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3.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4.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5.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6.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7.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8.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9.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10.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notesSlides/notesSlide11.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notesSlides/notesSlide12.xml" ContentType="application/vnd.openxmlformats-officedocument.presentationml.notesSlide+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notesSlides/notesSlide13.xml" ContentType="application/vnd.openxmlformats-officedocument.presentationml.notesSlide+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notesSlides/notesSlide14.xml" ContentType="application/vnd.openxmlformats-officedocument.presentationml.notesSlide+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notesSlides/notesSlide15.xml" ContentType="application/vnd.openxmlformats-officedocument.presentationml.notesSlide+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notesSlides/notesSlide16.xml" ContentType="application/vnd.openxmlformats-officedocument.presentationml.notesSlide+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notesSlides/notesSlide17.xml" ContentType="application/vnd.openxmlformats-officedocument.presentationml.notesSlide+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notesSlides/notesSlide18.xml" ContentType="application/vnd.openxmlformats-officedocument.presentationml.notesSlide+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notesSlides/notesSlide19.xml" ContentType="application/vnd.openxmlformats-officedocument.presentationml.notesSlide+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notesSlides/notesSlide20.xml" ContentType="application/vnd.openxmlformats-officedocument.presentationml.notesSlide+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notesSlides/notesSlide21.xml" ContentType="application/vnd.openxmlformats-officedocument.presentationml.notesSlide+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notesSlides/notesSlide22.xml" ContentType="application/vnd.openxmlformats-officedocument.presentationml.notesSlide+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notesSlides/notesSlide23.xml" ContentType="application/vnd.openxmlformats-officedocument.presentationml.notesSlide+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notesSlides/notesSlide24.xml" ContentType="application/vnd.openxmlformats-officedocument.presentationml.notesSlide+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notesSlides/notesSlide25.xml" ContentType="application/vnd.openxmlformats-officedocument.presentationml.notesSlide+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notesSlides/notesSlide26.xml" ContentType="application/vnd.openxmlformats-officedocument.presentationml.notesSlide+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notesSlides/notesSlide27.xml" ContentType="application/vnd.openxmlformats-officedocument.presentationml.notesSlide+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notesSlides/notesSlide28.xml" ContentType="application/vnd.openxmlformats-officedocument.presentationml.notesSlide+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notesSlides/notesSlide29.xml" ContentType="application/vnd.openxmlformats-officedocument.presentationml.notesSlide+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notesSlides/notesSlide30.xml" ContentType="application/vnd.openxmlformats-officedocument.presentationml.notesSlide+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notesSlides/notesSlide31.xml" ContentType="application/vnd.openxmlformats-officedocument.presentationml.notesSlide+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notesSlides/notesSlide32.xml" ContentType="application/vnd.openxmlformats-officedocument.presentationml.notesSlide+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notesSlides/notesSlide33.xml" ContentType="application/vnd.openxmlformats-officedocument.presentationml.notesSlide+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notesSlides/notesSlide34.xml" ContentType="application/vnd.openxmlformats-officedocument.presentationml.notesSlide+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notesSlides/notesSlide35.xml" ContentType="application/vnd.openxmlformats-officedocument.presentationml.notesSlide+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notesSlides/notesSlide36.xml" ContentType="application/vnd.openxmlformats-officedocument.presentationml.notesSlide+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notesSlides/notesSlide37.xml" ContentType="application/vnd.openxmlformats-officedocument.presentationml.notesSlide+xml"/>
  <Override PartName="/ppt/tags/tag1108.xml" ContentType="application/vnd.openxmlformats-officedocument.presentationml.tags+xml"/>
  <Override PartName="/ppt/tags/tag1109.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notesSlides/notesSlide38.xml" ContentType="application/vnd.openxmlformats-officedocument.presentationml.notesSlide+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notesSlides/notesSlide39.xml" ContentType="application/vnd.openxmlformats-officedocument.presentationml.notesSlide+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notesSlides/notesSlide40.xml" ContentType="application/vnd.openxmlformats-officedocument.presentationml.notesSlide+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0.xml" ContentType="application/vnd.openxmlformats-officedocument.presentationml.tags+xml"/>
  <Override PartName="/ppt/notesSlides/notesSlide41.xml" ContentType="application/vnd.openxmlformats-officedocument.presentationml.notesSlide+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notesSlides/notesSlide42.xml" ContentType="application/vnd.openxmlformats-officedocument.presentationml.notesSlide+xml"/>
  <Override PartName="/ppt/tags/tag1198.xml" ContentType="application/vnd.openxmlformats-officedocument.presentationml.tags+xml"/>
  <Override PartName="/ppt/tags/tag1199.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notesSlides/notesSlide43.xml" ContentType="application/vnd.openxmlformats-officedocument.presentationml.notesSlide+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notesSlides/notesSlide44.xml" ContentType="application/vnd.openxmlformats-officedocument.presentationml.notesSlide+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notesSlides/notesSlide45.xml" ContentType="application/vnd.openxmlformats-officedocument.presentationml.notesSlide+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0.xml" ContentType="application/vnd.openxmlformats-officedocument.presentationml.tags+xml"/>
  <Override PartName="/ppt/notesSlides/notesSlide46.xml" ContentType="application/vnd.openxmlformats-officedocument.presentationml.notesSlide+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notesSlides/notesSlide47.xml" ContentType="application/vnd.openxmlformats-officedocument.presentationml.notesSlide+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notesSlides/notesSlide48.xml" ContentType="application/vnd.openxmlformats-officedocument.presentationml.notesSlide+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notesSlides/notesSlide49.xml" ContentType="application/vnd.openxmlformats-officedocument.presentationml.notesSlide+xml"/>
  <Override PartName="/ppt/tags/tag1399.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ppt/tags/tag1439.xml" ContentType="application/vnd.openxmlformats-officedocument.presentationml.tags+xml"/>
  <Override PartName="/ppt/tags/tag1440.xml" ContentType="application/vnd.openxmlformats-officedocument.presentationml.tags+xml"/>
  <Override PartName="/ppt/tags/tag1441.xml" ContentType="application/vnd.openxmlformats-officedocument.presentationml.tags+xml"/>
  <Override PartName="/ppt/tags/tag1442.xml" ContentType="application/vnd.openxmlformats-officedocument.presentationml.tags+xml"/>
  <Override PartName="/ppt/tags/tag1443.xml" ContentType="application/vnd.openxmlformats-officedocument.presentationml.tags+xml"/>
  <Override PartName="/ppt/tags/tag1444.xml" ContentType="application/vnd.openxmlformats-officedocument.presentationml.tags+xml"/>
  <Override PartName="/ppt/tags/tag1445.xml" ContentType="application/vnd.openxmlformats-officedocument.presentationml.tags+xml"/>
  <Override PartName="/ppt/notesSlides/notesSlide50.xml" ContentType="application/vnd.openxmlformats-officedocument.presentationml.notesSlide+xml"/>
  <Override PartName="/ppt/tags/tag1446.xml" ContentType="application/vnd.openxmlformats-officedocument.presentationml.tags+xml"/>
  <Override PartName="/ppt/tags/tag1447.xml" ContentType="application/vnd.openxmlformats-officedocument.presentationml.tags+xml"/>
  <Override PartName="/ppt/tags/tag1448.xml" ContentType="application/vnd.openxmlformats-officedocument.presentationml.tags+xml"/>
  <Override PartName="/ppt/tags/tag1449.xml" ContentType="application/vnd.openxmlformats-officedocument.presentationml.tags+xml"/>
  <Override PartName="/ppt/tags/tag1450.xml" ContentType="application/vnd.openxmlformats-officedocument.presentationml.tags+xml"/>
  <Override PartName="/ppt/tags/tag1451.xml" ContentType="application/vnd.openxmlformats-officedocument.presentationml.tags+xml"/>
  <Override PartName="/ppt/tags/tag1452.xml" ContentType="application/vnd.openxmlformats-officedocument.presentationml.tags+xml"/>
  <Override PartName="/ppt/tags/tag1453.xml" ContentType="application/vnd.openxmlformats-officedocument.presentationml.tags+xml"/>
  <Override PartName="/ppt/tags/tag1454.xml" ContentType="application/vnd.openxmlformats-officedocument.presentationml.tags+xml"/>
  <Override PartName="/ppt/tags/tag1455.xml" ContentType="application/vnd.openxmlformats-officedocument.presentationml.tags+xml"/>
  <Override PartName="/ppt/tags/tag1456.xml" ContentType="application/vnd.openxmlformats-officedocument.presentationml.tags+xml"/>
  <Override PartName="/ppt/tags/tag1457.xml" ContentType="application/vnd.openxmlformats-officedocument.presentationml.tags+xml"/>
  <Override PartName="/ppt/tags/tag1458.xml" ContentType="application/vnd.openxmlformats-officedocument.presentationml.tags+xml"/>
  <Override PartName="/ppt/tags/tag1459.xml" ContentType="application/vnd.openxmlformats-officedocument.presentationml.tags+xml"/>
  <Override PartName="/ppt/tags/tag1460.xml" ContentType="application/vnd.openxmlformats-officedocument.presentationml.tags+xml"/>
  <Override PartName="/ppt/tags/tag1461.xml" ContentType="application/vnd.openxmlformats-officedocument.presentationml.tags+xml"/>
  <Override PartName="/ppt/tags/tag1462.xml" ContentType="application/vnd.openxmlformats-officedocument.presentationml.tags+xml"/>
  <Override PartName="/ppt/tags/tag1463.xml" ContentType="application/vnd.openxmlformats-officedocument.presentationml.tags+xml"/>
  <Override PartName="/ppt/tags/tag1464.xml" ContentType="application/vnd.openxmlformats-officedocument.presentationml.tags+xml"/>
  <Override PartName="/ppt/tags/tag1465.xml" ContentType="application/vnd.openxmlformats-officedocument.presentationml.tags+xml"/>
  <Override PartName="/ppt/tags/tag1466.xml" ContentType="application/vnd.openxmlformats-officedocument.presentationml.tags+xml"/>
  <Override PartName="/ppt/tags/tag1467.xml" ContentType="application/vnd.openxmlformats-officedocument.presentationml.tags+xml"/>
  <Override PartName="/ppt/tags/tag1468.xml" ContentType="application/vnd.openxmlformats-officedocument.presentationml.tags+xml"/>
  <Override PartName="/ppt/tags/tag1469.xml" ContentType="application/vnd.openxmlformats-officedocument.presentationml.tags+xml"/>
  <Override PartName="/ppt/tags/tag1470.xml" ContentType="application/vnd.openxmlformats-officedocument.presentationml.tags+xml"/>
  <Override PartName="/ppt/tags/tag1471.xml" ContentType="application/vnd.openxmlformats-officedocument.presentationml.tags+xml"/>
  <Override PartName="/ppt/tags/tag1472.xml" ContentType="application/vnd.openxmlformats-officedocument.presentationml.tags+xml"/>
  <Override PartName="/ppt/tags/tag1473.xml" ContentType="application/vnd.openxmlformats-officedocument.presentationml.tags+xml"/>
  <Override PartName="/ppt/tags/tag1474.xml" ContentType="application/vnd.openxmlformats-officedocument.presentationml.tags+xml"/>
  <Override PartName="/ppt/tags/tag1475.xml" ContentType="application/vnd.openxmlformats-officedocument.presentationml.tags+xml"/>
  <Override PartName="/ppt/tags/tag1476.xml" ContentType="application/vnd.openxmlformats-officedocument.presentationml.tags+xml"/>
  <Override PartName="/ppt/tags/tag1477.xml" ContentType="application/vnd.openxmlformats-officedocument.presentationml.tags+xml"/>
  <Override PartName="/ppt/tags/tag1478.xml" ContentType="application/vnd.openxmlformats-officedocument.presentationml.tags+xml"/>
  <Override PartName="/ppt/tags/tag1479.xml" ContentType="application/vnd.openxmlformats-officedocument.presentationml.tags+xml"/>
  <Override PartName="/ppt/tags/tag1480.xml" ContentType="application/vnd.openxmlformats-officedocument.presentationml.tags+xml"/>
  <Override PartName="/ppt/tags/tag1481.xml" ContentType="application/vnd.openxmlformats-officedocument.presentationml.tags+xml"/>
  <Override PartName="/ppt/tags/tag1482.xml" ContentType="application/vnd.openxmlformats-officedocument.presentationml.tags+xml"/>
  <Override PartName="/ppt/tags/tag1483.xml" ContentType="application/vnd.openxmlformats-officedocument.presentationml.tags+xml"/>
  <Override PartName="/ppt/tags/tag1484.xml" ContentType="application/vnd.openxmlformats-officedocument.presentationml.tags+xml"/>
  <Override PartName="/ppt/tags/tag1485.xml" ContentType="application/vnd.openxmlformats-officedocument.presentationml.tags+xml"/>
  <Override PartName="/ppt/tags/tag1486.xml" ContentType="application/vnd.openxmlformats-officedocument.presentationml.tags+xml"/>
  <Override PartName="/ppt/tags/tag1487.xml" ContentType="application/vnd.openxmlformats-officedocument.presentationml.tags+xml"/>
  <Override PartName="/ppt/tags/tag1488.xml" ContentType="application/vnd.openxmlformats-officedocument.presentationml.tags+xml"/>
  <Override PartName="/ppt/tags/tag1489.xml" ContentType="application/vnd.openxmlformats-officedocument.presentationml.tags+xml"/>
  <Override PartName="/ppt/tags/tag1490.xml" ContentType="application/vnd.openxmlformats-officedocument.presentationml.tags+xml"/>
  <Override PartName="/ppt/tags/tag1491.xml" ContentType="application/vnd.openxmlformats-officedocument.presentationml.tags+xml"/>
  <Override PartName="/ppt/tags/tag1492.xml" ContentType="application/vnd.openxmlformats-officedocument.presentationml.tags+xml"/>
  <Override PartName="/ppt/tags/tag1493.xml" ContentType="application/vnd.openxmlformats-officedocument.presentationml.tags+xml"/>
  <Override PartName="/ppt/notesSlides/notesSlide51.xml" ContentType="application/vnd.openxmlformats-officedocument.presentationml.notesSlide+xml"/>
  <Override PartName="/ppt/tags/tag1494.xml" ContentType="application/vnd.openxmlformats-officedocument.presentationml.tags+xml"/>
  <Override PartName="/ppt/tags/tag1495.xml" ContentType="application/vnd.openxmlformats-officedocument.presentationml.tags+xml"/>
  <Override PartName="/ppt/tags/tag1496.xml" ContentType="application/vnd.openxmlformats-officedocument.presentationml.tags+xml"/>
  <Override PartName="/ppt/tags/tag1497.xml" ContentType="application/vnd.openxmlformats-officedocument.presentationml.tags+xml"/>
  <Override PartName="/ppt/notesSlides/notesSlide52.xml" ContentType="application/vnd.openxmlformats-officedocument.presentationml.notesSlide+xml"/>
  <Override PartName="/ppt/tags/tag1498.xml" ContentType="application/vnd.openxmlformats-officedocument.presentationml.tags+xml"/>
  <Override PartName="/ppt/tags/tag1499.xml" ContentType="application/vnd.openxmlformats-officedocument.presentationml.tags+xml"/>
  <Override PartName="/ppt/tags/tag1500.xml" ContentType="application/vnd.openxmlformats-officedocument.presentationml.tags+xml"/>
  <Override PartName="/ppt/tags/tag1501.xml" ContentType="application/vnd.openxmlformats-officedocument.presentationml.tags+xml"/>
  <Override PartName="/ppt/notesSlides/notesSlide53.xml" ContentType="application/vnd.openxmlformats-officedocument.presentationml.notesSlide+xml"/>
  <Override PartName="/ppt/tags/tag1502.xml" ContentType="application/vnd.openxmlformats-officedocument.presentationml.tags+xml"/>
  <Override PartName="/ppt/tags/tag1503.xml" ContentType="application/vnd.openxmlformats-officedocument.presentationml.tags+xml"/>
  <Override PartName="/ppt/tags/tag1504.xml" ContentType="application/vnd.openxmlformats-officedocument.presentationml.tags+xml"/>
  <Override PartName="/ppt/tags/tag1505.xml" ContentType="application/vnd.openxmlformats-officedocument.presentationml.tags+xml"/>
  <Override PartName="/ppt/notesSlides/notesSlide54.xml" ContentType="application/vnd.openxmlformats-officedocument.presentationml.notesSlide+xml"/>
  <Override PartName="/ppt/tags/tag1506.xml" ContentType="application/vnd.openxmlformats-officedocument.presentationml.tags+xml"/>
  <Override PartName="/ppt/tags/tag1507.xml" ContentType="application/vnd.openxmlformats-officedocument.presentationml.tags+xml"/>
  <Override PartName="/ppt/tags/tag1508.xml" ContentType="application/vnd.openxmlformats-officedocument.presentationml.tags+xml"/>
  <Override PartName="/ppt/tags/tag1509.xml" ContentType="application/vnd.openxmlformats-officedocument.presentationml.tags+xml"/>
  <Override PartName="/ppt/tags/tag1510.xml" ContentType="application/vnd.openxmlformats-officedocument.presentationml.tags+xml"/>
  <Override PartName="/ppt/tags/tag1511.xml" ContentType="application/vnd.openxmlformats-officedocument.presentationml.tags+xml"/>
  <Override PartName="/ppt/tags/tag1512.xml" ContentType="application/vnd.openxmlformats-officedocument.presentationml.tags+xml"/>
  <Override PartName="/ppt/tags/tag1513.xml" ContentType="application/vnd.openxmlformats-officedocument.presentationml.tags+xml"/>
  <Override PartName="/ppt/tags/tag1514.xml" ContentType="application/vnd.openxmlformats-officedocument.presentationml.tags+xml"/>
  <Override PartName="/ppt/tags/tag1515.xml" ContentType="application/vnd.openxmlformats-officedocument.presentationml.tags+xml"/>
  <Override PartName="/ppt/tags/tag1516.xml" ContentType="application/vnd.openxmlformats-officedocument.presentationml.tags+xml"/>
  <Override PartName="/ppt/tags/tag1517.xml" ContentType="application/vnd.openxmlformats-officedocument.presentationml.tags+xml"/>
  <Override PartName="/ppt/tags/tag1518.xml" ContentType="application/vnd.openxmlformats-officedocument.presentationml.tags+xml"/>
  <Override PartName="/ppt/tags/tag1519.xml" ContentType="application/vnd.openxmlformats-officedocument.presentationml.tags+xml"/>
  <Override PartName="/ppt/tags/tag1520.xml" ContentType="application/vnd.openxmlformats-officedocument.presentationml.tags+xml"/>
  <Override PartName="/ppt/tags/tag1521.xml" ContentType="application/vnd.openxmlformats-officedocument.presentationml.tags+xml"/>
  <Override PartName="/ppt/tags/tag1522.xml" ContentType="application/vnd.openxmlformats-officedocument.presentationml.tags+xml"/>
  <Override PartName="/ppt/tags/tag1523.xml" ContentType="application/vnd.openxmlformats-officedocument.presentationml.tags+xml"/>
  <Override PartName="/ppt/tags/tag1524.xml" ContentType="application/vnd.openxmlformats-officedocument.presentationml.tags+xml"/>
  <Override PartName="/ppt/tags/tag1525.xml" ContentType="application/vnd.openxmlformats-officedocument.presentationml.tags+xml"/>
  <Override PartName="/ppt/tags/tag1526.xml" ContentType="application/vnd.openxmlformats-officedocument.presentationml.tags+xml"/>
  <Override PartName="/ppt/tags/tag1527.xml" ContentType="application/vnd.openxmlformats-officedocument.presentationml.tags+xml"/>
  <Override PartName="/ppt/tags/tag1528.xml" ContentType="application/vnd.openxmlformats-officedocument.presentationml.tags+xml"/>
  <Override PartName="/ppt/tags/tag1529.xml" ContentType="application/vnd.openxmlformats-officedocument.presentationml.tags+xml"/>
  <Override PartName="/ppt/tags/tag1530.xml" ContentType="application/vnd.openxmlformats-officedocument.presentationml.tags+xml"/>
  <Override PartName="/ppt/tags/tag1531.xml" ContentType="application/vnd.openxmlformats-officedocument.presentationml.tags+xml"/>
  <Override PartName="/ppt/tags/tag1532.xml" ContentType="application/vnd.openxmlformats-officedocument.presentationml.tags+xml"/>
  <Override PartName="/ppt/tags/tag1533.xml" ContentType="application/vnd.openxmlformats-officedocument.presentationml.tags+xml"/>
  <Override PartName="/ppt/tags/tag1534.xml" ContentType="application/vnd.openxmlformats-officedocument.presentationml.tags+xml"/>
  <Override PartName="/ppt/tags/tag1535.xml" ContentType="application/vnd.openxmlformats-officedocument.presentationml.tags+xml"/>
  <Override PartName="/ppt/tags/tag1536.xml" ContentType="application/vnd.openxmlformats-officedocument.presentationml.tags+xml"/>
  <Override PartName="/ppt/tags/tag1537.xml" ContentType="application/vnd.openxmlformats-officedocument.presentationml.tags+xml"/>
  <Override PartName="/ppt/tags/tag1538.xml" ContentType="application/vnd.openxmlformats-officedocument.presentationml.tags+xml"/>
  <Override PartName="/ppt/tags/tag1539.xml" ContentType="application/vnd.openxmlformats-officedocument.presentationml.tags+xml"/>
  <Override PartName="/ppt/tags/tag1540.xml" ContentType="application/vnd.openxmlformats-officedocument.presentationml.tags+xml"/>
  <Override PartName="/ppt/tags/tag1541.xml" ContentType="application/vnd.openxmlformats-officedocument.presentationml.tags+xml"/>
  <Override PartName="/ppt/tags/tag1542.xml" ContentType="application/vnd.openxmlformats-officedocument.presentationml.tags+xml"/>
  <Override PartName="/ppt/tags/tag1543.xml" ContentType="application/vnd.openxmlformats-officedocument.presentationml.tags+xml"/>
  <Override PartName="/ppt/tags/tag1544.xml" ContentType="application/vnd.openxmlformats-officedocument.presentationml.tags+xml"/>
  <Override PartName="/ppt/tags/tag1545.xml" ContentType="application/vnd.openxmlformats-officedocument.presentationml.tags+xml"/>
  <Override PartName="/ppt/tags/tag1546.xml" ContentType="application/vnd.openxmlformats-officedocument.presentationml.tags+xml"/>
  <Override PartName="/ppt/tags/tag1547.xml" ContentType="application/vnd.openxmlformats-officedocument.presentationml.tags+xml"/>
  <Override PartName="/ppt/notesSlides/notesSlide55.xml" ContentType="application/vnd.openxmlformats-officedocument.presentationml.notesSlide+xml"/>
  <Override PartName="/ppt/tags/tag1548.xml" ContentType="application/vnd.openxmlformats-officedocument.presentationml.tags+xml"/>
  <Override PartName="/ppt/tags/tag1549.xml" ContentType="application/vnd.openxmlformats-officedocument.presentationml.tags+xml"/>
  <Override PartName="/ppt/tags/tag1550.xml" ContentType="application/vnd.openxmlformats-officedocument.presentationml.tags+xml"/>
  <Override PartName="/ppt/tags/tag1551.xml" ContentType="application/vnd.openxmlformats-officedocument.presentationml.tags+xml"/>
  <Override PartName="/ppt/tags/tag1552.xml" ContentType="application/vnd.openxmlformats-officedocument.presentationml.tags+xml"/>
  <Override PartName="/ppt/tags/tag1553.xml" ContentType="application/vnd.openxmlformats-officedocument.presentationml.tags+xml"/>
  <Override PartName="/ppt/tags/tag1554.xml" ContentType="application/vnd.openxmlformats-officedocument.presentationml.tags+xml"/>
  <Override PartName="/ppt/tags/tag1555.xml" ContentType="application/vnd.openxmlformats-officedocument.presentationml.tags+xml"/>
  <Override PartName="/ppt/tags/tag1556.xml" ContentType="application/vnd.openxmlformats-officedocument.presentationml.tags+xml"/>
  <Override PartName="/ppt/tags/tag1557.xml" ContentType="application/vnd.openxmlformats-officedocument.presentationml.tags+xml"/>
  <Override PartName="/ppt/tags/tag1558.xml" ContentType="application/vnd.openxmlformats-officedocument.presentationml.tags+xml"/>
  <Override PartName="/ppt/tags/tag1559.xml" ContentType="application/vnd.openxmlformats-officedocument.presentationml.tags+xml"/>
  <Override PartName="/ppt/tags/tag1560.xml" ContentType="application/vnd.openxmlformats-officedocument.presentationml.tags+xml"/>
  <Override PartName="/ppt/tags/tag1561.xml" ContentType="application/vnd.openxmlformats-officedocument.presentationml.tags+xml"/>
  <Override PartName="/ppt/tags/tag1562.xml" ContentType="application/vnd.openxmlformats-officedocument.presentationml.tags+xml"/>
  <Override PartName="/ppt/tags/tag1563.xml" ContentType="application/vnd.openxmlformats-officedocument.presentationml.tags+xml"/>
  <Override PartName="/ppt/tags/tag1564.xml" ContentType="application/vnd.openxmlformats-officedocument.presentationml.tags+xml"/>
  <Override PartName="/ppt/tags/tag1565.xml" ContentType="application/vnd.openxmlformats-officedocument.presentationml.tags+xml"/>
  <Override PartName="/ppt/tags/tag1566.xml" ContentType="application/vnd.openxmlformats-officedocument.presentationml.tags+xml"/>
  <Override PartName="/ppt/tags/tag1567.xml" ContentType="application/vnd.openxmlformats-officedocument.presentationml.tags+xml"/>
  <Override PartName="/ppt/tags/tag1568.xml" ContentType="application/vnd.openxmlformats-officedocument.presentationml.tags+xml"/>
  <Override PartName="/ppt/tags/tag1569.xml" ContentType="application/vnd.openxmlformats-officedocument.presentationml.tags+xml"/>
  <Override PartName="/ppt/tags/tag1570.xml" ContentType="application/vnd.openxmlformats-officedocument.presentationml.tags+xml"/>
  <Override PartName="/ppt/tags/tag1571.xml" ContentType="application/vnd.openxmlformats-officedocument.presentationml.tags+xml"/>
  <Override PartName="/ppt/tags/tag1572.xml" ContentType="application/vnd.openxmlformats-officedocument.presentationml.tags+xml"/>
  <Override PartName="/ppt/tags/tag1573.xml" ContentType="application/vnd.openxmlformats-officedocument.presentationml.tags+xml"/>
  <Override PartName="/ppt/tags/tag1574.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omments/comment1.xml" ContentType="application/vnd.openxmlformats-officedocument.presentationml.comment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5"/>
  </p:notesMasterIdLst>
  <p:sldIdLst>
    <p:sldId id="258" r:id="rId2"/>
    <p:sldId id="257" r:id="rId3"/>
    <p:sldId id="259" r:id="rId4"/>
    <p:sldId id="263" r:id="rId5"/>
    <p:sldId id="260" r:id="rId6"/>
    <p:sldId id="261" r:id="rId7"/>
    <p:sldId id="262" r:id="rId8"/>
    <p:sldId id="271" r:id="rId9"/>
    <p:sldId id="274" r:id="rId10"/>
    <p:sldId id="275" r:id="rId11"/>
    <p:sldId id="276" r:id="rId12"/>
    <p:sldId id="277" r:id="rId13"/>
    <p:sldId id="278" r:id="rId14"/>
    <p:sldId id="279" r:id="rId15"/>
    <p:sldId id="280" r:id="rId16"/>
    <p:sldId id="281" r:id="rId17"/>
    <p:sldId id="282" r:id="rId18"/>
    <p:sldId id="283" r:id="rId19"/>
    <p:sldId id="286" r:id="rId20"/>
    <p:sldId id="287" r:id="rId21"/>
    <p:sldId id="288" r:id="rId22"/>
    <p:sldId id="289" r:id="rId23"/>
    <p:sldId id="290" r:id="rId24"/>
    <p:sldId id="291" r:id="rId25"/>
    <p:sldId id="292" r:id="rId26"/>
    <p:sldId id="293" r:id="rId27"/>
    <p:sldId id="294" r:id="rId28"/>
    <p:sldId id="295" r:id="rId29"/>
    <p:sldId id="298" r:id="rId30"/>
    <p:sldId id="303" r:id="rId31"/>
    <p:sldId id="311" r:id="rId32"/>
    <p:sldId id="345" r:id="rId33"/>
    <p:sldId id="347" r:id="rId34"/>
    <p:sldId id="348" r:id="rId35"/>
    <p:sldId id="312" r:id="rId36"/>
    <p:sldId id="313" r:id="rId37"/>
    <p:sldId id="315" r:id="rId38"/>
    <p:sldId id="316" r:id="rId39"/>
    <p:sldId id="317" r:id="rId40"/>
    <p:sldId id="318" r:id="rId41"/>
    <p:sldId id="321" r:id="rId42"/>
    <p:sldId id="322" r:id="rId43"/>
    <p:sldId id="323"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9" r:id="rId65"/>
    <p:sldId id="350" r:id="rId66"/>
    <p:sldId id="351" r:id="rId67"/>
    <p:sldId id="352" r:id="rId68"/>
    <p:sldId id="353" r:id="rId69"/>
    <p:sldId id="354" r:id="rId70"/>
    <p:sldId id="355" r:id="rId71"/>
    <p:sldId id="356" r:id="rId72"/>
    <p:sldId id="357" r:id="rId73"/>
    <p:sldId id="358" r:id="rId74"/>
    <p:sldId id="359" r:id="rId75"/>
    <p:sldId id="360" r:id="rId76"/>
    <p:sldId id="361" r:id="rId77"/>
    <p:sldId id="362" r:id="rId78"/>
    <p:sldId id="363" r:id="rId79"/>
    <p:sldId id="364" r:id="rId80"/>
    <p:sldId id="365" r:id="rId81"/>
    <p:sldId id="366" r:id="rId82"/>
    <p:sldId id="367" r:id="rId83"/>
    <p:sldId id="368" r:id="rId84"/>
    <p:sldId id="369" r:id="rId85"/>
    <p:sldId id="370" r:id="rId86"/>
    <p:sldId id="371" r:id="rId87"/>
    <p:sldId id="372" r:id="rId88"/>
    <p:sldId id="373" r:id="rId89"/>
    <p:sldId id="374" r:id="rId90"/>
    <p:sldId id="375" r:id="rId91"/>
    <p:sldId id="376" r:id="rId92"/>
    <p:sldId id="377" r:id="rId93"/>
    <p:sldId id="378" r:id="rId94"/>
    <p:sldId id="379" r:id="rId95"/>
    <p:sldId id="380" r:id="rId96"/>
    <p:sldId id="381" r:id="rId97"/>
    <p:sldId id="382" r:id="rId98"/>
    <p:sldId id="383" r:id="rId99"/>
    <p:sldId id="384" r:id="rId100"/>
    <p:sldId id="385" r:id="rId101"/>
    <p:sldId id="386" r:id="rId102"/>
    <p:sldId id="387" r:id="rId103"/>
    <p:sldId id="388" r:id="rId104"/>
    <p:sldId id="389" r:id="rId105"/>
    <p:sldId id="390" r:id="rId106"/>
    <p:sldId id="391" r:id="rId107"/>
    <p:sldId id="392" r:id="rId108"/>
    <p:sldId id="393" r:id="rId109"/>
    <p:sldId id="394" r:id="rId110"/>
    <p:sldId id="395" r:id="rId111"/>
    <p:sldId id="396" r:id="rId112"/>
    <p:sldId id="397" r:id="rId113"/>
    <p:sldId id="398" r:id="rId114"/>
    <p:sldId id="399" r:id="rId115"/>
    <p:sldId id="400" r:id="rId116"/>
    <p:sldId id="401" r:id="rId117"/>
    <p:sldId id="402" r:id="rId118"/>
    <p:sldId id="403" r:id="rId119"/>
    <p:sldId id="404" r:id="rId120"/>
    <p:sldId id="405" r:id="rId121"/>
    <p:sldId id="406" r:id="rId122"/>
    <p:sldId id="407" r:id="rId123"/>
    <p:sldId id="408" r:id="rId124"/>
    <p:sldId id="409" r:id="rId125"/>
    <p:sldId id="410" r:id="rId126"/>
    <p:sldId id="411" r:id="rId127"/>
    <p:sldId id="412" r:id="rId128"/>
    <p:sldId id="413" r:id="rId129"/>
    <p:sldId id="414" r:id="rId130"/>
    <p:sldId id="415" r:id="rId131"/>
    <p:sldId id="416" r:id="rId132"/>
    <p:sldId id="417" r:id="rId133"/>
    <p:sldId id="418" r:id="rId134"/>
    <p:sldId id="419" r:id="rId135"/>
    <p:sldId id="420" r:id="rId136"/>
    <p:sldId id="421" r:id="rId137"/>
    <p:sldId id="422" r:id="rId138"/>
    <p:sldId id="423" r:id="rId139"/>
    <p:sldId id="424" r:id="rId140"/>
    <p:sldId id="425" r:id="rId141"/>
    <p:sldId id="426" r:id="rId142"/>
    <p:sldId id="427" r:id="rId143"/>
    <p:sldId id="428" r:id="rId144"/>
    <p:sldId id="429" r:id="rId145"/>
    <p:sldId id="430" r:id="rId146"/>
    <p:sldId id="431" r:id="rId147"/>
    <p:sldId id="432" r:id="rId148"/>
    <p:sldId id="433" r:id="rId149"/>
    <p:sldId id="434" r:id="rId150"/>
    <p:sldId id="435" r:id="rId151"/>
    <p:sldId id="436" r:id="rId152"/>
    <p:sldId id="437" r:id="rId153"/>
    <p:sldId id="438" r:id="rId154"/>
    <p:sldId id="439" r:id="rId155"/>
    <p:sldId id="440" r:id="rId156"/>
    <p:sldId id="441" r:id="rId157"/>
    <p:sldId id="442" r:id="rId158"/>
    <p:sldId id="443" r:id="rId159"/>
    <p:sldId id="444" r:id="rId160"/>
    <p:sldId id="445" r:id="rId161"/>
    <p:sldId id="446" r:id="rId162"/>
    <p:sldId id="447" r:id="rId163"/>
    <p:sldId id="448" r:id="rId164"/>
    <p:sldId id="449" r:id="rId165"/>
    <p:sldId id="450" r:id="rId166"/>
    <p:sldId id="451" r:id="rId167"/>
    <p:sldId id="452" r:id="rId168"/>
    <p:sldId id="453" r:id="rId169"/>
    <p:sldId id="454" r:id="rId170"/>
    <p:sldId id="455" r:id="rId171"/>
    <p:sldId id="456" r:id="rId172"/>
    <p:sldId id="457" r:id="rId173"/>
    <p:sldId id="458" r:id="rId174"/>
    <p:sldId id="459" r:id="rId175"/>
    <p:sldId id="460" r:id="rId176"/>
    <p:sldId id="461" r:id="rId177"/>
    <p:sldId id="462" r:id="rId178"/>
    <p:sldId id="463" r:id="rId179"/>
    <p:sldId id="464" r:id="rId180"/>
    <p:sldId id="465" r:id="rId181"/>
    <p:sldId id="466" r:id="rId182"/>
    <p:sldId id="467" r:id="rId183"/>
    <p:sldId id="468" r:id="rId184"/>
    <p:sldId id="469" r:id="rId185"/>
    <p:sldId id="470" r:id="rId186"/>
    <p:sldId id="471" r:id="rId187"/>
    <p:sldId id="472" r:id="rId188"/>
    <p:sldId id="473" r:id="rId189"/>
    <p:sldId id="474" r:id="rId190"/>
    <p:sldId id="475" r:id="rId191"/>
    <p:sldId id="476" r:id="rId192"/>
    <p:sldId id="477" r:id="rId193"/>
    <p:sldId id="478" r:id="rId194"/>
    <p:sldId id="479" r:id="rId195"/>
    <p:sldId id="480" r:id="rId196"/>
    <p:sldId id="481" r:id="rId197"/>
    <p:sldId id="482" r:id="rId198"/>
    <p:sldId id="483" r:id="rId199"/>
    <p:sldId id="484" r:id="rId200"/>
    <p:sldId id="485" r:id="rId201"/>
    <p:sldId id="486" r:id="rId202"/>
    <p:sldId id="489" r:id="rId203"/>
    <p:sldId id="490" r:id="rId204"/>
    <p:sldId id="491" r:id="rId205"/>
    <p:sldId id="492" r:id="rId206"/>
    <p:sldId id="493" r:id="rId207"/>
    <p:sldId id="494" r:id="rId208"/>
    <p:sldId id="495" r:id="rId209"/>
    <p:sldId id="496" r:id="rId210"/>
    <p:sldId id="497" r:id="rId211"/>
    <p:sldId id="498" r:id="rId212"/>
    <p:sldId id="499" r:id="rId213"/>
    <p:sldId id="500" r:id="rId214"/>
    <p:sldId id="501" r:id="rId215"/>
    <p:sldId id="502" r:id="rId216"/>
    <p:sldId id="503" r:id="rId217"/>
    <p:sldId id="504" r:id="rId218"/>
    <p:sldId id="505" r:id="rId219"/>
    <p:sldId id="506" r:id="rId220"/>
    <p:sldId id="507" r:id="rId221"/>
    <p:sldId id="508" r:id="rId222"/>
    <p:sldId id="509" r:id="rId223"/>
    <p:sldId id="510" r:id="rId224"/>
    <p:sldId id="511" r:id="rId225"/>
    <p:sldId id="512" r:id="rId226"/>
    <p:sldId id="513" r:id="rId227"/>
    <p:sldId id="514" r:id="rId228"/>
    <p:sldId id="515" r:id="rId229"/>
    <p:sldId id="516" r:id="rId230"/>
    <p:sldId id="517" r:id="rId231"/>
    <p:sldId id="518" r:id="rId232"/>
    <p:sldId id="520" r:id="rId233"/>
    <p:sldId id="521" r:id="rId2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KE"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2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commentAuthors" Target="commentAuthor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4-12-22T16:12:05.796" idx="1">
    <p:pos x="5704" y="2669"/>
    <p:text>therefore dymbolu koyyy!!!!</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233F0-D00F-4076-814E-0D84675C0A38}" type="datetimeFigureOut">
              <a:rPr lang="en-IN" smtClean="0"/>
              <a:t>17-03-2016</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A64A1-DD88-497C-B977-A92E1DD627F2}" type="slidenum">
              <a:rPr lang="en-IN" smtClean="0"/>
              <a:t>‹#›</a:t>
            </a:fld>
            <a:endParaRPr lang="en-IN"/>
          </a:p>
        </p:txBody>
      </p:sp>
    </p:spTree>
    <p:extLst>
      <p:ext uri="{BB962C8B-B14F-4D97-AF65-F5344CB8AC3E}">
        <p14:creationId xmlns:p14="http://schemas.microsoft.com/office/powerpoint/2010/main" val="2035106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66E3303-7764-4A13-93A3-38CC421B4578}" type="slidenum">
              <a:rPr lang="en-US" altLang="en-US" sz="1300"/>
              <a:pPr eaLnBrk="1" hangingPunct="1"/>
              <a:t>8</a:t>
            </a:fld>
            <a:endParaRPr lang="en-US" altLang="en-US" sz="13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Describe these for a binary search tree.</a:t>
            </a:r>
          </a:p>
          <a:p>
            <a:pPr eaLnBrk="1" hangingPunct="1"/>
            <a:endParaRPr lang="en-US" altLang="en-US" smtClean="0"/>
          </a:p>
          <a:p>
            <a:pPr eaLnBrk="1" hangingPunct="1"/>
            <a:r>
              <a:rPr lang="en-US" altLang="en-US" smtClean="0"/>
              <a:t>For an AVL tree.</a:t>
            </a:r>
          </a:p>
        </p:txBody>
      </p:sp>
    </p:spTree>
    <p:extLst>
      <p:ext uri="{BB962C8B-B14F-4D97-AF65-F5344CB8AC3E}">
        <p14:creationId xmlns:p14="http://schemas.microsoft.com/office/powerpoint/2010/main" val="45217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2843E37-111C-4640-BE3C-24F366A79902}" type="slidenum">
              <a:rPr lang="en-US" altLang="en-US" sz="1300"/>
              <a:pPr eaLnBrk="1" hangingPunct="1"/>
              <a:t>17</a:t>
            </a:fld>
            <a:endParaRPr lang="en-US" altLang="en-US" sz="13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Deletemein</a:t>
            </a:r>
          </a:p>
        </p:txBody>
      </p:sp>
    </p:spTree>
    <p:extLst>
      <p:ext uri="{BB962C8B-B14F-4D97-AF65-F5344CB8AC3E}">
        <p14:creationId xmlns:p14="http://schemas.microsoft.com/office/powerpoint/2010/main" val="77110191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150497270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41274856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109753949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382042952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42575996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116189345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130780535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227667-E0A5-4834-AA2E-0AB6E52BF559}" type="slidenum">
              <a:rPr lang="en-US" altLang="en-US"/>
              <a:pPr/>
              <a:t>114</a:t>
            </a:fld>
            <a:endParaRPr lang="en-US" alt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tr-TR" altLang="en-US"/>
          </a:p>
        </p:txBody>
      </p:sp>
    </p:spTree>
    <p:extLst>
      <p:ext uri="{BB962C8B-B14F-4D97-AF65-F5344CB8AC3E}">
        <p14:creationId xmlns:p14="http://schemas.microsoft.com/office/powerpoint/2010/main" val="5755419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243B1E-1640-444F-9F16-830861482777}" type="slidenum">
              <a:rPr lang="en-US" altLang="en-US"/>
              <a:pPr/>
              <a:t>115</a:t>
            </a:fld>
            <a:endParaRPr lang="en-US"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532337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376E5-6F17-47DD-8355-B16B98230B26}" type="slidenum">
              <a:rPr lang="en-US" altLang="en-US"/>
              <a:pPr/>
              <a:t>116</a:t>
            </a:fld>
            <a:endParaRPr lang="en-US" alt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3082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2843E37-111C-4640-BE3C-24F366A79902}" type="slidenum">
              <a:rPr lang="en-US" altLang="en-US" sz="1300"/>
              <a:pPr eaLnBrk="1" hangingPunct="1"/>
              <a:t>18</a:t>
            </a:fld>
            <a:endParaRPr lang="en-US" altLang="en-US" sz="13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Deletemein</a:t>
            </a:r>
          </a:p>
        </p:txBody>
      </p:sp>
    </p:spTree>
    <p:extLst>
      <p:ext uri="{BB962C8B-B14F-4D97-AF65-F5344CB8AC3E}">
        <p14:creationId xmlns:p14="http://schemas.microsoft.com/office/powerpoint/2010/main" val="337597467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DB1DA3-3CD5-47C3-9B7D-094555CC477A}" type="slidenum">
              <a:rPr lang="en-US" altLang="en-US"/>
              <a:pPr/>
              <a:t>117</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7700615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E08240-0561-4A0C-A26F-6B3918F5BBD6}" type="slidenum">
              <a:rPr lang="en-US" altLang="en-US"/>
              <a:pPr/>
              <a:t>118</a:t>
            </a:fld>
            <a:endParaRPr lang="en-US"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4879067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001DF2-ED61-403A-AC9D-A423A4D022F7}" type="slidenum">
              <a:rPr lang="en-US" altLang="en-US"/>
              <a:pPr/>
              <a:t>119</a:t>
            </a:fld>
            <a:endParaRPr lang="en-US"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2268732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721F77-0619-4DE5-B384-128DA8397D0B}" type="slidenum">
              <a:rPr lang="en-US" altLang="en-US"/>
              <a:pPr/>
              <a:t>120</a:t>
            </a:fld>
            <a:endParaRPr lang="en-US" alt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102261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80F2E0-999F-41CA-910B-EFFC28F55F14}" type="slidenum">
              <a:rPr lang="en-US" altLang="en-US"/>
              <a:pPr/>
              <a:t>121</a:t>
            </a:fld>
            <a:endParaRPr lang="en-US" alt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2349908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5C560F-A2AD-4052-B9E1-3CD38A7D105A}" type="slidenum">
              <a:rPr lang="en-US" altLang="en-US"/>
              <a:pPr/>
              <a:t>122</a:t>
            </a:fld>
            <a:endParaRPr lang="en-US" alt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997306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28247A-5AFF-4785-B2C8-A39D3DE6F52A}" type="slidenum">
              <a:rPr lang="en-US" altLang="en-US"/>
              <a:pPr/>
              <a:t>123</a:t>
            </a:fld>
            <a:endParaRPr lang="en-US" alt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368740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E22576-DF38-4FCF-96E7-F654A71C6601}" type="slidenum">
              <a:rPr lang="en-US" altLang="en-US"/>
              <a:pPr/>
              <a:t>124</a:t>
            </a:fld>
            <a:endParaRPr lang="en-US" altLang="en-US"/>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566590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4CDCAF-E3B9-4601-B235-48070DA3A4E0}" type="slidenum">
              <a:rPr lang="en-US" altLang="en-US"/>
              <a:pPr/>
              <a:t>125</a:t>
            </a:fld>
            <a:endParaRPr lang="en-US" alt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6818274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6C16B9-480A-4D58-827F-8261A1C01F47}" type="slidenum">
              <a:rPr lang="en-US" altLang="en-US"/>
              <a:pPr/>
              <a:t>126</a:t>
            </a:fld>
            <a:endParaRPr lang="en-US" altLang="en-US"/>
          </a:p>
        </p:txBody>
      </p:sp>
      <p:sp>
        <p:nvSpPr>
          <p:cNvPr id="231426" name="Rectangle 1026"/>
          <p:cNvSpPr>
            <a:spLocks noGrp="1" noRot="1" noChangeAspect="1" noChangeArrowheads="1" noTextEdit="1"/>
          </p:cNvSpPr>
          <p:nvPr>
            <p:ph type="sldImg"/>
          </p:nvPr>
        </p:nvSpPr>
        <p:spPr>
          <a:ln/>
        </p:spPr>
      </p:sp>
      <p:sp>
        <p:nvSpPr>
          <p:cNvPr id="231427"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76432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0663585-47A5-46D4-BE3C-20023B4D1A14}" type="slidenum">
              <a:rPr lang="en-US" altLang="en-US" sz="1300"/>
              <a:pPr eaLnBrk="1" hangingPunct="1"/>
              <a:t>19</a:t>
            </a:fld>
            <a:endParaRPr lang="en-US" altLang="en-US" sz="1300"/>
          </a:p>
        </p:txBody>
      </p:sp>
    </p:spTree>
    <p:extLst>
      <p:ext uri="{BB962C8B-B14F-4D97-AF65-F5344CB8AC3E}">
        <p14:creationId xmlns:p14="http://schemas.microsoft.com/office/powerpoint/2010/main" val="361597440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446F8A-7BF8-44DC-A7DF-5FEF41932EC8}" type="slidenum">
              <a:rPr lang="en-US" altLang="en-US"/>
              <a:pPr/>
              <a:t>127</a:t>
            </a:fld>
            <a:endParaRPr lang="en-US" alt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0043641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28BE4-117E-406A-B966-81FD8A65E0D2}" type="slidenum">
              <a:rPr lang="en-US" altLang="en-US"/>
              <a:pPr/>
              <a:t>128</a:t>
            </a:fld>
            <a:endParaRPr lang="en-US" alt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6763112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547A13-42E2-42FA-BC2A-AF528B799111}" type="slidenum">
              <a:rPr lang="en-US" altLang="en-US"/>
              <a:pPr/>
              <a:t>129</a:t>
            </a:fld>
            <a:endParaRPr lang="en-US" alt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2524867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EA3BC3-C79B-4E04-9C2B-C66239DF9908}" type="slidenum">
              <a:rPr lang="en-US" altLang="en-US"/>
              <a:pPr/>
              <a:t>130</a:t>
            </a:fld>
            <a:endParaRPr lang="en-US" alt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4000574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426E19-508E-42FD-8F7B-FFFA9AD8829E}" type="slidenum">
              <a:rPr lang="en-US" altLang="en-US"/>
              <a:pPr/>
              <a:t>131</a:t>
            </a:fld>
            <a:endParaRPr lang="en-US" alt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8109329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C294E-37CB-4E67-8F21-CD5D7968FFD0}" type="slidenum">
              <a:rPr lang="en-US" altLang="en-US"/>
              <a:pPr/>
              <a:t>132</a:t>
            </a:fld>
            <a:endParaRPr lang="en-US" altLang="en-US"/>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4446819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9AF411-215A-4792-8849-864F6E43A57B}" type="slidenum">
              <a:rPr lang="en-US" altLang="en-US"/>
              <a:pPr/>
              <a:t>133</a:t>
            </a:fld>
            <a:endParaRPr lang="en-US" alt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1768313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5F1C0D-019A-4A87-8D36-D3923376A4C9}" type="slidenum">
              <a:rPr lang="en-US" altLang="en-US"/>
              <a:pPr/>
              <a:t>134</a:t>
            </a:fld>
            <a:endParaRPr lang="en-US" altLang="en-US"/>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8458830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0A394E-545C-4707-BF6F-CCF28D900E13}" type="slidenum">
              <a:rPr lang="en-US" altLang="en-US"/>
              <a:pPr/>
              <a:t>135</a:t>
            </a:fld>
            <a:endParaRPr lang="en-US" alt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2725863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CFA22A-B5BF-4E36-B6B0-17FEA2492148}" type="slidenum">
              <a:rPr lang="en-US" altLang="en-US"/>
              <a:pPr/>
              <a:t>136</a:t>
            </a:fld>
            <a:endParaRPr lang="en-US" altLang="en-US"/>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719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A37727A-F540-4D31-94A0-1208086C03ED}" type="slidenum">
              <a:rPr lang="en-US" altLang="en-US" sz="1300"/>
              <a:pPr eaLnBrk="1" hangingPunct="1"/>
              <a:t>20</a:t>
            </a:fld>
            <a:endParaRPr lang="en-US" altLang="en-US" sz="1300"/>
          </a:p>
        </p:txBody>
      </p:sp>
    </p:spTree>
    <p:extLst>
      <p:ext uri="{BB962C8B-B14F-4D97-AF65-F5344CB8AC3E}">
        <p14:creationId xmlns:p14="http://schemas.microsoft.com/office/powerpoint/2010/main" val="149481269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10C79A-9B6A-48A9-AA06-9A57318DEDF6}" type="slidenum">
              <a:rPr lang="en-US" altLang="en-US"/>
              <a:pPr/>
              <a:t>137</a:t>
            </a:fld>
            <a:endParaRPr lang="en-US" altLang="en-US"/>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229379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B6E9D-91D1-48A9-87AC-56B0B45A43F8}" type="slidenum">
              <a:rPr lang="en-US" altLang="en-US"/>
              <a:pPr/>
              <a:t>138</a:t>
            </a:fld>
            <a:endParaRPr lang="en-US" alt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401211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F05C2-DD48-4332-8EFD-107699AFC770}" type="slidenum">
              <a:rPr lang="en-US" altLang="en-US"/>
              <a:pPr/>
              <a:t>139</a:t>
            </a:fld>
            <a:endParaRPr lang="en-US" alt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8128129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1EA8AB-F581-4F32-A939-60920BC06255}" type="slidenum">
              <a:rPr lang="en-US" altLang="en-US"/>
              <a:pPr/>
              <a:t>140</a:t>
            </a:fld>
            <a:endParaRPr lang="en-US" altLang="en-US"/>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9733472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968EA7-8193-4AA5-9D6C-595E20785B1B}" type="slidenum">
              <a:rPr lang="en-US" altLang="en-US"/>
              <a:pPr/>
              <a:t>141</a:t>
            </a:fld>
            <a:endParaRPr lang="en-US" alt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7696202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98E1E-F432-4B8E-8D65-9A54636E26FC}" type="slidenum">
              <a:rPr lang="en-US" altLang="en-US"/>
              <a:pPr/>
              <a:t>142</a:t>
            </a:fld>
            <a:endParaRPr lang="en-US" alt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7886887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3A94D9-6D77-4DC0-8719-46FF380D40ED}" type="slidenum">
              <a:rPr lang="en-US" altLang="en-US"/>
              <a:pPr/>
              <a:t>143</a:t>
            </a:fld>
            <a:endParaRPr lang="en-US" alt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3033123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66D54-37AA-4A5C-AD26-2EE90C19457D}" type="slidenum">
              <a:rPr lang="en-US" altLang="en-US"/>
              <a:pPr/>
              <a:t>144</a:t>
            </a:fld>
            <a:endParaRPr lang="en-US" alt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2266238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14BAF3-F56D-4BDB-A635-7188047FC4E3}" type="slidenum">
              <a:rPr lang="en-US" altLang="en-US"/>
              <a:pPr/>
              <a:t>145</a:t>
            </a:fld>
            <a:endParaRPr lang="en-US" alt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0445133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F059E1-4E83-478A-88D0-C6E91459090D}" type="slidenum">
              <a:rPr lang="en-US" altLang="en-US"/>
              <a:pPr/>
              <a:t>146</a:t>
            </a:fld>
            <a:endParaRPr lang="en-US" altLang="en-US"/>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42872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2E3F934-396A-4DD6-82BF-137135E8AEC7}" type="slidenum">
              <a:rPr lang="en-US" altLang="en-US" sz="1300"/>
              <a:pPr eaLnBrk="1" hangingPunct="1"/>
              <a:t>21</a:t>
            </a:fld>
            <a:endParaRPr lang="en-US" altLang="en-US" sz="13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a:p>
            <a:pPr eaLnBrk="1" hangingPunct="1"/>
            <a:r>
              <a:rPr lang="en-US" altLang="en-US" smtClean="0"/>
              <a:t>Let’s try pretending it’s a heap already and just fixing the heap-order property. </a:t>
            </a:r>
          </a:p>
          <a:p>
            <a:pPr eaLnBrk="1" hangingPunct="1"/>
            <a:endParaRPr lang="en-US" altLang="en-US" smtClean="0"/>
          </a:p>
          <a:p>
            <a:pPr eaLnBrk="1" hangingPunct="1"/>
            <a:r>
              <a:rPr lang="en-US" altLang="en-US" smtClean="0"/>
              <a:t>The red nodes are the ones that are out of order.</a:t>
            </a:r>
          </a:p>
          <a:p>
            <a:pPr eaLnBrk="1" hangingPunct="1"/>
            <a:endParaRPr lang="en-US" altLang="en-US" smtClean="0"/>
          </a:p>
          <a:p>
            <a:pPr eaLnBrk="1" hangingPunct="1"/>
            <a:r>
              <a:rPr lang="en-US" altLang="en-US" smtClean="0"/>
              <a:t>Question: which nodes MIGHT be out of order in any heap?</a:t>
            </a:r>
          </a:p>
        </p:txBody>
      </p:sp>
    </p:spTree>
    <p:extLst>
      <p:ext uri="{BB962C8B-B14F-4D97-AF65-F5344CB8AC3E}">
        <p14:creationId xmlns:p14="http://schemas.microsoft.com/office/powerpoint/2010/main" val="345837408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7DE325-C95E-4E27-81AB-599F1403B9EC}" type="slidenum">
              <a:rPr lang="en-US" altLang="en-US"/>
              <a:pPr/>
              <a:t>147</a:t>
            </a:fld>
            <a:endParaRPr lang="en-US" altLang="en-US"/>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4481225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E09EFB-0806-487C-9E5A-FFDBD35AF1A0}" type="slidenum">
              <a:rPr lang="en-US" altLang="en-US"/>
              <a:pPr/>
              <a:t>148</a:t>
            </a:fld>
            <a:endParaRPr lang="en-US" alt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921962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598E30-36BD-49DA-8393-460ABC94CBDD}" type="slidenum">
              <a:rPr lang="en-US" altLang="en-US"/>
              <a:pPr/>
              <a:t>149</a:t>
            </a:fld>
            <a:endParaRPr lang="en-US" altLang="en-US"/>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68861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E00DDA-1435-4FC6-AE87-625905963C9D}" type="slidenum">
              <a:rPr lang="en-US" altLang="en-US"/>
              <a:pPr/>
              <a:t>150</a:t>
            </a:fld>
            <a:endParaRPr lang="en-US" altLang="en-US"/>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34868484"/>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6079-4C17-4D30-BA03-0714B4BC53EC}" type="slidenum">
              <a:rPr lang="en-US" altLang="en-US"/>
              <a:pPr/>
              <a:t>151</a:t>
            </a:fld>
            <a:endParaRPr lang="en-US" altLang="en-US"/>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263328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ACD309-1656-4B69-9A1B-07AE03456827}" type="slidenum">
              <a:rPr lang="en-US" altLang="en-US"/>
              <a:pPr/>
              <a:t>152</a:t>
            </a:fld>
            <a:endParaRPr lang="en-US" altLang="en-US"/>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0848769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B0C76-0443-4C11-9BC8-92DF7E39D5FC}" type="slidenum">
              <a:rPr lang="en-US" altLang="en-US"/>
              <a:pPr/>
              <a:t>153</a:t>
            </a:fld>
            <a:endParaRPr lang="en-US" altLang="en-US"/>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2189880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AC8317-9E33-4829-9F33-C33B5442DABD}" type="slidenum">
              <a:rPr lang="en-US" altLang="en-US"/>
              <a:pPr/>
              <a:t>154</a:t>
            </a:fld>
            <a:endParaRPr lang="en-US" altLang="en-US"/>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20255604"/>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FA7E62-2B4A-42FE-9041-35EB88C53FE5}" type="slidenum">
              <a:rPr lang="en-US" altLang="en-US"/>
              <a:pPr/>
              <a:t>155</a:t>
            </a:fld>
            <a:endParaRPr lang="en-US" altLang="en-US"/>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6644278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074EC3-D317-4BB0-9593-2E1FBB6E6674}" type="slidenum">
              <a:rPr lang="en-US" altLang="en-US"/>
              <a:pPr/>
              <a:t>156</a:t>
            </a:fld>
            <a:endParaRPr lang="en-US" alt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48473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77E756E-580F-41D7-A9A6-1436F73B73CA}" type="slidenum">
              <a:rPr lang="en-US" altLang="en-US" sz="1300"/>
              <a:pPr eaLnBrk="1" hangingPunct="1"/>
              <a:t>22</a:t>
            </a:fld>
            <a:endParaRPr lang="en-US" altLang="en-US" sz="13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3135522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A47964-36A0-4B6D-AE4A-1232D433594A}" type="slidenum">
              <a:rPr lang="en-US" altLang="en-US"/>
              <a:pPr/>
              <a:t>157</a:t>
            </a:fld>
            <a:endParaRPr lang="en-US" alt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33872261"/>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E5127A-BBE8-4B9D-BDD2-F97AFD05675D}" type="slidenum">
              <a:rPr lang="en-US" altLang="en-US"/>
              <a:pPr/>
              <a:t>158</a:t>
            </a:fld>
            <a:endParaRPr lang="en-US" altLang="en-US"/>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51003729"/>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1F891B-477D-4CA2-8B75-7E9E799FCFAB}" type="slidenum">
              <a:rPr lang="en-US" altLang="en-US"/>
              <a:pPr/>
              <a:t>159</a:t>
            </a:fld>
            <a:endParaRPr lang="en-US" altLang="en-US"/>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72694964"/>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C7A78E-2A1E-4F12-A74F-D18A30DB740A}" type="slidenum">
              <a:rPr lang="en-US" altLang="en-US"/>
              <a:pPr/>
              <a:t>160</a:t>
            </a:fld>
            <a:endParaRPr lang="en-US" altLang="en-US"/>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2032992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3FC9C8-5219-48B8-8EFF-17751F9360A0}" type="slidenum">
              <a:rPr lang="en-US" altLang="en-US"/>
              <a:pPr/>
              <a:t>161</a:t>
            </a:fld>
            <a:endParaRPr lang="en-US" altLang="en-US"/>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0002077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AE8C54-564D-4CEF-9A03-2F9C384AC055}" type="slidenum">
              <a:rPr lang="en-US" altLang="en-US"/>
              <a:pPr/>
              <a:t>162</a:t>
            </a:fld>
            <a:endParaRPr lang="en-US" altLang="en-US"/>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9207861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B5255-9C06-4535-965D-26F5B5DB1431}" type="slidenum">
              <a:rPr lang="en-US" altLang="en-US"/>
              <a:pPr/>
              <a:t>163</a:t>
            </a:fld>
            <a:endParaRPr lang="en-US" altLang="en-US"/>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4691132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4E2450-7C68-400A-A6B5-5FCC01A8847A}" type="slidenum">
              <a:rPr lang="en-US" altLang="en-US"/>
              <a:pPr/>
              <a:t>164</a:t>
            </a:fld>
            <a:endParaRPr lang="en-US" alt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8858487"/>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1C580E-237F-49CA-93E2-EE1989D8A1CF}" type="slidenum">
              <a:rPr lang="en-US" altLang="en-US"/>
              <a:pPr/>
              <a:t>165</a:t>
            </a:fld>
            <a:endParaRPr lang="en-US" alt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17581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C2EC93-5DF2-48CF-8960-9C66669796BE}" type="slidenum">
              <a:rPr lang="en-US" altLang="en-US"/>
              <a:pPr/>
              <a:t>166</a:t>
            </a:fld>
            <a:endParaRPr lang="en-US" altLang="en-US"/>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89389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B76E520-AE6A-48F1-B7E8-2417F9479104}" type="slidenum">
              <a:rPr lang="en-US" altLang="en-US" sz="1300"/>
              <a:pPr eaLnBrk="1" hangingPunct="1"/>
              <a:t>23</a:t>
            </a:fld>
            <a:endParaRPr lang="en-US" altLang="en-US" sz="13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a:p>
            <a:pPr eaLnBrk="1" hangingPunct="1"/>
            <a:r>
              <a:rPr lang="en-US" altLang="en-US" smtClean="0"/>
              <a:t>Let’s try pretending it’s a heap already and just fixing the heap-order property. </a:t>
            </a:r>
          </a:p>
          <a:p>
            <a:pPr eaLnBrk="1" hangingPunct="1"/>
            <a:endParaRPr lang="en-US" altLang="en-US" smtClean="0"/>
          </a:p>
          <a:p>
            <a:pPr eaLnBrk="1" hangingPunct="1"/>
            <a:r>
              <a:rPr lang="en-US" altLang="en-US" smtClean="0"/>
              <a:t>The red nodes are the ones that are out of order.</a:t>
            </a:r>
          </a:p>
          <a:p>
            <a:pPr eaLnBrk="1" hangingPunct="1"/>
            <a:endParaRPr lang="en-US" altLang="en-US" smtClean="0"/>
          </a:p>
          <a:p>
            <a:pPr eaLnBrk="1" hangingPunct="1"/>
            <a:r>
              <a:rPr lang="en-US" altLang="en-US" smtClean="0"/>
              <a:t>Question: which nodes MIGHT be out of order in any heap?</a:t>
            </a:r>
          </a:p>
        </p:txBody>
      </p:sp>
    </p:spTree>
    <p:extLst>
      <p:ext uri="{BB962C8B-B14F-4D97-AF65-F5344CB8AC3E}">
        <p14:creationId xmlns:p14="http://schemas.microsoft.com/office/powerpoint/2010/main" val="2898036747"/>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E369B-9A9F-4A13-92AB-0A4D18E5BB8C}" type="slidenum">
              <a:rPr lang="en-US" altLang="en-US"/>
              <a:pPr/>
              <a:t>167</a:t>
            </a:fld>
            <a:endParaRPr lang="en-US" alt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88961862"/>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FAA0E2-18D3-439F-8A69-DE744C68F6A0}" type="slidenum">
              <a:rPr lang="en-US" altLang="en-US"/>
              <a:pPr/>
              <a:t>168</a:t>
            </a:fld>
            <a:endParaRPr lang="en-US" altLang="en-US"/>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22759378"/>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01E414-BB81-403A-8CDE-ADD46792A035}" type="slidenum">
              <a:rPr lang="en-US" altLang="en-US"/>
              <a:pPr/>
              <a:t>169</a:t>
            </a:fld>
            <a:endParaRPr lang="en-US" altLang="en-US"/>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40294259"/>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3B3723-3646-4904-9652-CD31DCA43552}" type="slidenum">
              <a:rPr lang="en-US" altLang="en-US"/>
              <a:pPr/>
              <a:t>170</a:t>
            </a:fld>
            <a:endParaRPr lang="en-US" altLang="en-US"/>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4235097"/>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BD8880-B4F8-45E2-99BD-29A2DEF9EDA9}" type="slidenum">
              <a:rPr lang="en-US" altLang="en-US"/>
              <a:pPr/>
              <a:t>171</a:t>
            </a:fld>
            <a:endParaRPr lang="en-US" altLang="en-US"/>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7560198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005A15-B5EA-41E6-B6B4-96027DC997EB}" type="slidenum">
              <a:rPr lang="en-US" altLang="en-US"/>
              <a:pPr/>
              <a:t>172</a:t>
            </a:fld>
            <a:endParaRPr lang="en-US" alt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89711494"/>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794709-DBE4-49BB-A6BA-CBA5DC34AA32}" type="slidenum">
              <a:rPr lang="en-US" altLang="en-US"/>
              <a:pPr/>
              <a:t>173</a:t>
            </a:fld>
            <a:endParaRPr lang="en-US" altLang="en-US"/>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174571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8F6B3B-8D94-47AD-9591-B4393C50AA8E}" type="slidenum">
              <a:rPr lang="en-US" altLang="en-US"/>
              <a:pPr/>
              <a:t>174</a:t>
            </a:fld>
            <a:endParaRPr lang="en-US" altLang="en-US"/>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78526825"/>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2FEAE5-5D07-44B0-AFEC-2DC551D3C07C}" type="slidenum">
              <a:rPr lang="en-US" altLang="en-US"/>
              <a:pPr/>
              <a:t>175</a:t>
            </a:fld>
            <a:endParaRPr lang="en-US" altLang="en-US"/>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10707746"/>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031C47-8CA2-4B88-A6D4-6966535AE563}" type="slidenum">
              <a:rPr lang="en-US" altLang="en-US"/>
              <a:pPr/>
              <a:t>176</a:t>
            </a:fld>
            <a:endParaRPr lang="en-US" altLang="en-US"/>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75893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705CC8-63AA-45F2-81D0-B5DF869721B0}" type="slidenum">
              <a:rPr lang="en-US" altLang="en-US" sz="1300"/>
              <a:pPr eaLnBrk="1" hangingPunct="1"/>
              <a:t>24</a:t>
            </a:fld>
            <a:endParaRPr lang="en-US" altLang="en-US" sz="13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85006998"/>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46F606-7836-4768-AFC7-2B7E51056312}" type="slidenum">
              <a:rPr lang="en-US" altLang="en-US"/>
              <a:pPr/>
              <a:t>177</a:t>
            </a:fld>
            <a:endParaRPr lang="en-US" altLang="en-US"/>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74473446"/>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28DC73-016B-4B02-96E5-69FC507186A9}" type="slidenum">
              <a:rPr lang="en-US" altLang="en-US"/>
              <a:pPr/>
              <a:t>178</a:t>
            </a:fld>
            <a:endParaRPr lang="en-US" altLang="en-US"/>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6667111"/>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5F1EE8-0D95-4A52-B812-241418DED5C2}" type="slidenum">
              <a:rPr lang="en-US" altLang="en-US"/>
              <a:pPr/>
              <a:t>179</a:t>
            </a:fld>
            <a:endParaRPr lang="en-US" alt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4778454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1C123-018E-4F32-A5AA-65502D7D4F4F}" type="slidenum">
              <a:rPr lang="en-US" altLang="en-US"/>
              <a:pPr/>
              <a:t>180</a:t>
            </a:fld>
            <a:endParaRPr lang="en-US" alt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0510809"/>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9BA60-D9C9-467B-945E-838287FD41AD}" type="slidenum">
              <a:rPr lang="en-US" altLang="en-US"/>
              <a:pPr/>
              <a:t>181</a:t>
            </a:fld>
            <a:endParaRPr lang="en-US" alt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27690996"/>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978CCF-16A0-422F-810E-B3603A194249}" type="slidenum">
              <a:rPr lang="en-US" altLang="en-US"/>
              <a:pPr/>
              <a:t>182</a:t>
            </a:fld>
            <a:endParaRPr lang="en-US" alt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8729080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C79972-9B36-427F-9BE1-39F1695F33D3}" type="slidenum">
              <a:rPr lang="en-US" altLang="en-US"/>
              <a:pPr/>
              <a:t>183</a:t>
            </a:fld>
            <a:endParaRPr lang="en-US" altLang="en-US"/>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47067791"/>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9DA8B5-2E3F-4E4C-9641-88B416FC2B68}" type="slidenum">
              <a:rPr lang="en-US" altLang="en-US"/>
              <a:pPr/>
              <a:t>184</a:t>
            </a:fld>
            <a:endParaRPr lang="en-US" alt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97287310"/>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2C4EAB-C9C4-4481-A644-B89B547AF16E}" type="slidenum">
              <a:rPr lang="en-US" altLang="en-US"/>
              <a:pPr/>
              <a:t>185</a:t>
            </a:fld>
            <a:endParaRPr lang="en-US" altLang="en-US"/>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12444183"/>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E8AE15-0BD6-4B50-A8C5-D34AE742106F}" type="slidenum">
              <a:rPr lang="en-US" altLang="en-US"/>
              <a:pPr/>
              <a:t>186</a:t>
            </a:fld>
            <a:endParaRPr lang="en-US" alt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42889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E6BC66-2D40-4F38-9E2C-13D244E6D604}" type="slidenum">
              <a:rPr lang="en-US" altLang="en-US" sz="1300"/>
              <a:pPr eaLnBrk="1" hangingPunct="1"/>
              <a:t>25</a:t>
            </a:fld>
            <a:endParaRPr lang="en-US" altLang="en-US" sz="13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01320464"/>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FE77A3-8D9F-409F-A265-DFE8A7E8E2A1}" type="slidenum">
              <a:rPr lang="en-US" altLang="en-US"/>
              <a:pPr/>
              <a:t>187</a:t>
            </a:fld>
            <a:endParaRPr lang="en-US" alt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048057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9A5B4D-3261-4C5F-B542-57AA390C4970}" type="slidenum">
              <a:rPr lang="en-US" altLang="en-US"/>
              <a:pPr/>
              <a:t>188</a:t>
            </a:fld>
            <a:endParaRPr lang="en-US" alt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83188305"/>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50398-0F0F-4745-AB9E-8796BBD682D1}" type="slidenum">
              <a:rPr lang="en-US" altLang="en-US"/>
              <a:pPr/>
              <a:t>189</a:t>
            </a:fld>
            <a:endParaRPr lang="en-US" alt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35186586"/>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B7017E-32F7-43A0-8456-0889EF66E68E}" type="slidenum">
              <a:rPr lang="en-US" altLang="en-US"/>
              <a:pPr/>
              <a:t>190</a:t>
            </a:fld>
            <a:endParaRPr lang="en-US" alt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68626952"/>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342A08-51A2-4CC5-9915-B008AF1110FD}" type="slidenum">
              <a:rPr lang="en-US" altLang="en-US"/>
              <a:pPr/>
              <a:t>191</a:t>
            </a:fld>
            <a:endParaRPr lang="en-US" alt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10753903"/>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A8CA9D-CCE4-49DA-B937-8C863D85E746}" type="slidenum">
              <a:rPr lang="en-US" altLang="en-US"/>
              <a:pPr/>
              <a:t>192</a:t>
            </a:fld>
            <a:endParaRPr lang="en-US" alt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64571773"/>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6B66D9-2CEF-4D42-946F-7794EE3C049A}" type="slidenum">
              <a:rPr lang="en-US" altLang="en-US"/>
              <a:pPr/>
              <a:t>193</a:t>
            </a:fld>
            <a:endParaRPr lang="en-US" altLang="en-US"/>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94300742"/>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5E5AE-ADA4-4F09-A7BF-0B6538DEEB21}" type="slidenum">
              <a:rPr lang="en-US" altLang="en-US"/>
              <a:pPr/>
              <a:t>194</a:t>
            </a:fld>
            <a:endParaRPr lang="en-US" alt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94688965"/>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CAB66B-2D5A-4F38-9F2E-6E3DF4983EB3}" type="slidenum">
              <a:rPr lang="en-US" altLang="en-US"/>
              <a:pPr/>
              <a:t>195</a:t>
            </a:fld>
            <a:endParaRPr lang="en-US" alt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6381671"/>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6FE267-E0E9-45C1-8035-75CD563A6346}" type="slidenum">
              <a:rPr lang="en-US" altLang="en-US"/>
              <a:pPr/>
              <a:t>196</a:t>
            </a:fld>
            <a:endParaRPr lang="en-US" alt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1184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FAA59DA-97C9-4BDC-A4DF-D4805EBA67BB}" type="slidenum">
              <a:rPr lang="en-US" altLang="en-US" sz="1300"/>
              <a:pPr eaLnBrk="1" hangingPunct="1"/>
              <a:t>26</a:t>
            </a:fld>
            <a:endParaRPr lang="en-US" altLang="en-US" sz="13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84454901"/>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5898C2-F467-4A0D-BBF9-A4748461112D}" type="slidenum">
              <a:rPr lang="en-US" altLang="en-US"/>
              <a:pPr/>
              <a:t>197</a:t>
            </a:fld>
            <a:endParaRPr lang="en-US" alt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2415379"/>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8BAEEB-FB0D-47D9-886C-20189EB80A80}" type="slidenum">
              <a:rPr lang="en-US" altLang="en-US"/>
              <a:pPr/>
              <a:t>198</a:t>
            </a:fld>
            <a:endParaRPr lang="en-US" alt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75882589"/>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13BB24-B90F-484C-9C5A-38EE35FBD987}" type="slidenum">
              <a:rPr lang="en-US" altLang="en-US"/>
              <a:pPr/>
              <a:t>199</a:t>
            </a:fld>
            <a:endParaRPr lang="en-US" alt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67681619"/>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C6263F-656B-486B-829C-1DCADBA31E13}" type="slidenum">
              <a:rPr lang="en-US" altLang="en-US"/>
              <a:pPr/>
              <a:t>200</a:t>
            </a:fld>
            <a:endParaRPr lang="en-US" alt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17599664"/>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7E1DB4-AF8D-419D-8F03-7731342993B0}" type="slidenum">
              <a:rPr lang="en-US" altLang="en-US"/>
              <a:pPr/>
              <a:t>201</a:t>
            </a:fld>
            <a:endParaRPr lang="en-US" alt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43146021"/>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85E5EC53-2DBA-40F6-998A-C191CE1319ED}" type="slidenum">
              <a:rPr lang="en-US" altLang="en-US" sz="1200"/>
              <a:pPr/>
              <a:t>202</a:t>
            </a:fld>
            <a:endParaRPr lang="en-US" altLang="en-US" sz="1200"/>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85043009"/>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C3A591E-4FC1-4261-AA7D-5716D2CF1E18}" type="slidenum">
              <a:rPr lang="en-US" altLang="en-US" sz="1200"/>
              <a:pPr/>
              <a:t>203</a:t>
            </a:fld>
            <a:endParaRPr lang="en-US" altLang="en-US" sz="1200"/>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06588526"/>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12E54BA2-6F15-47A8-9CC3-FC7B44BFAEBB}" type="slidenum">
              <a:rPr lang="en-US" altLang="en-US" sz="1200"/>
              <a:pPr/>
              <a:t>204</a:t>
            </a:fld>
            <a:endParaRPr lang="en-US" altLang="en-US" sz="1200"/>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7981661"/>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86B4C1EB-7851-4D02-BBD2-7696EF41D042}" type="slidenum">
              <a:rPr lang="en-US" altLang="en-US" sz="1200"/>
              <a:pPr/>
              <a:t>205</a:t>
            </a:fld>
            <a:endParaRPr lang="en-US" altLang="en-US" sz="1200"/>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73396540"/>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8C4A5B06-8854-4099-BACB-8081079C9D94}" type="slidenum">
              <a:rPr lang="en-US" altLang="en-US" sz="1200"/>
              <a:pPr/>
              <a:t>206</a:t>
            </a:fld>
            <a:endParaRPr lang="en-US" altLang="en-US" sz="1200"/>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5331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AC3371A-5800-4CB3-897B-A5AAFB686972}" type="slidenum">
              <a:rPr lang="en-US" altLang="en-US" sz="1300"/>
              <a:pPr eaLnBrk="1" hangingPunct="1"/>
              <a:t>9</a:t>
            </a:fld>
            <a:endParaRPr lang="en-US" altLang="en-US" sz="13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This is NOT a heap! (but it has the heap structure property)</a:t>
            </a:r>
          </a:p>
          <a:p>
            <a:pPr eaLnBrk="1" hangingPunct="1"/>
            <a:endParaRPr lang="en-US" altLang="en-US" b="1" smtClean="0"/>
          </a:p>
        </p:txBody>
      </p:sp>
    </p:spTree>
    <p:extLst>
      <p:ext uri="{BB962C8B-B14F-4D97-AF65-F5344CB8AC3E}">
        <p14:creationId xmlns:p14="http://schemas.microsoft.com/office/powerpoint/2010/main" val="2670667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BA625A6-3EBB-4B2D-AB7F-352C4203EB1F}" type="slidenum">
              <a:rPr lang="en-US" altLang="en-US" sz="1300"/>
              <a:pPr eaLnBrk="1" hangingPunct="1"/>
              <a:t>27</a:t>
            </a:fld>
            <a:endParaRPr lang="en-US" altLang="en-US" sz="13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54476205"/>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078DEB4F-F656-4BB6-832D-637083BBF7A2}" type="slidenum">
              <a:rPr lang="en-US" altLang="en-US" sz="1200"/>
              <a:pPr/>
              <a:t>207</a:t>
            </a:fld>
            <a:endParaRPr lang="en-US" altLang="en-US" sz="1200"/>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25110034"/>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F9B4928D-A388-4232-9468-96327A203ECF}" type="slidenum">
              <a:rPr lang="en-US" altLang="en-US" sz="1200"/>
              <a:pPr/>
              <a:t>209</a:t>
            </a:fld>
            <a:endParaRPr lang="en-US" altLang="en-US" sz="1200"/>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42750306"/>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C021496D-FC6A-4641-82D3-0FD3A83F24F8}" type="slidenum">
              <a:rPr lang="en-US" altLang="en-US" sz="1200"/>
              <a:pPr/>
              <a:t>210</a:t>
            </a:fld>
            <a:endParaRPr lang="en-US" altLang="en-US" sz="1200"/>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50216668"/>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1D06930A-8330-4FDB-B9D4-17DE305D3BC8}" type="slidenum">
              <a:rPr lang="en-US" altLang="en-US" sz="1200"/>
              <a:pPr/>
              <a:t>211</a:t>
            </a:fld>
            <a:endParaRPr lang="en-US" altLang="en-US" sz="1200"/>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35099008"/>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5DB5615-B449-42F0-AB94-0A5320B851BB}" type="slidenum">
              <a:rPr lang="en-US" altLang="en-US" sz="1200"/>
              <a:pPr/>
              <a:t>212</a:t>
            </a:fld>
            <a:endParaRPr lang="en-US" altLang="en-US" sz="1200"/>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69178727"/>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A8AB293A-E9DB-491F-B536-078B418640B0}" type="slidenum">
              <a:rPr lang="en-US" altLang="en-US" sz="1200"/>
              <a:pPr/>
              <a:t>213</a:t>
            </a:fld>
            <a:endParaRPr lang="en-US" altLang="en-US" sz="1200"/>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97407649"/>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2BC97F0E-BF11-4FC4-AF93-B639FBC754BB}" type="slidenum">
              <a:rPr lang="en-US" altLang="en-US" sz="1200"/>
              <a:pPr/>
              <a:t>214</a:t>
            </a:fld>
            <a:endParaRPr lang="en-US" altLang="en-US" sz="1200"/>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18559577"/>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F1C1C760-718B-4EB6-8890-D78948439F02}" type="slidenum">
              <a:rPr lang="en-US" altLang="en-US" sz="1200"/>
              <a:pPr/>
              <a:t>215</a:t>
            </a:fld>
            <a:endParaRPr lang="en-US" altLang="en-US" sz="1200"/>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79535443"/>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F3609F5-241B-4F4E-844A-4758C92CAF79}" type="slidenum">
              <a:rPr lang="en-US" altLang="en-US" sz="1200"/>
              <a:pPr/>
              <a:t>216</a:t>
            </a:fld>
            <a:endParaRPr lang="en-US" altLang="en-US" sz="1200"/>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85050593"/>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83B5A9D3-C384-40C0-A37E-F411FD34A237}" type="slidenum">
              <a:rPr lang="en-US" altLang="en-US" sz="1200"/>
              <a:pPr/>
              <a:t>217</a:t>
            </a:fld>
            <a:endParaRPr lang="en-US" altLang="en-US" sz="1200"/>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6236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5B9A29-AC95-44F5-A646-C46BA01133E0}" type="slidenum">
              <a:rPr lang="en-US" altLang="en-US" sz="1300"/>
              <a:pPr eaLnBrk="1" hangingPunct="1"/>
              <a:t>28</a:t>
            </a:fld>
            <a:endParaRPr lang="en-US" altLang="en-US" sz="13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How long does this take? Well, everything above the fringe might move 1 step.</a:t>
            </a:r>
          </a:p>
          <a:p>
            <a:pPr eaLnBrk="1" hangingPunct="1"/>
            <a:endParaRPr lang="en-US" altLang="en-US" smtClean="0"/>
          </a:p>
          <a:p>
            <a:pPr eaLnBrk="1" hangingPunct="1"/>
            <a:r>
              <a:rPr lang="en-US" altLang="en-US" smtClean="0"/>
              <a:t>Everything height 2 or greater might move 2 steps.</a:t>
            </a:r>
          </a:p>
          <a:p>
            <a:pPr eaLnBrk="1" hangingPunct="1"/>
            <a:endParaRPr lang="en-US" altLang="en-US" smtClean="0"/>
          </a:p>
          <a:p>
            <a:pPr eaLnBrk="1" hangingPunct="1"/>
            <a:r>
              <a:rPr lang="en-US" altLang="en-US" smtClean="0"/>
              <a:t>Most nodes move only a small number of steps</a:t>
            </a:r>
          </a:p>
          <a:p>
            <a:pPr eaLnBrk="1" hangingPunct="1"/>
            <a:r>
              <a:rPr lang="en-US" altLang="en-US" smtClean="0">
                <a:sym typeface="Wingdings" panose="05000000000000000000" pitchFamily="2" charset="2"/>
              </a:rPr>
              <a:t> </a:t>
            </a:r>
            <a:r>
              <a:rPr lang="en-US" altLang="en-US" smtClean="0"/>
              <a:t>the runtime is O(n).</a:t>
            </a:r>
          </a:p>
          <a:p>
            <a:pPr eaLnBrk="1" hangingPunct="1"/>
            <a:r>
              <a:rPr lang="en-US" altLang="en-US" smtClean="0"/>
              <a:t>(see text for proof)</a:t>
            </a:r>
          </a:p>
          <a:p>
            <a:pPr eaLnBrk="1" hangingPunct="1"/>
            <a:endParaRPr lang="en-US" altLang="en-US" smtClean="0"/>
          </a:p>
          <a:p>
            <a:pPr eaLnBrk="1" hangingPunct="1"/>
            <a:r>
              <a:rPr lang="en-US" altLang="en-US" smtClean="0"/>
              <a:t>Full sum = (I=0 to height) SUM (h-I) * 2^i</a:t>
            </a:r>
          </a:p>
        </p:txBody>
      </p:sp>
    </p:spTree>
    <p:extLst>
      <p:ext uri="{BB962C8B-B14F-4D97-AF65-F5344CB8AC3E}">
        <p14:creationId xmlns:p14="http://schemas.microsoft.com/office/powerpoint/2010/main" val="3462917585"/>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2205ED31-7028-4385-B132-705347AFC3E6}" type="slidenum">
              <a:rPr lang="en-US" altLang="en-US" sz="1200"/>
              <a:pPr/>
              <a:t>218</a:t>
            </a:fld>
            <a:endParaRPr lang="en-US" altLang="en-US" sz="1200"/>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46822725"/>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612B2754-82AE-449C-AE17-9C7BC1596A41}" type="slidenum">
              <a:rPr lang="en-US" altLang="en-US" sz="1200"/>
              <a:pPr/>
              <a:t>219</a:t>
            </a:fld>
            <a:endParaRPr lang="en-US" altLang="en-US" sz="1200"/>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50697270"/>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E5F49485-1C2A-4D6A-9CAA-DEE02D61BF1F}" type="slidenum">
              <a:rPr lang="en-US" altLang="en-US" sz="1200"/>
              <a:pPr/>
              <a:t>220</a:t>
            </a:fld>
            <a:endParaRPr lang="en-US" altLang="en-US" sz="1200"/>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67626624"/>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C618B38D-6CBD-493D-B782-20D6624B7149}" type="slidenum">
              <a:rPr lang="en-US" altLang="en-US" sz="1200"/>
              <a:pPr/>
              <a:t>221</a:t>
            </a:fld>
            <a:endParaRPr lang="en-US" altLang="en-US" sz="1200"/>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90142129"/>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153C89ED-3D59-46A2-8D79-2B93AE5CCB41}" type="slidenum">
              <a:rPr lang="en-US" altLang="en-US" sz="1200"/>
              <a:pPr/>
              <a:t>223</a:t>
            </a:fld>
            <a:endParaRPr lang="en-US" altLang="en-US" sz="1200"/>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43005718"/>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5257B5A2-844E-44E2-8856-2079BEBE067A}" type="slidenum">
              <a:rPr lang="en-US" altLang="en-US" sz="1200"/>
              <a:pPr/>
              <a:t>224</a:t>
            </a:fld>
            <a:endParaRPr lang="en-US" altLang="en-US" sz="1200"/>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02494368"/>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C217C068-8F0C-44FF-8C91-0A78B5BE2C76}" type="slidenum">
              <a:rPr lang="en-US" altLang="en-US" sz="1200"/>
              <a:pPr/>
              <a:t>225</a:t>
            </a:fld>
            <a:endParaRPr lang="en-US" altLang="en-US" sz="1200"/>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97838824"/>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EE500313-90E4-4387-B216-27FA1F1EFFB3}" type="slidenum">
              <a:rPr lang="en-US" altLang="en-US" sz="1200"/>
              <a:pPr/>
              <a:t>227</a:t>
            </a:fld>
            <a:endParaRPr lang="en-US" altLang="en-US" sz="1200"/>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04081938"/>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73F1EFB2-C809-439F-A8E7-8987D6DD7093}" type="slidenum">
              <a:rPr lang="en-US" altLang="en-US" sz="1200"/>
              <a:pPr/>
              <a:t>228</a:t>
            </a:fld>
            <a:endParaRPr lang="en-US" altLang="en-US" sz="1200"/>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43389763"/>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021B6739-F602-4A30-A75A-9236C68C67AF}" type="slidenum">
              <a:rPr lang="en-US" altLang="en-US" sz="1200"/>
              <a:pPr/>
              <a:t>229</a:t>
            </a:fld>
            <a:endParaRPr lang="en-US" altLang="en-US" sz="120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8939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E00CEC1-C7D1-4E95-BB1C-CF5F07050048}" type="slidenum">
              <a:rPr lang="en-US" altLang="en-US" sz="1300"/>
              <a:pPr eaLnBrk="1" hangingPunct="1"/>
              <a:t>29</a:t>
            </a:fld>
            <a:endParaRPr lang="en-US" altLang="en-US" sz="13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Now, let’s look at some facts about heaps and see if we can’t come up with a new priority queue implementation.</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2411813597"/>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4C0C6A17-3220-4702-A304-4CC325C67E79}" type="slidenum">
              <a:rPr lang="en-US" altLang="en-US" sz="1200"/>
              <a:pPr/>
              <a:t>230</a:t>
            </a:fld>
            <a:endParaRPr lang="en-US" altLang="en-US" sz="1200"/>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95749618"/>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BC3737B-DBE6-45A7-95B3-91E5A178F5F9}" type="slidenum">
              <a:rPr lang="en-US" altLang="en-US" sz="1200"/>
              <a:pPr/>
              <a:t>231</a:t>
            </a:fld>
            <a:endParaRPr lang="en-US" altLang="en-US" sz="120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79711654"/>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696D9866-0362-4D1D-8EA9-661CA89B4C62}" type="slidenum">
              <a:rPr lang="en-US" altLang="en-US" sz="1200"/>
              <a:pPr/>
              <a:t>232</a:t>
            </a:fld>
            <a:endParaRPr lang="en-US" altLang="en-US" sz="120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11799900"/>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899C8042-5510-4622-AC3D-7BEC32436D97}" type="slidenum">
              <a:rPr lang="en-US" altLang="en-US" sz="1200"/>
              <a:pPr/>
              <a:t>233</a:t>
            </a:fld>
            <a:endParaRPr lang="en-US" altLang="en-US" sz="120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63989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0495C5D-859F-47AD-BEAC-02007FB40311}" type="slidenum">
              <a:rPr lang="en-US" altLang="en-US" sz="1300"/>
              <a:pPr eaLnBrk="1" hangingPunct="1"/>
              <a:t>30</a:t>
            </a:fld>
            <a:endParaRPr lang="en-US" altLang="en-US" sz="130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What if you had networked printers or CPUs and one of them went down. </a:t>
            </a:r>
          </a:p>
          <a:p>
            <a:pPr eaLnBrk="1" hangingPunct="1"/>
            <a:r>
              <a:rPr lang="en-US" altLang="en-US" smtClean="0"/>
              <a:t>Now you want to merge the priority queues!</a:t>
            </a:r>
          </a:p>
          <a:p>
            <a:pPr eaLnBrk="1" hangingPunct="1"/>
            <a:endParaRPr lang="en-US" altLang="en-US" smtClean="0"/>
          </a:p>
          <a:p>
            <a:pPr eaLnBrk="1" hangingPunct="1"/>
            <a:r>
              <a:rPr lang="en-US" altLang="en-US" smtClean="0"/>
              <a:t>How can we do that?</a:t>
            </a:r>
          </a:p>
          <a:p>
            <a:pPr eaLnBrk="1" hangingPunct="1"/>
            <a:r>
              <a:rPr lang="en-US" altLang="en-US" smtClean="0"/>
              <a:t>Here’s two naïve ways.</a:t>
            </a:r>
          </a:p>
          <a:p>
            <a:pPr eaLnBrk="1" hangingPunct="1"/>
            <a:endParaRPr lang="en-US" altLang="en-US" smtClean="0"/>
          </a:p>
          <a:p>
            <a:pPr eaLnBrk="1" hangingPunct="1"/>
            <a:r>
              <a:rPr lang="en-US" altLang="en-US" smtClean="0"/>
              <a:t>1st attempt: If the two trees are the same size: O(n log n)    [O(n) average]</a:t>
            </a:r>
          </a:p>
          <a:p>
            <a:pPr eaLnBrk="1" hangingPunct="1"/>
            <a:endParaRPr lang="en-US" altLang="en-US" smtClean="0"/>
          </a:p>
          <a:p>
            <a:pPr eaLnBrk="1" hangingPunct="1"/>
            <a:r>
              <a:rPr lang="en-US" altLang="en-US" smtClean="0"/>
              <a:t>2nd attempt: O(n) (that’s how long buildHeap takes)</a:t>
            </a:r>
          </a:p>
        </p:txBody>
      </p:sp>
    </p:spTree>
    <p:extLst>
      <p:ext uri="{BB962C8B-B14F-4D97-AF65-F5344CB8AC3E}">
        <p14:creationId xmlns:p14="http://schemas.microsoft.com/office/powerpoint/2010/main" val="3612887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D999C5B-7872-4C0F-ACB3-A5720F92DDE9}" type="slidenum">
              <a:rPr lang="en-US" altLang="en-US" sz="1300"/>
              <a:pPr eaLnBrk="1" hangingPunct="1"/>
              <a:t>31</a:t>
            </a:fld>
            <a:endParaRPr lang="en-US" altLang="en-US" sz="1300"/>
          </a:p>
        </p:txBody>
      </p:sp>
    </p:spTree>
    <p:extLst>
      <p:ext uri="{BB962C8B-B14F-4D97-AF65-F5344CB8AC3E}">
        <p14:creationId xmlns:p14="http://schemas.microsoft.com/office/powerpoint/2010/main" val="2102419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0D1B114-6C96-4195-94F1-B0C0B3BD3419}" type="slidenum">
              <a:rPr lang="en-US" altLang="en-US" sz="1300"/>
              <a:pPr>
                <a:spcBef>
                  <a:spcPct val="0"/>
                </a:spcBef>
              </a:pPr>
              <a:t>32</a:t>
            </a:fld>
            <a:endParaRPr lang="en-US" altLang="en-US" sz="13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Leftist heaps are a solution to that. </a:t>
            </a:r>
          </a:p>
          <a:p>
            <a:pPr eaLnBrk="1" hangingPunct="1"/>
            <a:r>
              <a:rPr lang="en-US" altLang="en-US" smtClean="0"/>
              <a:t>They put all the work on the right side of the tree </a:t>
            </a:r>
          </a:p>
          <a:p>
            <a:pPr eaLnBrk="1" hangingPunct="1"/>
            <a:r>
              <a:rPr lang="en-US" altLang="en-US" smtClean="0"/>
              <a:t>and most of the nodes on the left (or at least not on the right)</a:t>
            </a:r>
          </a:p>
        </p:txBody>
      </p:sp>
    </p:spTree>
    <p:extLst>
      <p:ext uri="{BB962C8B-B14F-4D97-AF65-F5344CB8AC3E}">
        <p14:creationId xmlns:p14="http://schemas.microsoft.com/office/powerpoint/2010/main" val="787112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D31EA66-5681-4651-99EB-2820C21DA512}" type="slidenum">
              <a:rPr lang="en-US" altLang="en-US" sz="1300"/>
              <a:pPr>
                <a:spcBef>
                  <a:spcPct val="0"/>
                </a:spcBef>
              </a:pPr>
              <a:t>33</a:t>
            </a:fld>
            <a:endParaRPr lang="en-US" altLang="en-US" sz="13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So, here are the formal properties of a leftist heap.</a:t>
            </a:r>
          </a:p>
          <a:p>
            <a:pPr eaLnBrk="1" hangingPunct="1"/>
            <a:r>
              <a:rPr lang="en-US" altLang="en-US" smtClean="0"/>
              <a:t>Heap-order, of course.</a:t>
            </a:r>
          </a:p>
          <a:p>
            <a:pPr eaLnBrk="1" hangingPunct="1"/>
            <a:r>
              <a:rPr lang="en-US" altLang="en-US" smtClean="0"/>
              <a:t>And, the leftist property; this means that the npl of the right child is never greater than that of the left child.</a:t>
            </a:r>
          </a:p>
          <a:p>
            <a:pPr eaLnBrk="1" hangingPunct="1"/>
            <a:endParaRPr lang="en-US" altLang="en-US" smtClean="0"/>
          </a:p>
          <a:p>
            <a:pPr eaLnBrk="1" hangingPunct="1"/>
            <a:r>
              <a:rPr lang="en-US" altLang="en-US" smtClean="0"/>
              <a:t>Are leftist trees necessarily complete or balanced? NO. In fact, a _great_ leftist tree is a string of nodes all on the left!</a:t>
            </a:r>
          </a:p>
          <a:p>
            <a:pPr eaLnBrk="1" hangingPunct="1"/>
            <a:endParaRPr lang="en-US" altLang="en-US" smtClean="0"/>
          </a:p>
        </p:txBody>
      </p:sp>
    </p:spTree>
    <p:extLst>
      <p:ext uri="{BB962C8B-B14F-4D97-AF65-F5344CB8AC3E}">
        <p14:creationId xmlns:p14="http://schemas.microsoft.com/office/powerpoint/2010/main" val="3853643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6B09E1C-3DED-455A-A7A5-45C15EED9A7E}" type="slidenum">
              <a:rPr lang="en-US" altLang="en-US" sz="1300"/>
              <a:pPr>
                <a:spcBef>
                  <a:spcPct val="0"/>
                </a:spcBef>
              </a:pPr>
              <a:t>34</a:t>
            </a:fld>
            <a:endParaRPr lang="en-US" altLang="en-US" sz="13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Here are some training examples to help you learn. </a:t>
            </a:r>
          </a:p>
          <a:p>
            <a:pPr eaLnBrk="1" hangingPunct="1"/>
            <a:endParaRPr lang="en-US" altLang="en-US" smtClean="0"/>
          </a:p>
          <a:p>
            <a:pPr eaLnBrk="1" hangingPunct="1"/>
            <a:r>
              <a:rPr lang="en-US" altLang="en-US" smtClean="0"/>
              <a:t>The red nodes break the leftist property for the first tree. </a:t>
            </a:r>
          </a:p>
          <a:p>
            <a:pPr eaLnBrk="1" hangingPunct="1"/>
            <a:endParaRPr lang="en-US" altLang="en-US" smtClean="0"/>
          </a:p>
          <a:p>
            <a:pPr eaLnBrk="1" hangingPunct="1"/>
            <a:r>
              <a:rPr lang="en-US" altLang="en-US" smtClean="0"/>
              <a:t>The other two trees are leftist.</a:t>
            </a:r>
          </a:p>
          <a:p>
            <a:pPr eaLnBrk="1" hangingPunct="1"/>
            <a:endParaRPr lang="en-US" altLang="en-US" smtClean="0"/>
          </a:p>
        </p:txBody>
      </p:sp>
    </p:spTree>
    <p:extLst>
      <p:ext uri="{BB962C8B-B14F-4D97-AF65-F5344CB8AC3E}">
        <p14:creationId xmlns:p14="http://schemas.microsoft.com/office/powerpoint/2010/main" val="2556094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CD2FAA1-BB8D-401B-9E62-AA9E8777014F}" type="slidenum">
              <a:rPr lang="en-US" altLang="en-US" sz="1300"/>
              <a:pPr eaLnBrk="1" hangingPunct="1"/>
              <a:t>35</a:t>
            </a:fld>
            <a:endParaRPr lang="en-US" altLang="en-US" sz="13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How do we merge two leftist heaps?</a:t>
            </a:r>
          </a:p>
          <a:p>
            <a:pPr eaLnBrk="1" hangingPunct="1"/>
            <a:r>
              <a:rPr lang="en-US" altLang="en-US" smtClean="0"/>
              <a:t>We put the smaller root as the new root,</a:t>
            </a:r>
          </a:p>
          <a:p>
            <a:pPr eaLnBrk="1" hangingPunct="1"/>
            <a:r>
              <a:rPr lang="en-US" altLang="en-US" smtClean="0"/>
              <a:t> hang its left subtree on the left.</a:t>
            </a:r>
          </a:p>
          <a:p>
            <a:pPr eaLnBrk="1" hangingPunct="1"/>
            <a:r>
              <a:rPr lang="en-US" altLang="en-US" smtClean="0"/>
              <a:t>Recursively merge its right subtree and the other tree.</a:t>
            </a:r>
          </a:p>
          <a:p>
            <a:pPr eaLnBrk="1" hangingPunct="1"/>
            <a:r>
              <a:rPr lang="en-US" altLang="en-US" b="1" smtClean="0"/>
              <a:t>Are we done?</a:t>
            </a:r>
          </a:p>
          <a:p>
            <a:pPr eaLnBrk="1" hangingPunct="1"/>
            <a:r>
              <a:rPr lang="en-US" altLang="en-US" smtClean="0"/>
              <a:t>No. Because we haven’t ensured that the leftist property is intact.</a:t>
            </a:r>
          </a:p>
          <a:p>
            <a:pPr eaLnBrk="1" hangingPunct="1"/>
            <a:endParaRPr lang="en-US" altLang="en-US" smtClean="0"/>
          </a:p>
        </p:txBody>
      </p:sp>
    </p:spTree>
    <p:extLst>
      <p:ext uri="{BB962C8B-B14F-4D97-AF65-F5344CB8AC3E}">
        <p14:creationId xmlns:p14="http://schemas.microsoft.com/office/powerpoint/2010/main" val="485654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B90EBB1-FF23-47CE-A81B-2EBA489C4A6B}" type="slidenum">
              <a:rPr lang="en-US" altLang="en-US" sz="1300"/>
              <a:pPr eaLnBrk="1" hangingPunct="1"/>
              <a:t>36</a:t>
            </a:fld>
            <a:endParaRPr lang="en-US" altLang="en-US" sz="130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So, we check if the leftist property is intact. If it isn’t we switch the right and left children.</a:t>
            </a:r>
          </a:p>
          <a:p>
            <a:pPr eaLnBrk="1" hangingPunct="1"/>
            <a:r>
              <a:rPr lang="en-US" altLang="en-US" smtClean="0"/>
              <a:t>How long does this take?</a:t>
            </a:r>
          </a:p>
          <a:p>
            <a:pPr eaLnBrk="1" hangingPunct="1"/>
            <a:r>
              <a:rPr lang="en-US" altLang="en-US" smtClean="0"/>
              <a:t>How much work do we do at each step? </a:t>
            </a:r>
          </a:p>
          <a:p>
            <a:pPr eaLnBrk="1" hangingPunct="1"/>
            <a:r>
              <a:rPr lang="en-US" altLang="en-US" smtClean="0"/>
              <a:t>CONSTANT</a:t>
            </a:r>
          </a:p>
          <a:p>
            <a:pPr eaLnBrk="1" hangingPunct="1"/>
            <a:r>
              <a:rPr lang="en-US" altLang="en-US" smtClean="0"/>
              <a:t>And, we recursively traverse the whole right path of both trees.</a:t>
            </a:r>
          </a:p>
          <a:p>
            <a:pPr eaLnBrk="1" hangingPunct="1"/>
            <a:r>
              <a:rPr lang="en-US" altLang="en-US" smtClean="0"/>
              <a:t>How long are those paths?</a:t>
            </a:r>
          </a:p>
          <a:p>
            <a:pPr eaLnBrk="1" hangingPunct="1"/>
            <a:r>
              <a:rPr lang="en-US" altLang="en-US" smtClean="0"/>
              <a:t>At most log n.</a:t>
            </a:r>
          </a:p>
          <a:p>
            <a:pPr eaLnBrk="1" hangingPunct="1"/>
            <a:r>
              <a:rPr lang="en-US" altLang="en-US" smtClean="0"/>
              <a:t>So how much work?</a:t>
            </a:r>
          </a:p>
          <a:p>
            <a:pPr eaLnBrk="1" hangingPunct="1"/>
            <a:r>
              <a:rPr lang="en-US" altLang="en-US" smtClean="0"/>
              <a:t>O(log n)</a:t>
            </a:r>
          </a:p>
          <a:p>
            <a:pPr eaLnBrk="1" hangingPunct="1"/>
            <a:r>
              <a:rPr lang="en-US" altLang="en-US" smtClean="0"/>
              <a:t>Pretty cool, huh?</a:t>
            </a:r>
          </a:p>
        </p:txBody>
      </p:sp>
    </p:spTree>
    <p:extLst>
      <p:ext uri="{BB962C8B-B14F-4D97-AF65-F5344CB8AC3E}">
        <p14:creationId xmlns:p14="http://schemas.microsoft.com/office/powerpoint/2010/main" val="3296531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D3D25B1-6FE3-493B-AE73-BB098D86CDB8}" type="slidenum">
              <a:rPr lang="en-US" altLang="en-US" sz="1300"/>
              <a:pPr eaLnBrk="1" hangingPunct="1"/>
              <a:t>10</a:t>
            </a:fld>
            <a:endParaRPr lang="en-US" altLang="en-US" sz="13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Since they have this regular structure property, we can take advantage of that to store them in a compact manner.</a:t>
            </a:r>
          </a:p>
          <a:p>
            <a:pPr eaLnBrk="1" hangingPunct="1"/>
            <a:endParaRPr lang="en-US" altLang="en-US" smtClean="0"/>
          </a:p>
          <a:p>
            <a:pPr eaLnBrk="1" hangingPunct="1"/>
            <a:r>
              <a:rPr lang="en-US" altLang="en-US" smtClean="0"/>
              <a:t>If I asked to you store a plain old binary tree in an array, how would you do it?</a:t>
            </a:r>
          </a:p>
        </p:txBody>
      </p:sp>
    </p:spTree>
    <p:extLst>
      <p:ext uri="{BB962C8B-B14F-4D97-AF65-F5344CB8AC3E}">
        <p14:creationId xmlns:p14="http://schemas.microsoft.com/office/powerpoint/2010/main" val="664982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03F2D7-8EBF-4FBF-BE93-BA9CB8590BE9}" type="slidenum">
              <a:rPr lang="en-US" altLang="en-US" sz="1300"/>
              <a:pPr eaLnBrk="1" hangingPunct="1"/>
              <a:t>37</a:t>
            </a:fld>
            <a:endParaRPr lang="en-US" altLang="en-US" sz="130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Now that we have that wicked merge op. Let’s just use it to implement all the other ops. </a:t>
            </a:r>
            <a:endParaRPr lang="en-US" altLang="en-US" u="sng" smtClean="0"/>
          </a:p>
          <a:p>
            <a:pPr eaLnBrk="1" hangingPunct="1"/>
            <a:endParaRPr lang="en-US" altLang="en-US" u="sng" smtClean="0"/>
          </a:p>
          <a:p>
            <a:pPr eaLnBrk="1" hangingPunct="1"/>
            <a:r>
              <a:rPr lang="en-US" altLang="en-US" u="sng" smtClean="0"/>
              <a:t>Is</a:t>
            </a:r>
            <a:r>
              <a:rPr lang="en-US" altLang="en-US" smtClean="0"/>
              <a:t> one node a size one leftist heap?  (yes)</a:t>
            </a:r>
            <a:endParaRPr lang="en-US" altLang="en-US" u="sng" smtClean="0"/>
          </a:p>
        </p:txBody>
      </p:sp>
    </p:spTree>
    <p:extLst>
      <p:ext uri="{BB962C8B-B14F-4D97-AF65-F5344CB8AC3E}">
        <p14:creationId xmlns:p14="http://schemas.microsoft.com/office/powerpoint/2010/main" val="490201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12C7323-0BCC-47E6-A8AA-62A340BE4B5E}" type="slidenum">
              <a:rPr lang="en-US" altLang="en-US" sz="1300"/>
              <a:pPr eaLnBrk="1" hangingPunct="1"/>
              <a:t>38</a:t>
            </a:fld>
            <a:endParaRPr lang="en-US" altLang="en-US" sz="130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Alright, let’s try an example. </a:t>
            </a:r>
          </a:p>
          <a:p>
            <a:pPr eaLnBrk="1" hangingPunct="1"/>
            <a:r>
              <a:rPr lang="en-US" altLang="en-US" smtClean="0"/>
              <a:t>I’m unwinding the recursion here.</a:t>
            </a:r>
          </a:p>
          <a:p>
            <a:pPr eaLnBrk="1" hangingPunct="1"/>
            <a:r>
              <a:rPr lang="en-US" altLang="en-US" smtClean="0"/>
              <a:t>Special case when no left child – we tack the other tree onto the left to preserve the leftist property.</a:t>
            </a:r>
          </a:p>
          <a:p>
            <a:pPr eaLnBrk="1" hangingPunct="1"/>
            <a:r>
              <a:rPr lang="en-US" altLang="en-US" smtClean="0"/>
              <a:t>Are we finished now?</a:t>
            </a:r>
          </a:p>
          <a:p>
            <a:pPr eaLnBrk="1" hangingPunct="1"/>
            <a:r>
              <a:rPr lang="en-US" altLang="en-US" smtClean="0"/>
              <a:t>No, need to patch together and fix the leftist property.</a:t>
            </a:r>
          </a:p>
        </p:txBody>
      </p:sp>
    </p:spTree>
    <p:extLst>
      <p:ext uri="{BB962C8B-B14F-4D97-AF65-F5344CB8AC3E}">
        <p14:creationId xmlns:p14="http://schemas.microsoft.com/office/powerpoint/2010/main" val="320473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DB02180-276A-4C20-8BF1-7F07885C11E6}" type="slidenum">
              <a:rPr lang="en-US" altLang="en-US" sz="1300"/>
              <a:pPr eaLnBrk="1" hangingPunct="1"/>
              <a:t>39</a:t>
            </a:fld>
            <a:endParaRPr lang="en-US" altLang="en-US" sz="13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 we need to put the example back together, fixing the leftist property as we go.</a:t>
            </a:r>
          </a:p>
          <a:p>
            <a:pPr eaLnBrk="1" hangingPunct="1"/>
            <a:endParaRPr lang="en-US" altLang="en-US" smtClean="0"/>
          </a:p>
          <a:p>
            <a:pPr eaLnBrk="1" hangingPunct="1"/>
            <a:r>
              <a:rPr lang="en-US" altLang="en-US" smtClean="0"/>
              <a:t>Are we done here?</a:t>
            </a:r>
          </a:p>
          <a:p>
            <a:pPr eaLnBrk="1" hangingPunct="1"/>
            <a:endParaRPr lang="en-US" altLang="en-US" smtClean="0"/>
          </a:p>
          <a:p>
            <a:pPr eaLnBrk="1" hangingPunct="1"/>
            <a:r>
              <a:rPr lang="en-US" altLang="en-US" smtClean="0"/>
              <a:t>NO!</a:t>
            </a:r>
          </a:p>
          <a:p>
            <a:pPr eaLnBrk="1" hangingPunct="1"/>
            <a:endParaRPr lang="en-US" altLang="en-US" smtClean="0"/>
          </a:p>
          <a:p>
            <a:pPr eaLnBrk="1" hangingPunct="1"/>
            <a:r>
              <a:rPr lang="en-US" altLang="en-US" smtClean="0"/>
              <a:t>The root’s right child has a higher npl than its left child!</a:t>
            </a:r>
          </a:p>
          <a:p>
            <a:pPr eaLnBrk="1" hangingPunct="1"/>
            <a:endParaRPr lang="en-US" altLang="en-US" smtClean="0"/>
          </a:p>
        </p:txBody>
      </p:sp>
    </p:spTree>
    <p:extLst>
      <p:ext uri="{BB962C8B-B14F-4D97-AF65-F5344CB8AC3E}">
        <p14:creationId xmlns:p14="http://schemas.microsoft.com/office/powerpoint/2010/main" val="30068643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3C138E7-35F3-46F3-9A07-E5DBD143D289}" type="slidenum">
              <a:rPr lang="en-US" altLang="en-US" sz="1300"/>
              <a:pPr eaLnBrk="1" hangingPunct="1"/>
              <a:t>40</a:t>
            </a:fld>
            <a:endParaRPr lang="en-US" altLang="en-US" sz="130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So, we swap the root’s children.</a:t>
            </a:r>
          </a:p>
          <a:p>
            <a:pPr eaLnBrk="1" hangingPunct="1"/>
            <a:endParaRPr lang="en-US" altLang="en-US" smtClean="0"/>
          </a:p>
          <a:p>
            <a:pPr eaLnBrk="1" hangingPunct="1"/>
            <a:r>
              <a:rPr lang="en-US" altLang="en-US" smtClean="0"/>
              <a:t>Is the final tree a leftist heap?  (yes)</a:t>
            </a:r>
          </a:p>
        </p:txBody>
      </p:sp>
    </p:spTree>
    <p:extLst>
      <p:ext uri="{BB962C8B-B14F-4D97-AF65-F5344CB8AC3E}">
        <p14:creationId xmlns:p14="http://schemas.microsoft.com/office/powerpoint/2010/main" val="12019178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2A5F564-E37C-4385-84E5-5D6A03CF774F}" type="slidenum">
              <a:rPr lang="en-US" altLang="en-US" sz="1300"/>
              <a:pPr eaLnBrk="1" hangingPunct="1"/>
              <a:t>41</a:t>
            </a:fld>
            <a:endParaRPr lang="en-US" altLang="en-US" sz="130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There are some problems with leftist heaps.</a:t>
            </a:r>
          </a:p>
          <a:p>
            <a:pPr eaLnBrk="1" hangingPunct="1"/>
            <a:r>
              <a:rPr lang="en-US" altLang="en-US" smtClean="0"/>
              <a:t>We’ll use skew heaps to fix those problems.</a:t>
            </a:r>
          </a:p>
          <a:p>
            <a:pPr eaLnBrk="1" hangingPunct="1"/>
            <a:endParaRPr lang="en-US" altLang="en-US" smtClean="0"/>
          </a:p>
          <a:p>
            <a:pPr eaLnBrk="1" hangingPunct="1"/>
            <a:r>
              <a:rPr lang="en-US" altLang="en-US" smtClean="0"/>
              <a:t>Motivation? Remember that we “often” get heavy right sides when we merge.</a:t>
            </a:r>
          </a:p>
          <a:p>
            <a:pPr eaLnBrk="1" hangingPunct="1"/>
            <a:r>
              <a:rPr lang="en-US" altLang="en-US" smtClean="0"/>
              <a:t>So, why not just assume the right side is heavy and move it over automatically?</a:t>
            </a:r>
          </a:p>
        </p:txBody>
      </p:sp>
    </p:spTree>
    <p:extLst>
      <p:ext uri="{BB962C8B-B14F-4D97-AF65-F5344CB8AC3E}">
        <p14:creationId xmlns:p14="http://schemas.microsoft.com/office/powerpoint/2010/main" val="14735457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8BA1AB3-7AC8-4330-BD36-9BD7E4ECB947}" type="slidenum">
              <a:rPr lang="en-US" altLang="en-US" sz="1300"/>
              <a:pPr eaLnBrk="1" hangingPunct="1"/>
              <a:t>42</a:t>
            </a:fld>
            <a:endParaRPr lang="en-US" altLang="en-US" sz="130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This merge should look very similar but simpler than the previous algorithm.</a:t>
            </a:r>
          </a:p>
        </p:txBody>
      </p:sp>
    </p:spTree>
    <p:extLst>
      <p:ext uri="{BB962C8B-B14F-4D97-AF65-F5344CB8AC3E}">
        <p14:creationId xmlns:p14="http://schemas.microsoft.com/office/powerpoint/2010/main" val="26841354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5A858D0-7F80-4128-A8B4-4713F91B5A57}" type="slidenum">
              <a:rPr lang="en-US" altLang="en-US" sz="1300"/>
              <a:pPr eaLnBrk="1" hangingPunct="1"/>
              <a:t>43</a:t>
            </a:fld>
            <a:endParaRPr lang="en-US" altLang="en-US" sz="130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This happens to end up with a leftist tree and start out with leftist trees. Is that guaranteed? (no)</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29309376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54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2F6DB57-5EB6-4604-84E0-8D2BE8A27C33}" type="slidenum">
              <a:rPr lang="en-US" altLang="en-US" sz="1300"/>
              <a:pPr eaLnBrk="1" hangingPunct="1"/>
              <a:t>44</a:t>
            </a:fld>
            <a:endParaRPr lang="en-US" altLang="en-US" sz="1300"/>
          </a:p>
        </p:txBody>
      </p:sp>
    </p:spTree>
    <p:extLst>
      <p:ext uri="{BB962C8B-B14F-4D97-AF65-F5344CB8AC3E}">
        <p14:creationId xmlns:p14="http://schemas.microsoft.com/office/powerpoint/2010/main" val="35010204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2CD0354-C2FF-4938-91C6-ED34855545D9}" type="slidenum">
              <a:rPr lang="en-US" altLang="en-US" sz="1300"/>
              <a:pPr eaLnBrk="1" hangingPunct="1"/>
              <a:t>45</a:t>
            </a:fld>
            <a:endParaRPr lang="en-US" altLang="en-US" sz="13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1303338" y="4560888"/>
            <a:ext cx="5360987"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OK, I said you were being cheated unless you got a comparison of data structures. Who can tell me some good things about each of these?</a:t>
            </a:r>
          </a:p>
          <a:p>
            <a:pPr eaLnBrk="1" hangingPunct="1"/>
            <a:r>
              <a:rPr lang="en-US" altLang="en-US" smtClean="0"/>
              <a:t>Binary: simple, memory efficient, fast, can run buildHeap. cannot merge quickly. </a:t>
            </a:r>
          </a:p>
          <a:p>
            <a:pPr eaLnBrk="1" hangingPunct="1"/>
            <a:r>
              <a:rPr lang="en-US" altLang="en-US" smtClean="0"/>
              <a:t>d: Faster than binary heaps. Possibly much faster in some applications. Slightly more complicated. Otherwise, all binary advantages.</a:t>
            </a:r>
          </a:p>
          <a:p>
            <a:pPr eaLnBrk="1" hangingPunct="1"/>
            <a:r>
              <a:rPr lang="en-US" altLang="en-US" smtClean="0"/>
              <a:t>Leftist: supports merge quickly. Supports all other operations asymptotically quickly. Practically, extra storage, link traversals and recursion make it bigger and slower.</a:t>
            </a:r>
          </a:p>
          <a:p>
            <a:pPr eaLnBrk="1" hangingPunct="1"/>
            <a:r>
              <a:rPr lang="en-US" altLang="en-US" smtClean="0"/>
              <a:t>Skew: slightly less storage, somewhat faster and simpler than leftist. NOT guaranteed fast on EVERY operation (but guaranteed amortized speed).</a:t>
            </a:r>
          </a:p>
          <a:p>
            <a:pPr eaLnBrk="1" hangingPunct="1"/>
            <a:r>
              <a:rPr lang="en-US" altLang="en-US" smtClean="0"/>
              <a:t>Binomial queues? Will maintain asymptotically fast merges and deleteMins, but return insert to average O(1)</a:t>
            </a:r>
          </a:p>
        </p:txBody>
      </p:sp>
    </p:spTree>
    <p:extLst>
      <p:ext uri="{BB962C8B-B14F-4D97-AF65-F5344CB8AC3E}">
        <p14:creationId xmlns:p14="http://schemas.microsoft.com/office/powerpoint/2010/main" val="15726306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E9205E9-E2D5-4236-8E09-FB13492316A1}" type="slidenum">
              <a:rPr lang="en-US" altLang="en-US" sz="1300"/>
              <a:pPr eaLnBrk="1" hangingPunct="1"/>
              <a:t>46</a:t>
            </a:fld>
            <a:endParaRPr lang="en-US" altLang="en-US" sz="1300"/>
          </a:p>
        </p:txBody>
      </p:sp>
    </p:spTree>
    <p:extLst>
      <p:ext uri="{BB962C8B-B14F-4D97-AF65-F5344CB8AC3E}">
        <p14:creationId xmlns:p14="http://schemas.microsoft.com/office/powerpoint/2010/main" val="336255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81504C9-F0C2-4CFB-BD4A-10759C43A0FA}" type="slidenum">
              <a:rPr lang="en-US" altLang="en-US" sz="1300"/>
              <a:pPr eaLnBrk="1" hangingPunct="1"/>
              <a:t>11</a:t>
            </a:fld>
            <a:endParaRPr lang="en-US" altLang="en-US" sz="13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Left child of node I = 2 * I</a:t>
            </a:r>
          </a:p>
          <a:p>
            <a:pPr eaLnBrk="1" hangingPunct="1"/>
            <a:r>
              <a:rPr lang="en-US" altLang="en-US" smtClean="0"/>
              <a:t>Right child  I = (2*i) +1</a:t>
            </a:r>
          </a:p>
          <a:p>
            <a:pPr eaLnBrk="1" hangingPunct="1"/>
            <a:r>
              <a:rPr lang="en-US" altLang="en-US" smtClean="0"/>
              <a:t>Parent of node I is at i/2 (floor)</a:t>
            </a:r>
          </a:p>
        </p:txBody>
      </p:sp>
    </p:spTree>
    <p:extLst>
      <p:ext uri="{BB962C8B-B14F-4D97-AF65-F5344CB8AC3E}">
        <p14:creationId xmlns:p14="http://schemas.microsoft.com/office/powerpoint/2010/main" val="33958736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28C394E-2566-44E7-A3FD-4A181F4C907B}" type="slidenum">
              <a:rPr lang="en-US" altLang="en-US" sz="1300"/>
              <a:pPr eaLnBrk="1" hangingPunct="1"/>
              <a:t>47</a:t>
            </a:fld>
            <a:endParaRPr lang="en-US" altLang="en-US" sz="1300"/>
          </a:p>
        </p:txBody>
      </p:sp>
    </p:spTree>
    <p:extLst>
      <p:ext uri="{BB962C8B-B14F-4D97-AF65-F5344CB8AC3E}">
        <p14:creationId xmlns:p14="http://schemas.microsoft.com/office/powerpoint/2010/main" val="3912014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507BD56-E315-4D3D-88B8-625DB90A5F1E}" type="slidenum">
              <a:rPr lang="en-US" altLang="en-US" sz="1300"/>
              <a:pPr eaLnBrk="1" hangingPunct="1"/>
              <a:t>48</a:t>
            </a:fld>
            <a:endParaRPr lang="en-US" altLang="en-US" sz="1300"/>
          </a:p>
        </p:txBody>
      </p:sp>
    </p:spTree>
    <p:extLst>
      <p:ext uri="{BB962C8B-B14F-4D97-AF65-F5344CB8AC3E}">
        <p14:creationId xmlns:p14="http://schemas.microsoft.com/office/powerpoint/2010/main" val="473739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59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CA333E0-E071-488D-870B-AA0841D27A6A}" type="slidenum">
              <a:rPr lang="en-US" altLang="en-US" sz="1300"/>
              <a:pPr eaLnBrk="1" hangingPunct="1"/>
              <a:t>49</a:t>
            </a:fld>
            <a:endParaRPr lang="en-US" altLang="en-US" sz="1300"/>
          </a:p>
        </p:txBody>
      </p:sp>
    </p:spTree>
    <p:extLst>
      <p:ext uri="{BB962C8B-B14F-4D97-AF65-F5344CB8AC3E}">
        <p14:creationId xmlns:p14="http://schemas.microsoft.com/office/powerpoint/2010/main" val="6297158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Binary representation lg(n)</a:t>
            </a:r>
          </a:p>
          <a:p>
            <a:pPr eaLnBrk="1" hangingPunct="1"/>
            <a:r>
              <a:rPr lang="en-US" altLang="en-US" smtClean="0"/>
              <a:t>Deepest tree is lg(n)</a:t>
            </a:r>
          </a:p>
          <a:p>
            <a:pPr eaLnBrk="1" hangingPunct="1"/>
            <a:r>
              <a:rPr lang="en-US" altLang="en-US" smtClean="0"/>
              <a:t>Number of trees is lg(n)</a:t>
            </a:r>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02719D8-474D-4891-91A7-84EDC2569CD0}" type="slidenum">
              <a:rPr lang="en-US" altLang="en-US" sz="1300"/>
              <a:pPr eaLnBrk="1" hangingPunct="1"/>
              <a:t>50</a:t>
            </a:fld>
            <a:endParaRPr lang="en-US" altLang="en-US" sz="1300"/>
          </a:p>
        </p:txBody>
      </p:sp>
    </p:spTree>
    <p:extLst>
      <p:ext uri="{BB962C8B-B14F-4D97-AF65-F5344CB8AC3E}">
        <p14:creationId xmlns:p14="http://schemas.microsoft.com/office/powerpoint/2010/main" val="4173456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Insert() takes average 2….in particular, n inserts into an empty tree takes O(n).  That’s as good as buildHeap!</a:t>
            </a:r>
          </a:p>
          <a:p>
            <a:pPr eaLnBrk="1" hangingPunct="1"/>
            <a:endParaRPr lang="en-US" altLang="en-US" smtClean="0"/>
          </a:p>
          <a:p>
            <a:pPr eaLnBrk="1" hangingPunct="1"/>
            <a:r>
              <a:rPr lang="en-US" altLang="en-US" smtClean="0"/>
              <a:t>decreaseKey() – Same requirement as for binary heaps that we have external pointers to nodes.  Percolate up through the tree, but we need to add pointers to parents for every node to do this efficiently.  O(log n)</a:t>
            </a:r>
          </a:p>
          <a:p>
            <a:pPr eaLnBrk="1" hangingPunct="1"/>
            <a:endParaRPr lang="en-US" altLang="en-US" smtClean="0"/>
          </a:p>
          <a:p>
            <a:pPr eaLnBrk="1" hangingPunct="1"/>
            <a:r>
              <a:rPr lang="en-US" altLang="en-US" smtClean="0"/>
              <a:t>increaseKey() – percolate down….but wait!  We will have to check all the children at every level to find the smallest.  A paper suggests O(log n).  I’ll have to think about this….</a:t>
            </a:r>
          </a:p>
          <a:p>
            <a:pPr eaLnBrk="1" hangingPunct="1"/>
            <a:endParaRPr lang="en-US" altLang="en-US" smtClean="0"/>
          </a:p>
          <a:p>
            <a:pPr eaLnBrk="1" hangingPunct="1"/>
            <a:r>
              <a:rPr lang="en-US" altLang="en-US" smtClean="0"/>
              <a:t>findMin() – this can be done by examining all roots of trees.  Lg(n).</a:t>
            </a:r>
          </a:p>
        </p:txBody>
      </p:sp>
      <p:sp>
        <p:nvSpPr>
          <p:cNvPr id="161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DBB084B-A038-45AE-9968-3285B97BDE7E}" type="slidenum">
              <a:rPr lang="en-US" altLang="en-US" sz="1300"/>
              <a:pPr eaLnBrk="1" hangingPunct="1"/>
              <a:t>51</a:t>
            </a:fld>
            <a:endParaRPr lang="en-US" altLang="en-US" sz="1300"/>
          </a:p>
        </p:txBody>
      </p:sp>
    </p:spTree>
    <p:extLst>
      <p:ext uri="{BB962C8B-B14F-4D97-AF65-F5344CB8AC3E}">
        <p14:creationId xmlns:p14="http://schemas.microsoft.com/office/powerpoint/2010/main" val="3927955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62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EB422A3-BB6E-44BD-8ABD-A87C4F971586}" type="slidenum">
              <a:rPr lang="en-US" altLang="en-US" sz="1300"/>
              <a:pPr eaLnBrk="1" hangingPunct="1"/>
              <a:t>52</a:t>
            </a:fld>
            <a:endParaRPr lang="en-US" altLang="en-US" sz="1300"/>
          </a:p>
        </p:txBody>
      </p:sp>
    </p:spTree>
    <p:extLst>
      <p:ext uri="{BB962C8B-B14F-4D97-AF65-F5344CB8AC3E}">
        <p14:creationId xmlns:p14="http://schemas.microsoft.com/office/powerpoint/2010/main" val="4556067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63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B19C832-D762-4BB6-853C-E345DA8DD9E0}" type="slidenum">
              <a:rPr lang="en-US" altLang="en-US" sz="1300"/>
              <a:pPr eaLnBrk="1" hangingPunct="1"/>
              <a:t>53</a:t>
            </a:fld>
            <a:endParaRPr lang="en-US" altLang="en-US" sz="1300"/>
          </a:p>
        </p:txBody>
      </p:sp>
    </p:spTree>
    <p:extLst>
      <p:ext uri="{BB962C8B-B14F-4D97-AF65-F5344CB8AC3E}">
        <p14:creationId xmlns:p14="http://schemas.microsoft.com/office/powerpoint/2010/main" val="31367856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BC5372E-9305-4808-88A7-FE403074C321}" type="slidenum">
              <a:rPr lang="en-US" altLang="en-US" sz="1300"/>
              <a:pPr eaLnBrk="1" hangingPunct="1"/>
              <a:t>54</a:t>
            </a:fld>
            <a:endParaRPr lang="en-US" altLang="en-US" sz="1300"/>
          </a:p>
        </p:txBody>
      </p:sp>
    </p:spTree>
    <p:extLst>
      <p:ext uri="{BB962C8B-B14F-4D97-AF65-F5344CB8AC3E}">
        <p14:creationId xmlns:p14="http://schemas.microsoft.com/office/powerpoint/2010/main" val="38151608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65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CD3C0C7-1EAA-449D-8156-B59045B13305}" type="slidenum">
              <a:rPr lang="en-US" altLang="en-US" sz="1300"/>
              <a:pPr eaLnBrk="1" hangingPunct="1"/>
              <a:t>55</a:t>
            </a:fld>
            <a:endParaRPr lang="en-US" altLang="en-US" sz="1300"/>
          </a:p>
        </p:txBody>
      </p:sp>
    </p:spTree>
    <p:extLst>
      <p:ext uri="{BB962C8B-B14F-4D97-AF65-F5344CB8AC3E}">
        <p14:creationId xmlns:p14="http://schemas.microsoft.com/office/powerpoint/2010/main" val="18966990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66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DDA0D02-CFB3-4927-8F0A-898E47666F71}" type="slidenum">
              <a:rPr lang="en-US" altLang="en-US" sz="1300"/>
              <a:pPr eaLnBrk="1" hangingPunct="1"/>
              <a:t>56</a:t>
            </a:fld>
            <a:endParaRPr lang="en-US" altLang="en-US" sz="1300"/>
          </a:p>
        </p:txBody>
      </p:sp>
    </p:spTree>
    <p:extLst>
      <p:ext uri="{BB962C8B-B14F-4D97-AF65-F5344CB8AC3E}">
        <p14:creationId xmlns:p14="http://schemas.microsoft.com/office/powerpoint/2010/main" val="968845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E9BA1C0-6036-4A50-B47D-FFB509E9EFA6}" type="slidenum">
              <a:rPr lang="en-US" altLang="en-US" sz="1300"/>
              <a:pPr eaLnBrk="1" hangingPunct="1"/>
              <a:t>12</a:t>
            </a:fld>
            <a:endParaRPr lang="en-US" altLang="en-US" sz="13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Tree is PARTIALLY ORDERED.</a:t>
            </a:r>
          </a:p>
          <a:p>
            <a:pPr eaLnBrk="1" hangingPunct="1"/>
            <a:endParaRPr lang="en-US" altLang="en-US" smtClean="0"/>
          </a:p>
          <a:p>
            <a:pPr eaLnBrk="1" hangingPunct="1"/>
            <a:r>
              <a:rPr lang="en-US" altLang="en-US" smtClean="0"/>
              <a:t>For each node: its value is </a:t>
            </a:r>
            <a:r>
              <a:rPr lang="en-US" altLang="en-US" b="1" smtClean="0"/>
              <a:t>less than</a:t>
            </a:r>
            <a:r>
              <a:rPr lang="en-US" altLang="en-US" smtClean="0"/>
              <a:t> value of all of its descendants.</a:t>
            </a:r>
          </a:p>
          <a:p>
            <a:pPr eaLnBrk="1" hangingPunct="1"/>
            <a:endParaRPr lang="en-US" altLang="en-US" smtClean="0"/>
          </a:p>
          <a:p>
            <a:pPr eaLnBrk="1" hangingPunct="1"/>
            <a:r>
              <a:rPr lang="en-US" altLang="en-US" smtClean="0"/>
              <a:t>This is the definition for a MIN heap – could do the same for a max heap.</a:t>
            </a:r>
          </a:p>
        </p:txBody>
      </p:sp>
    </p:spTree>
    <p:extLst>
      <p:ext uri="{BB962C8B-B14F-4D97-AF65-F5344CB8AC3E}">
        <p14:creationId xmlns:p14="http://schemas.microsoft.com/office/powerpoint/2010/main" val="39939232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67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542209C-1DB1-4904-9AF1-10DAC01CF18D}" type="slidenum">
              <a:rPr lang="en-US" altLang="en-US" sz="1300"/>
              <a:pPr eaLnBrk="1" hangingPunct="1"/>
              <a:t>57</a:t>
            </a:fld>
            <a:endParaRPr lang="en-US" altLang="en-US" sz="1300"/>
          </a:p>
        </p:txBody>
      </p:sp>
    </p:spTree>
    <p:extLst>
      <p:ext uri="{BB962C8B-B14F-4D97-AF65-F5344CB8AC3E}">
        <p14:creationId xmlns:p14="http://schemas.microsoft.com/office/powerpoint/2010/main" val="17650673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68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690807F-ACC9-49C9-A201-6BE10E5AF4FA}" type="slidenum">
              <a:rPr lang="en-US" altLang="en-US" sz="1300"/>
              <a:pPr eaLnBrk="1" hangingPunct="1"/>
              <a:t>58</a:t>
            </a:fld>
            <a:endParaRPr lang="en-US" altLang="en-US" sz="1300"/>
          </a:p>
        </p:txBody>
      </p:sp>
    </p:spTree>
    <p:extLst>
      <p:ext uri="{BB962C8B-B14F-4D97-AF65-F5344CB8AC3E}">
        <p14:creationId xmlns:p14="http://schemas.microsoft.com/office/powerpoint/2010/main" val="17233251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69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419D9F4-4DB8-49C7-865B-53F02DC2765A}" type="slidenum">
              <a:rPr lang="en-US" altLang="en-US" sz="1300"/>
              <a:pPr eaLnBrk="1" hangingPunct="1"/>
              <a:t>59</a:t>
            </a:fld>
            <a:endParaRPr lang="en-US" altLang="en-US" sz="1300"/>
          </a:p>
        </p:txBody>
      </p:sp>
    </p:spTree>
    <p:extLst>
      <p:ext uri="{BB962C8B-B14F-4D97-AF65-F5344CB8AC3E}">
        <p14:creationId xmlns:p14="http://schemas.microsoft.com/office/powerpoint/2010/main" val="25807130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71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FADEB13-A12E-4060-BC2E-6BDCFF480414}" type="slidenum">
              <a:rPr lang="en-US" altLang="en-US" sz="1300"/>
              <a:pPr eaLnBrk="1" hangingPunct="1"/>
              <a:t>60</a:t>
            </a:fld>
            <a:endParaRPr lang="en-US" altLang="en-US" sz="1300"/>
          </a:p>
        </p:txBody>
      </p:sp>
    </p:spTree>
    <p:extLst>
      <p:ext uri="{BB962C8B-B14F-4D97-AF65-F5344CB8AC3E}">
        <p14:creationId xmlns:p14="http://schemas.microsoft.com/office/powerpoint/2010/main" val="39157628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72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080F1BE-F978-49EF-92B0-41B9CB901241}" type="slidenum">
              <a:rPr lang="en-US" altLang="en-US" sz="1300"/>
              <a:pPr eaLnBrk="1" hangingPunct="1"/>
              <a:t>61</a:t>
            </a:fld>
            <a:endParaRPr lang="en-US" altLang="en-US" sz="1300"/>
          </a:p>
        </p:txBody>
      </p:sp>
    </p:spTree>
    <p:extLst>
      <p:ext uri="{BB962C8B-B14F-4D97-AF65-F5344CB8AC3E}">
        <p14:creationId xmlns:p14="http://schemas.microsoft.com/office/powerpoint/2010/main" val="42255206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73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9045222-E2E7-48D6-B641-423653FA20F3}" type="slidenum">
              <a:rPr lang="en-US" altLang="en-US" sz="1300"/>
              <a:pPr eaLnBrk="1" hangingPunct="1"/>
              <a:t>62</a:t>
            </a:fld>
            <a:endParaRPr lang="en-US" altLang="en-US" sz="1300"/>
          </a:p>
        </p:txBody>
      </p:sp>
    </p:spTree>
    <p:extLst>
      <p:ext uri="{BB962C8B-B14F-4D97-AF65-F5344CB8AC3E}">
        <p14:creationId xmlns:p14="http://schemas.microsoft.com/office/powerpoint/2010/main" val="39376431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74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DF5F622-5B3E-48B7-83C5-79175C6D94AA}" type="slidenum">
              <a:rPr lang="en-US" altLang="en-US" sz="1300"/>
              <a:pPr eaLnBrk="1" hangingPunct="1"/>
              <a:t>63</a:t>
            </a:fld>
            <a:endParaRPr lang="en-US" altLang="en-US" sz="1300"/>
          </a:p>
        </p:txBody>
      </p:sp>
    </p:spTree>
    <p:extLst>
      <p:ext uri="{BB962C8B-B14F-4D97-AF65-F5344CB8AC3E}">
        <p14:creationId xmlns:p14="http://schemas.microsoft.com/office/powerpoint/2010/main" val="29176572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41671750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16047755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2576194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7B19177-89D6-4B88-86BA-00A72E1DAA14}" type="slidenum">
              <a:rPr lang="en-US" altLang="en-US" sz="1300"/>
              <a:pPr eaLnBrk="1" hangingPunct="1"/>
              <a:t>13</a:t>
            </a:fld>
            <a:endParaRPr lang="en-US" altLang="en-US" sz="13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Is the tree unique?  </a:t>
            </a:r>
          </a:p>
          <a:p>
            <a:pPr eaLnBrk="1" hangingPunct="1">
              <a:buFontTx/>
              <a:buChar char="-"/>
            </a:pPr>
            <a:r>
              <a:rPr lang="en-US" altLang="en-US" smtClean="0"/>
              <a:t>Swap 85 and 99.</a:t>
            </a:r>
          </a:p>
          <a:p>
            <a:pPr eaLnBrk="1" hangingPunct="1">
              <a:buFontTx/>
              <a:buChar char="-"/>
            </a:pPr>
            <a:r>
              <a:rPr lang="en-US" altLang="en-US" smtClean="0"/>
              <a:t>Swap 700 and 85?</a:t>
            </a:r>
          </a:p>
        </p:txBody>
      </p:sp>
    </p:spTree>
    <p:extLst>
      <p:ext uri="{BB962C8B-B14F-4D97-AF65-F5344CB8AC3E}">
        <p14:creationId xmlns:p14="http://schemas.microsoft.com/office/powerpoint/2010/main" val="1150844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32077327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36069952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7513915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40107181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1211752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35212968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35481590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37698360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6088369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158904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1440D6-D49F-4E43-B46C-6A85C570557E}" type="slidenum">
              <a:rPr lang="en-US" altLang="en-US" sz="1300"/>
              <a:pPr eaLnBrk="1" hangingPunct="1"/>
              <a:t>14</a:t>
            </a:fld>
            <a:endParaRPr lang="en-US" altLang="en-US" sz="13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How long does step 1 take?</a:t>
            </a:r>
          </a:p>
          <a:p>
            <a:pPr eaLnBrk="1" hangingPunct="1"/>
            <a:r>
              <a:rPr lang="en-US" altLang="en-US" smtClean="0"/>
              <a:t>QUESTION: Max number of exchanges is ?  O(log N) – must percolate up to root.</a:t>
            </a:r>
          </a:p>
          <a:p>
            <a:pPr eaLnBrk="1" hangingPunct="1"/>
            <a:r>
              <a:rPr lang="en-US" altLang="en-US" smtClean="0"/>
              <a:t>On average, analysis shows that you tend to only need to move up 1.67 levels, so get O(1) on average.</a:t>
            </a:r>
          </a:p>
          <a:p>
            <a:pPr eaLnBrk="1" hangingPunct="1"/>
            <a:endParaRPr lang="en-US" altLang="en-US" smtClean="0"/>
          </a:p>
          <a:p>
            <a:pPr eaLnBrk="1" hangingPunct="1"/>
            <a:r>
              <a:rPr lang="en-US" altLang="en-US" smtClean="0"/>
              <a:t>Optimization in the book – bubble up an EMPTY space, and then do a swap (reduces the # of swaps).</a:t>
            </a:r>
          </a:p>
        </p:txBody>
      </p:sp>
    </p:spTree>
    <p:extLst>
      <p:ext uri="{BB962C8B-B14F-4D97-AF65-F5344CB8AC3E}">
        <p14:creationId xmlns:p14="http://schemas.microsoft.com/office/powerpoint/2010/main" val="19333401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27909580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32096580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19808587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932197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224459367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158077609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41558383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332754794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390434935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2226638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FA285DB-9455-4FDF-987E-89ABD8AD8F45}" type="slidenum">
              <a:rPr lang="en-US" altLang="en-US" sz="1300"/>
              <a:pPr eaLnBrk="1" hangingPunct="1"/>
              <a:t>15</a:t>
            </a:fld>
            <a:endParaRPr lang="en-US" altLang="en-US" sz="13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a:p>
            <a:pPr eaLnBrk="1" hangingPunct="1"/>
            <a:r>
              <a:rPr lang="en-US" altLang="en-US" smtClean="0"/>
              <a:t>Now insert 90. (no swaps, even though 99 is larger!)</a:t>
            </a:r>
          </a:p>
          <a:p>
            <a:pPr eaLnBrk="1" hangingPunct="1"/>
            <a:endParaRPr lang="en-US" altLang="en-US" smtClean="0"/>
          </a:p>
          <a:p>
            <a:pPr eaLnBrk="1" hangingPunct="1"/>
            <a:r>
              <a:rPr lang="en-US" altLang="en-US" smtClean="0"/>
              <a:t>Now insert 7.</a:t>
            </a:r>
          </a:p>
        </p:txBody>
      </p:sp>
    </p:spTree>
    <p:extLst>
      <p:ext uri="{BB962C8B-B14F-4D97-AF65-F5344CB8AC3E}">
        <p14:creationId xmlns:p14="http://schemas.microsoft.com/office/powerpoint/2010/main" val="347892862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38545131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776EFCBD-36CB-4653-A1C5-936B8C254AB0}" type="slidenum">
              <a:rPr lang="en-US" altLang="en-US">
                <a:latin typeface="Arial" panose="020B0604020202020204" pitchFamily="34" charset="0"/>
              </a:rPr>
              <a:pPr eaLnBrk="1" hangingPunct="1"/>
              <a:t>88</a:t>
            </a:fld>
            <a:endParaRPr lang="en-US" altLang="en-US">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smtClean="0">
              <a:latin typeface="Arial" panose="020B0604020202020204" pitchFamily="34" charset="0"/>
            </a:endParaRPr>
          </a:p>
        </p:txBody>
      </p:sp>
    </p:spTree>
    <p:extLst>
      <p:ext uri="{BB962C8B-B14F-4D97-AF65-F5344CB8AC3E}">
        <p14:creationId xmlns:p14="http://schemas.microsoft.com/office/powerpoint/2010/main" val="30425440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44793798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181503387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175347027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6613F8E8-44B9-4B57-B2BF-C63F7D97C5BC}" type="slidenum">
              <a:rPr lang="en-US" altLang="en-US">
                <a:latin typeface="Arial" panose="020B0604020202020204" pitchFamily="34" charset="0"/>
              </a:rPr>
              <a:pPr eaLnBrk="1" hangingPunct="1"/>
              <a:t>92</a:t>
            </a:fld>
            <a:endParaRPr lang="en-US" altLang="en-US">
              <a:latin typeface="Arial" panose="020B0604020202020204" pitchFamily="34"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tr-TR" altLang="en-US" smtClean="0">
                <a:latin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9998494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250822673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41161591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351317465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778194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50D14F3-94D1-4000-8F36-0264C8DB005B}" type="slidenum">
              <a:rPr lang="en-US" altLang="en-US" sz="1300"/>
              <a:pPr eaLnBrk="1" hangingPunct="1"/>
              <a:t>16</a:t>
            </a:fld>
            <a:endParaRPr lang="en-US" altLang="en-US" sz="13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If I &lt; = both children, then you are done.</a:t>
            </a:r>
          </a:p>
          <a:p>
            <a:pPr eaLnBrk="1" hangingPunct="1"/>
            <a:endParaRPr lang="en-US" altLang="en-US" smtClean="0"/>
          </a:p>
          <a:p>
            <a:pPr eaLnBrk="1" hangingPunct="1"/>
            <a:r>
              <a:rPr lang="en-US" altLang="en-US" smtClean="0"/>
              <a:t>How long does step 1 take?</a:t>
            </a:r>
          </a:p>
          <a:p>
            <a:pPr eaLnBrk="1" hangingPunct="1"/>
            <a:r>
              <a:rPr lang="en-US" altLang="en-US" smtClean="0"/>
              <a:t>QUESTION: Max number of exchanges is ?  O(log N) – must percolate all the way to the bottom level.</a:t>
            </a:r>
          </a:p>
          <a:p>
            <a:pPr eaLnBrk="1" hangingPunct="1"/>
            <a:r>
              <a:rPr lang="en-US" altLang="en-US" smtClean="0"/>
              <a:t>In fact this is often the case, you just took the value from the bottom, there is a good chance it has to go down to the lowest level. O(log N)</a:t>
            </a:r>
          </a:p>
          <a:p>
            <a:pPr eaLnBrk="1" hangingPunct="1"/>
            <a:endParaRPr lang="en-US" altLang="en-US" smtClean="0"/>
          </a:p>
          <a:p>
            <a:pPr eaLnBrk="1" hangingPunct="1"/>
            <a:r>
              <a:rPr lang="en-US" altLang="en-US" smtClean="0"/>
              <a:t>Optimization in the book – bubble up an EMPTY space down, and then do a swap (reduces the # of swaps).</a:t>
            </a:r>
          </a:p>
        </p:txBody>
      </p:sp>
    </p:spTree>
    <p:extLst>
      <p:ext uri="{BB962C8B-B14F-4D97-AF65-F5344CB8AC3E}">
        <p14:creationId xmlns:p14="http://schemas.microsoft.com/office/powerpoint/2010/main" val="346221779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222073602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115732133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79225313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160216047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54622614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77987104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82499980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102917156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70149130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smtClean="0">
              <a:latin typeface="Arial" panose="020B0604020202020204" pitchFamily="34" charset="0"/>
            </a:endParaRPr>
          </a:p>
        </p:txBody>
      </p:sp>
    </p:spTree>
    <p:extLst>
      <p:ext uri="{BB962C8B-B14F-4D97-AF65-F5344CB8AC3E}">
        <p14:creationId xmlns:p14="http://schemas.microsoft.com/office/powerpoint/2010/main" val="3518651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7637E55-1304-42C2-B2CC-7F4B919F4AD4}" type="datetime1">
              <a:rPr lang="en-US"/>
              <a:pPr>
                <a:defRPr/>
              </a:pPr>
              <a:t>3/17/2016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B667C84-636A-4A02-ABE9-4B38172D6476}" type="slidenum">
              <a:rPr lang="en-US" altLang="en-US"/>
              <a:pPr/>
              <a:t>‹#›</a:t>
            </a:fld>
            <a:endParaRPr lang="en-US" altLang="en-US"/>
          </a:p>
        </p:txBody>
      </p:sp>
    </p:spTree>
    <p:extLst>
      <p:ext uri="{BB962C8B-B14F-4D97-AF65-F5344CB8AC3E}">
        <p14:creationId xmlns:p14="http://schemas.microsoft.com/office/powerpoint/2010/main" val="2457163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85800" y="1981200"/>
            <a:ext cx="77724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85800" y="4114800"/>
            <a:ext cx="77724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685800" y="6248400"/>
            <a:ext cx="1905000" cy="457200"/>
          </a:xfrm>
        </p:spPr>
        <p:txBody>
          <a:bodyPr/>
          <a:lstStyle>
            <a:lvl1pPr>
              <a:defRPr/>
            </a:lvl1pPr>
          </a:lstStyle>
          <a:p>
            <a:r>
              <a:rPr lang="en-US" altLang="en-US" smtClean="0"/>
              <a:t>CS XXX</a:t>
            </a: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Lecture </a:t>
            </a:r>
            <a:r>
              <a:rPr lang="tr-TR" altLang="en-US"/>
              <a:t>X</a:t>
            </a:r>
            <a:endParaRPr lang="en-US"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424846F3-0402-4210-B9D7-A077D92C253D}" type="slidenum">
              <a:rPr lang="en-US" altLang="en-US"/>
              <a:pPr/>
              <a:t>‹#›</a:t>
            </a:fld>
            <a:endParaRPr lang="en-US" altLang="en-US"/>
          </a:p>
        </p:txBody>
      </p:sp>
    </p:spTree>
    <p:extLst>
      <p:ext uri="{BB962C8B-B14F-4D97-AF65-F5344CB8AC3E}">
        <p14:creationId xmlns:p14="http://schemas.microsoft.com/office/powerpoint/2010/main" val="4159981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Date Placeholder 5"/>
          <p:cNvSpPr>
            <a:spLocks noGrp="1"/>
          </p:cNvSpPr>
          <p:nvPr>
            <p:ph type="dt" sz="half" idx="10"/>
          </p:nvPr>
        </p:nvSpPr>
        <p:spPr>
          <a:xfrm>
            <a:off x="685800" y="6248400"/>
            <a:ext cx="1905000" cy="457200"/>
          </a:xfrm>
        </p:spPr>
        <p:txBody>
          <a:bodyPr/>
          <a:lstStyle>
            <a:lvl1pPr>
              <a:defRPr/>
            </a:lvl1pPr>
          </a:lstStyle>
          <a:p>
            <a:r>
              <a:rPr lang="en-US" altLang="en-US" smtClean="0"/>
              <a:t>CS XXX</a:t>
            </a:r>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r>
              <a:rPr lang="en-US" altLang="en-US"/>
              <a:t>Lecture </a:t>
            </a:r>
            <a:r>
              <a:rPr lang="tr-TR" altLang="en-US"/>
              <a:t>X</a:t>
            </a:r>
            <a:endParaRPr lang="en-US" alt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1F44169B-864C-4907-8788-70F13BF78548}" type="slidenum">
              <a:rPr lang="en-US" altLang="en-US"/>
              <a:pPr/>
              <a:t>‹#›</a:t>
            </a:fld>
            <a:endParaRPr lang="en-US" altLang="en-US"/>
          </a:p>
        </p:txBody>
      </p:sp>
    </p:spTree>
    <p:extLst>
      <p:ext uri="{BB962C8B-B14F-4D97-AF65-F5344CB8AC3E}">
        <p14:creationId xmlns:p14="http://schemas.microsoft.com/office/powerpoint/2010/main" val="3113281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685800" y="6248400"/>
            <a:ext cx="1905000" cy="457200"/>
          </a:xfrm>
        </p:spPr>
        <p:txBody>
          <a:bodyPr/>
          <a:lstStyle>
            <a:lvl1pPr>
              <a:defRPr/>
            </a:lvl1pPr>
          </a:lstStyle>
          <a:p>
            <a:r>
              <a:rPr lang="en-US" altLang="en-US" smtClean="0"/>
              <a:t>CS XXX</a:t>
            </a: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Lecture </a:t>
            </a:r>
            <a:r>
              <a:rPr lang="tr-TR" altLang="en-US"/>
              <a:t>X</a:t>
            </a:r>
            <a:endParaRPr lang="en-US"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69CFEEFE-26B6-4FB8-B39C-6866D99B381B}" type="slidenum">
              <a:rPr lang="en-US" altLang="en-US"/>
              <a:pPr/>
              <a:t>‹#›</a:t>
            </a:fld>
            <a:endParaRPr lang="en-US" altLang="en-US"/>
          </a:p>
        </p:txBody>
      </p:sp>
    </p:spTree>
    <p:extLst>
      <p:ext uri="{BB962C8B-B14F-4D97-AF65-F5344CB8AC3E}">
        <p14:creationId xmlns:p14="http://schemas.microsoft.com/office/powerpoint/2010/main" val="2109660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tags" Target="../tags/tag55.xml"/><Relationship Id="rId26" Type="http://schemas.openxmlformats.org/officeDocument/2006/relationships/tags" Target="../tags/tag63.xml"/><Relationship Id="rId39" Type="http://schemas.openxmlformats.org/officeDocument/2006/relationships/tags" Target="../tags/tag76.xml"/><Relationship Id="rId3" Type="http://schemas.openxmlformats.org/officeDocument/2006/relationships/tags" Target="../tags/tag40.xml"/><Relationship Id="rId21" Type="http://schemas.openxmlformats.org/officeDocument/2006/relationships/tags" Target="../tags/tag58.xml"/><Relationship Id="rId34" Type="http://schemas.openxmlformats.org/officeDocument/2006/relationships/tags" Target="../tags/tag71.xml"/><Relationship Id="rId42" Type="http://schemas.openxmlformats.org/officeDocument/2006/relationships/tags" Target="../tags/tag79.xml"/><Relationship Id="rId47" Type="http://schemas.openxmlformats.org/officeDocument/2006/relationships/slideLayout" Target="../slideLayouts/slideLayout2.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5" Type="http://schemas.openxmlformats.org/officeDocument/2006/relationships/tags" Target="../tags/tag62.xml"/><Relationship Id="rId33" Type="http://schemas.openxmlformats.org/officeDocument/2006/relationships/tags" Target="../tags/tag70.xml"/><Relationship Id="rId38" Type="http://schemas.openxmlformats.org/officeDocument/2006/relationships/tags" Target="../tags/tag75.xml"/><Relationship Id="rId46" Type="http://schemas.openxmlformats.org/officeDocument/2006/relationships/tags" Target="../tags/tag83.xml"/><Relationship Id="rId2" Type="http://schemas.openxmlformats.org/officeDocument/2006/relationships/tags" Target="../tags/tag39.xml"/><Relationship Id="rId16" Type="http://schemas.openxmlformats.org/officeDocument/2006/relationships/tags" Target="../tags/tag53.xml"/><Relationship Id="rId20" Type="http://schemas.openxmlformats.org/officeDocument/2006/relationships/tags" Target="../tags/tag57.xml"/><Relationship Id="rId29" Type="http://schemas.openxmlformats.org/officeDocument/2006/relationships/tags" Target="../tags/tag66.xml"/><Relationship Id="rId41" Type="http://schemas.openxmlformats.org/officeDocument/2006/relationships/tags" Target="../tags/tag78.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tags" Target="../tags/tag61.xml"/><Relationship Id="rId32" Type="http://schemas.openxmlformats.org/officeDocument/2006/relationships/tags" Target="../tags/tag69.xml"/><Relationship Id="rId37" Type="http://schemas.openxmlformats.org/officeDocument/2006/relationships/tags" Target="../tags/tag74.xml"/><Relationship Id="rId40" Type="http://schemas.openxmlformats.org/officeDocument/2006/relationships/tags" Target="../tags/tag77.xml"/><Relationship Id="rId45" Type="http://schemas.openxmlformats.org/officeDocument/2006/relationships/tags" Target="../tags/tag82.xml"/><Relationship Id="rId5" Type="http://schemas.openxmlformats.org/officeDocument/2006/relationships/tags" Target="../tags/tag42.xml"/><Relationship Id="rId15" Type="http://schemas.openxmlformats.org/officeDocument/2006/relationships/tags" Target="../tags/tag52.xml"/><Relationship Id="rId23" Type="http://schemas.openxmlformats.org/officeDocument/2006/relationships/tags" Target="../tags/tag60.xml"/><Relationship Id="rId28" Type="http://schemas.openxmlformats.org/officeDocument/2006/relationships/tags" Target="../tags/tag65.xml"/><Relationship Id="rId36" Type="http://schemas.openxmlformats.org/officeDocument/2006/relationships/tags" Target="../tags/tag73.xml"/><Relationship Id="rId10" Type="http://schemas.openxmlformats.org/officeDocument/2006/relationships/tags" Target="../tags/tag47.xml"/><Relationship Id="rId19" Type="http://schemas.openxmlformats.org/officeDocument/2006/relationships/tags" Target="../tags/tag56.xml"/><Relationship Id="rId31" Type="http://schemas.openxmlformats.org/officeDocument/2006/relationships/tags" Target="../tags/tag68.xml"/><Relationship Id="rId44" Type="http://schemas.openxmlformats.org/officeDocument/2006/relationships/tags" Target="../tags/tag81.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tags" Target="../tags/tag59.xml"/><Relationship Id="rId27" Type="http://schemas.openxmlformats.org/officeDocument/2006/relationships/tags" Target="../tags/tag64.xml"/><Relationship Id="rId30" Type="http://schemas.openxmlformats.org/officeDocument/2006/relationships/tags" Target="../tags/tag67.xml"/><Relationship Id="rId35" Type="http://schemas.openxmlformats.org/officeDocument/2006/relationships/tags" Target="../tags/tag72.xml"/><Relationship Id="rId43" Type="http://schemas.openxmlformats.org/officeDocument/2006/relationships/tags" Target="../tags/tag80.xml"/><Relationship Id="rId48" Type="http://schemas.openxmlformats.org/officeDocument/2006/relationships/notesSlide" Target="../notesSlides/notesSlide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tags" Target="../tags/tag96.xml"/><Relationship Id="rId18" Type="http://schemas.openxmlformats.org/officeDocument/2006/relationships/tags" Target="../tags/tag101.xml"/><Relationship Id="rId26" Type="http://schemas.openxmlformats.org/officeDocument/2006/relationships/tags" Target="../tags/tag109.xml"/><Relationship Id="rId39" Type="http://schemas.openxmlformats.org/officeDocument/2006/relationships/tags" Target="../tags/tag122.xml"/><Relationship Id="rId3" Type="http://schemas.openxmlformats.org/officeDocument/2006/relationships/tags" Target="../tags/tag86.xml"/><Relationship Id="rId21" Type="http://schemas.openxmlformats.org/officeDocument/2006/relationships/tags" Target="../tags/tag104.xml"/><Relationship Id="rId34" Type="http://schemas.openxmlformats.org/officeDocument/2006/relationships/tags" Target="../tags/tag117.xml"/><Relationship Id="rId42" Type="http://schemas.openxmlformats.org/officeDocument/2006/relationships/tags" Target="../tags/tag125.xml"/><Relationship Id="rId7" Type="http://schemas.openxmlformats.org/officeDocument/2006/relationships/tags" Target="../tags/tag90.xml"/><Relationship Id="rId12" Type="http://schemas.openxmlformats.org/officeDocument/2006/relationships/tags" Target="../tags/tag95.xml"/><Relationship Id="rId17" Type="http://schemas.openxmlformats.org/officeDocument/2006/relationships/tags" Target="../tags/tag100.xml"/><Relationship Id="rId25" Type="http://schemas.openxmlformats.org/officeDocument/2006/relationships/tags" Target="../tags/tag108.xml"/><Relationship Id="rId33" Type="http://schemas.openxmlformats.org/officeDocument/2006/relationships/tags" Target="../tags/tag116.xml"/><Relationship Id="rId38" Type="http://schemas.openxmlformats.org/officeDocument/2006/relationships/tags" Target="../tags/tag121.xml"/><Relationship Id="rId46" Type="http://schemas.openxmlformats.org/officeDocument/2006/relationships/notesSlide" Target="../notesSlides/notesSlide4.xml"/><Relationship Id="rId2" Type="http://schemas.openxmlformats.org/officeDocument/2006/relationships/tags" Target="../tags/tag85.xml"/><Relationship Id="rId16" Type="http://schemas.openxmlformats.org/officeDocument/2006/relationships/tags" Target="../tags/tag99.xml"/><Relationship Id="rId20" Type="http://schemas.openxmlformats.org/officeDocument/2006/relationships/tags" Target="../tags/tag103.xml"/><Relationship Id="rId29" Type="http://schemas.openxmlformats.org/officeDocument/2006/relationships/tags" Target="../tags/tag112.xml"/><Relationship Id="rId41" Type="http://schemas.openxmlformats.org/officeDocument/2006/relationships/tags" Target="../tags/tag124.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24" Type="http://schemas.openxmlformats.org/officeDocument/2006/relationships/tags" Target="../tags/tag107.xml"/><Relationship Id="rId32" Type="http://schemas.openxmlformats.org/officeDocument/2006/relationships/tags" Target="../tags/tag115.xml"/><Relationship Id="rId37" Type="http://schemas.openxmlformats.org/officeDocument/2006/relationships/tags" Target="../tags/tag120.xml"/><Relationship Id="rId40" Type="http://schemas.openxmlformats.org/officeDocument/2006/relationships/tags" Target="../tags/tag123.xml"/><Relationship Id="rId45" Type="http://schemas.openxmlformats.org/officeDocument/2006/relationships/slideLayout" Target="../slideLayouts/slideLayout2.xml"/><Relationship Id="rId5" Type="http://schemas.openxmlformats.org/officeDocument/2006/relationships/tags" Target="../tags/tag88.xml"/><Relationship Id="rId15" Type="http://schemas.openxmlformats.org/officeDocument/2006/relationships/tags" Target="../tags/tag98.xml"/><Relationship Id="rId23" Type="http://schemas.openxmlformats.org/officeDocument/2006/relationships/tags" Target="../tags/tag106.xml"/><Relationship Id="rId28" Type="http://schemas.openxmlformats.org/officeDocument/2006/relationships/tags" Target="../tags/tag111.xml"/><Relationship Id="rId36" Type="http://schemas.openxmlformats.org/officeDocument/2006/relationships/tags" Target="../tags/tag119.xml"/><Relationship Id="rId10" Type="http://schemas.openxmlformats.org/officeDocument/2006/relationships/tags" Target="../tags/tag93.xml"/><Relationship Id="rId19" Type="http://schemas.openxmlformats.org/officeDocument/2006/relationships/tags" Target="../tags/tag102.xml"/><Relationship Id="rId31" Type="http://schemas.openxmlformats.org/officeDocument/2006/relationships/tags" Target="../tags/tag114.xml"/><Relationship Id="rId44" Type="http://schemas.openxmlformats.org/officeDocument/2006/relationships/tags" Target="../tags/tag127.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tags" Target="../tags/tag97.xml"/><Relationship Id="rId22" Type="http://schemas.openxmlformats.org/officeDocument/2006/relationships/tags" Target="../tags/tag105.xml"/><Relationship Id="rId27" Type="http://schemas.openxmlformats.org/officeDocument/2006/relationships/tags" Target="../tags/tag110.xml"/><Relationship Id="rId30" Type="http://schemas.openxmlformats.org/officeDocument/2006/relationships/tags" Target="../tags/tag113.xml"/><Relationship Id="rId35" Type="http://schemas.openxmlformats.org/officeDocument/2006/relationships/tags" Target="../tags/tag118.xml"/><Relationship Id="rId43" Type="http://schemas.openxmlformats.org/officeDocument/2006/relationships/tags" Target="../tags/tag12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0.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18" Type="http://schemas.openxmlformats.org/officeDocument/2006/relationships/tags" Target="../tags/tag145.xml"/><Relationship Id="rId26" Type="http://schemas.openxmlformats.org/officeDocument/2006/relationships/tags" Target="../tags/tag153.xml"/><Relationship Id="rId3" Type="http://schemas.openxmlformats.org/officeDocument/2006/relationships/tags" Target="../tags/tag130.xml"/><Relationship Id="rId21" Type="http://schemas.openxmlformats.org/officeDocument/2006/relationships/tags" Target="../tags/tag148.xml"/><Relationship Id="rId34" Type="http://schemas.openxmlformats.org/officeDocument/2006/relationships/notesSlide" Target="../notesSlides/notesSlide5.xml"/><Relationship Id="rId7" Type="http://schemas.openxmlformats.org/officeDocument/2006/relationships/tags" Target="../tags/tag134.xml"/><Relationship Id="rId12" Type="http://schemas.openxmlformats.org/officeDocument/2006/relationships/tags" Target="../tags/tag139.xml"/><Relationship Id="rId17" Type="http://schemas.openxmlformats.org/officeDocument/2006/relationships/tags" Target="../tags/tag144.xml"/><Relationship Id="rId25" Type="http://schemas.openxmlformats.org/officeDocument/2006/relationships/tags" Target="../tags/tag152.xml"/><Relationship Id="rId33" Type="http://schemas.openxmlformats.org/officeDocument/2006/relationships/slideLayout" Target="../slideLayouts/slideLayout2.xml"/><Relationship Id="rId2" Type="http://schemas.openxmlformats.org/officeDocument/2006/relationships/tags" Target="../tags/tag129.xml"/><Relationship Id="rId16" Type="http://schemas.openxmlformats.org/officeDocument/2006/relationships/tags" Target="../tags/tag143.xml"/><Relationship Id="rId20" Type="http://schemas.openxmlformats.org/officeDocument/2006/relationships/tags" Target="../tags/tag147.xml"/><Relationship Id="rId29" Type="http://schemas.openxmlformats.org/officeDocument/2006/relationships/tags" Target="../tags/tag156.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24" Type="http://schemas.openxmlformats.org/officeDocument/2006/relationships/tags" Target="../tags/tag151.xml"/><Relationship Id="rId32" Type="http://schemas.openxmlformats.org/officeDocument/2006/relationships/tags" Target="../tags/tag159.xml"/><Relationship Id="rId5" Type="http://schemas.openxmlformats.org/officeDocument/2006/relationships/tags" Target="../tags/tag132.xml"/><Relationship Id="rId15" Type="http://schemas.openxmlformats.org/officeDocument/2006/relationships/tags" Target="../tags/tag142.xml"/><Relationship Id="rId23" Type="http://schemas.openxmlformats.org/officeDocument/2006/relationships/tags" Target="../tags/tag150.xml"/><Relationship Id="rId28" Type="http://schemas.openxmlformats.org/officeDocument/2006/relationships/tags" Target="../tags/tag155.xml"/><Relationship Id="rId10" Type="http://schemas.openxmlformats.org/officeDocument/2006/relationships/tags" Target="../tags/tag137.xml"/><Relationship Id="rId19" Type="http://schemas.openxmlformats.org/officeDocument/2006/relationships/tags" Target="../tags/tag146.xml"/><Relationship Id="rId31" Type="http://schemas.openxmlformats.org/officeDocument/2006/relationships/tags" Target="../tags/tag158.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tags" Target="../tags/tag141.xml"/><Relationship Id="rId22" Type="http://schemas.openxmlformats.org/officeDocument/2006/relationships/tags" Target="../tags/tag149.xml"/><Relationship Id="rId27" Type="http://schemas.openxmlformats.org/officeDocument/2006/relationships/tags" Target="../tags/tag154.xml"/><Relationship Id="rId30" Type="http://schemas.openxmlformats.org/officeDocument/2006/relationships/tags" Target="../tags/tag15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5.bin"/></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tags" Target="../tags/tag172.xml"/><Relationship Id="rId18" Type="http://schemas.openxmlformats.org/officeDocument/2006/relationships/tags" Target="../tags/tag177.xml"/><Relationship Id="rId26" Type="http://schemas.openxmlformats.org/officeDocument/2006/relationships/notesSlide" Target="../notesSlides/notesSlide6.xml"/><Relationship Id="rId3" Type="http://schemas.openxmlformats.org/officeDocument/2006/relationships/tags" Target="../tags/tag162.xml"/><Relationship Id="rId21" Type="http://schemas.openxmlformats.org/officeDocument/2006/relationships/tags" Target="../tags/tag180.xml"/><Relationship Id="rId7" Type="http://schemas.openxmlformats.org/officeDocument/2006/relationships/tags" Target="../tags/tag166.xml"/><Relationship Id="rId12" Type="http://schemas.openxmlformats.org/officeDocument/2006/relationships/tags" Target="../tags/tag171.xml"/><Relationship Id="rId17" Type="http://schemas.openxmlformats.org/officeDocument/2006/relationships/tags" Target="../tags/tag176.xml"/><Relationship Id="rId25" Type="http://schemas.openxmlformats.org/officeDocument/2006/relationships/slideLayout" Target="../slideLayouts/slideLayout2.xml"/><Relationship Id="rId2" Type="http://schemas.openxmlformats.org/officeDocument/2006/relationships/tags" Target="../tags/tag161.xml"/><Relationship Id="rId16" Type="http://schemas.openxmlformats.org/officeDocument/2006/relationships/tags" Target="../tags/tag175.xml"/><Relationship Id="rId20" Type="http://schemas.openxmlformats.org/officeDocument/2006/relationships/tags" Target="../tags/tag179.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24" Type="http://schemas.openxmlformats.org/officeDocument/2006/relationships/tags" Target="../tags/tag183.xml"/><Relationship Id="rId5" Type="http://schemas.openxmlformats.org/officeDocument/2006/relationships/tags" Target="../tags/tag164.xml"/><Relationship Id="rId15" Type="http://schemas.openxmlformats.org/officeDocument/2006/relationships/tags" Target="../tags/tag174.xml"/><Relationship Id="rId23" Type="http://schemas.openxmlformats.org/officeDocument/2006/relationships/tags" Target="../tags/tag182.xml"/><Relationship Id="rId10" Type="http://schemas.openxmlformats.org/officeDocument/2006/relationships/tags" Target="../tags/tag169.xml"/><Relationship Id="rId19" Type="http://schemas.openxmlformats.org/officeDocument/2006/relationships/tags" Target="../tags/tag178.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tags" Target="../tags/tag173.xml"/><Relationship Id="rId22" Type="http://schemas.openxmlformats.org/officeDocument/2006/relationships/tags" Target="../tags/tag18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29.xml"/><Relationship Id="rId7" Type="http://schemas.openxmlformats.org/officeDocument/2006/relationships/image" Target="../media/image10.e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9.emf"/><Relationship Id="rId4" Type="http://schemas.openxmlformats.org/officeDocument/2006/relationships/oleObject" Target="../embeddings/oleObject7.bin"/></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9.bin"/></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186.xml"/><Relationship Id="rId7" Type="http://schemas.openxmlformats.org/officeDocument/2006/relationships/notesSlide" Target="../notesSlides/notesSlide7.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slideLayout" Target="../slideLayouts/slideLayout2.xml"/><Relationship Id="rId5" Type="http://schemas.openxmlformats.org/officeDocument/2006/relationships/tags" Target="../tags/tag188.xml"/><Relationship Id="rId4" Type="http://schemas.openxmlformats.org/officeDocument/2006/relationships/tags" Target="../tags/tag18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3.emf"/><Relationship Id="rId4" Type="http://schemas.openxmlformats.org/officeDocument/2006/relationships/oleObject" Target="../embeddings/oleObject11.bin"/></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4.emf"/><Relationship Id="rId4" Type="http://schemas.openxmlformats.org/officeDocument/2006/relationships/oleObject" Target="../embeddings/oleObject12.bin"/></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5.emf"/><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13" Type="http://schemas.openxmlformats.org/officeDocument/2006/relationships/tags" Target="../tags/tag201.xml"/><Relationship Id="rId18" Type="http://schemas.openxmlformats.org/officeDocument/2006/relationships/tags" Target="../tags/tag206.xml"/><Relationship Id="rId26" Type="http://schemas.openxmlformats.org/officeDocument/2006/relationships/tags" Target="../tags/tag214.xml"/><Relationship Id="rId39" Type="http://schemas.openxmlformats.org/officeDocument/2006/relationships/tags" Target="../tags/tag227.xml"/><Relationship Id="rId3" Type="http://schemas.openxmlformats.org/officeDocument/2006/relationships/tags" Target="../tags/tag191.xml"/><Relationship Id="rId21" Type="http://schemas.openxmlformats.org/officeDocument/2006/relationships/tags" Target="../tags/tag209.xml"/><Relationship Id="rId34" Type="http://schemas.openxmlformats.org/officeDocument/2006/relationships/tags" Target="../tags/tag222.xml"/><Relationship Id="rId42" Type="http://schemas.openxmlformats.org/officeDocument/2006/relationships/tags" Target="../tags/tag230.xml"/><Relationship Id="rId47" Type="http://schemas.openxmlformats.org/officeDocument/2006/relationships/tags" Target="../tags/tag235.xml"/><Relationship Id="rId50" Type="http://schemas.openxmlformats.org/officeDocument/2006/relationships/notesSlide" Target="../notesSlides/notesSlide8.xml"/><Relationship Id="rId7" Type="http://schemas.openxmlformats.org/officeDocument/2006/relationships/tags" Target="../tags/tag195.xml"/><Relationship Id="rId12" Type="http://schemas.openxmlformats.org/officeDocument/2006/relationships/tags" Target="../tags/tag200.xml"/><Relationship Id="rId17" Type="http://schemas.openxmlformats.org/officeDocument/2006/relationships/tags" Target="../tags/tag205.xml"/><Relationship Id="rId25" Type="http://schemas.openxmlformats.org/officeDocument/2006/relationships/tags" Target="../tags/tag213.xml"/><Relationship Id="rId33" Type="http://schemas.openxmlformats.org/officeDocument/2006/relationships/tags" Target="../tags/tag221.xml"/><Relationship Id="rId38" Type="http://schemas.openxmlformats.org/officeDocument/2006/relationships/tags" Target="../tags/tag226.xml"/><Relationship Id="rId46" Type="http://schemas.openxmlformats.org/officeDocument/2006/relationships/tags" Target="../tags/tag234.xml"/><Relationship Id="rId2" Type="http://schemas.openxmlformats.org/officeDocument/2006/relationships/tags" Target="../tags/tag190.xml"/><Relationship Id="rId16" Type="http://schemas.openxmlformats.org/officeDocument/2006/relationships/tags" Target="../tags/tag204.xml"/><Relationship Id="rId20" Type="http://schemas.openxmlformats.org/officeDocument/2006/relationships/tags" Target="../tags/tag208.xml"/><Relationship Id="rId29" Type="http://schemas.openxmlformats.org/officeDocument/2006/relationships/tags" Target="../tags/tag217.xml"/><Relationship Id="rId41" Type="http://schemas.openxmlformats.org/officeDocument/2006/relationships/tags" Target="../tags/tag229.xml"/><Relationship Id="rId1" Type="http://schemas.openxmlformats.org/officeDocument/2006/relationships/tags" Target="../tags/tag189.xml"/><Relationship Id="rId6" Type="http://schemas.openxmlformats.org/officeDocument/2006/relationships/tags" Target="../tags/tag194.xml"/><Relationship Id="rId11" Type="http://schemas.openxmlformats.org/officeDocument/2006/relationships/tags" Target="../tags/tag199.xml"/><Relationship Id="rId24" Type="http://schemas.openxmlformats.org/officeDocument/2006/relationships/tags" Target="../tags/tag212.xml"/><Relationship Id="rId32" Type="http://schemas.openxmlformats.org/officeDocument/2006/relationships/tags" Target="../tags/tag220.xml"/><Relationship Id="rId37" Type="http://schemas.openxmlformats.org/officeDocument/2006/relationships/tags" Target="../tags/tag225.xml"/><Relationship Id="rId40" Type="http://schemas.openxmlformats.org/officeDocument/2006/relationships/tags" Target="../tags/tag228.xml"/><Relationship Id="rId45" Type="http://schemas.openxmlformats.org/officeDocument/2006/relationships/tags" Target="../tags/tag233.xml"/><Relationship Id="rId5" Type="http://schemas.openxmlformats.org/officeDocument/2006/relationships/tags" Target="../tags/tag193.xml"/><Relationship Id="rId15" Type="http://schemas.openxmlformats.org/officeDocument/2006/relationships/tags" Target="../tags/tag203.xml"/><Relationship Id="rId23" Type="http://schemas.openxmlformats.org/officeDocument/2006/relationships/tags" Target="../tags/tag211.xml"/><Relationship Id="rId28" Type="http://schemas.openxmlformats.org/officeDocument/2006/relationships/tags" Target="../tags/tag216.xml"/><Relationship Id="rId36" Type="http://schemas.openxmlformats.org/officeDocument/2006/relationships/tags" Target="../tags/tag224.xml"/><Relationship Id="rId49" Type="http://schemas.openxmlformats.org/officeDocument/2006/relationships/slideLayout" Target="../slideLayouts/slideLayout2.xml"/><Relationship Id="rId10" Type="http://schemas.openxmlformats.org/officeDocument/2006/relationships/tags" Target="../tags/tag198.xml"/><Relationship Id="rId19" Type="http://schemas.openxmlformats.org/officeDocument/2006/relationships/tags" Target="../tags/tag207.xml"/><Relationship Id="rId31" Type="http://schemas.openxmlformats.org/officeDocument/2006/relationships/tags" Target="../tags/tag219.xml"/><Relationship Id="rId44" Type="http://schemas.openxmlformats.org/officeDocument/2006/relationships/tags" Target="../tags/tag232.xml"/><Relationship Id="rId4" Type="http://schemas.openxmlformats.org/officeDocument/2006/relationships/tags" Target="../tags/tag192.xml"/><Relationship Id="rId9" Type="http://schemas.openxmlformats.org/officeDocument/2006/relationships/tags" Target="../tags/tag197.xml"/><Relationship Id="rId14" Type="http://schemas.openxmlformats.org/officeDocument/2006/relationships/tags" Target="../tags/tag202.xml"/><Relationship Id="rId22" Type="http://schemas.openxmlformats.org/officeDocument/2006/relationships/tags" Target="../tags/tag210.xml"/><Relationship Id="rId27" Type="http://schemas.openxmlformats.org/officeDocument/2006/relationships/tags" Target="../tags/tag215.xml"/><Relationship Id="rId30" Type="http://schemas.openxmlformats.org/officeDocument/2006/relationships/tags" Target="../tags/tag218.xml"/><Relationship Id="rId35" Type="http://schemas.openxmlformats.org/officeDocument/2006/relationships/tags" Target="../tags/tag223.xml"/><Relationship Id="rId43" Type="http://schemas.openxmlformats.org/officeDocument/2006/relationships/tags" Target="../tags/tag231.xml"/><Relationship Id="rId48" Type="http://schemas.openxmlformats.org/officeDocument/2006/relationships/tags" Target="../tags/tag236.xml"/><Relationship Id="rId8" Type="http://schemas.openxmlformats.org/officeDocument/2006/relationships/tags" Target="../tags/tag196.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6.emf"/><Relationship Id="rId4" Type="http://schemas.openxmlformats.org/officeDocument/2006/relationships/oleObject" Target="../embeddings/oleObject14.bin"/></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7.emf"/><Relationship Id="rId4" Type="http://schemas.openxmlformats.org/officeDocument/2006/relationships/oleObject" Target="../embeddings/oleObject15.bin"/></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8.emf"/><Relationship Id="rId4" Type="http://schemas.openxmlformats.org/officeDocument/2006/relationships/oleObject" Target="../embeddings/oleObject16.bin"/></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19.emf"/><Relationship Id="rId4" Type="http://schemas.openxmlformats.org/officeDocument/2006/relationships/oleObject" Target="../embeddings/oleObject17.bin"/></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0.emf"/><Relationship Id="rId4" Type="http://schemas.openxmlformats.org/officeDocument/2006/relationships/oleObject" Target="../embeddings/oleObject18.bin"/></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1.emf"/><Relationship Id="rId4" Type="http://schemas.openxmlformats.org/officeDocument/2006/relationships/oleObject" Target="../embeddings/oleObject19.bin"/></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2.emf"/><Relationship Id="rId4" Type="http://schemas.openxmlformats.org/officeDocument/2006/relationships/oleObject" Target="../embeddings/oleObject20.bin"/></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3.emf"/><Relationship Id="rId4" Type="http://schemas.openxmlformats.org/officeDocument/2006/relationships/oleObject" Target="../embeddings/oleObject21.bin"/></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4.emf"/><Relationship Id="rId4" Type="http://schemas.openxmlformats.org/officeDocument/2006/relationships/oleObject" Target="../embeddings/oleObject22.bin"/></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240.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12.xml"/><Relationship Id="rId1" Type="http://schemas.openxmlformats.org/officeDocument/2006/relationships/vmlDrawing" Target="../drawings/vmlDrawing22.vml"/><Relationship Id="rId5" Type="http://schemas.openxmlformats.org/officeDocument/2006/relationships/image" Target="../media/image25.emf"/><Relationship Id="rId4" Type="http://schemas.openxmlformats.org/officeDocument/2006/relationships/oleObject" Target="../embeddings/oleObject23.bin"/></Relationships>
</file>

<file path=ppt/slides/_rels/slide17.xml.rels><?xml version="1.0" encoding="UTF-8" standalone="yes"?>
<Relationships xmlns="http://schemas.openxmlformats.org/package/2006/relationships"><Relationship Id="rId8" Type="http://schemas.openxmlformats.org/officeDocument/2006/relationships/tags" Target="../tags/tag248.xml"/><Relationship Id="rId13" Type="http://schemas.openxmlformats.org/officeDocument/2006/relationships/tags" Target="../tags/tag253.xml"/><Relationship Id="rId18" Type="http://schemas.openxmlformats.org/officeDocument/2006/relationships/tags" Target="../tags/tag258.xml"/><Relationship Id="rId26" Type="http://schemas.openxmlformats.org/officeDocument/2006/relationships/tags" Target="../tags/tag266.xml"/><Relationship Id="rId39" Type="http://schemas.openxmlformats.org/officeDocument/2006/relationships/tags" Target="../tags/tag279.xml"/><Relationship Id="rId3" Type="http://schemas.openxmlformats.org/officeDocument/2006/relationships/tags" Target="../tags/tag243.xml"/><Relationship Id="rId21" Type="http://schemas.openxmlformats.org/officeDocument/2006/relationships/tags" Target="../tags/tag261.xml"/><Relationship Id="rId34" Type="http://schemas.openxmlformats.org/officeDocument/2006/relationships/tags" Target="../tags/tag274.xml"/><Relationship Id="rId42" Type="http://schemas.openxmlformats.org/officeDocument/2006/relationships/tags" Target="../tags/tag282.xml"/><Relationship Id="rId7" Type="http://schemas.openxmlformats.org/officeDocument/2006/relationships/tags" Target="../tags/tag247.xml"/><Relationship Id="rId12" Type="http://schemas.openxmlformats.org/officeDocument/2006/relationships/tags" Target="../tags/tag252.xml"/><Relationship Id="rId17" Type="http://schemas.openxmlformats.org/officeDocument/2006/relationships/tags" Target="../tags/tag257.xml"/><Relationship Id="rId25" Type="http://schemas.openxmlformats.org/officeDocument/2006/relationships/tags" Target="../tags/tag265.xml"/><Relationship Id="rId33" Type="http://schemas.openxmlformats.org/officeDocument/2006/relationships/tags" Target="../tags/tag273.xml"/><Relationship Id="rId38" Type="http://schemas.openxmlformats.org/officeDocument/2006/relationships/tags" Target="../tags/tag278.xml"/><Relationship Id="rId2" Type="http://schemas.openxmlformats.org/officeDocument/2006/relationships/tags" Target="../tags/tag242.xml"/><Relationship Id="rId16" Type="http://schemas.openxmlformats.org/officeDocument/2006/relationships/tags" Target="../tags/tag256.xml"/><Relationship Id="rId20" Type="http://schemas.openxmlformats.org/officeDocument/2006/relationships/tags" Target="../tags/tag260.xml"/><Relationship Id="rId29" Type="http://schemas.openxmlformats.org/officeDocument/2006/relationships/tags" Target="../tags/tag269.xml"/><Relationship Id="rId41" Type="http://schemas.openxmlformats.org/officeDocument/2006/relationships/tags" Target="../tags/tag281.xml"/><Relationship Id="rId1" Type="http://schemas.openxmlformats.org/officeDocument/2006/relationships/tags" Target="../tags/tag241.xml"/><Relationship Id="rId6" Type="http://schemas.openxmlformats.org/officeDocument/2006/relationships/tags" Target="../tags/tag246.xml"/><Relationship Id="rId11" Type="http://schemas.openxmlformats.org/officeDocument/2006/relationships/tags" Target="../tags/tag251.xml"/><Relationship Id="rId24" Type="http://schemas.openxmlformats.org/officeDocument/2006/relationships/tags" Target="../tags/tag264.xml"/><Relationship Id="rId32" Type="http://schemas.openxmlformats.org/officeDocument/2006/relationships/tags" Target="../tags/tag272.xml"/><Relationship Id="rId37" Type="http://schemas.openxmlformats.org/officeDocument/2006/relationships/tags" Target="../tags/tag277.xml"/><Relationship Id="rId40" Type="http://schemas.openxmlformats.org/officeDocument/2006/relationships/tags" Target="../tags/tag280.xml"/><Relationship Id="rId45" Type="http://schemas.openxmlformats.org/officeDocument/2006/relationships/notesSlide" Target="../notesSlides/notesSlide10.xml"/><Relationship Id="rId5" Type="http://schemas.openxmlformats.org/officeDocument/2006/relationships/tags" Target="../tags/tag245.xml"/><Relationship Id="rId15" Type="http://schemas.openxmlformats.org/officeDocument/2006/relationships/tags" Target="../tags/tag255.xml"/><Relationship Id="rId23" Type="http://schemas.openxmlformats.org/officeDocument/2006/relationships/tags" Target="../tags/tag263.xml"/><Relationship Id="rId28" Type="http://schemas.openxmlformats.org/officeDocument/2006/relationships/tags" Target="../tags/tag268.xml"/><Relationship Id="rId36" Type="http://schemas.openxmlformats.org/officeDocument/2006/relationships/tags" Target="../tags/tag276.xml"/><Relationship Id="rId10" Type="http://schemas.openxmlformats.org/officeDocument/2006/relationships/tags" Target="../tags/tag250.xml"/><Relationship Id="rId19" Type="http://schemas.openxmlformats.org/officeDocument/2006/relationships/tags" Target="../tags/tag259.xml"/><Relationship Id="rId31" Type="http://schemas.openxmlformats.org/officeDocument/2006/relationships/tags" Target="../tags/tag271.xml"/><Relationship Id="rId44" Type="http://schemas.openxmlformats.org/officeDocument/2006/relationships/slideLayout" Target="../slideLayouts/slideLayout2.xml"/><Relationship Id="rId4" Type="http://schemas.openxmlformats.org/officeDocument/2006/relationships/tags" Target="../tags/tag244.xml"/><Relationship Id="rId9" Type="http://schemas.openxmlformats.org/officeDocument/2006/relationships/tags" Target="../tags/tag249.xml"/><Relationship Id="rId14" Type="http://schemas.openxmlformats.org/officeDocument/2006/relationships/tags" Target="../tags/tag254.xml"/><Relationship Id="rId22" Type="http://schemas.openxmlformats.org/officeDocument/2006/relationships/tags" Target="../tags/tag262.xml"/><Relationship Id="rId27" Type="http://schemas.openxmlformats.org/officeDocument/2006/relationships/tags" Target="../tags/tag267.xml"/><Relationship Id="rId30" Type="http://schemas.openxmlformats.org/officeDocument/2006/relationships/tags" Target="../tags/tag270.xml"/><Relationship Id="rId35" Type="http://schemas.openxmlformats.org/officeDocument/2006/relationships/tags" Target="../tags/tag275.xml"/><Relationship Id="rId43" Type="http://schemas.openxmlformats.org/officeDocument/2006/relationships/tags" Target="../tags/tag28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64.xml"/><Relationship Id="rId7" Type="http://schemas.openxmlformats.org/officeDocument/2006/relationships/image" Target="../media/image27.wmf"/><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oleObject" Target="../embeddings/oleObject25.bin"/><Relationship Id="rId5" Type="http://schemas.openxmlformats.org/officeDocument/2006/relationships/image" Target="../media/image26.wmf"/><Relationship Id="rId4" Type="http://schemas.openxmlformats.org/officeDocument/2006/relationships/oleObject" Target="../embeddings/oleObject24.bin"/></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65.xml"/><Relationship Id="rId7" Type="http://schemas.openxmlformats.org/officeDocument/2006/relationships/image" Target="../media/image29.wmf"/><Relationship Id="rId2" Type="http://schemas.openxmlformats.org/officeDocument/2006/relationships/slideLayout" Target="../slideLayouts/slideLayout14.xml"/><Relationship Id="rId1" Type="http://schemas.openxmlformats.org/officeDocument/2006/relationships/vmlDrawing" Target="../drawings/vmlDrawing24.vml"/><Relationship Id="rId6" Type="http://schemas.openxmlformats.org/officeDocument/2006/relationships/oleObject" Target="../embeddings/oleObject27.bin"/><Relationship Id="rId5" Type="http://schemas.openxmlformats.org/officeDocument/2006/relationships/image" Target="../media/image28.wmf"/><Relationship Id="rId4" Type="http://schemas.openxmlformats.org/officeDocument/2006/relationships/oleObject" Target="../embeddings/oleObject26.bin"/></Relationships>
</file>

<file path=ppt/slides/_rels/slide173.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66.xml"/><Relationship Id="rId7" Type="http://schemas.openxmlformats.org/officeDocument/2006/relationships/image" Target="../media/image31.wmf"/><Relationship Id="rId2" Type="http://schemas.openxmlformats.org/officeDocument/2006/relationships/slideLayout" Target="../slideLayouts/slideLayout14.xml"/><Relationship Id="rId1" Type="http://schemas.openxmlformats.org/officeDocument/2006/relationships/vmlDrawing" Target="../drawings/vmlDrawing25.vml"/><Relationship Id="rId6" Type="http://schemas.openxmlformats.org/officeDocument/2006/relationships/oleObject" Target="../embeddings/oleObject29.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2.wmf"/></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13.xml"/><Relationship Id="rId1" Type="http://schemas.openxmlformats.org/officeDocument/2006/relationships/vmlDrawing" Target="../drawings/vmlDrawing26.vml"/><Relationship Id="rId5" Type="http://schemas.openxmlformats.org/officeDocument/2006/relationships/image" Target="../media/image34.emf"/><Relationship Id="rId4" Type="http://schemas.openxmlformats.org/officeDocument/2006/relationships/oleObject" Target="../embeddings/oleObject32.bin"/></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169.xml"/><Relationship Id="rId2" Type="http://schemas.openxmlformats.org/officeDocument/2006/relationships/slideLayout" Target="../slideLayouts/slideLayout12.xml"/><Relationship Id="rId1" Type="http://schemas.openxmlformats.org/officeDocument/2006/relationships/vmlDrawing" Target="../drawings/vmlDrawing27.vml"/><Relationship Id="rId5" Type="http://schemas.openxmlformats.org/officeDocument/2006/relationships/image" Target="../media/image35.wmf"/><Relationship Id="rId4" Type="http://schemas.openxmlformats.org/officeDocument/2006/relationships/oleObject" Target="../embeddings/oleObject33.bin"/></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291.xml"/><Relationship Id="rId13" Type="http://schemas.openxmlformats.org/officeDocument/2006/relationships/tags" Target="../tags/tag296.xml"/><Relationship Id="rId18" Type="http://schemas.openxmlformats.org/officeDocument/2006/relationships/tags" Target="../tags/tag301.xml"/><Relationship Id="rId26" Type="http://schemas.openxmlformats.org/officeDocument/2006/relationships/tags" Target="../tags/tag309.xml"/><Relationship Id="rId39" Type="http://schemas.openxmlformats.org/officeDocument/2006/relationships/notesSlide" Target="../notesSlides/notesSlide11.xml"/><Relationship Id="rId3" Type="http://schemas.openxmlformats.org/officeDocument/2006/relationships/tags" Target="../tags/tag286.xml"/><Relationship Id="rId21" Type="http://schemas.openxmlformats.org/officeDocument/2006/relationships/tags" Target="../tags/tag304.xml"/><Relationship Id="rId34" Type="http://schemas.openxmlformats.org/officeDocument/2006/relationships/tags" Target="../tags/tag317.xml"/><Relationship Id="rId7" Type="http://schemas.openxmlformats.org/officeDocument/2006/relationships/tags" Target="../tags/tag290.xml"/><Relationship Id="rId12" Type="http://schemas.openxmlformats.org/officeDocument/2006/relationships/tags" Target="../tags/tag295.xml"/><Relationship Id="rId17" Type="http://schemas.openxmlformats.org/officeDocument/2006/relationships/tags" Target="../tags/tag300.xml"/><Relationship Id="rId25" Type="http://schemas.openxmlformats.org/officeDocument/2006/relationships/tags" Target="../tags/tag308.xml"/><Relationship Id="rId33" Type="http://schemas.openxmlformats.org/officeDocument/2006/relationships/tags" Target="../tags/tag316.xml"/><Relationship Id="rId38" Type="http://schemas.openxmlformats.org/officeDocument/2006/relationships/slideLayout" Target="../slideLayouts/slideLayout2.xml"/><Relationship Id="rId2" Type="http://schemas.openxmlformats.org/officeDocument/2006/relationships/tags" Target="../tags/tag285.xml"/><Relationship Id="rId16" Type="http://schemas.openxmlformats.org/officeDocument/2006/relationships/tags" Target="../tags/tag299.xml"/><Relationship Id="rId20" Type="http://schemas.openxmlformats.org/officeDocument/2006/relationships/tags" Target="../tags/tag303.xml"/><Relationship Id="rId29" Type="http://schemas.openxmlformats.org/officeDocument/2006/relationships/tags" Target="../tags/tag312.xml"/><Relationship Id="rId1" Type="http://schemas.openxmlformats.org/officeDocument/2006/relationships/tags" Target="../tags/tag284.xml"/><Relationship Id="rId6" Type="http://schemas.openxmlformats.org/officeDocument/2006/relationships/tags" Target="../tags/tag289.xml"/><Relationship Id="rId11" Type="http://schemas.openxmlformats.org/officeDocument/2006/relationships/tags" Target="../tags/tag294.xml"/><Relationship Id="rId24" Type="http://schemas.openxmlformats.org/officeDocument/2006/relationships/tags" Target="../tags/tag307.xml"/><Relationship Id="rId32" Type="http://schemas.openxmlformats.org/officeDocument/2006/relationships/tags" Target="../tags/tag315.xml"/><Relationship Id="rId37" Type="http://schemas.openxmlformats.org/officeDocument/2006/relationships/tags" Target="../tags/tag320.xml"/><Relationship Id="rId5" Type="http://schemas.openxmlformats.org/officeDocument/2006/relationships/tags" Target="../tags/tag288.xml"/><Relationship Id="rId15" Type="http://schemas.openxmlformats.org/officeDocument/2006/relationships/tags" Target="../tags/tag298.xml"/><Relationship Id="rId23" Type="http://schemas.openxmlformats.org/officeDocument/2006/relationships/tags" Target="../tags/tag306.xml"/><Relationship Id="rId28" Type="http://schemas.openxmlformats.org/officeDocument/2006/relationships/tags" Target="../tags/tag311.xml"/><Relationship Id="rId36" Type="http://schemas.openxmlformats.org/officeDocument/2006/relationships/tags" Target="../tags/tag319.xml"/><Relationship Id="rId10" Type="http://schemas.openxmlformats.org/officeDocument/2006/relationships/tags" Target="../tags/tag293.xml"/><Relationship Id="rId19" Type="http://schemas.openxmlformats.org/officeDocument/2006/relationships/tags" Target="../tags/tag302.xml"/><Relationship Id="rId31" Type="http://schemas.openxmlformats.org/officeDocument/2006/relationships/tags" Target="../tags/tag314.xml"/><Relationship Id="rId4" Type="http://schemas.openxmlformats.org/officeDocument/2006/relationships/tags" Target="../tags/tag287.xml"/><Relationship Id="rId9" Type="http://schemas.openxmlformats.org/officeDocument/2006/relationships/tags" Target="../tags/tag292.xml"/><Relationship Id="rId14" Type="http://schemas.openxmlformats.org/officeDocument/2006/relationships/tags" Target="../tags/tag297.xml"/><Relationship Id="rId22" Type="http://schemas.openxmlformats.org/officeDocument/2006/relationships/tags" Target="../tags/tag305.xml"/><Relationship Id="rId27" Type="http://schemas.openxmlformats.org/officeDocument/2006/relationships/tags" Target="../tags/tag310.xml"/><Relationship Id="rId30" Type="http://schemas.openxmlformats.org/officeDocument/2006/relationships/tags" Target="../tags/tag313.xml"/><Relationship Id="rId35" Type="http://schemas.openxmlformats.org/officeDocument/2006/relationships/tags" Target="../tags/tag318.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notesSlide" Target="../notesSlides/notesSlide174.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36.emf"/><Relationship Id="rId4" Type="http://schemas.openxmlformats.org/officeDocument/2006/relationships/oleObject" Target="../embeddings/oleObject34.bin"/></Relationships>
</file>

<file path=ppt/slides/_rels/slide182.xml.rels><?xml version="1.0" encoding="UTF-8" standalone="yes"?>
<Relationships xmlns="http://schemas.openxmlformats.org/package/2006/relationships"><Relationship Id="rId3" Type="http://schemas.openxmlformats.org/officeDocument/2006/relationships/notesSlide" Target="../notesSlides/notesSlide175.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37.emf"/><Relationship Id="rId4" Type="http://schemas.openxmlformats.org/officeDocument/2006/relationships/oleObject" Target="../embeddings/oleObject35.bin"/></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76.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38.emf"/><Relationship Id="rId4" Type="http://schemas.openxmlformats.org/officeDocument/2006/relationships/oleObject" Target="../embeddings/oleObject36.bin"/></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77.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39.emf"/><Relationship Id="rId4" Type="http://schemas.openxmlformats.org/officeDocument/2006/relationships/oleObject" Target="../embeddings/oleObject37.bin"/></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178.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40.emf"/><Relationship Id="rId4" Type="http://schemas.openxmlformats.org/officeDocument/2006/relationships/oleObject" Target="../embeddings/oleObject38.bin"/></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79.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41.emf"/><Relationship Id="rId4" Type="http://schemas.openxmlformats.org/officeDocument/2006/relationships/oleObject" Target="../embeddings/oleObject39.bin"/></Relationships>
</file>

<file path=ppt/slides/_rels/slide187.xml.rels><?xml version="1.0" encoding="UTF-8" standalone="yes"?>
<Relationships xmlns="http://schemas.openxmlformats.org/package/2006/relationships"><Relationship Id="rId3" Type="http://schemas.openxmlformats.org/officeDocument/2006/relationships/notesSlide" Target="../notesSlides/notesSlide180.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42.emf"/><Relationship Id="rId4" Type="http://schemas.openxmlformats.org/officeDocument/2006/relationships/oleObject" Target="../embeddings/oleObject40.bin"/></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notesSlide" Target="../notesSlides/notesSlide183.xml"/><Relationship Id="rId2" Type="http://schemas.openxmlformats.org/officeDocument/2006/relationships/slideLayout" Target="../slideLayouts/slideLayout13.xml"/><Relationship Id="rId1" Type="http://schemas.openxmlformats.org/officeDocument/2006/relationships/vmlDrawing" Target="../drawings/vmlDrawing35.vml"/><Relationship Id="rId5" Type="http://schemas.openxmlformats.org/officeDocument/2006/relationships/image" Target="../media/image43.emf"/><Relationship Id="rId4" Type="http://schemas.openxmlformats.org/officeDocument/2006/relationships/oleObject" Target="../embeddings/oleObject41.bin"/></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notesSlide" Target="../notesSlides/notesSlide188.xml"/><Relationship Id="rId2" Type="http://schemas.openxmlformats.org/officeDocument/2006/relationships/slideLayout" Target="../slideLayouts/slideLayout13.xml"/><Relationship Id="rId1" Type="http://schemas.openxmlformats.org/officeDocument/2006/relationships/vmlDrawing" Target="../drawings/vmlDrawing36.vml"/><Relationship Id="rId5" Type="http://schemas.openxmlformats.org/officeDocument/2006/relationships/image" Target="../media/image44.emf"/><Relationship Id="rId4" Type="http://schemas.openxmlformats.org/officeDocument/2006/relationships/oleObject" Target="../embeddings/oleObject42.bin"/></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90.xml"/><Relationship Id="rId2" Type="http://schemas.openxmlformats.org/officeDocument/2006/relationships/slideLayout" Target="../slideLayouts/slideLayout13.xml"/><Relationship Id="rId1" Type="http://schemas.openxmlformats.org/officeDocument/2006/relationships/vmlDrawing" Target="../drawings/vmlDrawing37.vml"/><Relationship Id="rId5" Type="http://schemas.openxmlformats.org/officeDocument/2006/relationships/image" Target="../media/image45.wmf"/><Relationship Id="rId4" Type="http://schemas.openxmlformats.org/officeDocument/2006/relationships/oleObject" Target="../embeddings/oleObject43.bin"/></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notesSlide" Target="../notesSlides/notesSlide192.xml"/><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image" Target="../media/image46.emf"/><Relationship Id="rId4" Type="http://schemas.openxmlformats.org/officeDocument/2006/relationships/oleObject" Target="../embeddings/oleObject4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193.xml"/><Relationship Id="rId2" Type="http://schemas.openxmlformats.org/officeDocument/2006/relationships/slideLayout" Target="../slideLayouts/slideLayout12.xml"/><Relationship Id="rId1" Type="http://schemas.openxmlformats.org/officeDocument/2006/relationships/vmlDrawing" Target="../drawings/vmlDrawing39.vml"/><Relationship Id="rId5" Type="http://schemas.openxmlformats.org/officeDocument/2006/relationships/image" Target="../media/image47.emf"/><Relationship Id="rId4" Type="http://schemas.openxmlformats.org/officeDocument/2006/relationships/oleObject" Target="../embeddings/oleObject45.bin"/></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94.xml"/><Relationship Id="rId2" Type="http://schemas.openxmlformats.org/officeDocument/2006/relationships/slideLayout" Target="../slideLayouts/slideLayout15.xml"/><Relationship Id="rId1" Type="http://schemas.openxmlformats.org/officeDocument/2006/relationships/vmlDrawing" Target="../drawings/vmlDrawing40.vml"/><Relationship Id="rId5" Type="http://schemas.openxmlformats.org/officeDocument/2006/relationships/image" Target="../media/image48.emf"/><Relationship Id="rId4" Type="http://schemas.openxmlformats.org/officeDocument/2006/relationships/oleObject" Target="../embeddings/oleObject46.bin"/></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tags" Target="../tags/tag334.xml"/><Relationship Id="rId13" Type="http://schemas.openxmlformats.org/officeDocument/2006/relationships/tags" Target="../tags/tag339.xml"/><Relationship Id="rId18" Type="http://schemas.openxmlformats.org/officeDocument/2006/relationships/tags" Target="../tags/tag344.xml"/><Relationship Id="rId26" Type="http://schemas.openxmlformats.org/officeDocument/2006/relationships/tags" Target="../tags/tag352.xml"/><Relationship Id="rId39" Type="http://schemas.openxmlformats.org/officeDocument/2006/relationships/tags" Target="../tags/tag365.xml"/><Relationship Id="rId3" Type="http://schemas.openxmlformats.org/officeDocument/2006/relationships/tags" Target="../tags/tag329.xml"/><Relationship Id="rId21" Type="http://schemas.openxmlformats.org/officeDocument/2006/relationships/tags" Target="../tags/tag347.xml"/><Relationship Id="rId34" Type="http://schemas.openxmlformats.org/officeDocument/2006/relationships/tags" Target="../tags/tag360.xml"/><Relationship Id="rId42" Type="http://schemas.openxmlformats.org/officeDocument/2006/relationships/tags" Target="../tags/tag368.xml"/><Relationship Id="rId7" Type="http://schemas.openxmlformats.org/officeDocument/2006/relationships/tags" Target="../tags/tag333.xml"/><Relationship Id="rId12" Type="http://schemas.openxmlformats.org/officeDocument/2006/relationships/tags" Target="../tags/tag338.xml"/><Relationship Id="rId17" Type="http://schemas.openxmlformats.org/officeDocument/2006/relationships/tags" Target="../tags/tag343.xml"/><Relationship Id="rId25" Type="http://schemas.openxmlformats.org/officeDocument/2006/relationships/tags" Target="../tags/tag351.xml"/><Relationship Id="rId33" Type="http://schemas.openxmlformats.org/officeDocument/2006/relationships/tags" Target="../tags/tag359.xml"/><Relationship Id="rId38" Type="http://schemas.openxmlformats.org/officeDocument/2006/relationships/tags" Target="../tags/tag364.xml"/><Relationship Id="rId2" Type="http://schemas.openxmlformats.org/officeDocument/2006/relationships/tags" Target="../tags/tag328.xml"/><Relationship Id="rId16" Type="http://schemas.openxmlformats.org/officeDocument/2006/relationships/tags" Target="../tags/tag342.xml"/><Relationship Id="rId20" Type="http://schemas.openxmlformats.org/officeDocument/2006/relationships/tags" Target="../tags/tag346.xml"/><Relationship Id="rId29" Type="http://schemas.openxmlformats.org/officeDocument/2006/relationships/tags" Target="../tags/tag355.xml"/><Relationship Id="rId41" Type="http://schemas.openxmlformats.org/officeDocument/2006/relationships/tags" Target="../tags/tag367.xml"/><Relationship Id="rId1" Type="http://schemas.openxmlformats.org/officeDocument/2006/relationships/tags" Target="../tags/tag327.xml"/><Relationship Id="rId6" Type="http://schemas.openxmlformats.org/officeDocument/2006/relationships/tags" Target="../tags/tag332.xml"/><Relationship Id="rId11" Type="http://schemas.openxmlformats.org/officeDocument/2006/relationships/tags" Target="../tags/tag337.xml"/><Relationship Id="rId24" Type="http://schemas.openxmlformats.org/officeDocument/2006/relationships/tags" Target="../tags/tag350.xml"/><Relationship Id="rId32" Type="http://schemas.openxmlformats.org/officeDocument/2006/relationships/tags" Target="../tags/tag358.xml"/><Relationship Id="rId37" Type="http://schemas.openxmlformats.org/officeDocument/2006/relationships/tags" Target="../tags/tag363.xml"/><Relationship Id="rId40" Type="http://schemas.openxmlformats.org/officeDocument/2006/relationships/tags" Target="../tags/tag366.xml"/><Relationship Id="rId45" Type="http://schemas.openxmlformats.org/officeDocument/2006/relationships/notesSlide" Target="../notesSlides/notesSlide14.xml"/><Relationship Id="rId5" Type="http://schemas.openxmlformats.org/officeDocument/2006/relationships/tags" Target="../tags/tag331.xml"/><Relationship Id="rId15" Type="http://schemas.openxmlformats.org/officeDocument/2006/relationships/tags" Target="../tags/tag341.xml"/><Relationship Id="rId23" Type="http://schemas.openxmlformats.org/officeDocument/2006/relationships/tags" Target="../tags/tag349.xml"/><Relationship Id="rId28" Type="http://schemas.openxmlformats.org/officeDocument/2006/relationships/tags" Target="../tags/tag354.xml"/><Relationship Id="rId36" Type="http://schemas.openxmlformats.org/officeDocument/2006/relationships/tags" Target="../tags/tag362.xml"/><Relationship Id="rId10" Type="http://schemas.openxmlformats.org/officeDocument/2006/relationships/tags" Target="../tags/tag336.xml"/><Relationship Id="rId19" Type="http://schemas.openxmlformats.org/officeDocument/2006/relationships/tags" Target="../tags/tag345.xml"/><Relationship Id="rId31" Type="http://schemas.openxmlformats.org/officeDocument/2006/relationships/tags" Target="../tags/tag357.xml"/><Relationship Id="rId44" Type="http://schemas.openxmlformats.org/officeDocument/2006/relationships/slideLayout" Target="../slideLayouts/slideLayout2.xml"/><Relationship Id="rId4" Type="http://schemas.openxmlformats.org/officeDocument/2006/relationships/tags" Target="../tags/tag330.xml"/><Relationship Id="rId9" Type="http://schemas.openxmlformats.org/officeDocument/2006/relationships/tags" Target="../tags/tag335.xml"/><Relationship Id="rId14" Type="http://schemas.openxmlformats.org/officeDocument/2006/relationships/tags" Target="../tags/tag340.xml"/><Relationship Id="rId22" Type="http://schemas.openxmlformats.org/officeDocument/2006/relationships/tags" Target="../tags/tag348.xml"/><Relationship Id="rId27" Type="http://schemas.openxmlformats.org/officeDocument/2006/relationships/tags" Target="../tags/tag353.xml"/><Relationship Id="rId30" Type="http://schemas.openxmlformats.org/officeDocument/2006/relationships/tags" Target="../tags/tag356.xml"/><Relationship Id="rId35" Type="http://schemas.openxmlformats.org/officeDocument/2006/relationships/tags" Target="../tags/tag361.xml"/><Relationship Id="rId43" Type="http://schemas.openxmlformats.org/officeDocument/2006/relationships/tags" Target="../tags/tag369.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tags" Target="../tags/tag380.xml"/><Relationship Id="rId13" Type="http://schemas.openxmlformats.org/officeDocument/2006/relationships/tags" Target="../tags/tag385.xml"/><Relationship Id="rId18" Type="http://schemas.openxmlformats.org/officeDocument/2006/relationships/tags" Target="../tags/tag390.xml"/><Relationship Id="rId26" Type="http://schemas.openxmlformats.org/officeDocument/2006/relationships/tags" Target="../tags/tag398.xml"/><Relationship Id="rId3" Type="http://schemas.openxmlformats.org/officeDocument/2006/relationships/tags" Target="../tags/tag375.xml"/><Relationship Id="rId21" Type="http://schemas.openxmlformats.org/officeDocument/2006/relationships/tags" Target="../tags/tag393.xml"/><Relationship Id="rId7" Type="http://schemas.openxmlformats.org/officeDocument/2006/relationships/tags" Target="../tags/tag379.xml"/><Relationship Id="rId12" Type="http://schemas.openxmlformats.org/officeDocument/2006/relationships/tags" Target="../tags/tag384.xml"/><Relationship Id="rId17" Type="http://schemas.openxmlformats.org/officeDocument/2006/relationships/tags" Target="../tags/tag389.xml"/><Relationship Id="rId25" Type="http://schemas.openxmlformats.org/officeDocument/2006/relationships/tags" Target="../tags/tag397.xml"/><Relationship Id="rId2" Type="http://schemas.openxmlformats.org/officeDocument/2006/relationships/tags" Target="../tags/tag374.xml"/><Relationship Id="rId16" Type="http://schemas.openxmlformats.org/officeDocument/2006/relationships/tags" Target="../tags/tag388.xml"/><Relationship Id="rId20" Type="http://schemas.openxmlformats.org/officeDocument/2006/relationships/tags" Target="../tags/tag392.xml"/><Relationship Id="rId29" Type="http://schemas.openxmlformats.org/officeDocument/2006/relationships/slideLayout" Target="../slideLayouts/slideLayout2.xml"/><Relationship Id="rId1" Type="http://schemas.openxmlformats.org/officeDocument/2006/relationships/tags" Target="../tags/tag373.xml"/><Relationship Id="rId6" Type="http://schemas.openxmlformats.org/officeDocument/2006/relationships/tags" Target="../tags/tag378.xml"/><Relationship Id="rId11" Type="http://schemas.openxmlformats.org/officeDocument/2006/relationships/tags" Target="../tags/tag383.xml"/><Relationship Id="rId24" Type="http://schemas.openxmlformats.org/officeDocument/2006/relationships/tags" Target="../tags/tag396.xml"/><Relationship Id="rId5" Type="http://schemas.openxmlformats.org/officeDocument/2006/relationships/tags" Target="../tags/tag377.xml"/><Relationship Id="rId15" Type="http://schemas.openxmlformats.org/officeDocument/2006/relationships/tags" Target="../tags/tag387.xml"/><Relationship Id="rId23" Type="http://schemas.openxmlformats.org/officeDocument/2006/relationships/tags" Target="../tags/tag395.xml"/><Relationship Id="rId28" Type="http://schemas.openxmlformats.org/officeDocument/2006/relationships/tags" Target="../tags/tag400.xml"/><Relationship Id="rId10" Type="http://schemas.openxmlformats.org/officeDocument/2006/relationships/tags" Target="../tags/tag382.xml"/><Relationship Id="rId19" Type="http://schemas.openxmlformats.org/officeDocument/2006/relationships/tags" Target="../tags/tag391.xml"/><Relationship Id="rId4" Type="http://schemas.openxmlformats.org/officeDocument/2006/relationships/tags" Target="../tags/tag376.xml"/><Relationship Id="rId9" Type="http://schemas.openxmlformats.org/officeDocument/2006/relationships/tags" Target="../tags/tag381.xml"/><Relationship Id="rId14" Type="http://schemas.openxmlformats.org/officeDocument/2006/relationships/tags" Target="../tags/tag386.xml"/><Relationship Id="rId22" Type="http://schemas.openxmlformats.org/officeDocument/2006/relationships/tags" Target="../tags/tag394.xml"/><Relationship Id="rId27" Type="http://schemas.openxmlformats.org/officeDocument/2006/relationships/tags" Target="../tags/tag399.xml"/><Relationship Id="rId30" Type="http://schemas.openxmlformats.org/officeDocument/2006/relationships/notesSlide" Target="../notesSlides/notesSlide16.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408.xml"/><Relationship Id="rId13" Type="http://schemas.openxmlformats.org/officeDocument/2006/relationships/tags" Target="../tags/tag413.xml"/><Relationship Id="rId18" Type="http://schemas.openxmlformats.org/officeDocument/2006/relationships/tags" Target="../tags/tag418.xml"/><Relationship Id="rId26" Type="http://schemas.openxmlformats.org/officeDocument/2006/relationships/tags" Target="../tags/tag426.xml"/><Relationship Id="rId3" Type="http://schemas.openxmlformats.org/officeDocument/2006/relationships/tags" Target="../tags/tag403.xml"/><Relationship Id="rId21" Type="http://schemas.openxmlformats.org/officeDocument/2006/relationships/tags" Target="../tags/tag421.xml"/><Relationship Id="rId7" Type="http://schemas.openxmlformats.org/officeDocument/2006/relationships/tags" Target="../tags/tag407.xml"/><Relationship Id="rId12" Type="http://schemas.openxmlformats.org/officeDocument/2006/relationships/tags" Target="../tags/tag412.xml"/><Relationship Id="rId17" Type="http://schemas.openxmlformats.org/officeDocument/2006/relationships/tags" Target="../tags/tag417.xml"/><Relationship Id="rId25" Type="http://schemas.openxmlformats.org/officeDocument/2006/relationships/tags" Target="../tags/tag425.xml"/><Relationship Id="rId2" Type="http://schemas.openxmlformats.org/officeDocument/2006/relationships/tags" Target="../tags/tag402.xml"/><Relationship Id="rId16" Type="http://schemas.openxmlformats.org/officeDocument/2006/relationships/tags" Target="../tags/tag416.xml"/><Relationship Id="rId20" Type="http://schemas.openxmlformats.org/officeDocument/2006/relationships/tags" Target="../tags/tag420.xml"/><Relationship Id="rId1" Type="http://schemas.openxmlformats.org/officeDocument/2006/relationships/tags" Target="../tags/tag401.xml"/><Relationship Id="rId6" Type="http://schemas.openxmlformats.org/officeDocument/2006/relationships/tags" Target="../tags/tag406.xml"/><Relationship Id="rId11" Type="http://schemas.openxmlformats.org/officeDocument/2006/relationships/tags" Target="../tags/tag411.xml"/><Relationship Id="rId24" Type="http://schemas.openxmlformats.org/officeDocument/2006/relationships/tags" Target="../tags/tag424.xml"/><Relationship Id="rId5" Type="http://schemas.openxmlformats.org/officeDocument/2006/relationships/tags" Target="../tags/tag405.xml"/><Relationship Id="rId15" Type="http://schemas.openxmlformats.org/officeDocument/2006/relationships/tags" Target="../tags/tag415.xml"/><Relationship Id="rId23" Type="http://schemas.openxmlformats.org/officeDocument/2006/relationships/tags" Target="../tags/tag423.xml"/><Relationship Id="rId28" Type="http://schemas.openxmlformats.org/officeDocument/2006/relationships/notesSlide" Target="../notesSlides/notesSlide17.xml"/><Relationship Id="rId10" Type="http://schemas.openxmlformats.org/officeDocument/2006/relationships/tags" Target="../tags/tag410.xml"/><Relationship Id="rId19" Type="http://schemas.openxmlformats.org/officeDocument/2006/relationships/tags" Target="../tags/tag419.xml"/><Relationship Id="rId4" Type="http://schemas.openxmlformats.org/officeDocument/2006/relationships/tags" Target="../tags/tag404.xml"/><Relationship Id="rId9" Type="http://schemas.openxmlformats.org/officeDocument/2006/relationships/tags" Target="../tags/tag409.xml"/><Relationship Id="rId14" Type="http://schemas.openxmlformats.org/officeDocument/2006/relationships/tags" Target="../tags/tag414.xml"/><Relationship Id="rId22" Type="http://schemas.openxmlformats.org/officeDocument/2006/relationships/tags" Target="../tags/tag422.xml"/><Relationship Id="rId27"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3" Type="http://schemas.openxmlformats.org/officeDocument/2006/relationships/tags" Target="../tags/tag439.xml"/><Relationship Id="rId18" Type="http://schemas.openxmlformats.org/officeDocument/2006/relationships/tags" Target="../tags/tag444.xml"/><Relationship Id="rId26" Type="http://schemas.openxmlformats.org/officeDocument/2006/relationships/tags" Target="../tags/tag452.xml"/><Relationship Id="rId39" Type="http://schemas.openxmlformats.org/officeDocument/2006/relationships/tags" Target="../tags/tag465.xml"/><Relationship Id="rId3" Type="http://schemas.openxmlformats.org/officeDocument/2006/relationships/tags" Target="../tags/tag429.xml"/><Relationship Id="rId21" Type="http://schemas.openxmlformats.org/officeDocument/2006/relationships/tags" Target="../tags/tag447.xml"/><Relationship Id="rId34" Type="http://schemas.openxmlformats.org/officeDocument/2006/relationships/tags" Target="../tags/tag460.xml"/><Relationship Id="rId42" Type="http://schemas.openxmlformats.org/officeDocument/2006/relationships/tags" Target="../tags/tag468.xml"/><Relationship Id="rId47" Type="http://schemas.openxmlformats.org/officeDocument/2006/relationships/tags" Target="../tags/tag473.xml"/><Relationship Id="rId50" Type="http://schemas.openxmlformats.org/officeDocument/2006/relationships/tags" Target="../tags/tag476.xml"/><Relationship Id="rId7" Type="http://schemas.openxmlformats.org/officeDocument/2006/relationships/tags" Target="../tags/tag433.xml"/><Relationship Id="rId12" Type="http://schemas.openxmlformats.org/officeDocument/2006/relationships/tags" Target="../tags/tag438.xml"/><Relationship Id="rId17" Type="http://schemas.openxmlformats.org/officeDocument/2006/relationships/tags" Target="../tags/tag443.xml"/><Relationship Id="rId25" Type="http://schemas.openxmlformats.org/officeDocument/2006/relationships/tags" Target="../tags/tag451.xml"/><Relationship Id="rId33" Type="http://schemas.openxmlformats.org/officeDocument/2006/relationships/tags" Target="../tags/tag459.xml"/><Relationship Id="rId38" Type="http://schemas.openxmlformats.org/officeDocument/2006/relationships/tags" Target="../tags/tag464.xml"/><Relationship Id="rId46" Type="http://schemas.openxmlformats.org/officeDocument/2006/relationships/tags" Target="../tags/tag472.xml"/><Relationship Id="rId2" Type="http://schemas.openxmlformats.org/officeDocument/2006/relationships/tags" Target="../tags/tag428.xml"/><Relationship Id="rId16" Type="http://schemas.openxmlformats.org/officeDocument/2006/relationships/tags" Target="../tags/tag442.xml"/><Relationship Id="rId20" Type="http://schemas.openxmlformats.org/officeDocument/2006/relationships/tags" Target="../tags/tag446.xml"/><Relationship Id="rId29" Type="http://schemas.openxmlformats.org/officeDocument/2006/relationships/tags" Target="../tags/tag455.xml"/><Relationship Id="rId41" Type="http://schemas.openxmlformats.org/officeDocument/2006/relationships/tags" Target="../tags/tag467.xml"/><Relationship Id="rId1" Type="http://schemas.openxmlformats.org/officeDocument/2006/relationships/tags" Target="../tags/tag427.xml"/><Relationship Id="rId6" Type="http://schemas.openxmlformats.org/officeDocument/2006/relationships/tags" Target="../tags/tag432.xml"/><Relationship Id="rId11" Type="http://schemas.openxmlformats.org/officeDocument/2006/relationships/tags" Target="../tags/tag437.xml"/><Relationship Id="rId24" Type="http://schemas.openxmlformats.org/officeDocument/2006/relationships/tags" Target="../tags/tag450.xml"/><Relationship Id="rId32" Type="http://schemas.openxmlformats.org/officeDocument/2006/relationships/tags" Target="../tags/tag458.xml"/><Relationship Id="rId37" Type="http://schemas.openxmlformats.org/officeDocument/2006/relationships/tags" Target="../tags/tag463.xml"/><Relationship Id="rId40" Type="http://schemas.openxmlformats.org/officeDocument/2006/relationships/tags" Target="../tags/tag466.xml"/><Relationship Id="rId45" Type="http://schemas.openxmlformats.org/officeDocument/2006/relationships/tags" Target="../tags/tag471.xml"/><Relationship Id="rId5" Type="http://schemas.openxmlformats.org/officeDocument/2006/relationships/tags" Target="../tags/tag431.xml"/><Relationship Id="rId15" Type="http://schemas.openxmlformats.org/officeDocument/2006/relationships/tags" Target="../tags/tag441.xml"/><Relationship Id="rId23" Type="http://schemas.openxmlformats.org/officeDocument/2006/relationships/tags" Target="../tags/tag449.xml"/><Relationship Id="rId28" Type="http://schemas.openxmlformats.org/officeDocument/2006/relationships/tags" Target="../tags/tag454.xml"/><Relationship Id="rId36" Type="http://schemas.openxmlformats.org/officeDocument/2006/relationships/tags" Target="../tags/tag462.xml"/><Relationship Id="rId49" Type="http://schemas.openxmlformats.org/officeDocument/2006/relationships/tags" Target="../tags/tag475.xml"/><Relationship Id="rId10" Type="http://schemas.openxmlformats.org/officeDocument/2006/relationships/tags" Target="../tags/tag436.xml"/><Relationship Id="rId19" Type="http://schemas.openxmlformats.org/officeDocument/2006/relationships/tags" Target="../tags/tag445.xml"/><Relationship Id="rId31" Type="http://schemas.openxmlformats.org/officeDocument/2006/relationships/tags" Target="../tags/tag457.xml"/><Relationship Id="rId44" Type="http://schemas.openxmlformats.org/officeDocument/2006/relationships/tags" Target="../tags/tag470.xml"/><Relationship Id="rId52" Type="http://schemas.openxmlformats.org/officeDocument/2006/relationships/notesSlide" Target="../notesSlides/notesSlide18.xml"/><Relationship Id="rId4" Type="http://schemas.openxmlformats.org/officeDocument/2006/relationships/tags" Target="../tags/tag430.xml"/><Relationship Id="rId9" Type="http://schemas.openxmlformats.org/officeDocument/2006/relationships/tags" Target="../tags/tag435.xml"/><Relationship Id="rId14" Type="http://schemas.openxmlformats.org/officeDocument/2006/relationships/tags" Target="../tags/tag440.xml"/><Relationship Id="rId22" Type="http://schemas.openxmlformats.org/officeDocument/2006/relationships/tags" Target="../tags/tag448.xml"/><Relationship Id="rId27" Type="http://schemas.openxmlformats.org/officeDocument/2006/relationships/tags" Target="../tags/tag453.xml"/><Relationship Id="rId30" Type="http://schemas.openxmlformats.org/officeDocument/2006/relationships/tags" Target="../tags/tag456.xml"/><Relationship Id="rId35" Type="http://schemas.openxmlformats.org/officeDocument/2006/relationships/tags" Target="../tags/tag461.xml"/><Relationship Id="rId43" Type="http://schemas.openxmlformats.org/officeDocument/2006/relationships/tags" Target="../tags/tag469.xml"/><Relationship Id="rId48" Type="http://schemas.openxmlformats.org/officeDocument/2006/relationships/tags" Target="../tags/tag474.xml"/><Relationship Id="rId8" Type="http://schemas.openxmlformats.org/officeDocument/2006/relationships/tags" Target="../tags/tag434.xml"/><Relationship Id="rId5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3" Type="http://schemas.openxmlformats.org/officeDocument/2006/relationships/tags" Target="../tags/tag489.xml"/><Relationship Id="rId18" Type="http://schemas.openxmlformats.org/officeDocument/2006/relationships/tags" Target="../tags/tag494.xml"/><Relationship Id="rId26" Type="http://schemas.openxmlformats.org/officeDocument/2006/relationships/tags" Target="../tags/tag502.xml"/><Relationship Id="rId39" Type="http://schemas.openxmlformats.org/officeDocument/2006/relationships/tags" Target="../tags/tag515.xml"/><Relationship Id="rId21" Type="http://schemas.openxmlformats.org/officeDocument/2006/relationships/tags" Target="../tags/tag497.xml"/><Relationship Id="rId34" Type="http://schemas.openxmlformats.org/officeDocument/2006/relationships/tags" Target="../tags/tag510.xml"/><Relationship Id="rId42" Type="http://schemas.openxmlformats.org/officeDocument/2006/relationships/tags" Target="../tags/tag518.xml"/><Relationship Id="rId47" Type="http://schemas.openxmlformats.org/officeDocument/2006/relationships/tags" Target="../tags/tag523.xml"/><Relationship Id="rId50" Type="http://schemas.openxmlformats.org/officeDocument/2006/relationships/tags" Target="../tags/tag526.xml"/><Relationship Id="rId55" Type="http://schemas.openxmlformats.org/officeDocument/2006/relationships/tags" Target="../tags/tag531.xml"/><Relationship Id="rId63" Type="http://schemas.openxmlformats.org/officeDocument/2006/relationships/tags" Target="../tags/tag539.xml"/><Relationship Id="rId68" Type="http://schemas.openxmlformats.org/officeDocument/2006/relationships/tags" Target="../tags/tag544.xml"/><Relationship Id="rId76" Type="http://schemas.openxmlformats.org/officeDocument/2006/relationships/notesSlide" Target="../notesSlides/notesSlide19.xml"/><Relationship Id="rId7" Type="http://schemas.openxmlformats.org/officeDocument/2006/relationships/tags" Target="../tags/tag483.xml"/><Relationship Id="rId71" Type="http://schemas.openxmlformats.org/officeDocument/2006/relationships/tags" Target="../tags/tag547.xml"/><Relationship Id="rId2" Type="http://schemas.openxmlformats.org/officeDocument/2006/relationships/tags" Target="../tags/tag478.xml"/><Relationship Id="rId16" Type="http://schemas.openxmlformats.org/officeDocument/2006/relationships/tags" Target="../tags/tag492.xml"/><Relationship Id="rId29" Type="http://schemas.openxmlformats.org/officeDocument/2006/relationships/tags" Target="../tags/tag505.xml"/><Relationship Id="rId11" Type="http://schemas.openxmlformats.org/officeDocument/2006/relationships/tags" Target="../tags/tag487.xml"/><Relationship Id="rId24" Type="http://schemas.openxmlformats.org/officeDocument/2006/relationships/tags" Target="../tags/tag500.xml"/><Relationship Id="rId32" Type="http://schemas.openxmlformats.org/officeDocument/2006/relationships/tags" Target="../tags/tag508.xml"/><Relationship Id="rId37" Type="http://schemas.openxmlformats.org/officeDocument/2006/relationships/tags" Target="../tags/tag513.xml"/><Relationship Id="rId40" Type="http://schemas.openxmlformats.org/officeDocument/2006/relationships/tags" Target="../tags/tag516.xml"/><Relationship Id="rId45" Type="http://schemas.openxmlformats.org/officeDocument/2006/relationships/tags" Target="../tags/tag521.xml"/><Relationship Id="rId53" Type="http://schemas.openxmlformats.org/officeDocument/2006/relationships/tags" Target="../tags/tag529.xml"/><Relationship Id="rId58" Type="http://schemas.openxmlformats.org/officeDocument/2006/relationships/tags" Target="../tags/tag534.xml"/><Relationship Id="rId66" Type="http://schemas.openxmlformats.org/officeDocument/2006/relationships/tags" Target="../tags/tag542.xml"/><Relationship Id="rId74" Type="http://schemas.openxmlformats.org/officeDocument/2006/relationships/tags" Target="../tags/tag550.xml"/><Relationship Id="rId5" Type="http://schemas.openxmlformats.org/officeDocument/2006/relationships/tags" Target="../tags/tag481.xml"/><Relationship Id="rId15" Type="http://schemas.openxmlformats.org/officeDocument/2006/relationships/tags" Target="../tags/tag491.xml"/><Relationship Id="rId23" Type="http://schemas.openxmlformats.org/officeDocument/2006/relationships/tags" Target="../tags/tag499.xml"/><Relationship Id="rId28" Type="http://schemas.openxmlformats.org/officeDocument/2006/relationships/tags" Target="../tags/tag504.xml"/><Relationship Id="rId36" Type="http://schemas.openxmlformats.org/officeDocument/2006/relationships/tags" Target="../tags/tag512.xml"/><Relationship Id="rId49" Type="http://schemas.openxmlformats.org/officeDocument/2006/relationships/tags" Target="../tags/tag525.xml"/><Relationship Id="rId57" Type="http://schemas.openxmlformats.org/officeDocument/2006/relationships/tags" Target="../tags/tag533.xml"/><Relationship Id="rId61" Type="http://schemas.openxmlformats.org/officeDocument/2006/relationships/tags" Target="../tags/tag537.xml"/><Relationship Id="rId10" Type="http://schemas.openxmlformats.org/officeDocument/2006/relationships/tags" Target="../tags/tag486.xml"/><Relationship Id="rId19" Type="http://schemas.openxmlformats.org/officeDocument/2006/relationships/tags" Target="../tags/tag495.xml"/><Relationship Id="rId31" Type="http://schemas.openxmlformats.org/officeDocument/2006/relationships/tags" Target="../tags/tag507.xml"/><Relationship Id="rId44" Type="http://schemas.openxmlformats.org/officeDocument/2006/relationships/tags" Target="../tags/tag520.xml"/><Relationship Id="rId52" Type="http://schemas.openxmlformats.org/officeDocument/2006/relationships/tags" Target="../tags/tag528.xml"/><Relationship Id="rId60" Type="http://schemas.openxmlformats.org/officeDocument/2006/relationships/tags" Target="../tags/tag536.xml"/><Relationship Id="rId65" Type="http://schemas.openxmlformats.org/officeDocument/2006/relationships/tags" Target="../tags/tag541.xml"/><Relationship Id="rId73" Type="http://schemas.openxmlformats.org/officeDocument/2006/relationships/tags" Target="../tags/tag549.xml"/><Relationship Id="rId4" Type="http://schemas.openxmlformats.org/officeDocument/2006/relationships/tags" Target="../tags/tag480.xml"/><Relationship Id="rId9" Type="http://schemas.openxmlformats.org/officeDocument/2006/relationships/tags" Target="../tags/tag485.xml"/><Relationship Id="rId14" Type="http://schemas.openxmlformats.org/officeDocument/2006/relationships/tags" Target="../tags/tag490.xml"/><Relationship Id="rId22" Type="http://schemas.openxmlformats.org/officeDocument/2006/relationships/tags" Target="../tags/tag498.xml"/><Relationship Id="rId27" Type="http://schemas.openxmlformats.org/officeDocument/2006/relationships/tags" Target="../tags/tag503.xml"/><Relationship Id="rId30" Type="http://schemas.openxmlformats.org/officeDocument/2006/relationships/tags" Target="../tags/tag506.xml"/><Relationship Id="rId35" Type="http://schemas.openxmlformats.org/officeDocument/2006/relationships/tags" Target="../tags/tag511.xml"/><Relationship Id="rId43" Type="http://schemas.openxmlformats.org/officeDocument/2006/relationships/tags" Target="../tags/tag519.xml"/><Relationship Id="rId48" Type="http://schemas.openxmlformats.org/officeDocument/2006/relationships/tags" Target="../tags/tag524.xml"/><Relationship Id="rId56" Type="http://schemas.openxmlformats.org/officeDocument/2006/relationships/tags" Target="../tags/tag532.xml"/><Relationship Id="rId64" Type="http://schemas.openxmlformats.org/officeDocument/2006/relationships/tags" Target="../tags/tag540.xml"/><Relationship Id="rId69" Type="http://schemas.openxmlformats.org/officeDocument/2006/relationships/tags" Target="../tags/tag545.xml"/><Relationship Id="rId8" Type="http://schemas.openxmlformats.org/officeDocument/2006/relationships/tags" Target="../tags/tag484.xml"/><Relationship Id="rId51" Type="http://schemas.openxmlformats.org/officeDocument/2006/relationships/tags" Target="../tags/tag527.xml"/><Relationship Id="rId72" Type="http://schemas.openxmlformats.org/officeDocument/2006/relationships/tags" Target="../tags/tag548.xml"/><Relationship Id="rId3" Type="http://schemas.openxmlformats.org/officeDocument/2006/relationships/tags" Target="../tags/tag479.xml"/><Relationship Id="rId12" Type="http://schemas.openxmlformats.org/officeDocument/2006/relationships/tags" Target="../tags/tag488.xml"/><Relationship Id="rId17" Type="http://schemas.openxmlformats.org/officeDocument/2006/relationships/tags" Target="../tags/tag493.xml"/><Relationship Id="rId25" Type="http://schemas.openxmlformats.org/officeDocument/2006/relationships/tags" Target="../tags/tag501.xml"/><Relationship Id="rId33" Type="http://schemas.openxmlformats.org/officeDocument/2006/relationships/tags" Target="../tags/tag509.xml"/><Relationship Id="rId38" Type="http://schemas.openxmlformats.org/officeDocument/2006/relationships/tags" Target="../tags/tag514.xml"/><Relationship Id="rId46" Type="http://schemas.openxmlformats.org/officeDocument/2006/relationships/tags" Target="../tags/tag522.xml"/><Relationship Id="rId59" Type="http://schemas.openxmlformats.org/officeDocument/2006/relationships/tags" Target="../tags/tag535.xml"/><Relationship Id="rId67" Type="http://schemas.openxmlformats.org/officeDocument/2006/relationships/tags" Target="../tags/tag543.xml"/><Relationship Id="rId20" Type="http://schemas.openxmlformats.org/officeDocument/2006/relationships/tags" Target="../tags/tag496.xml"/><Relationship Id="rId41" Type="http://schemas.openxmlformats.org/officeDocument/2006/relationships/tags" Target="../tags/tag517.xml"/><Relationship Id="rId54" Type="http://schemas.openxmlformats.org/officeDocument/2006/relationships/tags" Target="../tags/tag530.xml"/><Relationship Id="rId62" Type="http://schemas.openxmlformats.org/officeDocument/2006/relationships/tags" Target="../tags/tag538.xml"/><Relationship Id="rId70" Type="http://schemas.openxmlformats.org/officeDocument/2006/relationships/tags" Target="../tags/tag546.xml"/><Relationship Id="rId75" Type="http://schemas.openxmlformats.org/officeDocument/2006/relationships/slideLayout" Target="../slideLayouts/slideLayout2.xml"/><Relationship Id="rId1" Type="http://schemas.openxmlformats.org/officeDocument/2006/relationships/tags" Target="../tags/tag477.xml"/><Relationship Id="rId6" Type="http://schemas.openxmlformats.org/officeDocument/2006/relationships/tags" Target="../tags/tag482.xml"/></Relationships>
</file>

<file path=ppt/slides/_rels/slide27.xml.rels><?xml version="1.0" encoding="UTF-8" standalone="yes"?>
<Relationships xmlns="http://schemas.openxmlformats.org/package/2006/relationships"><Relationship Id="rId26" Type="http://schemas.openxmlformats.org/officeDocument/2006/relationships/tags" Target="../tags/tag576.xml"/><Relationship Id="rId21" Type="http://schemas.openxmlformats.org/officeDocument/2006/relationships/tags" Target="../tags/tag571.xml"/><Relationship Id="rId34" Type="http://schemas.openxmlformats.org/officeDocument/2006/relationships/tags" Target="../tags/tag584.xml"/><Relationship Id="rId42" Type="http://schemas.openxmlformats.org/officeDocument/2006/relationships/tags" Target="../tags/tag592.xml"/><Relationship Id="rId47" Type="http://schemas.openxmlformats.org/officeDocument/2006/relationships/tags" Target="../tags/tag597.xml"/><Relationship Id="rId50" Type="http://schemas.openxmlformats.org/officeDocument/2006/relationships/tags" Target="../tags/tag600.xml"/><Relationship Id="rId55" Type="http://schemas.openxmlformats.org/officeDocument/2006/relationships/tags" Target="../tags/tag605.xml"/><Relationship Id="rId63" Type="http://schemas.openxmlformats.org/officeDocument/2006/relationships/tags" Target="../tags/tag613.xml"/><Relationship Id="rId68" Type="http://schemas.openxmlformats.org/officeDocument/2006/relationships/tags" Target="../tags/tag618.xml"/><Relationship Id="rId76" Type="http://schemas.openxmlformats.org/officeDocument/2006/relationships/tags" Target="../tags/tag626.xml"/><Relationship Id="rId84" Type="http://schemas.openxmlformats.org/officeDocument/2006/relationships/tags" Target="../tags/tag634.xml"/><Relationship Id="rId89" Type="http://schemas.openxmlformats.org/officeDocument/2006/relationships/tags" Target="../tags/tag639.xml"/><Relationship Id="rId97" Type="http://schemas.openxmlformats.org/officeDocument/2006/relationships/tags" Target="../tags/tag647.xml"/><Relationship Id="rId7" Type="http://schemas.openxmlformats.org/officeDocument/2006/relationships/tags" Target="../tags/tag557.xml"/><Relationship Id="rId71" Type="http://schemas.openxmlformats.org/officeDocument/2006/relationships/tags" Target="../tags/tag621.xml"/><Relationship Id="rId92" Type="http://schemas.openxmlformats.org/officeDocument/2006/relationships/tags" Target="../tags/tag642.xml"/><Relationship Id="rId2" Type="http://schemas.openxmlformats.org/officeDocument/2006/relationships/tags" Target="../tags/tag552.xml"/><Relationship Id="rId16" Type="http://schemas.openxmlformats.org/officeDocument/2006/relationships/tags" Target="../tags/tag566.xml"/><Relationship Id="rId29" Type="http://schemas.openxmlformats.org/officeDocument/2006/relationships/tags" Target="../tags/tag579.xml"/><Relationship Id="rId11" Type="http://schemas.openxmlformats.org/officeDocument/2006/relationships/tags" Target="../tags/tag561.xml"/><Relationship Id="rId24" Type="http://schemas.openxmlformats.org/officeDocument/2006/relationships/tags" Target="../tags/tag574.xml"/><Relationship Id="rId32" Type="http://schemas.openxmlformats.org/officeDocument/2006/relationships/tags" Target="../tags/tag582.xml"/><Relationship Id="rId37" Type="http://schemas.openxmlformats.org/officeDocument/2006/relationships/tags" Target="../tags/tag587.xml"/><Relationship Id="rId40" Type="http://schemas.openxmlformats.org/officeDocument/2006/relationships/tags" Target="../tags/tag590.xml"/><Relationship Id="rId45" Type="http://schemas.openxmlformats.org/officeDocument/2006/relationships/tags" Target="../tags/tag595.xml"/><Relationship Id="rId53" Type="http://schemas.openxmlformats.org/officeDocument/2006/relationships/tags" Target="../tags/tag603.xml"/><Relationship Id="rId58" Type="http://schemas.openxmlformats.org/officeDocument/2006/relationships/tags" Target="../tags/tag608.xml"/><Relationship Id="rId66" Type="http://schemas.openxmlformats.org/officeDocument/2006/relationships/tags" Target="../tags/tag616.xml"/><Relationship Id="rId74" Type="http://schemas.openxmlformats.org/officeDocument/2006/relationships/tags" Target="../tags/tag624.xml"/><Relationship Id="rId79" Type="http://schemas.openxmlformats.org/officeDocument/2006/relationships/tags" Target="../tags/tag629.xml"/><Relationship Id="rId87" Type="http://schemas.openxmlformats.org/officeDocument/2006/relationships/tags" Target="../tags/tag637.xml"/><Relationship Id="rId5" Type="http://schemas.openxmlformats.org/officeDocument/2006/relationships/tags" Target="../tags/tag555.xml"/><Relationship Id="rId61" Type="http://schemas.openxmlformats.org/officeDocument/2006/relationships/tags" Target="../tags/tag611.xml"/><Relationship Id="rId82" Type="http://schemas.openxmlformats.org/officeDocument/2006/relationships/tags" Target="../tags/tag632.xml"/><Relationship Id="rId90" Type="http://schemas.openxmlformats.org/officeDocument/2006/relationships/tags" Target="../tags/tag640.xml"/><Relationship Id="rId95" Type="http://schemas.openxmlformats.org/officeDocument/2006/relationships/tags" Target="../tags/tag645.xml"/><Relationship Id="rId19" Type="http://schemas.openxmlformats.org/officeDocument/2006/relationships/tags" Target="../tags/tag569.xml"/><Relationship Id="rId14" Type="http://schemas.openxmlformats.org/officeDocument/2006/relationships/tags" Target="../tags/tag564.xml"/><Relationship Id="rId22" Type="http://schemas.openxmlformats.org/officeDocument/2006/relationships/tags" Target="../tags/tag572.xml"/><Relationship Id="rId27" Type="http://schemas.openxmlformats.org/officeDocument/2006/relationships/tags" Target="../tags/tag577.xml"/><Relationship Id="rId30" Type="http://schemas.openxmlformats.org/officeDocument/2006/relationships/tags" Target="../tags/tag580.xml"/><Relationship Id="rId35" Type="http://schemas.openxmlformats.org/officeDocument/2006/relationships/tags" Target="../tags/tag585.xml"/><Relationship Id="rId43" Type="http://schemas.openxmlformats.org/officeDocument/2006/relationships/tags" Target="../tags/tag593.xml"/><Relationship Id="rId48" Type="http://schemas.openxmlformats.org/officeDocument/2006/relationships/tags" Target="../tags/tag598.xml"/><Relationship Id="rId56" Type="http://schemas.openxmlformats.org/officeDocument/2006/relationships/tags" Target="../tags/tag606.xml"/><Relationship Id="rId64" Type="http://schemas.openxmlformats.org/officeDocument/2006/relationships/tags" Target="../tags/tag614.xml"/><Relationship Id="rId69" Type="http://schemas.openxmlformats.org/officeDocument/2006/relationships/tags" Target="../tags/tag619.xml"/><Relationship Id="rId77" Type="http://schemas.openxmlformats.org/officeDocument/2006/relationships/tags" Target="../tags/tag627.xml"/><Relationship Id="rId100" Type="http://schemas.openxmlformats.org/officeDocument/2006/relationships/notesSlide" Target="../notesSlides/notesSlide20.xml"/><Relationship Id="rId8" Type="http://schemas.openxmlformats.org/officeDocument/2006/relationships/tags" Target="../tags/tag558.xml"/><Relationship Id="rId51" Type="http://schemas.openxmlformats.org/officeDocument/2006/relationships/tags" Target="../tags/tag601.xml"/><Relationship Id="rId72" Type="http://schemas.openxmlformats.org/officeDocument/2006/relationships/tags" Target="../tags/tag622.xml"/><Relationship Id="rId80" Type="http://schemas.openxmlformats.org/officeDocument/2006/relationships/tags" Target="../tags/tag630.xml"/><Relationship Id="rId85" Type="http://schemas.openxmlformats.org/officeDocument/2006/relationships/tags" Target="../tags/tag635.xml"/><Relationship Id="rId93" Type="http://schemas.openxmlformats.org/officeDocument/2006/relationships/tags" Target="../tags/tag643.xml"/><Relationship Id="rId98" Type="http://schemas.openxmlformats.org/officeDocument/2006/relationships/tags" Target="../tags/tag648.xml"/><Relationship Id="rId3" Type="http://schemas.openxmlformats.org/officeDocument/2006/relationships/tags" Target="../tags/tag553.xml"/><Relationship Id="rId12" Type="http://schemas.openxmlformats.org/officeDocument/2006/relationships/tags" Target="../tags/tag562.xml"/><Relationship Id="rId17" Type="http://schemas.openxmlformats.org/officeDocument/2006/relationships/tags" Target="../tags/tag567.xml"/><Relationship Id="rId25" Type="http://schemas.openxmlformats.org/officeDocument/2006/relationships/tags" Target="../tags/tag575.xml"/><Relationship Id="rId33" Type="http://schemas.openxmlformats.org/officeDocument/2006/relationships/tags" Target="../tags/tag583.xml"/><Relationship Id="rId38" Type="http://schemas.openxmlformats.org/officeDocument/2006/relationships/tags" Target="../tags/tag588.xml"/><Relationship Id="rId46" Type="http://schemas.openxmlformats.org/officeDocument/2006/relationships/tags" Target="../tags/tag596.xml"/><Relationship Id="rId59" Type="http://schemas.openxmlformats.org/officeDocument/2006/relationships/tags" Target="../tags/tag609.xml"/><Relationship Id="rId67" Type="http://schemas.openxmlformats.org/officeDocument/2006/relationships/tags" Target="../tags/tag617.xml"/><Relationship Id="rId20" Type="http://schemas.openxmlformats.org/officeDocument/2006/relationships/tags" Target="../tags/tag570.xml"/><Relationship Id="rId41" Type="http://schemas.openxmlformats.org/officeDocument/2006/relationships/tags" Target="../tags/tag591.xml"/><Relationship Id="rId54" Type="http://schemas.openxmlformats.org/officeDocument/2006/relationships/tags" Target="../tags/tag604.xml"/><Relationship Id="rId62" Type="http://schemas.openxmlformats.org/officeDocument/2006/relationships/tags" Target="../tags/tag612.xml"/><Relationship Id="rId70" Type="http://schemas.openxmlformats.org/officeDocument/2006/relationships/tags" Target="../tags/tag620.xml"/><Relationship Id="rId75" Type="http://schemas.openxmlformats.org/officeDocument/2006/relationships/tags" Target="../tags/tag625.xml"/><Relationship Id="rId83" Type="http://schemas.openxmlformats.org/officeDocument/2006/relationships/tags" Target="../tags/tag633.xml"/><Relationship Id="rId88" Type="http://schemas.openxmlformats.org/officeDocument/2006/relationships/tags" Target="../tags/tag638.xml"/><Relationship Id="rId91" Type="http://schemas.openxmlformats.org/officeDocument/2006/relationships/tags" Target="../tags/tag641.xml"/><Relationship Id="rId96" Type="http://schemas.openxmlformats.org/officeDocument/2006/relationships/tags" Target="../tags/tag646.xml"/><Relationship Id="rId1" Type="http://schemas.openxmlformats.org/officeDocument/2006/relationships/tags" Target="../tags/tag551.xml"/><Relationship Id="rId6" Type="http://schemas.openxmlformats.org/officeDocument/2006/relationships/tags" Target="../tags/tag556.xml"/><Relationship Id="rId15" Type="http://schemas.openxmlformats.org/officeDocument/2006/relationships/tags" Target="../tags/tag565.xml"/><Relationship Id="rId23" Type="http://schemas.openxmlformats.org/officeDocument/2006/relationships/tags" Target="../tags/tag573.xml"/><Relationship Id="rId28" Type="http://schemas.openxmlformats.org/officeDocument/2006/relationships/tags" Target="../tags/tag578.xml"/><Relationship Id="rId36" Type="http://schemas.openxmlformats.org/officeDocument/2006/relationships/tags" Target="../tags/tag586.xml"/><Relationship Id="rId49" Type="http://schemas.openxmlformats.org/officeDocument/2006/relationships/tags" Target="../tags/tag599.xml"/><Relationship Id="rId57" Type="http://schemas.openxmlformats.org/officeDocument/2006/relationships/tags" Target="../tags/tag607.xml"/><Relationship Id="rId10" Type="http://schemas.openxmlformats.org/officeDocument/2006/relationships/tags" Target="../tags/tag560.xml"/><Relationship Id="rId31" Type="http://schemas.openxmlformats.org/officeDocument/2006/relationships/tags" Target="../tags/tag581.xml"/><Relationship Id="rId44" Type="http://schemas.openxmlformats.org/officeDocument/2006/relationships/tags" Target="../tags/tag594.xml"/><Relationship Id="rId52" Type="http://schemas.openxmlformats.org/officeDocument/2006/relationships/tags" Target="../tags/tag602.xml"/><Relationship Id="rId60" Type="http://schemas.openxmlformats.org/officeDocument/2006/relationships/tags" Target="../tags/tag610.xml"/><Relationship Id="rId65" Type="http://schemas.openxmlformats.org/officeDocument/2006/relationships/tags" Target="../tags/tag615.xml"/><Relationship Id="rId73" Type="http://schemas.openxmlformats.org/officeDocument/2006/relationships/tags" Target="../tags/tag623.xml"/><Relationship Id="rId78" Type="http://schemas.openxmlformats.org/officeDocument/2006/relationships/tags" Target="../tags/tag628.xml"/><Relationship Id="rId81" Type="http://schemas.openxmlformats.org/officeDocument/2006/relationships/tags" Target="../tags/tag631.xml"/><Relationship Id="rId86" Type="http://schemas.openxmlformats.org/officeDocument/2006/relationships/tags" Target="../tags/tag636.xml"/><Relationship Id="rId94" Type="http://schemas.openxmlformats.org/officeDocument/2006/relationships/tags" Target="../tags/tag644.xml"/><Relationship Id="rId99" Type="http://schemas.openxmlformats.org/officeDocument/2006/relationships/slideLayout" Target="../slideLayouts/slideLayout2.xml"/><Relationship Id="rId4" Type="http://schemas.openxmlformats.org/officeDocument/2006/relationships/tags" Target="../tags/tag554.xml"/><Relationship Id="rId9" Type="http://schemas.openxmlformats.org/officeDocument/2006/relationships/tags" Target="../tags/tag559.xml"/><Relationship Id="rId13" Type="http://schemas.openxmlformats.org/officeDocument/2006/relationships/tags" Target="../tags/tag563.xml"/><Relationship Id="rId18" Type="http://schemas.openxmlformats.org/officeDocument/2006/relationships/tags" Target="../tags/tag568.xml"/><Relationship Id="rId39" Type="http://schemas.openxmlformats.org/officeDocument/2006/relationships/tags" Target="../tags/tag589.xml"/></Relationships>
</file>

<file path=ppt/slides/_rels/slide28.xml.rels><?xml version="1.0" encoding="UTF-8" standalone="yes"?>
<Relationships xmlns="http://schemas.openxmlformats.org/package/2006/relationships"><Relationship Id="rId8" Type="http://schemas.openxmlformats.org/officeDocument/2006/relationships/tags" Target="../tags/tag656.xml"/><Relationship Id="rId13" Type="http://schemas.openxmlformats.org/officeDocument/2006/relationships/tags" Target="../tags/tag661.xml"/><Relationship Id="rId18" Type="http://schemas.openxmlformats.org/officeDocument/2006/relationships/tags" Target="../tags/tag666.xml"/><Relationship Id="rId26" Type="http://schemas.openxmlformats.org/officeDocument/2006/relationships/tags" Target="../tags/tag674.xml"/><Relationship Id="rId3" Type="http://schemas.openxmlformats.org/officeDocument/2006/relationships/tags" Target="../tags/tag651.xml"/><Relationship Id="rId21" Type="http://schemas.openxmlformats.org/officeDocument/2006/relationships/tags" Target="../tags/tag669.xml"/><Relationship Id="rId7" Type="http://schemas.openxmlformats.org/officeDocument/2006/relationships/tags" Target="../tags/tag655.xml"/><Relationship Id="rId12" Type="http://schemas.openxmlformats.org/officeDocument/2006/relationships/tags" Target="../tags/tag660.xml"/><Relationship Id="rId17" Type="http://schemas.openxmlformats.org/officeDocument/2006/relationships/tags" Target="../tags/tag665.xml"/><Relationship Id="rId25" Type="http://schemas.openxmlformats.org/officeDocument/2006/relationships/tags" Target="../tags/tag673.xml"/><Relationship Id="rId2" Type="http://schemas.openxmlformats.org/officeDocument/2006/relationships/tags" Target="../tags/tag650.xml"/><Relationship Id="rId16" Type="http://schemas.openxmlformats.org/officeDocument/2006/relationships/tags" Target="../tags/tag664.xml"/><Relationship Id="rId20" Type="http://schemas.openxmlformats.org/officeDocument/2006/relationships/tags" Target="../tags/tag668.xml"/><Relationship Id="rId1" Type="http://schemas.openxmlformats.org/officeDocument/2006/relationships/tags" Target="../tags/tag649.xml"/><Relationship Id="rId6" Type="http://schemas.openxmlformats.org/officeDocument/2006/relationships/tags" Target="../tags/tag654.xml"/><Relationship Id="rId11" Type="http://schemas.openxmlformats.org/officeDocument/2006/relationships/tags" Target="../tags/tag659.xml"/><Relationship Id="rId24" Type="http://schemas.openxmlformats.org/officeDocument/2006/relationships/tags" Target="../tags/tag672.xml"/><Relationship Id="rId5" Type="http://schemas.openxmlformats.org/officeDocument/2006/relationships/tags" Target="../tags/tag653.xml"/><Relationship Id="rId15" Type="http://schemas.openxmlformats.org/officeDocument/2006/relationships/tags" Target="../tags/tag663.xml"/><Relationship Id="rId23" Type="http://schemas.openxmlformats.org/officeDocument/2006/relationships/tags" Target="../tags/tag671.xml"/><Relationship Id="rId28" Type="http://schemas.openxmlformats.org/officeDocument/2006/relationships/notesSlide" Target="../notesSlides/notesSlide21.xml"/><Relationship Id="rId10" Type="http://schemas.openxmlformats.org/officeDocument/2006/relationships/tags" Target="../tags/tag658.xml"/><Relationship Id="rId19" Type="http://schemas.openxmlformats.org/officeDocument/2006/relationships/tags" Target="../tags/tag667.xml"/><Relationship Id="rId4" Type="http://schemas.openxmlformats.org/officeDocument/2006/relationships/tags" Target="../tags/tag652.xml"/><Relationship Id="rId9" Type="http://schemas.openxmlformats.org/officeDocument/2006/relationships/tags" Target="../tags/tag657.xml"/><Relationship Id="rId14" Type="http://schemas.openxmlformats.org/officeDocument/2006/relationships/tags" Target="../tags/tag662.xml"/><Relationship Id="rId22" Type="http://schemas.openxmlformats.org/officeDocument/2006/relationships/tags" Target="../tags/tag670.xml"/><Relationship Id="rId27"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677.xml"/><Relationship Id="rId2" Type="http://schemas.openxmlformats.org/officeDocument/2006/relationships/tags" Target="../tags/tag676.xml"/><Relationship Id="rId1" Type="http://schemas.openxmlformats.org/officeDocument/2006/relationships/tags" Target="../tags/tag675.xml"/><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67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81.xml"/><Relationship Id="rId7" Type="http://schemas.openxmlformats.org/officeDocument/2006/relationships/tags" Target="../tags/tag685.xml"/><Relationship Id="rId2" Type="http://schemas.openxmlformats.org/officeDocument/2006/relationships/tags" Target="../tags/tag680.xml"/><Relationship Id="rId1" Type="http://schemas.openxmlformats.org/officeDocument/2006/relationships/tags" Target="../tags/tag679.xml"/><Relationship Id="rId6" Type="http://schemas.openxmlformats.org/officeDocument/2006/relationships/tags" Target="../tags/tag684.xml"/><Relationship Id="rId5" Type="http://schemas.openxmlformats.org/officeDocument/2006/relationships/tags" Target="../tags/tag683.xml"/><Relationship Id="rId4" Type="http://schemas.openxmlformats.org/officeDocument/2006/relationships/tags" Target="../tags/tag682.xml"/><Relationship Id="rId9"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3" Type="http://schemas.openxmlformats.org/officeDocument/2006/relationships/tags" Target="../tags/tag688.xml"/><Relationship Id="rId2" Type="http://schemas.openxmlformats.org/officeDocument/2006/relationships/tags" Target="../tags/tag687.xml"/><Relationship Id="rId1" Type="http://schemas.openxmlformats.org/officeDocument/2006/relationships/tags" Target="../tags/tag686.xml"/><Relationship Id="rId5" Type="http://schemas.openxmlformats.org/officeDocument/2006/relationships/notesSlide" Target="../notesSlides/notesSlide24.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691.xml"/><Relationship Id="rId2" Type="http://schemas.openxmlformats.org/officeDocument/2006/relationships/tags" Target="../tags/tag690.xml"/><Relationship Id="rId1" Type="http://schemas.openxmlformats.org/officeDocument/2006/relationships/tags" Target="../tags/tag689.xml"/><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692.xml"/></Relationships>
</file>

<file path=ppt/slides/_rels/slide33.xml.rels><?xml version="1.0" encoding="UTF-8" standalone="yes"?>
<Relationships xmlns="http://schemas.openxmlformats.org/package/2006/relationships"><Relationship Id="rId3" Type="http://schemas.openxmlformats.org/officeDocument/2006/relationships/tags" Target="../tags/tag695.xml"/><Relationship Id="rId2" Type="http://schemas.openxmlformats.org/officeDocument/2006/relationships/tags" Target="../tags/tag694.xml"/><Relationship Id="rId1" Type="http://schemas.openxmlformats.org/officeDocument/2006/relationships/tags" Target="../tags/tag693.xml"/><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696.xml"/></Relationships>
</file>

<file path=ppt/slides/_rels/slide34.xml.rels><?xml version="1.0" encoding="UTF-8" standalone="yes"?>
<Relationships xmlns="http://schemas.openxmlformats.org/package/2006/relationships"><Relationship Id="rId13" Type="http://schemas.openxmlformats.org/officeDocument/2006/relationships/tags" Target="../tags/tag709.xml"/><Relationship Id="rId18" Type="http://schemas.openxmlformats.org/officeDocument/2006/relationships/tags" Target="../tags/tag714.xml"/><Relationship Id="rId26" Type="http://schemas.openxmlformats.org/officeDocument/2006/relationships/tags" Target="../tags/tag722.xml"/><Relationship Id="rId39" Type="http://schemas.openxmlformats.org/officeDocument/2006/relationships/tags" Target="../tags/tag735.xml"/><Relationship Id="rId21" Type="http://schemas.openxmlformats.org/officeDocument/2006/relationships/tags" Target="../tags/tag717.xml"/><Relationship Id="rId34" Type="http://schemas.openxmlformats.org/officeDocument/2006/relationships/tags" Target="../tags/tag730.xml"/><Relationship Id="rId42" Type="http://schemas.openxmlformats.org/officeDocument/2006/relationships/tags" Target="../tags/tag738.xml"/><Relationship Id="rId47" Type="http://schemas.openxmlformats.org/officeDocument/2006/relationships/tags" Target="../tags/tag743.xml"/><Relationship Id="rId50" Type="http://schemas.openxmlformats.org/officeDocument/2006/relationships/tags" Target="../tags/tag746.xml"/><Relationship Id="rId55" Type="http://schemas.openxmlformats.org/officeDocument/2006/relationships/tags" Target="../tags/tag751.xml"/><Relationship Id="rId63" Type="http://schemas.openxmlformats.org/officeDocument/2006/relationships/notesSlide" Target="../notesSlides/notesSlide27.xml"/><Relationship Id="rId7" Type="http://schemas.openxmlformats.org/officeDocument/2006/relationships/tags" Target="../tags/tag703.xml"/><Relationship Id="rId2" Type="http://schemas.openxmlformats.org/officeDocument/2006/relationships/tags" Target="../tags/tag698.xml"/><Relationship Id="rId16" Type="http://schemas.openxmlformats.org/officeDocument/2006/relationships/tags" Target="../tags/tag712.xml"/><Relationship Id="rId20" Type="http://schemas.openxmlformats.org/officeDocument/2006/relationships/tags" Target="../tags/tag716.xml"/><Relationship Id="rId29" Type="http://schemas.openxmlformats.org/officeDocument/2006/relationships/tags" Target="../tags/tag725.xml"/><Relationship Id="rId41" Type="http://schemas.openxmlformats.org/officeDocument/2006/relationships/tags" Target="../tags/tag737.xml"/><Relationship Id="rId54" Type="http://schemas.openxmlformats.org/officeDocument/2006/relationships/tags" Target="../tags/tag750.xml"/><Relationship Id="rId62" Type="http://schemas.openxmlformats.org/officeDocument/2006/relationships/slideLayout" Target="../slideLayouts/slideLayout2.xml"/><Relationship Id="rId1" Type="http://schemas.openxmlformats.org/officeDocument/2006/relationships/tags" Target="../tags/tag697.xml"/><Relationship Id="rId6" Type="http://schemas.openxmlformats.org/officeDocument/2006/relationships/tags" Target="../tags/tag702.xml"/><Relationship Id="rId11" Type="http://schemas.openxmlformats.org/officeDocument/2006/relationships/tags" Target="../tags/tag707.xml"/><Relationship Id="rId24" Type="http://schemas.openxmlformats.org/officeDocument/2006/relationships/tags" Target="../tags/tag720.xml"/><Relationship Id="rId32" Type="http://schemas.openxmlformats.org/officeDocument/2006/relationships/tags" Target="../tags/tag728.xml"/><Relationship Id="rId37" Type="http://schemas.openxmlformats.org/officeDocument/2006/relationships/tags" Target="../tags/tag733.xml"/><Relationship Id="rId40" Type="http://schemas.openxmlformats.org/officeDocument/2006/relationships/tags" Target="../tags/tag736.xml"/><Relationship Id="rId45" Type="http://schemas.openxmlformats.org/officeDocument/2006/relationships/tags" Target="../tags/tag741.xml"/><Relationship Id="rId53" Type="http://schemas.openxmlformats.org/officeDocument/2006/relationships/tags" Target="../tags/tag749.xml"/><Relationship Id="rId58" Type="http://schemas.openxmlformats.org/officeDocument/2006/relationships/tags" Target="../tags/tag754.xml"/><Relationship Id="rId5" Type="http://schemas.openxmlformats.org/officeDocument/2006/relationships/tags" Target="../tags/tag701.xml"/><Relationship Id="rId15" Type="http://schemas.openxmlformats.org/officeDocument/2006/relationships/tags" Target="../tags/tag711.xml"/><Relationship Id="rId23" Type="http://schemas.openxmlformats.org/officeDocument/2006/relationships/tags" Target="../tags/tag719.xml"/><Relationship Id="rId28" Type="http://schemas.openxmlformats.org/officeDocument/2006/relationships/tags" Target="../tags/tag724.xml"/><Relationship Id="rId36" Type="http://schemas.openxmlformats.org/officeDocument/2006/relationships/tags" Target="../tags/tag732.xml"/><Relationship Id="rId49" Type="http://schemas.openxmlformats.org/officeDocument/2006/relationships/tags" Target="../tags/tag745.xml"/><Relationship Id="rId57" Type="http://schemas.openxmlformats.org/officeDocument/2006/relationships/tags" Target="../tags/tag753.xml"/><Relationship Id="rId61" Type="http://schemas.openxmlformats.org/officeDocument/2006/relationships/tags" Target="../tags/tag757.xml"/><Relationship Id="rId10" Type="http://schemas.openxmlformats.org/officeDocument/2006/relationships/tags" Target="../tags/tag706.xml"/><Relationship Id="rId19" Type="http://schemas.openxmlformats.org/officeDocument/2006/relationships/tags" Target="../tags/tag715.xml"/><Relationship Id="rId31" Type="http://schemas.openxmlformats.org/officeDocument/2006/relationships/tags" Target="../tags/tag727.xml"/><Relationship Id="rId44" Type="http://schemas.openxmlformats.org/officeDocument/2006/relationships/tags" Target="../tags/tag740.xml"/><Relationship Id="rId52" Type="http://schemas.openxmlformats.org/officeDocument/2006/relationships/tags" Target="../tags/tag748.xml"/><Relationship Id="rId60" Type="http://schemas.openxmlformats.org/officeDocument/2006/relationships/tags" Target="../tags/tag756.xml"/><Relationship Id="rId4" Type="http://schemas.openxmlformats.org/officeDocument/2006/relationships/tags" Target="../tags/tag700.xml"/><Relationship Id="rId9" Type="http://schemas.openxmlformats.org/officeDocument/2006/relationships/tags" Target="../tags/tag705.xml"/><Relationship Id="rId14" Type="http://schemas.openxmlformats.org/officeDocument/2006/relationships/tags" Target="../tags/tag710.xml"/><Relationship Id="rId22" Type="http://schemas.openxmlformats.org/officeDocument/2006/relationships/tags" Target="../tags/tag718.xml"/><Relationship Id="rId27" Type="http://schemas.openxmlformats.org/officeDocument/2006/relationships/tags" Target="../tags/tag723.xml"/><Relationship Id="rId30" Type="http://schemas.openxmlformats.org/officeDocument/2006/relationships/tags" Target="../tags/tag726.xml"/><Relationship Id="rId35" Type="http://schemas.openxmlformats.org/officeDocument/2006/relationships/tags" Target="../tags/tag731.xml"/><Relationship Id="rId43" Type="http://schemas.openxmlformats.org/officeDocument/2006/relationships/tags" Target="../tags/tag739.xml"/><Relationship Id="rId48" Type="http://schemas.openxmlformats.org/officeDocument/2006/relationships/tags" Target="../tags/tag744.xml"/><Relationship Id="rId56" Type="http://schemas.openxmlformats.org/officeDocument/2006/relationships/tags" Target="../tags/tag752.xml"/><Relationship Id="rId8" Type="http://schemas.openxmlformats.org/officeDocument/2006/relationships/tags" Target="../tags/tag704.xml"/><Relationship Id="rId51" Type="http://schemas.openxmlformats.org/officeDocument/2006/relationships/tags" Target="../tags/tag747.xml"/><Relationship Id="rId3" Type="http://schemas.openxmlformats.org/officeDocument/2006/relationships/tags" Target="../tags/tag699.xml"/><Relationship Id="rId12" Type="http://schemas.openxmlformats.org/officeDocument/2006/relationships/tags" Target="../tags/tag708.xml"/><Relationship Id="rId17" Type="http://schemas.openxmlformats.org/officeDocument/2006/relationships/tags" Target="../tags/tag713.xml"/><Relationship Id="rId25" Type="http://schemas.openxmlformats.org/officeDocument/2006/relationships/tags" Target="../tags/tag721.xml"/><Relationship Id="rId33" Type="http://schemas.openxmlformats.org/officeDocument/2006/relationships/tags" Target="../tags/tag729.xml"/><Relationship Id="rId38" Type="http://schemas.openxmlformats.org/officeDocument/2006/relationships/tags" Target="../tags/tag734.xml"/><Relationship Id="rId46" Type="http://schemas.openxmlformats.org/officeDocument/2006/relationships/tags" Target="../tags/tag742.xml"/><Relationship Id="rId59" Type="http://schemas.openxmlformats.org/officeDocument/2006/relationships/tags" Target="../tags/tag755.xml"/></Relationships>
</file>

<file path=ppt/slides/_rels/slide35.xml.rels><?xml version="1.0" encoding="UTF-8" standalone="yes"?>
<Relationships xmlns="http://schemas.openxmlformats.org/package/2006/relationships"><Relationship Id="rId8" Type="http://schemas.openxmlformats.org/officeDocument/2006/relationships/tags" Target="../tags/tag765.xml"/><Relationship Id="rId13" Type="http://schemas.openxmlformats.org/officeDocument/2006/relationships/tags" Target="../tags/tag770.xml"/><Relationship Id="rId18" Type="http://schemas.openxmlformats.org/officeDocument/2006/relationships/tags" Target="../tags/tag775.xml"/><Relationship Id="rId26" Type="http://schemas.openxmlformats.org/officeDocument/2006/relationships/tags" Target="../tags/tag783.xml"/><Relationship Id="rId3" Type="http://schemas.openxmlformats.org/officeDocument/2006/relationships/tags" Target="../tags/tag760.xml"/><Relationship Id="rId21" Type="http://schemas.openxmlformats.org/officeDocument/2006/relationships/tags" Target="../tags/tag778.xml"/><Relationship Id="rId34" Type="http://schemas.openxmlformats.org/officeDocument/2006/relationships/notesSlide" Target="../notesSlides/notesSlide28.xml"/><Relationship Id="rId7" Type="http://schemas.openxmlformats.org/officeDocument/2006/relationships/tags" Target="../tags/tag764.xml"/><Relationship Id="rId12" Type="http://schemas.openxmlformats.org/officeDocument/2006/relationships/tags" Target="../tags/tag769.xml"/><Relationship Id="rId17" Type="http://schemas.openxmlformats.org/officeDocument/2006/relationships/tags" Target="../tags/tag774.xml"/><Relationship Id="rId25" Type="http://schemas.openxmlformats.org/officeDocument/2006/relationships/tags" Target="../tags/tag782.xml"/><Relationship Id="rId33" Type="http://schemas.openxmlformats.org/officeDocument/2006/relationships/slideLayout" Target="../slideLayouts/slideLayout2.xml"/><Relationship Id="rId2" Type="http://schemas.openxmlformats.org/officeDocument/2006/relationships/tags" Target="../tags/tag759.xml"/><Relationship Id="rId16" Type="http://schemas.openxmlformats.org/officeDocument/2006/relationships/tags" Target="../tags/tag773.xml"/><Relationship Id="rId20" Type="http://schemas.openxmlformats.org/officeDocument/2006/relationships/tags" Target="../tags/tag777.xml"/><Relationship Id="rId29" Type="http://schemas.openxmlformats.org/officeDocument/2006/relationships/tags" Target="../tags/tag786.xml"/><Relationship Id="rId1" Type="http://schemas.openxmlformats.org/officeDocument/2006/relationships/tags" Target="../tags/tag758.xml"/><Relationship Id="rId6" Type="http://schemas.openxmlformats.org/officeDocument/2006/relationships/tags" Target="../tags/tag763.xml"/><Relationship Id="rId11" Type="http://schemas.openxmlformats.org/officeDocument/2006/relationships/tags" Target="../tags/tag768.xml"/><Relationship Id="rId24" Type="http://schemas.openxmlformats.org/officeDocument/2006/relationships/tags" Target="../tags/tag781.xml"/><Relationship Id="rId32" Type="http://schemas.openxmlformats.org/officeDocument/2006/relationships/tags" Target="../tags/tag789.xml"/><Relationship Id="rId5" Type="http://schemas.openxmlformats.org/officeDocument/2006/relationships/tags" Target="../tags/tag762.xml"/><Relationship Id="rId15" Type="http://schemas.openxmlformats.org/officeDocument/2006/relationships/tags" Target="../tags/tag772.xml"/><Relationship Id="rId23" Type="http://schemas.openxmlformats.org/officeDocument/2006/relationships/tags" Target="../tags/tag780.xml"/><Relationship Id="rId28" Type="http://schemas.openxmlformats.org/officeDocument/2006/relationships/tags" Target="../tags/tag785.xml"/><Relationship Id="rId10" Type="http://schemas.openxmlformats.org/officeDocument/2006/relationships/tags" Target="../tags/tag767.xml"/><Relationship Id="rId19" Type="http://schemas.openxmlformats.org/officeDocument/2006/relationships/tags" Target="../tags/tag776.xml"/><Relationship Id="rId31" Type="http://schemas.openxmlformats.org/officeDocument/2006/relationships/tags" Target="../tags/tag788.xml"/><Relationship Id="rId4" Type="http://schemas.openxmlformats.org/officeDocument/2006/relationships/tags" Target="../tags/tag761.xml"/><Relationship Id="rId9" Type="http://schemas.openxmlformats.org/officeDocument/2006/relationships/tags" Target="../tags/tag766.xml"/><Relationship Id="rId14" Type="http://schemas.openxmlformats.org/officeDocument/2006/relationships/tags" Target="../tags/tag771.xml"/><Relationship Id="rId22" Type="http://schemas.openxmlformats.org/officeDocument/2006/relationships/tags" Target="../tags/tag779.xml"/><Relationship Id="rId27" Type="http://schemas.openxmlformats.org/officeDocument/2006/relationships/tags" Target="../tags/tag784.xml"/><Relationship Id="rId30" Type="http://schemas.openxmlformats.org/officeDocument/2006/relationships/tags" Target="../tags/tag787.xml"/></Relationships>
</file>

<file path=ppt/slides/_rels/slide36.xml.rels><?xml version="1.0" encoding="UTF-8" standalone="yes"?>
<Relationships xmlns="http://schemas.openxmlformats.org/package/2006/relationships"><Relationship Id="rId8" Type="http://schemas.openxmlformats.org/officeDocument/2006/relationships/tags" Target="../tags/tag797.xml"/><Relationship Id="rId13" Type="http://schemas.openxmlformats.org/officeDocument/2006/relationships/tags" Target="../tags/tag802.xml"/><Relationship Id="rId18" Type="http://schemas.openxmlformats.org/officeDocument/2006/relationships/tags" Target="../tags/tag807.xml"/><Relationship Id="rId3" Type="http://schemas.openxmlformats.org/officeDocument/2006/relationships/tags" Target="../tags/tag792.xml"/><Relationship Id="rId21" Type="http://schemas.openxmlformats.org/officeDocument/2006/relationships/notesSlide" Target="../notesSlides/notesSlide29.xml"/><Relationship Id="rId7" Type="http://schemas.openxmlformats.org/officeDocument/2006/relationships/tags" Target="../tags/tag796.xml"/><Relationship Id="rId12" Type="http://schemas.openxmlformats.org/officeDocument/2006/relationships/tags" Target="../tags/tag801.xml"/><Relationship Id="rId17" Type="http://schemas.openxmlformats.org/officeDocument/2006/relationships/tags" Target="../tags/tag806.xml"/><Relationship Id="rId2" Type="http://schemas.openxmlformats.org/officeDocument/2006/relationships/tags" Target="../tags/tag791.xml"/><Relationship Id="rId16" Type="http://schemas.openxmlformats.org/officeDocument/2006/relationships/tags" Target="../tags/tag805.xml"/><Relationship Id="rId20" Type="http://schemas.openxmlformats.org/officeDocument/2006/relationships/slideLayout" Target="../slideLayouts/slideLayout2.xml"/><Relationship Id="rId1" Type="http://schemas.openxmlformats.org/officeDocument/2006/relationships/tags" Target="../tags/tag790.xml"/><Relationship Id="rId6" Type="http://schemas.openxmlformats.org/officeDocument/2006/relationships/tags" Target="../tags/tag795.xml"/><Relationship Id="rId11" Type="http://schemas.openxmlformats.org/officeDocument/2006/relationships/tags" Target="../tags/tag800.xml"/><Relationship Id="rId5" Type="http://schemas.openxmlformats.org/officeDocument/2006/relationships/tags" Target="../tags/tag794.xml"/><Relationship Id="rId15" Type="http://schemas.openxmlformats.org/officeDocument/2006/relationships/tags" Target="../tags/tag804.xml"/><Relationship Id="rId10" Type="http://schemas.openxmlformats.org/officeDocument/2006/relationships/tags" Target="../tags/tag799.xml"/><Relationship Id="rId19" Type="http://schemas.openxmlformats.org/officeDocument/2006/relationships/tags" Target="../tags/tag808.xml"/><Relationship Id="rId4" Type="http://schemas.openxmlformats.org/officeDocument/2006/relationships/tags" Target="../tags/tag793.xml"/><Relationship Id="rId9" Type="http://schemas.openxmlformats.org/officeDocument/2006/relationships/tags" Target="../tags/tag798.xml"/><Relationship Id="rId14" Type="http://schemas.openxmlformats.org/officeDocument/2006/relationships/tags" Target="../tags/tag803.xml"/></Relationships>
</file>

<file path=ppt/slides/_rels/slide37.xml.rels><?xml version="1.0" encoding="UTF-8" standalone="yes"?>
<Relationships xmlns="http://schemas.openxmlformats.org/package/2006/relationships"><Relationship Id="rId8" Type="http://schemas.openxmlformats.org/officeDocument/2006/relationships/tags" Target="../tags/tag816.xml"/><Relationship Id="rId13" Type="http://schemas.openxmlformats.org/officeDocument/2006/relationships/tags" Target="../tags/tag821.xml"/><Relationship Id="rId18" Type="http://schemas.openxmlformats.org/officeDocument/2006/relationships/tags" Target="../tags/tag826.xml"/><Relationship Id="rId3" Type="http://schemas.openxmlformats.org/officeDocument/2006/relationships/tags" Target="../tags/tag811.xml"/><Relationship Id="rId21" Type="http://schemas.openxmlformats.org/officeDocument/2006/relationships/tags" Target="../tags/tag829.xml"/><Relationship Id="rId7" Type="http://schemas.openxmlformats.org/officeDocument/2006/relationships/tags" Target="../tags/tag815.xml"/><Relationship Id="rId12" Type="http://schemas.openxmlformats.org/officeDocument/2006/relationships/tags" Target="../tags/tag820.xml"/><Relationship Id="rId17" Type="http://schemas.openxmlformats.org/officeDocument/2006/relationships/tags" Target="../tags/tag825.xml"/><Relationship Id="rId25" Type="http://schemas.openxmlformats.org/officeDocument/2006/relationships/notesSlide" Target="../notesSlides/notesSlide30.xml"/><Relationship Id="rId2" Type="http://schemas.openxmlformats.org/officeDocument/2006/relationships/tags" Target="../tags/tag810.xml"/><Relationship Id="rId16" Type="http://schemas.openxmlformats.org/officeDocument/2006/relationships/tags" Target="../tags/tag824.xml"/><Relationship Id="rId20" Type="http://schemas.openxmlformats.org/officeDocument/2006/relationships/tags" Target="../tags/tag828.xml"/><Relationship Id="rId1" Type="http://schemas.openxmlformats.org/officeDocument/2006/relationships/tags" Target="../tags/tag809.xml"/><Relationship Id="rId6" Type="http://schemas.openxmlformats.org/officeDocument/2006/relationships/tags" Target="../tags/tag814.xml"/><Relationship Id="rId11" Type="http://schemas.openxmlformats.org/officeDocument/2006/relationships/tags" Target="../tags/tag819.xml"/><Relationship Id="rId24" Type="http://schemas.openxmlformats.org/officeDocument/2006/relationships/slideLayout" Target="../slideLayouts/slideLayout2.xml"/><Relationship Id="rId5" Type="http://schemas.openxmlformats.org/officeDocument/2006/relationships/tags" Target="../tags/tag813.xml"/><Relationship Id="rId15" Type="http://schemas.openxmlformats.org/officeDocument/2006/relationships/tags" Target="../tags/tag823.xml"/><Relationship Id="rId23" Type="http://schemas.openxmlformats.org/officeDocument/2006/relationships/tags" Target="../tags/tag831.xml"/><Relationship Id="rId10" Type="http://schemas.openxmlformats.org/officeDocument/2006/relationships/tags" Target="../tags/tag818.xml"/><Relationship Id="rId19" Type="http://schemas.openxmlformats.org/officeDocument/2006/relationships/tags" Target="../tags/tag827.xml"/><Relationship Id="rId4" Type="http://schemas.openxmlformats.org/officeDocument/2006/relationships/tags" Target="../tags/tag812.xml"/><Relationship Id="rId9" Type="http://schemas.openxmlformats.org/officeDocument/2006/relationships/tags" Target="../tags/tag817.xml"/><Relationship Id="rId14" Type="http://schemas.openxmlformats.org/officeDocument/2006/relationships/tags" Target="../tags/tag822.xml"/><Relationship Id="rId22" Type="http://schemas.openxmlformats.org/officeDocument/2006/relationships/tags" Target="../tags/tag830.xml"/></Relationships>
</file>

<file path=ppt/slides/_rels/slide38.xml.rels><?xml version="1.0" encoding="UTF-8" standalone="yes"?>
<Relationships xmlns="http://schemas.openxmlformats.org/package/2006/relationships"><Relationship Id="rId13" Type="http://schemas.openxmlformats.org/officeDocument/2006/relationships/tags" Target="../tags/tag844.xml"/><Relationship Id="rId18" Type="http://schemas.openxmlformats.org/officeDocument/2006/relationships/tags" Target="../tags/tag849.xml"/><Relationship Id="rId26" Type="http://schemas.openxmlformats.org/officeDocument/2006/relationships/tags" Target="../tags/tag857.xml"/><Relationship Id="rId39" Type="http://schemas.openxmlformats.org/officeDocument/2006/relationships/tags" Target="../tags/tag870.xml"/><Relationship Id="rId21" Type="http://schemas.openxmlformats.org/officeDocument/2006/relationships/tags" Target="../tags/tag852.xml"/><Relationship Id="rId34" Type="http://schemas.openxmlformats.org/officeDocument/2006/relationships/tags" Target="../tags/tag865.xml"/><Relationship Id="rId42" Type="http://schemas.openxmlformats.org/officeDocument/2006/relationships/tags" Target="../tags/tag873.xml"/><Relationship Id="rId47" Type="http://schemas.openxmlformats.org/officeDocument/2006/relationships/tags" Target="../tags/tag878.xml"/><Relationship Id="rId50" Type="http://schemas.openxmlformats.org/officeDocument/2006/relationships/tags" Target="../tags/tag881.xml"/><Relationship Id="rId55" Type="http://schemas.openxmlformats.org/officeDocument/2006/relationships/tags" Target="../tags/tag886.xml"/><Relationship Id="rId63" Type="http://schemas.openxmlformats.org/officeDocument/2006/relationships/tags" Target="../tags/tag894.xml"/><Relationship Id="rId7" Type="http://schemas.openxmlformats.org/officeDocument/2006/relationships/tags" Target="../tags/tag838.xml"/><Relationship Id="rId2" Type="http://schemas.openxmlformats.org/officeDocument/2006/relationships/tags" Target="../tags/tag833.xml"/><Relationship Id="rId16" Type="http://schemas.openxmlformats.org/officeDocument/2006/relationships/tags" Target="../tags/tag847.xml"/><Relationship Id="rId29" Type="http://schemas.openxmlformats.org/officeDocument/2006/relationships/tags" Target="../tags/tag860.xml"/><Relationship Id="rId1" Type="http://schemas.openxmlformats.org/officeDocument/2006/relationships/tags" Target="../tags/tag832.xml"/><Relationship Id="rId6" Type="http://schemas.openxmlformats.org/officeDocument/2006/relationships/tags" Target="../tags/tag837.xml"/><Relationship Id="rId11" Type="http://schemas.openxmlformats.org/officeDocument/2006/relationships/tags" Target="../tags/tag842.xml"/><Relationship Id="rId24" Type="http://schemas.openxmlformats.org/officeDocument/2006/relationships/tags" Target="../tags/tag855.xml"/><Relationship Id="rId32" Type="http://schemas.openxmlformats.org/officeDocument/2006/relationships/tags" Target="../tags/tag863.xml"/><Relationship Id="rId37" Type="http://schemas.openxmlformats.org/officeDocument/2006/relationships/tags" Target="../tags/tag868.xml"/><Relationship Id="rId40" Type="http://schemas.openxmlformats.org/officeDocument/2006/relationships/tags" Target="../tags/tag871.xml"/><Relationship Id="rId45" Type="http://schemas.openxmlformats.org/officeDocument/2006/relationships/tags" Target="../tags/tag876.xml"/><Relationship Id="rId53" Type="http://schemas.openxmlformats.org/officeDocument/2006/relationships/tags" Target="../tags/tag884.xml"/><Relationship Id="rId58" Type="http://schemas.openxmlformats.org/officeDocument/2006/relationships/tags" Target="../tags/tag889.xml"/><Relationship Id="rId66" Type="http://schemas.openxmlformats.org/officeDocument/2006/relationships/slideLayout" Target="../slideLayouts/slideLayout2.xml"/><Relationship Id="rId5" Type="http://schemas.openxmlformats.org/officeDocument/2006/relationships/tags" Target="../tags/tag836.xml"/><Relationship Id="rId15" Type="http://schemas.openxmlformats.org/officeDocument/2006/relationships/tags" Target="../tags/tag846.xml"/><Relationship Id="rId23" Type="http://schemas.openxmlformats.org/officeDocument/2006/relationships/tags" Target="../tags/tag854.xml"/><Relationship Id="rId28" Type="http://schemas.openxmlformats.org/officeDocument/2006/relationships/tags" Target="../tags/tag859.xml"/><Relationship Id="rId36" Type="http://schemas.openxmlformats.org/officeDocument/2006/relationships/tags" Target="../tags/tag867.xml"/><Relationship Id="rId49" Type="http://schemas.openxmlformats.org/officeDocument/2006/relationships/tags" Target="../tags/tag880.xml"/><Relationship Id="rId57" Type="http://schemas.openxmlformats.org/officeDocument/2006/relationships/tags" Target="../tags/tag888.xml"/><Relationship Id="rId61" Type="http://schemas.openxmlformats.org/officeDocument/2006/relationships/tags" Target="../tags/tag892.xml"/><Relationship Id="rId10" Type="http://schemas.openxmlformats.org/officeDocument/2006/relationships/tags" Target="../tags/tag841.xml"/><Relationship Id="rId19" Type="http://schemas.openxmlformats.org/officeDocument/2006/relationships/tags" Target="../tags/tag850.xml"/><Relationship Id="rId31" Type="http://schemas.openxmlformats.org/officeDocument/2006/relationships/tags" Target="../tags/tag862.xml"/><Relationship Id="rId44" Type="http://schemas.openxmlformats.org/officeDocument/2006/relationships/tags" Target="../tags/tag875.xml"/><Relationship Id="rId52" Type="http://schemas.openxmlformats.org/officeDocument/2006/relationships/tags" Target="../tags/tag883.xml"/><Relationship Id="rId60" Type="http://schemas.openxmlformats.org/officeDocument/2006/relationships/tags" Target="../tags/tag891.xml"/><Relationship Id="rId65" Type="http://schemas.openxmlformats.org/officeDocument/2006/relationships/tags" Target="../tags/tag896.xml"/><Relationship Id="rId4" Type="http://schemas.openxmlformats.org/officeDocument/2006/relationships/tags" Target="../tags/tag835.xml"/><Relationship Id="rId9" Type="http://schemas.openxmlformats.org/officeDocument/2006/relationships/tags" Target="../tags/tag840.xml"/><Relationship Id="rId14" Type="http://schemas.openxmlformats.org/officeDocument/2006/relationships/tags" Target="../tags/tag845.xml"/><Relationship Id="rId22" Type="http://schemas.openxmlformats.org/officeDocument/2006/relationships/tags" Target="../tags/tag853.xml"/><Relationship Id="rId27" Type="http://schemas.openxmlformats.org/officeDocument/2006/relationships/tags" Target="../tags/tag858.xml"/><Relationship Id="rId30" Type="http://schemas.openxmlformats.org/officeDocument/2006/relationships/tags" Target="../tags/tag861.xml"/><Relationship Id="rId35" Type="http://schemas.openxmlformats.org/officeDocument/2006/relationships/tags" Target="../tags/tag866.xml"/><Relationship Id="rId43" Type="http://schemas.openxmlformats.org/officeDocument/2006/relationships/tags" Target="../tags/tag874.xml"/><Relationship Id="rId48" Type="http://schemas.openxmlformats.org/officeDocument/2006/relationships/tags" Target="../tags/tag879.xml"/><Relationship Id="rId56" Type="http://schemas.openxmlformats.org/officeDocument/2006/relationships/tags" Target="../tags/tag887.xml"/><Relationship Id="rId64" Type="http://schemas.openxmlformats.org/officeDocument/2006/relationships/tags" Target="../tags/tag895.xml"/><Relationship Id="rId8" Type="http://schemas.openxmlformats.org/officeDocument/2006/relationships/tags" Target="../tags/tag839.xml"/><Relationship Id="rId51" Type="http://schemas.openxmlformats.org/officeDocument/2006/relationships/tags" Target="../tags/tag882.xml"/><Relationship Id="rId3" Type="http://schemas.openxmlformats.org/officeDocument/2006/relationships/tags" Target="../tags/tag834.xml"/><Relationship Id="rId12" Type="http://schemas.openxmlformats.org/officeDocument/2006/relationships/tags" Target="../tags/tag843.xml"/><Relationship Id="rId17" Type="http://schemas.openxmlformats.org/officeDocument/2006/relationships/tags" Target="../tags/tag848.xml"/><Relationship Id="rId25" Type="http://schemas.openxmlformats.org/officeDocument/2006/relationships/tags" Target="../tags/tag856.xml"/><Relationship Id="rId33" Type="http://schemas.openxmlformats.org/officeDocument/2006/relationships/tags" Target="../tags/tag864.xml"/><Relationship Id="rId38" Type="http://schemas.openxmlformats.org/officeDocument/2006/relationships/tags" Target="../tags/tag869.xml"/><Relationship Id="rId46" Type="http://schemas.openxmlformats.org/officeDocument/2006/relationships/tags" Target="../tags/tag877.xml"/><Relationship Id="rId59" Type="http://schemas.openxmlformats.org/officeDocument/2006/relationships/tags" Target="../tags/tag890.xml"/><Relationship Id="rId67" Type="http://schemas.openxmlformats.org/officeDocument/2006/relationships/notesSlide" Target="../notesSlides/notesSlide31.xml"/><Relationship Id="rId20" Type="http://schemas.openxmlformats.org/officeDocument/2006/relationships/tags" Target="../tags/tag851.xml"/><Relationship Id="rId41" Type="http://schemas.openxmlformats.org/officeDocument/2006/relationships/tags" Target="../tags/tag872.xml"/><Relationship Id="rId54" Type="http://schemas.openxmlformats.org/officeDocument/2006/relationships/tags" Target="../tags/tag885.xml"/><Relationship Id="rId62" Type="http://schemas.openxmlformats.org/officeDocument/2006/relationships/tags" Target="../tags/tag893.xml"/></Relationships>
</file>

<file path=ppt/slides/_rels/slide39.xml.rels><?xml version="1.0" encoding="UTF-8" standalone="yes"?>
<Relationships xmlns="http://schemas.openxmlformats.org/package/2006/relationships"><Relationship Id="rId13" Type="http://schemas.openxmlformats.org/officeDocument/2006/relationships/tags" Target="../tags/tag909.xml"/><Relationship Id="rId18" Type="http://schemas.openxmlformats.org/officeDocument/2006/relationships/tags" Target="../tags/tag914.xml"/><Relationship Id="rId26" Type="http://schemas.openxmlformats.org/officeDocument/2006/relationships/tags" Target="../tags/tag922.xml"/><Relationship Id="rId39" Type="http://schemas.openxmlformats.org/officeDocument/2006/relationships/tags" Target="../tags/tag935.xml"/><Relationship Id="rId21" Type="http://schemas.openxmlformats.org/officeDocument/2006/relationships/tags" Target="../tags/tag917.xml"/><Relationship Id="rId34" Type="http://schemas.openxmlformats.org/officeDocument/2006/relationships/tags" Target="../tags/tag930.xml"/><Relationship Id="rId42" Type="http://schemas.openxmlformats.org/officeDocument/2006/relationships/tags" Target="../tags/tag938.xml"/><Relationship Id="rId47" Type="http://schemas.openxmlformats.org/officeDocument/2006/relationships/tags" Target="../tags/tag943.xml"/><Relationship Id="rId50" Type="http://schemas.openxmlformats.org/officeDocument/2006/relationships/tags" Target="../tags/tag946.xml"/><Relationship Id="rId55" Type="http://schemas.openxmlformats.org/officeDocument/2006/relationships/tags" Target="../tags/tag951.xml"/><Relationship Id="rId63" Type="http://schemas.openxmlformats.org/officeDocument/2006/relationships/tags" Target="../tags/tag959.xml"/><Relationship Id="rId68" Type="http://schemas.openxmlformats.org/officeDocument/2006/relationships/notesSlide" Target="../notesSlides/notesSlide32.xml"/><Relationship Id="rId7" Type="http://schemas.openxmlformats.org/officeDocument/2006/relationships/tags" Target="../tags/tag903.xml"/><Relationship Id="rId2" Type="http://schemas.openxmlformats.org/officeDocument/2006/relationships/tags" Target="../tags/tag898.xml"/><Relationship Id="rId16" Type="http://schemas.openxmlformats.org/officeDocument/2006/relationships/tags" Target="../tags/tag912.xml"/><Relationship Id="rId29" Type="http://schemas.openxmlformats.org/officeDocument/2006/relationships/tags" Target="../tags/tag925.xml"/><Relationship Id="rId1" Type="http://schemas.openxmlformats.org/officeDocument/2006/relationships/tags" Target="../tags/tag897.xml"/><Relationship Id="rId6" Type="http://schemas.openxmlformats.org/officeDocument/2006/relationships/tags" Target="../tags/tag902.xml"/><Relationship Id="rId11" Type="http://schemas.openxmlformats.org/officeDocument/2006/relationships/tags" Target="../tags/tag907.xml"/><Relationship Id="rId24" Type="http://schemas.openxmlformats.org/officeDocument/2006/relationships/tags" Target="../tags/tag920.xml"/><Relationship Id="rId32" Type="http://schemas.openxmlformats.org/officeDocument/2006/relationships/tags" Target="../tags/tag928.xml"/><Relationship Id="rId37" Type="http://schemas.openxmlformats.org/officeDocument/2006/relationships/tags" Target="../tags/tag933.xml"/><Relationship Id="rId40" Type="http://schemas.openxmlformats.org/officeDocument/2006/relationships/tags" Target="../tags/tag936.xml"/><Relationship Id="rId45" Type="http://schemas.openxmlformats.org/officeDocument/2006/relationships/tags" Target="../tags/tag941.xml"/><Relationship Id="rId53" Type="http://schemas.openxmlformats.org/officeDocument/2006/relationships/tags" Target="../tags/tag949.xml"/><Relationship Id="rId58" Type="http://schemas.openxmlformats.org/officeDocument/2006/relationships/tags" Target="../tags/tag954.xml"/><Relationship Id="rId66" Type="http://schemas.openxmlformats.org/officeDocument/2006/relationships/tags" Target="../tags/tag962.xml"/><Relationship Id="rId5" Type="http://schemas.openxmlformats.org/officeDocument/2006/relationships/tags" Target="../tags/tag901.xml"/><Relationship Id="rId15" Type="http://schemas.openxmlformats.org/officeDocument/2006/relationships/tags" Target="../tags/tag911.xml"/><Relationship Id="rId23" Type="http://schemas.openxmlformats.org/officeDocument/2006/relationships/tags" Target="../tags/tag919.xml"/><Relationship Id="rId28" Type="http://schemas.openxmlformats.org/officeDocument/2006/relationships/tags" Target="../tags/tag924.xml"/><Relationship Id="rId36" Type="http://schemas.openxmlformats.org/officeDocument/2006/relationships/tags" Target="../tags/tag932.xml"/><Relationship Id="rId49" Type="http://schemas.openxmlformats.org/officeDocument/2006/relationships/tags" Target="../tags/tag945.xml"/><Relationship Id="rId57" Type="http://schemas.openxmlformats.org/officeDocument/2006/relationships/tags" Target="../tags/tag953.xml"/><Relationship Id="rId61" Type="http://schemas.openxmlformats.org/officeDocument/2006/relationships/tags" Target="../tags/tag957.xml"/><Relationship Id="rId10" Type="http://schemas.openxmlformats.org/officeDocument/2006/relationships/tags" Target="../tags/tag906.xml"/><Relationship Id="rId19" Type="http://schemas.openxmlformats.org/officeDocument/2006/relationships/tags" Target="../tags/tag915.xml"/><Relationship Id="rId31" Type="http://schemas.openxmlformats.org/officeDocument/2006/relationships/tags" Target="../tags/tag927.xml"/><Relationship Id="rId44" Type="http://schemas.openxmlformats.org/officeDocument/2006/relationships/tags" Target="../tags/tag940.xml"/><Relationship Id="rId52" Type="http://schemas.openxmlformats.org/officeDocument/2006/relationships/tags" Target="../tags/tag948.xml"/><Relationship Id="rId60" Type="http://schemas.openxmlformats.org/officeDocument/2006/relationships/tags" Target="../tags/tag956.xml"/><Relationship Id="rId65" Type="http://schemas.openxmlformats.org/officeDocument/2006/relationships/tags" Target="../tags/tag961.xml"/><Relationship Id="rId4" Type="http://schemas.openxmlformats.org/officeDocument/2006/relationships/tags" Target="../tags/tag900.xml"/><Relationship Id="rId9" Type="http://schemas.openxmlformats.org/officeDocument/2006/relationships/tags" Target="../tags/tag905.xml"/><Relationship Id="rId14" Type="http://schemas.openxmlformats.org/officeDocument/2006/relationships/tags" Target="../tags/tag910.xml"/><Relationship Id="rId22" Type="http://schemas.openxmlformats.org/officeDocument/2006/relationships/tags" Target="../tags/tag918.xml"/><Relationship Id="rId27" Type="http://schemas.openxmlformats.org/officeDocument/2006/relationships/tags" Target="../tags/tag923.xml"/><Relationship Id="rId30" Type="http://schemas.openxmlformats.org/officeDocument/2006/relationships/tags" Target="../tags/tag926.xml"/><Relationship Id="rId35" Type="http://schemas.openxmlformats.org/officeDocument/2006/relationships/tags" Target="../tags/tag931.xml"/><Relationship Id="rId43" Type="http://schemas.openxmlformats.org/officeDocument/2006/relationships/tags" Target="../tags/tag939.xml"/><Relationship Id="rId48" Type="http://schemas.openxmlformats.org/officeDocument/2006/relationships/tags" Target="../tags/tag944.xml"/><Relationship Id="rId56" Type="http://schemas.openxmlformats.org/officeDocument/2006/relationships/tags" Target="../tags/tag952.xml"/><Relationship Id="rId64" Type="http://schemas.openxmlformats.org/officeDocument/2006/relationships/tags" Target="../tags/tag960.xml"/><Relationship Id="rId8" Type="http://schemas.openxmlformats.org/officeDocument/2006/relationships/tags" Target="../tags/tag904.xml"/><Relationship Id="rId51" Type="http://schemas.openxmlformats.org/officeDocument/2006/relationships/tags" Target="../tags/tag947.xml"/><Relationship Id="rId3" Type="http://schemas.openxmlformats.org/officeDocument/2006/relationships/tags" Target="../tags/tag899.xml"/><Relationship Id="rId12" Type="http://schemas.openxmlformats.org/officeDocument/2006/relationships/tags" Target="../tags/tag908.xml"/><Relationship Id="rId17" Type="http://schemas.openxmlformats.org/officeDocument/2006/relationships/tags" Target="../tags/tag913.xml"/><Relationship Id="rId25" Type="http://schemas.openxmlformats.org/officeDocument/2006/relationships/tags" Target="../tags/tag921.xml"/><Relationship Id="rId33" Type="http://schemas.openxmlformats.org/officeDocument/2006/relationships/tags" Target="../tags/tag929.xml"/><Relationship Id="rId38" Type="http://schemas.openxmlformats.org/officeDocument/2006/relationships/tags" Target="../tags/tag934.xml"/><Relationship Id="rId46" Type="http://schemas.openxmlformats.org/officeDocument/2006/relationships/tags" Target="../tags/tag942.xml"/><Relationship Id="rId59" Type="http://schemas.openxmlformats.org/officeDocument/2006/relationships/tags" Target="../tags/tag955.xml"/><Relationship Id="rId67" Type="http://schemas.openxmlformats.org/officeDocument/2006/relationships/slideLayout" Target="../slideLayouts/slideLayout2.xml"/><Relationship Id="rId20" Type="http://schemas.openxmlformats.org/officeDocument/2006/relationships/tags" Target="../tags/tag916.xml"/><Relationship Id="rId41" Type="http://schemas.openxmlformats.org/officeDocument/2006/relationships/tags" Target="../tags/tag937.xml"/><Relationship Id="rId54" Type="http://schemas.openxmlformats.org/officeDocument/2006/relationships/tags" Target="../tags/tag950.xml"/><Relationship Id="rId62" Type="http://schemas.openxmlformats.org/officeDocument/2006/relationships/tags" Target="../tags/tag9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970.xml"/><Relationship Id="rId13" Type="http://schemas.openxmlformats.org/officeDocument/2006/relationships/tags" Target="../tags/tag975.xml"/><Relationship Id="rId18" Type="http://schemas.openxmlformats.org/officeDocument/2006/relationships/tags" Target="../tags/tag980.xml"/><Relationship Id="rId26" Type="http://schemas.openxmlformats.org/officeDocument/2006/relationships/tags" Target="../tags/tag988.xml"/><Relationship Id="rId39" Type="http://schemas.openxmlformats.org/officeDocument/2006/relationships/tags" Target="../tags/tag1001.xml"/><Relationship Id="rId3" Type="http://schemas.openxmlformats.org/officeDocument/2006/relationships/tags" Target="../tags/tag965.xml"/><Relationship Id="rId21" Type="http://schemas.openxmlformats.org/officeDocument/2006/relationships/tags" Target="../tags/tag983.xml"/><Relationship Id="rId34" Type="http://schemas.openxmlformats.org/officeDocument/2006/relationships/tags" Target="../tags/tag996.xml"/><Relationship Id="rId42" Type="http://schemas.openxmlformats.org/officeDocument/2006/relationships/tags" Target="../tags/tag1004.xml"/><Relationship Id="rId7" Type="http://schemas.openxmlformats.org/officeDocument/2006/relationships/tags" Target="../tags/tag969.xml"/><Relationship Id="rId12" Type="http://schemas.openxmlformats.org/officeDocument/2006/relationships/tags" Target="../tags/tag974.xml"/><Relationship Id="rId17" Type="http://schemas.openxmlformats.org/officeDocument/2006/relationships/tags" Target="../tags/tag979.xml"/><Relationship Id="rId25" Type="http://schemas.openxmlformats.org/officeDocument/2006/relationships/tags" Target="../tags/tag987.xml"/><Relationship Id="rId33" Type="http://schemas.openxmlformats.org/officeDocument/2006/relationships/tags" Target="../tags/tag995.xml"/><Relationship Id="rId38" Type="http://schemas.openxmlformats.org/officeDocument/2006/relationships/tags" Target="../tags/tag1000.xml"/><Relationship Id="rId2" Type="http://schemas.openxmlformats.org/officeDocument/2006/relationships/tags" Target="../tags/tag964.xml"/><Relationship Id="rId16" Type="http://schemas.openxmlformats.org/officeDocument/2006/relationships/tags" Target="../tags/tag978.xml"/><Relationship Id="rId20" Type="http://schemas.openxmlformats.org/officeDocument/2006/relationships/tags" Target="../tags/tag982.xml"/><Relationship Id="rId29" Type="http://schemas.openxmlformats.org/officeDocument/2006/relationships/tags" Target="../tags/tag991.xml"/><Relationship Id="rId41" Type="http://schemas.openxmlformats.org/officeDocument/2006/relationships/tags" Target="../tags/tag1003.xml"/><Relationship Id="rId1" Type="http://schemas.openxmlformats.org/officeDocument/2006/relationships/tags" Target="../tags/tag963.xml"/><Relationship Id="rId6" Type="http://schemas.openxmlformats.org/officeDocument/2006/relationships/tags" Target="../tags/tag968.xml"/><Relationship Id="rId11" Type="http://schemas.openxmlformats.org/officeDocument/2006/relationships/tags" Target="../tags/tag973.xml"/><Relationship Id="rId24" Type="http://schemas.openxmlformats.org/officeDocument/2006/relationships/tags" Target="../tags/tag986.xml"/><Relationship Id="rId32" Type="http://schemas.openxmlformats.org/officeDocument/2006/relationships/tags" Target="../tags/tag994.xml"/><Relationship Id="rId37" Type="http://schemas.openxmlformats.org/officeDocument/2006/relationships/tags" Target="../tags/tag999.xml"/><Relationship Id="rId40" Type="http://schemas.openxmlformats.org/officeDocument/2006/relationships/tags" Target="../tags/tag1002.xml"/><Relationship Id="rId45" Type="http://schemas.openxmlformats.org/officeDocument/2006/relationships/notesSlide" Target="../notesSlides/notesSlide33.xml"/><Relationship Id="rId5" Type="http://schemas.openxmlformats.org/officeDocument/2006/relationships/tags" Target="../tags/tag967.xml"/><Relationship Id="rId15" Type="http://schemas.openxmlformats.org/officeDocument/2006/relationships/tags" Target="../tags/tag977.xml"/><Relationship Id="rId23" Type="http://schemas.openxmlformats.org/officeDocument/2006/relationships/tags" Target="../tags/tag985.xml"/><Relationship Id="rId28" Type="http://schemas.openxmlformats.org/officeDocument/2006/relationships/tags" Target="../tags/tag990.xml"/><Relationship Id="rId36" Type="http://schemas.openxmlformats.org/officeDocument/2006/relationships/tags" Target="../tags/tag998.xml"/><Relationship Id="rId10" Type="http://schemas.openxmlformats.org/officeDocument/2006/relationships/tags" Target="../tags/tag972.xml"/><Relationship Id="rId19" Type="http://schemas.openxmlformats.org/officeDocument/2006/relationships/tags" Target="../tags/tag981.xml"/><Relationship Id="rId31" Type="http://schemas.openxmlformats.org/officeDocument/2006/relationships/tags" Target="../tags/tag993.xml"/><Relationship Id="rId44" Type="http://schemas.openxmlformats.org/officeDocument/2006/relationships/slideLayout" Target="../slideLayouts/slideLayout2.xml"/><Relationship Id="rId4" Type="http://schemas.openxmlformats.org/officeDocument/2006/relationships/tags" Target="../tags/tag966.xml"/><Relationship Id="rId9" Type="http://schemas.openxmlformats.org/officeDocument/2006/relationships/tags" Target="../tags/tag971.xml"/><Relationship Id="rId14" Type="http://schemas.openxmlformats.org/officeDocument/2006/relationships/tags" Target="../tags/tag976.xml"/><Relationship Id="rId22" Type="http://schemas.openxmlformats.org/officeDocument/2006/relationships/tags" Target="../tags/tag984.xml"/><Relationship Id="rId27" Type="http://schemas.openxmlformats.org/officeDocument/2006/relationships/tags" Target="../tags/tag989.xml"/><Relationship Id="rId30" Type="http://schemas.openxmlformats.org/officeDocument/2006/relationships/tags" Target="../tags/tag992.xml"/><Relationship Id="rId35" Type="http://schemas.openxmlformats.org/officeDocument/2006/relationships/tags" Target="../tags/tag997.xml"/><Relationship Id="rId43" Type="http://schemas.openxmlformats.org/officeDocument/2006/relationships/tags" Target="../tags/tag1005.xml"/></Relationships>
</file>

<file path=ppt/slides/_rels/slide41.xml.rels><?xml version="1.0" encoding="UTF-8" standalone="yes"?>
<Relationships xmlns="http://schemas.openxmlformats.org/package/2006/relationships"><Relationship Id="rId3" Type="http://schemas.openxmlformats.org/officeDocument/2006/relationships/tags" Target="../tags/tag1008.xml"/><Relationship Id="rId2" Type="http://schemas.openxmlformats.org/officeDocument/2006/relationships/tags" Target="../tags/tag1007.xml"/><Relationship Id="rId1" Type="http://schemas.openxmlformats.org/officeDocument/2006/relationships/tags" Target="../tags/tag1006.xml"/><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tags" Target="../tags/tag1009.xml"/></Relationships>
</file>

<file path=ppt/slides/_rels/slide42.xml.rels><?xml version="1.0" encoding="UTF-8" standalone="yes"?>
<Relationships xmlns="http://schemas.openxmlformats.org/package/2006/relationships"><Relationship Id="rId8" Type="http://schemas.openxmlformats.org/officeDocument/2006/relationships/tags" Target="../tags/tag1017.xml"/><Relationship Id="rId13" Type="http://schemas.openxmlformats.org/officeDocument/2006/relationships/tags" Target="../tags/tag1022.xml"/><Relationship Id="rId18" Type="http://schemas.openxmlformats.org/officeDocument/2006/relationships/tags" Target="../tags/tag1027.xml"/><Relationship Id="rId26" Type="http://schemas.openxmlformats.org/officeDocument/2006/relationships/tags" Target="../tags/tag1035.xml"/><Relationship Id="rId3" Type="http://schemas.openxmlformats.org/officeDocument/2006/relationships/tags" Target="../tags/tag1012.xml"/><Relationship Id="rId21" Type="http://schemas.openxmlformats.org/officeDocument/2006/relationships/tags" Target="../tags/tag1030.xml"/><Relationship Id="rId34" Type="http://schemas.openxmlformats.org/officeDocument/2006/relationships/notesSlide" Target="../notesSlides/notesSlide35.xml"/><Relationship Id="rId7" Type="http://schemas.openxmlformats.org/officeDocument/2006/relationships/tags" Target="../tags/tag1016.xml"/><Relationship Id="rId12" Type="http://schemas.openxmlformats.org/officeDocument/2006/relationships/tags" Target="../tags/tag1021.xml"/><Relationship Id="rId17" Type="http://schemas.openxmlformats.org/officeDocument/2006/relationships/tags" Target="../tags/tag1026.xml"/><Relationship Id="rId25" Type="http://schemas.openxmlformats.org/officeDocument/2006/relationships/tags" Target="../tags/tag1034.xml"/><Relationship Id="rId33" Type="http://schemas.openxmlformats.org/officeDocument/2006/relationships/slideLayout" Target="../slideLayouts/slideLayout2.xml"/><Relationship Id="rId2" Type="http://schemas.openxmlformats.org/officeDocument/2006/relationships/tags" Target="../tags/tag1011.xml"/><Relationship Id="rId16" Type="http://schemas.openxmlformats.org/officeDocument/2006/relationships/tags" Target="../tags/tag1025.xml"/><Relationship Id="rId20" Type="http://schemas.openxmlformats.org/officeDocument/2006/relationships/tags" Target="../tags/tag1029.xml"/><Relationship Id="rId29" Type="http://schemas.openxmlformats.org/officeDocument/2006/relationships/tags" Target="../tags/tag1038.xml"/><Relationship Id="rId1" Type="http://schemas.openxmlformats.org/officeDocument/2006/relationships/tags" Target="../tags/tag1010.xml"/><Relationship Id="rId6" Type="http://schemas.openxmlformats.org/officeDocument/2006/relationships/tags" Target="../tags/tag1015.xml"/><Relationship Id="rId11" Type="http://schemas.openxmlformats.org/officeDocument/2006/relationships/tags" Target="../tags/tag1020.xml"/><Relationship Id="rId24" Type="http://schemas.openxmlformats.org/officeDocument/2006/relationships/tags" Target="../tags/tag1033.xml"/><Relationship Id="rId32" Type="http://schemas.openxmlformats.org/officeDocument/2006/relationships/tags" Target="../tags/tag1041.xml"/><Relationship Id="rId5" Type="http://schemas.openxmlformats.org/officeDocument/2006/relationships/tags" Target="../tags/tag1014.xml"/><Relationship Id="rId15" Type="http://schemas.openxmlformats.org/officeDocument/2006/relationships/tags" Target="../tags/tag1024.xml"/><Relationship Id="rId23" Type="http://schemas.openxmlformats.org/officeDocument/2006/relationships/tags" Target="../tags/tag1032.xml"/><Relationship Id="rId28" Type="http://schemas.openxmlformats.org/officeDocument/2006/relationships/tags" Target="../tags/tag1037.xml"/><Relationship Id="rId10" Type="http://schemas.openxmlformats.org/officeDocument/2006/relationships/tags" Target="../tags/tag1019.xml"/><Relationship Id="rId19" Type="http://schemas.openxmlformats.org/officeDocument/2006/relationships/tags" Target="../tags/tag1028.xml"/><Relationship Id="rId31" Type="http://schemas.openxmlformats.org/officeDocument/2006/relationships/tags" Target="../tags/tag1040.xml"/><Relationship Id="rId4" Type="http://schemas.openxmlformats.org/officeDocument/2006/relationships/tags" Target="../tags/tag1013.xml"/><Relationship Id="rId9" Type="http://schemas.openxmlformats.org/officeDocument/2006/relationships/tags" Target="../tags/tag1018.xml"/><Relationship Id="rId14" Type="http://schemas.openxmlformats.org/officeDocument/2006/relationships/tags" Target="../tags/tag1023.xml"/><Relationship Id="rId22" Type="http://schemas.openxmlformats.org/officeDocument/2006/relationships/tags" Target="../tags/tag1031.xml"/><Relationship Id="rId27" Type="http://schemas.openxmlformats.org/officeDocument/2006/relationships/tags" Target="../tags/tag1036.xml"/><Relationship Id="rId30" Type="http://schemas.openxmlformats.org/officeDocument/2006/relationships/tags" Target="../tags/tag1039.xml"/></Relationships>
</file>

<file path=ppt/slides/_rels/slide43.xml.rels><?xml version="1.0" encoding="UTF-8" standalone="yes"?>
<Relationships xmlns="http://schemas.openxmlformats.org/package/2006/relationships"><Relationship Id="rId13" Type="http://schemas.openxmlformats.org/officeDocument/2006/relationships/tags" Target="../tags/tag1054.xml"/><Relationship Id="rId18" Type="http://schemas.openxmlformats.org/officeDocument/2006/relationships/tags" Target="../tags/tag1059.xml"/><Relationship Id="rId26" Type="http://schemas.openxmlformats.org/officeDocument/2006/relationships/tags" Target="../tags/tag1067.xml"/><Relationship Id="rId39" Type="http://schemas.openxmlformats.org/officeDocument/2006/relationships/tags" Target="../tags/tag1080.xml"/><Relationship Id="rId21" Type="http://schemas.openxmlformats.org/officeDocument/2006/relationships/tags" Target="../tags/tag1062.xml"/><Relationship Id="rId34" Type="http://schemas.openxmlformats.org/officeDocument/2006/relationships/tags" Target="../tags/tag1075.xml"/><Relationship Id="rId42" Type="http://schemas.openxmlformats.org/officeDocument/2006/relationships/tags" Target="../tags/tag1083.xml"/><Relationship Id="rId47" Type="http://schemas.openxmlformats.org/officeDocument/2006/relationships/tags" Target="../tags/tag1088.xml"/><Relationship Id="rId50" Type="http://schemas.openxmlformats.org/officeDocument/2006/relationships/tags" Target="../tags/tag1091.xml"/><Relationship Id="rId55" Type="http://schemas.openxmlformats.org/officeDocument/2006/relationships/tags" Target="../tags/tag1096.xml"/><Relationship Id="rId63" Type="http://schemas.openxmlformats.org/officeDocument/2006/relationships/notesSlide" Target="../notesSlides/notesSlide36.xml"/><Relationship Id="rId7" Type="http://schemas.openxmlformats.org/officeDocument/2006/relationships/tags" Target="../tags/tag1048.xml"/><Relationship Id="rId2" Type="http://schemas.openxmlformats.org/officeDocument/2006/relationships/tags" Target="../tags/tag1043.xml"/><Relationship Id="rId16" Type="http://schemas.openxmlformats.org/officeDocument/2006/relationships/tags" Target="../tags/tag1057.xml"/><Relationship Id="rId20" Type="http://schemas.openxmlformats.org/officeDocument/2006/relationships/tags" Target="../tags/tag1061.xml"/><Relationship Id="rId29" Type="http://schemas.openxmlformats.org/officeDocument/2006/relationships/tags" Target="../tags/tag1070.xml"/><Relationship Id="rId41" Type="http://schemas.openxmlformats.org/officeDocument/2006/relationships/tags" Target="../tags/tag1082.xml"/><Relationship Id="rId54" Type="http://schemas.openxmlformats.org/officeDocument/2006/relationships/tags" Target="../tags/tag1095.xml"/><Relationship Id="rId62" Type="http://schemas.openxmlformats.org/officeDocument/2006/relationships/slideLayout" Target="../slideLayouts/slideLayout2.xml"/><Relationship Id="rId1" Type="http://schemas.openxmlformats.org/officeDocument/2006/relationships/tags" Target="../tags/tag1042.xml"/><Relationship Id="rId6" Type="http://schemas.openxmlformats.org/officeDocument/2006/relationships/tags" Target="../tags/tag1047.xml"/><Relationship Id="rId11" Type="http://schemas.openxmlformats.org/officeDocument/2006/relationships/tags" Target="../tags/tag1052.xml"/><Relationship Id="rId24" Type="http://schemas.openxmlformats.org/officeDocument/2006/relationships/tags" Target="../tags/tag1065.xml"/><Relationship Id="rId32" Type="http://schemas.openxmlformats.org/officeDocument/2006/relationships/tags" Target="../tags/tag1073.xml"/><Relationship Id="rId37" Type="http://schemas.openxmlformats.org/officeDocument/2006/relationships/tags" Target="../tags/tag1078.xml"/><Relationship Id="rId40" Type="http://schemas.openxmlformats.org/officeDocument/2006/relationships/tags" Target="../tags/tag1081.xml"/><Relationship Id="rId45" Type="http://schemas.openxmlformats.org/officeDocument/2006/relationships/tags" Target="../tags/tag1086.xml"/><Relationship Id="rId53" Type="http://schemas.openxmlformats.org/officeDocument/2006/relationships/tags" Target="../tags/tag1094.xml"/><Relationship Id="rId58" Type="http://schemas.openxmlformats.org/officeDocument/2006/relationships/tags" Target="../tags/tag1099.xml"/><Relationship Id="rId5" Type="http://schemas.openxmlformats.org/officeDocument/2006/relationships/tags" Target="../tags/tag1046.xml"/><Relationship Id="rId15" Type="http://schemas.openxmlformats.org/officeDocument/2006/relationships/tags" Target="../tags/tag1056.xml"/><Relationship Id="rId23" Type="http://schemas.openxmlformats.org/officeDocument/2006/relationships/tags" Target="../tags/tag1064.xml"/><Relationship Id="rId28" Type="http://schemas.openxmlformats.org/officeDocument/2006/relationships/tags" Target="../tags/tag1069.xml"/><Relationship Id="rId36" Type="http://schemas.openxmlformats.org/officeDocument/2006/relationships/tags" Target="../tags/tag1077.xml"/><Relationship Id="rId49" Type="http://schemas.openxmlformats.org/officeDocument/2006/relationships/tags" Target="../tags/tag1090.xml"/><Relationship Id="rId57" Type="http://schemas.openxmlformats.org/officeDocument/2006/relationships/tags" Target="../tags/tag1098.xml"/><Relationship Id="rId61" Type="http://schemas.openxmlformats.org/officeDocument/2006/relationships/tags" Target="../tags/tag1102.xml"/><Relationship Id="rId10" Type="http://schemas.openxmlformats.org/officeDocument/2006/relationships/tags" Target="../tags/tag1051.xml"/><Relationship Id="rId19" Type="http://schemas.openxmlformats.org/officeDocument/2006/relationships/tags" Target="../tags/tag1060.xml"/><Relationship Id="rId31" Type="http://schemas.openxmlformats.org/officeDocument/2006/relationships/tags" Target="../tags/tag1072.xml"/><Relationship Id="rId44" Type="http://schemas.openxmlformats.org/officeDocument/2006/relationships/tags" Target="../tags/tag1085.xml"/><Relationship Id="rId52" Type="http://schemas.openxmlformats.org/officeDocument/2006/relationships/tags" Target="../tags/tag1093.xml"/><Relationship Id="rId60" Type="http://schemas.openxmlformats.org/officeDocument/2006/relationships/tags" Target="../tags/tag1101.xml"/><Relationship Id="rId4" Type="http://schemas.openxmlformats.org/officeDocument/2006/relationships/tags" Target="../tags/tag1045.xml"/><Relationship Id="rId9" Type="http://schemas.openxmlformats.org/officeDocument/2006/relationships/tags" Target="../tags/tag1050.xml"/><Relationship Id="rId14" Type="http://schemas.openxmlformats.org/officeDocument/2006/relationships/tags" Target="../tags/tag1055.xml"/><Relationship Id="rId22" Type="http://schemas.openxmlformats.org/officeDocument/2006/relationships/tags" Target="../tags/tag1063.xml"/><Relationship Id="rId27" Type="http://schemas.openxmlformats.org/officeDocument/2006/relationships/tags" Target="../tags/tag1068.xml"/><Relationship Id="rId30" Type="http://schemas.openxmlformats.org/officeDocument/2006/relationships/tags" Target="../tags/tag1071.xml"/><Relationship Id="rId35" Type="http://schemas.openxmlformats.org/officeDocument/2006/relationships/tags" Target="../tags/tag1076.xml"/><Relationship Id="rId43" Type="http://schemas.openxmlformats.org/officeDocument/2006/relationships/tags" Target="../tags/tag1084.xml"/><Relationship Id="rId48" Type="http://schemas.openxmlformats.org/officeDocument/2006/relationships/tags" Target="../tags/tag1089.xml"/><Relationship Id="rId56" Type="http://schemas.openxmlformats.org/officeDocument/2006/relationships/tags" Target="../tags/tag1097.xml"/><Relationship Id="rId8" Type="http://schemas.openxmlformats.org/officeDocument/2006/relationships/tags" Target="../tags/tag1049.xml"/><Relationship Id="rId51" Type="http://schemas.openxmlformats.org/officeDocument/2006/relationships/tags" Target="../tags/tag1092.xml"/><Relationship Id="rId3" Type="http://schemas.openxmlformats.org/officeDocument/2006/relationships/tags" Target="../tags/tag1044.xml"/><Relationship Id="rId12" Type="http://schemas.openxmlformats.org/officeDocument/2006/relationships/tags" Target="../tags/tag1053.xml"/><Relationship Id="rId17" Type="http://schemas.openxmlformats.org/officeDocument/2006/relationships/tags" Target="../tags/tag1058.xml"/><Relationship Id="rId25" Type="http://schemas.openxmlformats.org/officeDocument/2006/relationships/tags" Target="../tags/tag1066.xml"/><Relationship Id="rId33" Type="http://schemas.openxmlformats.org/officeDocument/2006/relationships/tags" Target="../tags/tag1074.xml"/><Relationship Id="rId38" Type="http://schemas.openxmlformats.org/officeDocument/2006/relationships/tags" Target="../tags/tag1079.xml"/><Relationship Id="rId46" Type="http://schemas.openxmlformats.org/officeDocument/2006/relationships/tags" Target="../tags/tag1087.xml"/><Relationship Id="rId59" Type="http://schemas.openxmlformats.org/officeDocument/2006/relationships/tags" Target="../tags/tag1100.xml"/></Relationships>
</file>

<file path=ppt/slides/_rels/slide44.xml.rels><?xml version="1.0" encoding="UTF-8" standalone="yes"?>
<Relationships xmlns="http://schemas.openxmlformats.org/package/2006/relationships"><Relationship Id="rId3" Type="http://schemas.openxmlformats.org/officeDocument/2006/relationships/tags" Target="../tags/tag1105.xml"/><Relationship Id="rId7" Type="http://schemas.openxmlformats.org/officeDocument/2006/relationships/notesSlide" Target="../notesSlides/notesSlide37.xml"/><Relationship Id="rId2" Type="http://schemas.openxmlformats.org/officeDocument/2006/relationships/tags" Target="../tags/tag1104.xml"/><Relationship Id="rId1" Type="http://schemas.openxmlformats.org/officeDocument/2006/relationships/tags" Target="../tags/tag1103.xml"/><Relationship Id="rId6" Type="http://schemas.openxmlformats.org/officeDocument/2006/relationships/slideLayout" Target="../slideLayouts/slideLayout2.xml"/><Relationship Id="rId5" Type="http://schemas.openxmlformats.org/officeDocument/2006/relationships/tags" Target="../tags/tag1107.xml"/><Relationship Id="rId4" Type="http://schemas.openxmlformats.org/officeDocument/2006/relationships/tags" Target="../tags/tag1106.xml"/></Relationships>
</file>

<file path=ppt/slides/_rels/slide45.xml.rels><?xml version="1.0" encoding="UTF-8" standalone="yes"?>
<Relationships xmlns="http://schemas.openxmlformats.org/package/2006/relationships"><Relationship Id="rId8" Type="http://schemas.openxmlformats.org/officeDocument/2006/relationships/tags" Target="../tags/tag1115.xml"/><Relationship Id="rId3" Type="http://schemas.openxmlformats.org/officeDocument/2006/relationships/tags" Target="../tags/tag1110.xml"/><Relationship Id="rId7" Type="http://schemas.openxmlformats.org/officeDocument/2006/relationships/tags" Target="../tags/tag1114.xml"/><Relationship Id="rId2" Type="http://schemas.openxmlformats.org/officeDocument/2006/relationships/tags" Target="../tags/tag1109.xml"/><Relationship Id="rId1" Type="http://schemas.openxmlformats.org/officeDocument/2006/relationships/tags" Target="../tags/tag1108.xml"/><Relationship Id="rId6" Type="http://schemas.openxmlformats.org/officeDocument/2006/relationships/tags" Target="../tags/tag1113.xml"/><Relationship Id="rId11" Type="http://schemas.openxmlformats.org/officeDocument/2006/relationships/notesSlide" Target="../notesSlides/notesSlide38.xml"/><Relationship Id="rId5" Type="http://schemas.openxmlformats.org/officeDocument/2006/relationships/tags" Target="../tags/tag1112.xml"/><Relationship Id="rId10" Type="http://schemas.openxmlformats.org/officeDocument/2006/relationships/slideLayout" Target="../slideLayouts/slideLayout4.xml"/><Relationship Id="rId4" Type="http://schemas.openxmlformats.org/officeDocument/2006/relationships/tags" Target="../tags/tag1111.xml"/><Relationship Id="rId9" Type="http://schemas.openxmlformats.org/officeDocument/2006/relationships/tags" Target="../tags/tag1116.xml"/></Relationships>
</file>

<file path=ppt/slides/_rels/slide46.xml.rels><?xml version="1.0" encoding="UTF-8" standalone="yes"?>
<Relationships xmlns="http://schemas.openxmlformats.org/package/2006/relationships"><Relationship Id="rId3" Type="http://schemas.openxmlformats.org/officeDocument/2006/relationships/tags" Target="../tags/tag1119.xml"/><Relationship Id="rId2" Type="http://schemas.openxmlformats.org/officeDocument/2006/relationships/tags" Target="../tags/tag1118.xml"/><Relationship Id="rId1" Type="http://schemas.openxmlformats.org/officeDocument/2006/relationships/tags" Target="../tags/tag1117.xml"/><Relationship Id="rId5" Type="http://schemas.openxmlformats.org/officeDocument/2006/relationships/notesSlide" Target="../notesSlides/notesSlide39.xml"/><Relationship Id="rId4"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tags" Target="../tags/tag1122.xml"/><Relationship Id="rId2" Type="http://schemas.openxmlformats.org/officeDocument/2006/relationships/tags" Target="../tags/tag1121.xml"/><Relationship Id="rId1" Type="http://schemas.openxmlformats.org/officeDocument/2006/relationships/tags" Target="../tags/tag1120.xml"/><Relationship Id="rId6" Type="http://schemas.openxmlformats.org/officeDocument/2006/relationships/notesSlide" Target="../notesSlides/notesSlide40.xml"/><Relationship Id="rId5" Type="http://schemas.openxmlformats.org/officeDocument/2006/relationships/slideLayout" Target="../slideLayouts/slideLayout2.xml"/><Relationship Id="rId4" Type="http://schemas.openxmlformats.org/officeDocument/2006/relationships/tags" Target="../tags/tag1123.xml"/></Relationships>
</file>

<file path=ppt/slides/_rels/slide48.xml.rels><?xml version="1.0" encoding="UTF-8" standalone="yes"?>
<Relationships xmlns="http://schemas.openxmlformats.org/package/2006/relationships"><Relationship Id="rId8" Type="http://schemas.openxmlformats.org/officeDocument/2006/relationships/tags" Target="../tags/tag1130.xml"/><Relationship Id="rId13" Type="http://schemas.openxmlformats.org/officeDocument/2006/relationships/tags" Target="../tags/tag1135.xml"/><Relationship Id="rId18" Type="http://schemas.openxmlformats.org/officeDocument/2006/relationships/tags" Target="../tags/tag1140.xml"/><Relationship Id="rId26" Type="http://schemas.openxmlformats.org/officeDocument/2006/relationships/tags" Target="../tags/tag1148.xml"/><Relationship Id="rId39" Type="http://schemas.openxmlformats.org/officeDocument/2006/relationships/slideLayout" Target="../slideLayouts/slideLayout12.xml"/><Relationship Id="rId3" Type="http://schemas.openxmlformats.org/officeDocument/2006/relationships/tags" Target="../tags/tag1125.xml"/><Relationship Id="rId21" Type="http://schemas.openxmlformats.org/officeDocument/2006/relationships/tags" Target="../tags/tag1143.xml"/><Relationship Id="rId34" Type="http://schemas.openxmlformats.org/officeDocument/2006/relationships/tags" Target="../tags/tag1156.xml"/><Relationship Id="rId42" Type="http://schemas.openxmlformats.org/officeDocument/2006/relationships/image" Target="../media/image1.wmf"/><Relationship Id="rId7" Type="http://schemas.openxmlformats.org/officeDocument/2006/relationships/tags" Target="../tags/tag1129.xml"/><Relationship Id="rId12" Type="http://schemas.openxmlformats.org/officeDocument/2006/relationships/tags" Target="../tags/tag1134.xml"/><Relationship Id="rId17" Type="http://schemas.openxmlformats.org/officeDocument/2006/relationships/tags" Target="../tags/tag1139.xml"/><Relationship Id="rId25" Type="http://schemas.openxmlformats.org/officeDocument/2006/relationships/tags" Target="../tags/tag1147.xml"/><Relationship Id="rId33" Type="http://schemas.openxmlformats.org/officeDocument/2006/relationships/tags" Target="../tags/tag1155.xml"/><Relationship Id="rId38" Type="http://schemas.openxmlformats.org/officeDocument/2006/relationships/tags" Target="../tags/tag1160.xml"/><Relationship Id="rId2" Type="http://schemas.openxmlformats.org/officeDocument/2006/relationships/tags" Target="../tags/tag1124.xml"/><Relationship Id="rId16" Type="http://schemas.openxmlformats.org/officeDocument/2006/relationships/tags" Target="../tags/tag1138.xml"/><Relationship Id="rId20" Type="http://schemas.openxmlformats.org/officeDocument/2006/relationships/tags" Target="../tags/tag1142.xml"/><Relationship Id="rId29" Type="http://schemas.openxmlformats.org/officeDocument/2006/relationships/tags" Target="../tags/tag1151.xml"/><Relationship Id="rId41" Type="http://schemas.openxmlformats.org/officeDocument/2006/relationships/oleObject" Target="../embeddings/oleObject1.bin"/><Relationship Id="rId1" Type="http://schemas.openxmlformats.org/officeDocument/2006/relationships/vmlDrawing" Target="../drawings/vmlDrawing1.vml"/><Relationship Id="rId6" Type="http://schemas.openxmlformats.org/officeDocument/2006/relationships/tags" Target="../tags/tag1128.xml"/><Relationship Id="rId11" Type="http://schemas.openxmlformats.org/officeDocument/2006/relationships/tags" Target="../tags/tag1133.xml"/><Relationship Id="rId24" Type="http://schemas.openxmlformats.org/officeDocument/2006/relationships/tags" Target="../tags/tag1146.xml"/><Relationship Id="rId32" Type="http://schemas.openxmlformats.org/officeDocument/2006/relationships/tags" Target="../tags/tag1154.xml"/><Relationship Id="rId37" Type="http://schemas.openxmlformats.org/officeDocument/2006/relationships/tags" Target="../tags/tag1159.xml"/><Relationship Id="rId40" Type="http://schemas.openxmlformats.org/officeDocument/2006/relationships/notesSlide" Target="../notesSlides/notesSlide41.xml"/><Relationship Id="rId5" Type="http://schemas.openxmlformats.org/officeDocument/2006/relationships/tags" Target="../tags/tag1127.xml"/><Relationship Id="rId15" Type="http://schemas.openxmlformats.org/officeDocument/2006/relationships/tags" Target="../tags/tag1137.xml"/><Relationship Id="rId23" Type="http://schemas.openxmlformats.org/officeDocument/2006/relationships/tags" Target="../tags/tag1145.xml"/><Relationship Id="rId28" Type="http://schemas.openxmlformats.org/officeDocument/2006/relationships/tags" Target="../tags/tag1150.xml"/><Relationship Id="rId36" Type="http://schemas.openxmlformats.org/officeDocument/2006/relationships/tags" Target="../tags/tag1158.xml"/><Relationship Id="rId10" Type="http://schemas.openxmlformats.org/officeDocument/2006/relationships/tags" Target="../tags/tag1132.xml"/><Relationship Id="rId19" Type="http://schemas.openxmlformats.org/officeDocument/2006/relationships/tags" Target="../tags/tag1141.xml"/><Relationship Id="rId31" Type="http://schemas.openxmlformats.org/officeDocument/2006/relationships/tags" Target="../tags/tag1153.xml"/><Relationship Id="rId4" Type="http://schemas.openxmlformats.org/officeDocument/2006/relationships/tags" Target="../tags/tag1126.xml"/><Relationship Id="rId9" Type="http://schemas.openxmlformats.org/officeDocument/2006/relationships/tags" Target="../tags/tag1131.xml"/><Relationship Id="rId14" Type="http://schemas.openxmlformats.org/officeDocument/2006/relationships/tags" Target="../tags/tag1136.xml"/><Relationship Id="rId22" Type="http://schemas.openxmlformats.org/officeDocument/2006/relationships/tags" Target="../tags/tag1144.xml"/><Relationship Id="rId27" Type="http://schemas.openxmlformats.org/officeDocument/2006/relationships/tags" Target="../tags/tag1149.xml"/><Relationship Id="rId30" Type="http://schemas.openxmlformats.org/officeDocument/2006/relationships/tags" Target="../tags/tag1152.xml"/><Relationship Id="rId35" Type="http://schemas.openxmlformats.org/officeDocument/2006/relationships/tags" Target="../tags/tag1157.xml"/></Relationships>
</file>

<file path=ppt/slides/_rels/slide49.xml.rels><?xml version="1.0" encoding="UTF-8" standalone="yes"?>
<Relationships xmlns="http://schemas.openxmlformats.org/package/2006/relationships"><Relationship Id="rId8" Type="http://schemas.openxmlformats.org/officeDocument/2006/relationships/tags" Target="../tags/tag1168.xml"/><Relationship Id="rId13" Type="http://schemas.openxmlformats.org/officeDocument/2006/relationships/tags" Target="../tags/tag1173.xml"/><Relationship Id="rId18" Type="http://schemas.openxmlformats.org/officeDocument/2006/relationships/tags" Target="../tags/tag1178.xml"/><Relationship Id="rId26" Type="http://schemas.openxmlformats.org/officeDocument/2006/relationships/tags" Target="../tags/tag1186.xml"/><Relationship Id="rId39" Type="http://schemas.openxmlformats.org/officeDocument/2006/relationships/notesSlide" Target="../notesSlides/notesSlide42.xml"/><Relationship Id="rId3" Type="http://schemas.openxmlformats.org/officeDocument/2006/relationships/tags" Target="../tags/tag1163.xml"/><Relationship Id="rId21" Type="http://schemas.openxmlformats.org/officeDocument/2006/relationships/tags" Target="../tags/tag1181.xml"/><Relationship Id="rId34" Type="http://schemas.openxmlformats.org/officeDocument/2006/relationships/tags" Target="../tags/tag1194.xml"/><Relationship Id="rId7" Type="http://schemas.openxmlformats.org/officeDocument/2006/relationships/tags" Target="../tags/tag1167.xml"/><Relationship Id="rId12" Type="http://schemas.openxmlformats.org/officeDocument/2006/relationships/tags" Target="../tags/tag1172.xml"/><Relationship Id="rId17" Type="http://schemas.openxmlformats.org/officeDocument/2006/relationships/tags" Target="../tags/tag1177.xml"/><Relationship Id="rId25" Type="http://schemas.openxmlformats.org/officeDocument/2006/relationships/tags" Target="../tags/tag1185.xml"/><Relationship Id="rId33" Type="http://schemas.openxmlformats.org/officeDocument/2006/relationships/tags" Target="../tags/tag1193.xml"/><Relationship Id="rId38" Type="http://schemas.openxmlformats.org/officeDocument/2006/relationships/slideLayout" Target="../slideLayouts/slideLayout2.xml"/><Relationship Id="rId2" Type="http://schemas.openxmlformats.org/officeDocument/2006/relationships/tags" Target="../tags/tag1162.xml"/><Relationship Id="rId16" Type="http://schemas.openxmlformats.org/officeDocument/2006/relationships/tags" Target="../tags/tag1176.xml"/><Relationship Id="rId20" Type="http://schemas.openxmlformats.org/officeDocument/2006/relationships/tags" Target="../tags/tag1180.xml"/><Relationship Id="rId29" Type="http://schemas.openxmlformats.org/officeDocument/2006/relationships/tags" Target="../tags/tag1189.xml"/><Relationship Id="rId1" Type="http://schemas.openxmlformats.org/officeDocument/2006/relationships/tags" Target="../tags/tag1161.xml"/><Relationship Id="rId6" Type="http://schemas.openxmlformats.org/officeDocument/2006/relationships/tags" Target="../tags/tag1166.xml"/><Relationship Id="rId11" Type="http://schemas.openxmlformats.org/officeDocument/2006/relationships/tags" Target="../tags/tag1171.xml"/><Relationship Id="rId24" Type="http://schemas.openxmlformats.org/officeDocument/2006/relationships/tags" Target="../tags/tag1184.xml"/><Relationship Id="rId32" Type="http://schemas.openxmlformats.org/officeDocument/2006/relationships/tags" Target="../tags/tag1192.xml"/><Relationship Id="rId37" Type="http://schemas.openxmlformats.org/officeDocument/2006/relationships/tags" Target="../tags/tag1197.xml"/><Relationship Id="rId5" Type="http://schemas.openxmlformats.org/officeDocument/2006/relationships/tags" Target="../tags/tag1165.xml"/><Relationship Id="rId15" Type="http://schemas.openxmlformats.org/officeDocument/2006/relationships/tags" Target="../tags/tag1175.xml"/><Relationship Id="rId23" Type="http://schemas.openxmlformats.org/officeDocument/2006/relationships/tags" Target="../tags/tag1183.xml"/><Relationship Id="rId28" Type="http://schemas.openxmlformats.org/officeDocument/2006/relationships/tags" Target="../tags/tag1188.xml"/><Relationship Id="rId36" Type="http://schemas.openxmlformats.org/officeDocument/2006/relationships/tags" Target="../tags/tag1196.xml"/><Relationship Id="rId10" Type="http://schemas.openxmlformats.org/officeDocument/2006/relationships/tags" Target="../tags/tag1170.xml"/><Relationship Id="rId19" Type="http://schemas.openxmlformats.org/officeDocument/2006/relationships/tags" Target="../tags/tag1179.xml"/><Relationship Id="rId31" Type="http://schemas.openxmlformats.org/officeDocument/2006/relationships/tags" Target="../tags/tag1191.xml"/><Relationship Id="rId4" Type="http://schemas.openxmlformats.org/officeDocument/2006/relationships/tags" Target="../tags/tag1164.xml"/><Relationship Id="rId9" Type="http://schemas.openxmlformats.org/officeDocument/2006/relationships/tags" Target="../tags/tag1169.xml"/><Relationship Id="rId14" Type="http://schemas.openxmlformats.org/officeDocument/2006/relationships/tags" Target="../tags/tag1174.xml"/><Relationship Id="rId22" Type="http://schemas.openxmlformats.org/officeDocument/2006/relationships/tags" Target="../tags/tag1182.xml"/><Relationship Id="rId27" Type="http://schemas.openxmlformats.org/officeDocument/2006/relationships/tags" Target="../tags/tag1187.xml"/><Relationship Id="rId30" Type="http://schemas.openxmlformats.org/officeDocument/2006/relationships/tags" Target="../tags/tag1190.xml"/><Relationship Id="rId35" Type="http://schemas.openxmlformats.org/officeDocument/2006/relationships/tags" Target="../tags/tag119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1200.xml"/><Relationship Id="rId2" Type="http://schemas.openxmlformats.org/officeDocument/2006/relationships/tags" Target="../tags/tag1199.xml"/><Relationship Id="rId1" Type="http://schemas.openxmlformats.org/officeDocument/2006/relationships/tags" Target="../tags/tag1198.xml"/><Relationship Id="rId6" Type="http://schemas.openxmlformats.org/officeDocument/2006/relationships/notesSlide" Target="../notesSlides/notesSlide43.xml"/><Relationship Id="rId5" Type="http://schemas.openxmlformats.org/officeDocument/2006/relationships/slideLayout" Target="../slideLayouts/slideLayout2.xml"/><Relationship Id="rId4" Type="http://schemas.openxmlformats.org/officeDocument/2006/relationships/tags" Target="../tags/tag1201.xml"/></Relationships>
</file>

<file path=ppt/slides/_rels/slide51.xml.rels><?xml version="1.0" encoding="UTF-8" standalone="yes"?>
<Relationships xmlns="http://schemas.openxmlformats.org/package/2006/relationships"><Relationship Id="rId3" Type="http://schemas.openxmlformats.org/officeDocument/2006/relationships/tags" Target="../tags/tag1204.xml"/><Relationship Id="rId7" Type="http://schemas.openxmlformats.org/officeDocument/2006/relationships/notesSlide" Target="../notesSlides/notesSlide44.xml"/><Relationship Id="rId2" Type="http://schemas.openxmlformats.org/officeDocument/2006/relationships/tags" Target="../tags/tag1203.xml"/><Relationship Id="rId1" Type="http://schemas.openxmlformats.org/officeDocument/2006/relationships/tags" Target="../tags/tag1202.xml"/><Relationship Id="rId6" Type="http://schemas.openxmlformats.org/officeDocument/2006/relationships/slideLayout" Target="../slideLayouts/slideLayout2.xml"/><Relationship Id="rId5" Type="http://schemas.openxmlformats.org/officeDocument/2006/relationships/tags" Target="../tags/tag1206.xml"/><Relationship Id="rId4" Type="http://schemas.openxmlformats.org/officeDocument/2006/relationships/tags" Target="../tags/tag1205.xml"/></Relationships>
</file>

<file path=ppt/slides/_rels/slide52.xml.rels><?xml version="1.0" encoding="UTF-8" standalone="yes"?>
<Relationships xmlns="http://schemas.openxmlformats.org/package/2006/relationships"><Relationship Id="rId8" Type="http://schemas.openxmlformats.org/officeDocument/2006/relationships/tags" Target="../tags/tag1214.xml"/><Relationship Id="rId3" Type="http://schemas.openxmlformats.org/officeDocument/2006/relationships/tags" Target="../tags/tag1209.xml"/><Relationship Id="rId7" Type="http://schemas.openxmlformats.org/officeDocument/2006/relationships/tags" Target="../tags/tag1213.xml"/><Relationship Id="rId12" Type="http://schemas.openxmlformats.org/officeDocument/2006/relationships/notesSlide" Target="../notesSlides/notesSlide45.xml"/><Relationship Id="rId2" Type="http://schemas.openxmlformats.org/officeDocument/2006/relationships/tags" Target="../tags/tag1208.xml"/><Relationship Id="rId1" Type="http://schemas.openxmlformats.org/officeDocument/2006/relationships/tags" Target="../tags/tag1207.xml"/><Relationship Id="rId6" Type="http://schemas.openxmlformats.org/officeDocument/2006/relationships/tags" Target="../tags/tag1212.xml"/><Relationship Id="rId11" Type="http://schemas.openxmlformats.org/officeDocument/2006/relationships/slideLayout" Target="../slideLayouts/slideLayout2.xml"/><Relationship Id="rId5" Type="http://schemas.openxmlformats.org/officeDocument/2006/relationships/tags" Target="../tags/tag1211.xml"/><Relationship Id="rId10" Type="http://schemas.openxmlformats.org/officeDocument/2006/relationships/tags" Target="../tags/tag1216.xml"/><Relationship Id="rId4" Type="http://schemas.openxmlformats.org/officeDocument/2006/relationships/tags" Target="../tags/tag1210.xml"/><Relationship Id="rId9" Type="http://schemas.openxmlformats.org/officeDocument/2006/relationships/tags" Target="../tags/tag1215.xml"/></Relationships>
</file>

<file path=ppt/slides/_rels/slide53.xml.rels><?xml version="1.0" encoding="UTF-8" standalone="yes"?>
<Relationships xmlns="http://schemas.openxmlformats.org/package/2006/relationships"><Relationship Id="rId8" Type="http://schemas.openxmlformats.org/officeDocument/2006/relationships/tags" Target="../tags/tag1224.xml"/><Relationship Id="rId13" Type="http://schemas.openxmlformats.org/officeDocument/2006/relationships/tags" Target="../tags/tag1229.xml"/><Relationship Id="rId18" Type="http://schemas.openxmlformats.org/officeDocument/2006/relationships/tags" Target="../tags/tag1234.xml"/><Relationship Id="rId26" Type="http://schemas.openxmlformats.org/officeDocument/2006/relationships/tags" Target="../tags/tag1242.xml"/><Relationship Id="rId39" Type="http://schemas.openxmlformats.org/officeDocument/2006/relationships/tags" Target="../tags/tag1255.xml"/><Relationship Id="rId3" Type="http://schemas.openxmlformats.org/officeDocument/2006/relationships/tags" Target="../tags/tag1219.xml"/><Relationship Id="rId21" Type="http://schemas.openxmlformats.org/officeDocument/2006/relationships/tags" Target="../tags/tag1237.xml"/><Relationship Id="rId34" Type="http://schemas.openxmlformats.org/officeDocument/2006/relationships/tags" Target="../tags/tag1250.xml"/><Relationship Id="rId42" Type="http://schemas.openxmlformats.org/officeDocument/2006/relationships/tags" Target="../tags/tag1258.xml"/><Relationship Id="rId7" Type="http://schemas.openxmlformats.org/officeDocument/2006/relationships/tags" Target="../tags/tag1223.xml"/><Relationship Id="rId12" Type="http://schemas.openxmlformats.org/officeDocument/2006/relationships/tags" Target="../tags/tag1228.xml"/><Relationship Id="rId17" Type="http://schemas.openxmlformats.org/officeDocument/2006/relationships/tags" Target="../tags/tag1233.xml"/><Relationship Id="rId25" Type="http://schemas.openxmlformats.org/officeDocument/2006/relationships/tags" Target="../tags/tag1241.xml"/><Relationship Id="rId33" Type="http://schemas.openxmlformats.org/officeDocument/2006/relationships/tags" Target="../tags/tag1249.xml"/><Relationship Id="rId38" Type="http://schemas.openxmlformats.org/officeDocument/2006/relationships/tags" Target="../tags/tag1254.xml"/><Relationship Id="rId46" Type="http://schemas.openxmlformats.org/officeDocument/2006/relationships/notesSlide" Target="../notesSlides/notesSlide46.xml"/><Relationship Id="rId2" Type="http://schemas.openxmlformats.org/officeDocument/2006/relationships/tags" Target="../tags/tag1218.xml"/><Relationship Id="rId16" Type="http://schemas.openxmlformats.org/officeDocument/2006/relationships/tags" Target="../tags/tag1232.xml"/><Relationship Id="rId20" Type="http://schemas.openxmlformats.org/officeDocument/2006/relationships/tags" Target="../tags/tag1236.xml"/><Relationship Id="rId29" Type="http://schemas.openxmlformats.org/officeDocument/2006/relationships/tags" Target="../tags/tag1245.xml"/><Relationship Id="rId41" Type="http://schemas.openxmlformats.org/officeDocument/2006/relationships/tags" Target="../tags/tag1257.xml"/><Relationship Id="rId1" Type="http://schemas.openxmlformats.org/officeDocument/2006/relationships/tags" Target="../tags/tag1217.xml"/><Relationship Id="rId6" Type="http://schemas.openxmlformats.org/officeDocument/2006/relationships/tags" Target="../tags/tag1222.xml"/><Relationship Id="rId11" Type="http://schemas.openxmlformats.org/officeDocument/2006/relationships/tags" Target="../tags/tag1227.xml"/><Relationship Id="rId24" Type="http://schemas.openxmlformats.org/officeDocument/2006/relationships/tags" Target="../tags/tag1240.xml"/><Relationship Id="rId32" Type="http://schemas.openxmlformats.org/officeDocument/2006/relationships/tags" Target="../tags/tag1248.xml"/><Relationship Id="rId37" Type="http://schemas.openxmlformats.org/officeDocument/2006/relationships/tags" Target="../tags/tag1253.xml"/><Relationship Id="rId40" Type="http://schemas.openxmlformats.org/officeDocument/2006/relationships/tags" Target="../tags/tag1256.xml"/><Relationship Id="rId45" Type="http://schemas.openxmlformats.org/officeDocument/2006/relationships/slideLayout" Target="../slideLayouts/slideLayout2.xml"/><Relationship Id="rId5" Type="http://schemas.openxmlformats.org/officeDocument/2006/relationships/tags" Target="../tags/tag1221.xml"/><Relationship Id="rId15" Type="http://schemas.openxmlformats.org/officeDocument/2006/relationships/tags" Target="../tags/tag1231.xml"/><Relationship Id="rId23" Type="http://schemas.openxmlformats.org/officeDocument/2006/relationships/tags" Target="../tags/tag1239.xml"/><Relationship Id="rId28" Type="http://schemas.openxmlformats.org/officeDocument/2006/relationships/tags" Target="../tags/tag1244.xml"/><Relationship Id="rId36" Type="http://schemas.openxmlformats.org/officeDocument/2006/relationships/tags" Target="../tags/tag1252.xml"/><Relationship Id="rId10" Type="http://schemas.openxmlformats.org/officeDocument/2006/relationships/tags" Target="../tags/tag1226.xml"/><Relationship Id="rId19" Type="http://schemas.openxmlformats.org/officeDocument/2006/relationships/tags" Target="../tags/tag1235.xml"/><Relationship Id="rId31" Type="http://schemas.openxmlformats.org/officeDocument/2006/relationships/tags" Target="../tags/tag1247.xml"/><Relationship Id="rId44" Type="http://schemas.openxmlformats.org/officeDocument/2006/relationships/tags" Target="../tags/tag1260.xml"/><Relationship Id="rId4" Type="http://schemas.openxmlformats.org/officeDocument/2006/relationships/tags" Target="../tags/tag1220.xml"/><Relationship Id="rId9" Type="http://schemas.openxmlformats.org/officeDocument/2006/relationships/tags" Target="../tags/tag1225.xml"/><Relationship Id="rId14" Type="http://schemas.openxmlformats.org/officeDocument/2006/relationships/tags" Target="../tags/tag1230.xml"/><Relationship Id="rId22" Type="http://schemas.openxmlformats.org/officeDocument/2006/relationships/tags" Target="../tags/tag1238.xml"/><Relationship Id="rId27" Type="http://schemas.openxmlformats.org/officeDocument/2006/relationships/tags" Target="../tags/tag1243.xml"/><Relationship Id="rId30" Type="http://schemas.openxmlformats.org/officeDocument/2006/relationships/tags" Target="../tags/tag1246.xml"/><Relationship Id="rId35" Type="http://schemas.openxmlformats.org/officeDocument/2006/relationships/tags" Target="../tags/tag1251.xml"/><Relationship Id="rId43" Type="http://schemas.openxmlformats.org/officeDocument/2006/relationships/tags" Target="../tags/tag1259.xml"/></Relationships>
</file>

<file path=ppt/slides/_rels/slide54.xml.rels><?xml version="1.0" encoding="UTF-8" standalone="yes"?>
<Relationships xmlns="http://schemas.openxmlformats.org/package/2006/relationships"><Relationship Id="rId8" Type="http://schemas.openxmlformats.org/officeDocument/2006/relationships/tags" Target="../tags/tag1268.xml"/><Relationship Id="rId13" Type="http://schemas.openxmlformats.org/officeDocument/2006/relationships/tags" Target="../tags/tag1273.xml"/><Relationship Id="rId18" Type="http://schemas.openxmlformats.org/officeDocument/2006/relationships/tags" Target="../tags/tag1278.xml"/><Relationship Id="rId26" Type="http://schemas.openxmlformats.org/officeDocument/2006/relationships/tags" Target="../tags/tag1286.xml"/><Relationship Id="rId39" Type="http://schemas.openxmlformats.org/officeDocument/2006/relationships/tags" Target="../tags/tag1299.xml"/><Relationship Id="rId3" Type="http://schemas.openxmlformats.org/officeDocument/2006/relationships/tags" Target="../tags/tag1263.xml"/><Relationship Id="rId21" Type="http://schemas.openxmlformats.org/officeDocument/2006/relationships/tags" Target="../tags/tag1281.xml"/><Relationship Id="rId34" Type="http://schemas.openxmlformats.org/officeDocument/2006/relationships/tags" Target="../tags/tag1294.xml"/><Relationship Id="rId42" Type="http://schemas.openxmlformats.org/officeDocument/2006/relationships/tags" Target="../tags/tag1302.xml"/><Relationship Id="rId47" Type="http://schemas.openxmlformats.org/officeDocument/2006/relationships/notesSlide" Target="../notesSlides/notesSlide47.xml"/><Relationship Id="rId7" Type="http://schemas.openxmlformats.org/officeDocument/2006/relationships/tags" Target="../tags/tag1267.xml"/><Relationship Id="rId12" Type="http://schemas.openxmlformats.org/officeDocument/2006/relationships/tags" Target="../tags/tag1272.xml"/><Relationship Id="rId17" Type="http://schemas.openxmlformats.org/officeDocument/2006/relationships/tags" Target="../tags/tag1277.xml"/><Relationship Id="rId25" Type="http://schemas.openxmlformats.org/officeDocument/2006/relationships/tags" Target="../tags/tag1285.xml"/><Relationship Id="rId33" Type="http://schemas.openxmlformats.org/officeDocument/2006/relationships/tags" Target="../tags/tag1293.xml"/><Relationship Id="rId38" Type="http://schemas.openxmlformats.org/officeDocument/2006/relationships/tags" Target="../tags/tag1298.xml"/><Relationship Id="rId46" Type="http://schemas.openxmlformats.org/officeDocument/2006/relationships/slideLayout" Target="../slideLayouts/slideLayout2.xml"/><Relationship Id="rId2" Type="http://schemas.openxmlformats.org/officeDocument/2006/relationships/tags" Target="../tags/tag1262.xml"/><Relationship Id="rId16" Type="http://schemas.openxmlformats.org/officeDocument/2006/relationships/tags" Target="../tags/tag1276.xml"/><Relationship Id="rId20" Type="http://schemas.openxmlformats.org/officeDocument/2006/relationships/tags" Target="../tags/tag1280.xml"/><Relationship Id="rId29" Type="http://schemas.openxmlformats.org/officeDocument/2006/relationships/tags" Target="../tags/tag1289.xml"/><Relationship Id="rId41" Type="http://schemas.openxmlformats.org/officeDocument/2006/relationships/tags" Target="../tags/tag1301.xml"/><Relationship Id="rId1" Type="http://schemas.openxmlformats.org/officeDocument/2006/relationships/tags" Target="../tags/tag1261.xml"/><Relationship Id="rId6" Type="http://schemas.openxmlformats.org/officeDocument/2006/relationships/tags" Target="../tags/tag1266.xml"/><Relationship Id="rId11" Type="http://schemas.openxmlformats.org/officeDocument/2006/relationships/tags" Target="../tags/tag1271.xml"/><Relationship Id="rId24" Type="http://schemas.openxmlformats.org/officeDocument/2006/relationships/tags" Target="../tags/tag1284.xml"/><Relationship Id="rId32" Type="http://schemas.openxmlformats.org/officeDocument/2006/relationships/tags" Target="../tags/tag1292.xml"/><Relationship Id="rId37" Type="http://schemas.openxmlformats.org/officeDocument/2006/relationships/tags" Target="../tags/tag1297.xml"/><Relationship Id="rId40" Type="http://schemas.openxmlformats.org/officeDocument/2006/relationships/tags" Target="../tags/tag1300.xml"/><Relationship Id="rId45" Type="http://schemas.openxmlformats.org/officeDocument/2006/relationships/tags" Target="../tags/tag1305.xml"/><Relationship Id="rId5" Type="http://schemas.openxmlformats.org/officeDocument/2006/relationships/tags" Target="../tags/tag1265.xml"/><Relationship Id="rId15" Type="http://schemas.openxmlformats.org/officeDocument/2006/relationships/tags" Target="../tags/tag1275.xml"/><Relationship Id="rId23" Type="http://schemas.openxmlformats.org/officeDocument/2006/relationships/tags" Target="../tags/tag1283.xml"/><Relationship Id="rId28" Type="http://schemas.openxmlformats.org/officeDocument/2006/relationships/tags" Target="../tags/tag1288.xml"/><Relationship Id="rId36" Type="http://schemas.openxmlformats.org/officeDocument/2006/relationships/tags" Target="../tags/tag1296.xml"/><Relationship Id="rId10" Type="http://schemas.openxmlformats.org/officeDocument/2006/relationships/tags" Target="../tags/tag1270.xml"/><Relationship Id="rId19" Type="http://schemas.openxmlformats.org/officeDocument/2006/relationships/tags" Target="../tags/tag1279.xml"/><Relationship Id="rId31" Type="http://schemas.openxmlformats.org/officeDocument/2006/relationships/tags" Target="../tags/tag1291.xml"/><Relationship Id="rId44" Type="http://schemas.openxmlformats.org/officeDocument/2006/relationships/tags" Target="../tags/tag1304.xml"/><Relationship Id="rId4" Type="http://schemas.openxmlformats.org/officeDocument/2006/relationships/tags" Target="../tags/tag1264.xml"/><Relationship Id="rId9" Type="http://schemas.openxmlformats.org/officeDocument/2006/relationships/tags" Target="../tags/tag1269.xml"/><Relationship Id="rId14" Type="http://schemas.openxmlformats.org/officeDocument/2006/relationships/tags" Target="../tags/tag1274.xml"/><Relationship Id="rId22" Type="http://schemas.openxmlformats.org/officeDocument/2006/relationships/tags" Target="../tags/tag1282.xml"/><Relationship Id="rId27" Type="http://schemas.openxmlformats.org/officeDocument/2006/relationships/tags" Target="../tags/tag1287.xml"/><Relationship Id="rId30" Type="http://schemas.openxmlformats.org/officeDocument/2006/relationships/tags" Target="../tags/tag1290.xml"/><Relationship Id="rId35" Type="http://schemas.openxmlformats.org/officeDocument/2006/relationships/tags" Target="../tags/tag1295.xml"/><Relationship Id="rId43" Type="http://schemas.openxmlformats.org/officeDocument/2006/relationships/tags" Target="../tags/tag1303.xml"/></Relationships>
</file>

<file path=ppt/slides/_rels/slide55.xml.rels><?xml version="1.0" encoding="UTF-8" standalone="yes"?>
<Relationships xmlns="http://schemas.openxmlformats.org/package/2006/relationships"><Relationship Id="rId8" Type="http://schemas.openxmlformats.org/officeDocument/2006/relationships/tags" Target="../tags/tag1313.xml"/><Relationship Id="rId13" Type="http://schemas.openxmlformats.org/officeDocument/2006/relationships/tags" Target="../tags/tag1318.xml"/><Relationship Id="rId18" Type="http://schemas.openxmlformats.org/officeDocument/2006/relationships/tags" Target="../tags/tag1323.xml"/><Relationship Id="rId26" Type="http://schemas.openxmlformats.org/officeDocument/2006/relationships/tags" Target="../tags/tag1331.xml"/><Relationship Id="rId39" Type="http://schemas.openxmlformats.org/officeDocument/2006/relationships/tags" Target="../tags/tag1344.xml"/><Relationship Id="rId3" Type="http://schemas.openxmlformats.org/officeDocument/2006/relationships/tags" Target="../tags/tag1308.xml"/><Relationship Id="rId21" Type="http://schemas.openxmlformats.org/officeDocument/2006/relationships/tags" Target="../tags/tag1326.xml"/><Relationship Id="rId34" Type="http://schemas.openxmlformats.org/officeDocument/2006/relationships/tags" Target="../tags/tag1339.xml"/><Relationship Id="rId42" Type="http://schemas.openxmlformats.org/officeDocument/2006/relationships/tags" Target="../tags/tag1347.xml"/><Relationship Id="rId47" Type="http://schemas.openxmlformats.org/officeDocument/2006/relationships/slideLayout" Target="../slideLayouts/slideLayout2.xml"/><Relationship Id="rId7" Type="http://schemas.openxmlformats.org/officeDocument/2006/relationships/tags" Target="../tags/tag1312.xml"/><Relationship Id="rId12" Type="http://schemas.openxmlformats.org/officeDocument/2006/relationships/tags" Target="../tags/tag1317.xml"/><Relationship Id="rId17" Type="http://schemas.openxmlformats.org/officeDocument/2006/relationships/tags" Target="../tags/tag1322.xml"/><Relationship Id="rId25" Type="http://schemas.openxmlformats.org/officeDocument/2006/relationships/tags" Target="../tags/tag1330.xml"/><Relationship Id="rId33" Type="http://schemas.openxmlformats.org/officeDocument/2006/relationships/tags" Target="../tags/tag1338.xml"/><Relationship Id="rId38" Type="http://schemas.openxmlformats.org/officeDocument/2006/relationships/tags" Target="../tags/tag1343.xml"/><Relationship Id="rId46" Type="http://schemas.openxmlformats.org/officeDocument/2006/relationships/tags" Target="../tags/tag1351.xml"/><Relationship Id="rId2" Type="http://schemas.openxmlformats.org/officeDocument/2006/relationships/tags" Target="../tags/tag1307.xml"/><Relationship Id="rId16" Type="http://schemas.openxmlformats.org/officeDocument/2006/relationships/tags" Target="../tags/tag1321.xml"/><Relationship Id="rId20" Type="http://schemas.openxmlformats.org/officeDocument/2006/relationships/tags" Target="../tags/tag1325.xml"/><Relationship Id="rId29" Type="http://schemas.openxmlformats.org/officeDocument/2006/relationships/tags" Target="../tags/tag1334.xml"/><Relationship Id="rId41" Type="http://schemas.openxmlformats.org/officeDocument/2006/relationships/tags" Target="../tags/tag1346.xml"/><Relationship Id="rId1" Type="http://schemas.openxmlformats.org/officeDocument/2006/relationships/tags" Target="../tags/tag1306.xml"/><Relationship Id="rId6" Type="http://schemas.openxmlformats.org/officeDocument/2006/relationships/tags" Target="../tags/tag1311.xml"/><Relationship Id="rId11" Type="http://schemas.openxmlformats.org/officeDocument/2006/relationships/tags" Target="../tags/tag1316.xml"/><Relationship Id="rId24" Type="http://schemas.openxmlformats.org/officeDocument/2006/relationships/tags" Target="../tags/tag1329.xml"/><Relationship Id="rId32" Type="http://schemas.openxmlformats.org/officeDocument/2006/relationships/tags" Target="../tags/tag1337.xml"/><Relationship Id="rId37" Type="http://schemas.openxmlformats.org/officeDocument/2006/relationships/tags" Target="../tags/tag1342.xml"/><Relationship Id="rId40" Type="http://schemas.openxmlformats.org/officeDocument/2006/relationships/tags" Target="../tags/tag1345.xml"/><Relationship Id="rId45" Type="http://schemas.openxmlformats.org/officeDocument/2006/relationships/tags" Target="../tags/tag1350.xml"/><Relationship Id="rId5" Type="http://schemas.openxmlformats.org/officeDocument/2006/relationships/tags" Target="../tags/tag1310.xml"/><Relationship Id="rId15" Type="http://schemas.openxmlformats.org/officeDocument/2006/relationships/tags" Target="../tags/tag1320.xml"/><Relationship Id="rId23" Type="http://schemas.openxmlformats.org/officeDocument/2006/relationships/tags" Target="../tags/tag1328.xml"/><Relationship Id="rId28" Type="http://schemas.openxmlformats.org/officeDocument/2006/relationships/tags" Target="../tags/tag1333.xml"/><Relationship Id="rId36" Type="http://schemas.openxmlformats.org/officeDocument/2006/relationships/tags" Target="../tags/tag1341.xml"/><Relationship Id="rId10" Type="http://schemas.openxmlformats.org/officeDocument/2006/relationships/tags" Target="../tags/tag1315.xml"/><Relationship Id="rId19" Type="http://schemas.openxmlformats.org/officeDocument/2006/relationships/tags" Target="../tags/tag1324.xml"/><Relationship Id="rId31" Type="http://schemas.openxmlformats.org/officeDocument/2006/relationships/tags" Target="../tags/tag1336.xml"/><Relationship Id="rId44" Type="http://schemas.openxmlformats.org/officeDocument/2006/relationships/tags" Target="../tags/tag1349.xml"/><Relationship Id="rId4" Type="http://schemas.openxmlformats.org/officeDocument/2006/relationships/tags" Target="../tags/tag1309.xml"/><Relationship Id="rId9" Type="http://schemas.openxmlformats.org/officeDocument/2006/relationships/tags" Target="../tags/tag1314.xml"/><Relationship Id="rId14" Type="http://schemas.openxmlformats.org/officeDocument/2006/relationships/tags" Target="../tags/tag1319.xml"/><Relationship Id="rId22" Type="http://schemas.openxmlformats.org/officeDocument/2006/relationships/tags" Target="../tags/tag1327.xml"/><Relationship Id="rId27" Type="http://schemas.openxmlformats.org/officeDocument/2006/relationships/tags" Target="../tags/tag1332.xml"/><Relationship Id="rId30" Type="http://schemas.openxmlformats.org/officeDocument/2006/relationships/tags" Target="../tags/tag1335.xml"/><Relationship Id="rId35" Type="http://schemas.openxmlformats.org/officeDocument/2006/relationships/tags" Target="../tags/tag1340.xml"/><Relationship Id="rId43" Type="http://schemas.openxmlformats.org/officeDocument/2006/relationships/tags" Target="../tags/tag1348.xml"/><Relationship Id="rId48"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13" Type="http://schemas.openxmlformats.org/officeDocument/2006/relationships/tags" Target="../tags/tag1364.xml"/><Relationship Id="rId18" Type="http://schemas.openxmlformats.org/officeDocument/2006/relationships/tags" Target="../tags/tag1369.xml"/><Relationship Id="rId26" Type="http://schemas.openxmlformats.org/officeDocument/2006/relationships/tags" Target="../tags/tag1377.xml"/><Relationship Id="rId39" Type="http://schemas.openxmlformats.org/officeDocument/2006/relationships/tags" Target="../tags/tag1390.xml"/><Relationship Id="rId3" Type="http://schemas.openxmlformats.org/officeDocument/2006/relationships/tags" Target="../tags/tag1354.xml"/><Relationship Id="rId21" Type="http://schemas.openxmlformats.org/officeDocument/2006/relationships/tags" Target="../tags/tag1372.xml"/><Relationship Id="rId34" Type="http://schemas.openxmlformats.org/officeDocument/2006/relationships/tags" Target="../tags/tag1385.xml"/><Relationship Id="rId42" Type="http://schemas.openxmlformats.org/officeDocument/2006/relationships/tags" Target="../tags/tag1393.xml"/><Relationship Id="rId47" Type="http://schemas.openxmlformats.org/officeDocument/2006/relationships/tags" Target="../tags/tag1398.xml"/><Relationship Id="rId7" Type="http://schemas.openxmlformats.org/officeDocument/2006/relationships/tags" Target="../tags/tag1358.xml"/><Relationship Id="rId12" Type="http://schemas.openxmlformats.org/officeDocument/2006/relationships/tags" Target="../tags/tag1363.xml"/><Relationship Id="rId17" Type="http://schemas.openxmlformats.org/officeDocument/2006/relationships/tags" Target="../tags/tag1368.xml"/><Relationship Id="rId25" Type="http://schemas.openxmlformats.org/officeDocument/2006/relationships/tags" Target="../tags/tag1376.xml"/><Relationship Id="rId33" Type="http://schemas.openxmlformats.org/officeDocument/2006/relationships/tags" Target="../tags/tag1384.xml"/><Relationship Id="rId38" Type="http://schemas.openxmlformats.org/officeDocument/2006/relationships/tags" Target="../tags/tag1389.xml"/><Relationship Id="rId46" Type="http://schemas.openxmlformats.org/officeDocument/2006/relationships/tags" Target="../tags/tag1397.xml"/><Relationship Id="rId2" Type="http://schemas.openxmlformats.org/officeDocument/2006/relationships/tags" Target="../tags/tag1353.xml"/><Relationship Id="rId16" Type="http://schemas.openxmlformats.org/officeDocument/2006/relationships/tags" Target="../tags/tag1367.xml"/><Relationship Id="rId20" Type="http://schemas.openxmlformats.org/officeDocument/2006/relationships/tags" Target="../tags/tag1371.xml"/><Relationship Id="rId29" Type="http://schemas.openxmlformats.org/officeDocument/2006/relationships/tags" Target="../tags/tag1380.xml"/><Relationship Id="rId41" Type="http://schemas.openxmlformats.org/officeDocument/2006/relationships/tags" Target="../tags/tag1392.xml"/><Relationship Id="rId1" Type="http://schemas.openxmlformats.org/officeDocument/2006/relationships/tags" Target="../tags/tag1352.xml"/><Relationship Id="rId6" Type="http://schemas.openxmlformats.org/officeDocument/2006/relationships/tags" Target="../tags/tag1357.xml"/><Relationship Id="rId11" Type="http://schemas.openxmlformats.org/officeDocument/2006/relationships/tags" Target="../tags/tag1362.xml"/><Relationship Id="rId24" Type="http://schemas.openxmlformats.org/officeDocument/2006/relationships/tags" Target="../tags/tag1375.xml"/><Relationship Id="rId32" Type="http://schemas.openxmlformats.org/officeDocument/2006/relationships/tags" Target="../tags/tag1383.xml"/><Relationship Id="rId37" Type="http://schemas.openxmlformats.org/officeDocument/2006/relationships/tags" Target="../tags/tag1388.xml"/><Relationship Id="rId40" Type="http://schemas.openxmlformats.org/officeDocument/2006/relationships/tags" Target="../tags/tag1391.xml"/><Relationship Id="rId45" Type="http://schemas.openxmlformats.org/officeDocument/2006/relationships/tags" Target="../tags/tag1396.xml"/><Relationship Id="rId5" Type="http://schemas.openxmlformats.org/officeDocument/2006/relationships/tags" Target="../tags/tag1356.xml"/><Relationship Id="rId15" Type="http://schemas.openxmlformats.org/officeDocument/2006/relationships/tags" Target="../tags/tag1366.xml"/><Relationship Id="rId23" Type="http://schemas.openxmlformats.org/officeDocument/2006/relationships/tags" Target="../tags/tag1374.xml"/><Relationship Id="rId28" Type="http://schemas.openxmlformats.org/officeDocument/2006/relationships/tags" Target="../tags/tag1379.xml"/><Relationship Id="rId36" Type="http://schemas.openxmlformats.org/officeDocument/2006/relationships/tags" Target="../tags/tag1387.xml"/><Relationship Id="rId49" Type="http://schemas.openxmlformats.org/officeDocument/2006/relationships/notesSlide" Target="../notesSlides/notesSlide49.xml"/><Relationship Id="rId10" Type="http://schemas.openxmlformats.org/officeDocument/2006/relationships/tags" Target="../tags/tag1361.xml"/><Relationship Id="rId19" Type="http://schemas.openxmlformats.org/officeDocument/2006/relationships/tags" Target="../tags/tag1370.xml"/><Relationship Id="rId31" Type="http://schemas.openxmlformats.org/officeDocument/2006/relationships/tags" Target="../tags/tag1382.xml"/><Relationship Id="rId44" Type="http://schemas.openxmlformats.org/officeDocument/2006/relationships/tags" Target="../tags/tag1395.xml"/><Relationship Id="rId4" Type="http://schemas.openxmlformats.org/officeDocument/2006/relationships/tags" Target="../tags/tag1355.xml"/><Relationship Id="rId9" Type="http://schemas.openxmlformats.org/officeDocument/2006/relationships/tags" Target="../tags/tag1360.xml"/><Relationship Id="rId14" Type="http://schemas.openxmlformats.org/officeDocument/2006/relationships/tags" Target="../tags/tag1365.xml"/><Relationship Id="rId22" Type="http://schemas.openxmlformats.org/officeDocument/2006/relationships/tags" Target="../tags/tag1373.xml"/><Relationship Id="rId27" Type="http://schemas.openxmlformats.org/officeDocument/2006/relationships/tags" Target="../tags/tag1378.xml"/><Relationship Id="rId30" Type="http://schemas.openxmlformats.org/officeDocument/2006/relationships/tags" Target="../tags/tag1381.xml"/><Relationship Id="rId35" Type="http://schemas.openxmlformats.org/officeDocument/2006/relationships/tags" Target="../tags/tag1386.xml"/><Relationship Id="rId43" Type="http://schemas.openxmlformats.org/officeDocument/2006/relationships/tags" Target="../tags/tag1394.xml"/><Relationship Id="rId48" Type="http://schemas.openxmlformats.org/officeDocument/2006/relationships/slideLayout" Target="../slideLayouts/slideLayout2.xml"/><Relationship Id="rId8" Type="http://schemas.openxmlformats.org/officeDocument/2006/relationships/tags" Target="../tags/tag1359.xml"/></Relationships>
</file>

<file path=ppt/slides/_rels/slide57.xml.rels><?xml version="1.0" encoding="UTF-8" standalone="yes"?>
<Relationships xmlns="http://schemas.openxmlformats.org/package/2006/relationships"><Relationship Id="rId13" Type="http://schemas.openxmlformats.org/officeDocument/2006/relationships/tags" Target="../tags/tag1411.xml"/><Relationship Id="rId18" Type="http://schemas.openxmlformats.org/officeDocument/2006/relationships/tags" Target="../tags/tag1416.xml"/><Relationship Id="rId26" Type="http://schemas.openxmlformats.org/officeDocument/2006/relationships/tags" Target="../tags/tag1424.xml"/><Relationship Id="rId39" Type="http://schemas.openxmlformats.org/officeDocument/2006/relationships/tags" Target="../tags/tag1437.xml"/><Relationship Id="rId3" Type="http://schemas.openxmlformats.org/officeDocument/2006/relationships/tags" Target="../tags/tag1401.xml"/><Relationship Id="rId21" Type="http://schemas.openxmlformats.org/officeDocument/2006/relationships/tags" Target="../tags/tag1419.xml"/><Relationship Id="rId34" Type="http://schemas.openxmlformats.org/officeDocument/2006/relationships/tags" Target="../tags/tag1432.xml"/><Relationship Id="rId42" Type="http://schemas.openxmlformats.org/officeDocument/2006/relationships/tags" Target="../tags/tag1440.xml"/><Relationship Id="rId47" Type="http://schemas.openxmlformats.org/officeDocument/2006/relationships/tags" Target="../tags/tag1445.xml"/><Relationship Id="rId7" Type="http://schemas.openxmlformats.org/officeDocument/2006/relationships/tags" Target="../tags/tag1405.xml"/><Relationship Id="rId12" Type="http://schemas.openxmlformats.org/officeDocument/2006/relationships/tags" Target="../tags/tag1410.xml"/><Relationship Id="rId17" Type="http://schemas.openxmlformats.org/officeDocument/2006/relationships/tags" Target="../tags/tag1415.xml"/><Relationship Id="rId25" Type="http://schemas.openxmlformats.org/officeDocument/2006/relationships/tags" Target="../tags/tag1423.xml"/><Relationship Id="rId33" Type="http://schemas.openxmlformats.org/officeDocument/2006/relationships/tags" Target="../tags/tag1431.xml"/><Relationship Id="rId38" Type="http://schemas.openxmlformats.org/officeDocument/2006/relationships/tags" Target="../tags/tag1436.xml"/><Relationship Id="rId46" Type="http://schemas.openxmlformats.org/officeDocument/2006/relationships/tags" Target="../tags/tag1444.xml"/><Relationship Id="rId2" Type="http://schemas.openxmlformats.org/officeDocument/2006/relationships/tags" Target="../tags/tag1400.xml"/><Relationship Id="rId16" Type="http://schemas.openxmlformats.org/officeDocument/2006/relationships/tags" Target="../tags/tag1414.xml"/><Relationship Id="rId20" Type="http://schemas.openxmlformats.org/officeDocument/2006/relationships/tags" Target="../tags/tag1418.xml"/><Relationship Id="rId29" Type="http://schemas.openxmlformats.org/officeDocument/2006/relationships/tags" Target="../tags/tag1427.xml"/><Relationship Id="rId41" Type="http://schemas.openxmlformats.org/officeDocument/2006/relationships/tags" Target="../tags/tag1439.xml"/><Relationship Id="rId1" Type="http://schemas.openxmlformats.org/officeDocument/2006/relationships/tags" Target="../tags/tag1399.xml"/><Relationship Id="rId6" Type="http://schemas.openxmlformats.org/officeDocument/2006/relationships/tags" Target="../tags/tag1404.xml"/><Relationship Id="rId11" Type="http://schemas.openxmlformats.org/officeDocument/2006/relationships/tags" Target="../tags/tag1409.xml"/><Relationship Id="rId24" Type="http://schemas.openxmlformats.org/officeDocument/2006/relationships/tags" Target="../tags/tag1422.xml"/><Relationship Id="rId32" Type="http://schemas.openxmlformats.org/officeDocument/2006/relationships/tags" Target="../tags/tag1430.xml"/><Relationship Id="rId37" Type="http://schemas.openxmlformats.org/officeDocument/2006/relationships/tags" Target="../tags/tag1435.xml"/><Relationship Id="rId40" Type="http://schemas.openxmlformats.org/officeDocument/2006/relationships/tags" Target="../tags/tag1438.xml"/><Relationship Id="rId45" Type="http://schemas.openxmlformats.org/officeDocument/2006/relationships/tags" Target="../tags/tag1443.xml"/><Relationship Id="rId5" Type="http://schemas.openxmlformats.org/officeDocument/2006/relationships/tags" Target="../tags/tag1403.xml"/><Relationship Id="rId15" Type="http://schemas.openxmlformats.org/officeDocument/2006/relationships/tags" Target="../tags/tag1413.xml"/><Relationship Id="rId23" Type="http://schemas.openxmlformats.org/officeDocument/2006/relationships/tags" Target="../tags/tag1421.xml"/><Relationship Id="rId28" Type="http://schemas.openxmlformats.org/officeDocument/2006/relationships/tags" Target="../tags/tag1426.xml"/><Relationship Id="rId36" Type="http://schemas.openxmlformats.org/officeDocument/2006/relationships/tags" Target="../tags/tag1434.xml"/><Relationship Id="rId49" Type="http://schemas.openxmlformats.org/officeDocument/2006/relationships/notesSlide" Target="../notesSlides/notesSlide50.xml"/><Relationship Id="rId10" Type="http://schemas.openxmlformats.org/officeDocument/2006/relationships/tags" Target="../tags/tag1408.xml"/><Relationship Id="rId19" Type="http://schemas.openxmlformats.org/officeDocument/2006/relationships/tags" Target="../tags/tag1417.xml"/><Relationship Id="rId31" Type="http://schemas.openxmlformats.org/officeDocument/2006/relationships/tags" Target="../tags/tag1429.xml"/><Relationship Id="rId44" Type="http://schemas.openxmlformats.org/officeDocument/2006/relationships/tags" Target="../tags/tag1442.xml"/><Relationship Id="rId4" Type="http://schemas.openxmlformats.org/officeDocument/2006/relationships/tags" Target="../tags/tag1402.xml"/><Relationship Id="rId9" Type="http://schemas.openxmlformats.org/officeDocument/2006/relationships/tags" Target="../tags/tag1407.xml"/><Relationship Id="rId14" Type="http://schemas.openxmlformats.org/officeDocument/2006/relationships/tags" Target="../tags/tag1412.xml"/><Relationship Id="rId22" Type="http://schemas.openxmlformats.org/officeDocument/2006/relationships/tags" Target="../tags/tag1420.xml"/><Relationship Id="rId27" Type="http://schemas.openxmlformats.org/officeDocument/2006/relationships/tags" Target="../tags/tag1425.xml"/><Relationship Id="rId30" Type="http://schemas.openxmlformats.org/officeDocument/2006/relationships/tags" Target="../tags/tag1428.xml"/><Relationship Id="rId35" Type="http://schemas.openxmlformats.org/officeDocument/2006/relationships/tags" Target="../tags/tag1433.xml"/><Relationship Id="rId43" Type="http://schemas.openxmlformats.org/officeDocument/2006/relationships/tags" Target="../tags/tag1441.xml"/><Relationship Id="rId48" Type="http://schemas.openxmlformats.org/officeDocument/2006/relationships/slideLayout" Target="../slideLayouts/slideLayout2.xml"/><Relationship Id="rId8" Type="http://schemas.openxmlformats.org/officeDocument/2006/relationships/tags" Target="../tags/tag1406.xml"/></Relationships>
</file>

<file path=ppt/slides/_rels/slide58.xml.rels><?xml version="1.0" encoding="UTF-8" standalone="yes"?>
<Relationships xmlns="http://schemas.openxmlformats.org/package/2006/relationships"><Relationship Id="rId13" Type="http://schemas.openxmlformats.org/officeDocument/2006/relationships/tags" Target="../tags/tag1458.xml"/><Relationship Id="rId18" Type="http://schemas.openxmlformats.org/officeDocument/2006/relationships/tags" Target="../tags/tag1463.xml"/><Relationship Id="rId26" Type="http://schemas.openxmlformats.org/officeDocument/2006/relationships/tags" Target="../tags/tag1471.xml"/><Relationship Id="rId39" Type="http://schemas.openxmlformats.org/officeDocument/2006/relationships/tags" Target="../tags/tag1484.xml"/><Relationship Id="rId3" Type="http://schemas.openxmlformats.org/officeDocument/2006/relationships/tags" Target="../tags/tag1448.xml"/><Relationship Id="rId21" Type="http://schemas.openxmlformats.org/officeDocument/2006/relationships/tags" Target="../tags/tag1466.xml"/><Relationship Id="rId34" Type="http://schemas.openxmlformats.org/officeDocument/2006/relationships/tags" Target="../tags/tag1479.xml"/><Relationship Id="rId42" Type="http://schemas.openxmlformats.org/officeDocument/2006/relationships/tags" Target="../tags/tag1487.xml"/><Relationship Id="rId47" Type="http://schemas.openxmlformats.org/officeDocument/2006/relationships/tags" Target="../tags/tag1492.xml"/><Relationship Id="rId50" Type="http://schemas.openxmlformats.org/officeDocument/2006/relationships/notesSlide" Target="../notesSlides/notesSlide51.xml"/><Relationship Id="rId7" Type="http://schemas.openxmlformats.org/officeDocument/2006/relationships/tags" Target="../tags/tag1452.xml"/><Relationship Id="rId12" Type="http://schemas.openxmlformats.org/officeDocument/2006/relationships/tags" Target="../tags/tag1457.xml"/><Relationship Id="rId17" Type="http://schemas.openxmlformats.org/officeDocument/2006/relationships/tags" Target="../tags/tag1462.xml"/><Relationship Id="rId25" Type="http://schemas.openxmlformats.org/officeDocument/2006/relationships/tags" Target="../tags/tag1470.xml"/><Relationship Id="rId33" Type="http://schemas.openxmlformats.org/officeDocument/2006/relationships/tags" Target="../tags/tag1478.xml"/><Relationship Id="rId38" Type="http://schemas.openxmlformats.org/officeDocument/2006/relationships/tags" Target="../tags/tag1483.xml"/><Relationship Id="rId46" Type="http://schemas.openxmlformats.org/officeDocument/2006/relationships/tags" Target="../tags/tag1491.xml"/><Relationship Id="rId2" Type="http://schemas.openxmlformats.org/officeDocument/2006/relationships/tags" Target="../tags/tag1447.xml"/><Relationship Id="rId16" Type="http://schemas.openxmlformats.org/officeDocument/2006/relationships/tags" Target="../tags/tag1461.xml"/><Relationship Id="rId20" Type="http://schemas.openxmlformats.org/officeDocument/2006/relationships/tags" Target="../tags/tag1465.xml"/><Relationship Id="rId29" Type="http://schemas.openxmlformats.org/officeDocument/2006/relationships/tags" Target="../tags/tag1474.xml"/><Relationship Id="rId41" Type="http://schemas.openxmlformats.org/officeDocument/2006/relationships/tags" Target="../tags/tag1486.xml"/><Relationship Id="rId1" Type="http://schemas.openxmlformats.org/officeDocument/2006/relationships/tags" Target="../tags/tag1446.xml"/><Relationship Id="rId6" Type="http://schemas.openxmlformats.org/officeDocument/2006/relationships/tags" Target="../tags/tag1451.xml"/><Relationship Id="rId11" Type="http://schemas.openxmlformats.org/officeDocument/2006/relationships/tags" Target="../tags/tag1456.xml"/><Relationship Id="rId24" Type="http://schemas.openxmlformats.org/officeDocument/2006/relationships/tags" Target="../tags/tag1469.xml"/><Relationship Id="rId32" Type="http://schemas.openxmlformats.org/officeDocument/2006/relationships/tags" Target="../tags/tag1477.xml"/><Relationship Id="rId37" Type="http://schemas.openxmlformats.org/officeDocument/2006/relationships/tags" Target="../tags/tag1482.xml"/><Relationship Id="rId40" Type="http://schemas.openxmlformats.org/officeDocument/2006/relationships/tags" Target="../tags/tag1485.xml"/><Relationship Id="rId45" Type="http://schemas.openxmlformats.org/officeDocument/2006/relationships/tags" Target="../tags/tag1490.xml"/><Relationship Id="rId5" Type="http://schemas.openxmlformats.org/officeDocument/2006/relationships/tags" Target="../tags/tag1450.xml"/><Relationship Id="rId15" Type="http://schemas.openxmlformats.org/officeDocument/2006/relationships/tags" Target="../tags/tag1460.xml"/><Relationship Id="rId23" Type="http://schemas.openxmlformats.org/officeDocument/2006/relationships/tags" Target="../tags/tag1468.xml"/><Relationship Id="rId28" Type="http://schemas.openxmlformats.org/officeDocument/2006/relationships/tags" Target="../tags/tag1473.xml"/><Relationship Id="rId36" Type="http://schemas.openxmlformats.org/officeDocument/2006/relationships/tags" Target="../tags/tag1481.xml"/><Relationship Id="rId49" Type="http://schemas.openxmlformats.org/officeDocument/2006/relationships/slideLayout" Target="../slideLayouts/slideLayout2.xml"/><Relationship Id="rId10" Type="http://schemas.openxmlformats.org/officeDocument/2006/relationships/tags" Target="../tags/tag1455.xml"/><Relationship Id="rId19" Type="http://schemas.openxmlformats.org/officeDocument/2006/relationships/tags" Target="../tags/tag1464.xml"/><Relationship Id="rId31" Type="http://schemas.openxmlformats.org/officeDocument/2006/relationships/tags" Target="../tags/tag1476.xml"/><Relationship Id="rId44" Type="http://schemas.openxmlformats.org/officeDocument/2006/relationships/tags" Target="../tags/tag1489.xml"/><Relationship Id="rId4" Type="http://schemas.openxmlformats.org/officeDocument/2006/relationships/tags" Target="../tags/tag1449.xml"/><Relationship Id="rId9" Type="http://schemas.openxmlformats.org/officeDocument/2006/relationships/tags" Target="../tags/tag1454.xml"/><Relationship Id="rId14" Type="http://schemas.openxmlformats.org/officeDocument/2006/relationships/tags" Target="../tags/tag1459.xml"/><Relationship Id="rId22" Type="http://schemas.openxmlformats.org/officeDocument/2006/relationships/tags" Target="../tags/tag1467.xml"/><Relationship Id="rId27" Type="http://schemas.openxmlformats.org/officeDocument/2006/relationships/tags" Target="../tags/tag1472.xml"/><Relationship Id="rId30" Type="http://schemas.openxmlformats.org/officeDocument/2006/relationships/tags" Target="../tags/tag1475.xml"/><Relationship Id="rId35" Type="http://schemas.openxmlformats.org/officeDocument/2006/relationships/tags" Target="../tags/tag1480.xml"/><Relationship Id="rId43" Type="http://schemas.openxmlformats.org/officeDocument/2006/relationships/tags" Target="../tags/tag1488.xml"/><Relationship Id="rId48" Type="http://schemas.openxmlformats.org/officeDocument/2006/relationships/tags" Target="../tags/tag1493.xml"/><Relationship Id="rId8" Type="http://schemas.openxmlformats.org/officeDocument/2006/relationships/tags" Target="../tags/tag1453.xml"/></Relationships>
</file>

<file path=ppt/slides/_rels/slide59.xml.rels><?xml version="1.0" encoding="UTF-8" standalone="yes"?>
<Relationships xmlns="http://schemas.openxmlformats.org/package/2006/relationships"><Relationship Id="rId3" Type="http://schemas.openxmlformats.org/officeDocument/2006/relationships/tags" Target="../tags/tag1496.xml"/><Relationship Id="rId2" Type="http://schemas.openxmlformats.org/officeDocument/2006/relationships/tags" Target="../tags/tag1495.xml"/><Relationship Id="rId1" Type="http://schemas.openxmlformats.org/officeDocument/2006/relationships/tags" Target="../tags/tag1494.xml"/><Relationship Id="rId6" Type="http://schemas.openxmlformats.org/officeDocument/2006/relationships/notesSlide" Target="../notesSlides/notesSlide52.xml"/><Relationship Id="rId5" Type="http://schemas.openxmlformats.org/officeDocument/2006/relationships/slideLayout" Target="../slideLayouts/slideLayout2.xml"/><Relationship Id="rId4" Type="http://schemas.openxmlformats.org/officeDocument/2006/relationships/tags" Target="../tags/tag149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1500.xml"/><Relationship Id="rId2" Type="http://schemas.openxmlformats.org/officeDocument/2006/relationships/tags" Target="../tags/tag1499.xml"/><Relationship Id="rId1" Type="http://schemas.openxmlformats.org/officeDocument/2006/relationships/tags" Target="../tags/tag1498.xml"/><Relationship Id="rId6" Type="http://schemas.openxmlformats.org/officeDocument/2006/relationships/notesSlide" Target="../notesSlides/notesSlide53.xml"/><Relationship Id="rId5" Type="http://schemas.openxmlformats.org/officeDocument/2006/relationships/slideLayout" Target="../slideLayouts/slideLayout2.xml"/><Relationship Id="rId4" Type="http://schemas.openxmlformats.org/officeDocument/2006/relationships/tags" Target="../tags/tag1501.xml"/></Relationships>
</file>

<file path=ppt/slides/_rels/slide61.xml.rels><?xml version="1.0" encoding="UTF-8" standalone="yes"?>
<Relationships xmlns="http://schemas.openxmlformats.org/package/2006/relationships"><Relationship Id="rId3" Type="http://schemas.openxmlformats.org/officeDocument/2006/relationships/tags" Target="../tags/tag1504.xml"/><Relationship Id="rId2" Type="http://schemas.openxmlformats.org/officeDocument/2006/relationships/tags" Target="../tags/tag1503.xml"/><Relationship Id="rId1" Type="http://schemas.openxmlformats.org/officeDocument/2006/relationships/tags" Target="../tags/tag1502.xml"/><Relationship Id="rId6" Type="http://schemas.openxmlformats.org/officeDocument/2006/relationships/notesSlide" Target="../notesSlides/notesSlide54.xml"/><Relationship Id="rId5" Type="http://schemas.openxmlformats.org/officeDocument/2006/relationships/slideLayout" Target="../slideLayouts/slideLayout2.xml"/><Relationship Id="rId4" Type="http://schemas.openxmlformats.org/officeDocument/2006/relationships/tags" Target="../tags/tag1505.xml"/></Relationships>
</file>

<file path=ppt/slides/_rels/slide62.xml.rels><?xml version="1.0" encoding="UTF-8" standalone="yes"?>
<Relationships xmlns="http://schemas.openxmlformats.org/package/2006/relationships"><Relationship Id="rId8" Type="http://schemas.openxmlformats.org/officeDocument/2006/relationships/tags" Target="../tags/tag1513.xml"/><Relationship Id="rId13" Type="http://schemas.openxmlformats.org/officeDocument/2006/relationships/tags" Target="../tags/tag1518.xml"/><Relationship Id="rId18" Type="http://schemas.openxmlformats.org/officeDocument/2006/relationships/tags" Target="../tags/tag1523.xml"/><Relationship Id="rId26" Type="http://schemas.openxmlformats.org/officeDocument/2006/relationships/tags" Target="../tags/tag1531.xml"/><Relationship Id="rId39" Type="http://schemas.openxmlformats.org/officeDocument/2006/relationships/tags" Target="../tags/tag1544.xml"/><Relationship Id="rId3" Type="http://schemas.openxmlformats.org/officeDocument/2006/relationships/tags" Target="../tags/tag1508.xml"/><Relationship Id="rId21" Type="http://schemas.openxmlformats.org/officeDocument/2006/relationships/tags" Target="../tags/tag1526.xml"/><Relationship Id="rId34" Type="http://schemas.openxmlformats.org/officeDocument/2006/relationships/tags" Target="../tags/tag1539.xml"/><Relationship Id="rId42" Type="http://schemas.openxmlformats.org/officeDocument/2006/relationships/tags" Target="../tags/tag1547.xml"/><Relationship Id="rId7" Type="http://schemas.openxmlformats.org/officeDocument/2006/relationships/tags" Target="../tags/tag1512.xml"/><Relationship Id="rId12" Type="http://schemas.openxmlformats.org/officeDocument/2006/relationships/tags" Target="../tags/tag1517.xml"/><Relationship Id="rId17" Type="http://schemas.openxmlformats.org/officeDocument/2006/relationships/tags" Target="../tags/tag1522.xml"/><Relationship Id="rId25" Type="http://schemas.openxmlformats.org/officeDocument/2006/relationships/tags" Target="../tags/tag1530.xml"/><Relationship Id="rId33" Type="http://schemas.openxmlformats.org/officeDocument/2006/relationships/tags" Target="../tags/tag1538.xml"/><Relationship Id="rId38" Type="http://schemas.openxmlformats.org/officeDocument/2006/relationships/tags" Target="../tags/tag1543.xml"/><Relationship Id="rId2" Type="http://schemas.openxmlformats.org/officeDocument/2006/relationships/tags" Target="../tags/tag1507.xml"/><Relationship Id="rId16" Type="http://schemas.openxmlformats.org/officeDocument/2006/relationships/tags" Target="../tags/tag1521.xml"/><Relationship Id="rId20" Type="http://schemas.openxmlformats.org/officeDocument/2006/relationships/tags" Target="../tags/tag1525.xml"/><Relationship Id="rId29" Type="http://schemas.openxmlformats.org/officeDocument/2006/relationships/tags" Target="../tags/tag1534.xml"/><Relationship Id="rId41" Type="http://schemas.openxmlformats.org/officeDocument/2006/relationships/tags" Target="../tags/tag1546.xml"/><Relationship Id="rId1" Type="http://schemas.openxmlformats.org/officeDocument/2006/relationships/tags" Target="../tags/tag1506.xml"/><Relationship Id="rId6" Type="http://schemas.openxmlformats.org/officeDocument/2006/relationships/tags" Target="../tags/tag1511.xml"/><Relationship Id="rId11" Type="http://schemas.openxmlformats.org/officeDocument/2006/relationships/tags" Target="../tags/tag1516.xml"/><Relationship Id="rId24" Type="http://schemas.openxmlformats.org/officeDocument/2006/relationships/tags" Target="../tags/tag1529.xml"/><Relationship Id="rId32" Type="http://schemas.openxmlformats.org/officeDocument/2006/relationships/tags" Target="../tags/tag1537.xml"/><Relationship Id="rId37" Type="http://schemas.openxmlformats.org/officeDocument/2006/relationships/tags" Target="../tags/tag1542.xml"/><Relationship Id="rId40" Type="http://schemas.openxmlformats.org/officeDocument/2006/relationships/tags" Target="../tags/tag1545.xml"/><Relationship Id="rId5" Type="http://schemas.openxmlformats.org/officeDocument/2006/relationships/tags" Target="../tags/tag1510.xml"/><Relationship Id="rId15" Type="http://schemas.openxmlformats.org/officeDocument/2006/relationships/tags" Target="../tags/tag1520.xml"/><Relationship Id="rId23" Type="http://schemas.openxmlformats.org/officeDocument/2006/relationships/tags" Target="../tags/tag1528.xml"/><Relationship Id="rId28" Type="http://schemas.openxmlformats.org/officeDocument/2006/relationships/tags" Target="../tags/tag1533.xml"/><Relationship Id="rId36" Type="http://schemas.openxmlformats.org/officeDocument/2006/relationships/tags" Target="../tags/tag1541.xml"/><Relationship Id="rId10" Type="http://schemas.openxmlformats.org/officeDocument/2006/relationships/tags" Target="../tags/tag1515.xml"/><Relationship Id="rId19" Type="http://schemas.openxmlformats.org/officeDocument/2006/relationships/tags" Target="../tags/tag1524.xml"/><Relationship Id="rId31" Type="http://schemas.openxmlformats.org/officeDocument/2006/relationships/tags" Target="../tags/tag1536.xml"/><Relationship Id="rId44" Type="http://schemas.openxmlformats.org/officeDocument/2006/relationships/notesSlide" Target="../notesSlides/notesSlide55.xml"/><Relationship Id="rId4" Type="http://schemas.openxmlformats.org/officeDocument/2006/relationships/tags" Target="../tags/tag1509.xml"/><Relationship Id="rId9" Type="http://schemas.openxmlformats.org/officeDocument/2006/relationships/tags" Target="../tags/tag1514.xml"/><Relationship Id="rId14" Type="http://schemas.openxmlformats.org/officeDocument/2006/relationships/tags" Target="../tags/tag1519.xml"/><Relationship Id="rId22" Type="http://schemas.openxmlformats.org/officeDocument/2006/relationships/tags" Target="../tags/tag1527.xml"/><Relationship Id="rId27" Type="http://schemas.openxmlformats.org/officeDocument/2006/relationships/tags" Target="../tags/tag1532.xml"/><Relationship Id="rId30" Type="http://schemas.openxmlformats.org/officeDocument/2006/relationships/tags" Target="../tags/tag1535.xml"/><Relationship Id="rId35" Type="http://schemas.openxmlformats.org/officeDocument/2006/relationships/tags" Target="../tags/tag1540.xml"/><Relationship Id="rId43"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tags" Target="../tags/tag1555.xml"/><Relationship Id="rId13" Type="http://schemas.openxmlformats.org/officeDocument/2006/relationships/tags" Target="../tags/tag1560.xml"/><Relationship Id="rId18" Type="http://schemas.openxmlformats.org/officeDocument/2006/relationships/tags" Target="../tags/tag1565.xml"/><Relationship Id="rId26" Type="http://schemas.openxmlformats.org/officeDocument/2006/relationships/tags" Target="../tags/tag1573.xml"/><Relationship Id="rId3" Type="http://schemas.openxmlformats.org/officeDocument/2006/relationships/tags" Target="../tags/tag1550.xml"/><Relationship Id="rId21" Type="http://schemas.openxmlformats.org/officeDocument/2006/relationships/tags" Target="../tags/tag1568.xml"/><Relationship Id="rId7" Type="http://schemas.openxmlformats.org/officeDocument/2006/relationships/tags" Target="../tags/tag1554.xml"/><Relationship Id="rId12" Type="http://schemas.openxmlformats.org/officeDocument/2006/relationships/tags" Target="../tags/tag1559.xml"/><Relationship Id="rId17" Type="http://schemas.openxmlformats.org/officeDocument/2006/relationships/tags" Target="../tags/tag1564.xml"/><Relationship Id="rId25" Type="http://schemas.openxmlformats.org/officeDocument/2006/relationships/tags" Target="../tags/tag1572.xml"/><Relationship Id="rId2" Type="http://schemas.openxmlformats.org/officeDocument/2006/relationships/tags" Target="../tags/tag1549.xml"/><Relationship Id="rId16" Type="http://schemas.openxmlformats.org/officeDocument/2006/relationships/tags" Target="../tags/tag1563.xml"/><Relationship Id="rId20" Type="http://schemas.openxmlformats.org/officeDocument/2006/relationships/tags" Target="../tags/tag1567.xml"/><Relationship Id="rId29" Type="http://schemas.openxmlformats.org/officeDocument/2006/relationships/notesSlide" Target="../notesSlides/notesSlide56.xml"/><Relationship Id="rId1" Type="http://schemas.openxmlformats.org/officeDocument/2006/relationships/tags" Target="../tags/tag1548.xml"/><Relationship Id="rId6" Type="http://schemas.openxmlformats.org/officeDocument/2006/relationships/tags" Target="../tags/tag1553.xml"/><Relationship Id="rId11" Type="http://schemas.openxmlformats.org/officeDocument/2006/relationships/tags" Target="../tags/tag1558.xml"/><Relationship Id="rId24" Type="http://schemas.openxmlformats.org/officeDocument/2006/relationships/tags" Target="../tags/tag1571.xml"/><Relationship Id="rId5" Type="http://schemas.openxmlformats.org/officeDocument/2006/relationships/tags" Target="../tags/tag1552.xml"/><Relationship Id="rId15" Type="http://schemas.openxmlformats.org/officeDocument/2006/relationships/tags" Target="../tags/tag1562.xml"/><Relationship Id="rId23" Type="http://schemas.openxmlformats.org/officeDocument/2006/relationships/tags" Target="../tags/tag1570.xml"/><Relationship Id="rId28" Type="http://schemas.openxmlformats.org/officeDocument/2006/relationships/slideLayout" Target="../slideLayouts/slideLayout2.xml"/><Relationship Id="rId10" Type="http://schemas.openxmlformats.org/officeDocument/2006/relationships/tags" Target="../tags/tag1557.xml"/><Relationship Id="rId19" Type="http://schemas.openxmlformats.org/officeDocument/2006/relationships/tags" Target="../tags/tag1566.xml"/><Relationship Id="rId4" Type="http://schemas.openxmlformats.org/officeDocument/2006/relationships/tags" Target="../tags/tag1551.xml"/><Relationship Id="rId9" Type="http://schemas.openxmlformats.org/officeDocument/2006/relationships/tags" Target="../tags/tag1556.xml"/><Relationship Id="rId14" Type="http://schemas.openxmlformats.org/officeDocument/2006/relationships/tags" Target="../tags/tag1561.xml"/><Relationship Id="rId22" Type="http://schemas.openxmlformats.org/officeDocument/2006/relationships/tags" Target="../tags/tag1569.xml"/><Relationship Id="rId27" Type="http://schemas.openxmlformats.org/officeDocument/2006/relationships/tags" Target="../tags/tag157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tags" Target="../tags/tag29.xml"/><Relationship Id="rId3" Type="http://schemas.openxmlformats.org/officeDocument/2006/relationships/tags" Target="../tags/tag6.xml"/><Relationship Id="rId21" Type="http://schemas.openxmlformats.org/officeDocument/2006/relationships/tags" Target="../tags/tag24.xml"/><Relationship Id="rId34" Type="http://schemas.openxmlformats.org/officeDocument/2006/relationships/tags" Target="../tags/tag37.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33" Type="http://schemas.openxmlformats.org/officeDocument/2006/relationships/tags" Target="../tags/tag36.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29" Type="http://schemas.openxmlformats.org/officeDocument/2006/relationships/tags" Target="../tags/tag32.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tags" Target="../tags/tag27.xml"/><Relationship Id="rId32" Type="http://schemas.openxmlformats.org/officeDocument/2006/relationships/tags" Target="../tags/tag35.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tags" Target="../tags/tag31.xml"/><Relationship Id="rId36" Type="http://schemas.openxmlformats.org/officeDocument/2006/relationships/notesSlide" Target="../notesSlides/notesSlide2.xml"/><Relationship Id="rId10" Type="http://schemas.openxmlformats.org/officeDocument/2006/relationships/tags" Target="../tags/tag13.xml"/><Relationship Id="rId19" Type="http://schemas.openxmlformats.org/officeDocument/2006/relationships/tags" Target="../tags/tag22.xml"/><Relationship Id="rId31" Type="http://schemas.openxmlformats.org/officeDocument/2006/relationships/tags" Target="../tags/tag34.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tags" Target="../tags/tag30.xml"/><Relationship Id="rId30" Type="http://schemas.openxmlformats.org/officeDocument/2006/relationships/tags" Target="../tags/tag33.xml"/><Relationship Id="rId35"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7200" dirty="0" smtClean="0"/>
              <a:t>DATA STRUCTURES II </a:t>
            </a:r>
            <a:br>
              <a:rPr lang="en-US" sz="7200" dirty="0" smtClean="0"/>
            </a:br>
            <a:r>
              <a:rPr lang="en-US" sz="7200" dirty="0" smtClean="0"/>
              <a:t>UNIT 4 – Heaps </a:t>
            </a:r>
            <a:endParaRPr lang="en-IN" sz="7200" dirty="0"/>
          </a:p>
        </p:txBody>
      </p:sp>
      <p:sp>
        <p:nvSpPr>
          <p:cNvPr id="3" name="Subtitle 2"/>
          <p:cNvSpPr>
            <a:spLocks noGrp="1"/>
          </p:cNvSpPr>
          <p:nvPr>
            <p:ph type="subTitle" idx="1"/>
          </p:nvPr>
        </p:nvSpPr>
        <p:spPr>
          <a:xfrm>
            <a:off x="642910" y="4419600"/>
            <a:ext cx="7854696" cy="1533532"/>
          </a:xfrm>
        </p:spPr>
        <p:txBody>
          <a:bodyPr>
            <a:noAutofit/>
          </a:bodyPr>
          <a:lstStyle/>
          <a:p>
            <a:pPr algn="ctr">
              <a:lnSpc>
                <a:spcPct val="200000"/>
              </a:lnSpc>
            </a:pPr>
            <a:r>
              <a:rPr lang="en-US" b="1" dirty="0" smtClean="0">
                <a:solidFill>
                  <a:srgbClr val="C00000"/>
                </a:solidFill>
              </a:rPr>
              <a:t>SUYASH BHARDWAJ</a:t>
            </a:r>
          </a:p>
          <a:p>
            <a:pPr algn="ctr">
              <a:lnSpc>
                <a:spcPct val="200000"/>
              </a:lnSpc>
            </a:pPr>
            <a:r>
              <a:rPr lang="en-US" sz="2000" b="1" dirty="0" smtClean="0">
                <a:solidFill>
                  <a:srgbClr val="C00000"/>
                </a:solidFill>
              </a:rPr>
              <a:t>FACULTY OF ENGINEERING AND TECHNOLOGY</a:t>
            </a:r>
          </a:p>
          <a:p>
            <a:pPr algn="ctr"/>
            <a:r>
              <a:rPr lang="en-US" sz="2000" b="1" dirty="0" smtClean="0">
                <a:solidFill>
                  <a:srgbClr val="C00000"/>
                </a:solidFill>
              </a:rPr>
              <a:t>GURUKUL KANGRI VISHWAVIDYALAYA, HARIDWAR</a:t>
            </a:r>
            <a:endParaRPr lang="en-IN" sz="2000" b="1" dirty="0">
              <a:solidFill>
                <a:srgbClr val="C00000"/>
              </a:solidFill>
            </a:endParaRPr>
          </a:p>
        </p:txBody>
      </p:sp>
    </p:spTree>
    <p:extLst>
      <p:ext uri="{BB962C8B-B14F-4D97-AF65-F5344CB8AC3E}">
        <p14:creationId xmlns:p14="http://schemas.microsoft.com/office/powerpoint/2010/main" val="929789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4297D5C-816C-499F-8E71-58FF773483C1}" type="slidenum">
              <a:rPr lang="en-US" altLang="en-US" sz="1400"/>
              <a:pPr eaLnBrk="1" hangingPunct="1"/>
              <a:t>10</a:t>
            </a:fld>
            <a:endParaRPr lang="en-US" altLang="en-US" sz="1400"/>
          </a:p>
        </p:txBody>
      </p:sp>
      <p:sp>
        <p:nvSpPr>
          <p:cNvPr id="14339" name="Rectangle 2"/>
          <p:cNvSpPr>
            <a:spLocks noGrp="1" noChangeArrowheads="1"/>
          </p:cNvSpPr>
          <p:nvPr>
            <p:ph type="title"/>
            <p:custDataLst>
              <p:tags r:id="rId2"/>
            </p:custDataLst>
          </p:nvPr>
        </p:nvSpPr>
        <p:spPr>
          <a:xfrm>
            <a:off x="609600" y="171450"/>
            <a:ext cx="7772400" cy="685800"/>
          </a:xfrm>
        </p:spPr>
        <p:txBody>
          <a:bodyPr>
            <a:normAutofit fontScale="90000"/>
          </a:bodyPr>
          <a:lstStyle/>
          <a:p>
            <a:pPr eaLnBrk="1" hangingPunct="1"/>
            <a:r>
              <a:rPr lang="en-US" altLang="en-US" smtClean="0"/>
              <a:t>Heap </a:t>
            </a:r>
            <a:r>
              <a:rPr lang="en-US" altLang="en-US" b="1" u="sng" smtClean="0"/>
              <a:t>Structure</a:t>
            </a:r>
            <a:r>
              <a:rPr lang="en-US" altLang="en-US" smtClean="0"/>
              <a:t> Property</a:t>
            </a:r>
          </a:p>
        </p:txBody>
      </p:sp>
      <p:sp>
        <p:nvSpPr>
          <p:cNvPr id="14340" name="Rectangle 3"/>
          <p:cNvSpPr>
            <a:spLocks noGrp="1" noChangeArrowheads="1"/>
          </p:cNvSpPr>
          <p:nvPr>
            <p:ph type="body" idx="1"/>
            <p:custDataLst>
              <p:tags r:id="rId3"/>
            </p:custDataLst>
          </p:nvPr>
        </p:nvSpPr>
        <p:spPr>
          <a:xfrm>
            <a:off x="711200" y="1085850"/>
            <a:ext cx="7772400" cy="2038350"/>
          </a:xfrm>
        </p:spPr>
        <p:txBody>
          <a:bodyPr/>
          <a:lstStyle/>
          <a:p>
            <a:pPr eaLnBrk="1" hangingPunct="1">
              <a:lnSpc>
                <a:spcPct val="80000"/>
              </a:lnSpc>
            </a:pPr>
            <a:r>
              <a:rPr lang="en-US" altLang="en-US" sz="2800" smtClean="0"/>
              <a:t>A binary heap is a </a:t>
            </a:r>
            <a:r>
              <a:rPr lang="en-US" altLang="en-US" sz="2800" b="1" i="1" u="sng" smtClean="0"/>
              <a:t>complete</a:t>
            </a:r>
            <a:r>
              <a:rPr lang="en-US" altLang="en-US" sz="2800" smtClean="0"/>
              <a:t> binary tree.</a:t>
            </a:r>
          </a:p>
          <a:p>
            <a:pPr eaLnBrk="1" hangingPunct="1">
              <a:lnSpc>
                <a:spcPct val="80000"/>
              </a:lnSpc>
              <a:buFontTx/>
              <a:buNone/>
            </a:pPr>
            <a:r>
              <a:rPr lang="en-US" altLang="en-US" sz="2800" b="1" u="sng" smtClean="0"/>
              <a:t>Complete binary tree</a:t>
            </a:r>
            <a:r>
              <a:rPr lang="en-US" altLang="en-US" sz="2800" smtClean="0"/>
              <a:t> – binary tree that is completely filled, with the possible exception of the bottom level, which is filled left to right.</a:t>
            </a:r>
          </a:p>
          <a:p>
            <a:pPr eaLnBrk="1" hangingPunct="1">
              <a:lnSpc>
                <a:spcPct val="80000"/>
              </a:lnSpc>
              <a:buFontTx/>
              <a:buNone/>
            </a:pPr>
            <a:r>
              <a:rPr lang="en-US" altLang="en-US" sz="2800" b="1" smtClean="0"/>
              <a:t>Examples</a:t>
            </a:r>
            <a:r>
              <a:rPr lang="en-US" altLang="en-US" sz="2800" smtClean="0"/>
              <a:t>:</a:t>
            </a:r>
          </a:p>
        </p:txBody>
      </p:sp>
      <p:sp>
        <p:nvSpPr>
          <p:cNvPr id="14341" name="Oval 4"/>
          <p:cNvSpPr>
            <a:spLocks noChangeArrowheads="1"/>
          </p:cNvSpPr>
          <p:nvPr>
            <p:custDataLst>
              <p:tags r:id="rId4"/>
            </p:custDataLst>
          </p:nvPr>
        </p:nvSpPr>
        <p:spPr bwMode="auto">
          <a:xfrm>
            <a:off x="3048000" y="318135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42" name="Oval 5"/>
          <p:cNvSpPr>
            <a:spLocks noChangeArrowheads="1"/>
          </p:cNvSpPr>
          <p:nvPr>
            <p:custDataLst>
              <p:tags r:id="rId5"/>
            </p:custDataLst>
          </p:nvPr>
        </p:nvSpPr>
        <p:spPr bwMode="auto">
          <a:xfrm>
            <a:off x="2336800" y="352425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43" name="Oval 6"/>
          <p:cNvSpPr>
            <a:spLocks noChangeArrowheads="1"/>
          </p:cNvSpPr>
          <p:nvPr>
            <p:custDataLst>
              <p:tags r:id="rId6"/>
            </p:custDataLst>
          </p:nvPr>
        </p:nvSpPr>
        <p:spPr bwMode="auto">
          <a:xfrm>
            <a:off x="3860800" y="352425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cxnSp>
        <p:nvCxnSpPr>
          <p:cNvPr id="14344" name="AutoShape 7"/>
          <p:cNvCxnSpPr>
            <a:cxnSpLocks noChangeShapeType="1"/>
            <a:stCxn id="14341" idx="4"/>
            <a:endCxn id="14342" idx="0"/>
          </p:cNvCxnSpPr>
          <p:nvPr>
            <p:custDataLst>
              <p:tags r:id="rId7"/>
            </p:custDataLst>
          </p:nvPr>
        </p:nvCxnSpPr>
        <p:spPr bwMode="auto">
          <a:xfrm flipH="1">
            <a:off x="2438400" y="3295650"/>
            <a:ext cx="71120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45" name="AutoShape 8"/>
          <p:cNvCxnSpPr>
            <a:cxnSpLocks noChangeShapeType="1"/>
            <a:stCxn id="14341" idx="4"/>
            <a:endCxn id="14343" idx="0"/>
          </p:cNvCxnSpPr>
          <p:nvPr>
            <p:custDataLst>
              <p:tags r:id="rId8"/>
            </p:custDataLst>
          </p:nvPr>
        </p:nvCxnSpPr>
        <p:spPr bwMode="auto">
          <a:xfrm>
            <a:off x="3149600" y="3295650"/>
            <a:ext cx="81280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46" name="Oval 29"/>
          <p:cNvSpPr>
            <a:spLocks noChangeArrowheads="1"/>
          </p:cNvSpPr>
          <p:nvPr>
            <p:custDataLst>
              <p:tags r:id="rId9"/>
            </p:custDataLst>
          </p:nvPr>
        </p:nvSpPr>
        <p:spPr bwMode="auto">
          <a:xfrm>
            <a:off x="1828800" y="392430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47" name="Oval 30"/>
          <p:cNvSpPr>
            <a:spLocks noChangeArrowheads="1"/>
          </p:cNvSpPr>
          <p:nvPr>
            <p:custDataLst>
              <p:tags r:id="rId10"/>
            </p:custDataLst>
          </p:nvPr>
        </p:nvSpPr>
        <p:spPr bwMode="auto">
          <a:xfrm>
            <a:off x="1625600" y="421005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48" name="Oval 31"/>
          <p:cNvSpPr>
            <a:spLocks noChangeArrowheads="1"/>
          </p:cNvSpPr>
          <p:nvPr>
            <p:custDataLst>
              <p:tags r:id="rId11"/>
            </p:custDataLst>
          </p:nvPr>
        </p:nvSpPr>
        <p:spPr bwMode="auto">
          <a:xfrm>
            <a:off x="2032000" y="421005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cxnSp>
        <p:nvCxnSpPr>
          <p:cNvPr id="14349" name="AutoShape 32"/>
          <p:cNvCxnSpPr>
            <a:cxnSpLocks noChangeShapeType="1"/>
            <a:stCxn id="14346" idx="4"/>
            <a:endCxn id="14347" idx="0"/>
          </p:cNvCxnSpPr>
          <p:nvPr>
            <p:custDataLst>
              <p:tags r:id="rId12"/>
            </p:custDataLst>
          </p:nvPr>
        </p:nvCxnSpPr>
        <p:spPr bwMode="auto">
          <a:xfrm flipH="1">
            <a:off x="1727200" y="4038600"/>
            <a:ext cx="203200" cy="1714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50" name="AutoShape 33"/>
          <p:cNvCxnSpPr>
            <a:cxnSpLocks noChangeShapeType="1"/>
            <a:stCxn id="14346" idx="4"/>
            <a:endCxn id="14348" idx="0"/>
          </p:cNvCxnSpPr>
          <p:nvPr>
            <p:custDataLst>
              <p:tags r:id="rId13"/>
            </p:custDataLst>
          </p:nvPr>
        </p:nvCxnSpPr>
        <p:spPr bwMode="auto">
          <a:xfrm>
            <a:off x="1930400" y="4038600"/>
            <a:ext cx="203200" cy="1714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51" name="Oval 34"/>
          <p:cNvSpPr>
            <a:spLocks noChangeArrowheads="1"/>
          </p:cNvSpPr>
          <p:nvPr>
            <p:custDataLst>
              <p:tags r:id="rId14"/>
            </p:custDataLst>
          </p:nvPr>
        </p:nvSpPr>
        <p:spPr bwMode="auto">
          <a:xfrm>
            <a:off x="2641600" y="392430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52" name="Oval 35"/>
          <p:cNvSpPr>
            <a:spLocks noChangeArrowheads="1"/>
          </p:cNvSpPr>
          <p:nvPr>
            <p:custDataLst>
              <p:tags r:id="rId15"/>
            </p:custDataLst>
          </p:nvPr>
        </p:nvSpPr>
        <p:spPr bwMode="auto">
          <a:xfrm>
            <a:off x="2438400" y="421005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53" name="Oval 36"/>
          <p:cNvSpPr>
            <a:spLocks noChangeArrowheads="1"/>
          </p:cNvSpPr>
          <p:nvPr>
            <p:custDataLst>
              <p:tags r:id="rId16"/>
            </p:custDataLst>
          </p:nvPr>
        </p:nvSpPr>
        <p:spPr bwMode="auto">
          <a:xfrm>
            <a:off x="2844800" y="421005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cxnSp>
        <p:nvCxnSpPr>
          <p:cNvPr id="14354" name="AutoShape 37"/>
          <p:cNvCxnSpPr>
            <a:cxnSpLocks noChangeShapeType="1"/>
            <a:stCxn id="14351" idx="4"/>
            <a:endCxn id="14352" idx="0"/>
          </p:cNvCxnSpPr>
          <p:nvPr>
            <p:custDataLst>
              <p:tags r:id="rId17"/>
            </p:custDataLst>
          </p:nvPr>
        </p:nvCxnSpPr>
        <p:spPr bwMode="auto">
          <a:xfrm flipH="1">
            <a:off x="2540000" y="4038600"/>
            <a:ext cx="203200" cy="1714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55" name="AutoShape 38"/>
          <p:cNvCxnSpPr>
            <a:cxnSpLocks noChangeShapeType="1"/>
            <a:stCxn id="14351" idx="4"/>
            <a:endCxn id="14353" idx="0"/>
          </p:cNvCxnSpPr>
          <p:nvPr>
            <p:custDataLst>
              <p:tags r:id="rId18"/>
            </p:custDataLst>
          </p:nvPr>
        </p:nvCxnSpPr>
        <p:spPr bwMode="auto">
          <a:xfrm>
            <a:off x="2743200" y="4038600"/>
            <a:ext cx="203200" cy="1714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56" name="AutoShape 39"/>
          <p:cNvCxnSpPr>
            <a:cxnSpLocks noChangeShapeType="1"/>
            <a:stCxn id="14342" idx="3"/>
            <a:endCxn id="14346" idx="0"/>
          </p:cNvCxnSpPr>
          <p:nvPr>
            <p:custDataLst>
              <p:tags r:id="rId19"/>
            </p:custDataLst>
          </p:nvPr>
        </p:nvCxnSpPr>
        <p:spPr bwMode="auto">
          <a:xfrm flipH="1">
            <a:off x="1930400" y="3621088"/>
            <a:ext cx="436563" cy="303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57" name="AutoShape 40"/>
          <p:cNvCxnSpPr>
            <a:cxnSpLocks noChangeShapeType="1"/>
            <a:stCxn id="14342" idx="5"/>
            <a:endCxn id="14351" idx="1"/>
          </p:cNvCxnSpPr>
          <p:nvPr>
            <p:custDataLst>
              <p:tags r:id="rId20"/>
            </p:custDataLst>
          </p:nvPr>
        </p:nvCxnSpPr>
        <p:spPr bwMode="auto">
          <a:xfrm>
            <a:off x="2509838" y="3621088"/>
            <a:ext cx="161925" cy="3206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58" name="Oval 41"/>
          <p:cNvSpPr>
            <a:spLocks noChangeArrowheads="1"/>
          </p:cNvSpPr>
          <p:nvPr>
            <p:custDataLst>
              <p:tags r:id="rId21"/>
            </p:custDataLst>
          </p:nvPr>
        </p:nvSpPr>
        <p:spPr bwMode="auto">
          <a:xfrm>
            <a:off x="3556000" y="392430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59" name="Oval 42"/>
          <p:cNvSpPr>
            <a:spLocks noChangeArrowheads="1"/>
          </p:cNvSpPr>
          <p:nvPr>
            <p:custDataLst>
              <p:tags r:id="rId22"/>
            </p:custDataLst>
          </p:nvPr>
        </p:nvSpPr>
        <p:spPr bwMode="auto">
          <a:xfrm>
            <a:off x="3352800" y="421005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60" name="Oval 43"/>
          <p:cNvSpPr>
            <a:spLocks noChangeArrowheads="1"/>
          </p:cNvSpPr>
          <p:nvPr>
            <p:custDataLst>
              <p:tags r:id="rId23"/>
            </p:custDataLst>
          </p:nvPr>
        </p:nvSpPr>
        <p:spPr bwMode="auto">
          <a:xfrm>
            <a:off x="3759200" y="421005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cxnSp>
        <p:nvCxnSpPr>
          <p:cNvPr id="14361" name="AutoShape 44"/>
          <p:cNvCxnSpPr>
            <a:cxnSpLocks noChangeShapeType="1"/>
            <a:stCxn id="14358" idx="4"/>
            <a:endCxn id="14359" idx="0"/>
          </p:cNvCxnSpPr>
          <p:nvPr>
            <p:custDataLst>
              <p:tags r:id="rId24"/>
            </p:custDataLst>
          </p:nvPr>
        </p:nvCxnSpPr>
        <p:spPr bwMode="auto">
          <a:xfrm flipH="1">
            <a:off x="3454400" y="4038600"/>
            <a:ext cx="203200" cy="1714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2" name="AutoShape 45"/>
          <p:cNvCxnSpPr>
            <a:cxnSpLocks noChangeShapeType="1"/>
            <a:stCxn id="14358" idx="4"/>
            <a:endCxn id="14360" idx="0"/>
          </p:cNvCxnSpPr>
          <p:nvPr>
            <p:custDataLst>
              <p:tags r:id="rId25"/>
            </p:custDataLst>
          </p:nvPr>
        </p:nvCxnSpPr>
        <p:spPr bwMode="auto">
          <a:xfrm>
            <a:off x="3657600" y="4038600"/>
            <a:ext cx="203200" cy="1714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63" name="Oval 46"/>
          <p:cNvSpPr>
            <a:spLocks noChangeArrowheads="1"/>
          </p:cNvSpPr>
          <p:nvPr>
            <p:custDataLst>
              <p:tags r:id="rId26"/>
            </p:custDataLst>
          </p:nvPr>
        </p:nvSpPr>
        <p:spPr bwMode="auto">
          <a:xfrm>
            <a:off x="4267200" y="392430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cxnSp>
        <p:nvCxnSpPr>
          <p:cNvPr id="14364" name="AutoShape 51"/>
          <p:cNvCxnSpPr>
            <a:cxnSpLocks noChangeShapeType="1"/>
            <a:stCxn id="14343" idx="4"/>
            <a:endCxn id="14358" idx="0"/>
          </p:cNvCxnSpPr>
          <p:nvPr>
            <p:custDataLst>
              <p:tags r:id="rId27"/>
            </p:custDataLst>
          </p:nvPr>
        </p:nvCxnSpPr>
        <p:spPr bwMode="auto">
          <a:xfrm flipH="1">
            <a:off x="3657600" y="3638550"/>
            <a:ext cx="304800" cy="285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65" name="AutoShape 52"/>
          <p:cNvCxnSpPr>
            <a:cxnSpLocks noChangeShapeType="1"/>
            <a:stCxn id="14343" idx="5"/>
            <a:endCxn id="14363" idx="0"/>
          </p:cNvCxnSpPr>
          <p:nvPr>
            <p:custDataLst>
              <p:tags r:id="rId28"/>
            </p:custDataLst>
          </p:nvPr>
        </p:nvCxnSpPr>
        <p:spPr bwMode="auto">
          <a:xfrm>
            <a:off x="4033838" y="3621088"/>
            <a:ext cx="334962" cy="303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66" name="Oval 53"/>
          <p:cNvSpPr>
            <a:spLocks noChangeArrowheads="1"/>
          </p:cNvSpPr>
          <p:nvPr>
            <p:custDataLst>
              <p:tags r:id="rId29"/>
            </p:custDataLst>
          </p:nvPr>
        </p:nvSpPr>
        <p:spPr bwMode="auto">
          <a:xfrm>
            <a:off x="3149600" y="472440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67" name="Oval 54"/>
          <p:cNvSpPr>
            <a:spLocks noChangeArrowheads="1"/>
          </p:cNvSpPr>
          <p:nvPr>
            <p:custDataLst>
              <p:tags r:id="rId30"/>
            </p:custDataLst>
          </p:nvPr>
        </p:nvSpPr>
        <p:spPr bwMode="auto">
          <a:xfrm>
            <a:off x="2438400" y="506730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68" name="Oval 55"/>
          <p:cNvSpPr>
            <a:spLocks noChangeArrowheads="1"/>
          </p:cNvSpPr>
          <p:nvPr>
            <p:custDataLst>
              <p:tags r:id="rId31"/>
            </p:custDataLst>
          </p:nvPr>
        </p:nvSpPr>
        <p:spPr bwMode="auto">
          <a:xfrm>
            <a:off x="3962400" y="506730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cxnSp>
        <p:nvCxnSpPr>
          <p:cNvPr id="14369" name="AutoShape 56"/>
          <p:cNvCxnSpPr>
            <a:cxnSpLocks noChangeShapeType="1"/>
            <a:stCxn id="14366" idx="4"/>
            <a:endCxn id="14367" idx="0"/>
          </p:cNvCxnSpPr>
          <p:nvPr>
            <p:custDataLst>
              <p:tags r:id="rId32"/>
            </p:custDataLst>
          </p:nvPr>
        </p:nvCxnSpPr>
        <p:spPr bwMode="auto">
          <a:xfrm flipH="1">
            <a:off x="2540000" y="4838700"/>
            <a:ext cx="71120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70" name="AutoShape 57"/>
          <p:cNvCxnSpPr>
            <a:cxnSpLocks noChangeShapeType="1"/>
            <a:stCxn id="14366" idx="4"/>
            <a:endCxn id="14368" idx="0"/>
          </p:cNvCxnSpPr>
          <p:nvPr>
            <p:custDataLst>
              <p:tags r:id="rId33"/>
            </p:custDataLst>
          </p:nvPr>
        </p:nvCxnSpPr>
        <p:spPr bwMode="auto">
          <a:xfrm>
            <a:off x="3251200" y="4838700"/>
            <a:ext cx="81280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71" name="Oval 58"/>
          <p:cNvSpPr>
            <a:spLocks noChangeArrowheads="1"/>
          </p:cNvSpPr>
          <p:nvPr>
            <p:custDataLst>
              <p:tags r:id="rId34"/>
            </p:custDataLst>
          </p:nvPr>
        </p:nvSpPr>
        <p:spPr bwMode="auto">
          <a:xfrm>
            <a:off x="1930400" y="546735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72" name="Oval 59"/>
          <p:cNvSpPr>
            <a:spLocks noChangeArrowheads="1"/>
          </p:cNvSpPr>
          <p:nvPr>
            <p:custDataLst>
              <p:tags r:id="rId35"/>
            </p:custDataLst>
          </p:nvPr>
        </p:nvSpPr>
        <p:spPr bwMode="auto">
          <a:xfrm>
            <a:off x="1727200" y="575310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73" name="Oval 60"/>
          <p:cNvSpPr>
            <a:spLocks noChangeArrowheads="1"/>
          </p:cNvSpPr>
          <p:nvPr>
            <p:custDataLst>
              <p:tags r:id="rId36"/>
            </p:custDataLst>
          </p:nvPr>
        </p:nvSpPr>
        <p:spPr bwMode="auto">
          <a:xfrm>
            <a:off x="2133600" y="575310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cxnSp>
        <p:nvCxnSpPr>
          <p:cNvPr id="14374" name="AutoShape 61"/>
          <p:cNvCxnSpPr>
            <a:cxnSpLocks noChangeShapeType="1"/>
            <a:stCxn id="14371" idx="4"/>
            <a:endCxn id="14372" idx="0"/>
          </p:cNvCxnSpPr>
          <p:nvPr>
            <p:custDataLst>
              <p:tags r:id="rId37"/>
            </p:custDataLst>
          </p:nvPr>
        </p:nvCxnSpPr>
        <p:spPr bwMode="auto">
          <a:xfrm flipH="1">
            <a:off x="1828800" y="5581650"/>
            <a:ext cx="203200" cy="1714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75" name="AutoShape 62"/>
          <p:cNvCxnSpPr>
            <a:cxnSpLocks noChangeShapeType="1"/>
            <a:stCxn id="14371" idx="4"/>
            <a:endCxn id="14373" idx="0"/>
          </p:cNvCxnSpPr>
          <p:nvPr>
            <p:custDataLst>
              <p:tags r:id="rId38"/>
            </p:custDataLst>
          </p:nvPr>
        </p:nvCxnSpPr>
        <p:spPr bwMode="auto">
          <a:xfrm>
            <a:off x="2032000" y="5581650"/>
            <a:ext cx="203200" cy="1714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76" name="Oval 63"/>
          <p:cNvSpPr>
            <a:spLocks noChangeArrowheads="1"/>
          </p:cNvSpPr>
          <p:nvPr>
            <p:custDataLst>
              <p:tags r:id="rId39"/>
            </p:custDataLst>
          </p:nvPr>
        </p:nvSpPr>
        <p:spPr bwMode="auto">
          <a:xfrm>
            <a:off x="2743200" y="546735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cxnSp>
        <p:nvCxnSpPr>
          <p:cNvPr id="14377" name="AutoShape 68"/>
          <p:cNvCxnSpPr>
            <a:cxnSpLocks noChangeShapeType="1"/>
            <a:stCxn id="14367" idx="3"/>
            <a:endCxn id="14371" idx="0"/>
          </p:cNvCxnSpPr>
          <p:nvPr>
            <p:custDataLst>
              <p:tags r:id="rId40"/>
            </p:custDataLst>
          </p:nvPr>
        </p:nvCxnSpPr>
        <p:spPr bwMode="auto">
          <a:xfrm flipH="1">
            <a:off x="2032000" y="5164138"/>
            <a:ext cx="436563" cy="303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78" name="AutoShape 69"/>
          <p:cNvCxnSpPr>
            <a:cxnSpLocks noChangeShapeType="1"/>
            <a:stCxn id="14367" idx="5"/>
            <a:endCxn id="14376" idx="1"/>
          </p:cNvCxnSpPr>
          <p:nvPr>
            <p:custDataLst>
              <p:tags r:id="rId41"/>
            </p:custDataLst>
          </p:nvPr>
        </p:nvCxnSpPr>
        <p:spPr bwMode="auto">
          <a:xfrm>
            <a:off x="2611438" y="5164138"/>
            <a:ext cx="161925" cy="3206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79" name="Oval 70"/>
          <p:cNvSpPr>
            <a:spLocks noChangeArrowheads="1"/>
          </p:cNvSpPr>
          <p:nvPr>
            <p:custDataLst>
              <p:tags r:id="rId42"/>
            </p:custDataLst>
          </p:nvPr>
        </p:nvSpPr>
        <p:spPr bwMode="auto">
          <a:xfrm>
            <a:off x="3657600" y="546735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380" name="Oval 75"/>
          <p:cNvSpPr>
            <a:spLocks noChangeArrowheads="1"/>
          </p:cNvSpPr>
          <p:nvPr>
            <p:custDataLst>
              <p:tags r:id="rId43"/>
            </p:custDataLst>
          </p:nvPr>
        </p:nvSpPr>
        <p:spPr bwMode="auto">
          <a:xfrm>
            <a:off x="4368800" y="5467350"/>
            <a:ext cx="203200" cy="1143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cxnSp>
        <p:nvCxnSpPr>
          <p:cNvPr id="14381" name="AutoShape 76"/>
          <p:cNvCxnSpPr>
            <a:cxnSpLocks noChangeShapeType="1"/>
            <a:stCxn id="14368" idx="4"/>
            <a:endCxn id="14379" idx="0"/>
          </p:cNvCxnSpPr>
          <p:nvPr>
            <p:custDataLst>
              <p:tags r:id="rId44"/>
            </p:custDataLst>
          </p:nvPr>
        </p:nvCxnSpPr>
        <p:spPr bwMode="auto">
          <a:xfrm flipH="1">
            <a:off x="3759200" y="5181600"/>
            <a:ext cx="304800" cy="285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82" name="AutoShape 77"/>
          <p:cNvCxnSpPr>
            <a:cxnSpLocks noChangeShapeType="1"/>
            <a:stCxn id="14368" idx="5"/>
            <a:endCxn id="14380" idx="0"/>
          </p:cNvCxnSpPr>
          <p:nvPr>
            <p:custDataLst>
              <p:tags r:id="rId45"/>
            </p:custDataLst>
          </p:nvPr>
        </p:nvCxnSpPr>
        <p:spPr bwMode="auto">
          <a:xfrm>
            <a:off x="4135438" y="5164138"/>
            <a:ext cx="334962" cy="303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83" name="Text Box 79" hidden="1"/>
          <p:cNvSpPr txBox="1">
            <a:spLocks noChangeArrowheads="1"/>
          </p:cNvSpPr>
          <p:nvPr>
            <p:custDataLst>
              <p:tags r:id="rId46"/>
            </p:custDataLst>
          </p:nvPr>
        </p:nvSpPr>
        <p:spPr bwMode="auto">
          <a:xfrm>
            <a:off x="6096000" y="2819400"/>
            <a:ext cx="2438400"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a:solidFill>
                  <a:schemeClr val="accent1"/>
                </a:solidFill>
              </a:rPr>
              <a:t>Since they have this </a:t>
            </a:r>
            <a:r>
              <a:rPr lang="en-US" altLang="en-US" b="1">
                <a:solidFill>
                  <a:schemeClr val="accent1"/>
                </a:solidFill>
              </a:rPr>
              <a:t>regular</a:t>
            </a:r>
            <a:r>
              <a:rPr lang="en-US" altLang="en-US">
                <a:solidFill>
                  <a:schemeClr val="accent1"/>
                </a:solidFill>
              </a:rPr>
              <a:t> structure property, </a:t>
            </a:r>
          </a:p>
          <a:p>
            <a:pPr eaLnBrk="1" hangingPunct="1">
              <a:spcBef>
                <a:spcPct val="30000"/>
              </a:spcBef>
            </a:pPr>
            <a:r>
              <a:rPr lang="en-US" altLang="en-US">
                <a:solidFill>
                  <a:schemeClr val="accent1"/>
                </a:solidFill>
              </a:rPr>
              <a:t>we can take advantage of that to store them in a </a:t>
            </a:r>
            <a:r>
              <a:rPr lang="en-US" altLang="en-US" b="1">
                <a:solidFill>
                  <a:schemeClr val="accent1"/>
                </a:solidFill>
              </a:rPr>
              <a:t>compact</a:t>
            </a:r>
            <a:r>
              <a:rPr lang="en-US" altLang="en-US">
                <a:solidFill>
                  <a:schemeClr val="accent1"/>
                </a:solidFill>
              </a:rPr>
              <a:t> manner.</a:t>
            </a:r>
          </a:p>
        </p:txBody>
      </p:sp>
    </p:spTree>
    <p:extLst>
      <p:ext uri="{BB962C8B-B14F-4D97-AF65-F5344CB8AC3E}">
        <p14:creationId xmlns:p14="http://schemas.microsoft.com/office/powerpoint/2010/main" val="236056162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CB0AB558-E662-49A9-95A5-2EDEFB626F7F}" type="slidenum">
              <a:rPr lang="en-US" altLang="en-US">
                <a:latin typeface="Arial" panose="020B0604020202020204" pitchFamily="34" charset="0"/>
              </a:rPr>
              <a:pPr eaLnBrk="1" hangingPunct="1"/>
              <a:t>100</a:t>
            </a:fld>
            <a:endParaRPr lang="en-US" altLang="en-US">
              <a:latin typeface="Arial" panose="020B0604020202020204" pitchFamily="34" charset="0"/>
            </a:endParaRPr>
          </a:p>
        </p:txBody>
      </p:sp>
      <p:sp>
        <p:nvSpPr>
          <p:cNvPr id="39941" name="Rectangle 2"/>
          <p:cNvSpPr>
            <a:spLocks noGrp="1" noChangeArrowheads="1"/>
          </p:cNvSpPr>
          <p:nvPr>
            <p:ph type="title"/>
          </p:nvPr>
        </p:nvSpPr>
        <p:spPr/>
        <p:txBody>
          <a:bodyPr>
            <a:normAutofit fontScale="90000"/>
          </a:bodyPr>
          <a:lstStyle/>
          <a:p>
            <a:pPr eaLnBrk="1" hangingPunct="1"/>
            <a:r>
              <a:rPr lang="tr-TR" altLang="en-US" sz="3600" smtClean="0">
                <a:solidFill>
                  <a:srgbClr val="0000FF"/>
                </a:solidFill>
                <a:latin typeface="Times New Roman" panose="02020603050405020304" pitchFamily="18" charset="0"/>
              </a:rPr>
              <a:t>Uniting Two Binomial Heaps </a:t>
            </a:r>
            <a:r>
              <a:rPr lang="en-US" altLang="en-US" sz="3600" smtClean="0">
                <a:solidFill>
                  <a:srgbClr val="0000FF"/>
                </a:solidFill>
                <a:latin typeface="Times New Roman" panose="02020603050405020304" pitchFamily="18" charset="0"/>
              </a:rPr>
              <a:t>vs</a:t>
            </a:r>
            <a:r>
              <a:rPr lang="tr-TR" altLang="en-US" sz="3600" smtClean="0">
                <a:solidFill>
                  <a:srgbClr val="0000FF"/>
                </a:solidFill>
                <a:latin typeface="Times New Roman" panose="02020603050405020304" pitchFamily="18" charset="0"/>
              </a:rPr>
              <a:t> </a:t>
            </a:r>
            <a:r>
              <a:rPr lang="en-US" altLang="en-US" sz="3600" smtClean="0">
                <a:solidFill>
                  <a:srgbClr val="0000FF"/>
                </a:solidFill>
                <a:latin typeface="Times New Roman" panose="02020603050405020304" pitchFamily="18" charset="0"/>
              </a:rPr>
              <a:t/>
            </a:r>
            <a:br>
              <a:rPr lang="en-US" altLang="en-US" sz="3600" smtClean="0">
                <a:solidFill>
                  <a:srgbClr val="0000FF"/>
                </a:solidFill>
                <a:latin typeface="Times New Roman" panose="02020603050405020304" pitchFamily="18" charset="0"/>
              </a:rPr>
            </a:br>
            <a:r>
              <a:rPr lang="tr-TR" altLang="en-US" sz="3600" smtClean="0">
                <a:solidFill>
                  <a:srgbClr val="0000FF"/>
                </a:solidFill>
                <a:latin typeface="Times New Roman" panose="02020603050405020304" pitchFamily="18" charset="0"/>
              </a:rPr>
              <a:t>Adding Two Binary Numbers</a:t>
            </a:r>
          </a:p>
        </p:txBody>
      </p:sp>
      <p:sp>
        <p:nvSpPr>
          <p:cNvPr id="39942" name="Rectangle 3"/>
          <p:cNvSpPr>
            <a:spLocks noGrp="1" noChangeArrowheads="1"/>
          </p:cNvSpPr>
          <p:nvPr>
            <p:ph type="body" idx="1"/>
          </p:nvPr>
        </p:nvSpPr>
        <p:spPr>
          <a:xfrm>
            <a:off x="457200" y="1557338"/>
            <a:ext cx="8258175" cy="4568825"/>
          </a:xfrm>
        </p:spPr>
        <p:txBody>
          <a:bodyPr/>
          <a:lstStyle/>
          <a:p>
            <a:pPr eaLnBrk="1" hangingPunct="1">
              <a:buFontTx/>
              <a:buNone/>
            </a:pPr>
            <a:r>
              <a:rPr lang="tr-TR" altLang="en-US" sz="3600" smtClean="0">
                <a:latin typeface="Times New Roman" panose="02020603050405020304" pitchFamily="18" charset="0"/>
              </a:rPr>
              <a:t> </a:t>
            </a:r>
            <a:endParaRPr lang="tr-TR" altLang="en-US" sz="3600" u="sng" smtClean="0">
              <a:solidFill>
                <a:srgbClr val="FF3300"/>
              </a:solidFill>
              <a:latin typeface="Times New Roman" panose="02020603050405020304" pitchFamily="18" charset="0"/>
            </a:endParaRPr>
          </a:p>
          <a:p>
            <a:pPr eaLnBrk="1" hangingPunct="1">
              <a:buFontTx/>
              <a:buNone/>
            </a:pPr>
            <a:r>
              <a:rPr lang="tr-TR" altLang="en-US" i="1" smtClean="0">
                <a:latin typeface="Times New Roman" panose="02020603050405020304" pitchFamily="18" charset="0"/>
              </a:rPr>
              <a:t>H</a:t>
            </a:r>
            <a:r>
              <a:rPr lang="tr-TR" altLang="en-US" i="1" baseline="-25000" smtClean="0">
                <a:latin typeface="Times New Roman" panose="02020603050405020304" pitchFamily="18" charset="0"/>
              </a:rPr>
              <a:t>1</a:t>
            </a:r>
            <a:r>
              <a:rPr lang="tr-TR" altLang="en-US" baseline="-25000" smtClean="0">
                <a:latin typeface="Times New Roman" panose="02020603050405020304" pitchFamily="18" charset="0"/>
              </a:rPr>
              <a:t> </a:t>
            </a:r>
            <a:r>
              <a:rPr lang="en-US" altLang="en-US" baseline="-25000" smtClean="0">
                <a:latin typeface="Times New Roman" panose="02020603050405020304" pitchFamily="18" charset="0"/>
              </a:rPr>
              <a:t> </a:t>
            </a:r>
            <a:r>
              <a:rPr lang="en-US" altLang="en-US" smtClean="0">
                <a:latin typeface="Times New Roman" panose="02020603050405020304" pitchFamily="18" charset="0"/>
              </a:rPr>
              <a:t>with</a:t>
            </a:r>
            <a:r>
              <a:rPr lang="tr-TR" altLang="en-US" smtClean="0">
                <a:latin typeface="Times New Roman" panose="02020603050405020304" pitchFamily="18" charset="0"/>
              </a:rPr>
              <a:t>  </a:t>
            </a:r>
            <a:r>
              <a:rPr lang="tr-TR" altLang="en-US" i="1" smtClean="0">
                <a:latin typeface="Times New Roman" panose="02020603050405020304" pitchFamily="18" charset="0"/>
              </a:rPr>
              <a:t>n</a:t>
            </a:r>
            <a:r>
              <a:rPr lang="tr-TR" altLang="en-US" i="1" baseline="-25000" smtClean="0">
                <a:latin typeface="Times New Roman" panose="02020603050405020304" pitchFamily="18" charset="0"/>
              </a:rPr>
              <a:t>1</a:t>
            </a:r>
            <a:r>
              <a:rPr lang="tr-TR" altLang="en-US" baseline="-25000" smtClean="0">
                <a:latin typeface="Times New Roman" panose="02020603050405020304" pitchFamily="18" charset="0"/>
              </a:rPr>
              <a:t>      </a:t>
            </a:r>
            <a:r>
              <a:rPr lang="tr-TR" altLang="en-US" smtClean="0">
                <a:latin typeface="Times New Roman" panose="02020603050405020304" pitchFamily="18" charset="0"/>
              </a:rPr>
              <a:t>NODES  :   </a:t>
            </a:r>
            <a:r>
              <a:rPr lang="tr-TR" altLang="en-US" i="1" smtClean="0">
                <a:latin typeface="Times New Roman" panose="02020603050405020304" pitchFamily="18" charset="0"/>
              </a:rPr>
              <a:t>H</a:t>
            </a:r>
            <a:r>
              <a:rPr lang="tr-TR" altLang="en-US" i="1" baseline="-25000" smtClean="0">
                <a:latin typeface="Times New Roman" panose="02020603050405020304" pitchFamily="18" charset="0"/>
              </a:rPr>
              <a:t>1</a:t>
            </a:r>
            <a:r>
              <a:rPr lang="tr-TR" altLang="en-US" baseline="-25000" smtClean="0">
                <a:latin typeface="Times New Roman" panose="02020603050405020304" pitchFamily="18" charset="0"/>
              </a:rPr>
              <a:t> </a:t>
            </a:r>
            <a:r>
              <a:rPr lang="tr-TR" altLang="en-US" smtClean="0">
                <a:latin typeface="Times New Roman" panose="02020603050405020304" pitchFamily="18" charset="0"/>
              </a:rPr>
              <a:t> =</a:t>
            </a:r>
          </a:p>
          <a:p>
            <a:pPr eaLnBrk="1" hangingPunct="1">
              <a:buFontTx/>
              <a:buNone/>
            </a:pPr>
            <a:r>
              <a:rPr lang="tr-TR" altLang="en-US" i="1" smtClean="0">
                <a:latin typeface="Times New Roman" panose="02020603050405020304" pitchFamily="18" charset="0"/>
              </a:rPr>
              <a:t>H</a:t>
            </a:r>
            <a:r>
              <a:rPr lang="tr-TR" altLang="en-US" i="1" baseline="-25000" smtClean="0">
                <a:latin typeface="Times New Roman" panose="02020603050405020304" pitchFamily="18" charset="0"/>
              </a:rPr>
              <a:t>2</a:t>
            </a:r>
            <a:r>
              <a:rPr lang="tr-TR" altLang="en-US" baseline="-25000" smtClean="0">
                <a:latin typeface="Times New Roman" panose="02020603050405020304" pitchFamily="18" charset="0"/>
              </a:rPr>
              <a:t>  </a:t>
            </a:r>
            <a:r>
              <a:rPr lang="en-US" altLang="en-US" smtClean="0">
                <a:latin typeface="Times New Roman" panose="02020603050405020304" pitchFamily="18" charset="0"/>
              </a:rPr>
              <a:t>with</a:t>
            </a:r>
            <a:r>
              <a:rPr lang="tr-TR" altLang="en-US" smtClean="0">
                <a:latin typeface="Times New Roman" panose="02020603050405020304" pitchFamily="18" charset="0"/>
              </a:rPr>
              <a:t> </a:t>
            </a:r>
            <a:r>
              <a:rPr lang="en-US" altLang="en-US" smtClean="0">
                <a:latin typeface="Times New Roman" panose="02020603050405020304" pitchFamily="18" charset="0"/>
              </a:rPr>
              <a:t> </a:t>
            </a:r>
            <a:r>
              <a:rPr lang="tr-TR" altLang="en-US" i="1" smtClean="0">
                <a:latin typeface="Times New Roman" panose="02020603050405020304" pitchFamily="18" charset="0"/>
              </a:rPr>
              <a:t>n</a:t>
            </a:r>
            <a:r>
              <a:rPr lang="tr-TR" altLang="en-US" i="1" baseline="-25000" smtClean="0">
                <a:latin typeface="Times New Roman" panose="02020603050405020304" pitchFamily="18" charset="0"/>
              </a:rPr>
              <a:t>2</a:t>
            </a:r>
            <a:r>
              <a:rPr lang="tr-TR" altLang="en-US" smtClean="0">
                <a:latin typeface="Times New Roman" panose="02020603050405020304" pitchFamily="18" charset="0"/>
              </a:rPr>
              <a:t>    NODES  :   </a:t>
            </a:r>
            <a:r>
              <a:rPr lang="tr-TR" altLang="en-US" i="1" smtClean="0">
                <a:latin typeface="Times New Roman" panose="02020603050405020304" pitchFamily="18" charset="0"/>
              </a:rPr>
              <a:t>H</a:t>
            </a:r>
            <a:r>
              <a:rPr lang="tr-TR" altLang="en-US" i="1" baseline="-25000" smtClean="0">
                <a:latin typeface="Times New Roman" panose="02020603050405020304" pitchFamily="18" charset="0"/>
              </a:rPr>
              <a:t>2</a:t>
            </a:r>
            <a:r>
              <a:rPr lang="tr-TR" altLang="en-US" baseline="-25000" smtClean="0">
                <a:latin typeface="Times New Roman" panose="02020603050405020304" pitchFamily="18" charset="0"/>
              </a:rPr>
              <a:t>   </a:t>
            </a:r>
            <a:r>
              <a:rPr lang="tr-TR" altLang="en-US" smtClean="0">
                <a:latin typeface="Times New Roman" panose="02020603050405020304" pitchFamily="18" charset="0"/>
              </a:rPr>
              <a:t>=</a:t>
            </a:r>
          </a:p>
          <a:p>
            <a:pPr eaLnBrk="1" hangingPunct="1">
              <a:buFontTx/>
              <a:buNone/>
            </a:pPr>
            <a:endParaRPr lang="tr-TR" altLang="en-US" smtClean="0">
              <a:latin typeface="Times New Roman" panose="02020603050405020304" pitchFamily="18" charset="0"/>
            </a:endParaRPr>
          </a:p>
          <a:p>
            <a:pPr eaLnBrk="1" hangingPunct="1">
              <a:buFontTx/>
              <a:buNone/>
            </a:pPr>
            <a:r>
              <a:rPr lang="tr-TR" altLang="en-US" smtClean="0">
                <a:latin typeface="Times New Roman" panose="02020603050405020304" pitchFamily="18" charset="0"/>
              </a:rPr>
              <a:t>ex:    </a:t>
            </a:r>
            <a:r>
              <a:rPr lang="tr-TR" altLang="en-US" sz="2800" i="1" smtClean="0">
                <a:latin typeface="Times New Roman" panose="02020603050405020304" pitchFamily="18" charset="0"/>
              </a:rPr>
              <a:t>n</a:t>
            </a:r>
            <a:r>
              <a:rPr lang="tr-TR" altLang="en-US" sz="2800" i="1" baseline="-25000" smtClean="0">
                <a:latin typeface="Times New Roman" panose="02020603050405020304" pitchFamily="18" charset="0"/>
              </a:rPr>
              <a:t>1</a:t>
            </a:r>
            <a:r>
              <a:rPr lang="tr-TR" altLang="en-US" sz="2800" smtClean="0">
                <a:latin typeface="Times New Roman" panose="02020603050405020304" pitchFamily="18" charset="0"/>
              </a:rPr>
              <a:t>= 39    : </a:t>
            </a:r>
            <a:r>
              <a:rPr lang="tr-TR" altLang="en-US" sz="2800" i="1" smtClean="0">
                <a:latin typeface="Times New Roman" panose="02020603050405020304" pitchFamily="18" charset="0"/>
              </a:rPr>
              <a:t>H</a:t>
            </a:r>
            <a:r>
              <a:rPr lang="tr-TR" altLang="en-US" sz="2800" i="1" baseline="-25000" smtClean="0">
                <a:latin typeface="Times New Roman" panose="02020603050405020304" pitchFamily="18" charset="0"/>
              </a:rPr>
              <a:t>1</a:t>
            </a:r>
            <a:r>
              <a:rPr lang="tr-TR" altLang="en-US" sz="2800" baseline="-25000" smtClean="0">
                <a:latin typeface="Times New Roman" panose="02020603050405020304" pitchFamily="18" charset="0"/>
              </a:rPr>
              <a:t> </a:t>
            </a:r>
            <a:r>
              <a:rPr lang="tr-TR" altLang="en-US" sz="2800" smtClean="0">
                <a:latin typeface="Times New Roman" panose="02020603050405020304" pitchFamily="18" charset="0"/>
              </a:rPr>
              <a:t>=    &lt;              &gt; =   { </a:t>
            </a:r>
            <a:r>
              <a:rPr lang="tr-TR" altLang="en-US" sz="2800" i="1" smtClean="0">
                <a:latin typeface="Times New Roman" panose="02020603050405020304" pitchFamily="18" charset="0"/>
              </a:rPr>
              <a:t>B</a:t>
            </a:r>
            <a:r>
              <a:rPr lang="tr-TR" altLang="en-US" sz="2800" i="1" baseline="-25000" smtClean="0">
                <a:latin typeface="Times New Roman" panose="02020603050405020304" pitchFamily="18" charset="0"/>
              </a:rPr>
              <a:t>0</a:t>
            </a:r>
            <a:r>
              <a:rPr lang="tr-TR" altLang="en-US" sz="2800" i="1" smtClean="0">
                <a:latin typeface="Times New Roman" panose="02020603050405020304" pitchFamily="18" charset="0"/>
              </a:rPr>
              <a:t>,</a:t>
            </a:r>
            <a:r>
              <a:rPr lang="en-US" altLang="en-US" sz="2800" i="1" smtClean="0">
                <a:latin typeface="Times New Roman" panose="02020603050405020304" pitchFamily="18" charset="0"/>
              </a:rPr>
              <a:t> </a:t>
            </a:r>
            <a:r>
              <a:rPr lang="tr-TR" altLang="en-US" sz="2800" i="1" smtClean="0">
                <a:latin typeface="Times New Roman" panose="02020603050405020304" pitchFamily="18" charset="0"/>
              </a:rPr>
              <a:t>B</a:t>
            </a:r>
            <a:r>
              <a:rPr lang="tr-TR" altLang="en-US" sz="2800" i="1" baseline="-25000" smtClean="0">
                <a:latin typeface="Times New Roman" panose="02020603050405020304" pitchFamily="18" charset="0"/>
              </a:rPr>
              <a:t>1</a:t>
            </a:r>
            <a:r>
              <a:rPr lang="tr-TR" altLang="en-US" sz="2800" i="1" smtClean="0">
                <a:latin typeface="Times New Roman" panose="02020603050405020304" pitchFamily="18" charset="0"/>
              </a:rPr>
              <a:t>,</a:t>
            </a:r>
            <a:r>
              <a:rPr lang="en-US" altLang="en-US" sz="2800" i="1" smtClean="0">
                <a:latin typeface="Times New Roman" panose="02020603050405020304" pitchFamily="18" charset="0"/>
              </a:rPr>
              <a:t> </a:t>
            </a:r>
            <a:r>
              <a:rPr lang="tr-TR" altLang="en-US" sz="2800" i="1" smtClean="0">
                <a:latin typeface="Times New Roman" panose="02020603050405020304" pitchFamily="18" charset="0"/>
              </a:rPr>
              <a:t>B</a:t>
            </a:r>
            <a:r>
              <a:rPr lang="tr-TR" altLang="en-US" sz="2800" i="1" baseline="-25000" smtClean="0">
                <a:latin typeface="Times New Roman" panose="02020603050405020304" pitchFamily="18" charset="0"/>
              </a:rPr>
              <a:t>2</a:t>
            </a:r>
            <a:r>
              <a:rPr lang="tr-TR" altLang="en-US" sz="2800" i="1" smtClean="0">
                <a:latin typeface="Times New Roman" panose="02020603050405020304" pitchFamily="18" charset="0"/>
              </a:rPr>
              <a:t>,</a:t>
            </a:r>
            <a:r>
              <a:rPr lang="en-US" altLang="en-US" sz="2800" i="1" smtClean="0">
                <a:latin typeface="Times New Roman" panose="02020603050405020304" pitchFamily="18" charset="0"/>
              </a:rPr>
              <a:t> </a:t>
            </a:r>
            <a:r>
              <a:rPr lang="tr-TR" altLang="en-US" sz="2800" i="1" smtClean="0">
                <a:latin typeface="Times New Roman" panose="02020603050405020304" pitchFamily="18" charset="0"/>
              </a:rPr>
              <a:t>B</a:t>
            </a:r>
            <a:r>
              <a:rPr lang="tr-TR" altLang="en-US" sz="2800" i="1" baseline="-25000" smtClean="0">
                <a:latin typeface="Times New Roman" panose="02020603050405020304" pitchFamily="18" charset="0"/>
              </a:rPr>
              <a:t>5</a:t>
            </a:r>
            <a:r>
              <a:rPr lang="tr-TR" altLang="en-US" sz="2800" baseline="-25000" smtClean="0">
                <a:latin typeface="Times New Roman" panose="02020603050405020304" pitchFamily="18" charset="0"/>
              </a:rPr>
              <a:t> </a:t>
            </a:r>
            <a:r>
              <a:rPr lang="tr-TR" altLang="en-US" sz="2800" smtClean="0">
                <a:latin typeface="Times New Roman" panose="02020603050405020304" pitchFamily="18" charset="0"/>
              </a:rPr>
              <a:t>}</a:t>
            </a:r>
          </a:p>
          <a:p>
            <a:pPr eaLnBrk="1" hangingPunct="1">
              <a:buFontTx/>
              <a:buNone/>
            </a:pPr>
            <a:r>
              <a:rPr lang="tr-TR" altLang="en-US" sz="2800" smtClean="0">
                <a:latin typeface="Times New Roman" panose="02020603050405020304" pitchFamily="18" charset="0"/>
              </a:rPr>
              <a:t>          </a:t>
            </a:r>
            <a:r>
              <a:rPr lang="tr-TR" altLang="en-US" sz="2800" i="1" smtClean="0">
                <a:latin typeface="Times New Roman" panose="02020603050405020304" pitchFamily="18" charset="0"/>
              </a:rPr>
              <a:t>n</a:t>
            </a:r>
            <a:r>
              <a:rPr lang="tr-TR" altLang="en-US" sz="2800" i="1" baseline="-25000" smtClean="0">
                <a:latin typeface="Times New Roman" panose="02020603050405020304" pitchFamily="18" charset="0"/>
              </a:rPr>
              <a:t>2</a:t>
            </a:r>
            <a:r>
              <a:rPr lang="tr-TR" altLang="en-US" sz="2800" baseline="-25000" smtClean="0">
                <a:latin typeface="Times New Roman" panose="02020603050405020304" pitchFamily="18" charset="0"/>
              </a:rPr>
              <a:t> </a:t>
            </a:r>
            <a:r>
              <a:rPr lang="tr-TR" altLang="en-US" sz="2800" smtClean="0">
                <a:latin typeface="Times New Roman" panose="02020603050405020304" pitchFamily="18" charset="0"/>
              </a:rPr>
              <a:t>= 54    : </a:t>
            </a:r>
            <a:r>
              <a:rPr lang="tr-TR" altLang="en-US" sz="2800" i="1" smtClean="0">
                <a:latin typeface="Times New Roman" panose="02020603050405020304" pitchFamily="18" charset="0"/>
              </a:rPr>
              <a:t>H</a:t>
            </a:r>
            <a:r>
              <a:rPr lang="tr-TR" altLang="en-US" sz="2800" i="1" baseline="-25000" smtClean="0">
                <a:latin typeface="Times New Roman" panose="02020603050405020304" pitchFamily="18" charset="0"/>
              </a:rPr>
              <a:t>2</a:t>
            </a:r>
            <a:r>
              <a:rPr lang="tr-TR" altLang="en-US" sz="2800" smtClean="0">
                <a:latin typeface="Times New Roman" panose="02020603050405020304" pitchFamily="18" charset="0"/>
              </a:rPr>
              <a:t>=    &lt;              &gt; =   { </a:t>
            </a:r>
            <a:r>
              <a:rPr lang="tr-TR" altLang="en-US" sz="2800" i="1" smtClean="0">
                <a:latin typeface="Times New Roman" panose="02020603050405020304" pitchFamily="18" charset="0"/>
              </a:rPr>
              <a:t>B</a:t>
            </a:r>
            <a:r>
              <a:rPr lang="tr-TR" altLang="en-US" sz="2800" i="1" baseline="-25000" smtClean="0">
                <a:latin typeface="Times New Roman" panose="02020603050405020304" pitchFamily="18" charset="0"/>
              </a:rPr>
              <a:t>1</a:t>
            </a:r>
            <a:r>
              <a:rPr lang="tr-TR" altLang="en-US" sz="2800" i="1" smtClean="0">
                <a:latin typeface="Times New Roman" panose="02020603050405020304" pitchFamily="18" charset="0"/>
              </a:rPr>
              <a:t>,</a:t>
            </a:r>
            <a:r>
              <a:rPr lang="en-US" altLang="en-US" sz="2800" i="1" smtClean="0">
                <a:latin typeface="Times New Roman" panose="02020603050405020304" pitchFamily="18" charset="0"/>
              </a:rPr>
              <a:t> </a:t>
            </a:r>
            <a:r>
              <a:rPr lang="tr-TR" altLang="en-US" sz="2800" i="1" smtClean="0">
                <a:latin typeface="Times New Roman" panose="02020603050405020304" pitchFamily="18" charset="0"/>
              </a:rPr>
              <a:t>B</a:t>
            </a:r>
            <a:r>
              <a:rPr lang="tr-TR" altLang="en-US" sz="2800" i="1" baseline="-25000" smtClean="0">
                <a:latin typeface="Times New Roman" panose="02020603050405020304" pitchFamily="18" charset="0"/>
              </a:rPr>
              <a:t>2</a:t>
            </a:r>
            <a:r>
              <a:rPr lang="tr-TR" altLang="en-US" sz="2800" i="1" smtClean="0">
                <a:latin typeface="Times New Roman" panose="02020603050405020304" pitchFamily="18" charset="0"/>
              </a:rPr>
              <a:t>,</a:t>
            </a:r>
            <a:r>
              <a:rPr lang="en-US" altLang="en-US" sz="2800" i="1" smtClean="0">
                <a:latin typeface="Times New Roman" panose="02020603050405020304" pitchFamily="18" charset="0"/>
              </a:rPr>
              <a:t> </a:t>
            </a:r>
            <a:r>
              <a:rPr lang="tr-TR" altLang="en-US" sz="2800" i="1" smtClean="0">
                <a:latin typeface="Times New Roman" panose="02020603050405020304" pitchFamily="18" charset="0"/>
              </a:rPr>
              <a:t>B</a:t>
            </a:r>
            <a:r>
              <a:rPr lang="tr-TR" altLang="en-US" sz="2800" i="1" baseline="-25000" smtClean="0">
                <a:latin typeface="Times New Roman" panose="02020603050405020304" pitchFamily="18" charset="0"/>
              </a:rPr>
              <a:t>4</a:t>
            </a:r>
            <a:r>
              <a:rPr lang="tr-TR" altLang="en-US" sz="2800" i="1" smtClean="0">
                <a:latin typeface="Times New Roman" panose="02020603050405020304" pitchFamily="18" charset="0"/>
              </a:rPr>
              <a:t>,</a:t>
            </a:r>
            <a:r>
              <a:rPr lang="en-US" altLang="en-US" sz="2800" i="1" smtClean="0">
                <a:latin typeface="Times New Roman" panose="02020603050405020304" pitchFamily="18" charset="0"/>
              </a:rPr>
              <a:t> </a:t>
            </a:r>
            <a:r>
              <a:rPr lang="tr-TR" altLang="en-US" sz="2800" i="1" smtClean="0">
                <a:latin typeface="Times New Roman" panose="02020603050405020304" pitchFamily="18" charset="0"/>
              </a:rPr>
              <a:t>B</a:t>
            </a:r>
            <a:r>
              <a:rPr lang="tr-TR" altLang="en-US" sz="2800" i="1" baseline="-25000" smtClean="0">
                <a:latin typeface="Times New Roman" panose="02020603050405020304" pitchFamily="18" charset="0"/>
              </a:rPr>
              <a:t>5</a:t>
            </a:r>
            <a:r>
              <a:rPr lang="tr-TR" altLang="en-US" sz="2800" baseline="-25000" smtClean="0">
                <a:latin typeface="Times New Roman" panose="02020603050405020304" pitchFamily="18" charset="0"/>
              </a:rPr>
              <a:t> </a:t>
            </a:r>
            <a:r>
              <a:rPr lang="tr-TR" altLang="en-US" sz="2800" smtClean="0">
                <a:latin typeface="Times New Roman" panose="02020603050405020304" pitchFamily="18" charset="0"/>
              </a:rPr>
              <a:t>}</a:t>
            </a:r>
            <a:endParaRPr lang="en-US" altLang="en-US" sz="2800" smtClean="0">
              <a:latin typeface="Times New Roman" panose="02020603050405020304" pitchFamily="18" charset="0"/>
              <a:cs typeface="Arial" panose="020B0604020202020204" pitchFamily="34" charset="0"/>
            </a:endParaRPr>
          </a:p>
          <a:p>
            <a:pPr eaLnBrk="1" hangingPunct="1">
              <a:buFontTx/>
              <a:buNone/>
            </a:pPr>
            <a:endParaRPr lang="tr-TR" altLang="en-US" sz="2800" u="sng" smtClean="0">
              <a:latin typeface="Times New Roman" panose="02020603050405020304" pitchFamily="18" charset="0"/>
            </a:endParaRPr>
          </a:p>
        </p:txBody>
      </p:sp>
      <p:graphicFrame>
        <p:nvGraphicFramePr>
          <p:cNvPr id="7" name="Table 6"/>
          <p:cNvGraphicFramePr>
            <a:graphicFrameLocks noGrp="1"/>
          </p:cNvGraphicFramePr>
          <p:nvPr/>
        </p:nvGraphicFramePr>
        <p:xfrm>
          <a:off x="4071938" y="3571875"/>
          <a:ext cx="1249404" cy="1520826"/>
        </p:xfrm>
        <a:graphic>
          <a:graphicData uri="http://schemas.openxmlformats.org/drawingml/2006/table">
            <a:tbl>
              <a:tblPr firstRow="1" bandRow="1">
                <a:tableStyleId>{5C22544A-7EE6-4342-B048-85BDC9FD1C3A}</a:tableStyleId>
              </a:tblPr>
              <a:tblGrid>
                <a:gridCol w="208234">
                  <a:extLst>
                    <a:ext uri="{9D8B030D-6E8A-4147-A177-3AD203B41FA5}">
                      <a16:colId xmlns:a16="http://schemas.microsoft.com/office/drawing/2014/main" val="20000"/>
                    </a:ext>
                  </a:extLst>
                </a:gridCol>
                <a:gridCol w="208234">
                  <a:extLst>
                    <a:ext uri="{9D8B030D-6E8A-4147-A177-3AD203B41FA5}">
                      <a16:colId xmlns:a16="http://schemas.microsoft.com/office/drawing/2014/main" val="20001"/>
                    </a:ext>
                  </a:extLst>
                </a:gridCol>
                <a:gridCol w="208234">
                  <a:extLst>
                    <a:ext uri="{9D8B030D-6E8A-4147-A177-3AD203B41FA5}">
                      <a16:colId xmlns:a16="http://schemas.microsoft.com/office/drawing/2014/main" val="20002"/>
                    </a:ext>
                  </a:extLst>
                </a:gridCol>
                <a:gridCol w="208234">
                  <a:extLst>
                    <a:ext uri="{9D8B030D-6E8A-4147-A177-3AD203B41FA5}">
                      <a16:colId xmlns:a16="http://schemas.microsoft.com/office/drawing/2014/main" val="20003"/>
                    </a:ext>
                  </a:extLst>
                </a:gridCol>
                <a:gridCol w="208234">
                  <a:extLst>
                    <a:ext uri="{9D8B030D-6E8A-4147-A177-3AD203B41FA5}">
                      <a16:colId xmlns:a16="http://schemas.microsoft.com/office/drawing/2014/main" val="20004"/>
                    </a:ext>
                  </a:extLst>
                </a:gridCol>
                <a:gridCol w="208234">
                  <a:extLst>
                    <a:ext uri="{9D8B030D-6E8A-4147-A177-3AD203B41FA5}">
                      <a16:colId xmlns:a16="http://schemas.microsoft.com/office/drawing/2014/main" val="20005"/>
                    </a:ext>
                  </a:extLst>
                </a:gridCol>
              </a:tblGrid>
              <a:tr h="506942">
                <a:tc>
                  <a:txBody>
                    <a:bodyPr/>
                    <a:lstStyle/>
                    <a:p>
                      <a:r>
                        <a:rPr lang="tr-TR" sz="1800" b="0" dirty="0" smtClean="0">
                          <a:solidFill>
                            <a:schemeClr val="tx1"/>
                          </a:solidFill>
                          <a:latin typeface="Times New Roman" pitchFamily="18" charset="0"/>
                          <a:cs typeface="Times New Roman" pitchFamily="18" charset="0"/>
                        </a:rPr>
                        <a:t>5</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tr-TR" sz="1800" b="0" dirty="0" smtClean="0">
                          <a:solidFill>
                            <a:schemeClr val="tx1"/>
                          </a:solidFill>
                          <a:latin typeface="Times New Roman" pitchFamily="18" charset="0"/>
                          <a:cs typeface="Times New Roman" pitchFamily="18" charset="0"/>
                        </a:rPr>
                        <a:t>4</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tr-TR" sz="1800" b="0" dirty="0" smtClean="0">
                          <a:solidFill>
                            <a:schemeClr val="tx1"/>
                          </a:solidFill>
                          <a:latin typeface="Times New Roman" pitchFamily="18" charset="0"/>
                          <a:cs typeface="Times New Roman" pitchFamily="18" charset="0"/>
                        </a:rPr>
                        <a:t>3</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tr-TR" sz="1800" b="0" dirty="0" smtClean="0">
                          <a:solidFill>
                            <a:schemeClr val="tx1"/>
                          </a:solidFill>
                          <a:latin typeface="Times New Roman" pitchFamily="18" charset="0"/>
                          <a:cs typeface="Times New Roman" pitchFamily="18" charset="0"/>
                        </a:rPr>
                        <a:t>2</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tr-TR" sz="1800" b="0" dirty="0" smtClean="0">
                          <a:solidFill>
                            <a:schemeClr val="tx1"/>
                          </a:solidFill>
                          <a:latin typeface="Times New Roman" pitchFamily="18" charset="0"/>
                          <a:cs typeface="Times New Roman" pitchFamily="18" charset="0"/>
                        </a:rPr>
                        <a:t>1</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tr-TR" sz="1800" b="0" dirty="0" smtClean="0">
                          <a:solidFill>
                            <a:schemeClr val="tx1"/>
                          </a:solidFill>
                          <a:latin typeface="Times New Roman" pitchFamily="18" charset="0"/>
                          <a:cs typeface="Times New Roman" pitchFamily="18" charset="0"/>
                        </a:rPr>
                        <a:t>0</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06942">
                <a:tc>
                  <a:txBody>
                    <a:bodyPr/>
                    <a:lstStyle/>
                    <a:p>
                      <a:r>
                        <a:rPr lang="tr-TR" sz="1800" b="0" dirty="0" smtClean="0">
                          <a:solidFill>
                            <a:schemeClr val="tx1"/>
                          </a:solidFill>
                          <a:latin typeface="Times New Roman" pitchFamily="18" charset="0"/>
                          <a:cs typeface="Times New Roman" pitchFamily="18" charset="0"/>
                        </a:rPr>
                        <a:t>1</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tr-TR" sz="1800" b="0" dirty="0" smtClean="0">
                          <a:solidFill>
                            <a:schemeClr val="tx1"/>
                          </a:solidFill>
                          <a:latin typeface="Times New Roman" pitchFamily="18" charset="0"/>
                          <a:cs typeface="Times New Roman" pitchFamily="18" charset="0"/>
                        </a:rPr>
                        <a:t>0</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tr-TR" sz="1800" b="0" dirty="0" smtClean="0">
                          <a:solidFill>
                            <a:schemeClr val="tx1"/>
                          </a:solidFill>
                          <a:latin typeface="Times New Roman" pitchFamily="18" charset="0"/>
                          <a:cs typeface="Times New Roman" pitchFamily="18" charset="0"/>
                        </a:rPr>
                        <a:t>0</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tr-TR" sz="1800" b="0" dirty="0" smtClean="0">
                          <a:solidFill>
                            <a:schemeClr val="tx1"/>
                          </a:solidFill>
                          <a:latin typeface="Times New Roman" pitchFamily="18" charset="0"/>
                          <a:cs typeface="Times New Roman" pitchFamily="18" charset="0"/>
                        </a:rPr>
                        <a:t>1</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tr-TR" sz="1800" b="0" dirty="0" smtClean="0">
                          <a:solidFill>
                            <a:schemeClr val="tx1"/>
                          </a:solidFill>
                          <a:latin typeface="Times New Roman" pitchFamily="18" charset="0"/>
                          <a:cs typeface="Times New Roman" pitchFamily="18" charset="0"/>
                        </a:rPr>
                        <a:t>1</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tr-TR" sz="1800" b="0" dirty="0" smtClean="0">
                          <a:solidFill>
                            <a:schemeClr val="tx1"/>
                          </a:solidFill>
                          <a:latin typeface="Times New Roman" pitchFamily="18" charset="0"/>
                          <a:cs typeface="Times New Roman" pitchFamily="18" charset="0"/>
                        </a:rPr>
                        <a:t>1</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06942">
                <a:tc>
                  <a:txBody>
                    <a:bodyPr/>
                    <a:lstStyle/>
                    <a:p>
                      <a:r>
                        <a:rPr lang="tr-TR" sz="1800" b="0" dirty="0" smtClean="0">
                          <a:solidFill>
                            <a:schemeClr val="tx1"/>
                          </a:solidFill>
                          <a:latin typeface="Times New Roman" pitchFamily="18" charset="0"/>
                          <a:cs typeface="Times New Roman" pitchFamily="18" charset="0"/>
                        </a:rPr>
                        <a:t>1</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tr-TR" sz="1800" b="0" dirty="0" smtClean="0">
                          <a:solidFill>
                            <a:schemeClr val="tx1"/>
                          </a:solidFill>
                          <a:latin typeface="Times New Roman" pitchFamily="18" charset="0"/>
                          <a:cs typeface="Times New Roman" pitchFamily="18" charset="0"/>
                        </a:rPr>
                        <a:t>1</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tr-TR" sz="1800" b="0" dirty="0" smtClean="0">
                          <a:solidFill>
                            <a:schemeClr val="tx1"/>
                          </a:solidFill>
                          <a:latin typeface="Times New Roman" pitchFamily="18" charset="0"/>
                          <a:cs typeface="Times New Roman" pitchFamily="18" charset="0"/>
                        </a:rPr>
                        <a:t>0</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tr-TR" sz="1800" b="0" dirty="0" smtClean="0">
                          <a:solidFill>
                            <a:schemeClr val="tx1"/>
                          </a:solidFill>
                          <a:latin typeface="Times New Roman" pitchFamily="18" charset="0"/>
                          <a:cs typeface="Times New Roman" pitchFamily="18" charset="0"/>
                        </a:rPr>
                        <a:t>1</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tr-TR" sz="1800" b="0" dirty="0" smtClean="0">
                          <a:solidFill>
                            <a:schemeClr val="tx1"/>
                          </a:solidFill>
                          <a:latin typeface="Times New Roman" pitchFamily="18" charset="0"/>
                          <a:cs typeface="Times New Roman" pitchFamily="18" charset="0"/>
                        </a:rPr>
                        <a:t>1</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tr-TR" sz="1800" b="0" dirty="0" smtClean="0">
                          <a:solidFill>
                            <a:schemeClr val="tx1"/>
                          </a:solidFill>
                          <a:latin typeface="Times New Roman" pitchFamily="18" charset="0"/>
                          <a:cs typeface="Times New Roman" pitchFamily="18" charset="0"/>
                        </a:rPr>
                        <a:t>0</a:t>
                      </a:r>
                      <a:endParaRPr lang="tr-TR" sz="1800" b="0" dirty="0">
                        <a:solidFill>
                          <a:schemeClr val="tx1"/>
                        </a:solidFill>
                        <a:latin typeface="Times New Roman" pitchFamily="18" charset="0"/>
                        <a:cs typeface="Times New Roman" pitchFamily="18" charset="0"/>
                      </a:endParaRPr>
                    </a:p>
                  </a:txBody>
                  <a:tcPr marL="91417" marR="9141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246193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Date Placeholder 3"/>
          <p:cNvSpPr>
            <a:spLocks noGrp="1"/>
          </p:cNvSpPr>
          <p:nvPr>
            <p:ph type="dt" sz="quarter" idx="10"/>
          </p:nvPr>
        </p:nvSpPr>
        <p:spPr/>
        <p:txBody>
          <a:bodyPr/>
          <a:lstStyle/>
          <a:p>
            <a:pPr>
              <a:defRPr/>
            </a:pPr>
            <a:r>
              <a:rPr lang="en-US"/>
              <a:t>CS 473</a:t>
            </a:r>
          </a:p>
        </p:txBody>
      </p:sp>
      <p:sp>
        <p:nvSpPr>
          <p:cNvPr id="83" name="Footer Placeholder 4"/>
          <p:cNvSpPr>
            <a:spLocks noGrp="1"/>
          </p:cNvSpPr>
          <p:nvPr>
            <p:ph type="ftr" sz="quarter" idx="11"/>
          </p:nvPr>
        </p:nvSpPr>
        <p:spPr/>
        <p:txBody>
          <a:bodyPr/>
          <a:lstStyle/>
          <a:p>
            <a:pPr>
              <a:defRPr/>
            </a:pPr>
            <a:r>
              <a:rPr lang="en-US"/>
              <a:t>Lecture X</a:t>
            </a:r>
          </a:p>
        </p:txBody>
      </p:sp>
      <p:sp>
        <p:nvSpPr>
          <p:cNvPr id="84"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674EFFE3-83AF-40F1-839D-286A80262555}" type="slidenum">
              <a:rPr lang="en-US" altLang="en-US">
                <a:latin typeface="Arial" panose="020B0604020202020204" pitchFamily="34" charset="0"/>
              </a:rPr>
              <a:pPr eaLnBrk="1" hangingPunct="1"/>
              <a:t>101</a:t>
            </a:fld>
            <a:endParaRPr lang="en-US" altLang="en-US">
              <a:latin typeface="Arial" panose="020B0604020202020204" pitchFamily="34" charset="0"/>
            </a:endParaRPr>
          </a:p>
        </p:txBody>
      </p:sp>
      <p:sp>
        <p:nvSpPr>
          <p:cNvPr id="40965" name="Oval 2"/>
          <p:cNvSpPr>
            <a:spLocks noChangeArrowheads="1"/>
          </p:cNvSpPr>
          <p:nvPr/>
        </p:nvSpPr>
        <p:spPr bwMode="auto">
          <a:xfrm>
            <a:off x="8531225" y="1341438"/>
            <a:ext cx="436563"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b="1"/>
              <a:t>B</a:t>
            </a:r>
            <a:r>
              <a:rPr lang="tr-TR" altLang="en-US" sz="1400" b="1" baseline="-25000"/>
              <a:t>5</a:t>
            </a:r>
            <a:endParaRPr lang="tr-TR" altLang="en-US" sz="1400" b="1"/>
          </a:p>
        </p:txBody>
      </p:sp>
      <p:sp>
        <p:nvSpPr>
          <p:cNvPr id="40966" name="Oval 3"/>
          <p:cNvSpPr>
            <a:spLocks noChangeArrowheads="1"/>
          </p:cNvSpPr>
          <p:nvPr/>
        </p:nvSpPr>
        <p:spPr bwMode="auto">
          <a:xfrm>
            <a:off x="7812088" y="1341438"/>
            <a:ext cx="434975"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b="1" i="1"/>
              <a:t>B</a:t>
            </a:r>
            <a:r>
              <a:rPr lang="tr-TR" altLang="en-US" sz="1400" b="1" i="1" baseline="-25000"/>
              <a:t>5</a:t>
            </a:r>
            <a:endParaRPr lang="tr-TR" altLang="en-US" sz="1400" b="1" i="1"/>
          </a:p>
        </p:txBody>
      </p:sp>
      <p:sp>
        <p:nvSpPr>
          <p:cNvPr id="40967" name="Oval 4"/>
          <p:cNvSpPr>
            <a:spLocks noChangeArrowheads="1"/>
          </p:cNvSpPr>
          <p:nvPr/>
        </p:nvSpPr>
        <p:spPr bwMode="auto">
          <a:xfrm>
            <a:off x="7162800" y="1341438"/>
            <a:ext cx="436563"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b="1" i="1"/>
              <a:t>B</a:t>
            </a:r>
            <a:r>
              <a:rPr lang="tr-TR" altLang="en-US" sz="1400" b="1" i="1" baseline="-25000"/>
              <a:t>4</a:t>
            </a:r>
            <a:endParaRPr lang="tr-TR" altLang="en-US" sz="1400" b="1" i="1"/>
          </a:p>
        </p:txBody>
      </p:sp>
      <p:sp>
        <p:nvSpPr>
          <p:cNvPr id="40968" name="Oval 5"/>
          <p:cNvSpPr>
            <a:spLocks noChangeArrowheads="1"/>
          </p:cNvSpPr>
          <p:nvPr/>
        </p:nvSpPr>
        <p:spPr bwMode="auto">
          <a:xfrm>
            <a:off x="6370638" y="1341438"/>
            <a:ext cx="436562"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b="1" i="1"/>
              <a:t>B</a:t>
            </a:r>
            <a:r>
              <a:rPr lang="tr-TR" altLang="en-US" sz="1400" b="1" i="1" baseline="-25000"/>
              <a:t>2</a:t>
            </a:r>
            <a:endParaRPr lang="tr-TR" altLang="en-US" sz="1400" b="1" i="1"/>
          </a:p>
        </p:txBody>
      </p:sp>
      <p:sp>
        <p:nvSpPr>
          <p:cNvPr id="40969" name="Oval 6"/>
          <p:cNvSpPr>
            <a:spLocks noChangeArrowheads="1"/>
          </p:cNvSpPr>
          <p:nvPr/>
        </p:nvSpPr>
        <p:spPr bwMode="auto">
          <a:xfrm>
            <a:off x="5651500" y="1341438"/>
            <a:ext cx="434975"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b="1" i="1"/>
              <a:t>B</a:t>
            </a:r>
            <a:r>
              <a:rPr lang="tr-TR" altLang="en-US" sz="1400" b="1" i="1" baseline="-25000"/>
              <a:t>2</a:t>
            </a:r>
            <a:endParaRPr lang="tr-TR" altLang="en-US" sz="1400" b="1" i="1"/>
          </a:p>
        </p:txBody>
      </p:sp>
      <p:sp>
        <p:nvSpPr>
          <p:cNvPr id="40970" name="Oval 7"/>
          <p:cNvSpPr>
            <a:spLocks noChangeArrowheads="1"/>
          </p:cNvSpPr>
          <p:nvPr/>
        </p:nvSpPr>
        <p:spPr bwMode="auto">
          <a:xfrm>
            <a:off x="4930775" y="1341438"/>
            <a:ext cx="436563"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b="1" i="1"/>
              <a:t>B</a:t>
            </a:r>
            <a:r>
              <a:rPr lang="tr-TR" altLang="en-US" sz="1400" b="1" i="1" baseline="-25000"/>
              <a:t>1</a:t>
            </a:r>
            <a:endParaRPr lang="tr-TR" altLang="en-US" sz="1400" b="1" i="1"/>
          </a:p>
        </p:txBody>
      </p:sp>
      <p:sp>
        <p:nvSpPr>
          <p:cNvPr id="40971" name="Oval 8"/>
          <p:cNvSpPr>
            <a:spLocks noChangeArrowheads="1"/>
          </p:cNvSpPr>
          <p:nvPr/>
        </p:nvSpPr>
        <p:spPr bwMode="auto">
          <a:xfrm>
            <a:off x="4211638" y="1341438"/>
            <a:ext cx="434975"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b="1" i="1"/>
              <a:t>B</a:t>
            </a:r>
            <a:r>
              <a:rPr lang="tr-TR" altLang="en-US" sz="1400" b="1" i="1" baseline="-25000"/>
              <a:t>1</a:t>
            </a:r>
            <a:endParaRPr lang="tr-TR" altLang="en-US" sz="1400" b="1" i="1"/>
          </a:p>
        </p:txBody>
      </p:sp>
      <p:sp>
        <p:nvSpPr>
          <p:cNvPr id="40972" name="Oval 9"/>
          <p:cNvSpPr>
            <a:spLocks noChangeArrowheads="1"/>
          </p:cNvSpPr>
          <p:nvPr/>
        </p:nvSpPr>
        <p:spPr bwMode="auto">
          <a:xfrm>
            <a:off x="3490913" y="1341438"/>
            <a:ext cx="436562"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b="1" i="1"/>
              <a:t>B</a:t>
            </a:r>
            <a:r>
              <a:rPr lang="tr-TR" altLang="en-US" sz="1400" b="1" i="1" baseline="-25000"/>
              <a:t>0</a:t>
            </a:r>
            <a:endParaRPr lang="tr-TR" altLang="en-US" sz="1400" b="1" i="1"/>
          </a:p>
        </p:txBody>
      </p:sp>
      <p:sp>
        <p:nvSpPr>
          <p:cNvPr id="40973" name="Line 10"/>
          <p:cNvSpPr>
            <a:spLocks noChangeShapeType="1"/>
          </p:cNvSpPr>
          <p:nvPr/>
        </p:nvSpPr>
        <p:spPr bwMode="auto">
          <a:xfrm>
            <a:off x="2555875" y="1484313"/>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0974" name="Line 11"/>
          <p:cNvSpPr>
            <a:spLocks noChangeShapeType="1"/>
          </p:cNvSpPr>
          <p:nvPr/>
        </p:nvSpPr>
        <p:spPr bwMode="auto">
          <a:xfrm>
            <a:off x="3924300" y="1484313"/>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0975" name="Line 12"/>
          <p:cNvSpPr>
            <a:spLocks noChangeShapeType="1"/>
          </p:cNvSpPr>
          <p:nvPr/>
        </p:nvSpPr>
        <p:spPr bwMode="auto">
          <a:xfrm>
            <a:off x="4643438" y="1484313"/>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0976" name="Line 13"/>
          <p:cNvSpPr>
            <a:spLocks noChangeShapeType="1"/>
          </p:cNvSpPr>
          <p:nvPr/>
        </p:nvSpPr>
        <p:spPr bwMode="auto">
          <a:xfrm>
            <a:off x="5364163" y="1484313"/>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0977" name="Line 14"/>
          <p:cNvSpPr>
            <a:spLocks noChangeShapeType="1"/>
          </p:cNvSpPr>
          <p:nvPr/>
        </p:nvSpPr>
        <p:spPr bwMode="auto">
          <a:xfrm>
            <a:off x="6084888" y="1484313"/>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0978" name="Line 15"/>
          <p:cNvSpPr>
            <a:spLocks noChangeShapeType="1"/>
          </p:cNvSpPr>
          <p:nvPr/>
        </p:nvSpPr>
        <p:spPr bwMode="auto">
          <a:xfrm>
            <a:off x="6731000" y="1484313"/>
            <a:ext cx="433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0979" name="Line 16"/>
          <p:cNvSpPr>
            <a:spLocks noChangeShapeType="1"/>
          </p:cNvSpPr>
          <p:nvPr/>
        </p:nvSpPr>
        <p:spPr bwMode="auto">
          <a:xfrm>
            <a:off x="7524750" y="1484313"/>
            <a:ext cx="327025"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0980" name="Line 17"/>
          <p:cNvSpPr>
            <a:spLocks noChangeShapeType="1"/>
          </p:cNvSpPr>
          <p:nvPr/>
        </p:nvSpPr>
        <p:spPr bwMode="auto">
          <a:xfrm>
            <a:off x="8170863" y="1484313"/>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0981" name="Text Box 18"/>
          <p:cNvSpPr txBox="1">
            <a:spLocks noChangeArrowheads="1"/>
          </p:cNvSpPr>
          <p:nvPr/>
        </p:nvSpPr>
        <p:spPr bwMode="auto">
          <a:xfrm>
            <a:off x="1166813" y="1216025"/>
            <a:ext cx="27511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a:t>MERGE    H</a:t>
            </a:r>
          </a:p>
        </p:txBody>
      </p:sp>
      <p:sp>
        <p:nvSpPr>
          <p:cNvPr id="40982" name="Line 19"/>
          <p:cNvSpPr>
            <a:spLocks noChangeShapeType="1"/>
          </p:cNvSpPr>
          <p:nvPr/>
        </p:nvSpPr>
        <p:spPr bwMode="auto">
          <a:xfrm>
            <a:off x="2339975" y="2708275"/>
            <a:ext cx="1266825"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0983" name="Line 20"/>
          <p:cNvSpPr>
            <a:spLocks noChangeShapeType="1"/>
          </p:cNvSpPr>
          <p:nvPr/>
        </p:nvSpPr>
        <p:spPr bwMode="auto">
          <a:xfrm>
            <a:off x="2286000" y="4071938"/>
            <a:ext cx="1266825"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0984" name="Line 21"/>
          <p:cNvSpPr>
            <a:spLocks noChangeShapeType="1"/>
          </p:cNvSpPr>
          <p:nvPr/>
        </p:nvSpPr>
        <p:spPr bwMode="auto">
          <a:xfrm>
            <a:off x="2339975" y="5300663"/>
            <a:ext cx="1412875"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0985" name="Oval 22"/>
          <p:cNvSpPr>
            <a:spLocks noChangeArrowheads="1"/>
          </p:cNvSpPr>
          <p:nvPr/>
        </p:nvSpPr>
        <p:spPr bwMode="auto">
          <a:xfrm>
            <a:off x="8315325" y="2565400"/>
            <a:ext cx="436563"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5</a:t>
            </a:r>
            <a:endParaRPr lang="tr-TR" altLang="en-US" sz="1200" b="1" i="1"/>
          </a:p>
        </p:txBody>
      </p:sp>
      <p:sp>
        <p:nvSpPr>
          <p:cNvPr id="40986" name="Oval 23"/>
          <p:cNvSpPr>
            <a:spLocks noChangeArrowheads="1"/>
          </p:cNvSpPr>
          <p:nvPr/>
        </p:nvSpPr>
        <p:spPr bwMode="auto">
          <a:xfrm>
            <a:off x="7596188" y="2565400"/>
            <a:ext cx="434975"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5</a:t>
            </a:r>
            <a:endParaRPr lang="tr-TR" altLang="en-US" sz="1200" b="1" i="1"/>
          </a:p>
        </p:txBody>
      </p:sp>
      <p:sp>
        <p:nvSpPr>
          <p:cNvPr id="40987" name="Oval 24"/>
          <p:cNvSpPr>
            <a:spLocks noChangeArrowheads="1"/>
          </p:cNvSpPr>
          <p:nvPr/>
        </p:nvSpPr>
        <p:spPr bwMode="auto">
          <a:xfrm>
            <a:off x="6946900" y="2565400"/>
            <a:ext cx="436563"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4</a:t>
            </a:r>
            <a:endParaRPr lang="tr-TR" altLang="en-US" sz="1200" b="1" i="1"/>
          </a:p>
        </p:txBody>
      </p:sp>
      <p:sp>
        <p:nvSpPr>
          <p:cNvPr id="40988" name="Oval 25"/>
          <p:cNvSpPr>
            <a:spLocks noChangeArrowheads="1"/>
          </p:cNvSpPr>
          <p:nvPr/>
        </p:nvSpPr>
        <p:spPr bwMode="auto">
          <a:xfrm>
            <a:off x="6154738" y="2565400"/>
            <a:ext cx="436562"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2</a:t>
            </a:r>
            <a:endParaRPr lang="tr-TR" altLang="en-US" sz="1200" b="1" i="1"/>
          </a:p>
        </p:txBody>
      </p:sp>
      <p:sp>
        <p:nvSpPr>
          <p:cNvPr id="40989" name="Oval 26"/>
          <p:cNvSpPr>
            <a:spLocks noChangeArrowheads="1"/>
          </p:cNvSpPr>
          <p:nvPr/>
        </p:nvSpPr>
        <p:spPr bwMode="auto">
          <a:xfrm>
            <a:off x="5435600" y="2565400"/>
            <a:ext cx="434975"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2</a:t>
            </a:r>
            <a:endParaRPr lang="tr-TR" altLang="en-US" sz="1200" b="1" i="1"/>
          </a:p>
        </p:txBody>
      </p:sp>
      <p:sp>
        <p:nvSpPr>
          <p:cNvPr id="40990" name="Oval 27"/>
          <p:cNvSpPr>
            <a:spLocks noChangeArrowheads="1"/>
          </p:cNvSpPr>
          <p:nvPr/>
        </p:nvSpPr>
        <p:spPr bwMode="auto">
          <a:xfrm>
            <a:off x="4714875" y="2565400"/>
            <a:ext cx="436563"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1</a:t>
            </a:r>
            <a:endParaRPr lang="tr-TR" altLang="en-US" sz="1200" b="1" i="1"/>
          </a:p>
        </p:txBody>
      </p:sp>
      <p:sp>
        <p:nvSpPr>
          <p:cNvPr id="40991" name="Oval 28"/>
          <p:cNvSpPr>
            <a:spLocks noChangeArrowheads="1"/>
          </p:cNvSpPr>
          <p:nvPr/>
        </p:nvSpPr>
        <p:spPr bwMode="auto">
          <a:xfrm>
            <a:off x="3995738" y="2565400"/>
            <a:ext cx="434975"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1</a:t>
            </a:r>
            <a:endParaRPr lang="tr-TR" altLang="en-US" sz="1200" b="1" i="1"/>
          </a:p>
        </p:txBody>
      </p:sp>
      <p:sp>
        <p:nvSpPr>
          <p:cNvPr id="40992" name="Oval 29"/>
          <p:cNvSpPr>
            <a:spLocks noChangeArrowheads="1"/>
          </p:cNvSpPr>
          <p:nvPr/>
        </p:nvSpPr>
        <p:spPr bwMode="auto">
          <a:xfrm>
            <a:off x="3275013" y="2565400"/>
            <a:ext cx="436562"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0</a:t>
            </a:r>
            <a:endParaRPr lang="tr-TR" altLang="en-US" sz="1200" b="1" i="1"/>
          </a:p>
        </p:txBody>
      </p:sp>
      <p:sp>
        <p:nvSpPr>
          <p:cNvPr id="40993" name="Line 30"/>
          <p:cNvSpPr>
            <a:spLocks noChangeShapeType="1"/>
          </p:cNvSpPr>
          <p:nvPr/>
        </p:nvSpPr>
        <p:spPr bwMode="auto">
          <a:xfrm>
            <a:off x="3635375" y="2708275"/>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0994" name="Line 31"/>
          <p:cNvSpPr>
            <a:spLocks noChangeShapeType="1"/>
          </p:cNvSpPr>
          <p:nvPr/>
        </p:nvSpPr>
        <p:spPr bwMode="auto">
          <a:xfrm>
            <a:off x="4427538" y="2708275"/>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0995" name="Line 32"/>
          <p:cNvSpPr>
            <a:spLocks noChangeShapeType="1"/>
          </p:cNvSpPr>
          <p:nvPr/>
        </p:nvSpPr>
        <p:spPr bwMode="auto">
          <a:xfrm>
            <a:off x="5148263" y="2708275"/>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0996" name="Line 33"/>
          <p:cNvSpPr>
            <a:spLocks noChangeShapeType="1"/>
          </p:cNvSpPr>
          <p:nvPr/>
        </p:nvSpPr>
        <p:spPr bwMode="auto">
          <a:xfrm>
            <a:off x="5867400" y="2708275"/>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0997" name="Line 34"/>
          <p:cNvSpPr>
            <a:spLocks noChangeShapeType="1"/>
          </p:cNvSpPr>
          <p:nvPr/>
        </p:nvSpPr>
        <p:spPr bwMode="auto">
          <a:xfrm>
            <a:off x="6588125" y="2708275"/>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0998" name="Line 35"/>
          <p:cNvSpPr>
            <a:spLocks noChangeShapeType="1"/>
          </p:cNvSpPr>
          <p:nvPr/>
        </p:nvSpPr>
        <p:spPr bwMode="auto">
          <a:xfrm>
            <a:off x="7380288" y="2708275"/>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0999" name="Line 36"/>
          <p:cNvSpPr>
            <a:spLocks noChangeShapeType="1"/>
          </p:cNvSpPr>
          <p:nvPr/>
        </p:nvSpPr>
        <p:spPr bwMode="auto">
          <a:xfrm>
            <a:off x="8027988" y="2708275"/>
            <a:ext cx="361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000" name="Oval 37"/>
          <p:cNvSpPr>
            <a:spLocks noChangeArrowheads="1"/>
          </p:cNvSpPr>
          <p:nvPr/>
        </p:nvSpPr>
        <p:spPr bwMode="auto">
          <a:xfrm>
            <a:off x="7667625" y="3933825"/>
            <a:ext cx="436563"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5</a:t>
            </a:r>
            <a:endParaRPr lang="tr-TR" altLang="en-US" sz="1200" b="1" i="1"/>
          </a:p>
        </p:txBody>
      </p:sp>
      <p:sp>
        <p:nvSpPr>
          <p:cNvPr id="41001" name="Oval 38"/>
          <p:cNvSpPr>
            <a:spLocks noChangeArrowheads="1"/>
          </p:cNvSpPr>
          <p:nvPr/>
        </p:nvSpPr>
        <p:spPr bwMode="auto">
          <a:xfrm>
            <a:off x="6948488" y="3933825"/>
            <a:ext cx="434975"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5</a:t>
            </a:r>
            <a:endParaRPr lang="tr-TR" altLang="en-US" sz="1200" b="1" i="1"/>
          </a:p>
        </p:txBody>
      </p:sp>
      <p:sp>
        <p:nvSpPr>
          <p:cNvPr id="41002" name="Oval 39"/>
          <p:cNvSpPr>
            <a:spLocks noChangeArrowheads="1"/>
          </p:cNvSpPr>
          <p:nvPr/>
        </p:nvSpPr>
        <p:spPr bwMode="auto">
          <a:xfrm>
            <a:off x="6154738" y="3933825"/>
            <a:ext cx="436562"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4</a:t>
            </a:r>
            <a:endParaRPr lang="tr-TR" altLang="en-US" sz="1200" b="1" i="1"/>
          </a:p>
        </p:txBody>
      </p:sp>
      <p:sp>
        <p:nvSpPr>
          <p:cNvPr id="41003" name="Oval 40"/>
          <p:cNvSpPr>
            <a:spLocks noChangeArrowheads="1"/>
          </p:cNvSpPr>
          <p:nvPr/>
        </p:nvSpPr>
        <p:spPr bwMode="auto">
          <a:xfrm>
            <a:off x="5435600" y="3933825"/>
            <a:ext cx="434975"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2</a:t>
            </a:r>
            <a:endParaRPr lang="tr-TR" altLang="en-US" sz="1200" b="1" i="1"/>
          </a:p>
        </p:txBody>
      </p:sp>
      <p:sp>
        <p:nvSpPr>
          <p:cNvPr id="41004" name="Oval 41"/>
          <p:cNvSpPr>
            <a:spLocks noChangeArrowheads="1"/>
          </p:cNvSpPr>
          <p:nvPr/>
        </p:nvSpPr>
        <p:spPr bwMode="auto">
          <a:xfrm>
            <a:off x="4714875" y="3933825"/>
            <a:ext cx="436563"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2</a:t>
            </a:r>
            <a:endParaRPr lang="tr-TR" altLang="en-US" sz="1200" b="1" i="1"/>
          </a:p>
        </p:txBody>
      </p:sp>
      <p:sp>
        <p:nvSpPr>
          <p:cNvPr id="41005" name="Oval 42"/>
          <p:cNvSpPr>
            <a:spLocks noChangeArrowheads="1"/>
          </p:cNvSpPr>
          <p:nvPr/>
        </p:nvSpPr>
        <p:spPr bwMode="auto">
          <a:xfrm>
            <a:off x="3995738" y="3933825"/>
            <a:ext cx="434975"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1</a:t>
            </a:r>
            <a:endParaRPr lang="tr-TR" altLang="en-US" sz="1200" b="1" i="1"/>
          </a:p>
        </p:txBody>
      </p:sp>
      <p:sp>
        <p:nvSpPr>
          <p:cNvPr id="41006" name="Oval 43"/>
          <p:cNvSpPr>
            <a:spLocks noChangeArrowheads="1"/>
          </p:cNvSpPr>
          <p:nvPr/>
        </p:nvSpPr>
        <p:spPr bwMode="auto">
          <a:xfrm>
            <a:off x="3275013" y="3933825"/>
            <a:ext cx="436562"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0</a:t>
            </a:r>
            <a:endParaRPr lang="tr-TR" altLang="en-US" sz="1200" b="1" i="1"/>
          </a:p>
        </p:txBody>
      </p:sp>
      <p:sp>
        <p:nvSpPr>
          <p:cNvPr id="41007" name="Line 44"/>
          <p:cNvSpPr>
            <a:spLocks noChangeShapeType="1"/>
          </p:cNvSpPr>
          <p:nvPr/>
        </p:nvSpPr>
        <p:spPr bwMode="auto">
          <a:xfrm>
            <a:off x="3708400" y="4076700"/>
            <a:ext cx="361950"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008" name="Line 45"/>
          <p:cNvSpPr>
            <a:spLocks noChangeShapeType="1"/>
          </p:cNvSpPr>
          <p:nvPr/>
        </p:nvSpPr>
        <p:spPr bwMode="auto">
          <a:xfrm>
            <a:off x="4427538" y="40767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009" name="Line 46"/>
          <p:cNvSpPr>
            <a:spLocks noChangeShapeType="1"/>
          </p:cNvSpPr>
          <p:nvPr/>
        </p:nvSpPr>
        <p:spPr bwMode="auto">
          <a:xfrm>
            <a:off x="5148263" y="4076700"/>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010" name="Line 47"/>
          <p:cNvSpPr>
            <a:spLocks noChangeShapeType="1"/>
          </p:cNvSpPr>
          <p:nvPr/>
        </p:nvSpPr>
        <p:spPr bwMode="auto">
          <a:xfrm>
            <a:off x="5867400" y="40767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011" name="Line 48"/>
          <p:cNvSpPr>
            <a:spLocks noChangeShapeType="1"/>
          </p:cNvSpPr>
          <p:nvPr/>
        </p:nvSpPr>
        <p:spPr bwMode="auto">
          <a:xfrm>
            <a:off x="6588125" y="4076700"/>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012" name="Line 49"/>
          <p:cNvSpPr>
            <a:spLocks noChangeShapeType="1"/>
          </p:cNvSpPr>
          <p:nvPr/>
        </p:nvSpPr>
        <p:spPr bwMode="auto">
          <a:xfrm>
            <a:off x="7380288" y="40767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013" name="Oval 50"/>
          <p:cNvSpPr>
            <a:spLocks noChangeArrowheads="1"/>
          </p:cNvSpPr>
          <p:nvPr/>
        </p:nvSpPr>
        <p:spPr bwMode="auto">
          <a:xfrm>
            <a:off x="3562350" y="4438650"/>
            <a:ext cx="436563"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sz="1200" b="1" i="1"/>
          </a:p>
        </p:txBody>
      </p:sp>
      <p:sp>
        <p:nvSpPr>
          <p:cNvPr id="41014" name="Rectangle 51"/>
          <p:cNvSpPr>
            <a:spLocks noChangeArrowheads="1"/>
          </p:cNvSpPr>
          <p:nvPr/>
        </p:nvSpPr>
        <p:spPr bwMode="auto">
          <a:xfrm>
            <a:off x="3490913" y="4438650"/>
            <a:ext cx="6524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200" b="1" i="1"/>
              <a:t>  B</a:t>
            </a:r>
            <a:r>
              <a:rPr lang="tr-TR" altLang="en-US" sz="1200" b="1" i="1" baseline="-25000"/>
              <a:t>1</a:t>
            </a:r>
            <a:endParaRPr lang="tr-TR" altLang="en-US" sz="1200" b="1" i="1"/>
          </a:p>
        </p:txBody>
      </p:sp>
      <p:sp>
        <p:nvSpPr>
          <p:cNvPr id="41015" name="Line 52"/>
          <p:cNvSpPr>
            <a:spLocks noChangeShapeType="1"/>
          </p:cNvSpPr>
          <p:nvPr/>
        </p:nvSpPr>
        <p:spPr bwMode="auto">
          <a:xfrm flipV="1">
            <a:off x="3851275" y="4292600"/>
            <a:ext cx="21590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16" name="Oval 53"/>
          <p:cNvSpPr>
            <a:spLocks noChangeArrowheads="1"/>
          </p:cNvSpPr>
          <p:nvPr/>
        </p:nvSpPr>
        <p:spPr bwMode="auto">
          <a:xfrm>
            <a:off x="7669213" y="5157788"/>
            <a:ext cx="431800"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5</a:t>
            </a:r>
            <a:endParaRPr lang="tr-TR" altLang="en-US" sz="1200" b="1" i="1"/>
          </a:p>
        </p:txBody>
      </p:sp>
      <p:sp>
        <p:nvSpPr>
          <p:cNvPr id="41017" name="Oval 54"/>
          <p:cNvSpPr>
            <a:spLocks noChangeArrowheads="1"/>
          </p:cNvSpPr>
          <p:nvPr/>
        </p:nvSpPr>
        <p:spPr bwMode="auto">
          <a:xfrm>
            <a:off x="7019925" y="5157788"/>
            <a:ext cx="434975"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5</a:t>
            </a:r>
            <a:endParaRPr lang="tr-TR" altLang="en-US" sz="1200" b="1" i="1"/>
          </a:p>
        </p:txBody>
      </p:sp>
      <p:sp>
        <p:nvSpPr>
          <p:cNvPr id="41018" name="Oval 55"/>
          <p:cNvSpPr>
            <a:spLocks noChangeArrowheads="1"/>
          </p:cNvSpPr>
          <p:nvPr/>
        </p:nvSpPr>
        <p:spPr bwMode="auto">
          <a:xfrm>
            <a:off x="6227763" y="5157788"/>
            <a:ext cx="434975"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4</a:t>
            </a:r>
            <a:endParaRPr lang="tr-TR" altLang="en-US" sz="1200" b="1" i="1"/>
          </a:p>
        </p:txBody>
      </p:sp>
      <p:sp>
        <p:nvSpPr>
          <p:cNvPr id="41019" name="Oval 56"/>
          <p:cNvSpPr>
            <a:spLocks noChangeArrowheads="1"/>
          </p:cNvSpPr>
          <p:nvPr/>
        </p:nvSpPr>
        <p:spPr bwMode="auto">
          <a:xfrm>
            <a:off x="5508625" y="5157788"/>
            <a:ext cx="431800"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2</a:t>
            </a:r>
            <a:endParaRPr lang="tr-TR" altLang="en-US" sz="1200" b="1" i="1"/>
          </a:p>
        </p:txBody>
      </p:sp>
      <p:sp>
        <p:nvSpPr>
          <p:cNvPr id="41020" name="Oval 57"/>
          <p:cNvSpPr>
            <a:spLocks noChangeArrowheads="1"/>
          </p:cNvSpPr>
          <p:nvPr/>
        </p:nvSpPr>
        <p:spPr bwMode="auto">
          <a:xfrm>
            <a:off x="4787900" y="5157788"/>
            <a:ext cx="434975"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2</a:t>
            </a:r>
            <a:endParaRPr lang="tr-TR" altLang="en-US" sz="1200" b="1" i="1"/>
          </a:p>
        </p:txBody>
      </p:sp>
      <p:sp>
        <p:nvSpPr>
          <p:cNvPr id="41021" name="Oval 58"/>
          <p:cNvSpPr>
            <a:spLocks noChangeArrowheads="1"/>
          </p:cNvSpPr>
          <p:nvPr/>
        </p:nvSpPr>
        <p:spPr bwMode="auto">
          <a:xfrm>
            <a:off x="4068763" y="5157788"/>
            <a:ext cx="431800"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2</a:t>
            </a:r>
            <a:endParaRPr lang="tr-TR" altLang="en-US" sz="1200" b="1" i="1"/>
          </a:p>
        </p:txBody>
      </p:sp>
      <p:sp>
        <p:nvSpPr>
          <p:cNvPr id="41022" name="Oval 59"/>
          <p:cNvSpPr>
            <a:spLocks noChangeArrowheads="1"/>
          </p:cNvSpPr>
          <p:nvPr/>
        </p:nvSpPr>
        <p:spPr bwMode="auto">
          <a:xfrm>
            <a:off x="3348038" y="5157788"/>
            <a:ext cx="434975" cy="4318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b="1" i="1"/>
              <a:t>B</a:t>
            </a:r>
            <a:r>
              <a:rPr lang="tr-TR" altLang="en-US" sz="1200" b="1" i="1" baseline="-25000"/>
              <a:t>0</a:t>
            </a:r>
            <a:endParaRPr lang="tr-TR" altLang="en-US" sz="1200" b="1" i="1"/>
          </a:p>
        </p:txBody>
      </p:sp>
      <p:sp>
        <p:nvSpPr>
          <p:cNvPr id="41023" name="Line 60"/>
          <p:cNvSpPr>
            <a:spLocks noChangeShapeType="1"/>
          </p:cNvSpPr>
          <p:nvPr/>
        </p:nvSpPr>
        <p:spPr bwMode="auto">
          <a:xfrm>
            <a:off x="3779838" y="5300663"/>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024" name="Line 61"/>
          <p:cNvSpPr>
            <a:spLocks noChangeShapeType="1"/>
          </p:cNvSpPr>
          <p:nvPr/>
        </p:nvSpPr>
        <p:spPr bwMode="auto">
          <a:xfrm>
            <a:off x="4500563" y="5300663"/>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025" name="Line 62"/>
          <p:cNvSpPr>
            <a:spLocks noChangeShapeType="1"/>
          </p:cNvSpPr>
          <p:nvPr/>
        </p:nvSpPr>
        <p:spPr bwMode="auto">
          <a:xfrm>
            <a:off x="5219700" y="5300663"/>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026" name="Line 63"/>
          <p:cNvSpPr>
            <a:spLocks noChangeShapeType="1"/>
          </p:cNvSpPr>
          <p:nvPr/>
        </p:nvSpPr>
        <p:spPr bwMode="auto">
          <a:xfrm>
            <a:off x="5940425" y="5300663"/>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027" name="Line 64"/>
          <p:cNvSpPr>
            <a:spLocks noChangeShapeType="1"/>
          </p:cNvSpPr>
          <p:nvPr/>
        </p:nvSpPr>
        <p:spPr bwMode="auto">
          <a:xfrm>
            <a:off x="6659563" y="5300663"/>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028" name="Line 65"/>
          <p:cNvSpPr>
            <a:spLocks noChangeShapeType="1"/>
          </p:cNvSpPr>
          <p:nvPr/>
        </p:nvSpPr>
        <p:spPr bwMode="auto">
          <a:xfrm>
            <a:off x="7451725" y="5300663"/>
            <a:ext cx="252413"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029" name="Text Box 66"/>
          <p:cNvSpPr txBox="1">
            <a:spLocks noChangeArrowheads="1"/>
          </p:cNvSpPr>
          <p:nvPr/>
        </p:nvSpPr>
        <p:spPr bwMode="auto">
          <a:xfrm>
            <a:off x="4067175" y="836613"/>
            <a:ext cx="863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baseline="-25000"/>
              <a:t>next-</a:t>
            </a:r>
            <a:r>
              <a:rPr lang="tr-TR" altLang="en-US" sz="2800" i="1" baseline="-25000"/>
              <a:t>x</a:t>
            </a:r>
          </a:p>
        </p:txBody>
      </p:sp>
      <p:sp>
        <p:nvSpPr>
          <p:cNvPr id="41030" name="Text Box 67"/>
          <p:cNvSpPr txBox="1">
            <a:spLocks noChangeArrowheads="1"/>
          </p:cNvSpPr>
          <p:nvPr/>
        </p:nvSpPr>
        <p:spPr bwMode="auto">
          <a:xfrm>
            <a:off x="3419475" y="836613"/>
            <a:ext cx="43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2800" b="1" i="1" baseline="-25000"/>
              <a:t>  x</a:t>
            </a:r>
            <a:endParaRPr lang="en-US" altLang="en-US" sz="2800" b="1" i="1" baseline="-25000"/>
          </a:p>
        </p:txBody>
      </p:sp>
      <p:sp>
        <p:nvSpPr>
          <p:cNvPr id="41031" name="Text Box 68"/>
          <p:cNvSpPr txBox="1">
            <a:spLocks noChangeArrowheads="1"/>
          </p:cNvSpPr>
          <p:nvPr/>
        </p:nvSpPr>
        <p:spPr bwMode="auto">
          <a:xfrm>
            <a:off x="4643438" y="2060575"/>
            <a:ext cx="863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baseline="-25000"/>
              <a:t>next</a:t>
            </a:r>
            <a:r>
              <a:rPr lang="tr-TR" altLang="en-US" sz="2800" i="1" baseline="-25000"/>
              <a:t>-x</a:t>
            </a:r>
          </a:p>
        </p:txBody>
      </p:sp>
      <p:sp>
        <p:nvSpPr>
          <p:cNvPr id="41032" name="Text Box 69"/>
          <p:cNvSpPr txBox="1">
            <a:spLocks noChangeArrowheads="1"/>
          </p:cNvSpPr>
          <p:nvPr/>
        </p:nvSpPr>
        <p:spPr bwMode="auto">
          <a:xfrm>
            <a:off x="3995738" y="2060575"/>
            <a:ext cx="43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2800" b="1" i="1" baseline="-25000"/>
              <a:t> x</a:t>
            </a:r>
            <a:endParaRPr lang="en-US" altLang="en-US" sz="2800" b="1" i="1" baseline="-25000"/>
          </a:p>
        </p:txBody>
      </p:sp>
      <p:sp>
        <p:nvSpPr>
          <p:cNvPr id="41033" name="Text Box 70"/>
          <p:cNvSpPr txBox="1">
            <a:spLocks noChangeArrowheads="1"/>
          </p:cNvSpPr>
          <p:nvPr/>
        </p:nvSpPr>
        <p:spPr bwMode="auto">
          <a:xfrm>
            <a:off x="4643438" y="3429000"/>
            <a:ext cx="863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baseline="-25000"/>
              <a:t>next</a:t>
            </a:r>
            <a:r>
              <a:rPr lang="tr-TR" altLang="en-US" sz="2800" i="1" baseline="-25000"/>
              <a:t>-x</a:t>
            </a:r>
          </a:p>
        </p:txBody>
      </p:sp>
      <p:sp>
        <p:nvSpPr>
          <p:cNvPr id="41034" name="Text Box 71"/>
          <p:cNvSpPr txBox="1">
            <a:spLocks noChangeArrowheads="1"/>
          </p:cNvSpPr>
          <p:nvPr/>
        </p:nvSpPr>
        <p:spPr bwMode="auto">
          <a:xfrm>
            <a:off x="3995738" y="3429000"/>
            <a:ext cx="43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2800" b="1" i="1" baseline="-25000"/>
              <a:t> x</a:t>
            </a:r>
            <a:endParaRPr lang="en-US" altLang="en-US" sz="2800" b="1" i="1" baseline="-25000"/>
          </a:p>
        </p:txBody>
      </p:sp>
      <p:sp>
        <p:nvSpPr>
          <p:cNvPr id="41035" name="Text Box 72"/>
          <p:cNvSpPr txBox="1">
            <a:spLocks noChangeArrowheads="1"/>
          </p:cNvSpPr>
          <p:nvPr/>
        </p:nvSpPr>
        <p:spPr bwMode="auto">
          <a:xfrm>
            <a:off x="5435600" y="4652963"/>
            <a:ext cx="863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baseline="-25000"/>
              <a:t>next</a:t>
            </a:r>
            <a:r>
              <a:rPr lang="tr-TR" altLang="en-US" sz="2800" i="1" baseline="-25000"/>
              <a:t>-x</a:t>
            </a:r>
          </a:p>
        </p:txBody>
      </p:sp>
      <p:sp>
        <p:nvSpPr>
          <p:cNvPr id="41036" name="Text Box 73"/>
          <p:cNvSpPr txBox="1">
            <a:spLocks noChangeArrowheads="1"/>
          </p:cNvSpPr>
          <p:nvPr/>
        </p:nvSpPr>
        <p:spPr bwMode="auto">
          <a:xfrm>
            <a:off x="4787900" y="4652963"/>
            <a:ext cx="43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2800" b="1" i="1" baseline="-25000"/>
              <a:t> x</a:t>
            </a:r>
            <a:endParaRPr lang="en-US" altLang="en-US" sz="2800" b="1" i="1" baseline="-25000"/>
          </a:p>
        </p:txBody>
      </p:sp>
      <p:sp>
        <p:nvSpPr>
          <p:cNvPr id="41037" name="Oval 74"/>
          <p:cNvSpPr>
            <a:spLocks noChangeArrowheads="1"/>
          </p:cNvSpPr>
          <p:nvPr/>
        </p:nvSpPr>
        <p:spPr bwMode="auto">
          <a:xfrm rot="2394165">
            <a:off x="3683000" y="3732213"/>
            <a:ext cx="677863" cy="139541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1038" name="Text Box 75"/>
          <p:cNvSpPr txBox="1">
            <a:spLocks noChangeArrowheads="1"/>
          </p:cNvSpPr>
          <p:nvPr/>
        </p:nvSpPr>
        <p:spPr bwMode="auto">
          <a:xfrm>
            <a:off x="3059113" y="4652963"/>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2000" i="1"/>
              <a:t>B</a:t>
            </a:r>
            <a:r>
              <a:rPr lang="tr-TR" altLang="en-US" sz="2000" i="1" baseline="-25000"/>
              <a:t>2</a:t>
            </a:r>
            <a:endParaRPr lang="en-US" altLang="en-US" sz="2000" i="1" baseline="-25000"/>
          </a:p>
        </p:txBody>
      </p:sp>
      <p:sp>
        <p:nvSpPr>
          <p:cNvPr id="41039" name="AutoShape 76"/>
          <p:cNvSpPr>
            <a:spLocks noChangeArrowheads="1"/>
          </p:cNvSpPr>
          <p:nvPr/>
        </p:nvSpPr>
        <p:spPr bwMode="auto">
          <a:xfrm rot="-1065834">
            <a:off x="1963738" y="1597025"/>
            <a:ext cx="700087" cy="141288"/>
          </a:xfrm>
          <a:prstGeom prst="leftArrow">
            <a:avLst>
              <a:gd name="adj1" fmla="val 50000"/>
              <a:gd name="adj2" fmla="val 123876"/>
            </a:avLst>
          </a:prstGeom>
          <a:solidFill>
            <a:schemeClr val="bg2"/>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1040" name="AutoShape 77"/>
          <p:cNvSpPr>
            <a:spLocks noChangeArrowheads="1"/>
          </p:cNvSpPr>
          <p:nvPr/>
        </p:nvSpPr>
        <p:spPr bwMode="auto">
          <a:xfrm rot="-1354828">
            <a:off x="1771650" y="2782888"/>
            <a:ext cx="760413" cy="136525"/>
          </a:xfrm>
          <a:prstGeom prst="leftArrow">
            <a:avLst>
              <a:gd name="adj1" fmla="val 50000"/>
              <a:gd name="adj2" fmla="val 139244"/>
            </a:avLst>
          </a:prstGeom>
          <a:solidFill>
            <a:schemeClr val="bg2"/>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1041" name="AutoShape 78"/>
          <p:cNvSpPr>
            <a:spLocks noChangeArrowheads="1"/>
          </p:cNvSpPr>
          <p:nvPr/>
        </p:nvSpPr>
        <p:spPr bwMode="auto">
          <a:xfrm rot="-1216383">
            <a:off x="1763713" y="4581525"/>
            <a:ext cx="706437" cy="168275"/>
          </a:xfrm>
          <a:prstGeom prst="leftArrow">
            <a:avLst>
              <a:gd name="adj1" fmla="val 50000"/>
              <a:gd name="adj2" fmla="val 104953"/>
            </a:avLst>
          </a:prstGeom>
          <a:solidFill>
            <a:schemeClr val="bg2"/>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1042" name="Text Box 79"/>
          <p:cNvSpPr txBox="1">
            <a:spLocks noChangeArrowheads="1"/>
          </p:cNvSpPr>
          <p:nvPr/>
        </p:nvSpPr>
        <p:spPr bwMode="auto">
          <a:xfrm>
            <a:off x="0" y="1571625"/>
            <a:ext cx="19446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a:solidFill>
                  <a:srgbClr val="FF3300"/>
                </a:solidFill>
              </a:rPr>
              <a:t>CASE1 MARCH Cin=0             1+0=1</a:t>
            </a:r>
            <a:endParaRPr lang="en-US" altLang="en-US">
              <a:solidFill>
                <a:srgbClr val="FF3300"/>
              </a:solidFill>
            </a:endParaRPr>
          </a:p>
        </p:txBody>
      </p:sp>
      <p:sp>
        <p:nvSpPr>
          <p:cNvPr id="41043" name="Text Box 80"/>
          <p:cNvSpPr txBox="1">
            <a:spLocks noChangeArrowheads="1"/>
          </p:cNvSpPr>
          <p:nvPr/>
        </p:nvSpPr>
        <p:spPr bwMode="auto">
          <a:xfrm>
            <a:off x="0" y="2857500"/>
            <a:ext cx="1657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a:solidFill>
                  <a:srgbClr val="0000FF"/>
                </a:solidFill>
              </a:rPr>
              <a:t>CASE3 or 4 LINK Cin=0 1+1=10</a:t>
            </a:r>
            <a:endParaRPr lang="en-US" altLang="en-US">
              <a:solidFill>
                <a:srgbClr val="0000FF"/>
              </a:solidFill>
            </a:endParaRPr>
          </a:p>
        </p:txBody>
      </p:sp>
      <p:sp>
        <p:nvSpPr>
          <p:cNvPr id="41044" name="Text Box 81"/>
          <p:cNvSpPr txBox="1">
            <a:spLocks noChangeArrowheads="1"/>
          </p:cNvSpPr>
          <p:nvPr/>
        </p:nvSpPr>
        <p:spPr bwMode="auto">
          <a:xfrm>
            <a:off x="0" y="4357688"/>
            <a:ext cx="18002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a:solidFill>
                  <a:srgbClr val="FF3300"/>
                </a:solidFill>
              </a:rPr>
              <a:t>CASE2 MARCH then CASE3 and CASE4 LINK Cin=1         1+1=11</a:t>
            </a:r>
            <a:endParaRPr lang="en-US" altLang="en-US">
              <a:solidFill>
                <a:srgbClr val="FF3300"/>
              </a:solidFill>
            </a:endParaRPr>
          </a:p>
        </p:txBody>
      </p:sp>
    </p:spTree>
    <p:extLst>
      <p:ext uri="{BB962C8B-B14F-4D97-AF65-F5344CB8AC3E}">
        <p14:creationId xmlns:p14="http://schemas.microsoft.com/office/powerpoint/2010/main" val="43914227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Date Placeholder 3"/>
          <p:cNvSpPr>
            <a:spLocks noGrp="1"/>
          </p:cNvSpPr>
          <p:nvPr>
            <p:ph type="dt" sz="quarter" idx="10"/>
          </p:nvPr>
        </p:nvSpPr>
        <p:spPr/>
        <p:txBody>
          <a:bodyPr/>
          <a:lstStyle/>
          <a:p>
            <a:pPr>
              <a:defRPr/>
            </a:pPr>
            <a:r>
              <a:rPr lang="en-US"/>
              <a:t>CS 473</a:t>
            </a:r>
          </a:p>
        </p:txBody>
      </p:sp>
      <p:sp>
        <p:nvSpPr>
          <p:cNvPr id="73" name="Footer Placeholder 4"/>
          <p:cNvSpPr>
            <a:spLocks noGrp="1"/>
          </p:cNvSpPr>
          <p:nvPr>
            <p:ph type="ftr" sz="quarter" idx="11"/>
          </p:nvPr>
        </p:nvSpPr>
        <p:spPr/>
        <p:txBody>
          <a:bodyPr/>
          <a:lstStyle/>
          <a:p>
            <a:pPr>
              <a:defRPr/>
            </a:pPr>
            <a:r>
              <a:rPr lang="en-US"/>
              <a:t>Lecture X</a:t>
            </a:r>
          </a:p>
        </p:txBody>
      </p:sp>
      <p:sp>
        <p:nvSpPr>
          <p:cNvPr id="74"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6BB8C78E-AC80-49AB-B80E-E37095ED5749}" type="slidenum">
              <a:rPr lang="en-US" altLang="en-US">
                <a:latin typeface="Arial" panose="020B0604020202020204" pitchFamily="34" charset="0"/>
              </a:rPr>
              <a:pPr eaLnBrk="1" hangingPunct="1"/>
              <a:t>102</a:t>
            </a:fld>
            <a:endParaRPr lang="en-US" altLang="en-US">
              <a:latin typeface="Arial" panose="020B0604020202020204" pitchFamily="34" charset="0"/>
            </a:endParaRPr>
          </a:p>
        </p:txBody>
      </p:sp>
      <p:sp>
        <p:nvSpPr>
          <p:cNvPr id="41989" name="Line 2"/>
          <p:cNvSpPr>
            <a:spLocks noChangeShapeType="1"/>
          </p:cNvSpPr>
          <p:nvPr/>
        </p:nvSpPr>
        <p:spPr bwMode="auto">
          <a:xfrm>
            <a:off x="2124075" y="1125538"/>
            <a:ext cx="114300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990" name="Line 3"/>
          <p:cNvSpPr>
            <a:spLocks noChangeShapeType="1"/>
          </p:cNvSpPr>
          <p:nvPr/>
        </p:nvSpPr>
        <p:spPr bwMode="auto">
          <a:xfrm>
            <a:off x="2124075" y="2924175"/>
            <a:ext cx="14319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991" name="Line 4"/>
          <p:cNvSpPr>
            <a:spLocks noChangeShapeType="1"/>
          </p:cNvSpPr>
          <p:nvPr/>
        </p:nvSpPr>
        <p:spPr bwMode="auto">
          <a:xfrm>
            <a:off x="1978025" y="4294188"/>
            <a:ext cx="143192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992" name="Line 5"/>
          <p:cNvSpPr>
            <a:spLocks noChangeShapeType="1"/>
          </p:cNvSpPr>
          <p:nvPr/>
        </p:nvSpPr>
        <p:spPr bwMode="auto">
          <a:xfrm>
            <a:off x="2051050" y="5661025"/>
            <a:ext cx="14319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1993" name="AutoShape 6"/>
          <p:cNvSpPr>
            <a:spLocks noChangeArrowheads="1"/>
          </p:cNvSpPr>
          <p:nvPr/>
        </p:nvSpPr>
        <p:spPr bwMode="auto">
          <a:xfrm rot="-2365237">
            <a:off x="1692275" y="1484313"/>
            <a:ext cx="692150" cy="142875"/>
          </a:xfrm>
          <a:prstGeom prst="leftArrow">
            <a:avLst>
              <a:gd name="adj1" fmla="val 50000"/>
              <a:gd name="adj2" fmla="val 121111"/>
            </a:avLst>
          </a:prstGeom>
          <a:solidFill>
            <a:schemeClr val="tx2"/>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1994" name="Oval 7"/>
          <p:cNvSpPr>
            <a:spLocks noChangeArrowheads="1"/>
          </p:cNvSpPr>
          <p:nvPr/>
        </p:nvSpPr>
        <p:spPr bwMode="auto">
          <a:xfrm>
            <a:off x="6659563" y="981075"/>
            <a:ext cx="442912"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5</a:t>
            </a:r>
            <a:endParaRPr lang="tr-TR" altLang="en-US" sz="1200" i="1"/>
          </a:p>
        </p:txBody>
      </p:sp>
      <p:sp>
        <p:nvSpPr>
          <p:cNvPr id="41995" name="Oval 8"/>
          <p:cNvSpPr>
            <a:spLocks noChangeArrowheads="1"/>
          </p:cNvSpPr>
          <p:nvPr/>
        </p:nvSpPr>
        <p:spPr bwMode="auto">
          <a:xfrm>
            <a:off x="5867400" y="981075"/>
            <a:ext cx="442913"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5</a:t>
            </a:r>
            <a:endParaRPr lang="tr-TR" altLang="en-US" sz="1200" i="1"/>
          </a:p>
        </p:txBody>
      </p:sp>
      <p:sp>
        <p:nvSpPr>
          <p:cNvPr id="41996" name="Oval 9"/>
          <p:cNvSpPr>
            <a:spLocks noChangeArrowheads="1"/>
          </p:cNvSpPr>
          <p:nvPr/>
        </p:nvSpPr>
        <p:spPr bwMode="auto">
          <a:xfrm>
            <a:off x="5148263" y="981075"/>
            <a:ext cx="439737"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4</a:t>
            </a:r>
            <a:endParaRPr lang="tr-TR" altLang="en-US" sz="1200" i="1"/>
          </a:p>
        </p:txBody>
      </p:sp>
      <p:sp>
        <p:nvSpPr>
          <p:cNvPr id="41997" name="Oval 10"/>
          <p:cNvSpPr>
            <a:spLocks noChangeArrowheads="1"/>
          </p:cNvSpPr>
          <p:nvPr/>
        </p:nvSpPr>
        <p:spPr bwMode="auto">
          <a:xfrm>
            <a:off x="4427538" y="981075"/>
            <a:ext cx="442912"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2</a:t>
            </a:r>
            <a:endParaRPr lang="tr-TR" altLang="en-US" sz="1200" i="1"/>
          </a:p>
        </p:txBody>
      </p:sp>
      <p:sp>
        <p:nvSpPr>
          <p:cNvPr id="41998" name="Oval 11"/>
          <p:cNvSpPr>
            <a:spLocks noChangeArrowheads="1"/>
          </p:cNvSpPr>
          <p:nvPr/>
        </p:nvSpPr>
        <p:spPr bwMode="auto">
          <a:xfrm>
            <a:off x="3708400" y="981075"/>
            <a:ext cx="439738"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2</a:t>
            </a:r>
            <a:endParaRPr lang="tr-TR" altLang="en-US" sz="1200" i="1"/>
          </a:p>
        </p:txBody>
      </p:sp>
      <p:sp>
        <p:nvSpPr>
          <p:cNvPr id="41999" name="Oval 12"/>
          <p:cNvSpPr>
            <a:spLocks noChangeArrowheads="1"/>
          </p:cNvSpPr>
          <p:nvPr/>
        </p:nvSpPr>
        <p:spPr bwMode="auto">
          <a:xfrm>
            <a:off x="2987675" y="981075"/>
            <a:ext cx="442913"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0</a:t>
            </a:r>
            <a:endParaRPr lang="tr-TR" altLang="en-US" sz="1200" i="1"/>
          </a:p>
        </p:txBody>
      </p:sp>
      <p:sp>
        <p:nvSpPr>
          <p:cNvPr id="42000" name="Line 13"/>
          <p:cNvSpPr>
            <a:spLocks noChangeShapeType="1"/>
          </p:cNvSpPr>
          <p:nvPr/>
        </p:nvSpPr>
        <p:spPr bwMode="auto">
          <a:xfrm>
            <a:off x="3419475" y="1125538"/>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01" name="Line 14"/>
          <p:cNvSpPr>
            <a:spLocks noChangeShapeType="1"/>
          </p:cNvSpPr>
          <p:nvPr/>
        </p:nvSpPr>
        <p:spPr bwMode="auto">
          <a:xfrm>
            <a:off x="4140200" y="1125538"/>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02" name="Line 15"/>
          <p:cNvSpPr>
            <a:spLocks noChangeShapeType="1"/>
          </p:cNvSpPr>
          <p:nvPr/>
        </p:nvSpPr>
        <p:spPr bwMode="auto">
          <a:xfrm>
            <a:off x="4859338" y="1125538"/>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03" name="Line 16"/>
          <p:cNvSpPr>
            <a:spLocks noChangeShapeType="1"/>
          </p:cNvSpPr>
          <p:nvPr/>
        </p:nvSpPr>
        <p:spPr bwMode="auto">
          <a:xfrm>
            <a:off x="5580063" y="1125538"/>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04" name="Line 17"/>
          <p:cNvSpPr>
            <a:spLocks noChangeShapeType="1"/>
          </p:cNvSpPr>
          <p:nvPr/>
        </p:nvSpPr>
        <p:spPr bwMode="auto">
          <a:xfrm>
            <a:off x="6300788" y="1125538"/>
            <a:ext cx="358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05" name="Oval 18"/>
          <p:cNvSpPr>
            <a:spLocks noChangeArrowheads="1"/>
          </p:cNvSpPr>
          <p:nvPr/>
        </p:nvSpPr>
        <p:spPr bwMode="auto">
          <a:xfrm>
            <a:off x="6877050" y="2781300"/>
            <a:ext cx="439738"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5</a:t>
            </a:r>
            <a:endParaRPr lang="tr-TR" altLang="en-US" sz="1200" i="1"/>
          </a:p>
        </p:txBody>
      </p:sp>
      <p:sp>
        <p:nvSpPr>
          <p:cNvPr id="42006" name="Oval 19"/>
          <p:cNvSpPr>
            <a:spLocks noChangeArrowheads="1"/>
          </p:cNvSpPr>
          <p:nvPr/>
        </p:nvSpPr>
        <p:spPr bwMode="auto">
          <a:xfrm>
            <a:off x="6084888" y="2781300"/>
            <a:ext cx="439737"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5</a:t>
            </a:r>
            <a:endParaRPr lang="tr-TR" altLang="en-US" sz="1200" i="1"/>
          </a:p>
        </p:txBody>
      </p:sp>
      <p:sp>
        <p:nvSpPr>
          <p:cNvPr id="42007" name="Oval 20"/>
          <p:cNvSpPr>
            <a:spLocks noChangeArrowheads="1"/>
          </p:cNvSpPr>
          <p:nvPr/>
        </p:nvSpPr>
        <p:spPr bwMode="auto">
          <a:xfrm>
            <a:off x="5365750" y="2781300"/>
            <a:ext cx="438150"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4</a:t>
            </a:r>
            <a:endParaRPr lang="tr-TR" altLang="en-US" sz="1200" i="1"/>
          </a:p>
        </p:txBody>
      </p:sp>
      <p:sp>
        <p:nvSpPr>
          <p:cNvPr id="42008" name="Oval 21"/>
          <p:cNvSpPr>
            <a:spLocks noChangeArrowheads="1"/>
          </p:cNvSpPr>
          <p:nvPr/>
        </p:nvSpPr>
        <p:spPr bwMode="auto">
          <a:xfrm>
            <a:off x="4645025" y="2781300"/>
            <a:ext cx="439738"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3</a:t>
            </a:r>
            <a:endParaRPr lang="tr-TR" altLang="en-US" sz="1200" i="1"/>
          </a:p>
        </p:txBody>
      </p:sp>
      <p:sp>
        <p:nvSpPr>
          <p:cNvPr id="42009" name="Oval 22"/>
          <p:cNvSpPr>
            <a:spLocks noChangeArrowheads="1"/>
          </p:cNvSpPr>
          <p:nvPr/>
        </p:nvSpPr>
        <p:spPr bwMode="auto">
          <a:xfrm>
            <a:off x="3925888" y="2781300"/>
            <a:ext cx="438150"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2</a:t>
            </a:r>
            <a:endParaRPr lang="tr-TR" altLang="en-US" sz="1200" i="1"/>
          </a:p>
        </p:txBody>
      </p:sp>
      <p:sp>
        <p:nvSpPr>
          <p:cNvPr id="42010" name="Oval 23"/>
          <p:cNvSpPr>
            <a:spLocks noChangeArrowheads="1"/>
          </p:cNvSpPr>
          <p:nvPr/>
        </p:nvSpPr>
        <p:spPr bwMode="auto">
          <a:xfrm>
            <a:off x="3205163" y="2781300"/>
            <a:ext cx="439737"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0</a:t>
            </a:r>
            <a:endParaRPr lang="tr-TR" altLang="en-US" sz="1200" i="1"/>
          </a:p>
        </p:txBody>
      </p:sp>
      <p:sp>
        <p:nvSpPr>
          <p:cNvPr id="42011" name="Line 24"/>
          <p:cNvSpPr>
            <a:spLocks noChangeShapeType="1"/>
          </p:cNvSpPr>
          <p:nvPr/>
        </p:nvSpPr>
        <p:spPr bwMode="auto">
          <a:xfrm>
            <a:off x="3635375" y="2924175"/>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12" name="Line 25"/>
          <p:cNvSpPr>
            <a:spLocks noChangeShapeType="1"/>
          </p:cNvSpPr>
          <p:nvPr/>
        </p:nvSpPr>
        <p:spPr bwMode="auto">
          <a:xfrm>
            <a:off x="4356100" y="2924175"/>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13" name="Line 26"/>
          <p:cNvSpPr>
            <a:spLocks noChangeShapeType="1"/>
          </p:cNvSpPr>
          <p:nvPr/>
        </p:nvSpPr>
        <p:spPr bwMode="auto">
          <a:xfrm>
            <a:off x="5076825" y="2924175"/>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14" name="Line 27"/>
          <p:cNvSpPr>
            <a:spLocks noChangeShapeType="1"/>
          </p:cNvSpPr>
          <p:nvPr/>
        </p:nvSpPr>
        <p:spPr bwMode="auto">
          <a:xfrm>
            <a:off x="5795963" y="2924175"/>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15" name="Line 28"/>
          <p:cNvSpPr>
            <a:spLocks noChangeShapeType="1"/>
          </p:cNvSpPr>
          <p:nvPr/>
        </p:nvSpPr>
        <p:spPr bwMode="auto">
          <a:xfrm>
            <a:off x="6516688" y="2924175"/>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16" name="Oval 29"/>
          <p:cNvSpPr>
            <a:spLocks noChangeArrowheads="1"/>
          </p:cNvSpPr>
          <p:nvPr/>
        </p:nvSpPr>
        <p:spPr bwMode="auto">
          <a:xfrm>
            <a:off x="6731000" y="4149725"/>
            <a:ext cx="439738"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5</a:t>
            </a:r>
            <a:endParaRPr lang="tr-TR" altLang="en-US" sz="1200" i="1"/>
          </a:p>
        </p:txBody>
      </p:sp>
      <p:sp>
        <p:nvSpPr>
          <p:cNvPr id="42017" name="Oval 30"/>
          <p:cNvSpPr>
            <a:spLocks noChangeArrowheads="1"/>
          </p:cNvSpPr>
          <p:nvPr/>
        </p:nvSpPr>
        <p:spPr bwMode="auto">
          <a:xfrm>
            <a:off x="5938838" y="4149725"/>
            <a:ext cx="439737"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5</a:t>
            </a:r>
            <a:endParaRPr lang="tr-TR" altLang="en-US" sz="1200" i="1"/>
          </a:p>
        </p:txBody>
      </p:sp>
      <p:sp>
        <p:nvSpPr>
          <p:cNvPr id="42018" name="Oval 31"/>
          <p:cNvSpPr>
            <a:spLocks noChangeArrowheads="1"/>
          </p:cNvSpPr>
          <p:nvPr/>
        </p:nvSpPr>
        <p:spPr bwMode="auto">
          <a:xfrm>
            <a:off x="5219700" y="4149725"/>
            <a:ext cx="438150"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4</a:t>
            </a:r>
            <a:endParaRPr lang="tr-TR" altLang="en-US" sz="1200" i="1"/>
          </a:p>
        </p:txBody>
      </p:sp>
      <p:sp>
        <p:nvSpPr>
          <p:cNvPr id="42019" name="Oval 32"/>
          <p:cNvSpPr>
            <a:spLocks noChangeArrowheads="1"/>
          </p:cNvSpPr>
          <p:nvPr/>
        </p:nvSpPr>
        <p:spPr bwMode="auto">
          <a:xfrm>
            <a:off x="4498975" y="4149725"/>
            <a:ext cx="439738"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3</a:t>
            </a:r>
            <a:endParaRPr lang="tr-TR" altLang="en-US" sz="1200" i="1"/>
          </a:p>
        </p:txBody>
      </p:sp>
      <p:sp>
        <p:nvSpPr>
          <p:cNvPr id="42020" name="Oval 33"/>
          <p:cNvSpPr>
            <a:spLocks noChangeArrowheads="1"/>
          </p:cNvSpPr>
          <p:nvPr/>
        </p:nvSpPr>
        <p:spPr bwMode="auto">
          <a:xfrm>
            <a:off x="3779838" y="4149725"/>
            <a:ext cx="438150"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2</a:t>
            </a:r>
            <a:endParaRPr lang="tr-TR" altLang="en-US" sz="1200" i="1"/>
          </a:p>
        </p:txBody>
      </p:sp>
      <p:sp>
        <p:nvSpPr>
          <p:cNvPr id="42021" name="Oval 34"/>
          <p:cNvSpPr>
            <a:spLocks noChangeArrowheads="1"/>
          </p:cNvSpPr>
          <p:nvPr/>
        </p:nvSpPr>
        <p:spPr bwMode="auto">
          <a:xfrm>
            <a:off x="3059113" y="4149725"/>
            <a:ext cx="439737"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0</a:t>
            </a:r>
            <a:endParaRPr lang="tr-TR" altLang="en-US" sz="1200" i="1"/>
          </a:p>
        </p:txBody>
      </p:sp>
      <p:sp>
        <p:nvSpPr>
          <p:cNvPr id="42022" name="Line 35"/>
          <p:cNvSpPr>
            <a:spLocks noChangeShapeType="1"/>
          </p:cNvSpPr>
          <p:nvPr/>
        </p:nvSpPr>
        <p:spPr bwMode="auto">
          <a:xfrm>
            <a:off x="3492500" y="4292600"/>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23" name="Line 36"/>
          <p:cNvSpPr>
            <a:spLocks noChangeShapeType="1"/>
          </p:cNvSpPr>
          <p:nvPr/>
        </p:nvSpPr>
        <p:spPr bwMode="auto">
          <a:xfrm>
            <a:off x="4211638" y="42926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24" name="Line 37"/>
          <p:cNvSpPr>
            <a:spLocks noChangeShapeType="1"/>
          </p:cNvSpPr>
          <p:nvPr/>
        </p:nvSpPr>
        <p:spPr bwMode="auto">
          <a:xfrm>
            <a:off x="4932363" y="4292600"/>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25" name="Line 38"/>
          <p:cNvSpPr>
            <a:spLocks noChangeShapeType="1"/>
          </p:cNvSpPr>
          <p:nvPr/>
        </p:nvSpPr>
        <p:spPr bwMode="auto">
          <a:xfrm>
            <a:off x="5651500" y="42926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26" name="Line 39"/>
          <p:cNvSpPr>
            <a:spLocks noChangeShapeType="1"/>
          </p:cNvSpPr>
          <p:nvPr/>
        </p:nvSpPr>
        <p:spPr bwMode="auto">
          <a:xfrm>
            <a:off x="6372225" y="4292600"/>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27" name="Oval 40"/>
          <p:cNvSpPr>
            <a:spLocks noChangeArrowheads="1"/>
          </p:cNvSpPr>
          <p:nvPr/>
        </p:nvSpPr>
        <p:spPr bwMode="auto">
          <a:xfrm>
            <a:off x="5940425" y="6021388"/>
            <a:ext cx="439738"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5</a:t>
            </a:r>
            <a:endParaRPr lang="tr-TR" altLang="en-US" sz="1200" i="1"/>
          </a:p>
        </p:txBody>
      </p:sp>
      <p:sp>
        <p:nvSpPr>
          <p:cNvPr id="42028" name="Oval 41"/>
          <p:cNvSpPr>
            <a:spLocks noChangeArrowheads="1"/>
          </p:cNvSpPr>
          <p:nvPr/>
        </p:nvSpPr>
        <p:spPr bwMode="auto">
          <a:xfrm>
            <a:off x="6443663" y="5445125"/>
            <a:ext cx="439737"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5</a:t>
            </a:r>
            <a:endParaRPr lang="tr-TR" altLang="en-US" sz="1200" i="1"/>
          </a:p>
        </p:txBody>
      </p:sp>
      <p:sp>
        <p:nvSpPr>
          <p:cNvPr id="42029" name="Line 42"/>
          <p:cNvSpPr>
            <a:spLocks noChangeShapeType="1"/>
          </p:cNvSpPr>
          <p:nvPr/>
        </p:nvSpPr>
        <p:spPr bwMode="auto">
          <a:xfrm>
            <a:off x="5940425" y="5661025"/>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30" name="Oval 43"/>
          <p:cNvSpPr>
            <a:spLocks noChangeArrowheads="1"/>
          </p:cNvSpPr>
          <p:nvPr/>
        </p:nvSpPr>
        <p:spPr bwMode="auto">
          <a:xfrm>
            <a:off x="4067175" y="1557338"/>
            <a:ext cx="439738"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2</a:t>
            </a:r>
            <a:endParaRPr lang="tr-TR" altLang="en-US" sz="1200" i="1"/>
          </a:p>
        </p:txBody>
      </p:sp>
      <p:sp>
        <p:nvSpPr>
          <p:cNvPr id="42031" name="Text Box 44"/>
          <p:cNvSpPr txBox="1">
            <a:spLocks noChangeArrowheads="1"/>
          </p:cNvSpPr>
          <p:nvPr/>
        </p:nvSpPr>
        <p:spPr bwMode="auto">
          <a:xfrm>
            <a:off x="4572000" y="1506538"/>
            <a:ext cx="64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400" i="1"/>
              <a:t>  </a:t>
            </a:r>
            <a:r>
              <a:rPr lang="tr-TR" altLang="en-US" i="1"/>
              <a:t> B</a:t>
            </a:r>
            <a:r>
              <a:rPr lang="tr-TR" altLang="en-US" sz="1600" i="1" baseline="-25000"/>
              <a:t>3</a:t>
            </a:r>
            <a:endParaRPr lang="tr-TR" altLang="en-US" sz="1600" i="1"/>
          </a:p>
        </p:txBody>
      </p:sp>
      <p:sp>
        <p:nvSpPr>
          <p:cNvPr id="42032" name="Line 45"/>
          <p:cNvSpPr>
            <a:spLocks noChangeShapeType="1"/>
          </p:cNvSpPr>
          <p:nvPr/>
        </p:nvSpPr>
        <p:spPr bwMode="auto">
          <a:xfrm flipV="1">
            <a:off x="4284663" y="1341438"/>
            <a:ext cx="330200" cy="306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2033" name="Line 46"/>
          <p:cNvSpPr>
            <a:spLocks noChangeShapeType="1"/>
          </p:cNvSpPr>
          <p:nvPr/>
        </p:nvSpPr>
        <p:spPr bwMode="auto">
          <a:xfrm flipV="1">
            <a:off x="6227763" y="5805488"/>
            <a:ext cx="28892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2034" name="AutoShape 47"/>
          <p:cNvSpPr>
            <a:spLocks noChangeArrowheads="1"/>
          </p:cNvSpPr>
          <p:nvPr/>
        </p:nvSpPr>
        <p:spPr bwMode="auto">
          <a:xfrm rot="-2365237">
            <a:off x="1547813" y="3284538"/>
            <a:ext cx="692150" cy="142875"/>
          </a:xfrm>
          <a:prstGeom prst="leftArrow">
            <a:avLst>
              <a:gd name="adj1" fmla="val 50000"/>
              <a:gd name="adj2" fmla="val 121111"/>
            </a:avLst>
          </a:prstGeom>
          <a:solidFill>
            <a:schemeClr val="tx2"/>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2035" name="AutoShape 48"/>
          <p:cNvSpPr>
            <a:spLocks noChangeArrowheads="1"/>
          </p:cNvSpPr>
          <p:nvPr/>
        </p:nvSpPr>
        <p:spPr bwMode="auto">
          <a:xfrm rot="-2365237">
            <a:off x="1619250" y="4797425"/>
            <a:ext cx="692150" cy="142875"/>
          </a:xfrm>
          <a:prstGeom prst="leftArrow">
            <a:avLst>
              <a:gd name="adj1" fmla="val 50000"/>
              <a:gd name="adj2" fmla="val 121111"/>
            </a:avLst>
          </a:prstGeom>
          <a:solidFill>
            <a:schemeClr val="tx2"/>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2036" name="Text Box 49"/>
          <p:cNvSpPr txBox="1">
            <a:spLocks noChangeArrowheads="1"/>
          </p:cNvSpPr>
          <p:nvPr/>
        </p:nvSpPr>
        <p:spPr bwMode="auto">
          <a:xfrm>
            <a:off x="357188" y="1357313"/>
            <a:ext cx="13684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a:solidFill>
                  <a:srgbClr val="0000FF"/>
                </a:solidFill>
              </a:rPr>
              <a:t>CASE1 MARCH Cin=1 0+0=1</a:t>
            </a:r>
            <a:endParaRPr lang="en-US" altLang="en-US">
              <a:solidFill>
                <a:srgbClr val="0000FF"/>
              </a:solidFill>
            </a:endParaRPr>
          </a:p>
        </p:txBody>
      </p:sp>
      <p:sp>
        <p:nvSpPr>
          <p:cNvPr id="42037" name="Text Box 50"/>
          <p:cNvSpPr txBox="1">
            <a:spLocks noChangeArrowheads="1"/>
          </p:cNvSpPr>
          <p:nvPr/>
        </p:nvSpPr>
        <p:spPr bwMode="auto">
          <a:xfrm>
            <a:off x="4427538" y="476250"/>
            <a:ext cx="43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2800" i="1" baseline="-25000"/>
              <a:t>  x</a:t>
            </a:r>
            <a:endParaRPr lang="en-US" altLang="en-US" sz="2800" i="1" baseline="-25000"/>
          </a:p>
        </p:txBody>
      </p:sp>
      <p:sp>
        <p:nvSpPr>
          <p:cNvPr id="42038" name="Oval 51"/>
          <p:cNvSpPr>
            <a:spLocks noChangeArrowheads="1"/>
          </p:cNvSpPr>
          <p:nvPr/>
        </p:nvSpPr>
        <p:spPr bwMode="auto">
          <a:xfrm rot="2394165">
            <a:off x="4114800" y="779463"/>
            <a:ext cx="677863" cy="139541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2039" name="Oval 52"/>
          <p:cNvSpPr>
            <a:spLocks noChangeArrowheads="1"/>
          </p:cNvSpPr>
          <p:nvPr/>
        </p:nvSpPr>
        <p:spPr bwMode="auto">
          <a:xfrm>
            <a:off x="5508625" y="5445125"/>
            <a:ext cx="438150"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4</a:t>
            </a:r>
            <a:endParaRPr lang="tr-TR" altLang="en-US" sz="1200" i="1"/>
          </a:p>
        </p:txBody>
      </p:sp>
      <p:sp>
        <p:nvSpPr>
          <p:cNvPr id="42040" name="Oval 53"/>
          <p:cNvSpPr>
            <a:spLocks noChangeArrowheads="1"/>
          </p:cNvSpPr>
          <p:nvPr/>
        </p:nvSpPr>
        <p:spPr bwMode="auto">
          <a:xfrm>
            <a:off x="4643438" y="5445125"/>
            <a:ext cx="439737"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3</a:t>
            </a:r>
            <a:endParaRPr lang="tr-TR" altLang="en-US" sz="1200" i="1"/>
          </a:p>
        </p:txBody>
      </p:sp>
      <p:sp>
        <p:nvSpPr>
          <p:cNvPr id="42041" name="Oval 54"/>
          <p:cNvSpPr>
            <a:spLocks noChangeArrowheads="1"/>
          </p:cNvSpPr>
          <p:nvPr/>
        </p:nvSpPr>
        <p:spPr bwMode="auto">
          <a:xfrm>
            <a:off x="3852863" y="5445125"/>
            <a:ext cx="438150"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2</a:t>
            </a:r>
            <a:endParaRPr lang="tr-TR" altLang="en-US" sz="1200" i="1"/>
          </a:p>
        </p:txBody>
      </p:sp>
      <p:sp>
        <p:nvSpPr>
          <p:cNvPr id="42042" name="Oval 55"/>
          <p:cNvSpPr>
            <a:spLocks noChangeArrowheads="1"/>
          </p:cNvSpPr>
          <p:nvPr/>
        </p:nvSpPr>
        <p:spPr bwMode="auto">
          <a:xfrm>
            <a:off x="3132138" y="5445125"/>
            <a:ext cx="439737" cy="40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200" i="1"/>
              <a:t>B</a:t>
            </a:r>
            <a:r>
              <a:rPr lang="tr-TR" altLang="en-US" sz="1200" i="1" baseline="-25000"/>
              <a:t>0</a:t>
            </a:r>
            <a:endParaRPr lang="tr-TR" altLang="en-US" sz="1200" i="1"/>
          </a:p>
        </p:txBody>
      </p:sp>
      <p:sp>
        <p:nvSpPr>
          <p:cNvPr id="42043" name="Line 56"/>
          <p:cNvSpPr>
            <a:spLocks noChangeShapeType="1"/>
          </p:cNvSpPr>
          <p:nvPr/>
        </p:nvSpPr>
        <p:spPr bwMode="auto">
          <a:xfrm flipV="1">
            <a:off x="3563938" y="5661025"/>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44" name="Line 57"/>
          <p:cNvSpPr>
            <a:spLocks noChangeShapeType="1"/>
          </p:cNvSpPr>
          <p:nvPr/>
        </p:nvSpPr>
        <p:spPr bwMode="auto">
          <a:xfrm>
            <a:off x="4284663" y="5661025"/>
            <a:ext cx="366712"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45" name="Line 58"/>
          <p:cNvSpPr>
            <a:spLocks noChangeShapeType="1"/>
          </p:cNvSpPr>
          <p:nvPr/>
        </p:nvSpPr>
        <p:spPr bwMode="auto">
          <a:xfrm>
            <a:off x="5076825" y="5661025"/>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46" name="Text Box 59"/>
          <p:cNvSpPr txBox="1">
            <a:spLocks noChangeArrowheads="1"/>
          </p:cNvSpPr>
          <p:nvPr/>
        </p:nvSpPr>
        <p:spPr bwMode="auto">
          <a:xfrm>
            <a:off x="4932363" y="476250"/>
            <a:ext cx="863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baseline="-25000"/>
              <a:t> next-</a:t>
            </a:r>
            <a:r>
              <a:rPr lang="tr-TR" altLang="en-US" sz="2800" i="1" baseline="-25000"/>
              <a:t>x</a:t>
            </a:r>
          </a:p>
        </p:txBody>
      </p:sp>
      <p:sp>
        <p:nvSpPr>
          <p:cNvPr id="42047" name="Text Box 60"/>
          <p:cNvSpPr txBox="1">
            <a:spLocks noChangeArrowheads="1"/>
          </p:cNvSpPr>
          <p:nvPr/>
        </p:nvSpPr>
        <p:spPr bwMode="auto">
          <a:xfrm>
            <a:off x="6011863" y="2276475"/>
            <a:ext cx="863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baseline="-25000"/>
              <a:t>next</a:t>
            </a:r>
            <a:r>
              <a:rPr lang="tr-TR" altLang="en-US" sz="2800" i="1" baseline="-25000"/>
              <a:t>-x</a:t>
            </a:r>
          </a:p>
        </p:txBody>
      </p:sp>
      <p:sp>
        <p:nvSpPr>
          <p:cNvPr id="42048" name="Text Box 61"/>
          <p:cNvSpPr txBox="1">
            <a:spLocks noChangeArrowheads="1"/>
          </p:cNvSpPr>
          <p:nvPr/>
        </p:nvSpPr>
        <p:spPr bwMode="auto">
          <a:xfrm>
            <a:off x="5364163" y="2276475"/>
            <a:ext cx="43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2800" i="1" baseline="-25000"/>
              <a:t>  x</a:t>
            </a:r>
            <a:endParaRPr lang="en-US" altLang="en-US" sz="2800" i="1" baseline="-25000"/>
          </a:p>
        </p:txBody>
      </p:sp>
      <p:sp>
        <p:nvSpPr>
          <p:cNvPr id="42049" name="Text Box 62"/>
          <p:cNvSpPr txBox="1">
            <a:spLocks noChangeArrowheads="1"/>
          </p:cNvSpPr>
          <p:nvPr/>
        </p:nvSpPr>
        <p:spPr bwMode="auto">
          <a:xfrm>
            <a:off x="6588125" y="3644900"/>
            <a:ext cx="863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baseline="-25000"/>
              <a:t>next</a:t>
            </a:r>
            <a:r>
              <a:rPr lang="tr-TR" altLang="en-US" sz="2800" i="1" baseline="-25000"/>
              <a:t>-x</a:t>
            </a:r>
          </a:p>
        </p:txBody>
      </p:sp>
      <p:sp>
        <p:nvSpPr>
          <p:cNvPr id="42050" name="Text Box 63"/>
          <p:cNvSpPr txBox="1">
            <a:spLocks noChangeArrowheads="1"/>
          </p:cNvSpPr>
          <p:nvPr/>
        </p:nvSpPr>
        <p:spPr bwMode="auto">
          <a:xfrm>
            <a:off x="5940425" y="3644900"/>
            <a:ext cx="43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2800" i="1" baseline="-25000"/>
              <a:t> x</a:t>
            </a:r>
            <a:endParaRPr lang="en-US" altLang="en-US" sz="2800" i="1" baseline="-25000"/>
          </a:p>
        </p:txBody>
      </p:sp>
      <p:sp>
        <p:nvSpPr>
          <p:cNvPr id="42051" name="Text Box 64"/>
          <p:cNvSpPr txBox="1">
            <a:spLocks noChangeArrowheads="1"/>
          </p:cNvSpPr>
          <p:nvPr/>
        </p:nvSpPr>
        <p:spPr bwMode="auto">
          <a:xfrm>
            <a:off x="6516688" y="5972175"/>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400" i="1"/>
              <a:t>  </a:t>
            </a:r>
            <a:r>
              <a:rPr lang="tr-TR" altLang="en-US" i="1"/>
              <a:t> B</a:t>
            </a:r>
            <a:r>
              <a:rPr lang="tr-TR" altLang="en-US" sz="1600" i="1" baseline="-25000"/>
              <a:t>6</a:t>
            </a:r>
            <a:endParaRPr lang="tr-TR" altLang="en-US" sz="1600" i="1"/>
          </a:p>
        </p:txBody>
      </p:sp>
      <p:sp>
        <p:nvSpPr>
          <p:cNvPr id="42052" name="Text Box 65"/>
          <p:cNvSpPr txBox="1">
            <a:spLocks noChangeArrowheads="1"/>
          </p:cNvSpPr>
          <p:nvPr/>
        </p:nvSpPr>
        <p:spPr bwMode="auto">
          <a:xfrm>
            <a:off x="6372225" y="4941888"/>
            <a:ext cx="4857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2800" i="1" baseline="-25000"/>
              <a:t>  x</a:t>
            </a:r>
            <a:endParaRPr lang="en-US" altLang="en-US" sz="2800" i="1" baseline="-25000"/>
          </a:p>
        </p:txBody>
      </p:sp>
      <p:sp>
        <p:nvSpPr>
          <p:cNvPr id="42053" name="Oval 66"/>
          <p:cNvSpPr>
            <a:spLocks noChangeArrowheads="1"/>
          </p:cNvSpPr>
          <p:nvPr/>
        </p:nvSpPr>
        <p:spPr bwMode="auto">
          <a:xfrm rot="2394165">
            <a:off x="6059488" y="5245100"/>
            <a:ext cx="677862" cy="139541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2054" name="Line 67"/>
          <p:cNvSpPr>
            <a:spLocks noChangeShapeType="1"/>
          </p:cNvSpPr>
          <p:nvPr/>
        </p:nvSpPr>
        <p:spPr bwMode="auto">
          <a:xfrm>
            <a:off x="2771775" y="2924175"/>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55" name="Line 68"/>
          <p:cNvSpPr>
            <a:spLocks noChangeShapeType="1"/>
          </p:cNvSpPr>
          <p:nvPr/>
        </p:nvSpPr>
        <p:spPr bwMode="auto">
          <a:xfrm>
            <a:off x="2555875" y="4292600"/>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56" name="Line 69"/>
          <p:cNvSpPr>
            <a:spLocks noChangeShapeType="1"/>
          </p:cNvSpPr>
          <p:nvPr/>
        </p:nvSpPr>
        <p:spPr bwMode="auto">
          <a:xfrm>
            <a:off x="2555875" y="5661025"/>
            <a:ext cx="574675" cy="0"/>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57" name="Text Box 70"/>
          <p:cNvSpPr txBox="1">
            <a:spLocks noChangeArrowheads="1"/>
          </p:cNvSpPr>
          <p:nvPr/>
        </p:nvSpPr>
        <p:spPr bwMode="auto">
          <a:xfrm>
            <a:off x="395288" y="3141663"/>
            <a:ext cx="13684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a:solidFill>
                  <a:srgbClr val="FF3300"/>
                </a:solidFill>
              </a:rPr>
              <a:t>CASE1 MARCH Cin=0 0+1=1</a:t>
            </a:r>
            <a:endParaRPr lang="en-US" altLang="en-US">
              <a:solidFill>
                <a:srgbClr val="FF3300"/>
              </a:solidFill>
            </a:endParaRPr>
          </a:p>
        </p:txBody>
      </p:sp>
      <p:sp>
        <p:nvSpPr>
          <p:cNvPr id="42058" name="Text Box 71"/>
          <p:cNvSpPr txBox="1">
            <a:spLocks noChangeArrowheads="1"/>
          </p:cNvSpPr>
          <p:nvPr/>
        </p:nvSpPr>
        <p:spPr bwMode="auto">
          <a:xfrm>
            <a:off x="323850" y="5084763"/>
            <a:ext cx="15843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a:solidFill>
                  <a:srgbClr val="0000FF"/>
                </a:solidFill>
              </a:rPr>
              <a:t>CASE3 OR 4 LINK    Cin=0 1+0=10</a:t>
            </a:r>
            <a:endParaRPr lang="en-US" altLang="en-US">
              <a:solidFill>
                <a:srgbClr val="0000FF"/>
              </a:solidFill>
            </a:endParaRPr>
          </a:p>
        </p:txBody>
      </p:sp>
    </p:spTree>
    <p:extLst>
      <p:ext uri="{BB962C8B-B14F-4D97-AF65-F5344CB8AC3E}">
        <p14:creationId xmlns:p14="http://schemas.microsoft.com/office/powerpoint/2010/main" val="4562352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59E3329-C58E-40E1-9CCB-9A1DE73605E4}" type="slidenum">
              <a:rPr lang="en-US" altLang="en-US">
                <a:latin typeface="Arial" panose="020B0604020202020204" pitchFamily="34" charset="0"/>
              </a:rPr>
              <a:pPr eaLnBrk="1" hangingPunct="1"/>
              <a:t>103</a:t>
            </a:fld>
            <a:endParaRPr lang="en-US" altLang="en-US">
              <a:latin typeface="Arial" panose="020B0604020202020204" pitchFamily="34" charset="0"/>
            </a:endParaRPr>
          </a:p>
        </p:txBody>
      </p:sp>
      <p:sp>
        <p:nvSpPr>
          <p:cNvPr id="43013" name="Rectangle 2"/>
          <p:cNvSpPr>
            <a:spLocks noGrp="1" noChangeArrowheads="1"/>
          </p:cNvSpPr>
          <p:nvPr>
            <p:ph type="title"/>
          </p:nvPr>
        </p:nvSpPr>
        <p:spPr/>
        <p:txBody>
          <a:bodyPr/>
          <a:lstStyle/>
          <a:p>
            <a:pPr eaLnBrk="1" hangingPunct="1"/>
            <a:r>
              <a:rPr lang="tr-TR" altLang="en-US" sz="4000" smtClean="0">
                <a:solidFill>
                  <a:srgbClr val="0000FF"/>
                </a:solidFill>
                <a:latin typeface="Times New Roman" panose="02020603050405020304" pitchFamily="18" charset="0"/>
              </a:rPr>
              <a:t>Inserting a Node</a:t>
            </a:r>
          </a:p>
        </p:txBody>
      </p:sp>
      <p:sp>
        <p:nvSpPr>
          <p:cNvPr id="43014" name="Rectangle 3"/>
          <p:cNvSpPr>
            <a:spLocks noGrp="1" noChangeArrowheads="1"/>
          </p:cNvSpPr>
          <p:nvPr>
            <p:ph type="body" idx="1"/>
          </p:nvPr>
        </p:nvSpPr>
        <p:spPr/>
        <p:txBody>
          <a:bodyPr/>
          <a:lstStyle/>
          <a:p>
            <a:pPr eaLnBrk="1" hangingPunct="1">
              <a:lnSpc>
                <a:spcPct val="90000"/>
              </a:lnSpc>
              <a:buFontTx/>
              <a:buNone/>
            </a:pPr>
            <a:r>
              <a:rPr lang="tr-TR" altLang="en-US" sz="2800" smtClean="0">
                <a:solidFill>
                  <a:srgbClr val="C00000"/>
                </a:solidFill>
                <a:latin typeface="Times New Roman" panose="02020603050405020304" pitchFamily="18" charset="0"/>
              </a:rPr>
              <a:t>BINOMIAL-HEAP-INSERT </a:t>
            </a:r>
            <a:r>
              <a:rPr lang="tr-TR" altLang="en-US" smtClean="0">
                <a:solidFill>
                  <a:srgbClr val="C00000"/>
                </a:solidFill>
                <a:latin typeface="Times New Roman" panose="02020603050405020304" pitchFamily="18" charset="0"/>
              </a:rPr>
              <a:t>(</a:t>
            </a:r>
            <a:r>
              <a:rPr lang="tr-TR" altLang="en-US" i="1" smtClean="0">
                <a:solidFill>
                  <a:srgbClr val="C00000"/>
                </a:solidFill>
                <a:latin typeface="Times New Roman" panose="02020603050405020304" pitchFamily="18" charset="0"/>
              </a:rPr>
              <a:t>H,x</a:t>
            </a:r>
            <a:r>
              <a:rPr lang="tr-TR" altLang="en-US" smtClean="0">
                <a:solidFill>
                  <a:srgbClr val="C00000"/>
                </a:solidFill>
                <a:latin typeface="Times New Roman" panose="02020603050405020304" pitchFamily="18" charset="0"/>
              </a:rPr>
              <a:t>)</a:t>
            </a:r>
          </a:p>
          <a:p>
            <a:pPr eaLnBrk="1" hangingPunct="1">
              <a:lnSpc>
                <a:spcPct val="60000"/>
              </a:lnSpc>
              <a:buFontTx/>
              <a:buNone/>
            </a:pPr>
            <a:endParaRPr lang="tr-TR" altLang="en-US" smtClean="0">
              <a:solidFill>
                <a:srgbClr val="0000FF"/>
              </a:solidFill>
              <a:latin typeface="Times New Roman" panose="02020603050405020304" pitchFamily="18" charset="0"/>
            </a:endParaRPr>
          </a:p>
          <a:p>
            <a:pPr eaLnBrk="1" hangingPunct="1">
              <a:lnSpc>
                <a:spcPct val="90000"/>
              </a:lnSpc>
              <a:buFontTx/>
              <a:buNone/>
            </a:pPr>
            <a:r>
              <a:rPr lang="tr-TR" altLang="en-US" sz="2400" smtClean="0">
                <a:latin typeface="Times New Roman" panose="02020603050405020304" pitchFamily="18" charset="0"/>
              </a:rPr>
              <a:t>       </a:t>
            </a:r>
            <a:r>
              <a:rPr lang="tr-TR" altLang="en-US" sz="2400" i="1" smtClean="0">
                <a:latin typeface="Times New Roman" panose="02020603050405020304" pitchFamily="18" charset="0"/>
              </a:rPr>
              <a:t>H</a:t>
            </a:r>
            <a:r>
              <a:rPr lang="en-US" altLang="en-US" sz="2400" i="1" smtClean="0">
                <a:latin typeface="Times New Roman" panose="02020603050405020304" pitchFamily="18" charset="0"/>
                <a:cs typeface="Arial" panose="020B0604020202020204" pitchFamily="34" charset="0"/>
              </a:rPr>
              <a:t>'</a:t>
            </a:r>
            <a:r>
              <a:rPr lang="tr-TR" altLang="en-US" sz="2400" i="1" smtClean="0">
                <a:latin typeface="Times New Roman" panose="02020603050405020304" pitchFamily="18" charset="0"/>
              </a:rPr>
              <a:t> </a:t>
            </a:r>
            <a:r>
              <a:rPr lang="tr-TR" altLang="en-US" sz="2400" smtClean="0">
                <a:latin typeface="Times New Roman" panose="02020603050405020304" pitchFamily="18" charset="0"/>
              </a:rPr>
              <a:t>     </a:t>
            </a:r>
            <a:r>
              <a:rPr lang="en-AU" altLang="en-US" sz="2400" smtClean="0">
                <a:latin typeface="Times New Roman" panose="02020603050405020304" pitchFamily="18" charset="0"/>
                <a:sym typeface="Symbol" panose="05050102010706020507" pitchFamily="18" charset="2"/>
              </a:rPr>
              <a:t></a:t>
            </a:r>
            <a:r>
              <a:rPr lang="tr-TR" altLang="en-US" sz="2400" smtClean="0">
                <a:latin typeface="Times New Roman" panose="02020603050405020304" pitchFamily="18" charset="0"/>
              </a:rPr>
              <a:t>   </a:t>
            </a:r>
            <a:r>
              <a:rPr lang="tr-TR" altLang="en-US" sz="2400" smtClean="0">
                <a:solidFill>
                  <a:srgbClr val="C00000"/>
                </a:solidFill>
                <a:latin typeface="Times New Roman" panose="02020603050405020304" pitchFamily="18" charset="0"/>
              </a:rPr>
              <a:t>MAKE-BINOMIAL-HEAP  (</a:t>
            </a:r>
            <a:r>
              <a:rPr lang="tr-TR" altLang="en-US" sz="2400" i="1" smtClean="0">
                <a:solidFill>
                  <a:srgbClr val="C00000"/>
                </a:solidFill>
                <a:latin typeface="Times New Roman" panose="02020603050405020304" pitchFamily="18" charset="0"/>
              </a:rPr>
              <a:t>H, x</a:t>
            </a:r>
            <a:r>
              <a:rPr lang="tr-TR" altLang="en-US" sz="2400" smtClean="0">
                <a:solidFill>
                  <a:srgbClr val="C00000"/>
                </a:solidFill>
                <a:latin typeface="Times New Roman" panose="02020603050405020304" pitchFamily="18" charset="0"/>
              </a:rPr>
              <a:t>)</a:t>
            </a:r>
          </a:p>
          <a:p>
            <a:pPr eaLnBrk="1" hangingPunct="1">
              <a:lnSpc>
                <a:spcPct val="90000"/>
              </a:lnSpc>
              <a:buFontTx/>
              <a:buNone/>
            </a:pPr>
            <a:r>
              <a:rPr lang="tr-TR" altLang="en-US" sz="2400" smtClean="0">
                <a:latin typeface="Times New Roman" panose="02020603050405020304" pitchFamily="18" charset="0"/>
              </a:rPr>
              <a:t>       </a:t>
            </a:r>
            <a:r>
              <a:rPr lang="tr-TR" altLang="en-US" sz="2400" i="1" smtClean="0">
                <a:latin typeface="Times New Roman" panose="02020603050405020304" pitchFamily="18" charset="0"/>
              </a:rPr>
              <a:t>P</a:t>
            </a:r>
            <a:r>
              <a:rPr lang="tr-TR" altLang="en-US" sz="2400" smtClean="0">
                <a:latin typeface="Times New Roman" panose="02020603050405020304" pitchFamily="18" charset="0"/>
              </a:rPr>
              <a:t> [</a:t>
            </a:r>
            <a:r>
              <a:rPr lang="tr-TR" altLang="en-US" sz="2400" i="1" smtClean="0">
                <a:latin typeface="Times New Roman" panose="02020603050405020304" pitchFamily="18" charset="0"/>
              </a:rPr>
              <a:t>x</a:t>
            </a:r>
            <a:r>
              <a:rPr lang="tr-TR" altLang="en-US" sz="2400" smtClean="0">
                <a:latin typeface="Times New Roman" panose="02020603050405020304" pitchFamily="18" charset="0"/>
              </a:rPr>
              <a:t>] </a:t>
            </a:r>
            <a:r>
              <a:rPr lang="en-AU" altLang="en-US" sz="2400" smtClean="0">
                <a:latin typeface="Times New Roman" panose="02020603050405020304" pitchFamily="18" charset="0"/>
                <a:sym typeface="Symbol" panose="05050102010706020507" pitchFamily="18" charset="2"/>
              </a:rPr>
              <a:t></a:t>
            </a:r>
            <a:r>
              <a:rPr lang="tr-TR" altLang="en-US" sz="2400" smtClean="0">
                <a:latin typeface="Times New Roman" panose="02020603050405020304" pitchFamily="18" charset="0"/>
              </a:rPr>
              <a:t>  NIL</a:t>
            </a:r>
          </a:p>
          <a:p>
            <a:pPr eaLnBrk="1" hangingPunct="1">
              <a:lnSpc>
                <a:spcPct val="90000"/>
              </a:lnSpc>
              <a:buFontTx/>
              <a:buNone/>
            </a:pPr>
            <a:r>
              <a:rPr lang="tr-TR" altLang="en-US" sz="2400" smtClean="0">
                <a:latin typeface="Times New Roman" panose="02020603050405020304" pitchFamily="18" charset="0"/>
              </a:rPr>
              <a:t>       child [</a:t>
            </a:r>
            <a:r>
              <a:rPr lang="tr-TR" altLang="en-US" sz="2400" i="1" smtClean="0">
                <a:latin typeface="Times New Roman" panose="02020603050405020304" pitchFamily="18" charset="0"/>
              </a:rPr>
              <a:t>x</a:t>
            </a:r>
            <a:r>
              <a:rPr lang="tr-TR" altLang="en-US" sz="2400" smtClean="0">
                <a:latin typeface="Times New Roman" panose="02020603050405020304" pitchFamily="18" charset="0"/>
              </a:rPr>
              <a:t>] </a:t>
            </a:r>
            <a:r>
              <a:rPr lang="en-AU" altLang="en-US" sz="2400" smtClean="0">
                <a:latin typeface="Times New Roman" panose="02020603050405020304" pitchFamily="18" charset="0"/>
                <a:sym typeface="Symbol" panose="05050102010706020507" pitchFamily="18" charset="2"/>
              </a:rPr>
              <a:t></a:t>
            </a:r>
            <a:r>
              <a:rPr lang="tr-TR" altLang="en-US" sz="2400" smtClean="0">
                <a:latin typeface="Times New Roman" panose="02020603050405020304" pitchFamily="18" charset="0"/>
              </a:rPr>
              <a:t>  NIL</a:t>
            </a:r>
          </a:p>
          <a:p>
            <a:pPr eaLnBrk="1" hangingPunct="1">
              <a:lnSpc>
                <a:spcPct val="90000"/>
              </a:lnSpc>
              <a:buFontTx/>
              <a:buNone/>
            </a:pPr>
            <a:r>
              <a:rPr lang="tr-TR" altLang="en-US" sz="2400" smtClean="0">
                <a:latin typeface="Times New Roman" panose="02020603050405020304" pitchFamily="18" charset="0"/>
              </a:rPr>
              <a:t>       sibling [</a:t>
            </a:r>
            <a:r>
              <a:rPr lang="tr-TR" altLang="en-US" sz="2400" i="1" smtClean="0">
                <a:latin typeface="Times New Roman" panose="02020603050405020304" pitchFamily="18" charset="0"/>
              </a:rPr>
              <a:t>x</a:t>
            </a:r>
            <a:r>
              <a:rPr lang="tr-TR" altLang="en-US" sz="2400" smtClean="0">
                <a:latin typeface="Times New Roman" panose="02020603050405020304" pitchFamily="18" charset="0"/>
              </a:rPr>
              <a:t>] </a:t>
            </a:r>
            <a:r>
              <a:rPr lang="en-AU" altLang="en-US" sz="2400" smtClean="0">
                <a:latin typeface="Times New Roman" panose="02020603050405020304" pitchFamily="18" charset="0"/>
                <a:sym typeface="Symbol" panose="05050102010706020507" pitchFamily="18" charset="2"/>
              </a:rPr>
              <a:t></a:t>
            </a:r>
            <a:r>
              <a:rPr lang="tr-TR" altLang="en-US" sz="2400" smtClean="0">
                <a:latin typeface="Times New Roman" panose="02020603050405020304" pitchFamily="18" charset="0"/>
              </a:rPr>
              <a:t> NIL</a:t>
            </a:r>
            <a:endParaRPr lang="tr-TR" altLang="en-US" sz="2400" smtClean="0">
              <a:solidFill>
                <a:srgbClr val="FF3300"/>
              </a:solidFill>
              <a:latin typeface="Times New Roman" panose="02020603050405020304" pitchFamily="18" charset="0"/>
            </a:endParaRPr>
          </a:p>
          <a:p>
            <a:pPr eaLnBrk="1" hangingPunct="1">
              <a:lnSpc>
                <a:spcPct val="90000"/>
              </a:lnSpc>
              <a:buFontTx/>
              <a:buNone/>
            </a:pPr>
            <a:r>
              <a:rPr lang="tr-TR" altLang="en-US" sz="2400" smtClean="0">
                <a:latin typeface="Times New Roman" panose="02020603050405020304" pitchFamily="18" charset="0"/>
              </a:rPr>
              <a:t>       degree [</a:t>
            </a:r>
            <a:r>
              <a:rPr lang="tr-TR" altLang="en-US" sz="2400" i="1" smtClean="0">
                <a:latin typeface="Times New Roman" panose="02020603050405020304" pitchFamily="18" charset="0"/>
              </a:rPr>
              <a:t>x</a:t>
            </a:r>
            <a:r>
              <a:rPr lang="tr-TR" altLang="en-US" sz="2400" smtClean="0">
                <a:latin typeface="Times New Roman" panose="02020603050405020304" pitchFamily="18" charset="0"/>
              </a:rPr>
              <a:t>] </a:t>
            </a:r>
            <a:r>
              <a:rPr lang="en-AU" altLang="en-US" sz="2400" smtClean="0">
                <a:latin typeface="Times New Roman" panose="02020603050405020304" pitchFamily="18" charset="0"/>
                <a:sym typeface="Symbol" panose="05050102010706020507" pitchFamily="18" charset="2"/>
              </a:rPr>
              <a:t></a:t>
            </a:r>
            <a:r>
              <a:rPr lang="tr-TR" altLang="en-US" sz="2400" smtClean="0">
                <a:latin typeface="Times New Roman" panose="02020603050405020304" pitchFamily="18" charset="0"/>
              </a:rPr>
              <a:t> O</a:t>
            </a:r>
          </a:p>
          <a:p>
            <a:pPr eaLnBrk="1" hangingPunct="1">
              <a:lnSpc>
                <a:spcPct val="90000"/>
              </a:lnSpc>
              <a:buFontTx/>
              <a:buNone/>
            </a:pPr>
            <a:r>
              <a:rPr lang="tr-TR" altLang="en-US" sz="2400" smtClean="0">
                <a:latin typeface="Times New Roman" panose="02020603050405020304" pitchFamily="18" charset="0"/>
              </a:rPr>
              <a:t>       head [</a:t>
            </a:r>
            <a:r>
              <a:rPr lang="tr-TR" altLang="en-US" sz="2400" i="1" smtClean="0">
                <a:latin typeface="Times New Roman" panose="02020603050405020304" pitchFamily="18" charset="0"/>
              </a:rPr>
              <a:t>H</a:t>
            </a:r>
            <a:r>
              <a:rPr lang="tr-TR" altLang="en-US" sz="2400" i="1" smtClean="0">
                <a:latin typeface="Times New Roman" panose="02020603050405020304" pitchFamily="18" charset="0"/>
                <a:cs typeface="Arial" panose="020B0604020202020204" pitchFamily="34" charset="0"/>
              </a:rPr>
              <a:t>’</a:t>
            </a:r>
            <a:r>
              <a:rPr lang="tr-TR" altLang="en-US" sz="2400" smtClean="0">
                <a:latin typeface="Times New Roman" panose="02020603050405020304" pitchFamily="18" charset="0"/>
              </a:rPr>
              <a:t>] </a:t>
            </a:r>
            <a:r>
              <a:rPr lang="en-AU" altLang="en-US" sz="2400" smtClean="0">
                <a:latin typeface="Times New Roman" panose="02020603050405020304" pitchFamily="18" charset="0"/>
                <a:sym typeface="Symbol" panose="05050102010706020507" pitchFamily="18" charset="2"/>
              </a:rPr>
              <a:t></a:t>
            </a:r>
            <a:r>
              <a:rPr lang="tr-TR" altLang="en-US" sz="2400" smtClean="0">
                <a:latin typeface="Times New Roman" panose="02020603050405020304" pitchFamily="18" charset="0"/>
              </a:rPr>
              <a:t>   </a:t>
            </a:r>
            <a:r>
              <a:rPr lang="tr-TR" altLang="en-US" sz="2400" i="1" smtClean="0">
                <a:latin typeface="Times New Roman" panose="02020603050405020304" pitchFamily="18" charset="0"/>
              </a:rPr>
              <a:t>x</a:t>
            </a:r>
          </a:p>
          <a:p>
            <a:pPr eaLnBrk="1" hangingPunct="1">
              <a:lnSpc>
                <a:spcPct val="90000"/>
              </a:lnSpc>
              <a:buFontTx/>
              <a:buNone/>
            </a:pPr>
            <a:r>
              <a:rPr lang="tr-TR" altLang="en-US" sz="2400" smtClean="0">
                <a:latin typeface="Times New Roman" panose="02020603050405020304" pitchFamily="18" charset="0"/>
              </a:rPr>
              <a:t>       </a:t>
            </a:r>
            <a:r>
              <a:rPr lang="tr-TR" altLang="en-US" sz="2400" i="1" smtClean="0">
                <a:latin typeface="Times New Roman" panose="02020603050405020304" pitchFamily="18" charset="0"/>
              </a:rPr>
              <a:t>H</a:t>
            </a:r>
            <a:r>
              <a:rPr lang="tr-TR" altLang="en-US" sz="2400" smtClean="0">
                <a:latin typeface="Times New Roman" panose="02020603050405020304" pitchFamily="18" charset="0"/>
              </a:rPr>
              <a:t> </a:t>
            </a:r>
            <a:r>
              <a:rPr lang="en-AU" altLang="en-US" sz="2400" smtClean="0">
                <a:latin typeface="Times New Roman" panose="02020603050405020304" pitchFamily="18" charset="0"/>
                <a:sym typeface="Symbol" panose="05050102010706020507" pitchFamily="18" charset="2"/>
              </a:rPr>
              <a:t></a:t>
            </a:r>
            <a:r>
              <a:rPr lang="tr-TR" altLang="en-US" sz="2400" smtClean="0">
                <a:latin typeface="Times New Roman" panose="02020603050405020304" pitchFamily="18" charset="0"/>
              </a:rPr>
              <a:t> </a:t>
            </a:r>
            <a:r>
              <a:rPr lang="tr-TR" altLang="en-US" sz="2400" smtClean="0">
                <a:solidFill>
                  <a:srgbClr val="C00000"/>
                </a:solidFill>
                <a:latin typeface="Times New Roman" panose="02020603050405020304" pitchFamily="18" charset="0"/>
              </a:rPr>
              <a:t>BINOMIAL-HEAP-UNION  (</a:t>
            </a:r>
            <a:r>
              <a:rPr lang="tr-TR" altLang="en-US" sz="2400" i="1" smtClean="0">
                <a:solidFill>
                  <a:srgbClr val="C00000"/>
                </a:solidFill>
                <a:latin typeface="Times New Roman" panose="02020603050405020304" pitchFamily="18" charset="0"/>
              </a:rPr>
              <a:t>H, H</a:t>
            </a:r>
            <a:r>
              <a:rPr lang="tr-TR" altLang="en-US" sz="2400" i="1" smtClean="0">
                <a:solidFill>
                  <a:srgbClr val="C00000"/>
                </a:solidFill>
                <a:latin typeface="Times New Roman" panose="02020603050405020304" pitchFamily="18" charset="0"/>
                <a:cs typeface="Arial" panose="020B0604020202020204" pitchFamily="34" charset="0"/>
              </a:rPr>
              <a:t>’</a:t>
            </a:r>
            <a:r>
              <a:rPr lang="tr-TR" altLang="en-US" sz="2400" smtClean="0">
                <a:solidFill>
                  <a:srgbClr val="C00000"/>
                </a:solidFill>
                <a:latin typeface="Times New Roman" panose="02020603050405020304" pitchFamily="18" charset="0"/>
                <a:cs typeface="Arial" panose="020B0604020202020204" pitchFamily="34" charset="0"/>
              </a:rPr>
              <a:t>)</a:t>
            </a:r>
          </a:p>
          <a:p>
            <a:pPr eaLnBrk="1" hangingPunct="1">
              <a:lnSpc>
                <a:spcPct val="90000"/>
              </a:lnSpc>
              <a:buFontTx/>
              <a:buNone/>
            </a:pPr>
            <a:r>
              <a:rPr lang="tr-TR" altLang="en-US" sz="2400" smtClean="0">
                <a:solidFill>
                  <a:srgbClr val="C00000"/>
                </a:solidFill>
                <a:latin typeface="Times New Roman" panose="02020603050405020304" pitchFamily="18" charset="0"/>
                <a:cs typeface="Arial" panose="020B0604020202020204" pitchFamily="34" charset="0"/>
              </a:rPr>
              <a:t>end</a:t>
            </a:r>
            <a:endParaRPr lang="en-US" altLang="en-US" sz="2400" smtClean="0">
              <a:solidFill>
                <a:srgbClr val="C00000"/>
              </a:solidFill>
              <a:latin typeface="Times New Roman" panose="02020603050405020304" pitchFamily="18" charset="0"/>
              <a:cs typeface="Arial" panose="020B0604020202020204" pitchFamily="34" charset="0"/>
            </a:endParaRPr>
          </a:p>
          <a:p>
            <a:pPr eaLnBrk="1" hangingPunct="1">
              <a:lnSpc>
                <a:spcPct val="90000"/>
              </a:lnSpc>
              <a:buFontTx/>
              <a:buNone/>
            </a:pPr>
            <a:endParaRPr lang="tr-TR" altLang="en-US" sz="2400" smtClean="0">
              <a:solidFill>
                <a:srgbClr val="0000FF"/>
              </a:solidFill>
              <a:latin typeface="Times New Roman" panose="02020603050405020304" pitchFamily="18" charset="0"/>
            </a:endParaRPr>
          </a:p>
        </p:txBody>
      </p:sp>
      <p:sp>
        <p:nvSpPr>
          <p:cNvPr id="7" name="Text Box 4"/>
          <p:cNvSpPr txBox="1">
            <a:spLocks noChangeArrowheads="1"/>
          </p:cNvSpPr>
          <p:nvPr/>
        </p:nvSpPr>
        <p:spPr bwMode="auto">
          <a:xfrm>
            <a:off x="4286250" y="3571875"/>
            <a:ext cx="4071938" cy="4619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defRPr/>
            </a:pPr>
            <a:r>
              <a:rPr lang="tr-TR" sz="2400" dirty="0">
                <a:latin typeface="Times New Roman" pitchFamily="18" charset="0"/>
                <a:cs typeface="Times New Roman" pitchFamily="18" charset="0"/>
              </a:rPr>
              <a:t>RUNNING-TIME= O(lg 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6257298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Date Placeholder 3"/>
          <p:cNvSpPr>
            <a:spLocks noGrp="1"/>
          </p:cNvSpPr>
          <p:nvPr>
            <p:ph type="dt" sz="quarter" idx="10"/>
          </p:nvPr>
        </p:nvSpPr>
        <p:spPr/>
        <p:txBody>
          <a:bodyPr/>
          <a:lstStyle/>
          <a:p>
            <a:pPr>
              <a:defRPr/>
            </a:pPr>
            <a:r>
              <a:rPr lang="en-US"/>
              <a:t>CS 473</a:t>
            </a:r>
          </a:p>
        </p:txBody>
      </p:sp>
      <p:sp>
        <p:nvSpPr>
          <p:cNvPr id="50" name="Footer Placeholder 4"/>
          <p:cNvSpPr>
            <a:spLocks noGrp="1"/>
          </p:cNvSpPr>
          <p:nvPr>
            <p:ph type="ftr" sz="quarter" idx="11"/>
          </p:nvPr>
        </p:nvSpPr>
        <p:spPr/>
        <p:txBody>
          <a:bodyPr/>
          <a:lstStyle/>
          <a:p>
            <a:pPr>
              <a:defRPr/>
            </a:pPr>
            <a:r>
              <a:rPr lang="en-US"/>
              <a:t>Lecture X</a:t>
            </a:r>
          </a:p>
        </p:txBody>
      </p:sp>
      <p:sp>
        <p:nvSpPr>
          <p:cNvPr id="51"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B9BE5E29-7F9F-468C-8670-5BC034075477}" type="slidenum">
              <a:rPr lang="en-US" altLang="en-US">
                <a:latin typeface="Arial" panose="020B0604020202020204" pitchFamily="34" charset="0"/>
              </a:rPr>
              <a:pPr eaLnBrk="1" hangingPunct="1"/>
              <a:t>104</a:t>
            </a:fld>
            <a:endParaRPr lang="en-US" altLang="en-US">
              <a:latin typeface="Arial" panose="020B0604020202020204" pitchFamily="34" charset="0"/>
            </a:endParaRPr>
          </a:p>
        </p:txBody>
      </p:sp>
      <p:sp>
        <p:nvSpPr>
          <p:cNvPr id="44037" name="Line 2"/>
          <p:cNvSpPr>
            <a:spLocks noChangeShapeType="1"/>
          </p:cNvSpPr>
          <p:nvPr/>
        </p:nvSpPr>
        <p:spPr bwMode="auto">
          <a:xfrm flipV="1">
            <a:off x="3268663" y="5470525"/>
            <a:ext cx="295275" cy="277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38" name="Oval 3"/>
          <p:cNvSpPr>
            <a:spLocks noChangeArrowheads="1"/>
          </p:cNvSpPr>
          <p:nvPr/>
        </p:nvSpPr>
        <p:spPr bwMode="auto">
          <a:xfrm>
            <a:off x="5189538" y="2082800"/>
            <a:ext cx="501650"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5</a:t>
            </a:r>
            <a:endParaRPr lang="tr-TR" altLang="en-US" sz="1400" i="1"/>
          </a:p>
        </p:txBody>
      </p:sp>
      <p:sp>
        <p:nvSpPr>
          <p:cNvPr id="44039" name="Oval 4"/>
          <p:cNvSpPr>
            <a:spLocks noChangeArrowheads="1"/>
          </p:cNvSpPr>
          <p:nvPr/>
        </p:nvSpPr>
        <p:spPr bwMode="auto">
          <a:xfrm>
            <a:off x="4468813" y="2082800"/>
            <a:ext cx="503237"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4</a:t>
            </a:r>
            <a:endParaRPr lang="tr-TR" altLang="en-US" sz="1400" i="1"/>
          </a:p>
        </p:txBody>
      </p:sp>
      <p:sp>
        <p:nvSpPr>
          <p:cNvPr id="44040" name="Oval 5"/>
          <p:cNvSpPr>
            <a:spLocks noChangeArrowheads="1"/>
          </p:cNvSpPr>
          <p:nvPr/>
        </p:nvSpPr>
        <p:spPr bwMode="auto">
          <a:xfrm>
            <a:off x="3749675" y="2082800"/>
            <a:ext cx="501650"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1</a:t>
            </a:r>
            <a:endParaRPr lang="tr-TR" altLang="en-US" sz="1400" i="1"/>
          </a:p>
        </p:txBody>
      </p:sp>
      <p:sp>
        <p:nvSpPr>
          <p:cNvPr id="44041" name="Oval 6"/>
          <p:cNvSpPr>
            <a:spLocks noChangeArrowheads="1"/>
          </p:cNvSpPr>
          <p:nvPr/>
        </p:nvSpPr>
        <p:spPr bwMode="auto">
          <a:xfrm>
            <a:off x="3028950" y="2082800"/>
            <a:ext cx="503238"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0</a:t>
            </a:r>
            <a:endParaRPr lang="tr-TR" altLang="en-US" sz="1400" i="1"/>
          </a:p>
        </p:txBody>
      </p:sp>
      <p:sp>
        <p:nvSpPr>
          <p:cNvPr id="44042" name="Line 7"/>
          <p:cNvSpPr>
            <a:spLocks noChangeShapeType="1"/>
          </p:cNvSpPr>
          <p:nvPr/>
        </p:nvSpPr>
        <p:spPr bwMode="auto">
          <a:xfrm>
            <a:off x="1949450" y="2225675"/>
            <a:ext cx="10795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4043" name="Line 8"/>
          <p:cNvSpPr>
            <a:spLocks noChangeShapeType="1"/>
          </p:cNvSpPr>
          <p:nvPr/>
        </p:nvSpPr>
        <p:spPr bwMode="auto">
          <a:xfrm>
            <a:off x="3532188" y="2225675"/>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4044" name="Line 9"/>
          <p:cNvSpPr>
            <a:spLocks noChangeShapeType="1"/>
          </p:cNvSpPr>
          <p:nvPr/>
        </p:nvSpPr>
        <p:spPr bwMode="auto">
          <a:xfrm>
            <a:off x="4252913" y="2225675"/>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4045" name="Line 10"/>
          <p:cNvSpPr>
            <a:spLocks noChangeShapeType="1"/>
          </p:cNvSpPr>
          <p:nvPr/>
        </p:nvSpPr>
        <p:spPr bwMode="auto">
          <a:xfrm>
            <a:off x="4972050" y="2225675"/>
            <a:ext cx="26828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4046" name="Oval 11"/>
          <p:cNvSpPr>
            <a:spLocks noChangeArrowheads="1"/>
          </p:cNvSpPr>
          <p:nvPr/>
        </p:nvSpPr>
        <p:spPr bwMode="auto">
          <a:xfrm>
            <a:off x="5260975" y="2946400"/>
            <a:ext cx="501650"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5</a:t>
            </a:r>
            <a:endParaRPr lang="tr-TR" altLang="en-US" sz="1400" i="1"/>
          </a:p>
        </p:txBody>
      </p:sp>
      <p:sp>
        <p:nvSpPr>
          <p:cNvPr id="44047" name="Oval 12"/>
          <p:cNvSpPr>
            <a:spLocks noChangeArrowheads="1"/>
          </p:cNvSpPr>
          <p:nvPr/>
        </p:nvSpPr>
        <p:spPr bwMode="auto">
          <a:xfrm>
            <a:off x="4540250" y="2946400"/>
            <a:ext cx="503238"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4</a:t>
            </a:r>
            <a:endParaRPr lang="tr-TR" altLang="en-US" sz="1400" i="1"/>
          </a:p>
        </p:txBody>
      </p:sp>
      <p:sp>
        <p:nvSpPr>
          <p:cNvPr id="44048" name="Oval 13"/>
          <p:cNvSpPr>
            <a:spLocks noChangeArrowheads="1"/>
          </p:cNvSpPr>
          <p:nvPr/>
        </p:nvSpPr>
        <p:spPr bwMode="auto">
          <a:xfrm>
            <a:off x="3821113" y="2946400"/>
            <a:ext cx="501650"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1</a:t>
            </a:r>
            <a:endParaRPr lang="tr-TR" altLang="en-US" sz="1400" i="1"/>
          </a:p>
        </p:txBody>
      </p:sp>
      <p:sp>
        <p:nvSpPr>
          <p:cNvPr id="44049" name="Oval 14"/>
          <p:cNvSpPr>
            <a:spLocks noChangeArrowheads="1"/>
          </p:cNvSpPr>
          <p:nvPr/>
        </p:nvSpPr>
        <p:spPr bwMode="auto">
          <a:xfrm>
            <a:off x="3100388" y="2946400"/>
            <a:ext cx="503237"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0</a:t>
            </a:r>
            <a:endParaRPr lang="tr-TR" altLang="en-US" sz="1400" i="1"/>
          </a:p>
        </p:txBody>
      </p:sp>
      <p:sp>
        <p:nvSpPr>
          <p:cNvPr id="44050" name="Line 15"/>
          <p:cNvSpPr>
            <a:spLocks noChangeShapeType="1"/>
          </p:cNvSpPr>
          <p:nvPr/>
        </p:nvSpPr>
        <p:spPr bwMode="auto">
          <a:xfrm>
            <a:off x="2020888" y="3089275"/>
            <a:ext cx="10795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4051" name="Line 16"/>
          <p:cNvSpPr>
            <a:spLocks noChangeShapeType="1"/>
          </p:cNvSpPr>
          <p:nvPr/>
        </p:nvSpPr>
        <p:spPr bwMode="auto">
          <a:xfrm>
            <a:off x="3605213" y="3090863"/>
            <a:ext cx="287337"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4052" name="Line 17"/>
          <p:cNvSpPr>
            <a:spLocks noChangeShapeType="1"/>
          </p:cNvSpPr>
          <p:nvPr/>
        </p:nvSpPr>
        <p:spPr bwMode="auto">
          <a:xfrm>
            <a:off x="4324350" y="3090863"/>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4053" name="Line 18"/>
          <p:cNvSpPr>
            <a:spLocks noChangeShapeType="1"/>
          </p:cNvSpPr>
          <p:nvPr/>
        </p:nvSpPr>
        <p:spPr bwMode="auto">
          <a:xfrm>
            <a:off x="4972050" y="3090863"/>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4054" name="Oval 19"/>
          <p:cNvSpPr>
            <a:spLocks noChangeArrowheads="1"/>
          </p:cNvSpPr>
          <p:nvPr/>
        </p:nvSpPr>
        <p:spPr bwMode="auto">
          <a:xfrm>
            <a:off x="5334000" y="3886200"/>
            <a:ext cx="501650"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5</a:t>
            </a:r>
            <a:endParaRPr lang="tr-TR" altLang="en-US" sz="1400" i="1"/>
          </a:p>
        </p:txBody>
      </p:sp>
      <p:sp>
        <p:nvSpPr>
          <p:cNvPr id="44055" name="Oval 20"/>
          <p:cNvSpPr>
            <a:spLocks noChangeArrowheads="1"/>
          </p:cNvSpPr>
          <p:nvPr/>
        </p:nvSpPr>
        <p:spPr bwMode="auto">
          <a:xfrm>
            <a:off x="4540250" y="3954463"/>
            <a:ext cx="503238"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4</a:t>
            </a:r>
            <a:endParaRPr lang="tr-TR" altLang="en-US" sz="1400" i="1"/>
          </a:p>
        </p:txBody>
      </p:sp>
      <p:sp>
        <p:nvSpPr>
          <p:cNvPr id="44056" name="Oval 21"/>
          <p:cNvSpPr>
            <a:spLocks noChangeArrowheads="1"/>
          </p:cNvSpPr>
          <p:nvPr/>
        </p:nvSpPr>
        <p:spPr bwMode="auto">
          <a:xfrm>
            <a:off x="3821113" y="3954463"/>
            <a:ext cx="501650"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1</a:t>
            </a:r>
            <a:endParaRPr lang="tr-TR" altLang="en-US" sz="1400" i="1"/>
          </a:p>
        </p:txBody>
      </p:sp>
      <p:sp>
        <p:nvSpPr>
          <p:cNvPr id="44057" name="Oval 22"/>
          <p:cNvSpPr>
            <a:spLocks noChangeArrowheads="1"/>
          </p:cNvSpPr>
          <p:nvPr/>
        </p:nvSpPr>
        <p:spPr bwMode="auto">
          <a:xfrm>
            <a:off x="3100388" y="3954463"/>
            <a:ext cx="503237"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0</a:t>
            </a:r>
            <a:endParaRPr lang="tr-TR" altLang="en-US" sz="1400" i="1"/>
          </a:p>
        </p:txBody>
      </p:sp>
      <p:sp>
        <p:nvSpPr>
          <p:cNvPr id="44058" name="Line 23"/>
          <p:cNvSpPr>
            <a:spLocks noChangeShapeType="1"/>
          </p:cNvSpPr>
          <p:nvPr/>
        </p:nvSpPr>
        <p:spPr bwMode="auto">
          <a:xfrm>
            <a:off x="2020888" y="4097338"/>
            <a:ext cx="107950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4059" name="Line 24"/>
          <p:cNvSpPr>
            <a:spLocks noChangeShapeType="1"/>
          </p:cNvSpPr>
          <p:nvPr/>
        </p:nvSpPr>
        <p:spPr bwMode="auto">
          <a:xfrm>
            <a:off x="3605213" y="4098925"/>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4060" name="Line 25"/>
          <p:cNvSpPr>
            <a:spLocks noChangeShapeType="1"/>
          </p:cNvSpPr>
          <p:nvPr/>
        </p:nvSpPr>
        <p:spPr bwMode="auto">
          <a:xfrm>
            <a:off x="4324350" y="4098925"/>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4061" name="Line 26"/>
          <p:cNvSpPr>
            <a:spLocks noChangeShapeType="1"/>
          </p:cNvSpPr>
          <p:nvPr/>
        </p:nvSpPr>
        <p:spPr bwMode="auto">
          <a:xfrm>
            <a:off x="5045075" y="4098925"/>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4062" name="Oval 27"/>
          <p:cNvSpPr>
            <a:spLocks noChangeArrowheads="1"/>
          </p:cNvSpPr>
          <p:nvPr/>
        </p:nvSpPr>
        <p:spPr bwMode="auto">
          <a:xfrm>
            <a:off x="5334000" y="5105400"/>
            <a:ext cx="503238"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5</a:t>
            </a:r>
            <a:endParaRPr lang="tr-TR" altLang="en-US" sz="1400" i="1"/>
          </a:p>
        </p:txBody>
      </p:sp>
      <p:sp>
        <p:nvSpPr>
          <p:cNvPr id="44063" name="Oval 28"/>
          <p:cNvSpPr>
            <a:spLocks noChangeArrowheads="1"/>
          </p:cNvSpPr>
          <p:nvPr/>
        </p:nvSpPr>
        <p:spPr bwMode="auto">
          <a:xfrm>
            <a:off x="4572000" y="5105400"/>
            <a:ext cx="501650"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4</a:t>
            </a:r>
            <a:endParaRPr lang="tr-TR" altLang="en-US" sz="1400" i="1"/>
          </a:p>
        </p:txBody>
      </p:sp>
      <p:sp>
        <p:nvSpPr>
          <p:cNvPr id="44064" name="Oval 29"/>
          <p:cNvSpPr>
            <a:spLocks noChangeArrowheads="1"/>
          </p:cNvSpPr>
          <p:nvPr/>
        </p:nvSpPr>
        <p:spPr bwMode="auto">
          <a:xfrm>
            <a:off x="3421063" y="5110163"/>
            <a:ext cx="503237"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1</a:t>
            </a:r>
            <a:endParaRPr lang="tr-TR" altLang="en-US" sz="1400" i="1"/>
          </a:p>
        </p:txBody>
      </p:sp>
      <p:sp>
        <p:nvSpPr>
          <p:cNvPr id="44065" name="Line 30"/>
          <p:cNvSpPr>
            <a:spLocks noChangeShapeType="1"/>
          </p:cNvSpPr>
          <p:nvPr/>
        </p:nvSpPr>
        <p:spPr bwMode="auto">
          <a:xfrm flipV="1">
            <a:off x="1836738" y="5326063"/>
            <a:ext cx="1584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4066" name="Line 31"/>
          <p:cNvSpPr>
            <a:spLocks noChangeShapeType="1"/>
          </p:cNvSpPr>
          <p:nvPr/>
        </p:nvSpPr>
        <p:spPr bwMode="auto">
          <a:xfrm>
            <a:off x="3924300" y="5326063"/>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4067" name="Line 32"/>
          <p:cNvSpPr>
            <a:spLocks noChangeShapeType="1"/>
          </p:cNvSpPr>
          <p:nvPr/>
        </p:nvSpPr>
        <p:spPr bwMode="auto">
          <a:xfrm>
            <a:off x="5076825" y="5326063"/>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4068" name="Rectangle 33"/>
          <p:cNvSpPr>
            <a:spLocks noChangeArrowheads="1"/>
          </p:cNvSpPr>
          <p:nvPr/>
        </p:nvSpPr>
        <p:spPr bwMode="auto">
          <a:xfrm>
            <a:off x="457200" y="188913"/>
            <a:ext cx="84359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3600">
                <a:solidFill>
                  <a:srgbClr val="0000FF"/>
                </a:solidFill>
              </a:rPr>
              <a:t>Relat</a:t>
            </a:r>
            <a:r>
              <a:rPr lang="en-US" altLang="en-US" sz="3600">
                <a:solidFill>
                  <a:srgbClr val="0000FF"/>
                </a:solidFill>
              </a:rPr>
              <a:t>i</a:t>
            </a:r>
            <a:r>
              <a:rPr lang="tr-TR" altLang="en-US" sz="3600">
                <a:solidFill>
                  <a:srgbClr val="0000FF"/>
                </a:solidFill>
              </a:rPr>
              <a:t>onship Between Insertion &amp; Incrementin</a:t>
            </a:r>
            <a:r>
              <a:rPr lang="en-US" altLang="en-US" sz="3600">
                <a:solidFill>
                  <a:srgbClr val="0000FF"/>
                </a:solidFill>
              </a:rPr>
              <a:t>g</a:t>
            </a:r>
            <a:r>
              <a:rPr lang="tr-TR" altLang="en-US" sz="3600">
                <a:solidFill>
                  <a:srgbClr val="0000FF"/>
                </a:solidFill>
              </a:rPr>
              <a:t> a Binary Number</a:t>
            </a:r>
          </a:p>
        </p:txBody>
      </p:sp>
      <p:sp>
        <p:nvSpPr>
          <p:cNvPr id="44069" name="Oval 34"/>
          <p:cNvSpPr>
            <a:spLocks noChangeArrowheads="1"/>
          </p:cNvSpPr>
          <p:nvPr/>
        </p:nvSpPr>
        <p:spPr bwMode="auto">
          <a:xfrm>
            <a:off x="1660525" y="2946400"/>
            <a:ext cx="503238"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0</a:t>
            </a:r>
            <a:endParaRPr lang="tr-TR" altLang="en-US" sz="1400" i="1"/>
          </a:p>
        </p:txBody>
      </p:sp>
      <p:sp>
        <p:nvSpPr>
          <p:cNvPr id="44070" name="Oval 35"/>
          <p:cNvSpPr>
            <a:spLocks noChangeArrowheads="1"/>
          </p:cNvSpPr>
          <p:nvPr/>
        </p:nvSpPr>
        <p:spPr bwMode="auto">
          <a:xfrm>
            <a:off x="2236788" y="4673600"/>
            <a:ext cx="503237"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0</a:t>
            </a:r>
            <a:endParaRPr lang="tr-TR" altLang="en-US" sz="1400" i="1"/>
          </a:p>
        </p:txBody>
      </p:sp>
      <p:sp>
        <p:nvSpPr>
          <p:cNvPr id="44071" name="Oval 36"/>
          <p:cNvSpPr>
            <a:spLocks noChangeArrowheads="1"/>
          </p:cNvSpPr>
          <p:nvPr/>
        </p:nvSpPr>
        <p:spPr bwMode="auto">
          <a:xfrm>
            <a:off x="2963863" y="5672138"/>
            <a:ext cx="501650" cy="504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1400" i="1"/>
              <a:t>B</a:t>
            </a:r>
            <a:r>
              <a:rPr lang="tr-TR" altLang="en-US" sz="1400" i="1" baseline="-25000"/>
              <a:t>1</a:t>
            </a:r>
            <a:endParaRPr lang="tr-TR" altLang="en-US" sz="1400" i="1"/>
          </a:p>
        </p:txBody>
      </p:sp>
      <p:sp>
        <p:nvSpPr>
          <p:cNvPr id="44072" name="Rectangle 37"/>
          <p:cNvSpPr>
            <a:spLocks noGrp="1" noChangeArrowheads="1"/>
          </p:cNvSpPr>
          <p:nvPr>
            <p:ph type="ctrTitle"/>
          </p:nvPr>
        </p:nvSpPr>
        <p:spPr>
          <a:xfrm>
            <a:off x="250825" y="1412875"/>
            <a:ext cx="7200900" cy="647700"/>
          </a:xfrm>
        </p:spPr>
        <p:txBody>
          <a:bodyPr/>
          <a:lstStyle/>
          <a:p>
            <a:pPr eaLnBrk="1" hangingPunct="1"/>
            <a:r>
              <a:rPr lang="tr-TR" altLang="en-US" sz="2400" i="1" smtClean="0">
                <a:solidFill>
                  <a:schemeClr val="tx1"/>
                </a:solidFill>
                <a:latin typeface="Times New Roman" panose="02020603050405020304" pitchFamily="18" charset="0"/>
              </a:rPr>
              <a:t>H</a:t>
            </a:r>
            <a:r>
              <a:rPr lang="tr-TR" altLang="en-US" sz="2400" smtClean="0">
                <a:solidFill>
                  <a:schemeClr val="tx1"/>
                </a:solidFill>
                <a:latin typeface="Times New Roman" panose="02020603050405020304" pitchFamily="18" charset="0"/>
              </a:rPr>
              <a:t> : </a:t>
            </a:r>
            <a:r>
              <a:rPr lang="tr-TR" altLang="en-US" sz="2400" i="1" smtClean="0">
                <a:solidFill>
                  <a:schemeClr val="tx1"/>
                </a:solidFill>
                <a:latin typeface="Times New Roman" panose="02020603050405020304" pitchFamily="18" charset="0"/>
              </a:rPr>
              <a:t>n</a:t>
            </a:r>
            <a:r>
              <a:rPr lang="tr-TR" altLang="en-US" sz="2400" i="1" baseline="-25000" smtClean="0">
                <a:solidFill>
                  <a:schemeClr val="tx1"/>
                </a:solidFill>
                <a:latin typeface="Times New Roman" panose="02020603050405020304" pitchFamily="18" charset="0"/>
              </a:rPr>
              <a:t>1</a:t>
            </a:r>
            <a:r>
              <a:rPr lang="tr-TR" altLang="en-US" sz="2400" smtClean="0">
                <a:solidFill>
                  <a:schemeClr val="tx1"/>
                </a:solidFill>
                <a:latin typeface="Times New Roman" panose="02020603050405020304" pitchFamily="18" charset="0"/>
              </a:rPr>
              <a:t>=51        </a:t>
            </a:r>
            <a:r>
              <a:rPr lang="tr-TR" altLang="en-US" sz="2400" i="1" smtClean="0">
                <a:solidFill>
                  <a:schemeClr val="tx1"/>
                </a:solidFill>
                <a:latin typeface="Times New Roman" panose="02020603050405020304" pitchFamily="18" charset="0"/>
              </a:rPr>
              <a:t>H</a:t>
            </a:r>
            <a:r>
              <a:rPr lang="tr-TR" altLang="en-US" sz="2400" smtClean="0">
                <a:solidFill>
                  <a:schemeClr val="tx1"/>
                </a:solidFill>
                <a:latin typeface="Times New Roman" panose="02020603050405020304" pitchFamily="18" charset="0"/>
              </a:rPr>
              <a:t> = &lt; 110011&gt;    =    { B</a:t>
            </a:r>
            <a:r>
              <a:rPr lang="tr-TR" altLang="en-US" sz="2400" baseline="-25000" smtClean="0">
                <a:solidFill>
                  <a:schemeClr val="tx1"/>
                </a:solidFill>
                <a:latin typeface="Times New Roman" panose="02020603050405020304" pitchFamily="18" charset="0"/>
              </a:rPr>
              <a:t>0</a:t>
            </a:r>
            <a:r>
              <a:rPr lang="tr-TR" altLang="en-US" sz="2400" smtClean="0">
                <a:solidFill>
                  <a:schemeClr val="tx1"/>
                </a:solidFill>
                <a:latin typeface="Times New Roman" panose="02020603050405020304" pitchFamily="18" charset="0"/>
              </a:rPr>
              <a:t>,</a:t>
            </a:r>
            <a:r>
              <a:rPr lang="tr-TR" altLang="en-US" sz="2400" baseline="-25000" smtClean="0">
                <a:solidFill>
                  <a:schemeClr val="tx1"/>
                </a:solidFill>
                <a:latin typeface="Times New Roman" panose="02020603050405020304" pitchFamily="18" charset="0"/>
              </a:rPr>
              <a:t> </a:t>
            </a:r>
            <a:r>
              <a:rPr lang="tr-TR" altLang="en-US" sz="2400" smtClean="0">
                <a:solidFill>
                  <a:schemeClr val="tx1"/>
                </a:solidFill>
                <a:latin typeface="Times New Roman" panose="02020603050405020304" pitchFamily="18" charset="0"/>
              </a:rPr>
              <a:t>B</a:t>
            </a:r>
            <a:r>
              <a:rPr lang="tr-TR" altLang="en-US" sz="2400" baseline="-25000" smtClean="0">
                <a:solidFill>
                  <a:schemeClr val="tx1"/>
                </a:solidFill>
                <a:latin typeface="Times New Roman" panose="02020603050405020304" pitchFamily="18" charset="0"/>
              </a:rPr>
              <a:t>1 </a:t>
            </a:r>
            <a:r>
              <a:rPr lang="tr-TR" altLang="en-US" sz="2400" smtClean="0">
                <a:solidFill>
                  <a:schemeClr val="tx1"/>
                </a:solidFill>
                <a:latin typeface="Times New Roman" panose="02020603050405020304" pitchFamily="18" charset="0"/>
              </a:rPr>
              <a:t>,B</a:t>
            </a:r>
            <a:r>
              <a:rPr lang="tr-TR" altLang="en-US" sz="2400" baseline="-25000" smtClean="0">
                <a:solidFill>
                  <a:schemeClr val="tx1"/>
                </a:solidFill>
                <a:latin typeface="Times New Roman" panose="02020603050405020304" pitchFamily="18" charset="0"/>
              </a:rPr>
              <a:t>4</a:t>
            </a:r>
            <a:r>
              <a:rPr lang="tr-TR" altLang="en-US" sz="2400" smtClean="0">
                <a:solidFill>
                  <a:schemeClr val="tx1"/>
                </a:solidFill>
                <a:latin typeface="Times New Roman" panose="02020603050405020304" pitchFamily="18" charset="0"/>
              </a:rPr>
              <a:t>, B</a:t>
            </a:r>
            <a:r>
              <a:rPr lang="tr-TR" altLang="en-US" sz="2400" baseline="-25000" smtClean="0">
                <a:solidFill>
                  <a:schemeClr val="tx1"/>
                </a:solidFill>
                <a:latin typeface="Times New Roman" panose="02020603050405020304" pitchFamily="18" charset="0"/>
              </a:rPr>
              <a:t>5 </a:t>
            </a:r>
            <a:r>
              <a:rPr lang="tr-TR" altLang="en-US" sz="2400" smtClean="0">
                <a:solidFill>
                  <a:schemeClr val="tx1"/>
                </a:solidFill>
                <a:latin typeface="Times New Roman" panose="02020603050405020304" pitchFamily="18" charset="0"/>
              </a:rPr>
              <a:t>}</a:t>
            </a:r>
          </a:p>
        </p:txBody>
      </p:sp>
      <p:sp>
        <p:nvSpPr>
          <p:cNvPr id="44073" name="Rectangle 38"/>
          <p:cNvSpPr>
            <a:spLocks noGrp="1" noChangeArrowheads="1"/>
          </p:cNvSpPr>
          <p:nvPr>
            <p:ph type="subTitle" idx="1"/>
          </p:nvPr>
        </p:nvSpPr>
        <p:spPr>
          <a:xfrm>
            <a:off x="357188" y="2000250"/>
            <a:ext cx="1152525" cy="4078288"/>
          </a:xfrm>
        </p:spPr>
        <p:txBody>
          <a:bodyPr/>
          <a:lstStyle/>
          <a:p>
            <a:pPr eaLnBrk="1" hangingPunct="1"/>
            <a:r>
              <a:rPr lang="tr-TR" altLang="en-US" sz="1800" i="1" smtClean="0">
                <a:latin typeface="Times New Roman" panose="02020603050405020304" pitchFamily="18" charset="0"/>
              </a:rPr>
              <a:t>H</a:t>
            </a:r>
          </a:p>
          <a:p>
            <a:pPr eaLnBrk="1" hangingPunct="1"/>
            <a:endParaRPr lang="tr-TR" altLang="en-US" sz="1800" smtClean="0">
              <a:latin typeface="Times New Roman" panose="02020603050405020304" pitchFamily="18" charset="0"/>
            </a:endParaRPr>
          </a:p>
          <a:p>
            <a:pPr eaLnBrk="1" hangingPunct="1"/>
            <a:r>
              <a:rPr lang="tr-TR" altLang="en-US" sz="1800" smtClean="0">
                <a:latin typeface="Times New Roman" panose="02020603050405020304" pitchFamily="18" charset="0"/>
              </a:rPr>
              <a:t>MERGE</a:t>
            </a:r>
          </a:p>
          <a:p>
            <a:pPr eaLnBrk="1" hangingPunct="1"/>
            <a:r>
              <a:rPr lang="tr-TR" altLang="en-US" sz="1800" smtClean="0">
                <a:latin typeface="Times New Roman" panose="02020603050405020304" pitchFamily="18" charset="0"/>
              </a:rPr>
              <a:t>( </a:t>
            </a:r>
            <a:r>
              <a:rPr lang="tr-TR" altLang="en-US" sz="1800" i="1" smtClean="0">
                <a:latin typeface="Times New Roman" panose="02020603050405020304" pitchFamily="18" charset="0"/>
              </a:rPr>
              <a:t>H,H</a:t>
            </a:r>
            <a:r>
              <a:rPr lang="tr-TR" altLang="en-US" sz="1800" i="1" smtClean="0">
                <a:latin typeface="Times New Roman" panose="02020603050405020304" pitchFamily="18" charset="0"/>
                <a:cs typeface="Arial" panose="020B0604020202020204" pitchFamily="34" charset="0"/>
              </a:rPr>
              <a:t>’</a:t>
            </a:r>
            <a:r>
              <a:rPr lang="tr-TR" altLang="en-US" sz="1800" smtClean="0">
                <a:latin typeface="Times New Roman" panose="02020603050405020304" pitchFamily="18" charset="0"/>
                <a:cs typeface="Arial" panose="020B0604020202020204" pitchFamily="34" charset="0"/>
              </a:rPr>
              <a:t>)</a:t>
            </a:r>
          </a:p>
          <a:p>
            <a:pPr eaLnBrk="1" hangingPunct="1"/>
            <a:endParaRPr lang="tr-TR" altLang="en-US" sz="1800" smtClean="0">
              <a:latin typeface="Times New Roman" panose="02020603050405020304" pitchFamily="18" charset="0"/>
              <a:cs typeface="Arial" panose="020B0604020202020204" pitchFamily="34" charset="0"/>
            </a:endParaRPr>
          </a:p>
          <a:p>
            <a:pPr eaLnBrk="1" hangingPunct="1"/>
            <a:endParaRPr lang="tr-TR" altLang="en-US" sz="1800" smtClean="0">
              <a:latin typeface="Times New Roman" panose="02020603050405020304" pitchFamily="18" charset="0"/>
              <a:cs typeface="Arial" panose="020B0604020202020204" pitchFamily="34" charset="0"/>
            </a:endParaRPr>
          </a:p>
          <a:p>
            <a:pPr eaLnBrk="1" hangingPunct="1"/>
            <a:r>
              <a:rPr lang="tr-TR" altLang="en-US" sz="1800" smtClean="0">
                <a:latin typeface="Times New Roman" panose="02020603050405020304" pitchFamily="18" charset="0"/>
                <a:cs typeface="Arial" panose="020B0604020202020204" pitchFamily="34" charset="0"/>
              </a:rPr>
              <a:t>LINK</a:t>
            </a:r>
          </a:p>
          <a:p>
            <a:pPr eaLnBrk="1" hangingPunct="1"/>
            <a:endParaRPr lang="tr-TR" altLang="en-US" sz="1800" smtClean="0">
              <a:latin typeface="Times New Roman" panose="02020603050405020304" pitchFamily="18" charset="0"/>
              <a:cs typeface="Arial" panose="020B0604020202020204" pitchFamily="34" charset="0"/>
            </a:endParaRPr>
          </a:p>
          <a:p>
            <a:pPr eaLnBrk="1" hangingPunct="1"/>
            <a:endParaRPr lang="tr-TR" altLang="en-US" sz="1800" smtClean="0">
              <a:latin typeface="Times New Roman" panose="02020603050405020304" pitchFamily="18" charset="0"/>
              <a:cs typeface="Arial" panose="020B0604020202020204" pitchFamily="34" charset="0"/>
            </a:endParaRPr>
          </a:p>
          <a:p>
            <a:pPr eaLnBrk="1" hangingPunct="1"/>
            <a:endParaRPr lang="tr-TR" altLang="en-US" sz="1800" smtClean="0">
              <a:latin typeface="Times New Roman" panose="02020603050405020304" pitchFamily="18" charset="0"/>
              <a:cs typeface="Arial" panose="020B0604020202020204" pitchFamily="34" charset="0"/>
            </a:endParaRPr>
          </a:p>
          <a:p>
            <a:pPr eaLnBrk="1" hangingPunct="1"/>
            <a:r>
              <a:rPr lang="tr-TR" altLang="en-US" sz="1800" smtClean="0">
                <a:latin typeface="Times New Roman" panose="02020603050405020304" pitchFamily="18" charset="0"/>
                <a:cs typeface="Arial" panose="020B0604020202020204" pitchFamily="34" charset="0"/>
              </a:rPr>
              <a:t>LINK</a:t>
            </a:r>
            <a:endParaRPr lang="en-US" altLang="en-US" sz="1800" smtClean="0">
              <a:latin typeface="Times New Roman" panose="02020603050405020304" pitchFamily="18" charset="0"/>
              <a:cs typeface="Arial" panose="020B0604020202020204" pitchFamily="34" charset="0"/>
            </a:endParaRPr>
          </a:p>
        </p:txBody>
      </p:sp>
      <p:sp>
        <p:nvSpPr>
          <p:cNvPr id="44074" name="Rectangle 39"/>
          <p:cNvSpPr>
            <a:spLocks noChangeArrowheads="1"/>
          </p:cNvSpPr>
          <p:nvPr/>
        </p:nvSpPr>
        <p:spPr bwMode="auto">
          <a:xfrm>
            <a:off x="6084888" y="3068638"/>
            <a:ext cx="2697162"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3200" baseline="-25000">
                <a:solidFill>
                  <a:srgbClr val="FF3300"/>
                </a:solidFill>
              </a:rPr>
              <a:t>5   4   3   2   1   0         </a:t>
            </a:r>
          </a:p>
          <a:p>
            <a:pPr eaLnBrk="1" hangingPunct="1"/>
            <a:r>
              <a:rPr lang="tr-TR" altLang="en-US" sz="3200" baseline="-25000">
                <a:solidFill>
                  <a:srgbClr val="FF3300"/>
                </a:solidFill>
              </a:rPr>
              <a:t>                    1</a:t>
            </a:r>
          </a:p>
          <a:p>
            <a:pPr eaLnBrk="1" hangingPunct="1"/>
            <a:r>
              <a:rPr lang="tr-TR" altLang="en-US" sz="3200" baseline="-25000">
                <a:solidFill>
                  <a:srgbClr val="FF3300"/>
                </a:solidFill>
              </a:rPr>
              <a:t>1   1   0   0   1   1   </a:t>
            </a:r>
          </a:p>
          <a:p>
            <a:pPr eaLnBrk="1" hangingPunct="1"/>
            <a:r>
              <a:rPr lang="tr-TR" altLang="en-US" sz="3200" baseline="-25000">
                <a:solidFill>
                  <a:srgbClr val="FF3300"/>
                </a:solidFill>
              </a:rPr>
              <a:t>                         1</a:t>
            </a:r>
          </a:p>
          <a:p>
            <a:pPr eaLnBrk="1" hangingPunct="1"/>
            <a:r>
              <a:rPr lang="en-US" altLang="en-US" sz="3200" baseline="-25000">
                <a:solidFill>
                  <a:schemeClr val="accent2"/>
                </a:solidFill>
                <a:cs typeface="Arial" panose="020B0604020202020204" pitchFamily="34" charset="0"/>
              </a:rPr>
              <a:t>+</a:t>
            </a:r>
          </a:p>
          <a:p>
            <a:pPr eaLnBrk="1" hangingPunct="1"/>
            <a:r>
              <a:rPr lang="tr-TR" altLang="en-US" sz="3200" baseline="-25000">
                <a:solidFill>
                  <a:srgbClr val="FF3300"/>
                </a:solidFill>
              </a:rPr>
              <a:t> </a:t>
            </a:r>
            <a:r>
              <a:rPr lang="tr-TR" altLang="en-US" sz="3200" baseline="-25000"/>
              <a:t>1   1   0   1   0   0</a:t>
            </a:r>
          </a:p>
        </p:txBody>
      </p:sp>
      <p:sp>
        <p:nvSpPr>
          <p:cNvPr id="44075" name="Line 40"/>
          <p:cNvSpPr>
            <a:spLocks noChangeShapeType="1"/>
          </p:cNvSpPr>
          <p:nvPr/>
        </p:nvSpPr>
        <p:spPr bwMode="auto">
          <a:xfrm>
            <a:off x="6072188" y="4786313"/>
            <a:ext cx="2447925" cy="158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76" name="Text Box 41"/>
          <p:cNvSpPr txBox="1">
            <a:spLocks noChangeArrowheads="1"/>
          </p:cNvSpPr>
          <p:nvPr/>
        </p:nvSpPr>
        <p:spPr bwMode="auto">
          <a:xfrm>
            <a:off x="3563938" y="4681538"/>
            <a:ext cx="2197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  B</a:t>
            </a:r>
            <a:r>
              <a:rPr lang="tr-TR" altLang="en-US" sz="2000" i="1" baseline="-25000"/>
              <a:t>2</a:t>
            </a:r>
            <a:r>
              <a:rPr lang="tr-TR" altLang="en-US" sz="2000" i="1"/>
              <a:t>        </a:t>
            </a:r>
            <a:r>
              <a:rPr lang="en-US" altLang="en-US" sz="2000" i="1"/>
              <a:t>  </a:t>
            </a:r>
            <a:r>
              <a:rPr lang="tr-TR" altLang="en-US" sz="2000" i="1"/>
              <a:t>B</a:t>
            </a:r>
            <a:r>
              <a:rPr lang="tr-TR" altLang="en-US" sz="2000" i="1" baseline="-25000"/>
              <a:t>4            </a:t>
            </a:r>
            <a:r>
              <a:rPr lang="en-US" altLang="en-US" sz="2000" i="1" baseline="-25000"/>
              <a:t> </a:t>
            </a:r>
            <a:r>
              <a:rPr lang="tr-TR" altLang="en-US" sz="2000" i="1"/>
              <a:t>B</a:t>
            </a:r>
            <a:r>
              <a:rPr lang="tr-TR" altLang="en-US" sz="2000" i="1" baseline="-25000"/>
              <a:t>5</a:t>
            </a:r>
            <a:endParaRPr lang="tr-TR" altLang="en-US" sz="2000" i="1"/>
          </a:p>
        </p:txBody>
      </p:sp>
      <p:sp>
        <p:nvSpPr>
          <p:cNvPr id="44077" name="Text Box 42"/>
          <p:cNvSpPr txBox="1">
            <a:spLocks noChangeArrowheads="1"/>
          </p:cNvSpPr>
          <p:nvPr/>
        </p:nvSpPr>
        <p:spPr bwMode="auto">
          <a:xfrm>
            <a:off x="3008313" y="3460750"/>
            <a:ext cx="16113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i="1" baseline="-25000"/>
              <a:t>   x        </a:t>
            </a:r>
            <a:r>
              <a:rPr lang="tr-TR" altLang="en-US" sz="2800" baseline="-25000"/>
              <a:t>next-x</a:t>
            </a:r>
          </a:p>
        </p:txBody>
      </p:sp>
      <p:sp>
        <p:nvSpPr>
          <p:cNvPr id="44078" name="Rectangle 43"/>
          <p:cNvSpPr>
            <a:spLocks noChangeArrowheads="1"/>
          </p:cNvSpPr>
          <p:nvPr/>
        </p:nvSpPr>
        <p:spPr bwMode="auto">
          <a:xfrm>
            <a:off x="1371600" y="2514600"/>
            <a:ext cx="47656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baseline="-25000"/>
              <a:t>      </a:t>
            </a:r>
            <a:r>
              <a:rPr lang="tr-TR" altLang="en-US" sz="2800" i="1" baseline="-25000"/>
              <a:t>x</a:t>
            </a:r>
            <a:r>
              <a:rPr lang="tr-TR" altLang="en-US" sz="2800" baseline="-25000"/>
              <a:t>                    next-</a:t>
            </a:r>
            <a:r>
              <a:rPr lang="tr-TR" altLang="en-US" sz="2800" i="1" baseline="-25000"/>
              <a:t>x</a:t>
            </a:r>
          </a:p>
        </p:txBody>
      </p:sp>
      <p:sp>
        <p:nvSpPr>
          <p:cNvPr id="44079" name="Line 44"/>
          <p:cNvSpPr>
            <a:spLocks noChangeShapeType="1"/>
          </p:cNvSpPr>
          <p:nvPr/>
        </p:nvSpPr>
        <p:spPr bwMode="auto">
          <a:xfrm flipV="1">
            <a:off x="2668588" y="4314825"/>
            <a:ext cx="504825"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4080" name="AutoShape 45"/>
          <p:cNvSpPr>
            <a:spLocks noChangeArrowheads="1"/>
          </p:cNvSpPr>
          <p:nvPr/>
        </p:nvSpPr>
        <p:spPr bwMode="auto">
          <a:xfrm rot="-2365237">
            <a:off x="1155700" y="3810000"/>
            <a:ext cx="925513" cy="169863"/>
          </a:xfrm>
          <a:prstGeom prst="leftArrow">
            <a:avLst>
              <a:gd name="adj1" fmla="val 50000"/>
              <a:gd name="adj2" fmla="val 136215"/>
            </a:avLst>
          </a:prstGeom>
          <a:solidFill>
            <a:schemeClr val="tx2"/>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4081" name="AutoShape 46"/>
          <p:cNvSpPr>
            <a:spLocks noChangeArrowheads="1"/>
          </p:cNvSpPr>
          <p:nvPr/>
        </p:nvSpPr>
        <p:spPr bwMode="auto">
          <a:xfrm rot="-2365237">
            <a:off x="1155700" y="4962525"/>
            <a:ext cx="925513" cy="169863"/>
          </a:xfrm>
          <a:prstGeom prst="leftArrow">
            <a:avLst>
              <a:gd name="adj1" fmla="val 50000"/>
              <a:gd name="adj2" fmla="val 136215"/>
            </a:avLst>
          </a:prstGeom>
          <a:solidFill>
            <a:schemeClr val="tx2"/>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4082" name="Oval 47"/>
          <p:cNvSpPr>
            <a:spLocks noChangeArrowheads="1"/>
          </p:cNvSpPr>
          <p:nvPr/>
        </p:nvSpPr>
        <p:spPr bwMode="auto">
          <a:xfrm rot="2988376">
            <a:off x="2559050" y="3621088"/>
            <a:ext cx="719138" cy="190976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4083" name="Oval 48"/>
          <p:cNvSpPr>
            <a:spLocks noChangeArrowheads="1"/>
          </p:cNvSpPr>
          <p:nvPr/>
        </p:nvSpPr>
        <p:spPr bwMode="auto">
          <a:xfrm rot="2988376">
            <a:off x="3074194" y="4850606"/>
            <a:ext cx="852488" cy="1514475"/>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Tree>
    <p:extLst>
      <p:ext uri="{BB962C8B-B14F-4D97-AF65-F5344CB8AC3E}">
        <p14:creationId xmlns:p14="http://schemas.microsoft.com/office/powerpoint/2010/main" val="22897351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9B77B059-EE52-4A97-BFC2-858AB424D32A}" type="slidenum">
              <a:rPr lang="en-US" altLang="en-US">
                <a:latin typeface="Arial" panose="020B0604020202020204" pitchFamily="34" charset="0"/>
              </a:rPr>
              <a:pPr eaLnBrk="1" hangingPunct="1"/>
              <a:t>105</a:t>
            </a:fld>
            <a:endParaRPr lang="en-US" altLang="en-US">
              <a:latin typeface="Arial" panose="020B0604020202020204" pitchFamily="34" charset="0"/>
            </a:endParaRPr>
          </a:p>
        </p:txBody>
      </p:sp>
      <p:sp>
        <p:nvSpPr>
          <p:cNvPr id="45061" name="Rectangle 2"/>
          <p:cNvSpPr>
            <a:spLocks noGrp="1" noChangeArrowheads="1"/>
          </p:cNvSpPr>
          <p:nvPr>
            <p:ph type="body" idx="1"/>
          </p:nvPr>
        </p:nvSpPr>
        <p:spPr>
          <a:xfrm>
            <a:off x="457200" y="2209800"/>
            <a:ext cx="8229600" cy="3916363"/>
          </a:xfrm>
        </p:spPr>
        <p:txBody>
          <a:bodyPr/>
          <a:lstStyle/>
          <a:p>
            <a:pPr eaLnBrk="1" hangingPunct="1">
              <a:buFontTx/>
              <a:buChar char="-"/>
            </a:pPr>
            <a:r>
              <a:rPr lang="tr-TR" altLang="en-US" smtClean="0">
                <a:latin typeface="Times New Roman" panose="02020603050405020304" pitchFamily="18" charset="0"/>
              </a:rPr>
              <a:t>More effıc</a:t>
            </a:r>
            <a:r>
              <a:rPr lang="en-US" altLang="en-US" smtClean="0">
                <a:latin typeface="Times New Roman" panose="02020603050405020304" pitchFamily="18" charset="0"/>
              </a:rPr>
              <a:t>i</a:t>
            </a:r>
            <a:r>
              <a:rPr lang="tr-TR" altLang="en-US" smtClean="0">
                <a:latin typeface="Times New Roman" panose="02020603050405020304" pitchFamily="18" charset="0"/>
              </a:rPr>
              <a:t>ent</a:t>
            </a:r>
          </a:p>
          <a:p>
            <a:pPr eaLnBrk="1" hangingPunct="1">
              <a:buFontTx/>
              <a:buChar char="-"/>
            </a:pPr>
            <a:r>
              <a:rPr lang="tr-TR" altLang="en-US" smtClean="0">
                <a:latin typeface="Times New Roman" panose="02020603050405020304" pitchFamily="18" charset="0"/>
              </a:rPr>
              <a:t>Case 2 never occurs</a:t>
            </a:r>
          </a:p>
          <a:p>
            <a:pPr eaLnBrk="1" hangingPunct="1">
              <a:buFontTx/>
              <a:buChar char="-"/>
            </a:pPr>
            <a:r>
              <a:rPr lang="tr-TR" altLang="en-US" smtClean="0">
                <a:latin typeface="Times New Roman" panose="02020603050405020304" pitchFamily="18" charset="0"/>
              </a:rPr>
              <a:t>Wh</a:t>
            </a:r>
            <a:r>
              <a:rPr lang="en-US" altLang="en-US" smtClean="0">
                <a:latin typeface="Times New Roman" panose="02020603050405020304" pitchFamily="18" charset="0"/>
              </a:rPr>
              <a:t>i</a:t>
            </a:r>
            <a:r>
              <a:rPr lang="tr-TR" altLang="en-US" smtClean="0">
                <a:latin typeface="Times New Roman" panose="02020603050405020304" pitchFamily="18" charset="0"/>
              </a:rPr>
              <a:t>le loop should term</a:t>
            </a:r>
            <a:r>
              <a:rPr lang="en-US" altLang="en-US" smtClean="0">
                <a:latin typeface="Times New Roman" panose="02020603050405020304" pitchFamily="18" charset="0"/>
              </a:rPr>
              <a:t>i</a:t>
            </a:r>
            <a:r>
              <a:rPr lang="tr-TR" altLang="en-US" smtClean="0">
                <a:latin typeface="Times New Roman" panose="02020603050405020304" pitchFamily="18" charset="0"/>
              </a:rPr>
              <a:t>nate whenever </a:t>
            </a:r>
            <a:r>
              <a:rPr lang="en-US" altLang="en-US" smtClean="0">
                <a:latin typeface="Times New Roman" panose="02020603050405020304" pitchFamily="18" charset="0"/>
              </a:rPr>
              <a:t>	</a:t>
            </a:r>
            <a:r>
              <a:rPr lang="tr-TR" altLang="en-US" smtClean="0">
                <a:latin typeface="Times New Roman" panose="02020603050405020304" pitchFamily="18" charset="0"/>
              </a:rPr>
              <a:t> case 1 </a:t>
            </a:r>
            <a:r>
              <a:rPr lang="en-US" altLang="en-US" smtClean="0">
                <a:latin typeface="Times New Roman" panose="02020603050405020304" pitchFamily="18" charset="0"/>
              </a:rPr>
              <a:t>i</a:t>
            </a:r>
            <a:r>
              <a:rPr lang="tr-TR" altLang="en-US" smtClean="0">
                <a:latin typeface="Times New Roman" panose="02020603050405020304" pitchFamily="18" charset="0"/>
              </a:rPr>
              <a:t>s encountered</a:t>
            </a:r>
          </a:p>
        </p:txBody>
      </p:sp>
      <p:sp>
        <p:nvSpPr>
          <p:cNvPr id="45062" name="Text Box 4"/>
          <p:cNvSpPr txBox="1">
            <a:spLocks noChangeArrowheads="1"/>
          </p:cNvSpPr>
          <p:nvPr/>
        </p:nvSpPr>
        <p:spPr bwMode="auto">
          <a:xfrm>
            <a:off x="0" y="533400"/>
            <a:ext cx="8915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spcBef>
                <a:spcPct val="20000"/>
              </a:spcBef>
            </a:pPr>
            <a:r>
              <a:rPr lang="tr-TR" altLang="en-US" sz="3000"/>
              <a:t> </a:t>
            </a:r>
            <a:r>
              <a:rPr lang="tr-TR" altLang="en-US" sz="3600">
                <a:solidFill>
                  <a:srgbClr val="0000FF"/>
                </a:solidFill>
              </a:rPr>
              <a:t>A Direct Implementation </a:t>
            </a:r>
            <a:r>
              <a:rPr lang="en-US" altLang="en-US" sz="3600">
                <a:solidFill>
                  <a:srgbClr val="0000FF"/>
                </a:solidFill>
              </a:rPr>
              <a:t>t</a:t>
            </a:r>
            <a:r>
              <a:rPr lang="tr-TR" altLang="en-US" sz="3600">
                <a:solidFill>
                  <a:srgbClr val="0000FF"/>
                </a:solidFill>
              </a:rPr>
              <a:t>hat </a:t>
            </a:r>
            <a:r>
              <a:rPr lang="en-US" altLang="en-US" sz="3600">
                <a:solidFill>
                  <a:srgbClr val="0000FF"/>
                </a:solidFill>
              </a:rPr>
              <a:t>d</a:t>
            </a:r>
            <a:r>
              <a:rPr lang="tr-TR" altLang="en-US" sz="3600">
                <a:solidFill>
                  <a:srgbClr val="0000FF"/>
                </a:solidFill>
              </a:rPr>
              <a:t>oes </a:t>
            </a:r>
            <a:r>
              <a:rPr lang="en-US" altLang="en-US" sz="3600">
                <a:solidFill>
                  <a:srgbClr val="0000FF"/>
                </a:solidFill>
              </a:rPr>
              <a:t>n</a:t>
            </a:r>
            <a:r>
              <a:rPr lang="tr-TR" altLang="en-US" sz="3600">
                <a:solidFill>
                  <a:srgbClr val="0000FF"/>
                </a:solidFill>
              </a:rPr>
              <a:t>ot Call Binomial-Heap-Union</a:t>
            </a:r>
            <a:endParaRPr lang="en-US" altLang="en-US" sz="3400">
              <a:solidFill>
                <a:srgbClr val="0000FF"/>
              </a:solidFill>
            </a:endParaRPr>
          </a:p>
        </p:txBody>
      </p:sp>
    </p:spTree>
    <p:extLst>
      <p:ext uri="{BB962C8B-B14F-4D97-AF65-F5344CB8AC3E}">
        <p14:creationId xmlns:p14="http://schemas.microsoft.com/office/powerpoint/2010/main" val="181378619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E0DA9B97-7C63-48A2-92EF-4981D6F6FA6B}" type="slidenum">
              <a:rPr lang="en-US" altLang="en-US">
                <a:latin typeface="Arial" panose="020B0604020202020204" pitchFamily="34" charset="0"/>
              </a:rPr>
              <a:pPr eaLnBrk="1" hangingPunct="1"/>
              <a:t>106</a:t>
            </a:fld>
            <a:endParaRPr lang="en-US" altLang="en-US">
              <a:latin typeface="Arial" panose="020B0604020202020204" pitchFamily="34" charset="0"/>
            </a:endParaRPr>
          </a:p>
        </p:txBody>
      </p:sp>
      <p:sp>
        <p:nvSpPr>
          <p:cNvPr id="46085" name="Rectangle 2"/>
          <p:cNvSpPr>
            <a:spLocks noGrp="1" noChangeArrowheads="1"/>
          </p:cNvSpPr>
          <p:nvPr>
            <p:ph type="title"/>
          </p:nvPr>
        </p:nvSpPr>
        <p:spPr>
          <a:xfrm>
            <a:off x="228600" y="274638"/>
            <a:ext cx="8915400" cy="1143000"/>
          </a:xfrm>
        </p:spPr>
        <p:txBody>
          <a:bodyPr/>
          <a:lstStyle/>
          <a:p>
            <a:pPr eaLnBrk="1" hangingPunct="1"/>
            <a:r>
              <a:rPr lang="tr-TR" altLang="en-US" sz="3600" smtClean="0">
                <a:solidFill>
                  <a:srgbClr val="0000FF"/>
                </a:solidFill>
                <a:latin typeface="Times New Roman" panose="02020603050405020304" pitchFamily="18" charset="0"/>
              </a:rPr>
              <a:t>Extracting </a:t>
            </a:r>
            <a:r>
              <a:rPr lang="en-US" altLang="en-US" sz="3600" smtClean="0">
                <a:solidFill>
                  <a:srgbClr val="0000FF"/>
                </a:solidFill>
                <a:latin typeface="Times New Roman" panose="02020603050405020304" pitchFamily="18" charset="0"/>
              </a:rPr>
              <a:t>t</a:t>
            </a:r>
            <a:r>
              <a:rPr lang="tr-TR" altLang="en-US" sz="3600" smtClean="0">
                <a:solidFill>
                  <a:srgbClr val="0000FF"/>
                </a:solidFill>
                <a:latin typeface="Times New Roman" panose="02020603050405020304" pitchFamily="18" charset="0"/>
              </a:rPr>
              <a:t>he Node </a:t>
            </a:r>
            <a:r>
              <a:rPr lang="en-US" altLang="en-US" sz="3600" smtClean="0">
                <a:solidFill>
                  <a:srgbClr val="0000FF"/>
                </a:solidFill>
                <a:latin typeface="Times New Roman" panose="02020603050405020304" pitchFamily="18" charset="0"/>
              </a:rPr>
              <a:t>w</a:t>
            </a:r>
            <a:r>
              <a:rPr lang="tr-TR" altLang="en-US" sz="3600" smtClean="0">
                <a:solidFill>
                  <a:srgbClr val="0000FF"/>
                </a:solidFill>
                <a:latin typeface="Times New Roman" panose="02020603050405020304" pitchFamily="18" charset="0"/>
              </a:rPr>
              <a:t>ith</a:t>
            </a:r>
            <a:r>
              <a:rPr lang="en-US" altLang="en-US" sz="3600" smtClean="0">
                <a:solidFill>
                  <a:srgbClr val="0000FF"/>
                </a:solidFill>
                <a:latin typeface="Times New Roman" panose="02020603050405020304" pitchFamily="18" charset="0"/>
              </a:rPr>
              <a:t> the </a:t>
            </a:r>
            <a:r>
              <a:rPr lang="tr-TR" altLang="en-US" sz="3600" smtClean="0">
                <a:solidFill>
                  <a:srgbClr val="0000FF"/>
                </a:solidFill>
                <a:latin typeface="Times New Roman" panose="02020603050405020304" pitchFamily="18" charset="0"/>
              </a:rPr>
              <a:t>Minimum </a:t>
            </a:r>
            <a:r>
              <a:rPr lang="en-US" altLang="en-US" sz="3600" smtClean="0">
                <a:solidFill>
                  <a:srgbClr val="0000FF"/>
                </a:solidFill>
                <a:latin typeface="Times New Roman" panose="02020603050405020304" pitchFamily="18" charset="0"/>
              </a:rPr>
              <a:t>K</a:t>
            </a:r>
            <a:r>
              <a:rPr lang="tr-TR" altLang="en-US" sz="3600" smtClean="0">
                <a:solidFill>
                  <a:srgbClr val="0000FF"/>
                </a:solidFill>
                <a:latin typeface="Times New Roman" panose="02020603050405020304" pitchFamily="18" charset="0"/>
              </a:rPr>
              <a:t>ey</a:t>
            </a:r>
          </a:p>
        </p:txBody>
      </p:sp>
      <p:sp>
        <p:nvSpPr>
          <p:cNvPr id="46086" name="Rectangle 3"/>
          <p:cNvSpPr>
            <a:spLocks noGrp="1" noChangeArrowheads="1"/>
          </p:cNvSpPr>
          <p:nvPr>
            <p:ph type="body" idx="1"/>
          </p:nvPr>
        </p:nvSpPr>
        <p:spPr/>
        <p:txBody>
          <a:bodyPr/>
          <a:lstStyle/>
          <a:p>
            <a:pPr eaLnBrk="1" hangingPunct="1">
              <a:lnSpc>
                <a:spcPct val="90000"/>
              </a:lnSpc>
              <a:buFontTx/>
              <a:buNone/>
            </a:pPr>
            <a:r>
              <a:rPr lang="tr-TR" altLang="en-US" sz="2800" smtClean="0">
                <a:solidFill>
                  <a:srgbClr val="FF3300"/>
                </a:solidFill>
                <a:latin typeface="Times New Roman" panose="02020603050405020304" pitchFamily="18" charset="0"/>
              </a:rPr>
              <a:t>BINOMIAL-HEAP-EXTRACT-MIN (</a:t>
            </a:r>
            <a:r>
              <a:rPr lang="tr-TR" altLang="en-US" sz="2800" i="1" smtClean="0">
                <a:solidFill>
                  <a:srgbClr val="FF3300"/>
                </a:solidFill>
                <a:latin typeface="Times New Roman" panose="02020603050405020304" pitchFamily="18" charset="0"/>
              </a:rPr>
              <a:t>H</a:t>
            </a:r>
            <a:r>
              <a:rPr lang="tr-TR" altLang="en-US" sz="2800" smtClean="0">
                <a:solidFill>
                  <a:srgbClr val="FF3300"/>
                </a:solidFill>
                <a:latin typeface="Times New Roman" panose="02020603050405020304" pitchFamily="18" charset="0"/>
              </a:rPr>
              <a:t>)</a:t>
            </a:r>
          </a:p>
          <a:p>
            <a:pPr eaLnBrk="1" hangingPunct="1">
              <a:lnSpc>
                <a:spcPct val="90000"/>
              </a:lnSpc>
              <a:buFontTx/>
              <a:buNone/>
            </a:pPr>
            <a:r>
              <a:rPr lang="tr-TR" altLang="en-US" smtClean="0">
                <a:solidFill>
                  <a:srgbClr val="0000FF"/>
                </a:solidFill>
                <a:latin typeface="Times New Roman" panose="02020603050405020304" pitchFamily="18" charset="0"/>
              </a:rPr>
              <a:t>   </a:t>
            </a:r>
            <a:r>
              <a:rPr lang="tr-TR" altLang="en-US" sz="2800" smtClean="0">
                <a:solidFill>
                  <a:srgbClr val="FF3300"/>
                </a:solidFill>
                <a:latin typeface="Times New Roman" panose="02020603050405020304" pitchFamily="18" charset="0"/>
              </a:rPr>
              <a:t>(1)  </a:t>
            </a:r>
            <a:r>
              <a:rPr lang="tr-TR" altLang="en-US" sz="2800" smtClean="0">
                <a:latin typeface="Times New Roman" panose="02020603050405020304" pitchFamily="18" charset="0"/>
              </a:rPr>
              <a:t>find the root </a:t>
            </a:r>
            <a:r>
              <a:rPr lang="tr-TR" altLang="en-US" sz="2800" i="1" smtClean="0">
                <a:latin typeface="Times New Roman" panose="02020603050405020304" pitchFamily="18" charset="0"/>
              </a:rPr>
              <a:t>x</a:t>
            </a:r>
            <a:r>
              <a:rPr lang="tr-TR" altLang="en-US" sz="2800" smtClean="0">
                <a:latin typeface="Times New Roman" panose="02020603050405020304" pitchFamily="18" charset="0"/>
              </a:rPr>
              <a:t> with the minimum key in the</a:t>
            </a:r>
          </a:p>
          <a:p>
            <a:pPr eaLnBrk="1" hangingPunct="1">
              <a:lnSpc>
                <a:spcPct val="90000"/>
              </a:lnSpc>
              <a:buFontTx/>
              <a:buNone/>
            </a:pPr>
            <a:r>
              <a:rPr lang="tr-TR" altLang="en-US" sz="2800" smtClean="0">
                <a:latin typeface="Times New Roman" panose="02020603050405020304" pitchFamily="18" charset="0"/>
              </a:rPr>
              <a:t>           root list of </a:t>
            </a:r>
            <a:r>
              <a:rPr lang="tr-TR" altLang="en-US" sz="2800" i="1" smtClean="0">
                <a:latin typeface="Times New Roman" panose="02020603050405020304" pitchFamily="18" charset="0"/>
              </a:rPr>
              <a:t>H </a:t>
            </a:r>
            <a:r>
              <a:rPr lang="tr-TR" altLang="en-US" sz="2800" smtClean="0">
                <a:latin typeface="Times New Roman" panose="02020603050405020304" pitchFamily="18" charset="0"/>
              </a:rPr>
              <a:t>and remove </a:t>
            </a:r>
            <a:r>
              <a:rPr lang="tr-TR" altLang="en-US" sz="2800" i="1" smtClean="0">
                <a:latin typeface="Times New Roman" panose="02020603050405020304" pitchFamily="18" charset="0"/>
              </a:rPr>
              <a:t>x</a:t>
            </a:r>
            <a:r>
              <a:rPr lang="tr-TR" altLang="en-US" sz="2800" smtClean="0">
                <a:latin typeface="Times New Roman" panose="02020603050405020304" pitchFamily="18" charset="0"/>
              </a:rPr>
              <a:t> from the root list of </a:t>
            </a:r>
            <a:r>
              <a:rPr lang="tr-TR" altLang="en-US" sz="2800" i="1" smtClean="0">
                <a:latin typeface="Times New Roman" panose="02020603050405020304" pitchFamily="18" charset="0"/>
              </a:rPr>
              <a:t>H</a:t>
            </a:r>
          </a:p>
          <a:p>
            <a:pPr eaLnBrk="1" hangingPunct="1">
              <a:lnSpc>
                <a:spcPct val="90000"/>
              </a:lnSpc>
              <a:buFontTx/>
              <a:buNone/>
            </a:pPr>
            <a:r>
              <a:rPr lang="tr-TR" altLang="en-US" sz="2800" smtClean="0">
                <a:solidFill>
                  <a:srgbClr val="0000FF"/>
                </a:solidFill>
                <a:latin typeface="Times New Roman" panose="02020603050405020304" pitchFamily="18" charset="0"/>
              </a:rPr>
              <a:t>    </a:t>
            </a:r>
            <a:r>
              <a:rPr lang="tr-TR" altLang="en-US" sz="2800" smtClean="0">
                <a:solidFill>
                  <a:srgbClr val="FF3300"/>
                </a:solidFill>
                <a:latin typeface="Times New Roman" panose="02020603050405020304" pitchFamily="18" charset="0"/>
              </a:rPr>
              <a:t>(2)  </a:t>
            </a:r>
            <a:r>
              <a:rPr lang="tr-TR" altLang="en-US" sz="2800" i="1" smtClean="0">
                <a:latin typeface="Times New Roman" panose="02020603050405020304" pitchFamily="18" charset="0"/>
              </a:rPr>
              <a:t>H</a:t>
            </a:r>
            <a:r>
              <a:rPr lang="tr-TR" altLang="en-US" sz="2800" i="1" smtClean="0">
                <a:latin typeface="Times New Roman" panose="02020603050405020304" pitchFamily="18" charset="0"/>
                <a:cs typeface="Arial" panose="020B0604020202020204" pitchFamily="34" charset="0"/>
              </a:rPr>
              <a:t>’</a:t>
            </a:r>
            <a:r>
              <a:rPr lang="tr-TR" altLang="en-US" sz="2800" smtClean="0">
                <a:latin typeface="Times New Roman" panose="02020603050405020304" pitchFamily="18" charset="0"/>
              </a:rPr>
              <a:t> </a:t>
            </a:r>
            <a:r>
              <a:rPr lang="en-AU" altLang="en-US" sz="2800" smtClean="0">
                <a:latin typeface="Times New Roman" panose="02020603050405020304" pitchFamily="18" charset="0"/>
                <a:sym typeface="Symbol" panose="05050102010706020507" pitchFamily="18" charset="2"/>
              </a:rPr>
              <a:t></a:t>
            </a:r>
            <a:r>
              <a:rPr lang="tr-TR" altLang="en-US" sz="2800" smtClean="0">
                <a:latin typeface="Times New Roman" panose="02020603050405020304" pitchFamily="18" charset="0"/>
                <a:cs typeface="Arial" panose="020B0604020202020204" pitchFamily="34" charset="0"/>
              </a:rPr>
              <a:t>  </a:t>
            </a:r>
            <a:r>
              <a:rPr lang="tr-TR" altLang="en-US" sz="2800" smtClean="0">
                <a:solidFill>
                  <a:srgbClr val="FF3300"/>
                </a:solidFill>
                <a:latin typeface="Times New Roman" panose="02020603050405020304" pitchFamily="18" charset="0"/>
                <a:cs typeface="Arial" panose="020B0604020202020204" pitchFamily="34" charset="0"/>
              </a:rPr>
              <a:t>MAKE-BINOMIAL-HEAP ( )</a:t>
            </a:r>
          </a:p>
          <a:p>
            <a:pPr eaLnBrk="1" hangingPunct="1">
              <a:lnSpc>
                <a:spcPct val="90000"/>
              </a:lnSpc>
              <a:buFontTx/>
              <a:buNone/>
            </a:pPr>
            <a:r>
              <a:rPr lang="tr-TR" altLang="en-US" sz="2800" smtClean="0">
                <a:solidFill>
                  <a:srgbClr val="0000FF"/>
                </a:solidFill>
                <a:latin typeface="Times New Roman" panose="02020603050405020304" pitchFamily="18" charset="0"/>
                <a:cs typeface="Arial" panose="020B0604020202020204" pitchFamily="34" charset="0"/>
              </a:rPr>
              <a:t>   </a:t>
            </a:r>
            <a:r>
              <a:rPr lang="tr-TR" altLang="en-US" sz="2800" smtClean="0">
                <a:solidFill>
                  <a:srgbClr val="FF3300"/>
                </a:solidFill>
                <a:latin typeface="Times New Roman" panose="02020603050405020304" pitchFamily="18" charset="0"/>
                <a:cs typeface="Arial" panose="020B0604020202020204" pitchFamily="34" charset="0"/>
              </a:rPr>
              <a:t> (3)  </a:t>
            </a:r>
            <a:r>
              <a:rPr lang="tr-TR" altLang="en-US" sz="2800" smtClean="0">
                <a:latin typeface="Times New Roman" panose="02020603050405020304" pitchFamily="18" charset="0"/>
                <a:cs typeface="Arial" panose="020B0604020202020204" pitchFamily="34" charset="0"/>
              </a:rPr>
              <a:t>reverse the order of the linked list of </a:t>
            </a:r>
            <a:r>
              <a:rPr lang="tr-TR" altLang="en-US" sz="2800" i="1" smtClean="0">
                <a:latin typeface="Times New Roman" panose="02020603050405020304" pitchFamily="18" charset="0"/>
                <a:cs typeface="Arial" panose="020B0604020202020204" pitchFamily="34" charset="0"/>
              </a:rPr>
              <a:t>x</a:t>
            </a:r>
            <a:r>
              <a:rPr lang="tr-TR" altLang="en-US" sz="2800" smtClean="0">
                <a:latin typeface="Times New Roman" panose="02020603050405020304" pitchFamily="18" charset="0"/>
                <a:cs typeface="Arial" panose="020B0604020202020204" pitchFamily="34" charset="0"/>
              </a:rPr>
              <a:t>’ children</a:t>
            </a:r>
          </a:p>
          <a:p>
            <a:pPr eaLnBrk="1" hangingPunct="1">
              <a:lnSpc>
                <a:spcPct val="90000"/>
              </a:lnSpc>
              <a:buFontTx/>
              <a:buNone/>
            </a:pPr>
            <a:r>
              <a:rPr lang="tr-TR" altLang="en-US" sz="2800" smtClean="0">
                <a:latin typeface="Times New Roman" panose="02020603050405020304" pitchFamily="18" charset="0"/>
                <a:cs typeface="Arial" panose="020B0604020202020204" pitchFamily="34" charset="0"/>
              </a:rPr>
              <a:t>          and set head [</a:t>
            </a:r>
            <a:r>
              <a:rPr lang="tr-TR" altLang="en-US" sz="2800" i="1" smtClean="0">
                <a:latin typeface="Times New Roman" panose="02020603050405020304" pitchFamily="18" charset="0"/>
              </a:rPr>
              <a:t>H</a:t>
            </a:r>
            <a:r>
              <a:rPr lang="tr-TR" altLang="en-US" sz="2800" smtClean="0">
                <a:latin typeface="Times New Roman" panose="02020603050405020304" pitchFamily="18" charset="0"/>
                <a:cs typeface="Arial" panose="020B0604020202020204" pitchFamily="34" charset="0"/>
              </a:rPr>
              <a:t>’] </a:t>
            </a:r>
            <a:r>
              <a:rPr lang="en-AU" altLang="en-US" sz="2800" smtClean="0">
                <a:latin typeface="Times New Roman" panose="02020603050405020304" pitchFamily="18" charset="0"/>
                <a:sym typeface="Symbol" panose="05050102010706020507" pitchFamily="18" charset="2"/>
              </a:rPr>
              <a:t></a:t>
            </a:r>
            <a:r>
              <a:rPr lang="tr-TR" altLang="en-US" sz="2800" smtClean="0">
                <a:latin typeface="Times New Roman" panose="02020603050405020304" pitchFamily="18" charset="0"/>
                <a:cs typeface="Arial" panose="020B0604020202020204" pitchFamily="34" charset="0"/>
              </a:rPr>
              <a:t>  head of the resulting list</a:t>
            </a:r>
          </a:p>
          <a:p>
            <a:pPr eaLnBrk="1" hangingPunct="1">
              <a:lnSpc>
                <a:spcPct val="90000"/>
              </a:lnSpc>
              <a:buFontTx/>
              <a:buNone/>
            </a:pPr>
            <a:r>
              <a:rPr lang="tr-TR" altLang="en-US" sz="2800" smtClean="0">
                <a:solidFill>
                  <a:srgbClr val="0000FF"/>
                </a:solidFill>
                <a:latin typeface="Times New Roman" panose="02020603050405020304" pitchFamily="18" charset="0"/>
                <a:cs typeface="Arial" panose="020B0604020202020204" pitchFamily="34" charset="0"/>
              </a:rPr>
              <a:t>    </a:t>
            </a:r>
            <a:r>
              <a:rPr lang="tr-TR" altLang="en-US" sz="2800" smtClean="0">
                <a:solidFill>
                  <a:srgbClr val="FF3300"/>
                </a:solidFill>
                <a:latin typeface="Times New Roman" panose="02020603050405020304" pitchFamily="18" charset="0"/>
                <a:cs typeface="Arial" panose="020B0604020202020204" pitchFamily="34" charset="0"/>
              </a:rPr>
              <a:t>(4) </a:t>
            </a:r>
            <a:r>
              <a:rPr lang="tr-TR" altLang="en-US" sz="2800" i="1" smtClean="0">
                <a:latin typeface="Times New Roman" panose="02020603050405020304" pitchFamily="18" charset="0"/>
                <a:cs typeface="Arial" panose="020B0604020202020204" pitchFamily="34" charset="0"/>
              </a:rPr>
              <a:t>H</a:t>
            </a:r>
            <a:r>
              <a:rPr lang="tr-TR" altLang="en-US" sz="2800" smtClean="0">
                <a:latin typeface="Times New Roman" panose="02020603050405020304" pitchFamily="18" charset="0"/>
                <a:cs typeface="Arial" panose="020B0604020202020204" pitchFamily="34" charset="0"/>
              </a:rPr>
              <a:t> </a:t>
            </a:r>
            <a:r>
              <a:rPr lang="tr-TR" altLang="en-US" sz="2800" smtClean="0">
                <a:latin typeface="Times New Roman" panose="02020603050405020304" pitchFamily="18" charset="0"/>
              </a:rPr>
              <a:t> </a:t>
            </a:r>
            <a:r>
              <a:rPr lang="en-AU" altLang="en-US" sz="2800" smtClean="0">
                <a:latin typeface="Times New Roman" panose="02020603050405020304" pitchFamily="18" charset="0"/>
                <a:sym typeface="Symbol" panose="05050102010706020507" pitchFamily="18" charset="2"/>
              </a:rPr>
              <a:t></a:t>
            </a:r>
            <a:r>
              <a:rPr lang="tr-TR" altLang="en-US" sz="2800" smtClean="0">
                <a:latin typeface="Times New Roman" panose="02020603050405020304" pitchFamily="18" charset="0"/>
                <a:cs typeface="Arial" panose="020B0604020202020204" pitchFamily="34" charset="0"/>
              </a:rPr>
              <a:t>  </a:t>
            </a:r>
            <a:r>
              <a:rPr lang="tr-TR" altLang="en-US" sz="2800" smtClean="0">
                <a:solidFill>
                  <a:srgbClr val="FF3300"/>
                </a:solidFill>
                <a:latin typeface="Times New Roman" panose="02020603050405020304" pitchFamily="18" charset="0"/>
              </a:rPr>
              <a:t>BINOMIAL-HEAP-UNION (</a:t>
            </a:r>
            <a:r>
              <a:rPr lang="tr-TR" altLang="en-US" sz="2800" i="1" smtClean="0">
                <a:solidFill>
                  <a:srgbClr val="FF3300"/>
                </a:solidFill>
                <a:latin typeface="Times New Roman" panose="02020603050405020304" pitchFamily="18" charset="0"/>
                <a:cs typeface="Arial" panose="020B0604020202020204" pitchFamily="34" charset="0"/>
              </a:rPr>
              <a:t>H, </a:t>
            </a:r>
            <a:r>
              <a:rPr lang="tr-TR" altLang="en-US" sz="2800" i="1" smtClean="0">
                <a:solidFill>
                  <a:srgbClr val="FF3300"/>
                </a:solidFill>
                <a:latin typeface="Times New Roman" panose="02020603050405020304" pitchFamily="18" charset="0"/>
              </a:rPr>
              <a:t>H</a:t>
            </a:r>
            <a:r>
              <a:rPr lang="tr-TR" altLang="en-US" sz="2800" i="1" smtClean="0">
                <a:solidFill>
                  <a:srgbClr val="FF3300"/>
                </a:solidFill>
                <a:latin typeface="Times New Roman" panose="02020603050405020304" pitchFamily="18" charset="0"/>
                <a:cs typeface="Arial" panose="020B0604020202020204" pitchFamily="34" charset="0"/>
              </a:rPr>
              <a:t>’)</a:t>
            </a:r>
          </a:p>
          <a:p>
            <a:pPr eaLnBrk="1" hangingPunct="1">
              <a:lnSpc>
                <a:spcPct val="90000"/>
              </a:lnSpc>
              <a:buFontTx/>
              <a:buNone/>
            </a:pPr>
            <a:r>
              <a:rPr lang="tr-TR" altLang="en-US" sz="2800" smtClean="0">
                <a:latin typeface="Times New Roman" panose="02020603050405020304" pitchFamily="18" charset="0"/>
                <a:cs typeface="Arial" panose="020B0604020202020204" pitchFamily="34" charset="0"/>
              </a:rPr>
              <a:t>           </a:t>
            </a:r>
            <a:r>
              <a:rPr lang="tr-TR" altLang="en-US" sz="2800" smtClean="0">
                <a:solidFill>
                  <a:srgbClr val="FF3300"/>
                </a:solidFill>
                <a:latin typeface="Times New Roman" panose="02020603050405020304" pitchFamily="18" charset="0"/>
                <a:cs typeface="Arial" panose="020B0604020202020204" pitchFamily="34" charset="0"/>
              </a:rPr>
              <a:t>return </a:t>
            </a:r>
            <a:r>
              <a:rPr lang="tr-TR" altLang="en-US" sz="2800" i="1" smtClean="0">
                <a:latin typeface="Times New Roman" panose="02020603050405020304" pitchFamily="18" charset="0"/>
                <a:cs typeface="Arial" panose="020B0604020202020204" pitchFamily="34" charset="0"/>
              </a:rPr>
              <a:t>x</a:t>
            </a:r>
          </a:p>
          <a:p>
            <a:pPr eaLnBrk="1" hangingPunct="1">
              <a:lnSpc>
                <a:spcPct val="90000"/>
              </a:lnSpc>
              <a:buFontTx/>
              <a:buNone/>
            </a:pPr>
            <a:r>
              <a:rPr lang="tr-TR" altLang="en-US" sz="2800" smtClean="0">
                <a:latin typeface="Times New Roman" panose="02020603050405020304" pitchFamily="18" charset="0"/>
                <a:cs typeface="Arial" panose="020B0604020202020204" pitchFamily="34" charset="0"/>
              </a:rPr>
              <a:t>     </a:t>
            </a:r>
            <a:r>
              <a:rPr lang="tr-TR" altLang="en-US" sz="2800" smtClean="0">
                <a:solidFill>
                  <a:srgbClr val="FF3300"/>
                </a:solidFill>
                <a:latin typeface="Times New Roman" panose="02020603050405020304" pitchFamily="18" charset="0"/>
                <a:cs typeface="Arial" panose="020B0604020202020204" pitchFamily="34" charset="0"/>
              </a:rPr>
              <a:t>end</a:t>
            </a:r>
            <a:endParaRPr lang="en-US" altLang="en-US" sz="2800" smtClean="0">
              <a:solidFill>
                <a:srgbClr val="FF3300"/>
              </a:solidFill>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385140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3"/>
          <p:cNvSpPr>
            <a:spLocks noGrp="1"/>
          </p:cNvSpPr>
          <p:nvPr>
            <p:ph type="dt" sz="quarter" idx="10"/>
          </p:nvPr>
        </p:nvSpPr>
        <p:spPr/>
        <p:txBody>
          <a:bodyPr/>
          <a:lstStyle/>
          <a:p>
            <a:pPr>
              <a:defRPr/>
            </a:pPr>
            <a:r>
              <a:rPr lang="en-US"/>
              <a:t>CS 473</a:t>
            </a:r>
          </a:p>
        </p:txBody>
      </p:sp>
      <p:sp>
        <p:nvSpPr>
          <p:cNvPr id="37" name="Footer Placeholder 4"/>
          <p:cNvSpPr>
            <a:spLocks noGrp="1"/>
          </p:cNvSpPr>
          <p:nvPr>
            <p:ph type="ftr" sz="quarter" idx="11"/>
          </p:nvPr>
        </p:nvSpPr>
        <p:spPr/>
        <p:txBody>
          <a:bodyPr/>
          <a:lstStyle/>
          <a:p>
            <a:pPr>
              <a:defRPr/>
            </a:pPr>
            <a:r>
              <a:rPr lang="en-US"/>
              <a:t>Lecture X</a:t>
            </a:r>
          </a:p>
        </p:txBody>
      </p:sp>
      <p:sp>
        <p:nvSpPr>
          <p:cNvPr id="38"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98EED0C-C5A3-4099-9266-D9BE62359EBF}" type="slidenum">
              <a:rPr lang="en-US" altLang="en-US">
                <a:latin typeface="Arial" panose="020B0604020202020204" pitchFamily="34" charset="0"/>
              </a:rPr>
              <a:pPr eaLnBrk="1" hangingPunct="1"/>
              <a:t>107</a:t>
            </a:fld>
            <a:endParaRPr lang="en-US" altLang="en-US">
              <a:latin typeface="Arial" panose="020B0604020202020204" pitchFamily="34" charset="0"/>
            </a:endParaRPr>
          </a:p>
        </p:txBody>
      </p:sp>
      <p:sp>
        <p:nvSpPr>
          <p:cNvPr id="47109" name="Rectangle 2"/>
          <p:cNvSpPr>
            <a:spLocks noGrp="1" noChangeArrowheads="1"/>
          </p:cNvSpPr>
          <p:nvPr>
            <p:ph type="body" idx="1"/>
          </p:nvPr>
        </p:nvSpPr>
        <p:spPr>
          <a:xfrm>
            <a:off x="1403350" y="2852738"/>
            <a:ext cx="6192838" cy="2881312"/>
          </a:xfrm>
        </p:spPr>
        <p:txBody>
          <a:bodyPr/>
          <a:lstStyle/>
          <a:p>
            <a:pPr eaLnBrk="1" hangingPunct="1"/>
            <a:endParaRPr lang="tr-TR" altLang="en-US" smtClean="0">
              <a:latin typeface="Times New Roman" panose="02020603050405020304" pitchFamily="18" charset="0"/>
            </a:endParaRPr>
          </a:p>
          <a:p>
            <a:pPr eaLnBrk="1" hangingPunct="1"/>
            <a:endParaRPr lang="tr-TR" altLang="en-US" smtClean="0">
              <a:latin typeface="Times New Roman" panose="02020603050405020304" pitchFamily="18" charset="0"/>
            </a:endParaRPr>
          </a:p>
        </p:txBody>
      </p:sp>
      <p:sp>
        <p:nvSpPr>
          <p:cNvPr id="47110" name="Line 3"/>
          <p:cNvSpPr>
            <a:spLocks noChangeShapeType="1"/>
          </p:cNvSpPr>
          <p:nvPr/>
        </p:nvSpPr>
        <p:spPr bwMode="auto">
          <a:xfrm>
            <a:off x="5435600" y="3789363"/>
            <a:ext cx="1604963"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1" name="Oval 4"/>
          <p:cNvSpPr>
            <a:spLocks noChangeArrowheads="1"/>
          </p:cNvSpPr>
          <p:nvPr/>
        </p:nvSpPr>
        <p:spPr bwMode="auto">
          <a:xfrm>
            <a:off x="1795463" y="3586163"/>
            <a:ext cx="400050" cy="419100"/>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7112" name="Line 5"/>
          <p:cNvSpPr>
            <a:spLocks noChangeShapeType="1"/>
          </p:cNvSpPr>
          <p:nvPr/>
        </p:nvSpPr>
        <p:spPr bwMode="auto">
          <a:xfrm>
            <a:off x="1403350" y="3789363"/>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3" name="Line 6"/>
          <p:cNvSpPr>
            <a:spLocks noChangeShapeType="1"/>
          </p:cNvSpPr>
          <p:nvPr/>
        </p:nvSpPr>
        <p:spPr bwMode="auto">
          <a:xfrm>
            <a:off x="2195513" y="3789363"/>
            <a:ext cx="449262"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4" name="Line 7"/>
          <p:cNvSpPr>
            <a:spLocks noChangeShapeType="1"/>
          </p:cNvSpPr>
          <p:nvPr/>
        </p:nvSpPr>
        <p:spPr bwMode="auto">
          <a:xfrm>
            <a:off x="3059113" y="3789363"/>
            <a:ext cx="1927225"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5" name="Line 8"/>
          <p:cNvSpPr>
            <a:spLocks noChangeShapeType="1"/>
          </p:cNvSpPr>
          <p:nvPr/>
        </p:nvSpPr>
        <p:spPr bwMode="auto">
          <a:xfrm>
            <a:off x="4284663" y="4868863"/>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6" name="Line 9"/>
          <p:cNvSpPr>
            <a:spLocks noChangeShapeType="1"/>
          </p:cNvSpPr>
          <p:nvPr/>
        </p:nvSpPr>
        <p:spPr bwMode="auto">
          <a:xfrm flipV="1">
            <a:off x="5435600" y="4868863"/>
            <a:ext cx="360363" cy="6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7" name="Line 10"/>
          <p:cNvSpPr>
            <a:spLocks noChangeShapeType="1"/>
          </p:cNvSpPr>
          <p:nvPr/>
        </p:nvSpPr>
        <p:spPr bwMode="auto">
          <a:xfrm flipV="1">
            <a:off x="4211638" y="4005263"/>
            <a:ext cx="936625" cy="650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8" name="Line 11"/>
          <p:cNvSpPr>
            <a:spLocks noChangeShapeType="1"/>
          </p:cNvSpPr>
          <p:nvPr/>
        </p:nvSpPr>
        <p:spPr bwMode="auto">
          <a:xfrm flipV="1">
            <a:off x="5219700" y="4005263"/>
            <a:ext cx="0" cy="6207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9" name="Line 12"/>
          <p:cNvSpPr>
            <a:spLocks noChangeShapeType="1"/>
          </p:cNvSpPr>
          <p:nvPr/>
        </p:nvSpPr>
        <p:spPr bwMode="auto">
          <a:xfrm flipH="1" flipV="1">
            <a:off x="5292725" y="4005263"/>
            <a:ext cx="695325" cy="704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0" name="Text Box 13"/>
          <p:cNvSpPr txBox="1">
            <a:spLocks noChangeArrowheads="1"/>
          </p:cNvSpPr>
          <p:nvPr/>
        </p:nvSpPr>
        <p:spPr bwMode="auto">
          <a:xfrm>
            <a:off x="323850" y="3505200"/>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a:t>head [</a:t>
            </a:r>
            <a:r>
              <a:rPr lang="tr-TR" altLang="en-US" sz="2000" i="1"/>
              <a:t>H</a:t>
            </a:r>
            <a:r>
              <a:rPr lang="tr-TR" altLang="en-US" sz="2000"/>
              <a:t>]</a:t>
            </a:r>
          </a:p>
        </p:txBody>
      </p:sp>
      <p:sp>
        <p:nvSpPr>
          <p:cNvPr id="47121" name="Text Box 14"/>
          <p:cNvSpPr txBox="1">
            <a:spLocks noChangeArrowheads="1"/>
          </p:cNvSpPr>
          <p:nvPr/>
        </p:nvSpPr>
        <p:spPr bwMode="auto">
          <a:xfrm>
            <a:off x="1763713" y="4152900"/>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0</a:t>
            </a:r>
            <a:endParaRPr lang="tr-TR" altLang="en-US" sz="2000" i="1"/>
          </a:p>
        </p:txBody>
      </p:sp>
      <p:grpSp>
        <p:nvGrpSpPr>
          <p:cNvPr id="47122" name="Group 15"/>
          <p:cNvGrpSpPr>
            <a:grpSpLocks/>
          </p:cNvGrpSpPr>
          <p:nvPr/>
        </p:nvGrpSpPr>
        <p:grpSpPr bwMode="auto">
          <a:xfrm>
            <a:off x="2484438" y="3573463"/>
            <a:ext cx="790575" cy="936625"/>
            <a:chOff x="1565" y="2523"/>
            <a:chExt cx="498" cy="590"/>
          </a:xfrm>
        </p:grpSpPr>
        <p:sp>
          <p:nvSpPr>
            <p:cNvPr id="47140" name="AutoShape 16"/>
            <p:cNvSpPr>
              <a:spLocks noChangeArrowheads="1"/>
            </p:cNvSpPr>
            <p:nvPr/>
          </p:nvSpPr>
          <p:spPr bwMode="auto">
            <a:xfrm>
              <a:off x="1565" y="2704"/>
              <a:ext cx="453" cy="409"/>
            </a:xfrm>
            <a:prstGeom prst="triangle">
              <a:avLst>
                <a:gd name="adj" fmla="val 50000"/>
              </a:avLst>
            </a:prstGeom>
            <a:solidFill>
              <a:srgbClr val="00CCFF"/>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7141" name="Oval 17"/>
            <p:cNvSpPr>
              <a:spLocks noChangeArrowheads="1"/>
            </p:cNvSpPr>
            <p:nvPr/>
          </p:nvSpPr>
          <p:spPr bwMode="auto">
            <a:xfrm>
              <a:off x="1655" y="2523"/>
              <a:ext cx="272" cy="272"/>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7142" name="Text Box 18"/>
            <p:cNvSpPr txBox="1">
              <a:spLocks noChangeArrowheads="1"/>
            </p:cNvSpPr>
            <p:nvPr/>
          </p:nvSpPr>
          <p:spPr bwMode="auto">
            <a:xfrm>
              <a:off x="1655" y="2840"/>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1</a:t>
              </a:r>
              <a:endParaRPr lang="tr-TR" altLang="en-US" sz="2000" i="1"/>
            </a:p>
          </p:txBody>
        </p:sp>
      </p:grpSp>
      <p:sp>
        <p:nvSpPr>
          <p:cNvPr id="47123" name="Text Box 19"/>
          <p:cNvSpPr txBox="1">
            <a:spLocks noChangeArrowheads="1"/>
          </p:cNvSpPr>
          <p:nvPr/>
        </p:nvSpPr>
        <p:spPr bwMode="auto">
          <a:xfrm>
            <a:off x="4932363" y="3144838"/>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 x</a:t>
            </a:r>
          </a:p>
        </p:txBody>
      </p:sp>
      <p:sp>
        <p:nvSpPr>
          <p:cNvPr id="47124" name="Rectangle 20"/>
          <p:cNvSpPr>
            <a:spLocks noGrp="1" noChangeArrowheads="1"/>
          </p:cNvSpPr>
          <p:nvPr>
            <p:ph type="title"/>
          </p:nvPr>
        </p:nvSpPr>
        <p:spPr>
          <a:xfrm>
            <a:off x="0" y="274638"/>
            <a:ext cx="9144000" cy="1143000"/>
          </a:xfrm>
          <a:noFill/>
        </p:spPr>
        <p:txBody>
          <a:bodyPr/>
          <a:lstStyle/>
          <a:p>
            <a:pPr eaLnBrk="1" hangingPunct="1"/>
            <a:r>
              <a:rPr lang="tr-TR" altLang="en-US" sz="3600" smtClean="0">
                <a:solidFill>
                  <a:srgbClr val="0000FF"/>
                </a:solidFill>
                <a:latin typeface="Times New Roman" panose="02020603050405020304" pitchFamily="18" charset="0"/>
              </a:rPr>
              <a:t>Extracting </a:t>
            </a:r>
            <a:r>
              <a:rPr lang="en-US" altLang="en-US" sz="3600" smtClean="0">
                <a:solidFill>
                  <a:srgbClr val="0000FF"/>
                </a:solidFill>
                <a:latin typeface="Times New Roman" panose="02020603050405020304" pitchFamily="18" charset="0"/>
              </a:rPr>
              <a:t>t</a:t>
            </a:r>
            <a:r>
              <a:rPr lang="tr-TR" altLang="en-US" sz="3600" smtClean="0">
                <a:solidFill>
                  <a:srgbClr val="0000FF"/>
                </a:solidFill>
                <a:latin typeface="Times New Roman" panose="02020603050405020304" pitchFamily="18" charset="0"/>
              </a:rPr>
              <a:t>he Node </a:t>
            </a:r>
            <a:r>
              <a:rPr lang="en-US" altLang="en-US" sz="3600" smtClean="0">
                <a:solidFill>
                  <a:srgbClr val="0000FF"/>
                </a:solidFill>
                <a:latin typeface="Times New Roman" panose="02020603050405020304" pitchFamily="18" charset="0"/>
              </a:rPr>
              <a:t>w</a:t>
            </a:r>
            <a:r>
              <a:rPr lang="tr-TR" altLang="en-US" sz="3600" smtClean="0">
                <a:solidFill>
                  <a:srgbClr val="0000FF"/>
                </a:solidFill>
                <a:latin typeface="Times New Roman" panose="02020603050405020304" pitchFamily="18" charset="0"/>
              </a:rPr>
              <a:t>ith</a:t>
            </a:r>
            <a:r>
              <a:rPr lang="en-US" altLang="en-US" sz="3600" smtClean="0">
                <a:solidFill>
                  <a:srgbClr val="0000FF"/>
                </a:solidFill>
                <a:latin typeface="Times New Roman" panose="02020603050405020304" pitchFamily="18" charset="0"/>
              </a:rPr>
              <a:t> the </a:t>
            </a:r>
            <a:r>
              <a:rPr lang="tr-TR" altLang="en-US" sz="3600" smtClean="0">
                <a:solidFill>
                  <a:srgbClr val="0000FF"/>
                </a:solidFill>
                <a:latin typeface="Times New Roman" panose="02020603050405020304" pitchFamily="18" charset="0"/>
              </a:rPr>
              <a:t>Minimum </a:t>
            </a:r>
            <a:r>
              <a:rPr lang="en-US" altLang="en-US" sz="3600" smtClean="0">
                <a:solidFill>
                  <a:srgbClr val="0000FF"/>
                </a:solidFill>
                <a:latin typeface="Times New Roman" panose="02020603050405020304" pitchFamily="18" charset="0"/>
              </a:rPr>
              <a:t>K</a:t>
            </a:r>
            <a:r>
              <a:rPr lang="tr-TR" altLang="en-US" sz="3600" smtClean="0">
                <a:solidFill>
                  <a:srgbClr val="0000FF"/>
                </a:solidFill>
                <a:latin typeface="Times New Roman" panose="02020603050405020304" pitchFamily="18" charset="0"/>
              </a:rPr>
              <a:t>ey</a:t>
            </a:r>
          </a:p>
        </p:txBody>
      </p:sp>
      <p:sp>
        <p:nvSpPr>
          <p:cNvPr id="47125" name="Text Box 21"/>
          <p:cNvSpPr txBox="1">
            <a:spLocks noChangeArrowheads="1"/>
          </p:cNvSpPr>
          <p:nvPr/>
        </p:nvSpPr>
        <p:spPr bwMode="auto">
          <a:xfrm>
            <a:off x="539750" y="1844675"/>
            <a:ext cx="828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2400"/>
              <a:t>Consider </a:t>
            </a:r>
            <a:r>
              <a:rPr lang="tr-TR" altLang="en-US" sz="2400" i="1"/>
              <a:t>H</a:t>
            </a:r>
            <a:r>
              <a:rPr lang="tr-TR" altLang="en-US" sz="2400"/>
              <a:t> with </a:t>
            </a:r>
            <a:r>
              <a:rPr lang="tr-TR" altLang="en-US" sz="2400" i="1"/>
              <a:t>n</a:t>
            </a:r>
            <a:r>
              <a:rPr lang="en-US" altLang="en-US" sz="2400" i="1"/>
              <a:t> </a:t>
            </a:r>
            <a:r>
              <a:rPr lang="tr-TR" altLang="en-US" sz="2400"/>
              <a:t>=</a:t>
            </a:r>
            <a:r>
              <a:rPr lang="en-US" altLang="en-US" sz="2400"/>
              <a:t> </a:t>
            </a:r>
            <a:r>
              <a:rPr lang="tr-TR" altLang="en-US" sz="2400"/>
              <a:t>27, </a:t>
            </a:r>
            <a:r>
              <a:rPr lang="tr-TR" altLang="en-US" sz="2400" i="1"/>
              <a:t>H</a:t>
            </a:r>
            <a:r>
              <a:rPr lang="en-US" altLang="en-US" sz="2400" i="1"/>
              <a:t> </a:t>
            </a:r>
            <a:r>
              <a:rPr lang="tr-TR" altLang="en-US" sz="2400"/>
              <a:t>=</a:t>
            </a:r>
            <a:r>
              <a:rPr lang="en-US" altLang="en-US" sz="2400"/>
              <a:t> </a:t>
            </a:r>
            <a:r>
              <a:rPr lang="tr-TR" altLang="en-US" sz="2400"/>
              <a:t>&lt;1 1 0 1 1&gt;</a:t>
            </a:r>
            <a:r>
              <a:rPr lang="en-US" altLang="en-US" sz="2400"/>
              <a:t> </a:t>
            </a:r>
            <a:r>
              <a:rPr lang="tr-TR" altLang="en-US" sz="2400"/>
              <a:t>=</a:t>
            </a:r>
            <a:r>
              <a:rPr lang="en-US" altLang="en-US" sz="2400"/>
              <a:t> </a:t>
            </a:r>
            <a:r>
              <a:rPr lang="tr-TR" altLang="en-US" sz="2400"/>
              <a:t>{</a:t>
            </a:r>
            <a:r>
              <a:rPr lang="tr-TR" altLang="en-US" sz="2400" i="1"/>
              <a:t>B</a:t>
            </a:r>
            <a:r>
              <a:rPr lang="tr-TR" altLang="en-US" sz="2400" i="1" baseline="-25000"/>
              <a:t>0</a:t>
            </a:r>
            <a:r>
              <a:rPr lang="tr-TR" altLang="en-US" sz="2400" i="1"/>
              <a:t>, B</a:t>
            </a:r>
            <a:r>
              <a:rPr lang="tr-TR" altLang="en-US" sz="2400" i="1" baseline="-25000"/>
              <a:t>1</a:t>
            </a:r>
            <a:r>
              <a:rPr lang="tr-TR" altLang="en-US" sz="2400" i="1"/>
              <a:t>, B</a:t>
            </a:r>
            <a:r>
              <a:rPr lang="tr-TR" altLang="en-US" sz="2400" i="1" baseline="-25000"/>
              <a:t>3</a:t>
            </a:r>
            <a:r>
              <a:rPr lang="tr-TR" altLang="en-US" sz="2400" i="1"/>
              <a:t>, B</a:t>
            </a:r>
            <a:r>
              <a:rPr lang="tr-TR" altLang="en-US" sz="2400" i="1" baseline="-25000"/>
              <a:t>4</a:t>
            </a:r>
            <a:r>
              <a:rPr lang="tr-TR" altLang="en-US" sz="2400"/>
              <a:t> } assume that </a:t>
            </a:r>
            <a:r>
              <a:rPr lang="tr-TR" altLang="en-US" sz="2400" i="1"/>
              <a:t>x </a:t>
            </a:r>
            <a:r>
              <a:rPr lang="tr-TR" altLang="en-US" sz="2400"/>
              <a:t>= root of </a:t>
            </a:r>
            <a:r>
              <a:rPr lang="tr-TR" altLang="en-US" sz="2400" i="1"/>
              <a:t>B</a:t>
            </a:r>
            <a:r>
              <a:rPr lang="tr-TR" altLang="en-US" sz="2400" i="1" baseline="-25000"/>
              <a:t>3</a:t>
            </a:r>
            <a:r>
              <a:rPr lang="tr-TR" altLang="en-US" sz="2400"/>
              <a:t> is the root with minimum key</a:t>
            </a:r>
            <a:endParaRPr lang="en-US" altLang="en-US" sz="2400"/>
          </a:p>
        </p:txBody>
      </p:sp>
      <p:grpSp>
        <p:nvGrpSpPr>
          <p:cNvPr id="47126" name="Group 22"/>
          <p:cNvGrpSpPr>
            <a:grpSpLocks/>
          </p:cNvGrpSpPr>
          <p:nvPr/>
        </p:nvGrpSpPr>
        <p:grpSpPr bwMode="auto">
          <a:xfrm>
            <a:off x="3492500" y="4957763"/>
            <a:ext cx="1077913" cy="847725"/>
            <a:chOff x="1565" y="2704"/>
            <a:chExt cx="498" cy="409"/>
          </a:xfrm>
        </p:grpSpPr>
        <p:sp>
          <p:nvSpPr>
            <p:cNvPr id="47138" name="AutoShape 23"/>
            <p:cNvSpPr>
              <a:spLocks noChangeArrowheads="1"/>
            </p:cNvSpPr>
            <p:nvPr/>
          </p:nvSpPr>
          <p:spPr bwMode="auto">
            <a:xfrm>
              <a:off x="1565" y="2704"/>
              <a:ext cx="453" cy="409"/>
            </a:xfrm>
            <a:prstGeom prst="triangle">
              <a:avLst>
                <a:gd name="adj" fmla="val 50000"/>
              </a:avLst>
            </a:prstGeom>
            <a:solidFill>
              <a:srgbClr val="00CCFF"/>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7139" name="Text Box 25"/>
            <p:cNvSpPr txBox="1">
              <a:spLocks noChangeArrowheads="1"/>
            </p:cNvSpPr>
            <p:nvPr/>
          </p:nvSpPr>
          <p:spPr bwMode="auto">
            <a:xfrm>
              <a:off x="1655" y="2840"/>
              <a:ext cx="40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2</a:t>
              </a:r>
              <a:endParaRPr lang="tr-TR" altLang="en-US" sz="2000" i="1"/>
            </a:p>
          </p:txBody>
        </p:sp>
      </p:grpSp>
      <p:grpSp>
        <p:nvGrpSpPr>
          <p:cNvPr id="47127" name="Group 26"/>
          <p:cNvGrpSpPr>
            <a:grpSpLocks/>
          </p:cNvGrpSpPr>
          <p:nvPr/>
        </p:nvGrpSpPr>
        <p:grpSpPr bwMode="auto">
          <a:xfrm>
            <a:off x="4859338" y="4940300"/>
            <a:ext cx="790575" cy="649288"/>
            <a:chOff x="1565" y="2704"/>
            <a:chExt cx="498" cy="409"/>
          </a:xfrm>
        </p:grpSpPr>
        <p:sp>
          <p:nvSpPr>
            <p:cNvPr id="47136" name="AutoShape 27"/>
            <p:cNvSpPr>
              <a:spLocks noChangeArrowheads="1"/>
            </p:cNvSpPr>
            <p:nvPr/>
          </p:nvSpPr>
          <p:spPr bwMode="auto">
            <a:xfrm>
              <a:off x="1565" y="2704"/>
              <a:ext cx="453" cy="409"/>
            </a:xfrm>
            <a:prstGeom prst="triangle">
              <a:avLst>
                <a:gd name="adj" fmla="val 50000"/>
              </a:avLst>
            </a:prstGeom>
            <a:solidFill>
              <a:srgbClr val="00CCFF"/>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7137" name="Text Box 29"/>
            <p:cNvSpPr txBox="1">
              <a:spLocks noChangeArrowheads="1"/>
            </p:cNvSpPr>
            <p:nvPr/>
          </p:nvSpPr>
          <p:spPr bwMode="auto">
            <a:xfrm>
              <a:off x="1655" y="2840"/>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1</a:t>
              </a:r>
              <a:endParaRPr lang="tr-TR" altLang="en-US" sz="2000" i="1"/>
            </a:p>
          </p:txBody>
        </p:sp>
      </p:grpSp>
      <p:sp>
        <p:nvSpPr>
          <p:cNvPr id="47128" name="Oval 30"/>
          <p:cNvSpPr>
            <a:spLocks noChangeArrowheads="1"/>
          </p:cNvSpPr>
          <p:nvPr/>
        </p:nvSpPr>
        <p:spPr bwMode="auto">
          <a:xfrm>
            <a:off x="5795963" y="4652963"/>
            <a:ext cx="400050" cy="419100"/>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7129" name="Text Box 31"/>
          <p:cNvSpPr txBox="1">
            <a:spLocks noChangeArrowheads="1"/>
          </p:cNvSpPr>
          <p:nvPr/>
        </p:nvSpPr>
        <p:spPr bwMode="auto">
          <a:xfrm>
            <a:off x="5786438" y="5072063"/>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0</a:t>
            </a:r>
            <a:endParaRPr lang="tr-TR" altLang="en-US" sz="2000" i="1"/>
          </a:p>
        </p:txBody>
      </p:sp>
      <p:sp>
        <p:nvSpPr>
          <p:cNvPr id="47130" name="Oval 32"/>
          <p:cNvSpPr>
            <a:spLocks noChangeArrowheads="1"/>
          </p:cNvSpPr>
          <p:nvPr/>
        </p:nvSpPr>
        <p:spPr bwMode="auto">
          <a:xfrm>
            <a:off x="5003800" y="3573463"/>
            <a:ext cx="400050" cy="419100"/>
          </a:xfrm>
          <a:prstGeom prst="ellipse">
            <a:avLst/>
          </a:prstGeom>
          <a:solidFill>
            <a:srgbClr val="3333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7131" name="AutoShape 33"/>
          <p:cNvSpPr>
            <a:spLocks noChangeArrowheads="1"/>
          </p:cNvSpPr>
          <p:nvPr/>
        </p:nvSpPr>
        <p:spPr bwMode="auto">
          <a:xfrm>
            <a:off x="6588125" y="3933825"/>
            <a:ext cx="1562100" cy="1296988"/>
          </a:xfrm>
          <a:prstGeom prst="triangle">
            <a:avLst>
              <a:gd name="adj" fmla="val 50000"/>
            </a:avLst>
          </a:prstGeom>
          <a:solidFill>
            <a:srgbClr val="00CCFF"/>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7132" name="Text Box 35"/>
          <p:cNvSpPr txBox="1">
            <a:spLocks noChangeArrowheads="1"/>
          </p:cNvSpPr>
          <p:nvPr/>
        </p:nvSpPr>
        <p:spPr bwMode="auto">
          <a:xfrm>
            <a:off x="7164388" y="4365625"/>
            <a:ext cx="1408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4</a:t>
            </a:r>
            <a:endParaRPr lang="tr-TR" altLang="en-US" sz="2000" i="1"/>
          </a:p>
        </p:txBody>
      </p:sp>
      <p:sp>
        <p:nvSpPr>
          <p:cNvPr id="47133" name="Oval 30"/>
          <p:cNvSpPr>
            <a:spLocks noChangeArrowheads="1"/>
          </p:cNvSpPr>
          <p:nvPr/>
        </p:nvSpPr>
        <p:spPr bwMode="auto">
          <a:xfrm>
            <a:off x="5043488" y="4643438"/>
            <a:ext cx="400050" cy="419100"/>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7134" name="Oval 30"/>
          <p:cNvSpPr>
            <a:spLocks noChangeArrowheads="1"/>
          </p:cNvSpPr>
          <p:nvPr/>
        </p:nvSpPr>
        <p:spPr bwMode="auto">
          <a:xfrm>
            <a:off x="3786188" y="4643438"/>
            <a:ext cx="400050" cy="419100"/>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7135" name="Oval 17"/>
          <p:cNvSpPr>
            <a:spLocks noChangeArrowheads="1"/>
          </p:cNvSpPr>
          <p:nvPr/>
        </p:nvSpPr>
        <p:spPr bwMode="auto">
          <a:xfrm>
            <a:off x="7143750" y="3571875"/>
            <a:ext cx="431800" cy="431800"/>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Tree>
    <p:extLst>
      <p:ext uri="{BB962C8B-B14F-4D97-AF65-F5344CB8AC3E}">
        <p14:creationId xmlns:p14="http://schemas.microsoft.com/office/powerpoint/2010/main" val="36593485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3"/>
          <p:cNvSpPr>
            <a:spLocks noGrp="1"/>
          </p:cNvSpPr>
          <p:nvPr>
            <p:ph type="dt" sz="quarter" idx="10"/>
          </p:nvPr>
        </p:nvSpPr>
        <p:spPr/>
        <p:txBody>
          <a:bodyPr/>
          <a:lstStyle/>
          <a:p>
            <a:pPr>
              <a:defRPr/>
            </a:pPr>
            <a:r>
              <a:rPr lang="en-US"/>
              <a:t>CS 473</a:t>
            </a:r>
          </a:p>
        </p:txBody>
      </p:sp>
      <p:sp>
        <p:nvSpPr>
          <p:cNvPr id="35" name="Footer Placeholder 4"/>
          <p:cNvSpPr>
            <a:spLocks noGrp="1"/>
          </p:cNvSpPr>
          <p:nvPr>
            <p:ph type="ftr" sz="quarter" idx="11"/>
          </p:nvPr>
        </p:nvSpPr>
        <p:spPr/>
        <p:txBody>
          <a:bodyPr/>
          <a:lstStyle/>
          <a:p>
            <a:pPr>
              <a:defRPr/>
            </a:pPr>
            <a:r>
              <a:rPr lang="en-US"/>
              <a:t>Lecture X</a:t>
            </a:r>
          </a:p>
        </p:txBody>
      </p:sp>
      <p:sp>
        <p:nvSpPr>
          <p:cNvPr id="3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430955E0-9D80-4F4D-ADA0-B63417D489D9}" type="slidenum">
              <a:rPr lang="en-US" altLang="en-US">
                <a:latin typeface="Arial" panose="020B0604020202020204" pitchFamily="34" charset="0"/>
              </a:rPr>
              <a:pPr eaLnBrk="1" hangingPunct="1"/>
              <a:t>108</a:t>
            </a:fld>
            <a:endParaRPr lang="en-US" altLang="en-US">
              <a:latin typeface="Arial" panose="020B0604020202020204" pitchFamily="34" charset="0"/>
            </a:endParaRPr>
          </a:p>
        </p:txBody>
      </p:sp>
      <p:sp>
        <p:nvSpPr>
          <p:cNvPr id="48133" name="Text Box 2"/>
          <p:cNvSpPr txBox="1">
            <a:spLocks noChangeArrowheads="1"/>
          </p:cNvSpPr>
          <p:nvPr/>
        </p:nvSpPr>
        <p:spPr bwMode="auto">
          <a:xfrm>
            <a:off x="6516688" y="4799013"/>
            <a:ext cx="1190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a:t>  head [</a:t>
            </a:r>
            <a:r>
              <a:rPr lang="tr-TR" altLang="en-US" i="1"/>
              <a:t>H</a:t>
            </a:r>
            <a:r>
              <a:rPr lang="tr-TR" altLang="en-US" i="1">
                <a:cs typeface="Arial" panose="020B0604020202020204" pitchFamily="34" charset="0"/>
              </a:rPr>
              <a:t>’</a:t>
            </a:r>
            <a:r>
              <a:rPr lang="tr-TR" altLang="en-US">
                <a:cs typeface="Arial" panose="020B0604020202020204" pitchFamily="34" charset="0"/>
              </a:rPr>
              <a:t>]</a:t>
            </a:r>
            <a:endParaRPr lang="en-US" altLang="en-US">
              <a:cs typeface="Arial" panose="020B0604020202020204" pitchFamily="34" charset="0"/>
            </a:endParaRPr>
          </a:p>
        </p:txBody>
      </p:sp>
      <p:sp>
        <p:nvSpPr>
          <p:cNvPr id="48134" name="Rectangle 3"/>
          <p:cNvSpPr>
            <a:spLocks noGrp="1" noChangeArrowheads="1"/>
          </p:cNvSpPr>
          <p:nvPr>
            <p:ph type="title"/>
          </p:nvPr>
        </p:nvSpPr>
        <p:spPr>
          <a:xfrm>
            <a:off x="533400" y="228600"/>
            <a:ext cx="8610600" cy="1143000"/>
          </a:xfrm>
          <a:noFill/>
        </p:spPr>
        <p:txBody>
          <a:bodyPr/>
          <a:lstStyle/>
          <a:p>
            <a:pPr eaLnBrk="1" hangingPunct="1"/>
            <a:r>
              <a:rPr lang="tr-TR" altLang="en-US" sz="3600" smtClean="0">
                <a:solidFill>
                  <a:srgbClr val="0000FF"/>
                </a:solidFill>
                <a:latin typeface="Times New Roman" panose="02020603050405020304" pitchFamily="18" charset="0"/>
              </a:rPr>
              <a:t>Extracting </a:t>
            </a:r>
            <a:r>
              <a:rPr lang="en-US" altLang="en-US" sz="3600" smtClean="0">
                <a:solidFill>
                  <a:srgbClr val="0000FF"/>
                </a:solidFill>
                <a:latin typeface="Times New Roman" panose="02020603050405020304" pitchFamily="18" charset="0"/>
              </a:rPr>
              <a:t>t</a:t>
            </a:r>
            <a:r>
              <a:rPr lang="tr-TR" altLang="en-US" sz="3600" smtClean="0">
                <a:solidFill>
                  <a:srgbClr val="0000FF"/>
                </a:solidFill>
                <a:latin typeface="Times New Roman" panose="02020603050405020304" pitchFamily="18" charset="0"/>
              </a:rPr>
              <a:t>he Node </a:t>
            </a:r>
            <a:r>
              <a:rPr lang="en-US" altLang="en-US" sz="3600" smtClean="0">
                <a:solidFill>
                  <a:srgbClr val="0000FF"/>
                </a:solidFill>
                <a:latin typeface="Times New Roman" panose="02020603050405020304" pitchFamily="18" charset="0"/>
              </a:rPr>
              <a:t>w</a:t>
            </a:r>
            <a:r>
              <a:rPr lang="tr-TR" altLang="en-US" sz="3600" smtClean="0">
                <a:solidFill>
                  <a:srgbClr val="0000FF"/>
                </a:solidFill>
                <a:latin typeface="Times New Roman" panose="02020603050405020304" pitchFamily="18" charset="0"/>
              </a:rPr>
              <a:t>ith</a:t>
            </a:r>
            <a:r>
              <a:rPr lang="en-US" altLang="en-US" sz="3600" smtClean="0">
                <a:solidFill>
                  <a:srgbClr val="0000FF"/>
                </a:solidFill>
                <a:latin typeface="Times New Roman" panose="02020603050405020304" pitchFamily="18" charset="0"/>
              </a:rPr>
              <a:t> the </a:t>
            </a:r>
            <a:r>
              <a:rPr lang="tr-TR" altLang="en-US" sz="3600" smtClean="0">
                <a:solidFill>
                  <a:srgbClr val="0000FF"/>
                </a:solidFill>
                <a:latin typeface="Times New Roman" panose="02020603050405020304" pitchFamily="18" charset="0"/>
              </a:rPr>
              <a:t>Minimum </a:t>
            </a:r>
            <a:r>
              <a:rPr lang="en-US" altLang="en-US" sz="3600" smtClean="0">
                <a:solidFill>
                  <a:srgbClr val="0000FF"/>
                </a:solidFill>
                <a:latin typeface="Times New Roman" panose="02020603050405020304" pitchFamily="18" charset="0"/>
              </a:rPr>
              <a:t>K</a:t>
            </a:r>
            <a:r>
              <a:rPr lang="tr-TR" altLang="en-US" sz="3600" smtClean="0">
                <a:solidFill>
                  <a:srgbClr val="0000FF"/>
                </a:solidFill>
                <a:latin typeface="Times New Roman" panose="02020603050405020304" pitchFamily="18" charset="0"/>
              </a:rPr>
              <a:t>ey</a:t>
            </a:r>
          </a:p>
        </p:txBody>
      </p:sp>
      <p:sp>
        <p:nvSpPr>
          <p:cNvPr id="48135" name="Line 4"/>
          <p:cNvSpPr>
            <a:spLocks noChangeShapeType="1"/>
          </p:cNvSpPr>
          <p:nvPr/>
        </p:nvSpPr>
        <p:spPr bwMode="auto">
          <a:xfrm>
            <a:off x="5292725" y="2276475"/>
            <a:ext cx="237490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8136" name="Oval 5"/>
          <p:cNvSpPr>
            <a:spLocks noChangeArrowheads="1"/>
          </p:cNvSpPr>
          <p:nvPr/>
        </p:nvSpPr>
        <p:spPr bwMode="auto">
          <a:xfrm>
            <a:off x="1866900" y="2792413"/>
            <a:ext cx="400050" cy="4191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8137" name="Line 6"/>
          <p:cNvSpPr>
            <a:spLocks noChangeShapeType="1"/>
          </p:cNvSpPr>
          <p:nvPr/>
        </p:nvSpPr>
        <p:spPr bwMode="auto">
          <a:xfrm>
            <a:off x="1474788" y="2995613"/>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8138" name="Line 7"/>
          <p:cNvSpPr>
            <a:spLocks noChangeShapeType="1"/>
          </p:cNvSpPr>
          <p:nvPr/>
        </p:nvSpPr>
        <p:spPr bwMode="auto">
          <a:xfrm>
            <a:off x="2266950" y="2995613"/>
            <a:ext cx="449263"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8139" name="Line 8"/>
          <p:cNvSpPr>
            <a:spLocks noChangeShapeType="1"/>
          </p:cNvSpPr>
          <p:nvPr/>
        </p:nvSpPr>
        <p:spPr bwMode="auto">
          <a:xfrm flipV="1">
            <a:off x="3130550" y="2276475"/>
            <a:ext cx="2233613"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8140" name="Line 9"/>
          <p:cNvSpPr>
            <a:spLocks noChangeShapeType="1"/>
          </p:cNvSpPr>
          <p:nvPr/>
        </p:nvSpPr>
        <p:spPr bwMode="auto">
          <a:xfrm>
            <a:off x="4356100" y="4003675"/>
            <a:ext cx="71913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48141" name="Line 10"/>
          <p:cNvSpPr>
            <a:spLocks noChangeShapeType="1"/>
          </p:cNvSpPr>
          <p:nvPr/>
        </p:nvSpPr>
        <p:spPr bwMode="auto">
          <a:xfrm flipV="1">
            <a:off x="5507038" y="4003675"/>
            <a:ext cx="360362" cy="63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48142" name="Line 11"/>
          <p:cNvSpPr>
            <a:spLocks noChangeShapeType="1"/>
          </p:cNvSpPr>
          <p:nvPr/>
        </p:nvSpPr>
        <p:spPr bwMode="auto">
          <a:xfrm flipV="1">
            <a:off x="4283075" y="3140075"/>
            <a:ext cx="936625" cy="6508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8143" name="Line 12"/>
          <p:cNvSpPr>
            <a:spLocks noChangeShapeType="1"/>
          </p:cNvSpPr>
          <p:nvPr/>
        </p:nvSpPr>
        <p:spPr bwMode="auto">
          <a:xfrm flipV="1">
            <a:off x="5291138" y="3140075"/>
            <a:ext cx="0" cy="62071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8144" name="Line 13"/>
          <p:cNvSpPr>
            <a:spLocks noChangeShapeType="1"/>
          </p:cNvSpPr>
          <p:nvPr/>
        </p:nvSpPr>
        <p:spPr bwMode="auto">
          <a:xfrm flipH="1" flipV="1">
            <a:off x="5364163" y="3140075"/>
            <a:ext cx="695325" cy="70485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8145" name="Text Box 14"/>
          <p:cNvSpPr txBox="1">
            <a:spLocks noChangeArrowheads="1"/>
          </p:cNvSpPr>
          <p:nvPr/>
        </p:nvSpPr>
        <p:spPr bwMode="auto">
          <a:xfrm>
            <a:off x="395288" y="2711450"/>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a:t>head [</a:t>
            </a:r>
            <a:r>
              <a:rPr lang="tr-TR" altLang="en-US" sz="2000" i="1"/>
              <a:t>H</a:t>
            </a:r>
            <a:r>
              <a:rPr lang="tr-TR" altLang="en-US" sz="2000"/>
              <a:t>]</a:t>
            </a:r>
          </a:p>
        </p:txBody>
      </p:sp>
      <p:sp>
        <p:nvSpPr>
          <p:cNvPr id="48146" name="Text Box 15"/>
          <p:cNvSpPr txBox="1">
            <a:spLocks noChangeArrowheads="1"/>
          </p:cNvSpPr>
          <p:nvPr/>
        </p:nvSpPr>
        <p:spPr bwMode="auto">
          <a:xfrm>
            <a:off x="1835150" y="3359150"/>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0</a:t>
            </a:r>
            <a:endParaRPr lang="tr-TR" altLang="en-US" sz="2000" i="1"/>
          </a:p>
        </p:txBody>
      </p:sp>
      <p:sp>
        <p:nvSpPr>
          <p:cNvPr id="48147" name="AutoShape 16"/>
          <p:cNvSpPr>
            <a:spLocks noChangeArrowheads="1"/>
          </p:cNvSpPr>
          <p:nvPr/>
        </p:nvSpPr>
        <p:spPr bwMode="auto">
          <a:xfrm>
            <a:off x="2555875" y="3067050"/>
            <a:ext cx="719138" cy="649288"/>
          </a:xfrm>
          <a:prstGeom prst="triangle">
            <a:avLst>
              <a:gd name="adj" fmla="val 50000"/>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8148" name="Oval 17"/>
          <p:cNvSpPr>
            <a:spLocks noChangeArrowheads="1"/>
          </p:cNvSpPr>
          <p:nvPr/>
        </p:nvSpPr>
        <p:spPr bwMode="auto">
          <a:xfrm>
            <a:off x="2698750" y="2779713"/>
            <a:ext cx="431800" cy="4318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8149" name="Text Box 18"/>
          <p:cNvSpPr txBox="1">
            <a:spLocks noChangeArrowheads="1"/>
          </p:cNvSpPr>
          <p:nvPr/>
        </p:nvSpPr>
        <p:spPr bwMode="auto">
          <a:xfrm>
            <a:off x="2698750" y="328295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1</a:t>
            </a:r>
            <a:endParaRPr lang="tr-TR" altLang="en-US" sz="2000" i="1"/>
          </a:p>
        </p:txBody>
      </p:sp>
      <p:sp>
        <p:nvSpPr>
          <p:cNvPr id="48150" name="Text Box 19"/>
          <p:cNvSpPr txBox="1">
            <a:spLocks noChangeArrowheads="1"/>
          </p:cNvSpPr>
          <p:nvPr/>
        </p:nvSpPr>
        <p:spPr bwMode="auto">
          <a:xfrm>
            <a:off x="5003800" y="2279650"/>
            <a:ext cx="36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 x</a:t>
            </a:r>
          </a:p>
        </p:txBody>
      </p:sp>
      <p:sp>
        <p:nvSpPr>
          <p:cNvPr id="48151" name="AutoShape 20"/>
          <p:cNvSpPr>
            <a:spLocks noChangeArrowheads="1"/>
          </p:cNvSpPr>
          <p:nvPr/>
        </p:nvSpPr>
        <p:spPr bwMode="auto">
          <a:xfrm>
            <a:off x="3563938" y="4092575"/>
            <a:ext cx="981075" cy="847725"/>
          </a:xfrm>
          <a:prstGeom prst="triangle">
            <a:avLst>
              <a:gd name="adj" fmla="val 50000"/>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8152" name="Text Box 22"/>
          <p:cNvSpPr txBox="1">
            <a:spLocks noChangeArrowheads="1"/>
          </p:cNvSpPr>
          <p:nvPr/>
        </p:nvSpPr>
        <p:spPr bwMode="auto">
          <a:xfrm>
            <a:off x="3759200" y="4373563"/>
            <a:ext cx="88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2</a:t>
            </a:r>
            <a:endParaRPr lang="tr-TR" altLang="en-US" sz="2000" i="1"/>
          </a:p>
        </p:txBody>
      </p:sp>
      <p:sp>
        <p:nvSpPr>
          <p:cNvPr id="48153" name="AutoShape 23"/>
          <p:cNvSpPr>
            <a:spLocks noChangeArrowheads="1"/>
          </p:cNvSpPr>
          <p:nvPr/>
        </p:nvSpPr>
        <p:spPr bwMode="auto">
          <a:xfrm>
            <a:off x="4932363" y="4076700"/>
            <a:ext cx="719137" cy="649288"/>
          </a:xfrm>
          <a:prstGeom prst="triangle">
            <a:avLst>
              <a:gd name="adj" fmla="val 50000"/>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8154" name="Oval 24"/>
          <p:cNvSpPr>
            <a:spLocks noChangeArrowheads="1"/>
          </p:cNvSpPr>
          <p:nvPr/>
        </p:nvSpPr>
        <p:spPr bwMode="auto">
          <a:xfrm>
            <a:off x="5075238" y="3789363"/>
            <a:ext cx="431800" cy="4318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8155" name="Text Box 25"/>
          <p:cNvSpPr txBox="1">
            <a:spLocks noChangeArrowheads="1"/>
          </p:cNvSpPr>
          <p:nvPr/>
        </p:nvSpPr>
        <p:spPr bwMode="auto">
          <a:xfrm>
            <a:off x="5075238" y="429260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1</a:t>
            </a:r>
            <a:endParaRPr lang="tr-TR" altLang="en-US" sz="2000" i="1"/>
          </a:p>
        </p:txBody>
      </p:sp>
      <p:sp>
        <p:nvSpPr>
          <p:cNvPr id="48156" name="Oval 26"/>
          <p:cNvSpPr>
            <a:spLocks noChangeArrowheads="1"/>
          </p:cNvSpPr>
          <p:nvPr/>
        </p:nvSpPr>
        <p:spPr bwMode="auto">
          <a:xfrm>
            <a:off x="5867400" y="3787775"/>
            <a:ext cx="400050" cy="4191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8157" name="Text Box 27"/>
          <p:cNvSpPr txBox="1">
            <a:spLocks noChangeArrowheads="1"/>
          </p:cNvSpPr>
          <p:nvPr/>
        </p:nvSpPr>
        <p:spPr bwMode="auto">
          <a:xfrm>
            <a:off x="5938838" y="4295775"/>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0</a:t>
            </a:r>
            <a:endParaRPr lang="tr-TR" altLang="en-US" sz="2000" i="1"/>
          </a:p>
        </p:txBody>
      </p:sp>
      <p:sp>
        <p:nvSpPr>
          <p:cNvPr id="48158" name="Oval 28"/>
          <p:cNvSpPr>
            <a:spLocks noChangeArrowheads="1"/>
          </p:cNvSpPr>
          <p:nvPr/>
        </p:nvSpPr>
        <p:spPr bwMode="auto">
          <a:xfrm>
            <a:off x="5075238" y="2708275"/>
            <a:ext cx="400050" cy="419100"/>
          </a:xfrm>
          <a:prstGeom prst="ellipse">
            <a:avLst/>
          </a:prstGeom>
          <a:solidFill>
            <a:srgbClr val="3333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8159" name="AutoShape 29"/>
          <p:cNvSpPr>
            <a:spLocks noChangeArrowheads="1"/>
          </p:cNvSpPr>
          <p:nvPr/>
        </p:nvSpPr>
        <p:spPr bwMode="auto">
          <a:xfrm>
            <a:off x="7235825" y="3141663"/>
            <a:ext cx="1444625" cy="1079500"/>
          </a:xfrm>
          <a:prstGeom prst="triangle">
            <a:avLst>
              <a:gd name="adj" fmla="val 50000"/>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8160" name="Text Box 31"/>
          <p:cNvSpPr txBox="1">
            <a:spLocks noChangeArrowheads="1"/>
          </p:cNvSpPr>
          <p:nvPr/>
        </p:nvSpPr>
        <p:spPr bwMode="auto">
          <a:xfrm>
            <a:off x="7735888" y="3644900"/>
            <a:ext cx="1408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4</a:t>
            </a:r>
            <a:endParaRPr lang="tr-TR" altLang="en-US" sz="2000" i="1"/>
          </a:p>
        </p:txBody>
      </p:sp>
      <p:sp>
        <p:nvSpPr>
          <p:cNvPr id="48161" name="Line 32"/>
          <p:cNvSpPr>
            <a:spLocks noChangeShapeType="1"/>
          </p:cNvSpPr>
          <p:nvPr/>
        </p:nvSpPr>
        <p:spPr bwMode="auto">
          <a:xfrm flipV="1">
            <a:off x="6227763" y="4005263"/>
            <a:ext cx="360362" cy="63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48162" name="Line 33"/>
          <p:cNvSpPr>
            <a:spLocks noChangeShapeType="1"/>
          </p:cNvSpPr>
          <p:nvPr/>
        </p:nvSpPr>
        <p:spPr bwMode="auto">
          <a:xfrm>
            <a:off x="6588125" y="4005263"/>
            <a:ext cx="360363" cy="719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63" name="Oval 24"/>
          <p:cNvSpPr>
            <a:spLocks noChangeArrowheads="1"/>
          </p:cNvSpPr>
          <p:nvPr/>
        </p:nvSpPr>
        <p:spPr bwMode="auto">
          <a:xfrm>
            <a:off x="3857625" y="3786188"/>
            <a:ext cx="431800" cy="4318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48164" name="Oval 26"/>
          <p:cNvSpPr>
            <a:spLocks noChangeArrowheads="1"/>
          </p:cNvSpPr>
          <p:nvPr/>
        </p:nvSpPr>
        <p:spPr bwMode="auto">
          <a:xfrm>
            <a:off x="7773988" y="2857500"/>
            <a:ext cx="400050" cy="4191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Tree>
    <p:extLst>
      <p:ext uri="{BB962C8B-B14F-4D97-AF65-F5344CB8AC3E}">
        <p14:creationId xmlns:p14="http://schemas.microsoft.com/office/powerpoint/2010/main" val="155650293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1D49824F-171A-4DCC-88B8-D694FBA9EA6C}" type="slidenum">
              <a:rPr lang="en-US" altLang="en-US">
                <a:latin typeface="Arial" panose="020B0604020202020204" pitchFamily="34" charset="0"/>
              </a:rPr>
              <a:pPr eaLnBrk="1" hangingPunct="1"/>
              <a:t>109</a:t>
            </a:fld>
            <a:endParaRPr lang="en-US" altLang="en-US">
              <a:latin typeface="Arial" panose="020B0604020202020204" pitchFamily="34" charset="0"/>
            </a:endParaRPr>
          </a:p>
        </p:txBody>
      </p:sp>
      <p:sp>
        <p:nvSpPr>
          <p:cNvPr id="49157" name="Rectangle 2"/>
          <p:cNvSpPr>
            <a:spLocks noGrp="1" noChangeArrowheads="1"/>
          </p:cNvSpPr>
          <p:nvPr>
            <p:ph type="body" idx="1"/>
          </p:nvPr>
        </p:nvSpPr>
        <p:spPr/>
        <p:txBody>
          <a:bodyPr/>
          <a:lstStyle/>
          <a:p>
            <a:pPr eaLnBrk="1" hangingPunct="1">
              <a:lnSpc>
                <a:spcPct val="60000"/>
              </a:lnSpc>
              <a:buFontTx/>
              <a:buNone/>
            </a:pPr>
            <a:endParaRPr lang="tr-TR" altLang="en-US" smtClean="0">
              <a:solidFill>
                <a:srgbClr val="0000FF"/>
              </a:solidFill>
              <a:latin typeface="Times New Roman" panose="02020603050405020304" pitchFamily="18" charset="0"/>
            </a:endParaRPr>
          </a:p>
          <a:p>
            <a:pPr eaLnBrk="1" hangingPunct="1">
              <a:lnSpc>
                <a:spcPct val="110000"/>
              </a:lnSpc>
              <a:buClr>
                <a:schemeClr val="tx1"/>
              </a:buClr>
            </a:pPr>
            <a:r>
              <a:rPr lang="tr-TR" altLang="en-US" smtClean="0">
                <a:solidFill>
                  <a:srgbClr val="FF3300"/>
                </a:solidFill>
                <a:latin typeface="Times New Roman" panose="02020603050405020304" pitchFamily="18" charset="0"/>
              </a:rPr>
              <a:t>Un</a:t>
            </a:r>
            <a:r>
              <a:rPr lang="en-US" altLang="en-US" smtClean="0">
                <a:solidFill>
                  <a:srgbClr val="FF3300"/>
                </a:solidFill>
                <a:latin typeface="Times New Roman" panose="02020603050405020304" pitchFamily="18" charset="0"/>
              </a:rPr>
              <a:t>i</a:t>
            </a:r>
            <a:r>
              <a:rPr lang="tr-TR" altLang="en-US" smtClean="0">
                <a:solidFill>
                  <a:srgbClr val="FF3300"/>
                </a:solidFill>
                <a:latin typeface="Times New Roman" panose="02020603050405020304" pitchFamily="18" charset="0"/>
              </a:rPr>
              <a:t>te </a:t>
            </a:r>
            <a:r>
              <a:rPr lang="tr-TR" altLang="en-US" smtClean="0">
                <a:latin typeface="Times New Roman" panose="02020603050405020304" pitchFamily="18" charset="0"/>
              </a:rPr>
              <a:t>b</a:t>
            </a:r>
            <a:r>
              <a:rPr lang="en-US" altLang="en-US" smtClean="0">
                <a:latin typeface="Times New Roman" panose="02020603050405020304" pitchFamily="18" charset="0"/>
              </a:rPr>
              <a:t>i</a:t>
            </a:r>
            <a:r>
              <a:rPr lang="tr-TR" altLang="en-US" smtClean="0">
                <a:latin typeface="Times New Roman" panose="02020603050405020304" pitchFamily="18" charset="0"/>
              </a:rPr>
              <a:t>nom</a:t>
            </a:r>
            <a:r>
              <a:rPr lang="en-US" altLang="en-US" smtClean="0">
                <a:latin typeface="Times New Roman" panose="02020603050405020304" pitchFamily="18" charset="0"/>
              </a:rPr>
              <a:t>i</a:t>
            </a:r>
            <a:r>
              <a:rPr lang="tr-TR" altLang="en-US" smtClean="0">
                <a:latin typeface="Times New Roman" panose="02020603050405020304" pitchFamily="18" charset="0"/>
              </a:rPr>
              <a:t>al heaps </a:t>
            </a:r>
            <a:r>
              <a:rPr lang="tr-TR" altLang="en-US" i="1" smtClean="0">
                <a:latin typeface="Times New Roman" panose="02020603050405020304" pitchFamily="18" charset="0"/>
              </a:rPr>
              <a:t>H</a:t>
            </a:r>
            <a:r>
              <a:rPr lang="tr-TR" altLang="en-US" smtClean="0">
                <a:latin typeface="Times New Roman" panose="02020603050405020304" pitchFamily="18" charset="0"/>
              </a:rPr>
              <a:t>=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0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1</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4</a:t>
            </a:r>
            <a:r>
              <a:rPr lang="tr-TR" altLang="en-US" smtClean="0">
                <a:latin typeface="Times New Roman" panose="02020603050405020304" pitchFamily="18" charset="0"/>
              </a:rPr>
              <a:t>} </a:t>
            </a:r>
            <a:r>
              <a:rPr lang="en-US" altLang="en-US" smtClean="0">
                <a:latin typeface="Times New Roman" panose="02020603050405020304" pitchFamily="18" charset="0"/>
              </a:rPr>
              <a:t>and         </a:t>
            </a:r>
            <a:r>
              <a:rPr lang="tr-TR" altLang="en-US" smtClean="0">
                <a:latin typeface="Times New Roman" panose="02020603050405020304" pitchFamily="18" charset="0"/>
              </a:rPr>
              <a:t> </a:t>
            </a:r>
            <a:r>
              <a:rPr lang="tr-TR" altLang="en-US" i="1" smtClean="0">
                <a:latin typeface="Times New Roman" panose="02020603050405020304" pitchFamily="18" charset="0"/>
              </a:rPr>
              <a:t>H’</a:t>
            </a:r>
            <a:r>
              <a:rPr lang="tr-TR" altLang="en-US" smtClean="0">
                <a:latin typeface="Times New Roman" panose="02020603050405020304" pitchFamily="18" charset="0"/>
                <a:cs typeface="Arial" panose="020B0604020202020204" pitchFamily="34" charset="0"/>
              </a:rPr>
              <a:t> = </a:t>
            </a:r>
            <a:r>
              <a:rPr lang="tr-TR" altLang="en-US" smtClean="0">
                <a:latin typeface="Times New Roman" panose="02020603050405020304" pitchFamily="18" charset="0"/>
              </a:rPr>
              <a:t>{</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0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1</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2</a:t>
            </a:r>
            <a:r>
              <a:rPr lang="tr-TR" altLang="en-US" smtClean="0">
                <a:latin typeface="Times New Roman" panose="02020603050405020304" pitchFamily="18" charset="0"/>
              </a:rPr>
              <a:t>}</a:t>
            </a:r>
            <a:endParaRPr lang="en-US" altLang="en-US" smtClean="0">
              <a:latin typeface="Times New Roman" panose="02020603050405020304" pitchFamily="18" charset="0"/>
            </a:endParaRPr>
          </a:p>
          <a:p>
            <a:pPr eaLnBrk="1" hangingPunct="1">
              <a:lnSpc>
                <a:spcPct val="120000"/>
              </a:lnSpc>
              <a:buClr>
                <a:schemeClr val="tx1"/>
              </a:buClr>
            </a:pPr>
            <a:r>
              <a:rPr lang="tr-TR" altLang="en-US" smtClean="0">
                <a:solidFill>
                  <a:srgbClr val="FF3300"/>
                </a:solidFill>
                <a:latin typeface="Times New Roman" panose="02020603050405020304" pitchFamily="18" charset="0"/>
              </a:rPr>
              <a:t>Runn</a:t>
            </a:r>
            <a:r>
              <a:rPr lang="en-US" altLang="en-US" smtClean="0">
                <a:solidFill>
                  <a:srgbClr val="FF3300"/>
                </a:solidFill>
                <a:latin typeface="Times New Roman" panose="02020603050405020304" pitchFamily="18" charset="0"/>
              </a:rPr>
              <a:t>i</a:t>
            </a:r>
            <a:r>
              <a:rPr lang="tr-TR" altLang="en-US" smtClean="0">
                <a:solidFill>
                  <a:srgbClr val="FF3300"/>
                </a:solidFill>
                <a:latin typeface="Times New Roman" panose="02020603050405020304" pitchFamily="18" charset="0"/>
              </a:rPr>
              <a:t>ng t</a:t>
            </a:r>
            <a:r>
              <a:rPr lang="en-US" altLang="en-US" smtClean="0">
                <a:solidFill>
                  <a:srgbClr val="FF3300"/>
                </a:solidFill>
                <a:latin typeface="Times New Roman" panose="02020603050405020304" pitchFamily="18" charset="0"/>
              </a:rPr>
              <a:t>i</a:t>
            </a:r>
            <a:r>
              <a:rPr lang="tr-TR" altLang="en-US" smtClean="0">
                <a:solidFill>
                  <a:srgbClr val="FF3300"/>
                </a:solidFill>
                <a:latin typeface="Times New Roman" panose="02020603050405020304" pitchFamily="18" charset="0"/>
              </a:rPr>
              <a:t>me </a:t>
            </a:r>
            <a:r>
              <a:rPr lang="en-US" altLang="en-US" smtClean="0">
                <a:latin typeface="Times New Roman" panose="02020603050405020304" pitchFamily="18" charset="0"/>
              </a:rPr>
              <a:t>i</a:t>
            </a:r>
            <a:r>
              <a:rPr lang="tr-TR" altLang="en-US" smtClean="0">
                <a:latin typeface="Times New Roman" panose="02020603050405020304" pitchFamily="18" charset="0"/>
              </a:rPr>
              <a:t>f </a:t>
            </a:r>
            <a:r>
              <a:rPr lang="tr-TR" altLang="en-US" i="1" smtClean="0">
                <a:latin typeface="Times New Roman" panose="02020603050405020304" pitchFamily="18" charset="0"/>
              </a:rPr>
              <a:t>H</a:t>
            </a:r>
            <a:r>
              <a:rPr lang="tr-TR" altLang="en-US" smtClean="0">
                <a:latin typeface="Times New Roman" panose="02020603050405020304" pitchFamily="18" charset="0"/>
              </a:rPr>
              <a:t> has </a:t>
            </a:r>
            <a:r>
              <a:rPr lang="tr-TR" altLang="en-US" i="1" smtClean="0">
                <a:latin typeface="Times New Roman" panose="02020603050405020304" pitchFamily="18" charset="0"/>
              </a:rPr>
              <a:t>n</a:t>
            </a:r>
            <a:r>
              <a:rPr lang="tr-TR" altLang="en-US" smtClean="0">
                <a:latin typeface="Times New Roman" panose="02020603050405020304" pitchFamily="18" charset="0"/>
              </a:rPr>
              <a:t> nodes</a:t>
            </a:r>
            <a:endParaRPr lang="en-US" altLang="en-US" smtClean="0">
              <a:latin typeface="Times New Roman" panose="02020603050405020304" pitchFamily="18" charset="0"/>
            </a:endParaRPr>
          </a:p>
          <a:p>
            <a:pPr eaLnBrk="1" hangingPunct="1">
              <a:lnSpc>
                <a:spcPct val="130000"/>
              </a:lnSpc>
              <a:buClr>
                <a:schemeClr val="tx1"/>
              </a:buClr>
            </a:pPr>
            <a:r>
              <a:rPr lang="tr-TR" altLang="en-US" smtClean="0">
                <a:latin typeface="Times New Roman" panose="02020603050405020304" pitchFamily="18" charset="0"/>
              </a:rPr>
              <a:t>Each of l</a:t>
            </a:r>
            <a:r>
              <a:rPr lang="en-US" altLang="en-US" smtClean="0">
                <a:latin typeface="Times New Roman" panose="02020603050405020304" pitchFamily="18" charset="0"/>
              </a:rPr>
              <a:t>i</a:t>
            </a:r>
            <a:r>
              <a:rPr lang="tr-TR" altLang="en-US" smtClean="0">
                <a:latin typeface="Times New Roman" panose="02020603050405020304" pitchFamily="18" charset="0"/>
              </a:rPr>
              <a:t>nes 1-4 takes O(lg</a:t>
            </a:r>
            <a:r>
              <a:rPr lang="tr-TR" altLang="en-US" i="1" smtClean="0">
                <a:latin typeface="Times New Roman" panose="02020603050405020304" pitchFamily="18" charset="0"/>
              </a:rPr>
              <a:t>n</a:t>
            </a:r>
            <a:r>
              <a:rPr lang="tr-TR" altLang="en-US" smtClean="0">
                <a:latin typeface="Times New Roman" panose="02020603050405020304" pitchFamily="18" charset="0"/>
              </a:rPr>
              <a:t>) </a:t>
            </a:r>
            <a:r>
              <a:rPr lang="en-US" altLang="en-US" smtClean="0">
                <a:latin typeface="Times New Roman" panose="02020603050405020304" pitchFamily="18" charset="0"/>
              </a:rPr>
              <a:t>time</a:t>
            </a:r>
            <a:endParaRPr lang="tr-TR" altLang="en-US" smtClean="0">
              <a:latin typeface="Times New Roman" panose="02020603050405020304" pitchFamily="18" charset="0"/>
            </a:endParaRPr>
          </a:p>
          <a:p>
            <a:pPr eaLnBrk="1" hangingPunct="1">
              <a:buFontTx/>
              <a:buNone/>
            </a:pPr>
            <a:r>
              <a:rPr lang="en-US" altLang="en-US" smtClean="0">
                <a:latin typeface="Times New Roman" panose="02020603050405020304" pitchFamily="18" charset="0"/>
              </a:rPr>
              <a:t>	it</a:t>
            </a:r>
            <a:r>
              <a:rPr lang="tr-TR" altLang="en-US" smtClean="0">
                <a:latin typeface="Times New Roman" panose="02020603050405020304" pitchFamily="18" charset="0"/>
              </a:rPr>
              <a:t> </a:t>
            </a:r>
            <a:r>
              <a:rPr lang="en-US" altLang="en-US" smtClean="0">
                <a:latin typeface="Times New Roman" panose="02020603050405020304" pitchFamily="18" charset="0"/>
              </a:rPr>
              <a:t>i</a:t>
            </a:r>
            <a:r>
              <a:rPr lang="tr-TR" altLang="en-US" smtClean="0">
                <a:latin typeface="Times New Roman" panose="02020603050405020304" pitchFamily="18" charset="0"/>
              </a:rPr>
              <a:t>s </a:t>
            </a:r>
            <a:r>
              <a:rPr lang="tr-TR" altLang="en-US" smtClean="0">
                <a:solidFill>
                  <a:srgbClr val="FF3300"/>
                </a:solidFill>
                <a:latin typeface="Times New Roman" panose="02020603050405020304" pitchFamily="18" charset="0"/>
              </a:rPr>
              <a:t>O(lg</a:t>
            </a:r>
            <a:r>
              <a:rPr lang="tr-TR" altLang="en-US" i="1" smtClean="0">
                <a:solidFill>
                  <a:srgbClr val="FF3300"/>
                </a:solidFill>
                <a:latin typeface="Times New Roman" panose="02020603050405020304" pitchFamily="18" charset="0"/>
              </a:rPr>
              <a:t>n</a:t>
            </a:r>
            <a:r>
              <a:rPr lang="tr-TR" altLang="en-US" smtClean="0">
                <a:solidFill>
                  <a:srgbClr val="FF3300"/>
                </a:solidFill>
                <a:latin typeface="Times New Roman" panose="02020603050405020304" pitchFamily="18" charset="0"/>
              </a:rPr>
              <a:t>).</a:t>
            </a:r>
          </a:p>
          <a:p>
            <a:pPr eaLnBrk="1" hangingPunct="1">
              <a:buFontTx/>
              <a:buNone/>
            </a:pPr>
            <a:r>
              <a:rPr lang="tr-TR" altLang="en-US" smtClean="0">
                <a:solidFill>
                  <a:srgbClr val="0000FF"/>
                </a:solidFill>
                <a:latin typeface="Times New Roman" panose="02020603050405020304" pitchFamily="18" charset="0"/>
              </a:rPr>
              <a:t> </a:t>
            </a:r>
          </a:p>
          <a:p>
            <a:pPr eaLnBrk="1" hangingPunct="1"/>
            <a:endParaRPr lang="en-US" altLang="en-US" smtClean="0">
              <a:solidFill>
                <a:srgbClr val="0000FF"/>
              </a:solidFill>
              <a:latin typeface="Times New Roman" panose="02020603050405020304" pitchFamily="18" charset="0"/>
            </a:endParaRPr>
          </a:p>
        </p:txBody>
      </p:sp>
      <p:sp>
        <p:nvSpPr>
          <p:cNvPr id="49158" name="Rectangle 3"/>
          <p:cNvSpPr>
            <a:spLocks noGrp="1" noChangeArrowheads="1"/>
          </p:cNvSpPr>
          <p:nvPr>
            <p:ph type="title"/>
          </p:nvPr>
        </p:nvSpPr>
        <p:spPr>
          <a:xfrm>
            <a:off x="457200" y="304800"/>
            <a:ext cx="8686800" cy="1371600"/>
          </a:xfrm>
          <a:noFill/>
        </p:spPr>
        <p:txBody>
          <a:bodyPr/>
          <a:lstStyle/>
          <a:p>
            <a:pPr eaLnBrk="1" hangingPunct="1"/>
            <a:r>
              <a:rPr lang="tr-TR" altLang="en-US" sz="3600" smtClean="0">
                <a:solidFill>
                  <a:srgbClr val="0000FF"/>
                </a:solidFill>
                <a:latin typeface="Times New Roman" panose="02020603050405020304" pitchFamily="18" charset="0"/>
              </a:rPr>
              <a:t>Extracting </a:t>
            </a:r>
            <a:r>
              <a:rPr lang="en-US" altLang="en-US" sz="3600" smtClean="0">
                <a:solidFill>
                  <a:srgbClr val="0000FF"/>
                </a:solidFill>
                <a:latin typeface="Times New Roman" panose="02020603050405020304" pitchFamily="18" charset="0"/>
              </a:rPr>
              <a:t>t</a:t>
            </a:r>
            <a:r>
              <a:rPr lang="tr-TR" altLang="en-US" sz="3600" smtClean="0">
                <a:solidFill>
                  <a:srgbClr val="0000FF"/>
                </a:solidFill>
                <a:latin typeface="Times New Roman" panose="02020603050405020304" pitchFamily="18" charset="0"/>
              </a:rPr>
              <a:t>he Node </a:t>
            </a:r>
            <a:r>
              <a:rPr lang="en-US" altLang="en-US" sz="3600" smtClean="0">
                <a:solidFill>
                  <a:srgbClr val="0000FF"/>
                </a:solidFill>
                <a:latin typeface="Times New Roman" panose="02020603050405020304" pitchFamily="18" charset="0"/>
              </a:rPr>
              <a:t>w</a:t>
            </a:r>
            <a:r>
              <a:rPr lang="tr-TR" altLang="en-US" sz="3600" smtClean="0">
                <a:solidFill>
                  <a:srgbClr val="0000FF"/>
                </a:solidFill>
                <a:latin typeface="Times New Roman" panose="02020603050405020304" pitchFamily="18" charset="0"/>
              </a:rPr>
              <a:t>ith</a:t>
            </a:r>
            <a:r>
              <a:rPr lang="en-US" altLang="en-US" sz="3600" smtClean="0">
                <a:solidFill>
                  <a:srgbClr val="0000FF"/>
                </a:solidFill>
                <a:latin typeface="Times New Roman" panose="02020603050405020304" pitchFamily="18" charset="0"/>
              </a:rPr>
              <a:t> the </a:t>
            </a:r>
            <a:r>
              <a:rPr lang="tr-TR" altLang="en-US" sz="3600" smtClean="0">
                <a:solidFill>
                  <a:srgbClr val="0000FF"/>
                </a:solidFill>
                <a:latin typeface="Times New Roman" panose="02020603050405020304" pitchFamily="18" charset="0"/>
              </a:rPr>
              <a:t>Minimum </a:t>
            </a:r>
            <a:r>
              <a:rPr lang="en-US" altLang="en-US" sz="3600" smtClean="0">
                <a:solidFill>
                  <a:srgbClr val="0000FF"/>
                </a:solidFill>
                <a:latin typeface="Times New Roman" panose="02020603050405020304" pitchFamily="18" charset="0"/>
              </a:rPr>
              <a:t>K</a:t>
            </a:r>
            <a:r>
              <a:rPr lang="tr-TR" altLang="en-US" sz="3600" smtClean="0">
                <a:solidFill>
                  <a:srgbClr val="0000FF"/>
                </a:solidFill>
                <a:latin typeface="Times New Roman" panose="02020603050405020304" pitchFamily="18" charset="0"/>
              </a:rPr>
              <a:t>ey</a:t>
            </a:r>
          </a:p>
        </p:txBody>
      </p:sp>
    </p:spTree>
    <p:extLst>
      <p:ext uri="{BB962C8B-B14F-4D97-AF65-F5344CB8AC3E}">
        <p14:creationId xmlns:p14="http://schemas.microsoft.com/office/powerpoint/2010/main" val="3679774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4A5D352-5C1E-4FFB-8F2D-B26F8C357F4F}" type="slidenum">
              <a:rPr lang="en-US" altLang="en-US" sz="1400"/>
              <a:pPr eaLnBrk="1" hangingPunct="1"/>
              <a:t>11</a:t>
            </a:fld>
            <a:endParaRPr lang="en-US" altLang="en-US" sz="1400"/>
          </a:p>
        </p:txBody>
      </p:sp>
      <p:sp>
        <p:nvSpPr>
          <p:cNvPr id="15363" name="Rectangle 2"/>
          <p:cNvSpPr>
            <a:spLocks noGrp="1" noChangeArrowheads="1"/>
          </p:cNvSpPr>
          <p:nvPr>
            <p:ph type="title"/>
            <p:custDataLst>
              <p:tags r:id="rId2"/>
            </p:custDataLst>
          </p:nvPr>
        </p:nvSpPr>
        <p:spPr>
          <a:xfrm>
            <a:off x="609600" y="171450"/>
            <a:ext cx="7772400" cy="1085850"/>
          </a:xfrm>
        </p:spPr>
        <p:txBody>
          <a:bodyPr>
            <a:normAutofit fontScale="90000"/>
          </a:bodyPr>
          <a:lstStyle/>
          <a:p>
            <a:pPr eaLnBrk="1" hangingPunct="1"/>
            <a:r>
              <a:rPr lang="en-US" altLang="en-US" smtClean="0"/>
              <a:t>Representing Complete </a:t>
            </a:r>
            <a:br>
              <a:rPr lang="en-US" altLang="en-US" smtClean="0"/>
            </a:br>
            <a:r>
              <a:rPr lang="en-US" altLang="en-US" smtClean="0"/>
              <a:t>Binary Trees in an Array</a:t>
            </a:r>
          </a:p>
        </p:txBody>
      </p:sp>
      <p:sp>
        <p:nvSpPr>
          <p:cNvPr id="15387" name="Text Box 33"/>
          <p:cNvSpPr txBox="1">
            <a:spLocks noChangeArrowheads="1"/>
          </p:cNvSpPr>
          <p:nvPr>
            <p:custDataLst>
              <p:tags r:id="rId3"/>
            </p:custDataLst>
          </p:nvPr>
        </p:nvSpPr>
        <p:spPr bwMode="auto">
          <a:xfrm>
            <a:off x="5892800" y="2000250"/>
            <a:ext cx="2459038"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800"/>
              <a:t>From node </a:t>
            </a:r>
            <a:r>
              <a:rPr lang="en-US" altLang="en-US" sz="2800" b="1">
                <a:solidFill>
                  <a:srgbClr val="FF0000"/>
                </a:solidFill>
              </a:rPr>
              <a:t>i</a:t>
            </a:r>
            <a:r>
              <a:rPr lang="en-US" altLang="en-US" sz="2800"/>
              <a:t>:</a:t>
            </a:r>
            <a:br>
              <a:rPr lang="en-US" altLang="en-US" sz="2800"/>
            </a:br>
            <a:endParaRPr lang="en-US" altLang="en-US" sz="2800"/>
          </a:p>
          <a:p>
            <a:pPr eaLnBrk="1" hangingPunct="1"/>
            <a:r>
              <a:rPr lang="en-US" altLang="en-US" sz="2800"/>
              <a:t>left child:</a:t>
            </a:r>
          </a:p>
          <a:p>
            <a:pPr eaLnBrk="1" hangingPunct="1"/>
            <a:r>
              <a:rPr lang="en-US" altLang="en-US" sz="2800"/>
              <a:t>right child:</a:t>
            </a:r>
          </a:p>
          <a:p>
            <a:pPr eaLnBrk="1" hangingPunct="1"/>
            <a:r>
              <a:rPr lang="en-US" altLang="en-US" sz="2800"/>
              <a:t>parent:</a:t>
            </a:r>
          </a:p>
        </p:txBody>
      </p:sp>
      <p:grpSp>
        <p:nvGrpSpPr>
          <p:cNvPr id="2" name="Group 1"/>
          <p:cNvGrpSpPr/>
          <p:nvPr/>
        </p:nvGrpSpPr>
        <p:grpSpPr>
          <a:xfrm>
            <a:off x="457200" y="1295400"/>
            <a:ext cx="5080000" cy="3105150"/>
            <a:chOff x="508000" y="1885950"/>
            <a:chExt cx="5080000" cy="2057400"/>
          </a:xfrm>
        </p:grpSpPr>
        <p:sp>
          <p:nvSpPr>
            <p:cNvPr id="15364" name="Oval 4"/>
            <p:cNvSpPr>
              <a:spLocks noChangeAspect="1" noChangeArrowheads="1"/>
            </p:cNvSpPr>
            <p:nvPr>
              <p:custDataLst>
                <p:tags r:id="rId9"/>
              </p:custDataLst>
            </p:nvPr>
          </p:nvSpPr>
          <p:spPr bwMode="auto">
            <a:xfrm>
              <a:off x="5080000" y="31432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G</a:t>
              </a:r>
            </a:p>
          </p:txBody>
        </p:sp>
        <p:sp>
          <p:nvSpPr>
            <p:cNvPr id="15365" name="Oval 5"/>
            <p:cNvSpPr>
              <a:spLocks noChangeAspect="1" noChangeArrowheads="1"/>
            </p:cNvSpPr>
            <p:nvPr>
              <p:custDataLst>
                <p:tags r:id="rId10"/>
              </p:custDataLst>
            </p:nvPr>
          </p:nvSpPr>
          <p:spPr bwMode="auto">
            <a:xfrm>
              <a:off x="2489200" y="31686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E</a:t>
              </a:r>
            </a:p>
          </p:txBody>
        </p:sp>
        <p:sp>
          <p:nvSpPr>
            <p:cNvPr id="15366" name="Oval 6"/>
            <p:cNvSpPr>
              <a:spLocks noChangeAspect="1" noChangeArrowheads="1"/>
            </p:cNvSpPr>
            <p:nvPr>
              <p:custDataLst>
                <p:tags r:id="rId11"/>
              </p:custDataLst>
            </p:nvPr>
          </p:nvSpPr>
          <p:spPr bwMode="auto">
            <a:xfrm>
              <a:off x="1066800" y="31686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D</a:t>
              </a:r>
            </a:p>
          </p:txBody>
        </p:sp>
        <p:sp>
          <p:nvSpPr>
            <p:cNvPr id="15367" name="Oval 7"/>
            <p:cNvSpPr>
              <a:spLocks noChangeAspect="1" noChangeArrowheads="1"/>
            </p:cNvSpPr>
            <p:nvPr>
              <p:custDataLst>
                <p:tags r:id="rId12"/>
              </p:custDataLst>
            </p:nvPr>
          </p:nvSpPr>
          <p:spPr bwMode="auto">
            <a:xfrm>
              <a:off x="4470400" y="26860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C</a:t>
              </a:r>
            </a:p>
          </p:txBody>
        </p:sp>
        <p:sp>
          <p:nvSpPr>
            <p:cNvPr id="15368" name="Oval 8"/>
            <p:cNvSpPr>
              <a:spLocks noChangeAspect="1" noChangeArrowheads="1"/>
            </p:cNvSpPr>
            <p:nvPr>
              <p:custDataLst>
                <p:tags r:id="rId13"/>
              </p:custDataLst>
            </p:nvPr>
          </p:nvSpPr>
          <p:spPr bwMode="auto">
            <a:xfrm>
              <a:off x="1828800" y="26860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B</a:t>
              </a:r>
            </a:p>
          </p:txBody>
        </p:sp>
        <p:sp>
          <p:nvSpPr>
            <p:cNvPr id="15369" name="Oval 9"/>
            <p:cNvSpPr>
              <a:spLocks noChangeAspect="1" noChangeArrowheads="1"/>
            </p:cNvSpPr>
            <p:nvPr>
              <p:custDataLst>
                <p:tags r:id="rId14"/>
              </p:custDataLst>
            </p:nvPr>
          </p:nvSpPr>
          <p:spPr bwMode="auto">
            <a:xfrm>
              <a:off x="3149600" y="20002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A</a:t>
              </a:r>
            </a:p>
          </p:txBody>
        </p:sp>
        <p:cxnSp>
          <p:nvCxnSpPr>
            <p:cNvPr id="15370" name="AutoShape 10"/>
            <p:cNvCxnSpPr>
              <a:cxnSpLocks noChangeShapeType="1"/>
              <a:stCxn id="15369" idx="3"/>
              <a:endCxn id="15368" idx="0"/>
            </p:cNvCxnSpPr>
            <p:nvPr>
              <p:custDataLst>
                <p:tags r:id="rId15"/>
              </p:custDataLst>
            </p:nvPr>
          </p:nvCxnSpPr>
          <p:spPr bwMode="auto">
            <a:xfrm flipH="1">
              <a:off x="2082800" y="2263775"/>
              <a:ext cx="1141413" cy="40322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5371" name="AutoShape 11"/>
            <p:cNvCxnSpPr>
              <a:cxnSpLocks noChangeShapeType="1"/>
              <a:stCxn id="15369" idx="5"/>
              <a:endCxn id="15367" idx="0"/>
            </p:cNvCxnSpPr>
            <p:nvPr>
              <p:custDataLst>
                <p:tags r:id="rId16"/>
              </p:custDataLst>
            </p:nvPr>
          </p:nvCxnSpPr>
          <p:spPr bwMode="auto">
            <a:xfrm>
              <a:off x="3582988" y="2263775"/>
              <a:ext cx="1141412" cy="40322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5372" name="AutoShape 12"/>
            <p:cNvCxnSpPr>
              <a:cxnSpLocks noChangeShapeType="1"/>
              <a:stCxn id="15367" idx="5"/>
              <a:endCxn id="15364" idx="0"/>
            </p:cNvCxnSpPr>
            <p:nvPr>
              <p:custDataLst>
                <p:tags r:id="rId17"/>
              </p:custDataLst>
            </p:nvPr>
          </p:nvCxnSpPr>
          <p:spPr bwMode="auto">
            <a:xfrm>
              <a:off x="4903788" y="2949575"/>
              <a:ext cx="430212" cy="17462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5373" name="AutoShape 13"/>
            <p:cNvCxnSpPr>
              <a:cxnSpLocks noChangeShapeType="1"/>
              <a:stCxn id="15368" idx="3"/>
              <a:endCxn id="15366" idx="0"/>
            </p:cNvCxnSpPr>
            <p:nvPr>
              <p:custDataLst>
                <p:tags r:id="rId18"/>
              </p:custDataLst>
            </p:nvPr>
          </p:nvCxnSpPr>
          <p:spPr bwMode="auto">
            <a:xfrm flipH="1">
              <a:off x="1320800" y="2949575"/>
              <a:ext cx="582613" cy="20002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5374" name="AutoShape 14"/>
            <p:cNvCxnSpPr>
              <a:cxnSpLocks noChangeShapeType="1"/>
              <a:stCxn id="15368" idx="5"/>
              <a:endCxn id="15365" idx="0"/>
            </p:cNvCxnSpPr>
            <p:nvPr>
              <p:custDataLst>
                <p:tags r:id="rId19"/>
              </p:custDataLst>
            </p:nvPr>
          </p:nvCxnSpPr>
          <p:spPr bwMode="auto">
            <a:xfrm>
              <a:off x="2262188" y="2949575"/>
              <a:ext cx="481012" cy="20002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5375" name="Oval 17"/>
            <p:cNvSpPr>
              <a:spLocks noChangeAspect="1" noChangeArrowheads="1"/>
            </p:cNvSpPr>
            <p:nvPr>
              <p:custDataLst>
                <p:tags r:id="rId20"/>
              </p:custDataLst>
            </p:nvPr>
          </p:nvSpPr>
          <p:spPr bwMode="auto">
            <a:xfrm>
              <a:off x="2133600" y="36576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J</a:t>
              </a:r>
            </a:p>
          </p:txBody>
        </p:sp>
        <p:cxnSp>
          <p:nvCxnSpPr>
            <p:cNvPr id="15376" name="AutoShape 18"/>
            <p:cNvCxnSpPr>
              <a:cxnSpLocks noChangeShapeType="1"/>
              <a:stCxn id="15365" idx="3"/>
              <a:endCxn id="15375" idx="0"/>
            </p:cNvCxnSpPr>
            <p:nvPr>
              <p:custDataLst>
                <p:tags r:id="rId21"/>
              </p:custDataLst>
            </p:nvPr>
          </p:nvCxnSpPr>
          <p:spPr bwMode="auto">
            <a:xfrm flipH="1">
              <a:off x="2387600" y="3432175"/>
              <a:ext cx="176213" cy="2063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5377" name="Oval 19"/>
            <p:cNvSpPr>
              <a:spLocks noChangeAspect="1" noChangeArrowheads="1"/>
            </p:cNvSpPr>
            <p:nvPr>
              <p:custDataLst>
                <p:tags r:id="rId22"/>
              </p:custDataLst>
            </p:nvPr>
          </p:nvSpPr>
          <p:spPr bwMode="auto">
            <a:xfrm>
              <a:off x="2844800" y="36576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K</a:t>
              </a:r>
            </a:p>
          </p:txBody>
        </p:sp>
        <p:cxnSp>
          <p:nvCxnSpPr>
            <p:cNvPr id="15378" name="AutoShape 20"/>
            <p:cNvCxnSpPr>
              <a:cxnSpLocks noChangeShapeType="1"/>
              <a:stCxn id="15365" idx="5"/>
              <a:endCxn id="15377" idx="0"/>
            </p:cNvCxnSpPr>
            <p:nvPr>
              <p:custDataLst>
                <p:tags r:id="rId23"/>
              </p:custDataLst>
            </p:nvPr>
          </p:nvCxnSpPr>
          <p:spPr bwMode="auto">
            <a:xfrm>
              <a:off x="2922588" y="3432175"/>
              <a:ext cx="176212" cy="2063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5379" name="Oval 21"/>
            <p:cNvSpPr>
              <a:spLocks noChangeAspect="1" noChangeArrowheads="1"/>
            </p:cNvSpPr>
            <p:nvPr>
              <p:custDataLst>
                <p:tags r:id="rId24"/>
              </p:custDataLst>
            </p:nvPr>
          </p:nvSpPr>
          <p:spPr bwMode="auto">
            <a:xfrm>
              <a:off x="711200" y="36576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H</a:t>
              </a:r>
            </a:p>
          </p:txBody>
        </p:sp>
        <p:cxnSp>
          <p:nvCxnSpPr>
            <p:cNvPr id="15380" name="AutoShape 22"/>
            <p:cNvCxnSpPr>
              <a:cxnSpLocks noChangeShapeType="1"/>
              <a:stCxn id="15366" idx="3"/>
              <a:endCxn id="15379" idx="0"/>
            </p:cNvCxnSpPr>
            <p:nvPr>
              <p:custDataLst>
                <p:tags r:id="rId25"/>
              </p:custDataLst>
            </p:nvPr>
          </p:nvCxnSpPr>
          <p:spPr bwMode="auto">
            <a:xfrm flipH="1">
              <a:off x="965200" y="3432175"/>
              <a:ext cx="176213" cy="2063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5381" name="Oval 23"/>
            <p:cNvSpPr>
              <a:spLocks noChangeAspect="1" noChangeArrowheads="1"/>
            </p:cNvSpPr>
            <p:nvPr>
              <p:custDataLst>
                <p:tags r:id="rId26"/>
              </p:custDataLst>
            </p:nvPr>
          </p:nvSpPr>
          <p:spPr bwMode="auto">
            <a:xfrm>
              <a:off x="1422400" y="36576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I</a:t>
              </a:r>
            </a:p>
          </p:txBody>
        </p:sp>
        <p:cxnSp>
          <p:nvCxnSpPr>
            <p:cNvPr id="15382" name="AutoShape 24"/>
            <p:cNvCxnSpPr>
              <a:cxnSpLocks noChangeShapeType="1"/>
              <a:stCxn id="15366" idx="5"/>
              <a:endCxn id="15381" idx="0"/>
            </p:cNvCxnSpPr>
            <p:nvPr>
              <p:custDataLst>
                <p:tags r:id="rId27"/>
              </p:custDataLst>
            </p:nvPr>
          </p:nvCxnSpPr>
          <p:spPr bwMode="auto">
            <a:xfrm>
              <a:off x="1500188" y="3432175"/>
              <a:ext cx="176212" cy="2063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5383" name="Oval 25"/>
            <p:cNvSpPr>
              <a:spLocks noChangeAspect="1" noChangeArrowheads="1"/>
            </p:cNvSpPr>
            <p:nvPr>
              <p:custDataLst>
                <p:tags r:id="rId28"/>
              </p:custDataLst>
            </p:nvPr>
          </p:nvSpPr>
          <p:spPr bwMode="auto">
            <a:xfrm>
              <a:off x="3962400" y="31432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F</a:t>
              </a:r>
            </a:p>
          </p:txBody>
        </p:sp>
        <p:cxnSp>
          <p:nvCxnSpPr>
            <p:cNvPr id="15384" name="AutoShape 26"/>
            <p:cNvCxnSpPr>
              <a:cxnSpLocks noChangeShapeType="1"/>
              <a:stCxn id="15367" idx="3"/>
              <a:endCxn id="15383" idx="0"/>
            </p:cNvCxnSpPr>
            <p:nvPr>
              <p:custDataLst>
                <p:tags r:id="rId29"/>
              </p:custDataLst>
            </p:nvPr>
          </p:nvCxnSpPr>
          <p:spPr bwMode="auto">
            <a:xfrm flipH="1">
              <a:off x="4216400" y="2949575"/>
              <a:ext cx="328613" cy="17462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5385" name="Oval 27"/>
            <p:cNvSpPr>
              <a:spLocks noChangeAspect="1" noChangeArrowheads="1"/>
            </p:cNvSpPr>
            <p:nvPr>
              <p:custDataLst>
                <p:tags r:id="rId30"/>
              </p:custDataLst>
            </p:nvPr>
          </p:nvSpPr>
          <p:spPr bwMode="auto">
            <a:xfrm>
              <a:off x="3657600" y="36576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L</a:t>
              </a:r>
            </a:p>
          </p:txBody>
        </p:sp>
        <p:cxnSp>
          <p:nvCxnSpPr>
            <p:cNvPr id="15386" name="AutoShape 28"/>
            <p:cNvCxnSpPr>
              <a:cxnSpLocks noChangeShapeType="1"/>
              <a:stCxn id="15383" idx="3"/>
              <a:endCxn id="15385" idx="0"/>
            </p:cNvCxnSpPr>
            <p:nvPr>
              <p:custDataLst>
                <p:tags r:id="rId31"/>
              </p:custDataLst>
            </p:nvPr>
          </p:nvCxnSpPr>
          <p:spPr bwMode="auto">
            <a:xfrm flipH="1">
              <a:off x="3911600" y="3406775"/>
              <a:ext cx="125413" cy="2317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5388" name="Text Box 40"/>
            <p:cNvSpPr txBox="1">
              <a:spLocks noChangeArrowheads="1"/>
            </p:cNvSpPr>
            <p:nvPr>
              <p:custDataLst>
                <p:tags r:id="rId32"/>
              </p:custDataLst>
            </p:nvPr>
          </p:nvSpPr>
          <p:spPr bwMode="auto">
            <a:xfrm>
              <a:off x="4775200" y="28987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FF0000"/>
                  </a:solidFill>
                </a:rPr>
                <a:t>7</a:t>
              </a:r>
            </a:p>
          </p:txBody>
        </p:sp>
        <p:grpSp>
          <p:nvGrpSpPr>
            <p:cNvPr id="15389" name="Group 194"/>
            <p:cNvGrpSpPr>
              <a:grpSpLocks/>
            </p:cNvGrpSpPr>
            <p:nvPr>
              <p:custDataLst>
                <p:tags r:id="rId33"/>
              </p:custDataLst>
            </p:nvPr>
          </p:nvGrpSpPr>
          <p:grpSpPr bwMode="auto">
            <a:xfrm>
              <a:off x="508000" y="1885950"/>
              <a:ext cx="3956050" cy="1909763"/>
              <a:chOff x="320" y="1188"/>
              <a:chExt cx="2492" cy="1203"/>
            </a:xfrm>
          </p:grpSpPr>
          <p:sp>
            <p:nvSpPr>
              <p:cNvPr id="15440" name="Text Box 34"/>
              <p:cNvSpPr txBox="1">
                <a:spLocks noChangeArrowheads="1"/>
              </p:cNvSpPr>
              <p:nvPr>
                <p:custDataLst>
                  <p:tags r:id="rId34"/>
                </p:custDataLst>
              </p:nvPr>
            </p:nvSpPr>
            <p:spPr bwMode="auto">
              <a:xfrm>
                <a:off x="1728" y="118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FF0000"/>
                    </a:solidFill>
                  </a:rPr>
                  <a:t>1</a:t>
                </a:r>
              </a:p>
            </p:txBody>
          </p:sp>
          <p:sp>
            <p:nvSpPr>
              <p:cNvPr id="15441" name="Text Box 35"/>
              <p:cNvSpPr txBox="1">
                <a:spLocks noChangeArrowheads="1"/>
              </p:cNvSpPr>
              <p:nvPr>
                <p:custDataLst>
                  <p:tags r:id="rId35"/>
                </p:custDataLst>
              </p:nvPr>
            </p:nvSpPr>
            <p:spPr bwMode="auto">
              <a:xfrm>
                <a:off x="960" y="158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FF0000"/>
                    </a:solidFill>
                  </a:rPr>
                  <a:t>2</a:t>
                </a:r>
              </a:p>
            </p:txBody>
          </p:sp>
          <p:sp>
            <p:nvSpPr>
              <p:cNvPr id="15442" name="Text Box 36"/>
              <p:cNvSpPr txBox="1">
                <a:spLocks noChangeArrowheads="1"/>
              </p:cNvSpPr>
              <p:nvPr>
                <p:custDataLst>
                  <p:tags r:id="rId36"/>
                </p:custDataLst>
              </p:nvPr>
            </p:nvSpPr>
            <p:spPr bwMode="auto">
              <a:xfrm>
                <a:off x="2624" y="158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FF0000"/>
                    </a:solidFill>
                  </a:rPr>
                  <a:t>3</a:t>
                </a:r>
              </a:p>
            </p:txBody>
          </p:sp>
          <p:sp>
            <p:nvSpPr>
              <p:cNvPr id="15443" name="Text Box 37"/>
              <p:cNvSpPr txBox="1">
                <a:spLocks noChangeArrowheads="1"/>
              </p:cNvSpPr>
              <p:nvPr>
                <p:custDataLst>
                  <p:tags r:id="rId37"/>
                </p:custDataLst>
              </p:nvPr>
            </p:nvSpPr>
            <p:spPr bwMode="auto">
              <a:xfrm>
                <a:off x="448" y="190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FF0000"/>
                    </a:solidFill>
                  </a:rPr>
                  <a:t>4</a:t>
                </a:r>
              </a:p>
            </p:txBody>
          </p:sp>
          <p:sp>
            <p:nvSpPr>
              <p:cNvPr id="15444" name="Text Box 38"/>
              <p:cNvSpPr txBox="1">
                <a:spLocks noChangeArrowheads="1"/>
              </p:cNvSpPr>
              <p:nvPr>
                <p:custDataLst>
                  <p:tags r:id="rId38"/>
                </p:custDataLst>
              </p:nvPr>
            </p:nvSpPr>
            <p:spPr bwMode="auto">
              <a:xfrm>
                <a:off x="1344" y="190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FF0000"/>
                    </a:solidFill>
                  </a:rPr>
                  <a:t>5</a:t>
                </a:r>
              </a:p>
            </p:txBody>
          </p:sp>
          <p:sp>
            <p:nvSpPr>
              <p:cNvPr id="15445" name="Text Box 39"/>
              <p:cNvSpPr txBox="1">
                <a:spLocks noChangeArrowheads="1"/>
              </p:cNvSpPr>
              <p:nvPr>
                <p:custDataLst>
                  <p:tags r:id="rId39"/>
                </p:custDataLst>
              </p:nvPr>
            </p:nvSpPr>
            <p:spPr bwMode="auto">
              <a:xfrm>
                <a:off x="2304" y="187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FF0000"/>
                    </a:solidFill>
                  </a:rPr>
                  <a:t>6</a:t>
                </a:r>
              </a:p>
            </p:txBody>
          </p:sp>
          <p:sp>
            <p:nvSpPr>
              <p:cNvPr id="15446" name="Text Box 41"/>
              <p:cNvSpPr txBox="1">
                <a:spLocks noChangeArrowheads="1"/>
              </p:cNvSpPr>
              <p:nvPr>
                <p:custDataLst>
                  <p:tags r:id="rId40"/>
                </p:custDataLst>
              </p:nvPr>
            </p:nvSpPr>
            <p:spPr bwMode="auto">
              <a:xfrm>
                <a:off x="768" y="216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FF0000"/>
                    </a:solidFill>
                  </a:rPr>
                  <a:t>9</a:t>
                </a:r>
              </a:p>
            </p:txBody>
          </p:sp>
          <p:sp>
            <p:nvSpPr>
              <p:cNvPr id="15447" name="Text Box 42"/>
              <p:cNvSpPr txBox="1">
                <a:spLocks noChangeArrowheads="1"/>
              </p:cNvSpPr>
              <p:nvPr>
                <p:custDataLst>
                  <p:tags r:id="rId41"/>
                </p:custDataLst>
              </p:nvPr>
            </p:nvSpPr>
            <p:spPr bwMode="auto">
              <a:xfrm>
                <a:off x="320" y="216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FF0000"/>
                    </a:solidFill>
                  </a:rPr>
                  <a:t>8</a:t>
                </a:r>
              </a:p>
            </p:txBody>
          </p:sp>
          <p:sp>
            <p:nvSpPr>
              <p:cNvPr id="15448" name="Text Box 43"/>
              <p:cNvSpPr txBox="1">
                <a:spLocks noChangeArrowheads="1"/>
              </p:cNvSpPr>
              <p:nvPr>
                <p:custDataLst>
                  <p:tags r:id="rId42"/>
                </p:custDataLst>
              </p:nvPr>
            </p:nvSpPr>
            <p:spPr bwMode="auto">
              <a:xfrm>
                <a:off x="1152" y="216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FF0000"/>
                    </a:solidFill>
                  </a:rPr>
                  <a:t>10</a:t>
                </a:r>
              </a:p>
            </p:txBody>
          </p:sp>
          <p:sp>
            <p:nvSpPr>
              <p:cNvPr id="15449" name="Text Box 44"/>
              <p:cNvSpPr txBox="1">
                <a:spLocks noChangeArrowheads="1"/>
              </p:cNvSpPr>
              <p:nvPr>
                <p:custDataLst>
                  <p:tags r:id="rId43"/>
                </p:custDataLst>
              </p:nvPr>
            </p:nvSpPr>
            <p:spPr bwMode="auto">
              <a:xfrm>
                <a:off x="1600" y="216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FF0000"/>
                    </a:solidFill>
                  </a:rPr>
                  <a:t>11</a:t>
                </a:r>
              </a:p>
            </p:txBody>
          </p:sp>
          <p:sp>
            <p:nvSpPr>
              <p:cNvPr id="15450" name="Text Box 45"/>
              <p:cNvSpPr txBox="1">
                <a:spLocks noChangeArrowheads="1"/>
              </p:cNvSpPr>
              <p:nvPr>
                <p:custDataLst>
                  <p:tags r:id="rId44"/>
                </p:custDataLst>
              </p:nvPr>
            </p:nvSpPr>
            <p:spPr bwMode="auto">
              <a:xfrm>
                <a:off x="2176" y="216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FF0000"/>
                    </a:solidFill>
                  </a:rPr>
                  <a:t>12</a:t>
                </a:r>
              </a:p>
            </p:txBody>
          </p:sp>
        </p:grpSp>
      </p:grpSp>
      <p:graphicFrame>
        <p:nvGraphicFramePr>
          <p:cNvPr id="4289" name="Group 193"/>
          <p:cNvGraphicFramePr>
            <a:graphicFrameLocks noGrp="1"/>
          </p:cNvGraphicFramePr>
          <p:nvPr>
            <p:custDataLst>
              <p:tags r:id="rId4"/>
            </p:custDataLst>
          </p:nvPr>
        </p:nvGraphicFramePr>
        <p:xfrm>
          <a:off x="304800" y="5143500"/>
          <a:ext cx="8534400" cy="792408"/>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09600">
                  <a:extLst>
                    <a:ext uri="{9D8B030D-6E8A-4147-A177-3AD203B41FA5}">
                      <a16:colId xmlns:a16="http://schemas.microsoft.com/office/drawing/2014/main" val="20010"/>
                    </a:ext>
                  </a:extLst>
                </a:gridCol>
                <a:gridCol w="609600">
                  <a:extLst>
                    <a:ext uri="{9D8B030D-6E8A-4147-A177-3AD203B41FA5}">
                      <a16:colId xmlns:a16="http://schemas.microsoft.com/office/drawing/2014/main" val="20011"/>
                    </a:ext>
                  </a:extLst>
                </a:gridCol>
                <a:gridCol w="609600">
                  <a:extLst>
                    <a:ext uri="{9D8B030D-6E8A-4147-A177-3AD203B41FA5}">
                      <a16:colId xmlns:a16="http://schemas.microsoft.com/office/drawing/2014/main" val="20012"/>
                    </a:ext>
                  </a:extLst>
                </a:gridCol>
                <a:gridCol w="609600">
                  <a:extLst>
                    <a:ext uri="{9D8B030D-6E8A-4147-A177-3AD203B41FA5}">
                      <a16:colId xmlns:a16="http://schemas.microsoft.com/office/drawing/2014/main" val="20013"/>
                    </a:ext>
                  </a:extLst>
                </a:gridCol>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339933"/>
                        </a:solidFill>
                        <a:effectLst/>
                        <a:latin typeface="Times New Roman" pitchFamily="18" charset="0"/>
                      </a:endParaRPr>
                    </a:p>
                  </a:txBody>
                  <a:tcPr marT="45702" marB="457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A</a:t>
                      </a:r>
                    </a:p>
                  </a:txBody>
                  <a:tcPr marT="45702" marB="457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B</a:t>
                      </a:r>
                    </a:p>
                  </a:txBody>
                  <a:tcPr marT="45702" marB="457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C</a:t>
                      </a:r>
                    </a:p>
                  </a:txBody>
                  <a:tcPr marT="45702" marB="457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D</a:t>
                      </a:r>
                    </a:p>
                  </a:txBody>
                  <a:tcPr marT="45702" marB="457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E</a:t>
                      </a:r>
                    </a:p>
                  </a:txBody>
                  <a:tcPr marT="45702" marB="457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F</a:t>
                      </a:r>
                    </a:p>
                  </a:txBody>
                  <a:tcPr marT="45702" marB="457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G</a:t>
                      </a:r>
                    </a:p>
                  </a:txBody>
                  <a:tcPr marT="45702" marB="457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H</a:t>
                      </a:r>
                    </a:p>
                  </a:txBody>
                  <a:tcPr marT="45702" marB="457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I</a:t>
                      </a:r>
                    </a:p>
                  </a:txBody>
                  <a:tcPr marT="45702" marB="457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J</a:t>
                      </a:r>
                    </a:p>
                  </a:txBody>
                  <a:tcPr marT="45702" marB="457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K</a:t>
                      </a:r>
                    </a:p>
                  </a:txBody>
                  <a:tcPr marT="45702" marB="457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L</a:t>
                      </a:r>
                    </a:p>
                  </a:txBody>
                  <a:tcPr marT="45702" marB="457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a:txBody>
                  <a:tcPr marT="45702" marB="457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marT="45702" marB="45702" anchor="ctr" anchorCtr="1"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marT="45702" marB="45702"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a:t>
                      </a:r>
                    </a:p>
                  </a:txBody>
                  <a:tcPr marT="45702" marB="45702"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marT="45702" marB="45702"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marT="45702" marB="45702"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a:t>
                      </a:r>
                    </a:p>
                  </a:txBody>
                  <a:tcPr marT="45702" marB="45702"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a:t>
                      </a:r>
                    </a:p>
                  </a:txBody>
                  <a:tcPr marT="45702" marB="45702"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7</a:t>
                      </a:r>
                    </a:p>
                  </a:txBody>
                  <a:tcPr marT="45702" marB="45702"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8</a:t>
                      </a:r>
                    </a:p>
                  </a:txBody>
                  <a:tcPr marT="45702" marB="45702"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9</a:t>
                      </a:r>
                    </a:p>
                  </a:txBody>
                  <a:tcPr marT="45702" marB="45702"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10</a:t>
                      </a:r>
                    </a:p>
                  </a:txBody>
                  <a:tcPr marT="45702" marB="45702"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11</a:t>
                      </a:r>
                    </a:p>
                  </a:txBody>
                  <a:tcPr marT="45702" marB="45702"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T="45702" marB="45702"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T="45702" marB="45702" anchor="ctr" anchorCtr="1"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436" name="Text Box 191"/>
          <p:cNvSpPr txBox="1">
            <a:spLocks noChangeArrowheads="1"/>
          </p:cNvSpPr>
          <p:nvPr>
            <p:custDataLst>
              <p:tags r:id="rId5"/>
            </p:custDataLst>
          </p:nvPr>
        </p:nvSpPr>
        <p:spPr bwMode="auto">
          <a:xfrm>
            <a:off x="1219200" y="4629150"/>
            <a:ext cx="546893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implicit (array) implementation:</a:t>
            </a:r>
          </a:p>
        </p:txBody>
      </p:sp>
      <p:sp>
        <p:nvSpPr>
          <p:cNvPr id="15437" name="Text Box 195" hidden="1"/>
          <p:cNvSpPr txBox="1">
            <a:spLocks noChangeArrowheads="1"/>
          </p:cNvSpPr>
          <p:nvPr>
            <p:custDataLst>
              <p:tags r:id="rId6"/>
            </p:custDataLst>
          </p:nvPr>
        </p:nvSpPr>
        <p:spPr bwMode="auto">
          <a:xfrm>
            <a:off x="7467600" y="28194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FF0000"/>
                </a:solidFill>
              </a:rPr>
              <a:t>2 * i</a:t>
            </a:r>
          </a:p>
        </p:txBody>
      </p:sp>
      <p:sp>
        <p:nvSpPr>
          <p:cNvPr id="15438" name="Text Box 196" hidden="1"/>
          <p:cNvSpPr txBox="1">
            <a:spLocks noChangeArrowheads="1"/>
          </p:cNvSpPr>
          <p:nvPr>
            <p:custDataLst>
              <p:tags r:id="rId7"/>
            </p:custDataLst>
          </p:nvPr>
        </p:nvSpPr>
        <p:spPr bwMode="auto">
          <a:xfrm>
            <a:off x="7543800" y="3429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FF0000"/>
                </a:solidFill>
              </a:rPr>
              <a:t>(2 * i)+1</a:t>
            </a:r>
          </a:p>
        </p:txBody>
      </p:sp>
      <p:sp>
        <p:nvSpPr>
          <p:cNvPr id="15439" name="Text Box 197" hidden="1"/>
          <p:cNvSpPr txBox="1">
            <a:spLocks noChangeArrowheads="1"/>
          </p:cNvSpPr>
          <p:nvPr>
            <p:custDataLst>
              <p:tags r:id="rId8"/>
            </p:custDataLst>
          </p:nvPr>
        </p:nvSpPr>
        <p:spPr bwMode="auto">
          <a:xfrm>
            <a:off x="7010400" y="38862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FF0000"/>
                </a:solidFill>
              </a:rPr>
              <a:t>└ i / 2</a:t>
            </a:r>
            <a:r>
              <a:rPr lang="en-US" altLang="en-US">
                <a:solidFill>
                  <a:srgbClr val="FF0000"/>
                </a:solidFill>
                <a:cs typeface="Times New Roman" panose="02020603050405020304" pitchFamily="18" charset="0"/>
              </a:rPr>
              <a:t>┘</a:t>
            </a:r>
          </a:p>
        </p:txBody>
      </p:sp>
    </p:spTree>
    <p:extLst>
      <p:ext uri="{BB962C8B-B14F-4D97-AF65-F5344CB8AC3E}">
        <p14:creationId xmlns:p14="http://schemas.microsoft.com/office/powerpoint/2010/main" val="12184599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879EE6EB-659A-46D7-AD21-437EC6192FB5}" type="slidenum">
              <a:rPr lang="en-US" altLang="en-US">
                <a:latin typeface="Arial" panose="020B0604020202020204" pitchFamily="34" charset="0"/>
              </a:rPr>
              <a:pPr eaLnBrk="1" hangingPunct="1"/>
              <a:t>110</a:t>
            </a:fld>
            <a:endParaRPr lang="en-US" altLang="en-US">
              <a:latin typeface="Arial" panose="020B0604020202020204" pitchFamily="34" charset="0"/>
            </a:endParaRPr>
          </a:p>
        </p:txBody>
      </p:sp>
      <p:sp>
        <p:nvSpPr>
          <p:cNvPr id="50181" name="Rectangle 2"/>
          <p:cNvSpPr>
            <a:spLocks noGrp="1" noChangeArrowheads="1"/>
          </p:cNvSpPr>
          <p:nvPr>
            <p:ph type="body" idx="1"/>
          </p:nvPr>
        </p:nvSpPr>
        <p:spPr>
          <a:xfrm>
            <a:off x="1403350" y="1600200"/>
            <a:ext cx="7283450" cy="4525963"/>
          </a:xfrm>
        </p:spPr>
        <p:txBody>
          <a:bodyPr/>
          <a:lstStyle/>
          <a:p>
            <a:pPr eaLnBrk="1" hangingPunct="1">
              <a:lnSpc>
                <a:spcPct val="90000"/>
              </a:lnSpc>
              <a:buFontTx/>
              <a:buNone/>
            </a:pPr>
            <a:r>
              <a:rPr lang="tr-TR" altLang="en-US" sz="2800" smtClean="0">
                <a:solidFill>
                  <a:srgbClr val="C00000"/>
                </a:solidFill>
                <a:latin typeface="Times New Roman" panose="02020603050405020304" pitchFamily="18" charset="0"/>
              </a:rPr>
              <a:t>BINOMIAL-HEAP-DE</a:t>
            </a:r>
            <a:r>
              <a:rPr lang="en-US" altLang="en-US" sz="2800" smtClean="0">
                <a:solidFill>
                  <a:srgbClr val="C00000"/>
                </a:solidFill>
                <a:latin typeface="Times New Roman" panose="02020603050405020304" pitchFamily="18" charset="0"/>
              </a:rPr>
              <a:t>C</a:t>
            </a:r>
            <a:r>
              <a:rPr lang="tr-TR" altLang="en-US" sz="2800" smtClean="0">
                <a:solidFill>
                  <a:srgbClr val="C00000"/>
                </a:solidFill>
                <a:latin typeface="Times New Roman" panose="02020603050405020304" pitchFamily="18" charset="0"/>
              </a:rPr>
              <a:t>REASE-KEY (H,</a:t>
            </a:r>
            <a:r>
              <a:rPr lang="en-US" altLang="en-US" sz="2800" smtClean="0">
                <a:solidFill>
                  <a:srgbClr val="C00000"/>
                </a:solidFill>
                <a:latin typeface="Times New Roman" panose="02020603050405020304" pitchFamily="18" charset="0"/>
              </a:rPr>
              <a:t> </a:t>
            </a:r>
            <a:r>
              <a:rPr lang="tr-TR" altLang="en-US" sz="2800" smtClean="0">
                <a:solidFill>
                  <a:srgbClr val="C00000"/>
                </a:solidFill>
                <a:latin typeface="Times New Roman" panose="02020603050405020304" pitchFamily="18" charset="0"/>
              </a:rPr>
              <a:t>x,</a:t>
            </a:r>
            <a:r>
              <a:rPr lang="en-US" altLang="en-US" sz="2800" smtClean="0">
                <a:solidFill>
                  <a:srgbClr val="C00000"/>
                </a:solidFill>
                <a:latin typeface="Times New Roman" panose="02020603050405020304" pitchFamily="18" charset="0"/>
              </a:rPr>
              <a:t> </a:t>
            </a:r>
            <a:r>
              <a:rPr lang="tr-TR" altLang="en-US" sz="2800" smtClean="0">
                <a:solidFill>
                  <a:srgbClr val="C00000"/>
                </a:solidFill>
                <a:latin typeface="Times New Roman" panose="02020603050405020304" pitchFamily="18" charset="0"/>
              </a:rPr>
              <a:t>k)</a:t>
            </a:r>
          </a:p>
          <a:p>
            <a:pPr eaLnBrk="1" hangingPunct="1">
              <a:lnSpc>
                <a:spcPct val="90000"/>
              </a:lnSpc>
              <a:buFontTx/>
              <a:buNone/>
            </a:pPr>
            <a:r>
              <a:rPr lang="tr-TR" altLang="en-US" sz="2400" smtClean="0">
                <a:latin typeface="Times New Roman" panose="02020603050405020304" pitchFamily="18" charset="0"/>
              </a:rPr>
              <a:t>key [x] </a:t>
            </a:r>
            <a:r>
              <a:rPr lang="en-AU" altLang="en-US" sz="2400" smtClean="0">
                <a:latin typeface="Times New Roman" panose="02020603050405020304" pitchFamily="18" charset="0"/>
                <a:sym typeface="Symbol" panose="05050102010706020507" pitchFamily="18" charset="2"/>
              </a:rPr>
              <a:t></a:t>
            </a:r>
            <a:r>
              <a:rPr lang="tr-TR" altLang="en-US" sz="2400" smtClean="0">
                <a:latin typeface="Times New Roman" panose="02020603050405020304" pitchFamily="18" charset="0"/>
              </a:rPr>
              <a:t> k</a:t>
            </a:r>
          </a:p>
          <a:p>
            <a:pPr eaLnBrk="1" hangingPunct="1">
              <a:lnSpc>
                <a:spcPct val="90000"/>
              </a:lnSpc>
              <a:buFontTx/>
              <a:buNone/>
            </a:pPr>
            <a:r>
              <a:rPr lang="tr-TR" altLang="en-US" sz="2400" smtClean="0">
                <a:latin typeface="Times New Roman" panose="02020603050405020304" pitchFamily="18" charset="0"/>
              </a:rPr>
              <a:t>y  </a:t>
            </a:r>
            <a:r>
              <a:rPr lang="en-AU" altLang="en-US" sz="2400" smtClean="0">
                <a:latin typeface="Times New Roman" panose="02020603050405020304" pitchFamily="18" charset="0"/>
                <a:sym typeface="Symbol" panose="05050102010706020507" pitchFamily="18" charset="2"/>
              </a:rPr>
              <a:t></a:t>
            </a:r>
            <a:r>
              <a:rPr lang="tr-TR" altLang="en-US" sz="2400" smtClean="0">
                <a:latin typeface="Times New Roman" panose="02020603050405020304" pitchFamily="18" charset="0"/>
              </a:rPr>
              <a:t>  x</a:t>
            </a:r>
          </a:p>
          <a:p>
            <a:pPr eaLnBrk="1" hangingPunct="1">
              <a:lnSpc>
                <a:spcPct val="90000"/>
              </a:lnSpc>
              <a:buFontTx/>
              <a:buNone/>
            </a:pPr>
            <a:r>
              <a:rPr lang="tr-TR" altLang="en-US" sz="2400" smtClean="0">
                <a:latin typeface="Times New Roman" panose="02020603050405020304" pitchFamily="18" charset="0"/>
              </a:rPr>
              <a:t>z  </a:t>
            </a:r>
            <a:r>
              <a:rPr lang="en-AU" altLang="en-US" sz="2400" smtClean="0">
                <a:latin typeface="Times New Roman" panose="02020603050405020304" pitchFamily="18" charset="0"/>
                <a:sym typeface="Symbol" panose="05050102010706020507" pitchFamily="18" charset="2"/>
              </a:rPr>
              <a:t></a:t>
            </a:r>
            <a:r>
              <a:rPr lang="tr-TR" altLang="en-US" sz="2400" smtClean="0">
                <a:latin typeface="Times New Roman" panose="02020603050405020304" pitchFamily="18" charset="0"/>
                <a:sym typeface="Symbol" panose="05050102010706020507" pitchFamily="18" charset="2"/>
              </a:rPr>
              <a:t> </a:t>
            </a:r>
            <a:r>
              <a:rPr lang="tr-TR" altLang="en-US" sz="2400" smtClean="0">
                <a:latin typeface="Times New Roman" panose="02020603050405020304" pitchFamily="18" charset="0"/>
              </a:rPr>
              <a:t> p[y] </a:t>
            </a:r>
          </a:p>
          <a:p>
            <a:pPr eaLnBrk="1" hangingPunct="1">
              <a:lnSpc>
                <a:spcPct val="90000"/>
              </a:lnSpc>
              <a:buFontTx/>
              <a:buNone/>
            </a:pPr>
            <a:r>
              <a:rPr lang="tr-TR" altLang="en-US" sz="2400" smtClean="0">
                <a:solidFill>
                  <a:srgbClr val="C00000"/>
                </a:solidFill>
                <a:latin typeface="Times New Roman" panose="02020603050405020304" pitchFamily="18" charset="0"/>
              </a:rPr>
              <a:t>while</a:t>
            </a:r>
            <a:r>
              <a:rPr lang="tr-TR" altLang="en-US" sz="2400" smtClean="0">
                <a:solidFill>
                  <a:srgbClr val="0000FF"/>
                </a:solidFill>
                <a:latin typeface="Times New Roman" panose="02020603050405020304" pitchFamily="18" charset="0"/>
              </a:rPr>
              <a:t> </a:t>
            </a:r>
            <a:r>
              <a:rPr lang="tr-TR" altLang="en-US" sz="2400" smtClean="0">
                <a:latin typeface="Times New Roman" panose="02020603050405020304" pitchFamily="18" charset="0"/>
              </a:rPr>
              <a:t>z </a:t>
            </a:r>
            <a:r>
              <a:rPr lang="tr-TR" altLang="en-US" sz="2400" smtClean="0">
                <a:latin typeface="Times New Roman" panose="02020603050405020304" pitchFamily="18" charset="0"/>
                <a:cs typeface="Arial" panose="020B0604020202020204" pitchFamily="34" charset="0"/>
              </a:rPr>
              <a:t>≠</a:t>
            </a:r>
            <a:r>
              <a:rPr lang="tr-TR" altLang="en-US" sz="2400" smtClean="0">
                <a:latin typeface="Times New Roman" panose="02020603050405020304" pitchFamily="18" charset="0"/>
              </a:rPr>
              <a:t> NIL and key [y] &lt; key [z] </a:t>
            </a:r>
            <a:r>
              <a:rPr lang="tr-TR" altLang="en-US" sz="2400" smtClean="0">
                <a:solidFill>
                  <a:srgbClr val="C00000"/>
                </a:solidFill>
                <a:latin typeface="Times New Roman" panose="02020603050405020304" pitchFamily="18" charset="0"/>
              </a:rPr>
              <a:t>do</a:t>
            </a:r>
          </a:p>
          <a:p>
            <a:pPr eaLnBrk="1" hangingPunct="1">
              <a:lnSpc>
                <a:spcPct val="90000"/>
              </a:lnSpc>
              <a:buFontTx/>
              <a:buNone/>
            </a:pPr>
            <a:r>
              <a:rPr lang="tr-TR" altLang="en-US" sz="2400" smtClean="0">
                <a:latin typeface="Times New Roman" panose="02020603050405020304" pitchFamily="18" charset="0"/>
              </a:rPr>
              <a:t>      </a:t>
            </a:r>
            <a:r>
              <a:rPr lang="tr-TR" altLang="en-US" sz="2400" smtClean="0">
                <a:solidFill>
                  <a:srgbClr val="C00000"/>
                </a:solidFill>
                <a:latin typeface="Times New Roman" panose="02020603050405020304" pitchFamily="18" charset="0"/>
              </a:rPr>
              <a:t>exchange</a:t>
            </a:r>
            <a:r>
              <a:rPr lang="tr-TR" altLang="en-US" sz="2400" smtClean="0">
                <a:latin typeface="Times New Roman" panose="02020603050405020304" pitchFamily="18" charset="0"/>
              </a:rPr>
              <a:t>  key [y] </a:t>
            </a:r>
            <a:r>
              <a:rPr lang="en-AU" altLang="en-US" sz="2400" smtClean="0">
                <a:latin typeface="Times New Roman" panose="02020603050405020304" pitchFamily="18" charset="0"/>
                <a:sym typeface="Symbol" panose="05050102010706020507" pitchFamily="18" charset="2"/>
              </a:rPr>
              <a:t></a:t>
            </a:r>
            <a:r>
              <a:rPr lang="tr-TR" altLang="en-US" sz="2400" smtClean="0">
                <a:latin typeface="Times New Roman" panose="02020603050405020304" pitchFamily="18" charset="0"/>
              </a:rPr>
              <a:t>  key [z]</a:t>
            </a:r>
          </a:p>
          <a:p>
            <a:pPr eaLnBrk="1" hangingPunct="1">
              <a:lnSpc>
                <a:spcPct val="90000"/>
              </a:lnSpc>
              <a:buFontTx/>
              <a:buNone/>
            </a:pPr>
            <a:r>
              <a:rPr lang="tr-TR" altLang="en-US" sz="2400" smtClean="0">
                <a:latin typeface="Times New Roman" panose="02020603050405020304" pitchFamily="18" charset="0"/>
              </a:rPr>
              <a:t>      </a:t>
            </a:r>
            <a:r>
              <a:rPr lang="tr-TR" altLang="en-US" sz="2400" smtClean="0">
                <a:solidFill>
                  <a:srgbClr val="C00000"/>
                </a:solidFill>
                <a:latin typeface="Times New Roman" panose="02020603050405020304" pitchFamily="18" charset="0"/>
              </a:rPr>
              <a:t>exchange</a:t>
            </a:r>
            <a:r>
              <a:rPr lang="tr-TR" altLang="en-US" sz="2400" smtClean="0">
                <a:latin typeface="Times New Roman" panose="02020603050405020304" pitchFamily="18" charset="0"/>
              </a:rPr>
              <a:t>  satellite fields of y and z</a:t>
            </a:r>
          </a:p>
          <a:p>
            <a:pPr eaLnBrk="1" hangingPunct="1">
              <a:lnSpc>
                <a:spcPct val="90000"/>
              </a:lnSpc>
              <a:buFontTx/>
              <a:buNone/>
            </a:pPr>
            <a:r>
              <a:rPr lang="tr-TR" altLang="en-US" sz="2400" smtClean="0">
                <a:latin typeface="Times New Roman" panose="02020603050405020304" pitchFamily="18" charset="0"/>
              </a:rPr>
              <a:t>      y </a:t>
            </a:r>
            <a:r>
              <a:rPr lang="en-AU" altLang="en-US" sz="2400" smtClean="0">
                <a:latin typeface="Times New Roman" panose="02020603050405020304" pitchFamily="18" charset="0"/>
                <a:sym typeface="Symbol" panose="05050102010706020507" pitchFamily="18" charset="2"/>
              </a:rPr>
              <a:t></a:t>
            </a:r>
            <a:r>
              <a:rPr lang="tr-TR" altLang="en-US" sz="2400" smtClean="0">
                <a:latin typeface="Times New Roman" panose="02020603050405020304" pitchFamily="18" charset="0"/>
              </a:rPr>
              <a:t> z</a:t>
            </a:r>
          </a:p>
          <a:p>
            <a:pPr eaLnBrk="1" hangingPunct="1">
              <a:lnSpc>
                <a:spcPct val="90000"/>
              </a:lnSpc>
              <a:buFontTx/>
              <a:buNone/>
            </a:pPr>
            <a:r>
              <a:rPr lang="tr-TR" altLang="en-US" sz="2400" smtClean="0">
                <a:latin typeface="Times New Roman" panose="02020603050405020304" pitchFamily="18" charset="0"/>
              </a:rPr>
              <a:t>      z </a:t>
            </a:r>
            <a:r>
              <a:rPr lang="en-AU" altLang="en-US" sz="2400" smtClean="0">
                <a:latin typeface="Times New Roman" panose="02020603050405020304" pitchFamily="18" charset="0"/>
                <a:sym typeface="Symbol" panose="05050102010706020507" pitchFamily="18" charset="2"/>
              </a:rPr>
              <a:t></a:t>
            </a:r>
            <a:r>
              <a:rPr lang="tr-TR" altLang="en-US" sz="2400" smtClean="0">
                <a:latin typeface="Times New Roman" panose="02020603050405020304" pitchFamily="18" charset="0"/>
              </a:rPr>
              <a:t> p [y]</a:t>
            </a:r>
          </a:p>
          <a:p>
            <a:pPr eaLnBrk="1" hangingPunct="1">
              <a:lnSpc>
                <a:spcPct val="90000"/>
              </a:lnSpc>
              <a:buFontTx/>
              <a:buNone/>
            </a:pPr>
            <a:r>
              <a:rPr lang="tr-TR" altLang="en-US" sz="2400" smtClean="0">
                <a:latin typeface="Times New Roman" panose="02020603050405020304" pitchFamily="18" charset="0"/>
              </a:rPr>
              <a:t>      </a:t>
            </a:r>
            <a:r>
              <a:rPr lang="tr-TR" altLang="en-US" sz="2400" smtClean="0">
                <a:solidFill>
                  <a:srgbClr val="C00000"/>
                </a:solidFill>
                <a:latin typeface="Times New Roman" panose="02020603050405020304" pitchFamily="18" charset="0"/>
              </a:rPr>
              <a:t>endwhile</a:t>
            </a:r>
          </a:p>
          <a:p>
            <a:pPr eaLnBrk="1" hangingPunct="1">
              <a:lnSpc>
                <a:spcPct val="90000"/>
              </a:lnSpc>
              <a:buFontTx/>
              <a:buNone/>
            </a:pPr>
            <a:r>
              <a:rPr lang="tr-TR" altLang="en-US" sz="2400" smtClean="0">
                <a:solidFill>
                  <a:srgbClr val="C00000"/>
                </a:solidFill>
                <a:latin typeface="Times New Roman" panose="02020603050405020304" pitchFamily="18" charset="0"/>
              </a:rPr>
              <a:t>end</a:t>
            </a:r>
          </a:p>
          <a:p>
            <a:pPr eaLnBrk="1" hangingPunct="1">
              <a:lnSpc>
                <a:spcPct val="90000"/>
              </a:lnSpc>
            </a:pPr>
            <a:endParaRPr lang="tr-TR" altLang="en-US" sz="2400" smtClean="0">
              <a:solidFill>
                <a:srgbClr val="0000FF"/>
              </a:solidFill>
              <a:latin typeface="Times New Roman" panose="02020603050405020304" pitchFamily="18" charset="0"/>
            </a:endParaRPr>
          </a:p>
        </p:txBody>
      </p:sp>
      <p:sp>
        <p:nvSpPr>
          <p:cNvPr id="50182" name="Rectangle 3"/>
          <p:cNvSpPr>
            <a:spLocks noGrp="1" noChangeArrowheads="1"/>
          </p:cNvSpPr>
          <p:nvPr>
            <p:ph type="title"/>
          </p:nvPr>
        </p:nvSpPr>
        <p:spPr>
          <a:noFill/>
        </p:spPr>
        <p:txBody>
          <a:bodyPr/>
          <a:lstStyle/>
          <a:p>
            <a:pPr eaLnBrk="1" hangingPunct="1"/>
            <a:r>
              <a:rPr lang="tr-TR" altLang="en-US" sz="4000" smtClean="0">
                <a:solidFill>
                  <a:srgbClr val="0000FF"/>
                </a:solidFill>
                <a:latin typeface="Times New Roman" panose="02020603050405020304" pitchFamily="18" charset="0"/>
              </a:rPr>
              <a:t>Decreasing </a:t>
            </a:r>
            <a:r>
              <a:rPr lang="en-US" altLang="en-US" sz="4000" smtClean="0">
                <a:solidFill>
                  <a:srgbClr val="0000FF"/>
                </a:solidFill>
                <a:latin typeface="Times New Roman" panose="02020603050405020304" pitchFamily="18" charset="0"/>
              </a:rPr>
              <a:t>a</a:t>
            </a:r>
            <a:r>
              <a:rPr lang="tr-TR" altLang="en-US" sz="4000" smtClean="0">
                <a:solidFill>
                  <a:srgbClr val="0000FF"/>
                </a:solidFill>
                <a:latin typeface="Times New Roman" panose="02020603050405020304" pitchFamily="18" charset="0"/>
              </a:rPr>
              <a:t> Key</a:t>
            </a:r>
          </a:p>
        </p:txBody>
      </p:sp>
    </p:spTree>
    <p:extLst>
      <p:ext uri="{BB962C8B-B14F-4D97-AF65-F5344CB8AC3E}">
        <p14:creationId xmlns:p14="http://schemas.microsoft.com/office/powerpoint/2010/main" val="116468127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50787635-8D5C-4CF6-B9D1-5365D7985E58}" type="slidenum">
              <a:rPr lang="en-US" altLang="en-US">
                <a:latin typeface="Arial" panose="020B0604020202020204" pitchFamily="34" charset="0"/>
              </a:rPr>
              <a:pPr eaLnBrk="1" hangingPunct="1"/>
              <a:t>111</a:t>
            </a:fld>
            <a:endParaRPr lang="en-US" altLang="en-US">
              <a:latin typeface="Arial" panose="020B0604020202020204" pitchFamily="34" charset="0"/>
            </a:endParaRPr>
          </a:p>
        </p:txBody>
      </p:sp>
      <p:sp>
        <p:nvSpPr>
          <p:cNvPr id="51205" name="Rectangle 2"/>
          <p:cNvSpPr>
            <a:spLocks noGrp="1" noChangeArrowheads="1"/>
          </p:cNvSpPr>
          <p:nvPr>
            <p:ph type="body" idx="1"/>
          </p:nvPr>
        </p:nvSpPr>
        <p:spPr>
          <a:xfrm>
            <a:off x="381000" y="1524000"/>
            <a:ext cx="8367713" cy="4419600"/>
          </a:xfrm>
        </p:spPr>
        <p:txBody>
          <a:bodyPr/>
          <a:lstStyle/>
          <a:p>
            <a:pPr eaLnBrk="1" hangingPunct="1">
              <a:lnSpc>
                <a:spcPct val="60000"/>
              </a:lnSpc>
            </a:pPr>
            <a:endParaRPr lang="tr-TR" altLang="en-US" sz="2800" smtClean="0">
              <a:latin typeface="Times New Roman" panose="02020603050405020304" pitchFamily="18" charset="0"/>
            </a:endParaRPr>
          </a:p>
          <a:p>
            <a:pPr eaLnBrk="1" hangingPunct="1">
              <a:buClr>
                <a:srgbClr val="0000FF"/>
              </a:buClr>
            </a:pPr>
            <a:r>
              <a:rPr lang="tr-TR" altLang="en-US" sz="3000" smtClean="0">
                <a:latin typeface="Times New Roman" panose="02020603050405020304" pitchFamily="18" charset="0"/>
              </a:rPr>
              <a:t>Similar to </a:t>
            </a:r>
            <a:r>
              <a:rPr lang="tr-TR" altLang="en-US" sz="3000" smtClean="0">
                <a:solidFill>
                  <a:srgbClr val="FF3300"/>
                </a:solidFill>
                <a:latin typeface="Times New Roman" panose="02020603050405020304" pitchFamily="18" charset="0"/>
              </a:rPr>
              <a:t>DECREASE-KEY</a:t>
            </a:r>
            <a:r>
              <a:rPr lang="tr-TR" altLang="en-US" sz="3000" smtClean="0">
                <a:latin typeface="Times New Roman" panose="02020603050405020304" pitchFamily="18" charset="0"/>
              </a:rPr>
              <a:t> in BINARY HEAP</a:t>
            </a:r>
          </a:p>
          <a:p>
            <a:pPr eaLnBrk="1" hangingPunct="1"/>
            <a:endParaRPr lang="tr-TR" altLang="en-US" sz="3000" smtClean="0">
              <a:latin typeface="Times New Roman" panose="02020603050405020304" pitchFamily="18" charset="0"/>
            </a:endParaRPr>
          </a:p>
          <a:p>
            <a:pPr eaLnBrk="1" hangingPunct="1"/>
            <a:r>
              <a:rPr lang="tr-TR" altLang="en-US" sz="3000" smtClean="0">
                <a:solidFill>
                  <a:srgbClr val="FF3300"/>
                </a:solidFill>
                <a:latin typeface="Times New Roman" panose="02020603050405020304" pitchFamily="18" charset="0"/>
              </a:rPr>
              <a:t>BUBBLE-UP</a:t>
            </a:r>
            <a:r>
              <a:rPr lang="tr-TR" altLang="en-US" sz="3000" smtClean="0">
                <a:latin typeface="Times New Roman" panose="02020603050405020304" pitchFamily="18" charset="0"/>
              </a:rPr>
              <a:t> the key in the binomial tree it resides in</a:t>
            </a:r>
          </a:p>
          <a:p>
            <a:pPr eaLnBrk="1" hangingPunct="1">
              <a:lnSpc>
                <a:spcPct val="80000"/>
              </a:lnSpc>
            </a:pPr>
            <a:endParaRPr lang="tr-TR" altLang="en-US" sz="3000" smtClean="0">
              <a:latin typeface="Times New Roman" panose="02020603050405020304" pitchFamily="18" charset="0"/>
            </a:endParaRPr>
          </a:p>
          <a:p>
            <a:pPr eaLnBrk="1" hangingPunct="1"/>
            <a:r>
              <a:rPr lang="tr-TR" altLang="en-US" sz="3000" smtClean="0">
                <a:solidFill>
                  <a:srgbClr val="FF3300"/>
                </a:solidFill>
                <a:latin typeface="Times New Roman" panose="02020603050405020304" pitchFamily="18" charset="0"/>
              </a:rPr>
              <a:t>RUNNING TIME: O(lg</a:t>
            </a:r>
            <a:r>
              <a:rPr lang="tr-TR" altLang="en-US" sz="3000" i="1" smtClean="0">
                <a:solidFill>
                  <a:srgbClr val="FF3300"/>
                </a:solidFill>
                <a:latin typeface="Times New Roman" panose="02020603050405020304" pitchFamily="18" charset="0"/>
              </a:rPr>
              <a:t>n</a:t>
            </a:r>
            <a:r>
              <a:rPr lang="tr-TR" altLang="en-US" sz="3000" smtClean="0">
                <a:solidFill>
                  <a:srgbClr val="FF3300"/>
                </a:solidFill>
                <a:latin typeface="Times New Roman" panose="02020603050405020304" pitchFamily="18" charset="0"/>
              </a:rPr>
              <a:t>)</a:t>
            </a:r>
          </a:p>
        </p:txBody>
      </p:sp>
      <p:sp>
        <p:nvSpPr>
          <p:cNvPr id="51206" name="Rectangle 3"/>
          <p:cNvSpPr>
            <a:spLocks noGrp="1" noChangeArrowheads="1"/>
          </p:cNvSpPr>
          <p:nvPr>
            <p:ph type="title"/>
          </p:nvPr>
        </p:nvSpPr>
        <p:spPr>
          <a:noFill/>
        </p:spPr>
        <p:txBody>
          <a:bodyPr/>
          <a:lstStyle/>
          <a:p>
            <a:pPr eaLnBrk="1" hangingPunct="1"/>
            <a:r>
              <a:rPr lang="tr-TR" altLang="en-US" sz="4000" smtClean="0">
                <a:solidFill>
                  <a:srgbClr val="0000FF"/>
                </a:solidFill>
                <a:latin typeface="Times New Roman" panose="02020603050405020304" pitchFamily="18" charset="0"/>
              </a:rPr>
              <a:t>Decreasing </a:t>
            </a:r>
            <a:r>
              <a:rPr lang="en-US" altLang="en-US" sz="4000" smtClean="0">
                <a:solidFill>
                  <a:srgbClr val="0000FF"/>
                </a:solidFill>
                <a:latin typeface="Times New Roman" panose="02020603050405020304" pitchFamily="18" charset="0"/>
              </a:rPr>
              <a:t>a</a:t>
            </a:r>
            <a:r>
              <a:rPr lang="tr-TR" altLang="en-US" sz="4000" smtClean="0">
                <a:solidFill>
                  <a:srgbClr val="0000FF"/>
                </a:solidFill>
                <a:latin typeface="Times New Roman" panose="02020603050405020304" pitchFamily="18" charset="0"/>
              </a:rPr>
              <a:t> Key</a:t>
            </a:r>
          </a:p>
        </p:txBody>
      </p:sp>
    </p:spTree>
    <p:extLst>
      <p:ext uri="{BB962C8B-B14F-4D97-AF65-F5344CB8AC3E}">
        <p14:creationId xmlns:p14="http://schemas.microsoft.com/office/powerpoint/2010/main" val="371644947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CS 473</a:t>
            </a:r>
          </a:p>
        </p:txBody>
      </p:sp>
      <p:sp>
        <p:nvSpPr>
          <p:cNvPr id="6" name="Footer Placeholder 4"/>
          <p:cNvSpPr>
            <a:spLocks noGrp="1"/>
          </p:cNvSpPr>
          <p:nvPr>
            <p:ph type="ftr" sz="quarter" idx="11"/>
          </p:nvPr>
        </p:nvSpPr>
        <p:spPr/>
        <p:txBody>
          <a:bodyPr/>
          <a:lstStyle/>
          <a:p>
            <a:pPr>
              <a:defRPr/>
            </a:pPr>
            <a:r>
              <a:rPr lang="en-US"/>
              <a:t>Lecture X</a:t>
            </a:r>
          </a:p>
        </p:txBody>
      </p:sp>
      <p:sp>
        <p:nvSpPr>
          <p:cNvPr id="7"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40F94FA7-DB07-4070-954C-8C5CF8A58556}" type="slidenum">
              <a:rPr lang="en-US" altLang="en-US">
                <a:latin typeface="Arial" panose="020B0604020202020204" pitchFamily="34" charset="0"/>
              </a:rPr>
              <a:pPr eaLnBrk="1" hangingPunct="1"/>
              <a:t>112</a:t>
            </a:fld>
            <a:endParaRPr lang="en-US" altLang="en-US">
              <a:latin typeface="Arial" panose="020B0604020202020204" pitchFamily="34" charset="0"/>
            </a:endParaRPr>
          </a:p>
        </p:txBody>
      </p:sp>
      <p:sp>
        <p:nvSpPr>
          <p:cNvPr id="52229" name="Rectangle 2"/>
          <p:cNvSpPr>
            <a:spLocks noGrp="1" noChangeArrowheads="1"/>
          </p:cNvSpPr>
          <p:nvPr>
            <p:ph type="title"/>
          </p:nvPr>
        </p:nvSpPr>
        <p:spPr/>
        <p:txBody>
          <a:bodyPr/>
          <a:lstStyle/>
          <a:p>
            <a:pPr eaLnBrk="1" hangingPunct="1"/>
            <a:r>
              <a:rPr lang="tr-TR" altLang="en-US" sz="4000" smtClean="0">
                <a:solidFill>
                  <a:srgbClr val="0000FF"/>
                </a:solidFill>
                <a:latin typeface="Times New Roman" panose="02020603050405020304" pitchFamily="18" charset="0"/>
              </a:rPr>
              <a:t>Deleting </a:t>
            </a:r>
            <a:r>
              <a:rPr lang="en-US" altLang="en-US" sz="4000" smtClean="0">
                <a:solidFill>
                  <a:srgbClr val="0000FF"/>
                </a:solidFill>
                <a:latin typeface="Times New Roman" panose="02020603050405020304" pitchFamily="18" charset="0"/>
              </a:rPr>
              <a:t>a</a:t>
            </a:r>
            <a:r>
              <a:rPr lang="tr-TR" altLang="en-US" sz="4000" smtClean="0">
                <a:solidFill>
                  <a:srgbClr val="0000FF"/>
                </a:solidFill>
                <a:latin typeface="Times New Roman" panose="02020603050405020304" pitchFamily="18" charset="0"/>
              </a:rPr>
              <a:t> Key</a:t>
            </a:r>
          </a:p>
        </p:txBody>
      </p:sp>
      <p:sp>
        <p:nvSpPr>
          <p:cNvPr id="52230" name="Rectangle 3"/>
          <p:cNvSpPr>
            <a:spLocks noGrp="1" noChangeArrowheads="1"/>
          </p:cNvSpPr>
          <p:nvPr>
            <p:ph type="body" idx="1"/>
          </p:nvPr>
        </p:nvSpPr>
        <p:spPr>
          <a:xfrm>
            <a:off x="457200" y="1219200"/>
            <a:ext cx="8229600" cy="4906963"/>
          </a:xfrm>
        </p:spPr>
        <p:txBody>
          <a:bodyPr/>
          <a:lstStyle/>
          <a:p>
            <a:pPr eaLnBrk="1" hangingPunct="1">
              <a:lnSpc>
                <a:spcPct val="90000"/>
              </a:lnSpc>
              <a:buFontTx/>
              <a:buNone/>
            </a:pPr>
            <a:r>
              <a:rPr lang="tr-TR" altLang="en-US" sz="2000" smtClean="0">
                <a:solidFill>
                  <a:srgbClr val="C00000"/>
                </a:solidFill>
                <a:latin typeface="Times New Roman" panose="02020603050405020304" pitchFamily="18" charset="0"/>
              </a:rPr>
              <a:t>BINOMIAL- HEAP- DELETE (</a:t>
            </a:r>
            <a:r>
              <a:rPr lang="tr-TR" altLang="en-US" sz="2000" i="1" smtClean="0">
                <a:solidFill>
                  <a:srgbClr val="C00000"/>
                </a:solidFill>
                <a:latin typeface="Times New Roman" panose="02020603050405020304" pitchFamily="18" charset="0"/>
              </a:rPr>
              <a:t>H,x</a:t>
            </a:r>
            <a:r>
              <a:rPr lang="tr-TR" altLang="en-US" sz="2000" smtClean="0">
                <a:solidFill>
                  <a:srgbClr val="C00000"/>
                </a:solidFill>
                <a:latin typeface="Times New Roman" panose="02020603050405020304" pitchFamily="18" charset="0"/>
              </a:rPr>
              <a:t>)</a:t>
            </a:r>
          </a:p>
          <a:p>
            <a:pPr eaLnBrk="1" hangingPunct="1">
              <a:lnSpc>
                <a:spcPct val="90000"/>
              </a:lnSpc>
              <a:buFontTx/>
              <a:buNone/>
            </a:pPr>
            <a:r>
              <a:rPr lang="tr-TR" altLang="en-US" sz="2000" i="1" smtClean="0">
                <a:latin typeface="Times New Roman" panose="02020603050405020304" pitchFamily="18" charset="0"/>
              </a:rPr>
              <a:t>      y </a:t>
            </a:r>
            <a:r>
              <a:rPr lang="tr-TR" altLang="en-US" sz="2000" i="1" smtClean="0">
                <a:latin typeface="Times New Roman" panose="02020603050405020304" pitchFamily="18" charset="0"/>
                <a:cs typeface="Arial" panose="020B0604020202020204" pitchFamily="34" charset="0"/>
              </a:rPr>
              <a:t>←</a:t>
            </a:r>
            <a:r>
              <a:rPr lang="tr-TR" altLang="en-US" sz="2000" i="1" smtClean="0">
                <a:latin typeface="Times New Roman" panose="02020603050405020304" pitchFamily="18" charset="0"/>
              </a:rPr>
              <a:t> x</a:t>
            </a:r>
          </a:p>
          <a:p>
            <a:pPr eaLnBrk="1" hangingPunct="1">
              <a:lnSpc>
                <a:spcPct val="90000"/>
              </a:lnSpc>
              <a:buFontTx/>
              <a:buNone/>
            </a:pPr>
            <a:r>
              <a:rPr lang="tr-TR" altLang="en-US" sz="2000" smtClean="0">
                <a:latin typeface="Times New Roman" panose="02020603050405020304" pitchFamily="18" charset="0"/>
              </a:rPr>
              <a:t>      </a:t>
            </a:r>
            <a:r>
              <a:rPr lang="tr-TR" altLang="en-US" sz="2000" i="1" smtClean="0">
                <a:latin typeface="Times New Roman" panose="02020603050405020304" pitchFamily="18" charset="0"/>
              </a:rPr>
              <a:t>z</a:t>
            </a:r>
            <a:r>
              <a:rPr lang="tr-TR" altLang="en-US" sz="2000" smtClean="0">
                <a:latin typeface="Times New Roman" panose="02020603050405020304" pitchFamily="18" charset="0"/>
              </a:rPr>
              <a:t> </a:t>
            </a:r>
            <a:r>
              <a:rPr lang="tr-TR" altLang="en-US" sz="2000"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p [</a:t>
            </a:r>
            <a:r>
              <a:rPr lang="tr-TR" altLang="en-US" sz="2000" i="1" smtClean="0">
                <a:latin typeface="Times New Roman" panose="02020603050405020304" pitchFamily="18" charset="0"/>
              </a:rPr>
              <a:t>y</a:t>
            </a:r>
            <a:r>
              <a:rPr lang="tr-TR" altLang="en-US" sz="2000" smtClean="0">
                <a:latin typeface="Times New Roman" panose="02020603050405020304" pitchFamily="18" charset="0"/>
              </a:rPr>
              <a:t>]</a:t>
            </a:r>
          </a:p>
          <a:p>
            <a:pPr eaLnBrk="1" hangingPunct="1">
              <a:lnSpc>
                <a:spcPct val="90000"/>
              </a:lnSpc>
              <a:buFontTx/>
              <a:buNone/>
            </a:pPr>
            <a:r>
              <a:rPr lang="tr-TR"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while   </a:t>
            </a:r>
            <a:r>
              <a:rPr lang="tr-TR" altLang="en-US" sz="2000" i="1" smtClean="0">
                <a:solidFill>
                  <a:srgbClr val="C00000"/>
                </a:solidFill>
                <a:latin typeface="Times New Roman" panose="02020603050405020304" pitchFamily="18" charset="0"/>
              </a:rPr>
              <a:t> </a:t>
            </a:r>
            <a:r>
              <a:rPr lang="tr-TR" altLang="en-US" sz="2000" i="1" smtClean="0">
                <a:latin typeface="Times New Roman" panose="02020603050405020304" pitchFamily="18" charset="0"/>
              </a:rPr>
              <a:t>z</a:t>
            </a:r>
            <a:r>
              <a:rPr lang="tr-TR" altLang="en-US" sz="2000" smtClean="0">
                <a:latin typeface="Times New Roman" panose="02020603050405020304" pitchFamily="18" charset="0"/>
              </a:rPr>
              <a:t> </a:t>
            </a:r>
            <a:r>
              <a:rPr lang="tr-TR" altLang="en-US" sz="2000"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NIL </a:t>
            </a:r>
            <a:r>
              <a:rPr lang="tr-TR" altLang="en-US" sz="2000" smtClean="0">
                <a:solidFill>
                  <a:srgbClr val="C00000"/>
                </a:solidFill>
                <a:latin typeface="Times New Roman" panose="02020603050405020304" pitchFamily="18" charset="0"/>
              </a:rPr>
              <a:t>do</a:t>
            </a:r>
          </a:p>
          <a:p>
            <a:pPr eaLnBrk="1" hangingPunct="1">
              <a:lnSpc>
                <a:spcPct val="90000"/>
              </a:lnSpc>
              <a:buFontTx/>
              <a:buNone/>
            </a:pPr>
            <a:r>
              <a:rPr lang="tr-TR" altLang="en-US" sz="2000" smtClean="0">
                <a:latin typeface="Times New Roman" panose="02020603050405020304" pitchFamily="18" charset="0"/>
              </a:rPr>
              <a:t>            key [</a:t>
            </a:r>
            <a:r>
              <a:rPr lang="tr-TR" altLang="en-US" sz="2000" i="1" smtClean="0">
                <a:latin typeface="Times New Roman" panose="02020603050405020304" pitchFamily="18" charset="0"/>
              </a:rPr>
              <a:t>y</a:t>
            </a:r>
            <a:r>
              <a:rPr lang="tr-TR" altLang="en-US" sz="2000" smtClean="0">
                <a:latin typeface="Times New Roman" panose="02020603050405020304" pitchFamily="18" charset="0"/>
              </a:rPr>
              <a:t>] </a:t>
            </a:r>
            <a:r>
              <a:rPr lang="tr-TR" altLang="en-US" sz="2000"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key [</a:t>
            </a:r>
            <a:r>
              <a:rPr lang="tr-TR" altLang="en-US" sz="2000" i="1" smtClean="0">
                <a:latin typeface="Times New Roman" panose="02020603050405020304" pitchFamily="18" charset="0"/>
              </a:rPr>
              <a:t>z</a:t>
            </a:r>
            <a:r>
              <a:rPr lang="tr-TR" altLang="en-US" sz="2000" smtClean="0">
                <a:latin typeface="Times New Roman" panose="02020603050405020304" pitchFamily="18" charset="0"/>
              </a:rPr>
              <a:t>]</a:t>
            </a:r>
          </a:p>
          <a:p>
            <a:pPr eaLnBrk="1" hangingPunct="1">
              <a:lnSpc>
                <a:spcPct val="90000"/>
              </a:lnSpc>
              <a:buFontTx/>
              <a:buNone/>
            </a:pPr>
            <a:r>
              <a:rPr lang="tr-TR" altLang="en-US" sz="2000" smtClean="0">
                <a:latin typeface="Times New Roman" panose="02020603050405020304" pitchFamily="18" charset="0"/>
              </a:rPr>
              <a:t>            satellite field of y </a:t>
            </a:r>
            <a:r>
              <a:rPr lang="tr-TR" altLang="en-US" sz="2000"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satellite field of </a:t>
            </a:r>
            <a:r>
              <a:rPr lang="tr-TR" altLang="en-US" sz="2000" i="1" smtClean="0">
                <a:latin typeface="Times New Roman" panose="02020603050405020304" pitchFamily="18" charset="0"/>
              </a:rPr>
              <a:t>z</a:t>
            </a:r>
          </a:p>
          <a:p>
            <a:pPr eaLnBrk="1" hangingPunct="1">
              <a:lnSpc>
                <a:spcPct val="90000"/>
              </a:lnSpc>
              <a:buFontTx/>
              <a:buNone/>
            </a:pPr>
            <a:r>
              <a:rPr lang="tr-TR" altLang="en-US" sz="2000" smtClean="0">
                <a:latin typeface="Times New Roman" panose="02020603050405020304" pitchFamily="18" charset="0"/>
              </a:rPr>
              <a:t>             </a:t>
            </a:r>
            <a:r>
              <a:rPr lang="tr-TR" altLang="en-US" sz="2000" i="1" smtClean="0">
                <a:latin typeface="Times New Roman" panose="02020603050405020304" pitchFamily="18" charset="0"/>
              </a:rPr>
              <a:t>y </a:t>
            </a:r>
            <a:r>
              <a:rPr lang="tr-TR" altLang="en-US" sz="2000" i="1" smtClean="0">
                <a:latin typeface="Times New Roman" panose="02020603050405020304" pitchFamily="18" charset="0"/>
                <a:cs typeface="Arial" panose="020B0604020202020204" pitchFamily="34" charset="0"/>
              </a:rPr>
              <a:t>←</a:t>
            </a:r>
            <a:r>
              <a:rPr lang="tr-TR" altLang="en-US" sz="2000" i="1" smtClean="0">
                <a:latin typeface="Times New Roman" panose="02020603050405020304" pitchFamily="18" charset="0"/>
              </a:rPr>
              <a:t> z</a:t>
            </a:r>
            <a:r>
              <a:rPr lang="tr-TR" altLang="en-US" sz="2000" smtClean="0">
                <a:latin typeface="Times New Roman" panose="02020603050405020304" pitchFamily="18" charset="0"/>
              </a:rPr>
              <a:t> ;    </a:t>
            </a:r>
            <a:r>
              <a:rPr lang="tr-TR" altLang="en-US" sz="2000" i="1" smtClean="0">
                <a:latin typeface="Times New Roman" panose="02020603050405020304" pitchFamily="18" charset="0"/>
              </a:rPr>
              <a:t>z</a:t>
            </a:r>
            <a:r>
              <a:rPr lang="tr-TR" altLang="en-US" sz="2000" smtClean="0">
                <a:latin typeface="Times New Roman" panose="02020603050405020304" pitchFamily="18" charset="0"/>
              </a:rPr>
              <a:t> </a:t>
            </a:r>
            <a:r>
              <a:rPr lang="tr-TR" altLang="en-US" sz="2000"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p [</a:t>
            </a:r>
            <a:r>
              <a:rPr lang="tr-TR" altLang="en-US" sz="2000" i="1" smtClean="0">
                <a:latin typeface="Times New Roman" panose="02020603050405020304" pitchFamily="18" charset="0"/>
              </a:rPr>
              <a:t>y</a:t>
            </a:r>
            <a:r>
              <a:rPr lang="tr-TR" altLang="en-US" sz="2000" smtClean="0">
                <a:latin typeface="Times New Roman" panose="02020603050405020304" pitchFamily="18" charset="0"/>
              </a:rPr>
              <a:t>]</a:t>
            </a:r>
          </a:p>
          <a:p>
            <a:pPr eaLnBrk="1" hangingPunct="1">
              <a:lnSpc>
                <a:spcPct val="90000"/>
              </a:lnSpc>
              <a:buFontTx/>
              <a:buNone/>
            </a:pPr>
            <a:r>
              <a:rPr lang="tr-TR"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endwhile</a:t>
            </a:r>
          </a:p>
          <a:p>
            <a:pPr eaLnBrk="1" hangingPunct="1">
              <a:lnSpc>
                <a:spcPct val="90000"/>
              </a:lnSpc>
              <a:buFontTx/>
              <a:buNone/>
            </a:pPr>
            <a:r>
              <a:rPr lang="tr-TR" altLang="en-US" sz="1800" i="1" smtClean="0">
                <a:latin typeface="Times New Roman" panose="02020603050405020304" pitchFamily="18" charset="0"/>
              </a:rPr>
              <a:t>	  </a:t>
            </a:r>
            <a:r>
              <a:rPr lang="tr-TR" altLang="en-US" sz="2000" i="1" smtClean="0">
                <a:latin typeface="Times New Roman" panose="02020603050405020304" pitchFamily="18" charset="0"/>
              </a:rPr>
              <a:t>H</a:t>
            </a:r>
            <a:r>
              <a:rPr lang="tr-TR" altLang="en-US" sz="2000" i="1"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MAKE-BINOMIAL-HEAP</a:t>
            </a:r>
          </a:p>
          <a:p>
            <a:pPr eaLnBrk="1" hangingPunct="1">
              <a:lnSpc>
                <a:spcPct val="90000"/>
              </a:lnSpc>
              <a:buFontTx/>
              <a:buNone/>
            </a:pPr>
            <a:r>
              <a:rPr lang="tr-TR" altLang="en-US" sz="2000" smtClean="0">
                <a:latin typeface="Times New Roman" panose="02020603050405020304" pitchFamily="18" charset="0"/>
              </a:rPr>
              <a:t>        remove root </a:t>
            </a:r>
            <a:r>
              <a:rPr lang="tr-TR" altLang="en-US" sz="2000" i="1" smtClean="0">
                <a:latin typeface="Times New Roman" panose="02020603050405020304" pitchFamily="18" charset="0"/>
              </a:rPr>
              <a:t>z</a:t>
            </a:r>
            <a:r>
              <a:rPr lang="tr-TR" altLang="en-US" sz="2000" smtClean="0">
                <a:latin typeface="Times New Roman" panose="02020603050405020304" pitchFamily="18" charset="0"/>
              </a:rPr>
              <a:t> from the root list of </a:t>
            </a:r>
            <a:r>
              <a:rPr lang="tr-TR" altLang="en-US" sz="2000" i="1" smtClean="0">
                <a:latin typeface="Times New Roman" panose="02020603050405020304" pitchFamily="18" charset="0"/>
              </a:rPr>
              <a:t>H</a:t>
            </a:r>
          </a:p>
          <a:p>
            <a:pPr eaLnBrk="1" hangingPunct="1">
              <a:lnSpc>
                <a:spcPct val="90000"/>
              </a:lnSpc>
              <a:buFontTx/>
              <a:buNone/>
            </a:pPr>
            <a:r>
              <a:rPr lang="tr-TR" altLang="en-US" sz="2000" smtClean="0">
                <a:latin typeface="Times New Roman" panose="02020603050405020304" pitchFamily="18" charset="0"/>
              </a:rPr>
              <a:t>        reverse the order of the linked list of </a:t>
            </a:r>
            <a:r>
              <a:rPr lang="tr-TR" altLang="en-US" sz="2000" i="1" smtClean="0">
                <a:latin typeface="Times New Roman" panose="02020603050405020304" pitchFamily="18" charset="0"/>
              </a:rPr>
              <a:t>z</a:t>
            </a:r>
            <a:r>
              <a:rPr lang="tr-TR" altLang="en-US" sz="2000" smtClean="0">
                <a:latin typeface="Times New Roman" panose="02020603050405020304" pitchFamily="18" charset="0"/>
              </a:rPr>
              <a:t>’s children    </a:t>
            </a:r>
          </a:p>
          <a:p>
            <a:pPr eaLnBrk="1" hangingPunct="1">
              <a:lnSpc>
                <a:spcPct val="90000"/>
              </a:lnSpc>
              <a:buFontTx/>
              <a:buNone/>
            </a:pPr>
            <a:r>
              <a:rPr lang="tr-TR" altLang="en-US" sz="2000" smtClean="0">
                <a:latin typeface="Times New Roman" panose="02020603050405020304" pitchFamily="18" charset="0"/>
              </a:rPr>
              <a:t>	  and set head [</a:t>
            </a:r>
            <a:r>
              <a:rPr lang="tr-TR" altLang="en-US" sz="2000" i="1" smtClean="0">
                <a:latin typeface="Times New Roman" panose="02020603050405020304" pitchFamily="18" charset="0"/>
              </a:rPr>
              <a:t>H</a:t>
            </a:r>
            <a:r>
              <a:rPr lang="tr-TR" altLang="en-US" sz="2000" i="1"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a:t>
            </a:r>
            <a:r>
              <a:rPr lang="tr-TR" altLang="en-US" sz="2000"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head of the resulting list</a:t>
            </a:r>
          </a:p>
          <a:p>
            <a:pPr eaLnBrk="1" hangingPunct="1">
              <a:lnSpc>
                <a:spcPct val="90000"/>
              </a:lnSpc>
              <a:buFontTx/>
              <a:buNone/>
            </a:pP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2000" smtClean="0">
                <a:latin typeface="Times New Roman" panose="02020603050405020304" pitchFamily="18" charset="0"/>
              </a:rPr>
              <a:t> </a:t>
            </a:r>
            <a:r>
              <a:rPr lang="tr-TR" altLang="en-US" sz="2000" i="1" smtClean="0">
                <a:latin typeface="Times New Roman" panose="02020603050405020304" pitchFamily="18" charset="0"/>
              </a:rPr>
              <a:t>H</a:t>
            </a:r>
            <a:r>
              <a:rPr lang="tr-TR" altLang="en-US" sz="2000" smtClean="0">
                <a:latin typeface="Times New Roman" panose="02020603050405020304" pitchFamily="18" charset="0"/>
              </a:rPr>
              <a:t> </a:t>
            </a:r>
            <a:r>
              <a:rPr lang="tr-TR" altLang="en-US" sz="2000"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BINOMIAL-HEAP-UNION (</a:t>
            </a:r>
            <a:r>
              <a:rPr lang="tr-TR" altLang="en-US" sz="2000" i="1" smtClean="0">
                <a:solidFill>
                  <a:srgbClr val="C00000"/>
                </a:solidFill>
                <a:latin typeface="Times New Roman" panose="02020603050405020304" pitchFamily="18" charset="0"/>
              </a:rPr>
              <a:t>H, H</a:t>
            </a:r>
            <a:r>
              <a:rPr lang="tr-TR" altLang="en-US" sz="2000" i="1" smtClean="0">
                <a:solidFill>
                  <a:srgbClr val="C00000"/>
                </a:solidFill>
                <a:latin typeface="Times New Roman" panose="02020603050405020304" pitchFamily="18" charset="0"/>
                <a:cs typeface="Arial" panose="020B0604020202020204" pitchFamily="34" charset="0"/>
              </a:rPr>
              <a:t>’</a:t>
            </a:r>
            <a:r>
              <a:rPr lang="tr-TR" altLang="en-US" sz="2000" smtClean="0">
                <a:solidFill>
                  <a:srgbClr val="C00000"/>
                </a:solidFill>
                <a:latin typeface="Times New Roman" panose="02020603050405020304" pitchFamily="18" charset="0"/>
                <a:cs typeface="Arial" panose="020B0604020202020204" pitchFamily="34" charset="0"/>
              </a:rPr>
              <a:t>)</a:t>
            </a:r>
          </a:p>
          <a:p>
            <a:pPr eaLnBrk="1" hangingPunct="1">
              <a:lnSpc>
                <a:spcPct val="90000"/>
              </a:lnSpc>
              <a:buFontTx/>
              <a:buNone/>
            </a:pPr>
            <a:endParaRPr lang="en-US" altLang="en-US" sz="2000" smtClean="0">
              <a:solidFill>
                <a:srgbClr val="C00000"/>
              </a:solidFill>
              <a:latin typeface="Times New Roman" panose="02020603050405020304" pitchFamily="18" charset="0"/>
              <a:cs typeface="Arial" panose="020B0604020202020204" pitchFamily="34" charset="0"/>
            </a:endParaRPr>
          </a:p>
          <a:p>
            <a:pPr eaLnBrk="1" hangingPunct="1">
              <a:lnSpc>
                <a:spcPct val="90000"/>
              </a:lnSpc>
              <a:buFontTx/>
              <a:buNone/>
            </a:pPr>
            <a:endParaRPr lang="tr-TR" altLang="en-US" sz="2000" smtClean="0">
              <a:latin typeface="Times New Roman" panose="02020603050405020304" pitchFamily="18" charset="0"/>
            </a:endParaRPr>
          </a:p>
          <a:p>
            <a:pPr eaLnBrk="1" hangingPunct="1">
              <a:lnSpc>
                <a:spcPct val="90000"/>
              </a:lnSpc>
              <a:buFontTx/>
              <a:buNone/>
            </a:pPr>
            <a:endParaRPr lang="tr-TR" altLang="en-US" sz="2800" smtClean="0">
              <a:latin typeface="Times New Roman" panose="02020603050405020304" pitchFamily="18" charset="0"/>
            </a:endParaRPr>
          </a:p>
        </p:txBody>
      </p:sp>
      <p:sp>
        <p:nvSpPr>
          <p:cNvPr id="8" name="Text Box 4"/>
          <p:cNvSpPr txBox="1">
            <a:spLocks noChangeArrowheads="1"/>
          </p:cNvSpPr>
          <p:nvPr/>
        </p:nvSpPr>
        <p:spPr bwMode="auto">
          <a:xfrm>
            <a:off x="4786313" y="2071688"/>
            <a:ext cx="3929062" cy="4619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defRPr/>
            </a:pPr>
            <a:r>
              <a:rPr lang="tr-TR" sz="2400" dirty="0">
                <a:latin typeface="Times New Roman" pitchFamily="18" charset="0"/>
                <a:cs typeface="Times New Roman" pitchFamily="18" charset="0"/>
              </a:rPr>
              <a:t>RUNNING-TIME= O(lg 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34090631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1F3A784F-094A-4082-BB52-BEDC95759B3D}" type="slidenum">
              <a:rPr lang="en-US" altLang="en-US">
                <a:latin typeface="Arial" panose="020B0604020202020204" pitchFamily="34" charset="0"/>
              </a:rPr>
              <a:pPr eaLnBrk="1" hangingPunct="1"/>
              <a:t>113</a:t>
            </a:fld>
            <a:endParaRPr lang="en-US" altLang="en-US">
              <a:latin typeface="Arial" panose="020B0604020202020204" pitchFamily="34" charset="0"/>
            </a:endParaRPr>
          </a:p>
        </p:txBody>
      </p:sp>
      <p:sp>
        <p:nvSpPr>
          <p:cNvPr id="53253" name="Rectangle 2"/>
          <p:cNvSpPr>
            <a:spLocks noGrp="1" noChangeArrowheads="1"/>
          </p:cNvSpPr>
          <p:nvPr>
            <p:ph type="body" idx="1"/>
          </p:nvPr>
        </p:nvSpPr>
        <p:spPr/>
        <p:txBody>
          <a:bodyPr/>
          <a:lstStyle/>
          <a:p>
            <a:pPr eaLnBrk="1" hangingPunct="1">
              <a:buFontTx/>
              <a:buNone/>
            </a:pPr>
            <a:endParaRPr lang="tr-TR" altLang="en-US" sz="2400" smtClean="0">
              <a:latin typeface="Times New Roman" panose="02020603050405020304" pitchFamily="18" charset="0"/>
            </a:endParaRPr>
          </a:p>
          <a:p>
            <a:pPr eaLnBrk="1" hangingPunct="1">
              <a:buFontTx/>
              <a:buNone/>
            </a:pPr>
            <a:r>
              <a:rPr lang="tr-TR" altLang="en-US" sz="2800" i="1" smtClean="0">
                <a:latin typeface="Times New Roman" panose="02020603050405020304" pitchFamily="18" charset="0"/>
              </a:rPr>
              <a:t>	 </a:t>
            </a:r>
            <a:r>
              <a:rPr lang="tr-TR" altLang="en-US" sz="2000" i="1" smtClean="0">
                <a:latin typeface="Times New Roman" panose="02020603050405020304" pitchFamily="18" charset="0"/>
              </a:rPr>
              <a:t>H</a:t>
            </a:r>
            <a:r>
              <a:rPr lang="tr-TR" altLang="en-US" sz="2000" i="1"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a:t>
            </a:r>
            <a:r>
              <a:rPr lang="tr-TR" altLang="en-US" sz="2000"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MAKE-BINOMIAL-HEAP</a:t>
            </a:r>
          </a:p>
          <a:p>
            <a:pPr eaLnBrk="1" hangingPunct="1">
              <a:buFontTx/>
              <a:buNone/>
            </a:pPr>
            <a:r>
              <a:rPr lang="tr-TR" altLang="en-US" sz="2000" smtClean="0">
                <a:latin typeface="Times New Roman" panose="02020603050405020304" pitchFamily="18" charset="0"/>
              </a:rPr>
              <a:t>      remove root </a:t>
            </a:r>
            <a:r>
              <a:rPr lang="tr-TR" altLang="en-US" sz="2000" i="1" smtClean="0">
                <a:latin typeface="Times New Roman" panose="02020603050405020304" pitchFamily="18" charset="0"/>
              </a:rPr>
              <a:t>z</a:t>
            </a:r>
            <a:r>
              <a:rPr lang="tr-TR" altLang="en-US" sz="2000" smtClean="0">
                <a:latin typeface="Times New Roman" panose="02020603050405020304" pitchFamily="18" charset="0"/>
              </a:rPr>
              <a:t> from the root list of </a:t>
            </a:r>
            <a:r>
              <a:rPr lang="tr-TR" altLang="en-US" sz="2000" i="1" smtClean="0">
                <a:latin typeface="Times New Roman" panose="02020603050405020304" pitchFamily="18" charset="0"/>
              </a:rPr>
              <a:t>H</a:t>
            </a:r>
          </a:p>
          <a:p>
            <a:pPr eaLnBrk="1" hangingPunct="1">
              <a:buFontTx/>
              <a:buNone/>
            </a:pPr>
            <a:r>
              <a:rPr lang="tr-TR" altLang="en-US" sz="2000" smtClean="0">
                <a:latin typeface="Times New Roman" panose="02020603050405020304" pitchFamily="18" charset="0"/>
              </a:rPr>
              <a:t>      reverse the order of the linked list of </a:t>
            </a:r>
            <a:r>
              <a:rPr lang="tr-TR" altLang="en-US" sz="2000" i="1" smtClean="0">
                <a:latin typeface="Times New Roman" panose="02020603050405020304" pitchFamily="18" charset="0"/>
              </a:rPr>
              <a:t>z</a:t>
            </a:r>
            <a:r>
              <a:rPr lang="tr-TR" altLang="en-US" sz="2000" smtClean="0">
                <a:latin typeface="Times New Roman" panose="02020603050405020304" pitchFamily="18" charset="0"/>
              </a:rPr>
              <a:t>’s 	children    </a:t>
            </a:r>
          </a:p>
          <a:p>
            <a:pPr eaLnBrk="1" hangingPunct="1">
              <a:buFontTx/>
              <a:buNone/>
            </a:pPr>
            <a:r>
              <a:rPr lang="tr-TR" altLang="en-US" sz="2000" smtClean="0">
                <a:latin typeface="Times New Roman" panose="02020603050405020304" pitchFamily="18" charset="0"/>
              </a:rPr>
              <a:t>	 set head [</a:t>
            </a:r>
            <a:r>
              <a:rPr lang="tr-TR" altLang="en-US" sz="2000" i="1" smtClean="0">
                <a:latin typeface="Times New Roman" panose="02020603050405020304" pitchFamily="18" charset="0"/>
              </a:rPr>
              <a:t>H</a:t>
            </a:r>
            <a:r>
              <a:rPr lang="tr-TR" altLang="en-US" sz="2000" i="1"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a:t>
            </a:r>
            <a:r>
              <a:rPr lang="tr-TR" altLang="en-US" sz="2000"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head of the resulting list</a:t>
            </a:r>
          </a:p>
          <a:p>
            <a:pPr eaLnBrk="1" hangingPunct="1">
              <a:buFontTx/>
              <a:buNone/>
            </a:pPr>
            <a:r>
              <a:rPr lang="tr-TR" altLang="en-US" sz="2000" smtClean="0">
                <a:latin typeface="Times New Roman" panose="02020603050405020304" pitchFamily="18" charset="0"/>
              </a:rPr>
              <a:t>      </a:t>
            </a:r>
            <a:r>
              <a:rPr lang="tr-TR" altLang="en-US" sz="2000" i="1" smtClean="0">
                <a:latin typeface="Times New Roman" panose="02020603050405020304" pitchFamily="18" charset="0"/>
              </a:rPr>
              <a:t>H</a:t>
            </a:r>
            <a:r>
              <a:rPr lang="tr-TR" altLang="en-US" sz="2000" smtClean="0">
                <a:latin typeface="Times New Roman" panose="02020603050405020304" pitchFamily="18" charset="0"/>
              </a:rPr>
              <a:t> </a:t>
            </a:r>
            <a:r>
              <a:rPr lang="tr-TR" altLang="en-US" sz="2000"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BINOMIAL-HEAP-UNION (</a:t>
            </a:r>
            <a:r>
              <a:rPr lang="tr-TR" altLang="en-US" sz="2000" i="1" smtClean="0">
                <a:solidFill>
                  <a:srgbClr val="C00000"/>
                </a:solidFill>
                <a:latin typeface="Times New Roman" panose="02020603050405020304" pitchFamily="18" charset="0"/>
              </a:rPr>
              <a:t>H, H</a:t>
            </a:r>
            <a:r>
              <a:rPr lang="tr-TR" altLang="en-US" sz="2000" i="1" smtClean="0">
                <a:solidFill>
                  <a:srgbClr val="C00000"/>
                </a:solidFill>
                <a:latin typeface="Times New Roman" panose="02020603050405020304" pitchFamily="18" charset="0"/>
                <a:cs typeface="Arial" panose="020B0604020202020204" pitchFamily="34" charset="0"/>
              </a:rPr>
              <a:t>’</a:t>
            </a:r>
            <a:r>
              <a:rPr lang="tr-TR" altLang="en-US" sz="2000" smtClean="0">
                <a:solidFill>
                  <a:srgbClr val="C00000"/>
                </a:solidFill>
                <a:latin typeface="Times New Roman" panose="02020603050405020304" pitchFamily="18" charset="0"/>
                <a:cs typeface="Arial" panose="020B0604020202020204" pitchFamily="34" charset="0"/>
              </a:rPr>
              <a:t>)</a:t>
            </a:r>
          </a:p>
          <a:p>
            <a:pPr eaLnBrk="1" hangingPunct="1">
              <a:buFontTx/>
              <a:buNone/>
            </a:pPr>
            <a:r>
              <a:rPr lang="tr-TR" altLang="en-US" sz="2000" smtClean="0">
                <a:solidFill>
                  <a:srgbClr val="C00000"/>
                </a:solidFill>
                <a:latin typeface="Times New Roman" panose="02020603050405020304" pitchFamily="18" charset="0"/>
                <a:cs typeface="Arial" panose="020B0604020202020204" pitchFamily="34" charset="0"/>
              </a:rPr>
              <a:t>end</a:t>
            </a:r>
            <a:endParaRPr lang="en-US" altLang="en-US" sz="2000" smtClean="0">
              <a:solidFill>
                <a:srgbClr val="C00000"/>
              </a:solidFill>
              <a:latin typeface="Times New Roman" panose="02020603050405020304" pitchFamily="18" charset="0"/>
              <a:cs typeface="Arial" panose="020B0604020202020204" pitchFamily="34" charset="0"/>
            </a:endParaRPr>
          </a:p>
          <a:p>
            <a:pPr eaLnBrk="1" hangingPunct="1">
              <a:buFontTx/>
              <a:buNone/>
            </a:pPr>
            <a:endParaRPr lang="tr-TR" altLang="en-US" sz="2000" smtClean="0">
              <a:latin typeface="Times New Roman" panose="02020603050405020304" pitchFamily="18" charset="0"/>
            </a:endParaRPr>
          </a:p>
        </p:txBody>
      </p:sp>
      <p:sp>
        <p:nvSpPr>
          <p:cNvPr id="53254" name="Rectangle 3"/>
          <p:cNvSpPr>
            <a:spLocks noGrp="1" noChangeArrowheads="1"/>
          </p:cNvSpPr>
          <p:nvPr>
            <p:ph type="title"/>
          </p:nvPr>
        </p:nvSpPr>
        <p:spPr>
          <a:noFill/>
        </p:spPr>
        <p:txBody>
          <a:bodyPr/>
          <a:lstStyle/>
          <a:p>
            <a:pPr eaLnBrk="1" hangingPunct="1"/>
            <a:r>
              <a:rPr lang="tr-TR" altLang="en-US" sz="4000" smtClean="0">
                <a:solidFill>
                  <a:srgbClr val="0000FF"/>
                </a:solidFill>
                <a:latin typeface="Times New Roman" panose="02020603050405020304" pitchFamily="18" charset="0"/>
              </a:rPr>
              <a:t>Deleting a Key </a:t>
            </a:r>
            <a:r>
              <a:rPr lang="tr-TR" altLang="en-US" sz="3600" smtClean="0">
                <a:solidFill>
                  <a:srgbClr val="0000FF"/>
                </a:solidFill>
                <a:latin typeface="Times New Roman" panose="02020603050405020304" pitchFamily="18" charset="0"/>
              </a:rPr>
              <a:t>(Cont.)</a:t>
            </a:r>
          </a:p>
        </p:txBody>
      </p:sp>
    </p:spTree>
    <p:extLst>
      <p:ext uri="{BB962C8B-B14F-4D97-AF65-F5344CB8AC3E}">
        <p14:creationId xmlns:p14="http://schemas.microsoft.com/office/powerpoint/2010/main" val="370638685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lstStyle/>
          <a:p>
            <a:r>
              <a:rPr lang="tr-TR" altLang="en-US" sz="4000"/>
              <a:t>Fibonacci Heaps</a:t>
            </a:r>
            <a:endParaRPr lang="en-US" altLang="en-US" sz="4000"/>
          </a:p>
        </p:txBody>
      </p:sp>
      <p:sp>
        <p:nvSpPr>
          <p:cNvPr id="51203" name="Rectangle 1027"/>
          <p:cNvSpPr>
            <a:spLocks noGrp="1" noChangeArrowheads="1"/>
          </p:cNvSpPr>
          <p:nvPr>
            <p:ph type="body" idx="1"/>
          </p:nvPr>
        </p:nvSpPr>
        <p:spPr/>
        <p:txBody>
          <a:bodyPr/>
          <a:lstStyle/>
          <a:p>
            <a:pPr>
              <a:buFontTx/>
              <a:buNone/>
            </a:pPr>
            <a:r>
              <a:rPr lang="en-US" altLang="en-US" sz="2800">
                <a:solidFill>
                  <a:srgbClr val="CD0000"/>
                </a:solidFill>
                <a:latin typeface="TimesNewRoman" charset="0"/>
              </a:rPr>
              <a:t>• </a:t>
            </a:r>
            <a:r>
              <a:rPr lang="tr-TR" altLang="en-US" sz="2800">
                <a:solidFill>
                  <a:schemeClr val="accent2"/>
                </a:solidFill>
                <a:latin typeface="TimesNewRoman" charset="0"/>
              </a:rPr>
              <a:t>Binomial heaps</a:t>
            </a:r>
            <a:r>
              <a:rPr lang="tr-TR" altLang="en-US" sz="2800">
                <a:solidFill>
                  <a:srgbClr val="000000"/>
                </a:solidFill>
                <a:latin typeface="TimesNewRoman" charset="0"/>
              </a:rPr>
              <a:t> support the mergeable heap operations (INSERT, MINIMUM, EXTRACT_MIN, UNION plus, DECREASE_KEY and DELETE) in </a:t>
            </a:r>
            <a:r>
              <a:rPr lang="tr-TR" altLang="en-US" sz="2800">
                <a:solidFill>
                  <a:schemeClr val="accent2"/>
                </a:solidFill>
                <a:latin typeface="TimesNewRoman" charset="0"/>
              </a:rPr>
              <a:t>O</a:t>
            </a:r>
            <a:r>
              <a:rPr lang="tr-TR" altLang="en-US" sz="2800" i="1">
                <a:solidFill>
                  <a:schemeClr val="accent2"/>
                </a:solidFill>
                <a:latin typeface="TimesNewRoman" charset="0"/>
              </a:rPr>
              <a:t>(lgn)</a:t>
            </a:r>
            <a:r>
              <a:rPr lang="tr-TR" altLang="en-US" sz="2800">
                <a:solidFill>
                  <a:srgbClr val="000000"/>
                </a:solidFill>
                <a:latin typeface="TimesNewRoman" charset="0"/>
              </a:rPr>
              <a:t> </a:t>
            </a:r>
            <a:r>
              <a:rPr lang="tr-TR" altLang="en-US" sz="2800">
                <a:solidFill>
                  <a:srgbClr val="0066CC"/>
                </a:solidFill>
                <a:latin typeface="TimesNewRoman" charset="0"/>
              </a:rPr>
              <a:t>worst-case time</a:t>
            </a:r>
            <a:r>
              <a:rPr lang="tr-TR" altLang="en-US" sz="2800">
                <a:solidFill>
                  <a:srgbClr val="000000"/>
                </a:solidFill>
                <a:latin typeface="TimesNewRoman" charset="0"/>
              </a:rPr>
              <a:t>.</a:t>
            </a:r>
          </a:p>
          <a:p>
            <a:pPr>
              <a:buClr>
                <a:srgbClr val="D60000"/>
              </a:buClr>
            </a:pPr>
            <a:r>
              <a:rPr lang="tr-TR" altLang="en-US" sz="2800">
                <a:solidFill>
                  <a:schemeClr val="accent2"/>
                </a:solidFill>
                <a:latin typeface="TimesNewRoman" charset="0"/>
              </a:rPr>
              <a:t>Fibonacci heaps</a:t>
            </a:r>
            <a:r>
              <a:rPr lang="tr-TR" altLang="en-US" sz="2800">
                <a:solidFill>
                  <a:srgbClr val="000000"/>
                </a:solidFill>
                <a:latin typeface="TimesNewRoman" charset="0"/>
              </a:rPr>
              <a:t> support the mergeable heap operations that do not involve deleting an element in </a:t>
            </a:r>
            <a:r>
              <a:rPr lang="tr-TR" altLang="en-US" sz="2800">
                <a:solidFill>
                  <a:schemeClr val="accent2"/>
                </a:solidFill>
                <a:latin typeface="TimesNewRoman" charset="0"/>
              </a:rPr>
              <a:t>O</a:t>
            </a:r>
            <a:r>
              <a:rPr lang="tr-TR" altLang="en-US" sz="2800" i="1">
                <a:solidFill>
                  <a:schemeClr val="accent2"/>
                </a:solidFill>
                <a:latin typeface="TimesNewRoman" charset="0"/>
              </a:rPr>
              <a:t>(1)</a:t>
            </a:r>
            <a:r>
              <a:rPr lang="tr-TR" altLang="en-US" sz="2800">
                <a:solidFill>
                  <a:srgbClr val="000000"/>
                </a:solidFill>
                <a:latin typeface="TimesNewRoman" charset="0"/>
              </a:rPr>
              <a:t> </a:t>
            </a:r>
            <a:r>
              <a:rPr lang="tr-TR" altLang="en-US" sz="2800">
                <a:solidFill>
                  <a:srgbClr val="0066CC"/>
                </a:solidFill>
                <a:latin typeface="TimesNewRoman" charset="0"/>
              </a:rPr>
              <a:t>amortized time</a:t>
            </a:r>
            <a:r>
              <a:rPr lang="tr-TR" altLang="en-US" sz="2800">
                <a:solidFill>
                  <a:srgbClr val="000000"/>
                </a:solidFill>
                <a:latin typeface="TimesNewRoman" charset="0"/>
              </a:rPr>
              <a:t>.</a:t>
            </a:r>
            <a:endParaRPr lang="en-US" altLang="en-US" sz="2800">
              <a:solidFill>
                <a:srgbClr val="000000"/>
              </a:solidFill>
              <a:latin typeface="TimesNewRoman" charset="0"/>
            </a:endParaRPr>
          </a:p>
          <a:p>
            <a:endParaRPr lang="en-US" altLang="en-US" sz="2800"/>
          </a:p>
        </p:txBody>
      </p:sp>
    </p:spTree>
    <p:extLst>
      <p:ext uri="{BB962C8B-B14F-4D97-AF65-F5344CB8AC3E}">
        <p14:creationId xmlns:p14="http://schemas.microsoft.com/office/powerpoint/2010/main" val="277759851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5800" y="533400"/>
            <a:ext cx="7543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tabLst>
                <a:tab pos="1905000" algn="l"/>
              </a:tabLst>
              <a:defRPr sz="2400">
                <a:solidFill>
                  <a:schemeClr val="tx1"/>
                </a:solidFill>
                <a:latin typeface="Times New Roman" panose="02020603050405020304" pitchFamily="18" charset="0"/>
              </a:defRPr>
            </a:lvl1pPr>
            <a:lvl2pPr marL="914400" indent="-457200">
              <a:tabLst>
                <a:tab pos="1905000" algn="l"/>
              </a:tabLst>
              <a:defRPr sz="2400">
                <a:solidFill>
                  <a:schemeClr val="tx1"/>
                </a:solidFill>
                <a:latin typeface="Times New Roman" panose="02020603050405020304" pitchFamily="18" charset="0"/>
              </a:defRPr>
            </a:lvl2pPr>
            <a:lvl3pPr marL="1371600" indent="-457200">
              <a:tabLst>
                <a:tab pos="1905000" algn="l"/>
              </a:tabLst>
              <a:defRPr sz="2400">
                <a:solidFill>
                  <a:schemeClr val="tx1"/>
                </a:solidFill>
                <a:latin typeface="Times New Roman" panose="02020603050405020304" pitchFamily="18" charset="0"/>
              </a:defRPr>
            </a:lvl3pPr>
            <a:lvl4pPr marL="1828800" indent="-457200">
              <a:tabLst>
                <a:tab pos="1905000" algn="l"/>
              </a:tabLst>
              <a:defRPr sz="2400">
                <a:solidFill>
                  <a:schemeClr val="tx1"/>
                </a:solidFill>
                <a:latin typeface="Times New Roman" panose="02020603050405020304" pitchFamily="18" charset="0"/>
              </a:defRPr>
            </a:lvl4pPr>
            <a:lvl5pPr marL="2286000" indent="-457200">
              <a:tabLst>
                <a:tab pos="1905000" algn="l"/>
              </a:tabLst>
              <a:defRPr sz="2400">
                <a:solidFill>
                  <a:schemeClr val="tx1"/>
                </a:solidFill>
                <a:latin typeface="Times New Roman" panose="02020603050405020304" pitchFamily="18" charset="0"/>
              </a:defRPr>
            </a:lvl5pPr>
            <a:lvl6pPr marL="2743200" indent="-457200" fontAlgn="base">
              <a:spcBef>
                <a:spcPct val="0"/>
              </a:spcBef>
              <a:spcAft>
                <a:spcPct val="0"/>
              </a:spcAft>
              <a:tabLst>
                <a:tab pos="1905000" algn="l"/>
              </a:tabLst>
              <a:defRPr sz="2400">
                <a:solidFill>
                  <a:schemeClr val="tx1"/>
                </a:solidFill>
                <a:latin typeface="Times New Roman" panose="02020603050405020304" pitchFamily="18" charset="0"/>
              </a:defRPr>
            </a:lvl6pPr>
            <a:lvl7pPr marL="3200400" indent="-457200" fontAlgn="base">
              <a:spcBef>
                <a:spcPct val="0"/>
              </a:spcBef>
              <a:spcAft>
                <a:spcPct val="0"/>
              </a:spcAft>
              <a:tabLst>
                <a:tab pos="1905000" algn="l"/>
              </a:tabLst>
              <a:defRPr sz="2400">
                <a:solidFill>
                  <a:schemeClr val="tx1"/>
                </a:solidFill>
                <a:latin typeface="Times New Roman" panose="02020603050405020304" pitchFamily="18" charset="0"/>
              </a:defRPr>
            </a:lvl7pPr>
            <a:lvl8pPr marL="3657600" indent="-457200" fontAlgn="base">
              <a:spcBef>
                <a:spcPct val="0"/>
              </a:spcBef>
              <a:spcAft>
                <a:spcPct val="0"/>
              </a:spcAft>
              <a:tabLst>
                <a:tab pos="1905000" algn="l"/>
              </a:tabLst>
              <a:defRPr sz="2400">
                <a:solidFill>
                  <a:schemeClr val="tx1"/>
                </a:solidFill>
                <a:latin typeface="Times New Roman" panose="02020603050405020304" pitchFamily="18" charset="0"/>
              </a:defRPr>
            </a:lvl8pPr>
            <a:lvl9pPr marL="4114800" indent="-457200" fontAlgn="base">
              <a:spcBef>
                <a:spcPct val="0"/>
              </a:spcBef>
              <a:spcAft>
                <a:spcPct val="0"/>
              </a:spcAft>
              <a:tabLst>
                <a:tab pos="1905000" algn="l"/>
              </a:tabLst>
              <a:defRPr sz="2400">
                <a:solidFill>
                  <a:schemeClr val="tx1"/>
                </a:solidFill>
                <a:latin typeface="Times New Roman" panose="02020603050405020304" pitchFamily="18" charset="0"/>
              </a:defRPr>
            </a:lvl9pPr>
          </a:lstStyle>
          <a:p>
            <a:pPr algn="ctr">
              <a:spcBef>
                <a:spcPct val="20000"/>
              </a:spcBef>
            </a:pPr>
            <a:r>
              <a:rPr lang="tr-TR" altLang="en-US" sz="4000">
                <a:sym typeface="Symbol" panose="05050102010706020507" pitchFamily="18" charset="2"/>
              </a:rPr>
              <a:t>Fibonacci Heaps</a:t>
            </a:r>
          </a:p>
          <a:p>
            <a:pPr>
              <a:spcBef>
                <a:spcPct val="20000"/>
              </a:spcBef>
              <a:buFontTx/>
              <a:buChar char="•"/>
            </a:pPr>
            <a:endParaRPr lang="tr-TR" altLang="en-US" sz="2800">
              <a:solidFill>
                <a:schemeClr val="accent2"/>
              </a:solidFill>
              <a:sym typeface="Symbol" panose="05050102010706020507" pitchFamily="18" charset="2"/>
            </a:endParaRPr>
          </a:p>
          <a:p>
            <a:pPr>
              <a:spcBef>
                <a:spcPct val="20000"/>
              </a:spcBef>
              <a:buFontTx/>
              <a:buChar char="•"/>
            </a:pPr>
            <a:r>
              <a:rPr lang="tr-TR" altLang="en-US" sz="2800">
                <a:solidFill>
                  <a:schemeClr val="accent2"/>
                </a:solidFill>
                <a:sym typeface="Symbol" panose="05050102010706020507" pitchFamily="18" charset="2"/>
              </a:rPr>
              <a:t>Fibonacci heaps</a:t>
            </a:r>
            <a:r>
              <a:rPr lang="tr-TR" altLang="en-US" sz="2800">
                <a:sym typeface="Symbol" panose="05050102010706020507" pitchFamily="18" charset="2"/>
              </a:rPr>
              <a:t> are especially </a:t>
            </a:r>
            <a:r>
              <a:rPr lang="tr-TR" altLang="en-US" sz="2800">
                <a:solidFill>
                  <a:schemeClr val="accent2"/>
                </a:solidFill>
                <a:sym typeface="Symbol" panose="05050102010706020507" pitchFamily="18" charset="2"/>
              </a:rPr>
              <a:t>desirable</a:t>
            </a:r>
            <a:r>
              <a:rPr lang="tr-TR" altLang="en-US" sz="2800">
                <a:sym typeface="Symbol" panose="05050102010706020507" pitchFamily="18" charset="2"/>
              </a:rPr>
              <a:t> when the number of </a:t>
            </a:r>
            <a:r>
              <a:rPr lang="tr-TR" altLang="en-US" sz="2800">
                <a:solidFill>
                  <a:schemeClr val="accent2"/>
                </a:solidFill>
                <a:sym typeface="Symbol" panose="05050102010706020507" pitchFamily="18" charset="2"/>
              </a:rPr>
              <a:t>EXTRACT-MIN</a:t>
            </a:r>
            <a:r>
              <a:rPr lang="tr-TR" altLang="en-US" sz="2800">
                <a:sym typeface="Symbol" panose="05050102010706020507" pitchFamily="18" charset="2"/>
              </a:rPr>
              <a:t> and </a:t>
            </a:r>
            <a:r>
              <a:rPr lang="tr-TR" altLang="en-US" sz="2800">
                <a:solidFill>
                  <a:schemeClr val="accent2"/>
                </a:solidFill>
                <a:sym typeface="Symbol" panose="05050102010706020507" pitchFamily="18" charset="2"/>
              </a:rPr>
              <a:t>DELETE</a:t>
            </a:r>
            <a:r>
              <a:rPr lang="tr-TR" altLang="en-US" sz="2800">
                <a:sym typeface="Symbol" panose="05050102010706020507" pitchFamily="18" charset="2"/>
              </a:rPr>
              <a:t> operations is small relative to the number of other operations.</a:t>
            </a:r>
          </a:p>
          <a:p>
            <a:pPr>
              <a:buClr>
                <a:srgbClr val="0066CC"/>
              </a:buClr>
              <a:buFontTx/>
              <a:buChar char="•"/>
            </a:pPr>
            <a:r>
              <a:rPr lang="tr-TR" altLang="en-US" sz="2800">
                <a:solidFill>
                  <a:schemeClr val="accent2"/>
                </a:solidFill>
                <a:sym typeface="Symbol" panose="05050102010706020507" pitchFamily="18" charset="2"/>
              </a:rPr>
              <a:t>Fibonacci heaps</a:t>
            </a:r>
            <a:r>
              <a:rPr lang="tr-TR" altLang="en-US" sz="2800">
                <a:sym typeface="Symbol" panose="05050102010706020507" pitchFamily="18" charset="2"/>
              </a:rPr>
              <a:t> are </a:t>
            </a:r>
            <a:r>
              <a:rPr lang="tr-TR" altLang="en-US" sz="2800">
                <a:solidFill>
                  <a:schemeClr val="accent2"/>
                </a:solidFill>
                <a:sym typeface="Symbol" panose="05050102010706020507" pitchFamily="18" charset="2"/>
              </a:rPr>
              <a:t>loosely based</a:t>
            </a:r>
            <a:r>
              <a:rPr lang="tr-TR" altLang="en-US" sz="2800">
                <a:sym typeface="Symbol" panose="05050102010706020507" pitchFamily="18" charset="2"/>
              </a:rPr>
              <a:t> on </a:t>
            </a:r>
            <a:r>
              <a:rPr lang="tr-TR" altLang="en-US" sz="2800">
                <a:solidFill>
                  <a:schemeClr val="accent2"/>
                </a:solidFill>
                <a:sym typeface="Symbol" panose="05050102010706020507" pitchFamily="18" charset="2"/>
              </a:rPr>
              <a:t>binomial heaps</a:t>
            </a:r>
            <a:r>
              <a:rPr lang="tr-TR" altLang="en-US" sz="2800">
                <a:sym typeface="Symbol" panose="05050102010706020507" pitchFamily="18" charset="2"/>
              </a:rPr>
              <a:t>.</a:t>
            </a:r>
          </a:p>
          <a:p>
            <a:pPr>
              <a:buClr>
                <a:srgbClr val="0066CC"/>
              </a:buClr>
              <a:buFontTx/>
              <a:buChar char="•"/>
            </a:pPr>
            <a:r>
              <a:rPr lang="tr-TR" altLang="en-US" sz="2800">
                <a:sym typeface="Symbol" panose="05050102010706020507" pitchFamily="18" charset="2"/>
              </a:rPr>
              <a:t>A </a:t>
            </a:r>
            <a:r>
              <a:rPr lang="tr-TR" altLang="en-US" sz="2800">
                <a:solidFill>
                  <a:schemeClr val="accent2"/>
                </a:solidFill>
                <a:sym typeface="Symbol" panose="05050102010706020507" pitchFamily="18" charset="2"/>
              </a:rPr>
              <a:t>collection </a:t>
            </a:r>
            <a:r>
              <a:rPr lang="tr-TR" altLang="en-US" sz="2800">
                <a:sym typeface="Symbol" panose="05050102010706020507" pitchFamily="18" charset="2"/>
              </a:rPr>
              <a:t>of </a:t>
            </a:r>
            <a:r>
              <a:rPr lang="tr-TR" altLang="en-US" sz="2800">
                <a:solidFill>
                  <a:schemeClr val="accent2"/>
                </a:solidFill>
                <a:sym typeface="Symbol" panose="05050102010706020507" pitchFamily="18" charset="2"/>
              </a:rPr>
              <a:t>trees</a:t>
            </a:r>
            <a:r>
              <a:rPr lang="tr-TR" altLang="en-US" sz="2800">
                <a:sym typeface="Symbol" panose="05050102010706020507" pitchFamily="18" charset="2"/>
              </a:rPr>
              <a:t> if neither DECREASE-KEY nor DELETE is </a:t>
            </a:r>
            <a:r>
              <a:rPr lang="tr-TR" altLang="en-US" sz="2800">
                <a:solidFill>
                  <a:schemeClr val="accent2"/>
                </a:solidFill>
                <a:sym typeface="Symbol" panose="05050102010706020507" pitchFamily="18" charset="2"/>
              </a:rPr>
              <a:t>ever invoked</a:t>
            </a:r>
            <a:r>
              <a:rPr lang="tr-TR" altLang="en-US" sz="2800">
                <a:sym typeface="Symbol" panose="05050102010706020507" pitchFamily="18" charset="2"/>
              </a:rPr>
              <a:t>.</a:t>
            </a:r>
          </a:p>
          <a:p>
            <a:pPr>
              <a:buClr>
                <a:srgbClr val="0066CC"/>
              </a:buClr>
              <a:buFontTx/>
              <a:buChar char="•"/>
            </a:pPr>
            <a:r>
              <a:rPr lang="tr-TR" altLang="en-US" sz="2800">
                <a:sym typeface="Symbol" panose="05050102010706020507" pitchFamily="18" charset="2"/>
              </a:rPr>
              <a:t>Each tree is like a </a:t>
            </a:r>
            <a:r>
              <a:rPr lang="tr-TR" altLang="en-US" sz="2800">
                <a:solidFill>
                  <a:schemeClr val="accent2"/>
                </a:solidFill>
                <a:sym typeface="Symbol" panose="05050102010706020507" pitchFamily="18" charset="2"/>
              </a:rPr>
              <a:t>binomial tree</a:t>
            </a:r>
            <a:r>
              <a:rPr lang="tr-TR" altLang="en-US" sz="2800">
                <a:sym typeface="Symbol" panose="05050102010706020507" pitchFamily="18" charset="2"/>
              </a:rPr>
              <a:t>.</a:t>
            </a:r>
            <a:endParaRPr lang="en-AU" altLang="en-US" sz="2800">
              <a:sym typeface="Symbol" panose="05050102010706020507" pitchFamily="18" charset="2"/>
            </a:endParaRPr>
          </a:p>
          <a:p>
            <a:pPr>
              <a:spcBef>
                <a:spcPct val="20000"/>
              </a:spcBef>
              <a:buFontTx/>
              <a:buChar char="•"/>
            </a:pPr>
            <a:endParaRPr lang="en-AU" altLang="en-US" sz="2800">
              <a:sym typeface="Symbol" panose="05050102010706020507" pitchFamily="18" charset="2"/>
            </a:endParaRPr>
          </a:p>
        </p:txBody>
      </p:sp>
      <p:sp>
        <p:nvSpPr>
          <p:cNvPr id="3079" name="Text Box 7"/>
          <p:cNvSpPr txBox="1">
            <a:spLocks noChangeArrowheads="1"/>
          </p:cNvSpPr>
          <p:nvPr/>
        </p:nvSpPr>
        <p:spPr bwMode="auto">
          <a:xfrm>
            <a:off x="7848600" y="2784475"/>
            <a:ext cx="1158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ltLang="en-US"/>
          </a:p>
        </p:txBody>
      </p:sp>
    </p:spTree>
    <p:extLst>
      <p:ext uri="{BB962C8B-B14F-4D97-AF65-F5344CB8AC3E}">
        <p14:creationId xmlns:p14="http://schemas.microsoft.com/office/powerpoint/2010/main" val="12796585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ChangeArrowheads="1"/>
          </p:cNvSpPr>
          <p:nvPr/>
        </p:nvSpPr>
        <p:spPr bwMode="auto">
          <a:xfrm>
            <a:off x="762000" y="5334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tabLst>
                <a:tab pos="1905000" algn="l"/>
              </a:tabLst>
              <a:defRPr sz="2400">
                <a:solidFill>
                  <a:schemeClr val="tx1"/>
                </a:solidFill>
                <a:latin typeface="Times New Roman" panose="02020603050405020304" pitchFamily="18" charset="0"/>
              </a:defRPr>
            </a:lvl1pPr>
            <a:lvl2pPr marL="914400" indent="-457200">
              <a:tabLst>
                <a:tab pos="1905000" algn="l"/>
              </a:tabLst>
              <a:defRPr sz="2400">
                <a:solidFill>
                  <a:schemeClr val="tx1"/>
                </a:solidFill>
                <a:latin typeface="Times New Roman" panose="02020603050405020304" pitchFamily="18" charset="0"/>
              </a:defRPr>
            </a:lvl2pPr>
            <a:lvl3pPr marL="1371600" indent="-457200">
              <a:tabLst>
                <a:tab pos="1905000" algn="l"/>
              </a:tabLst>
              <a:defRPr sz="2400">
                <a:solidFill>
                  <a:schemeClr val="tx1"/>
                </a:solidFill>
                <a:latin typeface="Times New Roman" panose="02020603050405020304" pitchFamily="18" charset="0"/>
              </a:defRPr>
            </a:lvl3pPr>
            <a:lvl4pPr marL="1828800" indent="-457200">
              <a:tabLst>
                <a:tab pos="1905000" algn="l"/>
              </a:tabLst>
              <a:defRPr sz="2400">
                <a:solidFill>
                  <a:schemeClr val="tx1"/>
                </a:solidFill>
                <a:latin typeface="Times New Roman" panose="02020603050405020304" pitchFamily="18" charset="0"/>
              </a:defRPr>
            </a:lvl4pPr>
            <a:lvl5pPr marL="2286000" indent="-457200">
              <a:tabLst>
                <a:tab pos="1905000" algn="l"/>
              </a:tabLst>
              <a:defRPr sz="2400">
                <a:solidFill>
                  <a:schemeClr val="tx1"/>
                </a:solidFill>
                <a:latin typeface="Times New Roman" panose="02020603050405020304" pitchFamily="18" charset="0"/>
              </a:defRPr>
            </a:lvl5pPr>
            <a:lvl6pPr marL="2743200" indent="-457200" fontAlgn="base">
              <a:spcBef>
                <a:spcPct val="0"/>
              </a:spcBef>
              <a:spcAft>
                <a:spcPct val="0"/>
              </a:spcAft>
              <a:tabLst>
                <a:tab pos="1905000" algn="l"/>
              </a:tabLst>
              <a:defRPr sz="2400">
                <a:solidFill>
                  <a:schemeClr val="tx1"/>
                </a:solidFill>
                <a:latin typeface="Times New Roman" panose="02020603050405020304" pitchFamily="18" charset="0"/>
              </a:defRPr>
            </a:lvl6pPr>
            <a:lvl7pPr marL="3200400" indent="-457200" fontAlgn="base">
              <a:spcBef>
                <a:spcPct val="0"/>
              </a:spcBef>
              <a:spcAft>
                <a:spcPct val="0"/>
              </a:spcAft>
              <a:tabLst>
                <a:tab pos="1905000" algn="l"/>
              </a:tabLst>
              <a:defRPr sz="2400">
                <a:solidFill>
                  <a:schemeClr val="tx1"/>
                </a:solidFill>
                <a:latin typeface="Times New Roman" panose="02020603050405020304" pitchFamily="18" charset="0"/>
              </a:defRPr>
            </a:lvl7pPr>
            <a:lvl8pPr marL="3657600" indent="-457200" fontAlgn="base">
              <a:spcBef>
                <a:spcPct val="0"/>
              </a:spcBef>
              <a:spcAft>
                <a:spcPct val="0"/>
              </a:spcAft>
              <a:tabLst>
                <a:tab pos="1905000" algn="l"/>
              </a:tabLst>
              <a:defRPr sz="2400">
                <a:solidFill>
                  <a:schemeClr val="tx1"/>
                </a:solidFill>
                <a:latin typeface="Times New Roman" panose="02020603050405020304" pitchFamily="18" charset="0"/>
              </a:defRPr>
            </a:lvl8pPr>
            <a:lvl9pPr marL="4114800" indent="-457200" fontAlgn="base">
              <a:spcBef>
                <a:spcPct val="0"/>
              </a:spcBef>
              <a:spcAft>
                <a:spcPct val="0"/>
              </a:spcAft>
              <a:tabLst>
                <a:tab pos="1905000" algn="l"/>
              </a:tabLst>
              <a:defRPr sz="2400">
                <a:solidFill>
                  <a:schemeClr val="tx1"/>
                </a:solidFill>
                <a:latin typeface="Times New Roman" panose="02020603050405020304" pitchFamily="18" charset="0"/>
              </a:defRPr>
            </a:lvl9pPr>
          </a:lstStyle>
          <a:p>
            <a:pPr algn="ctr">
              <a:spcBef>
                <a:spcPct val="20000"/>
              </a:spcBef>
            </a:pPr>
            <a:r>
              <a:rPr lang="tr-TR" altLang="en-US" sz="4000">
                <a:sym typeface="Symbol" panose="05050102010706020507" pitchFamily="18" charset="2"/>
              </a:rPr>
              <a:t>Fibonacci Heaps</a:t>
            </a:r>
            <a:endParaRPr lang="en-AU" altLang="en-US" sz="4000">
              <a:sym typeface="Symbol" panose="05050102010706020507" pitchFamily="18" charset="2"/>
            </a:endParaRPr>
          </a:p>
          <a:p>
            <a:endParaRPr lang="tr-TR" altLang="en-US" sz="4000">
              <a:sym typeface="Symbol" panose="05050102010706020507" pitchFamily="18" charset="2"/>
            </a:endParaRPr>
          </a:p>
          <a:p>
            <a:pPr>
              <a:buFontTx/>
              <a:buChar char="•"/>
            </a:pPr>
            <a:r>
              <a:rPr lang="tr-TR" altLang="en-US" sz="2800">
                <a:solidFill>
                  <a:schemeClr val="accent2"/>
                </a:solidFill>
              </a:rPr>
              <a:t>Fibonacci heaps</a:t>
            </a:r>
            <a:r>
              <a:rPr lang="tr-TR" altLang="en-US" sz="2800"/>
              <a:t> </a:t>
            </a:r>
            <a:r>
              <a:rPr lang="tr-TR" altLang="en-US" sz="2800">
                <a:solidFill>
                  <a:srgbClr val="0066CC"/>
                </a:solidFill>
              </a:rPr>
              <a:t>differ</a:t>
            </a:r>
            <a:r>
              <a:rPr lang="tr-TR" altLang="en-US" sz="2800"/>
              <a:t> from </a:t>
            </a:r>
            <a:r>
              <a:rPr lang="tr-TR" altLang="en-US" sz="2800">
                <a:solidFill>
                  <a:srgbClr val="0066CC"/>
                </a:solidFill>
              </a:rPr>
              <a:t>binomial-heaps</a:t>
            </a:r>
            <a:r>
              <a:rPr lang="tr-TR" altLang="en-US" sz="2800"/>
              <a:t>, however, in that they have more </a:t>
            </a:r>
            <a:r>
              <a:rPr lang="tr-TR" altLang="en-US" sz="2800">
                <a:solidFill>
                  <a:schemeClr val="accent2"/>
                </a:solidFill>
              </a:rPr>
              <a:t>more relaxed structure</a:t>
            </a:r>
            <a:r>
              <a:rPr lang="tr-TR" altLang="en-US" sz="2800"/>
              <a:t> allowing for </a:t>
            </a:r>
            <a:r>
              <a:rPr lang="tr-TR" altLang="en-US" sz="2800">
                <a:solidFill>
                  <a:schemeClr val="accent2"/>
                </a:solidFill>
              </a:rPr>
              <a:t>improved asymptotic time bounds</a:t>
            </a:r>
            <a:r>
              <a:rPr lang="tr-TR" altLang="en-US" sz="2800"/>
              <a:t> work that</a:t>
            </a:r>
            <a:r>
              <a:rPr lang="tr-TR" altLang="en-US" sz="2800">
                <a:solidFill>
                  <a:schemeClr val="accent2"/>
                </a:solidFill>
              </a:rPr>
              <a:t> maintains the structure</a:t>
            </a:r>
            <a:r>
              <a:rPr lang="tr-TR" altLang="en-US" sz="2800"/>
              <a:t> is </a:t>
            </a:r>
            <a:r>
              <a:rPr lang="tr-TR" altLang="en-US" sz="2800">
                <a:solidFill>
                  <a:schemeClr val="accent2"/>
                </a:solidFill>
              </a:rPr>
              <a:t>delayed</a:t>
            </a:r>
            <a:r>
              <a:rPr lang="tr-TR" altLang="en-US" sz="2800"/>
              <a:t> until it is convenient to perform.</a:t>
            </a:r>
          </a:p>
          <a:p>
            <a:pPr>
              <a:buClr>
                <a:srgbClr val="0066CC"/>
              </a:buClr>
              <a:buFontTx/>
              <a:buChar char="•"/>
            </a:pPr>
            <a:r>
              <a:rPr lang="en-US" altLang="en-US" sz="2800"/>
              <a:t>Like a binomial heap,  a fibonacci heap is a collection of heap-ordered trees however, trees are not constrained to be binomial trees</a:t>
            </a:r>
            <a:r>
              <a:rPr lang="tr-TR" altLang="en-US" sz="2800"/>
              <a:t>.</a:t>
            </a:r>
          </a:p>
          <a:p>
            <a:pPr>
              <a:buClr>
                <a:srgbClr val="0066CC"/>
              </a:buClr>
              <a:buFontTx/>
              <a:buChar char="•"/>
            </a:pPr>
            <a:r>
              <a:rPr lang="tr-TR" altLang="en-US" sz="2800"/>
              <a:t>Trees within fibonacci heaps are rooted but unordered.</a:t>
            </a:r>
          </a:p>
          <a:p>
            <a:pPr>
              <a:buFontTx/>
              <a:buChar char="•"/>
            </a:pPr>
            <a:endParaRPr lang="tr-TR" altLang="en-US" sz="2800"/>
          </a:p>
          <a:p>
            <a:pPr>
              <a:spcBef>
                <a:spcPct val="20000"/>
              </a:spcBef>
            </a:pPr>
            <a:endParaRPr lang="en-AU" altLang="en-US" sz="2800">
              <a:sym typeface="Symbol" panose="05050102010706020507" pitchFamily="18" charset="2"/>
            </a:endParaRPr>
          </a:p>
          <a:p>
            <a:pPr>
              <a:spcBef>
                <a:spcPct val="20000"/>
              </a:spcBef>
              <a:buFontTx/>
              <a:buAutoNum type="arabicPeriod"/>
            </a:pPr>
            <a:endParaRPr lang="en-AU" altLang="en-US" sz="2800">
              <a:sym typeface="Symbol" panose="05050102010706020507" pitchFamily="18" charset="2"/>
            </a:endParaRPr>
          </a:p>
          <a:p>
            <a:pPr>
              <a:spcBef>
                <a:spcPct val="20000"/>
              </a:spcBef>
              <a:buFontTx/>
              <a:buAutoNum type="arabicPeriod"/>
            </a:pPr>
            <a:endParaRPr lang="en-AU" altLang="en-US" sz="2800">
              <a:sym typeface="Symbol" panose="05050102010706020507" pitchFamily="18" charset="2"/>
            </a:endParaRPr>
          </a:p>
        </p:txBody>
      </p:sp>
    </p:spTree>
    <p:extLst>
      <p:ext uri="{BB962C8B-B14F-4D97-AF65-F5344CB8AC3E}">
        <p14:creationId xmlns:p14="http://schemas.microsoft.com/office/powerpoint/2010/main" val="227775390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3" name="Rectangle 7"/>
          <p:cNvSpPr>
            <a:spLocks noGrp="1" noChangeArrowheads="1"/>
          </p:cNvSpPr>
          <p:nvPr>
            <p:ph type="title"/>
          </p:nvPr>
        </p:nvSpPr>
        <p:spPr/>
        <p:txBody>
          <a:bodyPr/>
          <a:lstStyle/>
          <a:p>
            <a:r>
              <a:rPr lang="tr-TR" altLang="en-US"/>
              <a:t>Structure of Fibonacci Heaps</a:t>
            </a:r>
          </a:p>
        </p:txBody>
      </p:sp>
      <p:sp>
        <p:nvSpPr>
          <p:cNvPr id="65544" name="Rectangle 8"/>
          <p:cNvSpPr>
            <a:spLocks noGrp="1" noChangeArrowheads="1"/>
          </p:cNvSpPr>
          <p:nvPr>
            <p:ph type="body" sz="half" idx="1"/>
          </p:nvPr>
        </p:nvSpPr>
        <p:spPr>
          <a:xfrm>
            <a:off x="685800" y="1981200"/>
            <a:ext cx="5470525" cy="4114800"/>
          </a:xfrm>
        </p:spPr>
        <p:txBody>
          <a:bodyPr/>
          <a:lstStyle/>
          <a:p>
            <a:pPr>
              <a:buFontTx/>
              <a:buNone/>
            </a:pPr>
            <a:r>
              <a:rPr lang="tr-TR" altLang="en-US" sz="2800"/>
              <a:t>Each node </a:t>
            </a:r>
            <a:r>
              <a:rPr lang="tr-TR" altLang="en-US" sz="2800" i="1"/>
              <a:t>x</a:t>
            </a:r>
            <a:r>
              <a:rPr lang="tr-TR" altLang="en-US" sz="2800"/>
              <a:t> contains:</a:t>
            </a:r>
          </a:p>
          <a:p>
            <a:r>
              <a:rPr lang="tr-TR" altLang="en-US" sz="2800"/>
              <a:t>A pointer </a:t>
            </a:r>
            <a:r>
              <a:rPr lang="tr-TR" altLang="en-US" sz="2800" i="1">
                <a:solidFill>
                  <a:srgbClr val="FC5104"/>
                </a:solidFill>
              </a:rPr>
              <a:t>p[x]</a:t>
            </a:r>
            <a:r>
              <a:rPr lang="tr-TR" altLang="en-US" sz="2800"/>
              <a:t>to </a:t>
            </a:r>
            <a:r>
              <a:rPr lang="tr-TR" altLang="en-US" sz="2800">
                <a:solidFill>
                  <a:schemeClr val="accent2"/>
                </a:solidFill>
              </a:rPr>
              <a:t>its parent</a:t>
            </a:r>
          </a:p>
          <a:p>
            <a:r>
              <a:rPr lang="tr-TR" altLang="en-US" sz="2800"/>
              <a:t>A pointer </a:t>
            </a:r>
            <a:r>
              <a:rPr lang="tr-TR" altLang="en-US" sz="2800" i="1">
                <a:solidFill>
                  <a:srgbClr val="0066CC"/>
                </a:solidFill>
              </a:rPr>
              <a:t>child[x]</a:t>
            </a:r>
            <a:r>
              <a:rPr lang="tr-TR" altLang="en-US" sz="2800"/>
              <a:t> to </a:t>
            </a:r>
            <a:r>
              <a:rPr lang="tr-TR" altLang="en-US" sz="2800">
                <a:solidFill>
                  <a:schemeClr val="accent2"/>
                </a:solidFill>
              </a:rPr>
              <a:t>one of its children</a:t>
            </a:r>
          </a:p>
          <a:p>
            <a:pPr lvl="1"/>
            <a:r>
              <a:rPr lang="tr-TR" altLang="en-US" sz="2400"/>
              <a:t>The children of </a:t>
            </a:r>
            <a:r>
              <a:rPr lang="tr-TR" altLang="en-US" sz="2400" i="1"/>
              <a:t>x </a:t>
            </a:r>
            <a:r>
              <a:rPr lang="tr-TR" altLang="en-US" sz="2400"/>
              <a:t>are linked together in a </a:t>
            </a:r>
            <a:r>
              <a:rPr lang="tr-TR" altLang="en-US" sz="2400">
                <a:solidFill>
                  <a:schemeClr val="accent2"/>
                </a:solidFill>
              </a:rPr>
              <a:t>circular, doubly-linked list</a:t>
            </a:r>
            <a:r>
              <a:rPr lang="tr-TR" altLang="en-US" sz="2400"/>
              <a:t> which is called the </a:t>
            </a:r>
            <a:r>
              <a:rPr lang="tr-TR" altLang="en-US" sz="2400">
                <a:solidFill>
                  <a:schemeClr val="accent2"/>
                </a:solidFill>
              </a:rPr>
              <a:t>child-list</a:t>
            </a:r>
            <a:r>
              <a:rPr lang="tr-TR" altLang="en-US" sz="2400"/>
              <a:t>.</a:t>
            </a:r>
            <a:endParaRPr lang="tr-TR" altLang="en-US" sz="2400" i="1"/>
          </a:p>
        </p:txBody>
      </p:sp>
      <p:pic>
        <p:nvPicPr>
          <p:cNvPr id="65546" name="Picture 10"/>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724525" y="1844675"/>
            <a:ext cx="2376488" cy="3097213"/>
          </a:xfrm>
          <a:noFill/>
          <a:ln/>
        </p:spPr>
      </p:pic>
    </p:spTree>
    <p:extLst>
      <p:ext uri="{BB962C8B-B14F-4D97-AF65-F5344CB8AC3E}">
        <p14:creationId xmlns:p14="http://schemas.microsoft.com/office/powerpoint/2010/main" val="93583909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tr-TR" altLang="en-US"/>
              <a:t>Structure of Fibonacci Heaps</a:t>
            </a:r>
          </a:p>
        </p:txBody>
      </p:sp>
      <p:sp>
        <p:nvSpPr>
          <p:cNvPr id="68611" name="Rectangle 3"/>
          <p:cNvSpPr>
            <a:spLocks noGrp="1" noChangeArrowheads="1"/>
          </p:cNvSpPr>
          <p:nvPr>
            <p:ph type="body" idx="1"/>
          </p:nvPr>
        </p:nvSpPr>
        <p:spPr/>
        <p:txBody>
          <a:bodyPr/>
          <a:lstStyle/>
          <a:p>
            <a:r>
              <a:rPr lang="tr-TR" altLang="en-US"/>
              <a:t>Each child </a:t>
            </a:r>
            <a:r>
              <a:rPr lang="tr-TR" altLang="en-US" i="1"/>
              <a:t>y</a:t>
            </a:r>
            <a:r>
              <a:rPr lang="tr-TR" altLang="en-US"/>
              <a:t> in a child list has pointers </a:t>
            </a:r>
            <a:r>
              <a:rPr lang="tr-TR" altLang="en-US" i="1"/>
              <a:t>left[y]</a:t>
            </a:r>
            <a:r>
              <a:rPr lang="tr-TR" altLang="en-US"/>
              <a:t> &amp; </a:t>
            </a:r>
            <a:r>
              <a:rPr lang="tr-TR" altLang="en-US" i="1"/>
              <a:t>right[y]</a:t>
            </a:r>
            <a:r>
              <a:rPr lang="tr-TR" altLang="en-US"/>
              <a:t> that point to </a:t>
            </a:r>
            <a:r>
              <a:rPr lang="tr-TR" altLang="en-US" i="1"/>
              <a:t>y</a:t>
            </a:r>
            <a:r>
              <a:rPr lang="tr-TR" altLang="en-US"/>
              <a:t>’s </a:t>
            </a:r>
            <a:r>
              <a:rPr lang="tr-TR" altLang="en-US">
                <a:solidFill>
                  <a:schemeClr val="accent2"/>
                </a:solidFill>
              </a:rPr>
              <a:t>left &amp; right siblings</a:t>
            </a:r>
            <a:r>
              <a:rPr lang="tr-TR" altLang="en-US"/>
              <a:t> respectively.</a:t>
            </a:r>
          </a:p>
          <a:p>
            <a:r>
              <a:rPr lang="tr-TR" altLang="en-US"/>
              <a:t>If </a:t>
            </a:r>
            <a:r>
              <a:rPr lang="tr-TR" altLang="en-US" i="1"/>
              <a:t>y</a:t>
            </a:r>
            <a:r>
              <a:rPr lang="tr-TR" altLang="en-US"/>
              <a:t> is an only child, then </a:t>
            </a:r>
          </a:p>
          <a:p>
            <a:pPr>
              <a:buFontTx/>
              <a:buNone/>
            </a:pPr>
            <a:r>
              <a:rPr lang="tr-TR" altLang="en-US"/>
              <a:t>			</a:t>
            </a:r>
            <a:r>
              <a:rPr lang="tr-TR" altLang="en-US" i="1"/>
              <a:t>left[y]</a:t>
            </a:r>
            <a:r>
              <a:rPr lang="tr-TR" altLang="en-US"/>
              <a:t> = </a:t>
            </a:r>
            <a:r>
              <a:rPr lang="tr-TR" altLang="en-US" i="1"/>
              <a:t>right[y]</a:t>
            </a:r>
            <a:r>
              <a:rPr lang="tr-TR" altLang="en-US"/>
              <a:t> = </a:t>
            </a:r>
            <a:r>
              <a:rPr lang="tr-TR" altLang="en-US" i="1"/>
              <a:t>y</a:t>
            </a:r>
            <a:r>
              <a:rPr lang="tr-TR" altLang="en-US"/>
              <a:t>.</a:t>
            </a:r>
          </a:p>
        </p:txBody>
      </p:sp>
    </p:spTree>
    <p:extLst>
      <p:ext uri="{BB962C8B-B14F-4D97-AF65-F5344CB8AC3E}">
        <p14:creationId xmlns:p14="http://schemas.microsoft.com/office/powerpoint/2010/main" val="321235002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tr-TR" altLang="en-US"/>
              <a:t>Structure of Fibonacci Heaps</a:t>
            </a:r>
          </a:p>
        </p:txBody>
      </p:sp>
      <p:sp>
        <p:nvSpPr>
          <p:cNvPr id="69635" name="Rectangle 3"/>
          <p:cNvSpPr>
            <a:spLocks noGrp="1" noChangeArrowheads="1"/>
          </p:cNvSpPr>
          <p:nvPr>
            <p:ph type="body" sz="half" idx="1"/>
          </p:nvPr>
        </p:nvSpPr>
        <p:spPr>
          <a:xfrm>
            <a:off x="685800" y="1981200"/>
            <a:ext cx="4749800" cy="4114800"/>
          </a:xfrm>
        </p:spPr>
        <p:txBody>
          <a:bodyPr/>
          <a:lstStyle/>
          <a:p>
            <a:pPr>
              <a:buFontTx/>
              <a:buNone/>
            </a:pPr>
            <a:r>
              <a:rPr lang="tr-TR" altLang="en-US" sz="2800"/>
              <a:t>The </a:t>
            </a:r>
            <a:r>
              <a:rPr lang="tr-TR" altLang="en-US" sz="2800">
                <a:solidFill>
                  <a:schemeClr val="accent2"/>
                </a:solidFill>
              </a:rPr>
              <a:t>roots</a:t>
            </a:r>
            <a:r>
              <a:rPr lang="tr-TR" altLang="en-US" sz="2800"/>
              <a:t> of </a:t>
            </a:r>
            <a:r>
              <a:rPr lang="tr-TR" altLang="en-US" sz="2800">
                <a:solidFill>
                  <a:schemeClr val="accent2"/>
                </a:solidFill>
              </a:rPr>
              <a:t>all trees</a:t>
            </a:r>
            <a:r>
              <a:rPr lang="tr-TR" altLang="en-US" sz="2800"/>
              <a:t> are also linked together using their </a:t>
            </a:r>
            <a:r>
              <a:rPr lang="tr-TR" altLang="en-US" sz="2800" i="1">
                <a:solidFill>
                  <a:srgbClr val="FC5104"/>
                </a:solidFill>
              </a:rPr>
              <a:t>left &amp; right</a:t>
            </a:r>
            <a:r>
              <a:rPr lang="tr-TR" altLang="en-US" sz="2800">
                <a:solidFill>
                  <a:srgbClr val="FC5104"/>
                </a:solidFill>
              </a:rPr>
              <a:t> pointers</a:t>
            </a:r>
            <a:r>
              <a:rPr lang="tr-TR" altLang="en-US" sz="2800"/>
              <a:t> into a </a:t>
            </a:r>
            <a:r>
              <a:rPr lang="tr-TR" altLang="en-US" sz="2800">
                <a:solidFill>
                  <a:schemeClr val="accent2"/>
                </a:solidFill>
              </a:rPr>
              <a:t>circular, doubly-linked list</a:t>
            </a:r>
            <a:r>
              <a:rPr lang="tr-TR" altLang="en-US" sz="2800"/>
              <a:t> which is called the </a:t>
            </a:r>
            <a:r>
              <a:rPr lang="tr-TR" altLang="en-US" sz="2800">
                <a:solidFill>
                  <a:schemeClr val="accent2"/>
                </a:solidFill>
              </a:rPr>
              <a:t>root list</a:t>
            </a:r>
            <a:r>
              <a:rPr lang="tr-TR" altLang="en-US" sz="2800"/>
              <a:t>.</a:t>
            </a:r>
          </a:p>
        </p:txBody>
      </p:sp>
      <p:pic>
        <p:nvPicPr>
          <p:cNvPr id="69637" name="Picture 5"/>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435600" y="2060575"/>
            <a:ext cx="2665413" cy="3024188"/>
          </a:xfrm>
          <a:ln/>
        </p:spPr>
      </p:pic>
    </p:spTree>
    <p:extLst>
      <p:ext uri="{BB962C8B-B14F-4D97-AF65-F5344CB8AC3E}">
        <p14:creationId xmlns:p14="http://schemas.microsoft.com/office/powerpoint/2010/main" val="1070818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A684CDB-E2CD-4BDA-9DD8-3B5F2E7134EC}" type="slidenum">
              <a:rPr lang="en-US" altLang="en-US" sz="1400"/>
              <a:pPr eaLnBrk="1" hangingPunct="1"/>
              <a:t>12</a:t>
            </a:fld>
            <a:endParaRPr lang="en-US" altLang="en-US" sz="1400"/>
          </a:p>
        </p:txBody>
      </p:sp>
      <p:sp>
        <p:nvSpPr>
          <p:cNvPr id="17411" name="Rectangle 2"/>
          <p:cNvSpPr>
            <a:spLocks noGrp="1" noChangeArrowheads="1"/>
          </p:cNvSpPr>
          <p:nvPr>
            <p:ph type="title"/>
            <p:custDataLst>
              <p:tags r:id="rId2"/>
            </p:custDataLst>
          </p:nvPr>
        </p:nvSpPr>
        <p:spPr>
          <a:xfrm>
            <a:off x="609600" y="171450"/>
            <a:ext cx="7772400" cy="685800"/>
          </a:xfrm>
        </p:spPr>
        <p:txBody>
          <a:bodyPr>
            <a:normAutofit fontScale="90000"/>
          </a:bodyPr>
          <a:lstStyle/>
          <a:p>
            <a:pPr eaLnBrk="1" hangingPunct="1"/>
            <a:r>
              <a:rPr lang="en-US" altLang="en-US" smtClean="0"/>
              <a:t>Heap </a:t>
            </a:r>
            <a:r>
              <a:rPr lang="en-US" altLang="en-US" b="1" u="sng" smtClean="0"/>
              <a:t>Order</a:t>
            </a:r>
            <a:r>
              <a:rPr lang="en-US" altLang="en-US" smtClean="0"/>
              <a:t> Property</a:t>
            </a:r>
          </a:p>
        </p:txBody>
      </p:sp>
      <p:sp>
        <p:nvSpPr>
          <p:cNvPr id="17412" name="Rectangle 3"/>
          <p:cNvSpPr>
            <a:spLocks noGrp="1" noChangeArrowheads="1"/>
          </p:cNvSpPr>
          <p:nvPr>
            <p:ph type="body" idx="1"/>
            <p:custDataLst>
              <p:tags r:id="rId3"/>
            </p:custDataLst>
          </p:nvPr>
        </p:nvSpPr>
        <p:spPr>
          <a:xfrm>
            <a:off x="711200" y="1085850"/>
            <a:ext cx="7772400" cy="1714500"/>
          </a:xfrm>
        </p:spPr>
        <p:txBody>
          <a:bodyPr/>
          <a:lstStyle/>
          <a:p>
            <a:pPr eaLnBrk="1" hangingPunct="1">
              <a:buFontTx/>
              <a:buNone/>
            </a:pPr>
            <a:r>
              <a:rPr lang="en-US" altLang="en-US" b="1" u="sng" smtClean="0">
                <a:solidFill>
                  <a:srgbClr val="FF0000"/>
                </a:solidFill>
              </a:rPr>
              <a:t>Heap order property</a:t>
            </a:r>
            <a:r>
              <a:rPr lang="en-US" altLang="en-US" smtClean="0">
                <a:solidFill>
                  <a:srgbClr val="FF0000"/>
                </a:solidFill>
              </a:rPr>
              <a:t>:</a:t>
            </a:r>
            <a:r>
              <a:rPr lang="en-US" altLang="en-US" smtClean="0"/>
              <a:t> For every non-root node X, the value in the parent of X is less than (or equal to) the value in X.</a:t>
            </a:r>
          </a:p>
        </p:txBody>
      </p:sp>
      <p:grpSp>
        <p:nvGrpSpPr>
          <p:cNvPr id="2" name="Group 1"/>
          <p:cNvGrpSpPr/>
          <p:nvPr/>
        </p:nvGrpSpPr>
        <p:grpSpPr>
          <a:xfrm>
            <a:off x="1219200" y="2667000"/>
            <a:ext cx="6908800" cy="2990850"/>
            <a:chOff x="1219200" y="3314700"/>
            <a:chExt cx="6908800" cy="1946275"/>
          </a:xfrm>
        </p:grpSpPr>
        <p:sp>
          <p:nvSpPr>
            <p:cNvPr id="17413" name="Oval 4"/>
            <p:cNvSpPr>
              <a:spLocks noChangeAspect="1" noChangeArrowheads="1"/>
            </p:cNvSpPr>
            <p:nvPr>
              <p:custDataLst>
                <p:tags r:id="rId7"/>
              </p:custDataLst>
            </p:nvPr>
          </p:nvSpPr>
          <p:spPr bwMode="auto">
            <a:xfrm>
              <a:off x="2133600" y="4686300"/>
              <a:ext cx="508000" cy="28575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15</a:t>
              </a:r>
            </a:p>
          </p:txBody>
        </p:sp>
        <p:sp>
          <p:nvSpPr>
            <p:cNvPr id="17414" name="Oval 5"/>
            <p:cNvSpPr>
              <a:spLocks noChangeAspect="1" noChangeArrowheads="1"/>
            </p:cNvSpPr>
            <p:nvPr>
              <p:custDataLst>
                <p:tags r:id="rId8"/>
              </p:custDataLst>
            </p:nvPr>
          </p:nvSpPr>
          <p:spPr bwMode="auto">
            <a:xfrm>
              <a:off x="1219200" y="46863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30</a:t>
              </a:r>
            </a:p>
          </p:txBody>
        </p:sp>
        <p:sp>
          <p:nvSpPr>
            <p:cNvPr id="17415" name="Oval 6"/>
            <p:cNvSpPr>
              <a:spLocks noChangeAspect="1" noChangeArrowheads="1"/>
            </p:cNvSpPr>
            <p:nvPr>
              <p:custDataLst>
                <p:tags r:id="rId9"/>
              </p:custDataLst>
            </p:nvPr>
          </p:nvSpPr>
          <p:spPr bwMode="auto">
            <a:xfrm>
              <a:off x="2743200" y="41148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80</a:t>
              </a:r>
            </a:p>
          </p:txBody>
        </p:sp>
        <p:sp>
          <p:nvSpPr>
            <p:cNvPr id="17416" name="Oval 7"/>
            <p:cNvSpPr>
              <a:spLocks noChangeAspect="1" noChangeArrowheads="1"/>
            </p:cNvSpPr>
            <p:nvPr>
              <p:custDataLst>
                <p:tags r:id="rId10"/>
              </p:custDataLst>
            </p:nvPr>
          </p:nvSpPr>
          <p:spPr bwMode="auto">
            <a:xfrm>
              <a:off x="1625600" y="4114800"/>
              <a:ext cx="508000" cy="28575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20</a:t>
              </a:r>
            </a:p>
          </p:txBody>
        </p:sp>
        <p:sp>
          <p:nvSpPr>
            <p:cNvPr id="17417" name="Oval 8"/>
            <p:cNvSpPr>
              <a:spLocks noChangeAspect="1" noChangeArrowheads="1"/>
            </p:cNvSpPr>
            <p:nvPr>
              <p:custDataLst>
                <p:tags r:id="rId11"/>
              </p:custDataLst>
            </p:nvPr>
          </p:nvSpPr>
          <p:spPr bwMode="auto">
            <a:xfrm>
              <a:off x="2235200" y="35433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cxnSp>
          <p:nvCxnSpPr>
            <p:cNvPr id="17418" name="AutoShape 9"/>
            <p:cNvCxnSpPr>
              <a:cxnSpLocks noChangeShapeType="1"/>
              <a:stCxn id="17417" idx="3"/>
              <a:endCxn id="17416" idx="0"/>
            </p:cNvCxnSpPr>
            <p:nvPr>
              <p:custDataLst>
                <p:tags r:id="rId12"/>
              </p:custDataLst>
            </p:nvPr>
          </p:nvCxnSpPr>
          <p:spPr bwMode="auto">
            <a:xfrm flipH="1">
              <a:off x="1879600" y="3806825"/>
              <a:ext cx="430213" cy="28892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7419" name="AutoShape 10"/>
            <p:cNvCxnSpPr>
              <a:cxnSpLocks noChangeShapeType="1"/>
              <a:stCxn id="17417" idx="5"/>
              <a:endCxn id="17415" idx="0"/>
            </p:cNvCxnSpPr>
            <p:nvPr>
              <p:custDataLst>
                <p:tags r:id="rId13"/>
              </p:custDataLst>
            </p:nvPr>
          </p:nvCxnSpPr>
          <p:spPr bwMode="auto">
            <a:xfrm>
              <a:off x="2668588" y="3806825"/>
              <a:ext cx="328612" cy="28892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7420" name="AutoShape 11"/>
            <p:cNvCxnSpPr>
              <a:cxnSpLocks noChangeShapeType="1"/>
              <a:stCxn id="17416" idx="3"/>
              <a:endCxn id="17414" idx="0"/>
            </p:cNvCxnSpPr>
            <p:nvPr>
              <p:custDataLst>
                <p:tags r:id="rId14"/>
              </p:custDataLst>
            </p:nvPr>
          </p:nvCxnSpPr>
          <p:spPr bwMode="auto">
            <a:xfrm flipH="1">
              <a:off x="1473200" y="4378325"/>
              <a:ext cx="227013" cy="28892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7421" name="AutoShape 12"/>
            <p:cNvCxnSpPr>
              <a:cxnSpLocks noChangeShapeType="1"/>
              <a:stCxn id="17416" idx="5"/>
              <a:endCxn id="17413" idx="0"/>
            </p:cNvCxnSpPr>
            <p:nvPr>
              <p:custDataLst>
                <p:tags r:id="rId15"/>
              </p:custDataLst>
            </p:nvPr>
          </p:nvCxnSpPr>
          <p:spPr bwMode="auto">
            <a:xfrm>
              <a:off x="2058988" y="4378325"/>
              <a:ext cx="328612" cy="28892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7422" name="Oval 13"/>
            <p:cNvSpPr>
              <a:spLocks noChangeAspect="1" noChangeArrowheads="1"/>
            </p:cNvSpPr>
            <p:nvPr>
              <p:custDataLst>
                <p:tags r:id="rId16"/>
              </p:custDataLst>
            </p:nvPr>
          </p:nvSpPr>
          <p:spPr bwMode="auto">
            <a:xfrm>
              <a:off x="7620000" y="44005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99</a:t>
              </a:r>
            </a:p>
          </p:txBody>
        </p:sp>
        <p:sp>
          <p:nvSpPr>
            <p:cNvPr id="17423" name="Oval 14"/>
            <p:cNvSpPr>
              <a:spLocks noChangeAspect="1" noChangeArrowheads="1"/>
            </p:cNvSpPr>
            <p:nvPr>
              <p:custDataLst>
                <p:tags r:id="rId17"/>
              </p:custDataLst>
            </p:nvPr>
          </p:nvSpPr>
          <p:spPr bwMode="auto">
            <a:xfrm>
              <a:off x="5791200" y="44005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60</a:t>
              </a:r>
            </a:p>
          </p:txBody>
        </p:sp>
        <p:sp>
          <p:nvSpPr>
            <p:cNvPr id="17424" name="Oval 15"/>
            <p:cNvSpPr>
              <a:spLocks noChangeAspect="1" noChangeArrowheads="1"/>
            </p:cNvSpPr>
            <p:nvPr>
              <p:custDataLst>
                <p:tags r:id="rId18"/>
              </p:custDataLst>
            </p:nvPr>
          </p:nvSpPr>
          <p:spPr bwMode="auto">
            <a:xfrm>
              <a:off x="4775200" y="44005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40</a:t>
              </a:r>
            </a:p>
          </p:txBody>
        </p:sp>
        <p:sp>
          <p:nvSpPr>
            <p:cNvPr id="17425" name="Oval 16"/>
            <p:cNvSpPr>
              <a:spLocks noChangeAspect="1" noChangeArrowheads="1"/>
            </p:cNvSpPr>
            <p:nvPr>
              <p:custDataLst>
                <p:tags r:id="rId19"/>
              </p:custDataLst>
            </p:nvPr>
          </p:nvSpPr>
          <p:spPr bwMode="auto">
            <a:xfrm>
              <a:off x="6908800" y="38862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80</a:t>
              </a:r>
            </a:p>
          </p:txBody>
        </p:sp>
        <p:sp>
          <p:nvSpPr>
            <p:cNvPr id="17426" name="Oval 17"/>
            <p:cNvSpPr>
              <a:spLocks noChangeAspect="1" noChangeArrowheads="1"/>
            </p:cNvSpPr>
            <p:nvPr>
              <p:custDataLst>
                <p:tags r:id="rId20"/>
              </p:custDataLst>
            </p:nvPr>
          </p:nvSpPr>
          <p:spPr bwMode="auto">
            <a:xfrm>
              <a:off x="5384800" y="38862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20</a:t>
              </a:r>
            </a:p>
          </p:txBody>
        </p:sp>
        <p:sp>
          <p:nvSpPr>
            <p:cNvPr id="17427" name="Oval 18"/>
            <p:cNvSpPr>
              <a:spLocks noChangeAspect="1" noChangeArrowheads="1"/>
            </p:cNvSpPr>
            <p:nvPr>
              <p:custDataLst>
                <p:tags r:id="rId21"/>
              </p:custDataLst>
            </p:nvPr>
          </p:nvSpPr>
          <p:spPr bwMode="auto">
            <a:xfrm>
              <a:off x="6096000" y="33147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cxnSp>
          <p:nvCxnSpPr>
            <p:cNvPr id="17428" name="AutoShape 19"/>
            <p:cNvCxnSpPr>
              <a:cxnSpLocks noChangeShapeType="1"/>
              <a:stCxn id="17427" idx="3"/>
              <a:endCxn id="17426" idx="0"/>
            </p:cNvCxnSpPr>
            <p:nvPr>
              <p:custDataLst>
                <p:tags r:id="rId22"/>
              </p:custDataLst>
            </p:nvPr>
          </p:nvCxnSpPr>
          <p:spPr bwMode="auto">
            <a:xfrm flipH="1">
              <a:off x="5638800" y="3578225"/>
              <a:ext cx="531813" cy="28892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7429" name="AutoShape 20"/>
            <p:cNvCxnSpPr>
              <a:cxnSpLocks noChangeShapeType="1"/>
              <a:stCxn id="17427" idx="5"/>
              <a:endCxn id="17425" idx="0"/>
            </p:cNvCxnSpPr>
            <p:nvPr>
              <p:custDataLst>
                <p:tags r:id="rId23"/>
              </p:custDataLst>
            </p:nvPr>
          </p:nvCxnSpPr>
          <p:spPr bwMode="auto">
            <a:xfrm>
              <a:off x="6529388" y="3578225"/>
              <a:ext cx="633412" cy="28892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7430" name="AutoShape 21"/>
            <p:cNvCxnSpPr>
              <a:cxnSpLocks noChangeShapeType="1"/>
              <a:stCxn id="17425" idx="5"/>
              <a:endCxn id="17422" idx="0"/>
            </p:cNvCxnSpPr>
            <p:nvPr>
              <p:custDataLst>
                <p:tags r:id="rId24"/>
              </p:custDataLst>
            </p:nvPr>
          </p:nvCxnSpPr>
          <p:spPr bwMode="auto">
            <a:xfrm>
              <a:off x="7342188" y="4149725"/>
              <a:ext cx="531812" cy="2317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7431" name="AutoShape 22"/>
            <p:cNvCxnSpPr>
              <a:cxnSpLocks noChangeShapeType="1"/>
              <a:stCxn id="17426" idx="3"/>
              <a:endCxn id="17424" idx="0"/>
            </p:cNvCxnSpPr>
            <p:nvPr>
              <p:custDataLst>
                <p:tags r:id="rId25"/>
              </p:custDataLst>
            </p:nvPr>
          </p:nvCxnSpPr>
          <p:spPr bwMode="auto">
            <a:xfrm flipH="1">
              <a:off x="5029200" y="4149725"/>
              <a:ext cx="430213" cy="2317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7432" name="AutoShape 23"/>
            <p:cNvCxnSpPr>
              <a:cxnSpLocks noChangeShapeType="1"/>
              <a:stCxn id="17426" idx="5"/>
              <a:endCxn id="17423" idx="0"/>
            </p:cNvCxnSpPr>
            <p:nvPr>
              <p:custDataLst>
                <p:tags r:id="rId26"/>
              </p:custDataLst>
            </p:nvPr>
          </p:nvCxnSpPr>
          <p:spPr bwMode="auto">
            <a:xfrm>
              <a:off x="5818188" y="4149725"/>
              <a:ext cx="227012" cy="2317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7433" name="Oval 24"/>
            <p:cNvSpPr>
              <a:spLocks noChangeAspect="1" noChangeArrowheads="1"/>
            </p:cNvSpPr>
            <p:nvPr>
              <p:custDataLst>
                <p:tags r:id="rId27"/>
              </p:custDataLst>
            </p:nvPr>
          </p:nvSpPr>
          <p:spPr bwMode="auto">
            <a:xfrm>
              <a:off x="4267200" y="488950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50</a:t>
              </a:r>
            </a:p>
          </p:txBody>
        </p:sp>
        <p:cxnSp>
          <p:nvCxnSpPr>
            <p:cNvPr id="17434" name="AutoShape 25"/>
            <p:cNvCxnSpPr>
              <a:cxnSpLocks noChangeShapeType="1"/>
              <a:stCxn id="17424" idx="3"/>
              <a:endCxn id="17433" idx="0"/>
            </p:cNvCxnSpPr>
            <p:nvPr>
              <p:custDataLst>
                <p:tags r:id="rId28"/>
              </p:custDataLst>
            </p:nvPr>
          </p:nvCxnSpPr>
          <p:spPr bwMode="auto">
            <a:xfrm flipH="1">
              <a:off x="4597400" y="4664075"/>
              <a:ext cx="252413" cy="2063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7435" name="Oval 26"/>
            <p:cNvSpPr>
              <a:spLocks noChangeAspect="1" noChangeArrowheads="1"/>
            </p:cNvSpPr>
            <p:nvPr>
              <p:custDataLst>
                <p:tags r:id="rId29"/>
              </p:custDataLst>
            </p:nvPr>
          </p:nvSpPr>
          <p:spPr bwMode="auto">
            <a:xfrm>
              <a:off x="5130800" y="488950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700</a:t>
              </a:r>
            </a:p>
          </p:txBody>
        </p:sp>
        <p:cxnSp>
          <p:nvCxnSpPr>
            <p:cNvPr id="17436" name="AutoShape 27"/>
            <p:cNvCxnSpPr>
              <a:cxnSpLocks noChangeShapeType="1"/>
              <a:stCxn id="17424" idx="5"/>
              <a:endCxn id="17435" idx="0"/>
            </p:cNvCxnSpPr>
            <p:nvPr>
              <p:custDataLst>
                <p:tags r:id="rId30"/>
              </p:custDataLst>
            </p:nvPr>
          </p:nvCxnSpPr>
          <p:spPr bwMode="auto">
            <a:xfrm>
              <a:off x="5208588" y="4664075"/>
              <a:ext cx="252412" cy="2063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7437" name="Oval 28"/>
            <p:cNvSpPr>
              <a:spLocks noChangeAspect="1" noChangeArrowheads="1"/>
            </p:cNvSpPr>
            <p:nvPr>
              <p:custDataLst>
                <p:tags r:id="rId31"/>
              </p:custDataLst>
            </p:nvPr>
          </p:nvSpPr>
          <p:spPr bwMode="auto">
            <a:xfrm>
              <a:off x="6705600" y="44005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85</a:t>
              </a:r>
            </a:p>
          </p:txBody>
        </p:sp>
        <p:cxnSp>
          <p:nvCxnSpPr>
            <p:cNvPr id="17438" name="AutoShape 29"/>
            <p:cNvCxnSpPr>
              <a:cxnSpLocks noChangeShapeType="1"/>
              <a:stCxn id="17425" idx="3"/>
              <a:endCxn id="17437" idx="0"/>
            </p:cNvCxnSpPr>
            <p:nvPr>
              <p:custDataLst>
                <p:tags r:id="rId32"/>
              </p:custDataLst>
            </p:nvPr>
          </p:nvCxnSpPr>
          <p:spPr bwMode="auto">
            <a:xfrm flipH="1">
              <a:off x="6959600" y="4149725"/>
              <a:ext cx="23813" cy="2317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grpSp>
      <p:sp>
        <p:nvSpPr>
          <p:cNvPr id="17439" name="Text Box 30"/>
          <p:cNvSpPr txBox="1">
            <a:spLocks noChangeArrowheads="1"/>
          </p:cNvSpPr>
          <p:nvPr>
            <p:custDataLst>
              <p:tags r:id="rId4"/>
            </p:custDataLst>
          </p:nvPr>
        </p:nvSpPr>
        <p:spPr bwMode="auto">
          <a:xfrm>
            <a:off x="1117600" y="5314950"/>
            <a:ext cx="2133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not a heap</a:t>
            </a:r>
          </a:p>
        </p:txBody>
      </p:sp>
      <p:sp>
        <p:nvSpPr>
          <p:cNvPr id="17440" name="Text Box 31" hidden="1"/>
          <p:cNvSpPr txBox="1">
            <a:spLocks noChangeArrowheads="1"/>
          </p:cNvSpPr>
          <p:nvPr>
            <p:custDataLst>
              <p:tags r:id="rId5"/>
            </p:custDataLst>
          </p:nvPr>
        </p:nvSpPr>
        <p:spPr bwMode="auto">
          <a:xfrm>
            <a:off x="2514600" y="5487988"/>
            <a:ext cx="662940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1"/>
                </a:solidFill>
              </a:rPr>
              <a:t>This is a PARTIAL order (diff than BST)</a:t>
            </a:r>
          </a:p>
          <a:p>
            <a:pPr eaLnBrk="1" hangingPunct="1">
              <a:spcBef>
                <a:spcPct val="50000"/>
              </a:spcBef>
            </a:pPr>
            <a:r>
              <a:rPr lang="en-US" altLang="en-US">
                <a:solidFill>
                  <a:schemeClr val="accent1"/>
                </a:solidFill>
              </a:rPr>
              <a:t>For each node, its value is less than all of its descendants (no distinction between left and right)</a:t>
            </a:r>
          </a:p>
        </p:txBody>
      </p:sp>
      <p:sp>
        <p:nvSpPr>
          <p:cNvPr id="17441" name="Text Box 32" hidden="1"/>
          <p:cNvSpPr txBox="1">
            <a:spLocks noChangeArrowheads="1"/>
          </p:cNvSpPr>
          <p:nvPr>
            <p:custDataLst>
              <p:tags r:id="rId6"/>
            </p:custDataLst>
          </p:nvPr>
        </p:nvSpPr>
        <p:spPr bwMode="auto">
          <a:xfrm>
            <a:off x="0" y="2743200"/>
            <a:ext cx="518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sz="2000">
                <a:solidFill>
                  <a:schemeClr val="accent1"/>
                </a:solidFill>
              </a:rPr>
              <a:t>This is the order for a MIN heap – could do the same for a max heap.</a:t>
            </a:r>
          </a:p>
        </p:txBody>
      </p:sp>
    </p:spTree>
    <p:extLst>
      <p:ext uri="{BB962C8B-B14F-4D97-AF65-F5344CB8AC3E}">
        <p14:creationId xmlns:p14="http://schemas.microsoft.com/office/powerpoint/2010/main" val="52353368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tr-TR" altLang="en-US"/>
              <a:t>Structure of Fibonacci Heaps</a:t>
            </a:r>
          </a:p>
        </p:txBody>
      </p:sp>
      <p:sp>
        <p:nvSpPr>
          <p:cNvPr id="70659" name="Rectangle 3"/>
          <p:cNvSpPr>
            <a:spLocks noGrp="1" noChangeArrowheads="1"/>
          </p:cNvSpPr>
          <p:nvPr>
            <p:ph type="body" idx="1"/>
          </p:nvPr>
        </p:nvSpPr>
        <p:spPr/>
        <p:txBody>
          <a:bodyPr/>
          <a:lstStyle/>
          <a:p>
            <a:r>
              <a:rPr lang="tr-TR" altLang="en-US"/>
              <a:t>Circular, doubly-linked lists have two advantages for use in fib-heaps: </a:t>
            </a:r>
          </a:p>
          <a:p>
            <a:pPr lvl="1"/>
            <a:r>
              <a:rPr lang="tr-TR" altLang="en-US"/>
              <a:t>we can </a:t>
            </a:r>
            <a:r>
              <a:rPr lang="tr-TR" altLang="en-US">
                <a:solidFill>
                  <a:schemeClr val="accent2"/>
                </a:solidFill>
              </a:rPr>
              <a:t>remove</a:t>
            </a:r>
            <a:r>
              <a:rPr lang="tr-TR" altLang="en-US"/>
              <a:t> a node in </a:t>
            </a:r>
            <a:r>
              <a:rPr lang="tr-TR" altLang="en-US" i="1">
                <a:solidFill>
                  <a:schemeClr val="accent2"/>
                </a:solidFill>
              </a:rPr>
              <a:t>O(1)</a:t>
            </a:r>
            <a:r>
              <a:rPr lang="tr-TR" altLang="en-US"/>
              <a:t> time </a:t>
            </a:r>
          </a:p>
          <a:p>
            <a:pPr lvl="1"/>
            <a:r>
              <a:rPr lang="tr-TR" altLang="en-US"/>
              <a:t>given two such lists, we can </a:t>
            </a:r>
            <a:r>
              <a:rPr lang="tr-TR" altLang="en-US">
                <a:solidFill>
                  <a:schemeClr val="accent2"/>
                </a:solidFill>
              </a:rPr>
              <a:t>concatenate</a:t>
            </a:r>
            <a:r>
              <a:rPr lang="tr-TR" altLang="en-US"/>
              <a:t> them in </a:t>
            </a:r>
            <a:r>
              <a:rPr lang="tr-TR" altLang="en-US" i="1">
                <a:solidFill>
                  <a:schemeClr val="accent2"/>
                </a:solidFill>
              </a:rPr>
              <a:t>O(1)</a:t>
            </a:r>
            <a:r>
              <a:rPr lang="tr-TR" altLang="en-US"/>
              <a:t> time. </a:t>
            </a:r>
          </a:p>
          <a:p>
            <a:endParaRPr lang="tr-TR" altLang="en-US"/>
          </a:p>
        </p:txBody>
      </p:sp>
    </p:spTree>
    <p:extLst>
      <p:ext uri="{BB962C8B-B14F-4D97-AF65-F5344CB8AC3E}">
        <p14:creationId xmlns:p14="http://schemas.microsoft.com/office/powerpoint/2010/main" val="332515525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tr-TR" altLang="en-US"/>
              <a:t>Structure of Fibonacci Heaps</a:t>
            </a:r>
          </a:p>
        </p:txBody>
      </p:sp>
      <p:sp>
        <p:nvSpPr>
          <p:cNvPr id="72707" name="Rectangle 3"/>
          <p:cNvSpPr>
            <a:spLocks noGrp="1" noChangeArrowheads="1"/>
          </p:cNvSpPr>
          <p:nvPr>
            <p:ph type="body" idx="1"/>
          </p:nvPr>
        </p:nvSpPr>
        <p:spPr/>
        <p:txBody>
          <a:bodyPr/>
          <a:lstStyle/>
          <a:p>
            <a:r>
              <a:rPr lang="tr-TR" altLang="en-US"/>
              <a:t>Two other fields in each node </a:t>
            </a:r>
            <a:r>
              <a:rPr lang="tr-TR" altLang="en-US" i="1"/>
              <a:t>x</a:t>
            </a:r>
          </a:p>
          <a:p>
            <a:pPr lvl="1"/>
            <a:r>
              <a:rPr lang="tr-TR" altLang="en-US" i="1"/>
              <a:t>degreee[x]: </a:t>
            </a:r>
            <a:r>
              <a:rPr lang="tr-TR" altLang="en-US"/>
              <a:t>the number of children in the child list of</a:t>
            </a:r>
            <a:r>
              <a:rPr lang="tr-TR" altLang="en-US" i="1"/>
              <a:t> x</a:t>
            </a:r>
          </a:p>
          <a:p>
            <a:pPr lvl="1"/>
            <a:r>
              <a:rPr lang="tr-TR" altLang="en-US" i="1"/>
              <a:t>mark[x]: </a:t>
            </a:r>
            <a:r>
              <a:rPr lang="tr-TR" altLang="en-US"/>
              <a:t>a </a:t>
            </a:r>
            <a:r>
              <a:rPr lang="tr-TR" altLang="en-US">
                <a:solidFill>
                  <a:srgbClr val="0066CC"/>
                </a:solidFill>
              </a:rPr>
              <a:t>boolean-valued</a:t>
            </a:r>
            <a:r>
              <a:rPr lang="tr-TR" altLang="en-US"/>
              <a:t> field</a:t>
            </a:r>
          </a:p>
          <a:p>
            <a:pPr lvl="2"/>
            <a:r>
              <a:rPr lang="tr-TR" altLang="en-US"/>
              <a:t>indicates whether node</a:t>
            </a:r>
            <a:r>
              <a:rPr lang="tr-TR" altLang="en-US" i="1"/>
              <a:t> x </a:t>
            </a:r>
            <a:r>
              <a:rPr lang="tr-TR" altLang="en-US"/>
              <a:t>has lost a child since the last time</a:t>
            </a:r>
            <a:r>
              <a:rPr lang="tr-TR" altLang="en-US" i="1"/>
              <a:t> x </a:t>
            </a:r>
            <a:r>
              <a:rPr lang="tr-TR" altLang="en-US"/>
              <a:t>was made the child of another one</a:t>
            </a:r>
          </a:p>
          <a:p>
            <a:pPr lvl="2">
              <a:buClr>
                <a:schemeClr val="tx1"/>
              </a:buClr>
            </a:pPr>
            <a:r>
              <a:rPr lang="tr-TR" altLang="en-US">
                <a:solidFill>
                  <a:srgbClr val="0066CC"/>
                </a:solidFill>
              </a:rPr>
              <a:t>newly created</a:t>
            </a:r>
            <a:r>
              <a:rPr lang="tr-TR" altLang="en-US"/>
              <a:t> nodes are </a:t>
            </a:r>
            <a:r>
              <a:rPr lang="tr-TR" altLang="en-US">
                <a:solidFill>
                  <a:srgbClr val="0066CC"/>
                </a:solidFill>
              </a:rPr>
              <a:t>unmarked</a:t>
            </a:r>
          </a:p>
          <a:p>
            <a:pPr lvl="2"/>
            <a:r>
              <a:rPr lang="tr-TR" altLang="en-US"/>
              <a:t>A node</a:t>
            </a:r>
            <a:r>
              <a:rPr lang="tr-TR" altLang="en-US" i="1"/>
              <a:t> x </a:t>
            </a:r>
            <a:r>
              <a:rPr lang="tr-TR" altLang="en-US">
                <a:solidFill>
                  <a:srgbClr val="0066CC"/>
                </a:solidFill>
              </a:rPr>
              <a:t>becomes unmarked</a:t>
            </a:r>
            <a:r>
              <a:rPr lang="tr-TR" altLang="en-US"/>
              <a:t> whenever it is made </a:t>
            </a:r>
            <a:r>
              <a:rPr lang="tr-TR" altLang="en-US">
                <a:solidFill>
                  <a:srgbClr val="0066CC"/>
                </a:solidFill>
              </a:rPr>
              <a:t>the child of another node</a:t>
            </a:r>
          </a:p>
        </p:txBody>
      </p:sp>
    </p:spTree>
    <p:extLst>
      <p:ext uri="{BB962C8B-B14F-4D97-AF65-F5344CB8AC3E}">
        <p14:creationId xmlns:p14="http://schemas.microsoft.com/office/powerpoint/2010/main" val="176153921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tr-TR" altLang="en-US"/>
              <a:t>Structure of Fibonacci Heaps</a:t>
            </a:r>
          </a:p>
        </p:txBody>
      </p:sp>
      <p:graphicFrame>
        <p:nvGraphicFramePr>
          <p:cNvPr id="73733" name="Object 5"/>
          <p:cNvGraphicFramePr>
            <a:graphicFrameLocks noGrp="1" noChangeAspect="1"/>
          </p:cNvGraphicFramePr>
          <p:nvPr>
            <p:ph idx="1"/>
          </p:nvPr>
        </p:nvGraphicFramePr>
        <p:xfrm>
          <a:off x="615950" y="2133600"/>
          <a:ext cx="7772400" cy="3222625"/>
        </p:xfrm>
        <a:graphic>
          <a:graphicData uri="http://schemas.openxmlformats.org/presentationml/2006/ole">
            <mc:AlternateContent xmlns:mc="http://schemas.openxmlformats.org/markup-compatibility/2006">
              <mc:Choice xmlns:v="urn:schemas-microsoft-com:vml" Requires="v">
                <p:oleObj spid="_x0000_s2053" name="Visio" r:id="rId4" imgW="4639666" imgH="1924202" progId="Visio.Drawing.11">
                  <p:embed/>
                </p:oleObj>
              </mc:Choice>
              <mc:Fallback>
                <p:oleObj name="Visio" r:id="rId4" imgW="4639666" imgH="1924202" progId="Visio.Drawing.11">
                  <p:embed/>
                  <p:pic>
                    <p:nvPicPr>
                      <p:cNvPr id="7373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950" y="2133600"/>
                        <a:ext cx="7772400" cy="3222625"/>
                      </a:xfrm>
                      <a:prstGeom prst="rect">
                        <a:avLst/>
                      </a:prstGeom>
                    </p:spPr>
                  </p:pic>
                </p:oleObj>
              </mc:Fallback>
            </mc:AlternateContent>
          </a:graphicData>
        </a:graphic>
      </p:graphicFrame>
    </p:spTree>
    <p:extLst>
      <p:ext uri="{BB962C8B-B14F-4D97-AF65-F5344CB8AC3E}">
        <p14:creationId xmlns:p14="http://schemas.microsoft.com/office/powerpoint/2010/main" val="210156654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title"/>
          </p:nvPr>
        </p:nvSpPr>
        <p:spPr/>
        <p:txBody>
          <a:bodyPr/>
          <a:lstStyle/>
          <a:p>
            <a:r>
              <a:rPr lang="tr-TR" altLang="en-US"/>
              <a:t>Structure of Fibonacci Heaps</a:t>
            </a:r>
          </a:p>
        </p:txBody>
      </p:sp>
      <p:graphicFrame>
        <p:nvGraphicFramePr>
          <p:cNvPr id="75779" name="Object 3"/>
          <p:cNvGraphicFramePr>
            <a:graphicFrameLocks noGrp="1" noChangeAspect="1"/>
          </p:cNvGraphicFramePr>
          <p:nvPr>
            <p:ph idx="1"/>
          </p:nvPr>
        </p:nvGraphicFramePr>
        <p:xfrm>
          <a:off x="900113" y="1916113"/>
          <a:ext cx="6985000" cy="4103687"/>
        </p:xfrm>
        <a:graphic>
          <a:graphicData uri="http://schemas.openxmlformats.org/presentationml/2006/ole">
            <mc:AlternateContent xmlns:mc="http://schemas.openxmlformats.org/markup-compatibility/2006">
              <mc:Choice xmlns:v="urn:schemas-microsoft-com:vml" Requires="v">
                <p:oleObj spid="_x0000_s3077" name="Visio" r:id="rId4" imgW="5029505" imgH="2955036" progId="Visio.Drawing.11">
                  <p:embed/>
                </p:oleObj>
              </mc:Choice>
              <mc:Fallback>
                <p:oleObj name="Visio" r:id="rId4" imgW="5029505" imgH="2955036" progId="Visio.Drawing.11">
                  <p:embed/>
                  <p:pic>
                    <p:nvPicPr>
                      <p:cNvPr id="7577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1916113"/>
                        <a:ext cx="6985000" cy="410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03051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fontScale="90000"/>
          </a:bodyPr>
          <a:lstStyle/>
          <a:p>
            <a:r>
              <a:rPr lang="tr-TR" altLang="en-US" sz="4000"/>
              <a:t>Concetenation of Two Circular, Doubly – Linked Lists  </a:t>
            </a:r>
          </a:p>
        </p:txBody>
      </p:sp>
      <p:graphicFrame>
        <p:nvGraphicFramePr>
          <p:cNvPr id="77827" name="Object 3"/>
          <p:cNvGraphicFramePr>
            <a:graphicFrameLocks noGrp="1" noChangeAspect="1"/>
          </p:cNvGraphicFramePr>
          <p:nvPr>
            <p:ph idx="1"/>
          </p:nvPr>
        </p:nvGraphicFramePr>
        <p:xfrm>
          <a:off x="1331913" y="1916113"/>
          <a:ext cx="6192837" cy="3833812"/>
        </p:xfrm>
        <a:graphic>
          <a:graphicData uri="http://schemas.openxmlformats.org/presentationml/2006/ole">
            <mc:AlternateContent xmlns:mc="http://schemas.openxmlformats.org/markup-compatibility/2006">
              <mc:Choice xmlns:v="urn:schemas-microsoft-com:vml" Requires="v">
                <p:oleObj spid="_x0000_s4101" name="Visio" r:id="rId4" imgW="3703625" imgH="2293010" progId="Visio.Drawing.11">
                  <p:embed/>
                </p:oleObj>
              </mc:Choice>
              <mc:Fallback>
                <p:oleObj name="Visio" r:id="rId4" imgW="3703625" imgH="2293010" progId="Visio.Drawing.11">
                  <p:embed/>
                  <p:pic>
                    <p:nvPicPr>
                      <p:cNvPr id="778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1916113"/>
                        <a:ext cx="6192837" cy="3833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9045134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tr-TR" altLang="en-US" sz="4000"/>
              <a:t>Concetenation of Two Circular, Doubly – Linked Lists</a:t>
            </a:r>
          </a:p>
        </p:txBody>
      </p:sp>
      <p:graphicFrame>
        <p:nvGraphicFramePr>
          <p:cNvPr id="79875" name="Object 3"/>
          <p:cNvGraphicFramePr>
            <a:graphicFrameLocks noGrp="1" noChangeAspect="1"/>
          </p:cNvGraphicFramePr>
          <p:nvPr>
            <p:ph idx="1"/>
          </p:nvPr>
        </p:nvGraphicFramePr>
        <p:xfrm>
          <a:off x="971550" y="2708275"/>
          <a:ext cx="6985000" cy="1441450"/>
        </p:xfrm>
        <a:graphic>
          <a:graphicData uri="http://schemas.openxmlformats.org/presentationml/2006/ole">
            <mc:AlternateContent xmlns:mc="http://schemas.openxmlformats.org/markup-compatibility/2006">
              <mc:Choice xmlns:v="urn:schemas-microsoft-com:vml" Requires="v">
                <p:oleObj spid="_x0000_s5125" name="Visio" r:id="rId4" imgW="6583680" imgH="1001268" progId="Visio.Drawing.11">
                  <p:embed/>
                </p:oleObj>
              </mc:Choice>
              <mc:Fallback>
                <p:oleObj name="Visio" r:id="rId4" imgW="6583680" imgH="1001268" progId="Visio.Drawing.11">
                  <p:embed/>
                  <p:pic>
                    <p:nvPicPr>
                      <p:cNvPr id="798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708275"/>
                        <a:ext cx="6985000" cy="144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4750535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fontScale="90000"/>
          </a:bodyPr>
          <a:lstStyle/>
          <a:p>
            <a:r>
              <a:rPr lang="tr-TR" altLang="en-US" sz="4000"/>
              <a:t>Concetenation of Two Circular, Doubly – Linked Lists</a:t>
            </a:r>
          </a:p>
        </p:txBody>
      </p:sp>
      <p:sp>
        <p:nvSpPr>
          <p:cNvPr id="81923" name="Rectangle 3"/>
          <p:cNvSpPr>
            <a:spLocks noGrp="1" noChangeArrowheads="1"/>
          </p:cNvSpPr>
          <p:nvPr>
            <p:ph type="body" idx="1"/>
          </p:nvPr>
        </p:nvSpPr>
        <p:spPr/>
        <p:txBody>
          <a:bodyPr/>
          <a:lstStyle/>
          <a:p>
            <a:pPr>
              <a:lnSpc>
                <a:spcPct val="90000"/>
              </a:lnSpc>
              <a:buFontTx/>
              <a:buNone/>
            </a:pPr>
            <a:r>
              <a:rPr lang="tr-TR" altLang="en-US" sz="2400">
                <a:solidFill>
                  <a:schemeClr val="accent2"/>
                </a:solidFill>
                <a:sym typeface="Symbol" panose="05050102010706020507" pitchFamily="18" charset="2"/>
              </a:rPr>
              <a:t>CONCATENATE</a:t>
            </a:r>
            <a:r>
              <a:rPr lang="en-AU" altLang="en-US" sz="2400">
                <a:solidFill>
                  <a:schemeClr val="accent2"/>
                </a:solidFill>
                <a:sym typeface="Symbol" panose="05050102010706020507" pitchFamily="18" charset="2"/>
              </a:rPr>
              <a:t> </a:t>
            </a:r>
            <a:r>
              <a:rPr lang="en-AU" altLang="en-US" sz="2400">
                <a:sym typeface="Symbol" panose="05050102010706020507" pitchFamily="18" charset="2"/>
              </a:rPr>
              <a:t>(</a:t>
            </a:r>
            <a:r>
              <a:rPr lang="tr-TR" altLang="en-US" sz="2400">
                <a:sym typeface="Symbol" panose="05050102010706020507" pitchFamily="18" charset="2"/>
              </a:rPr>
              <a:t>H</a:t>
            </a:r>
            <a:r>
              <a:rPr lang="tr-TR" altLang="en-US" sz="2400" baseline="-25000">
                <a:sym typeface="Symbol" panose="05050102010706020507" pitchFamily="18" charset="2"/>
              </a:rPr>
              <a:t>1</a:t>
            </a:r>
            <a:r>
              <a:rPr lang="en-AU" altLang="en-US" sz="2400">
                <a:sym typeface="Symbol" panose="05050102010706020507" pitchFamily="18" charset="2"/>
              </a:rPr>
              <a:t>, </a:t>
            </a:r>
            <a:r>
              <a:rPr lang="tr-TR" altLang="en-US" sz="2400">
                <a:sym typeface="Symbol" panose="05050102010706020507" pitchFamily="18" charset="2"/>
              </a:rPr>
              <a:t>H</a:t>
            </a:r>
            <a:r>
              <a:rPr lang="tr-TR" altLang="en-US" sz="2400" baseline="-25000">
                <a:sym typeface="Symbol" panose="05050102010706020507" pitchFamily="18" charset="2"/>
              </a:rPr>
              <a:t>2</a:t>
            </a:r>
            <a:r>
              <a:rPr lang="en-AU" altLang="en-US" sz="2400">
                <a:sym typeface="Symbol" panose="05050102010706020507" pitchFamily="18" charset="2"/>
              </a:rPr>
              <a:t>)</a:t>
            </a:r>
          </a:p>
          <a:p>
            <a:pPr>
              <a:lnSpc>
                <a:spcPct val="90000"/>
              </a:lnSpc>
              <a:buFontTx/>
              <a:buNone/>
            </a:pPr>
            <a:r>
              <a:rPr lang="tr-TR" altLang="en-US" sz="2400" i="1">
                <a:sym typeface="Symbol" panose="05050102010706020507" pitchFamily="18" charset="2"/>
              </a:rPr>
              <a:t>	x </a:t>
            </a:r>
            <a:r>
              <a:rPr lang="tr-TR" altLang="en-US" sz="2400">
                <a:cs typeface="Times New Roman" panose="02020603050405020304" pitchFamily="18" charset="0"/>
                <a:sym typeface="Symbol" panose="05050102010706020507" pitchFamily="18" charset="2"/>
              </a:rPr>
              <a:t>← left[min[</a:t>
            </a:r>
            <a:r>
              <a:rPr lang="tr-TR" altLang="en-US" sz="2400">
                <a:sym typeface="Symbol" panose="05050102010706020507" pitchFamily="18" charset="2"/>
              </a:rPr>
              <a:t>H</a:t>
            </a:r>
            <a:r>
              <a:rPr lang="tr-TR" altLang="en-US" sz="2400" baseline="-25000">
                <a:sym typeface="Symbol" panose="05050102010706020507" pitchFamily="18" charset="2"/>
              </a:rPr>
              <a:t>1</a:t>
            </a:r>
            <a:r>
              <a:rPr lang="tr-TR" altLang="en-US" sz="2400">
                <a:cs typeface="Times New Roman" panose="02020603050405020304" pitchFamily="18" charset="0"/>
                <a:sym typeface="Symbol" panose="05050102010706020507" pitchFamily="18" charset="2"/>
              </a:rPr>
              <a:t>]]</a:t>
            </a:r>
          </a:p>
          <a:p>
            <a:pPr>
              <a:lnSpc>
                <a:spcPct val="90000"/>
              </a:lnSpc>
              <a:buFontTx/>
              <a:buNone/>
            </a:pPr>
            <a:r>
              <a:rPr lang="tr-TR" altLang="en-US" sz="2400" i="1">
                <a:sym typeface="Symbol" panose="05050102010706020507" pitchFamily="18" charset="2"/>
              </a:rPr>
              <a:t>	y</a:t>
            </a:r>
            <a:r>
              <a:rPr lang="tr-TR" altLang="en-US" sz="2400">
                <a:sym typeface="Symbol" panose="05050102010706020507" pitchFamily="18" charset="2"/>
              </a:rPr>
              <a:t> </a:t>
            </a:r>
            <a:r>
              <a:rPr lang="tr-TR" altLang="en-US" sz="2400">
                <a:cs typeface="Times New Roman" panose="02020603050405020304" pitchFamily="18" charset="0"/>
                <a:sym typeface="Symbol" panose="05050102010706020507" pitchFamily="18" charset="2"/>
              </a:rPr>
              <a:t>← left[min[</a:t>
            </a:r>
            <a:r>
              <a:rPr lang="tr-TR" altLang="en-US" sz="2400">
                <a:sym typeface="Symbol" panose="05050102010706020507" pitchFamily="18" charset="2"/>
              </a:rPr>
              <a:t>H</a:t>
            </a:r>
            <a:r>
              <a:rPr lang="tr-TR" altLang="en-US" sz="2400" baseline="-25000">
                <a:sym typeface="Symbol" panose="05050102010706020507" pitchFamily="18" charset="2"/>
              </a:rPr>
              <a:t>2</a:t>
            </a:r>
            <a:r>
              <a:rPr lang="tr-TR" altLang="en-US" sz="2400">
                <a:cs typeface="Times New Roman" panose="02020603050405020304" pitchFamily="18" charset="0"/>
                <a:sym typeface="Symbol" panose="05050102010706020507" pitchFamily="18" charset="2"/>
              </a:rPr>
              <a:t>]]</a:t>
            </a:r>
          </a:p>
          <a:p>
            <a:pPr>
              <a:lnSpc>
                <a:spcPct val="90000"/>
              </a:lnSpc>
              <a:buFontTx/>
              <a:buNone/>
            </a:pPr>
            <a:r>
              <a:rPr lang="tr-TR" altLang="en-US" sz="2400">
                <a:cs typeface="Times New Roman" panose="02020603050405020304" pitchFamily="18" charset="0"/>
                <a:sym typeface="Symbol" panose="05050102010706020507" pitchFamily="18" charset="2"/>
              </a:rPr>
              <a:t>  </a:t>
            </a:r>
          </a:p>
          <a:p>
            <a:pPr>
              <a:lnSpc>
                <a:spcPct val="90000"/>
              </a:lnSpc>
              <a:buFontTx/>
              <a:buNone/>
            </a:pPr>
            <a:r>
              <a:rPr lang="tr-TR" altLang="en-US" sz="2400">
                <a:cs typeface="Times New Roman" panose="02020603050405020304" pitchFamily="18" charset="0"/>
                <a:sym typeface="Symbol" panose="05050102010706020507" pitchFamily="18" charset="2"/>
              </a:rPr>
              <a:t>	right[</a:t>
            </a:r>
            <a:r>
              <a:rPr lang="tr-TR" altLang="en-US" sz="2400" i="1">
                <a:cs typeface="Times New Roman" panose="02020603050405020304" pitchFamily="18" charset="0"/>
                <a:sym typeface="Symbol" panose="05050102010706020507" pitchFamily="18" charset="2"/>
              </a:rPr>
              <a:t>x</a:t>
            </a:r>
            <a:r>
              <a:rPr lang="tr-TR" altLang="en-US" sz="2400">
                <a:cs typeface="Times New Roman" panose="02020603050405020304" pitchFamily="18" charset="0"/>
                <a:sym typeface="Symbol" panose="05050102010706020507" pitchFamily="18" charset="2"/>
              </a:rPr>
              <a:t>] ← min[</a:t>
            </a:r>
            <a:r>
              <a:rPr lang="tr-TR" altLang="en-US" sz="2400">
                <a:sym typeface="Symbol" panose="05050102010706020507" pitchFamily="18" charset="2"/>
              </a:rPr>
              <a:t>H</a:t>
            </a:r>
            <a:r>
              <a:rPr lang="tr-TR" altLang="en-US" sz="2400" baseline="-25000">
                <a:sym typeface="Symbol" panose="05050102010706020507" pitchFamily="18" charset="2"/>
              </a:rPr>
              <a:t>2</a:t>
            </a:r>
            <a:r>
              <a:rPr lang="tr-TR" altLang="en-US" sz="2400">
                <a:cs typeface="Times New Roman" panose="02020603050405020304" pitchFamily="18" charset="0"/>
                <a:sym typeface="Symbol" panose="05050102010706020507" pitchFamily="18" charset="2"/>
              </a:rPr>
              <a:t>]</a:t>
            </a:r>
          </a:p>
          <a:p>
            <a:pPr>
              <a:lnSpc>
                <a:spcPct val="90000"/>
              </a:lnSpc>
              <a:buFontTx/>
              <a:buNone/>
            </a:pPr>
            <a:r>
              <a:rPr lang="tr-TR" altLang="en-US" sz="2400">
                <a:cs typeface="Times New Roman" panose="02020603050405020304" pitchFamily="18" charset="0"/>
                <a:sym typeface="Symbol" panose="05050102010706020507" pitchFamily="18" charset="2"/>
              </a:rPr>
              <a:t>	left[min[</a:t>
            </a:r>
            <a:r>
              <a:rPr lang="tr-TR" altLang="en-US" sz="2400">
                <a:sym typeface="Symbol" panose="05050102010706020507" pitchFamily="18" charset="2"/>
              </a:rPr>
              <a:t>H</a:t>
            </a:r>
            <a:r>
              <a:rPr lang="tr-TR" altLang="en-US" sz="2400" baseline="-25000">
                <a:sym typeface="Symbol" panose="05050102010706020507" pitchFamily="18" charset="2"/>
              </a:rPr>
              <a:t>2</a:t>
            </a:r>
            <a:r>
              <a:rPr lang="tr-TR" altLang="en-US" sz="2400">
                <a:cs typeface="Times New Roman" panose="02020603050405020304" pitchFamily="18" charset="0"/>
                <a:sym typeface="Symbol" panose="05050102010706020507" pitchFamily="18" charset="2"/>
              </a:rPr>
              <a:t>]] ← </a:t>
            </a:r>
            <a:r>
              <a:rPr lang="tr-TR" altLang="en-US" sz="2400" i="1">
                <a:cs typeface="Times New Roman" panose="02020603050405020304" pitchFamily="18" charset="0"/>
                <a:sym typeface="Symbol" panose="05050102010706020507" pitchFamily="18" charset="2"/>
              </a:rPr>
              <a:t>x</a:t>
            </a:r>
          </a:p>
          <a:p>
            <a:pPr>
              <a:lnSpc>
                <a:spcPct val="90000"/>
              </a:lnSpc>
              <a:buFontTx/>
              <a:buNone/>
            </a:pPr>
            <a:endParaRPr lang="tr-TR" altLang="en-US" sz="2400">
              <a:cs typeface="Times New Roman" panose="02020603050405020304" pitchFamily="18" charset="0"/>
              <a:sym typeface="Symbol" panose="05050102010706020507" pitchFamily="18" charset="2"/>
            </a:endParaRPr>
          </a:p>
          <a:p>
            <a:pPr>
              <a:lnSpc>
                <a:spcPct val="90000"/>
              </a:lnSpc>
              <a:buFontTx/>
              <a:buNone/>
            </a:pPr>
            <a:r>
              <a:rPr lang="tr-TR" altLang="en-US" sz="2400">
                <a:cs typeface="Times New Roman" panose="02020603050405020304" pitchFamily="18" charset="0"/>
                <a:sym typeface="Symbol" panose="05050102010706020507" pitchFamily="18" charset="2"/>
              </a:rPr>
              <a:t>	right[</a:t>
            </a:r>
            <a:r>
              <a:rPr lang="tr-TR" altLang="en-US" sz="2400" i="1">
                <a:cs typeface="Times New Roman" panose="02020603050405020304" pitchFamily="18" charset="0"/>
                <a:sym typeface="Symbol" panose="05050102010706020507" pitchFamily="18" charset="2"/>
              </a:rPr>
              <a:t>y</a:t>
            </a:r>
            <a:r>
              <a:rPr lang="tr-TR" altLang="en-US" sz="2400">
                <a:cs typeface="Times New Roman" panose="02020603050405020304" pitchFamily="18" charset="0"/>
                <a:sym typeface="Symbol" panose="05050102010706020507" pitchFamily="18" charset="2"/>
              </a:rPr>
              <a:t>] ← min[</a:t>
            </a:r>
            <a:r>
              <a:rPr lang="tr-TR" altLang="en-US" sz="2400">
                <a:sym typeface="Symbol" panose="05050102010706020507" pitchFamily="18" charset="2"/>
              </a:rPr>
              <a:t>H</a:t>
            </a:r>
            <a:r>
              <a:rPr lang="tr-TR" altLang="en-US" sz="2400" baseline="-25000">
                <a:sym typeface="Symbol" panose="05050102010706020507" pitchFamily="18" charset="2"/>
              </a:rPr>
              <a:t>1</a:t>
            </a:r>
            <a:r>
              <a:rPr lang="tr-TR" altLang="en-US" sz="2400">
                <a:cs typeface="Times New Roman" panose="02020603050405020304" pitchFamily="18" charset="0"/>
                <a:sym typeface="Symbol" panose="05050102010706020507" pitchFamily="18" charset="2"/>
              </a:rPr>
              <a:t>]</a:t>
            </a:r>
          </a:p>
          <a:p>
            <a:pPr>
              <a:lnSpc>
                <a:spcPct val="90000"/>
              </a:lnSpc>
              <a:buFontTx/>
              <a:buNone/>
            </a:pPr>
            <a:r>
              <a:rPr lang="tr-TR" altLang="en-US" sz="2400">
                <a:cs typeface="Times New Roman" panose="02020603050405020304" pitchFamily="18" charset="0"/>
                <a:sym typeface="Symbol" panose="05050102010706020507" pitchFamily="18" charset="2"/>
              </a:rPr>
              <a:t>	left[min[</a:t>
            </a:r>
            <a:r>
              <a:rPr lang="tr-TR" altLang="en-US" sz="2400">
                <a:sym typeface="Symbol" panose="05050102010706020507" pitchFamily="18" charset="2"/>
              </a:rPr>
              <a:t>H</a:t>
            </a:r>
            <a:r>
              <a:rPr lang="tr-TR" altLang="en-US" sz="2400" baseline="-25000">
                <a:sym typeface="Symbol" panose="05050102010706020507" pitchFamily="18" charset="2"/>
              </a:rPr>
              <a:t>1</a:t>
            </a:r>
            <a:r>
              <a:rPr lang="tr-TR" altLang="en-US" sz="2400">
                <a:cs typeface="Times New Roman" panose="02020603050405020304" pitchFamily="18" charset="0"/>
                <a:sym typeface="Symbol" panose="05050102010706020507" pitchFamily="18" charset="2"/>
              </a:rPr>
              <a:t>]] ← </a:t>
            </a:r>
            <a:r>
              <a:rPr lang="tr-TR" altLang="en-US" sz="2400" i="1">
                <a:cs typeface="Times New Roman" panose="02020603050405020304" pitchFamily="18" charset="0"/>
                <a:sym typeface="Symbol" panose="05050102010706020507" pitchFamily="18" charset="2"/>
              </a:rPr>
              <a:t>y</a:t>
            </a:r>
          </a:p>
          <a:p>
            <a:pPr>
              <a:lnSpc>
                <a:spcPct val="90000"/>
              </a:lnSpc>
              <a:buFontTx/>
              <a:buNone/>
            </a:pPr>
            <a:r>
              <a:rPr lang="tr-TR" altLang="en-US" sz="2400">
                <a:solidFill>
                  <a:srgbClr val="0066CC"/>
                </a:solidFill>
                <a:cs typeface="Times New Roman" panose="02020603050405020304" pitchFamily="18" charset="0"/>
                <a:sym typeface="Symbol" panose="05050102010706020507" pitchFamily="18" charset="2"/>
              </a:rPr>
              <a:t>end</a:t>
            </a:r>
          </a:p>
          <a:p>
            <a:pPr>
              <a:lnSpc>
                <a:spcPct val="90000"/>
              </a:lnSpc>
              <a:buFontTx/>
              <a:buNone/>
            </a:pPr>
            <a:endParaRPr lang="tr-TR" altLang="en-US" sz="2400">
              <a:cs typeface="Times New Roman" panose="02020603050405020304" pitchFamily="18" charset="0"/>
              <a:sym typeface="Symbol" panose="05050102010706020507" pitchFamily="18" charset="2"/>
            </a:endParaRPr>
          </a:p>
          <a:p>
            <a:pPr>
              <a:lnSpc>
                <a:spcPct val="90000"/>
              </a:lnSpc>
              <a:buFontTx/>
              <a:buNone/>
            </a:pPr>
            <a:endParaRPr lang="tr-TR" altLang="en-US" sz="2400">
              <a:cs typeface="Times New Roman" panose="02020603050405020304" pitchFamily="18" charset="0"/>
              <a:sym typeface="Symbol" panose="05050102010706020507" pitchFamily="18" charset="2"/>
            </a:endParaRPr>
          </a:p>
        </p:txBody>
      </p:sp>
      <p:sp>
        <p:nvSpPr>
          <p:cNvPr id="81924" name="Text Box 4"/>
          <p:cNvSpPr txBox="1">
            <a:spLocks noChangeArrowheads="1"/>
          </p:cNvSpPr>
          <p:nvPr/>
        </p:nvSpPr>
        <p:spPr bwMode="auto">
          <a:xfrm>
            <a:off x="5949950" y="2133600"/>
            <a:ext cx="2438400" cy="9890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en-US" sz="2800"/>
              <a:t>Running time </a:t>
            </a:r>
          </a:p>
          <a:p>
            <a:pPr>
              <a:lnSpc>
                <a:spcPct val="80000"/>
              </a:lnSpc>
              <a:spcBef>
                <a:spcPct val="50000"/>
              </a:spcBef>
            </a:pPr>
            <a:r>
              <a:rPr lang="en-US" altLang="en-US" sz="2800"/>
              <a:t>is O(</a:t>
            </a:r>
            <a:r>
              <a:rPr lang="tr-TR" altLang="en-US" sz="2800" i="1"/>
              <a:t>1</a:t>
            </a:r>
            <a:r>
              <a:rPr lang="en-US" altLang="en-US" sz="2800"/>
              <a:t>)</a:t>
            </a:r>
          </a:p>
        </p:txBody>
      </p:sp>
    </p:spTree>
    <p:extLst>
      <p:ext uri="{BB962C8B-B14F-4D97-AF65-F5344CB8AC3E}">
        <p14:creationId xmlns:p14="http://schemas.microsoft.com/office/powerpoint/2010/main" val="273959266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tr-TR" altLang="en-US"/>
              <a:t>Potential Function</a:t>
            </a:r>
          </a:p>
        </p:txBody>
      </p:sp>
      <p:sp>
        <p:nvSpPr>
          <p:cNvPr id="82947" name="Rectangle 3"/>
          <p:cNvSpPr>
            <a:spLocks noGrp="1" noChangeArrowheads="1"/>
          </p:cNvSpPr>
          <p:nvPr>
            <p:ph type="body" idx="1"/>
          </p:nvPr>
        </p:nvSpPr>
        <p:spPr/>
        <p:txBody>
          <a:bodyPr/>
          <a:lstStyle/>
          <a:p>
            <a:pPr>
              <a:lnSpc>
                <a:spcPct val="80000"/>
              </a:lnSpc>
            </a:pPr>
            <a:r>
              <a:rPr lang="tr-TR" altLang="en-US" sz="2800"/>
              <a:t>A given fibonacci heap </a:t>
            </a:r>
            <a:r>
              <a:rPr lang="tr-TR" altLang="en-US" sz="2800" i="1"/>
              <a:t>H</a:t>
            </a:r>
          </a:p>
          <a:p>
            <a:pPr lvl="1">
              <a:lnSpc>
                <a:spcPct val="80000"/>
              </a:lnSpc>
            </a:pPr>
            <a:r>
              <a:rPr lang="tr-TR" altLang="en-US" sz="2400" i="1"/>
              <a:t>t(H)</a:t>
            </a:r>
            <a:r>
              <a:rPr lang="tr-TR" altLang="en-US" sz="2400"/>
              <a:t>: the number of trees in root list of </a:t>
            </a:r>
            <a:r>
              <a:rPr lang="tr-TR" altLang="en-US" sz="2400" i="1"/>
              <a:t>H</a:t>
            </a:r>
          </a:p>
          <a:p>
            <a:pPr lvl="1">
              <a:lnSpc>
                <a:spcPct val="80000"/>
              </a:lnSpc>
            </a:pPr>
            <a:r>
              <a:rPr lang="tr-TR" altLang="en-US" sz="2400" i="1"/>
              <a:t>m(H)</a:t>
            </a:r>
            <a:r>
              <a:rPr lang="tr-TR" altLang="en-US" sz="2400"/>
              <a:t>: the number of marked nodes in </a:t>
            </a:r>
            <a:r>
              <a:rPr lang="tr-TR" altLang="en-US" sz="2400" i="1"/>
              <a:t>H</a:t>
            </a:r>
          </a:p>
          <a:p>
            <a:pPr>
              <a:lnSpc>
                <a:spcPct val="80000"/>
              </a:lnSpc>
            </a:pPr>
            <a:r>
              <a:rPr lang="tr-TR" altLang="en-US" sz="2800"/>
              <a:t>The potential of fibonacci heap </a:t>
            </a:r>
            <a:r>
              <a:rPr lang="tr-TR" altLang="en-US" sz="2800" i="1"/>
              <a:t>H</a:t>
            </a:r>
            <a:r>
              <a:rPr lang="tr-TR" altLang="en-US" sz="2800"/>
              <a:t> is:</a:t>
            </a:r>
          </a:p>
          <a:p>
            <a:pPr algn="ctr">
              <a:lnSpc>
                <a:spcPct val="80000"/>
              </a:lnSpc>
              <a:buFontTx/>
              <a:buNone/>
            </a:pPr>
            <a:r>
              <a:rPr lang="el-GR" altLang="en-US" sz="2800">
                <a:cs typeface="Times New Roman" panose="02020603050405020304" pitchFamily="18" charset="0"/>
              </a:rPr>
              <a:t>Φ</a:t>
            </a:r>
            <a:r>
              <a:rPr lang="tr-TR" altLang="en-US" sz="2800">
                <a:cs typeface="Times New Roman" panose="02020603050405020304" pitchFamily="18" charset="0"/>
              </a:rPr>
              <a:t>(</a:t>
            </a:r>
            <a:r>
              <a:rPr lang="tr-TR" altLang="en-US" sz="2800" i="1">
                <a:cs typeface="Times New Roman" panose="02020603050405020304" pitchFamily="18" charset="0"/>
              </a:rPr>
              <a:t>H</a:t>
            </a:r>
            <a:r>
              <a:rPr lang="tr-TR" altLang="en-US" sz="2800">
                <a:cs typeface="Times New Roman" panose="02020603050405020304" pitchFamily="18" charset="0"/>
              </a:rPr>
              <a:t>) = </a:t>
            </a:r>
            <a:r>
              <a:rPr lang="tr-TR" altLang="en-US" sz="2800" i="1">
                <a:cs typeface="Times New Roman" panose="02020603050405020304" pitchFamily="18" charset="0"/>
              </a:rPr>
              <a:t>t(H)</a:t>
            </a:r>
            <a:r>
              <a:rPr lang="tr-TR" altLang="en-US" sz="2800">
                <a:cs typeface="Times New Roman" panose="02020603050405020304" pitchFamily="18" charset="0"/>
              </a:rPr>
              <a:t> + 2 </a:t>
            </a:r>
            <a:r>
              <a:rPr lang="tr-TR" altLang="en-US" sz="2800" i="1">
                <a:cs typeface="Times New Roman" panose="02020603050405020304" pitchFamily="18" charset="0"/>
              </a:rPr>
              <a:t>m(H)</a:t>
            </a:r>
          </a:p>
          <a:p>
            <a:pPr>
              <a:lnSpc>
                <a:spcPct val="80000"/>
              </a:lnSpc>
            </a:pPr>
            <a:r>
              <a:rPr lang="tr-TR" altLang="en-US" sz="2800">
                <a:cs typeface="Times New Roman" panose="02020603050405020304" pitchFamily="18" charset="0"/>
              </a:rPr>
              <a:t>A fibonacci heap application begins with an empty heap:</a:t>
            </a:r>
          </a:p>
          <a:p>
            <a:pPr algn="ctr">
              <a:lnSpc>
                <a:spcPct val="80000"/>
              </a:lnSpc>
              <a:buFontTx/>
              <a:buNone/>
            </a:pPr>
            <a:r>
              <a:rPr lang="tr-TR" altLang="en-US" sz="2800">
                <a:cs typeface="Times New Roman" panose="02020603050405020304" pitchFamily="18" charset="0"/>
              </a:rPr>
              <a:t>the initial potential = 0  </a:t>
            </a:r>
          </a:p>
          <a:p>
            <a:pPr>
              <a:lnSpc>
                <a:spcPct val="80000"/>
              </a:lnSpc>
            </a:pPr>
            <a:r>
              <a:rPr lang="tr-TR" altLang="en-US" sz="2800">
                <a:cs typeface="Times New Roman" panose="02020603050405020304" pitchFamily="18" charset="0"/>
              </a:rPr>
              <a:t>The potential is non-negative at all subsequent times.</a:t>
            </a:r>
            <a:endParaRPr lang="el-GR" altLang="en-US" sz="2800">
              <a:cs typeface="Times New Roman" panose="02020603050405020304" pitchFamily="18" charset="0"/>
            </a:endParaRPr>
          </a:p>
        </p:txBody>
      </p:sp>
    </p:spTree>
    <p:extLst>
      <p:ext uri="{BB962C8B-B14F-4D97-AF65-F5344CB8AC3E}">
        <p14:creationId xmlns:p14="http://schemas.microsoft.com/office/powerpoint/2010/main" val="40561229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tr-TR" altLang="en-US"/>
              <a:t>Maximum Degree</a:t>
            </a:r>
          </a:p>
        </p:txBody>
      </p:sp>
      <p:sp>
        <p:nvSpPr>
          <p:cNvPr id="83971" name="Rectangle 3"/>
          <p:cNvSpPr>
            <a:spLocks noGrp="1" noChangeArrowheads="1"/>
          </p:cNvSpPr>
          <p:nvPr>
            <p:ph type="body" sz="half" idx="1"/>
          </p:nvPr>
        </p:nvSpPr>
        <p:spPr>
          <a:xfrm>
            <a:off x="685800" y="1981200"/>
            <a:ext cx="7199313" cy="4114800"/>
          </a:xfrm>
        </p:spPr>
        <p:txBody>
          <a:bodyPr/>
          <a:lstStyle/>
          <a:p>
            <a:r>
              <a:rPr lang="tr-TR" altLang="en-US" sz="2800"/>
              <a:t>We will assume that there is aknown upper bound </a:t>
            </a:r>
            <a:r>
              <a:rPr lang="tr-TR" altLang="en-US" sz="2800" i="1"/>
              <a:t>D(n)</a:t>
            </a:r>
            <a:r>
              <a:rPr lang="tr-TR" altLang="en-US" sz="2800"/>
              <a:t> on the maximum degree of any node in an </a:t>
            </a:r>
            <a:r>
              <a:rPr lang="tr-TR" altLang="en-US" sz="2800" i="1"/>
              <a:t>n</a:t>
            </a:r>
            <a:r>
              <a:rPr lang="tr-TR" altLang="en-US" sz="2800"/>
              <a:t> node heap</a:t>
            </a:r>
          </a:p>
          <a:p>
            <a:r>
              <a:rPr lang="tr-TR" altLang="en-US" sz="2800"/>
              <a:t>If only </a:t>
            </a:r>
            <a:r>
              <a:rPr lang="tr-TR" altLang="en-US" sz="2800">
                <a:solidFill>
                  <a:srgbClr val="0066CC"/>
                </a:solidFill>
              </a:rPr>
              <a:t>mergeable-heap operations</a:t>
            </a:r>
            <a:r>
              <a:rPr lang="tr-TR" altLang="en-US" sz="2800"/>
              <a:t> are supported</a:t>
            </a:r>
          </a:p>
        </p:txBody>
      </p:sp>
      <p:graphicFrame>
        <p:nvGraphicFramePr>
          <p:cNvPr id="83975" name="Object 7"/>
          <p:cNvGraphicFramePr>
            <a:graphicFrameLocks noGrp="1" noChangeAspect="1"/>
          </p:cNvGraphicFramePr>
          <p:nvPr>
            <p:ph sz="half" idx="2"/>
          </p:nvPr>
        </p:nvGraphicFramePr>
        <p:xfrm>
          <a:off x="1547813" y="4149725"/>
          <a:ext cx="2376487" cy="658813"/>
        </p:xfrm>
        <a:graphic>
          <a:graphicData uri="http://schemas.openxmlformats.org/presentationml/2006/ole">
            <mc:AlternateContent xmlns:mc="http://schemas.openxmlformats.org/markup-compatibility/2006">
              <mc:Choice xmlns:v="urn:schemas-microsoft-com:vml" Requires="v">
                <p:oleObj spid="_x0000_s6149" name="Equation" r:id="rId4" imgW="825480" imgH="228600" progId="Equation.3">
                  <p:embed/>
                </p:oleObj>
              </mc:Choice>
              <mc:Fallback>
                <p:oleObj name="Equation" r:id="rId4" imgW="825480" imgH="228600" progId="Equation.3">
                  <p:embed/>
                  <p:pic>
                    <p:nvPicPr>
                      <p:cNvPr id="8397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4149725"/>
                        <a:ext cx="2376487"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6" name="Text Box 8"/>
          <p:cNvSpPr txBox="1">
            <a:spLocks noChangeArrowheads="1"/>
          </p:cNvSpPr>
          <p:nvPr/>
        </p:nvSpPr>
        <p:spPr bwMode="auto">
          <a:xfrm>
            <a:off x="971550" y="5084763"/>
            <a:ext cx="698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tr-TR" altLang="en-US"/>
          </a:p>
        </p:txBody>
      </p:sp>
      <p:sp>
        <p:nvSpPr>
          <p:cNvPr id="83977" name="Text Box 9"/>
          <p:cNvSpPr txBox="1">
            <a:spLocks noChangeArrowheads="1"/>
          </p:cNvSpPr>
          <p:nvPr/>
        </p:nvSpPr>
        <p:spPr bwMode="auto">
          <a:xfrm>
            <a:off x="684213" y="4797425"/>
            <a:ext cx="7559675"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tr-TR" altLang="en-US" sz="2800"/>
              <a:t> If </a:t>
            </a:r>
            <a:r>
              <a:rPr lang="tr-TR" altLang="en-US" sz="2800">
                <a:solidFill>
                  <a:srgbClr val="0066CC"/>
                </a:solidFill>
              </a:rPr>
              <a:t>decrease key</a:t>
            </a:r>
            <a:r>
              <a:rPr lang="tr-TR" altLang="en-US" sz="2800"/>
              <a:t> &amp; </a:t>
            </a:r>
            <a:r>
              <a:rPr lang="tr-TR" altLang="en-US" sz="2800">
                <a:solidFill>
                  <a:srgbClr val="0066CC"/>
                </a:solidFill>
              </a:rPr>
              <a:t>delete</a:t>
            </a:r>
            <a:r>
              <a:rPr lang="tr-TR" altLang="en-US" sz="2800"/>
              <a:t> operations are supported</a:t>
            </a:r>
          </a:p>
          <a:p>
            <a:r>
              <a:rPr lang="tr-TR" altLang="en-US" sz="2800" i="1"/>
              <a:t>    D(n) = O(lg n) </a:t>
            </a:r>
          </a:p>
          <a:p>
            <a:pPr>
              <a:spcBef>
                <a:spcPct val="50000"/>
              </a:spcBef>
            </a:pPr>
            <a:endParaRPr lang="tr-TR" altLang="en-US" sz="2800"/>
          </a:p>
        </p:txBody>
      </p:sp>
    </p:spTree>
    <p:extLst>
      <p:ext uri="{BB962C8B-B14F-4D97-AF65-F5344CB8AC3E}">
        <p14:creationId xmlns:p14="http://schemas.microsoft.com/office/powerpoint/2010/main" val="340466643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tr-TR" altLang="en-US"/>
              <a:t>Mergeable Heap Operations</a:t>
            </a:r>
          </a:p>
        </p:txBody>
      </p:sp>
      <p:sp>
        <p:nvSpPr>
          <p:cNvPr id="84995" name="Rectangle 3"/>
          <p:cNvSpPr>
            <a:spLocks noGrp="1" noChangeArrowheads="1"/>
          </p:cNvSpPr>
          <p:nvPr>
            <p:ph type="body" idx="1"/>
          </p:nvPr>
        </p:nvSpPr>
        <p:spPr/>
        <p:txBody>
          <a:bodyPr/>
          <a:lstStyle/>
          <a:p>
            <a:pPr algn="ctr">
              <a:buFontTx/>
              <a:buNone/>
            </a:pPr>
            <a:r>
              <a:rPr lang="tr-TR" altLang="en-US" u="sng"/>
              <a:t>MAKE-HEAP</a:t>
            </a:r>
            <a:r>
              <a:rPr lang="tr-TR" altLang="en-US"/>
              <a:t>, </a:t>
            </a:r>
            <a:r>
              <a:rPr lang="tr-TR" altLang="en-US" u="sng"/>
              <a:t>INSERT</a:t>
            </a:r>
            <a:r>
              <a:rPr lang="tr-TR" altLang="en-US"/>
              <a:t>, </a:t>
            </a:r>
            <a:r>
              <a:rPr lang="tr-TR" altLang="en-US" u="sng"/>
              <a:t>MINIMUM</a:t>
            </a:r>
            <a:r>
              <a:rPr lang="tr-TR" altLang="en-US"/>
              <a:t>, </a:t>
            </a:r>
            <a:r>
              <a:rPr lang="tr-TR" altLang="en-US" u="sng"/>
              <a:t>EXTRACT-MIN</a:t>
            </a:r>
            <a:r>
              <a:rPr lang="tr-TR" altLang="en-US"/>
              <a:t>, </a:t>
            </a:r>
            <a:r>
              <a:rPr lang="tr-TR" altLang="en-US" u="sng"/>
              <a:t>UNION</a:t>
            </a:r>
          </a:p>
          <a:p>
            <a:pPr>
              <a:buFontTx/>
              <a:buNone/>
            </a:pPr>
            <a:r>
              <a:rPr lang="tr-TR" altLang="en-US"/>
              <a:t>If only these operations are to be supported, each fibonacci-heap is a collection of </a:t>
            </a:r>
            <a:r>
              <a:rPr lang="tr-TR" altLang="en-US">
                <a:solidFill>
                  <a:srgbClr val="0066CC"/>
                </a:solidFill>
              </a:rPr>
              <a:t>unordered binomial trees</a:t>
            </a:r>
            <a:r>
              <a:rPr lang="tr-TR" altLang="en-US"/>
              <a:t>.</a:t>
            </a:r>
          </a:p>
        </p:txBody>
      </p:sp>
    </p:spTree>
    <p:extLst>
      <p:ext uri="{BB962C8B-B14F-4D97-AF65-F5344CB8AC3E}">
        <p14:creationId xmlns:p14="http://schemas.microsoft.com/office/powerpoint/2010/main" val="4071995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D8C95E0-F162-49E9-BB01-A452FC0A0255}" type="slidenum">
              <a:rPr lang="en-US" altLang="en-US" sz="1400"/>
              <a:pPr eaLnBrk="1" hangingPunct="1"/>
              <a:t>13</a:t>
            </a:fld>
            <a:endParaRPr lang="en-US" altLang="en-US" sz="1400"/>
          </a:p>
        </p:txBody>
      </p:sp>
      <p:sp>
        <p:nvSpPr>
          <p:cNvPr id="18435" name="Rectangle 2"/>
          <p:cNvSpPr>
            <a:spLocks noGrp="1" noChangeArrowheads="1"/>
          </p:cNvSpPr>
          <p:nvPr>
            <p:ph type="title"/>
            <p:custDataLst>
              <p:tags r:id="rId2"/>
            </p:custDataLst>
          </p:nvPr>
        </p:nvSpPr>
        <p:spPr>
          <a:xfrm>
            <a:off x="609600" y="171450"/>
            <a:ext cx="7772400" cy="685800"/>
          </a:xfrm>
        </p:spPr>
        <p:txBody>
          <a:bodyPr>
            <a:normAutofit fontScale="90000"/>
          </a:bodyPr>
          <a:lstStyle/>
          <a:p>
            <a:pPr eaLnBrk="1" hangingPunct="1"/>
            <a:r>
              <a:rPr lang="en-US" altLang="en-US" smtClean="0"/>
              <a:t>Heap Operations</a:t>
            </a:r>
          </a:p>
        </p:txBody>
      </p:sp>
      <p:sp>
        <p:nvSpPr>
          <p:cNvPr id="18436" name="Rectangle 3"/>
          <p:cNvSpPr>
            <a:spLocks noGrp="1" noChangeArrowheads="1"/>
          </p:cNvSpPr>
          <p:nvPr>
            <p:ph type="body" idx="1"/>
            <p:custDataLst>
              <p:tags r:id="rId3"/>
            </p:custDataLst>
          </p:nvPr>
        </p:nvSpPr>
        <p:spPr>
          <a:xfrm>
            <a:off x="711200" y="1085850"/>
            <a:ext cx="7772400" cy="1714500"/>
          </a:xfrm>
        </p:spPr>
        <p:txBody>
          <a:bodyPr>
            <a:normAutofit lnSpcReduction="10000"/>
          </a:bodyPr>
          <a:lstStyle/>
          <a:p>
            <a:pPr eaLnBrk="1" hangingPunct="1"/>
            <a:r>
              <a:rPr lang="en-US" altLang="en-US" smtClean="0"/>
              <a:t>findMin:</a:t>
            </a:r>
          </a:p>
          <a:p>
            <a:pPr eaLnBrk="1" hangingPunct="1"/>
            <a:r>
              <a:rPr lang="en-US" altLang="en-US" smtClean="0"/>
              <a:t>insert(val): percolate up.</a:t>
            </a:r>
          </a:p>
          <a:p>
            <a:pPr eaLnBrk="1" hangingPunct="1"/>
            <a:r>
              <a:rPr lang="en-US" altLang="en-US" smtClean="0"/>
              <a:t>deleteMin: percolate down.</a:t>
            </a:r>
          </a:p>
        </p:txBody>
      </p:sp>
      <p:grpSp>
        <p:nvGrpSpPr>
          <p:cNvPr id="2" name="Group 1"/>
          <p:cNvGrpSpPr/>
          <p:nvPr/>
        </p:nvGrpSpPr>
        <p:grpSpPr>
          <a:xfrm>
            <a:off x="1320800" y="2971800"/>
            <a:ext cx="5283200" cy="3270250"/>
            <a:chOff x="1320800" y="3086100"/>
            <a:chExt cx="5283200" cy="2257425"/>
          </a:xfrm>
        </p:grpSpPr>
        <p:sp>
          <p:nvSpPr>
            <p:cNvPr id="18437" name="Oval 4"/>
            <p:cNvSpPr>
              <a:spLocks noChangeAspect="1" noChangeArrowheads="1"/>
            </p:cNvSpPr>
            <p:nvPr>
              <p:custDataLst>
                <p:tags r:id="rId6"/>
              </p:custDataLst>
            </p:nvPr>
          </p:nvSpPr>
          <p:spPr bwMode="auto">
            <a:xfrm>
              <a:off x="5892800" y="43434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99</a:t>
              </a:r>
            </a:p>
          </p:txBody>
        </p:sp>
        <p:sp>
          <p:nvSpPr>
            <p:cNvPr id="18438" name="Oval 5"/>
            <p:cNvSpPr>
              <a:spLocks noChangeAspect="1" noChangeArrowheads="1"/>
            </p:cNvSpPr>
            <p:nvPr>
              <p:custDataLst>
                <p:tags r:id="rId7"/>
              </p:custDataLst>
            </p:nvPr>
          </p:nvSpPr>
          <p:spPr bwMode="auto">
            <a:xfrm>
              <a:off x="3657600" y="43434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60</a:t>
              </a:r>
            </a:p>
          </p:txBody>
        </p:sp>
        <p:sp>
          <p:nvSpPr>
            <p:cNvPr id="18439" name="Oval 6"/>
            <p:cNvSpPr>
              <a:spLocks noChangeAspect="1" noChangeArrowheads="1"/>
            </p:cNvSpPr>
            <p:nvPr>
              <p:custDataLst>
                <p:tags r:id="rId8"/>
              </p:custDataLst>
            </p:nvPr>
          </p:nvSpPr>
          <p:spPr bwMode="auto">
            <a:xfrm>
              <a:off x="2133600" y="43434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40</a:t>
              </a:r>
            </a:p>
          </p:txBody>
        </p:sp>
        <p:sp>
          <p:nvSpPr>
            <p:cNvPr id="18440" name="Oval 7"/>
            <p:cNvSpPr>
              <a:spLocks noChangeAspect="1" noChangeArrowheads="1"/>
            </p:cNvSpPr>
            <p:nvPr>
              <p:custDataLst>
                <p:tags r:id="rId9"/>
              </p:custDataLst>
            </p:nvPr>
          </p:nvSpPr>
          <p:spPr bwMode="auto">
            <a:xfrm>
              <a:off x="5181600" y="37147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80</a:t>
              </a:r>
            </a:p>
          </p:txBody>
        </p:sp>
        <p:sp>
          <p:nvSpPr>
            <p:cNvPr id="18441" name="Oval 8"/>
            <p:cNvSpPr>
              <a:spLocks noChangeAspect="1" noChangeArrowheads="1"/>
            </p:cNvSpPr>
            <p:nvPr>
              <p:custDataLst>
                <p:tags r:id="rId10"/>
              </p:custDataLst>
            </p:nvPr>
          </p:nvSpPr>
          <p:spPr bwMode="auto">
            <a:xfrm>
              <a:off x="3149600" y="37147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20</a:t>
              </a:r>
            </a:p>
          </p:txBody>
        </p:sp>
        <p:sp>
          <p:nvSpPr>
            <p:cNvPr id="18442" name="Oval 9"/>
            <p:cNvSpPr>
              <a:spLocks noChangeAspect="1" noChangeArrowheads="1"/>
            </p:cNvSpPr>
            <p:nvPr>
              <p:custDataLst>
                <p:tags r:id="rId11"/>
              </p:custDataLst>
            </p:nvPr>
          </p:nvSpPr>
          <p:spPr bwMode="auto">
            <a:xfrm>
              <a:off x="4064000" y="30861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cxnSp>
          <p:nvCxnSpPr>
            <p:cNvPr id="18443" name="AutoShape 10"/>
            <p:cNvCxnSpPr>
              <a:cxnSpLocks noChangeShapeType="1"/>
              <a:stCxn id="18442" idx="3"/>
              <a:endCxn id="18441" idx="0"/>
            </p:cNvCxnSpPr>
            <p:nvPr>
              <p:custDataLst>
                <p:tags r:id="rId12"/>
              </p:custDataLst>
            </p:nvPr>
          </p:nvCxnSpPr>
          <p:spPr bwMode="auto">
            <a:xfrm flipH="1">
              <a:off x="3505200" y="3446463"/>
              <a:ext cx="6635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8444" name="AutoShape 11"/>
            <p:cNvCxnSpPr>
              <a:cxnSpLocks noChangeShapeType="1"/>
              <a:stCxn id="18442" idx="5"/>
              <a:endCxn id="18440" idx="0"/>
            </p:cNvCxnSpPr>
            <p:nvPr>
              <p:custDataLst>
                <p:tags r:id="rId13"/>
              </p:custDataLst>
            </p:nvPr>
          </p:nvCxnSpPr>
          <p:spPr bwMode="auto">
            <a:xfrm>
              <a:off x="4670425" y="3446463"/>
              <a:ext cx="8667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8445" name="AutoShape 12"/>
            <p:cNvCxnSpPr>
              <a:cxnSpLocks noChangeShapeType="1"/>
              <a:stCxn id="18440" idx="5"/>
              <a:endCxn id="18437" idx="0"/>
            </p:cNvCxnSpPr>
            <p:nvPr>
              <p:custDataLst>
                <p:tags r:id="rId14"/>
              </p:custDataLst>
            </p:nvPr>
          </p:nvCxnSpPr>
          <p:spPr bwMode="auto">
            <a:xfrm>
              <a:off x="5788025" y="4075113"/>
              <a:ext cx="460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8446" name="AutoShape 13"/>
            <p:cNvCxnSpPr>
              <a:cxnSpLocks noChangeShapeType="1"/>
              <a:stCxn id="18441" idx="3"/>
              <a:endCxn id="18439" idx="0"/>
            </p:cNvCxnSpPr>
            <p:nvPr>
              <p:custDataLst>
                <p:tags r:id="rId15"/>
              </p:custDataLst>
            </p:nvPr>
          </p:nvCxnSpPr>
          <p:spPr bwMode="auto">
            <a:xfrm flipH="1">
              <a:off x="2489200" y="4075113"/>
              <a:ext cx="7651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8447" name="AutoShape 14"/>
            <p:cNvCxnSpPr>
              <a:cxnSpLocks noChangeShapeType="1"/>
              <a:stCxn id="18441" idx="5"/>
              <a:endCxn id="18438" idx="0"/>
            </p:cNvCxnSpPr>
            <p:nvPr>
              <p:custDataLst>
                <p:tags r:id="rId16"/>
              </p:custDataLst>
            </p:nvPr>
          </p:nvCxnSpPr>
          <p:spPr bwMode="auto">
            <a:xfrm>
              <a:off x="3756025" y="4075113"/>
              <a:ext cx="2571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8448" name="Oval 15"/>
            <p:cNvSpPr>
              <a:spLocks noChangeAspect="1" noChangeArrowheads="1"/>
            </p:cNvSpPr>
            <p:nvPr>
              <p:custDataLst>
                <p:tags r:id="rId17"/>
              </p:custDataLst>
            </p:nvPr>
          </p:nvSpPr>
          <p:spPr bwMode="auto">
            <a:xfrm>
              <a:off x="1320800" y="497205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50</a:t>
              </a:r>
            </a:p>
          </p:txBody>
        </p:sp>
        <p:cxnSp>
          <p:nvCxnSpPr>
            <p:cNvPr id="18449" name="AutoShape 16"/>
            <p:cNvCxnSpPr>
              <a:cxnSpLocks noChangeShapeType="1"/>
              <a:stCxn id="18439" idx="3"/>
              <a:endCxn id="18448" idx="0"/>
            </p:cNvCxnSpPr>
            <p:nvPr>
              <p:custDataLst>
                <p:tags r:id="rId18"/>
              </p:custDataLst>
            </p:nvPr>
          </p:nvCxnSpPr>
          <p:spPr bwMode="auto">
            <a:xfrm flipH="1">
              <a:off x="1651000" y="4703763"/>
              <a:ext cx="587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8450" name="Oval 17"/>
            <p:cNvSpPr>
              <a:spLocks noChangeAspect="1" noChangeArrowheads="1"/>
            </p:cNvSpPr>
            <p:nvPr>
              <p:custDataLst>
                <p:tags r:id="rId19"/>
              </p:custDataLst>
            </p:nvPr>
          </p:nvSpPr>
          <p:spPr bwMode="auto">
            <a:xfrm>
              <a:off x="2438400" y="497205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700</a:t>
              </a:r>
            </a:p>
          </p:txBody>
        </p:sp>
        <p:cxnSp>
          <p:nvCxnSpPr>
            <p:cNvPr id="18451" name="AutoShape 18"/>
            <p:cNvCxnSpPr>
              <a:cxnSpLocks noChangeShapeType="1"/>
              <a:stCxn id="18439" idx="5"/>
              <a:endCxn id="18450" idx="0"/>
            </p:cNvCxnSpPr>
            <p:nvPr>
              <p:custDataLst>
                <p:tags r:id="rId20"/>
              </p:custDataLst>
            </p:nvPr>
          </p:nvCxnSpPr>
          <p:spPr bwMode="auto">
            <a:xfrm>
              <a:off x="2740025" y="4703763"/>
              <a:ext cx="285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8452" name="Oval 19"/>
            <p:cNvSpPr>
              <a:spLocks noChangeAspect="1" noChangeArrowheads="1"/>
            </p:cNvSpPr>
            <p:nvPr>
              <p:custDataLst>
                <p:tags r:id="rId21"/>
              </p:custDataLst>
            </p:nvPr>
          </p:nvSpPr>
          <p:spPr bwMode="auto">
            <a:xfrm>
              <a:off x="4876800" y="43434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85</a:t>
              </a:r>
            </a:p>
          </p:txBody>
        </p:sp>
        <p:cxnSp>
          <p:nvCxnSpPr>
            <p:cNvPr id="18453" name="AutoShape 20"/>
            <p:cNvCxnSpPr>
              <a:cxnSpLocks noChangeShapeType="1"/>
              <a:stCxn id="18440" idx="3"/>
              <a:endCxn id="18452" idx="0"/>
            </p:cNvCxnSpPr>
            <p:nvPr>
              <p:custDataLst>
                <p:tags r:id="rId22"/>
              </p:custDataLst>
            </p:nvPr>
          </p:nvCxnSpPr>
          <p:spPr bwMode="auto">
            <a:xfrm flipH="1">
              <a:off x="5232400" y="4075113"/>
              <a:ext cx="539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8454" name="Oval 21"/>
            <p:cNvSpPr>
              <a:spLocks noChangeAspect="1" noChangeArrowheads="1"/>
            </p:cNvSpPr>
            <p:nvPr>
              <p:custDataLst>
                <p:tags r:id="rId23"/>
              </p:custDataLst>
            </p:nvPr>
          </p:nvSpPr>
          <p:spPr bwMode="auto">
            <a:xfrm>
              <a:off x="3352800" y="497205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65</a:t>
              </a:r>
            </a:p>
          </p:txBody>
        </p:sp>
        <p:cxnSp>
          <p:nvCxnSpPr>
            <p:cNvPr id="18455" name="AutoShape 22"/>
            <p:cNvCxnSpPr>
              <a:cxnSpLocks noChangeShapeType="1"/>
              <a:stCxn id="18438" idx="3"/>
              <a:endCxn id="18454" idx="0"/>
            </p:cNvCxnSpPr>
            <p:nvPr>
              <p:custDataLst>
                <p:tags r:id="rId24"/>
              </p:custDataLst>
            </p:nvPr>
          </p:nvCxnSpPr>
          <p:spPr bwMode="auto">
            <a:xfrm flipH="1">
              <a:off x="3683000" y="4703763"/>
              <a:ext cx="79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grpSp>
      <p:sp>
        <p:nvSpPr>
          <p:cNvPr id="18456" name="Text Box 23" hidden="1"/>
          <p:cNvSpPr txBox="1">
            <a:spLocks noChangeArrowheads="1"/>
          </p:cNvSpPr>
          <p:nvPr>
            <p:custDataLst>
              <p:tags r:id="rId4"/>
            </p:custDataLst>
          </p:nvPr>
        </p:nvSpPr>
        <p:spPr bwMode="auto">
          <a:xfrm>
            <a:off x="6781800" y="1752600"/>
            <a:ext cx="2133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chemeClr val="accent1"/>
                </a:solidFill>
              </a:rPr>
              <a:t>Is the tree unique?  </a:t>
            </a:r>
          </a:p>
          <a:p>
            <a:pPr eaLnBrk="1" hangingPunct="1"/>
            <a:r>
              <a:rPr lang="en-US" altLang="en-US" sz="2000">
                <a:solidFill>
                  <a:schemeClr val="accent1"/>
                </a:solidFill>
              </a:rPr>
              <a:t>Swap 85 and 99.</a:t>
            </a:r>
          </a:p>
          <a:p>
            <a:pPr eaLnBrk="1" hangingPunct="1"/>
            <a:r>
              <a:rPr lang="en-US" altLang="en-US" sz="2000">
                <a:solidFill>
                  <a:schemeClr val="accent1"/>
                </a:solidFill>
              </a:rPr>
              <a:t>Swap 700 and 85?</a:t>
            </a:r>
          </a:p>
        </p:txBody>
      </p:sp>
      <p:sp>
        <p:nvSpPr>
          <p:cNvPr id="18457" name="Text Box 24" hidden="1"/>
          <p:cNvSpPr txBox="1">
            <a:spLocks noChangeArrowheads="1"/>
          </p:cNvSpPr>
          <p:nvPr>
            <p:custDataLst>
              <p:tags r:id="rId5"/>
            </p:custDataLst>
          </p:nvPr>
        </p:nvSpPr>
        <p:spPr bwMode="auto">
          <a:xfrm>
            <a:off x="1295400" y="8382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1"/>
                </a:solidFill>
              </a:rPr>
              <a:t>How?</a:t>
            </a:r>
          </a:p>
        </p:txBody>
      </p:sp>
    </p:spTree>
    <p:extLst>
      <p:ext uri="{BB962C8B-B14F-4D97-AF65-F5344CB8AC3E}">
        <p14:creationId xmlns:p14="http://schemas.microsoft.com/office/powerpoint/2010/main" val="88651474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tr-TR" altLang="en-US"/>
              <a:t>Mergeable Heap Operations</a:t>
            </a:r>
          </a:p>
        </p:txBody>
      </p:sp>
      <p:sp>
        <p:nvSpPr>
          <p:cNvPr id="86019" name="Rectangle 3"/>
          <p:cNvSpPr>
            <a:spLocks noGrp="1" noChangeArrowheads="1"/>
          </p:cNvSpPr>
          <p:nvPr>
            <p:ph type="body" idx="1"/>
          </p:nvPr>
        </p:nvSpPr>
        <p:spPr/>
        <p:txBody>
          <a:bodyPr/>
          <a:lstStyle/>
          <a:p>
            <a:r>
              <a:rPr lang="tr-TR" altLang="en-US"/>
              <a:t>An unordered binomial tree </a:t>
            </a:r>
            <a:r>
              <a:rPr lang="tr-TR" altLang="en-US" i="1"/>
              <a:t>U</a:t>
            </a:r>
            <a:r>
              <a:rPr lang="tr-TR" altLang="en-US" i="1" baseline="-25000"/>
              <a:t>k</a:t>
            </a:r>
          </a:p>
          <a:p>
            <a:pPr lvl="1"/>
            <a:r>
              <a:rPr lang="tr-TR" altLang="en-US"/>
              <a:t>is like a binomial tree</a:t>
            </a:r>
          </a:p>
          <a:p>
            <a:pPr lvl="1"/>
            <a:r>
              <a:rPr lang="tr-TR" altLang="en-US"/>
              <a:t>defined recursively:</a:t>
            </a:r>
          </a:p>
          <a:p>
            <a:pPr lvl="2"/>
            <a:r>
              <a:rPr lang="tr-TR" altLang="en-US" i="1"/>
              <a:t>U</a:t>
            </a:r>
            <a:r>
              <a:rPr lang="tr-TR" altLang="en-US" i="1" baseline="-25000"/>
              <a:t>0</a:t>
            </a:r>
            <a:r>
              <a:rPr lang="tr-TR" altLang="en-US"/>
              <a:t> consists of a single node</a:t>
            </a:r>
          </a:p>
          <a:p>
            <a:pPr lvl="2"/>
            <a:r>
              <a:rPr lang="tr-TR" altLang="en-US" i="1"/>
              <a:t>U</a:t>
            </a:r>
            <a:r>
              <a:rPr lang="tr-TR" altLang="en-US" i="1" baseline="-25000"/>
              <a:t>k</a:t>
            </a:r>
            <a:r>
              <a:rPr lang="tr-TR" altLang="en-US"/>
              <a:t> consists of two </a:t>
            </a:r>
            <a:r>
              <a:rPr lang="tr-TR" altLang="en-US" i="1"/>
              <a:t>U</a:t>
            </a:r>
            <a:r>
              <a:rPr lang="tr-TR" altLang="en-US" i="1" baseline="-25000"/>
              <a:t>k-1</a:t>
            </a:r>
            <a:r>
              <a:rPr lang="tr-TR" altLang="en-US"/>
              <a:t>’s for which the root of one is made into any child of the root of the other</a:t>
            </a:r>
          </a:p>
        </p:txBody>
      </p:sp>
    </p:spTree>
    <p:extLst>
      <p:ext uri="{BB962C8B-B14F-4D97-AF65-F5344CB8AC3E}">
        <p14:creationId xmlns:p14="http://schemas.microsoft.com/office/powerpoint/2010/main" val="192130075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tr-TR" altLang="en-US"/>
              <a:t>Mergeable Heap Operations</a:t>
            </a:r>
          </a:p>
        </p:txBody>
      </p:sp>
      <p:sp>
        <p:nvSpPr>
          <p:cNvPr id="87043" name="Rectangle 3"/>
          <p:cNvSpPr>
            <a:spLocks noGrp="1" noChangeArrowheads="1"/>
          </p:cNvSpPr>
          <p:nvPr>
            <p:ph type="body" idx="1"/>
          </p:nvPr>
        </p:nvSpPr>
        <p:spPr/>
        <p:txBody>
          <a:bodyPr/>
          <a:lstStyle/>
          <a:p>
            <a:r>
              <a:rPr lang="tr-TR" altLang="en-US" sz="2800">
                <a:solidFill>
                  <a:srgbClr val="0066CC"/>
                </a:solidFill>
              </a:rPr>
              <a:t>Lemma</a:t>
            </a:r>
            <a:r>
              <a:rPr lang="tr-TR" altLang="en-US" sz="2800"/>
              <a:t> which gives properties of binomial trees holds for unordered binomial trees as well but with the following variation on property 4</a:t>
            </a:r>
          </a:p>
          <a:p>
            <a:r>
              <a:rPr lang="tr-TR" altLang="en-US" sz="2800">
                <a:solidFill>
                  <a:srgbClr val="0066CC"/>
                </a:solidFill>
              </a:rPr>
              <a:t>Property 4’:</a:t>
            </a:r>
            <a:r>
              <a:rPr lang="tr-TR" altLang="en-US" sz="2800"/>
              <a:t> For the unordered binomial tree</a:t>
            </a:r>
            <a:r>
              <a:rPr lang="tr-TR" altLang="en-US" sz="2800" i="1"/>
              <a:t> U</a:t>
            </a:r>
            <a:r>
              <a:rPr lang="tr-TR" altLang="en-US" sz="2800" i="1" baseline="-25000"/>
              <a:t>k</a:t>
            </a:r>
            <a:r>
              <a:rPr lang="tr-TR" altLang="en-US" sz="2800"/>
              <a:t>:</a:t>
            </a:r>
          </a:p>
          <a:p>
            <a:pPr lvl="1"/>
            <a:r>
              <a:rPr lang="tr-TR" altLang="en-US" sz="2400"/>
              <a:t>The root has degree </a:t>
            </a:r>
            <a:r>
              <a:rPr lang="tr-TR" altLang="en-US" sz="2400" i="1"/>
              <a:t>k</a:t>
            </a:r>
            <a:r>
              <a:rPr lang="tr-TR" altLang="en-US" sz="2400"/>
              <a:t> &gt; the degree of any other node</a:t>
            </a:r>
          </a:p>
          <a:p>
            <a:pPr lvl="1"/>
            <a:r>
              <a:rPr lang="tr-TR" altLang="en-US" sz="2400"/>
              <a:t>The children of the root are the roots of subtrees </a:t>
            </a:r>
          </a:p>
          <a:p>
            <a:pPr lvl="1">
              <a:buFontTx/>
              <a:buNone/>
            </a:pPr>
            <a:r>
              <a:rPr lang="tr-TR" altLang="en-US" sz="2400"/>
              <a:t>     U</a:t>
            </a:r>
            <a:r>
              <a:rPr lang="tr-TR" altLang="en-US" sz="2400" baseline="-25000"/>
              <a:t>0</a:t>
            </a:r>
            <a:r>
              <a:rPr lang="tr-TR" altLang="en-US" sz="2400"/>
              <a:t>, U</a:t>
            </a:r>
            <a:r>
              <a:rPr lang="tr-TR" altLang="en-US" sz="2400" baseline="-25000"/>
              <a:t>1</a:t>
            </a:r>
            <a:r>
              <a:rPr lang="tr-TR" altLang="en-US" sz="2400"/>
              <a:t>, ..........,U</a:t>
            </a:r>
            <a:r>
              <a:rPr lang="tr-TR" altLang="en-US" sz="2400" baseline="-25000"/>
              <a:t>k-1</a:t>
            </a:r>
            <a:r>
              <a:rPr lang="tr-TR" altLang="en-US" sz="2400"/>
              <a:t> in </a:t>
            </a:r>
            <a:r>
              <a:rPr lang="tr-TR" altLang="en-US" sz="2400">
                <a:solidFill>
                  <a:srgbClr val="0066CC"/>
                </a:solidFill>
              </a:rPr>
              <a:t>some order</a:t>
            </a:r>
          </a:p>
        </p:txBody>
      </p:sp>
    </p:spTree>
    <p:extLst>
      <p:ext uri="{BB962C8B-B14F-4D97-AF65-F5344CB8AC3E}">
        <p14:creationId xmlns:p14="http://schemas.microsoft.com/office/powerpoint/2010/main" val="21119758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tr-TR" altLang="en-US"/>
              <a:t>Mergeable Heap Operations</a:t>
            </a:r>
          </a:p>
        </p:txBody>
      </p:sp>
      <p:sp>
        <p:nvSpPr>
          <p:cNvPr id="88067" name="Rectangle 3"/>
          <p:cNvSpPr>
            <a:spLocks noGrp="1" noChangeArrowheads="1"/>
          </p:cNvSpPr>
          <p:nvPr>
            <p:ph type="body" idx="1"/>
          </p:nvPr>
        </p:nvSpPr>
        <p:spPr/>
        <p:txBody>
          <a:bodyPr/>
          <a:lstStyle/>
          <a:p>
            <a:r>
              <a:rPr lang="tr-TR" altLang="en-US" sz="2800"/>
              <a:t>The key idea in the mergeable heap operations on </a:t>
            </a:r>
            <a:r>
              <a:rPr lang="tr-TR" altLang="en-US" sz="2800">
                <a:solidFill>
                  <a:srgbClr val="0066CC"/>
                </a:solidFill>
              </a:rPr>
              <a:t>fibonacci heaps</a:t>
            </a:r>
            <a:r>
              <a:rPr lang="tr-TR" altLang="en-US" sz="2800"/>
              <a:t> is to </a:t>
            </a:r>
            <a:r>
              <a:rPr lang="tr-TR" altLang="en-US" sz="2800">
                <a:solidFill>
                  <a:srgbClr val="0066CC"/>
                </a:solidFill>
              </a:rPr>
              <a:t>delay work as long as possible</a:t>
            </a:r>
            <a:r>
              <a:rPr lang="tr-TR" altLang="en-US" sz="2800"/>
              <a:t>.</a:t>
            </a:r>
          </a:p>
          <a:p>
            <a:r>
              <a:rPr lang="tr-TR" altLang="en-US" sz="2800">
                <a:solidFill>
                  <a:srgbClr val="0066CC"/>
                </a:solidFill>
              </a:rPr>
              <a:t>Performance trade-off</a:t>
            </a:r>
            <a:r>
              <a:rPr lang="tr-TR" altLang="en-US" sz="2800"/>
              <a:t> among implementations of the various operations:</a:t>
            </a:r>
          </a:p>
          <a:p>
            <a:pPr lvl="1"/>
            <a:r>
              <a:rPr lang="tr-TR" altLang="en-US" sz="2400"/>
              <a:t>If </a:t>
            </a:r>
            <a:r>
              <a:rPr lang="tr-TR" altLang="en-US" sz="2400">
                <a:solidFill>
                  <a:srgbClr val="0066CC"/>
                </a:solidFill>
              </a:rPr>
              <a:t>the number of trees</a:t>
            </a:r>
            <a:r>
              <a:rPr lang="tr-TR" altLang="en-US" sz="2400"/>
              <a:t> is small we can </a:t>
            </a:r>
            <a:r>
              <a:rPr lang="tr-TR" altLang="en-US" sz="2400">
                <a:solidFill>
                  <a:srgbClr val="0066CC"/>
                </a:solidFill>
              </a:rPr>
              <a:t>quickly</a:t>
            </a:r>
            <a:r>
              <a:rPr lang="tr-TR" altLang="en-US" sz="2400"/>
              <a:t> determine the </a:t>
            </a:r>
            <a:r>
              <a:rPr lang="tr-TR" altLang="en-US" sz="2400">
                <a:solidFill>
                  <a:srgbClr val="0066CC"/>
                </a:solidFill>
              </a:rPr>
              <a:t>new min node</a:t>
            </a:r>
            <a:r>
              <a:rPr lang="tr-TR" altLang="en-US" sz="2400"/>
              <a:t> during</a:t>
            </a:r>
            <a:r>
              <a:rPr lang="tr-TR" altLang="en-US" sz="2400">
                <a:solidFill>
                  <a:srgbClr val="0066CC"/>
                </a:solidFill>
              </a:rPr>
              <a:t> EXTRACT-MIN</a:t>
            </a:r>
          </a:p>
          <a:p>
            <a:pPr lvl="1"/>
            <a:r>
              <a:rPr lang="tr-TR" altLang="en-US" sz="2400"/>
              <a:t>However we pay a price for ensuring that the number of trees is small</a:t>
            </a:r>
          </a:p>
        </p:txBody>
      </p:sp>
    </p:spTree>
    <p:extLst>
      <p:ext uri="{BB962C8B-B14F-4D97-AF65-F5344CB8AC3E}">
        <p14:creationId xmlns:p14="http://schemas.microsoft.com/office/powerpoint/2010/main" val="323054680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tr-TR" altLang="en-US"/>
              <a:t>Mergeable Heap Operations</a:t>
            </a:r>
          </a:p>
        </p:txBody>
      </p:sp>
      <p:sp>
        <p:nvSpPr>
          <p:cNvPr id="89091" name="Rectangle 3"/>
          <p:cNvSpPr>
            <a:spLocks noGrp="1" noChangeArrowheads="1"/>
          </p:cNvSpPr>
          <p:nvPr>
            <p:ph type="body" idx="1"/>
          </p:nvPr>
        </p:nvSpPr>
        <p:spPr/>
        <p:txBody>
          <a:bodyPr/>
          <a:lstStyle/>
          <a:p>
            <a:pPr>
              <a:lnSpc>
                <a:spcPct val="80000"/>
              </a:lnSpc>
            </a:pPr>
            <a:r>
              <a:rPr lang="tr-TR" altLang="en-US" sz="2800"/>
              <a:t>However we pay a price for ensuring that the number of trees is small</a:t>
            </a:r>
          </a:p>
          <a:p>
            <a:pPr>
              <a:lnSpc>
                <a:spcPct val="80000"/>
              </a:lnSpc>
            </a:pPr>
            <a:r>
              <a:rPr lang="tr-TR" altLang="en-US" sz="2800"/>
              <a:t>However it can take up to </a:t>
            </a:r>
            <a:r>
              <a:rPr lang="el-GR" altLang="en-US" sz="2800" i="1">
                <a:cs typeface="Times New Roman" panose="02020603050405020304" pitchFamily="18" charset="0"/>
              </a:rPr>
              <a:t>Ω</a:t>
            </a:r>
            <a:r>
              <a:rPr lang="tr-TR" altLang="en-US" sz="2800" i="1">
                <a:cs typeface="Times New Roman" panose="02020603050405020304" pitchFamily="18" charset="0"/>
              </a:rPr>
              <a:t>(lg n)</a:t>
            </a:r>
            <a:r>
              <a:rPr lang="tr-TR" altLang="en-US" sz="2800">
                <a:cs typeface="Times New Roman" panose="02020603050405020304" pitchFamily="18" charset="0"/>
              </a:rPr>
              <a:t> time </a:t>
            </a:r>
          </a:p>
          <a:p>
            <a:pPr lvl="1">
              <a:lnSpc>
                <a:spcPct val="80000"/>
              </a:lnSpc>
            </a:pPr>
            <a:r>
              <a:rPr lang="tr-TR" altLang="en-US" sz="2400">
                <a:cs typeface="Times New Roman" panose="02020603050405020304" pitchFamily="18" charset="0"/>
              </a:rPr>
              <a:t>to insert a node into a binomial heap</a:t>
            </a:r>
          </a:p>
          <a:p>
            <a:pPr lvl="1">
              <a:lnSpc>
                <a:spcPct val="80000"/>
              </a:lnSpc>
            </a:pPr>
            <a:r>
              <a:rPr lang="tr-TR" altLang="en-US" sz="2400">
                <a:cs typeface="Times New Roman" panose="02020603050405020304" pitchFamily="18" charset="0"/>
              </a:rPr>
              <a:t>or to unite two binomial heaps</a:t>
            </a:r>
          </a:p>
          <a:p>
            <a:pPr>
              <a:lnSpc>
                <a:spcPct val="80000"/>
              </a:lnSpc>
            </a:pPr>
            <a:r>
              <a:rPr lang="tr-TR" altLang="en-US" sz="2800">
                <a:cs typeface="Times New Roman" panose="02020603050405020304" pitchFamily="18" charset="0"/>
              </a:rPr>
              <a:t>We do not </a:t>
            </a:r>
            <a:r>
              <a:rPr lang="tr-TR" altLang="en-US" sz="2800">
                <a:solidFill>
                  <a:srgbClr val="0066CC"/>
                </a:solidFill>
                <a:cs typeface="Times New Roman" panose="02020603050405020304" pitchFamily="18" charset="0"/>
              </a:rPr>
              <a:t>consolidate</a:t>
            </a:r>
            <a:r>
              <a:rPr lang="tr-TR" altLang="en-US" sz="2800">
                <a:cs typeface="Times New Roman" panose="02020603050405020304" pitchFamily="18" charset="0"/>
              </a:rPr>
              <a:t> trees in a fibonacci heap </a:t>
            </a:r>
            <a:r>
              <a:rPr lang="tr-TR" altLang="en-US" sz="2800">
                <a:solidFill>
                  <a:srgbClr val="0066CC"/>
                </a:solidFill>
                <a:cs typeface="Times New Roman" panose="02020603050405020304" pitchFamily="18" charset="0"/>
              </a:rPr>
              <a:t>when</a:t>
            </a:r>
            <a:r>
              <a:rPr lang="tr-TR" altLang="en-US" sz="2800">
                <a:cs typeface="Times New Roman" panose="02020603050405020304" pitchFamily="18" charset="0"/>
              </a:rPr>
              <a:t> we </a:t>
            </a:r>
            <a:r>
              <a:rPr lang="tr-TR" altLang="en-US" sz="2800">
                <a:solidFill>
                  <a:srgbClr val="0066CC"/>
                </a:solidFill>
                <a:cs typeface="Times New Roman" panose="02020603050405020304" pitchFamily="18" charset="0"/>
              </a:rPr>
              <a:t>insert</a:t>
            </a:r>
            <a:r>
              <a:rPr lang="tr-TR" altLang="en-US" sz="2800">
                <a:cs typeface="Times New Roman" panose="02020603050405020304" pitchFamily="18" charset="0"/>
              </a:rPr>
              <a:t> a new node or </a:t>
            </a:r>
            <a:r>
              <a:rPr lang="tr-TR" altLang="en-US" sz="2800">
                <a:solidFill>
                  <a:srgbClr val="0066CC"/>
                </a:solidFill>
                <a:cs typeface="Times New Roman" panose="02020603050405020304" pitchFamily="18" charset="0"/>
              </a:rPr>
              <a:t>unite</a:t>
            </a:r>
            <a:r>
              <a:rPr lang="tr-TR" altLang="en-US" sz="2800">
                <a:cs typeface="Times New Roman" panose="02020603050405020304" pitchFamily="18" charset="0"/>
              </a:rPr>
              <a:t> two heaps</a:t>
            </a:r>
          </a:p>
          <a:p>
            <a:pPr>
              <a:lnSpc>
                <a:spcPct val="80000"/>
              </a:lnSpc>
            </a:pPr>
            <a:r>
              <a:rPr lang="tr-TR" altLang="en-US" sz="2800">
                <a:cs typeface="Times New Roman" panose="02020603050405020304" pitchFamily="18" charset="0"/>
              </a:rPr>
              <a:t>We </a:t>
            </a:r>
            <a:r>
              <a:rPr lang="tr-TR" altLang="en-US" sz="2800">
                <a:solidFill>
                  <a:srgbClr val="0066CC"/>
                </a:solidFill>
                <a:cs typeface="Times New Roman" panose="02020603050405020304" pitchFamily="18" charset="0"/>
              </a:rPr>
              <a:t>delay</a:t>
            </a:r>
            <a:r>
              <a:rPr lang="tr-TR" altLang="en-US" sz="2800">
                <a:cs typeface="Times New Roman" panose="02020603050405020304" pitchFamily="18" charset="0"/>
              </a:rPr>
              <a:t> the </a:t>
            </a:r>
            <a:r>
              <a:rPr lang="tr-TR" altLang="en-US" sz="2800">
                <a:solidFill>
                  <a:srgbClr val="0066CC"/>
                </a:solidFill>
                <a:cs typeface="Times New Roman" panose="02020603050405020304" pitchFamily="18" charset="0"/>
              </a:rPr>
              <a:t>consolidation</a:t>
            </a:r>
            <a:r>
              <a:rPr lang="tr-TR" altLang="en-US" sz="2800">
                <a:cs typeface="Times New Roman" panose="02020603050405020304" pitchFamily="18" charset="0"/>
              </a:rPr>
              <a:t> for the </a:t>
            </a:r>
            <a:r>
              <a:rPr lang="tr-TR" altLang="en-US" sz="2800">
                <a:solidFill>
                  <a:srgbClr val="0066CC"/>
                </a:solidFill>
                <a:cs typeface="Times New Roman" panose="02020603050405020304" pitchFamily="18" charset="0"/>
              </a:rPr>
              <a:t>EXTRACT-MIN</a:t>
            </a:r>
            <a:r>
              <a:rPr lang="tr-TR" altLang="en-US" sz="2800">
                <a:cs typeface="Times New Roman" panose="02020603050405020304" pitchFamily="18" charset="0"/>
              </a:rPr>
              <a:t> operation </a:t>
            </a:r>
            <a:r>
              <a:rPr lang="tr-TR" altLang="en-US" sz="2800">
                <a:solidFill>
                  <a:srgbClr val="0066CC"/>
                </a:solidFill>
                <a:cs typeface="Times New Roman" panose="02020603050405020304" pitchFamily="18" charset="0"/>
              </a:rPr>
              <a:t>when we really need</a:t>
            </a:r>
            <a:r>
              <a:rPr lang="tr-TR" altLang="en-US" sz="2800">
                <a:cs typeface="Times New Roman" panose="02020603050405020304" pitchFamily="18" charset="0"/>
              </a:rPr>
              <a:t> to find the </a:t>
            </a:r>
            <a:r>
              <a:rPr lang="tr-TR" altLang="en-US" sz="2800">
                <a:solidFill>
                  <a:srgbClr val="0066CC"/>
                </a:solidFill>
                <a:cs typeface="Times New Roman" panose="02020603050405020304" pitchFamily="18" charset="0"/>
              </a:rPr>
              <a:t>new minimum node</a:t>
            </a:r>
            <a:r>
              <a:rPr lang="tr-TR" altLang="en-US" sz="2800">
                <a:cs typeface="Times New Roman" panose="02020603050405020304" pitchFamily="18" charset="0"/>
              </a:rPr>
              <a:t>.</a:t>
            </a:r>
            <a:endParaRPr lang="el-GR" altLang="en-US" sz="2800">
              <a:cs typeface="Times New Roman" panose="02020603050405020304" pitchFamily="18" charset="0"/>
            </a:endParaRPr>
          </a:p>
        </p:txBody>
      </p:sp>
    </p:spTree>
    <p:extLst>
      <p:ext uri="{BB962C8B-B14F-4D97-AF65-F5344CB8AC3E}">
        <p14:creationId xmlns:p14="http://schemas.microsoft.com/office/powerpoint/2010/main" val="362541450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tr-TR" altLang="en-US"/>
              <a:t>Mergeable Heap Operations</a:t>
            </a:r>
          </a:p>
        </p:txBody>
      </p:sp>
      <p:sp>
        <p:nvSpPr>
          <p:cNvPr id="90115" name="Rectangle 3"/>
          <p:cNvSpPr>
            <a:spLocks noGrp="1" noChangeArrowheads="1"/>
          </p:cNvSpPr>
          <p:nvPr>
            <p:ph type="body" idx="1"/>
          </p:nvPr>
        </p:nvSpPr>
        <p:spPr/>
        <p:txBody>
          <a:bodyPr/>
          <a:lstStyle/>
          <a:p>
            <a:pPr>
              <a:lnSpc>
                <a:spcPct val="90000"/>
              </a:lnSpc>
              <a:buFontTx/>
              <a:buNone/>
            </a:pPr>
            <a:r>
              <a:rPr lang="tr-TR" altLang="en-US"/>
              <a:t>Creating a new fibonacci heap:</a:t>
            </a:r>
          </a:p>
          <a:p>
            <a:pPr>
              <a:lnSpc>
                <a:spcPct val="90000"/>
              </a:lnSpc>
              <a:buFontTx/>
              <a:buNone/>
            </a:pPr>
            <a:r>
              <a:rPr lang="tr-TR" altLang="en-US"/>
              <a:t>MAKE-FIB-HEAP procedure</a:t>
            </a:r>
          </a:p>
          <a:p>
            <a:pPr lvl="1">
              <a:lnSpc>
                <a:spcPct val="90000"/>
              </a:lnSpc>
            </a:pPr>
            <a:r>
              <a:rPr lang="tr-TR" altLang="en-US"/>
              <a:t>allocates and returns the fibonacci heap object </a:t>
            </a:r>
            <a:r>
              <a:rPr lang="tr-TR" altLang="en-US" i="1"/>
              <a:t>H</a:t>
            </a:r>
          </a:p>
          <a:p>
            <a:pPr lvl="1">
              <a:lnSpc>
                <a:spcPct val="90000"/>
              </a:lnSpc>
            </a:pPr>
            <a:r>
              <a:rPr lang="tr-TR" altLang="en-US"/>
              <a:t>Where </a:t>
            </a:r>
            <a:r>
              <a:rPr lang="tr-TR" altLang="en-US" i="1"/>
              <a:t>n[H]</a:t>
            </a:r>
            <a:r>
              <a:rPr lang="tr-TR" altLang="en-US"/>
              <a:t> = 0 and min[H] = NIL</a:t>
            </a:r>
          </a:p>
          <a:p>
            <a:pPr lvl="1">
              <a:lnSpc>
                <a:spcPct val="90000"/>
              </a:lnSpc>
            </a:pPr>
            <a:r>
              <a:rPr lang="tr-TR" altLang="en-US"/>
              <a:t>There are no trees in the heap</a:t>
            </a:r>
          </a:p>
          <a:p>
            <a:pPr>
              <a:lnSpc>
                <a:spcPct val="90000"/>
              </a:lnSpc>
              <a:buFontTx/>
              <a:buNone/>
            </a:pPr>
            <a:r>
              <a:rPr lang="tr-TR" altLang="en-US"/>
              <a:t>because </a:t>
            </a:r>
            <a:r>
              <a:rPr lang="tr-TR" altLang="en-US" i="1"/>
              <a:t>t(H)</a:t>
            </a:r>
            <a:r>
              <a:rPr lang="tr-TR" altLang="en-US"/>
              <a:t> = 0 and </a:t>
            </a:r>
            <a:r>
              <a:rPr lang="tr-TR" altLang="en-US" i="1"/>
              <a:t>m(H)</a:t>
            </a:r>
            <a:r>
              <a:rPr lang="tr-TR" altLang="en-US"/>
              <a:t> = 0 =&gt; </a:t>
            </a:r>
            <a:r>
              <a:rPr lang="el-GR" altLang="en-US" i="1">
                <a:cs typeface="Times New Roman" panose="02020603050405020304" pitchFamily="18" charset="0"/>
              </a:rPr>
              <a:t>Φ</a:t>
            </a:r>
            <a:r>
              <a:rPr lang="tr-TR" altLang="en-US" i="1">
                <a:cs typeface="Times New Roman" panose="02020603050405020304" pitchFamily="18" charset="0"/>
              </a:rPr>
              <a:t>(H)</a:t>
            </a:r>
            <a:r>
              <a:rPr lang="tr-TR" altLang="en-US">
                <a:cs typeface="Times New Roman" panose="02020603050405020304" pitchFamily="18" charset="0"/>
              </a:rPr>
              <a:t> = 0</a:t>
            </a:r>
          </a:p>
          <a:p>
            <a:pPr>
              <a:lnSpc>
                <a:spcPct val="90000"/>
              </a:lnSpc>
              <a:buFontTx/>
              <a:buNone/>
            </a:pPr>
            <a:r>
              <a:rPr lang="tr-TR" altLang="en-US">
                <a:cs typeface="Times New Roman" panose="02020603050405020304" pitchFamily="18" charset="0"/>
              </a:rPr>
              <a:t>the amortized cost = </a:t>
            </a:r>
            <a:r>
              <a:rPr lang="tr-TR" altLang="en-US" i="1">
                <a:cs typeface="Times New Roman" panose="02020603050405020304" pitchFamily="18" charset="0"/>
              </a:rPr>
              <a:t>O(1)</a:t>
            </a:r>
            <a:r>
              <a:rPr lang="tr-TR" altLang="en-US">
                <a:cs typeface="Times New Roman" panose="02020603050405020304" pitchFamily="18" charset="0"/>
              </a:rPr>
              <a:t> = the actual cost </a:t>
            </a:r>
            <a:endParaRPr lang="el-GR" altLang="en-US">
              <a:cs typeface="Times New Roman" panose="02020603050405020304" pitchFamily="18" charset="0"/>
            </a:endParaRPr>
          </a:p>
        </p:txBody>
      </p:sp>
    </p:spTree>
    <p:extLst>
      <p:ext uri="{BB962C8B-B14F-4D97-AF65-F5344CB8AC3E}">
        <p14:creationId xmlns:p14="http://schemas.microsoft.com/office/powerpoint/2010/main" val="17714597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tr-TR" altLang="en-US"/>
              <a:t>Mergeable Heap Operations</a:t>
            </a:r>
          </a:p>
        </p:txBody>
      </p:sp>
      <p:sp>
        <p:nvSpPr>
          <p:cNvPr id="91139" name="Rectangle 3"/>
          <p:cNvSpPr>
            <a:spLocks noGrp="1" noChangeArrowheads="1"/>
          </p:cNvSpPr>
          <p:nvPr>
            <p:ph type="body" idx="1"/>
          </p:nvPr>
        </p:nvSpPr>
        <p:spPr/>
        <p:txBody>
          <a:bodyPr/>
          <a:lstStyle/>
          <a:p>
            <a:pPr algn="ctr">
              <a:lnSpc>
                <a:spcPct val="80000"/>
              </a:lnSpc>
              <a:buFontTx/>
              <a:buNone/>
            </a:pPr>
            <a:r>
              <a:rPr lang="tr-TR" altLang="en-US" sz="2000"/>
              <a:t>Inserting a node</a:t>
            </a:r>
          </a:p>
          <a:p>
            <a:pPr>
              <a:lnSpc>
                <a:spcPct val="80000"/>
              </a:lnSpc>
              <a:buFontTx/>
              <a:buNone/>
            </a:pPr>
            <a:r>
              <a:rPr lang="tr-TR" altLang="en-US" sz="1800">
                <a:solidFill>
                  <a:srgbClr val="0066CC"/>
                </a:solidFill>
              </a:rPr>
              <a:t>FIB-HEAP-INSERT</a:t>
            </a:r>
            <a:r>
              <a:rPr lang="tr-TR" altLang="en-US" sz="1800"/>
              <a:t>(H, </a:t>
            </a:r>
            <a:r>
              <a:rPr lang="tr-TR" altLang="en-US" sz="1800" i="1"/>
              <a:t>x</a:t>
            </a:r>
            <a:r>
              <a:rPr lang="tr-TR" altLang="en-US" sz="1800"/>
              <a:t>)</a:t>
            </a:r>
          </a:p>
          <a:p>
            <a:pPr>
              <a:lnSpc>
                <a:spcPct val="80000"/>
              </a:lnSpc>
              <a:buFontTx/>
              <a:buNone/>
            </a:pPr>
            <a:r>
              <a:rPr lang="tr-TR" altLang="en-US" sz="1800"/>
              <a:t>	degree[</a:t>
            </a:r>
            <a:r>
              <a:rPr lang="tr-TR" altLang="en-US" sz="1800" i="1"/>
              <a:t>x</a:t>
            </a:r>
            <a:r>
              <a:rPr lang="tr-TR" altLang="en-US" sz="1800"/>
              <a:t>] </a:t>
            </a:r>
            <a:r>
              <a:rPr lang="tr-TR" altLang="en-US" sz="1800">
                <a:cs typeface="Times New Roman" panose="02020603050405020304" pitchFamily="18" charset="0"/>
              </a:rPr>
              <a:t>← 0</a:t>
            </a:r>
          </a:p>
          <a:p>
            <a:pPr>
              <a:lnSpc>
                <a:spcPct val="80000"/>
              </a:lnSpc>
              <a:buFontTx/>
              <a:buNone/>
            </a:pPr>
            <a:r>
              <a:rPr lang="tr-TR" altLang="en-US" sz="1800">
                <a:cs typeface="Times New Roman" panose="02020603050405020304" pitchFamily="18" charset="0"/>
              </a:rPr>
              <a:t>	p[</a:t>
            </a:r>
            <a:r>
              <a:rPr lang="tr-TR" altLang="en-US" sz="1800" i="1">
                <a:cs typeface="Times New Roman" panose="02020603050405020304" pitchFamily="18" charset="0"/>
              </a:rPr>
              <a:t>x</a:t>
            </a:r>
            <a:r>
              <a:rPr lang="tr-TR" altLang="en-US" sz="1800">
                <a:cs typeface="Times New Roman" panose="02020603050405020304" pitchFamily="18" charset="0"/>
              </a:rPr>
              <a:t>] ← NIL</a:t>
            </a:r>
          </a:p>
          <a:p>
            <a:pPr>
              <a:lnSpc>
                <a:spcPct val="80000"/>
              </a:lnSpc>
              <a:buFontTx/>
              <a:buNone/>
            </a:pPr>
            <a:r>
              <a:rPr lang="tr-TR" altLang="en-US" sz="1800">
                <a:cs typeface="Times New Roman" panose="02020603050405020304" pitchFamily="18" charset="0"/>
              </a:rPr>
              <a:t>	child[</a:t>
            </a:r>
            <a:r>
              <a:rPr lang="tr-TR" altLang="en-US" sz="1800" i="1">
                <a:cs typeface="Times New Roman" panose="02020603050405020304" pitchFamily="18" charset="0"/>
              </a:rPr>
              <a:t>x</a:t>
            </a:r>
            <a:r>
              <a:rPr lang="tr-TR" altLang="en-US" sz="1800">
                <a:cs typeface="Times New Roman" panose="02020603050405020304" pitchFamily="18" charset="0"/>
              </a:rPr>
              <a:t>] ← NIL</a:t>
            </a:r>
          </a:p>
          <a:p>
            <a:pPr>
              <a:lnSpc>
                <a:spcPct val="80000"/>
              </a:lnSpc>
              <a:buFontTx/>
              <a:buNone/>
            </a:pPr>
            <a:r>
              <a:rPr lang="tr-TR" altLang="en-US" sz="1800">
                <a:cs typeface="Times New Roman" panose="02020603050405020304" pitchFamily="18" charset="0"/>
              </a:rPr>
              <a:t>	left[</a:t>
            </a:r>
            <a:r>
              <a:rPr lang="tr-TR" altLang="en-US" sz="1800" i="1">
                <a:cs typeface="Times New Roman" panose="02020603050405020304" pitchFamily="18" charset="0"/>
              </a:rPr>
              <a:t>x</a:t>
            </a:r>
            <a:r>
              <a:rPr lang="tr-TR" altLang="en-US" sz="1800">
                <a:cs typeface="Times New Roman" panose="02020603050405020304" pitchFamily="18" charset="0"/>
              </a:rPr>
              <a:t>] ← </a:t>
            </a:r>
            <a:r>
              <a:rPr lang="tr-TR" altLang="en-US" sz="1800" i="1">
                <a:cs typeface="Times New Roman" panose="02020603050405020304" pitchFamily="18" charset="0"/>
              </a:rPr>
              <a:t>x</a:t>
            </a:r>
          </a:p>
          <a:p>
            <a:pPr>
              <a:lnSpc>
                <a:spcPct val="80000"/>
              </a:lnSpc>
              <a:buFontTx/>
              <a:buNone/>
            </a:pPr>
            <a:r>
              <a:rPr lang="tr-TR" altLang="en-US" sz="1800">
                <a:cs typeface="Times New Roman" panose="02020603050405020304" pitchFamily="18" charset="0"/>
              </a:rPr>
              <a:t>	right[</a:t>
            </a:r>
            <a:r>
              <a:rPr lang="tr-TR" altLang="en-US" sz="1800" i="1">
                <a:cs typeface="Times New Roman" panose="02020603050405020304" pitchFamily="18" charset="0"/>
              </a:rPr>
              <a:t>x</a:t>
            </a:r>
            <a:r>
              <a:rPr lang="tr-TR" altLang="en-US" sz="1800">
                <a:cs typeface="Times New Roman" panose="02020603050405020304" pitchFamily="18" charset="0"/>
              </a:rPr>
              <a:t>] ← </a:t>
            </a:r>
            <a:r>
              <a:rPr lang="tr-TR" altLang="en-US" sz="1800" i="1">
                <a:cs typeface="Times New Roman" panose="02020603050405020304" pitchFamily="18" charset="0"/>
              </a:rPr>
              <a:t>x</a:t>
            </a:r>
          </a:p>
          <a:p>
            <a:pPr>
              <a:lnSpc>
                <a:spcPct val="80000"/>
              </a:lnSpc>
              <a:buFontTx/>
              <a:buNone/>
            </a:pPr>
            <a:r>
              <a:rPr lang="tr-TR" altLang="en-US" sz="1800">
                <a:cs typeface="Times New Roman" panose="02020603050405020304" pitchFamily="18" charset="0"/>
              </a:rPr>
              <a:t>	mark[</a:t>
            </a:r>
            <a:r>
              <a:rPr lang="tr-TR" altLang="en-US" sz="1800" i="1">
                <a:cs typeface="Times New Roman" panose="02020603050405020304" pitchFamily="18" charset="0"/>
              </a:rPr>
              <a:t>x</a:t>
            </a:r>
            <a:r>
              <a:rPr lang="tr-TR" altLang="en-US" sz="1800">
                <a:cs typeface="Times New Roman" panose="02020603050405020304" pitchFamily="18" charset="0"/>
              </a:rPr>
              <a:t>] ← FALSE</a:t>
            </a:r>
          </a:p>
          <a:p>
            <a:pPr>
              <a:lnSpc>
                <a:spcPct val="80000"/>
              </a:lnSpc>
              <a:buFontTx/>
              <a:buNone/>
            </a:pPr>
            <a:r>
              <a:rPr lang="tr-TR" altLang="en-US" sz="1800">
                <a:cs typeface="Times New Roman" panose="02020603050405020304" pitchFamily="18" charset="0"/>
              </a:rPr>
              <a:t>	concatenate the root list containing </a:t>
            </a:r>
            <a:r>
              <a:rPr lang="tr-TR" altLang="en-US" sz="1800" i="1">
                <a:cs typeface="Times New Roman" panose="02020603050405020304" pitchFamily="18" charset="0"/>
              </a:rPr>
              <a:t>x</a:t>
            </a:r>
            <a:r>
              <a:rPr lang="tr-TR" altLang="en-US" sz="1800">
                <a:cs typeface="Times New Roman" panose="02020603050405020304" pitchFamily="18" charset="0"/>
              </a:rPr>
              <a:t> with root list H</a:t>
            </a:r>
          </a:p>
          <a:p>
            <a:pPr>
              <a:lnSpc>
                <a:spcPct val="80000"/>
              </a:lnSpc>
              <a:buFontTx/>
              <a:buNone/>
            </a:pPr>
            <a:r>
              <a:rPr lang="tr-TR" altLang="en-US" sz="1800">
                <a:solidFill>
                  <a:srgbClr val="0066CC"/>
                </a:solidFill>
                <a:cs typeface="Times New Roman" panose="02020603050405020304" pitchFamily="18" charset="0"/>
              </a:rPr>
              <a:t>	if </a:t>
            </a:r>
            <a:r>
              <a:rPr lang="tr-TR" altLang="en-US" sz="1800">
                <a:cs typeface="Times New Roman" panose="02020603050405020304" pitchFamily="18" charset="0"/>
              </a:rPr>
              <a:t>key[</a:t>
            </a:r>
            <a:r>
              <a:rPr lang="tr-TR" altLang="en-US" sz="1800" i="1">
                <a:cs typeface="Times New Roman" panose="02020603050405020304" pitchFamily="18" charset="0"/>
              </a:rPr>
              <a:t>x</a:t>
            </a:r>
            <a:r>
              <a:rPr lang="tr-TR" altLang="en-US" sz="1800">
                <a:cs typeface="Times New Roman" panose="02020603050405020304" pitchFamily="18" charset="0"/>
              </a:rPr>
              <a:t>] &lt; key[min[H]] </a:t>
            </a:r>
            <a:r>
              <a:rPr lang="tr-TR" altLang="en-US" sz="1800">
                <a:solidFill>
                  <a:srgbClr val="0066CC"/>
                </a:solidFill>
                <a:cs typeface="Times New Roman" panose="02020603050405020304" pitchFamily="18" charset="0"/>
              </a:rPr>
              <a:t>then</a:t>
            </a:r>
          </a:p>
          <a:p>
            <a:pPr>
              <a:lnSpc>
                <a:spcPct val="80000"/>
              </a:lnSpc>
              <a:buFontTx/>
              <a:buNone/>
            </a:pPr>
            <a:r>
              <a:rPr lang="tr-TR" altLang="en-US" sz="1800">
                <a:cs typeface="Times New Roman" panose="02020603050405020304" pitchFamily="18" charset="0"/>
              </a:rPr>
              <a:t>		min[H] ← </a:t>
            </a:r>
            <a:r>
              <a:rPr lang="tr-TR" altLang="en-US" sz="1800" i="1">
                <a:cs typeface="Times New Roman" panose="02020603050405020304" pitchFamily="18" charset="0"/>
              </a:rPr>
              <a:t>x</a:t>
            </a:r>
          </a:p>
          <a:p>
            <a:pPr>
              <a:lnSpc>
                <a:spcPct val="80000"/>
              </a:lnSpc>
              <a:buFontTx/>
              <a:buNone/>
            </a:pPr>
            <a:r>
              <a:rPr lang="tr-TR" altLang="en-US" sz="1800">
                <a:solidFill>
                  <a:srgbClr val="0066CC"/>
                </a:solidFill>
                <a:cs typeface="Times New Roman" panose="02020603050405020304" pitchFamily="18" charset="0"/>
              </a:rPr>
              <a:t>	endif</a:t>
            </a:r>
          </a:p>
          <a:p>
            <a:pPr>
              <a:lnSpc>
                <a:spcPct val="80000"/>
              </a:lnSpc>
              <a:buFontTx/>
              <a:buNone/>
            </a:pPr>
            <a:r>
              <a:rPr lang="tr-TR" altLang="en-US" sz="1800">
                <a:cs typeface="Times New Roman" panose="02020603050405020304" pitchFamily="18" charset="0"/>
              </a:rPr>
              <a:t>	n[H] ← n[H] + 1</a:t>
            </a:r>
          </a:p>
          <a:p>
            <a:pPr>
              <a:lnSpc>
                <a:spcPct val="80000"/>
              </a:lnSpc>
              <a:buFontTx/>
              <a:buNone/>
            </a:pPr>
            <a:r>
              <a:rPr lang="tr-TR" altLang="en-US" sz="1800">
                <a:solidFill>
                  <a:srgbClr val="0066CC"/>
                </a:solidFill>
                <a:cs typeface="Times New Roman" panose="02020603050405020304" pitchFamily="18" charset="0"/>
              </a:rPr>
              <a:t>end</a:t>
            </a:r>
          </a:p>
        </p:txBody>
      </p:sp>
    </p:spTree>
    <p:extLst>
      <p:ext uri="{BB962C8B-B14F-4D97-AF65-F5344CB8AC3E}">
        <p14:creationId xmlns:p14="http://schemas.microsoft.com/office/powerpoint/2010/main" val="141938638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7" name="Rectangle 7"/>
          <p:cNvSpPr>
            <a:spLocks noGrp="1" noChangeArrowheads="1"/>
          </p:cNvSpPr>
          <p:nvPr>
            <p:ph type="title"/>
          </p:nvPr>
        </p:nvSpPr>
        <p:spPr/>
        <p:txBody>
          <a:bodyPr/>
          <a:lstStyle/>
          <a:p>
            <a:r>
              <a:rPr lang="tr-TR" altLang="en-US"/>
              <a:t>Mergeable Heap Operations</a:t>
            </a:r>
          </a:p>
        </p:txBody>
      </p:sp>
      <p:graphicFrame>
        <p:nvGraphicFramePr>
          <p:cNvPr id="92166" name="Object 6"/>
          <p:cNvGraphicFramePr>
            <a:graphicFrameLocks noGrp="1" noChangeAspect="1"/>
          </p:cNvGraphicFramePr>
          <p:nvPr>
            <p:ph sz="half" idx="2"/>
          </p:nvPr>
        </p:nvGraphicFramePr>
        <p:xfrm>
          <a:off x="7324725" y="1989138"/>
          <a:ext cx="1063625" cy="922337"/>
        </p:xfrm>
        <a:graphic>
          <a:graphicData uri="http://schemas.openxmlformats.org/presentationml/2006/ole">
            <mc:AlternateContent xmlns:mc="http://schemas.openxmlformats.org/markup-compatibility/2006">
              <mc:Choice xmlns:v="urn:schemas-microsoft-com:vml" Requires="v">
                <p:oleObj spid="_x0000_s7176" name="Visio" r:id="rId4" imgW="774802" imgH="671474" progId="Visio.Drawing.11">
                  <p:embed/>
                </p:oleObj>
              </mc:Choice>
              <mc:Fallback>
                <p:oleObj name="Visio" r:id="rId4" imgW="774802" imgH="671474" progId="Visio.Drawing.11">
                  <p:embed/>
                  <p:pic>
                    <p:nvPicPr>
                      <p:cNvPr id="9216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4725" y="1989138"/>
                        <a:ext cx="1063625"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9" name="Object 9"/>
          <p:cNvGraphicFramePr>
            <a:graphicFrameLocks noGrp="1" noChangeAspect="1"/>
          </p:cNvGraphicFramePr>
          <p:nvPr>
            <p:ph sz="half" idx="1"/>
          </p:nvPr>
        </p:nvGraphicFramePr>
        <p:xfrm>
          <a:off x="971550" y="2133600"/>
          <a:ext cx="6121400" cy="2489200"/>
        </p:xfrm>
        <a:graphic>
          <a:graphicData uri="http://schemas.openxmlformats.org/presentationml/2006/ole">
            <mc:AlternateContent xmlns:mc="http://schemas.openxmlformats.org/markup-compatibility/2006">
              <mc:Choice xmlns:v="urn:schemas-microsoft-com:vml" Requires="v">
                <p:oleObj spid="_x0000_s7177" name="Visio" r:id="rId6" imgW="4639666" imgH="1888236" progId="Visio.Drawing.11">
                  <p:embed/>
                </p:oleObj>
              </mc:Choice>
              <mc:Fallback>
                <p:oleObj name="Visio" r:id="rId6" imgW="4639666" imgH="1888236" progId="Visio.Drawing.11">
                  <p:embed/>
                  <p:pic>
                    <p:nvPicPr>
                      <p:cNvPr id="92169"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133600"/>
                        <a:ext cx="6121400" cy="2489200"/>
                      </a:xfrm>
                      <a:prstGeom prst="rect">
                        <a:avLst/>
                      </a:prstGeom>
                    </p:spPr>
                  </p:pic>
                </p:oleObj>
              </mc:Fallback>
            </mc:AlternateContent>
          </a:graphicData>
        </a:graphic>
      </p:graphicFrame>
    </p:spTree>
    <p:extLst>
      <p:ext uri="{BB962C8B-B14F-4D97-AF65-F5344CB8AC3E}">
        <p14:creationId xmlns:p14="http://schemas.microsoft.com/office/powerpoint/2010/main" val="376159938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tr-TR" altLang="en-US"/>
              <a:t>Mergeable Heap Operations</a:t>
            </a:r>
          </a:p>
        </p:txBody>
      </p:sp>
      <p:graphicFrame>
        <p:nvGraphicFramePr>
          <p:cNvPr id="95235" name="Object 3"/>
          <p:cNvGraphicFramePr>
            <a:graphicFrameLocks noGrp="1" noChangeAspect="1"/>
          </p:cNvGraphicFramePr>
          <p:nvPr>
            <p:ph idx="1"/>
          </p:nvPr>
        </p:nvGraphicFramePr>
        <p:xfrm>
          <a:off x="539750" y="1989138"/>
          <a:ext cx="8137525" cy="2924175"/>
        </p:xfrm>
        <a:graphic>
          <a:graphicData uri="http://schemas.openxmlformats.org/presentationml/2006/ole">
            <mc:AlternateContent xmlns:mc="http://schemas.openxmlformats.org/markup-compatibility/2006">
              <mc:Choice xmlns:v="urn:schemas-microsoft-com:vml" Requires="v">
                <p:oleObj spid="_x0000_s8197" name="Visio" r:id="rId4" imgW="5251704" imgH="1888236" progId="Visio.Drawing.11">
                  <p:embed/>
                </p:oleObj>
              </mc:Choice>
              <mc:Fallback>
                <p:oleObj name="Visio" r:id="rId4" imgW="5251704" imgH="1888236" progId="Visio.Drawing.11">
                  <p:embed/>
                  <p:pic>
                    <p:nvPicPr>
                      <p:cNvPr id="9523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989138"/>
                        <a:ext cx="8137525" cy="292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1658456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tr-TR" altLang="en-US"/>
              <a:t>Mergeable Heap Operations</a:t>
            </a:r>
          </a:p>
        </p:txBody>
      </p:sp>
      <p:sp>
        <p:nvSpPr>
          <p:cNvPr id="97283" name="Rectangle 3"/>
          <p:cNvSpPr>
            <a:spLocks noGrp="1" noChangeArrowheads="1"/>
          </p:cNvSpPr>
          <p:nvPr>
            <p:ph type="body" idx="1"/>
          </p:nvPr>
        </p:nvSpPr>
        <p:spPr/>
        <p:txBody>
          <a:bodyPr/>
          <a:lstStyle/>
          <a:p>
            <a:pPr>
              <a:buFontTx/>
              <a:buNone/>
            </a:pPr>
            <a:r>
              <a:rPr lang="tr-TR" altLang="en-US" i="1"/>
              <a:t>t(H’)</a:t>
            </a:r>
            <a:r>
              <a:rPr lang="tr-TR" altLang="en-US"/>
              <a:t> = </a:t>
            </a:r>
            <a:r>
              <a:rPr lang="tr-TR" altLang="en-US" i="1"/>
              <a:t>t(H)</a:t>
            </a:r>
            <a:r>
              <a:rPr lang="tr-TR" altLang="en-US"/>
              <a:t> + 1</a:t>
            </a:r>
          </a:p>
          <a:p>
            <a:r>
              <a:rPr lang="tr-TR" altLang="en-US"/>
              <a:t>Increase in potential: </a:t>
            </a:r>
          </a:p>
          <a:p>
            <a:pPr>
              <a:buFontTx/>
              <a:buNone/>
            </a:pPr>
            <a:r>
              <a:rPr lang="el-GR" altLang="en-US" i="1">
                <a:cs typeface="Times New Roman" panose="02020603050405020304" pitchFamily="18" charset="0"/>
              </a:rPr>
              <a:t>Φ</a:t>
            </a:r>
            <a:r>
              <a:rPr lang="tr-TR" altLang="en-US" i="1">
                <a:cs typeface="Times New Roman" panose="02020603050405020304" pitchFamily="18" charset="0"/>
              </a:rPr>
              <a:t>(H’)</a:t>
            </a:r>
            <a:r>
              <a:rPr lang="tr-TR" altLang="en-US">
                <a:cs typeface="Times New Roman" panose="02020603050405020304" pitchFamily="18" charset="0"/>
              </a:rPr>
              <a:t> - </a:t>
            </a:r>
            <a:r>
              <a:rPr lang="el-GR" altLang="en-US" i="1">
                <a:cs typeface="Times New Roman" panose="02020603050405020304" pitchFamily="18" charset="0"/>
              </a:rPr>
              <a:t>Φ</a:t>
            </a:r>
            <a:r>
              <a:rPr lang="tr-TR" altLang="en-US" i="1">
                <a:cs typeface="Times New Roman" panose="02020603050405020304" pitchFamily="18" charset="0"/>
              </a:rPr>
              <a:t>(H)</a:t>
            </a:r>
            <a:r>
              <a:rPr lang="tr-TR" altLang="en-US">
                <a:cs typeface="Times New Roman" panose="02020603050405020304" pitchFamily="18" charset="0"/>
              </a:rPr>
              <a:t> = [</a:t>
            </a:r>
            <a:r>
              <a:rPr lang="tr-TR" altLang="en-US" i="1">
                <a:cs typeface="Times New Roman" panose="02020603050405020304" pitchFamily="18" charset="0"/>
              </a:rPr>
              <a:t>t(H)</a:t>
            </a:r>
            <a:r>
              <a:rPr lang="tr-TR" altLang="en-US">
                <a:cs typeface="Times New Roman" panose="02020603050405020304" pitchFamily="18" charset="0"/>
              </a:rPr>
              <a:t> + 1 + 2</a:t>
            </a:r>
            <a:r>
              <a:rPr lang="tr-TR" altLang="en-US" i="1">
                <a:cs typeface="Times New Roman" panose="02020603050405020304" pitchFamily="18" charset="0"/>
              </a:rPr>
              <a:t>m(H)</a:t>
            </a:r>
            <a:r>
              <a:rPr lang="tr-TR" altLang="en-US">
                <a:cs typeface="Times New Roman" panose="02020603050405020304" pitchFamily="18" charset="0"/>
              </a:rPr>
              <a:t>] – [</a:t>
            </a:r>
            <a:r>
              <a:rPr lang="tr-TR" altLang="en-US" i="1">
                <a:cs typeface="Times New Roman" panose="02020603050405020304" pitchFamily="18" charset="0"/>
              </a:rPr>
              <a:t>t(H)</a:t>
            </a:r>
            <a:r>
              <a:rPr lang="tr-TR" altLang="en-US">
                <a:cs typeface="Times New Roman" panose="02020603050405020304" pitchFamily="18" charset="0"/>
              </a:rPr>
              <a:t>                  </a:t>
            </a:r>
          </a:p>
          <a:p>
            <a:pPr>
              <a:buFontTx/>
              <a:buNone/>
            </a:pPr>
            <a:r>
              <a:rPr lang="tr-TR" altLang="en-US">
                <a:cs typeface="Times New Roman" panose="02020603050405020304" pitchFamily="18" charset="0"/>
              </a:rPr>
              <a:t>                          + 2</a:t>
            </a:r>
            <a:r>
              <a:rPr lang="tr-TR" altLang="en-US" i="1">
                <a:cs typeface="Times New Roman" panose="02020603050405020304" pitchFamily="18" charset="0"/>
              </a:rPr>
              <a:t>m(H)</a:t>
            </a:r>
            <a:r>
              <a:rPr lang="tr-TR" altLang="en-US">
                <a:cs typeface="Times New Roman" panose="02020603050405020304" pitchFamily="18" charset="0"/>
              </a:rPr>
              <a:t>] </a:t>
            </a:r>
          </a:p>
          <a:p>
            <a:pPr>
              <a:buFontTx/>
              <a:buNone/>
            </a:pPr>
            <a:r>
              <a:rPr lang="tr-TR" altLang="en-US">
                <a:cs typeface="Times New Roman" panose="02020603050405020304" pitchFamily="18" charset="0"/>
              </a:rPr>
              <a:t>                      = 1</a:t>
            </a:r>
          </a:p>
          <a:p>
            <a:pPr>
              <a:buFontTx/>
              <a:buNone/>
            </a:pPr>
            <a:r>
              <a:rPr lang="tr-TR" altLang="en-US">
                <a:cs typeface="Times New Roman" panose="02020603050405020304" pitchFamily="18" charset="0"/>
              </a:rPr>
              <a:t>The actual cost = </a:t>
            </a:r>
            <a:r>
              <a:rPr lang="tr-TR" altLang="en-US" i="1">
                <a:cs typeface="Times New Roman" panose="02020603050405020304" pitchFamily="18" charset="0"/>
              </a:rPr>
              <a:t>O(1)</a:t>
            </a:r>
          </a:p>
          <a:p>
            <a:pPr>
              <a:buFontTx/>
              <a:buNone/>
            </a:pPr>
            <a:r>
              <a:rPr lang="tr-TR" altLang="en-US">
                <a:cs typeface="Times New Roman" panose="02020603050405020304" pitchFamily="18" charset="0"/>
              </a:rPr>
              <a:t>The amortized cost = </a:t>
            </a:r>
            <a:r>
              <a:rPr lang="tr-TR" altLang="en-US" i="1">
                <a:cs typeface="Times New Roman" panose="02020603050405020304" pitchFamily="18" charset="0"/>
              </a:rPr>
              <a:t>O(1)</a:t>
            </a:r>
            <a:r>
              <a:rPr lang="tr-TR" altLang="en-US">
                <a:cs typeface="Times New Roman" panose="02020603050405020304" pitchFamily="18" charset="0"/>
              </a:rPr>
              <a:t> + 1 = </a:t>
            </a:r>
            <a:r>
              <a:rPr lang="tr-TR" altLang="en-US" i="1">
                <a:cs typeface="Times New Roman" panose="02020603050405020304" pitchFamily="18" charset="0"/>
              </a:rPr>
              <a:t>O(1)</a:t>
            </a:r>
            <a:endParaRPr lang="el-GR" altLang="en-US" i="1">
              <a:cs typeface="Times New Roman" panose="02020603050405020304" pitchFamily="18" charset="0"/>
            </a:endParaRPr>
          </a:p>
          <a:p>
            <a:endParaRPr lang="el-GR" altLang="en-US">
              <a:cs typeface="Times New Roman" panose="02020603050405020304" pitchFamily="18" charset="0"/>
            </a:endParaRPr>
          </a:p>
        </p:txBody>
      </p:sp>
    </p:spTree>
    <p:extLst>
      <p:ext uri="{BB962C8B-B14F-4D97-AF65-F5344CB8AC3E}">
        <p14:creationId xmlns:p14="http://schemas.microsoft.com/office/powerpoint/2010/main" val="117031304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tr-TR" altLang="en-US"/>
              <a:t>Mergeable Heap Operations</a:t>
            </a:r>
          </a:p>
        </p:txBody>
      </p:sp>
      <p:sp>
        <p:nvSpPr>
          <p:cNvPr id="98307" name="Rectangle 3"/>
          <p:cNvSpPr>
            <a:spLocks noGrp="1" noChangeArrowheads="1"/>
          </p:cNvSpPr>
          <p:nvPr>
            <p:ph type="body" idx="1"/>
          </p:nvPr>
        </p:nvSpPr>
        <p:spPr/>
        <p:txBody>
          <a:bodyPr/>
          <a:lstStyle/>
          <a:p>
            <a:pPr>
              <a:buFontTx/>
              <a:buNone/>
            </a:pPr>
            <a:r>
              <a:rPr lang="tr-TR" altLang="en-US"/>
              <a:t>Finding the minimum node:</a:t>
            </a:r>
          </a:p>
          <a:p>
            <a:pPr>
              <a:buFontTx/>
              <a:buNone/>
            </a:pPr>
            <a:r>
              <a:rPr lang="tr-TR" altLang="en-US"/>
              <a:t>Given by pointer min[</a:t>
            </a:r>
            <a:r>
              <a:rPr lang="tr-TR" altLang="en-US" i="1"/>
              <a:t>H</a:t>
            </a:r>
            <a:r>
              <a:rPr lang="tr-TR" altLang="en-US"/>
              <a:t>]</a:t>
            </a:r>
          </a:p>
          <a:p>
            <a:pPr>
              <a:buFontTx/>
              <a:buNone/>
            </a:pPr>
            <a:r>
              <a:rPr lang="tr-TR" altLang="en-US"/>
              <a:t>actual cost = </a:t>
            </a:r>
            <a:r>
              <a:rPr lang="tr-TR" altLang="en-US" i="1"/>
              <a:t>O(1)</a:t>
            </a:r>
          </a:p>
          <a:p>
            <a:pPr>
              <a:buFontTx/>
              <a:buNone/>
            </a:pPr>
            <a:r>
              <a:rPr lang="tr-TR" altLang="en-US"/>
              <a:t>amortized cost = actual cost = </a:t>
            </a:r>
            <a:r>
              <a:rPr lang="tr-TR" altLang="en-US" i="1"/>
              <a:t>O(1)</a:t>
            </a:r>
          </a:p>
          <a:p>
            <a:pPr>
              <a:buFontTx/>
              <a:buNone/>
            </a:pPr>
            <a:r>
              <a:rPr lang="tr-TR" altLang="en-US"/>
              <a:t>       since the potential of </a:t>
            </a:r>
            <a:r>
              <a:rPr lang="tr-TR" altLang="en-US" i="1"/>
              <a:t>H</a:t>
            </a:r>
            <a:r>
              <a:rPr lang="tr-TR" altLang="en-US"/>
              <a:t> does not change</a:t>
            </a:r>
          </a:p>
        </p:txBody>
      </p:sp>
    </p:spTree>
    <p:extLst>
      <p:ext uri="{BB962C8B-B14F-4D97-AF65-F5344CB8AC3E}">
        <p14:creationId xmlns:p14="http://schemas.microsoft.com/office/powerpoint/2010/main" val="760081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240EF13-B39D-4C09-9D7D-4B884375E955}" type="slidenum">
              <a:rPr lang="en-US" altLang="en-US" sz="1400"/>
              <a:pPr eaLnBrk="1" hangingPunct="1"/>
              <a:t>14</a:t>
            </a:fld>
            <a:endParaRPr lang="en-US" altLang="en-US" sz="1400"/>
          </a:p>
        </p:txBody>
      </p:sp>
      <p:sp>
        <p:nvSpPr>
          <p:cNvPr id="19459" name="Rectangle 2"/>
          <p:cNvSpPr>
            <a:spLocks noGrp="1" noChangeArrowheads="1"/>
          </p:cNvSpPr>
          <p:nvPr>
            <p:ph type="title"/>
            <p:custDataLst>
              <p:tags r:id="rId2"/>
            </p:custDataLst>
          </p:nvPr>
        </p:nvSpPr>
        <p:spPr/>
        <p:txBody>
          <a:bodyPr/>
          <a:lstStyle/>
          <a:p>
            <a:pPr eaLnBrk="1" hangingPunct="1"/>
            <a:r>
              <a:rPr lang="en-US" altLang="en-US" smtClean="0"/>
              <a:t>Heap – Insert(val)</a:t>
            </a:r>
          </a:p>
        </p:txBody>
      </p:sp>
      <p:sp>
        <p:nvSpPr>
          <p:cNvPr id="19460" name="Rectangle 3"/>
          <p:cNvSpPr>
            <a:spLocks noGrp="1" noChangeArrowheads="1"/>
          </p:cNvSpPr>
          <p:nvPr>
            <p:ph type="body" idx="1"/>
            <p:custDataLst>
              <p:tags r:id="rId3"/>
            </p:custDataLst>
          </p:nvPr>
        </p:nvSpPr>
        <p:spPr/>
        <p:txBody>
          <a:bodyPr/>
          <a:lstStyle/>
          <a:p>
            <a:pPr marL="609600" indent="-609600" eaLnBrk="1" hangingPunct="1">
              <a:buFontTx/>
              <a:buNone/>
            </a:pPr>
            <a:r>
              <a:rPr lang="en-US" altLang="en-US" smtClean="0"/>
              <a:t>Basic Idea: </a:t>
            </a:r>
          </a:p>
          <a:p>
            <a:pPr marL="609600" indent="-609600" eaLnBrk="1" hangingPunct="1">
              <a:buFontTx/>
              <a:buAutoNum type="arabicPeriod"/>
            </a:pPr>
            <a:r>
              <a:rPr lang="en-US" altLang="en-US" smtClean="0"/>
              <a:t>Put val at “next” leaf position</a:t>
            </a:r>
          </a:p>
          <a:p>
            <a:pPr marL="609600" indent="-609600" eaLnBrk="1" hangingPunct="1">
              <a:buFontTx/>
              <a:buAutoNum type="arabicPeriod"/>
            </a:pPr>
            <a:r>
              <a:rPr lang="en-US" altLang="en-US" smtClean="0"/>
              <a:t>Percolate up by repeatedly exchanging node until no longer needed</a:t>
            </a:r>
          </a:p>
        </p:txBody>
      </p:sp>
      <p:sp>
        <p:nvSpPr>
          <p:cNvPr id="19461" name="Text Box 4" hidden="1"/>
          <p:cNvSpPr txBox="1">
            <a:spLocks noChangeArrowheads="1"/>
          </p:cNvSpPr>
          <p:nvPr>
            <p:custDataLst>
              <p:tags r:id="rId4"/>
            </p:custDataLst>
          </p:nvPr>
        </p:nvSpPr>
        <p:spPr bwMode="auto">
          <a:xfrm>
            <a:off x="4953000" y="21336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1"/>
                </a:solidFill>
              </a:rPr>
              <a:t>How long does this take?</a:t>
            </a:r>
          </a:p>
        </p:txBody>
      </p:sp>
      <p:sp>
        <p:nvSpPr>
          <p:cNvPr id="19462" name="Text Box 5" hidden="1"/>
          <p:cNvSpPr txBox="1">
            <a:spLocks noChangeArrowheads="1"/>
          </p:cNvSpPr>
          <p:nvPr>
            <p:custDataLst>
              <p:tags r:id="rId5"/>
            </p:custDataLst>
          </p:nvPr>
        </p:nvSpPr>
        <p:spPr bwMode="auto">
          <a:xfrm>
            <a:off x="3200400" y="3733800"/>
            <a:ext cx="50292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1"/>
                </a:solidFill>
              </a:rPr>
              <a:t>How long does this take? – max # of exchanges = O(log N)</a:t>
            </a:r>
          </a:p>
          <a:p>
            <a:pPr eaLnBrk="1" hangingPunct="1">
              <a:spcBef>
                <a:spcPct val="50000"/>
              </a:spcBef>
            </a:pPr>
            <a:r>
              <a:rPr lang="en-US" altLang="en-US">
                <a:solidFill>
                  <a:schemeClr val="accent1"/>
                </a:solidFill>
              </a:rPr>
              <a:t>On “average” only need to move up 1.67 levels so get O(1)</a:t>
            </a:r>
          </a:p>
        </p:txBody>
      </p:sp>
    </p:spTree>
    <p:extLst>
      <p:ext uri="{BB962C8B-B14F-4D97-AF65-F5344CB8AC3E}">
        <p14:creationId xmlns:p14="http://schemas.microsoft.com/office/powerpoint/2010/main" val="41083656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tr-TR" altLang="en-US"/>
              <a:t>Uniting Two Fibonacci Heaps</a:t>
            </a:r>
          </a:p>
        </p:txBody>
      </p:sp>
      <p:sp>
        <p:nvSpPr>
          <p:cNvPr id="99331" name="Rectangle 3"/>
          <p:cNvSpPr>
            <a:spLocks noGrp="1" noChangeArrowheads="1"/>
          </p:cNvSpPr>
          <p:nvPr>
            <p:ph type="body" idx="1"/>
          </p:nvPr>
        </p:nvSpPr>
        <p:spPr/>
        <p:txBody>
          <a:bodyPr/>
          <a:lstStyle/>
          <a:p>
            <a:pPr>
              <a:lnSpc>
                <a:spcPct val="80000"/>
              </a:lnSpc>
              <a:buFontTx/>
              <a:buNone/>
            </a:pPr>
            <a:r>
              <a:rPr lang="tr-TR" altLang="en-US" sz="2000">
                <a:solidFill>
                  <a:srgbClr val="0066CC"/>
                </a:solidFill>
              </a:rPr>
              <a:t>FIB-HEAP-UNION</a:t>
            </a:r>
            <a:r>
              <a:rPr lang="tr-TR" altLang="en-US" sz="2000"/>
              <a:t>(H</a:t>
            </a:r>
            <a:r>
              <a:rPr lang="tr-TR" altLang="en-US" sz="2000" baseline="-25000"/>
              <a:t>1</a:t>
            </a:r>
            <a:r>
              <a:rPr lang="tr-TR" altLang="en-US" sz="2000"/>
              <a:t>, H</a:t>
            </a:r>
            <a:r>
              <a:rPr lang="tr-TR" altLang="en-US" sz="2000" baseline="-25000"/>
              <a:t>2</a:t>
            </a:r>
            <a:r>
              <a:rPr lang="tr-TR" altLang="en-US" sz="2000"/>
              <a:t>)</a:t>
            </a:r>
          </a:p>
          <a:p>
            <a:pPr>
              <a:lnSpc>
                <a:spcPct val="80000"/>
              </a:lnSpc>
              <a:buFontTx/>
              <a:buNone/>
            </a:pPr>
            <a:r>
              <a:rPr lang="tr-TR" altLang="en-US" sz="2000"/>
              <a:t>	H = MAKE-FIB-HEAP()</a:t>
            </a:r>
          </a:p>
          <a:p>
            <a:pPr>
              <a:lnSpc>
                <a:spcPct val="80000"/>
              </a:lnSpc>
              <a:buFontTx/>
              <a:buNone/>
            </a:pPr>
            <a:r>
              <a:rPr lang="tr-TR" altLang="en-US" sz="2000">
                <a:solidFill>
                  <a:srgbClr val="0066CC"/>
                </a:solidFill>
              </a:rPr>
              <a:t>	if </a:t>
            </a:r>
            <a:r>
              <a:rPr lang="tr-TR" altLang="en-US" sz="2000"/>
              <a:t>key[min[H</a:t>
            </a:r>
            <a:r>
              <a:rPr lang="tr-TR" altLang="en-US" sz="2000" baseline="-25000"/>
              <a:t>1</a:t>
            </a:r>
            <a:r>
              <a:rPr lang="tr-TR" altLang="en-US" sz="2000"/>
              <a:t>]] </a:t>
            </a:r>
            <a:r>
              <a:rPr lang="tr-TR" altLang="en-US" sz="2000">
                <a:cs typeface="Times New Roman" panose="02020603050405020304" pitchFamily="18" charset="0"/>
              </a:rPr>
              <a:t>≤ key[min[H</a:t>
            </a:r>
            <a:r>
              <a:rPr lang="tr-TR" altLang="en-US" sz="2000" baseline="-25000">
                <a:cs typeface="Times New Roman" panose="02020603050405020304" pitchFamily="18" charset="0"/>
              </a:rPr>
              <a:t>2</a:t>
            </a:r>
            <a:r>
              <a:rPr lang="tr-TR" altLang="en-US" sz="2000">
                <a:cs typeface="Times New Roman" panose="02020603050405020304" pitchFamily="18" charset="0"/>
              </a:rPr>
              <a:t>]] </a:t>
            </a:r>
            <a:r>
              <a:rPr lang="tr-TR" altLang="en-US" sz="2000">
                <a:solidFill>
                  <a:srgbClr val="0066CC"/>
                </a:solidFill>
                <a:cs typeface="Times New Roman" panose="02020603050405020304" pitchFamily="18" charset="0"/>
              </a:rPr>
              <a:t>then</a:t>
            </a:r>
          </a:p>
          <a:p>
            <a:pPr>
              <a:lnSpc>
                <a:spcPct val="80000"/>
              </a:lnSpc>
              <a:buFontTx/>
              <a:buNone/>
            </a:pPr>
            <a:r>
              <a:rPr lang="tr-TR" altLang="en-US" sz="2000">
                <a:cs typeface="Times New Roman" panose="02020603050405020304" pitchFamily="18" charset="0"/>
              </a:rPr>
              <a:t>		min[H] ← min[H</a:t>
            </a:r>
            <a:r>
              <a:rPr lang="tr-TR" altLang="en-US" sz="2000" baseline="-25000">
                <a:cs typeface="Times New Roman" panose="02020603050405020304" pitchFamily="18" charset="0"/>
              </a:rPr>
              <a:t>1</a:t>
            </a:r>
            <a:r>
              <a:rPr lang="tr-TR" altLang="en-US" sz="2000">
                <a:cs typeface="Times New Roman" panose="02020603050405020304" pitchFamily="18" charset="0"/>
              </a:rPr>
              <a:t>]</a:t>
            </a:r>
          </a:p>
          <a:p>
            <a:pPr>
              <a:lnSpc>
                <a:spcPct val="80000"/>
              </a:lnSpc>
              <a:buFontTx/>
              <a:buNone/>
            </a:pPr>
            <a:r>
              <a:rPr lang="tr-TR" altLang="en-US" sz="2000">
                <a:solidFill>
                  <a:srgbClr val="0066CC"/>
                </a:solidFill>
                <a:cs typeface="Times New Roman" panose="02020603050405020304" pitchFamily="18" charset="0"/>
              </a:rPr>
              <a:t>	else</a:t>
            </a:r>
          </a:p>
          <a:p>
            <a:pPr>
              <a:lnSpc>
                <a:spcPct val="80000"/>
              </a:lnSpc>
              <a:buFontTx/>
              <a:buNone/>
            </a:pPr>
            <a:r>
              <a:rPr lang="tr-TR" altLang="en-US" sz="2000">
                <a:cs typeface="Times New Roman" panose="02020603050405020304" pitchFamily="18" charset="0"/>
              </a:rPr>
              <a:t>		min[H] ← min[H</a:t>
            </a:r>
            <a:r>
              <a:rPr lang="tr-TR" altLang="en-US" sz="2000" baseline="-25000">
                <a:cs typeface="Times New Roman" panose="02020603050405020304" pitchFamily="18" charset="0"/>
              </a:rPr>
              <a:t>2</a:t>
            </a:r>
            <a:r>
              <a:rPr lang="tr-TR" altLang="en-US" sz="2000">
                <a:cs typeface="Times New Roman" panose="02020603050405020304" pitchFamily="18" charset="0"/>
              </a:rPr>
              <a:t>]</a:t>
            </a:r>
          </a:p>
          <a:p>
            <a:pPr>
              <a:lnSpc>
                <a:spcPct val="80000"/>
              </a:lnSpc>
              <a:buFontTx/>
              <a:buNone/>
            </a:pPr>
            <a:r>
              <a:rPr lang="tr-TR" altLang="en-US" sz="2000">
                <a:solidFill>
                  <a:srgbClr val="0066CC"/>
                </a:solidFill>
                <a:cs typeface="Times New Roman" panose="02020603050405020304" pitchFamily="18" charset="0"/>
              </a:rPr>
              <a:t>	endif</a:t>
            </a:r>
          </a:p>
          <a:p>
            <a:pPr>
              <a:lnSpc>
                <a:spcPct val="80000"/>
              </a:lnSpc>
              <a:buFontTx/>
              <a:buNone/>
            </a:pPr>
            <a:r>
              <a:rPr lang="tr-TR" altLang="en-US" sz="2000">
                <a:cs typeface="Times New Roman" panose="02020603050405020304" pitchFamily="18" charset="0"/>
              </a:rPr>
              <a:t>	concatenate the root lists of H</a:t>
            </a:r>
            <a:r>
              <a:rPr lang="tr-TR" altLang="en-US" sz="2000" baseline="-25000">
                <a:cs typeface="Times New Roman" panose="02020603050405020304" pitchFamily="18" charset="0"/>
              </a:rPr>
              <a:t>1</a:t>
            </a:r>
            <a:r>
              <a:rPr lang="tr-TR" altLang="en-US" sz="2000">
                <a:cs typeface="Times New Roman" panose="02020603050405020304" pitchFamily="18" charset="0"/>
              </a:rPr>
              <a:t> and H</a:t>
            </a:r>
            <a:r>
              <a:rPr lang="tr-TR" altLang="en-US" sz="2000" baseline="-25000">
                <a:cs typeface="Times New Roman" panose="02020603050405020304" pitchFamily="18" charset="0"/>
              </a:rPr>
              <a:t>2</a:t>
            </a:r>
          </a:p>
          <a:p>
            <a:pPr>
              <a:lnSpc>
                <a:spcPct val="80000"/>
              </a:lnSpc>
              <a:buFontTx/>
              <a:buNone/>
            </a:pPr>
            <a:r>
              <a:rPr lang="tr-TR" altLang="en-US" sz="2000">
                <a:cs typeface="Times New Roman" panose="02020603050405020304" pitchFamily="18" charset="0"/>
              </a:rPr>
              <a:t>	n[H] ← n[H</a:t>
            </a:r>
            <a:r>
              <a:rPr lang="tr-TR" altLang="en-US" sz="2000" baseline="-25000">
                <a:cs typeface="Times New Roman" panose="02020603050405020304" pitchFamily="18" charset="0"/>
              </a:rPr>
              <a:t>1</a:t>
            </a:r>
            <a:r>
              <a:rPr lang="tr-TR" altLang="en-US" sz="2000">
                <a:cs typeface="Times New Roman" panose="02020603050405020304" pitchFamily="18" charset="0"/>
              </a:rPr>
              <a:t>] + n[H</a:t>
            </a:r>
            <a:r>
              <a:rPr lang="tr-TR" altLang="en-US" sz="2000" baseline="-25000">
                <a:cs typeface="Times New Roman" panose="02020603050405020304" pitchFamily="18" charset="0"/>
              </a:rPr>
              <a:t>2</a:t>
            </a:r>
            <a:r>
              <a:rPr lang="tr-TR" altLang="en-US" sz="2000">
                <a:cs typeface="Times New Roman" panose="02020603050405020304" pitchFamily="18" charset="0"/>
              </a:rPr>
              <a:t>]</a:t>
            </a:r>
          </a:p>
          <a:p>
            <a:pPr>
              <a:lnSpc>
                <a:spcPct val="80000"/>
              </a:lnSpc>
              <a:buFontTx/>
              <a:buNone/>
            </a:pPr>
            <a:r>
              <a:rPr lang="tr-TR" altLang="en-US" sz="2000">
                <a:cs typeface="Times New Roman" panose="02020603050405020304" pitchFamily="18" charset="0"/>
              </a:rPr>
              <a:t>	Free the objects H</a:t>
            </a:r>
            <a:r>
              <a:rPr lang="tr-TR" altLang="en-US" sz="2000" baseline="-25000">
                <a:cs typeface="Times New Roman" panose="02020603050405020304" pitchFamily="18" charset="0"/>
              </a:rPr>
              <a:t>1</a:t>
            </a:r>
            <a:r>
              <a:rPr lang="tr-TR" altLang="en-US" sz="2000">
                <a:cs typeface="Times New Roman" panose="02020603050405020304" pitchFamily="18" charset="0"/>
              </a:rPr>
              <a:t> and H</a:t>
            </a:r>
            <a:r>
              <a:rPr lang="tr-TR" altLang="en-US" sz="2000" baseline="-25000">
                <a:cs typeface="Times New Roman" panose="02020603050405020304" pitchFamily="18" charset="0"/>
              </a:rPr>
              <a:t>2</a:t>
            </a:r>
          </a:p>
          <a:p>
            <a:pPr>
              <a:lnSpc>
                <a:spcPct val="80000"/>
              </a:lnSpc>
              <a:buFontTx/>
              <a:buNone/>
            </a:pPr>
            <a:r>
              <a:rPr lang="tr-TR" altLang="en-US" sz="2000">
                <a:cs typeface="Times New Roman" panose="02020603050405020304" pitchFamily="18" charset="0"/>
              </a:rPr>
              <a:t>	return H</a:t>
            </a:r>
          </a:p>
          <a:p>
            <a:pPr>
              <a:lnSpc>
                <a:spcPct val="80000"/>
              </a:lnSpc>
              <a:buFontTx/>
              <a:buNone/>
            </a:pPr>
            <a:r>
              <a:rPr lang="tr-TR" altLang="en-US" sz="2000">
                <a:solidFill>
                  <a:srgbClr val="0066CC"/>
                </a:solidFill>
                <a:cs typeface="Times New Roman" panose="02020603050405020304" pitchFamily="18" charset="0"/>
              </a:rPr>
              <a:t>end</a:t>
            </a:r>
            <a:r>
              <a:rPr lang="tr-TR" altLang="en-US" sz="2000">
                <a:cs typeface="Times New Roman" panose="02020603050405020304" pitchFamily="18" charset="0"/>
              </a:rPr>
              <a:t> </a:t>
            </a:r>
          </a:p>
        </p:txBody>
      </p:sp>
    </p:spTree>
    <p:extLst>
      <p:ext uri="{BB962C8B-B14F-4D97-AF65-F5344CB8AC3E}">
        <p14:creationId xmlns:p14="http://schemas.microsoft.com/office/powerpoint/2010/main" val="279228850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tr-TR" altLang="en-US"/>
              <a:t>Uniting Two Fibonacci Heaps</a:t>
            </a:r>
          </a:p>
        </p:txBody>
      </p:sp>
      <p:sp>
        <p:nvSpPr>
          <p:cNvPr id="100355" name="Rectangle 3"/>
          <p:cNvSpPr>
            <a:spLocks noGrp="1" noChangeArrowheads="1"/>
          </p:cNvSpPr>
          <p:nvPr>
            <p:ph type="body" idx="1"/>
          </p:nvPr>
        </p:nvSpPr>
        <p:spPr/>
        <p:txBody>
          <a:bodyPr/>
          <a:lstStyle/>
          <a:p>
            <a:pPr>
              <a:lnSpc>
                <a:spcPct val="80000"/>
              </a:lnSpc>
            </a:pPr>
            <a:r>
              <a:rPr lang="tr-TR" altLang="en-US" sz="2800">
                <a:solidFill>
                  <a:srgbClr val="0066CC"/>
                </a:solidFill>
              </a:rPr>
              <a:t>No consolidation of trees</a:t>
            </a:r>
          </a:p>
          <a:p>
            <a:pPr>
              <a:lnSpc>
                <a:spcPct val="80000"/>
              </a:lnSpc>
            </a:pPr>
            <a:r>
              <a:rPr lang="tr-TR" altLang="en-US" sz="2800">
                <a:solidFill>
                  <a:srgbClr val="0066CC"/>
                </a:solidFill>
              </a:rPr>
              <a:t>Actual cost</a:t>
            </a:r>
            <a:r>
              <a:rPr lang="tr-TR" altLang="en-US" sz="2800"/>
              <a:t> = </a:t>
            </a:r>
            <a:r>
              <a:rPr lang="tr-TR" altLang="en-US" sz="2800" i="1">
                <a:solidFill>
                  <a:srgbClr val="0066CC"/>
                </a:solidFill>
              </a:rPr>
              <a:t>O(1)</a:t>
            </a:r>
          </a:p>
          <a:p>
            <a:pPr>
              <a:lnSpc>
                <a:spcPct val="80000"/>
              </a:lnSpc>
            </a:pPr>
            <a:r>
              <a:rPr lang="tr-TR" altLang="en-US" sz="2800"/>
              <a:t>Change in potential</a:t>
            </a:r>
          </a:p>
          <a:p>
            <a:pPr>
              <a:lnSpc>
                <a:spcPct val="80000"/>
              </a:lnSpc>
              <a:buFontTx/>
              <a:buNone/>
            </a:pPr>
            <a:r>
              <a:rPr lang="el-GR" altLang="en-US" sz="2800" i="1">
                <a:cs typeface="Times New Roman" panose="02020603050405020304" pitchFamily="18" charset="0"/>
              </a:rPr>
              <a:t>Φ</a:t>
            </a:r>
            <a:r>
              <a:rPr lang="tr-TR" altLang="en-US" sz="2800" i="1">
                <a:cs typeface="Times New Roman" panose="02020603050405020304" pitchFamily="18" charset="0"/>
              </a:rPr>
              <a:t>(H)</a:t>
            </a:r>
            <a:r>
              <a:rPr lang="tr-TR" altLang="en-US" sz="2800">
                <a:cs typeface="Times New Roman" panose="02020603050405020304" pitchFamily="18" charset="0"/>
              </a:rPr>
              <a:t> – (</a:t>
            </a:r>
            <a:r>
              <a:rPr lang="el-GR" altLang="en-US" sz="2800" i="1">
                <a:cs typeface="Times New Roman" panose="02020603050405020304" pitchFamily="18" charset="0"/>
              </a:rPr>
              <a:t>Φ</a:t>
            </a:r>
            <a:r>
              <a:rPr lang="tr-TR" altLang="en-US" sz="2800" i="1">
                <a:cs typeface="Times New Roman" panose="02020603050405020304" pitchFamily="18" charset="0"/>
              </a:rPr>
              <a:t>(H</a:t>
            </a:r>
            <a:r>
              <a:rPr lang="tr-TR" altLang="en-US" sz="2800" i="1" baseline="-25000">
                <a:cs typeface="Times New Roman" panose="02020603050405020304" pitchFamily="18" charset="0"/>
              </a:rPr>
              <a:t>1</a:t>
            </a:r>
            <a:r>
              <a:rPr lang="tr-TR" altLang="en-US" sz="2800" i="1">
                <a:cs typeface="Times New Roman" panose="02020603050405020304" pitchFamily="18" charset="0"/>
              </a:rPr>
              <a:t>)</a:t>
            </a:r>
            <a:r>
              <a:rPr lang="tr-TR" altLang="en-US" sz="2800">
                <a:cs typeface="Times New Roman" panose="02020603050405020304" pitchFamily="18" charset="0"/>
              </a:rPr>
              <a:t> + </a:t>
            </a:r>
            <a:r>
              <a:rPr lang="el-GR" altLang="en-US" sz="2800" i="1">
                <a:cs typeface="Times New Roman" panose="02020603050405020304" pitchFamily="18" charset="0"/>
              </a:rPr>
              <a:t>Φ</a:t>
            </a:r>
            <a:r>
              <a:rPr lang="tr-TR" altLang="en-US" sz="2800" i="1">
                <a:cs typeface="Times New Roman" panose="02020603050405020304" pitchFamily="18" charset="0"/>
              </a:rPr>
              <a:t>(H</a:t>
            </a:r>
            <a:r>
              <a:rPr lang="tr-TR" altLang="en-US" sz="2800" i="1" baseline="-25000">
                <a:cs typeface="Times New Roman" panose="02020603050405020304" pitchFamily="18" charset="0"/>
              </a:rPr>
              <a:t>2</a:t>
            </a:r>
            <a:r>
              <a:rPr lang="tr-TR" altLang="en-US" sz="2800" i="1">
                <a:cs typeface="Times New Roman" panose="02020603050405020304" pitchFamily="18" charset="0"/>
              </a:rPr>
              <a:t>)</a:t>
            </a:r>
            <a:r>
              <a:rPr lang="tr-TR" altLang="en-US" sz="2800">
                <a:cs typeface="Times New Roman" panose="02020603050405020304" pitchFamily="18" charset="0"/>
              </a:rPr>
              <a:t>) =</a:t>
            </a:r>
          </a:p>
          <a:p>
            <a:pPr>
              <a:lnSpc>
                <a:spcPct val="80000"/>
              </a:lnSpc>
              <a:buFontTx/>
              <a:buNone/>
            </a:pPr>
            <a:r>
              <a:rPr lang="tr-TR" altLang="en-US" sz="2800">
                <a:cs typeface="Times New Roman" panose="02020603050405020304" pitchFamily="18" charset="0"/>
              </a:rPr>
              <a:t>         = (</a:t>
            </a:r>
            <a:r>
              <a:rPr lang="tr-TR" altLang="en-US" sz="2800" i="1">
                <a:cs typeface="Times New Roman" panose="02020603050405020304" pitchFamily="18" charset="0"/>
              </a:rPr>
              <a:t>t(H)</a:t>
            </a:r>
            <a:r>
              <a:rPr lang="tr-TR" altLang="en-US" sz="2800">
                <a:cs typeface="Times New Roman" panose="02020603050405020304" pitchFamily="18" charset="0"/>
              </a:rPr>
              <a:t> + 2</a:t>
            </a:r>
            <a:r>
              <a:rPr lang="tr-TR" altLang="en-US" sz="2800" i="1">
                <a:cs typeface="Times New Roman" panose="02020603050405020304" pitchFamily="18" charset="0"/>
              </a:rPr>
              <a:t>m(H)</a:t>
            </a:r>
            <a:r>
              <a:rPr lang="tr-TR" altLang="en-US" sz="2800">
                <a:cs typeface="Times New Roman" panose="02020603050405020304" pitchFamily="18" charset="0"/>
              </a:rPr>
              <a:t>) – ((</a:t>
            </a:r>
            <a:r>
              <a:rPr lang="tr-TR" altLang="en-US" sz="2800" i="1">
                <a:cs typeface="Times New Roman" panose="02020603050405020304" pitchFamily="18" charset="0"/>
              </a:rPr>
              <a:t>t(H</a:t>
            </a:r>
            <a:r>
              <a:rPr lang="tr-TR" altLang="en-US" sz="2800" i="1" baseline="-25000">
                <a:cs typeface="Times New Roman" panose="02020603050405020304" pitchFamily="18" charset="0"/>
              </a:rPr>
              <a:t>1</a:t>
            </a:r>
            <a:r>
              <a:rPr lang="tr-TR" altLang="en-US" sz="2800" i="1">
                <a:cs typeface="Times New Roman" panose="02020603050405020304" pitchFamily="18" charset="0"/>
              </a:rPr>
              <a:t>)</a:t>
            </a:r>
            <a:r>
              <a:rPr lang="tr-TR" altLang="en-US" sz="2800">
                <a:cs typeface="Times New Roman" panose="02020603050405020304" pitchFamily="18" charset="0"/>
              </a:rPr>
              <a:t> + 2</a:t>
            </a:r>
            <a:r>
              <a:rPr lang="tr-TR" altLang="en-US" sz="2800" i="1">
                <a:cs typeface="Times New Roman" panose="02020603050405020304" pitchFamily="18" charset="0"/>
              </a:rPr>
              <a:t>m(H</a:t>
            </a:r>
            <a:r>
              <a:rPr lang="tr-TR" altLang="en-US" sz="2800" i="1" baseline="-25000">
                <a:cs typeface="Times New Roman" panose="02020603050405020304" pitchFamily="18" charset="0"/>
              </a:rPr>
              <a:t>1</a:t>
            </a:r>
            <a:r>
              <a:rPr lang="tr-TR" altLang="en-US" sz="2800" i="1">
                <a:cs typeface="Times New Roman" panose="02020603050405020304" pitchFamily="18" charset="0"/>
              </a:rPr>
              <a:t>)</a:t>
            </a:r>
            <a:r>
              <a:rPr lang="tr-TR" altLang="en-US" sz="2800">
                <a:cs typeface="Times New Roman" panose="02020603050405020304" pitchFamily="18" charset="0"/>
              </a:rPr>
              <a:t>) +</a:t>
            </a:r>
          </a:p>
          <a:p>
            <a:pPr>
              <a:lnSpc>
                <a:spcPct val="80000"/>
              </a:lnSpc>
              <a:buFontTx/>
              <a:buNone/>
            </a:pPr>
            <a:r>
              <a:rPr lang="tr-TR" altLang="en-US" sz="2800">
                <a:cs typeface="Times New Roman" panose="02020603050405020304" pitchFamily="18" charset="0"/>
              </a:rPr>
              <a:t>             (</a:t>
            </a:r>
            <a:r>
              <a:rPr lang="tr-TR" altLang="en-US" sz="2800" i="1">
                <a:cs typeface="Times New Roman" panose="02020603050405020304" pitchFamily="18" charset="0"/>
              </a:rPr>
              <a:t>t(H</a:t>
            </a:r>
            <a:r>
              <a:rPr lang="tr-TR" altLang="en-US" sz="2800" i="1" baseline="-25000">
                <a:cs typeface="Times New Roman" panose="02020603050405020304" pitchFamily="18" charset="0"/>
              </a:rPr>
              <a:t>2</a:t>
            </a:r>
            <a:r>
              <a:rPr lang="tr-TR" altLang="en-US" sz="2800" i="1">
                <a:cs typeface="Times New Roman" panose="02020603050405020304" pitchFamily="18" charset="0"/>
              </a:rPr>
              <a:t>)</a:t>
            </a:r>
            <a:r>
              <a:rPr lang="tr-TR" altLang="en-US" sz="2800">
                <a:cs typeface="Times New Roman" panose="02020603050405020304" pitchFamily="18" charset="0"/>
              </a:rPr>
              <a:t> + 2</a:t>
            </a:r>
            <a:r>
              <a:rPr lang="tr-TR" altLang="en-US" sz="2800" i="1">
                <a:cs typeface="Times New Roman" panose="02020603050405020304" pitchFamily="18" charset="0"/>
              </a:rPr>
              <a:t>m(H</a:t>
            </a:r>
            <a:r>
              <a:rPr lang="tr-TR" altLang="en-US" sz="2800" i="1" baseline="-25000">
                <a:cs typeface="Times New Roman" panose="02020603050405020304" pitchFamily="18" charset="0"/>
              </a:rPr>
              <a:t>2</a:t>
            </a:r>
            <a:r>
              <a:rPr lang="tr-TR" altLang="en-US" sz="2800" i="1">
                <a:cs typeface="Times New Roman" panose="02020603050405020304" pitchFamily="18" charset="0"/>
              </a:rPr>
              <a:t>)</a:t>
            </a:r>
            <a:r>
              <a:rPr lang="tr-TR" altLang="en-US" sz="2800">
                <a:cs typeface="Times New Roman" panose="02020603050405020304" pitchFamily="18" charset="0"/>
              </a:rPr>
              <a:t>))</a:t>
            </a:r>
          </a:p>
          <a:p>
            <a:pPr>
              <a:lnSpc>
                <a:spcPct val="80000"/>
              </a:lnSpc>
              <a:buFontTx/>
              <a:buNone/>
            </a:pPr>
            <a:r>
              <a:rPr lang="tr-TR" altLang="en-US" sz="2800">
                <a:cs typeface="Times New Roman" panose="02020603050405020304" pitchFamily="18" charset="0"/>
              </a:rPr>
              <a:t>        = 0 since </a:t>
            </a:r>
            <a:r>
              <a:rPr lang="tr-TR" altLang="en-US" sz="2800" i="1">
                <a:cs typeface="Times New Roman" panose="02020603050405020304" pitchFamily="18" charset="0"/>
              </a:rPr>
              <a:t>t(H)</a:t>
            </a:r>
            <a:r>
              <a:rPr lang="tr-TR" altLang="en-US" sz="2800">
                <a:cs typeface="Times New Roman" panose="02020603050405020304" pitchFamily="18" charset="0"/>
              </a:rPr>
              <a:t> = </a:t>
            </a:r>
            <a:r>
              <a:rPr lang="tr-TR" altLang="en-US" sz="2800" i="1">
                <a:cs typeface="Times New Roman" panose="02020603050405020304" pitchFamily="18" charset="0"/>
              </a:rPr>
              <a:t>t(H</a:t>
            </a:r>
            <a:r>
              <a:rPr lang="tr-TR" altLang="en-US" sz="2800" i="1" baseline="-25000">
                <a:cs typeface="Times New Roman" panose="02020603050405020304" pitchFamily="18" charset="0"/>
              </a:rPr>
              <a:t>1</a:t>
            </a:r>
            <a:r>
              <a:rPr lang="tr-TR" altLang="en-US" sz="2800" i="1">
                <a:cs typeface="Times New Roman" panose="02020603050405020304" pitchFamily="18" charset="0"/>
              </a:rPr>
              <a:t>)</a:t>
            </a:r>
            <a:r>
              <a:rPr lang="tr-TR" altLang="en-US" sz="2800">
                <a:cs typeface="Times New Roman" panose="02020603050405020304" pitchFamily="18" charset="0"/>
              </a:rPr>
              <a:t> + </a:t>
            </a:r>
            <a:r>
              <a:rPr lang="tr-TR" altLang="en-US" sz="2800" i="1">
                <a:cs typeface="Times New Roman" panose="02020603050405020304" pitchFamily="18" charset="0"/>
              </a:rPr>
              <a:t>t(H</a:t>
            </a:r>
            <a:r>
              <a:rPr lang="tr-TR" altLang="en-US" sz="2800" i="1" baseline="-25000">
                <a:cs typeface="Times New Roman" panose="02020603050405020304" pitchFamily="18" charset="0"/>
              </a:rPr>
              <a:t>2</a:t>
            </a:r>
            <a:r>
              <a:rPr lang="tr-TR" altLang="en-US" sz="2800" i="1">
                <a:cs typeface="Times New Roman" panose="02020603050405020304" pitchFamily="18" charset="0"/>
              </a:rPr>
              <a:t>)</a:t>
            </a:r>
          </a:p>
          <a:p>
            <a:pPr>
              <a:lnSpc>
                <a:spcPct val="80000"/>
              </a:lnSpc>
              <a:buFontTx/>
              <a:buNone/>
            </a:pPr>
            <a:r>
              <a:rPr lang="tr-TR" altLang="en-US" sz="2800">
                <a:cs typeface="Times New Roman" panose="02020603050405020304" pitchFamily="18" charset="0"/>
              </a:rPr>
              <a:t>                        </a:t>
            </a:r>
            <a:r>
              <a:rPr lang="tr-TR" altLang="en-US" sz="2800" i="1">
                <a:cs typeface="Times New Roman" panose="02020603050405020304" pitchFamily="18" charset="0"/>
              </a:rPr>
              <a:t>m(H)</a:t>
            </a:r>
            <a:r>
              <a:rPr lang="tr-TR" altLang="en-US" sz="2800">
                <a:cs typeface="Times New Roman" panose="02020603050405020304" pitchFamily="18" charset="0"/>
              </a:rPr>
              <a:t> = </a:t>
            </a:r>
            <a:r>
              <a:rPr lang="tr-TR" altLang="en-US" sz="2800" i="1">
                <a:cs typeface="Times New Roman" panose="02020603050405020304" pitchFamily="18" charset="0"/>
              </a:rPr>
              <a:t>m(H</a:t>
            </a:r>
            <a:r>
              <a:rPr lang="tr-TR" altLang="en-US" sz="2800" i="1" baseline="-25000">
                <a:cs typeface="Times New Roman" panose="02020603050405020304" pitchFamily="18" charset="0"/>
              </a:rPr>
              <a:t>1</a:t>
            </a:r>
            <a:r>
              <a:rPr lang="tr-TR" altLang="en-US" sz="2800" i="1">
                <a:cs typeface="Times New Roman" panose="02020603050405020304" pitchFamily="18" charset="0"/>
              </a:rPr>
              <a:t>)</a:t>
            </a:r>
            <a:r>
              <a:rPr lang="tr-TR" altLang="en-US" sz="2800">
                <a:cs typeface="Times New Roman" panose="02020603050405020304" pitchFamily="18" charset="0"/>
              </a:rPr>
              <a:t> + </a:t>
            </a:r>
            <a:r>
              <a:rPr lang="tr-TR" altLang="en-US" sz="2800" i="1">
                <a:cs typeface="Times New Roman" panose="02020603050405020304" pitchFamily="18" charset="0"/>
              </a:rPr>
              <a:t>m(H</a:t>
            </a:r>
            <a:r>
              <a:rPr lang="tr-TR" altLang="en-US" sz="2800" i="1" baseline="-25000">
                <a:cs typeface="Times New Roman" panose="02020603050405020304" pitchFamily="18" charset="0"/>
              </a:rPr>
              <a:t>2</a:t>
            </a:r>
            <a:r>
              <a:rPr lang="tr-TR" altLang="en-US" sz="2800" i="1">
                <a:cs typeface="Times New Roman" panose="02020603050405020304" pitchFamily="18" charset="0"/>
              </a:rPr>
              <a:t>)</a:t>
            </a:r>
          </a:p>
          <a:p>
            <a:pPr>
              <a:lnSpc>
                <a:spcPct val="80000"/>
              </a:lnSpc>
              <a:buFontTx/>
              <a:buNone/>
            </a:pPr>
            <a:r>
              <a:rPr lang="tr-TR" altLang="en-US" sz="2800">
                <a:cs typeface="Times New Roman" panose="02020603050405020304" pitchFamily="18" charset="0"/>
              </a:rPr>
              <a:t>Therefore </a:t>
            </a:r>
            <a:r>
              <a:rPr lang="tr-TR" altLang="en-US" sz="2800">
                <a:solidFill>
                  <a:srgbClr val="0066CC"/>
                </a:solidFill>
                <a:cs typeface="Times New Roman" panose="02020603050405020304" pitchFamily="18" charset="0"/>
              </a:rPr>
              <a:t>amortized cost</a:t>
            </a:r>
            <a:r>
              <a:rPr lang="tr-TR" altLang="en-US" sz="2800">
                <a:cs typeface="Times New Roman" panose="02020603050405020304" pitchFamily="18" charset="0"/>
              </a:rPr>
              <a:t> = </a:t>
            </a:r>
            <a:r>
              <a:rPr lang="tr-TR" altLang="en-US" sz="2800">
                <a:solidFill>
                  <a:srgbClr val="0066CC"/>
                </a:solidFill>
                <a:cs typeface="Times New Roman" panose="02020603050405020304" pitchFamily="18" charset="0"/>
              </a:rPr>
              <a:t>actual cost</a:t>
            </a:r>
            <a:r>
              <a:rPr lang="tr-TR" altLang="en-US" sz="2800">
                <a:cs typeface="Times New Roman" panose="02020603050405020304" pitchFamily="18" charset="0"/>
              </a:rPr>
              <a:t> = </a:t>
            </a:r>
            <a:r>
              <a:rPr lang="tr-TR" altLang="en-US" sz="2800" i="1">
                <a:cs typeface="Times New Roman" panose="02020603050405020304" pitchFamily="18" charset="0"/>
              </a:rPr>
              <a:t>O(1)</a:t>
            </a:r>
            <a:r>
              <a:rPr lang="tr-TR" altLang="en-US" sz="2800">
                <a:cs typeface="Times New Roman" panose="02020603050405020304" pitchFamily="18" charset="0"/>
              </a:rPr>
              <a:t>  </a:t>
            </a:r>
            <a:endParaRPr lang="el-GR" altLang="en-US" sz="2800">
              <a:cs typeface="Times New Roman" panose="02020603050405020304" pitchFamily="18" charset="0"/>
            </a:endParaRPr>
          </a:p>
        </p:txBody>
      </p:sp>
    </p:spTree>
    <p:extLst>
      <p:ext uri="{BB962C8B-B14F-4D97-AF65-F5344CB8AC3E}">
        <p14:creationId xmlns:p14="http://schemas.microsoft.com/office/powerpoint/2010/main" val="175703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tr-TR" altLang="en-US"/>
              <a:t>Extracting the Minimum Node</a:t>
            </a:r>
          </a:p>
        </p:txBody>
      </p:sp>
      <p:sp>
        <p:nvSpPr>
          <p:cNvPr id="101379" name="Rectangle 3"/>
          <p:cNvSpPr>
            <a:spLocks noGrp="1" noChangeArrowheads="1"/>
          </p:cNvSpPr>
          <p:nvPr>
            <p:ph type="body" idx="1"/>
          </p:nvPr>
        </p:nvSpPr>
        <p:spPr/>
        <p:txBody>
          <a:bodyPr/>
          <a:lstStyle/>
          <a:p>
            <a:pPr>
              <a:lnSpc>
                <a:spcPct val="80000"/>
              </a:lnSpc>
              <a:buFontTx/>
              <a:buNone/>
            </a:pPr>
            <a:r>
              <a:rPr lang="tr-TR" altLang="en-US" sz="2000"/>
              <a:t>The most complicated operation the </a:t>
            </a:r>
            <a:r>
              <a:rPr lang="tr-TR" altLang="en-US" sz="2000">
                <a:solidFill>
                  <a:srgbClr val="0066CC"/>
                </a:solidFill>
              </a:rPr>
              <a:t>delayed work</a:t>
            </a:r>
            <a:r>
              <a:rPr lang="tr-TR" altLang="en-US" sz="2000"/>
              <a:t> of </a:t>
            </a:r>
            <a:r>
              <a:rPr lang="tr-TR" altLang="en-US" sz="2000">
                <a:solidFill>
                  <a:srgbClr val="0066CC"/>
                </a:solidFill>
              </a:rPr>
              <a:t>consolidating</a:t>
            </a:r>
            <a:r>
              <a:rPr lang="tr-TR" altLang="en-US" sz="2000"/>
              <a:t> the trees in the root list occurs</a:t>
            </a:r>
          </a:p>
          <a:p>
            <a:pPr>
              <a:lnSpc>
                <a:spcPct val="80000"/>
              </a:lnSpc>
              <a:buFontTx/>
              <a:buNone/>
            </a:pPr>
            <a:endParaRPr lang="tr-TR" altLang="en-US" sz="2000">
              <a:solidFill>
                <a:srgbClr val="0066CC"/>
              </a:solidFill>
            </a:endParaRPr>
          </a:p>
          <a:p>
            <a:pPr>
              <a:lnSpc>
                <a:spcPct val="80000"/>
              </a:lnSpc>
              <a:buFontTx/>
              <a:buNone/>
            </a:pPr>
            <a:r>
              <a:rPr lang="tr-TR" altLang="en-US" sz="2000">
                <a:solidFill>
                  <a:srgbClr val="0066CC"/>
                </a:solidFill>
              </a:rPr>
              <a:t>FIB-HEAP-EXTRACT-MIN</a:t>
            </a:r>
            <a:r>
              <a:rPr lang="tr-TR" altLang="en-US" sz="2000"/>
              <a:t>(H)</a:t>
            </a:r>
          </a:p>
          <a:p>
            <a:pPr>
              <a:lnSpc>
                <a:spcPct val="80000"/>
              </a:lnSpc>
              <a:buFontTx/>
              <a:buNone/>
            </a:pPr>
            <a:r>
              <a:rPr lang="tr-TR" altLang="en-US" sz="2000" i="1"/>
              <a:t>	z</a:t>
            </a:r>
            <a:r>
              <a:rPr lang="tr-TR" altLang="en-US" sz="2000"/>
              <a:t> = min[H]</a:t>
            </a:r>
          </a:p>
          <a:p>
            <a:pPr>
              <a:lnSpc>
                <a:spcPct val="80000"/>
              </a:lnSpc>
              <a:buFontTx/>
              <a:buNone/>
            </a:pPr>
            <a:r>
              <a:rPr lang="tr-TR" altLang="en-US" sz="2000">
                <a:solidFill>
                  <a:srgbClr val="0066CC"/>
                </a:solidFill>
              </a:rPr>
              <a:t>	for</a:t>
            </a:r>
            <a:r>
              <a:rPr lang="tr-TR" altLang="en-US" sz="2000"/>
              <a:t> each child </a:t>
            </a:r>
            <a:r>
              <a:rPr lang="tr-TR" altLang="en-US" sz="2000" i="1"/>
              <a:t>x</a:t>
            </a:r>
            <a:r>
              <a:rPr lang="tr-TR" altLang="en-US" sz="2000"/>
              <a:t> of </a:t>
            </a:r>
            <a:r>
              <a:rPr lang="tr-TR" altLang="en-US" sz="2000" i="1"/>
              <a:t>z</a:t>
            </a:r>
            <a:r>
              <a:rPr lang="tr-TR" altLang="en-US" sz="2000"/>
              <a:t> </a:t>
            </a:r>
          </a:p>
          <a:p>
            <a:pPr>
              <a:lnSpc>
                <a:spcPct val="80000"/>
              </a:lnSpc>
              <a:buFontTx/>
              <a:buNone/>
            </a:pPr>
            <a:r>
              <a:rPr lang="tr-TR" altLang="en-US" sz="2000"/>
              <a:t>		add </a:t>
            </a:r>
            <a:r>
              <a:rPr lang="tr-TR" altLang="en-US" sz="2000" i="1"/>
              <a:t>x</a:t>
            </a:r>
            <a:r>
              <a:rPr lang="tr-TR" altLang="en-US" sz="2000"/>
              <a:t> to the root list of H</a:t>
            </a:r>
          </a:p>
          <a:p>
            <a:pPr>
              <a:lnSpc>
                <a:spcPct val="80000"/>
              </a:lnSpc>
              <a:buFontTx/>
              <a:buNone/>
            </a:pPr>
            <a:r>
              <a:rPr lang="tr-TR" altLang="en-US" sz="2000"/>
              <a:t>		p[</a:t>
            </a:r>
            <a:r>
              <a:rPr lang="tr-TR" altLang="en-US" sz="2000" i="1"/>
              <a:t>x</a:t>
            </a:r>
            <a:r>
              <a:rPr lang="tr-TR" altLang="en-US" sz="2000"/>
              <a:t>] </a:t>
            </a:r>
            <a:r>
              <a:rPr lang="tr-TR" altLang="en-US" sz="2000">
                <a:cs typeface="Times New Roman" panose="02020603050405020304" pitchFamily="18" charset="0"/>
              </a:rPr>
              <a:t>← NIL</a:t>
            </a:r>
          </a:p>
          <a:p>
            <a:pPr>
              <a:lnSpc>
                <a:spcPct val="80000"/>
              </a:lnSpc>
              <a:buFontTx/>
              <a:buNone/>
            </a:pPr>
            <a:r>
              <a:rPr lang="tr-TR" altLang="en-US" sz="2000">
                <a:solidFill>
                  <a:srgbClr val="0066CC"/>
                </a:solidFill>
              </a:rPr>
              <a:t>	endfor</a:t>
            </a:r>
          </a:p>
          <a:p>
            <a:pPr>
              <a:lnSpc>
                <a:spcPct val="80000"/>
              </a:lnSpc>
              <a:buFontTx/>
              <a:buNone/>
            </a:pPr>
            <a:r>
              <a:rPr lang="tr-TR" altLang="en-US" sz="2000"/>
              <a:t>	remove </a:t>
            </a:r>
            <a:r>
              <a:rPr lang="tr-TR" altLang="en-US" sz="2000" i="1"/>
              <a:t>z</a:t>
            </a:r>
            <a:r>
              <a:rPr lang="tr-TR" altLang="en-US" sz="2000"/>
              <a:t> from the root list of H</a:t>
            </a:r>
          </a:p>
          <a:p>
            <a:pPr>
              <a:lnSpc>
                <a:spcPct val="80000"/>
              </a:lnSpc>
              <a:buFontTx/>
              <a:buNone/>
            </a:pPr>
            <a:r>
              <a:rPr lang="tr-TR" altLang="en-US" sz="2000"/>
              <a:t>	min[H] </a:t>
            </a:r>
            <a:r>
              <a:rPr lang="tr-TR" altLang="en-US" sz="2000">
                <a:cs typeface="Times New Roman" panose="02020603050405020304" pitchFamily="18" charset="0"/>
              </a:rPr>
              <a:t>← right[</a:t>
            </a:r>
            <a:r>
              <a:rPr lang="tr-TR" altLang="en-US" sz="2000" i="1">
                <a:cs typeface="Times New Roman" panose="02020603050405020304" pitchFamily="18" charset="0"/>
              </a:rPr>
              <a:t>z</a:t>
            </a:r>
            <a:r>
              <a:rPr lang="tr-TR" altLang="en-US" sz="2000">
                <a:cs typeface="Times New Roman" panose="02020603050405020304" pitchFamily="18" charset="0"/>
              </a:rPr>
              <a:t>]</a:t>
            </a:r>
          </a:p>
          <a:p>
            <a:pPr>
              <a:lnSpc>
                <a:spcPct val="80000"/>
              </a:lnSpc>
              <a:buFontTx/>
              <a:buNone/>
            </a:pPr>
            <a:r>
              <a:rPr lang="tr-TR" altLang="en-US" sz="2000">
                <a:solidFill>
                  <a:srgbClr val="0066CC"/>
                </a:solidFill>
                <a:cs typeface="Times New Roman" panose="02020603050405020304" pitchFamily="18" charset="0"/>
              </a:rPr>
              <a:t>	CONSOLIDATE</a:t>
            </a:r>
            <a:r>
              <a:rPr lang="tr-TR" altLang="en-US" sz="2000">
                <a:cs typeface="Times New Roman" panose="02020603050405020304" pitchFamily="18" charset="0"/>
              </a:rPr>
              <a:t>(H)</a:t>
            </a:r>
          </a:p>
          <a:p>
            <a:pPr>
              <a:lnSpc>
                <a:spcPct val="80000"/>
              </a:lnSpc>
              <a:buFontTx/>
              <a:buNone/>
            </a:pPr>
            <a:r>
              <a:rPr lang="tr-TR" altLang="en-US" sz="2000">
                <a:solidFill>
                  <a:srgbClr val="0066CC"/>
                </a:solidFill>
                <a:cs typeface="Times New Roman" panose="02020603050405020304" pitchFamily="18" charset="0"/>
              </a:rPr>
              <a:t>end</a:t>
            </a:r>
          </a:p>
        </p:txBody>
      </p:sp>
    </p:spTree>
    <p:extLst>
      <p:ext uri="{BB962C8B-B14F-4D97-AF65-F5344CB8AC3E}">
        <p14:creationId xmlns:p14="http://schemas.microsoft.com/office/powerpoint/2010/main" val="362724768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tr-TR" altLang="en-US"/>
              <a:t>Extracting the Minimum Node</a:t>
            </a:r>
          </a:p>
        </p:txBody>
      </p:sp>
      <p:sp>
        <p:nvSpPr>
          <p:cNvPr id="102403" name="Rectangle 3"/>
          <p:cNvSpPr>
            <a:spLocks noGrp="1" noChangeArrowheads="1"/>
          </p:cNvSpPr>
          <p:nvPr>
            <p:ph type="body" idx="1"/>
          </p:nvPr>
        </p:nvSpPr>
        <p:spPr/>
        <p:txBody>
          <a:bodyPr/>
          <a:lstStyle/>
          <a:p>
            <a:pPr>
              <a:lnSpc>
                <a:spcPct val="80000"/>
              </a:lnSpc>
            </a:pPr>
            <a:r>
              <a:rPr lang="tr-TR" altLang="en-US" sz="2400"/>
              <a:t>Repeatedly execute the following steps </a:t>
            </a:r>
            <a:r>
              <a:rPr lang="tr-TR" altLang="en-US" sz="2400">
                <a:solidFill>
                  <a:srgbClr val="0066CC"/>
                </a:solidFill>
              </a:rPr>
              <a:t>until</a:t>
            </a:r>
            <a:r>
              <a:rPr lang="tr-TR" altLang="en-US" sz="2400"/>
              <a:t> every root in the root list has a distinct degree value</a:t>
            </a:r>
          </a:p>
          <a:p>
            <a:pPr>
              <a:lnSpc>
                <a:spcPct val="80000"/>
              </a:lnSpc>
              <a:buFontTx/>
              <a:buNone/>
            </a:pPr>
            <a:r>
              <a:rPr lang="tr-TR" altLang="en-US" sz="2400"/>
              <a:t>(1) Find two roots x and y in the root list with the same degree </a:t>
            </a:r>
          </a:p>
          <a:p>
            <a:pPr>
              <a:lnSpc>
                <a:spcPct val="80000"/>
              </a:lnSpc>
              <a:buFontTx/>
              <a:buNone/>
            </a:pPr>
            <a:r>
              <a:rPr lang="tr-TR" altLang="en-US" sz="2400"/>
              <a:t>          where key[x] </a:t>
            </a:r>
            <a:r>
              <a:rPr lang="tr-TR" altLang="en-US" sz="2400">
                <a:cs typeface="Times New Roman" panose="02020603050405020304" pitchFamily="18" charset="0"/>
              </a:rPr>
              <a:t>≤ key[y]</a:t>
            </a:r>
            <a:r>
              <a:rPr lang="tr-TR" altLang="en-US" sz="2400"/>
              <a:t> </a:t>
            </a:r>
          </a:p>
          <a:p>
            <a:pPr>
              <a:lnSpc>
                <a:spcPct val="80000"/>
              </a:lnSpc>
              <a:buFontTx/>
              <a:buNone/>
            </a:pPr>
            <a:r>
              <a:rPr lang="tr-TR" altLang="en-US" sz="2400"/>
              <a:t>(2) </a:t>
            </a:r>
            <a:r>
              <a:rPr lang="tr-TR" altLang="en-US" sz="2400">
                <a:solidFill>
                  <a:srgbClr val="0066CC"/>
                </a:solidFill>
              </a:rPr>
              <a:t>Link</a:t>
            </a:r>
            <a:r>
              <a:rPr lang="tr-TR" altLang="en-US" sz="2400"/>
              <a:t> y to x : Remove y from the root list and make y a  </a:t>
            </a:r>
          </a:p>
          <a:p>
            <a:pPr>
              <a:lnSpc>
                <a:spcPct val="80000"/>
              </a:lnSpc>
              <a:buFontTx/>
              <a:buNone/>
            </a:pPr>
            <a:r>
              <a:rPr lang="tr-TR" altLang="en-US" sz="2400"/>
              <a:t>                          child of x </a:t>
            </a:r>
          </a:p>
          <a:p>
            <a:pPr>
              <a:lnSpc>
                <a:spcPct val="80000"/>
              </a:lnSpc>
              <a:buFontTx/>
              <a:buNone/>
            </a:pPr>
            <a:r>
              <a:rPr lang="tr-TR" altLang="en-US" sz="2400"/>
              <a:t>    This operation is performed by procedure FIB-HEAP-LINK</a:t>
            </a:r>
          </a:p>
          <a:p>
            <a:pPr>
              <a:lnSpc>
                <a:spcPct val="80000"/>
              </a:lnSpc>
              <a:buFontTx/>
              <a:buNone/>
            </a:pPr>
            <a:r>
              <a:rPr lang="tr-TR" altLang="en-US" sz="2400"/>
              <a:t>Procedure CONSOLIDATE uses an </a:t>
            </a:r>
            <a:r>
              <a:rPr lang="tr-TR" altLang="en-US" sz="2400">
                <a:solidFill>
                  <a:srgbClr val="0066CC"/>
                </a:solidFill>
              </a:rPr>
              <a:t>auxiliary pointer array</a:t>
            </a:r>
            <a:r>
              <a:rPr lang="tr-TR" altLang="en-US" sz="2400"/>
              <a:t> A[0......</a:t>
            </a:r>
            <a:r>
              <a:rPr lang="tr-TR" altLang="en-US" sz="2400" i="1"/>
              <a:t>D(n)</a:t>
            </a:r>
            <a:r>
              <a:rPr lang="tr-TR" altLang="en-US" sz="2400"/>
              <a:t>] </a:t>
            </a:r>
          </a:p>
          <a:p>
            <a:pPr>
              <a:lnSpc>
                <a:spcPct val="80000"/>
              </a:lnSpc>
              <a:buFontTx/>
              <a:buNone/>
            </a:pPr>
            <a:r>
              <a:rPr lang="tr-TR" altLang="en-US" sz="2400"/>
              <a:t>A[i] = y : y is currently a root with degree[y] = i</a:t>
            </a:r>
          </a:p>
        </p:txBody>
      </p:sp>
    </p:spTree>
    <p:extLst>
      <p:ext uri="{BB962C8B-B14F-4D97-AF65-F5344CB8AC3E}">
        <p14:creationId xmlns:p14="http://schemas.microsoft.com/office/powerpoint/2010/main" val="149901891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tr-TR" altLang="en-US"/>
              <a:t>Extracting the Minimum Node</a:t>
            </a:r>
          </a:p>
        </p:txBody>
      </p:sp>
      <p:sp>
        <p:nvSpPr>
          <p:cNvPr id="103427" name="Rectangle 3"/>
          <p:cNvSpPr>
            <a:spLocks noGrp="1" noChangeArrowheads="1"/>
          </p:cNvSpPr>
          <p:nvPr>
            <p:ph type="body" idx="1"/>
          </p:nvPr>
        </p:nvSpPr>
        <p:spPr>
          <a:xfrm>
            <a:off x="685800" y="1981200"/>
            <a:ext cx="3957638" cy="4114800"/>
          </a:xfrm>
        </p:spPr>
        <p:txBody>
          <a:bodyPr/>
          <a:lstStyle/>
          <a:p>
            <a:pPr>
              <a:lnSpc>
                <a:spcPct val="80000"/>
              </a:lnSpc>
              <a:buFontTx/>
              <a:buNone/>
            </a:pPr>
            <a:r>
              <a:rPr lang="tr-TR" altLang="en-US" sz="1200">
                <a:solidFill>
                  <a:srgbClr val="0066CC"/>
                </a:solidFill>
              </a:rPr>
              <a:t>CONSOLIDATE</a:t>
            </a:r>
            <a:r>
              <a:rPr lang="tr-TR" altLang="en-US" sz="1200"/>
              <a:t>(H)</a:t>
            </a:r>
          </a:p>
          <a:p>
            <a:pPr>
              <a:lnSpc>
                <a:spcPct val="80000"/>
              </a:lnSpc>
              <a:buFontTx/>
              <a:buNone/>
            </a:pPr>
            <a:r>
              <a:rPr lang="tr-TR" altLang="en-US" sz="1200">
                <a:solidFill>
                  <a:srgbClr val="0066CC"/>
                </a:solidFill>
              </a:rPr>
              <a:t>	for</a:t>
            </a:r>
            <a:r>
              <a:rPr lang="tr-TR" altLang="en-US" sz="1200"/>
              <a:t> </a:t>
            </a:r>
            <a:r>
              <a:rPr lang="tr-TR" altLang="en-US" sz="1200" i="1"/>
              <a:t>i</a:t>
            </a:r>
            <a:r>
              <a:rPr lang="tr-TR" altLang="en-US" sz="1200">
                <a:cs typeface="Times New Roman" panose="02020603050405020304" pitchFamily="18" charset="0"/>
              </a:rPr>
              <a:t>← 0 </a:t>
            </a:r>
            <a:r>
              <a:rPr lang="tr-TR" altLang="en-US" sz="1200">
                <a:solidFill>
                  <a:srgbClr val="0066CC"/>
                </a:solidFill>
                <a:cs typeface="Times New Roman" panose="02020603050405020304" pitchFamily="18" charset="0"/>
              </a:rPr>
              <a:t>to </a:t>
            </a:r>
            <a:r>
              <a:rPr lang="tr-TR" altLang="en-US" sz="1200">
                <a:cs typeface="Times New Roman" panose="02020603050405020304" pitchFamily="18" charset="0"/>
              </a:rPr>
              <a:t>D(</a:t>
            </a:r>
            <a:r>
              <a:rPr lang="tr-TR" altLang="en-US" sz="1200" i="1">
                <a:cs typeface="Times New Roman" panose="02020603050405020304" pitchFamily="18" charset="0"/>
              </a:rPr>
              <a:t>n</a:t>
            </a:r>
            <a:r>
              <a:rPr lang="tr-TR" altLang="en-US" sz="1200">
                <a:cs typeface="Times New Roman" panose="02020603050405020304" pitchFamily="18" charset="0"/>
              </a:rPr>
              <a:t>) </a:t>
            </a:r>
            <a:r>
              <a:rPr lang="tr-TR" altLang="en-US" sz="1200">
                <a:solidFill>
                  <a:srgbClr val="0066CC"/>
                </a:solidFill>
                <a:cs typeface="Times New Roman" panose="02020603050405020304" pitchFamily="18" charset="0"/>
              </a:rPr>
              <a:t>do</a:t>
            </a:r>
          </a:p>
          <a:p>
            <a:pPr>
              <a:lnSpc>
                <a:spcPct val="80000"/>
              </a:lnSpc>
              <a:buFontTx/>
              <a:buNone/>
            </a:pPr>
            <a:r>
              <a:rPr lang="tr-TR" altLang="en-US" sz="1200">
                <a:cs typeface="Times New Roman" panose="02020603050405020304" pitchFamily="18" charset="0"/>
              </a:rPr>
              <a:t>		A[</a:t>
            </a:r>
            <a:r>
              <a:rPr lang="tr-TR" altLang="en-US" sz="1200" i="1">
                <a:cs typeface="Times New Roman" panose="02020603050405020304" pitchFamily="18" charset="0"/>
              </a:rPr>
              <a:t>i</a:t>
            </a:r>
            <a:r>
              <a:rPr lang="tr-TR" altLang="en-US" sz="1200">
                <a:cs typeface="Times New Roman" panose="02020603050405020304" pitchFamily="18" charset="0"/>
              </a:rPr>
              <a:t>] ← N IL</a:t>
            </a:r>
          </a:p>
          <a:p>
            <a:pPr>
              <a:lnSpc>
                <a:spcPct val="80000"/>
              </a:lnSpc>
              <a:buFontTx/>
              <a:buNone/>
            </a:pPr>
            <a:r>
              <a:rPr lang="tr-TR" altLang="en-US" sz="1200">
                <a:solidFill>
                  <a:srgbClr val="0066CC"/>
                </a:solidFill>
                <a:cs typeface="Times New Roman" panose="02020603050405020304" pitchFamily="18" charset="0"/>
              </a:rPr>
              <a:t>	endfor</a:t>
            </a:r>
          </a:p>
          <a:p>
            <a:pPr>
              <a:lnSpc>
                <a:spcPct val="80000"/>
              </a:lnSpc>
              <a:buFontTx/>
              <a:buNone/>
            </a:pPr>
            <a:r>
              <a:rPr lang="tr-TR" altLang="en-US" sz="1200">
                <a:solidFill>
                  <a:srgbClr val="0066CC"/>
                </a:solidFill>
                <a:cs typeface="Times New Roman" panose="02020603050405020304" pitchFamily="18" charset="0"/>
              </a:rPr>
              <a:t>	for</a:t>
            </a:r>
            <a:r>
              <a:rPr lang="tr-TR" altLang="en-US" sz="1200">
                <a:cs typeface="Times New Roman" panose="02020603050405020304" pitchFamily="18" charset="0"/>
              </a:rPr>
              <a:t> each node </a:t>
            </a:r>
            <a:r>
              <a:rPr lang="tr-TR" altLang="en-US" sz="1200" i="1">
                <a:cs typeface="Times New Roman" panose="02020603050405020304" pitchFamily="18" charset="0"/>
              </a:rPr>
              <a:t>w</a:t>
            </a:r>
            <a:r>
              <a:rPr lang="tr-TR" altLang="en-US" sz="1200">
                <a:cs typeface="Times New Roman" panose="02020603050405020304" pitchFamily="18" charset="0"/>
              </a:rPr>
              <a:t> in the root list of H </a:t>
            </a:r>
            <a:r>
              <a:rPr lang="tr-TR" altLang="en-US" sz="1200">
                <a:solidFill>
                  <a:srgbClr val="0066CC"/>
                </a:solidFill>
                <a:cs typeface="Times New Roman" panose="02020603050405020304" pitchFamily="18" charset="0"/>
              </a:rPr>
              <a:t>do</a:t>
            </a:r>
          </a:p>
          <a:p>
            <a:pPr>
              <a:lnSpc>
                <a:spcPct val="80000"/>
              </a:lnSpc>
              <a:buFontTx/>
              <a:buNone/>
            </a:pPr>
            <a:r>
              <a:rPr lang="tr-TR" altLang="en-US" sz="1200" i="1">
                <a:cs typeface="Times New Roman" panose="02020603050405020304" pitchFamily="18" charset="0"/>
              </a:rPr>
              <a:t>		x</a:t>
            </a:r>
            <a:r>
              <a:rPr lang="tr-TR" altLang="en-US" sz="1200">
                <a:cs typeface="Times New Roman" panose="02020603050405020304" pitchFamily="18" charset="0"/>
              </a:rPr>
              <a:t> ← </a:t>
            </a:r>
            <a:r>
              <a:rPr lang="tr-TR" altLang="en-US" sz="1200" i="1">
                <a:cs typeface="Times New Roman" panose="02020603050405020304" pitchFamily="18" charset="0"/>
              </a:rPr>
              <a:t>w</a:t>
            </a:r>
          </a:p>
          <a:p>
            <a:pPr>
              <a:lnSpc>
                <a:spcPct val="80000"/>
              </a:lnSpc>
              <a:buFontTx/>
              <a:buNone/>
            </a:pPr>
            <a:r>
              <a:rPr lang="tr-TR" altLang="en-US" sz="1200" i="1">
                <a:cs typeface="Times New Roman" panose="02020603050405020304" pitchFamily="18" charset="0"/>
              </a:rPr>
              <a:t>		d</a:t>
            </a:r>
            <a:r>
              <a:rPr lang="tr-TR" altLang="en-US" sz="1200">
                <a:cs typeface="Times New Roman" panose="02020603050405020304" pitchFamily="18" charset="0"/>
              </a:rPr>
              <a:t> ← degree[</a:t>
            </a:r>
            <a:r>
              <a:rPr lang="tr-TR" altLang="en-US" sz="1200" i="1">
                <a:cs typeface="Times New Roman" panose="02020603050405020304" pitchFamily="18" charset="0"/>
              </a:rPr>
              <a:t>x</a:t>
            </a:r>
            <a:r>
              <a:rPr lang="tr-TR" altLang="en-US" sz="1200">
                <a:cs typeface="Times New Roman" panose="02020603050405020304" pitchFamily="18" charset="0"/>
              </a:rPr>
              <a:t>]</a:t>
            </a:r>
          </a:p>
          <a:p>
            <a:pPr>
              <a:lnSpc>
                <a:spcPct val="80000"/>
              </a:lnSpc>
              <a:buFontTx/>
              <a:buNone/>
            </a:pPr>
            <a:r>
              <a:rPr lang="tr-TR" altLang="en-US" sz="1200">
                <a:solidFill>
                  <a:srgbClr val="0066CC"/>
                </a:solidFill>
                <a:cs typeface="Times New Roman" panose="02020603050405020304" pitchFamily="18" charset="0"/>
              </a:rPr>
              <a:t>		while</a:t>
            </a:r>
            <a:r>
              <a:rPr lang="tr-TR" altLang="en-US" sz="1200">
                <a:cs typeface="Times New Roman" panose="02020603050405020304" pitchFamily="18" charset="0"/>
              </a:rPr>
              <a:t> A[</a:t>
            </a:r>
            <a:r>
              <a:rPr lang="tr-TR" altLang="en-US" sz="1200" i="1">
                <a:cs typeface="Times New Roman" panose="02020603050405020304" pitchFamily="18" charset="0"/>
              </a:rPr>
              <a:t>d</a:t>
            </a:r>
            <a:r>
              <a:rPr lang="tr-TR" altLang="en-US" sz="1200">
                <a:cs typeface="Times New Roman" panose="02020603050405020304" pitchFamily="18" charset="0"/>
              </a:rPr>
              <a:t>] ≠ NIL </a:t>
            </a:r>
            <a:r>
              <a:rPr lang="tr-TR" altLang="en-US" sz="1200">
                <a:solidFill>
                  <a:srgbClr val="0066CC"/>
                </a:solidFill>
                <a:cs typeface="Times New Roman" panose="02020603050405020304" pitchFamily="18" charset="0"/>
              </a:rPr>
              <a:t>do</a:t>
            </a:r>
          </a:p>
          <a:p>
            <a:pPr>
              <a:lnSpc>
                <a:spcPct val="80000"/>
              </a:lnSpc>
              <a:buFontTx/>
              <a:buNone/>
            </a:pPr>
            <a:r>
              <a:rPr lang="tr-TR" altLang="en-US" sz="1200" i="1">
                <a:cs typeface="Times New Roman" panose="02020603050405020304" pitchFamily="18" charset="0"/>
              </a:rPr>
              <a:t>			y</a:t>
            </a:r>
            <a:r>
              <a:rPr lang="tr-TR" altLang="en-US" sz="1200">
                <a:cs typeface="Times New Roman" panose="02020603050405020304" pitchFamily="18" charset="0"/>
              </a:rPr>
              <a:t> ← A[</a:t>
            </a:r>
            <a:r>
              <a:rPr lang="tr-TR" altLang="en-US" sz="1200" i="1">
                <a:cs typeface="Times New Roman" panose="02020603050405020304" pitchFamily="18" charset="0"/>
              </a:rPr>
              <a:t>d</a:t>
            </a:r>
            <a:r>
              <a:rPr lang="tr-TR" altLang="en-US" sz="1200">
                <a:cs typeface="Times New Roman" panose="02020603050405020304" pitchFamily="18" charset="0"/>
              </a:rPr>
              <a:t>]</a:t>
            </a:r>
          </a:p>
          <a:p>
            <a:pPr>
              <a:lnSpc>
                <a:spcPct val="80000"/>
              </a:lnSpc>
              <a:buFontTx/>
              <a:buNone/>
            </a:pPr>
            <a:r>
              <a:rPr lang="tr-TR" altLang="en-US" sz="1200">
                <a:solidFill>
                  <a:srgbClr val="0066CC"/>
                </a:solidFill>
                <a:cs typeface="Times New Roman" panose="02020603050405020304" pitchFamily="18" charset="0"/>
              </a:rPr>
              <a:t>			if</a:t>
            </a:r>
            <a:r>
              <a:rPr lang="tr-TR" altLang="en-US" sz="1200">
                <a:cs typeface="Times New Roman" panose="02020603050405020304" pitchFamily="18" charset="0"/>
              </a:rPr>
              <a:t> key[</a:t>
            </a:r>
            <a:r>
              <a:rPr lang="tr-TR" altLang="en-US" sz="1200" i="1">
                <a:cs typeface="Times New Roman" panose="02020603050405020304" pitchFamily="18" charset="0"/>
              </a:rPr>
              <a:t>x</a:t>
            </a:r>
            <a:r>
              <a:rPr lang="tr-TR" altLang="en-US" sz="1200">
                <a:cs typeface="Times New Roman" panose="02020603050405020304" pitchFamily="18" charset="0"/>
              </a:rPr>
              <a:t>] &gt; key[</a:t>
            </a:r>
            <a:r>
              <a:rPr lang="tr-TR" altLang="en-US" sz="1200" i="1">
                <a:cs typeface="Times New Roman" panose="02020603050405020304" pitchFamily="18" charset="0"/>
              </a:rPr>
              <a:t>y</a:t>
            </a:r>
            <a:r>
              <a:rPr lang="tr-TR" altLang="en-US" sz="1200">
                <a:cs typeface="Times New Roman" panose="02020603050405020304" pitchFamily="18" charset="0"/>
              </a:rPr>
              <a:t>] </a:t>
            </a:r>
            <a:r>
              <a:rPr lang="tr-TR" altLang="en-US" sz="1200">
                <a:solidFill>
                  <a:srgbClr val="0066CC"/>
                </a:solidFill>
                <a:cs typeface="Times New Roman" panose="02020603050405020304" pitchFamily="18" charset="0"/>
              </a:rPr>
              <a:t>then</a:t>
            </a:r>
          </a:p>
          <a:p>
            <a:pPr>
              <a:lnSpc>
                <a:spcPct val="80000"/>
              </a:lnSpc>
              <a:buFontTx/>
              <a:buNone/>
            </a:pPr>
            <a:r>
              <a:rPr lang="tr-TR" altLang="en-US" sz="1200">
                <a:cs typeface="Times New Roman" panose="02020603050405020304" pitchFamily="18" charset="0"/>
              </a:rPr>
              <a:t>				exchange </a:t>
            </a:r>
            <a:r>
              <a:rPr lang="tr-TR" altLang="en-US" sz="1200" i="1">
                <a:cs typeface="Times New Roman" panose="02020603050405020304" pitchFamily="18" charset="0"/>
              </a:rPr>
              <a:t>x</a:t>
            </a:r>
            <a:r>
              <a:rPr lang="tr-TR" altLang="en-US" sz="1200">
                <a:cs typeface="Times New Roman" panose="02020603050405020304" pitchFamily="18" charset="0"/>
              </a:rPr>
              <a:t> ↔ </a:t>
            </a:r>
            <a:r>
              <a:rPr lang="tr-TR" altLang="en-US" sz="1200" i="1">
                <a:cs typeface="Times New Roman" panose="02020603050405020304" pitchFamily="18" charset="0"/>
              </a:rPr>
              <a:t>y</a:t>
            </a:r>
          </a:p>
          <a:p>
            <a:pPr>
              <a:lnSpc>
                <a:spcPct val="80000"/>
              </a:lnSpc>
              <a:buFontTx/>
              <a:buNone/>
            </a:pPr>
            <a:r>
              <a:rPr lang="tr-TR" altLang="en-US" sz="1200">
                <a:solidFill>
                  <a:srgbClr val="0066CC"/>
                </a:solidFill>
                <a:cs typeface="Times New Roman" panose="02020603050405020304" pitchFamily="18" charset="0"/>
              </a:rPr>
              <a:t>			endif</a:t>
            </a:r>
          </a:p>
          <a:p>
            <a:pPr>
              <a:lnSpc>
                <a:spcPct val="80000"/>
              </a:lnSpc>
              <a:buFontTx/>
              <a:buNone/>
            </a:pPr>
            <a:r>
              <a:rPr lang="tr-TR" altLang="en-US" sz="1200">
                <a:solidFill>
                  <a:srgbClr val="0066CC"/>
                </a:solidFill>
                <a:cs typeface="Times New Roman" panose="02020603050405020304" pitchFamily="18" charset="0"/>
              </a:rPr>
              <a:t>			FIB-HEAP-LINK</a:t>
            </a:r>
            <a:r>
              <a:rPr lang="tr-TR" altLang="en-US" sz="1200">
                <a:cs typeface="Times New Roman" panose="02020603050405020304" pitchFamily="18" charset="0"/>
              </a:rPr>
              <a:t>(H,</a:t>
            </a:r>
            <a:r>
              <a:rPr lang="tr-TR" altLang="en-US" sz="1200" i="1">
                <a:cs typeface="Times New Roman" panose="02020603050405020304" pitchFamily="18" charset="0"/>
              </a:rPr>
              <a:t>y</a:t>
            </a:r>
            <a:r>
              <a:rPr lang="tr-TR" altLang="en-US" sz="1200">
                <a:cs typeface="Times New Roman" panose="02020603050405020304" pitchFamily="18" charset="0"/>
              </a:rPr>
              <a:t>,</a:t>
            </a:r>
            <a:r>
              <a:rPr lang="tr-TR" altLang="en-US" sz="1200" i="1">
                <a:cs typeface="Times New Roman" panose="02020603050405020304" pitchFamily="18" charset="0"/>
              </a:rPr>
              <a:t>x</a:t>
            </a:r>
            <a:r>
              <a:rPr lang="tr-TR" altLang="en-US" sz="1200">
                <a:cs typeface="Times New Roman" panose="02020603050405020304" pitchFamily="18" charset="0"/>
              </a:rPr>
              <a:t>)</a:t>
            </a:r>
          </a:p>
          <a:p>
            <a:pPr>
              <a:lnSpc>
                <a:spcPct val="80000"/>
              </a:lnSpc>
              <a:buFontTx/>
              <a:buNone/>
            </a:pPr>
            <a:r>
              <a:rPr lang="tr-TR" altLang="en-US" sz="1200">
                <a:cs typeface="Times New Roman" panose="02020603050405020304" pitchFamily="18" charset="0"/>
              </a:rPr>
              <a:t>			A[</a:t>
            </a:r>
            <a:r>
              <a:rPr lang="tr-TR" altLang="en-US" sz="1200" i="1">
                <a:cs typeface="Times New Roman" panose="02020603050405020304" pitchFamily="18" charset="0"/>
              </a:rPr>
              <a:t>d</a:t>
            </a:r>
            <a:r>
              <a:rPr lang="tr-TR" altLang="en-US" sz="1200">
                <a:cs typeface="Times New Roman" panose="02020603050405020304" pitchFamily="18" charset="0"/>
              </a:rPr>
              <a:t>] ← NIL</a:t>
            </a:r>
          </a:p>
          <a:p>
            <a:pPr>
              <a:lnSpc>
                <a:spcPct val="80000"/>
              </a:lnSpc>
              <a:buFontTx/>
              <a:buNone/>
            </a:pPr>
            <a:r>
              <a:rPr lang="tr-TR" altLang="en-US" sz="1200" i="1">
                <a:cs typeface="Times New Roman" panose="02020603050405020304" pitchFamily="18" charset="0"/>
              </a:rPr>
              <a:t>			d</a:t>
            </a:r>
            <a:r>
              <a:rPr lang="tr-TR" altLang="en-US" sz="1200">
                <a:cs typeface="Times New Roman" panose="02020603050405020304" pitchFamily="18" charset="0"/>
              </a:rPr>
              <a:t> ← </a:t>
            </a:r>
            <a:r>
              <a:rPr lang="tr-TR" altLang="en-US" sz="1200" i="1">
                <a:cs typeface="Times New Roman" panose="02020603050405020304" pitchFamily="18" charset="0"/>
              </a:rPr>
              <a:t>d</a:t>
            </a:r>
            <a:r>
              <a:rPr lang="tr-TR" altLang="en-US" sz="1200">
                <a:cs typeface="Times New Roman" panose="02020603050405020304" pitchFamily="18" charset="0"/>
              </a:rPr>
              <a:t> + 1</a:t>
            </a:r>
          </a:p>
          <a:p>
            <a:pPr>
              <a:lnSpc>
                <a:spcPct val="80000"/>
              </a:lnSpc>
              <a:buFontTx/>
              <a:buNone/>
            </a:pPr>
            <a:r>
              <a:rPr lang="tr-TR" altLang="en-US" sz="1200">
                <a:solidFill>
                  <a:srgbClr val="0066CC"/>
                </a:solidFill>
                <a:cs typeface="Times New Roman" panose="02020603050405020304" pitchFamily="18" charset="0"/>
              </a:rPr>
              <a:t>		endwhile</a:t>
            </a:r>
          </a:p>
          <a:p>
            <a:pPr>
              <a:lnSpc>
                <a:spcPct val="80000"/>
              </a:lnSpc>
              <a:buFontTx/>
              <a:buNone/>
            </a:pPr>
            <a:r>
              <a:rPr lang="tr-TR" altLang="en-US" sz="1200">
                <a:cs typeface="Times New Roman" panose="02020603050405020304" pitchFamily="18" charset="0"/>
              </a:rPr>
              <a:t>		A[</a:t>
            </a:r>
            <a:r>
              <a:rPr lang="tr-TR" altLang="en-US" sz="1200" i="1">
                <a:cs typeface="Times New Roman" panose="02020603050405020304" pitchFamily="18" charset="0"/>
              </a:rPr>
              <a:t>d</a:t>
            </a:r>
            <a:r>
              <a:rPr lang="tr-TR" altLang="en-US" sz="1200">
                <a:cs typeface="Times New Roman" panose="02020603050405020304" pitchFamily="18" charset="0"/>
              </a:rPr>
              <a:t>] ← </a:t>
            </a:r>
            <a:r>
              <a:rPr lang="tr-TR" altLang="en-US" sz="1200" i="1">
                <a:cs typeface="Times New Roman" panose="02020603050405020304" pitchFamily="18" charset="0"/>
              </a:rPr>
              <a:t>x</a:t>
            </a:r>
          </a:p>
          <a:p>
            <a:pPr>
              <a:lnSpc>
                <a:spcPct val="80000"/>
              </a:lnSpc>
              <a:buFontTx/>
              <a:buNone/>
            </a:pPr>
            <a:r>
              <a:rPr lang="tr-TR" altLang="en-US" sz="1200">
                <a:solidFill>
                  <a:srgbClr val="0066CC"/>
                </a:solidFill>
                <a:cs typeface="Times New Roman" panose="02020603050405020304" pitchFamily="18" charset="0"/>
              </a:rPr>
              <a:t>	endfor</a:t>
            </a:r>
          </a:p>
          <a:p>
            <a:pPr>
              <a:lnSpc>
                <a:spcPct val="80000"/>
              </a:lnSpc>
              <a:buFontTx/>
              <a:buNone/>
            </a:pPr>
            <a:r>
              <a:rPr lang="tr-TR" altLang="en-US" sz="700">
                <a:cs typeface="Times New Roman" panose="02020603050405020304" pitchFamily="18" charset="0"/>
              </a:rPr>
              <a:t>	 </a:t>
            </a:r>
          </a:p>
        </p:txBody>
      </p:sp>
      <p:sp>
        <p:nvSpPr>
          <p:cNvPr id="103430" name="Text Box 6"/>
          <p:cNvSpPr txBox="1">
            <a:spLocks noChangeArrowheads="1"/>
          </p:cNvSpPr>
          <p:nvPr/>
        </p:nvSpPr>
        <p:spPr bwMode="auto">
          <a:xfrm>
            <a:off x="4643438" y="2060575"/>
            <a:ext cx="4176712" cy="302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tr-TR" altLang="en-US" sz="1200"/>
          </a:p>
          <a:p>
            <a:pPr>
              <a:spcBef>
                <a:spcPct val="50000"/>
              </a:spcBef>
            </a:pPr>
            <a:r>
              <a:rPr lang="tr-TR" altLang="en-US" sz="1200"/>
              <a:t>min[H] ← +</a:t>
            </a:r>
            <a:r>
              <a:rPr lang="tr-TR" altLang="en-US" sz="1200">
                <a:cs typeface="Times New Roman" panose="02020603050405020304" pitchFamily="18" charset="0"/>
              </a:rPr>
              <a:t>∞</a:t>
            </a:r>
          </a:p>
          <a:p>
            <a:pPr>
              <a:spcBef>
                <a:spcPct val="50000"/>
              </a:spcBef>
            </a:pPr>
            <a:r>
              <a:rPr lang="tr-TR" altLang="en-US" sz="1200">
                <a:solidFill>
                  <a:srgbClr val="0066CC"/>
                </a:solidFill>
                <a:cs typeface="Times New Roman" panose="02020603050405020304" pitchFamily="18" charset="0"/>
              </a:rPr>
              <a:t>for </a:t>
            </a:r>
            <a:r>
              <a:rPr lang="tr-TR" altLang="en-US" sz="1200" i="1">
                <a:cs typeface="Times New Roman" panose="02020603050405020304" pitchFamily="18" charset="0"/>
              </a:rPr>
              <a:t>i</a:t>
            </a:r>
            <a:r>
              <a:rPr lang="tr-TR" altLang="en-US" sz="1200">
                <a:cs typeface="Times New Roman" panose="02020603050405020304" pitchFamily="18" charset="0"/>
              </a:rPr>
              <a:t> </a:t>
            </a:r>
            <a:r>
              <a:rPr lang="tr-TR" altLang="en-US" sz="1200"/>
              <a:t>← 0 </a:t>
            </a:r>
            <a:r>
              <a:rPr lang="tr-TR" altLang="en-US" sz="1200">
                <a:solidFill>
                  <a:srgbClr val="0066CC"/>
                </a:solidFill>
              </a:rPr>
              <a:t>to </a:t>
            </a:r>
            <a:r>
              <a:rPr lang="tr-TR" altLang="en-US" sz="1200"/>
              <a:t>D(n[H]) </a:t>
            </a:r>
            <a:r>
              <a:rPr lang="tr-TR" altLang="en-US" sz="1200">
                <a:solidFill>
                  <a:srgbClr val="0066CC"/>
                </a:solidFill>
              </a:rPr>
              <a:t>do</a:t>
            </a:r>
          </a:p>
          <a:p>
            <a:pPr>
              <a:spcBef>
                <a:spcPct val="50000"/>
              </a:spcBef>
            </a:pPr>
            <a:r>
              <a:rPr lang="tr-TR" altLang="en-US" sz="1200">
                <a:solidFill>
                  <a:srgbClr val="0066CC"/>
                </a:solidFill>
              </a:rPr>
              <a:t>	if</a:t>
            </a:r>
            <a:r>
              <a:rPr lang="tr-TR" altLang="en-US" sz="1200"/>
              <a:t> A[</a:t>
            </a:r>
            <a:r>
              <a:rPr lang="tr-TR" altLang="en-US" sz="1200" i="1"/>
              <a:t>i</a:t>
            </a:r>
            <a:r>
              <a:rPr lang="tr-TR" altLang="en-US" sz="1200"/>
              <a:t>] </a:t>
            </a:r>
            <a:r>
              <a:rPr lang="tr-TR" altLang="en-US" sz="1200">
                <a:cs typeface="Times New Roman" panose="02020603050405020304" pitchFamily="18" charset="0"/>
              </a:rPr>
              <a:t>≠ NIL </a:t>
            </a:r>
            <a:r>
              <a:rPr lang="tr-TR" altLang="en-US" sz="1200">
                <a:solidFill>
                  <a:srgbClr val="0066CC"/>
                </a:solidFill>
                <a:cs typeface="Times New Roman" panose="02020603050405020304" pitchFamily="18" charset="0"/>
              </a:rPr>
              <a:t>then</a:t>
            </a:r>
          </a:p>
          <a:p>
            <a:pPr>
              <a:spcBef>
                <a:spcPct val="50000"/>
              </a:spcBef>
            </a:pPr>
            <a:r>
              <a:rPr lang="tr-TR" altLang="en-US" sz="1200">
                <a:solidFill>
                  <a:srgbClr val="0066CC"/>
                </a:solidFill>
                <a:cs typeface="Times New Roman" panose="02020603050405020304" pitchFamily="18" charset="0"/>
              </a:rPr>
              <a:t>		</a:t>
            </a:r>
            <a:r>
              <a:rPr lang="tr-TR" altLang="en-US" sz="1200">
                <a:cs typeface="Times New Roman" panose="02020603050405020304" pitchFamily="18" charset="0"/>
              </a:rPr>
              <a:t>add A[</a:t>
            </a:r>
            <a:r>
              <a:rPr lang="tr-TR" altLang="en-US" sz="1200" i="1">
                <a:cs typeface="Times New Roman" panose="02020603050405020304" pitchFamily="18" charset="0"/>
              </a:rPr>
              <a:t>i</a:t>
            </a:r>
            <a:r>
              <a:rPr lang="tr-TR" altLang="en-US" sz="1200">
                <a:cs typeface="Times New Roman" panose="02020603050405020304" pitchFamily="18" charset="0"/>
              </a:rPr>
              <a:t>] to the root list of H</a:t>
            </a:r>
          </a:p>
          <a:p>
            <a:pPr>
              <a:spcBef>
                <a:spcPct val="50000"/>
              </a:spcBef>
            </a:pPr>
            <a:r>
              <a:rPr lang="tr-TR" altLang="en-US" sz="1200">
                <a:cs typeface="Times New Roman" panose="02020603050405020304" pitchFamily="18" charset="0"/>
              </a:rPr>
              <a:t>		</a:t>
            </a:r>
            <a:r>
              <a:rPr lang="tr-TR" altLang="en-US" sz="1200">
                <a:solidFill>
                  <a:srgbClr val="0066CC"/>
                </a:solidFill>
                <a:cs typeface="Times New Roman" panose="02020603050405020304" pitchFamily="18" charset="0"/>
              </a:rPr>
              <a:t>if</a:t>
            </a:r>
            <a:r>
              <a:rPr lang="tr-TR" altLang="en-US" sz="1200">
                <a:cs typeface="Times New Roman" panose="02020603050405020304" pitchFamily="18" charset="0"/>
              </a:rPr>
              <a:t> key[A[</a:t>
            </a:r>
            <a:r>
              <a:rPr lang="tr-TR" altLang="en-US" sz="1200" i="1">
                <a:cs typeface="Times New Roman" panose="02020603050405020304" pitchFamily="18" charset="0"/>
              </a:rPr>
              <a:t>i</a:t>
            </a:r>
            <a:r>
              <a:rPr lang="tr-TR" altLang="en-US" sz="1200">
                <a:cs typeface="Times New Roman" panose="02020603050405020304" pitchFamily="18" charset="0"/>
              </a:rPr>
              <a:t>]] &lt; key[min[H]] </a:t>
            </a:r>
            <a:r>
              <a:rPr lang="tr-TR" altLang="en-US" sz="1200">
                <a:solidFill>
                  <a:srgbClr val="0066CC"/>
                </a:solidFill>
                <a:cs typeface="Times New Roman" panose="02020603050405020304" pitchFamily="18" charset="0"/>
              </a:rPr>
              <a:t>then</a:t>
            </a:r>
          </a:p>
          <a:p>
            <a:pPr>
              <a:spcBef>
                <a:spcPct val="50000"/>
              </a:spcBef>
            </a:pPr>
            <a:r>
              <a:rPr lang="tr-TR" altLang="en-US" sz="1200">
                <a:cs typeface="Times New Roman" panose="02020603050405020304" pitchFamily="18" charset="0"/>
              </a:rPr>
              <a:t>			min[H] </a:t>
            </a:r>
            <a:r>
              <a:rPr lang="tr-TR" altLang="en-US" sz="1200"/>
              <a:t>← A[</a:t>
            </a:r>
            <a:r>
              <a:rPr lang="tr-TR" altLang="en-US" sz="1200" i="1"/>
              <a:t>i</a:t>
            </a:r>
            <a:r>
              <a:rPr lang="tr-TR" altLang="en-US" sz="1200"/>
              <a:t>]</a:t>
            </a:r>
          </a:p>
          <a:p>
            <a:pPr>
              <a:spcBef>
                <a:spcPct val="50000"/>
              </a:spcBef>
            </a:pPr>
            <a:r>
              <a:rPr lang="tr-TR" altLang="en-US" sz="1200">
                <a:solidFill>
                  <a:srgbClr val="0066CC"/>
                </a:solidFill>
              </a:rPr>
              <a:t>		endif</a:t>
            </a:r>
          </a:p>
          <a:p>
            <a:pPr>
              <a:spcBef>
                <a:spcPct val="50000"/>
              </a:spcBef>
            </a:pPr>
            <a:r>
              <a:rPr lang="tr-TR" altLang="en-US" sz="1200">
                <a:solidFill>
                  <a:srgbClr val="0066CC"/>
                </a:solidFill>
              </a:rPr>
              <a:t> 	endif</a:t>
            </a:r>
          </a:p>
          <a:p>
            <a:pPr>
              <a:spcBef>
                <a:spcPct val="50000"/>
              </a:spcBef>
            </a:pPr>
            <a:r>
              <a:rPr lang="tr-TR" altLang="en-US" sz="1200">
                <a:solidFill>
                  <a:srgbClr val="0066CC"/>
                </a:solidFill>
              </a:rPr>
              <a:t>endfor</a:t>
            </a:r>
          </a:p>
          <a:p>
            <a:pPr>
              <a:spcBef>
                <a:spcPct val="50000"/>
              </a:spcBef>
            </a:pPr>
            <a:r>
              <a:rPr lang="tr-TR" altLang="en-US" sz="1200">
                <a:solidFill>
                  <a:srgbClr val="0066CC"/>
                </a:solidFill>
              </a:rPr>
              <a:t>end </a:t>
            </a:r>
          </a:p>
        </p:txBody>
      </p:sp>
    </p:spTree>
    <p:extLst>
      <p:ext uri="{BB962C8B-B14F-4D97-AF65-F5344CB8AC3E}">
        <p14:creationId xmlns:p14="http://schemas.microsoft.com/office/powerpoint/2010/main" val="118530945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tr-TR" altLang="en-US"/>
              <a:t>Extracting the Minimum Node</a:t>
            </a:r>
          </a:p>
        </p:txBody>
      </p:sp>
      <p:sp>
        <p:nvSpPr>
          <p:cNvPr id="104451" name="Rectangle 3"/>
          <p:cNvSpPr>
            <a:spLocks noGrp="1" noChangeArrowheads="1"/>
          </p:cNvSpPr>
          <p:nvPr>
            <p:ph type="body" idx="1"/>
          </p:nvPr>
        </p:nvSpPr>
        <p:spPr/>
        <p:txBody>
          <a:bodyPr/>
          <a:lstStyle/>
          <a:p>
            <a:pPr>
              <a:buFontTx/>
              <a:buNone/>
            </a:pPr>
            <a:endParaRPr lang="tr-TR" altLang="en-US" sz="2800"/>
          </a:p>
          <a:p>
            <a:pPr>
              <a:buFontTx/>
              <a:buNone/>
            </a:pPr>
            <a:r>
              <a:rPr lang="tr-TR" altLang="en-US" sz="2800">
                <a:solidFill>
                  <a:srgbClr val="0066CC"/>
                </a:solidFill>
              </a:rPr>
              <a:t>FIB-HEAP-LINK</a:t>
            </a:r>
            <a:r>
              <a:rPr lang="tr-TR" altLang="en-US" sz="2800"/>
              <a:t>(H,</a:t>
            </a:r>
            <a:r>
              <a:rPr lang="tr-TR" altLang="en-US" sz="2800" i="1"/>
              <a:t>y</a:t>
            </a:r>
            <a:r>
              <a:rPr lang="tr-TR" altLang="en-US" sz="2800"/>
              <a:t>,</a:t>
            </a:r>
            <a:r>
              <a:rPr lang="tr-TR" altLang="en-US" sz="2800" i="1"/>
              <a:t>x</a:t>
            </a:r>
            <a:r>
              <a:rPr lang="tr-TR" altLang="en-US" sz="2800"/>
              <a:t>)</a:t>
            </a:r>
          </a:p>
          <a:p>
            <a:pPr>
              <a:buFontTx/>
              <a:buNone/>
            </a:pPr>
            <a:r>
              <a:rPr lang="tr-TR" altLang="en-US" sz="2800"/>
              <a:t>     remove </a:t>
            </a:r>
            <a:r>
              <a:rPr lang="tr-TR" altLang="en-US" sz="2800" i="1"/>
              <a:t>y</a:t>
            </a:r>
            <a:r>
              <a:rPr lang="tr-TR" altLang="en-US" sz="2800"/>
              <a:t> from the root list of H</a:t>
            </a:r>
          </a:p>
          <a:p>
            <a:pPr>
              <a:buFontTx/>
              <a:buNone/>
            </a:pPr>
            <a:r>
              <a:rPr lang="tr-TR" altLang="en-US" sz="2800"/>
              <a:t>     make </a:t>
            </a:r>
            <a:r>
              <a:rPr lang="tr-TR" altLang="en-US" sz="2800" i="1"/>
              <a:t>y</a:t>
            </a:r>
            <a:r>
              <a:rPr lang="tr-TR" altLang="en-US" sz="2800"/>
              <a:t> a child of </a:t>
            </a:r>
            <a:r>
              <a:rPr lang="tr-TR" altLang="en-US" sz="2800" i="1"/>
              <a:t>x</a:t>
            </a:r>
            <a:r>
              <a:rPr lang="tr-TR" altLang="en-US" sz="2800"/>
              <a:t>, incrementing degree[</a:t>
            </a:r>
            <a:r>
              <a:rPr lang="tr-TR" altLang="en-US" sz="2800" i="1"/>
              <a:t>x</a:t>
            </a:r>
            <a:r>
              <a:rPr lang="tr-TR" altLang="en-US" sz="2800"/>
              <a:t>]</a:t>
            </a:r>
          </a:p>
          <a:p>
            <a:pPr>
              <a:buFontTx/>
              <a:buNone/>
            </a:pPr>
            <a:r>
              <a:rPr lang="tr-TR" altLang="en-US" sz="2800"/>
              <a:t>     mark[</a:t>
            </a:r>
            <a:r>
              <a:rPr lang="tr-TR" altLang="en-US" sz="2800" i="1"/>
              <a:t>y</a:t>
            </a:r>
            <a:r>
              <a:rPr lang="tr-TR" altLang="en-US" sz="2800"/>
              <a:t>] </a:t>
            </a:r>
            <a:r>
              <a:rPr lang="tr-TR" altLang="en-US" sz="2800">
                <a:cs typeface="Times New Roman" panose="02020603050405020304" pitchFamily="18" charset="0"/>
              </a:rPr>
              <a:t>← FALSE</a:t>
            </a:r>
          </a:p>
          <a:p>
            <a:pPr>
              <a:buFontTx/>
              <a:buNone/>
            </a:pPr>
            <a:r>
              <a:rPr lang="tr-TR" altLang="en-US" sz="2800">
                <a:solidFill>
                  <a:srgbClr val="0066CC"/>
                </a:solidFill>
                <a:cs typeface="Times New Roman" panose="02020603050405020304" pitchFamily="18" charset="0"/>
              </a:rPr>
              <a:t>end</a:t>
            </a:r>
          </a:p>
        </p:txBody>
      </p:sp>
    </p:spTree>
    <p:extLst>
      <p:ext uri="{BB962C8B-B14F-4D97-AF65-F5344CB8AC3E}">
        <p14:creationId xmlns:p14="http://schemas.microsoft.com/office/powerpoint/2010/main" val="422953233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tr-TR" altLang="en-US"/>
              <a:t>Extracting the Minimum Node</a:t>
            </a:r>
          </a:p>
        </p:txBody>
      </p:sp>
      <p:graphicFrame>
        <p:nvGraphicFramePr>
          <p:cNvPr id="105475" name="Object 3"/>
          <p:cNvGraphicFramePr>
            <a:graphicFrameLocks noGrp="1" noChangeAspect="1"/>
          </p:cNvGraphicFramePr>
          <p:nvPr>
            <p:ph idx="1"/>
          </p:nvPr>
        </p:nvGraphicFramePr>
        <p:xfrm>
          <a:off x="1116013" y="2205038"/>
          <a:ext cx="7272337" cy="3021012"/>
        </p:xfrm>
        <a:graphic>
          <a:graphicData uri="http://schemas.openxmlformats.org/presentationml/2006/ole">
            <mc:AlternateContent xmlns:mc="http://schemas.openxmlformats.org/markup-compatibility/2006">
              <mc:Choice xmlns:v="urn:schemas-microsoft-com:vml" Requires="v">
                <p:oleObj spid="_x0000_s9221" name="Visio" r:id="rId4" imgW="4459529" imgH="1852270" progId="Visio.Drawing.11">
                  <p:embed/>
                </p:oleObj>
              </mc:Choice>
              <mc:Fallback>
                <p:oleObj name="Visio" r:id="rId4" imgW="4459529" imgH="1852270" progId="Visio.Drawing.11">
                  <p:embed/>
                  <p:pic>
                    <p:nvPicPr>
                      <p:cNvPr id="1054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2205038"/>
                        <a:ext cx="7272337" cy="302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7990156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p:cNvSpPr>
            <a:spLocks noGrp="1" noChangeArrowheads="1"/>
          </p:cNvSpPr>
          <p:nvPr>
            <p:ph type="title"/>
          </p:nvPr>
        </p:nvSpPr>
        <p:spPr/>
        <p:txBody>
          <a:bodyPr/>
          <a:lstStyle/>
          <a:p>
            <a:r>
              <a:rPr lang="tr-TR" altLang="en-US"/>
              <a:t>Extracting the Minimum Node</a:t>
            </a:r>
          </a:p>
        </p:txBody>
      </p:sp>
      <p:graphicFrame>
        <p:nvGraphicFramePr>
          <p:cNvPr id="107523" name="Object 3"/>
          <p:cNvGraphicFramePr>
            <a:graphicFrameLocks noGrp="1" noChangeAspect="1"/>
          </p:cNvGraphicFramePr>
          <p:nvPr>
            <p:ph idx="1"/>
          </p:nvPr>
        </p:nvGraphicFramePr>
        <p:xfrm>
          <a:off x="611188" y="2205038"/>
          <a:ext cx="7704137" cy="3028950"/>
        </p:xfrm>
        <a:graphic>
          <a:graphicData uri="http://schemas.openxmlformats.org/presentationml/2006/ole">
            <mc:AlternateContent xmlns:mc="http://schemas.openxmlformats.org/markup-compatibility/2006">
              <mc:Choice xmlns:v="urn:schemas-microsoft-com:vml" Requires="v">
                <p:oleObj spid="_x0000_s10245" name="Visio" r:id="rId4" imgW="4711598" imgH="1852270" progId="Visio.Drawing.11">
                  <p:embed/>
                </p:oleObj>
              </mc:Choice>
              <mc:Fallback>
                <p:oleObj name="Visio" r:id="rId4" imgW="4711598" imgH="1852270" progId="Visio.Drawing.11">
                  <p:embed/>
                  <p:pic>
                    <p:nvPicPr>
                      <p:cNvPr id="10752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2205038"/>
                        <a:ext cx="7704137" cy="302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2587074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p:cNvSpPr>
            <a:spLocks noGrp="1" noChangeArrowheads="1"/>
          </p:cNvSpPr>
          <p:nvPr>
            <p:ph type="title"/>
          </p:nvPr>
        </p:nvSpPr>
        <p:spPr/>
        <p:txBody>
          <a:bodyPr/>
          <a:lstStyle/>
          <a:p>
            <a:r>
              <a:rPr lang="tr-TR" altLang="en-US"/>
              <a:t>Extracting the Minimum Node</a:t>
            </a:r>
          </a:p>
        </p:txBody>
      </p:sp>
      <p:graphicFrame>
        <p:nvGraphicFramePr>
          <p:cNvPr id="109571" name="Object 3"/>
          <p:cNvGraphicFramePr>
            <a:graphicFrameLocks noGrp="1" noChangeAspect="1"/>
          </p:cNvGraphicFramePr>
          <p:nvPr>
            <p:ph idx="1"/>
          </p:nvPr>
        </p:nvGraphicFramePr>
        <p:xfrm>
          <a:off x="755650" y="2133600"/>
          <a:ext cx="7632700" cy="3325813"/>
        </p:xfrm>
        <a:graphic>
          <a:graphicData uri="http://schemas.openxmlformats.org/presentationml/2006/ole">
            <mc:AlternateContent xmlns:mc="http://schemas.openxmlformats.org/markup-compatibility/2006">
              <mc:Choice xmlns:v="urn:schemas-microsoft-com:vml" Requires="v">
                <p:oleObj spid="_x0000_s11269" name="Visio" r:id="rId4" imgW="4711598" imgH="2052218" progId="Visio.Drawing.11">
                  <p:embed/>
                </p:oleObj>
              </mc:Choice>
              <mc:Fallback>
                <p:oleObj name="Visio" r:id="rId4" imgW="4711598" imgH="2052218" progId="Visio.Drawing.11">
                  <p:embed/>
                  <p:pic>
                    <p:nvPicPr>
                      <p:cNvPr id="10957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133600"/>
                        <a:ext cx="7632700" cy="332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239233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Grp="1" noChangeArrowheads="1"/>
          </p:cNvSpPr>
          <p:nvPr>
            <p:ph type="title"/>
          </p:nvPr>
        </p:nvSpPr>
        <p:spPr/>
        <p:txBody>
          <a:bodyPr/>
          <a:lstStyle/>
          <a:p>
            <a:r>
              <a:rPr lang="tr-TR" altLang="en-US"/>
              <a:t>Extracting the Minimum Node</a:t>
            </a:r>
          </a:p>
        </p:txBody>
      </p:sp>
      <p:graphicFrame>
        <p:nvGraphicFramePr>
          <p:cNvPr id="111622" name="Object 6"/>
          <p:cNvGraphicFramePr>
            <a:graphicFrameLocks noGrp="1" noChangeAspect="1"/>
          </p:cNvGraphicFramePr>
          <p:nvPr>
            <p:ph idx="1"/>
          </p:nvPr>
        </p:nvGraphicFramePr>
        <p:xfrm>
          <a:off x="685800" y="2344738"/>
          <a:ext cx="7772400" cy="3386137"/>
        </p:xfrm>
        <a:graphic>
          <a:graphicData uri="http://schemas.openxmlformats.org/presentationml/2006/ole">
            <mc:AlternateContent xmlns:mc="http://schemas.openxmlformats.org/markup-compatibility/2006">
              <mc:Choice xmlns:v="urn:schemas-microsoft-com:vml" Requires="v">
                <p:oleObj spid="_x0000_s12293" name="Visio" r:id="rId4" imgW="4711598" imgH="2052218" progId="Visio.Drawing.11">
                  <p:embed/>
                </p:oleObj>
              </mc:Choice>
              <mc:Fallback>
                <p:oleObj name="Visio" r:id="rId4" imgW="4711598" imgH="2052218" progId="Visio.Drawing.11">
                  <p:embed/>
                  <p:pic>
                    <p:nvPicPr>
                      <p:cNvPr id="11162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344738"/>
                        <a:ext cx="7772400" cy="3386137"/>
                      </a:xfrm>
                      <a:prstGeom prst="rect">
                        <a:avLst/>
                      </a:prstGeom>
                    </p:spPr>
                  </p:pic>
                </p:oleObj>
              </mc:Fallback>
            </mc:AlternateContent>
          </a:graphicData>
        </a:graphic>
      </p:graphicFrame>
    </p:spTree>
    <p:extLst>
      <p:ext uri="{BB962C8B-B14F-4D97-AF65-F5344CB8AC3E}">
        <p14:creationId xmlns:p14="http://schemas.microsoft.com/office/powerpoint/2010/main" val="85173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8DB89FB-E782-44A0-BE8F-7C234F813B04}" type="slidenum">
              <a:rPr lang="en-US" altLang="en-US" sz="1400"/>
              <a:pPr eaLnBrk="1" hangingPunct="1"/>
              <a:t>15</a:t>
            </a:fld>
            <a:endParaRPr lang="en-US" altLang="en-US" sz="1400"/>
          </a:p>
        </p:txBody>
      </p:sp>
      <p:sp>
        <p:nvSpPr>
          <p:cNvPr id="20483" name="Rectangle 2"/>
          <p:cNvSpPr>
            <a:spLocks noGrp="1" noChangeArrowheads="1"/>
          </p:cNvSpPr>
          <p:nvPr>
            <p:ph type="title"/>
            <p:custDataLst>
              <p:tags r:id="rId2"/>
            </p:custDataLst>
          </p:nvPr>
        </p:nvSpPr>
        <p:spPr>
          <a:xfrm>
            <a:off x="609600" y="171450"/>
            <a:ext cx="7772400" cy="685800"/>
          </a:xfrm>
        </p:spPr>
        <p:txBody>
          <a:bodyPr>
            <a:normAutofit fontScale="90000"/>
          </a:bodyPr>
          <a:lstStyle/>
          <a:p>
            <a:pPr algn="l" eaLnBrk="1" hangingPunct="1"/>
            <a:r>
              <a:rPr lang="en-US" altLang="en-US" smtClean="0"/>
              <a:t>Insert: percolate up</a:t>
            </a:r>
          </a:p>
        </p:txBody>
      </p:sp>
      <p:sp>
        <p:nvSpPr>
          <p:cNvPr id="20484" name="Oval 3"/>
          <p:cNvSpPr>
            <a:spLocks noChangeAspect="1" noChangeArrowheads="1"/>
          </p:cNvSpPr>
          <p:nvPr>
            <p:custDataLst>
              <p:tags r:id="rId3"/>
            </p:custDataLst>
          </p:nvPr>
        </p:nvSpPr>
        <p:spPr bwMode="auto">
          <a:xfrm>
            <a:off x="5994400" y="20574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99</a:t>
            </a:r>
          </a:p>
        </p:txBody>
      </p:sp>
      <p:sp>
        <p:nvSpPr>
          <p:cNvPr id="20485" name="Oval 4"/>
          <p:cNvSpPr>
            <a:spLocks noChangeAspect="1" noChangeArrowheads="1"/>
          </p:cNvSpPr>
          <p:nvPr>
            <p:custDataLst>
              <p:tags r:id="rId4"/>
            </p:custDataLst>
          </p:nvPr>
        </p:nvSpPr>
        <p:spPr bwMode="auto">
          <a:xfrm>
            <a:off x="3759200" y="20574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60</a:t>
            </a:r>
          </a:p>
        </p:txBody>
      </p:sp>
      <p:sp>
        <p:nvSpPr>
          <p:cNvPr id="20486" name="Oval 5"/>
          <p:cNvSpPr>
            <a:spLocks noChangeAspect="1" noChangeArrowheads="1"/>
          </p:cNvSpPr>
          <p:nvPr>
            <p:custDataLst>
              <p:tags r:id="rId5"/>
            </p:custDataLst>
          </p:nvPr>
        </p:nvSpPr>
        <p:spPr bwMode="auto">
          <a:xfrm>
            <a:off x="2235200" y="20574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40</a:t>
            </a:r>
          </a:p>
        </p:txBody>
      </p:sp>
      <p:sp>
        <p:nvSpPr>
          <p:cNvPr id="20487" name="Oval 6"/>
          <p:cNvSpPr>
            <a:spLocks noChangeAspect="1" noChangeArrowheads="1"/>
          </p:cNvSpPr>
          <p:nvPr>
            <p:custDataLst>
              <p:tags r:id="rId6"/>
            </p:custDataLst>
          </p:nvPr>
        </p:nvSpPr>
        <p:spPr bwMode="auto">
          <a:xfrm>
            <a:off x="5283200" y="14287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80</a:t>
            </a:r>
          </a:p>
        </p:txBody>
      </p:sp>
      <p:sp>
        <p:nvSpPr>
          <p:cNvPr id="20488" name="Oval 7"/>
          <p:cNvSpPr>
            <a:spLocks noChangeAspect="1" noChangeArrowheads="1"/>
          </p:cNvSpPr>
          <p:nvPr>
            <p:custDataLst>
              <p:tags r:id="rId7"/>
            </p:custDataLst>
          </p:nvPr>
        </p:nvSpPr>
        <p:spPr bwMode="auto">
          <a:xfrm>
            <a:off x="3251200" y="14287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20</a:t>
            </a:r>
          </a:p>
        </p:txBody>
      </p:sp>
      <p:sp>
        <p:nvSpPr>
          <p:cNvPr id="20489" name="Oval 8"/>
          <p:cNvSpPr>
            <a:spLocks noChangeAspect="1" noChangeArrowheads="1"/>
          </p:cNvSpPr>
          <p:nvPr>
            <p:custDataLst>
              <p:tags r:id="rId8"/>
            </p:custDataLst>
          </p:nvPr>
        </p:nvSpPr>
        <p:spPr bwMode="auto">
          <a:xfrm>
            <a:off x="4165600" y="8001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cxnSp>
        <p:nvCxnSpPr>
          <p:cNvPr id="20490" name="AutoShape 9"/>
          <p:cNvCxnSpPr>
            <a:cxnSpLocks noChangeShapeType="1"/>
            <a:stCxn id="20489" idx="3"/>
            <a:endCxn id="20488" idx="0"/>
          </p:cNvCxnSpPr>
          <p:nvPr>
            <p:custDataLst>
              <p:tags r:id="rId9"/>
            </p:custDataLst>
          </p:nvPr>
        </p:nvCxnSpPr>
        <p:spPr bwMode="auto">
          <a:xfrm flipH="1">
            <a:off x="3606800" y="1160463"/>
            <a:ext cx="6635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0491" name="AutoShape 10"/>
          <p:cNvCxnSpPr>
            <a:cxnSpLocks noChangeShapeType="1"/>
            <a:stCxn id="20489" idx="5"/>
            <a:endCxn id="20487" idx="0"/>
          </p:cNvCxnSpPr>
          <p:nvPr>
            <p:custDataLst>
              <p:tags r:id="rId10"/>
            </p:custDataLst>
          </p:nvPr>
        </p:nvCxnSpPr>
        <p:spPr bwMode="auto">
          <a:xfrm>
            <a:off x="4772025" y="1160463"/>
            <a:ext cx="8667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0492" name="AutoShape 11"/>
          <p:cNvCxnSpPr>
            <a:cxnSpLocks noChangeShapeType="1"/>
            <a:stCxn id="20487" idx="5"/>
            <a:endCxn id="20484" idx="0"/>
          </p:cNvCxnSpPr>
          <p:nvPr>
            <p:custDataLst>
              <p:tags r:id="rId11"/>
            </p:custDataLst>
          </p:nvPr>
        </p:nvCxnSpPr>
        <p:spPr bwMode="auto">
          <a:xfrm>
            <a:off x="5889625" y="1789113"/>
            <a:ext cx="460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0493" name="AutoShape 12"/>
          <p:cNvCxnSpPr>
            <a:cxnSpLocks noChangeShapeType="1"/>
            <a:stCxn id="20488" idx="3"/>
            <a:endCxn id="20486" idx="0"/>
          </p:cNvCxnSpPr>
          <p:nvPr>
            <p:custDataLst>
              <p:tags r:id="rId12"/>
            </p:custDataLst>
          </p:nvPr>
        </p:nvCxnSpPr>
        <p:spPr bwMode="auto">
          <a:xfrm flipH="1">
            <a:off x="2590800" y="1789113"/>
            <a:ext cx="7651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0494" name="AutoShape 13"/>
          <p:cNvCxnSpPr>
            <a:cxnSpLocks noChangeShapeType="1"/>
            <a:stCxn id="20488" idx="5"/>
            <a:endCxn id="20485" idx="0"/>
          </p:cNvCxnSpPr>
          <p:nvPr>
            <p:custDataLst>
              <p:tags r:id="rId13"/>
            </p:custDataLst>
          </p:nvPr>
        </p:nvCxnSpPr>
        <p:spPr bwMode="auto">
          <a:xfrm>
            <a:off x="3857625" y="1789113"/>
            <a:ext cx="2571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0495" name="Oval 14"/>
          <p:cNvSpPr>
            <a:spLocks noChangeAspect="1" noChangeArrowheads="1"/>
          </p:cNvSpPr>
          <p:nvPr>
            <p:custDataLst>
              <p:tags r:id="rId14"/>
            </p:custDataLst>
          </p:nvPr>
        </p:nvSpPr>
        <p:spPr bwMode="auto">
          <a:xfrm>
            <a:off x="1422400" y="268605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50</a:t>
            </a:r>
          </a:p>
        </p:txBody>
      </p:sp>
      <p:cxnSp>
        <p:nvCxnSpPr>
          <p:cNvPr id="20496" name="AutoShape 15"/>
          <p:cNvCxnSpPr>
            <a:cxnSpLocks noChangeShapeType="1"/>
            <a:stCxn id="20486" idx="3"/>
            <a:endCxn id="20495" idx="0"/>
          </p:cNvCxnSpPr>
          <p:nvPr>
            <p:custDataLst>
              <p:tags r:id="rId15"/>
            </p:custDataLst>
          </p:nvPr>
        </p:nvCxnSpPr>
        <p:spPr bwMode="auto">
          <a:xfrm flipH="1">
            <a:off x="1752600" y="2417763"/>
            <a:ext cx="587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0497" name="Oval 16"/>
          <p:cNvSpPr>
            <a:spLocks noChangeAspect="1" noChangeArrowheads="1"/>
          </p:cNvSpPr>
          <p:nvPr>
            <p:custDataLst>
              <p:tags r:id="rId16"/>
            </p:custDataLst>
          </p:nvPr>
        </p:nvSpPr>
        <p:spPr bwMode="auto">
          <a:xfrm>
            <a:off x="2540000" y="268605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700</a:t>
            </a:r>
          </a:p>
        </p:txBody>
      </p:sp>
      <p:cxnSp>
        <p:nvCxnSpPr>
          <p:cNvPr id="20498" name="AutoShape 17"/>
          <p:cNvCxnSpPr>
            <a:cxnSpLocks noChangeShapeType="1"/>
            <a:stCxn id="20486" idx="5"/>
            <a:endCxn id="20497" idx="0"/>
          </p:cNvCxnSpPr>
          <p:nvPr>
            <p:custDataLst>
              <p:tags r:id="rId17"/>
            </p:custDataLst>
          </p:nvPr>
        </p:nvCxnSpPr>
        <p:spPr bwMode="auto">
          <a:xfrm>
            <a:off x="2841625" y="2417763"/>
            <a:ext cx="285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0499" name="Oval 18"/>
          <p:cNvSpPr>
            <a:spLocks noChangeAspect="1" noChangeArrowheads="1"/>
          </p:cNvSpPr>
          <p:nvPr>
            <p:custDataLst>
              <p:tags r:id="rId18"/>
            </p:custDataLst>
          </p:nvPr>
        </p:nvSpPr>
        <p:spPr bwMode="auto">
          <a:xfrm>
            <a:off x="4978400" y="20574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85</a:t>
            </a:r>
          </a:p>
        </p:txBody>
      </p:sp>
      <p:cxnSp>
        <p:nvCxnSpPr>
          <p:cNvPr id="20500" name="AutoShape 19"/>
          <p:cNvCxnSpPr>
            <a:cxnSpLocks noChangeShapeType="1"/>
            <a:stCxn id="20487" idx="3"/>
            <a:endCxn id="20499" idx="0"/>
          </p:cNvCxnSpPr>
          <p:nvPr>
            <p:custDataLst>
              <p:tags r:id="rId19"/>
            </p:custDataLst>
          </p:nvPr>
        </p:nvCxnSpPr>
        <p:spPr bwMode="auto">
          <a:xfrm flipH="1">
            <a:off x="5334000" y="1789113"/>
            <a:ext cx="539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0501" name="Oval 20"/>
          <p:cNvSpPr>
            <a:spLocks noChangeAspect="1" noChangeArrowheads="1"/>
          </p:cNvSpPr>
          <p:nvPr>
            <p:custDataLst>
              <p:tags r:id="rId20"/>
            </p:custDataLst>
          </p:nvPr>
        </p:nvSpPr>
        <p:spPr bwMode="auto">
          <a:xfrm>
            <a:off x="3454400" y="268605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65</a:t>
            </a:r>
          </a:p>
        </p:txBody>
      </p:sp>
      <p:cxnSp>
        <p:nvCxnSpPr>
          <p:cNvPr id="20502" name="AutoShape 21"/>
          <p:cNvCxnSpPr>
            <a:cxnSpLocks noChangeShapeType="1"/>
            <a:stCxn id="20485" idx="3"/>
            <a:endCxn id="20501" idx="0"/>
          </p:cNvCxnSpPr>
          <p:nvPr>
            <p:custDataLst>
              <p:tags r:id="rId21"/>
            </p:custDataLst>
          </p:nvPr>
        </p:nvCxnSpPr>
        <p:spPr bwMode="auto">
          <a:xfrm flipH="1">
            <a:off x="3784600" y="2417763"/>
            <a:ext cx="79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0503" name="Oval 22"/>
          <p:cNvSpPr>
            <a:spLocks noChangeAspect="1" noChangeArrowheads="1"/>
          </p:cNvSpPr>
          <p:nvPr>
            <p:custDataLst>
              <p:tags r:id="rId22"/>
            </p:custDataLst>
          </p:nvPr>
        </p:nvSpPr>
        <p:spPr bwMode="auto">
          <a:xfrm>
            <a:off x="4368800" y="2686050"/>
            <a:ext cx="711200" cy="400050"/>
          </a:xfrm>
          <a:prstGeom prst="ellipse">
            <a:avLst/>
          </a:prstGeom>
          <a:noFill/>
          <a:ln w="4445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15</a:t>
            </a:r>
          </a:p>
        </p:txBody>
      </p:sp>
      <p:cxnSp>
        <p:nvCxnSpPr>
          <p:cNvPr id="20504" name="AutoShape 23"/>
          <p:cNvCxnSpPr>
            <a:cxnSpLocks noChangeShapeType="1"/>
            <a:stCxn id="20485" idx="5"/>
            <a:endCxn id="20503" idx="0"/>
          </p:cNvCxnSpPr>
          <p:nvPr>
            <p:custDataLst>
              <p:tags r:id="rId23"/>
            </p:custDataLst>
          </p:nvPr>
        </p:nvCxnSpPr>
        <p:spPr bwMode="auto">
          <a:xfrm>
            <a:off x="4365625" y="2417763"/>
            <a:ext cx="358775" cy="246062"/>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0505" name="Oval 24"/>
          <p:cNvSpPr>
            <a:spLocks noChangeAspect="1" noChangeArrowheads="1"/>
          </p:cNvSpPr>
          <p:nvPr>
            <p:custDataLst>
              <p:tags r:id="rId24"/>
            </p:custDataLst>
          </p:nvPr>
        </p:nvSpPr>
        <p:spPr bwMode="auto">
          <a:xfrm>
            <a:off x="7289800" y="48768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99</a:t>
            </a:r>
          </a:p>
        </p:txBody>
      </p:sp>
      <p:sp>
        <p:nvSpPr>
          <p:cNvPr id="20506" name="Oval 25"/>
          <p:cNvSpPr>
            <a:spLocks noChangeAspect="1" noChangeArrowheads="1"/>
          </p:cNvSpPr>
          <p:nvPr>
            <p:custDataLst>
              <p:tags r:id="rId25"/>
            </p:custDataLst>
          </p:nvPr>
        </p:nvSpPr>
        <p:spPr bwMode="auto">
          <a:xfrm>
            <a:off x="3962400" y="48577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20</a:t>
            </a:r>
          </a:p>
        </p:txBody>
      </p:sp>
      <p:sp>
        <p:nvSpPr>
          <p:cNvPr id="20507" name="Oval 26"/>
          <p:cNvSpPr>
            <a:spLocks noChangeAspect="1" noChangeArrowheads="1"/>
          </p:cNvSpPr>
          <p:nvPr>
            <p:custDataLst>
              <p:tags r:id="rId26"/>
            </p:custDataLst>
          </p:nvPr>
        </p:nvSpPr>
        <p:spPr bwMode="auto">
          <a:xfrm>
            <a:off x="2438400" y="48577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40</a:t>
            </a:r>
          </a:p>
        </p:txBody>
      </p:sp>
      <p:sp>
        <p:nvSpPr>
          <p:cNvPr id="20508" name="Oval 27"/>
          <p:cNvSpPr>
            <a:spLocks noChangeAspect="1" noChangeArrowheads="1"/>
          </p:cNvSpPr>
          <p:nvPr>
            <p:custDataLst>
              <p:tags r:id="rId27"/>
            </p:custDataLst>
          </p:nvPr>
        </p:nvSpPr>
        <p:spPr bwMode="auto">
          <a:xfrm>
            <a:off x="6527800" y="42291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80</a:t>
            </a:r>
          </a:p>
        </p:txBody>
      </p:sp>
      <p:sp>
        <p:nvSpPr>
          <p:cNvPr id="20509" name="Oval 28"/>
          <p:cNvSpPr>
            <a:spLocks noChangeAspect="1" noChangeArrowheads="1"/>
          </p:cNvSpPr>
          <p:nvPr>
            <p:custDataLst>
              <p:tags r:id="rId28"/>
            </p:custDataLst>
          </p:nvPr>
        </p:nvSpPr>
        <p:spPr bwMode="auto">
          <a:xfrm>
            <a:off x="3454400" y="42291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15</a:t>
            </a:r>
          </a:p>
        </p:txBody>
      </p:sp>
      <p:sp>
        <p:nvSpPr>
          <p:cNvPr id="20510" name="Oval 29"/>
          <p:cNvSpPr>
            <a:spLocks noChangeAspect="1" noChangeArrowheads="1"/>
          </p:cNvSpPr>
          <p:nvPr>
            <p:custDataLst>
              <p:tags r:id="rId29"/>
            </p:custDataLst>
          </p:nvPr>
        </p:nvSpPr>
        <p:spPr bwMode="auto">
          <a:xfrm>
            <a:off x="4622800" y="36004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cxnSp>
        <p:nvCxnSpPr>
          <p:cNvPr id="20511" name="AutoShape 30"/>
          <p:cNvCxnSpPr>
            <a:cxnSpLocks noChangeShapeType="1"/>
            <a:stCxn id="20510" idx="3"/>
            <a:endCxn id="20509" idx="0"/>
          </p:cNvCxnSpPr>
          <p:nvPr>
            <p:custDataLst>
              <p:tags r:id="rId30"/>
            </p:custDataLst>
          </p:nvPr>
        </p:nvCxnSpPr>
        <p:spPr bwMode="auto">
          <a:xfrm flipH="1">
            <a:off x="3810000" y="3960813"/>
            <a:ext cx="9175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0512" name="AutoShape 31"/>
          <p:cNvCxnSpPr>
            <a:cxnSpLocks noChangeShapeType="1"/>
            <a:stCxn id="20510" idx="5"/>
            <a:endCxn id="20508" idx="0"/>
          </p:cNvCxnSpPr>
          <p:nvPr>
            <p:custDataLst>
              <p:tags r:id="rId31"/>
            </p:custDataLst>
          </p:nvPr>
        </p:nvCxnSpPr>
        <p:spPr bwMode="auto">
          <a:xfrm>
            <a:off x="5229225" y="3960813"/>
            <a:ext cx="16541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0513" name="AutoShape 32"/>
          <p:cNvCxnSpPr>
            <a:cxnSpLocks noChangeShapeType="1"/>
            <a:stCxn id="20508" idx="5"/>
            <a:endCxn id="20505" idx="0"/>
          </p:cNvCxnSpPr>
          <p:nvPr>
            <p:custDataLst>
              <p:tags r:id="rId32"/>
            </p:custDataLst>
          </p:nvPr>
        </p:nvCxnSpPr>
        <p:spPr bwMode="auto">
          <a:xfrm>
            <a:off x="7134225" y="4589463"/>
            <a:ext cx="511175" cy="26828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0514" name="AutoShape 33"/>
          <p:cNvCxnSpPr>
            <a:cxnSpLocks noChangeShapeType="1"/>
            <a:stCxn id="20509" idx="3"/>
            <a:endCxn id="20507" idx="0"/>
          </p:cNvCxnSpPr>
          <p:nvPr>
            <p:custDataLst>
              <p:tags r:id="rId33"/>
            </p:custDataLst>
          </p:nvPr>
        </p:nvCxnSpPr>
        <p:spPr bwMode="auto">
          <a:xfrm flipH="1">
            <a:off x="2794000" y="4589463"/>
            <a:ext cx="7651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0515" name="AutoShape 34"/>
          <p:cNvCxnSpPr>
            <a:cxnSpLocks noChangeShapeType="1"/>
            <a:stCxn id="20509" idx="5"/>
            <a:endCxn id="20506" idx="0"/>
          </p:cNvCxnSpPr>
          <p:nvPr>
            <p:custDataLst>
              <p:tags r:id="rId34"/>
            </p:custDataLst>
          </p:nvPr>
        </p:nvCxnSpPr>
        <p:spPr bwMode="auto">
          <a:xfrm>
            <a:off x="4060825" y="4589463"/>
            <a:ext cx="2571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0516" name="Oval 35"/>
          <p:cNvSpPr>
            <a:spLocks noChangeAspect="1" noChangeArrowheads="1"/>
          </p:cNvSpPr>
          <p:nvPr>
            <p:custDataLst>
              <p:tags r:id="rId35"/>
            </p:custDataLst>
          </p:nvPr>
        </p:nvSpPr>
        <p:spPr bwMode="auto">
          <a:xfrm>
            <a:off x="1625600" y="548640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50</a:t>
            </a:r>
          </a:p>
        </p:txBody>
      </p:sp>
      <p:cxnSp>
        <p:nvCxnSpPr>
          <p:cNvPr id="20517" name="AutoShape 36"/>
          <p:cNvCxnSpPr>
            <a:cxnSpLocks noChangeShapeType="1"/>
            <a:stCxn id="20507" idx="3"/>
            <a:endCxn id="20516" idx="0"/>
          </p:cNvCxnSpPr>
          <p:nvPr>
            <p:custDataLst>
              <p:tags r:id="rId36"/>
            </p:custDataLst>
          </p:nvPr>
        </p:nvCxnSpPr>
        <p:spPr bwMode="auto">
          <a:xfrm flipH="1">
            <a:off x="1955800" y="5218113"/>
            <a:ext cx="587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0518" name="Oval 37"/>
          <p:cNvSpPr>
            <a:spLocks noChangeAspect="1" noChangeArrowheads="1"/>
          </p:cNvSpPr>
          <p:nvPr>
            <p:custDataLst>
              <p:tags r:id="rId37"/>
            </p:custDataLst>
          </p:nvPr>
        </p:nvSpPr>
        <p:spPr bwMode="auto">
          <a:xfrm>
            <a:off x="2743200" y="548640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700</a:t>
            </a:r>
          </a:p>
        </p:txBody>
      </p:sp>
      <p:cxnSp>
        <p:nvCxnSpPr>
          <p:cNvPr id="20519" name="AutoShape 38"/>
          <p:cNvCxnSpPr>
            <a:cxnSpLocks noChangeShapeType="1"/>
            <a:stCxn id="20507" idx="5"/>
            <a:endCxn id="20518" idx="0"/>
          </p:cNvCxnSpPr>
          <p:nvPr>
            <p:custDataLst>
              <p:tags r:id="rId38"/>
            </p:custDataLst>
          </p:nvPr>
        </p:nvCxnSpPr>
        <p:spPr bwMode="auto">
          <a:xfrm>
            <a:off x="3044825" y="5218113"/>
            <a:ext cx="285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0520" name="Oval 39"/>
          <p:cNvSpPr>
            <a:spLocks noChangeAspect="1" noChangeArrowheads="1"/>
          </p:cNvSpPr>
          <p:nvPr>
            <p:custDataLst>
              <p:tags r:id="rId39"/>
            </p:custDataLst>
          </p:nvPr>
        </p:nvSpPr>
        <p:spPr bwMode="auto">
          <a:xfrm>
            <a:off x="6070600" y="48577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85</a:t>
            </a:r>
          </a:p>
        </p:txBody>
      </p:sp>
      <p:cxnSp>
        <p:nvCxnSpPr>
          <p:cNvPr id="20521" name="AutoShape 40"/>
          <p:cNvCxnSpPr>
            <a:cxnSpLocks noChangeShapeType="1"/>
            <a:stCxn id="20508" idx="3"/>
            <a:endCxn id="20520" idx="0"/>
          </p:cNvCxnSpPr>
          <p:nvPr>
            <p:custDataLst>
              <p:tags r:id="rId40"/>
            </p:custDataLst>
          </p:nvPr>
        </p:nvCxnSpPr>
        <p:spPr bwMode="auto">
          <a:xfrm flipH="1">
            <a:off x="6426200" y="4589463"/>
            <a:ext cx="206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0522" name="Oval 41"/>
          <p:cNvSpPr>
            <a:spLocks noChangeAspect="1" noChangeArrowheads="1"/>
          </p:cNvSpPr>
          <p:nvPr>
            <p:custDataLst>
              <p:tags r:id="rId41"/>
            </p:custDataLst>
          </p:nvPr>
        </p:nvSpPr>
        <p:spPr bwMode="auto">
          <a:xfrm>
            <a:off x="3657600" y="548640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65</a:t>
            </a:r>
          </a:p>
        </p:txBody>
      </p:sp>
      <p:cxnSp>
        <p:nvCxnSpPr>
          <p:cNvPr id="20523" name="AutoShape 42"/>
          <p:cNvCxnSpPr>
            <a:cxnSpLocks noChangeShapeType="1"/>
            <a:stCxn id="20506" idx="3"/>
            <a:endCxn id="20522" idx="0"/>
          </p:cNvCxnSpPr>
          <p:nvPr>
            <p:custDataLst>
              <p:tags r:id="rId42"/>
            </p:custDataLst>
          </p:nvPr>
        </p:nvCxnSpPr>
        <p:spPr bwMode="auto">
          <a:xfrm flipH="1">
            <a:off x="3987800" y="5218113"/>
            <a:ext cx="79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0524" name="Oval 43"/>
          <p:cNvSpPr>
            <a:spLocks noChangeAspect="1" noChangeArrowheads="1"/>
          </p:cNvSpPr>
          <p:nvPr>
            <p:custDataLst>
              <p:tags r:id="rId43"/>
            </p:custDataLst>
          </p:nvPr>
        </p:nvSpPr>
        <p:spPr bwMode="auto">
          <a:xfrm>
            <a:off x="4572000" y="5486400"/>
            <a:ext cx="609600" cy="34290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60</a:t>
            </a:r>
          </a:p>
        </p:txBody>
      </p:sp>
      <p:cxnSp>
        <p:nvCxnSpPr>
          <p:cNvPr id="20525" name="AutoShape 44"/>
          <p:cNvCxnSpPr>
            <a:cxnSpLocks noChangeShapeType="1"/>
            <a:stCxn id="20506" idx="5"/>
            <a:endCxn id="20524" idx="0"/>
          </p:cNvCxnSpPr>
          <p:nvPr>
            <p:custDataLst>
              <p:tags r:id="rId44"/>
            </p:custDataLst>
          </p:nvPr>
        </p:nvCxnSpPr>
        <p:spPr bwMode="auto">
          <a:xfrm>
            <a:off x="4568825" y="5218113"/>
            <a:ext cx="3079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0526" name="AutoShape 45"/>
          <p:cNvSpPr>
            <a:spLocks noChangeArrowheads="1"/>
          </p:cNvSpPr>
          <p:nvPr>
            <p:custDataLst>
              <p:tags r:id="rId45"/>
            </p:custDataLst>
          </p:nvPr>
        </p:nvSpPr>
        <p:spPr bwMode="auto">
          <a:xfrm flipH="1">
            <a:off x="4470400" y="2114550"/>
            <a:ext cx="508000" cy="536575"/>
          </a:xfrm>
          <a:custGeom>
            <a:avLst/>
            <a:gdLst>
              <a:gd name="T0" fmla="*/ 163907881 w 21600"/>
              <a:gd name="T1" fmla="*/ 0 h 21600"/>
              <a:gd name="T2" fmla="*/ 163907881 w 21600"/>
              <a:gd name="T3" fmla="*/ 186376824 h 21600"/>
              <a:gd name="T4" fmla="*/ 34251453 w 21600"/>
              <a:gd name="T5" fmla="*/ 331118624 h 21600"/>
              <a:gd name="T6" fmla="*/ 280985141 w 21600"/>
              <a:gd name="T7" fmla="*/ 93188412 h 21600"/>
              <a:gd name="T8" fmla="*/ 17694720 60000 65536"/>
              <a:gd name="T9" fmla="*/ 5898240 60000 65536"/>
              <a:gd name="T10" fmla="*/ 5898240 60000 65536"/>
              <a:gd name="T11" fmla="*/ 0 60000 65536"/>
              <a:gd name="T12" fmla="*/ 12427 w 21600"/>
              <a:gd name="T13" fmla="*/ 3503 h 21600"/>
              <a:gd name="T14" fmla="*/ 17786 w 21600"/>
              <a:gd name="T15" fmla="*/ 8655 h 21600"/>
            </a:gdLst>
            <a:ahLst/>
            <a:cxnLst>
              <a:cxn ang="T8">
                <a:pos x="T0" y="T1"/>
              </a:cxn>
              <a:cxn ang="T9">
                <a:pos x="T2" y="T3"/>
              </a:cxn>
              <a:cxn ang="T10">
                <a:pos x="T4" y="T5"/>
              </a:cxn>
              <a:cxn ang="T11">
                <a:pos x="T6" y="T7"/>
              </a:cxn>
            </a:cxnLst>
            <a:rect l="T12" t="T13" r="T14" b="T15"/>
            <a:pathLst>
              <a:path w="21600" h="21600">
                <a:moveTo>
                  <a:pt x="21600" y="6079"/>
                </a:moveTo>
                <a:lnTo>
                  <a:pt x="12600" y="0"/>
                </a:lnTo>
                <a:lnTo>
                  <a:pt x="12600" y="3503"/>
                </a:lnTo>
                <a:lnTo>
                  <a:pt x="12427" y="3503"/>
                </a:lnTo>
                <a:cubicBezTo>
                  <a:pt x="5564" y="3503"/>
                  <a:pt x="0" y="7378"/>
                  <a:pt x="0" y="12158"/>
                </a:cubicBezTo>
                <a:lnTo>
                  <a:pt x="0" y="21600"/>
                </a:lnTo>
                <a:lnTo>
                  <a:pt x="5266" y="21600"/>
                </a:lnTo>
                <a:lnTo>
                  <a:pt x="5266" y="12158"/>
                </a:lnTo>
                <a:cubicBezTo>
                  <a:pt x="5266" y="10223"/>
                  <a:pt x="8472" y="8655"/>
                  <a:pt x="12427" y="8655"/>
                </a:cubicBezTo>
                <a:lnTo>
                  <a:pt x="12600" y="8655"/>
                </a:lnTo>
                <a:lnTo>
                  <a:pt x="12600" y="12158"/>
                </a:lnTo>
                <a:close/>
              </a:path>
            </a:pathLst>
          </a:cu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27" name="AutoShape 46"/>
          <p:cNvSpPr>
            <a:spLocks noChangeArrowheads="1"/>
          </p:cNvSpPr>
          <p:nvPr>
            <p:custDataLst>
              <p:tags r:id="rId46"/>
            </p:custDataLst>
          </p:nvPr>
        </p:nvSpPr>
        <p:spPr bwMode="auto">
          <a:xfrm flipH="1">
            <a:off x="4064000" y="1485900"/>
            <a:ext cx="508000" cy="536575"/>
          </a:xfrm>
          <a:custGeom>
            <a:avLst/>
            <a:gdLst>
              <a:gd name="T0" fmla="*/ 163907881 w 21600"/>
              <a:gd name="T1" fmla="*/ 0 h 21600"/>
              <a:gd name="T2" fmla="*/ 163907881 w 21600"/>
              <a:gd name="T3" fmla="*/ 186376824 h 21600"/>
              <a:gd name="T4" fmla="*/ 34251453 w 21600"/>
              <a:gd name="T5" fmla="*/ 331118624 h 21600"/>
              <a:gd name="T6" fmla="*/ 280985141 w 21600"/>
              <a:gd name="T7" fmla="*/ 93188412 h 21600"/>
              <a:gd name="T8" fmla="*/ 17694720 60000 65536"/>
              <a:gd name="T9" fmla="*/ 5898240 60000 65536"/>
              <a:gd name="T10" fmla="*/ 5898240 60000 65536"/>
              <a:gd name="T11" fmla="*/ 0 60000 65536"/>
              <a:gd name="T12" fmla="*/ 12427 w 21600"/>
              <a:gd name="T13" fmla="*/ 3503 h 21600"/>
              <a:gd name="T14" fmla="*/ 17786 w 21600"/>
              <a:gd name="T15" fmla="*/ 8655 h 21600"/>
            </a:gdLst>
            <a:ahLst/>
            <a:cxnLst>
              <a:cxn ang="T8">
                <a:pos x="T0" y="T1"/>
              </a:cxn>
              <a:cxn ang="T9">
                <a:pos x="T2" y="T3"/>
              </a:cxn>
              <a:cxn ang="T10">
                <a:pos x="T4" y="T5"/>
              </a:cxn>
              <a:cxn ang="T11">
                <a:pos x="T6" y="T7"/>
              </a:cxn>
            </a:cxnLst>
            <a:rect l="T12" t="T13" r="T14" b="T15"/>
            <a:pathLst>
              <a:path w="21600" h="21600">
                <a:moveTo>
                  <a:pt x="21600" y="6079"/>
                </a:moveTo>
                <a:lnTo>
                  <a:pt x="12600" y="0"/>
                </a:lnTo>
                <a:lnTo>
                  <a:pt x="12600" y="3503"/>
                </a:lnTo>
                <a:lnTo>
                  <a:pt x="12427" y="3503"/>
                </a:lnTo>
                <a:cubicBezTo>
                  <a:pt x="5564" y="3503"/>
                  <a:pt x="0" y="7378"/>
                  <a:pt x="0" y="12158"/>
                </a:cubicBezTo>
                <a:lnTo>
                  <a:pt x="0" y="21600"/>
                </a:lnTo>
                <a:lnTo>
                  <a:pt x="5266" y="21600"/>
                </a:lnTo>
                <a:lnTo>
                  <a:pt x="5266" y="12158"/>
                </a:lnTo>
                <a:cubicBezTo>
                  <a:pt x="5266" y="10223"/>
                  <a:pt x="8472" y="8655"/>
                  <a:pt x="12427" y="8655"/>
                </a:cubicBezTo>
                <a:lnTo>
                  <a:pt x="12600" y="8655"/>
                </a:lnTo>
                <a:lnTo>
                  <a:pt x="12600" y="12158"/>
                </a:lnTo>
                <a:close/>
              </a:path>
            </a:pathLst>
          </a:cu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528" name="Text Box 47" hidden="1"/>
          <p:cNvSpPr txBox="1">
            <a:spLocks noChangeArrowheads="1"/>
          </p:cNvSpPr>
          <p:nvPr>
            <p:custDataLst>
              <p:tags r:id="rId47"/>
            </p:custDataLst>
          </p:nvPr>
        </p:nvSpPr>
        <p:spPr bwMode="auto">
          <a:xfrm>
            <a:off x="6858000" y="838200"/>
            <a:ext cx="18288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chemeClr val="accent1"/>
                </a:solidFill>
              </a:rPr>
              <a:t>Now insert 90. (no swaps, even though 99 is larger!)</a:t>
            </a:r>
          </a:p>
          <a:p>
            <a:pPr eaLnBrk="1" hangingPunct="1"/>
            <a:endParaRPr lang="en-US" altLang="en-US" sz="2000">
              <a:solidFill>
                <a:schemeClr val="accent1"/>
              </a:solidFill>
            </a:endParaRPr>
          </a:p>
          <a:p>
            <a:pPr eaLnBrk="1" hangingPunct="1"/>
            <a:r>
              <a:rPr lang="en-US" altLang="en-US" sz="2000">
                <a:solidFill>
                  <a:schemeClr val="accent1"/>
                </a:solidFill>
              </a:rPr>
              <a:t>Now insert 7.</a:t>
            </a:r>
          </a:p>
        </p:txBody>
      </p:sp>
      <p:sp>
        <p:nvSpPr>
          <p:cNvPr id="20529" name="Text Box 48" hidden="1"/>
          <p:cNvSpPr txBox="1">
            <a:spLocks noChangeArrowheads="1"/>
          </p:cNvSpPr>
          <p:nvPr>
            <p:custDataLst>
              <p:tags r:id="rId48"/>
            </p:custDataLst>
          </p:nvPr>
        </p:nvSpPr>
        <p:spPr bwMode="auto">
          <a:xfrm>
            <a:off x="228600" y="3276600"/>
            <a:ext cx="1981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1"/>
                </a:solidFill>
              </a:rPr>
              <a:t>Optimization, bubble up an empty space to reduce # of swaps</a:t>
            </a:r>
            <a:endParaRPr lang="en-US" altLang="en-US"/>
          </a:p>
        </p:txBody>
      </p:sp>
    </p:spTree>
    <p:extLst>
      <p:ext uri="{BB962C8B-B14F-4D97-AF65-F5344CB8AC3E}">
        <p14:creationId xmlns:p14="http://schemas.microsoft.com/office/powerpoint/2010/main" val="409185869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4"/>
          <p:cNvSpPr>
            <a:spLocks noGrp="1" noChangeArrowheads="1"/>
          </p:cNvSpPr>
          <p:nvPr>
            <p:ph type="title"/>
          </p:nvPr>
        </p:nvSpPr>
        <p:spPr/>
        <p:txBody>
          <a:bodyPr/>
          <a:lstStyle/>
          <a:p>
            <a:r>
              <a:rPr lang="tr-TR" altLang="en-US"/>
              <a:t>Extracting the Minimum Node</a:t>
            </a:r>
          </a:p>
        </p:txBody>
      </p:sp>
      <p:graphicFrame>
        <p:nvGraphicFramePr>
          <p:cNvPr id="113667" name="Object 3"/>
          <p:cNvGraphicFramePr>
            <a:graphicFrameLocks noGrp="1" noChangeAspect="1"/>
          </p:cNvGraphicFramePr>
          <p:nvPr>
            <p:ph idx="1"/>
          </p:nvPr>
        </p:nvGraphicFramePr>
        <p:xfrm>
          <a:off x="468313" y="2133600"/>
          <a:ext cx="8064500" cy="3416300"/>
        </p:xfrm>
        <a:graphic>
          <a:graphicData uri="http://schemas.openxmlformats.org/presentationml/2006/ole">
            <mc:AlternateContent xmlns:mc="http://schemas.openxmlformats.org/markup-compatibility/2006">
              <mc:Choice xmlns:v="urn:schemas-microsoft-com:vml" Requires="v">
                <p:oleObj spid="_x0000_s13317" name="Visio" r:id="rId4" imgW="4875276" imgH="2065630" progId="Visio.Drawing.11">
                  <p:embed/>
                </p:oleObj>
              </mc:Choice>
              <mc:Fallback>
                <p:oleObj name="Visio" r:id="rId4" imgW="4875276" imgH="2065630" progId="Visio.Drawing.11">
                  <p:embed/>
                  <p:pic>
                    <p:nvPicPr>
                      <p:cNvPr id="11366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133600"/>
                        <a:ext cx="8064500" cy="341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9963698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Grp="1" noChangeArrowheads="1"/>
          </p:cNvSpPr>
          <p:nvPr>
            <p:ph type="title"/>
          </p:nvPr>
        </p:nvSpPr>
        <p:spPr/>
        <p:txBody>
          <a:bodyPr/>
          <a:lstStyle/>
          <a:p>
            <a:r>
              <a:rPr lang="tr-TR" altLang="en-US"/>
              <a:t>Extracting the Minimum Node</a:t>
            </a:r>
          </a:p>
        </p:txBody>
      </p:sp>
      <p:graphicFrame>
        <p:nvGraphicFramePr>
          <p:cNvPr id="115715" name="Object 3"/>
          <p:cNvGraphicFramePr>
            <a:graphicFrameLocks noGrp="1" noChangeAspect="1"/>
          </p:cNvGraphicFramePr>
          <p:nvPr>
            <p:ph idx="1"/>
          </p:nvPr>
        </p:nvGraphicFramePr>
        <p:xfrm>
          <a:off x="539750" y="2205038"/>
          <a:ext cx="7632700" cy="3663950"/>
        </p:xfrm>
        <a:graphic>
          <a:graphicData uri="http://schemas.openxmlformats.org/presentationml/2006/ole">
            <mc:AlternateContent xmlns:mc="http://schemas.openxmlformats.org/markup-compatibility/2006">
              <mc:Choice xmlns:v="urn:schemas-microsoft-com:vml" Requires="v">
                <p:oleObj spid="_x0000_s14341" name="Visio" r:id="rId4" imgW="4404970" imgH="2115007" progId="Visio.Drawing.11">
                  <p:embed/>
                </p:oleObj>
              </mc:Choice>
              <mc:Fallback>
                <p:oleObj name="Visio" r:id="rId4" imgW="4404970" imgH="2115007" progId="Visio.Drawing.11">
                  <p:embed/>
                  <p:pic>
                    <p:nvPicPr>
                      <p:cNvPr id="11571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205038"/>
                        <a:ext cx="7632700" cy="366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1048826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4"/>
          <p:cNvSpPr>
            <a:spLocks noGrp="1" noChangeArrowheads="1"/>
          </p:cNvSpPr>
          <p:nvPr>
            <p:ph type="title"/>
          </p:nvPr>
        </p:nvSpPr>
        <p:spPr/>
        <p:txBody>
          <a:bodyPr/>
          <a:lstStyle/>
          <a:p>
            <a:r>
              <a:rPr lang="tr-TR" altLang="en-US"/>
              <a:t>Extracting the Minimum Node</a:t>
            </a:r>
          </a:p>
        </p:txBody>
      </p:sp>
      <p:graphicFrame>
        <p:nvGraphicFramePr>
          <p:cNvPr id="117763" name="Object 3"/>
          <p:cNvGraphicFramePr>
            <a:graphicFrameLocks noGrp="1" noChangeAspect="1"/>
          </p:cNvGraphicFramePr>
          <p:nvPr>
            <p:ph idx="1"/>
          </p:nvPr>
        </p:nvGraphicFramePr>
        <p:xfrm>
          <a:off x="611188" y="1989138"/>
          <a:ext cx="7632700" cy="4002087"/>
        </p:xfrm>
        <a:graphic>
          <a:graphicData uri="http://schemas.openxmlformats.org/presentationml/2006/ole">
            <mc:AlternateContent xmlns:mc="http://schemas.openxmlformats.org/markup-compatibility/2006">
              <mc:Choice xmlns:v="urn:schemas-microsoft-com:vml" Requires="v">
                <p:oleObj spid="_x0000_s15365" name="Visio" r:id="rId4" imgW="4387596" imgH="2299716" progId="Visio.Drawing.11">
                  <p:embed/>
                </p:oleObj>
              </mc:Choice>
              <mc:Fallback>
                <p:oleObj name="Visio" r:id="rId4" imgW="4387596" imgH="2299716" progId="Visio.Drawing.11">
                  <p:embed/>
                  <p:pic>
                    <p:nvPicPr>
                      <p:cNvPr id="11776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989138"/>
                        <a:ext cx="7632700" cy="400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462867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4"/>
          <p:cNvSpPr>
            <a:spLocks noGrp="1" noChangeArrowheads="1"/>
          </p:cNvSpPr>
          <p:nvPr>
            <p:ph type="title"/>
          </p:nvPr>
        </p:nvSpPr>
        <p:spPr/>
        <p:txBody>
          <a:bodyPr/>
          <a:lstStyle/>
          <a:p>
            <a:r>
              <a:rPr lang="tr-TR" altLang="en-US"/>
              <a:t>Extracting the Minimum Node</a:t>
            </a:r>
          </a:p>
        </p:txBody>
      </p:sp>
      <p:graphicFrame>
        <p:nvGraphicFramePr>
          <p:cNvPr id="126979" name="Object 3"/>
          <p:cNvGraphicFramePr>
            <a:graphicFrameLocks noGrp="1" noChangeAspect="1"/>
          </p:cNvGraphicFramePr>
          <p:nvPr>
            <p:ph idx="1"/>
          </p:nvPr>
        </p:nvGraphicFramePr>
        <p:xfrm>
          <a:off x="1258888" y="1989138"/>
          <a:ext cx="6121400" cy="4081462"/>
        </p:xfrm>
        <a:graphic>
          <a:graphicData uri="http://schemas.openxmlformats.org/presentationml/2006/ole">
            <mc:AlternateContent xmlns:mc="http://schemas.openxmlformats.org/markup-compatibility/2006">
              <mc:Choice xmlns:v="urn:schemas-microsoft-com:vml" Requires="v">
                <p:oleObj spid="_x0000_s16389" name="Visio" r:id="rId4" imgW="4225747" imgH="2817876" progId="Visio.Drawing.11">
                  <p:embed/>
                </p:oleObj>
              </mc:Choice>
              <mc:Fallback>
                <p:oleObj name="Visio" r:id="rId4" imgW="4225747" imgH="2817876" progId="Visio.Drawing.11">
                  <p:embed/>
                  <p:pic>
                    <p:nvPicPr>
                      <p:cNvPr id="12697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989138"/>
                        <a:ext cx="6121400" cy="408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2834232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p:cNvSpPr>
            <a:spLocks noGrp="1" noChangeArrowheads="1"/>
          </p:cNvSpPr>
          <p:nvPr>
            <p:ph type="title"/>
          </p:nvPr>
        </p:nvSpPr>
        <p:spPr/>
        <p:txBody>
          <a:bodyPr/>
          <a:lstStyle/>
          <a:p>
            <a:r>
              <a:rPr lang="tr-TR" altLang="en-US"/>
              <a:t>Extracting the Minimum Node</a:t>
            </a:r>
          </a:p>
        </p:txBody>
      </p:sp>
      <p:graphicFrame>
        <p:nvGraphicFramePr>
          <p:cNvPr id="119811" name="Object 3"/>
          <p:cNvGraphicFramePr>
            <a:graphicFrameLocks noGrp="1" noChangeAspect="1"/>
          </p:cNvGraphicFramePr>
          <p:nvPr>
            <p:ph idx="1"/>
          </p:nvPr>
        </p:nvGraphicFramePr>
        <p:xfrm>
          <a:off x="1404938" y="2060575"/>
          <a:ext cx="5903912" cy="3659188"/>
        </p:xfrm>
        <a:graphic>
          <a:graphicData uri="http://schemas.openxmlformats.org/presentationml/2006/ole">
            <mc:AlternateContent xmlns:mc="http://schemas.openxmlformats.org/markup-compatibility/2006">
              <mc:Choice xmlns:v="urn:schemas-microsoft-com:vml" Requires="v">
                <p:oleObj spid="_x0000_s17413" name="Visio" r:id="rId4" imgW="4225747" imgH="2620061" progId="Visio.Drawing.11">
                  <p:embed/>
                </p:oleObj>
              </mc:Choice>
              <mc:Fallback>
                <p:oleObj name="Visio" r:id="rId4" imgW="4225747" imgH="2620061" progId="Visio.Drawing.11">
                  <p:embed/>
                  <p:pic>
                    <p:nvPicPr>
                      <p:cNvPr id="11981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938" y="2060575"/>
                        <a:ext cx="5903912" cy="3659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648899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noChangeArrowheads="1"/>
          </p:cNvSpPr>
          <p:nvPr>
            <p:ph type="title"/>
          </p:nvPr>
        </p:nvSpPr>
        <p:spPr/>
        <p:txBody>
          <a:bodyPr/>
          <a:lstStyle/>
          <a:p>
            <a:r>
              <a:rPr lang="tr-TR" altLang="en-US"/>
              <a:t>Extracting the Minimum Node</a:t>
            </a:r>
          </a:p>
        </p:txBody>
      </p:sp>
      <p:graphicFrame>
        <p:nvGraphicFramePr>
          <p:cNvPr id="121863" name="Object 7"/>
          <p:cNvGraphicFramePr>
            <a:graphicFrameLocks noGrp="1" noChangeAspect="1"/>
          </p:cNvGraphicFramePr>
          <p:nvPr>
            <p:ph idx="1"/>
          </p:nvPr>
        </p:nvGraphicFramePr>
        <p:xfrm>
          <a:off x="1736725" y="1981200"/>
          <a:ext cx="5670550" cy="4114800"/>
        </p:xfrm>
        <a:graphic>
          <a:graphicData uri="http://schemas.openxmlformats.org/presentationml/2006/ole">
            <mc:AlternateContent xmlns:mc="http://schemas.openxmlformats.org/markup-compatibility/2006">
              <mc:Choice xmlns:v="urn:schemas-microsoft-com:vml" Requires="v">
                <p:oleObj spid="_x0000_s18437" name="Visio" r:id="rId4" imgW="3883762" imgH="2817876" progId="Visio.Drawing.11">
                  <p:embed/>
                </p:oleObj>
              </mc:Choice>
              <mc:Fallback>
                <p:oleObj name="Visio" r:id="rId4" imgW="3883762" imgH="2817876" progId="Visio.Drawing.11">
                  <p:embed/>
                  <p:pic>
                    <p:nvPicPr>
                      <p:cNvPr id="12186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6725" y="1981200"/>
                        <a:ext cx="5670550" cy="4114800"/>
                      </a:xfrm>
                      <a:prstGeom prst="rect">
                        <a:avLst/>
                      </a:prstGeom>
                    </p:spPr>
                  </p:pic>
                </p:oleObj>
              </mc:Fallback>
            </mc:AlternateContent>
          </a:graphicData>
        </a:graphic>
      </p:graphicFrame>
    </p:spTree>
    <p:extLst>
      <p:ext uri="{BB962C8B-B14F-4D97-AF65-F5344CB8AC3E}">
        <p14:creationId xmlns:p14="http://schemas.microsoft.com/office/powerpoint/2010/main" val="68706314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p:txBody>
          <a:bodyPr/>
          <a:lstStyle/>
          <a:p>
            <a:r>
              <a:rPr lang="tr-TR" altLang="en-US"/>
              <a:t>Extracting the Minimum Node</a:t>
            </a:r>
          </a:p>
        </p:txBody>
      </p:sp>
      <p:graphicFrame>
        <p:nvGraphicFramePr>
          <p:cNvPr id="123910" name="Object 6"/>
          <p:cNvGraphicFramePr>
            <a:graphicFrameLocks noGrp="1" noChangeAspect="1"/>
          </p:cNvGraphicFramePr>
          <p:nvPr>
            <p:ph idx="1"/>
          </p:nvPr>
        </p:nvGraphicFramePr>
        <p:xfrm>
          <a:off x="1947863" y="1981200"/>
          <a:ext cx="5246687" cy="4114800"/>
        </p:xfrm>
        <a:graphic>
          <a:graphicData uri="http://schemas.openxmlformats.org/presentationml/2006/ole">
            <mc:AlternateContent xmlns:mc="http://schemas.openxmlformats.org/markup-compatibility/2006">
              <mc:Choice xmlns:v="urn:schemas-microsoft-com:vml" Requires="v">
                <p:oleObj spid="_x0000_s19461" name="Visio" r:id="rId4" imgW="3811524" imgH="2988869" progId="Visio.Drawing.11">
                  <p:embed/>
                </p:oleObj>
              </mc:Choice>
              <mc:Fallback>
                <p:oleObj name="Visio" r:id="rId4" imgW="3811524" imgH="2988869" progId="Visio.Drawing.11">
                  <p:embed/>
                  <p:pic>
                    <p:nvPicPr>
                      <p:cNvPr id="12391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7863" y="1981200"/>
                        <a:ext cx="5246687" cy="4114800"/>
                      </a:xfrm>
                      <a:prstGeom prst="rect">
                        <a:avLst/>
                      </a:prstGeom>
                    </p:spPr>
                  </p:pic>
                </p:oleObj>
              </mc:Fallback>
            </mc:AlternateContent>
          </a:graphicData>
        </a:graphic>
      </p:graphicFrame>
    </p:spTree>
    <p:extLst>
      <p:ext uri="{BB962C8B-B14F-4D97-AF65-F5344CB8AC3E}">
        <p14:creationId xmlns:p14="http://schemas.microsoft.com/office/powerpoint/2010/main" val="122112702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title"/>
          </p:nvPr>
        </p:nvSpPr>
        <p:spPr/>
        <p:txBody>
          <a:bodyPr/>
          <a:lstStyle/>
          <a:p>
            <a:r>
              <a:rPr lang="tr-TR" altLang="en-US"/>
              <a:t>Extracting the Minimum Node</a:t>
            </a:r>
          </a:p>
        </p:txBody>
      </p:sp>
      <p:graphicFrame>
        <p:nvGraphicFramePr>
          <p:cNvPr id="125955" name="Object 3"/>
          <p:cNvGraphicFramePr>
            <a:graphicFrameLocks noGrp="1" noChangeAspect="1"/>
          </p:cNvGraphicFramePr>
          <p:nvPr>
            <p:ph idx="1"/>
          </p:nvPr>
        </p:nvGraphicFramePr>
        <p:xfrm>
          <a:off x="1763713" y="2060575"/>
          <a:ext cx="5472112" cy="4064000"/>
        </p:xfrm>
        <a:graphic>
          <a:graphicData uri="http://schemas.openxmlformats.org/presentationml/2006/ole">
            <mc:AlternateContent xmlns:mc="http://schemas.openxmlformats.org/markup-compatibility/2006">
              <mc:Choice xmlns:v="urn:schemas-microsoft-com:vml" Requires="v">
                <p:oleObj spid="_x0000_s20485" name="Visio" r:id="rId4" imgW="4023665" imgH="2988869" progId="Visio.Drawing.11">
                  <p:embed/>
                </p:oleObj>
              </mc:Choice>
              <mc:Fallback>
                <p:oleObj name="Visio" r:id="rId4" imgW="4023665" imgH="2988869" progId="Visio.Drawing.11">
                  <p:embed/>
                  <p:pic>
                    <p:nvPicPr>
                      <p:cNvPr id="12595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2060575"/>
                        <a:ext cx="5472112"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608434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4"/>
          <p:cNvSpPr>
            <a:spLocks noGrp="1" noChangeArrowheads="1"/>
          </p:cNvSpPr>
          <p:nvPr>
            <p:ph type="title"/>
          </p:nvPr>
        </p:nvSpPr>
        <p:spPr/>
        <p:txBody>
          <a:bodyPr/>
          <a:lstStyle/>
          <a:p>
            <a:r>
              <a:rPr lang="tr-TR" altLang="en-US"/>
              <a:t>Extracting the Minimum Node</a:t>
            </a:r>
          </a:p>
        </p:txBody>
      </p:sp>
      <p:graphicFrame>
        <p:nvGraphicFramePr>
          <p:cNvPr id="130051" name="Object 3"/>
          <p:cNvGraphicFramePr>
            <a:graphicFrameLocks noGrp="1" noChangeAspect="1"/>
          </p:cNvGraphicFramePr>
          <p:nvPr>
            <p:ph idx="1"/>
          </p:nvPr>
        </p:nvGraphicFramePr>
        <p:xfrm>
          <a:off x="1547813" y="2060575"/>
          <a:ext cx="5688012" cy="3792538"/>
        </p:xfrm>
        <a:graphic>
          <a:graphicData uri="http://schemas.openxmlformats.org/presentationml/2006/ole">
            <mc:AlternateContent xmlns:mc="http://schemas.openxmlformats.org/markup-compatibility/2006">
              <mc:Choice xmlns:v="urn:schemas-microsoft-com:vml" Requires="v">
                <p:oleObj spid="_x0000_s21509" name="Visio" r:id="rId4" imgW="3811524" imgH="2541727" progId="Visio.Drawing.11">
                  <p:embed/>
                </p:oleObj>
              </mc:Choice>
              <mc:Fallback>
                <p:oleObj name="Visio" r:id="rId4" imgW="3811524" imgH="2541727" progId="Visio.Drawing.11">
                  <p:embed/>
                  <p:pic>
                    <p:nvPicPr>
                      <p:cNvPr id="13005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060575"/>
                        <a:ext cx="5688012" cy="379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1250770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rmAutofit fontScale="90000"/>
          </a:bodyPr>
          <a:lstStyle/>
          <a:p>
            <a:r>
              <a:rPr lang="tr-TR" altLang="en-US" sz="3600"/>
              <a:t>Analysis of the </a:t>
            </a:r>
            <a:br>
              <a:rPr lang="tr-TR" altLang="en-US" sz="3600"/>
            </a:br>
            <a:r>
              <a:rPr lang="tr-TR" altLang="en-US" sz="3600"/>
              <a:t>FIB-HEAP-EXTRACT-MIN Procedure</a:t>
            </a:r>
          </a:p>
        </p:txBody>
      </p:sp>
      <p:sp>
        <p:nvSpPr>
          <p:cNvPr id="132099" name="Rectangle 3"/>
          <p:cNvSpPr>
            <a:spLocks noGrp="1" noChangeArrowheads="1"/>
          </p:cNvSpPr>
          <p:nvPr>
            <p:ph type="body" idx="1"/>
          </p:nvPr>
        </p:nvSpPr>
        <p:spPr/>
        <p:txBody>
          <a:bodyPr/>
          <a:lstStyle/>
          <a:p>
            <a:pPr>
              <a:lnSpc>
                <a:spcPct val="90000"/>
              </a:lnSpc>
              <a:buClr>
                <a:srgbClr val="0066CC"/>
              </a:buClr>
            </a:pPr>
            <a:r>
              <a:rPr lang="tr-TR" altLang="en-US" sz="2400"/>
              <a:t>If all trees in the fib-heap are unordered binomial trees before the execution of the EXTRACT-MIN operation</a:t>
            </a:r>
          </a:p>
          <a:p>
            <a:pPr>
              <a:lnSpc>
                <a:spcPct val="90000"/>
              </a:lnSpc>
              <a:buFontTx/>
              <a:buNone/>
            </a:pPr>
            <a:r>
              <a:rPr lang="tr-TR" altLang="en-US" sz="2400"/>
              <a:t>	then they are all unordered binomial trees afterward.</a:t>
            </a:r>
          </a:p>
          <a:p>
            <a:pPr>
              <a:lnSpc>
                <a:spcPct val="90000"/>
              </a:lnSpc>
              <a:buClr>
                <a:srgbClr val="0066CC"/>
              </a:buClr>
            </a:pPr>
            <a:r>
              <a:rPr lang="tr-TR" altLang="en-US" sz="2400"/>
              <a:t>There are two ways in which trees are changed:</a:t>
            </a:r>
          </a:p>
          <a:p>
            <a:pPr>
              <a:lnSpc>
                <a:spcPct val="90000"/>
              </a:lnSpc>
              <a:buFontTx/>
              <a:buNone/>
            </a:pPr>
            <a:r>
              <a:rPr lang="tr-TR" altLang="en-US" sz="2400"/>
              <a:t>		(1) each child of the extracted root node 	becomes a child, each new tree is itself 	an unordered binomial tree.</a:t>
            </a:r>
          </a:p>
          <a:p>
            <a:pPr>
              <a:lnSpc>
                <a:spcPct val="90000"/>
              </a:lnSpc>
              <a:buFontTx/>
              <a:buNone/>
            </a:pPr>
            <a:r>
              <a:rPr lang="tr-TR" altLang="en-US" sz="2400"/>
              <a:t>		(2) trees are linked by FIB-HEAP-LINK procedure only if they have the same degree hence </a:t>
            </a:r>
            <a:r>
              <a:rPr lang="tr-TR" altLang="en-US" sz="2400" i="1"/>
              <a:t>U</a:t>
            </a:r>
            <a:r>
              <a:rPr lang="tr-TR" altLang="en-US" sz="2400" i="1" baseline="-25000"/>
              <a:t>k</a:t>
            </a:r>
            <a:r>
              <a:rPr lang="tr-TR" altLang="en-US" sz="2400"/>
              <a:t> is linked to </a:t>
            </a:r>
            <a:r>
              <a:rPr lang="tr-TR" altLang="en-US" sz="2400" i="1"/>
              <a:t>U</a:t>
            </a:r>
            <a:r>
              <a:rPr lang="tr-TR" altLang="en-US" sz="2400" i="1" baseline="-25000"/>
              <a:t>k</a:t>
            </a:r>
            <a:r>
              <a:rPr lang="tr-TR" altLang="en-US" sz="2400"/>
              <a:t> to form a </a:t>
            </a:r>
            <a:r>
              <a:rPr lang="tr-TR" altLang="en-US" sz="2400" i="1"/>
              <a:t>U</a:t>
            </a:r>
            <a:r>
              <a:rPr lang="tr-TR" altLang="en-US" sz="2400" i="1" baseline="-25000"/>
              <a:t>k+1</a:t>
            </a:r>
            <a:r>
              <a:rPr lang="tr-TR" altLang="en-US" sz="2400"/>
              <a:t> </a:t>
            </a:r>
          </a:p>
          <a:p>
            <a:pPr>
              <a:lnSpc>
                <a:spcPct val="90000"/>
              </a:lnSpc>
              <a:buFontTx/>
              <a:buNone/>
            </a:pPr>
            <a:endParaRPr lang="tr-TR" altLang="en-US" sz="2400"/>
          </a:p>
        </p:txBody>
      </p:sp>
    </p:spTree>
    <p:extLst>
      <p:ext uri="{BB962C8B-B14F-4D97-AF65-F5344CB8AC3E}">
        <p14:creationId xmlns:p14="http://schemas.microsoft.com/office/powerpoint/2010/main" val="2021829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945E53B-0072-4821-9B2A-BC36326D7F87}" type="slidenum">
              <a:rPr lang="en-US" altLang="en-US" sz="1400"/>
              <a:pPr eaLnBrk="1" hangingPunct="1"/>
              <a:t>16</a:t>
            </a:fld>
            <a:endParaRPr lang="en-US" altLang="en-US" sz="1400"/>
          </a:p>
        </p:txBody>
      </p:sp>
      <p:sp>
        <p:nvSpPr>
          <p:cNvPr id="22531" name="Rectangle 2"/>
          <p:cNvSpPr>
            <a:spLocks noGrp="1" noChangeArrowheads="1"/>
          </p:cNvSpPr>
          <p:nvPr>
            <p:ph type="title"/>
            <p:custDataLst>
              <p:tags r:id="rId2"/>
            </p:custDataLst>
          </p:nvPr>
        </p:nvSpPr>
        <p:spPr/>
        <p:txBody>
          <a:bodyPr/>
          <a:lstStyle/>
          <a:p>
            <a:pPr eaLnBrk="1" hangingPunct="1"/>
            <a:r>
              <a:rPr lang="en-US" altLang="en-US" smtClean="0"/>
              <a:t>Heap – Deletemin</a:t>
            </a:r>
          </a:p>
        </p:txBody>
      </p:sp>
      <p:sp>
        <p:nvSpPr>
          <p:cNvPr id="22532" name="Rectangle 3"/>
          <p:cNvSpPr>
            <a:spLocks noGrp="1" noChangeArrowheads="1"/>
          </p:cNvSpPr>
          <p:nvPr>
            <p:ph type="body" idx="1"/>
            <p:custDataLst>
              <p:tags r:id="rId3"/>
            </p:custDataLst>
          </p:nvPr>
        </p:nvSpPr>
        <p:spPr>
          <a:xfrm>
            <a:off x="685800" y="1981200"/>
            <a:ext cx="8458200" cy="4114800"/>
          </a:xfrm>
        </p:spPr>
        <p:txBody>
          <a:bodyPr/>
          <a:lstStyle/>
          <a:p>
            <a:pPr marL="609600" indent="-609600" eaLnBrk="1" hangingPunct="1">
              <a:buFontTx/>
              <a:buNone/>
            </a:pPr>
            <a:r>
              <a:rPr lang="en-US" altLang="en-US" smtClean="0"/>
              <a:t>Basic Idea: </a:t>
            </a:r>
          </a:p>
          <a:p>
            <a:pPr marL="609600" indent="-609600" eaLnBrk="1" hangingPunct="1">
              <a:buFontTx/>
              <a:buAutoNum type="arabicPeriod"/>
            </a:pPr>
            <a:r>
              <a:rPr lang="en-US" altLang="en-US" smtClean="0"/>
              <a:t>Remove root (that is always the min!)</a:t>
            </a:r>
          </a:p>
          <a:p>
            <a:pPr marL="609600" indent="-609600" eaLnBrk="1" hangingPunct="1">
              <a:buFontTx/>
              <a:buAutoNum type="arabicPeriod"/>
            </a:pPr>
            <a:r>
              <a:rPr lang="en-US" altLang="en-US" smtClean="0"/>
              <a:t>Put “last” leaf node at root</a:t>
            </a:r>
          </a:p>
          <a:p>
            <a:pPr marL="609600" indent="-609600" eaLnBrk="1" hangingPunct="1">
              <a:buFontTx/>
              <a:buAutoNum type="arabicPeriod"/>
            </a:pPr>
            <a:r>
              <a:rPr lang="en-US" altLang="en-US" smtClean="0"/>
              <a:t>Find smallest child of node</a:t>
            </a:r>
          </a:p>
          <a:p>
            <a:pPr marL="609600" indent="-609600" eaLnBrk="1" hangingPunct="1">
              <a:buFontTx/>
              <a:buAutoNum type="arabicPeriod"/>
            </a:pPr>
            <a:r>
              <a:rPr lang="en-US" altLang="en-US" smtClean="0"/>
              <a:t>Swap node with its smallest child if needed.</a:t>
            </a:r>
          </a:p>
          <a:p>
            <a:pPr marL="609600" indent="-609600" eaLnBrk="1" hangingPunct="1">
              <a:buFontTx/>
              <a:buAutoNum type="arabicPeriod"/>
            </a:pPr>
            <a:r>
              <a:rPr lang="en-US" altLang="en-US" smtClean="0"/>
              <a:t>Repeat steps 3 &amp; 4 until no swaps needed.</a:t>
            </a:r>
          </a:p>
        </p:txBody>
      </p:sp>
      <p:sp>
        <p:nvSpPr>
          <p:cNvPr id="22533" name="Text Box 4" hidden="1"/>
          <p:cNvSpPr txBox="1">
            <a:spLocks noChangeArrowheads="1"/>
          </p:cNvSpPr>
          <p:nvPr>
            <p:custDataLst>
              <p:tags r:id="rId4"/>
            </p:custDataLst>
          </p:nvPr>
        </p:nvSpPr>
        <p:spPr bwMode="auto">
          <a:xfrm>
            <a:off x="2895600" y="5791200"/>
            <a:ext cx="434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1"/>
                </a:solidFill>
              </a:rPr>
              <a:t>Max # of exchanges? = O(log N), there is a good chance goes to bottom</a:t>
            </a:r>
          </a:p>
        </p:txBody>
      </p:sp>
    </p:spTree>
    <p:extLst>
      <p:ext uri="{BB962C8B-B14F-4D97-AF65-F5344CB8AC3E}">
        <p14:creationId xmlns:p14="http://schemas.microsoft.com/office/powerpoint/2010/main" val="191386322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rmAutofit fontScale="90000"/>
          </a:bodyPr>
          <a:lstStyle/>
          <a:p>
            <a:r>
              <a:rPr lang="tr-TR" altLang="en-US" sz="3600"/>
              <a:t>Complexity Analysis of the </a:t>
            </a:r>
            <a:br>
              <a:rPr lang="tr-TR" altLang="en-US" sz="3600"/>
            </a:br>
            <a:r>
              <a:rPr lang="tr-TR" altLang="en-US" sz="3600"/>
              <a:t>FIB-HEAP-EXTRACT-MIN Procedure</a:t>
            </a:r>
          </a:p>
        </p:txBody>
      </p:sp>
      <p:sp>
        <p:nvSpPr>
          <p:cNvPr id="134147" name="Rectangle 3"/>
          <p:cNvSpPr>
            <a:spLocks noGrp="1" noChangeArrowheads="1"/>
          </p:cNvSpPr>
          <p:nvPr>
            <p:ph type="body" idx="1"/>
          </p:nvPr>
        </p:nvSpPr>
        <p:spPr/>
        <p:txBody>
          <a:bodyPr/>
          <a:lstStyle/>
          <a:p>
            <a:pPr algn="ctr">
              <a:lnSpc>
                <a:spcPct val="90000"/>
              </a:lnSpc>
              <a:buFontTx/>
              <a:buNone/>
            </a:pPr>
            <a:r>
              <a:rPr lang="tr-TR" altLang="en-US" sz="2400"/>
              <a:t>Actual Cost</a:t>
            </a:r>
          </a:p>
          <a:p>
            <a:pPr>
              <a:lnSpc>
                <a:spcPct val="90000"/>
              </a:lnSpc>
              <a:buFontTx/>
              <a:buNone/>
            </a:pPr>
            <a:r>
              <a:rPr lang="tr-TR" altLang="en-US" sz="2400">
                <a:solidFill>
                  <a:srgbClr val="0066CC"/>
                </a:solidFill>
              </a:rPr>
              <a:t>1-st for loop</a:t>
            </a:r>
            <a:r>
              <a:rPr lang="tr-TR" altLang="en-US" sz="2400"/>
              <a:t>:  Contributes O(D(n))</a:t>
            </a:r>
          </a:p>
          <a:p>
            <a:pPr>
              <a:lnSpc>
                <a:spcPct val="90000"/>
              </a:lnSpc>
              <a:buFontTx/>
              <a:buNone/>
            </a:pPr>
            <a:r>
              <a:rPr lang="tr-TR" altLang="en-US" sz="2400">
                <a:solidFill>
                  <a:srgbClr val="0066CC"/>
                </a:solidFill>
              </a:rPr>
              <a:t>3-rd for loop</a:t>
            </a:r>
            <a:r>
              <a:rPr lang="tr-TR" altLang="en-US" sz="2400"/>
              <a:t>: Contributes O(D(n))</a:t>
            </a:r>
          </a:p>
          <a:p>
            <a:pPr>
              <a:lnSpc>
                <a:spcPct val="90000"/>
              </a:lnSpc>
              <a:buFontTx/>
              <a:buNone/>
            </a:pPr>
            <a:r>
              <a:rPr lang="tr-TR" altLang="en-US" sz="2400">
                <a:solidFill>
                  <a:srgbClr val="0066CC"/>
                </a:solidFill>
              </a:rPr>
              <a:t>2-nd for loop</a:t>
            </a:r>
            <a:r>
              <a:rPr lang="tr-TR" altLang="en-US" sz="2400"/>
              <a:t>: </a:t>
            </a:r>
          </a:p>
          <a:p>
            <a:pPr>
              <a:lnSpc>
                <a:spcPct val="90000"/>
              </a:lnSpc>
              <a:buFontTx/>
              <a:buNone/>
            </a:pPr>
            <a:r>
              <a:rPr lang="tr-TR" altLang="en-US" sz="2400"/>
              <a:t>Size of the root-list upon calling CONSOLIDATE is at most:</a:t>
            </a:r>
          </a:p>
          <a:p>
            <a:pPr algn="ctr">
              <a:lnSpc>
                <a:spcPct val="90000"/>
              </a:lnSpc>
              <a:buFontTx/>
              <a:buNone/>
            </a:pPr>
            <a:r>
              <a:rPr lang="tr-TR" altLang="en-US" sz="2400" i="1"/>
              <a:t>D(n)</a:t>
            </a:r>
            <a:r>
              <a:rPr lang="tr-TR" altLang="en-US" sz="2400"/>
              <a:t> + </a:t>
            </a:r>
            <a:r>
              <a:rPr lang="tr-TR" altLang="en-US" sz="2400" i="1"/>
              <a:t>t(H)</a:t>
            </a:r>
            <a:r>
              <a:rPr lang="tr-TR" altLang="en-US" sz="2400"/>
              <a:t> - 1 </a:t>
            </a:r>
          </a:p>
          <a:p>
            <a:pPr>
              <a:lnSpc>
                <a:spcPct val="90000"/>
              </a:lnSpc>
              <a:buFontTx/>
              <a:buNone/>
            </a:pPr>
            <a:r>
              <a:rPr lang="tr-TR" altLang="en-US" sz="2400" i="1"/>
              <a:t>D(n)</a:t>
            </a:r>
            <a:r>
              <a:rPr lang="tr-TR" altLang="en-US" sz="2400"/>
              <a:t>: upper bound on the number of children of the extracted node</a:t>
            </a:r>
          </a:p>
          <a:p>
            <a:pPr>
              <a:lnSpc>
                <a:spcPct val="90000"/>
              </a:lnSpc>
              <a:buFontTx/>
              <a:buNone/>
            </a:pPr>
            <a:r>
              <a:rPr lang="tr-TR" altLang="en-US" sz="2400" i="1"/>
              <a:t>t(H)</a:t>
            </a:r>
            <a:r>
              <a:rPr lang="tr-TR" altLang="en-US" sz="2400"/>
              <a:t> – 1: original </a:t>
            </a:r>
            <a:r>
              <a:rPr lang="tr-TR" altLang="en-US" sz="2400" i="1"/>
              <a:t>t(H)</a:t>
            </a:r>
            <a:r>
              <a:rPr lang="tr-TR" altLang="en-US" sz="2400"/>
              <a:t> root list nodes – the extracted node</a:t>
            </a:r>
          </a:p>
        </p:txBody>
      </p:sp>
    </p:spTree>
    <p:extLst>
      <p:ext uri="{BB962C8B-B14F-4D97-AF65-F5344CB8AC3E}">
        <p14:creationId xmlns:p14="http://schemas.microsoft.com/office/powerpoint/2010/main" val="298969826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fontScale="90000"/>
          </a:bodyPr>
          <a:lstStyle/>
          <a:p>
            <a:r>
              <a:rPr lang="tr-TR" altLang="en-US" sz="3600"/>
              <a:t>Complexity Analysis of the </a:t>
            </a:r>
            <a:br>
              <a:rPr lang="tr-TR" altLang="en-US" sz="3600"/>
            </a:br>
            <a:r>
              <a:rPr lang="tr-TR" altLang="en-US" sz="3600"/>
              <a:t>FIB-HEAP-EXTRACT-MIN Procedure</a:t>
            </a:r>
          </a:p>
        </p:txBody>
      </p:sp>
      <p:sp>
        <p:nvSpPr>
          <p:cNvPr id="135171" name="Rectangle 3"/>
          <p:cNvSpPr>
            <a:spLocks noGrp="1" noChangeArrowheads="1"/>
          </p:cNvSpPr>
          <p:nvPr>
            <p:ph type="body" idx="1"/>
          </p:nvPr>
        </p:nvSpPr>
        <p:spPr/>
        <p:txBody>
          <a:bodyPr/>
          <a:lstStyle/>
          <a:p>
            <a:pPr>
              <a:buFontTx/>
              <a:buNone/>
            </a:pPr>
            <a:r>
              <a:rPr lang="tr-TR" altLang="en-US"/>
              <a:t>Each iteration of the inner while-loop links one root to another thus reducing the size of the root list by 1</a:t>
            </a:r>
          </a:p>
          <a:p>
            <a:pPr>
              <a:buFontTx/>
              <a:buNone/>
            </a:pPr>
            <a:r>
              <a:rPr lang="tr-TR" altLang="en-US"/>
              <a:t>Therefore the total amount work performed in the 2-nd for loop is at most proportional to </a:t>
            </a:r>
            <a:r>
              <a:rPr lang="tr-TR" altLang="en-US" i="1"/>
              <a:t>D(n)</a:t>
            </a:r>
            <a:r>
              <a:rPr lang="tr-TR" altLang="en-US"/>
              <a:t> + </a:t>
            </a:r>
            <a:r>
              <a:rPr lang="tr-TR" altLang="en-US" i="1"/>
              <a:t>t(H)</a:t>
            </a:r>
          </a:p>
          <a:p>
            <a:pPr>
              <a:buFontTx/>
              <a:buNone/>
            </a:pPr>
            <a:r>
              <a:rPr lang="tr-TR" altLang="en-US"/>
              <a:t>Thus, </a:t>
            </a:r>
            <a:r>
              <a:rPr lang="tr-TR" altLang="en-US">
                <a:solidFill>
                  <a:srgbClr val="0066CC"/>
                </a:solidFill>
              </a:rPr>
              <a:t>the total actual cost is </a:t>
            </a:r>
            <a:r>
              <a:rPr lang="tr-TR" altLang="en-US" i="1">
                <a:solidFill>
                  <a:srgbClr val="0066CC"/>
                </a:solidFill>
              </a:rPr>
              <a:t>O(D(n) + t(H))</a:t>
            </a:r>
          </a:p>
        </p:txBody>
      </p:sp>
    </p:spTree>
    <p:extLst>
      <p:ext uri="{BB962C8B-B14F-4D97-AF65-F5344CB8AC3E}">
        <p14:creationId xmlns:p14="http://schemas.microsoft.com/office/powerpoint/2010/main" val="166823182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rmAutofit fontScale="90000"/>
          </a:bodyPr>
          <a:lstStyle/>
          <a:p>
            <a:r>
              <a:rPr lang="tr-TR" altLang="en-US" sz="3600"/>
              <a:t>Complexity Analysis of the </a:t>
            </a:r>
            <a:br>
              <a:rPr lang="tr-TR" altLang="en-US" sz="3600"/>
            </a:br>
            <a:r>
              <a:rPr lang="tr-TR" altLang="en-US" sz="3600"/>
              <a:t>FIB-HEAP-EXTRACT-MIN Procedure</a:t>
            </a:r>
          </a:p>
        </p:txBody>
      </p:sp>
      <p:sp>
        <p:nvSpPr>
          <p:cNvPr id="136195" name="Rectangle 3"/>
          <p:cNvSpPr>
            <a:spLocks noGrp="1" noChangeArrowheads="1"/>
          </p:cNvSpPr>
          <p:nvPr>
            <p:ph type="body" idx="1"/>
          </p:nvPr>
        </p:nvSpPr>
        <p:spPr/>
        <p:txBody>
          <a:bodyPr/>
          <a:lstStyle/>
          <a:p>
            <a:pPr algn="ctr">
              <a:lnSpc>
                <a:spcPct val="80000"/>
              </a:lnSpc>
              <a:buFontTx/>
              <a:buNone/>
            </a:pPr>
            <a:r>
              <a:rPr lang="tr-TR" altLang="en-US" sz="2800"/>
              <a:t>Amortized Cost</a:t>
            </a:r>
          </a:p>
          <a:p>
            <a:pPr>
              <a:lnSpc>
                <a:spcPct val="80000"/>
              </a:lnSpc>
              <a:buFontTx/>
              <a:buNone/>
            </a:pPr>
            <a:r>
              <a:rPr lang="tr-TR" altLang="en-US" sz="2800"/>
              <a:t>Potential before: </a:t>
            </a:r>
            <a:r>
              <a:rPr lang="tr-TR" altLang="en-US" sz="2800" i="1"/>
              <a:t>t(H)</a:t>
            </a:r>
            <a:r>
              <a:rPr lang="tr-TR" altLang="en-US" sz="2800"/>
              <a:t> + 2</a:t>
            </a:r>
            <a:r>
              <a:rPr lang="tr-TR" altLang="en-US" sz="2800" i="1"/>
              <a:t>m(H)</a:t>
            </a:r>
          </a:p>
          <a:p>
            <a:pPr>
              <a:lnSpc>
                <a:spcPct val="80000"/>
              </a:lnSpc>
              <a:buFontTx/>
              <a:buNone/>
            </a:pPr>
            <a:r>
              <a:rPr lang="tr-TR" altLang="en-US" sz="2800"/>
              <a:t>Potential after: at most (</a:t>
            </a:r>
            <a:r>
              <a:rPr lang="tr-TR" altLang="en-US" sz="2800" i="1"/>
              <a:t>D(n)</a:t>
            </a:r>
            <a:r>
              <a:rPr lang="tr-TR" altLang="en-US" sz="2800"/>
              <a:t> + 1)+2</a:t>
            </a:r>
            <a:r>
              <a:rPr lang="tr-TR" altLang="en-US" sz="2800" i="1"/>
              <a:t>m(H)</a:t>
            </a:r>
            <a:r>
              <a:rPr lang="tr-TR" altLang="en-US" sz="2800"/>
              <a:t> since at most </a:t>
            </a:r>
            <a:r>
              <a:rPr lang="tr-TR" altLang="en-US" sz="2800" i="1"/>
              <a:t>D(n)</a:t>
            </a:r>
            <a:r>
              <a:rPr lang="tr-TR" altLang="en-US" sz="2800"/>
              <a:t>+1 roots remain &amp; no nodes marked</a:t>
            </a:r>
          </a:p>
          <a:p>
            <a:pPr>
              <a:lnSpc>
                <a:spcPct val="80000"/>
              </a:lnSpc>
              <a:buFontTx/>
              <a:buNone/>
            </a:pPr>
            <a:r>
              <a:rPr lang="tr-TR" altLang="en-US" sz="2800"/>
              <a:t>Amortized cost = </a:t>
            </a:r>
            <a:r>
              <a:rPr lang="tr-TR" altLang="en-US" sz="2800" i="1"/>
              <a:t>O(D(n) + t(H))</a:t>
            </a:r>
            <a:r>
              <a:rPr lang="tr-TR" altLang="en-US" sz="2800"/>
              <a:t> +</a:t>
            </a:r>
          </a:p>
          <a:p>
            <a:pPr>
              <a:lnSpc>
                <a:spcPct val="80000"/>
              </a:lnSpc>
              <a:buFontTx/>
              <a:buNone/>
            </a:pPr>
            <a:r>
              <a:rPr lang="tr-TR" altLang="en-US" sz="2800"/>
              <a:t>                             [(</a:t>
            </a:r>
            <a:r>
              <a:rPr lang="tr-TR" altLang="en-US" sz="2800" i="1"/>
              <a:t>D(n)</a:t>
            </a:r>
            <a:r>
              <a:rPr lang="tr-TR" altLang="en-US" sz="2800"/>
              <a:t> + 1) + 2</a:t>
            </a:r>
            <a:r>
              <a:rPr lang="tr-TR" altLang="en-US" sz="2800" i="1"/>
              <a:t>m(H)</a:t>
            </a:r>
            <a:r>
              <a:rPr lang="tr-TR" altLang="en-US" sz="2800"/>
              <a:t>] –</a:t>
            </a:r>
          </a:p>
          <a:p>
            <a:pPr>
              <a:lnSpc>
                <a:spcPct val="80000"/>
              </a:lnSpc>
              <a:buFontTx/>
              <a:buNone/>
            </a:pPr>
            <a:r>
              <a:rPr lang="tr-TR" altLang="en-US" sz="2800"/>
              <a:t>                             [</a:t>
            </a:r>
            <a:r>
              <a:rPr lang="tr-TR" altLang="en-US" sz="2800" i="1"/>
              <a:t>t(H)</a:t>
            </a:r>
            <a:r>
              <a:rPr lang="tr-TR" altLang="en-US" sz="2800"/>
              <a:t> + 2</a:t>
            </a:r>
            <a:r>
              <a:rPr lang="tr-TR" altLang="en-US" sz="2800" i="1"/>
              <a:t>m(H)</a:t>
            </a:r>
            <a:r>
              <a:rPr lang="tr-TR" altLang="en-US" sz="2800"/>
              <a:t>]</a:t>
            </a:r>
          </a:p>
          <a:p>
            <a:pPr>
              <a:lnSpc>
                <a:spcPct val="80000"/>
              </a:lnSpc>
              <a:buFontTx/>
              <a:buNone/>
            </a:pPr>
            <a:r>
              <a:rPr lang="tr-TR" altLang="en-US" sz="2800"/>
              <a:t>                         = </a:t>
            </a:r>
            <a:r>
              <a:rPr lang="tr-TR" altLang="en-US" sz="2800" i="1"/>
              <a:t>O(D(n))</a:t>
            </a:r>
            <a:r>
              <a:rPr lang="tr-TR" altLang="en-US" sz="2800"/>
              <a:t> + </a:t>
            </a:r>
            <a:r>
              <a:rPr lang="tr-TR" altLang="en-US" sz="2800" i="1"/>
              <a:t>O(t(H))</a:t>
            </a:r>
            <a:r>
              <a:rPr lang="tr-TR" altLang="en-US" sz="2800"/>
              <a:t> – </a:t>
            </a:r>
            <a:r>
              <a:rPr lang="tr-TR" altLang="en-US" sz="2800" i="1"/>
              <a:t>D(n)</a:t>
            </a:r>
            <a:r>
              <a:rPr lang="tr-TR" altLang="en-US" sz="2800"/>
              <a:t> – </a:t>
            </a:r>
            <a:r>
              <a:rPr lang="tr-TR" altLang="en-US" sz="2800" i="1"/>
              <a:t>t(H)</a:t>
            </a:r>
          </a:p>
          <a:p>
            <a:pPr>
              <a:lnSpc>
                <a:spcPct val="80000"/>
              </a:lnSpc>
              <a:buFontTx/>
              <a:buNone/>
            </a:pPr>
            <a:r>
              <a:rPr lang="tr-TR" altLang="en-US" sz="2800"/>
              <a:t>                         = </a:t>
            </a:r>
            <a:r>
              <a:rPr lang="tr-TR" altLang="en-US" sz="2800" b="1" i="1"/>
              <a:t>O(D(n))</a:t>
            </a:r>
          </a:p>
        </p:txBody>
      </p:sp>
    </p:spTree>
    <p:extLst>
      <p:ext uri="{BB962C8B-B14F-4D97-AF65-F5344CB8AC3E}">
        <p14:creationId xmlns:p14="http://schemas.microsoft.com/office/powerpoint/2010/main" val="142445334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normAutofit fontScale="90000"/>
          </a:bodyPr>
          <a:lstStyle/>
          <a:p>
            <a:r>
              <a:rPr lang="tr-TR" altLang="en-US" sz="3600"/>
              <a:t>Complexity Analysis of the </a:t>
            </a:r>
            <a:br>
              <a:rPr lang="tr-TR" altLang="en-US" sz="3600"/>
            </a:br>
            <a:r>
              <a:rPr lang="tr-TR" altLang="en-US" sz="3600"/>
              <a:t>FIB-HEAP-EXTRACT-MIN Procedure</a:t>
            </a:r>
          </a:p>
        </p:txBody>
      </p:sp>
      <p:sp>
        <p:nvSpPr>
          <p:cNvPr id="137219" name="Rectangle 3"/>
          <p:cNvSpPr>
            <a:spLocks noGrp="1" noChangeArrowheads="1"/>
          </p:cNvSpPr>
          <p:nvPr>
            <p:ph type="body" idx="1"/>
          </p:nvPr>
        </p:nvSpPr>
        <p:spPr/>
        <p:txBody>
          <a:bodyPr/>
          <a:lstStyle/>
          <a:p>
            <a:pPr>
              <a:buFontTx/>
              <a:buNone/>
            </a:pPr>
            <a:endParaRPr lang="tr-TR" altLang="en-US"/>
          </a:p>
          <a:p>
            <a:pPr>
              <a:buFontTx/>
              <a:buNone/>
            </a:pPr>
            <a:endParaRPr lang="tr-TR" altLang="en-US"/>
          </a:p>
          <a:p>
            <a:pPr>
              <a:buFontTx/>
              <a:buNone/>
            </a:pPr>
            <a:r>
              <a:rPr lang="tr-TR" altLang="en-US"/>
              <a:t>The cost of performing each link </a:t>
            </a:r>
            <a:r>
              <a:rPr lang="tr-TR" altLang="en-US">
                <a:solidFill>
                  <a:srgbClr val="0066CC"/>
                </a:solidFill>
              </a:rPr>
              <a:t>is paid</a:t>
            </a:r>
            <a:r>
              <a:rPr lang="tr-TR" altLang="en-US"/>
              <a:t> for by the </a:t>
            </a:r>
            <a:r>
              <a:rPr lang="tr-TR" altLang="en-US">
                <a:solidFill>
                  <a:srgbClr val="0066CC"/>
                </a:solidFill>
              </a:rPr>
              <a:t>reduction in potential</a:t>
            </a:r>
            <a:r>
              <a:rPr lang="tr-TR" altLang="en-US"/>
              <a:t> due to the </a:t>
            </a:r>
            <a:r>
              <a:rPr lang="tr-TR" altLang="en-US">
                <a:solidFill>
                  <a:srgbClr val="0066CC"/>
                </a:solidFill>
              </a:rPr>
              <a:t>link reducing</a:t>
            </a:r>
            <a:r>
              <a:rPr lang="tr-TR" altLang="en-US"/>
              <a:t> the </a:t>
            </a:r>
            <a:r>
              <a:rPr lang="tr-TR" altLang="en-US">
                <a:solidFill>
                  <a:srgbClr val="0066CC"/>
                </a:solidFill>
              </a:rPr>
              <a:t>number of roots </a:t>
            </a:r>
            <a:r>
              <a:rPr lang="tr-TR" altLang="en-US"/>
              <a:t>by</a:t>
            </a:r>
            <a:r>
              <a:rPr lang="tr-TR" altLang="en-US">
                <a:solidFill>
                  <a:srgbClr val="0066CC"/>
                </a:solidFill>
              </a:rPr>
              <a:t> one</a:t>
            </a:r>
          </a:p>
        </p:txBody>
      </p:sp>
    </p:spTree>
    <p:extLst>
      <p:ext uri="{BB962C8B-B14F-4D97-AF65-F5344CB8AC3E}">
        <p14:creationId xmlns:p14="http://schemas.microsoft.com/office/powerpoint/2010/main" val="353552825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normAutofit fontScale="90000"/>
          </a:bodyPr>
          <a:lstStyle/>
          <a:p>
            <a:r>
              <a:rPr lang="tr-TR" altLang="en-US" sz="4000"/>
              <a:t>EXTRACT-MIN Procedure for Fibonacci Heaps</a:t>
            </a:r>
          </a:p>
        </p:txBody>
      </p:sp>
      <p:sp>
        <p:nvSpPr>
          <p:cNvPr id="138243" name="Rectangle 3"/>
          <p:cNvSpPr>
            <a:spLocks noGrp="1" noChangeArrowheads="1"/>
          </p:cNvSpPr>
          <p:nvPr>
            <p:ph type="body" idx="1"/>
          </p:nvPr>
        </p:nvSpPr>
        <p:spPr/>
        <p:txBody>
          <a:bodyPr/>
          <a:lstStyle/>
          <a:p>
            <a:pPr>
              <a:lnSpc>
                <a:spcPct val="80000"/>
              </a:lnSpc>
              <a:buFontTx/>
              <a:buNone/>
            </a:pPr>
            <a:r>
              <a:rPr lang="tr-TR" altLang="en-US" sz="1400">
                <a:solidFill>
                  <a:srgbClr val="3366FF"/>
                </a:solidFill>
                <a:cs typeface="Times New Roman" panose="02020603050405020304" pitchFamily="18" charset="0"/>
              </a:rPr>
              <a:t>FIB-HEAP-EXTRACT-MIN (H)</a:t>
            </a:r>
            <a:endParaRPr lang="tr-TR" altLang="en-US" sz="1400">
              <a:solidFill>
                <a:srgbClr val="000000"/>
              </a:solidFill>
              <a:cs typeface="Times New Roman" panose="02020603050405020304" pitchFamily="18" charset="0"/>
            </a:endParaRPr>
          </a:p>
          <a:p>
            <a:pPr>
              <a:lnSpc>
                <a:spcPct val="80000"/>
              </a:lnSpc>
              <a:buFontTx/>
              <a:buNone/>
            </a:pPr>
            <a:r>
              <a:rPr lang="tr-TR" altLang="en-US" sz="1400" i="1">
                <a:solidFill>
                  <a:srgbClr val="000000"/>
                </a:solidFill>
                <a:cs typeface="Times New Roman" panose="02020603050405020304" pitchFamily="18" charset="0"/>
              </a:rPr>
              <a:t>z</a:t>
            </a:r>
            <a:r>
              <a:rPr lang="tr-TR" altLang="en-US" sz="1400">
                <a:solidFill>
                  <a:srgbClr val="000000"/>
                </a:solidFill>
                <a:cs typeface="Times New Roman" panose="02020603050405020304" pitchFamily="18" charset="0"/>
              </a:rPr>
              <a:t> </a:t>
            </a:r>
            <a:r>
              <a:rPr lang="tr-TR" altLang="en-US" sz="1400">
                <a:solidFill>
                  <a:srgbClr val="000000"/>
                </a:solidFill>
                <a:cs typeface="Times New Roman" panose="02020603050405020304" pitchFamily="18" charset="0"/>
                <a:sym typeface="Wingdings" panose="05000000000000000000" pitchFamily="2" charset="2"/>
              </a:rPr>
              <a:t></a:t>
            </a:r>
            <a:r>
              <a:rPr lang="tr-TR" altLang="en-US" sz="1400">
                <a:solidFill>
                  <a:srgbClr val="000000"/>
                </a:solidFill>
                <a:cs typeface="Times New Roman" panose="02020603050405020304" pitchFamily="18" charset="0"/>
              </a:rPr>
              <a:t> min[ H ]</a:t>
            </a:r>
            <a:endParaRPr lang="tr-TR" altLang="en-US" sz="1400">
              <a:solidFill>
                <a:srgbClr val="3366FF"/>
              </a:solidFill>
              <a:cs typeface="Times New Roman" panose="02020603050405020304" pitchFamily="18" charset="0"/>
            </a:endParaRPr>
          </a:p>
          <a:p>
            <a:pPr>
              <a:lnSpc>
                <a:spcPct val="80000"/>
              </a:lnSpc>
              <a:buFontTx/>
              <a:buNone/>
            </a:pPr>
            <a:r>
              <a:rPr lang="tr-TR" altLang="en-US" sz="1400">
                <a:solidFill>
                  <a:srgbClr val="3366FF"/>
                </a:solidFill>
                <a:cs typeface="Times New Roman" panose="02020603050405020304" pitchFamily="18" charset="0"/>
              </a:rPr>
              <a:t>if </a:t>
            </a:r>
            <a:r>
              <a:rPr lang="tr-TR" altLang="en-US" sz="1400">
                <a:solidFill>
                  <a:srgbClr val="000000"/>
                </a:solidFill>
                <a:cs typeface="Times New Roman" panose="02020603050405020304" pitchFamily="18" charset="0"/>
              </a:rPr>
              <a:t> </a:t>
            </a:r>
            <a:r>
              <a:rPr lang="tr-TR" altLang="en-US" sz="1400" i="1">
                <a:solidFill>
                  <a:srgbClr val="000000"/>
                </a:solidFill>
                <a:cs typeface="Times New Roman" panose="02020603050405020304" pitchFamily="18" charset="0"/>
              </a:rPr>
              <a:t>z</a:t>
            </a:r>
            <a:r>
              <a:rPr lang="tr-TR" altLang="en-US" sz="1400">
                <a:solidFill>
                  <a:srgbClr val="000000"/>
                </a:solidFill>
                <a:cs typeface="Times New Roman" panose="02020603050405020304" pitchFamily="18" charset="0"/>
              </a:rPr>
              <a:t> ≠ NIL </a:t>
            </a:r>
            <a:r>
              <a:rPr lang="tr-TR" altLang="en-US" sz="1400">
                <a:solidFill>
                  <a:srgbClr val="3366FF"/>
                </a:solidFill>
                <a:cs typeface="Times New Roman" panose="02020603050405020304" pitchFamily="18" charset="0"/>
              </a:rPr>
              <a:t>then</a:t>
            </a:r>
            <a:endParaRPr lang="tr-TR" altLang="en-US" sz="1400">
              <a:solidFill>
                <a:srgbClr val="000000"/>
              </a:solidFill>
              <a:cs typeface="Times New Roman" panose="02020603050405020304" pitchFamily="18" charset="0"/>
            </a:endParaRPr>
          </a:p>
          <a:p>
            <a:pPr>
              <a:lnSpc>
                <a:spcPct val="80000"/>
              </a:lnSpc>
              <a:buFontTx/>
              <a:buNone/>
            </a:pPr>
            <a:r>
              <a:rPr lang="tr-TR" altLang="en-US" sz="1400">
                <a:solidFill>
                  <a:srgbClr val="000000"/>
                </a:solidFill>
                <a:cs typeface="Times New Roman" panose="02020603050405020304" pitchFamily="18" charset="0"/>
              </a:rPr>
              <a:t>		</a:t>
            </a:r>
            <a:r>
              <a:rPr lang="tr-TR" altLang="en-US" sz="1400">
                <a:solidFill>
                  <a:srgbClr val="3366FF"/>
                </a:solidFill>
                <a:cs typeface="Times New Roman" panose="02020603050405020304" pitchFamily="18" charset="0"/>
              </a:rPr>
              <a:t>for</a:t>
            </a:r>
            <a:r>
              <a:rPr lang="tr-TR" altLang="en-US" sz="1400">
                <a:solidFill>
                  <a:srgbClr val="000000"/>
                </a:solidFill>
                <a:cs typeface="Times New Roman" panose="02020603050405020304" pitchFamily="18" charset="0"/>
              </a:rPr>
              <a:t> each child </a:t>
            </a:r>
            <a:r>
              <a:rPr lang="tr-TR" altLang="en-US" sz="1400" i="1">
                <a:solidFill>
                  <a:srgbClr val="000000"/>
                </a:solidFill>
                <a:cs typeface="Times New Roman" panose="02020603050405020304" pitchFamily="18" charset="0"/>
              </a:rPr>
              <a:t>x</a:t>
            </a:r>
            <a:r>
              <a:rPr lang="tr-TR" altLang="en-US" sz="1400">
                <a:solidFill>
                  <a:srgbClr val="000000"/>
                </a:solidFill>
                <a:cs typeface="Times New Roman" panose="02020603050405020304" pitchFamily="18" charset="0"/>
              </a:rPr>
              <a:t> of </a:t>
            </a:r>
            <a:r>
              <a:rPr lang="tr-TR" altLang="en-US" sz="1400" i="1">
                <a:solidFill>
                  <a:srgbClr val="000000"/>
                </a:solidFill>
                <a:cs typeface="Times New Roman" panose="02020603050405020304" pitchFamily="18" charset="0"/>
              </a:rPr>
              <a:t>z</a:t>
            </a:r>
            <a:r>
              <a:rPr lang="tr-TR" altLang="en-US" sz="1400">
                <a:solidFill>
                  <a:srgbClr val="000000"/>
                </a:solidFill>
                <a:cs typeface="Times New Roman" panose="02020603050405020304" pitchFamily="18" charset="0"/>
              </a:rPr>
              <a:t> </a:t>
            </a:r>
            <a:r>
              <a:rPr lang="tr-TR" altLang="en-US" sz="1400">
                <a:solidFill>
                  <a:srgbClr val="3366FF"/>
                </a:solidFill>
                <a:cs typeface="Times New Roman" panose="02020603050405020304" pitchFamily="18" charset="0"/>
              </a:rPr>
              <a:t>do</a:t>
            </a:r>
            <a:endParaRPr lang="tr-TR" altLang="en-US" sz="1400">
              <a:solidFill>
                <a:srgbClr val="000000"/>
              </a:solidFill>
              <a:cs typeface="Times New Roman" panose="02020603050405020304" pitchFamily="18" charset="0"/>
            </a:endParaRPr>
          </a:p>
          <a:p>
            <a:pPr>
              <a:lnSpc>
                <a:spcPct val="80000"/>
              </a:lnSpc>
              <a:buFontTx/>
              <a:buNone/>
            </a:pPr>
            <a:r>
              <a:rPr lang="tr-TR" altLang="en-US" sz="1400">
                <a:solidFill>
                  <a:srgbClr val="000000"/>
                </a:solidFill>
                <a:cs typeface="Times New Roman" panose="02020603050405020304" pitchFamily="18" charset="0"/>
              </a:rPr>
              <a:t>		</a:t>
            </a:r>
            <a:r>
              <a:rPr lang="tr-TR" altLang="en-US" sz="1400">
                <a:solidFill>
                  <a:srgbClr val="000000"/>
                </a:solidFill>
              </a:rPr>
              <a:t>	</a:t>
            </a:r>
            <a:r>
              <a:rPr lang="tr-TR" altLang="en-US" sz="1400">
                <a:solidFill>
                  <a:srgbClr val="000000"/>
                </a:solidFill>
                <a:cs typeface="Times New Roman" panose="02020603050405020304" pitchFamily="18" charset="0"/>
              </a:rPr>
              <a:t>add </a:t>
            </a:r>
            <a:r>
              <a:rPr lang="tr-TR" altLang="en-US" sz="1400" i="1">
                <a:solidFill>
                  <a:srgbClr val="000000"/>
                </a:solidFill>
                <a:cs typeface="Times New Roman" panose="02020603050405020304" pitchFamily="18" charset="0"/>
              </a:rPr>
              <a:t>x</a:t>
            </a:r>
            <a:r>
              <a:rPr lang="tr-TR" altLang="en-US" sz="1400">
                <a:solidFill>
                  <a:srgbClr val="000000"/>
                </a:solidFill>
                <a:cs typeface="Times New Roman" panose="02020603050405020304" pitchFamily="18" charset="0"/>
              </a:rPr>
              <a:t> to the root list of H</a:t>
            </a:r>
          </a:p>
          <a:p>
            <a:pPr>
              <a:lnSpc>
                <a:spcPct val="80000"/>
              </a:lnSpc>
              <a:buFontTx/>
              <a:buNone/>
            </a:pPr>
            <a:r>
              <a:rPr lang="tr-TR" altLang="en-US" sz="1400">
                <a:solidFill>
                  <a:srgbClr val="000000"/>
                </a:solidFill>
                <a:cs typeface="Times New Roman" panose="02020603050405020304" pitchFamily="18" charset="0"/>
              </a:rPr>
              <a:t>			p [ </a:t>
            </a:r>
            <a:r>
              <a:rPr lang="tr-TR" altLang="en-US" sz="1400" i="1">
                <a:solidFill>
                  <a:srgbClr val="000000"/>
                </a:solidFill>
                <a:cs typeface="Times New Roman" panose="02020603050405020304" pitchFamily="18" charset="0"/>
              </a:rPr>
              <a:t>x</a:t>
            </a:r>
            <a:r>
              <a:rPr lang="tr-TR" altLang="en-US" sz="1400">
                <a:solidFill>
                  <a:srgbClr val="000000"/>
                </a:solidFill>
                <a:cs typeface="Times New Roman" panose="02020603050405020304" pitchFamily="18" charset="0"/>
              </a:rPr>
              <a:t> ] </a:t>
            </a:r>
            <a:r>
              <a:rPr lang="tr-TR" altLang="en-US" sz="1400">
                <a:solidFill>
                  <a:srgbClr val="000000"/>
                </a:solidFill>
                <a:cs typeface="Times New Roman" panose="02020603050405020304" pitchFamily="18" charset="0"/>
                <a:sym typeface="Wingdings" panose="05000000000000000000" pitchFamily="2" charset="2"/>
              </a:rPr>
              <a:t></a:t>
            </a:r>
            <a:r>
              <a:rPr lang="tr-TR" altLang="en-US" sz="1400">
                <a:solidFill>
                  <a:srgbClr val="000000"/>
                </a:solidFill>
                <a:cs typeface="Times New Roman" panose="02020603050405020304" pitchFamily="18" charset="0"/>
              </a:rPr>
              <a:t> NIL</a:t>
            </a:r>
          </a:p>
          <a:p>
            <a:pPr>
              <a:lnSpc>
                <a:spcPct val="80000"/>
              </a:lnSpc>
              <a:buFontTx/>
              <a:buNone/>
            </a:pPr>
            <a:r>
              <a:rPr lang="tr-TR" altLang="en-US" sz="1400">
                <a:solidFill>
                  <a:srgbClr val="000000"/>
                </a:solidFill>
                <a:cs typeface="Times New Roman" panose="02020603050405020304" pitchFamily="18" charset="0"/>
              </a:rPr>
              <a:t>		</a:t>
            </a:r>
            <a:r>
              <a:rPr lang="tr-TR" altLang="en-US" sz="1400">
                <a:solidFill>
                  <a:srgbClr val="3366FF"/>
                </a:solidFill>
                <a:cs typeface="Times New Roman" panose="02020603050405020304" pitchFamily="18" charset="0"/>
              </a:rPr>
              <a:t>endfor</a:t>
            </a:r>
            <a:endParaRPr lang="tr-TR" altLang="en-US" sz="1400">
              <a:solidFill>
                <a:srgbClr val="000000"/>
              </a:solidFill>
              <a:cs typeface="Times New Roman" panose="02020603050405020304" pitchFamily="18" charset="0"/>
            </a:endParaRPr>
          </a:p>
          <a:p>
            <a:pPr>
              <a:lnSpc>
                <a:spcPct val="80000"/>
              </a:lnSpc>
              <a:buFontTx/>
              <a:buNone/>
            </a:pPr>
            <a:r>
              <a:rPr lang="tr-TR" altLang="en-US" sz="1400">
                <a:solidFill>
                  <a:srgbClr val="000000"/>
                </a:solidFill>
                <a:cs typeface="Times New Roman" panose="02020603050405020304" pitchFamily="18" charset="0"/>
              </a:rPr>
              <a:t>		remove </a:t>
            </a:r>
            <a:r>
              <a:rPr lang="tr-TR" altLang="en-US" sz="1400" i="1">
                <a:solidFill>
                  <a:srgbClr val="000000"/>
                </a:solidFill>
                <a:cs typeface="Times New Roman" panose="02020603050405020304" pitchFamily="18" charset="0"/>
              </a:rPr>
              <a:t>z</a:t>
            </a:r>
            <a:r>
              <a:rPr lang="tr-TR" altLang="en-US" sz="1400">
                <a:solidFill>
                  <a:srgbClr val="000000"/>
                </a:solidFill>
                <a:cs typeface="Times New Roman" panose="02020603050405020304" pitchFamily="18" charset="0"/>
              </a:rPr>
              <a:t> from the root list of H</a:t>
            </a:r>
          </a:p>
          <a:p>
            <a:pPr>
              <a:lnSpc>
                <a:spcPct val="80000"/>
              </a:lnSpc>
              <a:buFontTx/>
              <a:buNone/>
            </a:pPr>
            <a:r>
              <a:rPr lang="tr-TR" altLang="en-US" sz="1400">
                <a:solidFill>
                  <a:srgbClr val="000000"/>
                </a:solidFill>
                <a:cs typeface="Times New Roman" panose="02020603050405020304" pitchFamily="18" charset="0"/>
              </a:rPr>
              <a:t>		</a:t>
            </a:r>
            <a:r>
              <a:rPr lang="tr-TR" altLang="en-US" sz="1400">
                <a:solidFill>
                  <a:srgbClr val="3366FF"/>
                </a:solidFill>
                <a:cs typeface="Times New Roman" panose="02020603050405020304" pitchFamily="18" charset="0"/>
              </a:rPr>
              <a:t>if</a:t>
            </a:r>
            <a:r>
              <a:rPr lang="tr-TR" altLang="en-US" sz="1400">
                <a:solidFill>
                  <a:srgbClr val="000000"/>
                </a:solidFill>
                <a:cs typeface="Times New Roman" panose="02020603050405020304" pitchFamily="18" charset="0"/>
              </a:rPr>
              <a:t> right [ </a:t>
            </a:r>
            <a:r>
              <a:rPr lang="tr-TR" altLang="en-US" sz="1400" i="1">
                <a:solidFill>
                  <a:srgbClr val="000000"/>
                </a:solidFill>
                <a:cs typeface="Times New Roman" panose="02020603050405020304" pitchFamily="18" charset="0"/>
              </a:rPr>
              <a:t>z</a:t>
            </a:r>
            <a:r>
              <a:rPr lang="tr-TR" altLang="en-US" sz="1400">
                <a:solidFill>
                  <a:srgbClr val="000000"/>
                </a:solidFill>
                <a:cs typeface="Times New Roman" panose="02020603050405020304" pitchFamily="18" charset="0"/>
              </a:rPr>
              <a:t> ] = z </a:t>
            </a:r>
            <a:r>
              <a:rPr lang="tr-TR" altLang="en-US" sz="1400">
                <a:solidFill>
                  <a:srgbClr val="3366FF"/>
                </a:solidFill>
                <a:cs typeface="Times New Roman" panose="02020603050405020304" pitchFamily="18" charset="0"/>
              </a:rPr>
              <a:t>then</a:t>
            </a:r>
            <a:endParaRPr lang="tr-TR" altLang="en-US" sz="1400">
              <a:solidFill>
                <a:srgbClr val="000000"/>
              </a:solidFill>
              <a:cs typeface="Times New Roman" panose="02020603050405020304" pitchFamily="18" charset="0"/>
            </a:endParaRPr>
          </a:p>
          <a:p>
            <a:pPr>
              <a:lnSpc>
                <a:spcPct val="80000"/>
              </a:lnSpc>
              <a:buFontTx/>
              <a:buNone/>
            </a:pPr>
            <a:r>
              <a:rPr lang="tr-TR" altLang="en-US" sz="1400">
                <a:solidFill>
                  <a:srgbClr val="000000"/>
                </a:solidFill>
                <a:cs typeface="Times New Roman" panose="02020603050405020304" pitchFamily="18" charset="0"/>
              </a:rPr>
              <a:t>			min [ H ] </a:t>
            </a:r>
            <a:r>
              <a:rPr lang="tr-TR" altLang="en-US" sz="1400">
                <a:solidFill>
                  <a:srgbClr val="000000"/>
                </a:solidFill>
                <a:cs typeface="Times New Roman" panose="02020603050405020304" pitchFamily="18" charset="0"/>
                <a:sym typeface="Wingdings" panose="05000000000000000000" pitchFamily="2" charset="2"/>
              </a:rPr>
              <a:t></a:t>
            </a:r>
            <a:r>
              <a:rPr lang="tr-TR" altLang="en-US" sz="1400">
                <a:solidFill>
                  <a:srgbClr val="000000"/>
                </a:solidFill>
                <a:cs typeface="Times New Roman" panose="02020603050405020304" pitchFamily="18" charset="0"/>
              </a:rPr>
              <a:t> NIL</a:t>
            </a:r>
          </a:p>
          <a:p>
            <a:pPr>
              <a:lnSpc>
                <a:spcPct val="80000"/>
              </a:lnSpc>
              <a:buFontTx/>
              <a:buNone/>
            </a:pPr>
            <a:r>
              <a:rPr lang="tr-TR" altLang="en-US" sz="1400">
                <a:solidFill>
                  <a:srgbClr val="000000"/>
                </a:solidFill>
                <a:cs typeface="Times New Roman" panose="02020603050405020304" pitchFamily="18" charset="0"/>
              </a:rPr>
              <a:t>		</a:t>
            </a:r>
            <a:r>
              <a:rPr lang="tr-TR" altLang="en-US" sz="1400">
                <a:solidFill>
                  <a:srgbClr val="3366FF"/>
                </a:solidFill>
                <a:cs typeface="Times New Roman" panose="02020603050405020304" pitchFamily="18" charset="0"/>
              </a:rPr>
              <a:t>else</a:t>
            </a:r>
            <a:endParaRPr lang="tr-TR" altLang="en-US" sz="1400">
              <a:solidFill>
                <a:srgbClr val="000000"/>
              </a:solidFill>
              <a:cs typeface="Times New Roman" panose="02020603050405020304" pitchFamily="18" charset="0"/>
            </a:endParaRPr>
          </a:p>
          <a:p>
            <a:pPr>
              <a:lnSpc>
                <a:spcPct val="80000"/>
              </a:lnSpc>
              <a:buFontTx/>
              <a:buNone/>
            </a:pPr>
            <a:r>
              <a:rPr lang="tr-TR" altLang="en-US" sz="1400">
                <a:solidFill>
                  <a:srgbClr val="000000"/>
                </a:solidFill>
                <a:cs typeface="Times New Roman" panose="02020603050405020304" pitchFamily="18" charset="0"/>
              </a:rPr>
              <a:t>			min [ H ] </a:t>
            </a:r>
            <a:r>
              <a:rPr lang="tr-TR" altLang="en-US" sz="1400">
                <a:solidFill>
                  <a:srgbClr val="000000"/>
                </a:solidFill>
                <a:cs typeface="Times New Roman" panose="02020603050405020304" pitchFamily="18" charset="0"/>
                <a:sym typeface="Wingdings" panose="05000000000000000000" pitchFamily="2" charset="2"/>
              </a:rPr>
              <a:t></a:t>
            </a:r>
            <a:r>
              <a:rPr lang="tr-TR" altLang="en-US" sz="1400">
                <a:solidFill>
                  <a:srgbClr val="000000"/>
                </a:solidFill>
                <a:cs typeface="Times New Roman" panose="02020603050405020304" pitchFamily="18" charset="0"/>
              </a:rPr>
              <a:t> right [ </a:t>
            </a:r>
            <a:r>
              <a:rPr lang="tr-TR" altLang="en-US" sz="1400" i="1">
                <a:solidFill>
                  <a:srgbClr val="000000"/>
                </a:solidFill>
                <a:cs typeface="Times New Roman" panose="02020603050405020304" pitchFamily="18" charset="0"/>
              </a:rPr>
              <a:t>z</a:t>
            </a:r>
            <a:r>
              <a:rPr lang="tr-TR" altLang="en-US" sz="1400">
                <a:solidFill>
                  <a:srgbClr val="000000"/>
                </a:solidFill>
                <a:cs typeface="Times New Roman" panose="02020603050405020304" pitchFamily="18" charset="0"/>
              </a:rPr>
              <a:t> ]</a:t>
            </a:r>
          </a:p>
          <a:p>
            <a:pPr>
              <a:lnSpc>
                <a:spcPct val="80000"/>
              </a:lnSpc>
              <a:buFontTx/>
              <a:buNone/>
            </a:pPr>
            <a:r>
              <a:rPr lang="tr-TR" altLang="en-US" sz="1400">
                <a:solidFill>
                  <a:srgbClr val="000000"/>
                </a:solidFill>
                <a:cs typeface="Times New Roman" panose="02020603050405020304" pitchFamily="18" charset="0"/>
              </a:rPr>
              <a:t>			</a:t>
            </a:r>
            <a:r>
              <a:rPr lang="tr-TR" altLang="en-US" sz="1400">
                <a:solidFill>
                  <a:srgbClr val="3366FF"/>
                </a:solidFill>
                <a:cs typeface="Times New Roman" panose="02020603050405020304" pitchFamily="18" charset="0"/>
              </a:rPr>
              <a:t>CONSOLIDATE </a:t>
            </a:r>
            <a:r>
              <a:rPr lang="tr-TR" altLang="en-US" sz="1400">
                <a:solidFill>
                  <a:srgbClr val="000000"/>
                </a:solidFill>
                <a:cs typeface="Times New Roman" panose="02020603050405020304" pitchFamily="18" charset="0"/>
              </a:rPr>
              <a:t>(H)</a:t>
            </a:r>
          </a:p>
          <a:p>
            <a:pPr>
              <a:lnSpc>
                <a:spcPct val="80000"/>
              </a:lnSpc>
              <a:buFontTx/>
              <a:buNone/>
            </a:pPr>
            <a:r>
              <a:rPr lang="tr-TR" altLang="en-US" sz="1400">
                <a:solidFill>
                  <a:srgbClr val="000000"/>
                </a:solidFill>
                <a:cs typeface="Times New Roman" panose="02020603050405020304" pitchFamily="18" charset="0"/>
              </a:rPr>
              <a:t>		</a:t>
            </a:r>
            <a:r>
              <a:rPr lang="tr-TR" altLang="en-US" sz="1400">
                <a:solidFill>
                  <a:srgbClr val="3366FF"/>
                </a:solidFill>
                <a:cs typeface="Times New Roman" panose="02020603050405020304" pitchFamily="18" charset="0"/>
              </a:rPr>
              <a:t>endif</a:t>
            </a:r>
            <a:endParaRPr lang="tr-TR" altLang="en-US" sz="1400">
              <a:solidFill>
                <a:srgbClr val="000000"/>
              </a:solidFill>
              <a:cs typeface="Times New Roman" panose="02020603050405020304" pitchFamily="18" charset="0"/>
            </a:endParaRPr>
          </a:p>
          <a:p>
            <a:pPr>
              <a:lnSpc>
                <a:spcPct val="80000"/>
              </a:lnSpc>
              <a:buFontTx/>
              <a:buNone/>
            </a:pPr>
            <a:r>
              <a:rPr lang="tr-TR" altLang="en-US" sz="1400">
                <a:solidFill>
                  <a:srgbClr val="000000"/>
                </a:solidFill>
                <a:cs typeface="Times New Roman" panose="02020603050405020304" pitchFamily="18" charset="0"/>
              </a:rPr>
              <a:t>		n [ H ] </a:t>
            </a:r>
            <a:r>
              <a:rPr lang="tr-TR" altLang="en-US" sz="1400">
                <a:solidFill>
                  <a:srgbClr val="000000"/>
                </a:solidFill>
                <a:cs typeface="Times New Roman" panose="02020603050405020304" pitchFamily="18" charset="0"/>
                <a:sym typeface="Wingdings" panose="05000000000000000000" pitchFamily="2" charset="2"/>
              </a:rPr>
              <a:t></a:t>
            </a:r>
            <a:r>
              <a:rPr lang="tr-TR" altLang="en-US" sz="1400">
                <a:solidFill>
                  <a:srgbClr val="000000"/>
                </a:solidFill>
                <a:cs typeface="Times New Roman" panose="02020603050405020304" pitchFamily="18" charset="0"/>
              </a:rPr>
              <a:t> n [ H ] – 1</a:t>
            </a:r>
            <a:endParaRPr lang="tr-TR" altLang="en-US" sz="1400">
              <a:solidFill>
                <a:srgbClr val="3366FF"/>
              </a:solidFill>
              <a:cs typeface="Times New Roman" panose="02020603050405020304" pitchFamily="18" charset="0"/>
            </a:endParaRPr>
          </a:p>
          <a:p>
            <a:pPr>
              <a:lnSpc>
                <a:spcPct val="80000"/>
              </a:lnSpc>
              <a:buFontTx/>
              <a:buNone/>
            </a:pPr>
            <a:r>
              <a:rPr lang="tr-TR" altLang="en-US" sz="1400">
                <a:solidFill>
                  <a:srgbClr val="3366FF"/>
                </a:solidFill>
                <a:cs typeface="Times New Roman" panose="02020603050405020304" pitchFamily="18" charset="0"/>
              </a:rPr>
              <a:t>endif</a:t>
            </a:r>
          </a:p>
          <a:p>
            <a:pPr>
              <a:lnSpc>
                <a:spcPct val="80000"/>
              </a:lnSpc>
              <a:buFontTx/>
              <a:buNone/>
            </a:pPr>
            <a:r>
              <a:rPr lang="tr-TR" altLang="en-US" sz="1400">
                <a:solidFill>
                  <a:srgbClr val="3366FF"/>
                </a:solidFill>
                <a:cs typeface="Times New Roman" panose="02020603050405020304" pitchFamily="18" charset="0"/>
              </a:rPr>
              <a:t>return </a:t>
            </a:r>
            <a:r>
              <a:rPr lang="tr-TR" altLang="en-US" sz="1400" i="1">
                <a:solidFill>
                  <a:srgbClr val="000000"/>
                </a:solidFill>
                <a:cs typeface="Times New Roman" panose="02020603050405020304" pitchFamily="18" charset="0"/>
              </a:rPr>
              <a:t>z</a:t>
            </a:r>
            <a:endParaRPr lang="tr-TR" altLang="en-US" sz="1400" i="1">
              <a:solidFill>
                <a:srgbClr val="3366FF"/>
              </a:solidFill>
              <a:cs typeface="Times New Roman" panose="02020603050405020304" pitchFamily="18" charset="0"/>
            </a:endParaRPr>
          </a:p>
          <a:p>
            <a:pPr>
              <a:lnSpc>
                <a:spcPct val="80000"/>
              </a:lnSpc>
              <a:buFontTx/>
              <a:buNone/>
            </a:pPr>
            <a:r>
              <a:rPr lang="tr-TR" altLang="en-US" sz="1400">
                <a:solidFill>
                  <a:srgbClr val="3366FF"/>
                </a:solidFill>
                <a:cs typeface="Times New Roman" panose="02020603050405020304" pitchFamily="18" charset="0"/>
              </a:rPr>
              <a:t>end</a:t>
            </a:r>
          </a:p>
        </p:txBody>
      </p:sp>
    </p:spTree>
    <p:extLst>
      <p:ext uri="{BB962C8B-B14F-4D97-AF65-F5344CB8AC3E}">
        <p14:creationId xmlns:p14="http://schemas.microsoft.com/office/powerpoint/2010/main" val="119435959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r>
              <a:rPr lang="tr-TR" altLang="en-US" sz="4000"/>
              <a:t>EXTRACT-MIN Procedure for Fibonacci Heaps</a:t>
            </a:r>
          </a:p>
        </p:txBody>
      </p:sp>
      <p:sp>
        <p:nvSpPr>
          <p:cNvPr id="139267" name="Rectangle 3"/>
          <p:cNvSpPr>
            <a:spLocks noGrp="1" noChangeArrowheads="1"/>
          </p:cNvSpPr>
          <p:nvPr>
            <p:ph type="body" idx="1"/>
          </p:nvPr>
        </p:nvSpPr>
        <p:spPr/>
        <p:txBody>
          <a:bodyPr/>
          <a:lstStyle/>
          <a:p>
            <a:pPr>
              <a:buFontTx/>
              <a:buNone/>
            </a:pPr>
            <a:endParaRPr lang="tr-TR" altLang="en-US">
              <a:solidFill>
                <a:srgbClr val="3366FF"/>
              </a:solidFill>
            </a:endParaRPr>
          </a:p>
          <a:p>
            <a:pPr>
              <a:buFontTx/>
              <a:buNone/>
            </a:pPr>
            <a:r>
              <a:rPr lang="tr-TR" altLang="en-US">
                <a:solidFill>
                  <a:srgbClr val="3366FF"/>
                </a:solidFill>
                <a:cs typeface="Times New Roman" panose="02020603050405020304" pitchFamily="18" charset="0"/>
              </a:rPr>
              <a:t>FIB-HEAP-LINK </a:t>
            </a:r>
            <a:r>
              <a:rPr lang="tr-TR" altLang="en-US">
                <a:cs typeface="Times New Roman" panose="02020603050405020304" pitchFamily="18" charset="0"/>
              </a:rPr>
              <a:t>( H, </a:t>
            </a:r>
            <a:r>
              <a:rPr lang="tr-TR" altLang="en-US" i="1">
                <a:cs typeface="Times New Roman" panose="02020603050405020304" pitchFamily="18" charset="0"/>
              </a:rPr>
              <a:t>y</a:t>
            </a:r>
            <a:r>
              <a:rPr lang="tr-TR" altLang="en-US">
                <a:cs typeface="Times New Roman" panose="02020603050405020304" pitchFamily="18" charset="0"/>
              </a:rPr>
              <a:t>, </a:t>
            </a:r>
            <a:r>
              <a:rPr lang="tr-TR" altLang="en-US" i="1">
                <a:cs typeface="Times New Roman" panose="02020603050405020304" pitchFamily="18" charset="0"/>
              </a:rPr>
              <a:t>x</a:t>
            </a:r>
            <a:r>
              <a:rPr lang="tr-TR" altLang="en-US">
                <a:cs typeface="Times New Roman" panose="02020603050405020304" pitchFamily="18" charset="0"/>
              </a:rPr>
              <a:t> )</a:t>
            </a:r>
          </a:p>
          <a:p>
            <a:pPr>
              <a:buFontTx/>
              <a:buNone/>
            </a:pPr>
            <a:r>
              <a:rPr lang="tr-TR" altLang="en-US">
                <a:solidFill>
                  <a:srgbClr val="3366FF"/>
                </a:solidFill>
                <a:cs typeface="Times New Roman" panose="02020603050405020304" pitchFamily="18" charset="0"/>
              </a:rPr>
              <a:t>	</a:t>
            </a:r>
            <a:r>
              <a:rPr lang="tr-TR" altLang="en-US">
                <a:solidFill>
                  <a:srgbClr val="000000"/>
                </a:solidFill>
                <a:cs typeface="Times New Roman" panose="02020603050405020304" pitchFamily="18" charset="0"/>
              </a:rPr>
              <a:t>remove </a:t>
            </a:r>
            <a:r>
              <a:rPr lang="tr-TR" altLang="en-US" i="1">
                <a:solidFill>
                  <a:srgbClr val="000000"/>
                </a:solidFill>
                <a:cs typeface="Times New Roman" panose="02020603050405020304" pitchFamily="18" charset="0"/>
              </a:rPr>
              <a:t>y</a:t>
            </a:r>
            <a:r>
              <a:rPr lang="tr-TR" altLang="en-US">
                <a:solidFill>
                  <a:srgbClr val="000000"/>
                </a:solidFill>
                <a:cs typeface="Times New Roman" panose="02020603050405020304" pitchFamily="18" charset="0"/>
              </a:rPr>
              <a:t> from the root list of H</a:t>
            </a:r>
          </a:p>
          <a:p>
            <a:pPr>
              <a:buFontTx/>
              <a:buNone/>
            </a:pPr>
            <a:r>
              <a:rPr lang="tr-TR" altLang="en-US">
                <a:solidFill>
                  <a:srgbClr val="000000"/>
                </a:solidFill>
                <a:cs typeface="Times New Roman" panose="02020603050405020304" pitchFamily="18" charset="0"/>
              </a:rPr>
              <a:t>	make </a:t>
            </a:r>
            <a:r>
              <a:rPr lang="tr-TR" altLang="en-US" i="1">
                <a:solidFill>
                  <a:srgbClr val="000000"/>
                </a:solidFill>
                <a:cs typeface="Times New Roman" panose="02020603050405020304" pitchFamily="18" charset="0"/>
              </a:rPr>
              <a:t>y</a:t>
            </a:r>
            <a:r>
              <a:rPr lang="tr-TR" altLang="en-US">
                <a:solidFill>
                  <a:srgbClr val="000000"/>
                </a:solidFill>
                <a:cs typeface="Times New Roman" panose="02020603050405020304" pitchFamily="18" charset="0"/>
              </a:rPr>
              <a:t> a child of </a:t>
            </a:r>
            <a:r>
              <a:rPr lang="tr-TR" altLang="en-US" i="1">
                <a:solidFill>
                  <a:srgbClr val="000000"/>
                </a:solidFill>
                <a:cs typeface="Times New Roman" panose="02020603050405020304" pitchFamily="18" charset="0"/>
              </a:rPr>
              <a:t>x</a:t>
            </a:r>
            <a:r>
              <a:rPr lang="tr-TR" altLang="en-US">
                <a:solidFill>
                  <a:srgbClr val="000000"/>
                </a:solidFill>
                <a:cs typeface="Times New Roman" panose="02020603050405020304" pitchFamily="18" charset="0"/>
              </a:rPr>
              <a:t>, incrementing degree [x]</a:t>
            </a:r>
          </a:p>
          <a:p>
            <a:pPr>
              <a:buFontTx/>
              <a:buNone/>
            </a:pPr>
            <a:r>
              <a:rPr lang="tr-TR" altLang="en-US">
                <a:solidFill>
                  <a:srgbClr val="000000"/>
                </a:solidFill>
                <a:cs typeface="Times New Roman" panose="02020603050405020304" pitchFamily="18" charset="0"/>
              </a:rPr>
              <a:t>	mark [ </a:t>
            </a:r>
            <a:r>
              <a:rPr lang="tr-TR" altLang="en-US" i="1">
                <a:solidFill>
                  <a:srgbClr val="000000"/>
                </a:solidFill>
                <a:cs typeface="Times New Roman" panose="02020603050405020304" pitchFamily="18" charset="0"/>
              </a:rPr>
              <a:t>y</a:t>
            </a:r>
            <a:r>
              <a:rPr lang="tr-TR" altLang="en-US">
                <a:solidFill>
                  <a:srgbClr val="000000"/>
                </a:solidFill>
                <a:cs typeface="Times New Roman" panose="02020603050405020304" pitchFamily="18" charset="0"/>
              </a:rPr>
              <a:t> ] </a:t>
            </a:r>
            <a:r>
              <a:rPr lang="tr-TR" altLang="en-US">
                <a:solidFill>
                  <a:srgbClr val="000000"/>
                </a:solidFill>
                <a:cs typeface="Times New Roman" panose="02020603050405020304" pitchFamily="18" charset="0"/>
                <a:sym typeface="Wingdings" panose="05000000000000000000" pitchFamily="2" charset="2"/>
              </a:rPr>
              <a:t></a:t>
            </a:r>
            <a:r>
              <a:rPr lang="tr-TR" altLang="en-US">
                <a:solidFill>
                  <a:srgbClr val="000000"/>
                </a:solidFill>
                <a:cs typeface="Times New Roman" panose="02020603050405020304" pitchFamily="18" charset="0"/>
              </a:rPr>
              <a:t> FALSE</a:t>
            </a:r>
            <a:endParaRPr lang="tr-TR" altLang="en-US">
              <a:solidFill>
                <a:srgbClr val="3366FF"/>
              </a:solidFill>
              <a:cs typeface="Times New Roman" panose="02020603050405020304" pitchFamily="18" charset="0"/>
            </a:endParaRPr>
          </a:p>
          <a:p>
            <a:pPr>
              <a:buFontTx/>
              <a:buNone/>
            </a:pPr>
            <a:r>
              <a:rPr lang="tr-TR" altLang="en-US">
                <a:solidFill>
                  <a:srgbClr val="3366FF"/>
                </a:solidFill>
                <a:cs typeface="Times New Roman" panose="02020603050405020304" pitchFamily="18" charset="0"/>
              </a:rPr>
              <a:t>end</a:t>
            </a:r>
          </a:p>
        </p:txBody>
      </p:sp>
    </p:spTree>
    <p:extLst>
      <p:ext uri="{BB962C8B-B14F-4D97-AF65-F5344CB8AC3E}">
        <p14:creationId xmlns:p14="http://schemas.microsoft.com/office/powerpoint/2010/main" val="301106501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normAutofit fontScale="90000"/>
          </a:bodyPr>
          <a:lstStyle/>
          <a:p>
            <a:r>
              <a:rPr lang="tr-TR" altLang="en-US" sz="4000"/>
              <a:t>EXTRACT-MIN Procedure for Fibonacci Heaps</a:t>
            </a:r>
          </a:p>
        </p:txBody>
      </p:sp>
      <p:sp>
        <p:nvSpPr>
          <p:cNvPr id="140291" name="Rectangle 3"/>
          <p:cNvSpPr>
            <a:spLocks noGrp="1" noChangeArrowheads="1"/>
          </p:cNvSpPr>
          <p:nvPr>
            <p:ph type="body" idx="1"/>
          </p:nvPr>
        </p:nvSpPr>
        <p:spPr>
          <a:xfrm>
            <a:off x="685800" y="1981200"/>
            <a:ext cx="4318000" cy="4114800"/>
          </a:xfrm>
        </p:spPr>
        <p:txBody>
          <a:bodyPr/>
          <a:lstStyle/>
          <a:p>
            <a:pPr>
              <a:lnSpc>
                <a:spcPct val="80000"/>
              </a:lnSpc>
              <a:buFontTx/>
              <a:buNone/>
            </a:pPr>
            <a:r>
              <a:rPr lang="tr-TR" altLang="en-US" sz="1400">
                <a:solidFill>
                  <a:srgbClr val="3366FF"/>
                </a:solidFill>
                <a:cs typeface="Times New Roman" panose="02020603050405020304" pitchFamily="18" charset="0"/>
              </a:rPr>
              <a:t>CONSOLIDATE</a:t>
            </a:r>
            <a:r>
              <a:rPr lang="tr-TR" altLang="en-US" sz="1400">
                <a:solidFill>
                  <a:srgbClr val="000000"/>
                </a:solidFill>
                <a:cs typeface="Times New Roman" panose="02020603050405020304" pitchFamily="18" charset="0"/>
              </a:rPr>
              <a:t> ( H )</a:t>
            </a:r>
          </a:p>
          <a:p>
            <a:pPr>
              <a:lnSpc>
                <a:spcPct val="80000"/>
              </a:lnSpc>
              <a:buFontTx/>
              <a:buNone/>
            </a:pPr>
            <a:r>
              <a:rPr lang="tr-TR" altLang="en-US" sz="1400">
                <a:solidFill>
                  <a:srgbClr val="000000"/>
                </a:solidFill>
                <a:cs typeface="Times New Roman" panose="02020603050405020304" pitchFamily="18" charset="0"/>
              </a:rPr>
              <a:t>	</a:t>
            </a:r>
            <a:r>
              <a:rPr lang="tr-TR" altLang="en-US" sz="1400">
                <a:solidFill>
                  <a:srgbClr val="3366FF"/>
                </a:solidFill>
                <a:cs typeface="Times New Roman" panose="02020603050405020304" pitchFamily="18" charset="0"/>
              </a:rPr>
              <a:t>for</a:t>
            </a:r>
            <a:r>
              <a:rPr lang="tr-TR" altLang="en-US" sz="1400">
                <a:solidFill>
                  <a:srgbClr val="000000"/>
                </a:solidFill>
                <a:cs typeface="Times New Roman" panose="02020603050405020304" pitchFamily="18" charset="0"/>
              </a:rPr>
              <a:t> </a:t>
            </a:r>
            <a:r>
              <a:rPr lang="tr-TR" altLang="en-US" sz="1400" i="1">
                <a:solidFill>
                  <a:srgbClr val="000000"/>
                </a:solidFill>
                <a:cs typeface="Times New Roman" panose="02020603050405020304" pitchFamily="18" charset="0"/>
              </a:rPr>
              <a:t>i </a:t>
            </a:r>
            <a:r>
              <a:rPr lang="tr-TR" altLang="en-US" sz="1400">
                <a:solidFill>
                  <a:srgbClr val="000000"/>
                </a:solidFill>
                <a:cs typeface="Times New Roman" panose="02020603050405020304" pitchFamily="18" charset="0"/>
                <a:sym typeface="Wingdings" panose="05000000000000000000" pitchFamily="2" charset="2"/>
              </a:rPr>
              <a:t></a:t>
            </a:r>
            <a:r>
              <a:rPr lang="tr-TR" altLang="en-US" sz="1400">
                <a:solidFill>
                  <a:srgbClr val="000000"/>
                </a:solidFill>
                <a:cs typeface="Times New Roman" panose="02020603050405020304" pitchFamily="18" charset="0"/>
              </a:rPr>
              <a:t> 0 </a:t>
            </a:r>
            <a:r>
              <a:rPr lang="tr-TR" altLang="en-US" sz="1400">
                <a:solidFill>
                  <a:srgbClr val="3366FF"/>
                </a:solidFill>
                <a:cs typeface="Times New Roman" panose="02020603050405020304" pitchFamily="18" charset="0"/>
              </a:rPr>
              <a:t>to</a:t>
            </a:r>
            <a:r>
              <a:rPr lang="tr-TR" altLang="en-US" sz="1400">
                <a:solidFill>
                  <a:srgbClr val="000000"/>
                </a:solidFill>
                <a:cs typeface="Times New Roman" panose="02020603050405020304" pitchFamily="18" charset="0"/>
              </a:rPr>
              <a:t> D ( n ( H ) )</a:t>
            </a:r>
          </a:p>
          <a:p>
            <a:pPr>
              <a:lnSpc>
                <a:spcPct val="80000"/>
              </a:lnSpc>
              <a:buFontTx/>
              <a:buNone/>
            </a:pPr>
            <a:r>
              <a:rPr lang="tr-TR" altLang="en-US" sz="1400">
                <a:solidFill>
                  <a:srgbClr val="000000"/>
                </a:solidFill>
                <a:cs typeface="Times New Roman" panose="02020603050405020304" pitchFamily="18" charset="0"/>
              </a:rPr>
              <a:t>		A[ </a:t>
            </a:r>
            <a:r>
              <a:rPr lang="tr-TR" altLang="en-US" sz="1400" i="1">
                <a:solidFill>
                  <a:srgbClr val="000000"/>
                </a:solidFill>
                <a:cs typeface="Times New Roman" panose="02020603050405020304" pitchFamily="18" charset="0"/>
              </a:rPr>
              <a:t>i</a:t>
            </a:r>
            <a:r>
              <a:rPr lang="tr-TR" altLang="en-US" sz="1400">
                <a:solidFill>
                  <a:srgbClr val="000000"/>
                </a:solidFill>
                <a:cs typeface="Times New Roman" panose="02020603050405020304" pitchFamily="18" charset="0"/>
              </a:rPr>
              <a:t> ] </a:t>
            </a:r>
            <a:r>
              <a:rPr lang="tr-TR" altLang="en-US" sz="1400">
                <a:solidFill>
                  <a:srgbClr val="000000"/>
                </a:solidFill>
                <a:cs typeface="Times New Roman" panose="02020603050405020304" pitchFamily="18" charset="0"/>
                <a:sym typeface="Wingdings" panose="05000000000000000000" pitchFamily="2" charset="2"/>
              </a:rPr>
              <a:t></a:t>
            </a:r>
            <a:r>
              <a:rPr lang="tr-TR" altLang="en-US" sz="1400">
                <a:solidFill>
                  <a:srgbClr val="000000"/>
                </a:solidFill>
                <a:cs typeface="Times New Roman" panose="02020603050405020304" pitchFamily="18" charset="0"/>
              </a:rPr>
              <a:t> NIL</a:t>
            </a:r>
          </a:p>
          <a:p>
            <a:pPr>
              <a:lnSpc>
                <a:spcPct val="80000"/>
              </a:lnSpc>
              <a:buFontTx/>
              <a:buNone/>
            </a:pPr>
            <a:r>
              <a:rPr lang="tr-TR" altLang="en-US" sz="1400">
                <a:solidFill>
                  <a:srgbClr val="000000"/>
                </a:solidFill>
                <a:cs typeface="Times New Roman" panose="02020603050405020304" pitchFamily="18" charset="0"/>
              </a:rPr>
              <a:t>	</a:t>
            </a:r>
            <a:r>
              <a:rPr lang="tr-TR" altLang="en-US" sz="1400">
                <a:solidFill>
                  <a:srgbClr val="3366FF"/>
                </a:solidFill>
                <a:cs typeface="Times New Roman" panose="02020603050405020304" pitchFamily="18" charset="0"/>
              </a:rPr>
              <a:t>endfor</a:t>
            </a:r>
            <a:endParaRPr lang="tr-TR" altLang="en-US" sz="1400">
              <a:solidFill>
                <a:srgbClr val="000000"/>
              </a:solidFill>
              <a:cs typeface="Times New Roman" panose="02020603050405020304" pitchFamily="18" charset="0"/>
            </a:endParaRPr>
          </a:p>
          <a:p>
            <a:pPr>
              <a:lnSpc>
                <a:spcPct val="80000"/>
              </a:lnSpc>
              <a:buFontTx/>
              <a:buNone/>
            </a:pPr>
            <a:r>
              <a:rPr lang="tr-TR" altLang="en-US" sz="1400">
                <a:solidFill>
                  <a:srgbClr val="000000"/>
                </a:solidFill>
                <a:cs typeface="Times New Roman" panose="02020603050405020304" pitchFamily="18" charset="0"/>
              </a:rPr>
              <a:t>	</a:t>
            </a:r>
            <a:r>
              <a:rPr lang="tr-TR" altLang="en-US" sz="1400">
                <a:solidFill>
                  <a:srgbClr val="3366FF"/>
                </a:solidFill>
                <a:cs typeface="Times New Roman" panose="02020603050405020304" pitchFamily="18" charset="0"/>
              </a:rPr>
              <a:t>for</a:t>
            </a:r>
            <a:r>
              <a:rPr lang="tr-TR" altLang="en-US" sz="1400">
                <a:solidFill>
                  <a:srgbClr val="000000"/>
                </a:solidFill>
                <a:cs typeface="Times New Roman" panose="02020603050405020304" pitchFamily="18" charset="0"/>
              </a:rPr>
              <a:t> each node </a:t>
            </a:r>
            <a:r>
              <a:rPr lang="tr-TR" altLang="en-US" sz="1400" i="1">
                <a:solidFill>
                  <a:srgbClr val="000000"/>
                </a:solidFill>
                <a:cs typeface="Times New Roman" panose="02020603050405020304" pitchFamily="18" charset="0"/>
              </a:rPr>
              <a:t>w</a:t>
            </a:r>
            <a:r>
              <a:rPr lang="tr-TR" altLang="en-US" sz="1400">
                <a:solidFill>
                  <a:srgbClr val="000000"/>
                </a:solidFill>
                <a:cs typeface="Times New Roman" panose="02020603050405020304" pitchFamily="18" charset="0"/>
              </a:rPr>
              <a:t> in the root list of H </a:t>
            </a:r>
            <a:r>
              <a:rPr lang="tr-TR" altLang="en-US" sz="1400">
                <a:solidFill>
                  <a:srgbClr val="3366FF"/>
                </a:solidFill>
                <a:cs typeface="Times New Roman" panose="02020603050405020304" pitchFamily="18" charset="0"/>
              </a:rPr>
              <a:t>do</a:t>
            </a:r>
            <a:endParaRPr lang="tr-TR" altLang="en-US" sz="1400">
              <a:solidFill>
                <a:srgbClr val="000000"/>
              </a:solidFill>
              <a:cs typeface="Times New Roman" panose="02020603050405020304" pitchFamily="18" charset="0"/>
            </a:endParaRPr>
          </a:p>
          <a:p>
            <a:pPr>
              <a:lnSpc>
                <a:spcPct val="80000"/>
              </a:lnSpc>
              <a:buFontTx/>
              <a:buNone/>
            </a:pPr>
            <a:r>
              <a:rPr lang="tr-TR" altLang="en-US" sz="1400">
                <a:solidFill>
                  <a:srgbClr val="000000"/>
                </a:solidFill>
                <a:cs typeface="Times New Roman" panose="02020603050405020304" pitchFamily="18" charset="0"/>
              </a:rPr>
              <a:t>		</a:t>
            </a:r>
            <a:r>
              <a:rPr lang="tr-TR" altLang="en-US" sz="1400" i="1">
                <a:solidFill>
                  <a:srgbClr val="000000"/>
                </a:solidFill>
                <a:cs typeface="Times New Roman" panose="02020603050405020304" pitchFamily="18" charset="0"/>
              </a:rPr>
              <a:t>x</a:t>
            </a:r>
            <a:r>
              <a:rPr lang="tr-TR" altLang="en-US" sz="1400">
                <a:solidFill>
                  <a:srgbClr val="000000"/>
                </a:solidFill>
                <a:cs typeface="Times New Roman" panose="02020603050405020304" pitchFamily="18" charset="0"/>
              </a:rPr>
              <a:t> </a:t>
            </a:r>
            <a:r>
              <a:rPr lang="tr-TR" altLang="en-US" sz="1400">
                <a:solidFill>
                  <a:srgbClr val="000000"/>
                </a:solidFill>
                <a:cs typeface="Times New Roman" panose="02020603050405020304" pitchFamily="18" charset="0"/>
                <a:sym typeface="Wingdings" panose="05000000000000000000" pitchFamily="2" charset="2"/>
              </a:rPr>
              <a:t></a:t>
            </a:r>
            <a:r>
              <a:rPr lang="tr-TR" altLang="en-US" sz="1400">
                <a:solidFill>
                  <a:srgbClr val="000000"/>
                </a:solidFill>
                <a:cs typeface="Times New Roman" panose="02020603050405020304" pitchFamily="18" charset="0"/>
              </a:rPr>
              <a:t> </a:t>
            </a:r>
            <a:r>
              <a:rPr lang="tr-TR" altLang="en-US" sz="1400" i="1">
                <a:solidFill>
                  <a:srgbClr val="000000"/>
                </a:solidFill>
                <a:cs typeface="Times New Roman" panose="02020603050405020304" pitchFamily="18" charset="0"/>
              </a:rPr>
              <a:t>w</a:t>
            </a:r>
            <a:r>
              <a:rPr lang="tr-TR" altLang="en-US" sz="1400">
                <a:solidFill>
                  <a:srgbClr val="000000"/>
                </a:solidFill>
                <a:cs typeface="Times New Roman" panose="02020603050405020304" pitchFamily="18" charset="0"/>
              </a:rPr>
              <a:t> </a:t>
            </a:r>
          </a:p>
          <a:p>
            <a:pPr>
              <a:lnSpc>
                <a:spcPct val="80000"/>
              </a:lnSpc>
              <a:buFontTx/>
              <a:buNone/>
            </a:pPr>
            <a:r>
              <a:rPr lang="tr-TR" altLang="en-US" sz="1400">
                <a:solidFill>
                  <a:srgbClr val="000000"/>
                </a:solidFill>
                <a:cs typeface="Times New Roman" panose="02020603050405020304" pitchFamily="18" charset="0"/>
              </a:rPr>
              <a:t>		</a:t>
            </a:r>
            <a:r>
              <a:rPr lang="tr-TR" altLang="en-US" sz="1400" i="1">
                <a:solidFill>
                  <a:srgbClr val="000000"/>
                </a:solidFill>
                <a:cs typeface="Times New Roman" panose="02020603050405020304" pitchFamily="18" charset="0"/>
              </a:rPr>
              <a:t>d</a:t>
            </a:r>
            <a:r>
              <a:rPr lang="tr-TR" altLang="en-US" sz="1400">
                <a:solidFill>
                  <a:srgbClr val="000000"/>
                </a:solidFill>
                <a:cs typeface="Times New Roman" panose="02020603050405020304" pitchFamily="18" charset="0"/>
              </a:rPr>
              <a:t> </a:t>
            </a:r>
            <a:r>
              <a:rPr lang="tr-TR" altLang="en-US" sz="1400">
                <a:solidFill>
                  <a:srgbClr val="000000"/>
                </a:solidFill>
                <a:cs typeface="Times New Roman" panose="02020603050405020304" pitchFamily="18" charset="0"/>
                <a:sym typeface="Wingdings" panose="05000000000000000000" pitchFamily="2" charset="2"/>
              </a:rPr>
              <a:t></a:t>
            </a:r>
            <a:r>
              <a:rPr lang="tr-TR" altLang="en-US" sz="1400">
                <a:solidFill>
                  <a:srgbClr val="000000"/>
                </a:solidFill>
                <a:cs typeface="Times New Roman" panose="02020603050405020304" pitchFamily="18" charset="0"/>
              </a:rPr>
              <a:t> degree [ </a:t>
            </a:r>
            <a:r>
              <a:rPr lang="tr-TR" altLang="en-US" sz="1400" i="1">
                <a:solidFill>
                  <a:srgbClr val="000000"/>
                </a:solidFill>
                <a:cs typeface="Times New Roman" panose="02020603050405020304" pitchFamily="18" charset="0"/>
              </a:rPr>
              <a:t>x </a:t>
            </a:r>
            <a:r>
              <a:rPr lang="tr-TR" altLang="en-US" sz="1400">
                <a:solidFill>
                  <a:srgbClr val="000000"/>
                </a:solidFill>
                <a:cs typeface="Times New Roman" panose="02020603050405020304" pitchFamily="18" charset="0"/>
              </a:rPr>
              <a:t>]</a:t>
            </a:r>
          </a:p>
          <a:p>
            <a:pPr>
              <a:lnSpc>
                <a:spcPct val="80000"/>
              </a:lnSpc>
              <a:buFontTx/>
              <a:buNone/>
            </a:pPr>
            <a:r>
              <a:rPr lang="tr-TR" altLang="en-US" sz="1400">
                <a:solidFill>
                  <a:srgbClr val="000000"/>
                </a:solidFill>
                <a:cs typeface="Times New Roman" panose="02020603050405020304" pitchFamily="18" charset="0"/>
              </a:rPr>
              <a:t>		</a:t>
            </a:r>
            <a:r>
              <a:rPr lang="tr-TR" altLang="en-US" sz="1400">
                <a:solidFill>
                  <a:srgbClr val="3366FF"/>
                </a:solidFill>
                <a:cs typeface="Times New Roman" panose="02020603050405020304" pitchFamily="18" charset="0"/>
              </a:rPr>
              <a:t>while</a:t>
            </a:r>
            <a:r>
              <a:rPr lang="tr-TR" altLang="en-US" sz="1400">
                <a:solidFill>
                  <a:srgbClr val="000000"/>
                </a:solidFill>
                <a:cs typeface="Times New Roman" panose="02020603050405020304" pitchFamily="18" charset="0"/>
              </a:rPr>
              <a:t> A [ </a:t>
            </a:r>
            <a:r>
              <a:rPr lang="tr-TR" altLang="en-US" sz="1400" i="1">
                <a:solidFill>
                  <a:srgbClr val="000000"/>
                </a:solidFill>
                <a:cs typeface="Times New Roman" panose="02020603050405020304" pitchFamily="18" charset="0"/>
              </a:rPr>
              <a:t>d </a:t>
            </a:r>
            <a:r>
              <a:rPr lang="tr-TR" altLang="en-US" sz="1400">
                <a:solidFill>
                  <a:srgbClr val="000000"/>
                </a:solidFill>
                <a:cs typeface="Times New Roman" panose="02020603050405020304" pitchFamily="18" charset="0"/>
              </a:rPr>
              <a:t>] ≠ NIL </a:t>
            </a:r>
            <a:r>
              <a:rPr lang="tr-TR" altLang="en-US" sz="1400">
                <a:solidFill>
                  <a:srgbClr val="0066CC"/>
                </a:solidFill>
                <a:cs typeface="Times New Roman" panose="02020603050405020304" pitchFamily="18" charset="0"/>
              </a:rPr>
              <a:t>do</a:t>
            </a:r>
          </a:p>
          <a:p>
            <a:pPr>
              <a:lnSpc>
                <a:spcPct val="80000"/>
              </a:lnSpc>
              <a:buFontTx/>
              <a:buNone/>
            </a:pPr>
            <a:r>
              <a:rPr lang="tr-TR" altLang="en-US" sz="1400">
                <a:solidFill>
                  <a:srgbClr val="000000"/>
                </a:solidFill>
                <a:cs typeface="Times New Roman" panose="02020603050405020304" pitchFamily="18" charset="0"/>
              </a:rPr>
              <a:t>			</a:t>
            </a:r>
            <a:r>
              <a:rPr lang="tr-TR" altLang="en-US" sz="1400" i="1">
                <a:solidFill>
                  <a:srgbClr val="000000"/>
                </a:solidFill>
                <a:cs typeface="Times New Roman" panose="02020603050405020304" pitchFamily="18" charset="0"/>
              </a:rPr>
              <a:t>y </a:t>
            </a:r>
            <a:r>
              <a:rPr lang="tr-TR" altLang="en-US" sz="1400">
                <a:solidFill>
                  <a:srgbClr val="000000"/>
                </a:solidFill>
                <a:cs typeface="Times New Roman" panose="02020603050405020304" pitchFamily="18" charset="0"/>
                <a:sym typeface="Wingdings" panose="05000000000000000000" pitchFamily="2" charset="2"/>
              </a:rPr>
              <a:t></a:t>
            </a:r>
            <a:r>
              <a:rPr lang="tr-TR" altLang="en-US" sz="1400">
                <a:solidFill>
                  <a:srgbClr val="000000"/>
                </a:solidFill>
                <a:cs typeface="Times New Roman" panose="02020603050405020304" pitchFamily="18" charset="0"/>
              </a:rPr>
              <a:t> A [ </a:t>
            </a:r>
            <a:r>
              <a:rPr lang="tr-TR" altLang="en-US" sz="1400" i="1">
                <a:solidFill>
                  <a:srgbClr val="000000"/>
                </a:solidFill>
                <a:cs typeface="Times New Roman" panose="02020603050405020304" pitchFamily="18" charset="0"/>
              </a:rPr>
              <a:t>d</a:t>
            </a:r>
            <a:r>
              <a:rPr lang="tr-TR" altLang="en-US" sz="1400">
                <a:solidFill>
                  <a:srgbClr val="000000"/>
                </a:solidFill>
                <a:cs typeface="Times New Roman" panose="02020603050405020304" pitchFamily="18" charset="0"/>
              </a:rPr>
              <a:t> ]</a:t>
            </a:r>
          </a:p>
          <a:p>
            <a:pPr>
              <a:lnSpc>
                <a:spcPct val="80000"/>
              </a:lnSpc>
              <a:buFontTx/>
              <a:buNone/>
            </a:pPr>
            <a:r>
              <a:rPr lang="tr-TR" altLang="en-US" sz="1400">
                <a:solidFill>
                  <a:srgbClr val="000000"/>
                </a:solidFill>
                <a:cs typeface="Times New Roman" panose="02020603050405020304" pitchFamily="18" charset="0"/>
              </a:rPr>
              <a:t>			</a:t>
            </a:r>
            <a:r>
              <a:rPr lang="tr-TR" altLang="en-US" sz="1400">
                <a:solidFill>
                  <a:srgbClr val="3366FF"/>
                </a:solidFill>
                <a:cs typeface="Times New Roman" panose="02020603050405020304" pitchFamily="18" charset="0"/>
              </a:rPr>
              <a:t>if</a:t>
            </a:r>
            <a:r>
              <a:rPr lang="tr-TR" altLang="en-US" sz="1400">
                <a:solidFill>
                  <a:srgbClr val="000000"/>
                </a:solidFill>
                <a:cs typeface="Times New Roman" panose="02020603050405020304" pitchFamily="18" charset="0"/>
              </a:rPr>
              <a:t> key [ </a:t>
            </a:r>
            <a:r>
              <a:rPr lang="tr-TR" altLang="en-US" sz="1400" i="1">
                <a:solidFill>
                  <a:srgbClr val="000000"/>
                </a:solidFill>
                <a:cs typeface="Times New Roman" panose="02020603050405020304" pitchFamily="18" charset="0"/>
              </a:rPr>
              <a:t>x</a:t>
            </a:r>
            <a:r>
              <a:rPr lang="tr-TR" altLang="en-US" sz="1400">
                <a:solidFill>
                  <a:srgbClr val="000000"/>
                </a:solidFill>
                <a:cs typeface="Times New Roman" panose="02020603050405020304" pitchFamily="18" charset="0"/>
              </a:rPr>
              <a:t> ] &gt; key [ </a:t>
            </a:r>
            <a:r>
              <a:rPr lang="tr-TR" altLang="en-US" sz="1400" i="1">
                <a:solidFill>
                  <a:srgbClr val="000000"/>
                </a:solidFill>
                <a:cs typeface="Times New Roman" panose="02020603050405020304" pitchFamily="18" charset="0"/>
              </a:rPr>
              <a:t>y </a:t>
            </a:r>
            <a:r>
              <a:rPr lang="tr-TR" altLang="en-US" sz="1400">
                <a:solidFill>
                  <a:srgbClr val="000000"/>
                </a:solidFill>
                <a:cs typeface="Times New Roman" panose="02020603050405020304" pitchFamily="18" charset="0"/>
              </a:rPr>
              <a:t>] </a:t>
            </a:r>
            <a:r>
              <a:rPr lang="tr-TR" altLang="en-US" sz="1400">
                <a:solidFill>
                  <a:srgbClr val="0066CC"/>
                </a:solidFill>
                <a:cs typeface="Times New Roman" panose="02020603050405020304" pitchFamily="18" charset="0"/>
              </a:rPr>
              <a:t>then</a:t>
            </a:r>
          </a:p>
          <a:p>
            <a:pPr>
              <a:lnSpc>
                <a:spcPct val="80000"/>
              </a:lnSpc>
              <a:buFontTx/>
              <a:buNone/>
            </a:pPr>
            <a:r>
              <a:rPr lang="tr-TR" altLang="en-US" sz="1400">
                <a:solidFill>
                  <a:srgbClr val="000000"/>
                </a:solidFill>
                <a:cs typeface="Times New Roman" panose="02020603050405020304" pitchFamily="18" charset="0"/>
              </a:rPr>
              <a:t>				exchange </a:t>
            </a:r>
            <a:r>
              <a:rPr lang="tr-TR" altLang="en-US" sz="1400" i="1">
                <a:solidFill>
                  <a:srgbClr val="000000"/>
                </a:solidFill>
                <a:cs typeface="Times New Roman" panose="02020603050405020304" pitchFamily="18" charset="0"/>
              </a:rPr>
              <a:t>x</a:t>
            </a:r>
            <a:r>
              <a:rPr lang="tr-TR" altLang="en-US" sz="1400">
                <a:solidFill>
                  <a:srgbClr val="000000"/>
                </a:solidFill>
                <a:cs typeface="Times New Roman" panose="02020603050405020304" pitchFamily="18" charset="0"/>
              </a:rPr>
              <a:t> ↔ </a:t>
            </a:r>
            <a:r>
              <a:rPr lang="tr-TR" altLang="en-US" sz="1400" i="1">
                <a:solidFill>
                  <a:srgbClr val="000000"/>
                </a:solidFill>
                <a:cs typeface="Times New Roman" panose="02020603050405020304" pitchFamily="18" charset="0"/>
              </a:rPr>
              <a:t>y </a:t>
            </a:r>
          </a:p>
          <a:p>
            <a:pPr>
              <a:lnSpc>
                <a:spcPct val="80000"/>
              </a:lnSpc>
              <a:buFontTx/>
              <a:buNone/>
            </a:pPr>
            <a:r>
              <a:rPr lang="tr-TR" altLang="en-US" sz="1400">
                <a:solidFill>
                  <a:srgbClr val="000000"/>
                </a:solidFill>
                <a:cs typeface="Times New Roman" panose="02020603050405020304" pitchFamily="18" charset="0"/>
              </a:rPr>
              <a:t>			</a:t>
            </a:r>
            <a:r>
              <a:rPr lang="tr-TR" altLang="en-US" sz="1400">
                <a:solidFill>
                  <a:srgbClr val="3366FF"/>
                </a:solidFill>
                <a:cs typeface="Times New Roman" panose="02020603050405020304" pitchFamily="18" charset="0"/>
              </a:rPr>
              <a:t>endif</a:t>
            </a:r>
            <a:endParaRPr lang="tr-TR" altLang="en-US" sz="1400">
              <a:solidFill>
                <a:srgbClr val="000000"/>
              </a:solidFill>
              <a:cs typeface="Times New Roman" panose="02020603050405020304" pitchFamily="18" charset="0"/>
            </a:endParaRPr>
          </a:p>
          <a:p>
            <a:pPr>
              <a:lnSpc>
                <a:spcPct val="80000"/>
              </a:lnSpc>
              <a:buFontTx/>
              <a:buNone/>
            </a:pPr>
            <a:r>
              <a:rPr lang="tr-TR" altLang="en-US" sz="1400">
                <a:solidFill>
                  <a:srgbClr val="000000"/>
                </a:solidFill>
                <a:cs typeface="Times New Roman" panose="02020603050405020304" pitchFamily="18" charset="0"/>
              </a:rPr>
              <a:t>			</a:t>
            </a:r>
            <a:r>
              <a:rPr lang="tr-TR" altLang="en-US" sz="1400">
                <a:solidFill>
                  <a:srgbClr val="3366FF"/>
                </a:solidFill>
                <a:cs typeface="Times New Roman" panose="02020603050405020304" pitchFamily="18" charset="0"/>
              </a:rPr>
              <a:t>FIB-HEAP-LINK</a:t>
            </a:r>
            <a:r>
              <a:rPr lang="tr-TR" altLang="en-US" sz="1400">
                <a:solidFill>
                  <a:srgbClr val="000000"/>
                </a:solidFill>
                <a:cs typeface="Times New Roman" panose="02020603050405020304" pitchFamily="18" charset="0"/>
              </a:rPr>
              <a:t> ( H , </a:t>
            </a:r>
            <a:r>
              <a:rPr lang="tr-TR" altLang="en-US" sz="1400" i="1">
                <a:solidFill>
                  <a:srgbClr val="000000"/>
                </a:solidFill>
                <a:cs typeface="Times New Roman" panose="02020603050405020304" pitchFamily="18" charset="0"/>
              </a:rPr>
              <a:t>y</a:t>
            </a:r>
            <a:r>
              <a:rPr lang="tr-TR" altLang="en-US" sz="1400">
                <a:solidFill>
                  <a:srgbClr val="000000"/>
                </a:solidFill>
                <a:cs typeface="Times New Roman" panose="02020603050405020304" pitchFamily="18" charset="0"/>
              </a:rPr>
              <a:t>, </a:t>
            </a:r>
            <a:r>
              <a:rPr lang="tr-TR" altLang="en-US" sz="1400" i="1">
                <a:solidFill>
                  <a:srgbClr val="000000"/>
                </a:solidFill>
                <a:cs typeface="Times New Roman" panose="02020603050405020304" pitchFamily="18" charset="0"/>
              </a:rPr>
              <a:t>x</a:t>
            </a:r>
            <a:r>
              <a:rPr lang="tr-TR" altLang="en-US" sz="1400">
                <a:solidFill>
                  <a:srgbClr val="000000"/>
                </a:solidFill>
                <a:cs typeface="Times New Roman" panose="02020603050405020304" pitchFamily="18" charset="0"/>
              </a:rPr>
              <a:t> )</a:t>
            </a:r>
          </a:p>
          <a:p>
            <a:pPr>
              <a:lnSpc>
                <a:spcPct val="80000"/>
              </a:lnSpc>
              <a:buFontTx/>
              <a:buNone/>
            </a:pPr>
            <a:r>
              <a:rPr lang="tr-TR" altLang="en-US" sz="1400">
                <a:solidFill>
                  <a:srgbClr val="000000"/>
                </a:solidFill>
                <a:cs typeface="Times New Roman" panose="02020603050405020304" pitchFamily="18" charset="0"/>
              </a:rPr>
              <a:t>			A [ </a:t>
            </a:r>
            <a:r>
              <a:rPr lang="tr-TR" altLang="en-US" sz="1400" i="1">
                <a:solidFill>
                  <a:srgbClr val="000000"/>
                </a:solidFill>
                <a:cs typeface="Times New Roman" panose="02020603050405020304" pitchFamily="18" charset="0"/>
              </a:rPr>
              <a:t>d </a:t>
            </a:r>
            <a:r>
              <a:rPr lang="tr-TR" altLang="en-US" sz="1400">
                <a:solidFill>
                  <a:srgbClr val="000000"/>
                </a:solidFill>
                <a:cs typeface="Times New Roman" panose="02020603050405020304" pitchFamily="18" charset="0"/>
              </a:rPr>
              <a:t>] </a:t>
            </a:r>
            <a:r>
              <a:rPr lang="tr-TR" altLang="en-US" sz="1400">
                <a:solidFill>
                  <a:srgbClr val="000000"/>
                </a:solidFill>
                <a:cs typeface="Times New Roman" panose="02020603050405020304" pitchFamily="18" charset="0"/>
                <a:sym typeface="Wingdings" panose="05000000000000000000" pitchFamily="2" charset="2"/>
              </a:rPr>
              <a:t></a:t>
            </a:r>
            <a:r>
              <a:rPr lang="tr-TR" altLang="en-US" sz="1400">
                <a:solidFill>
                  <a:srgbClr val="000000"/>
                </a:solidFill>
                <a:cs typeface="Times New Roman" panose="02020603050405020304" pitchFamily="18" charset="0"/>
              </a:rPr>
              <a:t> NIL</a:t>
            </a:r>
          </a:p>
          <a:p>
            <a:pPr>
              <a:lnSpc>
                <a:spcPct val="80000"/>
              </a:lnSpc>
              <a:buFontTx/>
              <a:buNone/>
            </a:pPr>
            <a:r>
              <a:rPr lang="tr-TR" altLang="en-US" sz="1400">
                <a:solidFill>
                  <a:srgbClr val="000000"/>
                </a:solidFill>
                <a:cs typeface="Times New Roman" panose="02020603050405020304" pitchFamily="18" charset="0"/>
              </a:rPr>
              <a:t>			</a:t>
            </a:r>
            <a:r>
              <a:rPr lang="tr-TR" altLang="en-US" sz="1400" i="1">
                <a:solidFill>
                  <a:srgbClr val="000000"/>
                </a:solidFill>
                <a:cs typeface="Times New Roman" panose="02020603050405020304" pitchFamily="18" charset="0"/>
              </a:rPr>
              <a:t>d</a:t>
            </a:r>
            <a:r>
              <a:rPr lang="tr-TR" altLang="en-US" sz="1400">
                <a:solidFill>
                  <a:srgbClr val="000000"/>
                </a:solidFill>
                <a:cs typeface="Times New Roman" panose="02020603050405020304" pitchFamily="18" charset="0"/>
              </a:rPr>
              <a:t> </a:t>
            </a:r>
            <a:r>
              <a:rPr lang="tr-TR" altLang="en-US" sz="1400">
                <a:solidFill>
                  <a:srgbClr val="000000"/>
                </a:solidFill>
                <a:cs typeface="Times New Roman" panose="02020603050405020304" pitchFamily="18" charset="0"/>
                <a:sym typeface="Wingdings" panose="05000000000000000000" pitchFamily="2" charset="2"/>
              </a:rPr>
              <a:t></a:t>
            </a:r>
            <a:r>
              <a:rPr lang="tr-TR" altLang="en-US" sz="1400">
                <a:solidFill>
                  <a:srgbClr val="000000"/>
                </a:solidFill>
                <a:cs typeface="Times New Roman" panose="02020603050405020304" pitchFamily="18" charset="0"/>
              </a:rPr>
              <a:t> </a:t>
            </a:r>
            <a:r>
              <a:rPr lang="tr-TR" altLang="en-US" sz="1400" i="1">
                <a:solidFill>
                  <a:srgbClr val="000000"/>
                </a:solidFill>
                <a:cs typeface="Times New Roman" panose="02020603050405020304" pitchFamily="18" charset="0"/>
              </a:rPr>
              <a:t>d</a:t>
            </a:r>
            <a:r>
              <a:rPr lang="tr-TR" altLang="en-US" sz="1400">
                <a:solidFill>
                  <a:srgbClr val="000000"/>
                </a:solidFill>
                <a:cs typeface="Times New Roman" panose="02020603050405020304" pitchFamily="18" charset="0"/>
              </a:rPr>
              <a:t> + 1</a:t>
            </a:r>
          </a:p>
          <a:p>
            <a:pPr>
              <a:lnSpc>
                <a:spcPct val="80000"/>
              </a:lnSpc>
              <a:buFontTx/>
              <a:buNone/>
            </a:pPr>
            <a:r>
              <a:rPr lang="tr-TR" altLang="en-US" sz="1400">
                <a:solidFill>
                  <a:srgbClr val="000000"/>
                </a:solidFill>
                <a:cs typeface="Times New Roman" panose="02020603050405020304" pitchFamily="18" charset="0"/>
              </a:rPr>
              <a:t>		</a:t>
            </a:r>
            <a:r>
              <a:rPr lang="tr-TR" altLang="en-US" sz="1400">
                <a:solidFill>
                  <a:srgbClr val="3366FF"/>
                </a:solidFill>
                <a:cs typeface="Times New Roman" panose="02020603050405020304" pitchFamily="18" charset="0"/>
              </a:rPr>
              <a:t>endwhile</a:t>
            </a:r>
            <a:endParaRPr lang="tr-TR" altLang="en-US" sz="1400">
              <a:solidFill>
                <a:srgbClr val="000000"/>
              </a:solidFill>
              <a:cs typeface="Times New Roman" panose="02020603050405020304" pitchFamily="18" charset="0"/>
            </a:endParaRPr>
          </a:p>
          <a:p>
            <a:pPr>
              <a:lnSpc>
                <a:spcPct val="80000"/>
              </a:lnSpc>
              <a:buFontTx/>
              <a:buNone/>
            </a:pPr>
            <a:r>
              <a:rPr lang="tr-TR" altLang="en-US" sz="1400">
                <a:solidFill>
                  <a:srgbClr val="000000"/>
                </a:solidFill>
                <a:cs typeface="Times New Roman" panose="02020603050405020304" pitchFamily="18" charset="0"/>
              </a:rPr>
              <a:t>		A [ </a:t>
            </a:r>
            <a:r>
              <a:rPr lang="tr-TR" altLang="en-US" sz="1400" i="1">
                <a:solidFill>
                  <a:srgbClr val="000000"/>
                </a:solidFill>
                <a:cs typeface="Times New Roman" panose="02020603050405020304" pitchFamily="18" charset="0"/>
              </a:rPr>
              <a:t>d</a:t>
            </a:r>
            <a:r>
              <a:rPr lang="tr-TR" altLang="en-US" sz="1400">
                <a:solidFill>
                  <a:srgbClr val="000000"/>
                </a:solidFill>
                <a:cs typeface="Times New Roman" panose="02020603050405020304" pitchFamily="18" charset="0"/>
              </a:rPr>
              <a:t> ] </a:t>
            </a:r>
            <a:r>
              <a:rPr lang="tr-TR" altLang="en-US" sz="1400">
                <a:solidFill>
                  <a:srgbClr val="000000"/>
                </a:solidFill>
                <a:cs typeface="Times New Roman" panose="02020603050405020304" pitchFamily="18" charset="0"/>
                <a:sym typeface="Wingdings" panose="05000000000000000000" pitchFamily="2" charset="2"/>
              </a:rPr>
              <a:t></a:t>
            </a:r>
            <a:r>
              <a:rPr lang="tr-TR" altLang="en-US" sz="1400">
                <a:solidFill>
                  <a:srgbClr val="000000"/>
                </a:solidFill>
                <a:cs typeface="Times New Roman" panose="02020603050405020304" pitchFamily="18" charset="0"/>
              </a:rPr>
              <a:t> </a:t>
            </a:r>
            <a:r>
              <a:rPr lang="tr-TR" altLang="en-US" sz="1400" i="1">
                <a:solidFill>
                  <a:srgbClr val="000000"/>
                </a:solidFill>
                <a:cs typeface="Times New Roman" panose="02020603050405020304" pitchFamily="18" charset="0"/>
              </a:rPr>
              <a:t>x</a:t>
            </a:r>
          </a:p>
          <a:p>
            <a:pPr>
              <a:lnSpc>
                <a:spcPct val="80000"/>
              </a:lnSpc>
              <a:buFontTx/>
              <a:buNone/>
            </a:pPr>
            <a:r>
              <a:rPr lang="tr-TR" altLang="en-US" sz="1400">
                <a:solidFill>
                  <a:srgbClr val="000000"/>
                </a:solidFill>
                <a:cs typeface="Times New Roman" panose="02020603050405020304" pitchFamily="18" charset="0"/>
              </a:rPr>
              <a:t>	</a:t>
            </a:r>
            <a:r>
              <a:rPr lang="tr-TR" altLang="en-US" sz="1400">
                <a:solidFill>
                  <a:srgbClr val="3366FF"/>
                </a:solidFill>
                <a:cs typeface="Times New Roman" panose="02020603050405020304" pitchFamily="18" charset="0"/>
              </a:rPr>
              <a:t>endfor</a:t>
            </a:r>
            <a:endParaRPr lang="tr-TR" altLang="en-US" sz="1400">
              <a:solidFill>
                <a:srgbClr val="000000"/>
              </a:solidFill>
              <a:cs typeface="Times New Roman" panose="02020603050405020304" pitchFamily="18" charset="0"/>
            </a:endParaRPr>
          </a:p>
          <a:p>
            <a:pPr>
              <a:lnSpc>
                <a:spcPct val="80000"/>
              </a:lnSpc>
              <a:buFontTx/>
              <a:buNone/>
            </a:pPr>
            <a:r>
              <a:rPr lang="tr-TR" altLang="en-US" sz="1400">
                <a:solidFill>
                  <a:srgbClr val="000000"/>
                </a:solidFill>
                <a:cs typeface="Times New Roman" panose="02020603050405020304" pitchFamily="18" charset="0"/>
              </a:rPr>
              <a:t>	</a:t>
            </a:r>
            <a:endParaRPr lang="tr-TR" altLang="en-US" sz="1400">
              <a:solidFill>
                <a:srgbClr val="3366FF"/>
              </a:solidFill>
              <a:cs typeface="Times New Roman" panose="02020603050405020304" pitchFamily="18" charset="0"/>
            </a:endParaRPr>
          </a:p>
        </p:txBody>
      </p:sp>
      <p:sp>
        <p:nvSpPr>
          <p:cNvPr id="140292" name="Text Box 4"/>
          <p:cNvSpPr txBox="1">
            <a:spLocks noChangeArrowheads="1"/>
          </p:cNvSpPr>
          <p:nvPr/>
        </p:nvSpPr>
        <p:spPr bwMode="auto">
          <a:xfrm>
            <a:off x="5076825" y="2492375"/>
            <a:ext cx="3455988" cy="275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en-US" sz="1400">
                <a:solidFill>
                  <a:srgbClr val="000000"/>
                </a:solidFill>
              </a:rPr>
              <a:t>min [ H ] </a:t>
            </a:r>
            <a:r>
              <a:rPr lang="tr-TR" altLang="en-US" sz="1400">
                <a:solidFill>
                  <a:srgbClr val="000000"/>
                </a:solidFill>
                <a:sym typeface="Wingdings" panose="05000000000000000000" pitchFamily="2" charset="2"/>
              </a:rPr>
              <a:t></a:t>
            </a:r>
            <a:r>
              <a:rPr lang="tr-TR" altLang="en-US" sz="1400">
                <a:solidFill>
                  <a:srgbClr val="000000"/>
                </a:solidFill>
              </a:rPr>
              <a:t> NIL</a:t>
            </a:r>
          </a:p>
          <a:p>
            <a:r>
              <a:rPr lang="tr-TR" altLang="en-US" sz="1400">
                <a:solidFill>
                  <a:srgbClr val="3366FF"/>
                </a:solidFill>
              </a:rPr>
              <a:t>    for</a:t>
            </a:r>
            <a:r>
              <a:rPr lang="tr-TR" altLang="en-US" sz="1400">
                <a:solidFill>
                  <a:srgbClr val="000000"/>
                </a:solidFill>
              </a:rPr>
              <a:t> </a:t>
            </a:r>
            <a:r>
              <a:rPr lang="tr-TR" altLang="en-US" sz="1400" i="1">
                <a:solidFill>
                  <a:srgbClr val="000000"/>
                </a:solidFill>
              </a:rPr>
              <a:t>i </a:t>
            </a:r>
            <a:r>
              <a:rPr lang="tr-TR" altLang="en-US" sz="1400">
                <a:solidFill>
                  <a:srgbClr val="000000"/>
                </a:solidFill>
                <a:sym typeface="Wingdings" panose="05000000000000000000" pitchFamily="2" charset="2"/>
              </a:rPr>
              <a:t></a:t>
            </a:r>
            <a:r>
              <a:rPr lang="tr-TR" altLang="en-US" sz="1400">
                <a:solidFill>
                  <a:srgbClr val="000000"/>
                </a:solidFill>
              </a:rPr>
              <a:t> 0 </a:t>
            </a:r>
            <a:r>
              <a:rPr lang="tr-TR" altLang="en-US" sz="1400">
                <a:solidFill>
                  <a:srgbClr val="3366FF"/>
                </a:solidFill>
              </a:rPr>
              <a:t>to</a:t>
            </a:r>
            <a:r>
              <a:rPr lang="tr-TR" altLang="en-US" sz="1400">
                <a:solidFill>
                  <a:srgbClr val="000000"/>
                </a:solidFill>
              </a:rPr>
              <a:t> D ( n [ H ] ) </a:t>
            </a:r>
            <a:r>
              <a:rPr lang="tr-TR" altLang="en-US" sz="1400">
                <a:solidFill>
                  <a:srgbClr val="3366FF"/>
                </a:solidFill>
              </a:rPr>
              <a:t>do</a:t>
            </a:r>
            <a:endParaRPr lang="tr-TR" altLang="en-US" sz="1400">
              <a:solidFill>
                <a:srgbClr val="000000"/>
              </a:solidFill>
            </a:endParaRPr>
          </a:p>
          <a:p>
            <a:r>
              <a:rPr lang="tr-TR" altLang="en-US" sz="1400">
                <a:solidFill>
                  <a:srgbClr val="3366FF"/>
                </a:solidFill>
              </a:rPr>
              <a:t>        if </a:t>
            </a:r>
            <a:r>
              <a:rPr lang="tr-TR" altLang="en-US" sz="1400">
                <a:solidFill>
                  <a:srgbClr val="000000"/>
                </a:solidFill>
              </a:rPr>
              <a:t>A [ </a:t>
            </a:r>
            <a:r>
              <a:rPr lang="tr-TR" altLang="en-US" sz="1400" i="1">
                <a:solidFill>
                  <a:srgbClr val="000000"/>
                </a:solidFill>
              </a:rPr>
              <a:t>i</a:t>
            </a:r>
            <a:r>
              <a:rPr lang="tr-TR" altLang="en-US" sz="1400">
                <a:solidFill>
                  <a:srgbClr val="000000"/>
                </a:solidFill>
              </a:rPr>
              <a:t> ] ≠ NIL </a:t>
            </a:r>
            <a:r>
              <a:rPr lang="tr-TR" altLang="en-US" sz="1400">
                <a:solidFill>
                  <a:srgbClr val="3366FF"/>
                </a:solidFill>
              </a:rPr>
              <a:t>then</a:t>
            </a:r>
            <a:endParaRPr lang="tr-TR" altLang="en-US" sz="1400">
              <a:solidFill>
                <a:srgbClr val="000000"/>
              </a:solidFill>
            </a:endParaRPr>
          </a:p>
          <a:p>
            <a:r>
              <a:rPr lang="tr-TR" altLang="en-US" sz="1400">
                <a:solidFill>
                  <a:srgbClr val="000000"/>
                </a:solidFill>
              </a:rPr>
              <a:t>            Add A [ </a:t>
            </a:r>
            <a:r>
              <a:rPr lang="tr-TR" altLang="en-US" sz="1400" i="1">
                <a:solidFill>
                  <a:srgbClr val="000000"/>
                </a:solidFill>
              </a:rPr>
              <a:t>i</a:t>
            </a:r>
            <a:r>
              <a:rPr lang="tr-TR" altLang="en-US" sz="1400">
                <a:solidFill>
                  <a:srgbClr val="000000"/>
                </a:solidFill>
              </a:rPr>
              <a:t> ] to the root list of H</a:t>
            </a:r>
          </a:p>
          <a:p>
            <a:r>
              <a:rPr lang="tr-TR" altLang="en-US" sz="1400">
                <a:solidFill>
                  <a:srgbClr val="3366FF"/>
                </a:solidFill>
              </a:rPr>
              <a:t>            if</a:t>
            </a:r>
            <a:r>
              <a:rPr lang="tr-TR" altLang="en-US" sz="1400">
                <a:solidFill>
                  <a:srgbClr val="000000"/>
                </a:solidFill>
              </a:rPr>
              <a:t> min [ H ] = NIL </a:t>
            </a:r>
            <a:r>
              <a:rPr lang="tr-TR" altLang="en-US" sz="1400">
                <a:solidFill>
                  <a:srgbClr val="0066CC"/>
                </a:solidFill>
              </a:rPr>
              <a:t>or</a:t>
            </a:r>
            <a:r>
              <a:rPr lang="tr-TR" altLang="en-US" sz="1400">
                <a:solidFill>
                  <a:srgbClr val="000000"/>
                </a:solidFill>
              </a:rPr>
              <a:t> key [ A [ </a:t>
            </a:r>
            <a:r>
              <a:rPr lang="tr-TR" altLang="en-US" sz="1400" i="1">
                <a:solidFill>
                  <a:srgbClr val="000000"/>
                </a:solidFill>
              </a:rPr>
              <a:t>i</a:t>
            </a:r>
            <a:r>
              <a:rPr lang="tr-TR" altLang="en-US" sz="1400">
                <a:solidFill>
                  <a:srgbClr val="000000"/>
                </a:solidFill>
              </a:rPr>
              <a:t> ] ] &lt; </a:t>
            </a:r>
          </a:p>
          <a:p>
            <a:r>
              <a:rPr lang="tr-TR" altLang="en-US" sz="1400">
                <a:solidFill>
                  <a:srgbClr val="000000"/>
                </a:solidFill>
              </a:rPr>
              <a:t>                                     key [ min [ H ] ] </a:t>
            </a:r>
            <a:r>
              <a:rPr lang="tr-TR" altLang="en-US" sz="1400">
                <a:solidFill>
                  <a:srgbClr val="3366FF"/>
                </a:solidFill>
              </a:rPr>
              <a:t>then</a:t>
            </a:r>
            <a:endParaRPr lang="tr-TR" altLang="en-US" sz="1400">
              <a:solidFill>
                <a:srgbClr val="000000"/>
              </a:solidFill>
            </a:endParaRPr>
          </a:p>
          <a:p>
            <a:r>
              <a:rPr lang="tr-TR" altLang="en-US" sz="1400">
                <a:solidFill>
                  <a:srgbClr val="000000"/>
                </a:solidFill>
              </a:rPr>
              <a:t>                min [ H ] </a:t>
            </a:r>
            <a:r>
              <a:rPr lang="tr-TR" altLang="en-US" sz="1400">
                <a:solidFill>
                  <a:srgbClr val="000000"/>
                </a:solidFill>
                <a:sym typeface="Wingdings" panose="05000000000000000000" pitchFamily="2" charset="2"/>
              </a:rPr>
              <a:t></a:t>
            </a:r>
            <a:r>
              <a:rPr lang="tr-TR" altLang="en-US" sz="1400">
                <a:solidFill>
                  <a:srgbClr val="000000"/>
                </a:solidFill>
              </a:rPr>
              <a:t> A [ </a:t>
            </a:r>
            <a:r>
              <a:rPr lang="tr-TR" altLang="en-US" sz="1400" i="1">
                <a:solidFill>
                  <a:srgbClr val="000000"/>
                </a:solidFill>
              </a:rPr>
              <a:t>i</a:t>
            </a:r>
            <a:r>
              <a:rPr lang="tr-TR" altLang="en-US" sz="1400">
                <a:solidFill>
                  <a:srgbClr val="000000"/>
                </a:solidFill>
              </a:rPr>
              <a:t> ]</a:t>
            </a:r>
          </a:p>
          <a:p>
            <a:r>
              <a:rPr lang="tr-TR" altLang="en-US" sz="1400">
                <a:solidFill>
                  <a:srgbClr val="3366FF"/>
                </a:solidFill>
              </a:rPr>
              <a:t>            endif</a:t>
            </a:r>
            <a:endParaRPr lang="tr-TR" altLang="en-US" sz="1400">
              <a:solidFill>
                <a:srgbClr val="000000"/>
              </a:solidFill>
            </a:endParaRPr>
          </a:p>
          <a:p>
            <a:r>
              <a:rPr lang="tr-TR" altLang="en-US" sz="1400">
                <a:solidFill>
                  <a:srgbClr val="3366FF"/>
                </a:solidFill>
              </a:rPr>
              <a:t>        endif</a:t>
            </a:r>
            <a:endParaRPr lang="tr-TR" altLang="en-US" sz="1400">
              <a:solidFill>
                <a:srgbClr val="000000"/>
              </a:solidFill>
            </a:endParaRPr>
          </a:p>
          <a:p>
            <a:r>
              <a:rPr lang="tr-TR" altLang="en-US" sz="1400">
                <a:solidFill>
                  <a:srgbClr val="3366FF"/>
                </a:solidFill>
              </a:rPr>
              <a:t>    endfor</a:t>
            </a:r>
          </a:p>
          <a:p>
            <a:r>
              <a:rPr lang="tr-TR" altLang="en-US" sz="1400">
                <a:solidFill>
                  <a:srgbClr val="3366FF"/>
                </a:solidFill>
              </a:rPr>
              <a:t>end</a:t>
            </a:r>
          </a:p>
          <a:p>
            <a:pPr>
              <a:spcBef>
                <a:spcPct val="50000"/>
              </a:spcBef>
            </a:pPr>
            <a:endParaRPr lang="tr-TR" altLang="en-US" sz="1400"/>
          </a:p>
        </p:txBody>
      </p:sp>
    </p:spTree>
    <p:extLst>
      <p:ext uri="{BB962C8B-B14F-4D97-AF65-F5344CB8AC3E}">
        <p14:creationId xmlns:p14="http://schemas.microsoft.com/office/powerpoint/2010/main" val="234755259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tr-TR" altLang="en-US"/>
              <a:t>Bounding the Maximum Degree</a:t>
            </a:r>
          </a:p>
        </p:txBody>
      </p:sp>
      <p:sp>
        <p:nvSpPr>
          <p:cNvPr id="141315" name="Rectangle 3"/>
          <p:cNvSpPr>
            <a:spLocks noGrp="1" noChangeArrowheads="1"/>
          </p:cNvSpPr>
          <p:nvPr>
            <p:ph type="body" idx="1"/>
          </p:nvPr>
        </p:nvSpPr>
        <p:spPr/>
        <p:txBody>
          <a:bodyPr/>
          <a:lstStyle/>
          <a:p>
            <a:pPr>
              <a:lnSpc>
                <a:spcPct val="90000"/>
              </a:lnSpc>
              <a:buFontTx/>
              <a:buNone/>
            </a:pPr>
            <a:r>
              <a:rPr lang="tr-TR" altLang="en-US"/>
              <a:t>For each node </a:t>
            </a:r>
            <a:r>
              <a:rPr lang="tr-TR" altLang="en-US" i="1"/>
              <a:t>x</a:t>
            </a:r>
            <a:r>
              <a:rPr lang="tr-TR" altLang="en-US"/>
              <a:t> within a fibonacci heap, define</a:t>
            </a:r>
          </a:p>
          <a:p>
            <a:pPr>
              <a:lnSpc>
                <a:spcPct val="90000"/>
              </a:lnSpc>
              <a:buFontTx/>
              <a:buNone/>
            </a:pPr>
            <a:r>
              <a:rPr lang="tr-TR" altLang="en-US"/>
              <a:t>		size(</a:t>
            </a:r>
            <a:r>
              <a:rPr lang="tr-TR" altLang="en-US" i="1"/>
              <a:t>x</a:t>
            </a:r>
            <a:r>
              <a:rPr lang="tr-TR" altLang="en-US"/>
              <a:t>): the number of nodes, including 		    itself, in the subtree rooted at </a:t>
            </a:r>
            <a:r>
              <a:rPr lang="tr-TR" altLang="en-US" i="1"/>
              <a:t>x</a:t>
            </a:r>
          </a:p>
          <a:p>
            <a:pPr>
              <a:lnSpc>
                <a:spcPct val="90000"/>
              </a:lnSpc>
              <a:buFontTx/>
              <a:buNone/>
            </a:pPr>
            <a:r>
              <a:rPr lang="tr-TR" altLang="en-US"/>
              <a:t>NOTE: </a:t>
            </a:r>
            <a:r>
              <a:rPr lang="tr-TR" altLang="en-US" i="1"/>
              <a:t>x</a:t>
            </a:r>
            <a:r>
              <a:rPr lang="tr-TR" altLang="en-US"/>
              <a:t> need not to be in the root list, it can be any node at all.</a:t>
            </a:r>
          </a:p>
          <a:p>
            <a:pPr>
              <a:lnSpc>
                <a:spcPct val="90000"/>
              </a:lnSpc>
              <a:buFontTx/>
              <a:buNone/>
            </a:pPr>
            <a:r>
              <a:rPr lang="tr-TR" altLang="en-US"/>
              <a:t>We shall show that size(</a:t>
            </a:r>
            <a:r>
              <a:rPr lang="tr-TR" altLang="en-US" i="1"/>
              <a:t>x</a:t>
            </a:r>
            <a:r>
              <a:rPr lang="tr-TR" altLang="en-US"/>
              <a:t>) is exponential in degree[</a:t>
            </a:r>
            <a:r>
              <a:rPr lang="tr-TR" altLang="en-US" i="1"/>
              <a:t>x</a:t>
            </a:r>
            <a:r>
              <a:rPr lang="tr-TR" altLang="en-US"/>
              <a:t>] </a:t>
            </a:r>
          </a:p>
        </p:txBody>
      </p:sp>
    </p:spTree>
    <p:extLst>
      <p:ext uri="{BB962C8B-B14F-4D97-AF65-F5344CB8AC3E}">
        <p14:creationId xmlns:p14="http://schemas.microsoft.com/office/powerpoint/2010/main" val="338311286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tr-TR" altLang="en-US"/>
              <a:t>Bounding the Maximum Degree</a:t>
            </a:r>
          </a:p>
        </p:txBody>
      </p:sp>
      <p:sp>
        <p:nvSpPr>
          <p:cNvPr id="142339" name="Rectangle 3"/>
          <p:cNvSpPr>
            <a:spLocks noGrp="1" noChangeArrowheads="1"/>
          </p:cNvSpPr>
          <p:nvPr>
            <p:ph type="body" idx="1"/>
          </p:nvPr>
        </p:nvSpPr>
        <p:spPr/>
        <p:txBody>
          <a:bodyPr/>
          <a:lstStyle/>
          <a:p>
            <a:pPr>
              <a:buFontTx/>
              <a:buNone/>
            </a:pPr>
            <a:r>
              <a:rPr lang="tr-TR" altLang="en-US">
                <a:solidFill>
                  <a:srgbClr val="0066CC"/>
                </a:solidFill>
              </a:rPr>
              <a:t>Lemma 1</a:t>
            </a:r>
            <a:r>
              <a:rPr lang="tr-TR" altLang="en-US"/>
              <a:t>: Let x be a node with degree[</a:t>
            </a:r>
            <a:r>
              <a:rPr lang="tr-TR" altLang="en-US" i="1"/>
              <a:t>x</a:t>
            </a:r>
            <a:r>
              <a:rPr lang="tr-TR" altLang="en-US"/>
              <a:t>]=</a:t>
            </a:r>
            <a:r>
              <a:rPr lang="tr-TR" altLang="en-US" i="1"/>
              <a:t>k</a:t>
            </a:r>
            <a:r>
              <a:rPr lang="tr-TR" altLang="en-US"/>
              <a:t> </a:t>
            </a:r>
          </a:p>
          <a:p>
            <a:pPr>
              <a:buFontTx/>
              <a:buNone/>
            </a:pPr>
            <a:r>
              <a:rPr lang="tr-TR" altLang="en-US"/>
              <a:t>	Let y</a:t>
            </a:r>
            <a:r>
              <a:rPr lang="tr-TR" altLang="en-US" baseline="-25000"/>
              <a:t>1</a:t>
            </a:r>
            <a:r>
              <a:rPr lang="tr-TR" altLang="en-US"/>
              <a:t>,y</a:t>
            </a:r>
            <a:r>
              <a:rPr lang="tr-TR" altLang="en-US" baseline="-25000"/>
              <a:t>2</a:t>
            </a:r>
            <a:r>
              <a:rPr lang="tr-TR" altLang="en-US"/>
              <a:t>,....,y</a:t>
            </a:r>
            <a:r>
              <a:rPr lang="tr-TR" altLang="en-US" i="1" baseline="-25000"/>
              <a:t>k</a:t>
            </a:r>
            <a:r>
              <a:rPr lang="tr-TR" altLang="en-US" i="1"/>
              <a:t> </a:t>
            </a:r>
            <a:r>
              <a:rPr lang="tr-TR" altLang="en-US"/>
              <a:t>denote the children of </a:t>
            </a:r>
            <a:r>
              <a:rPr lang="tr-TR" altLang="en-US" i="1"/>
              <a:t>x</a:t>
            </a:r>
            <a:r>
              <a:rPr lang="tr-TR" altLang="en-US"/>
              <a:t> in the order in which they are linked to </a:t>
            </a:r>
            <a:r>
              <a:rPr lang="tr-TR" altLang="en-US" i="1"/>
              <a:t>x</a:t>
            </a:r>
            <a:r>
              <a:rPr lang="tr-TR" altLang="en-US"/>
              <a:t>, from earliest to the latest, then </a:t>
            </a:r>
          </a:p>
          <a:p>
            <a:pPr>
              <a:buFontTx/>
              <a:buNone/>
            </a:pPr>
            <a:r>
              <a:rPr lang="tr-TR" altLang="en-US"/>
              <a:t>		degree[y</a:t>
            </a:r>
            <a:r>
              <a:rPr lang="tr-TR" altLang="en-US" baseline="-25000"/>
              <a:t>1</a:t>
            </a:r>
            <a:r>
              <a:rPr lang="tr-TR" altLang="en-US"/>
              <a:t>] </a:t>
            </a:r>
            <a:r>
              <a:rPr lang="tr-TR" altLang="en-US">
                <a:cs typeface="Times New Roman" panose="02020603050405020304" pitchFamily="18" charset="0"/>
              </a:rPr>
              <a:t>≥ 0 and degree[y</a:t>
            </a:r>
            <a:r>
              <a:rPr lang="tr-TR" altLang="en-US" baseline="-25000">
                <a:cs typeface="Times New Roman" panose="02020603050405020304" pitchFamily="18" charset="0"/>
              </a:rPr>
              <a:t>i</a:t>
            </a:r>
            <a:r>
              <a:rPr lang="tr-TR" altLang="en-US">
                <a:cs typeface="Times New Roman" panose="02020603050405020304" pitchFamily="18" charset="0"/>
              </a:rPr>
              <a:t>] ≥ i-2 </a:t>
            </a:r>
          </a:p>
          <a:p>
            <a:pPr>
              <a:buFontTx/>
              <a:buNone/>
            </a:pPr>
            <a:r>
              <a:rPr lang="tr-TR" altLang="en-US">
                <a:cs typeface="Times New Roman" panose="02020603050405020304" pitchFamily="18" charset="0"/>
              </a:rPr>
              <a:t>						for  i = 2,3,...,</a:t>
            </a:r>
            <a:r>
              <a:rPr lang="tr-TR" altLang="en-US" i="1">
                <a:cs typeface="Times New Roman" panose="02020603050405020304" pitchFamily="18" charset="0"/>
              </a:rPr>
              <a:t>k</a:t>
            </a:r>
          </a:p>
        </p:txBody>
      </p:sp>
    </p:spTree>
    <p:extLst>
      <p:ext uri="{BB962C8B-B14F-4D97-AF65-F5344CB8AC3E}">
        <p14:creationId xmlns:p14="http://schemas.microsoft.com/office/powerpoint/2010/main" val="398024995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tr-TR" altLang="en-US"/>
              <a:t>Bounding the Maximum Degree</a:t>
            </a:r>
          </a:p>
        </p:txBody>
      </p:sp>
      <p:sp>
        <p:nvSpPr>
          <p:cNvPr id="143363" name="Rectangle 3"/>
          <p:cNvSpPr>
            <a:spLocks noGrp="1" noChangeArrowheads="1"/>
          </p:cNvSpPr>
          <p:nvPr>
            <p:ph type="body" sz="half" idx="1"/>
          </p:nvPr>
        </p:nvSpPr>
        <p:spPr/>
        <p:txBody>
          <a:bodyPr/>
          <a:lstStyle/>
          <a:p>
            <a:pPr>
              <a:buFontTx/>
              <a:buNone/>
            </a:pPr>
            <a:r>
              <a:rPr lang="tr-TR" altLang="en-US" sz="2800"/>
              <a:t>Proof:  degree[y</a:t>
            </a:r>
            <a:r>
              <a:rPr lang="tr-TR" altLang="en-US" sz="2800" baseline="-25000"/>
              <a:t>1</a:t>
            </a:r>
            <a:r>
              <a:rPr lang="tr-TR" altLang="en-US" sz="2800"/>
              <a:t>] </a:t>
            </a:r>
            <a:r>
              <a:rPr lang="tr-TR" altLang="en-US" sz="2800">
                <a:cs typeface="Times New Roman" panose="02020603050405020304" pitchFamily="18" charset="0"/>
              </a:rPr>
              <a:t>≥ 0 =&gt; obvious</a:t>
            </a:r>
          </a:p>
          <a:p>
            <a:pPr>
              <a:buFontTx/>
              <a:buNone/>
            </a:pPr>
            <a:r>
              <a:rPr lang="tr-TR" altLang="en-US" sz="2800">
                <a:cs typeface="Times New Roman" panose="02020603050405020304" pitchFamily="18" charset="0"/>
              </a:rPr>
              <a:t>For i ≥ 2:</a:t>
            </a:r>
          </a:p>
          <a:p>
            <a:pPr>
              <a:buFontTx/>
              <a:buNone/>
            </a:pPr>
            <a:endParaRPr lang="tr-TR" altLang="en-US" sz="2800">
              <a:cs typeface="Times New Roman" panose="02020603050405020304" pitchFamily="18" charset="0"/>
            </a:endParaRPr>
          </a:p>
        </p:txBody>
      </p:sp>
      <p:graphicFrame>
        <p:nvGraphicFramePr>
          <p:cNvPr id="143367" name="Object 7"/>
          <p:cNvGraphicFramePr>
            <a:graphicFrameLocks noGrp="1" noChangeAspect="1"/>
          </p:cNvGraphicFramePr>
          <p:nvPr>
            <p:ph sz="half" idx="2"/>
          </p:nvPr>
        </p:nvGraphicFramePr>
        <p:xfrm>
          <a:off x="1042988" y="3716338"/>
          <a:ext cx="7273925" cy="2103437"/>
        </p:xfrm>
        <a:graphic>
          <a:graphicData uri="http://schemas.openxmlformats.org/presentationml/2006/ole">
            <mc:AlternateContent xmlns:mc="http://schemas.openxmlformats.org/markup-compatibility/2006">
              <mc:Choice xmlns:v="urn:schemas-microsoft-com:vml" Requires="v">
                <p:oleObj spid="_x0000_s22533" name="Visio" r:id="rId4" imgW="5811926" imgH="1681582" progId="Visio.Drawing.11">
                  <p:embed/>
                </p:oleObj>
              </mc:Choice>
              <mc:Fallback>
                <p:oleObj name="Visio" r:id="rId4" imgW="5811926" imgH="1681582" progId="Visio.Drawing.11">
                  <p:embed/>
                  <p:pic>
                    <p:nvPicPr>
                      <p:cNvPr id="14336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716338"/>
                        <a:ext cx="7273925" cy="2103437"/>
                      </a:xfrm>
                      <a:prstGeom prst="rect">
                        <a:avLst/>
                      </a:prstGeom>
                    </p:spPr>
                  </p:pic>
                </p:oleObj>
              </mc:Fallback>
            </mc:AlternateContent>
          </a:graphicData>
        </a:graphic>
      </p:graphicFrame>
    </p:spTree>
    <p:extLst>
      <p:ext uri="{BB962C8B-B14F-4D97-AF65-F5344CB8AC3E}">
        <p14:creationId xmlns:p14="http://schemas.microsoft.com/office/powerpoint/2010/main" val="2001671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14CB05A-CD99-4E9B-A397-64C65915B332}" type="slidenum">
              <a:rPr lang="en-US" altLang="en-US" sz="1400"/>
              <a:pPr eaLnBrk="1" hangingPunct="1"/>
              <a:t>17</a:t>
            </a:fld>
            <a:endParaRPr lang="en-US" altLang="en-US" sz="1400"/>
          </a:p>
        </p:txBody>
      </p:sp>
      <p:sp>
        <p:nvSpPr>
          <p:cNvPr id="23555" name="Rectangle 2"/>
          <p:cNvSpPr>
            <a:spLocks noGrp="1" noChangeArrowheads="1"/>
          </p:cNvSpPr>
          <p:nvPr>
            <p:ph type="title"/>
            <p:custDataLst>
              <p:tags r:id="rId2"/>
            </p:custDataLst>
          </p:nvPr>
        </p:nvSpPr>
        <p:spPr>
          <a:xfrm>
            <a:off x="406400" y="171450"/>
            <a:ext cx="8432800" cy="685800"/>
          </a:xfrm>
        </p:spPr>
        <p:txBody>
          <a:bodyPr>
            <a:normAutofit fontScale="90000"/>
          </a:bodyPr>
          <a:lstStyle/>
          <a:p>
            <a:pPr algn="l" eaLnBrk="1" hangingPunct="1"/>
            <a:r>
              <a:rPr lang="en-US" altLang="en-US" smtClean="0"/>
              <a:t>DeleteMin: percolate down</a:t>
            </a:r>
          </a:p>
        </p:txBody>
      </p:sp>
      <p:sp>
        <p:nvSpPr>
          <p:cNvPr id="23556" name="Oval 3"/>
          <p:cNvSpPr>
            <a:spLocks noChangeAspect="1" noChangeArrowheads="1"/>
          </p:cNvSpPr>
          <p:nvPr>
            <p:custDataLst>
              <p:tags r:id="rId3"/>
            </p:custDataLst>
          </p:nvPr>
        </p:nvSpPr>
        <p:spPr bwMode="auto">
          <a:xfrm>
            <a:off x="6096000" y="24574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99</a:t>
            </a:r>
          </a:p>
        </p:txBody>
      </p:sp>
      <p:sp>
        <p:nvSpPr>
          <p:cNvPr id="23557" name="Oval 4"/>
          <p:cNvSpPr>
            <a:spLocks noChangeAspect="1" noChangeArrowheads="1"/>
          </p:cNvSpPr>
          <p:nvPr>
            <p:custDataLst>
              <p:tags r:id="rId4"/>
            </p:custDataLst>
          </p:nvPr>
        </p:nvSpPr>
        <p:spPr bwMode="auto">
          <a:xfrm>
            <a:off x="3860800" y="24574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60</a:t>
            </a:r>
          </a:p>
        </p:txBody>
      </p:sp>
      <p:sp>
        <p:nvSpPr>
          <p:cNvPr id="23558" name="Oval 5"/>
          <p:cNvSpPr>
            <a:spLocks noChangeAspect="1" noChangeArrowheads="1"/>
          </p:cNvSpPr>
          <p:nvPr>
            <p:custDataLst>
              <p:tags r:id="rId5"/>
            </p:custDataLst>
          </p:nvPr>
        </p:nvSpPr>
        <p:spPr bwMode="auto">
          <a:xfrm>
            <a:off x="2336800" y="24574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40</a:t>
            </a:r>
          </a:p>
        </p:txBody>
      </p:sp>
      <p:sp>
        <p:nvSpPr>
          <p:cNvPr id="23559" name="Oval 6"/>
          <p:cNvSpPr>
            <a:spLocks noChangeAspect="1" noChangeArrowheads="1"/>
          </p:cNvSpPr>
          <p:nvPr>
            <p:custDataLst>
              <p:tags r:id="rId6"/>
            </p:custDataLst>
          </p:nvPr>
        </p:nvSpPr>
        <p:spPr bwMode="auto">
          <a:xfrm>
            <a:off x="5384800" y="18288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15</a:t>
            </a:r>
          </a:p>
        </p:txBody>
      </p:sp>
      <p:sp>
        <p:nvSpPr>
          <p:cNvPr id="23560" name="Oval 7"/>
          <p:cNvSpPr>
            <a:spLocks noChangeAspect="1" noChangeArrowheads="1"/>
          </p:cNvSpPr>
          <p:nvPr>
            <p:custDataLst>
              <p:tags r:id="rId7"/>
            </p:custDataLst>
          </p:nvPr>
        </p:nvSpPr>
        <p:spPr bwMode="auto">
          <a:xfrm>
            <a:off x="3352800" y="18288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20</a:t>
            </a:r>
          </a:p>
        </p:txBody>
      </p:sp>
      <p:sp>
        <p:nvSpPr>
          <p:cNvPr id="23561" name="Oval 8"/>
          <p:cNvSpPr>
            <a:spLocks noChangeAspect="1" noChangeArrowheads="1"/>
          </p:cNvSpPr>
          <p:nvPr>
            <p:custDataLst>
              <p:tags r:id="rId8"/>
            </p:custDataLst>
          </p:nvPr>
        </p:nvSpPr>
        <p:spPr bwMode="auto">
          <a:xfrm>
            <a:off x="4267200" y="1200150"/>
            <a:ext cx="711200" cy="400050"/>
          </a:xfrm>
          <a:prstGeom prst="ellipse">
            <a:avLst/>
          </a:prstGeom>
          <a:noFill/>
          <a:ln w="4445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t>10</a:t>
            </a:r>
          </a:p>
        </p:txBody>
      </p:sp>
      <p:cxnSp>
        <p:nvCxnSpPr>
          <p:cNvPr id="23562" name="AutoShape 9"/>
          <p:cNvCxnSpPr>
            <a:cxnSpLocks noChangeShapeType="1"/>
            <a:stCxn id="23561" idx="3"/>
            <a:endCxn id="23560" idx="0"/>
          </p:cNvCxnSpPr>
          <p:nvPr>
            <p:custDataLst>
              <p:tags r:id="rId9"/>
            </p:custDataLst>
          </p:nvPr>
        </p:nvCxnSpPr>
        <p:spPr bwMode="auto">
          <a:xfrm flipH="1">
            <a:off x="3708400" y="1563688"/>
            <a:ext cx="663575" cy="246062"/>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3563" name="AutoShape 10"/>
          <p:cNvCxnSpPr>
            <a:cxnSpLocks noChangeShapeType="1"/>
            <a:stCxn id="23561" idx="5"/>
            <a:endCxn id="23559" idx="0"/>
          </p:cNvCxnSpPr>
          <p:nvPr>
            <p:custDataLst>
              <p:tags r:id="rId10"/>
            </p:custDataLst>
          </p:nvPr>
        </p:nvCxnSpPr>
        <p:spPr bwMode="auto">
          <a:xfrm>
            <a:off x="4873625" y="1563688"/>
            <a:ext cx="866775" cy="246062"/>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3564" name="AutoShape 11"/>
          <p:cNvCxnSpPr>
            <a:cxnSpLocks noChangeShapeType="1"/>
            <a:stCxn id="23559" idx="5"/>
            <a:endCxn id="23556" idx="0"/>
          </p:cNvCxnSpPr>
          <p:nvPr>
            <p:custDataLst>
              <p:tags r:id="rId11"/>
            </p:custDataLst>
          </p:nvPr>
        </p:nvCxnSpPr>
        <p:spPr bwMode="auto">
          <a:xfrm>
            <a:off x="5991225" y="2189163"/>
            <a:ext cx="460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3565" name="AutoShape 12"/>
          <p:cNvCxnSpPr>
            <a:cxnSpLocks noChangeShapeType="1"/>
            <a:stCxn id="23560" idx="3"/>
            <a:endCxn id="23558" idx="0"/>
          </p:cNvCxnSpPr>
          <p:nvPr>
            <p:custDataLst>
              <p:tags r:id="rId12"/>
            </p:custDataLst>
          </p:nvPr>
        </p:nvCxnSpPr>
        <p:spPr bwMode="auto">
          <a:xfrm flipH="1">
            <a:off x="2692400" y="2189163"/>
            <a:ext cx="7651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3566" name="AutoShape 13"/>
          <p:cNvCxnSpPr>
            <a:cxnSpLocks noChangeShapeType="1"/>
            <a:stCxn id="23560" idx="5"/>
            <a:endCxn id="23557" idx="0"/>
          </p:cNvCxnSpPr>
          <p:nvPr>
            <p:custDataLst>
              <p:tags r:id="rId13"/>
            </p:custDataLst>
          </p:nvPr>
        </p:nvCxnSpPr>
        <p:spPr bwMode="auto">
          <a:xfrm>
            <a:off x="3959225" y="2189163"/>
            <a:ext cx="2571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3567" name="Oval 14"/>
          <p:cNvSpPr>
            <a:spLocks noChangeAspect="1" noChangeArrowheads="1"/>
          </p:cNvSpPr>
          <p:nvPr>
            <p:custDataLst>
              <p:tags r:id="rId14"/>
            </p:custDataLst>
          </p:nvPr>
        </p:nvSpPr>
        <p:spPr bwMode="auto">
          <a:xfrm>
            <a:off x="1524000" y="308610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50</a:t>
            </a:r>
          </a:p>
        </p:txBody>
      </p:sp>
      <p:cxnSp>
        <p:nvCxnSpPr>
          <p:cNvPr id="23568" name="AutoShape 15"/>
          <p:cNvCxnSpPr>
            <a:cxnSpLocks noChangeShapeType="1"/>
            <a:stCxn id="23558" idx="3"/>
            <a:endCxn id="23567" idx="0"/>
          </p:cNvCxnSpPr>
          <p:nvPr>
            <p:custDataLst>
              <p:tags r:id="rId15"/>
            </p:custDataLst>
          </p:nvPr>
        </p:nvCxnSpPr>
        <p:spPr bwMode="auto">
          <a:xfrm flipH="1">
            <a:off x="1854200" y="2817813"/>
            <a:ext cx="587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3569" name="Oval 16"/>
          <p:cNvSpPr>
            <a:spLocks noChangeAspect="1" noChangeArrowheads="1"/>
          </p:cNvSpPr>
          <p:nvPr>
            <p:custDataLst>
              <p:tags r:id="rId16"/>
            </p:custDataLst>
          </p:nvPr>
        </p:nvSpPr>
        <p:spPr bwMode="auto">
          <a:xfrm>
            <a:off x="2641600" y="308610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700</a:t>
            </a:r>
          </a:p>
        </p:txBody>
      </p:sp>
      <p:cxnSp>
        <p:nvCxnSpPr>
          <p:cNvPr id="23570" name="AutoShape 17"/>
          <p:cNvCxnSpPr>
            <a:cxnSpLocks noChangeShapeType="1"/>
            <a:stCxn id="23558" idx="5"/>
            <a:endCxn id="23569" idx="0"/>
          </p:cNvCxnSpPr>
          <p:nvPr>
            <p:custDataLst>
              <p:tags r:id="rId17"/>
            </p:custDataLst>
          </p:nvPr>
        </p:nvCxnSpPr>
        <p:spPr bwMode="auto">
          <a:xfrm>
            <a:off x="2943225" y="2817813"/>
            <a:ext cx="285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3571" name="Oval 18"/>
          <p:cNvSpPr>
            <a:spLocks noChangeAspect="1" noChangeArrowheads="1"/>
          </p:cNvSpPr>
          <p:nvPr>
            <p:custDataLst>
              <p:tags r:id="rId18"/>
            </p:custDataLst>
          </p:nvPr>
        </p:nvSpPr>
        <p:spPr bwMode="auto">
          <a:xfrm>
            <a:off x="5080000" y="24574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85</a:t>
            </a:r>
          </a:p>
        </p:txBody>
      </p:sp>
      <p:cxnSp>
        <p:nvCxnSpPr>
          <p:cNvPr id="23572" name="AutoShape 19"/>
          <p:cNvCxnSpPr>
            <a:cxnSpLocks noChangeShapeType="1"/>
            <a:stCxn id="23559" idx="3"/>
            <a:endCxn id="23571" idx="0"/>
          </p:cNvCxnSpPr>
          <p:nvPr>
            <p:custDataLst>
              <p:tags r:id="rId19"/>
            </p:custDataLst>
          </p:nvPr>
        </p:nvCxnSpPr>
        <p:spPr bwMode="auto">
          <a:xfrm flipH="1">
            <a:off x="5435600" y="2189163"/>
            <a:ext cx="539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3573" name="Oval 20"/>
          <p:cNvSpPr>
            <a:spLocks noChangeAspect="1" noChangeArrowheads="1"/>
          </p:cNvSpPr>
          <p:nvPr>
            <p:custDataLst>
              <p:tags r:id="rId20"/>
            </p:custDataLst>
          </p:nvPr>
        </p:nvSpPr>
        <p:spPr bwMode="auto">
          <a:xfrm>
            <a:off x="3556000" y="308610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65</a:t>
            </a:r>
          </a:p>
        </p:txBody>
      </p:sp>
      <p:cxnSp>
        <p:nvCxnSpPr>
          <p:cNvPr id="23574" name="AutoShape 21"/>
          <p:cNvCxnSpPr>
            <a:cxnSpLocks noChangeShapeType="1"/>
            <a:stCxn id="23557" idx="3"/>
            <a:endCxn id="23573" idx="0"/>
          </p:cNvCxnSpPr>
          <p:nvPr>
            <p:custDataLst>
              <p:tags r:id="rId21"/>
            </p:custDataLst>
          </p:nvPr>
        </p:nvCxnSpPr>
        <p:spPr bwMode="auto">
          <a:xfrm flipH="1">
            <a:off x="3886200" y="2817813"/>
            <a:ext cx="79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3575" name="Line 22"/>
          <p:cNvSpPr>
            <a:spLocks noChangeShapeType="1"/>
          </p:cNvSpPr>
          <p:nvPr>
            <p:custDataLst>
              <p:tags r:id="rId22"/>
            </p:custDataLst>
          </p:nvPr>
        </p:nvSpPr>
        <p:spPr bwMode="auto">
          <a:xfrm>
            <a:off x="3962400" y="1085850"/>
            <a:ext cx="1219200" cy="68580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IN"/>
          </a:p>
        </p:txBody>
      </p:sp>
      <p:sp>
        <p:nvSpPr>
          <p:cNvPr id="23576" name="Line 23"/>
          <p:cNvSpPr>
            <a:spLocks noChangeShapeType="1"/>
          </p:cNvSpPr>
          <p:nvPr>
            <p:custDataLst>
              <p:tags r:id="rId23"/>
            </p:custDataLst>
          </p:nvPr>
        </p:nvSpPr>
        <p:spPr bwMode="auto">
          <a:xfrm flipH="1">
            <a:off x="4064000" y="1085850"/>
            <a:ext cx="1219200" cy="68580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IN"/>
          </a:p>
        </p:txBody>
      </p:sp>
      <p:sp>
        <p:nvSpPr>
          <p:cNvPr id="23577" name="Oval 24"/>
          <p:cNvSpPr>
            <a:spLocks noChangeAspect="1" noChangeArrowheads="1"/>
          </p:cNvSpPr>
          <p:nvPr>
            <p:custDataLst>
              <p:tags r:id="rId24"/>
            </p:custDataLst>
          </p:nvPr>
        </p:nvSpPr>
        <p:spPr bwMode="auto">
          <a:xfrm>
            <a:off x="6299200" y="50292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99</a:t>
            </a:r>
          </a:p>
        </p:txBody>
      </p:sp>
      <p:sp>
        <p:nvSpPr>
          <p:cNvPr id="23578" name="Oval 25"/>
          <p:cNvSpPr>
            <a:spLocks noChangeAspect="1" noChangeArrowheads="1"/>
          </p:cNvSpPr>
          <p:nvPr>
            <p:custDataLst>
              <p:tags r:id="rId25"/>
            </p:custDataLst>
          </p:nvPr>
        </p:nvSpPr>
        <p:spPr bwMode="auto">
          <a:xfrm>
            <a:off x="4064000" y="50292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60</a:t>
            </a:r>
          </a:p>
        </p:txBody>
      </p:sp>
      <p:sp>
        <p:nvSpPr>
          <p:cNvPr id="23579" name="Oval 26"/>
          <p:cNvSpPr>
            <a:spLocks noChangeAspect="1" noChangeArrowheads="1"/>
          </p:cNvSpPr>
          <p:nvPr>
            <p:custDataLst>
              <p:tags r:id="rId26"/>
            </p:custDataLst>
          </p:nvPr>
        </p:nvSpPr>
        <p:spPr bwMode="auto">
          <a:xfrm>
            <a:off x="2540000" y="50292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40</a:t>
            </a:r>
          </a:p>
        </p:txBody>
      </p:sp>
      <p:sp>
        <p:nvSpPr>
          <p:cNvPr id="23580" name="Oval 27"/>
          <p:cNvSpPr>
            <a:spLocks noChangeAspect="1" noChangeArrowheads="1"/>
          </p:cNvSpPr>
          <p:nvPr>
            <p:custDataLst>
              <p:tags r:id="rId27"/>
            </p:custDataLst>
          </p:nvPr>
        </p:nvSpPr>
        <p:spPr bwMode="auto">
          <a:xfrm>
            <a:off x="5588000" y="44005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t>15</a:t>
            </a:r>
            <a:endParaRPr lang="en-US" altLang="en-US" dirty="0"/>
          </a:p>
        </p:txBody>
      </p:sp>
      <p:sp>
        <p:nvSpPr>
          <p:cNvPr id="23581" name="Oval 28"/>
          <p:cNvSpPr>
            <a:spLocks noChangeAspect="1" noChangeArrowheads="1"/>
          </p:cNvSpPr>
          <p:nvPr>
            <p:custDataLst>
              <p:tags r:id="rId28"/>
            </p:custDataLst>
          </p:nvPr>
        </p:nvSpPr>
        <p:spPr bwMode="auto">
          <a:xfrm>
            <a:off x="3556000" y="44005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20</a:t>
            </a:r>
          </a:p>
        </p:txBody>
      </p:sp>
      <p:sp>
        <p:nvSpPr>
          <p:cNvPr id="23582" name="Oval 29"/>
          <p:cNvSpPr>
            <a:spLocks noChangeAspect="1" noChangeArrowheads="1"/>
          </p:cNvSpPr>
          <p:nvPr>
            <p:custDataLst>
              <p:tags r:id="rId29"/>
            </p:custDataLst>
          </p:nvPr>
        </p:nvSpPr>
        <p:spPr bwMode="auto">
          <a:xfrm>
            <a:off x="4470400" y="37719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t>65</a:t>
            </a:r>
            <a:endParaRPr lang="en-US" altLang="en-US" dirty="0"/>
          </a:p>
        </p:txBody>
      </p:sp>
      <p:cxnSp>
        <p:nvCxnSpPr>
          <p:cNvPr id="23583" name="AutoShape 30"/>
          <p:cNvCxnSpPr>
            <a:cxnSpLocks noChangeShapeType="1"/>
            <a:stCxn id="23582" idx="3"/>
            <a:endCxn id="23581" idx="0"/>
          </p:cNvCxnSpPr>
          <p:nvPr>
            <p:custDataLst>
              <p:tags r:id="rId30"/>
            </p:custDataLst>
          </p:nvPr>
        </p:nvCxnSpPr>
        <p:spPr bwMode="auto">
          <a:xfrm flipH="1">
            <a:off x="3911600" y="4132263"/>
            <a:ext cx="6635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3584" name="AutoShape 31"/>
          <p:cNvCxnSpPr>
            <a:cxnSpLocks noChangeShapeType="1"/>
            <a:stCxn id="23582" idx="5"/>
            <a:endCxn id="23580" idx="0"/>
          </p:cNvCxnSpPr>
          <p:nvPr>
            <p:custDataLst>
              <p:tags r:id="rId31"/>
            </p:custDataLst>
          </p:nvPr>
        </p:nvCxnSpPr>
        <p:spPr bwMode="auto">
          <a:xfrm>
            <a:off x="5076825" y="4132263"/>
            <a:ext cx="8667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3585" name="AutoShape 32"/>
          <p:cNvCxnSpPr>
            <a:cxnSpLocks noChangeShapeType="1"/>
            <a:stCxn id="23580" idx="5"/>
            <a:endCxn id="23577" idx="0"/>
          </p:cNvCxnSpPr>
          <p:nvPr>
            <p:custDataLst>
              <p:tags r:id="rId32"/>
            </p:custDataLst>
          </p:nvPr>
        </p:nvCxnSpPr>
        <p:spPr bwMode="auto">
          <a:xfrm>
            <a:off x="6194425" y="4760913"/>
            <a:ext cx="460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3586" name="AutoShape 33"/>
          <p:cNvCxnSpPr>
            <a:cxnSpLocks noChangeShapeType="1"/>
            <a:stCxn id="23581" idx="3"/>
            <a:endCxn id="23579" idx="0"/>
          </p:cNvCxnSpPr>
          <p:nvPr>
            <p:custDataLst>
              <p:tags r:id="rId33"/>
            </p:custDataLst>
          </p:nvPr>
        </p:nvCxnSpPr>
        <p:spPr bwMode="auto">
          <a:xfrm flipH="1">
            <a:off x="2895600" y="4760913"/>
            <a:ext cx="7651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3587" name="AutoShape 34"/>
          <p:cNvCxnSpPr>
            <a:cxnSpLocks noChangeShapeType="1"/>
            <a:stCxn id="23581" idx="5"/>
            <a:endCxn id="23578" idx="0"/>
          </p:cNvCxnSpPr>
          <p:nvPr>
            <p:custDataLst>
              <p:tags r:id="rId34"/>
            </p:custDataLst>
          </p:nvPr>
        </p:nvCxnSpPr>
        <p:spPr bwMode="auto">
          <a:xfrm>
            <a:off x="4162425" y="4760913"/>
            <a:ext cx="2571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3588" name="Oval 35"/>
          <p:cNvSpPr>
            <a:spLocks noChangeAspect="1" noChangeArrowheads="1"/>
          </p:cNvSpPr>
          <p:nvPr>
            <p:custDataLst>
              <p:tags r:id="rId35"/>
            </p:custDataLst>
          </p:nvPr>
        </p:nvSpPr>
        <p:spPr bwMode="auto">
          <a:xfrm>
            <a:off x="1727200" y="565785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50</a:t>
            </a:r>
          </a:p>
        </p:txBody>
      </p:sp>
      <p:cxnSp>
        <p:nvCxnSpPr>
          <p:cNvPr id="23589" name="AutoShape 36"/>
          <p:cNvCxnSpPr>
            <a:cxnSpLocks noChangeShapeType="1"/>
            <a:stCxn id="23579" idx="3"/>
            <a:endCxn id="23588" idx="0"/>
          </p:cNvCxnSpPr>
          <p:nvPr>
            <p:custDataLst>
              <p:tags r:id="rId36"/>
            </p:custDataLst>
          </p:nvPr>
        </p:nvCxnSpPr>
        <p:spPr bwMode="auto">
          <a:xfrm flipH="1">
            <a:off x="2057400" y="5389563"/>
            <a:ext cx="587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3590" name="Oval 37"/>
          <p:cNvSpPr>
            <a:spLocks noChangeAspect="1" noChangeArrowheads="1"/>
          </p:cNvSpPr>
          <p:nvPr>
            <p:custDataLst>
              <p:tags r:id="rId37"/>
            </p:custDataLst>
          </p:nvPr>
        </p:nvSpPr>
        <p:spPr bwMode="auto">
          <a:xfrm>
            <a:off x="2844800" y="565785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700</a:t>
            </a:r>
          </a:p>
        </p:txBody>
      </p:sp>
      <p:cxnSp>
        <p:nvCxnSpPr>
          <p:cNvPr id="23591" name="AutoShape 38"/>
          <p:cNvCxnSpPr>
            <a:cxnSpLocks noChangeShapeType="1"/>
            <a:stCxn id="23579" idx="5"/>
            <a:endCxn id="23590" idx="0"/>
          </p:cNvCxnSpPr>
          <p:nvPr>
            <p:custDataLst>
              <p:tags r:id="rId38"/>
            </p:custDataLst>
          </p:nvPr>
        </p:nvCxnSpPr>
        <p:spPr bwMode="auto">
          <a:xfrm>
            <a:off x="3146425" y="5389563"/>
            <a:ext cx="285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3592" name="Oval 39"/>
          <p:cNvSpPr>
            <a:spLocks noChangeAspect="1" noChangeArrowheads="1"/>
          </p:cNvSpPr>
          <p:nvPr>
            <p:custDataLst>
              <p:tags r:id="rId39"/>
            </p:custDataLst>
          </p:nvPr>
        </p:nvSpPr>
        <p:spPr bwMode="auto">
          <a:xfrm>
            <a:off x="5283200" y="50292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85</a:t>
            </a:r>
          </a:p>
        </p:txBody>
      </p:sp>
      <p:cxnSp>
        <p:nvCxnSpPr>
          <p:cNvPr id="23593" name="AutoShape 40"/>
          <p:cNvCxnSpPr>
            <a:cxnSpLocks noChangeShapeType="1"/>
            <a:stCxn id="23580" idx="3"/>
            <a:endCxn id="23592" idx="0"/>
          </p:cNvCxnSpPr>
          <p:nvPr>
            <p:custDataLst>
              <p:tags r:id="rId40"/>
            </p:custDataLst>
          </p:nvPr>
        </p:nvCxnSpPr>
        <p:spPr bwMode="auto">
          <a:xfrm flipH="1">
            <a:off x="5638800" y="4760913"/>
            <a:ext cx="539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3594" name="Text Box 41" hidden="1"/>
          <p:cNvSpPr txBox="1">
            <a:spLocks noChangeArrowheads="1"/>
          </p:cNvSpPr>
          <p:nvPr>
            <p:custDataLst>
              <p:tags r:id="rId41"/>
            </p:custDataLst>
          </p:nvPr>
        </p:nvSpPr>
        <p:spPr bwMode="auto">
          <a:xfrm>
            <a:off x="7010400" y="990600"/>
            <a:ext cx="21336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chemeClr val="accent1"/>
                </a:solidFill>
              </a:rPr>
              <a:t>Max # of exchanges? = O(log N), </a:t>
            </a:r>
          </a:p>
          <a:p>
            <a:pPr eaLnBrk="1" hangingPunct="1">
              <a:spcBef>
                <a:spcPct val="50000"/>
              </a:spcBef>
            </a:pPr>
            <a:r>
              <a:rPr lang="en-US" altLang="en-US" sz="2000">
                <a:solidFill>
                  <a:schemeClr val="accent1"/>
                </a:solidFill>
              </a:rPr>
              <a:t>There is a good chance goes to bottom (started at bottom) vs. insert</a:t>
            </a:r>
          </a:p>
          <a:p>
            <a:pPr eaLnBrk="1" hangingPunct="1">
              <a:spcBef>
                <a:spcPct val="50000"/>
              </a:spcBef>
            </a:pPr>
            <a:r>
              <a:rPr lang="en-US" altLang="en-US" sz="2000">
                <a:solidFill>
                  <a:schemeClr val="accent1"/>
                </a:solidFill>
              </a:rPr>
              <a:t>- Could also use the percolate empty bubble down</a:t>
            </a:r>
            <a:endParaRPr lang="en-US" altLang="en-US" sz="2000"/>
          </a:p>
        </p:txBody>
      </p:sp>
      <p:sp>
        <p:nvSpPr>
          <p:cNvPr id="43" name="Oval 20"/>
          <p:cNvSpPr>
            <a:spLocks noChangeAspect="1" noChangeArrowheads="1"/>
          </p:cNvSpPr>
          <p:nvPr>
            <p:custDataLst>
              <p:tags r:id="rId42"/>
            </p:custDataLst>
          </p:nvPr>
        </p:nvSpPr>
        <p:spPr bwMode="auto">
          <a:xfrm>
            <a:off x="3975100" y="5638800"/>
            <a:ext cx="660400" cy="371475"/>
          </a:xfrm>
          <a:prstGeom prst="ellipse">
            <a:avLst/>
          </a:prstGeom>
          <a:noFill/>
          <a:ln w="38100">
            <a:solidFill>
              <a:srgbClr val="008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65</a:t>
            </a:r>
          </a:p>
        </p:txBody>
      </p:sp>
      <p:cxnSp>
        <p:nvCxnSpPr>
          <p:cNvPr id="44" name="AutoShape 21"/>
          <p:cNvCxnSpPr>
            <a:cxnSpLocks noChangeShapeType="1"/>
            <a:endCxn id="43" idx="0"/>
          </p:cNvCxnSpPr>
          <p:nvPr>
            <p:custDataLst>
              <p:tags r:id="rId43"/>
            </p:custDataLst>
          </p:nvPr>
        </p:nvCxnSpPr>
        <p:spPr bwMode="auto">
          <a:xfrm flipH="1">
            <a:off x="4305300" y="5406971"/>
            <a:ext cx="176940" cy="231829"/>
          </a:xfrm>
          <a:prstGeom prst="straightConnector1">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cxnSp>
      <p:sp>
        <p:nvSpPr>
          <p:cNvPr id="4" name="Curved Up Arrow 3"/>
          <p:cNvSpPr/>
          <p:nvPr/>
        </p:nvSpPr>
        <p:spPr>
          <a:xfrm rot="17012344">
            <a:off x="4214224" y="4656730"/>
            <a:ext cx="1561078" cy="612045"/>
          </a:xfrm>
          <a:prstGeom prst="curvedUpArrow">
            <a:avLst>
              <a:gd name="adj1" fmla="val 6943"/>
              <a:gd name="adj2" fmla="val 21267"/>
              <a:gd name="adj3" fmla="val 390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00093482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tr-TR" altLang="en-US"/>
              <a:t>Bounding the Maximum Degree</a:t>
            </a:r>
          </a:p>
        </p:txBody>
      </p:sp>
      <p:sp>
        <p:nvSpPr>
          <p:cNvPr id="145411" name="Rectangle 3"/>
          <p:cNvSpPr>
            <a:spLocks noGrp="1" noChangeArrowheads="1"/>
          </p:cNvSpPr>
          <p:nvPr>
            <p:ph type="body" idx="1"/>
          </p:nvPr>
        </p:nvSpPr>
        <p:spPr/>
        <p:txBody>
          <a:bodyPr/>
          <a:lstStyle/>
          <a:p>
            <a:pPr>
              <a:lnSpc>
                <a:spcPct val="80000"/>
              </a:lnSpc>
            </a:pPr>
            <a:r>
              <a:rPr lang="tr-TR" altLang="en-US" sz="2800">
                <a:solidFill>
                  <a:srgbClr val="0066CC"/>
                </a:solidFill>
              </a:rPr>
              <a:t>When y</a:t>
            </a:r>
            <a:r>
              <a:rPr lang="tr-TR" altLang="en-US" sz="2800" baseline="-25000">
                <a:solidFill>
                  <a:srgbClr val="0066CC"/>
                </a:solidFill>
              </a:rPr>
              <a:t>i</a:t>
            </a:r>
            <a:r>
              <a:rPr lang="tr-TR" altLang="en-US" sz="2800">
                <a:solidFill>
                  <a:srgbClr val="0066CC"/>
                </a:solidFill>
              </a:rPr>
              <a:t> is linked to </a:t>
            </a:r>
            <a:r>
              <a:rPr lang="tr-TR" altLang="en-US" sz="2800" i="1">
                <a:solidFill>
                  <a:srgbClr val="0066CC"/>
                </a:solidFill>
              </a:rPr>
              <a:t>x</a:t>
            </a:r>
            <a:r>
              <a:rPr lang="tr-TR" altLang="en-US" sz="2800"/>
              <a:t>: at least y</a:t>
            </a:r>
            <a:r>
              <a:rPr lang="tr-TR" altLang="en-US" sz="2800" baseline="-25000"/>
              <a:t>1</a:t>
            </a:r>
            <a:r>
              <a:rPr lang="tr-TR" altLang="en-US" sz="2800"/>
              <a:t>,y</a:t>
            </a:r>
            <a:r>
              <a:rPr lang="tr-TR" altLang="en-US" sz="2800" baseline="-25000"/>
              <a:t>2</a:t>
            </a:r>
            <a:r>
              <a:rPr lang="tr-TR" altLang="en-US" sz="2800"/>
              <a:t>,....,y</a:t>
            </a:r>
            <a:r>
              <a:rPr lang="tr-TR" altLang="en-US" sz="2800" i="1" baseline="-25000"/>
              <a:t>i-1 </a:t>
            </a:r>
            <a:r>
              <a:rPr lang="tr-TR" altLang="en-US" sz="2800"/>
              <a:t>were</a:t>
            </a:r>
            <a:r>
              <a:rPr lang="tr-TR" altLang="en-US" sz="2800" baseline="-25000"/>
              <a:t> </a:t>
            </a:r>
            <a:r>
              <a:rPr lang="tr-TR" altLang="en-US" sz="2800"/>
              <a:t> all children of </a:t>
            </a:r>
            <a:r>
              <a:rPr lang="tr-TR" altLang="en-US" sz="2800" i="1"/>
              <a:t>x</a:t>
            </a:r>
            <a:r>
              <a:rPr lang="tr-TR" altLang="en-US" sz="2800"/>
              <a:t> so we must have had degree[</a:t>
            </a:r>
            <a:r>
              <a:rPr lang="tr-TR" altLang="en-US" sz="2800" i="1"/>
              <a:t>x</a:t>
            </a:r>
            <a:r>
              <a:rPr lang="tr-TR" altLang="en-US" sz="2800"/>
              <a:t>] </a:t>
            </a:r>
            <a:r>
              <a:rPr lang="tr-TR" altLang="en-US" sz="2800">
                <a:cs typeface="Times New Roman" panose="02020603050405020304" pitchFamily="18" charset="0"/>
              </a:rPr>
              <a:t>≥ i – 1</a:t>
            </a:r>
          </a:p>
          <a:p>
            <a:pPr>
              <a:lnSpc>
                <a:spcPct val="80000"/>
              </a:lnSpc>
              <a:buClr>
                <a:srgbClr val="0066CC"/>
              </a:buClr>
            </a:pPr>
            <a:r>
              <a:rPr lang="tr-TR" altLang="en-US" sz="2800">
                <a:cs typeface="Times New Roman" panose="02020603050405020304" pitchFamily="18" charset="0"/>
              </a:rPr>
              <a:t>NOTE: z node(s) denotes the node(s)</a:t>
            </a:r>
          </a:p>
          <a:p>
            <a:pPr>
              <a:lnSpc>
                <a:spcPct val="80000"/>
              </a:lnSpc>
              <a:buFontTx/>
              <a:buNone/>
            </a:pPr>
            <a:r>
              <a:rPr lang="tr-TR" altLang="en-US" sz="2800">
                <a:cs typeface="Times New Roman" panose="02020603050405020304" pitchFamily="18" charset="0"/>
              </a:rPr>
              <a:t>		that were children of </a:t>
            </a:r>
            <a:r>
              <a:rPr lang="tr-TR" altLang="en-US" sz="2800" i="1">
                <a:cs typeface="Times New Roman" panose="02020603050405020304" pitchFamily="18" charset="0"/>
              </a:rPr>
              <a:t>x</a:t>
            </a:r>
            <a:r>
              <a:rPr lang="tr-TR" altLang="en-US" sz="2800">
                <a:cs typeface="Times New Roman" panose="02020603050405020304" pitchFamily="18" charset="0"/>
              </a:rPr>
              <a:t> just before the 	link of y</a:t>
            </a:r>
            <a:r>
              <a:rPr lang="tr-TR" altLang="en-US" sz="2800" baseline="-25000">
                <a:cs typeface="Times New Roman" panose="02020603050405020304" pitchFamily="18" charset="0"/>
              </a:rPr>
              <a:t>i</a:t>
            </a:r>
            <a:r>
              <a:rPr lang="tr-TR" altLang="en-US" sz="2800">
                <a:cs typeface="Times New Roman" panose="02020603050405020304" pitchFamily="18" charset="0"/>
              </a:rPr>
              <a:t> that are lost after the link of y</a:t>
            </a:r>
            <a:r>
              <a:rPr lang="tr-TR" altLang="en-US" sz="2800" baseline="-25000">
                <a:cs typeface="Times New Roman" panose="02020603050405020304" pitchFamily="18" charset="0"/>
              </a:rPr>
              <a:t>i</a:t>
            </a:r>
          </a:p>
          <a:p>
            <a:pPr>
              <a:lnSpc>
                <a:spcPct val="80000"/>
              </a:lnSpc>
            </a:pPr>
            <a:r>
              <a:rPr lang="tr-TR" altLang="en-US" sz="2800">
                <a:solidFill>
                  <a:srgbClr val="0066CC"/>
                </a:solidFill>
              </a:rPr>
              <a:t>When y</a:t>
            </a:r>
            <a:r>
              <a:rPr lang="tr-TR" altLang="en-US" sz="2800" baseline="-25000">
                <a:solidFill>
                  <a:srgbClr val="0066CC"/>
                </a:solidFill>
              </a:rPr>
              <a:t>i</a:t>
            </a:r>
            <a:r>
              <a:rPr lang="tr-TR" altLang="en-US" sz="2800">
                <a:solidFill>
                  <a:srgbClr val="0066CC"/>
                </a:solidFill>
              </a:rPr>
              <a:t> is linked to </a:t>
            </a:r>
            <a:r>
              <a:rPr lang="tr-TR" altLang="en-US" sz="2800" i="1">
                <a:solidFill>
                  <a:srgbClr val="0066CC"/>
                </a:solidFill>
              </a:rPr>
              <a:t>x</a:t>
            </a:r>
            <a:r>
              <a:rPr lang="tr-TR" altLang="en-US" sz="2800"/>
              <a:t>: </a:t>
            </a:r>
          </a:p>
          <a:p>
            <a:pPr>
              <a:lnSpc>
                <a:spcPct val="80000"/>
              </a:lnSpc>
              <a:buFontTx/>
              <a:buNone/>
            </a:pPr>
            <a:r>
              <a:rPr lang="tr-TR" altLang="en-US" sz="2800"/>
              <a:t>			degree[y</a:t>
            </a:r>
            <a:r>
              <a:rPr lang="tr-TR" altLang="en-US" sz="2800" baseline="-25000"/>
              <a:t>i</a:t>
            </a:r>
            <a:r>
              <a:rPr lang="tr-TR" altLang="en-US" sz="2800"/>
              <a:t>] = degree[</a:t>
            </a:r>
            <a:r>
              <a:rPr lang="tr-TR" altLang="en-US" sz="2800" i="1"/>
              <a:t>x</a:t>
            </a:r>
            <a:r>
              <a:rPr lang="tr-TR" altLang="en-US" sz="2800"/>
              <a:t>] </a:t>
            </a:r>
            <a:r>
              <a:rPr lang="tr-TR" altLang="en-US" sz="2800">
                <a:cs typeface="Times New Roman" panose="02020603050405020304" pitchFamily="18" charset="0"/>
              </a:rPr>
              <a:t>≥ i – 1</a:t>
            </a:r>
          </a:p>
          <a:p>
            <a:pPr>
              <a:lnSpc>
                <a:spcPct val="80000"/>
              </a:lnSpc>
              <a:buFontTx/>
              <a:buNone/>
            </a:pPr>
            <a:r>
              <a:rPr lang="tr-TR" altLang="en-US" sz="2800">
                <a:cs typeface="Times New Roman" panose="02020603050405020304" pitchFamily="18" charset="0"/>
              </a:rPr>
              <a:t>	since then, node y</a:t>
            </a:r>
            <a:r>
              <a:rPr lang="tr-TR" altLang="en-US" sz="2800" baseline="-25000">
                <a:cs typeface="Times New Roman" panose="02020603050405020304" pitchFamily="18" charset="0"/>
              </a:rPr>
              <a:t>i</a:t>
            </a:r>
            <a:r>
              <a:rPr lang="tr-TR" altLang="en-US" sz="2800">
                <a:cs typeface="Times New Roman" panose="02020603050405020304" pitchFamily="18" charset="0"/>
              </a:rPr>
              <a:t> has lost at most one child, we conclude that degree[y</a:t>
            </a:r>
            <a:r>
              <a:rPr lang="tr-TR" altLang="en-US" sz="2800" baseline="-25000">
                <a:cs typeface="Times New Roman" panose="02020603050405020304" pitchFamily="18" charset="0"/>
              </a:rPr>
              <a:t>i</a:t>
            </a:r>
            <a:r>
              <a:rPr lang="tr-TR" altLang="en-US" sz="2800">
                <a:cs typeface="Times New Roman" panose="02020603050405020304" pitchFamily="18" charset="0"/>
              </a:rPr>
              <a:t>] ≥ i-2</a:t>
            </a:r>
          </a:p>
          <a:p>
            <a:pPr>
              <a:lnSpc>
                <a:spcPct val="80000"/>
              </a:lnSpc>
              <a:buFontTx/>
              <a:buNone/>
            </a:pPr>
            <a:endParaRPr lang="tr-TR" altLang="en-US" sz="2800" baseline="-25000">
              <a:cs typeface="Times New Roman" panose="02020603050405020304" pitchFamily="18" charset="0"/>
            </a:endParaRPr>
          </a:p>
        </p:txBody>
      </p:sp>
    </p:spTree>
    <p:extLst>
      <p:ext uri="{BB962C8B-B14F-4D97-AF65-F5344CB8AC3E}">
        <p14:creationId xmlns:p14="http://schemas.microsoft.com/office/powerpoint/2010/main" val="299386975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tr-TR" altLang="en-US"/>
              <a:t>Bounding the Maximum Degree</a:t>
            </a:r>
          </a:p>
        </p:txBody>
      </p:sp>
      <p:sp>
        <p:nvSpPr>
          <p:cNvPr id="147467" name="Rectangle 11"/>
          <p:cNvSpPr>
            <a:spLocks noGrp="1" noChangeArrowheads="1"/>
          </p:cNvSpPr>
          <p:nvPr>
            <p:ph type="body" sz="half" idx="1"/>
          </p:nvPr>
        </p:nvSpPr>
        <p:spPr/>
        <p:txBody>
          <a:bodyPr/>
          <a:lstStyle/>
          <a:p>
            <a:pPr algn="ctr">
              <a:buFontTx/>
              <a:buNone/>
            </a:pPr>
            <a:r>
              <a:rPr lang="tr-TR" altLang="en-US" sz="2800"/>
              <a:t>Fibonacci Numbers</a:t>
            </a:r>
          </a:p>
        </p:txBody>
      </p:sp>
      <p:graphicFrame>
        <p:nvGraphicFramePr>
          <p:cNvPr id="147462" name="Object 6"/>
          <p:cNvGraphicFramePr>
            <a:graphicFrameLocks noGrp="1" noChangeAspect="1"/>
          </p:cNvGraphicFramePr>
          <p:nvPr>
            <p:ph sz="half" idx="2"/>
          </p:nvPr>
        </p:nvGraphicFramePr>
        <p:xfrm>
          <a:off x="4514850" y="4997450"/>
          <a:ext cx="114300" cy="215900"/>
        </p:xfrm>
        <a:graphic>
          <a:graphicData uri="http://schemas.openxmlformats.org/presentationml/2006/ole">
            <mc:AlternateContent xmlns:mc="http://schemas.openxmlformats.org/markup-compatibility/2006">
              <mc:Choice xmlns:v="urn:schemas-microsoft-com:vml" Requires="v">
                <p:oleObj spid="_x0000_s23560" name="Equation" r:id="rId4" imgW="114120" imgH="215640" progId="Equation.3">
                  <p:embed/>
                </p:oleObj>
              </mc:Choice>
              <mc:Fallback>
                <p:oleObj name="Equation" r:id="rId4" imgW="114120" imgH="215640" progId="Equation.3">
                  <p:embed/>
                  <p:pic>
                    <p:nvPicPr>
                      <p:cNvPr id="14746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49974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4" name="Object 8"/>
          <p:cNvGraphicFramePr>
            <a:graphicFrameLocks noGrp="1" noChangeAspect="1"/>
          </p:cNvGraphicFramePr>
          <p:nvPr>
            <p:ph sz="quarter" idx="4294967295"/>
          </p:nvPr>
        </p:nvGraphicFramePr>
        <p:xfrm>
          <a:off x="1116013" y="2997200"/>
          <a:ext cx="6840537" cy="3051175"/>
        </p:xfrm>
        <a:graphic>
          <a:graphicData uri="http://schemas.openxmlformats.org/presentationml/2006/ole">
            <mc:AlternateContent xmlns:mc="http://schemas.openxmlformats.org/markup-compatibility/2006">
              <mc:Choice xmlns:v="urn:schemas-microsoft-com:vml" Requires="v">
                <p:oleObj spid="_x0000_s23561" name="Equation" r:id="rId6" imgW="1549080" imgH="1396800" progId="Equation.3">
                  <p:embed/>
                </p:oleObj>
              </mc:Choice>
              <mc:Fallback>
                <p:oleObj name="Equation" r:id="rId6" imgW="1549080" imgH="1396800" progId="Equation.3">
                  <p:embed/>
                  <p:pic>
                    <p:nvPicPr>
                      <p:cNvPr id="147464"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2997200"/>
                        <a:ext cx="6840537" cy="305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8579228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tr-TR" altLang="en-US"/>
              <a:t>Bounding the Maximum Degree</a:t>
            </a:r>
          </a:p>
        </p:txBody>
      </p:sp>
      <p:sp>
        <p:nvSpPr>
          <p:cNvPr id="152579" name="Rectangle 3"/>
          <p:cNvSpPr>
            <a:spLocks noGrp="1" noChangeArrowheads="1"/>
          </p:cNvSpPr>
          <p:nvPr>
            <p:ph type="body" sz="half" idx="1"/>
          </p:nvPr>
        </p:nvSpPr>
        <p:spPr/>
        <p:txBody>
          <a:bodyPr/>
          <a:lstStyle/>
          <a:p>
            <a:pPr>
              <a:buFontTx/>
              <a:buNone/>
            </a:pPr>
            <a:r>
              <a:rPr lang="tr-TR" altLang="en-US" sz="2800">
                <a:solidFill>
                  <a:srgbClr val="0066CC"/>
                </a:solidFill>
              </a:rPr>
              <a:t>Lemma 2</a:t>
            </a:r>
            <a:r>
              <a:rPr lang="tr-TR" altLang="en-US" sz="2800"/>
              <a:t>: For all integers k </a:t>
            </a:r>
            <a:r>
              <a:rPr lang="tr-TR" altLang="en-US" sz="2800">
                <a:cs typeface="Times New Roman" panose="02020603050405020304" pitchFamily="18" charset="0"/>
              </a:rPr>
              <a:t>≥ 0</a:t>
            </a:r>
          </a:p>
          <a:p>
            <a:pPr>
              <a:buFontTx/>
              <a:buNone/>
            </a:pPr>
            <a:r>
              <a:rPr lang="tr-TR" altLang="en-US" sz="2800">
                <a:cs typeface="Times New Roman" panose="02020603050405020304" pitchFamily="18" charset="0"/>
              </a:rPr>
              <a:t>	</a:t>
            </a:r>
          </a:p>
        </p:txBody>
      </p:sp>
      <p:graphicFrame>
        <p:nvGraphicFramePr>
          <p:cNvPr id="152580" name="Object 4"/>
          <p:cNvGraphicFramePr>
            <a:graphicFrameLocks noGrp="1" noChangeAspect="1"/>
          </p:cNvGraphicFramePr>
          <p:nvPr>
            <p:ph sz="quarter" idx="2"/>
          </p:nvPr>
        </p:nvGraphicFramePr>
        <p:xfrm>
          <a:off x="971550" y="2997200"/>
          <a:ext cx="4895850" cy="792163"/>
        </p:xfrm>
        <a:graphic>
          <a:graphicData uri="http://schemas.openxmlformats.org/presentationml/2006/ole">
            <mc:AlternateContent xmlns:mc="http://schemas.openxmlformats.org/markup-compatibility/2006">
              <mc:Choice xmlns:v="urn:schemas-microsoft-com:vml" Requires="v">
                <p:oleObj spid="_x0000_s24584" name="Equation" r:id="rId4" imgW="952200" imgH="431640" progId="Equation.3">
                  <p:embed/>
                </p:oleObj>
              </mc:Choice>
              <mc:Fallback>
                <p:oleObj name="Equation" r:id="rId4" imgW="952200" imgH="431640" progId="Equation.3">
                  <p:embed/>
                  <p:pic>
                    <p:nvPicPr>
                      <p:cNvPr id="1525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997200"/>
                        <a:ext cx="4895850"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2582" name="Text Box 6"/>
          <p:cNvSpPr txBox="1">
            <a:spLocks noChangeArrowheads="1"/>
          </p:cNvSpPr>
          <p:nvPr/>
        </p:nvSpPr>
        <p:spPr bwMode="auto">
          <a:xfrm>
            <a:off x="827088" y="4365625"/>
            <a:ext cx="3960812"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en-US" sz="2800">
                <a:solidFill>
                  <a:srgbClr val="0066CC"/>
                </a:solidFill>
              </a:rPr>
              <a:t>Proof</a:t>
            </a:r>
            <a:r>
              <a:rPr lang="tr-TR" altLang="en-US" sz="2800"/>
              <a:t>: By induction on k</a:t>
            </a:r>
          </a:p>
          <a:p>
            <a:pPr>
              <a:spcBef>
                <a:spcPct val="50000"/>
              </a:spcBef>
            </a:pPr>
            <a:r>
              <a:rPr lang="tr-TR" altLang="en-US" sz="2800"/>
              <a:t>When k = 0:</a:t>
            </a:r>
          </a:p>
        </p:txBody>
      </p:sp>
      <p:graphicFrame>
        <p:nvGraphicFramePr>
          <p:cNvPr id="152583" name="Object 7"/>
          <p:cNvGraphicFramePr>
            <a:graphicFrameLocks noGrp="1" noChangeAspect="1"/>
          </p:cNvGraphicFramePr>
          <p:nvPr>
            <p:ph sz="quarter" idx="3"/>
          </p:nvPr>
        </p:nvGraphicFramePr>
        <p:xfrm>
          <a:off x="2987675" y="5013325"/>
          <a:ext cx="4321175" cy="665163"/>
        </p:xfrm>
        <a:graphic>
          <a:graphicData uri="http://schemas.openxmlformats.org/presentationml/2006/ole">
            <mc:AlternateContent xmlns:mc="http://schemas.openxmlformats.org/markup-compatibility/2006">
              <mc:Choice xmlns:v="urn:schemas-microsoft-com:vml" Requires="v">
                <p:oleObj spid="_x0000_s24585" name="Equation" r:id="rId6" imgW="1930320" imgH="431640" progId="Equation.3">
                  <p:embed/>
                </p:oleObj>
              </mc:Choice>
              <mc:Fallback>
                <p:oleObj name="Equation" r:id="rId6" imgW="1930320" imgH="431640" progId="Equation.3">
                  <p:embed/>
                  <p:pic>
                    <p:nvPicPr>
                      <p:cNvPr id="15258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75" y="5013325"/>
                        <a:ext cx="4321175"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7074382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tr-TR" altLang="en-US"/>
              <a:t>Bounding the Maximum Degree</a:t>
            </a:r>
          </a:p>
        </p:txBody>
      </p:sp>
      <p:sp>
        <p:nvSpPr>
          <p:cNvPr id="156675" name="Rectangle 3"/>
          <p:cNvSpPr>
            <a:spLocks noGrp="1" noChangeArrowheads="1"/>
          </p:cNvSpPr>
          <p:nvPr>
            <p:ph type="body" sz="half" idx="1"/>
          </p:nvPr>
        </p:nvSpPr>
        <p:spPr/>
        <p:txBody>
          <a:bodyPr/>
          <a:lstStyle/>
          <a:p>
            <a:pPr>
              <a:buFontTx/>
              <a:buNone/>
            </a:pPr>
            <a:r>
              <a:rPr lang="tr-TR" altLang="en-US" sz="2800"/>
              <a:t>Inductive Hypothesis:</a:t>
            </a:r>
          </a:p>
        </p:txBody>
      </p:sp>
      <p:graphicFrame>
        <p:nvGraphicFramePr>
          <p:cNvPr id="156676" name="Object 4"/>
          <p:cNvGraphicFramePr>
            <a:graphicFrameLocks noGrp="1" noChangeAspect="1"/>
          </p:cNvGraphicFramePr>
          <p:nvPr>
            <p:ph sz="quarter" idx="2"/>
          </p:nvPr>
        </p:nvGraphicFramePr>
        <p:xfrm>
          <a:off x="4211638" y="1916113"/>
          <a:ext cx="2305050" cy="863600"/>
        </p:xfrm>
        <a:graphic>
          <a:graphicData uri="http://schemas.openxmlformats.org/presentationml/2006/ole">
            <mc:AlternateContent xmlns:mc="http://schemas.openxmlformats.org/markup-compatibility/2006">
              <mc:Choice xmlns:v="urn:schemas-microsoft-com:vml" Requires="v">
                <p:oleObj spid="_x0000_s25614" name="Equation" r:id="rId4" imgW="1015920" imgH="457200" progId="Equation.3">
                  <p:embed/>
                </p:oleObj>
              </mc:Choice>
              <mc:Fallback>
                <p:oleObj name="Equation" r:id="rId4" imgW="1015920" imgH="457200" progId="Equation.3">
                  <p:embed/>
                  <p:pic>
                    <p:nvPicPr>
                      <p:cNvPr id="1566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638" y="1916113"/>
                        <a:ext cx="230505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78" name="Object 6"/>
          <p:cNvGraphicFramePr>
            <a:graphicFrameLocks noGrp="1" noChangeAspect="1"/>
          </p:cNvGraphicFramePr>
          <p:nvPr>
            <p:ph sz="quarter" idx="3"/>
          </p:nvPr>
        </p:nvGraphicFramePr>
        <p:xfrm>
          <a:off x="684213" y="2781300"/>
          <a:ext cx="3457575" cy="1981200"/>
        </p:xfrm>
        <a:graphic>
          <a:graphicData uri="http://schemas.openxmlformats.org/presentationml/2006/ole">
            <mc:AlternateContent xmlns:mc="http://schemas.openxmlformats.org/markup-compatibility/2006">
              <mc:Choice xmlns:v="urn:schemas-microsoft-com:vml" Requires="v">
                <p:oleObj spid="_x0000_s25615" name="Equation" r:id="rId6" imgW="1346040" imgH="1104840" progId="Equation.3">
                  <p:embed/>
                </p:oleObj>
              </mc:Choice>
              <mc:Fallback>
                <p:oleObj name="Equation" r:id="rId6" imgW="1346040" imgH="1104840" progId="Equation.3">
                  <p:embed/>
                  <p:pic>
                    <p:nvPicPr>
                      <p:cNvPr id="15667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2781300"/>
                        <a:ext cx="3457575"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80" name="Rectangle 8"/>
          <p:cNvSpPr>
            <a:spLocks noChangeArrowheads="1"/>
          </p:cNvSpPr>
          <p:nvPr/>
        </p:nvSpPr>
        <p:spPr bwMode="auto">
          <a:xfrm>
            <a:off x="4787900" y="3213100"/>
            <a:ext cx="1492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tr-TR" altLang="en-US"/>
              <a:t>Recall that</a:t>
            </a:r>
          </a:p>
        </p:txBody>
      </p:sp>
      <p:graphicFrame>
        <p:nvGraphicFramePr>
          <p:cNvPr id="156681" name="Object 9"/>
          <p:cNvGraphicFramePr>
            <a:graphicFrameLocks noChangeAspect="1"/>
          </p:cNvGraphicFramePr>
          <p:nvPr/>
        </p:nvGraphicFramePr>
        <p:xfrm>
          <a:off x="6445250" y="3163888"/>
          <a:ext cx="1366838" cy="552450"/>
        </p:xfrm>
        <a:graphic>
          <a:graphicData uri="http://schemas.openxmlformats.org/presentationml/2006/ole">
            <mc:AlternateContent xmlns:mc="http://schemas.openxmlformats.org/markup-compatibility/2006">
              <mc:Choice xmlns:v="urn:schemas-microsoft-com:vml" Requires="v">
                <p:oleObj spid="_x0000_s25616" name="Equation" r:id="rId8" imgW="596880" imgH="241200" progId="Equation.3">
                  <p:embed/>
                </p:oleObj>
              </mc:Choice>
              <mc:Fallback>
                <p:oleObj name="Equation" r:id="rId8" imgW="596880" imgH="241200" progId="Equation.3">
                  <p:embed/>
                  <p:pic>
                    <p:nvPicPr>
                      <p:cNvPr id="156681"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45250" y="3163888"/>
                        <a:ext cx="1366838"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82" name="Text Box 10"/>
          <p:cNvSpPr txBox="1">
            <a:spLocks noChangeArrowheads="1"/>
          </p:cNvSpPr>
          <p:nvPr/>
        </p:nvSpPr>
        <p:spPr bwMode="auto">
          <a:xfrm>
            <a:off x="5867400" y="3933825"/>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en-US"/>
              <a:t>where </a:t>
            </a:r>
          </a:p>
        </p:txBody>
      </p:sp>
      <p:graphicFrame>
        <p:nvGraphicFramePr>
          <p:cNvPr id="156683" name="Object 11"/>
          <p:cNvGraphicFramePr>
            <a:graphicFrameLocks noChangeAspect="1"/>
          </p:cNvGraphicFramePr>
          <p:nvPr/>
        </p:nvGraphicFramePr>
        <p:xfrm>
          <a:off x="3471863" y="4775200"/>
          <a:ext cx="2971800" cy="885825"/>
        </p:xfrm>
        <a:graphic>
          <a:graphicData uri="http://schemas.openxmlformats.org/presentationml/2006/ole">
            <mc:AlternateContent xmlns:mc="http://schemas.openxmlformats.org/markup-compatibility/2006">
              <mc:Choice xmlns:v="urn:schemas-microsoft-com:vml" Requires="v">
                <p:oleObj spid="_x0000_s25617" name="Equation" r:id="rId10" imgW="1447560" imgH="431640" progId="Equation.3">
                  <p:embed/>
                </p:oleObj>
              </mc:Choice>
              <mc:Fallback>
                <p:oleObj name="Equation" r:id="rId10" imgW="1447560" imgH="431640" progId="Equation.3">
                  <p:embed/>
                  <p:pic>
                    <p:nvPicPr>
                      <p:cNvPr id="156683"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71863" y="4775200"/>
                        <a:ext cx="2971800"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84" name="Text Box 12"/>
          <p:cNvSpPr txBox="1">
            <a:spLocks noChangeArrowheads="1"/>
          </p:cNvSpPr>
          <p:nvPr/>
        </p:nvSpPr>
        <p:spPr bwMode="auto">
          <a:xfrm>
            <a:off x="6551613" y="5013325"/>
            <a:ext cx="259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en-US"/>
              <a:t>is the golden ratio</a:t>
            </a:r>
          </a:p>
        </p:txBody>
      </p:sp>
    </p:spTree>
    <p:extLst>
      <p:ext uri="{BB962C8B-B14F-4D97-AF65-F5344CB8AC3E}">
        <p14:creationId xmlns:p14="http://schemas.microsoft.com/office/powerpoint/2010/main" val="112792733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tr-TR" altLang="en-US"/>
              <a:t>Bounding the Maximum Degree</a:t>
            </a:r>
          </a:p>
        </p:txBody>
      </p:sp>
      <p:sp>
        <p:nvSpPr>
          <p:cNvPr id="162819" name="Rectangle 3"/>
          <p:cNvSpPr>
            <a:spLocks noGrp="1" noChangeArrowheads="1"/>
          </p:cNvSpPr>
          <p:nvPr>
            <p:ph type="body" idx="1"/>
          </p:nvPr>
        </p:nvSpPr>
        <p:spPr/>
        <p:txBody>
          <a:bodyPr/>
          <a:lstStyle/>
          <a:p>
            <a:pPr>
              <a:lnSpc>
                <a:spcPct val="90000"/>
              </a:lnSpc>
              <a:buFontTx/>
              <a:buNone/>
            </a:pPr>
            <a:r>
              <a:rPr lang="tr-TR" altLang="en-US" sz="2800">
                <a:solidFill>
                  <a:srgbClr val="0066CC"/>
                </a:solidFill>
              </a:rPr>
              <a:t>Lemma 3</a:t>
            </a:r>
            <a:r>
              <a:rPr lang="tr-TR" altLang="en-US" sz="2800"/>
              <a:t>: Let </a:t>
            </a:r>
            <a:r>
              <a:rPr lang="tr-TR" altLang="en-US" sz="2800" i="1"/>
              <a:t>x </a:t>
            </a:r>
            <a:r>
              <a:rPr lang="tr-TR" altLang="en-US" sz="2800"/>
              <a:t>be any node in a fibonacci heap with degree[</a:t>
            </a:r>
            <a:r>
              <a:rPr lang="tr-TR" altLang="en-US" sz="2800" i="1"/>
              <a:t>x</a:t>
            </a:r>
            <a:r>
              <a:rPr lang="tr-TR" altLang="en-US" sz="2800"/>
              <a:t>] = k then </a:t>
            </a:r>
          </a:p>
          <a:p>
            <a:pPr>
              <a:lnSpc>
                <a:spcPct val="90000"/>
              </a:lnSpc>
              <a:buFontTx/>
              <a:buNone/>
            </a:pPr>
            <a:r>
              <a:rPr lang="tr-TR" altLang="en-US" sz="2800"/>
              <a:t>	size(</a:t>
            </a:r>
            <a:r>
              <a:rPr lang="tr-TR" altLang="en-US" sz="2800" i="1"/>
              <a:t>x</a:t>
            </a:r>
            <a:r>
              <a:rPr lang="tr-TR" altLang="en-US" sz="2800"/>
              <a:t>) </a:t>
            </a:r>
            <a:r>
              <a:rPr lang="tr-TR" altLang="en-US" sz="2800">
                <a:cs typeface="Times New Roman" panose="02020603050405020304" pitchFamily="18" charset="0"/>
              </a:rPr>
              <a:t>≥  F</a:t>
            </a:r>
            <a:r>
              <a:rPr lang="tr-TR" altLang="en-US" sz="2800" baseline="-25000">
                <a:cs typeface="Times New Roman" panose="02020603050405020304" pitchFamily="18" charset="0"/>
              </a:rPr>
              <a:t>k+2</a:t>
            </a:r>
            <a:r>
              <a:rPr lang="tr-TR" altLang="en-US" sz="2800">
                <a:cs typeface="Times New Roman" panose="02020603050405020304" pitchFamily="18" charset="0"/>
              </a:rPr>
              <a:t> ≥ </a:t>
            </a:r>
            <a:r>
              <a:rPr lang="el-GR" altLang="en-US" sz="2800">
                <a:cs typeface="Times New Roman" panose="02020603050405020304" pitchFamily="18" charset="0"/>
              </a:rPr>
              <a:t>Φ</a:t>
            </a:r>
            <a:r>
              <a:rPr lang="tr-TR" altLang="en-US" sz="2800" baseline="30000">
                <a:cs typeface="Times New Roman" panose="02020603050405020304" pitchFamily="18" charset="0"/>
              </a:rPr>
              <a:t>k</a:t>
            </a:r>
            <a:r>
              <a:rPr lang="tr-TR" altLang="en-US" sz="2800">
                <a:cs typeface="Times New Roman" panose="02020603050405020304" pitchFamily="18" charset="0"/>
              </a:rPr>
              <a:t>, where </a:t>
            </a:r>
            <a:r>
              <a:rPr lang="el-GR" altLang="en-US" sz="2800">
                <a:cs typeface="Times New Roman" panose="02020603050405020304" pitchFamily="18" charset="0"/>
              </a:rPr>
              <a:t>Φ</a:t>
            </a:r>
            <a:r>
              <a:rPr lang="tr-TR" altLang="en-US" sz="2800">
                <a:cs typeface="Times New Roman" panose="02020603050405020304" pitchFamily="18" charset="0"/>
              </a:rPr>
              <a:t> = (1+√5)/2</a:t>
            </a:r>
          </a:p>
          <a:p>
            <a:pPr>
              <a:lnSpc>
                <a:spcPct val="90000"/>
              </a:lnSpc>
              <a:buFontTx/>
              <a:buNone/>
            </a:pPr>
            <a:r>
              <a:rPr lang="tr-TR" altLang="en-US" sz="2800">
                <a:solidFill>
                  <a:srgbClr val="0066CC"/>
                </a:solidFill>
                <a:cs typeface="Times New Roman" panose="02020603050405020304" pitchFamily="18" charset="0"/>
              </a:rPr>
              <a:t>Proof</a:t>
            </a:r>
            <a:r>
              <a:rPr lang="tr-TR" altLang="en-US" sz="2800">
                <a:cs typeface="Times New Roman" panose="02020603050405020304" pitchFamily="18" charset="0"/>
              </a:rPr>
              <a:t>: Let S</a:t>
            </a:r>
            <a:r>
              <a:rPr lang="tr-TR" altLang="en-US" sz="2800" baseline="-25000">
                <a:cs typeface="Times New Roman" panose="02020603050405020304" pitchFamily="18" charset="0"/>
              </a:rPr>
              <a:t>k</a:t>
            </a:r>
            <a:r>
              <a:rPr lang="tr-TR" altLang="en-US" sz="2800">
                <a:cs typeface="Times New Roman" panose="02020603050405020304" pitchFamily="18" charset="0"/>
              </a:rPr>
              <a:t> denote the lower bound on size(z) over all nodes z such that </a:t>
            </a:r>
          </a:p>
          <a:p>
            <a:pPr>
              <a:lnSpc>
                <a:spcPct val="90000"/>
              </a:lnSpc>
              <a:buFontTx/>
              <a:buNone/>
            </a:pPr>
            <a:r>
              <a:rPr lang="tr-TR" altLang="en-US" sz="2800">
                <a:cs typeface="Times New Roman" panose="02020603050405020304" pitchFamily="18" charset="0"/>
              </a:rPr>
              <a:t>degree[z] = k</a:t>
            </a:r>
          </a:p>
          <a:p>
            <a:pPr>
              <a:lnSpc>
                <a:spcPct val="90000"/>
              </a:lnSpc>
              <a:buFontTx/>
              <a:buNone/>
            </a:pPr>
            <a:r>
              <a:rPr lang="tr-TR" altLang="en-US" sz="2800">
                <a:cs typeface="Times New Roman" panose="02020603050405020304" pitchFamily="18" charset="0"/>
              </a:rPr>
              <a:t>Trivially, S</a:t>
            </a:r>
            <a:r>
              <a:rPr lang="tr-TR" altLang="en-US" sz="2800" baseline="-25000">
                <a:cs typeface="Times New Roman" panose="02020603050405020304" pitchFamily="18" charset="0"/>
              </a:rPr>
              <a:t>0</a:t>
            </a:r>
            <a:r>
              <a:rPr lang="tr-TR" altLang="en-US" sz="2800">
                <a:cs typeface="Times New Roman" panose="02020603050405020304" pitchFamily="18" charset="0"/>
              </a:rPr>
              <a:t> = 1, S</a:t>
            </a:r>
            <a:r>
              <a:rPr lang="tr-TR" altLang="en-US" sz="2800" baseline="-25000">
                <a:cs typeface="Times New Roman" panose="02020603050405020304" pitchFamily="18" charset="0"/>
              </a:rPr>
              <a:t>1</a:t>
            </a:r>
            <a:r>
              <a:rPr lang="tr-TR" altLang="en-US" sz="2800">
                <a:cs typeface="Times New Roman" panose="02020603050405020304" pitchFamily="18" charset="0"/>
              </a:rPr>
              <a:t> = 2, S</a:t>
            </a:r>
            <a:r>
              <a:rPr lang="tr-TR" altLang="en-US" sz="2800" baseline="-25000">
                <a:cs typeface="Times New Roman" panose="02020603050405020304" pitchFamily="18" charset="0"/>
              </a:rPr>
              <a:t>2</a:t>
            </a:r>
            <a:r>
              <a:rPr lang="tr-TR" altLang="en-US" sz="2800">
                <a:cs typeface="Times New Roman" panose="02020603050405020304" pitchFamily="18" charset="0"/>
              </a:rPr>
              <a:t> = 3</a:t>
            </a:r>
          </a:p>
          <a:p>
            <a:pPr>
              <a:lnSpc>
                <a:spcPct val="90000"/>
              </a:lnSpc>
              <a:buFontTx/>
              <a:buNone/>
            </a:pPr>
            <a:r>
              <a:rPr lang="tr-TR" altLang="en-US" sz="2800">
                <a:cs typeface="Times New Roman" panose="02020603050405020304" pitchFamily="18" charset="0"/>
              </a:rPr>
              <a:t>Note that,S</a:t>
            </a:r>
            <a:r>
              <a:rPr lang="tr-TR" altLang="en-US" sz="2800" baseline="-25000">
                <a:cs typeface="Times New Roman" panose="02020603050405020304" pitchFamily="18" charset="0"/>
              </a:rPr>
              <a:t>k</a:t>
            </a:r>
            <a:r>
              <a:rPr lang="tr-TR" altLang="en-US" sz="2800">
                <a:cs typeface="Times New Roman" panose="02020603050405020304" pitchFamily="18" charset="0"/>
              </a:rPr>
              <a:t>  ≤ size(z) for any node z with degree[z] = k </a:t>
            </a:r>
          </a:p>
        </p:txBody>
      </p:sp>
    </p:spTree>
    <p:extLst>
      <p:ext uri="{BB962C8B-B14F-4D97-AF65-F5344CB8AC3E}">
        <p14:creationId xmlns:p14="http://schemas.microsoft.com/office/powerpoint/2010/main" val="141143532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tr-TR" altLang="en-US"/>
              <a:t>Bounding the Maximum Degree</a:t>
            </a:r>
          </a:p>
        </p:txBody>
      </p:sp>
      <p:sp>
        <p:nvSpPr>
          <p:cNvPr id="163843" name="Rectangle 3"/>
          <p:cNvSpPr>
            <a:spLocks noGrp="1" noChangeArrowheads="1"/>
          </p:cNvSpPr>
          <p:nvPr>
            <p:ph type="body" sz="half" idx="1"/>
          </p:nvPr>
        </p:nvSpPr>
        <p:spPr/>
        <p:txBody>
          <a:bodyPr/>
          <a:lstStyle/>
          <a:p>
            <a:pPr>
              <a:buFontTx/>
              <a:buNone/>
            </a:pPr>
            <a:r>
              <a:rPr lang="tr-TR" altLang="en-US" sz="2800"/>
              <a:t>As in Lemma-1, let y</a:t>
            </a:r>
            <a:r>
              <a:rPr lang="tr-TR" altLang="en-US" sz="2800" baseline="-25000"/>
              <a:t>1</a:t>
            </a:r>
            <a:r>
              <a:rPr lang="tr-TR" altLang="en-US" sz="2800"/>
              <a:t>,y</a:t>
            </a:r>
            <a:r>
              <a:rPr lang="tr-TR" altLang="en-US" sz="2800" baseline="-25000"/>
              <a:t>2</a:t>
            </a:r>
            <a:r>
              <a:rPr lang="tr-TR" altLang="en-US" sz="2800"/>
              <a:t>,....,y</a:t>
            </a:r>
            <a:r>
              <a:rPr lang="tr-TR" altLang="en-US" sz="2800" baseline="-25000"/>
              <a:t>k</a:t>
            </a:r>
            <a:r>
              <a:rPr lang="tr-TR" altLang="en-US" sz="2800"/>
              <a:t> denote the children of node </a:t>
            </a:r>
            <a:r>
              <a:rPr lang="tr-TR" altLang="en-US" sz="2800" i="1"/>
              <a:t>x</a:t>
            </a:r>
            <a:r>
              <a:rPr lang="tr-TR" altLang="en-US" sz="2800"/>
              <a:t> in the order in which they were linked to </a:t>
            </a:r>
            <a:r>
              <a:rPr lang="tr-TR" altLang="en-US" sz="2800" i="1"/>
              <a:t>x</a:t>
            </a:r>
          </a:p>
        </p:txBody>
      </p:sp>
      <p:graphicFrame>
        <p:nvGraphicFramePr>
          <p:cNvPr id="163846" name="Object 6"/>
          <p:cNvGraphicFramePr>
            <a:graphicFrameLocks noGrp="1" noChangeAspect="1"/>
          </p:cNvGraphicFramePr>
          <p:nvPr>
            <p:ph sz="half" idx="2"/>
          </p:nvPr>
        </p:nvGraphicFramePr>
        <p:xfrm>
          <a:off x="1028700" y="3357563"/>
          <a:ext cx="7086600" cy="1981200"/>
        </p:xfrm>
        <a:graphic>
          <a:graphicData uri="http://schemas.openxmlformats.org/presentationml/2006/ole">
            <mc:AlternateContent xmlns:mc="http://schemas.openxmlformats.org/markup-compatibility/2006">
              <mc:Choice xmlns:v="urn:schemas-microsoft-com:vml" Requires="v">
                <p:oleObj spid="_x0000_s26629" name="Visio" r:id="rId4" imgW="3100730" imgH="866851" progId="Visio.Drawing.11">
                  <p:embed/>
                </p:oleObj>
              </mc:Choice>
              <mc:Fallback>
                <p:oleObj name="Visio" r:id="rId4" imgW="3100730" imgH="866851" progId="Visio.Drawing.11">
                  <p:embed/>
                  <p:pic>
                    <p:nvPicPr>
                      <p:cNvPr id="16384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700" y="3357563"/>
                        <a:ext cx="7086600" cy="1981200"/>
                      </a:xfrm>
                      <a:prstGeom prst="rect">
                        <a:avLst/>
                      </a:prstGeom>
                    </p:spPr>
                  </p:pic>
                </p:oleObj>
              </mc:Fallback>
            </mc:AlternateContent>
          </a:graphicData>
        </a:graphic>
      </p:graphicFrame>
    </p:spTree>
    <p:extLst>
      <p:ext uri="{BB962C8B-B14F-4D97-AF65-F5344CB8AC3E}">
        <p14:creationId xmlns:p14="http://schemas.microsoft.com/office/powerpoint/2010/main" val="3986729594"/>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tr-TR" altLang="en-US"/>
              <a:t>Bounding the Maximum Degree</a:t>
            </a:r>
          </a:p>
        </p:txBody>
      </p:sp>
      <p:sp>
        <p:nvSpPr>
          <p:cNvPr id="166915" name="Rectangle 3"/>
          <p:cNvSpPr>
            <a:spLocks noGrp="1" noChangeArrowheads="1"/>
          </p:cNvSpPr>
          <p:nvPr>
            <p:ph type="body" sz="half" idx="1"/>
          </p:nvPr>
        </p:nvSpPr>
        <p:spPr/>
        <p:txBody>
          <a:bodyPr/>
          <a:lstStyle/>
          <a:p>
            <a:pPr>
              <a:buFontTx/>
              <a:buNone/>
            </a:pPr>
            <a:r>
              <a:rPr lang="tr-TR" altLang="en-US" sz="2800"/>
              <a:t>Inductive Hypothesis: </a:t>
            </a:r>
          </a:p>
          <a:p>
            <a:pPr>
              <a:buFontTx/>
              <a:buNone/>
            </a:pPr>
            <a:r>
              <a:rPr lang="tr-TR" altLang="en-US" sz="2800"/>
              <a:t>			S</a:t>
            </a:r>
            <a:r>
              <a:rPr lang="tr-TR" altLang="en-US" sz="2800" baseline="-25000"/>
              <a:t>i</a:t>
            </a:r>
            <a:r>
              <a:rPr lang="tr-TR" altLang="en-US" sz="2800"/>
              <a:t> </a:t>
            </a:r>
            <a:r>
              <a:rPr lang="tr-TR" altLang="en-US" sz="2800">
                <a:cs typeface="Times New Roman" panose="02020603050405020304" pitchFamily="18" charset="0"/>
              </a:rPr>
              <a:t>≥ F</a:t>
            </a:r>
            <a:r>
              <a:rPr lang="tr-TR" altLang="en-US" sz="2800" baseline="-25000">
                <a:cs typeface="Times New Roman" panose="02020603050405020304" pitchFamily="18" charset="0"/>
              </a:rPr>
              <a:t>i+2 </a:t>
            </a:r>
            <a:r>
              <a:rPr lang="tr-TR" altLang="en-US" sz="2800">
                <a:cs typeface="Times New Roman" panose="02020603050405020304" pitchFamily="18" charset="0"/>
              </a:rPr>
              <a:t>   for i=0,1,...,k-1</a:t>
            </a:r>
          </a:p>
        </p:txBody>
      </p:sp>
      <p:graphicFrame>
        <p:nvGraphicFramePr>
          <p:cNvPr id="166916" name="Object 4"/>
          <p:cNvGraphicFramePr>
            <a:graphicFrameLocks noGrp="1" noChangeAspect="1"/>
          </p:cNvGraphicFramePr>
          <p:nvPr>
            <p:ph sz="half" idx="2"/>
          </p:nvPr>
        </p:nvGraphicFramePr>
        <p:xfrm>
          <a:off x="827088" y="3789363"/>
          <a:ext cx="5689600" cy="792162"/>
        </p:xfrm>
        <a:graphic>
          <a:graphicData uri="http://schemas.openxmlformats.org/presentationml/2006/ole">
            <mc:AlternateContent xmlns:mc="http://schemas.openxmlformats.org/markup-compatibility/2006">
              <mc:Choice xmlns:v="urn:schemas-microsoft-com:vml" Requires="v">
                <p:oleObj spid="_x0000_s27653" name="Equation" r:id="rId4" imgW="2666880" imgH="431640" progId="Equation.3">
                  <p:embed/>
                </p:oleObj>
              </mc:Choice>
              <mc:Fallback>
                <p:oleObj name="Equation" r:id="rId4" imgW="2666880" imgH="431640" progId="Equation.3">
                  <p:embed/>
                  <p:pic>
                    <p:nvPicPr>
                      <p:cNvPr id="16691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3789363"/>
                        <a:ext cx="5689600"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18" name="Text Box 6"/>
          <p:cNvSpPr txBox="1">
            <a:spLocks noChangeArrowheads="1"/>
          </p:cNvSpPr>
          <p:nvPr/>
        </p:nvSpPr>
        <p:spPr bwMode="auto">
          <a:xfrm>
            <a:off x="971550" y="4868863"/>
            <a:ext cx="74168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en-US"/>
              <a:t>Due to Lemma-2, thus we have shown that: </a:t>
            </a:r>
          </a:p>
          <a:p>
            <a:pPr algn="ctr">
              <a:spcBef>
                <a:spcPct val="50000"/>
              </a:spcBef>
            </a:pPr>
            <a:r>
              <a:rPr lang="tr-TR" altLang="en-US"/>
              <a:t>size(</a:t>
            </a:r>
            <a:r>
              <a:rPr lang="tr-TR" altLang="en-US" i="1"/>
              <a:t>x</a:t>
            </a:r>
            <a:r>
              <a:rPr lang="tr-TR" altLang="en-US"/>
              <a:t>) ≥ S</a:t>
            </a:r>
            <a:r>
              <a:rPr lang="tr-TR" altLang="en-US" baseline="-25000"/>
              <a:t>k</a:t>
            </a:r>
            <a:r>
              <a:rPr lang="tr-TR" altLang="en-US"/>
              <a:t> ≥  F</a:t>
            </a:r>
            <a:r>
              <a:rPr lang="tr-TR" altLang="en-US" baseline="-25000"/>
              <a:t>k+2</a:t>
            </a:r>
            <a:r>
              <a:rPr lang="tr-TR" altLang="en-US"/>
              <a:t> ≥ </a:t>
            </a:r>
            <a:r>
              <a:rPr lang="el-GR" altLang="en-US"/>
              <a:t>Φ</a:t>
            </a:r>
            <a:r>
              <a:rPr lang="tr-TR" altLang="en-US" baseline="30000"/>
              <a:t>k</a:t>
            </a:r>
          </a:p>
        </p:txBody>
      </p:sp>
    </p:spTree>
    <p:extLst>
      <p:ext uri="{BB962C8B-B14F-4D97-AF65-F5344CB8AC3E}">
        <p14:creationId xmlns:p14="http://schemas.microsoft.com/office/powerpoint/2010/main" val="32586551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tr-TR" altLang="en-US"/>
              <a:t>Bounding the Maximum Degree</a:t>
            </a:r>
          </a:p>
        </p:txBody>
      </p:sp>
      <p:sp>
        <p:nvSpPr>
          <p:cNvPr id="168963" name="Rectangle 3"/>
          <p:cNvSpPr>
            <a:spLocks noGrp="1" noChangeArrowheads="1"/>
          </p:cNvSpPr>
          <p:nvPr>
            <p:ph type="body" idx="1"/>
          </p:nvPr>
        </p:nvSpPr>
        <p:spPr/>
        <p:txBody>
          <a:bodyPr/>
          <a:lstStyle/>
          <a:p>
            <a:pPr>
              <a:buFontTx/>
              <a:buNone/>
            </a:pPr>
            <a:r>
              <a:rPr lang="tr-TR" altLang="en-US">
                <a:solidFill>
                  <a:srgbClr val="0066CC"/>
                </a:solidFill>
              </a:rPr>
              <a:t>Corollary</a:t>
            </a:r>
            <a:r>
              <a:rPr lang="tr-TR" altLang="en-US"/>
              <a:t>: Max. degree </a:t>
            </a:r>
            <a:r>
              <a:rPr lang="tr-TR" altLang="en-US" i="1"/>
              <a:t>D(n)</a:t>
            </a:r>
            <a:r>
              <a:rPr lang="tr-TR" altLang="en-US"/>
              <a:t> in an n node fib-heap is </a:t>
            </a:r>
            <a:r>
              <a:rPr lang="tr-TR" altLang="en-US" i="1"/>
              <a:t>O(lg n)</a:t>
            </a:r>
          </a:p>
          <a:p>
            <a:pPr>
              <a:buFontTx/>
              <a:buNone/>
            </a:pPr>
            <a:r>
              <a:rPr lang="tr-TR" altLang="en-US">
                <a:solidFill>
                  <a:srgbClr val="0066CC"/>
                </a:solidFill>
              </a:rPr>
              <a:t>Proof</a:t>
            </a:r>
            <a:r>
              <a:rPr lang="tr-TR" altLang="en-US"/>
              <a:t>: Let </a:t>
            </a:r>
            <a:r>
              <a:rPr lang="tr-TR" altLang="en-US" i="1"/>
              <a:t>x</a:t>
            </a:r>
            <a:r>
              <a:rPr lang="tr-TR" altLang="en-US"/>
              <a:t> be any node with degree[</a:t>
            </a:r>
            <a:r>
              <a:rPr lang="tr-TR" altLang="en-US" i="1"/>
              <a:t>x</a:t>
            </a:r>
            <a:r>
              <a:rPr lang="tr-TR" altLang="en-US"/>
              <a:t>] = k in an n-node fib-heap by Lemma-3 we have </a:t>
            </a:r>
          </a:p>
          <a:p>
            <a:pPr>
              <a:buFontTx/>
              <a:buNone/>
            </a:pPr>
            <a:r>
              <a:rPr lang="tr-TR" altLang="en-US"/>
              <a:t>		n </a:t>
            </a:r>
            <a:r>
              <a:rPr lang="tr-TR" altLang="en-US">
                <a:cs typeface="Times New Roman" panose="02020603050405020304" pitchFamily="18" charset="0"/>
              </a:rPr>
              <a:t>≥ size(</a:t>
            </a:r>
            <a:r>
              <a:rPr lang="tr-TR" altLang="en-US" i="1">
                <a:cs typeface="Times New Roman" panose="02020603050405020304" pitchFamily="18" charset="0"/>
              </a:rPr>
              <a:t>x</a:t>
            </a:r>
            <a:r>
              <a:rPr lang="tr-TR" altLang="en-US">
                <a:cs typeface="Times New Roman" panose="02020603050405020304" pitchFamily="18" charset="0"/>
              </a:rPr>
              <a:t>) ≥ </a:t>
            </a:r>
            <a:r>
              <a:rPr lang="el-GR" altLang="en-US"/>
              <a:t>Φ</a:t>
            </a:r>
            <a:r>
              <a:rPr lang="tr-TR" altLang="en-US" baseline="30000"/>
              <a:t>k</a:t>
            </a:r>
          </a:p>
          <a:p>
            <a:pPr>
              <a:buFontTx/>
              <a:buNone/>
            </a:pPr>
            <a:r>
              <a:rPr lang="tr-TR" altLang="en-US"/>
              <a:t>	taking base-</a:t>
            </a:r>
            <a:r>
              <a:rPr lang="el-GR" altLang="en-US"/>
              <a:t>Φ</a:t>
            </a:r>
            <a:r>
              <a:rPr lang="tr-TR" altLang="en-US"/>
              <a:t> log =&gt; k </a:t>
            </a:r>
            <a:r>
              <a:rPr lang="tr-TR" altLang="en-US">
                <a:cs typeface="Times New Roman" panose="02020603050405020304" pitchFamily="18" charset="0"/>
              </a:rPr>
              <a:t>≤ log</a:t>
            </a:r>
            <a:r>
              <a:rPr lang="el-GR" altLang="en-US" baseline="-25000"/>
              <a:t>Φ</a:t>
            </a:r>
            <a:r>
              <a:rPr lang="tr-TR" altLang="en-US"/>
              <a:t>n</a:t>
            </a:r>
          </a:p>
          <a:p>
            <a:pPr>
              <a:buFontTx/>
              <a:buNone/>
            </a:pPr>
            <a:r>
              <a:rPr lang="tr-TR" altLang="en-US"/>
              <a:t>therefore </a:t>
            </a:r>
            <a:r>
              <a:rPr lang="tr-TR" altLang="en-US" i="1"/>
              <a:t>D(n)</a:t>
            </a:r>
            <a:r>
              <a:rPr lang="tr-TR" altLang="en-US"/>
              <a:t> = </a:t>
            </a:r>
            <a:r>
              <a:rPr lang="tr-TR" altLang="en-US" i="1"/>
              <a:t>O(lg n)</a:t>
            </a:r>
          </a:p>
        </p:txBody>
      </p:sp>
    </p:spTree>
    <p:extLst>
      <p:ext uri="{BB962C8B-B14F-4D97-AF65-F5344CB8AC3E}">
        <p14:creationId xmlns:p14="http://schemas.microsoft.com/office/powerpoint/2010/main" val="17863243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tr-TR" altLang="en-US"/>
              <a:t>Decreasing a Key</a:t>
            </a:r>
          </a:p>
        </p:txBody>
      </p:sp>
      <p:sp>
        <p:nvSpPr>
          <p:cNvPr id="169987" name="Rectangle 3"/>
          <p:cNvSpPr>
            <a:spLocks noGrp="1" noChangeArrowheads="1"/>
          </p:cNvSpPr>
          <p:nvPr>
            <p:ph type="body" idx="1"/>
          </p:nvPr>
        </p:nvSpPr>
        <p:spPr/>
        <p:txBody>
          <a:bodyPr/>
          <a:lstStyle/>
          <a:p>
            <a:pPr>
              <a:lnSpc>
                <a:spcPct val="80000"/>
              </a:lnSpc>
              <a:buFontTx/>
              <a:buNone/>
            </a:pPr>
            <a:r>
              <a:rPr lang="tr-TR" altLang="en-US" sz="2400">
                <a:solidFill>
                  <a:srgbClr val="0066CC"/>
                </a:solidFill>
              </a:rPr>
              <a:t>FIB-HEAP-DECREASE-KEY</a:t>
            </a:r>
            <a:r>
              <a:rPr lang="tr-TR" altLang="en-US" sz="2400"/>
              <a:t>(H, x, k)</a:t>
            </a:r>
          </a:p>
          <a:p>
            <a:pPr>
              <a:lnSpc>
                <a:spcPct val="80000"/>
              </a:lnSpc>
              <a:buFontTx/>
              <a:buNone/>
            </a:pPr>
            <a:r>
              <a:rPr lang="tr-TR" altLang="en-US" sz="2400"/>
              <a:t>	key[x] </a:t>
            </a:r>
            <a:r>
              <a:rPr lang="tr-TR" altLang="en-US" sz="2400">
                <a:cs typeface="Times New Roman" panose="02020603050405020304" pitchFamily="18" charset="0"/>
              </a:rPr>
              <a:t>← k</a:t>
            </a:r>
          </a:p>
          <a:p>
            <a:pPr>
              <a:lnSpc>
                <a:spcPct val="80000"/>
              </a:lnSpc>
              <a:buFontTx/>
              <a:buNone/>
            </a:pPr>
            <a:r>
              <a:rPr lang="tr-TR" altLang="en-US" sz="2400">
                <a:cs typeface="Times New Roman" panose="02020603050405020304" pitchFamily="18" charset="0"/>
              </a:rPr>
              <a:t>	y ← p[x]</a:t>
            </a:r>
          </a:p>
          <a:p>
            <a:pPr>
              <a:lnSpc>
                <a:spcPct val="80000"/>
              </a:lnSpc>
              <a:buFontTx/>
              <a:buNone/>
            </a:pPr>
            <a:r>
              <a:rPr lang="tr-TR" altLang="en-US" sz="2400">
                <a:cs typeface="Times New Roman" panose="02020603050405020304" pitchFamily="18" charset="0"/>
              </a:rPr>
              <a:t>	</a:t>
            </a:r>
            <a:r>
              <a:rPr lang="tr-TR" altLang="en-US" sz="2400">
                <a:solidFill>
                  <a:srgbClr val="0066CC"/>
                </a:solidFill>
                <a:cs typeface="Times New Roman" panose="02020603050405020304" pitchFamily="18" charset="0"/>
              </a:rPr>
              <a:t>if</a:t>
            </a:r>
            <a:r>
              <a:rPr lang="tr-TR" altLang="en-US" sz="2400">
                <a:cs typeface="Times New Roman" panose="02020603050405020304" pitchFamily="18" charset="0"/>
              </a:rPr>
              <a:t> y ≠ NIL </a:t>
            </a:r>
            <a:r>
              <a:rPr lang="tr-TR" altLang="en-US" sz="2400">
                <a:solidFill>
                  <a:srgbClr val="0066CC"/>
                </a:solidFill>
                <a:cs typeface="Times New Roman" panose="02020603050405020304" pitchFamily="18" charset="0"/>
              </a:rPr>
              <a:t>and</a:t>
            </a:r>
            <a:r>
              <a:rPr lang="tr-TR" altLang="en-US" sz="2400">
                <a:cs typeface="Times New Roman" panose="02020603050405020304" pitchFamily="18" charset="0"/>
              </a:rPr>
              <a:t> key[x] &lt; key[y] </a:t>
            </a:r>
            <a:r>
              <a:rPr lang="tr-TR" altLang="en-US" sz="2400">
                <a:solidFill>
                  <a:srgbClr val="0066CC"/>
                </a:solidFill>
                <a:cs typeface="Times New Roman" panose="02020603050405020304" pitchFamily="18" charset="0"/>
              </a:rPr>
              <a:t>then</a:t>
            </a:r>
          </a:p>
          <a:p>
            <a:pPr>
              <a:lnSpc>
                <a:spcPct val="80000"/>
              </a:lnSpc>
              <a:buFontTx/>
              <a:buNone/>
            </a:pPr>
            <a:r>
              <a:rPr lang="tr-TR" altLang="en-US" sz="2400">
                <a:cs typeface="Times New Roman" panose="02020603050405020304" pitchFamily="18" charset="0"/>
              </a:rPr>
              <a:t>		CUT(H, x, y)</a:t>
            </a:r>
          </a:p>
          <a:p>
            <a:pPr>
              <a:lnSpc>
                <a:spcPct val="80000"/>
              </a:lnSpc>
              <a:buFontTx/>
              <a:buNone/>
            </a:pPr>
            <a:r>
              <a:rPr lang="tr-TR" altLang="en-US" sz="2400">
                <a:cs typeface="Times New Roman" panose="02020603050405020304" pitchFamily="18" charset="0"/>
              </a:rPr>
              <a:t>		CASCADING-CUT(H,y)</a:t>
            </a:r>
          </a:p>
          <a:p>
            <a:pPr>
              <a:lnSpc>
                <a:spcPct val="80000"/>
              </a:lnSpc>
              <a:buFontTx/>
              <a:buNone/>
            </a:pPr>
            <a:r>
              <a:rPr lang="tr-TR" altLang="en-US" sz="2400">
                <a:cs typeface="Times New Roman" panose="02020603050405020304" pitchFamily="18" charset="0"/>
              </a:rPr>
              <a:t>	</a:t>
            </a:r>
            <a:r>
              <a:rPr lang="tr-TR" altLang="en-US" sz="2400">
                <a:solidFill>
                  <a:srgbClr val="0066CC"/>
                </a:solidFill>
                <a:cs typeface="Times New Roman" panose="02020603050405020304" pitchFamily="18" charset="0"/>
              </a:rPr>
              <a:t>endif </a:t>
            </a:r>
            <a:r>
              <a:rPr lang="tr-TR" altLang="en-US" sz="2400">
                <a:cs typeface="Times New Roman" panose="02020603050405020304" pitchFamily="18" charset="0"/>
              </a:rPr>
              <a:t>  /* else no structural change */</a:t>
            </a:r>
          </a:p>
          <a:p>
            <a:pPr>
              <a:lnSpc>
                <a:spcPct val="80000"/>
              </a:lnSpc>
              <a:buFontTx/>
              <a:buNone/>
            </a:pPr>
            <a:r>
              <a:rPr lang="tr-TR" altLang="en-US" sz="2400">
                <a:cs typeface="Times New Roman" panose="02020603050405020304" pitchFamily="18" charset="0"/>
              </a:rPr>
              <a:t>	</a:t>
            </a:r>
            <a:r>
              <a:rPr lang="tr-TR" altLang="en-US" sz="2400">
                <a:solidFill>
                  <a:srgbClr val="0066CC"/>
                </a:solidFill>
                <a:cs typeface="Times New Roman" panose="02020603050405020304" pitchFamily="18" charset="0"/>
              </a:rPr>
              <a:t>if</a:t>
            </a:r>
            <a:r>
              <a:rPr lang="tr-TR" altLang="en-US" sz="2400">
                <a:cs typeface="Times New Roman" panose="02020603050405020304" pitchFamily="18" charset="0"/>
              </a:rPr>
              <a:t> key[x] &lt; key[min[H]] </a:t>
            </a:r>
            <a:r>
              <a:rPr lang="tr-TR" altLang="en-US" sz="2400">
                <a:solidFill>
                  <a:srgbClr val="0066CC"/>
                </a:solidFill>
                <a:cs typeface="Times New Roman" panose="02020603050405020304" pitchFamily="18" charset="0"/>
              </a:rPr>
              <a:t>then</a:t>
            </a:r>
          </a:p>
          <a:p>
            <a:pPr>
              <a:lnSpc>
                <a:spcPct val="80000"/>
              </a:lnSpc>
              <a:buFontTx/>
              <a:buNone/>
            </a:pPr>
            <a:r>
              <a:rPr lang="tr-TR" altLang="en-US" sz="2400">
                <a:cs typeface="Times New Roman" panose="02020603050405020304" pitchFamily="18" charset="0"/>
              </a:rPr>
              <a:t>		min[H] ← x</a:t>
            </a:r>
          </a:p>
          <a:p>
            <a:pPr>
              <a:lnSpc>
                <a:spcPct val="80000"/>
              </a:lnSpc>
              <a:buFontTx/>
              <a:buNone/>
            </a:pPr>
            <a:r>
              <a:rPr lang="tr-TR" altLang="en-US" sz="2400">
                <a:cs typeface="Times New Roman" panose="02020603050405020304" pitchFamily="18" charset="0"/>
              </a:rPr>
              <a:t>	</a:t>
            </a:r>
            <a:r>
              <a:rPr lang="tr-TR" altLang="en-US" sz="2400">
                <a:solidFill>
                  <a:srgbClr val="0066CC"/>
                </a:solidFill>
                <a:cs typeface="Times New Roman" panose="02020603050405020304" pitchFamily="18" charset="0"/>
              </a:rPr>
              <a:t>endif</a:t>
            </a:r>
          </a:p>
          <a:p>
            <a:pPr>
              <a:lnSpc>
                <a:spcPct val="80000"/>
              </a:lnSpc>
              <a:buFontTx/>
              <a:buNone/>
            </a:pPr>
            <a:r>
              <a:rPr lang="tr-TR" altLang="en-US" sz="2400">
                <a:solidFill>
                  <a:srgbClr val="0066CC"/>
                </a:solidFill>
                <a:cs typeface="Times New Roman" panose="02020603050405020304" pitchFamily="18" charset="0"/>
              </a:rPr>
              <a:t>end</a:t>
            </a:r>
          </a:p>
        </p:txBody>
      </p:sp>
    </p:spTree>
    <p:extLst>
      <p:ext uri="{BB962C8B-B14F-4D97-AF65-F5344CB8AC3E}">
        <p14:creationId xmlns:p14="http://schemas.microsoft.com/office/powerpoint/2010/main" val="41197512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tr-TR" altLang="en-US"/>
              <a:t>Decreasing a Key</a:t>
            </a:r>
          </a:p>
        </p:txBody>
      </p:sp>
      <p:sp>
        <p:nvSpPr>
          <p:cNvPr id="171011" name="Rectangle 3"/>
          <p:cNvSpPr>
            <a:spLocks noGrp="1" noChangeArrowheads="1"/>
          </p:cNvSpPr>
          <p:nvPr>
            <p:ph type="body" idx="1"/>
          </p:nvPr>
        </p:nvSpPr>
        <p:spPr/>
        <p:txBody>
          <a:bodyPr/>
          <a:lstStyle/>
          <a:p>
            <a:pPr>
              <a:lnSpc>
                <a:spcPct val="90000"/>
              </a:lnSpc>
              <a:buFontTx/>
              <a:buNone/>
            </a:pPr>
            <a:endParaRPr lang="tr-TR" altLang="en-US" sz="1600">
              <a:solidFill>
                <a:srgbClr val="0066CC"/>
              </a:solidFill>
            </a:endParaRPr>
          </a:p>
          <a:p>
            <a:pPr>
              <a:lnSpc>
                <a:spcPct val="90000"/>
              </a:lnSpc>
              <a:buFontTx/>
              <a:buNone/>
            </a:pPr>
            <a:r>
              <a:rPr lang="tr-TR" altLang="en-US">
                <a:solidFill>
                  <a:srgbClr val="0066CC"/>
                </a:solidFill>
              </a:rPr>
              <a:t>CUT</a:t>
            </a:r>
            <a:r>
              <a:rPr lang="tr-TR" altLang="en-US"/>
              <a:t>(H, x, y)</a:t>
            </a:r>
          </a:p>
          <a:p>
            <a:pPr>
              <a:lnSpc>
                <a:spcPct val="90000"/>
              </a:lnSpc>
              <a:buFontTx/>
              <a:buNone/>
            </a:pPr>
            <a:r>
              <a:rPr lang="tr-TR" altLang="en-US"/>
              <a:t>	remove x from the child list of y, decrementing degree y</a:t>
            </a:r>
          </a:p>
          <a:p>
            <a:pPr>
              <a:lnSpc>
                <a:spcPct val="90000"/>
              </a:lnSpc>
              <a:buFontTx/>
              <a:buNone/>
            </a:pPr>
            <a:r>
              <a:rPr lang="tr-TR" altLang="en-US"/>
              <a:t>	add x to the root list of H</a:t>
            </a:r>
          </a:p>
          <a:p>
            <a:pPr>
              <a:lnSpc>
                <a:spcPct val="90000"/>
              </a:lnSpc>
              <a:buFontTx/>
              <a:buNone/>
            </a:pPr>
            <a:r>
              <a:rPr lang="tr-TR" altLang="en-US"/>
              <a:t>	p[x] </a:t>
            </a:r>
            <a:r>
              <a:rPr lang="tr-TR" altLang="en-US">
                <a:cs typeface="Times New Roman" panose="02020603050405020304" pitchFamily="18" charset="0"/>
              </a:rPr>
              <a:t>← NIL</a:t>
            </a:r>
          </a:p>
          <a:p>
            <a:pPr>
              <a:lnSpc>
                <a:spcPct val="90000"/>
              </a:lnSpc>
              <a:buFontTx/>
              <a:buNone/>
            </a:pPr>
            <a:r>
              <a:rPr lang="tr-TR" altLang="en-US">
                <a:cs typeface="Times New Roman" panose="02020603050405020304" pitchFamily="18" charset="0"/>
              </a:rPr>
              <a:t>	mark[x] ← FALSE</a:t>
            </a:r>
          </a:p>
          <a:p>
            <a:pPr>
              <a:lnSpc>
                <a:spcPct val="90000"/>
              </a:lnSpc>
              <a:buFontTx/>
              <a:buNone/>
            </a:pPr>
            <a:r>
              <a:rPr lang="tr-TR" altLang="en-US">
                <a:solidFill>
                  <a:srgbClr val="0066CC"/>
                </a:solidFill>
                <a:cs typeface="Times New Roman" panose="02020603050405020304" pitchFamily="18" charset="0"/>
              </a:rPr>
              <a:t>end</a:t>
            </a:r>
          </a:p>
          <a:p>
            <a:pPr>
              <a:lnSpc>
                <a:spcPct val="90000"/>
              </a:lnSpc>
              <a:buFontTx/>
              <a:buNone/>
            </a:pPr>
            <a:endParaRPr lang="tr-TR" altLang="en-US">
              <a:solidFill>
                <a:srgbClr val="0066CC"/>
              </a:solidFill>
              <a:cs typeface="Times New Roman" panose="02020603050405020304" pitchFamily="18" charset="0"/>
            </a:endParaRPr>
          </a:p>
        </p:txBody>
      </p:sp>
    </p:spTree>
    <p:extLst>
      <p:ext uri="{BB962C8B-B14F-4D97-AF65-F5344CB8AC3E}">
        <p14:creationId xmlns:p14="http://schemas.microsoft.com/office/powerpoint/2010/main" val="1277659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14CB05A-CD99-4E9B-A397-64C65915B332}" type="slidenum">
              <a:rPr lang="en-US" altLang="en-US" sz="1400"/>
              <a:pPr eaLnBrk="1" hangingPunct="1"/>
              <a:t>18</a:t>
            </a:fld>
            <a:endParaRPr lang="en-US" altLang="en-US" sz="1400"/>
          </a:p>
        </p:txBody>
      </p:sp>
      <p:sp>
        <p:nvSpPr>
          <p:cNvPr id="23555" name="Rectangle 2"/>
          <p:cNvSpPr>
            <a:spLocks noGrp="1" noChangeArrowheads="1"/>
          </p:cNvSpPr>
          <p:nvPr>
            <p:ph type="title"/>
            <p:custDataLst>
              <p:tags r:id="rId2"/>
            </p:custDataLst>
          </p:nvPr>
        </p:nvSpPr>
        <p:spPr>
          <a:xfrm>
            <a:off x="406400" y="171450"/>
            <a:ext cx="8432800" cy="685800"/>
          </a:xfrm>
        </p:spPr>
        <p:txBody>
          <a:bodyPr>
            <a:normAutofit fontScale="90000"/>
          </a:bodyPr>
          <a:lstStyle/>
          <a:p>
            <a:pPr algn="l" eaLnBrk="1" hangingPunct="1"/>
            <a:r>
              <a:rPr lang="en-US" altLang="en-US" dirty="0" err="1" smtClean="0"/>
              <a:t>DeleteMin</a:t>
            </a:r>
            <a:r>
              <a:rPr lang="en-US" altLang="en-US" dirty="0" smtClean="0"/>
              <a:t>: percolate down</a:t>
            </a:r>
          </a:p>
        </p:txBody>
      </p:sp>
      <p:grpSp>
        <p:nvGrpSpPr>
          <p:cNvPr id="3" name="Group 2"/>
          <p:cNvGrpSpPr/>
          <p:nvPr/>
        </p:nvGrpSpPr>
        <p:grpSpPr>
          <a:xfrm>
            <a:off x="1727200" y="3771900"/>
            <a:ext cx="5283200" cy="2257425"/>
            <a:chOff x="1727200" y="3771900"/>
            <a:chExt cx="5283200" cy="2257425"/>
          </a:xfrm>
        </p:grpSpPr>
        <p:sp>
          <p:nvSpPr>
            <p:cNvPr id="23577" name="Oval 24"/>
            <p:cNvSpPr>
              <a:spLocks noChangeAspect="1" noChangeArrowheads="1"/>
            </p:cNvSpPr>
            <p:nvPr>
              <p:custDataLst>
                <p:tags r:id="rId21"/>
              </p:custDataLst>
            </p:nvPr>
          </p:nvSpPr>
          <p:spPr bwMode="auto">
            <a:xfrm>
              <a:off x="6299200" y="50292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99</a:t>
              </a:r>
            </a:p>
          </p:txBody>
        </p:sp>
        <p:sp>
          <p:nvSpPr>
            <p:cNvPr id="23578" name="Oval 25"/>
            <p:cNvSpPr>
              <a:spLocks noChangeAspect="1" noChangeArrowheads="1"/>
            </p:cNvSpPr>
            <p:nvPr>
              <p:custDataLst>
                <p:tags r:id="rId22"/>
              </p:custDataLst>
            </p:nvPr>
          </p:nvSpPr>
          <p:spPr bwMode="auto">
            <a:xfrm>
              <a:off x="4064000" y="50292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60</a:t>
              </a:r>
            </a:p>
          </p:txBody>
        </p:sp>
        <p:sp>
          <p:nvSpPr>
            <p:cNvPr id="23579" name="Oval 26"/>
            <p:cNvSpPr>
              <a:spLocks noChangeAspect="1" noChangeArrowheads="1"/>
            </p:cNvSpPr>
            <p:nvPr>
              <p:custDataLst>
                <p:tags r:id="rId23"/>
              </p:custDataLst>
            </p:nvPr>
          </p:nvSpPr>
          <p:spPr bwMode="auto">
            <a:xfrm>
              <a:off x="2540000" y="50292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40</a:t>
              </a:r>
            </a:p>
          </p:txBody>
        </p:sp>
        <p:sp>
          <p:nvSpPr>
            <p:cNvPr id="23580" name="Oval 27"/>
            <p:cNvSpPr>
              <a:spLocks noChangeAspect="1" noChangeArrowheads="1"/>
            </p:cNvSpPr>
            <p:nvPr>
              <p:custDataLst>
                <p:tags r:id="rId24"/>
              </p:custDataLst>
            </p:nvPr>
          </p:nvSpPr>
          <p:spPr bwMode="auto">
            <a:xfrm>
              <a:off x="5588000" y="44005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65</a:t>
              </a:r>
            </a:p>
          </p:txBody>
        </p:sp>
        <p:sp>
          <p:nvSpPr>
            <p:cNvPr id="23581" name="Oval 28"/>
            <p:cNvSpPr>
              <a:spLocks noChangeAspect="1" noChangeArrowheads="1"/>
            </p:cNvSpPr>
            <p:nvPr>
              <p:custDataLst>
                <p:tags r:id="rId25"/>
              </p:custDataLst>
            </p:nvPr>
          </p:nvSpPr>
          <p:spPr bwMode="auto">
            <a:xfrm>
              <a:off x="3556000" y="44005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20</a:t>
              </a:r>
            </a:p>
          </p:txBody>
        </p:sp>
        <p:sp>
          <p:nvSpPr>
            <p:cNvPr id="23582" name="Oval 29"/>
            <p:cNvSpPr>
              <a:spLocks noChangeAspect="1" noChangeArrowheads="1"/>
            </p:cNvSpPr>
            <p:nvPr>
              <p:custDataLst>
                <p:tags r:id="rId26"/>
              </p:custDataLst>
            </p:nvPr>
          </p:nvSpPr>
          <p:spPr bwMode="auto">
            <a:xfrm>
              <a:off x="4470400" y="37719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15</a:t>
              </a:r>
            </a:p>
          </p:txBody>
        </p:sp>
        <p:cxnSp>
          <p:nvCxnSpPr>
            <p:cNvPr id="23583" name="AutoShape 30"/>
            <p:cNvCxnSpPr>
              <a:cxnSpLocks noChangeShapeType="1"/>
              <a:stCxn id="23582" idx="3"/>
              <a:endCxn id="23581" idx="0"/>
            </p:cNvCxnSpPr>
            <p:nvPr>
              <p:custDataLst>
                <p:tags r:id="rId27"/>
              </p:custDataLst>
            </p:nvPr>
          </p:nvCxnSpPr>
          <p:spPr bwMode="auto">
            <a:xfrm flipH="1">
              <a:off x="3911600" y="4132263"/>
              <a:ext cx="6635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3584" name="AutoShape 31"/>
            <p:cNvCxnSpPr>
              <a:cxnSpLocks noChangeShapeType="1"/>
              <a:stCxn id="23582" idx="5"/>
              <a:endCxn id="23580" idx="0"/>
            </p:cNvCxnSpPr>
            <p:nvPr>
              <p:custDataLst>
                <p:tags r:id="rId28"/>
              </p:custDataLst>
            </p:nvPr>
          </p:nvCxnSpPr>
          <p:spPr bwMode="auto">
            <a:xfrm>
              <a:off x="5076825" y="4132263"/>
              <a:ext cx="8667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3585" name="AutoShape 32"/>
            <p:cNvCxnSpPr>
              <a:cxnSpLocks noChangeShapeType="1"/>
              <a:stCxn id="23580" idx="5"/>
              <a:endCxn id="23577" idx="0"/>
            </p:cNvCxnSpPr>
            <p:nvPr>
              <p:custDataLst>
                <p:tags r:id="rId29"/>
              </p:custDataLst>
            </p:nvPr>
          </p:nvCxnSpPr>
          <p:spPr bwMode="auto">
            <a:xfrm>
              <a:off x="6194425" y="4760913"/>
              <a:ext cx="460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3586" name="AutoShape 33"/>
            <p:cNvCxnSpPr>
              <a:cxnSpLocks noChangeShapeType="1"/>
              <a:stCxn id="23581" idx="3"/>
              <a:endCxn id="23579" idx="0"/>
            </p:cNvCxnSpPr>
            <p:nvPr>
              <p:custDataLst>
                <p:tags r:id="rId30"/>
              </p:custDataLst>
            </p:nvPr>
          </p:nvCxnSpPr>
          <p:spPr bwMode="auto">
            <a:xfrm flipH="1">
              <a:off x="2895600" y="4760913"/>
              <a:ext cx="7651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23587" name="AutoShape 34"/>
            <p:cNvCxnSpPr>
              <a:cxnSpLocks noChangeShapeType="1"/>
              <a:stCxn id="23581" idx="5"/>
              <a:endCxn id="23578" idx="0"/>
            </p:cNvCxnSpPr>
            <p:nvPr>
              <p:custDataLst>
                <p:tags r:id="rId31"/>
              </p:custDataLst>
            </p:nvPr>
          </p:nvCxnSpPr>
          <p:spPr bwMode="auto">
            <a:xfrm>
              <a:off x="4162425" y="4760913"/>
              <a:ext cx="2571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3588" name="Oval 35"/>
            <p:cNvSpPr>
              <a:spLocks noChangeAspect="1" noChangeArrowheads="1"/>
            </p:cNvSpPr>
            <p:nvPr>
              <p:custDataLst>
                <p:tags r:id="rId32"/>
              </p:custDataLst>
            </p:nvPr>
          </p:nvSpPr>
          <p:spPr bwMode="auto">
            <a:xfrm>
              <a:off x="1727200" y="565785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50</a:t>
              </a:r>
            </a:p>
          </p:txBody>
        </p:sp>
        <p:cxnSp>
          <p:nvCxnSpPr>
            <p:cNvPr id="23589" name="AutoShape 36"/>
            <p:cNvCxnSpPr>
              <a:cxnSpLocks noChangeShapeType="1"/>
              <a:stCxn id="23579" idx="3"/>
              <a:endCxn id="23588" idx="0"/>
            </p:cNvCxnSpPr>
            <p:nvPr>
              <p:custDataLst>
                <p:tags r:id="rId33"/>
              </p:custDataLst>
            </p:nvPr>
          </p:nvCxnSpPr>
          <p:spPr bwMode="auto">
            <a:xfrm flipH="1">
              <a:off x="2057400" y="5389563"/>
              <a:ext cx="587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3590" name="Oval 37"/>
            <p:cNvSpPr>
              <a:spLocks noChangeAspect="1" noChangeArrowheads="1"/>
            </p:cNvSpPr>
            <p:nvPr>
              <p:custDataLst>
                <p:tags r:id="rId34"/>
              </p:custDataLst>
            </p:nvPr>
          </p:nvSpPr>
          <p:spPr bwMode="auto">
            <a:xfrm>
              <a:off x="2844800" y="565785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700</a:t>
              </a:r>
            </a:p>
          </p:txBody>
        </p:sp>
        <p:cxnSp>
          <p:nvCxnSpPr>
            <p:cNvPr id="23591" name="AutoShape 38"/>
            <p:cNvCxnSpPr>
              <a:cxnSpLocks noChangeShapeType="1"/>
              <a:stCxn id="23579" idx="5"/>
              <a:endCxn id="23590" idx="0"/>
            </p:cNvCxnSpPr>
            <p:nvPr>
              <p:custDataLst>
                <p:tags r:id="rId35"/>
              </p:custDataLst>
            </p:nvPr>
          </p:nvCxnSpPr>
          <p:spPr bwMode="auto">
            <a:xfrm>
              <a:off x="3146425" y="5389563"/>
              <a:ext cx="285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23592" name="Oval 39"/>
            <p:cNvSpPr>
              <a:spLocks noChangeAspect="1" noChangeArrowheads="1"/>
            </p:cNvSpPr>
            <p:nvPr>
              <p:custDataLst>
                <p:tags r:id="rId36"/>
              </p:custDataLst>
            </p:nvPr>
          </p:nvSpPr>
          <p:spPr bwMode="auto">
            <a:xfrm>
              <a:off x="5283200" y="50292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85</a:t>
              </a:r>
            </a:p>
          </p:txBody>
        </p:sp>
        <p:cxnSp>
          <p:nvCxnSpPr>
            <p:cNvPr id="23593" name="AutoShape 40"/>
            <p:cNvCxnSpPr>
              <a:cxnSpLocks noChangeShapeType="1"/>
              <a:stCxn id="23580" idx="3"/>
              <a:endCxn id="23592" idx="0"/>
            </p:cNvCxnSpPr>
            <p:nvPr>
              <p:custDataLst>
                <p:tags r:id="rId37"/>
              </p:custDataLst>
            </p:nvPr>
          </p:nvCxnSpPr>
          <p:spPr bwMode="auto">
            <a:xfrm flipH="1">
              <a:off x="5638800" y="4760913"/>
              <a:ext cx="539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grpSp>
      <p:sp>
        <p:nvSpPr>
          <p:cNvPr id="23594" name="Text Box 41" hidden="1"/>
          <p:cNvSpPr txBox="1">
            <a:spLocks noChangeArrowheads="1"/>
          </p:cNvSpPr>
          <p:nvPr>
            <p:custDataLst>
              <p:tags r:id="rId3"/>
            </p:custDataLst>
          </p:nvPr>
        </p:nvSpPr>
        <p:spPr bwMode="auto">
          <a:xfrm>
            <a:off x="7010400" y="990600"/>
            <a:ext cx="21336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chemeClr val="accent1"/>
                </a:solidFill>
              </a:rPr>
              <a:t>Max # of exchanges? = O(log N), </a:t>
            </a:r>
          </a:p>
          <a:p>
            <a:pPr eaLnBrk="1" hangingPunct="1">
              <a:spcBef>
                <a:spcPct val="50000"/>
              </a:spcBef>
            </a:pPr>
            <a:r>
              <a:rPr lang="en-US" altLang="en-US" sz="2000">
                <a:solidFill>
                  <a:schemeClr val="accent1"/>
                </a:solidFill>
              </a:rPr>
              <a:t>There is a good chance goes to bottom (started at bottom) vs. insert</a:t>
            </a:r>
          </a:p>
          <a:p>
            <a:pPr eaLnBrk="1" hangingPunct="1">
              <a:spcBef>
                <a:spcPct val="50000"/>
              </a:spcBef>
            </a:pPr>
            <a:r>
              <a:rPr lang="en-US" altLang="en-US" sz="2000">
                <a:solidFill>
                  <a:schemeClr val="accent1"/>
                </a:solidFill>
              </a:rPr>
              <a:t>- Could also use the percolate empty bubble down</a:t>
            </a:r>
            <a:endParaRPr lang="en-US" altLang="en-US" sz="2000"/>
          </a:p>
        </p:txBody>
      </p:sp>
      <p:grpSp>
        <p:nvGrpSpPr>
          <p:cNvPr id="62" name="Group 61"/>
          <p:cNvGrpSpPr/>
          <p:nvPr/>
        </p:nvGrpSpPr>
        <p:grpSpPr>
          <a:xfrm>
            <a:off x="1625600" y="1260476"/>
            <a:ext cx="5283200" cy="2257425"/>
            <a:chOff x="1727200" y="3771900"/>
            <a:chExt cx="5283200" cy="2257425"/>
          </a:xfrm>
        </p:grpSpPr>
        <p:sp>
          <p:nvSpPr>
            <p:cNvPr id="63" name="Oval 24"/>
            <p:cNvSpPr>
              <a:spLocks noChangeAspect="1" noChangeArrowheads="1"/>
            </p:cNvSpPr>
            <p:nvPr>
              <p:custDataLst>
                <p:tags r:id="rId4"/>
              </p:custDataLst>
            </p:nvPr>
          </p:nvSpPr>
          <p:spPr bwMode="auto">
            <a:xfrm>
              <a:off x="6299200" y="50292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99</a:t>
              </a:r>
            </a:p>
          </p:txBody>
        </p:sp>
        <p:sp>
          <p:nvSpPr>
            <p:cNvPr id="64" name="Oval 25"/>
            <p:cNvSpPr>
              <a:spLocks noChangeAspect="1" noChangeArrowheads="1"/>
            </p:cNvSpPr>
            <p:nvPr>
              <p:custDataLst>
                <p:tags r:id="rId5"/>
              </p:custDataLst>
            </p:nvPr>
          </p:nvSpPr>
          <p:spPr bwMode="auto">
            <a:xfrm>
              <a:off x="4064000" y="50292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60</a:t>
              </a:r>
            </a:p>
          </p:txBody>
        </p:sp>
        <p:sp>
          <p:nvSpPr>
            <p:cNvPr id="65" name="Oval 26"/>
            <p:cNvSpPr>
              <a:spLocks noChangeAspect="1" noChangeArrowheads="1"/>
            </p:cNvSpPr>
            <p:nvPr>
              <p:custDataLst>
                <p:tags r:id="rId6"/>
              </p:custDataLst>
            </p:nvPr>
          </p:nvSpPr>
          <p:spPr bwMode="auto">
            <a:xfrm>
              <a:off x="2540000" y="50292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40</a:t>
              </a:r>
            </a:p>
          </p:txBody>
        </p:sp>
        <p:sp>
          <p:nvSpPr>
            <p:cNvPr id="66" name="Oval 27"/>
            <p:cNvSpPr>
              <a:spLocks noChangeAspect="1" noChangeArrowheads="1"/>
            </p:cNvSpPr>
            <p:nvPr>
              <p:custDataLst>
                <p:tags r:id="rId7"/>
              </p:custDataLst>
            </p:nvPr>
          </p:nvSpPr>
          <p:spPr bwMode="auto">
            <a:xfrm>
              <a:off x="5588000" y="44005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t>15</a:t>
              </a:r>
              <a:endParaRPr lang="en-US" altLang="en-US" dirty="0"/>
            </a:p>
          </p:txBody>
        </p:sp>
        <p:sp>
          <p:nvSpPr>
            <p:cNvPr id="67" name="Oval 28"/>
            <p:cNvSpPr>
              <a:spLocks noChangeAspect="1" noChangeArrowheads="1"/>
            </p:cNvSpPr>
            <p:nvPr>
              <p:custDataLst>
                <p:tags r:id="rId8"/>
              </p:custDataLst>
            </p:nvPr>
          </p:nvSpPr>
          <p:spPr bwMode="auto">
            <a:xfrm>
              <a:off x="3556000" y="440055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20</a:t>
              </a:r>
            </a:p>
          </p:txBody>
        </p:sp>
        <p:sp>
          <p:nvSpPr>
            <p:cNvPr id="68" name="Oval 29"/>
            <p:cNvSpPr>
              <a:spLocks noChangeAspect="1" noChangeArrowheads="1"/>
            </p:cNvSpPr>
            <p:nvPr>
              <p:custDataLst>
                <p:tags r:id="rId9"/>
              </p:custDataLst>
            </p:nvPr>
          </p:nvSpPr>
          <p:spPr bwMode="auto">
            <a:xfrm>
              <a:off x="4470400" y="37719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smtClean="0"/>
                <a:t>65</a:t>
              </a:r>
              <a:endParaRPr lang="en-US" altLang="en-US" dirty="0"/>
            </a:p>
          </p:txBody>
        </p:sp>
        <p:cxnSp>
          <p:nvCxnSpPr>
            <p:cNvPr id="69" name="AutoShape 30"/>
            <p:cNvCxnSpPr>
              <a:cxnSpLocks noChangeShapeType="1"/>
              <a:stCxn id="68" idx="3"/>
              <a:endCxn id="67" idx="0"/>
            </p:cNvCxnSpPr>
            <p:nvPr>
              <p:custDataLst>
                <p:tags r:id="rId10"/>
              </p:custDataLst>
            </p:nvPr>
          </p:nvCxnSpPr>
          <p:spPr bwMode="auto">
            <a:xfrm flipH="1">
              <a:off x="3911600" y="4132263"/>
              <a:ext cx="6635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70" name="AutoShape 31"/>
            <p:cNvCxnSpPr>
              <a:cxnSpLocks noChangeShapeType="1"/>
              <a:stCxn id="68" idx="5"/>
              <a:endCxn id="66" idx="0"/>
            </p:cNvCxnSpPr>
            <p:nvPr>
              <p:custDataLst>
                <p:tags r:id="rId11"/>
              </p:custDataLst>
            </p:nvPr>
          </p:nvCxnSpPr>
          <p:spPr bwMode="auto">
            <a:xfrm>
              <a:off x="5076825" y="4132263"/>
              <a:ext cx="8667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71" name="AutoShape 32"/>
            <p:cNvCxnSpPr>
              <a:cxnSpLocks noChangeShapeType="1"/>
              <a:stCxn id="66" idx="5"/>
              <a:endCxn id="63" idx="0"/>
            </p:cNvCxnSpPr>
            <p:nvPr>
              <p:custDataLst>
                <p:tags r:id="rId12"/>
              </p:custDataLst>
            </p:nvPr>
          </p:nvCxnSpPr>
          <p:spPr bwMode="auto">
            <a:xfrm>
              <a:off x="6194425" y="4760913"/>
              <a:ext cx="460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72" name="AutoShape 33"/>
            <p:cNvCxnSpPr>
              <a:cxnSpLocks noChangeShapeType="1"/>
              <a:stCxn id="67" idx="3"/>
              <a:endCxn id="65" idx="0"/>
            </p:cNvCxnSpPr>
            <p:nvPr>
              <p:custDataLst>
                <p:tags r:id="rId13"/>
              </p:custDataLst>
            </p:nvPr>
          </p:nvCxnSpPr>
          <p:spPr bwMode="auto">
            <a:xfrm flipH="1">
              <a:off x="2895600" y="4760913"/>
              <a:ext cx="7651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73" name="AutoShape 34"/>
            <p:cNvCxnSpPr>
              <a:cxnSpLocks noChangeShapeType="1"/>
              <a:stCxn id="67" idx="5"/>
              <a:endCxn id="64" idx="0"/>
            </p:cNvCxnSpPr>
            <p:nvPr>
              <p:custDataLst>
                <p:tags r:id="rId14"/>
              </p:custDataLst>
            </p:nvPr>
          </p:nvCxnSpPr>
          <p:spPr bwMode="auto">
            <a:xfrm>
              <a:off x="4162425" y="4760913"/>
              <a:ext cx="2571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74" name="Oval 35"/>
            <p:cNvSpPr>
              <a:spLocks noChangeAspect="1" noChangeArrowheads="1"/>
            </p:cNvSpPr>
            <p:nvPr>
              <p:custDataLst>
                <p:tags r:id="rId15"/>
              </p:custDataLst>
            </p:nvPr>
          </p:nvSpPr>
          <p:spPr bwMode="auto">
            <a:xfrm>
              <a:off x="1727200" y="565785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50</a:t>
              </a:r>
            </a:p>
          </p:txBody>
        </p:sp>
        <p:cxnSp>
          <p:nvCxnSpPr>
            <p:cNvPr id="75" name="AutoShape 36"/>
            <p:cNvCxnSpPr>
              <a:cxnSpLocks noChangeShapeType="1"/>
              <a:stCxn id="65" idx="3"/>
              <a:endCxn id="74" idx="0"/>
            </p:cNvCxnSpPr>
            <p:nvPr>
              <p:custDataLst>
                <p:tags r:id="rId16"/>
              </p:custDataLst>
            </p:nvPr>
          </p:nvCxnSpPr>
          <p:spPr bwMode="auto">
            <a:xfrm flipH="1">
              <a:off x="2057400" y="5389563"/>
              <a:ext cx="5873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76" name="Oval 37"/>
            <p:cNvSpPr>
              <a:spLocks noChangeAspect="1" noChangeArrowheads="1"/>
            </p:cNvSpPr>
            <p:nvPr>
              <p:custDataLst>
                <p:tags r:id="rId17"/>
              </p:custDataLst>
            </p:nvPr>
          </p:nvSpPr>
          <p:spPr bwMode="auto">
            <a:xfrm>
              <a:off x="2844800" y="5657850"/>
              <a:ext cx="660400" cy="371475"/>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700</a:t>
              </a:r>
            </a:p>
          </p:txBody>
        </p:sp>
        <p:cxnSp>
          <p:nvCxnSpPr>
            <p:cNvPr id="77" name="AutoShape 38"/>
            <p:cNvCxnSpPr>
              <a:cxnSpLocks noChangeShapeType="1"/>
              <a:stCxn id="65" idx="5"/>
              <a:endCxn id="76" idx="0"/>
            </p:cNvCxnSpPr>
            <p:nvPr>
              <p:custDataLst>
                <p:tags r:id="rId18"/>
              </p:custDataLst>
            </p:nvPr>
          </p:nvCxnSpPr>
          <p:spPr bwMode="auto">
            <a:xfrm>
              <a:off x="3146425" y="5389563"/>
              <a:ext cx="285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78" name="Oval 39"/>
            <p:cNvSpPr>
              <a:spLocks noChangeAspect="1" noChangeArrowheads="1"/>
            </p:cNvSpPr>
            <p:nvPr>
              <p:custDataLst>
                <p:tags r:id="rId19"/>
              </p:custDataLst>
            </p:nvPr>
          </p:nvSpPr>
          <p:spPr bwMode="auto">
            <a:xfrm>
              <a:off x="5283200" y="5029200"/>
              <a:ext cx="711200" cy="4000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85</a:t>
              </a:r>
            </a:p>
          </p:txBody>
        </p:sp>
        <p:cxnSp>
          <p:nvCxnSpPr>
            <p:cNvPr id="79" name="AutoShape 40"/>
            <p:cNvCxnSpPr>
              <a:cxnSpLocks noChangeShapeType="1"/>
              <a:stCxn id="66" idx="3"/>
              <a:endCxn id="78" idx="0"/>
            </p:cNvCxnSpPr>
            <p:nvPr>
              <p:custDataLst>
                <p:tags r:id="rId20"/>
              </p:custDataLst>
            </p:nvPr>
          </p:nvCxnSpPr>
          <p:spPr bwMode="auto">
            <a:xfrm flipH="1">
              <a:off x="5638800" y="4760913"/>
              <a:ext cx="53975" cy="24923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grpSp>
      <p:sp>
        <p:nvSpPr>
          <p:cNvPr id="80" name="Curved Up Arrow 79"/>
          <p:cNvSpPr/>
          <p:nvPr/>
        </p:nvSpPr>
        <p:spPr>
          <a:xfrm rot="12258416">
            <a:off x="4899741" y="1252705"/>
            <a:ext cx="1430786" cy="336308"/>
          </a:xfrm>
          <a:prstGeom prst="curvedUpArrow">
            <a:avLst>
              <a:gd name="adj1" fmla="val 6943"/>
              <a:gd name="adj2" fmla="val 21267"/>
              <a:gd name="adj3" fmla="val 390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1" name="Curved Up Arrow 80"/>
          <p:cNvSpPr/>
          <p:nvPr/>
        </p:nvSpPr>
        <p:spPr>
          <a:xfrm rot="12258416" flipH="1" flipV="1">
            <a:off x="4501603" y="1890476"/>
            <a:ext cx="996569" cy="220179"/>
          </a:xfrm>
          <a:prstGeom prst="curvedUpArrow">
            <a:avLst>
              <a:gd name="adj1" fmla="val 6943"/>
              <a:gd name="adj2" fmla="val 21267"/>
              <a:gd name="adj3" fmla="val 390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298038085"/>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tr-TR" altLang="en-US"/>
              <a:t>Decreasing a Key</a:t>
            </a:r>
          </a:p>
        </p:txBody>
      </p:sp>
      <p:sp>
        <p:nvSpPr>
          <p:cNvPr id="172035" name="Rectangle 3"/>
          <p:cNvSpPr>
            <a:spLocks noGrp="1" noChangeArrowheads="1"/>
          </p:cNvSpPr>
          <p:nvPr>
            <p:ph type="body" idx="1"/>
          </p:nvPr>
        </p:nvSpPr>
        <p:spPr/>
        <p:txBody>
          <a:bodyPr/>
          <a:lstStyle/>
          <a:p>
            <a:pPr marL="0" indent="0" defTabSz="230188">
              <a:lnSpc>
                <a:spcPct val="90000"/>
              </a:lnSpc>
              <a:buFontTx/>
              <a:buNone/>
            </a:pPr>
            <a:r>
              <a:rPr lang="tr-TR" altLang="en-US" sz="2800">
                <a:solidFill>
                  <a:srgbClr val="0066CC"/>
                </a:solidFill>
              </a:rPr>
              <a:t>CASCADING-CUT</a:t>
            </a:r>
            <a:r>
              <a:rPr lang="tr-TR" altLang="en-US" sz="2800"/>
              <a:t>(H, y)</a:t>
            </a:r>
          </a:p>
          <a:p>
            <a:pPr marL="0" indent="0" defTabSz="230188">
              <a:lnSpc>
                <a:spcPct val="90000"/>
              </a:lnSpc>
              <a:buFontTx/>
              <a:buNone/>
            </a:pPr>
            <a:r>
              <a:rPr lang="tr-TR" altLang="en-US" sz="2800"/>
              <a:t>	z </a:t>
            </a:r>
            <a:r>
              <a:rPr lang="tr-TR" altLang="en-US" sz="2000">
                <a:cs typeface="Times New Roman" panose="02020603050405020304" pitchFamily="18" charset="0"/>
              </a:rPr>
              <a:t>← p[y]</a:t>
            </a:r>
          </a:p>
          <a:p>
            <a:pPr marL="0" indent="0" defTabSz="230188">
              <a:lnSpc>
                <a:spcPct val="90000"/>
              </a:lnSpc>
              <a:buFontTx/>
              <a:buNone/>
            </a:pPr>
            <a:r>
              <a:rPr lang="tr-TR" altLang="en-US" sz="2000">
                <a:cs typeface="Times New Roman" panose="02020603050405020304" pitchFamily="18" charset="0"/>
              </a:rPr>
              <a:t>	</a:t>
            </a:r>
            <a:r>
              <a:rPr lang="tr-TR" altLang="en-US" sz="2000">
                <a:solidFill>
                  <a:srgbClr val="0066CC"/>
                </a:solidFill>
                <a:cs typeface="Times New Roman" panose="02020603050405020304" pitchFamily="18" charset="0"/>
              </a:rPr>
              <a:t>if </a:t>
            </a:r>
            <a:r>
              <a:rPr lang="tr-TR" altLang="en-US" sz="2000">
                <a:cs typeface="Times New Roman" panose="02020603050405020304" pitchFamily="18" charset="0"/>
              </a:rPr>
              <a:t>z ≠ NIL </a:t>
            </a:r>
            <a:r>
              <a:rPr lang="tr-TR" altLang="en-US" sz="2000">
                <a:solidFill>
                  <a:srgbClr val="0066CC"/>
                </a:solidFill>
                <a:cs typeface="Times New Roman" panose="02020603050405020304" pitchFamily="18" charset="0"/>
              </a:rPr>
              <a:t>then</a:t>
            </a:r>
          </a:p>
          <a:p>
            <a:pPr marL="0" indent="0" defTabSz="230188">
              <a:lnSpc>
                <a:spcPct val="90000"/>
              </a:lnSpc>
              <a:buFontTx/>
              <a:buNone/>
            </a:pPr>
            <a:r>
              <a:rPr lang="tr-TR" altLang="en-US" sz="2000">
                <a:cs typeface="Times New Roman" panose="02020603050405020304" pitchFamily="18" charset="0"/>
              </a:rPr>
              <a:t>		</a:t>
            </a:r>
            <a:r>
              <a:rPr lang="tr-TR" altLang="en-US" sz="2000">
                <a:solidFill>
                  <a:srgbClr val="0066CC"/>
                </a:solidFill>
                <a:cs typeface="Times New Roman" panose="02020603050405020304" pitchFamily="18" charset="0"/>
              </a:rPr>
              <a:t>if </a:t>
            </a:r>
            <a:r>
              <a:rPr lang="tr-TR" altLang="en-US" sz="2000">
                <a:cs typeface="Times New Roman" panose="02020603050405020304" pitchFamily="18" charset="0"/>
              </a:rPr>
              <a:t>mark[y] = FALSE </a:t>
            </a:r>
            <a:r>
              <a:rPr lang="tr-TR" altLang="en-US" sz="2000">
                <a:solidFill>
                  <a:srgbClr val="0066CC"/>
                </a:solidFill>
                <a:cs typeface="Times New Roman" panose="02020603050405020304" pitchFamily="18" charset="0"/>
              </a:rPr>
              <a:t>then</a:t>
            </a:r>
          </a:p>
          <a:p>
            <a:pPr marL="0" indent="0" defTabSz="230188">
              <a:lnSpc>
                <a:spcPct val="90000"/>
              </a:lnSpc>
              <a:buFontTx/>
              <a:buNone/>
            </a:pPr>
            <a:r>
              <a:rPr lang="tr-TR" altLang="en-US" sz="2000">
                <a:cs typeface="Times New Roman" panose="02020603050405020304" pitchFamily="18" charset="0"/>
              </a:rPr>
              <a:t>			mark[y] = TRUE</a:t>
            </a:r>
          </a:p>
          <a:p>
            <a:pPr marL="0" indent="0" defTabSz="230188">
              <a:lnSpc>
                <a:spcPct val="90000"/>
              </a:lnSpc>
              <a:buFontTx/>
              <a:buNone/>
            </a:pPr>
            <a:r>
              <a:rPr lang="tr-TR" altLang="en-US" sz="2000">
                <a:cs typeface="Times New Roman" panose="02020603050405020304" pitchFamily="18" charset="0"/>
              </a:rPr>
              <a:t>		</a:t>
            </a:r>
            <a:r>
              <a:rPr lang="tr-TR" altLang="en-US" sz="2000">
                <a:solidFill>
                  <a:srgbClr val="0066CC"/>
                </a:solidFill>
                <a:cs typeface="Times New Roman" panose="02020603050405020304" pitchFamily="18" charset="0"/>
              </a:rPr>
              <a:t>else</a:t>
            </a:r>
          </a:p>
          <a:p>
            <a:pPr marL="0" indent="0" defTabSz="230188">
              <a:lnSpc>
                <a:spcPct val="90000"/>
              </a:lnSpc>
              <a:buFontTx/>
              <a:buNone/>
            </a:pPr>
            <a:r>
              <a:rPr lang="tr-TR" altLang="en-US" sz="2000">
                <a:cs typeface="Times New Roman" panose="02020603050405020304" pitchFamily="18" charset="0"/>
              </a:rPr>
              <a:t>			</a:t>
            </a:r>
            <a:r>
              <a:rPr lang="tr-TR" altLang="en-US" sz="2000">
                <a:solidFill>
                  <a:srgbClr val="0066CC"/>
                </a:solidFill>
                <a:cs typeface="Times New Roman" panose="02020603050405020304" pitchFamily="18" charset="0"/>
              </a:rPr>
              <a:t>CUT</a:t>
            </a:r>
            <a:r>
              <a:rPr lang="tr-TR" altLang="en-US" sz="2000">
                <a:cs typeface="Times New Roman" panose="02020603050405020304" pitchFamily="18" charset="0"/>
              </a:rPr>
              <a:t>(H, y, z)</a:t>
            </a:r>
          </a:p>
          <a:p>
            <a:pPr marL="0" indent="0" defTabSz="230188">
              <a:lnSpc>
                <a:spcPct val="90000"/>
              </a:lnSpc>
              <a:buFontTx/>
              <a:buNone/>
            </a:pPr>
            <a:r>
              <a:rPr lang="tr-TR" altLang="en-US" sz="2000">
                <a:cs typeface="Times New Roman" panose="02020603050405020304" pitchFamily="18" charset="0"/>
              </a:rPr>
              <a:t>			</a:t>
            </a:r>
            <a:r>
              <a:rPr lang="tr-TR" altLang="en-US" sz="2000">
                <a:solidFill>
                  <a:srgbClr val="0066CC"/>
                </a:solidFill>
                <a:cs typeface="Times New Roman" panose="02020603050405020304" pitchFamily="18" charset="0"/>
              </a:rPr>
              <a:t>CASCADING-CUT</a:t>
            </a:r>
            <a:r>
              <a:rPr lang="tr-TR" altLang="en-US" sz="2000">
                <a:cs typeface="Times New Roman" panose="02020603050405020304" pitchFamily="18" charset="0"/>
              </a:rPr>
              <a:t>(H, z)</a:t>
            </a:r>
          </a:p>
          <a:p>
            <a:pPr marL="0" indent="0" defTabSz="230188">
              <a:lnSpc>
                <a:spcPct val="90000"/>
              </a:lnSpc>
              <a:buFontTx/>
              <a:buNone/>
            </a:pPr>
            <a:r>
              <a:rPr lang="tr-TR" altLang="en-US" sz="2000">
                <a:cs typeface="Times New Roman" panose="02020603050405020304" pitchFamily="18" charset="0"/>
              </a:rPr>
              <a:t>	</a:t>
            </a:r>
            <a:r>
              <a:rPr lang="tr-TR" altLang="en-US" sz="2000">
                <a:solidFill>
                  <a:srgbClr val="0066CC"/>
                </a:solidFill>
                <a:cs typeface="Times New Roman" panose="02020603050405020304" pitchFamily="18" charset="0"/>
              </a:rPr>
              <a:t>	endif</a:t>
            </a:r>
          </a:p>
          <a:p>
            <a:pPr marL="0" indent="0" defTabSz="230188">
              <a:lnSpc>
                <a:spcPct val="90000"/>
              </a:lnSpc>
              <a:buFontTx/>
              <a:buNone/>
            </a:pPr>
            <a:r>
              <a:rPr lang="tr-TR" altLang="en-US" sz="2000">
                <a:solidFill>
                  <a:srgbClr val="0066CC"/>
                </a:solidFill>
                <a:cs typeface="Times New Roman" panose="02020603050405020304" pitchFamily="18" charset="0"/>
              </a:rPr>
              <a:t>	endif</a:t>
            </a:r>
          </a:p>
          <a:p>
            <a:pPr marL="0" indent="0" defTabSz="230188">
              <a:lnSpc>
                <a:spcPct val="90000"/>
              </a:lnSpc>
              <a:buFontTx/>
              <a:buNone/>
            </a:pPr>
            <a:r>
              <a:rPr lang="tr-TR" altLang="en-US" sz="2000">
                <a:solidFill>
                  <a:srgbClr val="0066CC"/>
                </a:solidFill>
                <a:cs typeface="Times New Roman" panose="02020603050405020304" pitchFamily="18" charset="0"/>
              </a:rPr>
              <a:t>end</a:t>
            </a:r>
          </a:p>
        </p:txBody>
      </p:sp>
    </p:spTree>
    <p:extLst>
      <p:ext uri="{BB962C8B-B14F-4D97-AF65-F5344CB8AC3E}">
        <p14:creationId xmlns:p14="http://schemas.microsoft.com/office/powerpoint/2010/main" val="305468704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p:cNvSpPr>
            <a:spLocks noGrp="1" noChangeArrowheads="1"/>
          </p:cNvSpPr>
          <p:nvPr>
            <p:ph type="title"/>
          </p:nvPr>
        </p:nvSpPr>
        <p:spPr/>
        <p:txBody>
          <a:bodyPr/>
          <a:lstStyle/>
          <a:p>
            <a:r>
              <a:rPr lang="tr-TR" altLang="en-US"/>
              <a:t>Decreasing a Key</a:t>
            </a:r>
          </a:p>
        </p:txBody>
      </p:sp>
      <p:graphicFrame>
        <p:nvGraphicFramePr>
          <p:cNvPr id="173059" name="Object 3"/>
          <p:cNvGraphicFramePr>
            <a:graphicFrameLocks noGrp="1" noChangeAspect="1"/>
          </p:cNvGraphicFramePr>
          <p:nvPr>
            <p:ph idx="1"/>
          </p:nvPr>
        </p:nvGraphicFramePr>
        <p:xfrm>
          <a:off x="1042988" y="1773238"/>
          <a:ext cx="7416800" cy="4275137"/>
        </p:xfrm>
        <a:graphic>
          <a:graphicData uri="http://schemas.openxmlformats.org/presentationml/2006/ole">
            <mc:AlternateContent xmlns:mc="http://schemas.openxmlformats.org/markup-compatibility/2006">
              <mc:Choice xmlns:v="urn:schemas-microsoft-com:vml" Requires="v">
                <p:oleObj spid="_x0000_s28677" name="Visio" r:id="rId4" imgW="4688129" imgH="2702662" progId="Visio.Drawing.11">
                  <p:embed/>
                </p:oleObj>
              </mc:Choice>
              <mc:Fallback>
                <p:oleObj name="Visio" r:id="rId4" imgW="4688129" imgH="2702662" progId="Visio.Drawing.11">
                  <p:embed/>
                  <p:pic>
                    <p:nvPicPr>
                      <p:cNvPr id="1730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773238"/>
                        <a:ext cx="7416800" cy="427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0963616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Rectangle 4"/>
          <p:cNvSpPr>
            <a:spLocks noGrp="1" noChangeArrowheads="1"/>
          </p:cNvSpPr>
          <p:nvPr>
            <p:ph type="title"/>
          </p:nvPr>
        </p:nvSpPr>
        <p:spPr/>
        <p:txBody>
          <a:bodyPr/>
          <a:lstStyle/>
          <a:p>
            <a:r>
              <a:rPr lang="tr-TR" altLang="en-US"/>
              <a:t>Decreasing a Key</a:t>
            </a:r>
          </a:p>
        </p:txBody>
      </p:sp>
      <p:graphicFrame>
        <p:nvGraphicFramePr>
          <p:cNvPr id="175107" name="Object 3"/>
          <p:cNvGraphicFramePr>
            <a:graphicFrameLocks noGrp="1" noChangeAspect="1"/>
          </p:cNvGraphicFramePr>
          <p:nvPr>
            <p:ph idx="1"/>
          </p:nvPr>
        </p:nvGraphicFramePr>
        <p:xfrm>
          <a:off x="1042988" y="1989138"/>
          <a:ext cx="7416800" cy="3957637"/>
        </p:xfrm>
        <a:graphic>
          <a:graphicData uri="http://schemas.openxmlformats.org/presentationml/2006/ole">
            <mc:AlternateContent xmlns:mc="http://schemas.openxmlformats.org/markup-compatibility/2006">
              <mc:Choice xmlns:v="urn:schemas-microsoft-com:vml" Requires="v">
                <p:oleObj spid="_x0000_s29701" name="Visio" r:id="rId4" imgW="5063642" imgH="2702662" progId="Visio.Drawing.11">
                  <p:embed/>
                </p:oleObj>
              </mc:Choice>
              <mc:Fallback>
                <p:oleObj name="Visio" r:id="rId4" imgW="5063642" imgH="2702662" progId="Visio.Drawing.11">
                  <p:embed/>
                  <p:pic>
                    <p:nvPicPr>
                      <p:cNvPr id="17510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989138"/>
                        <a:ext cx="7416800" cy="395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8820736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4"/>
          <p:cNvSpPr>
            <a:spLocks noGrp="1" noChangeArrowheads="1"/>
          </p:cNvSpPr>
          <p:nvPr>
            <p:ph type="title"/>
          </p:nvPr>
        </p:nvSpPr>
        <p:spPr/>
        <p:txBody>
          <a:bodyPr/>
          <a:lstStyle/>
          <a:p>
            <a:r>
              <a:rPr lang="tr-TR" altLang="en-US"/>
              <a:t>Decreasing a Key</a:t>
            </a:r>
          </a:p>
        </p:txBody>
      </p:sp>
      <p:graphicFrame>
        <p:nvGraphicFramePr>
          <p:cNvPr id="177159" name="Object 7"/>
          <p:cNvGraphicFramePr>
            <a:graphicFrameLocks noGrp="1" noChangeAspect="1"/>
          </p:cNvGraphicFramePr>
          <p:nvPr>
            <p:ph idx="1"/>
          </p:nvPr>
        </p:nvGraphicFramePr>
        <p:xfrm>
          <a:off x="685800" y="2492375"/>
          <a:ext cx="7772400" cy="2474913"/>
        </p:xfrm>
        <a:graphic>
          <a:graphicData uri="http://schemas.openxmlformats.org/presentationml/2006/ole">
            <mc:AlternateContent xmlns:mc="http://schemas.openxmlformats.org/markup-compatibility/2006">
              <mc:Choice xmlns:v="urn:schemas-microsoft-com:vml" Requires="v">
                <p:oleObj spid="_x0000_s30725" name="Visio" r:id="rId4" imgW="5752795" imgH="1831543" progId="Visio.Drawing.11">
                  <p:embed/>
                </p:oleObj>
              </mc:Choice>
              <mc:Fallback>
                <p:oleObj name="Visio" r:id="rId4" imgW="5752795" imgH="1831543" progId="Visio.Drawing.11">
                  <p:embed/>
                  <p:pic>
                    <p:nvPicPr>
                      <p:cNvPr id="17715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492375"/>
                        <a:ext cx="7772400" cy="2474913"/>
                      </a:xfrm>
                      <a:prstGeom prst="rect">
                        <a:avLst/>
                      </a:prstGeom>
                    </p:spPr>
                  </p:pic>
                </p:oleObj>
              </mc:Fallback>
            </mc:AlternateContent>
          </a:graphicData>
        </a:graphic>
      </p:graphicFrame>
    </p:spTree>
    <p:extLst>
      <p:ext uri="{BB962C8B-B14F-4D97-AF65-F5344CB8AC3E}">
        <p14:creationId xmlns:p14="http://schemas.microsoft.com/office/powerpoint/2010/main" val="381754811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Rectangle 4"/>
          <p:cNvSpPr>
            <a:spLocks noGrp="1" noChangeArrowheads="1"/>
          </p:cNvSpPr>
          <p:nvPr>
            <p:ph type="title"/>
          </p:nvPr>
        </p:nvSpPr>
        <p:spPr/>
        <p:txBody>
          <a:bodyPr/>
          <a:lstStyle/>
          <a:p>
            <a:r>
              <a:rPr lang="tr-TR" altLang="en-US"/>
              <a:t>Decreasing a Key</a:t>
            </a:r>
          </a:p>
        </p:txBody>
      </p:sp>
      <p:graphicFrame>
        <p:nvGraphicFramePr>
          <p:cNvPr id="179203" name="Object 3"/>
          <p:cNvGraphicFramePr>
            <a:graphicFrameLocks noGrp="1" noChangeAspect="1"/>
          </p:cNvGraphicFramePr>
          <p:nvPr>
            <p:ph idx="1"/>
          </p:nvPr>
        </p:nvGraphicFramePr>
        <p:xfrm>
          <a:off x="1042988" y="2468563"/>
          <a:ext cx="6769100" cy="2184400"/>
        </p:xfrm>
        <a:graphic>
          <a:graphicData uri="http://schemas.openxmlformats.org/presentationml/2006/ole">
            <mc:AlternateContent xmlns:mc="http://schemas.openxmlformats.org/markup-compatibility/2006">
              <mc:Choice xmlns:v="urn:schemas-microsoft-com:vml" Requires="v">
                <p:oleObj spid="_x0000_s31749" name="Visio" r:id="rId4" imgW="5894222" imgH="1901342" progId="Visio.Drawing.11">
                  <p:embed/>
                </p:oleObj>
              </mc:Choice>
              <mc:Fallback>
                <p:oleObj name="Visio" r:id="rId4" imgW="5894222" imgH="1901342" progId="Visio.Drawing.11">
                  <p:embed/>
                  <p:pic>
                    <p:nvPicPr>
                      <p:cNvPr id="17920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468563"/>
                        <a:ext cx="6769100" cy="218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4780284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Rectangle 4"/>
          <p:cNvSpPr>
            <a:spLocks noGrp="1" noChangeArrowheads="1"/>
          </p:cNvSpPr>
          <p:nvPr>
            <p:ph type="title"/>
          </p:nvPr>
        </p:nvSpPr>
        <p:spPr/>
        <p:txBody>
          <a:bodyPr/>
          <a:lstStyle/>
          <a:p>
            <a:r>
              <a:rPr lang="tr-TR" altLang="en-US"/>
              <a:t>Decreasing a Key</a:t>
            </a:r>
          </a:p>
        </p:txBody>
      </p:sp>
      <p:graphicFrame>
        <p:nvGraphicFramePr>
          <p:cNvPr id="181251" name="Object 3"/>
          <p:cNvGraphicFramePr>
            <a:graphicFrameLocks noGrp="1" noChangeAspect="1"/>
          </p:cNvGraphicFramePr>
          <p:nvPr>
            <p:ph idx="1"/>
          </p:nvPr>
        </p:nvGraphicFramePr>
        <p:xfrm>
          <a:off x="827088" y="2349500"/>
          <a:ext cx="7273925" cy="2886075"/>
        </p:xfrm>
        <a:graphic>
          <a:graphicData uri="http://schemas.openxmlformats.org/presentationml/2006/ole">
            <mc:AlternateContent xmlns:mc="http://schemas.openxmlformats.org/markup-compatibility/2006">
              <mc:Choice xmlns:v="urn:schemas-microsoft-com:vml" Requires="v">
                <p:oleObj spid="_x0000_s32773" name="Visio" r:id="rId4" imgW="5305958" imgH="2104339" progId="Visio.Drawing.11">
                  <p:embed/>
                </p:oleObj>
              </mc:Choice>
              <mc:Fallback>
                <p:oleObj name="Visio" r:id="rId4" imgW="5305958" imgH="2104339" progId="Visio.Drawing.11">
                  <p:embed/>
                  <p:pic>
                    <p:nvPicPr>
                      <p:cNvPr id="18125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349500"/>
                        <a:ext cx="7273925" cy="288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8084421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a:spLocks noGrp="1" noChangeArrowheads="1"/>
          </p:cNvSpPr>
          <p:nvPr>
            <p:ph type="title"/>
          </p:nvPr>
        </p:nvSpPr>
        <p:spPr/>
        <p:txBody>
          <a:bodyPr/>
          <a:lstStyle/>
          <a:p>
            <a:r>
              <a:rPr lang="tr-TR" altLang="en-US"/>
              <a:t>Decreasing a Key</a:t>
            </a:r>
          </a:p>
        </p:txBody>
      </p:sp>
      <p:graphicFrame>
        <p:nvGraphicFramePr>
          <p:cNvPr id="183304" name="Object 8"/>
          <p:cNvGraphicFramePr>
            <a:graphicFrameLocks noGrp="1" noChangeAspect="1"/>
          </p:cNvGraphicFramePr>
          <p:nvPr>
            <p:ph idx="1"/>
          </p:nvPr>
        </p:nvGraphicFramePr>
        <p:xfrm>
          <a:off x="3305175" y="1628775"/>
          <a:ext cx="2533650" cy="4114800"/>
        </p:xfrm>
        <a:graphic>
          <a:graphicData uri="http://schemas.openxmlformats.org/presentationml/2006/ole">
            <mc:AlternateContent xmlns:mc="http://schemas.openxmlformats.org/markup-compatibility/2006">
              <mc:Choice xmlns:v="urn:schemas-microsoft-com:vml" Requires="v">
                <p:oleObj spid="_x0000_s33797" name="Visio" r:id="rId4" imgW="2768498" imgH="4495495" progId="Visio.Drawing.11">
                  <p:embed/>
                </p:oleObj>
              </mc:Choice>
              <mc:Fallback>
                <p:oleObj name="Visio" r:id="rId4" imgW="2768498" imgH="4495495" progId="Visio.Drawing.11">
                  <p:embed/>
                  <p:pic>
                    <p:nvPicPr>
                      <p:cNvPr id="18330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5175" y="1628775"/>
                        <a:ext cx="2533650" cy="4114800"/>
                      </a:xfrm>
                      <a:prstGeom prst="rect">
                        <a:avLst/>
                      </a:prstGeom>
                    </p:spPr>
                  </p:pic>
                </p:oleObj>
              </mc:Fallback>
            </mc:AlternateContent>
          </a:graphicData>
        </a:graphic>
      </p:graphicFrame>
    </p:spTree>
    <p:extLst>
      <p:ext uri="{BB962C8B-B14F-4D97-AF65-F5344CB8AC3E}">
        <p14:creationId xmlns:p14="http://schemas.microsoft.com/office/powerpoint/2010/main" val="171516716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Rectangle 4"/>
          <p:cNvSpPr>
            <a:spLocks noGrp="1" noChangeArrowheads="1"/>
          </p:cNvSpPr>
          <p:nvPr>
            <p:ph type="title"/>
          </p:nvPr>
        </p:nvSpPr>
        <p:spPr/>
        <p:txBody>
          <a:bodyPr/>
          <a:lstStyle/>
          <a:p>
            <a:r>
              <a:rPr lang="tr-TR" altLang="en-US"/>
              <a:t>Decreasing a Key</a:t>
            </a:r>
          </a:p>
        </p:txBody>
      </p:sp>
      <p:graphicFrame>
        <p:nvGraphicFramePr>
          <p:cNvPr id="185350" name="Object 6"/>
          <p:cNvGraphicFramePr>
            <a:graphicFrameLocks noGrp="1" noChangeAspect="1"/>
          </p:cNvGraphicFramePr>
          <p:nvPr>
            <p:ph idx="1"/>
          </p:nvPr>
        </p:nvGraphicFramePr>
        <p:xfrm>
          <a:off x="685800" y="2205038"/>
          <a:ext cx="7772400" cy="2859087"/>
        </p:xfrm>
        <a:graphic>
          <a:graphicData uri="http://schemas.openxmlformats.org/presentationml/2006/ole">
            <mc:AlternateContent xmlns:mc="http://schemas.openxmlformats.org/markup-compatibility/2006">
              <mc:Choice xmlns:v="urn:schemas-microsoft-com:vml" Requires="v">
                <p:oleObj spid="_x0000_s34821" name="Visio" r:id="rId4" imgW="5485486" imgH="2017776" progId="Visio.Drawing.11">
                  <p:embed/>
                </p:oleObj>
              </mc:Choice>
              <mc:Fallback>
                <p:oleObj name="Visio" r:id="rId4" imgW="5485486" imgH="2017776" progId="Visio.Drawing.11">
                  <p:embed/>
                  <p:pic>
                    <p:nvPicPr>
                      <p:cNvPr id="18535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205038"/>
                        <a:ext cx="7772400" cy="2859087"/>
                      </a:xfrm>
                      <a:prstGeom prst="rect">
                        <a:avLst/>
                      </a:prstGeom>
                    </p:spPr>
                  </p:pic>
                </p:oleObj>
              </mc:Fallback>
            </mc:AlternateContent>
          </a:graphicData>
        </a:graphic>
      </p:graphicFrame>
    </p:spTree>
    <p:extLst>
      <p:ext uri="{BB962C8B-B14F-4D97-AF65-F5344CB8AC3E}">
        <p14:creationId xmlns:p14="http://schemas.microsoft.com/office/powerpoint/2010/main" val="32369479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tr-TR" altLang="en-US" sz="3600"/>
              <a:t>Amortized Cost of </a:t>
            </a:r>
            <a:br>
              <a:rPr lang="tr-TR" altLang="en-US" sz="3600"/>
            </a:br>
            <a:r>
              <a:rPr lang="tr-TR" altLang="en-US" sz="3600"/>
              <a:t>FIB-HEAP-DECREASE-KEY Procedure</a:t>
            </a:r>
          </a:p>
        </p:txBody>
      </p:sp>
      <p:sp>
        <p:nvSpPr>
          <p:cNvPr id="187395" name="Rectangle 3"/>
          <p:cNvSpPr>
            <a:spLocks noGrp="1" noChangeArrowheads="1"/>
          </p:cNvSpPr>
          <p:nvPr>
            <p:ph type="body" idx="1"/>
          </p:nvPr>
        </p:nvSpPr>
        <p:spPr/>
        <p:txBody>
          <a:bodyPr/>
          <a:lstStyle/>
          <a:p>
            <a:pPr algn="ctr">
              <a:buFontTx/>
              <a:buNone/>
            </a:pPr>
            <a:r>
              <a:rPr lang="tr-TR" altLang="en-US">
                <a:solidFill>
                  <a:srgbClr val="0066CC"/>
                </a:solidFill>
              </a:rPr>
              <a:t>Actual Cost</a:t>
            </a:r>
          </a:p>
          <a:p>
            <a:pPr>
              <a:buFontTx/>
              <a:buNone/>
            </a:pPr>
            <a:r>
              <a:rPr lang="tr-TR" altLang="en-US" i="1"/>
              <a:t>O(1)</a:t>
            </a:r>
            <a:r>
              <a:rPr lang="tr-TR" altLang="en-US"/>
              <a:t> time + the time required to perform the cascading cuts, suppose that CASCADING-CUT is recursively called </a:t>
            </a:r>
            <a:r>
              <a:rPr lang="tr-TR" altLang="en-US" i="1"/>
              <a:t>c</a:t>
            </a:r>
            <a:r>
              <a:rPr lang="tr-TR" altLang="en-US"/>
              <a:t> times each call takes </a:t>
            </a:r>
            <a:r>
              <a:rPr lang="tr-TR" altLang="en-US" i="1"/>
              <a:t>O(1)</a:t>
            </a:r>
            <a:r>
              <a:rPr lang="tr-TR" altLang="en-US"/>
              <a:t> time exclusive of recursive calls therefore, </a:t>
            </a:r>
          </a:p>
          <a:p>
            <a:pPr>
              <a:buFontTx/>
              <a:buNone/>
            </a:pPr>
            <a:r>
              <a:rPr lang="tr-TR" altLang="en-US"/>
              <a:t>the </a:t>
            </a:r>
            <a:r>
              <a:rPr lang="tr-TR" altLang="en-US">
                <a:solidFill>
                  <a:srgbClr val="0066CC"/>
                </a:solidFill>
              </a:rPr>
              <a:t>actual cost</a:t>
            </a:r>
            <a:r>
              <a:rPr lang="tr-TR" altLang="en-US"/>
              <a:t> = </a:t>
            </a:r>
            <a:r>
              <a:rPr lang="tr-TR" altLang="en-US" i="1"/>
              <a:t>O(1)</a:t>
            </a:r>
            <a:r>
              <a:rPr lang="tr-TR" altLang="en-US"/>
              <a:t> + </a:t>
            </a:r>
            <a:r>
              <a:rPr lang="tr-TR" altLang="en-US" i="1"/>
              <a:t>O(c)</a:t>
            </a:r>
            <a:r>
              <a:rPr lang="tr-TR" altLang="en-US"/>
              <a:t> = </a:t>
            </a:r>
            <a:r>
              <a:rPr lang="tr-TR" altLang="en-US" b="1" i="1"/>
              <a:t>O(c)</a:t>
            </a:r>
          </a:p>
        </p:txBody>
      </p:sp>
    </p:spTree>
    <p:extLst>
      <p:ext uri="{BB962C8B-B14F-4D97-AF65-F5344CB8AC3E}">
        <p14:creationId xmlns:p14="http://schemas.microsoft.com/office/powerpoint/2010/main" val="265820438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normAutofit fontScale="90000"/>
          </a:bodyPr>
          <a:lstStyle/>
          <a:p>
            <a:r>
              <a:rPr lang="tr-TR" altLang="en-US" sz="3600"/>
              <a:t>Amortized Cost of </a:t>
            </a:r>
            <a:br>
              <a:rPr lang="tr-TR" altLang="en-US" sz="3600"/>
            </a:br>
            <a:r>
              <a:rPr lang="tr-TR" altLang="en-US" sz="3600"/>
              <a:t>FIB-HEAP-DECREASE-KEY Procedure</a:t>
            </a:r>
          </a:p>
        </p:txBody>
      </p:sp>
      <p:sp>
        <p:nvSpPr>
          <p:cNvPr id="188419" name="Rectangle 3"/>
          <p:cNvSpPr>
            <a:spLocks noGrp="1" noChangeArrowheads="1"/>
          </p:cNvSpPr>
          <p:nvPr>
            <p:ph type="body" idx="1"/>
          </p:nvPr>
        </p:nvSpPr>
        <p:spPr/>
        <p:txBody>
          <a:bodyPr/>
          <a:lstStyle/>
          <a:p>
            <a:pPr algn="ctr">
              <a:buFontTx/>
              <a:buNone/>
            </a:pPr>
            <a:r>
              <a:rPr lang="tr-TR" altLang="en-US">
                <a:solidFill>
                  <a:srgbClr val="0066CC"/>
                </a:solidFill>
              </a:rPr>
              <a:t>Amortized Cost </a:t>
            </a:r>
          </a:p>
          <a:p>
            <a:pPr>
              <a:buFontTx/>
              <a:buNone/>
            </a:pPr>
            <a:r>
              <a:rPr lang="tr-TR" altLang="en-US"/>
              <a:t>Let H denote the fib-heap prior to the DECREASE-KEY operation.</a:t>
            </a:r>
          </a:p>
          <a:p>
            <a:pPr>
              <a:buFontTx/>
              <a:buNone/>
            </a:pPr>
            <a:r>
              <a:rPr lang="tr-TR" altLang="en-US"/>
              <a:t>Each recursive call of CASCADING-CUT, except for the last one, cuts a marked node and last call of cascading cut may mark a node. </a:t>
            </a:r>
          </a:p>
        </p:txBody>
      </p:sp>
    </p:spTree>
    <p:extLst>
      <p:ext uri="{BB962C8B-B14F-4D97-AF65-F5344CB8AC3E}">
        <p14:creationId xmlns:p14="http://schemas.microsoft.com/office/powerpoint/2010/main" val="2138102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0A53AE3-E938-4987-B51D-106B736FAA8D}" type="slidenum">
              <a:rPr lang="en-US" altLang="en-US" sz="1400"/>
              <a:pPr eaLnBrk="1" hangingPunct="1"/>
              <a:t>19</a:t>
            </a:fld>
            <a:endParaRPr lang="en-US" altLang="en-US" sz="1400"/>
          </a:p>
        </p:txBody>
      </p:sp>
      <p:sp>
        <p:nvSpPr>
          <p:cNvPr id="28675" name="Rectangle 2"/>
          <p:cNvSpPr>
            <a:spLocks noGrp="1" noChangeArrowheads="1"/>
          </p:cNvSpPr>
          <p:nvPr>
            <p:ph type="title"/>
            <p:custDataLst>
              <p:tags r:id="rId2"/>
            </p:custDataLst>
          </p:nvPr>
        </p:nvSpPr>
        <p:spPr/>
        <p:txBody>
          <a:bodyPr/>
          <a:lstStyle/>
          <a:p>
            <a:pPr eaLnBrk="1" hangingPunct="1"/>
            <a:r>
              <a:rPr lang="en-US" altLang="en-US" smtClean="0"/>
              <a:t>Building a Heap</a:t>
            </a:r>
          </a:p>
        </p:txBody>
      </p:sp>
      <p:sp>
        <p:nvSpPr>
          <p:cNvPr id="28676" name="Rectangle 3"/>
          <p:cNvSpPr>
            <a:spLocks noGrp="1" noChangeArrowheads="1"/>
          </p:cNvSpPr>
          <p:nvPr>
            <p:ph type="body" idx="1"/>
            <p:custDataLst>
              <p:tags r:id="rId3"/>
            </p:custDataLst>
          </p:nvPr>
        </p:nvSpPr>
        <p:spPr/>
        <p:txBody>
          <a:bodyPr/>
          <a:lstStyle/>
          <a:p>
            <a:pPr eaLnBrk="1" hangingPunct="1"/>
            <a:r>
              <a:rPr lang="en-US" altLang="en-US" dirty="0" smtClean="0"/>
              <a:t>Adding the items one at a time is O(n log n) in the worst case</a:t>
            </a:r>
          </a:p>
          <a:p>
            <a:pPr eaLnBrk="1" hangingPunct="1"/>
            <a:endParaRPr lang="en-US" altLang="en-US" dirty="0" smtClean="0"/>
          </a:p>
        </p:txBody>
      </p:sp>
    </p:spTree>
    <p:extLst>
      <p:ext uri="{BB962C8B-B14F-4D97-AF65-F5344CB8AC3E}">
        <p14:creationId xmlns:p14="http://schemas.microsoft.com/office/powerpoint/2010/main" val="272163066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normAutofit fontScale="90000"/>
          </a:bodyPr>
          <a:lstStyle/>
          <a:p>
            <a:r>
              <a:rPr lang="tr-TR" altLang="en-US" sz="3600"/>
              <a:t>Amortized Cost of </a:t>
            </a:r>
            <a:br>
              <a:rPr lang="tr-TR" altLang="en-US" sz="3600"/>
            </a:br>
            <a:r>
              <a:rPr lang="tr-TR" altLang="en-US" sz="3600"/>
              <a:t>FIB-HEAP-DECREASE-KEY Procedure</a:t>
            </a:r>
          </a:p>
        </p:txBody>
      </p:sp>
      <p:sp>
        <p:nvSpPr>
          <p:cNvPr id="189443" name="Rectangle 3"/>
          <p:cNvSpPr>
            <a:spLocks noGrp="1" noChangeArrowheads="1"/>
          </p:cNvSpPr>
          <p:nvPr>
            <p:ph type="body" sz="half" idx="1"/>
          </p:nvPr>
        </p:nvSpPr>
        <p:spPr/>
        <p:txBody>
          <a:bodyPr/>
          <a:lstStyle/>
          <a:p>
            <a:pPr>
              <a:buFontTx/>
              <a:buNone/>
            </a:pPr>
            <a:r>
              <a:rPr lang="tr-TR" altLang="en-US" sz="2800"/>
              <a:t>Hence, after the DECREASE-KEY operation</a:t>
            </a:r>
          </a:p>
          <a:p>
            <a:pPr>
              <a:buFontTx/>
              <a:buNone/>
            </a:pPr>
            <a:endParaRPr lang="tr-TR" altLang="en-US" sz="2800"/>
          </a:p>
        </p:txBody>
      </p:sp>
      <p:graphicFrame>
        <p:nvGraphicFramePr>
          <p:cNvPr id="189454" name="Object 14"/>
          <p:cNvGraphicFramePr>
            <a:graphicFrameLocks noGrp="1" noChangeAspect="1"/>
          </p:cNvGraphicFramePr>
          <p:nvPr>
            <p:ph sz="half" idx="2"/>
          </p:nvPr>
        </p:nvGraphicFramePr>
        <p:xfrm>
          <a:off x="1476375" y="2603500"/>
          <a:ext cx="5688013" cy="2986088"/>
        </p:xfrm>
        <a:graphic>
          <a:graphicData uri="http://schemas.openxmlformats.org/presentationml/2006/ole">
            <mc:AlternateContent xmlns:mc="http://schemas.openxmlformats.org/markup-compatibility/2006">
              <mc:Choice xmlns:v="urn:schemas-microsoft-com:vml" Requires="v">
                <p:oleObj spid="_x0000_s35845" name="Visio" r:id="rId4" imgW="4354373" imgH="2286000" progId="Visio.Drawing.11">
                  <p:embed/>
                </p:oleObj>
              </mc:Choice>
              <mc:Fallback>
                <p:oleObj name="Visio" r:id="rId4" imgW="4354373" imgH="2286000" progId="Visio.Drawing.11">
                  <p:embed/>
                  <p:pic>
                    <p:nvPicPr>
                      <p:cNvPr id="189454"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2603500"/>
                        <a:ext cx="5688013" cy="2986088"/>
                      </a:xfrm>
                      <a:prstGeom prst="rect">
                        <a:avLst/>
                      </a:prstGeom>
                    </p:spPr>
                  </p:pic>
                </p:oleObj>
              </mc:Fallback>
            </mc:AlternateContent>
          </a:graphicData>
        </a:graphic>
      </p:graphicFrame>
    </p:spTree>
    <p:extLst>
      <p:ext uri="{BB962C8B-B14F-4D97-AF65-F5344CB8AC3E}">
        <p14:creationId xmlns:p14="http://schemas.microsoft.com/office/powerpoint/2010/main" val="40845340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normAutofit fontScale="90000"/>
          </a:bodyPr>
          <a:lstStyle/>
          <a:p>
            <a:r>
              <a:rPr lang="tr-TR" altLang="en-US" sz="3600"/>
              <a:t>Amortized Cost of </a:t>
            </a:r>
            <a:br>
              <a:rPr lang="tr-TR" altLang="en-US" sz="3600"/>
            </a:br>
            <a:r>
              <a:rPr lang="tr-TR" altLang="en-US" sz="3600"/>
              <a:t>FIB-HEAP-DECREASE-KEY Procedure</a:t>
            </a:r>
          </a:p>
        </p:txBody>
      </p:sp>
      <p:sp>
        <p:nvSpPr>
          <p:cNvPr id="194563" name="Rectangle 3"/>
          <p:cNvSpPr>
            <a:spLocks noGrp="1" noChangeArrowheads="1"/>
          </p:cNvSpPr>
          <p:nvPr>
            <p:ph type="body" idx="1"/>
          </p:nvPr>
        </p:nvSpPr>
        <p:spPr/>
        <p:txBody>
          <a:bodyPr/>
          <a:lstStyle/>
          <a:p>
            <a:pPr>
              <a:buFontTx/>
              <a:buNone/>
            </a:pPr>
            <a:endParaRPr lang="tr-TR" altLang="en-US">
              <a:solidFill>
                <a:srgbClr val="0066CC"/>
              </a:solidFill>
            </a:endParaRPr>
          </a:p>
          <a:p>
            <a:pPr>
              <a:buFontTx/>
              <a:buNone/>
            </a:pPr>
            <a:r>
              <a:rPr lang="tr-TR" altLang="en-US">
                <a:solidFill>
                  <a:srgbClr val="0066CC"/>
                </a:solidFill>
              </a:rPr>
              <a:t>Potential Difference </a:t>
            </a:r>
          </a:p>
          <a:p>
            <a:pPr>
              <a:buFontTx/>
              <a:buNone/>
            </a:pPr>
            <a:r>
              <a:rPr lang="tr-TR" altLang="en-US"/>
              <a:t>	= [(</a:t>
            </a:r>
            <a:r>
              <a:rPr lang="tr-TR" altLang="en-US" i="1"/>
              <a:t>t(H)</a:t>
            </a:r>
            <a:r>
              <a:rPr lang="tr-TR" altLang="en-US"/>
              <a:t> + </a:t>
            </a:r>
            <a:r>
              <a:rPr lang="tr-TR" altLang="en-US" i="1"/>
              <a:t>c</a:t>
            </a:r>
            <a:r>
              <a:rPr lang="tr-TR" altLang="en-US"/>
              <a:t>) + 2(</a:t>
            </a:r>
            <a:r>
              <a:rPr lang="tr-TR" altLang="en-US" i="1"/>
              <a:t>m(H)</a:t>
            </a:r>
            <a:r>
              <a:rPr lang="tr-TR" altLang="en-US"/>
              <a:t>-</a:t>
            </a:r>
            <a:r>
              <a:rPr lang="tr-TR" altLang="en-US" i="1"/>
              <a:t>c</a:t>
            </a:r>
            <a:r>
              <a:rPr lang="tr-TR" altLang="en-US"/>
              <a:t>+2)]-[</a:t>
            </a:r>
            <a:r>
              <a:rPr lang="tr-TR" altLang="en-US" i="1"/>
              <a:t>t(H)</a:t>
            </a:r>
            <a:r>
              <a:rPr lang="tr-TR" altLang="en-US"/>
              <a:t>+2</a:t>
            </a:r>
            <a:r>
              <a:rPr lang="tr-TR" altLang="en-US" i="1"/>
              <a:t>m(H)</a:t>
            </a:r>
            <a:r>
              <a:rPr lang="tr-TR" altLang="en-US"/>
              <a:t>]</a:t>
            </a:r>
          </a:p>
          <a:p>
            <a:pPr>
              <a:buFontTx/>
              <a:buNone/>
            </a:pPr>
            <a:r>
              <a:rPr lang="tr-TR" altLang="en-US"/>
              <a:t>	= 4 – </a:t>
            </a:r>
            <a:r>
              <a:rPr lang="tr-TR" altLang="en-US" i="1"/>
              <a:t>c</a:t>
            </a:r>
          </a:p>
          <a:p>
            <a:pPr>
              <a:buFontTx/>
              <a:buNone/>
            </a:pPr>
            <a:endParaRPr lang="tr-TR" altLang="en-US" i="1"/>
          </a:p>
          <a:p>
            <a:pPr>
              <a:buFontTx/>
              <a:buNone/>
            </a:pPr>
            <a:r>
              <a:rPr lang="tr-TR" altLang="en-US">
                <a:solidFill>
                  <a:srgbClr val="0066CC"/>
                </a:solidFill>
              </a:rPr>
              <a:t>Amortized Cost</a:t>
            </a:r>
            <a:r>
              <a:rPr lang="tr-TR" altLang="en-US"/>
              <a:t> = </a:t>
            </a:r>
            <a:r>
              <a:rPr lang="tr-TR" altLang="en-US" i="1"/>
              <a:t>O(c)</a:t>
            </a:r>
            <a:r>
              <a:rPr lang="tr-TR" altLang="en-US"/>
              <a:t> + 4 – </a:t>
            </a:r>
            <a:r>
              <a:rPr lang="tr-TR" altLang="en-US" i="1"/>
              <a:t>c</a:t>
            </a:r>
            <a:r>
              <a:rPr lang="tr-TR" altLang="en-US"/>
              <a:t> = </a:t>
            </a:r>
            <a:r>
              <a:rPr lang="tr-TR" altLang="en-US" b="1" i="1"/>
              <a:t>O(1)</a:t>
            </a:r>
          </a:p>
        </p:txBody>
      </p:sp>
    </p:spTree>
    <p:extLst>
      <p:ext uri="{BB962C8B-B14F-4D97-AF65-F5344CB8AC3E}">
        <p14:creationId xmlns:p14="http://schemas.microsoft.com/office/powerpoint/2010/main" val="236888033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tr-TR" altLang="en-US"/>
              <a:t>Deleting a Node</a:t>
            </a:r>
          </a:p>
        </p:txBody>
      </p:sp>
      <p:sp>
        <p:nvSpPr>
          <p:cNvPr id="195587" name="Rectangle 3"/>
          <p:cNvSpPr>
            <a:spLocks noGrp="1" noChangeArrowheads="1"/>
          </p:cNvSpPr>
          <p:nvPr>
            <p:ph type="body" idx="1"/>
          </p:nvPr>
        </p:nvSpPr>
        <p:spPr/>
        <p:txBody>
          <a:bodyPr/>
          <a:lstStyle/>
          <a:p>
            <a:pPr>
              <a:buFontTx/>
              <a:buNone/>
            </a:pPr>
            <a:endParaRPr lang="tr-TR" altLang="en-US" sz="2400">
              <a:solidFill>
                <a:srgbClr val="0066CC"/>
              </a:solidFill>
            </a:endParaRPr>
          </a:p>
          <a:p>
            <a:pPr>
              <a:buFontTx/>
              <a:buNone/>
            </a:pPr>
            <a:r>
              <a:rPr lang="tr-TR" altLang="en-US" sz="2400">
                <a:solidFill>
                  <a:srgbClr val="0066CC"/>
                </a:solidFill>
              </a:rPr>
              <a:t>FIB-HEAP-DELETE(H, x)</a:t>
            </a:r>
          </a:p>
          <a:p>
            <a:pPr>
              <a:buFontTx/>
              <a:buNone/>
            </a:pPr>
            <a:r>
              <a:rPr lang="tr-TR" altLang="en-US" sz="2400"/>
              <a:t>	</a:t>
            </a:r>
            <a:r>
              <a:rPr lang="tr-TR" altLang="en-US" sz="2400">
                <a:solidFill>
                  <a:srgbClr val="0066CC"/>
                </a:solidFill>
              </a:rPr>
              <a:t>FIB-HEAP-DECREASE-KEY</a:t>
            </a:r>
            <a:r>
              <a:rPr lang="tr-TR" altLang="en-US" sz="2400"/>
              <a:t>(H, x, -</a:t>
            </a:r>
            <a:r>
              <a:rPr lang="tr-TR" altLang="en-US" sz="2400">
                <a:cs typeface="Times New Roman" panose="02020603050405020304" pitchFamily="18" charset="0"/>
              </a:rPr>
              <a:t>∞</a:t>
            </a:r>
            <a:r>
              <a:rPr lang="tr-TR" altLang="en-US" sz="2400"/>
              <a:t>)         =&gt; </a:t>
            </a:r>
            <a:r>
              <a:rPr lang="tr-TR" altLang="en-US" sz="2400" i="1"/>
              <a:t>O(1)</a:t>
            </a:r>
          </a:p>
          <a:p>
            <a:pPr>
              <a:buFontTx/>
              <a:buNone/>
            </a:pPr>
            <a:r>
              <a:rPr lang="tr-TR" altLang="en-US" sz="2400"/>
              <a:t>	</a:t>
            </a:r>
            <a:r>
              <a:rPr lang="tr-TR" altLang="en-US" sz="2400">
                <a:solidFill>
                  <a:srgbClr val="0066CC"/>
                </a:solidFill>
              </a:rPr>
              <a:t>FIB-HEAP-EXTRACT-MIN</a:t>
            </a:r>
            <a:r>
              <a:rPr lang="tr-TR" altLang="en-US" sz="2400"/>
              <a:t>(H)                      =&gt; </a:t>
            </a:r>
            <a:r>
              <a:rPr lang="tr-TR" altLang="en-US" sz="2400" i="1"/>
              <a:t>O(D(n))</a:t>
            </a:r>
          </a:p>
          <a:p>
            <a:pPr>
              <a:buFontTx/>
              <a:buNone/>
            </a:pPr>
            <a:r>
              <a:rPr lang="tr-TR" altLang="en-US" sz="2400">
                <a:solidFill>
                  <a:srgbClr val="0066CC"/>
                </a:solidFill>
              </a:rPr>
              <a:t>end</a:t>
            </a:r>
          </a:p>
          <a:p>
            <a:pPr>
              <a:buFontTx/>
              <a:buNone/>
            </a:pPr>
            <a:endParaRPr lang="tr-TR" altLang="en-US" sz="2400">
              <a:solidFill>
                <a:srgbClr val="0066CC"/>
              </a:solidFill>
            </a:endParaRPr>
          </a:p>
          <a:p>
            <a:pPr>
              <a:buFontTx/>
              <a:buNone/>
            </a:pPr>
            <a:endParaRPr lang="tr-TR" altLang="en-US" sz="2400">
              <a:solidFill>
                <a:srgbClr val="0066CC"/>
              </a:solidFill>
            </a:endParaRPr>
          </a:p>
          <a:p>
            <a:pPr>
              <a:buFontTx/>
              <a:buNone/>
            </a:pPr>
            <a:r>
              <a:rPr lang="tr-TR" altLang="en-US" sz="2400">
                <a:solidFill>
                  <a:srgbClr val="0066CC"/>
                </a:solidFill>
              </a:rPr>
              <a:t>Amortized Cost </a:t>
            </a:r>
            <a:r>
              <a:rPr lang="tr-TR" altLang="en-US" sz="2400"/>
              <a:t>= </a:t>
            </a:r>
            <a:r>
              <a:rPr lang="tr-TR" altLang="en-US" sz="2400" i="1"/>
              <a:t>O(1)</a:t>
            </a:r>
            <a:r>
              <a:rPr lang="tr-TR" altLang="en-US" sz="2400"/>
              <a:t> + </a:t>
            </a:r>
            <a:r>
              <a:rPr lang="tr-TR" altLang="en-US" sz="2400" i="1"/>
              <a:t>O(D(n))</a:t>
            </a:r>
            <a:r>
              <a:rPr lang="tr-TR" altLang="en-US" sz="2400"/>
              <a:t> = </a:t>
            </a:r>
            <a:r>
              <a:rPr lang="tr-TR" altLang="en-US" sz="2400" i="1"/>
              <a:t>O(D(n))</a:t>
            </a:r>
          </a:p>
          <a:p>
            <a:pPr>
              <a:buFontTx/>
              <a:buNone/>
            </a:pPr>
            <a:endParaRPr lang="tr-TR" altLang="en-US" sz="2400" i="1"/>
          </a:p>
        </p:txBody>
      </p:sp>
    </p:spTree>
    <p:extLst>
      <p:ext uri="{BB962C8B-B14F-4D97-AF65-F5344CB8AC3E}">
        <p14:creationId xmlns:p14="http://schemas.microsoft.com/office/powerpoint/2010/main" val="422803974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tr-TR" altLang="en-US" sz="4000"/>
              <a:t>Analysis of the Potential Function</a:t>
            </a:r>
          </a:p>
        </p:txBody>
      </p:sp>
      <p:sp>
        <p:nvSpPr>
          <p:cNvPr id="196611" name="Rectangle 3"/>
          <p:cNvSpPr>
            <a:spLocks noGrp="1" noChangeArrowheads="1"/>
          </p:cNvSpPr>
          <p:nvPr>
            <p:ph type="body" idx="1"/>
          </p:nvPr>
        </p:nvSpPr>
        <p:spPr/>
        <p:txBody>
          <a:bodyPr/>
          <a:lstStyle/>
          <a:p>
            <a:r>
              <a:rPr lang="tr-TR" altLang="en-US">
                <a:solidFill>
                  <a:srgbClr val="0066CC"/>
                </a:solidFill>
              </a:rPr>
              <a:t>Why the potential function includes the term </a:t>
            </a:r>
            <a:r>
              <a:rPr lang="tr-TR" altLang="en-US" i="1">
                <a:solidFill>
                  <a:srgbClr val="0066CC"/>
                </a:solidFill>
              </a:rPr>
              <a:t>t(H)</a:t>
            </a:r>
            <a:r>
              <a:rPr lang="tr-TR" altLang="en-US">
                <a:solidFill>
                  <a:srgbClr val="0066CC"/>
                </a:solidFill>
              </a:rPr>
              <a:t>?:</a:t>
            </a:r>
          </a:p>
          <a:p>
            <a:pPr>
              <a:buFontTx/>
              <a:buNone/>
            </a:pPr>
            <a:r>
              <a:rPr lang="tr-TR" altLang="en-US">
                <a:solidFill>
                  <a:srgbClr val="0066CC"/>
                </a:solidFill>
              </a:rPr>
              <a:t>		</a:t>
            </a:r>
            <a:r>
              <a:rPr lang="tr-TR" altLang="en-US"/>
              <a:t>Each INSERT operation increases the potential by one unit such that its </a:t>
            </a:r>
          </a:p>
          <a:p>
            <a:pPr>
              <a:buFontTx/>
              <a:buNone/>
            </a:pPr>
            <a:r>
              <a:rPr lang="tr-TR" altLang="en-US"/>
              <a:t>		amortized cost = </a:t>
            </a:r>
            <a:r>
              <a:rPr lang="tr-TR" altLang="en-US" i="1"/>
              <a:t>O(1)</a:t>
            </a:r>
            <a:r>
              <a:rPr lang="tr-TR" altLang="en-US"/>
              <a:t> + 1</a:t>
            </a:r>
            <a:r>
              <a:rPr lang="tr-TR" altLang="en-US" i="1"/>
              <a:t>(increase in 							potential)</a:t>
            </a:r>
            <a:r>
              <a:rPr lang="tr-TR" altLang="en-US"/>
              <a:t> </a:t>
            </a:r>
          </a:p>
          <a:p>
            <a:pPr>
              <a:buFontTx/>
              <a:buNone/>
            </a:pPr>
            <a:r>
              <a:rPr lang="tr-TR" altLang="en-US"/>
              <a:t>				      = </a:t>
            </a:r>
            <a:r>
              <a:rPr lang="tr-TR" altLang="en-US" i="1"/>
              <a:t>O(1)</a:t>
            </a:r>
          </a:p>
        </p:txBody>
      </p:sp>
    </p:spTree>
    <p:extLst>
      <p:ext uri="{BB962C8B-B14F-4D97-AF65-F5344CB8AC3E}">
        <p14:creationId xmlns:p14="http://schemas.microsoft.com/office/powerpoint/2010/main" val="234856013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tr-TR" altLang="en-US" sz="4000"/>
              <a:t>Analysis of the Potential Function</a:t>
            </a:r>
          </a:p>
        </p:txBody>
      </p:sp>
      <p:sp>
        <p:nvSpPr>
          <p:cNvPr id="197635" name="Rectangle 3"/>
          <p:cNvSpPr>
            <a:spLocks noGrp="1" noChangeArrowheads="1"/>
          </p:cNvSpPr>
          <p:nvPr>
            <p:ph type="body" idx="1"/>
          </p:nvPr>
        </p:nvSpPr>
        <p:spPr/>
        <p:txBody>
          <a:bodyPr/>
          <a:lstStyle/>
          <a:p>
            <a:pPr>
              <a:lnSpc>
                <a:spcPct val="90000"/>
              </a:lnSpc>
            </a:pPr>
            <a:r>
              <a:rPr lang="tr-TR" altLang="en-US" sz="2800"/>
              <a:t>Consider an EXTRACT-MIN operation:</a:t>
            </a:r>
          </a:p>
          <a:p>
            <a:pPr>
              <a:lnSpc>
                <a:spcPct val="90000"/>
              </a:lnSpc>
              <a:buFontTx/>
              <a:buNone/>
            </a:pPr>
            <a:r>
              <a:rPr lang="tr-TR" altLang="en-US" sz="2800"/>
              <a:t>Let </a:t>
            </a:r>
            <a:r>
              <a:rPr lang="tr-TR" altLang="en-US" sz="2800" i="1"/>
              <a:t>T(H)</a:t>
            </a:r>
            <a:r>
              <a:rPr lang="tr-TR" altLang="en-US" sz="2800"/>
              <a:t> denote the trees just priori to the execution of EXTRACT-MIN the root-list, just before the CONSOLIDATE operation,</a:t>
            </a:r>
          </a:p>
          <a:p>
            <a:pPr algn="ctr">
              <a:lnSpc>
                <a:spcPct val="90000"/>
              </a:lnSpc>
              <a:buFontTx/>
              <a:buNone/>
            </a:pPr>
            <a:r>
              <a:rPr lang="tr-TR" altLang="en-US" sz="2800" i="1"/>
              <a:t>		T(H)</a:t>
            </a:r>
            <a:r>
              <a:rPr lang="tr-TR" altLang="en-US" sz="2800"/>
              <a:t> – {</a:t>
            </a:r>
            <a:r>
              <a:rPr lang="tr-TR" altLang="en-US" sz="2800" i="1"/>
              <a:t>x</a:t>
            </a:r>
            <a:r>
              <a:rPr lang="tr-TR" altLang="en-US" sz="2800"/>
              <a:t>} U {children of </a:t>
            </a:r>
            <a:r>
              <a:rPr lang="tr-TR" altLang="en-US" sz="2800" i="1"/>
              <a:t>x</a:t>
            </a:r>
            <a:r>
              <a:rPr lang="tr-TR" altLang="en-US" sz="2800"/>
              <a:t>}</a:t>
            </a:r>
          </a:p>
          <a:p>
            <a:pPr>
              <a:lnSpc>
                <a:spcPct val="90000"/>
              </a:lnSpc>
              <a:buFontTx/>
              <a:buNone/>
            </a:pPr>
            <a:r>
              <a:rPr lang="tr-TR" altLang="en-US" sz="2800"/>
              <a:t>where </a:t>
            </a:r>
            <a:r>
              <a:rPr lang="tr-TR" altLang="en-US" sz="2800" i="1"/>
              <a:t>x</a:t>
            </a:r>
            <a:r>
              <a:rPr lang="tr-TR" altLang="en-US" sz="2800"/>
              <a:t> is the extracted node with the minimum key</a:t>
            </a:r>
          </a:p>
          <a:p>
            <a:pPr>
              <a:lnSpc>
                <a:spcPct val="90000"/>
              </a:lnSpc>
            </a:pPr>
            <a:r>
              <a:rPr lang="tr-TR" altLang="en-US" sz="2800"/>
              <a:t>The root node of each tree in </a:t>
            </a:r>
            <a:r>
              <a:rPr lang="tr-TR" altLang="en-US" sz="2800" i="1"/>
              <a:t>T(H)</a:t>
            </a:r>
            <a:r>
              <a:rPr lang="tr-TR" altLang="en-US" sz="2800"/>
              <a:t> – {</a:t>
            </a:r>
            <a:r>
              <a:rPr lang="tr-TR" altLang="en-US" sz="2800" i="1"/>
              <a:t>x</a:t>
            </a:r>
            <a:r>
              <a:rPr lang="tr-TR" altLang="en-US" sz="2800"/>
              <a:t>} carries a </a:t>
            </a:r>
            <a:r>
              <a:rPr lang="tr-TR" altLang="en-US" sz="2800">
                <a:solidFill>
                  <a:srgbClr val="0066CC"/>
                </a:solidFill>
              </a:rPr>
              <a:t>unit potential</a:t>
            </a:r>
            <a:r>
              <a:rPr lang="tr-TR" altLang="en-US" sz="2800"/>
              <a:t> to </a:t>
            </a:r>
            <a:r>
              <a:rPr lang="tr-TR" altLang="en-US" sz="2800">
                <a:solidFill>
                  <a:srgbClr val="0066CC"/>
                </a:solidFill>
              </a:rPr>
              <a:t>pay for</a:t>
            </a:r>
            <a:r>
              <a:rPr lang="tr-TR" altLang="en-US" sz="2800"/>
              <a:t> the </a:t>
            </a:r>
            <a:r>
              <a:rPr lang="tr-TR" altLang="en-US" sz="2800">
                <a:solidFill>
                  <a:srgbClr val="0066CC"/>
                </a:solidFill>
              </a:rPr>
              <a:t>link</a:t>
            </a:r>
            <a:r>
              <a:rPr lang="tr-TR" altLang="en-US" sz="2800"/>
              <a:t> operation during the CONSOLIDATE</a:t>
            </a:r>
          </a:p>
          <a:p>
            <a:pPr>
              <a:lnSpc>
                <a:spcPct val="90000"/>
              </a:lnSpc>
              <a:buFontTx/>
              <a:buNone/>
            </a:pPr>
            <a:endParaRPr lang="tr-TR" altLang="en-US" sz="2800"/>
          </a:p>
        </p:txBody>
      </p:sp>
    </p:spTree>
    <p:extLst>
      <p:ext uri="{BB962C8B-B14F-4D97-AF65-F5344CB8AC3E}">
        <p14:creationId xmlns:p14="http://schemas.microsoft.com/office/powerpoint/2010/main" val="236780881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Grp="1" noChangeArrowheads="1"/>
          </p:cNvSpPr>
          <p:nvPr>
            <p:ph type="title"/>
          </p:nvPr>
        </p:nvSpPr>
        <p:spPr/>
        <p:txBody>
          <a:bodyPr/>
          <a:lstStyle/>
          <a:p>
            <a:r>
              <a:rPr lang="tr-TR" altLang="en-US" sz="4000"/>
              <a:t>Analysis of the Potential Function</a:t>
            </a:r>
          </a:p>
        </p:txBody>
      </p:sp>
      <p:sp>
        <p:nvSpPr>
          <p:cNvPr id="200712" name="Rectangle 8"/>
          <p:cNvSpPr>
            <a:spLocks noGrp="1" noChangeArrowheads="1"/>
          </p:cNvSpPr>
          <p:nvPr>
            <p:ph type="body" sz="half" idx="1"/>
          </p:nvPr>
        </p:nvSpPr>
        <p:spPr>
          <a:xfrm>
            <a:off x="684213" y="1916113"/>
            <a:ext cx="7772400" cy="1981200"/>
          </a:xfrm>
        </p:spPr>
        <p:txBody>
          <a:bodyPr/>
          <a:lstStyle/>
          <a:p>
            <a:r>
              <a:rPr lang="tr-TR" altLang="en-US" sz="2800"/>
              <a:t>Let T</a:t>
            </a:r>
            <a:r>
              <a:rPr lang="tr-TR" altLang="en-US" sz="2800" baseline="-25000"/>
              <a:t>1</a:t>
            </a:r>
            <a:r>
              <a:rPr lang="tr-TR" altLang="en-US" sz="2800"/>
              <a:t>&amp;T</a:t>
            </a:r>
            <a:r>
              <a:rPr lang="tr-TR" altLang="en-US" sz="2800" baseline="-25000"/>
              <a:t>2</a:t>
            </a:r>
            <a:r>
              <a:rPr lang="tr-TR" altLang="en-US" sz="2800"/>
              <a:t> </a:t>
            </a:r>
            <a:r>
              <a:rPr lang="ru-RU" altLang="en-US" sz="2800">
                <a:cs typeface="Times New Roman" panose="02020603050405020304" pitchFamily="18" charset="0"/>
              </a:rPr>
              <a:t>Є</a:t>
            </a:r>
            <a:r>
              <a:rPr lang="tr-TR" altLang="en-US" sz="2800">
                <a:cs typeface="Times New Roman" panose="02020603050405020304" pitchFamily="18" charset="0"/>
              </a:rPr>
              <a:t> </a:t>
            </a:r>
            <a:r>
              <a:rPr lang="tr-TR" altLang="en-US" sz="2800" i="1">
                <a:cs typeface="Times New Roman" panose="02020603050405020304" pitchFamily="18" charset="0"/>
              </a:rPr>
              <a:t>T(H)</a:t>
            </a:r>
            <a:r>
              <a:rPr lang="tr-TR" altLang="en-US" sz="2800">
                <a:cs typeface="Times New Roman" panose="02020603050405020304" pitchFamily="18" charset="0"/>
              </a:rPr>
              <a:t> </a:t>
            </a:r>
            <a:r>
              <a:rPr lang="tr-TR" altLang="en-US" sz="2800"/>
              <a:t> - {</a:t>
            </a:r>
            <a:r>
              <a:rPr lang="tr-TR" altLang="en-US" sz="2800" i="1"/>
              <a:t>x</a:t>
            </a:r>
            <a:r>
              <a:rPr lang="tr-TR" altLang="en-US" sz="2800"/>
              <a:t>} </a:t>
            </a:r>
          </a:p>
          <a:p>
            <a:pPr>
              <a:buFontTx/>
              <a:buNone/>
            </a:pPr>
            <a:r>
              <a:rPr lang="tr-TR" altLang="en-US" sz="2800"/>
              <a:t>			of the same degree = k</a:t>
            </a:r>
          </a:p>
        </p:txBody>
      </p:sp>
      <p:graphicFrame>
        <p:nvGraphicFramePr>
          <p:cNvPr id="200708" name="Object 4"/>
          <p:cNvGraphicFramePr>
            <a:graphicFrameLocks noGrp="1" noChangeAspect="1"/>
          </p:cNvGraphicFramePr>
          <p:nvPr>
            <p:ph sz="half" idx="2"/>
          </p:nvPr>
        </p:nvGraphicFramePr>
        <p:xfrm>
          <a:off x="1979613" y="2924175"/>
          <a:ext cx="4824412" cy="1655763"/>
        </p:xfrm>
        <a:graphic>
          <a:graphicData uri="http://schemas.openxmlformats.org/presentationml/2006/ole">
            <mc:AlternateContent xmlns:mc="http://schemas.openxmlformats.org/markup-compatibility/2006">
              <mc:Choice xmlns:v="urn:schemas-microsoft-com:vml" Requires="v">
                <p:oleObj spid="_x0000_s36869" name="Visio" r:id="rId4" imgW="3804514" imgH="1477061" progId="Visio.Drawing.11">
                  <p:embed/>
                </p:oleObj>
              </mc:Choice>
              <mc:Fallback>
                <p:oleObj name="Visio" r:id="rId4" imgW="3804514" imgH="1477061" progId="Visio.Drawing.11">
                  <p:embed/>
                  <p:pic>
                    <p:nvPicPr>
                      <p:cNvPr id="20070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2924175"/>
                        <a:ext cx="4824412"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0713" name="Text Box 9"/>
          <p:cNvSpPr txBox="1">
            <a:spLocks noChangeArrowheads="1"/>
          </p:cNvSpPr>
          <p:nvPr/>
        </p:nvSpPr>
        <p:spPr bwMode="auto">
          <a:xfrm>
            <a:off x="900113" y="4652963"/>
            <a:ext cx="712787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tr-TR" altLang="en-US" sz="2000"/>
              <a:t>The root node with smaller key pays for the potential</a:t>
            </a:r>
          </a:p>
          <a:p>
            <a:pPr>
              <a:spcBef>
                <a:spcPct val="50000"/>
              </a:spcBef>
              <a:buFontTx/>
              <a:buChar char="•"/>
            </a:pPr>
            <a:r>
              <a:rPr lang="tr-TR" altLang="en-US" sz="2000"/>
              <a:t>The root node of the resulting tree still carries a unit potential to pay for a further link during the consolidate operation.</a:t>
            </a:r>
          </a:p>
        </p:txBody>
      </p:sp>
    </p:spTree>
    <p:extLst>
      <p:ext uri="{BB962C8B-B14F-4D97-AF65-F5344CB8AC3E}">
        <p14:creationId xmlns:p14="http://schemas.microsoft.com/office/powerpoint/2010/main" val="4190352394"/>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tr-TR" altLang="en-US" sz="4000"/>
              <a:t>Analysis of the Potential Function</a:t>
            </a:r>
          </a:p>
        </p:txBody>
      </p:sp>
      <p:sp>
        <p:nvSpPr>
          <p:cNvPr id="204803" name="Rectangle 3"/>
          <p:cNvSpPr>
            <a:spLocks noGrp="1" noChangeArrowheads="1"/>
          </p:cNvSpPr>
          <p:nvPr>
            <p:ph type="body" idx="1"/>
          </p:nvPr>
        </p:nvSpPr>
        <p:spPr/>
        <p:txBody>
          <a:bodyPr/>
          <a:lstStyle/>
          <a:p>
            <a:pPr>
              <a:lnSpc>
                <a:spcPct val="90000"/>
              </a:lnSpc>
            </a:pPr>
            <a:r>
              <a:rPr lang="tr-TR" altLang="en-US">
                <a:solidFill>
                  <a:srgbClr val="0066CC"/>
                </a:solidFill>
              </a:rPr>
              <a:t>Why the potential function includes the term </a:t>
            </a:r>
            <a:r>
              <a:rPr lang="tr-TR" altLang="en-US" i="1">
                <a:solidFill>
                  <a:srgbClr val="0066CC"/>
                </a:solidFill>
              </a:rPr>
              <a:t>2m(H)</a:t>
            </a:r>
            <a:r>
              <a:rPr lang="tr-TR" altLang="en-US">
                <a:solidFill>
                  <a:srgbClr val="0066CC"/>
                </a:solidFill>
              </a:rPr>
              <a:t>?:</a:t>
            </a:r>
          </a:p>
          <a:p>
            <a:pPr lvl="1">
              <a:lnSpc>
                <a:spcPct val="90000"/>
              </a:lnSpc>
            </a:pPr>
            <a:r>
              <a:rPr lang="tr-TR" altLang="en-US"/>
              <a:t>When a marked node </a:t>
            </a:r>
            <a:r>
              <a:rPr lang="tr-TR" altLang="en-US" i="1"/>
              <a:t>y</a:t>
            </a:r>
            <a:r>
              <a:rPr lang="tr-TR" altLang="en-US"/>
              <a:t> is cut by a cascading cut its mark bit is cleared so the potential is reduced by 2</a:t>
            </a:r>
          </a:p>
          <a:p>
            <a:pPr lvl="1">
              <a:lnSpc>
                <a:spcPct val="90000"/>
              </a:lnSpc>
            </a:pPr>
            <a:r>
              <a:rPr lang="tr-TR" altLang="en-US"/>
              <a:t>One unit pays for the cut and clearing the mark field</a:t>
            </a:r>
          </a:p>
          <a:p>
            <a:pPr lvl="1">
              <a:lnSpc>
                <a:spcPct val="90000"/>
              </a:lnSpc>
            </a:pPr>
            <a:r>
              <a:rPr lang="tr-TR" altLang="en-US"/>
              <a:t>The other unit compensates for the unit increase in potential due to node </a:t>
            </a:r>
            <a:r>
              <a:rPr lang="tr-TR" altLang="en-US" i="1"/>
              <a:t>y</a:t>
            </a:r>
            <a:r>
              <a:rPr lang="tr-TR" altLang="en-US"/>
              <a:t> becoming a root</a:t>
            </a:r>
          </a:p>
        </p:txBody>
      </p:sp>
    </p:spTree>
    <p:extLst>
      <p:ext uri="{BB962C8B-B14F-4D97-AF65-F5344CB8AC3E}">
        <p14:creationId xmlns:p14="http://schemas.microsoft.com/office/powerpoint/2010/main" val="233684589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tr-TR" altLang="en-US" sz="4000"/>
              <a:t>Analysis of the Potential Function</a:t>
            </a:r>
          </a:p>
        </p:txBody>
      </p:sp>
      <p:sp>
        <p:nvSpPr>
          <p:cNvPr id="205827" name="Rectangle 3"/>
          <p:cNvSpPr>
            <a:spLocks noGrp="1" noChangeArrowheads="1"/>
          </p:cNvSpPr>
          <p:nvPr>
            <p:ph type="body" sz="half" idx="1"/>
          </p:nvPr>
        </p:nvSpPr>
        <p:spPr/>
        <p:txBody>
          <a:bodyPr/>
          <a:lstStyle/>
          <a:p>
            <a:r>
              <a:rPr lang="tr-TR" altLang="en-US" sz="2800"/>
              <a:t>That is, when a marked node is cleared by a CASCADING-CUT</a:t>
            </a:r>
          </a:p>
          <a:p>
            <a:endParaRPr lang="tr-TR" altLang="en-US" sz="2800"/>
          </a:p>
        </p:txBody>
      </p:sp>
      <p:graphicFrame>
        <p:nvGraphicFramePr>
          <p:cNvPr id="205830" name="Object 6"/>
          <p:cNvGraphicFramePr>
            <a:graphicFrameLocks noGrp="1" noChangeAspect="1"/>
          </p:cNvGraphicFramePr>
          <p:nvPr>
            <p:ph sz="half" idx="2"/>
          </p:nvPr>
        </p:nvGraphicFramePr>
        <p:xfrm>
          <a:off x="1187450" y="3213100"/>
          <a:ext cx="6480175" cy="1004888"/>
        </p:xfrm>
        <a:graphic>
          <a:graphicData uri="http://schemas.openxmlformats.org/presentationml/2006/ole">
            <mc:AlternateContent xmlns:mc="http://schemas.openxmlformats.org/markup-compatibility/2006">
              <mc:Choice xmlns:v="urn:schemas-microsoft-com:vml" Requires="v">
                <p:oleObj spid="_x0000_s37893" name="Equation" r:id="rId4" imgW="2946240" imgH="457200" progId="Equation.3">
                  <p:embed/>
                </p:oleObj>
              </mc:Choice>
              <mc:Fallback>
                <p:oleObj name="Equation" r:id="rId4" imgW="2946240" imgH="457200" progId="Equation.3">
                  <p:embed/>
                  <p:pic>
                    <p:nvPicPr>
                      <p:cNvPr id="20583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213100"/>
                        <a:ext cx="6480175"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33" name="Text Box 9"/>
          <p:cNvSpPr txBox="1">
            <a:spLocks noChangeArrowheads="1"/>
          </p:cNvSpPr>
          <p:nvPr/>
        </p:nvSpPr>
        <p:spPr bwMode="auto">
          <a:xfrm>
            <a:off x="1042988" y="4437063"/>
            <a:ext cx="7056437"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en-US"/>
              <a:t>This unit decrease in potential pays for the cascading cut. </a:t>
            </a:r>
          </a:p>
          <a:p>
            <a:pPr>
              <a:spcBef>
                <a:spcPct val="50000"/>
              </a:spcBef>
            </a:pPr>
            <a:r>
              <a:rPr lang="tr-TR" altLang="en-US"/>
              <a:t>Note that, the original cut (of node </a:t>
            </a:r>
            <a:r>
              <a:rPr lang="tr-TR" altLang="en-US" i="1"/>
              <a:t>x</a:t>
            </a:r>
            <a:r>
              <a:rPr lang="tr-TR" altLang="en-US"/>
              <a:t>) is paid for by the actual cut.</a:t>
            </a:r>
          </a:p>
        </p:txBody>
      </p:sp>
    </p:spTree>
    <p:extLst>
      <p:ext uri="{BB962C8B-B14F-4D97-AF65-F5344CB8AC3E}">
        <p14:creationId xmlns:p14="http://schemas.microsoft.com/office/powerpoint/2010/main" val="2074204216"/>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tr-TR" altLang="en-US"/>
              <a:t>Bounding the Maximum Degree</a:t>
            </a:r>
          </a:p>
        </p:txBody>
      </p:sp>
      <p:sp>
        <p:nvSpPr>
          <p:cNvPr id="209923" name="Rectangle 3"/>
          <p:cNvSpPr>
            <a:spLocks noGrp="1" noChangeArrowheads="1"/>
          </p:cNvSpPr>
          <p:nvPr>
            <p:ph type="body" idx="1"/>
          </p:nvPr>
        </p:nvSpPr>
        <p:spPr/>
        <p:txBody>
          <a:bodyPr/>
          <a:lstStyle/>
          <a:p>
            <a:r>
              <a:rPr lang="tr-TR" altLang="en-US">
                <a:solidFill>
                  <a:srgbClr val="0066CC"/>
                </a:solidFill>
              </a:rPr>
              <a:t>Why</a:t>
            </a:r>
            <a:r>
              <a:rPr lang="tr-TR" altLang="en-US"/>
              <a:t> do we apply CASCADING-CUT during DECREASE-KEY operation?</a:t>
            </a:r>
          </a:p>
          <a:p>
            <a:r>
              <a:rPr lang="tr-TR" altLang="en-US"/>
              <a:t>To maintain the </a:t>
            </a:r>
            <a:r>
              <a:rPr lang="tr-TR" altLang="en-US">
                <a:solidFill>
                  <a:srgbClr val="0066CC"/>
                </a:solidFill>
              </a:rPr>
              <a:t>size</a:t>
            </a:r>
            <a:r>
              <a:rPr lang="tr-TR" altLang="en-US"/>
              <a:t> of any tree/subtree </a:t>
            </a:r>
            <a:r>
              <a:rPr lang="tr-TR" altLang="en-US">
                <a:solidFill>
                  <a:srgbClr val="0066CC"/>
                </a:solidFill>
              </a:rPr>
              <a:t>exponential</a:t>
            </a:r>
            <a:r>
              <a:rPr lang="tr-TR" altLang="en-US"/>
              <a:t> in the degree of its root node.</a:t>
            </a:r>
          </a:p>
          <a:p>
            <a:pPr>
              <a:buFontTx/>
              <a:buNone/>
            </a:pPr>
            <a:r>
              <a:rPr lang="tr-TR" altLang="en-US"/>
              <a:t>		e.g.: to prevent cases where </a:t>
            </a:r>
          </a:p>
          <a:p>
            <a:pPr>
              <a:buFontTx/>
              <a:buNone/>
            </a:pPr>
            <a:r>
              <a:rPr lang="tr-TR" altLang="en-US"/>
              <a:t>			size[</a:t>
            </a:r>
            <a:r>
              <a:rPr lang="tr-TR" altLang="en-US">
                <a:solidFill>
                  <a:srgbClr val="0066CC"/>
                </a:solidFill>
              </a:rPr>
              <a:t>x</a:t>
            </a:r>
            <a:r>
              <a:rPr lang="tr-TR" altLang="en-US"/>
              <a:t>] = degree[</a:t>
            </a:r>
            <a:r>
              <a:rPr lang="tr-TR" altLang="en-US">
                <a:solidFill>
                  <a:srgbClr val="0066CC"/>
                </a:solidFill>
              </a:rPr>
              <a:t>x</a:t>
            </a:r>
            <a:r>
              <a:rPr lang="tr-TR" altLang="en-US"/>
              <a:t>] + 1</a:t>
            </a:r>
          </a:p>
        </p:txBody>
      </p:sp>
    </p:spTree>
    <p:extLst>
      <p:ext uri="{BB962C8B-B14F-4D97-AF65-F5344CB8AC3E}">
        <p14:creationId xmlns:p14="http://schemas.microsoft.com/office/powerpoint/2010/main" val="110478149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tr-TR" altLang="en-US"/>
              <a:t>Bounding the Maximum Degree</a:t>
            </a:r>
          </a:p>
        </p:txBody>
      </p:sp>
      <p:graphicFrame>
        <p:nvGraphicFramePr>
          <p:cNvPr id="210947" name="Object 3"/>
          <p:cNvGraphicFramePr>
            <a:graphicFrameLocks noGrp="1" noChangeAspect="1"/>
          </p:cNvGraphicFramePr>
          <p:nvPr>
            <p:ph idx="1"/>
          </p:nvPr>
        </p:nvGraphicFramePr>
        <p:xfrm>
          <a:off x="1476375" y="2133600"/>
          <a:ext cx="5688013" cy="1676400"/>
        </p:xfrm>
        <a:graphic>
          <a:graphicData uri="http://schemas.openxmlformats.org/presentationml/2006/ole">
            <mc:AlternateContent xmlns:mc="http://schemas.openxmlformats.org/markup-compatibility/2006">
              <mc:Choice xmlns:v="urn:schemas-microsoft-com:vml" Requires="v">
                <p:oleObj spid="_x0000_s38917" name="Visio" r:id="rId4" imgW="2983687" imgH="880262" progId="Visio.Drawing.11">
                  <p:embed/>
                </p:oleObj>
              </mc:Choice>
              <mc:Fallback>
                <p:oleObj name="Visio" r:id="rId4" imgW="2983687" imgH="880262" progId="Visio.Drawing.11">
                  <p:embed/>
                  <p:pic>
                    <p:nvPicPr>
                      <p:cNvPr id="21094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2133600"/>
                        <a:ext cx="5688013"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49" name="Text Box 5"/>
          <p:cNvSpPr txBox="1">
            <a:spLocks noChangeArrowheads="1"/>
          </p:cNvSpPr>
          <p:nvPr/>
        </p:nvSpPr>
        <p:spPr bwMode="auto">
          <a:xfrm>
            <a:off x="1187450" y="4724400"/>
            <a:ext cx="540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tr-TR" altLang="en-US"/>
              <a:t>size[</a:t>
            </a:r>
            <a:r>
              <a:rPr lang="tr-TR" altLang="en-US" i="1"/>
              <a:t>x</a:t>
            </a:r>
            <a:r>
              <a:rPr lang="tr-TR" altLang="en-US"/>
              <a:t>] = 7 = degree[</a:t>
            </a:r>
            <a:r>
              <a:rPr lang="tr-TR" altLang="en-US" i="1"/>
              <a:t>x</a:t>
            </a:r>
            <a:r>
              <a:rPr lang="tr-TR" altLang="en-US"/>
              <a:t>] + 1</a:t>
            </a:r>
          </a:p>
        </p:txBody>
      </p:sp>
    </p:spTree>
    <p:extLst>
      <p:ext uri="{BB962C8B-B14F-4D97-AF65-F5344CB8AC3E}">
        <p14:creationId xmlns:p14="http://schemas.microsoft.com/office/powerpoint/2010/main" val="3997451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a:t>
            </a:r>
            <a:endParaRPr lang="en-IN" dirty="0"/>
          </a:p>
        </p:txBody>
      </p:sp>
      <p:sp>
        <p:nvSpPr>
          <p:cNvPr id="3" name="Content Placeholder 2"/>
          <p:cNvSpPr>
            <a:spLocks noGrp="1"/>
          </p:cNvSpPr>
          <p:nvPr>
            <p:ph idx="1"/>
          </p:nvPr>
        </p:nvSpPr>
        <p:spPr/>
        <p:txBody>
          <a:bodyPr/>
          <a:lstStyle/>
          <a:p>
            <a:pPr algn="just"/>
            <a:r>
              <a:rPr lang="en-US" b="1" dirty="0" err="1"/>
              <a:t>Mergeable</a:t>
            </a:r>
            <a:r>
              <a:rPr lang="en-US" b="1" dirty="0"/>
              <a:t> Heaps : </a:t>
            </a:r>
            <a:r>
              <a:rPr lang="en-US" dirty="0" err="1"/>
              <a:t>Mergeble</a:t>
            </a:r>
            <a:r>
              <a:rPr lang="en-US" dirty="0"/>
              <a:t> Heap Operations</a:t>
            </a:r>
            <a:r>
              <a:rPr lang="en-US" dirty="0" smtClean="0"/>
              <a:t>, Binomial </a:t>
            </a:r>
            <a:r>
              <a:rPr lang="en-US" dirty="0"/>
              <a:t>Trees Implementing Binomial Heaps and its Operations, 2-3-4. Trees. Structure and Potential Function of Fibonacci Heap Implementing Fibonacci Heap</a:t>
            </a:r>
            <a:endParaRPr lang="en-IN" dirty="0"/>
          </a:p>
        </p:txBody>
      </p:sp>
    </p:spTree>
    <p:extLst>
      <p:ext uri="{BB962C8B-B14F-4D97-AF65-F5344CB8AC3E}">
        <p14:creationId xmlns:p14="http://schemas.microsoft.com/office/powerpoint/2010/main" val="1471071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23FF6E1-494E-480A-9191-7C45E8F1374D}" type="slidenum">
              <a:rPr lang="en-US" altLang="en-US" sz="1400"/>
              <a:pPr eaLnBrk="1" hangingPunct="1"/>
              <a:t>20</a:t>
            </a:fld>
            <a:endParaRPr lang="en-US" altLang="en-US" sz="1400"/>
          </a:p>
        </p:txBody>
      </p:sp>
      <p:sp>
        <p:nvSpPr>
          <p:cNvPr id="29699" name="Rectangle 2"/>
          <p:cNvSpPr>
            <a:spLocks noGrp="1" noChangeArrowheads="1"/>
          </p:cNvSpPr>
          <p:nvPr>
            <p:ph type="title"/>
            <p:custDataLst>
              <p:tags r:id="rId2"/>
            </p:custDataLst>
          </p:nvPr>
        </p:nvSpPr>
        <p:spPr/>
        <p:txBody>
          <a:bodyPr/>
          <a:lstStyle/>
          <a:p>
            <a:pPr eaLnBrk="1" hangingPunct="1"/>
            <a:r>
              <a:rPr lang="en-US" altLang="en-US" smtClean="0"/>
              <a:t>Working on Heaps</a:t>
            </a:r>
          </a:p>
        </p:txBody>
      </p:sp>
      <p:sp>
        <p:nvSpPr>
          <p:cNvPr id="29700" name="Rectangle 3"/>
          <p:cNvSpPr>
            <a:spLocks noGrp="1" noChangeArrowheads="1"/>
          </p:cNvSpPr>
          <p:nvPr>
            <p:ph type="body" idx="1"/>
            <p:custDataLst>
              <p:tags r:id="rId3"/>
            </p:custDataLst>
          </p:nvPr>
        </p:nvSpPr>
        <p:spPr/>
        <p:txBody>
          <a:bodyPr/>
          <a:lstStyle/>
          <a:p>
            <a:pPr eaLnBrk="1" hangingPunct="1"/>
            <a:r>
              <a:rPr lang="en-US" altLang="en-US" smtClean="0"/>
              <a:t>What are the two properties of a heap?</a:t>
            </a:r>
          </a:p>
          <a:p>
            <a:pPr lvl="1" eaLnBrk="1" hangingPunct="1"/>
            <a:r>
              <a:rPr lang="en-US" altLang="en-US" smtClean="0"/>
              <a:t>Structure Property</a:t>
            </a:r>
          </a:p>
          <a:p>
            <a:pPr lvl="1" eaLnBrk="1" hangingPunct="1"/>
            <a:r>
              <a:rPr lang="en-US" altLang="en-US" smtClean="0"/>
              <a:t>Order Property</a:t>
            </a:r>
          </a:p>
          <a:p>
            <a:pPr eaLnBrk="1" hangingPunct="1"/>
            <a:endParaRPr lang="en-US" altLang="en-US" smtClean="0"/>
          </a:p>
          <a:p>
            <a:pPr eaLnBrk="1" hangingPunct="1"/>
            <a:r>
              <a:rPr lang="en-US" altLang="en-US" smtClean="0"/>
              <a:t>How do we work on heaps?</a:t>
            </a:r>
          </a:p>
          <a:p>
            <a:pPr lvl="1" eaLnBrk="1" hangingPunct="1"/>
            <a:r>
              <a:rPr lang="en-US" altLang="en-US" smtClean="0"/>
              <a:t>Fix the structure</a:t>
            </a:r>
          </a:p>
          <a:p>
            <a:pPr lvl="1" eaLnBrk="1" hangingPunct="1"/>
            <a:r>
              <a:rPr lang="en-US" altLang="en-US" smtClean="0"/>
              <a:t>Fix the order</a:t>
            </a:r>
          </a:p>
        </p:txBody>
      </p:sp>
    </p:spTree>
    <p:extLst>
      <p:ext uri="{BB962C8B-B14F-4D97-AF65-F5344CB8AC3E}">
        <p14:creationId xmlns:p14="http://schemas.microsoft.com/office/powerpoint/2010/main" val="1514760594"/>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tr-TR" altLang="en-US"/>
              <a:t>Bounding the Maximum Degree</a:t>
            </a:r>
          </a:p>
        </p:txBody>
      </p:sp>
      <p:sp>
        <p:nvSpPr>
          <p:cNvPr id="212995" name="Rectangle 3"/>
          <p:cNvSpPr>
            <a:spLocks noGrp="1" noChangeArrowheads="1"/>
          </p:cNvSpPr>
          <p:nvPr>
            <p:ph type="body" sz="half" idx="1"/>
          </p:nvPr>
        </p:nvSpPr>
        <p:spPr>
          <a:xfrm>
            <a:off x="685800" y="1981200"/>
            <a:ext cx="2301875" cy="439738"/>
          </a:xfrm>
        </p:spPr>
        <p:txBody>
          <a:bodyPr/>
          <a:lstStyle/>
          <a:p>
            <a:pPr>
              <a:lnSpc>
                <a:spcPct val="90000"/>
              </a:lnSpc>
              <a:buFontTx/>
              <a:buNone/>
            </a:pPr>
            <a:r>
              <a:rPr lang="tr-TR" altLang="en-US" sz="2400"/>
              <a:t>size[</a:t>
            </a:r>
            <a:r>
              <a:rPr lang="tr-TR" altLang="en-US" sz="2400" i="1"/>
              <a:t>x</a:t>
            </a:r>
            <a:r>
              <a:rPr lang="tr-TR" altLang="en-US" sz="2400"/>
              <a:t>] = 2</a:t>
            </a:r>
            <a:r>
              <a:rPr lang="tr-TR" altLang="en-US" sz="2400" baseline="30000"/>
              <a:t>4</a:t>
            </a:r>
            <a:r>
              <a:rPr lang="tr-TR" altLang="en-US" sz="2400"/>
              <a:t> = 16</a:t>
            </a:r>
          </a:p>
          <a:p>
            <a:pPr>
              <a:lnSpc>
                <a:spcPct val="90000"/>
              </a:lnSpc>
              <a:buFontTx/>
              <a:buNone/>
            </a:pPr>
            <a:endParaRPr lang="tr-TR" altLang="en-US" sz="2400"/>
          </a:p>
        </p:txBody>
      </p:sp>
      <p:graphicFrame>
        <p:nvGraphicFramePr>
          <p:cNvPr id="212999" name="Object 7"/>
          <p:cNvGraphicFramePr>
            <a:graphicFrameLocks noGrp="1" noChangeAspect="1"/>
          </p:cNvGraphicFramePr>
          <p:nvPr>
            <p:ph sz="half" idx="2"/>
          </p:nvPr>
        </p:nvGraphicFramePr>
        <p:xfrm>
          <a:off x="1692275" y="1568450"/>
          <a:ext cx="5832475" cy="4518025"/>
        </p:xfrm>
        <a:graphic>
          <a:graphicData uri="http://schemas.openxmlformats.org/presentationml/2006/ole">
            <mc:AlternateContent xmlns:mc="http://schemas.openxmlformats.org/markup-compatibility/2006">
              <mc:Choice xmlns:v="urn:schemas-microsoft-com:vml" Requires="v">
                <p:oleObj spid="_x0000_s39941" name="Visio" r:id="rId4" imgW="4226052" imgH="3272942" progId="Visio.Drawing.11">
                  <p:embed/>
                </p:oleObj>
              </mc:Choice>
              <mc:Fallback>
                <p:oleObj name="Visio" r:id="rId4" imgW="4226052" imgH="3272942" progId="Visio.Drawing.11">
                  <p:embed/>
                  <p:pic>
                    <p:nvPicPr>
                      <p:cNvPr id="21299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1568450"/>
                        <a:ext cx="5832475" cy="4518025"/>
                      </a:xfrm>
                      <a:prstGeom prst="rect">
                        <a:avLst/>
                      </a:prstGeom>
                    </p:spPr>
                  </p:pic>
                </p:oleObj>
              </mc:Fallback>
            </mc:AlternateContent>
          </a:graphicData>
        </a:graphic>
      </p:graphicFrame>
    </p:spTree>
    <p:extLst>
      <p:ext uri="{BB962C8B-B14F-4D97-AF65-F5344CB8AC3E}">
        <p14:creationId xmlns:p14="http://schemas.microsoft.com/office/powerpoint/2010/main" val="296802885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tr-TR" altLang="en-US"/>
              <a:t>Bounding the Maximum Degree</a:t>
            </a:r>
          </a:p>
        </p:txBody>
      </p:sp>
      <p:graphicFrame>
        <p:nvGraphicFramePr>
          <p:cNvPr id="215043" name="Object 3"/>
          <p:cNvGraphicFramePr>
            <a:graphicFrameLocks noGrp="1" noChangeAspect="1"/>
          </p:cNvGraphicFramePr>
          <p:nvPr>
            <p:ph sz="half" idx="1"/>
          </p:nvPr>
        </p:nvGraphicFramePr>
        <p:xfrm>
          <a:off x="971550" y="2551113"/>
          <a:ext cx="3671888" cy="2101850"/>
        </p:xfrm>
        <a:graphic>
          <a:graphicData uri="http://schemas.openxmlformats.org/presentationml/2006/ole">
            <mc:AlternateContent xmlns:mc="http://schemas.openxmlformats.org/markup-compatibility/2006">
              <mc:Choice xmlns:v="urn:schemas-microsoft-com:vml" Requires="v">
                <p:oleObj spid="_x0000_s40965" name="Visio" r:id="rId4" imgW="2587752" imgH="1480718" progId="Visio.Drawing.11">
                  <p:embed/>
                </p:oleObj>
              </mc:Choice>
              <mc:Fallback>
                <p:oleObj name="Visio" r:id="rId4" imgW="2587752" imgH="1480718" progId="Visio.Drawing.11">
                  <p:embed/>
                  <p:pic>
                    <p:nvPicPr>
                      <p:cNvPr id="21504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551113"/>
                        <a:ext cx="3671888" cy="210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45" name="Rectangle 5"/>
          <p:cNvSpPr>
            <a:spLocks noGrp="1" noChangeArrowheads="1"/>
          </p:cNvSpPr>
          <p:nvPr>
            <p:ph type="body" sz="half" idx="2"/>
          </p:nvPr>
        </p:nvSpPr>
        <p:spPr>
          <a:xfrm>
            <a:off x="5008563" y="2276475"/>
            <a:ext cx="3308350" cy="1512888"/>
          </a:xfrm>
        </p:spPr>
        <p:txBody>
          <a:bodyPr/>
          <a:lstStyle/>
          <a:p>
            <a:pPr>
              <a:lnSpc>
                <a:spcPct val="90000"/>
              </a:lnSpc>
              <a:buFontTx/>
              <a:buNone/>
            </a:pPr>
            <a:endParaRPr lang="tr-TR" altLang="en-US" sz="2800"/>
          </a:p>
          <a:p>
            <a:pPr>
              <a:lnSpc>
                <a:spcPct val="90000"/>
              </a:lnSpc>
              <a:buFontTx/>
              <a:buNone/>
            </a:pPr>
            <a:endParaRPr lang="tr-TR" altLang="en-US" sz="2800"/>
          </a:p>
          <a:p>
            <a:pPr>
              <a:lnSpc>
                <a:spcPct val="90000"/>
              </a:lnSpc>
              <a:buFontTx/>
              <a:buNone/>
            </a:pPr>
            <a:r>
              <a:rPr lang="tr-TR" altLang="en-US" sz="2800"/>
              <a:t>size(x) = 8 </a:t>
            </a:r>
            <a:r>
              <a:rPr lang="tr-TR" altLang="en-US" sz="2800">
                <a:cs typeface="Times New Roman" panose="02020603050405020304" pitchFamily="18" charset="0"/>
              </a:rPr>
              <a:t>≥ </a:t>
            </a:r>
            <a:r>
              <a:rPr lang="el-GR" altLang="en-US" sz="2800">
                <a:cs typeface="Times New Roman" panose="02020603050405020304" pitchFamily="18" charset="0"/>
              </a:rPr>
              <a:t>Φ</a:t>
            </a:r>
            <a:r>
              <a:rPr lang="tr-TR" altLang="en-US" sz="2800" baseline="30000">
                <a:cs typeface="Times New Roman" panose="02020603050405020304" pitchFamily="18" charset="0"/>
              </a:rPr>
              <a:t>4</a:t>
            </a:r>
            <a:r>
              <a:rPr lang="tr-TR" altLang="en-US" sz="2800">
                <a:cs typeface="Times New Roman" panose="02020603050405020304" pitchFamily="18" charset="0"/>
              </a:rPr>
              <a:t> ≈ 6.5</a:t>
            </a:r>
          </a:p>
        </p:txBody>
      </p:sp>
    </p:spTree>
    <p:extLst>
      <p:ext uri="{BB962C8B-B14F-4D97-AF65-F5344CB8AC3E}">
        <p14:creationId xmlns:p14="http://schemas.microsoft.com/office/powerpoint/2010/main" val="13558316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4000" dirty="0"/>
              <a:t>2-3-4 Trees </a:t>
            </a:r>
            <a:endParaRPr lang="en-US" altLang="en-US" sz="4000" i="1" dirty="0" smtClean="0"/>
          </a:p>
        </p:txBody>
      </p:sp>
      <p:sp>
        <p:nvSpPr>
          <p:cNvPr id="4100" name="Rectangle 3"/>
          <p:cNvSpPr>
            <a:spLocks noGrp="1" noChangeArrowheads="1"/>
          </p:cNvSpPr>
          <p:nvPr>
            <p:ph idx="1"/>
          </p:nvPr>
        </p:nvSpPr>
        <p:spPr>
          <a:xfrm>
            <a:off x="304800" y="1219200"/>
            <a:ext cx="8686800" cy="4800600"/>
          </a:xfrm>
        </p:spPr>
        <p:txBody>
          <a:bodyPr/>
          <a:lstStyle/>
          <a:p>
            <a:r>
              <a:rPr lang="en-US" altLang="en-US" sz="2800" dirty="0" smtClean="0"/>
              <a:t>Multi-way Trees are trees that can have up to </a:t>
            </a:r>
            <a:r>
              <a:rPr lang="en-US" altLang="en-US" sz="2800" u="sng" dirty="0" smtClean="0"/>
              <a:t>four</a:t>
            </a:r>
            <a:r>
              <a:rPr lang="en-US" altLang="en-US" sz="2800" dirty="0" smtClean="0"/>
              <a:t> children and </a:t>
            </a:r>
            <a:r>
              <a:rPr lang="en-US" altLang="en-US" sz="2800" u="sng" dirty="0" smtClean="0"/>
              <a:t>three</a:t>
            </a:r>
            <a:r>
              <a:rPr lang="en-US" altLang="en-US" sz="2800" dirty="0" smtClean="0"/>
              <a:t> data items per node.</a:t>
            </a:r>
          </a:p>
          <a:p>
            <a:r>
              <a:rPr lang="en-US" altLang="en-US" sz="2800" dirty="0" smtClean="0"/>
              <a:t>2-3-4 Trees:  </a:t>
            </a:r>
            <a:r>
              <a:rPr lang="en-US" altLang="en-US" sz="2800" dirty="0" smtClean="0"/>
              <a:t>features</a:t>
            </a:r>
            <a:endParaRPr lang="en-US" altLang="en-US" sz="2800" dirty="0" smtClean="0"/>
          </a:p>
          <a:p>
            <a:pPr lvl="1"/>
            <a:r>
              <a:rPr lang="en-US" altLang="en-US" sz="2400" dirty="0" smtClean="0"/>
              <a:t>Are always balanced. </a:t>
            </a:r>
            <a:endParaRPr lang="en-US" altLang="en-US" sz="2400" b="1" dirty="0" smtClean="0"/>
          </a:p>
          <a:p>
            <a:pPr lvl="1"/>
            <a:r>
              <a:rPr lang="en-US" altLang="en-US" sz="2400" dirty="0" smtClean="0"/>
              <a:t>Reasonably easy to program .</a:t>
            </a:r>
          </a:p>
          <a:p>
            <a:pPr lvl="1"/>
            <a:r>
              <a:rPr lang="en-US" altLang="en-US" sz="2400" dirty="0" smtClean="0">
                <a:sym typeface="Wingdings" panose="05000000000000000000" pitchFamily="2" charset="2"/>
              </a:rPr>
              <a:t> Serve as an </a:t>
            </a:r>
            <a:r>
              <a:rPr lang="en-US" altLang="en-US" sz="2400" b="1" u="sng" dirty="0" smtClean="0">
                <a:sym typeface="Wingdings" panose="05000000000000000000" pitchFamily="2" charset="2"/>
              </a:rPr>
              <a:t>introduction</a:t>
            </a:r>
            <a:r>
              <a:rPr lang="en-US" altLang="en-US" sz="2400" dirty="0" smtClean="0">
                <a:sym typeface="Wingdings" panose="05000000000000000000" pitchFamily="2" charset="2"/>
              </a:rPr>
              <a:t> to the understanding of B-Trees!!</a:t>
            </a:r>
          </a:p>
          <a:p>
            <a:r>
              <a:rPr lang="en-US" altLang="en-US" sz="2800" dirty="0" smtClean="0">
                <a:sym typeface="Wingdings" panose="05000000000000000000" pitchFamily="2" charset="2"/>
              </a:rPr>
              <a:t>B-Trees:  another kind of multi-way tree particularly useful in organizing </a:t>
            </a:r>
            <a:r>
              <a:rPr lang="en-US" altLang="en-US" sz="2800" u="sng" dirty="0" smtClean="0">
                <a:sym typeface="Wingdings" panose="05000000000000000000" pitchFamily="2" charset="2"/>
              </a:rPr>
              <a:t>external</a:t>
            </a:r>
            <a:r>
              <a:rPr lang="en-US" altLang="en-US" sz="2800" dirty="0" smtClean="0">
                <a:sym typeface="Wingdings" panose="05000000000000000000" pitchFamily="2" charset="2"/>
              </a:rPr>
              <a:t> storage, like files. </a:t>
            </a:r>
          </a:p>
          <a:p>
            <a:pPr lvl="1"/>
            <a:r>
              <a:rPr lang="en-US" altLang="en-US" sz="2400" dirty="0" smtClean="0"/>
              <a:t>B-Trees </a:t>
            </a:r>
            <a:r>
              <a:rPr lang="en-US" altLang="en-US" sz="2400" dirty="0" smtClean="0"/>
              <a:t>can </a:t>
            </a:r>
            <a:r>
              <a:rPr lang="en-US" altLang="en-US" sz="2400" dirty="0" smtClean="0"/>
              <a:t>have dozens or hundreds of children with hundreds of thousands of records!</a:t>
            </a:r>
          </a:p>
        </p:txBody>
      </p:sp>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0EA2BA46-5619-444D-BFA9-497E8DC0758E}" type="slidenum">
              <a:rPr lang="en-US" altLang="en-US">
                <a:latin typeface="Arial" panose="020B0604020202020204" pitchFamily="34" charset="0"/>
              </a:rPr>
              <a:pPr/>
              <a:t>202</a:t>
            </a:fld>
            <a:endParaRPr lang="en-US" altLang="en-US">
              <a:latin typeface="Arial" panose="020B0604020202020204" pitchFamily="34" charset="0"/>
            </a:endParaRPr>
          </a:p>
        </p:txBody>
      </p:sp>
    </p:spTree>
    <p:extLst>
      <p:ext uri="{BB962C8B-B14F-4D97-AF65-F5344CB8AC3E}">
        <p14:creationId xmlns:p14="http://schemas.microsoft.com/office/powerpoint/2010/main" val="54196322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85800" y="533400"/>
            <a:ext cx="7772400" cy="365125"/>
          </a:xfrm>
        </p:spPr>
        <p:txBody>
          <a:bodyPr>
            <a:normAutofit fontScale="90000"/>
          </a:bodyPr>
          <a:lstStyle/>
          <a:p>
            <a:pPr algn="ctr"/>
            <a:r>
              <a:rPr lang="en-US" altLang="en-US" sz="4000" dirty="0" smtClean="0"/>
              <a:t>Introduction to 2-3-4 Trees</a:t>
            </a:r>
          </a:p>
        </p:txBody>
      </p:sp>
      <p:sp>
        <p:nvSpPr>
          <p:cNvPr id="5124" name="Rectangle 3"/>
          <p:cNvSpPr>
            <a:spLocks noGrp="1" noChangeArrowheads="1"/>
          </p:cNvSpPr>
          <p:nvPr>
            <p:ph idx="1"/>
          </p:nvPr>
        </p:nvSpPr>
        <p:spPr>
          <a:xfrm>
            <a:off x="685800" y="1143000"/>
            <a:ext cx="7772400" cy="4648200"/>
          </a:xfrm>
        </p:spPr>
        <p:txBody>
          <a:bodyPr/>
          <a:lstStyle/>
          <a:p>
            <a:r>
              <a:rPr lang="en-US" altLang="en-US" dirty="0" smtClean="0"/>
              <a:t>In </a:t>
            </a:r>
            <a:r>
              <a:rPr lang="en-US" altLang="en-US" dirty="0" smtClean="0"/>
              <a:t>a 2-3-4 tree, </a:t>
            </a:r>
            <a:r>
              <a:rPr lang="en-US" altLang="en-US" u="sng" dirty="0" smtClean="0"/>
              <a:t>all</a:t>
            </a:r>
            <a:r>
              <a:rPr lang="en-US" altLang="en-US" dirty="0" smtClean="0"/>
              <a:t> leaf nodes are at the same level.  (</a:t>
            </a:r>
            <a:r>
              <a:rPr lang="en-US" altLang="en-US" b="1" dirty="0" smtClean="0"/>
              <a:t>but </a:t>
            </a:r>
            <a:r>
              <a:rPr lang="en-US" altLang="en-US" b="1" u="sng" dirty="0" smtClean="0"/>
              <a:t>data</a:t>
            </a:r>
            <a:r>
              <a:rPr lang="en-US" altLang="en-US" b="1" dirty="0" smtClean="0"/>
              <a:t> can appear in </a:t>
            </a:r>
            <a:r>
              <a:rPr lang="en-US" altLang="en-US" b="1" u="sng" dirty="0" smtClean="0"/>
              <a:t>all</a:t>
            </a:r>
            <a:r>
              <a:rPr lang="en-US" altLang="en-US" b="1" dirty="0" smtClean="0"/>
              <a:t> nodes</a:t>
            </a:r>
            <a:r>
              <a:rPr lang="en-US" altLang="en-US" dirty="0" smtClean="0"/>
              <a:t>)</a:t>
            </a:r>
          </a:p>
        </p:txBody>
      </p:sp>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B876C8E9-9196-4CA9-9883-2F7D718C9582}" type="slidenum">
              <a:rPr lang="en-US" altLang="en-US">
                <a:latin typeface="Arial" panose="020B0604020202020204" pitchFamily="34" charset="0"/>
              </a:rPr>
              <a:pPr/>
              <a:t>203</a:t>
            </a:fld>
            <a:endParaRPr lang="en-US" altLang="en-US">
              <a:latin typeface="Arial" panose="020B0604020202020204" pitchFamily="34" charset="0"/>
            </a:endParaRPr>
          </a:p>
        </p:txBody>
      </p:sp>
      <p:sp>
        <p:nvSpPr>
          <p:cNvPr id="5125" name="AutoShape 5"/>
          <p:cNvSpPr>
            <a:spLocks noChangeArrowheads="1"/>
          </p:cNvSpPr>
          <p:nvPr/>
        </p:nvSpPr>
        <p:spPr bwMode="auto">
          <a:xfrm>
            <a:off x="3581400" y="33528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50</a:t>
            </a:r>
          </a:p>
        </p:txBody>
      </p:sp>
      <p:sp>
        <p:nvSpPr>
          <p:cNvPr id="5126" name="AutoShape 6"/>
          <p:cNvSpPr>
            <a:spLocks noChangeArrowheads="1"/>
          </p:cNvSpPr>
          <p:nvPr/>
        </p:nvSpPr>
        <p:spPr bwMode="auto">
          <a:xfrm>
            <a:off x="1828800" y="42672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30</a:t>
            </a:r>
          </a:p>
        </p:txBody>
      </p:sp>
      <p:sp>
        <p:nvSpPr>
          <p:cNvPr id="5127" name="AutoShape 7"/>
          <p:cNvSpPr>
            <a:spLocks noChangeArrowheads="1"/>
          </p:cNvSpPr>
          <p:nvPr/>
        </p:nvSpPr>
        <p:spPr bwMode="auto">
          <a:xfrm>
            <a:off x="5867400" y="42672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60        70           80</a:t>
            </a:r>
          </a:p>
        </p:txBody>
      </p:sp>
      <p:sp>
        <p:nvSpPr>
          <p:cNvPr id="5128" name="AutoShape 8"/>
          <p:cNvSpPr>
            <a:spLocks noChangeArrowheads="1"/>
          </p:cNvSpPr>
          <p:nvPr/>
        </p:nvSpPr>
        <p:spPr bwMode="auto">
          <a:xfrm>
            <a:off x="76200" y="5334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10    20</a:t>
            </a:r>
          </a:p>
        </p:txBody>
      </p:sp>
      <p:sp>
        <p:nvSpPr>
          <p:cNvPr id="5129" name="AutoShape 12"/>
          <p:cNvSpPr>
            <a:spLocks noChangeArrowheads="1"/>
          </p:cNvSpPr>
          <p:nvPr/>
        </p:nvSpPr>
        <p:spPr bwMode="auto">
          <a:xfrm>
            <a:off x="1905000" y="5334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40</a:t>
            </a:r>
          </a:p>
        </p:txBody>
      </p:sp>
      <p:sp>
        <p:nvSpPr>
          <p:cNvPr id="5130" name="AutoShape 13"/>
          <p:cNvSpPr>
            <a:spLocks noChangeArrowheads="1"/>
          </p:cNvSpPr>
          <p:nvPr/>
        </p:nvSpPr>
        <p:spPr bwMode="auto">
          <a:xfrm>
            <a:off x="3733800" y="5334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55</a:t>
            </a:r>
          </a:p>
        </p:txBody>
      </p:sp>
      <p:sp>
        <p:nvSpPr>
          <p:cNvPr id="5131" name="AutoShape 14"/>
          <p:cNvSpPr>
            <a:spLocks noChangeArrowheads="1"/>
          </p:cNvSpPr>
          <p:nvPr/>
        </p:nvSpPr>
        <p:spPr bwMode="auto">
          <a:xfrm>
            <a:off x="5181600" y="5334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62   64       66</a:t>
            </a:r>
          </a:p>
        </p:txBody>
      </p:sp>
      <p:sp>
        <p:nvSpPr>
          <p:cNvPr id="5132" name="AutoShape 15"/>
          <p:cNvSpPr>
            <a:spLocks noChangeArrowheads="1"/>
          </p:cNvSpPr>
          <p:nvPr/>
        </p:nvSpPr>
        <p:spPr bwMode="auto">
          <a:xfrm>
            <a:off x="6553200" y="5334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75</a:t>
            </a:r>
          </a:p>
        </p:txBody>
      </p:sp>
      <p:sp>
        <p:nvSpPr>
          <p:cNvPr id="5133" name="AutoShape 16"/>
          <p:cNvSpPr>
            <a:spLocks noChangeArrowheads="1"/>
          </p:cNvSpPr>
          <p:nvPr/>
        </p:nvSpPr>
        <p:spPr bwMode="auto">
          <a:xfrm>
            <a:off x="7924800" y="5334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83    86</a:t>
            </a:r>
          </a:p>
        </p:txBody>
      </p:sp>
      <p:sp>
        <p:nvSpPr>
          <p:cNvPr id="5134" name="Line 17"/>
          <p:cNvSpPr>
            <a:spLocks noChangeShapeType="1"/>
          </p:cNvSpPr>
          <p:nvPr/>
        </p:nvSpPr>
        <p:spPr bwMode="auto">
          <a:xfrm>
            <a:off x="4191000" y="3352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35" name="Line 18"/>
          <p:cNvSpPr>
            <a:spLocks noChangeShapeType="1"/>
          </p:cNvSpPr>
          <p:nvPr/>
        </p:nvSpPr>
        <p:spPr bwMode="auto">
          <a:xfrm>
            <a:off x="4724400" y="3352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36" name="Line 19"/>
          <p:cNvSpPr>
            <a:spLocks noChangeShapeType="1"/>
          </p:cNvSpPr>
          <p:nvPr/>
        </p:nvSpPr>
        <p:spPr bwMode="auto">
          <a:xfrm>
            <a:off x="2286000" y="4267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37" name="Line 20"/>
          <p:cNvSpPr>
            <a:spLocks noChangeShapeType="1"/>
          </p:cNvSpPr>
          <p:nvPr/>
        </p:nvSpPr>
        <p:spPr bwMode="auto">
          <a:xfrm>
            <a:off x="457200" y="5334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38" name="Line 21"/>
          <p:cNvSpPr>
            <a:spLocks noChangeShapeType="1"/>
          </p:cNvSpPr>
          <p:nvPr/>
        </p:nvSpPr>
        <p:spPr bwMode="auto">
          <a:xfrm>
            <a:off x="914400" y="5334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39" name="Line 22"/>
          <p:cNvSpPr>
            <a:spLocks noChangeShapeType="1"/>
          </p:cNvSpPr>
          <p:nvPr/>
        </p:nvSpPr>
        <p:spPr bwMode="auto">
          <a:xfrm>
            <a:off x="2286000" y="5334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40" name="Line 23"/>
          <p:cNvSpPr>
            <a:spLocks noChangeShapeType="1"/>
          </p:cNvSpPr>
          <p:nvPr/>
        </p:nvSpPr>
        <p:spPr bwMode="auto">
          <a:xfrm>
            <a:off x="2743200" y="5334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41" name="Line 24"/>
          <p:cNvSpPr>
            <a:spLocks noChangeShapeType="1"/>
          </p:cNvSpPr>
          <p:nvPr/>
        </p:nvSpPr>
        <p:spPr bwMode="auto">
          <a:xfrm>
            <a:off x="2895600" y="4267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42" name="Line 25"/>
          <p:cNvSpPr>
            <a:spLocks noChangeShapeType="1"/>
          </p:cNvSpPr>
          <p:nvPr/>
        </p:nvSpPr>
        <p:spPr bwMode="auto">
          <a:xfrm>
            <a:off x="6400800" y="4267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43" name="Line 26"/>
          <p:cNvSpPr>
            <a:spLocks noChangeShapeType="1"/>
          </p:cNvSpPr>
          <p:nvPr/>
        </p:nvSpPr>
        <p:spPr bwMode="auto">
          <a:xfrm>
            <a:off x="7086600" y="4267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44" name="Line 27"/>
          <p:cNvSpPr>
            <a:spLocks noChangeShapeType="1"/>
          </p:cNvSpPr>
          <p:nvPr/>
        </p:nvSpPr>
        <p:spPr bwMode="auto">
          <a:xfrm>
            <a:off x="4114800" y="5334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45" name="Line 28"/>
          <p:cNvSpPr>
            <a:spLocks noChangeShapeType="1"/>
          </p:cNvSpPr>
          <p:nvPr/>
        </p:nvSpPr>
        <p:spPr bwMode="auto">
          <a:xfrm>
            <a:off x="4572000" y="5334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46" name="Line 29"/>
          <p:cNvSpPr>
            <a:spLocks noChangeShapeType="1"/>
          </p:cNvSpPr>
          <p:nvPr/>
        </p:nvSpPr>
        <p:spPr bwMode="auto">
          <a:xfrm>
            <a:off x="5562600" y="5334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47" name="Line 30"/>
          <p:cNvSpPr>
            <a:spLocks noChangeShapeType="1"/>
          </p:cNvSpPr>
          <p:nvPr/>
        </p:nvSpPr>
        <p:spPr bwMode="auto">
          <a:xfrm>
            <a:off x="6019800" y="5334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48" name="Line 31"/>
          <p:cNvSpPr>
            <a:spLocks noChangeShapeType="1"/>
          </p:cNvSpPr>
          <p:nvPr/>
        </p:nvSpPr>
        <p:spPr bwMode="auto">
          <a:xfrm>
            <a:off x="6934200" y="5334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49" name="Line 32"/>
          <p:cNvSpPr>
            <a:spLocks noChangeShapeType="1"/>
          </p:cNvSpPr>
          <p:nvPr/>
        </p:nvSpPr>
        <p:spPr bwMode="auto">
          <a:xfrm>
            <a:off x="7391400" y="5334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50" name="Line 33"/>
          <p:cNvSpPr>
            <a:spLocks noChangeShapeType="1"/>
          </p:cNvSpPr>
          <p:nvPr/>
        </p:nvSpPr>
        <p:spPr bwMode="auto">
          <a:xfrm>
            <a:off x="8305800" y="5334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51" name="Line 34"/>
          <p:cNvSpPr>
            <a:spLocks noChangeShapeType="1"/>
          </p:cNvSpPr>
          <p:nvPr/>
        </p:nvSpPr>
        <p:spPr bwMode="auto">
          <a:xfrm>
            <a:off x="8763000" y="5334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52" name="Line 35"/>
          <p:cNvSpPr>
            <a:spLocks noChangeShapeType="1"/>
          </p:cNvSpPr>
          <p:nvPr/>
        </p:nvSpPr>
        <p:spPr bwMode="auto">
          <a:xfrm flipH="1">
            <a:off x="2667000" y="3810000"/>
            <a:ext cx="990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53" name="Line 36"/>
          <p:cNvSpPr>
            <a:spLocks noChangeShapeType="1"/>
          </p:cNvSpPr>
          <p:nvPr/>
        </p:nvSpPr>
        <p:spPr bwMode="auto">
          <a:xfrm>
            <a:off x="5181600" y="3810000"/>
            <a:ext cx="15240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54" name="Line 37"/>
          <p:cNvSpPr>
            <a:spLocks noChangeShapeType="1"/>
          </p:cNvSpPr>
          <p:nvPr/>
        </p:nvSpPr>
        <p:spPr bwMode="auto">
          <a:xfrm flipH="1">
            <a:off x="685800" y="4800600"/>
            <a:ext cx="1524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55" name="Line 38"/>
          <p:cNvSpPr>
            <a:spLocks noChangeShapeType="1"/>
          </p:cNvSpPr>
          <p:nvPr/>
        </p:nvSpPr>
        <p:spPr bwMode="auto">
          <a:xfrm flipH="1">
            <a:off x="2514600" y="4800600"/>
            <a:ext cx="76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56" name="Line 39"/>
          <p:cNvSpPr>
            <a:spLocks noChangeShapeType="1"/>
          </p:cNvSpPr>
          <p:nvPr/>
        </p:nvSpPr>
        <p:spPr bwMode="auto">
          <a:xfrm flipH="1">
            <a:off x="4267200" y="4800600"/>
            <a:ext cx="1905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57" name="Line 40"/>
          <p:cNvSpPr>
            <a:spLocks noChangeShapeType="1"/>
          </p:cNvSpPr>
          <p:nvPr/>
        </p:nvSpPr>
        <p:spPr bwMode="auto">
          <a:xfrm flipH="1">
            <a:off x="5791200" y="48006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58" name="Line 41"/>
          <p:cNvSpPr>
            <a:spLocks noChangeShapeType="1"/>
          </p:cNvSpPr>
          <p:nvPr/>
        </p:nvSpPr>
        <p:spPr bwMode="auto">
          <a:xfrm>
            <a:off x="6934200" y="4800600"/>
            <a:ext cx="2286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59" name="Line 42"/>
          <p:cNvSpPr>
            <a:spLocks noChangeShapeType="1"/>
          </p:cNvSpPr>
          <p:nvPr/>
        </p:nvSpPr>
        <p:spPr bwMode="auto">
          <a:xfrm>
            <a:off x="7391400" y="4800600"/>
            <a:ext cx="1219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60" name="AutoShape 46"/>
          <p:cNvSpPr>
            <a:spLocks noChangeArrowheads="1"/>
          </p:cNvSpPr>
          <p:nvPr/>
        </p:nvSpPr>
        <p:spPr bwMode="auto">
          <a:xfrm>
            <a:off x="1828800" y="42672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30</a:t>
            </a:r>
          </a:p>
        </p:txBody>
      </p:sp>
      <p:sp>
        <p:nvSpPr>
          <p:cNvPr id="5161" name="Line 54"/>
          <p:cNvSpPr>
            <a:spLocks noChangeShapeType="1"/>
          </p:cNvSpPr>
          <p:nvPr/>
        </p:nvSpPr>
        <p:spPr bwMode="auto">
          <a:xfrm>
            <a:off x="2895600" y="4267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62" name="Line 55"/>
          <p:cNvSpPr>
            <a:spLocks noChangeShapeType="1"/>
          </p:cNvSpPr>
          <p:nvPr/>
        </p:nvSpPr>
        <p:spPr bwMode="auto">
          <a:xfrm>
            <a:off x="2362200" y="4267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4051515322"/>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en-US" dirty="0"/>
              <a:t>2-3-4 Trees</a:t>
            </a:r>
            <a:endParaRPr lang="en-US" altLang="en-US" dirty="0" smtClean="0"/>
          </a:p>
        </p:txBody>
      </p:sp>
      <p:sp>
        <p:nvSpPr>
          <p:cNvPr id="6148" name="Rectangle 3"/>
          <p:cNvSpPr>
            <a:spLocks noGrp="1" noChangeArrowheads="1"/>
          </p:cNvSpPr>
          <p:nvPr>
            <p:ph idx="1"/>
          </p:nvPr>
        </p:nvSpPr>
        <p:spPr>
          <a:xfrm>
            <a:off x="152400" y="1371600"/>
            <a:ext cx="8686800" cy="4495800"/>
          </a:xfrm>
        </p:spPr>
        <p:txBody>
          <a:bodyPr>
            <a:normAutofit fontScale="92500" lnSpcReduction="10000"/>
          </a:bodyPr>
          <a:lstStyle/>
          <a:p>
            <a:r>
              <a:rPr lang="en-US" altLang="en-US" sz="2800" dirty="0" smtClean="0"/>
              <a:t>The 2, 3, and 4 in the name refer to how many </a:t>
            </a:r>
            <a:r>
              <a:rPr lang="en-US" altLang="en-US" sz="2800" b="1" dirty="0" smtClean="0"/>
              <a:t>links</a:t>
            </a:r>
            <a:r>
              <a:rPr lang="en-US" altLang="en-US" sz="2800" dirty="0" smtClean="0"/>
              <a:t> to child nodes can potentially be contained in a given node. </a:t>
            </a:r>
          </a:p>
          <a:p>
            <a:pPr marL="0" indent="0">
              <a:buNone/>
            </a:pPr>
            <a:endParaRPr lang="en-US" altLang="en-US" sz="2800" dirty="0" smtClean="0"/>
          </a:p>
          <a:p>
            <a:r>
              <a:rPr lang="en-US" altLang="en-US" sz="2800" dirty="0" smtClean="0"/>
              <a:t>For </a:t>
            </a:r>
            <a:r>
              <a:rPr lang="en-US" altLang="en-US" sz="2800" b="1" u="sng" dirty="0" smtClean="0"/>
              <a:t>non-leaf nodes</a:t>
            </a:r>
            <a:r>
              <a:rPr lang="en-US" altLang="en-US" sz="2800" dirty="0" smtClean="0"/>
              <a:t>, three arrangements are possible:</a:t>
            </a:r>
          </a:p>
          <a:p>
            <a:pPr lvl="1"/>
            <a:r>
              <a:rPr lang="en-US" altLang="en-US" sz="2400" dirty="0" smtClean="0"/>
              <a:t>A node with only one data item </a:t>
            </a:r>
            <a:r>
              <a:rPr lang="en-US" altLang="en-US" sz="2400" b="1" u="sng" dirty="0" smtClean="0"/>
              <a:t>always</a:t>
            </a:r>
            <a:r>
              <a:rPr lang="en-US" altLang="en-US" sz="2400" dirty="0" smtClean="0"/>
              <a:t> has two children</a:t>
            </a:r>
          </a:p>
          <a:p>
            <a:pPr lvl="1"/>
            <a:r>
              <a:rPr lang="en-US" altLang="en-US" sz="2400" dirty="0" smtClean="0"/>
              <a:t>A node with two data items </a:t>
            </a:r>
            <a:r>
              <a:rPr lang="en-US" altLang="en-US" sz="2400" b="1" u="sng" dirty="0" smtClean="0"/>
              <a:t>always</a:t>
            </a:r>
            <a:r>
              <a:rPr lang="en-US" altLang="en-US" sz="2400" dirty="0" smtClean="0"/>
              <a:t> has three children</a:t>
            </a:r>
          </a:p>
          <a:p>
            <a:pPr lvl="1"/>
            <a:r>
              <a:rPr lang="en-US" altLang="en-US" sz="2400" dirty="0" smtClean="0"/>
              <a:t>A node with three data items </a:t>
            </a:r>
            <a:r>
              <a:rPr lang="en-US" altLang="en-US" sz="2400" b="1" u="sng" dirty="0" smtClean="0"/>
              <a:t>always</a:t>
            </a:r>
            <a:r>
              <a:rPr lang="en-US" altLang="en-US" sz="2400" dirty="0" smtClean="0"/>
              <a:t> has four children.</a:t>
            </a:r>
          </a:p>
          <a:p>
            <a:endParaRPr lang="en-US" altLang="en-US" sz="2800" dirty="0" smtClean="0"/>
          </a:p>
          <a:p>
            <a:r>
              <a:rPr lang="en-US" altLang="en-US" sz="2800" dirty="0" smtClean="0"/>
              <a:t>For non-leaf nodes with at least one data item ( a node will not exist with zero data items), the number of links may be 2, 3, or 4.</a:t>
            </a:r>
          </a:p>
        </p:txBody>
      </p:sp>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B36CE4B2-358F-46BA-BE97-1FA142DF1AAE}" type="slidenum">
              <a:rPr lang="en-US" altLang="en-US">
                <a:latin typeface="Arial" panose="020B0604020202020204" pitchFamily="34" charset="0"/>
              </a:rPr>
              <a:pPr/>
              <a:t>204</a:t>
            </a:fld>
            <a:endParaRPr lang="en-US" altLang="en-US">
              <a:latin typeface="Arial" panose="020B0604020202020204" pitchFamily="34" charset="0"/>
            </a:endParaRPr>
          </a:p>
        </p:txBody>
      </p:sp>
    </p:spTree>
    <p:extLst>
      <p:ext uri="{BB962C8B-B14F-4D97-AF65-F5344CB8AC3E}">
        <p14:creationId xmlns:p14="http://schemas.microsoft.com/office/powerpoint/2010/main" val="209646676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endParaRPr lang="en-US" altLang="en-US" smtClean="0"/>
          </a:p>
        </p:txBody>
      </p:sp>
      <p:sp>
        <p:nvSpPr>
          <p:cNvPr id="7172" name="Rectangle 3"/>
          <p:cNvSpPr>
            <a:spLocks noGrp="1" noChangeArrowheads="1"/>
          </p:cNvSpPr>
          <p:nvPr>
            <p:ph idx="1"/>
          </p:nvPr>
        </p:nvSpPr>
        <p:spPr>
          <a:xfrm>
            <a:off x="685800" y="1371600"/>
            <a:ext cx="8229600" cy="4495800"/>
          </a:xfrm>
        </p:spPr>
        <p:txBody>
          <a:bodyPr/>
          <a:lstStyle/>
          <a:p>
            <a:r>
              <a:rPr lang="en-US" altLang="en-US" smtClean="0"/>
              <a:t>Non-leaf nodes </a:t>
            </a:r>
            <a:r>
              <a:rPr lang="en-US" altLang="en-US" b="1" smtClean="0"/>
              <a:t>must/will </a:t>
            </a:r>
            <a:r>
              <a:rPr lang="en-US" altLang="en-US" smtClean="0"/>
              <a:t>always have </a:t>
            </a:r>
            <a:r>
              <a:rPr lang="en-US" altLang="en-US" u="sng" smtClean="0"/>
              <a:t>one more child</a:t>
            </a:r>
            <a:r>
              <a:rPr lang="en-US" altLang="en-US" smtClean="0"/>
              <a:t> (link) than it has </a:t>
            </a:r>
            <a:r>
              <a:rPr lang="en-US" altLang="en-US" b="1" u="sng" smtClean="0"/>
              <a:t>data</a:t>
            </a:r>
            <a:r>
              <a:rPr lang="en-US" altLang="en-US" smtClean="0"/>
              <a:t> items (see below); </a:t>
            </a:r>
          </a:p>
          <a:p>
            <a:pPr lvl="1"/>
            <a:r>
              <a:rPr lang="en-US" altLang="en-US" sz="2600" smtClean="0"/>
              <a:t>Equivalently, if the number of child links is L and the number of data items is D, then L = D+1.</a:t>
            </a:r>
          </a:p>
          <a:p>
            <a:pPr>
              <a:buFontTx/>
              <a:buNone/>
            </a:pPr>
            <a:endParaRPr lang="en-US" altLang="en-US" sz="2600" smtClean="0"/>
          </a:p>
        </p:txBody>
      </p:sp>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420BC5AA-B3C6-4C86-9D39-B42482FD0C1A}" type="slidenum">
              <a:rPr lang="en-US" altLang="en-US">
                <a:latin typeface="Arial" panose="020B0604020202020204" pitchFamily="34" charset="0"/>
              </a:rPr>
              <a:pPr/>
              <a:t>205</a:t>
            </a:fld>
            <a:endParaRPr lang="en-US" altLang="en-US">
              <a:latin typeface="Arial" panose="020B0604020202020204" pitchFamily="34" charset="0"/>
            </a:endParaRPr>
          </a:p>
        </p:txBody>
      </p:sp>
      <p:sp>
        <p:nvSpPr>
          <p:cNvPr id="7173" name="AutoShape 4"/>
          <p:cNvSpPr>
            <a:spLocks noChangeArrowheads="1"/>
          </p:cNvSpPr>
          <p:nvPr/>
        </p:nvSpPr>
        <p:spPr bwMode="auto">
          <a:xfrm>
            <a:off x="3581400" y="41148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50</a:t>
            </a:r>
          </a:p>
        </p:txBody>
      </p:sp>
      <p:sp>
        <p:nvSpPr>
          <p:cNvPr id="7174" name="AutoShape 5"/>
          <p:cNvSpPr>
            <a:spLocks noChangeArrowheads="1"/>
          </p:cNvSpPr>
          <p:nvPr/>
        </p:nvSpPr>
        <p:spPr bwMode="auto">
          <a:xfrm>
            <a:off x="1828800" y="50292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30</a:t>
            </a:r>
          </a:p>
        </p:txBody>
      </p:sp>
      <p:sp>
        <p:nvSpPr>
          <p:cNvPr id="7175" name="AutoShape 6"/>
          <p:cNvSpPr>
            <a:spLocks noChangeArrowheads="1"/>
          </p:cNvSpPr>
          <p:nvPr/>
        </p:nvSpPr>
        <p:spPr bwMode="auto">
          <a:xfrm>
            <a:off x="5867400" y="50292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60        70           80</a:t>
            </a:r>
          </a:p>
        </p:txBody>
      </p:sp>
      <p:sp>
        <p:nvSpPr>
          <p:cNvPr id="7176" name="AutoShape 7"/>
          <p:cNvSpPr>
            <a:spLocks noChangeArrowheads="1"/>
          </p:cNvSpPr>
          <p:nvPr/>
        </p:nvSpPr>
        <p:spPr bwMode="auto">
          <a:xfrm>
            <a:off x="76200" y="6096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dirty="0">
                <a:solidFill>
                  <a:schemeClr val="bg1"/>
                </a:solidFill>
              </a:rPr>
              <a:t>10    20</a:t>
            </a:r>
          </a:p>
        </p:txBody>
      </p:sp>
      <p:sp>
        <p:nvSpPr>
          <p:cNvPr id="7177" name="AutoShape 8"/>
          <p:cNvSpPr>
            <a:spLocks noChangeArrowheads="1"/>
          </p:cNvSpPr>
          <p:nvPr/>
        </p:nvSpPr>
        <p:spPr bwMode="auto">
          <a:xfrm>
            <a:off x="1905000" y="6096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40</a:t>
            </a:r>
          </a:p>
        </p:txBody>
      </p:sp>
      <p:sp>
        <p:nvSpPr>
          <p:cNvPr id="7178" name="AutoShape 9"/>
          <p:cNvSpPr>
            <a:spLocks noChangeArrowheads="1"/>
          </p:cNvSpPr>
          <p:nvPr/>
        </p:nvSpPr>
        <p:spPr bwMode="auto">
          <a:xfrm>
            <a:off x="3733800" y="6096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55</a:t>
            </a:r>
          </a:p>
        </p:txBody>
      </p:sp>
      <p:sp>
        <p:nvSpPr>
          <p:cNvPr id="7179" name="AutoShape 10"/>
          <p:cNvSpPr>
            <a:spLocks noChangeArrowheads="1"/>
          </p:cNvSpPr>
          <p:nvPr/>
        </p:nvSpPr>
        <p:spPr bwMode="auto">
          <a:xfrm>
            <a:off x="5181600" y="6096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62   64       66</a:t>
            </a:r>
          </a:p>
        </p:txBody>
      </p:sp>
      <p:sp>
        <p:nvSpPr>
          <p:cNvPr id="7180" name="AutoShape 11"/>
          <p:cNvSpPr>
            <a:spLocks noChangeArrowheads="1"/>
          </p:cNvSpPr>
          <p:nvPr/>
        </p:nvSpPr>
        <p:spPr bwMode="auto">
          <a:xfrm>
            <a:off x="6553200" y="6096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75</a:t>
            </a:r>
          </a:p>
        </p:txBody>
      </p:sp>
      <p:sp>
        <p:nvSpPr>
          <p:cNvPr id="7181" name="AutoShape 12"/>
          <p:cNvSpPr>
            <a:spLocks noChangeArrowheads="1"/>
          </p:cNvSpPr>
          <p:nvPr/>
        </p:nvSpPr>
        <p:spPr bwMode="auto">
          <a:xfrm>
            <a:off x="7924800" y="6096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83    86</a:t>
            </a:r>
          </a:p>
        </p:txBody>
      </p:sp>
      <p:sp>
        <p:nvSpPr>
          <p:cNvPr id="7182" name="Line 13"/>
          <p:cNvSpPr>
            <a:spLocks noChangeShapeType="1"/>
          </p:cNvSpPr>
          <p:nvPr/>
        </p:nvSpPr>
        <p:spPr bwMode="auto">
          <a:xfrm>
            <a:off x="4191000" y="4114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3" name="Line 14"/>
          <p:cNvSpPr>
            <a:spLocks noChangeShapeType="1"/>
          </p:cNvSpPr>
          <p:nvPr/>
        </p:nvSpPr>
        <p:spPr bwMode="auto">
          <a:xfrm>
            <a:off x="4724400" y="4114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4" name="Line 15"/>
          <p:cNvSpPr>
            <a:spLocks noChangeShapeType="1"/>
          </p:cNvSpPr>
          <p:nvPr/>
        </p:nvSpPr>
        <p:spPr bwMode="auto">
          <a:xfrm>
            <a:off x="2286000" y="5029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5" name="Line 16"/>
          <p:cNvSpPr>
            <a:spLocks noChangeShapeType="1"/>
          </p:cNvSpPr>
          <p:nvPr/>
        </p:nvSpPr>
        <p:spPr bwMode="auto">
          <a:xfrm>
            <a:off x="457200" y="6096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6" name="Line 17"/>
          <p:cNvSpPr>
            <a:spLocks noChangeShapeType="1"/>
          </p:cNvSpPr>
          <p:nvPr/>
        </p:nvSpPr>
        <p:spPr bwMode="auto">
          <a:xfrm>
            <a:off x="914400" y="6096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7" name="Line 18"/>
          <p:cNvSpPr>
            <a:spLocks noChangeShapeType="1"/>
          </p:cNvSpPr>
          <p:nvPr/>
        </p:nvSpPr>
        <p:spPr bwMode="auto">
          <a:xfrm>
            <a:off x="2286000" y="6096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8" name="Line 19"/>
          <p:cNvSpPr>
            <a:spLocks noChangeShapeType="1"/>
          </p:cNvSpPr>
          <p:nvPr/>
        </p:nvSpPr>
        <p:spPr bwMode="auto">
          <a:xfrm>
            <a:off x="2743200" y="6096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9" name="Line 20"/>
          <p:cNvSpPr>
            <a:spLocks noChangeShapeType="1"/>
          </p:cNvSpPr>
          <p:nvPr/>
        </p:nvSpPr>
        <p:spPr bwMode="auto">
          <a:xfrm>
            <a:off x="2895600" y="5029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0" name="Line 21"/>
          <p:cNvSpPr>
            <a:spLocks noChangeShapeType="1"/>
          </p:cNvSpPr>
          <p:nvPr/>
        </p:nvSpPr>
        <p:spPr bwMode="auto">
          <a:xfrm>
            <a:off x="6400800" y="5029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1" name="Line 22"/>
          <p:cNvSpPr>
            <a:spLocks noChangeShapeType="1"/>
          </p:cNvSpPr>
          <p:nvPr/>
        </p:nvSpPr>
        <p:spPr bwMode="auto">
          <a:xfrm>
            <a:off x="7086600" y="5029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2" name="Line 23"/>
          <p:cNvSpPr>
            <a:spLocks noChangeShapeType="1"/>
          </p:cNvSpPr>
          <p:nvPr/>
        </p:nvSpPr>
        <p:spPr bwMode="auto">
          <a:xfrm>
            <a:off x="4114800" y="6096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3" name="Line 24"/>
          <p:cNvSpPr>
            <a:spLocks noChangeShapeType="1"/>
          </p:cNvSpPr>
          <p:nvPr/>
        </p:nvSpPr>
        <p:spPr bwMode="auto">
          <a:xfrm>
            <a:off x="4572000" y="6096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4" name="Line 25"/>
          <p:cNvSpPr>
            <a:spLocks noChangeShapeType="1"/>
          </p:cNvSpPr>
          <p:nvPr/>
        </p:nvSpPr>
        <p:spPr bwMode="auto">
          <a:xfrm>
            <a:off x="5562600" y="6096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5" name="Line 26"/>
          <p:cNvSpPr>
            <a:spLocks noChangeShapeType="1"/>
          </p:cNvSpPr>
          <p:nvPr/>
        </p:nvSpPr>
        <p:spPr bwMode="auto">
          <a:xfrm>
            <a:off x="6019800" y="6096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6" name="Line 27"/>
          <p:cNvSpPr>
            <a:spLocks noChangeShapeType="1"/>
          </p:cNvSpPr>
          <p:nvPr/>
        </p:nvSpPr>
        <p:spPr bwMode="auto">
          <a:xfrm>
            <a:off x="6934200" y="6096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7" name="Line 28"/>
          <p:cNvSpPr>
            <a:spLocks noChangeShapeType="1"/>
          </p:cNvSpPr>
          <p:nvPr/>
        </p:nvSpPr>
        <p:spPr bwMode="auto">
          <a:xfrm>
            <a:off x="7391400" y="6096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8" name="Line 29"/>
          <p:cNvSpPr>
            <a:spLocks noChangeShapeType="1"/>
          </p:cNvSpPr>
          <p:nvPr/>
        </p:nvSpPr>
        <p:spPr bwMode="auto">
          <a:xfrm>
            <a:off x="8305800" y="6096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9" name="Line 30"/>
          <p:cNvSpPr>
            <a:spLocks noChangeShapeType="1"/>
          </p:cNvSpPr>
          <p:nvPr/>
        </p:nvSpPr>
        <p:spPr bwMode="auto">
          <a:xfrm>
            <a:off x="8763000" y="6096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0" name="Line 31"/>
          <p:cNvSpPr>
            <a:spLocks noChangeShapeType="1"/>
          </p:cNvSpPr>
          <p:nvPr/>
        </p:nvSpPr>
        <p:spPr bwMode="auto">
          <a:xfrm flipH="1">
            <a:off x="2667000" y="4572000"/>
            <a:ext cx="990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1" name="Line 32"/>
          <p:cNvSpPr>
            <a:spLocks noChangeShapeType="1"/>
          </p:cNvSpPr>
          <p:nvPr/>
        </p:nvSpPr>
        <p:spPr bwMode="auto">
          <a:xfrm>
            <a:off x="5181600" y="4572000"/>
            <a:ext cx="15240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2" name="Line 33"/>
          <p:cNvSpPr>
            <a:spLocks noChangeShapeType="1"/>
          </p:cNvSpPr>
          <p:nvPr/>
        </p:nvSpPr>
        <p:spPr bwMode="auto">
          <a:xfrm flipH="1">
            <a:off x="685800" y="5562600"/>
            <a:ext cx="1524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3" name="Line 34"/>
          <p:cNvSpPr>
            <a:spLocks noChangeShapeType="1"/>
          </p:cNvSpPr>
          <p:nvPr/>
        </p:nvSpPr>
        <p:spPr bwMode="auto">
          <a:xfrm flipH="1">
            <a:off x="2533651" y="5580797"/>
            <a:ext cx="514350" cy="5152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4" name="Line 35"/>
          <p:cNvSpPr>
            <a:spLocks noChangeShapeType="1"/>
          </p:cNvSpPr>
          <p:nvPr/>
        </p:nvSpPr>
        <p:spPr bwMode="auto">
          <a:xfrm flipH="1">
            <a:off x="4267200" y="5562600"/>
            <a:ext cx="1905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5" name="Line 36"/>
          <p:cNvSpPr>
            <a:spLocks noChangeShapeType="1"/>
          </p:cNvSpPr>
          <p:nvPr/>
        </p:nvSpPr>
        <p:spPr bwMode="auto">
          <a:xfrm flipH="1">
            <a:off x="5791200" y="55626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6" name="Line 37"/>
          <p:cNvSpPr>
            <a:spLocks noChangeShapeType="1"/>
          </p:cNvSpPr>
          <p:nvPr/>
        </p:nvSpPr>
        <p:spPr bwMode="auto">
          <a:xfrm>
            <a:off x="6934200" y="5562600"/>
            <a:ext cx="2286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7" name="Line 38"/>
          <p:cNvSpPr>
            <a:spLocks noChangeShapeType="1"/>
          </p:cNvSpPr>
          <p:nvPr/>
        </p:nvSpPr>
        <p:spPr bwMode="auto">
          <a:xfrm>
            <a:off x="7391400" y="5562600"/>
            <a:ext cx="1219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8" name="AutoShape 39"/>
          <p:cNvSpPr>
            <a:spLocks noChangeArrowheads="1"/>
          </p:cNvSpPr>
          <p:nvPr/>
        </p:nvSpPr>
        <p:spPr bwMode="auto">
          <a:xfrm>
            <a:off x="1828800" y="50292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30</a:t>
            </a:r>
          </a:p>
        </p:txBody>
      </p:sp>
      <p:sp>
        <p:nvSpPr>
          <p:cNvPr id="7209" name="Line 40"/>
          <p:cNvSpPr>
            <a:spLocks noChangeShapeType="1"/>
          </p:cNvSpPr>
          <p:nvPr/>
        </p:nvSpPr>
        <p:spPr bwMode="auto">
          <a:xfrm>
            <a:off x="2286000" y="5029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10" name="Line 41"/>
          <p:cNvSpPr>
            <a:spLocks noChangeShapeType="1"/>
          </p:cNvSpPr>
          <p:nvPr/>
        </p:nvSpPr>
        <p:spPr bwMode="auto">
          <a:xfrm>
            <a:off x="2895600" y="5029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19066981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28650" y="-76200"/>
            <a:ext cx="7886700" cy="1325563"/>
          </a:xfrm>
        </p:spPr>
        <p:txBody>
          <a:bodyPr/>
          <a:lstStyle/>
          <a:p>
            <a:r>
              <a:rPr lang="en-US" altLang="en-US" sz="4000" dirty="0" smtClean="0"/>
              <a:t>More Introductory stuff</a:t>
            </a:r>
          </a:p>
        </p:txBody>
      </p:sp>
      <p:sp>
        <p:nvSpPr>
          <p:cNvPr id="8196" name="Rectangle 3"/>
          <p:cNvSpPr>
            <a:spLocks noGrp="1" noChangeArrowheads="1"/>
          </p:cNvSpPr>
          <p:nvPr>
            <p:ph idx="1"/>
          </p:nvPr>
        </p:nvSpPr>
        <p:spPr>
          <a:xfrm>
            <a:off x="0" y="2743200"/>
            <a:ext cx="8991600" cy="3962400"/>
          </a:xfrm>
        </p:spPr>
        <p:txBody>
          <a:bodyPr/>
          <a:lstStyle/>
          <a:p>
            <a:endParaRPr lang="en-US" altLang="en-US" dirty="0" smtClean="0"/>
          </a:p>
          <a:p>
            <a:endParaRPr lang="en-US" altLang="en-US" dirty="0" smtClean="0"/>
          </a:p>
          <a:p>
            <a:endParaRPr lang="en-US" altLang="en-US" dirty="0" smtClean="0"/>
          </a:p>
          <a:p>
            <a:r>
              <a:rPr lang="en-US" altLang="en-US" sz="2400" dirty="0" smtClean="0"/>
              <a:t>Critical relationships determine the structure of 2-3-4 trees:</a:t>
            </a:r>
          </a:p>
          <a:p>
            <a:r>
              <a:rPr lang="en-US" altLang="en-US" sz="2400" dirty="0" smtClean="0"/>
              <a:t>A </a:t>
            </a:r>
            <a:r>
              <a:rPr lang="en-US" altLang="en-US" sz="2400" b="1" u="sng" dirty="0" smtClean="0"/>
              <a:t>leaf node</a:t>
            </a:r>
            <a:r>
              <a:rPr lang="en-US" altLang="en-US" sz="2400" dirty="0" smtClean="0"/>
              <a:t> has no children, but can still contain one, two, or three data items (</a:t>
            </a:r>
            <a:r>
              <a:rPr lang="en-US" altLang="en-US" sz="2400" dirty="0" smtClean="0">
                <a:sym typeface="Wingdings" panose="05000000000000000000" pitchFamily="2" charset="2"/>
              </a:rPr>
              <a:t> 2, 3, or 4 links)</a:t>
            </a:r>
            <a:r>
              <a:rPr lang="en-US" altLang="en-US" sz="2400" dirty="0" smtClean="0"/>
              <a:t>;  cannot be empty.  (See figure above)</a:t>
            </a:r>
          </a:p>
          <a:p>
            <a:r>
              <a:rPr lang="en-US" altLang="en-US" sz="2400" dirty="0" smtClean="0">
                <a:sym typeface="Wingdings" panose="05000000000000000000" pitchFamily="2" charset="2"/>
              </a:rPr>
              <a:t>  </a:t>
            </a:r>
            <a:r>
              <a:rPr lang="en-US" altLang="en-US" sz="2400" dirty="0" smtClean="0"/>
              <a:t>Because a 2-3-4 tree can have nodes with up to four children, it’s called a </a:t>
            </a:r>
            <a:r>
              <a:rPr lang="en-US" altLang="en-US" sz="2400" b="1" u="sng" dirty="0" smtClean="0"/>
              <a:t>multiway tree of order 4</a:t>
            </a:r>
            <a:r>
              <a:rPr lang="en-US" altLang="en-US" sz="2400" dirty="0" smtClean="0"/>
              <a:t>.</a:t>
            </a:r>
          </a:p>
        </p:txBody>
      </p:sp>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9C18680B-4320-4152-B1C2-0C37010823D4}" type="slidenum">
              <a:rPr lang="en-US" altLang="en-US">
                <a:latin typeface="Arial" panose="020B0604020202020204" pitchFamily="34" charset="0"/>
              </a:rPr>
              <a:pPr/>
              <a:t>206</a:t>
            </a:fld>
            <a:endParaRPr lang="en-US" altLang="en-US">
              <a:latin typeface="Arial" panose="020B0604020202020204" pitchFamily="34" charset="0"/>
            </a:endParaRPr>
          </a:p>
        </p:txBody>
      </p:sp>
      <p:sp>
        <p:nvSpPr>
          <p:cNvPr id="8197" name="AutoShape 4"/>
          <p:cNvSpPr>
            <a:spLocks noChangeArrowheads="1"/>
          </p:cNvSpPr>
          <p:nvPr/>
        </p:nvSpPr>
        <p:spPr bwMode="auto">
          <a:xfrm>
            <a:off x="3581400" y="9144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50</a:t>
            </a:r>
          </a:p>
        </p:txBody>
      </p:sp>
      <p:sp>
        <p:nvSpPr>
          <p:cNvPr id="8198" name="AutoShape 5"/>
          <p:cNvSpPr>
            <a:spLocks noChangeArrowheads="1"/>
          </p:cNvSpPr>
          <p:nvPr/>
        </p:nvSpPr>
        <p:spPr bwMode="auto">
          <a:xfrm>
            <a:off x="1828800" y="18288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30</a:t>
            </a:r>
          </a:p>
        </p:txBody>
      </p:sp>
      <p:sp>
        <p:nvSpPr>
          <p:cNvPr id="8199" name="AutoShape 6"/>
          <p:cNvSpPr>
            <a:spLocks noChangeArrowheads="1"/>
          </p:cNvSpPr>
          <p:nvPr/>
        </p:nvSpPr>
        <p:spPr bwMode="auto">
          <a:xfrm>
            <a:off x="5867400" y="18288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60        70           80</a:t>
            </a:r>
          </a:p>
        </p:txBody>
      </p:sp>
      <p:sp>
        <p:nvSpPr>
          <p:cNvPr id="8200" name="AutoShape 7"/>
          <p:cNvSpPr>
            <a:spLocks noChangeArrowheads="1"/>
          </p:cNvSpPr>
          <p:nvPr/>
        </p:nvSpPr>
        <p:spPr bwMode="auto">
          <a:xfrm>
            <a:off x="76200" y="28956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10    20</a:t>
            </a:r>
          </a:p>
        </p:txBody>
      </p:sp>
      <p:sp>
        <p:nvSpPr>
          <p:cNvPr id="8201" name="AutoShape 8"/>
          <p:cNvSpPr>
            <a:spLocks noChangeArrowheads="1"/>
          </p:cNvSpPr>
          <p:nvPr/>
        </p:nvSpPr>
        <p:spPr bwMode="auto">
          <a:xfrm>
            <a:off x="1905000" y="28956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40</a:t>
            </a:r>
          </a:p>
        </p:txBody>
      </p:sp>
      <p:sp>
        <p:nvSpPr>
          <p:cNvPr id="8202" name="AutoShape 9"/>
          <p:cNvSpPr>
            <a:spLocks noChangeArrowheads="1"/>
          </p:cNvSpPr>
          <p:nvPr/>
        </p:nvSpPr>
        <p:spPr bwMode="auto">
          <a:xfrm>
            <a:off x="3733800" y="28956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55</a:t>
            </a:r>
          </a:p>
        </p:txBody>
      </p:sp>
      <p:sp>
        <p:nvSpPr>
          <p:cNvPr id="8203" name="AutoShape 10"/>
          <p:cNvSpPr>
            <a:spLocks noChangeArrowheads="1"/>
          </p:cNvSpPr>
          <p:nvPr/>
        </p:nvSpPr>
        <p:spPr bwMode="auto">
          <a:xfrm>
            <a:off x="5181600" y="28956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62   64       66</a:t>
            </a:r>
          </a:p>
        </p:txBody>
      </p:sp>
      <p:sp>
        <p:nvSpPr>
          <p:cNvPr id="8204" name="AutoShape 11"/>
          <p:cNvSpPr>
            <a:spLocks noChangeArrowheads="1"/>
          </p:cNvSpPr>
          <p:nvPr/>
        </p:nvSpPr>
        <p:spPr bwMode="auto">
          <a:xfrm>
            <a:off x="6553200" y="28956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75</a:t>
            </a:r>
          </a:p>
        </p:txBody>
      </p:sp>
      <p:sp>
        <p:nvSpPr>
          <p:cNvPr id="8205" name="AutoShape 12"/>
          <p:cNvSpPr>
            <a:spLocks noChangeArrowheads="1"/>
          </p:cNvSpPr>
          <p:nvPr/>
        </p:nvSpPr>
        <p:spPr bwMode="auto">
          <a:xfrm>
            <a:off x="7924800" y="28956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83    86</a:t>
            </a:r>
          </a:p>
        </p:txBody>
      </p:sp>
      <p:sp>
        <p:nvSpPr>
          <p:cNvPr id="8206" name="Line 13"/>
          <p:cNvSpPr>
            <a:spLocks noChangeShapeType="1"/>
          </p:cNvSpPr>
          <p:nvPr/>
        </p:nvSpPr>
        <p:spPr bwMode="auto">
          <a:xfrm>
            <a:off x="4191000" y="9144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07" name="Line 14"/>
          <p:cNvSpPr>
            <a:spLocks noChangeShapeType="1"/>
          </p:cNvSpPr>
          <p:nvPr/>
        </p:nvSpPr>
        <p:spPr bwMode="auto">
          <a:xfrm>
            <a:off x="4724400" y="9144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08" name="Line 15"/>
          <p:cNvSpPr>
            <a:spLocks noChangeShapeType="1"/>
          </p:cNvSpPr>
          <p:nvPr/>
        </p:nvSpPr>
        <p:spPr bwMode="auto">
          <a:xfrm>
            <a:off x="2286000" y="1828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09" name="Line 16"/>
          <p:cNvSpPr>
            <a:spLocks noChangeShapeType="1"/>
          </p:cNvSpPr>
          <p:nvPr/>
        </p:nvSpPr>
        <p:spPr bwMode="auto">
          <a:xfrm>
            <a:off x="457200" y="2895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10" name="Line 17"/>
          <p:cNvSpPr>
            <a:spLocks noChangeShapeType="1"/>
          </p:cNvSpPr>
          <p:nvPr/>
        </p:nvSpPr>
        <p:spPr bwMode="auto">
          <a:xfrm>
            <a:off x="914400" y="2895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11" name="Line 18"/>
          <p:cNvSpPr>
            <a:spLocks noChangeShapeType="1"/>
          </p:cNvSpPr>
          <p:nvPr/>
        </p:nvSpPr>
        <p:spPr bwMode="auto">
          <a:xfrm>
            <a:off x="2286000" y="2895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12" name="Line 19"/>
          <p:cNvSpPr>
            <a:spLocks noChangeShapeType="1"/>
          </p:cNvSpPr>
          <p:nvPr/>
        </p:nvSpPr>
        <p:spPr bwMode="auto">
          <a:xfrm>
            <a:off x="2743200" y="2895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13" name="Line 20"/>
          <p:cNvSpPr>
            <a:spLocks noChangeShapeType="1"/>
          </p:cNvSpPr>
          <p:nvPr/>
        </p:nvSpPr>
        <p:spPr bwMode="auto">
          <a:xfrm>
            <a:off x="2895600" y="1828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14" name="Line 21"/>
          <p:cNvSpPr>
            <a:spLocks noChangeShapeType="1"/>
          </p:cNvSpPr>
          <p:nvPr/>
        </p:nvSpPr>
        <p:spPr bwMode="auto">
          <a:xfrm>
            <a:off x="6400800" y="1828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15" name="Line 22"/>
          <p:cNvSpPr>
            <a:spLocks noChangeShapeType="1"/>
          </p:cNvSpPr>
          <p:nvPr/>
        </p:nvSpPr>
        <p:spPr bwMode="auto">
          <a:xfrm>
            <a:off x="7086600" y="1828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16" name="Line 23"/>
          <p:cNvSpPr>
            <a:spLocks noChangeShapeType="1"/>
          </p:cNvSpPr>
          <p:nvPr/>
        </p:nvSpPr>
        <p:spPr bwMode="auto">
          <a:xfrm>
            <a:off x="4114800" y="2895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17" name="Line 24"/>
          <p:cNvSpPr>
            <a:spLocks noChangeShapeType="1"/>
          </p:cNvSpPr>
          <p:nvPr/>
        </p:nvSpPr>
        <p:spPr bwMode="auto">
          <a:xfrm>
            <a:off x="4572000" y="2895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18" name="Line 25"/>
          <p:cNvSpPr>
            <a:spLocks noChangeShapeType="1"/>
          </p:cNvSpPr>
          <p:nvPr/>
        </p:nvSpPr>
        <p:spPr bwMode="auto">
          <a:xfrm>
            <a:off x="5562600" y="2895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19" name="Line 26"/>
          <p:cNvSpPr>
            <a:spLocks noChangeShapeType="1"/>
          </p:cNvSpPr>
          <p:nvPr/>
        </p:nvSpPr>
        <p:spPr bwMode="auto">
          <a:xfrm>
            <a:off x="6019800" y="2895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20" name="Line 27"/>
          <p:cNvSpPr>
            <a:spLocks noChangeShapeType="1"/>
          </p:cNvSpPr>
          <p:nvPr/>
        </p:nvSpPr>
        <p:spPr bwMode="auto">
          <a:xfrm>
            <a:off x="6934200" y="2895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21" name="Line 28"/>
          <p:cNvSpPr>
            <a:spLocks noChangeShapeType="1"/>
          </p:cNvSpPr>
          <p:nvPr/>
        </p:nvSpPr>
        <p:spPr bwMode="auto">
          <a:xfrm>
            <a:off x="7391400" y="2895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22" name="Line 29"/>
          <p:cNvSpPr>
            <a:spLocks noChangeShapeType="1"/>
          </p:cNvSpPr>
          <p:nvPr/>
        </p:nvSpPr>
        <p:spPr bwMode="auto">
          <a:xfrm>
            <a:off x="8305800" y="2895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23" name="Line 30"/>
          <p:cNvSpPr>
            <a:spLocks noChangeShapeType="1"/>
          </p:cNvSpPr>
          <p:nvPr/>
        </p:nvSpPr>
        <p:spPr bwMode="auto">
          <a:xfrm>
            <a:off x="8763000" y="2895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24" name="Line 31"/>
          <p:cNvSpPr>
            <a:spLocks noChangeShapeType="1"/>
          </p:cNvSpPr>
          <p:nvPr/>
        </p:nvSpPr>
        <p:spPr bwMode="auto">
          <a:xfrm flipH="1">
            <a:off x="2667000" y="1371600"/>
            <a:ext cx="990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25" name="Line 32"/>
          <p:cNvSpPr>
            <a:spLocks noChangeShapeType="1"/>
          </p:cNvSpPr>
          <p:nvPr/>
        </p:nvSpPr>
        <p:spPr bwMode="auto">
          <a:xfrm>
            <a:off x="5181600" y="1371600"/>
            <a:ext cx="15240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26" name="Line 33"/>
          <p:cNvSpPr>
            <a:spLocks noChangeShapeType="1"/>
          </p:cNvSpPr>
          <p:nvPr/>
        </p:nvSpPr>
        <p:spPr bwMode="auto">
          <a:xfrm flipH="1">
            <a:off x="685800" y="2362200"/>
            <a:ext cx="1524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27" name="Line 34"/>
          <p:cNvSpPr>
            <a:spLocks noChangeShapeType="1"/>
          </p:cNvSpPr>
          <p:nvPr/>
        </p:nvSpPr>
        <p:spPr bwMode="auto">
          <a:xfrm flipH="1">
            <a:off x="2514600" y="2362200"/>
            <a:ext cx="76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28" name="Line 35"/>
          <p:cNvSpPr>
            <a:spLocks noChangeShapeType="1"/>
          </p:cNvSpPr>
          <p:nvPr/>
        </p:nvSpPr>
        <p:spPr bwMode="auto">
          <a:xfrm flipH="1">
            <a:off x="4267200" y="2362200"/>
            <a:ext cx="1905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29" name="Line 36"/>
          <p:cNvSpPr>
            <a:spLocks noChangeShapeType="1"/>
          </p:cNvSpPr>
          <p:nvPr/>
        </p:nvSpPr>
        <p:spPr bwMode="auto">
          <a:xfrm flipH="1">
            <a:off x="5791200" y="23622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30" name="Line 37"/>
          <p:cNvSpPr>
            <a:spLocks noChangeShapeType="1"/>
          </p:cNvSpPr>
          <p:nvPr/>
        </p:nvSpPr>
        <p:spPr bwMode="auto">
          <a:xfrm>
            <a:off x="6934200" y="2362200"/>
            <a:ext cx="2286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31" name="Line 38"/>
          <p:cNvSpPr>
            <a:spLocks noChangeShapeType="1"/>
          </p:cNvSpPr>
          <p:nvPr/>
        </p:nvSpPr>
        <p:spPr bwMode="auto">
          <a:xfrm>
            <a:off x="7391400" y="2362200"/>
            <a:ext cx="1219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32" name="AutoShape 39"/>
          <p:cNvSpPr>
            <a:spLocks noChangeArrowheads="1"/>
          </p:cNvSpPr>
          <p:nvPr/>
        </p:nvSpPr>
        <p:spPr bwMode="auto">
          <a:xfrm>
            <a:off x="1828800" y="18288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30</a:t>
            </a:r>
          </a:p>
        </p:txBody>
      </p:sp>
      <p:sp>
        <p:nvSpPr>
          <p:cNvPr id="8233" name="Line 40"/>
          <p:cNvSpPr>
            <a:spLocks noChangeShapeType="1"/>
          </p:cNvSpPr>
          <p:nvPr/>
        </p:nvSpPr>
        <p:spPr bwMode="auto">
          <a:xfrm>
            <a:off x="2895600" y="1828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34" name="Line 41"/>
          <p:cNvSpPr>
            <a:spLocks noChangeShapeType="1"/>
          </p:cNvSpPr>
          <p:nvPr/>
        </p:nvSpPr>
        <p:spPr bwMode="auto">
          <a:xfrm>
            <a:off x="2286000" y="1828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99265792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93ADFE5E-06D8-41D9-BABB-354E2F9E02E1}" type="slidenum">
              <a:rPr lang="en-US" altLang="en-US">
                <a:latin typeface="Arial" panose="020B0604020202020204" pitchFamily="34" charset="0"/>
              </a:rPr>
              <a:pPr/>
              <a:t>207</a:t>
            </a:fld>
            <a:endParaRPr lang="en-US" altLang="en-US">
              <a:latin typeface="Arial" panose="020B0604020202020204" pitchFamily="34" charset="0"/>
            </a:endParaRPr>
          </a:p>
        </p:txBody>
      </p:sp>
      <p:sp>
        <p:nvSpPr>
          <p:cNvPr id="9219" name="Rectangle 2"/>
          <p:cNvSpPr>
            <a:spLocks noGrp="1" noChangeArrowheads="1"/>
          </p:cNvSpPr>
          <p:nvPr>
            <p:ph type="title" idx="4294967295"/>
          </p:nvPr>
        </p:nvSpPr>
        <p:spPr>
          <a:xfrm>
            <a:off x="0" y="228600"/>
            <a:ext cx="7772400" cy="609600"/>
          </a:xfrm>
        </p:spPr>
        <p:txBody>
          <a:bodyPr>
            <a:normAutofit fontScale="90000"/>
          </a:bodyPr>
          <a:lstStyle/>
          <a:p>
            <a:r>
              <a:rPr lang="en-US" altLang="en-US" sz="4000" smtClean="0"/>
              <a:t>Still More Introductory stuff</a:t>
            </a:r>
          </a:p>
        </p:txBody>
      </p:sp>
      <p:sp>
        <p:nvSpPr>
          <p:cNvPr id="9220" name="Rectangle 3"/>
          <p:cNvSpPr>
            <a:spLocks noGrp="1" noChangeArrowheads="1"/>
          </p:cNvSpPr>
          <p:nvPr>
            <p:ph type="body" idx="4294967295"/>
          </p:nvPr>
        </p:nvSpPr>
        <p:spPr>
          <a:xfrm>
            <a:off x="0" y="914400"/>
            <a:ext cx="9067800" cy="5486400"/>
          </a:xfrm>
        </p:spPr>
        <p:txBody>
          <a:bodyPr/>
          <a:lstStyle/>
          <a:p>
            <a:pPr>
              <a:lnSpc>
                <a:spcPct val="80000"/>
              </a:lnSpc>
            </a:pPr>
            <a:r>
              <a:rPr lang="en-US" altLang="en-US" sz="2800" smtClean="0"/>
              <a:t>Binary (and Red Black)  trees may be referred to as multiway trees of order 2 - </a:t>
            </a:r>
            <a:r>
              <a:rPr lang="en-US" altLang="en-US" sz="2800" u="sng" smtClean="0"/>
              <a:t>each node can have up to two children.</a:t>
            </a:r>
          </a:p>
          <a:p>
            <a:pPr>
              <a:lnSpc>
                <a:spcPct val="80000"/>
              </a:lnSpc>
              <a:buFontTx/>
              <a:buNone/>
            </a:pPr>
            <a:endParaRPr lang="en-US" altLang="en-US" sz="2800" u="sng" smtClean="0"/>
          </a:p>
          <a:p>
            <a:pPr>
              <a:lnSpc>
                <a:spcPct val="80000"/>
              </a:lnSpc>
            </a:pPr>
            <a:r>
              <a:rPr lang="en-US" altLang="en-US" sz="2800" u="sng" smtClean="0"/>
              <a:t>But</a:t>
            </a:r>
            <a:r>
              <a:rPr lang="en-US" altLang="en-US" sz="2800" smtClean="0"/>
              <a:t> note:  in a </a:t>
            </a:r>
            <a:r>
              <a:rPr lang="en-US" altLang="en-US" sz="2800" u="sng" smtClean="0"/>
              <a:t>binary</a:t>
            </a:r>
            <a:r>
              <a:rPr lang="en-US" altLang="en-US" sz="2800" smtClean="0"/>
              <a:t> tree, a node </a:t>
            </a:r>
            <a:r>
              <a:rPr lang="en-US" altLang="en-US" sz="2800" b="1" u="sng" smtClean="0"/>
              <a:t>may</a:t>
            </a:r>
            <a:r>
              <a:rPr lang="en-US" altLang="en-US" sz="2800" smtClean="0"/>
              <a:t> have </a:t>
            </a:r>
            <a:r>
              <a:rPr lang="en-US" altLang="en-US" sz="2800" b="1" u="sng" smtClean="0"/>
              <a:t>up to</a:t>
            </a:r>
            <a:r>
              <a:rPr lang="en-US" altLang="en-US" sz="2800" smtClean="0"/>
              <a:t> two child links ( but one or more may be </a:t>
            </a:r>
            <a:r>
              <a:rPr lang="en-US" altLang="en-US" sz="2800" b="1" smtClean="0"/>
              <a:t>null</a:t>
            </a:r>
            <a:r>
              <a:rPr lang="en-US" altLang="en-US" sz="2800" smtClean="0"/>
              <a:t>).</a:t>
            </a:r>
          </a:p>
          <a:p>
            <a:pPr>
              <a:lnSpc>
                <a:spcPct val="80000"/>
              </a:lnSpc>
            </a:pPr>
            <a:endParaRPr lang="en-US" altLang="en-US" sz="2800" smtClean="0"/>
          </a:p>
          <a:p>
            <a:pPr>
              <a:lnSpc>
                <a:spcPct val="80000"/>
              </a:lnSpc>
            </a:pPr>
            <a:r>
              <a:rPr lang="en-US" altLang="en-US" sz="2800" u="sng" smtClean="0"/>
              <a:t>In a 2-3-4 tree, nodes with a </a:t>
            </a:r>
            <a:r>
              <a:rPr lang="en-US" altLang="en-US" sz="2800" b="1" u="sng" smtClean="0"/>
              <a:t>single</a:t>
            </a:r>
            <a:r>
              <a:rPr lang="en-US" altLang="en-US" sz="2800" u="sng" smtClean="0"/>
              <a:t> link are NOT </a:t>
            </a:r>
            <a:r>
              <a:rPr lang="en-US" altLang="en-US" sz="2800" b="1" u="sng" smtClean="0"/>
              <a:t>permitted</a:t>
            </a:r>
            <a:r>
              <a:rPr lang="en-US" altLang="en-US" sz="2800" smtClean="0"/>
              <a:t>;  </a:t>
            </a:r>
          </a:p>
          <a:p>
            <a:pPr lvl="1">
              <a:lnSpc>
                <a:spcPct val="80000"/>
              </a:lnSpc>
            </a:pPr>
            <a:r>
              <a:rPr lang="en-US" altLang="en-US" sz="2400" smtClean="0"/>
              <a:t>a node with one data item </a:t>
            </a:r>
            <a:r>
              <a:rPr lang="en-US" altLang="en-US" sz="2400" b="1" smtClean="0"/>
              <a:t>must</a:t>
            </a:r>
            <a:r>
              <a:rPr lang="en-US" altLang="en-US" sz="2400" smtClean="0"/>
              <a:t> have </a:t>
            </a:r>
            <a:r>
              <a:rPr lang="en-US" altLang="en-US" sz="2400" u="sng" smtClean="0"/>
              <a:t>two</a:t>
            </a:r>
            <a:r>
              <a:rPr lang="en-US" altLang="en-US" sz="2400" smtClean="0"/>
              <a:t> </a:t>
            </a:r>
            <a:r>
              <a:rPr lang="en-US" altLang="en-US" sz="2400" u="sng" smtClean="0"/>
              <a:t>links</a:t>
            </a:r>
            <a:r>
              <a:rPr lang="en-US" altLang="en-US" sz="2400" smtClean="0"/>
              <a:t> (unless it’s a leaf);  </a:t>
            </a:r>
          </a:p>
          <a:p>
            <a:pPr lvl="1">
              <a:lnSpc>
                <a:spcPct val="80000"/>
              </a:lnSpc>
            </a:pPr>
            <a:r>
              <a:rPr lang="en-US" altLang="en-US" sz="2400" smtClean="0"/>
              <a:t>nodes with two data items must have three children;  </a:t>
            </a:r>
          </a:p>
          <a:p>
            <a:pPr lvl="1">
              <a:lnSpc>
                <a:spcPct val="80000"/>
              </a:lnSpc>
            </a:pPr>
            <a:r>
              <a:rPr lang="en-US" altLang="en-US" sz="2400" smtClean="0"/>
              <a:t>nodes with three data items must have four children.  </a:t>
            </a:r>
          </a:p>
          <a:p>
            <a:pPr>
              <a:lnSpc>
                <a:spcPct val="80000"/>
              </a:lnSpc>
            </a:pPr>
            <a:r>
              <a:rPr lang="en-US" altLang="en-US" smtClean="0"/>
              <a:t>(You will see this more clearly once we talk about how they are actually built.)</a:t>
            </a:r>
          </a:p>
          <a:p>
            <a:pPr>
              <a:lnSpc>
                <a:spcPct val="80000"/>
              </a:lnSpc>
            </a:pPr>
            <a:endParaRPr lang="en-US" altLang="en-US" sz="2800" smtClean="0"/>
          </a:p>
          <a:p>
            <a:pPr>
              <a:lnSpc>
                <a:spcPct val="80000"/>
              </a:lnSpc>
            </a:pPr>
            <a:endParaRPr lang="en-US" altLang="en-US" sz="2800" smtClean="0"/>
          </a:p>
        </p:txBody>
      </p:sp>
    </p:spTree>
    <p:extLst>
      <p:ext uri="{BB962C8B-B14F-4D97-AF65-F5344CB8AC3E}">
        <p14:creationId xmlns:p14="http://schemas.microsoft.com/office/powerpoint/2010/main" val="320854017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p:cNvSpPr>
            <a:spLocks noGrp="1"/>
          </p:cNvSpPr>
          <p:nvPr>
            <p:ph type="title"/>
          </p:nvPr>
        </p:nvSpPr>
        <p:spPr/>
        <p:txBody>
          <a:bodyPr/>
          <a:lstStyle/>
          <a:p>
            <a:r>
              <a:rPr lang="en-US" altLang="en-US" smtClean="0"/>
              <a:t>Even More Introductory stuff</a:t>
            </a:r>
          </a:p>
        </p:txBody>
      </p:sp>
      <p:sp>
        <p:nvSpPr>
          <p:cNvPr id="10243" name="Content Placeholder 3"/>
          <p:cNvSpPr>
            <a:spLocks noGrp="1"/>
          </p:cNvSpPr>
          <p:nvPr>
            <p:ph idx="1"/>
          </p:nvPr>
        </p:nvSpPr>
        <p:spPr>
          <a:xfrm>
            <a:off x="685800" y="1219200"/>
            <a:ext cx="7772400" cy="4953000"/>
          </a:xfrm>
        </p:spPr>
        <p:txBody>
          <a:bodyPr>
            <a:normAutofit lnSpcReduction="10000"/>
          </a:bodyPr>
          <a:lstStyle/>
          <a:p>
            <a:pPr>
              <a:lnSpc>
                <a:spcPct val="80000"/>
              </a:lnSpc>
            </a:pPr>
            <a:r>
              <a:rPr lang="en-US" altLang="en-US" smtClean="0"/>
              <a:t>These numbers are important. </a:t>
            </a:r>
          </a:p>
          <a:p>
            <a:pPr>
              <a:lnSpc>
                <a:spcPct val="80000"/>
              </a:lnSpc>
            </a:pPr>
            <a:endParaRPr lang="en-US" altLang="en-US" smtClean="0"/>
          </a:p>
          <a:p>
            <a:pPr>
              <a:lnSpc>
                <a:spcPct val="80000"/>
              </a:lnSpc>
            </a:pPr>
            <a:r>
              <a:rPr lang="en-US" altLang="en-US" smtClean="0"/>
              <a:t>For </a:t>
            </a:r>
            <a:r>
              <a:rPr lang="en-US" altLang="en-US" b="1" smtClean="0"/>
              <a:t>data items</a:t>
            </a:r>
            <a:r>
              <a:rPr lang="en-US" altLang="en-US" smtClean="0"/>
              <a:t>, a </a:t>
            </a:r>
            <a:r>
              <a:rPr lang="en-US" altLang="en-US" b="1" u="sng" smtClean="0"/>
              <a:t>node</a:t>
            </a:r>
            <a:r>
              <a:rPr lang="en-US" altLang="en-US" smtClean="0"/>
              <a:t> with </a:t>
            </a:r>
            <a:r>
              <a:rPr lang="en-US" altLang="en-US" b="1" smtClean="0"/>
              <a:t>one</a:t>
            </a:r>
            <a:r>
              <a:rPr lang="en-US" altLang="en-US" smtClean="0"/>
              <a:t> </a:t>
            </a:r>
            <a:r>
              <a:rPr lang="en-US" altLang="en-US" b="1" smtClean="0"/>
              <a:t>data</a:t>
            </a:r>
            <a:r>
              <a:rPr lang="en-US" altLang="en-US" smtClean="0"/>
              <a:t> item: points to (links to) lower level nodes that have values </a:t>
            </a:r>
            <a:r>
              <a:rPr lang="en-US" altLang="en-US" b="1" u="sng" smtClean="0"/>
              <a:t>less than the value of this item</a:t>
            </a:r>
            <a:r>
              <a:rPr lang="en-US" altLang="en-US" u="sng" smtClean="0"/>
              <a:t> </a:t>
            </a:r>
            <a:r>
              <a:rPr lang="en-US" altLang="en-US" smtClean="0"/>
              <a:t>and a pointer to a node that has </a:t>
            </a:r>
            <a:r>
              <a:rPr lang="en-US" altLang="en-US" b="1" u="sng" smtClean="0"/>
              <a:t>values greater than or equal to this value</a:t>
            </a:r>
            <a:r>
              <a:rPr lang="en-US" altLang="en-US" b="1" smtClean="0"/>
              <a:t>.</a:t>
            </a:r>
          </a:p>
          <a:p>
            <a:pPr>
              <a:lnSpc>
                <a:spcPct val="80000"/>
              </a:lnSpc>
            </a:pPr>
            <a:endParaRPr lang="en-US" altLang="en-US" u="sng" smtClean="0"/>
          </a:p>
          <a:p>
            <a:pPr>
              <a:lnSpc>
                <a:spcPct val="80000"/>
              </a:lnSpc>
            </a:pPr>
            <a:r>
              <a:rPr lang="en-US" altLang="en-US" u="sng" smtClean="0"/>
              <a:t>For </a:t>
            </a:r>
            <a:r>
              <a:rPr lang="en-US" altLang="en-US" b="1" u="sng" smtClean="0"/>
              <a:t>nodes</a:t>
            </a:r>
            <a:r>
              <a:rPr lang="en-US" altLang="en-US" u="sng" smtClean="0"/>
              <a:t> </a:t>
            </a:r>
            <a:r>
              <a:rPr lang="en-US" altLang="en-US" smtClean="0"/>
              <a:t>with </a:t>
            </a:r>
            <a:r>
              <a:rPr lang="en-US" altLang="en-US" b="1" u="sng" smtClean="0"/>
              <a:t>two</a:t>
            </a:r>
            <a:r>
              <a:rPr lang="en-US" altLang="en-US" smtClean="0"/>
              <a:t> </a:t>
            </a:r>
            <a:r>
              <a:rPr lang="en-US" altLang="en-US" b="1" u="sng" smtClean="0"/>
              <a:t>links:  </a:t>
            </a:r>
            <a:r>
              <a:rPr lang="en-US" altLang="en-US" smtClean="0"/>
              <a:t>a node with two links is called a 2-node;  a node with three links is called a 3-node;  with four links, a 4-node.  (no such thing as a 1-node).</a:t>
            </a:r>
            <a:endParaRPr lang="en-US" altLang="en-US" u="sng" smtClean="0"/>
          </a:p>
          <a:p>
            <a:endParaRPr lang="en-US" altLang="en-US" smtClean="0"/>
          </a:p>
        </p:txBody>
      </p:sp>
      <p:sp>
        <p:nvSpPr>
          <p:cNvPr id="1024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80735C-60E1-41BF-B580-7B8DF2C2E6D2}" type="slidenum">
              <a:rPr lang="en-US" altLang="en-US">
                <a:latin typeface="Arial" panose="020B0604020202020204" pitchFamily="34" charset="0"/>
              </a:rPr>
              <a:pPr/>
              <a:t>208</a:t>
            </a:fld>
            <a:endParaRPr lang="en-US" altLang="en-US">
              <a:latin typeface="Arial" panose="020B0604020202020204" pitchFamily="34" charset="0"/>
            </a:endParaRPr>
          </a:p>
        </p:txBody>
      </p:sp>
    </p:spTree>
    <p:extLst>
      <p:ext uri="{BB962C8B-B14F-4D97-AF65-F5344CB8AC3E}">
        <p14:creationId xmlns:p14="http://schemas.microsoft.com/office/powerpoint/2010/main" val="256132727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56F5CF8E-C2D7-493C-85EE-3D0ACC1B2DD2}" type="slidenum">
              <a:rPr lang="en-US" altLang="en-US">
                <a:latin typeface="Arial" panose="020B0604020202020204" pitchFamily="34" charset="0"/>
              </a:rPr>
              <a:pPr/>
              <a:t>209</a:t>
            </a:fld>
            <a:endParaRPr lang="en-US" altLang="en-US">
              <a:latin typeface="Arial" panose="020B0604020202020204" pitchFamily="34" charset="0"/>
            </a:endParaRPr>
          </a:p>
        </p:txBody>
      </p:sp>
      <p:sp>
        <p:nvSpPr>
          <p:cNvPr id="11267" name="AutoShape 5"/>
          <p:cNvSpPr>
            <a:spLocks noChangeArrowheads="1"/>
          </p:cNvSpPr>
          <p:nvPr/>
        </p:nvSpPr>
        <p:spPr bwMode="auto">
          <a:xfrm>
            <a:off x="3581400" y="2286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50</a:t>
            </a:r>
          </a:p>
        </p:txBody>
      </p:sp>
      <p:sp>
        <p:nvSpPr>
          <p:cNvPr id="11268" name="AutoShape 6"/>
          <p:cNvSpPr>
            <a:spLocks noChangeArrowheads="1"/>
          </p:cNvSpPr>
          <p:nvPr/>
        </p:nvSpPr>
        <p:spPr bwMode="auto">
          <a:xfrm>
            <a:off x="1828800" y="11430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30</a:t>
            </a:r>
          </a:p>
        </p:txBody>
      </p:sp>
      <p:sp>
        <p:nvSpPr>
          <p:cNvPr id="11269" name="AutoShape 7"/>
          <p:cNvSpPr>
            <a:spLocks noChangeArrowheads="1"/>
          </p:cNvSpPr>
          <p:nvPr/>
        </p:nvSpPr>
        <p:spPr bwMode="auto">
          <a:xfrm>
            <a:off x="5867400" y="11430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60        70           80</a:t>
            </a:r>
          </a:p>
        </p:txBody>
      </p:sp>
      <p:sp>
        <p:nvSpPr>
          <p:cNvPr id="11270" name="AutoShape 8"/>
          <p:cNvSpPr>
            <a:spLocks noChangeArrowheads="1"/>
          </p:cNvSpPr>
          <p:nvPr/>
        </p:nvSpPr>
        <p:spPr bwMode="auto">
          <a:xfrm>
            <a:off x="76200" y="22098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10    20</a:t>
            </a:r>
          </a:p>
        </p:txBody>
      </p:sp>
      <p:sp>
        <p:nvSpPr>
          <p:cNvPr id="11271" name="AutoShape 9"/>
          <p:cNvSpPr>
            <a:spLocks noChangeArrowheads="1"/>
          </p:cNvSpPr>
          <p:nvPr/>
        </p:nvSpPr>
        <p:spPr bwMode="auto">
          <a:xfrm>
            <a:off x="1905000" y="22098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40</a:t>
            </a:r>
          </a:p>
        </p:txBody>
      </p:sp>
      <p:sp>
        <p:nvSpPr>
          <p:cNvPr id="11272" name="AutoShape 10"/>
          <p:cNvSpPr>
            <a:spLocks noChangeArrowheads="1"/>
          </p:cNvSpPr>
          <p:nvPr/>
        </p:nvSpPr>
        <p:spPr bwMode="auto">
          <a:xfrm>
            <a:off x="3733800" y="22098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55</a:t>
            </a:r>
          </a:p>
        </p:txBody>
      </p:sp>
      <p:sp>
        <p:nvSpPr>
          <p:cNvPr id="11273" name="AutoShape 11"/>
          <p:cNvSpPr>
            <a:spLocks noChangeArrowheads="1"/>
          </p:cNvSpPr>
          <p:nvPr/>
        </p:nvSpPr>
        <p:spPr bwMode="auto">
          <a:xfrm>
            <a:off x="5181600" y="22098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62   64       66</a:t>
            </a:r>
          </a:p>
        </p:txBody>
      </p:sp>
      <p:sp>
        <p:nvSpPr>
          <p:cNvPr id="11274" name="AutoShape 12"/>
          <p:cNvSpPr>
            <a:spLocks noChangeArrowheads="1"/>
          </p:cNvSpPr>
          <p:nvPr/>
        </p:nvSpPr>
        <p:spPr bwMode="auto">
          <a:xfrm>
            <a:off x="6553200" y="22098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75</a:t>
            </a:r>
          </a:p>
        </p:txBody>
      </p:sp>
      <p:sp>
        <p:nvSpPr>
          <p:cNvPr id="11275" name="AutoShape 13"/>
          <p:cNvSpPr>
            <a:spLocks noChangeArrowheads="1"/>
          </p:cNvSpPr>
          <p:nvPr/>
        </p:nvSpPr>
        <p:spPr bwMode="auto">
          <a:xfrm>
            <a:off x="7924800" y="22098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83    86</a:t>
            </a:r>
          </a:p>
        </p:txBody>
      </p:sp>
      <p:sp>
        <p:nvSpPr>
          <p:cNvPr id="11276" name="Line 14"/>
          <p:cNvSpPr>
            <a:spLocks noChangeShapeType="1"/>
          </p:cNvSpPr>
          <p:nvPr/>
        </p:nvSpPr>
        <p:spPr bwMode="auto">
          <a:xfrm>
            <a:off x="4191000" y="228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77" name="Line 15"/>
          <p:cNvSpPr>
            <a:spLocks noChangeShapeType="1"/>
          </p:cNvSpPr>
          <p:nvPr/>
        </p:nvSpPr>
        <p:spPr bwMode="auto">
          <a:xfrm>
            <a:off x="4724400" y="228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78" name="Line 16"/>
          <p:cNvSpPr>
            <a:spLocks noChangeShapeType="1"/>
          </p:cNvSpPr>
          <p:nvPr/>
        </p:nvSpPr>
        <p:spPr bwMode="auto">
          <a:xfrm>
            <a:off x="2286000" y="1143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79" name="Line 17"/>
          <p:cNvSpPr>
            <a:spLocks noChangeShapeType="1"/>
          </p:cNvSpPr>
          <p:nvPr/>
        </p:nvSpPr>
        <p:spPr bwMode="auto">
          <a:xfrm>
            <a:off x="457200" y="2209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80" name="Line 18"/>
          <p:cNvSpPr>
            <a:spLocks noChangeShapeType="1"/>
          </p:cNvSpPr>
          <p:nvPr/>
        </p:nvSpPr>
        <p:spPr bwMode="auto">
          <a:xfrm>
            <a:off x="914400" y="2209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81" name="Line 19"/>
          <p:cNvSpPr>
            <a:spLocks noChangeShapeType="1"/>
          </p:cNvSpPr>
          <p:nvPr/>
        </p:nvSpPr>
        <p:spPr bwMode="auto">
          <a:xfrm>
            <a:off x="2286000" y="2209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82" name="Line 20"/>
          <p:cNvSpPr>
            <a:spLocks noChangeShapeType="1"/>
          </p:cNvSpPr>
          <p:nvPr/>
        </p:nvSpPr>
        <p:spPr bwMode="auto">
          <a:xfrm>
            <a:off x="2743200" y="2209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83" name="Line 21"/>
          <p:cNvSpPr>
            <a:spLocks noChangeShapeType="1"/>
          </p:cNvSpPr>
          <p:nvPr/>
        </p:nvSpPr>
        <p:spPr bwMode="auto">
          <a:xfrm>
            <a:off x="2895600" y="1143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84" name="Line 22"/>
          <p:cNvSpPr>
            <a:spLocks noChangeShapeType="1"/>
          </p:cNvSpPr>
          <p:nvPr/>
        </p:nvSpPr>
        <p:spPr bwMode="auto">
          <a:xfrm>
            <a:off x="6400800" y="1143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85" name="Line 23"/>
          <p:cNvSpPr>
            <a:spLocks noChangeShapeType="1"/>
          </p:cNvSpPr>
          <p:nvPr/>
        </p:nvSpPr>
        <p:spPr bwMode="auto">
          <a:xfrm>
            <a:off x="7086600" y="1143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86" name="Line 24"/>
          <p:cNvSpPr>
            <a:spLocks noChangeShapeType="1"/>
          </p:cNvSpPr>
          <p:nvPr/>
        </p:nvSpPr>
        <p:spPr bwMode="auto">
          <a:xfrm>
            <a:off x="4114800" y="2209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87" name="Line 25"/>
          <p:cNvSpPr>
            <a:spLocks noChangeShapeType="1"/>
          </p:cNvSpPr>
          <p:nvPr/>
        </p:nvSpPr>
        <p:spPr bwMode="auto">
          <a:xfrm>
            <a:off x="4572000" y="2209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88" name="Line 26"/>
          <p:cNvSpPr>
            <a:spLocks noChangeShapeType="1"/>
          </p:cNvSpPr>
          <p:nvPr/>
        </p:nvSpPr>
        <p:spPr bwMode="auto">
          <a:xfrm>
            <a:off x="5562600" y="2209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89" name="Line 27"/>
          <p:cNvSpPr>
            <a:spLocks noChangeShapeType="1"/>
          </p:cNvSpPr>
          <p:nvPr/>
        </p:nvSpPr>
        <p:spPr bwMode="auto">
          <a:xfrm>
            <a:off x="6019800" y="2209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90" name="Line 28"/>
          <p:cNvSpPr>
            <a:spLocks noChangeShapeType="1"/>
          </p:cNvSpPr>
          <p:nvPr/>
        </p:nvSpPr>
        <p:spPr bwMode="auto">
          <a:xfrm>
            <a:off x="6934200" y="2209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91" name="Line 29"/>
          <p:cNvSpPr>
            <a:spLocks noChangeShapeType="1"/>
          </p:cNvSpPr>
          <p:nvPr/>
        </p:nvSpPr>
        <p:spPr bwMode="auto">
          <a:xfrm>
            <a:off x="7391400" y="2209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92" name="Line 30"/>
          <p:cNvSpPr>
            <a:spLocks noChangeShapeType="1"/>
          </p:cNvSpPr>
          <p:nvPr/>
        </p:nvSpPr>
        <p:spPr bwMode="auto">
          <a:xfrm>
            <a:off x="8305800" y="2209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93" name="Line 31"/>
          <p:cNvSpPr>
            <a:spLocks noChangeShapeType="1"/>
          </p:cNvSpPr>
          <p:nvPr/>
        </p:nvSpPr>
        <p:spPr bwMode="auto">
          <a:xfrm>
            <a:off x="8763000" y="2209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94" name="Line 32"/>
          <p:cNvSpPr>
            <a:spLocks noChangeShapeType="1"/>
          </p:cNvSpPr>
          <p:nvPr/>
        </p:nvSpPr>
        <p:spPr bwMode="auto">
          <a:xfrm flipH="1">
            <a:off x="2667000" y="685800"/>
            <a:ext cx="990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95" name="Line 33"/>
          <p:cNvSpPr>
            <a:spLocks noChangeShapeType="1"/>
          </p:cNvSpPr>
          <p:nvPr/>
        </p:nvSpPr>
        <p:spPr bwMode="auto">
          <a:xfrm>
            <a:off x="5181600" y="685800"/>
            <a:ext cx="15240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96" name="Line 34"/>
          <p:cNvSpPr>
            <a:spLocks noChangeShapeType="1"/>
          </p:cNvSpPr>
          <p:nvPr/>
        </p:nvSpPr>
        <p:spPr bwMode="auto">
          <a:xfrm flipH="1">
            <a:off x="685800" y="1676400"/>
            <a:ext cx="1524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97" name="Line 35"/>
          <p:cNvSpPr>
            <a:spLocks noChangeShapeType="1"/>
          </p:cNvSpPr>
          <p:nvPr/>
        </p:nvSpPr>
        <p:spPr bwMode="auto">
          <a:xfrm flipH="1">
            <a:off x="2514600" y="1676400"/>
            <a:ext cx="76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98" name="Line 36"/>
          <p:cNvSpPr>
            <a:spLocks noChangeShapeType="1"/>
          </p:cNvSpPr>
          <p:nvPr/>
        </p:nvSpPr>
        <p:spPr bwMode="auto">
          <a:xfrm flipH="1">
            <a:off x="4267200" y="1676400"/>
            <a:ext cx="1905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99" name="Line 37"/>
          <p:cNvSpPr>
            <a:spLocks noChangeShapeType="1"/>
          </p:cNvSpPr>
          <p:nvPr/>
        </p:nvSpPr>
        <p:spPr bwMode="auto">
          <a:xfrm flipH="1">
            <a:off x="5791200" y="16764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300" name="Line 38"/>
          <p:cNvSpPr>
            <a:spLocks noChangeShapeType="1"/>
          </p:cNvSpPr>
          <p:nvPr/>
        </p:nvSpPr>
        <p:spPr bwMode="auto">
          <a:xfrm>
            <a:off x="6934200" y="1676400"/>
            <a:ext cx="2286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301" name="Line 39"/>
          <p:cNvSpPr>
            <a:spLocks noChangeShapeType="1"/>
          </p:cNvSpPr>
          <p:nvPr/>
        </p:nvSpPr>
        <p:spPr bwMode="auto">
          <a:xfrm>
            <a:off x="7391400" y="1676400"/>
            <a:ext cx="1219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302" name="AutoShape 40"/>
          <p:cNvSpPr>
            <a:spLocks noChangeArrowheads="1"/>
          </p:cNvSpPr>
          <p:nvPr/>
        </p:nvSpPr>
        <p:spPr bwMode="auto">
          <a:xfrm>
            <a:off x="1828800" y="11430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30</a:t>
            </a:r>
          </a:p>
        </p:txBody>
      </p:sp>
      <p:sp>
        <p:nvSpPr>
          <p:cNvPr id="11303" name="Line 41"/>
          <p:cNvSpPr>
            <a:spLocks noChangeShapeType="1"/>
          </p:cNvSpPr>
          <p:nvPr/>
        </p:nvSpPr>
        <p:spPr bwMode="auto">
          <a:xfrm>
            <a:off x="2895600" y="1143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304" name="Line 42"/>
          <p:cNvSpPr>
            <a:spLocks noChangeShapeType="1"/>
          </p:cNvSpPr>
          <p:nvPr/>
        </p:nvSpPr>
        <p:spPr bwMode="auto">
          <a:xfrm>
            <a:off x="2286000" y="1143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305" name="Text Box 43"/>
          <p:cNvSpPr txBox="1">
            <a:spLocks noChangeArrowheads="1"/>
          </p:cNvSpPr>
          <p:nvPr/>
        </p:nvSpPr>
        <p:spPr bwMode="auto">
          <a:xfrm>
            <a:off x="798513" y="3829050"/>
            <a:ext cx="7431087"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2400"/>
              <a:t>Do you see any 2-nodes?  3-nodes?  4-nodes?</a:t>
            </a:r>
          </a:p>
          <a:p>
            <a:r>
              <a:rPr lang="en-US" altLang="en-US" sz="2400"/>
              <a:t>Do you see:  a node with one data item that has two links?  </a:t>
            </a:r>
          </a:p>
          <a:p>
            <a:r>
              <a:rPr lang="en-US" altLang="en-US" sz="2400"/>
              <a:t>	a node with two data items having three children;  </a:t>
            </a:r>
          </a:p>
          <a:p>
            <a:r>
              <a:rPr lang="en-US" altLang="en-US" sz="2400"/>
              <a:t>	a node with three data items having four children?</a:t>
            </a:r>
          </a:p>
          <a:p>
            <a:endParaRPr lang="en-US" altLang="en-US" sz="2400"/>
          </a:p>
          <a:p>
            <a:endParaRPr lang="en-US" altLang="en-US" sz="2400"/>
          </a:p>
          <a:p>
            <a:endParaRPr lang="en-US" altLang="en-US" sz="2400"/>
          </a:p>
        </p:txBody>
      </p:sp>
      <p:sp>
        <p:nvSpPr>
          <p:cNvPr id="11306" name="Text Box 44"/>
          <p:cNvSpPr txBox="1">
            <a:spLocks noChangeArrowheads="1"/>
          </p:cNvSpPr>
          <p:nvPr/>
        </p:nvSpPr>
        <p:spPr bwMode="auto">
          <a:xfrm>
            <a:off x="5546725" y="26670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800"/>
              <a:t>2-node</a:t>
            </a:r>
          </a:p>
        </p:txBody>
      </p:sp>
      <p:sp>
        <p:nvSpPr>
          <p:cNvPr id="11307" name="Text Box 45"/>
          <p:cNvSpPr txBox="1">
            <a:spLocks noChangeArrowheads="1"/>
          </p:cNvSpPr>
          <p:nvPr/>
        </p:nvSpPr>
        <p:spPr bwMode="auto">
          <a:xfrm>
            <a:off x="3581400" y="1157288"/>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800"/>
              <a:t>2-node</a:t>
            </a:r>
          </a:p>
        </p:txBody>
      </p:sp>
      <p:sp>
        <p:nvSpPr>
          <p:cNvPr id="11308" name="Text Box 46"/>
          <p:cNvSpPr txBox="1">
            <a:spLocks noChangeArrowheads="1"/>
          </p:cNvSpPr>
          <p:nvPr/>
        </p:nvSpPr>
        <p:spPr bwMode="auto">
          <a:xfrm>
            <a:off x="7562850" y="121920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800"/>
              <a:t>4-node</a:t>
            </a:r>
          </a:p>
        </p:txBody>
      </p:sp>
    </p:spTree>
    <p:extLst>
      <p:ext uri="{BB962C8B-B14F-4D97-AF65-F5344CB8AC3E}">
        <p14:creationId xmlns:p14="http://schemas.microsoft.com/office/powerpoint/2010/main" val="1706019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8C3968E-CEBD-4A80-9A6C-B7D2100DE90F}" type="slidenum">
              <a:rPr lang="en-US" altLang="en-US" sz="1400"/>
              <a:pPr eaLnBrk="1" hangingPunct="1"/>
              <a:t>21</a:t>
            </a:fld>
            <a:endParaRPr lang="en-US" altLang="en-US" sz="1400"/>
          </a:p>
        </p:txBody>
      </p:sp>
      <p:sp>
        <p:nvSpPr>
          <p:cNvPr id="30723"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ltLang="en-US" smtClean="0"/>
              <a:t>BuildHeap: Floyd’s Method</a:t>
            </a:r>
          </a:p>
        </p:txBody>
      </p:sp>
      <p:grpSp>
        <p:nvGrpSpPr>
          <p:cNvPr id="30724" name="Group 3"/>
          <p:cNvGrpSpPr>
            <a:grpSpLocks/>
          </p:cNvGrpSpPr>
          <p:nvPr>
            <p:custDataLst>
              <p:tags r:id="rId3"/>
            </p:custDataLst>
          </p:nvPr>
        </p:nvGrpSpPr>
        <p:grpSpPr bwMode="auto">
          <a:xfrm>
            <a:off x="1828800" y="1600200"/>
            <a:ext cx="7010400" cy="584200"/>
            <a:chOff x="240" y="1152"/>
            <a:chExt cx="4416" cy="368"/>
          </a:xfrm>
        </p:grpSpPr>
        <p:sp>
          <p:nvSpPr>
            <p:cNvPr id="30753" name="Rectangle 4"/>
            <p:cNvSpPr>
              <a:spLocks noChangeArrowheads="1"/>
            </p:cNvSpPr>
            <p:nvPr>
              <p:custDataLst>
                <p:tags r:id="rId32"/>
              </p:custDataLst>
            </p:nvPr>
          </p:nvSpPr>
          <p:spPr bwMode="auto">
            <a:xfrm>
              <a:off x="608" y="1152"/>
              <a:ext cx="368" cy="3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a:t>
              </a:r>
            </a:p>
          </p:txBody>
        </p:sp>
        <p:sp>
          <p:nvSpPr>
            <p:cNvPr id="30754" name="Rectangle 5"/>
            <p:cNvSpPr>
              <a:spLocks noChangeArrowheads="1"/>
            </p:cNvSpPr>
            <p:nvPr>
              <p:custDataLst>
                <p:tags r:id="rId33"/>
              </p:custDataLst>
            </p:nvPr>
          </p:nvSpPr>
          <p:spPr bwMode="auto">
            <a:xfrm>
              <a:off x="976" y="1152"/>
              <a:ext cx="368" cy="3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11</a:t>
              </a:r>
            </a:p>
          </p:txBody>
        </p:sp>
        <p:sp>
          <p:nvSpPr>
            <p:cNvPr id="30755" name="Rectangle 6"/>
            <p:cNvSpPr>
              <a:spLocks noChangeArrowheads="1"/>
            </p:cNvSpPr>
            <p:nvPr>
              <p:custDataLst>
                <p:tags r:id="rId34"/>
              </p:custDataLst>
            </p:nvPr>
          </p:nvSpPr>
          <p:spPr bwMode="auto">
            <a:xfrm>
              <a:off x="1344" y="1152"/>
              <a:ext cx="368" cy="3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30756" name="Rectangle 7"/>
            <p:cNvSpPr>
              <a:spLocks noChangeArrowheads="1"/>
            </p:cNvSpPr>
            <p:nvPr>
              <p:custDataLst>
                <p:tags r:id="rId35"/>
              </p:custDataLst>
            </p:nvPr>
          </p:nvSpPr>
          <p:spPr bwMode="auto">
            <a:xfrm>
              <a:off x="1712" y="1152"/>
              <a:ext cx="368" cy="3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sp>
          <p:nvSpPr>
            <p:cNvPr id="30757" name="Rectangle 8"/>
            <p:cNvSpPr>
              <a:spLocks noChangeArrowheads="1"/>
            </p:cNvSpPr>
            <p:nvPr>
              <p:custDataLst>
                <p:tags r:id="rId36"/>
              </p:custDataLst>
            </p:nvPr>
          </p:nvSpPr>
          <p:spPr bwMode="auto">
            <a:xfrm>
              <a:off x="2080" y="1152"/>
              <a:ext cx="368" cy="3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6</a:t>
              </a:r>
            </a:p>
          </p:txBody>
        </p:sp>
        <p:sp>
          <p:nvSpPr>
            <p:cNvPr id="30758" name="Rectangle 9"/>
            <p:cNvSpPr>
              <a:spLocks noChangeArrowheads="1"/>
            </p:cNvSpPr>
            <p:nvPr>
              <p:custDataLst>
                <p:tags r:id="rId37"/>
              </p:custDataLst>
            </p:nvPr>
          </p:nvSpPr>
          <p:spPr bwMode="auto">
            <a:xfrm>
              <a:off x="2448" y="1152"/>
              <a:ext cx="368" cy="3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a:t>
              </a:r>
            </a:p>
          </p:txBody>
        </p:sp>
        <p:sp>
          <p:nvSpPr>
            <p:cNvPr id="30759" name="Rectangle 10"/>
            <p:cNvSpPr>
              <a:spLocks noChangeArrowheads="1"/>
            </p:cNvSpPr>
            <p:nvPr>
              <p:custDataLst>
                <p:tags r:id="rId38"/>
              </p:custDataLst>
            </p:nvPr>
          </p:nvSpPr>
          <p:spPr bwMode="auto">
            <a:xfrm>
              <a:off x="2816" y="1152"/>
              <a:ext cx="368" cy="3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a:t>
              </a:r>
            </a:p>
          </p:txBody>
        </p:sp>
        <p:sp>
          <p:nvSpPr>
            <p:cNvPr id="30760" name="Rectangle 11"/>
            <p:cNvSpPr>
              <a:spLocks noChangeArrowheads="1"/>
            </p:cNvSpPr>
            <p:nvPr>
              <p:custDataLst>
                <p:tags r:id="rId39"/>
              </p:custDataLst>
            </p:nvPr>
          </p:nvSpPr>
          <p:spPr bwMode="auto">
            <a:xfrm>
              <a:off x="3184" y="1152"/>
              <a:ext cx="368" cy="3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30761" name="Rectangle 12"/>
            <p:cNvSpPr>
              <a:spLocks noChangeArrowheads="1"/>
            </p:cNvSpPr>
            <p:nvPr>
              <p:custDataLst>
                <p:tags r:id="rId40"/>
              </p:custDataLst>
            </p:nvPr>
          </p:nvSpPr>
          <p:spPr bwMode="auto">
            <a:xfrm>
              <a:off x="3552" y="1152"/>
              <a:ext cx="368" cy="3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a:t>
              </a:r>
            </a:p>
          </p:txBody>
        </p:sp>
        <p:sp>
          <p:nvSpPr>
            <p:cNvPr id="30762" name="Rectangle 13"/>
            <p:cNvSpPr>
              <a:spLocks noChangeArrowheads="1"/>
            </p:cNvSpPr>
            <p:nvPr>
              <p:custDataLst>
                <p:tags r:id="rId41"/>
              </p:custDataLst>
            </p:nvPr>
          </p:nvSpPr>
          <p:spPr bwMode="auto">
            <a:xfrm>
              <a:off x="3920" y="1152"/>
              <a:ext cx="368" cy="3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30763" name="Rectangle 14"/>
            <p:cNvSpPr>
              <a:spLocks noChangeArrowheads="1"/>
            </p:cNvSpPr>
            <p:nvPr>
              <p:custDataLst>
                <p:tags r:id="rId42"/>
              </p:custDataLst>
            </p:nvPr>
          </p:nvSpPr>
          <p:spPr bwMode="auto">
            <a:xfrm>
              <a:off x="4288" y="1152"/>
              <a:ext cx="368" cy="3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a:t>
              </a:r>
            </a:p>
          </p:txBody>
        </p:sp>
        <p:sp>
          <p:nvSpPr>
            <p:cNvPr id="30764" name="Rectangle 15"/>
            <p:cNvSpPr>
              <a:spLocks noChangeArrowheads="1"/>
            </p:cNvSpPr>
            <p:nvPr>
              <p:custDataLst>
                <p:tags r:id="rId43"/>
              </p:custDataLst>
            </p:nvPr>
          </p:nvSpPr>
          <p:spPr bwMode="auto">
            <a:xfrm>
              <a:off x="240" y="1152"/>
              <a:ext cx="368" cy="3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12</a:t>
              </a:r>
            </a:p>
          </p:txBody>
        </p:sp>
      </p:grpSp>
      <p:sp>
        <p:nvSpPr>
          <p:cNvPr id="30725" name="Text Box 16"/>
          <p:cNvSpPr txBox="1">
            <a:spLocks noChangeArrowheads="1"/>
          </p:cNvSpPr>
          <p:nvPr>
            <p:custDataLst>
              <p:tags r:id="rId4"/>
            </p:custDataLst>
          </p:nvPr>
        </p:nvSpPr>
        <p:spPr bwMode="auto">
          <a:xfrm>
            <a:off x="304800" y="2286000"/>
            <a:ext cx="6424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rgbClr val="339933"/>
                </a:solidFill>
              </a:rPr>
              <a:t>Add elements arbitrarily to form a complete tree.</a:t>
            </a:r>
          </a:p>
          <a:p>
            <a:r>
              <a:rPr lang="en-US" altLang="en-US">
                <a:solidFill>
                  <a:srgbClr val="339933"/>
                </a:solidFill>
              </a:rPr>
              <a:t>Pretend it’s a heap and fix the heap-order property!</a:t>
            </a:r>
          </a:p>
        </p:txBody>
      </p:sp>
      <p:cxnSp>
        <p:nvCxnSpPr>
          <p:cNvPr id="30726" name="AutoShape 17"/>
          <p:cNvCxnSpPr>
            <a:cxnSpLocks noChangeShapeType="1"/>
          </p:cNvCxnSpPr>
          <p:nvPr>
            <p:custDataLst>
              <p:tags r:id="rId5"/>
            </p:custDataLst>
          </p:nvPr>
        </p:nvCxnSpPr>
        <p:spPr bwMode="auto">
          <a:xfrm flipH="1">
            <a:off x="6265863" y="2895600"/>
            <a:ext cx="463550" cy="609600"/>
          </a:xfrm>
          <a:prstGeom prst="curvedConnector4">
            <a:avLst>
              <a:gd name="adj1" fmla="val -49315"/>
              <a:gd name="adj2" fmla="val 68750"/>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sp>
        <p:nvSpPr>
          <p:cNvPr id="30727" name="Oval 18"/>
          <p:cNvSpPr>
            <a:spLocks noChangeAspect="1" noChangeArrowheads="1"/>
          </p:cNvSpPr>
          <p:nvPr>
            <p:custDataLst>
              <p:tags r:id="rId6"/>
            </p:custDataLst>
          </p:nvPr>
        </p:nvSpPr>
        <p:spPr bwMode="auto">
          <a:xfrm>
            <a:off x="5334000" y="6019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a:t>
            </a:r>
          </a:p>
        </p:txBody>
      </p:sp>
      <p:sp>
        <p:nvSpPr>
          <p:cNvPr id="30728" name="Oval 19"/>
          <p:cNvSpPr>
            <a:spLocks noChangeAspect="1" noChangeArrowheads="1"/>
          </p:cNvSpPr>
          <p:nvPr>
            <p:custDataLst>
              <p:tags r:id="rId7"/>
            </p:custDataLst>
          </p:nvPr>
        </p:nvSpPr>
        <p:spPr bwMode="auto">
          <a:xfrm>
            <a:off x="4800600" y="6019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30729" name="Oval 20"/>
          <p:cNvSpPr>
            <a:spLocks noChangeAspect="1" noChangeArrowheads="1"/>
          </p:cNvSpPr>
          <p:nvPr>
            <p:custDataLst>
              <p:tags r:id="rId8"/>
            </p:custDataLst>
          </p:nvPr>
        </p:nvSpPr>
        <p:spPr bwMode="auto">
          <a:xfrm>
            <a:off x="4267200" y="6019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a:t>
            </a:r>
          </a:p>
        </p:txBody>
      </p:sp>
      <p:sp>
        <p:nvSpPr>
          <p:cNvPr id="30730" name="Oval 21"/>
          <p:cNvSpPr>
            <a:spLocks noChangeAspect="1" noChangeArrowheads="1"/>
          </p:cNvSpPr>
          <p:nvPr>
            <p:custDataLst>
              <p:tags r:id="rId9"/>
            </p:custDataLst>
          </p:nvPr>
        </p:nvSpPr>
        <p:spPr bwMode="auto">
          <a:xfrm>
            <a:off x="3733800" y="6019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30731" name="Oval 22"/>
          <p:cNvSpPr>
            <a:spLocks noChangeAspect="1" noChangeArrowheads="1"/>
          </p:cNvSpPr>
          <p:nvPr>
            <p:custDataLst>
              <p:tags r:id="rId10"/>
            </p:custDataLst>
          </p:nvPr>
        </p:nvSpPr>
        <p:spPr bwMode="auto">
          <a:xfrm>
            <a:off x="3200400" y="6019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a:t>
            </a:r>
          </a:p>
        </p:txBody>
      </p:sp>
      <p:sp>
        <p:nvSpPr>
          <p:cNvPr id="30732" name="Oval 23"/>
          <p:cNvSpPr>
            <a:spLocks noChangeAspect="1" noChangeArrowheads="1"/>
          </p:cNvSpPr>
          <p:nvPr>
            <p:custDataLst>
              <p:tags r:id="rId11"/>
            </p:custDataLst>
          </p:nvPr>
        </p:nvSpPr>
        <p:spPr bwMode="auto">
          <a:xfrm>
            <a:off x="6667500" y="513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a:t>
            </a:r>
          </a:p>
        </p:txBody>
      </p:sp>
      <p:sp>
        <p:nvSpPr>
          <p:cNvPr id="30733" name="Oval 24"/>
          <p:cNvSpPr>
            <a:spLocks noChangeAspect="1" noChangeArrowheads="1"/>
          </p:cNvSpPr>
          <p:nvPr>
            <p:custDataLst>
              <p:tags r:id="rId12"/>
            </p:custDataLst>
          </p:nvPr>
        </p:nvSpPr>
        <p:spPr bwMode="auto">
          <a:xfrm>
            <a:off x="5600700" y="5130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6</a:t>
            </a:r>
          </a:p>
        </p:txBody>
      </p:sp>
      <p:sp>
        <p:nvSpPr>
          <p:cNvPr id="30734" name="Oval 25"/>
          <p:cNvSpPr>
            <a:spLocks noChangeAspect="1" noChangeArrowheads="1"/>
          </p:cNvSpPr>
          <p:nvPr>
            <p:custDataLst>
              <p:tags r:id="rId13"/>
            </p:custDataLst>
          </p:nvPr>
        </p:nvSpPr>
        <p:spPr bwMode="auto">
          <a:xfrm>
            <a:off x="4533900" y="5130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10</a:t>
            </a:r>
          </a:p>
        </p:txBody>
      </p:sp>
      <p:sp>
        <p:nvSpPr>
          <p:cNvPr id="30735" name="Oval 26"/>
          <p:cNvSpPr>
            <a:spLocks noChangeAspect="1" noChangeArrowheads="1"/>
          </p:cNvSpPr>
          <p:nvPr>
            <p:custDataLst>
              <p:tags r:id="rId14"/>
            </p:custDataLst>
          </p:nvPr>
        </p:nvSpPr>
        <p:spPr bwMode="auto">
          <a:xfrm>
            <a:off x="3467100" y="513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30736" name="Oval 27"/>
          <p:cNvSpPr>
            <a:spLocks noChangeAspect="1" noChangeArrowheads="1"/>
          </p:cNvSpPr>
          <p:nvPr>
            <p:custDataLst>
              <p:tags r:id="rId15"/>
            </p:custDataLst>
          </p:nvPr>
        </p:nvSpPr>
        <p:spPr bwMode="auto">
          <a:xfrm>
            <a:off x="6134100" y="4241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11</a:t>
            </a:r>
          </a:p>
        </p:txBody>
      </p:sp>
      <p:sp>
        <p:nvSpPr>
          <p:cNvPr id="30737" name="Oval 28"/>
          <p:cNvSpPr>
            <a:spLocks noChangeAspect="1" noChangeArrowheads="1"/>
          </p:cNvSpPr>
          <p:nvPr>
            <p:custDataLst>
              <p:tags r:id="rId16"/>
            </p:custDataLst>
          </p:nvPr>
        </p:nvSpPr>
        <p:spPr bwMode="auto">
          <a:xfrm>
            <a:off x="4000500" y="4241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5</a:t>
            </a:r>
          </a:p>
        </p:txBody>
      </p:sp>
      <p:sp>
        <p:nvSpPr>
          <p:cNvPr id="30738" name="Oval 29"/>
          <p:cNvSpPr>
            <a:spLocks noChangeAspect="1" noChangeArrowheads="1"/>
          </p:cNvSpPr>
          <p:nvPr>
            <p:custDataLst>
              <p:tags r:id="rId17"/>
            </p:custDataLst>
          </p:nvPr>
        </p:nvSpPr>
        <p:spPr bwMode="auto">
          <a:xfrm>
            <a:off x="5067300" y="3352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12</a:t>
            </a:r>
          </a:p>
        </p:txBody>
      </p:sp>
      <p:cxnSp>
        <p:nvCxnSpPr>
          <p:cNvPr id="30739" name="AutoShape 30"/>
          <p:cNvCxnSpPr>
            <a:cxnSpLocks noChangeShapeType="1"/>
            <a:stCxn id="30738" idx="3"/>
            <a:endCxn id="30737" idx="0"/>
          </p:cNvCxnSpPr>
          <p:nvPr>
            <p:custDataLst>
              <p:tags r:id="rId18"/>
            </p:custDataLst>
          </p:nvPr>
        </p:nvCxnSpPr>
        <p:spPr bwMode="auto">
          <a:xfrm flipH="1">
            <a:off x="4191000" y="36972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0" name="AutoShape 31"/>
          <p:cNvCxnSpPr>
            <a:cxnSpLocks noChangeShapeType="1"/>
            <a:stCxn id="30738" idx="5"/>
            <a:endCxn id="30736" idx="0"/>
          </p:cNvCxnSpPr>
          <p:nvPr>
            <p:custDataLst>
              <p:tags r:id="rId19"/>
            </p:custDataLst>
          </p:nvPr>
        </p:nvCxnSpPr>
        <p:spPr bwMode="auto">
          <a:xfrm>
            <a:off x="5392738" y="36972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1" name="AutoShape 32"/>
          <p:cNvCxnSpPr>
            <a:cxnSpLocks noChangeShapeType="1"/>
            <a:stCxn id="30736" idx="3"/>
            <a:endCxn id="30733" idx="0"/>
          </p:cNvCxnSpPr>
          <p:nvPr>
            <p:custDataLst>
              <p:tags r:id="rId20"/>
            </p:custDataLst>
          </p:nvPr>
        </p:nvCxnSpPr>
        <p:spPr bwMode="auto">
          <a:xfrm flipH="1">
            <a:off x="5791200" y="45862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2" name="AutoShape 33"/>
          <p:cNvCxnSpPr>
            <a:cxnSpLocks noChangeShapeType="1"/>
            <a:stCxn id="30736" idx="5"/>
            <a:endCxn id="30732" idx="0"/>
          </p:cNvCxnSpPr>
          <p:nvPr>
            <p:custDataLst>
              <p:tags r:id="rId21"/>
            </p:custDataLst>
          </p:nvPr>
        </p:nvCxnSpPr>
        <p:spPr bwMode="auto">
          <a:xfrm>
            <a:off x="6459538" y="4586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3" name="AutoShape 34"/>
          <p:cNvCxnSpPr>
            <a:cxnSpLocks noChangeShapeType="1"/>
            <a:stCxn id="30733" idx="3"/>
            <a:endCxn id="30727" idx="0"/>
          </p:cNvCxnSpPr>
          <p:nvPr>
            <p:custDataLst>
              <p:tags r:id="rId22"/>
            </p:custDataLst>
          </p:nvPr>
        </p:nvCxnSpPr>
        <p:spPr bwMode="auto">
          <a:xfrm flipH="1">
            <a:off x="5524500" y="54752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4" name="AutoShape 35"/>
          <p:cNvCxnSpPr>
            <a:cxnSpLocks noChangeShapeType="1"/>
            <a:stCxn id="30737" idx="3"/>
            <a:endCxn id="30735" idx="0"/>
          </p:cNvCxnSpPr>
          <p:nvPr>
            <p:custDataLst>
              <p:tags r:id="rId23"/>
            </p:custDataLst>
          </p:nvPr>
        </p:nvCxnSpPr>
        <p:spPr bwMode="auto">
          <a:xfrm flipH="1">
            <a:off x="3657600" y="45862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5" name="AutoShape 36"/>
          <p:cNvCxnSpPr>
            <a:cxnSpLocks noChangeShapeType="1"/>
            <a:stCxn id="30737" idx="5"/>
            <a:endCxn id="30734" idx="0"/>
          </p:cNvCxnSpPr>
          <p:nvPr>
            <p:custDataLst>
              <p:tags r:id="rId24"/>
            </p:custDataLst>
          </p:nvPr>
        </p:nvCxnSpPr>
        <p:spPr bwMode="auto">
          <a:xfrm>
            <a:off x="4325938" y="4586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6" name="AutoShape 37"/>
          <p:cNvCxnSpPr>
            <a:cxnSpLocks noChangeShapeType="1"/>
            <a:stCxn id="30735" idx="3"/>
            <a:endCxn id="30731" idx="0"/>
          </p:cNvCxnSpPr>
          <p:nvPr>
            <p:custDataLst>
              <p:tags r:id="rId25"/>
            </p:custDataLst>
          </p:nvPr>
        </p:nvCxnSpPr>
        <p:spPr bwMode="auto">
          <a:xfrm flipH="1">
            <a:off x="3390900" y="54752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7" name="AutoShape 38"/>
          <p:cNvCxnSpPr>
            <a:cxnSpLocks noChangeShapeType="1"/>
            <a:stCxn id="30735" idx="5"/>
            <a:endCxn id="30730" idx="0"/>
          </p:cNvCxnSpPr>
          <p:nvPr>
            <p:custDataLst>
              <p:tags r:id="rId26"/>
            </p:custDataLst>
          </p:nvPr>
        </p:nvCxnSpPr>
        <p:spPr bwMode="auto">
          <a:xfrm>
            <a:off x="3792538" y="5475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8" name="AutoShape 39"/>
          <p:cNvCxnSpPr>
            <a:cxnSpLocks noChangeShapeType="1"/>
            <a:stCxn id="30734" idx="3"/>
            <a:endCxn id="30729" idx="0"/>
          </p:cNvCxnSpPr>
          <p:nvPr>
            <p:custDataLst>
              <p:tags r:id="rId27"/>
            </p:custDataLst>
          </p:nvPr>
        </p:nvCxnSpPr>
        <p:spPr bwMode="auto">
          <a:xfrm flipH="1">
            <a:off x="4457700" y="54752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9" name="AutoShape 40"/>
          <p:cNvCxnSpPr>
            <a:cxnSpLocks noChangeShapeType="1"/>
            <a:stCxn id="30734" idx="5"/>
            <a:endCxn id="30728" idx="0"/>
          </p:cNvCxnSpPr>
          <p:nvPr>
            <p:custDataLst>
              <p:tags r:id="rId28"/>
            </p:custDataLst>
          </p:nvPr>
        </p:nvCxnSpPr>
        <p:spPr bwMode="auto">
          <a:xfrm>
            <a:off x="4859338" y="5475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50" name="Text Box 41" hidden="1"/>
          <p:cNvSpPr txBox="1">
            <a:spLocks noChangeArrowheads="1"/>
          </p:cNvSpPr>
          <p:nvPr>
            <p:custDataLst>
              <p:tags r:id="rId29"/>
            </p:custDataLst>
          </p:nvPr>
        </p:nvSpPr>
        <p:spPr bwMode="auto">
          <a:xfrm>
            <a:off x="304800" y="3581400"/>
            <a:ext cx="213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chemeClr val="accent1"/>
                </a:solidFill>
              </a:rPr>
              <a:t>Red nodes need to percolate down</a:t>
            </a:r>
          </a:p>
        </p:txBody>
      </p:sp>
      <p:sp>
        <p:nvSpPr>
          <p:cNvPr id="30751" name="Text Box 42" hidden="1"/>
          <p:cNvSpPr txBox="1">
            <a:spLocks noChangeArrowheads="1"/>
          </p:cNvSpPr>
          <p:nvPr>
            <p:custDataLst>
              <p:tags r:id="rId30"/>
            </p:custDataLst>
          </p:nvPr>
        </p:nvSpPr>
        <p:spPr bwMode="auto">
          <a:xfrm>
            <a:off x="1371600" y="11430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0     1      2      3</a:t>
            </a:r>
          </a:p>
        </p:txBody>
      </p:sp>
      <p:sp>
        <p:nvSpPr>
          <p:cNvPr id="30752" name="Text Box 43" hidden="1"/>
          <p:cNvSpPr txBox="1">
            <a:spLocks noChangeArrowheads="1"/>
          </p:cNvSpPr>
          <p:nvPr>
            <p:custDataLst>
              <p:tags r:id="rId31"/>
            </p:custDataLst>
          </p:nvPr>
        </p:nvSpPr>
        <p:spPr bwMode="auto">
          <a:xfrm>
            <a:off x="7010400" y="10668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10    11   12</a:t>
            </a:r>
          </a:p>
        </p:txBody>
      </p:sp>
    </p:spTree>
    <p:extLst>
      <p:ext uri="{BB962C8B-B14F-4D97-AF65-F5344CB8AC3E}">
        <p14:creationId xmlns:p14="http://schemas.microsoft.com/office/powerpoint/2010/main" val="239734913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algn="ctr"/>
            <a:r>
              <a:rPr lang="en-US" altLang="en-US" sz="4000" smtClean="0"/>
              <a:t>2-3-4 Tree Organization</a:t>
            </a:r>
          </a:p>
        </p:txBody>
      </p:sp>
      <p:sp>
        <p:nvSpPr>
          <p:cNvPr id="12292" name="Rectangle 3"/>
          <p:cNvSpPr>
            <a:spLocks noGrp="1" noChangeArrowheads="1"/>
          </p:cNvSpPr>
          <p:nvPr>
            <p:ph idx="1"/>
          </p:nvPr>
        </p:nvSpPr>
        <p:spPr>
          <a:xfrm>
            <a:off x="76200" y="1524000"/>
            <a:ext cx="9067800" cy="5181600"/>
          </a:xfrm>
        </p:spPr>
        <p:txBody>
          <a:bodyPr/>
          <a:lstStyle/>
          <a:p>
            <a:r>
              <a:rPr lang="en-US" altLang="en-US" u="sng" smtClean="0"/>
              <a:t>Very different</a:t>
            </a:r>
            <a:r>
              <a:rPr lang="en-US" altLang="en-US" smtClean="0"/>
              <a:t> organization than for a binary tree.</a:t>
            </a:r>
          </a:p>
          <a:p>
            <a:r>
              <a:rPr lang="en-US" altLang="en-US" smtClean="0"/>
              <a:t>First, we </a:t>
            </a:r>
            <a:r>
              <a:rPr lang="en-US" altLang="en-US" b="1" u="sng" smtClean="0"/>
              <a:t>number</a:t>
            </a:r>
            <a:r>
              <a:rPr lang="en-US" altLang="en-US" smtClean="0"/>
              <a:t> the </a:t>
            </a:r>
            <a:r>
              <a:rPr lang="en-US" altLang="en-US" b="1" u="sng" smtClean="0"/>
              <a:t>data items </a:t>
            </a:r>
            <a:r>
              <a:rPr lang="en-US" altLang="en-US" smtClean="0"/>
              <a:t>in a node 0,1,2 and </a:t>
            </a:r>
            <a:r>
              <a:rPr lang="en-US" altLang="en-US" b="1" u="sng" smtClean="0"/>
              <a:t>number child links</a:t>
            </a:r>
            <a:r>
              <a:rPr lang="en-US" altLang="en-US" smtClean="0"/>
              <a:t>:  0,1,2,3.  Very Important.  </a:t>
            </a:r>
          </a:p>
          <a:p>
            <a:pPr>
              <a:buFontTx/>
              <a:buNone/>
            </a:pPr>
            <a:endParaRPr lang="en-US" altLang="en-US" smtClean="0"/>
          </a:p>
          <a:p>
            <a:r>
              <a:rPr lang="en-US" altLang="en-US" smtClean="0"/>
              <a:t>Data items are </a:t>
            </a:r>
            <a:r>
              <a:rPr lang="en-US" altLang="en-US" b="1" u="sng" smtClean="0"/>
              <a:t>always</a:t>
            </a:r>
            <a:r>
              <a:rPr lang="en-US" altLang="en-US" u="sng" smtClean="0"/>
              <a:t> </a:t>
            </a:r>
            <a:r>
              <a:rPr lang="en-US" altLang="en-US" b="1" u="sng" smtClean="0"/>
              <a:t>ascending</a:t>
            </a:r>
            <a:r>
              <a:rPr lang="en-US" altLang="en-US" smtClean="0"/>
              <a:t>:  left to right in a node.</a:t>
            </a:r>
          </a:p>
          <a:p>
            <a:r>
              <a:rPr lang="en-US" altLang="en-US" b="1" u="sng" smtClean="0"/>
              <a:t>Relationships</a:t>
            </a:r>
            <a:r>
              <a:rPr lang="en-US" altLang="en-US" smtClean="0"/>
              <a:t> between data items and child links is easy to understand but critical for processing.</a:t>
            </a:r>
          </a:p>
          <a:p>
            <a:pPr lvl="1">
              <a:buFontTx/>
              <a:buNone/>
            </a:pPr>
            <a:endParaRPr lang="en-US" altLang="en-US" smtClean="0"/>
          </a:p>
        </p:txBody>
      </p:sp>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C6B400C9-F6AD-47F0-BCC3-AA811F6A1BDA}" type="slidenum">
              <a:rPr lang="en-US" altLang="en-US">
                <a:latin typeface="Arial" panose="020B0604020202020204" pitchFamily="34" charset="0"/>
              </a:rPr>
              <a:pPr/>
              <a:t>210</a:t>
            </a:fld>
            <a:endParaRPr lang="en-US" altLang="en-US">
              <a:latin typeface="Arial" panose="020B0604020202020204" pitchFamily="34" charset="0"/>
            </a:endParaRPr>
          </a:p>
        </p:txBody>
      </p:sp>
    </p:spTree>
    <p:extLst>
      <p:ext uri="{BB962C8B-B14F-4D97-AF65-F5344CB8AC3E}">
        <p14:creationId xmlns:p14="http://schemas.microsoft.com/office/powerpoint/2010/main" val="409002449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en-US" sz="4000" smtClean="0"/>
              <a:t>More on 2-3-4 Tree Organization</a:t>
            </a:r>
          </a:p>
        </p:txBody>
      </p:sp>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C0CAA5D7-5C88-4DA5-A659-3244A7ADBE02}" type="slidenum">
              <a:rPr lang="en-US" altLang="en-US">
                <a:latin typeface="Arial" panose="020B0604020202020204" pitchFamily="34" charset="0"/>
              </a:rPr>
              <a:pPr/>
              <a:t>211</a:t>
            </a:fld>
            <a:endParaRPr lang="en-US" altLang="en-US">
              <a:latin typeface="Arial" panose="020B0604020202020204" pitchFamily="34" charset="0"/>
            </a:endParaRPr>
          </a:p>
        </p:txBody>
      </p:sp>
      <p:sp>
        <p:nvSpPr>
          <p:cNvPr id="13316" name="AutoShape 4"/>
          <p:cNvSpPr>
            <a:spLocks noChangeArrowheads="1"/>
          </p:cNvSpPr>
          <p:nvPr/>
        </p:nvSpPr>
        <p:spPr bwMode="auto">
          <a:xfrm>
            <a:off x="3886200" y="13716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A            B        C</a:t>
            </a:r>
          </a:p>
        </p:txBody>
      </p:sp>
      <p:sp>
        <p:nvSpPr>
          <p:cNvPr id="13317" name="Line 5"/>
          <p:cNvSpPr>
            <a:spLocks noChangeShapeType="1"/>
          </p:cNvSpPr>
          <p:nvPr/>
        </p:nvSpPr>
        <p:spPr bwMode="auto">
          <a:xfrm>
            <a:off x="4419600" y="1371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18" name="Line 6"/>
          <p:cNvSpPr>
            <a:spLocks noChangeShapeType="1"/>
          </p:cNvSpPr>
          <p:nvPr/>
        </p:nvSpPr>
        <p:spPr bwMode="auto">
          <a:xfrm>
            <a:off x="5029200" y="1371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19" name="Text Box 7"/>
          <p:cNvSpPr txBox="1">
            <a:spLocks noChangeArrowheads="1"/>
          </p:cNvSpPr>
          <p:nvPr/>
        </p:nvSpPr>
        <p:spPr bwMode="auto">
          <a:xfrm>
            <a:off x="76200" y="2743200"/>
            <a:ext cx="89455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t>Points to nodes w/keys &lt; A ;  Nodes with key between A and &lt;B     Nodes w/keys between B and &lt; C  Nodes w/keys &gt; C</a:t>
            </a:r>
          </a:p>
          <a:p>
            <a:endParaRPr lang="en-US" altLang="en-US"/>
          </a:p>
          <a:p>
            <a:r>
              <a:rPr lang="en-US" altLang="en-US" b="1" u="sng"/>
              <a:t>See below</a:t>
            </a:r>
            <a:r>
              <a:rPr lang="en-US" altLang="en-US"/>
              <a:t>:  (Equal keys not permitted;  leaves all on same level;  </a:t>
            </a:r>
            <a:r>
              <a:rPr lang="en-US" altLang="en-US" b="1" u="sng"/>
              <a:t>upper level nodes often not full</a:t>
            </a:r>
            <a:r>
              <a:rPr lang="en-US" altLang="en-US"/>
              <a:t>;  tree balanced!</a:t>
            </a:r>
          </a:p>
          <a:p>
            <a:r>
              <a:rPr lang="en-US" altLang="en-US"/>
              <a:t>Its construction </a:t>
            </a:r>
            <a:r>
              <a:rPr lang="en-US" altLang="en-US" b="1" u="sng"/>
              <a:t>always maintains its balance</a:t>
            </a:r>
            <a:r>
              <a:rPr lang="en-US" altLang="en-US"/>
              <a:t>, even if you add additional data items.  (ahead) </a:t>
            </a:r>
          </a:p>
        </p:txBody>
      </p:sp>
      <p:sp>
        <p:nvSpPr>
          <p:cNvPr id="13320" name="Line 8"/>
          <p:cNvSpPr>
            <a:spLocks noChangeShapeType="1"/>
          </p:cNvSpPr>
          <p:nvPr/>
        </p:nvSpPr>
        <p:spPr bwMode="auto">
          <a:xfrm flipH="1">
            <a:off x="1828800" y="1828800"/>
            <a:ext cx="21336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21" name="Line 9"/>
          <p:cNvSpPr>
            <a:spLocks noChangeShapeType="1"/>
          </p:cNvSpPr>
          <p:nvPr/>
        </p:nvSpPr>
        <p:spPr bwMode="auto">
          <a:xfrm flipH="1">
            <a:off x="3962400" y="1981200"/>
            <a:ext cx="4572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22" name="Line 10"/>
          <p:cNvSpPr>
            <a:spLocks noChangeShapeType="1"/>
          </p:cNvSpPr>
          <p:nvPr/>
        </p:nvSpPr>
        <p:spPr bwMode="auto">
          <a:xfrm>
            <a:off x="5029200" y="1981200"/>
            <a:ext cx="838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23" name="Line 11"/>
          <p:cNvSpPr>
            <a:spLocks noChangeShapeType="1"/>
          </p:cNvSpPr>
          <p:nvPr/>
        </p:nvSpPr>
        <p:spPr bwMode="auto">
          <a:xfrm>
            <a:off x="5562600" y="1828800"/>
            <a:ext cx="23622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24" name="AutoShape 12"/>
          <p:cNvSpPr>
            <a:spLocks noChangeArrowheads="1"/>
          </p:cNvSpPr>
          <p:nvPr/>
        </p:nvSpPr>
        <p:spPr bwMode="auto">
          <a:xfrm>
            <a:off x="3581400" y="38100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50</a:t>
            </a:r>
          </a:p>
        </p:txBody>
      </p:sp>
      <p:sp>
        <p:nvSpPr>
          <p:cNvPr id="13325" name="AutoShape 13"/>
          <p:cNvSpPr>
            <a:spLocks noChangeArrowheads="1"/>
          </p:cNvSpPr>
          <p:nvPr/>
        </p:nvSpPr>
        <p:spPr bwMode="auto">
          <a:xfrm>
            <a:off x="1828800" y="47244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30</a:t>
            </a:r>
          </a:p>
        </p:txBody>
      </p:sp>
      <p:sp>
        <p:nvSpPr>
          <p:cNvPr id="13326" name="AutoShape 14"/>
          <p:cNvSpPr>
            <a:spLocks noChangeArrowheads="1"/>
          </p:cNvSpPr>
          <p:nvPr/>
        </p:nvSpPr>
        <p:spPr bwMode="auto">
          <a:xfrm>
            <a:off x="5867400" y="47244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60        70           80</a:t>
            </a:r>
          </a:p>
        </p:txBody>
      </p:sp>
      <p:sp>
        <p:nvSpPr>
          <p:cNvPr id="13327" name="AutoShape 15"/>
          <p:cNvSpPr>
            <a:spLocks noChangeArrowheads="1"/>
          </p:cNvSpPr>
          <p:nvPr/>
        </p:nvSpPr>
        <p:spPr bwMode="auto">
          <a:xfrm>
            <a:off x="76200" y="57912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10    20</a:t>
            </a:r>
          </a:p>
        </p:txBody>
      </p:sp>
      <p:sp>
        <p:nvSpPr>
          <p:cNvPr id="13328" name="AutoShape 16"/>
          <p:cNvSpPr>
            <a:spLocks noChangeArrowheads="1"/>
          </p:cNvSpPr>
          <p:nvPr/>
        </p:nvSpPr>
        <p:spPr bwMode="auto">
          <a:xfrm>
            <a:off x="1905000" y="57912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40</a:t>
            </a:r>
          </a:p>
        </p:txBody>
      </p:sp>
      <p:sp>
        <p:nvSpPr>
          <p:cNvPr id="13329" name="AutoShape 17"/>
          <p:cNvSpPr>
            <a:spLocks noChangeArrowheads="1"/>
          </p:cNvSpPr>
          <p:nvPr/>
        </p:nvSpPr>
        <p:spPr bwMode="auto">
          <a:xfrm>
            <a:off x="3733800" y="57912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55</a:t>
            </a:r>
          </a:p>
        </p:txBody>
      </p:sp>
      <p:sp>
        <p:nvSpPr>
          <p:cNvPr id="13330" name="AutoShape 18"/>
          <p:cNvSpPr>
            <a:spLocks noChangeArrowheads="1"/>
          </p:cNvSpPr>
          <p:nvPr/>
        </p:nvSpPr>
        <p:spPr bwMode="auto">
          <a:xfrm>
            <a:off x="5181600" y="57912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62   64       66</a:t>
            </a:r>
          </a:p>
        </p:txBody>
      </p:sp>
      <p:sp>
        <p:nvSpPr>
          <p:cNvPr id="13331" name="AutoShape 19"/>
          <p:cNvSpPr>
            <a:spLocks noChangeArrowheads="1"/>
          </p:cNvSpPr>
          <p:nvPr/>
        </p:nvSpPr>
        <p:spPr bwMode="auto">
          <a:xfrm>
            <a:off x="6553200" y="57912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75</a:t>
            </a:r>
          </a:p>
        </p:txBody>
      </p:sp>
      <p:sp>
        <p:nvSpPr>
          <p:cNvPr id="13332" name="AutoShape 20"/>
          <p:cNvSpPr>
            <a:spLocks noChangeArrowheads="1"/>
          </p:cNvSpPr>
          <p:nvPr/>
        </p:nvSpPr>
        <p:spPr bwMode="auto">
          <a:xfrm>
            <a:off x="7924800" y="57912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83    86</a:t>
            </a:r>
          </a:p>
        </p:txBody>
      </p:sp>
      <p:sp>
        <p:nvSpPr>
          <p:cNvPr id="13333" name="Line 21"/>
          <p:cNvSpPr>
            <a:spLocks noChangeShapeType="1"/>
          </p:cNvSpPr>
          <p:nvPr/>
        </p:nvSpPr>
        <p:spPr bwMode="auto">
          <a:xfrm>
            <a:off x="41910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34" name="Line 22"/>
          <p:cNvSpPr>
            <a:spLocks noChangeShapeType="1"/>
          </p:cNvSpPr>
          <p:nvPr/>
        </p:nvSpPr>
        <p:spPr bwMode="auto">
          <a:xfrm>
            <a:off x="47244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35" name="Line 23"/>
          <p:cNvSpPr>
            <a:spLocks noChangeShapeType="1"/>
          </p:cNvSpPr>
          <p:nvPr/>
        </p:nvSpPr>
        <p:spPr bwMode="auto">
          <a:xfrm>
            <a:off x="2286000" y="47244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36" name="Line 24"/>
          <p:cNvSpPr>
            <a:spLocks noChangeShapeType="1"/>
          </p:cNvSpPr>
          <p:nvPr/>
        </p:nvSpPr>
        <p:spPr bwMode="auto">
          <a:xfrm>
            <a:off x="457200" y="5791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37" name="Line 25"/>
          <p:cNvSpPr>
            <a:spLocks noChangeShapeType="1"/>
          </p:cNvSpPr>
          <p:nvPr/>
        </p:nvSpPr>
        <p:spPr bwMode="auto">
          <a:xfrm>
            <a:off x="914400" y="5791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38" name="Line 26"/>
          <p:cNvSpPr>
            <a:spLocks noChangeShapeType="1"/>
          </p:cNvSpPr>
          <p:nvPr/>
        </p:nvSpPr>
        <p:spPr bwMode="auto">
          <a:xfrm>
            <a:off x="2286000" y="5791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39" name="Line 27"/>
          <p:cNvSpPr>
            <a:spLocks noChangeShapeType="1"/>
          </p:cNvSpPr>
          <p:nvPr/>
        </p:nvSpPr>
        <p:spPr bwMode="auto">
          <a:xfrm>
            <a:off x="2743200" y="5791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0" name="Line 28"/>
          <p:cNvSpPr>
            <a:spLocks noChangeShapeType="1"/>
          </p:cNvSpPr>
          <p:nvPr/>
        </p:nvSpPr>
        <p:spPr bwMode="auto">
          <a:xfrm>
            <a:off x="2895600" y="47244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1" name="Line 29"/>
          <p:cNvSpPr>
            <a:spLocks noChangeShapeType="1"/>
          </p:cNvSpPr>
          <p:nvPr/>
        </p:nvSpPr>
        <p:spPr bwMode="auto">
          <a:xfrm>
            <a:off x="6400800" y="47244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2" name="Line 30"/>
          <p:cNvSpPr>
            <a:spLocks noChangeShapeType="1"/>
          </p:cNvSpPr>
          <p:nvPr/>
        </p:nvSpPr>
        <p:spPr bwMode="auto">
          <a:xfrm>
            <a:off x="7086600" y="47244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3" name="Line 31"/>
          <p:cNvSpPr>
            <a:spLocks noChangeShapeType="1"/>
          </p:cNvSpPr>
          <p:nvPr/>
        </p:nvSpPr>
        <p:spPr bwMode="auto">
          <a:xfrm>
            <a:off x="4114800" y="5791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4" name="Line 32"/>
          <p:cNvSpPr>
            <a:spLocks noChangeShapeType="1"/>
          </p:cNvSpPr>
          <p:nvPr/>
        </p:nvSpPr>
        <p:spPr bwMode="auto">
          <a:xfrm>
            <a:off x="4572000" y="5791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5" name="Line 33"/>
          <p:cNvSpPr>
            <a:spLocks noChangeShapeType="1"/>
          </p:cNvSpPr>
          <p:nvPr/>
        </p:nvSpPr>
        <p:spPr bwMode="auto">
          <a:xfrm>
            <a:off x="5562600" y="5791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6" name="Line 34"/>
          <p:cNvSpPr>
            <a:spLocks noChangeShapeType="1"/>
          </p:cNvSpPr>
          <p:nvPr/>
        </p:nvSpPr>
        <p:spPr bwMode="auto">
          <a:xfrm>
            <a:off x="6019800" y="5791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7" name="Line 35"/>
          <p:cNvSpPr>
            <a:spLocks noChangeShapeType="1"/>
          </p:cNvSpPr>
          <p:nvPr/>
        </p:nvSpPr>
        <p:spPr bwMode="auto">
          <a:xfrm>
            <a:off x="6934200" y="5791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8" name="Line 36"/>
          <p:cNvSpPr>
            <a:spLocks noChangeShapeType="1"/>
          </p:cNvSpPr>
          <p:nvPr/>
        </p:nvSpPr>
        <p:spPr bwMode="auto">
          <a:xfrm>
            <a:off x="7391400" y="5791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9" name="Line 37"/>
          <p:cNvSpPr>
            <a:spLocks noChangeShapeType="1"/>
          </p:cNvSpPr>
          <p:nvPr/>
        </p:nvSpPr>
        <p:spPr bwMode="auto">
          <a:xfrm>
            <a:off x="8305800" y="5791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50" name="Line 38"/>
          <p:cNvSpPr>
            <a:spLocks noChangeShapeType="1"/>
          </p:cNvSpPr>
          <p:nvPr/>
        </p:nvSpPr>
        <p:spPr bwMode="auto">
          <a:xfrm>
            <a:off x="8763000" y="5791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51" name="Line 39"/>
          <p:cNvSpPr>
            <a:spLocks noChangeShapeType="1"/>
          </p:cNvSpPr>
          <p:nvPr/>
        </p:nvSpPr>
        <p:spPr bwMode="auto">
          <a:xfrm flipH="1">
            <a:off x="2667000" y="4267200"/>
            <a:ext cx="990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52" name="Line 40"/>
          <p:cNvSpPr>
            <a:spLocks noChangeShapeType="1"/>
          </p:cNvSpPr>
          <p:nvPr/>
        </p:nvSpPr>
        <p:spPr bwMode="auto">
          <a:xfrm>
            <a:off x="4191000" y="4343400"/>
            <a:ext cx="25146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53" name="Line 41"/>
          <p:cNvSpPr>
            <a:spLocks noChangeShapeType="1"/>
          </p:cNvSpPr>
          <p:nvPr/>
        </p:nvSpPr>
        <p:spPr bwMode="auto">
          <a:xfrm flipH="1">
            <a:off x="685800" y="5181600"/>
            <a:ext cx="12192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54" name="Line 42"/>
          <p:cNvSpPr>
            <a:spLocks noChangeShapeType="1"/>
          </p:cNvSpPr>
          <p:nvPr/>
        </p:nvSpPr>
        <p:spPr bwMode="auto">
          <a:xfrm>
            <a:off x="2286000" y="5257800"/>
            <a:ext cx="2286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55" name="Line 43"/>
          <p:cNvSpPr>
            <a:spLocks noChangeShapeType="1"/>
          </p:cNvSpPr>
          <p:nvPr/>
        </p:nvSpPr>
        <p:spPr bwMode="auto">
          <a:xfrm flipH="1">
            <a:off x="4267200" y="5257800"/>
            <a:ext cx="1905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56" name="Line 44"/>
          <p:cNvSpPr>
            <a:spLocks noChangeShapeType="1"/>
          </p:cNvSpPr>
          <p:nvPr/>
        </p:nvSpPr>
        <p:spPr bwMode="auto">
          <a:xfrm flipH="1">
            <a:off x="5638800" y="52578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57" name="Line 45"/>
          <p:cNvSpPr>
            <a:spLocks noChangeShapeType="1"/>
          </p:cNvSpPr>
          <p:nvPr/>
        </p:nvSpPr>
        <p:spPr bwMode="auto">
          <a:xfrm>
            <a:off x="7086600" y="5334000"/>
            <a:ext cx="76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58" name="Line 46"/>
          <p:cNvSpPr>
            <a:spLocks noChangeShapeType="1"/>
          </p:cNvSpPr>
          <p:nvPr/>
        </p:nvSpPr>
        <p:spPr bwMode="auto">
          <a:xfrm>
            <a:off x="7391400" y="5257800"/>
            <a:ext cx="1219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59" name="AutoShape 47"/>
          <p:cNvSpPr>
            <a:spLocks noChangeArrowheads="1"/>
          </p:cNvSpPr>
          <p:nvPr/>
        </p:nvSpPr>
        <p:spPr bwMode="auto">
          <a:xfrm>
            <a:off x="1828800" y="47244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30</a:t>
            </a:r>
          </a:p>
        </p:txBody>
      </p:sp>
      <p:sp>
        <p:nvSpPr>
          <p:cNvPr id="13360" name="Line 48"/>
          <p:cNvSpPr>
            <a:spLocks noChangeShapeType="1"/>
          </p:cNvSpPr>
          <p:nvPr/>
        </p:nvSpPr>
        <p:spPr bwMode="auto">
          <a:xfrm>
            <a:off x="2895600" y="47244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61" name="Line 49"/>
          <p:cNvSpPr>
            <a:spLocks noChangeShapeType="1"/>
          </p:cNvSpPr>
          <p:nvPr/>
        </p:nvSpPr>
        <p:spPr bwMode="auto">
          <a:xfrm>
            <a:off x="2286000" y="47244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62" name="Text Box 50"/>
          <p:cNvSpPr txBox="1">
            <a:spLocks noChangeArrowheads="1"/>
          </p:cNvSpPr>
          <p:nvPr/>
        </p:nvSpPr>
        <p:spPr bwMode="auto">
          <a:xfrm>
            <a:off x="5546725" y="384810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800"/>
              <a:t>2-node</a:t>
            </a:r>
          </a:p>
        </p:txBody>
      </p:sp>
      <p:sp>
        <p:nvSpPr>
          <p:cNvPr id="13363" name="Text Box 51"/>
          <p:cNvSpPr txBox="1">
            <a:spLocks noChangeArrowheads="1"/>
          </p:cNvSpPr>
          <p:nvPr/>
        </p:nvSpPr>
        <p:spPr bwMode="auto">
          <a:xfrm>
            <a:off x="3581400" y="4738688"/>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800"/>
              <a:t>2-node</a:t>
            </a:r>
          </a:p>
        </p:txBody>
      </p:sp>
      <p:sp>
        <p:nvSpPr>
          <p:cNvPr id="13364" name="Text Box 52"/>
          <p:cNvSpPr txBox="1">
            <a:spLocks noChangeArrowheads="1"/>
          </p:cNvSpPr>
          <p:nvPr/>
        </p:nvSpPr>
        <p:spPr bwMode="auto">
          <a:xfrm>
            <a:off x="7562850" y="480060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800"/>
              <a:t>4-node</a:t>
            </a:r>
          </a:p>
        </p:txBody>
      </p:sp>
    </p:spTree>
    <p:extLst>
      <p:ext uri="{BB962C8B-B14F-4D97-AF65-F5344CB8AC3E}">
        <p14:creationId xmlns:p14="http://schemas.microsoft.com/office/powerpoint/2010/main" val="371965451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algn="ctr"/>
            <a:r>
              <a:rPr lang="en-US" altLang="en-US" sz="4000" smtClean="0"/>
              <a:t>Searching a 2-3-4 Tree</a:t>
            </a:r>
          </a:p>
        </p:txBody>
      </p:sp>
      <p:sp>
        <p:nvSpPr>
          <p:cNvPr id="14340" name="Rectangle 3"/>
          <p:cNvSpPr>
            <a:spLocks noGrp="1" noChangeArrowheads="1"/>
          </p:cNvSpPr>
          <p:nvPr>
            <p:ph idx="1"/>
          </p:nvPr>
        </p:nvSpPr>
        <p:spPr>
          <a:xfrm>
            <a:off x="685800" y="1066800"/>
            <a:ext cx="7772400" cy="5029200"/>
          </a:xfrm>
        </p:spPr>
        <p:txBody>
          <a:bodyPr/>
          <a:lstStyle/>
          <a:p>
            <a:r>
              <a:rPr lang="en-US" altLang="en-US" sz="2800" smtClean="0"/>
              <a:t>A very nice feature of these trees.</a:t>
            </a:r>
          </a:p>
          <a:p>
            <a:r>
              <a:rPr lang="en-US" altLang="en-US" sz="2800" smtClean="0"/>
              <a:t>You have a search key;  Go to root.  </a:t>
            </a:r>
          </a:p>
          <a:p>
            <a:r>
              <a:rPr lang="en-US" altLang="en-US" sz="2800" smtClean="0"/>
              <a:t>Retrieve node;  search data items;  </a:t>
            </a:r>
          </a:p>
          <a:p>
            <a:r>
              <a:rPr lang="en-US" altLang="en-US" sz="2800" smtClean="0"/>
              <a:t>If hit: </a:t>
            </a:r>
          </a:p>
          <a:p>
            <a:pPr lvl="1"/>
            <a:r>
              <a:rPr lang="en-US" altLang="en-US" sz="2000" smtClean="0"/>
              <a:t>done.</a:t>
            </a:r>
          </a:p>
          <a:p>
            <a:r>
              <a:rPr lang="en-US" altLang="en-US" sz="2800" smtClean="0"/>
              <a:t>Else </a:t>
            </a:r>
          </a:p>
          <a:p>
            <a:pPr lvl="1"/>
            <a:r>
              <a:rPr lang="en-US" altLang="en-US" sz="2400" smtClean="0"/>
              <a:t>Select the link that leads to the appropriate subtree 		       with the appropriate range of values.</a:t>
            </a:r>
          </a:p>
          <a:p>
            <a:pPr lvl="1"/>
            <a:r>
              <a:rPr lang="en-US" altLang="en-US" sz="2400" smtClean="0"/>
              <a:t>If you don’t find your target here, go to next child.  (notice data items are </a:t>
            </a:r>
            <a:r>
              <a:rPr lang="en-US" altLang="en-US" sz="2400" u="sng" smtClean="0"/>
              <a:t>sequential – VIP later)</a:t>
            </a:r>
          </a:p>
          <a:p>
            <a:pPr lvl="1"/>
            <a:r>
              <a:rPr lang="en-US" altLang="en-US" sz="2400" smtClean="0"/>
              <a:t> etc.  Data will ultimately be ‘found’ or ‘not found.’</a:t>
            </a:r>
          </a:p>
          <a:p>
            <a:pPr lvl="1"/>
            <a:endParaRPr lang="en-US" altLang="en-US" sz="2400" smtClean="0"/>
          </a:p>
        </p:txBody>
      </p:sp>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F79BDB3A-0426-41CB-86FE-99464BA62E43}" type="slidenum">
              <a:rPr lang="en-US" altLang="en-US">
                <a:latin typeface="Arial" panose="020B0604020202020204" pitchFamily="34" charset="0"/>
              </a:rPr>
              <a:pPr/>
              <a:t>212</a:t>
            </a:fld>
            <a:endParaRPr lang="en-US" altLang="en-US">
              <a:latin typeface="Arial" panose="020B0604020202020204" pitchFamily="34" charset="0"/>
            </a:endParaRPr>
          </a:p>
        </p:txBody>
      </p:sp>
    </p:spTree>
    <p:extLst>
      <p:ext uri="{BB962C8B-B14F-4D97-AF65-F5344CB8AC3E}">
        <p14:creationId xmlns:p14="http://schemas.microsoft.com/office/powerpoint/2010/main" val="195598330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57200" y="0"/>
            <a:ext cx="8229600" cy="1143000"/>
          </a:xfrm>
        </p:spPr>
        <p:txBody>
          <a:bodyPr/>
          <a:lstStyle/>
          <a:p>
            <a:r>
              <a:rPr lang="en-US" altLang="en-US" sz="4000" smtClean="0"/>
              <a:t>Try it:  search for 64, 40, 65</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7473E4D-1D35-4A1B-8E49-A9F8839A0FFC}" type="slidenum">
              <a:rPr lang="en-US" altLang="en-US">
                <a:latin typeface="Arial" panose="020B0604020202020204" pitchFamily="34" charset="0"/>
              </a:rPr>
              <a:pPr/>
              <a:t>213</a:t>
            </a:fld>
            <a:endParaRPr lang="en-US" altLang="en-US">
              <a:latin typeface="Arial" panose="020B0604020202020204" pitchFamily="34" charset="0"/>
            </a:endParaRPr>
          </a:p>
        </p:txBody>
      </p:sp>
      <p:sp>
        <p:nvSpPr>
          <p:cNvPr id="15364" name="AutoShape 4"/>
          <p:cNvSpPr>
            <a:spLocks noChangeArrowheads="1"/>
          </p:cNvSpPr>
          <p:nvPr/>
        </p:nvSpPr>
        <p:spPr bwMode="auto">
          <a:xfrm>
            <a:off x="3581400" y="9906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50</a:t>
            </a:r>
          </a:p>
        </p:txBody>
      </p:sp>
      <p:sp>
        <p:nvSpPr>
          <p:cNvPr id="15365" name="AutoShape 5"/>
          <p:cNvSpPr>
            <a:spLocks noChangeArrowheads="1"/>
          </p:cNvSpPr>
          <p:nvPr/>
        </p:nvSpPr>
        <p:spPr bwMode="auto">
          <a:xfrm>
            <a:off x="1828800" y="19050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30</a:t>
            </a:r>
          </a:p>
        </p:txBody>
      </p:sp>
      <p:sp>
        <p:nvSpPr>
          <p:cNvPr id="15366" name="AutoShape 6"/>
          <p:cNvSpPr>
            <a:spLocks noChangeArrowheads="1"/>
          </p:cNvSpPr>
          <p:nvPr/>
        </p:nvSpPr>
        <p:spPr bwMode="auto">
          <a:xfrm>
            <a:off x="5867400" y="19050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60        70           80</a:t>
            </a:r>
          </a:p>
        </p:txBody>
      </p:sp>
      <p:sp>
        <p:nvSpPr>
          <p:cNvPr id="15367" name="AutoShape 7"/>
          <p:cNvSpPr>
            <a:spLocks noChangeArrowheads="1"/>
          </p:cNvSpPr>
          <p:nvPr/>
        </p:nvSpPr>
        <p:spPr bwMode="auto">
          <a:xfrm>
            <a:off x="76200" y="29718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10    20</a:t>
            </a:r>
          </a:p>
        </p:txBody>
      </p:sp>
      <p:sp>
        <p:nvSpPr>
          <p:cNvPr id="15368" name="AutoShape 8"/>
          <p:cNvSpPr>
            <a:spLocks noChangeArrowheads="1"/>
          </p:cNvSpPr>
          <p:nvPr/>
        </p:nvSpPr>
        <p:spPr bwMode="auto">
          <a:xfrm>
            <a:off x="1905000" y="29718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40</a:t>
            </a:r>
          </a:p>
        </p:txBody>
      </p:sp>
      <p:sp>
        <p:nvSpPr>
          <p:cNvPr id="15369" name="AutoShape 9"/>
          <p:cNvSpPr>
            <a:spLocks noChangeArrowheads="1"/>
          </p:cNvSpPr>
          <p:nvPr/>
        </p:nvSpPr>
        <p:spPr bwMode="auto">
          <a:xfrm>
            <a:off x="3733800" y="29718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55</a:t>
            </a:r>
          </a:p>
        </p:txBody>
      </p:sp>
      <p:sp>
        <p:nvSpPr>
          <p:cNvPr id="15370" name="AutoShape 10"/>
          <p:cNvSpPr>
            <a:spLocks noChangeArrowheads="1"/>
          </p:cNvSpPr>
          <p:nvPr/>
        </p:nvSpPr>
        <p:spPr bwMode="auto">
          <a:xfrm>
            <a:off x="5181600" y="29718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62   64       66</a:t>
            </a:r>
          </a:p>
        </p:txBody>
      </p:sp>
      <p:sp>
        <p:nvSpPr>
          <p:cNvPr id="15371" name="AutoShape 11"/>
          <p:cNvSpPr>
            <a:spLocks noChangeArrowheads="1"/>
          </p:cNvSpPr>
          <p:nvPr/>
        </p:nvSpPr>
        <p:spPr bwMode="auto">
          <a:xfrm>
            <a:off x="6553200" y="29718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75</a:t>
            </a:r>
          </a:p>
        </p:txBody>
      </p:sp>
      <p:sp>
        <p:nvSpPr>
          <p:cNvPr id="15372" name="AutoShape 12"/>
          <p:cNvSpPr>
            <a:spLocks noChangeArrowheads="1"/>
          </p:cNvSpPr>
          <p:nvPr/>
        </p:nvSpPr>
        <p:spPr bwMode="auto">
          <a:xfrm>
            <a:off x="7924800" y="29718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83    86</a:t>
            </a:r>
          </a:p>
        </p:txBody>
      </p:sp>
      <p:sp>
        <p:nvSpPr>
          <p:cNvPr id="15373" name="Line 13"/>
          <p:cNvSpPr>
            <a:spLocks noChangeShapeType="1"/>
          </p:cNvSpPr>
          <p:nvPr/>
        </p:nvSpPr>
        <p:spPr bwMode="auto">
          <a:xfrm>
            <a:off x="4191000" y="990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4" name="Line 14"/>
          <p:cNvSpPr>
            <a:spLocks noChangeShapeType="1"/>
          </p:cNvSpPr>
          <p:nvPr/>
        </p:nvSpPr>
        <p:spPr bwMode="auto">
          <a:xfrm>
            <a:off x="4724400" y="9906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5" name="Line 15"/>
          <p:cNvSpPr>
            <a:spLocks noChangeShapeType="1"/>
          </p:cNvSpPr>
          <p:nvPr/>
        </p:nvSpPr>
        <p:spPr bwMode="auto">
          <a:xfrm>
            <a:off x="2286000" y="1905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6" name="Line 16"/>
          <p:cNvSpPr>
            <a:spLocks noChangeShapeType="1"/>
          </p:cNvSpPr>
          <p:nvPr/>
        </p:nvSpPr>
        <p:spPr bwMode="auto">
          <a:xfrm>
            <a:off x="457200" y="2971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7" name="Line 17"/>
          <p:cNvSpPr>
            <a:spLocks noChangeShapeType="1"/>
          </p:cNvSpPr>
          <p:nvPr/>
        </p:nvSpPr>
        <p:spPr bwMode="auto">
          <a:xfrm>
            <a:off x="914400" y="2971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8" name="Line 18"/>
          <p:cNvSpPr>
            <a:spLocks noChangeShapeType="1"/>
          </p:cNvSpPr>
          <p:nvPr/>
        </p:nvSpPr>
        <p:spPr bwMode="auto">
          <a:xfrm>
            <a:off x="2286000" y="2971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9" name="Line 19"/>
          <p:cNvSpPr>
            <a:spLocks noChangeShapeType="1"/>
          </p:cNvSpPr>
          <p:nvPr/>
        </p:nvSpPr>
        <p:spPr bwMode="auto">
          <a:xfrm>
            <a:off x="2743200" y="2971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0" name="Line 20"/>
          <p:cNvSpPr>
            <a:spLocks noChangeShapeType="1"/>
          </p:cNvSpPr>
          <p:nvPr/>
        </p:nvSpPr>
        <p:spPr bwMode="auto">
          <a:xfrm>
            <a:off x="2895600" y="1905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1" name="Line 21"/>
          <p:cNvSpPr>
            <a:spLocks noChangeShapeType="1"/>
          </p:cNvSpPr>
          <p:nvPr/>
        </p:nvSpPr>
        <p:spPr bwMode="auto">
          <a:xfrm>
            <a:off x="6400800" y="1905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2" name="Line 22"/>
          <p:cNvSpPr>
            <a:spLocks noChangeShapeType="1"/>
          </p:cNvSpPr>
          <p:nvPr/>
        </p:nvSpPr>
        <p:spPr bwMode="auto">
          <a:xfrm>
            <a:off x="7086600" y="1905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3" name="Line 23"/>
          <p:cNvSpPr>
            <a:spLocks noChangeShapeType="1"/>
          </p:cNvSpPr>
          <p:nvPr/>
        </p:nvSpPr>
        <p:spPr bwMode="auto">
          <a:xfrm>
            <a:off x="4114800" y="2971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4" name="Line 24"/>
          <p:cNvSpPr>
            <a:spLocks noChangeShapeType="1"/>
          </p:cNvSpPr>
          <p:nvPr/>
        </p:nvSpPr>
        <p:spPr bwMode="auto">
          <a:xfrm>
            <a:off x="4572000" y="2971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5" name="Line 25"/>
          <p:cNvSpPr>
            <a:spLocks noChangeShapeType="1"/>
          </p:cNvSpPr>
          <p:nvPr/>
        </p:nvSpPr>
        <p:spPr bwMode="auto">
          <a:xfrm>
            <a:off x="5562600" y="2971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6" name="Line 26"/>
          <p:cNvSpPr>
            <a:spLocks noChangeShapeType="1"/>
          </p:cNvSpPr>
          <p:nvPr/>
        </p:nvSpPr>
        <p:spPr bwMode="auto">
          <a:xfrm>
            <a:off x="6019800" y="2971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7" name="Line 27"/>
          <p:cNvSpPr>
            <a:spLocks noChangeShapeType="1"/>
          </p:cNvSpPr>
          <p:nvPr/>
        </p:nvSpPr>
        <p:spPr bwMode="auto">
          <a:xfrm>
            <a:off x="6934200" y="2971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8" name="Line 28"/>
          <p:cNvSpPr>
            <a:spLocks noChangeShapeType="1"/>
          </p:cNvSpPr>
          <p:nvPr/>
        </p:nvSpPr>
        <p:spPr bwMode="auto">
          <a:xfrm>
            <a:off x="7391400" y="2971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9" name="Line 29"/>
          <p:cNvSpPr>
            <a:spLocks noChangeShapeType="1"/>
          </p:cNvSpPr>
          <p:nvPr/>
        </p:nvSpPr>
        <p:spPr bwMode="auto">
          <a:xfrm>
            <a:off x="8305800" y="2971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90" name="Line 30"/>
          <p:cNvSpPr>
            <a:spLocks noChangeShapeType="1"/>
          </p:cNvSpPr>
          <p:nvPr/>
        </p:nvSpPr>
        <p:spPr bwMode="auto">
          <a:xfrm>
            <a:off x="8763000" y="2971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91" name="Line 31"/>
          <p:cNvSpPr>
            <a:spLocks noChangeShapeType="1"/>
          </p:cNvSpPr>
          <p:nvPr/>
        </p:nvSpPr>
        <p:spPr bwMode="auto">
          <a:xfrm flipH="1">
            <a:off x="2667000" y="1447800"/>
            <a:ext cx="990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92" name="Line 32"/>
          <p:cNvSpPr>
            <a:spLocks noChangeShapeType="1"/>
          </p:cNvSpPr>
          <p:nvPr/>
        </p:nvSpPr>
        <p:spPr bwMode="auto">
          <a:xfrm>
            <a:off x="5181600" y="1447800"/>
            <a:ext cx="15240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93" name="Line 33"/>
          <p:cNvSpPr>
            <a:spLocks noChangeShapeType="1"/>
          </p:cNvSpPr>
          <p:nvPr/>
        </p:nvSpPr>
        <p:spPr bwMode="auto">
          <a:xfrm flipH="1">
            <a:off x="685800" y="2362200"/>
            <a:ext cx="1143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94" name="Line 34"/>
          <p:cNvSpPr>
            <a:spLocks noChangeShapeType="1"/>
          </p:cNvSpPr>
          <p:nvPr/>
        </p:nvSpPr>
        <p:spPr bwMode="auto">
          <a:xfrm>
            <a:off x="2286000" y="2438400"/>
            <a:ext cx="2286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95" name="Line 35"/>
          <p:cNvSpPr>
            <a:spLocks noChangeShapeType="1"/>
          </p:cNvSpPr>
          <p:nvPr/>
        </p:nvSpPr>
        <p:spPr bwMode="auto">
          <a:xfrm flipH="1">
            <a:off x="4267200" y="2362200"/>
            <a:ext cx="16002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96" name="Line 36"/>
          <p:cNvSpPr>
            <a:spLocks noChangeShapeType="1"/>
          </p:cNvSpPr>
          <p:nvPr/>
        </p:nvSpPr>
        <p:spPr bwMode="auto">
          <a:xfrm flipH="1">
            <a:off x="5791200" y="2438400"/>
            <a:ext cx="6096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97" name="Line 37"/>
          <p:cNvSpPr>
            <a:spLocks noChangeShapeType="1"/>
          </p:cNvSpPr>
          <p:nvPr/>
        </p:nvSpPr>
        <p:spPr bwMode="auto">
          <a:xfrm>
            <a:off x="7086600" y="2438400"/>
            <a:ext cx="76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98" name="Line 38"/>
          <p:cNvSpPr>
            <a:spLocks noChangeShapeType="1"/>
          </p:cNvSpPr>
          <p:nvPr/>
        </p:nvSpPr>
        <p:spPr bwMode="auto">
          <a:xfrm>
            <a:off x="7543800" y="2362200"/>
            <a:ext cx="1066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99" name="AutoShape 39"/>
          <p:cNvSpPr>
            <a:spLocks noChangeArrowheads="1"/>
          </p:cNvSpPr>
          <p:nvPr/>
        </p:nvSpPr>
        <p:spPr bwMode="auto">
          <a:xfrm>
            <a:off x="1828800" y="19050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30</a:t>
            </a:r>
          </a:p>
        </p:txBody>
      </p:sp>
      <p:sp>
        <p:nvSpPr>
          <p:cNvPr id="15400" name="Line 40"/>
          <p:cNvSpPr>
            <a:spLocks noChangeShapeType="1"/>
          </p:cNvSpPr>
          <p:nvPr/>
        </p:nvSpPr>
        <p:spPr bwMode="auto">
          <a:xfrm>
            <a:off x="2895600" y="1905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401" name="Line 41"/>
          <p:cNvSpPr>
            <a:spLocks noChangeShapeType="1"/>
          </p:cNvSpPr>
          <p:nvPr/>
        </p:nvSpPr>
        <p:spPr bwMode="auto">
          <a:xfrm>
            <a:off x="2286000" y="1905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402" name="Text Box 42"/>
          <p:cNvSpPr txBox="1">
            <a:spLocks noChangeArrowheads="1"/>
          </p:cNvSpPr>
          <p:nvPr/>
        </p:nvSpPr>
        <p:spPr bwMode="auto">
          <a:xfrm>
            <a:off x="5546725" y="102870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800"/>
              <a:t>2-node</a:t>
            </a:r>
          </a:p>
        </p:txBody>
      </p:sp>
      <p:sp>
        <p:nvSpPr>
          <p:cNvPr id="15403" name="Text Box 43"/>
          <p:cNvSpPr txBox="1">
            <a:spLocks noChangeArrowheads="1"/>
          </p:cNvSpPr>
          <p:nvPr/>
        </p:nvSpPr>
        <p:spPr bwMode="auto">
          <a:xfrm>
            <a:off x="3581400" y="1919288"/>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800"/>
              <a:t>2-node</a:t>
            </a:r>
          </a:p>
        </p:txBody>
      </p:sp>
      <p:sp>
        <p:nvSpPr>
          <p:cNvPr id="15404" name="Text Box 44"/>
          <p:cNvSpPr txBox="1">
            <a:spLocks noChangeArrowheads="1"/>
          </p:cNvSpPr>
          <p:nvPr/>
        </p:nvSpPr>
        <p:spPr bwMode="auto">
          <a:xfrm>
            <a:off x="7562850" y="198120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800"/>
              <a:t>4-node</a:t>
            </a:r>
          </a:p>
        </p:txBody>
      </p:sp>
      <p:sp>
        <p:nvSpPr>
          <p:cNvPr id="15405" name="Text Box 45"/>
          <p:cNvSpPr txBox="1">
            <a:spLocks noChangeArrowheads="1"/>
          </p:cNvSpPr>
          <p:nvPr/>
        </p:nvSpPr>
        <p:spPr bwMode="auto">
          <a:xfrm>
            <a:off x="422275" y="5105400"/>
            <a:ext cx="8112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2000" dirty="0"/>
              <a:t>Note:  Nodes serve as </a:t>
            </a:r>
            <a:r>
              <a:rPr lang="en-US" altLang="en-US" sz="2000" b="1" u="sng" dirty="0"/>
              <a:t>holders</a:t>
            </a:r>
            <a:r>
              <a:rPr lang="en-US" altLang="en-US" sz="2000" dirty="0"/>
              <a:t> of data and </a:t>
            </a:r>
            <a:r>
              <a:rPr lang="en-US" altLang="en-US" sz="2000" b="1" u="sng" dirty="0"/>
              <a:t>holders</a:t>
            </a:r>
            <a:r>
              <a:rPr lang="en-US" altLang="en-US" sz="2000" dirty="0"/>
              <a:t> of ‘indexes’.</a:t>
            </a:r>
          </a:p>
          <a:p>
            <a:r>
              <a:rPr lang="en-US" altLang="en-US" sz="2000" dirty="0"/>
              <a:t>Note:  can easily have a ‘no hit’ condition</a:t>
            </a:r>
          </a:p>
          <a:p>
            <a:r>
              <a:rPr lang="en-US" altLang="en-US" sz="2000" dirty="0"/>
              <a:t>Note:  the sequential nature after indexing…sequential searching within node.</a:t>
            </a:r>
          </a:p>
        </p:txBody>
      </p:sp>
    </p:spTree>
    <p:extLst>
      <p:ext uri="{BB962C8B-B14F-4D97-AF65-F5344CB8AC3E}">
        <p14:creationId xmlns:p14="http://schemas.microsoft.com/office/powerpoint/2010/main" val="86211723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304800" y="381000"/>
            <a:ext cx="8686800" cy="609600"/>
          </a:xfrm>
        </p:spPr>
        <p:txBody>
          <a:bodyPr>
            <a:normAutofit fontScale="90000"/>
          </a:bodyPr>
          <a:lstStyle/>
          <a:p>
            <a:r>
              <a:rPr lang="en-US" altLang="en-US" sz="4000" smtClean="0"/>
              <a:t>So, how do we </a:t>
            </a:r>
            <a:r>
              <a:rPr lang="en-US" altLang="en-US" sz="4000" b="1" u="sng" smtClean="0"/>
              <a:t>Insert</a:t>
            </a:r>
            <a:r>
              <a:rPr lang="en-US" altLang="en-US" sz="4000" smtClean="0"/>
              <a:t> into this Structure?</a:t>
            </a:r>
          </a:p>
        </p:txBody>
      </p:sp>
      <p:sp>
        <p:nvSpPr>
          <p:cNvPr id="16388" name="Rectangle 3"/>
          <p:cNvSpPr>
            <a:spLocks noGrp="1" noChangeArrowheads="1"/>
          </p:cNvSpPr>
          <p:nvPr>
            <p:ph idx="1"/>
          </p:nvPr>
        </p:nvSpPr>
        <p:spPr>
          <a:xfrm>
            <a:off x="0" y="1447800"/>
            <a:ext cx="9144000" cy="4495800"/>
          </a:xfrm>
        </p:spPr>
        <p:txBody>
          <a:bodyPr/>
          <a:lstStyle/>
          <a:p>
            <a:r>
              <a:rPr lang="en-US" altLang="en-US" sz="2800" smtClean="0"/>
              <a:t>Can be quite easy;  sometimes very complex.</a:t>
            </a:r>
          </a:p>
          <a:p>
            <a:pPr lvl="1"/>
            <a:r>
              <a:rPr lang="en-US" altLang="en-US" sz="3200" b="1" smtClean="0"/>
              <a:t>Can do a top-down or a bottom-up approach…</a:t>
            </a:r>
          </a:p>
          <a:p>
            <a:r>
              <a:rPr lang="en-US" altLang="en-US" sz="2800" b="1" smtClean="0"/>
              <a:t>Easy Approach:</a:t>
            </a:r>
          </a:p>
          <a:p>
            <a:pPr lvl="1"/>
            <a:r>
              <a:rPr lang="en-US" altLang="en-US" sz="2400" smtClean="0"/>
              <a:t>Start with searching to find a spot for data item.</a:t>
            </a:r>
          </a:p>
          <a:p>
            <a:pPr lvl="1"/>
            <a:endParaRPr lang="en-US" altLang="en-US" sz="2400" smtClean="0"/>
          </a:p>
          <a:p>
            <a:r>
              <a:rPr lang="en-US" altLang="en-US" sz="3000" b="1" u="sng" smtClean="0"/>
              <a:t>We like to insert at the leaf level, but we will take the top-down approach to get there…</a:t>
            </a:r>
            <a:r>
              <a:rPr lang="en-US" altLang="en-US" sz="2800" smtClean="0"/>
              <a:t>  So, </a:t>
            </a:r>
          </a:p>
          <a:p>
            <a:pPr lvl="1"/>
            <a:r>
              <a:rPr lang="en-US" altLang="en-US" sz="2400" smtClean="0"/>
              <a:t>Inserting may </a:t>
            </a:r>
            <a:r>
              <a:rPr lang="en-US" altLang="en-US" sz="2400" u="sng" smtClean="0"/>
              <a:t>very likely</a:t>
            </a:r>
            <a:r>
              <a:rPr lang="en-US" altLang="en-US" sz="2400" smtClean="0"/>
              <a:t> involve moving a data item around to maintain the sequential nature of the data in a leaf.  </a:t>
            </a:r>
          </a:p>
        </p:txBody>
      </p:sp>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4770E375-EAFF-4BF8-B872-EB4180C32335}" type="slidenum">
              <a:rPr lang="en-US" altLang="en-US">
                <a:latin typeface="Arial" panose="020B0604020202020204" pitchFamily="34" charset="0"/>
              </a:rPr>
              <a:pPr/>
              <a:t>214</a:t>
            </a:fld>
            <a:endParaRPr lang="en-US" altLang="en-US">
              <a:latin typeface="Arial" panose="020B0604020202020204" pitchFamily="34" charset="0"/>
            </a:endParaRPr>
          </a:p>
        </p:txBody>
      </p:sp>
    </p:spTree>
    <p:extLst>
      <p:ext uri="{BB962C8B-B14F-4D97-AF65-F5344CB8AC3E}">
        <p14:creationId xmlns:p14="http://schemas.microsoft.com/office/powerpoint/2010/main" val="264531026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381000" y="304800"/>
            <a:ext cx="8458200" cy="609600"/>
          </a:xfrm>
        </p:spPr>
        <p:txBody>
          <a:bodyPr>
            <a:normAutofit fontScale="90000"/>
          </a:bodyPr>
          <a:lstStyle/>
          <a:p>
            <a:r>
              <a:rPr lang="en-US" altLang="en-US" sz="4000" smtClean="0"/>
              <a:t>Node Split – a bit more difficult (1 of 2)</a:t>
            </a:r>
          </a:p>
        </p:txBody>
      </p:sp>
      <p:sp>
        <p:nvSpPr>
          <p:cNvPr id="17412" name="Rectangle 3"/>
          <p:cNvSpPr>
            <a:spLocks noGrp="1" noChangeArrowheads="1"/>
          </p:cNvSpPr>
          <p:nvPr>
            <p:ph idx="1"/>
          </p:nvPr>
        </p:nvSpPr>
        <p:spPr>
          <a:xfrm>
            <a:off x="990600" y="1371600"/>
            <a:ext cx="7620000" cy="4495800"/>
          </a:xfrm>
        </p:spPr>
        <p:txBody>
          <a:bodyPr/>
          <a:lstStyle/>
          <a:p>
            <a:r>
              <a:rPr lang="en-US" altLang="en-US" b="1" smtClean="0"/>
              <a:t>Using a </a:t>
            </a:r>
            <a:r>
              <a:rPr lang="en-US" altLang="en-US" b="1" i="1" smtClean="0"/>
              <a:t>top-down 2-3-4 tree</a:t>
            </a:r>
            <a:r>
              <a:rPr lang="en-US" altLang="en-US" b="1" smtClean="0"/>
              <a:t>.  </a:t>
            </a:r>
          </a:p>
          <a:p>
            <a:endParaRPr lang="en-US" altLang="en-US" b="1" smtClean="0"/>
          </a:p>
          <a:p>
            <a:r>
              <a:rPr lang="en-US" altLang="en-US" u="sng" smtClean="0"/>
              <a:t>If</a:t>
            </a:r>
            <a:r>
              <a:rPr lang="en-US" altLang="en-US" b="1" smtClean="0"/>
              <a:t> we encounter a full node</a:t>
            </a:r>
            <a:r>
              <a:rPr lang="en-US" altLang="en-US" smtClean="0"/>
              <a:t> in looking for the </a:t>
            </a:r>
            <a:r>
              <a:rPr lang="en-US" altLang="en-US" b="1" u="sng" smtClean="0"/>
              <a:t>insertion</a:t>
            </a:r>
            <a:r>
              <a:rPr lang="en-US" altLang="en-US" smtClean="0"/>
              <a:t> </a:t>
            </a:r>
            <a:r>
              <a:rPr lang="en-US" altLang="en-US" b="1" u="sng" smtClean="0"/>
              <a:t>point</a:t>
            </a:r>
            <a:r>
              <a:rPr lang="en-US" altLang="en-US" smtClean="0"/>
              <a:t>.</a:t>
            </a:r>
            <a:endParaRPr lang="en-US" altLang="en-US" b="1" u="sng" smtClean="0"/>
          </a:p>
          <a:p>
            <a:pPr lvl="1"/>
            <a:r>
              <a:rPr lang="en-US" altLang="en-US" b="1" smtClean="0"/>
              <a:t>We must split the full nodes.</a:t>
            </a:r>
          </a:p>
          <a:p>
            <a:pPr lvl="1"/>
            <a:endParaRPr lang="en-US" altLang="en-US" b="1" u="sng" smtClean="0"/>
          </a:p>
          <a:p>
            <a:r>
              <a:rPr lang="en-US" altLang="en-US" b="1" smtClean="0"/>
              <a:t>You will see that </a:t>
            </a:r>
            <a:r>
              <a:rPr lang="en-US" altLang="en-US" b="1" u="sng" smtClean="0"/>
              <a:t>this</a:t>
            </a:r>
            <a:r>
              <a:rPr lang="en-US" altLang="en-US" smtClean="0"/>
              <a:t> approach </a:t>
            </a:r>
            <a:r>
              <a:rPr lang="en-US" altLang="en-US" b="1" u="sng" smtClean="0"/>
              <a:t>keeps the tree balanced.</a:t>
            </a:r>
          </a:p>
          <a:p>
            <a:pPr>
              <a:buFontTx/>
              <a:buNone/>
            </a:pPr>
            <a:endParaRPr lang="en-US" altLang="en-US" smtClean="0"/>
          </a:p>
        </p:txBody>
      </p:sp>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22794E0C-951F-4283-A7B2-267AC51253B1}" type="slidenum">
              <a:rPr lang="en-US" altLang="en-US">
                <a:latin typeface="Arial" panose="020B0604020202020204" pitchFamily="34" charset="0"/>
              </a:rPr>
              <a:pPr/>
              <a:t>215</a:t>
            </a:fld>
            <a:endParaRPr lang="en-US" altLang="en-US">
              <a:latin typeface="Arial" panose="020B0604020202020204" pitchFamily="34" charset="0"/>
            </a:endParaRPr>
          </a:p>
        </p:txBody>
      </p:sp>
    </p:spTree>
    <p:extLst>
      <p:ext uri="{BB962C8B-B14F-4D97-AF65-F5344CB8AC3E}">
        <p14:creationId xmlns:p14="http://schemas.microsoft.com/office/powerpoint/2010/main" val="38323422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0" y="304800"/>
            <a:ext cx="8991600" cy="609600"/>
          </a:xfrm>
        </p:spPr>
        <p:txBody>
          <a:bodyPr>
            <a:normAutofit fontScale="90000"/>
          </a:bodyPr>
          <a:lstStyle/>
          <a:p>
            <a:r>
              <a:rPr lang="en-US" altLang="en-US" sz="3800" smtClean="0"/>
              <a:t>Node Split – Insertion: more difficult – 2 of 2</a:t>
            </a:r>
          </a:p>
        </p:txBody>
      </p:sp>
      <p:sp>
        <p:nvSpPr>
          <p:cNvPr id="18436" name="Rectangle 3"/>
          <p:cNvSpPr>
            <a:spLocks noGrp="1" noChangeArrowheads="1"/>
          </p:cNvSpPr>
          <p:nvPr>
            <p:ph idx="1"/>
          </p:nvPr>
        </p:nvSpPr>
        <p:spPr>
          <a:xfrm>
            <a:off x="304800" y="1219200"/>
            <a:ext cx="8534400" cy="5638800"/>
          </a:xfrm>
        </p:spPr>
        <p:txBody>
          <a:bodyPr>
            <a:normAutofit/>
          </a:bodyPr>
          <a:lstStyle/>
          <a:p>
            <a:pPr>
              <a:lnSpc>
                <a:spcPct val="80000"/>
              </a:lnSpc>
              <a:buFontTx/>
              <a:buNone/>
            </a:pPr>
            <a:r>
              <a:rPr lang="en-US" altLang="en-US" sz="2400" dirty="0" smtClean="0"/>
              <a:t>Upon encountering a full node (searching for a place to insert…)</a:t>
            </a:r>
          </a:p>
          <a:p>
            <a:pPr>
              <a:lnSpc>
                <a:spcPct val="80000"/>
              </a:lnSpc>
              <a:buFontTx/>
              <a:buNone/>
            </a:pPr>
            <a:r>
              <a:rPr lang="en-US" altLang="en-US" sz="2400" b="1" dirty="0" smtClean="0"/>
              <a:t>	</a:t>
            </a:r>
            <a:r>
              <a:rPr lang="en-US" altLang="en-US" sz="2000" b="1" dirty="0" smtClean="0"/>
              <a:t>1.  </a:t>
            </a:r>
            <a:r>
              <a:rPr lang="en-US" altLang="en-US" sz="2000" b="1" u="sng" dirty="0" smtClean="0"/>
              <a:t>split that node</a:t>
            </a:r>
            <a:r>
              <a:rPr lang="en-US" altLang="en-US" sz="2000" dirty="0" smtClean="0"/>
              <a:t> at that time. </a:t>
            </a:r>
          </a:p>
          <a:p>
            <a:pPr>
              <a:lnSpc>
                <a:spcPct val="80000"/>
              </a:lnSpc>
              <a:buFontTx/>
              <a:buNone/>
            </a:pPr>
            <a:r>
              <a:rPr lang="en-US" altLang="en-US" sz="2000" dirty="0" smtClean="0"/>
              <a:t>	2.  </a:t>
            </a:r>
            <a:r>
              <a:rPr lang="en-US" altLang="en-US" sz="2000" b="1" dirty="0" smtClean="0"/>
              <a:t>move highest</a:t>
            </a:r>
            <a:r>
              <a:rPr lang="en-US" altLang="en-US" sz="2000" dirty="0" smtClean="0"/>
              <a:t> data  item from the current (full) node </a:t>
            </a:r>
            <a:r>
              <a:rPr lang="en-US" altLang="en-US" sz="2000" u="sng" dirty="0" smtClean="0"/>
              <a:t>into </a:t>
            </a:r>
            <a:r>
              <a:rPr lang="en-US" altLang="en-US" sz="2400" b="1" u="sng" dirty="0" smtClean="0"/>
              <a:t>new</a:t>
            </a:r>
            <a:r>
              <a:rPr lang="en-US" altLang="en-US" sz="2000" u="sng" dirty="0" smtClean="0"/>
              <a:t> node to the right</a:t>
            </a:r>
            <a:r>
              <a:rPr lang="en-US" altLang="en-US" sz="2000" dirty="0" smtClean="0"/>
              <a:t>.</a:t>
            </a:r>
          </a:p>
          <a:p>
            <a:pPr>
              <a:lnSpc>
                <a:spcPct val="80000"/>
              </a:lnSpc>
              <a:buFontTx/>
              <a:buNone/>
            </a:pPr>
            <a:r>
              <a:rPr lang="en-US" altLang="en-US" sz="2000" dirty="0" smtClean="0"/>
              <a:t>      3.  move </a:t>
            </a:r>
            <a:r>
              <a:rPr lang="en-US" altLang="en-US" sz="2000" b="1" dirty="0" smtClean="0"/>
              <a:t>middle value</a:t>
            </a:r>
            <a:r>
              <a:rPr lang="en-US" altLang="en-US" sz="2000" dirty="0" smtClean="0"/>
              <a:t> of node undergoing the split </a:t>
            </a:r>
            <a:r>
              <a:rPr lang="en-US" altLang="en-US" sz="2400" b="1" u="sng" dirty="0" smtClean="0"/>
              <a:t>up</a:t>
            </a:r>
            <a:r>
              <a:rPr lang="en-US" altLang="en-US" sz="2000" b="1" u="sng" dirty="0" smtClean="0"/>
              <a:t> to </a:t>
            </a:r>
            <a:r>
              <a:rPr lang="en-US" altLang="en-US" sz="2000" u="sng" dirty="0" smtClean="0"/>
              <a:t>parent</a:t>
            </a:r>
            <a:r>
              <a:rPr lang="en-US" altLang="en-US" sz="2000" dirty="0" smtClean="0"/>
              <a:t> </a:t>
            </a:r>
            <a:r>
              <a:rPr lang="en-US" altLang="en-US" sz="2000" u="sng" dirty="0" smtClean="0"/>
              <a:t>node</a:t>
            </a:r>
            <a:r>
              <a:rPr lang="en-US" altLang="en-US" sz="2000" dirty="0" smtClean="0"/>
              <a:t>                </a:t>
            </a:r>
            <a:r>
              <a:rPr lang="en-US" altLang="en-US" sz="2000" dirty="0" smtClean="0"/>
              <a:t>(</a:t>
            </a:r>
            <a:r>
              <a:rPr lang="en-US" altLang="en-US" sz="2000" dirty="0" smtClean="0"/>
              <a:t>Know we can do all this because parent node was not full) </a:t>
            </a:r>
          </a:p>
          <a:p>
            <a:pPr>
              <a:lnSpc>
                <a:spcPct val="80000"/>
              </a:lnSpc>
              <a:buFontTx/>
              <a:buNone/>
            </a:pPr>
            <a:r>
              <a:rPr lang="en-US" altLang="en-US" sz="2000" dirty="0" smtClean="0"/>
              <a:t>	4.  </a:t>
            </a:r>
            <a:r>
              <a:rPr lang="en-US" altLang="en-US" sz="2400" b="1" dirty="0" smtClean="0"/>
              <a:t>Retain</a:t>
            </a:r>
            <a:r>
              <a:rPr lang="en-US" altLang="en-US" sz="2000" dirty="0" smtClean="0"/>
              <a:t> lowest item in node.   </a:t>
            </a:r>
          </a:p>
          <a:p>
            <a:pPr>
              <a:lnSpc>
                <a:spcPct val="80000"/>
              </a:lnSpc>
              <a:buFontTx/>
              <a:buNone/>
            </a:pPr>
            <a:r>
              <a:rPr lang="en-US" altLang="en-US" sz="2000" dirty="0" smtClean="0"/>
              <a:t>	5.  </a:t>
            </a:r>
            <a:r>
              <a:rPr lang="en-US" altLang="en-US" sz="2000" b="1" u="sng" dirty="0" smtClean="0"/>
              <a:t>New</a:t>
            </a:r>
            <a:r>
              <a:rPr lang="en-US" altLang="en-US" sz="2000" dirty="0" smtClean="0"/>
              <a:t> </a:t>
            </a:r>
            <a:r>
              <a:rPr lang="en-US" altLang="en-US" sz="2000" b="1" u="sng" dirty="0" smtClean="0"/>
              <a:t>node</a:t>
            </a:r>
            <a:r>
              <a:rPr lang="en-US" altLang="en-US" sz="2000" dirty="0" smtClean="0"/>
              <a:t> (to the right) only has one data item (the highest value) </a:t>
            </a:r>
          </a:p>
          <a:p>
            <a:pPr>
              <a:lnSpc>
                <a:spcPct val="80000"/>
              </a:lnSpc>
              <a:buFontTx/>
              <a:buNone/>
            </a:pPr>
            <a:r>
              <a:rPr lang="en-US" altLang="en-US" sz="2000" dirty="0" smtClean="0"/>
              <a:t>	6.  </a:t>
            </a:r>
            <a:r>
              <a:rPr lang="en-US" altLang="en-US" sz="2000" b="1" u="sng" dirty="0" smtClean="0"/>
              <a:t>Original</a:t>
            </a:r>
            <a:r>
              <a:rPr lang="en-US" altLang="en-US" sz="2000" dirty="0" smtClean="0"/>
              <a:t> </a:t>
            </a:r>
            <a:r>
              <a:rPr lang="en-US" altLang="en-US" sz="2000" b="1" u="sng" dirty="0" smtClean="0"/>
              <a:t>node</a:t>
            </a:r>
            <a:r>
              <a:rPr lang="en-US" altLang="en-US" sz="2000" dirty="0" smtClean="0"/>
              <a:t> (formerly full) node contains </a:t>
            </a:r>
            <a:r>
              <a:rPr lang="en-US" altLang="en-US" sz="2000" u="sng" dirty="0" smtClean="0"/>
              <a:t>only</a:t>
            </a:r>
            <a:r>
              <a:rPr lang="en-US" altLang="en-US" sz="2000" dirty="0" smtClean="0"/>
              <a:t> the lowest of the three values.</a:t>
            </a:r>
          </a:p>
          <a:p>
            <a:pPr>
              <a:lnSpc>
                <a:spcPct val="80000"/>
              </a:lnSpc>
              <a:buFontTx/>
              <a:buNone/>
            </a:pPr>
            <a:r>
              <a:rPr lang="en-US" altLang="en-US" sz="2000" dirty="0" smtClean="0"/>
              <a:t>     7.  </a:t>
            </a:r>
            <a:r>
              <a:rPr lang="en-US" altLang="en-US" sz="2000" b="1" u="sng" dirty="0" smtClean="0"/>
              <a:t>Rightmost</a:t>
            </a:r>
            <a:r>
              <a:rPr lang="en-US" altLang="en-US" sz="2000" dirty="0" smtClean="0"/>
              <a:t> children of original full node are </a:t>
            </a:r>
            <a:r>
              <a:rPr lang="en-US" altLang="en-US" sz="2000" b="1" dirty="0" smtClean="0"/>
              <a:t>disconnected</a:t>
            </a:r>
            <a:r>
              <a:rPr lang="en-US" altLang="en-US" sz="2000" dirty="0" smtClean="0"/>
              <a:t> and connected to</a:t>
            </a:r>
          </a:p>
          <a:p>
            <a:pPr>
              <a:lnSpc>
                <a:spcPct val="80000"/>
              </a:lnSpc>
              <a:buFontTx/>
              <a:buNone/>
            </a:pPr>
            <a:r>
              <a:rPr lang="en-US" altLang="en-US" sz="2000" dirty="0" smtClean="0"/>
              <a:t>		 new children as appropriate </a:t>
            </a:r>
          </a:p>
          <a:p>
            <a:pPr>
              <a:lnSpc>
                <a:spcPct val="80000"/>
              </a:lnSpc>
              <a:buFontTx/>
              <a:buNone/>
            </a:pPr>
            <a:r>
              <a:rPr lang="en-US" altLang="en-US" sz="2000" dirty="0" smtClean="0"/>
              <a:t>	  	(They must be disconnected, since their parent data is changed)</a:t>
            </a:r>
          </a:p>
          <a:p>
            <a:pPr>
              <a:lnSpc>
                <a:spcPct val="80000"/>
              </a:lnSpc>
              <a:buFontTx/>
              <a:buNone/>
            </a:pPr>
            <a:r>
              <a:rPr lang="en-US" altLang="en-US" sz="2000" dirty="0" smtClean="0"/>
              <a:t>         	New connections conform to linkage conventions, as expected.  </a:t>
            </a:r>
          </a:p>
          <a:p>
            <a:pPr>
              <a:lnSpc>
                <a:spcPct val="80000"/>
              </a:lnSpc>
              <a:buFontTx/>
              <a:buNone/>
            </a:pPr>
            <a:r>
              <a:rPr lang="en-US" altLang="en-US" sz="2000" dirty="0" smtClean="0"/>
              <a:t>      8. </a:t>
            </a:r>
            <a:r>
              <a:rPr lang="en-US" altLang="en-US" sz="2400" b="1" u="sng" dirty="0" smtClean="0"/>
              <a:t>Insert</a:t>
            </a:r>
            <a:r>
              <a:rPr lang="en-US" altLang="en-US" sz="2000" dirty="0" smtClean="0"/>
              <a:t> new data item into the </a:t>
            </a:r>
            <a:r>
              <a:rPr lang="en-US" altLang="en-US" sz="2000" b="1" dirty="0" smtClean="0"/>
              <a:t>original</a:t>
            </a:r>
            <a:r>
              <a:rPr lang="en-US" altLang="en-US" sz="2000" dirty="0" smtClean="0"/>
              <a:t> leaf node</a:t>
            </a:r>
            <a:r>
              <a:rPr lang="en-US" altLang="en-US" sz="2000" dirty="0" smtClean="0"/>
              <a:t>.</a:t>
            </a:r>
            <a:endParaRPr lang="en-US" altLang="en-US" sz="2000" dirty="0" smtClean="0"/>
          </a:p>
          <a:p>
            <a:pPr>
              <a:lnSpc>
                <a:spcPct val="80000"/>
              </a:lnSpc>
              <a:buFontTx/>
              <a:buNone/>
            </a:pPr>
            <a:r>
              <a:rPr lang="en-US" altLang="en-US" sz="2000" dirty="0" smtClean="0"/>
              <a:t>Note:   there can be </a:t>
            </a:r>
            <a:r>
              <a:rPr lang="en-US" altLang="en-US" sz="2000" u="sng" dirty="0" smtClean="0"/>
              <a:t>multiple splits</a:t>
            </a:r>
            <a:r>
              <a:rPr lang="en-US" altLang="en-US" sz="2000" dirty="0" smtClean="0"/>
              <a:t> encountered </a:t>
            </a:r>
            <a:r>
              <a:rPr lang="en-US" altLang="en-US" sz="2000" dirty="0" err="1" smtClean="0"/>
              <a:t>en</a:t>
            </a:r>
            <a:r>
              <a:rPr lang="en-US" altLang="en-US" sz="2000" dirty="0" smtClean="0"/>
              <a:t> route to finding the insertion point.</a:t>
            </a:r>
          </a:p>
        </p:txBody>
      </p:sp>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9798B5B1-FEDE-450D-839B-46674A3F156B}" type="slidenum">
              <a:rPr lang="en-US" altLang="en-US">
                <a:latin typeface="Arial" panose="020B0604020202020204" pitchFamily="34" charset="0"/>
              </a:rPr>
              <a:pPr/>
              <a:t>216</a:t>
            </a:fld>
            <a:endParaRPr lang="en-US" altLang="en-US">
              <a:latin typeface="Arial" panose="020B0604020202020204" pitchFamily="34" charset="0"/>
            </a:endParaRPr>
          </a:p>
        </p:txBody>
      </p:sp>
    </p:spTree>
    <p:extLst>
      <p:ext uri="{BB962C8B-B14F-4D97-AF65-F5344CB8AC3E}">
        <p14:creationId xmlns:p14="http://schemas.microsoft.com/office/powerpoint/2010/main" val="27637585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28600" y="304800"/>
            <a:ext cx="8534400" cy="914400"/>
          </a:xfrm>
        </p:spPr>
        <p:txBody>
          <a:bodyPr>
            <a:normAutofit fontScale="90000"/>
          </a:bodyPr>
          <a:lstStyle/>
          <a:p>
            <a:pPr algn="ctr"/>
            <a:r>
              <a:rPr lang="en-US" altLang="en-US" sz="3600" smtClean="0"/>
              <a:t>Insert:  Here: Split is NOT the root node.</a:t>
            </a:r>
            <a:br>
              <a:rPr lang="en-US" altLang="en-US" sz="3600" smtClean="0"/>
            </a:br>
            <a:r>
              <a:rPr lang="en-US" altLang="en-US" sz="3200" smtClean="0"/>
              <a:t>Let’s say we want to add a 99 (from book)…</a:t>
            </a:r>
          </a:p>
        </p:txBody>
      </p:sp>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38409740-999D-493A-A780-076A404B41E0}" type="slidenum">
              <a:rPr lang="en-US" altLang="en-US">
                <a:latin typeface="Arial" panose="020B0604020202020204" pitchFamily="34" charset="0"/>
              </a:rPr>
              <a:pPr/>
              <a:t>217</a:t>
            </a:fld>
            <a:endParaRPr lang="en-US" altLang="en-US">
              <a:latin typeface="Arial" panose="020B0604020202020204" pitchFamily="34" charset="0"/>
            </a:endParaRPr>
          </a:p>
        </p:txBody>
      </p:sp>
      <p:sp>
        <p:nvSpPr>
          <p:cNvPr id="19460" name="AutoShape 4"/>
          <p:cNvSpPr>
            <a:spLocks noChangeArrowheads="1"/>
          </p:cNvSpPr>
          <p:nvPr/>
        </p:nvSpPr>
        <p:spPr bwMode="auto">
          <a:xfrm>
            <a:off x="1295400" y="18288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62</a:t>
            </a:r>
          </a:p>
        </p:txBody>
      </p:sp>
      <p:sp>
        <p:nvSpPr>
          <p:cNvPr id="19461" name="AutoShape 6"/>
          <p:cNvSpPr>
            <a:spLocks noChangeArrowheads="1"/>
          </p:cNvSpPr>
          <p:nvPr/>
        </p:nvSpPr>
        <p:spPr bwMode="auto">
          <a:xfrm>
            <a:off x="3581400" y="27432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83         92         104</a:t>
            </a:r>
          </a:p>
        </p:txBody>
      </p:sp>
      <p:sp>
        <p:nvSpPr>
          <p:cNvPr id="19462" name="AutoShape 9"/>
          <p:cNvSpPr>
            <a:spLocks noChangeArrowheads="1"/>
          </p:cNvSpPr>
          <p:nvPr/>
        </p:nvSpPr>
        <p:spPr bwMode="auto">
          <a:xfrm>
            <a:off x="1447800" y="3810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74</a:t>
            </a:r>
          </a:p>
        </p:txBody>
      </p:sp>
      <p:sp>
        <p:nvSpPr>
          <p:cNvPr id="19463" name="AutoShape 10"/>
          <p:cNvSpPr>
            <a:spLocks noChangeArrowheads="1"/>
          </p:cNvSpPr>
          <p:nvPr/>
        </p:nvSpPr>
        <p:spPr bwMode="auto">
          <a:xfrm>
            <a:off x="2895600" y="3810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87    89          </a:t>
            </a:r>
          </a:p>
        </p:txBody>
      </p:sp>
      <p:sp>
        <p:nvSpPr>
          <p:cNvPr id="19464" name="AutoShape 11"/>
          <p:cNvSpPr>
            <a:spLocks noChangeArrowheads="1"/>
          </p:cNvSpPr>
          <p:nvPr/>
        </p:nvSpPr>
        <p:spPr bwMode="auto">
          <a:xfrm>
            <a:off x="4267200" y="3810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97</a:t>
            </a:r>
          </a:p>
        </p:txBody>
      </p:sp>
      <p:sp>
        <p:nvSpPr>
          <p:cNvPr id="19465" name="AutoShape 12"/>
          <p:cNvSpPr>
            <a:spLocks noChangeArrowheads="1"/>
          </p:cNvSpPr>
          <p:nvPr/>
        </p:nvSpPr>
        <p:spPr bwMode="auto">
          <a:xfrm>
            <a:off x="5638800" y="3810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112</a:t>
            </a:r>
          </a:p>
        </p:txBody>
      </p:sp>
      <p:sp>
        <p:nvSpPr>
          <p:cNvPr id="19466" name="Line 13"/>
          <p:cNvSpPr>
            <a:spLocks noChangeShapeType="1"/>
          </p:cNvSpPr>
          <p:nvPr/>
        </p:nvSpPr>
        <p:spPr bwMode="auto">
          <a:xfrm>
            <a:off x="1905000" y="1828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67" name="Line 14"/>
          <p:cNvSpPr>
            <a:spLocks noChangeShapeType="1"/>
          </p:cNvSpPr>
          <p:nvPr/>
        </p:nvSpPr>
        <p:spPr bwMode="auto">
          <a:xfrm>
            <a:off x="2438400" y="1828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68" name="Line 21"/>
          <p:cNvSpPr>
            <a:spLocks noChangeShapeType="1"/>
          </p:cNvSpPr>
          <p:nvPr/>
        </p:nvSpPr>
        <p:spPr bwMode="auto">
          <a:xfrm>
            <a:off x="4114800" y="2743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69" name="Line 22"/>
          <p:cNvSpPr>
            <a:spLocks noChangeShapeType="1"/>
          </p:cNvSpPr>
          <p:nvPr/>
        </p:nvSpPr>
        <p:spPr bwMode="auto">
          <a:xfrm>
            <a:off x="4800600" y="2743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0" name="Line 23"/>
          <p:cNvSpPr>
            <a:spLocks noChangeShapeType="1"/>
          </p:cNvSpPr>
          <p:nvPr/>
        </p:nvSpPr>
        <p:spPr bwMode="auto">
          <a:xfrm>
            <a:off x="18288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1" name="Line 24"/>
          <p:cNvSpPr>
            <a:spLocks noChangeShapeType="1"/>
          </p:cNvSpPr>
          <p:nvPr/>
        </p:nvSpPr>
        <p:spPr bwMode="auto">
          <a:xfrm>
            <a:off x="22860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2" name="Line 25"/>
          <p:cNvSpPr>
            <a:spLocks noChangeShapeType="1"/>
          </p:cNvSpPr>
          <p:nvPr/>
        </p:nvSpPr>
        <p:spPr bwMode="auto">
          <a:xfrm>
            <a:off x="32766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3" name="Line 26"/>
          <p:cNvSpPr>
            <a:spLocks noChangeShapeType="1"/>
          </p:cNvSpPr>
          <p:nvPr/>
        </p:nvSpPr>
        <p:spPr bwMode="auto">
          <a:xfrm>
            <a:off x="37338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4" name="Line 27"/>
          <p:cNvSpPr>
            <a:spLocks noChangeShapeType="1"/>
          </p:cNvSpPr>
          <p:nvPr/>
        </p:nvSpPr>
        <p:spPr bwMode="auto">
          <a:xfrm>
            <a:off x="46482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5" name="Line 28"/>
          <p:cNvSpPr>
            <a:spLocks noChangeShapeType="1"/>
          </p:cNvSpPr>
          <p:nvPr/>
        </p:nvSpPr>
        <p:spPr bwMode="auto">
          <a:xfrm>
            <a:off x="51054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6" name="Line 29"/>
          <p:cNvSpPr>
            <a:spLocks noChangeShapeType="1"/>
          </p:cNvSpPr>
          <p:nvPr/>
        </p:nvSpPr>
        <p:spPr bwMode="auto">
          <a:xfrm>
            <a:off x="60960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7" name="Line 30"/>
          <p:cNvSpPr>
            <a:spLocks noChangeShapeType="1"/>
          </p:cNvSpPr>
          <p:nvPr/>
        </p:nvSpPr>
        <p:spPr bwMode="auto">
          <a:xfrm>
            <a:off x="64770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8" name="Line 32"/>
          <p:cNvSpPr>
            <a:spLocks noChangeShapeType="1"/>
          </p:cNvSpPr>
          <p:nvPr/>
        </p:nvSpPr>
        <p:spPr bwMode="auto">
          <a:xfrm>
            <a:off x="2895600" y="2286000"/>
            <a:ext cx="15240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9" name="Line 35"/>
          <p:cNvSpPr>
            <a:spLocks noChangeShapeType="1"/>
          </p:cNvSpPr>
          <p:nvPr/>
        </p:nvSpPr>
        <p:spPr bwMode="auto">
          <a:xfrm flipH="1">
            <a:off x="1981200" y="3200400"/>
            <a:ext cx="16002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80" name="Line 36"/>
          <p:cNvSpPr>
            <a:spLocks noChangeShapeType="1"/>
          </p:cNvSpPr>
          <p:nvPr/>
        </p:nvSpPr>
        <p:spPr bwMode="auto">
          <a:xfrm flipH="1">
            <a:off x="3505200" y="3276600"/>
            <a:ext cx="6096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81" name="Line 37"/>
          <p:cNvSpPr>
            <a:spLocks noChangeShapeType="1"/>
          </p:cNvSpPr>
          <p:nvPr/>
        </p:nvSpPr>
        <p:spPr bwMode="auto">
          <a:xfrm>
            <a:off x="4800600" y="3276600"/>
            <a:ext cx="76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82" name="Line 38"/>
          <p:cNvSpPr>
            <a:spLocks noChangeShapeType="1"/>
          </p:cNvSpPr>
          <p:nvPr/>
        </p:nvSpPr>
        <p:spPr bwMode="auto">
          <a:xfrm>
            <a:off x="5257800" y="3200400"/>
            <a:ext cx="1066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83" name="TextBox 45"/>
          <p:cNvSpPr txBox="1">
            <a:spLocks noChangeArrowheads="1"/>
          </p:cNvSpPr>
          <p:nvPr/>
        </p:nvSpPr>
        <p:spPr bwMode="auto">
          <a:xfrm>
            <a:off x="228600" y="2819400"/>
            <a:ext cx="1192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t>…  other stuff</a:t>
            </a:r>
          </a:p>
        </p:txBody>
      </p:sp>
      <p:sp>
        <p:nvSpPr>
          <p:cNvPr id="19484" name="TextBox 47"/>
          <p:cNvSpPr txBox="1">
            <a:spLocks noChangeArrowheads="1"/>
          </p:cNvSpPr>
          <p:nvPr/>
        </p:nvSpPr>
        <p:spPr bwMode="auto">
          <a:xfrm>
            <a:off x="5105400" y="2438400"/>
            <a:ext cx="1401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t>Split this node…</a:t>
            </a:r>
          </a:p>
        </p:txBody>
      </p:sp>
      <p:sp>
        <p:nvSpPr>
          <p:cNvPr id="19485" name="TextBox 48"/>
          <p:cNvSpPr txBox="1">
            <a:spLocks noChangeArrowheads="1"/>
          </p:cNvSpPr>
          <p:nvPr/>
        </p:nvSpPr>
        <p:spPr bwMode="auto">
          <a:xfrm>
            <a:off x="6477000" y="2816225"/>
            <a:ext cx="1557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t>99 to be inserted…</a:t>
            </a:r>
          </a:p>
        </p:txBody>
      </p:sp>
      <p:sp>
        <p:nvSpPr>
          <p:cNvPr id="19486" name="TextBox 49"/>
          <p:cNvSpPr txBox="1">
            <a:spLocks noChangeArrowheads="1"/>
          </p:cNvSpPr>
          <p:nvPr/>
        </p:nvSpPr>
        <p:spPr bwMode="auto">
          <a:xfrm>
            <a:off x="4953000" y="2133600"/>
            <a:ext cx="2371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t>Want to add a data value of 99</a:t>
            </a:r>
          </a:p>
        </p:txBody>
      </p:sp>
    </p:spTree>
    <p:extLst>
      <p:ext uri="{BB962C8B-B14F-4D97-AF65-F5344CB8AC3E}">
        <p14:creationId xmlns:p14="http://schemas.microsoft.com/office/powerpoint/2010/main" val="3547049826"/>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09600" y="381000"/>
            <a:ext cx="8153400" cy="914400"/>
          </a:xfrm>
        </p:spPr>
        <p:txBody>
          <a:bodyPr>
            <a:normAutofit fontScale="90000"/>
          </a:bodyPr>
          <a:lstStyle/>
          <a:p>
            <a:pPr algn="ctr"/>
            <a:r>
              <a:rPr lang="en-US" altLang="en-US" sz="3600" smtClean="0"/>
              <a:t>Case 1 Insert:  Split is NOT the root node</a:t>
            </a:r>
            <a:br>
              <a:rPr lang="en-US" altLang="en-US" sz="3600" smtClean="0"/>
            </a:br>
            <a:r>
              <a:rPr lang="en-US" altLang="en-US" sz="3600" smtClean="0"/>
              <a:t>(</a:t>
            </a:r>
            <a:r>
              <a:rPr lang="en-US" altLang="en-US" sz="3200" smtClean="0"/>
              <a:t>Let’s say we want to add a 99 (from book)…)</a:t>
            </a:r>
          </a:p>
        </p:txBody>
      </p:sp>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5EE7E75C-4538-468F-8CD8-A256E2EEBF92}" type="slidenum">
              <a:rPr lang="en-US" altLang="en-US">
                <a:latin typeface="Arial" panose="020B0604020202020204" pitchFamily="34" charset="0"/>
              </a:rPr>
              <a:pPr/>
              <a:t>218</a:t>
            </a:fld>
            <a:endParaRPr lang="en-US" altLang="en-US">
              <a:latin typeface="Arial" panose="020B0604020202020204" pitchFamily="34" charset="0"/>
            </a:endParaRPr>
          </a:p>
        </p:txBody>
      </p:sp>
      <p:sp>
        <p:nvSpPr>
          <p:cNvPr id="20484" name="AutoShape 4"/>
          <p:cNvSpPr>
            <a:spLocks noChangeArrowheads="1"/>
          </p:cNvSpPr>
          <p:nvPr/>
        </p:nvSpPr>
        <p:spPr bwMode="auto">
          <a:xfrm>
            <a:off x="1295400" y="18288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62         </a:t>
            </a:r>
            <a:r>
              <a:rPr lang="en-US" altLang="en-US" b="1">
                <a:solidFill>
                  <a:srgbClr val="FF0000"/>
                </a:solidFill>
              </a:rPr>
              <a:t>92</a:t>
            </a:r>
          </a:p>
        </p:txBody>
      </p:sp>
      <p:sp>
        <p:nvSpPr>
          <p:cNvPr id="20485" name="AutoShape 6"/>
          <p:cNvSpPr>
            <a:spLocks noChangeArrowheads="1"/>
          </p:cNvSpPr>
          <p:nvPr/>
        </p:nvSpPr>
        <p:spPr bwMode="auto">
          <a:xfrm>
            <a:off x="3581400" y="27432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b="1">
                <a:solidFill>
                  <a:srgbClr val="FF0000"/>
                </a:solidFill>
              </a:rPr>
              <a:t>83</a:t>
            </a:r>
            <a:r>
              <a:rPr lang="en-US" altLang="en-US">
                <a:solidFill>
                  <a:schemeClr val="bg1"/>
                </a:solidFill>
              </a:rPr>
              <a:t>        </a:t>
            </a:r>
          </a:p>
        </p:txBody>
      </p:sp>
      <p:sp>
        <p:nvSpPr>
          <p:cNvPr id="20486" name="AutoShape 9"/>
          <p:cNvSpPr>
            <a:spLocks noChangeArrowheads="1"/>
          </p:cNvSpPr>
          <p:nvPr/>
        </p:nvSpPr>
        <p:spPr bwMode="auto">
          <a:xfrm>
            <a:off x="1447800" y="3810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74</a:t>
            </a:r>
          </a:p>
        </p:txBody>
      </p:sp>
      <p:sp>
        <p:nvSpPr>
          <p:cNvPr id="20487" name="AutoShape 10"/>
          <p:cNvSpPr>
            <a:spLocks noChangeArrowheads="1"/>
          </p:cNvSpPr>
          <p:nvPr/>
        </p:nvSpPr>
        <p:spPr bwMode="auto">
          <a:xfrm>
            <a:off x="2895600" y="3810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87    89          </a:t>
            </a:r>
          </a:p>
        </p:txBody>
      </p:sp>
      <p:sp>
        <p:nvSpPr>
          <p:cNvPr id="20488" name="AutoShape 11"/>
          <p:cNvSpPr>
            <a:spLocks noChangeArrowheads="1"/>
          </p:cNvSpPr>
          <p:nvPr/>
        </p:nvSpPr>
        <p:spPr bwMode="auto">
          <a:xfrm>
            <a:off x="4267200" y="3810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97     </a:t>
            </a:r>
            <a:r>
              <a:rPr lang="en-US" altLang="en-US" b="1">
                <a:solidFill>
                  <a:srgbClr val="050AEB"/>
                </a:solidFill>
              </a:rPr>
              <a:t>99</a:t>
            </a:r>
          </a:p>
        </p:txBody>
      </p:sp>
      <p:sp>
        <p:nvSpPr>
          <p:cNvPr id="20489" name="AutoShape 12"/>
          <p:cNvSpPr>
            <a:spLocks noChangeArrowheads="1"/>
          </p:cNvSpPr>
          <p:nvPr/>
        </p:nvSpPr>
        <p:spPr bwMode="auto">
          <a:xfrm>
            <a:off x="5638800" y="3810000"/>
            <a:ext cx="12192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solidFill>
                  <a:schemeClr val="bg1"/>
                </a:solidFill>
              </a:rPr>
              <a:t>112</a:t>
            </a:r>
          </a:p>
        </p:txBody>
      </p:sp>
      <p:sp>
        <p:nvSpPr>
          <p:cNvPr id="20490" name="Line 13"/>
          <p:cNvSpPr>
            <a:spLocks noChangeShapeType="1"/>
          </p:cNvSpPr>
          <p:nvPr/>
        </p:nvSpPr>
        <p:spPr bwMode="auto">
          <a:xfrm>
            <a:off x="1905000" y="1828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491" name="Line 14"/>
          <p:cNvSpPr>
            <a:spLocks noChangeShapeType="1"/>
          </p:cNvSpPr>
          <p:nvPr/>
        </p:nvSpPr>
        <p:spPr bwMode="auto">
          <a:xfrm>
            <a:off x="2438400" y="18288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492" name="Line 21"/>
          <p:cNvSpPr>
            <a:spLocks noChangeShapeType="1"/>
          </p:cNvSpPr>
          <p:nvPr/>
        </p:nvSpPr>
        <p:spPr bwMode="auto">
          <a:xfrm>
            <a:off x="4114800" y="2743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493" name="Line 22"/>
          <p:cNvSpPr>
            <a:spLocks noChangeShapeType="1"/>
          </p:cNvSpPr>
          <p:nvPr/>
        </p:nvSpPr>
        <p:spPr bwMode="auto">
          <a:xfrm>
            <a:off x="4800600" y="2743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494" name="Line 23"/>
          <p:cNvSpPr>
            <a:spLocks noChangeShapeType="1"/>
          </p:cNvSpPr>
          <p:nvPr/>
        </p:nvSpPr>
        <p:spPr bwMode="auto">
          <a:xfrm>
            <a:off x="18288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495" name="Line 24"/>
          <p:cNvSpPr>
            <a:spLocks noChangeShapeType="1"/>
          </p:cNvSpPr>
          <p:nvPr/>
        </p:nvSpPr>
        <p:spPr bwMode="auto">
          <a:xfrm>
            <a:off x="22860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496" name="Line 25"/>
          <p:cNvSpPr>
            <a:spLocks noChangeShapeType="1"/>
          </p:cNvSpPr>
          <p:nvPr/>
        </p:nvSpPr>
        <p:spPr bwMode="auto">
          <a:xfrm>
            <a:off x="32766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497" name="Line 26"/>
          <p:cNvSpPr>
            <a:spLocks noChangeShapeType="1"/>
          </p:cNvSpPr>
          <p:nvPr/>
        </p:nvSpPr>
        <p:spPr bwMode="auto">
          <a:xfrm>
            <a:off x="37338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498" name="Line 27"/>
          <p:cNvSpPr>
            <a:spLocks noChangeShapeType="1"/>
          </p:cNvSpPr>
          <p:nvPr/>
        </p:nvSpPr>
        <p:spPr bwMode="auto">
          <a:xfrm>
            <a:off x="46482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499" name="Line 28"/>
          <p:cNvSpPr>
            <a:spLocks noChangeShapeType="1"/>
          </p:cNvSpPr>
          <p:nvPr/>
        </p:nvSpPr>
        <p:spPr bwMode="auto">
          <a:xfrm>
            <a:off x="51054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500" name="Line 29"/>
          <p:cNvSpPr>
            <a:spLocks noChangeShapeType="1"/>
          </p:cNvSpPr>
          <p:nvPr/>
        </p:nvSpPr>
        <p:spPr bwMode="auto">
          <a:xfrm>
            <a:off x="60960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501" name="Line 30"/>
          <p:cNvSpPr>
            <a:spLocks noChangeShapeType="1"/>
          </p:cNvSpPr>
          <p:nvPr/>
        </p:nvSpPr>
        <p:spPr bwMode="auto">
          <a:xfrm>
            <a:off x="6477000" y="38100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502" name="Line 32"/>
          <p:cNvSpPr>
            <a:spLocks noChangeShapeType="1"/>
          </p:cNvSpPr>
          <p:nvPr/>
        </p:nvSpPr>
        <p:spPr bwMode="auto">
          <a:xfrm>
            <a:off x="2438400" y="2362200"/>
            <a:ext cx="3733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503" name="Line 35"/>
          <p:cNvSpPr>
            <a:spLocks noChangeShapeType="1"/>
          </p:cNvSpPr>
          <p:nvPr/>
        </p:nvSpPr>
        <p:spPr bwMode="auto">
          <a:xfrm flipH="1">
            <a:off x="1981200" y="3200400"/>
            <a:ext cx="16002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504" name="Line 36"/>
          <p:cNvSpPr>
            <a:spLocks noChangeShapeType="1"/>
          </p:cNvSpPr>
          <p:nvPr/>
        </p:nvSpPr>
        <p:spPr bwMode="auto">
          <a:xfrm flipH="1">
            <a:off x="3505200" y="3276600"/>
            <a:ext cx="6096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505" name="Line 37"/>
          <p:cNvSpPr>
            <a:spLocks noChangeShapeType="1"/>
          </p:cNvSpPr>
          <p:nvPr/>
        </p:nvSpPr>
        <p:spPr bwMode="auto">
          <a:xfrm flipH="1">
            <a:off x="4876800" y="3200400"/>
            <a:ext cx="990600" cy="609600"/>
          </a:xfrm>
          <a:prstGeom prst="line">
            <a:avLst/>
          </a:prstGeom>
          <a:noFill/>
          <a:ln w="28575">
            <a:solidFill>
              <a:schemeClr val="tx1">
                <a:alpha val="61176"/>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506" name="Line 38"/>
          <p:cNvSpPr>
            <a:spLocks noChangeShapeType="1"/>
          </p:cNvSpPr>
          <p:nvPr/>
        </p:nvSpPr>
        <p:spPr bwMode="auto">
          <a:xfrm flipH="1">
            <a:off x="6324600" y="3276600"/>
            <a:ext cx="762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507" name="TextBox 45"/>
          <p:cNvSpPr txBox="1">
            <a:spLocks noChangeArrowheads="1"/>
          </p:cNvSpPr>
          <p:nvPr/>
        </p:nvSpPr>
        <p:spPr bwMode="auto">
          <a:xfrm>
            <a:off x="228600" y="2819400"/>
            <a:ext cx="1192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t>…  other stuff</a:t>
            </a:r>
          </a:p>
        </p:txBody>
      </p:sp>
      <p:sp>
        <p:nvSpPr>
          <p:cNvPr id="20508" name="TextBox 30"/>
          <p:cNvSpPr txBox="1">
            <a:spLocks noChangeArrowheads="1"/>
          </p:cNvSpPr>
          <p:nvPr/>
        </p:nvSpPr>
        <p:spPr bwMode="auto">
          <a:xfrm>
            <a:off x="2819400" y="1524000"/>
            <a:ext cx="4370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t>2.  92 moves up to parent node.  (We know it was not full)</a:t>
            </a:r>
          </a:p>
        </p:txBody>
      </p:sp>
      <p:sp>
        <p:nvSpPr>
          <p:cNvPr id="20509" name="AutoShape 6"/>
          <p:cNvSpPr>
            <a:spLocks noChangeArrowheads="1"/>
          </p:cNvSpPr>
          <p:nvPr/>
        </p:nvSpPr>
        <p:spPr bwMode="auto">
          <a:xfrm>
            <a:off x="5867400" y="2743200"/>
            <a:ext cx="1676400" cy="533400"/>
          </a:xfrm>
          <a:prstGeom prst="flowChartTerminator">
            <a:avLst/>
          </a:prstGeom>
          <a:solidFill>
            <a:schemeClr val="tx1"/>
          </a:solidFill>
          <a:ln w="12700">
            <a:solidFill>
              <a:schemeClr val="tx1"/>
            </a:solidFill>
            <a:miter lim="800000"/>
            <a:headEnd type="none" w="sm" len="sm"/>
            <a:tailEnd type="none" w="sm" len="sm"/>
          </a:ln>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b="1">
                <a:solidFill>
                  <a:srgbClr val="FF0000"/>
                </a:solidFill>
              </a:rPr>
              <a:t>104</a:t>
            </a:r>
          </a:p>
        </p:txBody>
      </p:sp>
      <p:sp>
        <p:nvSpPr>
          <p:cNvPr id="20510" name="Line 21"/>
          <p:cNvSpPr>
            <a:spLocks noChangeShapeType="1"/>
          </p:cNvSpPr>
          <p:nvPr/>
        </p:nvSpPr>
        <p:spPr bwMode="auto">
          <a:xfrm>
            <a:off x="6400800" y="2743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511" name="Line 22"/>
          <p:cNvSpPr>
            <a:spLocks noChangeShapeType="1"/>
          </p:cNvSpPr>
          <p:nvPr/>
        </p:nvSpPr>
        <p:spPr bwMode="auto">
          <a:xfrm>
            <a:off x="7086600" y="2743200"/>
            <a:ext cx="0" cy="5334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512" name="TextBox 34"/>
          <p:cNvSpPr txBox="1">
            <a:spLocks noChangeArrowheads="1"/>
          </p:cNvSpPr>
          <p:nvPr/>
        </p:nvSpPr>
        <p:spPr bwMode="auto">
          <a:xfrm>
            <a:off x="3886200" y="2209800"/>
            <a:ext cx="1268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t>3.  83 stays put</a:t>
            </a:r>
          </a:p>
        </p:txBody>
      </p:sp>
      <p:sp>
        <p:nvSpPr>
          <p:cNvPr id="20513" name="TextBox 36"/>
          <p:cNvSpPr txBox="1">
            <a:spLocks noChangeArrowheads="1"/>
          </p:cNvSpPr>
          <p:nvPr/>
        </p:nvSpPr>
        <p:spPr bwMode="auto">
          <a:xfrm>
            <a:off x="6096000" y="2362200"/>
            <a:ext cx="19669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t>1.  104 starts a new node</a:t>
            </a:r>
          </a:p>
        </p:txBody>
      </p:sp>
      <p:sp>
        <p:nvSpPr>
          <p:cNvPr id="20514" name="TextBox 39"/>
          <p:cNvSpPr txBox="1">
            <a:spLocks noChangeArrowheads="1"/>
          </p:cNvSpPr>
          <p:nvPr/>
        </p:nvSpPr>
        <p:spPr bwMode="auto">
          <a:xfrm>
            <a:off x="7162800" y="3657600"/>
            <a:ext cx="208756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t>4.  Two rightmost children</a:t>
            </a:r>
          </a:p>
          <a:p>
            <a:r>
              <a:rPr lang="en-US" altLang="en-US"/>
              <a:t> of  split node are </a:t>
            </a:r>
          </a:p>
          <a:p>
            <a:r>
              <a:rPr lang="en-US" altLang="en-US"/>
              <a:t> reconnected to new node.</a:t>
            </a:r>
          </a:p>
        </p:txBody>
      </p:sp>
      <p:sp>
        <p:nvSpPr>
          <p:cNvPr id="20515" name="TextBox 40"/>
          <p:cNvSpPr txBox="1">
            <a:spLocks noChangeArrowheads="1"/>
          </p:cNvSpPr>
          <p:nvPr/>
        </p:nvSpPr>
        <p:spPr bwMode="auto">
          <a:xfrm>
            <a:off x="4953000" y="4800600"/>
            <a:ext cx="22209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t>5.  New data item moved in.</a:t>
            </a:r>
          </a:p>
        </p:txBody>
      </p:sp>
      <p:sp>
        <p:nvSpPr>
          <p:cNvPr id="42" name="Line 38"/>
          <p:cNvSpPr>
            <a:spLocks noChangeShapeType="1"/>
          </p:cNvSpPr>
          <p:nvPr/>
        </p:nvSpPr>
        <p:spPr bwMode="auto">
          <a:xfrm>
            <a:off x="4953000" y="4419600"/>
            <a:ext cx="76200" cy="457200"/>
          </a:xfrm>
          <a:prstGeom prst="line">
            <a:avLst/>
          </a:prstGeom>
          <a:noFill/>
          <a:ln w="12700">
            <a:solidFill>
              <a:schemeClr val="accent6"/>
            </a:solidFill>
            <a:round/>
            <a:headEnd type="none" w="sm" len="sm"/>
            <a:tailEnd type="none" w="sm" len="sm"/>
          </a:ln>
          <a:effectLst/>
        </p:spPr>
        <p:txBody>
          <a:bodyPr/>
          <a:lstStyle/>
          <a:p>
            <a:pPr>
              <a:defRPr/>
            </a:pPr>
            <a:endParaRPr lang="en-US"/>
          </a:p>
        </p:txBody>
      </p:sp>
      <p:sp>
        <p:nvSpPr>
          <p:cNvPr id="20517" name="Line 32"/>
          <p:cNvSpPr>
            <a:spLocks noChangeShapeType="1"/>
          </p:cNvSpPr>
          <p:nvPr/>
        </p:nvSpPr>
        <p:spPr bwMode="auto">
          <a:xfrm>
            <a:off x="1905000" y="2362200"/>
            <a:ext cx="1752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518" name="Line 32"/>
          <p:cNvSpPr>
            <a:spLocks noChangeShapeType="1"/>
          </p:cNvSpPr>
          <p:nvPr/>
        </p:nvSpPr>
        <p:spPr bwMode="auto">
          <a:xfrm flipH="1">
            <a:off x="762000" y="2286000"/>
            <a:ext cx="6096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30021437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81000" y="228600"/>
            <a:ext cx="8458200" cy="609600"/>
          </a:xfrm>
        </p:spPr>
        <p:txBody>
          <a:bodyPr>
            <a:normAutofit fontScale="90000"/>
          </a:bodyPr>
          <a:lstStyle/>
          <a:p>
            <a:r>
              <a:rPr lang="en-US" altLang="en-US" sz="4000" smtClean="0"/>
              <a:t>If Root itself is full:  </a:t>
            </a:r>
            <a:r>
              <a:rPr lang="en-US" altLang="en-US" sz="4000" u="sng" smtClean="0"/>
              <a:t>Split</a:t>
            </a:r>
            <a:r>
              <a:rPr lang="en-US" altLang="en-US" sz="4000" smtClean="0"/>
              <a:t> the </a:t>
            </a:r>
            <a:r>
              <a:rPr lang="en-US" altLang="en-US" sz="4000" u="sng" smtClean="0"/>
              <a:t>Root</a:t>
            </a:r>
          </a:p>
        </p:txBody>
      </p:sp>
      <p:sp>
        <p:nvSpPr>
          <p:cNvPr id="21508" name="Rectangle 3"/>
          <p:cNvSpPr>
            <a:spLocks noGrp="1" noChangeArrowheads="1"/>
          </p:cNvSpPr>
          <p:nvPr>
            <p:ph idx="1"/>
          </p:nvPr>
        </p:nvSpPr>
        <p:spPr/>
        <p:txBody>
          <a:bodyPr/>
          <a:lstStyle/>
          <a:p>
            <a:r>
              <a:rPr lang="en-US" altLang="en-US" smtClean="0"/>
              <a:t>Here, the procedure is the same.  </a:t>
            </a:r>
          </a:p>
          <a:p>
            <a:r>
              <a:rPr lang="en-US" altLang="en-US" smtClean="0"/>
              <a:t>Root is full.  Create a sibling</a:t>
            </a:r>
          </a:p>
          <a:p>
            <a:pPr lvl="1"/>
            <a:r>
              <a:rPr lang="en-US" altLang="en-US" smtClean="0"/>
              <a:t>Highest value data is moved into new sibling;  </a:t>
            </a:r>
          </a:p>
          <a:p>
            <a:pPr lvl="1"/>
            <a:r>
              <a:rPr lang="en-US" altLang="en-US" smtClean="0"/>
              <a:t>first (smallest value) remains in node;  </a:t>
            </a:r>
          </a:p>
          <a:p>
            <a:pPr lvl="1"/>
            <a:r>
              <a:rPr lang="en-US" altLang="en-US" smtClean="0"/>
              <a:t>middle value moves up and becomes data value in </a:t>
            </a:r>
            <a:r>
              <a:rPr lang="en-US" altLang="en-US" b="1" u="sng" smtClean="0"/>
              <a:t>new</a:t>
            </a:r>
            <a:r>
              <a:rPr lang="en-US" altLang="en-US" smtClean="0"/>
              <a:t> </a:t>
            </a:r>
            <a:r>
              <a:rPr lang="en-US" altLang="en-US" b="1" u="sng" smtClean="0"/>
              <a:t>root</a:t>
            </a:r>
            <a:r>
              <a:rPr lang="en-US" altLang="en-US" smtClean="0"/>
              <a:t>.</a:t>
            </a:r>
          </a:p>
          <a:p>
            <a:r>
              <a:rPr lang="en-US" altLang="en-US" smtClean="0"/>
              <a:t>Here, two nodes are created:</a:t>
            </a:r>
          </a:p>
          <a:p>
            <a:pPr lvl="1"/>
            <a:r>
              <a:rPr lang="en-US" altLang="en-US" smtClean="0"/>
              <a:t>A new </a:t>
            </a:r>
            <a:r>
              <a:rPr lang="en-US" altLang="en-US" b="1" u="sng" smtClean="0"/>
              <a:t>sibling</a:t>
            </a:r>
            <a:r>
              <a:rPr lang="en-US" altLang="en-US" smtClean="0"/>
              <a:t> and a new </a:t>
            </a:r>
            <a:r>
              <a:rPr lang="en-US" altLang="en-US" b="1" u="sng" smtClean="0"/>
              <a:t>root</a:t>
            </a:r>
            <a:r>
              <a:rPr lang="en-US" altLang="en-US" smtClean="0"/>
              <a:t>.</a:t>
            </a:r>
          </a:p>
        </p:txBody>
      </p:sp>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FC1BA130-53EC-42EB-8C57-D5769D78EE18}" type="slidenum">
              <a:rPr lang="en-US" altLang="en-US">
                <a:latin typeface="Arial" panose="020B0604020202020204" pitchFamily="34" charset="0"/>
              </a:rPr>
              <a:pPr/>
              <a:t>219</a:t>
            </a:fld>
            <a:endParaRPr lang="en-US" altLang="en-US">
              <a:latin typeface="Arial" panose="020B0604020202020204" pitchFamily="34" charset="0"/>
            </a:endParaRPr>
          </a:p>
        </p:txBody>
      </p:sp>
    </p:spTree>
    <p:extLst>
      <p:ext uri="{BB962C8B-B14F-4D97-AF65-F5344CB8AC3E}">
        <p14:creationId xmlns:p14="http://schemas.microsoft.com/office/powerpoint/2010/main" val="3318295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0A16645-EAF3-4EFB-88F4-7935500A420C}" type="slidenum">
              <a:rPr lang="en-US" altLang="en-US" sz="1400"/>
              <a:pPr eaLnBrk="1" hangingPunct="1"/>
              <a:t>22</a:t>
            </a:fld>
            <a:endParaRPr lang="en-US" altLang="en-US" sz="1400"/>
          </a:p>
        </p:txBody>
      </p:sp>
      <p:sp>
        <p:nvSpPr>
          <p:cNvPr id="31747" name="Rectangle 2"/>
          <p:cNvSpPr>
            <a:spLocks noGrp="1" noChangeArrowheads="1"/>
          </p:cNvSpPr>
          <p:nvPr>
            <p:ph type="title"/>
            <p:custDataLst>
              <p:tags r:id="rId2"/>
            </p:custDataLst>
          </p:nvPr>
        </p:nvSpPr>
        <p:spPr>
          <a:xfrm>
            <a:off x="685800" y="190500"/>
            <a:ext cx="7772400" cy="1143000"/>
          </a:xfrm>
        </p:spPr>
        <p:txBody>
          <a:bodyPr/>
          <a:lstStyle/>
          <a:p>
            <a:pPr eaLnBrk="1" hangingPunct="1"/>
            <a:r>
              <a:rPr lang="en-US" altLang="en-US" smtClean="0"/>
              <a:t>Buildheap pseudocode</a:t>
            </a:r>
          </a:p>
        </p:txBody>
      </p:sp>
      <p:sp>
        <p:nvSpPr>
          <p:cNvPr id="31748" name="Rectangle 3"/>
          <p:cNvSpPr>
            <a:spLocks noGrp="1" noChangeArrowheads="1"/>
          </p:cNvSpPr>
          <p:nvPr>
            <p:ph type="body" idx="1"/>
            <p:custDataLst>
              <p:tags r:id="rId3"/>
            </p:custDataLst>
          </p:nvPr>
        </p:nvSpPr>
        <p:spPr>
          <a:xfrm>
            <a:off x="457200" y="1752600"/>
            <a:ext cx="8458200" cy="3429000"/>
          </a:xfrm>
        </p:spPr>
        <p:txBody>
          <a:bodyPr/>
          <a:lstStyle/>
          <a:p>
            <a:pPr eaLnBrk="1" hangingPunct="1">
              <a:buFontTx/>
              <a:buNone/>
            </a:pPr>
            <a:r>
              <a:rPr lang="en-US" altLang="en-US" sz="2400" b="1" smtClean="0">
                <a:latin typeface="Courier New" panose="02070309020205020404" pitchFamily="49" charset="0"/>
              </a:rPr>
              <a:t>private void buildHeap() {</a:t>
            </a:r>
          </a:p>
          <a:p>
            <a:pPr eaLnBrk="1" hangingPunct="1">
              <a:buFontTx/>
              <a:buNone/>
            </a:pPr>
            <a:r>
              <a:rPr lang="en-US" altLang="en-US" sz="2400" b="1" smtClean="0">
                <a:latin typeface="Courier New" panose="02070309020205020404" pitchFamily="49" charset="0"/>
              </a:rPr>
              <a:t>	for ( int i = currentSize/2; i &gt; 0; i-- )</a:t>
            </a:r>
          </a:p>
          <a:p>
            <a:pPr eaLnBrk="1" hangingPunct="1">
              <a:buFontTx/>
              <a:buNone/>
            </a:pPr>
            <a:r>
              <a:rPr lang="en-US" altLang="en-US" sz="2400" b="1" smtClean="0">
                <a:latin typeface="Courier New" panose="02070309020205020404" pitchFamily="49" charset="0"/>
              </a:rPr>
              <a:t>		percolateDown( i );</a:t>
            </a:r>
          </a:p>
          <a:p>
            <a:pPr eaLnBrk="1" hangingPunct="1">
              <a:buFontTx/>
              <a:buNone/>
            </a:pPr>
            <a:r>
              <a:rPr lang="en-US" altLang="en-US" sz="2400" b="1" smtClean="0">
                <a:latin typeface="Courier New" panose="02070309020205020404" pitchFamily="49" charset="0"/>
              </a:rPr>
              <a:t>}</a:t>
            </a:r>
          </a:p>
        </p:txBody>
      </p:sp>
    </p:spTree>
    <p:extLst>
      <p:ext uri="{BB962C8B-B14F-4D97-AF65-F5344CB8AC3E}">
        <p14:creationId xmlns:p14="http://schemas.microsoft.com/office/powerpoint/2010/main" val="4153614224"/>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en-US" sz="4000" smtClean="0"/>
              <a:t>Splitting on the Way Down</a:t>
            </a:r>
          </a:p>
        </p:txBody>
      </p:sp>
      <p:sp>
        <p:nvSpPr>
          <p:cNvPr id="22532" name="Rectangle 3"/>
          <p:cNvSpPr>
            <a:spLocks noGrp="1" noChangeArrowheads="1"/>
          </p:cNvSpPr>
          <p:nvPr>
            <p:ph idx="1"/>
          </p:nvPr>
        </p:nvSpPr>
        <p:spPr>
          <a:xfrm>
            <a:off x="609600" y="990600"/>
            <a:ext cx="7772400" cy="5334000"/>
          </a:xfrm>
        </p:spPr>
        <p:txBody>
          <a:bodyPr>
            <a:normAutofit/>
          </a:bodyPr>
          <a:lstStyle/>
          <a:p>
            <a:pPr>
              <a:lnSpc>
                <a:spcPct val="80000"/>
              </a:lnSpc>
            </a:pPr>
            <a:r>
              <a:rPr lang="en-US" altLang="en-US" sz="2400" smtClean="0"/>
              <a:t>Note:  once we hit a node that must be split (on the way down), we </a:t>
            </a:r>
            <a:r>
              <a:rPr lang="en-US" altLang="en-US" sz="2400" b="1" smtClean="0"/>
              <a:t>know</a:t>
            </a:r>
            <a:r>
              <a:rPr lang="en-US" altLang="en-US" sz="2400" smtClean="0"/>
              <a:t> that when we move a data value ‘up’ that ‘that’ node was not full.</a:t>
            </a:r>
          </a:p>
          <a:p>
            <a:pPr lvl="1">
              <a:lnSpc>
                <a:spcPct val="80000"/>
              </a:lnSpc>
            </a:pPr>
            <a:r>
              <a:rPr lang="en-US" altLang="en-US" sz="2000" smtClean="0"/>
              <a:t>May be full ‘now,’ but it wasn’t on way down.</a:t>
            </a:r>
          </a:p>
          <a:p>
            <a:pPr>
              <a:lnSpc>
                <a:spcPct val="80000"/>
              </a:lnSpc>
            </a:pPr>
            <a:r>
              <a:rPr lang="en-US" altLang="en-US" sz="2400" smtClean="0"/>
              <a:t>Algorithm is reasonably straightforward. </a:t>
            </a:r>
          </a:p>
          <a:p>
            <a:pPr>
              <a:lnSpc>
                <a:spcPct val="80000"/>
              </a:lnSpc>
            </a:pPr>
            <a:r>
              <a:rPr lang="en-US" altLang="en-US" sz="2400" b="1" smtClean="0"/>
              <a:t>Do practice the splits on Figure 10.7.  </a:t>
            </a:r>
          </a:p>
          <a:p>
            <a:pPr lvl="1">
              <a:lnSpc>
                <a:spcPct val="80000"/>
              </a:lnSpc>
            </a:pPr>
            <a:r>
              <a:rPr lang="en-US" altLang="en-US" sz="2000" b="1" smtClean="0"/>
              <a:t>Will see later on next exam.  </a:t>
            </a:r>
          </a:p>
          <a:p>
            <a:pPr>
              <a:lnSpc>
                <a:spcPct val="80000"/>
              </a:lnSpc>
              <a:buFontTx/>
              <a:buNone/>
            </a:pPr>
            <a:endParaRPr lang="en-US" altLang="en-US" sz="2400" b="1" smtClean="0"/>
          </a:p>
          <a:p>
            <a:pPr>
              <a:lnSpc>
                <a:spcPct val="80000"/>
              </a:lnSpc>
            </a:pPr>
            <a:r>
              <a:rPr lang="en-US" altLang="en-US" sz="2400" b="1" smtClean="0"/>
              <a:t>I strongly recommend working the node splits on page 381.  Ensure you understand how they work.</a:t>
            </a:r>
          </a:p>
          <a:p>
            <a:pPr>
              <a:lnSpc>
                <a:spcPct val="80000"/>
              </a:lnSpc>
            </a:pPr>
            <a:r>
              <a:rPr lang="en-US" altLang="en-US" sz="2400" b="1" u="sng" smtClean="0"/>
              <a:t>Just remember</a:t>
            </a:r>
            <a:r>
              <a:rPr lang="en-US" altLang="en-US" sz="2400" b="1" smtClean="0"/>
              <a:t>:  </a:t>
            </a:r>
          </a:p>
          <a:p>
            <a:pPr lvl="1">
              <a:lnSpc>
                <a:spcPct val="80000"/>
              </a:lnSpc>
            </a:pPr>
            <a:r>
              <a:rPr lang="en-US" altLang="en-US" sz="2000" b="1" smtClean="0"/>
              <a:t>1.  You are splitting a 4-node.  Node being split has three data values.  Data on the right goes to a new node.  Data on the left remains;  data in middle is promoted upward;  new data item is inserted appropriately.  </a:t>
            </a:r>
          </a:p>
          <a:p>
            <a:pPr lvl="1">
              <a:lnSpc>
                <a:spcPct val="80000"/>
              </a:lnSpc>
            </a:pPr>
            <a:r>
              <a:rPr lang="en-US" altLang="en-US" sz="2000" b="1" smtClean="0"/>
              <a:t>2.  We do a node split any time we encounter a full node and when we are trying to </a:t>
            </a:r>
            <a:r>
              <a:rPr lang="en-US" altLang="en-US" sz="2400" b="1" u="sng" smtClean="0"/>
              <a:t>insert</a:t>
            </a:r>
            <a:r>
              <a:rPr lang="en-US" altLang="en-US" sz="2000" b="1" smtClean="0"/>
              <a:t> a new data value.</a:t>
            </a:r>
          </a:p>
        </p:txBody>
      </p:sp>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CE0B056-0F3E-4B86-B4C1-F3A1DF6BF09A}" type="slidenum">
              <a:rPr lang="en-US" altLang="en-US">
                <a:latin typeface="Arial" panose="020B0604020202020204" pitchFamily="34" charset="0"/>
              </a:rPr>
              <a:pPr/>
              <a:t>220</a:t>
            </a:fld>
            <a:endParaRPr lang="en-US" altLang="en-US">
              <a:latin typeface="Arial" panose="020B0604020202020204" pitchFamily="34" charset="0"/>
            </a:endParaRPr>
          </a:p>
        </p:txBody>
      </p:sp>
    </p:spTree>
    <p:extLst>
      <p:ext uri="{BB962C8B-B14F-4D97-AF65-F5344CB8AC3E}">
        <p14:creationId xmlns:p14="http://schemas.microsoft.com/office/powerpoint/2010/main" val="512936006"/>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61CECCB8-CE95-41A7-8C60-3E1E002436D6}" type="slidenum">
              <a:rPr lang="en-US" altLang="en-US">
                <a:latin typeface="Arial" panose="020B0604020202020204" pitchFamily="34" charset="0"/>
              </a:rPr>
              <a:pPr/>
              <a:t>221</a:t>
            </a:fld>
            <a:endParaRPr lang="en-US" altLang="en-US">
              <a:latin typeface="Arial" panose="020B0604020202020204" pitchFamily="34" charset="0"/>
            </a:endParaRPr>
          </a:p>
        </p:txBody>
      </p:sp>
      <p:sp>
        <p:nvSpPr>
          <p:cNvPr id="23555" name="Text Box 4"/>
          <p:cNvSpPr txBox="1">
            <a:spLocks noChangeArrowheads="1"/>
          </p:cNvSpPr>
          <p:nvPr/>
        </p:nvSpPr>
        <p:spPr bwMode="auto">
          <a:xfrm>
            <a:off x="0" y="304800"/>
            <a:ext cx="92964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2800" b="1"/>
              <a:t>Objects of this Class Represent D</a:t>
            </a:r>
            <a:r>
              <a:rPr lang="en-US" altLang="en-US" sz="2800" b="1" u="sng"/>
              <a:t>ata</a:t>
            </a:r>
            <a:r>
              <a:rPr lang="en-US" altLang="en-US" sz="2800" b="1"/>
              <a:t> Items Actually Stored.</a:t>
            </a:r>
          </a:p>
          <a:p>
            <a:endParaRPr lang="en-US" altLang="en-US" sz="2800"/>
          </a:p>
          <a:p>
            <a:r>
              <a:rPr lang="en-US" altLang="en-US" sz="1800"/>
              <a:t>// tree234.java</a:t>
            </a:r>
          </a:p>
          <a:p>
            <a:r>
              <a:rPr lang="en-US" altLang="en-US" sz="1800"/>
              <a:t> </a:t>
            </a:r>
          </a:p>
          <a:p>
            <a:r>
              <a:rPr lang="en-US" altLang="en-US" sz="1800"/>
              <a:t>import java.io.*;</a:t>
            </a:r>
          </a:p>
          <a:p>
            <a:r>
              <a:rPr lang="en-US" altLang="en-US" sz="1800"/>
              <a:t>////////////////////////////////////////////////////////////////</a:t>
            </a:r>
          </a:p>
          <a:p>
            <a:r>
              <a:rPr lang="en-US" altLang="en-US" sz="2400"/>
              <a:t>class DataItem</a:t>
            </a:r>
          </a:p>
          <a:p>
            <a:r>
              <a:rPr lang="en-US" altLang="en-US" sz="1800"/>
              <a:t>{</a:t>
            </a:r>
          </a:p>
          <a:p>
            <a:r>
              <a:rPr lang="en-US" altLang="en-US" sz="1800"/>
              <a:t>   public int  dData;          // one data item</a:t>
            </a:r>
          </a:p>
          <a:p>
            <a:r>
              <a:rPr lang="en-US" altLang="en-US" sz="1800"/>
              <a:t>//--------------------------------------------------------------</a:t>
            </a:r>
          </a:p>
          <a:p>
            <a:r>
              <a:rPr lang="en-US" altLang="en-US" sz="1800"/>
              <a:t>   public DataItem(int dd)    // constructor</a:t>
            </a:r>
          </a:p>
          <a:p>
            <a:r>
              <a:rPr lang="en-US" altLang="en-US" sz="1800"/>
              <a:t>      { </a:t>
            </a:r>
          </a:p>
          <a:p>
            <a:r>
              <a:rPr lang="en-US" altLang="en-US" sz="1800"/>
              <a:t>	dData = dd;      </a:t>
            </a:r>
          </a:p>
          <a:p>
            <a:r>
              <a:rPr lang="en-US" altLang="en-US" sz="1800"/>
              <a:t>      }// end constructor</a:t>
            </a:r>
          </a:p>
          <a:p>
            <a:endParaRPr lang="en-US" altLang="en-US" sz="1800"/>
          </a:p>
          <a:p>
            <a:r>
              <a:rPr lang="en-US" altLang="en-US" sz="1800"/>
              <a:t>//--------------------------------------------------------------</a:t>
            </a:r>
          </a:p>
          <a:p>
            <a:r>
              <a:rPr lang="en-US" altLang="en-US" sz="1800"/>
              <a:t>   public void displayItem()   // display item, format "/27"</a:t>
            </a:r>
          </a:p>
          <a:p>
            <a:r>
              <a:rPr lang="en-US" altLang="en-US" sz="1800"/>
              <a:t>      { </a:t>
            </a:r>
          </a:p>
          <a:p>
            <a:r>
              <a:rPr lang="en-US" altLang="en-US" sz="1800"/>
              <a:t>	System.out.print("/"+dData); </a:t>
            </a:r>
          </a:p>
          <a:p>
            <a:r>
              <a:rPr lang="en-US" altLang="en-US" sz="1800"/>
              <a:t>      }  // end displayItem()</a:t>
            </a:r>
          </a:p>
          <a:p>
            <a:r>
              <a:rPr lang="en-US" altLang="en-US" sz="1800"/>
              <a:t>//--------------------------------------------------------------</a:t>
            </a:r>
          </a:p>
          <a:p>
            <a:r>
              <a:rPr lang="en-US" altLang="en-US" sz="1800"/>
              <a:t>   }  // end class DataItem</a:t>
            </a:r>
          </a:p>
          <a:p>
            <a:endParaRPr lang="en-US" altLang="en-US" sz="1800"/>
          </a:p>
        </p:txBody>
      </p:sp>
      <p:sp>
        <p:nvSpPr>
          <p:cNvPr id="23556" name="Text Box 5"/>
          <p:cNvSpPr txBox="1">
            <a:spLocks noChangeArrowheads="1"/>
          </p:cNvSpPr>
          <p:nvPr/>
        </p:nvSpPr>
        <p:spPr bwMode="auto">
          <a:xfrm>
            <a:off x="4860925" y="1409700"/>
            <a:ext cx="4379913"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800" b="1"/>
              <a:t>This is merely </a:t>
            </a:r>
            <a:r>
              <a:rPr lang="en-US" altLang="en-US" sz="2400" b="1" u="sng"/>
              <a:t>A</a:t>
            </a:r>
            <a:r>
              <a:rPr lang="en-US" altLang="en-US" sz="1800" b="1"/>
              <a:t> data item stored at the</a:t>
            </a:r>
          </a:p>
          <a:p>
            <a:r>
              <a:rPr lang="en-US" altLang="en-US" sz="1800" b="1"/>
              <a:t> nodes.  In practice, this might be an entire</a:t>
            </a:r>
          </a:p>
          <a:p>
            <a:r>
              <a:rPr lang="en-US" altLang="en-US" sz="1800" b="1"/>
              <a:t> record or object.  </a:t>
            </a:r>
          </a:p>
          <a:p>
            <a:r>
              <a:rPr lang="en-US" altLang="en-US" sz="1800" b="1"/>
              <a:t>Here we are only showing the key, where</a:t>
            </a:r>
          </a:p>
          <a:p>
            <a:r>
              <a:rPr lang="en-US" altLang="en-US" sz="1800" b="1"/>
              <a:t> the key may represent the entire object.</a:t>
            </a:r>
          </a:p>
          <a:p>
            <a:endParaRPr lang="en-US" altLang="en-US" sz="1800" b="1"/>
          </a:p>
        </p:txBody>
      </p:sp>
    </p:spTree>
    <p:extLst>
      <p:ext uri="{BB962C8B-B14F-4D97-AF65-F5344CB8AC3E}">
        <p14:creationId xmlns:p14="http://schemas.microsoft.com/office/powerpoint/2010/main" val="83376086"/>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40386826-773E-4CF5-BB7B-E65D248D3002}" type="slidenum">
              <a:rPr lang="en-US" altLang="en-US">
                <a:latin typeface="Arial" panose="020B0604020202020204" pitchFamily="34" charset="0"/>
              </a:rPr>
              <a:pPr/>
              <a:t>222</a:t>
            </a:fld>
            <a:endParaRPr lang="en-US" altLang="en-US">
              <a:latin typeface="Arial" panose="020B0604020202020204" pitchFamily="34" charset="0"/>
            </a:endParaRPr>
          </a:p>
        </p:txBody>
      </p:sp>
      <p:sp>
        <p:nvSpPr>
          <p:cNvPr id="24579" name="TextBox 2"/>
          <p:cNvSpPr txBox="1">
            <a:spLocks noChangeArrowheads="1"/>
          </p:cNvSpPr>
          <p:nvPr/>
        </p:nvSpPr>
        <p:spPr bwMode="auto">
          <a:xfrm>
            <a:off x="533400" y="1219200"/>
            <a:ext cx="805656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a:r>
              <a:rPr lang="en-US" altLang="en-US" sz="3200"/>
              <a:t>Following code is for processing that goes on  </a:t>
            </a:r>
            <a:r>
              <a:rPr lang="en-US" altLang="en-US" sz="3200" b="1" u="sng"/>
              <a:t>inside</a:t>
            </a:r>
            <a:r>
              <a:rPr lang="en-US" altLang="en-US" sz="3200"/>
              <a:t> the Nodes themselves – not the entire tree.</a:t>
            </a:r>
          </a:p>
          <a:p>
            <a:pPr algn="ctr"/>
            <a:r>
              <a:rPr lang="en-US" altLang="en-US" sz="3200"/>
              <a:t>Not trivial code.  Try to understand totally.</a:t>
            </a:r>
          </a:p>
          <a:p>
            <a:pPr algn="ctr"/>
            <a:r>
              <a:rPr lang="en-US" altLang="en-US" sz="3200"/>
              <a:t>We will dissect carefully and deliberately!</a:t>
            </a:r>
          </a:p>
        </p:txBody>
      </p:sp>
    </p:spTree>
    <p:extLst>
      <p:ext uri="{BB962C8B-B14F-4D97-AF65-F5344CB8AC3E}">
        <p14:creationId xmlns:p14="http://schemas.microsoft.com/office/powerpoint/2010/main" val="193389132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BED06FCC-09CF-47EC-BD73-3CC0B4EE4419}" type="slidenum">
              <a:rPr lang="en-US" altLang="en-US">
                <a:latin typeface="Arial" panose="020B0604020202020204" pitchFamily="34" charset="0"/>
              </a:rPr>
              <a:pPr/>
              <a:t>223</a:t>
            </a:fld>
            <a:endParaRPr lang="en-US" altLang="en-US">
              <a:latin typeface="Arial" panose="020B0604020202020204" pitchFamily="34" charset="0"/>
            </a:endParaRPr>
          </a:p>
        </p:txBody>
      </p:sp>
      <p:sp>
        <p:nvSpPr>
          <p:cNvPr id="25603" name="Text Box 4"/>
          <p:cNvSpPr txBox="1">
            <a:spLocks noChangeArrowheads="1"/>
          </p:cNvSpPr>
          <p:nvPr/>
        </p:nvSpPr>
        <p:spPr bwMode="auto">
          <a:xfrm>
            <a:off x="76200" y="-85725"/>
            <a:ext cx="7788275" cy="726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2400" b="1">
                <a:solidFill>
                  <a:schemeClr val="tx2"/>
                </a:solidFill>
              </a:rPr>
              <a:t>class Node</a:t>
            </a:r>
            <a:r>
              <a:rPr lang="en-US" altLang="en-US" sz="2400" b="1"/>
              <a:t>    {</a:t>
            </a:r>
          </a:p>
          <a:p>
            <a:r>
              <a:rPr lang="en-US" altLang="en-US"/>
              <a:t>   private static final int ORDER = 4;</a:t>
            </a:r>
          </a:p>
          <a:p>
            <a:r>
              <a:rPr lang="en-US" altLang="en-US"/>
              <a:t>   private int numItems;                                        4</a:t>
            </a:r>
          </a:p>
          <a:p>
            <a:r>
              <a:rPr lang="en-US" altLang="en-US"/>
              <a:t>   private Node parent;                                                    3</a:t>
            </a:r>
          </a:p>
          <a:p>
            <a:r>
              <a:rPr lang="en-US" altLang="en-US"/>
              <a:t>   private Node childArray[] = new Node[ORDER];</a:t>
            </a:r>
          </a:p>
          <a:p>
            <a:r>
              <a:rPr lang="en-US" altLang="en-US"/>
              <a:t>   private DataItem itemArray[] = new DataItem[ORDER-1];</a:t>
            </a:r>
          </a:p>
          <a:p>
            <a:r>
              <a:rPr lang="en-US" altLang="en-US"/>
              <a:t>// -------------------------------------------------------------</a:t>
            </a:r>
          </a:p>
          <a:p>
            <a:endParaRPr lang="en-US" altLang="en-US" b="1"/>
          </a:p>
          <a:p>
            <a:r>
              <a:rPr lang="en-US" altLang="en-US" b="1"/>
              <a:t>public void connectChild(int childNum, Node child)</a:t>
            </a:r>
            <a:r>
              <a:rPr lang="en-US" altLang="en-US"/>
              <a:t>  {// connect child to this node    </a:t>
            </a:r>
          </a:p>
          <a:p>
            <a:r>
              <a:rPr lang="en-US" altLang="en-US"/>
              <a:t>      childArray[childNum] = child;</a:t>
            </a:r>
          </a:p>
          <a:p>
            <a:r>
              <a:rPr lang="en-US" altLang="en-US"/>
              <a:t>      if(child != null)</a:t>
            </a:r>
          </a:p>
          <a:p>
            <a:r>
              <a:rPr lang="en-US" altLang="en-US"/>
              <a:t>         child.parent = this;</a:t>
            </a:r>
          </a:p>
          <a:p>
            <a:r>
              <a:rPr lang="en-US" altLang="en-US"/>
              <a:t>      }</a:t>
            </a:r>
          </a:p>
          <a:p>
            <a:r>
              <a:rPr lang="en-US" altLang="en-US"/>
              <a:t>// -------------------------------------------------------------</a:t>
            </a:r>
          </a:p>
          <a:p>
            <a:r>
              <a:rPr lang="en-US" altLang="en-US" b="1"/>
              <a:t>public Node disconnectChild(int childNum</a:t>
            </a:r>
            <a:r>
              <a:rPr lang="en-US" altLang="en-US"/>
              <a:t>)   {// disconnect child from this node, return it   </a:t>
            </a:r>
          </a:p>
          <a:p>
            <a:r>
              <a:rPr lang="en-US" altLang="en-US"/>
              <a:t>      Node tempNode = childArray[childNum];</a:t>
            </a:r>
          </a:p>
          <a:p>
            <a:r>
              <a:rPr lang="en-US" altLang="en-US"/>
              <a:t>      childArray[childNum] = null;</a:t>
            </a:r>
          </a:p>
          <a:p>
            <a:r>
              <a:rPr lang="en-US" altLang="en-US"/>
              <a:t>      return tempNode;</a:t>
            </a:r>
          </a:p>
          <a:p>
            <a:r>
              <a:rPr lang="en-US" altLang="en-US"/>
              <a:t>      }</a:t>
            </a:r>
          </a:p>
          <a:p>
            <a:r>
              <a:rPr lang="en-US" altLang="en-US"/>
              <a:t>// -------------------------------------------------------------</a:t>
            </a:r>
          </a:p>
          <a:p>
            <a:r>
              <a:rPr lang="en-US" altLang="en-US"/>
              <a:t>   </a:t>
            </a:r>
            <a:r>
              <a:rPr lang="en-US" altLang="en-US" b="1"/>
              <a:t>public Node getChild(int childNum)</a:t>
            </a:r>
          </a:p>
          <a:p>
            <a:r>
              <a:rPr lang="en-US" altLang="en-US"/>
              <a:t>      { return childArray[childNum]; }</a:t>
            </a:r>
          </a:p>
          <a:p>
            <a:r>
              <a:rPr lang="en-US" altLang="en-US"/>
              <a:t>// -------------------------------------------------------------</a:t>
            </a:r>
          </a:p>
          <a:p>
            <a:r>
              <a:rPr lang="en-US" altLang="en-US"/>
              <a:t>   </a:t>
            </a:r>
            <a:r>
              <a:rPr lang="en-US" altLang="en-US" b="1"/>
              <a:t>public Node getParent()</a:t>
            </a:r>
          </a:p>
          <a:p>
            <a:r>
              <a:rPr lang="en-US" altLang="en-US"/>
              <a:t>      { return parent; }</a:t>
            </a:r>
          </a:p>
          <a:p>
            <a:r>
              <a:rPr lang="en-US" altLang="en-US"/>
              <a:t>// -------------------------------------------------------------</a:t>
            </a:r>
          </a:p>
          <a:p>
            <a:r>
              <a:rPr lang="en-US" altLang="en-US"/>
              <a:t>   </a:t>
            </a:r>
            <a:r>
              <a:rPr lang="en-US" altLang="en-US" b="1"/>
              <a:t>public boolean isLeaf()</a:t>
            </a:r>
          </a:p>
          <a:p>
            <a:r>
              <a:rPr lang="en-US" altLang="en-US"/>
              <a:t>      { return (childArray[0]==null) ? true : false; }</a:t>
            </a:r>
          </a:p>
          <a:p>
            <a:r>
              <a:rPr lang="en-US" altLang="en-US"/>
              <a:t>// -------------------------------------------------------------</a:t>
            </a:r>
          </a:p>
          <a:p>
            <a:r>
              <a:rPr lang="en-US" altLang="en-US"/>
              <a:t>   </a:t>
            </a:r>
            <a:r>
              <a:rPr lang="en-US" altLang="en-US" b="1"/>
              <a:t>public int getNumItems()</a:t>
            </a:r>
          </a:p>
          <a:p>
            <a:r>
              <a:rPr lang="en-US" altLang="en-US"/>
              <a:t>     { return numItems; }</a:t>
            </a:r>
          </a:p>
          <a:p>
            <a:r>
              <a:rPr lang="en-US" altLang="en-US"/>
              <a:t>   </a:t>
            </a:r>
          </a:p>
        </p:txBody>
      </p:sp>
      <p:sp>
        <p:nvSpPr>
          <p:cNvPr id="25604" name="Text Box 5"/>
          <p:cNvSpPr txBox="1">
            <a:spLocks noChangeArrowheads="1"/>
          </p:cNvSpPr>
          <p:nvPr/>
        </p:nvSpPr>
        <p:spPr bwMode="auto">
          <a:xfrm>
            <a:off x="4419600" y="-63500"/>
            <a:ext cx="4876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600">
                <a:solidFill>
                  <a:schemeClr val="tx2"/>
                </a:solidFill>
              </a:rPr>
              <a:t>This is what a Node looks like:</a:t>
            </a:r>
          </a:p>
          <a:p>
            <a:r>
              <a:rPr lang="en-US" altLang="en-US" sz="1600">
                <a:solidFill>
                  <a:schemeClr val="tx2"/>
                </a:solidFill>
              </a:rPr>
              <a:t>Note:  two arrays:  a </a:t>
            </a:r>
            <a:r>
              <a:rPr lang="en-US" altLang="en-US" sz="1600" b="1" u="sng">
                <a:solidFill>
                  <a:schemeClr val="tx2"/>
                </a:solidFill>
              </a:rPr>
              <a:t>child</a:t>
            </a:r>
            <a:r>
              <a:rPr lang="en-US" altLang="en-US" sz="1600">
                <a:solidFill>
                  <a:schemeClr val="tx2"/>
                </a:solidFill>
              </a:rPr>
              <a:t> array and an  </a:t>
            </a:r>
            <a:r>
              <a:rPr lang="en-US" altLang="en-US" sz="1600" b="1" u="sng">
                <a:solidFill>
                  <a:schemeClr val="tx2"/>
                </a:solidFill>
              </a:rPr>
              <a:t>item</a:t>
            </a:r>
            <a:r>
              <a:rPr lang="en-US" altLang="en-US" sz="1600">
                <a:solidFill>
                  <a:schemeClr val="tx2"/>
                </a:solidFill>
              </a:rPr>
              <a:t> array.</a:t>
            </a:r>
          </a:p>
          <a:p>
            <a:r>
              <a:rPr lang="en-US" altLang="en-US" sz="1600">
                <a:solidFill>
                  <a:schemeClr val="tx2"/>
                </a:solidFill>
              </a:rPr>
              <a:t>Note their size:  nodes = 4;  item = 3.</a:t>
            </a:r>
          </a:p>
          <a:p>
            <a:r>
              <a:rPr lang="en-US" altLang="en-US" sz="1600">
                <a:solidFill>
                  <a:schemeClr val="tx2"/>
                </a:solidFill>
              </a:rPr>
              <a:t>The child array is size 4:   the links:  maximum children.</a:t>
            </a:r>
          </a:p>
          <a:p>
            <a:r>
              <a:rPr lang="en-US" altLang="en-US" sz="1600">
                <a:solidFill>
                  <a:schemeClr val="tx2"/>
                </a:solidFill>
              </a:rPr>
              <a:t>The second array, itemArray  is of size 3 – the   </a:t>
            </a:r>
          </a:p>
          <a:p>
            <a:r>
              <a:rPr lang="en-US" altLang="en-US" sz="1600">
                <a:solidFill>
                  <a:schemeClr val="tx2"/>
                </a:solidFill>
              </a:rPr>
              <a:t>    maximum number of data items in a node.  </a:t>
            </a:r>
          </a:p>
          <a:p>
            <a:r>
              <a:rPr lang="en-US" altLang="en-US" sz="1600" b="1">
                <a:solidFill>
                  <a:schemeClr val="tx2"/>
                </a:solidFill>
              </a:rPr>
              <a:t>numItems is the number of items in the itemArray.</a:t>
            </a:r>
          </a:p>
          <a:p>
            <a:r>
              <a:rPr lang="en-US" altLang="en-US" sz="1600" b="1">
                <a:solidFill>
                  <a:schemeClr val="tx2"/>
                </a:solidFill>
              </a:rPr>
              <a:t> parent will be used as a reference when inserting.</a:t>
            </a:r>
            <a:endParaRPr lang="en-US" altLang="en-US" sz="1600">
              <a:solidFill>
                <a:schemeClr val="tx2"/>
              </a:solidFill>
            </a:endParaRPr>
          </a:p>
          <a:p>
            <a:endParaRPr lang="en-US" altLang="en-US" sz="1600">
              <a:solidFill>
                <a:schemeClr val="tx2"/>
              </a:solidFill>
            </a:endParaRPr>
          </a:p>
        </p:txBody>
      </p:sp>
      <p:sp>
        <p:nvSpPr>
          <p:cNvPr id="25605" name="Text Box 6"/>
          <p:cNvSpPr txBox="1">
            <a:spLocks noChangeArrowheads="1"/>
          </p:cNvSpPr>
          <p:nvPr/>
        </p:nvSpPr>
        <p:spPr bwMode="auto">
          <a:xfrm>
            <a:off x="4267200" y="3698875"/>
            <a:ext cx="48768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600">
                <a:solidFill>
                  <a:schemeClr val="tx2"/>
                </a:solidFill>
              </a:rPr>
              <a:t>Major work done by findItem(), insertItem() and removeItem()  (</a:t>
            </a:r>
            <a:r>
              <a:rPr lang="en-US" altLang="en-US" sz="1600" b="1" u="sng">
                <a:solidFill>
                  <a:schemeClr val="tx2"/>
                </a:solidFill>
              </a:rPr>
              <a:t>next slides)</a:t>
            </a:r>
            <a:r>
              <a:rPr lang="en-US" altLang="en-US" sz="1600">
                <a:solidFill>
                  <a:schemeClr val="tx2"/>
                </a:solidFill>
              </a:rPr>
              <a:t> for a given node.</a:t>
            </a:r>
          </a:p>
          <a:p>
            <a:endParaRPr lang="en-US" altLang="en-US" sz="1600">
              <a:solidFill>
                <a:schemeClr val="tx2"/>
              </a:solidFill>
            </a:endParaRPr>
          </a:p>
          <a:p>
            <a:r>
              <a:rPr lang="en-US" altLang="en-US" sz="1600">
                <a:solidFill>
                  <a:schemeClr val="tx2"/>
                </a:solidFill>
              </a:rPr>
              <a:t>These are complex routines and NOT to be confused with find() and insert() for the Tree234 class itself.  These are find() and insert() within THIS node.</a:t>
            </a:r>
          </a:p>
          <a:p>
            <a:endParaRPr lang="en-US" altLang="en-US" sz="1600">
              <a:solidFill>
                <a:schemeClr val="tx2"/>
              </a:solidFill>
            </a:endParaRPr>
          </a:p>
          <a:p>
            <a:r>
              <a:rPr lang="en-US" altLang="en-US" sz="1600">
                <a:solidFill>
                  <a:schemeClr val="tx2"/>
                </a:solidFill>
              </a:rPr>
              <a:t>Recall:  references are automatically initialized to null</a:t>
            </a:r>
          </a:p>
          <a:p>
            <a:r>
              <a:rPr lang="en-US" altLang="en-US" sz="1600">
                <a:solidFill>
                  <a:schemeClr val="tx2"/>
                </a:solidFill>
              </a:rPr>
              <a:t> and numbers to 0 when their object is created.  </a:t>
            </a:r>
          </a:p>
          <a:p>
            <a:r>
              <a:rPr lang="en-US" altLang="en-US" sz="1600">
                <a:solidFill>
                  <a:schemeClr val="tx2"/>
                </a:solidFill>
              </a:rPr>
              <a:t>So, Node doesn’t need a Constructor.</a:t>
            </a:r>
          </a:p>
        </p:txBody>
      </p:sp>
      <p:sp>
        <p:nvSpPr>
          <p:cNvPr id="25606" name="Line 7"/>
          <p:cNvSpPr>
            <a:spLocks noChangeShapeType="1"/>
          </p:cNvSpPr>
          <p:nvPr/>
        </p:nvSpPr>
        <p:spPr bwMode="auto">
          <a:xfrm flipH="1">
            <a:off x="3505200" y="381000"/>
            <a:ext cx="685800" cy="533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07" name="Line 8"/>
          <p:cNvSpPr>
            <a:spLocks noChangeShapeType="1"/>
          </p:cNvSpPr>
          <p:nvPr/>
        </p:nvSpPr>
        <p:spPr bwMode="auto">
          <a:xfrm flipH="1">
            <a:off x="4114800" y="533400"/>
            <a:ext cx="228600" cy="533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08" name="TextBox 10"/>
          <p:cNvSpPr txBox="1">
            <a:spLocks noChangeArrowheads="1"/>
          </p:cNvSpPr>
          <p:nvPr/>
        </p:nvSpPr>
        <p:spPr bwMode="auto">
          <a:xfrm>
            <a:off x="3581400" y="2286000"/>
            <a:ext cx="549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2400" b="1" u="sng">
                <a:solidFill>
                  <a:srgbClr val="7E84FE"/>
                </a:solidFill>
              </a:rPr>
              <a:t>One of three slides of code for class Node</a:t>
            </a:r>
          </a:p>
        </p:txBody>
      </p:sp>
    </p:spTree>
    <p:extLst>
      <p:ext uri="{BB962C8B-B14F-4D97-AF65-F5344CB8AC3E}">
        <p14:creationId xmlns:p14="http://schemas.microsoft.com/office/powerpoint/2010/main" val="364675695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0CEA1AF0-B53F-48E8-8861-5E25F9293E1C}" type="slidenum">
              <a:rPr lang="en-US" altLang="en-US">
                <a:latin typeface="Arial" panose="020B0604020202020204" pitchFamily="34" charset="0"/>
              </a:rPr>
              <a:pPr/>
              <a:t>224</a:t>
            </a:fld>
            <a:endParaRPr lang="en-US" altLang="en-US">
              <a:latin typeface="Arial" panose="020B0604020202020204" pitchFamily="34" charset="0"/>
            </a:endParaRPr>
          </a:p>
        </p:txBody>
      </p:sp>
      <p:sp>
        <p:nvSpPr>
          <p:cNvPr id="26627" name="Text Box 4"/>
          <p:cNvSpPr txBox="1">
            <a:spLocks noChangeArrowheads="1"/>
          </p:cNvSpPr>
          <p:nvPr/>
        </p:nvSpPr>
        <p:spPr bwMode="auto">
          <a:xfrm>
            <a:off x="3508375" y="-6350"/>
            <a:ext cx="5254625" cy="720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b="1"/>
              <a:t>public DataItem getItem(int index)</a:t>
            </a:r>
            <a:r>
              <a:rPr lang="en-US" altLang="en-US"/>
              <a:t>   // get DataItem at index</a:t>
            </a:r>
          </a:p>
          <a:p>
            <a:r>
              <a:rPr lang="en-US" altLang="en-US"/>
              <a:t>      { return itemArray[index]; }</a:t>
            </a:r>
          </a:p>
          <a:p>
            <a:r>
              <a:rPr lang="en-US" altLang="en-US"/>
              <a:t>// -------------------------------------------------------------</a:t>
            </a:r>
          </a:p>
          <a:p>
            <a:r>
              <a:rPr lang="en-US" altLang="en-US"/>
              <a:t>   public boolean isFull()</a:t>
            </a:r>
          </a:p>
          <a:p>
            <a:r>
              <a:rPr lang="en-US" altLang="en-US"/>
              <a:t>      { return (numItems==ORDER-1) ? true : false; }</a:t>
            </a:r>
          </a:p>
          <a:p>
            <a:r>
              <a:rPr lang="en-US" altLang="en-US"/>
              <a:t>// -------------------------------------------------------------</a:t>
            </a:r>
          </a:p>
          <a:p>
            <a:r>
              <a:rPr lang="en-US" altLang="en-US">
                <a:sym typeface="Wingdings" panose="05000000000000000000" pitchFamily="2" charset="2"/>
              </a:rPr>
              <a:t></a:t>
            </a:r>
            <a:r>
              <a:rPr lang="en-US" altLang="en-US" b="1"/>
              <a:t>public int findItem(int  key)</a:t>
            </a:r>
            <a:r>
              <a:rPr lang="en-US" altLang="en-US"/>
              <a:t>  </a:t>
            </a:r>
            <a:r>
              <a:rPr lang="en-US" altLang="en-US">
                <a:solidFill>
                  <a:schemeClr val="tx2"/>
                </a:solidFill>
              </a:rPr>
              <a:t>// return index of item (within node)</a:t>
            </a:r>
          </a:p>
          <a:p>
            <a:r>
              <a:rPr lang="en-US" altLang="en-US"/>
              <a:t>    {</a:t>
            </a:r>
          </a:p>
          <a:p>
            <a:r>
              <a:rPr lang="en-US" altLang="en-US"/>
              <a:t>         for(int j=0; j&lt;ORDER-1; j++)  </a:t>
            </a:r>
            <a:r>
              <a:rPr lang="en-US" altLang="en-US">
                <a:solidFill>
                  <a:schemeClr val="tx2"/>
                </a:solidFill>
              </a:rPr>
              <a:t>// if found, otherwise return -1</a:t>
            </a:r>
          </a:p>
          <a:p>
            <a:r>
              <a:rPr lang="en-US" altLang="en-US"/>
              <a:t>         {                                </a:t>
            </a:r>
          </a:p>
          <a:p>
            <a:r>
              <a:rPr lang="en-US" altLang="en-US"/>
              <a:t>               if(itemArray[j] == null)          </a:t>
            </a:r>
          </a:p>
          <a:p>
            <a:r>
              <a:rPr lang="en-US" altLang="en-US"/>
              <a:t>                    break;</a:t>
            </a:r>
          </a:p>
          <a:p>
            <a:r>
              <a:rPr lang="en-US" altLang="en-US"/>
              <a:t>                else </a:t>
            </a:r>
          </a:p>
          <a:p>
            <a:r>
              <a:rPr lang="en-US" altLang="en-US"/>
              <a:t>	   if(itemArray[j].dData == key)</a:t>
            </a:r>
          </a:p>
          <a:p>
            <a:r>
              <a:rPr lang="en-US" altLang="en-US"/>
              <a:t>                             return j;</a:t>
            </a:r>
          </a:p>
          <a:p>
            <a:r>
              <a:rPr lang="en-US" altLang="en-US"/>
              <a:t>         }// end for</a:t>
            </a:r>
          </a:p>
          <a:p>
            <a:r>
              <a:rPr lang="en-US" altLang="en-US"/>
              <a:t>         return -1;</a:t>
            </a:r>
          </a:p>
          <a:p>
            <a:r>
              <a:rPr lang="en-US" altLang="en-US"/>
              <a:t>      }  // end findItem</a:t>
            </a:r>
          </a:p>
          <a:p>
            <a:r>
              <a:rPr lang="en-US" altLang="en-US"/>
              <a:t>// -------------------------------------------------------------</a:t>
            </a:r>
          </a:p>
          <a:p>
            <a:r>
              <a:rPr lang="en-US" altLang="en-US">
                <a:sym typeface="Wingdings" panose="05000000000000000000" pitchFamily="2" charset="2"/>
              </a:rPr>
              <a:t>  </a:t>
            </a:r>
            <a:r>
              <a:rPr lang="en-US" altLang="en-US" b="1"/>
              <a:t>public DataItem removeItem()</a:t>
            </a:r>
            <a:r>
              <a:rPr lang="en-US" altLang="en-US"/>
              <a:t>  {  // removes largest item</a:t>
            </a:r>
          </a:p>
          <a:p>
            <a:r>
              <a:rPr lang="en-US" altLang="en-US"/>
              <a:t>     			 // assumes node not empty</a:t>
            </a:r>
          </a:p>
          <a:p>
            <a:r>
              <a:rPr lang="en-US" altLang="en-US"/>
              <a:t>      DataItem temp = itemArray[numItems-1];  </a:t>
            </a:r>
            <a:r>
              <a:rPr lang="en-US" altLang="en-US">
                <a:solidFill>
                  <a:schemeClr val="tx2"/>
                </a:solidFill>
              </a:rPr>
              <a:t>// use index, save item</a:t>
            </a:r>
          </a:p>
          <a:p>
            <a:r>
              <a:rPr lang="en-US" altLang="en-US"/>
              <a:t>      itemArray[numItems-1] = null;           </a:t>
            </a:r>
            <a:r>
              <a:rPr lang="en-US" altLang="en-US">
                <a:solidFill>
                  <a:schemeClr val="tx2"/>
                </a:solidFill>
              </a:rPr>
              <a:t>// disconnect it</a:t>
            </a:r>
          </a:p>
          <a:p>
            <a:r>
              <a:rPr lang="en-US" altLang="en-US"/>
              <a:t>      numItems--;                             </a:t>
            </a:r>
            <a:r>
              <a:rPr lang="en-US" altLang="en-US">
                <a:solidFill>
                  <a:schemeClr val="tx2"/>
                </a:solidFill>
              </a:rPr>
              <a:t>// one less item</a:t>
            </a:r>
          </a:p>
          <a:p>
            <a:r>
              <a:rPr lang="en-US" altLang="en-US"/>
              <a:t>      return temp;                            </a:t>
            </a:r>
            <a:r>
              <a:rPr lang="en-US" altLang="en-US">
                <a:solidFill>
                  <a:schemeClr val="tx2"/>
                </a:solidFill>
              </a:rPr>
              <a:t>// return item</a:t>
            </a:r>
          </a:p>
          <a:p>
            <a:r>
              <a:rPr lang="en-US" altLang="en-US"/>
              <a:t>      }</a:t>
            </a:r>
          </a:p>
          <a:p>
            <a:r>
              <a:rPr lang="en-US" altLang="en-US"/>
              <a:t>// -------------------------------------------------------------</a:t>
            </a:r>
          </a:p>
          <a:p>
            <a:r>
              <a:rPr lang="en-US" altLang="en-US"/>
              <a:t>   </a:t>
            </a:r>
            <a:r>
              <a:rPr lang="en-US" altLang="en-US" b="1"/>
              <a:t>public void displayNode()</a:t>
            </a:r>
            <a:r>
              <a:rPr lang="en-US" altLang="en-US"/>
              <a:t>     {      // format "/24/56/74/"      </a:t>
            </a:r>
          </a:p>
          <a:p>
            <a:r>
              <a:rPr lang="en-US" altLang="en-US"/>
              <a:t>      for(int j=0; j&lt;numItems; j++)</a:t>
            </a:r>
          </a:p>
          <a:p>
            <a:r>
              <a:rPr lang="en-US" altLang="en-US"/>
              <a:t>         itemArray[j].displayItem();   // "/56"</a:t>
            </a:r>
          </a:p>
          <a:p>
            <a:r>
              <a:rPr lang="en-US" altLang="en-US"/>
              <a:t>      System.out.println("/");         // final "/"</a:t>
            </a:r>
          </a:p>
          <a:p>
            <a:r>
              <a:rPr lang="en-US" altLang="en-US"/>
              <a:t>      }</a:t>
            </a:r>
          </a:p>
          <a:p>
            <a:r>
              <a:rPr lang="en-US" altLang="en-US"/>
              <a:t>   }  // end class Node</a:t>
            </a:r>
          </a:p>
        </p:txBody>
      </p:sp>
      <p:sp>
        <p:nvSpPr>
          <p:cNvPr id="26628" name="Text Box 5"/>
          <p:cNvSpPr txBox="1">
            <a:spLocks noChangeArrowheads="1"/>
          </p:cNvSpPr>
          <p:nvPr/>
        </p:nvSpPr>
        <p:spPr bwMode="auto">
          <a:xfrm>
            <a:off x="212725" y="193675"/>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2400" b="1"/>
              <a:t>Class Node (continued) </a:t>
            </a:r>
          </a:p>
        </p:txBody>
      </p:sp>
      <p:sp>
        <p:nvSpPr>
          <p:cNvPr id="26629" name="Line 6"/>
          <p:cNvSpPr>
            <a:spLocks noChangeShapeType="1"/>
          </p:cNvSpPr>
          <p:nvPr/>
        </p:nvSpPr>
        <p:spPr bwMode="auto">
          <a:xfrm flipV="1">
            <a:off x="609600" y="1676400"/>
            <a:ext cx="2974975" cy="106680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IN"/>
          </a:p>
        </p:txBody>
      </p:sp>
      <p:sp>
        <p:nvSpPr>
          <p:cNvPr id="26630" name="Line 7"/>
          <p:cNvSpPr>
            <a:spLocks noChangeShapeType="1"/>
          </p:cNvSpPr>
          <p:nvPr/>
        </p:nvSpPr>
        <p:spPr bwMode="auto">
          <a:xfrm flipV="1">
            <a:off x="685800" y="4191000"/>
            <a:ext cx="2667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IN"/>
          </a:p>
        </p:txBody>
      </p:sp>
      <p:sp>
        <p:nvSpPr>
          <p:cNvPr id="26631" name="Text Box 8"/>
          <p:cNvSpPr txBox="1">
            <a:spLocks noChangeArrowheads="1"/>
          </p:cNvSpPr>
          <p:nvPr/>
        </p:nvSpPr>
        <p:spPr bwMode="auto">
          <a:xfrm>
            <a:off x="995363" y="2514600"/>
            <a:ext cx="25606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800" b="1" u="sng"/>
              <a:t>Find routine</a:t>
            </a:r>
            <a:r>
              <a:rPr lang="en-US" altLang="en-US"/>
              <a:t>:</a:t>
            </a:r>
          </a:p>
          <a:p>
            <a:r>
              <a:rPr lang="en-US" altLang="en-US" b="1"/>
              <a:t>Looking for the data </a:t>
            </a:r>
            <a:r>
              <a:rPr lang="en-US" altLang="en-US" b="1" u="sng"/>
              <a:t>within</a:t>
            </a:r>
          </a:p>
          <a:p>
            <a:r>
              <a:rPr lang="en-US" altLang="en-US" b="1"/>
              <a:t> the node where we are located.</a:t>
            </a:r>
          </a:p>
        </p:txBody>
      </p:sp>
      <p:sp>
        <p:nvSpPr>
          <p:cNvPr id="26632" name="Text Box 9"/>
          <p:cNvSpPr txBox="1">
            <a:spLocks noChangeArrowheads="1"/>
          </p:cNvSpPr>
          <p:nvPr/>
        </p:nvSpPr>
        <p:spPr bwMode="auto">
          <a:xfrm>
            <a:off x="914400" y="4206875"/>
            <a:ext cx="2670175"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800" b="1" u="sng"/>
              <a:t>Delete Routine</a:t>
            </a:r>
          </a:p>
          <a:p>
            <a:r>
              <a:rPr lang="en-US" altLang="en-US" b="1"/>
              <a:t>Saves the deleted item.</a:t>
            </a:r>
          </a:p>
          <a:p>
            <a:r>
              <a:rPr lang="en-US" altLang="en-US" b="1"/>
              <a:t>Sets the location contents to null.</a:t>
            </a:r>
          </a:p>
          <a:p>
            <a:r>
              <a:rPr lang="en-US" altLang="en-US" b="1"/>
              <a:t>Decrements the number of items</a:t>
            </a:r>
          </a:p>
          <a:p>
            <a:r>
              <a:rPr lang="en-US" altLang="en-US" b="1"/>
              <a:t>   at the node. </a:t>
            </a:r>
          </a:p>
          <a:p>
            <a:r>
              <a:rPr lang="en-US" altLang="en-US" b="1"/>
              <a:t>Returns the deleted data item.</a:t>
            </a:r>
          </a:p>
        </p:txBody>
      </p:sp>
    </p:spTree>
    <p:extLst>
      <p:ext uri="{BB962C8B-B14F-4D97-AF65-F5344CB8AC3E}">
        <p14:creationId xmlns:p14="http://schemas.microsoft.com/office/powerpoint/2010/main" val="285432564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CF99055E-4318-4650-8518-8E805BB00985}" type="slidenum">
              <a:rPr lang="en-US" altLang="en-US">
                <a:latin typeface="Arial" panose="020B0604020202020204" pitchFamily="34" charset="0"/>
              </a:rPr>
              <a:pPr/>
              <a:t>225</a:t>
            </a:fld>
            <a:endParaRPr lang="en-US" altLang="en-US">
              <a:latin typeface="Arial" panose="020B0604020202020204" pitchFamily="34" charset="0"/>
            </a:endParaRPr>
          </a:p>
        </p:txBody>
      </p:sp>
      <p:sp>
        <p:nvSpPr>
          <p:cNvPr id="27651" name="Text Box 4"/>
          <p:cNvSpPr txBox="1">
            <a:spLocks noChangeArrowheads="1"/>
          </p:cNvSpPr>
          <p:nvPr/>
        </p:nvSpPr>
        <p:spPr bwMode="auto">
          <a:xfrm>
            <a:off x="3124200" y="152400"/>
            <a:ext cx="6248400"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t>// -------------------------------------------------------------</a:t>
            </a:r>
          </a:p>
          <a:p>
            <a:r>
              <a:rPr lang="en-US" altLang="en-US">
                <a:sym typeface="Wingdings" panose="05000000000000000000" pitchFamily="2" charset="2"/>
              </a:rPr>
              <a:t>  </a:t>
            </a:r>
            <a:r>
              <a:rPr lang="en-US" altLang="en-US" sz="1600" b="1"/>
              <a:t>public int insertItem(DataItem newItem)</a:t>
            </a:r>
          </a:p>
          <a:p>
            <a:r>
              <a:rPr lang="en-US" altLang="en-US" sz="1600"/>
              <a:t>      {        // assumes node is not full</a:t>
            </a:r>
          </a:p>
          <a:p>
            <a:r>
              <a:rPr lang="en-US" altLang="en-US" sz="1600"/>
              <a:t>      numItems++;                                    </a:t>
            </a:r>
            <a:r>
              <a:rPr lang="en-US" altLang="en-US" sz="1600" b="1">
                <a:solidFill>
                  <a:schemeClr val="tx2"/>
                </a:solidFill>
              </a:rPr>
              <a:t>// will add new item</a:t>
            </a:r>
          </a:p>
          <a:p>
            <a:r>
              <a:rPr lang="en-US" altLang="en-US" sz="1600"/>
              <a:t>      int newKey = newItem.dData;         </a:t>
            </a:r>
            <a:r>
              <a:rPr lang="en-US" altLang="en-US" sz="1600" b="1">
                <a:solidFill>
                  <a:schemeClr val="tx2"/>
                </a:solidFill>
              </a:rPr>
              <a:t>// key (int value) of new item</a:t>
            </a:r>
          </a:p>
          <a:p>
            <a:endParaRPr lang="en-US" altLang="en-US" sz="1600"/>
          </a:p>
          <a:p>
            <a:r>
              <a:rPr lang="en-US" altLang="en-US" sz="1600"/>
              <a:t>      for(int j=ORDER-2; j&gt;=0; j--) </a:t>
            </a:r>
            <a:r>
              <a:rPr lang="en-US" altLang="en-US" sz="1600" b="1">
                <a:solidFill>
                  <a:schemeClr val="tx2"/>
                </a:solidFill>
              </a:rPr>
              <a:t>// start on </a:t>
            </a:r>
            <a:r>
              <a:rPr lang="en-US" altLang="en-US" sz="2400" b="1" u="sng">
                <a:solidFill>
                  <a:schemeClr val="tx2"/>
                </a:solidFill>
              </a:rPr>
              <a:t>right</a:t>
            </a:r>
            <a:r>
              <a:rPr lang="en-US" altLang="en-US" sz="1600" b="1">
                <a:solidFill>
                  <a:schemeClr val="tx2"/>
                </a:solidFill>
              </a:rPr>
              <a:t> to examine data</a:t>
            </a:r>
          </a:p>
          <a:p>
            <a:r>
              <a:rPr lang="en-US" altLang="en-US" sz="1600"/>
              <a:t>     {			 // looking for spot to insert                                               </a:t>
            </a:r>
            <a:endParaRPr lang="en-US" altLang="en-US" sz="1600" b="1"/>
          </a:p>
          <a:p>
            <a:r>
              <a:rPr lang="en-US" altLang="en-US" sz="1600"/>
              <a:t>         if(itemArray[j] == null)        </a:t>
            </a:r>
            <a:r>
              <a:rPr lang="en-US" altLang="en-US" sz="1600" b="1">
                <a:solidFill>
                  <a:schemeClr val="tx2"/>
                </a:solidFill>
              </a:rPr>
              <a:t>// if item null, go </a:t>
            </a:r>
            <a:r>
              <a:rPr lang="en-US" altLang="en-US" sz="2000" b="1" u="sng">
                <a:solidFill>
                  <a:schemeClr val="tx2"/>
                </a:solidFill>
              </a:rPr>
              <a:t>left</a:t>
            </a:r>
            <a:r>
              <a:rPr lang="en-US" altLang="en-US" sz="1600" b="1">
                <a:solidFill>
                  <a:schemeClr val="tx2"/>
                </a:solidFill>
              </a:rPr>
              <a:t> one cell.</a:t>
            </a:r>
          </a:p>
          <a:p>
            <a:r>
              <a:rPr lang="en-US" altLang="en-US" sz="1600"/>
              <a:t>            continue;                            </a:t>
            </a:r>
            <a:r>
              <a:rPr lang="en-US" altLang="en-US" sz="1600" b="1">
                <a:solidFill>
                  <a:schemeClr val="tx2"/>
                </a:solidFill>
              </a:rPr>
              <a:t>// Recall:  what does ‘continue’ do?</a:t>
            </a:r>
          </a:p>
          <a:p>
            <a:r>
              <a:rPr lang="en-US" altLang="en-US" sz="1600"/>
              <a:t>         else                               </a:t>
            </a:r>
          </a:p>
          <a:p>
            <a:r>
              <a:rPr lang="en-US" altLang="en-US" sz="1600"/>
              <a:t>           {                                           </a:t>
            </a:r>
            <a:r>
              <a:rPr lang="en-US" altLang="en-US" sz="1600" b="1">
                <a:solidFill>
                  <a:schemeClr val="tx2"/>
                </a:solidFill>
              </a:rPr>
              <a:t>// if not null, get its key</a:t>
            </a:r>
          </a:p>
          <a:p>
            <a:r>
              <a:rPr lang="en-US" altLang="en-US" sz="1600"/>
              <a:t>            int itsKey = itemArray[j].dData;      // </a:t>
            </a:r>
            <a:r>
              <a:rPr lang="en-US" altLang="en-US" sz="1600">
                <a:solidFill>
                  <a:schemeClr val="tx2"/>
                </a:solidFill>
              </a:rPr>
              <a:t>not necessary, but …</a:t>
            </a:r>
          </a:p>
          <a:p>
            <a:r>
              <a:rPr lang="en-US" altLang="en-US" sz="1600"/>
              <a:t>            if(newKey &lt; itsKey)                        </a:t>
            </a:r>
            <a:r>
              <a:rPr lang="en-US" altLang="en-US" sz="1600" b="1">
                <a:solidFill>
                  <a:schemeClr val="tx2"/>
                </a:solidFill>
              </a:rPr>
              <a:t>// if existing key is bigger,</a:t>
            </a:r>
          </a:p>
          <a:p>
            <a:r>
              <a:rPr lang="en-US" altLang="en-US" sz="1600"/>
              <a:t>               itemArray[j+1] = itemArray[j];    </a:t>
            </a:r>
            <a:r>
              <a:rPr lang="en-US" altLang="en-US" sz="1600" b="1">
                <a:solidFill>
                  <a:schemeClr val="tx2"/>
                </a:solidFill>
              </a:rPr>
              <a:t>// shift whole node right</a:t>
            </a:r>
          </a:p>
          <a:p>
            <a:r>
              <a:rPr lang="en-US" altLang="en-US" sz="1600"/>
              <a:t>            else</a:t>
            </a:r>
          </a:p>
          <a:p>
            <a:r>
              <a:rPr lang="en-US" altLang="en-US" sz="1600"/>
              <a:t>                  {   </a:t>
            </a:r>
            <a:r>
              <a:rPr lang="en-US" altLang="en-US" sz="1600" b="1">
                <a:solidFill>
                  <a:schemeClr val="tx2"/>
                </a:solidFill>
              </a:rPr>
              <a:t>// otherwise, </a:t>
            </a:r>
            <a:r>
              <a:rPr lang="en-US" altLang="en-US" sz="1600" b="1" u="sng">
                <a:solidFill>
                  <a:schemeClr val="tx2"/>
                </a:solidFill>
              </a:rPr>
              <a:t>insert</a:t>
            </a:r>
            <a:r>
              <a:rPr lang="en-US" altLang="en-US" sz="1600" b="1">
                <a:solidFill>
                  <a:schemeClr val="tx2"/>
                </a:solidFill>
              </a:rPr>
              <a:t> new item and return index.+1</a:t>
            </a:r>
          </a:p>
          <a:p>
            <a:r>
              <a:rPr lang="en-US" altLang="en-US" sz="1600"/>
              <a:t>                    itemArray[j+1] = newItem;   </a:t>
            </a:r>
            <a:r>
              <a:rPr lang="en-US" altLang="en-US" sz="1600">
                <a:solidFill>
                  <a:schemeClr val="tx2"/>
                </a:solidFill>
              </a:rPr>
              <a:t>// copies over moved item… </a:t>
            </a:r>
          </a:p>
          <a:p>
            <a:r>
              <a:rPr lang="en-US" altLang="en-US" sz="1600"/>
              <a:t>                    return j+1;                  </a:t>
            </a:r>
          </a:p>
          <a:p>
            <a:r>
              <a:rPr lang="en-US" altLang="en-US" sz="1600"/>
              <a:t>                   }                            </a:t>
            </a:r>
          </a:p>
          <a:p>
            <a:r>
              <a:rPr lang="en-US" altLang="en-US" sz="1600"/>
              <a:t>            }  // end else (not null)</a:t>
            </a:r>
          </a:p>
          <a:p>
            <a:r>
              <a:rPr lang="en-US" altLang="en-US" sz="1600"/>
              <a:t>      }  // end for                                 </a:t>
            </a:r>
            <a:r>
              <a:rPr lang="en-US" altLang="en-US" sz="1600" b="1">
                <a:solidFill>
                  <a:schemeClr val="tx2"/>
                </a:solidFill>
              </a:rPr>
              <a:t>// shifted all items,</a:t>
            </a:r>
          </a:p>
          <a:p>
            <a:r>
              <a:rPr lang="en-US" altLang="en-US" sz="1600"/>
              <a:t>      itemArray[0] = newItem;              </a:t>
            </a:r>
            <a:r>
              <a:rPr lang="en-US" altLang="en-US" sz="1600">
                <a:solidFill>
                  <a:schemeClr val="tx2"/>
                </a:solidFill>
              </a:rPr>
              <a:t>// insert new item</a:t>
            </a:r>
          </a:p>
          <a:p>
            <a:r>
              <a:rPr lang="en-US" altLang="en-US" sz="1600"/>
              <a:t>      return 0;</a:t>
            </a:r>
          </a:p>
          <a:p>
            <a:r>
              <a:rPr lang="en-US" altLang="en-US" sz="1600"/>
              <a:t>      }  // end insertItem()</a:t>
            </a:r>
          </a:p>
          <a:p>
            <a:endParaRPr lang="en-US" altLang="en-US" sz="1600"/>
          </a:p>
        </p:txBody>
      </p:sp>
      <p:sp>
        <p:nvSpPr>
          <p:cNvPr id="27652" name="Text Box 5"/>
          <p:cNvSpPr txBox="1">
            <a:spLocks noChangeArrowheads="1"/>
          </p:cNvSpPr>
          <p:nvPr/>
        </p:nvSpPr>
        <p:spPr bwMode="auto">
          <a:xfrm>
            <a:off x="288925" y="315913"/>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endParaRPr lang="en-US" altLang="en-US"/>
          </a:p>
        </p:txBody>
      </p:sp>
      <p:sp>
        <p:nvSpPr>
          <p:cNvPr id="27653" name="Text Box 6"/>
          <p:cNvSpPr txBox="1">
            <a:spLocks noChangeArrowheads="1"/>
          </p:cNvSpPr>
          <p:nvPr/>
        </p:nvSpPr>
        <p:spPr bwMode="auto">
          <a:xfrm>
            <a:off x="0" y="193675"/>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2400" b="1"/>
              <a:t>Class Node (continued) </a:t>
            </a:r>
          </a:p>
        </p:txBody>
      </p:sp>
      <p:sp>
        <p:nvSpPr>
          <p:cNvPr id="27654" name="Line 7"/>
          <p:cNvSpPr>
            <a:spLocks noChangeShapeType="1"/>
          </p:cNvSpPr>
          <p:nvPr/>
        </p:nvSpPr>
        <p:spPr bwMode="auto">
          <a:xfrm flipV="1">
            <a:off x="2209800" y="762000"/>
            <a:ext cx="990600" cy="22860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IN"/>
          </a:p>
        </p:txBody>
      </p:sp>
      <p:sp>
        <p:nvSpPr>
          <p:cNvPr id="27655" name="Text Box 8"/>
          <p:cNvSpPr txBox="1">
            <a:spLocks noChangeArrowheads="1"/>
          </p:cNvSpPr>
          <p:nvPr/>
        </p:nvSpPr>
        <p:spPr bwMode="auto">
          <a:xfrm>
            <a:off x="136525" y="189071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endParaRPr lang="en-US" altLang="en-US" sz="1600"/>
          </a:p>
        </p:txBody>
      </p:sp>
      <p:sp>
        <p:nvSpPr>
          <p:cNvPr id="27656" name="Text Box 9"/>
          <p:cNvSpPr txBox="1">
            <a:spLocks noChangeArrowheads="1"/>
          </p:cNvSpPr>
          <p:nvPr/>
        </p:nvSpPr>
        <p:spPr bwMode="auto">
          <a:xfrm>
            <a:off x="-76200" y="762000"/>
            <a:ext cx="39004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2000" b="1" u="sng"/>
              <a:t>Insert Routine</a:t>
            </a:r>
          </a:p>
          <a:p>
            <a:r>
              <a:rPr lang="en-US" altLang="en-US" sz="1600"/>
              <a:t>Increments number of items in node.</a:t>
            </a:r>
          </a:p>
          <a:p>
            <a:r>
              <a:rPr lang="en-US" altLang="en-US" sz="1600"/>
              <a:t>Get key of new item.</a:t>
            </a:r>
          </a:p>
          <a:p>
            <a:r>
              <a:rPr lang="en-US" altLang="en-US" sz="1600"/>
              <a:t>Now loop.</a:t>
            </a:r>
          </a:p>
          <a:p>
            <a:endParaRPr lang="en-US" altLang="en-US" sz="1600"/>
          </a:p>
          <a:p>
            <a:endParaRPr lang="en-US" altLang="en-US" sz="1600"/>
          </a:p>
          <a:p>
            <a:endParaRPr lang="en-US" altLang="en-US" sz="1600"/>
          </a:p>
          <a:p>
            <a:endParaRPr lang="en-US" altLang="en-US" sz="1600"/>
          </a:p>
          <a:p>
            <a:r>
              <a:rPr lang="en-US" altLang="en-US" sz="2000" u="sng">
                <a:solidFill>
                  <a:schemeClr val="tx2"/>
                </a:solidFill>
              </a:rPr>
              <a:t>Go through code and my comments</a:t>
            </a:r>
            <a:r>
              <a:rPr lang="en-US" altLang="en-US" sz="1600"/>
              <a:t>.</a:t>
            </a:r>
          </a:p>
          <a:p>
            <a:r>
              <a:rPr lang="en-US" altLang="en-US" sz="1600"/>
              <a:t>Start looking for place to insert the</a:t>
            </a:r>
          </a:p>
          <a:p>
            <a:r>
              <a:rPr lang="en-US" altLang="en-US" sz="1600"/>
              <a:t> data item.  Start on the right and</a:t>
            </a:r>
          </a:p>
          <a:p>
            <a:r>
              <a:rPr lang="en-US" altLang="en-US" sz="1600"/>
              <a:t> proceed left looking for proper place.</a:t>
            </a:r>
          </a:p>
          <a:p>
            <a:endParaRPr lang="en-US" altLang="en-US" sz="1600"/>
          </a:p>
        </p:txBody>
      </p:sp>
    </p:spTree>
    <p:extLst>
      <p:ext uri="{BB962C8B-B14F-4D97-AF65-F5344CB8AC3E}">
        <p14:creationId xmlns:p14="http://schemas.microsoft.com/office/powerpoint/2010/main" val="783386603"/>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382C5B0D-32D0-46E1-9269-4BB2B65BBA7D}" type="slidenum">
              <a:rPr lang="en-US" altLang="en-US">
                <a:latin typeface="Arial" panose="020B0604020202020204" pitchFamily="34" charset="0"/>
              </a:rPr>
              <a:pPr/>
              <a:t>226</a:t>
            </a:fld>
            <a:endParaRPr lang="en-US" altLang="en-US">
              <a:latin typeface="Arial" panose="020B0604020202020204" pitchFamily="34" charset="0"/>
            </a:endParaRPr>
          </a:p>
        </p:txBody>
      </p:sp>
      <p:sp>
        <p:nvSpPr>
          <p:cNvPr id="28675" name="TextBox 2"/>
          <p:cNvSpPr txBox="1">
            <a:spLocks noChangeArrowheads="1"/>
          </p:cNvSpPr>
          <p:nvPr/>
        </p:nvSpPr>
        <p:spPr bwMode="auto">
          <a:xfrm>
            <a:off x="762000" y="914400"/>
            <a:ext cx="8024813"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a:r>
              <a:rPr lang="en-US" altLang="en-US" sz="3600"/>
              <a:t>Code for the 2-3-4 Tree itself</a:t>
            </a:r>
          </a:p>
          <a:p>
            <a:pPr algn="ctr"/>
            <a:endParaRPr lang="en-US" altLang="en-US" sz="3600"/>
          </a:p>
          <a:p>
            <a:pPr algn="ctr"/>
            <a:r>
              <a:rPr lang="en-US" altLang="en-US" sz="3600"/>
              <a:t> </a:t>
            </a:r>
          </a:p>
          <a:p>
            <a:pPr algn="ctr"/>
            <a:endParaRPr lang="en-US" altLang="en-US" sz="3600"/>
          </a:p>
        </p:txBody>
      </p:sp>
    </p:spTree>
    <p:extLst>
      <p:ext uri="{BB962C8B-B14F-4D97-AF65-F5344CB8AC3E}">
        <p14:creationId xmlns:p14="http://schemas.microsoft.com/office/powerpoint/2010/main" val="38483219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967C80EF-26B7-4A9F-8EFB-DF9865C06A17}" type="slidenum">
              <a:rPr lang="en-US" altLang="en-US">
                <a:latin typeface="Arial" panose="020B0604020202020204" pitchFamily="34" charset="0"/>
              </a:rPr>
              <a:pPr/>
              <a:t>227</a:t>
            </a:fld>
            <a:endParaRPr lang="en-US" altLang="en-US">
              <a:latin typeface="Arial" panose="020B0604020202020204" pitchFamily="34" charset="0"/>
            </a:endParaRPr>
          </a:p>
        </p:txBody>
      </p:sp>
      <p:sp>
        <p:nvSpPr>
          <p:cNvPr id="29699" name="Text Box 5"/>
          <p:cNvSpPr txBox="1">
            <a:spLocks noChangeArrowheads="1"/>
          </p:cNvSpPr>
          <p:nvPr/>
        </p:nvSpPr>
        <p:spPr bwMode="auto">
          <a:xfrm>
            <a:off x="4860925" y="-76200"/>
            <a:ext cx="4283075" cy="702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2400" b="1">
                <a:solidFill>
                  <a:schemeClr val="tx2"/>
                </a:solidFill>
              </a:rPr>
              <a:t>class Tree234App</a:t>
            </a:r>
            <a:r>
              <a:rPr lang="en-US" altLang="en-US" sz="2400" b="1"/>
              <a:t>  {</a:t>
            </a:r>
          </a:p>
          <a:p>
            <a:r>
              <a:rPr lang="en-US" altLang="en-US" sz="1200"/>
              <a:t>   public static void main(String[] args) throws IOException  {</a:t>
            </a:r>
          </a:p>
          <a:p>
            <a:r>
              <a:rPr lang="en-US" altLang="en-US" sz="1200"/>
              <a:t>      long value;</a:t>
            </a:r>
          </a:p>
          <a:p>
            <a:r>
              <a:rPr lang="en-US" altLang="en-US" sz="1200"/>
              <a:t>      Tree234 theTree = new Tree234();</a:t>
            </a:r>
          </a:p>
          <a:p>
            <a:r>
              <a:rPr lang="en-US" altLang="en-US" sz="1200"/>
              <a:t>      theTree.insert(50);</a:t>
            </a:r>
          </a:p>
          <a:p>
            <a:r>
              <a:rPr lang="en-US" altLang="en-US" sz="1200"/>
              <a:t>      theTree.insert(40);</a:t>
            </a:r>
          </a:p>
          <a:p>
            <a:r>
              <a:rPr lang="en-US" altLang="en-US" sz="1200"/>
              <a:t>      theTree.insert(60);</a:t>
            </a:r>
          </a:p>
          <a:p>
            <a:r>
              <a:rPr lang="en-US" altLang="en-US" sz="1200"/>
              <a:t>      theTree.insert(30);</a:t>
            </a:r>
          </a:p>
          <a:p>
            <a:r>
              <a:rPr lang="en-US" altLang="en-US" sz="1200"/>
              <a:t>      theTree.insert(70);</a:t>
            </a:r>
          </a:p>
          <a:p>
            <a:endParaRPr lang="en-US" altLang="en-US" sz="1200"/>
          </a:p>
          <a:p>
            <a:r>
              <a:rPr lang="en-US" altLang="en-US" sz="1200"/>
              <a:t>      while(true)  {</a:t>
            </a:r>
          </a:p>
          <a:p>
            <a:r>
              <a:rPr lang="en-US" altLang="en-US" sz="1200"/>
              <a:t>         System.out.print("Enter first letter of ");</a:t>
            </a:r>
          </a:p>
          <a:p>
            <a:r>
              <a:rPr lang="en-US" altLang="en-US" sz="1200"/>
              <a:t>         System.out.print("show, insert, or find: ");</a:t>
            </a:r>
          </a:p>
          <a:p>
            <a:r>
              <a:rPr lang="en-US" altLang="en-US" sz="1200"/>
              <a:t>         char choice = getChar();</a:t>
            </a:r>
          </a:p>
          <a:p>
            <a:r>
              <a:rPr lang="en-US" altLang="en-US" sz="1200"/>
              <a:t>         switch(choice)  {</a:t>
            </a:r>
          </a:p>
          <a:p>
            <a:r>
              <a:rPr lang="en-US" altLang="en-US" sz="1200"/>
              <a:t>            case 's':</a:t>
            </a:r>
          </a:p>
          <a:p>
            <a:r>
              <a:rPr lang="en-US" altLang="en-US" sz="1200"/>
              <a:t>               theTree.displayTree();</a:t>
            </a:r>
          </a:p>
          <a:p>
            <a:r>
              <a:rPr lang="en-US" altLang="en-US" sz="1200"/>
              <a:t>               break;</a:t>
            </a:r>
          </a:p>
          <a:p>
            <a:r>
              <a:rPr lang="en-US" altLang="en-US" sz="1200"/>
              <a:t>            case 'i':</a:t>
            </a:r>
          </a:p>
          <a:p>
            <a:r>
              <a:rPr lang="en-US" altLang="en-US" sz="1200"/>
              <a:t>               System.out.print("Enter value to insert: ");</a:t>
            </a:r>
          </a:p>
          <a:p>
            <a:r>
              <a:rPr lang="en-US" altLang="en-US" sz="1200"/>
              <a:t>               value = getInt();</a:t>
            </a:r>
          </a:p>
          <a:p>
            <a:r>
              <a:rPr lang="en-US" altLang="en-US" sz="1200"/>
              <a:t>               theTree.insert(value);</a:t>
            </a:r>
          </a:p>
          <a:p>
            <a:r>
              <a:rPr lang="en-US" altLang="en-US" sz="1200"/>
              <a:t>               break;</a:t>
            </a:r>
          </a:p>
          <a:p>
            <a:r>
              <a:rPr lang="en-US" altLang="en-US" sz="1200"/>
              <a:t>            case 'f':</a:t>
            </a:r>
          </a:p>
          <a:p>
            <a:r>
              <a:rPr lang="en-US" altLang="en-US" sz="1200"/>
              <a:t>               System.out.print("Enter value to find: ");</a:t>
            </a:r>
          </a:p>
          <a:p>
            <a:r>
              <a:rPr lang="en-US" altLang="en-US" sz="1200"/>
              <a:t>               value = getInt();</a:t>
            </a:r>
          </a:p>
          <a:p>
            <a:r>
              <a:rPr lang="en-US" altLang="en-US" sz="1200"/>
              <a:t>               int found = theTree.find(value);</a:t>
            </a:r>
          </a:p>
          <a:p>
            <a:r>
              <a:rPr lang="en-US" altLang="en-US" sz="1200"/>
              <a:t>               if(found != -1)</a:t>
            </a:r>
          </a:p>
          <a:p>
            <a:r>
              <a:rPr lang="en-US" altLang="en-US" sz="1200"/>
              <a:t>                  System.out.println("Found "+value);</a:t>
            </a:r>
          </a:p>
          <a:p>
            <a:r>
              <a:rPr lang="en-US" altLang="en-US" sz="1200"/>
              <a:t>               else</a:t>
            </a:r>
          </a:p>
          <a:p>
            <a:r>
              <a:rPr lang="en-US" altLang="en-US" sz="1200"/>
              <a:t>                  System.out.println("Could not find "+value);</a:t>
            </a:r>
          </a:p>
          <a:p>
            <a:r>
              <a:rPr lang="en-US" altLang="en-US" sz="1200"/>
              <a:t>               break;</a:t>
            </a:r>
          </a:p>
          <a:p>
            <a:r>
              <a:rPr lang="en-US" altLang="en-US" sz="1200"/>
              <a:t>            default:</a:t>
            </a:r>
          </a:p>
          <a:p>
            <a:r>
              <a:rPr lang="en-US" altLang="en-US" sz="1200"/>
              <a:t>               System.out.print("Invalid entry\n");</a:t>
            </a:r>
          </a:p>
          <a:p>
            <a:r>
              <a:rPr lang="en-US" altLang="en-US" sz="1200"/>
              <a:t>            }  // end switch</a:t>
            </a:r>
          </a:p>
          <a:p>
            <a:r>
              <a:rPr lang="en-US" altLang="en-US" sz="1200"/>
              <a:t>         }  // end while</a:t>
            </a:r>
          </a:p>
          <a:p>
            <a:r>
              <a:rPr lang="en-US" altLang="en-US" sz="1200"/>
              <a:t>      }  // end main()</a:t>
            </a:r>
            <a:endParaRPr lang="en-US" altLang="en-US"/>
          </a:p>
        </p:txBody>
      </p:sp>
      <p:sp>
        <p:nvSpPr>
          <p:cNvPr id="29700" name="Text Box 6"/>
          <p:cNvSpPr txBox="1">
            <a:spLocks noChangeArrowheads="1"/>
          </p:cNvSpPr>
          <p:nvPr/>
        </p:nvSpPr>
        <p:spPr bwMode="auto">
          <a:xfrm>
            <a:off x="76200" y="595313"/>
            <a:ext cx="50546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2000">
                <a:solidFill>
                  <a:schemeClr val="tx2"/>
                </a:solidFill>
              </a:rPr>
              <a:t>This code is merely the </a:t>
            </a:r>
            <a:r>
              <a:rPr lang="en-US" altLang="en-US" sz="2000" b="1" u="sng">
                <a:solidFill>
                  <a:schemeClr val="tx2"/>
                </a:solidFill>
              </a:rPr>
              <a:t>interface</a:t>
            </a:r>
            <a:r>
              <a:rPr lang="en-US" altLang="en-US" sz="2000">
                <a:solidFill>
                  <a:schemeClr val="tx2"/>
                </a:solidFill>
              </a:rPr>
              <a:t> for a client.</a:t>
            </a:r>
          </a:p>
          <a:p>
            <a:r>
              <a:rPr lang="en-US" altLang="en-US" sz="2000">
                <a:solidFill>
                  <a:schemeClr val="tx2"/>
                </a:solidFill>
              </a:rPr>
              <a:t>Pretty easy to follow.  </a:t>
            </a:r>
          </a:p>
          <a:p>
            <a:endParaRPr lang="en-US" altLang="en-US" sz="2000">
              <a:solidFill>
                <a:schemeClr val="tx2"/>
              </a:solidFill>
            </a:endParaRPr>
          </a:p>
          <a:p>
            <a:r>
              <a:rPr lang="en-US" altLang="en-US" sz="2000">
                <a:solidFill>
                  <a:schemeClr val="tx2"/>
                </a:solidFill>
              </a:rPr>
              <a:t>All the complex processing is undertaken at the</a:t>
            </a:r>
          </a:p>
          <a:p>
            <a:r>
              <a:rPr lang="en-US" altLang="en-US" sz="2000">
                <a:solidFill>
                  <a:schemeClr val="tx2"/>
                </a:solidFill>
              </a:rPr>
              <a:t> tree level and at the node level.</a:t>
            </a:r>
          </a:p>
          <a:p>
            <a:endParaRPr lang="en-US" altLang="en-US" sz="2000">
              <a:solidFill>
                <a:schemeClr val="tx2"/>
              </a:solidFill>
            </a:endParaRPr>
          </a:p>
          <a:p>
            <a:r>
              <a:rPr lang="en-US" altLang="en-US" sz="2000">
                <a:solidFill>
                  <a:schemeClr val="tx2"/>
                </a:solidFill>
              </a:rPr>
              <a:t>Be certain to recognize this.</a:t>
            </a:r>
          </a:p>
          <a:p>
            <a:endParaRPr lang="en-US" altLang="en-US" sz="2000">
              <a:solidFill>
                <a:schemeClr val="tx2"/>
              </a:solidFill>
            </a:endParaRPr>
          </a:p>
          <a:p>
            <a:r>
              <a:rPr lang="en-US" altLang="en-US" sz="2000">
                <a:solidFill>
                  <a:schemeClr val="tx2"/>
                </a:solidFill>
              </a:rPr>
              <a:t>Note the ‘break’ in the case statements…</a:t>
            </a:r>
          </a:p>
        </p:txBody>
      </p:sp>
    </p:spTree>
    <p:extLst>
      <p:ext uri="{BB962C8B-B14F-4D97-AF65-F5344CB8AC3E}">
        <p14:creationId xmlns:p14="http://schemas.microsoft.com/office/powerpoint/2010/main" val="3221045614"/>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C0905FE4-6327-4A58-82D6-6870385348E3}" type="slidenum">
              <a:rPr lang="en-US" altLang="en-US">
                <a:latin typeface="Arial" panose="020B0604020202020204" pitchFamily="34" charset="0"/>
              </a:rPr>
              <a:pPr/>
              <a:t>228</a:t>
            </a:fld>
            <a:endParaRPr lang="en-US" altLang="en-US">
              <a:latin typeface="Arial" panose="020B0604020202020204" pitchFamily="34" charset="0"/>
            </a:endParaRPr>
          </a:p>
        </p:txBody>
      </p:sp>
      <p:sp>
        <p:nvSpPr>
          <p:cNvPr id="30723" name="Text Box 4"/>
          <p:cNvSpPr txBox="1">
            <a:spLocks noChangeArrowheads="1"/>
          </p:cNvSpPr>
          <p:nvPr/>
        </p:nvSpPr>
        <p:spPr bwMode="auto">
          <a:xfrm>
            <a:off x="2895600" y="76200"/>
            <a:ext cx="5638800" cy="668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800"/>
              <a:t>//--------------------------------------------------------------</a:t>
            </a:r>
          </a:p>
          <a:p>
            <a:r>
              <a:rPr lang="en-US" altLang="en-US" sz="1800"/>
              <a:t>   public static String getString() throws IOException</a:t>
            </a:r>
          </a:p>
          <a:p>
            <a:r>
              <a:rPr lang="en-US" altLang="en-US" sz="1800"/>
              <a:t>      {</a:t>
            </a:r>
          </a:p>
          <a:p>
            <a:r>
              <a:rPr lang="en-US" altLang="en-US" sz="1800"/>
              <a:t>      InputStreamReader isr = new  InputStreamReader 	(System.in);</a:t>
            </a:r>
          </a:p>
          <a:p>
            <a:r>
              <a:rPr lang="en-US" altLang="en-US" sz="1800"/>
              <a:t>      BufferedReader br = new BufferedReader(isr);</a:t>
            </a:r>
          </a:p>
          <a:p>
            <a:r>
              <a:rPr lang="en-US" altLang="en-US" sz="1800"/>
              <a:t>      String s = br.readLine();</a:t>
            </a:r>
          </a:p>
          <a:p>
            <a:r>
              <a:rPr lang="en-US" altLang="en-US" sz="1800"/>
              <a:t>      return s;</a:t>
            </a:r>
          </a:p>
          <a:p>
            <a:r>
              <a:rPr lang="en-US" altLang="en-US" sz="1800"/>
              <a:t>      }</a:t>
            </a:r>
          </a:p>
          <a:p>
            <a:r>
              <a:rPr lang="en-US" altLang="en-US" sz="1800"/>
              <a:t>//--------------------------------------------------------------</a:t>
            </a:r>
          </a:p>
          <a:p>
            <a:r>
              <a:rPr lang="en-US" altLang="en-US" sz="1800"/>
              <a:t>   public static char getChar() throws IOException</a:t>
            </a:r>
          </a:p>
          <a:p>
            <a:r>
              <a:rPr lang="en-US" altLang="en-US" sz="1800"/>
              <a:t>      {</a:t>
            </a:r>
          </a:p>
          <a:p>
            <a:r>
              <a:rPr lang="en-US" altLang="en-US" sz="1800"/>
              <a:t>      String s = getString();</a:t>
            </a:r>
          </a:p>
          <a:p>
            <a:r>
              <a:rPr lang="en-US" altLang="en-US" sz="1800"/>
              <a:t>      return s.charAt(0);</a:t>
            </a:r>
          </a:p>
          <a:p>
            <a:r>
              <a:rPr lang="en-US" altLang="en-US" sz="1800"/>
              <a:t>      }</a:t>
            </a:r>
          </a:p>
          <a:p>
            <a:endParaRPr lang="en-US" altLang="en-US" sz="1800"/>
          </a:p>
          <a:p>
            <a:r>
              <a:rPr lang="en-US" altLang="en-US" sz="1800"/>
              <a:t>//-------------------------------------------------------------</a:t>
            </a:r>
          </a:p>
          <a:p>
            <a:r>
              <a:rPr lang="en-US" altLang="en-US" sz="1800"/>
              <a:t>   public static int getInt() throws IOException</a:t>
            </a:r>
          </a:p>
          <a:p>
            <a:r>
              <a:rPr lang="en-US" altLang="en-US" sz="1800"/>
              <a:t>      {</a:t>
            </a:r>
          </a:p>
          <a:p>
            <a:r>
              <a:rPr lang="en-US" altLang="en-US" sz="1800"/>
              <a:t>      String s = getString();</a:t>
            </a:r>
          </a:p>
          <a:p>
            <a:r>
              <a:rPr lang="en-US" altLang="en-US" sz="1800"/>
              <a:t>      return Integer.parseInt(s);</a:t>
            </a:r>
          </a:p>
          <a:p>
            <a:r>
              <a:rPr lang="en-US" altLang="en-US" sz="1800"/>
              <a:t>      }</a:t>
            </a:r>
          </a:p>
          <a:p>
            <a:r>
              <a:rPr lang="en-US" altLang="en-US" sz="1800"/>
              <a:t>//-------------------------------------------------------------</a:t>
            </a:r>
          </a:p>
          <a:p>
            <a:r>
              <a:rPr lang="en-US" altLang="en-US" sz="1800"/>
              <a:t>   }  // end class Tree234App</a:t>
            </a:r>
          </a:p>
        </p:txBody>
      </p:sp>
      <p:sp>
        <p:nvSpPr>
          <p:cNvPr id="30724" name="Text Box 5"/>
          <p:cNvSpPr txBox="1">
            <a:spLocks noChangeArrowheads="1"/>
          </p:cNvSpPr>
          <p:nvPr/>
        </p:nvSpPr>
        <p:spPr bwMode="auto">
          <a:xfrm>
            <a:off x="212725" y="392113"/>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endParaRPr lang="en-US" altLang="en-US"/>
          </a:p>
        </p:txBody>
      </p:sp>
      <p:sp>
        <p:nvSpPr>
          <p:cNvPr id="30725" name="Text Box 6"/>
          <p:cNvSpPr txBox="1">
            <a:spLocks noChangeArrowheads="1"/>
          </p:cNvSpPr>
          <p:nvPr/>
        </p:nvSpPr>
        <p:spPr bwMode="auto">
          <a:xfrm>
            <a:off x="136525" y="117475"/>
            <a:ext cx="2460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2400"/>
              <a:t>Class Tree234App</a:t>
            </a:r>
          </a:p>
          <a:p>
            <a:r>
              <a:rPr lang="en-US" altLang="en-US" sz="2400"/>
              <a:t>(continued)</a:t>
            </a:r>
          </a:p>
        </p:txBody>
      </p:sp>
    </p:spTree>
    <p:extLst>
      <p:ext uri="{BB962C8B-B14F-4D97-AF65-F5344CB8AC3E}">
        <p14:creationId xmlns:p14="http://schemas.microsoft.com/office/powerpoint/2010/main" val="351996686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71675E6B-DB09-4389-A5AE-74CCFE645B5C}" type="slidenum">
              <a:rPr lang="en-US" altLang="en-US">
                <a:latin typeface="Arial" panose="020B0604020202020204" pitchFamily="34" charset="0"/>
              </a:rPr>
              <a:pPr/>
              <a:t>229</a:t>
            </a:fld>
            <a:endParaRPr lang="en-US" altLang="en-US">
              <a:latin typeface="Arial" panose="020B0604020202020204" pitchFamily="34" charset="0"/>
            </a:endParaRPr>
          </a:p>
        </p:txBody>
      </p:sp>
      <p:sp>
        <p:nvSpPr>
          <p:cNvPr id="31747" name="Text Box 4"/>
          <p:cNvSpPr txBox="1">
            <a:spLocks noChangeArrowheads="1"/>
          </p:cNvSpPr>
          <p:nvPr/>
        </p:nvSpPr>
        <p:spPr bwMode="auto">
          <a:xfrm>
            <a:off x="4098925" y="-76200"/>
            <a:ext cx="7407275" cy="726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2400" b="1">
                <a:solidFill>
                  <a:schemeClr val="tx2"/>
                </a:solidFill>
              </a:rPr>
              <a:t>class Tree234</a:t>
            </a:r>
            <a:r>
              <a:rPr lang="en-US" altLang="en-US" sz="2400" b="1"/>
              <a:t>  {</a:t>
            </a:r>
          </a:p>
          <a:p>
            <a:r>
              <a:rPr lang="en-US" altLang="en-US" sz="1600" b="1"/>
              <a:t>   private Node root = new Node();    // make root node</a:t>
            </a:r>
          </a:p>
          <a:p>
            <a:r>
              <a:rPr lang="en-US" altLang="en-US"/>
              <a:t>   </a:t>
            </a:r>
            <a:r>
              <a:rPr lang="en-US" altLang="en-US" sz="1800" b="1"/>
              <a:t>public int find(int key)  {</a:t>
            </a:r>
          </a:p>
          <a:p>
            <a:r>
              <a:rPr lang="en-US" altLang="en-US"/>
              <a:t>      Node curNode = root;</a:t>
            </a:r>
          </a:p>
          <a:p>
            <a:r>
              <a:rPr lang="en-US" altLang="en-US"/>
              <a:t>      int childNumber;</a:t>
            </a:r>
          </a:p>
          <a:p>
            <a:r>
              <a:rPr lang="en-US" altLang="en-US"/>
              <a:t>      while(true)  {</a:t>
            </a:r>
          </a:p>
          <a:p>
            <a:r>
              <a:rPr lang="en-US" altLang="en-US"/>
              <a:t>         if(( childNumber=curNode.findItem(key) ) != -1)</a:t>
            </a:r>
          </a:p>
          <a:p>
            <a:r>
              <a:rPr lang="en-US" altLang="en-US"/>
              <a:t>            return childNumber;    // found;  recall findItem returns index value</a:t>
            </a:r>
          </a:p>
          <a:p>
            <a:r>
              <a:rPr lang="en-US" altLang="en-US"/>
              <a:t>         else if( curNode.isLeaf() )</a:t>
            </a:r>
          </a:p>
          <a:p>
            <a:r>
              <a:rPr lang="en-US" altLang="en-US"/>
              <a:t>                        return -1;                        // can't find it</a:t>
            </a:r>
          </a:p>
          <a:p>
            <a:r>
              <a:rPr lang="en-US" altLang="en-US"/>
              <a:t>                else                                 // search deeper</a:t>
            </a:r>
          </a:p>
          <a:p>
            <a:r>
              <a:rPr lang="en-US" altLang="en-US"/>
              <a:t>                        curNode = getNextChild(curNode, key);</a:t>
            </a:r>
          </a:p>
          <a:p>
            <a:r>
              <a:rPr lang="en-US" altLang="en-US"/>
              <a:t>         }  // end while</a:t>
            </a:r>
          </a:p>
          <a:p>
            <a:r>
              <a:rPr lang="en-US" altLang="en-US"/>
              <a:t>      }// end find()</a:t>
            </a:r>
          </a:p>
          <a:p>
            <a:r>
              <a:rPr lang="en-US" altLang="en-US" sz="1800" b="1"/>
              <a:t>public void insert(int dValue</a:t>
            </a:r>
            <a:r>
              <a:rPr lang="en-US" altLang="en-US" b="1"/>
              <a:t>)</a:t>
            </a:r>
            <a:r>
              <a:rPr lang="en-US" altLang="en-US"/>
              <a:t>   </a:t>
            </a:r>
            <a:r>
              <a:rPr lang="en-US" altLang="en-US" b="1"/>
              <a:t>{   // insert a DataItem</a:t>
            </a:r>
          </a:p>
          <a:p>
            <a:r>
              <a:rPr lang="en-US" altLang="en-US"/>
              <a:t>      Node curNode = root;</a:t>
            </a:r>
          </a:p>
          <a:p>
            <a:r>
              <a:rPr lang="en-US" altLang="en-US"/>
              <a:t>      DataItem tempItem = new DataItem(dValue);</a:t>
            </a:r>
          </a:p>
          <a:p>
            <a:r>
              <a:rPr lang="en-US" altLang="en-US"/>
              <a:t>      while(true)  </a:t>
            </a:r>
          </a:p>
          <a:p>
            <a:r>
              <a:rPr lang="en-US" altLang="en-US"/>
              <a:t>      {</a:t>
            </a:r>
          </a:p>
          <a:p>
            <a:r>
              <a:rPr lang="en-US" altLang="en-US"/>
              <a:t>            if( curNode.isFull() )             </a:t>
            </a:r>
          </a:p>
          <a:p>
            <a:r>
              <a:rPr lang="en-US" altLang="en-US"/>
              <a:t>            {</a:t>
            </a:r>
          </a:p>
          <a:p>
            <a:r>
              <a:rPr lang="en-US" altLang="en-US"/>
              <a:t>                  </a:t>
            </a:r>
            <a:r>
              <a:rPr lang="en-US" altLang="en-US" sz="1800"/>
              <a:t>split(curNode);                   </a:t>
            </a:r>
            <a:r>
              <a:rPr lang="en-US" altLang="en-US"/>
              <a:t>// </a:t>
            </a:r>
            <a:r>
              <a:rPr lang="en-US" altLang="en-US" sz="1800"/>
              <a:t>call to split node</a:t>
            </a:r>
          </a:p>
          <a:p>
            <a:r>
              <a:rPr lang="en-US" altLang="en-US"/>
              <a:t>                  curNode = curNode.getParent();    // back up   // search once</a:t>
            </a:r>
          </a:p>
          <a:p>
            <a:r>
              <a:rPr lang="en-US" altLang="en-US"/>
              <a:t>                  curNode = getNextChild(curNode, dValue);</a:t>
            </a:r>
          </a:p>
          <a:p>
            <a:r>
              <a:rPr lang="en-US" altLang="en-US"/>
              <a:t>             }  // end if(node is full)  </a:t>
            </a:r>
          </a:p>
          <a:p>
            <a:r>
              <a:rPr lang="en-US" altLang="en-US"/>
              <a:t>             else if( curNode.isLeaf() )   // if node is leaf,  insert data</a:t>
            </a:r>
          </a:p>
          <a:p>
            <a:r>
              <a:rPr lang="en-US" altLang="en-US"/>
              <a:t>                        break;                               </a:t>
            </a:r>
          </a:p>
          <a:p>
            <a:r>
              <a:rPr lang="en-US" altLang="en-US"/>
              <a:t>                    else  // node is not full, not a leaf, so go to lower level</a:t>
            </a:r>
          </a:p>
          <a:p>
            <a:r>
              <a:rPr lang="en-US" altLang="en-US"/>
              <a:t>                        curNode = getNextChild(curNode, dValue);</a:t>
            </a:r>
          </a:p>
          <a:p>
            <a:r>
              <a:rPr lang="en-US" altLang="en-US"/>
              <a:t>         }  // end while</a:t>
            </a:r>
          </a:p>
          <a:p>
            <a:r>
              <a:rPr lang="en-US" altLang="en-US"/>
              <a:t>      curNode.insertItem(tempItem);       </a:t>
            </a:r>
            <a:r>
              <a:rPr lang="en-US" altLang="en-US">
                <a:solidFill>
                  <a:schemeClr val="tx2"/>
                </a:solidFill>
              </a:rPr>
              <a:t>// insert new DataItem</a:t>
            </a:r>
          </a:p>
          <a:p>
            <a:r>
              <a:rPr lang="en-US" altLang="en-US"/>
              <a:t>      }  // end insert() </a:t>
            </a:r>
          </a:p>
        </p:txBody>
      </p:sp>
      <p:sp>
        <p:nvSpPr>
          <p:cNvPr id="31748" name="Text Box 5"/>
          <p:cNvSpPr txBox="1">
            <a:spLocks noChangeArrowheads="1"/>
          </p:cNvSpPr>
          <p:nvPr/>
        </p:nvSpPr>
        <p:spPr bwMode="auto">
          <a:xfrm>
            <a:off x="-63500" y="207963"/>
            <a:ext cx="4559300"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800" b="1">
                <a:solidFill>
                  <a:schemeClr val="tx2"/>
                </a:solidFill>
              </a:rPr>
              <a:t>The object of type Tree234 IS the entire tree.</a:t>
            </a:r>
          </a:p>
          <a:p>
            <a:r>
              <a:rPr lang="en-US" altLang="en-US" sz="1800" b="1">
                <a:solidFill>
                  <a:schemeClr val="tx2"/>
                </a:solidFill>
              </a:rPr>
              <a:t>Note:  tree only has one attribute, its root.</a:t>
            </a:r>
          </a:p>
          <a:p>
            <a:r>
              <a:rPr lang="en-US" altLang="en-US" sz="1800" b="1">
                <a:solidFill>
                  <a:schemeClr val="tx2"/>
                </a:solidFill>
              </a:rPr>
              <a:t>This is all it needs.</a:t>
            </a:r>
          </a:p>
          <a:p>
            <a:endParaRPr lang="en-US" altLang="en-US" sz="1800" b="1">
              <a:solidFill>
                <a:schemeClr val="tx2"/>
              </a:solidFill>
            </a:endParaRPr>
          </a:p>
          <a:p>
            <a:endParaRPr lang="en-US" altLang="en-US" sz="1800" b="1"/>
          </a:p>
          <a:p>
            <a:endParaRPr lang="en-US" altLang="en-US" sz="1600"/>
          </a:p>
          <a:p>
            <a:endParaRPr lang="en-US" altLang="en-US" sz="1600"/>
          </a:p>
          <a:p>
            <a:endParaRPr lang="en-US" altLang="en-US" sz="1600">
              <a:solidFill>
                <a:schemeClr val="tx2"/>
              </a:solidFill>
            </a:endParaRPr>
          </a:p>
          <a:p>
            <a:r>
              <a:rPr lang="en-US" altLang="en-US" sz="1800" b="1">
                <a:solidFill>
                  <a:schemeClr val="tx2"/>
                </a:solidFill>
              </a:rPr>
              <a:t>Finding, Searching, and Splitting algorithms</a:t>
            </a:r>
          </a:p>
          <a:p>
            <a:r>
              <a:rPr lang="en-US" altLang="en-US" sz="1800" b="1">
                <a:solidFill>
                  <a:schemeClr val="tx2"/>
                </a:solidFill>
              </a:rPr>
              <a:t> are all shown here.</a:t>
            </a:r>
          </a:p>
          <a:p>
            <a:endParaRPr lang="en-US" altLang="en-US" sz="1800" b="1">
              <a:solidFill>
                <a:schemeClr val="tx2"/>
              </a:solidFill>
            </a:endParaRPr>
          </a:p>
          <a:p>
            <a:endParaRPr lang="en-US" altLang="en-US" sz="1800" b="1"/>
          </a:p>
        </p:txBody>
      </p:sp>
      <p:sp>
        <p:nvSpPr>
          <p:cNvPr id="31749" name="Line 6"/>
          <p:cNvSpPr>
            <a:spLocks noChangeShapeType="1"/>
          </p:cNvSpPr>
          <p:nvPr/>
        </p:nvSpPr>
        <p:spPr bwMode="auto">
          <a:xfrm flipV="1">
            <a:off x="2133600" y="609600"/>
            <a:ext cx="2133600" cy="129540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IN"/>
          </a:p>
        </p:txBody>
      </p:sp>
      <p:sp>
        <p:nvSpPr>
          <p:cNvPr id="31750" name="Line 7"/>
          <p:cNvSpPr>
            <a:spLocks noChangeShapeType="1"/>
          </p:cNvSpPr>
          <p:nvPr/>
        </p:nvSpPr>
        <p:spPr bwMode="auto">
          <a:xfrm>
            <a:off x="2667000" y="4038600"/>
            <a:ext cx="1752600" cy="0"/>
          </a:xfrm>
          <a:prstGeom prst="line">
            <a:avLst/>
          </a:prstGeom>
          <a:noFill/>
          <a:ln w="38100">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sp>
        <p:nvSpPr>
          <p:cNvPr id="31751" name="Line 8"/>
          <p:cNvSpPr>
            <a:spLocks noChangeShapeType="1"/>
          </p:cNvSpPr>
          <p:nvPr/>
        </p:nvSpPr>
        <p:spPr bwMode="auto">
          <a:xfrm>
            <a:off x="3886200" y="5334000"/>
            <a:ext cx="609600"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sp>
        <p:nvSpPr>
          <p:cNvPr id="31752" name="Line 9"/>
          <p:cNvSpPr>
            <a:spLocks noChangeShapeType="1"/>
          </p:cNvSpPr>
          <p:nvPr/>
        </p:nvSpPr>
        <p:spPr bwMode="auto">
          <a:xfrm>
            <a:off x="3886200" y="5791200"/>
            <a:ext cx="609600"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sp>
        <p:nvSpPr>
          <p:cNvPr id="31753" name="Line 11"/>
          <p:cNvSpPr>
            <a:spLocks noChangeShapeType="1"/>
          </p:cNvSpPr>
          <p:nvPr/>
        </p:nvSpPr>
        <p:spPr bwMode="auto">
          <a:xfrm>
            <a:off x="2667000" y="152400"/>
            <a:ext cx="1524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IN"/>
          </a:p>
        </p:txBody>
      </p:sp>
      <p:sp>
        <p:nvSpPr>
          <p:cNvPr id="31754" name="Line 12"/>
          <p:cNvSpPr>
            <a:spLocks noChangeShapeType="1"/>
          </p:cNvSpPr>
          <p:nvPr/>
        </p:nvSpPr>
        <p:spPr bwMode="auto">
          <a:xfrm>
            <a:off x="2667000" y="4191000"/>
            <a:ext cx="1905000" cy="304800"/>
          </a:xfrm>
          <a:prstGeom prst="line">
            <a:avLst/>
          </a:prstGeom>
          <a:noFill/>
          <a:ln w="38100">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sp>
        <p:nvSpPr>
          <p:cNvPr id="31755" name="Line 13"/>
          <p:cNvSpPr>
            <a:spLocks noChangeShapeType="1"/>
          </p:cNvSpPr>
          <p:nvPr/>
        </p:nvSpPr>
        <p:spPr bwMode="auto">
          <a:xfrm flipH="1">
            <a:off x="6858000" y="5334000"/>
            <a:ext cx="1981200" cy="1295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sp>
        <p:nvSpPr>
          <p:cNvPr id="31756" name="Line 6"/>
          <p:cNvSpPr>
            <a:spLocks noChangeShapeType="1"/>
          </p:cNvSpPr>
          <p:nvPr/>
        </p:nvSpPr>
        <p:spPr bwMode="auto">
          <a:xfrm>
            <a:off x="1905000" y="2667000"/>
            <a:ext cx="2286000" cy="68580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IN"/>
          </a:p>
        </p:txBody>
      </p:sp>
      <p:sp>
        <p:nvSpPr>
          <p:cNvPr id="31757" name="TextBox 14"/>
          <p:cNvSpPr txBox="1">
            <a:spLocks noChangeArrowheads="1"/>
          </p:cNvSpPr>
          <p:nvPr/>
        </p:nvSpPr>
        <p:spPr bwMode="auto">
          <a:xfrm>
            <a:off x="1295400" y="4038600"/>
            <a:ext cx="28035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t>Call split routine</a:t>
            </a:r>
          </a:p>
          <a:p>
            <a:endParaRPr lang="en-US" altLang="en-US"/>
          </a:p>
          <a:p>
            <a:endParaRPr lang="en-US" altLang="en-US"/>
          </a:p>
          <a:p>
            <a:endParaRPr lang="en-US" altLang="en-US"/>
          </a:p>
          <a:p>
            <a:r>
              <a:rPr lang="en-US" altLang="en-US"/>
              <a:t>See creation of additional two nodes</a:t>
            </a:r>
          </a:p>
        </p:txBody>
      </p:sp>
      <p:sp>
        <p:nvSpPr>
          <p:cNvPr id="31758" name="Line 12"/>
          <p:cNvSpPr>
            <a:spLocks noChangeShapeType="1"/>
          </p:cNvSpPr>
          <p:nvPr/>
        </p:nvSpPr>
        <p:spPr bwMode="auto">
          <a:xfrm flipV="1">
            <a:off x="4038600" y="4983163"/>
            <a:ext cx="533400" cy="46037"/>
          </a:xfrm>
          <a:prstGeom prst="line">
            <a:avLst/>
          </a:prstGeom>
          <a:noFill/>
          <a:ln w="38100">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276697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D2801CA-0701-49B6-80DE-2DE0488185C3}" type="slidenum">
              <a:rPr lang="en-US" altLang="en-US" sz="1400"/>
              <a:pPr eaLnBrk="1" hangingPunct="1"/>
              <a:t>23</a:t>
            </a:fld>
            <a:endParaRPr lang="en-US" altLang="en-US" sz="1400"/>
          </a:p>
        </p:txBody>
      </p:sp>
      <p:sp>
        <p:nvSpPr>
          <p:cNvPr id="32771"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ltLang="en-US" smtClean="0"/>
              <a:t>BuildHeap: Floyd’s Method</a:t>
            </a:r>
          </a:p>
        </p:txBody>
      </p:sp>
      <p:sp>
        <p:nvSpPr>
          <p:cNvPr id="32772" name="Oval 18"/>
          <p:cNvSpPr>
            <a:spLocks noChangeAspect="1" noChangeArrowheads="1"/>
          </p:cNvSpPr>
          <p:nvPr>
            <p:custDataLst>
              <p:tags r:id="rId3"/>
            </p:custDataLst>
          </p:nvPr>
        </p:nvSpPr>
        <p:spPr bwMode="auto">
          <a:xfrm>
            <a:off x="4686300" y="4851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a:t>
            </a:r>
          </a:p>
        </p:txBody>
      </p:sp>
      <p:sp>
        <p:nvSpPr>
          <p:cNvPr id="32773" name="Oval 19"/>
          <p:cNvSpPr>
            <a:spLocks noChangeAspect="1" noChangeArrowheads="1"/>
          </p:cNvSpPr>
          <p:nvPr>
            <p:custDataLst>
              <p:tags r:id="rId4"/>
            </p:custDataLst>
          </p:nvPr>
        </p:nvSpPr>
        <p:spPr bwMode="auto">
          <a:xfrm>
            <a:off x="4152900" y="4851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32774" name="Oval 20"/>
          <p:cNvSpPr>
            <a:spLocks noChangeAspect="1" noChangeArrowheads="1"/>
          </p:cNvSpPr>
          <p:nvPr>
            <p:custDataLst>
              <p:tags r:id="rId5"/>
            </p:custDataLst>
          </p:nvPr>
        </p:nvSpPr>
        <p:spPr bwMode="auto">
          <a:xfrm>
            <a:off x="3619500" y="4851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a:t>
            </a:r>
          </a:p>
        </p:txBody>
      </p:sp>
      <p:sp>
        <p:nvSpPr>
          <p:cNvPr id="32775" name="Oval 21"/>
          <p:cNvSpPr>
            <a:spLocks noChangeAspect="1" noChangeArrowheads="1"/>
          </p:cNvSpPr>
          <p:nvPr>
            <p:custDataLst>
              <p:tags r:id="rId6"/>
            </p:custDataLst>
          </p:nvPr>
        </p:nvSpPr>
        <p:spPr bwMode="auto">
          <a:xfrm>
            <a:off x="3086100" y="4851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32776" name="Oval 22"/>
          <p:cNvSpPr>
            <a:spLocks noChangeAspect="1" noChangeArrowheads="1"/>
          </p:cNvSpPr>
          <p:nvPr>
            <p:custDataLst>
              <p:tags r:id="rId7"/>
            </p:custDataLst>
          </p:nvPr>
        </p:nvSpPr>
        <p:spPr bwMode="auto">
          <a:xfrm>
            <a:off x="2552700" y="4851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a:t>
            </a:r>
          </a:p>
        </p:txBody>
      </p:sp>
      <p:sp>
        <p:nvSpPr>
          <p:cNvPr id="32777" name="Oval 23"/>
          <p:cNvSpPr>
            <a:spLocks noChangeAspect="1" noChangeArrowheads="1"/>
          </p:cNvSpPr>
          <p:nvPr>
            <p:custDataLst>
              <p:tags r:id="rId8"/>
            </p:custDataLst>
          </p:nvPr>
        </p:nvSpPr>
        <p:spPr bwMode="auto">
          <a:xfrm>
            <a:off x="6019800" y="3962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a:t>
            </a:r>
          </a:p>
        </p:txBody>
      </p:sp>
      <p:sp>
        <p:nvSpPr>
          <p:cNvPr id="32778" name="Oval 24"/>
          <p:cNvSpPr>
            <a:spLocks noChangeAspect="1" noChangeArrowheads="1"/>
          </p:cNvSpPr>
          <p:nvPr>
            <p:custDataLst>
              <p:tags r:id="rId9"/>
            </p:custDataLst>
          </p:nvPr>
        </p:nvSpPr>
        <p:spPr bwMode="auto">
          <a:xfrm>
            <a:off x="4953000" y="39624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6</a:t>
            </a:r>
          </a:p>
        </p:txBody>
      </p:sp>
      <p:sp>
        <p:nvSpPr>
          <p:cNvPr id="32779" name="Oval 25"/>
          <p:cNvSpPr>
            <a:spLocks noChangeAspect="1" noChangeArrowheads="1"/>
          </p:cNvSpPr>
          <p:nvPr>
            <p:custDataLst>
              <p:tags r:id="rId10"/>
            </p:custDataLst>
          </p:nvPr>
        </p:nvSpPr>
        <p:spPr bwMode="auto">
          <a:xfrm>
            <a:off x="3886200" y="39624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10</a:t>
            </a:r>
          </a:p>
        </p:txBody>
      </p:sp>
      <p:sp>
        <p:nvSpPr>
          <p:cNvPr id="32780" name="Oval 26"/>
          <p:cNvSpPr>
            <a:spLocks noChangeAspect="1" noChangeArrowheads="1"/>
          </p:cNvSpPr>
          <p:nvPr>
            <p:custDataLst>
              <p:tags r:id="rId11"/>
            </p:custDataLst>
          </p:nvPr>
        </p:nvSpPr>
        <p:spPr bwMode="auto">
          <a:xfrm>
            <a:off x="2819400" y="3962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32781" name="Oval 27"/>
          <p:cNvSpPr>
            <a:spLocks noChangeAspect="1" noChangeArrowheads="1"/>
          </p:cNvSpPr>
          <p:nvPr>
            <p:custDataLst>
              <p:tags r:id="rId12"/>
            </p:custDataLst>
          </p:nvPr>
        </p:nvSpPr>
        <p:spPr bwMode="auto">
          <a:xfrm>
            <a:off x="5486400" y="30734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11</a:t>
            </a:r>
          </a:p>
        </p:txBody>
      </p:sp>
      <p:sp>
        <p:nvSpPr>
          <p:cNvPr id="32782" name="Oval 28"/>
          <p:cNvSpPr>
            <a:spLocks noChangeAspect="1" noChangeArrowheads="1"/>
          </p:cNvSpPr>
          <p:nvPr>
            <p:custDataLst>
              <p:tags r:id="rId13"/>
            </p:custDataLst>
          </p:nvPr>
        </p:nvSpPr>
        <p:spPr bwMode="auto">
          <a:xfrm>
            <a:off x="3352800" y="30734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5</a:t>
            </a:r>
          </a:p>
        </p:txBody>
      </p:sp>
      <p:sp>
        <p:nvSpPr>
          <p:cNvPr id="32783" name="Oval 29"/>
          <p:cNvSpPr>
            <a:spLocks noChangeAspect="1" noChangeArrowheads="1"/>
          </p:cNvSpPr>
          <p:nvPr>
            <p:custDataLst>
              <p:tags r:id="rId14"/>
            </p:custDataLst>
          </p:nvPr>
        </p:nvSpPr>
        <p:spPr bwMode="auto">
          <a:xfrm>
            <a:off x="4419600" y="21844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12</a:t>
            </a:r>
          </a:p>
        </p:txBody>
      </p:sp>
      <p:cxnSp>
        <p:nvCxnSpPr>
          <p:cNvPr id="32784" name="AutoShape 30"/>
          <p:cNvCxnSpPr>
            <a:cxnSpLocks noChangeShapeType="1"/>
            <a:stCxn id="32783" idx="3"/>
            <a:endCxn id="32782" idx="0"/>
          </p:cNvCxnSpPr>
          <p:nvPr>
            <p:custDataLst>
              <p:tags r:id="rId15"/>
            </p:custDataLst>
          </p:nvPr>
        </p:nvCxnSpPr>
        <p:spPr bwMode="auto">
          <a:xfrm flipH="1">
            <a:off x="3543300" y="25288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85" name="AutoShape 31"/>
          <p:cNvCxnSpPr>
            <a:cxnSpLocks noChangeShapeType="1"/>
            <a:stCxn id="32783" idx="5"/>
            <a:endCxn id="32781" idx="0"/>
          </p:cNvCxnSpPr>
          <p:nvPr>
            <p:custDataLst>
              <p:tags r:id="rId16"/>
            </p:custDataLst>
          </p:nvPr>
        </p:nvCxnSpPr>
        <p:spPr bwMode="auto">
          <a:xfrm>
            <a:off x="4745038" y="25288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86" name="AutoShape 32"/>
          <p:cNvCxnSpPr>
            <a:cxnSpLocks noChangeShapeType="1"/>
            <a:stCxn id="32781" idx="3"/>
            <a:endCxn id="32778" idx="0"/>
          </p:cNvCxnSpPr>
          <p:nvPr>
            <p:custDataLst>
              <p:tags r:id="rId17"/>
            </p:custDataLst>
          </p:nvPr>
        </p:nvCxnSpPr>
        <p:spPr bwMode="auto">
          <a:xfrm flipH="1">
            <a:off x="5143500" y="34178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87" name="AutoShape 33"/>
          <p:cNvCxnSpPr>
            <a:cxnSpLocks noChangeShapeType="1"/>
            <a:stCxn id="32781" idx="5"/>
            <a:endCxn id="32777" idx="0"/>
          </p:cNvCxnSpPr>
          <p:nvPr>
            <p:custDataLst>
              <p:tags r:id="rId18"/>
            </p:custDataLst>
          </p:nvPr>
        </p:nvCxnSpPr>
        <p:spPr bwMode="auto">
          <a:xfrm>
            <a:off x="5811838" y="34178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88" name="AutoShape 34"/>
          <p:cNvCxnSpPr>
            <a:cxnSpLocks noChangeShapeType="1"/>
            <a:stCxn id="32778" idx="3"/>
            <a:endCxn id="32772" idx="0"/>
          </p:cNvCxnSpPr>
          <p:nvPr>
            <p:custDataLst>
              <p:tags r:id="rId19"/>
            </p:custDataLst>
          </p:nvPr>
        </p:nvCxnSpPr>
        <p:spPr bwMode="auto">
          <a:xfrm flipH="1">
            <a:off x="4876800" y="43068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89" name="AutoShape 35"/>
          <p:cNvCxnSpPr>
            <a:cxnSpLocks noChangeShapeType="1"/>
            <a:stCxn id="32782" idx="3"/>
            <a:endCxn id="32780" idx="0"/>
          </p:cNvCxnSpPr>
          <p:nvPr>
            <p:custDataLst>
              <p:tags r:id="rId20"/>
            </p:custDataLst>
          </p:nvPr>
        </p:nvCxnSpPr>
        <p:spPr bwMode="auto">
          <a:xfrm flipH="1">
            <a:off x="3009900" y="34178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0" name="AutoShape 36"/>
          <p:cNvCxnSpPr>
            <a:cxnSpLocks noChangeShapeType="1"/>
            <a:stCxn id="32782" idx="5"/>
            <a:endCxn id="32779" idx="0"/>
          </p:cNvCxnSpPr>
          <p:nvPr>
            <p:custDataLst>
              <p:tags r:id="rId21"/>
            </p:custDataLst>
          </p:nvPr>
        </p:nvCxnSpPr>
        <p:spPr bwMode="auto">
          <a:xfrm>
            <a:off x="3678238" y="34178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1" name="AutoShape 37"/>
          <p:cNvCxnSpPr>
            <a:cxnSpLocks noChangeShapeType="1"/>
            <a:stCxn id="32780" idx="3"/>
            <a:endCxn id="32776" idx="0"/>
          </p:cNvCxnSpPr>
          <p:nvPr>
            <p:custDataLst>
              <p:tags r:id="rId22"/>
            </p:custDataLst>
          </p:nvPr>
        </p:nvCxnSpPr>
        <p:spPr bwMode="auto">
          <a:xfrm flipH="1">
            <a:off x="2743200" y="43068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2" name="AutoShape 38"/>
          <p:cNvCxnSpPr>
            <a:cxnSpLocks noChangeShapeType="1"/>
            <a:stCxn id="32780" idx="5"/>
            <a:endCxn id="32775" idx="0"/>
          </p:cNvCxnSpPr>
          <p:nvPr>
            <p:custDataLst>
              <p:tags r:id="rId23"/>
            </p:custDataLst>
          </p:nvPr>
        </p:nvCxnSpPr>
        <p:spPr bwMode="auto">
          <a:xfrm>
            <a:off x="3144838" y="43068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3" name="AutoShape 39"/>
          <p:cNvCxnSpPr>
            <a:cxnSpLocks noChangeShapeType="1"/>
            <a:stCxn id="32779" idx="3"/>
            <a:endCxn id="32774" idx="0"/>
          </p:cNvCxnSpPr>
          <p:nvPr>
            <p:custDataLst>
              <p:tags r:id="rId24"/>
            </p:custDataLst>
          </p:nvPr>
        </p:nvCxnSpPr>
        <p:spPr bwMode="auto">
          <a:xfrm flipH="1">
            <a:off x="3810000" y="43068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4" name="AutoShape 40"/>
          <p:cNvCxnSpPr>
            <a:cxnSpLocks noChangeShapeType="1"/>
            <a:stCxn id="32779" idx="5"/>
            <a:endCxn id="32773" idx="0"/>
          </p:cNvCxnSpPr>
          <p:nvPr>
            <p:custDataLst>
              <p:tags r:id="rId25"/>
            </p:custDataLst>
          </p:nvPr>
        </p:nvCxnSpPr>
        <p:spPr bwMode="auto">
          <a:xfrm>
            <a:off x="4211638" y="43068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95" name="Text Box 41" hidden="1"/>
          <p:cNvSpPr txBox="1">
            <a:spLocks noChangeArrowheads="1"/>
          </p:cNvSpPr>
          <p:nvPr>
            <p:custDataLst>
              <p:tags r:id="rId26"/>
            </p:custDataLst>
          </p:nvPr>
        </p:nvSpPr>
        <p:spPr bwMode="auto">
          <a:xfrm>
            <a:off x="304800" y="3581400"/>
            <a:ext cx="213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solidFill>
                  <a:schemeClr val="accent1"/>
                </a:solidFill>
              </a:rPr>
              <a:t>Red nodes need to percolate down</a:t>
            </a:r>
          </a:p>
        </p:txBody>
      </p:sp>
      <p:sp>
        <p:nvSpPr>
          <p:cNvPr id="32796" name="Text Box 42" hidden="1"/>
          <p:cNvSpPr txBox="1">
            <a:spLocks noChangeArrowheads="1"/>
          </p:cNvSpPr>
          <p:nvPr>
            <p:custDataLst>
              <p:tags r:id="rId27"/>
            </p:custDataLst>
          </p:nvPr>
        </p:nvSpPr>
        <p:spPr bwMode="auto">
          <a:xfrm>
            <a:off x="1371600" y="11430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0     1      2      3</a:t>
            </a:r>
          </a:p>
        </p:txBody>
      </p:sp>
      <p:sp>
        <p:nvSpPr>
          <p:cNvPr id="32797" name="Text Box 43" hidden="1"/>
          <p:cNvSpPr txBox="1">
            <a:spLocks noChangeArrowheads="1"/>
          </p:cNvSpPr>
          <p:nvPr>
            <p:custDataLst>
              <p:tags r:id="rId28"/>
            </p:custDataLst>
          </p:nvPr>
        </p:nvSpPr>
        <p:spPr bwMode="auto">
          <a:xfrm>
            <a:off x="7010400" y="10668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10    11   12</a:t>
            </a:r>
          </a:p>
        </p:txBody>
      </p:sp>
    </p:spTree>
    <p:extLst>
      <p:ext uri="{BB962C8B-B14F-4D97-AF65-F5344CB8AC3E}">
        <p14:creationId xmlns:p14="http://schemas.microsoft.com/office/powerpoint/2010/main" val="321648974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FB59213-97AC-40F9-A7F4-1130CF266A9C}" type="slidenum">
              <a:rPr lang="en-US" altLang="en-US">
                <a:latin typeface="Arial" panose="020B0604020202020204" pitchFamily="34" charset="0"/>
              </a:rPr>
              <a:pPr/>
              <a:t>230</a:t>
            </a:fld>
            <a:endParaRPr lang="en-US" altLang="en-US">
              <a:latin typeface="Arial" panose="020B0604020202020204" pitchFamily="34" charset="0"/>
            </a:endParaRPr>
          </a:p>
        </p:txBody>
      </p:sp>
      <p:sp>
        <p:nvSpPr>
          <p:cNvPr id="32771" name="Text Box 4"/>
          <p:cNvSpPr txBox="1">
            <a:spLocks noChangeArrowheads="1"/>
          </p:cNvSpPr>
          <p:nvPr/>
        </p:nvSpPr>
        <p:spPr bwMode="auto">
          <a:xfrm>
            <a:off x="2955925" y="0"/>
            <a:ext cx="6492875" cy="74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800" b="1">
                <a:solidFill>
                  <a:schemeClr val="tx2"/>
                </a:solidFill>
              </a:rPr>
              <a:t>public void split(Node thisNode)</a:t>
            </a:r>
            <a:r>
              <a:rPr lang="en-US" altLang="en-US" sz="1800"/>
              <a:t> {</a:t>
            </a:r>
            <a:r>
              <a:rPr lang="en-US" altLang="en-US"/>
              <a:t>  // split the node    // assumes node is full</a:t>
            </a:r>
          </a:p>
          <a:p>
            <a:r>
              <a:rPr lang="en-US" altLang="en-US"/>
              <a:t>      DataItem itemB, itemC;    </a:t>
            </a:r>
            <a:r>
              <a:rPr lang="en-US" altLang="en-US" b="1">
                <a:solidFill>
                  <a:schemeClr val="tx2"/>
                </a:solidFill>
              </a:rPr>
              <a:t>// When you get here, you know you need to split…</a:t>
            </a:r>
          </a:p>
          <a:p>
            <a:r>
              <a:rPr lang="en-US" altLang="en-US"/>
              <a:t>      Node parent, child2, child3;</a:t>
            </a:r>
          </a:p>
          <a:p>
            <a:r>
              <a:rPr lang="en-US" altLang="en-US"/>
              <a:t>      int itemIndex;</a:t>
            </a:r>
          </a:p>
          <a:p>
            <a:r>
              <a:rPr lang="en-US" altLang="en-US"/>
              <a:t>      itemC = thisNode.removeItem();    </a:t>
            </a:r>
            <a:r>
              <a:rPr lang="en-US" altLang="en-US">
                <a:solidFill>
                  <a:schemeClr val="tx2"/>
                </a:solidFill>
              </a:rPr>
              <a:t>// remove items from this node.</a:t>
            </a:r>
          </a:p>
          <a:p>
            <a:r>
              <a:rPr lang="en-US" altLang="en-US"/>
              <a:t>      itemB = thisNode.removeItem();    </a:t>
            </a:r>
            <a:r>
              <a:rPr lang="en-US" altLang="en-US">
                <a:solidFill>
                  <a:schemeClr val="tx2"/>
                </a:solidFill>
              </a:rPr>
              <a:t>// Note:  these are </a:t>
            </a:r>
            <a:r>
              <a:rPr lang="en-US" altLang="en-US" u="sng">
                <a:solidFill>
                  <a:schemeClr val="tx2"/>
                </a:solidFill>
              </a:rPr>
              <a:t>second and third items</a:t>
            </a:r>
          </a:p>
          <a:p>
            <a:r>
              <a:rPr lang="en-US" altLang="en-US"/>
              <a:t>      child2 = thisNode.disconnectChild(2); </a:t>
            </a:r>
            <a:r>
              <a:rPr lang="en-US" altLang="en-US">
                <a:solidFill>
                  <a:schemeClr val="tx2"/>
                </a:solidFill>
              </a:rPr>
              <a:t>// remove children        These are </a:t>
            </a:r>
            <a:r>
              <a:rPr lang="en-US" altLang="en-US" u="sng">
                <a:solidFill>
                  <a:schemeClr val="tx2"/>
                </a:solidFill>
              </a:rPr>
              <a:t>rightmost</a:t>
            </a:r>
          </a:p>
          <a:p>
            <a:r>
              <a:rPr lang="en-US" altLang="en-US"/>
              <a:t>      child3 = thisNode.disconnectChild(3); </a:t>
            </a:r>
            <a:r>
              <a:rPr lang="en-US" altLang="en-US">
                <a:solidFill>
                  <a:schemeClr val="tx2"/>
                </a:solidFill>
              </a:rPr>
              <a:t>// from this node           two children</a:t>
            </a:r>
          </a:p>
          <a:p>
            <a:r>
              <a:rPr lang="en-US" altLang="en-US"/>
              <a:t>      Node newRight = new Node();       </a:t>
            </a:r>
            <a:r>
              <a:rPr lang="en-US" altLang="en-US">
                <a:solidFill>
                  <a:schemeClr val="tx2"/>
                </a:solidFill>
              </a:rPr>
              <a:t>// make new node</a:t>
            </a:r>
          </a:p>
          <a:p>
            <a:r>
              <a:rPr lang="en-US" altLang="en-US"/>
              <a:t>      if(thisNode==root)                // </a:t>
            </a:r>
            <a:r>
              <a:rPr lang="en-US" altLang="en-US">
                <a:solidFill>
                  <a:schemeClr val="tx2"/>
                </a:solidFill>
              </a:rPr>
              <a:t>if the node we’re looking at </a:t>
            </a:r>
            <a:r>
              <a:rPr lang="en-US" altLang="en-US" b="1" u="sng">
                <a:solidFill>
                  <a:schemeClr val="tx2"/>
                </a:solidFill>
              </a:rPr>
              <a:t>is the root</a:t>
            </a:r>
            <a:r>
              <a:rPr lang="en-US" altLang="en-US">
                <a:solidFill>
                  <a:schemeClr val="tx2"/>
                </a:solidFill>
              </a:rPr>
              <a:t>,</a:t>
            </a:r>
          </a:p>
          <a:p>
            <a:r>
              <a:rPr lang="en-US" altLang="en-US"/>
              <a:t>         {</a:t>
            </a:r>
          </a:p>
          <a:p>
            <a:r>
              <a:rPr lang="en-US" altLang="en-US"/>
              <a:t>         root = new Node();                // </a:t>
            </a:r>
            <a:r>
              <a:rPr lang="en-US" altLang="en-US" sz="1600">
                <a:solidFill>
                  <a:schemeClr val="tx2"/>
                </a:solidFill>
              </a:rPr>
              <a:t>make new root</a:t>
            </a:r>
          </a:p>
          <a:p>
            <a:r>
              <a:rPr lang="en-US" altLang="en-US"/>
              <a:t>         parent = root;                    // root is our parent</a:t>
            </a:r>
          </a:p>
          <a:p>
            <a:r>
              <a:rPr lang="en-US" altLang="en-US"/>
              <a:t>         root.connectChild(0, thisNode);   // connect to parent</a:t>
            </a:r>
          </a:p>
          <a:p>
            <a:r>
              <a:rPr lang="en-US" altLang="en-US"/>
              <a:t>         }</a:t>
            </a:r>
          </a:p>
          <a:p>
            <a:r>
              <a:rPr lang="en-US" altLang="en-US"/>
              <a:t>      else                              </a:t>
            </a:r>
            <a:r>
              <a:rPr lang="en-US" altLang="en-US">
                <a:solidFill>
                  <a:schemeClr val="tx2"/>
                </a:solidFill>
              </a:rPr>
              <a:t>// </a:t>
            </a:r>
            <a:r>
              <a:rPr lang="en-US" altLang="en-US" sz="1600">
                <a:solidFill>
                  <a:schemeClr val="tx2"/>
                </a:solidFill>
              </a:rPr>
              <a:t>this node to be split </a:t>
            </a:r>
            <a:r>
              <a:rPr lang="en-US" altLang="en-US" sz="1600" b="1" u="sng">
                <a:solidFill>
                  <a:schemeClr val="tx2"/>
                </a:solidFill>
              </a:rPr>
              <a:t>is not</a:t>
            </a:r>
            <a:r>
              <a:rPr lang="en-US" altLang="en-US" sz="1600">
                <a:solidFill>
                  <a:schemeClr val="tx2"/>
                </a:solidFill>
              </a:rPr>
              <a:t> the root</a:t>
            </a:r>
          </a:p>
          <a:p>
            <a:r>
              <a:rPr lang="en-US" altLang="en-US"/>
              <a:t>         parent = thisNode.getParent();    // get parent  </a:t>
            </a:r>
          </a:p>
          <a:p>
            <a:r>
              <a:rPr lang="en-US" altLang="en-US"/>
              <a:t>      // deal with parent</a:t>
            </a:r>
          </a:p>
          <a:p>
            <a:r>
              <a:rPr lang="en-US" altLang="en-US"/>
              <a:t>      itemIndex = parent.insertItem(itemB); // item B to parent</a:t>
            </a:r>
          </a:p>
          <a:p>
            <a:r>
              <a:rPr lang="en-US" altLang="en-US"/>
              <a:t>      int n = parent.getNumItems();         // total items?</a:t>
            </a:r>
          </a:p>
          <a:p>
            <a:endParaRPr lang="en-US" altLang="en-US"/>
          </a:p>
          <a:p>
            <a:r>
              <a:rPr lang="en-US" altLang="en-US"/>
              <a:t>      for(int j=n-1; j&gt;itemIndex; j--)</a:t>
            </a:r>
          </a:p>
          <a:p>
            <a:r>
              <a:rPr lang="en-US" altLang="en-US"/>
              <a:t>         {			           // move </a:t>
            </a:r>
            <a:r>
              <a:rPr lang="en-US" altLang="en-US" sz="1600">
                <a:solidFill>
                  <a:schemeClr val="tx2"/>
                </a:solidFill>
              </a:rPr>
              <a:t>parent's connections</a:t>
            </a:r>
          </a:p>
          <a:p>
            <a:r>
              <a:rPr lang="en-US" altLang="en-US"/>
              <a:t>         Node temp = parent.disconnectChild(j); // one child to the right</a:t>
            </a:r>
          </a:p>
          <a:p>
            <a:r>
              <a:rPr lang="en-US" altLang="en-US"/>
              <a:t>         parent.connectChild(j+1, temp);        </a:t>
            </a:r>
          </a:p>
          <a:p>
            <a:r>
              <a:rPr lang="en-US" altLang="en-US"/>
              <a:t>         }                                   </a:t>
            </a:r>
          </a:p>
          <a:p>
            <a:r>
              <a:rPr lang="en-US" altLang="en-US"/>
              <a:t>      parent.connectChild(itemIndex+1, newRight);      // </a:t>
            </a:r>
            <a:r>
              <a:rPr lang="en-US" altLang="en-US">
                <a:solidFill>
                  <a:schemeClr val="tx2"/>
                </a:solidFill>
              </a:rPr>
              <a:t>connect newRight to parent</a:t>
            </a:r>
          </a:p>
          <a:p>
            <a:r>
              <a:rPr lang="en-US" altLang="en-US"/>
              <a:t>      // deal with newRight</a:t>
            </a:r>
          </a:p>
          <a:p>
            <a:r>
              <a:rPr lang="en-US" altLang="en-US"/>
              <a:t>      newRight.insertItem(itemC);       // item C to newRight</a:t>
            </a:r>
          </a:p>
          <a:p>
            <a:r>
              <a:rPr lang="en-US" altLang="en-US"/>
              <a:t>      newRight.connectChild(0, child2); // connect to 0 and 1</a:t>
            </a:r>
          </a:p>
          <a:p>
            <a:r>
              <a:rPr lang="en-US" altLang="en-US"/>
              <a:t>      newRight.connectChild(1, child3); // on newRight</a:t>
            </a:r>
          </a:p>
          <a:p>
            <a:r>
              <a:rPr lang="en-US" altLang="en-US"/>
              <a:t>      }  // end split()  </a:t>
            </a:r>
          </a:p>
          <a:p>
            <a:endParaRPr lang="en-US" altLang="en-US"/>
          </a:p>
        </p:txBody>
      </p:sp>
      <p:sp>
        <p:nvSpPr>
          <p:cNvPr id="32772" name="Text Box 5"/>
          <p:cNvSpPr txBox="1">
            <a:spLocks noChangeArrowheads="1"/>
          </p:cNvSpPr>
          <p:nvPr/>
        </p:nvSpPr>
        <p:spPr bwMode="auto">
          <a:xfrm>
            <a:off x="136525" y="117475"/>
            <a:ext cx="19351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2400"/>
              <a:t>Class Tree234</a:t>
            </a:r>
          </a:p>
          <a:p>
            <a:r>
              <a:rPr lang="en-US" altLang="en-US" sz="2400"/>
              <a:t>(continued)</a:t>
            </a:r>
          </a:p>
        </p:txBody>
      </p:sp>
      <p:sp>
        <p:nvSpPr>
          <p:cNvPr id="32773" name="Line 6"/>
          <p:cNvSpPr>
            <a:spLocks noChangeShapeType="1"/>
          </p:cNvSpPr>
          <p:nvPr/>
        </p:nvSpPr>
        <p:spPr bwMode="auto">
          <a:xfrm flipV="1">
            <a:off x="838200" y="381000"/>
            <a:ext cx="1981200" cy="14478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IN"/>
          </a:p>
        </p:txBody>
      </p:sp>
      <p:sp>
        <p:nvSpPr>
          <p:cNvPr id="32774" name="Text Box 7"/>
          <p:cNvSpPr txBox="1">
            <a:spLocks noChangeArrowheads="1"/>
          </p:cNvSpPr>
          <p:nvPr/>
        </p:nvSpPr>
        <p:spPr bwMode="auto">
          <a:xfrm>
            <a:off x="76200" y="2043113"/>
            <a:ext cx="2890838"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600">
                <a:solidFill>
                  <a:schemeClr val="tx2"/>
                </a:solidFill>
              </a:rPr>
              <a:t>Be careful in here.</a:t>
            </a:r>
          </a:p>
          <a:p>
            <a:r>
              <a:rPr lang="en-US" altLang="en-US" sz="1600">
                <a:solidFill>
                  <a:schemeClr val="tx2"/>
                </a:solidFill>
              </a:rPr>
              <a:t>Remember, the middle value is</a:t>
            </a:r>
          </a:p>
          <a:p>
            <a:r>
              <a:rPr lang="en-US" altLang="en-US" sz="1600">
                <a:solidFill>
                  <a:schemeClr val="tx2"/>
                </a:solidFill>
              </a:rPr>
              <a:t> </a:t>
            </a:r>
            <a:r>
              <a:rPr lang="en-US" altLang="en-US" sz="1600" u="sng">
                <a:solidFill>
                  <a:schemeClr val="tx2"/>
                </a:solidFill>
              </a:rPr>
              <a:t>moved to parent</a:t>
            </a:r>
            <a:r>
              <a:rPr lang="en-US" altLang="en-US" sz="1600">
                <a:solidFill>
                  <a:schemeClr val="tx2"/>
                </a:solidFill>
              </a:rPr>
              <a:t> and must be</a:t>
            </a:r>
          </a:p>
          <a:p>
            <a:r>
              <a:rPr lang="en-US" altLang="en-US" sz="1600">
                <a:solidFill>
                  <a:schemeClr val="tx2"/>
                </a:solidFill>
              </a:rPr>
              <a:t> disconnected (and made null).</a:t>
            </a:r>
          </a:p>
          <a:p>
            <a:endParaRPr lang="en-US" altLang="en-US" sz="1600">
              <a:solidFill>
                <a:schemeClr val="tx2"/>
              </a:solidFill>
            </a:endParaRPr>
          </a:p>
          <a:p>
            <a:r>
              <a:rPr lang="en-US" altLang="en-US" sz="1600" u="sng">
                <a:solidFill>
                  <a:schemeClr val="tx2"/>
                </a:solidFill>
              </a:rPr>
              <a:t>Rightmost</a:t>
            </a:r>
            <a:r>
              <a:rPr lang="en-US" altLang="en-US" sz="1600">
                <a:solidFill>
                  <a:schemeClr val="tx2"/>
                </a:solidFill>
              </a:rPr>
              <a:t> element is moved into</a:t>
            </a:r>
          </a:p>
          <a:p>
            <a:r>
              <a:rPr lang="en-US" altLang="en-US" sz="1600">
                <a:solidFill>
                  <a:schemeClr val="tx2"/>
                </a:solidFill>
              </a:rPr>
              <a:t> </a:t>
            </a:r>
            <a:r>
              <a:rPr lang="en-US" altLang="en-US" sz="1600" u="sng">
                <a:solidFill>
                  <a:schemeClr val="tx2"/>
                </a:solidFill>
              </a:rPr>
              <a:t>new node as leftmost data item</a:t>
            </a:r>
            <a:r>
              <a:rPr lang="en-US" altLang="en-US" sz="1600">
                <a:solidFill>
                  <a:schemeClr val="tx2"/>
                </a:solidFill>
              </a:rPr>
              <a:t>.</a:t>
            </a:r>
          </a:p>
          <a:p>
            <a:endParaRPr lang="en-US" altLang="en-US" sz="1600">
              <a:solidFill>
                <a:schemeClr val="tx2"/>
              </a:solidFill>
            </a:endParaRPr>
          </a:p>
          <a:p>
            <a:r>
              <a:rPr lang="en-US" altLang="en-US" sz="1600">
                <a:solidFill>
                  <a:schemeClr val="tx2"/>
                </a:solidFill>
              </a:rPr>
              <a:t>Review the process and then</a:t>
            </a:r>
          </a:p>
          <a:p>
            <a:r>
              <a:rPr lang="en-US" altLang="en-US" sz="1600">
                <a:solidFill>
                  <a:schemeClr val="tx2"/>
                </a:solidFill>
              </a:rPr>
              <a:t> note the code that implements</a:t>
            </a:r>
          </a:p>
          <a:p>
            <a:r>
              <a:rPr lang="en-US" altLang="en-US" sz="1600">
                <a:solidFill>
                  <a:schemeClr val="tx2"/>
                </a:solidFill>
              </a:rPr>
              <a:t> the process.</a:t>
            </a:r>
          </a:p>
        </p:txBody>
      </p:sp>
      <p:sp>
        <p:nvSpPr>
          <p:cNvPr id="32775" name="AutoShape 8"/>
          <p:cNvSpPr>
            <a:spLocks/>
          </p:cNvSpPr>
          <p:nvPr/>
        </p:nvSpPr>
        <p:spPr bwMode="auto">
          <a:xfrm>
            <a:off x="7543800" y="1295400"/>
            <a:ext cx="76200" cy="685800"/>
          </a:xfrm>
          <a:prstGeom prst="rightBrace">
            <a:avLst>
              <a:gd name="adj1" fmla="val 75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endParaRPr lang="en-US" altLang="en-US"/>
          </a:p>
        </p:txBody>
      </p:sp>
      <p:sp>
        <p:nvSpPr>
          <p:cNvPr id="32776" name="Line 9"/>
          <p:cNvSpPr>
            <a:spLocks noChangeShapeType="1"/>
          </p:cNvSpPr>
          <p:nvPr/>
        </p:nvSpPr>
        <p:spPr bwMode="auto">
          <a:xfrm>
            <a:off x="2667000" y="2057400"/>
            <a:ext cx="5334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sp>
        <p:nvSpPr>
          <p:cNvPr id="32777" name="Line 10"/>
          <p:cNvSpPr>
            <a:spLocks noChangeShapeType="1"/>
          </p:cNvSpPr>
          <p:nvPr/>
        </p:nvSpPr>
        <p:spPr bwMode="auto">
          <a:xfrm>
            <a:off x="2667000" y="3352800"/>
            <a:ext cx="5334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24084053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C84098CF-FA70-43A6-8355-6FC27A22C0B6}" type="slidenum">
              <a:rPr lang="en-US" altLang="en-US">
                <a:latin typeface="Arial" panose="020B0604020202020204" pitchFamily="34" charset="0"/>
              </a:rPr>
              <a:pPr/>
              <a:t>231</a:t>
            </a:fld>
            <a:endParaRPr lang="en-US" altLang="en-US">
              <a:latin typeface="Arial" panose="020B0604020202020204" pitchFamily="34" charset="0"/>
            </a:endParaRPr>
          </a:p>
        </p:txBody>
      </p:sp>
      <p:sp>
        <p:nvSpPr>
          <p:cNvPr id="33795" name="Text Box 4"/>
          <p:cNvSpPr txBox="1">
            <a:spLocks noChangeArrowheads="1"/>
          </p:cNvSpPr>
          <p:nvPr/>
        </p:nvSpPr>
        <p:spPr bwMode="auto">
          <a:xfrm>
            <a:off x="2943225" y="-66675"/>
            <a:ext cx="6124575" cy="689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a:t>// gets appropriate child of node during search for value</a:t>
            </a:r>
          </a:p>
          <a:p>
            <a:r>
              <a:rPr lang="en-US" altLang="en-US"/>
              <a:t>   </a:t>
            </a:r>
            <a:r>
              <a:rPr lang="en-US" altLang="en-US" b="1"/>
              <a:t>public Node getNextChild(Node theNode, int theValue)</a:t>
            </a:r>
            <a:r>
              <a:rPr lang="en-US" altLang="en-US"/>
              <a:t>  {</a:t>
            </a:r>
          </a:p>
          <a:p>
            <a:r>
              <a:rPr lang="en-US" altLang="en-US"/>
              <a:t>      int j;</a:t>
            </a:r>
          </a:p>
          <a:p>
            <a:r>
              <a:rPr lang="en-US" altLang="en-US"/>
              <a:t>      // assumes node is not empty, not full, not a leaf</a:t>
            </a:r>
          </a:p>
          <a:p>
            <a:r>
              <a:rPr lang="en-US" altLang="en-US"/>
              <a:t>      int numItems = theNode.getNumItems();</a:t>
            </a:r>
          </a:p>
          <a:p>
            <a:r>
              <a:rPr lang="en-US" altLang="en-US"/>
              <a:t>      for(j=0; j&lt;numItems; j++)          // for each item in node</a:t>
            </a:r>
          </a:p>
          <a:p>
            <a:r>
              <a:rPr lang="en-US" altLang="en-US"/>
              <a:t>                                                                                  // are we less?</a:t>
            </a:r>
          </a:p>
          <a:p>
            <a:r>
              <a:rPr lang="en-US" altLang="en-US"/>
              <a:t>         if( theValue &lt; theNode.getItem(j).dData )</a:t>
            </a:r>
          </a:p>
          <a:p>
            <a:r>
              <a:rPr lang="en-US" altLang="en-US"/>
              <a:t>                    return theNode.getChild(j);  // return left child</a:t>
            </a:r>
          </a:p>
          <a:p>
            <a:r>
              <a:rPr lang="en-US" altLang="en-US"/>
              <a:t>          // end for                   // we're greater, so</a:t>
            </a:r>
          </a:p>
          <a:p>
            <a:r>
              <a:rPr lang="en-US" altLang="en-US"/>
              <a:t>      return theNode.getChild(j);        // return right child</a:t>
            </a:r>
          </a:p>
          <a:p>
            <a:r>
              <a:rPr lang="en-US" altLang="en-US"/>
              <a:t>      }// end getNextChild()</a:t>
            </a:r>
          </a:p>
          <a:p>
            <a:r>
              <a:rPr lang="en-US" altLang="en-US"/>
              <a:t>// -------------------------------------------------------------</a:t>
            </a:r>
          </a:p>
          <a:p>
            <a:r>
              <a:rPr lang="en-US" altLang="en-US"/>
              <a:t>   </a:t>
            </a:r>
            <a:r>
              <a:rPr lang="en-US" altLang="en-US" b="1"/>
              <a:t>public void displayTree()</a:t>
            </a:r>
          </a:p>
          <a:p>
            <a:r>
              <a:rPr lang="en-US" altLang="en-US"/>
              <a:t>      {     recDisplayTree(root, 0, 0);    }</a:t>
            </a:r>
          </a:p>
          <a:p>
            <a:r>
              <a:rPr lang="en-US" altLang="en-US"/>
              <a:t>// -------------------------------------------------------------</a:t>
            </a:r>
          </a:p>
          <a:p>
            <a:r>
              <a:rPr lang="en-US" altLang="en-US"/>
              <a:t>   </a:t>
            </a:r>
            <a:r>
              <a:rPr lang="en-US" altLang="en-US" b="1"/>
              <a:t>private void recDisplayTree(Node thisNode, int level, int childNumber)</a:t>
            </a:r>
            <a:r>
              <a:rPr lang="en-US" altLang="en-US"/>
              <a:t>   {</a:t>
            </a:r>
          </a:p>
          <a:p>
            <a:r>
              <a:rPr lang="en-US" altLang="en-US"/>
              <a:t>      System.out.print("level="+level+" child="+childNumber+" ");</a:t>
            </a:r>
          </a:p>
          <a:p>
            <a:r>
              <a:rPr lang="en-US" altLang="en-US"/>
              <a:t>      thisNode.displayNode();               // display this node  </a:t>
            </a:r>
          </a:p>
          <a:p>
            <a:r>
              <a:rPr lang="en-US" altLang="en-US"/>
              <a:t>      // call ourselves for each child of this node</a:t>
            </a:r>
          </a:p>
          <a:p>
            <a:r>
              <a:rPr lang="en-US" altLang="en-US"/>
              <a:t>      int numItems = thisNode.getNumItems();</a:t>
            </a:r>
          </a:p>
          <a:p>
            <a:r>
              <a:rPr lang="en-US" altLang="en-US"/>
              <a:t>      for(int j=0; j&lt;numItems+1; j++)</a:t>
            </a:r>
          </a:p>
          <a:p>
            <a:r>
              <a:rPr lang="en-US" altLang="en-US"/>
              <a:t>         {</a:t>
            </a:r>
          </a:p>
          <a:p>
            <a:r>
              <a:rPr lang="en-US" altLang="en-US"/>
              <a:t>         Node nextNode = thisNode.getChild(j);</a:t>
            </a:r>
          </a:p>
          <a:p>
            <a:r>
              <a:rPr lang="en-US" altLang="en-US"/>
              <a:t>         if(nextNode != null)</a:t>
            </a:r>
          </a:p>
          <a:p>
            <a:r>
              <a:rPr lang="en-US" altLang="en-US"/>
              <a:t>            recDisplayTree(nextNode, level+1, j);</a:t>
            </a:r>
          </a:p>
          <a:p>
            <a:r>
              <a:rPr lang="en-US" altLang="en-US"/>
              <a:t>         else</a:t>
            </a:r>
          </a:p>
          <a:p>
            <a:r>
              <a:rPr lang="en-US" altLang="en-US"/>
              <a:t>            return;</a:t>
            </a:r>
          </a:p>
          <a:p>
            <a:r>
              <a:rPr lang="en-US" altLang="en-US"/>
              <a:t>         }</a:t>
            </a:r>
          </a:p>
          <a:p>
            <a:r>
              <a:rPr lang="en-US" altLang="en-US"/>
              <a:t>      }  // end recDisplayTree()</a:t>
            </a:r>
          </a:p>
          <a:p>
            <a:r>
              <a:rPr lang="en-US" altLang="en-US"/>
              <a:t>// -------------------------------------------------------------\</a:t>
            </a:r>
          </a:p>
          <a:p>
            <a:r>
              <a:rPr lang="en-US" altLang="en-US"/>
              <a:t>   }  // end class Tree234  </a:t>
            </a:r>
          </a:p>
        </p:txBody>
      </p:sp>
      <p:sp>
        <p:nvSpPr>
          <p:cNvPr id="33796" name="Text Box 5"/>
          <p:cNvSpPr txBox="1">
            <a:spLocks noChangeArrowheads="1"/>
          </p:cNvSpPr>
          <p:nvPr/>
        </p:nvSpPr>
        <p:spPr bwMode="auto">
          <a:xfrm>
            <a:off x="212725" y="239713"/>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endParaRPr lang="en-US" altLang="en-US"/>
          </a:p>
        </p:txBody>
      </p:sp>
      <p:sp>
        <p:nvSpPr>
          <p:cNvPr id="33797" name="Text Box 6"/>
          <p:cNvSpPr txBox="1">
            <a:spLocks noChangeArrowheads="1"/>
          </p:cNvSpPr>
          <p:nvPr/>
        </p:nvSpPr>
        <p:spPr bwMode="auto">
          <a:xfrm>
            <a:off x="136525" y="117475"/>
            <a:ext cx="19351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2400"/>
              <a:t>Class Tree234</a:t>
            </a:r>
          </a:p>
          <a:p>
            <a:r>
              <a:rPr lang="en-US" altLang="en-US" sz="2400"/>
              <a:t>(continued)</a:t>
            </a:r>
          </a:p>
        </p:txBody>
      </p:sp>
      <p:sp>
        <p:nvSpPr>
          <p:cNvPr id="33798" name="Line 7"/>
          <p:cNvSpPr>
            <a:spLocks noChangeShapeType="1"/>
          </p:cNvSpPr>
          <p:nvPr/>
        </p:nvSpPr>
        <p:spPr bwMode="auto">
          <a:xfrm flipV="1">
            <a:off x="838200" y="533400"/>
            <a:ext cx="2057400" cy="1295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sp>
        <p:nvSpPr>
          <p:cNvPr id="33799" name="Line 8"/>
          <p:cNvSpPr>
            <a:spLocks noChangeShapeType="1"/>
          </p:cNvSpPr>
          <p:nvPr/>
        </p:nvSpPr>
        <p:spPr bwMode="auto">
          <a:xfrm flipV="1">
            <a:off x="838200" y="3657600"/>
            <a:ext cx="2133600" cy="914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sp>
        <p:nvSpPr>
          <p:cNvPr id="33800" name="Line 9"/>
          <p:cNvSpPr>
            <a:spLocks noChangeShapeType="1"/>
          </p:cNvSpPr>
          <p:nvPr/>
        </p:nvSpPr>
        <p:spPr bwMode="auto">
          <a:xfrm flipV="1">
            <a:off x="914400" y="2819400"/>
            <a:ext cx="1828800" cy="685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45059855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304800" y="228600"/>
            <a:ext cx="8686800" cy="609600"/>
          </a:xfrm>
        </p:spPr>
        <p:txBody>
          <a:bodyPr>
            <a:normAutofit fontScale="90000"/>
          </a:bodyPr>
          <a:lstStyle/>
          <a:p>
            <a:r>
              <a:rPr lang="en-US" altLang="en-US" sz="4000" smtClean="0"/>
              <a:t>Efficiency Considerations for 2-3-4 Trees</a:t>
            </a:r>
          </a:p>
        </p:txBody>
      </p:sp>
      <p:sp>
        <p:nvSpPr>
          <p:cNvPr id="35844" name="Rectangle 3"/>
          <p:cNvSpPr>
            <a:spLocks noGrp="1" noChangeArrowheads="1"/>
          </p:cNvSpPr>
          <p:nvPr>
            <p:ph idx="1"/>
          </p:nvPr>
        </p:nvSpPr>
        <p:spPr>
          <a:xfrm>
            <a:off x="228600" y="838200"/>
            <a:ext cx="8915400" cy="5791200"/>
          </a:xfrm>
        </p:spPr>
        <p:txBody>
          <a:bodyPr>
            <a:normAutofit/>
          </a:bodyPr>
          <a:lstStyle/>
          <a:p>
            <a:pPr>
              <a:lnSpc>
                <a:spcPct val="90000"/>
              </a:lnSpc>
            </a:pPr>
            <a:r>
              <a:rPr lang="en-US" altLang="en-US" sz="2400" b="1" u="sng" smtClean="0"/>
              <a:t>Searching</a:t>
            </a:r>
            <a:r>
              <a:rPr lang="en-US" altLang="en-US" sz="2400" smtClean="0"/>
              <a:t>: </a:t>
            </a:r>
          </a:p>
          <a:p>
            <a:pPr>
              <a:lnSpc>
                <a:spcPct val="90000"/>
              </a:lnSpc>
            </a:pPr>
            <a:r>
              <a:rPr lang="en-US" altLang="en-US" sz="2400" smtClean="0"/>
              <a:t>2-3-4 Trees:  one node must be visited, but </a:t>
            </a:r>
          </a:p>
          <a:p>
            <a:pPr lvl="1">
              <a:lnSpc>
                <a:spcPct val="90000"/>
              </a:lnSpc>
            </a:pPr>
            <a:r>
              <a:rPr lang="en-US" altLang="en-US" sz="2000" smtClean="0"/>
              <a:t>More data per node / level.  </a:t>
            </a:r>
          </a:p>
          <a:p>
            <a:pPr lvl="1">
              <a:lnSpc>
                <a:spcPct val="90000"/>
              </a:lnSpc>
            </a:pPr>
            <a:r>
              <a:rPr lang="en-US" altLang="en-US" sz="2000" smtClean="0"/>
              <a:t>Searches are fast.  </a:t>
            </a:r>
          </a:p>
          <a:p>
            <a:pPr lvl="2">
              <a:lnSpc>
                <a:spcPct val="90000"/>
              </a:lnSpc>
            </a:pPr>
            <a:r>
              <a:rPr lang="en-US" altLang="en-US" sz="1800" smtClean="0"/>
              <a:t>recognize all data items at node must be checked in a 2-3-4 tree, </a:t>
            </a:r>
          </a:p>
          <a:p>
            <a:pPr lvl="2">
              <a:lnSpc>
                <a:spcPct val="90000"/>
              </a:lnSpc>
            </a:pPr>
            <a:r>
              <a:rPr lang="en-US" altLang="en-US" sz="1800" smtClean="0"/>
              <a:t>but this is very fast and is done sequentially.</a:t>
            </a:r>
          </a:p>
          <a:p>
            <a:pPr>
              <a:lnSpc>
                <a:spcPct val="90000"/>
              </a:lnSpc>
            </a:pPr>
            <a:r>
              <a:rPr lang="en-US" altLang="en-US" sz="2400" smtClean="0"/>
              <a:t>All nodes in the 2-3-4 tree are NOT always full.</a:t>
            </a:r>
          </a:p>
          <a:p>
            <a:pPr>
              <a:lnSpc>
                <a:spcPct val="90000"/>
              </a:lnSpc>
            </a:pPr>
            <a:endParaRPr lang="en-US" altLang="en-US" sz="2400" smtClean="0">
              <a:sym typeface="Wingdings" panose="05000000000000000000" pitchFamily="2" charset="2"/>
            </a:endParaRPr>
          </a:p>
          <a:p>
            <a:pPr>
              <a:lnSpc>
                <a:spcPct val="90000"/>
              </a:lnSpc>
            </a:pPr>
            <a:r>
              <a:rPr lang="en-US" altLang="en-US" sz="2400" smtClean="0">
                <a:sym typeface="Wingdings" panose="05000000000000000000" pitchFamily="2" charset="2"/>
              </a:rPr>
              <a:t> </a:t>
            </a:r>
            <a:r>
              <a:rPr lang="en-US" altLang="en-US" sz="2400" smtClean="0"/>
              <a:t>Overall, for 2-3-4 trees, the increased number of items (which increases processing / search times) per node processing tends to cancel out the increases gained from the decreased height of the tree and size of the nodes.</a:t>
            </a:r>
          </a:p>
          <a:p>
            <a:pPr lvl="1">
              <a:lnSpc>
                <a:spcPct val="90000"/>
              </a:lnSpc>
            </a:pPr>
            <a:r>
              <a:rPr lang="en-US" altLang="en-US" sz="2000" smtClean="0"/>
              <a:t>Increased number of data items per node implies: fewer node retrievals. </a:t>
            </a:r>
          </a:p>
          <a:p>
            <a:pPr>
              <a:lnSpc>
                <a:spcPct val="90000"/>
              </a:lnSpc>
            </a:pPr>
            <a:endParaRPr lang="en-US" altLang="en-US" sz="2400" smtClean="0">
              <a:sym typeface="Wingdings" panose="05000000000000000000" pitchFamily="2" charset="2"/>
            </a:endParaRPr>
          </a:p>
          <a:p>
            <a:pPr>
              <a:lnSpc>
                <a:spcPct val="90000"/>
              </a:lnSpc>
            </a:pPr>
            <a:r>
              <a:rPr lang="en-US" altLang="en-US" sz="2400" smtClean="0">
                <a:sym typeface="Wingdings" panose="05000000000000000000" pitchFamily="2" charset="2"/>
              </a:rPr>
              <a:t>  </a:t>
            </a:r>
            <a:r>
              <a:rPr lang="en-US" altLang="en-US" sz="2400" smtClean="0"/>
              <a:t>So, the search times for a 2-3-4 tree and for a </a:t>
            </a:r>
            <a:r>
              <a:rPr lang="en-US" altLang="en-US" sz="2400" b="1" u="sng" smtClean="0"/>
              <a:t>balanced</a:t>
            </a:r>
            <a:r>
              <a:rPr lang="en-US" altLang="en-US" sz="2400" smtClean="0"/>
              <a:t> binary tree are approximately equal and both are O(log</a:t>
            </a:r>
            <a:r>
              <a:rPr lang="en-US" altLang="en-US" sz="2400" baseline="-25000" smtClean="0"/>
              <a:t>2</a:t>
            </a:r>
            <a:r>
              <a:rPr lang="en-US" altLang="en-US" sz="2400" smtClean="0"/>
              <a:t>n)</a:t>
            </a:r>
          </a:p>
        </p:txBody>
      </p:sp>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7D477EA1-CB5D-4E41-94A8-D4469DC432DA}" type="slidenum">
              <a:rPr lang="en-US" altLang="en-US">
                <a:latin typeface="Arial" panose="020B0604020202020204" pitchFamily="34" charset="0"/>
              </a:rPr>
              <a:pPr/>
              <a:t>232</a:t>
            </a:fld>
            <a:endParaRPr lang="en-US" altLang="en-US">
              <a:latin typeface="Arial" panose="020B0604020202020204" pitchFamily="34" charset="0"/>
            </a:endParaRPr>
          </a:p>
        </p:txBody>
      </p:sp>
    </p:spTree>
    <p:extLst>
      <p:ext uri="{BB962C8B-B14F-4D97-AF65-F5344CB8AC3E}">
        <p14:creationId xmlns:p14="http://schemas.microsoft.com/office/powerpoint/2010/main" val="26588944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304800" y="228600"/>
            <a:ext cx="8686800" cy="609600"/>
          </a:xfrm>
        </p:spPr>
        <p:txBody>
          <a:bodyPr>
            <a:normAutofit fontScale="90000"/>
          </a:bodyPr>
          <a:lstStyle/>
          <a:p>
            <a:r>
              <a:rPr lang="en-US" altLang="en-US" sz="4000" smtClean="0"/>
              <a:t>Efficiency Considerations for 2-3-4 Trees</a:t>
            </a:r>
          </a:p>
        </p:txBody>
      </p:sp>
      <p:sp>
        <p:nvSpPr>
          <p:cNvPr id="36868" name="Rectangle 3"/>
          <p:cNvSpPr>
            <a:spLocks noGrp="1" noChangeArrowheads="1"/>
          </p:cNvSpPr>
          <p:nvPr>
            <p:ph idx="1"/>
          </p:nvPr>
        </p:nvSpPr>
        <p:spPr>
          <a:xfrm>
            <a:off x="76200" y="1371600"/>
            <a:ext cx="8915400" cy="5257800"/>
          </a:xfrm>
        </p:spPr>
        <p:txBody>
          <a:bodyPr/>
          <a:lstStyle/>
          <a:p>
            <a:r>
              <a:rPr lang="en-US" altLang="en-US" b="1" u="sng" smtClean="0"/>
              <a:t>Storage</a:t>
            </a:r>
            <a:endParaRPr lang="en-US" altLang="en-US" smtClean="0"/>
          </a:p>
          <a:p>
            <a:r>
              <a:rPr lang="en-US" altLang="en-US" smtClean="0"/>
              <a:t>2-3-4 Trees:  a node can have three data items and up to four references.</a:t>
            </a:r>
          </a:p>
          <a:p>
            <a:r>
              <a:rPr lang="en-US" altLang="en-US" smtClean="0"/>
              <a:t>Can be an array of references or four specific variables.</a:t>
            </a:r>
          </a:p>
          <a:p>
            <a:r>
              <a:rPr lang="en-US" altLang="en-US" smtClean="0"/>
              <a:t>IF not all of it is </a:t>
            </a:r>
            <a:r>
              <a:rPr lang="en-US" altLang="en-US" b="1" smtClean="0"/>
              <a:t>used, </a:t>
            </a:r>
            <a:r>
              <a:rPr lang="en-US" altLang="en-US" smtClean="0"/>
              <a:t>can be </a:t>
            </a:r>
            <a:r>
              <a:rPr lang="en-US" altLang="en-US" b="1" u="sng" smtClean="0"/>
              <a:t>considerable waste</a:t>
            </a:r>
            <a:r>
              <a:rPr lang="en-US" altLang="en-US" smtClean="0"/>
              <a:t>.</a:t>
            </a:r>
          </a:p>
          <a:p>
            <a:r>
              <a:rPr lang="en-US" altLang="en-US" smtClean="0">
                <a:sym typeface="Wingdings" panose="05000000000000000000" pitchFamily="2" charset="2"/>
              </a:rPr>
              <a:t>  </a:t>
            </a:r>
            <a:r>
              <a:rPr lang="en-US" altLang="en-US" smtClean="0"/>
              <a:t>In 2-3-4 trees, quite common to see many nodes not full. </a:t>
            </a:r>
          </a:p>
        </p:txBody>
      </p:sp>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AFFBB8-6ECB-470E-A203-1F7ED203C544}" type="slidenum">
              <a:rPr lang="en-US" altLang="en-US">
                <a:latin typeface="Arial" panose="020B0604020202020204" pitchFamily="34" charset="0"/>
              </a:rPr>
              <a:pPr/>
              <a:t>233</a:t>
            </a:fld>
            <a:endParaRPr lang="en-US" altLang="en-US">
              <a:latin typeface="Arial" panose="020B0604020202020204" pitchFamily="34" charset="0"/>
            </a:endParaRPr>
          </a:p>
        </p:txBody>
      </p:sp>
    </p:spTree>
    <p:extLst>
      <p:ext uri="{BB962C8B-B14F-4D97-AF65-F5344CB8AC3E}">
        <p14:creationId xmlns:p14="http://schemas.microsoft.com/office/powerpoint/2010/main" val="26102268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79130A9-9B59-4B4E-9E40-82AD2521BACF}" type="slidenum">
              <a:rPr lang="en-US" altLang="en-US" sz="1400"/>
              <a:pPr eaLnBrk="1" hangingPunct="1"/>
              <a:t>24</a:t>
            </a:fld>
            <a:endParaRPr lang="en-US" altLang="en-US" sz="1400"/>
          </a:p>
        </p:txBody>
      </p:sp>
      <p:sp>
        <p:nvSpPr>
          <p:cNvPr id="33795" name="Rectangle 2"/>
          <p:cNvSpPr>
            <a:spLocks noGrp="1" noChangeArrowheads="1"/>
          </p:cNvSpPr>
          <p:nvPr>
            <p:ph type="title"/>
            <p:custDataLst>
              <p:tags r:id="rId2"/>
            </p:custDataLst>
          </p:nvPr>
        </p:nvSpPr>
        <p:spPr>
          <a:xfrm>
            <a:off x="685800" y="-228600"/>
            <a:ext cx="7772400" cy="1143000"/>
          </a:xfrm>
        </p:spPr>
        <p:txBody>
          <a:bodyPr/>
          <a:lstStyle/>
          <a:p>
            <a:pPr eaLnBrk="1" hangingPunct="1"/>
            <a:r>
              <a:rPr lang="en-US" altLang="en-US" smtClean="0"/>
              <a:t>BuildHeap: Floyd’s Method</a:t>
            </a:r>
          </a:p>
        </p:txBody>
      </p:sp>
      <p:sp>
        <p:nvSpPr>
          <p:cNvPr id="33796" name="Oval 3"/>
          <p:cNvSpPr>
            <a:spLocks noChangeAspect="1" noChangeArrowheads="1"/>
          </p:cNvSpPr>
          <p:nvPr>
            <p:custDataLst>
              <p:tags r:id="rId3"/>
            </p:custDataLst>
          </p:nvPr>
        </p:nvSpPr>
        <p:spPr bwMode="auto">
          <a:xfrm>
            <a:off x="2362200" y="3276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6</a:t>
            </a:r>
          </a:p>
        </p:txBody>
      </p:sp>
      <p:sp>
        <p:nvSpPr>
          <p:cNvPr id="33797" name="Oval 4"/>
          <p:cNvSpPr>
            <a:spLocks noChangeAspect="1" noChangeArrowheads="1"/>
          </p:cNvSpPr>
          <p:nvPr>
            <p:custDataLst>
              <p:tags r:id="rId4"/>
            </p:custDataLst>
          </p:nvPr>
        </p:nvSpPr>
        <p:spPr bwMode="auto">
          <a:xfrm>
            <a:off x="18288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33798" name="Oval 5"/>
          <p:cNvSpPr>
            <a:spLocks noChangeAspect="1" noChangeArrowheads="1"/>
          </p:cNvSpPr>
          <p:nvPr>
            <p:custDataLst>
              <p:tags r:id="rId5"/>
            </p:custDataLst>
          </p:nvPr>
        </p:nvSpPr>
        <p:spPr bwMode="auto">
          <a:xfrm>
            <a:off x="12954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a:t>
            </a:r>
          </a:p>
        </p:txBody>
      </p:sp>
      <p:sp>
        <p:nvSpPr>
          <p:cNvPr id="33799" name="Oval 6"/>
          <p:cNvSpPr>
            <a:spLocks noChangeAspect="1" noChangeArrowheads="1"/>
          </p:cNvSpPr>
          <p:nvPr>
            <p:custDataLst>
              <p:tags r:id="rId6"/>
            </p:custDataLst>
          </p:nvPr>
        </p:nvSpPr>
        <p:spPr bwMode="auto">
          <a:xfrm>
            <a:off x="7620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33800" name="Oval 7"/>
          <p:cNvSpPr>
            <a:spLocks noChangeAspect="1" noChangeArrowheads="1"/>
          </p:cNvSpPr>
          <p:nvPr>
            <p:custDataLst>
              <p:tags r:id="rId7"/>
            </p:custDataLst>
          </p:nvPr>
        </p:nvSpPr>
        <p:spPr bwMode="auto">
          <a:xfrm>
            <a:off x="2286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a:t>
            </a:r>
          </a:p>
        </p:txBody>
      </p:sp>
      <p:sp>
        <p:nvSpPr>
          <p:cNvPr id="33801" name="Oval 8"/>
          <p:cNvSpPr>
            <a:spLocks noChangeAspect="1" noChangeArrowheads="1"/>
          </p:cNvSpPr>
          <p:nvPr>
            <p:custDataLst>
              <p:tags r:id="rId8"/>
            </p:custDataLst>
          </p:nvPr>
        </p:nvSpPr>
        <p:spPr bwMode="auto">
          <a:xfrm>
            <a:off x="36957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a:t>
            </a:r>
          </a:p>
        </p:txBody>
      </p:sp>
      <p:sp>
        <p:nvSpPr>
          <p:cNvPr id="33802" name="Oval 9"/>
          <p:cNvSpPr>
            <a:spLocks noChangeAspect="1" noChangeArrowheads="1"/>
          </p:cNvSpPr>
          <p:nvPr>
            <p:custDataLst>
              <p:tags r:id="rId9"/>
            </p:custDataLst>
          </p:nvPr>
        </p:nvSpPr>
        <p:spPr bwMode="auto">
          <a:xfrm>
            <a:off x="2628900" y="2387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2</a:t>
            </a:r>
          </a:p>
        </p:txBody>
      </p:sp>
      <p:sp>
        <p:nvSpPr>
          <p:cNvPr id="33803" name="Oval 10"/>
          <p:cNvSpPr>
            <a:spLocks noChangeAspect="1" noChangeArrowheads="1"/>
          </p:cNvSpPr>
          <p:nvPr>
            <p:custDataLst>
              <p:tags r:id="rId10"/>
            </p:custDataLst>
          </p:nvPr>
        </p:nvSpPr>
        <p:spPr bwMode="auto">
          <a:xfrm>
            <a:off x="1562100" y="2387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10</a:t>
            </a:r>
          </a:p>
        </p:txBody>
      </p:sp>
      <p:sp>
        <p:nvSpPr>
          <p:cNvPr id="33804" name="Oval 11"/>
          <p:cNvSpPr>
            <a:spLocks noChangeAspect="1" noChangeArrowheads="1"/>
          </p:cNvSpPr>
          <p:nvPr>
            <p:custDataLst>
              <p:tags r:id="rId11"/>
            </p:custDataLst>
          </p:nvPr>
        </p:nvSpPr>
        <p:spPr bwMode="auto">
          <a:xfrm>
            <a:off x="4953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33805" name="Oval 12"/>
          <p:cNvSpPr>
            <a:spLocks noChangeAspect="1" noChangeArrowheads="1"/>
          </p:cNvSpPr>
          <p:nvPr>
            <p:custDataLst>
              <p:tags r:id="rId12"/>
            </p:custDataLst>
          </p:nvPr>
        </p:nvSpPr>
        <p:spPr bwMode="auto">
          <a:xfrm>
            <a:off x="31623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11</a:t>
            </a:r>
          </a:p>
        </p:txBody>
      </p:sp>
      <p:sp>
        <p:nvSpPr>
          <p:cNvPr id="33806" name="Oval 13"/>
          <p:cNvSpPr>
            <a:spLocks noChangeAspect="1" noChangeArrowheads="1"/>
          </p:cNvSpPr>
          <p:nvPr>
            <p:custDataLst>
              <p:tags r:id="rId13"/>
            </p:custDataLst>
          </p:nvPr>
        </p:nvSpPr>
        <p:spPr bwMode="auto">
          <a:xfrm>
            <a:off x="10287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5</a:t>
            </a:r>
          </a:p>
        </p:txBody>
      </p:sp>
      <p:sp>
        <p:nvSpPr>
          <p:cNvPr id="33807" name="Oval 14"/>
          <p:cNvSpPr>
            <a:spLocks noChangeAspect="1" noChangeArrowheads="1"/>
          </p:cNvSpPr>
          <p:nvPr>
            <p:custDataLst>
              <p:tags r:id="rId14"/>
            </p:custDataLst>
          </p:nvPr>
        </p:nvSpPr>
        <p:spPr bwMode="auto">
          <a:xfrm>
            <a:off x="2095500" y="609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12</a:t>
            </a:r>
          </a:p>
        </p:txBody>
      </p:sp>
      <p:cxnSp>
        <p:nvCxnSpPr>
          <p:cNvPr id="33808" name="AutoShape 15"/>
          <p:cNvCxnSpPr>
            <a:cxnSpLocks noChangeShapeType="1"/>
            <a:stCxn id="33807" idx="3"/>
            <a:endCxn id="33806" idx="0"/>
          </p:cNvCxnSpPr>
          <p:nvPr>
            <p:custDataLst>
              <p:tags r:id="rId15"/>
            </p:custDataLst>
          </p:nvPr>
        </p:nvCxnSpPr>
        <p:spPr bwMode="auto">
          <a:xfrm flipH="1">
            <a:off x="1219200" y="9540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9" name="AutoShape 16"/>
          <p:cNvCxnSpPr>
            <a:cxnSpLocks noChangeShapeType="1"/>
            <a:stCxn id="33807" idx="5"/>
            <a:endCxn id="33805" idx="0"/>
          </p:cNvCxnSpPr>
          <p:nvPr>
            <p:custDataLst>
              <p:tags r:id="rId16"/>
            </p:custDataLst>
          </p:nvPr>
        </p:nvCxnSpPr>
        <p:spPr bwMode="auto">
          <a:xfrm>
            <a:off x="2420938" y="9540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0" name="AutoShape 17"/>
          <p:cNvCxnSpPr>
            <a:cxnSpLocks noChangeShapeType="1"/>
            <a:stCxn id="33805" idx="3"/>
            <a:endCxn id="33802" idx="0"/>
          </p:cNvCxnSpPr>
          <p:nvPr>
            <p:custDataLst>
              <p:tags r:id="rId17"/>
            </p:custDataLst>
          </p:nvPr>
        </p:nvCxnSpPr>
        <p:spPr bwMode="auto">
          <a:xfrm flipH="1">
            <a:off x="28194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1" name="AutoShape 18"/>
          <p:cNvCxnSpPr>
            <a:cxnSpLocks noChangeShapeType="1"/>
            <a:stCxn id="33805" idx="5"/>
            <a:endCxn id="33801" idx="0"/>
          </p:cNvCxnSpPr>
          <p:nvPr>
            <p:custDataLst>
              <p:tags r:id="rId18"/>
            </p:custDataLst>
          </p:nvPr>
        </p:nvCxnSpPr>
        <p:spPr bwMode="auto">
          <a:xfrm>
            <a:off x="34877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2" name="AutoShape 19"/>
          <p:cNvCxnSpPr>
            <a:cxnSpLocks noChangeShapeType="1"/>
            <a:stCxn id="33802" idx="3"/>
            <a:endCxn id="33796" idx="0"/>
          </p:cNvCxnSpPr>
          <p:nvPr>
            <p:custDataLst>
              <p:tags r:id="rId19"/>
            </p:custDataLst>
          </p:nvPr>
        </p:nvCxnSpPr>
        <p:spPr bwMode="auto">
          <a:xfrm flipH="1">
            <a:off x="2552700" y="2732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3813" name="AutoShape 20"/>
          <p:cNvCxnSpPr>
            <a:cxnSpLocks noChangeShapeType="1"/>
            <a:stCxn id="33806" idx="3"/>
            <a:endCxn id="33804" idx="0"/>
          </p:cNvCxnSpPr>
          <p:nvPr>
            <p:custDataLst>
              <p:tags r:id="rId20"/>
            </p:custDataLst>
          </p:nvPr>
        </p:nvCxnSpPr>
        <p:spPr bwMode="auto">
          <a:xfrm flipH="1">
            <a:off x="6858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4" name="AutoShape 21"/>
          <p:cNvCxnSpPr>
            <a:cxnSpLocks noChangeShapeType="1"/>
            <a:stCxn id="33806" idx="5"/>
            <a:endCxn id="33803" idx="0"/>
          </p:cNvCxnSpPr>
          <p:nvPr>
            <p:custDataLst>
              <p:tags r:id="rId21"/>
            </p:custDataLst>
          </p:nvPr>
        </p:nvCxnSpPr>
        <p:spPr bwMode="auto">
          <a:xfrm>
            <a:off x="13541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5" name="AutoShape 22"/>
          <p:cNvCxnSpPr>
            <a:cxnSpLocks noChangeShapeType="1"/>
            <a:stCxn id="33804" idx="3"/>
            <a:endCxn id="33800" idx="0"/>
          </p:cNvCxnSpPr>
          <p:nvPr>
            <p:custDataLst>
              <p:tags r:id="rId22"/>
            </p:custDataLst>
          </p:nvPr>
        </p:nvCxnSpPr>
        <p:spPr bwMode="auto">
          <a:xfrm flipH="1">
            <a:off x="419100" y="27320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6" name="AutoShape 23"/>
          <p:cNvCxnSpPr>
            <a:cxnSpLocks noChangeShapeType="1"/>
            <a:stCxn id="33804" idx="5"/>
            <a:endCxn id="33799" idx="0"/>
          </p:cNvCxnSpPr>
          <p:nvPr>
            <p:custDataLst>
              <p:tags r:id="rId23"/>
            </p:custDataLst>
          </p:nvPr>
        </p:nvCxnSpPr>
        <p:spPr bwMode="auto">
          <a:xfrm>
            <a:off x="8207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7" name="AutoShape 24"/>
          <p:cNvCxnSpPr>
            <a:cxnSpLocks noChangeShapeType="1"/>
            <a:stCxn id="33803" idx="3"/>
            <a:endCxn id="33798" idx="0"/>
          </p:cNvCxnSpPr>
          <p:nvPr>
            <p:custDataLst>
              <p:tags r:id="rId24"/>
            </p:custDataLst>
          </p:nvPr>
        </p:nvCxnSpPr>
        <p:spPr bwMode="auto">
          <a:xfrm flipH="1">
            <a:off x="1485900" y="27320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18" name="AutoShape 25"/>
          <p:cNvCxnSpPr>
            <a:cxnSpLocks noChangeShapeType="1"/>
            <a:stCxn id="33803" idx="5"/>
            <a:endCxn id="33797" idx="0"/>
          </p:cNvCxnSpPr>
          <p:nvPr>
            <p:custDataLst>
              <p:tags r:id="rId25"/>
            </p:custDataLst>
          </p:nvPr>
        </p:nvCxnSpPr>
        <p:spPr bwMode="auto">
          <a:xfrm>
            <a:off x="18875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19" name="Line 26"/>
          <p:cNvSpPr>
            <a:spLocks noChangeShapeType="1"/>
          </p:cNvSpPr>
          <p:nvPr>
            <p:custDataLst>
              <p:tags r:id="rId26"/>
            </p:custDataLst>
          </p:nvPr>
        </p:nvSpPr>
        <p:spPr bwMode="auto">
          <a:xfrm>
            <a:off x="3962400" y="2057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13909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183DE93-90FF-415D-AFDF-CBB533F80B8C}" type="slidenum">
              <a:rPr lang="en-US" altLang="en-US" sz="1400"/>
              <a:pPr eaLnBrk="1" hangingPunct="1"/>
              <a:t>25</a:t>
            </a:fld>
            <a:endParaRPr lang="en-US" altLang="en-US" sz="1400"/>
          </a:p>
        </p:txBody>
      </p:sp>
      <p:sp>
        <p:nvSpPr>
          <p:cNvPr id="34819" name="Rectangle 2"/>
          <p:cNvSpPr>
            <a:spLocks noGrp="1" noChangeArrowheads="1"/>
          </p:cNvSpPr>
          <p:nvPr>
            <p:ph type="title"/>
            <p:custDataLst>
              <p:tags r:id="rId2"/>
            </p:custDataLst>
          </p:nvPr>
        </p:nvSpPr>
        <p:spPr>
          <a:xfrm>
            <a:off x="685800" y="-228600"/>
            <a:ext cx="7772400" cy="1143000"/>
          </a:xfrm>
        </p:spPr>
        <p:txBody>
          <a:bodyPr/>
          <a:lstStyle/>
          <a:p>
            <a:pPr eaLnBrk="1" hangingPunct="1"/>
            <a:r>
              <a:rPr lang="en-US" altLang="en-US" smtClean="0"/>
              <a:t>BuildHeap: Floyd’s Method</a:t>
            </a:r>
          </a:p>
        </p:txBody>
      </p:sp>
      <p:sp>
        <p:nvSpPr>
          <p:cNvPr id="34820" name="Oval 3"/>
          <p:cNvSpPr>
            <a:spLocks noChangeAspect="1" noChangeArrowheads="1"/>
          </p:cNvSpPr>
          <p:nvPr>
            <p:custDataLst>
              <p:tags r:id="rId3"/>
            </p:custDataLst>
          </p:nvPr>
        </p:nvSpPr>
        <p:spPr bwMode="auto">
          <a:xfrm>
            <a:off x="2362200" y="3276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6</a:t>
            </a:r>
          </a:p>
        </p:txBody>
      </p:sp>
      <p:sp>
        <p:nvSpPr>
          <p:cNvPr id="34821" name="Oval 4"/>
          <p:cNvSpPr>
            <a:spLocks noChangeAspect="1" noChangeArrowheads="1"/>
          </p:cNvSpPr>
          <p:nvPr>
            <p:custDataLst>
              <p:tags r:id="rId4"/>
            </p:custDataLst>
          </p:nvPr>
        </p:nvSpPr>
        <p:spPr bwMode="auto">
          <a:xfrm>
            <a:off x="18288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34822" name="Oval 5"/>
          <p:cNvSpPr>
            <a:spLocks noChangeAspect="1" noChangeArrowheads="1"/>
          </p:cNvSpPr>
          <p:nvPr>
            <p:custDataLst>
              <p:tags r:id="rId5"/>
            </p:custDataLst>
          </p:nvPr>
        </p:nvSpPr>
        <p:spPr bwMode="auto">
          <a:xfrm>
            <a:off x="12954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a:t>
            </a:r>
          </a:p>
        </p:txBody>
      </p:sp>
      <p:sp>
        <p:nvSpPr>
          <p:cNvPr id="34823" name="Oval 6"/>
          <p:cNvSpPr>
            <a:spLocks noChangeAspect="1" noChangeArrowheads="1"/>
          </p:cNvSpPr>
          <p:nvPr>
            <p:custDataLst>
              <p:tags r:id="rId6"/>
            </p:custDataLst>
          </p:nvPr>
        </p:nvSpPr>
        <p:spPr bwMode="auto">
          <a:xfrm>
            <a:off x="7620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34824" name="Oval 7"/>
          <p:cNvSpPr>
            <a:spLocks noChangeAspect="1" noChangeArrowheads="1"/>
          </p:cNvSpPr>
          <p:nvPr>
            <p:custDataLst>
              <p:tags r:id="rId7"/>
            </p:custDataLst>
          </p:nvPr>
        </p:nvSpPr>
        <p:spPr bwMode="auto">
          <a:xfrm>
            <a:off x="2286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a:t>
            </a:r>
          </a:p>
        </p:txBody>
      </p:sp>
      <p:sp>
        <p:nvSpPr>
          <p:cNvPr id="34825" name="Oval 8"/>
          <p:cNvSpPr>
            <a:spLocks noChangeAspect="1" noChangeArrowheads="1"/>
          </p:cNvSpPr>
          <p:nvPr>
            <p:custDataLst>
              <p:tags r:id="rId8"/>
            </p:custDataLst>
          </p:nvPr>
        </p:nvSpPr>
        <p:spPr bwMode="auto">
          <a:xfrm>
            <a:off x="36957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a:t>
            </a:r>
          </a:p>
        </p:txBody>
      </p:sp>
      <p:sp>
        <p:nvSpPr>
          <p:cNvPr id="34826" name="Oval 9"/>
          <p:cNvSpPr>
            <a:spLocks noChangeAspect="1" noChangeArrowheads="1"/>
          </p:cNvSpPr>
          <p:nvPr>
            <p:custDataLst>
              <p:tags r:id="rId9"/>
            </p:custDataLst>
          </p:nvPr>
        </p:nvSpPr>
        <p:spPr bwMode="auto">
          <a:xfrm>
            <a:off x="2628900" y="2387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2</a:t>
            </a:r>
          </a:p>
        </p:txBody>
      </p:sp>
      <p:sp>
        <p:nvSpPr>
          <p:cNvPr id="34827" name="Oval 10"/>
          <p:cNvSpPr>
            <a:spLocks noChangeAspect="1" noChangeArrowheads="1"/>
          </p:cNvSpPr>
          <p:nvPr>
            <p:custDataLst>
              <p:tags r:id="rId10"/>
            </p:custDataLst>
          </p:nvPr>
        </p:nvSpPr>
        <p:spPr bwMode="auto">
          <a:xfrm>
            <a:off x="1562100" y="2387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10</a:t>
            </a:r>
          </a:p>
        </p:txBody>
      </p:sp>
      <p:sp>
        <p:nvSpPr>
          <p:cNvPr id="34828" name="Oval 11"/>
          <p:cNvSpPr>
            <a:spLocks noChangeAspect="1" noChangeArrowheads="1"/>
          </p:cNvSpPr>
          <p:nvPr>
            <p:custDataLst>
              <p:tags r:id="rId11"/>
            </p:custDataLst>
          </p:nvPr>
        </p:nvSpPr>
        <p:spPr bwMode="auto">
          <a:xfrm>
            <a:off x="4953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34829" name="Oval 12"/>
          <p:cNvSpPr>
            <a:spLocks noChangeAspect="1" noChangeArrowheads="1"/>
          </p:cNvSpPr>
          <p:nvPr>
            <p:custDataLst>
              <p:tags r:id="rId12"/>
            </p:custDataLst>
          </p:nvPr>
        </p:nvSpPr>
        <p:spPr bwMode="auto">
          <a:xfrm>
            <a:off x="31623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11</a:t>
            </a:r>
          </a:p>
        </p:txBody>
      </p:sp>
      <p:sp>
        <p:nvSpPr>
          <p:cNvPr id="34830" name="Oval 13"/>
          <p:cNvSpPr>
            <a:spLocks noChangeAspect="1" noChangeArrowheads="1"/>
          </p:cNvSpPr>
          <p:nvPr>
            <p:custDataLst>
              <p:tags r:id="rId13"/>
            </p:custDataLst>
          </p:nvPr>
        </p:nvSpPr>
        <p:spPr bwMode="auto">
          <a:xfrm>
            <a:off x="10287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5</a:t>
            </a:r>
          </a:p>
        </p:txBody>
      </p:sp>
      <p:sp>
        <p:nvSpPr>
          <p:cNvPr id="34831" name="Oval 14"/>
          <p:cNvSpPr>
            <a:spLocks noChangeAspect="1" noChangeArrowheads="1"/>
          </p:cNvSpPr>
          <p:nvPr>
            <p:custDataLst>
              <p:tags r:id="rId14"/>
            </p:custDataLst>
          </p:nvPr>
        </p:nvSpPr>
        <p:spPr bwMode="auto">
          <a:xfrm>
            <a:off x="2095500" y="609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12</a:t>
            </a:r>
          </a:p>
        </p:txBody>
      </p:sp>
      <p:cxnSp>
        <p:nvCxnSpPr>
          <p:cNvPr id="34832" name="AutoShape 15"/>
          <p:cNvCxnSpPr>
            <a:cxnSpLocks noChangeShapeType="1"/>
            <a:stCxn id="34831" idx="3"/>
            <a:endCxn id="34830" idx="0"/>
          </p:cNvCxnSpPr>
          <p:nvPr>
            <p:custDataLst>
              <p:tags r:id="rId15"/>
            </p:custDataLst>
          </p:nvPr>
        </p:nvCxnSpPr>
        <p:spPr bwMode="auto">
          <a:xfrm flipH="1">
            <a:off x="1219200" y="9540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3" name="AutoShape 16"/>
          <p:cNvCxnSpPr>
            <a:cxnSpLocks noChangeShapeType="1"/>
            <a:stCxn id="34831" idx="5"/>
            <a:endCxn id="34829" idx="0"/>
          </p:cNvCxnSpPr>
          <p:nvPr>
            <p:custDataLst>
              <p:tags r:id="rId16"/>
            </p:custDataLst>
          </p:nvPr>
        </p:nvCxnSpPr>
        <p:spPr bwMode="auto">
          <a:xfrm>
            <a:off x="2420938" y="9540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4" name="AutoShape 17"/>
          <p:cNvCxnSpPr>
            <a:cxnSpLocks noChangeShapeType="1"/>
            <a:stCxn id="34829" idx="3"/>
            <a:endCxn id="34826" idx="0"/>
          </p:cNvCxnSpPr>
          <p:nvPr>
            <p:custDataLst>
              <p:tags r:id="rId17"/>
            </p:custDataLst>
          </p:nvPr>
        </p:nvCxnSpPr>
        <p:spPr bwMode="auto">
          <a:xfrm flipH="1">
            <a:off x="28194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5" name="AutoShape 18"/>
          <p:cNvCxnSpPr>
            <a:cxnSpLocks noChangeShapeType="1"/>
            <a:stCxn id="34829" idx="5"/>
            <a:endCxn id="34825" idx="0"/>
          </p:cNvCxnSpPr>
          <p:nvPr>
            <p:custDataLst>
              <p:tags r:id="rId18"/>
            </p:custDataLst>
          </p:nvPr>
        </p:nvCxnSpPr>
        <p:spPr bwMode="auto">
          <a:xfrm>
            <a:off x="34877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6" name="AutoShape 19"/>
          <p:cNvCxnSpPr>
            <a:cxnSpLocks noChangeShapeType="1"/>
            <a:stCxn id="34826" idx="3"/>
            <a:endCxn id="34820" idx="0"/>
          </p:cNvCxnSpPr>
          <p:nvPr>
            <p:custDataLst>
              <p:tags r:id="rId19"/>
            </p:custDataLst>
          </p:nvPr>
        </p:nvCxnSpPr>
        <p:spPr bwMode="auto">
          <a:xfrm flipH="1">
            <a:off x="2552700" y="2732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4837" name="AutoShape 20"/>
          <p:cNvCxnSpPr>
            <a:cxnSpLocks noChangeShapeType="1"/>
            <a:stCxn id="34830" idx="3"/>
            <a:endCxn id="34828" idx="0"/>
          </p:cNvCxnSpPr>
          <p:nvPr>
            <p:custDataLst>
              <p:tags r:id="rId20"/>
            </p:custDataLst>
          </p:nvPr>
        </p:nvCxnSpPr>
        <p:spPr bwMode="auto">
          <a:xfrm flipH="1">
            <a:off x="6858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8" name="AutoShape 21"/>
          <p:cNvCxnSpPr>
            <a:cxnSpLocks noChangeShapeType="1"/>
            <a:stCxn id="34830" idx="5"/>
            <a:endCxn id="34827" idx="0"/>
          </p:cNvCxnSpPr>
          <p:nvPr>
            <p:custDataLst>
              <p:tags r:id="rId21"/>
            </p:custDataLst>
          </p:nvPr>
        </p:nvCxnSpPr>
        <p:spPr bwMode="auto">
          <a:xfrm>
            <a:off x="13541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9" name="AutoShape 22"/>
          <p:cNvCxnSpPr>
            <a:cxnSpLocks noChangeShapeType="1"/>
            <a:stCxn id="34828" idx="3"/>
            <a:endCxn id="34824" idx="0"/>
          </p:cNvCxnSpPr>
          <p:nvPr>
            <p:custDataLst>
              <p:tags r:id="rId22"/>
            </p:custDataLst>
          </p:nvPr>
        </p:nvCxnSpPr>
        <p:spPr bwMode="auto">
          <a:xfrm flipH="1">
            <a:off x="419100" y="27320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40" name="AutoShape 23"/>
          <p:cNvCxnSpPr>
            <a:cxnSpLocks noChangeShapeType="1"/>
            <a:stCxn id="34828" idx="5"/>
            <a:endCxn id="34823" idx="0"/>
          </p:cNvCxnSpPr>
          <p:nvPr>
            <p:custDataLst>
              <p:tags r:id="rId23"/>
            </p:custDataLst>
          </p:nvPr>
        </p:nvCxnSpPr>
        <p:spPr bwMode="auto">
          <a:xfrm>
            <a:off x="8207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41" name="AutoShape 24"/>
          <p:cNvCxnSpPr>
            <a:cxnSpLocks noChangeShapeType="1"/>
            <a:stCxn id="34827" idx="3"/>
            <a:endCxn id="34822" idx="0"/>
          </p:cNvCxnSpPr>
          <p:nvPr>
            <p:custDataLst>
              <p:tags r:id="rId24"/>
            </p:custDataLst>
          </p:nvPr>
        </p:nvCxnSpPr>
        <p:spPr bwMode="auto">
          <a:xfrm flipH="1">
            <a:off x="1485900" y="27320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42" name="AutoShape 25"/>
          <p:cNvCxnSpPr>
            <a:cxnSpLocks noChangeShapeType="1"/>
            <a:stCxn id="34827" idx="5"/>
            <a:endCxn id="34821" idx="0"/>
          </p:cNvCxnSpPr>
          <p:nvPr>
            <p:custDataLst>
              <p:tags r:id="rId25"/>
            </p:custDataLst>
          </p:nvPr>
        </p:nvCxnSpPr>
        <p:spPr bwMode="auto">
          <a:xfrm>
            <a:off x="18875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3" name="Line 26"/>
          <p:cNvSpPr>
            <a:spLocks noChangeShapeType="1"/>
          </p:cNvSpPr>
          <p:nvPr>
            <p:custDataLst>
              <p:tags r:id="rId26"/>
            </p:custDataLst>
          </p:nvPr>
        </p:nvSpPr>
        <p:spPr bwMode="auto">
          <a:xfrm>
            <a:off x="3962400" y="2057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4844" name="Oval 27"/>
          <p:cNvSpPr>
            <a:spLocks noChangeAspect="1" noChangeArrowheads="1"/>
          </p:cNvSpPr>
          <p:nvPr>
            <p:custDataLst>
              <p:tags r:id="rId27"/>
            </p:custDataLst>
          </p:nvPr>
        </p:nvSpPr>
        <p:spPr bwMode="auto">
          <a:xfrm>
            <a:off x="6667500" y="3276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6</a:t>
            </a:r>
          </a:p>
        </p:txBody>
      </p:sp>
      <p:sp>
        <p:nvSpPr>
          <p:cNvPr id="34845" name="Oval 28"/>
          <p:cNvSpPr>
            <a:spLocks noChangeAspect="1" noChangeArrowheads="1"/>
          </p:cNvSpPr>
          <p:nvPr>
            <p:custDataLst>
              <p:tags r:id="rId28"/>
            </p:custDataLst>
          </p:nvPr>
        </p:nvSpPr>
        <p:spPr bwMode="auto">
          <a:xfrm>
            <a:off x="61341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34846" name="Oval 29"/>
          <p:cNvSpPr>
            <a:spLocks noChangeAspect="1" noChangeArrowheads="1"/>
          </p:cNvSpPr>
          <p:nvPr>
            <p:custDataLst>
              <p:tags r:id="rId29"/>
            </p:custDataLst>
          </p:nvPr>
        </p:nvSpPr>
        <p:spPr bwMode="auto">
          <a:xfrm>
            <a:off x="5600700" y="3276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10</a:t>
            </a:r>
          </a:p>
        </p:txBody>
      </p:sp>
      <p:sp>
        <p:nvSpPr>
          <p:cNvPr id="34847" name="Oval 30"/>
          <p:cNvSpPr>
            <a:spLocks noChangeAspect="1" noChangeArrowheads="1"/>
          </p:cNvSpPr>
          <p:nvPr>
            <p:custDataLst>
              <p:tags r:id="rId30"/>
            </p:custDataLst>
          </p:nvPr>
        </p:nvSpPr>
        <p:spPr bwMode="auto">
          <a:xfrm>
            <a:off x="50673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34848" name="Oval 31"/>
          <p:cNvSpPr>
            <a:spLocks noChangeAspect="1" noChangeArrowheads="1"/>
          </p:cNvSpPr>
          <p:nvPr>
            <p:custDataLst>
              <p:tags r:id="rId31"/>
            </p:custDataLst>
          </p:nvPr>
        </p:nvSpPr>
        <p:spPr bwMode="auto">
          <a:xfrm>
            <a:off x="45339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a:t>
            </a:r>
          </a:p>
        </p:txBody>
      </p:sp>
      <p:sp>
        <p:nvSpPr>
          <p:cNvPr id="34849" name="Oval 32"/>
          <p:cNvSpPr>
            <a:spLocks noChangeAspect="1" noChangeArrowheads="1"/>
          </p:cNvSpPr>
          <p:nvPr>
            <p:custDataLst>
              <p:tags r:id="rId32"/>
            </p:custDataLst>
          </p:nvPr>
        </p:nvSpPr>
        <p:spPr bwMode="auto">
          <a:xfrm>
            <a:off x="80010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a:t>
            </a:r>
          </a:p>
        </p:txBody>
      </p:sp>
      <p:sp>
        <p:nvSpPr>
          <p:cNvPr id="34850" name="Oval 33"/>
          <p:cNvSpPr>
            <a:spLocks noChangeAspect="1" noChangeArrowheads="1"/>
          </p:cNvSpPr>
          <p:nvPr>
            <p:custDataLst>
              <p:tags r:id="rId33"/>
            </p:custDataLst>
          </p:nvPr>
        </p:nvSpPr>
        <p:spPr bwMode="auto">
          <a:xfrm>
            <a:off x="6934200" y="2387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2</a:t>
            </a:r>
          </a:p>
        </p:txBody>
      </p:sp>
      <p:sp>
        <p:nvSpPr>
          <p:cNvPr id="34851" name="Oval 34"/>
          <p:cNvSpPr>
            <a:spLocks noChangeAspect="1" noChangeArrowheads="1"/>
          </p:cNvSpPr>
          <p:nvPr>
            <p:custDataLst>
              <p:tags r:id="rId34"/>
            </p:custDataLst>
          </p:nvPr>
        </p:nvSpPr>
        <p:spPr bwMode="auto">
          <a:xfrm>
            <a:off x="5867400" y="2387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a:t>
            </a:r>
          </a:p>
        </p:txBody>
      </p:sp>
      <p:sp>
        <p:nvSpPr>
          <p:cNvPr id="34852" name="Oval 35"/>
          <p:cNvSpPr>
            <a:spLocks noChangeAspect="1" noChangeArrowheads="1"/>
          </p:cNvSpPr>
          <p:nvPr>
            <p:custDataLst>
              <p:tags r:id="rId35"/>
            </p:custDataLst>
          </p:nvPr>
        </p:nvSpPr>
        <p:spPr bwMode="auto">
          <a:xfrm>
            <a:off x="48006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34853" name="Oval 36"/>
          <p:cNvSpPr>
            <a:spLocks noChangeAspect="1" noChangeArrowheads="1"/>
          </p:cNvSpPr>
          <p:nvPr>
            <p:custDataLst>
              <p:tags r:id="rId36"/>
            </p:custDataLst>
          </p:nvPr>
        </p:nvSpPr>
        <p:spPr bwMode="auto">
          <a:xfrm>
            <a:off x="74676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11</a:t>
            </a:r>
          </a:p>
        </p:txBody>
      </p:sp>
      <p:sp>
        <p:nvSpPr>
          <p:cNvPr id="34854" name="Oval 37"/>
          <p:cNvSpPr>
            <a:spLocks noChangeAspect="1" noChangeArrowheads="1"/>
          </p:cNvSpPr>
          <p:nvPr>
            <p:custDataLst>
              <p:tags r:id="rId37"/>
            </p:custDataLst>
          </p:nvPr>
        </p:nvSpPr>
        <p:spPr bwMode="auto">
          <a:xfrm>
            <a:off x="53340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5</a:t>
            </a:r>
          </a:p>
        </p:txBody>
      </p:sp>
      <p:sp>
        <p:nvSpPr>
          <p:cNvPr id="34855" name="Oval 38"/>
          <p:cNvSpPr>
            <a:spLocks noChangeAspect="1" noChangeArrowheads="1"/>
          </p:cNvSpPr>
          <p:nvPr>
            <p:custDataLst>
              <p:tags r:id="rId38"/>
            </p:custDataLst>
          </p:nvPr>
        </p:nvSpPr>
        <p:spPr bwMode="auto">
          <a:xfrm>
            <a:off x="6400800" y="609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12</a:t>
            </a:r>
          </a:p>
        </p:txBody>
      </p:sp>
      <p:cxnSp>
        <p:nvCxnSpPr>
          <p:cNvPr id="34856" name="AutoShape 39"/>
          <p:cNvCxnSpPr>
            <a:cxnSpLocks noChangeShapeType="1"/>
            <a:stCxn id="34855" idx="3"/>
            <a:endCxn id="34854" idx="0"/>
          </p:cNvCxnSpPr>
          <p:nvPr>
            <p:custDataLst>
              <p:tags r:id="rId39"/>
            </p:custDataLst>
          </p:nvPr>
        </p:nvCxnSpPr>
        <p:spPr bwMode="auto">
          <a:xfrm flipH="1">
            <a:off x="5524500" y="9540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57" name="AutoShape 40"/>
          <p:cNvCxnSpPr>
            <a:cxnSpLocks noChangeShapeType="1"/>
            <a:stCxn id="34855" idx="5"/>
            <a:endCxn id="34853" idx="0"/>
          </p:cNvCxnSpPr>
          <p:nvPr>
            <p:custDataLst>
              <p:tags r:id="rId40"/>
            </p:custDataLst>
          </p:nvPr>
        </p:nvCxnSpPr>
        <p:spPr bwMode="auto">
          <a:xfrm>
            <a:off x="6726238" y="9540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58" name="AutoShape 41"/>
          <p:cNvCxnSpPr>
            <a:cxnSpLocks noChangeShapeType="1"/>
            <a:stCxn id="34853" idx="3"/>
            <a:endCxn id="34850" idx="0"/>
          </p:cNvCxnSpPr>
          <p:nvPr>
            <p:custDataLst>
              <p:tags r:id="rId41"/>
            </p:custDataLst>
          </p:nvPr>
        </p:nvCxnSpPr>
        <p:spPr bwMode="auto">
          <a:xfrm flipH="1">
            <a:off x="71247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59" name="AutoShape 42"/>
          <p:cNvCxnSpPr>
            <a:cxnSpLocks noChangeShapeType="1"/>
            <a:stCxn id="34853" idx="5"/>
            <a:endCxn id="34849" idx="0"/>
          </p:cNvCxnSpPr>
          <p:nvPr>
            <p:custDataLst>
              <p:tags r:id="rId42"/>
            </p:custDataLst>
          </p:nvPr>
        </p:nvCxnSpPr>
        <p:spPr bwMode="auto">
          <a:xfrm>
            <a:off x="77930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60" name="AutoShape 43"/>
          <p:cNvCxnSpPr>
            <a:cxnSpLocks noChangeShapeType="1"/>
            <a:stCxn id="34850" idx="3"/>
            <a:endCxn id="34844" idx="0"/>
          </p:cNvCxnSpPr>
          <p:nvPr>
            <p:custDataLst>
              <p:tags r:id="rId43"/>
            </p:custDataLst>
          </p:nvPr>
        </p:nvCxnSpPr>
        <p:spPr bwMode="auto">
          <a:xfrm flipH="1">
            <a:off x="6858000" y="2732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4861" name="AutoShape 44"/>
          <p:cNvCxnSpPr>
            <a:cxnSpLocks noChangeShapeType="1"/>
            <a:stCxn id="34854" idx="3"/>
            <a:endCxn id="34852" idx="0"/>
          </p:cNvCxnSpPr>
          <p:nvPr>
            <p:custDataLst>
              <p:tags r:id="rId44"/>
            </p:custDataLst>
          </p:nvPr>
        </p:nvCxnSpPr>
        <p:spPr bwMode="auto">
          <a:xfrm flipH="1">
            <a:off x="49911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62" name="AutoShape 45"/>
          <p:cNvCxnSpPr>
            <a:cxnSpLocks noChangeShapeType="1"/>
            <a:stCxn id="34854" idx="5"/>
            <a:endCxn id="34851" idx="0"/>
          </p:cNvCxnSpPr>
          <p:nvPr>
            <p:custDataLst>
              <p:tags r:id="rId45"/>
            </p:custDataLst>
          </p:nvPr>
        </p:nvCxnSpPr>
        <p:spPr bwMode="auto">
          <a:xfrm>
            <a:off x="56594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63" name="AutoShape 46"/>
          <p:cNvCxnSpPr>
            <a:cxnSpLocks noChangeShapeType="1"/>
            <a:stCxn id="34852" idx="3"/>
            <a:endCxn id="34848" idx="0"/>
          </p:cNvCxnSpPr>
          <p:nvPr>
            <p:custDataLst>
              <p:tags r:id="rId46"/>
            </p:custDataLst>
          </p:nvPr>
        </p:nvCxnSpPr>
        <p:spPr bwMode="auto">
          <a:xfrm flipH="1">
            <a:off x="4724400" y="27320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64" name="AutoShape 47"/>
          <p:cNvCxnSpPr>
            <a:cxnSpLocks noChangeShapeType="1"/>
            <a:stCxn id="34852" idx="5"/>
            <a:endCxn id="34847" idx="0"/>
          </p:cNvCxnSpPr>
          <p:nvPr>
            <p:custDataLst>
              <p:tags r:id="rId47"/>
            </p:custDataLst>
          </p:nvPr>
        </p:nvCxnSpPr>
        <p:spPr bwMode="auto">
          <a:xfrm>
            <a:off x="51260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65" name="AutoShape 48"/>
          <p:cNvCxnSpPr>
            <a:cxnSpLocks noChangeShapeType="1"/>
            <a:stCxn id="34851" idx="3"/>
            <a:endCxn id="34846" idx="0"/>
          </p:cNvCxnSpPr>
          <p:nvPr>
            <p:custDataLst>
              <p:tags r:id="rId48"/>
            </p:custDataLst>
          </p:nvPr>
        </p:nvCxnSpPr>
        <p:spPr bwMode="auto">
          <a:xfrm flipH="1">
            <a:off x="5791200" y="2732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4866" name="AutoShape 49"/>
          <p:cNvCxnSpPr>
            <a:cxnSpLocks noChangeShapeType="1"/>
            <a:stCxn id="34851" idx="5"/>
            <a:endCxn id="34845" idx="0"/>
          </p:cNvCxnSpPr>
          <p:nvPr>
            <p:custDataLst>
              <p:tags r:id="rId49"/>
            </p:custDataLst>
          </p:nvPr>
        </p:nvCxnSpPr>
        <p:spPr bwMode="auto">
          <a:xfrm>
            <a:off x="61928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67" name="Line 97"/>
          <p:cNvSpPr>
            <a:spLocks noChangeShapeType="1"/>
          </p:cNvSpPr>
          <p:nvPr>
            <p:custDataLst>
              <p:tags r:id="rId50"/>
            </p:custDataLst>
          </p:nvPr>
        </p:nvSpPr>
        <p:spPr bwMode="auto">
          <a:xfrm>
            <a:off x="8153400" y="2057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18521688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13735C2-7CB6-4641-B1E7-4D300FBBBCDE}" type="slidenum">
              <a:rPr lang="en-US" altLang="en-US" sz="1400"/>
              <a:pPr eaLnBrk="1" hangingPunct="1"/>
              <a:t>26</a:t>
            </a:fld>
            <a:endParaRPr lang="en-US" altLang="en-US" sz="1400"/>
          </a:p>
        </p:txBody>
      </p:sp>
      <p:sp>
        <p:nvSpPr>
          <p:cNvPr id="35843" name="Rectangle 2"/>
          <p:cNvSpPr>
            <a:spLocks noGrp="1" noChangeArrowheads="1"/>
          </p:cNvSpPr>
          <p:nvPr>
            <p:ph type="title"/>
            <p:custDataLst>
              <p:tags r:id="rId2"/>
            </p:custDataLst>
          </p:nvPr>
        </p:nvSpPr>
        <p:spPr>
          <a:xfrm>
            <a:off x="685800" y="-228600"/>
            <a:ext cx="7772400" cy="1143000"/>
          </a:xfrm>
        </p:spPr>
        <p:txBody>
          <a:bodyPr/>
          <a:lstStyle/>
          <a:p>
            <a:pPr eaLnBrk="1" hangingPunct="1"/>
            <a:r>
              <a:rPr lang="en-US" altLang="en-US" smtClean="0"/>
              <a:t>BuildHeap: Floyd’s Method</a:t>
            </a:r>
          </a:p>
        </p:txBody>
      </p:sp>
      <p:sp>
        <p:nvSpPr>
          <p:cNvPr id="35844" name="Oval 3"/>
          <p:cNvSpPr>
            <a:spLocks noChangeAspect="1" noChangeArrowheads="1"/>
          </p:cNvSpPr>
          <p:nvPr>
            <p:custDataLst>
              <p:tags r:id="rId3"/>
            </p:custDataLst>
          </p:nvPr>
        </p:nvSpPr>
        <p:spPr bwMode="auto">
          <a:xfrm>
            <a:off x="2362200" y="3276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6</a:t>
            </a:r>
          </a:p>
        </p:txBody>
      </p:sp>
      <p:sp>
        <p:nvSpPr>
          <p:cNvPr id="35845" name="Oval 4"/>
          <p:cNvSpPr>
            <a:spLocks noChangeAspect="1" noChangeArrowheads="1"/>
          </p:cNvSpPr>
          <p:nvPr>
            <p:custDataLst>
              <p:tags r:id="rId4"/>
            </p:custDataLst>
          </p:nvPr>
        </p:nvSpPr>
        <p:spPr bwMode="auto">
          <a:xfrm>
            <a:off x="18288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35846" name="Oval 5"/>
          <p:cNvSpPr>
            <a:spLocks noChangeAspect="1" noChangeArrowheads="1"/>
          </p:cNvSpPr>
          <p:nvPr>
            <p:custDataLst>
              <p:tags r:id="rId5"/>
            </p:custDataLst>
          </p:nvPr>
        </p:nvSpPr>
        <p:spPr bwMode="auto">
          <a:xfrm>
            <a:off x="12954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a:t>
            </a:r>
          </a:p>
        </p:txBody>
      </p:sp>
      <p:sp>
        <p:nvSpPr>
          <p:cNvPr id="35847" name="Oval 6"/>
          <p:cNvSpPr>
            <a:spLocks noChangeAspect="1" noChangeArrowheads="1"/>
          </p:cNvSpPr>
          <p:nvPr>
            <p:custDataLst>
              <p:tags r:id="rId6"/>
            </p:custDataLst>
          </p:nvPr>
        </p:nvSpPr>
        <p:spPr bwMode="auto">
          <a:xfrm>
            <a:off x="7620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35848" name="Oval 7"/>
          <p:cNvSpPr>
            <a:spLocks noChangeAspect="1" noChangeArrowheads="1"/>
          </p:cNvSpPr>
          <p:nvPr>
            <p:custDataLst>
              <p:tags r:id="rId7"/>
            </p:custDataLst>
          </p:nvPr>
        </p:nvSpPr>
        <p:spPr bwMode="auto">
          <a:xfrm>
            <a:off x="2286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a:t>
            </a:r>
          </a:p>
        </p:txBody>
      </p:sp>
      <p:sp>
        <p:nvSpPr>
          <p:cNvPr id="35849" name="Oval 8"/>
          <p:cNvSpPr>
            <a:spLocks noChangeAspect="1" noChangeArrowheads="1"/>
          </p:cNvSpPr>
          <p:nvPr>
            <p:custDataLst>
              <p:tags r:id="rId8"/>
            </p:custDataLst>
          </p:nvPr>
        </p:nvSpPr>
        <p:spPr bwMode="auto">
          <a:xfrm>
            <a:off x="36957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a:t>
            </a:r>
          </a:p>
        </p:txBody>
      </p:sp>
      <p:sp>
        <p:nvSpPr>
          <p:cNvPr id="35850" name="Oval 9"/>
          <p:cNvSpPr>
            <a:spLocks noChangeAspect="1" noChangeArrowheads="1"/>
          </p:cNvSpPr>
          <p:nvPr>
            <p:custDataLst>
              <p:tags r:id="rId9"/>
            </p:custDataLst>
          </p:nvPr>
        </p:nvSpPr>
        <p:spPr bwMode="auto">
          <a:xfrm>
            <a:off x="2628900" y="2387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2</a:t>
            </a:r>
          </a:p>
        </p:txBody>
      </p:sp>
      <p:sp>
        <p:nvSpPr>
          <p:cNvPr id="35851" name="Oval 10"/>
          <p:cNvSpPr>
            <a:spLocks noChangeAspect="1" noChangeArrowheads="1"/>
          </p:cNvSpPr>
          <p:nvPr>
            <p:custDataLst>
              <p:tags r:id="rId10"/>
            </p:custDataLst>
          </p:nvPr>
        </p:nvSpPr>
        <p:spPr bwMode="auto">
          <a:xfrm>
            <a:off x="1562100" y="2387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10</a:t>
            </a:r>
          </a:p>
        </p:txBody>
      </p:sp>
      <p:sp>
        <p:nvSpPr>
          <p:cNvPr id="35852" name="Oval 11"/>
          <p:cNvSpPr>
            <a:spLocks noChangeAspect="1" noChangeArrowheads="1"/>
          </p:cNvSpPr>
          <p:nvPr>
            <p:custDataLst>
              <p:tags r:id="rId11"/>
            </p:custDataLst>
          </p:nvPr>
        </p:nvSpPr>
        <p:spPr bwMode="auto">
          <a:xfrm>
            <a:off x="4953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35853" name="Oval 12"/>
          <p:cNvSpPr>
            <a:spLocks noChangeAspect="1" noChangeArrowheads="1"/>
          </p:cNvSpPr>
          <p:nvPr>
            <p:custDataLst>
              <p:tags r:id="rId12"/>
            </p:custDataLst>
          </p:nvPr>
        </p:nvSpPr>
        <p:spPr bwMode="auto">
          <a:xfrm>
            <a:off x="31623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11</a:t>
            </a:r>
          </a:p>
        </p:txBody>
      </p:sp>
      <p:sp>
        <p:nvSpPr>
          <p:cNvPr id="35854" name="Oval 13"/>
          <p:cNvSpPr>
            <a:spLocks noChangeAspect="1" noChangeArrowheads="1"/>
          </p:cNvSpPr>
          <p:nvPr>
            <p:custDataLst>
              <p:tags r:id="rId13"/>
            </p:custDataLst>
          </p:nvPr>
        </p:nvSpPr>
        <p:spPr bwMode="auto">
          <a:xfrm>
            <a:off x="10287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5</a:t>
            </a:r>
          </a:p>
        </p:txBody>
      </p:sp>
      <p:sp>
        <p:nvSpPr>
          <p:cNvPr id="35855" name="Oval 14"/>
          <p:cNvSpPr>
            <a:spLocks noChangeAspect="1" noChangeArrowheads="1"/>
          </p:cNvSpPr>
          <p:nvPr>
            <p:custDataLst>
              <p:tags r:id="rId14"/>
            </p:custDataLst>
          </p:nvPr>
        </p:nvSpPr>
        <p:spPr bwMode="auto">
          <a:xfrm>
            <a:off x="2095500" y="609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12</a:t>
            </a:r>
          </a:p>
        </p:txBody>
      </p:sp>
      <p:cxnSp>
        <p:nvCxnSpPr>
          <p:cNvPr id="35856" name="AutoShape 15"/>
          <p:cNvCxnSpPr>
            <a:cxnSpLocks noChangeShapeType="1"/>
            <a:stCxn id="35855" idx="3"/>
            <a:endCxn id="35854" idx="0"/>
          </p:cNvCxnSpPr>
          <p:nvPr>
            <p:custDataLst>
              <p:tags r:id="rId15"/>
            </p:custDataLst>
          </p:nvPr>
        </p:nvCxnSpPr>
        <p:spPr bwMode="auto">
          <a:xfrm flipH="1">
            <a:off x="1219200" y="9540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7" name="AutoShape 16"/>
          <p:cNvCxnSpPr>
            <a:cxnSpLocks noChangeShapeType="1"/>
            <a:stCxn id="35855" idx="5"/>
            <a:endCxn id="35853" idx="0"/>
          </p:cNvCxnSpPr>
          <p:nvPr>
            <p:custDataLst>
              <p:tags r:id="rId16"/>
            </p:custDataLst>
          </p:nvPr>
        </p:nvCxnSpPr>
        <p:spPr bwMode="auto">
          <a:xfrm>
            <a:off x="2420938" y="9540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8" name="AutoShape 17"/>
          <p:cNvCxnSpPr>
            <a:cxnSpLocks noChangeShapeType="1"/>
            <a:stCxn id="35853" idx="3"/>
            <a:endCxn id="35850" idx="0"/>
          </p:cNvCxnSpPr>
          <p:nvPr>
            <p:custDataLst>
              <p:tags r:id="rId17"/>
            </p:custDataLst>
          </p:nvPr>
        </p:nvCxnSpPr>
        <p:spPr bwMode="auto">
          <a:xfrm flipH="1">
            <a:off x="28194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9" name="AutoShape 18"/>
          <p:cNvCxnSpPr>
            <a:cxnSpLocks noChangeShapeType="1"/>
            <a:stCxn id="35853" idx="5"/>
            <a:endCxn id="35849" idx="0"/>
          </p:cNvCxnSpPr>
          <p:nvPr>
            <p:custDataLst>
              <p:tags r:id="rId18"/>
            </p:custDataLst>
          </p:nvPr>
        </p:nvCxnSpPr>
        <p:spPr bwMode="auto">
          <a:xfrm>
            <a:off x="34877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0" name="AutoShape 19"/>
          <p:cNvCxnSpPr>
            <a:cxnSpLocks noChangeShapeType="1"/>
            <a:stCxn id="35850" idx="3"/>
            <a:endCxn id="35844" idx="0"/>
          </p:cNvCxnSpPr>
          <p:nvPr>
            <p:custDataLst>
              <p:tags r:id="rId19"/>
            </p:custDataLst>
          </p:nvPr>
        </p:nvCxnSpPr>
        <p:spPr bwMode="auto">
          <a:xfrm flipH="1">
            <a:off x="2552700" y="2732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5861" name="AutoShape 20"/>
          <p:cNvCxnSpPr>
            <a:cxnSpLocks noChangeShapeType="1"/>
            <a:stCxn id="35854" idx="3"/>
            <a:endCxn id="35852" idx="0"/>
          </p:cNvCxnSpPr>
          <p:nvPr>
            <p:custDataLst>
              <p:tags r:id="rId20"/>
            </p:custDataLst>
          </p:nvPr>
        </p:nvCxnSpPr>
        <p:spPr bwMode="auto">
          <a:xfrm flipH="1">
            <a:off x="6858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2" name="AutoShape 21"/>
          <p:cNvCxnSpPr>
            <a:cxnSpLocks noChangeShapeType="1"/>
            <a:stCxn id="35854" idx="5"/>
            <a:endCxn id="35851" idx="0"/>
          </p:cNvCxnSpPr>
          <p:nvPr>
            <p:custDataLst>
              <p:tags r:id="rId21"/>
            </p:custDataLst>
          </p:nvPr>
        </p:nvCxnSpPr>
        <p:spPr bwMode="auto">
          <a:xfrm>
            <a:off x="13541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3" name="AutoShape 22"/>
          <p:cNvCxnSpPr>
            <a:cxnSpLocks noChangeShapeType="1"/>
            <a:stCxn id="35852" idx="3"/>
            <a:endCxn id="35848" idx="0"/>
          </p:cNvCxnSpPr>
          <p:nvPr>
            <p:custDataLst>
              <p:tags r:id="rId22"/>
            </p:custDataLst>
          </p:nvPr>
        </p:nvCxnSpPr>
        <p:spPr bwMode="auto">
          <a:xfrm flipH="1">
            <a:off x="419100" y="27320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4" name="AutoShape 23"/>
          <p:cNvCxnSpPr>
            <a:cxnSpLocks noChangeShapeType="1"/>
            <a:stCxn id="35852" idx="5"/>
            <a:endCxn id="35847" idx="0"/>
          </p:cNvCxnSpPr>
          <p:nvPr>
            <p:custDataLst>
              <p:tags r:id="rId23"/>
            </p:custDataLst>
          </p:nvPr>
        </p:nvCxnSpPr>
        <p:spPr bwMode="auto">
          <a:xfrm>
            <a:off x="8207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5" name="AutoShape 24"/>
          <p:cNvCxnSpPr>
            <a:cxnSpLocks noChangeShapeType="1"/>
            <a:stCxn id="35851" idx="3"/>
            <a:endCxn id="35846" idx="0"/>
          </p:cNvCxnSpPr>
          <p:nvPr>
            <p:custDataLst>
              <p:tags r:id="rId24"/>
            </p:custDataLst>
          </p:nvPr>
        </p:nvCxnSpPr>
        <p:spPr bwMode="auto">
          <a:xfrm flipH="1">
            <a:off x="1485900" y="27320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6" name="AutoShape 25"/>
          <p:cNvCxnSpPr>
            <a:cxnSpLocks noChangeShapeType="1"/>
            <a:stCxn id="35851" idx="5"/>
            <a:endCxn id="35845" idx="0"/>
          </p:cNvCxnSpPr>
          <p:nvPr>
            <p:custDataLst>
              <p:tags r:id="rId25"/>
            </p:custDataLst>
          </p:nvPr>
        </p:nvCxnSpPr>
        <p:spPr bwMode="auto">
          <a:xfrm>
            <a:off x="18875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67" name="Line 26"/>
          <p:cNvSpPr>
            <a:spLocks noChangeShapeType="1"/>
          </p:cNvSpPr>
          <p:nvPr>
            <p:custDataLst>
              <p:tags r:id="rId26"/>
            </p:custDataLst>
          </p:nvPr>
        </p:nvSpPr>
        <p:spPr bwMode="auto">
          <a:xfrm>
            <a:off x="3962400" y="2057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5868" name="Oval 27"/>
          <p:cNvSpPr>
            <a:spLocks noChangeAspect="1" noChangeArrowheads="1"/>
          </p:cNvSpPr>
          <p:nvPr>
            <p:custDataLst>
              <p:tags r:id="rId27"/>
            </p:custDataLst>
          </p:nvPr>
        </p:nvSpPr>
        <p:spPr bwMode="auto">
          <a:xfrm>
            <a:off x="6667500" y="3276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6</a:t>
            </a:r>
          </a:p>
        </p:txBody>
      </p:sp>
      <p:sp>
        <p:nvSpPr>
          <p:cNvPr id="35869" name="Oval 28"/>
          <p:cNvSpPr>
            <a:spLocks noChangeAspect="1" noChangeArrowheads="1"/>
          </p:cNvSpPr>
          <p:nvPr>
            <p:custDataLst>
              <p:tags r:id="rId28"/>
            </p:custDataLst>
          </p:nvPr>
        </p:nvSpPr>
        <p:spPr bwMode="auto">
          <a:xfrm>
            <a:off x="61341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35870" name="Oval 29"/>
          <p:cNvSpPr>
            <a:spLocks noChangeAspect="1" noChangeArrowheads="1"/>
          </p:cNvSpPr>
          <p:nvPr>
            <p:custDataLst>
              <p:tags r:id="rId29"/>
            </p:custDataLst>
          </p:nvPr>
        </p:nvSpPr>
        <p:spPr bwMode="auto">
          <a:xfrm>
            <a:off x="5600700" y="3276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10</a:t>
            </a:r>
          </a:p>
        </p:txBody>
      </p:sp>
      <p:sp>
        <p:nvSpPr>
          <p:cNvPr id="35871" name="Oval 30"/>
          <p:cNvSpPr>
            <a:spLocks noChangeAspect="1" noChangeArrowheads="1"/>
          </p:cNvSpPr>
          <p:nvPr>
            <p:custDataLst>
              <p:tags r:id="rId30"/>
            </p:custDataLst>
          </p:nvPr>
        </p:nvSpPr>
        <p:spPr bwMode="auto">
          <a:xfrm>
            <a:off x="50673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35872" name="Oval 31"/>
          <p:cNvSpPr>
            <a:spLocks noChangeAspect="1" noChangeArrowheads="1"/>
          </p:cNvSpPr>
          <p:nvPr>
            <p:custDataLst>
              <p:tags r:id="rId31"/>
            </p:custDataLst>
          </p:nvPr>
        </p:nvSpPr>
        <p:spPr bwMode="auto">
          <a:xfrm>
            <a:off x="45339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a:t>
            </a:r>
          </a:p>
        </p:txBody>
      </p:sp>
      <p:sp>
        <p:nvSpPr>
          <p:cNvPr id="35873" name="Oval 32"/>
          <p:cNvSpPr>
            <a:spLocks noChangeAspect="1" noChangeArrowheads="1"/>
          </p:cNvSpPr>
          <p:nvPr>
            <p:custDataLst>
              <p:tags r:id="rId32"/>
            </p:custDataLst>
          </p:nvPr>
        </p:nvSpPr>
        <p:spPr bwMode="auto">
          <a:xfrm>
            <a:off x="80010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a:t>
            </a:r>
          </a:p>
        </p:txBody>
      </p:sp>
      <p:sp>
        <p:nvSpPr>
          <p:cNvPr id="35874" name="Oval 33"/>
          <p:cNvSpPr>
            <a:spLocks noChangeAspect="1" noChangeArrowheads="1"/>
          </p:cNvSpPr>
          <p:nvPr>
            <p:custDataLst>
              <p:tags r:id="rId33"/>
            </p:custDataLst>
          </p:nvPr>
        </p:nvSpPr>
        <p:spPr bwMode="auto">
          <a:xfrm>
            <a:off x="6934200" y="2387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2</a:t>
            </a:r>
          </a:p>
        </p:txBody>
      </p:sp>
      <p:sp>
        <p:nvSpPr>
          <p:cNvPr id="35875" name="Oval 34"/>
          <p:cNvSpPr>
            <a:spLocks noChangeAspect="1" noChangeArrowheads="1"/>
          </p:cNvSpPr>
          <p:nvPr>
            <p:custDataLst>
              <p:tags r:id="rId34"/>
            </p:custDataLst>
          </p:nvPr>
        </p:nvSpPr>
        <p:spPr bwMode="auto">
          <a:xfrm>
            <a:off x="5867400" y="2387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a:t>
            </a:r>
          </a:p>
        </p:txBody>
      </p:sp>
      <p:sp>
        <p:nvSpPr>
          <p:cNvPr id="35876" name="Oval 35"/>
          <p:cNvSpPr>
            <a:spLocks noChangeAspect="1" noChangeArrowheads="1"/>
          </p:cNvSpPr>
          <p:nvPr>
            <p:custDataLst>
              <p:tags r:id="rId35"/>
            </p:custDataLst>
          </p:nvPr>
        </p:nvSpPr>
        <p:spPr bwMode="auto">
          <a:xfrm>
            <a:off x="48006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35877" name="Oval 36"/>
          <p:cNvSpPr>
            <a:spLocks noChangeAspect="1" noChangeArrowheads="1"/>
          </p:cNvSpPr>
          <p:nvPr>
            <p:custDataLst>
              <p:tags r:id="rId36"/>
            </p:custDataLst>
          </p:nvPr>
        </p:nvSpPr>
        <p:spPr bwMode="auto">
          <a:xfrm>
            <a:off x="74676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11</a:t>
            </a:r>
          </a:p>
        </p:txBody>
      </p:sp>
      <p:sp>
        <p:nvSpPr>
          <p:cNvPr id="35878" name="Oval 37"/>
          <p:cNvSpPr>
            <a:spLocks noChangeAspect="1" noChangeArrowheads="1"/>
          </p:cNvSpPr>
          <p:nvPr>
            <p:custDataLst>
              <p:tags r:id="rId37"/>
            </p:custDataLst>
          </p:nvPr>
        </p:nvSpPr>
        <p:spPr bwMode="auto">
          <a:xfrm>
            <a:off x="53340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5</a:t>
            </a:r>
          </a:p>
        </p:txBody>
      </p:sp>
      <p:sp>
        <p:nvSpPr>
          <p:cNvPr id="35879" name="Oval 38"/>
          <p:cNvSpPr>
            <a:spLocks noChangeAspect="1" noChangeArrowheads="1"/>
          </p:cNvSpPr>
          <p:nvPr>
            <p:custDataLst>
              <p:tags r:id="rId38"/>
            </p:custDataLst>
          </p:nvPr>
        </p:nvSpPr>
        <p:spPr bwMode="auto">
          <a:xfrm>
            <a:off x="6400800" y="609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12</a:t>
            </a:r>
          </a:p>
        </p:txBody>
      </p:sp>
      <p:cxnSp>
        <p:nvCxnSpPr>
          <p:cNvPr id="35880" name="AutoShape 39"/>
          <p:cNvCxnSpPr>
            <a:cxnSpLocks noChangeShapeType="1"/>
            <a:stCxn id="35879" idx="3"/>
            <a:endCxn id="35878" idx="0"/>
          </p:cNvCxnSpPr>
          <p:nvPr>
            <p:custDataLst>
              <p:tags r:id="rId39"/>
            </p:custDataLst>
          </p:nvPr>
        </p:nvCxnSpPr>
        <p:spPr bwMode="auto">
          <a:xfrm flipH="1">
            <a:off x="5524500" y="9540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81" name="AutoShape 40"/>
          <p:cNvCxnSpPr>
            <a:cxnSpLocks noChangeShapeType="1"/>
            <a:stCxn id="35879" idx="5"/>
            <a:endCxn id="35877" idx="0"/>
          </p:cNvCxnSpPr>
          <p:nvPr>
            <p:custDataLst>
              <p:tags r:id="rId40"/>
            </p:custDataLst>
          </p:nvPr>
        </p:nvCxnSpPr>
        <p:spPr bwMode="auto">
          <a:xfrm>
            <a:off x="6726238" y="9540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82" name="AutoShape 41"/>
          <p:cNvCxnSpPr>
            <a:cxnSpLocks noChangeShapeType="1"/>
            <a:stCxn id="35877" idx="3"/>
            <a:endCxn id="35874" idx="0"/>
          </p:cNvCxnSpPr>
          <p:nvPr>
            <p:custDataLst>
              <p:tags r:id="rId41"/>
            </p:custDataLst>
          </p:nvPr>
        </p:nvCxnSpPr>
        <p:spPr bwMode="auto">
          <a:xfrm flipH="1">
            <a:off x="71247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83" name="AutoShape 42"/>
          <p:cNvCxnSpPr>
            <a:cxnSpLocks noChangeShapeType="1"/>
            <a:stCxn id="35877" idx="5"/>
            <a:endCxn id="35873" idx="0"/>
          </p:cNvCxnSpPr>
          <p:nvPr>
            <p:custDataLst>
              <p:tags r:id="rId42"/>
            </p:custDataLst>
          </p:nvPr>
        </p:nvCxnSpPr>
        <p:spPr bwMode="auto">
          <a:xfrm>
            <a:off x="77930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84" name="AutoShape 43"/>
          <p:cNvCxnSpPr>
            <a:cxnSpLocks noChangeShapeType="1"/>
            <a:stCxn id="35874" idx="3"/>
            <a:endCxn id="35868" idx="0"/>
          </p:cNvCxnSpPr>
          <p:nvPr>
            <p:custDataLst>
              <p:tags r:id="rId43"/>
            </p:custDataLst>
          </p:nvPr>
        </p:nvCxnSpPr>
        <p:spPr bwMode="auto">
          <a:xfrm flipH="1">
            <a:off x="6858000" y="2732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5885" name="AutoShape 44"/>
          <p:cNvCxnSpPr>
            <a:cxnSpLocks noChangeShapeType="1"/>
            <a:stCxn id="35878" idx="3"/>
            <a:endCxn id="35876" idx="0"/>
          </p:cNvCxnSpPr>
          <p:nvPr>
            <p:custDataLst>
              <p:tags r:id="rId44"/>
            </p:custDataLst>
          </p:nvPr>
        </p:nvCxnSpPr>
        <p:spPr bwMode="auto">
          <a:xfrm flipH="1">
            <a:off x="49911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86" name="AutoShape 45"/>
          <p:cNvCxnSpPr>
            <a:cxnSpLocks noChangeShapeType="1"/>
            <a:stCxn id="35878" idx="5"/>
            <a:endCxn id="35875" idx="0"/>
          </p:cNvCxnSpPr>
          <p:nvPr>
            <p:custDataLst>
              <p:tags r:id="rId45"/>
            </p:custDataLst>
          </p:nvPr>
        </p:nvCxnSpPr>
        <p:spPr bwMode="auto">
          <a:xfrm>
            <a:off x="56594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87" name="AutoShape 46"/>
          <p:cNvCxnSpPr>
            <a:cxnSpLocks noChangeShapeType="1"/>
            <a:stCxn id="35876" idx="3"/>
            <a:endCxn id="35872" idx="0"/>
          </p:cNvCxnSpPr>
          <p:nvPr>
            <p:custDataLst>
              <p:tags r:id="rId46"/>
            </p:custDataLst>
          </p:nvPr>
        </p:nvCxnSpPr>
        <p:spPr bwMode="auto">
          <a:xfrm flipH="1">
            <a:off x="4724400" y="27320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88" name="AutoShape 47"/>
          <p:cNvCxnSpPr>
            <a:cxnSpLocks noChangeShapeType="1"/>
            <a:stCxn id="35876" idx="5"/>
            <a:endCxn id="35871" idx="0"/>
          </p:cNvCxnSpPr>
          <p:nvPr>
            <p:custDataLst>
              <p:tags r:id="rId47"/>
            </p:custDataLst>
          </p:nvPr>
        </p:nvCxnSpPr>
        <p:spPr bwMode="auto">
          <a:xfrm>
            <a:off x="51260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89" name="AutoShape 48"/>
          <p:cNvCxnSpPr>
            <a:cxnSpLocks noChangeShapeType="1"/>
            <a:stCxn id="35875" idx="3"/>
            <a:endCxn id="35870" idx="0"/>
          </p:cNvCxnSpPr>
          <p:nvPr>
            <p:custDataLst>
              <p:tags r:id="rId48"/>
            </p:custDataLst>
          </p:nvPr>
        </p:nvCxnSpPr>
        <p:spPr bwMode="auto">
          <a:xfrm flipH="1">
            <a:off x="5791200" y="2732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5890" name="AutoShape 49"/>
          <p:cNvCxnSpPr>
            <a:cxnSpLocks noChangeShapeType="1"/>
            <a:stCxn id="35875" idx="5"/>
            <a:endCxn id="35869" idx="0"/>
          </p:cNvCxnSpPr>
          <p:nvPr>
            <p:custDataLst>
              <p:tags r:id="rId49"/>
            </p:custDataLst>
          </p:nvPr>
        </p:nvCxnSpPr>
        <p:spPr bwMode="auto">
          <a:xfrm>
            <a:off x="61928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91" name="Oval 50"/>
          <p:cNvSpPr>
            <a:spLocks noChangeAspect="1" noChangeArrowheads="1"/>
          </p:cNvSpPr>
          <p:nvPr>
            <p:custDataLst>
              <p:tags r:id="rId50"/>
            </p:custDataLst>
          </p:nvPr>
        </p:nvSpPr>
        <p:spPr bwMode="auto">
          <a:xfrm>
            <a:off x="3352800" y="6400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11</a:t>
            </a:r>
          </a:p>
        </p:txBody>
      </p:sp>
      <p:sp>
        <p:nvSpPr>
          <p:cNvPr id="35892" name="Oval 51"/>
          <p:cNvSpPr>
            <a:spLocks noChangeAspect="1" noChangeArrowheads="1"/>
          </p:cNvSpPr>
          <p:nvPr>
            <p:custDataLst>
              <p:tags r:id="rId51"/>
            </p:custDataLst>
          </p:nvPr>
        </p:nvSpPr>
        <p:spPr bwMode="auto">
          <a:xfrm>
            <a:off x="28194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35893" name="Oval 52"/>
          <p:cNvSpPr>
            <a:spLocks noChangeAspect="1" noChangeArrowheads="1"/>
          </p:cNvSpPr>
          <p:nvPr>
            <p:custDataLst>
              <p:tags r:id="rId52"/>
            </p:custDataLst>
          </p:nvPr>
        </p:nvSpPr>
        <p:spPr bwMode="auto">
          <a:xfrm>
            <a:off x="2286000" y="6400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10</a:t>
            </a:r>
          </a:p>
        </p:txBody>
      </p:sp>
      <p:sp>
        <p:nvSpPr>
          <p:cNvPr id="35894" name="Oval 53"/>
          <p:cNvSpPr>
            <a:spLocks noChangeAspect="1" noChangeArrowheads="1"/>
          </p:cNvSpPr>
          <p:nvPr>
            <p:custDataLst>
              <p:tags r:id="rId53"/>
            </p:custDataLst>
          </p:nvPr>
        </p:nvSpPr>
        <p:spPr bwMode="auto">
          <a:xfrm>
            <a:off x="17526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35895" name="Oval 54"/>
          <p:cNvSpPr>
            <a:spLocks noChangeAspect="1" noChangeArrowheads="1"/>
          </p:cNvSpPr>
          <p:nvPr>
            <p:custDataLst>
              <p:tags r:id="rId54"/>
            </p:custDataLst>
          </p:nvPr>
        </p:nvSpPr>
        <p:spPr bwMode="auto">
          <a:xfrm>
            <a:off x="12192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a:t>
            </a:r>
          </a:p>
        </p:txBody>
      </p:sp>
      <p:sp>
        <p:nvSpPr>
          <p:cNvPr id="35896" name="Oval 55"/>
          <p:cNvSpPr>
            <a:spLocks noChangeAspect="1" noChangeArrowheads="1"/>
          </p:cNvSpPr>
          <p:nvPr>
            <p:custDataLst>
              <p:tags r:id="rId55"/>
            </p:custDataLst>
          </p:nvPr>
        </p:nvSpPr>
        <p:spPr bwMode="auto">
          <a:xfrm>
            <a:off x="4686300" y="5511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a:t>
            </a:r>
          </a:p>
        </p:txBody>
      </p:sp>
      <p:sp>
        <p:nvSpPr>
          <p:cNvPr id="35897" name="Oval 56"/>
          <p:cNvSpPr>
            <a:spLocks noChangeAspect="1" noChangeArrowheads="1"/>
          </p:cNvSpPr>
          <p:nvPr>
            <p:custDataLst>
              <p:tags r:id="rId56"/>
            </p:custDataLst>
          </p:nvPr>
        </p:nvSpPr>
        <p:spPr bwMode="auto">
          <a:xfrm>
            <a:off x="3619500" y="5511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6</a:t>
            </a:r>
          </a:p>
        </p:txBody>
      </p:sp>
      <p:sp>
        <p:nvSpPr>
          <p:cNvPr id="35898" name="Oval 57"/>
          <p:cNvSpPr>
            <a:spLocks noChangeAspect="1" noChangeArrowheads="1"/>
          </p:cNvSpPr>
          <p:nvPr>
            <p:custDataLst>
              <p:tags r:id="rId57"/>
            </p:custDataLst>
          </p:nvPr>
        </p:nvSpPr>
        <p:spPr bwMode="auto">
          <a:xfrm>
            <a:off x="2552700" y="5511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a:t>
            </a:r>
          </a:p>
        </p:txBody>
      </p:sp>
      <p:sp>
        <p:nvSpPr>
          <p:cNvPr id="35899" name="Oval 58"/>
          <p:cNvSpPr>
            <a:spLocks noChangeAspect="1" noChangeArrowheads="1"/>
          </p:cNvSpPr>
          <p:nvPr>
            <p:custDataLst>
              <p:tags r:id="rId58"/>
            </p:custDataLst>
          </p:nvPr>
        </p:nvSpPr>
        <p:spPr bwMode="auto">
          <a:xfrm>
            <a:off x="1485900" y="5511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35900" name="Oval 59"/>
          <p:cNvSpPr>
            <a:spLocks noChangeAspect="1" noChangeArrowheads="1"/>
          </p:cNvSpPr>
          <p:nvPr>
            <p:custDataLst>
              <p:tags r:id="rId59"/>
            </p:custDataLst>
          </p:nvPr>
        </p:nvSpPr>
        <p:spPr bwMode="auto">
          <a:xfrm>
            <a:off x="4152900" y="4622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2</a:t>
            </a:r>
          </a:p>
        </p:txBody>
      </p:sp>
      <p:sp>
        <p:nvSpPr>
          <p:cNvPr id="35901" name="Oval 60"/>
          <p:cNvSpPr>
            <a:spLocks noChangeAspect="1" noChangeArrowheads="1"/>
          </p:cNvSpPr>
          <p:nvPr>
            <p:custDataLst>
              <p:tags r:id="rId60"/>
            </p:custDataLst>
          </p:nvPr>
        </p:nvSpPr>
        <p:spPr bwMode="auto">
          <a:xfrm>
            <a:off x="2019300" y="4622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5</a:t>
            </a:r>
          </a:p>
        </p:txBody>
      </p:sp>
      <p:sp>
        <p:nvSpPr>
          <p:cNvPr id="35902" name="Oval 61"/>
          <p:cNvSpPr>
            <a:spLocks noChangeAspect="1" noChangeArrowheads="1"/>
          </p:cNvSpPr>
          <p:nvPr>
            <p:custDataLst>
              <p:tags r:id="rId61"/>
            </p:custDataLst>
          </p:nvPr>
        </p:nvSpPr>
        <p:spPr bwMode="auto">
          <a:xfrm>
            <a:off x="3086100" y="3733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12</a:t>
            </a:r>
          </a:p>
        </p:txBody>
      </p:sp>
      <p:cxnSp>
        <p:nvCxnSpPr>
          <p:cNvPr id="35903" name="AutoShape 62"/>
          <p:cNvCxnSpPr>
            <a:cxnSpLocks noChangeShapeType="1"/>
            <a:stCxn id="35902" idx="3"/>
            <a:endCxn id="35901" idx="0"/>
          </p:cNvCxnSpPr>
          <p:nvPr>
            <p:custDataLst>
              <p:tags r:id="rId62"/>
            </p:custDataLst>
          </p:nvPr>
        </p:nvCxnSpPr>
        <p:spPr bwMode="auto">
          <a:xfrm flipH="1">
            <a:off x="2209800" y="40782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904" name="AutoShape 63"/>
          <p:cNvCxnSpPr>
            <a:cxnSpLocks noChangeShapeType="1"/>
            <a:stCxn id="35902" idx="5"/>
            <a:endCxn id="35900" idx="0"/>
          </p:cNvCxnSpPr>
          <p:nvPr>
            <p:custDataLst>
              <p:tags r:id="rId63"/>
            </p:custDataLst>
          </p:nvPr>
        </p:nvCxnSpPr>
        <p:spPr bwMode="auto">
          <a:xfrm>
            <a:off x="3411538" y="40782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905" name="AutoShape 64"/>
          <p:cNvCxnSpPr>
            <a:cxnSpLocks noChangeShapeType="1"/>
            <a:stCxn id="35900" idx="3"/>
            <a:endCxn id="35897" idx="0"/>
          </p:cNvCxnSpPr>
          <p:nvPr>
            <p:custDataLst>
              <p:tags r:id="rId64"/>
            </p:custDataLst>
          </p:nvPr>
        </p:nvCxnSpPr>
        <p:spPr bwMode="auto">
          <a:xfrm flipH="1">
            <a:off x="3810000" y="4967288"/>
            <a:ext cx="3984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5906" name="AutoShape 65"/>
          <p:cNvCxnSpPr>
            <a:cxnSpLocks noChangeShapeType="1"/>
            <a:stCxn id="35900" idx="5"/>
            <a:endCxn id="35896" idx="0"/>
          </p:cNvCxnSpPr>
          <p:nvPr>
            <p:custDataLst>
              <p:tags r:id="rId65"/>
            </p:custDataLst>
          </p:nvPr>
        </p:nvCxnSpPr>
        <p:spPr bwMode="auto">
          <a:xfrm>
            <a:off x="4478338" y="4967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907" name="AutoShape 66"/>
          <p:cNvCxnSpPr>
            <a:cxnSpLocks noChangeShapeType="1"/>
            <a:stCxn id="35897" idx="3"/>
            <a:endCxn id="35891" idx="0"/>
          </p:cNvCxnSpPr>
          <p:nvPr>
            <p:custDataLst>
              <p:tags r:id="rId66"/>
            </p:custDataLst>
          </p:nvPr>
        </p:nvCxnSpPr>
        <p:spPr bwMode="auto">
          <a:xfrm flipH="1">
            <a:off x="3543300" y="5856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5908" name="AutoShape 67"/>
          <p:cNvCxnSpPr>
            <a:cxnSpLocks noChangeShapeType="1"/>
            <a:stCxn id="35901" idx="3"/>
            <a:endCxn id="35899" idx="0"/>
          </p:cNvCxnSpPr>
          <p:nvPr>
            <p:custDataLst>
              <p:tags r:id="rId67"/>
            </p:custDataLst>
          </p:nvPr>
        </p:nvCxnSpPr>
        <p:spPr bwMode="auto">
          <a:xfrm flipH="1">
            <a:off x="1676400" y="49672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909" name="AutoShape 68"/>
          <p:cNvCxnSpPr>
            <a:cxnSpLocks noChangeShapeType="1"/>
            <a:stCxn id="35901" idx="5"/>
            <a:endCxn id="35898" idx="0"/>
          </p:cNvCxnSpPr>
          <p:nvPr>
            <p:custDataLst>
              <p:tags r:id="rId68"/>
            </p:custDataLst>
          </p:nvPr>
        </p:nvCxnSpPr>
        <p:spPr bwMode="auto">
          <a:xfrm>
            <a:off x="2344738" y="4967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910" name="AutoShape 69"/>
          <p:cNvCxnSpPr>
            <a:cxnSpLocks noChangeShapeType="1"/>
            <a:stCxn id="35899" idx="3"/>
            <a:endCxn id="35895" idx="0"/>
          </p:cNvCxnSpPr>
          <p:nvPr>
            <p:custDataLst>
              <p:tags r:id="rId69"/>
            </p:custDataLst>
          </p:nvPr>
        </p:nvCxnSpPr>
        <p:spPr bwMode="auto">
          <a:xfrm flipH="1">
            <a:off x="1409700" y="58562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911" name="AutoShape 70"/>
          <p:cNvCxnSpPr>
            <a:cxnSpLocks noChangeShapeType="1"/>
            <a:stCxn id="35899" idx="5"/>
            <a:endCxn id="35894" idx="0"/>
          </p:cNvCxnSpPr>
          <p:nvPr>
            <p:custDataLst>
              <p:tags r:id="rId70"/>
            </p:custDataLst>
          </p:nvPr>
        </p:nvCxnSpPr>
        <p:spPr bwMode="auto">
          <a:xfrm>
            <a:off x="1811338" y="5856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912" name="AutoShape 71"/>
          <p:cNvCxnSpPr>
            <a:cxnSpLocks noChangeShapeType="1"/>
            <a:stCxn id="35898" idx="3"/>
            <a:endCxn id="35893" idx="0"/>
          </p:cNvCxnSpPr>
          <p:nvPr>
            <p:custDataLst>
              <p:tags r:id="rId71"/>
            </p:custDataLst>
          </p:nvPr>
        </p:nvCxnSpPr>
        <p:spPr bwMode="auto">
          <a:xfrm flipH="1">
            <a:off x="2476500" y="5856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5913" name="AutoShape 72"/>
          <p:cNvCxnSpPr>
            <a:cxnSpLocks noChangeShapeType="1"/>
            <a:stCxn id="35898" idx="5"/>
            <a:endCxn id="35892" idx="0"/>
          </p:cNvCxnSpPr>
          <p:nvPr>
            <p:custDataLst>
              <p:tags r:id="rId72"/>
            </p:custDataLst>
          </p:nvPr>
        </p:nvCxnSpPr>
        <p:spPr bwMode="auto">
          <a:xfrm>
            <a:off x="2878138" y="5856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914" name="Line 97"/>
          <p:cNvSpPr>
            <a:spLocks noChangeShapeType="1"/>
          </p:cNvSpPr>
          <p:nvPr>
            <p:custDataLst>
              <p:tags r:id="rId73"/>
            </p:custDataLst>
          </p:nvPr>
        </p:nvSpPr>
        <p:spPr bwMode="auto">
          <a:xfrm>
            <a:off x="8153400" y="2057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5915" name="Line 98"/>
          <p:cNvSpPr>
            <a:spLocks noChangeShapeType="1"/>
          </p:cNvSpPr>
          <p:nvPr>
            <p:custDataLst>
              <p:tags r:id="rId74"/>
            </p:custDataLst>
          </p:nvPr>
        </p:nvSpPr>
        <p:spPr bwMode="auto">
          <a:xfrm>
            <a:off x="685800" y="5105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27139042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C95051B-AC71-4D69-98A3-B3408E6A6CDD}" type="slidenum">
              <a:rPr lang="en-US" altLang="en-US" sz="1400"/>
              <a:pPr eaLnBrk="1" hangingPunct="1"/>
              <a:t>27</a:t>
            </a:fld>
            <a:endParaRPr lang="en-US" altLang="en-US" sz="1400"/>
          </a:p>
        </p:txBody>
      </p:sp>
      <p:sp>
        <p:nvSpPr>
          <p:cNvPr id="36867" name="Rectangle 2"/>
          <p:cNvSpPr>
            <a:spLocks noGrp="1" noChangeArrowheads="1"/>
          </p:cNvSpPr>
          <p:nvPr>
            <p:ph type="title"/>
            <p:custDataLst>
              <p:tags r:id="rId2"/>
            </p:custDataLst>
          </p:nvPr>
        </p:nvSpPr>
        <p:spPr>
          <a:xfrm>
            <a:off x="685800" y="-228600"/>
            <a:ext cx="7772400" cy="1143000"/>
          </a:xfrm>
        </p:spPr>
        <p:txBody>
          <a:bodyPr/>
          <a:lstStyle/>
          <a:p>
            <a:pPr eaLnBrk="1" hangingPunct="1"/>
            <a:r>
              <a:rPr lang="en-US" altLang="en-US" smtClean="0"/>
              <a:t>BuildHeap: Floyd’s Method</a:t>
            </a:r>
          </a:p>
        </p:txBody>
      </p:sp>
      <p:sp>
        <p:nvSpPr>
          <p:cNvPr id="36868" name="Oval 3"/>
          <p:cNvSpPr>
            <a:spLocks noChangeAspect="1" noChangeArrowheads="1"/>
          </p:cNvSpPr>
          <p:nvPr>
            <p:custDataLst>
              <p:tags r:id="rId3"/>
            </p:custDataLst>
          </p:nvPr>
        </p:nvSpPr>
        <p:spPr bwMode="auto">
          <a:xfrm>
            <a:off x="2362200" y="3276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6</a:t>
            </a:r>
          </a:p>
        </p:txBody>
      </p:sp>
      <p:sp>
        <p:nvSpPr>
          <p:cNvPr id="36869" name="Oval 4"/>
          <p:cNvSpPr>
            <a:spLocks noChangeAspect="1" noChangeArrowheads="1"/>
          </p:cNvSpPr>
          <p:nvPr>
            <p:custDataLst>
              <p:tags r:id="rId4"/>
            </p:custDataLst>
          </p:nvPr>
        </p:nvSpPr>
        <p:spPr bwMode="auto">
          <a:xfrm>
            <a:off x="18288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36870" name="Oval 5"/>
          <p:cNvSpPr>
            <a:spLocks noChangeAspect="1" noChangeArrowheads="1"/>
          </p:cNvSpPr>
          <p:nvPr>
            <p:custDataLst>
              <p:tags r:id="rId5"/>
            </p:custDataLst>
          </p:nvPr>
        </p:nvSpPr>
        <p:spPr bwMode="auto">
          <a:xfrm>
            <a:off x="12954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a:t>
            </a:r>
          </a:p>
        </p:txBody>
      </p:sp>
      <p:sp>
        <p:nvSpPr>
          <p:cNvPr id="36871" name="Oval 6"/>
          <p:cNvSpPr>
            <a:spLocks noChangeAspect="1" noChangeArrowheads="1"/>
          </p:cNvSpPr>
          <p:nvPr>
            <p:custDataLst>
              <p:tags r:id="rId6"/>
            </p:custDataLst>
          </p:nvPr>
        </p:nvSpPr>
        <p:spPr bwMode="auto">
          <a:xfrm>
            <a:off x="7620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36872" name="Oval 7"/>
          <p:cNvSpPr>
            <a:spLocks noChangeAspect="1" noChangeArrowheads="1"/>
          </p:cNvSpPr>
          <p:nvPr>
            <p:custDataLst>
              <p:tags r:id="rId7"/>
            </p:custDataLst>
          </p:nvPr>
        </p:nvSpPr>
        <p:spPr bwMode="auto">
          <a:xfrm>
            <a:off x="2286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a:t>
            </a:r>
          </a:p>
        </p:txBody>
      </p:sp>
      <p:sp>
        <p:nvSpPr>
          <p:cNvPr id="36873" name="Oval 8"/>
          <p:cNvSpPr>
            <a:spLocks noChangeAspect="1" noChangeArrowheads="1"/>
          </p:cNvSpPr>
          <p:nvPr>
            <p:custDataLst>
              <p:tags r:id="rId8"/>
            </p:custDataLst>
          </p:nvPr>
        </p:nvSpPr>
        <p:spPr bwMode="auto">
          <a:xfrm>
            <a:off x="36957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a:t>
            </a:r>
          </a:p>
        </p:txBody>
      </p:sp>
      <p:sp>
        <p:nvSpPr>
          <p:cNvPr id="36874" name="Oval 9"/>
          <p:cNvSpPr>
            <a:spLocks noChangeAspect="1" noChangeArrowheads="1"/>
          </p:cNvSpPr>
          <p:nvPr>
            <p:custDataLst>
              <p:tags r:id="rId9"/>
            </p:custDataLst>
          </p:nvPr>
        </p:nvSpPr>
        <p:spPr bwMode="auto">
          <a:xfrm>
            <a:off x="2628900" y="2387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2</a:t>
            </a:r>
          </a:p>
        </p:txBody>
      </p:sp>
      <p:sp>
        <p:nvSpPr>
          <p:cNvPr id="36875" name="Oval 10"/>
          <p:cNvSpPr>
            <a:spLocks noChangeAspect="1" noChangeArrowheads="1"/>
          </p:cNvSpPr>
          <p:nvPr>
            <p:custDataLst>
              <p:tags r:id="rId10"/>
            </p:custDataLst>
          </p:nvPr>
        </p:nvSpPr>
        <p:spPr bwMode="auto">
          <a:xfrm>
            <a:off x="1562100" y="2387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10</a:t>
            </a:r>
          </a:p>
        </p:txBody>
      </p:sp>
      <p:sp>
        <p:nvSpPr>
          <p:cNvPr id="36876" name="Oval 11"/>
          <p:cNvSpPr>
            <a:spLocks noChangeAspect="1" noChangeArrowheads="1"/>
          </p:cNvSpPr>
          <p:nvPr>
            <p:custDataLst>
              <p:tags r:id="rId11"/>
            </p:custDataLst>
          </p:nvPr>
        </p:nvSpPr>
        <p:spPr bwMode="auto">
          <a:xfrm>
            <a:off x="4953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36877" name="Oval 12"/>
          <p:cNvSpPr>
            <a:spLocks noChangeAspect="1" noChangeArrowheads="1"/>
          </p:cNvSpPr>
          <p:nvPr>
            <p:custDataLst>
              <p:tags r:id="rId12"/>
            </p:custDataLst>
          </p:nvPr>
        </p:nvSpPr>
        <p:spPr bwMode="auto">
          <a:xfrm>
            <a:off x="31623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11</a:t>
            </a:r>
          </a:p>
        </p:txBody>
      </p:sp>
      <p:sp>
        <p:nvSpPr>
          <p:cNvPr id="36878" name="Oval 13"/>
          <p:cNvSpPr>
            <a:spLocks noChangeAspect="1" noChangeArrowheads="1"/>
          </p:cNvSpPr>
          <p:nvPr>
            <p:custDataLst>
              <p:tags r:id="rId13"/>
            </p:custDataLst>
          </p:nvPr>
        </p:nvSpPr>
        <p:spPr bwMode="auto">
          <a:xfrm>
            <a:off x="10287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5</a:t>
            </a:r>
          </a:p>
        </p:txBody>
      </p:sp>
      <p:sp>
        <p:nvSpPr>
          <p:cNvPr id="36879" name="Oval 14"/>
          <p:cNvSpPr>
            <a:spLocks noChangeAspect="1" noChangeArrowheads="1"/>
          </p:cNvSpPr>
          <p:nvPr>
            <p:custDataLst>
              <p:tags r:id="rId14"/>
            </p:custDataLst>
          </p:nvPr>
        </p:nvSpPr>
        <p:spPr bwMode="auto">
          <a:xfrm>
            <a:off x="2095500" y="609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12</a:t>
            </a:r>
          </a:p>
        </p:txBody>
      </p:sp>
      <p:cxnSp>
        <p:nvCxnSpPr>
          <p:cNvPr id="36880" name="AutoShape 15"/>
          <p:cNvCxnSpPr>
            <a:cxnSpLocks noChangeShapeType="1"/>
            <a:stCxn id="36879" idx="3"/>
            <a:endCxn id="36878" idx="0"/>
          </p:cNvCxnSpPr>
          <p:nvPr>
            <p:custDataLst>
              <p:tags r:id="rId15"/>
            </p:custDataLst>
          </p:nvPr>
        </p:nvCxnSpPr>
        <p:spPr bwMode="auto">
          <a:xfrm flipH="1">
            <a:off x="1219200" y="9540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1" name="AutoShape 16"/>
          <p:cNvCxnSpPr>
            <a:cxnSpLocks noChangeShapeType="1"/>
            <a:stCxn id="36879" idx="5"/>
            <a:endCxn id="36877" idx="0"/>
          </p:cNvCxnSpPr>
          <p:nvPr>
            <p:custDataLst>
              <p:tags r:id="rId16"/>
            </p:custDataLst>
          </p:nvPr>
        </p:nvCxnSpPr>
        <p:spPr bwMode="auto">
          <a:xfrm>
            <a:off x="2420938" y="9540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2" name="AutoShape 17"/>
          <p:cNvCxnSpPr>
            <a:cxnSpLocks noChangeShapeType="1"/>
            <a:stCxn id="36877" idx="3"/>
            <a:endCxn id="36874" idx="0"/>
          </p:cNvCxnSpPr>
          <p:nvPr>
            <p:custDataLst>
              <p:tags r:id="rId17"/>
            </p:custDataLst>
          </p:nvPr>
        </p:nvCxnSpPr>
        <p:spPr bwMode="auto">
          <a:xfrm flipH="1">
            <a:off x="28194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3" name="AutoShape 18"/>
          <p:cNvCxnSpPr>
            <a:cxnSpLocks noChangeShapeType="1"/>
            <a:stCxn id="36877" idx="5"/>
            <a:endCxn id="36873" idx="0"/>
          </p:cNvCxnSpPr>
          <p:nvPr>
            <p:custDataLst>
              <p:tags r:id="rId18"/>
            </p:custDataLst>
          </p:nvPr>
        </p:nvCxnSpPr>
        <p:spPr bwMode="auto">
          <a:xfrm>
            <a:off x="34877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4" name="AutoShape 19"/>
          <p:cNvCxnSpPr>
            <a:cxnSpLocks noChangeShapeType="1"/>
            <a:stCxn id="36874" idx="3"/>
            <a:endCxn id="36868" idx="0"/>
          </p:cNvCxnSpPr>
          <p:nvPr>
            <p:custDataLst>
              <p:tags r:id="rId19"/>
            </p:custDataLst>
          </p:nvPr>
        </p:nvCxnSpPr>
        <p:spPr bwMode="auto">
          <a:xfrm flipH="1">
            <a:off x="2552700" y="2732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6885" name="AutoShape 20"/>
          <p:cNvCxnSpPr>
            <a:cxnSpLocks noChangeShapeType="1"/>
            <a:stCxn id="36878" idx="3"/>
            <a:endCxn id="36876" idx="0"/>
          </p:cNvCxnSpPr>
          <p:nvPr>
            <p:custDataLst>
              <p:tags r:id="rId20"/>
            </p:custDataLst>
          </p:nvPr>
        </p:nvCxnSpPr>
        <p:spPr bwMode="auto">
          <a:xfrm flipH="1">
            <a:off x="6858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6" name="AutoShape 21"/>
          <p:cNvCxnSpPr>
            <a:cxnSpLocks noChangeShapeType="1"/>
            <a:stCxn id="36878" idx="5"/>
            <a:endCxn id="36875" idx="0"/>
          </p:cNvCxnSpPr>
          <p:nvPr>
            <p:custDataLst>
              <p:tags r:id="rId21"/>
            </p:custDataLst>
          </p:nvPr>
        </p:nvCxnSpPr>
        <p:spPr bwMode="auto">
          <a:xfrm>
            <a:off x="13541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7" name="AutoShape 22"/>
          <p:cNvCxnSpPr>
            <a:cxnSpLocks noChangeShapeType="1"/>
            <a:stCxn id="36876" idx="3"/>
            <a:endCxn id="36872" idx="0"/>
          </p:cNvCxnSpPr>
          <p:nvPr>
            <p:custDataLst>
              <p:tags r:id="rId22"/>
            </p:custDataLst>
          </p:nvPr>
        </p:nvCxnSpPr>
        <p:spPr bwMode="auto">
          <a:xfrm flipH="1">
            <a:off x="419100" y="27320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8" name="AutoShape 23"/>
          <p:cNvCxnSpPr>
            <a:cxnSpLocks noChangeShapeType="1"/>
            <a:stCxn id="36876" idx="5"/>
            <a:endCxn id="36871" idx="0"/>
          </p:cNvCxnSpPr>
          <p:nvPr>
            <p:custDataLst>
              <p:tags r:id="rId23"/>
            </p:custDataLst>
          </p:nvPr>
        </p:nvCxnSpPr>
        <p:spPr bwMode="auto">
          <a:xfrm>
            <a:off x="8207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9" name="AutoShape 24"/>
          <p:cNvCxnSpPr>
            <a:cxnSpLocks noChangeShapeType="1"/>
            <a:stCxn id="36875" idx="3"/>
            <a:endCxn id="36870" idx="0"/>
          </p:cNvCxnSpPr>
          <p:nvPr>
            <p:custDataLst>
              <p:tags r:id="rId24"/>
            </p:custDataLst>
          </p:nvPr>
        </p:nvCxnSpPr>
        <p:spPr bwMode="auto">
          <a:xfrm flipH="1">
            <a:off x="1485900" y="27320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90" name="AutoShape 25"/>
          <p:cNvCxnSpPr>
            <a:cxnSpLocks noChangeShapeType="1"/>
            <a:stCxn id="36875" idx="5"/>
            <a:endCxn id="36869" idx="0"/>
          </p:cNvCxnSpPr>
          <p:nvPr>
            <p:custDataLst>
              <p:tags r:id="rId25"/>
            </p:custDataLst>
          </p:nvPr>
        </p:nvCxnSpPr>
        <p:spPr bwMode="auto">
          <a:xfrm>
            <a:off x="18875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91" name="Line 26"/>
          <p:cNvSpPr>
            <a:spLocks noChangeShapeType="1"/>
          </p:cNvSpPr>
          <p:nvPr>
            <p:custDataLst>
              <p:tags r:id="rId26"/>
            </p:custDataLst>
          </p:nvPr>
        </p:nvSpPr>
        <p:spPr bwMode="auto">
          <a:xfrm>
            <a:off x="3962400" y="2057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6892" name="Oval 27"/>
          <p:cNvSpPr>
            <a:spLocks noChangeAspect="1" noChangeArrowheads="1"/>
          </p:cNvSpPr>
          <p:nvPr>
            <p:custDataLst>
              <p:tags r:id="rId27"/>
            </p:custDataLst>
          </p:nvPr>
        </p:nvSpPr>
        <p:spPr bwMode="auto">
          <a:xfrm>
            <a:off x="6667500" y="3276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6</a:t>
            </a:r>
          </a:p>
        </p:txBody>
      </p:sp>
      <p:sp>
        <p:nvSpPr>
          <p:cNvPr id="36893" name="Oval 28"/>
          <p:cNvSpPr>
            <a:spLocks noChangeAspect="1" noChangeArrowheads="1"/>
          </p:cNvSpPr>
          <p:nvPr>
            <p:custDataLst>
              <p:tags r:id="rId28"/>
            </p:custDataLst>
          </p:nvPr>
        </p:nvSpPr>
        <p:spPr bwMode="auto">
          <a:xfrm>
            <a:off x="61341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36894" name="Oval 29"/>
          <p:cNvSpPr>
            <a:spLocks noChangeAspect="1" noChangeArrowheads="1"/>
          </p:cNvSpPr>
          <p:nvPr>
            <p:custDataLst>
              <p:tags r:id="rId29"/>
            </p:custDataLst>
          </p:nvPr>
        </p:nvSpPr>
        <p:spPr bwMode="auto">
          <a:xfrm>
            <a:off x="5600700" y="3276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10</a:t>
            </a:r>
          </a:p>
        </p:txBody>
      </p:sp>
      <p:sp>
        <p:nvSpPr>
          <p:cNvPr id="36895" name="Oval 30"/>
          <p:cNvSpPr>
            <a:spLocks noChangeAspect="1" noChangeArrowheads="1"/>
          </p:cNvSpPr>
          <p:nvPr>
            <p:custDataLst>
              <p:tags r:id="rId30"/>
            </p:custDataLst>
          </p:nvPr>
        </p:nvSpPr>
        <p:spPr bwMode="auto">
          <a:xfrm>
            <a:off x="50673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36896" name="Oval 31"/>
          <p:cNvSpPr>
            <a:spLocks noChangeAspect="1" noChangeArrowheads="1"/>
          </p:cNvSpPr>
          <p:nvPr>
            <p:custDataLst>
              <p:tags r:id="rId31"/>
            </p:custDataLst>
          </p:nvPr>
        </p:nvSpPr>
        <p:spPr bwMode="auto">
          <a:xfrm>
            <a:off x="45339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a:t>
            </a:r>
          </a:p>
        </p:txBody>
      </p:sp>
      <p:sp>
        <p:nvSpPr>
          <p:cNvPr id="36897" name="Oval 32"/>
          <p:cNvSpPr>
            <a:spLocks noChangeAspect="1" noChangeArrowheads="1"/>
          </p:cNvSpPr>
          <p:nvPr>
            <p:custDataLst>
              <p:tags r:id="rId32"/>
            </p:custDataLst>
          </p:nvPr>
        </p:nvSpPr>
        <p:spPr bwMode="auto">
          <a:xfrm>
            <a:off x="80010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a:t>
            </a:r>
          </a:p>
        </p:txBody>
      </p:sp>
      <p:sp>
        <p:nvSpPr>
          <p:cNvPr id="36898" name="Oval 33"/>
          <p:cNvSpPr>
            <a:spLocks noChangeAspect="1" noChangeArrowheads="1"/>
          </p:cNvSpPr>
          <p:nvPr>
            <p:custDataLst>
              <p:tags r:id="rId33"/>
            </p:custDataLst>
          </p:nvPr>
        </p:nvSpPr>
        <p:spPr bwMode="auto">
          <a:xfrm>
            <a:off x="6934200" y="2387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2</a:t>
            </a:r>
          </a:p>
        </p:txBody>
      </p:sp>
      <p:sp>
        <p:nvSpPr>
          <p:cNvPr id="36899" name="Oval 34"/>
          <p:cNvSpPr>
            <a:spLocks noChangeAspect="1" noChangeArrowheads="1"/>
          </p:cNvSpPr>
          <p:nvPr>
            <p:custDataLst>
              <p:tags r:id="rId34"/>
            </p:custDataLst>
          </p:nvPr>
        </p:nvSpPr>
        <p:spPr bwMode="auto">
          <a:xfrm>
            <a:off x="5867400" y="2387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a:t>
            </a:r>
          </a:p>
        </p:txBody>
      </p:sp>
      <p:sp>
        <p:nvSpPr>
          <p:cNvPr id="36900" name="Oval 35"/>
          <p:cNvSpPr>
            <a:spLocks noChangeAspect="1" noChangeArrowheads="1"/>
          </p:cNvSpPr>
          <p:nvPr>
            <p:custDataLst>
              <p:tags r:id="rId35"/>
            </p:custDataLst>
          </p:nvPr>
        </p:nvSpPr>
        <p:spPr bwMode="auto">
          <a:xfrm>
            <a:off x="4800600" y="2387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36901" name="Oval 36"/>
          <p:cNvSpPr>
            <a:spLocks noChangeAspect="1" noChangeArrowheads="1"/>
          </p:cNvSpPr>
          <p:nvPr>
            <p:custDataLst>
              <p:tags r:id="rId36"/>
            </p:custDataLst>
          </p:nvPr>
        </p:nvSpPr>
        <p:spPr bwMode="auto">
          <a:xfrm>
            <a:off x="74676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11</a:t>
            </a:r>
          </a:p>
        </p:txBody>
      </p:sp>
      <p:sp>
        <p:nvSpPr>
          <p:cNvPr id="36902" name="Oval 37"/>
          <p:cNvSpPr>
            <a:spLocks noChangeAspect="1" noChangeArrowheads="1"/>
          </p:cNvSpPr>
          <p:nvPr>
            <p:custDataLst>
              <p:tags r:id="rId37"/>
            </p:custDataLst>
          </p:nvPr>
        </p:nvSpPr>
        <p:spPr bwMode="auto">
          <a:xfrm>
            <a:off x="5334000" y="1498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5</a:t>
            </a:r>
          </a:p>
        </p:txBody>
      </p:sp>
      <p:sp>
        <p:nvSpPr>
          <p:cNvPr id="36903" name="Oval 38"/>
          <p:cNvSpPr>
            <a:spLocks noChangeAspect="1" noChangeArrowheads="1"/>
          </p:cNvSpPr>
          <p:nvPr>
            <p:custDataLst>
              <p:tags r:id="rId38"/>
            </p:custDataLst>
          </p:nvPr>
        </p:nvSpPr>
        <p:spPr bwMode="auto">
          <a:xfrm>
            <a:off x="6400800" y="6096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12</a:t>
            </a:r>
          </a:p>
        </p:txBody>
      </p:sp>
      <p:cxnSp>
        <p:nvCxnSpPr>
          <p:cNvPr id="36904" name="AutoShape 39"/>
          <p:cNvCxnSpPr>
            <a:cxnSpLocks noChangeShapeType="1"/>
            <a:stCxn id="36903" idx="3"/>
            <a:endCxn id="36902" idx="0"/>
          </p:cNvCxnSpPr>
          <p:nvPr>
            <p:custDataLst>
              <p:tags r:id="rId39"/>
            </p:custDataLst>
          </p:nvPr>
        </p:nvCxnSpPr>
        <p:spPr bwMode="auto">
          <a:xfrm flipH="1">
            <a:off x="5524500" y="9540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05" name="AutoShape 40"/>
          <p:cNvCxnSpPr>
            <a:cxnSpLocks noChangeShapeType="1"/>
            <a:stCxn id="36903" idx="5"/>
            <a:endCxn id="36901" idx="0"/>
          </p:cNvCxnSpPr>
          <p:nvPr>
            <p:custDataLst>
              <p:tags r:id="rId40"/>
            </p:custDataLst>
          </p:nvPr>
        </p:nvCxnSpPr>
        <p:spPr bwMode="auto">
          <a:xfrm>
            <a:off x="6726238" y="9540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06" name="AutoShape 41"/>
          <p:cNvCxnSpPr>
            <a:cxnSpLocks noChangeShapeType="1"/>
            <a:stCxn id="36901" idx="3"/>
            <a:endCxn id="36898" idx="0"/>
          </p:cNvCxnSpPr>
          <p:nvPr>
            <p:custDataLst>
              <p:tags r:id="rId41"/>
            </p:custDataLst>
          </p:nvPr>
        </p:nvCxnSpPr>
        <p:spPr bwMode="auto">
          <a:xfrm flipH="1">
            <a:off x="71247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07" name="AutoShape 42"/>
          <p:cNvCxnSpPr>
            <a:cxnSpLocks noChangeShapeType="1"/>
            <a:stCxn id="36901" idx="5"/>
            <a:endCxn id="36897" idx="0"/>
          </p:cNvCxnSpPr>
          <p:nvPr>
            <p:custDataLst>
              <p:tags r:id="rId42"/>
            </p:custDataLst>
          </p:nvPr>
        </p:nvCxnSpPr>
        <p:spPr bwMode="auto">
          <a:xfrm>
            <a:off x="77930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08" name="AutoShape 43"/>
          <p:cNvCxnSpPr>
            <a:cxnSpLocks noChangeShapeType="1"/>
            <a:stCxn id="36898" idx="3"/>
            <a:endCxn id="36892" idx="0"/>
          </p:cNvCxnSpPr>
          <p:nvPr>
            <p:custDataLst>
              <p:tags r:id="rId43"/>
            </p:custDataLst>
          </p:nvPr>
        </p:nvCxnSpPr>
        <p:spPr bwMode="auto">
          <a:xfrm flipH="1">
            <a:off x="6858000" y="2732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6909" name="AutoShape 44"/>
          <p:cNvCxnSpPr>
            <a:cxnSpLocks noChangeShapeType="1"/>
            <a:stCxn id="36902" idx="3"/>
            <a:endCxn id="36900" idx="0"/>
          </p:cNvCxnSpPr>
          <p:nvPr>
            <p:custDataLst>
              <p:tags r:id="rId44"/>
            </p:custDataLst>
          </p:nvPr>
        </p:nvCxnSpPr>
        <p:spPr bwMode="auto">
          <a:xfrm flipH="1">
            <a:off x="4991100" y="18430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10" name="AutoShape 45"/>
          <p:cNvCxnSpPr>
            <a:cxnSpLocks noChangeShapeType="1"/>
            <a:stCxn id="36902" idx="5"/>
            <a:endCxn id="36899" idx="0"/>
          </p:cNvCxnSpPr>
          <p:nvPr>
            <p:custDataLst>
              <p:tags r:id="rId45"/>
            </p:custDataLst>
          </p:nvPr>
        </p:nvCxnSpPr>
        <p:spPr bwMode="auto">
          <a:xfrm>
            <a:off x="5659438" y="1843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11" name="AutoShape 46"/>
          <p:cNvCxnSpPr>
            <a:cxnSpLocks noChangeShapeType="1"/>
            <a:stCxn id="36900" idx="3"/>
            <a:endCxn id="36896" idx="0"/>
          </p:cNvCxnSpPr>
          <p:nvPr>
            <p:custDataLst>
              <p:tags r:id="rId46"/>
            </p:custDataLst>
          </p:nvPr>
        </p:nvCxnSpPr>
        <p:spPr bwMode="auto">
          <a:xfrm flipH="1">
            <a:off x="4724400" y="27320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12" name="AutoShape 47"/>
          <p:cNvCxnSpPr>
            <a:cxnSpLocks noChangeShapeType="1"/>
            <a:stCxn id="36900" idx="5"/>
            <a:endCxn id="36895" idx="0"/>
          </p:cNvCxnSpPr>
          <p:nvPr>
            <p:custDataLst>
              <p:tags r:id="rId47"/>
            </p:custDataLst>
          </p:nvPr>
        </p:nvCxnSpPr>
        <p:spPr bwMode="auto">
          <a:xfrm>
            <a:off x="51260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13" name="AutoShape 48"/>
          <p:cNvCxnSpPr>
            <a:cxnSpLocks noChangeShapeType="1"/>
            <a:stCxn id="36899" idx="3"/>
            <a:endCxn id="36894" idx="0"/>
          </p:cNvCxnSpPr>
          <p:nvPr>
            <p:custDataLst>
              <p:tags r:id="rId48"/>
            </p:custDataLst>
          </p:nvPr>
        </p:nvCxnSpPr>
        <p:spPr bwMode="auto">
          <a:xfrm flipH="1">
            <a:off x="5791200" y="2732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6914" name="AutoShape 49"/>
          <p:cNvCxnSpPr>
            <a:cxnSpLocks noChangeShapeType="1"/>
            <a:stCxn id="36899" idx="5"/>
            <a:endCxn id="36893" idx="0"/>
          </p:cNvCxnSpPr>
          <p:nvPr>
            <p:custDataLst>
              <p:tags r:id="rId49"/>
            </p:custDataLst>
          </p:nvPr>
        </p:nvCxnSpPr>
        <p:spPr bwMode="auto">
          <a:xfrm>
            <a:off x="6192838" y="2732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915" name="Oval 50"/>
          <p:cNvSpPr>
            <a:spLocks noChangeAspect="1" noChangeArrowheads="1"/>
          </p:cNvSpPr>
          <p:nvPr>
            <p:custDataLst>
              <p:tags r:id="rId50"/>
            </p:custDataLst>
          </p:nvPr>
        </p:nvSpPr>
        <p:spPr bwMode="auto">
          <a:xfrm>
            <a:off x="3352800" y="6400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11</a:t>
            </a:r>
          </a:p>
        </p:txBody>
      </p:sp>
      <p:sp>
        <p:nvSpPr>
          <p:cNvPr id="36916" name="Oval 51"/>
          <p:cNvSpPr>
            <a:spLocks noChangeAspect="1" noChangeArrowheads="1"/>
          </p:cNvSpPr>
          <p:nvPr>
            <p:custDataLst>
              <p:tags r:id="rId51"/>
            </p:custDataLst>
          </p:nvPr>
        </p:nvSpPr>
        <p:spPr bwMode="auto">
          <a:xfrm>
            <a:off x="28194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36917" name="Oval 52"/>
          <p:cNvSpPr>
            <a:spLocks noChangeAspect="1" noChangeArrowheads="1"/>
          </p:cNvSpPr>
          <p:nvPr>
            <p:custDataLst>
              <p:tags r:id="rId52"/>
            </p:custDataLst>
          </p:nvPr>
        </p:nvSpPr>
        <p:spPr bwMode="auto">
          <a:xfrm>
            <a:off x="2286000" y="6400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10</a:t>
            </a:r>
          </a:p>
        </p:txBody>
      </p:sp>
      <p:sp>
        <p:nvSpPr>
          <p:cNvPr id="36918" name="Oval 53"/>
          <p:cNvSpPr>
            <a:spLocks noChangeAspect="1" noChangeArrowheads="1"/>
          </p:cNvSpPr>
          <p:nvPr>
            <p:custDataLst>
              <p:tags r:id="rId53"/>
            </p:custDataLst>
          </p:nvPr>
        </p:nvSpPr>
        <p:spPr bwMode="auto">
          <a:xfrm>
            <a:off x="17526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36919" name="Oval 54"/>
          <p:cNvSpPr>
            <a:spLocks noChangeAspect="1" noChangeArrowheads="1"/>
          </p:cNvSpPr>
          <p:nvPr>
            <p:custDataLst>
              <p:tags r:id="rId54"/>
            </p:custDataLst>
          </p:nvPr>
        </p:nvSpPr>
        <p:spPr bwMode="auto">
          <a:xfrm>
            <a:off x="12192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a:t>
            </a:r>
          </a:p>
        </p:txBody>
      </p:sp>
      <p:sp>
        <p:nvSpPr>
          <p:cNvPr id="36920" name="Oval 55"/>
          <p:cNvSpPr>
            <a:spLocks noChangeAspect="1" noChangeArrowheads="1"/>
          </p:cNvSpPr>
          <p:nvPr>
            <p:custDataLst>
              <p:tags r:id="rId55"/>
            </p:custDataLst>
          </p:nvPr>
        </p:nvSpPr>
        <p:spPr bwMode="auto">
          <a:xfrm>
            <a:off x="4686300" y="5511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a:t>
            </a:r>
          </a:p>
        </p:txBody>
      </p:sp>
      <p:sp>
        <p:nvSpPr>
          <p:cNvPr id="36921" name="Oval 56"/>
          <p:cNvSpPr>
            <a:spLocks noChangeAspect="1" noChangeArrowheads="1"/>
          </p:cNvSpPr>
          <p:nvPr>
            <p:custDataLst>
              <p:tags r:id="rId56"/>
            </p:custDataLst>
          </p:nvPr>
        </p:nvSpPr>
        <p:spPr bwMode="auto">
          <a:xfrm>
            <a:off x="3619500" y="5511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6</a:t>
            </a:r>
          </a:p>
        </p:txBody>
      </p:sp>
      <p:sp>
        <p:nvSpPr>
          <p:cNvPr id="36922" name="Oval 57"/>
          <p:cNvSpPr>
            <a:spLocks noChangeAspect="1" noChangeArrowheads="1"/>
          </p:cNvSpPr>
          <p:nvPr>
            <p:custDataLst>
              <p:tags r:id="rId57"/>
            </p:custDataLst>
          </p:nvPr>
        </p:nvSpPr>
        <p:spPr bwMode="auto">
          <a:xfrm>
            <a:off x="2552700" y="5511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a:t>
            </a:r>
          </a:p>
        </p:txBody>
      </p:sp>
      <p:sp>
        <p:nvSpPr>
          <p:cNvPr id="36923" name="Oval 58"/>
          <p:cNvSpPr>
            <a:spLocks noChangeAspect="1" noChangeArrowheads="1"/>
          </p:cNvSpPr>
          <p:nvPr>
            <p:custDataLst>
              <p:tags r:id="rId58"/>
            </p:custDataLst>
          </p:nvPr>
        </p:nvSpPr>
        <p:spPr bwMode="auto">
          <a:xfrm>
            <a:off x="1485900" y="5511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36924" name="Oval 59"/>
          <p:cNvSpPr>
            <a:spLocks noChangeAspect="1" noChangeArrowheads="1"/>
          </p:cNvSpPr>
          <p:nvPr>
            <p:custDataLst>
              <p:tags r:id="rId59"/>
            </p:custDataLst>
          </p:nvPr>
        </p:nvSpPr>
        <p:spPr bwMode="auto">
          <a:xfrm>
            <a:off x="4152900" y="4622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2</a:t>
            </a:r>
          </a:p>
        </p:txBody>
      </p:sp>
      <p:sp>
        <p:nvSpPr>
          <p:cNvPr id="36925" name="Oval 60"/>
          <p:cNvSpPr>
            <a:spLocks noChangeAspect="1" noChangeArrowheads="1"/>
          </p:cNvSpPr>
          <p:nvPr>
            <p:custDataLst>
              <p:tags r:id="rId60"/>
            </p:custDataLst>
          </p:nvPr>
        </p:nvSpPr>
        <p:spPr bwMode="auto">
          <a:xfrm>
            <a:off x="2019300" y="4622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5</a:t>
            </a:r>
          </a:p>
        </p:txBody>
      </p:sp>
      <p:sp>
        <p:nvSpPr>
          <p:cNvPr id="36926" name="Oval 61"/>
          <p:cNvSpPr>
            <a:spLocks noChangeAspect="1" noChangeArrowheads="1"/>
          </p:cNvSpPr>
          <p:nvPr>
            <p:custDataLst>
              <p:tags r:id="rId61"/>
            </p:custDataLst>
          </p:nvPr>
        </p:nvSpPr>
        <p:spPr bwMode="auto">
          <a:xfrm>
            <a:off x="3086100" y="3733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12</a:t>
            </a:r>
          </a:p>
        </p:txBody>
      </p:sp>
      <p:cxnSp>
        <p:nvCxnSpPr>
          <p:cNvPr id="36927" name="AutoShape 62"/>
          <p:cNvCxnSpPr>
            <a:cxnSpLocks noChangeShapeType="1"/>
            <a:stCxn id="36926" idx="3"/>
            <a:endCxn id="36925" idx="0"/>
          </p:cNvCxnSpPr>
          <p:nvPr>
            <p:custDataLst>
              <p:tags r:id="rId62"/>
            </p:custDataLst>
          </p:nvPr>
        </p:nvCxnSpPr>
        <p:spPr bwMode="auto">
          <a:xfrm flipH="1">
            <a:off x="2209800" y="40782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28" name="AutoShape 63"/>
          <p:cNvCxnSpPr>
            <a:cxnSpLocks noChangeShapeType="1"/>
            <a:stCxn id="36926" idx="5"/>
            <a:endCxn id="36924" idx="0"/>
          </p:cNvCxnSpPr>
          <p:nvPr>
            <p:custDataLst>
              <p:tags r:id="rId63"/>
            </p:custDataLst>
          </p:nvPr>
        </p:nvCxnSpPr>
        <p:spPr bwMode="auto">
          <a:xfrm>
            <a:off x="3411538" y="40782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29" name="AutoShape 64"/>
          <p:cNvCxnSpPr>
            <a:cxnSpLocks noChangeShapeType="1"/>
            <a:stCxn id="36924" idx="3"/>
            <a:endCxn id="36921" idx="0"/>
          </p:cNvCxnSpPr>
          <p:nvPr>
            <p:custDataLst>
              <p:tags r:id="rId64"/>
            </p:custDataLst>
          </p:nvPr>
        </p:nvCxnSpPr>
        <p:spPr bwMode="auto">
          <a:xfrm flipH="1">
            <a:off x="3810000" y="4967288"/>
            <a:ext cx="3984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6930" name="AutoShape 65"/>
          <p:cNvCxnSpPr>
            <a:cxnSpLocks noChangeShapeType="1"/>
            <a:stCxn id="36924" idx="5"/>
            <a:endCxn id="36920" idx="0"/>
          </p:cNvCxnSpPr>
          <p:nvPr>
            <p:custDataLst>
              <p:tags r:id="rId65"/>
            </p:custDataLst>
          </p:nvPr>
        </p:nvCxnSpPr>
        <p:spPr bwMode="auto">
          <a:xfrm>
            <a:off x="4478338" y="4967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31" name="AutoShape 66"/>
          <p:cNvCxnSpPr>
            <a:cxnSpLocks noChangeShapeType="1"/>
            <a:stCxn id="36921" idx="3"/>
            <a:endCxn id="36915" idx="0"/>
          </p:cNvCxnSpPr>
          <p:nvPr>
            <p:custDataLst>
              <p:tags r:id="rId66"/>
            </p:custDataLst>
          </p:nvPr>
        </p:nvCxnSpPr>
        <p:spPr bwMode="auto">
          <a:xfrm flipH="1">
            <a:off x="3543300" y="5856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6932" name="AutoShape 67"/>
          <p:cNvCxnSpPr>
            <a:cxnSpLocks noChangeShapeType="1"/>
            <a:stCxn id="36925" idx="3"/>
            <a:endCxn id="36923" idx="0"/>
          </p:cNvCxnSpPr>
          <p:nvPr>
            <p:custDataLst>
              <p:tags r:id="rId67"/>
            </p:custDataLst>
          </p:nvPr>
        </p:nvCxnSpPr>
        <p:spPr bwMode="auto">
          <a:xfrm flipH="1">
            <a:off x="1676400" y="49672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33" name="AutoShape 68"/>
          <p:cNvCxnSpPr>
            <a:cxnSpLocks noChangeShapeType="1"/>
            <a:stCxn id="36925" idx="5"/>
            <a:endCxn id="36922" idx="0"/>
          </p:cNvCxnSpPr>
          <p:nvPr>
            <p:custDataLst>
              <p:tags r:id="rId68"/>
            </p:custDataLst>
          </p:nvPr>
        </p:nvCxnSpPr>
        <p:spPr bwMode="auto">
          <a:xfrm>
            <a:off x="2344738" y="4967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34" name="AutoShape 69"/>
          <p:cNvCxnSpPr>
            <a:cxnSpLocks noChangeShapeType="1"/>
            <a:stCxn id="36923" idx="3"/>
            <a:endCxn id="36919" idx="0"/>
          </p:cNvCxnSpPr>
          <p:nvPr>
            <p:custDataLst>
              <p:tags r:id="rId69"/>
            </p:custDataLst>
          </p:nvPr>
        </p:nvCxnSpPr>
        <p:spPr bwMode="auto">
          <a:xfrm flipH="1">
            <a:off x="1409700" y="58562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35" name="AutoShape 70"/>
          <p:cNvCxnSpPr>
            <a:cxnSpLocks noChangeShapeType="1"/>
            <a:stCxn id="36923" idx="5"/>
            <a:endCxn id="36918" idx="0"/>
          </p:cNvCxnSpPr>
          <p:nvPr>
            <p:custDataLst>
              <p:tags r:id="rId70"/>
            </p:custDataLst>
          </p:nvPr>
        </p:nvCxnSpPr>
        <p:spPr bwMode="auto">
          <a:xfrm>
            <a:off x="1811338" y="5856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36" name="AutoShape 71"/>
          <p:cNvCxnSpPr>
            <a:cxnSpLocks noChangeShapeType="1"/>
            <a:stCxn id="36922" idx="3"/>
            <a:endCxn id="36917" idx="0"/>
          </p:cNvCxnSpPr>
          <p:nvPr>
            <p:custDataLst>
              <p:tags r:id="rId71"/>
            </p:custDataLst>
          </p:nvPr>
        </p:nvCxnSpPr>
        <p:spPr bwMode="auto">
          <a:xfrm flipH="1">
            <a:off x="2476500" y="5856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6937" name="AutoShape 72"/>
          <p:cNvCxnSpPr>
            <a:cxnSpLocks noChangeShapeType="1"/>
            <a:stCxn id="36922" idx="5"/>
            <a:endCxn id="36916" idx="0"/>
          </p:cNvCxnSpPr>
          <p:nvPr>
            <p:custDataLst>
              <p:tags r:id="rId72"/>
            </p:custDataLst>
          </p:nvPr>
        </p:nvCxnSpPr>
        <p:spPr bwMode="auto">
          <a:xfrm>
            <a:off x="2878138" y="5856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938" name="Oval 73"/>
          <p:cNvSpPr>
            <a:spLocks noChangeAspect="1" noChangeArrowheads="1"/>
          </p:cNvSpPr>
          <p:nvPr>
            <p:custDataLst>
              <p:tags r:id="rId73"/>
            </p:custDataLst>
          </p:nvPr>
        </p:nvSpPr>
        <p:spPr bwMode="auto">
          <a:xfrm>
            <a:off x="7353300" y="6400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11</a:t>
            </a:r>
          </a:p>
        </p:txBody>
      </p:sp>
      <p:sp>
        <p:nvSpPr>
          <p:cNvPr id="36939" name="Oval 74"/>
          <p:cNvSpPr>
            <a:spLocks noChangeAspect="1" noChangeArrowheads="1"/>
          </p:cNvSpPr>
          <p:nvPr>
            <p:custDataLst>
              <p:tags r:id="rId74"/>
            </p:custDataLst>
          </p:nvPr>
        </p:nvSpPr>
        <p:spPr bwMode="auto">
          <a:xfrm>
            <a:off x="68199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36940" name="Oval 75"/>
          <p:cNvSpPr>
            <a:spLocks noChangeAspect="1" noChangeArrowheads="1"/>
          </p:cNvSpPr>
          <p:nvPr>
            <p:custDataLst>
              <p:tags r:id="rId75"/>
            </p:custDataLst>
          </p:nvPr>
        </p:nvSpPr>
        <p:spPr bwMode="auto">
          <a:xfrm>
            <a:off x="6286500" y="6400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10</a:t>
            </a:r>
          </a:p>
        </p:txBody>
      </p:sp>
      <p:sp>
        <p:nvSpPr>
          <p:cNvPr id="36941" name="Oval 76"/>
          <p:cNvSpPr>
            <a:spLocks noChangeAspect="1" noChangeArrowheads="1"/>
          </p:cNvSpPr>
          <p:nvPr>
            <p:custDataLst>
              <p:tags r:id="rId76"/>
            </p:custDataLst>
          </p:nvPr>
        </p:nvSpPr>
        <p:spPr bwMode="auto">
          <a:xfrm>
            <a:off x="57531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36942" name="Oval 77"/>
          <p:cNvSpPr>
            <a:spLocks noChangeAspect="1" noChangeArrowheads="1"/>
          </p:cNvSpPr>
          <p:nvPr>
            <p:custDataLst>
              <p:tags r:id="rId77"/>
            </p:custDataLst>
          </p:nvPr>
        </p:nvSpPr>
        <p:spPr bwMode="auto">
          <a:xfrm>
            <a:off x="5219700" y="6400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4</a:t>
            </a:r>
          </a:p>
        </p:txBody>
      </p:sp>
      <p:sp>
        <p:nvSpPr>
          <p:cNvPr id="36943" name="Oval 78"/>
          <p:cNvSpPr>
            <a:spLocks noChangeAspect="1" noChangeArrowheads="1"/>
          </p:cNvSpPr>
          <p:nvPr>
            <p:custDataLst>
              <p:tags r:id="rId78"/>
            </p:custDataLst>
          </p:nvPr>
        </p:nvSpPr>
        <p:spPr bwMode="auto">
          <a:xfrm>
            <a:off x="8686800" y="5511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a:t>
            </a:r>
          </a:p>
        </p:txBody>
      </p:sp>
      <p:sp>
        <p:nvSpPr>
          <p:cNvPr id="36944" name="Oval 79"/>
          <p:cNvSpPr>
            <a:spLocks noChangeAspect="1" noChangeArrowheads="1"/>
          </p:cNvSpPr>
          <p:nvPr>
            <p:custDataLst>
              <p:tags r:id="rId79"/>
            </p:custDataLst>
          </p:nvPr>
        </p:nvSpPr>
        <p:spPr bwMode="auto">
          <a:xfrm>
            <a:off x="7620000" y="5511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6</a:t>
            </a:r>
          </a:p>
        </p:txBody>
      </p:sp>
      <p:sp>
        <p:nvSpPr>
          <p:cNvPr id="36945" name="Oval 80"/>
          <p:cNvSpPr>
            <a:spLocks noChangeAspect="1" noChangeArrowheads="1"/>
          </p:cNvSpPr>
          <p:nvPr>
            <p:custDataLst>
              <p:tags r:id="rId80"/>
            </p:custDataLst>
          </p:nvPr>
        </p:nvSpPr>
        <p:spPr bwMode="auto">
          <a:xfrm>
            <a:off x="6553200" y="5511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5</a:t>
            </a:r>
          </a:p>
        </p:txBody>
      </p:sp>
      <p:sp>
        <p:nvSpPr>
          <p:cNvPr id="36946" name="Oval 81"/>
          <p:cNvSpPr>
            <a:spLocks noChangeAspect="1" noChangeArrowheads="1"/>
          </p:cNvSpPr>
          <p:nvPr>
            <p:custDataLst>
              <p:tags r:id="rId81"/>
            </p:custDataLst>
          </p:nvPr>
        </p:nvSpPr>
        <p:spPr bwMode="auto">
          <a:xfrm>
            <a:off x="5486400" y="5511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36947" name="Oval 82"/>
          <p:cNvSpPr>
            <a:spLocks noChangeAspect="1" noChangeArrowheads="1"/>
          </p:cNvSpPr>
          <p:nvPr>
            <p:custDataLst>
              <p:tags r:id="rId82"/>
            </p:custDataLst>
          </p:nvPr>
        </p:nvSpPr>
        <p:spPr bwMode="auto">
          <a:xfrm>
            <a:off x="8153400" y="4622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2</a:t>
            </a:r>
          </a:p>
        </p:txBody>
      </p:sp>
      <p:sp>
        <p:nvSpPr>
          <p:cNvPr id="36948" name="Oval 83"/>
          <p:cNvSpPr>
            <a:spLocks noChangeAspect="1" noChangeArrowheads="1"/>
          </p:cNvSpPr>
          <p:nvPr>
            <p:custDataLst>
              <p:tags r:id="rId83"/>
            </p:custDataLst>
          </p:nvPr>
        </p:nvSpPr>
        <p:spPr bwMode="auto">
          <a:xfrm>
            <a:off x="6019800" y="46228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a:t>
            </a:r>
          </a:p>
        </p:txBody>
      </p:sp>
      <p:sp>
        <p:nvSpPr>
          <p:cNvPr id="36949" name="Oval 84"/>
          <p:cNvSpPr>
            <a:spLocks noChangeAspect="1" noChangeArrowheads="1"/>
          </p:cNvSpPr>
          <p:nvPr>
            <p:custDataLst>
              <p:tags r:id="rId84"/>
            </p:custDataLst>
          </p:nvPr>
        </p:nvSpPr>
        <p:spPr bwMode="auto">
          <a:xfrm>
            <a:off x="7086600" y="3733800"/>
            <a:ext cx="3810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FF0000"/>
                </a:solidFill>
              </a:rPr>
              <a:t>12</a:t>
            </a:r>
          </a:p>
        </p:txBody>
      </p:sp>
      <p:cxnSp>
        <p:nvCxnSpPr>
          <p:cNvPr id="36950" name="AutoShape 85"/>
          <p:cNvCxnSpPr>
            <a:cxnSpLocks noChangeShapeType="1"/>
            <a:stCxn id="36949" idx="3"/>
            <a:endCxn id="36948" idx="0"/>
          </p:cNvCxnSpPr>
          <p:nvPr>
            <p:custDataLst>
              <p:tags r:id="rId85"/>
            </p:custDataLst>
          </p:nvPr>
        </p:nvCxnSpPr>
        <p:spPr bwMode="auto">
          <a:xfrm flipH="1">
            <a:off x="6210300" y="4078288"/>
            <a:ext cx="9318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51" name="AutoShape 86"/>
          <p:cNvCxnSpPr>
            <a:cxnSpLocks noChangeShapeType="1"/>
            <a:stCxn id="36949" idx="5"/>
            <a:endCxn id="36947" idx="0"/>
          </p:cNvCxnSpPr>
          <p:nvPr>
            <p:custDataLst>
              <p:tags r:id="rId86"/>
            </p:custDataLst>
          </p:nvPr>
        </p:nvCxnSpPr>
        <p:spPr bwMode="auto">
          <a:xfrm>
            <a:off x="7412038" y="40782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52" name="AutoShape 87"/>
          <p:cNvCxnSpPr>
            <a:cxnSpLocks noChangeShapeType="1"/>
            <a:stCxn id="36947" idx="3"/>
            <a:endCxn id="36944" idx="0"/>
          </p:cNvCxnSpPr>
          <p:nvPr>
            <p:custDataLst>
              <p:tags r:id="rId87"/>
            </p:custDataLst>
          </p:nvPr>
        </p:nvCxnSpPr>
        <p:spPr bwMode="auto">
          <a:xfrm flipH="1">
            <a:off x="7810500" y="4967288"/>
            <a:ext cx="3984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6953" name="AutoShape 88"/>
          <p:cNvCxnSpPr>
            <a:cxnSpLocks noChangeShapeType="1"/>
            <a:stCxn id="36947" idx="5"/>
            <a:endCxn id="36943" idx="0"/>
          </p:cNvCxnSpPr>
          <p:nvPr>
            <p:custDataLst>
              <p:tags r:id="rId88"/>
            </p:custDataLst>
          </p:nvPr>
        </p:nvCxnSpPr>
        <p:spPr bwMode="auto">
          <a:xfrm>
            <a:off x="8478838" y="49672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54" name="AutoShape 89"/>
          <p:cNvCxnSpPr>
            <a:cxnSpLocks noChangeShapeType="1"/>
            <a:stCxn id="36944" idx="3"/>
            <a:endCxn id="36938" idx="0"/>
          </p:cNvCxnSpPr>
          <p:nvPr>
            <p:custDataLst>
              <p:tags r:id="rId89"/>
            </p:custDataLst>
          </p:nvPr>
        </p:nvCxnSpPr>
        <p:spPr bwMode="auto">
          <a:xfrm flipH="1">
            <a:off x="7543800" y="5856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6955" name="AutoShape 90"/>
          <p:cNvCxnSpPr>
            <a:cxnSpLocks noChangeShapeType="1"/>
            <a:stCxn id="36948" idx="3"/>
            <a:endCxn id="36946" idx="0"/>
          </p:cNvCxnSpPr>
          <p:nvPr>
            <p:custDataLst>
              <p:tags r:id="rId90"/>
            </p:custDataLst>
          </p:nvPr>
        </p:nvCxnSpPr>
        <p:spPr bwMode="auto">
          <a:xfrm flipH="1">
            <a:off x="5676900" y="4967288"/>
            <a:ext cx="3984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56" name="AutoShape 91"/>
          <p:cNvCxnSpPr>
            <a:cxnSpLocks noChangeShapeType="1"/>
            <a:stCxn id="36948" idx="5"/>
            <a:endCxn id="36945" idx="0"/>
          </p:cNvCxnSpPr>
          <p:nvPr>
            <p:custDataLst>
              <p:tags r:id="rId91"/>
            </p:custDataLst>
          </p:nvPr>
        </p:nvCxnSpPr>
        <p:spPr bwMode="auto">
          <a:xfrm>
            <a:off x="6345238" y="4967288"/>
            <a:ext cx="398462"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6957" name="AutoShape 92"/>
          <p:cNvCxnSpPr>
            <a:cxnSpLocks noChangeShapeType="1"/>
            <a:stCxn id="36946" idx="3"/>
            <a:endCxn id="36942" idx="0"/>
          </p:cNvCxnSpPr>
          <p:nvPr>
            <p:custDataLst>
              <p:tags r:id="rId92"/>
            </p:custDataLst>
          </p:nvPr>
        </p:nvCxnSpPr>
        <p:spPr bwMode="auto">
          <a:xfrm flipH="1">
            <a:off x="5410200" y="5856288"/>
            <a:ext cx="131763"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58" name="AutoShape 93"/>
          <p:cNvCxnSpPr>
            <a:cxnSpLocks noChangeShapeType="1"/>
            <a:stCxn id="36946" idx="5"/>
            <a:endCxn id="36941" idx="0"/>
          </p:cNvCxnSpPr>
          <p:nvPr>
            <p:custDataLst>
              <p:tags r:id="rId93"/>
            </p:custDataLst>
          </p:nvPr>
        </p:nvCxnSpPr>
        <p:spPr bwMode="auto">
          <a:xfrm>
            <a:off x="5811838" y="5856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59" name="AutoShape 94"/>
          <p:cNvCxnSpPr>
            <a:cxnSpLocks noChangeShapeType="1"/>
            <a:stCxn id="36945" idx="3"/>
            <a:endCxn id="36940" idx="0"/>
          </p:cNvCxnSpPr>
          <p:nvPr>
            <p:custDataLst>
              <p:tags r:id="rId94"/>
            </p:custDataLst>
          </p:nvPr>
        </p:nvCxnSpPr>
        <p:spPr bwMode="auto">
          <a:xfrm flipH="1">
            <a:off x="6477000" y="58562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6960" name="AutoShape 95"/>
          <p:cNvCxnSpPr>
            <a:cxnSpLocks noChangeShapeType="1"/>
            <a:stCxn id="36945" idx="5"/>
            <a:endCxn id="36939" idx="0"/>
          </p:cNvCxnSpPr>
          <p:nvPr>
            <p:custDataLst>
              <p:tags r:id="rId95"/>
            </p:custDataLst>
          </p:nvPr>
        </p:nvCxnSpPr>
        <p:spPr bwMode="auto">
          <a:xfrm>
            <a:off x="6878638" y="58562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961" name="Line 96"/>
          <p:cNvSpPr>
            <a:spLocks noChangeShapeType="1"/>
          </p:cNvSpPr>
          <p:nvPr>
            <p:custDataLst>
              <p:tags r:id="rId96"/>
            </p:custDataLst>
          </p:nvPr>
        </p:nvSpPr>
        <p:spPr bwMode="auto">
          <a:xfrm>
            <a:off x="4876800" y="5105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6962" name="Line 97"/>
          <p:cNvSpPr>
            <a:spLocks noChangeShapeType="1"/>
          </p:cNvSpPr>
          <p:nvPr>
            <p:custDataLst>
              <p:tags r:id="rId97"/>
            </p:custDataLst>
          </p:nvPr>
        </p:nvSpPr>
        <p:spPr bwMode="auto">
          <a:xfrm>
            <a:off x="8153400" y="2057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6963" name="Line 98"/>
          <p:cNvSpPr>
            <a:spLocks noChangeShapeType="1"/>
          </p:cNvSpPr>
          <p:nvPr>
            <p:custDataLst>
              <p:tags r:id="rId98"/>
            </p:custDataLst>
          </p:nvPr>
        </p:nvSpPr>
        <p:spPr bwMode="auto">
          <a:xfrm>
            <a:off x="685800" y="5105400"/>
            <a:ext cx="914400" cy="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19229970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1EDC4BE-D81D-4498-92CE-3E76F5432EE7}" type="slidenum">
              <a:rPr lang="en-US" altLang="en-US" sz="1400"/>
              <a:pPr eaLnBrk="1" hangingPunct="1"/>
              <a:t>28</a:t>
            </a:fld>
            <a:endParaRPr lang="en-US" altLang="en-US" sz="1400"/>
          </a:p>
        </p:txBody>
      </p:sp>
      <p:sp>
        <p:nvSpPr>
          <p:cNvPr id="37891" name="Rectangle 2"/>
          <p:cNvSpPr>
            <a:spLocks noGrp="1" noChangeArrowheads="1"/>
          </p:cNvSpPr>
          <p:nvPr>
            <p:ph type="title"/>
            <p:custDataLst>
              <p:tags r:id="rId2"/>
            </p:custDataLst>
          </p:nvPr>
        </p:nvSpPr>
        <p:spPr/>
        <p:txBody>
          <a:bodyPr/>
          <a:lstStyle/>
          <a:p>
            <a:pPr eaLnBrk="1" hangingPunct="1"/>
            <a:r>
              <a:rPr lang="en-US" altLang="en-US" smtClean="0"/>
              <a:t>Finally… </a:t>
            </a:r>
          </a:p>
        </p:txBody>
      </p:sp>
      <p:sp>
        <p:nvSpPr>
          <p:cNvPr id="37892" name="Oval 3"/>
          <p:cNvSpPr>
            <a:spLocks noChangeAspect="1" noChangeArrowheads="1"/>
          </p:cNvSpPr>
          <p:nvPr>
            <p:custDataLst>
              <p:tags r:id="rId3"/>
            </p:custDataLst>
          </p:nvPr>
        </p:nvSpPr>
        <p:spPr bwMode="auto">
          <a:xfrm>
            <a:off x="4495800" y="4419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11</a:t>
            </a:r>
          </a:p>
        </p:txBody>
      </p:sp>
      <p:sp>
        <p:nvSpPr>
          <p:cNvPr id="37893" name="Oval 4"/>
          <p:cNvSpPr>
            <a:spLocks noChangeAspect="1" noChangeArrowheads="1"/>
          </p:cNvSpPr>
          <p:nvPr>
            <p:custDataLst>
              <p:tags r:id="rId4"/>
            </p:custDataLst>
          </p:nvPr>
        </p:nvSpPr>
        <p:spPr bwMode="auto">
          <a:xfrm>
            <a:off x="3962400" y="4419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37894" name="Oval 5"/>
          <p:cNvSpPr>
            <a:spLocks noChangeAspect="1" noChangeArrowheads="1"/>
          </p:cNvSpPr>
          <p:nvPr>
            <p:custDataLst>
              <p:tags r:id="rId5"/>
            </p:custDataLst>
          </p:nvPr>
        </p:nvSpPr>
        <p:spPr bwMode="auto">
          <a:xfrm>
            <a:off x="3429000" y="4419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10</a:t>
            </a:r>
          </a:p>
        </p:txBody>
      </p:sp>
      <p:sp>
        <p:nvSpPr>
          <p:cNvPr id="37895" name="Oval 6"/>
          <p:cNvSpPr>
            <a:spLocks noChangeAspect="1" noChangeArrowheads="1"/>
          </p:cNvSpPr>
          <p:nvPr>
            <p:custDataLst>
              <p:tags r:id="rId6"/>
            </p:custDataLst>
          </p:nvPr>
        </p:nvSpPr>
        <p:spPr bwMode="auto">
          <a:xfrm>
            <a:off x="2895600" y="4419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37896" name="Oval 7"/>
          <p:cNvSpPr>
            <a:spLocks noChangeAspect="1" noChangeArrowheads="1"/>
          </p:cNvSpPr>
          <p:nvPr>
            <p:custDataLst>
              <p:tags r:id="rId7"/>
            </p:custDataLst>
          </p:nvPr>
        </p:nvSpPr>
        <p:spPr bwMode="auto">
          <a:xfrm>
            <a:off x="2362200" y="4419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12</a:t>
            </a:r>
          </a:p>
        </p:txBody>
      </p:sp>
      <p:sp>
        <p:nvSpPr>
          <p:cNvPr id="37897" name="Oval 8"/>
          <p:cNvSpPr>
            <a:spLocks noChangeAspect="1" noChangeArrowheads="1"/>
          </p:cNvSpPr>
          <p:nvPr>
            <p:custDataLst>
              <p:tags r:id="rId8"/>
            </p:custDataLst>
          </p:nvPr>
        </p:nvSpPr>
        <p:spPr bwMode="auto">
          <a:xfrm>
            <a:off x="5829300" y="3530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a:t>
            </a:r>
          </a:p>
        </p:txBody>
      </p:sp>
      <p:sp>
        <p:nvSpPr>
          <p:cNvPr id="37898" name="Oval 9"/>
          <p:cNvSpPr>
            <a:spLocks noChangeAspect="1" noChangeArrowheads="1"/>
          </p:cNvSpPr>
          <p:nvPr>
            <p:custDataLst>
              <p:tags r:id="rId9"/>
            </p:custDataLst>
          </p:nvPr>
        </p:nvSpPr>
        <p:spPr bwMode="auto">
          <a:xfrm>
            <a:off x="4762500" y="3530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6</a:t>
            </a:r>
          </a:p>
        </p:txBody>
      </p:sp>
      <p:sp>
        <p:nvSpPr>
          <p:cNvPr id="37899" name="Oval 10"/>
          <p:cNvSpPr>
            <a:spLocks noChangeAspect="1" noChangeArrowheads="1"/>
          </p:cNvSpPr>
          <p:nvPr>
            <p:custDataLst>
              <p:tags r:id="rId10"/>
            </p:custDataLst>
          </p:nvPr>
        </p:nvSpPr>
        <p:spPr bwMode="auto">
          <a:xfrm>
            <a:off x="3695700" y="3530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5</a:t>
            </a:r>
          </a:p>
        </p:txBody>
      </p:sp>
      <p:sp>
        <p:nvSpPr>
          <p:cNvPr id="37900" name="Oval 11"/>
          <p:cNvSpPr>
            <a:spLocks noChangeAspect="1" noChangeArrowheads="1"/>
          </p:cNvSpPr>
          <p:nvPr>
            <p:custDataLst>
              <p:tags r:id="rId11"/>
            </p:custDataLst>
          </p:nvPr>
        </p:nvSpPr>
        <p:spPr bwMode="auto">
          <a:xfrm>
            <a:off x="2628900" y="3530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4</a:t>
            </a:r>
          </a:p>
        </p:txBody>
      </p:sp>
      <p:sp>
        <p:nvSpPr>
          <p:cNvPr id="37901" name="Oval 12"/>
          <p:cNvSpPr>
            <a:spLocks noChangeAspect="1" noChangeArrowheads="1"/>
          </p:cNvSpPr>
          <p:nvPr>
            <p:custDataLst>
              <p:tags r:id="rId12"/>
            </p:custDataLst>
          </p:nvPr>
        </p:nvSpPr>
        <p:spPr bwMode="auto">
          <a:xfrm>
            <a:off x="5295900" y="2641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2</a:t>
            </a:r>
          </a:p>
        </p:txBody>
      </p:sp>
      <p:sp>
        <p:nvSpPr>
          <p:cNvPr id="37902" name="Oval 13"/>
          <p:cNvSpPr>
            <a:spLocks noChangeAspect="1" noChangeArrowheads="1"/>
          </p:cNvSpPr>
          <p:nvPr>
            <p:custDataLst>
              <p:tags r:id="rId13"/>
            </p:custDataLst>
          </p:nvPr>
        </p:nvSpPr>
        <p:spPr bwMode="auto">
          <a:xfrm>
            <a:off x="3162300" y="2641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3</a:t>
            </a:r>
          </a:p>
        </p:txBody>
      </p:sp>
      <p:sp>
        <p:nvSpPr>
          <p:cNvPr id="37903" name="Oval 14"/>
          <p:cNvSpPr>
            <a:spLocks noChangeAspect="1" noChangeArrowheads="1"/>
          </p:cNvSpPr>
          <p:nvPr>
            <p:custDataLst>
              <p:tags r:id="rId14"/>
            </p:custDataLst>
          </p:nvPr>
        </p:nvSpPr>
        <p:spPr bwMode="auto">
          <a:xfrm>
            <a:off x="4229100" y="1752600"/>
            <a:ext cx="381000" cy="381000"/>
          </a:xfrm>
          <a:prstGeom prst="ellipse">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rgbClr val="339933"/>
                </a:solidFill>
              </a:rPr>
              <a:t>1</a:t>
            </a:r>
          </a:p>
        </p:txBody>
      </p:sp>
      <p:cxnSp>
        <p:nvCxnSpPr>
          <p:cNvPr id="37904" name="AutoShape 15"/>
          <p:cNvCxnSpPr>
            <a:cxnSpLocks noChangeShapeType="1"/>
            <a:stCxn id="37903" idx="3"/>
            <a:endCxn id="37902" idx="0"/>
          </p:cNvCxnSpPr>
          <p:nvPr>
            <p:custDataLst>
              <p:tags r:id="rId15"/>
            </p:custDataLst>
          </p:nvPr>
        </p:nvCxnSpPr>
        <p:spPr bwMode="auto">
          <a:xfrm flipH="1">
            <a:off x="3352800" y="2097088"/>
            <a:ext cx="9318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7905" name="AutoShape 16"/>
          <p:cNvCxnSpPr>
            <a:cxnSpLocks noChangeShapeType="1"/>
            <a:stCxn id="37903" idx="5"/>
            <a:endCxn id="37901" idx="0"/>
          </p:cNvCxnSpPr>
          <p:nvPr>
            <p:custDataLst>
              <p:tags r:id="rId16"/>
            </p:custDataLst>
          </p:nvPr>
        </p:nvCxnSpPr>
        <p:spPr bwMode="auto">
          <a:xfrm>
            <a:off x="4554538" y="2097088"/>
            <a:ext cx="9318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6" name="AutoShape 17"/>
          <p:cNvCxnSpPr>
            <a:cxnSpLocks noChangeShapeType="1"/>
            <a:stCxn id="37901" idx="3"/>
            <a:endCxn id="37898" idx="0"/>
          </p:cNvCxnSpPr>
          <p:nvPr>
            <p:custDataLst>
              <p:tags r:id="rId17"/>
            </p:custDataLst>
          </p:nvPr>
        </p:nvCxnSpPr>
        <p:spPr bwMode="auto">
          <a:xfrm flipH="1">
            <a:off x="4953000" y="2986088"/>
            <a:ext cx="3984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7907" name="AutoShape 18"/>
          <p:cNvCxnSpPr>
            <a:cxnSpLocks noChangeShapeType="1"/>
            <a:stCxn id="37901" idx="5"/>
            <a:endCxn id="37897" idx="0"/>
          </p:cNvCxnSpPr>
          <p:nvPr>
            <p:custDataLst>
              <p:tags r:id="rId18"/>
            </p:custDataLst>
          </p:nvPr>
        </p:nvCxnSpPr>
        <p:spPr bwMode="auto">
          <a:xfrm>
            <a:off x="5621338" y="2986088"/>
            <a:ext cx="3984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8" name="AutoShape 19"/>
          <p:cNvCxnSpPr>
            <a:cxnSpLocks noChangeShapeType="1"/>
            <a:stCxn id="37898" idx="3"/>
            <a:endCxn id="37892" idx="0"/>
          </p:cNvCxnSpPr>
          <p:nvPr>
            <p:custDataLst>
              <p:tags r:id="rId19"/>
            </p:custDataLst>
          </p:nvPr>
        </p:nvCxnSpPr>
        <p:spPr bwMode="auto">
          <a:xfrm flipH="1">
            <a:off x="4686300" y="3875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7909" name="AutoShape 20"/>
          <p:cNvCxnSpPr>
            <a:cxnSpLocks noChangeShapeType="1"/>
            <a:stCxn id="37902" idx="3"/>
            <a:endCxn id="37900" idx="0"/>
          </p:cNvCxnSpPr>
          <p:nvPr>
            <p:custDataLst>
              <p:tags r:id="rId20"/>
            </p:custDataLst>
          </p:nvPr>
        </p:nvCxnSpPr>
        <p:spPr bwMode="auto">
          <a:xfrm flipH="1">
            <a:off x="2819400" y="2986088"/>
            <a:ext cx="3984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7910" name="AutoShape 21"/>
          <p:cNvCxnSpPr>
            <a:cxnSpLocks noChangeShapeType="1"/>
            <a:stCxn id="37902" idx="5"/>
            <a:endCxn id="37899" idx="0"/>
          </p:cNvCxnSpPr>
          <p:nvPr>
            <p:custDataLst>
              <p:tags r:id="rId21"/>
            </p:custDataLst>
          </p:nvPr>
        </p:nvCxnSpPr>
        <p:spPr bwMode="auto">
          <a:xfrm>
            <a:off x="3487738" y="2986088"/>
            <a:ext cx="398462"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7911" name="AutoShape 22"/>
          <p:cNvCxnSpPr>
            <a:cxnSpLocks noChangeShapeType="1"/>
            <a:stCxn id="37900" idx="3"/>
            <a:endCxn id="37896" idx="0"/>
          </p:cNvCxnSpPr>
          <p:nvPr>
            <p:custDataLst>
              <p:tags r:id="rId22"/>
            </p:custDataLst>
          </p:nvPr>
        </p:nvCxnSpPr>
        <p:spPr bwMode="auto">
          <a:xfrm flipH="1">
            <a:off x="2552700" y="3875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7912" name="AutoShape 23"/>
          <p:cNvCxnSpPr>
            <a:cxnSpLocks noChangeShapeType="1"/>
            <a:stCxn id="37900" idx="5"/>
            <a:endCxn id="37895" idx="0"/>
          </p:cNvCxnSpPr>
          <p:nvPr>
            <p:custDataLst>
              <p:tags r:id="rId23"/>
            </p:custDataLst>
          </p:nvPr>
        </p:nvCxnSpPr>
        <p:spPr bwMode="auto">
          <a:xfrm>
            <a:off x="2954338" y="3875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13" name="AutoShape 24"/>
          <p:cNvCxnSpPr>
            <a:cxnSpLocks noChangeShapeType="1"/>
            <a:stCxn id="37899" idx="3"/>
            <a:endCxn id="37894" idx="0"/>
          </p:cNvCxnSpPr>
          <p:nvPr>
            <p:custDataLst>
              <p:tags r:id="rId24"/>
            </p:custDataLst>
          </p:nvPr>
        </p:nvCxnSpPr>
        <p:spPr bwMode="auto">
          <a:xfrm flipH="1">
            <a:off x="3619500" y="3875088"/>
            <a:ext cx="131763" cy="525462"/>
          </a:xfrm>
          <a:prstGeom prst="straightConnector1">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cxnSp>
      <p:cxnSp>
        <p:nvCxnSpPr>
          <p:cNvPr id="37914" name="AutoShape 25"/>
          <p:cNvCxnSpPr>
            <a:cxnSpLocks noChangeShapeType="1"/>
            <a:stCxn id="37899" idx="5"/>
            <a:endCxn id="37893" idx="0"/>
          </p:cNvCxnSpPr>
          <p:nvPr>
            <p:custDataLst>
              <p:tags r:id="rId25"/>
            </p:custDataLst>
          </p:nvPr>
        </p:nvCxnSpPr>
        <p:spPr bwMode="auto">
          <a:xfrm>
            <a:off x="4021138" y="3875088"/>
            <a:ext cx="131762" cy="525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16" name="Text Box 27" hidden="1"/>
          <p:cNvSpPr txBox="1">
            <a:spLocks noChangeArrowheads="1"/>
          </p:cNvSpPr>
          <p:nvPr>
            <p:custDataLst>
              <p:tags r:id="rId26"/>
            </p:custDataLst>
          </p:nvPr>
        </p:nvSpPr>
        <p:spPr bwMode="auto">
          <a:xfrm>
            <a:off x="5867400" y="228600"/>
            <a:ext cx="32766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chemeClr val="accent1"/>
                </a:solidFill>
              </a:rPr>
              <a:t>- Runtime bounded by sum</a:t>
            </a:r>
          </a:p>
          <a:p>
            <a:r>
              <a:rPr lang="en-US" altLang="en-US" sz="2000">
                <a:solidFill>
                  <a:schemeClr val="accent1"/>
                </a:solidFill>
              </a:rPr>
              <a:t>of </a:t>
            </a:r>
            <a:r>
              <a:rPr lang="en-US" altLang="en-US" sz="2000" u="sng">
                <a:solidFill>
                  <a:schemeClr val="accent1"/>
                </a:solidFill>
              </a:rPr>
              <a:t>heights</a:t>
            </a:r>
            <a:r>
              <a:rPr lang="en-US" altLang="en-US" sz="2000">
                <a:solidFill>
                  <a:schemeClr val="accent1"/>
                </a:solidFill>
              </a:rPr>
              <a:t> of nodes, which</a:t>
            </a:r>
          </a:p>
          <a:p>
            <a:r>
              <a:rPr lang="en-US" altLang="en-US" sz="2000">
                <a:solidFill>
                  <a:schemeClr val="accent1"/>
                </a:solidFill>
              </a:rPr>
              <a:t>is linear.  O(n)</a:t>
            </a:r>
          </a:p>
          <a:p>
            <a:r>
              <a:rPr lang="en-US" altLang="en-US" sz="2000">
                <a:solidFill>
                  <a:schemeClr val="accent1"/>
                </a:solidFill>
              </a:rPr>
              <a:t>- How many nodes at height 1, and height 2, up to root,</a:t>
            </a:r>
          </a:p>
          <a:p>
            <a:r>
              <a:rPr lang="en-US" altLang="en-US" sz="2000">
                <a:solidFill>
                  <a:schemeClr val="accent1"/>
                </a:solidFill>
              </a:rPr>
              <a:t>- See text, Thm. 6.1</a:t>
            </a:r>
          </a:p>
          <a:p>
            <a:r>
              <a:rPr lang="en-US" altLang="en-US" sz="2000">
                <a:solidFill>
                  <a:schemeClr val="accent1"/>
                </a:solidFill>
              </a:rPr>
              <a:t>p. 194 for detailed proof.</a:t>
            </a:r>
          </a:p>
        </p:txBody>
      </p:sp>
    </p:spTree>
    <p:extLst>
      <p:ext uri="{BB962C8B-B14F-4D97-AF65-F5344CB8AC3E}">
        <p14:creationId xmlns:p14="http://schemas.microsoft.com/office/powerpoint/2010/main" val="2517139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F5ADCB4-E6C3-4E0D-B50B-0DC25C70F9A0}" type="slidenum">
              <a:rPr lang="en-US" altLang="en-US" sz="1400"/>
              <a:pPr eaLnBrk="1" hangingPunct="1"/>
              <a:t>29</a:t>
            </a:fld>
            <a:endParaRPr lang="en-US" altLang="en-US" sz="1400"/>
          </a:p>
        </p:txBody>
      </p:sp>
      <p:sp>
        <p:nvSpPr>
          <p:cNvPr id="40963" name="Rectangle 2"/>
          <p:cNvSpPr>
            <a:spLocks noGrp="1" noChangeArrowheads="1"/>
          </p:cNvSpPr>
          <p:nvPr>
            <p:ph type="title"/>
            <p:custDataLst>
              <p:tags r:id="rId2"/>
            </p:custDataLst>
          </p:nvPr>
        </p:nvSpPr>
        <p:spPr>
          <a:xfrm>
            <a:off x="685800" y="228600"/>
            <a:ext cx="7772400" cy="1143000"/>
          </a:xfrm>
        </p:spPr>
        <p:txBody>
          <a:bodyPr/>
          <a:lstStyle/>
          <a:p>
            <a:pPr eaLnBrk="1" hangingPunct="1"/>
            <a:r>
              <a:rPr lang="en-US" altLang="en-US" smtClean="0"/>
              <a:t>Facts about Heaps</a:t>
            </a:r>
          </a:p>
        </p:txBody>
      </p:sp>
      <p:sp>
        <p:nvSpPr>
          <p:cNvPr id="88067" name="Rectangle 3"/>
          <p:cNvSpPr>
            <a:spLocks noGrp="1" noChangeArrowheads="1"/>
          </p:cNvSpPr>
          <p:nvPr>
            <p:ph type="body" idx="1"/>
            <p:custDataLst>
              <p:tags r:id="rId3"/>
            </p:custDataLst>
          </p:nvPr>
        </p:nvSpPr>
        <p:spPr>
          <a:xfrm>
            <a:off x="304800" y="1066800"/>
            <a:ext cx="8839200" cy="4953000"/>
          </a:xfrm>
        </p:spPr>
        <p:txBody>
          <a:bodyPr>
            <a:normAutofit lnSpcReduction="10000"/>
          </a:bodyPr>
          <a:lstStyle/>
          <a:p>
            <a:pPr eaLnBrk="1" hangingPunct="1">
              <a:buFontTx/>
              <a:buNone/>
              <a:defRPr/>
            </a:pPr>
            <a:r>
              <a:rPr lang="en-US" dirty="0" smtClean="0"/>
              <a:t>Observations:</a:t>
            </a:r>
          </a:p>
          <a:p>
            <a:pPr eaLnBrk="1" hangingPunct="1">
              <a:defRPr/>
            </a:pPr>
            <a:r>
              <a:rPr lang="en-US" sz="2800" dirty="0" smtClean="0"/>
              <a:t>Finding a child/parent index is a multiply/divide by two</a:t>
            </a:r>
          </a:p>
          <a:p>
            <a:pPr eaLnBrk="1" hangingPunct="1">
              <a:defRPr/>
            </a:pPr>
            <a:r>
              <a:rPr lang="en-US" sz="2800" dirty="0" smtClean="0"/>
              <a:t>Operations jump widely through the heap</a:t>
            </a:r>
          </a:p>
          <a:p>
            <a:pPr eaLnBrk="1" hangingPunct="1">
              <a:defRPr/>
            </a:pPr>
            <a:r>
              <a:rPr lang="en-US" sz="2800" dirty="0" smtClean="0"/>
              <a:t>Each percolate step looks at only two new nodes</a:t>
            </a:r>
          </a:p>
          <a:p>
            <a:pPr eaLnBrk="1" hangingPunct="1">
              <a:defRPr/>
            </a:pPr>
            <a:r>
              <a:rPr lang="en-US" sz="2800" dirty="0" smtClean="0"/>
              <a:t>Inserts are at least as common as </a:t>
            </a:r>
            <a:r>
              <a:rPr lang="en-US" sz="2800" dirty="0" err="1" smtClean="0"/>
              <a:t>deleteMins</a:t>
            </a:r>
            <a:endParaRPr lang="en-US" sz="2800" dirty="0" smtClean="0"/>
          </a:p>
          <a:p>
            <a:pPr lvl="1" eaLnBrk="1" hangingPunct="1">
              <a:defRPr/>
            </a:pPr>
            <a:endParaRPr lang="en-US" sz="2400" dirty="0" smtClean="0"/>
          </a:p>
          <a:p>
            <a:pPr eaLnBrk="1" hangingPunct="1">
              <a:buFontTx/>
              <a:buNone/>
              <a:defRPr/>
            </a:pPr>
            <a:r>
              <a:rPr lang="en-US" dirty="0" smtClean="0"/>
              <a:t>Realities:</a:t>
            </a:r>
          </a:p>
          <a:p>
            <a:pPr eaLnBrk="1" hangingPunct="1">
              <a:defRPr/>
            </a:pPr>
            <a:r>
              <a:rPr lang="en-US" sz="2800" dirty="0" smtClean="0"/>
              <a:t>Division/multiplication by powers of two are equally fast</a:t>
            </a:r>
          </a:p>
          <a:p>
            <a:pPr eaLnBrk="1" hangingPunct="1">
              <a:defRPr/>
            </a:pPr>
            <a:r>
              <a:rPr lang="en-US" sz="2800" dirty="0" smtClean="0"/>
              <a:t>Looking at only two new pieces of data: bad for cache!</a:t>
            </a:r>
          </a:p>
          <a:p>
            <a:pPr eaLnBrk="1" hangingPunct="1">
              <a:defRPr/>
            </a:pPr>
            <a:r>
              <a:rPr lang="en-US" sz="2800" dirty="0" smtClean="0"/>
              <a:t>With huge data sets, disk accesses dominate</a:t>
            </a:r>
          </a:p>
        </p:txBody>
      </p:sp>
      <p:sp>
        <p:nvSpPr>
          <p:cNvPr id="40965" name="Text Box 4" hidden="1"/>
          <p:cNvSpPr txBox="1">
            <a:spLocks noChangeArrowheads="1"/>
          </p:cNvSpPr>
          <p:nvPr>
            <p:custDataLst>
              <p:tags r:id="rId4"/>
            </p:custDataLst>
          </p:nvPr>
        </p:nvSpPr>
        <p:spPr bwMode="auto">
          <a:xfrm>
            <a:off x="3505200" y="40386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chemeClr val="accent1"/>
                </a:solidFill>
              </a:rPr>
              <a:t>At library – writing a research paper</a:t>
            </a:r>
          </a:p>
        </p:txBody>
      </p:sp>
    </p:spTree>
    <p:extLst>
      <p:ext uri="{BB962C8B-B14F-4D97-AF65-F5344CB8AC3E}">
        <p14:creationId xmlns:p14="http://schemas.microsoft.com/office/powerpoint/2010/main" val="2810912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a:t>
            </a:r>
            <a:endParaRPr lang="en-IN" dirty="0"/>
          </a:p>
        </p:txBody>
      </p:sp>
      <p:sp>
        <p:nvSpPr>
          <p:cNvPr id="3" name="Content Placeholder 2"/>
          <p:cNvSpPr>
            <a:spLocks noGrp="1"/>
          </p:cNvSpPr>
          <p:nvPr>
            <p:ph idx="1"/>
          </p:nvPr>
        </p:nvSpPr>
        <p:spPr/>
        <p:txBody>
          <a:bodyPr/>
          <a:lstStyle/>
          <a:p>
            <a:r>
              <a:rPr lang="en-IN" dirty="0"/>
              <a:t>In computer science, a </a:t>
            </a:r>
            <a:r>
              <a:rPr lang="en-IN" dirty="0" err="1"/>
              <a:t>mergeable</a:t>
            </a:r>
            <a:r>
              <a:rPr lang="en-IN" dirty="0"/>
              <a:t> </a:t>
            </a:r>
            <a:r>
              <a:rPr lang="en-IN" dirty="0" smtClean="0"/>
              <a:t>heap </a:t>
            </a:r>
            <a:r>
              <a:rPr lang="en-IN" dirty="0"/>
              <a:t>is an abstract data type, which is a </a:t>
            </a:r>
            <a:r>
              <a:rPr lang="en-IN" sz="3600" b="1" dirty="0"/>
              <a:t>heap</a:t>
            </a:r>
            <a:r>
              <a:rPr lang="en-IN" dirty="0"/>
              <a:t> supporting a merge operation.</a:t>
            </a:r>
          </a:p>
        </p:txBody>
      </p:sp>
    </p:spTree>
    <p:extLst>
      <p:ext uri="{BB962C8B-B14F-4D97-AF65-F5344CB8AC3E}">
        <p14:creationId xmlns:p14="http://schemas.microsoft.com/office/powerpoint/2010/main" val="2872570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58D0A5F-DA49-4646-9DF1-84ED500732FE}" type="slidenum">
              <a:rPr lang="en-US" altLang="en-US" sz="1400"/>
              <a:pPr eaLnBrk="1" hangingPunct="1"/>
              <a:t>30</a:t>
            </a:fld>
            <a:endParaRPr lang="en-US" altLang="en-US" sz="1400"/>
          </a:p>
        </p:txBody>
      </p:sp>
      <p:sp>
        <p:nvSpPr>
          <p:cNvPr id="46083" name="Rectangle 2"/>
          <p:cNvSpPr>
            <a:spLocks noGrp="1" noChangeArrowheads="1"/>
          </p:cNvSpPr>
          <p:nvPr>
            <p:ph type="title"/>
            <p:custDataLst>
              <p:tags r:id="rId2"/>
            </p:custDataLst>
          </p:nvPr>
        </p:nvSpPr>
        <p:spPr/>
        <p:txBody>
          <a:bodyPr/>
          <a:lstStyle/>
          <a:p>
            <a:pPr eaLnBrk="1" hangingPunct="1"/>
            <a:r>
              <a:rPr lang="en-US" altLang="en-US" dirty="0" smtClean="0"/>
              <a:t> Operation: Merge</a:t>
            </a:r>
          </a:p>
        </p:txBody>
      </p:sp>
      <p:sp>
        <p:nvSpPr>
          <p:cNvPr id="46084" name="Rectangle 3"/>
          <p:cNvSpPr>
            <a:spLocks noGrp="1" noChangeArrowheads="1"/>
          </p:cNvSpPr>
          <p:nvPr>
            <p:ph type="body" idx="1"/>
            <p:custDataLst>
              <p:tags r:id="rId3"/>
            </p:custDataLst>
          </p:nvPr>
        </p:nvSpPr>
        <p:spPr/>
        <p:txBody>
          <a:bodyPr/>
          <a:lstStyle/>
          <a:p>
            <a:pPr eaLnBrk="1" hangingPunct="1">
              <a:buFontTx/>
              <a:buNone/>
            </a:pPr>
            <a:r>
              <a:rPr lang="en-US" altLang="en-US" dirty="0" smtClean="0"/>
              <a:t>Given two heaps, merge them into one heap</a:t>
            </a:r>
          </a:p>
          <a:p>
            <a:pPr lvl="1" eaLnBrk="1" hangingPunct="1"/>
            <a:r>
              <a:rPr lang="en-US" altLang="en-US" dirty="0" smtClean="0"/>
              <a:t>first attempt: insert each element of the smaller heap into the larger. </a:t>
            </a:r>
          </a:p>
          <a:p>
            <a:pPr lvl="1" eaLnBrk="1" hangingPunct="1">
              <a:buFontTx/>
              <a:buNone/>
            </a:pPr>
            <a:r>
              <a:rPr lang="en-US" altLang="en-US" i="1" dirty="0" smtClean="0">
                <a:solidFill>
                  <a:schemeClr val="accent2"/>
                </a:solidFill>
              </a:rPr>
              <a:t>		</a:t>
            </a:r>
            <a:endParaRPr lang="en-US" altLang="en-US" i="1" dirty="0">
              <a:solidFill>
                <a:schemeClr val="accent2"/>
              </a:solidFill>
            </a:endParaRPr>
          </a:p>
          <a:p>
            <a:pPr lvl="1" eaLnBrk="1" hangingPunct="1">
              <a:buFontTx/>
              <a:buNone/>
            </a:pPr>
            <a:endParaRPr lang="en-US" altLang="en-US" dirty="0" smtClean="0"/>
          </a:p>
          <a:p>
            <a:pPr lvl="1" eaLnBrk="1" hangingPunct="1"/>
            <a:r>
              <a:rPr lang="en-US" altLang="en-US" dirty="0" smtClean="0"/>
              <a:t>second attempt: concatenate binary heaps’ arrays and run </a:t>
            </a:r>
            <a:r>
              <a:rPr lang="en-US" altLang="en-US" dirty="0" err="1" smtClean="0"/>
              <a:t>buildHeap</a:t>
            </a:r>
            <a:r>
              <a:rPr lang="en-US" altLang="en-US" dirty="0" smtClean="0"/>
              <a:t>.</a:t>
            </a:r>
          </a:p>
          <a:p>
            <a:pPr lvl="1" eaLnBrk="1" hangingPunct="1">
              <a:buFontTx/>
              <a:buNone/>
            </a:pPr>
            <a:r>
              <a:rPr lang="en-US" altLang="en-US" i="1" dirty="0" smtClean="0">
                <a:solidFill>
                  <a:schemeClr val="accent2"/>
                </a:solidFill>
              </a:rPr>
              <a:t>		</a:t>
            </a:r>
          </a:p>
        </p:txBody>
      </p:sp>
      <p:sp>
        <p:nvSpPr>
          <p:cNvPr id="46085" name="Text Box 4" hidden="1"/>
          <p:cNvSpPr txBox="1">
            <a:spLocks noChangeArrowheads="1"/>
          </p:cNvSpPr>
          <p:nvPr>
            <p:custDataLst>
              <p:tags r:id="rId4"/>
            </p:custDataLst>
          </p:nvPr>
        </p:nvSpPr>
        <p:spPr bwMode="auto">
          <a:xfrm>
            <a:off x="2620963" y="6096000"/>
            <a:ext cx="3570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FF0000"/>
                </a:solidFill>
              </a:rPr>
              <a:t>How about O(log n) time?</a:t>
            </a:r>
          </a:p>
        </p:txBody>
      </p:sp>
      <p:sp>
        <p:nvSpPr>
          <p:cNvPr id="46086" name="Text Box 5" hidden="1"/>
          <p:cNvSpPr txBox="1">
            <a:spLocks noChangeArrowheads="1"/>
          </p:cNvSpPr>
          <p:nvPr>
            <p:custDataLst>
              <p:tags r:id="rId5"/>
            </p:custDataLst>
          </p:nvPr>
        </p:nvSpPr>
        <p:spPr bwMode="auto">
          <a:xfrm>
            <a:off x="6173788" y="3138488"/>
            <a:ext cx="1868487"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sz="2000">
                <a:cs typeface="Times New Roman" panose="02020603050405020304" pitchFamily="18" charset="0"/>
              </a:rPr>
              <a:t>Θ</a:t>
            </a:r>
            <a:r>
              <a:rPr lang="en-US" altLang="en-US" sz="2000"/>
              <a:t>(n log n) worst</a:t>
            </a:r>
          </a:p>
          <a:p>
            <a:r>
              <a:rPr lang="el-GR" altLang="en-US" sz="2000"/>
              <a:t>Θ</a:t>
            </a:r>
            <a:r>
              <a:rPr lang="en-US" altLang="en-US" sz="2000"/>
              <a:t>(n) average</a:t>
            </a:r>
          </a:p>
        </p:txBody>
      </p:sp>
      <p:sp>
        <p:nvSpPr>
          <p:cNvPr id="46087" name="Text Box 6" hidden="1"/>
          <p:cNvSpPr txBox="1">
            <a:spLocks noChangeArrowheads="1"/>
          </p:cNvSpPr>
          <p:nvPr>
            <p:custDataLst>
              <p:tags r:id="rId6"/>
            </p:custDataLst>
          </p:nvPr>
        </p:nvSpPr>
        <p:spPr bwMode="auto">
          <a:xfrm>
            <a:off x="6248400" y="5013325"/>
            <a:ext cx="1290638"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sz="2000"/>
              <a:t>Θ</a:t>
            </a:r>
            <a:r>
              <a:rPr lang="en-US" altLang="en-US" sz="2000"/>
              <a:t>(n) worst</a:t>
            </a:r>
          </a:p>
        </p:txBody>
      </p:sp>
      <p:sp>
        <p:nvSpPr>
          <p:cNvPr id="46088" name="Text Box 7" hidden="1"/>
          <p:cNvSpPr txBox="1">
            <a:spLocks noChangeArrowheads="1"/>
          </p:cNvSpPr>
          <p:nvPr>
            <p:custDataLst>
              <p:tags r:id="rId7"/>
            </p:custDataLst>
          </p:nvPr>
        </p:nvSpPr>
        <p:spPr bwMode="auto">
          <a:xfrm>
            <a:off x="0" y="228600"/>
            <a:ext cx="914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chemeClr val="accent1"/>
                </a:solidFill>
              </a:rPr>
              <a:t>In fact if we want to do better than O(n) need to give up array rep. (copying elements) – use ptrs (all DS w. efficient merge use ptrs (we expect this will make the other ops slightly less efficient)</a:t>
            </a:r>
          </a:p>
        </p:txBody>
      </p:sp>
    </p:spTree>
    <p:extLst>
      <p:ext uri="{BB962C8B-B14F-4D97-AF65-F5344CB8AC3E}">
        <p14:creationId xmlns:p14="http://schemas.microsoft.com/office/powerpoint/2010/main" val="2248084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037C7F9-EFC4-4396-BAD7-103A061A9C6D}" type="slidenum">
              <a:rPr lang="en-US" altLang="en-US" sz="1400"/>
              <a:pPr eaLnBrk="1" hangingPunct="1"/>
              <a:t>31</a:t>
            </a:fld>
            <a:endParaRPr lang="en-US" altLang="en-US" sz="1400"/>
          </a:p>
        </p:txBody>
      </p:sp>
      <p:sp>
        <p:nvSpPr>
          <p:cNvPr id="54275" name="Rectangle 2"/>
          <p:cNvSpPr>
            <a:spLocks noGrp="1" noChangeArrowheads="1"/>
          </p:cNvSpPr>
          <p:nvPr>
            <p:ph type="title"/>
            <p:custDataLst>
              <p:tags r:id="rId2"/>
            </p:custDataLst>
          </p:nvPr>
        </p:nvSpPr>
        <p:spPr/>
        <p:txBody>
          <a:bodyPr/>
          <a:lstStyle/>
          <a:p>
            <a:pPr eaLnBrk="1" hangingPunct="1"/>
            <a:r>
              <a:rPr lang="en-US" altLang="en-US" smtClean="0"/>
              <a:t>Merge two heaps (basic idea)</a:t>
            </a:r>
          </a:p>
        </p:txBody>
      </p:sp>
      <p:sp>
        <p:nvSpPr>
          <p:cNvPr id="54276" name="Rectangle 3"/>
          <p:cNvSpPr>
            <a:spLocks noGrp="1" noChangeArrowheads="1"/>
          </p:cNvSpPr>
          <p:nvPr>
            <p:ph type="body" idx="1"/>
            <p:custDataLst>
              <p:tags r:id="rId3"/>
            </p:custDataLst>
          </p:nvPr>
        </p:nvSpPr>
        <p:spPr/>
        <p:txBody>
          <a:bodyPr/>
          <a:lstStyle/>
          <a:p>
            <a:pPr eaLnBrk="1" hangingPunct="1"/>
            <a:r>
              <a:rPr lang="en-US" altLang="en-US" smtClean="0"/>
              <a:t>Put the smaller root as the new root,</a:t>
            </a:r>
          </a:p>
          <a:p>
            <a:pPr eaLnBrk="1" hangingPunct="1"/>
            <a:r>
              <a:rPr lang="en-US" altLang="en-US" smtClean="0"/>
              <a:t>Hang its left subtree on the left.</a:t>
            </a:r>
          </a:p>
          <a:p>
            <a:pPr eaLnBrk="1" hangingPunct="1"/>
            <a:r>
              <a:rPr lang="en-US" altLang="en-US" u="sng" smtClean="0"/>
              <a:t>Recursively</a:t>
            </a:r>
            <a:r>
              <a:rPr lang="en-US" altLang="en-US" smtClean="0"/>
              <a:t> merge its right subtree and the other tree.</a:t>
            </a:r>
          </a:p>
          <a:p>
            <a:pPr eaLnBrk="1" hangingPunct="1"/>
            <a:endParaRPr lang="en-US" altLang="en-US" smtClean="0"/>
          </a:p>
        </p:txBody>
      </p:sp>
    </p:spTree>
    <p:extLst>
      <p:ext uri="{BB962C8B-B14F-4D97-AF65-F5344CB8AC3E}">
        <p14:creationId xmlns:p14="http://schemas.microsoft.com/office/powerpoint/2010/main" val="11582545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9567FD0-F7D3-4016-BA7A-875B8E71870B}" type="slidenum">
              <a:rPr lang="en-US" altLang="en-US" sz="1400">
                <a:latin typeface="Times New Roman" panose="02020603050405020304" pitchFamily="18" charset="0"/>
              </a:rPr>
              <a:pPr>
                <a:spcBef>
                  <a:spcPct val="0"/>
                </a:spcBef>
                <a:buFontTx/>
                <a:buNone/>
              </a:pPr>
              <a:t>32</a:t>
            </a:fld>
            <a:endParaRPr lang="en-US" altLang="en-US" sz="1400">
              <a:latin typeface="Times New Roman" panose="02020603050405020304" pitchFamily="18" charset="0"/>
            </a:endParaRPr>
          </a:p>
        </p:txBody>
      </p:sp>
      <p:sp>
        <p:nvSpPr>
          <p:cNvPr id="86019" name="Rectangle 2"/>
          <p:cNvSpPr>
            <a:spLocks noGrp="1" noChangeArrowheads="1"/>
          </p:cNvSpPr>
          <p:nvPr>
            <p:ph type="title"/>
            <p:custDataLst>
              <p:tags r:id="rId2"/>
            </p:custDataLst>
          </p:nvPr>
        </p:nvSpPr>
        <p:spPr/>
        <p:txBody>
          <a:bodyPr/>
          <a:lstStyle/>
          <a:p>
            <a:pPr eaLnBrk="1" hangingPunct="1"/>
            <a:r>
              <a:rPr lang="en-US" altLang="en-US" smtClean="0"/>
              <a:t>Leftist Heaps</a:t>
            </a:r>
          </a:p>
        </p:txBody>
      </p:sp>
      <p:sp>
        <p:nvSpPr>
          <p:cNvPr id="86020" name="Rectangle 3"/>
          <p:cNvSpPr>
            <a:spLocks noGrp="1" noChangeArrowheads="1"/>
          </p:cNvSpPr>
          <p:nvPr>
            <p:ph type="body" idx="1"/>
            <p:custDataLst>
              <p:tags r:id="rId3"/>
            </p:custDataLst>
          </p:nvPr>
        </p:nvSpPr>
        <p:spPr/>
        <p:txBody>
          <a:bodyPr/>
          <a:lstStyle/>
          <a:p>
            <a:pPr marL="533400" indent="-533400" eaLnBrk="1" hangingPunct="1">
              <a:buFontTx/>
              <a:buNone/>
            </a:pPr>
            <a:r>
              <a:rPr lang="en-US" altLang="en-US" smtClean="0"/>
              <a:t>Idea: </a:t>
            </a:r>
          </a:p>
          <a:p>
            <a:pPr marL="533400" indent="-533400" eaLnBrk="1" hangingPunct="1">
              <a:buFontTx/>
              <a:buNone/>
            </a:pPr>
            <a:r>
              <a:rPr lang="en-US" altLang="en-US" smtClean="0"/>
              <a:t>	Focus all heap maintenance work in one small part of the heap</a:t>
            </a:r>
          </a:p>
          <a:p>
            <a:pPr marL="533400" indent="-533400" eaLnBrk="1" hangingPunct="1">
              <a:buFontTx/>
              <a:buNone/>
            </a:pPr>
            <a:endParaRPr lang="en-US" altLang="en-US" smtClean="0"/>
          </a:p>
          <a:p>
            <a:pPr marL="533400" indent="-533400" eaLnBrk="1" hangingPunct="1">
              <a:buFontTx/>
              <a:buNone/>
            </a:pPr>
            <a:r>
              <a:rPr lang="en-US" altLang="en-US" smtClean="0"/>
              <a:t>Leftist heaps:</a:t>
            </a:r>
          </a:p>
          <a:p>
            <a:pPr marL="914400" lvl="1" indent="-457200" eaLnBrk="1" hangingPunct="1">
              <a:buFontTx/>
              <a:buAutoNum type="arabicPeriod"/>
            </a:pPr>
            <a:r>
              <a:rPr lang="en-US" altLang="en-US" smtClean="0"/>
              <a:t>Most nodes are on the left</a:t>
            </a:r>
          </a:p>
          <a:p>
            <a:pPr marL="914400" lvl="1" indent="-457200" eaLnBrk="1" hangingPunct="1">
              <a:buFontTx/>
              <a:buAutoNum type="arabicPeriod"/>
            </a:pPr>
            <a:r>
              <a:rPr lang="en-US" altLang="en-US" smtClean="0"/>
              <a:t>All the merging work is done on the right</a:t>
            </a:r>
            <a:endParaRPr lang="en-US" altLang="en-US" smtClean="0">
              <a:solidFill>
                <a:srgbClr val="339933"/>
              </a:solidFill>
            </a:endParaRPr>
          </a:p>
        </p:txBody>
      </p:sp>
      <p:sp>
        <p:nvSpPr>
          <p:cNvPr id="86021" name="Text Box 4" hidden="1"/>
          <p:cNvSpPr txBox="1">
            <a:spLocks noChangeArrowheads="1"/>
          </p:cNvSpPr>
          <p:nvPr>
            <p:custDataLst>
              <p:tags r:id="rId4"/>
            </p:custDataLst>
          </p:nvPr>
        </p:nvSpPr>
        <p:spPr bwMode="auto">
          <a:xfrm>
            <a:off x="3352800" y="4267200"/>
            <a:ext cx="4953000" cy="46672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Actually TRIES to be unbalanced.</a:t>
            </a:r>
          </a:p>
        </p:txBody>
      </p:sp>
    </p:spTree>
    <p:extLst>
      <p:ext uri="{BB962C8B-B14F-4D97-AF65-F5344CB8AC3E}">
        <p14:creationId xmlns:p14="http://schemas.microsoft.com/office/powerpoint/2010/main" val="14959555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8CCB4A0-2A61-4CF4-9AB2-C81016709B62}" type="slidenum">
              <a:rPr lang="en-US" altLang="en-US" sz="1400">
                <a:latin typeface="Times New Roman" panose="02020603050405020304" pitchFamily="18" charset="0"/>
              </a:rPr>
              <a:pPr>
                <a:spcBef>
                  <a:spcPct val="0"/>
                </a:spcBef>
                <a:buFontTx/>
                <a:buNone/>
              </a:pPr>
              <a:t>33</a:t>
            </a:fld>
            <a:endParaRPr lang="en-US" altLang="en-US" sz="1400">
              <a:latin typeface="Times New Roman" panose="02020603050405020304" pitchFamily="18" charset="0"/>
            </a:endParaRPr>
          </a:p>
        </p:txBody>
      </p:sp>
      <p:sp>
        <p:nvSpPr>
          <p:cNvPr id="90115" name="Rectangle 2"/>
          <p:cNvSpPr>
            <a:spLocks noGrp="1" noChangeArrowheads="1"/>
          </p:cNvSpPr>
          <p:nvPr>
            <p:ph type="title"/>
            <p:custDataLst>
              <p:tags r:id="rId2"/>
            </p:custDataLst>
          </p:nvPr>
        </p:nvSpPr>
        <p:spPr>
          <a:xfrm>
            <a:off x="685800" y="0"/>
            <a:ext cx="7772400" cy="1143000"/>
          </a:xfrm>
        </p:spPr>
        <p:txBody>
          <a:bodyPr/>
          <a:lstStyle/>
          <a:p>
            <a:pPr eaLnBrk="1" hangingPunct="1"/>
            <a:r>
              <a:rPr lang="en-US" altLang="en-US" smtClean="0"/>
              <a:t>Leftist Heap Properties</a:t>
            </a:r>
          </a:p>
        </p:txBody>
      </p:sp>
      <p:sp>
        <p:nvSpPr>
          <p:cNvPr id="90116" name="Rectangle 3"/>
          <p:cNvSpPr>
            <a:spLocks noGrp="1" noChangeArrowheads="1"/>
          </p:cNvSpPr>
          <p:nvPr>
            <p:ph type="body" idx="1"/>
            <p:custDataLst>
              <p:tags r:id="rId3"/>
            </p:custDataLst>
          </p:nvPr>
        </p:nvSpPr>
        <p:spPr>
          <a:xfrm>
            <a:off x="457200" y="914400"/>
            <a:ext cx="8686800" cy="4114800"/>
          </a:xfrm>
        </p:spPr>
        <p:txBody>
          <a:bodyPr>
            <a:normAutofit lnSpcReduction="10000"/>
          </a:bodyPr>
          <a:lstStyle/>
          <a:p>
            <a:pPr eaLnBrk="1" hangingPunct="1"/>
            <a:r>
              <a:rPr lang="en-US" altLang="en-US" smtClean="0"/>
              <a:t>Heap-order property</a:t>
            </a:r>
          </a:p>
          <a:p>
            <a:pPr lvl="1" eaLnBrk="1" hangingPunct="1"/>
            <a:r>
              <a:rPr lang="en-US" altLang="en-US" smtClean="0"/>
              <a:t>parent’s priority value is </a:t>
            </a:r>
            <a:r>
              <a:rPr lang="en-US" altLang="en-US" smtClean="0">
                <a:sym typeface="Symbol" panose="05050102010706020507" pitchFamily="18" charset="2"/>
              </a:rPr>
              <a:t></a:t>
            </a:r>
            <a:r>
              <a:rPr lang="en-US" altLang="en-US" smtClean="0"/>
              <a:t> to childrens’ priority values</a:t>
            </a:r>
          </a:p>
          <a:p>
            <a:pPr lvl="1" eaLnBrk="1" hangingPunct="1"/>
            <a:r>
              <a:rPr lang="en-US" altLang="en-US" u="sng" smtClean="0"/>
              <a:t>result</a:t>
            </a:r>
            <a:r>
              <a:rPr lang="en-US" altLang="en-US" smtClean="0"/>
              <a:t>: minimum element is at the root</a:t>
            </a:r>
          </a:p>
          <a:p>
            <a:pPr lvl="1" eaLnBrk="1" hangingPunct="1"/>
            <a:endParaRPr lang="en-US" altLang="en-US" smtClean="0"/>
          </a:p>
          <a:p>
            <a:pPr eaLnBrk="1" hangingPunct="1"/>
            <a:r>
              <a:rPr lang="en-US" altLang="en-US" smtClean="0"/>
              <a:t>Leftist property</a:t>
            </a:r>
          </a:p>
          <a:p>
            <a:pPr lvl="1" eaLnBrk="1" hangingPunct="1"/>
            <a:r>
              <a:rPr lang="en-US" altLang="en-US" smtClean="0"/>
              <a:t>For every node </a:t>
            </a:r>
            <a:r>
              <a:rPr lang="en-US" altLang="en-US" i="1" smtClean="0"/>
              <a:t>x</a:t>
            </a:r>
            <a:r>
              <a:rPr lang="en-US" altLang="en-US" smtClean="0"/>
              <a:t>, </a:t>
            </a:r>
            <a:r>
              <a:rPr lang="en-US" altLang="en-US" i="1" smtClean="0"/>
              <a:t>npl</a:t>
            </a:r>
            <a:r>
              <a:rPr lang="en-US" altLang="en-US" smtClean="0"/>
              <a:t>(left(</a:t>
            </a:r>
            <a:r>
              <a:rPr lang="en-US" altLang="en-US" i="1" smtClean="0"/>
              <a:t>x</a:t>
            </a:r>
            <a:r>
              <a:rPr lang="en-US" altLang="en-US" smtClean="0"/>
              <a:t>)) </a:t>
            </a:r>
            <a:r>
              <a:rPr lang="en-US" altLang="en-US" smtClean="0">
                <a:sym typeface="Symbol" panose="05050102010706020507" pitchFamily="18" charset="2"/>
              </a:rPr>
              <a:t> </a:t>
            </a:r>
            <a:r>
              <a:rPr lang="en-US" altLang="en-US" i="1" smtClean="0"/>
              <a:t>npl</a:t>
            </a:r>
            <a:r>
              <a:rPr lang="en-US" altLang="en-US" smtClean="0"/>
              <a:t>(right(</a:t>
            </a:r>
            <a:r>
              <a:rPr lang="en-US" altLang="en-US" i="1" smtClean="0"/>
              <a:t>x</a:t>
            </a:r>
            <a:r>
              <a:rPr lang="en-US" altLang="en-US" smtClean="0"/>
              <a:t>))</a:t>
            </a:r>
          </a:p>
          <a:p>
            <a:pPr lvl="1" eaLnBrk="1" hangingPunct="1"/>
            <a:r>
              <a:rPr lang="en-US" altLang="en-US" u="sng" smtClean="0"/>
              <a:t>result</a:t>
            </a:r>
            <a:r>
              <a:rPr lang="en-US" altLang="en-US" smtClean="0"/>
              <a:t>: tree is at least as “heavy” on the left as the right</a:t>
            </a:r>
          </a:p>
        </p:txBody>
      </p:sp>
      <p:sp>
        <p:nvSpPr>
          <p:cNvPr id="90117" name="Text Box 5" hidden="1"/>
          <p:cNvSpPr txBox="1">
            <a:spLocks noChangeArrowheads="1"/>
          </p:cNvSpPr>
          <p:nvPr>
            <p:custDataLst>
              <p:tags r:id="rId4"/>
            </p:custDataLst>
          </p:nvPr>
        </p:nvSpPr>
        <p:spPr bwMode="auto">
          <a:xfrm>
            <a:off x="4648200" y="5715000"/>
            <a:ext cx="685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No, no</a:t>
            </a:r>
          </a:p>
        </p:txBody>
      </p:sp>
    </p:spTree>
    <p:extLst>
      <p:ext uri="{BB962C8B-B14F-4D97-AF65-F5344CB8AC3E}">
        <p14:creationId xmlns:p14="http://schemas.microsoft.com/office/powerpoint/2010/main" val="9706469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E94F27F-3A34-435F-9A8B-2009D9B7E59C}" type="slidenum">
              <a:rPr lang="en-US" altLang="en-US" sz="1400">
                <a:latin typeface="Times New Roman" panose="02020603050405020304" pitchFamily="18" charset="0"/>
              </a:rPr>
              <a:pPr>
                <a:spcBef>
                  <a:spcPct val="0"/>
                </a:spcBef>
                <a:buFontTx/>
                <a:buNone/>
              </a:pPr>
              <a:t>34</a:t>
            </a:fld>
            <a:endParaRPr lang="en-US" altLang="en-US" sz="1400">
              <a:latin typeface="Times New Roman" panose="02020603050405020304" pitchFamily="18" charset="0"/>
            </a:endParaRPr>
          </a:p>
        </p:txBody>
      </p:sp>
      <p:sp>
        <p:nvSpPr>
          <p:cNvPr id="92163" name="Rectangle 2"/>
          <p:cNvSpPr>
            <a:spLocks noGrp="1" noChangeArrowheads="1"/>
          </p:cNvSpPr>
          <p:nvPr>
            <p:ph type="title"/>
            <p:custDataLst>
              <p:tags r:id="rId2"/>
            </p:custDataLst>
          </p:nvPr>
        </p:nvSpPr>
        <p:spPr/>
        <p:txBody>
          <a:bodyPr/>
          <a:lstStyle/>
          <a:p>
            <a:pPr eaLnBrk="1" hangingPunct="1"/>
            <a:r>
              <a:rPr lang="en-US" altLang="en-US" smtClean="0"/>
              <a:t>Are These Leftist?</a:t>
            </a:r>
          </a:p>
        </p:txBody>
      </p:sp>
      <p:sp>
        <p:nvSpPr>
          <p:cNvPr id="92164" name="Text Box 3" hidden="1"/>
          <p:cNvSpPr txBox="1">
            <a:spLocks noChangeArrowheads="1"/>
          </p:cNvSpPr>
          <p:nvPr>
            <p:custDataLst>
              <p:tags r:id="rId3"/>
            </p:custDataLst>
          </p:nvPr>
        </p:nvSpPr>
        <p:spPr bwMode="auto">
          <a:xfrm>
            <a:off x="1489075" y="1524000"/>
            <a:ext cx="56515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latin typeface="Times New Roman" panose="02020603050405020304" pitchFamily="18" charset="0"/>
              </a:rPr>
              <a:t>NO</a:t>
            </a:r>
            <a:endParaRPr lang="en-US" altLang="en-US" sz="2000">
              <a:latin typeface="Times New Roman" panose="02020603050405020304" pitchFamily="18" charset="0"/>
            </a:endParaRPr>
          </a:p>
        </p:txBody>
      </p:sp>
      <p:sp>
        <p:nvSpPr>
          <p:cNvPr id="92165" name="Text Box 4" hidden="1"/>
          <p:cNvSpPr txBox="1">
            <a:spLocks noChangeArrowheads="1"/>
          </p:cNvSpPr>
          <p:nvPr>
            <p:custDataLst>
              <p:tags r:id="rId4"/>
            </p:custDataLst>
          </p:nvPr>
        </p:nvSpPr>
        <p:spPr bwMode="auto">
          <a:xfrm>
            <a:off x="4918075" y="1524000"/>
            <a:ext cx="579438"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Yes</a:t>
            </a:r>
          </a:p>
        </p:txBody>
      </p:sp>
      <p:sp>
        <p:nvSpPr>
          <p:cNvPr id="92166" name="Oval 5"/>
          <p:cNvSpPr>
            <a:spLocks noChangeAspect="1" noChangeArrowheads="1"/>
          </p:cNvSpPr>
          <p:nvPr>
            <p:custDataLst>
              <p:tags r:id="rId5"/>
            </p:custDataLst>
          </p:nvPr>
        </p:nvSpPr>
        <p:spPr bwMode="auto">
          <a:xfrm>
            <a:off x="1319213" y="4211638"/>
            <a:ext cx="290512" cy="290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sp>
        <p:nvSpPr>
          <p:cNvPr id="92167" name="Oval 6"/>
          <p:cNvSpPr>
            <a:spLocks noChangeAspect="1" noChangeArrowheads="1"/>
          </p:cNvSpPr>
          <p:nvPr>
            <p:custDataLst>
              <p:tags r:id="rId6"/>
            </p:custDataLst>
          </p:nvPr>
        </p:nvSpPr>
        <p:spPr bwMode="auto">
          <a:xfrm>
            <a:off x="911225" y="4211638"/>
            <a:ext cx="290513" cy="290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sp>
        <p:nvSpPr>
          <p:cNvPr id="92168" name="Oval 7"/>
          <p:cNvSpPr>
            <a:spLocks noChangeAspect="1" noChangeArrowheads="1"/>
          </p:cNvSpPr>
          <p:nvPr>
            <p:custDataLst>
              <p:tags r:id="rId7"/>
            </p:custDataLst>
          </p:nvPr>
        </p:nvSpPr>
        <p:spPr bwMode="auto">
          <a:xfrm>
            <a:off x="2743200" y="3533775"/>
            <a:ext cx="290513" cy="2905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sp>
        <p:nvSpPr>
          <p:cNvPr id="92169" name="Oval 8"/>
          <p:cNvSpPr>
            <a:spLocks noChangeAspect="1" noChangeArrowheads="1"/>
          </p:cNvSpPr>
          <p:nvPr>
            <p:custDataLst>
              <p:tags r:id="rId8"/>
            </p:custDataLst>
          </p:nvPr>
        </p:nvSpPr>
        <p:spPr bwMode="auto">
          <a:xfrm>
            <a:off x="1928813" y="3533775"/>
            <a:ext cx="290512" cy="2905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sp>
        <p:nvSpPr>
          <p:cNvPr id="92170" name="Oval 9"/>
          <p:cNvSpPr>
            <a:spLocks noChangeAspect="1" noChangeArrowheads="1"/>
          </p:cNvSpPr>
          <p:nvPr>
            <p:custDataLst>
              <p:tags r:id="rId9"/>
            </p:custDataLst>
          </p:nvPr>
        </p:nvSpPr>
        <p:spPr bwMode="auto">
          <a:xfrm>
            <a:off x="1114425" y="3533775"/>
            <a:ext cx="290513" cy="2905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1</a:t>
            </a:r>
          </a:p>
        </p:txBody>
      </p:sp>
      <p:sp>
        <p:nvSpPr>
          <p:cNvPr id="92171" name="Oval 10"/>
          <p:cNvSpPr>
            <a:spLocks noChangeAspect="1" noChangeArrowheads="1"/>
          </p:cNvSpPr>
          <p:nvPr>
            <p:custDataLst>
              <p:tags r:id="rId10"/>
            </p:custDataLst>
          </p:nvPr>
        </p:nvSpPr>
        <p:spPr bwMode="auto">
          <a:xfrm>
            <a:off x="2335213" y="2854325"/>
            <a:ext cx="290512" cy="2905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1</a:t>
            </a:r>
          </a:p>
        </p:txBody>
      </p:sp>
      <p:sp>
        <p:nvSpPr>
          <p:cNvPr id="92172" name="Oval 11"/>
          <p:cNvSpPr>
            <a:spLocks noChangeAspect="1" noChangeArrowheads="1"/>
          </p:cNvSpPr>
          <p:nvPr>
            <p:custDataLst>
              <p:tags r:id="rId11"/>
            </p:custDataLst>
          </p:nvPr>
        </p:nvSpPr>
        <p:spPr bwMode="auto">
          <a:xfrm>
            <a:off x="708025" y="2854325"/>
            <a:ext cx="290513" cy="2905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1</a:t>
            </a:r>
          </a:p>
        </p:txBody>
      </p:sp>
      <p:sp>
        <p:nvSpPr>
          <p:cNvPr id="92173" name="Oval 12"/>
          <p:cNvSpPr>
            <a:spLocks noChangeAspect="1" noChangeArrowheads="1"/>
          </p:cNvSpPr>
          <p:nvPr>
            <p:custDataLst>
              <p:tags r:id="rId12"/>
            </p:custDataLst>
          </p:nvPr>
        </p:nvSpPr>
        <p:spPr bwMode="auto">
          <a:xfrm>
            <a:off x="1522413" y="2176463"/>
            <a:ext cx="290512" cy="290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2</a:t>
            </a:r>
          </a:p>
        </p:txBody>
      </p:sp>
      <p:cxnSp>
        <p:nvCxnSpPr>
          <p:cNvPr id="92174" name="AutoShape 13"/>
          <p:cNvCxnSpPr>
            <a:cxnSpLocks noChangeShapeType="1"/>
            <a:stCxn id="92173" idx="3"/>
            <a:endCxn id="92172" idx="0"/>
          </p:cNvCxnSpPr>
          <p:nvPr>
            <p:custDataLst>
              <p:tags r:id="rId13"/>
            </p:custDataLst>
          </p:nvPr>
        </p:nvCxnSpPr>
        <p:spPr bwMode="auto">
          <a:xfrm flipH="1">
            <a:off x="854075" y="2439988"/>
            <a:ext cx="70961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75" name="AutoShape 14"/>
          <p:cNvCxnSpPr>
            <a:cxnSpLocks noChangeShapeType="1"/>
            <a:stCxn id="92173" idx="5"/>
            <a:endCxn id="92171" idx="0"/>
          </p:cNvCxnSpPr>
          <p:nvPr>
            <p:custDataLst>
              <p:tags r:id="rId14"/>
            </p:custDataLst>
          </p:nvPr>
        </p:nvCxnSpPr>
        <p:spPr bwMode="auto">
          <a:xfrm>
            <a:off x="1770063" y="2439988"/>
            <a:ext cx="711200"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76" name="AutoShape 15"/>
          <p:cNvCxnSpPr>
            <a:cxnSpLocks noChangeShapeType="1"/>
            <a:stCxn id="92171" idx="3"/>
            <a:endCxn id="92169" idx="0"/>
          </p:cNvCxnSpPr>
          <p:nvPr>
            <p:custDataLst>
              <p:tags r:id="rId15"/>
            </p:custDataLst>
          </p:nvPr>
        </p:nvCxnSpPr>
        <p:spPr bwMode="auto">
          <a:xfrm flipH="1">
            <a:off x="2074863" y="3117850"/>
            <a:ext cx="303212"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77" name="AutoShape 16"/>
          <p:cNvCxnSpPr>
            <a:cxnSpLocks noChangeShapeType="1"/>
            <a:stCxn id="92171" idx="5"/>
            <a:endCxn id="92168" idx="0"/>
          </p:cNvCxnSpPr>
          <p:nvPr>
            <p:custDataLst>
              <p:tags r:id="rId16"/>
            </p:custDataLst>
          </p:nvPr>
        </p:nvCxnSpPr>
        <p:spPr bwMode="auto">
          <a:xfrm>
            <a:off x="2584450" y="3117850"/>
            <a:ext cx="30321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78" name="AutoShape 17"/>
          <p:cNvCxnSpPr>
            <a:cxnSpLocks noChangeShapeType="1"/>
            <a:stCxn id="92172" idx="5"/>
            <a:endCxn id="92170" idx="0"/>
          </p:cNvCxnSpPr>
          <p:nvPr>
            <p:custDataLst>
              <p:tags r:id="rId17"/>
            </p:custDataLst>
          </p:nvPr>
        </p:nvCxnSpPr>
        <p:spPr bwMode="auto">
          <a:xfrm>
            <a:off x="955675" y="3117850"/>
            <a:ext cx="304800"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79" name="AutoShape 18"/>
          <p:cNvCxnSpPr>
            <a:cxnSpLocks noChangeShapeType="1"/>
            <a:stCxn id="92170" idx="3"/>
            <a:endCxn id="92167" idx="0"/>
          </p:cNvCxnSpPr>
          <p:nvPr>
            <p:custDataLst>
              <p:tags r:id="rId18"/>
            </p:custDataLst>
          </p:nvPr>
        </p:nvCxnSpPr>
        <p:spPr bwMode="auto">
          <a:xfrm flipH="1">
            <a:off x="1057275" y="3795713"/>
            <a:ext cx="100013" cy="4016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80" name="AutoShape 19"/>
          <p:cNvCxnSpPr>
            <a:cxnSpLocks noChangeShapeType="1"/>
            <a:stCxn id="92170" idx="5"/>
            <a:endCxn id="92166" idx="0"/>
          </p:cNvCxnSpPr>
          <p:nvPr>
            <p:custDataLst>
              <p:tags r:id="rId19"/>
            </p:custDataLst>
          </p:nvPr>
        </p:nvCxnSpPr>
        <p:spPr bwMode="auto">
          <a:xfrm>
            <a:off x="1363663" y="3795713"/>
            <a:ext cx="100012" cy="4016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181" name="Oval 20"/>
          <p:cNvSpPr>
            <a:spLocks noChangeAspect="1" noChangeArrowheads="1"/>
          </p:cNvSpPr>
          <p:nvPr>
            <p:custDataLst>
              <p:tags r:id="rId20"/>
            </p:custDataLst>
          </p:nvPr>
        </p:nvSpPr>
        <p:spPr bwMode="auto">
          <a:xfrm>
            <a:off x="304800" y="3525838"/>
            <a:ext cx="290513" cy="290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cxnSp>
        <p:nvCxnSpPr>
          <p:cNvPr id="92182" name="AutoShape 21"/>
          <p:cNvCxnSpPr>
            <a:cxnSpLocks noChangeShapeType="1"/>
            <a:stCxn id="92172" idx="3"/>
            <a:endCxn id="92181" idx="0"/>
          </p:cNvCxnSpPr>
          <p:nvPr>
            <p:custDataLst>
              <p:tags r:id="rId21"/>
            </p:custDataLst>
          </p:nvPr>
        </p:nvCxnSpPr>
        <p:spPr bwMode="auto">
          <a:xfrm flipH="1">
            <a:off x="450850" y="3117850"/>
            <a:ext cx="300038"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183" name="Oval 22"/>
          <p:cNvSpPr>
            <a:spLocks noChangeAspect="1" noChangeArrowheads="1"/>
          </p:cNvSpPr>
          <p:nvPr>
            <p:custDataLst>
              <p:tags r:id="rId22"/>
            </p:custDataLst>
          </p:nvPr>
        </p:nvSpPr>
        <p:spPr bwMode="auto">
          <a:xfrm>
            <a:off x="4787900" y="4211638"/>
            <a:ext cx="290513" cy="290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sp>
        <p:nvSpPr>
          <p:cNvPr id="92184" name="Oval 23"/>
          <p:cNvSpPr>
            <a:spLocks noChangeAspect="1" noChangeArrowheads="1"/>
          </p:cNvSpPr>
          <p:nvPr>
            <p:custDataLst>
              <p:tags r:id="rId23"/>
            </p:custDataLst>
          </p:nvPr>
        </p:nvSpPr>
        <p:spPr bwMode="auto">
          <a:xfrm>
            <a:off x="5805488" y="3533775"/>
            <a:ext cx="290512" cy="2905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sp>
        <p:nvSpPr>
          <p:cNvPr id="92185" name="Oval 24"/>
          <p:cNvSpPr>
            <a:spLocks noChangeAspect="1" noChangeArrowheads="1"/>
          </p:cNvSpPr>
          <p:nvPr>
            <p:custDataLst>
              <p:tags r:id="rId24"/>
            </p:custDataLst>
          </p:nvPr>
        </p:nvSpPr>
        <p:spPr bwMode="auto">
          <a:xfrm>
            <a:off x="4991100" y="3533775"/>
            <a:ext cx="290513" cy="2905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sp>
        <p:nvSpPr>
          <p:cNvPr id="92186" name="Oval 25"/>
          <p:cNvSpPr>
            <a:spLocks noChangeAspect="1" noChangeArrowheads="1"/>
          </p:cNvSpPr>
          <p:nvPr>
            <p:custDataLst>
              <p:tags r:id="rId25"/>
            </p:custDataLst>
          </p:nvPr>
        </p:nvSpPr>
        <p:spPr bwMode="auto">
          <a:xfrm>
            <a:off x="4178300" y="3533775"/>
            <a:ext cx="290513" cy="2905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sp>
        <p:nvSpPr>
          <p:cNvPr id="92187" name="Oval 26"/>
          <p:cNvSpPr>
            <a:spLocks noChangeAspect="1" noChangeArrowheads="1"/>
          </p:cNvSpPr>
          <p:nvPr>
            <p:custDataLst>
              <p:tags r:id="rId26"/>
            </p:custDataLst>
          </p:nvPr>
        </p:nvSpPr>
        <p:spPr bwMode="auto">
          <a:xfrm>
            <a:off x="5399088" y="2854325"/>
            <a:ext cx="290512" cy="2905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1</a:t>
            </a:r>
          </a:p>
        </p:txBody>
      </p:sp>
      <p:sp>
        <p:nvSpPr>
          <p:cNvPr id="92188" name="Oval 27"/>
          <p:cNvSpPr>
            <a:spLocks noChangeAspect="1" noChangeArrowheads="1"/>
          </p:cNvSpPr>
          <p:nvPr>
            <p:custDataLst>
              <p:tags r:id="rId27"/>
            </p:custDataLst>
          </p:nvPr>
        </p:nvSpPr>
        <p:spPr bwMode="auto">
          <a:xfrm>
            <a:off x="3770313" y="2854325"/>
            <a:ext cx="290512" cy="2905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1</a:t>
            </a:r>
          </a:p>
        </p:txBody>
      </p:sp>
      <p:sp>
        <p:nvSpPr>
          <p:cNvPr id="92189" name="Oval 28"/>
          <p:cNvSpPr>
            <a:spLocks noChangeAspect="1" noChangeArrowheads="1"/>
          </p:cNvSpPr>
          <p:nvPr>
            <p:custDataLst>
              <p:tags r:id="rId28"/>
            </p:custDataLst>
          </p:nvPr>
        </p:nvSpPr>
        <p:spPr bwMode="auto">
          <a:xfrm>
            <a:off x="4584700" y="2176463"/>
            <a:ext cx="290513" cy="290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2</a:t>
            </a:r>
          </a:p>
        </p:txBody>
      </p:sp>
      <p:cxnSp>
        <p:nvCxnSpPr>
          <p:cNvPr id="92190" name="AutoShape 29"/>
          <p:cNvCxnSpPr>
            <a:cxnSpLocks noChangeShapeType="1"/>
            <a:stCxn id="92189" idx="3"/>
            <a:endCxn id="92188" idx="0"/>
          </p:cNvCxnSpPr>
          <p:nvPr>
            <p:custDataLst>
              <p:tags r:id="rId29"/>
            </p:custDataLst>
          </p:nvPr>
        </p:nvCxnSpPr>
        <p:spPr bwMode="auto">
          <a:xfrm flipH="1">
            <a:off x="3916363" y="2439988"/>
            <a:ext cx="711200"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91" name="AutoShape 30"/>
          <p:cNvCxnSpPr>
            <a:cxnSpLocks noChangeShapeType="1"/>
            <a:stCxn id="92189" idx="5"/>
            <a:endCxn id="92187" idx="0"/>
          </p:cNvCxnSpPr>
          <p:nvPr>
            <p:custDataLst>
              <p:tags r:id="rId30"/>
            </p:custDataLst>
          </p:nvPr>
        </p:nvCxnSpPr>
        <p:spPr bwMode="auto">
          <a:xfrm>
            <a:off x="4832350" y="2439988"/>
            <a:ext cx="711200"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92" name="AutoShape 31"/>
          <p:cNvCxnSpPr>
            <a:cxnSpLocks noChangeShapeType="1"/>
            <a:stCxn id="92187" idx="3"/>
            <a:endCxn id="92185" idx="0"/>
          </p:cNvCxnSpPr>
          <p:nvPr>
            <p:custDataLst>
              <p:tags r:id="rId31"/>
            </p:custDataLst>
          </p:nvPr>
        </p:nvCxnSpPr>
        <p:spPr bwMode="auto">
          <a:xfrm flipH="1">
            <a:off x="5137150" y="3117850"/>
            <a:ext cx="30321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93" name="AutoShape 32"/>
          <p:cNvCxnSpPr>
            <a:cxnSpLocks noChangeShapeType="1"/>
            <a:stCxn id="92187" idx="5"/>
            <a:endCxn id="92184" idx="0"/>
          </p:cNvCxnSpPr>
          <p:nvPr>
            <p:custDataLst>
              <p:tags r:id="rId32"/>
            </p:custDataLst>
          </p:nvPr>
        </p:nvCxnSpPr>
        <p:spPr bwMode="auto">
          <a:xfrm>
            <a:off x="5646738" y="3117850"/>
            <a:ext cx="303212"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94" name="AutoShape 33"/>
          <p:cNvCxnSpPr>
            <a:cxnSpLocks noChangeShapeType="1"/>
            <a:stCxn id="92185" idx="3"/>
            <a:endCxn id="92183" idx="0"/>
          </p:cNvCxnSpPr>
          <p:nvPr>
            <p:custDataLst>
              <p:tags r:id="rId33"/>
            </p:custDataLst>
          </p:nvPr>
        </p:nvCxnSpPr>
        <p:spPr bwMode="auto">
          <a:xfrm flipH="1">
            <a:off x="4933950" y="3795713"/>
            <a:ext cx="100013" cy="4016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95" name="AutoShape 34"/>
          <p:cNvCxnSpPr>
            <a:cxnSpLocks noChangeShapeType="1"/>
            <a:stCxn id="92188" idx="5"/>
            <a:endCxn id="92186" idx="0"/>
          </p:cNvCxnSpPr>
          <p:nvPr>
            <p:custDataLst>
              <p:tags r:id="rId34"/>
            </p:custDataLst>
          </p:nvPr>
        </p:nvCxnSpPr>
        <p:spPr bwMode="auto">
          <a:xfrm>
            <a:off x="4019550" y="3117850"/>
            <a:ext cx="30321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196" name="Oval 35"/>
          <p:cNvSpPr>
            <a:spLocks noChangeAspect="1" noChangeArrowheads="1"/>
          </p:cNvSpPr>
          <p:nvPr>
            <p:custDataLst>
              <p:tags r:id="rId35"/>
            </p:custDataLst>
          </p:nvPr>
        </p:nvSpPr>
        <p:spPr bwMode="auto">
          <a:xfrm>
            <a:off x="3367088" y="3525838"/>
            <a:ext cx="290512" cy="290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1</a:t>
            </a:r>
          </a:p>
        </p:txBody>
      </p:sp>
      <p:cxnSp>
        <p:nvCxnSpPr>
          <p:cNvPr id="92197" name="AutoShape 36"/>
          <p:cNvCxnSpPr>
            <a:cxnSpLocks noChangeShapeType="1"/>
            <a:stCxn id="92188" idx="3"/>
            <a:endCxn id="92196" idx="0"/>
          </p:cNvCxnSpPr>
          <p:nvPr>
            <p:custDataLst>
              <p:tags r:id="rId36"/>
            </p:custDataLst>
          </p:nvPr>
        </p:nvCxnSpPr>
        <p:spPr bwMode="auto">
          <a:xfrm flipH="1">
            <a:off x="3513138" y="3117850"/>
            <a:ext cx="300037"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198" name="Oval 37"/>
          <p:cNvSpPr>
            <a:spLocks noChangeAspect="1" noChangeArrowheads="1"/>
          </p:cNvSpPr>
          <p:nvPr>
            <p:custDataLst>
              <p:tags r:id="rId37"/>
            </p:custDataLst>
          </p:nvPr>
        </p:nvSpPr>
        <p:spPr bwMode="auto">
          <a:xfrm>
            <a:off x="3560763" y="4211638"/>
            <a:ext cx="290512" cy="290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sp>
        <p:nvSpPr>
          <p:cNvPr id="92199" name="Oval 38"/>
          <p:cNvSpPr>
            <a:spLocks noChangeAspect="1" noChangeArrowheads="1"/>
          </p:cNvSpPr>
          <p:nvPr>
            <p:custDataLst>
              <p:tags r:id="rId38"/>
            </p:custDataLst>
          </p:nvPr>
        </p:nvSpPr>
        <p:spPr bwMode="auto">
          <a:xfrm>
            <a:off x="3152775" y="4211638"/>
            <a:ext cx="290513" cy="290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cxnSp>
        <p:nvCxnSpPr>
          <p:cNvPr id="92200" name="AutoShape 39"/>
          <p:cNvCxnSpPr>
            <a:cxnSpLocks noChangeShapeType="1"/>
            <a:endCxn id="92199" idx="0"/>
          </p:cNvCxnSpPr>
          <p:nvPr>
            <p:custDataLst>
              <p:tags r:id="rId39"/>
            </p:custDataLst>
          </p:nvPr>
        </p:nvCxnSpPr>
        <p:spPr bwMode="auto">
          <a:xfrm flipH="1">
            <a:off x="3298825" y="3790950"/>
            <a:ext cx="100013" cy="4016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201" name="AutoShape 40"/>
          <p:cNvCxnSpPr>
            <a:cxnSpLocks noChangeShapeType="1"/>
            <a:endCxn id="92198" idx="0"/>
          </p:cNvCxnSpPr>
          <p:nvPr>
            <p:custDataLst>
              <p:tags r:id="rId40"/>
            </p:custDataLst>
          </p:nvPr>
        </p:nvCxnSpPr>
        <p:spPr bwMode="auto">
          <a:xfrm>
            <a:off x="3606800" y="3790950"/>
            <a:ext cx="100013" cy="4016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202" name="Oval 41"/>
          <p:cNvSpPr>
            <a:spLocks noChangeAspect="1" noChangeArrowheads="1"/>
          </p:cNvSpPr>
          <p:nvPr>
            <p:custDataLst>
              <p:tags r:id="rId41"/>
            </p:custDataLst>
          </p:nvPr>
        </p:nvSpPr>
        <p:spPr bwMode="auto">
          <a:xfrm>
            <a:off x="2106613" y="4211638"/>
            <a:ext cx="290512" cy="290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cxnSp>
        <p:nvCxnSpPr>
          <p:cNvPr id="92203" name="AutoShape 42"/>
          <p:cNvCxnSpPr>
            <a:cxnSpLocks noChangeShapeType="1"/>
            <a:stCxn id="92169" idx="5"/>
            <a:endCxn id="92202" idx="0"/>
          </p:cNvCxnSpPr>
          <p:nvPr>
            <p:custDataLst>
              <p:tags r:id="rId42"/>
            </p:custDataLst>
          </p:nvPr>
        </p:nvCxnSpPr>
        <p:spPr bwMode="auto">
          <a:xfrm>
            <a:off x="2176463" y="3795713"/>
            <a:ext cx="76200" cy="4016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204" name="Oval 43"/>
          <p:cNvSpPr>
            <a:spLocks noChangeAspect="1" noChangeArrowheads="1"/>
          </p:cNvSpPr>
          <p:nvPr>
            <p:custDataLst>
              <p:tags r:id="rId43"/>
            </p:custDataLst>
          </p:nvPr>
        </p:nvSpPr>
        <p:spPr bwMode="auto">
          <a:xfrm>
            <a:off x="6367463" y="6110288"/>
            <a:ext cx="290512" cy="290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sp>
        <p:nvSpPr>
          <p:cNvPr id="92205" name="Oval 44"/>
          <p:cNvSpPr>
            <a:spLocks noChangeAspect="1" noChangeArrowheads="1"/>
          </p:cNvSpPr>
          <p:nvPr>
            <p:custDataLst>
              <p:tags r:id="rId44"/>
            </p:custDataLst>
          </p:nvPr>
        </p:nvSpPr>
        <p:spPr bwMode="auto">
          <a:xfrm>
            <a:off x="6472238" y="5500688"/>
            <a:ext cx="290512" cy="290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sp>
        <p:nvSpPr>
          <p:cNvPr id="92206" name="Oval 45"/>
          <p:cNvSpPr>
            <a:spLocks noChangeAspect="1" noChangeArrowheads="1"/>
          </p:cNvSpPr>
          <p:nvPr>
            <p:custDataLst>
              <p:tags r:id="rId45"/>
            </p:custDataLst>
          </p:nvPr>
        </p:nvSpPr>
        <p:spPr bwMode="auto">
          <a:xfrm>
            <a:off x="6586538" y="4919663"/>
            <a:ext cx="290512" cy="290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sp>
        <p:nvSpPr>
          <p:cNvPr id="92207" name="Oval 46"/>
          <p:cNvSpPr>
            <a:spLocks noChangeAspect="1" noChangeArrowheads="1"/>
          </p:cNvSpPr>
          <p:nvPr>
            <p:custDataLst>
              <p:tags r:id="rId46"/>
            </p:custDataLst>
          </p:nvPr>
        </p:nvSpPr>
        <p:spPr bwMode="auto">
          <a:xfrm>
            <a:off x="7351713" y="2854325"/>
            <a:ext cx="290512" cy="2905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sp>
        <p:nvSpPr>
          <p:cNvPr id="92208" name="Oval 47"/>
          <p:cNvSpPr>
            <a:spLocks noChangeAspect="1" noChangeArrowheads="1"/>
          </p:cNvSpPr>
          <p:nvPr>
            <p:custDataLst>
              <p:tags r:id="rId47"/>
            </p:custDataLst>
          </p:nvPr>
        </p:nvSpPr>
        <p:spPr bwMode="auto">
          <a:xfrm>
            <a:off x="8166100" y="2176463"/>
            <a:ext cx="290513" cy="290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cxnSp>
        <p:nvCxnSpPr>
          <p:cNvPr id="92209" name="AutoShape 48"/>
          <p:cNvCxnSpPr>
            <a:cxnSpLocks noChangeShapeType="1"/>
            <a:stCxn id="92208" idx="3"/>
            <a:endCxn id="92207" idx="0"/>
          </p:cNvCxnSpPr>
          <p:nvPr>
            <p:custDataLst>
              <p:tags r:id="rId48"/>
            </p:custDataLst>
          </p:nvPr>
        </p:nvCxnSpPr>
        <p:spPr bwMode="auto">
          <a:xfrm flipH="1">
            <a:off x="7497763" y="2439988"/>
            <a:ext cx="711200"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210" name="AutoShape 49"/>
          <p:cNvCxnSpPr>
            <a:cxnSpLocks noChangeShapeType="1"/>
            <a:stCxn id="92206" idx="3"/>
            <a:endCxn id="92205" idx="0"/>
          </p:cNvCxnSpPr>
          <p:nvPr>
            <p:custDataLst>
              <p:tags r:id="rId49"/>
            </p:custDataLst>
          </p:nvPr>
        </p:nvCxnSpPr>
        <p:spPr bwMode="auto">
          <a:xfrm flipH="1">
            <a:off x="6618288" y="5186363"/>
            <a:ext cx="11112" cy="2952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211" name="AutoShape 50"/>
          <p:cNvCxnSpPr>
            <a:cxnSpLocks noChangeShapeType="1"/>
            <a:stCxn id="92205" idx="3"/>
            <a:endCxn id="92204" idx="0"/>
          </p:cNvCxnSpPr>
          <p:nvPr>
            <p:custDataLst>
              <p:tags r:id="rId50"/>
            </p:custDataLst>
          </p:nvPr>
        </p:nvCxnSpPr>
        <p:spPr bwMode="auto">
          <a:xfrm flipH="1">
            <a:off x="6513513" y="5767388"/>
            <a:ext cx="1587" cy="323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212" name="Oval 51"/>
          <p:cNvSpPr>
            <a:spLocks noChangeAspect="1" noChangeArrowheads="1"/>
          </p:cNvSpPr>
          <p:nvPr>
            <p:custDataLst>
              <p:tags r:id="rId51"/>
            </p:custDataLst>
          </p:nvPr>
        </p:nvSpPr>
        <p:spPr bwMode="auto">
          <a:xfrm>
            <a:off x="6948488" y="3525838"/>
            <a:ext cx="290512" cy="290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1</a:t>
            </a:r>
          </a:p>
        </p:txBody>
      </p:sp>
      <p:cxnSp>
        <p:nvCxnSpPr>
          <p:cNvPr id="92213" name="AutoShape 52"/>
          <p:cNvCxnSpPr>
            <a:cxnSpLocks noChangeShapeType="1"/>
            <a:stCxn id="92207" idx="3"/>
            <a:endCxn id="92212" idx="0"/>
          </p:cNvCxnSpPr>
          <p:nvPr>
            <p:custDataLst>
              <p:tags r:id="rId52"/>
            </p:custDataLst>
          </p:nvPr>
        </p:nvCxnSpPr>
        <p:spPr bwMode="auto">
          <a:xfrm flipH="1">
            <a:off x="7094538" y="3117850"/>
            <a:ext cx="300037"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214" name="Oval 53"/>
          <p:cNvSpPr>
            <a:spLocks noChangeAspect="1" noChangeArrowheads="1"/>
          </p:cNvSpPr>
          <p:nvPr>
            <p:custDataLst>
              <p:tags r:id="rId53"/>
            </p:custDataLst>
          </p:nvPr>
        </p:nvSpPr>
        <p:spPr bwMode="auto">
          <a:xfrm>
            <a:off x="6734175" y="4211638"/>
            <a:ext cx="290513" cy="290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cxnSp>
        <p:nvCxnSpPr>
          <p:cNvPr id="92215" name="AutoShape 54"/>
          <p:cNvCxnSpPr>
            <a:cxnSpLocks noChangeShapeType="1"/>
            <a:endCxn id="92214" idx="0"/>
          </p:cNvCxnSpPr>
          <p:nvPr>
            <p:custDataLst>
              <p:tags r:id="rId54"/>
            </p:custDataLst>
          </p:nvPr>
        </p:nvCxnSpPr>
        <p:spPr bwMode="auto">
          <a:xfrm flipH="1">
            <a:off x="6880225" y="3790950"/>
            <a:ext cx="100013" cy="4016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216" name="AutoShape 55"/>
          <p:cNvCxnSpPr>
            <a:cxnSpLocks noChangeShapeType="1"/>
            <a:stCxn id="92214" idx="3"/>
            <a:endCxn id="92206" idx="0"/>
          </p:cNvCxnSpPr>
          <p:nvPr>
            <p:custDataLst>
              <p:tags r:id="rId55"/>
            </p:custDataLst>
          </p:nvPr>
        </p:nvCxnSpPr>
        <p:spPr bwMode="auto">
          <a:xfrm flipH="1">
            <a:off x="6732588" y="4478338"/>
            <a:ext cx="44450" cy="4222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217" name="Text Box 56" hidden="1"/>
          <p:cNvSpPr txBox="1">
            <a:spLocks noChangeArrowheads="1"/>
          </p:cNvSpPr>
          <p:nvPr>
            <p:custDataLst>
              <p:tags r:id="rId56"/>
            </p:custDataLst>
          </p:nvPr>
        </p:nvSpPr>
        <p:spPr bwMode="auto">
          <a:xfrm>
            <a:off x="7924800" y="1524000"/>
            <a:ext cx="579438"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Yes</a:t>
            </a:r>
          </a:p>
        </p:txBody>
      </p:sp>
      <p:sp>
        <p:nvSpPr>
          <p:cNvPr id="92218" name="Oval 57"/>
          <p:cNvSpPr>
            <a:spLocks noChangeAspect="1" noChangeArrowheads="1"/>
          </p:cNvSpPr>
          <p:nvPr>
            <p:custDataLst>
              <p:tags r:id="rId57"/>
            </p:custDataLst>
          </p:nvPr>
        </p:nvSpPr>
        <p:spPr bwMode="auto">
          <a:xfrm>
            <a:off x="7177088" y="4211638"/>
            <a:ext cx="290512" cy="290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Times New Roman" panose="02020603050405020304" pitchFamily="18" charset="0"/>
              </a:rPr>
              <a:t>0</a:t>
            </a:r>
          </a:p>
        </p:txBody>
      </p:sp>
      <p:cxnSp>
        <p:nvCxnSpPr>
          <p:cNvPr id="92219" name="AutoShape 58"/>
          <p:cNvCxnSpPr>
            <a:cxnSpLocks noChangeShapeType="1"/>
            <a:stCxn id="92212" idx="5"/>
            <a:endCxn id="92218" idx="0"/>
          </p:cNvCxnSpPr>
          <p:nvPr>
            <p:custDataLst>
              <p:tags r:id="rId58"/>
            </p:custDataLst>
          </p:nvPr>
        </p:nvCxnSpPr>
        <p:spPr bwMode="auto">
          <a:xfrm>
            <a:off x="7196138" y="3792538"/>
            <a:ext cx="127000"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236" name="Text Box 59"/>
          <p:cNvSpPr txBox="1">
            <a:spLocks noChangeArrowheads="1"/>
          </p:cNvSpPr>
          <p:nvPr>
            <p:custDataLst>
              <p:tags r:id="rId59"/>
            </p:custDataLst>
          </p:nvPr>
        </p:nvSpPr>
        <p:spPr bwMode="auto">
          <a:xfrm>
            <a:off x="762000" y="5148263"/>
            <a:ext cx="4138613" cy="954087"/>
          </a:xfrm>
          <a:prstGeom prst="rect">
            <a:avLst/>
          </a:prstGeom>
          <a:noFill/>
          <a:ln w="9525">
            <a:noFill/>
            <a:miter lim="800000"/>
            <a:headEnd/>
            <a:tailEnd/>
          </a:ln>
        </p:spPr>
        <p:txBody>
          <a:bodyPr wrap="none">
            <a:spAutoFit/>
          </a:bodyPr>
          <a:lstStyle/>
          <a:p>
            <a:pPr>
              <a:defRPr/>
            </a:pPr>
            <a:r>
              <a:rPr lang="en-US" sz="2800" dirty="0">
                <a:solidFill>
                  <a:srgbClr val="9900CC"/>
                </a:solidFill>
                <a:latin typeface="+mj-lt"/>
              </a:rPr>
              <a:t>Every </a:t>
            </a:r>
            <a:r>
              <a:rPr lang="en-US" sz="2800" dirty="0" err="1">
                <a:solidFill>
                  <a:srgbClr val="9900CC"/>
                </a:solidFill>
                <a:latin typeface="+mj-lt"/>
              </a:rPr>
              <a:t>subtree</a:t>
            </a:r>
            <a:r>
              <a:rPr lang="en-US" sz="2800" dirty="0">
                <a:solidFill>
                  <a:srgbClr val="9900CC"/>
                </a:solidFill>
                <a:latin typeface="+mj-lt"/>
              </a:rPr>
              <a:t> of a leftist </a:t>
            </a:r>
          </a:p>
          <a:p>
            <a:pPr>
              <a:defRPr/>
            </a:pPr>
            <a:r>
              <a:rPr lang="en-US" sz="2800" dirty="0">
                <a:solidFill>
                  <a:srgbClr val="9900CC"/>
                </a:solidFill>
                <a:latin typeface="+mj-lt"/>
              </a:rPr>
              <a:t>tree is leftist!</a:t>
            </a:r>
          </a:p>
        </p:txBody>
      </p:sp>
      <p:sp>
        <p:nvSpPr>
          <p:cNvPr id="92221" name="Line 60" hidden="1"/>
          <p:cNvSpPr>
            <a:spLocks noChangeShapeType="1"/>
          </p:cNvSpPr>
          <p:nvPr>
            <p:custDataLst>
              <p:tags r:id="rId60"/>
            </p:custDataLst>
          </p:nvPr>
        </p:nvSpPr>
        <p:spPr bwMode="auto">
          <a:xfrm>
            <a:off x="228600" y="2590800"/>
            <a:ext cx="381000" cy="22860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222" name="Line 61" hidden="1"/>
          <p:cNvSpPr>
            <a:spLocks noChangeShapeType="1"/>
          </p:cNvSpPr>
          <p:nvPr>
            <p:custDataLst>
              <p:tags r:id="rId61"/>
            </p:custDataLst>
          </p:nvPr>
        </p:nvSpPr>
        <p:spPr bwMode="auto">
          <a:xfrm>
            <a:off x="1524000" y="3200400"/>
            <a:ext cx="381000" cy="22860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189256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934EA02-6A0B-4ED8-97E8-0189444604BE}" type="slidenum">
              <a:rPr lang="en-US" altLang="en-US" sz="1400"/>
              <a:pPr eaLnBrk="1" hangingPunct="1"/>
              <a:t>35</a:t>
            </a:fld>
            <a:endParaRPr lang="en-US" altLang="en-US" sz="1400"/>
          </a:p>
        </p:txBody>
      </p:sp>
      <p:sp>
        <p:nvSpPr>
          <p:cNvPr id="55299" name="Rectangle 2"/>
          <p:cNvSpPr>
            <a:spLocks noGrp="1" noChangeArrowheads="1"/>
          </p:cNvSpPr>
          <p:nvPr>
            <p:ph type="title"/>
            <p:custDataLst>
              <p:tags r:id="rId2"/>
            </p:custDataLst>
          </p:nvPr>
        </p:nvSpPr>
        <p:spPr>
          <a:xfrm>
            <a:off x="685800" y="228600"/>
            <a:ext cx="7772400" cy="1143000"/>
          </a:xfrm>
        </p:spPr>
        <p:txBody>
          <a:bodyPr/>
          <a:lstStyle/>
          <a:p>
            <a:pPr eaLnBrk="1" hangingPunct="1"/>
            <a:r>
              <a:rPr lang="en-US" altLang="en-US" smtClean="0"/>
              <a:t>Merging Two Leftist Heaps</a:t>
            </a:r>
          </a:p>
        </p:txBody>
      </p:sp>
      <p:sp>
        <p:nvSpPr>
          <p:cNvPr id="55300" name="Rectangle 3"/>
          <p:cNvSpPr>
            <a:spLocks noGrp="1" noChangeArrowheads="1"/>
          </p:cNvSpPr>
          <p:nvPr>
            <p:ph type="body" idx="1"/>
            <p:custDataLst>
              <p:tags r:id="rId3"/>
            </p:custDataLst>
          </p:nvPr>
        </p:nvSpPr>
        <p:spPr>
          <a:xfrm>
            <a:off x="609600" y="1219200"/>
            <a:ext cx="8001000" cy="990600"/>
          </a:xfrm>
        </p:spPr>
        <p:txBody>
          <a:bodyPr>
            <a:normAutofit fontScale="85000" lnSpcReduction="10000"/>
          </a:bodyPr>
          <a:lstStyle/>
          <a:p>
            <a:pPr eaLnBrk="1" hangingPunct="1"/>
            <a:r>
              <a:rPr lang="en-US" altLang="en-US" smtClean="0">
                <a:solidFill>
                  <a:schemeClr val="accent2"/>
                </a:solidFill>
              </a:rPr>
              <a:t>merge(T</a:t>
            </a:r>
            <a:r>
              <a:rPr lang="en-US" altLang="en-US" baseline="-25000" smtClean="0">
                <a:solidFill>
                  <a:schemeClr val="accent2"/>
                </a:solidFill>
              </a:rPr>
              <a:t>1</a:t>
            </a:r>
            <a:r>
              <a:rPr lang="en-US" altLang="en-US" smtClean="0">
                <a:solidFill>
                  <a:schemeClr val="accent2"/>
                </a:solidFill>
              </a:rPr>
              <a:t>,T</a:t>
            </a:r>
            <a:r>
              <a:rPr lang="en-US" altLang="en-US" baseline="-25000" smtClean="0">
                <a:solidFill>
                  <a:schemeClr val="accent2"/>
                </a:solidFill>
              </a:rPr>
              <a:t>2</a:t>
            </a:r>
            <a:r>
              <a:rPr lang="en-US" altLang="en-US" smtClean="0">
                <a:solidFill>
                  <a:schemeClr val="accent2"/>
                </a:solidFill>
              </a:rPr>
              <a:t>)</a:t>
            </a:r>
            <a:r>
              <a:rPr lang="en-US" altLang="en-US" smtClean="0"/>
              <a:t> returns one leftist heap containing all elements of the two (distinct) leftist heaps T</a:t>
            </a:r>
            <a:r>
              <a:rPr lang="en-US" altLang="en-US" baseline="-25000" smtClean="0"/>
              <a:t>1</a:t>
            </a:r>
            <a:r>
              <a:rPr lang="en-US" altLang="en-US" smtClean="0"/>
              <a:t> and T</a:t>
            </a:r>
            <a:r>
              <a:rPr lang="en-US" altLang="en-US" baseline="-25000" smtClean="0"/>
              <a:t>2</a:t>
            </a:r>
            <a:endParaRPr lang="en-US" altLang="en-US" smtClean="0"/>
          </a:p>
          <a:p>
            <a:pPr eaLnBrk="1" hangingPunct="1"/>
            <a:endParaRPr lang="en-US" altLang="en-US" smtClean="0"/>
          </a:p>
        </p:txBody>
      </p:sp>
      <p:sp>
        <p:nvSpPr>
          <p:cNvPr id="55301" name="Oval 4"/>
          <p:cNvSpPr>
            <a:spLocks noChangeAspect="1" noChangeArrowheads="1"/>
          </p:cNvSpPr>
          <p:nvPr>
            <p:custDataLst>
              <p:tags r:id="rId4"/>
            </p:custDataLst>
          </p:nvPr>
        </p:nvSpPr>
        <p:spPr bwMode="auto">
          <a:xfrm>
            <a:off x="1524000" y="3200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a</a:t>
            </a:r>
          </a:p>
        </p:txBody>
      </p:sp>
      <p:sp>
        <p:nvSpPr>
          <p:cNvPr id="55302" name="AutoShape 5"/>
          <p:cNvSpPr>
            <a:spLocks noChangeArrowheads="1"/>
          </p:cNvSpPr>
          <p:nvPr>
            <p:custDataLst>
              <p:tags r:id="rId5"/>
            </p:custDataLst>
          </p:nvPr>
        </p:nvSpPr>
        <p:spPr bwMode="auto">
          <a:xfrm>
            <a:off x="762000" y="3962400"/>
            <a:ext cx="838200" cy="7620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L</a:t>
            </a:r>
            <a:r>
              <a:rPr lang="en-US" altLang="en-US" baseline="-25000"/>
              <a:t>1</a:t>
            </a:r>
            <a:endParaRPr lang="en-US" altLang="en-US"/>
          </a:p>
        </p:txBody>
      </p:sp>
      <p:sp>
        <p:nvSpPr>
          <p:cNvPr id="55303" name="AutoShape 6"/>
          <p:cNvSpPr>
            <a:spLocks noChangeArrowheads="1"/>
          </p:cNvSpPr>
          <p:nvPr>
            <p:custDataLst>
              <p:tags r:id="rId6"/>
            </p:custDataLst>
          </p:nvPr>
        </p:nvSpPr>
        <p:spPr bwMode="auto">
          <a:xfrm>
            <a:off x="1841500" y="3962400"/>
            <a:ext cx="838200" cy="7620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R</a:t>
            </a:r>
            <a:r>
              <a:rPr lang="en-US" altLang="en-US" baseline="-25000"/>
              <a:t>1</a:t>
            </a:r>
            <a:endParaRPr lang="en-US" altLang="en-US"/>
          </a:p>
        </p:txBody>
      </p:sp>
      <p:cxnSp>
        <p:nvCxnSpPr>
          <p:cNvPr id="55304" name="AutoShape 7"/>
          <p:cNvCxnSpPr>
            <a:cxnSpLocks noChangeShapeType="1"/>
            <a:stCxn id="55301" idx="3"/>
            <a:endCxn id="55302" idx="0"/>
          </p:cNvCxnSpPr>
          <p:nvPr>
            <p:custDataLst>
              <p:tags r:id="rId7"/>
            </p:custDataLst>
          </p:nvPr>
        </p:nvCxnSpPr>
        <p:spPr bwMode="auto">
          <a:xfrm flipH="1">
            <a:off x="1181100" y="3544888"/>
            <a:ext cx="398463" cy="407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05" name="AutoShape 8"/>
          <p:cNvCxnSpPr>
            <a:cxnSpLocks noChangeShapeType="1"/>
            <a:stCxn id="55301" idx="5"/>
            <a:endCxn id="55303" idx="0"/>
          </p:cNvCxnSpPr>
          <p:nvPr>
            <p:custDataLst>
              <p:tags r:id="rId8"/>
            </p:custDataLst>
          </p:nvPr>
        </p:nvCxnSpPr>
        <p:spPr bwMode="auto">
          <a:xfrm>
            <a:off x="1849438" y="3544888"/>
            <a:ext cx="411162" cy="407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306" name="Oval 9"/>
          <p:cNvSpPr>
            <a:spLocks noChangeAspect="1" noChangeArrowheads="1"/>
          </p:cNvSpPr>
          <p:nvPr>
            <p:custDataLst>
              <p:tags r:id="rId9"/>
            </p:custDataLst>
          </p:nvPr>
        </p:nvSpPr>
        <p:spPr bwMode="auto">
          <a:xfrm>
            <a:off x="1524000" y="50292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b</a:t>
            </a:r>
          </a:p>
        </p:txBody>
      </p:sp>
      <p:sp>
        <p:nvSpPr>
          <p:cNvPr id="55307" name="AutoShape 10"/>
          <p:cNvSpPr>
            <a:spLocks noChangeArrowheads="1"/>
          </p:cNvSpPr>
          <p:nvPr>
            <p:custDataLst>
              <p:tags r:id="rId10"/>
            </p:custDataLst>
          </p:nvPr>
        </p:nvSpPr>
        <p:spPr bwMode="auto">
          <a:xfrm>
            <a:off x="762000" y="5791200"/>
            <a:ext cx="838200" cy="762000"/>
          </a:xfrm>
          <a:prstGeom prst="triangle">
            <a:avLst>
              <a:gd name="adj" fmla="val 50000"/>
            </a:avLst>
          </a:prstGeom>
          <a:solidFill>
            <a:schemeClr val="bg1"/>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L</a:t>
            </a:r>
            <a:r>
              <a:rPr lang="en-US" altLang="en-US" baseline="-25000"/>
              <a:t>2</a:t>
            </a:r>
            <a:endParaRPr lang="en-US" altLang="en-US"/>
          </a:p>
        </p:txBody>
      </p:sp>
      <p:sp>
        <p:nvSpPr>
          <p:cNvPr id="55308" name="AutoShape 11"/>
          <p:cNvSpPr>
            <a:spLocks noChangeArrowheads="1"/>
          </p:cNvSpPr>
          <p:nvPr>
            <p:custDataLst>
              <p:tags r:id="rId11"/>
            </p:custDataLst>
          </p:nvPr>
        </p:nvSpPr>
        <p:spPr bwMode="auto">
          <a:xfrm>
            <a:off x="1841500" y="5791200"/>
            <a:ext cx="838200" cy="7620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R</a:t>
            </a:r>
            <a:r>
              <a:rPr lang="en-US" altLang="en-US" baseline="-25000"/>
              <a:t>2</a:t>
            </a:r>
            <a:endParaRPr lang="en-US" altLang="en-US"/>
          </a:p>
        </p:txBody>
      </p:sp>
      <p:cxnSp>
        <p:nvCxnSpPr>
          <p:cNvPr id="55309" name="AutoShape 12"/>
          <p:cNvCxnSpPr>
            <a:cxnSpLocks noChangeShapeType="1"/>
            <a:stCxn id="55306" idx="3"/>
            <a:endCxn id="55307" idx="0"/>
          </p:cNvCxnSpPr>
          <p:nvPr>
            <p:custDataLst>
              <p:tags r:id="rId12"/>
            </p:custDataLst>
          </p:nvPr>
        </p:nvCxnSpPr>
        <p:spPr bwMode="auto">
          <a:xfrm flipH="1">
            <a:off x="1181100" y="5373688"/>
            <a:ext cx="398463" cy="407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10" name="AutoShape 13"/>
          <p:cNvCxnSpPr>
            <a:cxnSpLocks noChangeShapeType="1"/>
            <a:stCxn id="55306" idx="5"/>
            <a:endCxn id="55308" idx="0"/>
          </p:cNvCxnSpPr>
          <p:nvPr>
            <p:custDataLst>
              <p:tags r:id="rId13"/>
            </p:custDataLst>
          </p:nvPr>
        </p:nvCxnSpPr>
        <p:spPr bwMode="auto">
          <a:xfrm>
            <a:off x="1849438" y="5373688"/>
            <a:ext cx="411162" cy="407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311" name="Rectangle 14"/>
          <p:cNvSpPr>
            <a:spLocks noChangeArrowheads="1"/>
          </p:cNvSpPr>
          <p:nvPr>
            <p:custDataLst>
              <p:tags r:id="rId14"/>
            </p:custDataLst>
          </p:nvPr>
        </p:nvSpPr>
        <p:spPr bwMode="auto">
          <a:xfrm>
            <a:off x="457200" y="3048000"/>
            <a:ext cx="2514600" cy="3733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5312" name="Text Box 15"/>
          <p:cNvSpPr txBox="1">
            <a:spLocks noChangeArrowheads="1"/>
          </p:cNvSpPr>
          <p:nvPr>
            <p:custDataLst>
              <p:tags r:id="rId15"/>
            </p:custDataLst>
          </p:nvPr>
        </p:nvSpPr>
        <p:spPr bwMode="auto">
          <a:xfrm>
            <a:off x="517525" y="2632075"/>
            <a:ext cx="944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merge</a:t>
            </a:r>
          </a:p>
        </p:txBody>
      </p:sp>
      <p:sp>
        <p:nvSpPr>
          <p:cNvPr id="55313" name="Text Box 16"/>
          <p:cNvSpPr txBox="1">
            <a:spLocks noChangeArrowheads="1"/>
          </p:cNvSpPr>
          <p:nvPr>
            <p:custDataLst>
              <p:tags r:id="rId16"/>
            </p:custDataLst>
          </p:nvPr>
        </p:nvSpPr>
        <p:spPr bwMode="auto">
          <a:xfrm>
            <a:off x="822325" y="3013075"/>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a:t>
            </a:r>
            <a:r>
              <a:rPr lang="en-US" altLang="en-US" baseline="-25000"/>
              <a:t>1</a:t>
            </a:r>
            <a:endParaRPr lang="en-US" altLang="en-US"/>
          </a:p>
        </p:txBody>
      </p:sp>
      <p:sp>
        <p:nvSpPr>
          <p:cNvPr id="55314" name="Text Box 17"/>
          <p:cNvSpPr txBox="1">
            <a:spLocks noChangeArrowheads="1"/>
          </p:cNvSpPr>
          <p:nvPr>
            <p:custDataLst>
              <p:tags r:id="rId17"/>
            </p:custDataLst>
          </p:nvPr>
        </p:nvSpPr>
        <p:spPr bwMode="auto">
          <a:xfrm>
            <a:off x="823913" y="4876800"/>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a:t>
            </a:r>
            <a:r>
              <a:rPr lang="en-US" altLang="en-US" baseline="-25000"/>
              <a:t>2</a:t>
            </a:r>
            <a:endParaRPr lang="en-US" altLang="en-US"/>
          </a:p>
        </p:txBody>
      </p:sp>
      <p:sp>
        <p:nvSpPr>
          <p:cNvPr id="55315" name="Line 18"/>
          <p:cNvSpPr>
            <a:spLocks noChangeShapeType="1"/>
          </p:cNvSpPr>
          <p:nvPr>
            <p:custDataLst>
              <p:tags r:id="rId18"/>
            </p:custDataLst>
          </p:nvPr>
        </p:nvSpPr>
        <p:spPr bwMode="auto">
          <a:xfrm>
            <a:off x="3048000" y="48006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5316" name="Text Box 19"/>
          <p:cNvSpPr txBox="1">
            <a:spLocks noChangeArrowheads="1"/>
          </p:cNvSpPr>
          <p:nvPr>
            <p:custDataLst>
              <p:tags r:id="rId19"/>
            </p:custDataLst>
          </p:nvPr>
        </p:nvSpPr>
        <p:spPr bwMode="auto">
          <a:xfrm>
            <a:off x="3048000" y="4384675"/>
            <a:ext cx="79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a &lt; b</a:t>
            </a:r>
          </a:p>
        </p:txBody>
      </p:sp>
      <p:sp>
        <p:nvSpPr>
          <p:cNvPr id="55317" name="Oval 20"/>
          <p:cNvSpPr>
            <a:spLocks noChangeAspect="1" noChangeArrowheads="1"/>
          </p:cNvSpPr>
          <p:nvPr>
            <p:custDataLst>
              <p:tags r:id="rId20"/>
            </p:custDataLst>
          </p:nvPr>
        </p:nvSpPr>
        <p:spPr bwMode="auto">
          <a:xfrm>
            <a:off x="4876800" y="3200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a</a:t>
            </a:r>
          </a:p>
        </p:txBody>
      </p:sp>
      <p:sp>
        <p:nvSpPr>
          <p:cNvPr id="55318" name="AutoShape 21"/>
          <p:cNvSpPr>
            <a:spLocks noChangeArrowheads="1"/>
          </p:cNvSpPr>
          <p:nvPr>
            <p:custDataLst>
              <p:tags r:id="rId21"/>
            </p:custDataLst>
          </p:nvPr>
        </p:nvSpPr>
        <p:spPr bwMode="auto">
          <a:xfrm>
            <a:off x="4114800" y="3962400"/>
            <a:ext cx="838200" cy="7620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L</a:t>
            </a:r>
            <a:r>
              <a:rPr lang="en-US" altLang="en-US" baseline="-25000"/>
              <a:t>1</a:t>
            </a:r>
            <a:endParaRPr lang="en-US" altLang="en-US"/>
          </a:p>
        </p:txBody>
      </p:sp>
      <p:cxnSp>
        <p:nvCxnSpPr>
          <p:cNvPr id="55319" name="AutoShape 22"/>
          <p:cNvCxnSpPr>
            <a:cxnSpLocks noChangeShapeType="1"/>
            <a:stCxn id="55317" idx="3"/>
            <a:endCxn id="55318" idx="0"/>
          </p:cNvCxnSpPr>
          <p:nvPr>
            <p:custDataLst>
              <p:tags r:id="rId22"/>
            </p:custDataLst>
          </p:nvPr>
        </p:nvCxnSpPr>
        <p:spPr bwMode="auto">
          <a:xfrm flipH="1">
            <a:off x="4533900" y="3544888"/>
            <a:ext cx="398463" cy="407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20" name="AutoShape 23"/>
          <p:cNvCxnSpPr>
            <a:cxnSpLocks noChangeShapeType="1"/>
            <a:stCxn id="55317" idx="5"/>
          </p:cNvCxnSpPr>
          <p:nvPr>
            <p:custDataLst>
              <p:tags r:id="rId23"/>
            </p:custDataLst>
          </p:nvPr>
        </p:nvCxnSpPr>
        <p:spPr bwMode="auto">
          <a:xfrm>
            <a:off x="5202238" y="3544888"/>
            <a:ext cx="390525" cy="4175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321" name="Rectangle 24"/>
          <p:cNvSpPr>
            <a:spLocks noChangeArrowheads="1"/>
          </p:cNvSpPr>
          <p:nvPr>
            <p:custDataLst>
              <p:tags r:id="rId24"/>
            </p:custDataLst>
          </p:nvPr>
        </p:nvSpPr>
        <p:spPr bwMode="auto">
          <a:xfrm>
            <a:off x="5562600" y="3962400"/>
            <a:ext cx="2514600" cy="27432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5322" name="Text Box 25"/>
          <p:cNvSpPr txBox="1">
            <a:spLocks noChangeArrowheads="1"/>
          </p:cNvSpPr>
          <p:nvPr>
            <p:custDataLst>
              <p:tags r:id="rId25"/>
            </p:custDataLst>
          </p:nvPr>
        </p:nvSpPr>
        <p:spPr bwMode="auto">
          <a:xfrm>
            <a:off x="5622925" y="3546475"/>
            <a:ext cx="944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merge</a:t>
            </a:r>
          </a:p>
        </p:txBody>
      </p:sp>
      <p:sp>
        <p:nvSpPr>
          <p:cNvPr id="55323" name="Oval 26"/>
          <p:cNvSpPr>
            <a:spLocks noChangeAspect="1" noChangeArrowheads="1"/>
          </p:cNvSpPr>
          <p:nvPr>
            <p:custDataLst>
              <p:tags r:id="rId26"/>
            </p:custDataLst>
          </p:nvPr>
        </p:nvSpPr>
        <p:spPr bwMode="auto">
          <a:xfrm>
            <a:off x="6629400" y="5105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b</a:t>
            </a:r>
          </a:p>
        </p:txBody>
      </p:sp>
      <p:sp>
        <p:nvSpPr>
          <p:cNvPr id="55324" name="AutoShape 27"/>
          <p:cNvSpPr>
            <a:spLocks noChangeArrowheads="1"/>
          </p:cNvSpPr>
          <p:nvPr>
            <p:custDataLst>
              <p:tags r:id="rId27"/>
            </p:custDataLst>
          </p:nvPr>
        </p:nvSpPr>
        <p:spPr bwMode="auto">
          <a:xfrm>
            <a:off x="5867400" y="5867400"/>
            <a:ext cx="838200" cy="7620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L</a:t>
            </a:r>
            <a:r>
              <a:rPr lang="en-US" altLang="en-US" baseline="-25000"/>
              <a:t>2</a:t>
            </a:r>
            <a:endParaRPr lang="en-US" altLang="en-US"/>
          </a:p>
        </p:txBody>
      </p:sp>
      <p:sp>
        <p:nvSpPr>
          <p:cNvPr id="55325" name="AutoShape 28"/>
          <p:cNvSpPr>
            <a:spLocks noChangeArrowheads="1"/>
          </p:cNvSpPr>
          <p:nvPr>
            <p:custDataLst>
              <p:tags r:id="rId28"/>
            </p:custDataLst>
          </p:nvPr>
        </p:nvSpPr>
        <p:spPr bwMode="auto">
          <a:xfrm>
            <a:off x="6946900" y="5867400"/>
            <a:ext cx="838200" cy="7620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R</a:t>
            </a:r>
            <a:r>
              <a:rPr lang="en-US" altLang="en-US" baseline="-25000"/>
              <a:t>2</a:t>
            </a:r>
            <a:endParaRPr lang="en-US" altLang="en-US"/>
          </a:p>
        </p:txBody>
      </p:sp>
      <p:cxnSp>
        <p:nvCxnSpPr>
          <p:cNvPr id="55326" name="AutoShape 29"/>
          <p:cNvCxnSpPr>
            <a:cxnSpLocks noChangeShapeType="1"/>
            <a:stCxn id="55323" idx="3"/>
            <a:endCxn id="55324" idx="0"/>
          </p:cNvCxnSpPr>
          <p:nvPr>
            <p:custDataLst>
              <p:tags r:id="rId29"/>
            </p:custDataLst>
          </p:nvPr>
        </p:nvCxnSpPr>
        <p:spPr bwMode="auto">
          <a:xfrm flipH="1">
            <a:off x="6286500" y="5449888"/>
            <a:ext cx="398463" cy="407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27" name="AutoShape 30"/>
          <p:cNvCxnSpPr>
            <a:cxnSpLocks noChangeShapeType="1"/>
            <a:stCxn id="55323" idx="5"/>
            <a:endCxn id="55325" idx="0"/>
          </p:cNvCxnSpPr>
          <p:nvPr>
            <p:custDataLst>
              <p:tags r:id="rId30"/>
            </p:custDataLst>
          </p:nvPr>
        </p:nvCxnSpPr>
        <p:spPr bwMode="auto">
          <a:xfrm>
            <a:off x="6954838" y="5449888"/>
            <a:ext cx="411162" cy="407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328" name="AutoShape 31"/>
          <p:cNvSpPr>
            <a:spLocks noChangeArrowheads="1"/>
          </p:cNvSpPr>
          <p:nvPr>
            <p:custDataLst>
              <p:tags r:id="rId31"/>
            </p:custDataLst>
          </p:nvPr>
        </p:nvSpPr>
        <p:spPr bwMode="auto">
          <a:xfrm>
            <a:off x="6400800" y="4114800"/>
            <a:ext cx="838200" cy="7620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R</a:t>
            </a:r>
            <a:r>
              <a:rPr lang="en-US" altLang="en-US" baseline="-25000"/>
              <a:t>1</a:t>
            </a:r>
            <a:endParaRPr lang="en-US" altLang="en-US"/>
          </a:p>
        </p:txBody>
      </p:sp>
      <p:sp>
        <p:nvSpPr>
          <p:cNvPr id="55329" name="Text Box 32" hidden="1"/>
          <p:cNvSpPr txBox="1">
            <a:spLocks noChangeArrowheads="1"/>
          </p:cNvSpPr>
          <p:nvPr>
            <p:custDataLst>
              <p:tags r:id="rId32"/>
            </p:custDataLst>
          </p:nvPr>
        </p:nvSpPr>
        <p:spPr bwMode="auto">
          <a:xfrm>
            <a:off x="5257800" y="2209800"/>
            <a:ext cx="3886200" cy="831850"/>
          </a:xfrm>
          <a:prstGeom prst="rect">
            <a:avLst/>
          </a:prstGeom>
          <a:noFill/>
          <a:ln w="952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done? Leftist property?</a:t>
            </a:r>
            <a:br>
              <a:rPr lang="en-US" altLang="en-US"/>
            </a:br>
            <a:r>
              <a:rPr lang="en-US" altLang="en-US" i="1">
                <a:solidFill>
                  <a:schemeClr val="accent1"/>
                </a:solidFill>
              </a:rPr>
              <a:t>npl</a:t>
            </a:r>
            <a:r>
              <a:rPr lang="en-US" altLang="en-US">
                <a:solidFill>
                  <a:schemeClr val="accent1"/>
                </a:solidFill>
              </a:rPr>
              <a:t>(left(</a:t>
            </a:r>
            <a:r>
              <a:rPr lang="en-US" altLang="en-US" i="1">
                <a:solidFill>
                  <a:schemeClr val="accent1"/>
                </a:solidFill>
              </a:rPr>
              <a:t>x</a:t>
            </a:r>
            <a:r>
              <a:rPr lang="en-US" altLang="en-US">
                <a:solidFill>
                  <a:schemeClr val="accent1"/>
                </a:solidFill>
              </a:rPr>
              <a:t>)) </a:t>
            </a:r>
            <a:r>
              <a:rPr lang="en-US" altLang="en-US">
                <a:solidFill>
                  <a:schemeClr val="accent1"/>
                </a:solidFill>
                <a:sym typeface="Symbol" panose="05050102010706020507" pitchFamily="18" charset="2"/>
              </a:rPr>
              <a:t> </a:t>
            </a:r>
            <a:r>
              <a:rPr lang="en-US" altLang="en-US" i="1">
                <a:solidFill>
                  <a:schemeClr val="accent1"/>
                </a:solidFill>
              </a:rPr>
              <a:t>npl</a:t>
            </a:r>
            <a:r>
              <a:rPr lang="en-US" altLang="en-US">
                <a:solidFill>
                  <a:schemeClr val="accent1"/>
                </a:solidFill>
              </a:rPr>
              <a:t>(right(</a:t>
            </a:r>
            <a:r>
              <a:rPr lang="en-US" altLang="en-US" i="1">
                <a:solidFill>
                  <a:schemeClr val="accent1"/>
                </a:solidFill>
              </a:rPr>
              <a:t>x</a:t>
            </a:r>
            <a:r>
              <a:rPr lang="en-US" altLang="en-US">
                <a:solidFill>
                  <a:schemeClr val="accent1"/>
                </a:solidFill>
              </a:rPr>
              <a:t>))</a:t>
            </a:r>
          </a:p>
        </p:txBody>
      </p:sp>
    </p:spTree>
    <p:extLst>
      <p:ext uri="{BB962C8B-B14F-4D97-AF65-F5344CB8AC3E}">
        <p14:creationId xmlns:p14="http://schemas.microsoft.com/office/powerpoint/2010/main" val="9292922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A7B8C44-96EF-487E-85D1-4FE4F3209487}" type="slidenum">
              <a:rPr lang="en-US" altLang="en-US" sz="1400"/>
              <a:pPr eaLnBrk="1" hangingPunct="1"/>
              <a:t>36</a:t>
            </a:fld>
            <a:endParaRPr lang="en-US" altLang="en-US" sz="1400"/>
          </a:p>
        </p:txBody>
      </p:sp>
      <p:sp>
        <p:nvSpPr>
          <p:cNvPr id="56323" name="Rectangle 2"/>
          <p:cNvSpPr>
            <a:spLocks noGrp="1" noChangeArrowheads="1"/>
          </p:cNvSpPr>
          <p:nvPr>
            <p:ph type="title"/>
            <p:custDataLst>
              <p:tags r:id="rId2"/>
            </p:custDataLst>
          </p:nvPr>
        </p:nvSpPr>
        <p:spPr/>
        <p:txBody>
          <a:bodyPr/>
          <a:lstStyle/>
          <a:p>
            <a:pPr eaLnBrk="1" hangingPunct="1"/>
            <a:r>
              <a:rPr lang="en-US" altLang="en-US" smtClean="0"/>
              <a:t>Merge Continued</a:t>
            </a:r>
          </a:p>
        </p:txBody>
      </p:sp>
      <p:sp>
        <p:nvSpPr>
          <p:cNvPr id="56324" name="Oval 3"/>
          <p:cNvSpPr>
            <a:spLocks noChangeAspect="1" noChangeArrowheads="1"/>
          </p:cNvSpPr>
          <p:nvPr>
            <p:custDataLst>
              <p:tags r:id="rId3"/>
            </p:custDataLst>
          </p:nvPr>
        </p:nvSpPr>
        <p:spPr bwMode="auto">
          <a:xfrm>
            <a:off x="1965325" y="1752600"/>
            <a:ext cx="590550" cy="59213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a</a:t>
            </a:r>
          </a:p>
        </p:txBody>
      </p:sp>
      <p:sp>
        <p:nvSpPr>
          <p:cNvPr id="56325" name="AutoShape 4"/>
          <p:cNvSpPr>
            <a:spLocks noChangeArrowheads="1"/>
          </p:cNvSpPr>
          <p:nvPr>
            <p:custDataLst>
              <p:tags r:id="rId4"/>
            </p:custDataLst>
          </p:nvPr>
        </p:nvSpPr>
        <p:spPr bwMode="auto">
          <a:xfrm>
            <a:off x="762000" y="2936875"/>
            <a:ext cx="1301750" cy="11826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L</a:t>
            </a:r>
            <a:r>
              <a:rPr lang="en-US" altLang="en-US" baseline="-25000"/>
              <a:t>1</a:t>
            </a:r>
            <a:endParaRPr lang="en-US" altLang="en-US"/>
          </a:p>
        </p:txBody>
      </p:sp>
      <p:sp>
        <p:nvSpPr>
          <p:cNvPr id="56326" name="AutoShape 5"/>
          <p:cNvSpPr>
            <a:spLocks noChangeArrowheads="1"/>
          </p:cNvSpPr>
          <p:nvPr>
            <p:custDataLst>
              <p:tags r:id="rId5"/>
            </p:custDataLst>
          </p:nvPr>
        </p:nvSpPr>
        <p:spPr bwMode="auto">
          <a:xfrm>
            <a:off x="2457450" y="2936875"/>
            <a:ext cx="1301750" cy="11826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R</a:t>
            </a:r>
            <a:r>
              <a:rPr lang="en-US" altLang="en-US" b="1" baseline="30000">
                <a:latin typeface="Courier New" panose="02070309020205020404" pitchFamily="49" charset="0"/>
              </a:rPr>
              <a:t>’</a:t>
            </a:r>
            <a:endParaRPr lang="en-US" altLang="en-US"/>
          </a:p>
        </p:txBody>
      </p:sp>
      <p:cxnSp>
        <p:nvCxnSpPr>
          <p:cNvPr id="56327" name="AutoShape 6"/>
          <p:cNvCxnSpPr>
            <a:cxnSpLocks noChangeShapeType="1"/>
            <a:stCxn id="56324" idx="3"/>
            <a:endCxn id="56325" idx="0"/>
          </p:cNvCxnSpPr>
          <p:nvPr>
            <p:custDataLst>
              <p:tags r:id="rId6"/>
            </p:custDataLst>
          </p:nvPr>
        </p:nvCxnSpPr>
        <p:spPr bwMode="auto">
          <a:xfrm flipH="1">
            <a:off x="1412875" y="2276475"/>
            <a:ext cx="638175" cy="650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28" name="AutoShape 7"/>
          <p:cNvCxnSpPr>
            <a:cxnSpLocks noChangeShapeType="1"/>
            <a:stCxn id="56324" idx="5"/>
            <a:endCxn id="56326" idx="0"/>
          </p:cNvCxnSpPr>
          <p:nvPr>
            <p:custDataLst>
              <p:tags r:id="rId7"/>
            </p:custDataLst>
          </p:nvPr>
        </p:nvCxnSpPr>
        <p:spPr bwMode="auto">
          <a:xfrm>
            <a:off x="2470150" y="2287588"/>
            <a:ext cx="638175" cy="6334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329" name="Text Box 8"/>
          <p:cNvSpPr txBox="1">
            <a:spLocks noChangeArrowheads="1"/>
          </p:cNvSpPr>
          <p:nvPr>
            <p:custDataLst>
              <p:tags r:id="rId8"/>
            </p:custDataLst>
          </p:nvPr>
        </p:nvSpPr>
        <p:spPr bwMode="auto">
          <a:xfrm>
            <a:off x="2097088" y="4179888"/>
            <a:ext cx="2170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R</a:t>
            </a:r>
            <a:r>
              <a:rPr lang="en-US" altLang="en-US" sz="2000" b="1" baseline="30000">
                <a:latin typeface="Courier New" panose="02070309020205020404" pitchFamily="49" charset="0"/>
              </a:rPr>
              <a:t>’</a:t>
            </a:r>
            <a:r>
              <a:rPr lang="en-US" altLang="en-US" sz="2000"/>
              <a:t> = Merge(R</a:t>
            </a:r>
            <a:r>
              <a:rPr lang="en-US" altLang="en-US" sz="2000" baseline="-25000"/>
              <a:t>1</a:t>
            </a:r>
            <a:r>
              <a:rPr lang="en-US" altLang="en-US" sz="2000"/>
              <a:t>, T</a:t>
            </a:r>
            <a:r>
              <a:rPr lang="en-US" altLang="en-US" sz="2000" baseline="-25000"/>
              <a:t>2</a:t>
            </a:r>
            <a:r>
              <a:rPr lang="en-US" altLang="en-US" sz="2000"/>
              <a:t>)</a:t>
            </a:r>
          </a:p>
        </p:txBody>
      </p:sp>
      <p:sp>
        <p:nvSpPr>
          <p:cNvPr id="56330" name="Oval 9"/>
          <p:cNvSpPr>
            <a:spLocks noChangeAspect="1" noChangeArrowheads="1"/>
          </p:cNvSpPr>
          <p:nvPr>
            <p:custDataLst>
              <p:tags r:id="rId9"/>
            </p:custDataLst>
          </p:nvPr>
        </p:nvSpPr>
        <p:spPr bwMode="auto">
          <a:xfrm>
            <a:off x="6969125" y="1757363"/>
            <a:ext cx="590550" cy="59213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a</a:t>
            </a:r>
          </a:p>
        </p:txBody>
      </p:sp>
      <p:sp>
        <p:nvSpPr>
          <p:cNvPr id="56331" name="AutoShape 10"/>
          <p:cNvSpPr>
            <a:spLocks noChangeArrowheads="1"/>
          </p:cNvSpPr>
          <p:nvPr>
            <p:custDataLst>
              <p:tags r:id="rId10"/>
            </p:custDataLst>
          </p:nvPr>
        </p:nvSpPr>
        <p:spPr bwMode="auto">
          <a:xfrm>
            <a:off x="5765800" y="2941638"/>
            <a:ext cx="1301750" cy="1182687"/>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R</a:t>
            </a:r>
            <a:r>
              <a:rPr lang="en-US" altLang="en-US" b="1" baseline="30000">
                <a:latin typeface="Courier New" panose="02070309020205020404" pitchFamily="49" charset="0"/>
              </a:rPr>
              <a:t>’</a:t>
            </a:r>
          </a:p>
        </p:txBody>
      </p:sp>
      <p:sp>
        <p:nvSpPr>
          <p:cNvPr id="56332" name="AutoShape 11"/>
          <p:cNvSpPr>
            <a:spLocks noChangeArrowheads="1"/>
          </p:cNvSpPr>
          <p:nvPr>
            <p:custDataLst>
              <p:tags r:id="rId11"/>
            </p:custDataLst>
          </p:nvPr>
        </p:nvSpPr>
        <p:spPr bwMode="auto">
          <a:xfrm>
            <a:off x="7473950" y="2941638"/>
            <a:ext cx="1301750" cy="1182687"/>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L</a:t>
            </a:r>
            <a:r>
              <a:rPr lang="en-US" altLang="en-US" baseline="-25000"/>
              <a:t>1</a:t>
            </a:r>
            <a:endParaRPr lang="en-US" altLang="en-US" b="1" baseline="30000">
              <a:latin typeface="Courier New" panose="02070309020205020404" pitchFamily="49" charset="0"/>
            </a:endParaRPr>
          </a:p>
        </p:txBody>
      </p:sp>
      <p:cxnSp>
        <p:nvCxnSpPr>
          <p:cNvPr id="56333" name="AutoShape 12"/>
          <p:cNvCxnSpPr>
            <a:cxnSpLocks noChangeShapeType="1"/>
            <a:stCxn id="56330" idx="3"/>
            <a:endCxn id="56331" idx="0"/>
          </p:cNvCxnSpPr>
          <p:nvPr>
            <p:custDataLst>
              <p:tags r:id="rId12"/>
            </p:custDataLst>
          </p:nvPr>
        </p:nvCxnSpPr>
        <p:spPr bwMode="auto">
          <a:xfrm flipH="1">
            <a:off x="6416675" y="2292350"/>
            <a:ext cx="638175" cy="6334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34" name="AutoShape 13"/>
          <p:cNvCxnSpPr>
            <a:cxnSpLocks noChangeShapeType="1"/>
            <a:stCxn id="56330" idx="5"/>
            <a:endCxn id="56332" idx="0"/>
          </p:cNvCxnSpPr>
          <p:nvPr>
            <p:custDataLst>
              <p:tags r:id="rId13"/>
            </p:custDataLst>
          </p:nvPr>
        </p:nvCxnSpPr>
        <p:spPr bwMode="auto">
          <a:xfrm>
            <a:off x="7473950" y="2281238"/>
            <a:ext cx="650875" cy="650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335" name="Line 14"/>
          <p:cNvSpPr>
            <a:spLocks noChangeShapeType="1"/>
          </p:cNvSpPr>
          <p:nvPr>
            <p:custDataLst>
              <p:tags r:id="rId14"/>
            </p:custDataLst>
          </p:nvPr>
        </p:nvSpPr>
        <p:spPr bwMode="auto">
          <a:xfrm>
            <a:off x="3581400" y="2971800"/>
            <a:ext cx="2362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6336" name="Text Box 15"/>
          <p:cNvSpPr txBox="1">
            <a:spLocks noChangeArrowheads="1"/>
          </p:cNvSpPr>
          <p:nvPr>
            <p:custDataLst>
              <p:tags r:id="rId15"/>
            </p:custDataLst>
          </p:nvPr>
        </p:nvSpPr>
        <p:spPr bwMode="auto">
          <a:xfrm>
            <a:off x="3562350" y="2408238"/>
            <a:ext cx="2584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If</a:t>
            </a:r>
            <a:r>
              <a:rPr lang="en-US" altLang="en-US" i="1"/>
              <a:t> npl</a:t>
            </a:r>
            <a:r>
              <a:rPr lang="en-US" altLang="en-US"/>
              <a:t>(R</a:t>
            </a:r>
            <a:r>
              <a:rPr lang="en-US" altLang="en-US" b="1" baseline="30000">
                <a:latin typeface="Courier New" panose="02070309020205020404" pitchFamily="49" charset="0"/>
              </a:rPr>
              <a:t>’</a:t>
            </a:r>
            <a:r>
              <a:rPr lang="en-US" altLang="en-US"/>
              <a:t>) &gt; </a:t>
            </a:r>
            <a:r>
              <a:rPr lang="en-US" altLang="en-US" i="1"/>
              <a:t>npl</a:t>
            </a:r>
            <a:r>
              <a:rPr lang="en-US" altLang="en-US"/>
              <a:t>(L</a:t>
            </a:r>
            <a:r>
              <a:rPr lang="en-US" altLang="en-US" baseline="-25000"/>
              <a:t>1</a:t>
            </a:r>
            <a:r>
              <a:rPr lang="en-US" altLang="en-US"/>
              <a:t>)</a:t>
            </a:r>
          </a:p>
        </p:txBody>
      </p:sp>
      <p:sp>
        <p:nvSpPr>
          <p:cNvPr id="56337" name="Text Box 16"/>
          <p:cNvSpPr txBox="1">
            <a:spLocks noChangeArrowheads="1"/>
          </p:cNvSpPr>
          <p:nvPr>
            <p:custDataLst>
              <p:tags r:id="rId16"/>
            </p:custDataLst>
          </p:nvPr>
        </p:nvSpPr>
        <p:spPr bwMode="auto">
          <a:xfrm>
            <a:off x="2041525" y="5527675"/>
            <a:ext cx="1296988" cy="461963"/>
          </a:xfrm>
          <a:prstGeom prst="rect">
            <a:avLst/>
          </a:prstGeom>
          <a:noFill/>
          <a:ln w="9525">
            <a:noFill/>
            <a:miter lim="800000"/>
            <a:headEnd/>
            <a:tailEnd/>
          </a:ln>
        </p:spPr>
        <p:txBody>
          <a:bodyPr wrap="none">
            <a:spAutoFit/>
          </a:bodyPr>
          <a:lstStyle/>
          <a:p>
            <a:pPr eaLnBrk="0" hangingPunct="0">
              <a:defRPr/>
            </a:pPr>
            <a:r>
              <a:rPr lang="en-US" dirty="0">
                <a:solidFill>
                  <a:schemeClr val="accent2"/>
                </a:solidFill>
                <a:latin typeface="+mj-lt"/>
              </a:rPr>
              <a:t>runtime:</a:t>
            </a:r>
          </a:p>
        </p:txBody>
      </p:sp>
      <p:sp>
        <p:nvSpPr>
          <p:cNvPr id="56338" name="Text Box 17" hidden="1"/>
          <p:cNvSpPr txBox="1">
            <a:spLocks noChangeArrowheads="1"/>
          </p:cNvSpPr>
          <p:nvPr>
            <p:custDataLst>
              <p:tags r:id="rId17"/>
            </p:custDataLst>
          </p:nvPr>
        </p:nvSpPr>
        <p:spPr bwMode="auto">
          <a:xfrm>
            <a:off x="6705600" y="56388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a:solidFill>
                  <a:schemeClr val="accent1"/>
                </a:solidFill>
              </a:rPr>
              <a:t>O(log n)</a:t>
            </a:r>
          </a:p>
        </p:txBody>
      </p:sp>
      <p:sp>
        <p:nvSpPr>
          <p:cNvPr id="56339" name="Text Box 18" hidden="1"/>
          <p:cNvSpPr txBox="1">
            <a:spLocks noChangeArrowheads="1"/>
          </p:cNvSpPr>
          <p:nvPr>
            <p:custDataLst>
              <p:tags r:id="rId18"/>
            </p:custDataLst>
          </p:nvPr>
        </p:nvSpPr>
        <p:spPr bwMode="auto">
          <a:xfrm>
            <a:off x="2819400" y="16002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Swap L and R if needed</a:t>
            </a:r>
          </a:p>
        </p:txBody>
      </p:sp>
      <p:sp>
        <p:nvSpPr>
          <p:cNvPr id="56340" name="Text Box 19" hidden="1"/>
          <p:cNvSpPr txBox="1">
            <a:spLocks noChangeArrowheads="1"/>
          </p:cNvSpPr>
          <p:nvPr>
            <p:custDataLst>
              <p:tags r:id="rId19"/>
            </p:custDataLst>
          </p:nvPr>
        </p:nvSpPr>
        <p:spPr bwMode="auto">
          <a:xfrm>
            <a:off x="533400" y="4667250"/>
            <a:ext cx="777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Work at each step = call to merge, swap (constant) </a:t>
            </a:r>
            <a:br>
              <a:rPr lang="en-US" altLang="en-US"/>
            </a:br>
            <a:r>
              <a:rPr lang="en-US" altLang="en-US"/>
              <a:t>traverse the right path of both trees = length is at most log N </a:t>
            </a:r>
          </a:p>
        </p:txBody>
      </p:sp>
    </p:spTree>
    <p:extLst>
      <p:ext uri="{BB962C8B-B14F-4D97-AF65-F5344CB8AC3E}">
        <p14:creationId xmlns:p14="http://schemas.microsoft.com/office/powerpoint/2010/main" val="4106185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78B2AE2-CDF5-4378-A375-505C4C66557E}" type="slidenum">
              <a:rPr lang="en-US" altLang="en-US" sz="1400"/>
              <a:pPr eaLnBrk="1" hangingPunct="1"/>
              <a:t>37</a:t>
            </a:fld>
            <a:endParaRPr lang="en-US" altLang="en-US" sz="1400"/>
          </a:p>
        </p:txBody>
      </p:sp>
      <p:sp>
        <p:nvSpPr>
          <p:cNvPr id="58371" name="Rectangle 2"/>
          <p:cNvSpPr>
            <a:spLocks noGrp="1" noChangeArrowheads="1"/>
          </p:cNvSpPr>
          <p:nvPr>
            <p:ph type="title"/>
            <p:custDataLst>
              <p:tags r:id="rId2"/>
            </p:custDataLst>
          </p:nvPr>
        </p:nvSpPr>
        <p:spPr>
          <a:xfrm>
            <a:off x="685800" y="-76200"/>
            <a:ext cx="7772400" cy="1143000"/>
          </a:xfrm>
        </p:spPr>
        <p:txBody>
          <a:bodyPr/>
          <a:lstStyle/>
          <a:p>
            <a:pPr eaLnBrk="1" hangingPunct="1"/>
            <a:r>
              <a:rPr lang="en-US" altLang="en-US" smtClean="0"/>
              <a:t>Operations on Leftist Heaps</a:t>
            </a:r>
          </a:p>
        </p:txBody>
      </p:sp>
      <p:sp>
        <p:nvSpPr>
          <p:cNvPr id="58372" name="Rectangle 3"/>
          <p:cNvSpPr>
            <a:spLocks noGrp="1" noChangeArrowheads="1"/>
          </p:cNvSpPr>
          <p:nvPr>
            <p:ph type="body" idx="1"/>
            <p:custDataLst>
              <p:tags r:id="rId3"/>
            </p:custDataLst>
          </p:nvPr>
        </p:nvSpPr>
        <p:spPr>
          <a:xfrm>
            <a:off x="685800" y="1066800"/>
            <a:ext cx="7772400" cy="4343400"/>
          </a:xfrm>
        </p:spPr>
        <p:txBody>
          <a:bodyPr>
            <a:normAutofit/>
          </a:bodyPr>
          <a:lstStyle/>
          <a:p>
            <a:pPr eaLnBrk="1" hangingPunct="1">
              <a:defRPr/>
            </a:pPr>
            <a:r>
              <a:rPr lang="en-US" sz="2800" u="sng" dirty="0" smtClean="0"/>
              <a:t>merge</a:t>
            </a:r>
            <a:r>
              <a:rPr lang="en-US" sz="2800" dirty="0" smtClean="0"/>
              <a:t> with two trees of total size n: </a:t>
            </a:r>
            <a:r>
              <a:rPr lang="en-US" sz="2800" dirty="0" smtClean="0">
                <a:cs typeface="Times New Roman" pitchFamily="18" charset="0"/>
              </a:rPr>
              <a:t>O</a:t>
            </a:r>
            <a:r>
              <a:rPr lang="en-US" sz="2800" dirty="0" smtClean="0"/>
              <a:t>(log n)</a:t>
            </a:r>
          </a:p>
          <a:p>
            <a:pPr eaLnBrk="1" hangingPunct="1">
              <a:defRPr/>
            </a:pPr>
            <a:r>
              <a:rPr lang="en-US" sz="2800" u="sng" dirty="0" smtClean="0"/>
              <a:t>insert</a:t>
            </a:r>
            <a:r>
              <a:rPr lang="en-US" sz="2800" dirty="0" smtClean="0"/>
              <a:t> with heap size n: </a:t>
            </a:r>
            <a:r>
              <a:rPr lang="en-US" sz="2800" dirty="0" smtClean="0">
                <a:cs typeface="Times New Roman" pitchFamily="18" charset="0"/>
              </a:rPr>
              <a:t>O</a:t>
            </a:r>
            <a:r>
              <a:rPr lang="en-US" sz="2800" dirty="0" smtClean="0"/>
              <a:t>(log n)</a:t>
            </a:r>
          </a:p>
          <a:p>
            <a:pPr lvl="1" eaLnBrk="1" hangingPunct="1">
              <a:defRPr/>
            </a:pPr>
            <a:r>
              <a:rPr lang="en-US" sz="2400" dirty="0" smtClean="0"/>
              <a:t>pretend node is a size 1 leftist heap</a:t>
            </a:r>
          </a:p>
          <a:p>
            <a:pPr lvl="1" eaLnBrk="1" hangingPunct="1">
              <a:defRPr/>
            </a:pPr>
            <a:r>
              <a:rPr lang="en-US" sz="2400" dirty="0" smtClean="0"/>
              <a:t>insert by merging original heap with one node heap</a:t>
            </a:r>
          </a:p>
          <a:p>
            <a:pPr lvl="1" eaLnBrk="1" hangingPunct="1">
              <a:defRPr/>
            </a:pPr>
            <a:endParaRPr lang="en-US" sz="2400" dirty="0" smtClean="0"/>
          </a:p>
          <a:p>
            <a:pPr eaLnBrk="1" hangingPunct="1">
              <a:buFontTx/>
              <a:buNone/>
              <a:defRPr/>
            </a:pPr>
            <a:r>
              <a:rPr lang="en-US" sz="2800" dirty="0" smtClean="0"/>
              <a:t>		</a:t>
            </a:r>
          </a:p>
          <a:p>
            <a:pPr eaLnBrk="1" hangingPunct="1">
              <a:defRPr/>
            </a:pPr>
            <a:r>
              <a:rPr lang="en-US" sz="2800" u="sng" dirty="0" err="1" smtClean="0"/>
              <a:t>deleteMin</a:t>
            </a:r>
            <a:r>
              <a:rPr lang="en-US" sz="2800" dirty="0" smtClean="0"/>
              <a:t> with heap size n: </a:t>
            </a:r>
            <a:r>
              <a:rPr lang="en-US" sz="2800" dirty="0" smtClean="0">
                <a:cs typeface="Times New Roman" pitchFamily="18" charset="0"/>
              </a:rPr>
              <a:t>O</a:t>
            </a:r>
            <a:r>
              <a:rPr lang="en-US" sz="2800" dirty="0" smtClean="0"/>
              <a:t>(log n)</a:t>
            </a:r>
          </a:p>
          <a:p>
            <a:pPr lvl="1" eaLnBrk="1" hangingPunct="1">
              <a:defRPr/>
            </a:pPr>
            <a:r>
              <a:rPr lang="en-US" sz="2400" dirty="0" smtClean="0"/>
              <a:t>remove and return root</a:t>
            </a:r>
          </a:p>
          <a:p>
            <a:pPr lvl="1" eaLnBrk="1" hangingPunct="1">
              <a:defRPr/>
            </a:pPr>
            <a:r>
              <a:rPr lang="en-US" sz="2400" dirty="0" smtClean="0"/>
              <a:t>merge left and right </a:t>
            </a:r>
            <a:r>
              <a:rPr lang="en-US" sz="2400" dirty="0" err="1" smtClean="0"/>
              <a:t>subtrees</a:t>
            </a:r>
            <a:endParaRPr lang="en-US" sz="2400" dirty="0" smtClean="0"/>
          </a:p>
        </p:txBody>
      </p:sp>
      <p:sp>
        <p:nvSpPr>
          <p:cNvPr id="58373" name="AutoShape 4"/>
          <p:cNvSpPr>
            <a:spLocks noChangeArrowheads="1"/>
          </p:cNvSpPr>
          <p:nvPr>
            <p:custDataLst>
              <p:tags r:id="rId4"/>
            </p:custDataLst>
          </p:nvPr>
        </p:nvSpPr>
        <p:spPr bwMode="auto">
          <a:xfrm>
            <a:off x="2819400" y="3200400"/>
            <a:ext cx="685800" cy="533400"/>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8374" name="Oval 5"/>
          <p:cNvSpPr>
            <a:spLocks noChangeAspect="1" noChangeArrowheads="1"/>
          </p:cNvSpPr>
          <p:nvPr>
            <p:custDataLst>
              <p:tags r:id="rId5"/>
            </p:custDataLst>
          </p:nvPr>
        </p:nvSpPr>
        <p:spPr bwMode="auto">
          <a:xfrm>
            <a:off x="3886200" y="3276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58375" name="Line 6"/>
          <p:cNvSpPr>
            <a:spLocks noChangeShapeType="1"/>
          </p:cNvSpPr>
          <p:nvPr>
            <p:custDataLst>
              <p:tags r:id="rId6"/>
            </p:custDataLst>
          </p:nvPr>
        </p:nvSpPr>
        <p:spPr bwMode="auto">
          <a:xfrm>
            <a:off x="4495800" y="3505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8376" name="Text Box 7"/>
          <p:cNvSpPr txBox="1">
            <a:spLocks noChangeArrowheads="1"/>
          </p:cNvSpPr>
          <p:nvPr>
            <p:custDataLst>
              <p:tags r:id="rId7"/>
            </p:custDataLst>
          </p:nvPr>
        </p:nvSpPr>
        <p:spPr bwMode="auto">
          <a:xfrm>
            <a:off x="4502150" y="32004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merge</a:t>
            </a:r>
          </a:p>
        </p:txBody>
      </p:sp>
      <p:sp>
        <p:nvSpPr>
          <p:cNvPr id="58377" name="AutoShape 8"/>
          <p:cNvSpPr>
            <a:spLocks noChangeArrowheads="1"/>
          </p:cNvSpPr>
          <p:nvPr>
            <p:custDataLst>
              <p:tags r:id="rId8"/>
            </p:custDataLst>
          </p:nvPr>
        </p:nvSpPr>
        <p:spPr bwMode="auto">
          <a:xfrm>
            <a:off x="5486400" y="3200400"/>
            <a:ext cx="838200" cy="533400"/>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8378" name="AutoShape 9"/>
          <p:cNvSpPr>
            <a:spLocks noChangeArrowheads="1"/>
          </p:cNvSpPr>
          <p:nvPr>
            <p:custDataLst>
              <p:tags r:id="rId9"/>
            </p:custDataLst>
          </p:nvPr>
        </p:nvSpPr>
        <p:spPr bwMode="auto">
          <a:xfrm>
            <a:off x="1752600" y="6172200"/>
            <a:ext cx="685800" cy="533400"/>
          </a:xfrm>
          <a:prstGeom prst="triangle">
            <a:avLst>
              <a:gd name="adj" fmla="val 50000"/>
            </a:avLst>
          </a:prstGeom>
          <a:solidFill>
            <a:srgbClr val="FFFF00"/>
          </a:solidFill>
          <a:ln w="2857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8379" name="Oval 10"/>
          <p:cNvSpPr>
            <a:spLocks noChangeAspect="1" noChangeArrowheads="1"/>
          </p:cNvSpPr>
          <p:nvPr>
            <p:custDataLst>
              <p:tags r:id="rId10"/>
            </p:custDataLst>
          </p:nvPr>
        </p:nvSpPr>
        <p:spPr bwMode="auto">
          <a:xfrm>
            <a:off x="1676400" y="52578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58380" name="Line 11"/>
          <p:cNvSpPr>
            <a:spLocks noChangeShapeType="1"/>
          </p:cNvSpPr>
          <p:nvPr>
            <p:custDataLst>
              <p:tags r:id="rId11"/>
            </p:custDataLst>
          </p:nvPr>
        </p:nvSpPr>
        <p:spPr bwMode="auto">
          <a:xfrm>
            <a:off x="6096000" y="6172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8381" name="Text Box 12"/>
          <p:cNvSpPr txBox="1">
            <a:spLocks noChangeArrowheads="1"/>
          </p:cNvSpPr>
          <p:nvPr>
            <p:custDataLst>
              <p:tags r:id="rId12"/>
            </p:custDataLst>
          </p:nvPr>
        </p:nvSpPr>
        <p:spPr bwMode="auto">
          <a:xfrm>
            <a:off x="6102350" y="58674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merge</a:t>
            </a:r>
          </a:p>
        </p:txBody>
      </p:sp>
      <p:sp>
        <p:nvSpPr>
          <p:cNvPr id="58382" name="AutoShape 13"/>
          <p:cNvSpPr>
            <a:spLocks noChangeArrowheads="1"/>
          </p:cNvSpPr>
          <p:nvPr>
            <p:custDataLst>
              <p:tags r:id="rId13"/>
            </p:custDataLst>
          </p:nvPr>
        </p:nvSpPr>
        <p:spPr bwMode="auto">
          <a:xfrm>
            <a:off x="7086600" y="5943600"/>
            <a:ext cx="838200" cy="533400"/>
          </a:xfrm>
          <a:prstGeom prst="triangle">
            <a:avLst>
              <a:gd name="adj" fmla="val 50000"/>
            </a:avLst>
          </a:prstGeom>
          <a:solidFill>
            <a:srgbClr val="339933"/>
          </a:solidFill>
          <a:ln w="2857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8383" name="Oval 14"/>
          <p:cNvSpPr>
            <a:spLocks noChangeAspect="1" noChangeArrowheads="1"/>
          </p:cNvSpPr>
          <p:nvPr>
            <p:custDataLst>
              <p:tags r:id="rId14"/>
            </p:custDataLst>
          </p:nvPr>
        </p:nvSpPr>
        <p:spPr bwMode="auto">
          <a:xfrm>
            <a:off x="2362200" y="5638800"/>
            <a:ext cx="381000" cy="381000"/>
          </a:xfrm>
          <a:prstGeom prst="ellipse">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solidFill>
                <a:srgbClr val="FF0000"/>
              </a:solidFill>
            </a:endParaRPr>
          </a:p>
        </p:txBody>
      </p:sp>
      <p:cxnSp>
        <p:nvCxnSpPr>
          <p:cNvPr id="58384" name="AutoShape 15"/>
          <p:cNvCxnSpPr>
            <a:cxnSpLocks noChangeShapeType="1"/>
            <a:stCxn id="58383" idx="1"/>
            <a:endCxn id="58379" idx="6"/>
          </p:cNvCxnSpPr>
          <p:nvPr>
            <p:custDataLst>
              <p:tags r:id="rId15"/>
            </p:custDataLst>
          </p:nvPr>
        </p:nvCxnSpPr>
        <p:spPr bwMode="auto">
          <a:xfrm rot="5400000" flipH="1">
            <a:off x="2133600" y="5391150"/>
            <a:ext cx="227013" cy="3413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8385" name="AutoShape 16"/>
          <p:cNvSpPr>
            <a:spLocks noChangeArrowheads="1"/>
          </p:cNvSpPr>
          <p:nvPr>
            <p:custDataLst>
              <p:tags r:id="rId16"/>
            </p:custDataLst>
          </p:nvPr>
        </p:nvSpPr>
        <p:spPr bwMode="auto">
          <a:xfrm>
            <a:off x="2590800" y="6172200"/>
            <a:ext cx="685800" cy="533400"/>
          </a:xfrm>
          <a:prstGeom prst="triangle">
            <a:avLst>
              <a:gd name="adj" fmla="val 50000"/>
            </a:avLst>
          </a:prstGeom>
          <a:solidFill>
            <a:schemeClr val="accent2"/>
          </a:solidFill>
          <a:ln w="2857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cxnSp>
        <p:nvCxnSpPr>
          <p:cNvPr id="58386" name="AutoShape 17"/>
          <p:cNvCxnSpPr>
            <a:cxnSpLocks noChangeShapeType="1"/>
            <a:stCxn id="58383" idx="3"/>
            <a:endCxn id="58378" idx="0"/>
          </p:cNvCxnSpPr>
          <p:nvPr>
            <p:custDataLst>
              <p:tags r:id="rId17"/>
            </p:custDataLst>
          </p:nvPr>
        </p:nvCxnSpPr>
        <p:spPr bwMode="auto">
          <a:xfrm flipH="1">
            <a:off x="2095500" y="5983288"/>
            <a:ext cx="322263" cy="1746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387" name="AutoShape 18"/>
          <p:cNvCxnSpPr>
            <a:cxnSpLocks noChangeShapeType="1"/>
            <a:stCxn id="58383" idx="5"/>
            <a:endCxn id="58385" idx="0"/>
          </p:cNvCxnSpPr>
          <p:nvPr>
            <p:custDataLst>
              <p:tags r:id="rId18"/>
            </p:custDataLst>
          </p:nvPr>
        </p:nvCxnSpPr>
        <p:spPr bwMode="auto">
          <a:xfrm>
            <a:off x="2687638" y="5983288"/>
            <a:ext cx="246062" cy="1746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8388" name="Line 19"/>
          <p:cNvSpPr>
            <a:spLocks noChangeShapeType="1"/>
          </p:cNvSpPr>
          <p:nvPr>
            <p:custDataLst>
              <p:tags r:id="rId19"/>
            </p:custDataLst>
          </p:nvPr>
        </p:nvSpPr>
        <p:spPr bwMode="auto">
          <a:xfrm>
            <a:off x="3352800" y="6172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8389" name="AutoShape 20"/>
          <p:cNvSpPr>
            <a:spLocks noChangeArrowheads="1"/>
          </p:cNvSpPr>
          <p:nvPr>
            <p:custDataLst>
              <p:tags r:id="rId20"/>
            </p:custDataLst>
          </p:nvPr>
        </p:nvSpPr>
        <p:spPr bwMode="auto">
          <a:xfrm>
            <a:off x="4419600" y="5943600"/>
            <a:ext cx="685800" cy="533400"/>
          </a:xfrm>
          <a:prstGeom prst="triangle">
            <a:avLst>
              <a:gd name="adj" fmla="val 50000"/>
            </a:avLst>
          </a:prstGeom>
          <a:solidFill>
            <a:srgbClr val="FFFF00"/>
          </a:solidFill>
          <a:ln w="2857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8390" name="AutoShape 21"/>
          <p:cNvSpPr>
            <a:spLocks noChangeArrowheads="1"/>
          </p:cNvSpPr>
          <p:nvPr>
            <p:custDataLst>
              <p:tags r:id="rId21"/>
            </p:custDataLst>
          </p:nvPr>
        </p:nvSpPr>
        <p:spPr bwMode="auto">
          <a:xfrm>
            <a:off x="5257800" y="5943600"/>
            <a:ext cx="685800" cy="533400"/>
          </a:xfrm>
          <a:prstGeom prst="triangle">
            <a:avLst>
              <a:gd name="adj" fmla="val 50000"/>
            </a:avLst>
          </a:prstGeom>
          <a:solidFill>
            <a:schemeClr val="accent2"/>
          </a:solidFill>
          <a:ln w="2857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8391" name="Text Box 22" hidden="1"/>
          <p:cNvSpPr txBox="1">
            <a:spLocks noChangeArrowheads="1"/>
          </p:cNvSpPr>
          <p:nvPr>
            <p:custDataLst>
              <p:tags r:id="rId22"/>
            </p:custDataLst>
          </p:nvPr>
        </p:nvSpPr>
        <p:spPr bwMode="auto">
          <a:xfrm>
            <a:off x="0" y="0"/>
            <a:ext cx="990600" cy="1927225"/>
          </a:xfrm>
          <a:prstGeom prst="rect">
            <a:avLst/>
          </a:prstGeom>
          <a:noFill/>
          <a:ln w="952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Use merge to do everything</a:t>
            </a:r>
          </a:p>
        </p:txBody>
      </p:sp>
      <p:sp>
        <p:nvSpPr>
          <p:cNvPr id="58392" name="Text Box 23" hidden="1"/>
          <p:cNvSpPr txBox="1">
            <a:spLocks noChangeArrowheads="1"/>
          </p:cNvSpPr>
          <p:nvPr>
            <p:custDataLst>
              <p:tags r:id="rId23"/>
            </p:custDataLst>
          </p:nvPr>
        </p:nvSpPr>
        <p:spPr bwMode="auto">
          <a:xfrm>
            <a:off x="6019800" y="1981200"/>
            <a:ext cx="2667000" cy="466725"/>
          </a:xfrm>
          <a:prstGeom prst="rect">
            <a:avLst/>
          </a:prstGeom>
          <a:noFill/>
          <a:ln w="952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Is this true? yes</a:t>
            </a:r>
          </a:p>
        </p:txBody>
      </p:sp>
    </p:spTree>
    <p:extLst>
      <p:ext uri="{BB962C8B-B14F-4D97-AF65-F5344CB8AC3E}">
        <p14:creationId xmlns:p14="http://schemas.microsoft.com/office/powerpoint/2010/main" val="27222940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D5499CD-5B8C-486F-8BD1-BF9550098420}" type="slidenum">
              <a:rPr lang="en-US" altLang="en-US" sz="1400"/>
              <a:pPr eaLnBrk="1" hangingPunct="1"/>
              <a:t>38</a:t>
            </a:fld>
            <a:endParaRPr lang="en-US" altLang="en-US" sz="1400"/>
          </a:p>
        </p:txBody>
      </p:sp>
      <p:sp>
        <p:nvSpPr>
          <p:cNvPr id="59395" name="Rectangle 2"/>
          <p:cNvSpPr>
            <a:spLocks noGrp="1" noChangeArrowheads="1"/>
          </p:cNvSpPr>
          <p:nvPr>
            <p:ph type="title"/>
            <p:custDataLst>
              <p:tags r:id="rId2"/>
            </p:custDataLst>
          </p:nvPr>
        </p:nvSpPr>
        <p:spPr>
          <a:xfrm>
            <a:off x="609600" y="0"/>
            <a:ext cx="7772400" cy="1143000"/>
          </a:xfrm>
        </p:spPr>
        <p:txBody>
          <a:bodyPr/>
          <a:lstStyle/>
          <a:p>
            <a:pPr eaLnBrk="1" hangingPunct="1"/>
            <a:r>
              <a:rPr lang="en-US" altLang="en-US" smtClean="0"/>
              <a:t>Leftest Merge Example</a:t>
            </a:r>
          </a:p>
        </p:txBody>
      </p:sp>
      <p:sp>
        <p:nvSpPr>
          <p:cNvPr id="59396" name="Oval 3"/>
          <p:cNvSpPr>
            <a:spLocks noChangeAspect="1" noChangeArrowheads="1"/>
          </p:cNvSpPr>
          <p:nvPr>
            <p:custDataLst>
              <p:tags r:id="rId3"/>
            </p:custDataLst>
          </p:nvPr>
        </p:nvSpPr>
        <p:spPr bwMode="auto">
          <a:xfrm>
            <a:off x="1627188" y="2201863"/>
            <a:ext cx="331787"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12</a:t>
            </a:r>
          </a:p>
        </p:txBody>
      </p:sp>
      <p:sp>
        <p:nvSpPr>
          <p:cNvPr id="59397" name="Oval 4"/>
          <p:cNvSpPr>
            <a:spLocks noChangeAspect="1" noChangeArrowheads="1"/>
          </p:cNvSpPr>
          <p:nvPr>
            <p:custDataLst>
              <p:tags r:id="rId4"/>
            </p:custDataLst>
          </p:nvPr>
        </p:nvSpPr>
        <p:spPr bwMode="auto">
          <a:xfrm>
            <a:off x="695325" y="2201863"/>
            <a:ext cx="331788"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sp>
        <p:nvSpPr>
          <p:cNvPr id="59398" name="Oval 5"/>
          <p:cNvSpPr>
            <a:spLocks noChangeAspect="1" noChangeArrowheads="1"/>
          </p:cNvSpPr>
          <p:nvPr>
            <p:custDataLst>
              <p:tags r:id="rId5"/>
            </p:custDataLst>
          </p:nvPr>
        </p:nvSpPr>
        <p:spPr bwMode="auto">
          <a:xfrm>
            <a:off x="1160463" y="1423988"/>
            <a:ext cx="333375"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a:t>
            </a:r>
          </a:p>
        </p:txBody>
      </p:sp>
      <p:cxnSp>
        <p:nvCxnSpPr>
          <p:cNvPr id="59399" name="AutoShape 6"/>
          <p:cNvCxnSpPr>
            <a:cxnSpLocks noChangeShapeType="1"/>
            <a:stCxn id="59398" idx="3"/>
            <a:endCxn id="59397" idx="0"/>
          </p:cNvCxnSpPr>
          <p:nvPr>
            <p:custDataLst>
              <p:tags r:id="rId6"/>
            </p:custDataLst>
          </p:nvPr>
        </p:nvCxnSpPr>
        <p:spPr bwMode="auto">
          <a:xfrm flipH="1">
            <a:off x="860425" y="1725613"/>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00" name="AutoShape 7"/>
          <p:cNvCxnSpPr>
            <a:cxnSpLocks noChangeShapeType="1"/>
            <a:stCxn id="59398" idx="5"/>
            <a:endCxn id="59396" idx="0"/>
          </p:cNvCxnSpPr>
          <p:nvPr>
            <p:custDataLst>
              <p:tags r:id="rId7"/>
            </p:custDataLst>
          </p:nvPr>
        </p:nvCxnSpPr>
        <p:spPr bwMode="auto">
          <a:xfrm>
            <a:off x="1444625" y="1725613"/>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01" name="Oval 8"/>
          <p:cNvSpPr>
            <a:spLocks noChangeAspect="1" noChangeArrowheads="1"/>
          </p:cNvSpPr>
          <p:nvPr>
            <p:custDataLst>
              <p:tags r:id="rId8"/>
            </p:custDataLst>
          </p:nvPr>
        </p:nvSpPr>
        <p:spPr bwMode="auto">
          <a:xfrm>
            <a:off x="1593850" y="3732213"/>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59402" name="Oval 9"/>
          <p:cNvSpPr>
            <a:spLocks noChangeAspect="1" noChangeArrowheads="1"/>
          </p:cNvSpPr>
          <p:nvPr>
            <p:custDataLst>
              <p:tags r:id="rId9"/>
            </p:custDataLst>
          </p:nvPr>
        </p:nvSpPr>
        <p:spPr bwMode="auto">
          <a:xfrm>
            <a:off x="661988" y="3732213"/>
            <a:ext cx="331787"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59403" name="Oval 10"/>
          <p:cNvSpPr>
            <a:spLocks noChangeAspect="1" noChangeArrowheads="1"/>
          </p:cNvSpPr>
          <p:nvPr>
            <p:custDataLst>
              <p:tags r:id="rId10"/>
            </p:custDataLst>
          </p:nvPr>
        </p:nvSpPr>
        <p:spPr bwMode="auto">
          <a:xfrm>
            <a:off x="1127125" y="2955925"/>
            <a:ext cx="333375"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cxnSp>
        <p:nvCxnSpPr>
          <p:cNvPr id="59404" name="AutoShape 11"/>
          <p:cNvCxnSpPr>
            <a:cxnSpLocks noChangeShapeType="1"/>
            <a:stCxn id="59403" idx="3"/>
            <a:endCxn id="59402" idx="0"/>
          </p:cNvCxnSpPr>
          <p:nvPr>
            <p:custDataLst>
              <p:tags r:id="rId11"/>
            </p:custDataLst>
          </p:nvPr>
        </p:nvCxnSpPr>
        <p:spPr bwMode="auto">
          <a:xfrm flipH="1">
            <a:off x="827088" y="3257550"/>
            <a:ext cx="349250" cy="4587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05" name="AutoShape 12"/>
          <p:cNvCxnSpPr>
            <a:cxnSpLocks noChangeShapeType="1"/>
            <a:stCxn id="59403" idx="5"/>
            <a:endCxn id="59401" idx="0"/>
          </p:cNvCxnSpPr>
          <p:nvPr>
            <p:custDataLst>
              <p:tags r:id="rId12"/>
            </p:custDataLst>
          </p:nvPr>
        </p:nvCxnSpPr>
        <p:spPr bwMode="auto">
          <a:xfrm>
            <a:off x="1411288" y="3257550"/>
            <a:ext cx="349250" cy="4587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06" name="Oval 13"/>
          <p:cNvSpPr>
            <a:spLocks noChangeAspect="1" noChangeArrowheads="1"/>
          </p:cNvSpPr>
          <p:nvPr>
            <p:custDataLst>
              <p:tags r:id="rId13"/>
            </p:custDataLst>
          </p:nvPr>
        </p:nvSpPr>
        <p:spPr bwMode="auto">
          <a:xfrm>
            <a:off x="428625" y="4508500"/>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14</a:t>
            </a:r>
          </a:p>
        </p:txBody>
      </p:sp>
      <p:cxnSp>
        <p:nvCxnSpPr>
          <p:cNvPr id="59407" name="AutoShape 14"/>
          <p:cNvCxnSpPr>
            <a:cxnSpLocks noChangeShapeType="1"/>
            <a:stCxn id="59402" idx="3"/>
            <a:endCxn id="59406" idx="0"/>
          </p:cNvCxnSpPr>
          <p:nvPr>
            <p:custDataLst>
              <p:tags r:id="rId14"/>
            </p:custDataLst>
          </p:nvPr>
        </p:nvCxnSpPr>
        <p:spPr bwMode="auto">
          <a:xfrm flipH="1">
            <a:off x="595313" y="4033838"/>
            <a:ext cx="11430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08" name="Text Box 15"/>
          <p:cNvSpPr txBox="1">
            <a:spLocks noChangeArrowheads="1"/>
          </p:cNvSpPr>
          <p:nvPr>
            <p:custDataLst>
              <p:tags r:id="rId15"/>
            </p:custDataLst>
          </p:nvPr>
        </p:nvSpPr>
        <p:spPr bwMode="auto">
          <a:xfrm>
            <a:off x="1365250" y="12255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1</a:t>
            </a:r>
          </a:p>
        </p:txBody>
      </p:sp>
      <p:sp>
        <p:nvSpPr>
          <p:cNvPr id="59409" name="Text Box 16"/>
          <p:cNvSpPr txBox="1">
            <a:spLocks noChangeArrowheads="1"/>
          </p:cNvSpPr>
          <p:nvPr>
            <p:custDataLst>
              <p:tags r:id="rId16"/>
            </p:custDataLst>
          </p:nvPr>
        </p:nvSpPr>
        <p:spPr bwMode="auto">
          <a:xfrm>
            <a:off x="900113" y="19700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59410" name="Text Box 17"/>
          <p:cNvSpPr txBox="1">
            <a:spLocks noChangeArrowheads="1"/>
          </p:cNvSpPr>
          <p:nvPr>
            <p:custDataLst>
              <p:tags r:id="rId17"/>
            </p:custDataLst>
          </p:nvPr>
        </p:nvSpPr>
        <p:spPr bwMode="auto">
          <a:xfrm>
            <a:off x="1831975" y="19700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59411" name="Text Box 18"/>
          <p:cNvSpPr txBox="1">
            <a:spLocks noChangeArrowheads="1"/>
          </p:cNvSpPr>
          <p:nvPr>
            <p:custDataLst>
              <p:tags r:id="rId18"/>
            </p:custDataLst>
          </p:nvPr>
        </p:nvSpPr>
        <p:spPr bwMode="auto">
          <a:xfrm>
            <a:off x="1360488" y="27559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1</a:t>
            </a:r>
          </a:p>
        </p:txBody>
      </p:sp>
      <p:sp>
        <p:nvSpPr>
          <p:cNvPr id="59412" name="Text Box 19"/>
          <p:cNvSpPr txBox="1">
            <a:spLocks noChangeArrowheads="1"/>
          </p:cNvSpPr>
          <p:nvPr>
            <p:custDataLst>
              <p:tags r:id="rId19"/>
            </p:custDataLst>
          </p:nvPr>
        </p:nvSpPr>
        <p:spPr bwMode="auto">
          <a:xfrm>
            <a:off x="893763" y="3500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59413" name="Text Box 20"/>
          <p:cNvSpPr txBox="1">
            <a:spLocks noChangeArrowheads="1"/>
          </p:cNvSpPr>
          <p:nvPr>
            <p:custDataLst>
              <p:tags r:id="rId20"/>
            </p:custDataLst>
          </p:nvPr>
        </p:nvSpPr>
        <p:spPr bwMode="auto">
          <a:xfrm>
            <a:off x="1825625" y="3500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59414" name="Text Box 21"/>
          <p:cNvSpPr txBox="1">
            <a:spLocks noChangeArrowheads="1"/>
          </p:cNvSpPr>
          <p:nvPr>
            <p:custDataLst>
              <p:tags r:id="rId21"/>
            </p:custDataLst>
          </p:nvPr>
        </p:nvSpPr>
        <p:spPr bwMode="auto">
          <a:xfrm>
            <a:off x="628650" y="43005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59415" name="Rectangle 22"/>
          <p:cNvSpPr>
            <a:spLocks noChangeArrowheads="1"/>
          </p:cNvSpPr>
          <p:nvPr>
            <p:custDataLst>
              <p:tags r:id="rId22"/>
            </p:custDataLst>
          </p:nvPr>
        </p:nvSpPr>
        <p:spPr bwMode="auto">
          <a:xfrm>
            <a:off x="228600" y="1158875"/>
            <a:ext cx="2130425" cy="37941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9416" name="Text Box 23"/>
          <p:cNvSpPr txBox="1">
            <a:spLocks noChangeArrowheads="1"/>
          </p:cNvSpPr>
          <p:nvPr>
            <p:custDataLst>
              <p:tags r:id="rId23"/>
            </p:custDataLst>
          </p:nvPr>
        </p:nvSpPr>
        <p:spPr bwMode="auto">
          <a:xfrm>
            <a:off x="280988" y="825500"/>
            <a:ext cx="944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merge</a:t>
            </a:r>
          </a:p>
        </p:txBody>
      </p:sp>
      <p:sp>
        <p:nvSpPr>
          <p:cNvPr id="59417" name="Line 24"/>
          <p:cNvSpPr>
            <a:spLocks noChangeShapeType="1"/>
          </p:cNvSpPr>
          <p:nvPr>
            <p:custDataLst>
              <p:tags r:id="rId24"/>
            </p:custDataLst>
          </p:nvPr>
        </p:nvSpPr>
        <p:spPr bwMode="auto">
          <a:xfrm>
            <a:off x="2492375" y="2755900"/>
            <a:ext cx="39846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9418" name="Oval 25"/>
          <p:cNvSpPr>
            <a:spLocks noChangeAspect="1" noChangeArrowheads="1"/>
          </p:cNvSpPr>
          <p:nvPr>
            <p:custDataLst>
              <p:tags r:id="rId25"/>
            </p:custDataLst>
          </p:nvPr>
        </p:nvSpPr>
        <p:spPr bwMode="auto">
          <a:xfrm>
            <a:off x="3330575" y="2068513"/>
            <a:ext cx="331788"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59419" name="Oval 26"/>
          <p:cNvSpPr>
            <a:spLocks noChangeAspect="1" noChangeArrowheads="1"/>
          </p:cNvSpPr>
          <p:nvPr>
            <p:custDataLst>
              <p:tags r:id="rId26"/>
            </p:custDataLst>
          </p:nvPr>
        </p:nvSpPr>
        <p:spPr bwMode="auto">
          <a:xfrm>
            <a:off x="3795713" y="1292225"/>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cxnSp>
        <p:nvCxnSpPr>
          <p:cNvPr id="59420" name="AutoShape 27"/>
          <p:cNvCxnSpPr>
            <a:cxnSpLocks noChangeShapeType="1"/>
            <a:stCxn id="59419" idx="3"/>
            <a:endCxn id="59418" idx="0"/>
          </p:cNvCxnSpPr>
          <p:nvPr>
            <p:custDataLst>
              <p:tags r:id="rId27"/>
            </p:custDataLst>
          </p:nvPr>
        </p:nvCxnSpPr>
        <p:spPr bwMode="auto">
          <a:xfrm flipH="1">
            <a:off x="3495675" y="1592263"/>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21" name="Oval 28"/>
          <p:cNvSpPr>
            <a:spLocks noChangeAspect="1" noChangeArrowheads="1"/>
          </p:cNvSpPr>
          <p:nvPr>
            <p:custDataLst>
              <p:tags r:id="rId28"/>
            </p:custDataLst>
          </p:nvPr>
        </p:nvSpPr>
        <p:spPr bwMode="auto">
          <a:xfrm>
            <a:off x="3097213" y="2844800"/>
            <a:ext cx="331787"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14</a:t>
            </a:r>
          </a:p>
        </p:txBody>
      </p:sp>
      <p:cxnSp>
        <p:nvCxnSpPr>
          <p:cNvPr id="59422" name="AutoShape 29"/>
          <p:cNvCxnSpPr>
            <a:cxnSpLocks noChangeShapeType="1"/>
            <a:stCxn id="59418" idx="3"/>
            <a:endCxn id="59421" idx="0"/>
          </p:cNvCxnSpPr>
          <p:nvPr>
            <p:custDataLst>
              <p:tags r:id="rId29"/>
            </p:custDataLst>
          </p:nvPr>
        </p:nvCxnSpPr>
        <p:spPr bwMode="auto">
          <a:xfrm flipH="1">
            <a:off x="3263900" y="2368550"/>
            <a:ext cx="114300" cy="460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23" name="Text Box 30"/>
          <p:cNvSpPr txBox="1">
            <a:spLocks noChangeArrowheads="1"/>
          </p:cNvSpPr>
          <p:nvPr>
            <p:custDataLst>
              <p:tags r:id="rId30"/>
            </p:custDataLst>
          </p:nvPr>
        </p:nvSpPr>
        <p:spPr bwMode="auto">
          <a:xfrm>
            <a:off x="4029075" y="10922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a:t>
            </a:r>
          </a:p>
        </p:txBody>
      </p:sp>
      <p:sp>
        <p:nvSpPr>
          <p:cNvPr id="59424" name="Text Box 31"/>
          <p:cNvSpPr txBox="1">
            <a:spLocks noChangeArrowheads="1"/>
          </p:cNvSpPr>
          <p:nvPr>
            <p:custDataLst>
              <p:tags r:id="rId31"/>
            </p:custDataLst>
          </p:nvPr>
        </p:nvSpPr>
        <p:spPr bwMode="auto">
          <a:xfrm>
            <a:off x="3562350" y="18367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59425" name="Text Box 32"/>
          <p:cNvSpPr txBox="1">
            <a:spLocks noChangeArrowheads="1"/>
          </p:cNvSpPr>
          <p:nvPr>
            <p:custDataLst>
              <p:tags r:id="rId32"/>
            </p:custDataLst>
          </p:nvPr>
        </p:nvSpPr>
        <p:spPr bwMode="auto">
          <a:xfrm>
            <a:off x="3297238" y="26352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cxnSp>
        <p:nvCxnSpPr>
          <p:cNvPr id="59426" name="AutoShape 33"/>
          <p:cNvCxnSpPr>
            <a:cxnSpLocks noChangeShapeType="1"/>
            <a:stCxn id="59419" idx="5"/>
          </p:cNvCxnSpPr>
          <p:nvPr>
            <p:custDataLst>
              <p:tags r:id="rId33"/>
            </p:custDataLst>
          </p:nvPr>
        </p:nvCxnSpPr>
        <p:spPr bwMode="auto">
          <a:xfrm>
            <a:off x="4079875" y="1593850"/>
            <a:ext cx="342900" cy="4984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27" name="Oval 34"/>
          <p:cNvSpPr>
            <a:spLocks noChangeAspect="1" noChangeArrowheads="1"/>
          </p:cNvSpPr>
          <p:nvPr>
            <p:custDataLst>
              <p:tags r:id="rId34"/>
            </p:custDataLst>
          </p:nvPr>
        </p:nvSpPr>
        <p:spPr bwMode="auto">
          <a:xfrm>
            <a:off x="5503863" y="3133725"/>
            <a:ext cx="331787"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12</a:t>
            </a:r>
          </a:p>
        </p:txBody>
      </p:sp>
      <p:sp>
        <p:nvSpPr>
          <p:cNvPr id="59428" name="Oval 35"/>
          <p:cNvSpPr>
            <a:spLocks noChangeAspect="1" noChangeArrowheads="1"/>
          </p:cNvSpPr>
          <p:nvPr>
            <p:custDataLst>
              <p:tags r:id="rId35"/>
            </p:custDataLst>
          </p:nvPr>
        </p:nvSpPr>
        <p:spPr bwMode="auto">
          <a:xfrm>
            <a:off x="4572000" y="3133725"/>
            <a:ext cx="331788"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sp>
        <p:nvSpPr>
          <p:cNvPr id="59429" name="Oval 36"/>
          <p:cNvSpPr>
            <a:spLocks noChangeAspect="1" noChangeArrowheads="1"/>
          </p:cNvSpPr>
          <p:nvPr>
            <p:custDataLst>
              <p:tags r:id="rId36"/>
            </p:custDataLst>
          </p:nvPr>
        </p:nvSpPr>
        <p:spPr bwMode="auto">
          <a:xfrm>
            <a:off x="5037138" y="2357438"/>
            <a:ext cx="333375"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a:t>
            </a:r>
          </a:p>
        </p:txBody>
      </p:sp>
      <p:cxnSp>
        <p:nvCxnSpPr>
          <p:cNvPr id="59430" name="AutoShape 37"/>
          <p:cNvCxnSpPr>
            <a:cxnSpLocks noChangeShapeType="1"/>
            <a:stCxn id="59429" idx="3"/>
            <a:endCxn id="59428" idx="0"/>
          </p:cNvCxnSpPr>
          <p:nvPr>
            <p:custDataLst>
              <p:tags r:id="rId37"/>
            </p:custDataLst>
          </p:nvPr>
        </p:nvCxnSpPr>
        <p:spPr bwMode="auto">
          <a:xfrm flipH="1">
            <a:off x="4737100" y="2657475"/>
            <a:ext cx="349250" cy="4587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31" name="AutoShape 38"/>
          <p:cNvCxnSpPr>
            <a:cxnSpLocks noChangeShapeType="1"/>
            <a:stCxn id="59429" idx="5"/>
            <a:endCxn id="59427" idx="0"/>
          </p:cNvCxnSpPr>
          <p:nvPr>
            <p:custDataLst>
              <p:tags r:id="rId38"/>
            </p:custDataLst>
          </p:nvPr>
        </p:nvCxnSpPr>
        <p:spPr bwMode="auto">
          <a:xfrm>
            <a:off x="5321300" y="2657475"/>
            <a:ext cx="349250" cy="4587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32" name="Oval 39"/>
          <p:cNvSpPr>
            <a:spLocks noChangeAspect="1" noChangeArrowheads="1"/>
          </p:cNvSpPr>
          <p:nvPr>
            <p:custDataLst>
              <p:tags r:id="rId39"/>
            </p:custDataLst>
          </p:nvPr>
        </p:nvSpPr>
        <p:spPr bwMode="auto">
          <a:xfrm>
            <a:off x="5029200" y="3919538"/>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59433" name="Text Box 40"/>
          <p:cNvSpPr txBox="1">
            <a:spLocks noChangeArrowheads="1"/>
          </p:cNvSpPr>
          <p:nvPr>
            <p:custDataLst>
              <p:tags r:id="rId40"/>
            </p:custDataLst>
          </p:nvPr>
        </p:nvSpPr>
        <p:spPr bwMode="auto">
          <a:xfrm>
            <a:off x="5241925" y="215741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1</a:t>
            </a:r>
          </a:p>
        </p:txBody>
      </p:sp>
      <p:sp>
        <p:nvSpPr>
          <p:cNvPr id="59434" name="Text Box 41"/>
          <p:cNvSpPr txBox="1">
            <a:spLocks noChangeArrowheads="1"/>
          </p:cNvSpPr>
          <p:nvPr>
            <p:custDataLst>
              <p:tags r:id="rId41"/>
            </p:custDataLst>
          </p:nvPr>
        </p:nvSpPr>
        <p:spPr bwMode="auto">
          <a:xfrm>
            <a:off x="4776788" y="29019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59435" name="Text Box 42"/>
          <p:cNvSpPr txBox="1">
            <a:spLocks noChangeArrowheads="1"/>
          </p:cNvSpPr>
          <p:nvPr>
            <p:custDataLst>
              <p:tags r:id="rId42"/>
            </p:custDataLst>
          </p:nvPr>
        </p:nvSpPr>
        <p:spPr bwMode="auto">
          <a:xfrm>
            <a:off x="5708650" y="29019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59436" name="Text Box 43"/>
          <p:cNvSpPr txBox="1">
            <a:spLocks noChangeArrowheads="1"/>
          </p:cNvSpPr>
          <p:nvPr>
            <p:custDataLst>
              <p:tags r:id="rId43"/>
            </p:custDataLst>
          </p:nvPr>
        </p:nvSpPr>
        <p:spPr bwMode="auto">
          <a:xfrm>
            <a:off x="5260975" y="36877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59437" name="Rectangle 44"/>
          <p:cNvSpPr>
            <a:spLocks noChangeArrowheads="1"/>
          </p:cNvSpPr>
          <p:nvPr>
            <p:custDataLst>
              <p:tags r:id="rId44"/>
            </p:custDataLst>
          </p:nvPr>
        </p:nvSpPr>
        <p:spPr bwMode="auto">
          <a:xfrm>
            <a:off x="4422775" y="2090738"/>
            <a:ext cx="1597025" cy="233045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9438" name="Text Box 45"/>
          <p:cNvSpPr txBox="1">
            <a:spLocks noChangeArrowheads="1"/>
          </p:cNvSpPr>
          <p:nvPr>
            <p:custDataLst>
              <p:tags r:id="rId45"/>
            </p:custDataLst>
          </p:nvPr>
        </p:nvSpPr>
        <p:spPr bwMode="auto">
          <a:xfrm>
            <a:off x="4475163" y="1757363"/>
            <a:ext cx="944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merge</a:t>
            </a:r>
          </a:p>
        </p:txBody>
      </p:sp>
      <p:sp>
        <p:nvSpPr>
          <p:cNvPr id="59439" name="Line 46"/>
          <p:cNvSpPr>
            <a:spLocks noChangeShapeType="1"/>
          </p:cNvSpPr>
          <p:nvPr>
            <p:custDataLst>
              <p:tags r:id="rId46"/>
            </p:custDataLst>
          </p:nvPr>
        </p:nvSpPr>
        <p:spPr bwMode="auto">
          <a:xfrm>
            <a:off x="6248400" y="3200400"/>
            <a:ext cx="39846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9440" name="Oval 47"/>
          <p:cNvSpPr>
            <a:spLocks noChangeAspect="1" noChangeArrowheads="1"/>
          </p:cNvSpPr>
          <p:nvPr>
            <p:custDataLst>
              <p:tags r:id="rId47"/>
            </p:custDataLst>
          </p:nvPr>
        </p:nvSpPr>
        <p:spPr bwMode="auto">
          <a:xfrm>
            <a:off x="6826250" y="3173413"/>
            <a:ext cx="331788"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sp>
        <p:nvSpPr>
          <p:cNvPr id="59441" name="Oval 48"/>
          <p:cNvSpPr>
            <a:spLocks noChangeAspect="1" noChangeArrowheads="1"/>
          </p:cNvSpPr>
          <p:nvPr>
            <p:custDataLst>
              <p:tags r:id="rId48"/>
            </p:custDataLst>
          </p:nvPr>
        </p:nvSpPr>
        <p:spPr bwMode="auto">
          <a:xfrm>
            <a:off x="7291388" y="2397125"/>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a:t>
            </a:r>
          </a:p>
        </p:txBody>
      </p:sp>
      <p:cxnSp>
        <p:nvCxnSpPr>
          <p:cNvPr id="59442" name="AutoShape 49"/>
          <p:cNvCxnSpPr>
            <a:cxnSpLocks noChangeShapeType="1"/>
            <a:stCxn id="59441" idx="3"/>
            <a:endCxn id="59440" idx="0"/>
          </p:cNvCxnSpPr>
          <p:nvPr>
            <p:custDataLst>
              <p:tags r:id="rId49"/>
            </p:custDataLst>
          </p:nvPr>
        </p:nvCxnSpPr>
        <p:spPr bwMode="auto">
          <a:xfrm flipH="1">
            <a:off x="6991350" y="2697163"/>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43" name="AutoShape 50"/>
          <p:cNvCxnSpPr>
            <a:cxnSpLocks noChangeShapeType="1"/>
            <a:stCxn id="59441" idx="5"/>
          </p:cNvCxnSpPr>
          <p:nvPr>
            <p:custDataLst>
              <p:tags r:id="rId50"/>
            </p:custDataLst>
          </p:nvPr>
        </p:nvCxnSpPr>
        <p:spPr bwMode="auto">
          <a:xfrm>
            <a:off x="7575550" y="2698750"/>
            <a:ext cx="349250" cy="4587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44" name="Text Box 51"/>
          <p:cNvSpPr txBox="1">
            <a:spLocks noChangeArrowheads="1"/>
          </p:cNvSpPr>
          <p:nvPr>
            <p:custDataLst>
              <p:tags r:id="rId51"/>
            </p:custDataLst>
          </p:nvPr>
        </p:nvSpPr>
        <p:spPr bwMode="auto">
          <a:xfrm>
            <a:off x="7496175" y="21971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a:t>
            </a:r>
          </a:p>
        </p:txBody>
      </p:sp>
      <p:sp>
        <p:nvSpPr>
          <p:cNvPr id="59445" name="Text Box 52"/>
          <p:cNvSpPr txBox="1">
            <a:spLocks noChangeArrowheads="1"/>
          </p:cNvSpPr>
          <p:nvPr>
            <p:custDataLst>
              <p:tags r:id="rId52"/>
            </p:custDataLst>
          </p:nvPr>
        </p:nvSpPr>
        <p:spPr bwMode="auto">
          <a:xfrm>
            <a:off x="7031038" y="2941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59446" name="Rectangle 53"/>
          <p:cNvSpPr>
            <a:spLocks noChangeArrowheads="1"/>
          </p:cNvSpPr>
          <p:nvPr>
            <p:custDataLst>
              <p:tags r:id="rId53"/>
            </p:custDataLst>
          </p:nvPr>
        </p:nvSpPr>
        <p:spPr bwMode="auto">
          <a:xfrm>
            <a:off x="7927975" y="3155950"/>
            <a:ext cx="987425" cy="126365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9447" name="Text Box 54"/>
          <p:cNvSpPr txBox="1">
            <a:spLocks noChangeArrowheads="1"/>
          </p:cNvSpPr>
          <p:nvPr>
            <p:custDataLst>
              <p:tags r:id="rId54"/>
            </p:custDataLst>
          </p:nvPr>
        </p:nvSpPr>
        <p:spPr bwMode="auto">
          <a:xfrm>
            <a:off x="7924800" y="2819400"/>
            <a:ext cx="944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merge</a:t>
            </a:r>
          </a:p>
        </p:txBody>
      </p:sp>
      <p:sp>
        <p:nvSpPr>
          <p:cNvPr id="59448" name="Oval 55"/>
          <p:cNvSpPr>
            <a:spLocks noChangeAspect="1" noChangeArrowheads="1"/>
          </p:cNvSpPr>
          <p:nvPr>
            <p:custDataLst>
              <p:tags r:id="rId55"/>
            </p:custDataLst>
          </p:nvPr>
        </p:nvSpPr>
        <p:spPr bwMode="auto">
          <a:xfrm>
            <a:off x="8229600" y="3402013"/>
            <a:ext cx="331788"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12</a:t>
            </a:r>
          </a:p>
        </p:txBody>
      </p:sp>
      <p:sp>
        <p:nvSpPr>
          <p:cNvPr id="59449" name="Oval 56"/>
          <p:cNvSpPr>
            <a:spLocks noChangeAspect="1" noChangeArrowheads="1"/>
          </p:cNvSpPr>
          <p:nvPr>
            <p:custDataLst>
              <p:tags r:id="rId56"/>
            </p:custDataLst>
          </p:nvPr>
        </p:nvSpPr>
        <p:spPr bwMode="auto">
          <a:xfrm>
            <a:off x="8242300" y="3989388"/>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59450" name="Text Box 57"/>
          <p:cNvSpPr txBox="1">
            <a:spLocks noChangeArrowheads="1"/>
          </p:cNvSpPr>
          <p:nvPr>
            <p:custDataLst>
              <p:tags r:id="rId57"/>
            </p:custDataLst>
          </p:nvPr>
        </p:nvSpPr>
        <p:spPr bwMode="auto">
          <a:xfrm>
            <a:off x="8434388" y="3170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59451" name="Text Box 58"/>
          <p:cNvSpPr txBox="1">
            <a:spLocks noChangeArrowheads="1"/>
          </p:cNvSpPr>
          <p:nvPr>
            <p:custDataLst>
              <p:tags r:id="rId58"/>
            </p:custDataLst>
          </p:nvPr>
        </p:nvSpPr>
        <p:spPr bwMode="auto">
          <a:xfrm>
            <a:off x="8474075" y="375761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59452" name="Line 59"/>
          <p:cNvSpPr>
            <a:spLocks noChangeShapeType="1"/>
          </p:cNvSpPr>
          <p:nvPr>
            <p:custDataLst>
              <p:tags r:id="rId59"/>
            </p:custDataLst>
          </p:nvPr>
        </p:nvSpPr>
        <p:spPr bwMode="auto">
          <a:xfrm>
            <a:off x="8382000" y="4572000"/>
            <a:ext cx="0" cy="457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9453" name="Oval 60"/>
          <p:cNvSpPr>
            <a:spLocks noChangeAspect="1" noChangeArrowheads="1"/>
          </p:cNvSpPr>
          <p:nvPr>
            <p:custDataLst>
              <p:tags r:id="rId60"/>
            </p:custDataLst>
          </p:nvPr>
        </p:nvSpPr>
        <p:spPr bwMode="auto">
          <a:xfrm>
            <a:off x="8308975" y="5367338"/>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59454" name="Oval 61"/>
          <p:cNvSpPr>
            <a:spLocks noChangeAspect="1" noChangeArrowheads="1"/>
          </p:cNvSpPr>
          <p:nvPr>
            <p:custDataLst>
              <p:tags r:id="rId61"/>
            </p:custDataLst>
          </p:nvPr>
        </p:nvSpPr>
        <p:spPr bwMode="auto">
          <a:xfrm>
            <a:off x="8075613" y="6143625"/>
            <a:ext cx="331787" cy="333375"/>
          </a:xfrm>
          <a:prstGeom prst="ellipse">
            <a:avLst/>
          </a:prstGeom>
          <a:solidFill>
            <a:schemeClr val="bg1"/>
          </a:solidFill>
          <a:ln w="381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12</a:t>
            </a:r>
          </a:p>
        </p:txBody>
      </p:sp>
      <p:cxnSp>
        <p:nvCxnSpPr>
          <p:cNvPr id="59455" name="AutoShape 62"/>
          <p:cNvCxnSpPr>
            <a:cxnSpLocks noChangeShapeType="1"/>
            <a:stCxn id="59453" idx="3"/>
            <a:endCxn id="59454" idx="0"/>
          </p:cNvCxnSpPr>
          <p:nvPr>
            <p:custDataLst>
              <p:tags r:id="rId62"/>
            </p:custDataLst>
          </p:nvPr>
        </p:nvCxnSpPr>
        <p:spPr bwMode="auto">
          <a:xfrm flipH="1">
            <a:off x="8242300" y="5668963"/>
            <a:ext cx="11430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56" name="Text Box 63"/>
          <p:cNvSpPr txBox="1">
            <a:spLocks noChangeArrowheads="1"/>
          </p:cNvSpPr>
          <p:nvPr>
            <p:custDataLst>
              <p:tags r:id="rId63"/>
            </p:custDataLst>
          </p:nvPr>
        </p:nvSpPr>
        <p:spPr bwMode="auto">
          <a:xfrm>
            <a:off x="8540750" y="51355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59457" name="Text Box 64"/>
          <p:cNvSpPr txBox="1">
            <a:spLocks noChangeArrowheads="1"/>
          </p:cNvSpPr>
          <p:nvPr>
            <p:custDataLst>
              <p:tags r:id="rId64"/>
            </p:custDataLst>
          </p:nvPr>
        </p:nvSpPr>
        <p:spPr bwMode="auto">
          <a:xfrm>
            <a:off x="8275638" y="59356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59458" name="Text Box 65"/>
          <p:cNvSpPr txBox="1">
            <a:spLocks noChangeArrowheads="1"/>
          </p:cNvSpPr>
          <p:nvPr>
            <p:custDataLst>
              <p:tags r:id="rId65"/>
            </p:custDataLst>
          </p:nvPr>
        </p:nvSpPr>
        <p:spPr bwMode="auto">
          <a:xfrm>
            <a:off x="6134100" y="5410200"/>
            <a:ext cx="186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i="1"/>
              <a:t>(special case)</a:t>
            </a:r>
          </a:p>
        </p:txBody>
      </p:sp>
    </p:spTree>
    <p:extLst>
      <p:ext uri="{BB962C8B-B14F-4D97-AF65-F5344CB8AC3E}">
        <p14:creationId xmlns:p14="http://schemas.microsoft.com/office/powerpoint/2010/main" val="29708216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1A78BF6-112C-4BCE-B294-1F338A8AF9A8}" type="slidenum">
              <a:rPr lang="en-US" altLang="en-US" sz="1400"/>
              <a:pPr eaLnBrk="1" hangingPunct="1"/>
              <a:t>39</a:t>
            </a:fld>
            <a:endParaRPr lang="en-US" altLang="en-US" sz="1400"/>
          </a:p>
        </p:txBody>
      </p:sp>
      <p:sp>
        <p:nvSpPr>
          <p:cNvPr id="60419" name="Rectangle 2"/>
          <p:cNvSpPr>
            <a:spLocks noGrp="1" noChangeArrowheads="1"/>
          </p:cNvSpPr>
          <p:nvPr>
            <p:ph type="title"/>
            <p:custDataLst>
              <p:tags r:id="rId2"/>
            </p:custDataLst>
          </p:nvPr>
        </p:nvSpPr>
        <p:spPr/>
        <p:txBody>
          <a:bodyPr/>
          <a:lstStyle/>
          <a:p>
            <a:pPr eaLnBrk="1" hangingPunct="1"/>
            <a:r>
              <a:rPr lang="en-US" altLang="en-US" smtClean="0"/>
              <a:t>Sewing Up the Example</a:t>
            </a:r>
          </a:p>
        </p:txBody>
      </p:sp>
      <p:sp>
        <p:nvSpPr>
          <p:cNvPr id="60420" name="Oval 3"/>
          <p:cNvSpPr>
            <a:spLocks noChangeAspect="1" noChangeArrowheads="1"/>
          </p:cNvSpPr>
          <p:nvPr>
            <p:custDataLst>
              <p:tags r:id="rId3"/>
            </p:custDataLst>
          </p:nvPr>
        </p:nvSpPr>
        <p:spPr bwMode="auto">
          <a:xfrm>
            <a:off x="2398713" y="3919538"/>
            <a:ext cx="331787"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60421" name="Oval 4"/>
          <p:cNvSpPr>
            <a:spLocks noChangeAspect="1" noChangeArrowheads="1"/>
          </p:cNvSpPr>
          <p:nvPr>
            <p:custDataLst>
              <p:tags r:id="rId4"/>
            </p:custDataLst>
          </p:nvPr>
        </p:nvSpPr>
        <p:spPr bwMode="auto">
          <a:xfrm>
            <a:off x="2165350" y="4695825"/>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12</a:t>
            </a:r>
          </a:p>
        </p:txBody>
      </p:sp>
      <p:cxnSp>
        <p:nvCxnSpPr>
          <p:cNvPr id="60422" name="AutoShape 5"/>
          <p:cNvCxnSpPr>
            <a:cxnSpLocks noChangeShapeType="1"/>
            <a:stCxn id="60420" idx="3"/>
            <a:endCxn id="60421" idx="0"/>
          </p:cNvCxnSpPr>
          <p:nvPr>
            <p:custDataLst>
              <p:tags r:id="rId5"/>
            </p:custDataLst>
          </p:nvPr>
        </p:nvCxnSpPr>
        <p:spPr bwMode="auto">
          <a:xfrm flipH="1">
            <a:off x="2332038" y="4221163"/>
            <a:ext cx="11430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23" name="Text Box 6"/>
          <p:cNvSpPr txBox="1">
            <a:spLocks noChangeArrowheads="1"/>
          </p:cNvSpPr>
          <p:nvPr>
            <p:custDataLst>
              <p:tags r:id="rId6"/>
            </p:custDataLst>
          </p:nvPr>
        </p:nvSpPr>
        <p:spPr bwMode="auto">
          <a:xfrm>
            <a:off x="2630488" y="36877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0424" name="Text Box 7"/>
          <p:cNvSpPr txBox="1">
            <a:spLocks noChangeArrowheads="1"/>
          </p:cNvSpPr>
          <p:nvPr>
            <p:custDataLst>
              <p:tags r:id="rId7"/>
            </p:custDataLst>
          </p:nvPr>
        </p:nvSpPr>
        <p:spPr bwMode="auto">
          <a:xfrm>
            <a:off x="2365375" y="44878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0425" name="Oval 8"/>
          <p:cNvSpPr>
            <a:spLocks noChangeAspect="1" noChangeArrowheads="1"/>
          </p:cNvSpPr>
          <p:nvPr>
            <p:custDataLst>
              <p:tags r:id="rId8"/>
            </p:custDataLst>
          </p:nvPr>
        </p:nvSpPr>
        <p:spPr bwMode="auto">
          <a:xfrm>
            <a:off x="1219200" y="3783013"/>
            <a:ext cx="331788"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sp>
        <p:nvSpPr>
          <p:cNvPr id="60426" name="Oval 9"/>
          <p:cNvSpPr>
            <a:spLocks noChangeAspect="1" noChangeArrowheads="1"/>
          </p:cNvSpPr>
          <p:nvPr>
            <p:custDataLst>
              <p:tags r:id="rId9"/>
            </p:custDataLst>
          </p:nvPr>
        </p:nvSpPr>
        <p:spPr bwMode="auto">
          <a:xfrm>
            <a:off x="1684338" y="3006725"/>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a:t>
            </a:r>
          </a:p>
        </p:txBody>
      </p:sp>
      <p:cxnSp>
        <p:nvCxnSpPr>
          <p:cNvPr id="60427" name="AutoShape 10"/>
          <p:cNvCxnSpPr>
            <a:cxnSpLocks noChangeShapeType="1"/>
            <a:stCxn id="60426" idx="3"/>
            <a:endCxn id="60425" idx="0"/>
          </p:cNvCxnSpPr>
          <p:nvPr>
            <p:custDataLst>
              <p:tags r:id="rId10"/>
            </p:custDataLst>
          </p:nvPr>
        </p:nvCxnSpPr>
        <p:spPr bwMode="auto">
          <a:xfrm flipH="1">
            <a:off x="1384300" y="3306763"/>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28" name="AutoShape 11"/>
          <p:cNvCxnSpPr>
            <a:cxnSpLocks noChangeShapeType="1"/>
            <a:stCxn id="60426" idx="5"/>
          </p:cNvCxnSpPr>
          <p:nvPr>
            <p:custDataLst>
              <p:tags r:id="rId11"/>
            </p:custDataLst>
          </p:nvPr>
        </p:nvCxnSpPr>
        <p:spPr bwMode="auto">
          <a:xfrm>
            <a:off x="1968500" y="3308350"/>
            <a:ext cx="349250" cy="4587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29" name="Text Box 12"/>
          <p:cNvSpPr txBox="1">
            <a:spLocks noChangeArrowheads="1"/>
          </p:cNvSpPr>
          <p:nvPr>
            <p:custDataLst>
              <p:tags r:id="rId12"/>
            </p:custDataLst>
          </p:nvPr>
        </p:nvSpPr>
        <p:spPr bwMode="auto">
          <a:xfrm>
            <a:off x="1889125" y="28067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a:t>
            </a:r>
          </a:p>
        </p:txBody>
      </p:sp>
      <p:sp>
        <p:nvSpPr>
          <p:cNvPr id="60430" name="Text Box 13"/>
          <p:cNvSpPr txBox="1">
            <a:spLocks noChangeArrowheads="1"/>
          </p:cNvSpPr>
          <p:nvPr>
            <p:custDataLst>
              <p:tags r:id="rId13"/>
            </p:custDataLst>
          </p:nvPr>
        </p:nvSpPr>
        <p:spPr bwMode="auto">
          <a:xfrm>
            <a:off x="1423988" y="3551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0431" name="Oval 14"/>
          <p:cNvSpPr>
            <a:spLocks noChangeAspect="1" noChangeArrowheads="1"/>
          </p:cNvSpPr>
          <p:nvPr>
            <p:custDataLst>
              <p:tags r:id="rId14"/>
            </p:custDataLst>
          </p:nvPr>
        </p:nvSpPr>
        <p:spPr bwMode="auto">
          <a:xfrm>
            <a:off x="538163" y="2840038"/>
            <a:ext cx="331787"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60432" name="Oval 15"/>
          <p:cNvSpPr>
            <a:spLocks noChangeAspect="1" noChangeArrowheads="1"/>
          </p:cNvSpPr>
          <p:nvPr>
            <p:custDataLst>
              <p:tags r:id="rId15"/>
            </p:custDataLst>
          </p:nvPr>
        </p:nvSpPr>
        <p:spPr bwMode="auto">
          <a:xfrm>
            <a:off x="1003300" y="2063750"/>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cxnSp>
        <p:nvCxnSpPr>
          <p:cNvPr id="60433" name="AutoShape 16"/>
          <p:cNvCxnSpPr>
            <a:cxnSpLocks noChangeShapeType="1"/>
            <a:stCxn id="60432" idx="3"/>
            <a:endCxn id="60431" idx="0"/>
          </p:cNvCxnSpPr>
          <p:nvPr>
            <p:custDataLst>
              <p:tags r:id="rId16"/>
            </p:custDataLst>
          </p:nvPr>
        </p:nvCxnSpPr>
        <p:spPr bwMode="auto">
          <a:xfrm flipH="1">
            <a:off x="703263" y="2363788"/>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34" name="Oval 17"/>
          <p:cNvSpPr>
            <a:spLocks noChangeAspect="1" noChangeArrowheads="1"/>
          </p:cNvSpPr>
          <p:nvPr>
            <p:custDataLst>
              <p:tags r:id="rId17"/>
            </p:custDataLst>
          </p:nvPr>
        </p:nvSpPr>
        <p:spPr bwMode="auto">
          <a:xfrm>
            <a:off x="304800" y="3616325"/>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14</a:t>
            </a:r>
          </a:p>
        </p:txBody>
      </p:sp>
      <p:cxnSp>
        <p:nvCxnSpPr>
          <p:cNvPr id="60435" name="AutoShape 18"/>
          <p:cNvCxnSpPr>
            <a:cxnSpLocks noChangeShapeType="1"/>
            <a:stCxn id="60431" idx="3"/>
            <a:endCxn id="60434" idx="0"/>
          </p:cNvCxnSpPr>
          <p:nvPr>
            <p:custDataLst>
              <p:tags r:id="rId18"/>
            </p:custDataLst>
          </p:nvPr>
        </p:nvCxnSpPr>
        <p:spPr bwMode="auto">
          <a:xfrm flipH="1">
            <a:off x="471488" y="3140075"/>
            <a:ext cx="114300" cy="460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36" name="Text Box 19"/>
          <p:cNvSpPr txBox="1">
            <a:spLocks noChangeArrowheads="1"/>
          </p:cNvSpPr>
          <p:nvPr>
            <p:custDataLst>
              <p:tags r:id="rId19"/>
            </p:custDataLst>
          </p:nvPr>
        </p:nvSpPr>
        <p:spPr bwMode="auto">
          <a:xfrm>
            <a:off x="1236663" y="1863725"/>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a:t>
            </a:r>
          </a:p>
        </p:txBody>
      </p:sp>
      <p:sp>
        <p:nvSpPr>
          <p:cNvPr id="60437" name="Text Box 20"/>
          <p:cNvSpPr txBox="1">
            <a:spLocks noChangeArrowheads="1"/>
          </p:cNvSpPr>
          <p:nvPr>
            <p:custDataLst>
              <p:tags r:id="rId20"/>
            </p:custDataLst>
          </p:nvPr>
        </p:nvSpPr>
        <p:spPr bwMode="auto">
          <a:xfrm>
            <a:off x="769938" y="26082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0438" name="Text Box 21"/>
          <p:cNvSpPr txBox="1">
            <a:spLocks noChangeArrowheads="1"/>
          </p:cNvSpPr>
          <p:nvPr>
            <p:custDataLst>
              <p:tags r:id="rId21"/>
            </p:custDataLst>
          </p:nvPr>
        </p:nvSpPr>
        <p:spPr bwMode="auto">
          <a:xfrm>
            <a:off x="504825" y="34067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cxnSp>
        <p:nvCxnSpPr>
          <p:cNvPr id="60439" name="AutoShape 22"/>
          <p:cNvCxnSpPr>
            <a:cxnSpLocks noChangeShapeType="1"/>
            <a:stCxn id="60432" idx="5"/>
          </p:cNvCxnSpPr>
          <p:nvPr>
            <p:custDataLst>
              <p:tags r:id="rId22"/>
            </p:custDataLst>
          </p:nvPr>
        </p:nvCxnSpPr>
        <p:spPr bwMode="auto">
          <a:xfrm>
            <a:off x="1287463" y="2365375"/>
            <a:ext cx="342900" cy="4984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40" name="Line 23"/>
          <p:cNvSpPr>
            <a:spLocks noChangeShapeType="1"/>
          </p:cNvSpPr>
          <p:nvPr>
            <p:custDataLst>
              <p:tags r:id="rId23"/>
            </p:custDataLst>
          </p:nvPr>
        </p:nvSpPr>
        <p:spPr bwMode="auto">
          <a:xfrm>
            <a:off x="2819400" y="3124200"/>
            <a:ext cx="53340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0441" name="Oval 24"/>
          <p:cNvSpPr>
            <a:spLocks noChangeAspect="1" noChangeArrowheads="1"/>
          </p:cNvSpPr>
          <p:nvPr>
            <p:custDataLst>
              <p:tags r:id="rId24"/>
            </p:custDataLst>
          </p:nvPr>
        </p:nvSpPr>
        <p:spPr bwMode="auto">
          <a:xfrm>
            <a:off x="5248275" y="3817938"/>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60442" name="Oval 25"/>
          <p:cNvSpPr>
            <a:spLocks noChangeAspect="1" noChangeArrowheads="1"/>
          </p:cNvSpPr>
          <p:nvPr>
            <p:custDataLst>
              <p:tags r:id="rId25"/>
            </p:custDataLst>
          </p:nvPr>
        </p:nvSpPr>
        <p:spPr bwMode="auto">
          <a:xfrm>
            <a:off x="5014913" y="4594225"/>
            <a:ext cx="331787"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12</a:t>
            </a:r>
          </a:p>
        </p:txBody>
      </p:sp>
      <p:cxnSp>
        <p:nvCxnSpPr>
          <p:cNvPr id="60443" name="AutoShape 26"/>
          <p:cNvCxnSpPr>
            <a:cxnSpLocks noChangeShapeType="1"/>
            <a:stCxn id="60441" idx="3"/>
            <a:endCxn id="60442" idx="0"/>
          </p:cNvCxnSpPr>
          <p:nvPr>
            <p:custDataLst>
              <p:tags r:id="rId26"/>
            </p:custDataLst>
          </p:nvPr>
        </p:nvCxnSpPr>
        <p:spPr bwMode="auto">
          <a:xfrm flipH="1">
            <a:off x="5181600" y="4119563"/>
            <a:ext cx="11430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44" name="Text Box 27"/>
          <p:cNvSpPr txBox="1">
            <a:spLocks noChangeArrowheads="1"/>
          </p:cNvSpPr>
          <p:nvPr>
            <p:custDataLst>
              <p:tags r:id="rId27"/>
            </p:custDataLst>
          </p:nvPr>
        </p:nvSpPr>
        <p:spPr bwMode="auto">
          <a:xfrm>
            <a:off x="5480050" y="35861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0445" name="Text Box 28"/>
          <p:cNvSpPr txBox="1">
            <a:spLocks noChangeArrowheads="1"/>
          </p:cNvSpPr>
          <p:nvPr>
            <p:custDataLst>
              <p:tags r:id="rId28"/>
            </p:custDataLst>
          </p:nvPr>
        </p:nvSpPr>
        <p:spPr bwMode="auto">
          <a:xfrm>
            <a:off x="5214938" y="43862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0446" name="Oval 29"/>
          <p:cNvSpPr>
            <a:spLocks noChangeAspect="1" noChangeArrowheads="1"/>
          </p:cNvSpPr>
          <p:nvPr>
            <p:custDataLst>
              <p:tags r:id="rId29"/>
            </p:custDataLst>
          </p:nvPr>
        </p:nvSpPr>
        <p:spPr bwMode="auto">
          <a:xfrm>
            <a:off x="4233863" y="3824288"/>
            <a:ext cx="331787"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sp>
        <p:nvSpPr>
          <p:cNvPr id="60447" name="Oval 30"/>
          <p:cNvSpPr>
            <a:spLocks noChangeAspect="1" noChangeArrowheads="1"/>
          </p:cNvSpPr>
          <p:nvPr>
            <p:custDataLst>
              <p:tags r:id="rId30"/>
            </p:custDataLst>
          </p:nvPr>
        </p:nvSpPr>
        <p:spPr bwMode="auto">
          <a:xfrm>
            <a:off x="4699000" y="3048000"/>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a:t>
            </a:r>
          </a:p>
        </p:txBody>
      </p:sp>
      <p:cxnSp>
        <p:nvCxnSpPr>
          <p:cNvPr id="60448" name="AutoShape 31"/>
          <p:cNvCxnSpPr>
            <a:cxnSpLocks noChangeShapeType="1"/>
            <a:stCxn id="60447" idx="3"/>
            <a:endCxn id="60446" idx="0"/>
          </p:cNvCxnSpPr>
          <p:nvPr>
            <p:custDataLst>
              <p:tags r:id="rId31"/>
            </p:custDataLst>
          </p:nvPr>
        </p:nvCxnSpPr>
        <p:spPr bwMode="auto">
          <a:xfrm flipH="1">
            <a:off x="4398963" y="3348038"/>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49" name="AutoShape 32"/>
          <p:cNvCxnSpPr>
            <a:cxnSpLocks noChangeShapeType="1"/>
            <a:stCxn id="60447" idx="5"/>
            <a:endCxn id="60441" idx="1"/>
          </p:cNvCxnSpPr>
          <p:nvPr>
            <p:custDataLst>
              <p:tags r:id="rId32"/>
            </p:custDataLst>
          </p:nvPr>
        </p:nvCxnSpPr>
        <p:spPr bwMode="auto">
          <a:xfrm>
            <a:off x="4983163" y="3349625"/>
            <a:ext cx="314325" cy="4984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50" name="Text Box 33"/>
          <p:cNvSpPr txBox="1">
            <a:spLocks noChangeArrowheads="1"/>
          </p:cNvSpPr>
          <p:nvPr>
            <p:custDataLst>
              <p:tags r:id="rId33"/>
            </p:custDataLst>
          </p:nvPr>
        </p:nvSpPr>
        <p:spPr bwMode="auto">
          <a:xfrm>
            <a:off x="4903788" y="28479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1</a:t>
            </a:r>
          </a:p>
        </p:txBody>
      </p:sp>
      <p:sp>
        <p:nvSpPr>
          <p:cNvPr id="60451" name="Text Box 34"/>
          <p:cNvSpPr txBox="1">
            <a:spLocks noChangeArrowheads="1"/>
          </p:cNvSpPr>
          <p:nvPr>
            <p:custDataLst>
              <p:tags r:id="rId34"/>
            </p:custDataLst>
          </p:nvPr>
        </p:nvSpPr>
        <p:spPr bwMode="auto">
          <a:xfrm>
            <a:off x="4438650" y="359251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0452" name="Oval 35"/>
          <p:cNvSpPr>
            <a:spLocks noChangeAspect="1" noChangeArrowheads="1"/>
          </p:cNvSpPr>
          <p:nvPr>
            <p:custDataLst>
              <p:tags r:id="rId35"/>
            </p:custDataLst>
          </p:nvPr>
        </p:nvSpPr>
        <p:spPr bwMode="auto">
          <a:xfrm>
            <a:off x="3552825" y="2881313"/>
            <a:ext cx="331788"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60453" name="Oval 36"/>
          <p:cNvSpPr>
            <a:spLocks noChangeAspect="1" noChangeArrowheads="1"/>
          </p:cNvSpPr>
          <p:nvPr>
            <p:custDataLst>
              <p:tags r:id="rId36"/>
            </p:custDataLst>
          </p:nvPr>
        </p:nvSpPr>
        <p:spPr bwMode="auto">
          <a:xfrm>
            <a:off x="4017963" y="2105025"/>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cxnSp>
        <p:nvCxnSpPr>
          <p:cNvPr id="60454" name="AutoShape 37"/>
          <p:cNvCxnSpPr>
            <a:cxnSpLocks noChangeShapeType="1"/>
            <a:stCxn id="60453" idx="3"/>
            <a:endCxn id="60452" idx="0"/>
          </p:cNvCxnSpPr>
          <p:nvPr>
            <p:custDataLst>
              <p:tags r:id="rId37"/>
            </p:custDataLst>
          </p:nvPr>
        </p:nvCxnSpPr>
        <p:spPr bwMode="auto">
          <a:xfrm flipH="1">
            <a:off x="3717925" y="2405063"/>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55" name="Oval 38"/>
          <p:cNvSpPr>
            <a:spLocks noChangeAspect="1" noChangeArrowheads="1"/>
          </p:cNvSpPr>
          <p:nvPr>
            <p:custDataLst>
              <p:tags r:id="rId38"/>
            </p:custDataLst>
          </p:nvPr>
        </p:nvSpPr>
        <p:spPr bwMode="auto">
          <a:xfrm>
            <a:off x="3319463" y="3657600"/>
            <a:ext cx="331787"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14</a:t>
            </a:r>
          </a:p>
        </p:txBody>
      </p:sp>
      <p:cxnSp>
        <p:nvCxnSpPr>
          <p:cNvPr id="60456" name="AutoShape 39"/>
          <p:cNvCxnSpPr>
            <a:cxnSpLocks noChangeShapeType="1"/>
            <a:stCxn id="60452" idx="3"/>
            <a:endCxn id="60455" idx="0"/>
          </p:cNvCxnSpPr>
          <p:nvPr>
            <p:custDataLst>
              <p:tags r:id="rId39"/>
            </p:custDataLst>
          </p:nvPr>
        </p:nvCxnSpPr>
        <p:spPr bwMode="auto">
          <a:xfrm flipH="1">
            <a:off x="3486150" y="3181350"/>
            <a:ext cx="114300" cy="460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57" name="Text Box 40"/>
          <p:cNvSpPr txBox="1">
            <a:spLocks noChangeArrowheads="1"/>
          </p:cNvSpPr>
          <p:nvPr>
            <p:custDataLst>
              <p:tags r:id="rId40"/>
            </p:custDataLst>
          </p:nvPr>
        </p:nvSpPr>
        <p:spPr bwMode="auto">
          <a:xfrm>
            <a:off x="4251325" y="19050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a:t>
            </a:r>
          </a:p>
        </p:txBody>
      </p:sp>
      <p:sp>
        <p:nvSpPr>
          <p:cNvPr id="60458" name="Text Box 41"/>
          <p:cNvSpPr txBox="1">
            <a:spLocks noChangeArrowheads="1"/>
          </p:cNvSpPr>
          <p:nvPr>
            <p:custDataLst>
              <p:tags r:id="rId41"/>
            </p:custDataLst>
          </p:nvPr>
        </p:nvSpPr>
        <p:spPr bwMode="auto">
          <a:xfrm>
            <a:off x="3784600" y="26495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0459" name="Text Box 42"/>
          <p:cNvSpPr txBox="1">
            <a:spLocks noChangeArrowheads="1"/>
          </p:cNvSpPr>
          <p:nvPr>
            <p:custDataLst>
              <p:tags r:id="rId42"/>
            </p:custDataLst>
          </p:nvPr>
        </p:nvSpPr>
        <p:spPr bwMode="auto">
          <a:xfrm>
            <a:off x="3519488" y="34480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cxnSp>
        <p:nvCxnSpPr>
          <p:cNvPr id="60460" name="AutoShape 43"/>
          <p:cNvCxnSpPr>
            <a:cxnSpLocks noChangeShapeType="1"/>
            <a:stCxn id="60453" idx="5"/>
          </p:cNvCxnSpPr>
          <p:nvPr>
            <p:custDataLst>
              <p:tags r:id="rId43"/>
            </p:custDataLst>
          </p:nvPr>
        </p:nvCxnSpPr>
        <p:spPr bwMode="auto">
          <a:xfrm>
            <a:off x="4302125" y="2406650"/>
            <a:ext cx="342900" cy="4984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61" name="Line 44"/>
          <p:cNvSpPr>
            <a:spLocks noChangeShapeType="1"/>
          </p:cNvSpPr>
          <p:nvPr>
            <p:custDataLst>
              <p:tags r:id="rId44"/>
            </p:custDataLst>
          </p:nvPr>
        </p:nvSpPr>
        <p:spPr bwMode="auto">
          <a:xfrm>
            <a:off x="5486400" y="3124200"/>
            <a:ext cx="53340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0462" name="Oval 45"/>
          <p:cNvSpPr>
            <a:spLocks noChangeAspect="1" noChangeArrowheads="1"/>
          </p:cNvSpPr>
          <p:nvPr>
            <p:custDataLst>
              <p:tags r:id="rId45"/>
            </p:custDataLst>
          </p:nvPr>
        </p:nvSpPr>
        <p:spPr bwMode="auto">
          <a:xfrm>
            <a:off x="8177213" y="3665538"/>
            <a:ext cx="331787"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60463" name="Oval 46"/>
          <p:cNvSpPr>
            <a:spLocks noChangeAspect="1" noChangeArrowheads="1"/>
          </p:cNvSpPr>
          <p:nvPr>
            <p:custDataLst>
              <p:tags r:id="rId46"/>
            </p:custDataLst>
          </p:nvPr>
        </p:nvSpPr>
        <p:spPr bwMode="auto">
          <a:xfrm>
            <a:off x="7943850" y="4441825"/>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12</a:t>
            </a:r>
          </a:p>
        </p:txBody>
      </p:sp>
      <p:cxnSp>
        <p:nvCxnSpPr>
          <p:cNvPr id="60464" name="AutoShape 47"/>
          <p:cNvCxnSpPr>
            <a:cxnSpLocks noChangeShapeType="1"/>
            <a:stCxn id="60462" idx="3"/>
            <a:endCxn id="60463" idx="0"/>
          </p:cNvCxnSpPr>
          <p:nvPr>
            <p:custDataLst>
              <p:tags r:id="rId47"/>
            </p:custDataLst>
          </p:nvPr>
        </p:nvCxnSpPr>
        <p:spPr bwMode="auto">
          <a:xfrm flipH="1">
            <a:off x="8110538" y="3967163"/>
            <a:ext cx="11430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65" name="Text Box 48"/>
          <p:cNvSpPr txBox="1">
            <a:spLocks noChangeArrowheads="1"/>
          </p:cNvSpPr>
          <p:nvPr>
            <p:custDataLst>
              <p:tags r:id="rId48"/>
            </p:custDataLst>
          </p:nvPr>
        </p:nvSpPr>
        <p:spPr bwMode="auto">
          <a:xfrm>
            <a:off x="8408988" y="34337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0466" name="Text Box 49"/>
          <p:cNvSpPr txBox="1">
            <a:spLocks noChangeArrowheads="1"/>
          </p:cNvSpPr>
          <p:nvPr>
            <p:custDataLst>
              <p:tags r:id="rId49"/>
            </p:custDataLst>
          </p:nvPr>
        </p:nvSpPr>
        <p:spPr bwMode="auto">
          <a:xfrm>
            <a:off x="8143875" y="42338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0467" name="Oval 50"/>
          <p:cNvSpPr>
            <a:spLocks noChangeAspect="1" noChangeArrowheads="1"/>
          </p:cNvSpPr>
          <p:nvPr>
            <p:custDataLst>
              <p:tags r:id="rId50"/>
            </p:custDataLst>
          </p:nvPr>
        </p:nvSpPr>
        <p:spPr bwMode="auto">
          <a:xfrm>
            <a:off x="7162800" y="3671888"/>
            <a:ext cx="331788"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sp>
        <p:nvSpPr>
          <p:cNvPr id="60468" name="Oval 51"/>
          <p:cNvSpPr>
            <a:spLocks noChangeAspect="1" noChangeArrowheads="1"/>
          </p:cNvSpPr>
          <p:nvPr>
            <p:custDataLst>
              <p:tags r:id="rId51"/>
            </p:custDataLst>
          </p:nvPr>
        </p:nvSpPr>
        <p:spPr bwMode="auto">
          <a:xfrm>
            <a:off x="7627938" y="2895600"/>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a:t>
            </a:r>
          </a:p>
        </p:txBody>
      </p:sp>
      <p:cxnSp>
        <p:nvCxnSpPr>
          <p:cNvPr id="60469" name="AutoShape 52"/>
          <p:cNvCxnSpPr>
            <a:cxnSpLocks noChangeShapeType="1"/>
            <a:stCxn id="60468" idx="3"/>
            <a:endCxn id="60467" idx="0"/>
          </p:cNvCxnSpPr>
          <p:nvPr>
            <p:custDataLst>
              <p:tags r:id="rId52"/>
            </p:custDataLst>
          </p:nvPr>
        </p:nvCxnSpPr>
        <p:spPr bwMode="auto">
          <a:xfrm flipH="1">
            <a:off x="7327900" y="3195638"/>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70" name="AutoShape 53"/>
          <p:cNvCxnSpPr>
            <a:cxnSpLocks noChangeShapeType="1"/>
            <a:stCxn id="60468" idx="5"/>
            <a:endCxn id="60462" idx="1"/>
          </p:cNvCxnSpPr>
          <p:nvPr>
            <p:custDataLst>
              <p:tags r:id="rId53"/>
            </p:custDataLst>
          </p:nvPr>
        </p:nvCxnSpPr>
        <p:spPr bwMode="auto">
          <a:xfrm>
            <a:off x="7912100" y="3197225"/>
            <a:ext cx="314325" cy="4984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71" name="Text Box 54"/>
          <p:cNvSpPr txBox="1">
            <a:spLocks noChangeArrowheads="1"/>
          </p:cNvSpPr>
          <p:nvPr>
            <p:custDataLst>
              <p:tags r:id="rId54"/>
            </p:custDataLst>
          </p:nvPr>
        </p:nvSpPr>
        <p:spPr bwMode="auto">
          <a:xfrm>
            <a:off x="7964488" y="28479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1</a:t>
            </a:r>
          </a:p>
        </p:txBody>
      </p:sp>
      <p:sp>
        <p:nvSpPr>
          <p:cNvPr id="60472" name="Text Box 55"/>
          <p:cNvSpPr txBox="1">
            <a:spLocks noChangeArrowheads="1"/>
          </p:cNvSpPr>
          <p:nvPr>
            <p:custDataLst>
              <p:tags r:id="rId55"/>
            </p:custDataLst>
          </p:nvPr>
        </p:nvSpPr>
        <p:spPr bwMode="auto">
          <a:xfrm>
            <a:off x="7367588" y="344011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0473" name="Oval 56"/>
          <p:cNvSpPr>
            <a:spLocks noChangeAspect="1" noChangeArrowheads="1"/>
          </p:cNvSpPr>
          <p:nvPr>
            <p:custDataLst>
              <p:tags r:id="rId56"/>
            </p:custDataLst>
          </p:nvPr>
        </p:nvSpPr>
        <p:spPr bwMode="auto">
          <a:xfrm>
            <a:off x="6613525" y="2881313"/>
            <a:ext cx="331788"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60474" name="Oval 57"/>
          <p:cNvSpPr>
            <a:spLocks noChangeAspect="1" noChangeArrowheads="1"/>
          </p:cNvSpPr>
          <p:nvPr>
            <p:custDataLst>
              <p:tags r:id="rId57"/>
            </p:custDataLst>
          </p:nvPr>
        </p:nvSpPr>
        <p:spPr bwMode="auto">
          <a:xfrm>
            <a:off x="7078663" y="2105025"/>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cxnSp>
        <p:nvCxnSpPr>
          <p:cNvPr id="60475" name="AutoShape 58"/>
          <p:cNvCxnSpPr>
            <a:cxnSpLocks noChangeShapeType="1"/>
            <a:stCxn id="60474" idx="3"/>
            <a:endCxn id="60473" idx="0"/>
          </p:cNvCxnSpPr>
          <p:nvPr>
            <p:custDataLst>
              <p:tags r:id="rId58"/>
            </p:custDataLst>
          </p:nvPr>
        </p:nvCxnSpPr>
        <p:spPr bwMode="auto">
          <a:xfrm flipH="1">
            <a:off x="6778625" y="2405063"/>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76" name="Oval 59"/>
          <p:cNvSpPr>
            <a:spLocks noChangeAspect="1" noChangeArrowheads="1"/>
          </p:cNvSpPr>
          <p:nvPr>
            <p:custDataLst>
              <p:tags r:id="rId59"/>
            </p:custDataLst>
          </p:nvPr>
        </p:nvSpPr>
        <p:spPr bwMode="auto">
          <a:xfrm>
            <a:off x="6380163" y="3657600"/>
            <a:ext cx="331787"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14</a:t>
            </a:r>
          </a:p>
        </p:txBody>
      </p:sp>
      <p:cxnSp>
        <p:nvCxnSpPr>
          <p:cNvPr id="60477" name="AutoShape 60"/>
          <p:cNvCxnSpPr>
            <a:cxnSpLocks noChangeShapeType="1"/>
            <a:stCxn id="60473" idx="3"/>
            <a:endCxn id="60476" idx="0"/>
          </p:cNvCxnSpPr>
          <p:nvPr>
            <p:custDataLst>
              <p:tags r:id="rId60"/>
            </p:custDataLst>
          </p:nvPr>
        </p:nvCxnSpPr>
        <p:spPr bwMode="auto">
          <a:xfrm flipH="1">
            <a:off x="6546850" y="3181350"/>
            <a:ext cx="114300" cy="460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78" name="Text Box 61"/>
          <p:cNvSpPr txBox="1">
            <a:spLocks noChangeArrowheads="1"/>
          </p:cNvSpPr>
          <p:nvPr>
            <p:custDataLst>
              <p:tags r:id="rId61"/>
            </p:custDataLst>
          </p:nvPr>
        </p:nvSpPr>
        <p:spPr bwMode="auto">
          <a:xfrm>
            <a:off x="7312025" y="19050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1</a:t>
            </a:r>
          </a:p>
        </p:txBody>
      </p:sp>
      <p:sp>
        <p:nvSpPr>
          <p:cNvPr id="60479" name="Text Box 62"/>
          <p:cNvSpPr txBox="1">
            <a:spLocks noChangeArrowheads="1"/>
          </p:cNvSpPr>
          <p:nvPr>
            <p:custDataLst>
              <p:tags r:id="rId62"/>
            </p:custDataLst>
          </p:nvPr>
        </p:nvSpPr>
        <p:spPr bwMode="auto">
          <a:xfrm>
            <a:off x="6845300" y="26495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0480" name="Text Box 63"/>
          <p:cNvSpPr txBox="1">
            <a:spLocks noChangeArrowheads="1"/>
          </p:cNvSpPr>
          <p:nvPr>
            <p:custDataLst>
              <p:tags r:id="rId63"/>
            </p:custDataLst>
          </p:nvPr>
        </p:nvSpPr>
        <p:spPr bwMode="auto">
          <a:xfrm>
            <a:off x="6580188" y="34480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cxnSp>
        <p:nvCxnSpPr>
          <p:cNvPr id="60481" name="AutoShape 64"/>
          <p:cNvCxnSpPr>
            <a:cxnSpLocks noChangeShapeType="1"/>
            <a:stCxn id="60474" idx="5"/>
            <a:endCxn id="60468" idx="1"/>
          </p:cNvCxnSpPr>
          <p:nvPr>
            <p:custDataLst>
              <p:tags r:id="rId64"/>
            </p:custDataLst>
          </p:nvPr>
        </p:nvCxnSpPr>
        <p:spPr bwMode="auto">
          <a:xfrm>
            <a:off x="7362825" y="2406650"/>
            <a:ext cx="314325" cy="519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82" name="Text Box 65"/>
          <p:cNvSpPr txBox="1">
            <a:spLocks noChangeArrowheads="1"/>
          </p:cNvSpPr>
          <p:nvPr>
            <p:custDataLst>
              <p:tags r:id="rId65"/>
            </p:custDataLst>
          </p:nvPr>
        </p:nvSpPr>
        <p:spPr bwMode="auto">
          <a:xfrm>
            <a:off x="6858000" y="5105400"/>
            <a:ext cx="1093788" cy="461963"/>
          </a:xfrm>
          <a:prstGeom prst="rect">
            <a:avLst/>
          </a:prstGeom>
          <a:noFill/>
          <a:ln w="9525">
            <a:noFill/>
            <a:miter lim="800000"/>
            <a:headEnd/>
            <a:tailEnd/>
          </a:ln>
        </p:spPr>
        <p:txBody>
          <a:bodyPr wrap="none">
            <a:spAutoFit/>
          </a:bodyPr>
          <a:lstStyle/>
          <a:p>
            <a:pPr eaLnBrk="0" hangingPunct="0">
              <a:defRPr/>
            </a:pPr>
            <a:r>
              <a:rPr lang="en-US" dirty="0">
                <a:solidFill>
                  <a:srgbClr val="FF0000"/>
                </a:solidFill>
                <a:latin typeface="+mj-lt"/>
              </a:rPr>
              <a:t>Done?</a:t>
            </a:r>
          </a:p>
        </p:txBody>
      </p:sp>
      <p:sp>
        <p:nvSpPr>
          <p:cNvPr id="60483" name="Text Box 66" hidden="1"/>
          <p:cNvSpPr txBox="1">
            <a:spLocks noChangeArrowheads="1"/>
          </p:cNvSpPr>
          <p:nvPr>
            <p:custDataLst>
              <p:tags r:id="rId66"/>
            </p:custDataLst>
          </p:nvPr>
        </p:nvSpPr>
        <p:spPr bwMode="auto">
          <a:xfrm>
            <a:off x="1066800" y="5715000"/>
            <a:ext cx="3565525"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We forgot to swap L-R at places!</a:t>
            </a:r>
          </a:p>
        </p:txBody>
      </p:sp>
    </p:spTree>
    <p:extLst>
      <p:ext uri="{BB962C8B-B14F-4D97-AF65-F5344CB8AC3E}">
        <p14:creationId xmlns:p14="http://schemas.microsoft.com/office/powerpoint/2010/main" val="187922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685800" y="0"/>
            <a:ext cx="7772400" cy="1143000"/>
          </a:xfrm>
        </p:spPr>
        <p:txBody>
          <a:bodyPr/>
          <a:lstStyle/>
          <a:p>
            <a:r>
              <a:rPr lang="en-US" altLang="en-US"/>
              <a:t>Summary of Heap ADT Analysis</a:t>
            </a:r>
          </a:p>
        </p:txBody>
      </p:sp>
      <p:sp>
        <p:nvSpPr>
          <p:cNvPr id="322563" name="Rectangle 3"/>
          <p:cNvSpPr>
            <a:spLocks noGrp="1" noChangeArrowheads="1"/>
          </p:cNvSpPr>
          <p:nvPr>
            <p:ph type="body" idx="1"/>
          </p:nvPr>
        </p:nvSpPr>
        <p:spPr>
          <a:xfrm>
            <a:off x="304800" y="1143000"/>
            <a:ext cx="8686800" cy="4673600"/>
          </a:xfrm>
        </p:spPr>
        <p:txBody>
          <a:bodyPr>
            <a:noAutofit/>
          </a:bodyPr>
          <a:lstStyle/>
          <a:p>
            <a:r>
              <a:rPr lang="en-US" altLang="en-US" sz="2800" dirty="0"/>
              <a:t>Consider a heap of N nodes</a:t>
            </a:r>
          </a:p>
          <a:p>
            <a:r>
              <a:rPr lang="en-US" altLang="en-US" sz="2800" dirty="0"/>
              <a:t>Space needed: </a:t>
            </a:r>
            <a:r>
              <a:rPr lang="en-US" altLang="en-US" sz="2800" dirty="0">
                <a:solidFill>
                  <a:srgbClr val="0000FF"/>
                </a:solidFill>
              </a:rPr>
              <a:t>O(N)</a:t>
            </a:r>
          </a:p>
          <a:p>
            <a:pPr lvl="1"/>
            <a:r>
              <a:rPr lang="en-US" altLang="en-US" sz="2400" dirty="0"/>
              <a:t>Actually, O(</a:t>
            </a:r>
            <a:r>
              <a:rPr lang="en-US" altLang="en-US" sz="2400" dirty="0" err="1"/>
              <a:t>MaxSize</a:t>
            </a:r>
            <a:r>
              <a:rPr lang="en-US" altLang="en-US" sz="2400" dirty="0"/>
              <a:t>) where </a:t>
            </a:r>
            <a:r>
              <a:rPr lang="en-US" altLang="en-US" sz="2400" dirty="0" err="1"/>
              <a:t>MaxSize</a:t>
            </a:r>
            <a:r>
              <a:rPr lang="en-US" altLang="en-US" sz="2400" dirty="0"/>
              <a:t> is the size of the array</a:t>
            </a:r>
            <a:endParaRPr lang="en-US" altLang="en-US" sz="2400" dirty="0">
              <a:solidFill>
                <a:srgbClr val="0000FF"/>
              </a:solidFill>
            </a:endParaRPr>
          </a:p>
          <a:p>
            <a:pPr lvl="1"/>
            <a:r>
              <a:rPr lang="en-US" altLang="en-US" sz="2400" dirty="0"/>
              <a:t>Pointer-based implementation: pointers for children and parent</a:t>
            </a:r>
          </a:p>
          <a:p>
            <a:pPr lvl="2"/>
            <a:r>
              <a:rPr lang="en-US" altLang="en-US" sz="2000" dirty="0"/>
              <a:t>Total space = </a:t>
            </a:r>
            <a:r>
              <a:rPr lang="en-US" altLang="en-US" sz="2000" dirty="0">
                <a:solidFill>
                  <a:srgbClr val="0000FF"/>
                </a:solidFill>
              </a:rPr>
              <a:t>3N + 1</a:t>
            </a:r>
            <a:r>
              <a:rPr lang="en-US" altLang="en-US" sz="2000" dirty="0"/>
              <a:t> (3 pointers per node + 1 for size)</a:t>
            </a:r>
          </a:p>
          <a:p>
            <a:r>
              <a:rPr lang="en-US" altLang="en-US" sz="2800" dirty="0" err="1"/>
              <a:t>FindMin</a:t>
            </a:r>
            <a:r>
              <a:rPr lang="en-US" altLang="en-US" sz="2800" dirty="0"/>
              <a:t>: </a:t>
            </a:r>
            <a:r>
              <a:rPr lang="en-US" altLang="en-US" sz="2800" dirty="0">
                <a:solidFill>
                  <a:srgbClr val="0000FF"/>
                </a:solidFill>
              </a:rPr>
              <a:t>O(1) time</a:t>
            </a:r>
            <a:r>
              <a:rPr lang="en-US" altLang="en-US" sz="2800" dirty="0"/>
              <a:t>; </a:t>
            </a:r>
            <a:r>
              <a:rPr lang="en-US" altLang="en-US" sz="2800" dirty="0" err="1"/>
              <a:t>DeleteMin</a:t>
            </a:r>
            <a:r>
              <a:rPr lang="en-US" altLang="en-US" sz="2800" dirty="0"/>
              <a:t> and Insert: </a:t>
            </a:r>
            <a:r>
              <a:rPr lang="en-US" altLang="en-US" sz="2800" dirty="0">
                <a:solidFill>
                  <a:srgbClr val="0000FF"/>
                </a:solidFill>
              </a:rPr>
              <a:t>O(log N) time</a:t>
            </a:r>
          </a:p>
          <a:p>
            <a:r>
              <a:rPr lang="en-US" altLang="en-US" sz="2800" dirty="0" err="1"/>
              <a:t>BuildHeap</a:t>
            </a:r>
            <a:r>
              <a:rPr lang="en-US" altLang="en-US" sz="2800" dirty="0"/>
              <a:t> from N inputs: What is the run time?</a:t>
            </a:r>
          </a:p>
          <a:p>
            <a:pPr lvl="1"/>
            <a:r>
              <a:rPr lang="en-US" altLang="en-US" sz="2400" dirty="0"/>
              <a:t>N Insert operations = O(N log N)</a:t>
            </a:r>
          </a:p>
          <a:p>
            <a:pPr lvl="1"/>
            <a:r>
              <a:rPr lang="en-US" altLang="en-US" sz="2400" dirty="0">
                <a:solidFill>
                  <a:srgbClr val="0000FF"/>
                </a:solidFill>
              </a:rPr>
              <a:t>O(N):</a:t>
            </a:r>
            <a:r>
              <a:rPr lang="en-US" altLang="en-US" sz="2400" dirty="0"/>
              <a:t> Treat input array as a heap </a:t>
            </a:r>
            <a:r>
              <a:rPr lang="en-US" altLang="en-US" sz="2400" dirty="0" smtClean="0"/>
              <a:t>and </a:t>
            </a:r>
            <a:r>
              <a:rPr lang="en-US" altLang="en-US" sz="2400" dirty="0"/>
              <a:t>fix it using percolate down </a:t>
            </a:r>
          </a:p>
          <a:p>
            <a:pPr lvl="1"/>
            <a:r>
              <a:rPr lang="en-US" altLang="en-US" sz="2400" dirty="0" smtClean="0">
                <a:solidFill>
                  <a:srgbClr val="0000FF"/>
                </a:solidFill>
              </a:rPr>
              <a:t>percolate </a:t>
            </a:r>
            <a:r>
              <a:rPr lang="en-US" altLang="en-US" sz="2400" dirty="0">
                <a:solidFill>
                  <a:srgbClr val="0000FF"/>
                </a:solidFill>
              </a:rPr>
              <a:t>down</a:t>
            </a:r>
            <a:r>
              <a:rPr lang="en-US" altLang="en-US" sz="2400" dirty="0"/>
              <a:t>. Running Time: </a:t>
            </a:r>
            <a:r>
              <a:rPr lang="en-US" altLang="en-US" sz="2400" dirty="0">
                <a:solidFill>
                  <a:srgbClr val="0000FF"/>
                </a:solidFill>
              </a:rPr>
              <a:t>O(log N)</a:t>
            </a:r>
          </a:p>
          <a:p>
            <a:pPr lvl="1"/>
            <a:r>
              <a:rPr lang="en-US" altLang="en-US" sz="2000" i="1" dirty="0"/>
              <a:t>E.g</a:t>
            </a:r>
            <a:r>
              <a:rPr lang="en-US" altLang="en-US" sz="2000" dirty="0"/>
              <a:t>. Schedulers in OS often decrease priority of CPU-hogging jobs</a:t>
            </a:r>
          </a:p>
          <a:p>
            <a:pPr lvl="1"/>
            <a:endParaRPr lang="en-US" altLang="en-US" sz="2400" dirty="0"/>
          </a:p>
          <a:p>
            <a:pPr marL="914400" lvl="2" indent="0">
              <a:buNone/>
            </a:pPr>
            <a:endParaRPr lang="en-US" altLang="en-US" sz="2000" i="1" dirty="0">
              <a:solidFill>
                <a:schemeClr val="accent2"/>
              </a:solidFill>
            </a:endParaRPr>
          </a:p>
        </p:txBody>
      </p:sp>
    </p:spTree>
    <p:extLst>
      <p:ext uri="{BB962C8B-B14F-4D97-AF65-F5344CB8AC3E}">
        <p14:creationId xmlns:p14="http://schemas.microsoft.com/office/powerpoint/2010/main" val="133691385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43EEBBF-0690-47A6-AF30-D0315C34322F}" type="slidenum">
              <a:rPr lang="en-US" altLang="en-US" sz="1400"/>
              <a:pPr eaLnBrk="1" hangingPunct="1"/>
              <a:t>40</a:t>
            </a:fld>
            <a:endParaRPr lang="en-US" altLang="en-US" sz="1400"/>
          </a:p>
        </p:txBody>
      </p:sp>
      <p:sp>
        <p:nvSpPr>
          <p:cNvPr id="61443" name="Rectangle 2"/>
          <p:cNvSpPr>
            <a:spLocks noGrp="1" noChangeArrowheads="1"/>
          </p:cNvSpPr>
          <p:nvPr>
            <p:ph type="title"/>
            <p:custDataLst>
              <p:tags r:id="rId2"/>
            </p:custDataLst>
          </p:nvPr>
        </p:nvSpPr>
        <p:spPr/>
        <p:txBody>
          <a:bodyPr/>
          <a:lstStyle/>
          <a:p>
            <a:pPr eaLnBrk="1" hangingPunct="1"/>
            <a:r>
              <a:rPr lang="en-US" altLang="en-US" smtClean="0"/>
              <a:t>Finally… </a:t>
            </a:r>
          </a:p>
        </p:txBody>
      </p:sp>
      <p:sp>
        <p:nvSpPr>
          <p:cNvPr id="61444" name="Oval 3"/>
          <p:cNvSpPr>
            <a:spLocks noChangeAspect="1" noChangeArrowheads="1"/>
          </p:cNvSpPr>
          <p:nvPr>
            <p:custDataLst>
              <p:tags r:id="rId3"/>
            </p:custDataLst>
          </p:nvPr>
        </p:nvSpPr>
        <p:spPr bwMode="auto">
          <a:xfrm>
            <a:off x="2635250" y="3995738"/>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61445" name="Oval 4"/>
          <p:cNvSpPr>
            <a:spLocks noChangeAspect="1" noChangeArrowheads="1"/>
          </p:cNvSpPr>
          <p:nvPr>
            <p:custDataLst>
              <p:tags r:id="rId4"/>
            </p:custDataLst>
          </p:nvPr>
        </p:nvSpPr>
        <p:spPr bwMode="auto">
          <a:xfrm>
            <a:off x="2401888" y="4772025"/>
            <a:ext cx="331787"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12</a:t>
            </a:r>
          </a:p>
        </p:txBody>
      </p:sp>
      <p:cxnSp>
        <p:nvCxnSpPr>
          <p:cNvPr id="61446" name="AutoShape 5"/>
          <p:cNvCxnSpPr>
            <a:cxnSpLocks noChangeShapeType="1"/>
            <a:stCxn id="61444" idx="3"/>
            <a:endCxn id="61445" idx="0"/>
          </p:cNvCxnSpPr>
          <p:nvPr>
            <p:custDataLst>
              <p:tags r:id="rId5"/>
            </p:custDataLst>
          </p:nvPr>
        </p:nvCxnSpPr>
        <p:spPr bwMode="auto">
          <a:xfrm flipH="1">
            <a:off x="2568575" y="4297363"/>
            <a:ext cx="11430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447" name="Text Box 6"/>
          <p:cNvSpPr txBox="1">
            <a:spLocks noChangeArrowheads="1"/>
          </p:cNvSpPr>
          <p:nvPr>
            <p:custDataLst>
              <p:tags r:id="rId6"/>
            </p:custDataLst>
          </p:nvPr>
        </p:nvSpPr>
        <p:spPr bwMode="auto">
          <a:xfrm>
            <a:off x="2867025" y="37639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1448" name="Text Box 7"/>
          <p:cNvSpPr txBox="1">
            <a:spLocks noChangeArrowheads="1"/>
          </p:cNvSpPr>
          <p:nvPr>
            <p:custDataLst>
              <p:tags r:id="rId7"/>
            </p:custDataLst>
          </p:nvPr>
        </p:nvSpPr>
        <p:spPr bwMode="auto">
          <a:xfrm>
            <a:off x="2601913" y="45640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1449" name="Oval 8"/>
          <p:cNvSpPr>
            <a:spLocks noChangeAspect="1" noChangeArrowheads="1"/>
          </p:cNvSpPr>
          <p:nvPr>
            <p:custDataLst>
              <p:tags r:id="rId8"/>
            </p:custDataLst>
          </p:nvPr>
        </p:nvSpPr>
        <p:spPr bwMode="auto">
          <a:xfrm>
            <a:off x="1620838" y="4002088"/>
            <a:ext cx="331787"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sp>
        <p:nvSpPr>
          <p:cNvPr id="61450" name="Oval 9"/>
          <p:cNvSpPr>
            <a:spLocks noChangeAspect="1" noChangeArrowheads="1"/>
          </p:cNvSpPr>
          <p:nvPr>
            <p:custDataLst>
              <p:tags r:id="rId9"/>
            </p:custDataLst>
          </p:nvPr>
        </p:nvSpPr>
        <p:spPr bwMode="auto">
          <a:xfrm>
            <a:off x="2085975" y="3225800"/>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a:t>
            </a:r>
          </a:p>
        </p:txBody>
      </p:sp>
      <p:cxnSp>
        <p:nvCxnSpPr>
          <p:cNvPr id="61451" name="AutoShape 10"/>
          <p:cNvCxnSpPr>
            <a:cxnSpLocks noChangeShapeType="1"/>
            <a:stCxn id="61450" idx="3"/>
            <a:endCxn id="61449" idx="0"/>
          </p:cNvCxnSpPr>
          <p:nvPr>
            <p:custDataLst>
              <p:tags r:id="rId10"/>
            </p:custDataLst>
          </p:nvPr>
        </p:nvCxnSpPr>
        <p:spPr bwMode="auto">
          <a:xfrm flipH="1">
            <a:off x="1785938" y="3525838"/>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452" name="AutoShape 11"/>
          <p:cNvCxnSpPr>
            <a:cxnSpLocks noChangeShapeType="1"/>
            <a:stCxn id="61450" idx="5"/>
            <a:endCxn id="61444" idx="1"/>
          </p:cNvCxnSpPr>
          <p:nvPr>
            <p:custDataLst>
              <p:tags r:id="rId11"/>
            </p:custDataLst>
          </p:nvPr>
        </p:nvCxnSpPr>
        <p:spPr bwMode="auto">
          <a:xfrm>
            <a:off x="2370138" y="3527425"/>
            <a:ext cx="314325" cy="4984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453" name="Text Box 12"/>
          <p:cNvSpPr txBox="1">
            <a:spLocks noChangeArrowheads="1"/>
          </p:cNvSpPr>
          <p:nvPr>
            <p:custDataLst>
              <p:tags r:id="rId12"/>
            </p:custDataLst>
          </p:nvPr>
        </p:nvSpPr>
        <p:spPr bwMode="auto">
          <a:xfrm>
            <a:off x="2422525" y="31781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1</a:t>
            </a:r>
          </a:p>
        </p:txBody>
      </p:sp>
      <p:sp>
        <p:nvSpPr>
          <p:cNvPr id="61454" name="Text Box 13"/>
          <p:cNvSpPr txBox="1">
            <a:spLocks noChangeArrowheads="1"/>
          </p:cNvSpPr>
          <p:nvPr>
            <p:custDataLst>
              <p:tags r:id="rId13"/>
            </p:custDataLst>
          </p:nvPr>
        </p:nvSpPr>
        <p:spPr bwMode="auto">
          <a:xfrm>
            <a:off x="1825625" y="377031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1455" name="Oval 14"/>
          <p:cNvSpPr>
            <a:spLocks noChangeAspect="1" noChangeArrowheads="1"/>
          </p:cNvSpPr>
          <p:nvPr>
            <p:custDataLst>
              <p:tags r:id="rId14"/>
            </p:custDataLst>
          </p:nvPr>
        </p:nvSpPr>
        <p:spPr bwMode="auto">
          <a:xfrm>
            <a:off x="1071563" y="3211513"/>
            <a:ext cx="331787"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61456" name="Oval 15"/>
          <p:cNvSpPr>
            <a:spLocks noChangeAspect="1" noChangeArrowheads="1"/>
          </p:cNvSpPr>
          <p:nvPr>
            <p:custDataLst>
              <p:tags r:id="rId15"/>
            </p:custDataLst>
          </p:nvPr>
        </p:nvSpPr>
        <p:spPr bwMode="auto">
          <a:xfrm>
            <a:off x="1536700" y="2435225"/>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cxnSp>
        <p:nvCxnSpPr>
          <p:cNvPr id="61457" name="AutoShape 16"/>
          <p:cNvCxnSpPr>
            <a:cxnSpLocks noChangeShapeType="1"/>
            <a:stCxn id="61456" idx="3"/>
            <a:endCxn id="61455" idx="0"/>
          </p:cNvCxnSpPr>
          <p:nvPr>
            <p:custDataLst>
              <p:tags r:id="rId16"/>
            </p:custDataLst>
          </p:nvPr>
        </p:nvCxnSpPr>
        <p:spPr bwMode="auto">
          <a:xfrm flipH="1">
            <a:off x="1236663" y="2735263"/>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458" name="Oval 17"/>
          <p:cNvSpPr>
            <a:spLocks noChangeAspect="1" noChangeArrowheads="1"/>
          </p:cNvSpPr>
          <p:nvPr>
            <p:custDataLst>
              <p:tags r:id="rId17"/>
            </p:custDataLst>
          </p:nvPr>
        </p:nvSpPr>
        <p:spPr bwMode="auto">
          <a:xfrm>
            <a:off x="838200" y="3987800"/>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14</a:t>
            </a:r>
          </a:p>
        </p:txBody>
      </p:sp>
      <p:cxnSp>
        <p:nvCxnSpPr>
          <p:cNvPr id="61459" name="AutoShape 18"/>
          <p:cNvCxnSpPr>
            <a:cxnSpLocks noChangeShapeType="1"/>
            <a:stCxn id="61455" idx="3"/>
            <a:endCxn id="61458" idx="0"/>
          </p:cNvCxnSpPr>
          <p:nvPr>
            <p:custDataLst>
              <p:tags r:id="rId18"/>
            </p:custDataLst>
          </p:nvPr>
        </p:nvCxnSpPr>
        <p:spPr bwMode="auto">
          <a:xfrm flipH="1">
            <a:off x="1004888" y="3511550"/>
            <a:ext cx="114300" cy="460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460" name="Text Box 19"/>
          <p:cNvSpPr txBox="1">
            <a:spLocks noChangeArrowheads="1"/>
          </p:cNvSpPr>
          <p:nvPr>
            <p:custDataLst>
              <p:tags r:id="rId19"/>
            </p:custDataLst>
          </p:nvPr>
        </p:nvSpPr>
        <p:spPr bwMode="auto">
          <a:xfrm>
            <a:off x="1770063" y="22352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1</a:t>
            </a:r>
          </a:p>
        </p:txBody>
      </p:sp>
      <p:sp>
        <p:nvSpPr>
          <p:cNvPr id="61461" name="Text Box 20"/>
          <p:cNvSpPr txBox="1">
            <a:spLocks noChangeArrowheads="1"/>
          </p:cNvSpPr>
          <p:nvPr>
            <p:custDataLst>
              <p:tags r:id="rId20"/>
            </p:custDataLst>
          </p:nvPr>
        </p:nvSpPr>
        <p:spPr bwMode="auto">
          <a:xfrm>
            <a:off x="1303338" y="29797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1462" name="Text Box 21"/>
          <p:cNvSpPr txBox="1">
            <a:spLocks noChangeArrowheads="1"/>
          </p:cNvSpPr>
          <p:nvPr>
            <p:custDataLst>
              <p:tags r:id="rId21"/>
            </p:custDataLst>
          </p:nvPr>
        </p:nvSpPr>
        <p:spPr bwMode="auto">
          <a:xfrm>
            <a:off x="1038225" y="37782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cxnSp>
        <p:nvCxnSpPr>
          <p:cNvPr id="61463" name="AutoShape 22"/>
          <p:cNvCxnSpPr>
            <a:cxnSpLocks noChangeShapeType="1"/>
            <a:stCxn id="61456" idx="5"/>
            <a:endCxn id="61450" idx="1"/>
          </p:cNvCxnSpPr>
          <p:nvPr>
            <p:custDataLst>
              <p:tags r:id="rId22"/>
            </p:custDataLst>
          </p:nvPr>
        </p:nvCxnSpPr>
        <p:spPr bwMode="auto">
          <a:xfrm>
            <a:off x="1820863" y="2736850"/>
            <a:ext cx="314325" cy="519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464" name="Line 23"/>
          <p:cNvSpPr>
            <a:spLocks noChangeShapeType="1"/>
          </p:cNvSpPr>
          <p:nvPr>
            <p:custDataLst>
              <p:tags r:id="rId23"/>
            </p:custDataLst>
          </p:nvPr>
        </p:nvSpPr>
        <p:spPr bwMode="auto">
          <a:xfrm>
            <a:off x="3429000" y="3505200"/>
            <a:ext cx="144780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1465" name="Oval 24"/>
          <p:cNvSpPr>
            <a:spLocks noChangeAspect="1" noChangeArrowheads="1"/>
          </p:cNvSpPr>
          <p:nvPr>
            <p:custDataLst>
              <p:tags r:id="rId24"/>
            </p:custDataLst>
          </p:nvPr>
        </p:nvSpPr>
        <p:spPr bwMode="auto">
          <a:xfrm>
            <a:off x="7242175" y="3211513"/>
            <a:ext cx="331788"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61466" name="Oval 25"/>
          <p:cNvSpPr>
            <a:spLocks noChangeAspect="1" noChangeArrowheads="1"/>
          </p:cNvSpPr>
          <p:nvPr>
            <p:custDataLst>
              <p:tags r:id="rId25"/>
            </p:custDataLst>
          </p:nvPr>
        </p:nvSpPr>
        <p:spPr bwMode="auto">
          <a:xfrm>
            <a:off x="6499225" y="2435225"/>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61467" name="Oval 26"/>
          <p:cNvSpPr>
            <a:spLocks noChangeAspect="1" noChangeArrowheads="1"/>
          </p:cNvSpPr>
          <p:nvPr>
            <p:custDataLst>
              <p:tags r:id="rId26"/>
            </p:custDataLst>
          </p:nvPr>
        </p:nvSpPr>
        <p:spPr bwMode="auto">
          <a:xfrm>
            <a:off x="7008813" y="3987800"/>
            <a:ext cx="331787"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14</a:t>
            </a:r>
          </a:p>
        </p:txBody>
      </p:sp>
      <p:cxnSp>
        <p:nvCxnSpPr>
          <p:cNvPr id="61468" name="AutoShape 27"/>
          <p:cNvCxnSpPr>
            <a:cxnSpLocks noChangeShapeType="1"/>
            <a:stCxn id="61465" idx="3"/>
            <a:endCxn id="61467" idx="0"/>
          </p:cNvCxnSpPr>
          <p:nvPr>
            <p:custDataLst>
              <p:tags r:id="rId27"/>
            </p:custDataLst>
          </p:nvPr>
        </p:nvCxnSpPr>
        <p:spPr bwMode="auto">
          <a:xfrm flipH="1">
            <a:off x="7175500" y="3511550"/>
            <a:ext cx="114300" cy="460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469" name="Text Box 28"/>
          <p:cNvSpPr txBox="1">
            <a:spLocks noChangeArrowheads="1"/>
          </p:cNvSpPr>
          <p:nvPr>
            <p:custDataLst>
              <p:tags r:id="rId28"/>
            </p:custDataLst>
          </p:nvPr>
        </p:nvSpPr>
        <p:spPr bwMode="auto">
          <a:xfrm>
            <a:off x="6732588" y="22352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1</a:t>
            </a:r>
          </a:p>
        </p:txBody>
      </p:sp>
      <p:sp>
        <p:nvSpPr>
          <p:cNvPr id="61470" name="Text Box 29"/>
          <p:cNvSpPr txBox="1">
            <a:spLocks noChangeArrowheads="1"/>
          </p:cNvSpPr>
          <p:nvPr>
            <p:custDataLst>
              <p:tags r:id="rId29"/>
            </p:custDataLst>
          </p:nvPr>
        </p:nvSpPr>
        <p:spPr bwMode="auto">
          <a:xfrm>
            <a:off x="7473950" y="29797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1471" name="Text Box 30"/>
          <p:cNvSpPr txBox="1">
            <a:spLocks noChangeArrowheads="1"/>
          </p:cNvSpPr>
          <p:nvPr>
            <p:custDataLst>
              <p:tags r:id="rId30"/>
            </p:custDataLst>
          </p:nvPr>
        </p:nvSpPr>
        <p:spPr bwMode="auto">
          <a:xfrm>
            <a:off x="7208838" y="37782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cxnSp>
        <p:nvCxnSpPr>
          <p:cNvPr id="61472" name="AutoShape 31"/>
          <p:cNvCxnSpPr>
            <a:cxnSpLocks noChangeShapeType="1"/>
            <a:stCxn id="61466" idx="5"/>
            <a:endCxn id="61465" idx="1"/>
          </p:cNvCxnSpPr>
          <p:nvPr>
            <p:custDataLst>
              <p:tags r:id="rId31"/>
            </p:custDataLst>
          </p:nvPr>
        </p:nvCxnSpPr>
        <p:spPr bwMode="auto">
          <a:xfrm>
            <a:off x="6783388" y="2736850"/>
            <a:ext cx="508000" cy="5048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473" name="Oval 32"/>
          <p:cNvSpPr>
            <a:spLocks noChangeAspect="1" noChangeArrowheads="1"/>
          </p:cNvSpPr>
          <p:nvPr>
            <p:custDataLst>
              <p:tags r:id="rId32"/>
            </p:custDataLst>
          </p:nvPr>
        </p:nvSpPr>
        <p:spPr bwMode="auto">
          <a:xfrm>
            <a:off x="6297613" y="3995738"/>
            <a:ext cx="331787"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61474" name="Oval 33"/>
          <p:cNvSpPr>
            <a:spLocks noChangeAspect="1" noChangeArrowheads="1"/>
          </p:cNvSpPr>
          <p:nvPr>
            <p:custDataLst>
              <p:tags r:id="rId33"/>
            </p:custDataLst>
          </p:nvPr>
        </p:nvSpPr>
        <p:spPr bwMode="auto">
          <a:xfrm>
            <a:off x="6064250" y="4772025"/>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12</a:t>
            </a:r>
          </a:p>
        </p:txBody>
      </p:sp>
      <p:cxnSp>
        <p:nvCxnSpPr>
          <p:cNvPr id="61475" name="AutoShape 34"/>
          <p:cNvCxnSpPr>
            <a:cxnSpLocks noChangeShapeType="1"/>
            <a:stCxn id="61473" idx="3"/>
            <a:endCxn id="61474" idx="0"/>
          </p:cNvCxnSpPr>
          <p:nvPr>
            <p:custDataLst>
              <p:tags r:id="rId34"/>
            </p:custDataLst>
          </p:nvPr>
        </p:nvCxnSpPr>
        <p:spPr bwMode="auto">
          <a:xfrm flipH="1">
            <a:off x="6230938" y="4297363"/>
            <a:ext cx="11430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476" name="Text Box 35"/>
          <p:cNvSpPr txBox="1">
            <a:spLocks noChangeArrowheads="1"/>
          </p:cNvSpPr>
          <p:nvPr>
            <p:custDataLst>
              <p:tags r:id="rId35"/>
            </p:custDataLst>
          </p:nvPr>
        </p:nvSpPr>
        <p:spPr bwMode="auto">
          <a:xfrm>
            <a:off x="6427788" y="37639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1477" name="Text Box 36"/>
          <p:cNvSpPr txBox="1">
            <a:spLocks noChangeArrowheads="1"/>
          </p:cNvSpPr>
          <p:nvPr>
            <p:custDataLst>
              <p:tags r:id="rId36"/>
            </p:custDataLst>
          </p:nvPr>
        </p:nvSpPr>
        <p:spPr bwMode="auto">
          <a:xfrm>
            <a:off x="6264275" y="45640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sp>
        <p:nvSpPr>
          <p:cNvPr id="61478" name="Oval 37"/>
          <p:cNvSpPr>
            <a:spLocks noChangeAspect="1" noChangeArrowheads="1"/>
          </p:cNvSpPr>
          <p:nvPr>
            <p:custDataLst>
              <p:tags r:id="rId37"/>
            </p:custDataLst>
          </p:nvPr>
        </p:nvSpPr>
        <p:spPr bwMode="auto">
          <a:xfrm>
            <a:off x="5283200" y="4002088"/>
            <a:ext cx="331788"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sp>
        <p:nvSpPr>
          <p:cNvPr id="61479" name="Oval 38"/>
          <p:cNvSpPr>
            <a:spLocks noChangeAspect="1" noChangeArrowheads="1"/>
          </p:cNvSpPr>
          <p:nvPr>
            <p:custDataLst>
              <p:tags r:id="rId38"/>
            </p:custDataLst>
          </p:nvPr>
        </p:nvSpPr>
        <p:spPr bwMode="auto">
          <a:xfrm>
            <a:off x="5748338" y="3225800"/>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a:t>
            </a:r>
          </a:p>
        </p:txBody>
      </p:sp>
      <p:cxnSp>
        <p:nvCxnSpPr>
          <p:cNvPr id="61480" name="AutoShape 39"/>
          <p:cNvCxnSpPr>
            <a:cxnSpLocks noChangeShapeType="1"/>
            <a:stCxn id="61479" idx="3"/>
            <a:endCxn id="61478" idx="0"/>
          </p:cNvCxnSpPr>
          <p:nvPr>
            <p:custDataLst>
              <p:tags r:id="rId39"/>
            </p:custDataLst>
          </p:nvPr>
        </p:nvCxnSpPr>
        <p:spPr bwMode="auto">
          <a:xfrm flipH="1">
            <a:off x="5448300" y="3525838"/>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481" name="AutoShape 40"/>
          <p:cNvCxnSpPr>
            <a:cxnSpLocks noChangeShapeType="1"/>
            <a:stCxn id="61479" idx="5"/>
            <a:endCxn id="61473" idx="1"/>
          </p:cNvCxnSpPr>
          <p:nvPr>
            <p:custDataLst>
              <p:tags r:id="rId40"/>
            </p:custDataLst>
          </p:nvPr>
        </p:nvCxnSpPr>
        <p:spPr bwMode="auto">
          <a:xfrm>
            <a:off x="6032500" y="3527425"/>
            <a:ext cx="314325" cy="4984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482" name="Text Box 41"/>
          <p:cNvSpPr txBox="1">
            <a:spLocks noChangeArrowheads="1"/>
          </p:cNvSpPr>
          <p:nvPr>
            <p:custDataLst>
              <p:tags r:id="rId41"/>
            </p:custDataLst>
          </p:nvPr>
        </p:nvSpPr>
        <p:spPr bwMode="auto">
          <a:xfrm>
            <a:off x="6084888" y="31781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1</a:t>
            </a:r>
          </a:p>
        </p:txBody>
      </p:sp>
      <p:sp>
        <p:nvSpPr>
          <p:cNvPr id="61483" name="Text Box 42"/>
          <p:cNvSpPr txBox="1">
            <a:spLocks noChangeArrowheads="1"/>
          </p:cNvSpPr>
          <p:nvPr>
            <p:custDataLst>
              <p:tags r:id="rId42"/>
            </p:custDataLst>
          </p:nvPr>
        </p:nvSpPr>
        <p:spPr bwMode="auto">
          <a:xfrm>
            <a:off x="5487988" y="377031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FF0000"/>
                </a:solidFill>
              </a:rPr>
              <a:t>0</a:t>
            </a:r>
          </a:p>
        </p:txBody>
      </p:sp>
      <p:cxnSp>
        <p:nvCxnSpPr>
          <p:cNvPr id="61484" name="AutoShape 43"/>
          <p:cNvCxnSpPr>
            <a:cxnSpLocks noChangeShapeType="1"/>
            <a:stCxn id="61466" idx="3"/>
            <a:endCxn id="61479" idx="7"/>
          </p:cNvCxnSpPr>
          <p:nvPr>
            <p:custDataLst>
              <p:tags r:id="rId43"/>
            </p:custDataLst>
          </p:nvPr>
        </p:nvCxnSpPr>
        <p:spPr bwMode="auto">
          <a:xfrm flipH="1">
            <a:off x="6032500" y="2736850"/>
            <a:ext cx="515938" cy="5191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652980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EC98C62-D924-4FA6-B94A-1AE88ED13388}" type="slidenum">
              <a:rPr lang="en-US" altLang="en-US" sz="1400"/>
              <a:pPr eaLnBrk="1" hangingPunct="1"/>
              <a:t>41</a:t>
            </a:fld>
            <a:endParaRPr lang="en-US" altLang="en-US" sz="1400"/>
          </a:p>
        </p:txBody>
      </p:sp>
      <p:sp>
        <p:nvSpPr>
          <p:cNvPr id="64515" name="Rectangle 2"/>
          <p:cNvSpPr>
            <a:spLocks noGrp="1" noChangeArrowheads="1"/>
          </p:cNvSpPr>
          <p:nvPr>
            <p:ph type="title"/>
            <p:custDataLst>
              <p:tags r:id="rId2"/>
            </p:custDataLst>
          </p:nvPr>
        </p:nvSpPr>
        <p:spPr>
          <a:xfrm>
            <a:off x="685800" y="-76200"/>
            <a:ext cx="7772400" cy="1143000"/>
          </a:xfrm>
        </p:spPr>
        <p:txBody>
          <a:bodyPr/>
          <a:lstStyle/>
          <a:p>
            <a:pPr eaLnBrk="1" hangingPunct="1"/>
            <a:r>
              <a:rPr lang="en-US" altLang="en-US" smtClean="0"/>
              <a:t>Skew Heaps</a:t>
            </a:r>
          </a:p>
        </p:txBody>
      </p:sp>
      <p:sp>
        <p:nvSpPr>
          <p:cNvPr id="23557" name="Rectangle 3"/>
          <p:cNvSpPr>
            <a:spLocks noGrp="1" noChangeArrowheads="1"/>
          </p:cNvSpPr>
          <p:nvPr>
            <p:ph type="body" idx="1"/>
            <p:custDataLst>
              <p:tags r:id="rId3"/>
            </p:custDataLst>
          </p:nvPr>
        </p:nvSpPr>
        <p:spPr>
          <a:xfrm>
            <a:off x="0" y="914400"/>
            <a:ext cx="9372600" cy="5334000"/>
          </a:xfrm>
        </p:spPr>
        <p:txBody>
          <a:bodyPr>
            <a:normAutofit/>
          </a:bodyPr>
          <a:lstStyle/>
          <a:p>
            <a:pPr eaLnBrk="1" hangingPunct="1">
              <a:buFontTx/>
              <a:buNone/>
              <a:defRPr/>
            </a:pPr>
            <a:r>
              <a:rPr lang="en-US" dirty="0" smtClean="0"/>
              <a:t>Problems with </a:t>
            </a:r>
            <a:r>
              <a:rPr lang="en-US" u="sng" dirty="0" smtClean="0"/>
              <a:t>leftist</a:t>
            </a:r>
            <a:r>
              <a:rPr lang="en-US" dirty="0" smtClean="0"/>
              <a:t> heaps</a:t>
            </a:r>
          </a:p>
          <a:p>
            <a:pPr lvl="1" eaLnBrk="1" hangingPunct="1">
              <a:defRPr/>
            </a:pPr>
            <a:r>
              <a:rPr lang="en-US" dirty="0" smtClean="0"/>
              <a:t>extra storage for </a:t>
            </a:r>
            <a:r>
              <a:rPr lang="en-US" dirty="0" err="1" smtClean="0"/>
              <a:t>npl</a:t>
            </a:r>
            <a:endParaRPr lang="en-US" dirty="0" smtClean="0"/>
          </a:p>
          <a:p>
            <a:pPr lvl="1" eaLnBrk="1" hangingPunct="1">
              <a:defRPr/>
            </a:pPr>
            <a:r>
              <a:rPr lang="en-US" dirty="0" smtClean="0"/>
              <a:t>extra complexity/logic to maintain and check </a:t>
            </a:r>
            <a:r>
              <a:rPr lang="en-US" dirty="0" err="1" smtClean="0"/>
              <a:t>npl</a:t>
            </a:r>
            <a:r>
              <a:rPr lang="en-US" dirty="0" smtClean="0"/>
              <a:t> </a:t>
            </a:r>
          </a:p>
          <a:p>
            <a:pPr lvl="1" eaLnBrk="1" hangingPunct="1">
              <a:defRPr/>
            </a:pPr>
            <a:r>
              <a:rPr lang="en-US" dirty="0" smtClean="0"/>
              <a:t>right side is “often” heavy and requires a switch</a:t>
            </a:r>
          </a:p>
          <a:p>
            <a:pPr eaLnBrk="1" hangingPunct="1">
              <a:buFontTx/>
              <a:buNone/>
              <a:defRPr/>
            </a:pPr>
            <a:r>
              <a:rPr lang="en-US" dirty="0" smtClean="0"/>
              <a:t>Solution: </a:t>
            </a:r>
            <a:r>
              <a:rPr lang="en-US" u="sng" dirty="0" smtClean="0"/>
              <a:t>skew</a:t>
            </a:r>
            <a:r>
              <a:rPr lang="en-US" dirty="0" smtClean="0"/>
              <a:t> heaps</a:t>
            </a:r>
          </a:p>
          <a:p>
            <a:pPr lvl="1" eaLnBrk="1" hangingPunct="1">
              <a:defRPr/>
            </a:pPr>
            <a:r>
              <a:rPr lang="en-US" dirty="0" smtClean="0"/>
              <a:t>“blindly” adjusting version of leftist heaps</a:t>
            </a:r>
          </a:p>
          <a:p>
            <a:pPr lvl="1" eaLnBrk="1" hangingPunct="1">
              <a:defRPr/>
            </a:pPr>
            <a:r>
              <a:rPr lang="en-US" dirty="0" smtClean="0"/>
              <a:t>merge </a:t>
            </a:r>
            <a:r>
              <a:rPr lang="en-US" i="1" dirty="0" smtClean="0"/>
              <a:t>always</a:t>
            </a:r>
            <a:r>
              <a:rPr lang="en-US" dirty="0" smtClean="0"/>
              <a:t> switches children when fixing right path</a:t>
            </a:r>
          </a:p>
          <a:p>
            <a:pPr lvl="1" eaLnBrk="1" hangingPunct="1">
              <a:defRPr/>
            </a:pPr>
            <a:r>
              <a:rPr lang="en-US" u="sng" dirty="0" smtClean="0"/>
              <a:t>amortized time</a:t>
            </a:r>
            <a:r>
              <a:rPr lang="en-US" dirty="0" smtClean="0"/>
              <a:t> for: merge, insert, </a:t>
            </a:r>
            <a:r>
              <a:rPr lang="en-US" dirty="0" err="1" smtClean="0"/>
              <a:t>deleteMin</a:t>
            </a:r>
            <a:r>
              <a:rPr lang="en-US" dirty="0" smtClean="0"/>
              <a:t> = </a:t>
            </a:r>
            <a:r>
              <a:rPr lang="en-US" dirty="0" smtClean="0">
                <a:cs typeface="Times New Roman" pitchFamily="18" charset="0"/>
              </a:rPr>
              <a:t>O</a:t>
            </a:r>
            <a:r>
              <a:rPr lang="en-US" dirty="0" smtClean="0"/>
              <a:t>(log </a:t>
            </a:r>
            <a:r>
              <a:rPr lang="en-US" i="1" dirty="0" smtClean="0"/>
              <a:t>n</a:t>
            </a:r>
            <a:r>
              <a:rPr lang="en-US" dirty="0" smtClean="0"/>
              <a:t>)</a:t>
            </a:r>
          </a:p>
          <a:p>
            <a:pPr lvl="1" eaLnBrk="1" hangingPunct="1">
              <a:defRPr/>
            </a:pPr>
            <a:r>
              <a:rPr lang="en-US" dirty="0" smtClean="0"/>
              <a:t>however, </a:t>
            </a:r>
            <a:r>
              <a:rPr lang="en-US" u="sng" dirty="0" smtClean="0"/>
              <a:t>worst case time</a:t>
            </a:r>
            <a:r>
              <a:rPr lang="en-US" dirty="0" smtClean="0"/>
              <a:t> for all three = </a:t>
            </a:r>
            <a:r>
              <a:rPr lang="en-US" dirty="0" smtClean="0">
                <a:cs typeface="Times New Roman" pitchFamily="18" charset="0"/>
              </a:rPr>
              <a:t>O</a:t>
            </a:r>
            <a:r>
              <a:rPr lang="en-US" dirty="0" smtClean="0"/>
              <a:t>(</a:t>
            </a:r>
            <a:r>
              <a:rPr lang="en-US" i="1" dirty="0" smtClean="0"/>
              <a:t>n</a:t>
            </a:r>
            <a:r>
              <a:rPr lang="en-US" dirty="0" smtClean="0"/>
              <a:t>)</a:t>
            </a:r>
          </a:p>
        </p:txBody>
      </p:sp>
      <p:sp>
        <p:nvSpPr>
          <p:cNvPr id="64517" name="Text Box 4" hidden="1"/>
          <p:cNvSpPr txBox="1">
            <a:spLocks noChangeArrowheads="1"/>
          </p:cNvSpPr>
          <p:nvPr>
            <p:custDataLst>
              <p:tags r:id="rId4"/>
            </p:custDataLst>
          </p:nvPr>
        </p:nvSpPr>
        <p:spPr bwMode="auto">
          <a:xfrm>
            <a:off x="4953000" y="1066800"/>
            <a:ext cx="4191000" cy="831850"/>
          </a:xfrm>
          <a:prstGeom prst="rect">
            <a:avLst/>
          </a:prstGeom>
          <a:noFill/>
          <a:ln w="952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 Simple to implement, </a:t>
            </a:r>
            <a:br>
              <a:rPr lang="en-US" altLang="en-US"/>
            </a:br>
            <a:r>
              <a:rPr lang="en-US" altLang="en-US"/>
              <a:t>- no npl stuff</a:t>
            </a:r>
          </a:p>
        </p:txBody>
      </p:sp>
    </p:spTree>
    <p:extLst>
      <p:ext uri="{BB962C8B-B14F-4D97-AF65-F5344CB8AC3E}">
        <p14:creationId xmlns:p14="http://schemas.microsoft.com/office/powerpoint/2010/main" val="4862941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59DF02D-60D1-481D-ADD0-D7AD00EF828E}" type="slidenum">
              <a:rPr lang="en-US" altLang="en-US" sz="1400"/>
              <a:pPr eaLnBrk="1" hangingPunct="1"/>
              <a:t>42</a:t>
            </a:fld>
            <a:endParaRPr lang="en-US" altLang="en-US" sz="1400"/>
          </a:p>
        </p:txBody>
      </p:sp>
      <p:sp>
        <p:nvSpPr>
          <p:cNvPr id="65539" name="Rectangle 2"/>
          <p:cNvSpPr>
            <a:spLocks noGrp="1" noChangeArrowheads="1"/>
          </p:cNvSpPr>
          <p:nvPr>
            <p:ph type="title"/>
            <p:custDataLst>
              <p:tags r:id="rId2"/>
            </p:custDataLst>
          </p:nvPr>
        </p:nvSpPr>
        <p:spPr>
          <a:xfrm>
            <a:off x="685800" y="285750"/>
            <a:ext cx="7772400" cy="1143000"/>
          </a:xfrm>
        </p:spPr>
        <p:txBody>
          <a:bodyPr/>
          <a:lstStyle/>
          <a:p>
            <a:pPr eaLnBrk="1" hangingPunct="1"/>
            <a:r>
              <a:rPr lang="en-US" altLang="en-US" smtClean="0"/>
              <a:t>Merging Two </a:t>
            </a:r>
            <a:r>
              <a:rPr lang="en-US" altLang="en-US" u="sng" smtClean="0"/>
              <a:t>Skew</a:t>
            </a:r>
            <a:r>
              <a:rPr lang="en-US" altLang="en-US" smtClean="0"/>
              <a:t> Heaps</a:t>
            </a:r>
          </a:p>
        </p:txBody>
      </p:sp>
      <p:sp>
        <p:nvSpPr>
          <p:cNvPr id="65540" name="Oval 3"/>
          <p:cNvSpPr>
            <a:spLocks noChangeAspect="1" noChangeArrowheads="1"/>
          </p:cNvSpPr>
          <p:nvPr>
            <p:custDataLst>
              <p:tags r:id="rId3"/>
            </p:custDataLst>
          </p:nvPr>
        </p:nvSpPr>
        <p:spPr bwMode="auto">
          <a:xfrm>
            <a:off x="1524000" y="1863725"/>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a</a:t>
            </a:r>
          </a:p>
        </p:txBody>
      </p:sp>
      <p:sp>
        <p:nvSpPr>
          <p:cNvPr id="65541" name="AutoShape 4"/>
          <p:cNvSpPr>
            <a:spLocks noChangeArrowheads="1"/>
          </p:cNvSpPr>
          <p:nvPr>
            <p:custDataLst>
              <p:tags r:id="rId4"/>
            </p:custDataLst>
          </p:nvPr>
        </p:nvSpPr>
        <p:spPr bwMode="auto">
          <a:xfrm>
            <a:off x="762000" y="2625725"/>
            <a:ext cx="838200" cy="7620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L</a:t>
            </a:r>
            <a:r>
              <a:rPr lang="en-US" altLang="en-US" baseline="-25000"/>
              <a:t>1</a:t>
            </a:r>
            <a:endParaRPr lang="en-US" altLang="en-US"/>
          </a:p>
        </p:txBody>
      </p:sp>
      <p:sp>
        <p:nvSpPr>
          <p:cNvPr id="65542" name="AutoShape 5"/>
          <p:cNvSpPr>
            <a:spLocks noChangeArrowheads="1"/>
          </p:cNvSpPr>
          <p:nvPr>
            <p:custDataLst>
              <p:tags r:id="rId5"/>
            </p:custDataLst>
          </p:nvPr>
        </p:nvSpPr>
        <p:spPr bwMode="auto">
          <a:xfrm>
            <a:off x="1841500" y="2625725"/>
            <a:ext cx="838200" cy="7620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R</a:t>
            </a:r>
            <a:r>
              <a:rPr lang="en-US" altLang="en-US" baseline="-25000"/>
              <a:t>1</a:t>
            </a:r>
            <a:endParaRPr lang="en-US" altLang="en-US"/>
          </a:p>
        </p:txBody>
      </p:sp>
      <p:cxnSp>
        <p:nvCxnSpPr>
          <p:cNvPr id="65543" name="AutoShape 6"/>
          <p:cNvCxnSpPr>
            <a:cxnSpLocks noChangeShapeType="1"/>
            <a:stCxn id="65540" idx="3"/>
            <a:endCxn id="65541" idx="0"/>
          </p:cNvCxnSpPr>
          <p:nvPr>
            <p:custDataLst>
              <p:tags r:id="rId6"/>
            </p:custDataLst>
          </p:nvPr>
        </p:nvCxnSpPr>
        <p:spPr bwMode="auto">
          <a:xfrm flipH="1">
            <a:off x="1181100" y="2208213"/>
            <a:ext cx="398463" cy="407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544" name="AutoShape 7"/>
          <p:cNvCxnSpPr>
            <a:cxnSpLocks noChangeShapeType="1"/>
            <a:stCxn id="65540" idx="5"/>
            <a:endCxn id="65542" idx="0"/>
          </p:cNvCxnSpPr>
          <p:nvPr>
            <p:custDataLst>
              <p:tags r:id="rId7"/>
            </p:custDataLst>
          </p:nvPr>
        </p:nvCxnSpPr>
        <p:spPr bwMode="auto">
          <a:xfrm>
            <a:off x="1849438" y="2208213"/>
            <a:ext cx="411162" cy="407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5545" name="Oval 8"/>
          <p:cNvSpPr>
            <a:spLocks noChangeAspect="1" noChangeArrowheads="1"/>
          </p:cNvSpPr>
          <p:nvPr>
            <p:custDataLst>
              <p:tags r:id="rId8"/>
            </p:custDataLst>
          </p:nvPr>
        </p:nvSpPr>
        <p:spPr bwMode="auto">
          <a:xfrm>
            <a:off x="1524000" y="39624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b</a:t>
            </a:r>
          </a:p>
        </p:txBody>
      </p:sp>
      <p:sp>
        <p:nvSpPr>
          <p:cNvPr id="65546" name="AutoShape 9"/>
          <p:cNvSpPr>
            <a:spLocks noChangeArrowheads="1"/>
          </p:cNvSpPr>
          <p:nvPr>
            <p:custDataLst>
              <p:tags r:id="rId9"/>
            </p:custDataLst>
          </p:nvPr>
        </p:nvSpPr>
        <p:spPr bwMode="auto">
          <a:xfrm>
            <a:off x="762000" y="4724400"/>
            <a:ext cx="838200" cy="7620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L</a:t>
            </a:r>
            <a:r>
              <a:rPr lang="en-US" altLang="en-US" baseline="-25000"/>
              <a:t>2</a:t>
            </a:r>
            <a:endParaRPr lang="en-US" altLang="en-US"/>
          </a:p>
        </p:txBody>
      </p:sp>
      <p:sp>
        <p:nvSpPr>
          <p:cNvPr id="65547" name="AutoShape 10"/>
          <p:cNvSpPr>
            <a:spLocks noChangeArrowheads="1"/>
          </p:cNvSpPr>
          <p:nvPr>
            <p:custDataLst>
              <p:tags r:id="rId10"/>
            </p:custDataLst>
          </p:nvPr>
        </p:nvSpPr>
        <p:spPr bwMode="auto">
          <a:xfrm>
            <a:off x="1841500" y="4724400"/>
            <a:ext cx="838200" cy="7620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R</a:t>
            </a:r>
            <a:r>
              <a:rPr lang="en-US" altLang="en-US" baseline="-25000"/>
              <a:t>2</a:t>
            </a:r>
            <a:endParaRPr lang="en-US" altLang="en-US"/>
          </a:p>
        </p:txBody>
      </p:sp>
      <p:cxnSp>
        <p:nvCxnSpPr>
          <p:cNvPr id="65548" name="AutoShape 11"/>
          <p:cNvCxnSpPr>
            <a:cxnSpLocks noChangeShapeType="1"/>
            <a:stCxn id="65545" idx="3"/>
            <a:endCxn id="65546" idx="0"/>
          </p:cNvCxnSpPr>
          <p:nvPr>
            <p:custDataLst>
              <p:tags r:id="rId11"/>
            </p:custDataLst>
          </p:nvPr>
        </p:nvCxnSpPr>
        <p:spPr bwMode="auto">
          <a:xfrm flipH="1">
            <a:off x="1181100" y="4306888"/>
            <a:ext cx="398463" cy="407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549" name="AutoShape 12"/>
          <p:cNvCxnSpPr>
            <a:cxnSpLocks noChangeShapeType="1"/>
            <a:stCxn id="65545" idx="5"/>
            <a:endCxn id="65547" idx="0"/>
          </p:cNvCxnSpPr>
          <p:nvPr>
            <p:custDataLst>
              <p:tags r:id="rId12"/>
            </p:custDataLst>
          </p:nvPr>
        </p:nvCxnSpPr>
        <p:spPr bwMode="auto">
          <a:xfrm>
            <a:off x="1849438" y="4306888"/>
            <a:ext cx="411162" cy="407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5550" name="Rectangle 13"/>
          <p:cNvSpPr>
            <a:spLocks noChangeArrowheads="1"/>
          </p:cNvSpPr>
          <p:nvPr>
            <p:custDataLst>
              <p:tags r:id="rId13"/>
            </p:custDataLst>
          </p:nvPr>
        </p:nvSpPr>
        <p:spPr bwMode="auto">
          <a:xfrm>
            <a:off x="457200" y="1711325"/>
            <a:ext cx="2514600" cy="407987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5551" name="Text Box 14"/>
          <p:cNvSpPr txBox="1">
            <a:spLocks noChangeArrowheads="1"/>
          </p:cNvSpPr>
          <p:nvPr>
            <p:custDataLst>
              <p:tags r:id="rId14"/>
            </p:custDataLst>
          </p:nvPr>
        </p:nvSpPr>
        <p:spPr bwMode="auto">
          <a:xfrm>
            <a:off x="517525" y="1295400"/>
            <a:ext cx="944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merge</a:t>
            </a:r>
          </a:p>
        </p:txBody>
      </p:sp>
      <p:sp>
        <p:nvSpPr>
          <p:cNvPr id="65552" name="Text Box 15"/>
          <p:cNvSpPr txBox="1">
            <a:spLocks noChangeArrowheads="1"/>
          </p:cNvSpPr>
          <p:nvPr>
            <p:custDataLst>
              <p:tags r:id="rId15"/>
            </p:custDataLst>
          </p:nvPr>
        </p:nvSpPr>
        <p:spPr bwMode="auto">
          <a:xfrm>
            <a:off x="822325" y="1676400"/>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a:t>
            </a:r>
            <a:r>
              <a:rPr lang="en-US" altLang="en-US" baseline="-25000"/>
              <a:t>1</a:t>
            </a:r>
            <a:endParaRPr lang="en-US" altLang="en-US"/>
          </a:p>
        </p:txBody>
      </p:sp>
      <p:sp>
        <p:nvSpPr>
          <p:cNvPr id="65553" name="Text Box 16"/>
          <p:cNvSpPr txBox="1">
            <a:spLocks noChangeArrowheads="1"/>
          </p:cNvSpPr>
          <p:nvPr>
            <p:custDataLst>
              <p:tags r:id="rId16"/>
            </p:custDataLst>
          </p:nvPr>
        </p:nvSpPr>
        <p:spPr bwMode="auto">
          <a:xfrm>
            <a:off x="823913" y="3810000"/>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a:t>
            </a:r>
            <a:r>
              <a:rPr lang="en-US" altLang="en-US" baseline="-25000"/>
              <a:t>2</a:t>
            </a:r>
            <a:endParaRPr lang="en-US" altLang="en-US"/>
          </a:p>
        </p:txBody>
      </p:sp>
      <p:sp>
        <p:nvSpPr>
          <p:cNvPr id="65554" name="Line 17"/>
          <p:cNvSpPr>
            <a:spLocks noChangeShapeType="1"/>
          </p:cNvSpPr>
          <p:nvPr>
            <p:custDataLst>
              <p:tags r:id="rId17"/>
            </p:custDataLst>
          </p:nvPr>
        </p:nvSpPr>
        <p:spPr bwMode="auto">
          <a:xfrm>
            <a:off x="3200400" y="3463925"/>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5555" name="Text Box 18"/>
          <p:cNvSpPr txBox="1">
            <a:spLocks noChangeArrowheads="1"/>
          </p:cNvSpPr>
          <p:nvPr>
            <p:custDataLst>
              <p:tags r:id="rId18"/>
            </p:custDataLst>
          </p:nvPr>
        </p:nvSpPr>
        <p:spPr bwMode="auto">
          <a:xfrm>
            <a:off x="3200400" y="3048000"/>
            <a:ext cx="79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a &lt; b</a:t>
            </a:r>
          </a:p>
        </p:txBody>
      </p:sp>
      <p:sp>
        <p:nvSpPr>
          <p:cNvPr id="65556" name="Oval 19"/>
          <p:cNvSpPr>
            <a:spLocks noChangeAspect="1" noChangeArrowheads="1"/>
          </p:cNvSpPr>
          <p:nvPr>
            <p:custDataLst>
              <p:tags r:id="rId19"/>
            </p:custDataLst>
          </p:nvPr>
        </p:nvSpPr>
        <p:spPr bwMode="auto">
          <a:xfrm>
            <a:off x="7086600" y="1863725"/>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a</a:t>
            </a:r>
          </a:p>
        </p:txBody>
      </p:sp>
      <p:sp>
        <p:nvSpPr>
          <p:cNvPr id="65557" name="AutoShape 20"/>
          <p:cNvSpPr>
            <a:spLocks noChangeArrowheads="1"/>
          </p:cNvSpPr>
          <p:nvPr>
            <p:custDataLst>
              <p:tags r:id="rId20"/>
            </p:custDataLst>
          </p:nvPr>
        </p:nvSpPr>
        <p:spPr bwMode="auto">
          <a:xfrm>
            <a:off x="7404100" y="2625725"/>
            <a:ext cx="838200" cy="7620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L</a:t>
            </a:r>
            <a:r>
              <a:rPr lang="en-US" altLang="en-US" baseline="-25000"/>
              <a:t>1</a:t>
            </a:r>
            <a:endParaRPr lang="en-US" altLang="en-US"/>
          </a:p>
        </p:txBody>
      </p:sp>
      <p:cxnSp>
        <p:nvCxnSpPr>
          <p:cNvPr id="65558" name="AutoShape 21"/>
          <p:cNvCxnSpPr>
            <a:cxnSpLocks noChangeShapeType="1"/>
            <a:stCxn id="65556" idx="5"/>
            <a:endCxn id="65557" idx="0"/>
          </p:cNvCxnSpPr>
          <p:nvPr>
            <p:custDataLst>
              <p:tags r:id="rId21"/>
            </p:custDataLst>
          </p:nvPr>
        </p:nvCxnSpPr>
        <p:spPr bwMode="auto">
          <a:xfrm>
            <a:off x="7412038" y="2208213"/>
            <a:ext cx="411162" cy="407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5559" name="Rectangle 22"/>
          <p:cNvSpPr>
            <a:spLocks noChangeArrowheads="1"/>
          </p:cNvSpPr>
          <p:nvPr>
            <p:custDataLst>
              <p:tags r:id="rId22"/>
            </p:custDataLst>
          </p:nvPr>
        </p:nvSpPr>
        <p:spPr bwMode="auto">
          <a:xfrm>
            <a:off x="4191000" y="2625725"/>
            <a:ext cx="2514600" cy="316547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5560" name="Text Box 23"/>
          <p:cNvSpPr txBox="1">
            <a:spLocks noChangeArrowheads="1"/>
          </p:cNvSpPr>
          <p:nvPr>
            <p:custDataLst>
              <p:tags r:id="rId23"/>
            </p:custDataLst>
          </p:nvPr>
        </p:nvSpPr>
        <p:spPr bwMode="auto">
          <a:xfrm>
            <a:off x="4251325" y="2209800"/>
            <a:ext cx="944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merge</a:t>
            </a:r>
          </a:p>
        </p:txBody>
      </p:sp>
      <p:sp>
        <p:nvSpPr>
          <p:cNvPr id="65561" name="Oval 24"/>
          <p:cNvSpPr>
            <a:spLocks noChangeAspect="1" noChangeArrowheads="1"/>
          </p:cNvSpPr>
          <p:nvPr>
            <p:custDataLst>
              <p:tags r:id="rId24"/>
            </p:custDataLst>
          </p:nvPr>
        </p:nvSpPr>
        <p:spPr bwMode="auto">
          <a:xfrm>
            <a:off x="5257800" y="4038600"/>
            <a:ext cx="381000" cy="381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b</a:t>
            </a:r>
          </a:p>
        </p:txBody>
      </p:sp>
      <p:sp>
        <p:nvSpPr>
          <p:cNvPr id="65562" name="AutoShape 25"/>
          <p:cNvSpPr>
            <a:spLocks noChangeArrowheads="1"/>
          </p:cNvSpPr>
          <p:nvPr>
            <p:custDataLst>
              <p:tags r:id="rId25"/>
            </p:custDataLst>
          </p:nvPr>
        </p:nvSpPr>
        <p:spPr bwMode="auto">
          <a:xfrm>
            <a:off x="4495800" y="4800600"/>
            <a:ext cx="838200" cy="7620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L</a:t>
            </a:r>
            <a:r>
              <a:rPr lang="en-US" altLang="en-US" baseline="-25000"/>
              <a:t>2</a:t>
            </a:r>
            <a:endParaRPr lang="en-US" altLang="en-US"/>
          </a:p>
        </p:txBody>
      </p:sp>
      <p:sp>
        <p:nvSpPr>
          <p:cNvPr id="65563" name="AutoShape 26"/>
          <p:cNvSpPr>
            <a:spLocks noChangeArrowheads="1"/>
          </p:cNvSpPr>
          <p:nvPr>
            <p:custDataLst>
              <p:tags r:id="rId26"/>
            </p:custDataLst>
          </p:nvPr>
        </p:nvSpPr>
        <p:spPr bwMode="auto">
          <a:xfrm>
            <a:off x="5575300" y="4800600"/>
            <a:ext cx="838200" cy="7620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R</a:t>
            </a:r>
            <a:r>
              <a:rPr lang="en-US" altLang="en-US" baseline="-25000"/>
              <a:t>2</a:t>
            </a:r>
            <a:endParaRPr lang="en-US" altLang="en-US"/>
          </a:p>
        </p:txBody>
      </p:sp>
      <p:cxnSp>
        <p:nvCxnSpPr>
          <p:cNvPr id="65564" name="AutoShape 27"/>
          <p:cNvCxnSpPr>
            <a:cxnSpLocks noChangeShapeType="1"/>
            <a:stCxn id="65561" idx="3"/>
            <a:endCxn id="65562" idx="0"/>
          </p:cNvCxnSpPr>
          <p:nvPr>
            <p:custDataLst>
              <p:tags r:id="rId27"/>
            </p:custDataLst>
          </p:nvPr>
        </p:nvCxnSpPr>
        <p:spPr bwMode="auto">
          <a:xfrm flipH="1">
            <a:off x="4914900" y="4383088"/>
            <a:ext cx="398463" cy="407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565" name="AutoShape 28"/>
          <p:cNvCxnSpPr>
            <a:cxnSpLocks noChangeShapeType="1"/>
            <a:stCxn id="65561" idx="5"/>
            <a:endCxn id="65563" idx="0"/>
          </p:cNvCxnSpPr>
          <p:nvPr>
            <p:custDataLst>
              <p:tags r:id="rId28"/>
            </p:custDataLst>
          </p:nvPr>
        </p:nvCxnSpPr>
        <p:spPr bwMode="auto">
          <a:xfrm>
            <a:off x="5583238" y="4383088"/>
            <a:ext cx="411162" cy="407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5566" name="AutoShape 29"/>
          <p:cNvSpPr>
            <a:spLocks noChangeArrowheads="1"/>
          </p:cNvSpPr>
          <p:nvPr>
            <p:custDataLst>
              <p:tags r:id="rId29"/>
            </p:custDataLst>
          </p:nvPr>
        </p:nvSpPr>
        <p:spPr bwMode="auto">
          <a:xfrm>
            <a:off x="5029200" y="2778125"/>
            <a:ext cx="838200" cy="7620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R</a:t>
            </a:r>
            <a:r>
              <a:rPr lang="en-US" altLang="en-US" baseline="-25000"/>
              <a:t>1</a:t>
            </a:r>
            <a:endParaRPr lang="en-US" altLang="en-US"/>
          </a:p>
        </p:txBody>
      </p:sp>
      <p:cxnSp>
        <p:nvCxnSpPr>
          <p:cNvPr id="65567" name="AutoShape 30"/>
          <p:cNvCxnSpPr>
            <a:cxnSpLocks noChangeShapeType="1"/>
            <a:stCxn id="65556" idx="3"/>
            <a:endCxn id="65568" idx="0"/>
          </p:cNvCxnSpPr>
          <p:nvPr>
            <p:custDataLst>
              <p:tags r:id="rId30"/>
            </p:custDataLst>
          </p:nvPr>
        </p:nvCxnSpPr>
        <p:spPr bwMode="auto">
          <a:xfrm flipH="1">
            <a:off x="6705600" y="2208213"/>
            <a:ext cx="436563" cy="433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5568" name="Rectangle 31"/>
          <p:cNvSpPr>
            <a:spLocks noChangeArrowheads="1"/>
          </p:cNvSpPr>
          <p:nvPr>
            <p:custDataLst>
              <p:tags r:id="rId31"/>
            </p:custDataLst>
          </p:nvPr>
        </p:nvSpPr>
        <p:spPr bwMode="auto">
          <a:xfrm>
            <a:off x="6629400" y="2641600"/>
            <a:ext cx="1524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5569" name="Text Box 32"/>
          <p:cNvSpPr txBox="1">
            <a:spLocks noChangeArrowheads="1"/>
          </p:cNvSpPr>
          <p:nvPr>
            <p:custDataLst>
              <p:tags r:id="rId32"/>
            </p:custDataLst>
          </p:nvPr>
        </p:nvSpPr>
        <p:spPr bwMode="auto">
          <a:xfrm>
            <a:off x="381000" y="5984875"/>
            <a:ext cx="7691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FF0000"/>
                </a:solidFill>
              </a:rPr>
              <a:t>Only one step per iteration, with children </a:t>
            </a:r>
            <a:r>
              <a:rPr lang="en-US" altLang="en-US" b="1" i="1">
                <a:solidFill>
                  <a:srgbClr val="FF0000"/>
                </a:solidFill>
              </a:rPr>
              <a:t>always</a:t>
            </a:r>
            <a:r>
              <a:rPr lang="en-US" altLang="en-US" b="1">
                <a:solidFill>
                  <a:srgbClr val="FF0000"/>
                </a:solidFill>
              </a:rPr>
              <a:t> switched</a:t>
            </a:r>
          </a:p>
        </p:txBody>
      </p:sp>
    </p:spTree>
    <p:extLst>
      <p:ext uri="{BB962C8B-B14F-4D97-AF65-F5344CB8AC3E}">
        <p14:creationId xmlns:p14="http://schemas.microsoft.com/office/powerpoint/2010/main" val="20461132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B0973EC-0412-4C1B-B174-93434640DB2F}" type="slidenum">
              <a:rPr lang="en-US" altLang="en-US" sz="1400"/>
              <a:pPr eaLnBrk="1" hangingPunct="1"/>
              <a:t>43</a:t>
            </a:fld>
            <a:endParaRPr lang="en-US" altLang="en-US" sz="1400"/>
          </a:p>
        </p:txBody>
      </p:sp>
      <p:sp>
        <p:nvSpPr>
          <p:cNvPr id="66563" name="Rectangle 2"/>
          <p:cNvSpPr>
            <a:spLocks noGrp="1" noChangeArrowheads="1"/>
          </p:cNvSpPr>
          <p:nvPr>
            <p:ph type="title"/>
            <p:custDataLst>
              <p:tags r:id="rId2"/>
            </p:custDataLst>
          </p:nvPr>
        </p:nvSpPr>
        <p:spPr>
          <a:xfrm>
            <a:off x="685800" y="-76200"/>
            <a:ext cx="7772400" cy="1143000"/>
          </a:xfrm>
        </p:spPr>
        <p:txBody>
          <a:bodyPr/>
          <a:lstStyle/>
          <a:p>
            <a:pPr eaLnBrk="1" hangingPunct="1"/>
            <a:r>
              <a:rPr lang="en-US" altLang="en-US" smtClean="0"/>
              <a:t>Example</a:t>
            </a:r>
          </a:p>
        </p:txBody>
      </p:sp>
      <p:sp>
        <p:nvSpPr>
          <p:cNvPr id="66564" name="Oval 3"/>
          <p:cNvSpPr>
            <a:spLocks noChangeAspect="1" noChangeArrowheads="1"/>
          </p:cNvSpPr>
          <p:nvPr>
            <p:custDataLst>
              <p:tags r:id="rId3"/>
            </p:custDataLst>
          </p:nvPr>
        </p:nvSpPr>
        <p:spPr bwMode="auto">
          <a:xfrm>
            <a:off x="1627188" y="2125663"/>
            <a:ext cx="331787"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12</a:t>
            </a:r>
          </a:p>
        </p:txBody>
      </p:sp>
      <p:sp>
        <p:nvSpPr>
          <p:cNvPr id="66565" name="Oval 4"/>
          <p:cNvSpPr>
            <a:spLocks noChangeAspect="1" noChangeArrowheads="1"/>
          </p:cNvSpPr>
          <p:nvPr>
            <p:custDataLst>
              <p:tags r:id="rId4"/>
            </p:custDataLst>
          </p:nvPr>
        </p:nvSpPr>
        <p:spPr bwMode="auto">
          <a:xfrm>
            <a:off x="695325" y="2125663"/>
            <a:ext cx="331788"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sp>
        <p:nvSpPr>
          <p:cNvPr id="66566" name="Oval 5"/>
          <p:cNvSpPr>
            <a:spLocks noChangeAspect="1" noChangeArrowheads="1"/>
          </p:cNvSpPr>
          <p:nvPr>
            <p:custDataLst>
              <p:tags r:id="rId5"/>
            </p:custDataLst>
          </p:nvPr>
        </p:nvSpPr>
        <p:spPr bwMode="auto">
          <a:xfrm>
            <a:off x="1160463" y="1347788"/>
            <a:ext cx="333375"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a:t>
            </a:r>
          </a:p>
        </p:txBody>
      </p:sp>
      <p:cxnSp>
        <p:nvCxnSpPr>
          <p:cNvPr id="66567" name="AutoShape 6"/>
          <p:cNvCxnSpPr>
            <a:cxnSpLocks noChangeShapeType="1"/>
            <a:stCxn id="66566" idx="3"/>
            <a:endCxn id="66565" idx="0"/>
          </p:cNvCxnSpPr>
          <p:nvPr>
            <p:custDataLst>
              <p:tags r:id="rId6"/>
            </p:custDataLst>
          </p:nvPr>
        </p:nvCxnSpPr>
        <p:spPr bwMode="auto">
          <a:xfrm flipH="1">
            <a:off x="860425" y="1649413"/>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6568" name="AutoShape 7"/>
          <p:cNvCxnSpPr>
            <a:cxnSpLocks noChangeShapeType="1"/>
            <a:stCxn id="66566" idx="5"/>
            <a:endCxn id="66564" idx="0"/>
          </p:cNvCxnSpPr>
          <p:nvPr>
            <p:custDataLst>
              <p:tags r:id="rId7"/>
            </p:custDataLst>
          </p:nvPr>
        </p:nvCxnSpPr>
        <p:spPr bwMode="auto">
          <a:xfrm>
            <a:off x="1444625" y="1649413"/>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569" name="Oval 8"/>
          <p:cNvSpPr>
            <a:spLocks noChangeAspect="1" noChangeArrowheads="1"/>
          </p:cNvSpPr>
          <p:nvPr>
            <p:custDataLst>
              <p:tags r:id="rId8"/>
            </p:custDataLst>
          </p:nvPr>
        </p:nvSpPr>
        <p:spPr bwMode="auto">
          <a:xfrm>
            <a:off x="1593850" y="3656013"/>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66570" name="Oval 9"/>
          <p:cNvSpPr>
            <a:spLocks noChangeAspect="1" noChangeArrowheads="1"/>
          </p:cNvSpPr>
          <p:nvPr>
            <p:custDataLst>
              <p:tags r:id="rId9"/>
            </p:custDataLst>
          </p:nvPr>
        </p:nvSpPr>
        <p:spPr bwMode="auto">
          <a:xfrm>
            <a:off x="661988" y="3656013"/>
            <a:ext cx="331787"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66571" name="Oval 10"/>
          <p:cNvSpPr>
            <a:spLocks noChangeAspect="1" noChangeArrowheads="1"/>
          </p:cNvSpPr>
          <p:nvPr>
            <p:custDataLst>
              <p:tags r:id="rId10"/>
            </p:custDataLst>
          </p:nvPr>
        </p:nvSpPr>
        <p:spPr bwMode="auto">
          <a:xfrm>
            <a:off x="1127125" y="2879725"/>
            <a:ext cx="333375"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cxnSp>
        <p:nvCxnSpPr>
          <p:cNvPr id="66572" name="AutoShape 11"/>
          <p:cNvCxnSpPr>
            <a:cxnSpLocks noChangeShapeType="1"/>
            <a:stCxn id="66571" idx="3"/>
            <a:endCxn id="66570" idx="0"/>
          </p:cNvCxnSpPr>
          <p:nvPr>
            <p:custDataLst>
              <p:tags r:id="rId11"/>
            </p:custDataLst>
          </p:nvPr>
        </p:nvCxnSpPr>
        <p:spPr bwMode="auto">
          <a:xfrm flipH="1">
            <a:off x="827088" y="3181350"/>
            <a:ext cx="349250" cy="4587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6573" name="AutoShape 12"/>
          <p:cNvCxnSpPr>
            <a:cxnSpLocks noChangeShapeType="1"/>
            <a:stCxn id="66571" idx="5"/>
            <a:endCxn id="66569" idx="0"/>
          </p:cNvCxnSpPr>
          <p:nvPr>
            <p:custDataLst>
              <p:tags r:id="rId12"/>
            </p:custDataLst>
          </p:nvPr>
        </p:nvCxnSpPr>
        <p:spPr bwMode="auto">
          <a:xfrm>
            <a:off x="1411288" y="3181350"/>
            <a:ext cx="349250" cy="4587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574" name="Oval 13"/>
          <p:cNvSpPr>
            <a:spLocks noChangeAspect="1" noChangeArrowheads="1"/>
          </p:cNvSpPr>
          <p:nvPr>
            <p:custDataLst>
              <p:tags r:id="rId13"/>
            </p:custDataLst>
          </p:nvPr>
        </p:nvSpPr>
        <p:spPr bwMode="auto">
          <a:xfrm>
            <a:off x="428625" y="4432300"/>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14</a:t>
            </a:r>
          </a:p>
        </p:txBody>
      </p:sp>
      <p:cxnSp>
        <p:nvCxnSpPr>
          <p:cNvPr id="66575" name="AutoShape 14"/>
          <p:cNvCxnSpPr>
            <a:cxnSpLocks noChangeShapeType="1"/>
            <a:stCxn id="66570" idx="3"/>
            <a:endCxn id="66574" idx="0"/>
          </p:cNvCxnSpPr>
          <p:nvPr>
            <p:custDataLst>
              <p:tags r:id="rId14"/>
            </p:custDataLst>
          </p:nvPr>
        </p:nvCxnSpPr>
        <p:spPr bwMode="auto">
          <a:xfrm flipH="1">
            <a:off x="595313" y="3957638"/>
            <a:ext cx="11430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576" name="Rectangle 15"/>
          <p:cNvSpPr>
            <a:spLocks noChangeArrowheads="1"/>
          </p:cNvSpPr>
          <p:nvPr>
            <p:custDataLst>
              <p:tags r:id="rId15"/>
            </p:custDataLst>
          </p:nvPr>
        </p:nvSpPr>
        <p:spPr bwMode="auto">
          <a:xfrm>
            <a:off x="228600" y="1082675"/>
            <a:ext cx="2130425" cy="37941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6577" name="Text Box 16"/>
          <p:cNvSpPr txBox="1">
            <a:spLocks noChangeArrowheads="1"/>
          </p:cNvSpPr>
          <p:nvPr>
            <p:custDataLst>
              <p:tags r:id="rId16"/>
            </p:custDataLst>
          </p:nvPr>
        </p:nvSpPr>
        <p:spPr bwMode="auto">
          <a:xfrm>
            <a:off x="280988" y="749300"/>
            <a:ext cx="944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merge</a:t>
            </a:r>
          </a:p>
        </p:txBody>
      </p:sp>
      <p:sp>
        <p:nvSpPr>
          <p:cNvPr id="66578" name="Line 17"/>
          <p:cNvSpPr>
            <a:spLocks noChangeShapeType="1"/>
          </p:cNvSpPr>
          <p:nvPr>
            <p:custDataLst>
              <p:tags r:id="rId17"/>
            </p:custDataLst>
          </p:nvPr>
        </p:nvSpPr>
        <p:spPr bwMode="auto">
          <a:xfrm>
            <a:off x="2492375" y="2679700"/>
            <a:ext cx="39846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6579" name="Oval 18"/>
          <p:cNvSpPr>
            <a:spLocks noChangeAspect="1" noChangeArrowheads="1"/>
          </p:cNvSpPr>
          <p:nvPr>
            <p:custDataLst>
              <p:tags r:id="rId18"/>
            </p:custDataLst>
          </p:nvPr>
        </p:nvSpPr>
        <p:spPr bwMode="auto">
          <a:xfrm>
            <a:off x="5459413" y="1992313"/>
            <a:ext cx="331787"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66580" name="Oval 19"/>
          <p:cNvSpPr>
            <a:spLocks noChangeAspect="1" noChangeArrowheads="1"/>
          </p:cNvSpPr>
          <p:nvPr>
            <p:custDataLst>
              <p:tags r:id="rId19"/>
            </p:custDataLst>
          </p:nvPr>
        </p:nvSpPr>
        <p:spPr bwMode="auto">
          <a:xfrm>
            <a:off x="4938713" y="1216025"/>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cxnSp>
        <p:nvCxnSpPr>
          <p:cNvPr id="66581" name="AutoShape 20"/>
          <p:cNvCxnSpPr>
            <a:cxnSpLocks noChangeShapeType="1"/>
            <a:stCxn id="66580" idx="3"/>
          </p:cNvCxnSpPr>
          <p:nvPr>
            <p:custDataLst>
              <p:tags r:id="rId20"/>
            </p:custDataLst>
          </p:nvPr>
        </p:nvCxnSpPr>
        <p:spPr bwMode="auto">
          <a:xfrm flipH="1">
            <a:off x="4572000" y="1517650"/>
            <a:ext cx="415925" cy="387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582" name="Oval 21"/>
          <p:cNvSpPr>
            <a:spLocks noChangeAspect="1" noChangeArrowheads="1"/>
          </p:cNvSpPr>
          <p:nvPr>
            <p:custDataLst>
              <p:tags r:id="rId21"/>
            </p:custDataLst>
          </p:nvPr>
        </p:nvSpPr>
        <p:spPr bwMode="auto">
          <a:xfrm>
            <a:off x="5226050" y="2768600"/>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14</a:t>
            </a:r>
          </a:p>
        </p:txBody>
      </p:sp>
      <p:cxnSp>
        <p:nvCxnSpPr>
          <p:cNvPr id="66583" name="AutoShape 22"/>
          <p:cNvCxnSpPr>
            <a:cxnSpLocks noChangeShapeType="1"/>
            <a:stCxn id="66579" idx="3"/>
            <a:endCxn id="66582" idx="0"/>
          </p:cNvCxnSpPr>
          <p:nvPr>
            <p:custDataLst>
              <p:tags r:id="rId22"/>
            </p:custDataLst>
          </p:nvPr>
        </p:nvCxnSpPr>
        <p:spPr bwMode="auto">
          <a:xfrm flipH="1">
            <a:off x="5392738" y="2292350"/>
            <a:ext cx="114300" cy="460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6584" name="AutoShape 23"/>
          <p:cNvCxnSpPr>
            <a:cxnSpLocks noChangeShapeType="1"/>
            <a:stCxn id="66580" idx="5"/>
            <a:endCxn id="66579" idx="0"/>
          </p:cNvCxnSpPr>
          <p:nvPr>
            <p:custDataLst>
              <p:tags r:id="rId23"/>
            </p:custDataLst>
          </p:nvPr>
        </p:nvCxnSpPr>
        <p:spPr bwMode="auto">
          <a:xfrm>
            <a:off x="5222875" y="1517650"/>
            <a:ext cx="403225" cy="4556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585" name="Oval 24"/>
          <p:cNvSpPr>
            <a:spLocks noChangeAspect="1" noChangeArrowheads="1"/>
          </p:cNvSpPr>
          <p:nvPr>
            <p:custDataLst>
              <p:tags r:id="rId24"/>
            </p:custDataLst>
          </p:nvPr>
        </p:nvSpPr>
        <p:spPr bwMode="auto">
          <a:xfrm>
            <a:off x="4056063" y="2976563"/>
            <a:ext cx="331787"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12</a:t>
            </a:r>
          </a:p>
        </p:txBody>
      </p:sp>
      <p:sp>
        <p:nvSpPr>
          <p:cNvPr id="66586" name="Oval 25"/>
          <p:cNvSpPr>
            <a:spLocks noChangeAspect="1" noChangeArrowheads="1"/>
          </p:cNvSpPr>
          <p:nvPr>
            <p:custDataLst>
              <p:tags r:id="rId25"/>
            </p:custDataLst>
          </p:nvPr>
        </p:nvSpPr>
        <p:spPr bwMode="auto">
          <a:xfrm>
            <a:off x="3124200" y="2976563"/>
            <a:ext cx="331788"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sp>
        <p:nvSpPr>
          <p:cNvPr id="66587" name="Oval 26"/>
          <p:cNvSpPr>
            <a:spLocks noChangeAspect="1" noChangeArrowheads="1"/>
          </p:cNvSpPr>
          <p:nvPr>
            <p:custDataLst>
              <p:tags r:id="rId26"/>
            </p:custDataLst>
          </p:nvPr>
        </p:nvSpPr>
        <p:spPr bwMode="auto">
          <a:xfrm>
            <a:off x="3589338" y="2200275"/>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a:t>
            </a:r>
          </a:p>
        </p:txBody>
      </p:sp>
      <p:cxnSp>
        <p:nvCxnSpPr>
          <p:cNvPr id="66588" name="AutoShape 27"/>
          <p:cNvCxnSpPr>
            <a:cxnSpLocks noChangeShapeType="1"/>
            <a:stCxn id="66587" idx="3"/>
            <a:endCxn id="66586" idx="0"/>
          </p:cNvCxnSpPr>
          <p:nvPr>
            <p:custDataLst>
              <p:tags r:id="rId27"/>
            </p:custDataLst>
          </p:nvPr>
        </p:nvCxnSpPr>
        <p:spPr bwMode="auto">
          <a:xfrm flipH="1">
            <a:off x="3289300" y="2500313"/>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6589" name="AutoShape 28"/>
          <p:cNvCxnSpPr>
            <a:cxnSpLocks noChangeShapeType="1"/>
            <a:stCxn id="66587" idx="5"/>
            <a:endCxn id="66585" idx="0"/>
          </p:cNvCxnSpPr>
          <p:nvPr>
            <p:custDataLst>
              <p:tags r:id="rId28"/>
            </p:custDataLst>
          </p:nvPr>
        </p:nvCxnSpPr>
        <p:spPr bwMode="auto">
          <a:xfrm>
            <a:off x="3873500" y="2500313"/>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590" name="Oval 29"/>
          <p:cNvSpPr>
            <a:spLocks noChangeAspect="1" noChangeArrowheads="1"/>
          </p:cNvSpPr>
          <p:nvPr>
            <p:custDataLst>
              <p:tags r:id="rId29"/>
            </p:custDataLst>
          </p:nvPr>
        </p:nvSpPr>
        <p:spPr bwMode="auto">
          <a:xfrm>
            <a:off x="3581400" y="3762375"/>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66591" name="Rectangle 30"/>
          <p:cNvSpPr>
            <a:spLocks noChangeArrowheads="1"/>
          </p:cNvSpPr>
          <p:nvPr>
            <p:custDataLst>
              <p:tags r:id="rId30"/>
            </p:custDataLst>
          </p:nvPr>
        </p:nvSpPr>
        <p:spPr bwMode="auto">
          <a:xfrm>
            <a:off x="2974975" y="1933575"/>
            <a:ext cx="1597025" cy="233045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6592" name="Text Box 31"/>
          <p:cNvSpPr txBox="1">
            <a:spLocks noChangeArrowheads="1"/>
          </p:cNvSpPr>
          <p:nvPr>
            <p:custDataLst>
              <p:tags r:id="rId31"/>
            </p:custDataLst>
          </p:nvPr>
        </p:nvSpPr>
        <p:spPr bwMode="auto">
          <a:xfrm>
            <a:off x="3027363" y="1600200"/>
            <a:ext cx="944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merge</a:t>
            </a:r>
          </a:p>
        </p:txBody>
      </p:sp>
      <p:sp>
        <p:nvSpPr>
          <p:cNvPr id="66593" name="Line 32"/>
          <p:cNvSpPr>
            <a:spLocks noChangeShapeType="1"/>
          </p:cNvSpPr>
          <p:nvPr>
            <p:custDataLst>
              <p:tags r:id="rId32"/>
            </p:custDataLst>
          </p:nvPr>
        </p:nvSpPr>
        <p:spPr bwMode="auto">
          <a:xfrm>
            <a:off x="5768975" y="2682875"/>
            <a:ext cx="39846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6594" name="Oval 33"/>
          <p:cNvSpPr>
            <a:spLocks noChangeAspect="1" noChangeArrowheads="1"/>
          </p:cNvSpPr>
          <p:nvPr>
            <p:custDataLst>
              <p:tags r:id="rId33"/>
            </p:custDataLst>
          </p:nvPr>
        </p:nvSpPr>
        <p:spPr bwMode="auto">
          <a:xfrm>
            <a:off x="8736013" y="1995488"/>
            <a:ext cx="331787"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66595" name="Oval 34"/>
          <p:cNvSpPr>
            <a:spLocks noChangeAspect="1" noChangeArrowheads="1"/>
          </p:cNvSpPr>
          <p:nvPr>
            <p:custDataLst>
              <p:tags r:id="rId34"/>
            </p:custDataLst>
          </p:nvPr>
        </p:nvSpPr>
        <p:spPr bwMode="auto">
          <a:xfrm>
            <a:off x="8215313" y="1219200"/>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cxnSp>
        <p:nvCxnSpPr>
          <p:cNvPr id="66596" name="AutoShape 35"/>
          <p:cNvCxnSpPr>
            <a:cxnSpLocks noChangeShapeType="1"/>
            <a:stCxn id="66595" idx="3"/>
            <a:endCxn id="66601" idx="0"/>
          </p:cNvCxnSpPr>
          <p:nvPr>
            <p:custDataLst>
              <p:tags r:id="rId35"/>
            </p:custDataLst>
          </p:nvPr>
        </p:nvCxnSpPr>
        <p:spPr bwMode="auto">
          <a:xfrm flipH="1">
            <a:off x="7718425" y="1520825"/>
            <a:ext cx="546100" cy="4762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597" name="Oval 36"/>
          <p:cNvSpPr>
            <a:spLocks noChangeAspect="1" noChangeArrowheads="1"/>
          </p:cNvSpPr>
          <p:nvPr>
            <p:custDataLst>
              <p:tags r:id="rId36"/>
            </p:custDataLst>
          </p:nvPr>
        </p:nvSpPr>
        <p:spPr bwMode="auto">
          <a:xfrm>
            <a:off x="8502650" y="2771775"/>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14</a:t>
            </a:r>
          </a:p>
        </p:txBody>
      </p:sp>
      <p:cxnSp>
        <p:nvCxnSpPr>
          <p:cNvPr id="66598" name="AutoShape 37"/>
          <p:cNvCxnSpPr>
            <a:cxnSpLocks noChangeShapeType="1"/>
            <a:stCxn id="66594" idx="3"/>
            <a:endCxn id="66597" idx="0"/>
          </p:cNvCxnSpPr>
          <p:nvPr>
            <p:custDataLst>
              <p:tags r:id="rId37"/>
            </p:custDataLst>
          </p:nvPr>
        </p:nvCxnSpPr>
        <p:spPr bwMode="auto">
          <a:xfrm flipH="1">
            <a:off x="8669338" y="2295525"/>
            <a:ext cx="114300" cy="460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6599" name="AutoShape 38"/>
          <p:cNvCxnSpPr>
            <a:cxnSpLocks noChangeShapeType="1"/>
            <a:stCxn id="66595" idx="5"/>
            <a:endCxn id="66594" idx="0"/>
          </p:cNvCxnSpPr>
          <p:nvPr>
            <p:custDataLst>
              <p:tags r:id="rId38"/>
            </p:custDataLst>
          </p:nvPr>
        </p:nvCxnSpPr>
        <p:spPr bwMode="auto">
          <a:xfrm>
            <a:off x="8499475" y="1520825"/>
            <a:ext cx="403225" cy="4556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600" name="Oval 39"/>
          <p:cNvSpPr>
            <a:spLocks noChangeAspect="1" noChangeArrowheads="1"/>
          </p:cNvSpPr>
          <p:nvPr>
            <p:custDataLst>
              <p:tags r:id="rId39"/>
            </p:custDataLst>
          </p:nvPr>
        </p:nvSpPr>
        <p:spPr bwMode="auto">
          <a:xfrm>
            <a:off x="8018463" y="2792413"/>
            <a:ext cx="331787"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sp>
        <p:nvSpPr>
          <p:cNvPr id="66601" name="Oval 40"/>
          <p:cNvSpPr>
            <a:spLocks noChangeAspect="1" noChangeArrowheads="1"/>
          </p:cNvSpPr>
          <p:nvPr>
            <p:custDataLst>
              <p:tags r:id="rId40"/>
            </p:custDataLst>
          </p:nvPr>
        </p:nvSpPr>
        <p:spPr bwMode="auto">
          <a:xfrm>
            <a:off x="7551738" y="2016125"/>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a:t>
            </a:r>
          </a:p>
        </p:txBody>
      </p:sp>
      <p:cxnSp>
        <p:nvCxnSpPr>
          <p:cNvPr id="66602" name="AutoShape 41"/>
          <p:cNvCxnSpPr>
            <a:cxnSpLocks noChangeShapeType="1"/>
            <a:stCxn id="66601" idx="3"/>
          </p:cNvCxnSpPr>
          <p:nvPr>
            <p:custDataLst>
              <p:tags r:id="rId41"/>
            </p:custDataLst>
          </p:nvPr>
        </p:nvCxnSpPr>
        <p:spPr bwMode="auto">
          <a:xfrm flipH="1">
            <a:off x="7251700" y="2317750"/>
            <a:ext cx="349250" cy="4587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6603" name="AutoShape 42"/>
          <p:cNvCxnSpPr>
            <a:cxnSpLocks noChangeShapeType="1"/>
            <a:stCxn id="66601" idx="5"/>
            <a:endCxn id="66600" idx="0"/>
          </p:cNvCxnSpPr>
          <p:nvPr>
            <p:custDataLst>
              <p:tags r:id="rId42"/>
            </p:custDataLst>
          </p:nvPr>
        </p:nvCxnSpPr>
        <p:spPr bwMode="auto">
          <a:xfrm>
            <a:off x="7835900" y="2316163"/>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604" name="Oval 43"/>
          <p:cNvSpPr>
            <a:spLocks noChangeAspect="1" noChangeArrowheads="1"/>
          </p:cNvSpPr>
          <p:nvPr>
            <p:custDataLst>
              <p:tags r:id="rId43"/>
            </p:custDataLst>
          </p:nvPr>
        </p:nvSpPr>
        <p:spPr bwMode="auto">
          <a:xfrm>
            <a:off x="6623050" y="3429000"/>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66605" name="Rectangle 44"/>
          <p:cNvSpPr>
            <a:spLocks noChangeArrowheads="1"/>
          </p:cNvSpPr>
          <p:nvPr>
            <p:custDataLst>
              <p:tags r:id="rId44"/>
            </p:custDataLst>
          </p:nvPr>
        </p:nvSpPr>
        <p:spPr bwMode="auto">
          <a:xfrm>
            <a:off x="6273800" y="2774950"/>
            <a:ext cx="987425" cy="118745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6606" name="Text Box 45"/>
          <p:cNvSpPr txBox="1">
            <a:spLocks noChangeArrowheads="1"/>
          </p:cNvSpPr>
          <p:nvPr>
            <p:custDataLst>
              <p:tags r:id="rId45"/>
            </p:custDataLst>
          </p:nvPr>
        </p:nvSpPr>
        <p:spPr bwMode="auto">
          <a:xfrm>
            <a:off x="6326188" y="2438400"/>
            <a:ext cx="944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merge</a:t>
            </a:r>
          </a:p>
        </p:txBody>
      </p:sp>
      <p:sp>
        <p:nvSpPr>
          <p:cNvPr id="66607" name="Oval 46"/>
          <p:cNvSpPr>
            <a:spLocks noChangeAspect="1" noChangeArrowheads="1"/>
          </p:cNvSpPr>
          <p:nvPr>
            <p:custDataLst>
              <p:tags r:id="rId46"/>
            </p:custDataLst>
          </p:nvPr>
        </p:nvSpPr>
        <p:spPr bwMode="auto">
          <a:xfrm>
            <a:off x="6624638" y="2895600"/>
            <a:ext cx="331787"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12</a:t>
            </a:r>
          </a:p>
        </p:txBody>
      </p:sp>
      <p:sp>
        <p:nvSpPr>
          <p:cNvPr id="66608" name="Line 47"/>
          <p:cNvSpPr>
            <a:spLocks noChangeShapeType="1"/>
          </p:cNvSpPr>
          <p:nvPr>
            <p:custDataLst>
              <p:tags r:id="rId47"/>
            </p:custDataLst>
          </p:nvPr>
        </p:nvSpPr>
        <p:spPr bwMode="auto">
          <a:xfrm flipH="1">
            <a:off x="7848600" y="3733800"/>
            <a:ext cx="0" cy="3810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6609" name="Oval 48"/>
          <p:cNvSpPr>
            <a:spLocks noChangeAspect="1" noChangeArrowheads="1"/>
          </p:cNvSpPr>
          <p:nvPr>
            <p:custDataLst>
              <p:tags r:id="rId48"/>
            </p:custDataLst>
          </p:nvPr>
        </p:nvSpPr>
        <p:spPr bwMode="auto">
          <a:xfrm>
            <a:off x="7929563" y="4814888"/>
            <a:ext cx="331787"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sp>
        <p:nvSpPr>
          <p:cNvPr id="66610" name="Oval 49"/>
          <p:cNvSpPr>
            <a:spLocks noChangeAspect="1" noChangeArrowheads="1"/>
          </p:cNvSpPr>
          <p:nvPr>
            <p:custDataLst>
              <p:tags r:id="rId49"/>
            </p:custDataLst>
          </p:nvPr>
        </p:nvSpPr>
        <p:spPr bwMode="auto">
          <a:xfrm>
            <a:off x="7366000" y="4038600"/>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cxnSp>
        <p:nvCxnSpPr>
          <p:cNvPr id="66611" name="AutoShape 50"/>
          <p:cNvCxnSpPr>
            <a:cxnSpLocks noChangeShapeType="1"/>
            <a:stCxn id="66610" idx="3"/>
            <a:endCxn id="66617" idx="0"/>
          </p:cNvCxnSpPr>
          <p:nvPr>
            <p:custDataLst>
              <p:tags r:id="rId50"/>
            </p:custDataLst>
          </p:nvPr>
        </p:nvCxnSpPr>
        <p:spPr bwMode="auto">
          <a:xfrm flipH="1">
            <a:off x="6956425" y="4340225"/>
            <a:ext cx="458788" cy="4667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612" name="Oval 51"/>
          <p:cNvSpPr>
            <a:spLocks noChangeAspect="1" noChangeArrowheads="1"/>
          </p:cNvSpPr>
          <p:nvPr>
            <p:custDataLst>
              <p:tags r:id="rId51"/>
            </p:custDataLst>
          </p:nvPr>
        </p:nvSpPr>
        <p:spPr bwMode="auto">
          <a:xfrm>
            <a:off x="7696200" y="5591175"/>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14</a:t>
            </a:r>
          </a:p>
        </p:txBody>
      </p:sp>
      <p:cxnSp>
        <p:nvCxnSpPr>
          <p:cNvPr id="66613" name="AutoShape 52"/>
          <p:cNvCxnSpPr>
            <a:cxnSpLocks noChangeShapeType="1"/>
            <a:stCxn id="66609" idx="3"/>
            <a:endCxn id="66612" idx="0"/>
          </p:cNvCxnSpPr>
          <p:nvPr>
            <p:custDataLst>
              <p:tags r:id="rId52"/>
            </p:custDataLst>
          </p:nvPr>
        </p:nvCxnSpPr>
        <p:spPr bwMode="auto">
          <a:xfrm flipH="1">
            <a:off x="7862888" y="5114925"/>
            <a:ext cx="114300" cy="460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6614" name="AutoShape 53"/>
          <p:cNvCxnSpPr>
            <a:cxnSpLocks noChangeShapeType="1"/>
            <a:stCxn id="66610" idx="5"/>
            <a:endCxn id="66609" idx="0"/>
          </p:cNvCxnSpPr>
          <p:nvPr>
            <p:custDataLst>
              <p:tags r:id="rId53"/>
            </p:custDataLst>
          </p:nvPr>
        </p:nvCxnSpPr>
        <p:spPr bwMode="auto">
          <a:xfrm>
            <a:off x="7650163" y="4340225"/>
            <a:ext cx="446087" cy="4556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615" name="Oval 54"/>
          <p:cNvSpPr>
            <a:spLocks noChangeAspect="1" noChangeArrowheads="1"/>
          </p:cNvSpPr>
          <p:nvPr>
            <p:custDataLst>
              <p:tags r:id="rId54"/>
            </p:custDataLst>
          </p:nvPr>
        </p:nvSpPr>
        <p:spPr bwMode="auto">
          <a:xfrm>
            <a:off x="7224713" y="5595938"/>
            <a:ext cx="331787"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sp>
        <p:nvSpPr>
          <p:cNvPr id="66616" name="Oval 55"/>
          <p:cNvSpPr>
            <a:spLocks noChangeAspect="1" noChangeArrowheads="1"/>
          </p:cNvSpPr>
          <p:nvPr>
            <p:custDataLst>
              <p:tags r:id="rId55"/>
            </p:custDataLst>
          </p:nvPr>
        </p:nvSpPr>
        <p:spPr bwMode="auto">
          <a:xfrm>
            <a:off x="6324600" y="5602288"/>
            <a:ext cx="331788" cy="3317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8</a:t>
            </a:r>
          </a:p>
        </p:txBody>
      </p:sp>
      <p:sp>
        <p:nvSpPr>
          <p:cNvPr id="66617" name="Oval 56"/>
          <p:cNvSpPr>
            <a:spLocks noChangeAspect="1" noChangeArrowheads="1"/>
          </p:cNvSpPr>
          <p:nvPr>
            <p:custDataLst>
              <p:tags r:id="rId56"/>
            </p:custDataLst>
          </p:nvPr>
        </p:nvSpPr>
        <p:spPr bwMode="auto">
          <a:xfrm>
            <a:off x="6789738" y="4826000"/>
            <a:ext cx="333375" cy="3317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a:t>
            </a:r>
          </a:p>
        </p:txBody>
      </p:sp>
      <p:cxnSp>
        <p:nvCxnSpPr>
          <p:cNvPr id="66618" name="AutoShape 57"/>
          <p:cNvCxnSpPr>
            <a:cxnSpLocks noChangeShapeType="1"/>
            <a:stCxn id="66617" idx="3"/>
            <a:endCxn id="66616" idx="0"/>
          </p:cNvCxnSpPr>
          <p:nvPr>
            <p:custDataLst>
              <p:tags r:id="rId57"/>
            </p:custDataLst>
          </p:nvPr>
        </p:nvCxnSpPr>
        <p:spPr bwMode="auto">
          <a:xfrm flipH="1">
            <a:off x="6489700" y="5126038"/>
            <a:ext cx="349250"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6619" name="AutoShape 58"/>
          <p:cNvCxnSpPr>
            <a:cxnSpLocks noChangeShapeType="1"/>
            <a:stCxn id="66617" idx="5"/>
            <a:endCxn id="66615" idx="0"/>
          </p:cNvCxnSpPr>
          <p:nvPr>
            <p:custDataLst>
              <p:tags r:id="rId58"/>
            </p:custDataLst>
          </p:nvPr>
        </p:nvCxnSpPr>
        <p:spPr bwMode="auto">
          <a:xfrm>
            <a:off x="7073900" y="5127625"/>
            <a:ext cx="317500" cy="4492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620" name="Oval 59"/>
          <p:cNvSpPr>
            <a:spLocks noChangeAspect="1" noChangeArrowheads="1"/>
          </p:cNvSpPr>
          <p:nvPr>
            <p:custDataLst>
              <p:tags r:id="rId59"/>
            </p:custDataLst>
          </p:nvPr>
        </p:nvSpPr>
        <p:spPr bwMode="auto">
          <a:xfrm>
            <a:off x="6019800" y="6372225"/>
            <a:ext cx="331788" cy="333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12</a:t>
            </a:r>
          </a:p>
        </p:txBody>
      </p:sp>
      <p:cxnSp>
        <p:nvCxnSpPr>
          <p:cNvPr id="66621" name="AutoShape 60"/>
          <p:cNvCxnSpPr>
            <a:cxnSpLocks noChangeShapeType="1"/>
            <a:stCxn id="66616" idx="3"/>
            <a:endCxn id="66620" idx="0"/>
          </p:cNvCxnSpPr>
          <p:nvPr>
            <p:custDataLst>
              <p:tags r:id="rId60"/>
            </p:custDataLst>
          </p:nvPr>
        </p:nvCxnSpPr>
        <p:spPr bwMode="auto">
          <a:xfrm flipH="1">
            <a:off x="6186488" y="5903913"/>
            <a:ext cx="187325" cy="4492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622" name="Text Box 61" hidden="1"/>
          <p:cNvSpPr txBox="1">
            <a:spLocks noChangeArrowheads="1"/>
          </p:cNvSpPr>
          <p:nvPr>
            <p:custDataLst>
              <p:tags r:id="rId61"/>
            </p:custDataLst>
          </p:nvPr>
        </p:nvSpPr>
        <p:spPr bwMode="auto">
          <a:xfrm>
            <a:off x="0" y="5122863"/>
            <a:ext cx="5943600"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a:solidFill>
                  <a:schemeClr val="accent1"/>
                </a:solidFill>
              </a:rPr>
              <a:t>This happens to end up with a leftist tree and start out with leftist trees. Is that guaranteed? (no)</a:t>
            </a:r>
          </a:p>
          <a:p>
            <a:pPr eaLnBrk="1" hangingPunct="1"/>
            <a:endParaRPr lang="en-US" altLang="en-US">
              <a:solidFill>
                <a:schemeClr val="accent1"/>
              </a:solidFill>
            </a:endParaRPr>
          </a:p>
        </p:txBody>
      </p:sp>
    </p:spTree>
    <p:extLst>
      <p:ext uri="{BB962C8B-B14F-4D97-AF65-F5344CB8AC3E}">
        <p14:creationId xmlns:p14="http://schemas.microsoft.com/office/powerpoint/2010/main" val="21874233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E0F41A1-8C56-47E1-9946-99D8C1181548}" type="slidenum">
              <a:rPr lang="en-US" altLang="en-US" sz="1400"/>
              <a:pPr eaLnBrk="1" hangingPunct="1"/>
              <a:t>44</a:t>
            </a:fld>
            <a:endParaRPr lang="en-US" altLang="en-US" sz="1400"/>
          </a:p>
        </p:txBody>
      </p:sp>
      <p:sp>
        <p:nvSpPr>
          <p:cNvPr id="68611" name="Rectangle 2"/>
          <p:cNvSpPr>
            <a:spLocks noGrp="1" noChangeArrowheads="1"/>
          </p:cNvSpPr>
          <p:nvPr>
            <p:ph type="title"/>
            <p:custDataLst>
              <p:tags r:id="rId2"/>
            </p:custDataLst>
          </p:nvPr>
        </p:nvSpPr>
        <p:spPr>
          <a:xfrm>
            <a:off x="609600" y="0"/>
            <a:ext cx="7772400" cy="1143000"/>
          </a:xfrm>
        </p:spPr>
        <p:txBody>
          <a:bodyPr>
            <a:normAutofit fontScale="90000"/>
          </a:bodyPr>
          <a:lstStyle/>
          <a:p>
            <a:pPr eaLnBrk="1" hangingPunct="1"/>
            <a:r>
              <a:rPr lang="en-US" altLang="en-US" sz="4000" smtClean="0"/>
              <a:t>Runtime Analysis:</a:t>
            </a:r>
            <a:br>
              <a:rPr lang="en-US" altLang="en-US" sz="4000" smtClean="0"/>
            </a:br>
            <a:r>
              <a:rPr lang="en-US" altLang="en-US" sz="4000" smtClean="0"/>
              <a:t>Worst-case and Amortized</a:t>
            </a:r>
          </a:p>
        </p:txBody>
      </p:sp>
      <p:sp>
        <p:nvSpPr>
          <p:cNvPr id="68612" name="Rectangle 3"/>
          <p:cNvSpPr>
            <a:spLocks noGrp="1" noChangeArrowheads="1"/>
          </p:cNvSpPr>
          <p:nvPr>
            <p:ph type="body" idx="1"/>
            <p:custDataLst>
              <p:tags r:id="rId3"/>
            </p:custDataLst>
          </p:nvPr>
        </p:nvSpPr>
        <p:spPr>
          <a:xfrm>
            <a:off x="304800" y="1295400"/>
            <a:ext cx="8153400" cy="4953000"/>
          </a:xfrm>
        </p:spPr>
        <p:txBody>
          <a:bodyPr>
            <a:normAutofit/>
          </a:bodyPr>
          <a:lstStyle/>
          <a:p>
            <a:pPr eaLnBrk="1" hangingPunct="1">
              <a:defRPr/>
            </a:pPr>
            <a:r>
              <a:rPr lang="en-US" dirty="0" smtClean="0"/>
              <a:t>No worst case guarantee on right path length!</a:t>
            </a:r>
          </a:p>
          <a:p>
            <a:pPr eaLnBrk="1" hangingPunct="1">
              <a:defRPr/>
            </a:pPr>
            <a:r>
              <a:rPr lang="en-US" dirty="0" smtClean="0"/>
              <a:t>All operations rely on merge</a:t>
            </a:r>
          </a:p>
          <a:p>
            <a:pPr lvl="3" eaLnBrk="1" hangingPunct="1">
              <a:defRPr/>
            </a:pPr>
            <a:endParaRPr lang="en-US" dirty="0" smtClean="0"/>
          </a:p>
          <a:p>
            <a:pPr eaLnBrk="1" hangingPunct="1">
              <a:buFontTx/>
              <a:buNone/>
              <a:defRPr/>
            </a:pPr>
            <a:r>
              <a:rPr lang="en-US" dirty="0" smtClean="0"/>
              <a:t>		</a:t>
            </a:r>
            <a:r>
              <a:rPr lang="en-US" dirty="0" smtClean="0">
                <a:sym typeface="Symbol" pitchFamily="18" charset="2"/>
              </a:rPr>
              <a:t> worst case complexity of all ops = </a:t>
            </a:r>
          </a:p>
          <a:p>
            <a:pPr eaLnBrk="1" hangingPunct="1">
              <a:defRPr/>
            </a:pPr>
            <a:r>
              <a:rPr lang="en-US" dirty="0" smtClean="0"/>
              <a:t>Probably won’t get to amortized analysis in this course, but see Chapter 11 if curious.</a:t>
            </a:r>
          </a:p>
          <a:p>
            <a:pPr eaLnBrk="1" hangingPunct="1">
              <a:defRPr/>
            </a:pPr>
            <a:r>
              <a:rPr lang="en-US" dirty="0" smtClean="0"/>
              <a:t>Result: </a:t>
            </a:r>
            <a:r>
              <a:rPr lang="en-US" i="1" dirty="0" smtClean="0"/>
              <a:t>M</a:t>
            </a:r>
            <a:r>
              <a:rPr lang="en-US" dirty="0" smtClean="0"/>
              <a:t> merges take time </a:t>
            </a:r>
            <a:r>
              <a:rPr lang="en-US" i="1" dirty="0" smtClean="0"/>
              <a:t>M</a:t>
            </a:r>
            <a:r>
              <a:rPr lang="en-US" dirty="0" smtClean="0"/>
              <a:t> log </a:t>
            </a:r>
            <a:r>
              <a:rPr lang="en-US" i="1" dirty="0" smtClean="0"/>
              <a:t>n</a:t>
            </a:r>
          </a:p>
          <a:p>
            <a:pPr lvl="3" eaLnBrk="1" hangingPunct="1">
              <a:defRPr/>
            </a:pPr>
            <a:endParaRPr lang="en-US" dirty="0" smtClean="0"/>
          </a:p>
          <a:p>
            <a:pPr eaLnBrk="1" hangingPunct="1">
              <a:buFontTx/>
              <a:buNone/>
              <a:defRPr/>
            </a:pPr>
            <a:r>
              <a:rPr lang="en-US" dirty="0" smtClean="0">
                <a:sym typeface="Symbol" pitchFamily="18" charset="2"/>
              </a:rPr>
              <a:t>		 amortized complexity of all ops = </a:t>
            </a:r>
            <a:endParaRPr lang="en-US" dirty="0" smtClean="0"/>
          </a:p>
        </p:txBody>
      </p:sp>
      <p:sp>
        <p:nvSpPr>
          <p:cNvPr id="68613" name="Text Box 4" hidden="1"/>
          <p:cNvSpPr txBox="1">
            <a:spLocks noChangeArrowheads="1"/>
          </p:cNvSpPr>
          <p:nvPr>
            <p:custDataLst>
              <p:tags r:id="rId4"/>
            </p:custDataLst>
          </p:nvPr>
        </p:nvSpPr>
        <p:spPr bwMode="auto">
          <a:xfrm>
            <a:off x="8154988" y="2819400"/>
            <a:ext cx="760412"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a:cs typeface="Times New Roman" panose="02020603050405020304" pitchFamily="18" charset="0"/>
              </a:rPr>
              <a:t>Θ</a:t>
            </a:r>
            <a:r>
              <a:rPr lang="en-US" altLang="en-US">
                <a:cs typeface="Times New Roman" panose="02020603050405020304" pitchFamily="18" charset="0"/>
              </a:rPr>
              <a:t>(</a:t>
            </a:r>
            <a:r>
              <a:rPr lang="en-US" altLang="en-US" i="1">
                <a:cs typeface="Times New Roman" panose="02020603050405020304" pitchFamily="18" charset="0"/>
              </a:rPr>
              <a:t>n</a:t>
            </a:r>
            <a:r>
              <a:rPr lang="en-US" altLang="en-US">
                <a:cs typeface="Times New Roman" panose="02020603050405020304" pitchFamily="18" charset="0"/>
              </a:rPr>
              <a:t>)</a:t>
            </a:r>
            <a:endParaRPr lang="el-GR" altLang="en-US">
              <a:cs typeface="Times New Roman" panose="02020603050405020304" pitchFamily="18" charset="0"/>
            </a:endParaRPr>
          </a:p>
        </p:txBody>
      </p:sp>
      <p:sp>
        <p:nvSpPr>
          <p:cNvPr id="68614" name="Text Box 5" hidden="1"/>
          <p:cNvSpPr txBox="1">
            <a:spLocks noChangeArrowheads="1"/>
          </p:cNvSpPr>
          <p:nvPr>
            <p:custDataLst>
              <p:tags r:id="rId5"/>
            </p:custDataLst>
          </p:nvPr>
        </p:nvSpPr>
        <p:spPr bwMode="auto">
          <a:xfrm>
            <a:off x="7848600" y="5638800"/>
            <a:ext cx="12255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a:cs typeface="Times New Roman" panose="02020603050405020304" pitchFamily="18" charset="0"/>
              </a:rPr>
              <a:t>Θ</a:t>
            </a:r>
            <a:r>
              <a:rPr lang="en-US" altLang="en-US">
                <a:cs typeface="Times New Roman" panose="02020603050405020304" pitchFamily="18" charset="0"/>
              </a:rPr>
              <a:t>(log </a:t>
            </a:r>
            <a:r>
              <a:rPr lang="en-US" altLang="en-US" i="1">
                <a:cs typeface="Times New Roman" panose="02020603050405020304" pitchFamily="18" charset="0"/>
              </a:rPr>
              <a:t>n</a:t>
            </a:r>
            <a:r>
              <a:rPr lang="en-US" altLang="en-US">
                <a:cs typeface="Times New Roman" panose="02020603050405020304" pitchFamily="18" charset="0"/>
              </a:rPr>
              <a:t>)</a:t>
            </a:r>
            <a:endParaRPr lang="el-GR" altLang="en-US">
              <a:cs typeface="Times New Roman" panose="02020603050405020304" pitchFamily="18" charset="0"/>
            </a:endParaRPr>
          </a:p>
        </p:txBody>
      </p:sp>
    </p:spTree>
    <p:extLst>
      <p:ext uri="{BB962C8B-B14F-4D97-AF65-F5344CB8AC3E}">
        <p14:creationId xmlns:p14="http://schemas.microsoft.com/office/powerpoint/2010/main" val="41327753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6"/>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9E7ECE9-D9D0-4750-9587-20D646B4FACC}" type="slidenum">
              <a:rPr lang="en-US" altLang="en-US" sz="1400"/>
              <a:pPr eaLnBrk="1" hangingPunct="1"/>
              <a:t>45</a:t>
            </a:fld>
            <a:endParaRPr lang="en-US" altLang="en-US" sz="1400"/>
          </a:p>
        </p:txBody>
      </p:sp>
      <p:sp>
        <p:nvSpPr>
          <p:cNvPr id="69635" name="Rectangle 2"/>
          <p:cNvSpPr>
            <a:spLocks noGrp="1" noChangeArrowheads="1"/>
          </p:cNvSpPr>
          <p:nvPr>
            <p:ph type="title"/>
            <p:custDataLst>
              <p:tags r:id="rId2"/>
            </p:custDataLst>
          </p:nvPr>
        </p:nvSpPr>
        <p:spPr>
          <a:xfrm>
            <a:off x="685800" y="0"/>
            <a:ext cx="7772400" cy="1143000"/>
          </a:xfrm>
        </p:spPr>
        <p:txBody>
          <a:bodyPr/>
          <a:lstStyle/>
          <a:p>
            <a:pPr eaLnBrk="1" hangingPunct="1"/>
            <a:r>
              <a:rPr lang="en-US" altLang="en-US" smtClean="0"/>
              <a:t>Comparing Heaps</a:t>
            </a:r>
          </a:p>
        </p:txBody>
      </p:sp>
      <p:sp>
        <p:nvSpPr>
          <p:cNvPr id="69636" name="Rectangle 3"/>
          <p:cNvSpPr>
            <a:spLocks noGrp="1" noChangeArrowheads="1"/>
          </p:cNvSpPr>
          <p:nvPr>
            <p:ph type="body" sz="half" idx="1"/>
            <p:custDataLst>
              <p:tags r:id="rId3"/>
            </p:custDataLst>
          </p:nvPr>
        </p:nvSpPr>
        <p:spPr>
          <a:xfrm>
            <a:off x="685800" y="1295400"/>
            <a:ext cx="3810000" cy="4114800"/>
          </a:xfrm>
        </p:spPr>
        <p:txBody>
          <a:bodyPr/>
          <a:lstStyle/>
          <a:p>
            <a:pPr eaLnBrk="1" hangingPunct="1"/>
            <a:r>
              <a:rPr lang="en-US" altLang="en-US" smtClean="0"/>
              <a:t>Binary Heaps</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d-Heaps</a:t>
            </a:r>
          </a:p>
        </p:txBody>
      </p:sp>
      <p:sp>
        <p:nvSpPr>
          <p:cNvPr id="69637" name="Rectangle 4"/>
          <p:cNvSpPr>
            <a:spLocks noGrp="1" noChangeArrowheads="1"/>
          </p:cNvSpPr>
          <p:nvPr>
            <p:ph type="body" sz="half" idx="2"/>
            <p:custDataLst>
              <p:tags r:id="rId4"/>
            </p:custDataLst>
          </p:nvPr>
        </p:nvSpPr>
        <p:spPr>
          <a:xfrm>
            <a:off x="4648200" y="1219200"/>
            <a:ext cx="3810000" cy="4114800"/>
          </a:xfrm>
        </p:spPr>
        <p:txBody>
          <a:bodyPr/>
          <a:lstStyle/>
          <a:p>
            <a:pPr eaLnBrk="1" hangingPunct="1"/>
            <a:r>
              <a:rPr lang="en-US" altLang="en-US" smtClean="0"/>
              <a:t>Leftist Heaps</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Skew Heaps</a:t>
            </a:r>
          </a:p>
        </p:txBody>
      </p:sp>
      <p:sp>
        <p:nvSpPr>
          <p:cNvPr id="69638" name="Text Box 5"/>
          <p:cNvSpPr txBox="1">
            <a:spLocks noChangeArrowheads="1"/>
          </p:cNvSpPr>
          <p:nvPr>
            <p:custDataLst>
              <p:tags r:id="rId5"/>
            </p:custDataLst>
          </p:nvPr>
        </p:nvSpPr>
        <p:spPr bwMode="auto">
          <a:xfrm>
            <a:off x="1127125" y="5984875"/>
            <a:ext cx="5232400" cy="461963"/>
          </a:xfrm>
          <a:prstGeom prst="rect">
            <a:avLst/>
          </a:prstGeom>
          <a:noFill/>
          <a:ln w="9525">
            <a:noFill/>
            <a:miter lim="800000"/>
            <a:headEnd/>
            <a:tailEnd/>
          </a:ln>
        </p:spPr>
        <p:txBody>
          <a:bodyPr wrap="none">
            <a:spAutoFit/>
          </a:bodyPr>
          <a:lstStyle/>
          <a:p>
            <a:pPr eaLnBrk="0" hangingPunct="0">
              <a:defRPr/>
            </a:pPr>
            <a:r>
              <a:rPr lang="en-US" dirty="0">
                <a:solidFill>
                  <a:srgbClr val="FF0000"/>
                </a:solidFill>
                <a:latin typeface="+mj-lt"/>
              </a:rPr>
              <a:t>Still room for improvement! (Where?)</a:t>
            </a:r>
          </a:p>
        </p:txBody>
      </p:sp>
      <p:sp>
        <p:nvSpPr>
          <p:cNvPr id="69639" name="Text Box 6" hidden="1"/>
          <p:cNvSpPr txBox="1">
            <a:spLocks noChangeArrowheads="1"/>
          </p:cNvSpPr>
          <p:nvPr>
            <p:custDataLst>
              <p:tags r:id="rId6"/>
            </p:custDataLst>
          </p:nvPr>
        </p:nvSpPr>
        <p:spPr bwMode="auto">
          <a:xfrm>
            <a:off x="0" y="228600"/>
            <a:ext cx="2743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sz="2000">
                <a:solidFill>
                  <a:schemeClr val="accent1"/>
                </a:solidFill>
              </a:rPr>
              <a:t>-simple,</a:t>
            </a:r>
            <a:br>
              <a:rPr lang="en-US" altLang="en-US" sz="2000">
                <a:solidFill>
                  <a:schemeClr val="accent1"/>
                </a:solidFill>
              </a:rPr>
            </a:br>
            <a:r>
              <a:rPr lang="en-US" altLang="en-US" sz="2000">
                <a:solidFill>
                  <a:schemeClr val="accent1"/>
                </a:solidFill>
              </a:rPr>
              <a:t>-memory efficient, </a:t>
            </a:r>
            <a:br>
              <a:rPr lang="en-US" altLang="en-US" sz="2000">
                <a:solidFill>
                  <a:schemeClr val="accent1"/>
                </a:solidFill>
              </a:rPr>
            </a:br>
            <a:r>
              <a:rPr lang="en-US" altLang="en-US" sz="2000">
                <a:solidFill>
                  <a:schemeClr val="accent1"/>
                </a:solidFill>
              </a:rPr>
              <a:t>-O(log N) ins/delete</a:t>
            </a:r>
            <a:br>
              <a:rPr lang="en-US" altLang="en-US" sz="2000">
                <a:solidFill>
                  <a:schemeClr val="accent1"/>
                </a:solidFill>
              </a:rPr>
            </a:br>
            <a:r>
              <a:rPr lang="en-US" altLang="en-US" sz="2000">
                <a:solidFill>
                  <a:schemeClr val="accent1"/>
                </a:solidFill>
              </a:rPr>
              <a:t>-cannot merge quickly. </a:t>
            </a:r>
          </a:p>
        </p:txBody>
      </p:sp>
      <p:sp>
        <p:nvSpPr>
          <p:cNvPr id="69640" name="Text Box 7" hidden="1"/>
          <p:cNvSpPr txBox="1">
            <a:spLocks noChangeArrowheads="1"/>
          </p:cNvSpPr>
          <p:nvPr>
            <p:custDataLst>
              <p:tags r:id="rId7"/>
            </p:custDataLst>
          </p:nvPr>
        </p:nvSpPr>
        <p:spPr bwMode="auto">
          <a:xfrm>
            <a:off x="6781800" y="0"/>
            <a:ext cx="23622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sz="2000">
                <a:solidFill>
                  <a:schemeClr val="accent1"/>
                </a:solidFill>
              </a:rPr>
              <a:t>-supports </a:t>
            </a:r>
            <a:r>
              <a:rPr lang="en-US" altLang="en-US" sz="2000" u="sng">
                <a:solidFill>
                  <a:schemeClr val="accent1"/>
                </a:solidFill>
              </a:rPr>
              <a:t>merge</a:t>
            </a:r>
            <a:r>
              <a:rPr lang="en-US" altLang="en-US" sz="2000">
                <a:solidFill>
                  <a:schemeClr val="accent1"/>
                </a:solidFill>
              </a:rPr>
              <a:t> quickly. </a:t>
            </a:r>
            <a:br>
              <a:rPr lang="en-US" altLang="en-US" sz="2000">
                <a:solidFill>
                  <a:schemeClr val="accent1"/>
                </a:solidFill>
              </a:rPr>
            </a:br>
            <a:r>
              <a:rPr lang="en-US" altLang="en-US" sz="2000">
                <a:solidFill>
                  <a:schemeClr val="accent1"/>
                </a:solidFill>
              </a:rPr>
              <a:t>- O(log n) for others but… Practically, extra storage, link traversals and recursion make it bigger and slower</a:t>
            </a:r>
          </a:p>
        </p:txBody>
      </p:sp>
      <p:sp>
        <p:nvSpPr>
          <p:cNvPr id="69641" name="Text Box 8" hidden="1"/>
          <p:cNvSpPr txBox="1">
            <a:spLocks noChangeArrowheads="1"/>
          </p:cNvSpPr>
          <p:nvPr>
            <p:custDataLst>
              <p:tags r:id="rId8"/>
            </p:custDataLst>
          </p:nvPr>
        </p:nvSpPr>
        <p:spPr bwMode="auto">
          <a:xfrm>
            <a:off x="0" y="3717925"/>
            <a:ext cx="182880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sz="2000">
                <a:solidFill>
                  <a:schemeClr val="accent1"/>
                </a:solidFill>
              </a:rPr>
              <a:t>-Insert is faster than binary heaps. </a:t>
            </a:r>
            <a:br>
              <a:rPr lang="en-US" altLang="en-US" sz="2000">
                <a:solidFill>
                  <a:schemeClr val="accent1"/>
                </a:solidFill>
              </a:rPr>
            </a:br>
            <a:r>
              <a:rPr lang="en-US" altLang="en-US" sz="2000">
                <a:solidFill>
                  <a:schemeClr val="accent1"/>
                </a:solidFill>
              </a:rPr>
              <a:t>- deletemin slightly slowerr</a:t>
            </a:r>
          </a:p>
          <a:p>
            <a:pPr eaLnBrk="1" hangingPunct="1">
              <a:spcBef>
                <a:spcPct val="30000"/>
              </a:spcBef>
            </a:pPr>
            <a:r>
              <a:rPr lang="en-US" altLang="en-US" sz="2000">
                <a:solidFill>
                  <a:schemeClr val="accent1"/>
                </a:solidFill>
              </a:rPr>
              <a:t>-Similar to binheaps </a:t>
            </a:r>
          </a:p>
        </p:txBody>
      </p:sp>
      <p:sp>
        <p:nvSpPr>
          <p:cNvPr id="69642" name="Text Box 10" hidden="1"/>
          <p:cNvSpPr txBox="1">
            <a:spLocks noChangeArrowheads="1"/>
          </p:cNvSpPr>
          <p:nvPr>
            <p:custDataLst>
              <p:tags r:id="rId9"/>
            </p:custDataLst>
          </p:nvPr>
        </p:nvSpPr>
        <p:spPr bwMode="auto">
          <a:xfrm>
            <a:off x="7162800" y="3810000"/>
            <a:ext cx="2286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30000"/>
              </a:spcBef>
            </a:pPr>
            <a:r>
              <a:rPr lang="en-US" altLang="en-US" sz="2000">
                <a:solidFill>
                  <a:schemeClr val="accent1"/>
                </a:solidFill>
              </a:rPr>
              <a:t>-slightly less storage, </a:t>
            </a:r>
            <a:br>
              <a:rPr lang="en-US" altLang="en-US" sz="2000">
                <a:solidFill>
                  <a:schemeClr val="accent1"/>
                </a:solidFill>
              </a:rPr>
            </a:br>
            <a:r>
              <a:rPr lang="en-US" altLang="en-US" sz="2000">
                <a:solidFill>
                  <a:schemeClr val="accent1"/>
                </a:solidFill>
              </a:rPr>
              <a:t>-somewhat faster and simpler than leftist. </a:t>
            </a:r>
            <a:br>
              <a:rPr lang="en-US" altLang="en-US" sz="2000">
                <a:solidFill>
                  <a:schemeClr val="accent1"/>
                </a:solidFill>
              </a:rPr>
            </a:br>
            <a:r>
              <a:rPr lang="en-US" altLang="en-US" sz="2000">
                <a:solidFill>
                  <a:schemeClr val="accent1"/>
                </a:solidFill>
              </a:rPr>
              <a:t>-Better </a:t>
            </a:r>
            <a:r>
              <a:rPr lang="en-US" altLang="en-US" sz="2000" u="sng">
                <a:solidFill>
                  <a:schemeClr val="accent1"/>
                </a:solidFill>
              </a:rPr>
              <a:t>amortized</a:t>
            </a:r>
            <a:r>
              <a:rPr lang="en-US" altLang="en-US" sz="2000">
                <a:solidFill>
                  <a:schemeClr val="accent1"/>
                </a:solidFill>
              </a:rPr>
              <a:t> perf.</a:t>
            </a:r>
          </a:p>
        </p:txBody>
      </p:sp>
    </p:spTree>
    <p:extLst>
      <p:ext uri="{BB962C8B-B14F-4D97-AF65-F5344CB8AC3E}">
        <p14:creationId xmlns:p14="http://schemas.microsoft.com/office/powerpoint/2010/main" val="36084915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custDataLst>
              <p:tags r:id="rId1"/>
            </p:custDataLst>
          </p:nvPr>
        </p:nvSpPr>
        <p:spPr>
          <a:xfrm>
            <a:off x="685800" y="1066800"/>
            <a:ext cx="7772400" cy="2533650"/>
          </a:xfrm>
        </p:spPr>
        <p:txBody>
          <a:bodyPr/>
          <a:lstStyle/>
          <a:p>
            <a:pPr eaLnBrk="1" hangingPunct="1"/>
            <a:r>
              <a:rPr lang="en-US" altLang="en-US" sz="4800" smtClean="0"/>
              <a:t>Data Structures</a:t>
            </a:r>
            <a:br>
              <a:rPr lang="en-US" altLang="en-US" sz="4800" smtClean="0"/>
            </a:br>
            <a:r>
              <a:rPr lang="en-US" altLang="en-US" sz="4800" smtClean="0"/>
              <a:t>Binomial Queues</a:t>
            </a:r>
            <a:endParaRPr lang="en-US" altLang="en-US" sz="3600" smtClean="0"/>
          </a:p>
        </p:txBody>
      </p:sp>
      <p:sp>
        <p:nvSpPr>
          <p:cNvPr id="70659" name="Rectangle 3"/>
          <p:cNvSpPr>
            <a:spLocks noGrp="1" noChangeArrowheads="1"/>
          </p:cNvSpPr>
          <p:nvPr>
            <p:ph type="subTitle" idx="1"/>
            <p:custDataLst>
              <p:tags r:id="rId2"/>
            </p:custDataLst>
          </p:nvPr>
        </p:nvSpPr>
        <p:spPr>
          <a:xfrm>
            <a:off x="304800" y="3886200"/>
            <a:ext cx="8458200" cy="1752600"/>
          </a:xfrm>
        </p:spPr>
        <p:txBody>
          <a:bodyPr/>
          <a:lstStyle/>
          <a:p>
            <a:pPr eaLnBrk="1" hangingPunct="1"/>
            <a:r>
              <a:rPr lang="en-US" altLang="en-US" smtClean="0"/>
              <a:t> </a:t>
            </a:r>
          </a:p>
        </p:txBody>
      </p:sp>
      <p:sp>
        <p:nvSpPr>
          <p:cNvPr id="70660" name="Slide Number Placeholder 5"/>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6D00C43-DE2D-4BFB-ACA8-86060F68FC17}" type="slidenum">
              <a:rPr lang="en-US" altLang="en-US" sz="1400"/>
              <a:pPr eaLnBrk="1" hangingPunct="1"/>
              <a:t>46</a:t>
            </a:fld>
            <a:endParaRPr lang="en-US" altLang="en-US" sz="1400"/>
          </a:p>
        </p:txBody>
      </p:sp>
    </p:spTree>
    <p:extLst>
      <p:ext uri="{BB962C8B-B14F-4D97-AF65-F5344CB8AC3E}">
        <p14:creationId xmlns:p14="http://schemas.microsoft.com/office/powerpoint/2010/main" val="24374567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fontScale="90000"/>
          </a:bodyPr>
          <a:lstStyle/>
          <a:p>
            <a:pPr eaLnBrk="1" hangingPunct="1">
              <a:defRPr/>
            </a:pPr>
            <a:r>
              <a:rPr lang="en-US" sz="4000" smtClean="0"/>
              <a:t>Yet Another Data Structure:</a:t>
            </a:r>
            <a:br>
              <a:rPr lang="en-US" sz="4000" smtClean="0"/>
            </a:br>
            <a:r>
              <a:rPr lang="en-US" sz="4000" smtClean="0"/>
              <a:t>Binomial </a:t>
            </a:r>
            <a:r>
              <a:rPr lang="en-US" sz="4000" u="sng" smtClean="0"/>
              <a:t>Queues</a:t>
            </a:r>
          </a:p>
        </p:txBody>
      </p:sp>
      <p:sp>
        <p:nvSpPr>
          <p:cNvPr id="5125" name="Rectangle 3"/>
          <p:cNvSpPr>
            <a:spLocks noGrp="1" noChangeArrowheads="1"/>
          </p:cNvSpPr>
          <p:nvPr>
            <p:ph idx="1"/>
            <p:custDataLst>
              <p:tags r:id="rId2"/>
            </p:custDataLst>
          </p:nvPr>
        </p:nvSpPr>
        <p:spPr/>
        <p:txBody>
          <a:bodyPr>
            <a:normAutofit/>
          </a:bodyPr>
          <a:lstStyle/>
          <a:p>
            <a:pPr eaLnBrk="1" hangingPunct="1">
              <a:defRPr/>
            </a:pPr>
            <a:r>
              <a:rPr lang="en-US" smtClean="0"/>
              <a:t>Structural property</a:t>
            </a:r>
          </a:p>
          <a:p>
            <a:pPr lvl="1" eaLnBrk="1" hangingPunct="1">
              <a:defRPr/>
            </a:pPr>
            <a:r>
              <a:rPr lang="en-US" smtClean="0"/>
              <a:t>Forest of binomial </a:t>
            </a:r>
            <a:r>
              <a:rPr lang="en-US" u="sng" smtClean="0"/>
              <a:t>trees</a:t>
            </a:r>
            <a:r>
              <a:rPr lang="en-US" smtClean="0"/>
              <a:t> with at most</a:t>
            </a:r>
            <a:br>
              <a:rPr lang="en-US" smtClean="0"/>
            </a:br>
            <a:r>
              <a:rPr lang="en-US" smtClean="0"/>
              <a:t>one tree of any height</a:t>
            </a:r>
          </a:p>
          <a:p>
            <a:pPr lvl="1" eaLnBrk="1" hangingPunct="1">
              <a:defRPr/>
            </a:pPr>
            <a:endParaRPr lang="en-US" smtClean="0"/>
          </a:p>
          <a:p>
            <a:pPr lvl="1" eaLnBrk="1" hangingPunct="1">
              <a:defRPr/>
            </a:pPr>
            <a:endParaRPr lang="en-US" smtClean="0"/>
          </a:p>
          <a:p>
            <a:pPr lvl="1" eaLnBrk="1" hangingPunct="1">
              <a:defRPr/>
            </a:pPr>
            <a:endParaRPr lang="en-US" smtClean="0"/>
          </a:p>
          <a:p>
            <a:pPr eaLnBrk="1" hangingPunct="1">
              <a:defRPr/>
            </a:pPr>
            <a:r>
              <a:rPr lang="en-US" smtClean="0"/>
              <a:t>Order property</a:t>
            </a:r>
          </a:p>
          <a:p>
            <a:pPr lvl="1" eaLnBrk="1" hangingPunct="1">
              <a:defRPr/>
            </a:pPr>
            <a:r>
              <a:rPr lang="en-US" smtClean="0"/>
              <a:t>Each binomial </a:t>
            </a:r>
            <a:r>
              <a:rPr lang="en-US" u="sng" smtClean="0"/>
              <a:t>tree</a:t>
            </a:r>
            <a:r>
              <a:rPr lang="en-US" smtClean="0"/>
              <a:t> has the heap-order property</a:t>
            </a:r>
          </a:p>
        </p:txBody>
      </p:sp>
      <p:sp>
        <p:nvSpPr>
          <p:cNvPr id="71684" name="Slide Number Placeholder 5"/>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9EA6D7A-8D9F-4558-B58E-684E82A3F9C6}" type="slidenum">
              <a:rPr lang="en-US" altLang="en-US" sz="1400"/>
              <a:pPr eaLnBrk="1" hangingPunct="1"/>
              <a:t>47</a:t>
            </a:fld>
            <a:endParaRPr lang="en-US" altLang="en-US" sz="1400"/>
          </a:p>
        </p:txBody>
      </p:sp>
      <p:sp>
        <p:nvSpPr>
          <p:cNvPr id="71685" name="Text Box 4"/>
          <p:cNvSpPr txBox="1">
            <a:spLocks noChangeArrowheads="1"/>
          </p:cNvSpPr>
          <p:nvPr>
            <p:custDataLst>
              <p:tags r:id="rId4"/>
            </p:custDataLst>
          </p:nvPr>
        </p:nvSpPr>
        <p:spPr bwMode="auto">
          <a:xfrm>
            <a:off x="5511800" y="3276600"/>
            <a:ext cx="3101975" cy="1555750"/>
          </a:xfrm>
          <a:prstGeom prst="rect">
            <a:avLst/>
          </a:prstGeom>
          <a:noFill/>
          <a:ln w="31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What’s a forest?</a:t>
            </a:r>
          </a:p>
          <a:p>
            <a:endParaRPr lang="en-US" altLang="en-US"/>
          </a:p>
          <a:p>
            <a:r>
              <a:rPr lang="en-US" altLang="en-US"/>
              <a:t>What’s a binomial tree?</a:t>
            </a:r>
          </a:p>
          <a:p>
            <a:endParaRPr lang="en-US" altLang="en-US"/>
          </a:p>
        </p:txBody>
      </p:sp>
    </p:spTree>
    <p:extLst>
      <p:ext uri="{BB962C8B-B14F-4D97-AF65-F5344CB8AC3E}">
        <p14:creationId xmlns:p14="http://schemas.microsoft.com/office/powerpoint/2010/main" val="39245094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custDataLst>
              <p:tags r:id="rId2"/>
            </p:custDataLst>
          </p:nvPr>
        </p:nvSpPr>
        <p:spPr>
          <a:xfrm>
            <a:off x="685800" y="-228600"/>
            <a:ext cx="7772400" cy="1143000"/>
          </a:xfrm>
        </p:spPr>
        <p:txBody>
          <a:bodyPr/>
          <a:lstStyle/>
          <a:p>
            <a:pPr eaLnBrk="1" hangingPunct="1"/>
            <a:r>
              <a:rPr lang="en-US" altLang="en-US" smtClean="0"/>
              <a:t>The Binomial </a:t>
            </a:r>
            <a:r>
              <a:rPr lang="en-US" altLang="en-US" u="sng" smtClean="0"/>
              <a:t>Tree</a:t>
            </a:r>
            <a:r>
              <a:rPr lang="en-US" altLang="en-US" smtClean="0"/>
              <a:t>, B</a:t>
            </a:r>
            <a:r>
              <a:rPr lang="en-US" altLang="en-US" i="1" baseline="-25000" smtClean="0"/>
              <a:t>h</a:t>
            </a:r>
            <a:endParaRPr lang="en-US" altLang="en-US" i="1" smtClean="0"/>
          </a:p>
        </p:txBody>
      </p:sp>
      <p:sp>
        <p:nvSpPr>
          <p:cNvPr id="1030" name="Rectangle 3"/>
          <p:cNvSpPr>
            <a:spLocks noGrp="1" noChangeArrowheads="1"/>
          </p:cNvSpPr>
          <p:nvPr>
            <p:ph type="body" sz="half" idx="1"/>
            <p:custDataLst>
              <p:tags r:id="rId3"/>
            </p:custDataLst>
          </p:nvPr>
        </p:nvSpPr>
        <p:spPr>
          <a:xfrm>
            <a:off x="381000" y="685800"/>
            <a:ext cx="8077200" cy="3048000"/>
          </a:xfrm>
        </p:spPr>
        <p:txBody>
          <a:bodyPr>
            <a:normAutofit fontScale="92500" lnSpcReduction="10000"/>
          </a:bodyPr>
          <a:lstStyle/>
          <a:p>
            <a:pPr eaLnBrk="1" hangingPunct="1">
              <a:defRPr/>
            </a:pPr>
            <a:r>
              <a:rPr lang="en-US" smtClean="0">
                <a:solidFill>
                  <a:schemeClr val="accent2"/>
                </a:solidFill>
              </a:rPr>
              <a:t>B</a:t>
            </a:r>
            <a:r>
              <a:rPr lang="en-US" i="1" baseline="-25000" smtClean="0">
                <a:solidFill>
                  <a:schemeClr val="accent2"/>
                </a:solidFill>
              </a:rPr>
              <a:t>h</a:t>
            </a:r>
            <a:r>
              <a:rPr lang="en-US" smtClean="0"/>
              <a:t> has height </a:t>
            </a:r>
            <a:r>
              <a:rPr lang="en-US" i="1" smtClean="0"/>
              <a:t>h</a:t>
            </a:r>
            <a:r>
              <a:rPr lang="en-US" smtClean="0"/>
              <a:t> and exactly 2</a:t>
            </a:r>
            <a:r>
              <a:rPr lang="en-US" i="1" baseline="30000" smtClean="0"/>
              <a:t>h</a:t>
            </a:r>
            <a:r>
              <a:rPr lang="en-US" smtClean="0"/>
              <a:t> nodes</a:t>
            </a:r>
            <a:endParaRPr lang="en-US" i="1" smtClean="0"/>
          </a:p>
          <a:p>
            <a:pPr eaLnBrk="1" hangingPunct="1">
              <a:defRPr/>
            </a:pPr>
            <a:r>
              <a:rPr lang="en-US" smtClean="0">
                <a:solidFill>
                  <a:schemeClr val="accent2"/>
                </a:solidFill>
              </a:rPr>
              <a:t>B</a:t>
            </a:r>
            <a:r>
              <a:rPr lang="en-US" i="1" baseline="-25000" smtClean="0">
                <a:solidFill>
                  <a:schemeClr val="accent2"/>
                </a:solidFill>
              </a:rPr>
              <a:t>h</a:t>
            </a:r>
            <a:r>
              <a:rPr lang="en-US" smtClean="0"/>
              <a:t> is formed by making </a:t>
            </a:r>
            <a:r>
              <a:rPr lang="en-US" smtClean="0">
                <a:solidFill>
                  <a:schemeClr val="accent2"/>
                </a:solidFill>
              </a:rPr>
              <a:t>B</a:t>
            </a:r>
            <a:r>
              <a:rPr lang="en-US" i="1" baseline="-25000" smtClean="0">
                <a:solidFill>
                  <a:schemeClr val="accent2"/>
                </a:solidFill>
              </a:rPr>
              <a:t>h</a:t>
            </a:r>
            <a:r>
              <a:rPr lang="en-US" baseline="-25000" smtClean="0">
                <a:solidFill>
                  <a:schemeClr val="accent2"/>
                </a:solidFill>
              </a:rPr>
              <a:t>-1</a:t>
            </a:r>
            <a:r>
              <a:rPr lang="en-US" smtClean="0"/>
              <a:t> a child of another </a:t>
            </a:r>
            <a:r>
              <a:rPr lang="en-US" smtClean="0">
                <a:solidFill>
                  <a:schemeClr val="accent2"/>
                </a:solidFill>
              </a:rPr>
              <a:t>B</a:t>
            </a:r>
            <a:r>
              <a:rPr lang="en-US" i="1" baseline="-25000" smtClean="0">
                <a:solidFill>
                  <a:schemeClr val="accent2"/>
                </a:solidFill>
              </a:rPr>
              <a:t>h</a:t>
            </a:r>
            <a:r>
              <a:rPr lang="en-US" baseline="-25000" smtClean="0">
                <a:solidFill>
                  <a:schemeClr val="accent2"/>
                </a:solidFill>
              </a:rPr>
              <a:t>-1</a:t>
            </a:r>
            <a:endParaRPr lang="en-US" smtClean="0">
              <a:solidFill>
                <a:schemeClr val="accent2"/>
              </a:solidFill>
            </a:endParaRPr>
          </a:p>
          <a:p>
            <a:pPr eaLnBrk="1" hangingPunct="1">
              <a:defRPr/>
            </a:pPr>
            <a:r>
              <a:rPr lang="en-US" smtClean="0"/>
              <a:t>Root has exactly </a:t>
            </a:r>
            <a:r>
              <a:rPr lang="en-US" i="1" smtClean="0"/>
              <a:t>h</a:t>
            </a:r>
            <a:r>
              <a:rPr lang="en-US" smtClean="0"/>
              <a:t> children</a:t>
            </a:r>
          </a:p>
          <a:p>
            <a:pPr eaLnBrk="1" hangingPunct="1">
              <a:defRPr/>
            </a:pPr>
            <a:r>
              <a:rPr lang="en-US" smtClean="0"/>
              <a:t>Number of nodes at depth d is binomial coeff. </a:t>
            </a:r>
          </a:p>
          <a:p>
            <a:pPr lvl="1" eaLnBrk="1" hangingPunct="1">
              <a:defRPr/>
            </a:pPr>
            <a:r>
              <a:rPr lang="en-US" smtClean="0"/>
              <a:t>Hence the name; we will </a:t>
            </a:r>
            <a:r>
              <a:rPr lang="en-US" i="1" smtClean="0"/>
              <a:t>not</a:t>
            </a:r>
            <a:r>
              <a:rPr lang="en-US" smtClean="0"/>
              <a:t> use this last property </a:t>
            </a:r>
          </a:p>
        </p:txBody>
      </p:sp>
      <p:graphicFrame>
        <p:nvGraphicFramePr>
          <p:cNvPr id="1026" name="Object 4"/>
          <p:cNvGraphicFramePr>
            <a:graphicFrameLocks noGrp="1" noChangeAspect="1"/>
          </p:cNvGraphicFramePr>
          <p:nvPr>
            <p:ph sz="half" idx="2"/>
            <p:custDataLst>
              <p:tags r:id="rId4"/>
            </p:custDataLst>
          </p:nvPr>
        </p:nvGraphicFramePr>
        <p:xfrm>
          <a:off x="8488363" y="2895600"/>
          <a:ext cx="404812" cy="663575"/>
        </p:xfrm>
        <a:graphic>
          <a:graphicData uri="http://schemas.openxmlformats.org/presentationml/2006/ole">
            <mc:AlternateContent xmlns:mc="http://schemas.openxmlformats.org/markup-compatibility/2006">
              <mc:Choice xmlns:v="urn:schemas-microsoft-com:vml" Requires="v">
                <p:oleObj spid="_x0000_s1032" name="Equation" r:id="rId41" imgW="279360" imgH="457200" progId="Equation.3">
                  <p:embed/>
                </p:oleObj>
              </mc:Choice>
              <mc:Fallback>
                <p:oleObj name="Equation" r:id="rId41" imgW="279360" imgH="457200" progId="Equation.3">
                  <p:embed/>
                  <p:pic>
                    <p:nvPicPr>
                      <p:cNvPr id="1026" name="Object 4"/>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8488363" y="2895600"/>
                        <a:ext cx="404812"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 name="Slide Number Placeholder 6"/>
          <p:cNvSpPr>
            <a:spLocks noGrp="1"/>
          </p:cNvSpPr>
          <p:nvPr>
            <p:ph type="sldNum" sz="quarter" idx="12"/>
            <p:custDataLst>
              <p:tags r:id="rId5"/>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21C2BAC-B03F-4BA1-99CE-BE6E9198406A}" type="slidenum">
              <a:rPr lang="en-US" altLang="en-US" sz="1400"/>
              <a:pPr eaLnBrk="1" hangingPunct="1"/>
              <a:t>48</a:t>
            </a:fld>
            <a:endParaRPr lang="en-US" altLang="en-US" sz="1400"/>
          </a:p>
        </p:txBody>
      </p:sp>
      <p:grpSp>
        <p:nvGrpSpPr>
          <p:cNvPr id="2" name="Group 5"/>
          <p:cNvGrpSpPr>
            <a:grpSpLocks/>
          </p:cNvGrpSpPr>
          <p:nvPr>
            <p:custDataLst>
              <p:tags r:id="rId6"/>
            </p:custDataLst>
          </p:nvPr>
        </p:nvGrpSpPr>
        <p:grpSpPr bwMode="auto">
          <a:xfrm>
            <a:off x="2274888" y="4438650"/>
            <a:ext cx="457200" cy="866775"/>
            <a:chOff x="1296" y="3198"/>
            <a:chExt cx="384" cy="690"/>
          </a:xfrm>
        </p:grpSpPr>
        <p:sp>
          <p:nvSpPr>
            <p:cNvPr id="1060" name="Oval 6"/>
            <p:cNvSpPr>
              <a:spLocks noChangeAspect="1" noChangeArrowheads="1"/>
            </p:cNvSpPr>
            <p:nvPr>
              <p:custDataLst>
                <p:tags r:id="rId36"/>
              </p:custDataLst>
            </p:nvPr>
          </p:nvSpPr>
          <p:spPr bwMode="auto">
            <a:xfrm>
              <a:off x="1471" y="3679"/>
              <a:ext cx="209" cy="209"/>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061" name="Oval 7"/>
            <p:cNvSpPr>
              <a:spLocks noChangeAspect="1" noChangeArrowheads="1"/>
            </p:cNvSpPr>
            <p:nvPr>
              <p:custDataLst>
                <p:tags r:id="rId37"/>
              </p:custDataLst>
            </p:nvPr>
          </p:nvSpPr>
          <p:spPr bwMode="auto">
            <a:xfrm>
              <a:off x="1296" y="3198"/>
              <a:ext cx="210" cy="210"/>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062" name="Line 8"/>
            <p:cNvSpPr>
              <a:spLocks noChangeShapeType="1"/>
            </p:cNvSpPr>
            <p:nvPr>
              <p:custDataLst>
                <p:tags r:id="rId38"/>
              </p:custDataLst>
            </p:nvPr>
          </p:nvSpPr>
          <p:spPr bwMode="auto">
            <a:xfrm>
              <a:off x="1440" y="3408"/>
              <a:ext cx="96" cy="28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031" name="Oval 9"/>
          <p:cNvSpPr>
            <a:spLocks noChangeAspect="1" noChangeArrowheads="1"/>
          </p:cNvSpPr>
          <p:nvPr>
            <p:custDataLst>
              <p:tags r:id="rId7"/>
            </p:custDataLst>
          </p:nvPr>
        </p:nvSpPr>
        <p:spPr bwMode="auto">
          <a:xfrm>
            <a:off x="1066800" y="4438650"/>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grpSp>
        <p:nvGrpSpPr>
          <p:cNvPr id="1032" name="Group 10"/>
          <p:cNvGrpSpPr>
            <a:grpSpLocks/>
          </p:cNvGrpSpPr>
          <p:nvPr>
            <p:custDataLst>
              <p:tags r:id="rId8"/>
            </p:custDataLst>
          </p:nvPr>
        </p:nvGrpSpPr>
        <p:grpSpPr bwMode="auto">
          <a:xfrm>
            <a:off x="3689350" y="4438650"/>
            <a:ext cx="1219200" cy="1504950"/>
            <a:chOff x="2112" y="3198"/>
            <a:chExt cx="768" cy="948"/>
          </a:xfrm>
        </p:grpSpPr>
        <p:sp>
          <p:nvSpPr>
            <p:cNvPr id="1053" name="Oval 11"/>
            <p:cNvSpPr>
              <a:spLocks noChangeAspect="1" noChangeArrowheads="1"/>
            </p:cNvSpPr>
            <p:nvPr>
              <p:custDataLst>
                <p:tags r:id="rId29"/>
              </p:custDataLst>
            </p:nvPr>
          </p:nvSpPr>
          <p:spPr bwMode="auto">
            <a:xfrm>
              <a:off x="2243" y="3579"/>
              <a:ext cx="157" cy="16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054" name="Oval 12"/>
            <p:cNvSpPr>
              <a:spLocks noChangeAspect="1" noChangeArrowheads="1"/>
            </p:cNvSpPr>
            <p:nvPr>
              <p:custDataLst>
                <p:tags r:id="rId30"/>
              </p:custDataLst>
            </p:nvPr>
          </p:nvSpPr>
          <p:spPr bwMode="auto">
            <a:xfrm>
              <a:off x="2112" y="3198"/>
              <a:ext cx="158" cy="166"/>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055" name="Line 13"/>
            <p:cNvSpPr>
              <a:spLocks noChangeShapeType="1"/>
            </p:cNvSpPr>
            <p:nvPr>
              <p:custDataLst>
                <p:tags r:id="rId31"/>
              </p:custDataLst>
            </p:nvPr>
          </p:nvSpPr>
          <p:spPr bwMode="auto">
            <a:xfrm>
              <a:off x="2220" y="3364"/>
              <a:ext cx="72" cy="22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56" name="Oval 14"/>
            <p:cNvSpPr>
              <a:spLocks noChangeAspect="1" noChangeArrowheads="1"/>
            </p:cNvSpPr>
            <p:nvPr>
              <p:custDataLst>
                <p:tags r:id="rId32"/>
              </p:custDataLst>
            </p:nvPr>
          </p:nvSpPr>
          <p:spPr bwMode="auto">
            <a:xfrm>
              <a:off x="2723" y="3981"/>
              <a:ext cx="157" cy="16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057" name="Oval 15"/>
            <p:cNvSpPr>
              <a:spLocks noChangeAspect="1" noChangeArrowheads="1"/>
            </p:cNvSpPr>
            <p:nvPr>
              <p:custDataLst>
                <p:tags r:id="rId33"/>
              </p:custDataLst>
            </p:nvPr>
          </p:nvSpPr>
          <p:spPr bwMode="auto">
            <a:xfrm>
              <a:off x="2592" y="3600"/>
              <a:ext cx="158" cy="166"/>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058" name="Line 16"/>
            <p:cNvSpPr>
              <a:spLocks noChangeShapeType="1"/>
            </p:cNvSpPr>
            <p:nvPr>
              <p:custDataLst>
                <p:tags r:id="rId34"/>
              </p:custDataLst>
            </p:nvPr>
          </p:nvSpPr>
          <p:spPr bwMode="auto">
            <a:xfrm>
              <a:off x="2700" y="3766"/>
              <a:ext cx="72" cy="22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59" name="Line 17"/>
            <p:cNvSpPr>
              <a:spLocks noChangeShapeType="1"/>
            </p:cNvSpPr>
            <p:nvPr>
              <p:custDataLst>
                <p:tags r:id="rId35"/>
              </p:custDataLst>
            </p:nvPr>
          </p:nvSpPr>
          <p:spPr bwMode="auto">
            <a:xfrm>
              <a:off x="2256" y="3312"/>
              <a:ext cx="384" cy="28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033" name="Group 18"/>
          <p:cNvGrpSpPr>
            <a:grpSpLocks/>
          </p:cNvGrpSpPr>
          <p:nvPr>
            <p:custDataLst>
              <p:tags r:id="rId9"/>
            </p:custDataLst>
          </p:nvPr>
        </p:nvGrpSpPr>
        <p:grpSpPr bwMode="auto">
          <a:xfrm>
            <a:off x="5867400" y="4438650"/>
            <a:ext cx="2514600" cy="2114550"/>
            <a:chOff x="3408" y="2832"/>
            <a:chExt cx="1584" cy="1332"/>
          </a:xfrm>
        </p:grpSpPr>
        <p:sp>
          <p:nvSpPr>
            <p:cNvPr id="1038" name="Oval 19"/>
            <p:cNvSpPr>
              <a:spLocks noChangeAspect="1" noChangeArrowheads="1"/>
            </p:cNvSpPr>
            <p:nvPr>
              <p:custDataLst>
                <p:tags r:id="rId14"/>
              </p:custDataLst>
            </p:nvPr>
          </p:nvSpPr>
          <p:spPr bwMode="auto">
            <a:xfrm>
              <a:off x="4355" y="3597"/>
              <a:ext cx="157" cy="165"/>
            </a:xfrm>
            <a:prstGeom prst="ellipse">
              <a:avLst/>
            </a:prstGeom>
            <a:solidFill>
              <a:schemeClr val="bg1"/>
            </a:solidFill>
            <a:ln w="19050">
              <a:solidFill>
                <a:srgbClr val="9900CC"/>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039" name="Oval 20"/>
            <p:cNvSpPr>
              <a:spLocks noChangeAspect="1" noChangeArrowheads="1"/>
            </p:cNvSpPr>
            <p:nvPr>
              <p:custDataLst>
                <p:tags r:id="rId15"/>
              </p:custDataLst>
            </p:nvPr>
          </p:nvSpPr>
          <p:spPr bwMode="auto">
            <a:xfrm>
              <a:off x="4224" y="3216"/>
              <a:ext cx="158" cy="166"/>
            </a:xfrm>
            <a:prstGeom prst="ellipse">
              <a:avLst/>
            </a:prstGeom>
            <a:solidFill>
              <a:schemeClr val="bg1"/>
            </a:solidFill>
            <a:ln w="19050">
              <a:solidFill>
                <a:srgbClr val="9900CC"/>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040" name="Line 21"/>
            <p:cNvSpPr>
              <a:spLocks noChangeShapeType="1"/>
            </p:cNvSpPr>
            <p:nvPr>
              <p:custDataLst>
                <p:tags r:id="rId16"/>
              </p:custDataLst>
            </p:nvPr>
          </p:nvSpPr>
          <p:spPr bwMode="auto">
            <a:xfrm>
              <a:off x="4332" y="3382"/>
              <a:ext cx="72" cy="22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41" name="Oval 22"/>
            <p:cNvSpPr>
              <a:spLocks noChangeAspect="1" noChangeArrowheads="1"/>
            </p:cNvSpPr>
            <p:nvPr>
              <p:custDataLst>
                <p:tags r:id="rId17"/>
              </p:custDataLst>
            </p:nvPr>
          </p:nvSpPr>
          <p:spPr bwMode="auto">
            <a:xfrm>
              <a:off x="4835" y="3999"/>
              <a:ext cx="157" cy="165"/>
            </a:xfrm>
            <a:prstGeom prst="ellipse">
              <a:avLst/>
            </a:prstGeom>
            <a:solidFill>
              <a:schemeClr val="bg1"/>
            </a:solidFill>
            <a:ln w="19050">
              <a:solidFill>
                <a:srgbClr val="9900CC"/>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042" name="Oval 23"/>
            <p:cNvSpPr>
              <a:spLocks noChangeAspect="1" noChangeArrowheads="1"/>
            </p:cNvSpPr>
            <p:nvPr>
              <p:custDataLst>
                <p:tags r:id="rId18"/>
              </p:custDataLst>
            </p:nvPr>
          </p:nvSpPr>
          <p:spPr bwMode="auto">
            <a:xfrm>
              <a:off x="4704" y="3618"/>
              <a:ext cx="158" cy="166"/>
            </a:xfrm>
            <a:prstGeom prst="ellipse">
              <a:avLst/>
            </a:prstGeom>
            <a:solidFill>
              <a:schemeClr val="bg1"/>
            </a:solidFill>
            <a:ln w="19050">
              <a:solidFill>
                <a:srgbClr val="9900CC"/>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043" name="Line 24"/>
            <p:cNvSpPr>
              <a:spLocks noChangeShapeType="1"/>
            </p:cNvSpPr>
            <p:nvPr>
              <p:custDataLst>
                <p:tags r:id="rId19"/>
              </p:custDataLst>
            </p:nvPr>
          </p:nvSpPr>
          <p:spPr bwMode="auto">
            <a:xfrm>
              <a:off x="4812" y="3784"/>
              <a:ext cx="72" cy="22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44" name="Line 25"/>
            <p:cNvSpPr>
              <a:spLocks noChangeShapeType="1"/>
            </p:cNvSpPr>
            <p:nvPr>
              <p:custDataLst>
                <p:tags r:id="rId20"/>
              </p:custDataLst>
            </p:nvPr>
          </p:nvSpPr>
          <p:spPr bwMode="auto">
            <a:xfrm>
              <a:off x="4368" y="3330"/>
              <a:ext cx="384" cy="28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45" name="Oval 26"/>
            <p:cNvSpPr>
              <a:spLocks noChangeAspect="1" noChangeArrowheads="1"/>
            </p:cNvSpPr>
            <p:nvPr>
              <p:custDataLst>
                <p:tags r:id="rId21"/>
              </p:custDataLst>
            </p:nvPr>
          </p:nvSpPr>
          <p:spPr bwMode="auto">
            <a:xfrm>
              <a:off x="3539" y="3213"/>
              <a:ext cx="157" cy="165"/>
            </a:xfrm>
            <a:prstGeom prst="ellipse">
              <a:avLst/>
            </a:prstGeom>
            <a:solidFill>
              <a:schemeClr val="bg1"/>
            </a:solidFill>
            <a:ln w="19050">
              <a:solidFill>
                <a:srgbClr val="9900CC"/>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046" name="Oval 27"/>
            <p:cNvSpPr>
              <a:spLocks noChangeAspect="1" noChangeArrowheads="1"/>
            </p:cNvSpPr>
            <p:nvPr>
              <p:custDataLst>
                <p:tags r:id="rId22"/>
              </p:custDataLst>
            </p:nvPr>
          </p:nvSpPr>
          <p:spPr bwMode="auto">
            <a:xfrm>
              <a:off x="3408" y="2832"/>
              <a:ext cx="158" cy="166"/>
            </a:xfrm>
            <a:prstGeom prst="ellipse">
              <a:avLst/>
            </a:prstGeom>
            <a:solidFill>
              <a:schemeClr val="bg1"/>
            </a:solidFill>
            <a:ln w="19050">
              <a:solidFill>
                <a:srgbClr val="9900CC"/>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047" name="Line 28"/>
            <p:cNvSpPr>
              <a:spLocks noChangeShapeType="1"/>
            </p:cNvSpPr>
            <p:nvPr>
              <p:custDataLst>
                <p:tags r:id="rId23"/>
              </p:custDataLst>
            </p:nvPr>
          </p:nvSpPr>
          <p:spPr bwMode="auto">
            <a:xfrm>
              <a:off x="3516" y="2998"/>
              <a:ext cx="72" cy="22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48" name="Oval 29"/>
            <p:cNvSpPr>
              <a:spLocks noChangeAspect="1" noChangeArrowheads="1"/>
            </p:cNvSpPr>
            <p:nvPr>
              <p:custDataLst>
                <p:tags r:id="rId24"/>
              </p:custDataLst>
            </p:nvPr>
          </p:nvSpPr>
          <p:spPr bwMode="auto">
            <a:xfrm>
              <a:off x="4019" y="3615"/>
              <a:ext cx="157" cy="165"/>
            </a:xfrm>
            <a:prstGeom prst="ellipse">
              <a:avLst/>
            </a:prstGeom>
            <a:solidFill>
              <a:schemeClr val="bg1"/>
            </a:solidFill>
            <a:ln w="19050">
              <a:solidFill>
                <a:srgbClr val="9900CC"/>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049" name="Oval 30"/>
            <p:cNvSpPr>
              <a:spLocks noChangeAspect="1" noChangeArrowheads="1"/>
            </p:cNvSpPr>
            <p:nvPr>
              <p:custDataLst>
                <p:tags r:id="rId25"/>
              </p:custDataLst>
            </p:nvPr>
          </p:nvSpPr>
          <p:spPr bwMode="auto">
            <a:xfrm>
              <a:off x="3888" y="3234"/>
              <a:ext cx="158" cy="166"/>
            </a:xfrm>
            <a:prstGeom prst="ellipse">
              <a:avLst/>
            </a:prstGeom>
            <a:solidFill>
              <a:schemeClr val="bg1"/>
            </a:solidFill>
            <a:ln w="19050">
              <a:solidFill>
                <a:srgbClr val="9900CC"/>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050" name="Line 31"/>
            <p:cNvSpPr>
              <a:spLocks noChangeShapeType="1"/>
            </p:cNvSpPr>
            <p:nvPr>
              <p:custDataLst>
                <p:tags r:id="rId26"/>
              </p:custDataLst>
            </p:nvPr>
          </p:nvSpPr>
          <p:spPr bwMode="auto">
            <a:xfrm>
              <a:off x="3996" y="3400"/>
              <a:ext cx="72" cy="22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51" name="Line 32"/>
            <p:cNvSpPr>
              <a:spLocks noChangeShapeType="1"/>
            </p:cNvSpPr>
            <p:nvPr>
              <p:custDataLst>
                <p:tags r:id="rId27"/>
              </p:custDataLst>
            </p:nvPr>
          </p:nvSpPr>
          <p:spPr bwMode="auto">
            <a:xfrm>
              <a:off x="3552" y="2946"/>
              <a:ext cx="384" cy="28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52" name="Line 33"/>
            <p:cNvSpPr>
              <a:spLocks noChangeShapeType="1"/>
            </p:cNvSpPr>
            <p:nvPr>
              <p:custDataLst>
                <p:tags r:id="rId28"/>
              </p:custDataLst>
            </p:nvPr>
          </p:nvSpPr>
          <p:spPr bwMode="auto">
            <a:xfrm>
              <a:off x="3600" y="2928"/>
              <a:ext cx="672" cy="28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034" name="Text Box 34"/>
          <p:cNvSpPr txBox="1">
            <a:spLocks noChangeArrowheads="1"/>
          </p:cNvSpPr>
          <p:nvPr>
            <p:custDataLst>
              <p:tags r:id="rId10"/>
            </p:custDataLst>
          </p:nvPr>
        </p:nvSpPr>
        <p:spPr bwMode="auto">
          <a:xfrm>
            <a:off x="593725" y="4003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2"/>
                </a:solidFill>
              </a:rPr>
              <a:t>B</a:t>
            </a:r>
            <a:r>
              <a:rPr lang="en-US" altLang="en-US" baseline="-25000">
                <a:solidFill>
                  <a:schemeClr val="accent2"/>
                </a:solidFill>
              </a:rPr>
              <a:t>0</a:t>
            </a:r>
            <a:endParaRPr lang="en-US" altLang="en-US">
              <a:solidFill>
                <a:schemeClr val="accent2"/>
              </a:solidFill>
            </a:endParaRPr>
          </a:p>
        </p:txBody>
      </p:sp>
      <p:sp>
        <p:nvSpPr>
          <p:cNvPr id="1035" name="Text Box 35"/>
          <p:cNvSpPr txBox="1">
            <a:spLocks noChangeArrowheads="1"/>
          </p:cNvSpPr>
          <p:nvPr>
            <p:custDataLst>
              <p:tags r:id="rId11"/>
            </p:custDataLst>
          </p:nvPr>
        </p:nvSpPr>
        <p:spPr bwMode="auto">
          <a:xfrm>
            <a:off x="1828800" y="4003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2"/>
                </a:solidFill>
              </a:rPr>
              <a:t>B</a:t>
            </a:r>
            <a:r>
              <a:rPr lang="en-US" altLang="en-US" baseline="-25000">
                <a:solidFill>
                  <a:schemeClr val="accent2"/>
                </a:solidFill>
              </a:rPr>
              <a:t>1</a:t>
            </a:r>
            <a:endParaRPr lang="en-US" altLang="en-US">
              <a:solidFill>
                <a:schemeClr val="accent2"/>
              </a:solidFill>
            </a:endParaRPr>
          </a:p>
        </p:txBody>
      </p:sp>
      <p:sp>
        <p:nvSpPr>
          <p:cNvPr id="1036" name="Text Box 36"/>
          <p:cNvSpPr txBox="1">
            <a:spLocks noChangeArrowheads="1"/>
          </p:cNvSpPr>
          <p:nvPr>
            <p:custDataLst>
              <p:tags r:id="rId12"/>
            </p:custDataLst>
          </p:nvPr>
        </p:nvSpPr>
        <p:spPr bwMode="auto">
          <a:xfrm>
            <a:off x="3276600" y="4003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2"/>
                </a:solidFill>
              </a:rPr>
              <a:t>B</a:t>
            </a:r>
            <a:r>
              <a:rPr lang="en-US" altLang="en-US" baseline="-25000">
                <a:solidFill>
                  <a:schemeClr val="accent2"/>
                </a:solidFill>
              </a:rPr>
              <a:t>2</a:t>
            </a:r>
            <a:endParaRPr lang="en-US" altLang="en-US">
              <a:solidFill>
                <a:schemeClr val="accent2"/>
              </a:solidFill>
            </a:endParaRPr>
          </a:p>
        </p:txBody>
      </p:sp>
      <p:sp>
        <p:nvSpPr>
          <p:cNvPr id="1037" name="Text Box 37"/>
          <p:cNvSpPr txBox="1">
            <a:spLocks noChangeArrowheads="1"/>
          </p:cNvSpPr>
          <p:nvPr>
            <p:custDataLst>
              <p:tags r:id="rId13"/>
            </p:custDataLst>
          </p:nvPr>
        </p:nvSpPr>
        <p:spPr bwMode="auto">
          <a:xfrm>
            <a:off x="5454650" y="4003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2"/>
                </a:solidFill>
              </a:rPr>
              <a:t>B</a:t>
            </a:r>
            <a:r>
              <a:rPr lang="en-US" altLang="en-US" baseline="-25000">
                <a:solidFill>
                  <a:schemeClr val="accent2"/>
                </a:solidFill>
              </a:rPr>
              <a:t>3</a:t>
            </a:r>
            <a:endParaRPr lang="en-US" altLang="en-US">
              <a:solidFill>
                <a:schemeClr val="accent2"/>
              </a:solidFill>
            </a:endParaRPr>
          </a:p>
        </p:txBody>
      </p:sp>
    </p:spTree>
    <p:extLst>
      <p:ext uri="{BB962C8B-B14F-4D97-AF65-F5344CB8AC3E}">
        <p14:creationId xmlns:p14="http://schemas.microsoft.com/office/powerpoint/2010/main" val="35195276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a:xfrm>
            <a:off x="685800" y="0"/>
            <a:ext cx="7772400" cy="1143000"/>
          </a:xfrm>
        </p:spPr>
        <p:txBody>
          <a:bodyPr>
            <a:normAutofit/>
          </a:bodyPr>
          <a:lstStyle/>
          <a:p>
            <a:pPr eaLnBrk="1" hangingPunct="1">
              <a:defRPr/>
            </a:pPr>
            <a:r>
              <a:rPr lang="en-US" smtClean="0"/>
              <a:t>Binomial Queue with </a:t>
            </a:r>
            <a:r>
              <a:rPr lang="en-US" i="1" smtClean="0"/>
              <a:t>n</a:t>
            </a:r>
            <a:r>
              <a:rPr lang="en-US" smtClean="0"/>
              <a:t> elements</a:t>
            </a:r>
          </a:p>
        </p:txBody>
      </p:sp>
      <p:sp>
        <p:nvSpPr>
          <p:cNvPr id="6149" name="Rectangle 3"/>
          <p:cNvSpPr>
            <a:spLocks noGrp="1" noChangeArrowheads="1"/>
          </p:cNvSpPr>
          <p:nvPr>
            <p:ph idx="1"/>
            <p:custDataLst>
              <p:tags r:id="rId2"/>
            </p:custDataLst>
          </p:nvPr>
        </p:nvSpPr>
        <p:spPr>
          <a:xfrm>
            <a:off x="685800" y="1371600"/>
            <a:ext cx="7772400" cy="1792288"/>
          </a:xfrm>
        </p:spPr>
        <p:txBody>
          <a:bodyPr>
            <a:normAutofit/>
          </a:bodyPr>
          <a:lstStyle/>
          <a:p>
            <a:pPr marL="533400" indent="-533400" eaLnBrk="1" hangingPunct="1">
              <a:buFontTx/>
              <a:buNone/>
              <a:defRPr/>
            </a:pPr>
            <a:r>
              <a:rPr lang="en-US" sz="2800" smtClean="0"/>
              <a:t>Binomial Q with </a:t>
            </a:r>
            <a:r>
              <a:rPr lang="en-US" sz="2800" i="1" smtClean="0"/>
              <a:t>n</a:t>
            </a:r>
            <a:r>
              <a:rPr lang="en-US" sz="2800" smtClean="0"/>
              <a:t> elements has a </a:t>
            </a:r>
            <a:r>
              <a:rPr lang="en-US" sz="2800" i="1" smtClean="0"/>
              <a:t>unique</a:t>
            </a:r>
            <a:r>
              <a:rPr lang="en-US" sz="2800" smtClean="0"/>
              <a:t> structural representation in terms of binomial trees!</a:t>
            </a:r>
          </a:p>
          <a:p>
            <a:pPr marL="533400" indent="-533400" eaLnBrk="1" hangingPunct="1">
              <a:buFontTx/>
              <a:buNone/>
              <a:defRPr/>
            </a:pPr>
            <a:endParaRPr lang="en-US" sz="1800" smtClean="0"/>
          </a:p>
          <a:p>
            <a:pPr marL="533400" indent="-533400" eaLnBrk="1" hangingPunct="1">
              <a:buFontTx/>
              <a:buNone/>
              <a:defRPr/>
            </a:pPr>
            <a:r>
              <a:rPr lang="en-US" sz="2800" smtClean="0"/>
              <a:t>Write </a:t>
            </a:r>
            <a:r>
              <a:rPr lang="en-US" sz="2800" i="1" smtClean="0"/>
              <a:t>n</a:t>
            </a:r>
            <a:r>
              <a:rPr lang="en-US" sz="2800" smtClean="0"/>
              <a:t> in binary:    </a:t>
            </a:r>
            <a:r>
              <a:rPr lang="en-US" sz="2800" i="1" smtClean="0"/>
              <a:t>n</a:t>
            </a:r>
            <a:r>
              <a:rPr lang="en-US" sz="2800" smtClean="0"/>
              <a:t> = 1101 </a:t>
            </a:r>
            <a:r>
              <a:rPr lang="en-US" sz="2800" baseline="-25000" smtClean="0"/>
              <a:t>(base 2)</a:t>
            </a:r>
            <a:r>
              <a:rPr lang="en-US" sz="2800" smtClean="0"/>
              <a:t> = 13</a:t>
            </a:r>
            <a:r>
              <a:rPr lang="en-US" sz="2800" baseline="-25000" smtClean="0"/>
              <a:t> (base 10)</a:t>
            </a:r>
            <a:endParaRPr lang="en-US" sz="2800" smtClean="0"/>
          </a:p>
          <a:p>
            <a:pPr marL="533400" indent="-533400" eaLnBrk="1" hangingPunct="1">
              <a:buFontTx/>
              <a:buNone/>
              <a:defRPr/>
            </a:pPr>
            <a:endParaRPr lang="en-US" sz="2800" smtClean="0"/>
          </a:p>
          <a:p>
            <a:pPr marL="533400" indent="-533400" eaLnBrk="1" hangingPunct="1">
              <a:buFontTx/>
              <a:buNone/>
              <a:defRPr/>
            </a:pPr>
            <a:endParaRPr lang="en-US" sz="2800" smtClean="0"/>
          </a:p>
        </p:txBody>
      </p:sp>
      <p:sp>
        <p:nvSpPr>
          <p:cNvPr id="72708" name="Slide Number Placeholder 5"/>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23C42A8-A755-4766-9565-5EC082099A16}" type="slidenum">
              <a:rPr lang="en-US" altLang="en-US" sz="1400"/>
              <a:pPr eaLnBrk="1" hangingPunct="1"/>
              <a:t>49</a:t>
            </a:fld>
            <a:endParaRPr lang="en-US" altLang="en-US" sz="1400"/>
          </a:p>
        </p:txBody>
      </p:sp>
      <p:sp>
        <p:nvSpPr>
          <p:cNvPr id="72709" name="Text Box 4"/>
          <p:cNvSpPr txBox="1">
            <a:spLocks noChangeArrowheads="1"/>
          </p:cNvSpPr>
          <p:nvPr>
            <p:custDataLst>
              <p:tags r:id="rId4"/>
            </p:custDataLst>
          </p:nvPr>
        </p:nvSpPr>
        <p:spPr bwMode="auto">
          <a:xfrm>
            <a:off x="1508125" y="3851275"/>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 </a:t>
            </a:r>
            <a:r>
              <a:rPr lang="en-US" altLang="en-US">
                <a:solidFill>
                  <a:schemeClr val="accent2"/>
                </a:solidFill>
              </a:rPr>
              <a:t>B</a:t>
            </a:r>
            <a:r>
              <a:rPr lang="en-US" altLang="en-US" baseline="-25000">
                <a:solidFill>
                  <a:schemeClr val="accent2"/>
                </a:solidFill>
              </a:rPr>
              <a:t>3</a:t>
            </a:r>
            <a:endParaRPr lang="en-US" altLang="en-US">
              <a:solidFill>
                <a:schemeClr val="accent2"/>
              </a:solidFill>
            </a:endParaRPr>
          </a:p>
        </p:txBody>
      </p:sp>
      <p:sp>
        <p:nvSpPr>
          <p:cNvPr id="72710" name="Text Box 5"/>
          <p:cNvSpPr txBox="1">
            <a:spLocks noChangeArrowheads="1"/>
          </p:cNvSpPr>
          <p:nvPr>
            <p:custDataLst>
              <p:tags r:id="rId5"/>
            </p:custDataLst>
          </p:nvPr>
        </p:nvSpPr>
        <p:spPr bwMode="auto">
          <a:xfrm>
            <a:off x="3054350" y="3851275"/>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 </a:t>
            </a:r>
            <a:r>
              <a:rPr lang="en-US" altLang="en-US">
                <a:solidFill>
                  <a:schemeClr val="accent2"/>
                </a:solidFill>
              </a:rPr>
              <a:t>B</a:t>
            </a:r>
            <a:r>
              <a:rPr lang="en-US" altLang="en-US" baseline="-25000">
                <a:solidFill>
                  <a:schemeClr val="accent2"/>
                </a:solidFill>
              </a:rPr>
              <a:t>2</a:t>
            </a:r>
            <a:endParaRPr lang="en-US" altLang="en-US">
              <a:solidFill>
                <a:schemeClr val="accent2"/>
              </a:solidFill>
            </a:endParaRPr>
          </a:p>
        </p:txBody>
      </p:sp>
      <p:sp>
        <p:nvSpPr>
          <p:cNvPr id="72711" name="Text Box 6"/>
          <p:cNvSpPr txBox="1">
            <a:spLocks noChangeArrowheads="1"/>
          </p:cNvSpPr>
          <p:nvPr>
            <p:custDataLst>
              <p:tags r:id="rId6"/>
            </p:custDataLst>
          </p:nvPr>
        </p:nvSpPr>
        <p:spPr bwMode="auto">
          <a:xfrm>
            <a:off x="4600575" y="3851275"/>
            <a:ext cx="938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No </a:t>
            </a:r>
            <a:r>
              <a:rPr lang="en-US" altLang="en-US">
                <a:solidFill>
                  <a:schemeClr val="accent2"/>
                </a:solidFill>
              </a:rPr>
              <a:t>B</a:t>
            </a:r>
            <a:r>
              <a:rPr lang="en-US" altLang="en-US" baseline="-25000">
                <a:solidFill>
                  <a:schemeClr val="accent2"/>
                </a:solidFill>
              </a:rPr>
              <a:t>1</a:t>
            </a:r>
            <a:endParaRPr lang="en-US" altLang="en-US">
              <a:solidFill>
                <a:schemeClr val="accent2"/>
              </a:solidFill>
            </a:endParaRPr>
          </a:p>
        </p:txBody>
      </p:sp>
      <p:sp>
        <p:nvSpPr>
          <p:cNvPr id="72712" name="Text Box 7"/>
          <p:cNvSpPr txBox="1">
            <a:spLocks noChangeArrowheads="1"/>
          </p:cNvSpPr>
          <p:nvPr>
            <p:custDataLst>
              <p:tags r:id="rId7"/>
            </p:custDataLst>
          </p:nvPr>
        </p:nvSpPr>
        <p:spPr bwMode="auto">
          <a:xfrm>
            <a:off x="6369050" y="3851275"/>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 </a:t>
            </a:r>
            <a:r>
              <a:rPr lang="en-US" altLang="en-US">
                <a:solidFill>
                  <a:schemeClr val="accent2"/>
                </a:solidFill>
              </a:rPr>
              <a:t>B</a:t>
            </a:r>
            <a:r>
              <a:rPr lang="en-US" altLang="en-US" baseline="-25000">
                <a:solidFill>
                  <a:schemeClr val="accent2"/>
                </a:solidFill>
              </a:rPr>
              <a:t>0</a:t>
            </a:r>
            <a:endParaRPr lang="en-US" altLang="en-US">
              <a:solidFill>
                <a:schemeClr val="accent2"/>
              </a:solidFill>
            </a:endParaRPr>
          </a:p>
        </p:txBody>
      </p:sp>
      <p:sp>
        <p:nvSpPr>
          <p:cNvPr id="72713" name="Line 8"/>
          <p:cNvSpPr>
            <a:spLocks noChangeShapeType="1"/>
          </p:cNvSpPr>
          <p:nvPr>
            <p:custDataLst>
              <p:tags r:id="rId8"/>
            </p:custDataLst>
          </p:nvPr>
        </p:nvSpPr>
        <p:spPr bwMode="auto">
          <a:xfrm flipH="1">
            <a:off x="2133600" y="3124200"/>
            <a:ext cx="2057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14" name="Line 9"/>
          <p:cNvSpPr>
            <a:spLocks noChangeShapeType="1"/>
          </p:cNvSpPr>
          <p:nvPr>
            <p:custDataLst>
              <p:tags r:id="rId9"/>
            </p:custDataLst>
          </p:nvPr>
        </p:nvSpPr>
        <p:spPr bwMode="auto">
          <a:xfrm flipH="1">
            <a:off x="3581400" y="3124200"/>
            <a:ext cx="838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15" name="Line 10"/>
          <p:cNvSpPr>
            <a:spLocks noChangeShapeType="1"/>
          </p:cNvSpPr>
          <p:nvPr>
            <p:custDataLst>
              <p:tags r:id="rId10"/>
            </p:custDataLst>
          </p:nvPr>
        </p:nvSpPr>
        <p:spPr bwMode="auto">
          <a:xfrm>
            <a:off x="4648200" y="31242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16" name="Line 11"/>
          <p:cNvSpPr>
            <a:spLocks noChangeShapeType="1"/>
          </p:cNvSpPr>
          <p:nvPr>
            <p:custDataLst>
              <p:tags r:id="rId11"/>
            </p:custDataLst>
          </p:nvPr>
        </p:nvSpPr>
        <p:spPr bwMode="auto">
          <a:xfrm>
            <a:off x="4876800" y="3124200"/>
            <a:ext cx="1676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17" name="Oval 12"/>
          <p:cNvSpPr>
            <a:spLocks noChangeAspect="1" noChangeArrowheads="1"/>
          </p:cNvSpPr>
          <p:nvPr>
            <p:custDataLst>
              <p:tags r:id="rId12"/>
            </p:custDataLst>
          </p:nvPr>
        </p:nvSpPr>
        <p:spPr bwMode="auto">
          <a:xfrm>
            <a:off x="6553200" y="4648200"/>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grpSp>
        <p:nvGrpSpPr>
          <p:cNvPr id="72718" name="Group 13"/>
          <p:cNvGrpSpPr>
            <a:grpSpLocks/>
          </p:cNvGrpSpPr>
          <p:nvPr>
            <p:custDataLst>
              <p:tags r:id="rId13"/>
            </p:custDataLst>
          </p:nvPr>
        </p:nvGrpSpPr>
        <p:grpSpPr bwMode="auto">
          <a:xfrm>
            <a:off x="3429000" y="4495800"/>
            <a:ext cx="1219200" cy="1504950"/>
            <a:chOff x="2112" y="3198"/>
            <a:chExt cx="768" cy="948"/>
          </a:xfrm>
        </p:grpSpPr>
        <p:sp>
          <p:nvSpPr>
            <p:cNvPr id="72736" name="Oval 14"/>
            <p:cNvSpPr>
              <a:spLocks noChangeAspect="1" noChangeArrowheads="1"/>
            </p:cNvSpPr>
            <p:nvPr>
              <p:custDataLst>
                <p:tags r:id="rId31"/>
              </p:custDataLst>
            </p:nvPr>
          </p:nvSpPr>
          <p:spPr bwMode="auto">
            <a:xfrm>
              <a:off x="2243" y="3579"/>
              <a:ext cx="157" cy="16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72737" name="Oval 15"/>
            <p:cNvSpPr>
              <a:spLocks noChangeAspect="1" noChangeArrowheads="1"/>
            </p:cNvSpPr>
            <p:nvPr>
              <p:custDataLst>
                <p:tags r:id="rId32"/>
              </p:custDataLst>
            </p:nvPr>
          </p:nvSpPr>
          <p:spPr bwMode="auto">
            <a:xfrm>
              <a:off x="2112" y="3198"/>
              <a:ext cx="158" cy="166"/>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72738" name="Line 16"/>
            <p:cNvSpPr>
              <a:spLocks noChangeShapeType="1"/>
            </p:cNvSpPr>
            <p:nvPr>
              <p:custDataLst>
                <p:tags r:id="rId33"/>
              </p:custDataLst>
            </p:nvPr>
          </p:nvSpPr>
          <p:spPr bwMode="auto">
            <a:xfrm>
              <a:off x="2220" y="3364"/>
              <a:ext cx="72" cy="22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39" name="Oval 17"/>
            <p:cNvSpPr>
              <a:spLocks noChangeAspect="1" noChangeArrowheads="1"/>
            </p:cNvSpPr>
            <p:nvPr>
              <p:custDataLst>
                <p:tags r:id="rId34"/>
              </p:custDataLst>
            </p:nvPr>
          </p:nvSpPr>
          <p:spPr bwMode="auto">
            <a:xfrm>
              <a:off x="2723" y="3981"/>
              <a:ext cx="157" cy="16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72740" name="Oval 18"/>
            <p:cNvSpPr>
              <a:spLocks noChangeAspect="1" noChangeArrowheads="1"/>
            </p:cNvSpPr>
            <p:nvPr>
              <p:custDataLst>
                <p:tags r:id="rId35"/>
              </p:custDataLst>
            </p:nvPr>
          </p:nvSpPr>
          <p:spPr bwMode="auto">
            <a:xfrm>
              <a:off x="2592" y="3600"/>
              <a:ext cx="158" cy="166"/>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72741" name="Line 19"/>
            <p:cNvSpPr>
              <a:spLocks noChangeShapeType="1"/>
            </p:cNvSpPr>
            <p:nvPr>
              <p:custDataLst>
                <p:tags r:id="rId36"/>
              </p:custDataLst>
            </p:nvPr>
          </p:nvSpPr>
          <p:spPr bwMode="auto">
            <a:xfrm>
              <a:off x="2700" y="3766"/>
              <a:ext cx="72" cy="22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42" name="Line 20"/>
            <p:cNvSpPr>
              <a:spLocks noChangeShapeType="1"/>
            </p:cNvSpPr>
            <p:nvPr>
              <p:custDataLst>
                <p:tags r:id="rId37"/>
              </p:custDataLst>
            </p:nvPr>
          </p:nvSpPr>
          <p:spPr bwMode="auto">
            <a:xfrm>
              <a:off x="2256" y="3312"/>
              <a:ext cx="384" cy="28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2719" name="Group 21"/>
          <p:cNvGrpSpPr>
            <a:grpSpLocks/>
          </p:cNvGrpSpPr>
          <p:nvPr>
            <p:custDataLst>
              <p:tags r:id="rId14"/>
            </p:custDataLst>
          </p:nvPr>
        </p:nvGrpSpPr>
        <p:grpSpPr bwMode="auto">
          <a:xfrm>
            <a:off x="1676400" y="4495800"/>
            <a:ext cx="2514600" cy="2114550"/>
            <a:chOff x="3408" y="2832"/>
            <a:chExt cx="1584" cy="1332"/>
          </a:xfrm>
        </p:grpSpPr>
        <p:sp>
          <p:nvSpPr>
            <p:cNvPr id="72721" name="Oval 22"/>
            <p:cNvSpPr>
              <a:spLocks noChangeAspect="1" noChangeArrowheads="1"/>
            </p:cNvSpPr>
            <p:nvPr>
              <p:custDataLst>
                <p:tags r:id="rId16"/>
              </p:custDataLst>
            </p:nvPr>
          </p:nvSpPr>
          <p:spPr bwMode="auto">
            <a:xfrm>
              <a:off x="4355" y="3597"/>
              <a:ext cx="157" cy="16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72722" name="Oval 23"/>
            <p:cNvSpPr>
              <a:spLocks noChangeAspect="1" noChangeArrowheads="1"/>
            </p:cNvSpPr>
            <p:nvPr>
              <p:custDataLst>
                <p:tags r:id="rId17"/>
              </p:custDataLst>
            </p:nvPr>
          </p:nvSpPr>
          <p:spPr bwMode="auto">
            <a:xfrm>
              <a:off x="4224" y="3216"/>
              <a:ext cx="158" cy="166"/>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72723" name="Line 24"/>
            <p:cNvSpPr>
              <a:spLocks noChangeShapeType="1"/>
            </p:cNvSpPr>
            <p:nvPr>
              <p:custDataLst>
                <p:tags r:id="rId18"/>
              </p:custDataLst>
            </p:nvPr>
          </p:nvSpPr>
          <p:spPr bwMode="auto">
            <a:xfrm>
              <a:off x="4332" y="3382"/>
              <a:ext cx="72" cy="22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24" name="Oval 25"/>
            <p:cNvSpPr>
              <a:spLocks noChangeAspect="1" noChangeArrowheads="1"/>
            </p:cNvSpPr>
            <p:nvPr>
              <p:custDataLst>
                <p:tags r:id="rId19"/>
              </p:custDataLst>
            </p:nvPr>
          </p:nvSpPr>
          <p:spPr bwMode="auto">
            <a:xfrm>
              <a:off x="4835" y="3999"/>
              <a:ext cx="157" cy="16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72725" name="Oval 26"/>
            <p:cNvSpPr>
              <a:spLocks noChangeAspect="1" noChangeArrowheads="1"/>
            </p:cNvSpPr>
            <p:nvPr>
              <p:custDataLst>
                <p:tags r:id="rId20"/>
              </p:custDataLst>
            </p:nvPr>
          </p:nvSpPr>
          <p:spPr bwMode="auto">
            <a:xfrm>
              <a:off x="4704" y="3618"/>
              <a:ext cx="158" cy="166"/>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72726" name="Line 27"/>
            <p:cNvSpPr>
              <a:spLocks noChangeShapeType="1"/>
            </p:cNvSpPr>
            <p:nvPr>
              <p:custDataLst>
                <p:tags r:id="rId21"/>
              </p:custDataLst>
            </p:nvPr>
          </p:nvSpPr>
          <p:spPr bwMode="auto">
            <a:xfrm>
              <a:off x="4812" y="3784"/>
              <a:ext cx="72" cy="22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27" name="Line 28"/>
            <p:cNvSpPr>
              <a:spLocks noChangeShapeType="1"/>
            </p:cNvSpPr>
            <p:nvPr>
              <p:custDataLst>
                <p:tags r:id="rId22"/>
              </p:custDataLst>
            </p:nvPr>
          </p:nvSpPr>
          <p:spPr bwMode="auto">
            <a:xfrm>
              <a:off x="4368" y="3330"/>
              <a:ext cx="384" cy="28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28" name="Oval 29"/>
            <p:cNvSpPr>
              <a:spLocks noChangeAspect="1" noChangeArrowheads="1"/>
            </p:cNvSpPr>
            <p:nvPr>
              <p:custDataLst>
                <p:tags r:id="rId23"/>
              </p:custDataLst>
            </p:nvPr>
          </p:nvSpPr>
          <p:spPr bwMode="auto">
            <a:xfrm>
              <a:off x="3539" y="3213"/>
              <a:ext cx="157" cy="16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72729" name="Oval 30"/>
            <p:cNvSpPr>
              <a:spLocks noChangeAspect="1" noChangeArrowheads="1"/>
            </p:cNvSpPr>
            <p:nvPr>
              <p:custDataLst>
                <p:tags r:id="rId24"/>
              </p:custDataLst>
            </p:nvPr>
          </p:nvSpPr>
          <p:spPr bwMode="auto">
            <a:xfrm>
              <a:off x="3408" y="2832"/>
              <a:ext cx="158" cy="166"/>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72730" name="Line 31"/>
            <p:cNvSpPr>
              <a:spLocks noChangeShapeType="1"/>
            </p:cNvSpPr>
            <p:nvPr>
              <p:custDataLst>
                <p:tags r:id="rId25"/>
              </p:custDataLst>
            </p:nvPr>
          </p:nvSpPr>
          <p:spPr bwMode="auto">
            <a:xfrm>
              <a:off x="3516" y="2998"/>
              <a:ext cx="72" cy="22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31" name="Oval 32"/>
            <p:cNvSpPr>
              <a:spLocks noChangeAspect="1" noChangeArrowheads="1"/>
            </p:cNvSpPr>
            <p:nvPr>
              <p:custDataLst>
                <p:tags r:id="rId26"/>
              </p:custDataLst>
            </p:nvPr>
          </p:nvSpPr>
          <p:spPr bwMode="auto">
            <a:xfrm>
              <a:off x="4019" y="3615"/>
              <a:ext cx="157" cy="16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72732" name="Oval 33"/>
            <p:cNvSpPr>
              <a:spLocks noChangeAspect="1" noChangeArrowheads="1"/>
            </p:cNvSpPr>
            <p:nvPr>
              <p:custDataLst>
                <p:tags r:id="rId27"/>
              </p:custDataLst>
            </p:nvPr>
          </p:nvSpPr>
          <p:spPr bwMode="auto">
            <a:xfrm>
              <a:off x="3888" y="3234"/>
              <a:ext cx="158" cy="166"/>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72733" name="Line 34"/>
            <p:cNvSpPr>
              <a:spLocks noChangeShapeType="1"/>
            </p:cNvSpPr>
            <p:nvPr>
              <p:custDataLst>
                <p:tags r:id="rId28"/>
              </p:custDataLst>
            </p:nvPr>
          </p:nvSpPr>
          <p:spPr bwMode="auto">
            <a:xfrm>
              <a:off x="3996" y="3400"/>
              <a:ext cx="72" cy="22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34" name="Line 35"/>
            <p:cNvSpPr>
              <a:spLocks noChangeShapeType="1"/>
            </p:cNvSpPr>
            <p:nvPr>
              <p:custDataLst>
                <p:tags r:id="rId29"/>
              </p:custDataLst>
            </p:nvPr>
          </p:nvSpPr>
          <p:spPr bwMode="auto">
            <a:xfrm>
              <a:off x="3552" y="2946"/>
              <a:ext cx="384" cy="28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35" name="Line 36"/>
            <p:cNvSpPr>
              <a:spLocks noChangeShapeType="1"/>
            </p:cNvSpPr>
            <p:nvPr>
              <p:custDataLst>
                <p:tags r:id="rId30"/>
              </p:custDataLst>
            </p:nvPr>
          </p:nvSpPr>
          <p:spPr bwMode="auto">
            <a:xfrm>
              <a:off x="3600" y="2928"/>
              <a:ext cx="672" cy="288"/>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2720" name="Rectangle 37"/>
          <p:cNvSpPr>
            <a:spLocks noChangeArrowheads="1"/>
          </p:cNvSpPr>
          <p:nvPr>
            <p:custDataLst>
              <p:tags r:id="rId15"/>
            </p:custDataLst>
          </p:nvPr>
        </p:nvSpPr>
        <p:spPr bwMode="auto">
          <a:xfrm>
            <a:off x="1524000" y="4419600"/>
            <a:ext cx="5638800" cy="2286000"/>
          </a:xfrm>
          <a:prstGeom prst="rect">
            <a:avLst/>
          </a:prstGeom>
          <a:noFill/>
          <a:ln w="31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452834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Operation </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t>A </a:t>
            </a:r>
            <a:r>
              <a:rPr lang="en-IN" sz="2400" dirty="0" err="1"/>
              <a:t>mergeable</a:t>
            </a:r>
            <a:r>
              <a:rPr lang="en-IN" sz="2400" dirty="0"/>
              <a:t> heap supports the following operations:[1</a:t>
            </a:r>
            <a:r>
              <a:rPr lang="en-IN" sz="2400" dirty="0" smtClean="0"/>
              <a:t>]</a:t>
            </a:r>
            <a:endParaRPr lang="en-IN" sz="2400" dirty="0"/>
          </a:p>
          <a:p>
            <a:r>
              <a:rPr lang="en-IN" sz="2400" dirty="0"/>
              <a:t>    Make-Heap(), creating an empty heap.</a:t>
            </a:r>
          </a:p>
          <a:p>
            <a:r>
              <a:rPr lang="en-IN" sz="2400" dirty="0"/>
              <a:t>    Insert(</a:t>
            </a:r>
            <a:r>
              <a:rPr lang="en-IN" sz="2400" dirty="0" err="1"/>
              <a:t>H,x</a:t>
            </a:r>
            <a:r>
              <a:rPr lang="en-IN" sz="2400" dirty="0"/>
              <a:t>), inserting an element x into the heap H.</a:t>
            </a:r>
          </a:p>
          <a:p>
            <a:r>
              <a:rPr lang="en-IN" sz="2400" dirty="0"/>
              <a:t>    Min(H), returning the minimum element, or Nil if no </a:t>
            </a:r>
            <a:r>
              <a:rPr lang="en-IN" sz="2400" dirty="0" smtClean="0"/>
              <a:t>	such 	element </a:t>
            </a:r>
            <a:r>
              <a:rPr lang="en-IN" sz="2400" dirty="0"/>
              <a:t>exists.</a:t>
            </a:r>
          </a:p>
          <a:p>
            <a:r>
              <a:rPr lang="en-IN" sz="2400" dirty="0"/>
              <a:t>    Extract-Min(H), extracting and returning the minimum </a:t>
            </a:r>
            <a:r>
              <a:rPr lang="en-IN" sz="2400" dirty="0" smtClean="0"/>
              <a:t>	element</a:t>
            </a:r>
            <a:r>
              <a:rPr lang="en-IN" sz="2400" dirty="0"/>
              <a:t>, or Nil if no such element exists.</a:t>
            </a:r>
          </a:p>
          <a:p>
            <a:r>
              <a:rPr lang="en-IN" sz="2400" dirty="0"/>
              <a:t>    Merge(H1,H2), combining the elements of H1 and H2.</a:t>
            </a:r>
          </a:p>
          <a:p>
            <a:endParaRPr lang="en-IN" sz="2400" dirty="0"/>
          </a:p>
        </p:txBody>
      </p:sp>
    </p:spTree>
    <p:extLst>
      <p:ext uri="{BB962C8B-B14F-4D97-AF65-F5344CB8AC3E}">
        <p14:creationId xmlns:p14="http://schemas.microsoft.com/office/powerpoint/2010/main" val="31100820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custDataLst>
              <p:tags r:id="rId1"/>
            </p:custDataLst>
          </p:nvPr>
        </p:nvSpPr>
        <p:spPr>
          <a:xfrm>
            <a:off x="685800" y="0"/>
            <a:ext cx="7772400" cy="1143000"/>
          </a:xfrm>
        </p:spPr>
        <p:txBody>
          <a:bodyPr/>
          <a:lstStyle/>
          <a:p>
            <a:pPr eaLnBrk="1" hangingPunct="1"/>
            <a:r>
              <a:rPr lang="en-US" altLang="en-US" smtClean="0"/>
              <a:t>Properties of Binomial Queue</a:t>
            </a:r>
          </a:p>
        </p:txBody>
      </p:sp>
      <p:sp>
        <p:nvSpPr>
          <p:cNvPr id="7173" name="Rectangle 3"/>
          <p:cNvSpPr>
            <a:spLocks noGrp="1" noChangeArrowheads="1"/>
          </p:cNvSpPr>
          <p:nvPr>
            <p:ph idx="1"/>
            <p:custDataLst>
              <p:tags r:id="rId2"/>
            </p:custDataLst>
          </p:nvPr>
        </p:nvSpPr>
        <p:spPr>
          <a:xfrm>
            <a:off x="381000" y="1143000"/>
            <a:ext cx="8763000" cy="4724400"/>
          </a:xfrm>
        </p:spPr>
        <p:txBody>
          <a:bodyPr>
            <a:normAutofit/>
          </a:bodyPr>
          <a:lstStyle/>
          <a:p>
            <a:pPr eaLnBrk="1" hangingPunct="1">
              <a:lnSpc>
                <a:spcPct val="90000"/>
              </a:lnSpc>
              <a:defRPr/>
            </a:pPr>
            <a:r>
              <a:rPr lang="en-US" dirty="0" smtClean="0"/>
              <a:t>At most </a:t>
            </a:r>
            <a:r>
              <a:rPr lang="en-US" u="sng" dirty="0" smtClean="0"/>
              <a:t>one</a:t>
            </a:r>
            <a:r>
              <a:rPr lang="en-US" dirty="0" smtClean="0"/>
              <a:t> binomial tree of any height</a:t>
            </a:r>
          </a:p>
          <a:p>
            <a:pPr eaLnBrk="1" hangingPunct="1">
              <a:lnSpc>
                <a:spcPct val="90000"/>
              </a:lnSpc>
              <a:defRPr/>
            </a:pPr>
            <a:endParaRPr lang="en-US" dirty="0" smtClean="0"/>
          </a:p>
          <a:p>
            <a:pPr eaLnBrk="1" hangingPunct="1">
              <a:lnSpc>
                <a:spcPct val="90000"/>
              </a:lnSpc>
              <a:defRPr/>
            </a:pPr>
            <a:r>
              <a:rPr lang="en-US" i="1" dirty="0" smtClean="0"/>
              <a:t>n</a:t>
            </a:r>
            <a:r>
              <a:rPr lang="en-US" dirty="0" smtClean="0"/>
              <a:t> nodes  </a:t>
            </a:r>
            <a:r>
              <a:rPr lang="en-US" dirty="0" smtClean="0">
                <a:sym typeface="Symbol" pitchFamily="18" charset="2"/>
              </a:rPr>
              <a:t>  binary representation is of size ? </a:t>
            </a:r>
            <a:br>
              <a:rPr lang="en-US" dirty="0" smtClean="0">
                <a:sym typeface="Symbol" pitchFamily="18" charset="2"/>
              </a:rPr>
            </a:br>
            <a:r>
              <a:rPr lang="en-US" dirty="0" smtClean="0">
                <a:sym typeface="Symbol" pitchFamily="18" charset="2"/>
              </a:rPr>
              <a:t>	           deepest tree has height ?</a:t>
            </a:r>
          </a:p>
          <a:p>
            <a:pPr eaLnBrk="1" hangingPunct="1">
              <a:lnSpc>
                <a:spcPct val="90000"/>
              </a:lnSpc>
              <a:buFontTx/>
              <a:buNone/>
              <a:defRPr/>
            </a:pPr>
            <a:r>
              <a:rPr lang="en-US" dirty="0" smtClean="0">
                <a:sym typeface="Symbol" pitchFamily="18" charset="2"/>
              </a:rPr>
              <a:t>		           number of trees is ?</a:t>
            </a:r>
          </a:p>
          <a:p>
            <a:pPr eaLnBrk="1" hangingPunct="1">
              <a:lnSpc>
                <a:spcPct val="90000"/>
              </a:lnSpc>
              <a:defRPr/>
            </a:pPr>
            <a:endParaRPr lang="en-US" dirty="0" smtClean="0">
              <a:sym typeface="Symbol" pitchFamily="18" charset="2"/>
            </a:endParaRPr>
          </a:p>
          <a:p>
            <a:pPr eaLnBrk="1" hangingPunct="1">
              <a:lnSpc>
                <a:spcPct val="90000"/>
              </a:lnSpc>
              <a:buFontTx/>
              <a:buNone/>
              <a:defRPr/>
            </a:pPr>
            <a:r>
              <a:rPr lang="en-US" i="1" dirty="0" smtClean="0">
                <a:sym typeface="Symbol" pitchFamily="18" charset="2"/>
              </a:rPr>
              <a:t>Define</a:t>
            </a:r>
            <a:r>
              <a:rPr lang="en-US" dirty="0" smtClean="0">
                <a:sym typeface="Symbol" pitchFamily="18" charset="2"/>
              </a:rPr>
              <a:t>: height(forest F) = </a:t>
            </a:r>
            <a:r>
              <a:rPr lang="en-US" dirty="0" err="1" smtClean="0">
                <a:sym typeface="Symbol" pitchFamily="18" charset="2"/>
              </a:rPr>
              <a:t>max</a:t>
            </a:r>
            <a:r>
              <a:rPr lang="en-US" baseline="-25000" dirty="0" err="1" smtClean="0">
                <a:sym typeface="Symbol" pitchFamily="18" charset="2"/>
              </a:rPr>
              <a:t>tree</a:t>
            </a:r>
            <a:r>
              <a:rPr lang="en-US" baseline="-25000" dirty="0" smtClean="0">
                <a:sym typeface="Symbol" pitchFamily="18" charset="2"/>
              </a:rPr>
              <a:t> T in F</a:t>
            </a:r>
            <a:r>
              <a:rPr lang="en-US" dirty="0" smtClean="0">
                <a:sym typeface="Symbol" pitchFamily="18" charset="2"/>
              </a:rPr>
              <a:t> { height(T) }</a:t>
            </a:r>
          </a:p>
          <a:p>
            <a:pPr eaLnBrk="1" hangingPunct="1">
              <a:lnSpc>
                <a:spcPct val="90000"/>
              </a:lnSpc>
              <a:buFontTx/>
              <a:buNone/>
              <a:defRPr/>
            </a:pPr>
            <a:endParaRPr lang="en-US" dirty="0" smtClean="0">
              <a:sym typeface="Symbol" pitchFamily="18" charset="2"/>
            </a:endParaRPr>
          </a:p>
          <a:p>
            <a:pPr eaLnBrk="1" hangingPunct="1">
              <a:lnSpc>
                <a:spcPct val="90000"/>
              </a:lnSpc>
              <a:buFontTx/>
              <a:buNone/>
              <a:defRPr/>
            </a:pPr>
            <a:r>
              <a:rPr lang="en-US" sz="2800" dirty="0" smtClean="0">
                <a:solidFill>
                  <a:srgbClr val="FF0000"/>
                </a:solidFill>
                <a:sym typeface="Symbol" pitchFamily="18" charset="2"/>
              </a:rPr>
              <a:t>Binomial Q with </a:t>
            </a:r>
            <a:r>
              <a:rPr lang="en-US" sz="2800" i="1" dirty="0" smtClean="0">
                <a:solidFill>
                  <a:srgbClr val="FF0000"/>
                </a:solidFill>
                <a:sym typeface="Symbol" pitchFamily="18" charset="2"/>
              </a:rPr>
              <a:t>n</a:t>
            </a:r>
            <a:r>
              <a:rPr lang="en-US" sz="2800" dirty="0" smtClean="0">
                <a:solidFill>
                  <a:srgbClr val="FF0000"/>
                </a:solidFill>
                <a:sym typeface="Symbol" pitchFamily="18" charset="2"/>
              </a:rPr>
              <a:t> nodes has height </a:t>
            </a:r>
            <a:r>
              <a:rPr lang="el-GR" sz="2800" dirty="0" smtClean="0">
                <a:solidFill>
                  <a:srgbClr val="FF0000"/>
                </a:solidFill>
                <a:cs typeface="Times New Roman" pitchFamily="18" charset="0"/>
                <a:sym typeface="Symbol" pitchFamily="18" charset="2"/>
              </a:rPr>
              <a:t>Θ</a:t>
            </a:r>
            <a:r>
              <a:rPr lang="en-US" sz="2800" dirty="0" smtClean="0">
                <a:solidFill>
                  <a:srgbClr val="FF0000"/>
                </a:solidFill>
                <a:cs typeface="Times New Roman" pitchFamily="18" charset="0"/>
                <a:sym typeface="Symbol" pitchFamily="18" charset="2"/>
              </a:rPr>
              <a:t>(log </a:t>
            </a:r>
            <a:r>
              <a:rPr lang="en-US" sz="2800" i="1" dirty="0" smtClean="0">
                <a:solidFill>
                  <a:srgbClr val="FF0000"/>
                </a:solidFill>
                <a:cs typeface="Times New Roman" pitchFamily="18" charset="0"/>
                <a:sym typeface="Symbol" pitchFamily="18" charset="2"/>
              </a:rPr>
              <a:t>n</a:t>
            </a:r>
            <a:r>
              <a:rPr lang="en-US" sz="2800" dirty="0" smtClean="0">
                <a:solidFill>
                  <a:srgbClr val="FF0000"/>
                </a:solidFill>
                <a:cs typeface="Times New Roman" pitchFamily="18" charset="0"/>
                <a:sym typeface="Symbol" pitchFamily="18" charset="2"/>
              </a:rPr>
              <a:t>)</a:t>
            </a:r>
            <a:endParaRPr lang="el-GR" sz="2800" dirty="0" smtClean="0">
              <a:solidFill>
                <a:srgbClr val="FF0000"/>
              </a:solidFill>
              <a:cs typeface="Times New Roman" pitchFamily="18" charset="0"/>
              <a:sym typeface="Symbol" pitchFamily="18" charset="2"/>
            </a:endParaRPr>
          </a:p>
        </p:txBody>
      </p:sp>
      <p:sp>
        <p:nvSpPr>
          <p:cNvPr id="73732" name="Slide Number Placeholder 5"/>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372E0E7-FD39-4CC2-8891-49CDFC8DDDC4}" type="slidenum">
              <a:rPr lang="en-US" altLang="en-US" sz="1400"/>
              <a:pPr eaLnBrk="1" hangingPunct="1"/>
              <a:t>50</a:t>
            </a:fld>
            <a:endParaRPr lang="en-US" altLang="en-US" sz="1400"/>
          </a:p>
        </p:txBody>
      </p:sp>
      <p:sp>
        <p:nvSpPr>
          <p:cNvPr id="73733" name="Text Box 4" hidden="1"/>
          <p:cNvSpPr txBox="1">
            <a:spLocks noChangeArrowheads="1"/>
          </p:cNvSpPr>
          <p:nvPr>
            <p:custDataLst>
              <p:tags r:id="rId4"/>
            </p:custDataLst>
          </p:nvPr>
        </p:nvSpPr>
        <p:spPr bwMode="auto">
          <a:xfrm>
            <a:off x="7543800" y="3276600"/>
            <a:ext cx="1050925"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cs typeface="Times New Roman" panose="02020603050405020304" pitchFamily="18" charset="0"/>
              </a:rPr>
              <a:t>O(</a:t>
            </a:r>
            <a:r>
              <a:rPr lang="en-US" altLang="en-US" sz="2000"/>
              <a:t>log </a:t>
            </a:r>
            <a:r>
              <a:rPr lang="en-US" altLang="en-US" sz="2000" i="1"/>
              <a:t>n</a:t>
            </a:r>
            <a:r>
              <a:rPr lang="en-US" altLang="en-US" sz="2000"/>
              <a:t>)</a:t>
            </a:r>
          </a:p>
        </p:txBody>
      </p:sp>
    </p:spTree>
    <p:extLst>
      <p:ext uri="{BB962C8B-B14F-4D97-AF65-F5344CB8AC3E}">
        <p14:creationId xmlns:p14="http://schemas.microsoft.com/office/powerpoint/2010/main" val="32385820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custDataLst>
              <p:tags r:id="rId1"/>
            </p:custDataLst>
          </p:nvPr>
        </p:nvSpPr>
        <p:spPr>
          <a:xfrm>
            <a:off x="685800" y="304800"/>
            <a:ext cx="7772400" cy="1143000"/>
          </a:xfrm>
        </p:spPr>
        <p:txBody>
          <a:bodyPr>
            <a:normAutofit/>
          </a:bodyPr>
          <a:lstStyle/>
          <a:p>
            <a:pPr eaLnBrk="1" hangingPunct="1">
              <a:defRPr/>
            </a:pPr>
            <a:r>
              <a:rPr lang="en-US" smtClean="0"/>
              <a:t>Operations on Binomial Queue</a:t>
            </a:r>
          </a:p>
        </p:txBody>
      </p:sp>
      <p:sp>
        <p:nvSpPr>
          <p:cNvPr id="8197" name="Rectangle 3"/>
          <p:cNvSpPr>
            <a:spLocks noGrp="1" noChangeArrowheads="1"/>
          </p:cNvSpPr>
          <p:nvPr>
            <p:ph idx="1"/>
            <p:custDataLst>
              <p:tags r:id="rId2"/>
            </p:custDataLst>
          </p:nvPr>
        </p:nvSpPr>
        <p:spPr>
          <a:xfrm>
            <a:off x="685800" y="1524000"/>
            <a:ext cx="8458200" cy="4114800"/>
          </a:xfrm>
        </p:spPr>
        <p:txBody>
          <a:bodyPr>
            <a:normAutofit/>
          </a:bodyPr>
          <a:lstStyle/>
          <a:p>
            <a:pPr eaLnBrk="1" hangingPunct="1">
              <a:defRPr/>
            </a:pPr>
            <a:r>
              <a:rPr lang="en-US" smtClean="0"/>
              <a:t>Will again define </a:t>
            </a:r>
            <a:r>
              <a:rPr lang="en-US" i="1" smtClean="0"/>
              <a:t>merge</a:t>
            </a:r>
            <a:r>
              <a:rPr lang="en-US" smtClean="0"/>
              <a:t> as the base operation</a:t>
            </a:r>
          </a:p>
          <a:p>
            <a:pPr lvl="1" eaLnBrk="1" hangingPunct="1">
              <a:defRPr/>
            </a:pPr>
            <a:r>
              <a:rPr lang="en-US" smtClean="0"/>
              <a:t>insert, deleteMin, buildBinomialQ will use merge</a:t>
            </a:r>
          </a:p>
          <a:p>
            <a:pPr lvl="1" eaLnBrk="1" hangingPunct="1">
              <a:defRPr/>
            </a:pPr>
            <a:endParaRPr lang="en-US" smtClean="0"/>
          </a:p>
          <a:p>
            <a:pPr eaLnBrk="1" hangingPunct="1">
              <a:defRPr/>
            </a:pPr>
            <a:r>
              <a:rPr lang="en-US" smtClean="0"/>
              <a:t>Can we do increaseKey efficiently?</a:t>
            </a:r>
            <a:br>
              <a:rPr lang="en-US" smtClean="0"/>
            </a:br>
            <a:r>
              <a:rPr lang="en-US" smtClean="0"/>
              <a:t>decreaseKey?</a:t>
            </a:r>
          </a:p>
          <a:p>
            <a:pPr eaLnBrk="1" hangingPunct="1">
              <a:defRPr/>
            </a:pPr>
            <a:endParaRPr lang="en-US" smtClean="0"/>
          </a:p>
          <a:p>
            <a:pPr eaLnBrk="1" hangingPunct="1">
              <a:defRPr/>
            </a:pPr>
            <a:r>
              <a:rPr lang="en-US" smtClean="0"/>
              <a:t>What about findMin?</a:t>
            </a:r>
          </a:p>
        </p:txBody>
      </p:sp>
      <p:sp>
        <p:nvSpPr>
          <p:cNvPr id="74756" name="Slide Number Placeholder 5"/>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CAE7C9D-E348-47EE-A060-9F992498D588}" type="slidenum">
              <a:rPr lang="en-US" altLang="en-US" sz="1400"/>
              <a:pPr eaLnBrk="1" hangingPunct="1"/>
              <a:t>51</a:t>
            </a:fld>
            <a:endParaRPr lang="en-US" altLang="en-US" sz="1400"/>
          </a:p>
        </p:txBody>
      </p:sp>
      <p:sp>
        <p:nvSpPr>
          <p:cNvPr id="74757" name="Text Box 4" hidden="1"/>
          <p:cNvSpPr txBox="1">
            <a:spLocks noChangeArrowheads="1"/>
          </p:cNvSpPr>
          <p:nvPr>
            <p:custDataLst>
              <p:tags r:id="rId4"/>
            </p:custDataLst>
          </p:nvPr>
        </p:nvSpPr>
        <p:spPr bwMode="auto">
          <a:xfrm>
            <a:off x="7239000" y="3124200"/>
            <a:ext cx="1573213"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Yes! Just like</a:t>
            </a:r>
            <a:br>
              <a:rPr lang="en-US" altLang="en-US" sz="2000"/>
            </a:br>
            <a:r>
              <a:rPr lang="en-US" altLang="en-US" sz="2000"/>
              <a:t>Binary Heaps</a:t>
            </a:r>
          </a:p>
        </p:txBody>
      </p:sp>
      <p:sp>
        <p:nvSpPr>
          <p:cNvPr id="74758" name="Text Box 5" hidden="1"/>
          <p:cNvSpPr txBox="1">
            <a:spLocks noChangeArrowheads="1"/>
          </p:cNvSpPr>
          <p:nvPr>
            <p:custDataLst>
              <p:tags r:id="rId5"/>
            </p:custDataLst>
          </p:nvPr>
        </p:nvSpPr>
        <p:spPr bwMode="auto">
          <a:xfrm>
            <a:off x="6400800" y="4572000"/>
            <a:ext cx="2301875" cy="13112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log n normally</a:t>
            </a:r>
          </a:p>
          <a:p>
            <a:r>
              <a:rPr lang="en-US" altLang="en-US" sz="2000">
                <a:cs typeface="Times New Roman" panose="02020603050405020304" pitchFamily="18" charset="0"/>
              </a:rPr>
              <a:t>O(1) if you maintain</a:t>
            </a:r>
            <a:br>
              <a:rPr lang="en-US" altLang="en-US" sz="2000">
                <a:cs typeface="Times New Roman" panose="02020603050405020304" pitchFamily="18" charset="0"/>
              </a:rPr>
            </a:br>
            <a:r>
              <a:rPr lang="en-US" altLang="en-US" sz="2000">
                <a:cs typeface="Times New Roman" panose="02020603050405020304" pitchFamily="18" charset="0"/>
              </a:rPr>
              <a:t>   min explicitly over</a:t>
            </a:r>
            <a:br>
              <a:rPr lang="en-US" altLang="en-US" sz="2000">
                <a:cs typeface="Times New Roman" panose="02020603050405020304" pitchFamily="18" charset="0"/>
              </a:rPr>
            </a:br>
            <a:r>
              <a:rPr lang="en-US" altLang="en-US" sz="2000">
                <a:cs typeface="Times New Roman" panose="02020603050405020304" pitchFamily="18" charset="0"/>
              </a:rPr>
              <a:t>   ops</a:t>
            </a:r>
            <a:endParaRPr lang="el-GR" altLang="en-US" sz="2000">
              <a:cs typeface="Times New Roman" panose="02020603050405020304" pitchFamily="18" charset="0"/>
            </a:endParaRPr>
          </a:p>
        </p:txBody>
      </p:sp>
    </p:spTree>
    <p:extLst>
      <p:ext uri="{BB962C8B-B14F-4D97-AF65-F5344CB8AC3E}">
        <p14:creationId xmlns:p14="http://schemas.microsoft.com/office/powerpoint/2010/main" val="13229875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custDataLst>
              <p:tags r:id="rId1"/>
            </p:custDataLst>
          </p:nvPr>
        </p:nvSpPr>
        <p:spPr>
          <a:xfrm>
            <a:off x="685800" y="0"/>
            <a:ext cx="7772400" cy="1143000"/>
          </a:xfrm>
        </p:spPr>
        <p:txBody>
          <a:bodyPr>
            <a:normAutofit/>
          </a:bodyPr>
          <a:lstStyle/>
          <a:p>
            <a:pPr eaLnBrk="1" hangingPunct="1">
              <a:defRPr/>
            </a:pPr>
            <a:r>
              <a:rPr lang="en-US" dirty="0" smtClean="0"/>
              <a:t>Merging Two Binomial Queues</a:t>
            </a:r>
          </a:p>
        </p:txBody>
      </p:sp>
      <p:sp>
        <p:nvSpPr>
          <p:cNvPr id="9221" name="Rectangle 3"/>
          <p:cNvSpPr>
            <a:spLocks noGrp="1" noChangeArrowheads="1"/>
          </p:cNvSpPr>
          <p:nvPr>
            <p:ph idx="1"/>
            <p:custDataLst>
              <p:tags r:id="rId2"/>
            </p:custDataLst>
          </p:nvPr>
        </p:nvSpPr>
        <p:spPr>
          <a:xfrm>
            <a:off x="152400" y="1371600"/>
            <a:ext cx="7772400" cy="4724400"/>
          </a:xfrm>
        </p:spPr>
        <p:txBody>
          <a:bodyPr>
            <a:normAutofit/>
          </a:bodyPr>
          <a:lstStyle/>
          <a:p>
            <a:pPr marL="533400" indent="-533400" eaLnBrk="1" hangingPunct="1">
              <a:lnSpc>
                <a:spcPct val="90000"/>
              </a:lnSpc>
              <a:buFontTx/>
              <a:buNone/>
              <a:defRPr/>
            </a:pPr>
            <a:r>
              <a:rPr lang="en-US" sz="2800" dirty="0" smtClean="0"/>
              <a:t>Essentially like adding two binary numbers!</a:t>
            </a:r>
          </a:p>
          <a:p>
            <a:pPr marL="1714500" lvl="3" indent="-342900" eaLnBrk="1" hangingPunct="1">
              <a:lnSpc>
                <a:spcPct val="90000"/>
              </a:lnSpc>
              <a:buFontTx/>
              <a:buNone/>
              <a:defRPr/>
            </a:pPr>
            <a:endParaRPr lang="en-US" sz="1800" dirty="0" smtClean="0"/>
          </a:p>
          <a:p>
            <a:pPr marL="533400" indent="-533400" eaLnBrk="1" hangingPunct="1">
              <a:lnSpc>
                <a:spcPct val="90000"/>
              </a:lnSpc>
              <a:buFontTx/>
              <a:buAutoNum type="arabicPeriod"/>
              <a:defRPr/>
            </a:pPr>
            <a:r>
              <a:rPr lang="en-US" sz="2800" dirty="0" smtClean="0"/>
              <a:t>Combine the two forests</a:t>
            </a:r>
          </a:p>
          <a:p>
            <a:pPr marL="533400" indent="-533400" eaLnBrk="1" hangingPunct="1">
              <a:lnSpc>
                <a:spcPct val="90000"/>
              </a:lnSpc>
              <a:buFontTx/>
              <a:buAutoNum type="arabicPeriod"/>
              <a:defRPr/>
            </a:pPr>
            <a:r>
              <a:rPr lang="en-US" sz="2800" dirty="0" smtClean="0"/>
              <a:t>For </a:t>
            </a:r>
            <a:r>
              <a:rPr lang="en-US" sz="2800" i="1" dirty="0" smtClean="0"/>
              <a:t>k</a:t>
            </a:r>
            <a:r>
              <a:rPr lang="en-US" sz="2800" dirty="0" smtClean="0"/>
              <a:t> from 0 to </a:t>
            </a:r>
            <a:r>
              <a:rPr lang="en-US" sz="2800" dirty="0" err="1" smtClean="0"/>
              <a:t>maxheight</a:t>
            </a:r>
            <a:r>
              <a:rPr lang="en-US" sz="2800" dirty="0" smtClean="0"/>
              <a:t> {</a:t>
            </a:r>
          </a:p>
          <a:p>
            <a:pPr marL="914400" lvl="1" indent="-457200" eaLnBrk="1" hangingPunct="1">
              <a:lnSpc>
                <a:spcPct val="90000"/>
              </a:lnSpc>
              <a:buFontTx/>
              <a:buAutoNum type="alphaLcPeriod"/>
              <a:defRPr/>
            </a:pPr>
            <a:r>
              <a:rPr lang="en-US" sz="2400" dirty="0" smtClean="0"/>
              <a:t> </a:t>
            </a:r>
            <a:r>
              <a:rPr lang="en-US" sz="2400" i="1" dirty="0" smtClean="0"/>
              <a:t>m</a:t>
            </a:r>
            <a:r>
              <a:rPr lang="en-US" sz="2400" dirty="0" smtClean="0"/>
              <a:t> </a:t>
            </a:r>
            <a:r>
              <a:rPr lang="en-US" sz="2400" dirty="0" smtClean="0">
                <a:sym typeface="Symbol" pitchFamily="18" charset="2"/>
              </a:rPr>
              <a:t></a:t>
            </a:r>
            <a:r>
              <a:rPr lang="en-US" sz="2400" dirty="0" smtClean="0"/>
              <a:t> total number of  </a:t>
            </a:r>
            <a:r>
              <a:rPr lang="en-US" sz="2400" dirty="0" err="1" smtClean="0">
                <a:solidFill>
                  <a:schemeClr val="accent2"/>
                </a:solidFill>
              </a:rPr>
              <a:t>B</a:t>
            </a:r>
            <a:r>
              <a:rPr lang="en-US" sz="2400" i="1" baseline="-25000" dirty="0" err="1" smtClean="0">
                <a:solidFill>
                  <a:schemeClr val="accent2"/>
                </a:solidFill>
              </a:rPr>
              <a:t>k</a:t>
            </a:r>
            <a:r>
              <a:rPr lang="en-US" sz="2400" dirty="0" err="1" smtClean="0"/>
              <a:t>’s</a:t>
            </a:r>
            <a:r>
              <a:rPr lang="en-US" sz="2400" dirty="0" smtClean="0"/>
              <a:t> in the two BQs</a:t>
            </a:r>
          </a:p>
          <a:p>
            <a:pPr marL="914400" lvl="1" indent="-457200" eaLnBrk="1" hangingPunct="1">
              <a:lnSpc>
                <a:spcPct val="90000"/>
              </a:lnSpc>
              <a:buFontTx/>
              <a:buAutoNum type="alphaLcPeriod"/>
              <a:defRPr/>
            </a:pPr>
            <a:r>
              <a:rPr lang="en-US" sz="2400" dirty="0" smtClean="0"/>
              <a:t>if m=0:    continue;</a:t>
            </a:r>
          </a:p>
          <a:p>
            <a:pPr marL="914400" lvl="1" indent="-457200" eaLnBrk="1" hangingPunct="1">
              <a:lnSpc>
                <a:spcPct val="90000"/>
              </a:lnSpc>
              <a:buFontTx/>
              <a:buAutoNum type="alphaLcPeriod"/>
              <a:defRPr/>
            </a:pPr>
            <a:r>
              <a:rPr lang="en-US" sz="2400" dirty="0" smtClean="0"/>
              <a:t>if </a:t>
            </a:r>
            <a:r>
              <a:rPr lang="en-US" sz="2400" i="1" dirty="0" smtClean="0"/>
              <a:t>m</a:t>
            </a:r>
            <a:r>
              <a:rPr lang="en-US" sz="2400" dirty="0" smtClean="0"/>
              <a:t>=1:	    continue;</a:t>
            </a:r>
          </a:p>
          <a:p>
            <a:pPr marL="914400" lvl="1" indent="-457200" eaLnBrk="1" hangingPunct="1">
              <a:lnSpc>
                <a:spcPct val="90000"/>
              </a:lnSpc>
              <a:buFontTx/>
              <a:buAutoNum type="alphaLcPeriod"/>
              <a:defRPr/>
            </a:pPr>
            <a:r>
              <a:rPr lang="en-US" sz="2400" dirty="0" smtClean="0"/>
              <a:t>if </a:t>
            </a:r>
            <a:r>
              <a:rPr lang="en-US" sz="2400" i="1" dirty="0" smtClean="0"/>
              <a:t>m</a:t>
            </a:r>
            <a:r>
              <a:rPr lang="en-US" sz="2400" dirty="0" smtClean="0"/>
              <a:t>=2:	    combine the two </a:t>
            </a:r>
            <a:r>
              <a:rPr lang="en-US" sz="2400" dirty="0" err="1" smtClean="0">
                <a:solidFill>
                  <a:schemeClr val="accent2"/>
                </a:solidFill>
              </a:rPr>
              <a:t>B</a:t>
            </a:r>
            <a:r>
              <a:rPr lang="en-US" sz="2400" i="1" baseline="-25000" dirty="0" err="1" smtClean="0">
                <a:solidFill>
                  <a:schemeClr val="accent2"/>
                </a:solidFill>
              </a:rPr>
              <a:t>k</a:t>
            </a:r>
            <a:r>
              <a:rPr lang="en-US" sz="2400" dirty="0" err="1" smtClean="0"/>
              <a:t>’s</a:t>
            </a:r>
            <a:r>
              <a:rPr lang="en-US" sz="2400" dirty="0" smtClean="0"/>
              <a:t> to form a </a:t>
            </a:r>
            <a:r>
              <a:rPr lang="en-US" sz="2400" dirty="0" smtClean="0">
                <a:solidFill>
                  <a:schemeClr val="accent2"/>
                </a:solidFill>
              </a:rPr>
              <a:t>B</a:t>
            </a:r>
            <a:r>
              <a:rPr lang="en-US" sz="2400" i="1" baseline="-25000" dirty="0" smtClean="0">
                <a:solidFill>
                  <a:schemeClr val="accent2"/>
                </a:solidFill>
              </a:rPr>
              <a:t>k</a:t>
            </a:r>
            <a:r>
              <a:rPr lang="en-US" sz="2400" baseline="-25000" dirty="0" smtClean="0">
                <a:solidFill>
                  <a:schemeClr val="accent2"/>
                </a:solidFill>
              </a:rPr>
              <a:t>+1</a:t>
            </a:r>
            <a:endParaRPr lang="en-US" sz="2400" dirty="0" smtClean="0">
              <a:solidFill>
                <a:schemeClr val="accent2"/>
              </a:solidFill>
            </a:endParaRPr>
          </a:p>
          <a:p>
            <a:pPr marL="914400" lvl="1" indent="-457200" eaLnBrk="1" hangingPunct="1">
              <a:lnSpc>
                <a:spcPct val="90000"/>
              </a:lnSpc>
              <a:buFontTx/>
              <a:buAutoNum type="alphaLcPeriod"/>
              <a:defRPr/>
            </a:pPr>
            <a:r>
              <a:rPr lang="en-US" sz="2400" dirty="0" smtClean="0"/>
              <a:t>if </a:t>
            </a:r>
            <a:r>
              <a:rPr lang="en-US" sz="2400" i="1" dirty="0" smtClean="0"/>
              <a:t>m</a:t>
            </a:r>
            <a:r>
              <a:rPr lang="en-US" sz="2400" dirty="0" smtClean="0"/>
              <a:t>=3:	    retain one </a:t>
            </a:r>
            <a:r>
              <a:rPr lang="en-US" sz="2400" dirty="0" err="1" smtClean="0">
                <a:solidFill>
                  <a:schemeClr val="accent2"/>
                </a:solidFill>
              </a:rPr>
              <a:t>B</a:t>
            </a:r>
            <a:r>
              <a:rPr lang="en-US" sz="2400" i="1" baseline="-25000" dirty="0" err="1" smtClean="0">
                <a:solidFill>
                  <a:schemeClr val="accent2"/>
                </a:solidFill>
              </a:rPr>
              <a:t>k</a:t>
            </a:r>
            <a:r>
              <a:rPr lang="en-US" sz="2400" dirty="0" smtClean="0"/>
              <a:t> and</a:t>
            </a:r>
            <a:br>
              <a:rPr lang="en-US" sz="2400" dirty="0" smtClean="0"/>
            </a:br>
            <a:r>
              <a:rPr lang="en-US" sz="2400" dirty="0" smtClean="0"/>
              <a:t>	    combine the other two to form a </a:t>
            </a:r>
            <a:r>
              <a:rPr lang="en-US" sz="2400" dirty="0" smtClean="0">
                <a:solidFill>
                  <a:schemeClr val="accent2"/>
                </a:solidFill>
              </a:rPr>
              <a:t>B</a:t>
            </a:r>
            <a:r>
              <a:rPr lang="en-US" sz="2400" i="1" baseline="-25000" dirty="0" smtClean="0">
                <a:solidFill>
                  <a:schemeClr val="accent2"/>
                </a:solidFill>
              </a:rPr>
              <a:t>k</a:t>
            </a:r>
            <a:r>
              <a:rPr lang="en-US" sz="2400" baseline="-25000" dirty="0" smtClean="0">
                <a:solidFill>
                  <a:schemeClr val="accent2"/>
                </a:solidFill>
              </a:rPr>
              <a:t>+1</a:t>
            </a:r>
            <a:endParaRPr lang="en-US" sz="2400" dirty="0" smtClean="0">
              <a:solidFill>
                <a:schemeClr val="accent2"/>
              </a:solidFill>
            </a:endParaRPr>
          </a:p>
          <a:p>
            <a:pPr marL="533400" indent="-533400" eaLnBrk="1" hangingPunct="1">
              <a:lnSpc>
                <a:spcPct val="90000"/>
              </a:lnSpc>
              <a:buFontTx/>
              <a:buNone/>
              <a:defRPr/>
            </a:pPr>
            <a:r>
              <a:rPr lang="en-US" sz="2800" dirty="0" smtClean="0"/>
              <a:t>}</a:t>
            </a:r>
          </a:p>
        </p:txBody>
      </p:sp>
      <p:sp>
        <p:nvSpPr>
          <p:cNvPr id="75780" name="Slide Number Placeholder 5"/>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6ACA992-1AC8-44B1-80FF-6DED5CB2667E}" type="slidenum">
              <a:rPr lang="en-US" altLang="en-US" sz="1400"/>
              <a:pPr eaLnBrk="1" hangingPunct="1"/>
              <a:t>52</a:t>
            </a:fld>
            <a:endParaRPr lang="en-US" altLang="en-US" sz="1400"/>
          </a:p>
        </p:txBody>
      </p:sp>
      <p:sp>
        <p:nvSpPr>
          <p:cNvPr id="75781" name="Text Box 4"/>
          <p:cNvSpPr txBox="1">
            <a:spLocks noChangeArrowheads="1"/>
          </p:cNvSpPr>
          <p:nvPr>
            <p:custDataLst>
              <p:tags r:id="rId4"/>
            </p:custDataLst>
          </p:nvPr>
        </p:nvSpPr>
        <p:spPr bwMode="auto">
          <a:xfrm>
            <a:off x="1295400" y="5867400"/>
            <a:ext cx="5881688" cy="830263"/>
          </a:xfrm>
          <a:prstGeom prst="rect">
            <a:avLst/>
          </a:prstGeom>
          <a:noFill/>
          <a:ln w="9525">
            <a:noFill/>
            <a:miter lim="800000"/>
            <a:headEnd/>
            <a:tailEnd/>
          </a:ln>
        </p:spPr>
        <p:txBody>
          <a:bodyPr wrap="none">
            <a:spAutoFit/>
          </a:bodyPr>
          <a:lstStyle/>
          <a:p>
            <a:pPr eaLnBrk="0" hangingPunct="0">
              <a:defRPr/>
            </a:pPr>
            <a:r>
              <a:rPr lang="en-US" dirty="0">
                <a:solidFill>
                  <a:srgbClr val="FF0000"/>
                </a:solidFill>
                <a:latin typeface="+mj-lt"/>
              </a:rPr>
              <a:t>Claim: When this process ends, the forest</a:t>
            </a:r>
            <a:br>
              <a:rPr lang="en-US" dirty="0">
                <a:solidFill>
                  <a:srgbClr val="FF0000"/>
                </a:solidFill>
                <a:latin typeface="+mj-lt"/>
              </a:rPr>
            </a:br>
            <a:r>
              <a:rPr lang="en-US" dirty="0">
                <a:solidFill>
                  <a:srgbClr val="FF0000"/>
                </a:solidFill>
                <a:latin typeface="+mj-lt"/>
              </a:rPr>
              <a:t>	 has at most one tree of any height</a:t>
            </a:r>
          </a:p>
        </p:txBody>
      </p:sp>
      <p:sp>
        <p:nvSpPr>
          <p:cNvPr id="75782" name="Text Box 5"/>
          <p:cNvSpPr txBox="1">
            <a:spLocks noChangeArrowheads="1"/>
          </p:cNvSpPr>
          <p:nvPr>
            <p:custDataLst>
              <p:tags r:id="rId5"/>
            </p:custDataLst>
          </p:nvPr>
        </p:nvSpPr>
        <p:spPr bwMode="auto">
          <a:xfrm>
            <a:off x="7242175" y="3187700"/>
            <a:ext cx="1749425" cy="19177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 of 1’s</a:t>
            </a:r>
          </a:p>
          <a:p>
            <a:r>
              <a:rPr lang="en-US" altLang="en-US"/>
              <a:t>0+0 = 0</a:t>
            </a:r>
          </a:p>
          <a:p>
            <a:r>
              <a:rPr lang="en-US" altLang="en-US"/>
              <a:t>1+0 = 1</a:t>
            </a:r>
          </a:p>
          <a:p>
            <a:r>
              <a:rPr lang="en-US" altLang="en-US"/>
              <a:t>1+1 = 0+c</a:t>
            </a:r>
          </a:p>
          <a:p>
            <a:r>
              <a:rPr lang="en-US" altLang="en-US"/>
              <a:t>1+1+c = 1+c</a:t>
            </a:r>
          </a:p>
        </p:txBody>
      </p:sp>
      <p:sp>
        <p:nvSpPr>
          <p:cNvPr id="75783" name="Line 6"/>
          <p:cNvSpPr>
            <a:spLocks noChangeShapeType="1"/>
          </p:cNvSpPr>
          <p:nvPr>
            <p:custDataLst>
              <p:tags r:id="rId6"/>
            </p:custDataLst>
          </p:nvPr>
        </p:nvSpPr>
        <p:spPr bwMode="auto">
          <a:xfrm>
            <a:off x="3733800" y="3733800"/>
            <a:ext cx="34290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IN"/>
          </a:p>
        </p:txBody>
      </p:sp>
      <p:sp>
        <p:nvSpPr>
          <p:cNvPr id="75784" name="Line 7"/>
          <p:cNvSpPr>
            <a:spLocks noChangeShapeType="1"/>
          </p:cNvSpPr>
          <p:nvPr>
            <p:custDataLst>
              <p:tags r:id="rId7"/>
            </p:custDataLst>
          </p:nvPr>
        </p:nvSpPr>
        <p:spPr bwMode="auto">
          <a:xfrm>
            <a:off x="3733800" y="4114800"/>
            <a:ext cx="34290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IN"/>
          </a:p>
        </p:txBody>
      </p:sp>
      <p:sp>
        <p:nvSpPr>
          <p:cNvPr id="75785" name="Line 8"/>
          <p:cNvSpPr>
            <a:spLocks noChangeShapeType="1"/>
          </p:cNvSpPr>
          <p:nvPr>
            <p:custDataLst>
              <p:tags r:id="rId8"/>
            </p:custDataLst>
          </p:nvPr>
        </p:nvSpPr>
        <p:spPr bwMode="auto">
          <a:xfrm>
            <a:off x="6858000" y="4495800"/>
            <a:ext cx="3048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IN"/>
          </a:p>
        </p:txBody>
      </p:sp>
      <p:sp>
        <p:nvSpPr>
          <p:cNvPr id="75786" name="Line 9"/>
          <p:cNvSpPr>
            <a:spLocks noChangeShapeType="1"/>
          </p:cNvSpPr>
          <p:nvPr>
            <p:custDataLst>
              <p:tags r:id="rId9"/>
            </p:custDataLst>
          </p:nvPr>
        </p:nvSpPr>
        <p:spPr bwMode="auto">
          <a:xfrm>
            <a:off x="4648200" y="4876800"/>
            <a:ext cx="25146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IN"/>
          </a:p>
        </p:txBody>
      </p:sp>
      <p:sp>
        <p:nvSpPr>
          <p:cNvPr id="75787" name="Line 10"/>
          <p:cNvSpPr>
            <a:spLocks noChangeShapeType="1"/>
          </p:cNvSpPr>
          <p:nvPr>
            <p:custDataLst>
              <p:tags r:id="rId10"/>
            </p:custDataLst>
          </p:nvPr>
        </p:nvSpPr>
        <p:spPr bwMode="auto">
          <a:xfrm>
            <a:off x="6400800" y="3352800"/>
            <a:ext cx="762000" cy="762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0119359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custDataLst>
              <p:tags r:id="rId1"/>
            </p:custDataLst>
          </p:nvPr>
        </p:nvSpPr>
        <p:spPr>
          <a:xfrm>
            <a:off x="685800" y="152400"/>
            <a:ext cx="7772400" cy="1143000"/>
          </a:xfrm>
        </p:spPr>
        <p:txBody>
          <a:bodyPr/>
          <a:lstStyle/>
          <a:p>
            <a:pPr eaLnBrk="1" hangingPunct="1"/>
            <a:r>
              <a:rPr lang="en-US" altLang="en-US" smtClean="0"/>
              <a:t>Example: Binomial Queue Merge</a:t>
            </a:r>
          </a:p>
        </p:txBody>
      </p:sp>
      <p:sp>
        <p:nvSpPr>
          <p:cNvPr id="76803" name="Slide Number Placeholder 5"/>
          <p:cNvSpPr>
            <a:spLocks noGrp="1"/>
          </p:cNvSpPr>
          <p:nvPr>
            <p:ph type="sldNum" sz="quarter" idx="12"/>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FA03D54-11A1-4515-83BF-42FE64B06762}" type="slidenum">
              <a:rPr lang="en-US" altLang="en-US" sz="1400"/>
              <a:pPr eaLnBrk="1" hangingPunct="1"/>
              <a:t>53</a:t>
            </a:fld>
            <a:endParaRPr lang="en-US" altLang="en-US" sz="1400"/>
          </a:p>
        </p:txBody>
      </p:sp>
      <p:sp>
        <p:nvSpPr>
          <p:cNvPr id="76804" name="Oval 3"/>
          <p:cNvSpPr>
            <a:spLocks noChangeArrowheads="1"/>
          </p:cNvSpPr>
          <p:nvPr>
            <p:custDataLst>
              <p:tags r:id="rId3"/>
            </p:custDataLst>
          </p:nvPr>
        </p:nvSpPr>
        <p:spPr bwMode="auto">
          <a:xfrm>
            <a:off x="1311275" y="2352675"/>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6805" name="Oval 4"/>
          <p:cNvSpPr>
            <a:spLocks noChangeArrowheads="1"/>
          </p:cNvSpPr>
          <p:nvPr>
            <p:custDataLst>
              <p:tags r:id="rId4"/>
            </p:custDataLst>
          </p:nvPr>
        </p:nvSpPr>
        <p:spPr bwMode="auto">
          <a:xfrm>
            <a:off x="1625600" y="3141663"/>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6806" name="Line 5"/>
          <p:cNvSpPr>
            <a:spLocks noChangeShapeType="1"/>
          </p:cNvSpPr>
          <p:nvPr>
            <p:custDataLst>
              <p:tags r:id="rId5"/>
            </p:custDataLst>
          </p:nvPr>
        </p:nvSpPr>
        <p:spPr bwMode="auto">
          <a:xfrm>
            <a:off x="1573213" y="2684463"/>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07" name="Oval 6"/>
          <p:cNvSpPr>
            <a:spLocks noChangeArrowheads="1"/>
          </p:cNvSpPr>
          <p:nvPr>
            <p:custDataLst>
              <p:tags r:id="rId6"/>
            </p:custDataLst>
          </p:nvPr>
        </p:nvSpPr>
        <p:spPr bwMode="auto">
          <a:xfrm>
            <a:off x="5181600" y="231933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76808" name="Oval 7"/>
          <p:cNvSpPr>
            <a:spLocks noChangeArrowheads="1"/>
          </p:cNvSpPr>
          <p:nvPr>
            <p:custDataLst>
              <p:tags r:id="rId7"/>
            </p:custDataLst>
          </p:nvPr>
        </p:nvSpPr>
        <p:spPr bwMode="auto">
          <a:xfrm>
            <a:off x="2058988" y="2355850"/>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6809" name="Oval 8"/>
          <p:cNvSpPr>
            <a:spLocks noChangeArrowheads="1"/>
          </p:cNvSpPr>
          <p:nvPr>
            <p:custDataLst>
              <p:tags r:id="rId8"/>
            </p:custDataLst>
          </p:nvPr>
        </p:nvSpPr>
        <p:spPr bwMode="auto">
          <a:xfrm>
            <a:off x="2373313" y="314483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6810" name="Line 9"/>
          <p:cNvSpPr>
            <a:spLocks noChangeShapeType="1"/>
          </p:cNvSpPr>
          <p:nvPr>
            <p:custDataLst>
              <p:tags r:id="rId9"/>
            </p:custDataLst>
          </p:nvPr>
        </p:nvSpPr>
        <p:spPr bwMode="auto">
          <a:xfrm>
            <a:off x="2320925" y="26876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1" name="Oval 10"/>
          <p:cNvSpPr>
            <a:spLocks noChangeArrowheads="1"/>
          </p:cNvSpPr>
          <p:nvPr>
            <p:custDataLst>
              <p:tags r:id="rId10"/>
            </p:custDataLst>
          </p:nvPr>
        </p:nvSpPr>
        <p:spPr bwMode="auto">
          <a:xfrm>
            <a:off x="2828925" y="315753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6812" name="Oval 11"/>
          <p:cNvSpPr>
            <a:spLocks noChangeArrowheads="1"/>
          </p:cNvSpPr>
          <p:nvPr>
            <p:custDataLst>
              <p:tags r:id="rId11"/>
            </p:custDataLst>
          </p:nvPr>
        </p:nvSpPr>
        <p:spPr bwMode="auto">
          <a:xfrm>
            <a:off x="3143250" y="3946525"/>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6813" name="Line 12"/>
          <p:cNvSpPr>
            <a:spLocks noChangeShapeType="1"/>
          </p:cNvSpPr>
          <p:nvPr>
            <p:custDataLst>
              <p:tags r:id="rId12"/>
            </p:custDataLst>
          </p:nvPr>
        </p:nvSpPr>
        <p:spPr bwMode="auto">
          <a:xfrm>
            <a:off x="3090863" y="348932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4" name="Line 13"/>
          <p:cNvSpPr>
            <a:spLocks noChangeShapeType="1"/>
          </p:cNvSpPr>
          <p:nvPr>
            <p:custDataLst>
              <p:tags r:id="rId13"/>
            </p:custDataLst>
          </p:nvPr>
        </p:nvSpPr>
        <p:spPr bwMode="auto">
          <a:xfrm>
            <a:off x="2354263" y="2636838"/>
            <a:ext cx="557212"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5" name="Oval 14"/>
          <p:cNvSpPr>
            <a:spLocks noChangeArrowheads="1"/>
          </p:cNvSpPr>
          <p:nvPr>
            <p:custDataLst>
              <p:tags r:id="rId14"/>
            </p:custDataLst>
          </p:nvPr>
        </p:nvSpPr>
        <p:spPr bwMode="auto">
          <a:xfrm>
            <a:off x="3508375" y="3124200"/>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6816" name="Oval 15"/>
          <p:cNvSpPr>
            <a:spLocks noChangeArrowheads="1"/>
          </p:cNvSpPr>
          <p:nvPr>
            <p:custDataLst>
              <p:tags r:id="rId15"/>
            </p:custDataLst>
          </p:nvPr>
        </p:nvSpPr>
        <p:spPr bwMode="auto">
          <a:xfrm>
            <a:off x="3822700" y="391318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6817" name="Line 16"/>
          <p:cNvSpPr>
            <a:spLocks noChangeShapeType="1"/>
          </p:cNvSpPr>
          <p:nvPr>
            <p:custDataLst>
              <p:tags r:id="rId16"/>
            </p:custDataLst>
          </p:nvPr>
        </p:nvSpPr>
        <p:spPr bwMode="auto">
          <a:xfrm>
            <a:off x="3770313" y="34559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8" name="Oval 17"/>
          <p:cNvSpPr>
            <a:spLocks noChangeArrowheads="1"/>
          </p:cNvSpPr>
          <p:nvPr>
            <p:custDataLst>
              <p:tags r:id="rId17"/>
            </p:custDataLst>
          </p:nvPr>
        </p:nvSpPr>
        <p:spPr bwMode="auto">
          <a:xfrm>
            <a:off x="4278313" y="392588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6819" name="Oval 18"/>
          <p:cNvSpPr>
            <a:spLocks noChangeArrowheads="1"/>
          </p:cNvSpPr>
          <p:nvPr>
            <p:custDataLst>
              <p:tags r:id="rId18"/>
            </p:custDataLst>
          </p:nvPr>
        </p:nvSpPr>
        <p:spPr bwMode="auto">
          <a:xfrm>
            <a:off x="4592638" y="4714875"/>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6820" name="Line 19"/>
          <p:cNvSpPr>
            <a:spLocks noChangeShapeType="1"/>
          </p:cNvSpPr>
          <p:nvPr>
            <p:custDataLst>
              <p:tags r:id="rId19"/>
            </p:custDataLst>
          </p:nvPr>
        </p:nvSpPr>
        <p:spPr bwMode="auto">
          <a:xfrm>
            <a:off x="4540250" y="425767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1" name="Line 20"/>
          <p:cNvSpPr>
            <a:spLocks noChangeShapeType="1"/>
          </p:cNvSpPr>
          <p:nvPr>
            <p:custDataLst>
              <p:tags r:id="rId20"/>
            </p:custDataLst>
          </p:nvPr>
        </p:nvSpPr>
        <p:spPr bwMode="auto">
          <a:xfrm>
            <a:off x="3803650" y="3405188"/>
            <a:ext cx="557213"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2" name="Line 21"/>
          <p:cNvSpPr>
            <a:spLocks noChangeShapeType="1"/>
          </p:cNvSpPr>
          <p:nvPr>
            <p:custDataLst>
              <p:tags r:id="rId21"/>
            </p:custDataLst>
          </p:nvPr>
        </p:nvSpPr>
        <p:spPr bwMode="auto">
          <a:xfrm>
            <a:off x="2379663" y="2562225"/>
            <a:ext cx="1160462" cy="635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3" name="Text Box 22"/>
          <p:cNvSpPr txBox="1">
            <a:spLocks noChangeArrowheads="1"/>
          </p:cNvSpPr>
          <p:nvPr>
            <p:custDataLst>
              <p:tags r:id="rId22"/>
            </p:custDataLst>
          </p:nvPr>
        </p:nvSpPr>
        <p:spPr bwMode="auto">
          <a:xfrm>
            <a:off x="1320800" y="22907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76824" name="Text Box 23"/>
          <p:cNvSpPr txBox="1">
            <a:spLocks noChangeArrowheads="1"/>
          </p:cNvSpPr>
          <p:nvPr>
            <p:custDataLst>
              <p:tags r:id="rId23"/>
            </p:custDataLst>
          </p:nvPr>
        </p:nvSpPr>
        <p:spPr bwMode="auto">
          <a:xfrm>
            <a:off x="1638300" y="30781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7</a:t>
            </a:r>
          </a:p>
        </p:txBody>
      </p:sp>
      <p:sp>
        <p:nvSpPr>
          <p:cNvPr id="76825" name="Text Box 24"/>
          <p:cNvSpPr txBox="1">
            <a:spLocks noChangeArrowheads="1"/>
          </p:cNvSpPr>
          <p:nvPr>
            <p:custDataLst>
              <p:tags r:id="rId24"/>
            </p:custDataLst>
          </p:nvPr>
        </p:nvSpPr>
        <p:spPr bwMode="auto">
          <a:xfrm>
            <a:off x="2016125" y="22860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76826" name="Text Box 25"/>
          <p:cNvSpPr txBox="1">
            <a:spLocks noChangeArrowheads="1"/>
          </p:cNvSpPr>
          <p:nvPr>
            <p:custDataLst>
              <p:tags r:id="rId25"/>
            </p:custDataLst>
          </p:nvPr>
        </p:nvSpPr>
        <p:spPr bwMode="auto">
          <a:xfrm>
            <a:off x="2381250" y="307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2</a:t>
            </a:r>
          </a:p>
        </p:txBody>
      </p:sp>
      <p:sp>
        <p:nvSpPr>
          <p:cNvPr id="76827" name="Text Box 26"/>
          <p:cNvSpPr txBox="1">
            <a:spLocks noChangeArrowheads="1"/>
          </p:cNvSpPr>
          <p:nvPr>
            <p:custDataLst>
              <p:tags r:id="rId26"/>
            </p:custDataLst>
          </p:nvPr>
        </p:nvSpPr>
        <p:spPr bwMode="auto">
          <a:xfrm>
            <a:off x="2857500" y="3081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76828" name="Text Box 27"/>
          <p:cNvSpPr txBox="1">
            <a:spLocks noChangeArrowheads="1"/>
          </p:cNvSpPr>
          <p:nvPr>
            <p:custDataLst>
              <p:tags r:id="rId27"/>
            </p:custDataLst>
          </p:nvPr>
        </p:nvSpPr>
        <p:spPr bwMode="auto">
          <a:xfrm>
            <a:off x="3533775" y="30559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3</a:t>
            </a:r>
          </a:p>
        </p:txBody>
      </p:sp>
      <p:sp>
        <p:nvSpPr>
          <p:cNvPr id="76829" name="Text Box 28"/>
          <p:cNvSpPr txBox="1">
            <a:spLocks noChangeArrowheads="1"/>
          </p:cNvSpPr>
          <p:nvPr>
            <p:custDataLst>
              <p:tags r:id="rId28"/>
            </p:custDataLst>
          </p:nvPr>
        </p:nvSpPr>
        <p:spPr bwMode="auto">
          <a:xfrm>
            <a:off x="3149600" y="388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8</a:t>
            </a:r>
          </a:p>
        </p:txBody>
      </p:sp>
      <p:sp>
        <p:nvSpPr>
          <p:cNvPr id="76830" name="Text Box 29"/>
          <p:cNvSpPr txBox="1">
            <a:spLocks noChangeArrowheads="1"/>
          </p:cNvSpPr>
          <p:nvPr>
            <p:custDataLst>
              <p:tags r:id="rId29"/>
            </p:custDataLst>
          </p:nvPr>
        </p:nvSpPr>
        <p:spPr bwMode="auto">
          <a:xfrm>
            <a:off x="3746500" y="38417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11</a:t>
            </a:r>
          </a:p>
        </p:txBody>
      </p:sp>
      <p:sp>
        <p:nvSpPr>
          <p:cNvPr id="76831" name="Text Box 30"/>
          <p:cNvSpPr txBox="1">
            <a:spLocks noChangeArrowheads="1"/>
          </p:cNvSpPr>
          <p:nvPr>
            <p:custDataLst>
              <p:tags r:id="rId30"/>
            </p:custDataLst>
          </p:nvPr>
        </p:nvSpPr>
        <p:spPr bwMode="auto">
          <a:xfrm>
            <a:off x="4291013" y="3849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5</a:t>
            </a:r>
          </a:p>
        </p:txBody>
      </p:sp>
      <p:sp>
        <p:nvSpPr>
          <p:cNvPr id="76832" name="Text Box 31"/>
          <p:cNvSpPr txBox="1">
            <a:spLocks noChangeArrowheads="1"/>
          </p:cNvSpPr>
          <p:nvPr>
            <p:custDataLst>
              <p:tags r:id="rId31"/>
            </p:custDataLst>
          </p:nvPr>
        </p:nvSpPr>
        <p:spPr bwMode="auto">
          <a:xfrm>
            <a:off x="4584700" y="46434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6</a:t>
            </a:r>
          </a:p>
        </p:txBody>
      </p:sp>
      <p:sp>
        <p:nvSpPr>
          <p:cNvPr id="76833" name="Oval 32"/>
          <p:cNvSpPr>
            <a:spLocks noChangeArrowheads="1"/>
          </p:cNvSpPr>
          <p:nvPr>
            <p:custDataLst>
              <p:tags r:id="rId32"/>
            </p:custDataLst>
          </p:nvPr>
        </p:nvSpPr>
        <p:spPr bwMode="auto">
          <a:xfrm>
            <a:off x="6359525" y="2341563"/>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6834" name="Oval 33"/>
          <p:cNvSpPr>
            <a:spLocks noChangeArrowheads="1"/>
          </p:cNvSpPr>
          <p:nvPr>
            <p:custDataLst>
              <p:tags r:id="rId33"/>
            </p:custDataLst>
          </p:nvPr>
        </p:nvSpPr>
        <p:spPr bwMode="auto">
          <a:xfrm>
            <a:off x="6673850" y="3130550"/>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6835" name="Line 34"/>
          <p:cNvSpPr>
            <a:spLocks noChangeShapeType="1"/>
          </p:cNvSpPr>
          <p:nvPr>
            <p:custDataLst>
              <p:tags r:id="rId34"/>
            </p:custDataLst>
          </p:nvPr>
        </p:nvSpPr>
        <p:spPr bwMode="auto">
          <a:xfrm>
            <a:off x="6621463" y="2673350"/>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36" name="Oval 35"/>
          <p:cNvSpPr>
            <a:spLocks noChangeArrowheads="1"/>
          </p:cNvSpPr>
          <p:nvPr>
            <p:custDataLst>
              <p:tags r:id="rId35"/>
            </p:custDataLst>
          </p:nvPr>
        </p:nvSpPr>
        <p:spPr bwMode="auto">
          <a:xfrm>
            <a:off x="7129463" y="3143250"/>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6837" name="Oval 36"/>
          <p:cNvSpPr>
            <a:spLocks noChangeArrowheads="1"/>
          </p:cNvSpPr>
          <p:nvPr>
            <p:custDataLst>
              <p:tags r:id="rId36"/>
            </p:custDataLst>
          </p:nvPr>
        </p:nvSpPr>
        <p:spPr bwMode="auto">
          <a:xfrm>
            <a:off x="7443788" y="393223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6838" name="Line 37"/>
          <p:cNvSpPr>
            <a:spLocks noChangeShapeType="1"/>
          </p:cNvSpPr>
          <p:nvPr>
            <p:custDataLst>
              <p:tags r:id="rId37"/>
            </p:custDataLst>
          </p:nvPr>
        </p:nvSpPr>
        <p:spPr bwMode="auto">
          <a:xfrm>
            <a:off x="7391400" y="34750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39" name="Line 38"/>
          <p:cNvSpPr>
            <a:spLocks noChangeShapeType="1"/>
          </p:cNvSpPr>
          <p:nvPr>
            <p:custDataLst>
              <p:tags r:id="rId38"/>
            </p:custDataLst>
          </p:nvPr>
        </p:nvSpPr>
        <p:spPr bwMode="auto">
          <a:xfrm>
            <a:off x="6654800" y="2622550"/>
            <a:ext cx="557213" cy="569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40" name="Text Box 39"/>
          <p:cNvSpPr txBox="1">
            <a:spLocks noChangeArrowheads="1"/>
          </p:cNvSpPr>
          <p:nvPr>
            <p:custDataLst>
              <p:tags r:id="rId39"/>
            </p:custDataLst>
          </p:nvPr>
        </p:nvSpPr>
        <p:spPr bwMode="auto">
          <a:xfrm>
            <a:off x="6365875"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5</a:t>
            </a:r>
          </a:p>
        </p:txBody>
      </p:sp>
      <p:sp>
        <p:nvSpPr>
          <p:cNvPr id="76841" name="Text Box 40"/>
          <p:cNvSpPr txBox="1">
            <a:spLocks noChangeArrowheads="1"/>
          </p:cNvSpPr>
          <p:nvPr>
            <p:custDataLst>
              <p:tags r:id="rId40"/>
            </p:custDataLst>
          </p:nvPr>
        </p:nvSpPr>
        <p:spPr bwMode="auto">
          <a:xfrm>
            <a:off x="6699250" y="3067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9</a:t>
            </a:r>
          </a:p>
        </p:txBody>
      </p:sp>
      <p:sp>
        <p:nvSpPr>
          <p:cNvPr id="76842" name="Text Box 41"/>
          <p:cNvSpPr txBox="1">
            <a:spLocks noChangeArrowheads="1"/>
          </p:cNvSpPr>
          <p:nvPr>
            <p:custDataLst>
              <p:tags r:id="rId41"/>
            </p:custDataLst>
          </p:nvPr>
        </p:nvSpPr>
        <p:spPr bwMode="auto">
          <a:xfrm>
            <a:off x="7134225" y="30781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6</a:t>
            </a:r>
          </a:p>
        </p:txBody>
      </p:sp>
      <p:sp>
        <p:nvSpPr>
          <p:cNvPr id="76843" name="Text Box 42"/>
          <p:cNvSpPr txBox="1">
            <a:spLocks noChangeArrowheads="1"/>
          </p:cNvSpPr>
          <p:nvPr>
            <p:custDataLst>
              <p:tags r:id="rId42"/>
            </p:custDataLst>
          </p:nvPr>
        </p:nvSpPr>
        <p:spPr bwMode="auto">
          <a:xfrm>
            <a:off x="7466013" y="3867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7</a:t>
            </a:r>
          </a:p>
        </p:txBody>
      </p:sp>
      <p:sp>
        <p:nvSpPr>
          <p:cNvPr id="76844" name="Oval 43"/>
          <p:cNvSpPr>
            <a:spLocks noChangeArrowheads="1"/>
          </p:cNvSpPr>
          <p:nvPr>
            <p:custDataLst>
              <p:tags r:id="rId43"/>
            </p:custDataLst>
          </p:nvPr>
        </p:nvSpPr>
        <p:spPr bwMode="auto">
          <a:xfrm>
            <a:off x="533400" y="2366963"/>
            <a:ext cx="366713" cy="366712"/>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21</a:t>
            </a:r>
          </a:p>
        </p:txBody>
      </p:sp>
      <p:sp>
        <p:nvSpPr>
          <p:cNvPr id="76845" name="Text Box 44"/>
          <p:cNvSpPr txBox="1">
            <a:spLocks noChangeArrowheads="1"/>
          </p:cNvSpPr>
          <p:nvPr>
            <p:custDataLst>
              <p:tags r:id="rId44"/>
            </p:custDataLst>
          </p:nvPr>
        </p:nvSpPr>
        <p:spPr bwMode="auto">
          <a:xfrm>
            <a:off x="685800" y="1524000"/>
            <a:ext cx="417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rgbClr val="FF0000"/>
                </a:solidFill>
              </a:rPr>
              <a:t>H1:			        H2:</a:t>
            </a:r>
            <a:endParaRPr lang="en-US" altLang="en-US" sz="2800" baseline="-25000">
              <a:solidFill>
                <a:srgbClr val="FF0000"/>
              </a:solidFill>
            </a:endParaRPr>
          </a:p>
        </p:txBody>
      </p:sp>
    </p:spTree>
    <p:extLst>
      <p:ext uri="{BB962C8B-B14F-4D97-AF65-F5344CB8AC3E}">
        <p14:creationId xmlns:p14="http://schemas.microsoft.com/office/powerpoint/2010/main" val="88533626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custDataLst>
              <p:tags r:id="rId1"/>
            </p:custDataLst>
          </p:nvPr>
        </p:nvSpPr>
        <p:spPr>
          <a:xfrm>
            <a:off x="685800" y="152400"/>
            <a:ext cx="7772400" cy="1143000"/>
          </a:xfrm>
        </p:spPr>
        <p:txBody>
          <a:bodyPr/>
          <a:lstStyle/>
          <a:p>
            <a:pPr eaLnBrk="1" hangingPunct="1"/>
            <a:r>
              <a:rPr lang="en-US" altLang="en-US" smtClean="0"/>
              <a:t>Example: Binomial Queue Merge</a:t>
            </a:r>
          </a:p>
        </p:txBody>
      </p:sp>
      <p:sp>
        <p:nvSpPr>
          <p:cNvPr id="77827" name="Slide Number Placeholder 5"/>
          <p:cNvSpPr>
            <a:spLocks noGrp="1"/>
          </p:cNvSpPr>
          <p:nvPr>
            <p:ph type="sldNum" sz="quarter" idx="12"/>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1001C66-405C-474E-86D1-42FF0D03AD9C}" type="slidenum">
              <a:rPr lang="en-US" altLang="en-US" sz="1400"/>
              <a:pPr eaLnBrk="1" hangingPunct="1"/>
              <a:t>54</a:t>
            </a:fld>
            <a:endParaRPr lang="en-US" altLang="en-US" sz="1400"/>
          </a:p>
        </p:txBody>
      </p:sp>
      <p:sp>
        <p:nvSpPr>
          <p:cNvPr id="77828" name="Oval 3"/>
          <p:cNvSpPr>
            <a:spLocks noChangeArrowheads="1"/>
          </p:cNvSpPr>
          <p:nvPr>
            <p:custDataLst>
              <p:tags r:id="rId3"/>
            </p:custDataLst>
          </p:nvPr>
        </p:nvSpPr>
        <p:spPr bwMode="auto">
          <a:xfrm>
            <a:off x="1311275" y="2352675"/>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7829" name="Oval 4"/>
          <p:cNvSpPr>
            <a:spLocks noChangeArrowheads="1"/>
          </p:cNvSpPr>
          <p:nvPr>
            <p:custDataLst>
              <p:tags r:id="rId4"/>
            </p:custDataLst>
          </p:nvPr>
        </p:nvSpPr>
        <p:spPr bwMode="auto">
          <a:xfrm>
            <a:off x="1625600" y="3141663"/>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7830" name="Line 5"/>
          <p:cNvSpPr>
            <a:spLocks noChangeShapeType="1"/>
          </p:cNvSpPr>
          <p:nvPr>
            <p:custDataLst>
              <p:tags r:id="rId5"/>
            </p:custDataLst>
          </p:nvPr>
        </p:nvSpPr>
        <p:spPr bwMode="auto">
          <a:xfrm>
            <a:off x="1573213" y="2684463"/>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31" name="Oval 6"/>
          <p:cNvSpPr>
            <a:spLocks noChangeArrowheads="1"/>
          </p:cNvSpPr>
          <p:nvPr>
            <p:custDataLst>
              <p:tags r:id="rId6"/>
            </p:custDataLst>
          </p:nvPr>
        </p:nvSpPr>
        <p:spPr bwMode="auto">
          <a:xfrm>
            <a:off x="5181600" y="231933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77832" name="Oval 7"/>
          <p:cNvSpPr>
            <a:spLocks noChangeArrowheads="1"/>
          </p:cNvSpPr>
          <p:nvPr>
            <p:custDataLst>
              <p:tags r:id="rId7"/>
            </p:custDataLst>
          </p:nvPr>
        </p:nvSpPr>
        <p:spPr bwMode="auto">
          <a:xfrm>
            <a:off x="2058988" y="2355850"/>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7833" name="Oval 8"/>
          <p:cNvSpPr>
            <a:spLocks noChangeArrowheads="1"/>
          </p:cNvSpPr>
          <p:nvPr>
            <p:custDataLst>
              <p:tags r:id="rId8"/>
            </p:custDataLst>
          </p:nvPr>
        </p:nvSpPr>
        <p:spPr bwMode="auto">
          <a:xfrm>
            <a:off x="2373313" y="314483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7834" name="Line 9"/>
          <p:cNvSpPr>
            <a:spLocks noChangeShapeType="1"/>
          </p:cNvSpPr>
          <p:nvPr>
            <p:custDataLst>
              <p:tags r:id="rId9"/>
            </p:custDataLst>
          </p:nvPr>
        </p:nvSpPr>
        <p:spPr bwMode="auto">
          <a:xfrm>
            <a:off x="2320925" y="26876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35" name="Oval 10"/>
          <p:cNvSpPr>
            <a:spLocks noChangeArrowheads="1"/>
          </p:cNvSpPr>
          <p:nvPr>
            <p:custDataLst>
              <p:tags r:id="rId10"/>
            </p:custDataLst>
          </p:nvPr>
        </p:nvSpPr>
        <p:spPr bwMode="auto">
          <a:xfrm>
            <a:off x="2828925" y="315753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7836" name="Oval 11"/>
          <p:cNvSpPr>
            <a:spLocks noChangeArrowheads="1"/>
          </p:cNvSpPr>
          <p:nvPr>
            <p:custDataLst>
              <p:tags r:id="rId11"/>
            </p:custDataLst>
          </p:nvPr>
        </p:nvSpPr>
        <p:spPr bwMode="auto">
          <a:xfrm>
            <a:off x="3143250" y="3946525"/>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7837" name="Line 12"/>
          <p:cNvSpPr>
            <a:spLocks noChangeShapeType="1"/>
          </p:cNvSpPr>
          <p:nvPr>
            <p:custDataLst>
              <p:tags r:id="rId12"/>
            </p:custDataLst>
          </p:nvPr>
        </p:nvSpPr>
        <p:spPr bwMode="auto">
          <a:xfrm>
            <a:off x="3090863" y="348932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38" name="Line 13"/>
          <p:cNvSpPr>
            <a:spLocks noChangeShapeType="1"/>
          </p:cNvSpPr>
          <p:nvPr>
            <p:custDataLst>
              <p:tags r:id="rId13"/>
            </p:custDataLst>
          </p:nvPr>
        </p:nvSpPr>
        <p:spPr bwMode="auto">
          <a:xfrm>
            <a:off x="2354263" y="2636838"/>
            <a:ext cx="557212"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39" name="Oval 14"/>
          <p:cNvSpPr>
            <a:spLocks noChangeArrowheads="1"/>
          </p:cNvSpPr>
          <p:nvPr>
            <p:custDataLst>
              <p:tags r:id="rId14"/>
            </p:custDataLst>
          </p:nvPr>
        </p:nvSpPr>
        <p:spPr bwMode="auto">
          <a:xfrm>
            <a:off x="3508375" y="3124200"/>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7840" name="Oval 15"/>
          <p:cNvSpPr>
            <a:spLocks noChangeArrowheads="1"/>
          </p:cNvSpPr>
          <p:nvPr>
            <p:custDataLst>
              <p:tags r:id="rId15"/>
            </p:custDataLst>
          </p:nvPr>
        </p:nvSpPr>
        <p:spPr bwMode="auto">
          <a:xfrm>
            <a:off x="3822700" y="391318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7841" name="Line 16"/>
          <p:cNvSpPr>
            <a:spLocks noChangeShapeType="1"/>
          </p:cNvSpPr>
          <p:nvPr>
            <p:custDataLst>
              <p:tags r:id="rId16"/>
            </p:custDataLst>
          </p:nvPr>
        </p:nvSpPr>
        <p:spPr bwMode="auto">
          <a:xfrm>
            <a:off x="3770313" y="34559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42" name="Oval 17"/>
          <p:cNvSpPr>
            <a:spLocks noChangeArrowheads="1"/>
          </p:cNvSpPr>
          <p:nvPr>
            <p:custDataLst>
              <p:tags r:id="rId17"/>
            </p:custDataLst>
          </p:nvPr>
        </p:nvSpPr>
        <p:spPr bwMode="auto">
          <a:xfrm>
            <a:off x="4278313" y="392588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7843" name="Oval 18"/>
          <p:cNvSpPr>
            <a:spLocks noChangeArrowheads="1"/>
          </p:cNvSpPr>
          <p:nvPr>
            <p:custDataLst>
              <p:tags r:id="rId18"/>
            </p:custDataLst>
          </p:nvPr>
        </p:nvSpPr>
        <p:spPr bwMode="auto">
          <a:xfrm>
            <a:off x="4592638" y="4714875"/>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7844" name="Line 19"/>
          <p:cNvSpPr>
            <a:spLocks noChangeShapeType="1"/>
          </p:cNvSpPr>
          <p:nvPr>
            <p:custDataLst>
              <p:tags r:id="rId19"/>
            </p:custDataLst>
          </p:nvPr>
        </p:nvSpPr>
        <p:spPr bwMode="auto">
          <a:xfrm>
            <a:off x="4540250" y="425767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45" name="Line 20"/>
          <p:cNvSpPr>
            <a:spLocks noChangeShapeType="1"/>
          </p:cNvSpPr>
          <p:nvPr>
            <p:custDataLst>
              <p:tags r:id="rId20"/>
            </p:custDataLst>
          </p:nvPr>
        </p:nvSpPr>
        <p:spPr bwMode="auto">
          <a:xfrm>
            <a:off x="3803650" y="3405188"/>
            <a:ext cx="557213"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46" name="Line 21"/>
          <p:cNvSpPr>
            <a:spLocks noChangeShapeType="1"/>
          </p:cNvSpPr>
          <p:nvPr>
            <p:custDataLst>
              <p:tags r:id="rId21"/>
            </p:custDataLst>
          </p:nvPr>
        </p:nvSpPr>
        <p:spPr bwMode="auto">
          <a:xfrm>
            <a:off x="2379663" y="2562225"/>
            <a:ext cx="1160462" cy="635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47" name="Text Box 22"/>
          <p:cNvSpPr txBox="1">
            <a:spLocks noChangeArrowheads="1"/>
          </p:cNvSpPr>
          <p:nvPr>
            <p:custDataLst>
              <p:tags r:id="rId22"/>
            </p:custDataLst>
          </p:nvPr>
        </p:nvSpPr>
        <p:spPr bwMode="auto">
          <a:xfrm>
            <a:off x="1320800" y="22907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77848" name="Text Box 23"/>
          <p:cNvSpPr txBox="1">
            <a:spLocks noChangeArrowheads="1"/>
          </p:cNvSpPr>
          <p:nvPr>
            <p:custDataLst>
              <p:tags r:id="rId23"/>
            </p:custDataLst>
          </p:nvPr>
        </p:nvSpPr>
        <p:spPr bwMode="auto">
          <a:xfrm>
            <a:off x="1638300" y="30781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7</a:t>
            </a:r>
          </a:p>
        </p:txBody>
      </p:sp>
      <p:sp>
        <p:nvSpPr>
          <p:cNvPr id="77849" name="Text Box 24"/>
          <p:cNvSpPr txBox="1">
            <a:spLocks noChangeArrowheads="1"/>
          </p:cNvSpPr>
          <p:nvPr>
            <p:custDataLst>
              <p:tags r:id="rId24"/>
            </p:custDataLst>
          </p:nvPr>
        </p:nvSpPr>
        <p:spPr bwMode="auto">
          <a:xfrm>
            <a:off x="2016125" y="22860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77850" name="Text Box 25"/>
          <p:cNvSpPr txBox="1">
            <a:spLocks noChangeArrowheads="1"/>
          </p:cNvSpPr>
          <p:nvPr>
            <p:custDataLst>
              <p:tags r:id="rId25"/>
            </p:custDataLst>
          </p:nvPr>
        </p:nvSpPr>
        <p:spPr bwMode="auto">
          <a:xfrm>
            <a:off x="2381250" y="307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2</a:t>
            </a:r>
          </a:p>
        </p:txBody>
      </p:sp>
      <p:sp>
        <p:nvSpPr>
          <p:cNvPr id="77851" name="Text Box 26"/>
          <p:cNvSpPr txBox="1">
            <a:spLocks noChangeArrowheads="1"/>
          </p:cNvSpPr>
          <p:nvPr>
            <p:custDataLst>
              <p:tags r:id="rId26"/>
            </p:custDataLst>
          </p:nvPr>
        </p:nvSpPr>
        <p:spPr bwMode="auto">
          <a:xfrm>
            <a:off x="2857500" y="3081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77852" name="Text Box 27"/>
          <p:cNvSpPr txBox="1">
            <a:spLocks noChangeArrowheads="1"/>
          </p:cNvSpPr>
          <p:nvPr>
            <p:custDataLst>
              <p:tags r:id="rId27"/>
            </p:custDataLst>
          </p:nvPr>
        </p:nvSpPr>
        <p:spPr bwMode="auto">
          <a:xfrm>
            <a:off x="3533775" y="30559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3</a:t>
            </a:r>
          </a:p>
        </p:txBody>
      </p:sp>
      <p:sp>
        <p:nvSpPr>
          <p:cNvPr id="77853" name="Text Box 28"/>
          <p:cNvSpPr txBox="1">
            <a:spLocks noChangeArrowheads="1"/>
          </p:cNvSpPr>
          <p:nvPr>
            <p:custDataLst>
              <p:tags r:id="rId28"/>
            </p:custDataLst>
          </p:nvPr>
        </p:nvSpPr>
        <p:spPr bwMode="auto">
          <a:xfrm>
            <a:off x="3149600" y="388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8</a:t>
            </a:r>
          </a:p>
        </p:txBody>
      </p:sp>
      <p:sp>
        <p:nvSpPr>
          <p:cNvPr id="77854" name="Text Box 29"/>
          <p:cNvSpPr txBox="1">
            <a:spLocks noChangeArrowheads="1"/>
          </p:cNvSpPr>
          <p:nvPr>
            <p:custDataLst>
              <p:tags r:id="rId29"/>
            </p:custDataLst>
          </p:nvPr>
        </p:nvSpPr>
        <p:spPr bwMode="auto">
          <a:xfrm>
            <a:off x="3746500" y="38417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11</a:t>
            </a:r>
          </a:p>
        </p:txBody>
      </p:sp>
      <p:sp>
        <p:nvSpPr>
          <p:cNvPr id="77855" name="Text Box 30"/>
          <p:cNvSpPr txBox="1">
            <a:spLocks noChangeArrowheads="1"/>
          </p:cNvSpPr>
          <p:nvPr>
            <p:custDataLst>
              <p:tags r:id="rId30"/>
            </p:custDataLst>
          </p:nvPr>
        </p:nvSpPr>
        <p:spPr bwMode="auto">
          <a:xfrm>
            <a:off x="4291013" y="3849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5</a:t>
            </a:r>
          </a:p>
        </p:txBody>
      </p:sp>
      <p:sp>
        <p:nvSpPr>
          <p:cNvPr id="77856" name="Text Box 31"/>
          <p:cNvSpPr txBox="1">
            <a:spLocks noChangeArrowheads="1"/>
          </p:cNvSpPr>
          <p:nvPr>
            <p:custDataLst>
              <p:tags r:id="rId31"/>
            </p:custDataLst>
          </p:nvPr>
        </p:nvSpPr>
        <p:spPr bwMode="auto">
          <a:xfrm>
            <a:off x="4584700" y="46434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6</a:t>
            </a:r>
          </a:p>
        </p:txBody>
      </p:sp>
      <p:sp>
        <p:nvSpPr>
          <p:cNvPr id="77857" name="Oval 32"/>
          <p:cNvSpPr>
            <a:spLocks noChangeArrowheads="1"/>
          </p:cNvSpPr>
          <p:nvPr>
            <p:custDataLst>
              <p:tags r:id="rId32"/>
            </p:custDataLst>
          </p:nvPr>
        </p:nvSpPr>
        <p:spPr bwMode="auto">
          <a:xfrm>
            <a:off x="6359525" y="2341563"/>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7858" name="Oval 33"/>
          <p:cNvSpPr>
            <a:spLocks noChangeArrowheads="1"/>
          </p:cNvSpPr>
          <p:nvPr>
            <p:custDataLst>
              <p:tags r:id="rId33"/>
            </p:custDataLst>
          </p:nvPr>
        </p:nvSpPr>
        <p:spPr bwMode="auto">
          <a:xfrm>
            <a:off x="6673850" y="3130550"/>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7859" name="Line 34"/>
          <p:cNvSpPr>
            <a:spLocks noChangeShapeType="1"/>
          </p:cNvSpPr>
          <p:nvPr>
            <p:custDataLst>
              <p:tags r:id="rId34"/>
            </p:custDataLst>
          </p:nvPr>
        </p:nvSpPr>
        <p:spPr bwMode="auto">
          <a:xfrm>
            <a:off x="6621463" y="2673350"/>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60" name="Oval 35"/>
          <p:cNvSpPr>
            <a:spLocks noChangeArrowheads="1"/>
          </p:cNvSpPr>
          <p:nvPr>
            <p:custDataLst>
              <p:tags r:id="rId35"/>
            </p:custDataLst>
          </p:nvPr>
        </p:nvSpPr>
        <p:spPr bwMode="auto">
          <a:xfrm>
            <a:off x="7129463" y="3143250"/>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7861" name="Oval 36"/>
          <p:cNvSpPr>
            <a:spLocks noChangeArrowheads="1"/>
          </p:cNvSpPr>
          <p:nvPr>
            <p:custDataLst>
              <p:tags r:id="rId36"/>
            </p:custDataLst>
          </p:nvPr>
        </p:nvSpPr>
        <p:spPr bwMode="auto">
          <a:xfrm>
            <a:off x="7443788" y="393223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7862" name="Line 37"/>
          <p:cNvSpPr>
            <a:spLocks noChangeShapeType="1"/>
          </p:cNvSpPr>
          <p:nvPr>
            <p:custDataLst>
              <p:tags r:id="rId37"/>
            </p:custDataLst>
          </p:nvPr>
        </p:nvSpPr>
        <p:spPr bwMode="auto">
          <a:xfrm>
            <a:off x="7391400" y="34750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63" name="Line 38"/>
          <p:cNvSpPr>
            <a:spLocks noChangeShapeType="1"/>
          </p:cNvSpPr>
          <p:nvPr>
            <p:custDataLst>
              <p:tags r:id="rId38"/>
            </p:custDataLst>
          </p:nvPr>
        </p:nvSpPr>
        <p:spPr bwMode="auto">
          <a:xfrm>
            <a:off x="6654800" y="2622550"/>
            <a:ext cx="557213" cy="569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64" name="Text Box 39"/>
          <p:cNvSpPr txBox="1">
            <a:spLocks noChangeArrowheads="1"/>
          </p:cNvSpPr>
          <p:nvPr>
            <p:custDataLst>
              <p:tags r:id="rId39"/>
            </p:custDataLst>
          </p:nvPr>
        </p:nvSpPr>
        <p:spPr bwMode="auto">
          <a:xfrm>
            <a:off x="6365875"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5</a:t>
            </a:r>
          </a:p>
        </p:txBody>
      </p:sp>
      <p:sp>
        <p:nvSpPr>
          <p:cNvPr id="77865" name="Text Box 40"/>
          <p:cNvSpPr txBox="1">
            <a:spLocks noChangeArrowheads="1"/>
          </p:cNvSpPr>
          <p:nvPr>
            <p:custDataLst>
              <p:tags r:id="rId40"/>
            </p:custDataLst>
          </p:nvPr>
        </p:nvSpPr>
        <p:spPr bwMode="auto">
          <a:xfrm>
            <a:off x="6699250" y="3067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9</a:t>
            </a:r>
          </a:p>
        </p:txBody>
      </p:sp>
      <p:sp>
        <p:nvSpPr>
          <p:cNvPr id="77866" name="Text Box 41"/>
          <p:cNvSpPr txBox="1">
            <a:spLocks noChangeArrowheads="1"/>
          </p:cNvSpPr>
          <p:nvPr>
            <p:custDataLst>
              <p:tags r:id="rId41"/>
            </p:custDataLst>
          </p:nvPr>
        </p:nvSpPr>
        <p:spPr bwMode="auto">
          <a:xfrm>
            <a:off x="7134225" y="30781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6</a:t>
            </a:r>
          </a:p>
        </p:txBody>
      </p:sp>
      <p:sp>
        <p:nvSpPr>
          <p:cNvPr id="77867" name="Text Box 42"/>
          <p:cNvSpPr txBox="1">
            <a:spLocks noChangeArrowheads="1"/>
          </p:cNvSpPr>
          <p:nvPr>
            <p:custDataLst>
              <p:tags r:id="rId42"/>
            </p:custDataLst>
          </p:nvPr>
        </p:nvSpPr>
        <p:spPr bwMode="auto">
          <a:xfrm>
            <a:off x="7466013" y="3867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7</a:t>
            </a:r>
          </a:p>
        </p:txBody>
      </p:sp>
      <p:sp>
        <p:nvSpPr>
          <p:cNvPr id="77868" name="Oval 43"/>
          <p:cNvSpPr>
            <a:spLocks noChangeArrowheads="1"/>
          </p:cNvSpPr>
          <p:nvPr>
            <p:custDataLst>
              <p:tags r:id="rId43"/>
            </p:custDataLst>
          </p:nvPr>
        </p:nvSpPr>
        <p:spPr bwMode="auto">
          <a:xfrm>
            <a:off x="5729288" y="3138488"/>
            <a:ext cx="366712" cy="366712"/>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21</a:t>
            </a:r>
          </a:p>
        </p:txBody>
      </p:sp>
      <p:sp>
        <p:nvSpPr>
          <p:cNvPr id="77869" name="Text Box 44"/>
          <p:cNvSpPr txBox="1">
            <a:spLocks noChangeArrowheads="1"/>
          </p:cNvSpPr>
          <p:nvPr>
            <p:custDataLst>
              <p:tags r:id="rId44"/>
            </p:custDataLst>
          </p:nvPr>
        </p:nvSpPr>
        <p:spPr bwMode="auto">
          <a:xfrm>
            <a:off x="685800" y="1524000"/>
            <a:ext cx="417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rgbClr val="FF0000"/>
                </a:solidFill>
              </a:rPr>
              <a:t>H1:			        H2:</a:t>
            </a:r>
            <a:endParaRPr lang="en-US" altLang="en-US" sz="2800" baseline="-25000">
              <a:solidFill>
                <a:srgbClr val="FF0000"/>
              </a:solidFill>
            </a:endParaRPr>
          </a:p>
        </p:txBody>
      </p:sp>
      <p:sp>
        <p:nvSpPr>
          <p:cNvPr id="77870" name="Line 45"/>
          <p:cNvSpPr>
            <a:spLocks noChangeShapeType="1"/>
          </p:cNvSpPr>
          <p:nvPr>
            <p:custDataLst>
              <p:tags r:id="rId45"/>
            </p:custDataLst>
          </p:nvPr>
        </p:nvSpPr>
        <p:spPr bwMode="auto">
          <a:xfrm>
            <a:off x="5410200" y="2667000"/>
            <a:ext cx="3810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53398506"/>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custDataLst>
              <p:tags r:id="rId1"/>
            </p:custDataLst>
          </p:nvPr>
        </p:nvSpPr>
        <p:spPr>
          <a:xfrm>
            <a:off x="685800" y="152400"/>
            <a:ext cx="7772400" cy="1143000"/>
          </a:xfrm>
        </p:spPr>
        <p:txBody>
          <a:bodyPr/>
          <a:lstStyle/>
          <a:p>
            <a:pPr eaLnBrk="1" hangingPunct="1"/>
            <a:r>
              <a:rPr lang="en-US" altLang="en-US" smtClean="0"/>
              <a:t>Example: Binomial Queue Merge</a:t>
            </a:r>
          </a:p>
        </p:txBody>
      </p:sp>
      <p:sp>
        <p:nvSpPr>
          <p:cNvPr id="78851" name="Slide Number Placeholder 5"/>
          <p:cNvSpPr>
            <a:spLocks noGrp="1"/>
          </p:cNvSpPr>
          <p:nvPr>
            <p:ph type="sldNum" sz="quarter" idx="12"/>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6D05676-E928-4EEF-ADCE-2E4D945E10C4}" type="slidenum">
              <a:rPr lang="en-US" altLang="en-US" sz="1400"/>
              <a:pPr eaLnBrk="1" hangingPunct="1"/>
              <a:t>55</a:t>
            </a:fld>
            <a:endParaRPr lang="en-US" altLang="en-US" sz="1400"/>
          </a:p>
        </p:txBody>
      </p:sp>
      <p:sp>
        <p:nvSpPr>
          <p:cNvPr id="78852" name="Oval 3"/>
          <p:cNvSpPr>
            <a:spLocks noChangeArrowheads="1"/>
          </p:cNvSpPr>
          <p:nvPr>
            <p:custDataLst>
              <p:tags r:id="rId3"/>
            </p:custDataLst>
          </p:nvPr>
        </p:nvSpPr>
        <p:spPr bwMode="auto">
          <a:xfrm>
            <a:off x="457200" y="2352675"/>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8853" name="Oval 4"/>
          <p:cNvSpPr>
            <a:spLocks noChangeArrowheads="1"/>
          </p:cNvSpPr>
          <p:nvPr>
            <p:custDataLst>
              <p:tags r:id="rId4"/>
            </p:custDataLst>
          </p:nvPr>
        </p:nvSpPr>
        <p:spPr bwMode="auto">
          <a:xfrm>
            <a:off x="771525" y="3141663"/>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8854" name="Line 5"/>
          <p:cNvSpPr>
            <a:spLocks noChangeShapeType="1"/>
          </p:cNvSpPr>
          <p:nvPr>
            <p:custDataLst>
              <p:tags r:id="rId5"/>
            </p:custDataLst>
          </p:nvPr>
        </p:nvSpPr>
        <p:spPr bwMode="auto">
          <a:xfrm>
            <a:off x="719138" y="2684463"/>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55" name="Oval 6"/>
          <p:cNvSpPr>
            <a:spLocks noChangeArrowheads="1"/>
          </p:cNvSpPr>
          <p:nvPr>
            <p:custDataLst>
              <p:tags r:id="rId6"/>
            </p:custDataLst>
          </p:nvPr>
        </p:nvSpPr>
        <p:spPr bwMode="auto">
          <a:xfrm>
            <a:off x="1371600" y="315753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78856" name="Oval 7"/>
          <p:cNvSpPr>
            <a:spLocks noChangeArrowheads="1"/>
          </p:cNvSpPr>
          <p:nvPr>
            <p:custDataLst>
              <p:tags r:id="rId7"/>
            </p:custDataLst>
          </p:nvPr>
        </p:nvSpPr>
        <p:spPr bwMode="auto">
          <a:xfrm>
            <a:off x="2058988" y="2355850"/>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8857" name="Oval 8"/>
          <p:cNvSpPr>
            <a:spLocks noChangeArrowheads="1"/>
          </p:cNvSpPr>
          <p:nvPr>
            <p:custDataLst>
              <p:tags r:id="rId8"/>
            </p:custDataLst>
          </p:nvPr>
        </p:nvSpPr>
        <p:spPr bwMode="auto">
          <a:xfrm>
            <a:off x="2373313" y="314483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8858" name="Line 9"/>
          <p:cNvSpPr>
            <a:spLocks noChangeShapeType="1"/>
          </p:cNvSpPr>
          <p:nvPr>
            <p:custDataLst>
              <p:tags r:id="rId9"/>
            </p:custDataLst>
          </p:nvPr>
        </p:nvSpPr>
        <p:spPr bwMode="auto">
          <a:xfrm>
            <a:off x="2320925" y="26876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59" name="Oval 10"/>
          <p:cNvSpPr>
            <a:spLocks noChangeArrowheads="1"/>
          </p:cNvSpPr>
          <p:nvPr>
            <p:custDataLst>
              <p:tags r:id="rId10"/>
            </p:custDataLst>
          </p:nvPr>
        </p:nvSpPr>
        <p:spPr bwMode="auto">
          <a:xfrm>
            <a:off x="2828925" y="315753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8860" name="Oval 11"/>
          <p:cNvSpPr>
            <a:spLocks noChangeArrowheads="1"/>
          </p:cNvSpPr>
          <p:nvPr>
            <p:custDataLst>
              <p:tags r:id="rId11"/>
            </p:custDataLst>
          </p:nvPr>
        </p:nvSpPr>
        <p:spPr bwMode="auto">
          <a:xfrm>
            <a:off x="3143250" y="3946525"/>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8861" name="Line 12"/>
          <p:cNvSpPr>
            <a:spLocks noChangeShapeType="1"/>
          </p:cNvSpPr>
          <p:nvPr>
            <p:custDataLst>
              <p:tags r:id="rId12"/>
            </p:custDataLst>
          </p:nvPr>
        </p:nvSpPr>
        <p:spPr bwMode="auto">
          <a:xfrm>
            <a:off x="3090863" y="348932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2" name="Line 13"/>
          <p:cNvSpPr>
            <a:spLocks noChangeShapeType="1"/>
          </p:cNvSpPr>
          <p:nvPr>
            <p:custDataLst>
              <p:tags r:id="rId13"/>
            </p:custDataLst>
          </p:nvPr>
        </p:nvSpPr>
        <p:spPr bwMode="auto">
          <a:xfrm>
            <a:off x="2354263" y="2636838"/>
            <a:ext cx="557212"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3" name="Oval 14"/>
          <p:cNvSpPr>
            <a:spLocks noChangeArrowheads="1"/>
          </p:cNvSpPr>
          <p:nvPr>
            <p:custDataLst>
              <p:tags r:id="rId14"/>
            </p:custDataLst>
          </p:nvPr>
        </p:nvSpPr>
        <p:spPr bwMode="auto">
          <a:xfrm>
            <a:off x="3508375" y="3124200"/>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8864" name="Oval 15"/>
          <p:cNvSpPr>
            <a:spLocks noChangeArrowheads="1"/>
          </p:cNvSpPr>
          <p:nvPr>
            <p:custDataLst>
              <p:tags r:id="rId15"/>
            </p:custDataLst>
          </p:nvPr>
        </p:nvSpPr>
        <p:spPr bwMode="auto">
          <a:xfrm>
            <a:off x="3822700" y="391318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8865" name="Line 16"/>
          <p:cNvSpPr>
            <a:spLocks noChangeShapeType="1"/>
          </p:cNvSpPr>
          <p:nvPr>
            <p:custDataLst>
              <p:tags r:id="rId16"/>
            </p:custDataLst>
          </p:nvPr>
        </p:nvSpPr>
        <p:spPr bwMode="auto">
          <a:xfrm>
            <a:off x="3770313" y="34559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6" name="Oval 17"/>
          <p:cNvSpPr>
            <a:spLocks noChangeArrowheads="1"/>
          </p:cNvSpPr>
          <p:nvPr>
            <p:custDataLst>
              <p:tags r:id="rId17"/>
            </p:custDataLst>
          </p:nvPr>
        </p:nvSpPr>
        <p:spPr bwMode="auto">
          <a:xfrm>
            <a:off x="4278313" y="392588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8867" name="Oval 18"/>
          <p:cNvSpPr>
            <a:spLocks noChangeArrowheads="1"/>
          </p:cNvSpPr>
          <p:nvPr>
            <p:custDataLst>
              <p:tags r:id="rId18"/>
            </p:custDataLst>
          </p:nvPr>
        </p:nvSpPr>
        <p:spPr bwMode="auto">
          <a:xfrm>
            <a:off x="4592638" y="4714875"/>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8868" name="Line 19"/>
          <p:cNvSpPr>
            <a:spLocks noChangeShapeType="1"/>
          </p:cNvSpPr>
          <p:nvPr>
            <p:custDataLst>
              <p:tags r:id="rId19"/>
            </p:custDataLst>
          </p:nvPr>
        </p:nvSpPr>
        <p:spPr bwMode="auto">
          <a:xfrm>
            <a:off x="4540250" y="425767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9" name="Line 20"/>
          <p:cNvSpPr>
            <a:spLocks noChangeShapeType="1"/>
          </p:cNvSpPr>
          <p:nvPr>
            <p:custDataLst>
              <p:tags r:id="rId20"/>
            </p:custDataLst>
          </p:nvPr>
        </p:nvSpPr>
        <p:spPr bwMode="auto">
          <a:xfrm>
            <a:off x="3803650" y="3405188"/>
            <a:ext cx="557213"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0" name="Line 21"/>
          <p:cNvSpPr>
            <a:spLocks noChangeShapeType="1"/>
          </p:cNvSpPr>
          <p:nvPr>
            <p:custDataLst>
              <p:tags r:id="rId21"/>
            </p:custDataLst>
          </p:nvPr>
        </p:nvSpPr>
        <p:spPr bwMode="auto">
          <a:xfrm>
            <a:off x="2379663" y="2562225"/>
            <a:ext cx="1160462" cy="635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1" name="Text Box 22"/>
          <p:cNvSpPr txBox="1">
            <a:spLocks noChangeArrowheads="1"/>
          </p:cNvSpPr>
          <p:nvPr>
            <p:custDataLst>
              <p:tags r:id="rId22"/>
            </p:custDataLst>
          </p:nvPr>
        </p:nvSpPr>
        <p:spPr bwMode="auto">
          <a:xfrm>
            <a:off x="466725" y="22907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78872" name="Text Box 23"/>
          <p:cNvSpPr txBox="1">
            <a:spLocks noChangeArrowheads="1"/>
          </p:cNvSpPr>
          <p:nvPr>
            <p:custDataLst>
              <p:tags r:id="rId23"/>
            </p:custDataLst>
          </p:nvPr>
        </p:nvSpPr>
        <p:spPr bwMode="auto">
          <a:xfrm>
            <a:off x="784225" y="30781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7</a:t>
            </a:r>
          </a:p>
        </p:txBody>
      </p:sp>
      <p:sp>
        <p:nvSpPr>
          <p:cNvPr id="78873" name="Text Box 24"/>
          <p:cNvSpPr txBox="1">
            <a:spLocks noChangeArrowheads="1"/>
          </p:cNvSpPr>
          <p:nvPr>
            <p:custDataLst>
              <p:tags r:id="rId24"/>
            </p:custDataLst>
          </p:nvPr>
        </p:nvSpPr>
        <p:spPr bwMode="auto">
          <a:xfrm>
            <a:off x="2016125" y="22860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78874" name="Text Box 25"/>
          <p:cNvSpPr txBox="1">
            <a:spLocks noChangeArrowheads="1"/>
          </p:cNvSpPr>
          <p:nvPr>
            <p:custDataLst>
              <p:tags r:id="rId25"/>
            </p:custDataLst>
          </p:nvPr>
        </p:nvSpPr>
        <p:spPr bwMode="auto">
          <a:xfrm>
            <a:off x="2381250" y="307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2</a:t>
            </a:r>
          </a:p>
        </p:txBody>
      </p:sp>
      <p:sp>
        <p:nvSpPr>
          <p:cNvPr id="78875" name="Text Box 26"/>
          <p:cNvSpPr txBox="1">
            <a:spLocks noChangeArrowheads="1"/>
          </p:cNvSpPr>
          <p:nvPr>
            <p:custDataLst>
              <p:tags r:id="rId26"/>
            </p:custDataLst>
          </p:nvPr>
        </p:nvSpPr>
        <p:spPr bwMode="auto">
          <a:xfrm>
            <a:off x="2857500" y="3081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78876" name="Text Box 27"/>
          <p:cNvSpPr txBox="1">
            <a:spLocks noChangeArrowheads="1"/>
          </p:cNvSpPr>
          <p:nvPr>
            <p:custDataLst>
              <p:tags r:id="rId27"/>
            </p:custDataLst>
          </p:nvPr>
        </p:nvSpPr>
        <p:spPr bwMode="auto">
          <a:xfrm>
            <a:off x="3533775" y="30559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3</a:t>
            </a:r>
          </a:p>
        </p:txBody>
      </p:sp>
      <p:sp>
        <p:nvSpPr>
          <p:cNvPr id="78877" name="Text Box 28"/>
          <p:cNvSpPr txBox="1">
            <a:spLocks noChangeArrowheads="1"/>
          </p:cNvSpPr>
          <p:nvPr>
            <p:custDataLst>
              <p:tags r:id="rId28"/>
            </p:custDataLst>
          </p:nvPr>
        </p:nvSpPr>
        <p:spPr bwMode="auto">
          <a:xfrm>
            <a:off x="3149600" y="388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8</a:t>
            </a:r>
          </a:p>
        </p:txBody>
      </p:sp>
      <p:sp>
        <p:nvSpPr>
          <p:cNvPr id="78878" name="Text Box 29"/>
          <p:cNvSpPr txBox="1">
            <a:spLocks noChangeArrowheads="1"/>
          </p:cNvSpPr>
          <p:nvPr>
            <p:custDataLst>
              <p:tags r:id="rId29"/>
            </p:custDataLst>
          </p:nvPr>
        </p:nvSpPr>
        <p:spPr bwMode="auto">
          <a:xfrm>
            <a:off x="3746500" y="38417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11</a:t>
            </a:r>
          </a:p>
        </p:txBody>
      </p:sp>
      <p:sp>
        <p:nvSpPr>
          <p:cNvPr id="78879" name="Text Box 30"/>
          <p:cNvSpPr txBox="1">
            <a:spLocks noChangeArrowheads="1"/>
          </p:cNvSpPr>
          <p:nvPr>
            <p:custDataLst>
              <p:tags r:id="rId30"/>
            </p:custDataLst>
          </p:nvPr>
        </p:nvSpPr>
        <p:spPr bwMode="auto">
          <a:xfrm>
            <a:off x="4291013" y="3849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5</a:t>
            </a:r>
          </a:p>
        </p:txBody>
      </p:sp>
      <p:sp>
        <p:nvSpPr>
          <p:cNvPr id="78880" name="Text Box 31"/>
          <p:cNvSpPr txBox="1">
            <a:spLocks noChangeArrowheads="1"/>
          </p:cNvSpPr>
          <p:nvPr>
            <p:custDataLst>
              <p:tags r:id="rId31"/>
            </p:custDataLst>
          </p:nvPr>
        </p:nvSpPr>
        <p:spPr bwMode="auto">
          <a:xfrm>
            <a:off x="4584700" y="46434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6</a:t>
            </a:r>
          </a:p>
        </p:txBody>
      </p:sp>
      <p:sp>
        <p:nvSpPr>
          <p:cNvPr id="78881" name="Oval 32"/>
          <p:cNvSpPr>
            <a:spLocks noChangeArrowheads="1"/>
          </p:cNvSpPr>
          <p:nvPr>
            <p:custDataLst>
              <p:tags r:id="rId32"/>
            </p:custDataLst>
          </p:nvPr>
        </p:nvSpPr>
        <p:spPr bwMode="auto">
          <a:xfrm>
            <a:off x="6359525" y="2341563"/>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8882" name="Oval 33"/>
          <p:cNvSpPr>
            <a:spLocks noChangeArrowheads="1"/>
          </p:cNvSpPr>
          <p:nvPr>
            <p:custDataLst>
              <p:tags r:id="rId33"/>
            </p:custDataLst>
          </p:nvPr>
        </p:nvSpPr>
        <p:spPr bwMode="auto">
          <a:xfrm>
            <a:off x="6673850" y="3130550"/>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8883" name="Line 34"/>
          <p:cNvSpPr>
            <a:spLocks noChangeShapeType="1"/>
          </p:cNvSpPr>
          <p:nvPr>
            <p:custDataLst>
              <p:tags r:id="rId34"/>
            </p:custDataLst>
          </p:nvPr>
        </p:nvSpPr>
        <p:spPr bwMode="auto">
          <a:xfrm>
            <a:off x="6621463" y="2673350"/>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4" name="Oval 35"/>
          <p:cNvSpPr>
            <a:spLocks noChangeArrowheads="1"/>
          </p:cNvSpPr>
          <p:nvPr>
            <p:custDataLst>
              <p:tags r:id="rId35"/>
            </p:custDataLst>
          </p:nvPr>
        </p:nvSpPr>
        <p:spPr bwMode="auto">
          <a:xfrm>
            <a:off x="7129463" y="3143250"/>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8885" name="Oval 36"/>
          <p:cNvSpPr>
            <a:spLocks noChangeArrowheads="1"/>
          </p:cNvSpPr>
          <p:nvPr>
            <p:custDataLst>
              <p:tags r:id="rId36"/>
            </p:custDataLst>
          </p:nvPr>
        </p:nvSpPr>
        <p:spPr bwMode="auto">
          <a:xfrm>
            <a:off x="7443788" y="393223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8886" name="Line 37"/>
          <p:cNvSpPr>
            <a:spLocks noChangeShapeType="1"/>
          </p:cNvSpPr>
          <p:nvPr>
            <p:custDataLst>
              <p:tags r:id="rId37"/>
            </p:custDataLst>
          </p:nvPr>
        </p:nvSpPr>
        <p:spPr bwMode="auto">
          <a:xfrm>
            <a:off x="7391400" y="34750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7" name="Line 38"/>
          <p:cNvSpPr>
            <a:spLocks noChangeShapeType="1"/>
          </p:cNvSpPr>
          <p:nvPr>
            <p:custDataLst>
              <p:tags r:id="rId38"/>
            </p:custDataLst>
          </p:nvPr>
        </p:nvSpPr>
        <p:spPr bwMode="auto">
          <a:xfrm>
            <a:off x="6654800" y="2622550"/>
            <a:ext cx="557213" cy="569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8" name="Text Box 39"/>
          <p:cNvSpPr txBox="1">
            <a:spLocks noChangeArrowheads="1"/>
          </p:cNvSpPr>
          <p:nvPr>
            <p:custDataLst>
              <p:tags r:id="rId39"/>
            </p:custDataLst>
          </p:nvPr>
        </p:nvSpPr>
        <p:spPr bwMode="auto">
          <a:xfrm>
            <a:off x="6365875"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5</a:t>
            </a:r>
          </a:p>
        </p:txBody>
      </p:sp>
      <p:sp>
        <p:nvSpPr>
          <p:cNvPr id="78889" name="Text Box 40"/>
          <p:cNvSpPr txBox="1">
            <a:spLocks noChangeArrowheads="1"/>
          </p:cNvSpPr>
          <p:nvPr>
            <p:custDataLst>
              <p:tags r:id="rId40"/>
            </p:custDataLst>
          </p:nvPr>
        </p:nvSpPr>
        <p:spPr bwMode="auto">
          <a:xfrm>
            <a:off x="6699250" y="3067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9</a:t>
            </a:r>
          </a:p>
        </p:txBody>
      </p:sp>
      <p:sp>
        <p:nvSpPr>
          <p:cNvPr id="78890" name="Text Box 41"/>
          <p:cNvSpPr txBox="1">
            <a:spLocks noChangeArrowheads="1"/>
          </p:cNvSpPr>
          <p:nvPr>
            <p:custDataLst>
              <p:tags r:id="rId41"/>
            </p:custDataLst>
          </p:nvPr>
        </p:nvSpPr>
        <p:spPr bwMode="auto">
          <a:xfrm>
            <a:off x="7134225" y="30781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6</a:t>
            </a:r>
          </a:p>
        </p:txBody>
      </p:sp>
      <p:sp>
        <p:nvSpPr>
          <p:cNvPr id="78891" name="Text Box 42"/>
          <p:cNvSpPr txBox="1">
            <a:spLocks noChangeArrowheads="1"/>
          </p:cNvSpPr>
          <p:nvPr>
            <p:custDataLst>
              <p:tags r:id="rId42"/>
            </p:custDataLst>
          </p:nvPr>
        </p:nvSpPr>
        <p:spPr bwMode="auto">
          <a:xfrm>
            <a:off x="7466013" y="3867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7</a:t>
            </a:r>
          </a:p>
        </p:txBody>
      </p:sp>
      <p:sp>
        <p:nvSpPr>
          <p:cNvPr id="78892" name="Oval 43"/>
          <p:cNvSpPr>
            <a:spLocks noChangeArrowheads="1"/>
          </p:cNvSpPr>
          <p:nvPr>
            <p:custDataLst>
              <p:tags r:id="rId43"/>
            </p:custDataLst>
          </p:nvPr>
        </p:nvSpPr>
        <p:spPr bwMode="auto">
          <a:xfrm>
            <a:off x="1919288" y="3976688"/>
            <a:ext cx="366712" cy="366712"/>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21</a:t>
            </a:r>
          </a:p>
        </p:txBody>
      </p:sp>
      <p:sp>
        <p:nvSpPr>
          <p:cNvPr id="78893" name="Text Box 44"/>
          <p:cNvSpPr txBox="1">
            <a:spLocks noChangeArrowheads="1"/>
          </p:cNvSpPr>
          <p:nvPr>
            <p:custDataLst>
              <p:tags r:id="rId44"/>
            </p:custDataLst>
          </p:nvPr>
        </p:nvSpPr>
        <p:spPr bwMode="auto">
          <a:xfrm>
            <a:off x="685800" y="1524000"/>
            <a:ext cx="417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rgbClr val="FF0000"/>
                </a:solidFill>
              </a:rPr>
              <a:t>H1:			        H2:</a:t>
            </a:r>
            <a:endParaRPr lang="en-US" altLang="en-US" sz="2800" baseline="-25000">
              <a:solidFill>
                <a:srgbClr val="FF0000"/>
              </a:solidFill>
            </a:endParaRPr>
          </a:p>
        </p:txBody>
      </p:sp>
      <p:sp>
        <p:nvSpPr>
          <p:cNvPr id="78894" name="Line 45"/>
          <p:cNvSpPr>
            <a:spLocks noChangeShapeType="1"/>
          </p:cNvSpPr>
          <p:nvPr>
            <p:custDataLst>
              <p:tags r:id="rId45"/>
            </p:custDataLst>
          </p:nvPr>
        </p:nvSpPr>
        <p:spPr bwMode="auto">
          <a:xfrm>
            <a:off x="1600200" y="3505200"/>
            <a:ext cx="3810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95" name="Line 46"/>
          <p:cNvSpPr>
            <a:spLocks noChangeShapeType="1"/>
          </p:cNvSpPr>
          <p:nvPr>
            <p:custDataLst>
              <p:tags r:id="rId46"/>
            </p:custDataLst>
          </p:nvPr>
        </p:nvSpPr>
        <p:spPr bwMode="auto">
          <a:xfrm>
            <a:off x="762000" y="2667000"/>
            <a:ext cx="685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16402644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custDataLst>
              <p:tags r:id="rId1"/>
            </p:custDataLst>
          </p:nvPr>
        </p:nvSpPr>
        <p:spPr>
          <a:xfrm>
            <a:off x="685800" y="152400"/>
            <a:ext cx="7772400" cy="1143000"/>
          </a:xfrm>
        </p:spPr>
        <p:txBody>
          <a:bodyPr/>
          <a:lstStyle/>
          <a:p>
            <a:pPr eaLnBrk="1" hangingPunct="1"/>
            <a:r>
              <a:rPr lang="en-US" altLang="en-US" smtClean="0"/>
              <a:t>Example: Binomial Queue Merge</a:t>
            </a:r>
          </a:p>
        </p:txBody>
      </p:sp>
      <p:sp>
        <p:nvSpPr>
          <p:cNvPr id="79875" name="Slide Number Placeholder 5"/>
          <p:cNvSpPr>
            <a:spLocks noGrp="1"/>
          </p:cNvSpPr>
          <p:nvPr>
            <p:ph type="sldNum" sz="quarter" idx="12"/>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8255359-67E3-46CB-8EC3-B3E0065110AD}" type="slidenum">
              <a:rPr lang="en-US" altLang="en-US" sz="1400"/>
              <a:pPr eaLnBrk="1" hangingPunct="1"/>
              <a:t>56</a:t>
            </a:fld>
            <a:endParaRPr lang="en-US" altLang="en-US" sz="1400"/>
          </a:p>
        </p:txBody>
      </p:sp>
      <p:sp>
        <p:nvSpPr>
          <p:cNvPr id="79876" name="Oval 3"/>
          <p:cNvSpPr>
            <a:spLocks noChangeArrowheads="1"/>
          </p:cNvSpPr>
          <p:nvPr>
            <p:custDataLst>
              <p:tags r:id="rId3"/>
            </p:custDataLst>
          </p:nvPr>
        </p:nvSpPr>
        <p:spPr bwMode="auto">
          <a:xfrm>
            <a:off x="457200" y="2352675"/>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9877" name="Oval 4"/>
          <p:cNvSpPr>
            <a:spLocks noChangeArrowheads="1"/>
          </p:cNvSpPr>
          <p:nvPr>
            <p:custDataLst>
              <p:tags r:id="rId4"/>
            </p:custDataLst>
          </p:nvPr>
        </p:nvSpPr>
        <p:spPr bwMode="auto">
          <a:xfrm>
            <a:off x="771525" y="3141663"/>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9878" name="Line 5"/>
          <p:cNvSpPr>
            <a:spLocks noChangeShapeType="1"/>
          </p:cNvSpPr>
          <p:nvPr>
            <p:custDataLst>
              <p:tags r:id="rId5"/>
            </p:custDataLst>
          </p:nvPr>
        </p:nvSpPr>
        <p:spPr bwMode="auto">
          <a:xfrm>
            <a:off x="719138" y="2684463"/>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879" name="Oval 6"/>
          <p:cNvSpPr>
            <a:spLocks noChangeArrowheads="1"/>
          </p:cNvSpPr>
          <p:nvPr>
            <p:custDataLst>
              <p:tags r:id="rId6"/>
            </p:custDataLst>
          </p:nvPr>
        </p:nvSpPr>
        <p:spPr bwMode="auto">
          <a:xfrm>
            <a:off x="1371600" y="315753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79880" name="Oval 7"/>
          <p:cNvSpPr>
            <a:spLocks noChangeArrowheads="1"/>
          </p:cNvSpPr>
          <p:nvPr>
            <p:custDataLst>
              <p:tags r:id="rId7"/>
            </p:custDataLst>
          </p:nvPr>
        </p:nvSpPr>
        <p:spPr bwMode="auto">
          <a:xfrm>
            <a:off x="3370263" y="2355850"/>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9881" name="Oval 8"/>
          <p:cNvSpPr>
            <a:spLocks noChangeArrowheads="1"/>
          </p:cNvSpPr>
          <p:nvPr>
            <p:custDataLst>
              <p:tags r:id="rId8"/>
            </p:custDataLst>
          </p:nvPr>
        </p:nvSpPr>
        <p:spPr bwMode="auto">
          <a:xfrm>
            <a:off x="3684588" y="314483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9882" name="Line 9"/>
          <p:cNvSpPr>
            <a:spLocks noChangeShapeType="1"/>
          </p:cNvSpPr>
          <p:nvPr>
            <p:custDataLst>
              <p:tags r:id="rId9"/>
            </p:custDataLst>
          </p:nvPr>
        </p:nvSpPr>
        <p:spPr bwMode="auto">
          <a:xfrm>
            <a:off x="3632200" y="26876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883" name="Oval 10"/>
          <p:cNvSpPr>
            <a:spLocks noChangeArrowheads="1"/>
          </p:cNvSpPr>
          <p:nvPr>
            <p:custDataLst>
              <p:tags r:id="rId10"/>
            </p:custDataLst>
          </p:nvPr>
        </p:nvSpPr>
        <p:spPr bwMode="auto">
          <a:xfrm>
            <a:off x="4140200" y="315753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9884" name="Oval 11"/>
          <p:cNvSpPr>
            <a:spLocks noChangeArrowheads="1"/>
          </p:cNvSpPr>
          <p:nvPr>
            <p:custDataLst>
              <p:tags r:id="rId11"/>
            </p:custDataLst>
          </p:nvPr>
        </p:nvSpPr>
        <p:spPr bwMode="auto">
          <a:xfrm>
            <a:off x="4454525" y="3946525"/>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9885" name="Line 12"/>
          <p:cNvSpPr>
            <a:spLocks noChangeShapeType="1"/>
          </p:cNvSpPr>
          <p:nvPr>
            <p:custDataLst>
              <p:tags r:id="rId12"/>
            </p:custDataLst>
          </p:nvPr>
        </p:nvSpPr>
        <p:spPr bwMode="auto">
          <a:xfrm>
            <a:off x="4402138" y="348932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886" name="Line 13"/>
          <p:cNvSpPr>
            <a:spLocks noChangeShapeType="1"/>
          </p:cNvSpPr>
          <p:nvPr>
            <p:custDataLst>
              <p:tags r:id="rId13"/>
            </p:custDataLst>
          </p:nvPr>
        </p:nvSpPr>
        <p:spPr bwMode="auto">
          <a:xfrm>
            <a:off x="3665538" y="2636838"/>
            <a:ext cx="557212"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887" name="Oval 14"/>
          <p:cNvSpPr>
            <a:spLocks noChangeArrowheads="1"/>
          </p:cNvSpPr>
          <p:nvPr>
            <p:custDataLst>
              <p:tags r:id="rId14"/>
            </p:custDataLst>
          </p:nvPr>
        </p:nvSpPr>
        <p:spPr bwMode="auto">
          <a:xfrm>
            <a:off x="4819650" y="3124200"/>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9888" name="Oval 15"/>
          <p:cNvSpPr>
            <a:spLocks noChangeArrowheads="1"/>
          </p:cNvSpPr>
          <p:nvPr>
            <p:custDataLst>
              <p:tags r:id="rId15"/>
            </p:custDataLst>
          </p:nvPr>
        </p:nvSpPr>
        <p:spPr bwMode="auto">
          <a:xfrm>
            <a:off x="5133975" y="391318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9889" name="Line 16"/>
          <p:cNvSpPr>
            <a:spLocks noChangeShapeType="1"/>
          </p:cNvSpPr>
          <p:nvPr>
            <p:custDataLst>
              <p:tags r:id="rId16"/>
            </p:custDataLst>
          </p:nvPr>
        </p:nvSpPr>
        <p:spPr bwMode="auto">
          <a:xfrm>
            <a:off x="5081588" y="34559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890" name="Oval 17"/>
          <p:cNvSpPr>
            <a:spLocks noChangeArrowheads="1"/>
          </p:cNvSpPr>
          <p:nvPr>
            <p:custDataLst>
              <p:tags r:id="rId17"/>
            </p:custDataLst>
          </p:nvPr>
        </p:nvSpPr>
        <p:spPr bwMode="auto">
          <a:xfrm>
            <a:off x="5589588" y="392588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9891" name="Oval 18"/>
          <p:cNvSpPr>
            <a:spLocks noChangeArrowheads="1"/>
          </p:cNvSpPr>
          <p:nvPr>
            <p:custDataLst>
              <p:tags r:id="rId18"/>
            </p:custDataLst>
          </p:nvPr>
        </p:nvSpPr>
        <p:spPr bwMode="auto">
          <a:xfrm>
            <a:off x="5903913" y="4714875"/>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9892" name="Line 19"/>
          <p:cNvSpPr>
            <a:spLocks noChangeShapeType="1"/>
          </p:cNvSpPr>
          <p:nvPr>
            <p:custDataLst>
              <p:tags r:id="rId19"/>
            </p:custDataLst>
          </p:nvPr>
        </p:nvSpPr>
        <p:spPr bwMode="auto">
          <a:xfrm>
            <a:off x="5851525" y="425767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893" name="Line 20"/>
          <p:cNvSpPr>
            <a:spLocks noChangeShapeType="1"/>
          </p:cNvSpPr>
          <p:nvPr>
            <p:custDataLst>
              <p:tags r:id="rId20"/>
            </p:custDataLst>
          </p:nvPr>
        </p:nvSpPr>
        <p:spPr bwMode="auto">
          <a:xfrm>
            <a:off x="5114925" y="3405188"/>
            <a:ext cx="557213"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894" name="Line 21"/>
          <p:cNvSpPr>
            <a:spLocks noChangeShapeType="1"/>
          </p:cNvSpPr>
          <p:nvPr>
            <p:custDataLst>
              <p:tags r:id="rId21"/>
            </p:custDataLst>
          </p:nvPr>
        </p:nvSpPr>
        <p:spPr bwMode="auto">
          <a:xfrm>
            <a:off x="3690938" y="2562225"/>
            <a:ext cx="1160462" cy="635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895" name="Text Box 22"/>
          <p:cNvSpPr txBox="1">
            <a:spLocks noChangeArrowheads="1"/>
          </p:cNvSpPr>
          <p:nvPr>
            <p:custDataLst>
              <p:tags r:id="rId22"/>
            </p:custDataLst>
          </p:nvPr>
        </p:nvSpPr>
        <p:spPr bwMode="auto">
          <a:xfrm>
            <a:off x="466725" y="22907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79896" name="Text Box 23"/>
          <p:cNvSpPr txBox="1">
            <a:spLocks noChangeArrowheads="1"/>
          </p:cNvSpPr>
          <p:nvPr>
            <p:custDataLst>
              <p:tags r:id="rId23"/>
            </p:custDataLst>
          </p:nvPr>
        </p:nvSpPr>
        <p:spPr bwMode="auto">
          <a:xfrm>
            <a:off x="784225" y="30781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7</a:t>
            </a:r>
          </a:p>
        </p:txBody>
      </p:sp>
      <p:sp>
        <p:nvSpPr>
          <p:cNvPr id="79897" name="Text Box 24"/>
          <p:cNvSpPr txBox="1">
            <a:spLocks noChangeArrowheads="1"/>
          </p:cNvSpPr>
          <p:nvPr>
            <p:custDataLst>
              <p:tags r:id="rId24"/>
            </p:custDataLst>
          </p:nvPr>
        </p:nvSpPr>
        <p:spPr bwMode="auto">
          <a:xfrm>
            <a:off x="3327400" y="22860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79898" name="Text Box 25"/>
          <p:cNvSpPr txBox="1">
            <a:spLocks noChangeArrowheads="1"/>
          </p:cNvSpPr>
          <p:nvPr>
            <p:custDataLst>
              <p:tags r:id="rId25"/>
            </p:custDataLst>
          </p:nvPr>
        </p:nvSpPr>
        <p:spPr bwMode="auto">
          <a:xfrm>
            <a:off x="3692525" y="307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2</a:t>
            </a:r>
          </a:p>
        </p:txBody>
      </p:sp>
      <p:sp>
        <p:nvSpPr>
          <p:cNvPr id="79899" name="Text Box 26"/>
          <p:cNvSpPr txBox="1">
            <a:spLocks noChangeArrowheads="1"/>
          </p:cNvSpPr>
          <p:nvPr>
            <p:custDataLst>
              <p:tags r:id="rId26"/>
            </p:custDataLst>
          </p:nvPr>
        </p:nvSpPr>
        <p:spPr bwMode="auto">
          <a:xfrm>
            <a:off x="4168775" y="3081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79900" name="Text Box 27"/>
          <p:cNvSpPr txBox="1">
            <a:spLocks noChangeArrowheads="1"/>
          </p:cNvSpPr>
          <p:nvPr>
            <p:custDataLst>
              <p:tags r:id="rId27"/>
            </p:custDataLst>
          </p:nvPr>
        </p:nvSpPr>
        <p:spPr bwMode="auto">
          <a:xfrm>
            <a:off x="4845050" y="30559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3</a:t>
            </a:r>
          </a:p>
        </p:txBody>
      </p:sp>
      <p:sp>
        <p:nvSpPr>
          <p:cNvPr id="79901" name="Text Box 28"/>
          <p:cNvSpPr txBox="1">
            <a:spLocks noChangeArrowheads="1"/>
          </p:cNvSpPr>
          <p:nvPr>
            <p:custDataLst>
              <p:tags r:id="rId28"/>
            </p:custDataLst>
          </p:nvPr>
        </p:nvSpPr>
        <p:spPr bwMode="auto">
          <a:xfrm>
            <a:off x="4460875" y="388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8</a:t>
            </a:r>
          </a:p>
        </p:txBody>
      </p:sp>
      <p:sp>
        <p:nvSpPr>
          <p:cNvPr id="79902" name="Text Box 29"/>
          <p:cNvSpPr txBox="1">
            <a:spLocks noChangeArrowheads="1"/>
          </p:cNvSpPr>
          <p:nvPr>
            <p:custDataLst>
              <p:tags r:id="rId29"/>
            </p:custDataLst>
          </p:nvPr>
        </p:nvSpPr>
        <p:spPr bwMode="auto">
          <a:xfrm>
            <a:off x="5057775" y="38417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11</a:t>
            </a:r>
          </a:p>
        </p:txBody>
      </p:sp>
      <p:sp>
        <p:nvSpPr>
          <p:cNvPr id="79903" name="Text Box 30"/>
          <p:cNvSpPr txBox="1">
            <a:spLocks noChangeArrowheads="1"/>
          </p:cNvSpPr>
          <p:nvPr>
            <p:custDataLst>
              <p:tags r:id="rId30"/>
            </p:custDataLst>
          </p:nvPr>
        </p:nvSpPr>
        <p:spPr bwMode="auto">
          <a:xfrm>
            <a:off x="5602288" y="3849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5</a:t>
            </a:r>
          </a:p>
        </p:txBody>
      </p:sp>
      <p:sp>
        <p:nvSpPr>
          <p:cNvPr id="79904" name="Text Box 31"/>
          <p:cNvSpPr txBox="1">
            <a:spLocks noChangeArrowheads="1"/>
          </p:cNvSpPr>
          <p:nvPr>
            <p:custDataLst>
              <p:tags r:id="rId31"/>
            </p:custDataLst>
          </p:nvPr>
        </p:nvSpPr>
        <p:spPr bwMode="auto">
          <a:xfrm>
            <a:off x="5895975" y="46434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6</a:t>
            </a:r>
          </a:p>
        </p:txBody>
      </p:sp>
      <p:sp>
        <p:nvSpPr>
          <p:cNvPr id="79905" name="Oval 32"/>
          <p:cNvSpPr>
            <a:spLocks noChangeArrowheads="1"/>
          </p:cNvSpPr>
          <p:nvPr>
            <p:custDataLst>
              <p:tags r:id="rId32"/>
            </p:custDataLst>
          </p:nvPr>
        </p:nvSpPr>
        <p:spPr bwMode="auto">
          <a:xfrm>
            <a:off x="2209800" y="3122613"/>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9906" name="Oval 33"/>
          <p:cNvSpPr>
            <a:spLocks noChangeArrowheads="1"/>
          </p:cNvSpPr>
          <p:nvPr>
            <p:custDataLst>
              <p:tags r:id="rId33"/>
            </p:custDataLst>
          </p:nvPr>
        </p:nvSpPr>
        <p:spPr bwMode="auto">
          <a:xfrm>
            <a:off x="2524125" y="3911600"/>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9907" name="Line 34"/>
          <p:cNvSpPr>
            <a:spLocks noChangeShapeType="1"/>
          </p:cNvSpPr>
          <p:nvPr>
            <p:custDataLst>
              <p:tags r:id="rId34"/>
            </p:custDataLst>
          </p:nvPr>
        </p:nvSpPr>
        <p:spPr bwMode="auto">
          <a:xfrm>
            <a:off x="2471738" y="3454400"/>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908" name="Oval 35"/>
          <p:cNvSpPr>
            <a:spLocks noChangeArrowheads="1"/>
          </p:cNvSpPr>
          <p:nvPr>
            <p:custDataLst>
              <p:tags r:id="rId35"/>
            </p:custDataLst>
          </p:nvPr>
        </p:nvSpPr>
        <p:spPr bwMode="auto">
          <a:xfrm>
            <a:off x="2979738" y="3924300"/>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9909" name="Oval 36"/>
          <p:cNvSpPr>
            <a:spLocks noChangeArrowheads="1"/>
          </p:cNvSpPr>
          <p:nvPr>
            <p:custDataLst>
              <p:tags r:id="rId36"/>
            </p:custDataLst>
          </p:nvPr>
        </p:nvSpPr>
        <p:spPr bwMode="auto">
          <a:xfrm>
            <a:off x="3294063" y="471328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9910" name="Line 37"/>
          <p:cNvSpPr>
            <a:spLocks noChangeShapeType="1"/>
          </p:cNvSpPr>
          <p:nvPr>
            <p:custDataLst>
              <p:tags r:id="rId37"/>
            </p:custDataLst>
          </p:nvPr>
        </p:nvSpPr>
        <p:spPr bwMode="auto">
          <a:xfrm>
            <a:off x="3241675" y="42560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911" name="Line 38"/>
          <p:cNvSpPr>
            <a:spLocks noChangeShapeType="1"/>
          </p:cNvSpPr>
          <p:nvPr>
            <p:custDataLst>
              <p:tags r:id="rId38"/>
            </p:custDataLst>
          </p:nvPr>
        </p:nvSpPr>
        <p:spPr bwMode="auto">
          <a:xfrm>
            <a:off x="2505075" y="3403600"/>
            <a:ext cx="557213" cy="569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912" name="Text Box 39"/>
          <p:cNvSpPr txBox="1">
            <a:spLocks noChangeArrowheads="1"/>
          </p:cNvSpPr>
          <p:nvPr>
            <p:custDataLst>
              <p:tags r:id="rId39"/>
            </p:custDataLst>
          </p:nvPr>
        </p:nvSpPr>
        <p:spPr bwMode="auto">
          <a:xfrm>
            <a:off x="2216150" y="30670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5</a:t>
            </a:r>
          </a:p>
        </p:txBody>
      </p:sp>
      <p:sp>
        <p:nvSpPr>
          <p:cNvPr id="79913" name="Text Box 40"/>
          <p:cNvSpPr txBox="1">
            <a:spLocks noChangeArrowheads="1"/>
          </p:cNvSpPr>
          <p:nvPr>
            <p:custDataLst>
              <p:tags r:id="rId40"/>
            </p:custDataLst>
          </p:nvPr>
        </p:nvSpPr>
        <p:spPr bwMode="auto">
          <a:xfrm>
            <a:off x="2549525" y="3848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9</a:t>
            </a:r>
          </a:p>
        </p:txBody>
      </p:sp>
      <p:sp>
        <p:nvSpPr>
          <p:cNvPr id="79914" name="Text Box 41"/>
          <p:cNvSpPr txBox="1">
            <a:spLocks noChangeArrowheads="1"/>
          </p:cNvSpPr>
          <p:nvPr>
            <p:custDataLst>
              <p:tags r:id="rId41"/>
            </p:custDataLst>
          </p:nvPr>
        </p:nvSpPr>
        <p:spPr bwMode="auto">
          <a:xfrm>
            <a:off x="2984500" y="38592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6</a:t>
            </a:r>
          </a:p>
        </p:txBody>
      </p:sp>
      <p:sp>
        <p:nvSpPr>
          <p:cNvPr id="79915" name="Text Box 42"/>
          <p:cNvSpPr txBox="1">
            <a:spLocks noChangeArrowheads="1"/>
          </p:cNvSpPr>
          <p:nvPr>
            <p:custDataLst>
              <p:tags r:id="rId42"/>
            </p:custDataLst>
          </p:nvPr>
        </p:nvSpPr>
        <p:spPr bwMode="auto">
          <a:xfrm>
            <a:off x="3316288" y="4648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7</a:t>
            </a:r>
          </a:p>
        </p:txBody>
      </p:sp>
      <p:sp>
        <p:nvSpPr>
          <p:cNvPr id="79916" name="Oval 43"/>
          <p:cNvSpPr>
            <a:spLocks noChangeArrowheads="1"/>
          </p:cNvSpPr>
          <p:nvPr>
            <p:custDataLst>
              <p:tags r:id="rId43"/>
            </p:custDataLst>
          </p:nvPr>
        </p:nvSpPr>
        <p:spPr bwMode="auto">
          <a:xfrm>
            <a:off x="1919288" y="3976688"/>
            <a:ext cx="366712" cy="366712"/>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21</a:t>
            </a:r>
          </a:p>
        </p:txBody>
      </p:sp>
      <p:sp>
        <p:nvSpPr>
          <p:cNvPr id="79917" name="Text Box 44"/>
          <p:cNvSpPr txBox="1">
            <a:spLocks noChangeArrowheads="1"/>
          </p:cNvSpPr>
          <p:nvPr>
            <p:custDataLst>
              <p:tags r:id="rId44"/>
            </p:custDataLst>
          </p:nvPr>
        </p:nvSpPr>
        <p:spPr bwMode="auto">
          <a:xfrm>
            <a:off x="685800" y="1524000"/>
            <a:ext cx="417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rgbClr val="FF0000"/>
                </a:solidFill>
              </a:rPr>
              <a:t>H1:			        H2:</a:t>
            </a:r>
            <a:endParaRPr lang="en-US" altLang="en-US" sz="2800" baseline="-25000">
              <a:solidFill>
                <a:srgbClr val="FF0000"/>
              </a:solidFill>
            </a:endParaRPr>
          </a:p>
        </p:txBody>
      </p:sp>
      <p:sp>
        <p:nvSpPr>
          <p:cNvPr id="79918" name="Line 45"/>
          <p:cNvSpPr>
            <a:spLocks noChangeShapeType="1"/>
          </p:cNvSpPr>
          <p:nvPr>
            <p:custDataLst>
              <p:tags r:id="rId45"/>
            </p:custDataLst>
          </p:nvPr>
        </p:nvSpPr>
        <p:spPr bwMode="auto">
          <a:xfrm>
            <a:off x="1600200" y="3505200"/>
            <a:ext cx="3810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919" name="Line 46"/>
          <p:cNvSpPr>
            <a:spLocks noChangeShapeType="1"/>
          </p:cNvSpPr>
          <p:nvPr>
            <p:custDataLst>
              <p:tags r:id="rId46"/>
            </p:custDataLst>
          </p:nvPr>
        </p:nvSpPr>
        <p:spPr bwMode="auto">
          <a:xfrm>
            <a:off x="762000" y="2667000"/>
            <a:ext cx="685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920" name="Line 47"/>
          <p:cNvSpPr>
            <a:spLocks noChangeShapeType="1"/>
          </p:cNvSpPr>
          <p:nvPr>
            <p:custDataLst>
              <p:tags r:id="rId47"/>
            </p:custDataLst>
          </p:nvPr>
        </p:nvSpPr>
        <p:spPr bwMode="auto">
          <a:xfrm>
            <a:off x="762000" y="2590800"/>
            <a:ext cx="1447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42951972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custDataLst>
              <p:tags r:id="rId1"/>
            </p:custDataLst>
          </p:nvPr>
        </p:nvSpPr>
        <p:spPr>
          <a:xfrm>
            <a:off x="685800" y="152400"/>
            <a:ext cx="7772400" cy="1143000"/>
          </a:xfrm>
        </p:spPr>
        <p:txBody>
          <a:bodyPr/>
          <a:lstStyle/>
          <a:p>
            <a:pPr eaLnBrk="1" hangingPunct="1"/>
            <a:r>
              <a:rPr lang="en-US" altLang="en-US" smtClean="0"/>
              <a:t>Example: Binomial Queue Merge</a:t>
            </a:r>
          </a:p>
        </p:txBody>
      </p:sp>
      <p:sp>
        <p:nvSpPr>
          <p:cNvPr id="80899" name="Slide Number Placeholder 5"/>
          <p:cNvSpPr>
            <a:spLocks noGrp="1"/>
          </p:cNvSpPr>
          <p:nvPr>
            <p:ph type="sldNum" sz="quarter" idx="12"/>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25B1933-45E8-44D7-81B4-F94BAD3CB19C}" type="slidenum">
              <a:rPr lang="en-US" altLang="en-US" sz="1400"/>
              <a:pPr eaLnBrk="1" hangingPunct="1"/>
              <a:t>57</a:t>
            </a:fld>
            <a:endParaRPr lang="en-US" altLang="en-US" sz="1400"/>
          </a:p>
        </p:txBody>
      </p:sp>
      <p:sp>
        <p:nvSpPr>
          <p:cNvPr id="80900" name="Oval 3"/>
          <p:cNvSpPr>
            <a:spLocks noChangeArrowheads="1"/>
          </p:cNvSpPr>
          <p:nvPr>
            <p:custDataLst>
              <p:tags r:id="rId3"/>
            </p:custDataLst>
          </p:nvPr>
        </p:nvSpPr>
        <p:spPr bwMode="auto">
          <a:xfrm>
            <a:off x="5029200" y="3038475"/>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0901" name="Oval 4"/>
          <p:cNvSpPr>
            <a:spLocks noChangeArrowheads="1"/>
          </p:cNvSpPr>
          <p:nvPr>
            <p:custDataLst>
              <p:tags r:id="rId4"/>
            </p:custDataLst>
          </p:nvPr>
        </p:nvSpPr>
        <p:spPr bwMode="auto">
          <a:xfrm>
            <a:off x="5343525" y="3827463"/>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0902" name="Line 5"/>
          <p:cNvSpPr>
            <a:spLocks noChangeShapeType="1"/>
          </p:cNvSpPr>
          <p:nvPr>
            <p:custDataLst>
              <p:tags r:id="rId5"/>
            </p:custDataLst>
          </p:nvPr>
        </p:nvSpPr>
        <p:spPr bwMode="auto">
          <a:xfrm>
            <a:off x="5291138" y="3370263"/>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903" name="Oval 6"/>
          <p:cNvSpPr>
            <a:spLocks noChangeArrowheads="1"/>
          </p:cNvSpPr>
          <p:nvPr>
            <p:custDataLst>
              <p:tags r:id="rId6"/>
            </p:custDataLst>
          </p:nvPr>
        </p:nvSpPr>
        <p:spPr bwMode="auto">
          <a:xfrm>
            <a:off x="5943600" y="384333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80904" name="Oval 7"/>
          <p:cNvSpPr>
            <a:spLocks noChangeArrowheads="1"/>
          </p:cNvSpPr>
          <p:nvPr>
            <p:custDataLst>
              <p:tags r:id="rId7"/>
            </p:custDataLst>
          </p:nvPr>
        </p:nvSpPr>
        <p:spPr bwMode="auto">
          <a:xfrm>
            <a:off x="2328863" y="2355850"/>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0905" name="Oval 8"/>
          <p:cNvSpPr>
            <a:spLocks noChangeArrowheads="1"/>
          </p:cNvSpPr>
          <p:nvPr>
            <p:custDataLst>
              <p:tags r:id="rId8"/>
            </p:custDataLst>
          </p:nvPr>
        </p:nvSpPr>
        <p:spPr bwMode="auto">
          <a:xfrm>
            <a:off x="2643188" y="314483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0906" name="Line 9"/>
          <p:cNvSpPr>
            <a:spLocks noChangeShapeType="1"/>
          </p:cNvSpPr>
          <p:nvPr>
            <p:custDataLst>
              <p:tags r:id="rId9"/>
            </p:custDataLst>
          </p:nvPr>
        </p:nvSpPr>
        <p:spPr bwMode="auto">
          <a:xfrm>
            <a:off x="2590800" y="26876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907" name="Oval 10"/>
          <p:cNvSpPr>
            <a:spLocks noChangeArrowheads="1"/>
          </p:cNvSpPr>
          <p:nvPr>
            <p:custDataLst>
              <p:tags r:id="rId10"/>
            </p:custDataLst>
          </p:nvPr>
        </p:nvSpPr>
        <p:spPr bwMode="auto">
          <a:xfrm>
            <a:off x="3098800" y="315753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0908" name="Oval 11"/>
          <p:cNvSpPr>
            <a:spLocks noChangeArrowheads="1"/>
          </p:cNvSpPr>
          <p:nvPr>
            <p:custDataLst>
              <p:tags r:id="rId11"/>
            </p:custDataLst>
          </p:nvPr>
        </p:nvSpPr>
        <p:spPr bwMode="auto">
          <a:xfrm>
            <a:off x="3413125" y="3946525"/>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0909" name="Line 12"/>
          <p:cNvSpPr>
            <a:spLocks noChangeShapeType="1"/>
          </p:cNvSpPr>
          <p:nvPr>
            <p:custDataLst>
              <p:tags r:id="rId12"/>
            </p:custDataLst>
          </p:nvPr>
        </p:nvSpPr>
        <p:spPr bwMode="auto">
          <a:xfrm>
            <a:off x="3360738" y="348932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910" name="Line 13"/>
          <p:cNvSpPr>
            <a:spLocks noChangeShapeType="1"/>
          </p:cNvSpPr>
          <p:nvPr>
            <p:custDataLst>
              <p:tags r:id="rId13"/>
            </p:custDataLst>
          </p:nvPr>
        </p:nvSpPr>
        <p:spPr bwMode="auto">
          <a:xfrm>
            <a:off x="2624138" y="2636838"/>
            <a:ext cx="557212"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911" name="Oval 14"/>
          <p:cNvSpPr>
            <a:spLocks noChangeArrowheads="1"/>
          </p:cNvSpPr>
          <p:nvPr>
            <p:custDataLst>
              <p:tags r:id="rId14"/>
            </p:custDataLst>
          </p:nvPr>
        </p:nvSpPr>
        <p:spPr bwMode="auto">
          <a:xfrm>
            <a:off x="3778250" y="3124200"/>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0912" name="Oval 15"/>
          <p:cNvSpPr>
            <a:spLocks noChangeArrowheads="1"/>
          </p:cNvSpPr>
          <p:nvPr>
            <p:custDataLst>
              <p:tags r:id="rId15"/>
            </p:custDataLst>
          </p:nvPr>
        </p:nvSpPr>
        <p:spPr bwMode="auto">
          <a:xfrm>
            <a:off x="4092575" y="391318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0913" name="Line 16"/>
          <p:cNvSpPr>
            <a:spLocks noChangeShapeType="1"/>
          </p:cNvSpPr>
          <p:nvPr>
            <p:custDataLst>
              <p:tags r:id="rId16"/>
            </p:custDataLst>
          </p:nvPr>
        </p:nvSpPr>
        <p:spPr bwMode="auto">
          <a:xfrm>
            <a:off x="4040188" y="34559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914" name="Oval 17"/>
          <p:cNvSpPr>
            <a:spLocks noChangeArrowheads="1"/>
          </p:cNvSpPr>
          <p:nvPr>
            <p:custDataLst>
              <p:tags r:id="rId17"/>
            </p:custDataLst>
          </p:nvPr>
        </p:nvSpPr>
        <p:spPr bwMode="auto">
          <a:xfrm>
            <a:off x="4548188" y="392588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0915" name="Oval 18"/>
          <p:cNvSpPr>
            <a:spLocks noChangeArrowheads="1"/>
          </p:cNvSpPr>
          <p:nvPr>
            <p:custDataLst>
              <p:tags r:id="rId18"/>
            </p:custDataLst>
          </p:nvPr>
        </p:nvSpPr>
        <p:spPr bwMode="auto">
          <a:xfrm>
            <a:off x="4862513" y="4714875"/>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0916" name="Line 19"/>
          <p:cNvSpPr>
            <a:spLocks noChangeShapeType="1"/>
          </p:cNvSpPr>
          <p:nvPr>
            <p:custDataLst>
              <p:tags r:id="rId19"/>
            </p:custDataLst>
          </p:nvPr>
        </p:nvSpPr>
        <p:spPr bwMode="auto">
          <a:xfrm>
            <a:off x="4810125" y="425767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917" name="Line 20"/>
          <p:cNvSpPr>
            <a:spLocks noChangeShapeType="1"/>
          </p:cNvSpPr>
          <p:nvPr>
            <p:custDataLst>
              <p:tags r:id="rId20"/>
            </p:custDataLst>
          </p:nvPr>
        </p:nvSpPr>
        <p:spPr bwMode="auto">
          <a:xfrm>
            <a:off x="4073525" y="3405188"/>
            <a:ext cx="557213"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918" name="Line 21"/>
          <p:cNvSpPr>
            <a:spLocks noChangeShapeType="1"/>
          </p:cNvSpPr>
          <p:nvPr>
            <p:custDataLst>
              <p:tags r:id="rId21"/>
            </p:custDataLst>
          </p:nvPr>
        </p:nvSpPr>
        <p:spPr bwMode="auto">
          <a:xfrm>
            <a:off x="2649538" y="2562225"/>
            <a:ext cx="1160462" cy="635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919" name="Text Box 22"/>
          <p:cNvSpPr txBox="1">
            <a:spLocks noChangeArrowheads="1"/>
          </p:cNvSpPr>
          <p:nvPr>
            <p:custDataLst>
              <p:tags r:id="rId22"/>
            </p:custDataLst>
          </p:nvPr>
        </p:nvSpPr>
        <p:spPr bwMode="auto">
          <a:xfrm>
            <a:off x="5038725" y="29765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80920" name="Text Box 23"/>
          <p:cNvSpPr txBox="1">
            <a:spLocks noChangeArrowheads="1"/>
          </p:cNvSpPr>
          <p:nvPr>
            <p:custDataLst>
              <p:tags r:id="rId23"/>
            </p:custDataLst>
          </p:nvPr>
        </p:nvSpPr>
        <p:spPr bwMode="auto">
          <a:xfrm>
            <a:off x="5356225" y="37639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7</a:t>
            </a:r>
          </a:p>
        </p:txBody>
      </p:sp>
      <p:sp>
        <p:nvSpPr>
          <p:cNvPr id="80921" name="Text Box 24"/>
          <p:cNvSpPr txBox="1">
            <a:spLocks noChangeArrowheads="1"/>
          </p:cNvSpPr>
          <p:nvPr>
            <p:custDataLst>
              <p:tags r:id="rId24"/>
            </p:custDataLst>
          </p:nvPr>
        </p:nvSpPr>
        <p:spPr bwMode="auto">
          <a:xfrm>
            <a:off x="2286000" y="22860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80922" name="Text Box 25"/>
          <p:cNvSpPr txBox="1">
            <a:spLocks noChangeArrowheads="1"/>
          </p:cNvSpPr>
          <p:nvPr>
            <p:custDataLst>
              <p:tags r:id="rId25"/>
            </p:custDataLst>
          </p:nvPr>
        </p:nvSpPr>
        <p:spPr bwMode="auto">
          <a:xfrm>
            <a:off x="2651125" y="307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2</a:t>
            </a:r>
          </a:p>
        </p:txBody>
      </p:sp>
      <p:sp>
        <p:nvSpPr>
          <p:cNvPr id="80923" name="Text Box 26"/>
          <p:cNvSpPr txBox="1">
            <a:spLocks noChangeArrowheads="1"/>
          </p:cNvSpPr>
          <p:nvPr>
            <p:custDataLst>
              <p:tags r:id="rId26"/>
            </p:custDataLst>
          </p:nvPr>
        </p:nvSpPr>
        <p:spPr bwMode="auto">
          <a:xfrm>
            <a:off x="3127375" y="3081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80924" name="Text Box 27"/>
          <p:cNvSpPr txBox="1">
            <a:spLocks noChangeArrowheads="1"/>
          </p:cNvSpPr>
          <p:nvPr>
            <p:custDataLst>
              <p:tags r:id="rId27"/>
            </p:custDataLst>
          </p:nvPr>
        </p:nvSpPr>
        <p:spPr bwMode="auto">
          <a:xfrm>
            <a:off x="3803650" y="30559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3</a:t>
            </a:r>
          </a:p>
        </p:txBody>
      </p:sp>
      <p:sp>
        <p:nvSpPr>
          <p:cNvPr id="80925" name="Text Box 28"/>
          <p:cNvSpPr txBox="1">
            <a:spLocks noChangeArrowheads="1"/>
          </p:cNvSpPr>
          <p:nvPr>
            <p:custDataLst>
              <p:tags r:id="rId28"/>
            </p:custDataLst>
          </p:nvPr>
        </p:nvSpPr>
        <p:spPr bwMode="auto">
          <a:xfrm>
            <a:off x="3419475" y="388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8</a:t>
            </a:r>
          </a:p>
        </p:txBody>
      </p:sp>
      <p:sp>
        <p:nvSpPr>
          <p:cNvPr id="80926" name="Text Box 29"/>
          <p:cNvSpPr txBox="1">
            <a:spLocks noChangeArrowheads="1"/>
          </p:cNvSpPr>
          <p:nvPr>
            <p:custDataLst>
              <p:tags r:id="rId29"/>
            </p:custDataLst>
          </p:nvPr>
        </p:nvSpPr>
        <p:spPr bwMode="auto">
          <a:xfrm>
            <a:off x="4016375" y="38417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11</a:t>
            </a:r>
          </a:p>
        </p:txBody>
      </p:sp>
      <p:sp>
        <p:nvSpPr>
          <p:cNvPr id="80927" name="Text Box 30"/>
          <p:cNvSpPr txBox="1">
            <a:spLocks noChangeArrowheads="1"/>
          </p:cNvSpPr>
          <p:nvPr>
            <p:custDataLst>
              <p:tags r:id="rId30"/>
            </p:custDataLst>
          </p:nvPr>
        </p:nvSpPr>
        <p:spPr bwMode="auto">
          <a:xfrm>
            <a:off x="4560888" y="3849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5</a:t>
            </a:r>
          </a:p>
        </p:txBody>
      </p:sp>
      <p:sp>
        <p:nvSpPr>
          <p:cNvPr id="80928" name="Text Box 31"/>
          <p:cNvSpPr txBox="1">
            <a:spLocks noChangeArrowheads="1"/>
          </p:cNvSpPr>
          <p:nvPr>
            <p:custDataLst>
              <p:tags r:id="rId31"/>
            </p:custDataLst>
          </p:nvPr>
        </p:nvSpPr>
        <p:spPr bwMode="auto">
          <a:xfrm>
            <a:off x="4854575" y="46434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6</a:t>
            </a:r>
          </a:p>
        </p:txBody>
      </p:sp>
      <p:sp>
        <p:nvSpPr>
          <p:cNvPr id="80929" name="Oval 32"/>
          <p:cNvSpPr>
            <a:spLocks noChangeArrowheads="1"/>
          </p:cNvSpPr>
          <p:nvPr>
            <p:custDataLst>
              <p:tags r:id="rId32"/>
            </p:custDataLst>
          </p:nvPr>
        </p:nvSpPr>
        <p:spPr bwMode="auto">
          <a:xfrm>
            <a:off x="6781800" y="3808413"/>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0930" name="Oval 33"/>
          <p:cNvSpPr>
            <a:spLocks noChangeArrowheads="1"/>
          </p:cNvSpPr>
          <p:nvPr>
            <p:custDataLst>
              <p:tags r:id="rId33"/>
            </p:custDataLst>
          </p:nvPr>
        </p:nvSpPr>
        <p:spPr bwMode="auto">
          <a:xfrm>
            <a:off x="7096125" y="4597400"/>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0931" name="Line 34"/>
          <p:cNvSpPr>
            <a:spLocks noChangeShapeType="1"/>
          </p:cNvSpPr>
          <p:nvPr>
            <p:custDataLst>
              <p:tags r:id="rId34"/>
            </p:custDataLst>
          </p:nvPr>
        </p:nvSpPr>
        <p:spPr bwMode="auto">
          <a:xfrm>
            <a:off x="7043738" y="4140200"/>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932" name="Oval 35"/>
          <p:cNvSpPr>
            <a:spLocks noChangeArrowheads="1"/>
          </p:cNvSpPr>
          <p:nvPr>
            <p:custDataLst>
              <p:tags r:id="rId35"/>
            </p:custDataLst>
          </p:nvPr>
        </p:nvSpPr>
        <p:spPr bwMode="auto">
          <a:xfrm>
            <a:off x="7551738" y="4610100"/>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0933" name="Oval 36"/>
          <p:cNvSpPr>
            <a:spLocks noChangeArrowheads="1"/>
          </p:cNvSpPr>
          <p:nvPr>
            <p:custDataLst>
              <p:tags r:id="rId36"/>
            </p:custDataLst>
          </p:nvPr>
        </p:nvSpPr>
        <p:spPr bwMode="auto">
          <a:xfrm>
            <a:off x="7866063" y="539908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0934" name="Line 37"/>
          <p:cNvSpPr>
            <a:spLocks noChangeShapeType="1"/>
          </p:cNvSpPr>
          <p:nvPr>
            <p:custDataLst>
              <p:tags r:id="rId37"/>
            </p:custDataLst>
          </p:nvPr>
        </p:nvSpPr>
        <p:spPr bwMode="auto">
          <a:xfrm>
            <a:off x="7813675" y="49418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935" name="Line 38"/>
          <p:cNvSpPr>
            <a:spLocks noChangeShapeType="1"/>
          </p:cNvSpPr>
          <p:nvPr>
            <p:custDataLst>
              <p:tags r:id="rId38"/>
            </p:custDataLst>
          </p:nvPr>
        </p:nvSpPr>
        <p:spPr bwMode="auto">
          <a:xfrm>
            <a:off x="7077075" y="4089400"/>
            <a:ext cx="557213" cy="569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936" name="Text Box 39"/>
          <p:cNvSpPr txBox="1">
            <a:spLocks noChangeArrowheads="1"/>
          </p:cNvSpPr>
          <p:nvPr>
            <p:custDataLst>
              <p:tags r:id="rId39"/>
            </p:custDataLst>
          </p:nvPr>
        </p:nvSpPr>
        <p:spPr bwMode="auto">
          <a:xfrm>
            <a:off x="6788150" y="37528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5</a:t>
            </a:r>
          </a:p>
        </p:txBody>
      </p:sp>
      <p:sp>
        <p:nvSpPr>
          <p:cNvPr id="80937" name="Text Box 40"/>
          <p:cNvSpPr txBox="1">
            <a:spLocks noChangeArrowheads="1"/>
          </p:cNvSpPr>
          <p:nvPr>
            <p:custDataLst>
              <p:tags r:id="rId40"/>
            </p:custDataLst>
          </p:nvPr>
        </p:nvSpPr>
        <p:spPr bwMode="auto">
          <a:xfrm>
            <a:off x="7121525" y="45339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9</a:t>
            </a:r>
          </a:p>
        </p:txBody>
      </p:sp>
      <p:sp>
        <p:nvSpPr>
          <p:cNvPr id="80938" name="Text Box 41"/>
          <p:cNvSpPr txBox="1">
            <a:spLocks noChangeArrowheads="1"/>
          </p:cNvSpPr>
          <p:nvPr>
            <p:custDataLst>
              <p:tags r:id="rId41"/>
            </p:custDataLst>
          </p:nvPr>
        </p:nvSpPr>
        <p:spPr bwMode="auto">
          <a:xfrm>
            <a:off x="7556500" y="45450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6</a:t>
            </a:r>
          </a:p>
        </p:txBody>
      </p:sp>
      <p:sp>
        <p:nvSpPr>
          <p:cNvPr id="80939" name="Text Box 42"/>
          <p:cNvSpPr txBox="1">
            <a:spLocks noChangeArrowheads="1"/>
          </p:cNvSpPr>
          <p:nvPr>
            <p:custDataLst>
              <p:tags r:id="rId42"/>
            </p:custDataLst>
          </p:nvPr>
        </p:nvSpPr>
        <p:spPr bwMode="auto">
          <a:xfrm>
            <a:off x="7888288"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7</a:t>
            </a:r>
          </a:p>
        </p:txBody>
      </p:sp>
      <p:sp>
        <p:nvSpPr>
          <p:cNvPr id="80940" name="Oval 43"/>
          <p:cNvSpPr>
            <a:spLocks noChangeArrowheads="1"/>
          </p:cNvSpPr>
          <p:nvPr>
            <p:custDataLst>
              <p:tags r:id="rId43"/>
            </p:custDataLst>
          </p:nvPr>
        </p:nvSpPr>
        <p:spPr bwMode="auto">
          <a:xfrm>
            <a:off x="6491288" y="4662488"/>
            <a:ext cx="366712" cy="366712"/>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21</a:t>
            </a:r>
          </a:p>
        </p:txBody>
      </p:sp>
      <p:sp>
        <p:nvSpPr>
          <p:cNvPr id="80941" name="Text Box 44"/>
          <p:cNvSpPr txBox="1">
            <a:spLocks noChangeArrowheads="1"/>
          </p:cNvSpPr>
          <p:nvPr>
            <p:custDataLst>
              <p:tags r:id="rId44"/>
            </p:custDataLst>
          </p:nvPr>
        </p:nvSpPr>
        <p:spPr bwMode="auto">
          <a:xfrm>
            <a:off x="685800" y="1524000"/>
            <a:ext cx="417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rgbClr val="FF0000"/>
                </a:solidFill>
              </a:rPr>
              <a:t>H1:			        H2:</a:t>
            </a:r>
            <a:endParaRPr lang="en-US" altLang="en-US" sz="2800" baseline="-25000">
              <a:solidFill>
                <a:srgbClr val="FF0000"/>
              </a:solidFill>
            </a:endParaRPr>
          </a:p>
        </p:txBody>
      </p:sp>
      <p:sp>
        <p:nvSpPr>
          <p:cNvPr id="80942" name="Line 45"/>
          <p:cNvSpPr>
            <a:spLocks noChangeShapeType="1"/>
          </p:cNvSpPr>
          <p:nvPr>
            <p:custDataLst>
              <p:tags r:id="rId45"/>
            </p:custDataLst>
          </p:nvPr>
        </p:nvSpPr>
        <p:spPr bwMode="auto">
          <a:xfrm>
            <a:off x="6172200" y="4191000"/>
            <a:ext cx="3810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943" name="Line 46"/>
          <p:cNvSpPr>
            <a:spLocks noChangeShapeType="1"/>
          </p:cNvSpPr>
          <p:nvPr>
            <p:custDataLst>
              <p:tags r:id="rId46"/>
            </p:custDataLst>
          </p:nvPr>
        </p:nvSpPr>
        <p:spPr bwMode="auto">
          <a:xfrm>
            <a:off x="5334000" y="3352800"/>
            <a:ext cx="685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944" name="Line 47"/>
          <p:cNvSpPr>
            <a:spLocks noChangeShapeType="1"/>
          </p:cNvSpPr>
          <p:nvPr>
            <p:custDataLst>
              <p:tags r:id="rId47"/>
            </p:custDataLst>
          </p:nvPr>
        </p:nvSpPr>
        <p:spPr bwMode="auto">
          <a:xfrm>
            <a:off x="5334000" y="3276600"/>
            <a:ext cx="1447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916350948"/>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custDataLst>
              <p:tags r:id="rId1"/>
            </p:custDataLst>
          </p:nvPr>
        </p:nvSpPr>
        <p:spPr>
          <a:xfrm>
            <a:off x="685800" y="152400"/>
            <a:ext cx="7772400" cy="1143000"/>
          </a:xfrm>
        </p:spPr>
        <p:txBody>
          <a:bodyPr/>
          <a:lstStyle/>
          <a:p>
            <a:pPr eaLnBrk="1" hangingPunct="1"/>
            <a:r>
              <a:rPr lang="en-US" altLang="en-US" smtClean="0"/>
              <a:t>Example: Binomial Queue Merge</a:t>
            </a:r>
          </a:p>
        </p:txBody>
      </p:sp>
      <p:sp>
        <p:nvSpPr>
          <p:cNvPr id="81923" name="Slide Number Placeholder 5"/>
          <p:cNvSpPr>
            <a:spLocks noGrp="1"/>
          </p:cNvSpPr>
          <p:nvPr>
            <p:ph type="sldNum" sz="quarter" idx="12"/>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1785A50-5DB9-4BEC-B751-9A678894DF7F}" type="slidenum">
              <a:rPr lang="en-US" altLang="en-US" sz="1400"/>
              <a:pPr eaLnBrk="1" hangingPunct="1"/>
              <a:t>58</a:t>
            </a:fld>
            <a:endParaRPr lang="en-US" altLang="en-US" sz="1400"/>
          </a:p>
        </p:txBody>
      </p:sp>
      <p:sp>
        <p:nvSpPr>
          <p:cNvPr id="81924" name="Oval 3"/>
          <p:cNvSpPr>
            <a:spLocks noChangeArrowheads="1"/>
          </p:cNvSpPr>
          <p:nvPr>
            <p:custDataLst>
              <p:tags r:id="rId3"/>
            </p:custDataLst>
          </p:nvPr>
        </p:nvSpPr>
        <p:spPr bwMode="auto">
          <a:xfrm>
            <a:off x="5029200" y="3038475"/>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25" name="Oval 4"/>
          <p:cNvSpPr>
            <a:spLocks noChangeArrowheads="1"/>
          </p:cNvSpPr>
          <p:nvPr>
            <p:custDataLst>
              <p:tags r:id="rId4"/>
            </p:custDataLst>
          </p:nvPr>
        </p:nvSpPr>
        <p:spPr bwMode="auto">
          <a:xfrm>
            <a:off x="5343525" y="3827463"/>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26" name="Line 5"/>
          <p:cNvSpPr>
            <a:spLocks noChangeShapeType="1"/>
          </p:cNvSpPr>
          <p:nvPr>
            <p:custDataLst>
              <p:tags r:id="rId5"/>
            </p:custDataLst>
          </p:nvPr>
        </p:nvSpPr>
        <p:spPr bwMode="auto">
          <a:xfrm>
            <a:off x="5291138" y="3370263"/>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27" name="Oval 6"/>
          <p:cNvSpPr>
            <a:spLocks noChangeArrowheads="1"/>
          </p:cNvSpPr>
          <p:nvPr>
            <p:custDataLst>
              <p:tags r:id="rId6"/>
            </p:custDataLst>
          </p:nvPr>
        </p:nvSpPr>
        <p:spPr bwMode="auto">
          <a:xfrm>
            <a:off x="5943600" y="384333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sp>
        <p:nvSpPr>
          <p:cNvPr id="81928" name="Oval 7"/>
          <p:cNvSpPr>
            <a:spLocks noChangeArrowheads="1"/>
          </p:cNvSpPr>
          <p:nvPr>
            <p:custDataLst>
              <p:tags r:id="rId7"/>
            </p:custDataLst>
          </p:nvPr>
        </p:nvSpPr>
        <p:spPr bwMode="auto">
          <a:xfrm>
            <a:off x="2328863" y="2355850"/>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29" name="Oval 8"/>
          <p:cNvSpPr>
            <a:spLocks noChangeArrowheads="1"/>
          </p:cNvSpPr>
          <p:nvPr>
            <p:custDataLst>
              <p:tags r:id="rId8"/>
            </p:custDataLst>
          </p:nvPr>
        </p:nvSpPr>
        <p:spPr bwMode="auto">
          <a:xfrm>
            <a:off x="2643188" y="314483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30" name="Line 9"/>
          <p:cNvSpPr>
            <a:spLocks noChangeShapeType="1"/>
          </p:cNvSpPr>
          <p:nvPr>
            <p:custDataLst>
              <p:tags r:id="rId9"/>
            </p:custDataLst>
          </p:nvPr>
        </p:nvSpPr>
        <p:spPr bwMode="auto">
          <a:xfrm>
            <a:off x="2590800" y="268763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31" name="Oval 10"/>
          <p:cNvSpPr>
            <a:spLocks noChangeArrowheads="1"/>
          </p:cNvSpPr>
          <p:nvPr>
            <p:custDataLst>
              <p:tags r:id="rId10"/>
            </p:custDataLst>
          </p:nvPr>
        </p:nvSpPr>
        <p:spPr bwMode="auto">
          <a:xfrm>
            <a:off x="3098800" y="315753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32" name="Oval 11"/>
          <p:cNvSpPr>
            <a:spLocks noChangeArrowheads="1"/>
          </p:cNvSpPr>
          <p:nvPr>
            <p:custDataLst>
              <p:tags r:id="rId11"/>
            </p:custDataLst>
          </p:nvPr>
        </p:nvSpPr>
        <p:spPr bwMode="auto">
          <a:xfrm>
            <a:off x="3413125" y="3946525"/>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33" name="Line 12"/>
          <p:cNvSpPr>
            <a:spLocks noChangeShapeType="1"/>
          </p:cNvSpPr>
          <p:nvPr>
            <p:custDataLst>
              <p:tags r:id="rId12"/>
            </p:custDataLst>
          </p:nvPr>
        </p:nvSpPr>
        <p:spPr bwMode="auto">
          <a:xfrm>
            <a:off x="3360738" y="348932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34" name="Line 13"/>
          <p:cNvSpPr>
            <a:spLocks noChangeShapeType="1"/>
          </p:cNvSpPr>
          <p:nvPr>
            <p:custDataLst>
              <p:tags r:id="rId13"/>
            </p:custDataLst>
          </p:nvPr>
        </p:nvSpPr>
        <p:spPr bwMode="auto">
          <a:xfrm>
            <a:off x="2624138" y="2636838"/>
            <a:ext cx="557212"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35" name="Oval 14"/>
          <p:cNvSpPr>
            <a:spLocks noChangeArrowheads="1"/>
          </p:cNvSpPr>
          <p:nvPr>
            <p:custDataLst>
              <p:tags r:id="rId14"/>
            </p:custDataLst>
          </p:nvPr>
        </p:nvSpPr>
        <p:spPr bwMode="auto">
          <a:xfrm>
            <a:off x="3778250" y="3124200"/>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36" name="Oval 15"/>
          <p:cNvSpPr>
            <a:spLocks noChangeArrowheads="1"/>
          </p:cNvSpPr>
          <p:nvPr>
            <p:custDataLst>
              <p:tags r:id="rId15"/>
            </p:custDataLst>
          </p:nvPr>
        </p:nvSpPr>
        <p:spPr bwMode="auto">
          <a:xfrm>
            <a:off x="4092575" y="3913188"/>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37" name="Line 16"/>
          <p:cNvSpPr>
            <a:spLocks noChangeShapeType="1"/>
          </p:cNvSpPr>
          <p:nvPr>
            <p:custDataLst>
              <p:tags r:id="rId16"/>
            </p:custDataLst>
          </p:nvPr>
        </p:nvSpPr>
        <p:spPr bwMode="auto">
          <a:xfrm>
            <a:off x="4040188" y="34559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38" name="Oval 17"/>
          <p:cNvSpPr>
            <a:spLocks noChangeArrowheads="1"/>
          </p:cNvSpPr>
          <p:nvPr>
            <p:custDataLst>
              <p:tags r:id="rId17"/>
            </p:custDataLst>
          </p:nvPr>
        </p:nvSpPr>
        <p:spPr bwMode="auto">
          <a:xfrm>
            <a:off x="4548188" y="392588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39" name="Oval 18"/>
          <p:cNvSpPr>
            <a:spLocks noChangeArrowheads="1"/>
          </p:cNvSpPr>
          <p:nvPr>
            <p:custDataLst>
              <p:tags r:id="rId18"/>
            </p:custDataLst>
          </p:nvPr>
        </p:nvSpPr>
        <p:spPr bwMode="auto">
          <a:xfrm>
            <a:off x="4862513" y="4714875"/>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40" name="Line 19"/>
          <p:cNvSpPr>
            <a:spLocks noChangeShapeType="1"/>
          </p:cNvSpPr>
          <p:nvPr>
            <p:custDataLst>
              <p:tags r:id="rId19"/>
            </p:custDataLst>
          </p:nvPr>
        </p:nvSpPr>
        <p:spPr bwMode="auto">
          <a:xfrm>
            <a:off x="4810125" y="4257675"/>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41" name="Line 20"/>
          <p:cNvSpPr>
            <a:spLocks noChangeShapeType="1"/>
          </p:cNvSpPr>
          <p:nvPr>
            <p:custDataLst>
              <p:tags r:id="rId20"/>
            </p:custDataLst>
          </p:nvPr>
        </p:nvSpPr>
        <p:spPr bwMode="auto">
          <a:xfrm>
            <a:off x="4073525" y="3405188"/>
            <a:ext cx="557213" cy="569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42" name="Line 21"/>
          <p:cNvSpPr>
            <a:spLocks noChangeShapeType="1"/>
          </p:cNvSpPr>
          <p:nvPr>
            <p:custDataLst>
              <p:tags r:id="rId21"/>
            </p:custDataLst>
          </p:nvPr>
        </p:nvSpPr>
        <p:spPr bwMode="auto">
          <a:xfrm>
            <a:off x="2649538" y="2562225"/>
            <a:ext cx="1160462" cy="635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43" name="Text Box 22"/>
          <p:cNvSpPr txBox="1">
            <a:spLocks noChangeArrowheads="1"/>
          </p:cNvSpPr>
          <p:nvPr>
            <p:custDataLst>
              <p:tags r:id="rId22"/>
            </p:custDataLst>
          </p:nvPr>
        </p:nvSpPr>
        <p:spPr bwMode="auto">
          <a:xfrm>
            <a:off x="5038725" y="29765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81944" name="Text Box 23"/>
          <p:cNvSpPr txBox="1">
            <a:spLocks noChangeArrowheads="1"/>
          </p:cNvSpPr>
          <p:nvPr>
            <p:custDataLst>
              <p:tags r:id="rId23"/>
            </p:custDataLst>
          </p:nvPr>
        </p:nvSpPr>
        <p:spPr bwMode="auto">
          <a:xfrm>
            <a:off x="5356225" y="37639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7</a:t>
            </a:r>
          </a:p>
        </p:txBody>
      </p:sp>
      <p:sp>
        <p:nvSpPr>
          <p:cNvPr id="81945" name="Text Box 24"/>
          <p:cNvSpPr txBox="1">
            <a:spLocks noChangeArrowheads="1"/>
          </p:cNvSpPr>
          <p:nvPr>
            <p:custDataLst>
              <p:tags r:id="rId24"/>
            </p:custDataLst>
          </p:nvPr>
        </p:nvSpPr>
        <p:spPr bwMode="auto">
          <a:xfrm>
            <a:off x="2286000" y="22860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81946" name="Text Box 25"/>
          <p:cNvSpPr txBox="1">
            <a:spLocks noChangeArrowheads="1"/>
          </p:cNvSpPr>
          <p:nvPr>
            <p:custDataLst>
              <p:tags r:id="rId25"/>
            </p:custDataLst>
          </p:nvPr>
        </p:nvSpPr>
        <p:spPr bwMode="auto">
          <a:xfrm>
            <a:off x="2651125" y="307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2</a:t>
            </a:r>
          </a:p>
        </p:txBody>
      </p:sp>
      <p:sp>
        <p:nvSpPr>
          <p:cNvPr id="81947" name="Text Box 26"/>
          <p:cNvSpPr txBox="1">
            <a:spLocks noChangeArrowheads="1"/>
          </p:cNvSpPr>
          <p:nvPr>
            <p:custDataLst>
              <p:tags r:id="rId26"/>
            </p:custDataLst>
          </p:nvPr>
        </p:nvSpPr>
        <p:spPr bwMode="auto">
          <a:xfrm>
            <a:off x="3127375" y="3081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81948" name="Text Box 27"/>
          <p:cNvSpPr txBox="1">
            <a:spLocks noChangeArrowheads="1"/>
          </p:cNvSpPr>
          <p:nvPr>
            <p:custDataLst>
              <p:tags r:id="rId27"/>
            </p:custDataLst>
          </p:nvPr>
        </p:nvSpPr>
        <p:spPr bwMode="auto">
          <a:xfrm>
            <a:off x="3803650" y="30559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3</a:t>
            </a:r>
          </a:p>
        </p:txBody>
      </p:sp>
      <p:sp>
        <p:nvSpPr>
          <p:cNvPr id="81949" name="Text Box 28"/>
          <p:cNvSpPr txBox="1">
            <a:spLocks noChangeArrowheads="1"/>
          </p:cNvSpPr>
          <p:nvPr>
            <p:custDataLst>
              <p:tags r:id="rId28"/>
            </p:custDataLst>
          </p:nvPr>
        </p:nvSpPr>
        <p:spPr bwMode="auto">
          <a:xfrm>
            <a:off x="3419475" y="3889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8</a:t>
            </a:r>
          </a:p>
        </p:txBody>
      </p:sp>
      <p:sp>
        <p:nvSpPr>
          <p:cNvPr id="81950" name="Text Box 29"/>
          <p:cNvSpPr txBox="1">
            <a:spLocks noChangeArrowheads="1"/>
          </p:cNvSpPr>
          <p:nvPr>
            <p:custDataLst>
              <p:tags r:id="rId29"/>
            </p:custDataLst>
          </p:nvPr>
        </p:nvSpPr>
        <p:spPr bwMode="auto">
          <a:xfrm>
            <a:off x="4016375" y="38417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11</a:t>
            </a:r>
          </a:p>
        </p:txBody>
      </p:sp>
      <p:sp>
        <p:nvSpPr>
          <p:cNvPr id="81951" name="Text Box 30"/>
          <p:cNvSpPr txBox="1">
            <a:spLocks noChangeArrowheads="1"/>
          </p:cNvSpPr>
          <p:nvPr>
            <p:custDataLst>
              <p:tags r:id="rId30"/>
            </p:custDataLst>
          </p:nvPr>
        </p:nvSpPr>
        <p:spPr bwMode="auto">
          <a:xfrm>
            <a:off x="4560888" y="3849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5</a:t>
            </a:r>
          </a:p>
        </p:txBody>
      </p:sp>
      <p:sp>
        <p:nvSpPr>
          <p:cNvPr id="81952" name="Text Box 31"/>
          <p:cNvSpPr txBox="1">
            <a:spLocks noChangeArrowheads="1"/>
          </p:cNvSpPr>
          <p:nvPr>
            <p:custDataLst>
              <p:tags r:id="rId31"/>
            </p:custDataLst>
          </p:nvPr>
        </p:nvSpPr>
        <p:spPr bwMode="auto">
          <a:xfrm>
            <a:off x="4854575" y="46434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6</a:t>
            </a:r>
          </a:p>
        </p:txBody>
      </p:sp>
      <p:sp>
        <p:nvSpPr>
          <p:cNvPr id="81953" name="Oval 32"/>
          <p:cNvSpPr>
            <a:spLocks noChangeArrowheads="1"/>
          </p:cNvSpPr>
          <p:nvPr>
            <p:custDataLst>
              <p:tags r:id="rId32"/>
            </p:custDataLst>
          </p:nvPr>
        </p:nvSpPr>
        <p:spPr bwMode="auto">
          <a:xfrm>
            <a:off x="6781800" y="3808413"/>
            <a:ext cx="344488"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54" name="Oval 33"/>
          <p:cNvSpPr>
            <a:spLocks noChangeArrowheads="1"/>
          </p:cNvSpPr>
          <p:nvPr>
            <p:custDataLst>
              <p:tags r:id="rId33"/>
            </p:custDataLst>
          </p:nvPr>
        </p:nvSpPr>
        <p:spPr bwMode="auto">
          <a:xfrm>
            <a:off x="7096125" y="4597400"/>
            <a:ext cx="344488"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55" name="Line 34"/>
          <p:cNvSpPr>
            <a:spLocks noChangeShapeType="1"/>
          </p:cNvSpPr>
          <p:nvPr>
            <p:custDataLst>
              <p:tags r:id="rId34"/>
            </p:custDataLst>
          </p:nvPr>
        </p:nvSpPr>
        <p:spPr bwMode="auto">
          <a:xfrm>
            <a:off x="7043738" y="4140200"/>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56" name="Oval 35"/>
          <p:cNvSpPr>
            <a:spLocks noChangeArrowheads="1"/>
          </p:cNvSpPr>
          <p:nvPr>
            <p:custDataLst>
              <p:tags r:id="rId35"/>
            </p:custDataLst>
          </p:nvPr>
        </p:nvSpPr>
        <p:spPr bwMode="auto">
          <a:xfrm>
            <a:off x="7551738" y="4610100"/>
            <a:ext cx="344487" cy="344488"/>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57" name="Oval 36"/>
          <p:cNvSpPr>
            <a:spLocks noChangeArrowheads="1"/>
          </p:cNvSpPr>
          <p:nvPr>
            <p:custDataLst>
              <p:tags r:id="rId36"/>
            </p:custDataLst>
          </p:nvPr>
        </p:nvSpPr>
        <p:spPr bwMode="auto">
          <a:xfrm>
            <a:off x="7866063" y="5399088"/>
            <a:ext cx="344487" cy="344487"/>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58" name="Line 37"/>
          <p:cNvSpPr>
            <a:spLocks noChangeShapeType="1"/>
          </p:cNvSpPr>
          <p:nvPr>
            <p:custDataLst>
              <p:tags r:id="rId37"/>
            </p:custDataLst>
          </p:nvPr>
        </p:nvSpPr>
        <p:spPr bwMode="auto">
          <a:xfrm>
            <a:off x="7813675" y="4941888"/>
            <a:ext cx="184150" cy="492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59" name="Line 38"/>
          <p:cNvSpPr>
            <a:spLocks noChangeShapeType="1"/>
          </p:cNvSpPr>
          <p:nvPr>
            <p:custDataLst>
              <p:tags r:id="rId38"/>
            </p:custDataLst>
          </p:nvPr>
        </p:nvSpPr>
        <p:spPr bwMode="auto">
          <a:xfrm>
            <a:off x="7077075" y="4089400"/>
            <a:ext cx="557213" cy="569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60" name="Text Box 39"/>
          <p:cNvSpPr txBox="1">
            <a:spLocks noChangeArrowheads="1"/>
          </p:cNvSpPr>
          <p:nvPr>
            <p:custDataLst>
              <p:tags r:id="rId39"/>
            </p:custDataLst>
          </p:nvPr>
        </p:nvSpPr>
        <p:spPr bwMode="auto">
          <a:xfrm>
            <a:off x="6788150" y="37528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5</a:t>
            </a:r>
          </a:p>
        </p:txBody>
      </p:sp>
      <p:sp>
        <p:nvSpPr>
          <p:cNvPr id="81961" name="Text Box 40"/>
          <p:cNvSpPr txBox="1">
            <a:spLocks noChangeArrowheads="1"/>
          </p:cNvSpPr>
          <p:nvPr>
            <p:custDataLst>
              <p:tags r:id="rId40"/>
            </p:custDataLst>
          </p:nvPr>
        </p:nvSpPr>
        <p:spPr bwMode="auto">
          <a:xfrm>
            <a:off x="7121525" y="45339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9</a:t>
            </a:r>
          </a:p>
        </p:txBody>
      </p:sp>
      <p:sp>
        <p:nvSpPr>
          <p:cNvPr id="81962" name="Text Box 41"/>
          <p:cNvSpPr txBox="1">
            <a:spLocks noChangeArrowheads="1"/>
          </p:cNvSpPr>
          <p:nvPr>
            <p:custDataLst>
              <p:tags r:id="rId41"/>
            </p:custDataLst>
          </p:nvPr>
        </p:nvSpPr>
        <p:spPr bwMode="auto">
          <a:xfrm>
            <a:off x="7556500" y="45450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6</a:t>
            </a:r>
          </a:p>
        </p:txBody>
      </p:sp>
      <p:sp>
        <p:nvSpPr>
          <p:cNvPr id="81963" name="Text Box 42"/>
          <p:cNvSpPr txBox="1">
            <a:spLocks noChangeArrowheads="1"/>
          </p:cNvSpPr>
          <p:nvPr>
            <p:custDataLst>
              <p:tags r:id="rId42"/>
            </p:custDataLst>
          </p:nvPr>
        </p:nvSpPr>
        <p:spPr bwMode="auto">
          <a:xfrm>
            <a:off x="7888288"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7</a:t>
            </a:r>
          </a:p>
        </p:txBody>
      </p:sp>
      <p:sp>
        <p:nvSpPr>
          <p:cNvPr id="81964" name="Oval 43"/>
          <p:cNvSpPr>
            <a:spLocks noChangeArrowheads="1"/>
          </p:cNvSpPr>
          <p:nvPr>
            <p:custDataLst>
              <p:tags r:id="rId43"/>
            </p:custDataLst>
          </p:nvPr>
        </p:nvSpPr>
        <p:spPr bwMode="auto">
          <a:xfrm>
            <a:off x="6491288" y="4662488"/>
            <a:ext cx="366712" cy="366712"/>
          </a:xfrm>
          <a:prstGeom prst="ellipse">
            <a:avLst/>
          </a:prstGeom>
          <a:solidFill>
            <a:srgbClr val="FFFF00"/>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21</a:t>
            </a:r>
          </a:p>
        </p:txBody>
      </p:sp>
      <p:sp>
        <p:nvSpPr>
          <p:cNvPr id="81965" name="Text Box 44"/>
          <p:cNvSpPr txBox="1">
            <a:spLocks noChangeArrowheads="1"/>
          </p:cNvSpPr>
          <p:nvPr>
            <p:custDataLst>
              <p:tags r:id="rId44"/>
            </p:custDataLst>
          </p:nvPr>
        </p:nvSpPr>
        <p:spPr bwMode="auto">
          <a:xfrm>
            <a:off x="685800" y="1524000"/>
            <a:ext cx="417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rgbClr val="FF0000"/>
                </a:solidFill>
              </a:rPr>
              <a:t>H1:			        H2:</a:t>
            </a:r>
            <a:endParaRPr lang="en-US" altLang="en-US" sz="2800" baseline="-25000">
              <a:solidFill>
                <a:srgbClr val="FF0000"/>
              </a:solidFill>
            </a:endParaRPr>
          </a:p>
        </p:txBody>
      </p:sp>
      <p:sp>
        <p:nvSpPr>
          <p:cNvPr id="81966" name="Line 45"/>
          <p:cNvSpPr>
            <a:spLocks noChangeShapeType="1"/>
          </p:cNvSpPr>
          <p:nvPr>
            <p:custDataLst>
              <p:tags r:id="rId45"/>
            </p:custDataLst>
          </p:nvPr>
        </p:nvSpPr>
        <p:spPr bwMode="auto">
          <a:xfrm>
            <a:off x="6172200" y="4191000"/>
            <a:ext cx="3810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67" name="Line 46"/>
          <p:cNvSpPr>
            <a:spLocks noChangeShapeType="1"/>
          </p:cNvSpPr>
          <p:nvPr>
            <p:custDataLst>
              <p:tags r:id="rId46"/>
            </p:custDataLst>
          </p:nvPr>
        </p:nvSpPr>
        <p:spPr bwMode="auto">
          <a:xfrm>
            <a:off x="5334000" y="3352800"/>
            <a:ext cx="685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68" name="Line 47"/>
          <p:cNvSpPr>
            <a:spLocks noChangeShapeType="1"/>
          </p:cNvSpPr>
          <p:nvPr>
            <p:custDataLst>
              <p:tags r:id="rId47"/>
            </p:custDataLst>
          </p:nvPr>
        </p:nvSpPr>
        <p:spPr bwMode="auto">
          <a:xfrm>
            <a:off x="5334000" y="3276600"/>
            <a:ext cx="1447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69" name="Line 48"/>
          <p:cNvSpPr>
            <a:spLocks noChangeShapeType="1"/>
          </p:cNvSpPr>
          <p:nvPr>
            <p:custDataLst>
              <p:tags r:id="rId48"/>
            </p:custDataLst>
          </p:nvPr>
        </p:nvSpPr>
        <p:spPr bwMode="auto">
          <a:xfrm>
            <a:off x="2667000" y="2514600"/>
            <a:ext cx="2362200" cy="685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05359760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custDataLst>
              <p:tags r:id="rId1"/>
            </p:custDataLst>
          </p:nvPr>
        </p:nvSpPr>
        <p:spPr/>
        <p:txBody>
          <a:bodyPr/>
          <a:lstStyle/>
          <a:p>
            <a:pPr eaLnBrk="1" hangingPunct="1"/>
            <a:r>
              <a:rPr lang="en-US" altLang="en-US" smtClean="0"/>
              <a:t>Complexity of Merge</a:t>
            </a:r>
          </a:p>
        </p:txBody>
      </p:sp>
      <p:sp>
        <p:nvSpPr>
          <p:cNvPr id="82947" name="Rectangle 3"/>
          <p:cNvSpPr>
            <a:spLocks noGrp="1" noChangeArrowheads="1"/>
          </p:cNvSpPr>
          <p:nvPr>
            <p:ph idx="1"/>
            <p:custDataLst>
              <p:tags r:id="rId2"/>
            </p:custDataLst>
          </p:nvPr>
        </p:nvSpPr>
        <p:spPr/>
        <p:txBody>
          <a:bodyPr/>
          <a:lstStyle/>
          <a:p>
            <a:pPr eaLnBrk="1" hangingPunct="1">
              <a:buFontTx/>
              <a:buNone/>
            </a:pPr>
            <a:r>
              <a:rPr lang="en-US" altLang="en-US" smtClean="0"/>
              <a:t>Constant time for each height</a:t>
            </a:r>
          </a:p>
          <a:p>
            <a:pPr eaLnBrk="1" hangingPunct="1">
              <a:buFontTx/>
              <a:buNone/>
            </a:pPr>
            <a:r>
              <a:rPr lang="en-US" altLang="en-US" smtClean="0"/>
              <a:t>Max number of heights is: log </a:t>
            </a:r>
            <a:r>
              <a:rPr lang="en-US" altLang="en-US" i="1" smtClean="0"/>
              <a:t>n</a:t>
            </a:r>
          </a:p>
          <a:p>
            <a:pPr eaLnBrk="1" hangingPunct="1">
              <a:buFontTx/>
              <a:buNone/>
            </a:pPr>
            <a:endParaRPr lang="en-US" altLang="en-US" smtClean="0"/>
          </a:p>
          <a:p>
            <a:pPr eaLnBrk="1" hangingPunct="1">
              <a:buFontTx/>
              <a:buNone/>
            </a:pPr>
            <a:r>
              <a:rPr lang="en-US" altLang="en-US" smtClean="0"/>
              <a:t>	</a:t>
            </a:r>
            <a:r>
              <a:rPr lang="en-US" altLang="en-US" smtClean="0">
                <a:sym typeface="Symbol" panose="05050102010706020507" pitchFamily="18" charset="2"/>
              </a:rPr>
              <a:t>    worst case running time = </a:t>
            </a:r>
            <a:r>
              <a:rPr lang="el-GR" altLang="en-US" smtClean="0">
                <a:cs typeface="Times New Roman" panose="02020603050405020304" pitchFamily="18" charset="0"/>
                <a:sym typeface="Symbol" panose="05050102010706020507" pitchFamily="18" charset="2"/>
              </a:rPr>
              <a:t>Θ</a:t>
            </a:r>
            <a:r>
              <a:rPr lang="en-US" altLang="en-US" smtClean="0">
                <a:cs typeface="Times New Roman" panose="02020603050405020304" pitchFamily="18" charset="0"/>
                <a:sym typeface="Symbol" panose="05050102010706020507" pitchFamily="18" charset="2"/>
              </a:rPr>
              <a:t>(         )</a:t>
            </a:r>
            <a:endParaRPr lang="el-GR" altLang="en-US" smtClean="0">
              <a:cs typeface="Times New Roman" panose="02020603050405020304" pitchFamily="18" charset="0"/>
              <a:sym typeface="Symbol" panose="05050102010706020507" pitchFamily="18" charset="2"/>
            </a:endParaRPr>
          </a:p>
          <a:p>
            <a:pPr eaLnBrk="1" hangingPunct="1">
              <a:buFontTx/>
              <a:buNone/>
            </a:pPr>
            <a:endParaRPr lang="en-US" altLang="en-US" smtClean="0"/>
          </a:p>
        </p:txBody>
      </p:sp>
      <p:sp>
        <p:nvSpPr>
          <p:cNvPr id="82948" name="Slide Number Placeholder 5"/>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6B5BB4B-4557-409C-BD29-7C279F06FA2F}" type="slidenum">
              <a:rPr lang="en-US" altLang="en-US" sz="1400"/>
              <a:pPr eaLnBrk="1" hangingPunct="1"/>
              <a:t>59</a:t>
            </a:fld>
            <a:endParaRPr lang="en-US" altLang="en-US" sz="1400"/>
          </a:p>
        </p:txBody>
      </p:sp>
      <p:sp>
        <p:nvSpPr>
          <p:cNvPr id="82949" name="Text Box 4" hidden="1"/>
          <p:cNvSpPr txBox="1">
            <a:spLocks noChangeArrowheads="1"/>
          </p:cNvSpPr>
          <p:nvPr>
            <p:custDataLst>
              <p:tags r:id="rId4"/>
            </p:custDataLst>
          </p:nvPr>
        </p:nvSpPr>
        <p:spPr bwMode="auto">
          <a:xfrm>
            <a:off x="6918325" y="4308475"/>
            <a:ext cx="801688"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log </a:t>
            </a:r>
            <a:r>
              <a:rPr lang="en-US" altLang="en-US" i="1"/>
              <a:t>n</a:t>
            </a:r>
          </a:p>
        </p:txBody>
      </p:sp>
    </p:spTree>
    <p:extLst>
      <p:ext uri="{BB962C8B-B14F-4D97-AF65-F5344CB8AC3E}">
        <p14:creationId xmlns:p14="http://schemas.microsoft.com/office/powerpoint/2010/main" val="3402611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General Implementation </a:t>
            </a:r>
            <a:endParaRPr lang="en-IN" dirty="0"/>
          </a:p>
        </p:txBody>
      </p:sp>
      <p:sp>
        <p:nvSpPr>
          <p:cNvPr id="3" name="Content Placeholder 2"/>
          <p:cNvSpPr>
            <a:spLocks noGrp="1"/>
          </p:cNvSpPr>
          <p:nvPr>
            <p:ph idx="1"/>
          </p:nvPr>
        </p:nvSpPr>
        <p:spPr/>
        <p:txBody>
          <a:bodyPr>
            <a:noAutofit/>
          </a:bodyPr>
          <a:lstStyle/>
          <a:p>
            <a:r>
              <a:rPr lang="en-IN" sz="2800" dirty="0"/>
              <a:t>It is straightforward to implement a </a:t>
            </a:r>
            <a:r>
              <a:rPr lang="en-IN" sz="2800" dirty="0" err="1"/>
              <a:t>mergeable</a:t>
            </a:r>
            <a:r>
              <a:rPr lang="en-IN" sz="2800" dirty="0"/>
              <a:t> heap given a simple heap</a:t>
            </a:r>
            <a:r>
              <a:rPr lang="en-IN" sz="2800" dirty="0" smtClean="0"/>
              <a:t>:</a:t>
            </a:r>
            <a:endParaRPr lang="en-IN" sz="2800" dirty="0"/>
          </a:p>
          <a:p>
            <a:pPr marL="0" indent="0">
              <a:buNone/>
            </a:pPr>
            <a:r>
              <a:rPr lang="en-IN" sz="2800" dirty="0"/>
              <a:t>	</a:t>
            </a:r>
            <a:r>
              <a:rPr lang="en-IN" sz="2800" dirty="0" smtClean="0"/>
              <a:t>Merge(H1,H2):</a:t>
            </a:r>
            <a:endParaRPr lang="en-IN" sz="2800" dirty="0"/>
          </a:p>
          <a:p>
            <a:pPr marL="0" indent="0">
              <a:buNone/>
            </a:pPr>
            <a:r>
              <a:rPr lang="en-IN" sz="2800" dirty="0" smtClean="0"/>
              <a:t>	1. x </a:t>
            </a:r>
            <a:r>
              <a:rPr lang="en-IN" sz="2800" dirty="0"/>
              <a:t>← Extract-Min(H2)</a:t>
            </a:r>
          </a:p>
          <a:p>
            <a:pPr marL="0" indent="0">
              <a:buNone/>
            </a:pPr>
            <a:r>
              <a:rPr lang="en-IN" sz="2800" dirty="0" smtClean="0"/>
              <a:t>	2.  </a:t>
            </a:r>
            <a:r>
              <a:rPr lang="en-IN" sz="2800" dirty="0"/>
              <a:t>while x ≠ Nil</a:t>
            </a:r>
          </a:p>
          <a:p>
            <a:pPr marL="0" indent="0">
              <a:buNone/>
            </a:pPr>
            <a:r>
              <a:rPr lang="en-IN" sz="2800" dirty="0" smtClean="0"/>
              <a:t>	       1. </a:t>
            </a:r>
            <a:r>
              <a:rPr lang="en-IN" sz="2800" dirty="0"/>
              <a:t>Insert(H1, x)</a:t>
            </a:r>
          </a:p>
          <a:p>
            <a:pPr marL="0" indent="0">
              <a:buNone/>
            </a:pPr>
            <a:r>
              <a:rPr lang="en-IN" sz="2800" dirty="0" smtClean="0"/>
              <a:t>	       2. x </a:t>
            </a:r>
            <a:r>
              <a:rPr lang="en-IN" sz="2800" dirty="0"/>
              <a:t>← Extract-Min(H2</a:t>
            </a:r>
            <a:r>
              <a:rPr lang="en-IN" sz="2800" dirty="0" smtClean="0"/>
              <a:t>)</a:t>
            </a:r>
            <a:endParaRPr lang="en-IN" sz="2800" dirty="0"/>
          </a:p>
          <a:p>
            <a:r>
              <a:rPr lang="en-IN" sz="2800" dirty="0"/>
              <a:t>This can however be wasteful as each Extract-Min(H) and Insert(</a:t>
            </a:r>
            <a:r>
              <a:rPr lang="en-IN" sz="2800" dirty="0" err="1"/>
              <a:t>H,x</a:t>
            </a:r>
            <a:r>
              <a:rPr lang="en-IN" sz="2800" dirty="0"/>
              <a:t>) typically have to maintain the heap property.</a:t>
            </a:r>
          </a:p>
        </p:txBody>
      </p:sp>
    </p:spTree>
    <p:extLst>
      <p:ext uri="{BB962C8B-B14F-4D97-AF65-F5344CB8AC3E}">
        <p14:creationId xmlns:p14="http://schemas.microsoft.com/office/powerpoint/2010/main" val="16583265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custDataLst>
              <p:tags r:id="rId1"/>
            </p:custDataLst>
          </p:nvPr>
        </p:nvSpPr>
        <p:spPr>
          <a:xfrm>
            <a:off x="685800" y="0"/>
            <a:ext cx="7772400" cy="1295400"/>
          </a:xfrm>
        </p:spPr>
        <p:txBody>
          <a:bodyPr/>
          <a:lstStyle/>
          <a:p>
            <a:pPr eaLnBrk="1" hangingPunct="1"/>
            <a:r>
              <a:rPr lang="en-US" altLang="en-US" smtClean="0"/>
              <a:t>Insert in a Binomial Queue</a:t>
            </a:r>
          </a:p>
        </p:txBody>
      </p:sp>
      <p:sp>
        <p:nvSpPr>
          <p:cNvPr id="83971" name="Rectangle 3"/>
          <p:cNvSpPr>
            <a:spLocks noGrp="1" noChangeArrowheads="1"/>
          </p:cNvSpPr>
          <p:nvPr>
            <p:ph idx="1"/>
            <p:custDataLst>
              <p:tags r:id="rId2"/>
            </p:custDataLst>
          </p:nvPr>
        </p:nvSpPr>
        <p:spPr>
          <a:xfrm>
            <a:off x="685800" y="1295400"/>
            <a:ext cx="7772400" cy="5105400"/>
          </a:xfrm>
        </p:spPr>
        <p:txBody>
          <a:bodyPr/>
          <a:lstStyle/>
          <a:p>
            <a:pPr eaLnBrk="1" hangingPunct="1">
              <a:buFontTx/>
              <a:buNone/>
            </a:pPr>
            <a:r>
              <a:rPr lang="en-US" altLang="en-US" sz="2800" smtClean="0"/>
              <a:t>Insert(</a:t>
            </a:r>
            <a:r>
              <a:rPr lang="en-US" altLang="en-US" sz="2800" i="1" smtClean="0"/>
              <a:t>x</a:t>
            </a:r>
            <a:r>
              <a:rPr lang="en-US" altLang="en-US" sz="2800" smtClean="0"/>
              <a:t>):  Similar to leftist or skew heap </a:t>
            </a:r>
          </a:p>
          <a:p>
            <a:pPr eaLnBrk="1" hangingPunct="1">
              <a:buFontTx/>
              <a:buNone/>
            </a:pPr>
            <a:endParaRPr lang="en-US" altLang="en-US" sz="2800" smtClean="0"/>
          </a:p>
          <a:p>
            <a:pPr eaLnBrk="1" hangingPunct="1">
              <a:buFontTx/>
              <a:buNone/>
            </a:pPr>
            <a:r>
              <a:rPr lang="en-US" altLang="en-US" sz="2800" i="1" smtClean="0"/>
              <a:t>	</a:t>
            </a:r>
            <a:r>
              <a:rPr lang="en-US" altLang="en-US" sz="2800" i="1" smtClean="0">
                <a:solidFill>
                  <a:schemeClr val="accent2"/>
                </a:solidFill>
              </a:rPr>
              <a:t>runtime</a:t>
            </a:r>
          </a:p>
          <a:p>
            <a:pPr eaLnBrk="1" hangingPunct="1">
              <a:buFontTx/>
              <a:buNone/>
            </a:pPr>
            <a:r>
              <a:rPr lang="en-US" altLang="en-US" sz="2800" i="1" smtClean="0">
                <a:solidFill>
                  <a:schemeClr val="accent2"/>
                </a:solidFill>
              </a:rPr>
              <a:t>	</a:t>
            </a:r>
            <a:r>
              <a:rPr lang="en-US" altLang="en-US" sz="2800" smtClean="0"/>
              <a:t>Worst case complexity: same as merge</a:t>
            </a:r>
            <a:br>
              <a:rPr lang="en-US" altLang="en-US" sz="2800" smtClean="0"/>
            </a:br>
            <a:r>
              <a:rPr lang="en-US" altLang="en-US" sz="2800" smtClean="0"/>
              <a:t> 				 </a:t>
            </a:r>
            <a:r>
              <a:rPr lang="en-US" altLang="en-US" sz="2800" smtClean="0">
                <a:cs typeface="Times New Roman" panose="02020603050405020304" pitchFamily="18" charset="0"/>
              </a:rPr>
              <a:t>O(          )</a:t>
            </a:r>
          </a:p>
          <a:p>
            <a:pPr eaLnBrk="1" hangingPunct="1">
              <a:buFontTx/>
              <a:buNone/>
            </a:pPr>
            <a:endParaRPr lang="en-US" altLang="en-US" sz="2800" smtClean="0">
              <a:cs typeface="Times New Roman" panose="02020603050405020304" pitchFamily="18" charset="0"/>
            </a:endParaRPr>
          </a:p>
          <a:p>
            <a:pPr eaLnBrk="1" hangingPunct="1">
              <a:buFontTx/>
              <a:buNone/>
            </a:pPr>
            <a:r>
              <a:rPr lang="en-US" altLang="en-US" sz="2800" smtClean="0">
                <a:cs typeface="Times New Roman" panose="02020603050405020304" pitchFamily="18" charset="0"/>
              </a:rPr>
              <a:t>	Average case complexity:        O(1)</a:t>
            </a:r>
          </a:p>
          <a:p>
            <a:pPr eaLnBrk="1" hangingPunct="1">
              <a:buFontTx/>
              <a:buNone/>
            </a:pPr>
            <a:r>
              <a:rPr lang="en-US" altLang="en-US" sz="2800" smtClean="0">
                <a:cs typeface="Times New Roman" panose="02020603050405020304" pitchFamily="18" charset="0"/>
              </a:rPr>
              <a:t>	Why??    </a:t>
            </a:r>
            <a:r>
              <a:rPr lang="en-US" altLang="en-US" sz="2800" i="1" smtClean="0">
                <a:cs typeface="Times New Roman" panose="02020603050405020304" pitchFamily="18" charset="0"/>
              </a:rPr>
              <a:t>Hint: Think of adding 1 to 1101</a:t>
            </a:r>
            <a:endParaRPr lang="en-US" altLang="en-US" sz="2800" i="1" smtClean="0"/>
          </a:p>
        </p:txBody>
      </p:sp>
      <p:sp>
        <p:nvSpPr>
          <p:cNvPr id="83972" name="Slide Number Placeholder 5"/>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A1D0BF9-07DC-4FA3-9B92-AE2CFCF5EDC5}" type="slidenum">
              <a:rPr lang="en-US" altLang="en-US" sz="1400"/>
              <a:pPr eaLnBrk="1" hangingPunct="1"/>
              <a:t>60</a:t>
            </a:fld>
            <a:endParaRPr lang="en-US" altLang="en-US" sz="1400"/>
          </a:p>
        </p:txBody>
      </p:sp>
      <p:sp>
        <p:nvSpPr>
          <p:cNvPr id="83973" name="Text Box 4" hidden="1"/>
          <p:cNvSpPr txBox="1">
            <a:spLocks noChangeArrowheads="1"/>
          </p:cNvSpPr>
          <p:nvPr>
            <p:custDataLst>
              <p:tags r:id="rId4"/>
            </p:custDataLst>
          </p:nvPr>
        </p:nvSpPr>
        <p:spPr bwMode="auto">
          <a:xfrm>
            <a:off x="6729413" y="838200"/>
            <a:ext cx="2414587" cy="3444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Create a single node BQ and merge into existing BQ</a:t>
            </a:r>
          </a:p>
          <a:p>
            <a:endParaRPr lang="en-US" altLang="en-US" sz="2000"/>
          </a:p>
          <a:p>
            <a:r>
              <a:rPr lang="en-US" altLang="en-US" sz="2000"/>
              <a:t>(show by picture)</a:t>
            </a:r>
          </a:p>
          <a:p>
            <a:endParaRPr lang="en-US" altLang="en-US" sz="2000"/>
          </a:p>
          <a:p>
            <a:r>
              <a:rPr lang="el-GR" altLang="en-US" sz="2000">
                <a:cs typeface="Times New Roman" panose="02020603050405020304" pitchFamily="18" charset="0"/>
              </a:rPr>
              <a:t>Θ</a:t>
            </a:r>
            <a:r>
              <a:rPr lang="en-US" altLang="en-US" sz="2000">
                <a:cs typeface="Times New Roman" panose="02020603050405020304" pitchFamily="18" charset="0"/>
              </a:rPr>
              <a:t>(log </a:t>
            </a:r>
            <a:r>
              <a:rPr lang="en-US" altLang="en-US" sz="2000" i="1">
                <a:cs typeface="Times New Roman" panose="02020603050405020304" pitchFamily="18" charset="0"/>
              </a:rPr>
              <a:t>n</a:t>
            </a:r>
            <a:r>
              <a:rPr lang="en-US" altLang="en-US" sz="2000">
                <a:cs typeface="Times New Roman" panose="02020603050405020304" pitchFamily="18" charset="0"/>
              </a:rPr>
              <a:t>) worst case</a:t>
            </a:r>
          </a:p>
          <a:p>
            <a:r>
              <a:rPr lang="el-GR" altLang="en-US" sz="2000">
                <a:cs typeface="Times New Roman" panose="02020603050405020304" pitchFamily="18" charset="0"/>
              </a:rPr>
              <a:t>Θ</a:t>
            </a:r>
            <a:r>
              <a:rPr lang="en-US" altLang="en-US" sz="2000">
                <a:cs typeface="Times New Roman" panose="02020603050405020304" pitchFamily="18" charset="0"/>
              </a:rPr>
              <a:t>(1) on average:</a:t>
            </a:r>
          </a:p>
          <a:p>
            <a:r>
              <a:rPr lang="en-US" altLang="en-US" sz="2000">
                <a:cs typeface="Times New Roman" panose="02020603050405020304" pitchFamily="18" charset="0"/>
              </a:rPr>
              <a:t>   first 0 in binary repr</a:t>
            </a:r>
          </a:p>
          <a:p>
            <a:r>
              <a:rPr lang="en-US" altLang="en-US" sz="2000">
                <a:cs typeface="Times New Roman" panose="02020603050405020304" pitchFamily="18" charset="0"/>
              </a:rPr>
              <a:t>   0/1 with prob 0.5</a:t>
            </a:r>
          </a:p>
          <a:p>
            <a:r>
              <a:rPr lang="en-US" altLang="en-US" sz="2000">
                <a:cs typeface="Times New Roman" panose="02020603050405020304" pitchFamily="18" charset="0"/>
              </a:rPr>
              <a:t>   so expected time: 2</a:t>
            </a:r>
            <a:endParaRPr lang="el-GR" altLang="en-US" sz="2000">
              <a:cs typeface="Times New Roman" panose="02020603050405020304" pitchFamily="18" charset="0"/>
            </a:endParaRPr>
          </a:p>
        </p:txBody>
      </p:sp>
    </p:spTree>
    <p:extLst>
      <p:ext uri="{BB962C8B-B14F-4D97-AF65-F5344CB8AC3E}">
        <p14:creationId xmlns:p14="http://schemas.microsoft.com/office/powerpoint/2010/main" val="15691076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custDataLst>
              <p:tags r:id="rId1"/>
            </p:custDataLst>
          </p:nvPr>
        </p:nvSpPr>
        <p:spPr>
          <a:xfrm>
            <a:off x="685800" y="304800"/>
            <a:ext cx="7772400" cy="1143000"/>
          </a:xfrm>
        </p:spPr>
        <p:txBody>
          <a:bodyPr/>
          <a:lstStyle/>
          <a:p>
            <a:pPr eaLnBrk="1" hangingPunct="1"/>
            <a:r>
              <a:rPr lang="en-US" altLang="en-US" smtClean="0"/>
              <a:t>deleteMin in Binomial Queue</a:t>
            </a:r>
          </a:p>
        </p:txBody>
      </p:sp>
      <p:sp>
        <p:nvSpPr>
          <p:cNvPr id="84995" name="Rectangle 3"/>
          <p:cNvSpPr>
            <a:spLocks noGrp="1" noChangeArrowheads="1"/>
          </p:cNvSpPr>
          <p:nvPr>
            <p:ph idx="1"/>
            <p:custDataLst>
              <p:tags r:id="rId2"/>
            </p:custDataLst>
          </p:nvPr>
        </p:nvSpPr>
        <p:spPr>
          <a:xfrm>
            <a:off x="685800" y="1371600"/>
            <a:ext cx="7772400" cy="5029200"/>
          </a:xfrm>
        </p:spPr>
        <p:txBody>
          <a:bodyPr/>
          <a:lstStyle/>
          <a:p>
            <a:pPr marL="609600" indent="-609600" eaLnBrk="1" hangingPunct="1">
              <a:buFontTx/>
              <a:buNone/>
            </a:pPr>
            <a:r>
              <a:rPr lang="en-US" altLang="en-US" smtClean="0"/>
              <a:t>Similar to leftist and skew heaps….</a:t>
            </a:r>
          </a:p>
        </p:txBody>
      </p:sp>
      <p:sp>
        <p:nvSpPr>
          <p:cNvPr id="84996" name="Slide Number Placeholder 5"/>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5675FE5-A353-459F-8BC6-ED2CD3F90E28}" type="slidenum">
              <a:rPr lang="en-US" altLang="en-US" sz="1400"/>
              <a:pPr eaLnBrk="1" hangingPunct="1"/>
              <a:t>61</a:t>
            </a:fld>
            <a:endParaRPr lang="en-US" altLang="en-US" sz="1400"/>
          </a:p>
        </p:txBody>
      </p:sp>
      <p:sp>
        <p:nvSpPr>
          <p:cNvPr id="84997" name="Text Box 4" hidden="1"/>
          <p:cNvSpPr txBox="1">
            <a:spLocks noChangeArrowheads="1"/>
          </p:cNvSpPr>
          <p:nvPr>
            <p:custDataLst>
              <p:tags r:id="rId4"/>
            </p:custDataLst>
          </p:nvPr>
        </p:nvSpPr>
        <p:spPr bwMode="auto">
          <a:xfrm>
            <a:off x="5562600" y="2438400"/>
            <a:ext cx="3292475" cy="1981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AutoNum type="arabicPeriod"/>
            </a:pPr>
            <a:r>
              <a:rPr lang="en-US" altLang="en-US" sz="2000"/>
              <a:t>find B</a:t>
            </a:r>
            <a:r>
              <a:rPr lang="en-US" altLang="en-US" sz="2000" baseline="-25000"/>
              <a:t>i</a:t>
            </a:r>
            <a:r>
              <a:rPr lang="en-US" altLang="en-US" sz="2000"/>
              <a:t> with smallest root</a:t>
            </a:r>
          </a:p>
          <a:p>
            <a:pPr>
              <a:buFontTx/>
              <a:buAutoNum type="arabicPeriod"/>
            </a:pPr>
            <a:r>
              <a:rPr lang="en-US" altLang="en-US" sz="2000"/>
              <a:t>delete root of B</a:t>
            </a:r>
            <a:r>
              <a:rPr lang="en-US" altLang="en-US" sz="2000" baseline="-25000"/>
              <a:t>i</a:t>
            </a:r>
            <a:r>
              <a:rPr lang="en-US" altLang="en-US" sz="2000"/>
              <a:t/>
            </a:r>
            <a:br>
              <a:rPr lang="en-US" altLang="en-US" sz="2000"/>
            </a:br>
            <a:r>
              <a:rPr lang="en-US" altLang="en-US" sz="2000"/>
              <a:t>  </a:t>
            </a:r>
            <a:r>
              <a:rPr lang="en-US" altLang="en-US" sz="2000">
                <a:sym typeface="Symbol" panose="05050102010706020507" pitchFamily="18" charset="2"/>
              </a:rPr>
              <a:t> gives new BinQ BQ’</a:t>
            </a:r>
          </a:p>
          <a:p>
            <a:pPr>
              <a:buFontTx/>
              <a:buAutoNum type="arabicPeriod"/>
            </a:pPr>
            <a:r>
              <a:rPr lang="en-US" altLang="en-US" sz="2000">
                <a:sym typeface="Symbol" panose="05050102010706020507" pitchFamily="18" charset="2"/>
              </a:rPr>
              <a:t>Merge </a:t>
            </a:r>
            <a:r>
              <a:rPr lang="en-US" altLang="en-US">
                <a:sym typeface="Symbol" panose="05050102010706020507" pitchFamily="18" charset="2"/>
              </a:rPr>
              <a:t>BQ’ with </a:t>
            </a:r>
            <a:r>
              <a:rPr lang="en-US" altLang="en-US" sz="2000">
                <a:sym typeface="Symbol" panose="05050102010706020507" pitchFamily="18" charset="2"/>
              </a:rPr>
              <a:t>(BQ -{B</a:t>
            </a:r>
            <a:r>
              <a:rPr lang="en-US" altLang="en-US" sz="2000" baseline="-25000">
                <a:sym typeface="Symbol" panose="05050102010706020507" pitchFamily="18" charset="2"/>
              </a:rPr>
              <a:t>i</a:t>
            </a:r>
            <a:r>
              <a:rPr lang="en-US" altLang="en-US" sz="2000">
                <a:sym typeface="Symbol" panose="05050102010706020507" pitchFamily="18" charset="2"/>
              </a:rPr>
              <a:t>})</a:t>
            </a:r>
            <a:br>
              <a:rPr lang="en-US" altLang="en-US" sz="2000">
                <a:sym typeface="Symbol" panose="05050102010706020507" pitchFamily="18" charset="2"/>
              </a:rPr>
            </a:br>
            <a:endParaRPr lang="en-US" altLang="en-US" sz="2000">
              <a:sym typeface="Symbol" panose="05050102010706020507" pitchFamily="18" charset="2"/>
            </a:endParaRPr>
          </a:p>
        </p:txBody>
      </p:sp>
    </p:spTree>
    <p:extLst>
      <p:ext uri="{BB962C8B-B14F-4D97-AF65-F5344CB8AC3E}">
        <p14:creationId xmlns:p14="http://schemas.microsoft.com/office/powerpoint/2010/main" val="26377190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title"/>
            <p:custDataLst>
              <p:tags r:id="rId1"/>
            </p:custDataLst>
          </p:nvPr>
        </p:nvSpPr>
        <p:spPr>
          <a:xfrm>
            <a:off x="685800" y="0"/>
            <a:ext cx="7772400" cy="1143000"/>
          </a:xfrm>
        </p:spPr>
        <p:txBody>
          <a:bodyPr/>
          <a:lstStyle/>
          <a:p>
            <a:pPr eaLnBrk="1" hangingPunct="1"/>
            <a:r>
              <a:rPr lang="en-US" altLang="en-US" smtClean="0"/>
              <a:t>deleteMin: Example</a:t>
            </a:r>
          </a:p>
        </p:txBody>
      </p:sp>
      <p:sp>
        <p:nvSpPr>
          <p:cNvPr id="86019" name="Slide Number Placeholder 5"/>
          <p:cNvSpPr>
            <a:spLocks noGrp="1"/>
          </p:cNvSpPr>
          <p:nvPr>
            <p:ph type="sldNum" sz="quarter" idx="12"/>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547D06-BE62-4AE6-89DE-0E161FA9D867}" type="slidenum">
              <a:rPr lang="en-US" altLang="en-US" sz="1400"/>
              <a:pPr eaLnBrk="1" hangingPunct="1"/>
              <a:t>62</a:t>
            </a:fld>
            <a:endParaRPr lang="en-US" altLang="en-US" sz="1400"/>
          </a:p>
        </p:txBody>
      </p:sp>
      <p:sp>
        <p:nvSpPr>
          <p:cNvPr id="86020" name="Rectangle 2"/>
          <p:cNvSpPr>
            <a:spLocks noChangeArrowheads="1"/>
          </p:cNvSpPr>
          <p:nvPr>
            <p:custDataLst>
              <p:tags r:id="rId3"/>
            </p:custDataLst>
          </p:nvPr>
        </p:nvSpPr>
        <p:spPr bwMode="auto">
          <a:xfrm>
            <a:off x="2667000" y="1752600"/>
            <a:ext cx="1600200" cy="18288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6021" name="Oval 4"/>
          <p:cNvSpPr>
            <a:spLocks noChangeAspect="1" noChangeArrowheads="1"/>
          </p:cNvSpPr>
          <p:nvPr>
            <p:custDataLst>
              <p:tags r:id="rId4"/>
            </p:custDataLst>
          </p:nvPr>
        </p:nvSpPr>
        <p:spPr bwMode="auto">
          <a:xfrm>
            <a:off x="1981200" y="2133600"/>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t>4</a:t>
            </a:r>
          </a:p>
        </p:txBody>
      </p:sp>
      <p:sp>
        <p:nvSpPr>
          <p:cNvPr id="86022" name="Oval 5"/>
          <p:cNvSpPr>
            <a:spLocks noChangeAspect="1" noChangeArrowheads="1"/>
          </p:cNvSpPr>
          <p:nvPr>
            <p:custDataLst>
              <p:tags r:id="rId5"/>
            </p:custDataLst>
          </p:nvPr>
        </p:nvSpPr>
        <p:spPr bwMode="auto">
          <a:xfrm>
            <a:off x="3103563" y="2509838"/>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t>8</a:t>
            </a:r>
          </a:p>
        </p:txBody>
      </p:sp>
      <p:sp>
        <p:nvSpPr>
          <p:cNvPr id="86023" name="Oval 6"/>
          <p:cNvSpPr>
            <a:spLocks noChangeAspect="1" noChangeArrowheads="1"/>
          </p:cNvSpPr>
          <p:nvPr>
            <p:custDataLst>
              <p:tags r:id="rId6"/>
            </p:custDataLst>
          </p:nvPr>
        </p:nvSpPr>
        <p:spPr bwMode="auto">
          <a:xfrm>
            <a:off x="2895600" y="1905000"/>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t>3</a:t>
            </a:r>
          </a:p>
        </p:txBody>
      </p:sp>
      <p:sp>
        <p:nvSpPr>
          <p:cNvPr id="86024" name="Line 7"/>
          <p:cNvSpPr>
            <a:spLocks noChangeShapeType="1"/>
          </p:cNvSpPr>
          <p:nvPr>
            <p:custDataLst>
              <p:tags r:id="rId7"/>
            </p:custDataLst>
          </p:nvPr>
        </p:nvSpPr>
        <p:spPr bwMode="auto">
          <a:xfrm>
            <a:off x="3067050" y="2168525"/>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25" name="Oval 8"/>
          <p:cNvSpPr>
            <a:spLocks noChangeAspect="1" noChangeArrowheads="1"/>
          </p:cNvSpPr>
          <p:nvPr>
            <p:custDataLst>
              <p:tags r:id="rId8"/>
            </p:custDataLst>
          </p:nvPr>
        </p:nvSpPr>
        <p:spPr bwMode="auto">
          <a:xfrm>
            <a:off x="3865563" y="3148013"/>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t>7</a:t>
            </a:r>
          </a:p>
        </p:txBody>
      </p:sp>
      <p:sp>
        <p:nvSpPr>
          <p:cNvPr id="86026" name="Oval 9"/>
          <p:cNvSpPr>
            <a:spLocks noChangeAspect="1" noChangeArrowheads="1"/>
          </p:cNvSpPr>
          <p:nvPr>
            <p:custDataLst>
              <p:tags r:id="rId9"/>
            </p:custDataLst>
          </p:nvPr>
        </p:nvSpPr>
        <p:spPr bwMode="auto">
          <a:xfrm>
            <a:off x="3657600" y="2543175"/>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t>5</a:t>
            </a:r>
          </a:p>
        </p:txBody>
      </p:sp>
      <p:sp>
        <p:nvSpPr>
          <p:cNvPr id="86027" name="Line 10"/>
          <p:cNvSpPr>
            <a:spLocks noChangeShapeType="1"/>
          </p:cNvSpPr>
          <p:nvPr>
            <p:custDataLst>
              <p:tags r:id="rId10"/>
            </p:custDataLst>
          </p:nvPr>
        </p:nvSpPr>
        <p:spPr bwMode="auto">
          <a:xfrm>
            <a:off x="3829050" y="2806700"/>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28" name="Line 11"/>
          <p:cNvSpPr>
            <a:spLocks noChangeShapeType="1"/>
          </p:cNvSpPr>
          <p:nvPr>
            <p:custDataLst>
              <p:tags r:id="rId11"/>
            </p:custDataLst>
          </p:nvPr>
        </p:nvSpPr>
        <p:spPr bwMode="auto">
          <a:xfrm>
            <a:off x="3124200" y="2085975"/>
            <a:ext cx="609600" cy="45720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29" name="Oval 12"/>
          <p:cNvSpPr>
            <a:spLocks noChangeAspect="1" noChangeArrowheads="1"/>
          </p:cNvSpPr>
          <p:nvPr>
            <p:custDataLst>
              <p:tags r:id="rId12"/>
            </p:custDataLst>
          </p:nvPr>
        </p:nvSpPr>
        <p:spPr bwMode="auto">
          <a:xfrm>
            <a:off x="6075363" y="2814638"/>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86030" name="Oval 13"/>
          <p:cNvSpPr>
            <a:spLocks noChangeAspect="1" noChangeArrowheads="1"/>
          </p:cNvSpPr>
          <p:nvPr>
            <p:custDataLst>
              <p:tags r:id="rId13"/>
            </p:custDataLst>
          </p:nvPr>
        </p:nvSpPr>
        <p:spPr bwMode="auto">
          <a:xfrm>
            <a:off x="5867400" y="2209800"/>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86031" name="Line 14"/>
          <p:cNvSpPr>
            <a:spLocks noChangeShapeType="1"/>
          </p:cNvSpPr>
          <p:nvPr>
            <p:custDataLst>
              <p:tags r:id="rId14"/>
            </p:custDataLst>
          </p:nvPr>
        </p:nvSpPr>
        <p:spPr bwMode="auto">
          <a:xfrm>
            <a:off x="6038850" y="2473325"/>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32" name="Oval 15"/>
          <p:cNvSpPr>
            <a:spLocks noChangeAspect="1" noChangeArrowheads="1"/>
          </p:cNvSpPr>
          <p:nvPr>
            <p:custDataLst>
              <p:tags r:id="rId15"/>
            </p:custDataLst>
          </p:nvPr>
        </p:nvSpPr>
        <p:spPr bwMode="auto">
          <a:xfrm>
            <a:off x="6837363" y="3452813"/>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86033" name="Oval 16"/>
          <p:cNvSpPr>
            <a:spLocks noChangeAspect="1" noChangeArrowheads="1"/>
          </p:cNvSpPr>
          <p:nvPr>
            <p:custDataLst>
              <p:tags r:id="rId16"/>
            </p:custDataLst>
          </p:nvPr>
        </p:nvSpPr>
        <p:spPr bwMode="auto">
          <a:xfrm>
            <a:off x="6629400" y="2847975"/>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86034" name="Line 17"/>
          <p:cNvSpPr>
            <a:spLocks noChangeShapeType="1"/>
          </p:cNvSpPr>
          <p:nvPr>
            <p:custDataLst>
              <p:tags r:id="rId17"/>
            </p:custDataLst>
          </p:nvPr>
        </p:nvSpPr>
        <p:spPr bwMode="auto">
          <a:xfrm>
            <a:off x="6800850" y="3111500"/>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35" name="Line 18"/>
          <p:cNvSpPr>
            <a:spLocks noChangeShapeType="1"/>
          </p:cNvSpPr>
          <p:nvPr>
            <p:custDataLst>
              <p:tags r:id="rId18"/>
            </p:custDataLst>
          </p:nvPr>
        </p:nvSpPr>
        <p:spPr bwMode="auto">
          <a:xfrm>
            <a:off x="6096000" y="2390775"/>
            <a:ext cx="609600" cy="45720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36" name="Oval 19"/>
          <p:cNvSpPr>
            <a:spLocks noChangeAspect="1" noChangeArrowheads="1"/>
          </p:cNvSpPr>
          <p:nvPr>
            <p:custDataLst>
              <p:tags r:id="rId19"/>
            </p:custDataLst>
          </p:nvPr>
        </p:nvSpPr>
        <p:spPr bwMode="auto">
          <a:xfrm>
            <a:off x="4779963" y="2205038"/>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86037" name="Oval 20"/>
          <p:cNvSpPr>
            <a:spLocks noChangeAspect="1" noChangeArrowheads="1"/>
          </p:cNvSpPr>
          <p:nvPr>
            <p:custDataLst>
              <p:tags r:id="rId20"/>
            </p:custDataLst>
          </p:nvPr>
        </p:nvSpPr>
        <p:spPr bwMode="auto">
          <a:xfrm>
            <a:off x="4572000" y="1600200"/>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t>7</a:t>
            </a:r>
          </a:p>
        </p:txBody>
      </p:sp>
      <p:sp>
        <p:nvSpPr>
          <p:cNvPr id="86038" name="Line 21"/>
          <p:cNvSpPr>
            <a:spLocks noChangeShapeType="1"/>
          </p:cNvSpPr>
          <p:nvPr>
            <p:custDataLst>
              <p:tags r:id="rId21"/>
            </p:custDataLst>
          </p:nvPr>
        </p:nvSpPr>
        <p:spPr bwMode="auto">
          <a:xfrm>
            <a:off x="4743450" y="1863725"/>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39" name="Oval 22"/>
          <p:cNvSpPr>
            <a:spLocks noChangeAspect="1" noChangeArrowheads="1"/>
          </p:cNvSpPr>
          <p:nvPr>
            <p:custDataLst>
              <p:tags r:id="rId22"/>
            </p:custDataLst>
          </p:nvPr>
        </p:nvSpPr>
        <p:spPr bwMode="auto">
          <a:xfrm>
            <a:off x="5541963" y="2843213"/>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86040" name="Oval 23"/>
          <p:cNvSpPr>
            <a:spLocks noChangeAspect="1" noChangeArrowheads="1"/>
          </p:cNvSpPr>
          <p:nvPr>
            <p:custDataLst>
              <p:tags r:id="rId23"/>
            </p:custDataLst>
          </p:nvPr>
        </p:nvSpPr>
        <p:spPr bwMode="auto">
          <a:xfrm>
            <a:off x="5334000" y="2238375"/>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86041" name="Line 24"/>
          <p:cNvSpPr>
            <a:spLocks noChangeShapeType="1"/>
          </p:cNvSpPr>
          <p:nvPr>
            <p:custDataLst>
              <p:tags r:id="rId24"/>
            </p:custDataLst>
          </p:nvPr>
        </p:nvSpPr>
        <p:spPr bwMode="auto">
          <a:xfrm>
            <a:off x="5505450" y="2501900"/>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42" name="Line 25"/>
          <p:cNvSpPr>
            <a:spLocks noChangeShapeType="1"/>
          </p:cNvSpPr>
          <p:nvPr>
            <p:custDataLst>
              <p:tags r:id="rId25"/>
            </p:custDataLst>
          </p:nvPr>
        </p:nvSpPr>
        <p:spPr bwMode="auto">
          <a:xfrm>
            <a:off x="4800600" y="1781175"/>
            <a:ext cx="609600" cy="45720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43" name="Line 26"/>
          <p:cNvSpPr>
            <a:spLocks noChangeShapeType="1"/>
          </p:cNvSpPr>
          <p:nvPr>
            <p:custDataLst>
              <p:tags r:id="rId26"/>
            </p:custDataLst>
          </p:nvPr>
        </p:nvSpPr>
        <p:spPr bwMode="auto">
          <a:xfrm>
            <a:off x="4876800" y="1752600"/>
            <a:ext cx="1066800" cy="45720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44" name="Rectangle 27"/>
          <p:cNvSpPr>
            <a:spLocks noChangeArrowheads="1"/>
          </p:cNvSpPr>
          <p:nvPr>
            <p:custDataLst>
              <p:tags r:id="rId27"/>
            </p:custDataLst>
          </p:nvPr>
        </p:nvSpPr>
        <p:spPr bwMode="auto">
          <a:xfrm>
            <a:off x="1752600" y="1524000"/>
            <a:ext cx="5638800" cy="2209800"/>
          </a:xfrm>
          <a:prstGeom prst="rect">
            <a:avLst/>
          </a:prstGeom>
          <a:noFill/>
          <a:ln w="31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6045" name="Text Box 28"/>
          <p:cNvSpPr txBox="1">
            <a:spLocks noChangeArrowheads="1"/>
          </p:cNvSpPr>
          <p:nvPr>
            <p:custDataLst>
              <p:tags r:id="rId28"/>
            </p:custDataLst>
          </p:nvPr>
        </p:nvSpPr>
        <p:spPr bwMode="auto">
          <a:xfrm>
            <a:off x="914400" y="1447800"/>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BQ</a:t>
            </a:r>
          </a:p>
        </p:txBody>
      </p:sp>
      <p:sp>
        <p:nvSpPr>
          <p:cNvPr id="86046" name="Line 29"/>
          <p:cNvSpPr>
            <a:spLocks noChangeShapeType="1"/>
          </p:cNvSpPr>
          <p:nvPr>
            <p:custDataLst>
              <p:tags r:id="rId29"/>
            </p:custDataLst>
          </p:nvPr>
        </p:nvSpPr>
        <p:spPr bwMode="auto">
          <a:xfrm>
            <a:off x="3429000" y="3200400"/>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6047" name="Oval 30"/>
          <p:cNvSpPr>
            <a:spLocks noChangeAspect="1" noChangeArrowheads="1"/>
          </p:cNvSpPr>
          <p:nvPr>
            <p:custDataLst>
              <p:tags r:id="rId30"/>
            </p:custDataLst>
          </p:nvPr>
        </p:nvSpPr>
        <p:spPr bwMode="auto">
          <a:xfrm>
            <a:off x="3103563" y="5424488"/>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t>8</a:t>
            </a:r>
          </a:p>
        </p:txBody>
      </p:sp>
      <p:sp>
        <p:nvSpPr>
          <p:cNvPr id="86048" name="Oval 31" hidden="1"/>
          <p:cNvSpPr>
            <a:spLocks noChangeAspect="1" noChangeArrowheads="1"/>
          </p:cNvSpPr>
          <p:nvPr>
            <p:custDataLst>
              <p:tags r:id="rId31"/>
            </p:custDataLst>
          </p:nvPr>
        </p:nvSpPr>
        <p:spPr bwMode="auto">
          <a:xfrm>
            <a:off x="2895600" y="4819650"/>
            <a:ext cx="250825" cy="26352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t>3</a:t>
            </a:r>
          </a:p>
        </p:txBody>
      </p:sp>
      <p:sp>
        <p:nvSpPr>
          <p:cNvPr id="86049" name="Oval 32"/>
          <p:cNvSpPr>
            <a:spLocks noChangeAspect="1" noChangeArrowheads="1"/>
          </p:cNvSpPr>
          <p:nvPr>
            <p:custDataLst>
              <p:tags r:id="rId32"/>
            </p:custDataLst>
          </p:nvPr>
        </p:nvSpPr>
        <p:spPr bwMode="auto">
          <a:xfrm>
            <a:off x="3865563" y="6062663"/>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t>7</a:t>
            </a:r>
          </a:p>
        </p:txBody>
      </p:sp>
      <p:sp>
        <p:nvSpPr>
          <p:cNvPr id="86050" name="Oval 33"/>
          <p:cNvSpPr>
            <a:spLocks noChangeAspect="1" noChangeArrowheads="1"/>
          </p:cNvSpPr>
          <p:nvPr>
            <p:custDataLst>
              <p:tags r:id="rId33"/>
            </p:custDataLst>
          </p:nvPr>
        </p:nvSpPr>
        <p:spPr bwMode="auto">
          <a:xfrm>
            <a:off x="3657600" y="5457825"/>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t>5</a:t>
            </a:r>
          </a:p>
        </p:txBody>
      </p:sp>
      <p:sp>
        <p:nvSpPr>
          <p:cNvPr id="86051" name="Line 34"/>
          <p:cNvSpPr>
            <a:spLocks noChangeShapeType="1"/>
          </p:cNvSpPr>
          <p:nvPr>
            <p:custDataLst>
              <p:tags r:id="rId34"/>
            </p:custDataLst>
          </p:nvPr>
        </p:nvSpPr>
        <p:spPr bwMode="auto">
          <a:xfrm>
            <a:off x="3829050" y="5721350"/>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52" name="Text Box 35"/>
          <p:cNvSpPr txBox="1">
            <a:spLocks noChangeArrowheads="1"/>
          </p:cNvSpPr>
          <p:nvPr>
            <p:custDataLst>
              <p:tags r:id="rId35"/>
            </p:custDataLst>
          </p:nvPr>
        </p:nvSpPr>
        <p:spPr bwMode="auto">
          <a:xfrm>
            <a:off x="1447800" y="3749675"/>
            <a:ext cx="19923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a:t>find and delete</a:t>
            </a:r>
            <a:br>
              <a:rPr lang="en-US" altLang="en-US"/>
            </a:br>
            <a:r>
              <a:rPr lang="en-US" altLang="en-US"/>
              <a:t>smallest root</a:t>
            </a:r>
          </a:p>
        </p:txBody>
      </p:sp>
      <p:sp>
        <p:nvSpPr>
          <p:cNvPr id="86053" name="Rectangle 36"/>
          <p:cNvSpPr>
            <a:spLocks noChangeArrowheads="1"/>
          </p:cNvSpPr>
          <p:nvPr>
            <p:custDataLst>
              <p:tags r:id="rId36"/>
            </p:custDataLst>
          </p:nvPr>
        </p:nvSpPr>
        <p:spPr bwMode="auto">
          <a:xfrm>
            <a:off x="2819400" y="5334000"/>
            <a:ext cx="1447800" cy="1143000"/>
          </a:xfrm>
          <a:prstGeom prst="rect">
            <a:avLst/>
          </a:prstGeom>
          <a:noFill/>
          <a:ln w="31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6054" name="Line 37"/>
          <p:cNvSpPr>
            <a:spLocks noChangeShapeType="1"/>
          </p:cNvSpPr>
          <p:nvPr>
            <p:custDataLst>
              <p:tags r:id="rId37"/>
            </p:custDataLst>
          </p:nvPr>
        </p:nvSpPr>
        <p:spPr bwMode="auto">
          <a:xfrm flipV="1">
            <a:off x="4343400" y="5029200"/>
            <a:ext cx="2590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6055" name="Line 38"/>
          <p:cNvSpPr>
            <a:spLocks noChangeShapeType="1"/>
          </p:cNvSpPr>
          <p:nvPr>
            <p:custDataLst>
              <p:tags r:id="rId38"/>
            </p:custDataLst>
          </p:nvPr>
        </p:nvSpPr>
        <p:spPr bwMode="auto">
          <a:xfrm>
            <a:off x="5257800" y="3733800"/>
            <a:ext cx="16764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6056" name="Text Box 39"/>
          <p:cNvSpPr txBox="1">
            <a:spLocks noChangeArrowheads="1"/>
          </p:cNvSpPr>
          <p:nvPr>
            <p:custDataLst>
              <p:tags r:id="rId39"/>
            </p:custDataLst>
          </p:nvPr>
        </p:nvSpPr>
        <p:spPr bwMode="auto">
          <a:xfrm>
            <a:off x="7070725" y="4267200"/>
            <a:ext cx="2073275"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merge BQ </a:t>
            </a:r>
            <a:r>
              <a:rPr lang="en-US" altLang="en-US" sz="1800"/>
              <a:t>(without</a:t>
            </a:r>
            <a:br>
              <a:rPr lang="en-US" altLang="en-US" sz="1800"/>
            </a:br>
            <a:r>
              <a:rPr lang="en-US" altLang="en-US" sz="1800"/>
              <a:t>the shaded part)</a:t>
            </a:r>
            <a:r>
              <a:rPr lang="en-US" altLang="en-US"/>
              <a:t> and BQ’</a:t>
            </a:r>
          </a:p>
        </p:txBody>
      </p:sp>
      <p:sp>
        <p:nvSpPr>
          <p:cNvPr id="86057" name="Text Box 40"/>
          <p:cNvSpPr txBox="1">
            <a:spLocks noChangeArrowheads="1"/>
          </p:cNvSpPr>
          <p:nvPr>
            <p:custDataLst>
              <p:tags r:id="rId40"/>
            </p:custDataLst>
          </p:nvPr>
        </p:nvSpPr>
        <p:spPr bwMode="auto">
          <a:xfrm>
            <a:off x="1905000" y="5562600"/>
            <a:ext cx="70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BQ’</a:t>
            </a:r>
          </a:p>
        </p:txBody>
      </p:sp>
      <p:sp>
        <p:nvSpPr>
          <p:cNvPr id="86058" name="Text Box 41" hidden="1"/>
          <p:cNvSpPr txBox="1">
            <a:spLocks noChangeArrowheads="1"/>
          </p:cNvSpPr>
          <p:nvPr>
            <p:custDataLst>
              <p:tags r:id="rId41"/>
            </p:custDataLst>
          </p:nvPr>
        </p:nvSpPr>
        <p:spPr bwMode="auto">
          <a:xfrm>
            <a:off x="6080125" y="5881688"/>
            <a:ext cx="2135188"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Do merge on tablet</a:t>
            </a:r>
            <a:br>
              <a:rPr lang="en-US" altLang="en-US" sz="2000"/>
            </a:br>
            <a:r>
              <a:rPr lang="en-US" altLang="en-US" sz="2000"/>
              <a:t>before next slide</a:t>
            </a:r>
          </a:p>
        </p:txBody>
      </p:sp>
      <p:sp>
        <p:nvSpPr>
          <p:cNvPr id="86059" name="Text Box 42" hidden="1"/>
          <p:cNvSpPr txBox="1">
            <a:spLocks noChangeArrowheads="1"/>
          </p:cNvSpPr>
          <p:nvPr>
            <p:custDataLst>
              <p:tags r:id="rId42"/>
            </p:custDataLst>
          </p:nvPr>
        </p:nvSpPr>
        <p:spPr bwMode="auto">
          <a:xfrm>
            <a:off x="0" y="41148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t>How long does FIND take? O(log N)</a:t>
            </a:r>
          </a:p>
        </p:txBody>
      </p:sp>
    </p:spTree>
    <p:extLst>
      <p:ext uri="{BB962C8B-B14F-4D97-AF65-F5344CB8AC3E}">
        <p14:creationId xmlns:p14="http://schemas.microsoft.com/office/powerpoint/2010/main" val="39376504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custDataLst>
              <p:tags r:id="rId1"/>
            </p:custDataLst>
          </p:nvPr>
        </p:nvSpPr>
        <p:spPr/>
        <p:txBody>
          <a:bodyPr/>
          <a:lstStyle/>
          <a:p>
            <a:pPr eaLnBrk="1" hangingPunct="1"/>
            <a:r>
              <a:rPr lang="en-US" altLang="en-US" smtClean="0"/>
              <a:t>deleteMin: Example</a:t>
            </a:r>
          </a:p>
        </p:txBody>
      </p:sp>
      <p:sp>
        <p:nvSpPr>
          <p:cNvPr id="87043" name="Slide Number Placeholder 5"/>
          <p:cNvSpPr>
            <a:spLocks noGrp="1"/>
          </p:cNvSpPr>
          <p:nvPr>
            <p:ph type="sldNum" sz="quarter" idx="12"/>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771DAB9-B4C5-488C-9E72-ABE9AF5CA53D}" type="slidenum">
              <a:rPr lang="en-US" altLang="en-US" sz="1400"/>
              <a:pPr eaLnBrk="1" hangingPunct="1"/>
              <a:t>63</a:t>
            </a:fld>
            <a:endParaRPr lang="en-US" altLang="en-US" sz="1400"/>
          </a:p>
        </p:txBody>
      </p:sp>
      <p:sp>
        <p:nvSpPr>
          <p:cNvPr id="87044" name="Oval 3"/>
          <p:cNvSpPr>
            <a:spLocks noChangeAspect="1" noChangeArrowheads="1"/>
          </p:cNvSpPr>
          <p:nvPr>
            <p:custDataLst>
              <p:tags r:id="rId3"/>
            </p:custDataLst>
          </p:nvPr>
        </p:nvSpPr>
        <p:spPr bwMode="auto">
          <a:xfrm>
            <a:off x="2646363" y="3271838"/>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t>8</a:t>
            </a:r>
          </a:p>
        </p:txBody>
      </p:sp>
      <p:sp>
        <p:nvSpPr>
          <p:cNvPr id="87045" name="Oval 4"/>
          <p:cNvSpPr>
            <a:spLocks noChangeAspect="1" noChangeArrowheads="1"/>
          </p:cNvSpPr>
          <p:nvPr>
            <p:custDataLst>
              <p:tags r:id="rId4"/>
            </p:custDataLst>
          </p:nvPr>
        </p:nvSpPr>
        <p:spPr bwMode="auto">
          <a:xfrm>
            <a:off x="2438400" y="2667000"/>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t>4</a:t>
            </a:r>
          </a:p>
        </p:txBody>
      </p:sp>
      <p:sp>
        <p:nvSpPr>
          <p:cNvPr id="87046" name="Line 5"/>
          <p:cNvSpPr>
            <a:spLocks noChangeShapeType="1"/>
          </p:cNvSpPr>
          <p:nvPr>
            <p:custDataLst>
              <p:tags r:id="rId5"/>
            </p:custDataLst>
          </p:nvPr>
        </p:nvSpPr>
        <p:spPr bwMode="auto">
          <a:xfrm>
            <a:off x="2609850" y="2930525"/>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047" name="Oval 6"/>
          <p:cNvSpPr>
            <a:spLocks noChangeAspect="1" noChangeArrowheads="1"/>
          </p:cNvSpPr>
          <p:nvPr>
            <p:custDataLst>
              <p:tags r:id="rId6"/>
            </p:custDataLst>
          </p:nvPr>
        </p:nvSpPr>
        <p:spPr bwMode="auto">
          <a:xfrm>
            <a:off x="3408363" y="3910013"/>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t>7</a:t>
            </a:r>
          </a:p>
        </p:txBody>
      </p:sp>
      <p:sp>
        <p:nvSpPr>
          <p:cNvPr id="87048" name="Oval 7"/>
          <p:cNvSpPr>
            <a:spLocks noChangeAspect="1" noChangeArrowheads="1"/>
          </p:cNvSpPr>
          <p:nvPr>
            <p:custDataLst>
              <p:tags r:id="rId7"/>
            </p:custDataLst>
          </p:nvPr>
        </p:nvSpPr>
        <p:spPr bwMode="auto">
          <a:xfrm>
            <a:off x="3200400" y="3305175"/>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t>5</a:t>
            </a:r>
          </a:p>
        </p:txBody>
      </p:sp>
      <p:sp>
        <p:nvSpPr>
          <p:cNvPr id="87049" name="Line 8"/>
          <p:cNvSpPr>
            <a:spLocks noChangeShapeType="1"/>
          </p:cNvSpPr>
          <p:nvPr>
            <p:custDataLst>
              <p:tags r:id="rId8"/>
            </p:custDataLst>
          </p:nvPr>
        </p:nvSpPr>
        <p:spPr bwMode="auto">
          <a:xfrm>
            <a:off x="3371850" y="3568700"/>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050" name="Line 9"/>
          <p:cNvSpPr>
            <a:spLocks noChangeShapeType="1"/>
          </p:cNvSpPr>
          <p:nvPr>
            <p:custDataLst>
              <p:tags r:id="rId9"/>
            </p:custDataLst>
          </p:nvPr>
        </p:nvSpPr>
        <p:spPr bwMode="auto">
          <a:xfrm>
            <a:off x="2667000" y="2847975"/>
            <a:ext cx="609600" cy="45720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051" name="Oval 10"/>
          <p:cNvSpPr>
            <a:spLocks noChangeAspect="1" noChangeArrowheads="1"/>
          </p:cNvSpPr>
          <p:nvPr>
            <p:custDataLst>
              <p:tags r:id="rId10"/>
            </p:custDataLst>
          </p:nvPr>
        </p:nvSpPr>
        <p:spPr bwMode="auto">
          <a:xfrm>
            <a:off x="5618163" y="3576638"/>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87052" name="Oval 11"/>
          <p:cNvSpPr>
            <a:spLocks noChangeAspect="1" noChangeArrowheads="1"/>
          </p:cNvSpPr>
          <p:nvPr>
            <p:custDataLst>
              <p:tags r:id="rId11"/>
            </p:custDataLst>
          </p:nvPr>
        </p:nvSpPr>
        <p:spPr bwMode="auto">
          <a:xfrm>
            <a:off x="5410200" y="2971800"/>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87053" name="Line 12"/>
          <p:cNvSpPr>
            <a:spLocks noChangeShapeType="1"/>
          </p:cNvSpPr>
          <p:nvPr>
            <p:custDataLst>
              <p:tags r:id="rId12"/>
            </p:custDataLst>
          </p:nvPr>
        </p:nvSpPr>
        <p:spPr bwMode="auto">
          <a:xfrm>
            <a:off x="5581650" y="3235325"/>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054" name="Oval 13"/>
          <p:cNvSpPr>
            <a:spLocks noChangeAspect="1" noChangeArrowheads="1"/>
          </p:cNvSpPr>
          <p:nvPr>
            <p:custDataLst>
              <p:tags r:id="rId13"/>
            </p:custDataLst>
          </p:nvPr>
        </p:nvSpPr>
        <p:spPr bwMode="auto">
          <a:xfrm>
            <a:off x="6380163" y="4214813"/>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87055" name="Oval 14"/>
          <p:cNvSpPr>
            <a:spLocks noChangeAspect="1" noChangeArrowheads="1"/>
          </p:cNvSpPr>
          <p:nvPr>
            <p:custDataLst>
              <p:tags r:id="rId14"/>
            </p:custDataLst>
          </p:nvPr>
        </p:nvSpPr>
        <p:spPr bwMode="auto">
          <a:xfrm>
            <a:off x="6172200" y="3609975"/>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87056" name="Line 15"/>
          <p:cNvSpPr>
            <a:spLocks noChangeShapeType="1"/>
          </p:cNvSpPr>
          <p:nvPr>
            <p:custDataLst>
              <p:tags r:id="rId15"/>
            </p:custDataLst>
          </p:nvPr>
        </p:nvSpPr>
        <p:spPr bwMode="auto">
          <a:xfrm>
            <a:off x="6343650" y="3873500"/>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057" name="Line 16"/>
          <p:cNvSpPr>
            <a:spLocks noChangeShapeType="1"/>
          </p:cNvSpPr>
          <p:nvPr>
            <p:custDataLst>
              <p:tags r:id="rId16"/>
            </p:custDataLst>
          </p:nvPr>
        </p:nvSpPr>
        <p:spPr bwMode="auto">
          <a:xfrm>
            <a:off x="5638800" y="3152775"/>
            <a:ext cx="609600" cy="45720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058" name="Oval 17"/>
          <p:cNvSpPr>
            <a:spLocks noChangeAspect="1" noChangeArrowheads="1"/>
          </p:cNvSpPr>
          <p:nvPr>
            <p:custDataLst>
              <p:tags r:id="rId17"/>
            </p:custDataLst>
          </p:nvPr>
        </p:nvSpPr>
        <p:spPr bwMode="auto">
          <a:xfrm>
            <a:off x="4322763" y="2967038"/>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87059" name="Oval 18"/>
          <p:cNvSpPr>
            <a:spLocks noChangeAspect="1" noChangeArrowheads="1"/>
          </p:cNvSpPr>
          <p:nvPr>
            <p:custDataLst>
              <p:tags r:id="rId18"/>
            </p:custDataLst>
          </p:nvPr>
        </p:nvSpPr>
        <p:spPr bwMode="auto">
          <a:xfrm>
            <a:off x="4114800" y="2362200"/>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b="1"/>
              <a:t>7</a:t>
            </a:r>
          </a:p>
        </p:txBody>
      </p:sp>
      <p:sp>
        <p:nvSpPr>
          <p:cNvPr id="87060" name="Line 19"/>
          <p:cNvSpPr>
            <a:spLocks noChangeShapeType="1"/>
          </p:cNvSpPr>
          <p:nvPr>
            <p:custDataLst>
              <p:tags r:id="rId19"/>
            </p:custDataLst>
          </p:nvPr>
        </p:nvSpPr>
        <p:spPr bwMode="auto">
          <a:xfrm>
            <a:off x="4286250" y="2625725"/>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061" name="Oval 20"/>
          <p:cNvSpPr>
            <a:spLocks noChangeAspect="1" noChangeArrowheads="1"/>
          </p:cNvSpPr>
          <p:nvPr>
            <p:custDataLst>
              <p:tags r:id="rId20"/>
            </p:custDataLst>
          </p:nvPr>
        </p:nvSpPr>
        <p:spPr bwMode="auto">
          <a:xfrm>
            <a:off x="5084763" y="3605213"/>
            <a:ext cx="249237" cy="261937"/>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87062" name="Oval 21"/>
          <p:cNvSpPr>
            <a:spLocks noChangeAspect="1" noChangeArrowheads="1"/>
          </p:cNvSpPr>
          <p:nvPr>
            <p:custDataLst>
              <p:tags r:id="rId21"/>
            </p:custDataLst>
          </p:nvPr>
        </p:nvSpPr>
        <p:spPr bwMode="auto">
          <a:xfrm>
            <a:off x="4876800" y="3000375"/>
            <a:ext cx="250825" cy="263525"/>
          </a:xfrm>
          <a:prstGeom prst="ellipse">
            <a:avLst/>
          </a:prstGeom>
          <a:noFill/>
          <a:ln w="1905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87063" name="Line 22"/>
          <p:cNvSpPr>
            <a:spLocks noChangeShapeType="1"/>
          </p:cNvSpPr>
          <p:nvPr>
            <p:custDataLst>
              <p:tags r:id="rId22"/>
            </p:custDataLst>
          </p:nvPr>
        </p:nvSpPr>
        <p:spPr bwMode="auto">
          <a:xfrm>
            <a:off x="5048250" y="3263900"/>
            <a:ext cx="114300" cy="36195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064" name="Line 23"/>
          <p:cNvSpPr>
            <a:spLocks noChangeShapeType="1"/>
          </p:cNvSpPr>
          <p:nvPr>
            <p:custDataLst>
              <p:tags r:id="rId23"/>
            </p:custDataLst>
          </p:nvPr>
        </p:nvSpPr>
        <p:spPr bwMode="auto">
          <a:xfrm>
            <a:off x="4343400" y="2543175"/>
            <a:ext cx="609600" cy="45720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065" name="Line 24"/>
          <p:cNvSpPr>
            <a:spLocks noChangeShapeType="1"/>
          </p:cNvSpPr>
          <p:nvPr>
            <p:custDataLst>
              <p:tags r:id="rId24"/>
            </p:custDataLst>
          </p:nvPr>
        </p:nvSpPr>
        <p:spPr bwMode="auto">
          <a:xfrm>
            <a:off x="4419600" y="2514600"/>
            <a:ext cx="1066800" cy="45720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066" name="Text Box 25"/>
          <p:cNvSpPr txBox="1">
            <a:spLocks noChangeArrowheads="1"/>
          </p:cNvSpPr>
          <p:nvPr>
            <p:custDataLst>
              <p:tags r:id="rId25"/>
            </p:custDataLst>
          </p:nvPr>
        </p:nvSpPr>
        <p:spPr bwMode="auto">
          <a:xfrm>
            <a:off x="990600" y="1905000"/>
            <a:ext cx="104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Result:</a:t>
            </a:r>
          </a:p>
        </p:txBody>
      </p:sp>
      <p:sp>
        <p:nvSpPr>
          <p:cNvPr id="87067" name="Text Box 26"/>
          <p:cNvSpPr txBox="1">
            <a:spLocks noChangeArrowheads="1"/>
          </p:cNvSpPr>
          <p:nvPr>
            <p:custDataLst>
              <p:tags r:id="rId26"/>
            </p:custDataLst>
          </p:nvPr>
        </p:nvSpPr>
        <p:spPr bwMode="auto">
          <a:xfrm>
            <a:off x="1584325" y="5527675"/>
            <a:ext cx="1296988" cy="461963"/>
          </a:xfrm>
          <a:prstGeom prst="rect">
            <a:avLst/>
          </a:prstGeom>
          <a:noFill/>
          <a:ln w="9525">
            <a:noFill/>
            <a:miter lim="800000"/>
            <a:headEnd/>
            <a:tailEnd/>
          </a:ln>
        </p:spPr>
        <p:txBody>
          <a:bodyPr wrap="none">
            <a:spAutoFit/>
          </a:bodyPr>
          <a:lstStyle/>
          <a:p>
            <a:pPr eaLnBrk="0" hangingPunct="0">
              <a:defRPr/>
            </a:pPr>
            <a:r>
              <a:rPr lang="en-US" i="1" dirty="0">
                <a:solidFill>
                  <a:schemeClr val="accent2"/>
                </a:solidFill>
                <a:latin typeface="+mj-lt"/>
              </a:rPr>
              <a:t>runtime:</a:t>
            </a:r>
          </a:p>
        </p:txBody>
      </p:sp>
      <p:sp>
        <p:nvSpPr>
          <p:cNvPr id="87068" name="Text Box 27" hidden="1"/>
          <p:cNvSpPr txBox="1">
            <a:spLocks noChangeArrowheads="1"/>
          </p:cNvSpPr>
          <p:nvPr>
            <p:custDataLst>
              <p:tags r:id="rId27"/>
            </p:custDataLst>
          </p:nvPr>
        </p:nvSpPr>
        <p:spPr bwMode="auto">
          <a:xfrm>
            <a:off x="5470525" y="5653088"/>
            <a:ext cx="1050925"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sz="2000">
                <a:cs typeface="Times New Roman" panose="02020603050405020304" pitchFamily="18" charset="0"/>
              </a:rPr>
              <a:t>Θ</a:t>
            </a:r>
            <a:r>
              <a:rPr lang="en-US" altLang="en-US" sz="2000">
                <a:cs typeface="Times New Roman" panose="02020603050405020304" pitchFamily="18" charset="0"/>
              </a:rPr>
              <a:t>(log </a:t>
            </a:r>
            <a:r>
              <a:rPr lang="en-US" altLang="en-US" sz="2000" i="1">
                <a:cs typeface="Times New Roman" panose="02020603050405020304" pitchFamily="18" charset="0"/>
              </a:rPr>
              <a:t>n</a:t>
            </a:r>
            <a:r>
              <a:rPr lang="en-US" altLang="en-US" sz="2000">
                <a:cs typeface="Times New Roman" panose="02020603050405020304" pitchFamily="18" charset="0"/>
              </a:rPr>
              <a:t>)</a:t>
            </a:r>
            <a:endParaRPr lang="el-GR" altLang="en-US" sz="2000">
              <a:cs typeface="Times New Roman" panose="02020603050405020304" pitchFamily="18" charset="0"/>
            </a:endParaRPr>
          </a:p>
        </p:txBody>
      </p:sp>
    </p:spTree>
    <p:extLst>
      <p:ext uri="{BB962C8B-B14F-4D97-AF65-F5344CB8AC3E}">
        <p14:creationId xmlns:p14="http://schemas.microsoft.com/office/powerpoint/2010/main" val="20338128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81948D52-BF07-44D7-97A5-6929251D8850}" type="slidenum">
              <a:rPr lang="en-US" altLang="en-US">
                <a:latin typeface="Arial" panose="020B0604020202020204" pitchFamily="34" charset="0"/>
              </a:rPr>
              <a:pPr eaLnBrk="1" hangingPunct="1"/>
              <a:t>64</a:t>
            </a:fld>
            <a:endParaRPr lang="en-US" altLang="en-US">
              <a:latin typeface="Arial" panose="020B0604020202020204" pitchFamily="34" charset="0"/>
            </a:endParaRPr>
          </a:p>
        </p:txBody>
      </p:sp>
      <p:sp>
        <p:nvSpPr>
          <p:cNvPr id="3077" name="Rectangle 2"/>
          <p:cNvSpPr>
            <a:spLocks noGrp="1" noChangeArrowheads="1"/>
          </p:cNvSpPr>
          <p:nvPr>
            <p:ph type="title"/>
          </p:nvPr>
        </p:nvSpPr>
        <p:spPr/>
        <p:txBody>
          <a:bodyPr/>
          <a:lstStyle/>
          <a:p>
            <a:pPr eaLnBrk="1" hangingPunct="1"/>
            <a:r>
              <a:rPr lang="tr-TR" altLang="en-US" smtClean="0">
                <a:solidFill>
                  <a:srgbClr val="0000FF"/>
                </a:solidFill>
                <a:latin typeface="Times New Roman" panose="02020603050405020304" pitchFamily="18" charset="0"/>
              </a:rPr>
              <a:t>Binomial Heaps</a:t>
            </a:r>
            <a:endParaRPr lang="en-US" altLang="en-US" smtClean="0">
              <a:solidFill>
                <a:srgbClr val="0000FF"/>
              </a:solidFill>
              <a:latin typeface="Times New Roman" panose="02020603050405020304" pitchFamily="18" charset="0"/>
            </a:endParaRPr>
          </a:p>
        </p:txBody>
      </p:sp>
      <p:sp>
        <p:nvSpPr>
          <p:cNvPr id="3078" name="Rectangle 3"/>
          <p:cNvSpPr>
            <a:spLocks noGrp="1" noChangeArrowheads="1"/>
          </p:cNvSpPr>
          <p:nvPr>
            <p:ph type="body" idx="1"/>
          </p:nvPr>
        </p:nvSpPr>
        <p:spPr>
          <a:xfrm>
            <a:off x="457200" y="1412875"/>
            <a:ext cx="8229600" cy="4968875"/>
          </a:xfrm>
        </p:spPr>
        <p:txBody>
          <a:bodyPr/>
          <a:lstStyle/>
          <a:p>
            <a:pPr eaLnBrk="1" hangingPunct="1">
              <a:lnSpc>
                <a:spcPct val="90000"/>
              </a:lnSpc>
              <a:buFontTx/>
              <a:buNone/>
            </a:pPr>
            <a:r>
              <a:rPr lang="tr-TR" altLang="en-US" sz="2400" smtClean="0">
                <a:latin typeface="Times New Roman" panose="02020603050405020304" pitchFamily="18" charset="0"/>
              </a:rPr>
              <a:t>DATA STRUCTURES: </a:t>
            </a:r>
            <a:r>
              <a:rPr lang="tr-TR" altLang="en-US" sz="2800" smtClean="0">
                <a:solidFill>
                  <a:srgbClr val="FF3300"/>
                </a:solidFill>
                <a:latin typeface="Times New Roman" panose="02020603050405020304" pitchFamily="18" charset="0"/>
              </a:rPr>
              <a:t>MERGEABLE HEAPS</a:t>
            </a:r>
          </a:p>
          <a:p>
            <a:pPr eaLnBrk="1" hangingPunct="1">
              <a:lnSpc>
                <a:spcPct val="90000"/>
              </a:lnSpc>
            </a:pPr>
            <a:r>
              <a:rPr lang="tr-TR" altLang="en-US" smtClean="0">
                <a:solidFill>
                  <a:srgbClr val="FF3300"/>
                </a:solidFill>
                <a:latin typeface="Times New Roman" panose="02020603050405020304" pitchFamily="18" charset="0"/>
              </a:rPr>
              <a:t>MAKE-HEAP ( )</a:t>
            </a:r>
          </a:p>
          <a:p>
            <a:pPr lvl="1" eaLnBrk="1" hangingPunct="1">
              <a:lnSpc>
                <a:spcPct val="90000"/>
              </a:lnSpc>
            </a:pPr>
            <a:r>
              <a:rPr lang="tr-TR" altLang="en-US" smtClean="0">
                <a:latin typeface="Times New Roman" panose="02020603050405020304" pitchFamily="18" charset="0"/>
              </a:rPr>
              <a:t>Creates &amp; returns a new heap with no elements.</a:t>
            </a:r>
          </a:p>
          <a:p>
            <a:pPr eaLnBrk="1" hangingPunct="1">
              <a:lnSpc>
                <a:spcPct val="90000"/>
              </a:lnSpc>
            </a:pPr>
            <a:r>
              <a:rPr lang="tr-TR" altLang="en-US" smtClean="0">
                <a:solidFill>
                  <a:srgbClr val="FF3300"/>
                </a:solidFill>
                <a:latin typeface="Times New Roman" panose="02020603050405020304" pitchFamily="18" charset="0"/>
              </a:rPr>
              <a:t>INSERT (H,x)</a:t>
            </a:r>
          </a:p>
          <a:p>
            <a:pPr lvl="1" eaLnBrk="1" hangingPunct="1">
              <a:lnSpc>
                <a:spcPct val="90000"/>
              </a:lnSpc>
            </a:pPr>
            <a:r>
              <a:rPr lang="tr-TR" altLang="en-US" smtClean="0">
                <a:latin typeface="Times New Roman" panose="02020603050405020304" pitchFamily="18" charset="0"/>
              </a:rPr>
              <a:t>Inserts a node </a:t>
            </a:r>
            <a:r>
              <a:rPr lang="tr-TR" altLang="en-US" i="1" smtClean="0">
                <a:latin typeface="Times New Roman" panose="02020603050405020304" pitchFamily="18" charset="0"/>
              </a:rPr>
              <a:t>x</a:t>
            </a:r>
            <a:r>
              <a:rPr lang="tr-TR" altLang="en-US" smtClean="0">
                <a:latin typeface="Times New Roman" panose="02020603050405020304" pitchFamily="18" charset="0"/>
              </a:rPr>
              <a:t> whose key field has already been filled into heap </a:t>
            </a:r>
            <a:r>
              <a:rPr lang="tr-TR" altLang="en-US" i="1" smtClean="0">
                <a:latin typeface="Times New Roman" panose="02020603050405020304" pitchFamily="18" charset="0"/>
              </a:rPr>
              <a:t>H</a:t>
            </a:r>
            <a:r>
              <a:rPr lang="tr-TR" altLang="en-US" smtClean="0">
                <a:latin typeface="Times New Roman" panose="02020603050405020304" pitchFamily="18" charset="0"/>
              </a:rPr>
              <a:t>.</a:t>
            </a:r>
          </a:p>
          <a:p>
            <a:pPr eaLnBrk="1" hangingPunct="1">
              <a:lnSpc>
                <a:spcPct val="90000"/>
              </a:lnSpc>
            </a:pPr>
            <a:r>
              <a:rPr lang="tr-TR" altLang="en-US" smtClean="0">
                <a:solidFill>
                  <a:srgbClr val="FF3300"/>
                </a:solidFill>
                <a:latin typeface="Times New Roman" panose="02020603050405020304" pitchFamily="18" charset="0"/>
              </a:rPr>
              <a:t>MINIMUM (H)</a:t>
            </a:r>
          </a:p>
          <a:p>
            <a:pPr lvl="1" eaLnBrk="1" hangingPunct="1">
              <a:lnSpc>
                <a:spcPct val="90000"/>
              </a:lnSpc>
            </a:pPr>
            <a:r>
              <a:rPr lang="tr-TR" altLang="en-US" smtClean="0">
                <a:latin typeface="Times New Roman" panose="02020603050405020304" pitchFamily="18" charset="0"/>
              </a:rPr>
              <a:t>Returns a pointer to the node in heap </a:t>
            </a:r>
            <a:r>
              <a:rPr lang="tr-TR" altLang="en-US" i="1" smtClean="0">
                <a:latin typeface="Times New Roman" panose="02020603050405020304" pitchFamily="18" charset="0"/>
              </a:rPr>
              <a:t>H</a:t>
            </a:r>
            <a:r>
              <a:rPr lang="tr-TR" altLang="en-US" smtClean="0">
                <a:latin typeface="Times New Roman" panose="02020603050405020304" pitchFamily="18" charset="0"/>
              </a:rPr>
              <a:t> whose key is minimum.</a:t>
            </a:r>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517180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42AE143-BC5B-4E3C-B931-E8C6DC5630FE}" type="slidenum">
              <a:rPr lang="en-US" altLang="en-US">
                <a:latin typeface="Arial" panose="020B0604020202020204" pitchFamily="34" charset="0"/>
              </a:rPr>
              <a:pPr eaLnBrk="1" hangingPunct="1"/>
              <a:t>65</a:t>
            </a:fld>
            <a:endParaRPr lang="en-US" altLang="en-US">
              <a:latin typeface="Arial" panose="020B0604020202020204" pitchFamily="34" charset="0"/>
            </a:endParaRPr>
          </a:p>
        </p:txBody>
      </p:sp>
      <p:sp>
        <p:nvSpPr>
          <p:cNvPr id="4101" name="Rectangle 2"/>
          <p:cNvSpPr>
            <a:spLocks noGrp="1" noChangeArrowheads="1"/>
          </p:cNvSpPr>
          <p:nvPr>
            <p:ph type="title"/>
          </p:nvPr>
        </p:nvSpPr>
        <p:spPr/>
        <p:txBody>
          <a:bodyPr/>
          <a:lstStyle/>
          <a:p>
            <a:pPr eaLnBrk="1" hangingPunct="1"/>
            <a:r>
              <a:rPr lang="tr-TR" altLang="en-US" smtClean="0">
                <a:solidFill>
                  <a:srgbClr val="0000FF"/>
                </a:solidFill>
                <a:latin typeface="Times New Roman" panose="02020603050405020304" pitchFamily="18" charset="0"/>
              </a:rPr>
              <a:t>Mergeable Heaps</a:t>
            </a:r>
            <a:endParaRPr lang="en-US" altLang="en-US" smtClean="0">
              <a:solidFill>
                <a:srgbClr val="0000FF"/>
              </a:solidFill>
              <a:latin typeface="Times New Roman" panose="02020603050405020304" pitchFamily="18" charset="0"/>
            </a:endParaRPr>
          </a:p>
        </p:txBody>
      </p:sp>
      <p:sp>
        <p:nvSpPr>
          <p:cNvPr id="4102" name="Rectangle 3"/>
          <p:cNvSpPr>
            <a:spLocks noGrp="1" noChangeArrowheads="1"/>
          </p:cNvSpPr>
          <p:nvPr>
            <p:ph type="body" idx="1"/>
          </p:nvPr>
        </p:nvSpPr>
        <p:spPr/>
        <p:txBody>
          <a:bodyPr/>
          <a:lstStyle/>
          <a:p>
            <a:pPr eaLnBrk="1" hangingPunct="1">
              <a:lnSpc>
                <a:spcPct val="40000"/>
              </a:lnSpc>
            </a:pPr>
            <a:endParaRPr lang="en-US" altLang="en-US" smtClean="0">
              <a:solidFill>
                <a:srgbClr val="0000FF"/>
              </a:solidFill>
              <a:latin typeface="Times New Roman" panose="02020603050405020304" pitchFamily="18" charset="0"/>
            </a:endParaRPr>
          </a:p>
          <a:p>
            <a:pPr eaLnBrk="1" hangingPunct="1">
              <a:lnSpc>
                <a:spcPct val="90000"/>
              </a:lnSpc>
            </a:pPr>
            <a:r>
              <a:rPr lang="en-US" altLang="en-US" smtClean="0">
                <a:solidFill>
                  <a:srgbClr val="FF3300"/>
                </a:solidFill>
                <a:latin typeface="Times New Roman" panose="02020603050405020304" pitchFamily="18" charset="0"/>
              </a:rPr>
              <a:t>EXTRACT-MIN (</a:t>
            </a:r>
            <a:r>
              <a:rPr lang="en-US" altLang="en-US" i="1" smtClean="0">
                <a:solidFill>
                  <a:srgbClr val="FF3300"/>
                </a:solidFill>
                <a:latin typeface="Times New Roman" panose="02020603050405020304" pitchFamily="18" charset="0"/>
              </a:rPr>
              <a:t>H</a:t>
            </a:r>
            <a:r>
              <a:rPr lang="en-US" altLang="en-US" smtClean="0">
                <a:solidFill>
                  <a:srgbClr val="FF3300"/>
                </a:solidFill>
                <a:latin typeface="Times New Roman" panose="02020603050405020304" pitchFamily="18" charset="0"/>
              </a:rPr>
              <a:t>)</a:t>
            </a:r>
          </a:p>
          <a:p>
            <a:pPr lvl="1" eaLnBrk="1" hangingPunct="1">
              <a:lnSpc>
                <a:spcPct val="90000"/>
              </a:lnSpc>
            </a:pPr>
            <a:r>
              <a:rPr lang="en-US" altLang="en-US" smtClean="0">
                <a:latin typeface="Times New Roman" panose="02020603050405020304" pitchFamily="18" charset="0"/>
              </a:rPr>
              <a:t>Deletes the node from heap </a:t>
            </a:r>
            <a:r>
              <a:rPr lang="en-US" altLang="en-US" i="1" smtClean="0">
                <a:latin typeface="Times New Roman" panose="02020603050405020304" pitchFamily="18" charset="0"/>
              </a:rPr>
              <a:t>H</a:t>
            </a:r>
            <a:r>
              <a:rPr lang="en-US" altLang="en-US" smtClean="0">
                <a:latin typeface="Times New Roman" panose="02020603050405020304" pitchFamily="18" charset="0"/>
              </a:rPr>
              <a:t> whose key is minimum. Returns a pointer to the node.</a:t>
            </a:r>
          </a:p>
          <a:p>
            <a:pPr lvl="1" eaLnBrk="1" hangingPunct="1">
              <a:lnSpc>
                <a:spcPct val="90000"/>
              </a:lnSpc>
              <a:buFontTx/>
              <a:buNone/>
            </a:pPr>
            <a:endParaRPr lang="en-US" altLang="en-US" smtClean="0">
              <a:latin typeface="Times New Roman" panose="02020603050405020304" pitchFamily="18" charset="0"/>
            </a:endParaRPr>
          </a:p>
          <a:p>
            <a:pPr eaLnBrk="1" hangingPunct="1">
              <a:lnSpc>
                <a:spcPct val="90000"/>
              </a:lnSpc>
            </a:pPr>
            <a:r>
              <a:rPr lang="en-US" altLang="en-US" smtClean="0">
                <a:solidFill>
                  <a:srgbClr val="FF3300"/>
                </a:solidFill>
                <a:latin typeface="Times New Roman" panose="02020603050405020304" pitchFamily="18" charset="0"/>
              </a:rPr>
              <a:t>DECREASE-KEY (</a:t>
            </a:r>
            <a:r>
              <a:rPr lang="en-US" altLang="en-US" i="1" smtClean="0">
                <a:solidFill>
                  <a:srgbClr val="FF3300"/>
                </a:solidFill>
                <a:latin typeface="Times New Roman" panose="02020603050405020304" pitchFamily="18" charset="0"/>
              </a:rPr>
              <a:t>H,</a:t>
            </a:r>
            <a:r>
              <a:rPr lang="tr-TR" altLang="en-US" i="1" smtClean="0">
                <a:solidFill>
                  <a:srgbClr val="FF3300"/>
                </a:solidFill>
                <a:latin typeface="Times New Roman" panose="02020603050405020304" pitchFamily="18" charset="0"/>
              </a:rPr>
              <a:t> </a:t>
            </a:r>
            <a:r>
              <a:rPr lang="en-US" altLang="en-US" i="1" smtClean="0">
                <a:solidFill>
                  <a:srgbClr val="FF3300"/>
                </a:solidFill>
                <a:latin typeface="Times New Roman" panose="02020603050405020304" pitchFamily="18" charset="0"/>
              </a:rPr>
              <a:t>x,</a:t>
            </a:r>
            <a:r>
              <a:rPr lang="tr-TR" altLang="en-US" i="1" smtClean="0">
                <a:solidFill>
                  <a:srgbClr val="FF3300"/>
                </a:solidFill>
                <a:latin typeface="Times New Roman" panose="02020603050405020304" pitchFamily="18" charset="0"/>
              </a:rPr>
              <a:t> </a:t>
            </a:r>
            <a:r>
              <a:rPr lang="en-US" altLang="en-US" i="1" smtClean="0">
                <a:solidFill>
                  <a:srgbClr val="FF3300"/>
                </a:solidFill>
                <a:latin typeface="Times New Roman" panose="02020603050405020304" pitchFamily="18" charset="0"/>
              </a:rPr>
              <a:t>k</a:t>
            </a:r>
            <a:r>
              <a:rPr lang="en-US" altLang="en-US" smtClean="0">
                <a:solidFill>
                  <a:srgbClr val="FF3300"/>
                </a:solidFill>
                <a:latin typeface="Times New Roman" panose="02020603050405020304" pitchFamily="18" charset="0"/>
              </a:rPr>
              <a:t>) </a:t>
            </a:r>
          </a:p>
          <a:p>
            <a:pPr lvl="1" eaLnBrk="1" hangingPunct="1">
              <a:lnSpc>
                <a:spcPct val="90000"/>
              </a:lnSpc>
            </a:pPr>
            <a:r>
              <a:rPr lang="en-US" altLang="en-US" smtClean="0">
                <a:latin typeface="Times New Roman" panose="02020603050405020304" pitchFamily="18" charset="0"/>
              </a:rPr>
              <a:t>Assigns</a:t>
            </a:r>
            <a:r>
              <a:rPr lang="tr-TR" altLang="en-US" smtClean="0">
                <a:latin typeface="Times New Roman" panose="02020603050405020304" pitchFamily="18" charset="0"/>
              </a:rPr>
              <a:t> to node </a:t>
            </a:r>
            <a:r>
              <a:rPr lang="tr-TR" altLang="en-US" i="1" smtClean="0">
                <a:latin typeface="Times New Roman" panose="02020603050405020304" pitchFamily="18" charset="0"/>
              </a:rPr>
              <a:t>x</a:t>
            </a:r>
            <a:r>
              <a:rPr lang="tr-TR" altLang="en-US" smtClean="0">
                <a:latin typeface="Times New Roman" panose="02020603050405020304" pitchFamily="18" charset="0"/>
              </a:rPr>
              <a:t> within heap </a:t>
            </a:r>
            <a:r>
              <a:rPr lang="tr-TR" altLang="en-US" i="1" smtClean="0">
                <a:latin typeface="Times New Roman" panose="02020603050405020304" pitchFamily="18" charset="0"/>
              </a:rPr>
              <a:t>H</a:t>
            </a:r>
            <a:r>
              <a:rPr lang="tr-TR" altLang="en-US" smtClean="0">
                <a:latin typeface="Times New Roman" panose="02020603050405020304" pitchFamily="18" charset="0"/>
              </a:rPr>
              <a:t> the new value </a:t>
            </a:r>
            <a:r>
              <a:rPr lang="tr-TR" altLang="en-US" i="1" smtClean="0">
                <a:latin typeface="Times New Roman" panose="02020603050405020304" pitchFamily="18" charset="0"/>
              </a:rPr>
              <a:t>k </a:t>
            </a:r>
            <a:r>
              <a:rPr lang="tr-TR" altLang="en-US" smtClean="0">
                <a:latin typeface="Times New Roman" panose="02020603050405020304" pitchFamily="18" charset="0"/>
              </a:rPr>
              <a:t>where  </a:t>
            </a:r>
            <a:r>
              <a:rPr lang="en-US" altLang="en-US" i="1" smtClean="0">
                <a:latin typeface="Times New Roman" panose="02020603050405020304" pitchFamily="18" charset="0"/>
              </a:rPr>
              <a:t>k</a:t>
            </a:r>
            <a:r>
              <a:rPr lang="en-US" altLang="en-US" smtClean="0">
                <a:latin typeface="Times New Roman" panose="02020603050405020304" pitchFamily="18" charset="0"/>
              </a:rPr>
              <a:t> is smaller than its current key value. </a:t>
            </a:r>
          </a:p>
        </p:txBody>
      </p:sp>
    </p:spTree>
    <p:extLst>
      <p:ext uri="{BB962C8B-B14F-4D97-AF65-F5344CB8AC3E}">
        <p14:creationId xmlns:p14="http://schemas.microsoft.com/office/powerpoint/2010/main" val="22837812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76F2DA69-BED9-4446-B067-AF6948C53EE1}" type="slidenum">
              <a:rPr lang="en-US" altLang="en-US">
                <a:latin typeface="Arial" panose="020B0604020202020204" pitchFamily="34" charset="0"/>
              </a:rPr>
              <a:pPr eaLnBrk="1" hangingPunct="1"/>
              <a:t>66</a:t>
            </a:fld>
            <a:endParaRPr lang="en-US" altLang="en-US">
              <a:latin typeface="Arial" panose="020B0604020202020204" pitchFamily="34" charset="0"/>
            </a:endParaRPr>
          </a:p>
        </p:txBody>
      </p:sp>
      <p:sp>
        <p:nvSpPr>
          <p:cNvPr id="5125" name="Rectangle 3"/>
          <p:cNvSpPr>
            <a:spLocks noGrp="1" noChangeArrowheads="1"/>
          </p:cNvSpPr>
          <p:nvPr>
            <p:ph type="body" idx="1"/>
          </p:nvPr>
        </p:nvSpPr>
        <p:spPr/>
        <p:txBody>
          <a:bodyPr/>
          <a:lstStyle/>
          <a:p>
            <a:pPr eaLnBrk="1" hangingPunct="1">
              <a:lnSpc>
                <a:spcPct val="90000"/>
              </a:lnSpc>
            </a:pPr>
            <a:r>
              <a:rPr lang="en-US" altLang="en-US" smtClean="0">
                <a:solidFill>
                  <a:srgbClr val="FF3300"/>
                </a:solidFill>
                <a:latin typeface="Times New Roman" panose="02020603050405020304" pitchFamily="18" charset="0"/>
              </a:rPr>
              <a:t>DELETE </a:t>
            </a:r>
            <a:r>
              <a:rPr lang="tr-TR" altLang="en-US" smtClean="0">
                <a:solidFill>
                  <a:srgbClr val="FF3300"/>
                </a:solidFill>
                <a:latin typeface="Times New Roman" panose="02020603050405020304" pitchFamily="18" charset="0"/>
              </a:rPr>
              <a:t>(</a:t>
            </a:r>
            <a:r>
              <a:rPr lang="tr-TR" altLang="en-US" i="1" smtClean="0">
                <a:solidFill>
                  <a:srgbClr val="FF3300"/>
                </a:solidFill>
                <a:latin typeface="Times New Roman" panose="02020603050405020304" pitchFamily="18" charset="0"/>
              </a:rPr>
              <a:t>H, x</a:t>
            </a:r>
            <a:r>
              <a:rPr lang="tr-TR" altLang="en-US" smtClean="0">
                <a:solidFill>
                  <a:srgbClr val="FF3300"/>
                </a:solidFill>
                <a:latin typeface="Times New Roman" panose="02020603050405020304" pitchFamily="18" charset="0"/>
              </a:rPr>
              <a:t>)</a:t>
            </a:r>
          </a:p>
          <a:p>
            <a:pPr lvl="1" eaLnBrk="1" hangingPunct="1">
              <a:lnSpc>
                <a:spcPct val="90000"/>
              </a:lnSpc>
            </a:pPr>
            <a:r>
              <a:rPr lang="tr-TR" altLang="en-US" smtClean="0">
                <a:latin typeface="Times New Roman" panose="02020603050405020304" pitchFamily="18" charset="0"/>
              </a:rPr>
              <a:t>Deletes node </a:t>
            </a:r>
            <a:r>
              <a:rPr lang="tr-TR" altLang="en-US" i="1" smtClean="0">
                <a:latin typeface="Times New Roman" panose="02020603050405020304" pitchFamily="18" charset="0"/>
              </a:rPr>
              <a:t>x</a:t>
            </a:r>
            <a:r>
              <a:rPr lang="tr-TR" altLang="en-US" smtClean="0">
                <a:latin typeface="Times New Roman" panose="02020603050405020304" pitchFamily="18" charset="0"/>
              </a:rPr>
              <a:t> from heap </a:t>
            </a:r>
            <a:r>
              <a:rPr lang="tr-TR" altLang="en-US" i="1" smtClean="0">
                <a:latin typeface="Times New Roman" panose="02020603050405020304" pitchFamily="18" charset="0"/>
              </a:rPr>
              <a:t>H</a:t>
            </a:r>
            <a:r>
              <a:rPr lang="tr-TR" altLang="en-US" smtClean="0">
                <a:latin typeface="Times New Roman" panose="02020603050405020304" pitchFamily="18" charset="0"/>
              </a:rPr>
              <a:t>.</a:t>
            </a:r>
            <a:endParaRPr lang="en-US" altLang="en-US" smtClean="0">
              <a:latin typeface="Times New Roman" panose="02020603050405020304" pitchFamily="18" charset="0"/>
            </a:endParaRPr>
          </a:p>
          <a:p>
            <a:pPr eaLnBrk="1" hangingPunct="1">
              <a:lnSpc>
                <a:spcPct val="150000"/>
              </a:lnSpc>
            </a:pPr>
            <a:r>
              <a:rPr lang="tr-TR" altLang="en-US" smtClean="0">
                <a:solidFill>
                  <a:srgbClr val="FF3300"/>
                </a:solidFill>
                <a:latin typeface="Times New Roman" panose="02020603050405020304" pitchFamily="18" charset="0"/>
              </a:rPr>
              <a:t>UNION (</a:t>
            </a:r>
            <a:r>
              <a:rPr lang="tr-TR" altLang="en-US" i="1" smtClean="0">
                <a:solidFill>
                  <a:srgbClr val="FF3300"/>
                </a:solidFill>
                <a:latin typeface="Times New Roman" panose="02020603050405020304" pitchFamily="18" charset="0"/>
              </a:rPr>
              <a:t>H</a:t>
            </a:r>
            <a:r>
              <a:rPr lang="tr-TR" altLang="en-US" i="1" baseline="-25000" smtClean="0">
                <a:solidFill>
                  <a:srgbClr val="FF3300"/>
                </a:solidFill>
                <a:latin typeface="Times New Roman" panose="02020603050405020304" pitchFamily="18" charset="0"/>
              </a:rPr>
              <a:t>1</a:t>
            </a:r>
            <a:r>
              <a:rPr lang="tr-TR" altLang="en-US" i="1" smtClean="0">
                <a:solidFill>
                  <a:srgbClr val="FF3300"/>
                </a:solidFill>
                <a:latin typeface="Times New Roman" panose="02020603050405020304" pitchFamily="18" charset="0"/>
              </a:rPr>
              <a:t>, H</a:t>
            </a:r>
            <a:r>
              <a:rPr lang="tr-TR" altLang="en-US" i="1" baseline="-25000" smtClean="0">
                <a:solidFill>
                  <a:srgbClr val="FF3300"/>
                </a:solidFill>
                <a:latin typeface="Times New Roman" panose="02020603050405020304" pitchFamily="18" charset="0"/>
              </a:rPr>
              <a:t>2</a:t>
            </a:r>
            <a:r>
              <a:rPr lang="tr-TR" altLang="en-US" smtClean="0">
                <a:solidFill>
                  <a:srgbClr val="FF3300"/>
                </a:solidFill>
                <a:latin typeface="Times New Roman" panose="02020603050405020304" pitchFamily="18" charset="0"/>
              </a:rPr>
              <a:t>)</a:t>
            </a:r>
          </a:p>
          <a:p>
            <a:pPr lvl="1" eaLnBrk="1" hangingPunct="1">
              <a:lnSpc>
                <a:spcPct val="130000"/>
              </a:lnSpc>
            </a:pPr>
            <a:r>
              <a:rPr lang="tr-TR" altLang="en-US" smtClean="0">
                <a:latin typeface="Times New Roman" panose="02020603050405020304" pitchFamily="18" charset="0"/>
              </a:rPr>
              <a:t>Creates and returns a new heap that contains all nodes of heaps </a:t>
            </a:r>
            <a:r>
              <a:rPr lang="tr-TR" altLang="en-US" i="1" smtClean="0">
                <a:latin typeface="Times New Roman" panose="02020603050405020304" pitchFamily="18" charset="0"/>
              </a:rPr>
              <a:t>H</a:t>
            </a:r>
            <a:r>
              <a:rPr lang="tr-TR" altLang="en-US" i="1" baseline="-25000" smtClean="0">
                <a:latin typeface="Times New Roman" panose="02020603050405020304" pitchFamily="18" charset="0"/>
              </a:rPr>
              <a:t>1</a:t>
            </a:r>
            <a:r>
              <a:rPr lang="tr-TR" altLang="en-US" baseline="-25000" smtClean="0">
                <a:latin typeface="Times New Roman" panose="02020603050405020304" pitchFamily="18" charset="0"/>
              </a:rPr>
              <a:t> </a:t>
            </a:r>
            <a:r>
              <a:rPr lang="tr-TR" altLang="en-US" smtClean="0">
                <a:latin typeface="Times New Roman" panose="02020603050405020304" pitchFamily="18" charset="0"/>
              </a:rPr>
              <a:t>&amp; </a:t>
            </a:r>
            <a:r>
              <a:rPr lang="tr-TR" altLang="en-US" i="1" smtClean="0">
                <a:latin typeface="Times New Roman" panose="02020603050405020304" pitchFamily="18" charset="0"/>
              </a:rPr>
              <a:t>H</a:t>
            </a:r>
            <a:r>
              <a:rPr lang="tr-TR" altLang="en-US" i="1" baseline="-25000" smtClean="0">
                <a:latin typeface="Times New Roman" panose="02020603050405020304" pitchFamily="18" charset="0"/>
              </a:rPr>
              <a:t>2</a:t>
            </a:r>
            <a:r>
              <a:rPr lang="tr-TR" altLang="en-US" smtClean="0">
                <a:latin typeface="Times New Roman" panose="02020603050405020304" pitchFamily="18" charset="0"/>
              </a:rPr>
              <a:t>.</a:t>
            </a:r>
          </a:p>
          <a:p>
            <a:pPr lvl="1" eaLnBrk="1" hangingPunct="1">
              <a:lnSpc>
                <a:spcPct val="130000"/>
              </a:lnSpc>
            </a:pPr>
            <a:r>
              <a:rPr lang="tr-TR" altLang="en-US" smtClean="0">
                <a:latin typeface="Times New Roman" panose="02020603050405020304" pitchFamily="18" charset="0"/>
              </a:rPr>
              <a:t>Heaps </a:t>
            </a:r>
            <a:r>
              <a:rPr lang="tr-TR" altLang="en-US" i="1" smtClean="0">
                <a:latin typeface="Times New Roman" panose="02020603050405020304" pitchFamily="18" charset="0"/>
              </a:rPr>
              <a:t>H</a:t>
            </a:r>
            <a:r>
              <a:rPr lang="tr-TR" altLang="en-US" i="1" baseline="-25000" smtClean="0">
                <a:latin typeface="Times New Roman" panose="02020603050405020304" pitchFamily="18" charset="0"/>
              </a:rPr>
              <a:t>1 </a:t>
            </a:r>
            <a:r>
              <a:rPr lang="tr-TR" altLang="en-US" smtClean="0">
                <a:latin typeface="Times New Roman" panose="02020603050405020304" pitchFamily="18" charset="0"/>
              </a:rPr>
              <a:t>&amp;</a:t>
            </a:r>
            <a:r>
              <a:rPr lang="tr-TR" altLang="en-US" i="1" smtClean="0">
                <a:latin typeface="Times New Roman" panose="02020603050405020304" pitchFamily="18" charset="0"/>
              </a:rPr>
              <a:t> H</a:t>
            </a:r>
            <a:r>
              <a:rPr lang="tr-TR" altLang="en-US" i="1" baseline="-25000" smtClean="0">
                <a:latin typeface="Times New Roman" panose="02020603050405020304" pitchFamily="18" charset="0"/>
              </a:rPr>
              <a:t>2</a:t>
            </a:r>
            <a:r>
              <a:rPr lang="tr-TR" altLang="en-US" smtClean="0">
                <a:latin typeface="Times New Roman" panose="02020603050405020304" pitchFamily="18" charset="0"/>
              </a:rPr>
              <a:t> are </a:t>
            </a:r>
            <a:r>
              <a:rPr lang="tr-TR" altLang="en-US" i="1" smtClean="0">
                <a:solidFill>
                  <a:srgbClr val="FF3300"/>
                </a:solidFill>
                <a:latin typeface="Times New Roman" panose="02020603050405020304" pitchFamily="18" charset="0"/>
              </a:rPr>
              <a:t>destroyed</a:t>
            </a:r>
            <a:r>
              <a:rPr lang="tr-TR" altLang="en-US" smtClean="0">
                <a:solidFill>
                  <a:srgbClr val="FF3300"/>
                </a:solidFill>
                <a:latin typeface="Times New Roman" panose="02020603050405020304" pitchFamily="18" charset="0"/>
              </a:rPr>
              <a:t> </a:t>
            </a:r>
            <a:r>
              <a:rPr lang="tr-TR" altLang="en-US" smtClean="0">
                <a:latin typeface="Times New Roman" panose="02020603050405020304" pitchFamily="18" charset="0"/>
              </a:rPr>
              <a:t>by this operation</a:t>
            </a:r>
            <a:endParaRPr lang="en-US" altLang="en-US" smtClean="0">
              <a:latin typeface="Times New Roman" panose="02020603050405020304" pitchFamily="18" charset="0"/>
            </a:endParaRPr>
          </a:p>
        </p:txBody>
      </p:sp>
      <p:sp>
        <p:nvSpPr>
          <p:cNvPr id="5126" name="Rectangle 5"/>
          <p:cNvSpPr>
            <a:spLocks noGrp="1" noChangeArrowheads="1"/>
          </p:cNvSpPr>
          <p:nvPr>
            <p:ph type="title"/>
          </p:nvPr>
        </p:nvSpPr>
        <p:spPr>
          <a:noFill/>
        </p:spPr>
        <p:txBody>
          <a:bodyPr/>
          <a:lstStyle/>
          <a:p>
            <a:pPr eaLnBrk="1" hangingPunct="1"/>
            <a:r>
              <a:rPr lang="tr-TR" altLang="en-US" smtClean="0">
                <a:solidFill>
                  <a:srgbClr val="0000FF"/>
                </a:solidFill>
                <a:latin typeface="Times New Roman" panose="02020603050405020304" pitchFamily="18" charset="0"/>
              </a:rPr>
              <a:t>Mergeable Heaps</a:t>
            </a:r>
            <a:endParaRPr lang="en-US" altLang="en-US" smtClean="0">
              <a:solidFill>
                <a:srgbClr val="0000FF"/>
              </a:solidFill>
              <a:latin typeface="Times New Roman" panose="02020603050405020304" pitchFamily="18" charset="0"/>
            </a:endParaRPr>
          </a:p>
        </p:txBody>
      </p:sp>
    </p:spTree>
    <p:extLst>
      <p:ext uri="{BB962C8B-B14F-4D97-AF65-F5344CB8AC3E}">
        <p14:creationId xmlns:p14="http://schemas.microsoft.com/office/powerpoint/2010/main" val="12488959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B89A81F4-B20D-40CE-B7C6-F27753E2D98A}" type="slidenum">
              <a:rPr lang="en-US" altLang="en-US">
                <a:latin typeface="Arial" panose="020B0604020202020204" pitchFamily="34" charset="0"/>
              </a:rPr>
              <a:pPr eaLnBrk="1" hangingPunct="1"/>
              <a:t>67</a:t>
            </a:fld>
            <a:endParaRPr lang="en-US" altLang="en-US">
              <a:latin typeface="Arial" panose="020B0604020202020204" pitchFamily="34" charset="0"/>
            </a:endParaRPr>
          </a:p>
        </p:txBody>
      </p:sp>
      <p:sp>
        <p:nvSpPr>
          <p:cNvPr id="6149" name="Rectangle 2"/>
          <p:cNvSpPr>
            <a:spLocks noGrp="1" noChangeArrowheads="1"/>
          </p:cNvSpPr>
          <p:nvPr>
            <p:ph type="title"/>
          </p:nvPr>
        </p:nvSpPr>
        <p:spPr/>
        <p:txBody>
          <a:bodyPr/>
          <a:lstStyle/>
          <a:p>
            <a:pPr eaLnBrk="1" hangingPunct="1"/>
            <a:r>
              <a:rPr lang="tr-TR" altLang="en-US" smtClean="0">
                <a:solidFill>
                  <a:srgbClr val="0000FF"/>
                </a:solidFill>
                <a:latin typeface="Times New Roman" panose="02020603050405020304" pitchFamily="18" charset="0"/>
              </a:rPr>
              <a:t>Binomial Trees</a:t>
            </a:r>
            <a:endParaRPr lang="en-US" altLang="en-US" smtClean="0">
              <a:solidFill>
                <a:srgbClr val="0000FF"/>
              </a:solidFill>
              <a:latin typeface="Times New Roman" panose="02020603050405020304" pitchFamily="18" charset="0"/>
            </a:endParaRPr>
          </a:p>
        </p:txBody>
      </p:sp>
      <p:sp>
        <p:nvSpPr>
          <p:cNvPr id="6150" name="Rectangle 3"/>
          <p:cNvSpPr>
            <a:spLocks noGrp="1" noChangeArrowheads="1"/>
          </p:cNvSpPr>
          <p:nvPr>
            <p:ph type="body" idx="1"/>
          </p:nvPr>
        </p:nvSpPr>
        <p:spPr/>
        <p:txBody>
          <a:bodyPr/>
          <a:lstStyle/>
          <a:p>
            <a:pPr eaLnBrk="1" hangingPunct="1"/>
            <a:r>
              <a:rPr lang="tr-TR" altLang="en-US" smtClean="0">
                <a:latin typeface="Times New Roman" panose="02020603050405020304" pitchFamily="18" charset="0"/>
              </a:rPr>
              <a:t>A binomial heap is a collection of binomial trees.</a:t>
            </a:r>
          </a:p>
          <a:p>
            <a:pPr eaLnBrk="1" hangingPunct="1"/>
            <a:r>
              <a:rPr lang="tr-TR" altLang="en-US" smtClean="0">
                <a:latin typeface="Times New Roman" panose="02020603050405020304" pitchFamily="18" charset="0"/>
              </a:rPr>
              <a:t>The binomial tree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k</a:t>
            </a:r>
            <a:r>
              <a:rPr lang="tr-TR" altLang="en-US" smtClean="0">
                <a:latin typeface="Times New Roman" panose="02020603050405020304" pitchFamily="18" charset="0"/>
              </a:rPr>
              <a:t> is an ordered tree defined recursively</a:t>
            </a:r>
          </a:p>
          <a:p>
            <a:pPr lvl="1" eaLnBrk="1" hangingPunct="1">
              <a:buFontTx/>
              <a:buNone/>
            </a:pPr>
            <a:r>
              <a:rPr lang="tr-TR" altLang="en-US" smtClean="0">
                <a:latin typeface="Times New Roman" panose="02020603050405020304" pitchFamily="18" charset="0"/>
              </a:rPr>
              <a:t>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o</a:t>
            </a:r>
            <a:r>
              <a:rPr lang="tr-TR" altLang="en-US" smtClean="0">
                <a:latin typeface="Times New Roman" panose="02020603050405020304" pitchFamily="18" charset="0"/>
              </a:rPr>
              <a:t>  Consists of a single node</a:t>
            </a:r>
          </a:p>
          <a:p>
            <a:pPr lvl="1" eaLnBrk="1" hangingPunct="1">
              <a:lnSpc>
                <a:spcPct val="30000"/>
              </a:lnSpc>
              <a:buFontTx/>
              <a:buNone/>
            </a:pPr>
            <a:r>
              <a:rPr lang="tr-TR" altLang="en-US" smtClean="0">
                <a:latin typeface="Times New Roman" panose="02020603050405020304" pitchFamily="18" charset="0"/>
              </a:rPr>
              <a:t>	.</a:t>
            </a:r>
          </a:p>
          <a:p>
            <a:pPr lvl="1" eaLnBrk="1" hangingPunct="1">
              <a:lnSpc>
                <a:spcPct val="30000"/>
              </a:lnSpc>
              <a:buFontTx/>
              <a:buNone/>
            </a:pPr>
            <a:r>
              <a:rPr lang="tr-TR" altLang="en-US" smtClean="0">
                <a:latin typeface="Times New Roman" panose="02020603050405020304" pitchFamily="18" charset="0"/>
              </a:rPr>
              <a:t>	.</a:t>
            </a:r>
          </a:p>
          <a:p>
            <a:pPr lvl="1" eaLnBrk="1" hangingPunct="1">
              <a:lnSpc>
                <a:spcPct val="30000"/>
              </a:lnSpc>
              <a:buFontTx/>
              <a:buNone/>
            </a:pPr>
            <a:r>
              <a:rPr lang="tr-TR" altLang="en-US" smtClean="0">
                <a:latin typeface="Times New Roman" panose="02020603050405020304" pitchFamily="18" charset="0"/>
              </a:rPr>
              <a:t>	.</a:t>
            </a:r>
          </a:p>
          <a:p>
            <a:pPr lvl="1" eaLnBrk="1" hangingPunct="1">
              <a:lnSpc>
                <a:spcPct val="80000"/>
              </a:lnSpc>
              <a:buFontTx/>
              <a:buNone/>
            </a:pPr>
            <a:r>
              <a:rPr lang="tr-TR" altLang="en-US" smtClean="0">
                <a:latin typeface="Times New Roman" panose="02020603050405020304" pitchFamily="18" charset="0"/>
              </a:rPr>
              <a:t>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k</a:t>
            </a:r>
            <a:r>
              <a:rPr lang="tr-TR" altLang="en-US" smtClean="0">
                <a:latin typeface="Times New Roman" panose="02020603050405020304" pitchFamily="18" charset="0"/>
              </a:rPr>
              <a:t>  Consists of two binominal trees</a:t>
            </a:r>
            <a:r>
              <a:rPr lang="tr-TR" altLang="en-US" i="1" smtClean="0">
                <a:latin typeface="Times New Roman" panose="02020603050405020304" pitchFamily="18" charset="0"/>
              </a:rPr>
              <a:t> B</a:t>
            </a:r>
            <a:r>
              <a:rPr lang="tr-TR" altLang="en-US" i="1" baseline="-25000" smtClean="0">
                <a:latin typeface="Times New Roman" panose="02020603050405020304" pitchFamily="18" charset="0"/>
              </a:rPr>
              <a:t>k-1 </a:t>
            </a:r>
            <a:r>
              <a:rPr lang="tr-TR" altLang="en-US" smtClean="0">
                <a:latin typeface="Times New Roman" panose="02020603050405020304" pitchFamily="18" charset="0"/>
              </a:rPr>
              <a:t>		     linked together. Root of one is the 	   		     leftmost child of the root of the other. </a:t>
            </a:r>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947807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3"/>
          <p:cNvSpPr>
            <a:spLocks noGrp="1"/>
          </p:cNvSpPr>
          <p:nvPr>
            <p:ph type="dt" sz="quarter" idx="10"/>
          </p:nvPr>
        </p:nvSpPr>
        <p:spPr/>
        <p:txBody>
          <a:bodyPr/>
          <a:lstStyle/>
          <a:p>
            <a:pPr>
              <a:defRPr/>
            </a:pPr>
            <a:r>
              <a:rPr lang="en-US"/>
              <a:t>CS 473</a:t>
            </a:r>
          </a:p>
        </p:txBody>
      </p:sp>
      <p:sp>
        <p:nvSpPr>
          <p:cNvPr id="19" name="Footer Placeholder 4"/>
          <p:cNvSpPr>
            <a:spLocks noGrp="1"/>
          </p:cNvSpPr>
          <p:nvPr>
            <p:ph type="ftr" sz="quarter" idx="11"/>
          </p:nvPr>
        </p:nvSpPr>
        <p:spPr/>
        <p:txBody>
          <a:bodyPr/>
          <a:lstStyle/>
          <a:p>
            <a:pPr>
              <a:defRPr/>
            </a:pPr>
            <a:r>
              <a:rPr lang="en-US"/>
              <a:t>Lecture X</a:t>
            </a:r>
          </a:p>
        </p:txBody>
      </p:sp>
      <p:sp>
        <p:nvSpPr>
          <p:cNvPr id="20"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437AAC4C-1E53-43CF-B108-46A756D7BBE0}" type="slidenum">
              <a:rPr lang="en-US" altLang="en-US">
                <a:latin typeface="Arial" panose="020B0604020202020204" pitchFamily="34" charset="0"/>
              </a:rPr>
              <a:pPr eaLnBrk="1" hangingPunct="1"/>
              <a:t>68</a:t>
            </a:fld>
            <a:endParaRPr lang="en-US" altLang="en-US">
              <a:latin typeface="Arial" panose="020B0604020202020204" pitchFamily="34" charset="0"/>
            </a:endParaRPr>
          </a:p>
        </p:txBody>
      </p:sp>
      <p:grpSp>
        <p:nvGrpSpPr>
          <p:cNvPr id="7173" name="Group 10"/>
          <p:cNvGrpSpPr>
            <a:grpSpLocks/>
          </p:cNvGrpSpPr>
          <p:nvPr/>
        </p:nvGrpSpPr>
        <p:grpSpPr bwMode="auto">
          <a:xfrm>
            <a:off x="3924300" y="2852738"/>
            <a:ext cx="1657350" cy="1800225"/>
            <a:chOff x="2472" y="1797"/>
            <a:chExt cx="1044" cy="1134"/>
          </a:xfrm>
        </p:grpSpPr>
        <p:sp>
          <p:nvSpPr>
            <p:cNvPr id="7187" name="AutoShape 4"/>
            <p:cNvSpPr>
              <a:spLocks noChangeArrowheads="1"/>
            </p:cNvSpPr>
            <p:nvPr/>
          </p:nvSpPr>
          <p:spPr bwMode="auto">
            <a:xfrm>
              <a:off x="2472" y="1842"/>
              <a:ext cx="1044" cy="1089"/>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7188" name="Oval 7"/>
            <p:cNvSpPr>
              <a:spLocks noChangeArrowheads="1"/>
            </p:cNvSpPr>
            <p:nvPr/>
          </p:nvSpPr>
          <p:spPr bwMode="auto">
            <a:xfrm>
              <a:off x="2925" y="1797"/>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grpSp>
      <p:sp>
        <p:nvSpPr>
          <p:cNvPr id="7174" name="Rectangle 2"/>
          <p:cNvSpPr>
            <a:spLocks noGrp="1" noChangeArrowheads="1"/>
          </p:cNvSpPr>
          <p:nvPr>
            <p:ph type="title"/>
          </p:nvPr>
        </p:nvSpPr>
        <p:spPr/>
        <p:txBody>
          <a:bodyPr/>
          <a:lstStyle/>
          <a:p>
            <a:pPr eaLnBrk="1" hangingPunct="1"/>
            <a:r>
              <a:rPr lang="tr-TR" altLang="en-US" smtClean="0">
                <a:solidFill>
                  <a:srgbClr val="0000FF"/>
                </a:solidFill>
                <a:latin typeface="Times New Roman" panose="02020603050405020304" pitchFamily="18" charset="0"/>
              </a:rPr>
              <a:t>Binomial Trees</a:t>
            </a:r>
            <a:endParaRPr lang="en-US" altLang="en-US" smtClean="0">
              <a:solidFill>
                <a:srgbClr val="0000FF"/>
              </a:solidFill>
              <a:latin typeface="Times New Roman" panose="02020603050405020304" pitchFamily="18" charset="0"/>
            </a:endParaRPr>
          </a:p>
        </p:txBody>
      </p:sp>
      <p:sp>
        <p:nvSpPr>
          <p:cNvPr id="7175" name="Rectangle 3"/>
          <p:cNvSpPr>
            <a:spLocks noGrp="1" noChangeArrowheads="1"/>
          </p:cNvSpPr>
          <p:nvPr>
            <p:ph type="body" idx="1"/>
          </p:nvPr>
        </p:nvSpPr>
        <p:spPr>
          <a:xfrm>
            <a:off x="323850" y="1700213"/>
            <a:ext cx="8229600" cy="4525962"/>
          </a:xfrm>
        </p:spPr>
        <p:txBody>
          <a:bodyPr/>
          <a:lstStyle/>
          <a:p>
            <a:pPr eaLnBrk="1" hangingPunct="1">
              <a:spcBef>
                <a:spcPct val="0"/>
              </a:spcBef>
              <a:buFontTx/>
              <a:buNone/>
            </a:pPr>
            <a:endParaRPr lang="en-US" altLang="en-US" b="1" smtClean="0">
              <a:latin typeface="Times New Roman" panose="02020603050405020304" pitchFamily="18" charset="0"/>
            </a:endParaRPr>
          </a:p>
          <a:p>
            <a:pPr eaLnBrk="1" hangingPunct="1"/>
            <a:endParaRPr lang="en-US" altLang="en-US" smtClean="0">
              <a:latin typeface="Times New Roman" panose="02020603050405020304" pitchFamily="18" charset="0"/>
            </a:endParaRPr>
          </a:p>
        </p:txBody>
      </p:sp>
      <p:grpSp>
        <p:nvGrpSpPr>
          <p:cNvPr id="7176" name="Group 11"/>
          <p:cNvGrpSpPr>
            <a:grpSpLocks/>
          </p:cNvGrpSpPr>
          <p:nvPr/>
        </p:nvGrpSpPr>
        <p:grpSpPr bwMode="auto">
          <a:xfrm>
            <a:off x="5724525" y="2060575"/>
            <a:ext cx="1657350" cy="1800225"/>
            <a:chOff x="2472" y="1797"/>
            <a:chExt cx="1044" cy="1134"/>
          </a:xfrm>
        </p:grpSpPr>
        <p:sp>
          <p:nvSpPr>
            <p:cNvPr id="7185" name="AutoShape 12"/>
            <p:cNvSpPr>
              <a:spLocks noChangeArrowheads="1"/>
            </p:cNvSpPr>
            <p:nvPr/>
          </p:nvSpPr>
          <p:spPr bwMode="auto">
            <a:xfrm>
              <a:off x="2472" y="1842"/>
              <a:ext cx="1044" cy="1089"/>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7186" name="Oval 13"/>
            <p:cNvSpPr>
              <a:spLocks noChangeArrowheads="1"/>
            </p:cNvSpPr>
            <p:nvPr/>
          </p:nvSpPr>
          <p:spPr bwMode="auto">
            <a:xfrm>
              <a:off x="2925" y="1797"/>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grpSp>
      <p:cxnSp>
        <p:nvCxnSpPr>
          <p:cNvPr id="7177" name="AutoShape 15"/>
          <p:cNvCxnSpPr>
            <a:cxnSpLocks noChangeShapeType="1"/>
            <a:stCxn id="7188" idx="6"/>
            <a:endCxn id="7186" idx="2"/>
          </p:cNvCxnSpPr>
          <p:nvPr/>
        </p:nvCxnSpPr>
        <p:spPr bwMode="auto">
          <a:xfrm flipV="1">
            <a:off x="4859338" y="2168525"/>
            <a:ext cx="1584325" cy="7921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178" name="Text Box 16"/>
          <p:cNvSpPr txBox="1">
            <a:spLocks noChangeArrowheads="1"/>
          </p:cNvSpPr>
          <p:nvPr/>
        </p:nvSpPr>
        <p:spPr bwMode="auto">
          <a:xfrm>
            <a:off x="4286250" y="4786313"/>
            <a:ext cx="741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400" b="1" i="1"/>
              <a:t>B </a:t>
            </a:r>
            <a:r>
              <a:rPr lang="tr-TR" altLang="en-US" sz="2400" b="1" i="1" baseline="-25000"/>
              <a:t>k-1</a:t>
            </a:r>
            <a:endParaRPr lang="en-US" altLang="en-US" sz="2400" b="1" i="1" baseline="-25000"/>
          </a:p>
        </p:txBody>
      </p:sp>
      <p:sp>
        <p:nvSpPr>
          <p:cNvPr id="7179" name="Rectangle 17"/>
          <p:cNvSpPr>
            <a:spLocks noChangeArrowheads="1"/>
          </p:cNvSpPr>
          <p:nvPr/>
        </p:nvSpPr>
        <p:spPr bwMode="auto">
          <a:xfrm>
            <a:off x="6215063" y="4000500"/>
            <a:ext cx="741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400" b="1" i="1"/>
              <a:t>B </a:t>
            </a:r>
            <a:r>
              <a:rPr lang="tr-TR" altLang="en-US" sz="2400" b="1" i="1" baseline="-25000"/>
              <a:t>k-1</a:t>
            </a:r>
            <a:endParaRPr lang="en-US" altLang="en-US" sz="2400" b="1" i="1" baseline="-25000"/>
          </a:p>
        </p:txBody>
      </p:sp>
      <p:sp>
        <p:nvSpPr>
          <p:cNvPr id="7180" name="Oval 18"/>
          <p:cNvSpPr>
            <a:spLocks noChangeArrowheads="1"/>
          </p:cNvSpPr>
          <p:nvPr/>
        </p:nvSpPr>
        <p:spPr bwMode="auto">
          <a:xfrm>
            <a:off x="1908175" y="2852738"/>
            <a:ext cx="360363"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7181" name="AutoShape 19"/>
          <p:cNvSpPr>
            <a:spLocks/>
          </p:cNvSpPr>
          <p:nvPr/>
        </p:nvSpPr>
        <p:spPr bwMode="auto">
          <a:xfrm rot="-5400000">
            <a:off x="5927725" y="3224213"/>
            <a:ext cx="168275" cy="4321175"/>
          </a:xfrm>
          <a:prstGeom prst="leftBrace">
            <a:avLst>
              <a:gd name="adj1" fmla="val 213994"/>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b="1"/>
          </a:p>
        </p:txBody>
      </p:sp>
      <p:sp>
        <p:nvSpPr>
          <p:cNvPr id="7182" name="Rectangle 20"/>
          <p:cNvSpPr>
            <a:spLocks noChangeArrowheads="1"/>
          </p:cNvSpPr>
          <p:nvPr/>
        </p:nvSpPr>
        <p:spPr bwMode="auto">
          <a:xfrm>
            <a:off x="5724525" y="5591175"/>
            <a:ext cx="676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400" b="1" i="1"/>
              <a:t>B </a:t>
            </a:r>
            <a:r>
              <a:rPr lang="tr-TR" altLang="en-US" sz="2400" b="1" i="1" baseline="-25000"/>
              <a:t>k</a:t>
            </a:r>
            <a:endParaRPr lang="en-US" altLang="en-US" sz="2400" b="1" i="1" baseline="-25000"/>
          </a:p>
        </p:txBody>
      </p:sp>
      <p:sp>
        <p:nvSpPr>
          <p:cNvPr id="7183" name="Oval 21"/>
          <p:cNvSpPr>
            <a:spLocks noChangeArrowheads="1"/>
          </p:cNvSpPr>
          <p:nvPr/>
        </p:nvSpPr>
        <p:spPr bwMode="auto">
          <a:xfrm>
            <a:off x="4572000" y="2852738"/>
            <a:ext cx="360363"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7184" name="Oval 22"/>
          <p:cNvSpPr>
            <a:spLocks noChangeArrowheads="1"/>
          </p:cNvSpPr>
          <p:nvPr/>
        </p:nvSpPr>
        <p:spPr bwMode="auto">
          <a:xfrm>
            <a:off x="6372225" y="2060575"/>
            <a:ext cx="360363"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Tree>
    <p:extLst>
      <p:ext uri="{BB962C8B-B14F-4D97-AF65-F5344CB8AC3E}">
        <p14:creationId xmlns:p14="http://schemas.microsoft.com/office/powerpoint/2010/main" val="28202070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Date Placeholder 3"/>
          <p:cNvSpPr>
            <a:spLocks noGrp="1"/>
          </p:cNvSpPr>
          <p:nvPr>
            <p:ph type="dt" sz="quarter" idx="10"/>
          </p:nvPr>
        </p:nvSpPr>
        <p:spPr/>
        <p:txBody>
          <a:bodyPr/>
          <a:lstStyle/>
          <a:p>
            <a:pPr>
              <a:defRPr/>
            </a:pPr>
            <a:r>
              <a:rPr lang="en-US"/>
              <a:t>CS 473</a:t>
            </a:r>
          </a:p>
        </p:txBody>
      </p:sp>
      <p:sp>
        <p:nvSpPr>
          <p:cNvPr id="111" name="Footer Placeholder 4"/>
          <p:cNvSpPr>
            <a:spLocks noGrp="1"/>
          </p:cNvSpPr>
          <p:nvPr>
            <p:ph type="ftr" sz="quarter" idx="11"/>
          </p:nvPr>
        </p:nvSpPr>
        <p:spPr/>
        <p:txBody>
          <a:bodyPr/>
          <a:lstStyle/>
          <a:p>
            <a:pPr>
              <a:defRPr/>
            </a:pPr>
            <a:r>
              <a:rPr lang="en-US"/>
              <a:t>Lecture X</a:t>
            </a:r>
          </a:p>
        </p:txBody>
      </p:sp>
      <p:sp>
        <p:nvSpPr>
          <p:cNvPr id="112"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A8509984-87D9-4962-BA40-1466EABB308C}" type="slidenum">
              <a:rPr lang="en-US" altLang="en-US">
                <a:latin typeface="Arial" panose="020B0604020202020204" pitchFamily="34" charset="0"/>
              </a:rPr>
              <a:pPr eaLnBrk="1" hangingPunct="1"/>
              <a:t>69</a:t>
            </a:fld>
            <a:endParaRPr lang="en-US" altLang="en-US">
              <a:latin typeface="Arial" panose="020B0604020202020204" pitchFamily="34" charset="0"/>
            </a:endParaRPr>
          </a:p>
        </p:txBody>
      </p:sp>
      <p:sp>
        <p:nvSpPr>
          <p:cNvPr id="8197" name="Rectangle 2"/>
          <p:cNvSpPr>
            <a:spLocks noGrp="1" noChangeArrowheads="1"/>
          </p:cNvSpPr>
          <p:nvPr>
            <p:ph type="title"/>
          </p:nvPr>
        </p:nvSpPr>
        <p:spPr>
          <a:xfrm>
            <a:off x="428625" y="285750"/>
            <a:ext cx="8218488" cy="1209675"/>
          </a:xfrm>
        </p:spPr>
        <p:txBody>
          <a:bodyPr/>
          <a:lstStyle/>
          <a:p>
            <a:pPr eaLnBrk="1" hangingPunct="1"/>
            <a:r>
              <a:rPr lang="tr-TR" altLang="en-US" smtClean="0">
                <a:solidFill>
                  <a:srgbClr val="0000FF"/>
                </a:solidFill>
                <a:latin typeface="Times New Roman" panose="02020603050405020304" pitchFamily="18" charset="0"/>
              </a:rPr>
              <a:t>Binomial Trees</a:t>
            </a:r>
            <a:endParaRPr lang="en-US" altLang="en-US" smtClean="0">
              <a:solidFill>
                <a:srgbClr val="0000FF"/>
              </a:solidFill>
              <a:latin typeface="Times New Roman" panose="02020603050405020304" pitchFamily="18" charset="0"/>
            </a:endParaRPr>
          </a:p>
        </p:txBody>
      </p:sp>
      <p:grpSp>
        <p:nvGrpSpPr>
          <p:cNvPr id="8198" name="Group 21"/>
          <p:cNvGrpSpPr>
            <a:grpSpLocks/>
          </p:cNvGrpSpPr>
          <p:nvPr/>
        </p:nvGrpSpPr>
        <p:grpSpPr bwMode="auto">
          <a:xfrm>
            <a:off x="2428875" y="2000250"/>
            <a:ext cx="214313" cy="642938"/>
            <a:chOff x="793" y="2115"/>
            <a:chExt cx="136" cy="408"/>
          </a:xfrm>
        </p:grpSpPr>
        <p:sp>
          <p:nvSpPr>
            <p:cNvPr id="8292"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93"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8294" name="AutoShape 24"/>
            <p:cNvCxnSpPr>
              <a:cxnSpLocks noChangeShapeType="1"/>
              <a:stCxn id="8293" idx="4"/>
              <a:endCxn id="8292"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8199" name="Oval 25"/>
          <p:cNvSpPr>
            <a:spLocks noChangeArrowheads="1"/>
          </p:cNvSpPr>
          <p:nvPr/>
        </p:nvSpPr>
        <p:spPr bwMode="auto">
          <a:xfrm>
            <a:off x="857250" y="2428875"/>
            <a:ext cx="215900" cy="215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00" name="AutoShape 47"/>
          <p:cNvSpPr>
            <a:spLocks/>
          </p:cNvSpPr>
          <p:nvPr/>
        </p:nvSpPr>
        <p:spPr bwMode="auto">
          <a:xfrm rot="-5400000">
            <a:off x="7140575" y="1646238"/>
            <a:ext cx="96837" cy="2376488"/>
          </a:xfrm>
          <a:prstGeom prst="leftBrace">
            <a:avLst>
              <a:gd name="adj1" fmla="val 204509"/>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b="1" i="1"/>
          </a:p>
        </p:txBody>
      </p:sp>
      <p:sp>
        <p:nvSpPr>
          <p:cNvPr id="8201" name="AutoShape 48"/>
          <p:cNvSpPr>
            <a:spLocks/>
          </p:cNvSpPr>
          <p:nvPr/>
        </p:nvSpPr>
        <p:spPr bwMode="auto">
          <a:xfrm rot="-5400000">
            <a:off x="953294" y="2618582"/>
            <a:ext cx="96837" cy="431800"/>
          </a:xfrm>
          <a:prstGeom prst="leftBrace">
            <a:avLst>
              <a:gd name="adj1" fmla="val 37159"/>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b="1" i="1"/>
          </a:p>
        </p:txBody>
      </p:sp>
      <p:sp>
        <p:nvSpPr>
          <p:cNvPr id="8202" name="AutoShape 49"/>
          <p:cNvSpPr>
            <a:spLocks/>
          </p:cNvSpPr>
          <p:nvPr/>
        </p:nvSpPr>
        <p:spPr bwMode="auto">
          <a:xfrm rot="-5400000">
            <a:off x="2525713" y="2546350"/>
            <a:ext cx="96837" cy="576263"/>
          </a:xfrm>
          <a:prstGeom prst="leftBrace">
            <a:avLst>
              <a:gd name="adj1" fmla="val 49590"/>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b="1" i="1"/>
          </a:p>
        </p:txBody>
      </p:sp>
      <p:sp>
        <p:nvSpPr>
          <p:cNvPr id="8203" name="AutoShape 50"/>
          <p:cNvSpPr>
            <a:spLocks/>
          </p:cNvSpPr>
          <p:nvPr/>
        </p:nvSpPr>
        <p:spPr bwMode="auto">
          <a:xfrm rot="-5400000">
            <a:off x="4171157" y="2258219"/>
            <a:ext cx="96837" cy="1152525"/>
          </a:xfrm>
          <a:prstGeom prst="leftBrace">
            <a:avLst>
              <a:gd name="adj1" fmla="val 99181"/>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b="1" i="1"/>
          </a:p>
        </p:txBody>
      </p:sp>
      <p:sp>
        <p:nvSpPr>
          <p:cNvPr id="8204" name="Text Box 52"/>
          <p:cNvSpPr txBox="1">
            <a:spLocks noChangeArrowheads="1"/>
          </p:cNvSpPr>
          <p:nvPr/>
        </p:nvSpPr>
        <p:spPr bwMode="auto">
          <a:xfrm>
            <a:off x="785813" y="292893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0</a:t>
            </a:r>
            <a:endParaRPr lang="en-US" altLang="en-US" sz="2000" i="1" baseline="-25000"/>
          </a:p>
        </p:txBody>
      </p:sp>
      <p:sp>
        <p:nvSpPr>
          <p:cNvPr id="8205" name="Rectangle 53"/>
          <p:cNvSpPr>
            <a:spLocks noChangeArrowheads="1"/>
          </p:cNvSpPr>
          <p:nvPr/>
        </p:nvSpPr>
        <p:spPr bwMode="auto">
          <a:xfrm>
            <a:off x="2357438" y="292893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1</a:t>
            </a:r>
            <a:endParaRPr lang="en-US" altLang="en-US" sz="2000" i="1" baseline="-25000"/>
          </a:p>
        </p:txBody>
      </p:sp>
      <p:sp>
        <p:nvSpPr>
          <p:cNvPr id="8206" name="Rectangle 54"/>
          <p:cNvSpPr>
            <a:spLocks noChangeArrowheads="1"/>
          </p:cNvSpPr>
          <p:nvPr/>
        </p:nvSpPr>
        <p:spPr bwMode="auto">
          <a:xfrm>
            <a:off x="4000500" y="292893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20000"/>
              </a:spcBef>
            </a:pPr>
            <a:r>
              <a:rPr lang="tr-TR" altLang="en-US" sz="2000" i="1"/>
              <a:t>B</a:t>
            </a:r>
            <a:r>
              <a:rPr lang="tr-TR" altLang="en-US" sz="2000" i="1" baseline="-25000"/>
              <a:t>2</a:t>
            </a:r>
            <a:endParaRPr lang="en-US" altLang="en-US" sz="2000" i="1" baseline="-25000"/>
          </a:p>
        </p:txBody>
      </p:sp>
      <p:sp>
        <p:nvSpPr>
          <p:cNvPr id="8207" name="Text Box 55"/>
          <p:cNvSpPr txBox="1">
            <a:spLocks noChangeArrowheads="1"/>
          </p:cNvSpPr>
          <p:nvPr/>
        </p:nvSpPr>
        <p:spPr bwMode="auto">
          <a:xfrm>
            <a:off x="7000875" y="2928938"/>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3</a:t>
            </a:r>
            <a:endParaRPr lang="en-US" altLang="en-US" sz="2000" i="1" baseline="-25000"/>
          </a:p>
        </p:txBody>
      </p:sp>
      <p:sp>
        <p:nvSpPr>
          <p:cNvPr id="8208" name="Oval 57"/>
          <p:cNvSpPr>
            <a:spLocks noChangeArrowheads="1"/>
          </p:cNvSpPr>
          <p:nvPr/>
        </p:nvSpPr>
        <p:spPr bwMode="auto">
          <a:xfrm>
            <a:off x="4357688" y="1428750"/>
            <a:ext cx="358775" cy="865188"/>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09" name="Oval 59"/>
          <p:cNvSpPr>
            <a:spLocks noChangeArrowheads="1"/>
          </p:cNvSpPr>
          <p:nvPr/>
        </p:nvSpPr>
        <p:spPr bwMode="auto">
          <a:xfrm>
            <a:off x="3714750" y="1928813"/>
            <a:ext cx="358775" cy="865187"/>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10" name="Oval 61"/>
          <p:cNvSpPr>
            <a:spLocks noChangeArrowheads="1"/>
          </p:cNvSpPr>
          <p:nvPr/>
        </p:nvSpPr>
        <p:spPr bwMode="auto">
          <a:xfrm>
            <a:off x="5929313" y="1428750"/>
            <a:ext cx="1143000" cy="1366838"/>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11" name="Text Box 62"/>
          <p:cNvSpPr txBox="1">
            <a:spLocks noChangeArrowheads="1"/>
          </p:cNvSpPr>
          <p:nvPr/>
        </p:nvSpPr>
        <p:spPr bwMode="auto">
          <a:xfrm>
            <a:off x="3500438" y="1571625"/>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1</a:t>
            </a:r>
            <a:endParaRPr lang="en-US" altLang="en-US" sz="2000" i="1" baseline="-25000"/>
          </a:p>
        </p:txBody>
      </p:sp>
      <p:sp>
        <p:nvSpPr>
          <p:cNvPr id="8212" name="Text Box 63"/>
          <p:cNvSpPr txBox="1">
            <a:spLocks noChangeArrowheads="1"/>
          </p:cNvSpPr>
          <p:nvPr/>
        </p:nvSpPr>
        <p:spPr bwMode="auto">
          <a:xfrm>
            <a:off x="4714875" y="1357313"/>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1</a:t>
            </a:r>
            <a:endParaRPr lang="en-US" altLang="en-US" sz="2000" i="1" baseline="-25000"/>
          </a:p>
        </p:txBody>
      </p:sp>
      <p:sp>
        <p:nvSpPr>
          <p:cNvPr id="8213" name="Text Box 71"/>
          <p:cNvSpPr txBox="1">
            <a:spLocks noChangeArrowheads="1"/>
          </p:cNvSpPr>
          <p:nvPr/>
        </p:nvSpPr>
        <p:spPr bwMode="auto">
          <a:xfrm>
            <a:off x="6286500" y="1071563"/>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2</a:t>
            </a:r>
            <a:endParaRPr lang="en-US" altLang="en-US" sz="2000" i="1" baseline="-25000"/>
          </a:p>
        </p:txBody>
      </p:sp>
      <p:sp>
        <p:nvSpPr>
          <p:cNvPr id="8214" name="Text Box 72"/>
          <p:cNvSpPr txBox="1">
            <a:spLocks noChangeArrowheads="1"/>
          </p:cNvSpPr>
          <p:nvPr/>
        </p:nvSpPr>
        <p:spPr bwMode="auto">
          <a:xfrm>
            <a:off x="7643813" y="2143125"/>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1</a:t>
            </a:r>
            <a:endParaRPr lang="en-US" altLang="en-US" sz="2000" i="1" baseline="-25000"/>
          </a:p>
        </p:txBody>
      </p:sp>
      <p:sp>
        <p:nvSpPr>
          <p:cNvPr id="8215" name="AutoShape 115"/>
          <p:cNvSpPr>
            <a:spLocks/>
          </p:cNvSpPr>
          <p:nvPr/>
        </p:nvSpPr>
        <p:spPr bwMode="auto">
          <a:xfrm rot="-5400000">
            <a:off x="3879850" y="3049588"/>
            <a:ext cx="215900" cy="5975350"/>
          </a:xfrm>
          <a:prstGeom prst="leftBrace">
            <a:avLst>
              <a:gd name="adj1" fmla="val 230637"/>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b="1" i="1"/>
          </a:p>
        </p:txBody>
      </p:sp>
      <p:sp>
        <p:nvSpPr>
          <p:cNvPr id="8216" name="Text Box 125"/>
          <p:cNvSpPr txBox="1">
            <a:spLocks noChangeArrowheads="1"/>
          </p:cNvSpPr>
          <p:nvPr/>
        </p:nvSpPr>
        <p:spPr bwMode="auto">
          <a:xfrm>
            <a:off x="3643313" y="607218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4</a:t>
            </a:r>
            <a:endParaRPr lang="en-US" altLang="en-US" sz="2000" i="1" baseline="-25000"/>
          </a:p>
        </p:txBody>
      </p:sp>
      <p:sp>
        <p:nvSpPr>
          <p:cNvPr id="8217" name="Oval 126"/>
          <p:cNvSpPr>
            <a:spLocks noChangeArrowheads="1"/>
          </p:cNvSpPr>
          <p:nvPr/>
        </p:nvSpPr>
        <p:spPr bwMode="auto">
          <a:xfrm>
            <a:off x="7858125" y="1500188"/>
            <a:ext cx="358775" cy="431800"/>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18" name="Text Box 127"/>
          <p:cNvSpPr txBox="1">
            <a:spLocks noChangeArrowheads="1"/>
          </p:cNvSpPr>
          <p:nvPr/>
        </p:nvSpPr>
        <p:spPr bwMode="auto">
          <a:xfrm>
            <a:off x="8215313" y="1643063"/>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0</a:t>
            </a:r>
            <a:endParaRPr lang="en-US" altLang="en-US" sz="2000" i="1"/>
          </a:p>
        </p:txBody>
      </p:sp>
      <p:grpSp>
        <p:nvGrpSpPr>
          <p:cNvPr id="8219" name="Group 21"/>
          <p:cNvGrpSpPr>
            <a:grpSpLocks/>
          </p:cNvGrpSpPr>
          <p:nvPr/>
        </p:nvGrpSpPr>
        <p:grpSpPr bwMode="auto">
          <a:xfrm>
            <a:off x="3786188" y="2000250"/>
            <a:ext cx="214312" cy="642938"/>
            <a:chOff x="793" y="2115"/>
            <a:chExt cx="136" cy="408"/>
          </a:xfrm>
        </p:grpSpPr>
        <p:sp>
          <p:nvSpPr>
            <p:cNvPr id="8289"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90"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8291" name="AutoShape 24"/>
            <p:cNvCxnSpPr>
              <a:cxnSpLocks noChangeShapeType="1"/>
              <a:stCxn id="8290" idx="4"/>
              <a:endCxn id="8289"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8220" name="Group 21"/>
          <p:cNvGrpSpPr>
            <a:grpSpLocks/>
          </p:cNvGrpSpPr>
          <p:nvPr/>
        </p:nvGrpSpPr>
        <p:grpSpPr bwMode="auto">
          <a:xfrm>
            <a:off x="4429125" y="1571625"/>
            <a:ext cx="214313" cy="642938"/>
            <a:chOff x="793" y="2115"/>
            <a:chExt cx="136" cy="408"/>
          </a:xfrm>
        </p:grpSpPr>
        <p:sp>
          <p:nvSpPr>
            <p:cNvPr id="8286"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87"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8288" name="AutoShape 24"/>
            <p:cNvCxnSpPr>
              <a:cxnSpLocks noChangeShapeType="1"/>
              <a:stCxn id="8287" idx="4"/>
              <a:endCxn id="8286"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29" name="Straight Connector 128"/>
          <p:cNvCxnSpPr>
            <a:endCxn id="8287" idx="4"/>
          </p:cNvCxnSpPr>
          <p:nvPr/>
        </p:nvCxnSpPr>
        <p:spPr>
          <a:xfrm flipV="1">
            <a:off x="3968750" y="1785938"/>
            <a:ext cx="566738" cy="246062"/>
          </a:xfrm>
          <a:prstGeom prst="line">
            <a:avLst/>
          </a:prstGeom>
        </p:spPr>
        <p:style>
          <a:lnRef idx="1">
            <a:schemeClr val="dk1"/>
          </a:lnRef>
          <a:fillRef idx="0">
            <a:schemeClr val="dk1"/>
          </a:fillRef>
          <a:effectRef idx="0">
            <a:schemeClr val="dk1"/>
          </a:effectRef>
          <a:fontRef idx="minor">
            <a:schemeClr val="tx1"/>
          </a:fontRef>
        </p:style>
      </p:cxnSp>
      <p:grpSp>
        <p:nvGrpSpPr>
          <p:cNvPr id="8222" name="Group 21"/>
          <p:cNvGrpSpPr>
            <a:grpSpLocks/>
          </p:cNvGrpSpPr>
          <p:nvPr/>
        </p:nvGrpSpPr>
        <p:grpSpPr bwMode="auto">
          <a:xfrm>
            <a:off x="6000750" y="2000250"/>
            <a:ext cx="214313" cy="642938"/>
            <a:chOff x="793" y="2115"/>
            <a:chExt cx="136" cy="408"/>
          </a:xfrm>
        </p:grpSpPr>
        <p:sp>
          <p:nvSpPr>
            <p:cNvPr id="8283"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84"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8285" name="AutoShape 24"/>
            <p:cNvCxnSpPr>
              <a:cxnSpLocks noChangeShapeType="1"/>
              <a:stCxn id="8284" idx="4"/>
              <a:endCxn id="8283"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8223" name="Group 21"/>
          <p:cNvGrpSpPr>
            <a:grpSpLocks/>
          </p:cNvGrpSpPr>
          <p:nvPr/>
        </p:nvGrpSpPr>
        <p:grpSpPr bwMode="auto">
          <a:xfrm>
            <a:off x="6643688" y="1571625"/>
            <a:ext cx="214312" cy="642938"/>
            <a:chOff x="793" y="2115"/>
            <a:chExt cx="136" cy="408"/>
          </a:xfrm>
        </p:grpSpPr>
        <p:sp>
          <p:nvSpPr>
            <p:cNvPr id="8280"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81"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8282" name="AutoShape 24"/>
            <p:cNvCxnSpPr>
              <a:cxnSpLocks noChangeShapeType="1"/>
              <a:stCxn id="8281" idx="4"/>
              <a:endCxn id="8280"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38" name="Straight Connector 137"/>
          <p:cNvCxnSpPr>
            <a:endCxn id="8281" idx="4"/>
          </p:cNvCxnSpPr>
          <p:nvPr/>
        </p:nvCxnSpPr>
        <p:spPr>
          <a:xfrm flipV="1">
            <a:off x="6183313" y="1785938"/>
            <a:ext cx="568325" cy="246062"/>
          </a:xfrm>
          <a:prstGeom prst="line">
            <a:avLst/>
          </a:prstGeom>
        </p:spPr>
        <p:style>
          <a:lnRef idx="1">
            <a:schemeClr val="dk1"/>
          </a:lnRef>
          <a:fillRef idx="0">
            <a:schemeClr val="dk1"/>
          </a:fillRef>
          <a:effectRef idx="0">
            <a:schemeClr val="dk1"/>
          </a:effectRef>
          <a:fontRef idx="minor">
            <a:schemeClr val="tx1"/>
          </a:fontRef>
        </p:style>
      </p:cxnSp>
      <p:sp>
        <p:nvSpPr>
          <p:cNvPr id="8225" name="Oval 25"/>
          <p:cNvSpPr>
            <a:spLocks noChangeArrowheads="1"/>
          </p:cNvSpPr>
          <p:nvPr/>
        </p:nvSpPr>
        <p:spPr bwMode="auto">
          <a:xfrm>
            <a:off x="7929563" y="1000125"/>
            <a:ext cx="215900" cy="215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142" name="Straight Connector 141"/>
          <p:cNvCxnSpPr>
            <a:endCxn id="8225" idx="3"/>
          </p:cNvCxnSpPr>
          <p:nvPr/>
        </p:nvCxnSpPr>
        <p:spPr>
          <a:xfrm rot="5400000" flipH="1" flipV="1">
            <a:off x="7184232" y="826293"/>
            <a:ext cx="419100" cy="1135063"/>
          </a:xfrm>
          <a:prstGeom prst="line">
            <a:avLst/>
          </a:prstGeom>
        </p:spPr>
        <p:style>
          <a:lnRef idx="1">
            <a:schemeClr val="dk1"/>
          </a:lnRef>
          <a:fillRef idx="0">
            <a:schemeClr val="dk1"/>
          </a:fillRef>
          <a:effectRef idx="0">
            <a:schemeClr val="dk1"/>
          </a:effectRef>
          <a:fontRef idx="minor">
            <a:schemeClr val="tx1"/>
          </a:fontRef>
        </p:style>
      </p:cxnSp>
      <p:grpSp>
        <p:nvGrpSpPr>
          <p:cNvPr id="8227" name="Group 21"/>
          <p:cNvGrpSpPr>
            <a:grpSpLocks/>
          </p:cNvGrpSpPr>
          <p:nvPr/>
        </p:nvGrpSpPr>
        <p:grpSpPr bwMode="auto">
          <a:xfrm>
            <a:off x="7429500" y="1571625"/>
            <a:ext cx="214313" cy="642938"/>
            <a:chOff x="793" y="2115"/>
            <a:chExt cx="136" cy="408"/>
          </a:xfrm>
        </p:grpSpPr>
        <p:sp>
          <p:nvSpPr>
            <p:cNvPr id="8277"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78"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8279" name="AutoShape 24"/>
            <p:cNvCxnSpPr>
              <a:cxnSpLocks noChangeShapeType="1"/>
              <a:stCxn id="8278" idx="4"/>
              <a:endCxn id="8277"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49" name="Straight Connector 148"/>
          <p:cNvCxnSpPr>
            <a:endCxn id="8225" idx="3"/>
          </p:cNvCxnSpPr>
          <p:nvPr/>
        </p:nvCxnSpPr>
        <p:spPr>
          <a:xfrm rot="5400000" flipH="1" flipV="1">
            <a:off x="7555707" y="1166018"/>
            <a:ext cx="387350" cy="423863"/>
          </a:xfrm>
          <a:prstGeom prst="line">
            <a:avLst/>
          </a:prstGeom>
        </p:spPr>
        <p:style>
          <a:lnRef idx="1">
            <a:schemeClr val="dk1"/>
          </a:lnRef>
          <a:fillRef idx="0">
            <a:schemeClr val="dk1"/>
          </a:fillRef>
          <a:effectRef idx="0">
            <a:schemeClr val="dk1"/>
          </a:effectRef>
          <a:fontRef idx="minor">
            <a:schemeClr val="tx1"/>
          </a:fontRef>
        </p:style>
      </p:cxnSp>
      <p:sp>
        <p:nvSpPr>
          <p:cNvPr id="8229" name="Oval 25"/>
          <p:cNvSpPr>
            <a:spLocks noChangeArrowheads="1"/>
          </p:cNvSpPr>
          <p:nvPr/>
        </p:nvSpPr>
        <p:spPr bwMode="auto">
          <a:xfrm>
            <a:off x="7929563" y="1571625"/>
            <a:ext cx="215900" cy="215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153" name="Straight Connector 152"/>
          <p:cNvCxnSpPr>
            <a:stCxn id="8229" idx="0"/>
            <a:endCxn id="8225" idx="4"/>
          </p:cNvCxnSpPr>
          <p:nvPr/>
        </p:nvCxnSpPr>
        <p:spPr>
          <a:xfrm rot="5400000" flipH="1" flipV="1">
            <a:off x="7860507" y="1393031"/>
            <a:ext cx="355600" cy="1587"/>
          </a:xfrm>
          <a:prstGeom prst="line">
            <a:avLst/>
          </a:prstGeom>
        </p:spPr>
        <p:style>
          <a:lnRef idx="1">
            <a:schemeClr val="dk1"/>
          </a:lnRef>
          <a:fillRef idx="0">
            <a:schemeClr val="dk1"/>
          </a:fillRef>
          <a:effectRef idx="0">
            <a:schemeClr val="dk1"/>
          </a:effectRef>
          <a:fontRef idx="minor">
            <a:schemeClr val="tx1"/>
          </a:fontRef>
        </p:style>
      </p:cxnSp>
      <p:sp>
        <p:nvSpPr>
          <p:cNvPr id="8231" name="Oval 57"/>
          <p:cNvSpPr>
            <a:spLocks noChangeArrowheads="1"/>
          </p:cNvSpPr>
          <p:nvPr/>
        </p:nvSpPr>
        <p:spPr bwMode="auto">
          <a:xfrm>
            <a:off x="7358063" y="1500188"/>
            <a:ext cx="358775" cy="865187"/>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grpSp>
        <p:nvGrpSpPr>
          <p:cNvPr id="8232" name="Group 21"/>
          <p:cNvGrpSpPr>
            <a:grpSpLocks/>
          </p:cNvGrpSpPr>
          <p:nvPr/>
        </p:nvGrpSpPr>
        <p:grpSpPr bwMode="auto">
          <a:xfrm>
            <a:off x="1428750" y="5286375"/>
            <a:ext cx="214313" cy="642938"/>
            <a:chOff x="793" y="2115"/>
            <a:chExt cx="136" cy="408"/>
          </a:xfrm>
        </p:grpSpPr>
        <p:sp>
          <p:nvSpPr>
            <p:cNvPr id="8274"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75"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8276" name="AutoShape 24"/>
            <p:cNvCxnSpPr>
              <a:cxnSpLocks noChangeShapeType="1"/>
              <a:stCxn id="8275" idx="4"/>
              <a:endCxn id="8274"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8233" name="Group 21"/>
          <p:cNvGrpSpPr>
            <a:grpSpLocks/>
          </p:cNvGrpSpPr>
          <p:nvPr/>
        </p:nvGrpSpPr>
        <p:grpSpPr bwMode="auto">
          <a:xfrm>
            <a:off x="2071688" y="4857750"/>
            <a:ext cx="214312" cy="642938"/>
            <a:chOff x="793" y="2115"/>
            <a:chExt cx="136" cy="408"/>
          </a:xfrm>
        </p:grpSpPr>
        <p:sp>
          <p:nvSpPr>
            <p:cNvPr id="8271"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72"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8273" name="AutoShape 24"/>
            <p:cNvCxnSpPr>
              <a:cxnSpLocks noChangeShapeType="1"/>
              <a:stCxn id="8272" idx="4"/>
              <a:endCxn id="8271"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73" name="Straight Connector 172"/>
          <p:cNvCxnSpPr/>
          <p:nvPr/>
        </p:nvCxnSpPr>
        <p:spPr>
          <a:xfrm rot="5400000" flipH="1" flipV="1">
            <a:off x="1665288" y="4911725"/>
            <a:ext cx="352425" cy="460375"/>
          </a:xfrm>
          <a:prstGeom prst="line">
            <a:avLst/>
          </a:prstGeom>
        </p:spPr>
        <p:style>
          <a:lnRef idx="1">
            <a:schemeClr val="dk1"/>
          </a:lnRef>
          <a:fillRef idx="0">
            <a:schemeClr val="dk1"/>
          </a:fillRef>
          <a:effectRef idx="0">
            <a:schemeClr val="dk1"/>
          </a:effectRef>
          <a:fontRef idx="minor">
            <a:schemeClr val="tx1"/>
          </a:fontRef>
        </p:style>
      </p:cxnSp>
      <p:sp>
        <p:nvSpPr>
          <p:cNvPr id="8235" name="Oval 25"/>
          <p:cNvSpPr>
            <a:spLocks noChangeArrowheads="1"/>
          </p:cNvSpPr>
          <p:nvPr/>
        </p:nvSpPr>
        <p:spPr bwMode="auto">
          <a:xfrm>
            <a:off x="3357563" y="4286250"/>
            <a:ext cx="215900" cy="215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175" name="Straight Connector 174"/>
          <p:cNvCxnSpPr>
            <a:endCxn id="8235" idx="4"/>
          </p:cNvCxnSpPr>
          <p:nvPr/>
        </p:nvCxnSpPr>
        <p:spPr>
          <a:xfrm flipV="1">
            <a:off x="2254250" y="4502150"/>
            <a:ext cx="1211263" cy="387350"/>
          </a:xfrm>
          <a:prstGeom prst="line">
            <a:avLst/>
          </a:prstGeom>
        </p:spPr>
        <p:style>
          <a:lnRef idx="1">
            <a:schemeClr val="dk1"/>
          </a:lnRef>
          <a:fillRef idx="0">
            <a:schemeClr val="dk1"/>
          </a:fillRef>
          <a:effectRef idx="0">
            <a:schemeClr val="dk1"/>
          </a:effectRef>
          <a:fontRef idx="minor">
            <a:schemeClr val="tx1"/>
          </a:fontRef>
        </p:style>
      </p:cxnSp>
      <p:grpSp>
        <p:nvGrpSpPr>
          <p:cNvPr id="8237" name="Group 21"/>
          <p:cNvGrpSpPr>
            <a:grpSpLocks/>
          </p:cNvGrpSpPr>
          <p:nvPr/>
        </p:nvGrpSpPr>
        <p:grpSpPr bwMode="auto">
          <a:xfrm>
            <a:off x="2857500" y="4857750"/>
            <a:ext cx="214313" cy="642938"/>
            <a:chOff x="793" y="2115"/>
            <a:chExt cx="136" cy="408"/>
          </a:xfrm>
        </p:grpSpPr>
        <p:sp>
          <p:nvSpPr>
            <p:cNvPr id="8268"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69"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8270" name="AutoShape 24"/>
            <p:cNvCxnSpPr>
              <a:cxnSpLocks noChangeShapeType="1"/>
              <a:stCxn id="8269" idx="4"/>
              <a:endCxn id="8268"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80" name="Straight Connector 179"/>
          <p:cNvCxnSpPr>
            <a:endCxn id="8235" idx="4"/>
          </p:cNvCxnSpPr>
          <p:nvPr/>
        </p:nvCxnSpPr>
        <p:spPr>
          <a:xfrm flipV="1">
            <a:off x="2963863" y="4502150"/>
            <a:ext cx="501650" cy="355600"/>
          </a:xfrm>
          <a:prstGeom prst="line">
            <a:avLst/>
          </a:prstGeom>
        </p:spPr>
        <p:style>
          <a:lnRef idx="1">
            <a:schemeClr val="dk1"/>
          </a:lnRef>
          <a:fillRef idx="0">
            <a:schemeClr val="dk1"/>
          </a:fillRef>
          <a:effectRef idx="0">
            <a:schemeClr val="dk1"/>
          </a:effectRef>
          <a:fontRef idx="minor">
            <a:schemeClr val="tx1"/>
          </a:fontRef>
        </p:style>
      </p:cxnSp>
      <p:sp>
        <p:nvSpPr>
          <p:cNvPr id="8239" name="Oval 25"/>
          <p:cNvSpPr>
            <a:spLocks noChangeArrowheads="1"/>
          </p:cNvSpPr>
          <p:nvPr/>
        </p:nvSpPr>
        <p:spPr bwMode="auto">
          <a:xfrm>
            <a:off x="3357563" y="4857750"/>
            <a:ext cx="215900" cy="215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182" name="Straight Connector 181"/>
          <p:cNvCxnSpPr>
            <a:stCxn id="8239" idx="0"/>
            <a:endCxn id="8235" idx="4"/>
          </p:cNvCxnSpPr>
          <p:nvPr/>
        </p:nvCxnSpPr>
        <p:spPr>
          <a:xfrm rot="5400000" flipH="1" flipV="1">
            <a:off x="3286919" y="4680744"/>
            <a:ext cx="355600" cy="1588"/>
          </a:xfrm>
          <a:prstGeom prst="line">
            <a:avLst/>
          </a:prstGeom>
        </p:spPr>
        <p:style>
          <a:lnRef idx="1">
            <a:schemeClr val="dk1"/>
          </a:lnRef>
          <a:fillRef idx="0">
            <a:schemeClr val="dk1"/>
          </a:fillRef>
          <a:effectRef idx="0">
            <a:schemeClr val="dk1"/>
          </a:effectRef>
          <a:fontRef idx="minor">
            <a:schemeClr val="tx1"/>
          </a:fontRef>
        </p:style>
      </p:cxnSp>
      <p:grpSp>
        <p:nvGrpSpPr>
          <p:cNvPr id="8241" name="Group 21"/>
          <p:cNvGrpSpPr>
            <a:grpSpLocks/>
          </p:cNvGrpSpPr>
          <p:nvPr/>
        </p:nvGrpSpPr>
        <p:grpSpPr bwMode="auto">
          <a:xfrm>
            <a:off x="4071938" y="4857750"/>
            <a:ext cx="214312" cy="642938"/>
            <a:chOff x="793" y="2115"/>
            <a:chExt cx="136" cy="408"/>
          </a:xfrm>
        </p:grpSpPr>
        <p:sp>
          <p:nvSpPr>
            <p:cNvPr id="8265"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66"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8267" name="AutoShape 24"/>
            <p:cNvCxnSpPr>
              <a:cxnSpLocks noChangeShapeType="1"/>
              <a:stCxn id="8266" idx="4"/>
              <a:endCxn id="8265"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8242" name="Group 21"/>
          <p:cNvGrpSpPr>
            <a:grpSpLocks/>
          </p:cNvGrpSpPr>
          <p:nvPr/>
        </p:nvGrpSpPr>
        <p:grpSpPr bwMode="auto">
          <a:xfrm>
            <a:off x="4714875" y="4286250"/>
            <a:ext cx="214313" cy="785813"/>
            <a:chOff x="793" y="2024"/>
            <a:chExt cx="136" cy="499"/>
          </a:xfrm>
        </p:grpSpPr>
        <p:sp>
          <p:nvSpPr>
            <p:cNvPr id="8262"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63" name="Oval 23"/>
            <p:cNvSpPr>
              <a:spLocks noChangeArrowheads="1"/>
            </p:cNvSpPr>
            <p:nvPr/>
          </p:nvSpPr>
          <p:spPr bwMode="auto">
            <a:xfrm>
              <a:off x="793" y="2024"/>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8264" name="AutoShape 24"/>
            <p:cNvCxnSpPr>
              <a:cxnSpLocks noChangeShapeType="1"/>
              <a:stCxn id="8263" idx="4"/>
              <a:endCxn id="8262" idx="0"/>
            </p:cNvCxnSpPr>
            <p:nvPr/>
          </p:nvCxnSpPr>
          <p:spPr bwMode="auto">
            <a:xfrm rot="5400000">
              <a:off x="748" y="2274"/>
              <a:ext cx="227"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98" name="Straight Connector 197"/>
          <p:cNvCxnSpPr/>
          <p:nvPr/>
        </p:nvCxnSpPr>
        <p:spPr>
          <a:xfrm flipV="1">
            <a:off x="4254500" y="4468813"/>
            <a:ext cx="492125" cy="420687"/>
          </a:xfrm>
          <a:prstGeom prst="line">
            <a:avLst/>
          </a:prstGeom>
        </p:spPr>
        <p:style>
          <a:lnRef idx="1">
            <a:schemeClr val="dk1"/>
          </a:lnRef>
          <a:fillRef idx="0">
            <a:schemeClr val="dk1"/>
          </a:fillRef>
          <a:effectRef idx="0">
            <a:schemeClr val="dk1"/>
          </a:effectRef>
          <a:fontRef idx="minor">
            <a:schemeClr val="tx1"/>
          </a:fontRef>
        </p:style>
      </p:cxnSp>
      <p:grpSp>
        <p:nvGrpSpPr>
          <p:cNvPr id="8244" name="Group 21"/>
          <p:cNvGrpSpPr>
            <a:grpSpLocks/>
          </p:cNvGrpSpPr>
          <p:nvPr/>
        </p:nvGrpSpPr>
        <p:grpSpPr bwMode="auto">
          <a:xfrm>
            <a:off x="5500688" y="4286250"/>
            <a:ext cx="214312" cy="785813"/>
            <a:chOff x="793" y="2024"/>
            <a:chExt cx="136" cy="499"/>
          </a:xfrm>
        </p:grpSpPr>
        <p:sp>
          <p:nvSpPr>
            <p:cNvPr id="8259"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60" name="Oval 23"/>
            <p:cNvSpPr>
              <a:spLocks noChangeArrowheads="1"/>
            </p:cNvSpPr>
            <p:nvPr/>
          </p:nvSpPr>
          <p:spPr bwMode="auto">
            <a:xfrm>
              <a:off x="793" y="2024"/>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8261" name="AutoShape 24"/>
            <p:cNvCxnSpPr>
              <a:cxnSpLocks noChangeShapeType="1"/>
              <a:stCxn id="8260" idx="4"/>
              <a:endCxn id="8259" idx="0"/>
            </p:cNvCxnSpPr>
            <p:nvPr/>
          </p:nvCxnSpPr>
          <p:spPr bwMode="auto">
            <a:xfrm rot="5400000">
              <a:off x="748" y="2274"/>
              <a:ext cx="227"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8245" name="Oval 25"/>
          <p:cNvSpPr>
            <a:spLocks noChangeArrowheads="1"/>
          </p:cNvSpPr>
          <p:nvPr/>
        </p:nvSpPr>
        <p:spPr bwMode="auto">
          <a:xfrm>
            <a:off x="6215063" y="4286250"/>
            <a:ext cx="215900" cy="215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46" name="Oval 25"/>
          <p:cNvSpPr>
            <a:spLocks noChangeArrowheads="1"/>
          </p:cNvSpPr>
          <p:nvPr/>
        </p:nvSpPr>
        <p:spPr bwMode="auto">
          <a:xfrm>
            <a:off x="6215063" y="3643313"/>
            <a:ext cx="215900" cy="215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8247" name="AutoShape 24"/>
          <p:cNvCxnSpPr>
            <a:cxnSpLocks noChangeShapeType="1"/>
            <a:stCxn id="8246" idx="4"/>
            <a:endCxn id="8245" idx="0"/>
          </p:cNvCxnSpPr>
          <p:nvPr/>
        </p:nvCxnSpPr>
        <p:spPr bwMode="auto">
          <a:xfrm rot="5400000">
            <a:off x="6110288" y="4073525"/>
            <a:ext cx="427038" cy="15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48" name="AutoShape 24"/>
          <p:cNvCxnSpPr>
            <a:cxnSpLocks noChangeShapeType="1"/>
            <a:stCxn id="8246" idx="4"/>
            <a:endCxn id="8260" idx="7"/>
          </p:cNvCxnSpPr>
          <p:nvPr/>
        </p:nvCxnSpPr>
        <p:spPr bwMode="auto">
          <a:xfrm rot="5400000">
            <a:off x="5774532" y="3767931"/>
            <a:ext cx="457200" cy="6397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49" name="AutoShape 24"/>
          <p:cNvCxnSpPr>
            <a:cxnSpLocks noChangeShapeType="1"/>
            <a:stCxn id="8246" idx="4"/>
            <a:endCxn id="8263" idx="7"/>
          </p:cNvCxnSpPr>
          <p:nvPr/>
        </p:nvCxnSpPr>
        <p:spPr bwMode="auto">
          <a:xfrm rot="5400000">
            <a:off x="5381626" y="3375025"/>
            <a:ext cx="457200" cy="14255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50" name="AutoShape 24"/>
          <p:cNvCxnSpPr>
            <a:cxnSpLocks noChangeShapeType="1"/>
            <a:stCxn id="8246" idx="4"/>
            <a:endCxn id="8235" idx="7"/>
          </p:cNvCxnSpPr>
          <p:nvPr/>
        </p:nvCxnSpPr>
        <p:spPr bwMode="auto">
          <a:xfrm rot="5400000">
            <a:off x="4702969" y="2697957"/>
            <a:ext cx="458787" cy="27813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251" name="Oval 61"/>
          <p:cNvSpPr>
            <a:spLocks noChangeArrowheads="1"/>
          </p:cNvSpPr>
          <p:nvPr/>
        </p:nvSpPr>
        <p:spPr bwMode="auto">
          <a:xfrm>
            <a:off x="785813" y="3929063"/>
            <a:ext cx="3071812" cy="2214562"/>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52" name="Text Box 55"/>
          <p:cNvSpPr txBox="1">
            <a:spLocks noChangeArrowheads="1"/>
          </p:cNvSpPr>
          <p:nvPr/>
        </p:nvSpPr>
        <p:spPr bwMode="auto">
          <a:xfrm>
            <a:off x="1285875" y="4214813"/>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3</a:t>
            </a:r>
            <a:endParaRPr lang="en-US" altLang="en-US" sz="2000" i="1" baseline="-25000"/>
          </a:p>
        </p:txBody>
      </p:sp>
      <p:sp>
        <p:nvSpPr>
          <p:cNvPr id="8253" name="Oval 61"/>
          <p:cNvSpPr>
            <a:spLocks noChangeArrowheads="1"/>
          </p:cNvSpPr>
          <p:nvPr/>
        </p:nvSpPr>
        <p:spPr bwMode="auto">
          <a:xfrm>
            <a:off x="3929063" y="4214813"/>
            <a:ext cx="1143000" cy="1500187"/>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54" name="Text Box 71"/>
          <p:cNvSpPr txBox="1">
            <a:spLocks noChangeArrowheads="1"/>
          </p:cNvSpPr>
          <p:nvPr/>
        </p:nvSpPr>
        <p:spPr bwMode="auto">
          <a:xfrm>
            <a:off x="4071938" y="435768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2</a:t>
            </a:r>
            <a:endParaRPr lang="en-US" altLang="en-US" sz="2000" i="1" baseline="-25000"/>
          </a:p>
        </p:txBody>
      </p:sp>
      <p:sp>
        <p:nvSpPr>
          <p:cNvPr id="8255" name="Oval 57"/>
          <p:cNvSpPr>
            <a:spLocks noChangeArrowheads="1"/>
          </p:cNvSpPr>
          <p:nvPr/>
        </p:nvSpPr>
        <p:spPr bwMode="auto">
          <a:xfrm>
            <a:off x="5429250" y="4214813"/>
            <a:ext cx="358775" cy="1000125"/>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56" name="Text Box 72"/>
          <p:cNvSpPr txBox="1">
            <a:spLocks noChangeArrowheads="1"/>
          </p:cNvSpPr>
          <p:nvPr/>
        </p:nvSpPr>
        <p:spPr bwMode="auto">
          <a:xfrm>
            <a:off x="5715000" y="4929188"/>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1</a:t>
            </a:r>
            <a:endParaRPr lang="en-US" altLang="en-US" sz="2000" i="1" baseline="-25000"/>
          </a:p>
        </p:txBody>
      </p:sp>
      <p:sp>
        <p:nvSpPr>
          <p:cNvPr id="8257" name="Oval 126"/>
          <p:cNvSpPr>
            <a:spLocks noChangeArrowheads="1"/>
          </p:cNvSpPr>
          <p:nvPr/>
        </p:nvSpPr>
        <p:spPr bwMode="auto">
          <a:xfrm>
            <a:off x="6143625" y="4214813"/>
            <a:ext cx="358775" cy="431800"/>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8258" name="Text Box 127"/>
          <p:cNvSpPr txBox="1">
            <a:spLocks noChangeArrowheads="1"/>
          </p:cNvSpPr>
          <p:nvPr/>
        </p:nvSpPr>
        <p:spPr bwMode="auto">
          <a:xfrm>
            <a:off x="6500813" y="435768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0</a:t>
            </a:r>
            <a:endParaRPr lang="en-US" altLang="en-US" sz="2000" i="1"/>
          </a:p>
        </p:txBody>
      </p:sp>
    </p:spTree>
    <p:extLst>
      <p:ext uri="{BB962C8B-B14F-4D97-AF65-F5344CB8AC3E}">
        <p14:creationId xmlns:p14="http://schemas.microsoft.com/office/powerpoint/2010/main" val="791286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More efficient implementations</a:t>
            </a:r>
          </a:p>
        </p:txBody>
      </p:sp>
      <p:sp>
        <p:nvSpPr>
          <p:cNvPr id="3" name="Content Placeholder 2"/>
          <p:cNvSpPr>
            <a:spLocks noGrp="1"/>
          </p:cNvSpPr>
          <p:nvPr>
            <p:ph idx="1"/>
          </p:nvPr>
        </p:nvSpPr>
        <p:spPr/>
        <p:txBody>
          <a:bodyPr/>
          <a:lstStyle/>
          <a:p>
            <a:r>
              <a:rPr lang="en-IN" dirty="0" smtClean="0"/>
              <a:t>Binary heaps</a:t>
            </a:r>
          </a:p>
          <a:p>
            <a:r>
              <a:rPr lang="en-IN" dirty="0" smtClean="0"/>
              <a:t>Binomial </a:t>
            </a:r>
            <a:r>
              <a:rPr lang="en-IN" dirty="0"/>
              <a:t>heaps</a:t>
            </a:r>
          </a:p>
          <a:p>
            <a:r>
              <a:rPr lang="en-IN" dirty="0" smtClean="0"/>
              <a:t>Fibonacci </a:t>
            </a:r>
            <a:r>
              <a:rPr lang="en-IN" dirty="0"/>
              <a:t>heaps</a:t>
            </a:r>
          </a:p>
          <a:p>
            <a:r>
              <a:rPr lang="en-IN" dirty="0" smtClean="0"/>
              <a:t>Pairing </a:t>
            </a:r>
            <a:r>
              <a:rPr lang="en-IN" dirty="0"/>
              <a:t>heaps</a:t>
            </a:r>
          </a:p>
          <a:p>
            <a:endParaRPr lang="en-IN" dirty="0"/>
          </a:p>
        </p:txBody>
      </p:sp>
    </p:spTree>
    <p:extLst>
      <p:ext uri="{BB962C8B-B14F-4D97-AF65-F5344CB8AC3E}">
        <p14:creationId xmlns:p14="http://schemas.microsoft.com/office/powerpoint/2010/main" val="32267871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3"/>
          <p:cNvSpPr>
            <a:spLocks noGrp="1"/>
          </p:cNvSpPr>
          <p:nvPr>
            <p:ph type="dt" sz="quarter" idx="10"/>
          </p:nvPr>
        </p:nvSpPr>
        <p:spPr/>
        <p:txBody>
          <a:bodyPr/>
          <a:lstStyle/>
          <a:p>
            <a:pPr>
              <a:defRPr/>
            </a:pPr>
            <a:r>
              <a:rPr lang="en-US"/>
              <a:t>CS 473</a:t>
            </a:r>
          </a:p>
        </p:txBody>
      </p:sp>
      <p:sp>
        <p:nvSpPr>
          <p:cNvPr id="31" name="Footer Placeholder 4"/>
          <p:cNvSpPr>
            <a:spLocks noGrp="1"/>
          </p:cNvSpPr>
          <p:nvPr>
            <p:ph type="ftr" sz="quarter" idx="11"/>
          </p:nvPr>
        </p:nvSpPr>
        <p:spPr/>
        <p:txBody>
          <a:bodyPr/>
          <a:lstStyle/>
          <a:p>
            <a:pPr>
              <a:defRPr/>
            </a:pPr>
            <a:r>
              <a:rPr lang="en-US"/>
              <a:t>Lecture X</a:t>
            </a:r>
          </a:p>
        </p:txBody>
      </p:sp>
      <p:sp>
        <p:nvSpPr>
          <p:cNvPr id="32"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09B8A165-F90B-42D1-80B8-85DACAFBC47B}" type="slidenum">
              <a:rPr lang="en-US" altLang="en-US">
                <a:latin typeface="Arial" panose="020B0604020202020204" pitchFamily="34" charset="0"/>
              </a:rPr>
              <a:pPr eaLnBrk="1" hangingPunct="1"/>
              <a:t>70</a:t>
            </a:fld>
            <a:endParaRPr lang="en-US" altLang="en-US">
              <a:latin typeface="Arial" panose="020B0604020202020204" pitchFamily="34" charset="0"/>
            </a:endParaRPr>
          </a:p>
        </p:txBody>
      </p:sp>
      <p:sp>
        <p:nvSpPr>
          <p:cNvPr id="9221" name="Line 38"/>
          <p:cNvSpPr>
            <a:spLocks noChangeShapeType="1"/>
          </p:cNvSpPr>
          <p:nvPr/>
        </p:nvSpPr>
        <p:spPr bwMode="auto">
          <a:xfrm>
            <a:off x="4572000" y="2349500"/>
            <a:ext cx="2520950"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2" name="Rectangle 2"/>
          <p:cNvSpPr>
            <a:spLocks noGrp="1" noChangeArrowheads="1"/>
          </p:cNvSpPr>
          <p:nvPr>
            <p:ph type="title"/>
          </p:nvPr>
        </p:nvSpPr>
        <p:spPr/>
        <p:txBody>
          <a:bodyPr/>
          <a:lstStyle/>
          <a:p>
            <a:pPr eaLnBrk="1" hangingPunct="1"/>
            <a:r>
              <a:rPr lang="tr-TR" altLang="en-US" smtClean="0">
                <a:solidFill>
                  <a:srgbClr val="0000FF"/>
                </a:solidFill>
                <a:latin typeface="Times New Roman" panose="02020603050405020304" pitchFamily="18" charset="0"/>
              </a:rPr>
              <a:t>Binomial Trees</a:t>
            </a:r>
            <a:endParaRPr lang="en-US" altLang="en-US" smtClean="0">
              <a:solidFill>
                <a:srgbClr val="0000FF"/>
              </a:solidFill>
              <a:latin typeface="Times New Roman" panose="02020603050405020304" pitchFamily="18" charset="0"/>
            </a:endParaRPr>
          </a:p>
        </p:txBody>
      </p:sp>
      <p:sp>
        <p:nvSpPr>
          <p:cNvPr id="9223" name="AutoShape 5"/>
          <p:cNvSpPr>
            <a:spLocks noChangeArrowheads="1"/>
          </p:cNvSpPr>
          <p:nvPr/>
        </p:nvSpPr>
        <p:spPr bwMode="auto">
          <a:xfrm>
            <a:off x="5564188" y="3478213"/>
            <a:ext cx="1008062" cy="1165225"/>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9224" name="AutoShape 8"/>
          <p:cNvSpPr>
            <a:spLocks noChangeArrowheads="1"/>
          </p:cNvSpPr>
          <p:nvPr/>
        </p:nvSpPr>
        <p:spPr bwMode="auto">
          <a:xfrm>
            <a:off x="6778625" y="3500438"/>
            <a:ext cx="722313" cy="760412"/>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9225" name="AutoShape 11"/>
          <p:cNvSpPr>
            <a:spLocks noChangeArrowheads="1"/>
          </p:cNvSpPr>
          <p:nvPr/>
        </p:nvSpPr>
        <p:spPr bwMode="auto">
          <a:xfrm>
            <a:off x="2268538" y="3486150"/>
            <a:ext cx="1370012" cy="1800225"/>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400" i="1"/>
              <a:t>B</a:t>
            </a:r>
            <a:r>
              <a:rPr lang="tr-TR" altLang="en-US" sz="2400" i="1" baseline="-25000"/>
              <a:t>k-2</a:t>
            </a:r>
            <a:endParaRPr lang="en-US" altLang="en-US" sz="2400" i="1" baseline="-25000"/>
          </a:p>
        </p:txBody>
      </p:sp>
      <p:sp>
        <p:nvSpPr>
          <p:cNvPr id="9226" name="AutoShape 14"/>
          <p:cNvSpPr>
            <a:spLocks noChangeArrowheads="1"/>
          </p:cNvSpPr>
          <p:nvPr/>
        </p:nvSpPr>
        <p:spPr bwMode="auto">
          <a:xfrm>
            <a:off x="611188" y="3500438"/>
            <a:ext cx="1657350" cy="2143125"/>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9227" name="Oval 15"/>
          <p:cNvSpPr>
            <a:spLocks noChangeArrowheads="1"/>
          </p:cNvSpPr>
          <p:nvPr/>
        </p:nvSpPr>
        <p:spPr bwMode="auto">
          <a:xfrm>
            <a:off x="1258888" y="3429000"/>
            <a:ext cx="361950"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9228" name="Oval 17"/>
          <p:cNvSpPr>
            <a:spLocks noChangeArrowheads="1"/>
          </p:cNvSpPr>
          <p:nvPr/>
        </p:nvSpPr>
        <p:spPr bwMode="auto">
          <a:xfrm>
            <a:off x="4427538" y="3716338"/>
            <a:ext cx="71437" cy="8255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9229" name="Oval 18"/>
          <p:cNvSpPr>
            <a:spLocks noChangeArrowheads="1"/>
          </p:cNvSpPr>
          <p:nvPr/>
        </p:nvSpPr>
        <p:spPr bwMode="auto">
          <a:xfrm>
            <a:off x="4716463" y="3716338"/>
            <a:ext cx="71437" cy="8255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9230" name="Oval 19"/>
          <p:cNvSpPr>
            <a:spLocks noChangeArrowheads="1"/>
          </p:cNvSpPr>
          <p:nvPr/>
        </p:nvSpPr>
        <p:spPr bwMode="auto">
          <a:xfrm>
            <a:off x="5003800" y="3716338"/>
            <a:ext cx="71438" cy="8255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9231" name="Oval 20"/>
          <p:cNvSpPr>
            <a:spLocks noChangeArrowheads="1"/>
          </p:cNvSpPr>
          <p:nvPr/>
        </p:nvSpPr>
        <p:spPr bwMode="auto">
          <a:xfrm>
            <a:off x="5292725" y="3716338"/>
            <a:ext cx="71438" cy="8255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9232" name="Oval 21"/>
          <p:cNvSpPr>
            <a:spLocks noChangeArrowheads="1"/>
          </p:cNvSpPr>
          <p:nvPr/>
        </p:nvSpPr>
        <p:spPr bwMode="auto">
          <a:xfrm>
            <a:off x="3851275" y="3716338"/>
            <a:ext cx="71438" cy="8255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9233" name="Oval 22"/>
          <p:cNvSpPr>
            <a:spLocks noChangeArrowheads="1"/>
          </p:cNvSpPr>
          <p:nvPr/>
        </p:nvSpPr>
        <p:spPr bwMode="auto">
          <a:xfrm>
            <a:off x="4140200" y="3716338"/>
            <a:ext cx="71438" cy="8255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9234" name="AutoShape 25"/>
          <p:cNvCxnSpPr>
            <a:cxnSpLocks noChangeShapeType="1"/>
            <a:stCxn id="9227" idx="6"/>
          </p:cNvCxnSpPr>
          <p:nvPr/>
        </p:nvCxnSpPr>
        <p:spPr bwMode="auto">
          <a:xfrm flipV="1">
            <a:off x="1620838" y="2278063"/>
            <a:ext cx="2663825" cy="13319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35" name="AutoShape 26"/>
          <p:cNvCxnSpPr>
            <a:cxnSpLocks noChangeShapeType="1"/>
          </p:cNvCxnSpPr>
          <p:nvPr/>
        </p:nvCxnSpPr>
        <p:spPr bwMode="auto">
          <a:xfrm flipV="1">
            <a:off x="3113088" y="2378075"/>
            <a:ext cx="1214437" cy="11953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36" name="AutoShape 27"/>
          <p:cNvCxnSpPr>
            <a:cxnSpLocks noChangeShapeType="1"/>
          </p:cNvCxnSpPr>
          <p:nvPr/>
        </p:nvCxnSpPr>
        <p:spPr bwMode="auto">
          <a:xfrm flipH="1" flipV="1">
            <a:off x="4529138" y="2378075"/>
            <a:ext cx="1379537" cy="10937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237" name="AutoShape 29"/>
          <p:cNvCxnSpPr>
            <a:cxnSpLocks noChangeShapeType="1"/>
          </p:cNvCxnSpPr>
          <p:nvPr/>
        </p:nvCxnSpPr>
        <p:spPr bwMode="auto">
          <a:xfrm>
            <a:off x="4572000" y="2278063"/>
            <a:ext cx="3355975" cy="126523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238" name="AutoShape 30"/>
          <p:cNvSpPr>
            <a:spLocks/>
          </p:cNvSpPr>
          <p:nvPr/>
        </p:nvSpPr>
        <p:spPr bwMode="auto">
          <a:xfrm rot="-5400000">
            <a:off x="4495007" y="1720056"/>
            <a:ext cx="215900" cy="8062913"/>
          </a:xfrm>
          <a:prstGeom prst="leftBrace">
            <a:avLst>
              <a:gd name="adj1" fmla="val 311213"/>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i="1"/>
          </a:p>
        </p:txBody>
      </p:sp>
      <p:sp>
        <p:nvSpPr>
          <p:cNvPr id="9239" name="Text Box 31"/>
          <p:cNvSpPr txBox="1">
            <a:spLocks noChangeArrowheads="1"/>
          </p:cNvSpPr>
          <p:nvPr/>
        </p:nvSpPr>
        <p:spPr bwMode="auto">
          <a:xfrm>
            <a:off x="1143000" y="4929188"/>
            <a:ext cx="635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400" i="1"/>
              <a:t>B</a:t>
            </a:r>
            <a:r>
              <a:rPr lang="tr-TR" altLang="en-US" sz="2400" i="1" baseline="-25000"/>
              <a:t>k-1</a:t>
            </a:r>
            <a:endParaRPr lang="en-US" altLang="en-US" sz="2400" i="1" baseline="-25000"/>
          </a:p>
        </p:txBody>
      </p:sp>
      <p:sp>
        <p:nvSpPr>
          <p:cNvPr id="9240" name="Text Box 33"/>
          <p:cNvSpPr txBox="1">
            <a:spLocks noChangeArrowheads="1"/>
          </p:cNvSpPr>
          <p:nvPr/>
        </p:nvSpPr>
        <p:spPr bwMode="auto">
          <a:xfrm>
            <a:off x="5857875" y="4143375"/>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2</a:t>
            </a:r>
            <a:endParaRPr lang="en-US" altLang="en-US" sz="2000" i="1" baseline="-25000"/>
          </a:p>
        </p:txBody>
      </p:sp>
      <p:sp>
        <p:nvSpPr>
          <p:cNvPr id="9241" name="Text Box 34"/>
          <p:cNvSpPr txBox="1">
            <a:spLocks noChangeArrowheads="1"/>
          </p:cNvSpPr>
          <p:nvPr/>
        </p:nvSpPr>
        <p:spPr bwMode="auto">
          <a:xfrm>
            <a:off x="6958013" y="386238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1</a:t>
            </a:r>
            <a:endParaRPr lang="en-US" altLang="en-US" sz="2000" i="1" baseline="-25000"/>
          </a:p>
        </p:txBody>
      </p:sp>
      <p:sp>
        <p:nvSpPr>
          <p:cNvPr id="9242" name="Text Box 35"/>
          <p:cNvSpPr txBox="1">
            <a:spLocks noChangeArrowheads="1"/>
          </p:cNvSpPr>
          <p:nvPr/>
        </p:nvSpPr>
        <p:spPr bwMode="auto">
          <a:xfrm>
            <a:off x="7786688" y="3786188"/>
            <a:ext cx="46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Bo</a:t>
            </a:r>
            <a:endParaRPr lang="en-US" altLang="en-US" sz="2000" i="1"/>
          </a:p>
        </p:txBody>
      </p:sp>
      <p:sp>
        <p:nvSpPr>
          <p:cNvPr id="9243" name="Text Box 36"/>
          <p:cNvSpPr txBox="1">
            <a:spLocks noChangeArrowheads="1"/>
          </p:cNvSpPr>
          <p:nvPr/>
        </p:nvSpPr>
        <p:spPr bwMode="auto">
          <a:xfrm>
            <a:off x="4429125" y="5786438"/>
            <a:ext cx="792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i="1"/>
              <a:t>B</a:t>
            </a:r>
            <a:r>
              <a:rPr lang="tr-TR" altLang="en-US" sz="2800" i="1" baseline="-25000"/>
              <a:t>k</a:t>
            </a:r>
            <a:endParaRPr lang="en-US" altLang="en-US" sz="2800" i="1" baseline="-25000"/>
          </a:p>
        </p:txBody>
      </p:sp>
      <p:sp>
        <p:nvSpPr>
          <p:cNvPr id="9244" name="Oval 15"/>
          <p:cNvSpPr>
            <a:spLocks noChangeArrowheads="1"/>
          </p:cNvSpPr>
          <p:nvPr/>
        </p:nvSpPr>
        <p:spPr bwMode="auto">
          <a:xfrm>
            <a:off x="2786063" y="3429000"/>
            <a:ext cx="361950"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9245" name="Oval 15"/>
          <p:cNvSpPr>
            <a:spLocks noChangeArrowheads="1"/>
          </p:cNvSpPr>
          <p:nvPr/>
        </p:nvSpPr>
        <p:spPr bwMode="auto">
          <a:xfrm>
            <a:off x="5857875" y="3429000"/>
            <a:ext cx="361950"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9246" name="Oval 15"/>
          <p:cNvSpPr>
            <a:spLocks noChangeArrowheads="1"/>
          </p:cNvSpPr>
          <p:nvPr/>
        </p:nvSpPr>
        <p:spPr bwMode="auto">
          <a:xfrm>
            <a:off x="6929438" y="3429000"/>
            <a:ext cx="361950"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9247" name="Oval 15"/>
          <p:cNvSpPr>
            <a:spLocks noChangeArrowheads="1"/>
          </p:cNvSpPr>
          <p:nvPr/>
        </p:nvSpPr>
        <p:spPr bwMode="auto">
          <a:xfrm>
            <a:off x="7715250" y="3429000"/>
            <a:ext cx="361950" cy="3603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9248" name="Oval 15"/>
          <p:cNvSpPr>
            <a:spLocks noChangeArrowheads="1"/>
          </p:cNvSpPr>
          <p:nvPr/>
        </p:nvSpPr>
        <p:spPr bwMode="auto">
          <a:xfrm>
            <a:off x="4286250" y="2071688"/>
            <a:ext cx="361950" cy="3603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Tree>
    <p:extLst>
      <p:ext uri="{BB962C8B-B14F-4D97-AF65-F5344CB8AC3E}">
        <p14:creationId xmlns:p14="http://schemas.microsoft.com/office/powerpoint/2010/main" val="11368482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10"/>
          </p:nvPr>
        </p:nvSpPr>
        <p:spPr/>
        <p:txBody>
          <a:bodyPr/>
          <a:lstStyle/>
          <a:p>
            <a:pPr>
              <a:defRPr/>
            </a:pPr>
            <a:r>
              <a:rPr lang="en-US"/>
              <a:t>CS 473</a:t>
            </a:r>
          </a:p>
        </p:txBody>
      </p:sp>
      <p:sp>
        <p:nvSpPr>
          <p:cNvPr id="9" name="Footer Placeholder 4"/>
          <p:cNvSpPr>
            <a:spLocks noGrp="1"/>
          </p:cNvSpPr>
          <p:nvPr>
            <p:ph type="ftr" sz="quarter" idx="11"/>
          </p:nvPr>
        </p:nvSpPr>
        <p:spPr/>
        <p:txBody>
          <a:bodyPr/>
          <a:lstStyle/>
          <a:p>
            <a:pPr>
              <a:defRPr/>
            </a:pPr>
            <a:r>
              <a:rPr lang="en-US"/>
              <a:t>Lecture X</a:t>
            </a:r>
          </a:p>
        </p:txBody>
      </p:sp>
      <p:sp>
        <p:nvSpPr>
          <p:cNvPr id="10"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84A38D42-B62C-407E-8BCB-E8CF7EFFD2AA}" type="slidenum">
              <a:rPr lang="en-US" altLang="en-US">
                <a:latin typeface="Arial" panose="020B0604020202020204" pitchFamily="34" charset="0"/>
              </a:rPr>
              <a:pPr eaLnBrk="1" hangingPunct="1"/>
              <a:t>71</a:t>
            </a:fld>
            <a:endParaRPr lang="en-US" altLang="en-US">
              <a:latin typeface="Arial" panose="020B0604020202020204" pitchFamily="34" charset="0"/>
            </a:endParaRPr>
          </a:p>
        </p:txBody>
      </p:sp>
      <p:sp>
        <p:nvSpPr>
          <p:cNvPr id="10245" name="Rectangle 2"/>
          <p:cNvSpPr>
            <a:spLocks noGrp="1" noChangeArrowheads="1"/>
          </p:cNvSpPr>
          <p:nvPr>
            <p:ph type="title"/>
          </p:nvPr>
        </p:nvSpPr>
        <p:spPr>
          <a:xfrm>
            <a:off x="457200" y="274638"/>
            <a:ext cx="8382000" cy="1143000"/>
          </a:xfrm>
        </p:spPr>
        <p:txBody>
          <a:bodyPr/>
          <a:lstStyle/>
          <a:p>
            <a:pPr eaLnBrk="1" hangingPunct="1"/>
            <a:r>
              <a:rPr lang="tr-TR" altLang="en-US" sz="4000" smtClean="0">
                <a:solidFill>
                  <a:srgbClr val="0000FF"/>
                </a:solidFill>
                <a:latin typeface="Times New Roman" panose="02020603050405020304" pitchFamily="18" charset="0"/>
              </a:rPr>
              <a:t>Properties of Binomial Trees</a:t>
            </a:r>
            <a:endParaRPr lang="en-US" altLang="en-US" sz="4000" smtClean="0">
              <a:solidFill>
                <a:srgbClr val="0000FF"/>
              </a:solidFill>
              <a:latin typeface="Times New Roman" panose="02020603050405020304" pitchFamily="18" charset="0"/>
            </a:endParaRPr>
          </a:p>
        </p:txBody>
      </p:sp>
      <p:sp>
        <p:nvSpPr>
          <p:cNvPr id="10246" name="Rectangle 3"/>
          <p:cNvSpPr>
            <a:spLocks noGrp="1" noChangeArrowheads="1"/>
          </p:cNvSpPr>
          <p:nvPr>
            <p:ph type="body" idx="1"/>
          </p:nvPr>
        </p:nvSpPr>
        <p:spPr>
          <a:xfrm>
            <a:off x="457200" y="1600200"/>
            <a:ext cx="8435975" cy="4525963"/>
          </a:xfrm>
        </p:spPr>
        <p:txBody>
          <a:bodyPr/>
          <a:lstStyle/>
          <a:p>
            <a:pPr marL="609600" indent="-609600" eaLnBrk="1" hangingPunct="1">
              <a:lnSpc>
                <a:spcPct val="90000"/>
              </a:lnSpc>
              <a:buFontTx/>
              <a:buNone/>
            </a:pPr>
            <a:r>
              <a:rPr lang="tr-TR" altLang="en-US" smtClean="0">
                <a:solidFill>
                  <a:srgbClr val="FF3300"/>
                </a:solidFill>
                <a:latin typeface="Times New Roman" panose="02020603050405020304" pitchFamily="18" charset="0"/>
              </a:rPr>
              <a:t>LEMMA: </a:t>
            </a:r>
            <a:r>
              <a:rPr lang="tr-TR" altLang="en-US" smtClean="0">
                <a:latin typeface="Times New Roman" panose="02020603050405020304" pitchFamily="18" charset="0"/>
              </a:rPr>
              <a:t>For the binomial tree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k </a:t>
            </a:r>
            <a:r>
              <a:rPr lang="tr-TR" altLang="en-US" smtClean="0">
                <a:latin typeface="Times New Roman" panose="02020603050405020304" pitchFamily="18" charset="0"/>
              </a:rPr>
              <a:t>;</a:t>
            </a:r>
          </a:p>
          <a:p>
            <a:pPr marL="609600" indent="-609600" eaLnBrk="1" hangingPunct="1">
              <a:lnSpc>
                <a:spcPct val="90000"/>
              </a:lnSpc>
              <a:buFontTx/>
              <a:buAutoNum type="arabicPeriod"/>
            </a:pPr>
            <a:r>
              <a:rPr lang="tr-TR" altLang="en-US" smtClean="0">
                <a:latin typeface="Times New Roman" panose="02020603050405020304" pitchFamily="18" charset="0"/>
              </a:rPr>
              <a:t>There are 2</a:t>
            </a:r>
            <a:r>
              <a:rPr lang="tr-TR" altLang="en-US" i="1" baseline="30000" smtClean="0">
                <a:latin typeface="Times New Roman" panose="02020603050405020304" pitchFamily="18" charset="0"/>
              </a:rPr>
              <a:t>k</a:t>
            </a:r>
            <a:r>
              <a:rPr lang="tr-TR" altLang="en-US" smtClean="0">
                <a:latin typeface="Times New Roman" panose="02020603050405020304" pitchFamily="18" charset="0"/>
              </a:rPr>
              <a:t> nodes,</a:t>
            </a:r>
          </a:p>
          <a:p>
            <a:pPr marL="609600" indent="-609600" eaLnBrk="1" hangingPunct="1">
              <a:lnSpc>
                <a:spcPct val="90000"/>
              </a:lnSpc>
              <a:buFontTx/>
              <a:buAutoNum type="arabicPeriod"/>
            </a:pPr>
            <a:r>
              <a:rPr lang="tr-TR" altLang="en-US" smtClean="0">
                <a:latin typeface="Times New Roman" panose="02020603050405020304" pitchFamily="18" charset="0"/>
              </a:rPr>
              <a:t>The height of tree is </a:t>
            </a:r>
            <a:r>
              <a:rPr lang="tr-TR" altLang="en-US" i="1" smtClean="0">
                <a:latin typeface="Times New Roman" panose="02020603050405020304" pitchFamily="18" charset="0"/>
              </a:rPr>
              <a:t>k</a:t>
            </a:r>
            <a:r>
              <a:rPr lang="tr-TR" altLang="en-US" smtClean="0">
                <a:latin typeface="Times New Roman" panose="02020603050405020304" pitchFamily="18" charset="0"/>
              </a:rPr>
              <a:t>,</a:t>
            </a:r>
          </a:p>
          <a:p>
            <a:pPr marL="609600" indent="-609600" eaLnBrk="1" hangingPunct="1">
              <a:lnSpc>
                <a:spcPct val="90000"/>
              </a:lnSpc>
              <a:buFontTx/>
              <a:buAutoNum type="arabicPeriod"/>
            </a:pPr>
            <a:r>
              <a:rPr lang="tr-TR" altLang="en-US" smtClean="0">
                <a:latin typeface="Times New Roman" panose="02020603050405020304" pitchFamily="18" charset="0"/>
              </a:rPr>
              <a:t>There are exactly         nodes at depth </a:t>
            </a:r>
            <a:r>
              <a:rPr lang="tr-TR" altLang="en-US" i="1" smtClean="0">
                <a:latin typeface="Times New Roman" panose="02020603050405020304" pitchFamily="18" charset="0"/>
              </a:rPr>
              <a:t>i</a:t>
            </a:r>
            <a:r>
              <a:rPr lang="tr-TR" altLang="en-US" smtClean="0">
                <a:latin typeface="Times New Roman" panose="02020603050405020304" pitchFamily="18" charset="0"/>
              </a:rPr>
              <a:t> for       </a:t>
            </a:r>
            <a:r>
              <a:rPr lang="tr-TR" altLang="en-US" i="1" smtClean="0">
                <a:latin typeface="Times New Roman" panose="02020603050405020304" pitchFamily="18" charset="0"/>
              </a:rPr>
              <a:t>i </a:t>
            </a:r>
            <a:r>
              <a:rPr lang="tr-TR" altLang="en-US" smtClean="0">
                <a:latin typeface="Times New Roman" panose="02020603050405020304" pitchFamily="18" charset="0"/>
              </a:rPr>
              <a:t>= 0,1,..,</a:t>
            </a:r>
            <a:r>
              <a:rPr lang="tr-TR" altLang="en-US" i="1" smtClean="0">
                <a:latin typeface="Times New Roman" panose="02020603050405020304" pitchFamily="18" charset="0"/>
              </a:rPr>
              <a:t>k</a:t>
            </a:r>
            <a:r>
              <a:rPr lang="tr-TR" altLang="en-US" smtClean="0">
                <a:latin typeface="Times New Roman" panose="02020603050405020304" pitchFamily="18" charset="0"/>
              </a:rPr>
              <a:t> </a:t>
            </a:r>
            <a:r>
              <a:rPr lang="en-US" altLang="en-US" smtClean="0">
                <a:latin typeface="Times New Roman" panose="02020603050405020304" pitchFamily="18" charset="0"/>
              </a:rPr>
              <a:t>and</a:t>
            </a:r>
            <a:endParaRPr lang="tr-TR" altLang="en-US" smtClean="0">
              <a:latin typeface="Times New Roman" panose="02020603050405020304" pitchFamily="18" charset="0"/>
            </a:endParaRPr>
          </a:p>
          <a:p>
            <a:pPr marL="609600" indent="-609600" eaLnBrk="1" hangingPunct="1">
              <a:lnSpc>
                <a:spcPct val="90000"/>
              </a:lnSpc>
              <a:buFontTx/>
              <a:buAutoNum type="arabicPeriod"/>
            </a:pPr>
            <a:r>
              <a:rPr lang="tr-TR" altLang="en-US" smtClean="0">
                <a:latin typeface="Times New Roman" panose="02020603050405020304" pitchFamily="18" charset="0"/>
              </a:rPr>
              <a:t>The root has degree </a:t>
            </a:r>
            <a:r>
              <a:rPr lang="tr-TR" altLang="en-US" i="1" smtClean="0">
                <a:latin typeface="Times New Roman" panose="02020603050405020304" pitchFamily="18" charset="0"/>
              </a:rPr>
              <a:t>k</a:t>
            </a:r>
            <a:r>
              <a:rPr lang="tr-TR" altLang="en-US" smtClean="0">
                <a:latin typeface="Times New Roman" panose="02020603050405020304" pitchFamily="18" charset="0"/>
              </a:rPr>
              <a:t> &gt; degree of any other node if the children of the root are numbered from left to right as </a:t>
            </a:r>
            <a:r>
              <a:rPr lang="tr-TR" altLang="en-US" i="1" smtClean="0">
                <a:latin typeface="Times New Roman" panose="02020603050405020304" pitchFamily="18" charset="0"/>
              </a:rPr>
              <a:t>k-1, k-2,...</a:t>
            </a:r>
            <a:r>
              <a:rPr lang="en-US" altLang="en-US" i="1" smtClean="0">
                <a:latin typeface="Times New Roman" panose="02020603050405020304" pitchFamily="18" charset="0"/>
              </a:rPr>
              <a:t>,</a:t>
            </a:r>
            <a:r>
              <a:rPr lang="tr-TR" altLang="en-US" i="1" smtClean="0">
                <a:latin typeface="Times New Roman" panose="02020603050405020304" pitchFamily="18" charset="0"/>
              </a:rPr>
              <a:t>0;</a:t>
            </a:r>
            <a:r>
              <a:rPr lang="tr-TR" altLang="en-US" smtClean="0">
                <a:latin typeface="Times New Roman" panose="02020603050405020304" pitchFamily="18" charset="0"/>
              </a:rPr>
              <a:t> child </a:t>
            </a:r>
            <a:r>
              <a:rPr lang="tr-TR" altLang="en-US" i="1" smtClean="0">
                <a:latin typeface="Times New Roman" panose="02020603050405020304" pitchFamily="18" charset="0"/>
              </a:rPr>
              <a:t>i</a:t>
            </a:r>
            <a:r>
              <a:rPr lang="tr-TR" altLang="en-US" smtClean="0">
                <a:latin typeface="Times New Roman" panose="02020603050405020304" pitchFamily="18" charset="0"/>
              </a:rPr>
              <a:t> is the root of a subtree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i</a:t>
            </a:r>
            <a:r>
              <a:rPr lang="tr-TR" altLang="en-US" smtClean="0">
                <a:latin typeface="Times New Roman" panose="02020603050405020304" pitchFamily="18" charset="0"/>
              </a:rPr>
              <a:t>.</a:t>
            </a:r>
          </a:p>
          <a:p>
            <a:pPr marL="609600" indent="-609600" eaLnBrk="1" hangingPunct="1">
              <a:lnSpc>
                <a:spcPct val="90000"/>
              </a:lnSpc>
              <a:buFontTx/>
              <a:buAutoNum type="arabicPeriod"/>
            </a:pPr>
            <a:endParaRPr lang="en-US" altLang="en-US" i="1" baseline="-25000" smtClean="0">
              <a:latin typeface="Times New Roman" panose="02020603050405020304" pitchFamily="18" charset="0"/>
            </a:endParaRPr>
          </a:p>
        </p:txBody>
      </p:sp>
      <p:grpSp>
        <p:nvGrpSpPr>
          <p:cNvPr id="10247" name="Group 7"/>
          <p:cNvGrpSpPr>
            <a:grpSpLocks/>
          </p:cNvGrpSpPr>
          <p:nvPr/>
        </p:nvGrpSpPr>
        <p:grpSpPr bwMode="auto">
          <a:xfrm>
            <a:off x="4191000" y="3071813"/>
            <a:ext cx="523875" cy="952500"/>
            <a:chOff x="703" y="3647"/>
            <a:chExt cx="272" cy="720"/>
          </a:xfrm>
        </p:grpSpPr>
        <p:sp>
          <p:nvSpPr>
            <p:cNvPr id="10248" name="AutoShape 4"/>
            <p:cNvSpPr>
              <a:spLocks noChangeArrowheads="1"/>
            </p:cNvSpPr>
            <p:nvPr/>
          </p:nvSpPr>
          <p:spPr bwMode="auto">
            <a:xfrm>
              <a:off x="703" y="3744"/>
              <a:ext cx="272" cy="576"/>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0249" name="Text Box 5"/>
            <p:cNvSpPr txBox="1">
              <a:spLocks noChangeArrowheads="1"/>
            </p:cNvSpPr>
            <p:nvPr/>
          </p:nvSpPr>
          <p:spPr bwMode="auto">
            <a:xfrm>
              <a:off x="760" y="3647"/>
              <a:ext cx="204"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i="1"/>
                <a:t>k</a:t>
              </a:r>
              <a:endParaRPr lang="en-US" altLang="en-US" sz="2800" i="1"/>
            </a:p>
          </p:txBody>
        </p:sp>
        <p:sp>
          <p:nvSpPr>
            <p:cNvPr id="10250" name="Text Box 6"/>
            <p:cNvSpPr txBox="1">
              <a:spLocks noChangeArrowheads="1"/>
            </p:cNvSpPr>
            <p:nvPr/>
          </p:nvSpPr>
          <p:spPr bwMode="auto">
            <a:xfrm>
              <a:off x="760" y="3971"/>
              <a:ext cx="169"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i="1"/>
                <a:t>i</a:t>
              </a:r>
              <a:endParaRPr lang="en-US" altLang="en-US" sz="2800" i="1"/>
            </a:p>
          </p:txBody>
        </p:sp>
      </p:grpSp>
    </p:spTree>
    <p:extLst>
      <p:ext uri="{BB962C8B-B14F-4D97-AF65-F5344CB8AC3E}">
        <p14:creationId xmlns:p14="http://schemas.microsoft.com/office/powerpoint/2010/main" val="29218537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10"/>
          </p:nvPr>
        </p:nvSpPr>
        <p:spPr/>
        <p:txBody>
          <a:bodyPr/>
          <a:lstStyle/>
          <a:p>
            <a:pPr>
              <a:defRPr/>
            </a:pPr>
            <a:r>
              <a:rPr lang="en-US"/>
              <a:t>CS 473</a:t>
            </a:r>
          </a:p>
        </p:txBody>
      </p:sp>
      <p:sp>
        <p:nvSpPr>
          <p:cNvPr id="9" name="Footer Placeholder 4"/>
          <p:cNvSpPr>
            <a:spLocks noGrp="1"/>
          </p:cNvSpPr>
          <p:nvPr>
            <p:ph type="ftr" sz="quarter" idx="11"/>
          </p:nvPr>
        </p:nvSpPr>
        <p:spPr/>
        <p:txBody>
          <a:bodyPr/>
          <a:lstStyle/>
          <a:p>
            <a:pPr>
              <a:defRPr/>
            </a:pPr>
            <a:r>
              <a:rPr lang="en-US"/>
              <a:t>Lecture X</a:t>
            </a:r>
          </a:p>
        </p:txBody>
      </p:sp>
      <p:sp>
        <p:nvSpPr>
          <p:cNvPr id="10"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73505DD1-B09E-496B-9C43-DAD9D0F9A111}" type="slidenum">
              <a:rPr lang="en-US" altLang="en-US">
                <a:latin typeface="Arial" panose="020B0604020202020204" pitchFamily="34" charset="0"/>
              </a:rPr>
              <a:pPr eaLnBrk="1" hangingPunct="1"/>
              <a:t>72</a:t>
            </a:fld>
            <a:endParaRPr lang="en-US" altLang="en-US">
              <a:latin typeface="Arial" panose="020B0604020202020204" pitchFamily="34" charset="0"/>
            </a:endParaRPr>
          </a:p>
        </p:txBody>
      </p:sp>
      <p:sp>
        <p:nvSpPr>
          <p:cNvPr id="11269" name="Rectangle 2"/>
          <p:cNvSpPr>
            <a:spLocks noGrp="1" noChangeArrowheads="1"/>
          </p:cNvSpPr>
          <p:nvPr>
            <p:ph type="title"/>
          </p:nvPr>
        </p:nvSpPr>
        <p:spPr>
          <a:xfrm>
            <a:off x="457200" y="274638"/>
            <a:ext cx="8458200" cy="1143000"/>
          </a:xfrm>
        </p:spPr>
        <p:txBody>
          <a:bodyPr/>
          <a:lstStyle/>
          <a:p>
            <a:pPr eaLnBrk="1" hangingPunct="1"/>
            <a:r>
              <a:rPr lang="tr-TR" altLang="en-US" sz="4000" smtClean="0">
                <a:solidFill>
                  <a:srgbClr val="0000FF"/>
                </a:solidFill>
                <a:latin typeface="Times New Roman" panose="02020603050405020304" pitchFamily="18" charset="0"/>
              </a:rPr>
              <a:t>Properties of Binomial Trees</a:t>
            </a:r>
            <a:endParaRPr lang="en-US" altLang="en-US" sz="4000" smtClean="0">
              <a:solidFill>
                <a:srgbClr val="0000FF"/>
              </a:solidFill>
              <a:latin typeface="Times New Roman" panose="02020603050405020304" pitchFamily="18" charset="0"/>
            </a:endParaRPr>
          </a:p>
        </p:txBody>
      </p:sp>
      <p:sp>
        <p:nvSpPr>
          <p:cNvPr id="11270" name="Rectangle 3"/>
          <p:cNvSpPr>
            <a:spLocks noGrp="1" noChangeArrowheads="1"/>
          </p:cNvSpPr>
          <p:nvPr>
            <p:ph type="body" idx="1"/>
          </p:nvPr>
        </p:nvSpPr>
        <p:spPr/>
        <p:txBody>
          <a:bodyPr/>
          <a:lstStyle/>
          <a:p>
            <a:pPr marL="609600" indent="-609600" eaLnBrk="1" hangingPunct="1">
              <a:lnSpc>
                <a:spcPct val="90000"/>
              </a:lnSpc>
              <a:buFontTx/>
              <a:buNone/>
            </a:pPr>
            <a:r>
              <a:rPr lang="tr-TR" altLang="en-US" smtClean="0">
                <a:solidFill>
                  <a:srgbClr val="FF3300"/>
                </a:solidFill>
                <a:latin typeface="Times New Roman" panose="02020603050405020304" pitchFamily="18" charset="0"/>
              </a:rPr>
              <a:t>PROOF:</a:t>
            </a:r>
            <a:r>
              <a:rPr lang="tr-TR" altLang="en-US" smtClean="0">
                <a:solidFill>
                  <a:srgbClr val="0000FF"/>
                </a:solidFill>
                <a:latin typeface="Times New Roman" panose="02020603050405020304" pitchFamily="18" charset="0"/>
              </a:rPr>
              <a:t> </a:t>
            </a:r>
            <a:r>
              <a:rPr lang="tr-TR" altLang="en-US" smtClean="0">
                <a:latin typeface="Times New Roman" panose="02020603050405020304" pitchFamily="18" charset="0"/>
              </a:rPr>
              <a:t>By induction on </a:t>
            </a:r>
            <a:r>
              <a:rPr lang="tr-TR" altLang="en-US" i="1" smtClean="0">
                <a:latin typeface="Times New Roman" panose="02020603050405020304" pitchFamily="18" charset="0"/>
              </a:rPr>
              <a:t>k </a:t>
            </a:r>
          </a:p>
          <a:p>
            <a:pPr marL="609600" indent="-609600" eaLnBrk="1" hangingPunct="1">
              <a:lnSpc>
                <a:spcPct val="90000"/>
              </a:lnSpc>
              <a:buFontTx/>
              <a:buNone/>
            </a:pPr>
            <a:r>
              <a:rPr lang="tr-TR" altLang="en-US" smtClean="0">
                <a:latin typeface="Times New Roman" panose="02020603050405020304" pitchFamily="18" charset="0"/>
              </a:rPr>
              <a:t>Each property holds for the basis B</a:t>
            </a:r>
            <a:r>
              <a:rPr lang="tr-TR" altLang="en-US" baseline="-25000" smtClean="0">
                <a:latin typeface="Times New Roman" panose="02020603050405020304" pitchFamily="18" charset="0"/>
              </a:rPr>
              <a:t>0 </a:t>
            </a:r>
          </a:p>
          <a:p>
            <a:pPr marL="609600" indent="-609600" eaLnBrk="1" hangingPunct="1">
              <a:lnSpc>
                <a:spcPct val="90000"/>
              </a:lnSpc>
              <a:buFontTx/>
              <a:buNone/>
            </a:pPr>
            <a:r>
              <a:rPr lang="tr-TR" altLang="en-US" smtClean="0">
                <a:solidFill>
                  <a:srgbClr val="FF3300"/>
                </a:solidFill>
                <a:latin typeface="Times New Roman" panose="02020603050405020304" pitchFamily="18" charset="0"/>
              </a:rPr>
              <a:t>INDUCTIVE STEP: </a:t>
            </a:r>
            <a:r>
              <a:rPr lang="tr-TR" altLang="en-US" smtClean="0">
                <a:latin typeface="Times New Roman" panose="02020603050405020304" pitchFamily="18" charset="0"/>
              </a:rPr>
              <a:t>assume that Lemma           				</a:t>
            </a:r>
            <a:r>
              <a:rPr lang="en-US" altLang="en-US" smtClean="0">
                <a:latin typeface="Times New Roman" panose="02020603050405020304" pitchFamily="18" charset="0"/>
              </a:rPr>
              <a:t>       </a:t>
            </a:r>
            <a:r>
              <a:rPr lang="tr-TR" altLang="en-US" smtClean="0">
                <a:latin typeface="Times New Roman" panose="02020603050405020304" pitchFamily="18" charset="0"/>
              </a:rPr>
              <a:t>holds for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k-1</a:t>
            </a:r>
          </a:p>
          <a:p>
            <a:pPr marL="609600" indent="-609600" eaLnBrk="1" hangingPunct="1">
              <a:lnSpc>
                <a:spcPct val="90000"/>
              </a:lnSpc>
              <a:buFontTx/>
              <a:buAutoNum type="arabicPeriod"/>
            </a:pP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k</a:t>
            </a:r>
            <a:r>
              <a:rPr lang="tr-TR" altLang="en-US" smtClean="0">
                <a:latin typeface="Times New Roman" panose="02020603050405020304" pitchFamily="18" charset="0"/>
              </a:rPr>
              <a:t> consists of two copies of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k-1</a:t>
            </a:r>
          </a:p>
          <a:p>
            <a:pPr marL="609600" indent="-609600" eaLnBrk="1" hangingPunct="1">
              <a:lnSpc>
                <a:spcPct val="90000"/>
              </a:lnSpc>
              <a:buFontTx/>
              <a:buNone/>
            </a:pPr>
            <a:r>
              <a:rPr lang="tr-TR" altLang="en-US" sz="3600" smtClean="0">
                <a:latin typeface="Times New Roman" panose="02020603050405020304" pitchFamily="18" charset="0"/>
              </a:rPr>
              <a:t>	</a:t>
            </a:r>
            <a:r>
              <a:rPr lang="en-US" altLang="en-US" sz="3600" smtClean="0">
                <a:latin typeface="Times New Roman" panose="02020603050405020304" pitchFamily="18" charset="0"/>
              </a:rPr>
              <a:t>	| </a:t>
            </a:r>
            <a:r>
              <a:rPr lang="tr-TR" altLang="en-US" sz="2800" i="1" smtClean="0">
                <a:latin typeface="Times New Roman" panose="02020603050405020304" pitchFamily="18" charset="0"/>
              </a:rPr>
              <a:t>B</a:t>
            </a:r>
            <a:r>
              <a:rPr lang="tr-TR" altLang="en-US" i="1" baseline="-25000" smtClean="0">
                <a:latin typeface="Times New Roman" panose="02020603050405020304" pitchFamily="18" charset="0"/>
              </a:rPr>
              <a:t>k</a:t>
            </a:r>
            <a:r>
              <a:rPr lang="en-US" altLang="en-US" i="1" baseline="-25000" smtClean="0">
                <a:latin typeface="Times New Roman" panose="02020603050405020304" pitchFamily="18" charset="0"/>
              </a:rPr>
              <a:t> </a:t>
            </a:r>
            <a:r>
              <a:rPr lang="en-US" altLang="en-US" i="1" smtClean="0">
                <a:latin typeface="Times New Roman" panose="02020603050405020304" pitchFamily="18" charset="0"/>
              </a:rPr>
              <a:t>|</a:t>
            </a:r>
            <a:r>
              <a:rPr lang="tr-TR" altLang="en-US" smtClean="0">
                <a:latin typeface="Times New Roman" panose="02020603050405020304" pitchFamily="18" charset="0"/>
              </a:rPr>
              <a:t> = </a:t>
            </a:r>
            <a:r>
              <a:rPr lang="en-US" altLang="en-US" smtClean="0">
                <a:latin typeface="Times New Roman" panose="02020603050405020304" pitchFamily="18" charset="0"/>
              </a:rPr>
              <a:t>| </a:t>
            </a:r>
            <a:r>
              <a:rPr lang="tr-TR" altLang="en-US" sz="2800" i="1" smtClean="0">
                <a:latin typeface="Times New Roman" panose="02020603050405020304" pitchFamily="18" charset="0"/>
              </a:rPr>
              <a:t>B</a:t>
            </a:r>
            <a:r>
              <a:rPr lang="tr-TR" altLang="en-US" i="1" baseline="-25000" smtClean="0">
                <a:latin typeface="Times New Roman" panose="02020603050405020304" pitchFamily="18" charset="0"/>
              </a:rPr>
              <a:t>k-1</a:t>
            </a:r>
            <a:r>
              <a:rPr lang="tr-TR" altLang="en-US" smtClean="0">
                <a:latin typeface="Times New Roman" panose="02020603050405020304" pitchFamily="18" charset="0"/>
              </a:rPr>
              <a:t> </a:t>
            </a:r>
            <a:r>
              <a:rPr lang="en-US" altLang="en-US" smtClean="0">
                <a:latin typeface="Times New Roman" panose="02020603050405020304" pitchFamily="18" charset="0"/>
              </a:rPr>
              <a:t>| </a:t>
            </a:r>
            <a:r>
              <a:rPr lang="tr-TR" altLang="en-US" smtClean="0">
                <a:latin typeface="Times New Roman" panose="02020603050405020304" pitchFamily="18" charset="0"/>
              </a:rPr>
              <a:t>+</a:t>
            </a:r>
            <a:r>
              <a:rPr lang="en-US" altLang="en-US" smtClean="0">
                <a:latin typeface="Times New Roman" panose="02020603050405020304" pitchFamily="18" charset="0"/>
              </a:rPr>
              <a:t> |</a:t>
            </a:r>
            <a:r>
              <a:rPr lang="tr-TR" altLang="en-US" smtClean="0">
                <a:latin typeface="Times New Roman" panose="02020603050405020304" pitchFamily="18" charset="0"/>
              </a:rPr>
              <a:t> </a:t>
            </a:r>
            <a:r>
              <a:rPr lang="tr-TR" altLang="en-US" sz="2800" i="1" smtClean="0">
                <a:latin typeface="Times New Roman" panose="02020603050405020304" pitchFamily="18" charset="0"/>
              </a:rPr>
              <a:t>B</a:t>
            </a:r>
            <a:r>
              <a:rPr lang="tr-TR" altLang="en-US" i="1" baseline="-25000" smtClean="0">
                <a:latin typeface="Times New Roman" panose="02020603050405020304" pitchFamily="18" charset="0"/>
              </a:rPr>
              <a:t>k-1</a:t>
            </a:r>
            <a:r>
              <a:rPr lang="en-US" altLang="en-US" i="1" smtClean="0">
                <a:latin typeface="Times New Roman" panose="02020603050405020304" pitchFamily="18" charset="0"/>
              </a:rPr>
              <a:t>|</a:t>
            </a:r>
            <a:r>
              <a:rPr lang="tr-TR" altLang="en-US" smtClean="0">
                <a:latin typeface="Times New Roman" panose="02020603050405020304" pitchFamily="18" charset="0"/>
              </a:rPr>
              <a:t> = 2</a:t>
            </a:r>
            <a:r>
              <a:rPr lang="tr-TR" altLang="en-US" i="1" baseline="30000" smtClean="0">
                <a:latin typeface="Times New Roman" panose="02020603050405020304" pitchFamily="18" charset="0"/>
              </a:rPr>
              <a:t>k</a:t>
            </a:r>
            <a:r>
              <a:rPr lang="tr-TR" altLang="en-US" baseline="30000" smtClean="0">
                <a:latin typeface="Times New Roman" panose="02020603050405020304" pitchFamily="18" charset="0"/>
              </a:rPr>
              <a:t>-1</a:t>
            </a:r>
            <a:r>
              <a:rPr lang="tr-TR" altLang="en-US" smtClean="0">
                <a:latin typeface="Times New Roman" panose="02020603050405020304" pitchFamily="18" charset="0"/>
              </a:rPr>
              <a:t> +2</a:t>
            </a:r>
            <a:r>
              <a:rPr lang="tr-TR" altLang="en-US" i="1" baseline="30000" smtClean="0">
                <a:latin typeface="Times New Roman" panose="02020603050405020304" pitchFamily="18" charset="0"/>
              </a:rPr>
              <a:t>k</a:t>
            </a:r>
            <a:r>
              <a:rPr lang="tr-TR" altLang="en-US" baseline="30000" smtClean="0">
                <a:latin typeface="Times New Roman" panose="02020603050405020304" pitchFamily="18" charset="0"/>
              </a:rPr>
              <a:t>-1</a:t>
            </a:r>
            <a:r>
              <a:rPr lang="tr-TR" altLang="en-US" smtClean="0">
                <a:latin typeface="Times New Roman" panose="02020603050405020304" pitchFamily="18" charset="0"/>
              </a:rPr>
              <a:t> = 2</a:t>
            </a:r>
            <a:r>
              <a:rPr lang="tr-TR" altLang="en-US" i="1" baseline="30000" smtClean="0">
                <a:latin typeface="Times New Roman" panose="02020603050405020304" pitchFamily="18" charset="0"/>
              </a:rPr>
              <a:t>k</a:t>
            </a:r>
            <a:r>
              <a:rPr lang="tr-TR" altLang="en-US" i="1" smtClean="0">
                <a:latin typeface="Times New Roman" panose="02020603050405020304" pitchFamily="18" charset="0"/>
              </a:rPr>
              <a:t> </a:t>
            </a:r>
          </a:p>
          <a:p>
            <a:pPr marL="609600" indent="-609600" eaLnBrk="1" hangingPunct="1">
              <a:lnSpc>
                <a:spcPct val="90000"/>
              </a:lnSpc>
              <a:buFontTx/>
              <a:buNone/>
            </a:pPr>
            <a:r>
              <a:rPr lang="tr-TR" altLang="en-US" smtClean="0">
                <a:latin typeface="Times New Roman" panose="02020603050405020304" pitchFamily="18" charset="0"/>
              </a:rPr>
              <a:t>2. </a:t>
            </a:r>
            <a:r>
              <a:rPr lang="en-US" altLang="en-US" smtClean="0">
                <a:latin typeface="Times New Roman" panose="02020603050405020304" pitchFamily="18" charset="0"/>
              </a:rPr>
              <a:t>  </a:t>
            </a:r>
            <a:r>
              <a:rPr lang="tr-TR" altLang="en-US" i="1" smtClean="0">
                <a:latin typeface="Times New Roman" panose="02020603050405020304" pitchFamily="18" charset="0"/>
              </a:rPr>
              <a:t>h</a:t>
            </a:r>
            <a:r>
              <a:rPr lang="tr-TR" altLang="en-US" i="1" baseline="-25000" smtClean="0">
                <a:latin typeface="Times New Roman" panose="02020603050405020304" pitchFamily="18" charset="0"/>
              </a:rPr>
              <a:t>k-1</a:t>
            </a:r>
            <a:r>
              <a:rPr lang="tr-TR" altLang="en-US" smtClean="0">
                <a:latin typeface="Times New Roman" panose="02020603050405020304" pitchFamily="18" charset="0"/>
              </a:rPr>
              <a:t> = Height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k-1</a:t>
            </a:r>
            <a:r>
              <a:rPr lang="tr-TR" altLang="en-US" smtClean="0">
                <a:latin typeface="Times New Roman" panose="02020603050405020304" pitchFamily="18" charset="0"/>
              </a:rPr>
              <a:t>) = </a:t>
            </a:r>
            <a:r>
              <a:rPr lang="tr-TR" altLang="en-US" i="1" smtClean="0">
                <a:latin typeface="Times New Roman" panose="02020603050405020304" pitchFamily="18" charset="0"/>
              </a:rPr>
              <a:t>k-1</a:t>
            </a:r>
            <a:r>
              <a:rPr lang="tr-TR" altLang="en-US" smtClean="0">
                <a:latin typeface="Times New Roman" panose="02020603050405020304" pitchFamily="18" charset="0"/>
              </a:rPr>
              <a:t> by induction </a:t>
            </a:r>
          </a:p>
          <a:p>
            <a:pPr marL="609600" indent="-609600" eaLnBrk="1" hangingPunct="1">
              <a:lnSpc>
                <a:spcPct val="90000"/>
              </a:lnSpc>
              <a:buFontTx/>
              <a:buNone/>
            </a:pPr>
            <a:r>
              <a:rPr lang="tr-TR" altLang="en-US" smtClean="0">
                <a:latin typeface="Times New Roman" panose="02020603050405020304" pitchFamily="18" charset="0"/>
              </a:rPr>
              <a:t>    </a:t>
            </a:r>
            <a:r>
              <a:rPr lang="en-US" altLang="en-US" smtClean="0">
                <a:latin typeface="Times New Roman" panose="02020603050405020304" pitchFamily="18" charset="0"/>
              </a:rPr>
              <a:t>  </a:t>
            </a:r>
            <a:r>
              <a:rPr lang="tr-TR" altLang="en-US" i="1" smtClean="0">
                <a:latin typeface="Times New Roman" panose="02020603050405020304" pitchFamily="18" charset="0"/>
              </a:rPr>
              <a:t>h</a:t>
            </a:r>
            <a:r>
              <a:rPr lang="tr-TR" altLang="en-US" i="1" baseline="-25000" smtClean="0">
                <a:latin typeface="Times New Roman" panose="02020603050405020304" pitchFamily="18" charset="0"/>
              </a:rPr>
              <a:t>k</a:t>
            </a:r>
            <a:r>
              <a:rPr lang="tr-TR" altLang="en-US" smtClean="0">
                <a:latin typeface="Times New Roman" panose="02020603050405020304" pitchFamily="18" charset="0"/>
              </a:rPr>
              <a:t>=</a:t>
            </a:r>
            <a:r>
              <a:rPr lang="tr-TR" altLang="en-US" i="1" smtClean="0">
                <a:latin typeface="Times New Roman" panose="02020603050405020304" pitchFamily="18" charset="0"/>
              </a:rPr>
              <a:t>h</a:t>
            </a:r>
            <a:r>
              <a:rPr lang="tr-TR" altLang="en-US" i="1" baseline="-25000" smtClean="0">
                <a:latin typeface="Times New Roman" panose="02020603050405020304" pitchFamily="18" charset="0"/>
              </a:rPr>
              <a:t>k-1</a:t>
            </a:r>
            <a:r>
              <a:rPr lang="tr-TR" altLang="en-US" smtClean="0">
                <a:latin typeface="Times New Roman" panose="02020603050405020304" pitchFamily="18" charset="0"/>
              </a:rPr>
              <a:t>+1 = </a:t>
            </a:r>
            <a:r>
              <a:rPr lang="tr-TR" altLang="en-US" i="1" smtClean="0">
                <a:latin typeface="Times New Roman" panose="02020603050405020304" pitchFamily="18" charset="0"/>
              </a:rPr>
              <a:t>k-1</a:t>
            </a:r>
            <a:r>
              <a:rPr lang="tr-TR" altLang="en-US" smtClean="0">
                <a:latin typeface="Times New Roman" panose="02020603050405020304" pitchFamily="18" charset="0"/>
              </a:rPr>
              <a:t> +1 = </a:t>
            </a:r>
            <a:r>
              <a:rPr lang="tr-TR" altLang="en-US" i="1" smtClean="0">
                <a:latin typeface="Times New Roman" panose="02020603050405020304" pitchFamily="18" charset="0"/>
              </a:rPr>
              <a:t>k</a:t>
            </a:r>
          </a:p>
          <a:p>
            <a:pPr marL="609600" indent="-609600" eaLnBrk="1" hangingPunct="1">
              <a:lnSpc>
                <a:spcPct val="90000"/>
              </a:lnSpc>
              <a:buFontTx/>
              <a:buAutoNum type="arabicPeriod"/>
            </a:pPr>
            <a:endParaRPr lang="tr-TR" altLang="en-US" smtClean="0">
              <a:latin typeface="Times New Roman" panose="02020603050405020304" pitchFamily="18" charset="0"/>
            </a:endParaRPr>
          </a:p>
          <a:p>
            <a:pPr marL="609600" indent="-609600" eaLnBrk="1" hangingPunct="1">
              <a:lnSpc>
                <a:spcPct val="90000"/>
              </a:lnSpc>
              <a:buFontTx/>
              <a:buNone/>
            </a:pPr>
            <a:endParaRPr lang="tr-TR" altLang="en-US" baseline="-25000" smtClean="0">
              <a:latin typeface="Times New Roman" panose="02020603050405020304" pitchFamily="18" charset="0"/>
            </a:endParaRPr>
          </a:p>
          <a:p>
            <a:pPr marL="609600" indent="-609600" eaLnBrk="1" hangingPunct="1">
              <a:lnSpc>
                <a:spcPct val="90000"/>
              </a:lnSpc>
              <a:buFontTx/>
              <a:buNone/>
            </a:pPr>
            <a:endParaRPr lang="en-US" altLang="en-US" baseline="-25000" smtClean="0">
              <a:latin typeface="Times New Roman" panose="02020603050405020304" pitchFamily="18" charset="0"/>
            </a:endParaRPr>
          </a:p>
        </p:txBody>
      </p:sp>
      <p:grpSp>
        <p:nvGrpSpPr>
          <p:cNvPr id="11271" name="Group 4"/>
          <p:cNvGrpSpPr>
            <a:grpSpLocks/>
          </p:cNvGrpSpPr>
          <p:nvPr/>
        </p:nvGrpSpPr>
        <p:grpSpPr bwMode="auto">
          <a:xfrm>
            <a:off x="1066800" y="4343400"/>
            <a:ext cx="228600" cy="228600"/>
            <a:chOff x="336" y="3120"/>
            <a:chExt cx="144" cy="144"/>
          </a:xfrm>
        </p:grpSpPr>
        <p:sp>
          <p:nvSpPr>
            <p:cNvPr id="11272" name="Oval 5"/>
            <p:cNvSpPr>
              <a:spLocks noChangeArrowheads="1"/>
            </p:cNvSpPr>
            <p:nvPr/>
          </p:nvSpPr>
          <p:spPr bwMode="auto">
            <a:xfrm>
              <a:off x="384" y="3120"/>
              <a:ext cx="48" cy="48"/>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1273" name="Oval 6"/>
            <p:cNvSpPr>
              <a:spLocks noChangeArrowheads="1"/>
            </p:cNvSpPr>
            <p:nvPr/>
          </p:nvSpPr>
          <p:spPr bwMode="auto">
            <a:xfrm>
              <a:off x="336" y="3216"/>
              <a:ext cx="48" cy="48"/>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1274" name="Oval 7"/>
            <p:cNvSpPr>
              <a:spLocks noChangeArrowheads="1"/>
            </p:cNvSpPr>
            <p:nvPr/>
          </p:nvSpPr>
          <p:spPr bwMode="auto">
            <a:xfrm>
              <a:off x="432" y="3216"/>
              <a:ext cx="48" cy="48"/>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grpSp>
    </p:spTree>
    <p:extLst>
      <p:ext uri="{BB962C8B-B14F-4D97-AF65-F5344CB8AC3E}">
        <p14:creationId xmlns:p14="http://schemas.microsoft.com/office/powerpoint/2010/main" val="2549471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3"/>
          <p:cNvSpPr>
            <a:spLocks noGrp="1"/>
          </p:cNvSpPr>
          <p:nvPr>
            <p:ph type="dt" sz="quarter" idx="10"/>
          </p:nvPr>
        </p:nvSpPr>
        <p:spPr/>
        <p:txBody>
          <a:bodyPr/>
          <a:lstStyle/>
          <a:p>
            <a:pPr>
              <a:defRPr/>
            </a:pPr>
            <a:r>
              <a:rPr lang="en-US"/>
              <a:t>CS 473</a:t>
            </a:r>
          </a:p>
        </p:txBody>
      </p:sp>
      <p:sp>
        <p:nvSpPr>
          <p:cNvPr id="49" name="Footer Placeholder 4"/>
          <p:cNvSpPr>
            <a:spLocks noGrp="1"/>
          </p:cNvSpPr>
          <p:nvPr>
            <p:ph type="ftr" sz="quarter" idx="11"/>
          </p:nvPr>
        </p:nvSpPr>
        <p:spPr/>
        <p:txBody>
          <a:bodyPr/>
          <a:lstStyle/>
          <a:p>
            <a:pPr>
              <a:defRPr/>
            </a:pPr>
            <a:r>
              <a:rPr lang="en-US"/>
              <a:t>Lecture X</a:t>
            </a:r>
          </a:p>
        </p:txBody>
      </p:sp>
      <p:sp>
        <p:nvSpPr>
          <p:cNvPr id="50"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B708B960-5E0A-4FFE-B383-EE128E3E24EF}" type="slidenum">
              <a:rPr lang="en-US" altLang="en-US">
                <a:latin typeface="Arial" panose="020B0604020202020204" pitchFamily="34" charset="0"/>
              </a:rPr>
              <a:pPr eaLnBrk="1" hangingPunct="1"/>
              <a:t>73</a:t>
            </a:fld>
            <a:endParaRPr lang="en-US" altLang="en-US">
              <a:latin typeface="Arial" panose="020B0604020202020204" pitchFamily="34" charset="0"/>
            </a:endParaRPr>
          </a:p>
        </p:txBody>
      </p:sp>
      <p:sp>
        <p:nvSpPr>
          <p:cNvPr id="12293" name="Rectangle 2"/>
          <p:cNvSpPr>
            <a:spLocks noGrp="1" noChangeArrowheads="1"/>
          </p:cNvSpPr>
          <p:nvPr>
            <p:ph type="title"/>
          </p:nvPr>
        </p:nvSpPr>
        <p:spPr>
          <a:xfrm>
            <a:off x="457200" y="274638"/>
            <a:ext cx="8458200" cy="1143000"/>
          </a:xfrm>
        </p:spPr>
        <p:txBody>
          <a:bodyPr/>
          <a:lstStyle/>
          <a:p>
            <a:pPr eaLnBrk="1" hangingPunct="1"/>
            <a:r>
              <a:rPr lang="tr-TR" altLang="en-US" sz="4000" smtClean="0">
                <a:solidFill>
                  <a:srgbClr val="0000FF"/>
                </a:solidFill>
                <a:latin typeface="Times New Roman" panose="02020603050405020304" pitchFamily="18" charset="0"/>
              </a:rPr>
              <a:t>Properties of Binomial Trees</a:t>
            </a:r>
            <a:endParaRPr lang="en-US" altLang="en-US" sz="4000" smtClean="0">
              <a:solidFill>
                <a:srgbClr val="0000FF"/>
              </a:solidFill>
              <a:latin typeface="Times New Roman" panose="02020603050405020304" pitchFamily="18" charset="0"/>
            </a:endParaRPr>
          </a:p>
        </p:txBody>
      </p:sp>
      <p:sp>
        <p:nvSpPr>
          <p:cNvPr id="12294" name="Rectangle 3"/>
          <p:cNvSpPr>
            <a:spLocks noGrp="1" noChangeArrowheads="1"/>
          </p:cNvSpPr>
          <p:nvPr>
            <p:ph type="body" idx="1"/>
          </p:nvPr>
        </p:nvSpPr>
        <p:spPr>
          <a:xfrm>
            <a:off x="381000" y="1371600"/>
            <a:ext cx="8229600" cy="4525963"/>
          </a:xfrm>
        </p:spPr>
        <p:txBody>
          <a:bodyPr/>
          <a:lstStyle/>
          <a:p>
            <a:pPr eaLnBrk="1" hangingPunct="1">
              <a:buFontTx/>
              <a:buNone/>
            </a:pPr>
            <a:r>
              <a:rPr lang="tr-TR" altLang="en-US" smtClean="0">
                <a:latin typeface="Times New Roman" panose="02020603050405020304" pitchFamily="18" charset="0"/>
              </a:rPr>
              <a:t>3. </a:t>
            </a:r>
            <a:r>
              <a:rPr lang="tr-TR" altLang="en-US" sz="2600" smtClean="0">
                <a:latin typeface="Times New Roman" panose="02020603050405020304" pitchFamily="18" charset="0"/>
              </a:rPr>
              <a:t>Let D(</a:t>
            </a:r>
            <a:r>
              <a:rPr lang="tr-TR" altLang="en-US" sz="2600" i="1" smtClean="0">
                <a:latin typeface="Times New Roman" panose="02020603050405020304" pitchFamily="18" charset="0"/>
              </a:rPr>
              <a:t>k,i</a:t>
            </a:r>
            <a:r>
              <a:rPr lang="tr-TR" altLang="en-US" sz="2600" smtClean="0">
                <a:latin typeface="Times New Roman" panose="02020603050405020304" pitchFamily="18" charset="0"/>
              </a:rPr>
              <a:t>) denote the number of nodes  at depth </a:t>
            </a:r>
            <a:r>
              <a:rPr lang="tr-TR" altLang="en-US" sz="2600" i="1" smtClean="0">
                <a:latin typeface="Times New Roman" panose="02020603050405020304" pitchFamily="18" charset="0"/>
              </a:rPr>
              <a:t>i </a:t>
            </a:r>
            <a:r>
              <a:rPr lang="tr-TR" altLang="en-US" sz="2600" smtClean="0">
                <a:latin typeface="Times New Roman" panose="02020603050405020304" pitchFamily="18" charset="0"/>
              </a:rPr>
              <a:t>of a </a:t>
            </a:r>
            <a:r>
              <a:rPr lang="tr-TR" altLang="en-US" sz="2600" i="1" smtClean="0">
                <a:latin typeface="Times New Roman" panose="02020603050405020304" pitchFamily="18" charset="0"/>
              </a:rPr>
              <a:t>B</a:t>
            </a:r>
            <a:r>
              <a:rPr lang="tr-TR" altLang="en-US" sz="2600" i="1" baseline="-25000" smtClean="0">
                <a:latin typeface="Times New Roman" panose="02020603050405020304" pitchFamily="18" charset="0"/>
              </a:rPr>
              <a:t>k</a:t>
            </a:r>
            <a:r>
              <a:rPr lang="tr-TR" altLang="en-US" sz="2600" smtClean="0">
                <a:latin typeface="Times New Roman" panose="02020603050405020304" pitchFamily="18" charset="0"/>
              </a:rPr>
              <a:t> ;</a:t>
            </a:r>
          </a:p>
          <a:p>
            <a:pPr eaLnBrk="1" hangingPunct="1">
              <a:buFontTx/>
              <a:buNone/>
            </a:pPr>
            <a:endParaRPr lang="tr-TR" altLang="en-US" sz="2600" smtClean="0">
              <a:latin typeface="Times New Roman" panose="02020603050405020304" pitchFamily="18" charset="0"/>
            </a:endParaRPr>
          </a:p>
          <a:p>
            <a:pPr eaLnBrk="1" hangingPunct="1">
              <a:buFontTx/>
              <a:buNone/>
            </a:pPr>
            <a:endParaRPr lang="tr-TR" altLang="en-US" smtClean="0">
              <a:latin typeface="Times New Roman" panose="02020603050405020304" pitchFamily="18" charset="0"/>
            </a:endParaRPr>
          </a:p>
          <a:p>
            <a:pPr eaLnBrk="1" hangingPunct="1">
              <a:buFontTx/>
              <a:buNone/>
            </a:pPr>
            <a:endParaRPr lang="tr-TR" altLang="en-US" smtClean="0">
              <a:latin typeface="Times New Roman" panose="02020603050405020304" pitchFamily="18" charset="0"/>
            </a:endParaRPr>
          </a:p>
          <a:p>
            <a:pPr eaLnBrk="1" hangingPunct="1">
              <a:lnSpc>
                <a:spcPct val="210000"/>
              </a:lnSpc>
              <a:buFontTx/>
              <a:buNone/>
            </a:pPr>
            <a:r>
              <a:rPr lang="tr-TR" altLang="en-US" sz="2000" i="1" smtClean="0">
                <a:latin typeface="Times New Roman" panose="02020603050405020304" pitchFamily="18" charset="0"/>
              </a:rPr>
              <a:t>		   			</a:t>
            </a:r>
            <a:r>
              <a:rPr lang="en-US" altLang="en-US" sz="2000" i="1" smtClean="0">
                <a:latin typeface="Times New Roman" panose="02020603050405020304" pitchFamily="18" charset="0"/>
              </a:rPr>
              <a:t> </a:t>
            </a:r>
            <a:endParaRPr lang="tr-TR" altLang="en-US" sz="2000" i="1" smtClean="0">
              <a:latin typeface="Times New Roman" panose="02020603050405020304" pitchFamily="18" charset="0"/>
            </a:endParaRPr>
          </a:p>
          <a:p>
            <a:pPr eaLnBrk="1" hangingPunct="1">
              <a:lnSpc>
                <a:spcPct val="170000"/>
              </a:lnSpc>
              <a:buFontTx/>
              <a:buNone/>
            </a:pPr>
            <a:r>
              <a:rPr lang="tr-TR" altLang="en-US" sz="2000" i="1" smtClean="0">
                <a:latin typeface="Times New Roman" panose="02020603050405020304" pitchFamily="18" charset="0"/>
              </a:rPr>
              <a:t>					    true by induction</a:t>
            </a:r>
            <a:endParaRPr lang="en-US" altLang="en-US" sz="2000" i="1" smtClean="0">
              <a:latin typeface="Times New Roman" panose="02020603050405020304" pitchFamily="18" charset="0"/>
            </a:endParaRPr>
          </a:p>
        </p:txBody>
      </p:sp>
      <p:sp>
        <p:nvSpPr>
          <p:cNvPr id="12295" name="AutoShape 30"/>
          <p:cNvSpPr>
            <a:spLocks/>
          </p:cNvSpPr>
          <p:nvPr/>
        </p:nvSpPr>
        <p:spPr bwMode="auto">
          <a:xfrm rot="-5400000">
            <a:off x="2408237" y="3008313"/>
            <a:ext cx="182563" cy="2382838"/>
          </a:xfrm>
          <a:prstGeom prst="leftBrace">
            <a:avLst>
              <a:gd name="adj1" fmla="val 108768"/>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i="1"/>
          </a:p>
        </p:txBody>
      </p:sp>
      <p:sp>
        <p:nvSpPr>
          <p:cNvPr id="12296" name="Line 40"/>
          <p:cNvSpPr>
            <a:spLocks noChangeShapeType="1"/>
          </p:cNvSpPr>
          <p:nvPr/>
        </p:nvSpPr>
        <p:spPr bwMode="auto">
          <a:xfrm flipH="1">
            <a:off x="1757363" y="2286000"/>
            <a:ext cx="59245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2297" name="Group 14"/>
          <p:cNvGrpSpPr>
            <a:grpSpLocks/>
          </p:cNvGrpSpPr>
          <p:nvPr/>
        </p:nvGrpSpPr>
        <p:grpSpPr bwMode="auto">
          <a:xfrm>
            <a:off x="1381125" y="2468563"/>
            <a:ext cx="2317750" cy="1593850"/>
            <a:chOff x="2472" y="1797"/>
            <a:chExt cx="1044" cy="1134"/>
          </a:xfrm>
        </p:grpSpPr>
        <p:sp>
          <p:nvSpPr>
            <p:cNvPr id="12337" name="AutoShape 15"/>
            <p:cNvSpPr>
              <a:spLocks noChangeArrowheads="1"/>
            </p:cNvSpPr>
            <p:nvPr/>
          </p:nvSpPr>
          <p:spPr bwMode="auto">
            <a:xfrm>
              <a:off x="2472" y="1842"/>
              <a:ext cx="1044" cy="1089"/>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2338" name="Oval 16"/>
            <p:cNvSpPr>
              <a:spLocks noChangeArrowheads="1"/>
            </p:cNvSpPr>
            <p:nvPr/>
          </p:nvSpPr>
          <p:spPr bwMode="auto">
            <a:xfrm>
              <a:off x="2925" y="1797"/>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grpSp>
      <p:sp>
        <p:nvSpPr>
          <p:cNvPr id="12298" name="Text Box 31"/>
          <p:cNvSpPr txBox="1">
            <a:spLocks noChangeArrowheads="1"/>
          </p:cNvSpPr>
          <p:nvPr/>
        </p:nvSpPr>
        <p:spPr bwMode="auto">
          <a:xfrm>
            <a:off x="2154238" y="4244975"/>
            <a:ext cx="773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i="1"/>
              <a:t>B</a:t>
            </a:r>
            <a:r>
              <a:rPr lang="tr-TR" altLang="en-US" sz="2800" i="1" baseline="-25000"/>
              <a:t>k-1</a:t>
            </a:r>
            <a:endParaRPr lang="en-US" altLang="en-US" sz="2800" i="1" baseline="-25000"/>
          </a:p>
        </p:txBody>
      </p:sp>
      <p:grpSp>
        <p:nvGrpSpPr>
          <p:cNvPr id="12299" name="Group 11"/>
          <p:cNvGrpSpPr>
            <a:grpSpLocks/>
          </p:cNvGrpSpPr>
          <p:nvPr/>
        </p:nvGrpSpPr>
        <p:grpSpPr bwMode="auto">
          <a:xfrm>
            <a:off x="4471988" y="2193925"/>
            <a:ext cx="2346325" cy="1546225"/>
            <a:chOff x="2472" y="1797"/>
            <a:chExt cx="1044" cy="1134"/>
          </a:xfrm>
        </p:grpSpPr>
        <p:sp>
          <p:nvSpPr>
            <p:cNvPr id="12335" name="AutoShape 12"/>
            <p:cNvSpPr>
              <a:spLocks noChangeArrowheads="1"/>
            </p:cNvSpPr>
            <p:nvPr/>
          </p:nvSpPr>
          <p:spPr bwMode="auto">
            <a:xfrm>
              <a:off x="2472" y="1842"/>
              <a:ext cx="1044" cy="1089"/>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i="1"/>
            </a:p>
          </p:txBody>
        </p:sp>
        <p:sp>
          <p:nvSpPr>
            <p:cNvPr id="12336" name="Oval 13"/>
            <p:cNvSpPr>
              <a:spLocks noChangeArrowheads="1"/>
            </p:cNvSpPr>
            <p:nvPr/>
          </p:nvSpPr>
          <p:spPr bwMode="auto">
            <a:xfrm>
              <a:off x="2925" y="1797"/>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grpSp>
      <p:sp>
        <p:nvSpPr>
          <p:cNvPr id="12300" name="AutoShape 36"/>
          <p:cNvSpPr>
            <a:spLocks/>
          </p:cNvSpPr>
          <p:nvPr/>
        </p:nvSpPr>
        <p:spPr bwMode="auto">
          <a:xfrm rot="-5400000">
            <a:off x="5572920" y="2688431"/>
            <a:ext cx="182562" cy="2384425"/>
          </a:xfrm>
          <a:prstGeom prst="leftBrace">
            <a:avLst>
              <a:gd name="adj1" fmla="val 108841"/>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i="1"/>
          </a:p>
        </p:txBody>
      </p:sp>
      <p:sp>
        <p:nvSpPr>
          <p:cNvPr id="12301" name="Text Box 37"/>
          <p:cNvSpPr txBox="1">
            <a:spLocks noChangeArrowheads="1"/>
          </p:cNvSpPr>
          <p:nvPr/>
        </p:nvSpPr>
        <p:spPr bwMode="auto">
          <a:xfrm>
            <a:off x="5673725" y="3860800"/>
            <a:ext cx="771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i="1"/>
              <a:t>B</a:t>
            </a:r>
            <a:r>
              <a:rPr lang="tr-TR" altLang="en-US" sz="2800" i="1" baseline="-25000"/>
              <a:t>k-1</a:t>
            </a:r>
            <a:endParaRPr lang="en-US" altLang="en-US" sz="2800" i="1" baseline="-25000"/>
          </a:p>
        </p:txBody>
      </p:sp>
      <p:sp>
        <p:nvSpPr>
          <p:cNvPr id="12302" name="Line 39"/>
          <p:cNvSpPr>
            <a:spLocks noChangeShapeType="1"/>
          </p:cNvSpPr>
          <p:nvPr/>
        </p:nvSpPr>
        <p:spPr bwMode="auto">
          <a:xfrm flipV="1">
            <a:off x="2668588" y="2286000"/>
            <a:ext cx="2833687" cy="227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03" name="Line 41"/>
          <p:cNvSpPr>
            <a:spLocks noChangeShapeType="1"/>
          </p:cNvSpPr>
          <p:nvPr/>
        </p:nvSpPr>
        <p:spPr bwMode="auto">
          <a:xfrm flipH="1">
            <a:off x="1766888" y="2559050"/>
            <a:ext cx="77311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12304" name="Line 59"/>
          <p:cNvSpPr>
            <a:spLocks noChangeShapeType="1"/>
          </p:cNvSpPr>
          <p:nvPr/>
        </p:nvSpPr>
        <p:spPr bwMode="auto">
          <a:xfrm>
            <a:off x="1951038" y="3289300"/>
            <a:ext cx="1160462"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05" name="Line 60"/>
          <p:cNvSpPr>
            <a:spLocks noChangeShapeType="1"/>
          </p:cNvSpPr>
          <p:nvPr/>
        </p:nvSpPr>
        <p:spPr bwMode="auto">
          <a:xfrm>
            <a:off x="4784725" y="3289300"/>
            <a:ext cx="1674813"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06" name="Line 62"/>
          <p:cNvSpPr>
            <a:spLocks noChangeShapeType="1"/>
          </p:cNvSpPr>
          <p:nvPr/>
        </p:nvSpPr>
        <p:spPr bwMode="auto">
          <a:xfrm>
            <a:off x="3111500" y="3289300"/>
            <a:ext cx="167322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12307" name="Line 63"/>
          <p:cNvSpPr>
            <a:spLocks noChangeShapeType="1"/>
          </p:cNvSpPr>
          <p:nvPr/>
        </p:nvSpPr>
        <p:spPr bwMode="auto">
          <a:xfrm>
            <a:off x="6459538" y="3289300"/>
            <a:ext cx="128746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cxnSp>
        <p:nvCxnSpPr>
          <p:cNvPr id="12308" name="AutoShape 64"/>
          <p:cNvCxnSpPr>
            <a:cxnSpLocks noChangeShapeType="1"/>
          </p:cNvCxnSpPr>
          <p:nvPr/>
        </p:nvCxnSpPr>
        <p:spPr bwMode="auto">
          <a:xfrm rot="5400000">
            <a:off x="6587331" y="2770982"/>
            <a:ext cx="1000125" cy="30162"/>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2309" name="AutoShape 65"/>
          <p:cNvCxnSpPr>
            <a:cxnSpLocks noChangeShapeType="1"/>
          </p:cNvCxnSpPr>
          <p:nvPr/>
        </p:nvCxnSpPr>
        <p:spPr bwMode="auto">
          <a:xfrm>
            <a:off x="1714500" y="2286000"/>
            <a:ext cx="0" cy="2730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2310" name="Text Box 66"/>
          <p:cNvSpPr txBox="1">
            <a:spLocks noChangeArrowheads="1"/>
          </p:cNvSpPr>
          <p:nvPr/>
        </p:nvSpPr>
        <p:spPr bwMode="auto">
          <a:xfrm>
            <a:off x="1071563" y="2214563"/>
            <a:ext cx="614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d=</a:t>
            </a:r>
            <a:r>
              <a:rPr lang="en-US" altLang="en-US" sz="2000"/>
              <a:t>1</a:t>
            </a:r>
            <a:endParaRPr lang="en-US" altLang="en-US" sz="2000" i="1"/>
          </a:p>
        </p:txBody>
      </p:sp>
      <p:sp>
        <p:nvSpPr>
          <p:cNvPr id="12311" name="Text Box 67"/>
          <p:cNvSpPr txBox="1">
            <a:spLocks noChangeArrowheads="1"/>
          </p:cNvSpPr>
          <p:nvPr/>
        </p:nvSpPr>
        <p:spPr bwMode="auto">
          <a:xfrm>
            <a:off x="7278688" y="2663825"/>
            <a:ext cx="55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d=i</a:t>
            </a:r>
            <a:endParaRPr lang="en-US" altLang="en-US" sz="2000" i="1"/>
          </a:p>
        </p:txBody>
      </p:sp>
      <p:sp>
        <p:nvSpPr>
          <p:cNvPr id="12312" name="AutoShape 68"/>
          <p:cNvSpPr>
            <a:spLocks/>
          </p:cNvSpPr>
          <p:nvPr/>
        </p:nvSpPr>
        <p:spPr bwMode="auto">
          <a:xfrm rot="-5400000">
            <a:off x="2477294" y="2853532"/>
            <a:ext cx="44450" cy="1096962"/>
          </a:xfrm>
          <a:prstGeom prst="leftBrace">
            <a:avLst>
              <a:gd name="adj1" fmla="val 205655"/>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i="1"/>
          </a:p>
        </p:txBody>
      </p:sp>
      <p:sp>
        <p:nvSpPr>
          <p:cNvPr id="12313" name="AutoShape 69"/>
          <p:cNvSpPr>
            <a:spLocks/>
          </p:cNvSpPr>
          <p:nvPr/>
        </p:nvSpPr>
        <p:spPr bwMode="auto">
          <a:xfrm rot="-5400000">
            <a:off x="5544344" y="2620169"/>
            <a:ext cx="92075" cy="1611313"/>
          </a:xfrm>
          <a:prstGeom prst="leftBrace">
            <a:avLst>
              <a:gd name="adj1" fmla="val 145833"/>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i="1"/>
          </a:p>
        </p:txBody>
      </p:sp>
      <p:sp>
        <p:nvSpPr>
          <p:cNvPr id="12314" name="Line 72"/>
          <p:cNvSpPr>
            <a:spLocks noChangeShapeType="1"/>
          </p:cNvSpPr>
          <p:nvPr/>
        </p:nvSpPr>
        <p:spPr bwMode="auto">
          <a:xfrm>
            <a:off x="2532063" y="2559050"/>
            <a:ext cx="0" cy="730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15" name="Line 73"/>
          <p:cNvSpPr>
            <a:spLocks noChangeShapeType="1"/>
          </p:cNvSpPr>
          <p:nvPr/>
        </p:nvSpPr>
        <p:spPr bwMode="auto">
          <a:xfrm>
            <a:off x="2532063" y="26035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316" name="Line 74"/>
          <p:cNvSpPr>
            <a:spLocks noChangeShapeType="1"/>
          </p:cNvSpPr>
          <p:nvPr/>
        </p:nvSpPr>
        <p:spPr bwMode="auto">
          <a:xfrm>
            <a:off x="5622925" y="2286000"/>
            <a:ext cx="0" cy="10033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317" name="Text Box 75"/>
          <p:cNvSpPr txBox="1">
            <a:spLocks noChangeArrowheads="1"/>
          </p:cNvSpPr>
          <p:nvPr/>
        </p:nvSpPr>
        <p:spPr bwMode="auto">
          <a:xfrm>
            <a:off x="2643188" y="2714625"/>
            <a:ext cx="769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d=i-</a:t>
            </a:r>
            <a:r>
              <a:rPr lang="en-US" altLang="en-US" sz="2000"/>
              <a:t>1</a:t>
            </a:r>
            <a:endParaRPr lang="en-US" altLang="en-US" sz="2000" i="1"/>
          </a:p>
        </p:txBody>
      </p:sp>
      <p:sp>
        <p:nvSpPr>
          <p:cNvPr id="12318" name="Text Box 76"/>
          <p:cNvSpPr txBox="1">
            <a:spLocks noChangeArrowheads="1"/>
          </p:cNvSpPr>
          <p:nvPr/>
        </p:nvSpPr>
        <p:spPr bwMode="auto">
          <a:xfrm>
            <a:off x="5603875" y="2757488"/>
            <a:ext cx="557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d=i</a:t>
            </a:r>
            <a:endParaRPr lang="en-US" altLang="en-US" sz="2000" i="1"/>
          </a:p>
        </p:txBody>
      </p:sp>
      <p:sp>
        <p:nvSpPr>
          <p:cNvPr id="12319" name="Text Box 77"/>
          <p:cNvSpPr txBox="1">
            <a:spLocks noChangeArrowheads="1"/>
          </p:cNvSpPr>
          <p:nvPr/>
        </p:nvSpPr>
        <p:spPr bwMode="auto">
          <a:xfrm>
            <a:off x="1868488" y="3484563"/>
            <a:ext cx="1279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a:t>D</a:t>
            </a:r>
            <a:r>
              <a:rPr lang="tr-TR" altLang="en-US" sz="2000" i="1"/>
              <a:t>(k-1,i -1)</a:t>
            </a:r>
            <a:endParaRPr lang="en-US" altLang="en-US" sz="2000" i="1"/>
          </a:p>
        </p:txBody>
      </p:sp>
      <p:sp>
        <p:nvSpPr>
          <p:cNvPr id="12320" name="Text Box 78"/>
          <p:cNvSpPr txBox="1">
            <a:spLocks noChangeArrowheads="1"/>
          </p:cNvSpPr>
          <p:nvPr/>
        </p:nvSpPr>
        <p:spPr bwMode="auto">
          <a:xfrm>
            <a:off x="5172075" y="3433763"/>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a:t>D</a:t>
            </a:r>
            <a:r>
              <a:rPr lang="tr-TR" altLang="en-US" sz="2000" i="1"/>
              <a:t>(k-1, i)</a:t>
            </a:r>
            <a:endParaRPr lang="en-US" altLang="en-US" sz="2000" i="1"/>
          </a:p>
        </p:txBody>
      </p:sp>
      <p:sp>
        <p:nvSpPr>
          <p:cNvPr id="12321" name="Text Box 80"/>
          <p:cNvSpPr txBox="1">
            <a:spLocks noChangeArrowheads="1"/>
          </p:cNvSpPr>
          <p:nvPr/>
        </p:nvSpPr>
        <p:spPr bwMode="auto">
          <a:xfrm>
            <a:off x="609600" y="5334000"/>
            <a:ext cx="3600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a:t>D(</a:t>
            </a:r>
            <a:r>
              <a:rPr lang="tr-TR" altLang="en-US" sz="2000" i="1"/>
              <a:t>k</a:t>
            </a:r>
            <a:r>
              <a:rPr lang="tr-TR" altLang="en-US" sz="2000"/>
              <a:t>,</a:t>
            </a:r>
            <a:r>
              <a:rPr lang="tr-TR" altLang="en-US" sz="2000" i="1"/>
              <a:t>i</a:t>
            </a:r>
            <a:r>
              <a:rPr lang="tr-TR" altLang="en-US" sz="2000"/>
              <a:t>)=D(</a:t>
            </a:r>
            <a:r>
              <a:rPr lang="tr-TR" altLang="en-US" sz="2000" i="1"/>
              <a:t>k</a:t>
            </a:r>
            <a:r>
              <a:rPr lang="tr-TR" altLang="en-US" sz="2000"/>
              <a:t>-1,</a:t>
            </a:r>
            <a:r>
              <a:rPr lang="tr-TR" altLang="en-US" sz="2000" i="1"/>
              <a:t>i </a:t>
            </a:r>
            <a:r>
              <a:rPr lang="tr-TR" altLang="en-US" sz="2000"/>
              <a:t>-1) + D(</a:t>
            </a:r>
            <a:r>
              <a:rPr lang="tr-TR" altLang="en-US" sz="2000" i="1"/>
              <a:t>k</a:t>
            </a:r>
            <a:r>
              <a:rPr lang="tr-TR" altLang="en-US" sz="2000"/>
              <a:t>-1,</a:t>
            </a:r>
            <a:r>
              <a:rPr lang="tr-TR" altLang="en-US" sz="2000" i="1"/>
              <a:t>i</a:t>
            </a:r>
            <a:r>
              <a:rPr lang="tr-TR" altLang="en-US" sz="2000"/>
              <a:t>)   =</a:t>
            </a:r>
            <a:endParaRPr lang="en-US" altLang="en-US" sz="2000"/>
          </a:p>
        </p:txBody>
      </p:sp>
      <p:sp>
        <p:nvSpPr>
          <p:cNvPr id="12322" name="AutoShape 81"/>
          <p:cNvSpPr>
            <a:spLocks noChangeArrowheads="1"/>
          </p:cNvSpPr>
          <p:nvPr/>
        </p:nvSpPr>
        <p:spPr bwMode="auto">
          <a:xfrm>
            <a:off x="4283075" y="5262563"/>
            <a:ext cx="719138" cy="719137"/>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2323" name="AutoShape 82"/>
          <p:cNvSpPr>
            <a:spLocks noChangeArrowheads="1"/>
          </p:cNvSpPr>
          <p:nvPr/>
        </p:nvSpPr>
        <p:spPr bwMode="auto">
          <a:xfrm>
            <a:off x="5578475" y="5262563"/>
            <a:ext cx="720725" cy="719137"/>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2324" name="AutoShape 83"/>
          <p:cNvSpPr>
            <a:spLocks noChangeArrowheads="1"/>
          </p:cNvSpPr>
          <p:nvPr/>
        </p:nvSpPr>
        <p:spPr bwMode="auto">
          <a:xfrm>
            <a:off x="6946900" y="5262563"/>
            <a:ext cx="504825" cy="719137"/>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2325" name="Text Box 84"/>
          <p:cNvSpPr txBox="1">
            <a:spLocks noChangeArrowheads="1"/>
          </p:cNvSpPr>
          <p:nvPr/>
        </p:nvSpPr>
        <p:spPr bwMode="auto">
          <a:xfrm>
            <a:off x="4425950" y="526415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i="1"/>
              <a:t>k-1</a:t>
            </a:r>
            <a:endParaRPr lang="en-US" altLang="en-US" i="1"/>
          </a:p>
        </p:txBody>
      </p:sp>
      <p:sp>
        <p:nvSpPr>
          <p:cNvPr id="12326" name="Text Box 85"/>
          <p:cNvSpPr txBox="1">
            <a:spLocks noChangeArrowheads="1"/>
          </p:cNvSpPr>
          <p:nvPr/>
        </p:nvSpPr>
        <p:spPr bwMode="auto">
          <a:xfrm>
            <a:off x="4425950" y="5622925"/>
            <a:ext cx="50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i="1"/>
              <a:t>i -1</a:t>
            </a:r>
            <a:endParaRPr lang="en-US" altLang="en-US" i="1"/>
          </a:p>
        </p:txBody>
      </p:sp>
      <p:sp>
        <p:nvSpPr>
          <p:cNvPr id="12327" name="Text Box 86"/>
          <p:cNvSpPr txBox="1">
            <a:spLocks noChangeArrowheads="1"/>
          </p:cNvSpPr>
          <p:nvPr/>
        </p:nvSpPr>
        <p:spPr bwMode="auto">
          <a:xfrm>
            <a:off x="5199063" y="5427663"/>
            <a:ext cx="3381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i="1"/>
              <a:t>+</a:t>
            </a:r>
            <a:endParaRPr lang="en-US" altLang="en-US" i="1"/>
          </a:p>
        </p:txBody>
      </p:sp>
      <p:sp>
        <p:nvSpPr>
          <p:cNvPr id="12328" name="Text Box 87"/>
          <p:cNvSpPr txBox="1">
            <a:spLocks noChangeArrowheads="1"/>
          </p:cNvSpPr>
          <p:nvPr/>
        </p:nvSpPr>
        <p:spPr bwMode="auto">
          <a:xfrm>
            <a:off x="5702300" y="5211763"/>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i="1"/>
              <a:t>k-1</a:t>
            </a:r>
            <a:endParaRPr lang="en-US" altLang="en-US" i="1"/>
          </a:p>
        </p:txBody>
      </p:sp>
      <p:sp>
        <p:nvSpPr>
          <p:cNvPr id="12329" name="Text Box 88"/>
          <p:cNvSpPr txBox="1">
            <a:spLocks noChangeArrowheads="1"/>
          </p:cNvSpPr>
          <p:nvPr/>
        </p:nvSpPr>
        <p:spPr bwMode="auto">
          <a:xfrm>
            <a:off x="5715000" y="5562600"/>
            <a:ext cx="419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i="1"/>
              <a:t>  i </a:t>
            </a:r>
            <a:endParaRPr lang="en-US" altLang="en-US" i="1"/>
          </a:p>
        </p:txBody>
      </p:sp>
      <p:sp>
        <p:nvSpPr>
          <p:cNvPr id="12330" name="Text Box 89"/>
          <p:cNvSpPr txBox="1">
            <a:spLocks noChangeArrowheads="1"/>
          </p:cNvSpPr>
          <p:nvPr/>
        </p:nvSpPr>
        <p:spPr bwMode="auto">
          <a:xfrm>
            <a:off x="6494463" y="5427663"/>
            <a:ext cx="3381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i="1"/>
              <a:t>=</a:t>
            </a:r>
            <a:endParaRPr lang="en-US" altLang="en-US" i="1"/>
          </a:p>
        </p:txBody>
      </p:sp>
      <p:sp>
        <p:nvSpPr>
          <p:cNvPr id="12331" name="Text Box 90"/>
          <p:cNvSpPr txBox="1">
            <a:spLocks noChangeArrowheads="1"/>
          </p:cNvSpPr>
          <p:nvPr/>
        </p:nvSpPr>
        <p:spPr bwMode="auto">
          <a:xfrm>
            <a:off x="7070725" y="5138738"/>
            <a:ext cx="28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i="1"/>
              <a:t>k</a:t>
            </a:r>
            <a:endParaRPr lang="en-US" altLang="en-US" i="1"/>
          </a:p>
        </p:txBody>
      </p:sp>
      <p:sp>
        <p:nvSpPr>
          <p:cNvPr id="12332" name="Text Box 91"/>
          <p:cNvSpPr txBox="1">
            <a:spLocks noChangeArrowheads="1"/>
          </p:cNvSpPr>
          <p:nvPr/>
        </p:nvSpPr>
        <p:spPr bwMode="auto">
          <a:xfrm>
            <a:off x="7061200" y="5572125"/>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i="1"/>
              <a:t>i</a:t>
            </a:r>
            <a:endParaRPr lang="en-US" altLang="en-US" i="1"/>
          </a:p>
        </p:txBody>
      </p:sp>
      <p:sp>
        <p:nvSpPr>
          <p:cNvPr id="12333" name="Line 94"/>
          <p:cNvSpPr>
            <a:spLocks noChangeShapeType="1"/>
          </p:cNvSpPr>
          <p:nvPr/>
        </p:nvSpPr>
        <p:spPr bwMode="auto">
          <a:xfrm flipV="1">
            <a:off x="4714875" y="4786313"/>
            <a:ext cx="428625" cy="4762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334" name="Line 95"/>
          <p:cNvSpPr>
            <a:spLocks noChangeShapeType="1"/>
          </p:cNvSpPr>
          <p:nvPr/>
        </p:nvSpPr>
        <p:spPr bwMode="auto">
          <a:xfrm flipH="1" flipV="1">
            <a:off x="5500688" y="4786313"/>
            <a:ext cx="336550" cy="4508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8883334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10"/>
          </p:nvPr>
        </p:nvSpPr>
        <p:spPr/>
        <p:txBody>
          <a:bodyPr/>
          <a:lstStyle/>
          <a:p>
            <a:pPr>
              <a:defRPr/>
            </a:pPr>
            <a:r>
              <a:rPr lang="en-US"/>
              <a:t>CS 473</a:t>
            </a:r>
          </a:p>
        </p:txBody>
      </p:sp>
      <p:sp>
        <p:nvSpPr>
          <p:cNvPr id="9" name="Footer Placeholder 4"/>
          <p:cNvSpPr>
            <a:spLocks noGrp="1"/>
          </p:cNvSpPr>
          <p:nvPr>
            <p:ph type="ftr" sz="quarter" idx="11"/>
          </p:nvPr>
        </p:nvSpPr>
        <p:spPr/>
        <p:txBody>
          <a:bodyPr/>
          <a:lstStyle/>
          <a:p>
            <a:pPr>
              <a:defRPr/>
            </a:pPr>
            <a:r>
              <a:rPr lang="en-US"/>
              <a:t>Lecture X</a:t>
            </a:r>
          </a:p>
        </p:txBody>
      </p:sp>
      <p:sp>
        <p:nvSpPr>
          <p:cNvPr id="10"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AF857E22-B4BE-4C77-8B57-CFD3A3ABAD27}" type="slidenum">
              <a:rPr lang="en-US" altLang="en-US">
                <a:latin typeface="Arial" panose="020B0604020202020204" pitchFamily="34" charset="0"/>
              </a:rPr>
              <a:pPr eaLnBrk="1" hangingPunct="1"/>
              <a:t>74</a:t>
            </a:fld>
            <a:endParaRPr lang="en-US" altLang="en-US">
              <a:latin typeface="Arial" panose="020B0604020202020204" pitchFamily="34" charset="0"/>
            </a:endParaRPr>
          </a:p>
        </p:txBody>
      </p:sp>
      <p:sp>
        <p:nvSpPr>
          <p:cNvPr id="13317" name="Rectangle 2"/>
          <p:cNvSpPr>
            <a:spLocks noGrp="1" noChangeArrowheads="1"/>
          </p:cNvSpPr>
          <p:nvPr>
            <p:ph type="title"/>
          </p:nvPr>
        </p:nvSpPr>
        <p:spPr>
          <a:xfrm>
            <a:off x="457200" y="274638"/>
            <a:ext cx="8686800" cy="1143000"/>
          </a:xfrm>
        </p:spPr>
        <p:txBody>
          <a:bodyPr/>
          <a:lstStyle/>
          <a:p>
            <a:pPr eaLnBrk="1" hangingPunct="1"/>
            <a:r>
              <a:rPr lang="tr-TR" altLang="en-US" sz="4000" smtClean="0">
                <a:solidFill>
                  <a:srgbClr val="0000FF"/>
                </a:solidFill>
                <a:latin typeface="Times New Roman" panose="02020603050405020304" pitchFamily="18" charset="0"/>
              </a:rPr>
              <a:t>Properties of Binomial Trees(Cont.)</a:t>
            </a:r>
            <a:endParaRPr lang="en-US" altLang="en-US" sz="4000" smtClean="0">
              <a:solidFill>
                <a:srgbClr val="0000FF"/>
              </a:solidFill>
              <a:latin typeface="Times New Roman" panose="02020603050405020304" pitchFamily="18" charset="0"/>
            </a:endParaRPr>
          </a:p>
        </p:txBody>
      </p:sp>
      <p:sp>
        <p:nvSpPr>
          <p:cNvPr id="13318" name="Rectangle 3"/>
          <p:cNvSpPr>
            <a:spLocks noGrp="1" noChangeArrowheads="1"/>
          </p:cNvSpPr>
          <p:nvPr>
            <p:ph type="body" idx="1"/>
          </p:nvPr>
        </p:nvSpPr>
        <p:spPr>
          <a:xfrm>
            <a:off x="323850" y="1700213"/>
            <a:ext cx="8424863" cy="4525962"/>
          </a:xfrm>
        </p:spPr>
        <p:txBody>
          <a:bodyPr/>
          <a:lstStyle/>
          <a:p>
            <a:pPr eaLnBrk="1" hangingPunct="1">
              <a:buFontTx/>
              <a:buNone/>
            </a:pPr>
            <a:r>
              <a:rPr lang="tr-TR" altLang="en-US" smtClean="0">
                <a:latin typeface="Times New Roman" panose="02020603050405020304" pitchFamily="18" charset="0"/>
              </a:rPr>
              <a:t>4.Only node with greater degree in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k</a:t>
            </a:r>
            <a:r>
              <a:rPr lang="tr-TR" altLang="en-US" i="1" smtClean="0">
                <a:latin typeface="Times New Roman" panose="02020603050405020304" pitchFamily="18" charset="0"/>
              </a:rPr>
              <a:t> </a:t>
            </a:r>
            <a:r>
              <a:rPr lang="tr-TR" altLang="en-US" smtClean="0">
                <a:latin typeface="Times New Roman" panose="02020603050405020304" pitchFamily="18" charset="0"/>
              </a:rPr>
              <a:t>than </a:t>
            </a:r>
            <a:r>
              <a:rPr lang="en-US" altLang="en-US" smtClean="0">
                <a:latin typeface="Times New Roman" panose="02020603050405020304" pitchFamily="18" charset="0"/>
              </a:rPr>
              <a:t>those in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k</a:t>
            </a:r>
            <a:r>
              <a:rPr lang="en-US" altLang="en-US" i="1" baseline="-25000" smtClean="0">
                <a:latin typeface="Times New Roman" panose="02020603050405020304" pitchFamily="18" charset="0"/>
              </a:rPr>
              <a:t>-1</a:t>
            </a:r>
            <a:r>
              <a:rPr lang="tr-TR" altLang="en-US" smtClean="0">
                <a:latin typeface="Times New Roman" panose="02020603050405020304" pitchFamily="18" charset="0"/>
              </a:rPr>
              <a:t> is the root, </a:t>
            </a:r>
          </a:p>
          <a:p>
            <a:pPr eaLnBrk="1" hangingPunct="1">
              <a:buFontTx/>
              <a:buNone/>
            </a:pPr>
            <a:endParaRPr lang="tr-TR" altLang="en-US" sz="2400" smtClean="0">
              <a:latin typeface="Times New Roman" panose="02020603050405020304" pitchFamily="18" charset="0"/>
            </a:endParaRPr>
          </a:p>
          <a:p>
            <a:pPr eaLnBrk="1" hangingPunct="1"/>
            <a:r>
              <a:rPr lang="tr-TR" altLang="en-US" smtClean="0">
                <a:latin typeface="Times New Roman" panose="02020603050405020304" pitchFamily="18" charset="0"/>
              </a:rPr>
              <a:t>The root of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k</a:t>
            </a:r>
            <a:r>
              <a:rPr lang="tr-TR" altLang="en-US" smtClean="0">
                <a:latin typeface="Times New Roman" panose="02020603050405020304" pitchFamily="18" charset="0"/>
              </a:rPr>
              <a:t> has one more child than the root of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k-1</a:t>
            </a:r>
            <a:r>
              <a:rPr lang="tr-TR" altLang="en-US" smtClean="0">
                <a:latin typeface="Times New Roman" panose="02020603050405020304" pitchFamily="18" charset="0"/>
              </a:rPr>
              <a:t>, </a:t>
            </a:r>
          </a:p>
          <a:p>
            <a:pPr eaLnBrk="1" hangingPunct="1">
              <a:buFontTx/>
              <a:buNone/>
            </a:pPr>
            <a:endParaRPr lang="tr-TR" altLang="en-US" sz="2400" smtClean="0">
              <a:latin typeface="Times New Roman" panose="02020603050405020304" pitchFamily="18" charset="0"/>
            </a:endParaRPr>
          </a:p>
          <a:p>
            <a:pPr eaLnBrk="1" hangingPunct="1">
              <a:buFontTx/>
              <a:buNone/>
            </a:pPr>
            <a:r>
              <a:rPr lang="en-US" altLang="en-US" smtClean="0">
                <a:latin typeface="Times New Roman" panose="02020603050405020304" pitchFamily="18" charset="0"/>
              </a:rPr>
              <a:t>	</a:t>
            </a:r>
            <a:r>
              <a:rPr lang="tr-TR" altLang="en-US" smtClean="0">
                <a:latin typeface="Times New Roman" panose="02020603050405020304" pitchFamily="18" charset="0"/>
              </a:rPr>
              <a:t>Degree of root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k</a:t>
            </a:r>
            <a:r>
              <a:rPr lang="tr-TR" altLang="en-US" smtClean="0">
                <a:latin typeface="Times New Roman" panose="02020603050405020304" pitchFamily="18" charset="0"/>
              </a:rPr>
              <a:t>=Degree of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k-1</a:t>
            </a:r>
            <a:r>
              <a:rPr lang="tr-TR" altLang="en-US" smtClean="0">
                <a:latin typeface="Times New Roman" panose="02020603050405020304" pitchFamily="18" charset="0"/>
              </a:rPr>
              <a:t>+1=(</a:t>
            </a:r>
            <a:r>
              <a:rPr lang="tr-TR" altLang="en-US" i="1" smtClean="0">
                <a:latin typeface="Times New Roman" panose="02020603050405020304" pitchFamily="18" charset="0"/>
              </a:rPr>
              <a:t>k</a:t>
            </a:r>
            <a:r>
              <a:rPr lang="tr-TR" altLang="en-US" smtClean="0">
                <a:latin typeface="Times New Roman" panose="02020603050405020304" pitchFamily="18" charset="0"/>
              </a:rPr>
              <a:t>-1)+1=</a:t>
            </a:r>
            <a:r>
              <a:rPr lang="tr-TR" altLang="en-US" i="1" smtClean="0">
                <a:latin typeface="Times New Roman" panose="02020603050405020304" pitchFamily="18" charset="0"/>
              </a:rPr>
              <a:t>k</a:t>
            </a:r>
            <a:r>
              <a:rPr lang="tr-TR" altLang="en-US" smtClean="0">
                <a:latin typeface="Times New Roman" panose="02020603050405020304" pitchFamily="18" charset="0"/>
              </a:rPr>
              <a:t> </a:t>
            </a:r>
            <a:endParaRPr lang="en-US" altLang="en-US" smtClean="0">
              <a:latin typeface="Times New Roman" panose="02020603050405020304" pitchFamily="18" charset="0"/>
            </a:endParaRPr>
          </a:p>
        </p:txBody>
      </p:sp>
      <p:grpSp>
        <p:nvGrpSpPr>
          <p:cNvPr id="13319" name="Group 4"/>
          <p:cNvGrpSpPr>
            <a:grpSpLocks/>
          </p:cNvGrpSpPr>
          <p:nvPr/>
        </p:nvGrpSpPr>
        <p:grpSpPr bwMode="auto">
          <a:xfrm>
            <a:off x="381000" y="4784725"/>
            <a:ext cx="228600" cy="228600"/>
            <a:chOff x="336" y="3120"/>
            <a:chExt cx="144" cy="144"/>
          </a:xfrm>
        </p:grpSpPr>
        <p:sp>
          <p:nvSpPr>
            <p:cNvPr id="13320" name="Oval 5"/>
            <p:cNvSpPr>
              <a:spLocks noChangeArrowheads="1"/>
            </p:cNvSpPr>
            <p:nvPr/>
          </p:nvSpPr>
          <p:spPr bwMode="auto">
            <a:xfrm>
              <a:off x="384" y="3120"/>
              <a:ext cx="48" cy="48"/>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3321" name="Oval 6"/>
            <p:cNvSpPr>
              <a:spLocks noChangeArrowheads="1"/>
            </p:cNvSpPr>
            <p:nvPr/>
          </p:nvSpPr>
          <p:spPr bwMode="auto">
            <a:xfrm>
              <a:off x="336" y="3216"/>
              <a:ext cx="48" cy="48"/>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3322" name="Oval 7"/>
            <p:cNvSpPr>
              <a:spLocks noChangeArrowheads="1"/>
            </p:cNvSpPr>
            <p:nvPr/>
          </p:nvSpPr>
          <p:spPr bwMode="auto">
            <a:xfrm>
              <a:off x="432" y="3216"/>
              <a:ext cx="48" cy="48"/>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grpSp>
    </p:spTree>
    <p:extLst>
      <p:ext uri="{BB962C8B-B14F-4D97-AF65-F5344CB8AC3E}">
        <p14:creationId xmlns:p14="http://schemas.microsoft.com/office/powerpoint/2010/main" val="5741021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ate Placeholder 3"/>
          <p:cNvSpPr>
            <a:spLocks noGrp="1"/>
          </p:cNvSpPr>
          <p:nvPr>
            <p:ph type="dt" sz="quarter" idx="10"/>
          </p:nvPr>
        </p:nvSpPr>
        <p:spPr/>
        <p:txBody>
          <a:bodyPr/>
          <a:lstStyle/>
          <a:p>
            <a:pPr>
              <a:defRPr/>
            </a:pPr>
            <a:r>
              <a:rPr lang="en-US"/>
              <a:t>CS 473</a:t>
            </a:r>
          </a:p>
        </p:txBody>
      </p:sp>
      <p:sp>
        <p:nvSpPr>
          <p:cNvPr id="75" name="Footer Placeholder 4"/>
          <p:cNvSpPr>
            <a:spLocks noGrp="1"/>
          </p:cNvSpPr>
          <p:nvPr>
            <p:ph type="ftr" sz="quarter" idx="11"/>
          </p:nvPr>
        </p:nvSpPr>
        <p:spPr/>
        <p:txBody>
          <a:bodyPr/>
          <a:lstStyle/>
          <a:p>
            <a:pPr>
              <a:defRPr/>
            </a:pPr>
            <a:r>
              <a:rPr lang="en-US"/>
              <a:t>Lecture X</a:t>
            </a:r>
          </a:p>
        </p:txBody>
      </p:sp>
      <p:sp>
        <p:nvSpPr>
          <p:cNvPr id="7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BE6C007A-51AB-41AC-B42F-5153B205B115}" type="slidenum">
              <a:rPr lang="en-US" altLang="en-US">
                <a:latin typeface="Arial" panose="020B0604020202020204" pitchFamily="34" charset="0"/>
              </a:rPr>
              <a:pPr eaLnBrk="1" hangingPunct="1"/>
              <a:t>75</a:t>
            </a:fld>
            <a:endParaRPr lang="en-US" altLang="en-US">
              <a:latin typeface="Arial" panose="020B0604020202020204" pitchFamily="34" charset="0"/>
            </a:endParaRPr>
          </a:p>
        </p:txBody>
      </p:sp>
      <p:sp>
        <p:nvSpPr>
          <p:cNvPr id="14341" name="Rectangle 2"/>
          <p:cNvSpPr>
            <a:spLocks noGrp="1" noChangeArrowheads="1"/>
          </p:cNvSpPr>
          <p:nvPr>
            <p:ph type="title"/>
          </p:nvPr>
        </p:nvSpPr>
        <p:spPr>
          <a:xfrm>
            <a:off x="457200" y="274638"/>
            <a:ext cx="8686800" cy="1143000"/>
          </a:xfrm>
        </p:spPr>
        <p:txBody>
          <a:bodyPr/>
          <a:lstStyle/>
          <a:p>
            <a:pPr eaLnBrk="1" hangingPunct="1"/>
            <a:r>
              <a:rPr lang="tr-TR" altLang="en-US" sz="4000" smtClean="0">
                <a:solidFill>
                  <a:srgbClr val="0000FF"/>
                </a:solidFill>
                <a:latin typeface="Times New Roman" panose="02020603050405020304" pitchFamily="18" charset="0"/>
              </a:rPr>
              <a:t>Properties of Binomial Trees </a:t>
            </a:r>
            <a:r>
              <a:rPr lang="tr-TR" altLang="en-US" sz="3600" smtClean="0">
                <a:solidFill>
                  <a:srgbClr val="0000FF"/>
                </a:solidFill>
                <a:latin typeface="Times New Roman" panose="02020603050405020304" pitchFamily="18" charset="0"/>
              </a:rPr>
              <a:t>(Cont.)</a:t>
            </a:r>
            <a:endParaRPr lang="en-US" altLang="en-US" sz="3600" smtClean="0">
              <a:solidFill>
                <a:srgbClr val="0000FF"/>
              </a:solidFill>
              <a:latin typeface="Times New Roman" panose="02020603050405020304" pitchFamily="18" charset="0"/>
            </a:endParaRPr>
          </a:p>
        </p:txBody>
      </p:sp>
      <p:sp>
        <p:nvSpPr>
          <p:cNvPr id="14342" name="Line 103"/>
          <p:cNvSpPr>
            <a:spLocks noChangeShapeType="1"/>
          </p:cNvSpPr>
          <p:nvPr/>
        </p:nvSpPr>
        <p:spPr bwMode="auto">
          <a:xfrm flipV="1">
            <a:off x="2339975" y="2060575"/>
            <a:ext cx="4392613"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3" name="Text Box 104"/>
          <p:cNvSpPr txBox="1">
            <a:spLocks noChangeArrowheads="1"/>
          </p:cNvSpPr>
          <p:nvPr/>
        </p:nvSpPr>
        <p:spPr bwMode="auto">
          <a:xfrm>
            <a:off x="2000250" y="6000750"/>
            <a:ext cx="584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b="1" i="1"/>
              <a:t>B</a:t>
            </a:r>
            <a:r>
              <a:rPr lang="tr-TR" altLang="en-US" sz="2000" b="1" i="1" baseline="-25000"/>
              <a:t>k-1</a:t>
            </a:r>
            <a:endParaRPr lang="en-US" altLang="en-US" sz="2000" b="1" i="1" baseline="-25000"/>
          </a:p>
          <a:p>
            <a:pPr eaLnBrk="1" hangingPunct="1"/>
            <a:endParaRPr lang="en-US" altLang="en-US" b="1" i="1" baseline="-25000"/>
          </a:p>
        </p:txBody>
      </p:sp>
      <p:grpSp>
        <p:nvGrpSpPr>
          <p:cNvPr id="14344" name="Group 84"/>
          <p:cNvGrpSpPr>
            <a:grpSpLocks/>
          </p:cNvGrpSpPr>
          <p:nvPr/>
        </p:nvGrpSpPr>
        <p:grpSpPr bwMode="auto">
          <a:xfrm>
            <a:off x="107950" y="3000375"/>
            <a:ext cx="4605338" cy="3024188"/>
            <a:chOff x="357158" y="2857496"/>
            <a:chExt cx="4605338" cy="3024188"/>
          </a:xfrm>
        </p:grpSpPr>
        <p:grpSp>
          <p:nvGrpSpPr>
            <p:cNvPr id="14373" name="Group 66"/>
            <p:cNvGrpSpPr>
              <a:grpSpLocks/>
            </p:cNvGrpSpPr>
            <p:nvPr/>
          </p:nvGrpSpPr>
          <p:grpSpPr bwMode="auto">
            <a:xfrm>
              <a:off x="357158" y="3106734"/>
              <a:ext cx="4605338" cy="2774950"/>
              <a:chOff x="204" y="2136"/>
              <a:chExt cx="2901" cy="1748"/>
            </a:xfrm>
          </p:grpSpPr>
          <p:sp>
            <p:nvSpPr>
              <p:cNvPr id="14379" name="AutoShape 6"/>
              <p:cNvSpPr>
                <a:spLocks noChangeArrowheads="1"/>
              </p:cNvSpPr>
              <p:nvPr/>
            </p:nvSpPr>
            <p:spPr bwMode="auto">
              <a:xfrm>
                <a:off x="1966" y="2705"/>
                <a:ext cx="363" cy="635"/>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80" name="AutoShape 9"/>
              <p:cNvSpPr>
                <a:spLocks noChangeArrowheads="1"/>
              </p:cNvSpPr>
              <p:nvPr/>
            </p:nvSpPr>
            <p:spPr bwMode="auto">
              <a:xfrm>
                <a:off x="2380" y="2696"/>
                <a:ext cx="260" cy="41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81" name="AutoShape 12"/>
              <p:cNvSpPr>
                <a:spLocks noChangeArrowheads="1"/>
              </p:cNvSpPr>
              <p:nvPr/>
            </p:nvSpPr>
            <p:spPr bwMode="auto">
              <a:xfrm>
                <a:off x="800" y="2710"/>
                <a:ext cx="493" cy="747"/>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b="1" i="1"/>
                  <a:t>B</a:t>
                </a:r>
                <a:r>
                  <a:rPr lang="tr-TR" altLang="en-US" b="1" i="1" baseline="-25000"/>
                  <a:t>k-3</a:t>
                </a:r>
                <a:endParaRPr lang="en-US" altLang="en-US" b="1" i="1" baseline="-25000"/>
              </a:p>
            </p:txBody>
          </p:sp>
          <p:grpSp>
            <p:nvGrpSpPr>
              <p:cNvPr id="14382" name="Group 14"/>
              <p:cNvGrpSpPr>
                <a:grpSpLocks/>
              </p:cNvGrpSpPr>
              <p:nvPr/>
            </p:nvGrpSpPr>
            <p:grpSpPr bwMode="auto">
              <a:xfrm>
                <a:off x="204" y="2699"/>
                <a:ext cx="596" cy="951"/>
                <a:chOff x="2472" y="1821"/>
                <a:chExt cx="1044" cy="1110"/>
              </a:xfrm>
            </p:grpSpPr>
            <p:sp>
              <p:nvSpPr>
                <p:cNvPr id="14399" name="AutoShape 15"/>
                <p:cNvSpPr>
                  <a:spLocks noChangeArrowheads="1"/>
                </p:cNvSpPr>
                <p:nvPr/>
              </p:nvSpPr>
              <p:spPr bwMode="auto">
                <a:xfrm>
                  <a:off x="2472" y="1842"/>
                  <a:ext cx="1044" cy="1089"/>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400" name="Oval 16"/>
                <p:cNvSpPr>
                  <a:spLocks noChangeArrowheads="1"/>
                </p:cNvSpPr>
                <p:nvPr/>
              </p:nvSpPr>
              <p:spPr bwMode="auto">
                <a:xfrm>
                  <a:off x="2898" y="1821"/>
                  <a:ext cx="214" cy="18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grpSp>
          <p:sp>
            <p:nvSpPr>
              <p:cNvPr id="14383" name="Oval 18"/>
              <p:cNvSpPr>
                <a:spLocks noChangeArrowheads="1"/>
              </p:cNvSpPr>
              <p:nvPr/>
            </p:nvSpPr>
            <p:spPr bwMode="auto">
              <a:xfrm>
                <a:off x="1577" y="2834"/>
                <a:ext cx="26" cy="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84" name="Oval 19"/>
              <p:cNvSpPr>
                <a:spLocks noChangeArrowheads="1"/>
              </p:cNvSpPr>
              <p:nvPr/>
            </p:nvSpPr>
            <p:spPr bwMode="auto">
              <a:xfrm>
                <a:off x="1681" y="2834"/>
                <a:ext cx="26" cy="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85" name="Oval 20"/>
              <p:cNvSpPr>
                <a:spLocks noChangeArrowheads="1"/>
              </p:cNvSpPr>
              <p:nvPr/>
            </p:nvSpPr>
            <p:spPr bwMode="auto">
              <a:xfrm>
                <a:off x="1784" y="2834"/>
                <a:ext cx="26" cy="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86" name="Oval 21"/>
              <p:cNvSpPr>
                <a:spLocks noChangeArrowheads="1"/>
              </p:cNvSpPr>
              <p:nvPr/>
            </p:nvSpPr>
            <p:spPr bwMode="auto">
              <a:xfrm>
                <a:off x="1888" y="2834"/>
                <a:ext cx="26" cy="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87" name="Oval 22"/>
              <p:cNvSpPr>
                <a:spLocks noChangeArrowheads="1"/>
              </p:cNvSpPr>
              <p:nvPr/>
            </p:nvSpPr>
            <p:spPr bwMode="auto">
              <a:xfrm>
                <a:off x="1370" y="2834"/>
                <a:ext cx="25" cy="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88" name="Oval 23"/>
              <p:cNvSpPr>
                <a:spLocks noChangeArrowheads="1"/>
              </p:cNvSpPr>
              <p:nvPr/>
            </p:nvSpPr>
            <p:spPr bwMode="auto">
              <a:xfrm>
                <a:off x="1474" y="2834"/>
                <a:ext cx="25" cy="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14389" name="AutoShape 25"/>
              <p:cNvCxnSpPr>
                <a:cxnSpLocks noChangeShapeType="1"/>
                <a:stCxn id="14400" idx="7"/>
                <a:endCxn id="14378" idx="4"/>
              </p:cNvCxnSpPr>
              <p:nvPr/>
            </p:nvCxnSpPr>
            <p:spPr bwMode="auto">
              <a:xfrm rot="5400000" flipH="1" flipV="1">
                <a:off x="768" y="1920"/>
                <a:ext cx="585" cy="101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4390" name="AutoShape 26"/>
              <p:cNvCxnSpPr>
                <a:cxnSpLocks noChangeShapeType="1"/>
                <a:endCxn id="14378" idx="4"/>
              </p:cNvCxnSpPr>
              <p:nvPr/>
            </p:nvCxnSpPr>
            <p:spPr bwMode="auto">
              <a:xfrm rot="5400000" flipH="1" flipV="1">
                <a:off x="1029" y="2185"/>
                <a:ext cx="589" cy="4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4391" name="AutoShape 27"/>
              <p:cNvCxnSpPr>
                <a:cxnSpLocks noChangeShapeType="1"/>
                <a:endCxn id="14378" idx="4"/>
              </p:cNvCxnSpPr>
              <p:nvPr/>
            </p:nvCxnSpPr>
            <p:spPr bwMode="auto">
              <a:xfrm rot="10800000">
                <a:off x="1570" y="2137"/>
                <a:ext cx="561" cy="55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4392" name="AutoShape 28"/>
              <p:cNvCxnSpPr>
                <a:cxnSpLocks noChangeShapeType="1"/>
                <a:stCxn id="14378" idx="4"/>
              </p:cNvCxnSpPr>
              <p:nvPr/>
            </p:nvCxnSpPr>
            <p:spPr bwMode="auto">
              <a:xfrm rot="16200000" flipH="1">
                <a:off x="1764" y="1942"/>
                <a:ext cx="545" cy="93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4393" name="AutoShape 29"/>
              <p:cNvCxnSpPr>
                <a:cxnSpLocks noChangeShapeType="1"/>
                <a:stCxn id="14378" idx="4"/>
              </p:cNvCxnSpPr>
              <p:nvPr/>
            </p:nvCxnSpPr>
            <p:spPr bwMode="auto">
              <a:xfrm rot="16200000" flipH="1">
                <a:off x="1904" y="1803"/>
                <a:ext cx="591" cy="125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4394" name="AutoShape 30"/>
              <p:cNvSpPr>
                <a:spLocks/>
              </p:cNvSpPr>
              <p:nvPr/>
            </p:nvSpPr>
            <p:spPr bwMode="auto">
              <a:xfrm rot="-5400000">
                <a:off x="1596" y="2375"/>
                <a:ext cx="117" cy="2901"/>
              </a:xfrm>
              <a:prstGeom prst="leftBrace">
                <a:avLst>
                  <a:gd name="adj1" fmla="val 206624"/>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b="1" i="1"/>
              </a:p>
            </p:txBody>
          </p:sp>
          <p:sp>
            <p:nvSpPr>
              <p:cNvPr id="14395" name="Text Box 31"/>
              <p:cNvSpPr txBox="1">
                <a:spLocks noChangeArrowheads="1"/>
              </p:cNvSpPr>
              <p:nvPr/>
            </p:nvSpPr>
            <p:spPr bwMode="auto">
              <a:xfrm>
                <a:off x="295" y="3340"/>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b="1" i="1"/>
                  <a:t>B</a:t>
                </a:r>
                <a:r>
                  <a:rPr lang="tr-TR" altLang="en-US" b="1" i="1" baseline="-25000"/>
                  <a:t>k-2</a:t>
                </a:r>
                <a:endParaRPr lang="en-US" altLang="en-US" b="1" i="1" baseline="-25000"/>
              </a:p>
            </p:txBody>
          </p:sp>
          <p:sp>
            <p:nvSpPr>
              <p:cNvPr id="14396" name="Text Box 32"/>
              <p:cNvSpPr txBox="1">
                <a:spLocks noChangeArrowheads="1"/>
              </p:cNvSpPr>
              <p:nvPr/>
            </p:nvSpPr>
            <p:spPr bwMode="auto">
              <a:xfrm>
                <a:off x="2044" y="310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b="1" i="1"/>
                  <a:t>B</a:t>
                </a:r>
                <a:r>
                  <a:rPr lang="tr-TR" altLang="en-US" b="1" i="1" baseline="-25000"/>
                  <a:t>2</a:t>
                </a:r>
                <a:endParaRPr lang="en-US" altLang="en-US" b="1" i="1" baseline="-25000"/>
              </a:p>
            </p:txBody>
          </p:sp>
          <p:sp>
            <p:nvSpPr>
              <p:cNvPr id="14397" name="Text Box 33"/>
              <p:cNvSpPr txBox="1">
                <a:spLocks noChangeArrowheads="1"/>
              </p:cNvSpPr>
              <p:nvPr/>
            </p:nvSpPr>
            <p:spPr bwMode="auto">
              <a:xfrm>
                <a:off x="2381" y="288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b="1" i="1"/>
                  <a:t>B</a:t>
                </a:r>
                <a:r>
                  <a:rPr lang="tr-TR" altLang="en-US" b="1" i="1" baseline="-25000"/>
                  <a:t>1</a:t>
                </a:r>
                <a:endParaRPr lang="en-US" altLang="en-US" b="1" i="1" baseline="-25000"/>
              </a:p>
            </p:txBody>
          </p:sp>
          <p:sp>
            <p:nvSpPr>
              <p:cNvPr id="14398" name="Text Box 34"/>
              <p:cNvSpPr txBox="1">
                <a:spLocks noChangeArrowheads="1"/>
              </p:cNvSpPr>
              <p:nvPr/>
            </p:nvSpPr>
            <p:spPr bwMode="auto">
              <a:xfrm>
                <a:off x="2653" y="2841"/>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b="1" i="1"/>
                  <a:t>B</a:t>
                </a:r>
                <a:r>
                  <a:rPr lang="tr-TR" altLang="en-US" b="1" i="1" baseline="-25000"/>
                  <a:t>0</a:t>
                </a:r>
                <a:endParaRPr lang="en-US" altLang="en-US" b="1" i="1" baseline="-25000"/>
              </a:p>
            </p:txBody>
          </p:sp>
        </p:grpSp>
        <p:sp>
          <p:nvSpPr>
            <p:cNvPr id="14374" name="Oval 16"/>
            <p:cNvSpPr>
              <a:spLocks noChangeArrowheads="1"/>
            </p:cNvSpPr>
            <p:nvPr/>
          </p:nvSpPr>
          <p:spPr bwMode="auto">
            <a:xfrm>
              <a:off x="1615146" y="4000504"/>
              <a:ext cx="193943" cy="25037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75" name="Oval 16"/>
            <p:cNvSpPr>
              <a:spLocks noChangeArrowheads="1"/>
            </p:cNvSpPr>
            <p:nvPr/>
          </p:nvSpPr>
          <p:spPr bwMode="auto">
            <a:xfrm>
              <a:off x="3357554" y="4000504"/>
              <a:ext cx="193943" cy="25037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76" name="Oval 16"/>
            <p:cNvSpPr>
              <a:spLocks noChangeArrowheads="1"/>
            </p:cNvSpPr>
            <p:nvPr/>
          </p:nvSpPr>
          <p:spPr bwMode="auto">
            <a:xfrm>
              <a:off x="3929058" y="4000504"/>
              <a:ext cx="193943" cy="25037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77" name="Oval 16"/>
            <p:cNvSpPr>
              <a:spLocks noChangeArrowheads="1"/>
            </p:cNvSpPr>
            <p:nvPr/>
          </p:nvSpPr>
          <p:spPr bwMode="auto">
            <a:xfrm>
              <a:off x="4357686" y="4000504"/>
              <a:ext cx="193943" cy="25037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78" name="Oval 16"/>
            <p:cNvSpPr>
              <a:spLocks noChangeArrowheads="1"/>
            </p:cNvSpPr>
            <p:nvPr/>
          </p:nvSpPr>
          <p:spPr bwMode="auto">
            <a:xfrm>
              <a:off x="2428860" y="2857496"/>
              <a:ext cx="193943" cy="25037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grpSp>
      <p:grpSp>
        <p:nvGrpSpPr>
          <p:cNvPr id="14345" name="Group 122"/>
          <p:cNvGrpSpPr>
            <a:grpSpLocks/>
          </p:cNvGrpSpPr>
          <p:nvPr/>
        </p:nvGrpSpPr>
        <p:grpSpPr bwMode="auto">
          <a:xfrm>
            <a:off x="4538663" y="1857375"/>
            <a:ext cx="4329112" cy="2652713"/>
            <a:chOff x="357157" y="2857496"/>
            <a:chExt cx="4329117" cy="2652724"/>
          </a:xfrm>
        </p:grpSpPr>
        <p:grpSp>
          <p:nvGrpSpPr>
            <p:cNvPr id="14346" name="Group 66"/>
            <p:cNvGrpSpPr>
              <a:grpSpLocks/>
            </p:cNvGrpSpPr>
            <p:nvPr/>
          </p:nvGrpSpPr>
          <p:grpSpPr bwMode="auto">
            <a:xfrm>
              <a:off x="357157" y="3106740"/>
              <a:ext cx="4329117" cy="2403480"/>
              <a:chOff x="204" y="2136"/>
              <a:chExt cx="2727" cy="1514"/>
            </a:xfrm>
          </p:grpSpPr>
          <p:sp>
            <p:nvSpPr>
              <p:cNvPr id="14352" name="AutoShape 6"/>
              <p:cNvSpPr>
                <a:spLocks noChangeArrowheads="1"/>
              </p:cNvSpPr>
              <p:nvPr/>
            </p:nvSpPr>
            <p:spPr bwMode="auto">
              <a:xfrm>
                <a:off x="1966" y="2705"/>
                <a:ext cx="363" cy="635"/>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53" name="AutoShape 9"/>
              <p:cNvSpPr>
                <a:spLocks noChangeArrowheads="1"/>
              </p:cNvSpPr>
              <p:nvPr/>
            </p:nvSpPr>
            <p:spPr bwMode="auto">
              <a:xfrm>
                <a:off x="2380" y="2696"/>
                <a:ext cx="260" cy="41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54" name="AutoShape 12"/>
              <p:cNvSpPr>
                <a:spLocks noChangeArrowheads="1"/>
              </p:cNvSpPr>
              <p:nvPr/>
            </p:nvSpPr>
            <p:spPr bwMode="auto">
              <a:xfrm>
                <a:off x="800" y="2710"/>
                <a:ext cx="493" cy="747"/>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b="1" i="1"/>
                  <a:t>B</a:t>
                </a:r>
                <a:r>
                  <a:rPr lang="tr-TR" altLang="en-US" sz="2000" b="1" i="1" baseline="-25000"/>
                  <a:t>k-3</a:t>
                </a:r>
                <a:endParaRPr lang="en-US" altLang="en-US" sz="2000" b="1" i="1" baseline="-25000"/>
              </a:p>
            </p:txBody>
          </p:sp>
          <p:grpSp>
            <p:nvGrpSpPr>
              <p:cNvPr id="14355" name="Group 14"/>
              <p:cNvGrpSpPr>
                <a:grpSpLocks/>
              </p:cNvGrpSpPr>
              <p:nvPr/>
            </p:nvGrpSpPr>
            <p:grpSpPr bwMode="auto">
              <a:xfrm>
                <a:off x="204" y="2699"/>
                <a:ext cx="596" cy="951"/>
                <a:chOff x="2472" y="1821"/>
                <a:chExt cx="1044" cy="1110"/>
              </a:xfrm>
            </p:grpSpPr>
            <p:sp>
              <p:nvSpPr>
                <p:cNvPr id="14371" name="AutoShape 15"/>
                <p:cNvSpPr>
                  <a:spLocks noChangeArrowheads="1"/>
                </p:cNvSpPr>
                <p:nvPr/>
              </p:nvSpPr>
              <p:spPr bwMode="auto">
                <a:xfrm>
                  <a:off x="2472" y="1842"/>
                  <a:ext cx="1044" cy="1089"/>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72" name="Oval 16"/>
                <p:cNvSpPr>
                  <a:spLocks noChangeArrowheads="1"/>
                </p:cNvSpPr>
                <p:nvPr/>
              </p:nvSpPr>
              <p:spPr bwMode="auto">
                <a:xfrm>
                  <a:off x="2903" y="1821"/>
                  <a:ext cx="214" cy="18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grpSp>
          <p:sp>
            <p:nvSpPr>
              <p:cNvPr id="14356" name="Oval 18"/>
              <p:cNvSpPr>
                <a:spLocks noChangeArrowheads="1"/>
              </p:cNvSpPr>
              <p:nvPr/>
            </p:nvSpPr>
            <p:spPr bwMode="auto">
              <a:xfrm>
                <a:off x="1577" y="2834"/>
                <a:ext cx="26" cy="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57" name="Oval 19"/>
              <p:cNvSpPr>
                <a:spLocks noChangeArrowheads="1"/>
              </p:cNvSpPr>
              <p:nvPr/>
            </p:nvSpPr>
            <p:spPr bwMode="auto">
              <a:xfrm>
                <a:off x="1681" y="2834"/>
                <a:ext cx="26" cy="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58" name="Oval 20"/>
              <p:cNvSpPr>
                <a:spLocks noChangeArrowheads="1"/>
              </p:cNvSpPr>
              <p:nvPr/>
            </p:nvSpPr>
            <p:spPr bwMode="auto">
              <a:xfrm>
                <a:off x="1784" y="2834"/>
                <a:ext cx="26" cy="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59" name="Oval 21"/>
              <p:cNvSpPr>
                <a:spLocks noChangeArrowheads="1"/>
              </p:cNvSpPr>
              <p:nvPr/>
            </p:nvSpPr>
            <p:spPr bwMode="auto">
              <a:xfrm>
                <a:off x="1888" y="2834"/>
                <a:ext cx="26" cy="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60" name="Oval 22"/>
              <p:cNvSpPr>
                <a:spLocks noChangeArrowheads="1"/>
              </p:cNvSpPr>
              <p:nvPr/>
            </p:nvSpPr>
            <p:spPr bwMode="auto">
              <a:xfrm>
                <a:off x="1370" y="2834"/>
                <a:ext cx="25" cy="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61" name="Oval 23"/>
              <p:cNvSpPr>
                <a:spLocks noChangeArrowheads="1"/>
              </p:cNvSpPr>
              <p:nvPr/>
            </p:nvSpPr>
            <p:spPr bwMode="auto">
              <a:xfrm>
                <a:off x="1474" y="2834"/>
                <a:ext cx="25" cy="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14362" name="AutoShape 25"/>
              <p:cNvCxnSpPr>
                <a:cxnSpLocks noChangeShapeType="1"/>
                <a:stCxn id="14372" idx="7"/>
                <a:endCxn id="14351" idx="4"/>
              </p:cNvCxnSpPr>
              <p:nvPr/>
            </p:nvCxnSpPr>
            <p:spPr bwMode="auto">
              <a:xfrm rot="5400000" flipH="1" flipV="1">
                <a:off x="769" y="1921"/>
                <a:ext cx="585" cy="101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4363" name="AutoShape 26"/>
              <p:cNvCxnSpPr>
                <a:cxnSpLocks noChangeShapeType="1"/>
                <a:endCxn id="14351" idx="4"/>
              </p:cNvCxnSpPr>
              <p:nvPr/>
            </p:nvCxnSpPr>
            <p:spPr bwMode="auto">
              <a:xfrm rot="5400000" flipH="1" flipV="1">
                <a:off x="1029" y="2185"/>
                <a:ext cx="589" cy="4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4364" name="AutoShape 27"/>
              <p:cNvCxnSpPr>
                <a:cxnSpLocks noChangeShapeType="1"/>
                <a:endCxn id="14351" idx="4"/>
              </p:cNvCxnSpPr>
              <p:nvPr/>
            </p:nvCxnSpPr>
            <p:spPr bwMode="auto">
              <a:xfrm rot="10800000">
                <a:off x="1570" y="2137"/>
                <a:ext cx="561" cy="55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4365" name="AutoShape 28"/>
              <p:cNvCxnSpPr>
                <a:cxnSpLocks noChangeShapeType="1"/>
                <a:stCxn id="14351" idx="4"/>
              </p:cNvCxnSpPr>
              <p:nvPr/>
            </p:nvCxnSpPr>
            <p:spPr bwMode="auto">
              <a:xfrm rot="16200000" flipH="1">
                <a:off x="1764" y="1942"/>
                <a:ext cx="545" cy="93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4366" name="AutoShape 29"/>
              <p:cNvCxnSpPr>
                <a:cxnSpLocks noChangeShapeType="1"/>
                <a:stCxn id="14351" idx="4"/>
              </p:cNvCxnSpPr>
              <p:nvPr/>
            </p:nvCxnSpPr>
            <p:spPr bwMode="auto">
              <a:xfrm rot="16200000" flipH="1">
                <a:off x="1904" y="1803"/>
                <a:ext cx="591" cy="125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4367" name="Text Box 31"/>
              <p:cNvSpPr txBox="1">
                <a:spLocks noChangeArrowheads="1"/>
              </p:cNvSpPr>
              <p:nvPr/>
            </p:nvSpPr>
            <p:spPr bwMode="auto">
              <a:xfrm>
                <a:off x="295" y="3340"/>
                <a:ext cx="3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b="1" i="1"/>
                  <a:t>B</a:t>
                </a:r>
                <a:r>
                  <a:rPr lang="tr-TR" altLang="en-US" sz="2000" b="1" i="1" baseline="-25000"/>
                  <a:t>k-2</a:t>
                </a:r>
                <a:endParaRPr lang="en-US" altLang="en-US" sz="2000" b="1" i="1" baseline="-25000"/>
              </a:p>
            </p:txBody>
          </p:sp>
          <p:sp>
            <p:nvSpPr>
              <p:cNvPr id="14368" name="Text Box 32"/>
              <p:cNvSpPr txBox="1">
                <a:spLocks noChangeArrowheads="1"/>
              </p:cNvSpPr>
              <p:nvPr/>
            </p:nvSpPr>
            <p:spPr bwMode="auto">
              <a:xfrm>
                <a:off x="2044" y="3107"/>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b="1" i="1"/>
                  <a:t>B</a:t>
                </a:r>
                <a:r>
                  <a:rPr lang="tr-TR" altLang="en-US" sz="2000" b="1" i="1" baseline="-25000"/>
                  <a:t>2</a:t>
                </a:r>
                <a:endParaRPr lang="en-US" altLang="en-US" sz="2000" b="1" i="1" baseline="-25000"/>
              </a:p>
            </p:txBody>
          </p:sp>
          <p:sp>
            <p:nvSpPr>
              <p:cNvPr id="14369" name="Text Box 33"/>
              <p:cNvSpPr txBox="1">
                <a:spLocks noChangeArrowheads="1"/>
              </p:cNvSpPr>
              <p:nvPr/>
            </p:nvSpPr>
            <p:spPr bwMode="auto">
              <a:xfrm>
                <a:off x="2381" y="2887"/>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b="1" i="1"/>
                  <a:t>B</a:t>
                </a:r>
                <a:r>
                  <a:rPr lang="tr-TR" altLang="en-US" sz="2000" b="1" i="1" baseline="-25000"/>
                  <a:t>1</a:t>
                </a:r>
                <a:endParaRPr lang="en-US" altLang="en-US" sz="2000" b="1" i="1" baseline="-25000"/>
              </a:p>
            </p:txBody>
          </p:sp>
          <p:sp>
            <p:nvSpPr>
              <p:cNvPr id="14370" name="Text Box 34"/>
              <p:cNvSpPr txBox="1">
                <a:spLocks noChangeArrowheads="1"/>
              </p:cNvSpPr>
              <p:nvPr/>
            </p:nvSpPr>
            <p:spPr bwMode="auto">
              <a:xfrm>
                <a:off x="2653" y="2841"/>
                <a:ext cx="2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b="1" i="1"/>
                  <a:t>B</a:t>
                </a:r>
                <a:r>
                  <a:rPr lang="tr-TR" altLang="en-US" sz="2000" b="1" i="1" baseline="-25000"/>
                  <a:t>0</a:t>
                </a:r>
                <a:endParaRPr lang="en-US" altLang="en-US" sz="2000" b="1" i="1" baseline="-25000"/>
              </a:p>
            </p:txBody>
          </p:sp>
        </p:grpSp>
        <p:sp>
          <p:nvSpPr>
            <p:cNvPr id="14347" name="Oval 16"/>
            <p:cNvSpPr>
              <a:spLocks noChangeArrowheads="1"/>
            </p:cNvSpPr>
            <p:nvPr/>
          </p:nvSpPr>
          <p:spPr bwMode="auto">
            <a:xfrm>
              <a:off x="1615146" y="4000504"/>
              <a:ext cx="193943" cy="25037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48" name="Oval 16"/>
            <p:cNvSpPr>
              <a:spLocks noChangeArrowheads="1"/>
            </p:cNvSpPr>
            <p:nvPr/>
          </p:nvSpPr>
          <p:spPr bwMode="auto">
            <a:xfrm>
              <a:off x="3357554" y="4000504"/>
              <a:ext cx="193943" cy="25037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49" name="Oval 16"/>
            <p:cNvSpPr>
              <a:spLocks noChangeArrowheads="1"/>
            </p:cNvSpPr>
            <p:nvPr/>
          </p:nvSpPr>
          <p:spPr bwMode="auto">
            <a:xfrm>
              <a:off x="3929058" y="4000504"/>
              <a:ext cx="193943" cy="25037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50" name="Oval 16"/>
            <p:cNvSpPr>
              <a:spLocks noChangeArrowheads="1"/>
            </p:cNvSpPr>
            <p:nvPr/>
          </p:nvSpPr>
          <p:spPr bwMode="auto">
            <a:xfrm>
              <a:off x="4357686" y="4000504"/>
              <a:ext cx="193943" cy="25037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4351" name="Oval 16"/>
            <p:cNvSpPr>
              <a:spLocks noChangeArrowheads="1"/>
            </p:cNvSpPr>
            <p:nvPr/>
          </p:nvSpPr>
          <p:spPr bwMode="auto">
            <a:xfrm>
              <a:off x="2428860" y="2857496"/>
              <a:ext cx="193943" cy="25037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grpSp>
    </p:spTree>
    <p:extLst>
      <p:ext uri="{BB962C8B-B14F-4D97-AF65-F5344CB8AC3E}">
        <p14:creationId xmlns:p14="http://schemas.microsoft.com/office/powerpoint/2010/main" val="32933927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quarter" idx="10"/>
          </p:nvPr>
        </p:nvSpPr>
        <p:spPr/>
        <p:txBody>
          <a:bodyPr/>
          <a:lstStyle/>
          <a:p>
            <a:pPr>
              <a:defRPr/>
            </a:pPr>
            <a:r>
              <a:rPr lang="en-US"/>
              <a:t>CS 473</a:t>
            </a:r>
          </a:p>
        </p:txBody>
      </p:sp>
      <p:sp>
        <p:nvSpPr>
          <p:cNvPr id="13" name="Footer Placeholder 4"/>
          <p:cNvSpPr>
            <a:spLocks noGrp="1"/>
          </p:cNvSpPr>
          <p:nvPr>
            <p:ph type="ftr" sz="quarter" idx="11"/>
          </p:nvPr>
        </p:nvSpPr>
        <p:spPr/>
        <p:txBody>
          <a:bodyPr/>
          <a:lstStyle/>
          <a:p>
            <a:pPr>
              <a:defRPr/>
            </a:pPr>
            <a:r>
              <a:rPr lang="en-US"/>
              <a:t>Lecture X</a:t>
            </a:r>
          </a:p>
        </p:txBody>
      </p:sp>
      <p:sp>
        <p:nvSpPr>
          <p:cNvPr id="14"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48680D86-EE31-414B-84F7-0F8580F629FF}" type="slidenum">
              <a:rPr lang="en-US" altLang="en-US">
                <a:latin typeface="Arial" panose="020B0604020202020204" pitchFamily="34" charset="0"/>
              </a:rPr>
              <a:pPr eaLnBrk="1" hangingPunct="1"/>
              <a:t>76</a:t>
            </a:fld>
            <a:endParaRPr lang="en-US" altLang="en-US">
              <a:latin typeface="Arial" panose="020B0604020202020204" pitchFamily="34" charset="0"/>
            </a:endParaRPr>
          </a:p>
        </p:txBody>
      </p:sp>
      <p:sp>
        <p:nvSpPr>
          <p:cNvPr id="15365" name="Rectangle 2"/>
          <p:cNvSpPr>
            <a:spLocks noGrp="1" noChangeArrowheads="1"/>
          </p:cNvSpPr>
          <p:nvPr>
            <p:ph type="title"/>
          </p:nvPr>
        </p:nvSpPr>
        <p:spPr>
          <a:xfrm>
            <a:off x="457200" y="274638"/>
            <a:ext cx="8686800" cy="1143000"/>
          </a:xfrm>
        </p:spPr>
        <p:txBody>
          <a:bodyPr/>
          <a:lstStyle/>
          <a:p>
            <a:pPr eaLnBrk="1" hangingPunct="1"/>
            <a:r>
              <a:rPr lang="tr-TR" altLang="en-US" sz="4000" smtClean="0">
                <a:solidFill>
                  <a:srgbClr val="0000FF"/>
                </a:solidFill>
                <a:latin typeface="Times New Roman" panose="02020603050405020304" pitchFamily="18" charset="0"/>
              </a:rPr>
              <a:t>Properties of Binomial Trees</a:t>
            </a:r>
            <a:r>
              <a:rPr lang="en-US" altLang="en-US" sz="3500" smtClean="0">
                <a:solidFill>
                  <a:srgbClr val="0000FF"/>
                </a:solidFill>
                <a:latin typeface="Times New Roman" panose="02020603050405020304" pitchFamily="18" charset="0"/>
              </a:rPr>
              <a:t> </a:t>
            </a:r>
            <a:r>
              <a:rPr lang="tr-TR" altLang="en-US" sz="3500" smtClean="0">
                <a:solidFill>
                  <a:srgbClr val="0000FF"/>
                </a:solidFill>
                <a:latin typeface="Times New Roman" panose="02020603050405020304" pitchFamily="18" charset="0"/>
              </a:rPr>
              <a:t>(Cont.)</a:t>
            </a:r>
            <a:endParaRPr lang="en-US" altLang="en-US" sz="3500" smtClean="0">
              <a:solidFill>
                <a:srgbClr val="0000FF"/>
              </a:solidFill>
              <a:latin typeface="Times New Roman" panose="02020603050405020304" pitchFamily="18" charset="0"/>
            </a:endParaRPr>
          </a:p>
        </p:txBody>
      </p:sp>
      <p:sp>
        <p:nvSpPr>
          <p:cNvPr id="15366" name="Rectangle 3"/>
          <p:cNvSpPr>
            <a:spLocks noGrp="1" noChangeArrowheads="1"/>
          </p:cNvSpPr>
          <p:nvPr>
            <p:ph type="body" idx="1"/>
          </p:nvPr>
        </p:nvSpPr>
        <p:spPr/>
        <p:txBody>
          <a:bodyPr/>
          <a:lstStyle/>
          <a:p>
            <a:pPr eaLnBrk="1" hangingPunct="1"/>
            <a:r>
              <a:rPr lang="tr-TR" altLang="en-US" smtClean="0">
                <a:solidFill>
                  <a:srgbClr val="FF3300"/>
                </a:solidFill>
                <a:latin typeface="Times New Roman" panose="02020603050405020304" pitchFamily="18" charset="0"/>
              </a:rPr>
              <a:t>COROLLARY:</a:t>
            </a:r>
            <a:r>
              <a:rPr lang="tr-TR" altLang="en-US" smtClean="0">
                <a:latin typeface="Times New Roman" panose="02020603050405020304" pitchFamily="18" charset="0"/>
              </a:rPr>
              <a:t> The maximum degree of any node in an n-node binomial tree is lg</a:t>
            </a:r>
            <a:r>
              <a:rPr lang="en-US" altLang="en-US" smtClean="0">
                <a:latin typeface="Times New Roman" panose="02020603050405020304" pitchFamily="18" charset="0"/>
              </a:rPr>
              <a:t>(</a:t>
            </a:r>
            <a:r>
              <a:rPr lang="tr-TR" altLang="en-US" smtClean="0">
                <a:latin typeface="Times New Roman" panose="02020603050405020304" pitchFamily="18" charset="0"/>
              </a:rPr>
              <a:t>n</a:t>
            </a:r>
            <a:r>
              <a:rPr lang="en-US" altLang="en-US" smtClean="0">
                <a:latin typeface="Times New Roman" panose="02020603050405020304" pitchFamily="18" charset="0"/>
              </a:rPr>
              <a:t>)</a:t>
            </a:r>
            <a:endParaRPr lang="tr-TR" altLang="en-US" smtClean="0">
              <a:latin typeface="Times New Roman" panose="02020603050405020304" pitchFamily="18" charset="0"/>
            </a:endParaRPr>
          </a:p>
          <a:p>
            <a:pPr eaLnBrk="1" hangingPunct="1">
              <a:buFontTx/>
              <a:buNone/>
            </a:pPr>
            <a:endParaRPr lang="tr-TR" altLang="en-US" sz="2000" smtClean="0">
              <a:latin typeface="Times New Roman" panose="02020603050405020304" pitchFamily="18" charset="0"/>
            </a:endParaRPr>
          </a:p>
          <a:p>
            <a:pPr eaLnBrk="1" hangingPunct="1">
              <a:buFontTx/>
              <a:buNone/>
            </a:pPr>
            <a:r>
              <a:rPr lang="en-US" altLang="en-US" smtClean="0">
                <a:latin typeface="Times New Roman" panose="02020603050405020304" pitchFamily="18" charset="0"/>
              </a:rPr>
              <a:t>	</a:t>
            </a:r>
            <a:r>
              <a:rPr lang="tr-TR" altLang="en-US" smtClean="0">
                <a:latin typeface="Times New Roman" panose="02020603050405020304" pitchFamily="18" charset="0"/>
              </a:rPr>
              <a:t>The term </a:t>
            </a:r>
            <a:r>
              <a:rPr lang="tr-TR" altLang="en-US" smtClean="0">
                <a:solidFill>
                  <a:srgbClr val="FF3300"/>
                </a:solidFill>
                <a:latin typeface="Times New Roman" panose="02020603050405020304" pitchFamily="18" charset="0"/>
              </a:rPr>
              <a:t>BINOMIAL TREE </a:t>
            </a:r>
            <a:r>
              <a:rPr lang="tr-TR" altLang="en-US" smtClean="0">
                <a:latin typeface="Times New Roman" panose="02020603050405020304" pitchFamily="18" charset="0"/>
              </a:rPr>
              <a:t>comes from the</a:t>
            </a:r>
          </a:p>
          <a:p>
            <a:pPr eaLnBrk="1" hangingPunct="1">
              <a:buFontTx/>
              <a:buNone/>
            </a:pPr>
            <a:r>
              <a:rPr lang="tr-TR" altLang="en-US" smtClean="0">
                <a:latin typeface="Times New Roman" panose="02020603050405020304" pitchFamily="18" charset="0"/>
              </a:rPr>
              <a:t> </a:t>
            </a:r>
            <a:r>
              <a:rPr lang="en-US" altLang="en-US" smtClean="0">
                <a:latin typeface="Times New Roman" panose="02020603050405020304" pitchFamily="18" charset="0"/>
              </a:rPr>
              <a:t>	</a:t>
            </a:r>
            <a:r>
              <a:rPr lang="tr-TR" altLang="en-US" smtClean="0">
                <a:latin typeface="Times New Roman" panose="02020603050405020304" pitchFamily="18" charset="0"/>
              </a:rPr>
              <a:t>3rd property.</a:t>
            </a:r>
          </a:p>
          <a:p>
            <a:pPr eaLnBrk="1" hangingPunct="1">
              <a:buFontTx/>
              <a:buNone/>
            </a:pPr>
            <a:r>
              <a:rPr lang="en-US" altLang="en-US" i="1" smtClean="0">
                <a:latin typeface="Times New Roman" panose="02020603050405020304" pitchFamily="18" charset="0"/>
              </a:rPr>
              <a:t>	</a:t>
            </a:r>
            <a:r>
              <a:rPr lang="tr-TR" altLang="en-US" i="1" smtClean="0">
                <a:latin typeface="Times New Roman" panose="02020603050405020304" pitchFamily="18" charset="0"/>
              </a:rPr>
              <a:t>i.e.</a:t>
            </a:r>
            <a:r>
              <a:rPr lang="tr-TR" altLang="en-US" smtClean="0">
                <a:latin typeface="Times New Roman" panose="02020603050405020304" pitchFamily="18" charset="0"/>
              </a:rPr>
              <a:t> There are         nodes at depth </a:t>
            </a:r>
            <a:r>
              <a:rPr lang="tr-TR" altLang="en-US" i="1" smtClean="0">
                <a:latin typeface="Times New Roman" panose="02020603050405020304" pitchFamily="18" charset="0"/>
              </a:rPr>
              <a:t>i</a:t>
            </a:r>
            <a:r>
              <a:rPr lang="tr-TR" altLang="en-US" smtClean="0">
                <a:latin typeface="Times New Roman" panose="02020603050405020304" pitchFamily="18" charset="0"/>
              </a:rPr>
              <a:t> of a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k</a:t>
            </a:r>
            <a:endParaRPr lang="tr-TR" altLang="en-US" baseline="-25000" smtClean="0">
              <a:latin typeface="Times New Roman" panose="02020603050405020304" pitchFamily="18" charset="0"/>
            </a:endParaRPr>
          </a:p>
          <a:p>
            <a:pPr eaLnBrk="1" hangingPunct="1">
              <a:buFontTx/>
              <a:buNone/>
            </a:pPr>
            <a:r>
              <a:rPr lang="en-US" altLang="en-US" smtClean="0">
                <a:latin typeface="Times New Roman" panose="02020603050405020304" pitchFamily="18" charset="0"/>
              </a:rPr>
              <a:t>	      </a:t>
            </a:r>
            <a:r>
              <a:rPr lang="tr-TR" altLang="en-US" smtClean="0">
                <a:latin typeface="Times New Roman" panose="02020603050405020304" pitchFamily="18" charset="0"/>
              </a:rPr>
              <a:t>terms         are the binomial coefficients.</a:t>
            </a:r>
            <a:endParaRPr lang="tr-TR" altLang="en-US" baseline="-25000" smtClean="0">
              <a:latin typeface="Times New Roman" panose="02020603050405020304" pitchFamily="18" charset="0"/>
            </a:endParaRPr>
          </a:p>
          <a:p>
            <a:pPr eaLnBrk="1" hangingPunct="1"/>
            <a:endParaRPr lang="en-US" altLang="en-US" u="sng" smtClean="0">
              <a:latin typeface="Times New Roman" panose="02020603050405020304" pitchFamily="18" charset="0"/>
            </a:endParaRPr>
          </a:p>
        </p:txBody>
      </p:sp>
      <p:grpSp>
        <p:nvGrpSpPr>
          <p:cNvPr id="15367" name="Group 7"/>
          <p:cNvGrpSpPr>
            <a:grpSpLocks/>
          </p:cNvGrpSpPr>
          <p:nvPr/>
        </p:nvGrpSpPr>
        <p:grpSpPr bwMode="auto">
          <a:xfrm>
            <a:off x="3214688" y="4000500"/>
            <a:ext cx="523875" cy="952500"/>
            <a:chOff x="703" y="3647"/>
            <a:chExt cx="272" cy="720"/>
          </a:xfrm>
        </p:grpSpPr>
        <p:sp>
          <p:nvSpPr>
            <p:cNvPr id="15372" name="AutoShape 4"/>
            <p:cNvSpPr>
              <a:spLocks noChangeArrowheads="1"/>
            </p:cNvSpPr>
            <p:nvPr/>
          </p:nvSpPr>
          <p:spPr bwMode="auto">
            <a:xfrm>
              <a:off x="703" y="3744"/>
              <a:ext cx="272" cy="576"/>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5373" name="Text Box 5"/>
            <p:cNvSpPr txBox="1">
              <a:spLocks noChangeArrowheads="1"/>
            </p:cNvSpPr>
            <p:nvPr/>
          </p:nvSpPr>
          <p:spPr bwMode="auto">
            <a:xfrm>
              <a:off x="760" y="3647"/>
              <a:ext cx="204"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i="1"/>
                <a:t>k</a:t>
              </a:r>
              <a:endParaRPr lang="en-US" altLang="en-US" sz="2800" i="1"/>
            </a:p>
          </p:txBody>
        </p:sp>
        <p:sp>
          <p:nvSpPr>
            <p:cNvPr id="15374" name="Text Box 6"/>
            <p:cNvSpPr txBox="1">
              <a:spLocks noChangeArrowheads="1"/>
            </p:cNvSpPr>
            <p:nvPr/>
          </p:nvSpPr>
          <p:spPr bwMode="auto">
            <a:xfrm>
              <a:off x="760" y="3971"/>
              <a:ext cx="169"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i="1"/>
                <a:t>i</a:t>
              </a:r>
              <a:endParaRPr lang="en-US" altLang="en-US" sz="2800" i="1"/>
            </a:p>
          </p:txBody>
        </p:sp>
      </p:grpSp>
      <p:grpSp>
        <p:nvGrpSpPr>
          <p:cNvPr id="15368" name="Group 7"/>
          <p:cNvGrpSpPr>
            <a:grpSpLocks/>
          </p:cNvGrpSpPr>
          <p:nvPr/>
        </p:nvGrpSpPr>
        <p:grpSpPr bwMode="auto">
          <a:xfrm>
            <a:off x="2500313" y="4714875"/>
            <a:ext cx="523875" cy="952500"/>
            <a:chOff x="703" y="3647"/>
            <a:chExt cx="272" cy="720"/>
          </a:xfrm>
        </p:grpSpPr>
        <p:sp>
          <p:nvSpPr>
            <p:cNvPr id="15369" name="AutoShape 4"/>
            <p:cNvSpPr>
              <a:spLocks noChangeArrowheads="1"/>
            </p:cNvSpPr>
            <p:nvPr/>
          </p:nvSpPr>
          <p:spPr bwMode="auto">
            <a:xfrm>
              <a:off x="703" y="3744"/>
              <a:ext cx="272" cy="576"/>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5370" name="Text Box 5"/>
            <p:cNvSpPr txBox="1">
              <a:spLocks noChangeArrowheads="1"/>
            </p:cNvSpPr>
            <p:nvPr/>
          </p:nvSpPr>
          <p:spPr bwMode="auto">
            <a:xfrm>
              <a:off x="760" y="3647"/>
              <a:ext cx="204"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i="1"/>
                <a:t>k</a:t>
              </a:r>
              <a:endParaRPr lang="en-US" altLang="en-US" sz="2800" i="1"/>
            </a:p>
          </p:txBody>
        </p:sp>
        <p:sp>
          <p:nvSpPr>
            <p:cNvPr id="15371" name="Text Box 6"/>
            <p:cNvSpPr txBox="1">
              <a:spLocks noChangeArrowheads="1"/>
            </p:cNvSpPr>
            <p:nvPr/>
          </p:nvSpPr>
          <p:spPr bwMode="auto">
            <a:xfrm>
              <a:off x="760" y="3971"/>
              <a:ext cx="169"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800" i="1"/>
                <a:t>i</a:t>
              </a:r>
              <a:endParaRPr lang="en-US" altLang="en-US" sz="2800" i="1"/>
            </a:p>
          </p:txBody>
        </p:sp>
      </p:grpSp>
    </p:spTree>
    <p:extLst>
      <p:ext uri="{BB962C8B-B14F-4D97-AF65-F5344CB8AC3E}">
        <p14:creationId xmlns:p14="http://schemas.microsoft.com/office/powerpoint/2010/main" val="39916394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A06C49FC-8ABB-4B70-B2C7-1FBCFB417D10}" type="slidenum">
              <a:rPr lang="en-US" altLang="en-US">
                <a:latin typeface="Arial" panose="020B0604020202020204" pitchFamily="34" charset="0"/>
              </a:rPr>
              <a:pPr eaLnBrk="1" hangingPunct="1"/>
              <a:t>77</a:t>
            </a:fld>
            <a:endParaRPr lang="en-US" altLang="en-US">
              <a:latin typeface="Arial" panose="020B0604020202020204" pitchFamily="34" charset="0"/>
            </a:endParaRPr>
          </a:p>
        </p:txBody>
      </p:sp>
      <p:sp>
        <p:nvSpPr>
          <p:cNvPr id="16389" name="Rectangle 2"/>
          <p:cNvSpPr>
            <a:spLocks noGrp="1" noChangeArrowheads="1"/>
          </p:cNvSpPr>
          <p:nvPr>
            <p:ph type="title"/>
          </p:nvPr>
        </p:nvSpPr>
        <p:spPr/>
        <p:txBody>
          <a:bodyPr/>
          <a:lstStyle/>
          <a:p>
            <a:pPr eaLnBrk="1" hangingPunct="1"/>
            <a:r>
              <a:rPr lang="tr-TR" altLang="en-US" smtClean="0">
                <a:solidFill>
                  <a:srgbClr val="0000FF"/>
                </a:solidFill>
                <a:latin typeface="Times New Roman" panose="02020603050405020304" pitchFamily="18" charset="0"/>
              </a:rPr>
              <a:t>Binomial Heaps</a:t>
            </a:r>
            <a:endParaRPr lang="en-US" altLang="en-US" smtClean="0">
              <a:solidFill>
                <a:srgbClr val="0000FF"/>
              </a:solidFill>
              <a:latin typeface="Times New Roman" panose="02020603050405020304" pitchFamily="18" charset="0"/>
            </a:endParaRPr>
          </a:p>
        </p:txBody>
      </p:sp>
      <p:sp>
        <p:nvSpPr>
          <p:cNvPr id="16390" name="Rectangle 3"/>
          <p:cNvSpPr>
            <a:spLocks noGrp="1" noChangeArrowheads="1"/>
          </p:cNvSpPr>
          <p:nvPr>
            <p:ph type="body" idx="1"/>
          </p:nvPr>
        </p:nvSpPr>
        <p:spPr>
          <a:xfrm>
            <a:off x="457200" y="1600200"/>
            <a:ext cx="8686800" cy="4525963"/>
          </a:xfrm>
        </p:spPr>
        <p:txBody>
          <a:bodyPr/>
          <a:lstStyle/>
          <a:p>
            <a:pPr marL="609600" indent="-609600" eaLnBrk="1" hangingPunct="1">
              <a:buFontTx/>
              <a:buNone/>
            </a:pPr>
            <a:r>
              <a:rPr lang="tr-TR" altLang="en-US" smtClean="0">
                <a:latin typeface="Times New Roman" panose="02020603050405020304" pitchFamily="18" charset="0"/>
              </a:rPr>
              <a:t>A </a:t>
            </a:r>
            <a:r>
              <a:rPr lang="tr-TR" altLang="en-US" smtClean="0">
                <a:solidFill>
                  <a:srgbClr val="FF3300"/>
                </a:solidFill>
                <a:latin typeface="Times New Roman" panose="02020603050405020304" pitchFamily="18" charset="0"/>
              </a:rPr>
              <a:t>BINOMIAL HEAP </a:t>
            </a:r>
            <a:r>
              <a:rPr lang="tr-TR" altLang="en-US" i="1" smtClean="0">
                <a:latin typeface="Times New Roman" panose="02020603050405020304" pitchFamily="18" charset="0"/>
              </a:rPr>
              <a:t>H</a:t>
            </a:r>
            <a:r>
              <a:rPr lang="tr-TR" altLang="en-US" smtClean="0">
                <a:latin typeface="Times New Roman" panose="02020603050405020304" pitchFamily="18" charset="0"/>
              </a:rPr>
              <a:t> is a set of BINOMIAL</a:t>
            </a:r>
          </a:p>
          <a:p>
            <a:pPr marL="609600" indent="-609600" eaLnBrk="1" hangingPunct="1">
              <a:buFontTx/>
              <a:buNone/>
            </a:pPr>
            <a:r>
              <a:rPr lang="tr-TR" altLang="en-US" smtClean="0">
                <a:latin typeface="Times New Roman" panose="02020603050405020304" pitchFamily="18" charset="0"/>
              </a:rPr>
              <a:t>TREES that satisfies the following “Binomial</a:t>
            </a:r>
          </a:p>
          <a:p>
            <a:pPr marL="609600" indent="-609600" eaLnBrk="1" hangingPunct="1">
              <a:buFontTx/>
              <a:buNone/>
            </a:pPr>
            <a:r>
              <a:rPr lang="tr-TR" altLang="en-US" smtClean="0">
                <a:latin typeface="Times New Roman" panose="02020603050405020304" pitchFamily="18" charset="0"/>
              </a:rPr>
              <a:t>Heap Properties”</a:t>
            </a:r>
          </a:p>
          <a:p>
            <a:pPr marL="609600" indent="-609600" eaLnBrk="1" hangingPunct="1">
              <a:buFontTx/>
              <a:buAutoNum type="arabicPeriod"/>
            </a:pPr>
            <a:r>
              <a:rPr lang="tr-TR" altLang="en-US" smtClean="0">
                <a:latin typeface="Times New Roman" panose="02020603050405020304" pitchFamily="18" charset="0"/>
              </a:rPr>
              <a:t>Each binomial tree in </a:t>
            </a:r>
            <a:r>
              <a:rPr lang="tr-TR" altLang="en-US" i="1" smtClean="0">
                <a:latin typeface="Times New Roman" panose="02020603050405020304" pitchFamily="18" charset="0"/>
              </a:rPr>
              <a:t>H</a:t>
            </a:r>
            <a:r>
              <a:rPr lang="tr-TR" altLang="en-US" smtClean="0">
                <a:latin typeface="Times New Roman" panose="02020603050405020304" pitchFamily="18" charset="0"/>
              </a:rPr>
              <a:t> is</a:t>
            </a:r>
            <a:r>
              <a:rPr lang="en-US" altLang="en-US" smtClean="0">
                <a:latin typeface="Times New Roman" panose="02020603050405020304" pitchFamily="18" charset="0"/>
              </a:rPr>
              <a:t> </a:t>
            </a:r>
            <a:r>
              <a:rPr lang="tr-TR" altLang="en-US" smtClean="0">
                <a:solidFill>
                  <a:srgbClr val="FF3300"/>
                </a:solidFill>
                <a:latin typeface="Times New Roman" panose="02020603050405020304" pitchFamily="18" charset="0"/>
              </a:rPr>
              <a:t>HEAP-</a:t>
            </a:r>
            <a:r>
              <a:rPr lang="en-US" altLang="en-US" smtClean="0">
                <a:solidFill>
                  <a:srgbClr val="FF3300"/>
                </a:solidFill>
                <a:latin typeface="Times New Roman" panose="02020603050405020304" pitchFamily="18" charset="0"/>
              </a:rPr>
              <a:t>O</a:t>
            </a:r>
            <a:r>
              <a:rPr lang="tr-TR" altLang="en-US" smtClean="0">
                <a:solidFill>
                  <a:srgbClr val="FF3300"/>
                </a:solidFill>
                <a:latin typeface="Times New Roman" panose="02020603050405020304" pitchFamily="18" charset="0"/>
              </a:rPr>
              <a:t>RDERED</a:t>
            </a:r>
          </a:p>
          <a:p>
            <a:pPr marL="990600" lvl="1" indent="-533400" eaLnBrk="1" hangingPunct="1">
              <a:lnSpc>
                <a:spcPct val="110000"/>
              </a:lnSpc>
              <a:buFontTx/>
              <a:buChar char="•"/>
            </a:pPr>
            <a:r>
              <a:rPr lang="tr-TR" altLang="en-US" smtClean="0">
                <a:latin typeface="Times New Roman" panose="02020603050405020304" pitchFamily="18" charset="0"/>
              </a:rPr>
              <a:t>the key of a node is </a:t>
            </a:r>
            <a:r>
              <a:rPr lang="tr-TR" altLang="en-US" smtClean="0">
                <a:latin typeface="Times New Roman" panose="02020603050405020304" pitchFamily="18" charset="0"/>
                <a:cs typeface="Arial" panose="020B0604020202020204" pitchFamily="34" charset="0"/>
              </a:rPr>
              <a:t>≥ the key of the parent</a:t>
            </a:r>
          </a:p>
          <a:p>
            <a:pPr marL="990600" lvl="1" indent="-533400" eaLnBrk="1" hangingPunct="1">
              <a:buFontTx/>
              <a:buChar char="•"/>
            </a:pPr>
            <a:r>
              <a:rPr lang="tr-TR" altLang="en-US" smtClean="0">
                <a:latin typeface="Times New Roman" panose="02020603050405020304" pitchFamily="18" charset="0"/>
                <a:cs typeface="Arial" panose="020B0604020202020204" pitchFamily="34" charset="0"/>
              </a:rPr>
              <a:t>Root of each binomial tree in </a:t>
            </a:r>
            <a:r>
              <a:rPr lang="tr-TR" altLang="en-US" i="1" smtClean="0">
                <a:latin typeface="Times New Roman" panose="02020603050405020304" pitchFamily="18" charset="0"/>
                <a:cs typeface="Arial" panose="020B0604020202020204" pitchFamily="34" charset="0"/>
              </a:rPr>
              <a:t>H</a:t>
            </a:r>
            <a:r>
              <a:rPr lang="tr-TR" altLang="en-US" smtClean="0">
                <a:latin typeface="Times New Roman" panose="02020603050405020304" pitchFamily="18" charset="0"/>
                <a:cs typeface="Arial" panose="020B0604020202020204" pitchFamily="34" charset="0"/>
              </a:rPr>
              <a:t> contains the smallest key in that tree. </a:t>
            </a:r>
            <a:r>
              <a:rPr lang="tr-TR" altLang="en-US" smtClean="0">
                <a:latin typeface="Times New Roman" panose="02020603050405020304" pitchFamily="18" charset="0"/>
              </a:rPr>
              <a:t>	</a:t>
            </a:r>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436472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3"/>
          <p:cNvSpPr>
            <a:spLocks noGrp="1"/>
          </p:cNvSpPr>
          <p:nvPr>
            <p:ph type="dt" sz="quarter" idx="10"/>
          </p:nvPr>
        </p:nvSpPr>
        <p:spPr/>
        <p:txBody>
          <a:bodyPr/>
          <a:lstStyle/>
          <a:p>
            <a:pPr>
              <a:defRPr/>
            </a:pPr>
            <a:r>
              <a:rPr lang="en-US"/>
              <a:t>CS 473</a:t>
            </a:r>
          </a:p>
        </p:txBody>
      </p:sp>
      <p:sp>
        <p:nvSpPr>
          <p:cNvPr id="25" name="Footer Placeholder 4"/>
          <p:cNvSpPr>
            <a:spLocks noGrp="1"/>
          </p:cNvSpPr>
          <p:nvPr>
            <p:ph type="ftr" sz="quarter" idx="11"/>
          </p:nvPr>
        </p:nvSpPr>
        <p:spPr/>
        <p:txBody>
          <a:bodyPr/>
          <a:lstStyle/>
          <a:p>
            <a:pPr>
              <a:defRPr/>
            </a:pPr>
            <a:r>
              <a:rPr lang="en-US"/>
              <a:t>Lecture X</a:t>
            </a:r>
          </a:p>
        </p:txBody>
      </p:sp>
      <p:sp>
        <p:nvSpPr>
          <p:cNvPr id="2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4F941FD-3F8F-4BFF-8717-FD4FF8F7935F}" type="slidenum">
              <a:rPr lang="en-US" altLang="en-US">
                <a:latin typeface="Arial" panose="020B0604020202020204" pitchFamily="34" charset="0"/>
              </a:rPr>
              <a:pPr eaLnBrk="1" hangingPunct="1"/>
              <a:t>78</a:t>
            </a:fld>
            <a:endParaRPr lang="en-US" altLang="en-US">
              <a:latin typeface="Arial" panose="020B0604020202020204" pitchFamily="34" charset="0"/>
            </a:endParaRPr>
          </a:p>
        </p:txBody>
      </p:sp>
      <p:sp>
        <p:nvSpPr>
          <p:cNvPr id="17413" name="Rectangle 2"/>
          <p:cNvSpPr>
            <a:spLocks noGrp="1" noChangeArrowheads="1"/>
          </p:cNvSpPr>
          <p:nvPr>
            <p:ph type="title"/>
          </p:nvPr>
        </p:nvSpPr>
        <p:spPr/>
        <p:txBody>
          <a:bodyPr/>
          <a:lstStyle/>
          <a:p>
            <a:pPr eaLnBrk="1" hangingPunct="1"/>
            <a:r>
              <a:rPr lang="tr-TR" altLang="en-US" smtClean="0">
                <a:solidFill>
                  <a:srgbClr val="0000FF"/>
                </a:solidFill>
                <a:latin typeface="Times New Roman" panose="02020603050405020304" pitchFamily="18" charset="0"/>
              </a:rPr>
              <a:t>Binomial Heaps</a:t>
            </a:r>
            <a:endParaRPr lang="en-US" altLang="en-US" smtClean="0">
              <a:solidFill>
                <a:srgbClr val="0000FF"/>
              </a:solidFill>
              <a:latin typeface="Times New Roman" panose="02020603050405020304" pitchFamily="18" charset="0"/>
            </a:endParaRPr>
          </a:p>
        </p:txBody>
      </p:sp>
      <p:sp>
        <p:nvSpPr>
          <p:cNvPr id="17414" name="Rectangle 3"/>
          <p:cNvSpPr>
            <a:spLocks noGrp="1" noChangeArrowheads="1"/>
          </p:cNvSpPr>
          <p:nvPr>
            <p:ph type="body" idx="1"/>
          </p:nvPr>
        </p:nvSpPr>
        <p:spPr/>
        <p:txBody>
          <a:bodyPr/>
          <a:lstStyle/>
          <a:p>
            <a:pPr eaLnBrk="1" hangingPunct="1">
              <a:lnSpc>
                <a:spcPct val="90000"/>
              </a:lnSpc>
              <a:buFontTx/>
              <a:buNone/>
            </a:pPr>
            <a:r>
              <a:rPr lang="tr-TR" altLang="en-US" smtClean="0">
                <a:latin typeface="Times New Roman" panose="02020603050405020304" pitchFamily="18" charset="0"/>
              </a:rPr>
              <a:t>2. There is at most one binomial tree in </a:t>
            </a:r>
            <a:r>
              <a:rPr lang="tr-TR" altLang="en-US" i="1" smtClean="0">
                <a:latin typeface="Times New Roman" panose="02020603050405020304" pitchFamily="18" charset="0"/>
              </a:rPr>
              <a:t>H</a:t>
            </a:r>
            <a:r>
              <a:rPr lang="tr-TR" altLang="en-US" smtClean="0">
                <a:latin typeface="Times New Roman" panose="02020603050405020304" pitchFamily="18" charset="0"/>
              </a:rPr>
              <a:t> whose root has a given degree,</a:t>
            </a:r>
          </a:p>
          <a:p>
            <a:pPr lvl="1" eaLnBrk="1" hangingPunct="1">
              <a:lnSpc>
                <a:spcPct val="90000"/>
              </a:lnSpc>
            </a:pPr>
            <a:r>
              <a:rPr lang="tr-TR" altLang="en-US" i="1" smtClean="0">
                <a:latin typeface="Times New Roman" panose="02020603050405020304" pitchFamily="18" charset="0"/>
              </a:rPr>
              <a:t>n</a:t>
            </a:r>
            <a:r>
              <a:rPr lang="tr-TR" altLang="en-US" smtClean="0">
                <a:latin typeface="Times New Roman" panose="02020603050405020304" pitchFamily="18" charset="0"/>
              </a:rPr>
              <a:t>-node binomial heap </a:t>
            </a:r>
            <a:r>
              <a:rPr lang="tr-TR" altLang="en-US" i="1" smtClean="0">
                <a:latin typeface="Times New Roman" panose="02020603050405020304" pitchFamily="18" charset="0"/>
              </a:rPr>
              <a:t>H</a:t>
            </a:r>
            <a:r>
              <a:rPr lang="tr-TR" altLang="en-US" smtClean="0">
                <a:latin typeface="Times New Roman" panose="02020603050405020304" pitchFamily="18" charset="0"/>
              </a:rPr>
              <a:t> consists of at most </a:t>
            </a:r>
            <a:r>
              <a:rPr lang="en-US" altLang="en-US" smtClean="0">
                <a:latin typeface="Times New Roman" panose="02020603050405020304" pitchFamily="18" charset="0"/>
              </a:rPr>
              <a:t>     </a:t>
            </a:r>
            <a:r>
              <a:rPr lang="tr-TR" altLang="en-US" smtClean="0">
                <a:latin typeface="Times New Roman" panose="02020603050405020304" pitchFamily="18" charset="0"/>
              </a:rPr>
              <a:t>[lg</a:t>
            </a:r>
            <a:r>
              <a:rPr lang="tr-TR" altLang="en-US" i="1" smtClean="0">
                <a:latin typeface="Times New Roman" panose="02020603050405020304" pitchFamily="18" charset="0"/>
              </a:rPr>
              <a:t>n</a:t>
            </a:r>
            <a:r>
              <a:rPr lang="tr-TR" altLang="en-US" smtClean="0">
                <a:latin typeface="Times New Roman" panose="02020603050405020304" pitchFamily="18" charset="0"/>
              </a:rPr>
              <a:t>] + 1 binomial trees.</a:t>
            </a:r>
          </a:p>
          <a:p>
            <a:pPr lvl="1" eaLnBrk="1" hangingPunct="1">
              <a:lnSpc>
                <a:spcPct val="90000"/>
              </a:lnSpc>
            </a:pPr>
            <a:r>
              <a:rPr lang="tr-TR" altLang="en-US" smtClean="0">
                <a:latin typeface="Times New Roman" panose="02020603050405020304" pitchFamily="18" charset="0"/>
              </a:rPr>
              <a:t>Binary represantation of </a:t>
            </a:r>
            <a:r>
              <a:rPr lang="tr-TR" altLang="en-US" i="1" smtClean="0">
                <a:latin typeface="Times New Roman" panose="02020603050405020304" pitchFamily="18" charset="0"/>
              </a:rPr>
              <a:t>n</a:t>
            </a:r>
            <a:r>
              <a:rPr lang="tr-TR" altLang="en-US" smtClean="0">
                <a:latin typeface="Times New Roman" panose="02020603050405020304" pitchFamily="18" charset="0"/>
              </a:rPr>
              <a:t> has</a:t>
            </a:r>
            <a:r>
              <a:rPr lang="tr-TR" altLang="en-US" smtClean="0"/>
              <a:t> </a:t>
            </a:r>
            <a:r>
              <a:rPr lang="en-US" altLang="en-US" smtClean="0"/>
              <a:t> </a:t>
            </a:r>
            <a:r>
              <a:rPr lang="tr-TR" altLang="en-US" smtClean="0">
                <a:latin typeface="Times New Roman" panose="02020603050405020304" pitchFamily="18" charset="0"/>
              </a:rPr>
              <a:t>lg(</a:t>
            </a:r>
            <a:r>
              <a:rPr lang="tr-TR" altLang="en-US" i="1" smtClean="0">
                <a:latin typeface="Times New Roman" panose="02020603050405020304" pitchFamily="18" charset="0"/>
              </a:rPr>
              <a:t>n)</a:t>
            </a:r>
            <a:r>
              <a:rPr lang="en-US" altLang="en-US" smtClean="0">
                <a:latin typeface="Times New Roman" panose="02020603050405020304" pitchFamily="18" charset="0"/>
              </a:rPr>
              <a:t> </a:t>
            </a:r>
            <a:r>
              <a:rPr lang="tr-TR" altLang="en-US" smtClean="0">
                <a:latin typeface="Times New Roman" panose="02020603050405020304" pitchFamily="18" charset="0"/>
              </a:rPr>
              <a:t> + 1</a:t>
            </a:r>
            <a:r>
              <a:rPr lang="tr-TR" altLang="en-US" smtClean="0"/>
              <a:t> </a:t>
            </a:r>
            <a:r>
              <a:rPr lang="tr-TR" altLang="en-US" smtClean="0">
                <a:latin typeface="Times New Roman" panose="02020603050405020304" pitchFamily="18" charset="0"/>
              </a:rPr>
              <a:t>bits,</a:t>
            </a:r>
            <a:r>
              <a:rPr lang="tr-TR" altLang="en-US" smtClean="0"/>
              <a:t> </a:t>
            </a:r>
          </a:p>
          <a:p>
            <a:pPr lvl="1" eaLnBrk="1" hangingPunct="1">
              <a:lnSpc>
                <a:spcPct val="130000"/>
              </a:lnSpc>
              <a:buFontTx/>
              <a:buNone/>
            </a:pPr>
            <a:r>
              <a:rPr lang="tr-TR" altLang="en-US" i="1" smtClean="0">
                <a:latin typeface="Times New Roman" panose="02020603050405020304" pitchFamily="18" charset="0"/>
              </a:rPr>
              <a:t>    n</a:t>
            </a:r>
            <a:r>
              <a:rPr lang="tr-TR" altLang="en-US" smtClean="0">
                <a:latin typeface="Times New Roman" panose="02020603050405020304" pitchFamily="18" charset="0"/>
              </a:rPr>
              <a:t>  </a:t>
            </a:r>
            <a:r>
              <a:rPr lang="tr-TR" altLang="en-US" b="1" smtClean="0">
                <a:latin typeface="Times New Roman" panose="02020603050405020304" pitchFamily="18" charset="0"/>
                <a:cs typeface="Arial" panose="020B0604020202020204" pitchFamily="34" charset="0"/>
              </a:rPr>
              <a:t>≤  </a:t>
            </a:r>
            <a:r>
              <a:rPr lang="tr-TR" altLang="en-US" i="1" smtClean="0">
                <a:latin typeface="Times New Roman" panose="02020603050405020304" pitchFamily="18" charset="0"/>
              </a:rPr>
              <a:t>b</a:t>
            </a:r>
            <a:r>
              <a:rPr lang="tr-TR" altLang="en-US" smtClean="0">
                <a:latin typeface="Times New Roman" panose="02020603050405020304" pitchFamily="18" charset="0"/>
              </a:rPr>
              <a:t> </a:t>
            </a:r>
            <a:r>
              <a:rPr lang="en-US" altLang="en-US" smtClean="0">
                <a:latin typeface="Times New Roman" panose="02020603050405020304" pitchFamily="18" charset="0"/>
              </a:rPr>
              <a:t> </a:t>
            </a:r>
            <a:r>
              <a:rPr lang="tr-TR" altLang="en-US" baseline="-25000" smtClean="0">
                <a:latin typeface="Times New Roman" panose="02020603050405020304" pitchFamily="18" charset="0"/>
              </a:rPr>
              <a:t>lg</a:t>
            </a:r>
            <a:r>
              <a:rPr lang="tr-TR" altLang="en-US" i="1" baseline="-25000" smtClean="0">
                <a:latin typeface="Times New Roman" panose="02020603050405020304" pitchFamily="18" charset="0"/>
              </a:rPr>
              <a:t>n</a:t>
            </a:r>
            <a:r>
              <a:rPr lang="en-US" altLang="en-US" baseline="-25000" smtClean="0">
                <a:latin typeface="Times New Roman" panose="02020603050405020304" pitchFamily="18" charset="0"/>
              </a:rPr>
              <a:t>  </a:t>
            </a:r>
            <a:r>
              <a:rPr lang="tr-TR" altLang="en-US" smtClean="0">
                <a:latin typeface="Times New Roman" panose="02020603050405020304" pitchFamily="18" charset="0"/>
              </a:rPr>
              <a:t>, </a:t>
            </a:r>
            <a:r>
              <a:rPr lang="tr-TR" altLang="en-US" i="1" smtClean="0">
                <a:latin typeface="Times New Roman" panose="02020603050405020304" pitchFamily="18" charset="0"/>
              </a:rPr>
              <a:t>b</a:t>
            </a:r>
            <a:r>
              <a:rPr lang="tr-TR" altLang="en-US" smtClean="0">
                <a:latin typeface="Times New Roman" panose="02020603050405020304" pitchFamily="18" charset="0"/>
              </a:rPr>
              <a:t>  </a:t>
            </a:r>
            <a:r>
              <a:rPr lang="tr-TR" altLang="en-US" baseline="-25000" smtClean="0">
                <a:latin typeface="Times New Roman" panose="02020603050405020304" pitchFamily="18" charset="0"/>
              </a:rPr>
              <a:t>lg</a:t>
            </a:r>
            <a:r>
              <a:rPr lang="tr-TR" altLang="en-US" i="1" baseline="-25000" smtClean="0">
                <a:latin typeface="Times New Roman" panose="02020603050405020304" pitchFamily="18" charset="0"/>
              </a:rPr>
              <a:t>n</a:t>
            </a:r>
            <a:r>
              <a:rPr lang="tr-TR" altLang="en-US" baseline="-25000" smtClean="0">
                <a:latin typeface="Times New Roman" panose="02020603050405020304" pitchFamily="18" charset="0"/>
              </a:rPr>
              <a:t> </a:t>
            </a:r>
            <a:r>
              <a:rPr lang="en-US" altLang="en-US" baseline="-25000" smtClean="0">
                <a:latin typeface="Times New Roman" panose="02020603050405020304" pitchFamily="18" charset="0"/>
              </a:rPr>
              <a:t> </a:t>
            </a:r>
            <a:r>
              <a:rPr lang="tr-TR" altLang="en-US" baseline="-25000" smtClean="0">
                <a:latin typeface="Times New Roman" panose="02020603050405020304" pitchFamily="18" charset="0"/>
              </a:rPr>
              <a:t>-1</a:t>
            </a:r>
            <a:r>
              <a:rPr lang="tr-TR" altLang="en-US" smtClean="0">
                <a:latin typeface="Times New Roman" panose="02020603050405020304" pitchFamily="18" charset="0"/>
              </a:rPr>
              <a:t>, ....</a:t>
            </a:r>
            <a:r>
              <a:rPr lang="tr-TR" altLang="en-US" i="1" smtClean="0">
                <a:latin typeface="Times New Roman" panose="02020603050405020304" pitchFamily="18" charset="0"/>
              </a:rPr>
              <a:t>b</a:t>
            </a:r>
            <a:r>
              <a:rPr lang="tr-TR" altLang="en-US" baseline="-25000" smtClean="0">
                <a:latin typeface="Times New Roman" panose="02020603050405020304" pitchFamily="18" charset="0"/>
              </a:rPr>
              <a:t>1</a:t>
            </a:r>
            <a:r>
              <a:rPr lang="tr-TR" altLang="en-US" smtClean="0">
                <a:latin typeface="Times New Roman" panose="02020603050405020304" pitchFamily="18" charset="0"/>
              </a:rPr>
              <a:t>, </a:t>
            </a:r>
            <a:r>
              <a:rPr lang="tr-TR" altLang="en-US" i="1" smtClean="0">
                <a:latin typeface="Times New Roman" panose="02020603050405020304" pitchFamily="18" charset="0"/>
              </a:rPr>
              <a:t>b</a:t>
            </a:r>
            <a:r>
              <a:rPr lang="tr-TR" altLang="en-US" baseline="-25000" smtClean="0">
                <a:latin typeface="Times New Roman" panose="02020603050405020304" pitchFamily="18" charset="0"/>
              </a:rPr>
              <a:t>0</a:t>
            </a:r>
            <a:r>
              <a:rPr lang="tr-TR" altLang="en-US" smtClean="0">
                <a:latin typeface="Times New Roman" panose="02020603050405020304" pitchFamily="18" charset="0"/>
              </a:rPr>
              <a:t>&gt; = </a:t>
            </a:r>
            <a:r>
              <a:rPr lang="el-GR" altLang="en-US" sz="4000" smtClean="0">
                <a:latin typeface="Times New Roman" panose="02020603050405020304" pitchFamily="18" charset="0"/>
                <a:cs typeface="Arial" panose="020B0604020202020204" pitchFamily="34" charset="0"/>
              </a:rPr>
              <a:t>Σ</a:t>
            </a:r>
            <a:r>
              <a:rPr lang="en-US" altLang="en-US" smtClean="0">
                <a:latin typeface="Times New Roman" panose="02020603050405020304" pitchFamily="18" charset="0"/>
                <a:cs typeface="Arial" panose="020B0604020202020204" pitchFamily="34" charset="0"/>
              </a:rPr>
              <a:t> </a:t>
            </a:r>
            <a:r>
              <a:rPr lang="tr-TR" altLang="en-US" smtClean="0">
                <a:latin typeface="Times New Roman" panose="02020603050405020304" pitchFamily="18" charset="0"/>
                <a:cs typeface="Arial" panose="020B0604020202020204" pitchFamily="34" charset="0"/>
              </a:rPr>
              <a:t> </a:t>
            </a:r>
            <a:r>
              <a:rPr lang="tr-TR" altLang="en-US" baseline="30000" smtClean="0">
                <a:latin typeface="Times New Roman" panose="02020603050405020304" pitchFamily="18" charset="0"/>
                <a:cs typeface="Arial" panose="020B0604020202020204" pitchFamily="34" charset="0"/>
              </a:rPr>
              <a:t>lg</a:t>
            </a:r>
            <a:r>
              <a:rPr lang="tr-TR" altLang="en-US" i="1" baseline="30000" smtClean="0">
                <a:latin typeface="Times New Roman" panose="02020603050405020304" pitchFamily="18" charset="0"/>
                <a:cs typeface="Arial" panose="020B0604020202020204" pitchFamily="34" charset="0"/>
              </a:rPr>
              <a:t>n</a:t>
            </a:r>
            <a:r>
              <a:rPr lang="en-US" altLang="en-US" baseline="30000" smtClean="0">
                <a:latin typeface="Times New Roman" panose="02020603050405020304" pitchFamily="18" charset="0"/>
                <a:cs typeface="Arial" panose="020B0604020202020204" pitchFamily="34" charset="0"/>
              </a:rPr>
              <a:t>  </a:t>
            </a:r>
            <a:r>
              <a:rPr lang="tr-TR" altLang="en-US" baseline="-25000" smtClean="0">
                <a:latin typeface="Times New Roman" panose="02020603050405020304" pitchFamily="18" charset="0"/>
                <a:cs typeface="Arial" panose="020B0604020202020204" pitchFamily="34" charset="0"/>
              </a:rPr>
              <a:t>i=0</a:t>
            </a:r>
            <a:r>
              <a:rPr lang="tr-TR" altLang="en-US" smtClean="0">
                <a:latin typeface="Times New Roman" panose="02020603050405020304" pitchFamily="18" charset="0"/>
              </a:rPr>
              <a:t>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i </a:t>
            </a:r>
            <a:r>
              <a:rPr lang="tr-TR" altLang="en-US" smtClean="0">
                <a:latin typeface="Times New Roman" panose="02020603050405020304" pitchFamily="18" charset="0"/>
              </a:rPr>
              <a:t>2</a:t>
            </a:r>
            <a:r>
              <a:rPr lang="tr-TR" altLang="en-US" i="1" baseline="30000" smtClean="0">
                <a:latin typeface="Times New Roman" panose="02020603050405020304" pitchFamily="18" charset="0"/>
              </a:rPr>
              <a:t>i</a:t>
            </a:r>
          </a:p>
          <a:p>
            <a:pPr lvl="1" eaLnBrk="1" hangingPunct="1">
              <a:lnSpc>
                <a:spcPct val="90000"/>
              </a:lnSpc>
              <a:buFontTx/>
              <a:buNone/>
            </a:pPr>
            <a:endParaRPr lang="tr-TR" altLang="en-US" baseline="30000" smtClean="0">
              <a:latin typeface="Times New Roman" panose="02020603050405020304" pitchFamily="18" charset="0"/>
            </a:endParaRPr>
          </a:p>
          <a:p>
            <a:pPr lvl="1" eaLnBrk="1" hangingPunct="1">
              <a:lnSpc>
                <a:spcPct val="90000"/>
              </a:lnSpc>
              <a:buFontTx/>
              <a:buNone/>
            </a:pPr>
            <a:r>
              <a:rPr lang="tr-TR" altLang="en-US" smtClean="0">
                <a:latin typeface="Times New Roman" panose="02020603050405020304" pitchFamily="18" charset="0"/>
              </a:rPr>
              <a:t>By property 1 of the lemma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i</a:t>
            </a:r>
            <a:r>
              <a:rPr lang="tr-TR" altLang="en-US" smtClean="0">
                <a:latin typeface="Times New Roman" panose="02020603050405020304" pitchFamily="18" charset="0"/>
              </a:rPr>
              <a:t> contains 2</a:t>
            </a:r>
            <a:r>
              <a:rPr lang="tr-TR" altLang="en-US" i="1" baseline="30000" smtClean="0">
                <a:latin typeface="Times New Roman" panose="02020603050405020304" pitchFamily="18" charset="0"/>
              </a:rPr>
              <a:t>i</a:t>
            </a:r>
            <a:r>
              <a:rPr lang="tr-TR" altLang="en-US" baseline="30000" smtClean="0">
                <a:latin typeface="Times New Roman" panose="02020603050405020304" pitchFamily="18" charset="0"/>
              </a:rPr>
              <a:t> </a:t>
            </a:r>
            <a:r>
              <a:rPr lang="tr-TR" altLang="en-US" smtClean="0">
                <a:latin typeface="Times New Roman" panose="02020603050405020304" pitchFamily="18" charset="0"/>
              </a:rPr>
              <a:t>nodes) </a:t>
            </a:r>
            <a:r>
              <a:rPr lang="tr-TR" altLang="en-US" i="1" smtClean="0">
                <a:latin typeface="Times New Roman" panose="02020603050405020304" pitchFamily="18" charset="0"/>
              </a:rPr>
              <a:t>B</a:t>
            </a:r>
            <a:r>
              <a:rPr lang="tr-TR" altLang="en-US" i="1" baseline="-25000" smtClean="0">
                <a:latin typeface="Times New Roman" panose="02020603050405020304" pitchFamily="18" charset="0"/>
              </a:rPr>
              <a:t>i</a:t>
            </a:r>
            <a:r>
              <a:rPr lang="tr-TR" altLang="en-US" smtClean="0">
                <a:latin typeface="Times New Roman" panose="02020603050405020304" pitchFamily="18" charset="0"/>
              </a:rPr>
              <a:t> appears in </a:t>
            </a:r>
            <a:r>
              <a:rPr lang="tr-TR" altLang="en-US" i="1" smtClean="0">
                <a:latin typeface="Times New Roman" panose="02020603050405020304" pitchFamily="18" charset="0"/>
              </a:rPr>
              <a:t>H</a:t>
            </a:r>
            <a:r>
              <a:rPr lang="tr-TR" altLang="en-US" smtClean="0">
                <a:latin typeface="Times New Roman" panose="02020603050405020304" pitchFamily="18" charset="0"/>
              </a:rPr>
              <a:t> iff bit</a:t>
            </a:r>
            <a:r>
              <a:rPr lang="tr-TR" altLang="en-US" i="1" smtClean="0">
                <a:latin typeface="Times New Roman" panose="02020603050405020304" pitchFamily="18" charset="0"/>
              </a:rPr>
              <a:t> b</a:t>
            </a:r>
            <a:r>
              <a:rPr lang="tr-TR" altLang="en-US" i="1" baseline="-25000" smtClean="0">
                <a:latin typeface="Times New Roman" panose="02020603050405020304" pitchFamily="18" charset="0"/>
              </a:rPr>
              <a:t>i</a:t>
            </a:r>
            <a:r>
              <a:rPr lang="tr-TR" altLang="en-US" smtClean="0">
                <a:latin typeface="Times New Roman" panose="02020603050405020304" pitchFamily="18" charset="0"/>
              </a:rPr>
              <a:t>=1</a:t>
            </a:r>
            <a:endParaRPr lang="en-US" altLang="en-US" smtClean="0">
              <a:latin typeface="Times New Roman" panose="02020603050405020304" pitchFamily="18" charset="0"/>
            </a:endParaRPr>
          </a:p>
        </p:txBody>
      </p:sp>
      <p:grpSp>
        <p:nvGrpSpPr>
          <p:cNvPr id="17415" name="Group 28"/>
          <p:cNvGrpSpPr>
            <a:grpSpLocks/>
          </p:cNvGrpSpPr>
          <p:nvPr/>
        </p:nvGrpSpPr>
        <p:grpSpPr bwMode="auto">
          <a:xfrm>
            <a:off x="2357438" y="4357688"/>
            <a:ext cx="446087" cy="358775"/>
            <a:chOff x="1981200" y="4419600"/>
            <a:chExt cx="533400" cy="358775"/>
          </a:xfrm>
        </p:grpSpPr>
        <p:grpSp>
          <p:nvGrpSpPr>
            <p:cNvPr id="17430" name="Group 27"/>
            <p:cNvGrpSpPr>
              <a:grpSpLocks/>
            </p:cNvGrpSpPr>
            <p:nvPr/>
          </p:nvGrpSpPr>
          <p:grpSpPr bwMode="auto">
            <a:xfrm>
              <a:off x="1981200" y="4419600"/>
              <a:ext cx="73025" cy="358775"/>
              <a:chOff x="1981200" y="4419600"/>
              <a:chExt cx="73025" cy="358775"/>
            </a:xfrm>
          </p:grpSpPr>
          <p:sp>
            <p:nvSpPr>
              <p:cNvPr id="17434" name="Line 28"/>
              <p:cNvSpPr>
                <a:spLocks noChangeShapeType="1"/>
              </p:cNvSpPr>
              <p:nvPr/>
            </p:nvSpPr>
            <p:spPr bwMode="auto">
              <a:xfrm>
                <a:off x="1981200" y="4419600"/>
                <a:ext cx="0" cy="358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35" name="Line 29"/>
              <p:cNvSpPr>
                <a:spLocks noChangeShapeType="1"/>
              </p:cNvSpPr>
              <p:nvPr/>
            </p:nvSpPr>
            <p:spPr bwMode="auto">
              <a:xfrm>
                <a:off x="1981200" y="4778375"/>
                <a:ext cx="730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17431" name="Group 26"/>
            <p:cNvGrpSpPr>
              <a:grpSpLocks/>
            </p:cNvGrpSpPr>
            <p:nvPr/>
          </p:nvGrpSpPr>
          <p:grpSpPr bwMode="auto">
            <a:xfrm>
              <a:off x="2443163" y="4419600"/>
              <a:ext cx="71437" cy="358775"/>
              <a:chOff x="2443163" y="4419600"/>
              <a:chExt cx="71437" cy="358775"/>
            </a:xfrm>
          </p:grpSpPr>
          <p:sp>
            <p:nvSpPr>
              <p:cNvPr id="17432" name="Line 30"/>
              <p:cNvSpPr>
                <a:spLocks noChangeShapeType="1"/>
              </p:cNvSpPr>
              <p:nvPr/>
            </p:nvSpPr>
            <p:spPr bwMode="auto">
              <a:xfrm>
                <a:off x="2514600" y="4419600"/>
                <a:ext cx="0" cy="358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33" name="Line 31"/>
              <p:cNvSpPr>
                <a:spLocks noChangeShapeType="1"/>
              </p:cNvSpPr>
              <p:nvPr/>
            </p:nvSpPr>
            <p:spPr bwMode="auto">
              <a:xfrm>
                <a:off x="2443163" y="4778375"/>
                <a:ext cx="714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17416" name="Group 33"/>
          <p:cNvGrpSpPr>
            <a:grpSpLocks/>
          </p:cNvGrpSpPr>
          <p:nvPr/>
        </p:nvGrpSpPr>
        <p:grpSpPr bwMode="auto">
          <a:xfrm>
            <a:off x="3286125" y="4357688"/>
            <a:ext cx="446088" cy="358775"/>
            <a:chOff x="1981200" y="4419600"/>
            <a:chExt cx="533400" cy="358775"/>
          </a:xfrm>
        </p:grpSpPr>
        <p:grpSp>
          <p:nvGrpSpPr>
            <p:cNvPr id="17424" name="Group 27"/>
            <p:cNvGrpSpPr>
              <a:grpSpLocks/>
            </p:cNvGrpSpPr>
            <p:nvPr/>
          </p:nvGrpSpPr>
          <p:grpSpPr bwMode="auto">
            <a:xfrm>
              <a:off x="1981200" y="4419600"/>
              <a:ext cx="73025" cy="358775"/>
              <a:chOff x="1981200" y="4419600"/>
              <a:chExt cx="73025" cy="358775"/>
            </a:xfrm>
          </p:grpSpPr>
          <p:sp>
            <p:nvSpPr>
              <p:cNvPr id="17428" name="Line 28"/>
              <p:cNvSpPr>
                <a:spLocks noChangeShapeType="1"/>
              </p:cNvSpPr>
              <p:nvPr/>
            </p:nvSpPr>
            <p:spPr bwMode="auto">
              <a:xfrm>
                <a:off x="1981200" y="4419600"/>
                <a:ext cx="0" cy="358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29" name="Line 29"/>
              <p:cNvSpPr>
                <a:spLocks noChangeShapeType="1"/>
              </p:cNvSpPr>
              <p:nvPr/>
            </p:nvSpPr>
            <p:spPr bwMode="auto">
              <a:xfrm>
                <a:off x="1981200" y="4778375"/>
                <a:ext cx="730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17425" name="Group 26"/>
            <p:cNvGrpSpPr>
              <a:grpSpLocks/>
            </p:cNvGrpSpPr>
            <p:nvPr/>
          </p:nvGrpSpPr>
          <p:grpSpPr bwMode="auto">
            <a:xfrm>
              <a:off x="2443163" y="4419600"/>
              <a:ext cx="71437" cy="358775"/>
              <a:chOff x="2443163" y="4419600"/>
              <a:chExt cx="71437" cy="358775"/>
            </a:xfrm>
          </p:grpSpPr>
          <p:sp>
            <p:nvSpPr>
              <p:cNvPr id="17426" name="Line 30"/>
              <p:cNvSpPr>
                <a:spLocks noChangeShapeType="1"/>
              </p:cNvSpPr>
              <p:nvPr/>
            </p:nvSpPr>
            <p:spPr bwMode="auto">
              <a:xfrm>
                <a:off x="2514600" y="4419600"/>
                <a:ext cx="0" cy="358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27" name="Line 31"/>
              <p:cNvSpPr>
                <a:spLocks noChangeShapeType="1"/>
              </p:cNvSpPr>
              <p:nvPr/>
            </p:nvSpPr>
            <p:spPr bwMode="auto">
              <a:xfrm>
                <a:off x="2443163" y="4778375"/>
                <a:ext cx="714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17417" name="Group 40"/>
          <p:cNvGrpSpPr>
            <a:grpSpLocks/>
          </p:cNvGrpSpPr>
          <p:nvPr/>
        </p:nvGrpSpPr>
        <p:grpSpPr bwMode="auto">
          <a:xfrm>
            <a:off x="6278563" y="4214813"/>
            <a:ext cx="446087" cy="358775"/>
            <a:chOff x="1981200" y="4419600"/>
            <a:chExt cx="533400" cy="358775"/>
          </a:xfrm>
        </p:grpSpPr>
        <p:grpSp>
          <p:nvGrpSpPr>
            <p:cNvPr id="17418" name="Group 27"/>
            <p:cNvGrpSpPr>
              <a:grpSpLocks/>
            </p:cNvGrpSpPr>
            <p:nvPr/>
          </p:nvGrpSpPr>
          <p:grpSpPr bwMode="auto">
            <a:xfrm>
              <a:off x="1981200" y="4419600"/>
              <a:ext cx="73025" cy="358775"/>
              <a:chOff x="1981200" y="4419600"/>
              <a:chExt cx="73025" cy="358775"/>
            </a:xfrm>
          </p:grpSpPr>
          <p:sp>
            <p:nvSpPr>
              <p:cNvPr id="17422" name="Line 28"/>
              <p:cNvSpPr>
                <a:spLocks noChangeShapeType="1"/>
              </p:cNvSpPr>
              <p:nvPr/>
            </p:nvSpPr>
            <p:spPr bwMode="auto">
              <a:xfrm>
                <a:off x="1981200" y="4419600"/>
                <a:ext cx="0" cy="358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23" name="Line 29"/>
              <p:cNvSpPr>
                <a:spLocks noChangeShapeType="1"/>
              </p:cNvSpPr>
              <p:nvPr/>
            </p:nvSpPr>
            <p:spPr bwMode="auto">
              <a:xfrm>
                <a:off x="1981200" y="4778375"/>
                <a:ext cx="730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17419" name="Group 26"/>
            <p:cNvGrpSpPr>
              <a:grpSpLocks/>
            </p:cNvGrpSpPr>
            <p:nvPr/>
          </p:nvGrpSpPr>
          <p:grpSpPr bwMode="auto">
            <a:xfrm>
              <a:off x="2443163" y="4419600"/>
              <a:ext cx="71437" cy="358775"/>
              <a:chOff x="2443163" y="4419600"/>
              <a:chExt cx="71437" cy="358775"/>
            </a:xfrm>
          </p:grpSpPr>
          <p:sp>
            <p:nvSpPr>
              <p:cNvPr id="17420" name="Line 30"/>
              <p:cNvSpPr>
                <a:spLocks noChangeShapeType="1"/>
              </p:cNvSpPr>
              <p:nvPr/>
            </p:nvSpPr>
            <p:spPr bwMode="auto">
              <a:xfrm>
                <a:off x="2514600" y="4419600"/>
                <a:ext cx="0" cy="358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21" name="Line 31"/>
              <p:cNvSpPr>
                <a:spLocks noChangeShapeType="1"/>
              </p:cNvSpPr>
              <p:nvPr/>
            </p:nvSpPr>
            <p:spPr bwMode="auto">
              <a:xfrm>
                <a:off x="2443163" y="4778375"/>
                <a:ext cx="714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spTree>
    <p:extLst>
      <p:ext uri="{BB962C8B-B14F-4D97-AF65-F5344CB8AC3E}">
        <p14:creationId xmlns:p14="http://schemas.microsoft.com/office/powerpoint/2010/main" val="407763054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Date Placeholder 3"/>
          <p:cNvSpPr>
            <a:spLocks noGrp="1"/>
          </p:cNvSpPr>
          <p:nvPr>
            <p:ph type="dt" sz="quarter" idx="10"/>
          </p:nvPr>
        </p:nvSpPr>
        <p:spPr/>
        <p:txBody>
          <a:bodyPr/>
          <a:lstStyle/>
          <a:p>
            <a:pPr>
              <a:defRPr/>
            </a:pPr>
            <a:r>
              <a:rPr lang="en-US"/>
              <a:t>CS 473</a:t>
            </a:r>
          </a:p>
        </p:txBody>
      </p:sp>
      <p:sp>
        <p:nvSpPr>
          <p:cNvPr id="61" name="Footer Placeholder 4"/>
          <p:cNvSpPr>
            <a:spLocks noGrp="1"/>
          </p:cNvSpPr>
          <p:nvPr>
            <p:ph type="ftr" sz="quarter" idx="11"/>
          </p:nvPr>
        </p:nvSpPr>
        <p:spPr/>
        <p:txBody>
          <a:bodyPr/>
          <a:lstStyle/>
          <a:p>
            <a:pPr>
              <a:defRPr/>
            </a:pPr>
            <a:r>
              <a:rPr lang="en-US" dirty="0"/>
              <a:t>Lecture X</a:t>
            </a:r>
          </a:p>
        </p:txBody>
      </p:sp>
      <p:sp>
        <p:nvSpPr>
          <p:cNvPr id="62"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B86FD269-F9FE-475D-B6E7-AD7DA808D730}" type="slidenum">
              <a:rPr lang="en-US" altLang="en-US">
                <a:latin typeface="Arial" panose="020B0604020202020204" pitchFamily="34" charset="0"/>
              </a:rPr>
              <a:pPr eaLnBrk="1" hangingPunct="1"/>
              <a:t>79</a:t>
            </a:fld>
            <a:endParaRPr lang="en-US" altLang="en-US">
              <a:latin typeface="Arial" panose="020B0604020202020204" pitchFamily="34" charset="0"/>
            </a:endParaRPr>
          </a:p>
        </p:txBody>
      </p:sp>
      <p:sp>
        <p:nvSpPr>
          <p:cNvPr id="18437" name="Rectangle 2"/>
          <p:cNvSpPr>
            <a:spLocks noGrp="1" noChangeArrowheads="1"/>
          </p:cNvSpPr>
          <p:nvPr>
            <p:ph type="title"/>
          </p:nvPr>
        </p:nvSpPr>
        <p:spPr/>
        <p:txBody>
          <a:bodyPr/>
          <a:lstStyle/>
          <a:p>
            <a:pPr eaLnBrk="1" hangingPunct="1"/>
            <a:r>
              <a:rPr lang="tr-TR" altLang="en-US" smtClean="0">
                <a:solidFill>
                  <a:srgbClr val="0000FF"/>
                </a:solidFill>
                <a:latin typeface="Times New Roman" panose="02020603050405020304" pitchFamily="18" charset="0"/>
              </a:rPr>
              <a:t>Binomial Heaps</a:t>
            </a:r>
            <a:endParaRPr lang="en-US" altLang="en-US" smtClean="0">
              <a:solidFill>
                <a:srgbClr val="0000FF"/>
              </a:solidFill>
              <a:latin typeface="Times New Roman" panose="02020603050405020304" pitchFamily="18" charset="0"/>
            </a:endParaRPr>
          </a:p>
        </p:txBody>
      </p:sp>
      <p:sp>
        <p:nvSpPr>
          <p:cNvPr id="18438" name="Rectangle 3"/>
          <p:cNvSpPr>
            <a:spLocks noGrp="1" noChangeArrowheads="1"/>
          </p:cNvSpPr>
          <p:nvPr>
            <p:ph type="body" idx="1"/>
          </p:nvPr>
        </p:nvSpPr>
        <p:spPr>
          <a:xfrm>
            <a:off x="357188" y="1571625"/>
            <a:ext cx="8362950" cy="4614863"/>
          </a:xfrm>
        </p:spPr>
        <p:txBody>
          <a:bodyPr/>
          <a:lstStyle/>
          <a:p>
            <a:pPr eaLnBrk="1" hangingPunct="1">
              <a:buFontTx/>
              <a:buNone/>
            </a:pPr>
            <a:r>
              <a:rPr lang="tr-TR" altLang="en-US" sz="2400" smtClean="0">
                <a:latin typeface="Times New Roman" panose="02020603050405020304" pitchFamily="18" charset="0"/>
              </a:rPr>
              <a:t>Example: A binomial heap with </a:t>
            </a:r>
            <a:r>
              <a:rPr lang="tr-TR" altLang="en-US" sz="2400" i="1" smtClean="0">
                <a:latin typeface="Times New Roman" panose="02020603050405020304" pitchFamily="18" charset="0"/>
              </a:rPr>
              <a:t>n</a:t>
            </a:r>
            <a:r>
              <a:rPr lang="en-US" altLang="en-US" sz="2400" i="1" smtClean="0">
                <a:latin typeface="Times New Roman" panose="02020603050405020304" pitchFamily="18" charset="0"/>
              </a:rPr>
              <a:t> </a:t>
            </a:r>
            <a:r>
              <a:rPr lang="tr-TR" altLang="en-US" sz="2400" smtClean="0">
                <a:latin typeface="Times New Roman" panose="02020603050405020304" pitchFamily="18" charset="0"/>
              </a:rPr>
              <a:t>=</a:t>
            </a:r>
            <a:r>
              <a:rPr lang="en-US" altLang="en-US" sz="2400" smtClean="0">
                <a:latin typeface="Times New Roman" panose="02020603050405020304" pitchFamily="18" charset="0"/>
              </a:rPr>
              <a:t> </a:t>
            </a:r>
            <a:r>
              <a:rPr lang="tr-TR" altLang="en-US" sz="2400" smtClean="0">
                <a:latin typeface="Times New Roman" panose="02020603050405020304" pitchFamily="18" charset="0"/>
              </a:rPr>
              <a:t>13 nodes</a:t>
            </a:r>
          </a:p>
          <a:p>
            <a:pPr eaLnBrk="1" hangingPunct="1">
              <a:lnSpc>
                <a:spcPct val="60000"/>
              </a:lnSpc>
              <a:buFontTx/>
              <a:buNone/>
            </a:pPr>
            <a:r>
              <a:rPr lang="tr-TR" altLang="en-US" sz="2400" smtClean="0">
                <a:latin typeface="Times New Roman" panose="02020603050405020304" pitchFamily="18" charset="0"/>
              </a:rPr>
              <a:t>	</a:t>
            </a:r>
            <a:r>
              <a:rPr lang="en-US" altLang="en-US" sz="2400" smtClean="0">
                <a:latin typeface="Times New Roman" panose="02020603050405020304" pitchFamily="18" charset="0"/>
              </a:rPr>
              <a:t>     </a:t>
            </a:r>
            <a:r>
              <a:rPr lang="tr-TR" altLang="en-US" sz="2400" smtClean="0">
                <a:latin typeface="Times New Roman" panose="02020603050405020304" pitchFamily="18" charset="0"/>
              </a:rPr>
              <a:t> </a:t>
            </a:r>
            <a:r>
              <a:rPr lang="tr-TR" altLang="en-US" sz="1600" smtClean="0">
                <a:latin typeface="Times New Roman" panose="02020603050405020304" pitchFamily="18" charset="0"/>
              </a:rPr>
              <a:t>3  </a:t>
            </a:r>
            <a:r>
              <a:rPr lang="en-US" altLang="en-US" sz="1600" smtClean="0">
                <a:latin typeface="Times New Roman" panose="02020603050405020304" pitchFamily="18" charset="0"/>
              </a:rPr>
              <a:t>  </a:t>
            </a:r>
            <a:r>
              <a:rPr lang="tr-TR" altLang="en-US" sz="1600" smtClean="0">
                <a:latin typeface="Times New Roman" panose="02020603050405020304" pitchFamily="18" charset="0"/>
              </a:rPr>
              <a:t>2</a:t>
            </a:r>
            <a:r>
              <a:rPr lang="en-US" altLang="en-US" sz="1600" smtClean="0">
                <a:latin typeface="Times New Roman" panose="02020603050405020304" pitchFamily="18" charset="0"/>
              </a:rPr>
              <a:t> </a:t>
            </a:r>
            <a:r>
              <a:rPr lang="tr-TR" altLang="en-US" sz="1600" smtClean="0">
                <a:latin typeface="Times New Roman" panose="02020603050405020304" pitchFamily="18" charset="0"/>
              </a:rPr>
              <a:t>   1  </a:t>
            </a:r>
            <a:r>
              <a:rPr lang="en-US" altLang="en-US" sz="1600" smtClean="0">
                <a:latin typeface="Times New Roman" panose="02020603050405020304" pitchFamily="18" charset="0"/>
              </a:rPr>
              <a:t> </a:t>
            </a:r>
            <a:r>
              <a:rPr lang="tr-TR" altLang="en-US" sz="1600" smtClean="0">
                <a:latin typeface="Times New Roman" panose="02020603050405020304" pitchFamily="18" charset="0"/>
              </a:rPr>
              <a:t> 0</a:t>
            </a:r>
            <a:r>
              <a:rPr lang="tr-TR" altLang="en-US" sz="2400" baseline="-25000" smtClean="0">
                <a:latin typeface="Times New Roman" panose="02020603050405020304" pitchFamily="18" charset="0"/>
              </a:rPr>
              <a:t>	</a:t>
            </a:r>
          </a:p>
          <a:p>
            <a:pPr eaLnBrk="1" hangingPunct="1">
              <a:lnSpc>
                <a:spcPct val="120000"/>
              </a:lnSpc>
              <a:buFontTx/>
              <a:buNone/>
            </a:pPr>
            <a:r>
              <a:rPr lang="tr-TR" altLang="en-US" sz="2400" smtClean="0">
                <a:latin typeface="Times New Roman" panose="02020603050405020304" pitchFamily="18" charset="0"/>
              </a:rPr>
              <a:t>13 =&lt; 1, 1, 0, 1&gt;</a:t>
            </a:r>
            <a:r>
              <a:rPr lang="tr-TR" altLang="en-US" sz="2400" baseline="-25000" smtClean="0">
                <a:latin typeface="Times New Roman" panose="02020603050405020304" pitchFamily="18" charset="0"/>
              </a:rPr>
              <a:t>2</a:t>
            </a:r>
          </a:p>
          <a:p>
            <a:pPr eaLnBrk="1" hangingPunct="1">
              <a:buFontTx/>
              <a:buNone/>
            </a:pPr>
            <a:r>
              <a:rPr lang="tr-TR" altLang="en-US" sz="2400" smtClean="0">
                <a:latin typeface="Times New Roman" panose="02020603050405020304" pitchFamily="18" charset="0"/>
              </a:rPr>
              <a:t>Consists of </a:t>
            </a:r>
            <a:r>
              <a:rPr lang="tr-TR" altLang="en-US" sz="2400" i="1" smtClean="0">
                <a:latin typeface="Times New Roman" panose="02020603050405020304" pitchFamily="18" charset="0"/>
              </a:rPr>
              <a:t>B</a:t>
            </a:r>
            <a:r>
              <a:rPr lang="tr-TR" altLang="en-US" sz="2400" baseline="-25000" smtClean="0">
                <a:latin typeface="Times New Roman" panose="02020603050405020304" pitchFamily="18" charset="0"/>
              </a:rPr>
              <a:t>0</a:t>
            </a:r>
            <a:r>
              <a:rPr lang="tr-TR" altLang="en-US" sz="2400" i="1" smtClean="0">
                <a:latin typeface="Times New Roman" panose="02020603050405020304" pitchFamily="18" charset="0"/>
              </a:rPr>
              <a:t>, B</a:t>
            </a:r>
            <a:r>
              <a:rPr lang="tr-TR" altLang="en-US" sz="2400" baseline="-25000" smtClean="0">
                <a:latin typeface="Times New Roman" panose="02020603050405020304" pitchFamily="18" charset="0"/>
              </a:rPr>
              <a:t>2</a:t>
            </a:r>
            <a:r>
              <a:rPr lang="tr-TR" altLang="en-US" sz="2400" i="1" smtClean="0">
                <a:latin typeface="Times New Roman" panose="02020603050405020304" pitchFamily="18" charset="0"/>
              </a:rPr>
              <a:t>, B</a:t>
            </a:r>
            <a:r>
              <a:rPr lang="tr-TR" altLang="en-US" sz="2400" baseline="-25000" smtClean="0">
                <a:latin typeface="Times New Roman" panose="02020603050405020304" pitchFamily="18" charset="0"/>
              </a:rPr>
              <a:t>3</a:t>
            </a:r>
            <a:r>
              <a:rPr lang="tr-TR" altLang="en-US" sz="2400" smtClean="0">
                <a:latin typeface="Times New Roman" panose="02020603050405020304" pitchFamily="18" charset="0"/>
              </a:rPr>
              <a:t> </a:t>
            </a:r>
          </a:p>
          <a:p>
            <a:pPr eaLnBrk="1" hangingPunct="1">
              <a:buFontTx/>
              <a:buNone/>
            </a:pPr>
            <a:r>
              <a:rPr lang="tr-TR" altLang="en-US" sz="2000" smtClean="0">
                <a:latin typeface="Times New Roman" panose="02020603050405020304" pitchFamily="18" charset="0"/>
              </a:rPr>
              <a:t>head[</a:t>
            </a:r>
            <a:r>
              <a:rPr lang="tr-TR" altLang="en-US" sz="2000" i="1" smtClean="0">
                <a:latin typeface="Times New Roman" panose="02020603050405020304" pitchFamily="18" charset="0"/>
              </a:rPr>
              <a:t>H</a:t>
            </a:r>
            <a:r>
              <a:rPr lang="tr-TR" altLang="en-US" sz="2000" smtClean="0">
                <a:latin typeface="Times New Roman" panose="02020603050405020304" pitchFamily="18" charset="0"/>
              </a:rPr>
              <a:t>]</a:t>
            </a:r>
            <a:r>
              <a:rPr lang="tr-TR" altLang="en-US" sz="2800" smtClean="0">
                <a:latin typeface="Times New Roman" panose="02020603050405020304" pitchFamily="18" charset="0"/>
              </a:rPr>
              <a:t> </a:t>
            </a:r>
            <a:endParaRPr lang="en-US" altLang="en-US" sz="2800" smtClean="0">
              <a:latin typeface="Times New Roman" panose="02020603050405020304" pitchFamily="18" charset="0"/>
            </a:endParaRPr>
          </a:p>
        </p:txBody>
      </p:sp>
      <p:grpSp>
        <p:nvGrpSpPr>
          <p:cNvPr id="18439" name="Group 5"/>
          <p:cNvGrpSpPr>
            <a:grpSpLocks/>
          </p:cNvGrpSpPr>
          <p:nvPr/>
        </p:nvGrpSpPr>
        <p:grpSpPr bwMode="auto">
          <a:xfrm>
            <a:off x="3071813" y="4500563"/>
            <a:ext cx="333375" cy="1016000"/>
            <a:chOff x="793" y="2116"/>
            <a:chExt cx="136" cy="408"/>
          </a:xfrm>
        </p:grpSpPr>
        <p:sp>
          <p:nvSpPr>
            <p:cNvPr id="18490" name="Oval 6"/>
            <p:cNvSpPr>
              <a:spLocks noChangeArrowheads="1"/>
            </p:cNvSpPr>
            <p:nvPr/>
          </p:nvSpPr>
          <p:spPr bwMode="auto">
            <a:xfrm>
              <a:off x="793" y="2388"/>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8491" name="Oval 7"/>
            <p:cNvSpPr>
              <a:spLocks noChangeArrowheads="1"/>
            </p:cNvSpPr>
            <p:nvPr/>
          </p:nvSpPr>
          <p:spPr bwMode="auto">
            <a:xfrm>
              <a:off x="793" y="2116"/>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18492" name="AutoShape 8"/>
            <p:cNvCxnSpPr>
              <a:cxnSpLocks noChangeShapeType="1"/>
              <a:stCxn id="18491" idx="4"/>
              <a:endCxn id="18490" idx="0"/>
            </p:cNvCxnSpPr>
            <p:nvPr/>
          </p:nvCxnSpPr>
          <p:spPr bwMode="auto">
            <a:xfrm rot="16200000" flipH="1">
              <a:off x="793" y="2320"/>
              <a:ext cx="13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8440" name="Group 9"/>
          <p:cNvGrpSpPr>
            <a:grpSpLocks/>
          </p:cNvGrpSpPr>
          <p:nvPr/>
        </p:nvGrpSpPr>
        <p:grpSpPr bwMode="auto">
          <a:xfrm>
            <a:off x="3857625" y="3857625"/>
            <a:ext cx="333375" cy="982663"/>
            <a:chOff x="793" y="2115"/>
            <a:chExt cx="136" cy="394"/>
          </a:xfrm>
        </p:grpSpPr>
        <p:sp>
          <p:nvSpPr>
            <p:cNvPr id="18487" name="Oval 10"/>
            <p:cNvSpPr>
              <a:spLocks noChangeArrowheads="1"/>
            </p:cNvSpPr>
            <p:nvPr/>
          </p:nvSpPr>
          <p:spPr bwMode="auto">
            <a:xfrm>
              <a:off x="793" y="2373"/>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8488" name="Oval 11"/>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18489" name="AutoShape 12"/>
            <p:cNvCxnSpPr>
              <a:cxnSpLocks noChangeShapeType="1"/>
              <a:stCxn id="18488" idx="4"/>
              <a:endCxn id="18487" idx="0"/>
            </p:cNvCxnSpPr>
            <p:nvPr/>
          </p:nvCxnSpPr>
          <p:spPr bwMode="auto">
            <a:xfrm rot="5400000">
              <a:off x="800" y="2312"/>
              <a:ext cx="122"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8441" name="AutoShape 13"/>
          <p:cNvCxnSpPr>
            <a:cxnSpLocks noChangeShapeType="1"/>
            <a:stCxn id="18491" idx="7"/>
            <a:endCxn id="18488" idx="4"/>
          </p:cNvCxnSpPr>
          <p:nvPr/>
        </p:nvCxnSpPr>
        <p:spPr bwMode="auto">
          <a:xfrm rot="5400000" flipH="1" flipV="1">
            <a:off x="3513931" y="4039394"/>
            <a:ext cx="352425" cy="6683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8442" name="Group 14"/>
          <p:cNvGrpSpPr>
            <a:grpSpLocks/>
          </p:cNvGrpSpPr>
          <p:nvPr/>
        </p:nvGrpSpPr>
        <p:grpSpPr bwMode="auto">
          <a:xfrm>
            <a:off x="4929188" y="4500563"/>
            <a:ext cx="1198562" cy="1725612"/>
            <a:chOff x="793" y="1933"/>
            <a:chExt cx="454" cy="791"/>
          </a:xfrm>
        </p:grpSpPr>
        <p:grpSp>
          <p:nvGrpSpPr>
            <p:cNvPr id="18479" name="Group 15"/>
            <p:cNvGrpSpPr>
              <a:grpSpLocks/>
            </p:cNvGrpSpPr>
            <p:nvPr/>
          </p:nvGrpSpPr>
          <p:grpSpPr bwMode="auto">
            <a:xfrm>
              <a:off x="793" y="2293"/>
              <a:ext cx="136" cy="431"/>
              <a:chOff x="793" y="2293"/>
              <a:chExt cx="136" cy="431"/>
            </a:xfrm>
          </p:grpSpPr>
          <p:sp>
            <p:nvSpPr>
              <p:cNvPr id="18484" name="Oval 16"/>
              <p:cNvSpPr>
                <a:spLocks noChangeArrowheads="1"/>
              </p:cNvSpPr>
              <p:nvPr/>
            </p:nvSpPr>
            <p:spPr bwMode="auto">
              <a:xfrm>
                <a:off x="793" y="2588"/>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8485" name="Oval 17"/>
              <p:cNvSpPr>
                <a:spLocks noChangeArrowheads="1"/>
              </p:cNvSpPr>
              <p:nvPr/>
            </p:nvSpPr>
            <p:spPr bwMode="auto">
              <a:xfrm>
                <a:off x="793" y="2293"/>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18486" name="AutoShape 18"/>
              <p:cNvCxnSpPr>
                <a:cxnSpLocks noChangeShapeType="1"/>
                <a:stCxn id="18485" idx="4"/>
                <a:endCxn id="18484" idx="0"/>
              </p:cNvCxnSpPr>
              <p:nvPr/>
            </p:nvCxnSpPr>
            <p:spPr bwMode="auto">
              <a:xfrm rot="5400000">
                <a:off x="782" y="2509"/>
                <a:ext cx="159"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8480" name="Group 19"/>
            <p:cNvGrpSpPr>
              <a:grpSpLocks/>
            </p:cNvGrpSpPr>
            <p:nvPr/>
          </p:nvGrpSpPr>
          <p:grpSpPr bwMode="auto">
            <a:xfrm>
              <a:off x="1091" y="1933"/>
              <a:ext cx="156" cy="514"/>
              <a:chOff x="773" y="2115"/>
              <a:chExt cx="156" cy="514"/>
            </a:xfrm>
          </p:grpSpPr>
          <p:sp>
            <p:nvSpPr>
              <p:cNvPr id="18481" name="Oval 20"/>
              <p:cNvSpPr>
                <a:spLocks noChangeArrowheads="1"/>
              </p:cNvSpPr>
              <p:nvPr/>
            </p:nvSpPr>
            <p:spPr bwMode="auto">
              <a:xfrm>
                <a:off x="773" y="2475"/>
                <a:ext cx="136" cy="15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8482" name="Oval 21"/>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18483" name="AutoShape 22"/>
              <p:cNvCxnSpPr>
                <a:cxnSpLocks noChangeShapeType="1"/>
                <a:stCxn id="18482" idx="4"/>
                <a:endCxn id="18459" idx="0"/>
              </p:cNvCxnSpPr>
              <p:nvPr/>
            </p:nvCxnSpPr>
            <p:spPr bwMode="auto">
              <a:xfrm rot="5400000">
                <a:off x="747" y="2362"/>
                <a:ext cx="224" cy="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grpSp>
        <p:nvGrpSpPr>
          <p:cNvPr id="18443" name="Group 24"/>
          <p:cNvGrpSpPr>
            <a:grpSpLocks/>
          </p:cNvGrpSpPr>
          <p:nvPr/>
        </p:nvGrpSpPr>
        <p:grpSpPr bwMode="auto">
          <a:xfrm>
            <a:off x="6429375" y="3856038"/>
            <a:ext cx="1196975" cy="1747837"/>
            <a:chOff x="793" y="1902"/>
            <a:chExt cx="454" cy="748"/>
          </a:xfrm>
        </p:grpSpPr>
        <p:grpSp>
          <p:nvGrpSpPr>
            <p:cNvPr id="18470" name="Group 25"/>
            <p:cNvGrpSpPr>
              <a:grpSpLocks/>
            </p:cNvGrpSpPr>
            <p:nvPr/>
          </p:nvGrpSpPr>
          <p:grpSpPr bwMode="auto">
            <a:xfrm>
              <a:off x="793" y="2178"/>
              <a:ext cx="136" cy="472"/>
              <a:chOff x="793" y="2178"/>
              <a:chExt cx="136" cy="472"/>
            </a:xfrm>
          </p:grpSpPr>
          <p:sp>
            <p:nvSpPr>
              <p:cNvPr id="18476" name="Oval 26"/>
              <p:cNvSpPr>
                <a:spLocks noChangeArrowheads="1"/>
              </p:cNvSpPr>
              <p:nvPr/>
            </p:nvSpPr>
            <p:spPr bwMode="auto">
              <a:xfrm>
                <a:off x="793" y="2514"/>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8477" name="Oval 27"/>
              <p:cNvSpPr>
                <a:spLocks noChangeArrowheads="1"/>
              </p:cNvSpPr>
              <p:nvPr/>
            </p:nvSpPr>
            <p:spPr bwMode="auto">
              <a:xfrm>
                <a:off x="793" y="2178"/>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18478" name="AutoShape 28"/>
              <p:cNvCxnSpPr>
                <a:cxnSpLocks noChangeShapeType="1"/>
                <a:stCxn id="18477" idx="4"/>
                <a:endCxn id="18476" idx="0"/>
              </p:cNvCxnSpPr>
              <p:nvPr/>
            </p:nvCxnSpPr>
            <p:spPr bwMode="auto">
              <a:xfrm rot="5400000">
                <a:off x="761" y="2414"/>
                <a:ext cx="200"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8471" name="Group 29"/>
            <p:cNvGrpSpPr>
              <a:grpSpLocks/>
            </p:cNvGrpSpPr>
            <p:nvPr/>
          </p:nvGrpSpPr>
          <p:grpSpPr bwMode="auto">
            <a:xfrm>
              <a:off x="1091" y="1902"/>
              <a:ext cx="156" cy="412"/>
              <a:chOff x="773" y="2084"/>
              <a:chExt cx="156" cy="412"/>
            </a:xfrm>
          </p:grpSpPr>
          <p:sp>
            <p:nvSpPr>
              <p:cNvPr id="18473" name="Oval 30"/>
              <p:cNvSpPr>
                <a:spLocks noChangeArrowheads="1"/>
              </p:cNvSpPr>
              <p:nvPr/>
            </p:nvSpPr>
            <p:spPr bwMode="auto">
              <a:xfrm>
                <a:off x="773" y="2360"/>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8474" name="Oval 31"/>
              <p:cNvSpPr>
                <a:spLocks noChangeArrowheads="1"/>
              </p:cNvSpPr>
              <p:nvPr/>
            </p:nvSpPr>
            <p:spPr bwMode="auto">
              <a:xfrm>
                <a:off x="793" y="2084"/>
                <a:ext cx="136" cy="167"/>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cxnSp>
            <p:nvCxnSpPr>
              <p:cNvPr id="18475" name="AutoShape 32"/>
              <p:cNvCxnSpPr>
                <a:cxnSpLocks noChangeShapeType="1"/>
                <a:stCxn id="18474" idx="4"/>
              </p:cNvCxnSpPr>
              <p:nvPr/>
            </p:nvCxnSpPr>
            <p:spPr bwMode="auto">
              <a:xfrm rot="5400000">
                <a:off x="805" y="2299"/>
                <a:ext cx="104" cy="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8472" name="AutoShape 33"/>
            <p:cNvCxnSpPr>
              <a:cxnSpLocks noChangeShapeType="1"/>
              <a:stCxn id="18477" idx="7"/>
            </p:cNvCxnSpPr>
            <p:nvPr/>
          </p:nvCxnSpPr>
          <p:spPr bwMode="auto">
            <a:xfrm rot="5400000" flipH="1" flipV="1">
              <a:off x="956" y="2009"/>
              <a:ext cx="143" cy="2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8444" name="Line 34"/>
          <p:cNvSpPr>
            <a:spLocks noChangeShapeType="1"/>
          </p:cNvSpPr>
          <p:nvPr/>
        </p:nvSpPr>
        <p:spPr bwMode="auto">
          <a:xfrm>
            <a:off x="762000" y="4019550"/>
            <a:ext cx="1282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45" name="Line 36"/>
          <p:cNvSpPr>
            <a:spLocks noChangeShapeType="1"/>
          </p:cNvSpPr>
          <p:nvPr/>
        </p:nvSpPr>
        <p:spPr bwMode="auto">
          <a:xfrm>
            <a:off x="2335213" y="4019550"/>
            <a:ext cx="1508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46" name="Oval 35"/>
          <p:cNvSpPr>
            <a:spLocks noChangeArrowheads="1"/>
          </p:cNvSpPr>
          <p:nvPr/>
        </p:nvSpPr>
        <p:spPr bwMode="auto">
          <a:xfrm>
            <a:off x="2044700" y="3836988"/>
            <a:ext cx="344488" cy="3683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8447" name="Line 37"/>
          <p:cNvSpPr>
            <a:spLocks noChangeShapeType="1"/>
          </p:cNvSpPr>
          <p:nvPr/>
        </p:nvSpPr>
        <p:spPr bwMode="auto">
          <a:xfrm>
            <a:off x="4184650" y="4019550"/>
            <a:ext cx="3081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48" name="Text Box 43"/>
          <p:cNvSpPr txBox="1">
            <a:spLocks noChangeArrowheads="1"/>
          </p:cNvSpPr>
          <p:nvPr/>
        </p:nvSpPr>
        <p:spPr bwMode="auto">
          <a:xfrm>
            <a:off x="2000250" y="3857625"/>
            <a:ext cx="45085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400"/>
              <a:t>10</a:t>
            </a:r>
            <a:endParaRPr lang="en-US" altLang="en-US" sz="1400"/>
          </a:p>
        </p:txBody>
      </p:sp>
      <p:sp>
        <p:nvSpPr>
          <p:cNvPr id="18449" name="Text Box 47"/>
          <p:cNvSpPr txBox="1">
            <a:spLocks noChangeArrowheads="1"/>
          </p:cNvSpPr>
          <p:nvPr/>
        </p:nvSpPr>
        <p:spPr bwMode="auto">
          <a:xfrm>
            <a:off x="3857625" y="4500563"/>
            <a:ext cx="4508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400"/>
              <a:t>25</a:t>
            </a:r>
            <a:endParaRPr lang="en-US" altLang="en-US" sz="1400"/>
          </a:p>
        </p:txBody>
      </p:sp>
      <p:sp>
        <p:nvSpPr>
          <p:cNvPr id="18450" name="Text Box 48"/>
          <p:cNvSpPr txBox="1">
            <a:spLocks noChangeArrowheads="1"/>
          </p:cNvSpPr>
          <p:nvPr/>
        </p:nvSpPr>
        <p:spPr bwMode="auto">
          <a:xfrm>
            <a:off x="3857625" y="3857625"/>
            <a:ext cx="45085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400"/>
              <a:t>1</a:t>
            </a:r>
            <a:endParaRPr lang="en-US" altLang="en-US" sz="1400"/>
          </a:p>
        </p:txBody>
      </p:sp>
      <p:sp>
        <p:nvSpPr>
          <p:cNvPr id="18451" name="Text Box 49"/>
          <p:cNvSpPr txBox="1">
            <a:spLocks noChangeArrowheads="1"/>
          </p:cNvSpPr>
          <p:nvPr/>
        </p:nvSpPr>
        <p:spPr bwMode="auto">
          <a:xfrm>
            <a:off x="3071813" y="4500563"/>
            <a:ext cx="452437"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400"/>
              <a:t>12</a:t>
            </a:r>
            <a:endParaRPr lang="en-US" altLang="en-US" sz="1400"/>
          </a:p>
        </p:txBody>
      </p:sp>
      <p:sp>
        <p:nvSpPr>
          <p:cNvPr id="18452" name="Text Box 50"/>
          <p:cNvSpPr txBox="1">
            <a:spLocks noChangeArrowheads="1"/>
          </p:cNvSpPr>
          <p:nvPr/>
        </p:nvSpPr>
        <p:spPr bwMode="auto">
          <a:xfrm>
            <a:off x="3071813" y="5214938"/>
            <a:ext cx="45243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400"/>
              <a:t>18</a:t>
            </a:r>
            <a:endParaRPr lang="en-US" altLang="en-US" sz="1400"/>
          </a:p>
        </p:txBody>
      </p:sp>
      <p:sp>
        <p:nvSpPr>
          <p:cNvPr id="18453" name="Text Box 51"/>
          <p:cNvSpPr txBox="1">
            <a:spLocks noChangeArrowheads="1"/>
          </p:cNvSpPr>
          <p:nvPr/>
        </p:nvSpPr>
        <p:spPr bwMode="auto">
          <a:xfrm>
            <a:off x="7286625" y="3929063"/>
            <a:ext cx="45243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400"/>
              <a:t>6</a:t>
            </a:r>
            <a:endParaRPr lang="en-US" altLang="en-US" sz="1400"/>
          </a:p>
        </p:txBody>
      </p:sp>
      <p:sp>
        <p:nvSpPr>
          <p:cNvPr id="18454" name="Text Box 52"/>
          <p:cNvSpPr txBox="1">
            <a:spLocks noChangeArrowheads="1"/>
          </p:cNvSpPr>
          <p:nvPr/>
        </p:nvSpPr>
        <p:spPr bwMode="auto">
          <a:xfrm>
            <a:off x="7286625" y="4500563"/>
            <a:ext cx="45243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400"/>
              <a:t>29</a:t>
            </a:r>
            <a:endParaRPr lang="en-US" altLang="en-US" sz="1400"/>
          </a:p>
        </p:txBody>
      </p:sp>
      <p:sp>
        <p:nvSpPr>
          <p:cNvPr id="18455" name="Text Box 53"/>
          <p:cNvSpPr txBox="1">
            <a:spLocks noChangeArrowheads="1"/>
          </p:cNvSpPr>
          <p:nvPr/>
        </p:nvSpPr>
        <p:spPr bwMode="auto">
          <a:xfrm>
            <a:off x="5786438" y="4500563"/>
            <a:ext cx="4508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400"/>
              <a:t>8</a:t>
            </a:r>
            <a:endParaRPr lang="en-US" altLang="en-US" sz="1400"/>
          </a:p>
        </p:txBody>
      </p:sp>
      <p:sp>
        <p:nvSpPr>
          <p:cNvPr id="18456" name="Text Box 54"/>
          <p:cNvSpPr txBox="1">
            <a:spLocks noChangeArrowheads="1"/>
          </p:cNvSpPr>
          <p:nvPr/>
        </p:nvSpPr>
        <p:spPr bwMode="auto">
          <a:xfrm>
            <a:off x="6429375" y="5286375"/>
            <a:ext cx="45243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400"/>
              <a:t>38</a:t>
            </a:r>
            <a:endParaRPr lang="en-US" altLang="en-US" sz="1400"/>
          </a:p>
        </p:txBody>
      </p:sp>
      <p:sp>
        <p:nvSpPr>
          <p:cNvPr id="18457" name="Text Box 55"/>
          <p:cNvSpPr txBox="1">
            <a:spLocks noChangeArrowheads="1"/>
          </p:cNvSpPr>
          <p:nvPr/>
        </p:nvSpPr>
        <p:spPr bwMode="auto">
          <a:xfrm>
            <a:off x="6429375" y="4500563"/>
            <a:ext cx="45243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400"/>
              <a:t>14</a:t>
            </a:r>
            <a:endParaRPr lang="en-US" altLang="en-US" sz="1400"/>
          </a:p>
        </p:txBody>
      </p:sp>
      <p:sp>
        <p:nvSpPr>
          <p:cNvPr id="18458" name="Text Box 56"/>
          <p:cNvSpPr txBox="1">
            <a:spLocks noChangeArrowheads="1"/>
          </p:cNvSpPr>
          <p:nvPr/>
        </p:nvSpPr>
        <p:spPr bwMode="auto">
          <a:xfrm>
            <a:off x="4929188" y="5929313"/>
            <a:ext cx="452437"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400"/>
              <a:t>27</a:t>
            </a:r>
            <a:endParaRPr lang="en-US" altLang="en-US" sz="1400"/>
          </a:p>
        </p:txBody>
      </p:sp>
      <p:sp>
        <p:nvSpPr>
          <p:cNvPr id="18459" name="Text Box 57"/>
          <p:cNvSpPr txBox="1">
            <a:spLocks noChangeArrowheads="1"/>
          </p:cNvSpPr>
          <p:nvPr/>
        </p:nvSpPr>
        <p:spPr bwMode="auto">
          <a:xfrm>
            <a:off x="5715000" y="5286375"/>
            <a:ext cx="45085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400"/>
              <a:t>17</a:t>
            </a:r>
            <a:endParaRPr lang="en-US" altLang="en-US" sz="1400"/>
          </a:p>
        </p:txBody>
      </p:sp>
      <p:sp>
        <p:nvSpPr>
          <p:cNvPr id="18460" name="Text Box 58"/>
          <p:cNvSpPr txBox="1">
            <a:spLocks noChangeArrowheads="1"/>
          </p:cNvSpPr>
          <p:nvPr/>
        </p:nvSpPr>
        <p:spPr bwMode="auto">
          <a:xfrm>
            <a:off x="4929188" y="5286375"/>
            <a:ext cx="45243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400"/>
              <a:t>11</a:t>
            </a:r>
            <a:endParaRPr lang="en-US" altLang="en-US" sz="1400"/>
          </a:p>
        </p:txBody>
      </p:sp>
      <p:sp>
        <p:nvSpPr>
          <p:cNvPr id="18461" name="Text Box 59"/>
          <p:cNvSpPr txBox="1">
            <a:spLocks noChangeArrowheads="1"/>
          </p:cNvSpPr>
          <p:nvPr/>
        </p:nvSpPr>
        <p:spPr bwMode="auto">
          <a:xfrm>
            <a:off x="1357313" y="4429125"/>
            <a:ext cx="479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2400" i="1"/>
              <a:t>B</a:t>
            </a:r>
            <a:r>
              <a:rPr lang="tr-TR" altLang="en-US" sz="2400" baseline="-25000"/>
              <a:t>0</a:t>
            </a:r>
            <a:endParaRPr lang="en-US" altLang="en-US" sz="2400" baseline="-25000"/>
          </a:p>
        </p:txBody>
      </p:sp>
      <p:sp>
        <p:nvSpPr>
          <p:cNvPr id="18462" name="Text Box 60"/>
          <p:cNvSpPr txBox="1">
            <a:spLocks noChangeArrowheads="1"/>
          </p:cNvSpPr>
          <p:nvPr/>
        </p:nvSpPr>
        <p:spPr bwMode="auto">
          <a:xfrm>
            <a:off x="2543175" y="5248275"/>
            <a:ext cx="477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2400" i="1"/>
              <a:t>B</a:t>
            </a:r>
            <a:r>
              <a:rPr lang="tr-TR" altLang="en-US" sz="2400" baseline="-25000"/>
              <a:t>2</a:t>
            </a:r>
            <a:endParaRPr lang="en-US" altLang="en-US" sz="2400" baseline="-25000"/>
          </a:p>
        </p:txBody>
      </p:sp>
      <p:sp>
        <p:nvSpPr>
          <p:cNvPr id="18463" name="Text Box 61"/>
          <p:cNvSpPr txBox="1">
            <a:spLocks noChangeArrowheads="1"/>
          </p:cNvSpPr>
          <p:nvPr/>
        </p:nvSpPr>
        <p:spPr bwMode="auto">
          <a:xfrm>
            <a:off x="7286625" y="5643563"/>
            <a:ext cx="477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2400" i="1"/>
              <a:t>B</a:t>
            </a:r>
            <a:r>
              <a:rPr lang="tr-TR" altLang="en-US" sz="2400" baseline="-25000"/>
              <a:t>3</a:t>
            </a:r>
            <a:endParaRPr lang="en-US" altLang="en-US" sz="2400" baseline="-25000"/>
          </a:p>
        </p:txBody>
      </p:sp>
      <p:sp>
        <p:nvSpPr>
          <p:cNvPr id="18464" name="Line 62"/>
          <p:cNvSpPr>
            <a:spLocks noChangeShapeType="1"/>
          </p:cNvSpPr>
          <p:nvPr/>
        </p:nvSpPr>
        <p:spPr bwMode="auto">
          <a:xfrm>
            <a:off x="768350" y="371475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cxnSp>
        <p:nvCxnSpPr>
          <p:cNvPr id="18465" name="AutoShape 33"/>
          <p:cNvCxnSpPr>
            <a:cxnSpLocks noChangeShapeType="1"/>
            <a:stCxn id="18485" idx="7"/>
            <a:endCxn id="18482" idx="4"/>
          </p:cNvCxnSpPr>
          <p:nvPr/>
        </p:nvCxnSpPr>
        <p:spPr bwMode="auto">
          <a:xfrm rot="5400000" flipH="1" flipV="1">
            <a:off x="5326062" y="4706938"/>
            <a:ext cx="531813" cy="7127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466" name="AutoShape 33"/>
          <p:cNvCxnSpPr>
            <a:cxnSpLocks noChangeShapeType="1"/>
            <a:stCxn id="18482" idx="7"/>
          </p:cNvCxnSpPr>
          <p:nvPr/>
        </p:nvCxnSpPr>
        <p:spPr bwMode="auto">
          <a:xfrm rot="5400000" flipH="1" flipV="1">
            <a:off x="6552407" y="3737769"/>
            <a:ext cx="328612" cy="12827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8467" name="Oval 61"/>
          <p:cNvSpPr>
            <a:spLocks noChangeArrowheads="1"/>
          </p:cNvSpPr>
          <p:nvPr/>
        </p:nvSpPr>
        <p:spPr bwMode="auto">
          <a:xfrm>
            <a:off x="4286250" y="3500438"/>
            <a:ext cx="3929063" cy="3000375"/>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8468" name="Oval 61"/>
          <p:cNvSpPr>
            <a:spLocks noChangeArrowheads="1"/>
          </p:cNvSpPr>
          <p:nvPr/>
        </p:nvSpPr>
        <p:spPr bwMode="auto">
          <a:xfrm>
            <a:off x="2857500" y="3429000"/>
            <a:ext cx="1428750" cy="2571750"/>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18469" name="Oval 61"/>
          <p:cNvSpPr>
            <a:spLocks noChangeArrowheads="1"/>
          </p:cNvSpPr>
          <p:nvPr/>
        </p:nvSpPr>
        <p:spPr bwMode="auto">
          <a:xfrm>
            <a:off x="1714500" y="3571875"/>
            <a:ext cx="1000125" cy="1000125"/>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Tree>
    <p:extLst>
      <p:ext uri="{BB962C8B-B14F-4D97-AF65-F5344CB8AC3E}">
        <p14:creationId xmlns:p14="http://schemas.microsoft.com/office/powerpoint/2010/main" val="1340839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0FEA6AB-BA42-4E3C-9B71-E302A03E2ED0}" type="slidenum">
              <a:rPr lang="en-US" altLang="en-US" sz="1400"/>
              <a:pPr eaLnBrk="1" hangingPunct="1"/>
              <a:t>8</a:t>
            </a:fld>
            <a:endParaRPr lang="en-US" altLang="en-US" sz="1400"/>
          </a:p>
        </p:txBody>
      </p:sp>
      <p:sp>
        <p:nvSpPr>
          <p:cNvPr id="10243" name="Rectangle 2"/>
          <p:cNvSpPr>
            <a:spLocks noGrp="1" noChangeArrowheads="1"/>
          </p:cNvSpPr>
          <p:nvPr>
            <p:ph type="title"/>
            <p:custDataLst>
              <p:tags r:id="rId2"/>
            </p:custDataLst>
          </p:nvPr>
        </p:nvSpPr>
        <p:spPr/>
        <p:txBody>
          <a:bodyPr/>
          <a:lstStyle/>
          <a:p>
            <a:pPr eaLnBrk="1" hangingPunct="1"/>
            <a:r>
              <a:rPr lang="en-US" altLang="en-US" smtClean="0"/>
              <a:t>Binary Heap Properties</a:t>
            </a:r>
          </a:p>
        </p:txBody>
      </p:sp>
      <p:sp>
        <p:nvSpPr>
          <p:cNvPr id="10244" name="Rectangle 3"/>
          <p:cNvSpPr>
            <a:spLocks noGrp="1" noChangeArrowheads="1"/>
          </p:cNvSpPr>
          <p:nvPr>
            <p:ph type="body" idx="1"/>
            <p:custDataLst>
              <p:tags r:id="rId3"/>
            </p:custDataLst>
          </p:nvPr>
        </p:nvSpPr>
        <p:spPr/>
        <p:txBody>
          <a:bodyPr/>
          <a:lstStyle/>
          <a:p>
            <a:pPr marL="609600" indent="-609600" eaLnBrk="1" hangingPunct="1">
              <a:buFontTx/>
              <a:buAutoNum type="arabicPeriod"/>
            </a:pPr>
            <a:r>
              <a:rPr lang="en-US" altLang="en-US" smtClean="0"/>
              <a:t>Structure Property</a:t>
            </a:r>
          </a:p>
          <a:p>
            <a:pPr marL="609600" indent="-609600" eaLnBrk="1" hangingPunct="1">
              <a:buFontTx/>
              <a:buAutoNum type="arabicPeriod"/>
            </a:pPr>
            <a:r>
              <a:rPr lang="en-US" altLang="en-US" smtClean="0"/>
              <a:t>Ordering Property</a:t>
            </a:r>
          </a:p>
        </p:txBody>
      </p:sp>
    </p:spTree>
    <p:extLst>
      <p:ext uri="{BB962C8B-B14F-4D97-AF65-F5344CB8AC3E}">
        <p14:creationId xmlns:p14="http://schemas.microsoft.com/office/powerpoint/2010/main" val="16285823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4915F30F-24C4-4D5F-84ED-6A28492E66CF}" type="slidenum">
              <a:rPr lang="en-US" altLang="en-US">
                <a:latin typeface="Arial" panose="020B0604020202020204" pitchFamily="34" charset="0"/>
              </a:rPr>
              <a:pPr eaLnBrk="1" hangingPunct="1"/>
              <a:t>80</a:t>
            </a:fld>
            <a:endParaRPr lang="en-US" altLang="en-US">
              <a:latin typeface="Arial" panose="020B0604020202020204" pitchFamily="34" charset="0"/>
            </a:endParaRPr>
          </a:p>
        </p:txBody>
      </p:sp>
      <p:sp>
        <p:nvSpPr>
          <p:cNvPr id="19461" name="Rectangle 2"/>
          <p:cNvSpPr>
            <a:spLocks noGrp="1" noChangeArrowheads="1"/>
          </p:cNvSpPr>
          <p:nvPr>
            <p:ph type="title"/>
          </p:nvPr>
        </p:nvSpPr>
        <p:spPr>
          <a:xfrm>
            <a:off x="228600" y="274638"/>
            <a:ext cx="8915400" cy="1143000"/>
          </a:xfrm>
        </p:spPr>
        <p:txBody>
          <a:bodyPr/>
          <a:lstStyle/>
          <a:p>
            <a:pPr eaLnBrk="1" hangingPunct="1"/>
            <a:r>
              <a:rPr lang="tr-TR" altLang="en-US" sz="4000" smtClean="0">
                <a:solidFill>
                  <a:srgbClr val="0000FF"/>
                </a:solidFill>
                <a:latin typeface="Times New Roman" panose="02020603050405020304" pitchFamily="18" charset="0"/>
              </a:rPr>
              <a:t>Representation of Binomial Heaps</a:t>
            </a:r>
            <a:endParaRPr lang="en-US" altLang="en-US" sz="4000" smtClean="0">
              <a:solidFill>
                <a:srgbClr val="0000FF"/>
              </a:solidFill>
              <a:latin typeface="Times New Roman" panose="02020603050405020304" pitchFamily="18" charset="0"/>
            </a:endParaRPr>
          </a:p>
        </p:txBody>
      </p:sp>
      <p:sp>
        <p:nvSpPr>
          <p:cNvPr id="19462" name="Rectangle 3"/>
          <p:cNvSpPr>
            <a:spLocks noGrp="1" noChangeArrowheads="1"/>
          </p:cNvSpPr>
          <p:nvPr>
            <p:ph type="body" idx="1"/>
          </p:nvPr>
        </p:nvSpPr>
        <p:spPr/>
        <p:txBody>
          <a:bodyPr/>
          <a:lstStyle/>
          <a:p>
            <a:pPr eaLnBrk="1" hangingPunct="1"/>
            <a:r>
              <a:rPr lang="tr-TR" altLang="en-US" sz="2800" smtClean="0">
                <a:latin typeface="Times New Roman" panose="02020603050405020304" pitchFamily="18" charset="0"/>
              </a:rPr>
              <a:t>Each binomial tree within a binomial heap is stored in the left-child, right-sibling representation</a:t>
            </a:r>
          </a:p>
          <a:p>
            <a:pPr eaLnBrk="1" hangingPunct="1"/>
            <a:r>
              <a:rPr lang="tr-TR" altLang="en-US" sz="2800" smtClean="0">
                <a:latin typeface="Times New Roman" panose="02020603050405020304" pitchFamily="18" charset="0"/>
              </a:rPr>
              <a:t>Each node </a:t>
            </a:r>
            <a:r>
              <a:rPr lang="tr-TR" altLang="en-US" sz="2800" i="1" smtClean="0">
                <a:latin typeface="Times New Roman" panose="02020603050405020304" pitchFamily="18" charset="0"/>
              </a:rPr>
              <a:t>X</a:t>
            </a:r>
            <a:r>
              <a:rPr lang="tr-TR" altLang="en-US" sz="2800" smtClean="0">
                <a:latin typeface="Times New Roman" panose="02020603050405020304" pitchFamily="18" charset="0"/>
              </a:rPr>
              <a:t> contains POINTERS</a:t>
            </a:r>
          </a:p>
          <a:p>
            <a:pPr lvl="1" eaLnBrk="1" hangingPunct="1"/>
            <a:r>
              <a:rPr lang="tr-TR" altLang="en-US" i="1" smtClean="0">
                <a:solidFill>
                  <a:srgbClr val="FF3300"/>
                </a:solidFill>
                <a:latin typeface="Times New Roman" panose="02020603050405020304" pitchFamily="18" charset="0"/>
              </a:rPr>
              <a:t>p</a:t>
            </a:r>
            <a:r>
              <a:rPr lang="tr-TR" altLang="en-US" smtClean="0">
                <a:solidFill>
                  <a:srgbClr val="FF3300"/>
                </a:solidFill>
                <a:latin typeface="Times New Roman" panose="02020603050405020304" pitchFamily="18" charset="0"/>
              </a:rPr>
              <a:t>[</a:t>
            </a:r>
            <a:r>
              <a:rPr lang="tr-TR" altLang="en-US" i="1" smtClean="0">
                <a:solidFill>
                  <a:srgbClr val="FF3300"/>
                </a:solidFill>
                <a:latin typeface="Times New Roman" panose="02020603050405020304" pitchFamily="18" charset="0"/>
              </a:rPr>
              <a:t>x</a:t>
            </a:r>
            <a:r>
              <a:rPr lang="tr-TR" altLang="en-US" smtClean="0">
                <a:solidFill>
                  <a:srgbClr val="FF3300"/>
                </a:solidFill>
                <a:latin typeface="Times New Roman" panose="02020603050405020304" pitchFamily="18" charset="0"/>
              </a:rPr>
              <a:t>] to its parent</a:t>
            </a:r>
          </a:p>
          <a:p>
            <a:pPr lvl="1" eaLnBrk="1" hangingPunct="1"/>
            <a:r>
              <a:rPr lang="tr-TR" altLang="en-US" smtClean="0">
                <a:solidFill>
                  <a:srgbClr val="FF3300"/>
                </a:solidFill>
                <a:latin typeface="Times New Roman" panose="02020603050405020304" pitchFamily="18" charset="0"/>
              </a:rPr>
              <a:t>child[</a:t>
            </a:r>
            <a:r>
              <a:rPr lang="tr-TR" altLang="en-US" i="1" smtClean="0">
                <a:solidFill>
                  <a:srgbClr val="FF3300"/>
                </a:solidFill>
                <a:latin typeface="Times New Roman" panose="02020603050405020304" pitchFamily="18" charset="0"/>
              </a:rPr>
              <a:t>x</a:t>
            </a:r>
            <a:r>
              <a:rPr lang="tr-TR" altLang="en-US" smtClean="0">
                <a:solidFill>
                  <a:srgbClr val="FF3300"/>
                </a:solidFill>
                <a:latin typeface="Times New Roman" panose="02020603050405020304" pitchFamily="18" charset="0"/>
              </a:rPr>
              <a:t>] to its leftmost child</a:t>
            </a:r>
          </a:p>
          <a:p>
            <a:pPr lvl="1" eaLnBrk="1" hangingPunct="1"/>
            <a:r>
              <a:rPr lang="tr-TR" altLang="en-US" smtClean="0">
                <a:solidFill>
                  <a:srgbClr val="FF3300"/>
                </a:solidFill>
                <a:latin typeface="Times New Roman" panose="02020603050405020304" pitchFamily="18" charset="0"/>
              </a:rPr>
              <a:t>sibling[</a:t>
            </a:r>
            <a:r>
              <a:rPr lang="tr-TR" altLang="en-US" i="1" smtClean="0">
                <a:solidFill>
                  <a:srgbClr val="FF3300"/>
                </a:solidFill>
                <a:latin typeface="Times New Roman" panose="02020603050405020304" pitchFamily="18" charset="0"/>
              </a:rPr>
              <a:t>x</a:t>
            </a:r>
            <a:r>
              <a:rPr lang="tr-TR" altLang="en-US" smtClean="0">
                <a:solidFill>
                  <a:srgbClr val="FF3300"/>
                </a:solidFill>
                <a:latin typeface="Times New Roman" panose="02020603050405020304" pitchFamily="18" charset="0"/>
              </a:rPr>
              <a:t>] to its immediately right sibling</a:t>
            </a:r>
          </a:p>
          <a:p>
            <a:pPr eaLnBrk="1" hangingPunct="1"/>
            <a:r>
              <a:rPr lang="tr-TR" altLang="en-US" sz="2800" smtClean="0">
                <a:latin typeface="Times New Roman" panose="02020603050405020304" pitchFamily="18" charset="0"/>
              </a:rPr>
              <a:t>Each node </a:t>
            </a:r>
            <a:r>
              <a:rPr lang="tr-TR" altLang="en-US" sz="2800" i="1" smtClean="0">
                <a:latin typeface="Times New Roman" panose="02020603050405020304" pitchFamily="18" charset="0"/>
              </a:rPr>
              <a:t>X</a:t>
            </a:r>
            <a:r>
              <a:rPr lang="tr-TR" altLang="en-US" sz="2800" smtClean="0">
                <a:latin typeface="Times New Roman" panose="02020603050405020304" pitchFamily="18" charset="0"/>
              </a:rPr>
              <a:t> also contains the field degree[</a:t>
            </a:r>
            <a:r>
              <a:rPr lang="tr-TR" altLang="en-US" sz="2800" i="1" smtClean="0">
                <a:latin typeface="Times New Roman" panose="02020603050405020304" pitchFamily="18" charset="0"/>
              </a:rPr>
              <a:t>x</a:t>
            </a:r>
            <a:r>
              <a:rPr lang="tr-TR" altLang="en-US" sz="2800" smtClean="0">
                <a:latin typeface="Times New Roman" panose="02020603050405020304" pitchFamily="18" charset="0"/>
              </a:rPr>
              <a:t>] which denotes the number of children of </a:t>
            </a:r>
            <a:r>
              <a:rPr lang="tr-TR" altLang="en-US" sz="2800" i="1" smtClean="0">
                <a:latin typeface="Times New Roman" panose="02020603050405020304" pitchFamily="18" charset="0"/>
              </a:rPr>
              <a:t>X</a:t>
            </a:r>
            <a:r>
              <a:rPr lang="tr-TR" altLang="en-US" sz="2800" smtClean="0">
                <a:latin typeface="Times New Roman" panose="02020603050405020304" pitchFamily="18" charset="0"/>
              </a:rPr>
              <a:t>.</a:t>
            </a:r>
          </a:p>
          <a:p>
            <a:pPr lvl="1" eaLnBrk="1" hangingPunct="1"/>
            <a:endParaRPr lang="en-US" altLang="en-US" sz="2400" smtClean="0">
              <a:latin typeface="Times New Roman" panose="02020603050405020304" pitchFamily="18" charset="0"/>
            </a:endParaRPr>
          </a:p>
        </p:txBody>
      </p:sp>
    </p:spTree>
    <p:extLst>
      <p:ext uri="{BB962C8B-B14F-4D97-AF65-F5344CB8AC3E}">
        <p14:creationId xmlns:p14="http://schemas.microsoft.com/office/powerpoint/2010/main" val="290822587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Date Placeholder 3"/>
          <p:cNvSpPr>
            <a:spLocks noGrp="1"/>
          </p:cNvSpPr>
          <p:nvPr>
            <p:ph type="dt" sz="quarter" idx="10"/>
          </p:nvPr>
        </p:nvSpPr>
        <p:spPr/>
        <p:txBody>
          <a:bodyPr/>
          <a:lstStyle/>
          <a:p>
            <a:pPr>
              <a:defRPr/>
            </a:pPr>
            <a:r>
              <a:rPr lang="en-US"/>
              <a:t>CS 473</a:t>
            </a:r>
          </a:p>
        </p:txBody>
      </p:sp>
      <p:sp>
        <p:nvSpPr>
          <p:cNvPr id="157" name="Footer Placeholder 4"/>
          <p:cNvSpPr>
            <a:spLocks noGrp="1"/>
          </p:cNvSpPr>
          <p:nvPr>
            <p:ph type="ftr" sz="quarter" idx="11"/>
          </p:nvPr>
        </p:nvSpPr>
        <p:spPr/>
        <p:txBody>
          <a:bodyPr/>
          <a:lstStyle/>
          <a:p>
            <a:pPr>
              <a:defRPr/>
            </a:pPr>
            <a:r>
              <a:rPr lang="en-US"/>
              <a:t>Lecture X</a:t>
            </a:r>
          </a:p>
        </p:txBody>
      </p:sp>
      <p:sp>
        <p:nvSpPr>
          <p:cNvPr id="158"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C29991A1-83F4-4A89-B215-A78B843D504A}" type="slidenum">
              <a:rPr lang="en-US" altLang="en-US">
                <a:latin typeface="Arial" panose="020B0604020202020204" pitchFamily="34" charset="0"/>
              </a:rPr>
              <a:pPr eaLnBrk="1" hangingPunct="1"/>
              <a:t>81</a:t>
            </a:fld>
            <a:endParaRPr lang="en-US" altLang="en-US">
              <a:latin typeface="Arial" panose="020B0604020202020204" pitchFamily="34" charset="0"/>
            </a:endParaRPr>
          </a:p>
        </p:txBody>
      </p:sp>
      <p:sp>
        <p:nvSpPr>
          <p:cNvPr id="20485" name="Rectangle 2"/>
          <p:cNvSpPr>
            <a:spLocks noGrp="1" noChangeArrowheads="1"/>
          </p:cNvSpPr>
          <p:nvPr>
            <p:ph type="title"/>
          </p:nvPr>
        </p:nvSpPr>
        <p:spPr>
          <a:xfrm>
            <a:off x="468313" y="260350"/>
            <a:ext cx="8675687" cy="1143000"/>
          </a:xfrm>
        </p:spPr>
        <p:txBody>
          <a:bodyPr/>
          <a:lstStyle/>
          <a:p>
            <a:pPr eaLnBrk="1" hangingPunct="1"/>
            <a:r>
              <a:rPr lang="tr-TR" altLang="en-US" sz="4000" smtClean="0">
                <a:solidFill>
                  <a:srgbClr val="0000FF"/>
                </a:solidFill>
                <a:latin typeface="Times New Roman" panose="02020603050405020304" pitchFamily="18" charset="0"/>
              </a:rPr>
              <a:t>Representation of Binomial Heaps</a:t>
            </a:r>
            <a:endParaRPr lang="en-US" altLang="en-US" sz="4000" smtClean="0">
              <a:solidFill>
                <a:srgbClr val="0000FF"/>
              </a:solidFill>
              <a:latin typeface="Times New Roman" panose="02020603050405020304" pitchFamily="18" charset="0"/>
            </a:endParaRPr>
          </a:p>
        </p:txBody>
      </p:sp>
      <p:sp>
        <p:nvSpPr>
          <p:cNvPr id="20486" name="Text Box 160"/>
          <p:cNvSpPr txBox="1">
            <a:spLocks noChangeArrowheads="1"/>
          </p:cNvSpPr>
          <p:nvPr/>
        </p:nvSpPr>
        <p:spPr bwMode="auto">
          <a:xfrm>
            <a:off x="0" y="1196975"/>
            <a:ext cx="136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HEAD [</a:t>
            </a:r>
            <a:r>
              <a:rPr lang="tr-TR" altLang="en-US" sz="1400" i="1"/>
              <a:t>H</a:t>
            </a:r>
            <a:r>
              <a:rPr lang="tr-TR" altLang="en-US" sz="1400"/>
              <a:t>]</a:t>
            </a:r>
            <a:endParaRPr lang="en-US" altLang="en-US" sz="1400"/>
          </a:p>
        </p:txBody>
      </p:sp>
      <p:grpSp>
        <p:nvGrpSpPr>
          <p:cNvPr id="20487" name="Group 164"/>
          <p:cNvGrpSpPr>
            <a:grpSpLocks/>
          </p:cNvGrpSpPr>
          <p:nvPr/>
        </p:nvGrpSpPr>
        <p:grpSpPr bwMode="auto">
          <a:xfrm>
            <a:off x="427038" y="1428750"/>
            <a:ext cx="8294687" cy="4459288"/>
            <a:chOff x="249" y="935"/>
            <a:chExt cx="5353" cy="3175"/>
          </a:xfrm>
        </p:grpSpPr>
        <p:sp>
          <p:nvSpPr>
            <p:cNvPr id="20489" name="Line 138"/>
            <p:cNvSpPr>
              <a:spLocks noChangeShapeType="1"/>
            </p:cNvSpPr>
            <p:nvPr/>
          </p:nvSpPr>
          <p:spPr bwMode="auto">
            <a:xfrm flipH="1">
              <a:off x="1882" y="2251"/>
              <a:ext cx="227"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20490" name="Group 9"/>
            <p:cNvGrpSpPr>
              <a:grpSpLocks/>
            </p:cNvGrpSpPr>
            <p:nvPr/>
          </p:nvGrpSpPr>
          <p:grpSpPr bwMode="auto">
            <a:xfrm>
              <a:off x="522" y="981"/>
              <a:ext cx="454" cy="635"/>
              <a:chOff x="431" y="1071"/>
              <a:chExt cx="453" cy="726"/>
            </a:xfrm>
          </p:grpSpPr>
          <p:sp>
            <p:nvSpPr>
              <p:cNvPr id="20634" name="Rectangle 4"/>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20635" name="Line 5"/>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36" name="Line 6"/>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37" name="Line 7"/>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38" name="Line 8"/>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0491" name="Group 17"/>
            <p:cNvGrpSpPr>
              <a:grpSpLocks/>
            </p:cNvGrpSpPr>
            <p:nvPr/>
          </p:nvGrpSpPr>
          <p:grpSpPr bwMode="auto">
            <a:xfrm>
              <a:off x="1202" y="2614"/>
              <a:ext cx="454" cy="635"/>
              <a:chOff x="431" y="1071"/>
              <a:chExt cx="453" cy="726"/>
            </a:xfrm>
          </p:grpSpPr>
          <p:sp>
            <p:nvSpPr>
              <p:cNvPr id="20629" name="Rectangle 18"/>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20630" name="Line 19"/>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31" name="Line 20"/>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32" name="Line 21"/>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33" name="Line 22"/>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0492" name="Group 23"/>
            <p:cNvGrpSpPr>
              <a:grpSpLocks/>
            </p:cNvGrpSpPr>
            <p:nvPr/>
          </p:nvGrpSpPr>
          <p:grpSpPr bwMode="auto">
            <a:xfrm>
              <a:off x="1202" y="1797"/>
              <a:ext cx="454" cy="635"/>
              <a:chOff x="431" y="1071"/>
              <a:chExt cx="453" cy="726"/>
            </a:xfrm>
          </p:grpSpPr>
          <p:sp>
            <p:nvSpPr>
              <p:cNvPr id="20624" name="Rectangle 24"/>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20625" name="Line 25"/>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26" name="Line 26"/>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27" name="Line 27"/>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28" name="Line 28"/>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0493" name="Group 29"/>
            <p:cNvGrpSpPr>
              <a:grpSpLocks/>
            </p:cNvGrpSpPr>
            <p:nvPr/>
          </p:nvGrpSpPr>
          <p:grpSpPr bwMode="auto">
            <a:xfrm>
              <a:off x="1882" y="1797"/>
              <a:ext cx="454" cy="635"/>
              <a:chOff x="431" y="1071"/>
              <a:chExt cx="453" cy="726"/>
            </a:xfrm>
          </p:grpSpPr>
          <p:sp>
            <p:nvSpPr>
              <p:cNvPr id="20619" name="Rectangle 30"/>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20620" name="Line 31"/>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21" name="Line 32"/>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22" name="Line 33"/>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23" name="Line 34"/>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0494" name="Group 35"/>
            <p:cNvGrpSpPr>
              <a:grpSpLocks/>
            </p:cNvGrpSpPr>
            <p:nvPr/>
          </p:nvGrpSpPr>
          <p:grpSpPr bwMode="auto">
            <a:xfrm>
              <a:off x="1882" y="981"/>
              <a:ext cx="454" cy="635"/>
              <a:chOff x="431" y="1071"/>
              <a:chExt cx="453" cy="726"/>
            </a:xfrm>
          </p:grpSpPr>
          <p:sp>
            <p:nvSpPr>
              <p:cNvPr id="20614" name="Rectangle 36"/>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20615" name="Line 37"/>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16" name="Line 38"/>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17" name="Line 39"/>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18" name="Line 40"/>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0495" name="Group 41"/>
            <p:cNvGrpSpPr>
              <a:grpSpLocks/>
            </p:cNvGrpSpPr>
            <p:nvPr/>
          </p:nvGrpSpPr>
          <p:grpSpPr bwMode="auto">
            <a:xfrm>
              <a:off x="2562" y="3475"/>
              <a:ext cx="454" cy="635"/>
              <a:chOff x="431" y="1071"/>
              <a:chExt cx="453" cy="726"/>
            </a:xfrm>
          </p:grpSpPr>
          <p:sp>
            <p:nvSpPr>
              <p:cNvPr id="20609" name="Rectangle 42"/>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20610" name="Line 43"/>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11" name="Line 44"/>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12" name="Line 45"/>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13" name="Line 46"/>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0496" name="Group 47"/>
            <p:cNvGrpSpPr>
              <a:grpSpLocks/>
            </p:cNvGrpSpPr>
            <p:nvPr/>
          </p:nvGrpSpPr>
          <p:grpSpPr bwMode="auto">
            <a:xfrm>
              <a:off x="2562" y="2659"/>
              <a:ext cx="454" cy="635"/>
              <a:chOff x="431" y="1071"/>
              <a:chExt cx="453" cy="726"/>
            </a:xfrm>
          </p:grpSpPr>
          <p:sp>
            <p:nvSpPr>
              <p:cNvPr id="20604" name="Rectangle 48"/>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20605" name="Line 49"/>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06" name="Line 50"/>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07" name="Line 51"/>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08" name="Line 52"/>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0497" name="Group 53"/>
            <p:cNvGrpSpPr>
              <a:grpSpLocks/>
            </p:cNvGrpSpPr>
            <p:nvPr/>
          </p:nvGrpSpPr>
          <p:grpSpPr bwMode="auto">
            <a:xfrm>
              <a:off x="3424" y="2659"/>
              <a:ext cx="454" cy="635"/>
              <a:chOff x="431" y="1071"/>
              <a:chExt cx="453" cy="726"/>
            </a:xfrm>
          </p:grpSpPr>
          <p:sp>
            <p:nvSpPr>
              <p:cNvPr id="20599" name="Rectangle 54"/>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20600" name="Line 55"/>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01" name="Line 56"/>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02" name="Line 57"/>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603" name="Line 58"/>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0498" name="Group 59"/>
            <p:cNvGrpSpPr>
              <a:grpSpLocks/>
            </p:cNvGrpSpPr>
            <p:nvPr/>
          </p:nvGrpSpPr>
          <p:grpSpPr bwMode="auto">
            <a:xfrm>
              <a:off x="4285" y="2659"/>
              <a:ext cx="454" cy="635"/>
              <a:chOff x="431" y="1071"/>
              <a:chExt cx="453" cy="726"/>
            </a:xfrm>
          </p:grpSpPr>
          <p:sp>
            <p:nvSpPr>
              <p:cNvPr id="20594" name="Rectangle 60"/>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20595" name="Line 61"/>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96" name="Line 62"/>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97" name="Line 63"/>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98" name="Line 64"/>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0499" name="Group 65"/>
            <p:cNvGrpSpPr>
              <a:grpSpLocks/>
            </p:cNvGrpSpPr>
            <p:nvPr/>
          </p:nvGrpSpPr>
          <p:grpSpPr bwMode="auto">
            <a:xfrm>
              <a:off x="3425" y="1797"/>
              <a:ext cx="454" cy="635"/>
              <a:chOff x="431" y="1071"/>
              <a:chExt cx="453" cy="726"/>
            </a:xfrm>
          </p:grpSpPr>
          <p:sp>
            <p:nvSpPr>
              <p:cNvPr id="20589" name="Rectangle 66"/>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20590" name="Line 67"/>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91" name="Line 68"/>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92" name="Line 69"/>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93" name="Line 70"/>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0500" name="Group 71"/>
            <p:cNvGrpSpPr>
              <a:grpSpLocks/>
            </p:cNvGrpSpPr>
            <p:nvPr/>
          </p:nvGrpSpPr>
          <p:grpSpPr bwMode="auto">
            <a:xfrm>
              <a:off x="4286" y="1797"/>
              <a:ext cx="454" cy="635"/>
              <a:chOff x="431" y="1071"/>
              <a:chExt cx="453" cy="726"/>
            </a:xfrm>
          </p:grpSpPr>
          <p:sp>
            <p:nvSpPr>
              <p:cNvPr id="20584" name="Rectangle 72"/>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20585" name="Line 73"/>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86" name="Line 74"/>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87" name="Line 75"/>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88" name="Line 76"/>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0501" name="Group 77"/>
            <p:cNvGrpSpPr>
              <a:grpSpLocks/>
            </p:cNvGrpSpPr>
            <p:nvPr/>
          </p:nvGrpSpPr>
          <p:grpSpPr bwMode="auto">
            <a:xfrm>
              <a:off x="5148" y="1797"/>
              <a:ext cx="454" cy="635"/>
              <a:chOff x="431" y="1071"/>
              <a:chExt cx="453" cy="726"/>
            </a:xfrm>
          </p:grpSpPr>
          <p:sp>
            <p:nvSpPr>
              <p:cNvPr id="20579" name="Rectangle 78"/>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20580" name="Line 79"/>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81" name="Line 80"/>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82" name="Line 81"/>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83" name="Line 82"/>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0502" name="Group 83"/>
            <p:cNvGrpSpPr>
              <a:grpSpLocks/>
            </p:cNvGrpSpPr>
            <p:nvPr/>
          </p:nvGrpSpPr>
          <p:grpSpPr bwMode="auto">
            <a:xfrm>
              <a:off x="5147" y="935"/>
              <a:ext cx="454" cy="635"/>
              <a:chOff x="431" y="1071"/>
              <a:chExt cx="453" cy="726"/>
            </a:xfrm>
          </p:grpSpPr>
          <p:sp>
            <p:nvSpPr>
              <p:cNvPr id="20574" name="Rectangle 84"/>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20575" name="Line 85"/>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76" name="Line 86"/>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77" name="Line 87"/>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78" name="Line 88"/>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0503" name="Line 89"/>
            <p:cNvSpPr>
              <a:spLocks noChangeShapeType="1"/>
            </p:cNvSpPr>
            <p:nvPr/>
          </p:nvSpPr>
          <p:spPr bwMode="auto">
            <a:xfrm>
              <a:off x="930" y="1525"/>
              <a:ext cx="9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04" name="Line 90"/>
            <p:cNvSpPr>
              <a:spLocks noChangeShapeType="1"/>
            </p:cNvSpPr>
            <p:nvPr/>
          </p:nvSpPr>
          <p:spPr bwMode="auto">
            <a:xfrm>
              <a:off x="2290" y="1525"/>
              <a:ext cx="285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05" name="Line 91"/>
            <p:cNvSpPr>
              <a:spLocks noChangeShapeType="1"/>
            </p:cNvSpPr>
            <p:nvPr/>
          </p:nvSpPr>
          <p:spPr bwMode="auto">
            <a:xfrm flipH="1">
              <a:off x="1429" y="1525"/>
              <a:ext cx="544"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06" name="Line 92"/>
            <p:cNvSpPr>
              <a:spLocks noChangeShapeType="1"/>
            </p:cNvSpPr>
            <p:nvPr/>
          </p:nvSpPr>
          <p:spPr bwMode="auto">
            <a:xfrm flipV="1">
              <a:off x="1429" y="1616"/>
              <a:ext cx="544"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07" name="Line 93"/>
            <p:cNvSpPr>
              <a:spLocks noChangeShapeType="1"/>
            </p:cNvSpPr>
            <p:nvPr/>
          </p:nvSpPr>
          <p:spPr bwMode="auto">
            <a:xfrm flipV="1">
              <a:off x="2109" y="1616"/>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08" name="Line 94"/>
            <p:cNvSpPr>
              <a:spLocks noChangeShapeType="1"/>
            </p:cNvSpPr>
            <p:nvPr/>
          </p:nvSpPr>
          <p:spPr bwMode="auto">
            <a:xfrm>
              <a:off x="1610" y="2387"/>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09" name="Line 95"/>
            <p:cNvSpPr>
              <a:spLocks noChangeShapeType="1"/>
            </p:cNvSpPr>
            <p:nvPr/>
          </p:nvSpPr>
          <p:spPr bwMode="auto">
            <a:xfrm>
              <a:off x="1292" y="2387"/>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10" name="Line 96"/>
            <p:cNvSpPr>
              <a:spLocks noChangeShapeType="1"/>
            </p:cNvSpPr>
            <p:nvPr/>
          </p:nvSpPr>
          <p:spPr bwMode="auto">
            <a:xfrm flipV="1">
              <a:off x="1429" y="2432"/>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11" name="Line 97"/>
            <p:cNvSpPr>
              <a:spLocks noChangeShapeType="1"/>
            </p:cNvSpPr>
            <p:nvPr/>
          </p:nvSpPr>
          <p:spPr bwMode="auto">
            <a:xfrm>
              <a:off x="2699" y="3249"/>
              <a:ext cx="0"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12" name="Line 98"/>
            <p:cNvSpPr>
              <a:spLocks noChangeShapeType="1"/>
            </p:cNvSpPr>
            <p:nvPr/>
          </p:nvSpPr>
          <p:spPr bwMode="auto">
            <a:xfrm flipV="1">
              <a:off x="2789" y="3294"/>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13" name="Line 99"/>
            <p:cNvSpPr>
              <a:spLocks noChangeShapeType="1"/>
            </p:cNvSpPr>
            <p:nvPr/>
          </p:nvSpPr>
          <p:spPr bwMode="auto">
            <a:xfrm>
              <a:off x="2971" y="3203"/>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14" name="Line 100"/>
            <p:cNvSpPr>
              <a:spLocks noChangeShapeType="1"/>
            </p:cNvSpPr>
            <p:nvPr/>
          </p:nvSpPr>
          <p:spPr bwMode="auto">
            <a:xfrm flipH="1">
              <a:off x="2789" y="2341"/>
              <a:ext cx="681"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15" name="Line 101"/>
            <p:cNvSpPr>
              <a:spLocks noChangeShapeType="1"/>
            </p:cNvSpPr>
            <p:nvPr/>
          </p:nvSpPr>
          <p:spPr bwMode="auto">
            <a:xfrm flipV="1">
              <a:off x="2880" y="2432"/>
              <a:ext cx="68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16" name="Line 102"/>
            <p:cNvSpPr>
              <a:spLocks noChangeShapeType="1"/>
            </p:cNvSpPr>
            <p:nvPr/>
          </p:nvSpPr>
          <p:spPr bwMode="auto">
            <a:xfrm flipV="1">
              <a:off x="3651" y="2432"/>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17" name="Line 103"/>
            <p:cNvSpPr>
              <a:spLocks noChangeShapeType="1"/>
            </p:cNvSpPr>
            <p:nvPr/>
          </p:nvSpPr>
          <p:spPr bwMode="auto">
            <a:xfrm>
              <a:off x="3833" y="2341"/>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18" name="Line 104"/>
            <p:cNvSpPr>
              <a:spLocks noChangeShapeType="1"/>
            </p:cNvSpPr>
            <p:nvPr/>
          </p:nvSpPr>
          <p:spPr bwMode="auto">
            <a:xfrm>
              <a:off x="4377" y="2387"/>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19" name="Line 105"/>
            <p:cNvSpPr>
              <a:spLocks noChangeShapeType="1"/>
            </p:cNvSpPr>
            <p:nvPr/>
          </p:nvSpPr>
          <p:spPr bwMode="auto">
            <a:xfrm flipV="1">
              <a:off x="4513" y="2432"/>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20" name="Line 106"/>
            <p:cNvSpPr>
              <a:spLocks noChangeShapeType="1"/>
            </p:cNvSpPr>
            <p:nvPr/>
          </p:nvSpPr>
          <p:spPr bwMode="auto">
            <a:xfrm>
              <a:off x="4694" y="2341"/>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21" name="Line 107"/>
            <p:cNvSpPr>
              <a:spLocks noChangeShapeType="1"/>
            </p:cNvSpPr>
            <p:nvPr/>
          </p:nvSpPr>
          <p:spPr bwMode="auto">
            <a:xfrm flipV="1">
              <a:off x="5375" y="1570"/>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22" name="Line 108"/>
            <p:cNvSpPr>
              <a:spLocks noChangeShapeType="1"/>
            </p:cNvSpPr>
            <p:nvPr/>
          </p:nvSpPr>
          <p:spPr bwMode="auto">
            <a:xfrm flipV="1">
              <a:off x="4513" y="1570"/>
              <a:ext cx="816"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23" name="Line 109"/>
            <p:cNvSpPr>
              <a:spLocks noChangeShapeType="1"/>
            </p:cNvSpPr>
            <p:nvPr/>
          </p:nvSpPr>
          <p:spPr bwMode="auto">
            <a:xfrm flipV="1">
              <a:off x="3651" y="1570"/>
              <a:ext cx="1633"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24" name="Line 110"/>
            <p:cNvSpPr>
              <a:spLocks noChangeShapeType="1"/>
            </p:cNvSpPr>
            <p:nvPr/>
          </p:nvSpPr>
          <p:spPr bwMode="auto">
            <a:xfrm flipH="1">
              <a:off x="3606" y="1525"/>
              <a:ext cx="1633"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25" name="Text Box 111"/>
            <p:cNvSpPr txBox="1">
              <a:spLocks noChangeArrowheads="1"/>
            </p:cNvSpPr>
            <p:nvPr/>
          </p:nvSpPr>
          <p:spPr bwMode="auto">
            <a:xfrm>
              <a:off x="619" y="1291"/>
              <a:ext cx="36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26" name="Text Box 112"/>
            <p:cNvSpPr txBox="1">
              <a:spLocks noChangeArrowheads="1"/>
            </p:cNvSpPr>
            <p:nvPr/>
          </p:nvSpPr>
          <p:spPr bwMode="auto">
            <a:xfrm>
              <a:off x="1973"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27" name="Text Box 113"/>
            <p:cNvSpPr txBox="1">
              <a:spLocks noChangeArrowheads="1"/>
            </p:cNvSpPr>
            <p:nvPr/>
          </p:nvSpPr>
          <p:spPr bwMode="auto">
            <a:xfrm>
              <a:off x="1292"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28" name="Text Box 114"/>
            <p:cNvSpPr txBox="1">
              <a:spLocks noChangeArrowheads="1"/>
            </p:cNvSpPr>
            <p:nvPr/>
          </p:nvSpPr>
          <p:spPr bwMode="auto">
            <a:xfrm>
              <a:off x="1292"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29" name="Text Box 115"/>
            <p:cNvSpPr txBox="1">
              <a:spLocks noChangeArrowheads="1"/>
            </p:cNvSpPr>
            <p:nvPr/>
          </p:nvSpPr>
          <p:spPr bwMode="auto">
            <a:xfrm>
              <a:off x="1973" y="1117"/>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30" name="Text Box 116"/>
            <p:cNvSpPr txBox="1">
              <a:spLocks noChangeArrowheads="1"/>
            </p:cNvSpPr>
            <p:nvPr/>
          </p:nvSpPr>
          <p:spPr bwMode="auto">
            <a:xfrm>
              <a:off x="1973" y="1298"/>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31" name="Text Box 117"/>
            <p:cNvSpPr txBox="1">
              <a:spLocks noChangeArrowheads="1"/>
            </p:cNvSpPr>
            <p:nvPr/>
          </p:nvSpPr>
          <p:spPr bwMode="auto">
            <a:xfrm>
              <a:off x="3515"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32" name="Text Box 118"/>
            <p:cNvSpPr txBox="1">
              <a:spLocks noChangeArrowheads="1"/>
            </p:cNvSpPr>
            <p:nvPr/>
          </p:nvSpPr>
          <p:spPr bwMode="auto">
            <a:xfrm>
              <a:off x="1292" y="2931"/>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33" name="Text Box 119"/>
            <p:cNvSpPr txBox="1">
              <a:spLocks noChangeArrowheads="1"/>
            </p:cNvSpPr>
            <p:nvPr/>
          </p:nvSpPr>
          <p:spPr bwMode="auto">
            <a:xfrm>
              <a:off x="1292" y="2750"/>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34" name="Text Box 120"/>
            <p:cNvSpPr txBox="1">
              <a:spLocks noChangeArrowheads="1"/>
            </p:cNvSpPr>
            <p:nvPr/>
          </p:nvSpPr>
          <p:spPr bwMode="auto">
            <a:xfrm>
              <a:off x="1973"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35" name="Text Box 121"/>
            <p:cNvSpPr txBox="1">
              <a:spLocks noChangeArrowheads="1"/>
            </p:cNvSpPr>
            <p:nvPr/>
          </p:nvSpPr>
          <p:spPr bwMode="auto">
            <a:xfrm>
              <a:off x="5239"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36" name="Text Box 122"/>
            <p:cNvSpPr txBox="1">
              <a:spLocks noChangeArrowheads="1"/>
            </p:cNvSpPr>
            <p:nvPr/>
          </p:nvSpPr>
          <p:spPr bwMode="auto">
            <a:xfrm>
              <a:off x="4377"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37" name="Text Box 123"/>
            <p:cNvSpPr txBox="1">
              <a:spLocks noChangeArrowheads="1"/>
            </p:cNvSpPr>
            <p:nvPr/>
          </p:nvSpPr>
          <p:spPr bwMode="auto">
            <a:xfrm>
              <a:off x="4377"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38" name="Text Box 124"/>
            <p:cNvSpPr txBox="1">
              <a:spLocks noChangeArrowheads="1"/>
            </p:cNvSpPr>
            <p:nvPr/>
          </p:nvSpPr>
          <p:spPr bwMode="auto">
            <a:xfrm>
              <a:off x="3515"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39" name="Text Box 125"/>
            <p:cNvSpPr txBox="1">
              <a:spLocks noChangeArrowheads="1"/>
            </p:cNvSpPr>
            <p:nvPr/>
          </p:nvSpPr>
          <p:spPr bwMode="auto">
            <a:xfrm>
              <a:off x="3515" y="279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40" name="Text Box 126"/>
            <p:cNvSpPr txBox="1">
              <a:spLocks noChangeArrowheads="1"/>
            </p:cNvSpPr>
            <p:nvPr/>
          </p:nvSpPr>
          <p:spPr bwMode="auto">
            <a:xfrm>
              <a:off x="2653" y="2976"/>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41" name="Text Box 127"/>
            <p:cNvSpPr txBox="1">
              <a:spLocks noChangeArrowheads="1"/>
            </p:cNvSpPr>
            <p:nvPr/>
          </p:nvSpPr>
          <p:spPr bwMode="auto">
            <a:xfrm>
              <a:off x="2653" y="279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42" name="Text Box 128"/>
            <p:cNvSpPr txBox="1">
              <a:spLocks noChangeArrowheads="1"/>
            </p:cNvSpPr>
            <p:nvPr/>
          </p:nvSpPr>
          <p:spPr bwMode="auto">
            <a:xfrm>
              <a:off x="5239"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43" name="Text Box 129"/>
            <p:cNvSpPr txBox="1">
              <a:spLocks noChangeArrowheads="1"/>
            </p:cNvSpPr>
            <p:nvPr/>
          </p:nvSpPr>
          <p:spPr bwMode="auto">
            <a:xfrm>
              <a:off x="4377" y="2976"/>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44" name="Text Box 130"/>
            <p:cNvSpPr txBox="1">
              <a:spLocks noChangeArrowheads="1"/>
            </p:cNvSpPr>
            <p:nvPr/>
          </p:nvSpPr>
          <p:spPr bwMode="auto">
            <a:xfrm>
              <a:off x="5239" y="1071"/>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45" name="Text Box 131"/>
            <p:cNvSpPr txBox="1">
              <a:spLocks noChangeArrowheads="1"/>
            </p:cNvSpPr>
            <p:nvPr/>
          </p:nvSpPr>
          <p:spPr bwMode="auto">
            <a:xfrm>
              <a:off x="4377" y="279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46" name="Text Box 132"/>
            <p:cNvSpPr txBox="1">
              <a:spLocks noChangeArrowheads="1"/>
            </p:cNvSpPr>
            <p:nvPr/>
          </p:nvSpPr>
          <p:spPr bwMode="auto">
            <a:xfrm>
              <a:off x="3515" y="2976"/>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47" name="Text Box 133"/>
            <p:cNvSpPr txBox="1">
              <a:spLocks noChangeArrowheads="1"/>
            </p:cNvSpPr>
            <p:nvPr/>
          </p:nvSpPr>
          <p:spPr bwMode="auto">
            <a:xfrm>
              <a:off x="619" y="1138"/>
              <a:ext cx="36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48" name="Text Box 134"/>
            <p:cNvSpPr txBox="1">
              <a:spLocks noChangeArrowheads="1"/>
            </p:cNvSpPr>
            <p:nvPr/>
          </p:nvSpPr>
          <p:spPr bwMode="auto">
            <a:xfrm>
              <a:off x="2653" y="3612"/>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49" name="Text Box 135"/>
            <p:cNvSpPr txBox="1">
              <a:spLocks noChangeArrowheads="1"/>
            </p:cNvSpPr>
            <p:nvPr/>
          </p:nvSpPr>
          <p:spPr bwMode="auto">
            <a:xfrm>
              <a:off x="5239" y="125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1400"/>
                <a:t>10</a:t>
              </a:r>
              <a:endParaRPr lang="en-US" altLang="en-US" sz="1400"/>
            </a:p>
          </p:txBody>
        </p:sp>
        <p:sp>
          <p:nvSpPr>
            <p:cNvPr id="20550" name="Line 136"/>
            <p:cNvSpPr>
              <a:spLocks noChangeShapeType="1"/>
            </p:cNvSpPr>
            <p:nvPr/>
          </p:nvSpPr>
          <p:spPr bwMode="auto">
            <a:xfrm flipH="1">
              <a:off x="1202" y="3113"/>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51" name="Line 137"/>
            <p:cNvSpPr>
              <a:spLocks noChangeShapeType="1"/>
            </p:cNvSpPr>
            <p:nvPr/>
          </p:nvSpPr>
          <p:spPr bwMode="auto">
            <a:xfrm flipH="1">
              <a:off x="1429" y="3113"/>
              <a:ext cx="226"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52" name="Line 139"/>
            <p:cNvSpPr>
              <a:spLocks noChangeShapeType="1"/>
            </p:cNvSpPr>
            <p:nvPr/>
          </p:nvSpPr>
          <p:spPr bwMode="auto">
            <a:xfrm flipH="1">
              <a:off x="1882"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53" name="Line 140"/>
            <p:cNvSpPr>
              <a:spLocks noChangeShapeType="1"/>
            </p:cNvSpPr>
            <p:nvPr/>
          </p:nvSpPr>
          <p:spPr bwMode="auto">
            <a:xfrm flipH="1">
              <a:off x="2109"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54" name="Line 141"/>
            <p:cNvSpPr>
              <a:spLocks noChangeShapeType="1"/>
            </p:cNvSpPr>
            <p:nvPr/>
          </p:nvSpPr>
          <p:spPr bwMode="auto">
            <a:xfrm flipH="1">
              <a:off x="5375" y="1434"/>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55" name="Line 142"/>
            <p:cNvSpPr>
              <a:spLocks noChangeShapeType="1"/>
            </p:cNvSpPr>
            <p:nvPr/>
          </p:nvSpPr>
          <p:spPr bwMode="auto">
            <a:xfrm flipH="1">
              <a:off x="5375"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56" name="Line 143"/>
            <p:cNvSpPr>
              <a:spLocks noChangeShapeType="1"/>
            </p:cNvSpPr>
            <p:nvPr/>
          </p:nvSpPr>
          <p:spPr bwMode="auto">
            <a:xfrm flipH="1">
              <a:off x="5148"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57" name="Line 144"/>
            <p:cNvSpPr>
              <a:spLocks noChangeShapeType="1"/>
            </p:cNvSpPr>
            <p:nvPr/>
          </p:nvSpPr>
          <p:spPr bwMode="auto">
            <a:xfrm flipH="1">
              <a:off x="4513" y="3158"/>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58" name="Line 145"/>
            <p:cNvSpPr>
              <a:spLocks noChangeShapeType="1"/>
            </p:cNvSpPr>
            <p:nvPr/>
          </p:nvSpPr>
          <p:spPr bwMode="auto">
            <a:xfrm flipH="1">
              <a:off x="4286" y="3158"/>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59" name="Line 146"/>
            <p:cNvSpPr>
              <a:spLocks noChangeShapeType="1"/>
            </p:cNvSpPr>
            <p:nvPr/>
          </p:nvSpPr>
          <p:spPr bwMode="auto">
            <a:xfrm flipH="1">
              <a:off x="3651" y="3158"/>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60" name="Line 147"/>
            <p:cNvSpPr>
              <a:spLocks noChangeShapeType="1"/>
            </p:cNvSpPr>
            <p:nvPr/>
          </p:nvSpPr>
          <p:spPr bwMode="auto">
            <a:xfrm flipH="1">
              <a:off x="2789" y="3974"/>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61" name="Line 148"/>
            <p:cNvSpPr>
              <a:spLocks noChangeShapeType="1"/>
            </p:cNvSpPr>
            <p:nvPr/>
          </p:nvSpPr>
          <p:spPr bwMode="auto">
            <a:xfrm flipV="1">
              <a:off x="2562" y="3974"/>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62" name="Text Box 149"/>
            <p:cNvSpPr txBox="1">
              <a:spLocks noChangeArrowheads="1"/>
            </p:cNvSpPr>
            <p:nvPr/>
          </p:nvSpPr>
          <p:spPr bwMode="auto">
            <a:xfrm>
              <a:off x="342" y="1749"/>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a:t>parent</a:t>
              </a:r>
              <a:endParaRPr lang="en-US" altLang="en-US"/>
            </a:p>
          </p:txBody>
        </p:sp>
        <p:sp>
          <p:nvSpPr>
            <p:cNvPr id="20563" name="Text Box 150"/>
            <p:cNvSpPr txBox="1">
              <a:spLocks noChangeArrowheads="1"/>
            </p:cNvSpPr>
            <p:nvPr/>
          </p:nvSpPr>
          <p:spPr bwMode="auto">
            <a:xfrm>
              <a:off x="342" y="2105"/>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a:t>degree</a:t>
              </a:r>
              <a:endParaRPr lang="en-US" altLang="en-US"/>
            </a:p>
          </p:txBody>
        </p:sp>
        <p:sp>
          <p:nvSpPr>
            <p:cNvPr id="20564" name="Text Box 151"/>
            <p:cNvSpPr txBox="1">
              <a:spLocks noChangeArrowheads="1"/>
            </p:cNvSpPr>
            <p:nvPr/>
          </p:nvSpPr>
          <p:spPr bwMode="auto">
            <a:xfrm>
              <a:off x="431" y="1933"/>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a:t>key</a:t>
              </a:r>
              <a:endParaRPr lang="en-US" altLang="en-US"/>
            </a:p>
          </p:txBody>
        </p:sp>
        <p:sp>
          <p:nvSpPr>
            <p:cNvPr id="20565" name="Text Box 152"/>
            <p:cNvSpPr txBox="1">
              <a:spLocks noChangeArrowheads="1"/>
            </p:cNvSpPr>
            <p:nvPr/>
          </p:nvSpPr>
          <p:spPr bwMode="auto">
            <a:xfrm>
              <a:off x="389" y="2664"/>
              <a:ext cx="41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a:t>child</a:t>
              </a:r>
              <a:endParaRPr lang="en-US" altLang="en-US"/>
            </a:p>
          </p:txBody>
        </p:sp>
        <p:sp>
          <p:nvSpPr>
            <p:cNvPr id="20566" name="Text Box 153"/>
            <p:cNvSpPr txBox="1">
              <a:spLocks noChangeArrowheads="1"/>
            </p:cNvSpPr>
            <p:nvPr/>
          </p:nvSpPr>
          <p:spPr bwMode="auto">
            <a:xfrm>
              <a:off x="1791" y="2840"/>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a:t>sibling</a:t>
              </a:r>
              <a:endParaRPr lang="en-US" altLang="en-US"/>
            </a:p>
          </p:txBody>
        </p:sp>
        <p:sp>
          <p:nvSpPr>
            <p:cNvPr id="20567" name="Text Box 154"/>
            <p:cNvSpPr txBox="1">
              <a:spLocks noChangeArrowheads="1"/>
            </p:cNvSpPr>
            <p:nvPr/>
          </p:nvSpPr>
          <p:spPr bwMode="auto">
            <a:xfrm>
              <a:off x="2699" y="1117"/>
              <a:ext cx="217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a:t>ROOT LIST (LINKED LIST)</a:t>
              </a:r>
              <a:endParaRPr lang="en-US" altLang="en-US"/>
            </a:p>
          </p:txBody>
        </p:sp>
        <p:sp>
          <p:nvSpPr>
            <p:cNvPr id="20568" name="Line 156"/>
            <p:cNvSpPr>
              <a:spLocks noChangeShapeType="1"/>
            </p:cNvSpPr>
            <p:nvPr/>
          </p:nvSpPr>
          <p:spPr bwMode="auto">
            <a:xfrm>
              <a:off x="896" y="2054"/>
              <a:ext cx="27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69" name="Line 157"/>
            <p:cNvSpPr>
              <a:spLocks noChangeShapeType="1"/>
            </p:cNvSpPr>
            <p:nvPr/>
          </p:nvSpPr>
          <p:spPr bwMode="auto">
            <a:xfrm>
              <a:off x="896" y="2207"/>
              <a:ext cx="27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70" name="Line 158"/>
            <p:cNvSpPr>
              <a:spLocks noChangeShapeType="1"/>
            </p:cNvSpPr>
            <p:nvPr/>
          </p:nvSpPr>
          <p:spPr bwMode="auto">
            <a:xfrm flipH="1">
              <a:off x="703" y="2341"/>
              <a:ext cx="589" cy="31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71" name="Line 159"/>
            <p:cNvSpPr>
              <a:spLocks noChangeShapeType="1"/>
            </p:cNvSpPr>
            <p:nvPr/>
          </p:nvSpPr>
          <p:spPr bwMode="auto">
            <a:xfrm>
              <a:off x="1519" y="2387"/>
              <a:ext cx="499" cy="453"/>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0572" name="Line 162"/>
            <p:cNvSpPr>
              <a:spLocks noChangeShapeType="1"/>
            </p:cNvSpPr>
            <p:nvPr/>
          </p:nvSpPr>
          <p:spPr bwMode="auto">
            <a:xfrm>
              <a:off x="249" y="981"/>
              <a:ext cx="0"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573" name="Line 163"/>
            <p:cNvSpPr>
              <a:spLocks noChangeShapeType="1"/>
            </p:cNvSpPr>
            <p:nvPr/>
          </p:nvSpPr>
          <p:spPr bwMode="auto">
            <a:xfrm>
              <a:off x="249" y="1525"/>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20488" name="Line 156"/>
          <p:cNvSpPr>
            <a:spLocks noChangeShapeType="1"/>
          </p:cNvSpPr>
          <p:nvPr/>
        </p:nvSpPr>
        <p:spPr bwMode="auto">
          <a:xfrm>
            <a:off x="1428750" y="2786063"/>
            <a:ext cx="422275"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08351672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A1A574B2-713F-4F01-A55C-4C0D8DCE0F5A}" type="slidenum">
              <a:rPr lang="en-US" altLang="en-US">
                <a:latin typeface="Arial" panose="020B0604020202020204" pitchFamily="34" charset="0"/>
              </a:rPr>
              <a:pPr eaLnBrk="1" hangingPunct="1"/>
              <a:t>82</a:t>
            </a:fld>
            <a:endParaRPr lang="en-US" altLang="en-US">
              <a:latin typeface="Arial" panose="020B0604020202020204" pitchFamily="34" charset="0"/>
            </a:endParaRPr>
          </a:p>
        </p:txBody>
      </p:sp>
      <p:sp>
        <p:nvSpPr>
          <p:cNvPr id="21509" name="Rectangle 2"/>
          <p:cNvSpPr>
            <a:spLocks noGrp="1" noChangeArrowheads="1"/>
          </p:cNvSpPr>
          <p:nvPr>
            <p:ph type="title"/>
          </p:nvPr>
        </p:nvSpPr>
        <p:spPr>
          <a:xfrm>
            <a:off x="457200" y="274638"/>
            <a:ext cx="8686800" cy="1143000"/>
          </a:xfrm>
        </p:spPr>
        <p:txBody>
          <a:bodyPr/>
          <a:lstStyle/>
          <a:p>
            <a:pPr eaLnBrk="1" hangingPunct="1"/>
            <a:r>
              <a:rPr lang="tr-TR" altLang="en-US" sz="4000" smtClean="0">
                <a:solidFill>
                  <a:srgbClr val="0000FF"/>
                </a:solidFill>
                <a:latin typeface="Times New Roman" panose="02020603050405020304" pitchFamily="18" charset="0"/>
              </a:rPr>
              <a:t>Representation of Binomial Heaps</a:t>
            </a:r>
            <a:endParaRPr lang="en-US" altLang="en-US" sz="4000" smtClean="0">
              <a:solidFill>
                <a:srgbClr val="0000FF"/>
              </a:solidFill>
              <a:latin typeface="Times New Roman" panose="02020603050405020304" pitchFamily="18" charset="0"/>
            </a:endParaRPr>
          </a:p>
        </p:txBody>
      </p:sp>
      <p:sp>
        <p:nvSpPr>
          <p:cNvPr id="21510" name="Rectangle 3"/>
          <p:cNvSpPr>
            <a:spLocks noGrp="1" noChangeArrowheads="1"/>
          </p:cNvSpPr>
          <p:nvPr>
            <p:ph type="body" idx="1"/>
          </p:nvPr>
        </p:nvSpPr>
        <p:spPr/>
        <p:txBody>
          <a:bodyPr/>
          <a:lstStyle/>
          <a:p>
            <a:pPr eaLnBrk="1" hangingPunct="1">
              <a:lnSpc>
                <a:spcPct val="130000"/>
              </a:lnSpc>
            </a:pPr>
            <a:r>
              <a:rPr lang="tr-TR" altLang="en-US" smtClean="0">
                <a:latin typeface="Times New Roman" panose="02020603050405020304" pitchFamily="18" charset="0"/>
              </a:rPr>
              <a:t>Let </a:t>
            </a:r>
            <a:r>
              <a:rPr lang="tr-TR" altLang="en-US" i="1" smtClean="0">
                <a:latin typeface="Times New Roman" panose="02020603050405020304" pitchFamily="18" charset="0"/>
              </a:rPr>
              <a:t>x</a:t>
            </a:r>
            <a:r>
              <a:rPr lang="tr-TR" altLang="en-US" smtClean="0">
                <a:latin typeface="Times New Roman" panose="02020603050405020304" pitchFamily="18" charset="0"/>
              </a:rPr>
              <a:t> be a node with sibling[</a:t>
            </a:r>
            <a:r>
              <a:rPr lang="tr-TR" altLang="en-US" i="1" smtClean="0">
                <a:latin typeface="Times New Roman" panose="02020603050405020304" pitchFamily="18" charset="0"/>
              </a:rPr>
              <a:t>x</a:t>
            </a:r>
            <a:r>
              <a:rPr lang="tr-TR" altLang="en-US" smtClean="0">
                <a:latin typeface="Times New Roman" panose="02020603050405020304" pitchFamily="18" charset="0"/>
              </a:rPr>
              <a:t>] </a:t>
            </a:r>
            <a:r>
              <a:rPr lang="tr-TR" altLang="en-US" smtClean="0">
                <a:latin typeface="Times New Roman" panose="02020603050405020304" pitchFamily="18" charset="0"/>
                <a:cs typeface="Arial" panose="020B0604020202020204" pitchFamily="34" charset="0"/>
              </a:rPr>
              <a:t>≠ NIL</a:t>
            </a:r>
          </a:p>
          <a:p>
            <a:pPr eaLnBrk="1" hangingPunct="1">
              <a:buFontTx/>
              <a:buNone/>
            </a:pPr>
            <a:endParaRPr lang="tr-TR" altLang="en-US" sz="2400" smtClean="0">
              <a:latin typeface="Times New Roman" panose="02020603050405020304" pitchFamily="18" charset="0"/>
              <a:cs typeface="Arial" panose="020B0604020202020204" pitchFamily="34" charset="0"/>
            </a:endParaRPr>
          </a:p>
          <a:p>
            <a:pPr lvl="1" eaLnBrk="1" hangingPunct="1"/>
            <a:r>
              <a:rPr lang="tr-TR" altLang="en-US" sz="3200" smtClean="0">
                <a:latin typeface="Times New Roman" panose="02020603050405020304" pitchFamily="18" charset="0"/>
                <a:cs typeface="Arial" panose="020B0604020202020204" pitchFamily="34" charset="0"/>
              </a:rPr>
              <a:t>Degree [sibling [</a:t>
            </a:r>
            <a:r>
              <a:rPr lang="tr-TR" altLang="en-US" sz="3200" i="1" smtClean="0">
                <a:latin typeface="Times New Roman" panose="02020603050405020304" pitchFamily="18" charset="0"/>
                <a:cs typeface="Arial" panose="020B0604020202020204" pitchFamily="34" charset="0"/>
              </a:rPr>
              <a:t>x</a:t>
            </a:r>
            <a:r>
              <a:rPr lang="tr-TR" altLang="en-US" sz="3200" smtClean="0">
                <a:latin typeface="Times New Roman" panose="02020603050405020304" pitchFamily="18" charset="0"/>
                <a:cs typeface="Arial" panose="020B0604020202020204" pitchFamily="34" charset="0"/>
              </a:rPr>
              <a:t>]]=degree[</a:t>
            </a:r>
            <a:r>
              <a:rPr lang="tr-TR" altLang="en-US" sz="3200" i="1" smtClean="0">
                <a:latin typeface="Times New Roman" panose="02020603050405020304" pitchFamily="18" charset="0"/>
                <a:cs typeface="Arial" panose="020B0604020202020204" pitchFamily="34" charset="0"/>
              </a:rPr>
              <a:t>x</a:t>
            </a:r>
            <a:r>
              <a:rPr lang="tr-TR" altLang="en-US" sz="3200" smtClean="0">
                <a:latin typeface="Times New Roman" panose="02020603050405020304" pitchFamily="18" charset="0"/>
                <a:cs typeface="Arial" panose="020B0604020202020204" pitchFamily="34" charset="0"/>
              </a:rPr>
              <a:t>]-1 </a:t>
            </a:r>
            <a:endParaRPr lang="en-US" altLang="en-US" sz="3200" smtClean="0">
              <a:latin typeface="Times New Roman" panose="02020603050405020304" pitchFamily="18" charset="0"/>
              <a:cs typeface="Arial" panose="020B0604020202020204" pitchFamily="34" charset="0"/>
            </a:endParaRPr>
          </a:p>
          <a:p>
            <a:pPr lvl="1" eaLnBrk="1" hangingPunct="1">
              <a:buFontTx/>
              <a:buNone/>
            </a:pPr>
            <a:r>
              <a:rPr lang="en-US" altLang="en-US" sz="3200" smtClean="0">
                <a:latin typeface="Times New Roman" panose="02020603050405020304" pitchFamily="18" charset="0"/>
                <a:cs typeface="Arial" panose="020B0604020202020204" pitchFamily="34" charset="0"/>
              </a:rPr>
              <a:t>	</a:t>
            </a:r>
            <a:r>
              <a:rPr lang="tr-TR" altLang="en-US" sz="3200" smtClean="0">
                <a:latin typeface="Times New Roman" panose="02020603050405020304" pitchFamily="18" charset="0"/>
                <a:cs typeface="Arial" panose="020B0604020202020204" pitchFamily="34" charset="0"/>
              </a:rPr>
              <a:t>if </a:t>
            </a:r>
            <a:r>
              <a:rPr lang="tr-TR" altLang="en-US" i="1" smtClean="0">
                <a:latin typeface="Times New Roman" panose="02020603050405020304" pitchFamily="18" charset="0"/>
              </a:rPr>
              <a:t>x</a:t>
            </a:r>
            <a:r>
              <a:rPr lang="tr-TR" altLang="en-US" sz="3200" smtClean="0">
                <a:latin typeface="Times New Roman" panose="02020603050405020304" pitchFamily="18" charset="0"/>
                <a:cs typeface="Arial" panose="020B0604020202020204" pitchFamily="34" charset="0"/>
              </a:rPr>
              <a:t> is </a:t>
            </a:r>
            <a:r>
              <a:rPr lang="tr-TR" altLang="en-US" sz="3200" smtClean="0">
                <a:solidFill>
                  <a:srgbClr val="FF3300"/>
                </a:solidFill>
                <a:latin typeface="Times New Roman" panose="02020603050405020304" pitchFamily="18" charset="0"/>
                <a:cs typeface="Arial" panose="020B0604020202020204" pitchFamily="34" charset="0"/>
              </a:rPr>
              <a:t>NOT A ROOT</a:t>
            </a:r>
          </a:p>
          <a:p>
            <a:pPr lvl="1" eaLnBrk="1" hangingPunct="1">
              <a:buFontTx/>
              <a:buNone/>
            </a:pPr>
            <a:endParaRPr lang="tr-TR" altLang="en-US" sz="1800" smtClean="0">
              <a:solidFill>
                <a:srgbClr val="0000FF"/>
              </a:solidFill>
              <a:latin typeface="Times New Roman" panose="02020603050405020304" pitchFamily="18" charset="0"/>
              <a:cs typeface="Arial" panose="020B0604020202020204" pitchFamily="34" charset="0"/>
            </a:endParaRPr>
          </a:p>
          <a:p>
            <a:pPr lvl="1" eaLnBrk="1" hangingPunct="1"/>
            <a:r>
              <a:rPr lang="tr-TR" altLang="en-US" sz="3200" smtClean="0">
                <a:latin typeface="Times New Roman" panose="02020603050405020304" pitchFamily="18" charset="0"/>
                <a:cs typeface="Arial" panose="020B0604020202020204" pitchFamily="34" charset="0"/>
              </a:rPr>
              <a:t>Degree [sibling [</a:t>
            </a:r>
            <a:r>
              <a:rPr lang="tr-TR" altLang="en-US" sz="3200" i="1" smtClean="0">
                <a:latin typeface="Times New Roman" panose="02020603050405020304" pitchFamily="18" charset="0"/>
                <a:cs typeface="Arial" panose="020B0604020202020204" pitchFamily="34" charset="0"/>
              </a:rPr>
              <a:t>x</a:t>
            </a:r>
            <a:r>
              <a:rPr lang="tr-TR" altLang="en-US" sz="3200" smtClean="0">
                <a:latin typeface="Times New Roman" panose="02020603050405020304" pitchFamily="18" charset="0"/>
                <a:cs typeface="Arial" panose="020B0604020202020204" pitchFamily="34" charset="0"/>
              </a:rPr>
              <a:t>]] &gt; degree[</a:t>
            </a:r>
            <a:r>
              <a:rPr lang="tr-TR" altLang="en-US" sz="3200" i="1" smtClean="0">
                <a:latin typeface="Times New Roman" panose="02020603050405020304" pitchFamily="18" charset="0"/>
                <a:cs typeface="Arial" panose="020B0604020202020204" pitchFamily="34" charset="0"/>
              </a:rPr>
              <a:t>x</a:t>
            </a:r>
            <a:r>
              <a:rPr lang="tr-TR" altLang="en-US" sz="3200" smtClean="0">
                <a:latin typeface="Times New Roman" panose="02020603050405020304" pitchFamily="18" charset="0"/>
                <a:cs typeface="Arial" panose="020B0604020202020204" pitchFamily="34" charset="0"/>
              </a:rPr>
              <a:t>] </a:t>
            </a:r>
            <a:endParaRPr lang="en-US" altLang="en-US" sz="3200" smtClean="0">
              <a:latin typeface="Times New Roman" panose="02020603050405020304" pitchFamily="18" charset="0"/>
              <a:cs typeface="Arial" panose="020B0604020202020204" pitchFamily="34" charset="0"/>
            </a:endParaRPr>
          </a:p>
          <a:p>
            <a:pPr lvl="1" eaLnBrk="1" hangingPunct="1">
              <a:buFontTx/>
              <a:buNone/>
            </a:pPr>
            <a:r>
              <a:rPr lang="en-US" altLang="en-US" sz="3200" smtClean="0">
                <a:latin typeface="Times New Roman" panose="02020603050405020304" pitchFamily="18" charset="0"/>
                <a:cs typeface="Arial" panose="020B0604020202020204" pitchFamily="34" charset="0"/>
              </a:rPr>
              <a:t>	</a:t>
            </a:r>
            <a:r>
              <a:rPr lang="tr-TR" altLang="en-US" sz="3200" smtClean="0">
                <a:latin typeface="Times New Roman" panose="02020603050405020304" pitchFamily="18" charset="0"/>
                <a:cs typeface="Arial" panose="020B0604020202020204" pitchFamily="34" charset="0"/>
              </a:rPr>
              <a:t>if </a:t>
            </a:r>
            <a:r>
              <a:rPr lang="tr-TR" altLang="en-US" i="1" smtClean="0">
                <a:latin typeface="Times New Roman" panose="02020603050405020304" pitchFamily="18" charset="0"/>
              </a:rPr>
              <a:t>x</a:t>
            </a:r>
            <a:r>
              <a:rPr lang="tr-TR" altLang="en-US" sz="3200" smtClean="0">
                <a:latin typeface="Times New Roman" panose="02020603050405020304" pitchFamily="18" charset="0"/>
                <a:cs typeface="Arial" panose="020B0604020202020204" pitchFamily="34" charset="0"/>
              </a:rPr>
              <a:t> is a root</a:t>
            </a:r>
          </a:p>
        </p:txBody>
      </p:sp>
    </p:spTree>
    <p:extLst>
      <p:ext uri="{BB962C8B-B14F-4D97-AF65-F5344CB8AC3E}">
        <p14:creationId xmlns:p14="http://schemas.microsoft.com/office/powerpoint/2010/main" val="31525469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CS 473</a:t>
            </a:r>
          </a:p>
        </p:txBody>
      </p:sp>
      <p:sp>
        <p:nvSpPr>
          <p:cNvPr id="6" name="Footer Placeholder 4"/>
          <p:cNvSpPr>
            <a:spLocks noGrp="1"/>
          </p:cNvSpPr>
          <p:nvPr>
            <p:ph type="ftr" sz="quarter" idx="11"/>
          </p:nvPr>
        </p:nvSpPr>
        <p:spPr/>
        <p:txBody>
          <a:bodyPr/>
          <a:lstStyle/>
          <a:p>
            <a:pPr>
              <a:defRPr/>
            </a:pPr>
            <a:r>
              <a:rPr lang="en-US" dirty="0"/>
              <a:t>Lecture X</a:t>
            </a:r>
          </a:p>
        </p:txBody>
      </p:sp>
      <p:sp>
        <p:nvSpPr>
          <p:cNvPr id="7"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2B1C20CC-4C4C-4A88-8192-255299F8060B}" type="slidenum">
              <a:rPr lang="en-US" altLang="en-US">
                <a:latin typeface="Arial" panose="020B0604020202020204" pitchFamily="34" charset="0"/>
              </a:rPr>
              <a:pPr eaLnBrk="1" hangingPunct="1"/>
              <a:t>83</a:t>
            </a:fld>
            <a:endParaRPr lang="en-US" altLang="en-US">
              <a:latin typeface="Arial" panose="020B0604020202020204" pitchFamily="34" charset="0"/>
            </a:endParaRPr>
          </a:p>
        </p:txBody>
      </p:sp>
      <p:sp>
        <p:nvSpPr>
          <p:cNvPr id="22533" name="Rectangle 2"/>
          <p:cNvSpPr>
            <a:spLocks noGrp="1" noChangeArrowheads="1"/>
          </p:cNvSpPr>
          <p:nvPr>
            <p:ph type="title"/>
          </p:nvPr>
        </p:nvSpPr>
        <p:spPr/>
        <p:txBody>
          <a:bodyPr/>
          <a:lstStyle/>
          <a:p>
            <a:pPr eaLnBrk="1" hangingPunct="1"/>
            <a:r>
              <a:rPr lang="tr-TR" altLang="en-US" sz="4000" smtClean="0">
                <a:solidFill>
                  <a:srgbClr val="0000FF"/>
                </a:solidFill>
                <a:latin typeface="Times New Roman" panose="02020603050405020304" pitchFamily="18" charset="0"/>
              </a:rPr>
              <a:t>Operations on Binomial Heaps</a:t>
            </a:r>
          </a:p>
        </p:txBody>
      </p:sp>
      <p:sp>
        <p:nvSpPr>
          <p:cNvPr id="22534" name="Rectangle 3"/>
          <p:cNvSpPr>
            <a:spLocks noGrp="1" noChangeArrowheads="1"/>
          </p:cNvSpPr>
          <p:nvPr>
            <p:ph type="body" idx="1"/>
          </p:nvPr>
        </p:nvSpPr>
        <p:spPr>
          <a:xfrm>
            <a:off x="684213" y="1628775"/>
            <a:ext cx="7345362" cy="4392613"/>
          </a:xfrm>
        </p:spPr>
        <p:txBody>
          <a:bodyPr/>
          <a:lstStyle/>
          <a:p>
            <a:pPr eaLnBrk="1" hangingPunct="1">
              <a:buFontTx/>
              <a:buNone/>
            </a:pPr>
            <a:r>
              <a:rPr lang="tr-TR" altLang="en-US" sz="2800" smtClean="0">
                <a:latin typeface="Times New Roman" panose="02020603050405020304" pitchFamily="18" charset="0"/>
              </a:rPr>
              <a:t>CREATING A NEW BINOMIAL HEAP</a:t>
            </a:r>
          </a:p>
          <a:p>
            <a:pPr eaLnBrk="1" hangingPunct="1">
              <a:buFontTx/>
              <a:buNone/>
            </a:pPr>
            <a:r>
              <a:rPr lang="tr-TR" altLang="en-US" sz="2400" smtClean="0">
                <a:latin typeface="Times New Roman" panose="02020603050405020304" pitchFamily="18" charset="0"/>
              </a:rPr>
              <a:t>        </a:t>
            </a:r>
          </a:p>
          <a:p>
            <a:pPr eaLnBrk="1" hangingPunct="1">
              <a:buFontTx/>
              <a:buNone/>
            </a:pPr>
            <a:r>
              <a:rPr lang="tr-TR" altLang="en-US" sz="2400" smtClean="0">
                <a:solidFill>
                  <a:srgbClr val="C00000"/>
                </a:solidFill>
                <a:latin typeface="Times New Roman" panose="02020603050405020304" pitchFamily="18" charset="0"/>
              </a:rPr>
              <a:t>        </a:t>
            </a:r>
            <a:r>
              <a:rPr lang="tr-TR" altLang="en-US" sz="2800" smtClean="0">
                <a:solidFill>
                  <a:srgbClr val="C00000"/>
                </a:solidFill>
                <a:latin typeface="Times New Roman" panose="02020603050405020304" pitchFamily="18" charset="0"/>
              </a:rPr>
              <a:t>MAKE-BINOMIAL-HEAP (  )</a:t>
            </a:r>
          </a:p>
          <a:p>
            <a:pPr eaLnBrk="1" hangingPunct="1">
              <a:lnSpc>
                <a:spcPct val="30000"/>
              </a:lnSpc>
              <a:buFontTx/>
              <a:buNone/>
            </a:pPr>
            <a:r>
              <a:rPr lang="tr-TR" altLang="en-US" sz="2400" smtClean="0">
                <a:latin typeface="Times New Roman" panose="02020603050405020304" pitchFamily="18" charset="0"/>
              </a:rPr>
              <a:t>                </a:t>
            </a:r>
          </a:p>
          <a:p>
            <a:pPr eaLnBrk="1" hangingPunct="1">
              <a:buFontTx/>
              <a:buNone/>
            </a:pPr>
            <a:r>
              <a:rPr lang="tr-TR" altLang="en-US" sz="2400" smtClean="0">
                <a:latin typeface="Times New Roman" panose="02020603050405020304" pitchFamily="18" charset="0"/>
              </a:rPr>
              <a:t>		    </a:t>
            </a:r>
            <a:r>
              <a:rPr lang="tr-TR" altLang="en-US" sz="2400" smtClean="0">
                <a:solidFill>
                  <a:srgbClr val="C00000"/>
                </a:solidFill>
                <a:latin typeface="Times New Roman" panose="02020603050405020304" pitchFamily="18" charset="0"/>
              </a:rPr>
              <a:t>allocate</a:t>
            </a:r>
            <a:r>
              <a:rPr lang="tr-TR" altLang="en-US" sz="2400" smtClean="0">
                <a:latin typeface="Times New Roman" panose="02020603050405020304" pitchFamily="18" charset="0"/>
              </a:rPr>
              <a:t> </a:t>
            </a:r>
            <a:r>
              <a:rPr lang="tr-TR" altLang="en-US" sz="2400" i="1" smtClean="0">
                <a:latin typeface="Times New Roman" panose="02020603050405020304" pitchFamily="18" charset="0"/>
              </a:rPr>
              <a:t>H</a:t>
            </a:r>
          </a:p>
          <a:p>
            <a:pPr eaLnBrk="1" hangingPunct="1">
              <a:buFontTx/>
              <a:buNone/>
            </a:pPr>
            <a:r>
              <a:rPr lang="tr-TR" altLang="en-US" sz="2400" smtClean="0">
                <a:latin typeface="Times New Roman" panose="02020603050405020304" pitchFamily="18" charset="0"/>
              </a:rPr>
              <a:t>                head [ </a:t>
            </a:r>
            <a:r>
              <a:rPr lang="tr-TR" altLang="en-US" sz="2400" i="1" smtClean="0">
                <a:latin typeface="Times New Roman" panose="02020603050405020304" pitchFamily="18" charset="0"/>
              </a:rPr>
              <a:t>H</a:t>
            </a:r>
            <a:r>
              <a:rPr lang="tr-TR" altLang="en-US" sz="2400" smtClean="0">
                <a:latin typeface="Times New Roman" panose="02020603050405020304" pitchFamily="18" charset="0"/>
              </a:rPr>
              <a:t> ] </a:t>
            </a:r>
            <a:r>
              <a:rPr lang="en-AU" altLang="en-US" sz="2400" smtClean="0">
                <a:latin typeface="Times New Roman" panose="02020603050405020304" pitchFamily="18" charset="0"/>
                <a:sym typeface="Symbol" panose="05050102010706020507" pitchFamily="18" charset="2"/>
              </a:rPr>
              <a:t></a:t>
            </a:r>
            <a:r>
              <a:rPr lang="tr-TR" altLang="en-US" sz="2400" smtClean="0">
                <a:latin typeface="Times New Roman" panose="02020603050405020304" pitchFamily="18" charset="0"/>
                <a:sym typeface="Symbol" panose="05050102010706020507" pitchFamily="18" charset="2"/>
              </a:rPr>
              <a:t> NIL</a:t>
            </a:r>
            <a:r>
              <a:rPr lang="tr-TR" altLang="en-US" sz="2400" smtClean="0">
                <a:latin typeface="Times New Roman" panose="02020603050405020304" pitchFamily="18" charset="0"/>
              </a:rPr>
              <a:t>     </a:t>
            </a:r>
          </a:p>
          <a:p>
            <a:pPr eaLnBrk="1" hangingPunct="1">
              <a:buFontTx/>
              <a:buNone/>
            </a:pPr>
            <a:r>
              <a:rPr lang="tr-TR" altLang="en-US" sz="2400" smtClean="0">
                <a:latin typeface="Times New Roman" panose="02020603050405020304" pitchFamily="18" charset="0"/>
              </a:rPr>
              <a:t>                </a:t>
            </a:r>
            <a:r>
              <a:rPr lang="tr-TR" altLang="en-US" sz="2400" smtClean="0">
                <a:solidFill>
                  <a:srgbClr val="C00000"/>
                </a:solidFill>
                <a:latin typeface="Times New Roman" panose="02020603050405020304" pitchFamily="18" charset="0"/>
              </a:rPr>
              <a:t>return</a:t>
            </a:r>
            <a:r>
              <a:rPr lang="tr-TR" altLang="en-US" sz="2400" smtClean="0">
                <a:solidFill>
                  <a:srgbClr val="0000FF"/>
                </a:solidFill>
                <a:latin typeface="Times New Roman" panose="02020603050405020304" pitchFamily="18" charset="0"/>
              </a:rPr>
              <a:t> </a:t>
            </a:r>
            <a:r>
              <a:rPr lang="tr-TR" altLang="en-US" sz="2400" smtClean="0">
                <a:latin typeface="Times New Roman" panose="02020603050405020304" pitchFamily="18" charset="0"/>
              </a:rPr>
              <a:t>   </a:t>
            </a:r>
            <a:r>
              <a:rPr lang="tr-TR" altLang="en-US" sz="2400" i="1" smtClean="0">
                <a:latin typeface="Times New Roman" panose="02020603050405020304" pitchFamily="18" charset="0"/>
              </a:rPr>
              <a:t>H</a:t>
            </a:r>
          </a:p>
          <a:p>
            <a:pPr eaLnBrk="1" hangingPunct="1">
              <a:buFontTx/>
              <a:buNone/>
            </a:pPr>
            <a:r>
              <a:rPr lang="tr-TR" altLang="en-US" sz="2400" smtClean="0">
                <a:latin typeface="Times New Roman" panose="02020603050405020304" pitchFamily="18" charset="0"/>
              </a:rPr>
              <a:t>          </a:t>
            </a:r>
            <a:r>
              <a:rPr lang="tr-TR" altLang="en-US" sz="2400" smtClean="0">
                <a:solidFill>
                  <a:srgbClr val="C00000"/>
                </a:solidFill>
                <a:latin typeface="Times New Roman" panose="02020603050405020304" pitchFamily="18" charset="0"/>
              </a:rPr>
              <a:t>end</a:t>
            </a:r>
          </a:p>
          <a:p>
            <a:pPr eaLnBrk="1" hangingPunct="1">
              <a:buFontTx/>
              <a:buNone/>
            </a:pPr>
            <a:endParaRPr lang="tr-TR" altLang="en-US" sz="2400" u="sng" smtClean="0">
              <a:latin typeface="Times New Roman" panose="02020603050405020304" pitchFamily="18" charset="0"/>
            </a:endParaRPr>
          </a:p>
        </p:txBody>
      </p:sp>
      <p:sp>
        <p:nvSpPr>
          <p:cNvPr id="32772" name="Text Box 4"/>
          <p:cNvSpPr txBox="1">
            <a:spLocks noChangeArrowheads="1"/>
          </p:cNvSpPr>
          <p:nvPr/>
        </p:nvSpPr>
        <p:spPr bwMode="auto">
          <a:xfrm>
            <a:off x="5003800" y="3357563"/>
            <a:ext cx="3529013"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defRPr/>
            </a:pPr>
            <a:r>
              <a:rPr lang="tr-TR" sz="2400" dirty="0">
                <a:latin typeface="Times New Roman" pitchFamily="18" charset="0"/>
                <a:cs typeface="Times New Roman" pitchFamily="18" charset="0"/>
              </a:rPr>
              <a:t>RUNNING-TIME= </a:t>
            </a:r>
            <a:r>
              <a:rPr lang="el-GR" sz="2400" dirty="0">
                <a:latin typeface="Times New Roman" pitchFamily="18" charset="0"/>
                <a:cs typeface="Times New Roman" pitchFamily="18" charset="0"/>
              </a:rPr>
              <a:t>Θ</a:t>
            </a:r>
            <a:r>
              <a:rPr lang="tr-TR" sz="2400" dirty="0">
                <a:latin typeface="Times New Roman" pitchFamily="18" charset="0"/>
                <a:cs typeface="Times New Roman" pitchFamily="18" charset="0"/>
              </a:rPr>
              <a:t>(1)</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75594699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p:txBody>
          <a:bodyPr/>
          <a:lstStyle/>
          <a:p>
            <a:pPr>
              <a:defRPr/>
            </a:pPr>
            <a:r>
              <a:rPr lang="en-US"/>
              <a:t>CS 473</a:t>
            </a:r>
          </a:p>
        </p:txBody>
      </p:sp>
      <p:sp>
        <p:nvSpPr>
          <p:cNvPr id="4" name="Footer Placeholder 4"/>
          <p:cNvSpPr>
            <a:spLocks noGrp="1"/>
          </p:cNvSpPr>
          <p:nvPr>
            <p:ph type="ftr" sz="quarter" idx="11"/>
          </p:nvPr>
        </p:nvSpPr>
        <p:spPr/>
        <p:txBody>
          <a:bodyPr/>
          <a:lstStyle/>
          <a:p>
            <a:pPr>
              <a:defRPr/>
            </a:pPr>
            <a:r>
              <a:rPr lang="en-US"/>
              <a:t>Lecture X</a:t>
            </a:r>
          </a:p>
        </p:txBody>
      </p:sp>
      <p:sp>
        <p:nvSpPr>
          <p:cNvPr id="5"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30AFE5A-FBAD-42DB-B9EA-BE6486785A28}" type="slidenum">
              <a:rPr lang="en-US" altLang="en-US">
                <a:latin typeface="Arial" panose="020B0604020202020204" pitchFamily="34" charset="0"/>
              </a:rPr>
              <a:pPr eaLnBrk="1" hangingPunct="1"/>
              <a:t>84</a:t>
            </a:fld>
            <a:endParaRPr lang="en-US" altLang="en-US">
              <a:latin typeface="Arial" panose="020B0604020202020204" pitchFamily="34" charset="0"/>
            </a:endParaRPr>
          </a:p>
        </p:txBody>
      </p:sp>
      <p:sp>
        <p:nvSpPr>
          <p:cNvPr id="23557" name="Rectangle 2"/>
          <p:cNvSpPr>
            <a:spLocks noGrp="1" noChangeArrowheads="1"/>
          </p:cNvSpPr>
          <p:nvPr>
            <p:ph type="body" idx="1"/>
          </p:nvPr>
        </p:nvSpPr>
        <p:spPr>
          <a:xfrm>
            <a:off x="468313" y="1285875"/>
            <a:ext cx="8370887" cy="5572125"/>
          </a:xfrm>
        </p:spPr>
        <p:txBody>
          <a:bodyPr/>
          <a:lstStyle/>
          <a:p>
            <a:pPr eaLnBrk="1" hangingPunct="1">
              <a:buFontTx/>
              <a:buNone/>
            </a:pPr>
            <a:r>
              <a:rPr lang="tr-TR" altLang="en-US" sz="2800" smtClean="0">
                <a:solidFill>
                  <a:srgbClr val="C00000"/>
                </a:solidFill>
                <a:latin typeface="Times New Roman" panose="02020603050405020304" pitchFamily="18" charset="0"/>
              </a:rPr>
              <a:t>BINOMIAL-HEAP-MINIMUM (</a:t>
            </a:r>
            <a:r>
              <a:rPr lang="tr-TR" altLang="en-US" sz="2800" i="1" smtClean="0">
                <a:solidFill>
                  <a:srgbClr val="C00000"/>
                </a:solidFill>
                <a:latin typeface="Times New Roman" panose="02020603050405020304" pitchFamily="18" charset="0"/>
              </a:rPr>
              <a:t>H</a:t>
            </a:r>
            <a:r>
              <a:rPr lang="tr-TR" altLang="en-US" sz="2800" smtClean="0">
                <a:solidFill>
                  <a:srgbClr val="C00000"/>
                </a:solidFill>
                <a:latin typeface="Times New Roman" panose="02020603050405020304" pitchFamily="18" charset="0"/>
              </a:rPr>
              <a:t>)</a:t>
            </a:r>
          </a:p>
          <a:p>
            <a:pPr eaLnBrk="1" hangingPunct="1">
              <a:lnSpc>
                <a:spcPct val="80000"/>
              </a:lnSpc>
              <a:buFontTx/>
              <a:buNone/>
            </a:pPr>
            <a:r>
              <a:rPr lang="tr-TR" altLang="en-US" sz="1800" i="1" smtClean="0">
                <a:solidFill>
                  <a:srgbClr val="FF3300"/>
                </a:solidFill>
                <a:latin typeface="Times New Roman" panose="02020603050405020304" pitchFamily="18" charset="0"/>
              </a:rPr>
              <a:t>        </a:t>
            </a:r>
            <a:r>
              <a:rPr lang="tr-TR" altLang="en-US" sz="1800" i="1" smtClean="0">
                <a:latin typeface="Times New Roman" panose="02020603050405020304" pitchFamily="18" charset="0"/>
              </a:rPr>
              <a:t>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Head [</a:t>
            </a:r>
            <a:r>
              <a:rPr lang="tr-TR" altLang="en-US" sz="2000" i="1" smtClean="0">
                <a:latin typeface="Times New Roman" panose="02020603050405020304" pitchFamily="18" charset="0"/>
              </a:rPr>
              <a:t>H</a:t>
            </a:r>
            <a:r>
              <a:rPr lang="tr-TR" altLang="en-US" sz="2000" smtClean="0">
                <a:latin typeface="Times New Roman" panose="02020603050405020304" pitchFamily="18" charset="0"/>
              </a:rPr>
              <a:t>]</a:t>
            </a:r>
          </a:p>
          <a:p>
            <a:pPr eaLnBrk="1" hangingPunct="1">
              <a:lnSpc>
                <a:spcPct val="80000"/>
              </a:lnSpc>
              <a:buFontTx/>
              <a:buNone/>
            </a:pPr>
            <a:r>
              <a:rPr lang="tr-TR" altLang="en-US" sz="2000" smtClean="0">
                <a:latin typeface="Times New Roman" panose="02020603050405020304" pitchFamily="18" charset="0"/>
              </a:rPr>
              <a:t>         min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key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a:t>
            </a:r>
          </a:p>
          <a:p>
            <a:pPr eaLnBrk="1" hangingPunct="1">
              <a:lnSpc>
                <a:spcPct val="80000"/>
              </a:lnSpc>
              <a:buFontTx/>
              <a:buNone/>
            </a:pPr>
            <a:r>
              <a:rPr lang="tr-TR" altLang="en-US" sz="2000" smtClean="0">
                <a:latin typeface="Times New Roman" panose="02020603050405020304" pitchFamily="18" charset="0"/>
              </a:rPr>
              <a:t>         </a:t>
            </a:r>
            <a:r>
              <a:rPr lang="tr-TR" altLang="en-US" sz="2000" i="1" smtClean="0">
                <a:latin typeface="Times New Roman" panose="02020603050405020304" pitchFamily="18" charset="0"/>
              </a:rPr>
              <a:t>x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sibling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a:t>
            </a:r>
          </a:p>
          <a:p>
            <a:pPr eaLnBrk="1" hangingPunct="1">
              <a:lnSpc>
                <a:spcPct val="80000"/>
              </a:lnSpc>
              <a:buFontTx/>
              <a:buNone/>
            </a:pPr>
            <a:r>
              <a:rPr lang="tr-TR" altLang="en-US" sz="2000" smtClean="0">
                <a:latin typeface="Times New Roman" panose="02020603050405020304" pitchFamily="18" charset="0"/>
              </a:rPr>
              <a:t>        </a:t>
            </a:r>
            <a:r>
              <a:rPr lang="tr-TR" altLang="en-US" sz="2000" smtClean="0">
                <a:solidFill>
                  <a:srgbClr val="0000FF"/>
                </a:solidFill>
                <a:latin typeface="Times New Roman" panose="02020603050405020304" pitchFamily="18" charset="0"/>
              </a:rPr>
              <a:t> </a:t>
            </a:r>
            <a:r>
              <a:rPr lang="tr-TR" altLang="en-US" sz="2000" smtClean="0">
                <a:solidFill>
                  <a:srgbClr val="C00000"/>
                </a:solidFill>
                <a:latin typeface="Times New Roman" panose="02020603050405020304" pitchFamily="18" charset="0"/>
              </a:rPr>
              <a:t>while</a:t>
            </a:r>
            <a:r>
              <a:rPr lang="tr-TR" altLang="en-US" sz="2000" smtClean="0">
                <a:latin typeface="Times New Roman" panose="02020603050405020304" pitchFamily="18" charset="0"/>
              </a:rPr>
              <a:t>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tr-TR" altLang="en-US" sz="2000"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NIL </a:t>
            </a:r>
            <a:r>
              <a:rPr lang="tr-TR" altLang="en-US" sz="2000" smtClean="0">
                <a:solidFill>
                  <a:srgbClr val="C00000"/>
                </a:solidFill>
                <a:latin typeface="Times New Roman" panose="02020603050405020304" pitchFamily="18" charset="0"/>
              </a:rPr>
              <a:t>do</a:t>
            </a:r>
          </a:p>
          <a:p>
            <a:pPr eaLnBrk="1" hangingPunct="1">
              <a:lnSpc>
                <a:spcPct val="80000"/>
              </a:lnSpc>
              <a:buFontTx/>
              <a:buNone/>
            </a:pPr>
            <a:r>
              <a:rPr lang="tr-TR"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if</a:t>
            </a:r>
            <a:r>
              <a:rPr lang="tr-TR" altLang="en-US" sz="2000" smtClean="0">
                <a:latin typeface="Times New Roman" panose="02020603050405020304" pitchFamily="18" charset="0"/>
              </a:rPr>
              <a:t>       key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&lt;  min  </a:t>
            </a:r>
            <a:r>
              <a:rPr lang="tr-TR" altLang="en-US" sz="2000" smtClean="0">
                <a:solidFill>
                  <a:srgbClr val="C00000"/>
                </a:solidFill>
                <a:latin typeface="Times New Roman" panose="02020603050405020304" pitchFamily="18" charset="0"/>
              </a:rPr>
              <a:t>then</a:t>
            </a:r>
          </a:p>
          <a:p>
            <a:pPr eaLnBrk="1" hangingPunct="1">
              <a:lnSpc>
                <a:spcPct val="80000"/>
              </a:lnSpc>
              <a:buFontTx/>
              <a:buNone/>
            </a:pPr>
            <a:r>
              <a:rPr lang="tr-TR" altLang="en-US" sz="2000" smtClean="0">
                <a:latin typeface="Times New Roman" panose="02020603050405020304" pitchFamily="18" charset="0"/>
              </a:rPr>
              <a:t>                         min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key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a:t>
            </a:r>
          </a:p>
          <a:p>
            <a:pPr eaLnBrk="1" hangingPunct="1">
              <a:lnSpc>
                <a:spcPct val="80000"/>
              </a:lnSpc>
              <a:buFontTx/>
              <a:buNone/>
            </a:pPr>
            <a:r>
              <a:rPr lang="tr-TR" altLang="en-US" sz="2000" smtClean="0">
                <a:latin typeface="Times New Roman" panose="02020603050405020304" pitchFamily="18" charset="0"/>
              </a:rPr>
              <a:t>                          </a:t>
            </a:r>
            <a:r>
              <a:rPr lang="tr-TR" altLang="en-US" sz="2000" i="1" smtClean="0">
                <a:latin typeface="Times New Roman" panose="02020603050405020304" pitchFamily="18" charset="0"/>
              </a:rPr>
              <a:t>y</a:t>
            </a:r>
            <a:r>
              <a:rPr lang="tr-TR" altLang="en-US" sz="2000" smtClean="0">
                <a:latin typeface="Times New Roman" panose="02020603050405020304" pitchFamily="18" charset="0"/>
              </a:rPr>
              <a:t>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a:t>
            </a:r>
            <a:r>
              <a:rPr lang="tr-TR" altLang="en-US" sz="2000" i="1" smtClean="0">
                <a:latin typeface="Times New Roman" panose="02020603050405020304" pitchFamily="18" charset="0"/>
              </a:rPr>
              <a:t>x</a:t>
            </a:r>
          </a:p>
          <a:p>
            <a:pPr eaLnBrk="1" hangingPunct="1">
              <a:lnSpc>
                <a:spcPct val="80000"/>
              </a:lnSpc>
              <a:buFontTx/>
              <a:buNone/>
            </a:pPr>
            <a:r>
              <a:rPr lang="tr-TR"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endif</a:t>
            </a:r>
          </a:p>
          <a:p>
            <a:pPr eaLnBrk="1" hangingPunct="1">
              <a:lnSpc>
                <a:spcPct val="80000"/>
              </a:lnSpc>
              <a:buFontTx/>
              <a:buNone/>
            </a:pPr>
            <a:r>
              <a:rPr lang="tr-TR" altLang="en-US" sz="2000" smtClean="0">
                <a:latin typeface="Times New Roman" panose="02020603050405020304" pitchFamily="18" charset="0"/>
              </a:rPr>
              <a:t>                       </a:t>
            </a:r>
            <a:r>
              <a:rPr lang="tr-TR" altLang="en-US" sz="2000" i="1" smtClean="0">
                <a:latin typeface="Times New Roman" panose="02020603050405020304" pitchFamily="18" charset="0"/>
              </a:rPr>
              <a:t>  x</a:t>
            </a:r>
            <a:r>
              <a:rPr lang="tr-TR" altLang="en-US" sz="2000" smtClean="0">
                <a:latin typeface="Times New Roman" panose="02020603050405020304" pitchFamily="18" charset="0"/>
              </a:rPr>
              <a:t>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s</a:t>
            </a:r>
            <a:r>
              <a:rPr lang="en-US" altLang="en-US" sz="2000" smtClean="0">
                <a:latin typeface="Times New Roman" panose="02020603050405020304" pitchFamily="18" charset="0"/>
              </a:rPr>
              <a:t>i</a:t>
            </a:r>
            <a:r>
              <a:rPr lang="tr-TR" altLang="en-US" sz="2000" smtClean="0">
                <a:latin typeface="Times New Roman" panose="02020603050405020304" pitchFamily="18" charset="0"/>
              </a:rPr>
              <a:t>bling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a:t>
            </a:r>
          </a:p>
          <a:p>
            <a:pPr eaLnBrk="1" hangingPunct="1">
              <a:lnSpc>
                <a:spcPct val="80000"/>
              </a:lnSpc>
              <a:buFontTx/>
              <a:buNone/>
            </a:pPr>
            <a:r>
              <a:rPr lang="tr-TR"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endwhile</a:t>
            </a:r>
          </a:p>
          <a:p>
            <a:pPr eaLnBrk="1" hangingPunct="1">
              <a:lnSpc>
                <a:spcPct val="80000"/>
              </a:lnSpc>
              <a:buFontTx/>
              <a:buNone/>
            </a:pPr>
            <a:r>
              <a:rPr lang="tr-TR"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return</a:t>
            </a:r>
            <a:r>
              <a:rPr lang="tr-TR" altLang="en-US" sz="2000" smtClean="0">
                <a:solidFill>
                  <a:srgbClr val="0000FF"/>
                </a:solidFill>
                <a:latin typeface="Times New Roman" panose="02020603050405020304" pitchFamily="18" charset="0"/>
              </a:rPr>
              <a:t> </a:t>
            </a:r>
            <a:r>
              <a:rPr lang="tr-TR" altLang="en-US" sz="2000" smtClean="0">
                <a:latin typeface="Times New Roman" panose="02020603050405020304" pitchFamily="18" charset="0"/>
              </a:rPr>
              <a:t> </a:t>
            </a:r>
            <a:r>
              <a:rPr lang="tr-TR" altLang="en-US" sz="2000" i="1" smtClean="0">
                <a:latin typeface="Times New Roman" panose="02020603050405020304" pitchFamily="18" charset="0"/>
              </a:rPr>
              <a:t>y</a:t>
            </a:r>
          </a:p>
          <a:p>
            <a:pPr eaLnBrk="1" hangingPunct="1">
              <a:lnSpc>
                <a:spcPct val="80000"/>
              </a:lnSpc>
              <a:buFontTx/>
              <a:buNone/>
            </a:pPr>
            <a:r>
              <a:rPr lang="tr-TR" altLang="en-US" sz="2000" smtClean="0">
                <a:solidFill>
                  <a:srgbClr val="C00000"/>
                </a:solidFill>
                <a:latin typeface="Times New Roman" panose="02020603050405020304" pitchFamily="18" charset="0"/>
              </a:rPr>
              <a:t>end</a:t>
            </a:r>
          </a:p>
          <a:p>
            <a:pPr eaLnBrk="1" hangingPunct="1">
              <a:lnSpc>
                <a:spcPct val="80000"/>
              </a:lnSpc>
              <a:buFontTx/>
              <a:buNone/>
            </a:pPr>
            <a:r>
              <a:rPr lang="tr-TR" altLang="en-US" sz="2000" smtClean="0">
                <a:latin typeface="Times New Roman" panose="02020603050405020304" pitchFamily="18" charset="0"/>
              </a:rPr>
              <a:t>           </a:t>
            </a:r>
          </a:p>
          <a:p>
            <a:pPr eaLnBrk="1" hangingPunct="1">
              <a:lnSpc>
                <a:spcPct val="80000"/>
              </a:lnSpc>
              <a:buFontTx/>
              <a:buNone/>
            </a:pPr>
            <a:r>
              <a:rPr lang="tr-TR" altLang="en-US" sz="2000" u="sng" smtClean="0">
                <a:latin typeface="Times New Roman" panose="02020603050405020304" pitchFamily="18" charset="0"/>
              </a:rPr>
              <a:t>                                            </a:t>
            </a:r>
          </a:p>
          <a:p>
            <a:pPr eaLnBrk="1" hangingPunct="1">
              <a:lnSpc>
                <a:spcPct val="80000"/>
              </a:lnSpc>
            </a:pPr>
            <a:endParaRPr lang="tr-TR" altLang="en-US" sz="2000" u="sng" smtClean="0">
              <a:latin typeface="Times New Roman" panose="02020603050405020304" pitchFamily="18" charset="0"/>
            </a:endParaRPr>
          </a:p>
          <a:p>
            <a:pPr eaLnBrk="1" hangingPunct="1">
              <a:lnSpc>
                <a:spcPct val="80000"/>
              </a:lnSpc>
            </a:pPr>
            <a:endParaRPr lang="tr-TR" altLang="en-US" sz="2000" smtClean="0">
              <a:latin typeface="Times New Roman" panose="02020603050405020304" pitchFamily="18" charset="0"/>
            </a:endParaRPr>
          </a:p>
        </p:txBody>
      </p:sp>
      <p:sp>
        <p:nvSpPr>
          <p:cNvPr id="23558" name="TextBox 5"/>
          <p:cNvSpPr txBox="1">
            <a:spLocks noChangeArrowheads="1"/>
          </p:cNvSpPr>
          <p:nvPr/>
        </p:nvSpPr>
        <p:spPr bwMode="auto">
          <a:xfrm>
            <a:off x="642938" y="428625"/>
            <a:ext cx="76438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4000">
                <a:solidFill>
                  <a:srgbClr val="0000FF"/>
                </a:solidFill>
              </a:rPr>
              <a:t>Operations on Binomial Heaps</a:t>
            </a:r>
            <a:endParaRPr lang="tr-TR" altLang="en-US" sz="4000"/>
          </a:p>
        </p:txBody>
      </p:sp>
    </p:spTree>
    <p:extLst>
      <p:ext uri="{BB962C8B-B14F-4D97-AF65-F5344CB8AC3E}">
        <p14:creationId xmlns:p14="http://schemas.microsoft.com/office/powerpoint/2010/main" val="332944090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p:cNvSpPr>
            <a:spLocks noGrp="1"/>
          </p:cNvSpPr>
          <p:nvPr>
            <p:ph type="dt" sz="quarter" idx="10"/>
          </p:nvPr>
        </p:nvSpPr>
        <p:spPr/>
        <p:txBody>
          <a:bodyPr/>
          <a:lstStyle/>
          <a:p>
            <a:pPr>
              <a:defRPr/>
            </a:pPr>
            <a:r>
              <a:rPr lang="en-US"/>
              <a:t>CS 473</a:t>
            </a:r>
          </a:p>
        </p:txBody>
      </p:sp>
      <p:sp>
        <p:nvSpPr>
          <p:cNvPr id="14" name="Footer Placeholder 4"/>
          <p:cNvSpPr>
            <a:spLocks noGrp="1"/>
          </p:cNvSpPr>
          <p:nvPr>
            <p:ph type="ftr" sz="quarter" idx="11"/>
          </p:nvPr>
        </p:nvSpPr>
        <p:spPr/>
        <p:txBody>
          <a:bodyPr/>
          <a:lstStyle/>
          <a:p>
            <a:pPr>
              <a:defRPr/>
            </a:pPr>
            <a:r>
              <a:rPr lang="en-US"/>
              <a:t>Lecture X</a:t>
            </a:r>
          </a:p>
        </p:txBody>
      </p:sp>
      <p:sp>
        <p:nvSpPr>
          <p:cNvPr id="15"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3520743A-6C99-4822-AE3C-3E7F4B6724F6}" type="slidenum">
              <a:rPr lang="en-US" altLang="en-US">
                <a:latin typeface="Arial" panose="020B0604020202020204" pitchFamily="34" charset="0"/>
              </a:rPr>
              <a:pPr eaLnBrk="1" hangingPunct="1"/>
              <a:t>85</a:t>
            </a:fld>
            <a:endParaRPr lang="en-US" altLang="en-US">
              <a:latin typeface="Arial" panose="020B0604020202020204" pitchFamily="34" charset="0"/>
            </a:endParaRPr>
          </a:p>
        </p:txBody>
      </p:sp>
      <p:sp>
        <p:nvSpPr>
          <p:cNvPr id="24581" name="Rectangle 2"/>
          <p:cNvSpPr>
            <a:spLocks noGrp="1" noChangeArrowheads="1"/>
          </p:cNvSpPr>
          <p:nvPr>
            <p:ph type="body" idx="1"/>
          </p:nvPr>
        </p:nvSpPr>
        <p:spPr>
          <a:xfrm>
            <a:off x="827088" y="1773238"/>
            <a:ext cx="7859712" cy="4352925"/>
          </a:xfrm>
        </p:spPr>
        <p:txBody>
          <a:bodyPr/>
          <a:lstStyle/>
          <a:p>
            <a:pPr eaLnBrk="1" hangingPunct="1">
              <a:buFontTx/>
              <a:buNone/>
            </a:pPr>
            <a:r>
              <a:rPr lang="tr-TR" altLang="en-US" sz="2400" smtClean="0">
                <a:latin typeface="Times New Roman" panose="02020603050405020304" pitchFamily="18" charset="0"/>
              </a:rPr>
              <a:t>S</a:t>
            </a:r>
            <a:r>
              <a:rPr lang="en-US" altLang="en-US" sz="2400" smtClean="0">
                <a:latin typeface="Times New Roman" panose="02020603050405020304" pitchFamily="18" charset="0"/>
              </a:rPr>
              <a:t>i</a:t>
            </a:r>
            <a:r>
              <a:rPr lang="tr-TR" altLang="en-US" sz="2400" smtClean="0">
                <a:latin typeface="Times New Roman" panose="02020603050405020304" pitchFamily="18" charset="0"/>
              </a:rPr>
              <a:t>nce binomial heap is </a:t>
            </a:r>
            <a:r>
              <a:rPr lang="tr-TR" altLang="en-US" sz="2400" smtClean="0">
                <a:solidFill>
                  <a:srgbClr val="FF3300"/>
                </a:solidFill>
                <a:latin typeface="Times New Roman" panose="02020603050405020304" pitchFamily="18" charset="0"/>
              </a:rPr>
              <a:t>HEAP-ORDERED</a:t>
            </a:r>
          </a:p>
          <a:p>
            <a:pPr eaLnBrk="1" hangingPunct="1">
              <a:buFontTx/>
              <a:buNone/>
            </a:pPr>
            <a:endParaRPr lang="tr-TR" altLang="en-US" sz="2400" smtClean="0">
              <a:latin typeface="Times New Roman" panose="02020603050405020304" pitchFamily="18" charset="0"/>
            </a:endParaRPr>
          </a:p>
          <a:p>
            <a:pPr eaLnBrk="1" hangingPunct="1">
              <a:buFontTx/>
              <a:buNone/>
            </a:pPr>
            <a:r>
              <a:rPr lang="tr-TR" altLang="en-US" sz="2400" smtClean="0">
                <a:latin typeface="Times New Roman" panose="02020603050405020304" pitchFamily="18" charset="0"/>
              </a:rPr>
              <a:t>The minimum key must reside in a </a:t>
            </a:r>
            <a:r>
              <a:rPr lang="tr-TR" altLang="en-US" sz="2400" smtClean="0">
                <a:solidFill>
                  <a:srgbClr val="FF3300"/>
                </a:solidFill>
                <a:latin typeface="Times New Roman" panose="02020603050405020304" pitchFamily="18" charset="0"/>
              </a:rPr>
              <a:t>ROOT NODE</a:t>
            </a:r>
          </a:p>
          <a:p>
            <a:pPr eaLnBrk="1" hangingPunct="1">
              <a:buFontTx/>
              <a:buNone/>
            </a:pPr>
            <a:r>
              <a:rPr lang="tr-TR" altLang="en-US" sz="2400" smtClean="0">
                <a:latin typeface="Times New Roman" panose="02020603050405020304" pitchFamily="18" charset="0"/>
              </a:rPr>
              <a:t> </a:t>
            </a:r>
          </a:p>
          <a:p>
            <a:pPr eaLnBrk="1" hangingPunct="1">
              <a:buFontTx/>
              <a:buNone/>
            </a:pPr>
            <a:r>
              <a:rPr lang="tr-TR" altLang="en-US" sz="2400" smtClean="0">
                <a:latin typeface="Times New Roman" panose="02020603050405020304" pitchFamily="18" charset="0"/>
              </a:rPr>
              <a:t>Above procedure checks all roots</a:t>
            </a:r>
          </a:p>
          <a:p>
            <a:pPr eaLnBrk="1" hangingPunct="1">
              <a:buFontTx/>
              <a:buNone/>
            </a:pPr>
            <a:endParaRPr lang="tr-TR" altLang="en-US" sz="2400" smtClean="0">
              <a:solidFill>
                <a:srgbClr val="FF3300"/>
              </a:solidFill>
              <a:latin typeface="Times New Roman" panose="02020603050405020304" pitchFamily="18" charset="0"/>
            </a:endParaRPr>
          </a:p>
          <a:p>
            <a:pPr eaLnBrk="1" hangingPunct="1">
              <a:buFontTx/>
              <a:buNone/>
            </a:pPr>
            <a:r>
              <a:rPr lang="tr-TR" altLang="en-US" sz="2400" smtClean="0">
                <a:solidFill>
                  <a:srgbClr val="FF3300"/>
                </a:solidFill>
                <a:latin typeface="Times New Roman" panose="02020603050405020304" pitchFamily="18" charset="0"/>
              </a:rPr>
              <a:t>NUMBER OF ROOTS   </a:t>
            </a:r>
            <a:r>
              <a:rPr lang="tr-TR" altLang="en-US" sz="2400" smtClean="0">
                <a:solidFill>
                  <a:srgbClr val="FF3300"/>
                </a:solidFill>
                <a:latin typeface="Times New Roman" panose="02020603050405020304" pitchFamily="18" charset="0"/>
                <a:cs typeface="Arial" panose="020B0604020202020204" pitchFamily="34" charset="0"/>
              </a:rPr>
              <a:t>≤</a:t>
            </a:r>
            <a:r>
              <a:rPr lang="tr-TR" altLang="en-US" sz="2400" smtClean="0">
                <a:solidFill>
                  <a:srgbClr val="FF3300"/>
                </a:solidFill>
                <a:latin typeface="Times New Roman" panose="02020603050405020304" pitchFamily="18" charset="0"/>
              </a:rPr>
              <a:t> </a:t>
            </a:r>
            <a:r>
              <a:rPr lang="en-US" altLang="en-US" sz="2400" smtClean="0">
                <a:solidFill>
                  <a:srgbClr val="FF3300"/>
                </a:solidFill>
                <a:latin typeface="Times New Roman" panose="02020603050405020304" pitchFamily="18" charset="0"/>
              </a:rPr>
              <a:t> </a:t>
            </a:r>
            <a:r>
              <a:rPr lang="tr-TR" altLang="en-US" sz="2400" smtClean="0">
                <a:solidFill>
                  <a:srgbClr val="FF3300"/>
                </a:solidFill>
                <a:latin typeface="Times New Roman" panose="02020603050405020304" pitchFamily="18" charset="0"/>
              </a:rPr>
              <a:t>lg</a:t>
            </a:r>
            <a:r>
              <a:rPr lang="tr-TR" altLang="en-US" sz="2400" i="1" smtClean="0">
                <a:solidFill>
                  <a:srgbClr val="FF3300"/>
                </a:solidFill>
                <a:latin typeface="Times New Roman" panose="02020603050405020304" pitchFamily="18" charset="0"/>
              </a:rPr>
              <a:t>n</a:t>
            </a:r>
            <a:r>
              <a:rPr lang="tr-TR" altLang="en-US" sz="2400" smtClean="0">
                <a:solidFill>
                  <a:srgbClr val="FF3300"/>
                </a:solidFill>
                <a:latin typeface="Times New Roman" panose="02020603050405020304" pitchFamily="18" charset="0"/>
              </a:rPr>
              <a:t> </a:t>
            </a:r>
            <a:r>
              <a:rPr lang="en-US" altLang="en-US" sz="2400" smtClean="0">
                <a:solidFill>
                  <a:srgbClr val="FF3300"/>
                </a:solidFill>
                <a:latin typeface="Times New Roman" panose="02020603050405020304" pitchFamily="18" charset="0"/>
              </a:rPr>
              <a:t> </a:t>
            </a:r>
            <a:r>
              <a:rPr lang="tr-TR" altLang="en-US" sz="2400" smtClean="0">
                <a:solidFill>
                  <a:srgbClr val="FF3300"/>
                </a:solidFill>
                <a:latin typeface="Times New Roman" panose="02020603050405020304" pitchFamily="18" charset="0"/>
              </a:rPr>
              <a:t>+ 1</a:t>
            </a:r>
          </a:p>
          <a:p>
            <a:pPr eaLnBrk="1" hangingPunct="1">
              <a:buFontTx/>
              <a:buNone/>
            </a:pPr>
            <a:endParaRPr lang="tr-TR" altLang="en-US" sz="2400" smtClean="0">
              <a:latin typeface="Times New Roman" panose="02020603050405020304" pitchFamily="18" charset="0"/>
            </a:endParaRPr>
          </a:p>
          <a:p>
            <a:pPr eaLnBrk="1" hangingPunct="1">
              <a:buFontTx/>
              <a:buNone/>
            </a:pPr>
            <a:r>
              <a:rPr lang="en-US" altLang="en-US" sz="2400" smtClean="0">
                <a:solidFill>
                  <a:srgbClr val="0000FF"/>
                </a:solidFill>
                <a:latin typeface="Times New Roman" panose="02020603050405020304" pitchFamily="18" charset="0"/>
              </a:rPr>
              <a:t>	</a:t>
            </a:r>
            <a:r>
              <a:rPr lang="tr-TR" altLang="en-US" sz="2400" smtClean="0">
                <a:solidFill>
                  <a:srgbClr val="FF3300"/>
                </a:solidFill>
                <a:latin typeface="Times New Roman" panose="02020603050405020304" pitchFamily="18" charset="0"/>
              </a:rPr>
              <a:t>RUNNING–TIME = O (lg</a:t>
            </a:r>
            <a:r>
              <a:rPr lang="tr-TR" altLang="en-US" sz="2400" i="1" smtClean="0">
                <a:solidFill>
                  <a:srgbClr val="FF3300"/>
                </a:solidFill>
                <a:latin typeface="Times New Roman" panose="02020603050405020304" pitchFamily="18" charset="0"/>
              </a:rPr>
              <a:t>n</a:t>
            </a:r>
            <a:r>
              <a:rPr lang="tr-TR" altLang="en-US" sz="2400" smtClean="0">
                <a:solidFill>
                  <a:srgbClr val="FF3300"/>
                </a:solidFill>
                <a:latin typeface="Times New Roman" panose="02020603050405020304" pitchFamily="18" charset="0"/>
              </a:rPr>
              <a:t>)</a:t>
            </a:r>
            <a:r>
              <a:rPr lang="tr-TR" altLang="en-US" sz="2400" b="1" smtClean="0">
                <a:solidFill>
                  <a:srgbClr val="FF3300"/>
                </a:solidFill>
                <a:latin typeface="Times New Roman" panose="02020603050405020304" pitchFamily="18" charset="0"/>
              </a:rPr>
              <a:t>         </a:t>
            </a:r>
          </a:p>
        </p:txBody>
      </p:sp>
      <p:sp>
        <p:nvSpPr>
          <p:cNvPr id="24582" name="Rectangle 3"/>
          <p:cNvSpPr>
            <a:spLocks noGrp="1" noChangeArrowheads="1"/>
          </p:cNvSpPr>
          <p:nvPr>
            <p:ph type="title"/>
          </p:nvPr>
        </p:nvSpPr>
        <p:spPr>
          <a:noFill/>
        </p:spPr>
        <p:txBody>
          <a:bodyPr/>
          <a:lstStyle/>
          <a:p>
            <a:pPr eaLnBrk="1" hangingPunct="1"/>
            <a:r>
              <a:rPr lang="tr-TR" altLang="en-US" sz="4000" smtClean="0">
                <a:solidFill>
                  <a:srgbClr val="0000FF"/>
                </a:solidFill>
                <a:latin typeface="Times New Roman" panose="02020603050405020304" pitchFamily="18" charset="0"/>
              </a:rPr>
              <a:t>Operations on Binomial Heaps</a:t>
            </a:r>
          </a:p>
        </p:txBody>
      </p:sp>
      <p:grpSp>
        <p:nvGrpSpPr>
          <p:cNvPr id="24583" name="Group 4"/>
          <p:cNvGrpSpPr>
            <a:grpSpLocks/>
          </p:cNvGrpSpPr>
          <p:nvPr/>
        </p:nvGrpSpPr>
        <p:grpSpPr bwMode="auto">
          <a:xfrm>
            <a:off x="958850" y="5373688"/>
            <a:ext cx="228600" cy="228600"/>
            <a:chOff x="336" y="3120"/>
            <a:chExt cx="144" cy="144"/>
          </a:xfrm>
        </p:grpSpPr>
        <p:sp>
          <p:nvSpPr>
            <p:cNvPr id="24589" name="Oval 5"/>
            <p:cNvSpPr>
              <a:spLocks noChangeArrowheads="1"/>
            </p:cNvSpPr>
            <p:nvPr/>
          </p:nvSpPr>
          <p:spPr bwMode="auto">
            <a:xfrm>
              <a:off x="384" y="3120"/>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24590" name="Oval 6"/>
            <p:cNvSpPr>
              <a:spLocks noChangeArrowheads="1"/>
            </p:cNvSpPr>
            <p:nvPr/>
          </p:nvSpPr>
          <p:spPr bwMode="auto">
            <a:xfrm>
              <a:off x="336" y="321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24591" name="Oval 7"/>
            <p:cNvSpPr>
              <a:spLocks noChangeArrowheads="1"/>
            </p:cNvSpPr>
            <p:nvPr/>
          </p:nvSpPr>
          <p:spPr bwMode="auto">
            <a:xfrm>
              <a:off x="432" y="321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grpSp>
      <p:grpSp>
        <p:nvGrpSpPr>
          <p:cNvPr id="24584" name="Group 8"/>
          <p:cNvGrpSpPr>
            <a:grpSpLocks/>
          </p:cNvGrpSpPr>
          <p:nvPr/>
        </p:nvGrpSpPr>
        <p:grpSpPr bwMode="auto">
          <a:xfrm>
            <a:off x="4211638" y="4411663"/>
            <a:ext cx="533400" cy="457200"/>
            <a:chOff x="2544" y="2544"/>
            <a:chExt cx="384" cy="288"/>
          </a:xfrm>
        </p:grpSpPr>
        <p:sp>
          <p:nvSpPr>
            <p:cNvPr id="24585" name="Line 9"/>
            <p:cNvSpPr>
              <a:spLocks noChangeShapeType="1"/>
            </p:cNvSpPr>
            <p:nvPr/>
          </p:nvSpPr>
          <p:spPr bwMode="auto">
            <a:xfrm>
              <a:off x="2544" y="2544"/>
              <a:ext cx="0"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4586" name="Line 10"/>
            <p:cNvSpPr>
              <a:spLocks noChangeShapeType="1"/>
            </p:cNvSpPr>
            <p:nvPr/>
          </p:nvSpPr>
          <p:spPr bwMode="auto">
            <a:xfrm>
              <a:off x="2544" y="2832"/>
              <a:ext cx="9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4587" name="Line 11"/>
            <p:cNvSpPr>
              <a:spLocks noChangeShapeType="1"/>
            </p:cNvSpPr>
            <p:nvPr/>
          </p:nvSpPr>
          <p:spPr bwMode="auto">
            <a:xfrm>
              <a:off x="2928" y="2544"/>
              <a:ext cx="0"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4588" name="Line 12"/>
            <p:cNvSpPr>
              <a:spLocks noChangeShapeType="1"/>
            </p:cNvSpPr>
            <p:nvPr/>
          </p:nvSpPr>
          <p:spPr bwMode="auto">
            <a:xfrm>
              <a:off x="2832" y="2832"/>
              <a:ext cx="9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189600950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ADC2179C-7F3B-4B59-9C3B-62940314DA83}" type="slidenum">
              <a:rPr lang="en-US" altLang="en-US">
                <a:latin typeface="Arial" panose="020B0604020202020204" pitchFamily="34" charset="0"/>
              </a:rPr>
              <a:pPr eaLnBrk="1" hangingPunct="1"/>
              <a:t>86</a:t>
            </a:fld>
            <a:endParaRPr lang="en-US" altLang="en-US">
              <a:latin typeface="Arial" panose="020B0604020202020204" pitchFamily="34" charset="0"/>
            </a:endParaRPr>
          </a:p>
        </p:txBody>
      </p:sp>
      <p:sp>
        <p:nvSpPr>
          <p:cNvPr id="25605" name="Rectangle 2"/>
          <p:cNvSpPr>
            <a:spLocks noGrp="1" noChangeArrowheads="1"/>
          </p:cNvSpPr>
          <p:nvPr>
            <p:ph type="title"/>
          </p:nvPr>
        </p:nvSpPr>
        <p:spPr/>
        <p:txBody>
          <a:bodyPr/>
          <a:lstStyle/>
          <a:p>
            <a:pPr eaLnBrk="1" hangingPunct="1"/>
            <a:r>
              <a:rPr lang="tr-TR" altLang="en-US" sz="4000" smtClean="0">
                <a:solidFill>
                  <a:srgbClr val="0000FF"/>
                </a:solidFill>
                <a:latin typeface="Times New Roman" panose="02020603050405020304" pitchFamily="18" charset="0"/>
              </a:rPr>
              <a:t>Uniting Two Binomial Heaps</a:t>
            </a:r>
          </a:p>
        </p:txBody>
      </p:sp>
      <p:sp>
        <p:nvSpPr>
          <p:cNvPr id="25606" name="Rectangle 3"/>
          <p:cNvSpPr>
            <a:spLocks noGrp="1" noChangeArrowheads="1"/>
          </p:cNvSpPr>
          <p:nvPr>
            <p:ph type="body" idx="1"/>
          </p:nvPr>
        </p:nvSpPr>
        <p:spPr>
          <a:xfrm>
            <a:off x="457200" y="1557338"/>
            <a:ext cx="8435975" cy="4525962"/>
          </a:xfrm>
        </p:spPr>
        <p:txBody>
          <a:bodyPr/>
          <a:lstStyle/>
          <a:p>
            <a:pPr eaLnBrk="1" hangingPunct="1">
              <a:lnSpc>
                <a:spcPct val="80000"/>
              </a:lnSpc>
              <a:buFontTx/>
              <a:buNone/>
            </a:pPr>
            <a:r>
              <a:rPr lang="tr-TR" altLang="en-US" sz="2800" smtClean="0">
                <a:solidFill>
                  <a:srgbClr val="FF3300"/>
                </a:solidFill>
                <a:latin typeface="Times New Roman" panose="02020603050405020304" pitchFamily="18" charset="0"/>
              </a:rPr>
              <a:t>BINOMIAL-HEAP-UNION   </a:t>
            </a:r>
          </a:p>
          <a:p>
            <a:pPr eaLnBrk="1" hangingPunct="1">
              <a:lnSpc>
                <a:spcPct val="90000"/>
              </a:lnSpc>
              <a:buFontTx/>
              <a:buNone/>
            </a:pPr>
            <a:r>
              <a:rPr lang="tr-TR" altLang="en-US" sz="2800" smtClean="0">
                <a:latin typeface="Times New Roman" panose="02020603050405020304" pitchFamily="18" charset="0"/>
              </a:rPr>
              <a:t>  Procedure repeatedly link binomial trees whose roots have the same degree</a:t>
            </a:r>
          </a:p>
          <a:p>
            <a:pPr eaLnBrk="1" hangingPunct="1">
              <a:lnSpc>
                <a:spcPct val="80000"/>
              </a:lnSpc>
              <a:buFontTx/>
              <a:buNone/>
            </a:pPr>
            <a:endParaRPr lang="tr-TR" altLang="en-US" sz="1800" smtClean="0">
              <a:latin typeface="Times New Roman" panose="02020603050405020304" pitchFamily="18" charset="0"/>
            </a:endParaRPr>
          </a:p>
          <a:p>
            <a:pPr eaLnBrk="1" hangingPunct="1">
              <a:lnSpc>
                <a:spcPct val="80000"/>
              </a:lnSpc>
              <a:buFontTx/>
              <a:buNone/>
            </a:pPr>
            <a:r>
              <a:rPr lang="tr-TR" altLang="en-US" sz="2800" smtClean="0">
                <a:solidFill>
                  <a:srgbClr val="FF3300"/>
                </a:solidFill>
                <a:latin typeface="Times New Roman" panose="02020603050405020304" pitchFamily="18" charset="0"/>
              </a:rPr>
              <a:t>BINOMIAL-LINK</a:t>
            </a:r>
            <a:r>
              <a:rPr lang="tr-TR" altLang="en-US" sz="2800" u="sng" smtClean="0">
                <a:solidFill>
                  <a:srgbClr val="FF3300"/>
                </a:solidFill>
                <a:latin typeface="Times New Roman" panose="02020603050405020304" pitchFamily="18" charset="0"/>
              </a:rPr>
              <a:t>  </a:t>
            </a:r>
            <a:r>
              <a:rPr lang="tr-TR" altLang="en-US" sz="2800" smtClean="0">
                <a:solidFill>
                  <a:srgbClr val="FF3300"/>
                </a:solidFill>
                <a:latin typeface="Times New Roman" panose="02020603050405020304" pitchFamily="18" charset="0"/>
              </a:rPr>
              <a:t>  </a:t>
            </a:r>
            <a:r>
              <a:rPr lang="tr-TR" altLang="en-US" sz="2800" smtClean="0">
                <a:latin typeface="Times New Roman" panose="02020603050405020304" pitchFamily="18" charset="0"/>
              </a:rPr>
              <a:t>          </a:t>
            </a:r>
          </a:p>
          <a:p>
            <a:pPr eaLnBrk="1" hangingPunct="1">
              <a:lnSpc>
                <a:spcPct val="90000"/>
              </a:lnSpc>
              <a:buFontTx/>
              <a:buNone/>
            </a:pPr>
            <a:r>
              <a:rPr lang="tr-TR" altLang="en-US" sz="2800" smtClean="0">
                <a:latin typeface="Times New Roman" panose="02020603050405020304" pitchFamily="18" charset="0"/>
              </a:rPr>
              <a:t>	Procedure links the </a:t>
            </a:r>
            <a:r>
              <a:rPr lang="tr-TR" altLang="en-US" sz="2800" i="1" smtClean="0">
                <a:latin typeface="Times New Roman" panose="02020603050405020304" pitchFamily="18" charset="0"/>
              </a:rPr>
              <a:t>B</a:t>
            </a:r>
            <a:r>
              <a:rPr lang="tr-TR" altLang="en-US" sz="2800" i="1" baseline="-25000" smtClean="0">
                <a:latin typeface="Times New Roman" panose="02020603050405020304" pitchFamily="18" charset="0"/>
              </a:rPr>
              <a:t>k-1</a:t>
            </a:r>
            <a:r>
              <a:rPr lang="tr-TR" altLang="en-US" sz="2800" smtClean="0">
                <a:latin typeface="Times New Roman" panose="02020603050405020304" pitchFamily="18" charset="0"/>
              </a:rPr>
              <a:t> tree rooted at node </a:t>
            </a:r>
            <a:r>
              <a:rPr lang="tr-TR" altLang="en-US" sz="2800" i="1" smtClean="0">
                <a:latin typeface="Times New Roman" panose="02020603050405020304" pitchFamily="18" charset="0"/>
              </a:rPr>
              <a:t>y</a:t>
            </a:r>
            <a:r>
              <a:rPr lang="tr-TR" altLang="en-US" sz="2800" smtClean="0">
                <a:latin typeface="Times New Roman" panose="02020603050405020304" pitchFamily="18" charset="0"/>
              </a:rPr>
              <a:t> to   </a:t>
            </a:r>
            <a:endParaRPr lang="en-US" altLang="en-US" sz="2800" smtClean="0">
              <a:latin typeface="Times New Roman" panose="02020603050405020304" pitchFamily="18" charset="0"/>
            </a:endParaRPr>
          </a:p>
          <a:p>
            <a:pPr eaLnBrk="1" hangingPunct="1">
              <a:lnSpc>
                <a:spcPct val="90000"/>
              </a:lnSpc>
              <a:buFontTx/>
              <a:buNone/>
            </a:pPr>
            <a:r>
              <a:rPr lang="en-US" altLang="en-US" sz="2800" smtClean="0">
                <a:latin typeface="Times New Roman" panose="02020603050405020304" pitchFamily="18" charset="0"/>
              </a:rPr>
              <a:t>    </a:t>
            </a:r>
            <a:r>
              <a:rPr lang="tr-TR" altLang="en-US" sz="2800" smtClean="0">
                <a:latin typeface="Times New Roman" panose="02020603050405020304" pitchFamily="18" charset="0"/>
              </a:rPr>
              <a:t>the </a:t>
            </a:r>
            <a:r>
              <a:rPr lang="tr-TR" altLang="en-US" sz="2800" i="1" smtClean="0">
                <a:latin typeface="Times New Roman" panose="02020603050405020304" pitchFamily="18" charset="0"/>
              </a:rPr>
              <a:t>B</a:t>
            </a:r>
            <a:r>
              <a:rPr lang="tr-TR" altLang="en-US" sz="2800" i="1" baseline="-25000" smtClean="0">
                <a:latin typeface="Times New Roman" panose="02020603050405020304" pitchFamily="18" charset="0"/>
              </a:rPr>
              <a:t>k-1</a:t>
            </a:r>
            <a:r>
              <a:rPr lang="tr-TR" altLang="en-US" sz="2800" smtClean="0">
                <a:latin typeface="Times New Roman" panose="02020603050405020304" pitchFamily="18" charset="0"/>
              </a:rPr>
              <a:t> tree rooted at node z it makes z the parent of </a:t>
            </a:r>
            <a:r>
              <a:rPr lang="tr-TR" altLang="en-US" sz="2800" i="1" smtClean="0">
                <a:latin typeface="Times New Roman" panose="02020603050405020304" pitchFamily="18" charset="0"/>
              </a:rPr>
              <a:t>y</a:t>
            </a:r>
          </a:p>
          <a:p>
            <a:pPr eaLnBrk="1" hangingPunct="1">
              <a:lnSpc>
                <a:spcPct val="80000"/>
              </a:lnSpc>
              <a:buFontTx/>
              <a:buNone/>
            </a:pPr>
            <a:r>
              <a:rPr lang="tr-TR" altLang="en-US" sz="2800" smtClean="0">
                <a:latin typeface="Times New Roman" panose="02020603050405020304" pitchFamily="18" charset="0"/>
              </a:rPr>
              <a:t>            </a:t>
            </a:r>
          </a:p>
          <a:p>
            <a:pPr eaLnBrk="1" hangingPunct="1">
              <a:lnSpc>
                <a:spcPct val="80000"/>
              </a:lnSpc>
              <a:buFontTx/>
              <a:buNone/>
            </a:pPr>
            <a:r>
              <a:rPr lang="tr-TR" altLang="en-US" sz="2800" smtClean="0">
                <a:latin typeface="Times New Roman" panose="02020603050405020304" pitchFamily="18" charset="0"/>
              </a:rPr>
              <a:t>i.e. Node </a:t>
            </a:r>
            <a:r>
              <a:rPr lang="tr-TR" altLang="en-US" sz="2800" i="1" smtClean="0">
                <a:latin typeface="Times New Roman" panose="02020603050405020304" pitchFamily="18" charset="0"/>
              </a:rPr>
              <a:t>z</a:t>
            </a:r>
            <a:r>
              <a:rPr lang="tr-TR" altLang="en-US" sz="2800" smtClean="0">
                <a:latin typeface="Times New Roman" panose="02020603050405020304" pitchFamily="18" charset="0"/>
              </a:rPr>
              <a:t> becomes the root of a B</a:t>
            </a:r>
            <a:r>
              <a:rPr lang="tr-TR" altLang="en-US" sz="2800" baseline="-25000" smtClean="0">
                <a:latin typeface="Times New Roman" panose="02020603050405020304" pitchFamily="18" charset="0"/>
              </a:rPr>
              <a:t>k</a:t>
            </a:r>
            <a:r>
              <a:rPr lang="tr-TR" altLang="en-US" sz="2800" smtClean="0">
                <a:latin typeface="Times New Roman" panose="02020603050405020304" pitchFamily="18" charset="0"/>
              </a:rPr>
              <a:t> tree   </a:t>
            </a:r>
          </a:p>
          <a:p>
            <a:pPr eaLnBrk="1" hangingPunct="1">
              <a:lnSpc>
                <a:spcPct val="80000"/>
              </a:lnSpc>
              <a:buFontTx/>
              <a:buNone/>
            </a:pPr>
            <a:r>
              <a:rPr lang="tr-TR" altLang="en-US" sz="2800" smtClean="0">
                <a:latin typeface="Times New Roman" panose="02020603050405020304" pitchFamily="18" charset="0"/>
              </a:rPr>
              <a:t> </a:t>
            </a:r>
          </a:p>
        </p:txBody>
      </p:sp>
    </p:spTree>
    <p:extLst>
      <p:ext uri="{BB962C8B-B14F-4D97-AF65-F5344CB8AC3E}">
        <p14:creationId xmlns:p14="http://schemas.microsoft.com/office/powerpoint/2010/main" val="177533926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F9F2447-1CF2-42D6-9E34-D2040B0C263B}" type="slidenum">
              <a:rPr lang="en-US" altLang="en-US">
                <a:latin typeface="Arial" panose="020B0604020202020204" pitchFamily="34" charset="0"/>
              </a:rPr>
              <a:pPr eaLnBrk="1" hangingPunct="1"/>
              <a:t>87</a:t>
            </a:fld>
            <a:endParaRPr lang="en-US" altLang="en-US">
              <a:latin typeface="Arial" panose="020B0604020202020204" pitchFamily="34" charset="0"/>
            </a:endParaRPr>
          </a:p>
        </p:txBody>
      </p:sp>
      <p:sp>
        <p:nvSpPr>
          <p:cNvPr id="26629" name="Rectangle 2"/>
          <p:cNvSpPr>
            <a:spLocks noGrp="1" noChangeArrowheads="1"/>
          </p:cNvSpPr>
          <p:nvPr>
            <p:ph type="body" idx="1"/>
          </p:nvPr>
        </p:nvSpPr>
        <p:spPr>
          <a:xfrm>
            <a:off x="457200" y="1773238"/>
            <a:ext cx="8229600" cy="4352925"/>
          </a:xfrm>
        </p:spPr>
        <p:txBody>
          <a:bodyPr/>
          <a:lstStyle/>
          <a:p>
            <a:pPr eaLnBrk="1" hangingPunct="1">
              <a:buFontTx/>
              <a:buNone/>
            </a:pPr>
            <a:r>
              <a:rPr lang="en-US" altLang="en-US" smtClean="0">
                <a:solidFill>
                  <a:srgbClr val="0000FF"/>
                </a:solidFill>
                <a:latin typeface="Times New Roman" panose="02020603050405020304" pitchFamily="18" charset="0"/>
              </a:rPr>
              <a:t>      </a:t>
            </a:r>
            <a:r>
              <a:rPr lang="tr-TR" altLang="en-US" smtClean="0">
                <a:solidFill>
                  <a:srgbClr val="C00000"/>
                </a:solidFill>
                <a:latin typeface="Times New Roman" panose="02020603050405020304" pitchFamily="18" charset="0"/>
              </a:rPr>
              <a:t>BINOMIAL</a:t>
            </a:r>
            <a:r>
              <a:rPr lang="tr-TR" altLang="en-US" sz="2800" smtClean="0">
                <a:solidFill>
                  <a:srgbClr val="C00000"/>
                </a:solidFill>
                <a:latin typeface="Times New Roman" panose="02020603050405020304" pitchFamily="18" charset="0"/>
              </a:rPr>
              <a:t>-</a:t>
            </a:r>
            <a:r>
              <a:rPr lang="tr-TR" altLang="en-US" smtClean="0">
                <a:solidFill>
                  <a:srgbClr val="C00000"/>
                </a:solidFill>
                <a:latin typeface="Times New Roman" panose="02020603050405020304" pitchFamily="18" charset="0"/>
              </a:rPr>
              <a:t>LINK (</a:t>
            </a:r>
            <a:r>
              <a:rPr lang="tr-TR" altLang="en-US" i="1" smtClean="0">
                <a:solidFill>
                  <a:srgbClr val="C00000"/>
                </a:solidFill>
                <a:latin typeface="Times New Roman" panose="02020603050405020304" pitchFamily="18" charset="0"/>
              </a:rPr>
              <a:t>y,z</a:t>
            </a:r>
            <a:r>
              <a:rPr lang="tr-TR" altLang="en-US" smtClean="0">
                <a:solidFill>
                  <a:srgbClr val="C00000"/>
                </a:solidFill>
                <a:latin typeface="Times New Roman" panose="02020603050405020304" pitchFamily="18" charset="0"/>
              </a:rPr>
              <a:t>)</a:t>
            </a:r>
          </a:p>
          <a:p>
            <a:pPr eaLnBrk="1" hangingPunct="1">
              <a:lnSpc>
                <a:spcPct val="130000"/>
              </a:lnSpc>
              <a:buFontTx/>
              <a:buNone/>
            </a:pPr>
            <a:r>
              <a:rPr lang="tr-TR" altLang="en-US" smtClean="0">
                <a:latin typeface="Times New Roman" panose="02020603050405020304" pitchFamily="18" charset="0"/>
              </a:rPr>
              <a:t>           </a:t>
            </a:r>
            <a:r>
              <a:rPr lang="tr-TR" altLang="en-US" sz="2800" smtClean="0">
                <a:latin typeface="Times New Roman" panose="02020603050405020304" pitchFamily="18" charset="0"/>
              </a:rPr>
              <a:t>p [</a:t>
            </a:r>
            <a:r>
              <a:rPr lang="tr-TR" altLang="en-US" sz="2800" i="1" smtClean="0">
                <a:latin typeface="Times New Roman" panose="02020603050405020304" pitchFamily="18" charset="0"/>
              </a:rPr>
              <a:t>y</a:t>
            </a:r>
            <a:r>
              <a:rPr lang="tr-TR" altLang="en-US" sz="2800" smtClean="0">
                <a:latin typeface="Times New Roman" panose="02020603050405020304" pitchFamily="18" charset="0"/>
              </a:rPr>
              <a:t>] </a:t>
            </a:r>
            <a:r>
              <a:rPr lang="en-AU" altLang="en-US" sz="2800" smtClean="0">
                <a:latin typeface="Times New Roman" panose="02020603050405020304" pitchFamily="18" charset="0"/>
                <a:sym typeface="Symbol" panose="05050102010706020507" pitchFamily="18" charset="2"/>
              </a:rPr>
              <a:t></a:t>
            </a:r>
            <a:r>
              <a:rPr lang="tr-TR" altLang="en-US" sz="2800" smtClean="0">
                <a:latin typeface="Times New Roman" panose="02020603050405020304" pitchFamily="18" charset="0"/>
              </a:rPr>
              <a:t>  </a:t>
            </a:r>
            <a:r>
              <a:rPr lang="tr-TR" altLang="en-US" sz="2800" i="1" smtClean="0">
                <a:latin typeface="Times New Roman" panose="02020603050405020304" pitchFamily="18" charset="0"/>
              </a:rPr>
              <a:t>z</a:t>
            </a:r>
          </a:p>
          <a:p>
            <a:pPr eaLnBrk="1" hangingPunct="1">
              <a:buFontTx/>
              <a:buNone/>
            </a:pPr>
            <a:r>
              <a:rPr lang="tr-TR" altLang="en-US" sz="2800" smtClean="0">
                <a:latin typeface="Times New Roman" panose="02020603050405020304" pitchFamily="18" charset="0"/>
              </a:rPr>
              <a:t>             sibling  [</a:t>
            </a:r>
            <a:r>
              <a:rPr lang="tr-TR" altLang="en-US" sz="2800" i="1" smtClean="0">
                <a:latin typeface="Times New Roman" panose="02020603050405020304" pitchFamily="18" charset="0"/>
              </a:rPr>
              <a:t>y</a:t>
            </a:r>
            <a:r>
              <a:rPr lang="tr-TR" altLang="en-US" sz="2800" smtClean="0">
                <a:latin typeface="Times New Roman" panose="02020603050405020304" pitchFamily="18" charset="0"/>
              </a:rPr>
              <a:t>] </a:t>
            </a:r>
            <a:r>
              <a:rPr lang="en-AU" altLang="en-US" sz="2800" smtClean="0">
                <a:latin typeface="Times New Roman" panose="02020603050405020304" pitchFamily="18" charset="0"/>
                <a:sym typeface="Symbol" panose="05050102010706020507" pitchFamily="18" charset="2"/>
              </a:rPr>
              <a:t></a:t>
            </a:r>
            <a:r>
              <a:rPr lang="tr-TR" altLang="en-US" sz="2800" smtClean="0">
                <a:latin typeface="Times New Roman" panose="02020603050405020304" pitchFamily="18" charset="0"/>
              </a:rPr>
              <a:t>  child [</a:t>
            </a:r>
            <a:r>
              <a:rPr lang="tr-TR" altLang="en-US" sz="2800" i="1" smtClean="0">
                <a:latin typeface="Times New Roman" panose="02020603050405020304" pitchFamily="18" charset="0"/>
              </a:rPr>
              <a:t>z</a:t>
            </a:r>
            <a:r>
              <a:rPr lang="tr-TR" altLang="en-US" sz="2800" smtClean="0">
                <a:latin typeface="Times New Roman" panose="02020603050405020304" pitchFamily="18" charset="0"/>
              </a:rPr>
              <a:t>]</a:t>
            </a:r>
          </a:p>
          <a:p>
            <a:pPr eaLnBrk="1" hangingPunct="1">
              <a:buFontTx/>
              <a:buNone/>
            </a:pPr>
            <a:r>
              <a:rPr lang="tr-TR" altLang="en-US" sz="2800" smtClean="0">
                <a:latin typeface="Times New Roman" panose="02020603050405020304" pitchFamily="18" charset="0"/>
              </a:rPr>
              <a:t>             child    [</a:t>
            </a:r>
            <a:r>
              <a:rPr lang="tr-TR" altLang="en-US" sz="2800" i="1" smtClean="0">
                <a:latin typeface="Times New Roman" panose="02020603050405020304" pitchFamily="18" charset="0"/>
              </a:rPr>
              <a:t>z</a:t>
            </a:r>
            <a:r>
              <a:rPr lang="tr-TR" altLang="en-US" sz="2800" smtClean="0">
                <a:latin typeface="Times New Roman" panose="02020603050405020304" pitchFamily="18" charset="0"/>
              </a:rPr>
              <a:t>] </a:t>
            </a:r>
            <a:r>
              <a:rPr lang="en-AU" altLang="en-US" sz="2800" smtClean="0">
                <a:latin typeface="Times New Roman" panose="02020603050405020304" pitchFamily="18" charset="0"/>
                <a:sym typeface="Symbol" panose="05050102010706020507" pitchFamily="18" charset="2"/>
              </a:rPr>
              <a:t></a:t>
            </a:r>
            <a:r>
              <a:rPr lang="tr-TR" altLang="en-US" sz="2800" smtClean="0">
                <a:latin typeface="Times New Roman" panose="02020603050405020304" pitchFamily="18" charset="0"/>
              </a:rPr>
              <a:t>  </a:t>
            </a:r>
            <a:r>
              <a:rPr lang="tr-TR" altLang="en-US" sz="2800" i="1" smtClean="0">
                <a:latin typeface="Times New Roman" panose="02020603050405020304" pitchFamily="18" charset="0"/>
              </a:rPr>
              <a:t>y</a:t>
            </a:r>
          </a:p>
          <a:p>
            <a:pPr eaLnBrk="1" hangingPunct="1">
              <a:buFontTx/>
              <a:buNone/>
            </a:pPr>
            <a:r>
              <a:rPr lang="tr-TR" altLang="en-US" sz="2800" smtClean="0">
                <a:latin typeface="Times New Roman" panose="02020603050405020304" pitchFamily="18" charset="0"/>
              </a:rPr>
              <a:t>             degree  [</a:t>
            </a:r>
            <a:r>
              <a:rPr lang="tr-TR" altLang="en-US" sz="2800" i="1" smtClean="0">
                <a:latin typeface="Times New Roman" panose="02020603050405020304" pitchFamily="18" charset="0"/>
              </a:rPr>
              <a:t>z</a:t>
            </a:r>
            <a:r>
              <a:rPr lang="tr-TR" altLang="en-US" sz="2800" smtClean="0">
                <a:latin typeface="Times New Roman" panose="02020603050405020304" pitchFamily="18" charset="0"/>
              </a:rPr>
              <a:t>] </a:t>
            </a:r>
            <a:r>
              <a:rPr lang="en-AU" altLang="en-US" sz="2800" smtClean="0">
                <a:latin typeface="Times New Roman" panose="02020603050405020304" pitchFamily="18" charset="0"/>
                <a:sym typeface="Symbol" panose="05050102010706020507" pitchFamily="18" charset="2"/>
              </a:rPr>
              <a:t></a:t>
            </a:r>
            <a:r>
              <a:rPr lang="tr-TR" altLang="en-US" sz="2800" smtClean="0">
                <a:latin typeface="Times New Roman" panose="02020603050405020304" pitchFamily="18" charset="0"/>
              </a:rPr>
              <a:t>degree [</a:t>
            </a:r>
            <a:r>
              <a:rPr lang="tr-TR" altLang="en-US" sz="2800" i="1" smtClean="0">
                <a:latin typeface="Times New Roman" panose="02020603050405020304" pitchFamily="18" charset="0"/>
              </a:rPr>
              <a:t>z</a:t>
            </a:r>
            <a:r>
              <a:rPr lang="tr-TR" altLang="en-US" sz="2800" smtClean="0">
                <a:latin typeface="Times New Roman" panose="02020603050405020304" pitchFamily="18" charset="0"/>
              </a:rPr>
              <a:t>] + 1</a:t>
            </a:r>
          </a:p>
          <a:p>
            <a:pPr eaLnBrk="1" hangingPunct="1">
              <a:buFontTx/>
              <a:buNone/>
            </a:pPr>
            <a:r>
              <a:rPr lang="tr-TR" altLang="en-US" sz="2800" smtClean="0">
                <a:latin typeface="Times New Roman" panose="02020603050405020304" pitchFamily="18" charset="0"/>
              </a:rPr>
              <a:t>       </a:t>
            </a:r>
            <a:r>
              <a:rPr lang="tr-TR" altLang="en-US" sz="2800" smtClean="0">
                <a:solidFill>
                  <a:srgbClr val="C00000"/>
                </a:solidFill>
                <a:latin typeface="Times New Roman" panose="02020603050405020304" pitchFamily="18" charset="0"/>
              </a:rPr>
              <a:t>end</a:t>
            </a:r>
          </a:p>
        </p:txBody>
      </p:sp>
      <p:sp>
        <p:nvSpPr>
          <p:cNvPr id="26630" name="Rectangle 3"/>
          <p:cNvSpPr>
            <a:spLocks noGrp="1" noChangeArrowheads="1"/>
          </p:cNvSpPr>
          <p:nvPr>
            <p:ph type="title"/>
          </p:nvPr>
        </p:nvSpPr>
        <p:spPr>
          <a:noFill/>
        </p:spPr>
        <p:txBody>
          <a:bodyPr/>
          <a:lstStyle/>
          <a:p>
            <a:pPr eaLnBrk="1" hangingPunct="1"/>
            <a:r>
              <a:rPr lang="tr-TR" altLang="en-US" sz="4000" smtClean="0">
                <a:solidFill>
                  <a:srgbClr val="0000FF"/>
                </a:solidFill>
                <a:latin typeface="Times New Roman" panose="02020603050405020304" pitchFamily="18" charset="0"/>
              </a:rPr>
              <a:t>Uniting Two Binomial Heaps</a:t>
            </a:r>
          </a:p>
        </p:txBody>
      </p:sp>
    </p:spTree>
    <p:extLst>
      <p:ext uri="{BB962C8B-B14F-4D97-AF65-F5344CB8AC3E}">
        <p14:creationId xmlns:p14="http://schemas.microsoft.com/office/powerpoint/2010/main" val="16942449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Date Placeholder 3"/>
          <p:cNvSpPr>
            <a:spLocks noGrp="1"/>
          </p:cNvSpPr>
          <p:nvPr>
            <p:ph type="dt" sz="quarter" idx="10"/>
          </p:nvPr>
        </p:nvSpPr>
        <p:spPr/>
        <p:txBody>
          <a:bodyPr/>
          <a:lstStyle/>
          <a:p>
            <a:pPr>
              <a:defRPr/>
            </a:pPr>
            <a:r>
              <a:rPr lang="en-US"/>
              <a:t>CS 473</a:t>
            </a:r>
          </a:p>
        </p:txBody>
      </p:sp>
      <p:sp>
        <p:nvSpPr>
          <p:cNvPr id="149" name="Footer Placeholder 4"/>
          <p:cNvSpPr>
            <a:spLocks noGrp="1"/>
          </p:cNvSpPr>
          <p:nvPr>
            <p:ph type="ftr" sz="quarter" idx="11"/>
          </p:nvPr>
        </p:nvSpPr>
        <p:spPr/>
        <p:txBody>
          <a:bodyPr/>
          <a:lstStyle/>
          <a:p>
            <a:pPr>
              <a:defRPr/>
            </a:pPr>
            <a:r>
              <a:rPr lang="en-US"/>
              <a:t>Lecture X</a:t>
            </a:r>
          </a:p>
        </p:txBody>
      </p:sp>
      <p:sp>
        <p:nvSpPr>
          <p:cNvPr id="150"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6D3C5755-4641-4D48-B753-56ADA23BFC5B}" type="slidenum">
              <a:rPr lang="en-US" altLang="en-US">
                <a:latin typeface="Arial" panose="020B0604020202020204" pitchFamily="34" charset="0"/>
              </a:rPr>
              <a:pPr eaLnBrk="1" hangingPunct="1"/>
              <a:t>88</a:t>
            </a:fld>
            <a:endParaRPr lang="en-US" altLang="en-US">
              <a:latin typeface="Arial" panose="020B0604020202020204" pitchFamily="34" charset="0"/>
            </a:endParaRPr>
          </a:p>
        </p:txBody>
      </p:sp>
      <p:graphicFrame>
        <p:nvGraphicFramePr>
          <p:cNvPr id="37890" name="Group 2"/>
          <p:cNvGraphicFramePr>
            <a:graphicFrameLocks noGrp="1"/>
          </p:cNvGraphicFramePr>
          <p:nvPr/>
        </p:nvGraphicFramePr>
        <p:xfrm>
          <a:off x="1565275" y="5299075"/>
          <a:ext cx="647700" cy="792336"/>
        </p:xfrm>
        <a:graphic>
          <a:graphicData uri="http://schemas.openxmlformats.org/drawingml/2006/table">
            <a:tbl>
              <a:tblPr/>
              <a:tblGrid>
                <a:gridCol w="647700">
                  <a:extLst>
                    <a:ext uri="{9D8B030D-6E8A-4147-A177-3AD203B41FA5}">
                      <a16:colId xmlns:a16="http://schemas.microsoft.com/office/drawing/2014/main" val="20000"/>
                    </a:ext>
                  </a:extLst>
                </a:gridCol>
              </a:tblGrid>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02" name="Group 14"/>
          <p:cNvGraphicFramePr>
            <a:graphicFrameLocks noGrp="1"/>
          </p:cNvGraphicFramePr>
          <p:nvPr/>
        </p:nvGraphicFramePr>
        <p:xfrm>
          <a:off x="1576388" y="4114800"/>
          <a:ext cx="647700" cy="792336"/>
        </p:xfrm>
        <a:graphic>
          <a:graphicData uri="http://schemas.openxmlformats.org/drawingml/2006/table">
            <a:tbl>
              <a:tblPr/>
              <a:tblGrid>
                <a:gridCol w="647700">
                  <a:extLst>
                    <a:ext uri="{9D8B030D-6E8A-4147-A177-3AD203B41FA5}">
                      <a16:colId xmlns:a16="http://schemas.microsoft.com/office/drawing/2014/main" val="20000"/>
                    </a:ext>
                  </a:extLst>
                </a:gridCol>
              </a:tblGrid>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14" name="Group 26"/>
          <p:cNvGraphicFramePr>
            <a:graphicFrameLocks noGrp="1"/>
          </p:cNvGraphicFramePr>
          <p:nvPr/>
        </p:nvGraphicFramePr>
        <p:xfrm>
          <a:off x="3016250" y="2673350"/>
          <a:ext cx="647700" cy="792336"/>
        </p:xfrm>
        <a:graphic>
          <a:graphicData uri="http://schemas.openxmlformats.org/drawingml/2006/table">
            <a:tbl>
              <a:tblPr>
                <a:effectLst/>
              </a:tblPr>
              <a:tblGrid>
                <a:gridCol w="647700">
                  <a:extLst>
                    <a:ext uri="{9D8B030D-6E8A-4147-A177-3AD203B41FA5}">
                      <a16:colId xmlns:a16="http://schemas.microsoft.com/office/drawing/2014/main" val="20000"/>
                    </a:ext>
                  </a:extLst>
                </a:gridCol>
              </a:tblGrid>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26" name="Group 38"/>
          <p:cNvGraphicFramePr>
            <a:graphicFrameLocks noGrp="1"/>
          </p:cNvGraphicFramePr>
          <p:nvPr/>
        </p:nvGraphicFramePr>
        <p:xfrm>
          <a:off x="3016250" y="4114800"/>
          <a:ext cx="647700" cy="792336"/>
        </p:xfrm>
        <a:graphic>
          <a:graphicData uri="http://schemas.openxmlformats.org/drawingml/2006/table">
            <a:tbl>
              <a:tblPr/>
              <a:tblGrid>
                <a:gridCol w="647700">
                  <a:extLst>
                    <a:ext uri="{9D8B030D-6E8A-4147-A177-3AD203B41FA5}">
                      <a16:colId xmlns:a16="http://schemas.microsoft.com/office/drawing/2014/main" val="20000"/>
                    </a:ext>
                  </a:extLst>
                </a:gridCol>
              </a:tblGrid>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38" name="Group 50"/>
          <p:cNvGraphicFramePr>
            <a:graphicFrameLocks noGrp="1"/>
          </p:cNvGraphicFramePr>
          <p:nvPr/>
        </p:nvGraphicFramePr>
        <p:xfrm>
          <a:off x="6545263" y="1233488"/>
          <a:ext cx="719137" cy="793750"/>
        </p:xfrm>
        <a:graphic>
          <a:graphicData uri="http://schemas.openxmlformats.org/drawingml/2006/table">
            <a:tbl>
              <a:tblPr/>
              <a:tblGrid>
                <a:gridCol w="719137">
                  <a:extLst>
                    <a:ext uri="{9D8B030D-6E8A-4147-A177-3AD203B41FA5}">
                      <a16:colId xmlns:a16="http://schemas.microsoft.com/office/drawing/2014/main" val="20000"/>
                    </a:ext>
                  </a:extLst>
                </a:gridCol>
              </a:tblGrid>
              <a:tr h="198517">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738" marB="457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8517">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charset="0"/>
                      </a:endParaRPr>
                    </a:p>
                  </a:txBody>
                  <a:tcPr marT="45738" marB="457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8199">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charset="0"/>
                      </a:endParaRPr>
                    </a:p>
                  </a:txBody>
                  <a:tcPr marT="45738" marB="457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8517">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738" marB="4573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50" name="Group 62"/>
          <p:cNvGraphicFramePr>
            <a:graphicFrameLocks noGrp="1"/>
          </p:cNvGraphicFramePr>
          <p:nvPr/>
        </p:nvGraphicFramePr>
        <p:xfrm>
          <a:off x="6616700" y="2673350"/>
          <a:ext cx="647700" cy="830507"/>
        </p:xfrm>
        <a:graphic>
          <a:graphicData uri="http://schemas.openxmlformats.org/drawingml/2006/table">
            <a:tbl>
              <a:tblPr/>
              <a:tblGrid>
                <a:gridCol w="647700">
                  <a:extLst>
                    <a:ext uri="{9D8B030D-6E8A-4147-A177-3AD203B41FA5}">
                      <a16:colId xmlns:a16="http://schemas.microsoft.com/office/drawing/2014/main" val="20000"/>
                    </a:ext>
                  </a:extLst>
                </a:gridCol>
              </a:tblGrid>
              <a:tr h="197969">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685" marB="456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236357">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charset="0"/>
                      </a:endParaRPr>
                    </a:p>
                  </a:txBody>
                  <a:tcPr marT="45685" marB="456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7969">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charset="0"/>
                      </a:endParaRPr>
                    </a:p>
                  </a:txBody>
                  <a:tcPr marT="45685" marB="456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7969">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685" marB="456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74" name="Group 86"/>
          <p:cNvGraphicFramePr>
            <a:graphicFrameLocks noGrp="1"/>
          </p:cNvGraphicFramePr>
          <p:nvPr/>
        </p:nvGraphicFramePr>
        <p:xfrm>
          <a:off x="5105400" y="2689225"/>
          <a:ext cx="719138" cy="792336"/>
        </p:xfrm>
        <a:graphic>
          <a:graphicData uri="http://schemas.openxmlformats.org/drawingml/2006/table">
            <a:tbl>
              <a:tblPr/>
              <a:tblGrid>
                <a:gridCol w="719138">
                  <a:extLst>
                    <a:ext uri="{9D8B030D-6E8A-4147-A177-3AD203B41FA5}">
                      <a16:colId xmlns:a16="http://schemas.microsoft.com/office/drawing/2014/main" val="20000"/>
                    </a:ext>
                  </a:extLst>
                </a:gridCol>
              </a:tblGrid>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8041">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sp>
        <p:nvSpPr>
          <p:cNvPr id="27737" name="Line 98"/>
          <p:cNvSpPr>
            <a:spLocks noChangeShapeType="1"/>
          </p:cNvSpPr>
          <p:nvPr/>
        </p:nvSpPr>
        <p:spPr bwMode="auto">
          <a:xfrm>
            <a:off x="7121525" y="1881188"/>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738" name="Line 99"/>
          <p:cNvSpPr>
            <a:spLocks noChangeShapeType="1"/>
          </p:cNvSpPr>
          <p:nvPr/>
        </p:nvSpPr>
        <p:spPr bwMode="auto">
          <a:xfrm>
            <a:off x="6905625" y="1809750"/>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739" name="Line 100"/>
          <p:cNvSpPr>
            <a:spLocks noChangeShapeType="1"/>
          </p:cNvSpPr>
          <p:nvPr/>
        </p:nvSpPr>
        <p:spPr bwMode="auto">
          <a:xfrm>
            <a:off x="6977063" y="1738313"/>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740" name="Text Box 101"/>
          <p:cNvSpPr txBox="1">
            <a:spLocks noChangeArrowheads="1"/>
          </p:cNvSpPr>
          <p:nvPr/>
        </p:nvSpPr>
        <p:spPr bwMode="auto">
          <a:xfrm>
            <a:off x="6643688" y="1214438"/>
            <a:ext cx="539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200" b="1">
                <a:solidFill>
                  <a:srgbClr val="FF0000"/>
                </a:solidFill>
              </a:rPr>
              <a:t>NIL</a:t>
            </a:r>
          </a:p>
        </p:txBody>
      </p:sp>
      <p:sp>
        <p:nvSpPr>
          <p:cNvPr id="27741" name="Line 110"/>
          <p:cNvSpPr>
            <a:spLocks noChangeShapeType="1"/>
          </p:cNvSpPr>
          <p:nvPr/>
        </p:nvSpPr>
        <p:spPr bwMode="auto">
          <a:xfrm>
            <a:off x="3332163" y="3252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742" name="Line 118"/>
          <p:cNvSpPr>
            <a:spLocks noChangeShapeType="1"/>
          </p:cNvSpPr>
          <p:nvPr/>
        </p:nvSpPr>
        <p:spPr bwMode="auto">
          <a:xfrm>
            <a:off x="1873250" y="4702175"/>
            <a:ext cx="0"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743" name="Line 121"/>
          <p:cNvSpPr>
            <a:spLocks noChangeShapeType="1"/>
          </p:cNvSpPr>
          <p:nvPr/>
        </p:nvSpPr>
        <p:spPr bwMode="auto">
          <a:xfrm>
            <a:off x="3338513" y="4689475"/>
            <a:ext cx="0"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744" name="Line 122"/>
          <p:cNvSpPr>
            <a:spLocks noChangeShapeType="1"/>
          </p:cNvSpPr>
          <p:nvPr/>
        </p:nvSpPr>
        <p:spPr bwMode="auto">
          <a:xfrm flipH="1">
            <a:off x="3351213" y="4702175"/>
            <a:ext cx="287337"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745" name="Line 124"/>
          <p:cNvSpPr>
            <a:spLocks noChangeShapeType="1"/>
          </p:cNvSpPr>
          <p:nvPr/>
        </p:nvSpPr>
        <p:spPr bwMode="auto">
          <a:xfrm>
            <a:off x="5464175" y="3249613"/>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746" name="Line 127"/>
          <p:cNvSpPr>
            <a:spLocks noChangeShapeType="1"/>
          </p:cNvSpPr>
          <p:nvPr/>
        </p:nvSpPr>
        <p:spPr bwMode="auto">
          <a:xfrm>
            <a:off x="6931025" y="3322638"/>
            <a:ext cx="0" cy="142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747" name="Text Box 131"/>
          <p:cNvSpPr txBox="1">
            <a:spLocks noChangeArrowheads="1"/>
          </p:cNvSpPr>
          <p:nvPr/>
        </p:nvSpPr>
        <p:spPr bwMode="auto">
          <a:xfrm>
            <a:off x="3857625" y="3357563"/>
            <a:ext cx="1117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a:solidFill>
                  <a:srgbClr val="FF0000"/>
                </a:solidFill>
              </a:rPr>
              <a:t>sibling [</a:t>
            </a:r>
            <a:r>
              <a:rPr lang="tr-TR" altLang="en-US" i="1">
                <a:solidFill>
                  <a:srgbClr val="FF0000"/>
                </a:solidFill>
              </a:rPr>
              <a:t>y</a:t>
            </a:r>
            <a:r>
              <a:rPr lang="tr-TR" altLang="en-US">
                <a:solidFill>
                  <a:srgbClr val="FF0000"/>
                </a:solidFill>
              </a:rPr>
              <a:t>]</a:t>
            </a:r>
          </a:p>
        </p:txBody>
      </p:sp>
      <p:sp>
        <p:nvSpPr>
          <p:cNvPr id="27748" name="Text Box 137"/>
          <p:cNvSpPr txBox="1">
            <a:spLocks noChangeArrowheads="1"/>
          </p:cNvSpPr>
          <p:nvPr/>
        </p:nvSpPr>
        <p:spPr bwMode="auto">
          <a:xfrm rot="-608320">
            <a:off x="4210050" y="1952625"/>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a:solidFill>
                  <a:srgbClr val="FF0000"/>
                </a:solidFill>
              </a:rPr>
              <a:t>child[</a:t>
            </a:r>
            <a:r>
              <a:rPr lang="tr-TR" altLang="en-US" i="1">
                <a:solidFill>
                  <a:srgbClr val="FF0000"/>
                </a:solidFill>
              </a:rPr>
              <a:t>z</a:t>
            </a:r>
            <a:r>
              <a:rPr lang="tr-TR" altLang="en-US">
                <a:solidFill>
                  <a:srgbClr val="FF0000"/>
                </a:solidFill>
              </a:rPr>
              <a:t>]</a:t>
            </a:r>
          </a:p>
        </p:txBody>
      </p:sp>
      <p:sp>
        <p:nvSpPr>
          <p:cNvPr id="27749" name="Text Box 138"/>
          <p:cNvSpPr txBox="1">
            <a:spLocks noChangeArrowheads="1"/>
          </p:cNvSpPr>
          <p:nvPr/>
        </p:nvSpPr>
        <p:spPr bwMode="auto">
          <a:xfrm rot="-1020417">
            <a:off x="4456113" y="2386013"/>
            <a:ext cx="865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a:solidFill>
                  <a:srgbClr val="FF0000"/>
                </a:solidFill>
              </a:rPr>
              <a:t>p[</a:t>
            </a:r>
            <a:r>
              <a:rPr lang="tr-TR" altLang="en-US" i="1">
                <a:solidFill>
                  <a:srgbClr val="FF0000"/>
                </a:solidFill>
              </a:rPr>
              <a:t>y</a:t>
            </a:r>
            <a:r>
              <a:rPr lang="tr-TR" altLang="en-US">
                <a:solidFill>
                  <a:srgbClr val="FF0000"/>
                </a:solidFill>
              </a:rPr>
              <a:t>]</a:t>
            </a:r>
          </a:p>
        </p:txBody>
      </p:sp>
      <p:sp>
        <p:nvSpPr>
          <p:cNvPr id="27750" name="Rectangle 140"/>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4000">
                <a:solidFill>
                  <a:srgbClr val="0000FF"/>
                </a:solidFill>
              </a:rPr>
              <a:t>Uniting Two Binomial Heaps</a:t>
            </a:r>
          </a:p>
        </p:txBody>
      </p:sp>
      <p:sp>
        <p:nvSpPr>
          <p:cNvPr id="27751" name="Line 141"/>
          <p:cNvSpPr>
            <a:spLocks noChangeShapeType="1"/>
          </p:cNvSpPr>
          <p:nvPr/>
        </p:nvSpPr>
        <p:spPr bwMode="auto">
          <a:xfrm flipH="1">
            <a:off x="1892300" y="5894388"/>
            <a:ext cx="4763"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752" name="Line 142"/>
          <p:cNvSpPr>
            <a:spLocks noChangeShapeType="1"/>
          </p:cNvSpPr>
          <p:nvPr/>
        </p:nvSpPr>
        <p:spPr bwMode="auto">
          <a:xfrm>
            <a:off x="5464175" y="4689475"/>
            <a:ext cx="0"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753" name="Line 143"/>
          <p:cNvSpPr>
            <a:spLocks noChangeShapeType="1"/>
          </p:cNvSpPr>
          <p:nvPr/>
        </p:nvSpPr>
        <p:spPr bwMode="auto">
          <a:xfrm flipH="1">
            <a:off x="5464175" y="4714875"/>
            <a:ext cx="322263" cy="192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754" name="Line 144"/>
          <p:cNvSpPr>
            <a:spLocks noChangeShapeType="1"/>
          </p:cNvSpPr>
          <p:nvPr/>
        </p:nvSpPr>
        <p:spPr bwMode="auto">
          <a:xfrm flipH="1">
            <a:off x="5143500" y="4689475"/>
            <a:ext cx="320675" cy="168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755" name="Text Box 146"/>
          <p:cNvSpPr txBox="1">
            <a:spLocks noChangeArrowheads="1"/>
          </p:cNvSpPr>
          <p:nvPr/>
        </p:nvSpPr>
        <p:spPr bwMode="auto">
          <a:xfrm>
            <a:off x="7715250" y="1500188"/>
            <a:ext cx="28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2400" i="1" baseline="-25000"/>
              <a:t>z</a:t>
            </a:r>
            <a:endParaRPr lang="en-US" altLang="en-US" sz="2400" i="1" baseline="-25000"/>
          </a:p>
        </p:txBody>
      </p:sp>
      <p:sp>
        <p:nvSpPr>
          <p:cNvPr id="27756" name="Text Box 147"/>
          <p:cNvSpPr txBox="1">
            <a:spLocks noChangeArrowheads="1"/>
          </p:cNvSpPr>
          <p:nvPr/>
        </p:nvSpPr>
        <p:spPr bwMode="auto">
          <a:xfrm>
            <a:off x="8001000" y="1643063"/>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sz="2400" baseline="-25000"/>
              <a:t>+1</a:t>
            </a:r>
            <a:endParaRPr lang="en-US" altLang="en-US" sz="2400" baseline="-25000"/>
          </a:p>
        </p:txBody>
      </p:sp>
      <p:cxnSp>
        <p:nvCxnSpPr>
          <p:cNvPr id="64" name="Straight Arrow Connector 63"/>
          <p:cNvCxnSpPr/>
          <p:nvPr/>
        </p:nvCxnSpPr>
        <p:spPr>
          <a:xfrm>
            <a:off x="3500438" y="3357563"/>
            <a:ext cx="1643062"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10800000" flipV="1">
            <a:off x="1714500" y="3357563"/>
            <a:ext cx="1428750" cy="78581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1928813" y="3500438"/>
            <a:ext cx="1285875" cy="687387"/>
          </a:xfrm>
          <a:prstGeom prst="straightConnector1">
            <a:avLst/>
          </a:prstGeom>
          <a:ln w="28575">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3500438" y="2000250"/>
            <a:ext cx="3000375" cy="71437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27770" idx="0"/>
          </p:cNvCxnSpPr>
          <p:nvPr/>
        </p:nvCxnSpPr>
        <p:spPr>
          <a:xfrm rot="10800000" flipV="1">
            <a:off x="3341688" y="1857375"/>
            <a:ext cx="3159125" cy="78581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7762" name="Line 143"/>
          <p:cNvSpPr>
            <a:spLocks noChangeShapeType="1"/>
          </p:cNvSpPr>
          <p:nvPr/>
        </p:nvSpPr>
        <p:spPr bwMode="auto">
          <a:xfrm flipH="1">
            <a:off x="6929438" y="3298825"/>
            <a:ext cx="360362"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cxnSp>
        <p:nvCxnSpPr>
          <p:cNvPr id="78" name="Straight Arrow Connector 77"/>
          <p:cNvCxnSpPr/>
          <p:nvPr/>
        </p:nvCxnSpPr>
        <p:spPr>
          <a:xfrm>
            <a:off x="2071688" y="4786313"/>
            <a:ext cx="1000125"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5400000">
            <a:off x="1384300" y="5133975"/>
            <a:ext cx="642938"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16200000" flipV="1">
            <a:off x="1751013" y="5132388"/>
            <a:ext cx="642937"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5715000" y="3382963"/>
            <a:ext cx="1000125"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rot="5400000">
            <a:off x="4957763" y="3797300"/>
            <a:ext cx="642938"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16200000" flipV="1">
            <a:off x="5322888" y="3795713"/>
            <a:ext cx="642937"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16200000" flipV="1">
            <a:off x="3146425" y="3808413"/>
            <a:ext cx="642937"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7770" name="Text Box 101"/>
          <p:cNvSpPr txBox="1">
            <a:spLocks noChangeArrowheads="1"/>
          </p:cNvSpPr>
          <p:nvPr/>
        </p:nvSpPr>
        <p:spPr bwMode="auto">
          <a:xfrm>
            <a:off x="3071813" y="2643188"/>
            <a:ext cx="539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200" b="1">
                <a:solidFill>
                  <a:srgbClr val="FF0000"/>
                </a:solidFill>
              </a:rPr>
              <a:t>NIL</a:t>
            </a:r>
          </a:p>
        </p:txBody>
      </p:sp>
      <p:cxnSp>
        <p:nvCxnSpPr>
          <p:cNvPr id="92" name="Straight Arrow Connector 91"/>
          <p:cNvCxnSpPr/>
          <p:nvPr/>
        </p:nvCxnSpPr>
        <p:spPr>
          <a:xfrm rot="10800000" flipV="1">
            <a:off x="5572125" y="2071688"/>
            <a:ext cx="1071563" cy="642937"/>
          </a:xfrm>
          <a:prstGeom prst="straightConnector1">
            <a:avLst/>
          </a:prstGeom>
          <a:ln w="28575">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857875" y="2071688"/>
            <a:ext cx="1000125" cy="64293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8" name="Group 62"/>
          <p:cNvGraphicFramePr>
            <a:graphicFrameLocks noGrp="1"/>
          </p:cNvGraphicFramePr>
          <p:nvPr/>
        </p:nvGraphicFramePr>
        <p:xfrm>
          <a:off x="5156200" y="4071938"/>
          <a:ext cx="647700" cy="830507"/>
        </p:xfrm>
        <a:graphic>
          <a:graphicData uri="http://schemas.openxmlformats.org/drawingml/2006/table">
            <a:tbl>
              <a:tblPr/>
              <a:tblGrid>
                <a:gridCol w="647700">
                  <a:extLst>
                    <a:ext uri="{9D8B030D-6E8A-4147-A177-3AD203B41FA5}">
                      <a16:colId xmlns:a16="http://schemas.microsoft.com/office/drawing/2014/main" val="20000"/>
                    </a:ext>
                  </a:extLst>
                </a:gridCol>
              </a:tblGrid>
              <a:tr h="19796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685" marB="456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236357">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charset="0"/>
                      </a:endParaRPr>
                    </a:p>
                  </a:txBody>
                  <a:tcPr marT="45685" marB="456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796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smtClean="0">
                        <a:ln>
                          <a:noFill/>
                        </a:ln>
                        <a:solidFill>
                          <a:schemeClr val="tx1"/>
                        </a:solidFill>
                        <a:effectLst/>
                        <a:latin typeface="Times New Roman" charset="0"/>
                      </a:endParaRPr>
                    </a:p>
                  </a:txBody>
                  <a:tcPr marT="45685" marB="456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796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Times New Roman" charset="0"/>
                      </a:endParaRPr>
                    </a:p>
                  </a:txBody>
                  <a:tcPr marT="45685" marB="456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cxnSp>
        <p:nvCxnSpPr>
          <p:cNvPr id="110" name="Straight Arrow Connector 109"/>
          <p:cNvCxnSpPr/>
          <p:nvPr/>
        </p:nvCxnSpPr>
        <p:spPr>
          <a:xfrm>
            <a:off x="492125" y="3378200"/>
            <a:ext cx="2428875" cy="1588"/>
          </a:xfrm>
          <a:prstGeom prst="straightConnector1">
            <a:avLst/>
          </a:prstGeom>
          <a:ln w="28575">
            <a:solidFill>
              <a:srgbClr val="C0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4000500" y="1857375"/>
            <a:ext cx="2428875" cy="1588"/>
          </a:xfrm>
          <a:prstGeom prst="straightConnector1">
            <a:avLst/>
          </a:prstGeom>
          <a:ln w="28575">
            <a:solidFill>
              <a:srgbClr val="C0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27787" name="Line 122"/>
          <p:cNvSpPr>
            <a:spLocks noChangeShapeType="1"/>
          </p:cNvSpPr>
          <p:nvPr/>
        </p:nvSpPr>
        <p:spPr bwMode="auto">
          <a:xfrm flipH="1">
            <a:off x="1908175" y="5895975"/>
            <a:ext cx="287338"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48644041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E2238B1E-AB53-4654-9A17-51D24527C8F5}" type="slidenum">
              <a:rPr lang="en-US" altLang="en-US">
                <a:latin typeface="Arial" panose="020B0604020202020204" pitchFamily="34" charset="0"/>
              </a:rPr>
              <a:pPr eaLnBrk="1" hangingPunct="1"/>
              <a:t>89</a:t>
            </a:fld>
            <a:endParaRPr lang="en-US" altLang="en-US">
              <a:latin typeface="Arial" panose="020B0604020202020204" pitchFamily="34" charset="0"/>
            </a:endParaRPr>
          </a:p>
        </p:txBody>
      </p:sp>
      <p:sp>
        <p:nvSpPr>
          <p:cNvPr id="28677" name="Rectangle 2"/>
          <p:cNvSpPr>
            <a:spLocks noGrp="1" noChangeArrowheads="1"/>
          </p:cNvSpPr>
          <p:nvPr>
            <p:ph type="title"/>
          </p:nvPr>
        </p:nvSpPr>
        <p:spPr>
          <a:xfrm>
            <a:off x="457200" y="274638"/>
            <a:ext cx="8686800" cy="1143000"/>
          </a:xfrm>
        </p:spPr>
        <p:txBody>
          <a:bodyPr/>
          <a:lstStyle/>
          <a:p>
            <a:pPr eaLnBrk="1" hangingPunct="1"/>
            <a:r>
              <a:rPr lang="tr-TR" altLang="en-US" sz="4000" smtClean="0">
                <a:solidFill>
                  <a:srgbClr val="0000FF"/>
                </a:solidFill>
                <a:latin typeface="Times New Roman" panose="02020603050405020304" pitchFamily="18" charset="0"/>
              </a:rPr>
              <a:t>Uniting Two Binomial Heaps:</a:t>
            </a:r>
            <a:r>
              <a:rPr lang="en-US" altLang="en-US" sz="4000" smtClean="0">
                <a:solidFill>
                  <a:srgbClr val="0000FF"/>
                </a:solidFill>
                <a:latin typeface="Times New Roman" panose="02020603050405020304" pitchFamily="18" charset="0"/>
              </a:rPr>
              <a:t> </a:t>
            </a:r>
            <a:r>
              <a:rPr lang="tr-TR" altLang="en-US" sz="4000" smtClean="0">
                <a:solidFill>
                  <a:srgbClr val="0000FF"/>
                </a:solidFill>
                <a:latin typeface="Times New Roman" panose="02020603050405020304" pitchFamily="18" charset="0"/>
              </a:rPr>
              <a:t>Cases</a:t>
            </a:r>
          </a:p>
        </p:txBody>
      </p:sp>
      <p:sp>
        <p:nvSpPr>
          <p:cNvPr id="28678" name="Rectangle 3"/>
          <p:cNvSpPr>
            <a:spLocks noGrp="1" noChangeArrowheads="1"/>
          </p:cNvSpPr>
          <p:nvPr>
            <p:ph type="body" idx="1"/>
          </p:nvPr>
        </p:nvSpPr>
        <p:spPr>
          <a:xfrm>
            <a:off x="457200" y="1268413"/>
            <a:ext cx="8686800" cy="5040312"/>
          </a:xfrm>
        </p:spPr>
        <p:txBody>
          <a:bodyPr/>
          <a:lstStyle/>
          <a:p>
            <a:pPr eaLnBrk="1" hangingPunct="1">
              <a:lnSpc>
                <a:spcPct val="90000"/>
              </a:lnSpc>
              <a:buFontTx/>
              <a:buNone/>
            </a:pPr>
            <a:r>
              <a:rPr lang="tr-TR" altLang="en-US" sz="2800" smtClean="0">
                <a:latin typeface="Times New Roman" panose="02020603050405020304" pitchFamily="18" charset="0"/>
              </a:rPr>
              <a:t>We maintain 3 pointers into the root list</a:t>
            </a:r>
          </a:p>
          <a:p>
            <a:pPr eaLnBrk="1" hangingPunct="1">
              <a:lnSpc>
                <a:spcPct val="90000"/>
              </a:lnSpc>
              <a:buFontTx/>
              <a:buNone/>
            </a:pPr>
            <a:endParaRPr lang="tr-TR" altLang="en-US" sz="2800" smtClean="0">
              <a:latin typeface="Times New Roman" panose="02020603050405020304" pitchFamily="18" charset="0"/>
            </a:endParaRPr>
          </a:p>
          <a:p>
            <a:pPr eaLnBrk="1" hangingPunct="1">
              <a:lnSpc>
                <a:spcPct val="90000"/>
              </a:lnSpc>
              <a:buFontTx/>
              <a:buNone/>
            </a:pPr>
            <a:r>
              <a:rPr lang="tr-TR" altLang="en-US" sz="2800" smtClean="0">
                <a:solidFill>
                  <a:srgbClr val="FF3300"/>
                </a:solidFill>
                <a:latin typeface="Times New Roman" panose="02020603050405020304" pitchFamily="18" charset="0"/>
              </a:rPr>
              <a:t>		   </a:t>
            </a:r>
            <a:r>
              <a:rPr lang="tr-TR" altLang="en-US" sz="2800" i="1" smtClean="0">
                <a:solidFill>
                  <a:srgbClr val="FF3300"/>
                </a:solidFill>
                <a:latin typeface="Times New Roman" panose="02020603050405020304" pitchFamily="18" charset="0"/>
              </a:rPr>
              <a:t>x</a:t>
            </a:r>
            <a:r>
              <a:rPr lang="tr-TR" altLang="en-US" sz="2800" smtClean="0">
                <a:solidFill>
                  <a:srgbClr val="FF3300"/>
                </a:solidFill>
                <a:latin typeface="Times New Roman" panose="02020603050405020304" pitchFamily="18" charset="0"/>
              </a:rPr>
              <a:t>  =</a:t>
            </a:r>
            <a:r>
              <a:rPr lang="tr-TR" altLang="en-US" sz="2800" smtClean="0">
                <a:latin typeface="Times New Roman" panose="02020603050405020304" pitchFamily="18" charset="0"/>
              </a:rPr>
              <a:t>  points to the root currently being </a:t>
            </a:r>
          </a:p>
          <a:p>
            <a:pPr eaLnBrk="1" hangingPunct="1">
              <a:lnSpc>
                <a:spcPct val="90000"/>
              </a:lnSpc>
              <a:buFontTx/>
              <a:buNone/>
            </a:pPr>
            <a:r>
              <a:rPr lang="tr-TR" altLang="en-US" sz="2800" smtClean="0">
                <a:latin typeface="Times New Roman" panose="02020603050405020304" pitchFamily="18" charset="0"/>
              </a:rPr>
              <a:t>                    examined</a:t>
            </a:r>
          </a:p>
          <a:p>
            <a:pPr eaLnBrk="1" hangingPunct="1">
              <a:lnSpc>
                <a:spcPct val="90000"/>
              </a:lnSpc>
              <a:buFontTx/>
              <a:buNone/>
            </a:pPr>
            <a:endParaRPr lang="tr-TR" altLang="en-US" sz="2800" smtClean="0">
              <a:latin typeface="Times New Roman" panose="02020603050405020304" pitchFamily="18" charset="0"/>
            </a:endParaRPr>
          </a:p>
          <a:p>
            <a:pPr eaLnBrk="1" hangingPunct="1">
              <a:lnSpc>
                <a:spcPct val="90000"/>
              </a:lnSpc>
              <a:buFontTx/>
              <a:buNone/>
            </a:pPr>
            <a:r>
              <a:rPr lang="en-US" altLang="en-US" sz="2800" smtClean="0">
                <a:solidFill>
                  <a:srgbClr val="0000FF"/>
                </a:solidFill>
                <a:latin typeface="Times New Roman" panose="02020603050405020304" pitchFamily="18" charset="0"/>
              </a:rPr>
              <a:t>  </a:t>
            </a:r>
            <a:r>
              <a:rPr lang="en-US" altLang="en-US" sz="2800" smtClean="0">
                <a:solidFill>
                  <a:srgbClr val="FF3300"/>
                </a:solidFill>
                <a:latin typeface="Times New Roman" panose="02020603050405020304" pitchFamily="18" charset="0"/>
              </a:rPr>
              <a:t>p</a:t>
            </a:r>
            <a:r>
              <a:rPr lang="tr-TR" altLang="en-US" sz="2800" smtClean="0">
                <a:solidFill>
                  <a:srgbClr val="FF3300"/>
                </a:solidFill>
                <a:latin typeface="Times New Roman" panose="02020603050405020304" pitchFamily="18" charset="0"/>
              </a:rPr>
              <a:t>rev</a:t>
            </a:r>
            <a:r>
              <a:rPr lang="en-US" altLang="en-US" sz="2800" smtClean="0">
                <a:solidFill>
                  <a:srgbClr val="FF3300"/>
                </a:solidFill>
                <a:latin typeface="Times New Roman" panose="02020603050405020304" pitchFamily="18" charset="0"/>
              </a:rPr>
              <a:t>-</a:t>
            </a:r>
            <a:r>
              <a:rPr lang="tr-TR" altLang="en-US" sz="2800" i="1" smtClean="0">
                <a:solidFill>
                  <a:srgbClr val="FF3300"/>
                </a:solidFill>
                <a:latin typeface="Times New Roman" panose="02020603050405020304" pitchFamily="18" charset="0"/>
              </a:rPr>
              <a:t>x</a:t>
            </a:r>
            <a:r>
              <a:rPr lang="tr-TR" altLang="en-US" sz="2800" smtClean="0">
                <a:solidFill>
                  <a:srgbClr val="FF3300"/>
                </a:solidFill>
                <a:latin typeface="Times New Roman" panose="02020603050405020304" pitchFamily="18" charset="0"/>
              </a:rPr>
              <a:t> =  </a:t>
            </a:r>
            <a:r>
              <a:rPr lang="tr-TR" altLang="en-US" sz="2800" smtClean="0">
                <a:latin typeface="Times New Roman" panose="02020603050405020304" pitchFamily="18" charset="0"/>
              </a:rPr>
              <a:t>points to the root PRECEDING  </a:t>
            </a:r>
            <a:r>
              <a:rPr lang="tr-TR" altLang="en-US" sz="2800" i="1" smtClean="0">
                <a:latin typeface="Times New Roman" panose="02020603050405020304" pitchFamily="18" charset="0"/>
              </a:rPr>
              <a:t>x</a:t>
            </a:r>
            <a:r>
              <a:rPr lang="tr-TR" altLang="en-US" sz="2800" smtClean="0">
                <a:latin typeface="Times New Roman" panose="02020603050405020304" pitchFamily="18" charset="0"/>
              </a:rPr>
              <a:t>   on</a:t>
            </a:r>
          </a:p>
          <a:p>
            <a:pPr eaLnBrk="1" hangingPunct="1">
              <a:lnSpc>
                <a:spcPct val="90000"/>
              </a:lnSpc>
              <a:buFontTx/>
              <a:buNone/>
            </a:pPr>
            <a:r>
              <a:rPr lang="tr-TR" altLang="en-US" sz="2800" smtClean="0">
                <a:latin typeface="Times New Roman" panose="02020603050405020304" pitchFamily="18" charset="0"/>
              </a:rPr>
              <a:t>                 the root list sibling [prev-</a:t>
            </a:r>
            <a:r>
              <a:rPr lang="tr-TR" altLang="en-US" sz="2800" i="1" smtClean="0">
                <a:latin typeface="Times New Roman" panose="02020603050405020304" pitchFamily="18" charset="0"/>
              </a:rPr>
              <a:t>x</a:t>
            </a:r>
            <a:r>
              <a:rPr lang="tr-TR" altLang="en-US" sz="2800" smtClean="0">
                <a:latin typeface="Times New Roman" panose="02020603050405020304" pitchFamily="18" charset="0"/>
              </a:rPr>
              <a:t>]  = </a:t>
            </a:r>
            <a:r>
              <a:rPr lang="tr-TR" altLang="en-US" sz="2800" i="1" smtClean="0">
                <a:latin typeface="Times New Roman" panose="02020603050405020304" pitchFamily="18" charset="0"/>
              </a:rPr>
              <a:t>x</a:t>
            </a:r>
          </a:p>
          <a:p>
            <a:pPr eaLnBrk="1" hangingPunct="1">
              <a:lnSpc>
                <a:spcPct val="90000"/>
              </a:lnSpc>
              <a:buFontTx/>
              <a:buNone/>
            </a:pPr>
            <a:endParaRPr lang="tr-TR" altLang="en-US" sz="2800" smtClean="0">
              <a:latin typeface="Times New Roman" panose="02020603050405020304" pitchFamily="18" charset="0"/>
            </a:endParaRPr>
          </a:p>
          <a:p>
            <a:pPr eaLnBrk="1" hangingPunct="1">
              <a:lnSpc>
                <a:spcPct val="90000"/>
              </a:lnSpc>
              <a:buFontTx/>
              <a:buNone/>
            </a:pPr>
            <a:r>
              <a:rPr lang="en-US" altLang="en-US" sz="2800" smtClean="0">
                <a:solidFill>
                  <a:srgbClr val="0000FF"/>
                </a:solidFill>
                <a:latin typeface="Times New Roman" panose="02020603050405020304" pitchFamily="18" charset="0"/>
              </a:rPr>
              <a:t>  </a:t>
            </a:r>
            <a:r>
              <a:rPr lang="en-US" altLang="en-US" sz="2800" smtClean="0">
                <a:solidFill>
                  <a:srgbClr val="FF3300"/>
                </a:solidFill>
                <a:latin typeface="Times New Roman" panose="02020603050405020304" pitchFamily="18" charset="0"/>
              </a:rPr>
              <a:t>n</a:t>
            </a:r>
            <a:r>
              <a:rPr lang="tr-TR" altLang="en-US" sz="2800" smtClean="0">
                <a:solidFill>
                  <a:srgbClr val="FF3300"/>
                </a:solidFill>
                <a:latin typeface="Times New Roman" panose="02020603050405020304" pitchFamily="18" charset="0"/>
              </a:rPr>
              <a:t>ext</a:t>
            </a:r>
            <a:r>
              <a:rPr lang="en-US" altLang="en-US" sz="2800" smtClean="0">
                <a:solidFill>
                  <a:srgbClr val="FF3300"/>
                </a:solidFill>
                <a:latin typeface="Times New Roman" panose="02020603050405020304" pitchFamily="18" charset="0"/>
              </a:rPr>
              <a:t>-</a:t>
            </a:r>
            <a:r>
              <a:rPr lang="tr-TR" altLang="en-US" sz="2800" i="1" smtClean="0">
                <a:solidFill>
                  <a:srgbClr val="FF3300"/>
                </a:solidFill>
                <a:latin typeface="Times New Roman" panose="02020603050405020304" pitchFamily="18" charset="0"/>
              </a:rPr>
              <a:t>x</a:t>
            </a:r>
            <a:r>
              <a:rPr lang="tr-TR" altLang="en-US" sz="2800" smtClean="0">
                <a:solidFill>
                  <a:srgbClr val="FF3300"/>
                </a:solidFill>
                <a:latin typeface="Times New Roman" panose="02020603050405020304" pitchFamily="18" charset="0"/>
              </a:rPr>
              <a:t> =   </a:t>
            </a:r>
            <a:r>
              <a:rPr lang="tr-TR" altLang="en-US" sz="2800" smtClean="0">
                <a:latin typeface="Times New Roman" panose="02020603050405020304" pitchFamily="18" charset="0"/>
              </a:rPr>
              <a:t>points to the root FOLLOWING  </a:t>
            </a:r>
            <a:r>
              <a:rPr lang="tr-TR" altLang="en-US" sz="2800" i="1" smtClean="0">
                <a:latin typeface="Times New Roman" panose="02020603050405020304" pitchFamily="18" charset="0"/>
              </a:rPr>
              <a:t>x</a:t>
            </a:r>
            <a:r>
              <a:rPr lang="tr-TR" altLang="en-US" sz="2800" smtClean="0">
                <a:latin typeface="Times New Roman" panose="02020603050405020304" pitchFamily="18" charset="0"/>
              </a:rPr>
              <a:t>  on </a:t>
            </a:r>
          </a:p>
          <a:p>
            <a:pPr eaLnBrk="1" hangingPunct="1">
              <a:lnSpc>
                <a:spcPct val="90000"/>
              </a:lnSpc>
              <a:buFontTx/>
              <a:buNone/>
            </a:pPr>
            <a:r>
              <a:rPr lang="tr-TR" altLang="en-US" sz="2800" smtClean="0">
                <a:latin typeface="Times New Roman" panose="02020603050405020304" pitchFamily="18" charset="0"/>
              </a:rPr>
              <a:t>                  the root list  sibling [</a:t>
            </a:r>
            <a:r>
              <a:rPr lang="tr-TR" altLang="en-US" sz="2800" i="1" smtClean="0">
                <a:latin typeface="Times New Roman" panose="02020603050405020304" pitchFamily="18" charset="0"/>
              </a:rPr>
              <a:t>x</a:t>
            </a:r>
            <a:r>
              <a:rPr lang="tr-TR" altLang="en-US" sz="2800" smtClean="0">
                <a:latin typeface="Times New Roman" panose="02020603050405020304" pitchFamily="18" charset="0"/>
              </a:rPr>
              <a:t>] = next-</a:t>
            </a:r>
            <a:r>
              <a:rPr lang="tr-TR" altLang="en-US" sz="2800" i="1" smtClean="0">
                <a:latin typeface="Times New Roman" panose="02020603050405020304" pitchFamily="18" charset="0"/>
              </a:rPr>
              <a:t>x</a:t>
            </a:r>
          </a:p>
          <a:p>
            <a:pPr eaLnBrk="1" hangingPunct="1">
              <a:lnSpc>
                <a:spcPct val="90000"/>
              </a:lnSpc>
              <a:buFontTx/>
              <a:buNone/>
            </a:pPr>
            <a:endParaRPr lang="tr-TR" altLang="en-US" sz="2800" smtClean="0">
              <a:latin typeface="Times New Roman" panose="02020603050405020304" pitchFamily="18" charset="0"/>
            </a:endParaRPr>
          </a:p>
        </p:txBody>
      </p:sp>
    </p:spTree>
    <p:extLst>
      <p:ext uri="{BB962C8B-B14F-4D97-AF65-F5344CB8AC3E}">
        <p14:creationId xmlns:p14="http://schemas.microsoft.com/office/powerpoint/2010/main" val="3357875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AEBD503-6A8A-40C4-AB21-D7FBEBDDF947}" type="slidenum">
              <a:rPr lang="en-US" altLang="en-US" sz="1400"/>
              <a:pPr eaLnBrk="1" hangingPunct="1"/>
              <a:t>9</a:t>
            </a:fld>
            <a:endParaRPr lang="en-US" altLang="en-US" sz="1400"/>
          </a:p>
        </p:txBody>
      </p:sp>
      <p:sp>
        <p:nvSpPr>
          <p:cNvPr id="6146" name="Rectangle 2"/>
          <p:cNvSpPr>
            <a:spLocks noGrp="1" noChangeArrowheads="1"/>
          </p:cNvSpPr>
          <p:nvPr>
            <p:ph type="title"/>
            <p:custDataLst>
              <p:tags r:id="rId2"/>
            </p:custDataLst>
          </p:nvPr>
        </p:nvSpPr>
        <p:spPr>
          <a:xfrm>
            <a:off x="609600" y="171450"/>
            <a:ext cx="8229600" cy="685800"/>
          </a:xfrm>
        </p:spPr>
        <p:txBody>
          <a:bodyPr>
            <a:normAutofit fontScale="90000"/>
          </a:bodyPr>
          <a:lstStyle/>
          <a:p>
            <a:pPr eaLnBrk="1" hangingPunct="1">
              <a:defRPr/>
            </a:pPr>
            <a:r>
              <a:rPr lang="en-US" dirty="0" smtClean="0"/>
              <a:t>Complete Binary Tree</a:t>
            </a:r>
          </a:p>
        </p:txBody>
      </p:sp>
      <p:sp>
        <p:nvSpPr>
          <p:cNvPr id="13316" name="Rectangle 3"/>
          <p:cNvSpPr>
            <a:spLocks noGrp="1" noChangeArrowheads="1"/>
          </p:cNvSpPr>
          <p:nvPr>
            <p:ph type="body" idx="1"/>
            <p:custDataLst>
              <p:tags r:id="rId3"/>
            </p:custDataLst>
          </p:nvPr>
        </p:nvSpPr>
        <p:spPr>
          <a:xfrm>
            <a:off x="711200" y="1085850"/>
            <a:ext cx="7772400" cy="1428750"/>
          </a:xfrm>
        </p:spPr>
        <p:txBody>
          <a:bodyPr/>
          <a:lstStyle/>
          <a:p>
            <a:pPr eaLnBrk="1" hangingPunct="1">
              <a:lnSpc>
                <a:spcPct val="90000"/>
              </a:lnSpc>
              <a:buFontTx/>
              <a:buNone/>
            </a:pPr>
            <a:r>
              <a:rPr lang="en-US" altLang="en-US" dirty="0" smtClean="0"/>
              <a:t>A Perfect binary tree – A binary tree with all leaf nodes at the same depth. All internal nodes have 2 children. </a:t>
            </a:r>
          </a:p>
        </p:txBody>
      </p:sp>
      <p:grpSp>
        <p:nvGrpSpPr>
          <p:cNvPr id="2" name="Group 1"/>
          <p:cNvGrpSpPr/>
          <p:nvPr/>
        </p:nvGrpSpPr>
        <p:grpSpPr>
          <a:xfrm>
            <a:off x="609600" y="2971800"/>
            <a:ext cx="5486400" cy="3352800"/>
            <a:chOff x="609600" y="3200400"/>
            <a:chExt cx="5486400" cy="1943100"/>
          </a:xfrm>
        </p:grpSpPr>
        <p:sp>
          <p:nvSpPr>
            <p:cNvPr id="13317" name="Oval 4"/>
            <p:cNvSpPr>
              <a:spLocks noChangeAspect="1" noChangeArrowheads="1"/>
            </p:cNvSpPr>
            <p:nvPr>
              <p:custDataLst>
                <p:tags r:id="rId6"/>
              </p:custDataLst>
            </p:nvPr>
          </p:nvSpPr>
          <p:spPr bwMode="auto">
            <a:xfrm>
              <a:off x="5181600" y="43434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25</a:t>
              </a:r>
            </a:p>
          </p:txBody>
        </p:sp>
        <p:sp>
          <p:nvSpPr>
            <p:cNvPr id="13318" name="Oval 5"/>
            <p:cNvSpPr>
              <a:spLocks noChangeAspect="1" noChangeArrowheads="1"/>
            </p:cNvSpPr>
            <p:nvPr>
              <p:custDataLst>
                <p:tags r:id="rId7"/>
              </p:custDataLst>
            </p:nvPr>
          </p:nvSpPr>
          <p:spPr bwMode="auto">
            <a:xfrm>
              <a:off x="2387600" y="43688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9</a:t>
              </a:r>
            </a:p>
          </p:txBody>
        </p:sp>
        <p:sp>
          <p:nvSpPr>
            <p:cNvPr id="13319" name="Oval 6"/>
            <p:cNvSpPr>
              <a:spLocks noChangeAspect="1" noChangeArrowheads="1"/>
            </p:cNvSpPr>
            <p:nvPr>
              <p:custDataLst>
                <p:tags r:id="rId8"/>
              </p:custDataLst>
            </p:nvPr>
          </p:nvSpPr>
          <p:spPr bwMode="auto">
            <a:xfrm>
              <a:off x="965200" y="43688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a:t>
              </a:r>
            </a:p>
          </p:txBody>
        </p:sp>
        <p:sp>
          <p:nvSpPr>
            <p:cNvPr id="13320" name="Oval 7"/>
            <p:cNvSpPr>
              <a:spLocks noChangeAspect="1" noChangeArrowheads="1"/>
            </p:cNvSpPr>
            <p:nvPr>
              <p:custDataLst>
                <p:tags r:id="rId9"/>
              </p:custDataLst>
            </p:nvPr>
          </p:nvSpPr>
          <p:spPr bwMode="auto">
            <a:xfrm>
              <a:off x="4368800" y="38862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21</a:t>
              </a:r>
            </a:p>
          </p:txBody>
        </p:sp>
        <p:sp>
          <p:nvSpPr>
            <p:cNvPr id="13321" name="Oval 8"/>
            <p:cNvSpPr>
              <a:spLocks noChangeAspect="1" noChangeArrowheads="1"/>
            </p:cNvSpPr>
            <p:nvPr>
              <p:custDataLst>
                <p:tags r:id="rId10"/>
              </p:custDataLst>
            </p:nvPr>
          </p:nvSpPr>
          <p:spPr bwMode="auto">
            <a:xfrm>
              <a:off x="1727200" y="38862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5</a:t>
              </a:r>
            </a:p>
          </p:txBody>
        </p:sp>
        <p:sp>
          <p:nvSpPr>
            <p:cNvPr id="13322" name="Oval 9"/>
            <p:cNvSpPr>
              <a:spLocks noChangeAspect="1" noChangeArrowheads="1"/>
            </p:cNvSpPr>
            <p:nvPr>
              <p:custDataLst>
                <p:tags r:id="rId11"/>
              </p:custDataLst>
            </p:nvPr>
          </p:nvSpPr>
          <p:spPr bwMode="auto">
            <a:xfrm>
              <a:off x="3048000" y="32004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11</a:t>
              </a:r>
            </a:p>
          </p:txBody>
        </p:sp>
        <p:cxnSp>
          <p:nvCxnSpPr>
            <p:cNvPr id="13323" name="AutoShape 10"/>
            <p:cNvCxnSpPr>
              <a:cxnSpLocks noChangeShapeType="1"/>
              <a:stCxn id="13322" idx="3"/>
              <a:endCxn id="13321" idx="0"/>
            </p:cNvCxnSpPr>
            <p:nvPr>
              <p:custDataLst>
                <p:tags r:id="rId12"/>
              </p:custDataLst>
            </p:nvPr>
          </p:nvCxnSpPr>
          <p:spPr bwMode="auto">
            <a:xfrm flipH="1">
              <a:off x="1981200" y="3463925"/>
              <a:ext cx="1141413" cy="40322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3324" name="AutoShape 11"/>
            <p:cNvCxnSpPr>
              <a:cxnSpLocks noChangeShapeType="1"/>
              <a:stCxn id="13322" idx="5"/>
              <a:endCxn id="13320" idx="0"/>
            </p:cNvCxnSpPr>
            <p:nvPr>
              <p:custDataLst>
                <p:tags r:id="rId13"/>
              </p:custDataLst>
            </p:nvPr>
          </p:nvCxnSpPr>
          <p:spPr bwMode="auto">
            <a:xfrm>
              <a:off x="3481388" y="3463925"/>
              <a:ext cx="1141412" cy="40322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3325" name="AutoShape 12"/>
            <p:cNvCxnSpPr>
              <a:cxnSpLocks noChangeShapeType="1"/>
              <a:stCxn id="13320" idx="5"/>
              <a:endCxn id="13317" idx="0"/>
            </p:cNvCxnSpPr>
            <p:nvPr>
              <p:custDataLst>
                <p:tags r:id="rId14"/>
              </p:custDataLst>
            </p:nvPr>
          </p:nvCxnSpPr>
          <p:spPr bwMode="auto">
            <a:xfrm>
              <a:off x="4802405" y="4130103"/>
              <a:ext cx="633195" cy="213297"/>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3326" name="AutoShape 13"/>
            <p:cNvCxnSpPr>
              <a:cxnSpLocks noChangeShapeType="1"/>
              <a:stCxn id="13321" idx="3"/>
              <a:endCxn id="13319" idx="0"/>
            </p:cNvCxnSpPr>
            <p:nvPr>
              <p:custDataLst>
                <p:tags r:id="rId15"/>
              </p:custDataLst>
            </p:nvPr>
          </p:nvCxnSpPr>
          <p:spPr bwMode="auto">
            <a:xfrm flipH="1">
              <a:off x="1219200" y="4149725"/>
              <a:ext cx="582613" cy="20002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cxnSp>
          <p:nvCxnSpPr>
            <p:cNvPr id="13327" name="AutoShape 14"/>
            <p:cNvCxnSpPr>
              <a:cxnSpLocks noChangeShapeType="1"/>
              <a:stCxn id="13321" idx="5"/>
              <a:endCxn id="13318" idx="0"/>
            </p:cNvCxnSpPr>
            <p:nvPr>
              <p:custDataLst>
                <p:tags r:id="rId16"/>
              </p:custDataLst>
            </p:nvPr>
          </p:nvCxnSpPr>
          <p:spPr bwMode="auto">
            <a:xfrm>
              <a:off x="2160588" y="4149725"/>
              <a:ext cx="481012" cy="20002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3328" name="Oval 15"/>
            <p:cNvSpPr>
              <a:spLocks noChangeAspect="1" noChangeArrowheads="1"/>
            </p:cNvSpPr>
            <p:nvPr>
              <p:custDataLst>
                <p:tags r:id="rId17"/>
              </p:custDataLst>
            </p:nvPr>
          </p:nvSpPr>
          <p:spPr bwMode="auto">
            <a:xfrm>
              <a:off x="5588000" y="48577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30</a:t>
              </a:r>
            </a:p>
          </p:txBody>
        </p:sp>
        <p:cxnSp>
          <p:nvCxnSpPr>
            <p:cNvPr id="13329" name="AutoShape 16"/>
            <p:cNvCxnSpPr>
              <a:cxnSpLocks noChangeShapeType="1"/>
              <a:stCxn id="13317" idx="5"/>
              <a:endCxn id="13328" idx="0"/>
            </p:cNvCxnSpPr>
            <p:nvPr>
              <p:custDataLst>
                <p:tags r:id="rId18"/>
              </p:custDataLst>
            </p:nvPr>
          </p:nvCxnSpPr>
          <p:spPr bwMode="auto">
            <a:xfrm>
              <a:off x="5614988" y="4606925"/>
              <a:ext cx="227012" cy="2317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3330" name="Oval 17"/>
            <p:cNvSpPr>
              <a:spLocks noChangeAspect="1" noChangeArrowheads="1"/>
            </p:cNvSpPr>
            <p:nvPr>
              <p:custDataLst>
                <p:tags r:id="rId19"/>
              </p:custDataLst>
            </p:nvPr>
          </p:nvSpPr>
          <p:spPr bwMode="auto">
            <a:xfrm>
              <a:off x="2032000" y="48577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7</a:t>
              </a:r>
            </a:p>
          </p:txBody>
        </p:sp>
        <p:cxnSp>
          <p:nvCxnSpPr>
            <p:cNvPr id="13331" name="AutoShape 18"/>
            <p:cNvCxnSpPr>
              <a:cxnSpLocks noChangeShapeType="1"/>
              <a:stCxn id="13318" idx="3"/>
              <a:endCxn id="13330" idx="0"/>
            </p:cNvCxnSpPr>
            <p:nvPr>
              <p:custDataLst>
                <p:tags r:id="rId20"/>
              </p:custDataLst>
            </p:nvPr>
          </p:nvCxnSpPr>
          <p:spPr bwMode="auto">
            <a:xfrm flipH="1">
              <a:off x="2286000" y="4632325"/>
              <a:ext cx="176213" cy="2063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3332" name="Oval 19"/>
            <p:cNvSpPr>
              <a:spLocks noChangeAspect="1" noChangeArrowheads="1"/>
            </p:cNvSpPr>
            <p:nvPr>
              <p:custDataLst>
                <p:tags r:id="rId21"/>
              </p:custDataLst>
            </p:nvPr>
          </p:nvSpPr>
          <p:spPr bwMode="auto">
            <a:xfrm>
              <a:off x="2743200" y="48577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10</a:t>
              </a:r>
            </a:p>
          </p:txBody>
        </p:sp>
        <p:cxnSp>
          <p:nvCxnSpPr>
            <p:cNvPr id="13333" name="AutoShape 20"/>
            <p:cNvCxnSpPr>
              <a:cxnSpLocks noChangeShapeType="1"/>
              <a:stCxn id="13318" idx="5"/>
              <a:endCxn id="13332" idx="0"/>
            </p:cNvCxnSpPr>
            <p:nvPr>
              <p:custDataLst>
                <p:tags r:id="rId22"/>
              </p:custDataLst>
            </p:nvPr>
          </p:nvCxnSpPr>
          <p:spPr bwMode="auto">
            <a:xfrm>
              <a:off x="2820988" y="4632325"/>
              <a:ext cx="176212" cy="2063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3334" name="Oval 21"/>
            <p:cNvSpPr>
              <a:spLocks noChangeAspect="1" noChangeArrowheads="1"/>
            </p:cNvSpPr>
            <p:nvPr>
              <p:custDataLst>
                <p:tags r:id="rId23"/>
              </p:custDataLst>
            </p:nvPr>
          </p:nvSpPr>
          <p:spPr bwMode="auto">
            <a:xfrm>
              <a:off x="609600" y="48577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a:t>
              </a:r>
            </a:p>
          </p:txBody>
        </p:sp>
        <p:cxnSp>
          <p:nvCxnSpPr>
            <p:cNvPr id="13335" name="AutoShape 22"/>
            <p:cNvCxnSpPr>
              <a:cxnSpLocks noChangeShapeType="1"/>
              <a:stCxn id="13319" idx="3"/>
              <a:endCxn id="13334" idx="0"/>
            </p:cNvCxnSpPr>
            <p:nvPr>
              <p:custDataLst>
                <p:tags r:id="rId24"/>
              </p:custDataLst>
            </p:nvPr>
          </p:nvCxnSpPr>
          <p:spPr bwMode="auto">
            <a:xfrm flipH="1">
              <a:off x="863600" y="4632325"/>
              <a:ext cx="176213" cy="2063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3336" name="Oval 23"/>
            <p:cNvSpPr>
              <a:spLocks noChangeAspect="1" noChangeArrowheads="1"/>
            </p:cNvSpPr>
            <p:nvPr>
              <p:custDataLst>
                <p:tags r:id="rId25"/>
              </p:custDataLst>
            </p:nvPr>
          </p:nvSpPr>
          <p:spPr bwMode="auto">
            <a:xfrm>
              <a:off x="1320800" y="48577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3</a:t>
              </a:r>
            </a:p>
          </p:txBody>
        </p:sp>
        <p:cxnSp>
          <p:nvCxnSpPr>
            <p:cNvPr id="13337" name="AutoShape 24"/>
            <p:cNvCxnSpPr>
              <a:cxnSpLocks noChangeShapeType="1"/>
              <a:stCxn id="13319" idx="5"/>
              <a:endCxn id="13336" idx="0"/>
            </p:cNvCxnSpPr>
            <p:nvPr>
              <p:custDataLst>
                <p:tags r:id="rId26"/>
              </p:custDataLst>
            </p:nvPr>
          </p:nvCxnSpPr>
          <p:spPr bwMode="auto">
            <a:xfrm>
              <a:off x="1398588" y="4632325"/>
              <a:ext cx="176212" cy="2063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3338" name="Oval 25"/>
            <p:cNvSpPr>
              <a:spLocks noChangeAspect="1" noChangeArrowheads="1"/>
            </p:cNvSpPr>
            <p:nvPr>
              <p:custDataLst>
                <p:tags r:id="rId27"/>
              </p:custDataLst>
            </p:nvPr>
          </p:nvSpPr>
          <p:spPr bwMode="auto">
            <a:xfrm>
              <a:off x="3860800" y="434340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16</a:t>
              </a:r>
            </a:p>
          </p:txBody>
        </p:sp>
        <p:cxnSp>
          <p:nvCxnSpPr>
            <p:cNvPr id="13339" name="AutoShape 26"/>
            <p:cNvCxnSpPr>
              <a:cxnSpLocks noChangeShapeType="1"/>
              <a:stCxn id="13320" idx="3"/>
              <a:endCxn id="13338" idx="0"/>
            </p:cNvCxnSpPr>
            <p:nvPr>
              <p:custDataLst>
                <p:tags r:id="rId28"/>
              </p:custDataLst>
            </p:nvPr>
          </p:nvCxnSpPr>
          <p:spPr bwMode="auto">
            <a:xfrm flipH="1">
              <a:off x="4114800" y="4149725"/>
              <a:ext cx="328613" cy="17462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3340" name="Oval 27"/>
            <p:cNvSpPr>
              <a:spLocks noChangeAspect="1" noChangeArrowheads="1"/>
            </p:cNvSpPr>
            <p:nvPr>
              <p:custDataLst>
                <p:tags r:id="rId29"/>
              </p:custDataLst>
            </p:nvPr>
          </p:nvSpPr>
          <p:spPr bwMode="auto">
            <a:xfrm>
              <a:off x="3556000" y="48577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13</a:t>
              </a:r>
            </a:p>
          </p:txBody>
        </p:sp>
        <p:cxnSp>
          <p:nvCxnSpPr>
            <p:cNvPr id="13341" name="AutoShape 28"/>
            <p:cNvCxnSpPr>
              <a:cxnSpLocks noChangeShapeType="1"/>
              <a:stCxn id="13338" idx="3"/>
              <a:endCxn id="13340" idx="0"/>
            </p:cNvCxnSpPr>
            <p:nvPr>
              <p:custDataLst>
                <p:tags r:id="rId30"/>
              </p:custDataLst>
            </p:nvPr>
          </p:nvCxnSpPr>
          <p:spPr bwMode="auto">
            <a:xfrm flipH="1">
              <a:off x="3810000" y="4606925"/>
              <a:ext cx="125413" cy="2317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3342" name="Oval 29"/>
            <p:cNvSpPr>
              <a:spLocks noChangeAspect="1" noChangeArrowheads="1"/>
            </p:cNvSpPr>
            <p:nvPr>
              <p:custDataLst>
                <p:tags r:id="rId31"/>
              </p:custDataLst>
            </p:nvPr>
          </p:nvSpPr>
          <p:spPr bwMode="auto">
            <a:xfrm>
              <a:off x="4267200" y="48577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19</a:t>
              </a:r>
            </a:p>
          </p:txBody>
        </p:sp>
        <p:cxnSp>
          <p:nvCxnSpPr>
            <p:cNvPr id="13343" name="AutoShape 30"/>
            <p:cNvCxnSpPr>
              <a:cxnSpLocks noChangeShapeType="1"/>
              <a:stCxn id="13338" idx="5"/>
              <a:endCxn id="13342" idx="0"/>
            </p:cNvCxnSpPr>
            <p:nvPr>
              <p:custDataLst>
                <p:tags r:id="rId32"/>
              </p:custDataLst>
            </p:nvPr>
          </p:nvCxnSpPr>
          <p:spPr bwMode="auto">
            <a:xfrm>
              <a:off x="4294188" y="4606925"/>
              <a:ext cx="227012" cy="2317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3344" name="Oval 31"/>
            <p:cNvSpPr>
              <a:spLocks noChangeAspect="1" noChangeArrowheads="1"/>
            </p:cNvSpPr>
            <p:nvPr>
              <p:custDataLst>
                <p:tags r:id="rId33"/>
              </p:custDataLst>
            </p:nvPr>
          </p:nvSpPr>
          <p:spPr bwMode="auto">
            <a:xfrm>
              <a:off x="4978400" y="4857750"/>
              <a:ext cx="508000" cy="285750"/>
            </a:xfrm>
            <a:prstGeom prst="ellipse">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22</a:t>
              </a:r>
            </a:p>
          </p:txBody>
        </p:sp>
        <p:cxnSp>
          <p:nvCxnSpPr>
            <p:cNvPr id="13345" name="AutoShape 32"/>
            <p:cNvCxnSpPr>
              <a:cxnSpLocks noChangeShapeType="1"/>
              <a:stCxn id="13317" idx="3"/>
              <a:endCxn id="13344" idx="0"/>
            </p:cNvCxnSpPr>
            <p:nvPr>
              <p:custDataLst>
                <p:tags r:id="rId34"/>
              </p:custDataLst>
            </p:nvPr>
          </p:nvCxnSpPr>
          <p:spPr bwMode="auto">
            <a:xfrm flipH="1">
              <a:off x="5232400" y="4606925"/>
              <a:ext cx="23813" cy="231775"/>
            </a:xfrm>
            <a:prstGeom prst="straightConnector1">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cxnSp>
      </p:grpSp>
      <p:sp>
        <p:nvSpPr>
          <p:cNvPr id="13346" name="Text Box 33"/>
          <p:cNvSpPr txBox="1">
            <a:spLocks noChangeArrowheads="1"/>
          </p:cNvSpPr>
          <p:nvPr>
            <p:custDataLst>
              <p:tags r:id="rId4"/>
            </p:custDataLst>
          </p:nvPr>
        </p:nvSpPr>
        <p:spPr bwMode="auto">
          <a:xfrm>
            <a:off x="5588000" y="2628900"/>
            <a:ext cx="3021013"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height</a:t>
            </a:r>
            <a:r>
              <a:rPr lang="en-US" altLang="en-US">
                <a:solidFill>
                  <a:srgbClr val="FF0000"/>
                </a:solidFill>
              </a:rPr>
              <a:t>  h</a:t>
            </a:r>
          </a:p>
          <a:p>
            <a:pPr eaLnBrk="1" hangingPunct="1"/>
            <a:r>
              <a:rPr lang="en-US" altLang="en-US">
                <a:solidFill>
                  <a:srgbClr val="FF0000"/>
                </a:solidFill>
              </a:rPr>
              <a:t>2</a:t>
            </a:r>
            <a:r>
              <a:rPr lang="en-US" altLang="en-US" baseline="30000">
                <a:solidFill>
                  <a:srgbClr val="FF0000"/>
                </a:solidFill>
              </a:rPr>
              <a:t>h+1</a:t>
            </a:r>
            <a:r>
              <a:rPr lang="en-US" altLang="en-US">
                <a:solidFill>
                  <a:srgbClr val="FF0000"/>
                </a:solidFill>
              </a:rPr>
              <a:t> – 1 </a:t>
            </a:r>
            <a:r>
              <a:rPr lang="en-US" altLang="en-US">
                <a:solidFill>
                  <a:schemeClr val="tx2"/>
                </a:solidFill>
              </a:rPr>
              <a:t>nodes</a:t>
            </a:r>
          </a:p>
          <a:p>
            <a:pPr eaLnBrk="1" hangingPunct="1"/>
            <a:r>
              <a:rPr lang="en-US" altLang="en-US">
                <a:solidFill>
                  <a:srgbClr val="FF0000"/>
                </a:solidFill>
              </a:rPr>
              <a:t>2</a:t>
            </a:r>
            <a:r>
              <a:rPr lang="en-US" altLang="en-US" baseline="30000">
                <a:solidFill>
                  <a:srgbClr val="FF0000"/>
                </a:solidFill>
              </a:rPr>
              <a:t>h </a:t>
            </a:r>
            <a:r>
              <a:rPr lang="en-US" altLang="en-US">
                <a:solidFill>
                  <a:srgbClr val="FF0000"/>
                </a:solidFill>
              </a:rPr>
              <a:t>– 1 </a:t>
            </a:r>
            <a:r>
              <a:rPr lang="en-US" altLang="en-US"/>
              <a:t>non-leaves</a:t>
            </a:r>
          </a:p>
          <a:p>
            <a:pPr eaLnBrk="1" hangingPunct="1"/>
            <a:r>
              <a:rPr lang="en-US" altLang="en-US">
                <a:solidFill>
                  <a:srgbClr val="FF0000"/>
                </a:solidFill>
              </a:rPr>
              <a:t>2</a:t>
            </a:r>
            <a:r>
              <a:rPr lang="en-US" altLang="en-US" baseline="30000">
                <a:solidFill>
                  <a:srgbClr val="FF0000"/>
                </a:solidFill>
              </a:rPr>
              <a:t>h  </a:t>
            </a:r>
            <a:r>
              <a:rPr lang="en-US" altLang="en-US"/>
              <a:t>leaves</a:t>
            </a:r>
          </a:p>
        </p:txBody>
      </p:sp>
      <p:sp>
        <p:nvSpPr>
          <p:cNvPr id="13347" name="Text Box 34" hidden="1"/>
          <p:cNvSpPr txBox="1">
            <a:spLocks noChangeArrowheads="1"/>
          </p:cNvSpPr>
          <p:nvPr>
            <p:custDataLst>
              <p:tags r:id="rId5"/>
            </p:custDataLst>
          </p:nvPr>
        </p:nvSpPr>
        <p:spPr bwMode="auto">
          <a:xfrm>
            <a:off x="228600" y="5334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200">
                <a:solidFill>
                  <a:schemeClr val="accent1"/>
                </a:solidFill>
              </a:rPr>
              <a:t>skip</a:t>
            </a:r>
          </a:p>
        </p:txBody>
      </p:sp>
    </p:spTree>
    <p:extLst>
      <p:ext uri="{BB962C8B-B14F-4D97-AF65-F5344CB8AC3E}">
        <p14:creationId xmlns:p14="http://schemas.microsoft.com/office/powerpoint/2010/main" val="826499877"/>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E32B31D4-BDB2-46EE-9403-FE6D3C4A4F72}" type="slidenum">
              <a:rPr lang="en-US" altLang="en-US">
                <a:latin typeface="Arial" panose="020B0604020202020204" pitchFamily="34" charset="0"/>
              </a:rPr>
              <a:pPr eaLnBrk="1" hangingPunct="1"/>
              <a:t>90</a:t>
            </a:fld>
            <a:endParaRPr lang="en-US" altLang="en-US">
              <a:latin typeface="Arial" panose="020B0604020202020204" pitchFamily="34" charset="0"/>
            </a:endParaRPr>
          </a:p>
        </p:txBody>
      </p:sp>
      <p:sp>
        <p:nvSpPr>
          <p:cNvPr id="29701" name="Rectangle 2"/>
          <p:cNvSpPr>
            <a:spLocks noGrp="1" noChangeArrowheads="1"/>
          </p:cNvSpPr>
          <p:nvPr>
            <p:ph type="body" idx="1"/>
          </p:nvPr>
        </p:nvSpPr>
        <p:spPr>
          <a:xfrm>
            <a:off x="395288" y="1557338"/>
            <a:ext cx="8229600" cy="4713287"/>
          </a:xfrm>
        </p:spPr>
        <p:txBody>
          <a:bodyPr/>
          <a:lstStyle/>
          <a:p>
            <a:pPr eaLnBrk="1" hangingPunct="1"/>
            <a:r>
              <a:rPr lang="tr-TR" altLang="en-US" sz="2800" smtClean="0">
                <a:latin typeface="Times New Roman" panose="02020603050405020304" pitchFamily="18" charset="0"/>
              </a:rPr>
              <a:t>Initially, there are at most two roots of the same degree</a:t>
            </a:r>
          </a:p>
          <a:p>
            <a:pPr eaLnBrk="1" hangingPunct="1">
              <a:lnSpc>
                <a:spcPct val="10000"/>
              </a:lnSpc>
            </a:pPr>
            <a:endParaRPr lang="tr-TR" altLang="en-US" sz="2800" smtClean="0">
              <a:latin typeface="Times New Roman" panose="02020603050405020304" pitchFamily="18" charset="0"/>
            </a:endParaRPr>
          </a:p>
          <a:p>
            <a:pPr eaLnBrk="1" hangingPunct="1"/>
            <a:r>
              <a:rPr lang="tr-TR" altLang="en-US" sz="2800" smtClean="0">
                <a:latin typeface="Times New Roman" panose="02020603050405020304" pitchFamily="18" charset="0"/>
              </a:rPr>
              <a:t>Binomial-heap-merge guarantees that if two roots in h have the same degree they are adjacent in the root list</a:t>
            </a:r>
          </a:p>
          <a:p>
            <a:pPr eaLnBrk="1" hangingPunct="1">
              <a:lnSpc>
                <a:spcPct val="20000"/>
              </a:lnSpc>
            </a:pPr>
            <a:endParaRPr lang="tr-TR" altLang="en-US" sz="2800" smtClean="0">
              <a:latin typeface="Times New Roman" panose="02020603050405020304" pitchFamily="18" charset="0"/>
            </a:endParaRPr>
          </a:p>
          <a:p>
            <a:pPr eaLnBrk="1" hangingPunct="1"/>
            <a:r>
              <a:rPr lang="tr-TR" altLang="en-US" sz="2800" smtClean="0">
                <a:latin typeface="Times New Roman" panose="02020603050405020304" pitchFamily="18" charset="0"/>
              </a:rPr>
              <a:t>During the execution of union, there may be three roots of the same degree appearing on the root list at some time</a:t>
            </a:r>
          </a:p>
        </p:txBody>
      </p:sp>
      <p:sp>
        <p:nvSpPr>
          <p:cNvPr id="29702" name="Rectangle 3"/>
          <p:cNvSpPr>
            <a:spLocks noGrp="1" noChangeArrowheads="1"/>
          </p:cNvSpPr>
          <p:nvPr>
            <p:ph type="title"/>
          </p:nvPr>
        </p:nvSpPr>
        <p:spPr>
          <a:noFill/>
        </p:spPr>
        <p:txBody>
          <a:bodyPr/>
          <a:lstStyle/>
          <a:p>
            <a:pPr eaLnBrk="1" hangingPunct="1"/>
            <a:r>
              <a:rPr lang="tr-TR" altLang="en-US" sz="4000" smtClean="0">
                <a:solidFill>
                  <a:srgbClr val="0000FF"/>
                </a:solidFill>
                <a:latin typeface="Times New Roman" panose="02020603050405020304" pitchFamily="18" charset="0"/>
              </a:rPr>
              <a:t>Uniting Two Binomial Heaps</a:t>
            </a:r>
          </a:p>
        </p:txBody>
      </p:sp>
    </p:spTree>
    <p:extLst>
      <p:ext uri="{BB962C8B-B14F-4D97-AF65-F5344CB8AC3E}">
        <p14:creationId xmlns:p14="http://schemas.microsoft.com/office/powerpoint/2010/main" val="401516865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3"/>
          <p:cNvSpPr>
            <a:spLocks noGrp="1"/>
          </p:cNvSpPr>
          <p:nvPr>
            <p:ph type="dt" sz="quarter" idx="10"/>
          </p:nvPr>
        </p:nvSpPr>
        <p:spPr/>
        <p:txBody>
          <a:bodyPr/>
          <a:lstStyle/>
          <a:p>
            <a:pPr>
              <a:defRPr/>
            </a:pPr>
            <a:r>
              <a:rPr lang="en-US"/>
              <a:t>CS 473</a:t>
            </a:r>
          </a:p>
        </p:txBody>
      </p:sp>
      <p:sp>
        <p:nvSpPr>
          <p:cNvPr id="39" name="Footer Placeholder 4"/>
          <p:cNvSpPr>
            <a:spLocks noGrp="1"/>
          </p:cNvSpPr>
          <p:nvPr>
            <p:ph type="ftr" sz="quarter" idx="11"/>
          </p:nvPr>
        </p:nvSpPr>
        <p:spPr/>
        <p:txBody>
          <a:bodyPr/>
          <a:lstStyle/>
          <a:p>
            <a:pPr>
              <a:defRPr/>
            </a:pPr>
            <a:r>
              <a:rPr lang="en-US"/>
              <a:t>Lecture X</a:t>
            </a:r>
          </a:p>
        </p:txBody>
      </p:sp>
      <p:sp>
        <p:nvSpPr>
          <p:cNvPr id="40"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9CB8E8D3-88C1-4F5C-8BE9-66233585DA4C}" type="slidenum">
              <a:rPr lang="en-US" altLang="en-US">
                <a:latin typeface="Arial" panose="020B0604020202020204" pitchFamily="34" charset="0"/>
              </a:rPr>
              <a:pPr eaLnBrk="1" hangingPunct="1"/>
              <a:t>91</a:t>
            </a:fld>
            <a:endParaRPr lang="en-US" altLang="en-US">
              <a:latin typeface="Arial" panose="020B0604020202020204" pitchFamily="34" charset="0"/>
            </a:endParaRPr>
          </a:p>
        </p:txBody>
      </p:sp>
      <p:sp>
        <p:nvSpPr>
          <p:cNvPr id="30725" name="Text Box 3"/>
          <p:cNvSpPr txBox="1">
            <a:spLocks noChangeArrowheads="1"/>
          </p:cNvSpPr>
          <p:nvPr/>
        </p:nvSpPr>
        <p:spPr bwMode="auto">
          <a:xfrm>
            <a:off x="533400" y="1295400"/>
            <a:ext cx="842486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400">
                <a:solidFill>
                  <a:srgbClr val="FF3300"/>
                </a:solidFill>
              </a:rPr>
              <a:t>CASE 1:</a:t>
            </a:r>
            <a:r>
              <a:rPr lang="tr-TR" altLang="en-US" sz="2400"/>
              <a:t>   Occurs when</a:t>
            </a:r>
            <a:r>
              <a:rPr lang="tr-TR" altLang="en-US" sz="2400">
                <a:solidFill>
                  <a:srgbClr val="333399"/>
                </a:solidFill>
              </a:rPr>
              <a:t>  </a:t>
            </a:r>
            <a:r>
              <a:rPr lang="tr-TR" altLang="en-US" sz="2400">
                <a:solidFill>
                  <a:srgbClr val="FF3300"/>
                </a:solidFill>
              </a:rPr>
              <a:t>degree [</a:t>
            </a:r>
            <a:r>
              <a:rPr lang="tr-TR" altLang="en-US" sz="2400" i="1">
                <a:solidFill>
                  <a:srgbClr val="FF3300"/>
                </a:solidFill>
              </a:rPr>
              <a:t>x</a:t>
            </a:r>
            <a:r>
              <a:rPr lang="tr-TR" altLang="en-US" sz="2400">
                <a:solidFill>
                  <a:srgbClr val="FF3300"/>
                </a:solidFill>
              </a:rPr>
              <a:t>]  </a:t>
            </a:r>
            <a:r>
              <a:rPr lang="tr-TR" altLang="en-US" sz="2400">
                <a:solidFill>
                  <a:srgbClr val="FF3300"/>
                </a:solidFill>
                <a:cs typeface="Arial" panose="020B0604020202020204" pitchFamily="34" charset="0"/>
              </a:rPr>
              <a:t>≠</a:t>
            </a:r>
            <a:r>
              <a:rPr lang="tr-TR" altLang="en-US" sz="2400">
                <a:solidFill>
                  <a:srgbClr val="FF3300"/>
                </a:solidFill>
              </a:rPr>
              <a:t>  degree [next-</a:t>
            </a:r>
            <a:r>
              <a:rPr lang="tr-TR" altLang="en-US" sz="2400" i="1">
                <a:solidFill>
                  <a:srgbClr val="FF3300"/>
                </a:solidFill>
              </a:rPr>
              <a:t>x</a:t>
            </a:r>
            <a:r>
              <a:rPr lang="tr-TR" altLang="en-US" sz="2400">
                <a:solidFill>
                  <a:srgbClr val="FF3300"/>
                </a:solidFill>
              </a:rPr>
              <a:t>]</a:t>
            </a:r>
          </a:p>
          <a:p>
            <a:pPr eaLnBrk="1" hangingPunct="1">
              <a:lnSpc>
                <a:spcPct val="0"/>
              </a:lnSpc>
            </a:pPr>
            <a:endParaRPr lang="tr-TR" altLang="en-US" sz="2000">
              <a:solidFill>
                <a:srgbClr val="0000FF"/>
              </a:solidFill>
            </a:endParaRPr>
          </a:p>
          <a:p>
            <a:pPr eaLnBrk="1" hangingPunct="1"/>
            <a:endParaRPr lang="en-US" altLang="en-US">
              <a:solidFill>
                <a:srgbClr val="333399"/>
              </a:solidFill>
            </a:endParaRPr>
          </a:p>
          <a:p>
            <a:pPr eaLnBrk="1" hangingPunct="1"/>
            <a:r>
              <a:rPr lang="tr-TR" altLang="en-US">
                <a:solidFill>
                  <a:srgbClr val="333399"/>
                </a:solidFill>
              </a:rPr>
              <a:t>           prev-</a:t>
            </a:r>
            <a:r>
              <a:rPr lang="tr-TR" altLang="en-US" i="1">
                <a:solidFill>
                  <a:srgbClr val="333399"/>
                </a:solidFill>
              </a:rPr>
              <a:t>x                   x</a:t>
            </a:r>
            <a:r>
              <a:rPr lang="tr-TR" altLang="en-US">
                <a:solidFill>
                  <a:srgbClr val="333399"/>
                </a:solidFill>
              </a:rPr>
              <a:t>                   next-</a:t>
            </a:r>
            <a:r>
              <a:rPr lang="tr-TR" altLang="en-US" i="1">
                <a:solidFill>
                  <a:srgbClr val="333399"/>
                </a:solidFill>
              </a:rPr>
              <a:t>x</a:t>
            </a:r>
            <a:r>
              <a:rPr lang="tr-TR" altLang="en-US">
                <a:solidFill>
                  <a:srgbClr val="333399"/>
                </a:solidFill>
              </a:rPr>
              <a:t>                sibling { next-</a:t>
            </a:r>
            <a:r>
              <a:rPr lang="tr-TR" altLang="en-US" i="1">
                <a:solidFill>
                  <a:srgbClr val="333399"/>
                </a:solidFill>
              </a:rPr>
              <a:t>x</a:t>
            </a:r>
            <a:r>
              <a:rPr lang="tr-TR" altLang="en-US">
                <a:solidFill>
                  <a:srgbClr val="333399"/>
                </a:solidFill>
              </a:rPr>
              <a:t>}</a:t>
            </a:r>
            <a:r>
              <a:rPr lang="tr-TR" altLang="en-US" b="1">
                <a:solidFill>
                  <a:srgbClr val="333399"/>
                </a:solidFill>
              </a:rPr>
              <a:t>  </a:t>
            </a:r>
          </a:p>
        </p:txBody>
      </p:sp>
      <p:sp>
        <p:nvSpPr>
          <p:cNvPr id="30726" name="Rectangle 4"/>
          <p:cNvSpPr>
            <a:spLocks noChangeArrowheads="1"/>
          </p:cNvSpPr>
          <p:nvPr/>
        </p:nvSpPr>
        <p:spPr bwMode="auto">
          <a:xfrm>
            <a:off x="1906588" y="4146550"/>
            <a:ext cx="5618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a:solidFill>
                  <a:srgbClr val="333399"/>
                </a:solidFill>
              </a:rPr>
              <a:t>            prev-</a:t>
            </a:r>
            <a:r>
              <a:rPr lang="tr-TR" altLang="en-US" i="1">
                <a:solidFill>
                  <a:srgbClr val="333399"/>
                </a:solidFill>
              </a:rPr>
              <a:t>x                 x</a:t>
            </a:r>
            <a:r>
              <a:rPr lang="tr-TR" altLang="en-US">
                <a:solidFill>
                  <a:srgbClr val="333399"/>
                </a:solidFill>
              </a:rPr>
              <a:t>                         next-</a:t>
            </a:r>
            <a:r>
              <a:rPr lang="tr-TR" altLang="en-US" i="1">
                <a:solidFill>
                  <a:srgbClr val="333399"/>
                </a:solidFill>
              </a:rPr>
              <a:t>x </a:t>
            </a:r>
          </a:p>
        </p:txBody>
      </p:sp>
      <p:sp>
        <p:nvSpPr>
          <p:cNvPr id="30727" name="Text Box 5"/>
          <p:cNvSpPr txBox="1">
            <a:spLocks noChangeArrowheads="1"/>
          </p:cNvSpPr>
          <p:nvPr/>
        </p:nvSpPr>
        <p:spPr bwMode="auto">
          <a:xfrm>
            <a:off x="2535238" y="3225800"/>
            <a:ext cx="1150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0728" name="Line 6"/>
          <p:cNvSpPr>
            <a:spLocks noChangeShapeType="1"/>
          </p:cNvSpPr>
          <p:nvPr/>
        </p:nvSpPr>
        <p:spPr bwMode="auto">
          <a:xfrm flipV="1">
            <a:off x="7432675" y="2506663"/>
            <a:ext cx="792163"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30729" name="AutoShape 7"/>
          <p:cNvSpPr>
            <a:spLocks noChangeArrowheads="1"/>
          </p:cNvSpPr>
          <p:nvPr/>
        </p:nvSpPr>
        <p:spPr bwMode="auto">
          <a:xfrm>
            <a:off x="1166813"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0730" name="Line 8"/>
          <p:cNvSpPr>
            <a:spLocks noChangeShapeType="1"/>
          </p:cNvSpPr>
          <p:nvPr/>
        </p:nvSpPr>
        <p:spPr bwMode="auto">
          <a:xfrm>
            <a:off x="806450" y="2505075"/>
            <a:ext cx="5048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731" name="Line 9"/>
          <p:cNvSpPr>
            <a:spLocks noChangeShapeType="1"/>
          </p:cNvSpPr>
          <p:nvPr/>
        </p:nvSpPr>
        <p:spPr bwMode="auto">
          <a:xfrm>
            <a:off x="1814513" y="25050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732" name="Line 10"/>
          <p:cNvSpPr>
            <a:spLocks noChangeShapeType="1"/>
          </p:cNvSpPr>
          <p:nvPr/>
        </p:nvSpPr>
        <p:spPr bwMode="auto">
          <a:xfrm>
            <a:off x="3255963" y="25050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733" name="Line 11"/>
          <p:cNvSpPr>
            <a:spLocks noChangeShapeType="1"/>
          </p:cNvSpPr>
          <p:nvPr/>
        </p:nvSpPr>
        <p:spPr bwMode="auto">
          <a:xfrm>
            <a:off x="4695825" y="25050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734" name="Line 12"/>
          <p:cNvSpPr>
            <a:spLocks noChangeShapeType="1"/>
          </p:cNvSpPr>
          <p:nvPr/>
        </p:nvSpPr>
        <p:spPr bwMode="auto">
          <a:xfrm>
            <a:off x="6207125" y="2505075"/>
            <a:ext cx="11525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735" name="Oval 13"/>
          <p:cNvSpPr>
            <a:spLocks noChangeArrowheads="1"/>
          </p:cNvSpPr>
          <p:nvPr/>
        </p:nvSpPr>
        <p:spPr bwMode="auto">
          <a:xfrm>
            <a:off x="1382713" y="2362200"/>
            <a:ext cx="360362" cy="358775"/>
          </a:xfrm>
          <a:prstGeom prst="ellipse">
            <a:avLst/>
          </a:prstGeom>
          <a:solidFill>
            <a:srgbClr val="00FF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a:t>a</a:t>
            </a:r>
          </a:p>
        </p:txBody>
      </p:sp>
      <p:sp>
        <p:nvSpPr>
          <p:cNvPr id="30736" name="AutoShape 14"/>
          <p:cNvSpPr>
            <a:spLocks noChangeArrowheads="1"/>
          </p:cNvSpPr>
          <p:nvPr/>
        </p:nvSpPr>
        <p:spPr bwMode="auto">
          <a:xfrm>
            <a:off x="2535238"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0737" name="Oval 15"/>
          <p:cNvSpPr>
            <a:spLocks noChangeArrowheads="1"/>
          </p:cNvSpPr>
          <p:nvPr/>
        </p:nvSpPr>
        <p:spPr bwMode="auto">
          <a:xfrm>
            <a:off x="2751138" y="2362200"/>
            <a:ext cx="360362" cy="358775"/>
          </a:xfrm>
          <a:prstGeom prst="ellipse">
            <a:avLst/>
          </a:prstGeom>
          <a:solidFill>
            <a:srgbClr val="00FF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a:t>b</a:t>
            </a:r>
          </a:p>
        </p:txBody>
      </p:sp>
      <p:sp>
        <p:nvSpPr>
          <p:cNvPr id="30738" name="AutoShape 16"/>
          <p:cNvSpPr>
            <a:spLocks noChangeArrowheads="1"/>
          </p:cNvSpPr>
          <p:nvPr/>
        </p:nvSpPr>
        <p:spPr bwMode="auto">
          <a:xfrm>
            <a:off x="3975100"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0739" name="Oval 17"/>
          <p:cNvSpPr>
            <a:spLocks noChangeArrowheads="1"/>
          </p:cNvSpPr>
          <p:nvPr/>
        </p:nvSpPr>
        <p:spPr bwMode="auto">
          <a:xfrm>
            <a:off x="4191000" y="2362200"/>
            <a:ext cx="360363" cy="358775"/>
          </a:xfrm>
          <a:prstGeom prst="ellipse">
            <a:avLst/>
          </a:prstGeom>
          <a:solidFill>
            <a:srgbClr val="00FF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a:t>c</a:t>
            </a:r>
          </a:p>
        </p:txBody>
      </p:sp>
      <p:sp>
        <p:nvSpPr>
          <p:cNvPr id="30740" name="AutoShape 18"/>
          <p:cNvSpPr>
            <a:spLocks noChangeArrowheads="1"/>
          </p:cNvSpPr>
          <p:nvPr/>
        </p:nvSpPr>
        <p:spPr bwMode="auto">
          <a:xfrm>
            <a:off x="5559425"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0741" name="Oval 19"/>
          <p:cNvSpPr>
            <a:spLocks noChangeArrowheads="1"/>
          </p:cNvSpPr>
          <p:nvPr/>
        </p:nvSpPr>
        <p:spPr bwMode="auto">
          <a:xfrm>
            <a:off x="5775325" y="2362200"/>
            <a:ext cx="360363" cy="358775"/>
          </a:xfrm>
          <a:prstGeom prst="ellipse">
            <a:avLst/>
          </a:prstGeom>
          <a:solidFill>
            <a:srgbClr val="00FF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a:t>d</a:t>
            </a:r>
          </a:p>
        </p:txBody>
      </p:sp>
      <p:sp>
        <p:nvSpPr>
          <p:cNvPr id="30742" name="Line 20"/>
          <p:cNvSpPr>
            <a:spLocks noChangeShapeType="1"/>
          </p:cNvSpPr>
          <p:nvPr/>
        </p:nvSpPr>
        <p:spPr bwMode="auto">
          <a:xfrm flipV="1">
            <a:off x="7380288" y="4868863"/>
            <a:ext cx="792162"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30743" name="AutoShape 21"/>
          <p:cNvSpPr>
            <a:spLocks noChangeArrowheads="1"/>
          </p:cNvSpPr>
          <p:nvPr/>
        </p:nvSpPr>
        <p:spPr bwMode="auto">
          <a:xfrm>
            <a:off x="1114425"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0744" name="Line 22"/>
          <p:cNvSpPr>
            <a:spLocks noChangeShapeType="1"/>
          </p:cNvSpPr>
          <p:nvPr/>
        </p:nvSpPr>
        <p:spPr bwMode="auto">
          <a:xfrm>
            <a:off x="754063" y="4867275"/>
            <a:ext cx="5048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745" name="Line 23"/>
          <p:cNvSpPr>
            <a:spLocks noChangeShapeType="1"/>
          </p:cNvSpPr>
          <p:nvPr/>
        </p:nvSpPr>
        <p:spPr bwMode="auto">
          <a:xfrm>
            <a:off x="1762125" y="48672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746" name="Line 24"/>
          <p:cNvSpPr>
            <a:spLocks noChangeShapeType="1"/>
          </p:cNvSpPr>
          <p:nvPr/>
        </p:nvSpPr>
        <p:spPr bwMode="auto">
          <a:xfrm>
            <a:off x="3203575" y="48672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747" name="Line 25"/>
          <p:cNvSpPr>
            <a:spLocks noChangeShapeType="1"/>
          </p:cNvSpPr>
          <p:nvPr/>
        </p:nvSpPr>
        <p:spPr bwMode="auto">
          <a:xfrm>
            <a:off x="4643438" y="48672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748" name="Line 26"/>
          <p:cNvSpPr>
            <a:spLocks noChangeShapeType="1"/>
          </p:cNvSpPr>
          <p:nvPr/>
        </p:nvSpPr>
        <p:spPr bwMode="auto">
          <a:xfrm>
            <a:off x="6154738" y="4867275"/>
            <a:ext cx="11525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749" name="Oval 27"/>
          <p:cNvSpPr>
            <a:spLocks noChangeArrowheads="1"/>
          </p:cNvSpPr>
          <p:nvPr/>
        </p:nvSpPr>
        <p:spPr bwMode="auto">
          <a:xfrm>
            <a:off x="1330325" y="4724400"/>
            <a:ext cx="360363" cy="358775"/>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a:t>a</a:t>
            </a:r>
          </a:p>
        </p:txBody>
      </p:sp>
      <p:sp>
        <p:nvSpPr>
          <p:cNvPr id="30750" name="AutoShape 28"/>
          <p:cNvSpPr>
            <a:spLocks noChangeArrowheads="1"/>
          </p:cNvSpPr>
          <p:nvPr/>
        </p:nvSpPr>
        <p:spPr bwMode="auto">
          <a:xfrm>
            <a:off x="2482850"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0751" name="Oval 29"/>
          <p:cNvSpPr>
            <a:spLocks noChangeArrowheads="1"/>
          </p:cNvSpPr>
          <p:nvPr/>
        </p:nvSpPr>
        <p:spPr bwMode="auto">
          <a:xfrm>
            <a:off x="2698750" y="4724400"/>
            <a:ext cx="360363" cy="358775"/>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a:t>b</a:t>
            </a:r>
          </a:p>
        </p:txBody>
      </p:sp>
      <p:sp>
        <p:nvSpPr>
          <p:cNvPr id="30752" name="AutoShape 30"/>
          <p:cNvSpPr>
            <a:spLocks noChangeArrowheads="1"/>
          </p:cNvSpPr>
          <p:nvPr/>
        </p:nvSpPr>
        <p:spPr bwMode="auto">
          <a:xfrm>
            <a:off x="3922713"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0753" name="Oval 31"/>
          <p:cNvSpPr>
            <a:spLocks noChangeArrowheads="1"/>
          </p:cNvSpPr>
          <p:nvPr/>
        </p:nvSpPr>
        <p:spPr bwMode="auto">
          <a:xfrm>
            <a:off x="4138613" y="4724400"/>
            <a:ext cx="360362" cy="358775"/>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a:t>c</a:t>
            </a:r>
          </a:p>
        </p:txBody>
      </p:sp>
      <p:sp>
        <p:nvSpPr>
          <p:cNvPr id="30754" name="AutoShape 32"/>
          <p:cNvSpPr>
            <a:spLocks noChangeArrowheads="1"/>
          </p:cNvSpPr>
          <p:nvPr/>
        </p:nvSpPr>
        <p:spPr bwMode="auto">
          <a:xfrm>
            <a:off x="5507038"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0755" name="Oval 33"/>
          <p:cNvSpPr>
            <a:spLocks noChangeArrowheads="1"/>
          </p:cNvSpPr>
          <p:nvPr/>
        </p:nvSpPr>
        <p:spPr bwMode="auto">
          <a:xfrm>
            <a:off x="5722938" y="4724400"/>
            <a:ext cx="360362" cy="358775"/>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a:t>d</a:t>
            </a:r>
          </a:p>
        </p:txBody>
      </p:sp>
      <p:sp>
        <p:nvSpPr>
          <p:cNvPr id="30756" name="Line 34"/>
          <p:cNvSpPr>
            <a:spLocks noChangeShapeType="1"/>
          </p:cNvSpPr>
          <p:nvPr/>
        </p:nvSpPr>
        <p:spPr bwMode="auto">
          <a:xfrm flipV="1">
            <a:off x="374650" y="2506663"/>
            <a:ext cx="576263"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30757" name="Line 35"/>
          <p:cNvSpPr>
            <a:spLocks noChangeShapeType="1"/>
          </p:cNvSpPr>
          <p:nvPr/>
        </p:nvSpPr>
        <p:spPr bwMode="auto">
          <a:xfrm flipV="1">
            <a:off x="250825" y="4867275"/>
            <a:ext cx="792163" cy="1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30758" name="Text Box 36"/>
          <p:cNvSpPr txBox="1">
            <a:spLocks noChangeArrowheads="1"/>
          </p:cNvSpPr>
          <p:nvPr/>
        </p:nvSpPr>
        <p:spPr bwMode="auto">
          <a:xfrm>
            <a:off x="2730500" y="3224213"/>
            <a:ext cx="1687513"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k                          </a:t>
            </a:r>
            <a:r>
              <a:rPr lang="tr-TR" altLang="en-US" sz="2000" i="1"/>
              <a:t>B</a:t>
            </a:r>
            <a:r>
              <a:rPr lang="tr-TR" altLang="en-US" sz="2000" i="1" baseline="-25000"/>
              <a:t>l</a:t>
            </a:r>
          </a:p>
          <a:p>
            <a:pPr eaLnBrk="1" hangingPunct="1"/>
            <a:endParaRPr lang="tr-TR" altLang="en-US" sz="2000" i="1" baseline="-25000"/>
          </a:p>
          <a:p>
            <a:pPr eaLnBrk="1" hangingPunct="1"/>
            <a:r>
              <a:rPr lang="tr-TR" altLang="en-US" sz="2000" i="1" baseline="-25000"/>
              <a:t>            </a:t>
            </a:r>
            <a:r>
              <a:rPr lang="tr-TR" altLang="en-US" sz="2000" i="1"/>
              <a:t>l &gt;k</a:t>
            </a:r>
          </a:p>
        </p:txBody>
      </p:sp>
      <p:sp>
        <p:nvSpPr>
          <p:cNvPr id="30759" name="Rectangle 37"/>
          <p:cNvSpPr>
            <a:spLocks noChangeArrowheads="1"/>
          </p:cNvSpPr>
          <p:nvPr/>
        </p:nvSpPr>
        <p:spPr bwMode="auto">
          <a:xfrm>
            <a:off x="2700338" y="5734050"/>
            <a:ext cx="187166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k                         </a:t>
            </a:r>
            <a:r>
              <a:rPr lang="tr-TR" altLang="en-US" sz="2000" i="1"/>
              <a:t>B</a:t>
            </a:r>
            <a:r>
              <a:rPr lang="tr-TR" altLang="en-US" sz="2000" i="1" baseline="-25000"/>
              <a:t>l</a:t>
            </a:r>
          </a:p>
          <a:p>
            <a:pPr eaLnBrk="1" hangingPunct="1"/>
            <a:endParaRPr lang="tr-TR" altLang="en-US" sz="2000" i="1" baseline="-25000"/>
          </a:p>
          <a:p>
            <a:pPr eaLnBrk="1" hangingPunct="1"/>
            <a:r>
              <a:rPr lang="tr-TR" altLang="en-US" sz="2000" i="1" baseline="-25000"/>
              <a:t>           </a:t>
            </a:r>
          </a:p>
        </p:txBody>
      </p:sp>
      <p:sp>
        <p:nvSpPr>
          <p:cNvPr id="30760" name="Rectangle 38"/>
          <p:cNvSpPr>
            <a:spLocks noGrp="1" noChangeArrowheads="1"/>
          </p:cNvSpPr>
          <p:nvPr>
            <p:ph type="title"/>
          </p:nvPr>
        </p:nvSpPr>
        <p:spPr>
          <a:noFill/>
        </p:spPr>
        <p:txBody>
          <a:bodyPr/>
          <a:lstStyle/>
          <a:p>
            <a:pPr eaLnBrk="1" hangingPunct="1"/>
            <a:r>
              <a:rPr lang="tr-TR" altLang="en-US" sz="4000" smtClean="0">
                <a:solidFill>
                  <a:srgbClr val="0000FF"/>
                </a:solidFill>
                <a:latin typeface="Times New Roman" panose="02020603050405020304" pitchFamily="18" charset="0"/>
              </a:rPr>
              <a:t>Uniting Two Binomial Heaps</a:t>
            </a:r>
          </a:p>
        </p:txBody>
      </p:sp>
    </p:spTree>
    <p:extLst>
      <p:ext uri="{BB962C8B-B14F-4D97-AF65-F5344CB8AC3E}">
        <p14:creationId xmlns:p14="http://schemas.microsoft.com/office/powerpoint/2010/main" val="272402484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ate Placeholder 3"/>
          <p:cNvSpPr>
            <a:spLocks noGrp="1"/>
          </p:cNvSpPr>
          <p:nvPr>
            <p:ph type="dt" sz="quarter" idx="10"/>
          </p:nvPr>
        </p:nvSpPr>
        <p:spPr/>
        <p:txBody>
          <a:bodyPr/>
          <a:lstStyle/>
          <a:p>
            <a:pPr>
              <a:defRPr/>
            </a:pPr>
            <a:r>
              <a:rPr lang="en-US"/>
              <a:t>CS 473</a:t>
            </a:r>
          </a:p>
        </p:txBody>
      </p:sp>
      <p:sp>
        <p:nvSpPr>
          <p:cNvPr id="38" name="Footer Placeholder 4"/>
          <p:cNvSpPr>
            <a:spLocks noGrp="1"/>
          </p:cNvSpPr>
          <p:nvPr>
            <p:ph type="ftr" sz="quarter" idx="11"/>
          </p:nvPr>
        </p:nvSpPr>
        <p:spPr/>
        <p:txBody>
          <a:bodyPr/>
          <a:lstStyle/>
          <a:p>
            <a:pPr>
              <a:defRPr/>
            </a:pPr>
            <a:r>
              <a:rPr lang="en-US"/>
              <a:t>Lecture X</a:t>
            </a:r>
          </a:p>
        </p:txBody>
      </p:sp>
      <p:sp>
        <p:nvSpPr>
          <p:cNvPr id="39"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CCE1214-273E-4F15-B1F5-E5204D221B43}" type="slidenum">
              <a:rPr lang="en-US" altLang="en-US">
                <a:latin typeface="Arial" panose="020B0604020202020204" pitchFamily="34" charset="0"/>
              </a:rPr>
              <a:pPr eaLnBrk="1" hangingPunct="1"/>
              <a:t>92</a:t>
            </a:fld>
            <a:endParaRPr lang="en-US" altLang="en-US">
              <a:latin typeface="Arial" panose="020B0604020202020204" pitchFamily="34" charset="0"/>
            </a:endParaRPr>
          </a:p>
        </p:txBody>
      </p:sp>
      <p:sp>
        <p:nvSpPr>
          <p:cNvPr id="31749" name="Line 2"/>
          <p:cNvSpPr>
            <a:spLocks noChangeShapeType="1"/>
          </p:cNvSpPr>
          <p:nvPr/>
        </p:nvSpPr>
        <p:spPr bwMode="auto">
          <a:xfrm flipV="1">
            <a:off x="7299325" y="3271838"/>
            <a:ext cx="79216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31750" name="Text Box 4"/>
          <p:cNvSpPr txBox="1">
            <a:spLocks noChangeArrowheads="1"/>
          </p:cNvSpPr>
          <p:nvPr/>
        </p:nvSpPr>
        <p:spPr bwMode="auto">
          <a:xfrm>
            <a:off x="1143000" y="2667000"/>
            <a:ext cx="6656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a:t>prev-</a:t>
            </a:r>
            <a:r>
              <a:rPr lang="tr-TR" altLang="en-US" i="1"/>
              <a:t>x               x</a:t>
            </a:r>
            <a:r>
              <a:rPr lang="tr-TR" altLang="en-US"/>
              <a:t>                 next-</a:t>
            </a:r>
            <a:r>
              <a:rPr lang="tr-TR" altLang="en-US" i="1"/>
              <a:t>x</a:t>
            </a:r>
            <a:r>
              <a:rPr lang="tr-TR" altLang="en-US"/>
              <a:t>            sibling [next-</a:t>
            </a:r>
            <a:r>
              <a:rPr lang="tr-TR" altLang="en-US" i="1"/>
              <a:t>x</a:t>
            </a:r>
            <a:r>
              <a:rPr lang="tr-TR" altLang="en-US"/>
              <a:t>]  </a:t>
            </a:r>
          </a:p>
        </p:txBody>
      </p:sp>
      <p:sp>
        <p:nvSpPr>
          <p:cNvPr id="31751" name="Rectangle 5"/>
          <p:cNvSpPr>
            <a:spLocks noChangeArrowheads="1"/>
          </p:cNvSpPr>
          <p:nvPr/>
        </p:nvSpPr>
        <p:spPr bwMode="auto">
          <a:xfrm>
            <a:off x="2362200" y="4495800"/>
            <a:ext cx="5618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a:t>    prev-</a:t>
            </a:r>
            <a:r>
              <a:rPr lang="tr-TR" altLang="en-US" i="1"/>
              <a:t>x           </a:t>
            </a:r>
            <a:r>
              <a:rPr lang="en-US" altLang="en-US" i="1"/>
              <a:t>     </a:t>
            </a:r>
            <a:r>
              <a:rPr lang="tr-TR" altLang="en-US" i="1"/>
              <a:t>    x</a:t>
            </a:r>
            <a:r>
              <a:rPr lang="tr-TR" altLang="en-US"/>
              <a:t>                      next-</a:t>
            </a:r>
            <a:r>
              <a:rPr lang="tr-TR" altLang="en-US" i="1"/>
              <a:t>x</a:t>
            </a:r>
          </a:p>
        </p:txBody>
      </p:sp>
      <p:sp>
        <p:nvSpPr>
          <p:cNvPr id="31752" name="AutoShape 6"/>
          <p:cNvSpPr>
            <a:spLocks noChangeArrowheads="1"/>
          </p:cNvSpPr>
          <p:nvPr/>
        </p:nvSpPr>
        <p:spPr bwMode="auto">
          <a:xfrm>
            <a:off x="1033463"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1753" name="Line 7"/>
          <p:cNvSpPr>
            <a:spLocks noChangeShapeType="1"/>
          </p:cNvSpPr>
          <p:nvPr/>
        </p:nvSpPr>
        <p:spPr bwMode="auto">
          <a:xfrm>
            <a:off x="673100" y="3270250"/>
            <a:ext cx="5048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54" name="Line 8"/>
          <p:cNvSpPr>
            <a:spLocks noChangeShapeType="1"/>
          </p:cNvSpPr>
          <p:nvPr/>
        </p:nvSpPr>
        <p:spPr bwMode="auto">
          <a:xfrm>
            <a:off x="1681163" y="3270250"/>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55" name="Line 9"/>
          <p:cNvSpPr>
            <a:spLocks noChangeShapeType="1"/>
          </p:cNvSpPr>
          <p:nvPr/>
        </p:nvSpPr>
        <p:spPr bwMode="auto">
          <a:xfrm>
            <a:off x="3122613" y="3270250"/>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56" name="Line 10"/>
          <p:cNvSpPr>
            <a:spLocks noChangeShapeType="1"/>
          </p:cNvSpPr>
          <p:nvPr/>
        </p:nvSpPr>
        <p:spPr bwMode="auto">
          <a:xfrm>
            <a:off x="4562475" y="3270250"/>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57" name="Line 11"/>
          <p:cNvSpPr>
            <a:spLocks noChangeShapeType="1"/>
          </p:cNvSpPr>
          <p:nvPr/>
        </p:nvSpPr>
        <p:spPr bwMode="auto">
          <a:xfrm>
            <a:off x="6073775" y="3270250"/>
            <a:ext cx="11525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58" name="Oval 12"/>
          <p:cNvSpPr>
            <a:spLocks noChangeArrowheads="1"/>
          </p:cNvSpPr>
          <p:nvPr/>
        </p:nvSpPr>
        <p:spPr bwMode="auto">
          <a:xfrm>
            <a:off x="1249363" y="3127375"/>
            <a:ext cx="360362" cy="358775"/>
          </a:xfrm>
          <a:prstGeom prst="ellipse">
            <a:avLst/>
          </a:prstGeom>
          <a:solidFill>
            <a:srgbClr val="00FF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a:t>a</a:t>
            </a:r>
          </a:p>
        </p:txBody>
      </p:sp>
      <p:sp>
        <p:nvSpPr>
          <p:cNvPr id="31759" name="AutoShape 13"/>
          <p:cNvSpPr>
            <a:spLocks noChangeArrowheads="1"/>
          </p:cNvSpPr>
          <p:nvPr/>
        </p:nvSpPr>
        <p:spPr bwMode="auto">
          <a:xfrm>
            <a:off x="2401888"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1760" name="Oval 14"/>
          <p:cNvSpPr>
            <a:spLocks noChangeArrowheads="1"/>
          </p:cNvSpPr>
          <p:nvPr/>
        </p:nvSpPr>
        <p:spPr bwMode="auto">
          <a:xfrm>
            <a:off x="2617788" y="3127375"/>
            <a:ext cx="360362" cy="358775"/>
          </a:xfrm>
          <a:prstGeom prst="ellipse">
            <a:avLst/>
          </a:prstGeom>
          <a:solidFill>
            <a:srgbClr val="00FF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a:t>b</a:t>
            </a:r>
          </a:p>
        </p:txBody>
      </p:sp>
      <p:sp>
        <p:nvSpPr>
          <p:cNvPr id="31761" name="AutoShape 15"/>
          <p:cNvSpPr>
            <a:spLocks noChangeArrowheads="1"/>
          </p:cNvSpPr>
          <p:nvPr/>
        </p:nvSpPr>
        <p:spPr bwMode="auto">
          <a:xfrm>
            <a:off x="3841750"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1762" name="Oval 16"/>
          <p:cNvSpPr>
            <a:spLocks noChangeArrowheads="1"/>
          </p:cNvSpPr>
          <p:nvPr/>
        </p:nvSpPr>
        <p:spPr bwMode="auto">
          <a:xfrm>
            <a:off x="4057650" y="3127375"/>
            <a:ext cx="360363" cy="358775"/>
          </a:xfrm>
          <a:prstGeom prst="ellipse">
            <a:avLst/>
          </a:prstGeom>
          <a:solidFill>
            <a:srgbClr val="00FF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a:t>c</a:t>
            </a:r>
          </a:p>
        </p:txBody>
      </p:sp>
      <p:sp>
        <p:nvSpPr>
          <p:cNvPr id="31763" name="AutoShape 17"/>
          <p:cNvSpPr>
            <a:spLocks noChangeArrowheads="1"/>
          </p:cNvSpPr>
          <p:nvPr/>
        </p:nvSpPr>
        <p:spPr bwMode="auto">
          <a:xfrm>
            <a:off x="5426075"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1764" name="Oval 18"/>
          <p:cNvSpPr>
            <a:spLocks noChangeArrowheads="1"/>
          </p:cNvSpPr>
          <p:nvPr/>
        </p:nvSpPr>
        <p:spPr bwMode="auto">
          <a:xfrm>
            <a:off x="5641975" y="3127375"/>
            <a:ext cx="360363" cy="358775"/>
          </a:xfrm>
          <a:prstGeom prst="ellipse">
            <a:avLst/>
          </a:prstGeom>
          <a:solidFill>
            <a:srgbClr val="00FF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a:t>d</a:t>
            </a:r>
          </a:p>
        </p:txBody>
      </p:sp>
      <p:sp>
        <p:nvSpPr>
          <p:cNvPr id="31765" name="AutoShape 19"/>
          <p:cNvSpPr>
            <a:spLocks noChangeArrowheads="1"/>
          </p:cNvSpPr>
          <p:nvPr/>
        </p:nvSpPr>
        <p:spPr bwMode="auto">
          <a:xfrm>
            <a:off x="1196975" y="4876800"/>
            <a:ext cx="839788" cy="862013"/>
          </a:xfrm>
          <a:prstGeom prst="triangle">
            <a:avLst>
              <a:gd name="adj" fmla="val 50000"/>
            </a:avLst>
          </a:prstGeom>
          <a:solidFill>
            <a:srgbClr val="00CCFF"/>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1766" name="Line 20"/>
          <p:cNvSpPr>
            <a:spLocks noChangeShapeType="1"/>
          </p:cNvSpPr>
          <p:nvPr/>
        </p:nvSpPr>
        <p:spPr bwMode="auto">
          <a:xfrm>
            <a:off x="860425" y="5091113"/>
            <a:ext cx="55245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67" name="Line 21"/>
          <p:cNvSpPr>
            <a:spLocks noChangeShapeType="1"/>
          </p:cNvSpPr>
          <p:nvPr/>
        </p:nvSpPr>
        <p:spPr bwMode="auto">
          <a:xfrm>
            <a:off x="1828800" y="5091113"/>
            <a:ext cx="102393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68" name="Line 22"/>
          <p:cNvSpPr>
            <a:spLocks noChangeShapeType="1"/>
          </p:cNvSpPr>
          <p:nvPr/>
        </p:nvSpPr>
        <p:spPr bwMode="auto">
          <a:xfrm>
            <a:off x="3270250" y="5091113"/>
            <a:ext cx="102393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69" name="Line 23"/>
          <p:cNvSpPr>
            <a:spLocks noChangeShapeType="1"/>
          </p:cNvSpPr>
          <p:nvPr/>
        </p:nvSpPr>
        <p:spPr bwMode="auto">
          <a:xfrm>
            <a:off x="4710113" y="5091113"/>
            <a:ext cx="1023937"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70" name="Line 24"/>
          <p:cNvSpPr>
            <a:spLocks noChangeShapeType="1"/>
          </p:cNvSpPr>
          <p:nvPr/>
        </p:nvSpPr>
        <p:spPr bwMode="auto">
          <a:xfrm>
            <a:off x="6200775" y="5091113"/>
            <a:ext cx="126047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71" name="Oval 25"/>
          <p:cNvSpPr>
            <a:spLocks noChangeArrowheads="1"/>
          </p:cNvSpPr>
          <p:nvPr/>
        </p:nvSpPr>
        <p:spPr bwMode="auto">
          <a:xfrm>
            <a:off x="1450975" y="4876800"/>
            <a:ext cx="393700" cy="430213"/>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a:t>a</a:t>
            </a:r>
          </a:p>
        </p:txBody>
      </p:sp>
      <p:sp>
        <p:nvSpPr>
          <p:cNvPr id="31772" name="AutoShape 26"/>
          <p:cNvSpPr>
            <a:spLocks noChangeArrowheads="1"/>
          </p:cNvSpPr>
          <p:nvPr/>
        </p:nvSpPr>
        <p:spPr bwMode="auto">
          <a:xfrm>
            <a:off x="2565400" y="4876800"/>
            <a:ext cx="839788" cy="862013"/>
          </a:xfrm>
          <a:prstGeom prst="triangle">
            <a:avLst>
              <a:gd name="adj" fmla="val 50000"/>
            </a:avLst>
          </a:prstGeom>
          <a:solidFill>
            <a:srgbClr val="00CCFF"/>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1773" name="Oval 27"/>
          <p:cNvSpPr>
            <a:spLocks noChangeArrowheads="1"/>
          </p:cNvSpPr>
          <p:nvPr/>
        </p:nvSpPr>
        <p:spPr bwMode="auto">
          <a:xfrm>
            <a:off x="2819400" y="4876800"/>
            <a:ext cx="393700" cy="430213"/>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a:t>b</a:t>
            </a:r>
          </a:p>
        </p:txBody>
      </p:sp>
      <p:sp>
        <p:nvSpPr>
          <p:cNvPr id="31774" name="AutoShape 28"/>
          <p:cNvSpPr>
            <a:spLocks noChangeArrowheads="1"/>
          </p:cNvSpPr>
          <p:nvPr/>
        </p:nvSpPr>
        <p:spPr bwMode="auto">
          <a:xfrm>
            <a:off x="4005263" y="4876800"/>
            <a:ext cx="839787" cy="862013"/>
          </a:xfrm>
          <a:prstGeom prst="triangle">
            <a:avLst>
              <a:gd name="adj" fmla="val 50000"/>
            </a:avLst>
          </a:prstGeom>
          <a:solidFill>
            <a:srgbClr val="00CCFF"/>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1775" name="Oval 29"/>
          <p:cNvSpPr>
            <a:spLocks noChangeArrowheads="1"/>
          </p:cNvSpPr>
          <p:nvPr/>
        </p:nvSpPr>
        <p:spPr bwMode="auto">
          <a:xfrm>
            <a:off x="4292600" y="4803775"/>
            <a:ext cx="393700" cy="430213"/>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a:t>c</a:t>
            </a:r>
          </a:p>
        </p:txBody>
      </p:sp>
      <p:sp>
        <p:nvSpPr>
          <p:cNvPr id="31776" name="AutoShape 30"/>
          <p:cNvSpPr>
            <a:spLocks noChangeArrowheads="1"/>
          </p:cNvSpPr>
          <p:nvPr/>
        </p:nvSpPr>
        <p:spPr bwMode="auto">
          <a:xfrm>
            <a:off x="5589588" y="4876800"/>
            <a:ext cx="839787" cy="862013"/>
          </a:xfrm>
          <a:prstGeom prst="triangle">
            <a:avLst>
              <a:gd name="adj" fmla="val 50000"/>
            </a:avLst>
          </a:prstGeom>
          <a:solidFill>
            <a:srgbClr val="00CCFF"/>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1777" name="Oval 31"/>
          <p:cNvSpPr>
            <a:spLocks noChangeArrowheads="1"/>
          </p:cNvSpPr>
          <p:nvPr/>
        </p:nvSpPr>
        <p:spPr bwMode="auto">
          <a:xfrm>
            <a:off x="5843588" y="4876800"/>
            <a:ext cx="393700" cy="430213"/>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a:t>d</a:t>
            </a:r>
          </a:p>
        </p:txBody>
      </p:sp>
      <p:sp>
        <p:nvSpPr>
          <p:cNvPr id="31778" name="Text Box 32"/>
          <p:cNvSpPr txBox="1">
            <a:spLocks noChangeArrowheads="1"/>
          </p:cNvSpPr>
          <p:nvPr/>
        </p:nvSpPr>
        <p:spPr bwMode="auto">
          <a:xfrm>
            <a:off x="2474913" y="4279900"/>
            <a:ext cx="388778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sz="2000" baseline="-25000"/>
          </a:p>
        </p:txBody>
      </p:sp>
      <p:sp>
        <p:nvSpPr>
          <p:cNvPr id="31779" name="Text Box 33"/>
          <p:cNvSpPr txBox="1">
            <a:spLocks noChangeArrowheads="1"/>
          </p:cNvSpPr>
          <p:nvPr/>
        </p:nvSpPr>
        <p:spPr bwMode="auto">
          <a:xfrm>
            <a:off x="2546350" y="4075113"/>
            <a:ext cx="453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a:t>B</a:t>
            </a:r>
            <a:r>
              <a:rPr lang="tr-TR" altLang="en-US" sz="2000" baseline="-25000"/>
              <a:t>K                         </a:t>
            </a:r>
            <a:r>
              <a:rPr lang="tr-TR" altLang="en-US" sz="2000"/>
              <a:t>B</a:t>
            </a:r>
            <a:r>
              <a:rPr lang="tr-TR" altLang="en-US" sz="2000" baseline="-25000"/>
              <a:t>K                              </a:t>
            </a:r>
            <a:r>
              <a:rPr lang="tr-TR" altLang="en-US" sz="2000"/>
              <a:t>B</a:t>
            </a:r>
            <a:r>
              <a:rPr lang="tr-TR" altLang="en-US" sz="2000" baseline="-25000"/>
              <a:t>K</a:t>
            </a:r>
          </a:p>
        </p:txBody>
      </p:sp>
      <p:sp>
        <p:nvSpPr>
          <p:cNvPr id="31780" name="Text Box 34"/>
          <p:cNvSpPr txBox="1">
            <a:spLocks noChangeArrowheads="1"/>
          </p:cNvSpPr>
          <p:nvPr/>
        </p:nvSpPr>
        <p:spPr bwMode="auto">
          <a:xfrm>
            <a:off x="2895600" y="5715000"/>
            <a:ext cx="4464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2000" i="1"/>
              <a:t>B</a:t>
            </a:r>
            <a:r>
              <a:rPr lang="tr-TR" altLang="en-US" sz="2000" i="1" baseline="-25000"/>
              <a:t>K                          </a:t>
            </a:r>
            <a:r>
              <a:rPr lang="tr-TR" altLang="en-US" sz="2000" i="1"/>
              <a:t>B</a:t>
            </a:r>
            <a:r>
              <a:rPr lang="tr-TR" altLang="en-US" sz="2000" i="1" baseline="-25000"/>
              <a:t>K                            </a:t>
            </a:r>
            <a:r>
              <a:rPr lang="tr-TR" altLang="en-US" sz="2000" i="1"/>
              <a:t>B</a:t>
            </a:r>
            <a:r>
              <a:rPr lang="tr-TR" altLang="en-US" sz="2000" i="1" baseline="-25000"/>
              <a:t>K</a:t>
            </a:r>
          </a:p>
        </p:txBody>
      </p:sp>
      <p:sp>
        <p:nvSpPr>
          <p:cNvPr id="31781" name="Rectangle 35"/>
          <p:cNvSpPr>
            <a:spLocks noGrp="1" noChangeArrowheads="1"/>
          </p:cNvSpPr>
          <p:nvPr>
            <p:ph type="title"/>
          </p:nvPr>
        </p:nvSpPr>
        <p:spPr>
          <a:xfrm>
            <a:off x="395288" y="333375"/>
            <a:ext cx="8748712" cy="1143000"/>
          </a:xfrm>
          <a:noFill/>
        </p:spPr>
        <p:txBody>
          <a:bodyPr/>
          <a:lstStyle/>
          <a:p>
            <a:pPr eaLnBrk="1" hangingPunct="1"/>
            <a:r>
              <a:rPr lang="tr-TR" altLang="en-US" sz="4000" smtClean="0">
                <a:solidFill>
                  <a:srgbClr val="0000FF"/>
                </a:solidFill>
                <a:latin typeface="Times New Roman" panose="02020603050405020304" pitchFamily="18" charset="0"/>
              </a:rPr>
              <a:t>Uniting Two Binomial Heaps: Cases</a:t>
            </a:r>
          </a:p>
        </p:txBody>
      </p:sp>
      <p:sp>
        <p:nvSpPr>
          <p:cNvPr id="31782" name="Rectangle 36"/>
          <p:cNvSpPr>
            <a:spLocks noGrp="1" noChangeArrowheads="1"/>
          </p:cNvSpPr>
          <p:nvPr>
            <p:ph type="body" idx="1"/>
          </p:nvPr>
        </p:nvSpPr>
        <p:spPr>
          <a:xfrm>
            <a:off x="571500" y="1500188"/>
            <a:ext cx="8064500" cy="1143000"/>
          </a:xfrm>
          <a:noFill/>
        </p:spPr>
        <p:txBody>
          <a:bodyPr/>
          <a:lstStyle/>
          <a:p>
            <a:pPr eaLnBrk="1" hangingPunct="1">
              <a:buFontTx/>
              <a:buNone/>
            </a:pPr>
            <a:r>
              <a:rPr lang="tr-TR" altLang="en-US" smtClean="0">
                <a:latin typeface="Times New Roman" panose="02020603050405020304" pitchFamily="18" charset="0"/>
              </a:rPr>
              <a:t>  </a:t>
            </a:r>
            <a:r>
              <a:rPr lang="tr-TR" altLang="en-US" sz="2400" smtClean="0">
                <a:solidFill>
                  <a:srgbClr val="FF3300"/>
                </a:solidFill>
                <a:latin typeface="Times New Roman" panose="02020603050405020304" pitchFamily="18" charset="0"/>
              </a:rPr>
              <a:t>CASE 2:</a:t>
            </a:r>
            <a:r>
              <a:rPr lang="tr-TR" altLang="en-US" sz="2400" smtClean="0">
                <a:latin typeface="Times New Roman" panose="02020603050405020304" pitchFamily="18" charset="0"/>
              </a:rPr>
              <a:t> O</a:t>
            </a:r>
            <a:r>
              <a:rPr lang="en-US" altLang="en-US" sz="2400" smtClean="0">
                <a:latin typeface="Times New Roman" panose="02020603050405020304" pitchFamily="18" charset="0"/>
              </a:rPr>
              <a:t>ccurs when </a:t>
            </a:r>
            <a:r>
              <a:rPr lang="tr-TR" altLang="en-US" sz="2400" smtClean="0">
                <a:latin typeface="Times New Roman" panose="02020603050405020304" pitchFamily="18" charset="0"/>
              </a:rPr>
              <a:t>x </a:t>
            </a:r>
            <a:r>
              <a:rPr lang="en-US" altLang="en-US" sz="2400" smtClean="0">
                <a:latin typeface="Times New Roman" panose="02020603050405020304" pitchFamily="18" charset="0"/>
              </a:rPr>
              <a:t>is the first of</a:t>
            </a:r>
            <a:r>
              <a:rPr lang="tr-TR" altLang="en-US" sz="2400" smtClean="0">
                <a:latin typeface="Times New Roman" panose="02020603050405020304" pitchFamily="18" charset="0"/>
              </a:rPr>
              <a:t> 3</a:t>
            </a:r>
            <a:r>
              <a:rPr lang="en-US" altLang="en-US" sz="2400" smtClean="0">
                <a:latin typeface="Times New Roman" panose="02020603050405020304" pitchFamily="18" charset="0"/>
              </a:rPr>
              <a:t> roots of</a:t>
            </a:r>
            <a:r>
              <a:rPr lang="tr-TR" altLang="en-US" sz="2400" smtClean="0">
                <a:latin typeface="Times New Roman" panose="02020603050405020304" pitchFamily="18" charset="0"/>
              </a:rPr>
              <a:t> </a:t>
            </a:r>
            <a:r>
              <a:rPr lang="en-US" altLang="en-US" sz="2400" smtClean="0">
                <a:latin typeface="Times New Roman" panose="02020603050405020304" pitchFamily="18" charset="0"/>
              </a:rPr>
              <a:t>equal degree</a:t>
            </a:r>
            <a:endParaRPr lang="tr-TR" altLang="en-US" sz="2400" smtClean="0">
              <a:latin typeface="Times New Roman" panose="02020603050405020304" pitchFamily="18" charset="0"/>
            </a:endParaRPr>
          </a:p>
          <a:p>
            <a:pPr eaLnBrk="1" hangingPunct="1">
              <a:lnSpc>
                <a:spcPct val="0"/>
              </a:lnSpc>
              <a:buFontTx/>
              <a:buNone/>
            </a:pPr>
            <a:endParaRPr lang="tr-TR" altLang="en-US" sz="2400" smtClean="0">
              <a:solidFill>
                <a:srgbClr val="333399"/>
              </a:solidFill>
              <a:latin typeface="Times New Roman" panose="02020603050405020304" pitchFamily="18" charset="0"/>
            </a:endParaRPr>
          </a:p>
          <a:p>
            <a:pPr eaLnBrk="1" hangingPunct="1">
              <a:buFontTx/>
              <a:buNone/>
            </a:pPr>
            <a:r>
              <a:rPr lang="tr-TR" altLang="en-US" sz="2400" smtClean="0">
                <a:solidFill>
                  <a:srgbClr val="333399"/>
                </a:solidFill>
                <a:latin typeface="Times New Roman" panose="02020603050405020304" pitchFamily="18" charset="0"/>
              </a:rPr>
              <a:t> </a:t>
            </a:r>
            <a:r>
              <a:rPr lang="en-US" altLang="en-US" sz="2400" smtClean="0">
                <a:solidFill>
                  <a:srgbClr val="333399"/>
                </a:solidFill>
                <a:latin typeface="Times New Roman" panose="02020603050405020304" pitchFamily="18" charset="0"/>
              </a:rPr>
              <a:t>     </a:t>
            </a:r>
            <a:r>
              <a:rPr lang="tr-TR" altLang="en-US" sz="2400" smtClean="0">
                <a:solidFill>
                  <a:srgbClr val="FF3300"/>
                </a:solidFill>
                <a:latin typeface="Times New Roman" panose="02020603050405020304" pitchFamily="18" charset="0"/>
              </a:rPr>
              <a:t>degree [</a:t>
            </a:r>
            <a:r>
              <a:rPr lang="tr-TR" altLang="en-US" sz="2400" i="1" smtClean="0">
                <a:solidFill>
                  <a:srgbClr val="FF3300"/>
                </a:solidFill>
                <a:latin typeface="Times New Roman" panose="02020603050405020304" pitchFamily="18" charset="0"/>
              </a:rPr>
              <a:t>x</a:t>
            </a:r>
            <a:r>
              <a:rPr lang="tr-TR" altLang="en-US" sz="2400" smtClean="0">
                <a:solidFill>
                  <a:srgbClr val="FF3300"/>
                </a:solidFill>
                <a:latin typeface="Times New Roman" panose="02020603050405020304" pitchFamily="18" charset="0"/>
              </a:rPr>
              <a:t>]  = degree [next-</a:t>
            </a:r>
            <a:r>
              <a:rPr lang="tr-TR" altLang="en-US" sz="2400" i="1" smtClean="0">
                <a:solidFill>
                  <a:srgbClr val="FF3300"/>
                </a:solidFill>
                <a:latin typeface="Times New Roman" panose="02020603050405020304" pitchFamily="18" charset="0"/>
              </a:rPr>
              <a:t>x</a:t>
            </a:r>
            <a:r>
              <a:rPr lang="tr-TR" altLang="en-US" sz="2400" smtClean="0">
                <a:solidFill>
                  <a:srgbClr val="FF3300"/>
                </a:solidFill>
                <a:latin typeface="Times New Roman" panose="02020603050405020304" pitchFamily="18" charset="0"/>
              </a:rPr>
              <a:t>] = degree [sibling[next-</a:t>
            </a:r>
            <a:r>
              <a:rPr lang="tr-TR" altLang="en-US" sz="2400" i="1" smtClean="0">
                <a:solidFill>
                  <a:srgbClr val="FF3300"/>
                </a:solidFill>
                <a:latin typeface="Times New Roman" panose="02020603050405020304" pitchFamily="18" charset="0"/>
              </a:rPr>
              <a:t>x</a:t>
            </a:r>
            <a:r>
              <a:rPr lang="tr-TR" altLang="en-US" sz="2400" smtClean="0">
                <a:solidFill>
                  <a:srgbClr val="FF3300"/>
                </a:solidFill>
                <a:latin typeface="Times New Roman" panose="02020603050405020304" pitchFamily="18" charset="0"/>
              </a:rPr>
              <a:t>]]</a:t>
            </a:r>
            <a:endParaRPr lang="tr-TR" altLang="en-US" sz="2800" smtClean="0">
              <a:solidFill>
                <a:srgbClr val="FF3300"/>
              </a:solidFill>
              <a:latin typeface="Times New Roman" panose="02020603050405020304" pitchFamily="18" charset="0"/>
            </a:endParaRPr>
          </a:p>
        </p:txBody>
      </p:sp>
    </p:spTree>
    <p:extLst>
      <p:ext uri="{BB962C8B-B14F-4D97-AF65-F5344CB8AC3E}">
        <p14:creationId xmlns:p14="http://schemas.microsoft.com/office/powerpoint/2010/main" val="23895557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0B10BC5A-FBA4-4FFC-B47A-4707E055CDC7}" type="slidenum">
              <a:rPr lang="en-US" altLang="en-US">
                <a:latin typeface="Arial" panose="020B0604020202020204" pitchFamily="34" charset="0"/>
              </a:rPr>
              <a:pPr eaLnBrk="1" hangingPunct="1"/>
              <a:t>93</a:t>
            </a:fld>
            <a:endParaRPr lang="en-US" altLang="en-US">
              <a:latin typeface="Arial" panose="020B0604020202020204" pitchFamily="34" charset="0"/>
            </a:endParaRPr>
          </a:p>
        </p:txBody>
      </p:sp>
      <p:sp>
        <p:nvSpPr>
          <p:cNvPr id="32773" name="Rectangle 2"/>
          <p:cNvSpPr>
            <a:spLocks noGrp="1" noChangeArrowheads="1"/>
          </p:cNvSpPr>
          <p:nvPr>
            <p:ph type="body" idx="1"/>
          </p:nvPr>
        </p:nvSpPr>
        <p:spPr>
          <a:xfrm>
            <a:off x="250825" y="1412875"/>
            <a:ext cx="8569325" cy="4759325"/>
          </a:xfrm>
        </p:spPr>
        <p:txBody>
          <a:bodyPr/>
          <a:lstStyle/>
          <a:p>
            <a:pPr eaLnBrk="1" hangingPunct="1">
              <a:buFontTx/>
              <a:buNone/>
            </a:pPr>
            <a:r>
              <a:rPr lang="tr-TR" altLang="en-US" sz="1600" smtClean="0">
                <a:latin typeface="Times New Roman" panose="02020603050405020304" pitchFamily="18" charset="0"/>
              </a:rPr>
              <a:t>  </a:t>
            </a:r>
            <a:r>
              <a:rPr lang="tr-TR" altLang="en-US" sz="2400" smtClean="0">
                <a:solidFill>
                  <a:srgbClr val="FF3300"/>
                </a:solidFill>
                <a:latin typeface="Times New Roman" panose="02020603050405020304" pitchFamily="18" charset="0"/>
              </a:rPr>
              <a:t>CASE 3 &amp; 4:</a:t>
            </a:r>
            <a:r>
              <a:rPr lang="tr-TR" altLang="en-US" sz="1800" smtClean="0">
                <a:latin typeface="Times New Roman" panose="02020603050405020304" pitchFamily="18" charset="0"/>
              </a:rPr>
              <a:t>   </a:t>
            </a:r>
            <a:r>
              <a:rPr lang="tr-TR" altLang="en-US" sz="2400" smtClean="0">
                <a:latin typeface="Times New Roman" panose="02020603050405020304" pitchFamily="18" charset="0"/>
              </a:rPr>
              <a:t>Occur when </a:t>
            </a:r>
            <a:r>
              <a:rPr lang="tr-TR" altLang="en-US" sz="2400" i="1" smtClean="0">
                <a:latin typeface="Times New Roman" panose="02020603050405020304" pitchFamily="18" charset="0"/>
              </a:rPr>
              <a:t>x</a:t>
            </a:r>
            <a:r>
              <a:rPr lang="tr-TR" altLang="en-US" sz="2400" smtClean="0">
                <a:latin typeface="Times New Roman" panose="02020603050405020304" pitchFamily="18" charset="0"/>
              </a:rPr>
              <a:t> is the first of 2 roots of equal degree</a:t>
            </a:r>
            <a:r>
              <a:rPr lang="tr-TR" altLang="en-US" sz="2400" u="sng" smtClean="0">
                <a:latin typeface="Times New Roman" panose="02020603050405020304" pitchFamily="18" charset="0"/>
              </a:rPr>
              <a:t> </a:t>
            </a:r>
            <a:endParaRPr lang="tr-TR" altLang="en-US" sz="2000" smtClean="0">
              <a:latin typeface="Times New Roman" panose="02020603050405020304" pitchFamily="18" charset="0"/>
            </a:endParaRPr>
          </a:p>
          <a:p>
            <a:pPr eaLnBrk="1" hangingPunct="1">
              <a:buFontTx/>
              <a:buNone/>
            </a:pPr>
            <a:r>
              <a:rPr lang="tr-TR" altLang="en-US" sz="2000" smtClean="0">
                <a:latin typeface="Times New Roman" panose="02020603050405020304" pitchFamily="18" charset="0"/>
              </a:rPr>
              <a:t>       </a:t>
            </a:r>
            <a:r>
              <a:rPr lang="tr-TR" altLang="en-US" sz="2400" smtClean="0">
                <a:solidFill>
                  <a:srgbClr val="FF3300"/>
                </a:solidFill>
                <a:latin typeface="Times New Roman" panose="02020603050405020304" pitchFamily="18" charset="0"/>
              </a:rPr>
              <a:t>degree [</a:t>
            </a:r>
            <a:r>
              <a:rPr lang="tr-TR" altLang="en-US" sz="2400" i="1" smtClean="0">
                <a:solidFill>
                  <a:srgbClr val="FF3300"/>
                </a:solidFill>
                <a:latin typeface="Times New Roman" panose="02020603050405020304" pitchFamily="18" charset="0"/>
              </a:rPr>
              <a:t>x</a:t>
            </a:r>
            <a:r>
              <a:rPr lang="tr-TR" altLang="en-US" sz="2400" smtClean="0">
                <a:solidFill>
                  <a:srgbClr val="FF3300"/>
                </a:solidFill>
                <a:latin typeface="Times New Roman" panose="02020603050405020304" pitchFamily="18" charset="0"/>
              </a:rPr>
              <a:t>]  =  degree  [next-</a:t>
            </a:r>
            <a:r>
              <a:rPr lang="tr-TR" altLang="en-US" sz="2400" i="1" smtClean="0">
                <a:solidFill>
                  <a:srgbClr val="FF3300"/>
                </a:solidFill>
                <a:latin typeface="Times New Roman" panose="02020603050405020304" pitchFamily="18" charset="0"/>
              </a:rPr>
              <a:t>x</a:t>
            </a:r>
            <a:r>
              <a:rPr lang="tr-TR" altLang="en-US" sz="2400" smtClean="0">
                <a:solidFill>
                  <a:srgbClr val="FF3300"/>
                </a:solidFill>
                <a:latin typeface="Times New Roman" panose="02020603050405020304" pitchFamily="18" charset="0"/>
              </a:rPr>
              <a:t>] </a:t>
            </a:r>
            <a:r>
              <a:rPr lang="tr-TR" altLang="en-US" sz="2400" smtClean="0">
                <a:solidFill>
                  <a:srgbClr val="FF3300"/>
                </a:solidFill>
                <a:latin typeface="Times New Roman" panose="02020603050405020304" pitchFamily="18" charset="0"/>
                <a:cs typeface="Arial" panose="020B0604020202020204" pitchFamily="34" charset="0"/>
              </a:rPr>
              <a:t>≠</a:t>
            </a:r>
            <a:r>
              <a:rPr lang="tr-TR" altLang="en-US" sz="2400" smtClean="0">
                <a:solidFill>
                  <a:srgbClr val="FF3300"/>
                </a:solidFill>
                <a:latin typeface="Times New Roman" panose="02020603050405020304" pitchFamily="18" charset="0"/>
              </a:rPr>
              <a:t>  degree [sibling [next-</a:t>
            </a:r>
            <a:r>
              <a:rPr lang="tr-TR" altLang="en-US" sz="2400" i="1" smtClean="0">
                <a:solidFill>
                  <a:srgbClr val="FF3300"/>
                </a:solidFill>
                <a:latin typeface="Times New Roman" panose="02020603050405020304" pitchFamily="18" charset="0"/>
              </a:rPr>
              <a:t>x</a:t>
            </a:r>
            <a:r>
              <a:rPr lang="tr-TR" altLang="en-US" sz="2400" smtClean="0">
                <a:solidFill>
                  <a:srgbClr val="FF3300"/>
                </a:solidFill>
                <a:latin typeface="Times New Roman" panose="02020603050405020304" pitchFamily="18" charset="0"/>
              </a:rPr>
              <a:t>]]</a:t>
            </a:r>
          </a:p>
          <a:p>
            <a:pPr eaLnBrk="1" hangingPunct="1">
              <a:buFontTx/>
              <a:buNone/>
            </a:pPr>
            <a:endParaRPr lang="tr-TR" altLang="en-US" sz="2400" smtClean="0">
              <a:solidFill>
                <a:srgbClr val="0000FF"/>
              </a:solidFill>
              <a:latin typeface="Times New Roman" panose="02020603050405020304" pitchFamily="18" charset="0"/>
            </a:endParaRPr>
          </a:p>
          <a:p>
            <a:pPr eaLnBrk="1" hangingPunct="1"/>
            <a:r>
              <a:rPr lang="tr-TR" altLang="en-US" sz="2400" smtClean="0">
                <a:latin typeface="Times New Roman" panose="02020603050405020304" pitchFamily="18" charset="0"/>
              </a:rPr>
              <a:t>Occur on the next iteration after any case</a:t>
            </a:r>
          </a:p>
          <a:p>
            <a:pPr eaLnBrk="1" hangingPunct="1">
              <a:lnSpc>
                <a:spcPct val="0"/>
              </a:lnSpc>
            </a:pPr>
            <a:endParaRPr lang="tr-TR" altLang="en-US" sz="2400" smtClean="0">
              <a:latin typeface="Times New Roman" panose="02020603050405020304" pitchFamily="18" charset="0"/>
            </a:endParaRPr>
          </a:p>
          <a:p>
            <a:pPr eaLnBrk="1" hangingPunct="1"/>
            <a:r>
              <a:rPr lang="tr-TR" altLang="en-US" sz="2400" smtClean="0">
                <a:latin typeface="Times New Roman" panose="02020603050405020304" pitchFamily="18" charset="0"/>
              </a:rPr>
              <a:t>Always occur immediately following CASE 2</a:t>
            </a:r>
          </a:p>
          <a:p>
            <a:pPr eaLnBrk="1" hangingPunct="1">
              <a:lnSpc>
                <a:spcPct val="0"/>
              </a:lnSpc>
            </a:pPr>
            <a:endParaRPr lang="tr-TR" altLang="en-US" sz="2400" smtClean="0">
              <a:latin typeface="Times New Roman" panose="02020603050405020304" pitchFamily="18" charset="0"/>
            </a:endParaRPr>
          </a:p>
          <a:p>
            <a:pPr eaLnBrk="1" hangingPunct="1"/>
            <a:r>
              <a:rPr lang="tr-TR" altLang="en-US" sz="2400" smtClean="0">
                <a:latin typeface="Times New Roman" panose="02020603050405020304" pitchFamily="18" charset="0"/>
              </a:rPr>
              <a:t>Two cases are distinguished by whether </a:t>
            </a:r>
            <a:r>
              <a:rPr lang="tr-TR" altLang="en-US" sz="2400" i="1" smtClean="0">
                <a:latin typeface="Times New Roman" panose="02020603050405020304" pitchFamily="18" charset="0"/>
              </a:rPr>
              <a:t>x</a:t>
            </a:r>
            <a:r>
              <a:rPr lang="tr-TR" altLang="en-US" sz="2400" smtClean="0">
                <a:latin typeface="Times New Roman" panose="02020603050405020304" pitchFamily="18" charset="0"/>
              </a:rPr>
              <a:t> or next-</a:t>
            </a:r>
            <a:r>
              <a:rPr lang="tr-TR" altLang="en-US" sz="2400" i="1" smtClean="0">
                <a:latin typeface="Times New Roman" panose="02020603050405020304" pitchFamily="18" charset="0"/>
              </a:rPr>
              <a:t>x</a:t>
            </a:r>
            <a:r>
              <a:rPr lang="tr-TR" altLang="en-US" sz="2400" smtClean="0">
                <a:latin typeface="Times New Roman" panose="02020603050405020304" pitchFamily="18" charset="0"/>
              </a:rPr>
              <a:t> has the smaller key</a:t>
            </a:r>
          </a:p>
          <a:p>
            <a:pPr eaLnBrk="1" hangingPunct="1">
              <a:lnSpc>
                <a:spcPct val="0"/>
              </a:lnSpc>
            </a:pPr>
            <a:endParaRPr lang="tr-TR" altLang="en-US" sz="2400" smtClean="0">
              <a:latin typeface="Times New Roman" panose="02020603050405020304" pitchFamily="18" charset="0"/>
            </a:endParaRPr>
          </a:p>
          <a:p>
            <a:pPr eaLnBrk="1" hangingPunct="1"/>
            <a:r>
              <a:rPr lang="tr-TR" altLang="en-US" sz="2400" smtClean="0">
                <a:latin typeface="Times New Roman" panose="02020603050405020304" pitchFamily="18" charset="0"/>
              </a:rPr>
              <a:t>The root with the smaller key becomes the root of the linked tree</a:t>
            </a:r>
          </a:p>
          <a:p>
            <a:pPr eaLnBrk="1" hangingPunct="1">
              <a:buFontTx/>
              <a:buNone/>
            </a:pPr>
            <a:r>
              <a:rPr lang="tr-TR" altLang="en-US" sz="2400" smtClean="0">
                <a:latin typeface="Times New Roman" panose="02020603050405020304" pitchFamily="18" charset="0"/>
              </a:rPr>
              <a:t>   </a:t>
            </a:r>
            <a:r>
              <a:rPr lang="tr-TR" altLang="en-US" sz="2400" u="sng" smtClean="0">
                <a:latin typeface="Times New Roman" panose="02020603050405020304" pitchFamily="18" charset="0"/>
              </a:rPr>
              <a:t>          </a:t>
            </a:r>
          </a:p>
        </p:txBody>
      </p:sp>
      <p:sp>
        <p:nvSpPr>
          <p:cNvPr id="32774" name="Rectangle 3"/>
          <p:cNvSpPr>
            <a:spLocks noGrp="1" noChangeArrowheads="1"/>
          </p:cNvSpPr>
          <p:nvPr>
            <p:ph type="title"/>
          </p:nvPr>
        </p:nvSpPr>
        <p:spPr>
          <a:xfrm>
            <a:off x="395288" y="333375"/>
            <a:ext cx="8520112" cy="1143000"/>
          </a:xfrm>
          <a:noFill/>
        </p:spPr>
        <p:txBody>
          <a:bodyPr/>
          <a:lstStyle/>
          <a:p>
            <a:pPr eaLnBrk="1" hangingPunct="1"/>
            <a:r>
              <a:rPr lang="tr-TR" altLang="en-US" sz="4000" smtClean="0">
                <a:solidFill>
                  <a:srgbClr val="0000FF"/>
                </a:solidFill>
                <a:latin typeface="Times New Roman" panose="02020603050405020304" pitchFamily="18" charset="0"/>
              </a:rPr>
              <a:t>Uniting Two Binomial Heaps: Cases</a:t>
            </a:r>
          </a:p>
        </p:txBody>
      </p:sp>
    </p:spTree>
    <p:extLst>
      <p:ext uri="{BB962C8B-B14F-4D97-AF65-F5344CB8AC3E}">
        <p14:creationId xmlns:p14="http://schemas.microsoft.com/office/powerpoint/2010/main" val="73488708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Date Placeholder 3"/>
          <p:cNvSpPr>
            <a:spLocks noGrp="1"/>
          </p:cNvSpPr>
          <p:nvPr>
            <p:ph type="dt" sz="quarter" idx="10"/>
          </p:nvPr>
        </p:nvSpPr>
        <p:spPr/>
        <p:txBody>
          <a:bodyPr/>
          <a:lstStyle/>
          <a:p>
            <a:pPr>
              <a:defRPr/>
            </a:pPr>
            <a:r>
              <a:rPr lang="en-US"/>
              <a:t>CS 473</a:t>
            </a:r>
          </a:p>
        </p:txBody>
      </p:sp>
      <p:sp>
        <p:nvSpPr>
          <p:cNvPr id="54" name="Footer Placeholder 4"/>
          <p:cNvSpPr>
            <a:spLocks noGrp="1"/>
          </p:cNvSpPr>
          <p:nvPr>
            <p:ph type="ftr" sz="quarter" idx="11"/>
          </p:nvPr>
        </p:nvSpPr>
        <p:spPr/>
        <p:txBody>
          <a:bodyPr/>
          <a:lstStyle/>
          <a:p>
            <a:pPr>
              <a:defRPr/>
            </a:pPr>
            <a:r>
              <a:rPr lang="en-US"/>
              <a:t>Lecture X</a:t>
            </a:r>
          </a:p>
        </p:txBody>
      </p:sp>
      <p:sp>
        <p:nvSpPr>
          <p:cNvPr id="55"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7CE8766B-A1BC-4205-B9DC-31C5E38EC72A}" type="slidenum">
              <a:rPr lang="en-US" altLang="en-US">
                <a:latin typeface="Arial" panose="020B0604020202020204" pitchFamily="34" charset="0"/>
              </a:rPr>
              <a:pPr eaLnBrk="1" hangingPunct="1"/>
              <a:t>94</a:t>
            </a:fld>
            <a:endParaRPr lang="en-US" altLang="en-US">
              <a:latin typeface="Arial" panose="020B0604020202020204" pitchFamily="34" charset="0"/>
            </a:endParaRPr>
          </a:p>
        </p:txBody>
      </p:sp>
      <p:sp>
        <p:nvSpPr>
          <p:cNvPr id="33797" name="AutoShape 2"/>
          <p:cNvSpPr>
            <a:spLocks noChangeArrowheads="1"/>
          </p:cNvSpPr>
          <p:nvPr/>
        </p:nvSpPr>
        <p:spPr bwMode="auto">
          <a:xfrm>
            <a:off x="796925" y="2225675"/>
            <a:ext cx="723900" cy="568325"/>
          </a:xfrm>
          <a:prstGeom prst="triangle">
            <a:avLst>
              <a:gd name="adj" fmla="val 50000"/>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3798" name="Line 3"/>
          <p:cNvSpPr>
            <a:spLocks noChangeShapeType="1"/>
          </p:cNvSpPr>
          <p:nvPr/>
        </p:nvSpPr>
        <p:spPr bwMode="auto">
          <a:xfrm>
            <a:off x="457200" y="2282825"/>
            <a:ext cx="476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799" name="Line 4"/>
          <p:cNvSpPr>
            <a:spLocks noChangeShapeType="1"/>
          </p:cNvSpPr>
          <p:nvPr/>
        </p:nvSpPr>
        <p:spPr bwMode="auto">
          <a:xfrm>
            <a:off x="1408113" y="2282825"/>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00" name="Line 5"/>
          <p:cNvSpPr>
            <a:spLocks noChangeShapeType="1"/>
          </p:cNvSpPr>
          <p:nvPr/>
        </p:nvSpPr>
        <p:spPr bwMode="auto">
          <a:xfrm>
            <a:off x="2674938" y="2282825"/>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01" name="Line 6"/>
          <p:cNvSpPr>
            <a:spLocks noChangeShapeType="1"/>
          </p:cNvSpPr>
          <p:nvPr/>
        </p:nvSpPr>
        <p:spPr bwMode="auto">
          <a:xfrm>
            <a:off x="4122738" y="2282825"/>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02" name="Line 7"/>
          <p:cNvSpPr>
            <a:spLocks noChangeShapeType="1"/>
          </p:cNvSpPr>
          <p:nvPr/>
        </p:nvSpPr>
        <p:spPr bwMode="auto">
          <a:xfrm>
            <a:off x="5546725" y="2282825"/>
            <a:ext cx="10874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03" name="Line 8"/>
          <p:cNvSpPr>
            <a:spLocks noChangeShapeType="1"/>
          </p:cNvSpPr>
          <p:nvPr/>
        </p:nvSpPr>
        <p:spPr bwMode="auto">
          <a:xfrm>
            <a:off x="6837363" y="2282825"/>
            <a:ext cx="108585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33804" name="Line 9"/>
          <p:cNvSpPr>
            <a:spLocks noChangeShapeType="1"/>
          </p:cNvSpPr>
          <p:nvPr/>
        </p:nvSpPr>
        <p:spPr bwMode="auto">
          <a:xfrm>
            <a:off x="457200" y="3648075"/>
            <a:ext cx="47625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05" name="Line 10"/>
          <p:cNvSpPr>
            <a:spLocks noChangeShapeType="1"/>
          </p:cNvSpPr>
          <p:nvPr/>
        </p:nvSpPr>
        <p:spPr bwMode="auto">
          <a:xfrm>
            <a:off x="1457325" y="3648075"/>
            <a:ext cx="2239963"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06" name="Text Box 11"/>
          <p:cNvSpPr txBox="1">
            <a:spLocks noChangeArrowheads="1"/>
          </p:cNvSpPr>
          <p:nvPr/>
        </p:nvSpPr>
        <p:spPr bwMode="auto">
          <a:xfrm>
            <a:off x="857250" y="1600200"/>
            <a:ext cx="63388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a:cs typeface="Times New Roman" panose="02020603050405020304" pitchFamily="18" charset="0"/>
              </a:rPr>
              <a:t>prev</a:t>
            </a:r>
            <a:r>
              <a:rPr lang="tr-TR" altLang="en-US" i="1">
                <a:cs typeface="Times New Roman" panose="02020603050405020304" pitchFamily="18" charset="0"/>
              </a:rPr>
              <a:t>-x               x                  </a:t>
            </a:r>
            <a:r>
              <a:rPr lang="tr-TR" altLang="en-US">
                <a:cs typeface="Times New Roman" panose="02020603050405020304" pitchFamily="18" charset="0"/>
              </a:rPr>
              <a:t>next</a:t>
            </a:r>
            <a:r>
              <a:rPr lang="tr-TR" altLang="en-US" i="1">
                <a:cs typeface="Times New Roman" panose="02020603050405020304" pitchFamily="18" charset="0"/>
              </a:rPr>
              <a:t>-x          </a:t>
            </a:r>
            <a:r>
              <a:rPr lang="tr-TR" altLang="en-US">
                <a:cs typeface="Times New Roman" panose="02020603050405020304" pitchFamily="18" charset="0"/>
              </a:rPr>
              <a:t>sibling [next</a:t>
            </a:r>
            <a:r>
              <a:rPr lang="tr-TR" altLang="en-US" i="1">
                <a:cs typeface="Times New Roman" panose="02020603050405020304" pitchFamily="18" charset="0"/>
              </a:rPr>
              <a:t>-x</a:t>
            </a:r>
            <a:r>
              <a:rPr lang="tr-TR" altLang="en-US">
                <a:cs typeface="Times New Roman" panose="02020603050405020304" pitchFamily="18" charset="0"/>
              </a:rPr>
              <a:t>] </a:t>
            </a:r>
            <a:r>
              <a:rPr lang="tr-TR" altLang="en-US" i="1">
                <a:cs typeface="Times New Roman" panose="02020603050405020304" pitchFamily="18" charset="0"/>
              </a:rPr>
              <a:t> </a:t>
            </a:r>
          </a:p>
        </p:txBody>
      </p:sp>
      <p:sp>
        <p:nvSpPr>
          <p:cNvPr id="33807" name="Rectangle 12"/>
          <p:cNvSpPr>
            <a:spLocks noChangeArrowheads="1"/>
          </p:cNvSpPr>
          <p:nvPr/>
        </p:nvSpPr>
        <p:spPr bwMode="auto">
          <a:xfrm>
            <a:off x="865188" y="3135313"/>
            <a:ext cx="5565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a:cs typeface="Times New Roman" panose="02020603050405020304" pitchFamily="18" charset="0"/>
              </a:rPr>
              <a:t>prev</a:t>
            </a:r>
            <a:r>
              <a:rPr lang="tr-TR" altLang="en-US" i="1">
                <a:cs typeface="Times New Roman" panose="02020603050405020304" pitchFamily="18" charset="0"/>
              </a:rPr>
              <a:t>-x                                         x                     </a:t>
            </a:r>
            <a:r>
              <a:rPr lang="tr-TR" altLang="en-US">
                <a:cs typeface="Times New Roman" panose="02020603050405020304" pitchFamily="18" charset="0"/>
              </a:rPr>
              <a:t>next</a:t>
            </a:r>
            <a:r>
              <a:rPr lang="tr-TR" altLang="en-US" i="1">
                <a:cs typeface="Times New Roman" panose="02020603050405020304" pitchFamily="18" charset="0"/>
              </a:rPr>
              <a:t>-x</a:t>
            </a:r>
          </a:p>
        </p:txBody>
      </p:sp>
      <p:sp>
        <p:nvSpPr>
          <p:cNvPr id="33808" name="Text Box 13"/>
          <p:cNvSpPr txBox="1">
            <a:spLocks noChangeArrowheads="1"/>
          </p:cNvSpPr>
          <p:nvPr/>
        </p:nvSpPr>
        <p:spPr bwMode="auto">
          <a:xfrm>
            <a:off x="2222500" y="2852738"/>
            <a:ext cx="54149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tr-TR" altLang="en-US" i="1">
                <a:latin typeface="Arial" panose="020B0604020202020204" pitchFamily="34" charset="0"/>
              </a:rPr>
              <a:t>B</a:t>
            </a:r>
            <a:r>
              <a:rPr lang="tr-TR" altLang="en-US" i="1" baseline="-25000">
                <a:latin typeface="Arial" panose="020B0604020202020204" pitchFamily="34" charset="0"/>
              </a:rPr>
              <a:t>k</a:t>
            </a:r>
            <a:r>
              <a:rPr lang="tr-TR" altLang="en-US" i="1">
                <a:latin typeface="Arial" panose="020B0604020202020204" pitchFamily="34" charset="0"/>
              </a:rPr>
              <a:t>                     B</a:t>
            </a:r>
            <a:r>
              <a:rPr lang="tr-TR" altLang="en-US" i="1" baseline="-25000">
                <a:latin typeface="Arial" panose="020B0604020202020204" pitchFamily="34" charset="0"/>
              </a:rPr>
              <a:t>k</a:t>
            </a:r>
            <a:r>
              <a:rPr lang="tr-TR" altLang="en-US" i="1">
                <a:latin typeface="Arial" panose="020B0604020202020204" pitchFamily="34" charset="0"/>
              </a:rPr>
              <a:t>                     B</a:t>
            </a:r>
            <a:r>
              <a:rPr lang="tr-TR" altLang="en-US" i="1" baseline="-25000">
                <a:latin typeface="Arial" panose="020B0604020202020204" pitchFamily="34" charset="0"/>
              </a:rPr>
              <a:t>l</a:t>
            </a:r>
            <a:r>
              <a:rPr lang="tr-TR" altLang="en-US" i="1">
                <a:latin typeface="Arial" panose="020B0604020202020204" pitchFamily="34" charset="0"/>
              </a:rPr>
              <a:t>                   l &gt; k </a:t>
            </a:r>
          </a:p>
        </p:txBody>
      </p:sp>
      <p:sp>
        <p:nvSpPr>
          <p:cNvPr id="33809" name="Line 14"/>
          <p:cNvSpPr>
            <a:spLocks noChangeShapeType="1"/>
          </p:cNvSpPr>
          <p:nvPr/>
        </p:nvSpPr>
        <p:spPr bwMode="auto">
          <a:xfrm flipV="1">
            <a:off x="2900363" y="3714750"/>
            <a:ext cx="814387" cy="2746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10" name="Line 15"/>
          <p:cNvSpPr>
            <a:spLocks noChangeShapeType="1"/>
          </p:cNvSpPr>
          <p:nvPr/>
        </p:nvSpPr>
        <p:spPr bwMode="auto">
          <a:xfrm>
            <a:off x="6294438" y="3648075"/>
            <a:ext cx="611187" cy="1588"/>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33811" name="Text Box 17"/>
          <p:cNvSpPr txBox="1">
            <a:spLocks noChangeArrowheads="1"/>
          </p:cNvSpPr>
          <p:nvPr/>
        </p:nvSpPr>
        <p:spPr bwMode="auto">
          <a:xfrm>
            <a:off x="7226300" y="3378200"/>
            <a:ext cx="1104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400"/>
              <a:t>CASE 3</a:t>
            </a:r>
          </a:p>
        </p:txBody>
      </p:sp>
      <p:sp>
        <p:nvSpPr>
          <p:cNvPr id="33812" name="Text Box 18"/>
          <p:cNvSpPr txBox="1">
            <a:spLocks noChangeArrowheads="1"/>
          </p:cNvSpPr>
          <p:nvPr/>
        </p:nvSpPr>
        <p:spPr bwMode="auto">
          <a:xfrm>
            <a:off x="6769100" y="3776663"/>
            <a:ext cx="2070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a:t>key [</a:t>
            </a:r>
            <a:r>
              <a:rPr lang="tr-TR" altLang="en-US" i="1"/>
              <a:t>b</a:t>
            </a:r>
            <a:r>
              <a:rPr lang="tr-TR" altLang="en-US"/>
              <a:t>]  </a:t>
            </a:r>
            <a:r>
              <a:rPr lang="tr-TR" altLang="en-US">
                <a:cs typeface="Arial" panose="020B0604020202020204" pitchFamily="34" charset="0"/>
              </a:rPr>
              <a:t>≤</a:t>
            </a:r>
            <a:r>
              <a:rPr lang="tr-TR" altLang="en-US"/>
              <a:t>  key [</a:t>
            </a:r>
            <a:r>
              <a:rPr lang="tr-TR" altLang="en-US" i="1"/>
              <a:t>c</a:t>
            </a:r>
            <a:r>
              <a:rPr lang="tr-TR" altLang="en-US"/>
              <a:t>] </a:t>
            </a:r>
          </a:p>
        </p:txBody>
      </p:sp>
      <p:sp>
        <p:nvSpPr>
          <p:cNvPr id="33813" name="Line 21"/>
          <p:cNvSpPr>
            <a:spLocks noChangeShapeType="1"/>
          </p:cNvSpPr>
          <p:nvPr/>
        </p:nvSpPr>
        <p:spPr bwMode="auto">
          <a:xfrm>
            <a:off x="5681663" y="5183188"/>
            <a:ext cx="54292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14" name="Line 22"/>
          <p:cNvSpPr>
            <a:spLocks noChangeShapeType="1"/>
          </p:cNvSpPr>
          <p:nvPr/>
        </p:nvSpPr>
        <p:spPr bwMode="auto">
          <a:xfrm>
            <a:off x="6429375" y="5183188"/>
            <a:ext cx="611188" cy="1587"/>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33815" name="Text Box 23"/>
          <p:cNvSpPr txBox="1">
            <a:spLocks noChangeArrowheads="1"/>
          </p:cNvSpPr>
          <p:nvPr/>
        </p:nvSpPr>
        <p:spPr bwMode="auto">
          <a:xfrm>
            <a:off x="7361238" y="4913313"/>
            <a:ext cx="1103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sz="1400"/>
              <a:t>CASE 4</a:t>
            </a:r>
          </a:p>
        </p:txBody>
      </p:sp>
      <p:sp>
        <p:nvSpPr>
          <p:cNvPr id="33816" name="Rectangle 26"/>
          <p:cNvSpPr>
            <a:spLocks noChangeArrowheads="1"/>
          </p:cNvSpPr>
          <p:nvPr/>
        </p:nvSpPr>
        <p:spPr bwMode="auto">
          <a:xfrm rot="21536088" flipH="1">
            <a:off x="6831013" y="5349875"/>
            <a:ext cx="1927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a:t>key [</a:t>
            </a:r>
            <a:r>
              <a:rPr lang="tr-TR" altLang="en-US" i="1"/>
              <a:t>c</a:t>
            </a:r>
            <a:r>
              <a:rPr lang="tr-TR" altLang="en-US"/>
              <a:t>]  </a:t>
            </a:r>
            <a:r>
              <a:rPr lang="tr-TR" altLang="en-US">
                <a:cs typeface="Arial" panose="020B0604020202020204" pitchFamily="34" charset="0"/>
              </a:rPr>
              <a:t>≤</a:t>
            </a:r>
            <a:r>
              <a:rPr lang="tr-TR" altLang="en-US"/>
              <a:t> key [</a:t>
            </a:r>
            <a:r>
              <a:rPr lang="tr-TR" altLang="en-US" i="1"/>
              <a:t>b</a:t>
            </a:r>
            <a:r>
              <a:rPr lang="tr-TR" altLang="en-US"/>
              <a:t>] </a:t>
            </a:r>
          </a:p>
        </p:txBody>
      </p:sp>
      <p:sp>
        <p:nvSpPr>
          <p:cNvPr id="33817" name="Rectangle 27"/>
          <p:cNvSpPr>
            <a:spLocks noChangeArrowheads="1"/>
          </p:cNvSpPr>
          <p:nvPr/>
        </p:nvSpPr>
        <p:spPr bwMode="auto">
          <a:xfrm>
            <a:off x="865188" y="4614863"/>
            <a:ext cx="5565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tr-TR" altLang="en-US">
                <a:cs typeface="Times New Roman" panose="02020603050405020304" pitchFamily="18" charset="0"/>
              </a:rPr>
              <a:t>prev</a:t>
            </a:r>
            <a:r>
              <a:rPr lang="tr-TR" altLang="en-US" i="1">
                <a:cs typeface="Times New Roman" panose="02020603050405020304" pitchFamily="18" charset="0"/>
              </a:rPr>
              <a:t>-x                                           x                </a:t>
            </a:r>
            <a:r>
              <a:rPr lang="en-US" altLang="en-US" i="1">
                <a:cs typeface="Times New Roman" panose="02020603050405020304" pitchFamily="18" charset="0"/>
              </a:rPr>
              <a:t>  </a:t>
            </a:r>
            <a:r>
              <a:rPr lang="tr-TR" altLang="en-US" i="1">
                <a:cs typeface="Times New Roman" panose="02020603050405020304" pitchFamily="18" charset="0"/>
              </a:rPr>
              <a:t> </a:t>
            </a:r>
            <a:r>
              <a:rPr lang="tr-TR" altLang="en-US">
                <a:cs typeface="Times New Roman" panose="02020603050405020304" pitchFamily="18" charset="0"/>
              </a:rPr>
              <a:t>next</a:t>
            </a:r>
            <a:r>
              <a:rPr lang="tr-TR" altLang="en-US" i="1">
                <a:cs typeface="Times New Roman" panose="02020603050405020304" pitchFamily="18" charset="0"/>
              </a:rPr>
              <a:t>-x</a:t>
            </a:r>
          </a:p>
        </p:txBody>
      </p:sp>
      <p:sp>
        <p:nvSpPr>
          <p:cNvPr id="33818" name="Oval 28"/>
          <p:cNvSpPr>
            <a:spLocks noChangeArrowheads="1"/>
          </p:cNvSpPr>
          <p:nvPr/>
        </p:nvSpPr>
        <p:spPr bwMode="auto">
          <a:xfrm>
            <a:off x="1000125" y="2170113"/>
            <a:ext cx="339725" cy="282575"/>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i="1">
                <a:latin typeface="Arial" panose="020B0604020202020204" pitchFamily="34" charset="0"/>
              </a:rPr>
              <a:t>a</a:t>
            </a:r>
          </a:p>
        </p:txBody>
      </p:sp>
      <p:sp>
        <p:nvSpPr>
          <p:cNvPr id="33819" name="AutoShape 29"/>
          <p:cNvSpPr>
            <a:spLocks noChangeArrowheads="1"/>
          </p:cNvSpPr>
          <p:nvPr/>
        </p:nvSpPr>
        <p:spPr bwMode="auto">
          <a:xfrm>
            <a:off x="2085975" y="2225675"/>
            <a:ext cx="725488" cy="568325"/>
          </a:xfrm>
          <a:prstGeom prst="triangle">
            <a:avLst>
              <a:gd name="adj" fmla="val 50000"/>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3820" name="Oval 30"/>
          <p:cNvSpPr>
            <a:spLocks noChangeArrowheads="1"/>
          </p:cNvSpPr>
          <p:nvPr/>
        </p:nvSpPr>
        <p:spPr bwMode="auto">
          <a:xfrm>
            <a:off x="2290763" y="2170113"/>
            <a:ext cx="339725" cy="282575"/>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i="1">
                <a:latin typeface="Arial" panose="020B0604020202020204" pitchFamily="34" charset="0"/>
              </a:rPr>
              <a:t>b</a:t>
            </a:r>
          </a:p>
        </p:txBody>
      </p:sp>
      <p:sp>
        <p:nvSpPr>
          <p:cNvPr id="33821" name="AutoShape 31"/>
          <p:cNvSpPr>
            <a:spLocks noChangeArrowheads="1"/>
          </p:cNvSpPr>
          <p:nvPr/>
        </p:nvSpPr>
        <p:spPr bwMode="auto">
          <a:xfrm>
            <a:off x="3443288" y="2225675"/>
            <a:ext cx="723900" cy="568325"/>
          </a:xfrm>
          <a:prstGeom prst="triangle">
            <a:avLst>
              <a:gd name="adj" fmla="val 50000"/>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3822" name="Oval 32"/>
          <p:cNvSpPr>
            <a:spLocks noChangeArrowheads="1"/>
          </p:cNvSpPr>
          <p:nvPr/>
        </p:nvSpPr>
        <p:spPr bwMode="auto">
          <a:xfrm>
            <a:off x="3646488" y="2170113"/>
            <a:ext cx="339725" cy="282575"/>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i="1">
                <a:latin typeface="Arial" panose="020B0604020202020204" pitchFamily="34" charset="0"/>
              </a:rPr>
              <a:t>c</a:t>
            </a:r>
          </a:p>
        </p:txBody>
      </p:sp>
      <p:sp>
        <p:nvSpPr>
          <p:cNvPr id="33823" name="AutoShape 33"/>
          <p:cNvSpPr>
            <a:spLocks noChangeArrowheads="1"/>
          </p:cNvSpPr>
          <p:nvPr/>
        </p:nvSpPr>
        <p:spPr bwMode="auto">
          <a:xfrm>
            <a:off x="4937125" y="2225675"/>
            <a:ext cx="723900" cy="568325"/>
          </a:xfrm>
          <a:prstGeom prst="triangle">
            <a:avLst>
              <a:gd name="adj" fmla="val 50000"/>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3824" name="Oval 34"/>
          <p:cNvSpPr>
            <a:spLocks noChangeArrowheads="1"/>
          </p:cNvSpPr>
          <p:nvPr/>
        </p:nvSpPr>
        <p:spPr bwMode="auto">
          <a:xfrm>
            <a:off x="5140325" y="2170113"/>
            <a:ext cx="339725" cy="282575"/>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i="1">
                <a:latin typeface="Arial" panose="020B0604020202020204" pitchFamily="34" charset="0"/>
              </a:rPr>
              <a:t>d</a:t>
            </a:r>
          </a:p>
        </p:txBody>
      </p:sp>
      <p:sp>
        <p:nvSpPr>
          <p:cNvPr id="33825" name="AutoShape 35"/>
          <p:cNvSpPr>
            <a:spLocks noChangeArrowheads="1"/>
          </p:cNvSpPr>
          <p:nvPr/>
        </p:nvSpPr>
        <p:spPr bwMode="auto">
          <a:xfrm>
            <a:off x="796925" y="3589338"/>
            <a:ext cx="723900" cy="568325"/>
          </a:xfrm>
          <a:prstGeom prst="triangle">
            <a:avLst>
              <a:gd name="adj" fmla="val 50000"/>
            </a:avLst>
          </a:prstGeom>
          <a:solidFill>
            <a:srgbClr val="00CCFF"/>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3826" name="Oval 36"/>
          <p:cNvSpPr>
            <a:spLocks noChangeArrowheads="1"/>
          </p:cNvSpPr>
          <p:nvPr/>
        </p:nvSpPr>
        <p:spPr bwMode="auto">
          <a:xfrm>
            <a:off x="1000125" y="3533775"/>
            <a:ext cx="339725" cy="282575"/>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i="1">
                <a:latin typeface="Arial" panose="020B0604020202020204" pitchFamily="34" charset="0"/>
              </a:rPr>
              <a:t>a</a:t>
            </a:r>
          </a:p>
        </p:txBody>
      </p:sp>
      <p:sp>
        <p:nvSpPr>
          <p:cNvPr id="33827" name="AutoShape 37"/>
          <p:cNvSpPr>
            <a:spLocks noChangeArrowheads="1"/>
          </p:cNvSpPr>
          <p:nvPr/>
        </p:nvSpPr>
        <p:spPr bwMode="auto">
          <a:xfrm>
            <a:off x="2359025" y="3989388"/>
            <a:ext cx="723900" cy="566737"/>
          </a:xfrm>
          <a:prstGeom prst="triangle">
            <a:avLst>
              <a:gd name="adj" fmla="val 50000"/>
            </a:avLst>
          </a:prstGeom>
          <a:solidFill>
            <a:srgbClr val="00CCFF"/>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3828" name="Oval 38"/>
          <p:cNvSpPr>
            <a:spLocks noChangeArrowheads="1"/>
          </p:cNvSpPr>
          <p:nvPr/>
        </p:nvSpPr>
        <p:spPr bwMode="auto">
          <a:xfrm>
            <a:off x="2562225" y="3932238"/>
            <a:ext cx="339725" cy="282575"/>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i="1">
                <a:latin typeface="Arial" panose="020B0604020202020204" pitchFamily="34" charset="0"/>
              </a:rPr>
              <a:t>c</a:t>
            </a:r>
          </a:p>
        </p:txBody>
      </p:sp>
      <p:sp>
        <p:nvSpPr>
          <p:cNvPr id="33829" name="Line 39"/>
          <p:cNvSpPr>
            <a:spLocks noChangeShapeType="1"/>
          </p:cNvSpPr>
          <p:nvPr/>
        </p:nvSpPr>
        <p:spPr bwMode="auto">
          <a:xfrm>
            <a:off x="4259263" y="3646488"/>
            <a:ext cx="88265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30" name="AutoShape 40"/>
          <p:cNvSpPr>
            <a:spLocks noChangeArrowheads="1"/>
          </p:cNvSpPr>
          <p:nvPr/>
        </p:nvSpPr>
        <p:spPr bwMode="auto">
          <a:xfrm>
            <a:off x="3579813" y="3589338"/>
            <a:ext cx="723900" cy="568325"/>
          </a:xfrm>
          <a:prstGeom prst="triangle">
            <a:avLst>
              <a:gd name="adj" fmla="val 50000"/>
            </a:avLst>
          </a:prstGeom>
          <a:solidFill>
            <a:srgbClr val="00CCFF"/>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3831" name="Oval 41"/>
          <p:cNvSpPr>
            <a:spLocks noChangeArrowheads="1"/>
          </p:cNvSpPr>
          <p:nvPr/>
        </p:nvSpPr>
        <p:spPr bwMode="auto">
          <a:xfrm>
            <a:off x="3783013" y="3533775"/>
            <a:ext cx="339725" cy="282575"/>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i="1">
                <a:latin typeface="Arial" panose="020B0604020202020204" pitchFamily="34" charset="0"/>
              </a:rPr>
              <a:t>b</a:t>
            </a:r>
          </a:p>
        </p:txBody>
      </p:sp>
      <p:sp>
        <p:nvSpPr>
          <p:cNvPr id="33832" name="AutoShape 42"/>
          <p:cNvSpPr>
            <a:spLocks noChangeArrowheads="1"/>
          </p:cNvSpPr>
          <p:nvPr/>
        </p:nvSpPr>
        <p:spPr bwMode="auto">
          <a:xfrm>
            <a:off x="5073650" y="3533775"/>
            <a:ext cx="723900" cy="568325"/>
          </a:xfrm>
          <a:prstGeom prst="triangle">
            <a:avLst>
              <a:gd name="adj" fmla="val 50000"/>
            </a:avLst>
          </a:prstGeom>
          <a:solidFill>
            <a:srgbClr val="00CCFF"/>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3833" name="Oval 43"/>
          <p:cNvSpPr>
            <a:spLocks noChangeArrowheads="1"/>
          </p:cNvSpPr>
          <p:nvPr/>
        </p:nvSpPr>
        <p:spPr bwMode="auto">
          <a:xfrm>
            <a:off x="5276850" y="3533775"/>
            <a:ext cx="339725" cy="282575"/>
          </a:xfrm>
          <a:prstGeom prst="ellipse">
            <a:avLst/>
          </a:prstGeom>
          <a:solidFill>
            <a:srgbClr val="00CCFF"/>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i="1">
                <a:latin typeface="Arial" panose="020B0604020202020204" pitchFamily="34" charset="0"/>
              </a:rPr>
              <a:t>d</a:t>
            </a:r>
          </a:p>
        </p:txBody>
      </p:sp>
      <p:sp>
        <p:nvSpPr>
          <p:cNvPr id="33834" name="Line 44"/>
          <p:cNvSpPr>
            <a:spLocks noChangeShapeType="1"/>
          </p:cNvSpPr>
          <p:nvPr/>
        </p:nvSpPr>
        <p:spPr bwMode="auto">
          <a:xfrm>
            <a:off x="5683250" y="3648075"/>
            <a:ext cx="5429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35" name="Line 45"/>
          <p:cNvSpPr>
            <a:spLocks noChangeShapeType="1"/>
          </p:cNvSpPr>
          <p:nvPr/>
        </p:nvSpPr>
        <p:spPr bwMode="auto">
          <a:xfrm>
            <a:off x="1503363" y="5181600"/>
            <a:ext cx="224155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36" name="Line 46"/>
          <p:cNvSpPr>
            <a:spLocks noChangeShapeType="1"/>
          </p:cNvSpPr>
          <p:nvPr/>
        </p:nvSpPr>
        <p:spPr bwMode="auto">
          <a:xfrm flipV="1">
            <a:off x="2968625" y="5214938"/>
            <a:ext cx="817563" cy="307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37" name="AutoShape 47"/>
          <p:cNvSpPr>
            <a:spLocks noChangeArrowheads="1"/>
          </p:cNvSpPr>
          <p:nvPr/>
        </p:nvSpPr>
        <p:spPr bwMode="auto">
          <a:xfrm>
            <a:off x="863600" y="5124450"/>
            <a:ext cx="725488" cy="568325"/>
          </a:xfrm>
          <a:prstGeom prst="triangle">
            <a:avLst>
              <a:gd name="adj" fmla="val 50000"/>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3838" name="Oval 48"/>
          <p:cNvSpPr>
            <a:spLocks noChangeArrowheads="1"/>
          </p:cNvSpPr>
          <p:nvPr/>
        </p:nvSpPr>
        <p:spPr bwMode="auto">
          <a:xfrm>
            <a:off x="1068388" y="5068888"/>
            <a:ext cx="339725" cy="28257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i="1">
                <a:latin typeface="Arial" panose="020B0604020202020204" pitchFamily="34" charset="0"/>
              </a:rPr>
              <a:t>a</a:t>
            </a:r>
          </a:p>
        </p:txBody>
      </p:sp>
      <p:sp>
        <p:nvSpPr>
          <p:cNvPr id="33839" name="AutoShape 49"/>
          <p:cNvSpPr>
            <a:spLocks noChangeArrowheads="1"/>
          </p:cNvSpPr>
          <p:nvPr/>
        </p:nvSpPr>
        <p:spPr bwMode="auto">
          <a:xfrm>
            <a:off x="2425700" y="5522913"/>
            <a:ext cx="725488" cy="568325"/>
          </a:xfrm>
          <a:prstGeom prst="triangle">
            <a:avLst>
              <a:gd name="adj" fmla="val 50000"/>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3840" name="Oval 50"/>
          <p:cNvSpPr>
            <a:spLocks noChangeArrowheads="1"/>
          </p:cNvSpPr>
          <p:nvPr/>
        </p:nvSpPr>
        <p:spPr bwMode="auto">
          <a:xfrm>
            <a:off x="2630488" y="5467350"/>
            <a:ext cx="338137" cy="28257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i="1">
                <a:latin typeface="Arial" panose="020B0604020202020204" pitchFamily="34" charset="0"/>
              </a:rPr>
              <a:t>b</a:t>
            </a:r>
          </a:p>
        </p:txBody>
      </p:sp>
      <p:sp>
        <p:nvSpPr>
          <p:cNvPr id="33841" name="Line 51"/>
          <p:cNvSpPr>
            <a:spLocks noChangeShapeType="1"/>
          </p:cNvSpPr>
          <p:nvPr/>
        </p:nvSpPr>
        <p:spPr bwMode="auto">
          <a:xfrm>
            <a:off x="4325938" y="5181600"/>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3842" name="AutoShape 52"/>
          <p:cNvSpPr>
            <a:spLocks noChangeArrowheads="1"/>
          </p:cNvSpPr>
          <p:nvPr/>
        </p:nvSpPr>
        <p:spPr bwMode="auto">
          <a:xfrm>
            <a:off x="3646488" y="5126038"/>
            <a:ext cx="725487" cy="568325"/>
          </a:xfrm>
          <a:prstGeom prst="triangle">
            <a:avLst>
              <a:gd name="adj" fmla="val 50000"/>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3843" name="Oval 53"/>
          <p:cNvSpPr>
            <a:spLocks noChangeArrowheads="1"/>
          </p:cNvSpPr>
          <p:nvPr/>
        </p:nvSpPr>
        <p:spPr bwMode="auto">
          <a:xfrm>
            <a:off x="3851275" y="5068888"/>
            <a:ext cx="339725" cy="28257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i="1">
                <a:latin typeface="Arial" panose="020B0604020202020204" pitchFamily="34" charset="0"/>
              </a:rPr>
              <a:t>c</a:t>
            </a:r>
          </a:p>
        </p:txBody>
      </p:sp>
      <p:sp>
        <p:nvSpPr>
          <p:cNvPr id="33844" name="AutoShape 54"/>
          <p:cNvSpPr>
            <a:spLocks noChangeArrowheads="1"/>
          </p:cNvSpPr>
          <p:nvPr/>
        </p:nvSpPr>
        <p:spPr bwMode="auto">
          <a:xfrm>
            <a:off x="5140325" y="5126038"/>
            <a:ext cx="723900" cy="568325"/>
          </a:xfrm>
          <a:prstGeom prst="triangle">
            <a:avLst>
              <a:gd name="adj" fmla="val 50000"/>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tr-TR" altLang="en-US"/>
          </a:p>
        </p:txBody>
      </p:sp>
      <p:sp>
        <p:nvSpPr>
          <p:cNvPr id="33845" name="Oval 55"/>
          <p:cNvSpPr>
            <a:spLocks noChangeArrowheads="1"/>
          </p:cNvSpPr>
          <p:nvPr/>
        </p:nvSpPr>
        <p:spPr bwMode="auto">
          <a:xfrm>
            <a:off x="5343525" y="5068888"/>
            <a:ext cx="339725" cy="28257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tr-TR" altLang="en-US" sz="2000" i="1">
                <a:latin typeface="Arial" panose="020B0604020202020204" pitchFamily="34" charset="0"/>
              </a:rPr>
              <a:t>d</a:t>
            </a:r>
          </a:p>
        </p:txBody>
      </p:sp>
      <p:sp>
        <p:nvSpPr>
          <p:cNvPr id="33846" name="Rectangle 58"/>
          <p:cNvSpPr>
            <a:spLocks noGrp="1" noChangeArrowheads="1"/>
          </p:cNvSpPr>
          <p:nvPr>
            <p:ph type="title"/>
          </p:nvPr>
        </p:nvSpPr>
        <p:spPr>
          <a:xfrm>
            <a:off x="457200" y="228600"/>
            <a:ext cx="8458200" cy="1143000"/>
          </a:xfrm>
          <a:noFill/>
        </p:spPr>
        <p:txBody>
          <a:bodyPr/>
          <a:lstStyle/>
          <a:p>
            <a:pPr eaLnBrk="1" hangingPunct="1"/>
            <a:r>
              <a:rPr lang="tr-TR" altLang="en-US" sz="4000" smtClean="0">
                <a:solidFill>
                  <a:srgbClr val="0000FF"/>
                </a:solidFill>
                <a:latin typeface="Times New Roman" panose="02020603050405020304" pitchFamily="18" charset="0"/>
              </a:rPr>
              <a:t>Uniting Two Binomial Heaps: Cases</a:t>
            </a:r>
          </a:p>
        </p:txBody>
      </p:sp>
      <p:sp>
        <p:nvSpPr>
          <p:cNvPr id="33847" name="Rectangle 59"/>
          <p:cNvSpPr>
            <a:spLocks noGrp="1" noChangeArrowheads="1"/>
          </p:cNvSpPr>
          <p:nvPr>
            <p:ph type="body" idx="1"/>
          </p:nvPr>
        </p:nvSpPr>
        <p:spPr>
          <a:xfrm>
            <a:off x="609600" y="1143000"/>
            <a:ext cx="4114800" cy="533400"/>
          </a:xfrm>
          <a:noFill/>
        </p:spPr>
        <p:txBody>
          <a:bodyPr/>
          <a:lstStyle/>
          <a:p>
            <a:pPr eaLnBrk="1" hangingPunct="1">
              <a:buFontTx/>
              <a:buNone/>
            </a:pPr>
            <a:r>
              <a:rPr lang="tr-TR" altLang="en-US" sz="2400" smtClean="0">
                <a:solidFill>
                  <a:srgbClr val="FF3300"/>
                </a:solidFill>
                <a:latin typeface="Times New Roman" panose="02020603050405020304" pitchFamily="18" charset="0"/>
              </a:rPr>
              <a:t>CASE 3 &amp; 4 CONTINUED</a:t>
            </a:r>
          </a:p>
        </p:txBody>
      </p:sp>
    </p:spTree>
    <p:extLst>
      <p:ext uri="{BB962C8B-B14F-4D97-AF65-F5344CB8AC3E}">
        <p14:creationId xmlns:p14="http://schemas.microsoft.com/office/powerpoint/2010/main" val="65097025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quarter" idx="10"/>
          </p:nvPr>
        </p:nvSpPr>
        <p:spPr/>
        <p:txBody>
          <a:bodyPr/>
          <a:lstStyle/>
          <a:p>
            <a:pPr>
              <a:defRPr/>
            </a:pPr>
            <a:r>
              <a:rPr lang="en-US"/>
              <a:t>CS 473</a:t>
            </a:r>
          </a:p>
        </p:txBody>
      </p:sp>
      <p:sp>
        <p:nvSpPr>
          <p:cNvPr id="15" name="Footer Placeholder 4"/>
          <p:cNvSpPr>
            <a:spLocks noGrp="1"/>
          </p:cNvSpPr>
          <p:nvPr>
            <p:ph type="ftr" sz="quarter" idx="11"/>
          </p:nvPr>
        </p:nvSpPr>
        <p:spPr/>
        <p:txBody>
          <a:bodyPr/>
          <a:lstStyle/>
          <a:p>
            <a:pPr>
              <a:defRPr/>
            </a:pPr>
            <a:r>
              <a:rPr lang="en-US"/>
              <a:t>Lecture X</a:t>
            </a:r>
          </a:p>
        </p:txBody>
      </p:sp>
      <p:sp>
        <p:nvSpPr>
          <p:cNvPr id="1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8580A545-638F-4573-AFE4-CC865A123933}" type="slidenum">
              <a:rPr lang="en-US" altLang="en-US">
                <a:latin typeface="Arial" panose="020B0604020202020204" pitchFamily="34" charset="0"/>
              </a:rPr>
              <a:pPr eaLnBrk="1" hangingPunct="1"/>
              <a:t>95</a:t>
            </a:fld>
            <a:endParaRPr lang="en-US" altLang="en-US">
              <a:latin typeface="Arial" panose="020B0604020202020204" pitchFamily="34" charset="0"/>
            </a:endParaRPr>
          </a:p>
        </p:txBody>
      </p:sp>
      <p:sp>
        <p:nvSpPr>
          <p:cNvPr id="34821" name="Rectangle 2"/>
          <p:cNvSpPr>
            <a:spLocks noGrp="1" noChangeArrowheads="1"/>
          </p:cNvSpPr>
          <p:nvPr>
            <p:ph type="body" idx="1"/>
          </p:nvPr>
        </p:nvSpPr>
        <p:spPr>
          <a:xfrm>
            <a:off x="323850" y="1268413"/>
            <a:ext cx="8569325" cy="4857750"/>
          </a:xfrm>
        </p:spPr>
        <p:txBody>
          <a:bodyPr/>
          <a:lstStyle/>
          <a:p>
            <a:pPr eaLnBrk="1" hangingPunct="1">
              <a:buFontTx/>
              <a:buNone/>
            </a:pPr>
            <a:r>
              <a:rPr lang="tr-TR" altLang="en-US" sz="3000" smtClean="0">
                <a:latin typeface="Times New Roman" panose="02020603050405020304" pitchFamily="18" charset="0"/>
              </a:rPr>
              <a:t>The </a:t>
            </a:r>
            <a:r>
              <a:rPr lang="tr-TR" altLang="en-US" sz="3000" smtClean="0">
                <a:solidFill>
                  <a:srgbClr val="FF3300"/>
                </a:solidFill>
                <a:latin typeface="Times New Roman" panose="02020603050405020304" pitchFamily="18" charset="0"/>
              </a:rPr>
              <a:t>running time </a:t>
            </a:r>
            <a:r>
              <a:rPr lang="tr-TR" altLang="en-US" sz="3000" smtClean="0">
                <a:latin typeface="Times New Roman" panose="02020603050405020304" pitchFamily="18" charset="0"/>
              </a:rPr>
              <a:t>of </a:t>
            </a:r>
            <a:r>
              <a:rPr lang="tr-TR" altLang="en-US" sz="3000" smtClean="0">
                <a:solidFill>
                  <a:srgbClr val="FF3300"/>
                </a:solidFill>
                <a:latin typeface="Times New Roman" panose="02020603050405020304" pitchFamily="18" charset="0"/>
              </a:rPr>
              <a:t>binomial-heap-union</a:t>
            </a:r>
            <a:r>
              <a:rPr lang="tr-TR" altLang="en-US" sz="3000" smtClean="0">
                <a:latin typeface="Times New Roman" panose="02020603050405020304" pitchFamily="18" charset="0"/>
              </a:rPr>
              <a:t>  operation is  </a:t>
            </a:r>
            <a:r>
              <a:rPr lang="tr-TR" altLang="en-US" sz="3000" smtClean="0">
                <a:solidFill>
                  <a:srgbClr val="FF3300"/>
                </a:solidFill>
                <a:latin typeface="Times New Roman" panose="02020603050405020304" pitchFamily="18" charset="0"/>
              </a:rPr>
              <a:t>O (lg</a:t>
            </a:r>
            <a:r>
              <a:rPr lang="tr-TR" altLang="en-US" sz="3000" i="1" smtClean="0">
                <a:solidFill>
                  <a:srgbClr val="FF3300"/>
                </a:solidFill>
                <a:latin typeface="Times New Roman" panose="02020603050405020304" pitchFamily="18" charset="0"/>
              </a:rPr>
              <a:t>n</a:t>
            </a:r>
            <a:r>
              <a:rPr lang="tr-TR" altLang="en-US" sz="3000" smtClean="0">
                <a:solidFill>
                  <a:srgbClr val="FF3300"/>
                </a:solidFill>
                <a:latin typeface="Times New Roman" panose="02020603050405020304" pitchFamily="18" charset="0"/>
              </a:rPr>
              <a:t>)</a:t>
            </a:r>
          </a:p>
          <a:p>
            <a:pPr eaLnBrk="1" hangingPunct="1">
              <a:buFontTx/>
              <a:buNone/>
            </a:pPr>
            <a:endParaRPr lang="tr-TR" altLang="en-US" sz="3000" smtClean="0">
              <a:solidFill>
                <a:srgbClr val="0000FF"/>
              </a:solidFill>
              <a:latin typeface="Times New Roman" panose="02020603050405020304" pitchFamily="18" charset="0"/>
            </a:endParaRPr>
          </a:p>
          <a:p>
            <a:pPr eaLnBrk="1" hangingPunct="1"/>
            <a:r>
              <a:rPr lang="tr-TR" altLang="en-US" sz="3000" smtClean="0">
                <a:latin typeface="Times New Roman" panose="02020603050405020304" pitchFamily="18" charset="0"/>
              </a:rPr>
              <a:t>Let </a:t>
            </a:r>
            <a:r>
              <a:rPr lang="tr-TR" altLang="en-US" sz="3000" i="1" smtClean="0">
                <a:latin typeface="Times New Roman" panose="02020603050405020304" pitchFamily="18" charset="0"/>
              </a:rPr>
              <a:t>H</a:t>
            </a:r>
            <a:r>
              <a:rPr lang="tr-TR" altLang="en-US" sz="3000" i="1" baseline="-25000" smtClean="0">
                <a:latin typeface="Times New Roman" panose="02020603050405020304" pitchFamily="18" charset="0"/>
              </a:rPr>
              <a:t>1</a:t>
            </a:r>
            <a:r>
              <a:rPr lang="tr-TR" altLang="en-US" sz="3000" baseline="-25000" smtClean="0">
                <a:latin typeface="Times New Roman" panose="02020603050405020304" pitchFamily="18" charset="0"/>
              </a:rPr>
              <a:t> </a:t>
            </a:r>
            <a:r>
              <a:rPr lang="tr-TR" altLang="en-US" sz="3000" smtClean="0">
                <a:latin typeface="Times New Roman" panose="02020603050405020304" pitchFamily="18" charset="0"/>
              </a:rPr>
              <a:t>&amp;</a:t>
            </a:r>
            <a:r>
              <a:rPr lang="tr-TR" altLang="en-US" sz="3000" baseline="-25000" smtClean="0">
                <a:latin typeface="Times New Roman" panose="02020603050405020304" pitchFamily="18" charset="0"/>
              </a:rPr>
              <a:t>  </a:t>
            </a:r>
            <a:r>
              <a:rPr lang="tr-TR" altLang="en-US" sz="3000" i="1" smtClean="0">
                <a:latin typeface="Times New Roman" panose="02020603050405020304" pitchFamily="18" charset="0"/>
              </a:rPr>
              <a:t>H</a:t>
            </a:r>
            <a:r>
              <a:rPr lang="tr-TR" altLang="en-US" sz="3000" i="1" baseline="-25000" smtClean="0">
                <a:latin typeface="Times New Roman" panose="02020603050405020304" pitchFamily="18" charset="0"/>
              </a:rPr>
              <a:t>2</a:t>
            </a:r>
            <a:r>
              <a:rPr lang="tr-TR" altLang="en-US" sz="3000" smtClean="0">
                <a:latin typeface="Times New Roman" panose="02020603050405020304" pitchFamily="18" charset="0"/>
              </a:rPr>
              <a:t> contain</a:t>
            </a:r>
            <a:r>
              <a:rPr lang="tr-TR" altLang="en-US" sz="3000" i="1" smtClean="0">
                <a:latin typeface="Times New Roman" panose="02020603050405020304" pitchFamily="18" charset="0"/>
              </a:rPr>
              <a:t> n</a:t>
            </a:r>
            <a:r>
              <a:rPr lang="tr-TR" altLang="en-US" sz="3000" i="1" baseline="-25000" smtClean="0">
                <a:latin typeface="Times New Roman" panose="02020603050405020304" pitchFamily="18" charset="0"/>
              </a:rPr>
              <a:t>1</a:t>
            </a:r>
            <a:r>
              <a:rPr lang="tr-TR" altLang="en-US" sz="3000" smtClean="0">
                <a:latin typeface="Times New Roman" panose="02020603050405020304" pitchFamily="18" charset="0"/>
              </a:rPr>
              <a:t> &amp; </a:t>
            </a:r>
            <a:r>
              <a:rPr lang="tr-TR" altLang="en-US" sz="3000" i="1" smtClean="0">
                <a:latin typeface="Times New Roman" panose="02020603050405020304" pitchFamily="18" charset="0"/>
              </a:rPr>
              <a:t>n</a:t>
            </a:r>
            <a:r>
              <a:rPr lang="tr-TR" altLang="en-US" sz="3000" i="1" baseline="-25000" smtClean="0">
                <a:latin typeface="Times New Roman" panose="02020603050405020304" pitchFamily="18" charset="0"/>
              </a:rPr>
              <a:t>2</a:t>
            </a:r>
            <a:r>
              <a:rPr lang="tr-TR" altLang="en-US" sz="3000" smtClean="0">
                <a:latin typeface="Times New Roman" panose="02020603050405020304" pitchFamily="18" charset="0"/>
              </a:rPr>
              <a:t> nodes respectively where </a:t>
            </a:r>
            <a:r>
              <a:rPr lang="tr-TR" altLang="en-US" sz="3000" i="1" smtClean="0">
                <a:latin typeface="Times New Roman" panose="02020603050405020304" pitchFamily="18" charset="0"/>
              </a:rPr>
              <a:t>n= n</a:t>
            </a:r>
            <a:r>
              <a:rPr lang="tr-TR" altLang="en-US" sz="3000" i="1" baseline="-25000" smtClean="0">
                <a:latin typeface="Times New Roman" panose="02020603050405020304" pitchFamily="18" charset="0"/>
              </a:rPr>
              <a:t>1</a:t>
            </a:r>
            <a:r>
              <a:rPr lang="tr-TR" altLang="en-US" sz="3000" i="1" smtClean="0">
                <a:latin typeface="Times New Roman" panose="02020603050405020304" pitchFamily="18" charset="0"/>
              </a:rPr>
              <a:t>+n</a:t>
            </a:r>
            <a:r>
              <a:rPr lang="tr-TR" altLang="en-US" sz="3000" i="1" baseline="-25000" smtClean="0">
                <a:latin typeface="Times New Roman" panose="02020603050405020304" pitchFamily="18" charset="0"/>
              </a:rPr>
              <a:t>2</a:t>
            </a:r>
          </a:p>
          <a:p>
            <a:pPr eaLnBrk="1" hangingPunct="1"/>
            <a:endParaRPr lang="tr-TR" altLang="en-US" sz="3000" i="1" baseline="-25000" smtClean="0">
              <a:latin typeface="Times New Roman" panose="02020603050405020304" pitchFamily="18" charset="0"/>
            </a:endParaRPr>
          </a:p>
          <a:p>
            <a:pPr eaLnBrk="1" hangingPunct="1"/>
            <a:r>
              <a:rPr lang="tr-TR" altLang="en-US" sz="3000" smtClean="0">
                <a:latin typeface="Times New Roman" panose="02020603050405020304" pitchFamily="18" charset="0"/>
              </a:rPr>
              <a:t>Then, H</a:t>
            </a:r>
            <a:r>
              <a:rPr lang="tr-TR" altLang="en-US" sz="3000" baseline="-25000" smtClean="0">
                <a:latin typeface="Times New Roman" panose="02020603050405020304" pitchFamily="18" charset="0"/>
              </a:rPr>
              <a:t>1</a:t>
            </a:r>
            <a:r>
              <a:rPr lang="tr-TR" altLang="en-US" sz="3000" smtClean="0">
                <a:latin typeface="Times New Roman" panose="02020603050405020304" pitchFamily="18" charset="0"/>
              </a:rPr>
              <a:t> contains at most</a:t>
            </a:r>
            <a:r>
              <a:rPr lang="tr-TR" altLang="en-US" sz="3000" baseline="-25000" smtClean="0">
                <a:latin typeface="Times New Roman" panose="02020603050405020304" pitchFamily="18" charset="0"/>
              </a:rPr>
              <a:t>  </a:t>
            </a:r>
            <a:r>
              <a:rPr lang="en-US" altLang="en-US" sz="3000" baseline="-25000" smtClean="0">
                <a:latin typeface="Times New Roman" panose="02020603050405020304" pitchFamily="18" charset="0"/>
              </a:rPr>
              <a:t> </a:t>
            </a:r>
            <a:r>
              <a:rPr lang="tr-TR" altLang="en-US" sz="3000" smtClean="0">
                <a:latin typeface="Times New Roman" panose="02020603050405020304" pitchFamily="18" charset="0"/>
              </a:rPr>
              <a:t>lg</a:t>
            </a:r>
            <a:r>
              <a:rPr lang="tr-TR" altLang="en-US" sz="3000" i="1" smtClean="0">
                <a:latin typeface="Times New Roman" panose="02020603050405020304" pitchFamily="18" charset="0"/>
              </a:rPr>
              <a:t>n</a:t>
            </a:r>
            <a:r>
              <a:rPr lang="tr-TR" altLang="en-US" sz="3000" i="1" baseline="-25000" smtClean="0">
                <a:latin typeface="Times New Roman" panose="02020603050405020304" pitchFamily="18" charset="0"/>
              </a:rPr>
              <a:t>1</a:t>
            </a:r>
            <a:r>
              <a:rPr lang="en-US" altLang="en-US" sz="3000" baseline="-25000" smtClean="0">
                <a:latin typeface="Times New Roman" panose="02020603050405020304" pitchFamily="18" charset="0"/>
              </a:rPr>
              <a:t> </a:t>
            </a:r>
            <a:r>
              <a:rPr lang="tr-TR" altLang="en-US" sz="3000" baseline="-25000" smtClean="0">
                <a:latin typeface="Times New Roman" panose="02020603050405020304" pitchFamily="18" charset="0"/>
              </a:rPr>
              <a:t> </a:t>
            </a:r>
            <a:r>
              <a:rPr lang="tr-TR" altLang="en-US" sz="3000" smtClean="0">
                <a:latin typeface="Times New Roman" panose="02020603050405020304" pitchFamily="18" charset="0"/>
              </a:rPr>
              <a:t>+1 roots</a:t>
            </a:r>
            <a:r>
              <a:rPr lang="tr-TR" altLang="en-US" sz="3000" baseline="-25000" smtClean="0">
                <a:latin typeface="Times New Roman" panose="02020603050405020304" pitchFamily="18" charset="0"/>
              </a:rPr>
              <a:t>     </a:t>
            </a:r>
            <a:endParaRPr lang="tr-TR" altLang="en-US" sz="3000" smtClean="0">
              <a:latin typeface="Times New Roman" panose="02020603050405020304" pitchFamily="18" charset="0"/>
            </a:endParaRPr>
          </a:p>
          <a:p>
            <a:pPr eaLnBrk="1" hangingPunct="1">
              <a:buFontTx/>
              <a:buNone/>
            </a:pPr>
            <a:r>
              <a:rPr lang="tr-TR" altLang="en-US" sz="3000" smtClean="0">
                <a:latin typeface="Times New Roman" panose="02020603050405020304" pitchFamily="18" charset="0"/>
              </a:rPr>
              <a:t>              H</a:t>
            </a:r>
            <a:r>
              <a:rPr lang="tr-TR" altLang="en-US" sz="3000" baseline="-25000" smtClean="0">
                <a:latin typeface="Times New Roman" panose="02020603050405020304" pitchFamily="18" charset="0"/>
              </a:rPr>
              <a:t>2 </a:t>
            </a:r>
            <a:r>
              <a:rPr lang="tr-TR" altLang="en-US" sz="3000" smtClean="0">
                <a:latin typeface="Times New Roman" panose="02020603050405020304" pitchFamily="18" charset="0"/>
              </a:rPr>
              <a:t>contains at most</a:t>
            </a:r>
            <a:r>
              <a:rPr lang="tr-TR" altLang="en-US" sz="3000" baseline="-25000" smtClean="0">
                <a:latin typeface="Times New Roman" panose="02020603050405020304" pitchFamily="18" charset="0"/>
              </a:rPr>
              <a:t> </a:t>
            </a:r>
            <a:r>
              <a:rPr lang="en-US" altLang="en-US" sz="3000" baseline="-25000" smtClean="0">
                <a:latin typeface="Times New Roman" panose="02020603050405020304" pitchFamily="18" charset="0"/>
              </a:rPr>
              <a:t> </a:t>
            </a:r>
            <a:r>
              <a:rPr lang="tr-TR" altLang="en-US" sz="3000" smtClean="0">
                <a:latin typeface="Times New Roman" panose="02020603050405020304" pitchFamily="18" charset="0"/>
              </a:rPr>
              <a:t>lg</a:t>
            </a:r>
            <a:r>
              <a:rPr lang="tr-TR" altLang="en-US" sz="3000" i="1" smtClean="0">
                <a:latin typeface="Times New Roman" panose="02020603050405020304" pitchFamily="18" charset="0"/>
              </a:rPr>
              <a:t>n</a:t>
            </a:r>
            <a:r>
              <a:rPr lang="tr-TR" altLang="en-US" sz="3000" i="1" baseline="-25000" smtClean="0">
                <a:latin typeface="Times New Roman" panose="02020603050405020304" pitchFamily="18" charset="0"/>
              </a:rPr>
              <a:t>2</a:t>
            </a:r>
            <a:r>
              <a:rPr lang="tr-TR" altLang="en-US" sz="3000" baseline="-25000" smtClean="0">
                <a:latin typeface="Times New Roman" panose="02020603050405020304" pitchFamily="18" charset="0"/>
              </a:rPr>
              <a:t> </a:t>
            </a:r>
            <a:r>
              <a:rPr lang="en-US" altLang="en-US" sz="3000" baseline="-25000" smtClean="0">
                <a:latin typeface="Times New Roman" panose="02020603050405020304" pitchFamily="18" charset="0"/>
              </a:rPr>
              <a:t> </a:t>
            </a:r>
            <a:r>
              <a:rPr lang="tr-TR" altLang="en-US" sz="3000" baseline="-25000" smtClean="0">
                <a:latin typeface="Times New Roman" panose="02020603050405020304" pitchFamily="18" charset="0"/>
              </a:rPr>
              <a:t> </a:t>
            </a:r>
            <a:r>
              <a:rPr lang="tr-TR" altLang="en-US" sz="3000" smtClean="0">
                <a:latin typeface="Times New Roman" panose="02020603050405020304" pitchFamily="18" charset="0"/>
              </a:rPr>
              <a:t>+1 roots</a:t>
            </a:r>
          </a:p>
          <a:p>
            <a:pPr eaLnBrk="1" hangingPunct="1">
              <a:buFontTx/>
              <a:buNone/>
            </a:pPr>
            <a:endParaRPr lang="tr-TR" altLang="en-US" sz="3000" smtClean="0">
              <a:latin typeface="Times New Roman" panose="02020603050405020304" pitchFamily="18" charset="0"/>
            </a:endParaRPr>
          </a:p>
          <a:p>
            <a:pPr eaLnBrk="1" hangingPunct="1">
              <a:buFontTx/>
              <a:buNone/>
            </a:pPr>
            <a:endParaRPr lang="tr-TR" altLang="en-US" sz="2800" smtClean="0">
              <a:latin typeface="Times New Roman" panose="02020603050405020304" pitchFamily="18" charset="0"/>
            </a:endParaRPr>
          </a:p>
        </p:txBody>
      </p:sp>
      <p:sp>
        <p:nvSpPr>
          <p:cNvPr id="34822" name="Rectangle 3"/>
          <p:cNvSpPr>
            <a:spLocks noGrp="1" noChangeArrowheads="1"/>
          </p:cNvSpPr>
          <p:nvPr>
            <p:ph type="title"/>
          </p:nvPr>
        </p:nvSpPr>
        <p:spPr>
          <a:xfrm>
            <a:off x="395288" y="333375"/>
            <a:ext cx="8748712" cy="1143000"/>
          </a:xfrm>
          <a:noFill/>
        </p:spPr>
        <p:txBody>
          <a:bodyPr/>
          <a:lstStyle/>
          <a:p>
            <a:pPr eaLnBrk="1" hangingPunct="1"/>
            <a:r>
              <a:rPr lang="tr-TR" altLang="en-US" sz="4000" smtClean="0">
                <a:solidFill>
                  <a:srgbClr val="0000FF"/>
                </a:solidFill>
                <a:latin typeface="Times New Roman" panose="02020603050405020304" pitchFamily="18" charset="0"/>
              </a:rPr>
              <a:t>Uniting Two Binomial Heaps: Cases</a:t>
            </a:r>
          </a:p>
        </p:txBody>
      </p:sp>
      <p:grpSp>
        <p:nvGrpSpPr>
          <p:cNvPr id="34823" name="Group 4"/>
          <p:cNvGrpSpPr>
            <a:grpSpLocks/>
          </p:cNvGrpSpPr>
          <p:nvPr/>
        </p:nvGrpSpPr>
        <p:grpSpPr bwMode="auto">
          <a:xfrm>
            <a:off x="4787900" y="4292600"/>
            <a:ext cx="762000" cy="457200"/>
            <a:chOff x="3312" y="2736"/>
            <a:chExt cx="480" cy="288"/>
          </a:xfrm>
        </p:grpSpPr>
        <p:sp>
          <p:nvSpPr>
            <p:cNvPr id="34829" name="Line 5"/>
            <p:cNvSpPr>
              <a:spLocks noChangeShapeType="1"/>
            </p:cNvSpPr>
            <p:nvPr/>
          </p:nvSpPr>
          <p:spPr bwMode="auto">
            <a:xfrm>
              <a:off x="3312" y="273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4830" name="Line 6"/>
            <p:cNvSpPr>
              <a:spLocks noChangeShapeType="1"/>
            </p:cNvSpPr>
            <p:nvPr/>
          </p:nvSpPr>
          <p:spPr bwMode="auto">
            <a:xfrm>
              <a:off x="3312" y="3024"/>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4831" name="Line 7"/>
            <p:cNvSpPr>
              <a:spLocks noChangeShapeType="1"/>
            </p:cNvSpPr>
            <p:nvPr/>
          </p:nvSpPr>
          <p:spPr bwMode="auto">
            <a:xfrm>
              <a:off x="3792" y="273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4832" name="Line 8"/>
            <p:cNvSpPr>
              <a:spLocks noChangeShapeType="1"/>
            </p:cNvSpPr>
            <p:nvPr/>
          </p:nvSpPr>
          <p:spPr bwMode="auto">
            <a:xfrm>
              <a:off x="3696" y="3024"/>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34824" name="Group 9"/>
          <p:cNvGrpSpPr>
            <a:grpSpLocks/>
          </p:cNvGrpSpPr>
          <p:nvPr/>
        </p:nvGrpSpPr>
        <p:grpSpPr bwMode="auto">
          <a:xfrm>
            <a:off x="4787900" y="4868863"/>
            <a:ext cx="762000" cy="457200"/>
            <a:chOff x="3312" y="2736"/>
            <a:chExt cx="480" cy="288"/>
          </a:xfrm>
        </p:grpSpPr>
        <p:sp>
          <p:nvSpPr>
            <p:cNvPr id="34825" name="Line 10"/>
            <p:cNvSpPr>
              <a:spLocks noChangeShapeType="1"/>
            </p:cNvSpPr>
            <p:nvPr/>
          </p:nvSpPr>
          <p:spPr bwMode="auto">
            <a:xfrm>
              <a:off x="3312" y="273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4826" name="Line 11"/>
            <p:cNvSpPr>
              <a:spLocks noChangeShapeType="1"/>
            </p:cNvSpPr>
            <p:nvPr/>
          </p:nvSpPr>
          <p:spPr bwMode="auto">
            <a:xfrm>
              <a:off x="3312" y="3024"/>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4827" name="Line 12"/>
            <p:cNvSpPr>
              <a:spLocks noChangeShapeType="1"/>
            </p:cNvSpPr>
            <p:nvPr/>
          </p:nvSpPr>
          <p:spPr bwMode="auto">
            <a:xfrm>
              <a:off x="3792" y="273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4828" name="Line 13"/>
            <p:cNvSpPr>
              <a:spLocks noChangeShapeType="1"/>
            </p:cNvSpPr>
            <p:nvPr/>
          </p:nvSpPr>
          <p:spPr bwMode="auto">
            <a:xfrm>
              <a:off x="3696" y="3024"/>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25986983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quarter" idx="10"/>
          </p:nvPr>
        </p:nvSpPr>
        <p:spPr/>
        <p:txBody>
          <a:bodyPr/>
          <a:lstStyle/>
          <a:p>
            <a:pPr>
              <a:defRPr/>
            </a:pPr>
            <a:r>
              <a:rPr lang="en-US"/>
              <a:t>CS 473</a:t>
            </a:r>
          </a:p>
        </p:txBody>
      </p:sp>
      <p:sp>
        <p:nvSpPr>
          <p:cNvPr id="20" name="Footer Placeholder 4"/>
          <p:cNvSpPr>
            <a:spLocks noGrp="1"/>
          </p:cNvSpPr>
          <p:nvPr>
            <p:ph type="ftr" sz="quarter" idx="11"/>
          </p:nvPr>
        </p:nvSpPr>
        <p:spPr/>
        <p:txBody>
          <a:bodyPr/>
          <a:lstStyle/>
          <a:p>
            <a:pPr>
              <a:defRPr/>
            </a:pPr>
            <a:r>
              <a:rPr lang="en-US"/>
              <a:t>Lecture X</a:t>
            </a:r>
          </a:p>
        </p:txBody>
      </p:sp>
      <p:sp>
        <p:nvSpPr>
          <p:cNvPr id="21"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9191D254-F9DF-4CB3-9817-47E4F6E18173}" type="slidenum">
              <a:rPr lang="en-US" altLang="en-US">
                <a:latin typeface="Arial" panose="020B0604020202020204" pitchFamily="34" charset="0"/>
              </a:rPr>
              <a:pPr eaLnBrk="1" hangingPunct="1"/>
              <a:t>96</a:t>
            </a:fld>
            <a:endParaRPr lang="en-US" altLang="en-US">
              <a:latin typeface="Arial" panose="020B0604020202020204" pitchFamily="34" charset="0"/>
            </a:endParaRPr>
          </a:p>
        </p:txBody>
      </p:sp>
      <p:sp>
        <p:nvSpPr>
          <p:cNvPr id="35845" name="Rectangle 2"/>
          <p:cNvSpPr>
            <a:spLocks noGrp="1" noChangeArrowheads="1"/>
          </p:cNvSpPr>
          <p:nvPr>
            <p:ph type="body" idx="1"/>
          </p:nvPr>
        </p:nvSpPr>
        <p:spPr>
          <a:xfrm>
            <a:off x="381000" y="1676400"/>
            <a:ext cx="8435975" cy="4114800"/>
          </a:xfrm>
        </p:spPr>
        <p:txBody>
          <a:bodyPr/>
          <a:lstStyle/>
          <a:p>
            <a:pPr eaLnBrk="1" hangingPunct="1">
              <a:lnSpc>
                <a:spcPct val="90000"/>
              </a:lnSpc>
              <a:buClr>
                <a:srgbClr val="0000FF"/>
              </a:buClr>
            </a:pPr>
            <a:r>
              <a:rPr lang="tr-TR" altLang="en-US" sz="2800" smtClean="0">
                <a:solidFill>
                  <a:srgbClr val="002060"/>
                </a:solidFill>
                <a:latin typeface="Times New Roman" panose="02020603050405020304" pitchFamily="18" charset="0"/>
              </a:rPr>
              <a:t>So  H contains at most</a:t>
            </a:r>
            <a:r>
              <a:rPr lang="tr-TR" altLang="en-US" sz="2800" baseline="-25000" smtClean="0">
                <a:solidFill>
                  <a:srgbClr val="002060"/>
                </a:solidFill>
                <a:latin typeface="Times New Roman" panose="02020603050405020304" pitchFamily="18" charset="0"/>
              </a:rPr>
              <a:t> </a:t>
            </a:r>
          </a:p>
          <a:p>
            <a:pPr eaLnBrk="1" hangingPunct="1">
              <a:lnSpc>
                <a:spcPct val="90000"/>
              </a:lnSpc>
              <a:buFontTx/>
              <a:buNone/>
            </a:pPr>
            <a:r>
              <a:rPr lang="tr-TR" altLang="en-US" sz="2800" smtClean="0">
                <a:latin typeface="Times New Roman" panose="02020603050405020304" pitchFamily="18" charset="0"/>
              </a:rPr>
              <a:t>	</a:t>
            </a:r>
            <a:r>
              <a:rPr lang="tr-TR" altLang="en-US" sz="2800" smtClean="0">
                <a:solidFill>
                  <a:srgbClr val="FF3300"/>
                </a:solidFill>
                <a:latin typeface="Times New Roman" panose="02020603050405020304" pitchFamily="18" charset="0"/>
              </a:rPr>
              <a:t>lg</a:t>
            </a:r>
            <a:r>
              <a:rPr lang="tr-TR" altLang="en-US" sz="2800" i="1" smtClean="0">
                <a:solidFill>
                  <a:srgbClr val="FF3300"/>
                </a:solidFill>
                <a:latin typeface="Times New Roman" panose="02020603050405020304" pitchFamily="18" charset="0"/>
              </a:rPr>
              <a:t>n</a:t>
            </a:r>
            <a:r>
              <a:rPr lang="tr-TR" altLang="en-US" sz="2800" i="1" baseline="-25000" smtClean="0">
                <a:solidFill>
                  <a:srgbClr val="FF3300"/>
                </a:solidFill>
                <a:latin typeface="Times New Roman" panose="02020603050405020304" pitchFamily="18" charset="0"/>
              </a:rPr>
              <a:t>1</a:t>
            </a:r>
            <a:r>
              <a:rPr lang="en-US" altLang="en-US" sz="2800" i="1" baseline="-25000" smtClean="0">
                <a:solidFill>
                  <a:srgbClr val="FF3300"/>
                </a:solidFill>
                <a:latin typeface="Times New Roman" panose="02020603050405020304" pitchFamily="18" charset="0"/>
              </a:rPr>
              <a:t> </a:t>
            </a:r>
            <a:r>
              <a:rPr lang="tr-TR" altLang="en-US" sz="2800" i="1" baseline="-25000" smtClean="0">
                <a:solidFill>
                  <a:srgbClr val="FF3300"/>
                </a:solidFill>
                <a:latin typeface="Times New Roman" panose="02020603050405020304" pitchFamily="18" charset="0"/>
              </a:rPr>
              <a:t> </a:t>
            </a:r>
            <a:r>
              <a:rPr lang="tr-TR" altLang="en-US" sz="2800" smtClean="0">
                <a:solidFill>
                  <a:srgbClr val="FF3300"/>
                </a:solidFill>
                <a:latin typeface="Times New Roman" panose="02020603050405020304" pitchFamily="18" charset="0"/>
              </a:rPr>
              <a:t>+ lg</a:t>
            </a:r>
            <a:r>
              <a:rPr lang="tr-TR" altLang="en-US" sz="2800" i="1" smtClean="0">
                <a:solidFill>
                  <a:srgbClr val="FF3300"/>
                </a:solidFill>
                <a:latin typeface="Times New Roman" panose="02020603050405020304" pitchFamily="18" charset="0"/>
              </a:rPr>
              <a:t>n</a:t>
            </a:r>
            <a:r>
              <a:rPr lang="tr-TR" altLang="en-US" sz="2800" i="1" baseline="-25000" smtClean="0">
                <a:solidFill>
                  <a:srgbClr val="FF3300"/>
                </a:solidFill>
                <a:latin typeface="Times New Roman" panose="02020603050405020304" pitchFamily="18" charset="0"/>
              </a:rPr>
              <a:t>2</a:t>
            </a:r>
            <a:r>
              <a:rPr lang="en-US" altLang="en-US" sz="2800" baseline="-25000" smtClean="0">
                <a:solidFill>
                  <a:srgbClr val="FF3300"/>
                </a:solidFill>
                <a:latin typeface="Times New Roman" panose="02020603050405020304" pitchFamily="18" charset="0"/>
              </a:rPr>
              <a:t> </a:t>
            </a:r>
            <a:r>
              <a:rPr lang="tr-TR" altLang="en-US" sz="2800" baseline="-25000" smtClean="0">
                <a:solidFill>
                  <a:srgbClr val="FF3300"/>
                </a:solidFill>
                <a:latin typeface="Times New Roman" panose="02020603050405020304" pitchFamily="18" charset="0"/>
              </a:rPr>
              <a:t> </a:t>
            </a:r>
            <a:r>
              <a:rPr lang="tr-TR" altLang="en-US" sz="2800" smtClean="0">
                <a:solidFill>
                  <a:srgbClr val="FF3300"/>
                </a:solidFill>
                <a:latin typeface="Times New Roman" panose="02020603050405020304" pitchFamily="18" charset="0"/>
              </a:rPr>
              <a:t>+2  </a:t>
            </a:r>
            <a:r>
              <a:rPr lang="tr-TR" altLang="en-US" sz="2800" smtClean="0">
                <a:solidFill>
                  <a:srgbClr val="FF3300"/>
                </a:solidFill>
                <a:latin typeface="Times New Roman" panose="02020603050405020304" pitchFamily="18" charset="0"/>
                <a:cs typeface="Arial" panose="020B0604020202020204" pitchFamily="34" charset="0"/>
              </a:rPr>
              <a:t>≤</a:t>
            </a:r>
            <a:r>
              <a:rPr lang="tr-TR" altLang="en-US" sz="2800" smtClean="0">
                <a:solidFill>
                  <a:srgbClr val="FF3300"/>
                </a:solidFill>
                <a:latin typeface="Times New Roman" panose="02020603050405020304" pitchFamily="18" charset="0"/>
              </a:rPr>
              <a:t>  2  lg</a:t>
            </a:r>
            <a:r>
              <a:rPr lang="tr-TR" altLang="en-US" sz="2800" i="1" smtClean="0">
                <a:solidFill>
                  <a:srgbClr val="FF3300"/>
                </a:solidFill>
                <a:latin typeface="Times New Roman" panose="02020603050405020304" pitchFamily="18" charset="0"/>
              </a:rPr>
              <a:t>n</a:t>
            </a:r>
            <a:r>
              <a:rPr lang="tr-TR" altLang="en-US" sz="2800" baseline="-25000" smtClean="0">
                <a:solidFill>
                  <a:srgbClr val="FF3300"/>
                </a:solidFill>
                <a:latin typeface="Times New Roman" panose="02020603050405020304" pitchFamily="18" charset="0"/>
              </a:rPr>
              <a:t> </a:t>
            </a:r>
            <a:r>
              <a:rPr lang="en-US" altLang="en-US" sz="2800" baseline="-25000" smtClean="0">
                <a:solidFill>
                  <a:srgbClr val="FF3300"/>
                </a:solidFill>
                <a:latin typeface="Times New Roman" panose="02020603050405020304" pitchFamily="18" charset="0"/>
              </a:rPr>
              <a:t> </a:t>
            </a:r>
            <a:r>
              <a:rPr lang="tr-TR" altLang="en-US" sz="2800" baseline="-25000" smtClean="0">
                <a:solidFill>
                  <a:srgbClr val="FF3300"/>
                </a:solidFill>
                <a:latin typeface="Times New Roman" panose="02020603050405020304" pitchFamily="18" charset="0"/>
              </a:rPr>
              <a:t> </a:t>
            </a:r>
            <a:r>
              <a:rPr lang="tr-TR" altLang="en-US" sz="2800" smtClean="0">
                <a:solidFill>
                  <a:srgbClr val="FF3300"/>
                </a:solidFill>
                <a:latin typeface="Times New Roman" panose="02020603050405020304" pitchFamily="18" charset="0"/>
              </a:rPr>
              <a:t>+2= O (lg</a:t>
            </a:r>
            <a:r>
              <a:rPr lang="tr-TR" altLang="en-US" sz="2800" i="1" smtClean="0">
                <a:solidFill>
                  <a:srgbClr val="FF3300"/>
                </a:solidFill>
                <a:latin typeface="Times New Roman" panose="02020603050405020304" pitchFamily="18" charset="0"/>
              </a:rPr>
              <a:t>n</a:t>
            </a:r>
            <a:r>
              <a:rPr lang="tr-TR" altLang="en-US" sz="2800" smtClean="0">
                <a:solidFill>
                  <a:srgbClr val="FF3300"/>
                </a:solidFill>
                <a:latin typeface="Times New Roman" panose="02020603050405020304" pitchFamily="18" charset="0"/>
              </a:rPr>
              <a:t>) </a:t>
            </a:r>
            <a:r>
              <a:rPr lang="tr-TR" altLang="en-US" sz="2800" smtClean="0">
                <a:latin typeface="Times New Roman" panose="02020603050405020304" pitchFamily="18" charset="0"/>
              </a:rPr>
              <a:t>roots </a:t>
            </a:r>
            <a:endParaRPr lang="en-US" altLang="en-US" sz="2800" smtClean="0">
              <a:latin typeface="Times New Roman" panose="02020603050405020304" pitchFamily="18" charset="0"/>
            </a:endParaRPr>
          </a:p>
          <a:p>
            <a:pPr eaLnBrk="1" hangingPunct="1">
              <a:lnSpc>
                <a:spcPct val="90000"/>
              </a:lnSpc>
              <a:buFontTx/>
              <a:buNone/>
            </a:pPr>
            <a:r>
              <a:rPr lang="en-US" altLang="en-US" sz="2800" smtClean="0">
                <a:latin typeface="Times New Roman" panose="02020603050405020304" pitchFamily="18" charset="0"/>
              </a:rPr>
              <a:t>	</a:t>
            </a:r>
            <a:r>
              <a:rPr lang="tr-TR" altLang="en-US" sz="2800" smtClean="0">
                <a:latin typeface="Times New Roman" panose="02020603050405020304" pitchFamily="18" charset="0"/>
              </a:rPr>
              <a:t>immediately after </a:t>
            </a:r>
            <a:r>
              <a:rPr lang="tr-TR" altLang="en-US" sz="2800" smtClean="0">
                <a:solidFill>
                  <a:srgbClr val="FF3300"/>
                </a:solidFill>
                <a:latin typeface="Times New Roman" panose="02020603050405020304" pitchFamily="18" charset="0"/>
              </a:rPr>
              <a:t>BINOMIAL-HEAP-MERGE</a:t>
            </a:r>
          </a:p>
          <a:p>
            <a:pPr eaLnBrk="1" hangingPunct="1">
              <a:lnSpc>
                <a:spcPct val="90000"/>
              </a:lnSpc>
              <a:buFontTx/>
              <a:buNone/>
            </a:pPr>
            <a:endParaRPr lang="tr-TR" altLang="en-US" sz="2800" smtClean="0">
              <a:solidFill>
                <a:srgbClr val="333399"/>
              </a:solidFill>
              <a:latin typeface="Times New Roman" panose="02020603050405020304" pitchFamily="18" charset="0"/>
            </a:endParaRPr>
          </a:p>
          <a:p>
            <a:pPr eaLnBrk="1" hangingPunct="1">
              <a:lnSpc>
                <a:spcPct val="90000"/>
              </a:lnSpc>
            </a:pPr>
            <a:r>
              <a:rPr lang="tr-TR" altLang="en-US" sz="2800" smtClean="0">
                <a:latin typeface="Times New Roman" panose="02020603050405020304" pitchFamily="18" charset="0"/>
              </a:rPr>
              <a:t>Therefore,</a:t>
            </a:r>
            <a:r>
              <a:rPr lang="tr-TR" altLang="en-US" sz="2800" smtClean="0">
                <a:solidFill>
                  <a:srgbClr val="002060"/>
                </a:solidFill>
                <a:latin typeface="Times New Roman" panose="02020603050405020304" pitchFamily="18" charset="0"/>
              </a:rPr>
              <a:t> </a:t>
            </a:r>
            <a:r>
              <a:rPr lang="tr-TR" altLang="en-US" sz="2800" smtClean="0">
                <a:solidFill>
                  <a:srgbClr val="FF3300"/>
                </a:solidFill>
                <a:latin typeface="Times New Roman" panose="02020603050405020304" pitchFamily="18" charset="0"/>
              </a:rPr>
              <a:t>BINOMIAL-HEAP-MERGE</a:t>
            </a:r>
            <a:r>
              <a:rPr lang="tr-TR" altLang="en-US" sz="2800" smtClean="0">
                <a:solidFill>
                  <a:srgbClr val="333399"/>
                </a:solidFill>
                <a:latin typeface="Times New Roman" panose="02020603050405020304" pitchFamily="18" charset="0"/>
              </a:rPr>
              <a:t> </a:t>
            </a:r>
            <a:r>
              <a:rPr lang="tr-TR" altLang="en-US" sz="2800" smtClean="0">
                <a:latin typeface="Times New Roman" panose="02020603050405020304" pitchFamily="18" charset="0"/>
              </a:rPr>
              <a:t>runs in</a:t>
            </a:r>
            <a:r>
              <a:rPr lang="tr-TR" altLang="en-US" sz="2800" smtClean="0">
                <a:solidFill>
                  <a:srgbClr val="333399"/>
                </a:solidFill>
                <a:latin typeface="Times New Roman" panose="02020603050405020304" pitchFamily="18" charset="0"/>
              </a:rPr>
              <a:t> </a:t>
            </a:r>
            <a:r>
              <a:rPr lang="tr-TR" altLang="en-US" sz="2800" smtClean="0">
                <a:solidFill>
                  <a:srgbClr val="FF3300"/>
                </a:solidFill>
                <a:latin typeface="Times New Roman" panose="02020603050405020304" pitchFamily="18" charset="0"/>
              </a:rPr>
              <a:t>O(lg</a:t>
            </a:r>
            <a:r>
              <a:rPr lang="tr-TR" altLang="en-US" sz="2800" i="1" smtClean="0">
                <a:solidFill>
                  <a:srgbClr val="FF3300"/>
                </a:solidFill>
                <a:latin typeface="Times New Roman" panose="02020603050405020304" pitchFamily="18" charset="0"/>
              </a:rPr>
              <a:t>n</a:t>
            </a:r>
            <a:r>
              <a:rPr lang="tr-TR" altLang="en-US" sz="2800" smtClean="0">
                <a:solidFill>
                  <a:srgbClr val="FF3300"/>
                </a:solidFill>
                <a:latin typeface="Times New Roman" panose="02020603050405020304" pitchFamily="18" charset="0"/>
              </a:rPr>
              <a:t>)</a:t>
            </a:r>
            <a:r>
              <a:rPr lang="tr-TR" altLang="en-US" sz="2800" smtClean="0">
                <a:solidFill>
                  <a:srgbClr val="333399"/>
                </a:solidFill>
                <a:latin typeface="Times New Roman" panose="02020603050405020304" pitchFamily="18" charset="0"/>
              </a:rPr>
              <a:t> </a:t>
            </a:r>
            <a:r>
              <a:rPr lang="tr-TR" altLang="en-US" sz="2800" smtClean="0">
                <a:latin typeface="Times New Roman" panose="02020603050405020304" pitchFamily="18" charset="0"/>
              </a:rPr>
              <a:t>time and</a:t>
            </a:r>
          </a:p>
          <a:p>
            <a:pPr eaLnBrk="1" hangingPunct="1">
              <a:lnSpc>
                <a:spcPct val="90000"/>
              </a:lnSpc>
            </a:pPr>
            <a:endParaRPr lang="tr-TR" altLang="en-US" sz="2800" smtClean="0">
              <a:latin typeface="Times New Roman" panose="02020603050405020304" pitchFamily="18" charset="0"/>
            </a:endParaRPr>
          </a:p>
          <a:p>
            <a:pPr eaLnBrk="1" hangingPunct="1">
              <a:lnSpc>
                <a:spcPct val="90000"/>
              </a:lnSpc>
            </a:pPr>
            <a:r>
              <a:rPr lang="tr-TR" altLang="en-US" sz="2800" smtClean="0">
                <a:solidFill>
                  <a:srgbClr val="FF3300"/>
                </a:solidFill>
                <a:latin typeface="Times New Roman" panose="02020603050405020304" pitchFamily="18" charset="0"/>
              </a:rPr>
              <a:t>BINOMIAL-HEAP-UNION</a:t>
            </a:r>
            <a:r>
              <a:rPr lang="tr-TR" altLang="en-US" sz="2800" smtClean="0">
                <a:solidFill>
                  <a:srgbClr val="333399"/>
                </a:solidFill>
                <a:latin typeface="Times New Roman" panose="02020603050405020304" pitchFamily="18" charset="0"/>
              </a:rPr>
              <a:t> </a:t>
            </a:r>
            <a:r>
              <a:rPr lang="tr-TR" altLang="en-US" sz="2800" smtClean="0">
                <a:latin typeface="Times New Roman" panose="02020603050405020304" pitchFamily="18" charset="0"/>
              </a:rPr>
              <a:t>runs in</a:t>
            </a:r>
            <a:r>
              <a:rPr lang="tr-TR" altLang="en-US" sz="2800" smtClean="0">
                <a:solidFill>
                  <a:srgbClr val="333399"/>
                </a:solidFill>
                <a:latin typeface="Times New Roman" panose="02020603050405020304" pitchFamily="18" charset="0"/>
              </a:rPr>
              <a:t> </a:t>
            </a:r>
            <a:r>
              <a:rPr lang="tr-TR" altLang="en-US" sz="2800" smtClean="0">
                <a:solidFill>
                  <a:srgbClr val="FF3300"/>
                </a:solidFill>
                <a:latin typeface="Times New Roman" panose="02020603050405020304" pitchFamily="18" charset="0"/>
              </a:rPr>
              <a:t>O (lg</a:t>
            </a:r>
            <a:r>
              <a:rPr lang="tr-TR" altLang="en-US" sz="2800" i="1" smtClean="0">
                <a:solidFill>
                  <a:srgbClr val="FF3300"/>
                </a:solidFill>
                <a:latin typeface="Times New Roman" panose="02020603050405020304" pitchFamily="18" charset="0"/>
              </a:rPr>
              <a:t>n</a:t>
            </a:r>
            <a:r>
              <a:rPr lang="tr-TR" altLang="en-US" sz="2800" smtClean="0">
                <a:solidFill>
                  <a:srgbClr val="FF3300"/>
                </a:solidFill>
                <a:latin typeface="Times New Roman" panose="02020603050405020304" pitchFamily="18" charset="0"/>
              </a:rPr>
              <a:t>)</a:t>
            </a:r>
            <a:r>
              <a:rPr lang="tr-TR" altLang="en-US" sz="2800" smtClean="0">
                <a:solidFill>
                  <a:srgbClr val="333399"/>
                </a:solidFill>
                <a:latin typeface="Times New Roman" panose="02020603050405020304" pitchFamily="18" charset="0"/>
              </a:rPr>
              <a:t> </a:t>
            </a:r>
            <a:r>
              <a:rPr lang="tr-TR" altLang="en-US" sz="2800" smtClean="0">
                <a:latin typeface="Times New Roman" panose="02020603050405020304" pitchFamily="18" charset="0"/>
              </a:rPr>
              <a:t>time</a:t>
            </a:r>
          </a:p>
        </p:txBody>
      </p:sp>
      <p:sp>
        <p:nvSpPr>
          <p:cNvPr id="35846" name="Rectangle 3"/>
          <p:cNvSpPr>
            <a:spLocks noGrp="1" noChangeArrowheads="1"/>
          </p:cNvSpPr>
          <p:nvPr>
            <p:ph type="title"/>
          </p:nvPr>
        </p:nvSpPr>
        <p:spPr>
          <a:xfrm>
            <a:off x="395288" y="333375"/>
            <a:ext cx="8520112" cy="1143000"/>
          </a:xfrm>
          <a:noFill/>
        </p:spPr>
        <p:txBody>
          <a:bodyPr/>
          <a:lstStyle/>
          <a:p>
            <a:pPr eaLnBrk="1" hangingPunct="1"/>
            <a:r>
              <a:rPr lang="tr-TR" altLang="en-US" sz="4000" smtClean="0">
                <a:solidFill>
                  <a:srgbClr val="0000FF"/>
                </a:solidFill>
                <a:latin typeface="Times New Roman" panose="02020603050405020304" pitchFamily="18" charset="0"/>
              </a:rPr>
              <a:t>Uniting Two Binomial Heaps: Cases</a:t>
            </a:r>
          </a:p>
        </p:txBody>
      </p:sp>
      <p:grpSp>
        <p:nvGrpSpPr>
          <p:cNvPr id="35847" name="Group 4"/>
          <p:cNvGrpSpPr>
            <a:grpSpLocks/>
          </p:cNvGrpSpPr>
          <p:nvPr/>
        </p:nvGrpSpPr>
        <p:grpSpPr bwMode="auto">
          <a:xfrm>
            <a:off x="711200" y="2143125"/>
            <a:ext cx="762000" cy="457200"/>
            <a:chOff x="3312" y="2736"/>
            <a:chExt cx="480" cy="288"/>
          </a:xfrm>
        </p:grpSpPr>
        <p:sp>
          <p:nvSpPr>
            <p:cNvPr id="35858" name="Line 5"/>
            <p:cNvSpPr>
              <a:spLocks noChangeShapeType="1"/>
            </p:cNvSpPr>
            <p:nvPr/>
          </p:nvSpPr>
          <p:spPr bwMode="auto">
            <a:xfrm>
              <a:off x="3312" y="2736"/>
              <a:ext cx="0"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59" name="Line 6"/>
            <p:cNvSpPr>
              <a:spLocks noChangeShapeType="1"/>
            </p:cNvSpPr>
            <p:nvPr/>
          </p:nvSpPr>
          <p:spPr bwMode="auto">
            <a:xfrm>
              <a:off x="3312" y="3024"/>
              <a:ext cx="9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60" name="Line 7"/>
            <p:cNvSpPr>
              <a:spLocks noChangeShapeType="1"/>
            </p:cNvSpPr>
            <p:nvPr/>
          </p:nvSpPr>
          <p:spPr bwMode="auto">
            <a:xfrm>
              <a:off x="3792" y="2736"/>
              <a:ext cx="0"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61" name="Line 8"/>
            <p:cNvSpPr>
              <a:spLocks noChangeShapeType="1"/>
            </p:cNvSpPr>
            <p:nvPr/>
          </p:nvSpPr>
          <p:spPr bwMode="auto">
            <a:xfrm>
              <a:off x="3696" y="3024"/>
              <a:ext cx="9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35848" name="Group 9"/>
          <p:cNvGrpSpPr>
            <a:grpSpLocks/>
          </p:cNvGrpSpPr>
          <p:nvPr/>
        </p:nvGrpSpPr>
        <p:grpSpPr bwMode="auto">
          <a:xfrm>
            <a:off x="1712913" y="2143125"/>
            <a:ext cx="720725" cy="457200"/>
            <a:chOff x="3312" y="2736"/>
            <a:chExt cx="480" cy="288"/>
          </a:xfrm>
        </p:grpSpPr>
        <p:sp>
          <p:nvSpPr>
            <p:cNvPr id="35854" name="Line 10"/>
            <p:cNvSpPr>
              <a:spLocks noChangeShapeType="1"/>
            </p:cNvSpPr>
            <p:nvPr/>
          </p:nvSpPr>
          <p:spPr bwMode="auto">
            <a:xfrm>
              <a:off x="3312" y="2736"/>
              <a:ext cx="0"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55" name="Line 11"/>
            <p:cNvSpPr>
              <a:spLocks noChangeShapeType="1"/>
            </p:cNvSpPr>
            <p:nvPr/>
          </p:nvSpPr>
          <p:spPr bwMode="auto">
            <a:xfrm>
              <a:off x="3312" y="3024"/>
              <a:ext cx="9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56" name="Line 12"/>
            <p:cNvSpPr>
              <a:spLocks noChangeShapeType="1"/>
            </p:cNvSpPr>
            <p:nvPr/>
          </p:nvSpPr>
          <p:spPr bwMode="auto">
            <a:xfrm>
              <a:off x="3792" y="2736"/>
              <a:ext cx="0"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57" name="Line 13"/>
            <p:cNvSpPr>
              <a:spLocks noChangeShapeType="1"/>
            </p:cNvSpPr>
            <p:nvPr/>
          </p:nvSpPr>
          <p:spPr bwMode="auto">
            <a:xfrm>
              <a:off x="3696" y="3024"/>
              <a:ext cx="9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35849" name="Group 14"/>
          <p:cNvGrpSpPr>
            <a:grpSpLocks/>
          </p:cNvGrpSpPr>
          <p:nvPr/>
        </p:nvGrpSpPr>
        <p:grpSpPr bwMode="auto">
          <a:xfrm>
            <a:off x="3657600" y="2143125"/>
            <a:ext cx="647700" cy="457200"/>
            <a:chOff x="3312" y="2736"/>
            <a:chExt cx="480" cy="288"/>
          </a:xfrm>
        </p:grpSpPr>
        <p:sp>
          <p:nvSpPr>
            <p:cNvPr id="35850" name="Line 15"/>
            <p:cNvSpPr>
              <a:spLocks noChangeShapeType="1"/>
            </p:cNvSpPr>
            <p:nvPr/>
          </p:nvSpPr>
          <p:spPr bwMode="auto">
            <a:xfrm>
              <a:off x="3312" y="2736"/>
              <a:ext cx="0"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51" name="Line 16"/>
            <p:cNvSpPr>
              <a:spLocks noChangeShapeType="1"/>
            </p:cNvSpPr>
            <p:nvPr/>
          </p:nvSpPr>
          <p:spPr bwMode="auto">
            <a:xfrm>
              <a:off x="3312" y="3024"/>
              <a:ext cx="9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52" name="Line 17"/>
            <p:cNvSpPr>
              <a:spLocks noChangeShapeType="1"/>
            </p:cNvSpPr>
            <p:nvPr/>
          </p:nvSpPr>
          <p:spPr bwMode="auto">
            <a:xfrm>
              <a:off x="3792" y="2736"/>
              <a:ext cx="0"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53" name="Line 18"/>
            <p:cNvSpPr>
              <a:spLocks noChangeShapeType="1"/>
            </p:cNvSpPr>
            <p:nvPr/>
          </p:nvSpPr>
          <p:spPr bwMode="auto">
            <a:xfrm>
              <a:off x="3696" y="3024"/>
              <a:ext cx="9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164029559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E309190-1178-4C7E-8145-F703675CE739}" type="slidenum">
              <a:rPr lang="en-US" altLang="en-US">
                <a:latin typeface="Arial" panose="020B0604020202020204" pitchFamily="34" charset="0"/>
              </a:rPr>
              <a:pPr eaLnBrk="1" hangingPunct="1"/>
              <a:t>97</a:t>
            </a:fld>
            <a:endParaRPr lang="en-US" altLang="en-US">
              <a:latin typeface="Arial" panose="020B0604020202020204" pitchFamily="34" charset="0"/>
            </a:endParaRPr>
          </a:p>
        </p:txBody>
      </p:sp>
      <p:sp>
        <p:nvSpPr>
          <p:cNvPr id="36869" name="Rectangle 2"/>
          <p:cNvSpPr>
            <a:spLocks noGrp="1" noChangeArrowheads="1"/>
          </p:cNvSpPr>
          <p:nvPr>
            <p:ph type="title"/>
          </p:nvPr>
        </p:nvSpPr>
        <p:spPr>
          <a:xfrm>
            <a:off x="323850" y="274638"/>
            <a:ext cx="8362950" cy="1143000"/>
          </a:xfrm>
        </p:spPr>
        <p:txBody>
          <a:bodyPr/>
          <a:lstStyle/>
          <a:p>
            <a:pPr eaLnBrk="1" hangingPunct="1"/>
            <a:r>
              <a:rPr lang="tr-TR" altLang="en-US" sz="4000" smtClean="0">
                <a:solidFill>
                  <a:srgbClr val="0000FF"/>
                </a:solidFill>
                <a:latin typeface="Times New Roman" panose="02020603050405020304" pitchFamily="18" charset="0"/>
              </a:rPr>
              <a:t>Binomial-Heap-Union Procedure</a:t>
            </a:r>
          </a:p>
        </p:txBody>
      </p:sp>
      <p:sp>
        <p:nvSpPr>
          <p:cNvPr id="36870" name="Rectangle 3"/>
          <p:cNvSpPr>
            <a:spLocks noGrp="1" noChangeArrowheads="1"/>
          </p:cNvSpPr>
          <p:nvPr>
            <p:ph type="body" idx="1"/>
          </p:nvPr>
        </p:nvSpPr>
        <p:spPr>
          <a:xfrm>
            <a:off x="457200" y="1600200"/>
            <a:ext cx="8229600" cy="4830763"/>
          </a:xfrm>
        </p:spPr>
        <p:txBody>
          <a:bodyPr/>
          <a:lstStyle/>
          <a:p>
            <a:pPr eaLnBrk="1" hangingPunct="1">
              <a:lnSpc>
                <a:spcPct val="60000"/>
              </a:lnSpc>
              <a:buFontTx/>
              <a:buNone/>
            </a:pPr>
            <a:endParaRPr lang="tr-TR" altLang="en-US" sz="2800" smtClean="0">
              <a:solidFill>
                <a:srgbClr val="FF3300"/>
              </a:solidFill>
              <a:latin typeface="Times New Roman" panose="02020603050405020304" pitchFamily="18" charset="0"/>
            </a:endParaRPr>
          </a:p>
          <a:p>
            <a:pPr eaLnBrk="1" hangingPunct="1">
              <a:buFontTx/>
              <a:buNone/>
            </a:pPr>
            <a:r>
              <a:rPr lang="tr-TR" altLang="en-US" sz="2800" smtClean="0">
                <a:solidFill>
                  <a:srgbClr val="FF3300"/>
                </a:solidFill>
                <a:latin typeface="Times New Roman" panose="02020603050405020304" pitchFamily="18" charset="0"/>
              </a:rPr>
              <a:t>BINOMIAL-HEAP-MERGE PROCEDURE</a:t>
            </a:r>
          </a:p>
          <a:p>
            <a:pPr eaLnBrk="1" hangingPunct="1">
              <a:lnSpc>
                <a:spcPct val="50000"/>
              </a:lnSpc>
              <a:buFontTx/>
              <a:buNone/>
            </a:pPr>
            <a:endParaRPr lang="tr-TR" altLang="en-US" sz="2800" smtClean="0">
              <a:solidFill>
                <a:srgbClr val="FF3300"/>
              </a:solidFill>
              <a:latin typeface="Times New Roman" panose="02020603050405020304" pitchFamily="18" charset="0"/>
            </a:endParaRPr>
          </a:p>
          <a:p>
            <a:pPr eaLnBrk="1" hangingPunct="1">
              <a:buFontTx/>
              <a:buChar char="-"/>
            </a:pPr>
            <a:r>
              <a:rPr lang="tr-TR" altLang="en-US" sz="2800" smtClean="0">
                <a:latin typeface="Times New Roman" panose="02020603050405020304" pitchFamily="18" charset="0"/>
              </a:rPr>
              <a:t>Merges the root lists of </a:t>
            </a:r>
            <a:r>
              <a:rPr lang="tr-TR" altLang="en-US" sz="2800" i="1" smtClean="0">
                <a:latin typeface="Times New Roman" panose="02020603050405020304" pitchFamily="18" charset="0"/>
              </a:rPr>
              <a:t>H</a:t>
            </a:r>
            <a:r>
              <a:rPr lang="tr-TR" altLang="en-US" sz="2800" i="1" baseline="-25000" smtClean="0">
                <a:latin typeface="Times New Roman" panose="02020603050405020304" pitchFamily="18" charset="0"/>
              </a:rPr>
              <a:t>1</a:t>
            </a:r>
            <a:r>
              <a:rPr lang="tr-TR" altLang="en-US" sz="2800" baseline="-25000" smtClean="0">
                <a:latin typeface="Times New Roman" panose="02020603050405020304" pitchFamily="18" charset="0"/>
              </a:rPr>
              <a:t> </a:t>
            </a:r>
            <a:r>
              <a:rPr lang="tr-TR" altLang="en-US" sz="2800" smtClean="0">
                <a:latin typeface="Times New Roman" panose="02020603050405020304" pitchFamily="18" charset="0"/>
              </a:rPr>
              <a:t>&amp;</a:t>
            </a:r>
            <a:r>
              <a:rPr lang="tr-TR" altLang="en-US" sz="2800" baseline="-25000" smtClean="0">
                <a:latin typeface="Times New Roman" panose="02020603050405020304" pitchFamily="18" charset="0"/>
              </a:rPr>
              <a:t>  </a:t>
            </a:r>
            <a:r>
              <a:rPr lang="tr-TR" altLang="en-US" sz="2800" i="1" smtClean="0">
                <a:latin typeface="Times New Roman" panose="02020603050405020304" pitchFamily="18" charset="0"/>
              </a:rPr>
              <a:t>H</a:t>
            </a:r>
            <a:r>
              <a:rPr lang="tr-TR" altLang="en-US" sz="2800" i="1" baseline="-25000" smtClean="0">
                <a:latin typeface="Times New Roman" panose="02020603050405020304" pitchFamily="18" charset="0"/>
              </a:rPr>
              <a:t>2</a:t>
            </a:r>
            <a:r>
              <a:rPr lang="tr-TR" altLang="en-US" sz="2800" smtClean="0">
                <a:latin typeface="Times New Roman" panose="02020603050405020304" pitchFamily="18" charset="0"/>
              </a:rPr>
              <a:t> into a single linked-list</a:t>
            </a:r>
          </a:p>
          <a:p>
            <a:pPr eaLnBrk="1" hangingPunct="1">
              <a:lnSpc>
                <a:spcPct val="60000"/>
              </a:lnSpc>
              <a:buFontTx/>
              <a:buNone/>
            </a:pPr>
            <a:endParaRPr lang="tr-TR" altLang="en-US" sz="2800" smtClean="0">
              <a:latin typeface="Times New Roman" panose="02020603050405020304" pitchFamily="18" charset="0"/>
            </a:endParaRPr>
          </a:p>
          <a:p>
            <a:pPr eaLnBrk="1" hangingPunct="1">
              <a:buFontTx/>
              <a:buNone/>
            </a:pPr>
            <a:r>
              <a:rPr lang="tr-TR" altLang="en-US" sz="2800" smtClean="0">
                <a:latin typeface="Times New Roman" panose="02020603050405020304" pitchFamily="18" charset="0"/>
              </a:rPr>
              <a:t>-  Sorted by degree into monotonically increasing order</a:t>
            </a:r>
          </a:p>
        </p:txBody>
      </p:sp>
    </p:spTree>
    <p:extLst>
      <p:ext uri="{BB962C8B-B14F-4D97-AF65-F5344CB8AC3E}">
        <p14:creationId xmlns:p14="http://schemas.microsoft.com/office/powerpoint/2010/main" val="44000626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69557033-B2BB-4E24-A670-93007FAB07CE}" type="slidenum">
              <a:rPr lang="en-US" altLang="en-US">
                <a:latin typeface="Arial" panose="020B0604020202020204" pitchFamily="34" charset="0"/>
              </a:rPr>
              <a:pPr eaLnBrk="1" hangingPunct="1"/>
              <a:t>98</a:t>
            </a:fld>
            <a:endParaRPr lang="en-US" altLang="en-US">
              <a:latin typeface="Arial" panose="020B0604020202020204" pitchFamily="34" charset="0"/>
            </a:endParaRPr>
          </a:p>
        </p:txBody>
      </p:sp>
      <p:sp>
        <p:nvSpPr>
          <p:cNvPr id="37893" name="Rectangle 2"/>
          <p:cNvSpPr>
            <a:spLocks noGrp="1" noChangeArrowheads="1"/>
          </p:cNvSpPr>
          <p:nvPr>
            <p:ph type="body" idx="1"/>
          </p:nvPr>
        </p:nvSpPr>
        <p:spPr>
          <a:xfrm>
            <a:off x="228600" y="1371600"/>
            <a:ext cx="8642350" cy="5486400"/>
          </a:xfrm>
        </p:spPr>
        <p:txBody>
          <a:bodyPr/>
          <a:lstStyle/>
          <a:p>
            <a:pPr eaLnBrk="1" hangingPunct="1">
              <a:lnSpc>
                <a:spcPct val="80000"/>
              </a:lnSpc>
              <a:buFontTx/>
              <a:buNone/>
            </a:pPr>
            <a:r>
              <a:rPr lang="tr-TR" altLang="en-US" sz="2400" smtClean="0">
                <a:solidFill>
                  <a:srgbClr val="C00000"/>
                </a:solidFill>
                <a:latin typeface="Times New Roman" panose="02020603050405020304" pitchFamily="18" charset="0"/>
              </a:rPr>
              <a:t>BINOMIAL-HEAP-UNION  (</a:t>
            </a:r>
            <a:r>
              <a:rPr lang="tr-TR" altLang="en-US" sz="2400" i="1" smtClean="0">
                <a:solidFill>
                  <a:srgbClr val="C00000"/>
                </a:solidFill>
                <a:latin typeface="Times New Roman" panose="02020603050405020304" pitchFamily="18" charset="0"/>
              </a:rPr>
              <a:t>H</a:t>
            </a:r>
            <a:r>
              <a:rPr lang="tr-TR" altLang="en-US" sz="2400" i="1" baseline="-25000" smtClean="0">
                <a:solidFill>
                  <a:srgbClr val="C00000"/>
                </a:solidFill>
                <a:latin typeface="Times New Roman" panose="02020603050405020304" pitchFamily="18" charset="0"/>
              </a:rPr>
              <a:t>1</a:t>
            </a:r>
            <a:r>
              <a:rPr lang="tr-TR" altLang="en-US" sz="2400" i="1" smtClean="0">
                <a:solidFill>
                  <a:srgbClr val="C00000"/>
                </a:solidFill>
                <a:latin typeface="Times New Roman" panose="02020603050405020304" pitchFamily="18" charset="0"/>
              </a:rPr>
              <a:t>,H</a:t>
            </a:r>
            <a:r>
              <a:rPr lang="tr-TR" altLang="en-US" sz="2400" i="1" baseline="-25000" smtClean="0">
                <a:solidFill>
                  <a:srgbClr val="C00000"/>
                </a:solidFill>
                <a:latin typeface="Times New Roman" panose="02020603050405020304" pitchFamily="18" charset="0"/>
              </a:rPr>
              <a:t>2</a:t>
            </a:r>
            <a:r>
              <a:rPr lang="tr-TR" altLang="en-US" sz="2400" smtClean="0">
                <a:solidFill>
                  <a:srgbClr val="C00000"/>
                </a:solidFill>
                <a:latin typeface="Times New Roman" panose="02020603050405020304" pitchFamily="18" charset="0"/>
              </a:rPr>
              <a:t>)</a:t>
            </a:r>
          </a:p>
          <a:p>
            <a:pPr eaLnBrk="1" hangingPunct="1">
              <a:lnSpc>
                <a:spcPct val="80000"/>
              </a:lnSpc>
              <a:buFontTx/>
              <a:buNone/>
            </a:pPr>
            <a:r>
              <a:rPr lang="tr-TR" altLang="en-US" sz="2000" smtClean="0">
                <a:latin typeface="Times New Roman" panose="02020603050405020304" pitchFamily="18" charset="0"/>
              </a:rPr>
              <a:t>     H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MAKE-BINOMIAL-HEAP ( )</a:t>
            </a:r>
          </a:p>
          <a:p>
            <a:pPr eaLnBrk="1" hangingPunct="1">
              <a:lnSpc>
                <a:spcPct val="80000"/>
              </a:lnSpc>
              <a:buFontTx/>
              <a:buNone/>
            </a:pPr>
            <a:r>
              <a:rPr lang="tr-TR" altLang="en-US" sz="2000" smtClean="0">
                <a:latin typeface="Times New Roman" panose="02020603050405020304" pitchFamily="18" charset="0"/>
              </a:rPr>
              <a:t>      head  [ </a:t>
            </a:r>
            <a:r>
              <a:rPr lang="tr-TR" altLang="en-US" sz="2000" i="1" smtClean="0">
                <a:latin typeface="Times New Roman" panose="02020603050405020304" pitchFamily="18" charset="0"/>
              </a:rPr>
              <a:t>H </a:t>
            </a:r>
            <a:r>
              <a:rPr lang="tr-TR" altLang="en-US" sz="2000" smtClean="0">
                <a:latin typeface="Times New Roman" panose="02020603050405020304" pitchFamily="18" charset="0"/>
              </a:rPr>
              <a:t>]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BINOMIAL-HEAP-MERGE (</a:t>
            </a:r>
            <a:r>
              <a:rPr lang="tr-TR" altLang="en-US" sz="2000" i="1" smtClean="0">
                <a:solidFill>
                  <a:srgbClr val="C00000"/>
                </a:solidFill>
                <a:latin typeface="Times New Roman" panose="02020603050405020304" pitchFamily="18" charset="0"/>
              </a:rPr>
              <a:t>H</a:t>
            </a:r>
            <a:r>
              <a:rPr lang="tr-TR" altLang="en-US" sz="2000" i="1" baseline="-25000" smtClean="0">
                <a:solidFill>
                  <a:srgbClr val="C00000"/>
                </a:solidFill>
                <a:latin typeface="Times New Roman" panose="02020603050405020304" pitchFamily="18" charset="0"/>
              </a:rPr>
              <a:t>1</a:t>
            </a:r>
            <a:r>
              <a:rPr lang="tr-TR" altLang="en-US" sz="2000" i="1" smtClean="0">
                <a:solidFill>
                  <a:srgbClr val="C00000"/>
                </a:solidFill>
                <a:latin typeface="Times New Roman" panose="02020603050405020304" pitchFamily="18" charset="0"/>
              </a:rPr>
              <a:t>,H</a:t>
            </a:r>
            <a:r>
              <a:rPr lang="tr-TR" altLang="en-US" sz="2000" i="1" baseline="-25000" smtClean="0">
                <a:solidFill>
                  <a:srgbClr val="C00000"/>
                </a:solidFill>
                <a:latin typeface="Times New Roman" panose="02020603050405020304" pitchFamily="18" charset="0"/>
              </a:rPr>
              <a:t>2</a:t>
            </a:r>
            <a:r>
              <a:rPr lang="tr-TR" altLang="en-US" sz="2000" smtClean="0">
                <a:solidFill>
                  <a:srgbClr val="C00000"/>
                </a:solidFill>
                <a:latin typeface="Times New Roman" panose="02020603050405020304" pitchFamily="18" charset="0"/>
              </a:rPr>
              <a:t>)</a:t>
            </a:r>
          </a:p>
          <a:p>
            <a:pPr eaLnBrk="1" hangingPunct="1">
              <a:lnSpc>
                <a:spcPct val="80000"/>
              </a:lnSpc>
              <a:buFontTx/>
              <a:buNone/>
            </a:pPr>
            <a:r>
              <a:rPr lang="tr-TR" altLang="en-US" sz="2000" smtClean="0">
                <a:latin typeface="Times New Roman" panose="02020603050405020304" pitchFamily="18" charset="0"/>
              </a:rPr>
              <a:t>      free the objects </a:t>
            </a:r>
            <a:r>
              <a:rPr lang="tr-TR" altLang="en-US" sz="2000" i="1" smtClean="0">
                <a:latin typeface="Times New Roman" panose="02020603050405020304" pitchFamily="18" charset="0"/>
              </a:rPr>
              <a:t>H</a:t>
            </a:r>
            <a:r>
              <a:rPr lang="tr-TR" altLang="en-US" sz="2000" i="1" baseline="-25000" smtClean="0">
                <a:latin typeface="Times New Roman" panose="02020603050405020304" pitchFamily="18" charset="0"/>
              </a:rPr>
              <a:t>1 </a:t>
            </a:r>
            <a:r>
              <a:rPr lang="tr-TR" altLang="en-US" sz="2000" i="1" smtClean="0">
                <a:latin typeface="Times New Roman" panose="02020603050405020304" pitchFamily="18" charset="0"/>
              </a:rPr>
              <a:t>&amp;</a:t>
            </a:r>
            <a:r>
              <a:rPr lang="tr-TR" altLang="en-US" sz="2000" i="1" baseline="-25000" smtClean="0">
                <a:latin typeface="Times New Roman" panose="02020603050405020304" pitchFamily="18" charset="0"/>
              </a:rPr>
              <a:t>  </a:t>
            </a:r>
            <a:r>
              <a:rPr lang="tr-TR" altLang="en-US" sz="2000" i="1" smtClean="0">
                <a:latin typeface="Times New Roman" panose="02020603050405020304" pitchFamily="18" charset="0"/>
              </a:rPr>
              <a:t>H</a:t>
            </a:r>
            <a:r>
              <a:rPr lang="tr-TR" altLang="en-US" sz="2000" i="1" baseline="-25000" smtClean="0">
                <a:latin typeface="Times New Roman" panose="02020603050405020304" pitchFamily="18" charset="0"/>
              </a:rPr>
              <a:t>2</a:t>
            </a:r>
            <a:r>
              <a:rPr lang="tr-TR" altLang="en-US" sz="2000" smtClean="0">
                <a:latin typeface="Times New Roman" panose="02020603050405020304" pitchFamily="18" charset="0"/>
              </a:rPr>
              <a:t>  but not the  lists they point to</a:t>
            </a:r>
          </a:p>
          <a:p>
            <a:pPr eaLnBrk="1" hangingPunct="1">
              <a:lnSpc>
                <a:spcPct val="80000"/>
              </a:lnSpc>
              <a:buFontTx/>
              <a:buNone/>
            </a:pPr>
            <a:r>
              <a:rPr lang="tr-TR" altLang="en-US" sz="2000" smtClean="0">
                <a:latin typeface="Times New Roman" panose="02020603050405020304" pitchFamily="18" charset="0"/>
              </a:rPr>
              <a:t>      prev-</a:t>
            </a:r>
            <a:r>
              <a:rPr lang="tr-TR" altLang="en-US" sz="2000" i="1" smtClean="0">
                <a:latin typeface="Times New Roman" panose="02020603050405020304" pitchFamily="18" charset="0"/>
              </a:rPr>
              <a:t>x </a:t>
            </a:r>
            <a:r>
              <a:rPr lang="tr-TR" altLang="en-US" sz="2000" smtClean="0">
                <a:latin typeface="Times New Roman" panose="02020603050405020304" pitchFamily="18" charset="0"/>
              </a:rPr>
              <a:t>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NIL</a:t>
            </a:r>
          </a:p>
          <a:p>
            <a:pPr eaLnBrk="1" hangingPunct="1">
              <a:lnSpc>
                <a:spcPct val="80000"/>
              </a:lnSpc>
              <a:buFontTx/>
              <a:buNone/>
            </a:pPr>
            <a:r>
              <a:rPr lang="tr-TR" altLang="en-US" sz="2000" smtClean="0">
                <a:latin typeface="Times New Roman" panose="02020603050405020304" pitchFamily="18" charset="0"/>
              </a:rPr>
              <a:t>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HEAD [H]</a:t>
            </a:r>
          </a:p>
          <a:p>
            <a:pPr eaLnBrk="1" hangingPunct="1">
              <a:lnSpc>
                <a:spcPct val="80000"/>
              </a:lnSpc>
              <a:buFontTx/>
              <a:buNone/>
            </a:pPr>
            <a:r>
              <a:rPr lang="tr-TR" altLang="en-US" sz="2000" smtClean="0">
                <a:latin typeface="Times New Roman" panose="02020603050405020304" pitchFamily="18" charset="0"/>
              </a:rPr>
              <a:t>      next-</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sibling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a:t>
            </a:r>
          </a:p>
          <a:p>
            <a:pPr eaLnBrk="1" hangingPunct="1">
              <a:lnSpc>
                <a:spcPct val="80000"/>
              </a:lnSpc>
              <a:buFontTx/>
              <a:buNone/>
            </a:pPr>
            <a:r>
              <a:rPr lang="tr-TR"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while</a:t>
            </a:r>
            <a:r>
              <a:rPr lang="tr-TR" altLang="en-US" sz="2000" smtClean="0">
                <a:solidFill>
                  <a:srgbClr val="0000FF"/>
                </a:solidFill>
                <a:latin typeface="Times New Roman" panose="02020603050405020304" pitchFamily="18" charset="0"/>
              </a:rPr>
              <a:t> </a:t>
            </a:r>
            <a:r>
              <a:rPr lang="tr-TR" altLang="en-US" sz="2000" smtClean="0">
                <a:latin typeface="Times New Roman" panose="02020603050405020304" pitchFamily="18" charset="0"/>
              </a:rPr>
              <a:t> next-</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tr-TR" altLang="en-US" sz="2000"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NIL do</a:t>
            </a:r>
          </a:p>
          <a:p>
            <a:pPr eaLnBrk="1" hangingPunct="1">
              <a:lnSpc>
                <a:spcPct val="80000"/>
              </a:lnSpc>
              <a:buFontTx/>
              <a:buNone/>
            </a:pP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if</a:t>
            </a:r>
            <a:r>
              <a:rPr lang="tr-TR" altLang="en-US" sz="2000" smtClean="0">
                <a:latin typeface="Times New Roman" panose="02020603050405020304" pitchFamily="18" charset="0"/>
              </a:rPr>
              <a:t> ( degree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tr-TR" altLang="en-US" sz="2000"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degree [next-</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OR</a:t>
            </a:r>
          </a:p>
          <a:p>
            <a:pPr eaLnBrk="1" hangingPunct="1">
              <a:lnSpc>
                <a:spcPct val="80000"/>
              </a:lnSpc>
              <a:buFontTx/>
              <a:buNone/>
            </a:pP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2000" smtClean="0">
                <a:latin typeface="Times New Roman" panose="02020603050405020304" pitchFamily="18" charset="0"/>
              </a:rPr>
              <a:t>(sibling [next-</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tr-TR" altLang="en-US" sz="2000"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NIL </a:t>
            </a:r>
            <a:r>
              <a:rPr lang="tr-TR" altLang="en-US" sz="2000" smtClean="0">
                <a:solidFill>
                  <a:srgbClr val="C00000"/>
                </a:solidFill>
                <a:latin typeface="Times New Roman" panose="02020603050405020304" pitchFamily="18" charset="0"/>
              </a:rPr>
              <a:t>and</a:t>
            </a:r>
            <a:r>
              <a:rPr lang="tr-TR" altLang="en-US" sz="2000" smtClean="0">
                <a:solidFill>
                  <a:srgbClr val="0000FF"/>
                </a:solidFill>
                <a:latin typeface="Times New Roman" panose="02020603050405020304" pitchFamily="18" charset="0"/>
              </a:rPr>
              <a:t> </a:t>
            </a:r>
            <a:r>
              <a:rPr lang="tr-TR" altLang="en-US" sz="2000" smtClean="0">
                <a:latin typeface="Times New Roman" panose="02020603050405020304" pitchFamily="18" charset="0"/>
              </a:rPr>
              <a:t>degree[sibling [next-</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  degree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then</a:t>
            </a:r>
            <a:endParaRPr lang="en-US" altLang="en-US" sz="2000" smtClean="0">
              <a:solidFill>
                <a:srgbClr val="C00000"/>
              </a:solidFill>
              <a:latin typeface="Times New Roman" panose="02020603050405020304" pitchFamily="18" charset="0"/>
            </a:endParaRPr>
          </a:p>
          <a:p>
            <a:pPr eaLnBrk="1" hangingPunct="1">
              <a:lnSpc>
                <a:spcPct val="80000"/>
              </a:lnSpc>
              <a:buFontTx/>
              <a:buNone/>
            </a:pPr>
            <a:r>
              <a:rPr lang="en-US" altLang="en-US" sz="2000" smtClean="0">
                <a:latin typeface="Times New Roman" panose="02020603050405020304" pitchFamily="18" charset="0"/>
              </a:rPr>
              <a:t>			</a:t>
            </a:r>
            <a:r>
              <a:rPr lang="tr-TR" altLang="en-US" sz="2000" smtClean="0">
                <a:latin typeface="Times New Roman" panose="02020603050405020304" pitchFamily="18" charset="0"/>
              </a:rPr>
              <a:t>prev-</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2000" smtClean="0">
                <a:latin typeface="Times New Roman" panose="02020603050405020304" pitchFamily="18" charset="0"/>
              </a:rPr>
              <a:t>   </a:t>
            </a:r>
            <a:r>
              <a:rPr lang="tr-TR" altLang="en-US" sz="1800" smtClean="0">
                <a:latin typeface="Times New Roman" panose="02020603050405020304" pitchFamily="18" charset="0"/>
              </a:rPr>
              <a:t>CASE 1 and 2</a:t>
            </a:r>
          </a:p>
          <a:p>
            <a:pPr eaLnBrk="1" hangingPunct="1">
              <a:lnSpc>
                <a:spcPct val="80000"/>
              </a:lnSpc>
              <a:buFontTx/>
              <a:buNone/>
            </a:pP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next-</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2000" smtClean="0">
                <a:latin typeface="Times New Roman" panose="02020603050405020304" pitchFamily="18" charset="0"/>
              </a:rPr>
              <a:t>  </a:t>
            </a:r>
            <a:r>
              <a:rPr lang="tr-TR" altLang="en-US" sz="1800" smtClean="0">
                <a:latin typeface="Times New Roman" panose="02020603050405020304" pitchFamily="18" charset="0"/>
              </a:rPr>
              <a:t>CASE 1 and 2</a:t>
            </a:r>
            <a:endParaRPr lang="en-US" altLang="en-US" sz="2000" smtClean="0">
              <a:solidFill>
                <a:srgbClr val="0000FF"/>
              </a:solidFill>
              <a:latin typeface="Times New Roman" panose="02020603050405020304" pitchFamily="18" charset="0"/>
            </a:endParaRPr>
          </a:p>
          <a:p>
            <a:pPr eaLnBrk="1" hangingPunct="1">
              <a:lnSpc>
                <a:spcPct val="80000"/>
              </a:lnSpc>
              <a:buFontTx/>
              <a:buNone/>
            </a:pPr>
            <a:r>
              <a:rPr lang="en-US" altLang="en-US" sz="2000" smtClean="0">
                <a:solidFill>
                  <a:srgbClr val="0000FF"/>
                </a:solidFill>
                <a:latin typeface="Times New Roman" panose="02020603050405020304" pitchFamily="18" charset="0"/>
              </a:rPr>
              <a:t>	        </a:t>
            </a:r>
            <a:r>
              <a:rPr lang="tr-TR" altLang="en-US" sz="2000" smtClean="0">
                <a:solidFill>
                  <a:srgbClr val="C00000"/>
                </a:solidFill>
                <a:latin typeface="Times New Roman" panose="02020603050405020304" pitchFamily="18" charset="0"/>
              </a:rPr>
              <a:t>elseif</a:t>
            </a:r>
            <a:r>
              <a:rPr lang="tr-TR" altLang="en-US" sz="2000" smtClean="0">
                <a:latin typeface="Times New Roman" panose="02020603050405020304" pitchFamily="18" charset="0"/>
              </a:rPr>
              <a:t>  key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tr-TR" altLang="en-US" sz="2000" smtClean="0">
                <a:latin typeface="Times New Roman" panose="02020603050405020304" pitchFamily="18" charset="0"/>
                <a:cs typeface="Arial" panose="020B0604020202020204" pitchFamily="34" charset="0"/>
              </a:rPr>
              <a:t>≤</a:t>
            </a:r>
            <a:r>
              <a:rPr lang="tr-TR" altLang="en-US" sz="2000" smtClean="0">
                <a:latin typeface="Times New Roman" panose="02020603050405020304" pitchFamily="18" charset="0"/>
              </a:rPr>
              <a:t> key [next-</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then</a:t>
            </a:r>
            <a:endParaRPr lang="en-US" altLang="en-US" sz="2000" smtClean="0">
              <a:solidFill>
                <a:srgbClr val="C00000"/>
              </a:solidFill>
              <a:latin typeface="Times New Roman" panose="02020603050405020304" pitchFamily="18" charset="0"/>
            </a:endParaRPr>
          </a:p>
          <a:p>
            <a:pPr eaLnBrk="1" hangingPunct="1">
              <a:lnSpc>
                <a:spcPct val="80000"/>
              </a:lnSpc>
              <a:buFontTx/>
              <a:buNone/>
            </a:pPr>
            <a:r>
              <a:rPr lang="en-US" altLang="en-US" sz="2000" smtClean="0">
                <a:latin typeface="Times New Roman" panose="02020603050405020304" pitchFamily="18" charset="0"/>
              </a:rPr>
              <a:t>			</a:t>
            </a:r>
            <a:r>
              <a:rPr lang="tr-TR" altLang="en-US" sz="2000" smtClean="0">
                <a:latin typeface="Times New Roman" panose="02020603050405020304" pitchFamily="18" charset="0"/>
              </a:rPr>
              <a:t>sibling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sibling [next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1800" smtClean="0">
                <a:latin typeface="Times New Roman" panose="02020603050405020304" pitchFamily="18" charset="0"/>
              </a:rPr>
              <a:t>CASE 3</a:t>
            </a:r>
          </a:p>
          <a:p>
            <a:pPr eaLnBrk="1" hangingPunct="1">
              <a:lnSpc>
                <a:spcPct val="80000"/>
              </a:lnSpc>
              <a:buFontTx/>
              <a:buNone/>
            </a:pPr>
            <a:endParaRPr lang="tr-TR" altLang="en-US" sz="2000" smtClean="0">
              <a:solidFill>
                <a:srgbClr val="0000FF"/>
              </a:solidFill>
              <a:latin typeface="Times New Roman" panose="02020603050405020304" pitchFamily="18" charset="0"/>
            </a:endParaRPr>
          </a:p>
          <a:p>
            <a:pPr eaLnBrk="1" hangingPunct="1">
              <a:lnSpc>
                <a:spcPct val="80000"/>
              </a:lnSpc>
              <a:buFontTx/>
              <a:buNone/>
            </a:pPr>
            <a:endParaRPr lang="tr-TR" altLang="en-US" sz="2000" smtClean="0">
              <a:solidFill>
                <a:srgbClr val="0000FF"/>
              </a:solidFill>
              <a:latin typeface="Times New Roman" panose="02020603050405020304" pitchFamily="18" charset="0"/>
            </a:endParaRPr>
          </a:p>
          <a:p>
            <a:pPr eaLnBrk="1" hangingPunct="1">
              <a:lnSpc>
                <a:spcPct val="80000"/>
              </a:lnSpc>
              <a:buFontTx/>
              <a:buNone/>
            </a:pPr>
            <a:r>
              <a:rPr lang="tr-TR" altLang="en-US" sz="2000" smtClean="0">
                <a:latin typeface="Times New Roman" panose="02020603050405020304" pitchFamily="18" charset="0"/>
              </a:rPr>
              <a:t>   </a:t>
            </a:r>
          </a:p>
          <a:p>
            <a:pPr eaLnBrk="1" hangingPunct="1">
              <a:lnSpc>
                <a:spcPct val="80000"/>
              </a:lnSpc>
              <a:buFontTx/>
              <a:buNone/>
            </a:pPr>
            <a:endParaRPr lang="tr-TR" altLang="en-US" sz="2000" u="sng" smtClean="0">
              <a:latin typeface="Times New Roman" panose="02020603050405020304" pitchFamily="18" charset="0"/>
            </a:endParaRPr>
          </a:p>
        </p:txBody>
      </p:sp>
      <p:sp>
        <p:nvSpPr>
          <p:cNvPr id="37894" name="Rectangle 3"/>
          <p:cNvSpPr>
            <a:spLocks noGrp="1" noChangeArrowheads="1"/>
          </p:cNvSpPr>
          <p:nvPr>
            <p:ph type="title"/>
          </p:nvPr>
        </p:nvSpPr>
        <p:spPr>
          <a:xfrm>
            <a:off x="323850" y="274638"/>
            <a:ext cx="8362950" cy="1143000"/>
          </a:xfrm>
          <a:noFill/>
        </p:spPr>
        <p:txBody>
          <a:bodyPr/>
          <a:lstStyle/>
          <a:p>
            <a:pPr eaLnBrk="1" hangingPunct="1"/>
            <a:r>
              <a:rPr lang="tr-TR" altLang="en-US" sz="4000" smtClean="0">
                <a:solidFill>
                  <a:srgbClr val="0000FF"/>
                </a:solidFill>
                <a:latin typeface="Times New Roman" panose="02020603050405020304" pitchFamily="18" charset="0"/>
              </a:rPr>
              <a:t>Binomial-Heap-Union Procedure</a:t>
            </a:r>
          </a:p>
        </p:txBody>
      </p:sp>
    </p:spTree>
    <p:extLst>
      <p:ext uri="{BB962C8B-B14F-4D97-AF65-F5344CB8AC3E}">
        <p14:creationId xmlns:p14="http://schemas.microsoft.com/office/powerpoint/2010/main" val="388270832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 473</a:t>
            </a:r>
          </a:p>
        </p:txBody>
      </p:sp>
      <p:sp>
        <p:nvSpPr>
          <p:cNvPr id="5" name="Footer Placeholder 4"/>
          <p:cNvSpPr>
            <a:spLocks noGrp="1"/>
          </p:cNvSpPr>
          <p:nvPr>
            <p:ph type="ftr" sz="quarter" idx="11"/>
          </p:nvPr>
        </p:nvSpPr>
        <p:spPr/>
        <p:txBody>
          <a:bodyPr/>
          <a:lstStyle/>
          <a:p>
            <a:pPr>
              <a:defRPr/>
            </a:pPr>
            <a:r>
              <a:rPr lang="en-US"/>
              <a:t>Lecture X</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1FCBF743-60A3-4A57-8543-9DB0F95FB81E}" type="slidenum">
              <a:rPr lang="en-US" altLang="en-US">
                <a:latin typeface="Arial" panose="020B0604020202020204" pitchFamily="34" charset="0"/>
              </a:rPr>
              <a:pPr eaLnBrk="1" hangingPunct="1"/>
              <a:t>99</a:t>
            </a:fld>
            <a:endParaRPr lang="en-US" altLang="en-US">
              <a:latin typeface="Arial" panose="020B0604020202020204" pitchFamily="34" charset="0"/>
            </a:endParaRPr>
          </a:p>
        </p:txBody>
      </p:sp>
      <p:sp>
        <p:nvSpPr>
          <p:cNvPr id="38917" name="Rectangle 2"/>
          <p:cNvSpPr>
            <a:spLocks noGrp="1" noChangeArrowheads="1"/>
          </p:cNvSpPr>
          <p:nvPr>
            <p:ph type="body" idx="1"/>
          </p:nvPr>
        </p:nvSpPr>
        <p:spPr>
          <a:xfrm>
            <a:off x="533400" y="1752600"/>
            <a:ext cx="7848600" cy="4743450"/>
          </a:xfrm>
        </p:spPr>
        <p:txBody>
          <a:bodyPr/>
          <a:lstStyle/>
          <a:p>
            <a:pPr eaLnBrk="1" hangingPunct="1">
              <a:lnSpc>
                <a:spcPct val="80000"/>
              </a:lnSpc>
              <a:buFontTx/>
              <a:buNone/>
            </a:pPr>
            <a:r>
              <a:rPr lang="tr-TR" altLang="en-US" sz="2000" smtClean="0">
                <a:solidFill>
                  <a:srgbClr val="0000FF"/>
                </a:solidFill>
                <a:latin typeface="Times New Roman" panose="02020603050405020304" pitchFamily="18" charset="0"/>
              </a:rPr>
              <a:t>			</a:t>
            </a:r>
            <a:r>
              <a:rPr lang="tr-TR" altLang="en-US" sz="2000" smtClean="0">
                <a:solidFill>
                  <a:srgbClr val="C00000"/>
                </a:solidFill>
                <a:latin typeface="Times New Roman" panose="02020603050405020304" pitchFamily="18" charset="0"/>
              </a:rPr>
              <a:t>BINOMIAL- LINK (next-</a:t>
            </a:r>
            <a:r>
              <a:rPr lang="tr-TR" altLang="en-US" sz="2000" i="1" smtClean="0">
                <a:solidFill>
                  <a:srgbClr val="C00000"/>
                </a:solidFill>
                <a:latin typeface="Times New Roman" panose="02020603050405020304" pitchFamily="18" charset="0"/>
              </a:rPr>
              <a:t>x</a:t>
            </a:r>
            <a:r>
              <a:rPr lang="tr-TR" altLang="en-US" sz="2000" smtClean="0">
                <a:solidFill>
                  <a:srgbClr val="C00000"/>
                </a:solidFill>
                <a:latin typeface="Times New Roman" panose="02020603050405020304" pitchFamily="18" charset="0"/>
              </a:rPr>
              <a:t>, </a:t>
            </a:r>
            <a:r>
              <a:rPr lang="tr-TR" altLang="en-US" sz="2000" i="1" smtClean="0">
                <a:solidFill>
                  <a:srgbClr val="C00000"/>
                </a:solidFill>
                <a:latin typeface="Times New Roman" panose="02020603050405020304" pitchFamily="18" charset="0"/>
              </a:rPr>
              <a:t>x</a:t>
            </a:r>
            <a:r>
              <a:rPr lang="tr-TR" altLang="en-US" sz="2000" smtClean="0">
                <a:solidFill>
                  <a:srgbClr val="C00000"/>
                </a:solidFill>
                <a:latin typeface="Times New Roman" panose="02020603050405020304" pitchFamily="18" charset="0"/>
              </a:rPr>
              <a:t>)</a:t>
            </a: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1800" smtClean="0">
                <a:latin typeface="Times New Roman" panose="02020603050405020304" pitchFamily="18" charset="0"/>
              </a:rPr>
              <a:t>CASE 3</a:t>
            </a:r>
          </a:p>
          <a:p>
            <a:pPr eaLnBrk="1" hangingPunct="1">
              <a:lnSpc>
                <a:spcPct val="80000"/>
              </a:lnSpc>
              <a:buFontTx/>
              <a:buNone/>
            </a:pPr>
            <a:r>
              <a:rPr lang="tr-TR" altLang="en-US" sz="2000" smtClean="0">
                <a:solidFill>
                  <a:srgbClr val="0000FF"/>
                </a:solidFill>
                <a:latin typeface="Times New Roman" panose="02020603050405020304" pitchFamily="18" charset="0"/>
              </a:rPr>
              <a:t>	</a:t>
            </a:r>
            <a:r>
              <a:rPr lang="en-US" altLang="en-US" sz="2000" smtClean="0">
                <a:solidFill>
                  <a:srgbClr val="0000FF"/>
                </a:solidFill>
                <a:latin typeface="Times New Roman" panose="02020603050405020304" pitchFamily="18" charset="0"/>
              </a:rPr>
              <a:t>	</a:t>
            </a:r>
            <a:r>
              <a:rPr lang="tr-TR" altLang="en-US" sz="2000" smtClean="0">
                <a:solidFill>
                  <a:srgbClr val="C00000"/>
                </a:solidFill>
                <a:latin typeface="Times New Roman" panose="02020603050405020304" pitchFamily="18" charset="0"/>
              </a:rPr>
              <a:t>else</a:t>
            </a:r>
          </a:p>
          <a:p>
            <a:pPr eaLnBrk="1" hangingPunct="1">
              <a:lnSpc>
                <a:spcPct val="80000"/>
              </a:lnSpc>
              <a:buFontTx/>
              <a:buNone/>
            </a:pP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if</a:t>
            </a:r>
            <a:r>
              <a:rPr lang="tr-TR" altLang="en-US" sz="2000" smtClean="0">
                <a:latin typeface="Times New Roman" panose="02020603050405020304" pitchFamily="18" charset="0"/>
              </a:rPr>
              <a:t> prev-</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 NIL </a:t>
            </a:r>
            <a:r>
              <a:rPr lang="tr-TR" altLang="en-US" sz="2000" smtClean="0">
                <a:solidFill>
                  <a:srgbClr val="C00000"/>
                </a:solidFill>
                <a:latin typeface="Times New Roman" panose="02020603050405020304" pitchFamily="18" charset="0"/>
              </a:rPr>
              <a:t>then</a:t>
            </a:r>
          </a:p>
          <a:p>
            <a:pPr eaLnBrk="1" hangingPunct="1">
              <a:lnSpc>
                <a:spcPct val="80000"/>
              </a:lnSpc>
              <a:buFontTx/>
              <a:buNone/>
            </a:pP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2000" smtClean="0">
                <a:latin typeface="Times New Roman" panose="02020603050405020304" pitchFamily="18" charset="0"/>
              </a:rPr>
              <a:t>head [H]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next-</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1800" smtClean="0">
                <a:latin typeface="Times New Roman" panose="02020603050405020304" pitchFamily="18" charset="0"/>
              </a:rPr>
              <a:t>CASE 4</a:t>
            </a:r>
          </a:p>
          <a:p>
            <a:pPr eaLnBrk="1" hangingPunct="1">
              <a:lnSpc>
                <a:spcPct val="80000"/>
              </a:lnSpc>
              <a:buFontTx/>
              <a:buNone/>
            </a:pP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else</a:t>
            </a: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1800" smtClean="0">
                <a:latin typeface="Times New Roman" panose="02020603050405020304" pitchFamily="18" charset="0"/>
              </a:rPr>
              <a:t>CASE 4</a:t>
            </a:r>
          </a:p>
          <a:p>
            <a:pPr eaLnBrk="1" hangingPunct="1">
              <a:lnSpc>
                <a:spcPct val="80000"/>
              </a:lnSpc>
              <a:buFontTx/>
              <a:buNone/>
            </a:pP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2000" smtClean="0">
                <a:latin typeface="Times New Roman" panose="02020603050405020304" pitchFamily="18" charset="0"/>
              </a:rPr>
              <a:t>sibling [prev-</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next-</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1800" smtClean="0">
                <a:latin typeface="Times New Roman" panose="02020603050405020304" pitchFamily="18" charset="0"/>
              </a:rPr>
              <a:t>CASE 4</a:t>
            </a:r>
          </a:p>
          <a:p>
            <a:pPr lvl="1" eaLnBrk="1" hangingPunct="1">
              <a:lnSpc>
                <a:spcPct val="80000"/>
              </a:lnSpc>
              <a:buFontTx/>
              <a:buNone/>
            </a:pPr>
            <a:r>
              <a:rPr lang="tr-TR" altLang="en-US" sz="2000" smtClean="0">
                <a:solidFill>
                  <a:srgbClr val="0000FF"/>
                </a:solidFill>
                <a:latin typeface="Times New Roman" panose="02020603050405020304" pitchFamily="18" charset="0"/>
              </a:rPr>
              <a:t>		</a:t>
            </a:r>
            <a:r>
              <a:rPr lang="en-US" altLang="en-US" sz="2000" smtClean="0">
                <a:solidFill>
                  <a:srgbClr val="0000FF"/>
                </a:solidFill>
                <a:latin typeface="Times New Roman" panose="02020603050405020304" pitchFamily="18" charset="0"/>
              </a:rPr>
              <a:t>	</a:t>
            </a:r>
            <a:r>
              <a:rPr lang="tr-TR" altLang="en-US" sz="2000" smtClean="0">
                <a:solidFill>
                  <a:srgbClr val="C00000"/>
                </a:solidFill>
                <a:latin typeface="Times New Roman" panose="02020603050405020304" pitchFamily="18" charset="0"/>
              </a:rPr>
              <a:t>endif</a:t>
            </a:r>
          </a:p>
          <a:p>
            <a:pPr lvl="1" eaLnBrk="1" hangingPunct="1">
              <a:lnSpc>
                <a:spcPct val="80000"/>
              </a:lnSpc>
              <a:buFontTx/>
              <a:buNone/>
            </a:pPr>
            <a:r>
              <a:rPr lang="tr-TR" altLang="en-US" sz="2400" smtClean="0">
                <a:solidFill>
                  <a:srgbClr val="0000FF"/>
                </a:solidFill>
                <a:latin typeface="Times New Roman" panose="02020603050405020304" pitchFamily="18" charset="0"/>
              </a:rPr>
              <a:t>	</a:t>
            </a: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BINOMIAL-LINK(x, next-x)</a:t>
            </a:r>
            <a:r>
              <a:rPr lang="tr-TR" altLang="en-US" sz="1800" smtClean="0">
                <a:solidFill>
                  <a:srgbClr val="0000FF"/>
                </a:solidFill>
                <a:latin typeface="Times New Roman" panose="02020603050405020304" pitchFamily="18" charset="0"/>
              </a:rPr>
              <a:t>          </a:t>
            </a:r>
            <a:r>
              <a:rPr lang="en-US" altLang="en-US" sz="1800" smtClean="0">
                <a:solidFill>
                  <a:srgbClr val="0000FF"/>
                </a:solidFill>
                <a:latin typeface="Times New Roman" panose="02020603050405020304" pitchFamily="18" charset="0"/>
              </a:rPr>
              <a:t>		</a:t>
            </a:r>
            <a:r>
              <a:rPr lang="tr-TR" altLang="en-US" sz="1800" smtClean="0">
                <a:latin typeface="Times New Roman" panose="02020603050405020304" pitchFamily="18" charset="0"/>
              </a:rPr>
              <a:t>CASE 4</a:t>
            </a:r>
            <a:endParaRPr lang="tr-TR" altLang="en-US" sz="1800" smtClean="0">
              <a:solidFill>
                <a:srgbClr val="0000FF"/>
              </a:solidFill>
              <a:latin typeface="Times New Roman" panose="02020603050405020304" pitchFamily="18" charset="0"/>
            </a:endParaRPr>
          </a:p>
          <a:p>
            <a:pPr eaLnBrk="1" hangingPunct="1">
              <a:lnSpc>
                <a:spcPct val="80000"/>
              </a:lnSpc>
              <a:buFontTx/>
              <a:buNone/>
            </a:pP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next-</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1800" smtClean="0">
                <a:latin typeface="Times New Roman" panose="02020603050405020304" pitchFamily="18" charset="0"/>
              </a:rPr>
              <a:t>CASE 4 </a:t>
            </a:r>
          </a:p>
          <a:p>
            <a:pPr eaLnBrk="1" hangingPunct="1">
              <a:lnSpc>
                <a:spcPct val="80000"/>
              </a:lnSpc>
              <a:buFontTx/>
              <a:buNone/>
            </a:pPr>
            <a:r>
              <a:rPr lang="tr-TR" altLang="en-US" sz="2000" smtClean="0">
                <a:solidFill>
                  <a:srgbClr val="0000FF"/>
                </a:solidFill>
                <a:latin typeface="Times New Roman" panose="02020603050405020304" pitchFamily="18" charset="0"/>
              </a:rPr>
              <a:t> </a:t>
            </a: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2000" smtClean="0">
                <a:solidFill>
                  <a:srgbClr val="C00000"/>
                </a:solidFill>
                <a:latin typeface="Times New Roman" panose="02020603050405020304" pitchFamily="18" charset="0"/>
              </a:rPr>
              <a:t>endif</a:t>
            </a:r>
          </a:p>
          <a:p>
            <a:pPr eaLnBrk="1" hangingPunct="1">
              <a:lnSpc>
                <a:spcPct val="80000"/>
              </a:lnSpc>
              <a:buFontTx/>
              <a:buNone/>
            </a:pPr>
            <a:r>
              <a:rPr lang="tr-TR" altLang="en-US" sz="2000" smtClean="0">
                <a:latin typeface="Times New Roman" panose="02020603050405020304" pitchFamily="18" charset="0"/>
              </a:rPr>
              <a:t>   	</a:t>
            </a:r>
            <a:r>
              <a:rPr lang="en-US" altLang="en-US" sz="2000" smtClean="0">
                <a:latin typeface="Times New Roman" panose="02020603050405020304" pitchFamily="18" charset="0"/>
              </a:rPr>
              <a:t>	</a:t>
            </a:r>
            <a:r>
              <a:rPr lang="tr-TR" altLang="en-US" sz="2000" smtClean="0">
                <a:latin typeface="Times New Roman" panose="02020603050405020304" pitchFamily="18" charset="0"/>
              </a:rPr>
              <a:t>next-</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 </a:t>
            </a:r>
            <a:r>
              <a:rPr lang="en-AU" altLang="en-US" sz="2000" smtClean="0">
                <a:latin typeface="Times New Roman" panose="02020603050405020304" pitchFamily="18" charset="0"/>
                <a:sym typeface="Symbol" panose="05050102010706020507" pitchFamily="18" charset="2"/>
              </a:rPr>
              <a:t></a:t>
            </a:r>
            <a:r>
              <a:rPr lang="tr-TR" altLang="en-US" sz="2000" smtClean="0">
                <a:latin typeface="Times New Roman" panose="02020603050405020304" pitchFamily="18" charset="0"/>
              </a:rPr>
              <a:t> sibling [</a:t>
            </a:r>
            <a:r>
              <a:rPr lang="tr-TR" altLang="en-US" sz="2000" i="1" smtClean="0">
                <a:latin typeface="Times New Roman" panose="02020603050405020304" pitchFamily="18" charset="0"/>
              </a:rPr>
              <a:t>x</a:t>
            </a:r>
            <a:r>
              <a:rPr lang="tr-TR" altLang="en-US" sz="2000" smtClean="0">
                <a:latin typeface="Times New Roman" panose="02020603050405020304" pitchFamily="18" charset="0"/>
              </a:rPr>
              <a:t>]</a:t>
            </a:r>
          </a:p>
          <a:p>
            <a:pPr eaLnBrk="1" hangingPunct="1">
              <a:lnSpc>
                <a:spcPct val="80000"/>
              </a:lnSpc>
              <a:buFontTx/>
              <a:buNone/>
            </a:pPr>
            <a:r>
              <a:rPr lang="en-US" altLang="en-US" sz="2000" smtClean="0">
                <a:solidFill>
                  <a:srgbClr val="0000FF"/>
                </a:solidFill>
                <a:latin typeface="Times New Roman" panose="02020603050405020304" pitchFamily="18" charset="0"/>
              </a:rPr>
              <a:t>	</a:t>
            </a:r>
            <a:r>
              <a:rPr lang="tr-TR" altLang="en-US" sz="2000" smtClean="0">
                <a:solidFill>
                  <a:srgbClr val="C00000"/>
                </a:solidFill>
                <a:latin typeface="Times New Roman" panose="02020603050405020304" pitchFamily="18" charset="0"/>
              </a:rPr>
              <a:t>endwhile</a:t>
            </a:r>
          </a:p>
          <a:p>
            <a:pPr eaLnBrk="1" hangingPunct="1">
              <a:lnSpc>
                <a:spcPct val="80000"/>
              </a:lnSpc>
              <a:buFontTx/>
              <a:buNone/>
            </a:pPr>
            <a:r>
              <a:rPr lang="en-US" altLang="en-US" sz="2000" smtClean="0">
                <a:solidFill>
                  <a:srgbClr val="0000FF"/>
                </a:solidFill>
                <a:latin typeface="Times New Roman" panose="02020603050405020304" pitchFamily="18" charset="0"/>
              </a:rPr>
              <a:t>	</a:t>
            </a:r>
            <a:r>
              <a:rPr lang="tr-TR" altLang="en-US" sz="2000" smtClean="0">
                <a:solidFill>
                  <a:srgbClr val="C00000"/>
                </a:solidFill>
                <a:latin typeface="Times New Roman" panose="02020603050405020304" pitchFamily="18" charset="0"/>
              </a:rPr>
              <a:t>return</a:t>
            </a:r>
            <a:r>
              <a:rPr lang="tr-TR" altLang="en-US" sz="2000" smtClean="0">
                <a:latin typeface="Times New Roman" panose="02020603050405020304" pitchFamily="18" charset="0"/>
              </a:rPr>
              <a:t> </a:t>
            </a:r>
            <a:r>
              <a:rPr lang="tr-TR" altLang="en-US" sz="2000" i="1" smtClean="0">
                <a:latin typeface="Times New Roman" panose="02020603050405020304" pitchFamily="18" charset="0"/>
              </a:rPr>
              <a:t>H</a:t>
            </a:r>
          </a:p>
          <a:p>
            <a:pPr eaLnBrk="1" hangingPunct="1">
              <a:lnSpc>
                <a:spcPct val="80000"/>
              </a:lnSpc>
              <a:buFontTx/>
              <a:buNone/>
            </a:pPr>
            <a:r>
              <a:rPr lang="tr-TR" altLang="en-US" sz="2000" smtClean="0">
                <a:solidFill>
                  <a:srgbClr val="C00000"/>
                </a:solidFill>
                <a:latin typeface="Times New Roman" panose="02020603050405020304" pitchFamily="18" charset="0"/>
              </a:rPr>
              <a:t>end</a:t>
            </a:r>
          </a:p>
          <a:p>
            <a:pPr eaLnBrk="1" hangingPunct="1">
              <a:lnSpc>
                <a:spcPct val="80000"/>
              </a:lnSpc>
              <a:buFontTx/>
              <a:buNone/>
            </a:pPr>
            <a:endParaRPr lang="tr-TR" altLang="en-US" sz="2000" smtClean="0">
              <a:latin typeface="Times New Roman" panose="02020603050405020304" pitchFamily="18" charset="0"/>
            </a:endParaRPr>
          </a:p>
          <a:p>
            <a:pPr eaLnBrk="1" hangingPunct="1">
              <a:buFontTx/>
              <a:buNone/>
            </a:pPr>
            <a:endParaRPr lang="tr-TR" altLang="en-US" sz="2800" smtClean="0">
              <a:solidFill>
                <a:srgbClr val="0000FF"/>
              </a:solidFill>
              <a:latin typeface="Times New Roman" panose="02020603050405020304" pitchFamily="18" charset="0"/>
            </a:endParaRPr>
          </a:p>
        </p:txBody>
      </p:sp>
      <p:sp>
        <p:nvSpPr>
          <p:cNvPr id="38918" name="Rectangle 3"/>
          <p:cNvSpPr>
            <a:spLocks noGrp="1" noChangeArrowheads="1"/>
          </p:cNvSpPr>
          <p:nvPr>
            <p:ph type="title"/>
          </p:nvPr>
        </p:nvSpPr>
        <p:spPr>
          <a:xfrm>
            <a:off x="323850" y="274638"/>
            <a:ext cx="8820150" cy="1143000"/>
          </a:xfrm>
          <a:noFill/>
        </p:spPr>
        <p:txBody>
          <a:bodyPr/>
          <a:lstStyle/>
          <a:p>
            <a:pPr eaLnBrk="1" hangingPunct="1"/>
            <a:r>
              <a:rPr lang="tr-TR" altLang="en-US" sz="4000" smtClean="0">
                <a:solidFill>
                  <a:srgbClr val="0000FF"/>
                </a:solidFill>
                <a:latin typeface="Times New Roman" panose="02020603050405020304" pitchFamily="18" charset="0"/>
              </a:rPr>
              <a:t>Binomial-Heap-Union Procedure </a:t>
            </a:r>
            <a:r>
              <a:rPr lang="tr-TR" altLang="en-US" sz="3600" smtClean="0">
                <a:solidFill>
                  <a:srgbClr val="0000FF"/>
                </a:solidFill>
                <a:latin typeface="Times New Roman" panose="02020603050405020304" pitchFamily="18" charset="0"/>
              </a:rPr>
              <a:t>(Cont.)</a:t>
            </a:r>
          </a:p>
        </p:txBody>
      </p:sp>
    </p:spTree>
    <p:extLst>
      <p:ext uri="{BB962C8B-B14F-4D97-AF65-F5344CB8AC3E}">
        <p14:creationId xmlns:p14="http://schemas.microsoft.com/office/powerpoint/2010/main" val="29185902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9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9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9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5411</TotalTime>
  <Words>12443</Words>
  <Application>Microsoft Office PowerPoint</Application>
  <PresentationFormat>On-screen Show (4:3)</PresentationFormat>
  <Paragraphs>3305</Paragraphs>
  <Slides>233</Slides>
  <Notes>223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233</vt:i4>
      </vt:variant>
    </vt:vector>
  </HeadingPairs>
  <TitlesOfParts>
    <vt:vector size="243" baseType="lpstr">
      <vt:lpstr>Arial</vt:lpstr>
      <vt:lpstr>Calibri</vt:lpstr>
      <vt:lpstr>Courier New</vt:lpstr>
      <vt:lpstr>Symbol</vt:lpstr>
      <vt:lpstr>Times New Roman</vt:lpstr>
      <vt:lpstr>TimesNewRoman</vt:lpstr>
      <vt:lpstr>Wingdings</vt:lpstr>
      <vt:lpstr>Office Theme</vt:lpstr>
      <vt:lpstr>Visio</vt:lpstr>
      <vt:lpstr>Equation</vt:lpstr>
      <vt:lpstr>DATA STRUCTURES II  UNIT 4 – Heaps </vt:lpstr>
      <vt:lpstr>Content</vt:lpstr>
      <vt:lpstr>Definition</vt:lpstr>
      <vt:lpstr>Summary of Heap ADT Analysis</vt:lpstr>
      <vt:lpstr>Operation </vt:lpstr>
      <vt:lpstr>General Implementation </vt:lpstr>
      <vt:lpstr>More efficient implementations</vt:lpstr>
      <vt:lpstr>Binary Heap Properties</vt:lpstr>
      <vt:lpstr>Complete Binary Tree</vt:lpstr>
      <vt:lpstr>Heap Structure Property</vt:lpstr>
      <vt:lpstr>Representing Complete  Binary Trees in an Array</vt:lpstr>
      <vt:lpstr>Heap Order Property</vt:lpstr>
      <vt:lpstr>Heap Operations</vt:lpstr>
      <vt:lpstr>Heap – Insert(val)</vt:lpstr>
      <vt:lpstr>Insert: percolate up</vt:lpstr>
      <vt:lpstr>Heap – Deletemin</vt:lpstr>
      <vt:lpstr>DeleteMin: percolate down</vt:lpstr>
      <vt:lpstr>DeleteMin: percolate down</vt:lpstr>
      <vt:lpstr>Building a Heap</vt:lpstr>
      <vt:lpstr>Working on Heaps</vt:lpstr>
      <vt:lpstr>BuildHeap: Floyd’s Method</vt:lpstr>
      <vt:lpstr>Buildheap pseudocode</vt:lpstr>
      <vt:lpstr>BuildHeap: Floyd’s Method</vt:lpstr>
      <vt:lpstr>BuildHeap: Floyd’s Method</vt:lpstr>
      <vt:lpstr>BuildHeap: Floyd’s Method</vt:lpstr>
      <vt:lpstr>BuildHeap: Floyd’s Method</vt:lpstr>
      <vt:lpstr>BuildHeap: Floyd’s Method</vt:lpstr>
      <vt:lpstr>Finally… </vt:lpstr>
      <vt:lpstr>Facts about Heaps</vt:lpstr>
      <vt:lpstr> Operation: Merge</vt:lpstr>
      <vt:lpstr>Merge two heaps (basic idea)</vt:lpstr>
      <vt:lpstr>Leftist Heaps</vt:lpstr>
      <vt:lpstr>Leftist Heap Properties</vt:lpstr>
      <vt:lpstr>Are These Leftist?</vt:lpstr>
      <vt:lpstr>Merging Two Leftist Heaps</vt:lpstr>
      <vt:lpstr>Merge Continued</vt:lpstr>
      <vt:lpstr>Operations on Leftist Heaps</vt:lpstr>
      <vt:lpstr>Leftest Merge Example</vt:lpstr>
      <vt:lpstr>Sewing Up the Example</vt:lpstr>
      <vt:lpstr>Finally… </vt:lpstr>
      <vt:lpstr>Skew Heaps</vt:lpstr>
      <vt:lpstr>Merging Two Skew Heaps</vt:lpstr>
      <vt:lpstr>Example</vt:lpstr>
      <vt:lpstr>Runtime Analysis: Worst-case and Amortized</vt:lpstr>
      <vt:lpstr>Comparing Heaps</vt:lpstr>
      <vt:lpstr>Data Structures Binomial Queues</vt:lpstr>
      <vt:lpstr>Yet Another Data Structure: Binomial Queues</vt:lpstr>
      <vt:lpstr>The Binomial Tree, Bh</vt:lpstr>
      <vt:lpstr>Binomial Queue with n elements</vt:lpstr>
      <vt:lpstr>Properties of Binomial Queue</vt:lpstr>
      <vt:lpstr>Operations on Binomial Queue</vt:lpstr>
      <vt:lpstr>Merging Two Binomial Queues</vt:lpstr>
      <vt:lpstr>Example: Binomial Queue Merge</vt:lpstr>
      <vt:lpstr>Example: Binomial Queue Merge</vt:lpstr>
      <vt:lpstr>Example: Binomial Queue Merge</vt:lpstr>
      <vt:lpstr>Example: Binomial Queue Merge</vt:lpstr>
      <vt:lpstr>Example: Binomial Queue Merge</vt:lpstr>
      <vt:lpstr>Example: Binomial Queue Merge</vt:lpstr>
      <vt:lpstr>Complexity of Merge</vt:lpstr>
      <vt:lpstr>Insert in a Binomial Queue</vt:lpstr>
      <vt:lpstr>deleteMin in Binomial Queue</vt:lpstr>
      <vt:lpstr>deleteMin: Example</vt:lpstr>
      <vt:lpstr>deleteMin: Example</vt:lpstr>
      <vt:lpstr>Binomial Heaps</vt:lpstr>
      <vt:lpstr>Mergeable Heaps</vt:lpstr>
      <vt:lpstr>Mergeable Heaps</vt:lpstr>
      <vt:lpstr>Binomial Trees</vt:lpstr>
      <vt:lpstr>Binomial Trees</vt:lpstr>
      <vt:lpstr>Binomial Trees</vt:lpstr>
      <vt:lpstr>Binomial Trees</vt:lpstr>
      <vt:lpstr>Properties of Binomial Trees</vt:lpstr>
      <vt:lpstr>Properties of Binomial Trees</vt:lpstr>
      <vt:lpstr>Properties of Binomial Trees</vt:lpstr>
      <vt:lpstr>Properties of Binomial Trees(Cont.)</vt:lpstr>
      <vt:lpstr>Properties of Binomial Trees (Cont.)</vt:lpstr>
      <vt:lpstr>Properties of Binomial Trees (Cont.)</vt:lpstr>
      <vt:lpstr>Binomial Heaps</vt:lpstr>
      <vt:lpstr>Binomial Heaps</vt:lpstr>
      <vt:lpstr>Binomial Heaps</vt:lpstr>
      <vt:lpstr>Representation of Binomial Heaps</vt:lpstr>
      <vt:lpstr>Representation of Binomial Heaps</vt:lpstr>
      <vt:lpstr>Representation of Binomial Heaps</vt:lpstr>
      <vt:lpstr>Operations on Binomial Heaps</vt:lpstr>
      <vt:lpstr>PowerPoint Presentation</vt:lpstr>
      <vt:lpstr>Operations on Binomial Heaps</vt:lpstr>
      <vt:lpstr>Uniting Two Binomial Heaps</vt:lpstr>
      <vt:lpstr>Uniting Two Binomial Heaps</vt:lpstr>
      <vt:lpstr>PowerPoint Presentation</vt:lpstr>
      <vt:lpstr>Uniting Two Binomial Heaps: Cases</vt:lpstr>
      <vt:lpstr>Uniting Two Binomial Heaps</vt:lpstr>
      <vt:lpstr>Uniting Two Binomial Heaps</vt:lpstr>
      <vt:lpstr>Uniting Two Binomial Heaps: Cases</vt:lpstr>
      <vt:lpstr>Uniting Two Binomial Heaps: Cases</vt:lpstr>
      <vt:lpstr>Uniting Two Binomial Heaps: Cases</vt:lpstr>
      <vt:lpstr>Uniting Two Binomial Heaps: Cases</vt:lpstr>
      <vt:lpstr>Uniting Two Binomial Heaps: Cases</vt:lpstr>
      <vt:lpstr>Binomial-Heap-Union Procedure</vt:lpstr>
      <vt:lpstr>Binomial-Heap-Union Procedure</vt:lpstr>
      <vt:lpstr>Binomial-Heap-Union Procedure (Cont.)</vt:lpstr>
      <vt:lpstr>Uniting Two Binomial Heaps vs  Adding Two Binary Numbers</vt:lpstr>
      <vt:lpstr>PowerPoint Presentation</vt:lpstr>
      <vt:lpstr>PowerPoint Presentation</vt:lpstr>
      <vt:lpstr>Inserting a Node</vt:lpstr>
      <vt:lpstr>H : n1=51        H = &lt; 110011&gt;    =    { B0, B1 ,B4, B5 }</vt:lpstr>
      <vt:lpstr>PowerPoint Presentation</vt:lpstr>
      <vt:lpstr>Extracting the Node with the Minimum Key</vt:lpstr>
      <vt:lpstr>Extracting the Node with the Minimum Key</vt:lpstr>
      <vt:lpstr>Extracting the Node with the Minimum Key</vt:lpstr>
      <vt:lpstr>Extracting the Node with the Minimum Key</vt:lpstr>
      <vt:lpstr>Decreasing a Key</vt:lpstr>
      <vt:lpstr>Decreasing a Key</vt:lpstr>
      <vt:lpstr>Deleting a Key</vt:lpstr>
      <vt:lpstr>Deleting a Key (Cont.)</vt:lpstr>
      <vt:lpstr>Fibonacci Heaps</vt:lpstr>
      <vt:lpstr>PowerPoint Presentation</vt:lpstr>
      <vt:lpstr>PowerPoint Presentation</vt:lpstr>
      <vt:lpstr>Structure of Fibonacci Heaps</vt:lpstr>
      <vt:lpstr>Structure of Fibonacci Heaps</vt:lpstr>
      <vt:lpstr>Structure of Fibonacci Heaps</vt:lpstr>
      <vt:lpstr>Structure of Fibonacci Heaps</vt:lpstr>
      <vt:lpstr>Structure of Fibonacci Heaps</vt:lpstr>
      <vt:lpstr>Structure of Fibonacci Heaps</vt:lpstr>
      <vt:lpstr>Structure of Fibonacci Heaps</vt:lpstr>
      <vt:lpstr>Concetenation of Two Circular, Doubly – Linked Lists  </vt:lpstr>
      <vt:lpstr>Concetenation of Two Circular, Doubly – Linked Lists</vt:lpstr>
      <vt:lpstr>Concetenation of Two Circular, Doubly – Linked Lists</vt:lpstr>
      <vt:lpstr>Potential Function</vt:lpstr>
      <vt:lpstr>Maximum Degree</vt:lpstr>
      <vt:lpstr>Mergeable Heap Operations</vt:lpstr>
      <vt:lpstr>Mergeable Heap Operations</vt:lpstr>
      <vt:lpstr>Mergeable Heap Operations</vt:lpstr>
      <vt:lpstr>Mergeable Heap Operations</vt:lpstr>
      <vt:lpstr>Mergeable Heap Operations</vt:lpstr>
      <vt:lpstr>Mergeable Heap Operations</vt:lpstr>
      <vt:lpstr>Mergeable Heap Operations</vt:lpstr>
      <vt:lpstr>Mergeable Heap Operations</vt:lpstr>
      <vt:lpstr>Mergeable Heap Operations</vt:lpstr>
      <vt:lpstr>Mergeable Heap Operations</vt:lpstr>
      <vt:lpstr>Mergeable Heap Operations</vt:lpstr>
      <vt:lpstr>Uniting Two Fibonacci Heaps</vt:lpstr>
      <vt:lpstr>Uniting Two Fibonacci Heaps</vt:lpstr>
      <vt:lpstr>Extracting the Minimum Node</vt:lpstr>
      <vt:lpstr>Extracting the Minimum Node</vt:lpstr>
      <vt:lpstr>Extracting the Minimum Node</vt:lpstr>
      <vt:lpstr>Extracting the Minimum Node</vt:lpstr>
      <vt:lpstr>Extracting the Minimum Node</vt:lpstr>
      <vt:lpstr>Extracting the Minimum Node</vt:lpstr>
      <vt:lpstr>Extracting the Minimum Node</vt:lpstr>
      <vt:lpstr>Extracting the Minimum Node</vt:lpstr>
      <vt:lpstr>Extracting the Minimum Node</vt:lpstr>
      <vt:lpstr>Extracting the Minimum Node</vt:lpstr>
      <vt:lpstr>Extracting the Minimum Node</vt:lpstr>
      <vt:lpstr>Extracting the Minimum Node</vt:lpstr>
      <vt:lpstr>Extracting the Minimum Node</vt:lpstr>
      <vt:lpstr>Extracting the Minimum Node</vt:lpstr>
      <vt:lpstr>Extracting the Minimum Node</vt:lpstr>
      <vt:lpstr>Extracting the Minimum Node</vt:lpstr>
      <vt:lpstr>Extracting the Minimum Node</vt:lpstr>
      <vt:lpstr>Analysis of the  FIB-HEAP-EXTRACT-MIN Procedure</vt:lpstr>
      <vt:lpstr>Complexity Analysis of the  FIB-HEAP-EXTRACT-MIN Procedure</vt:lpstr>
      <vt:lpstr>Complexity Analysis of the  FIB-HEAP-EXTRACT-MIN Procedure</vt:lpstr>
      <vt:lpstr>Complexity Analysis of the  FIB-HEAP-EXTRACT-MIN Procedure</vt:lpstr>
      <vt:lpstr>Complexity Analysis of the  FIB-HEAP-EXTRACT-MIN Procedure</vt:lpstr>
      <vt:lpstr>EXTRACT-MIN Procedure for Fibonacci Heaps</vt:lpstr>
      <vt:lpstr>EXTRACT-MIN Procedure for Fibonacci Heaps</vt:lpstr>
      <vt:lpstr>EXTRACT-MIN Procedure for Fibonacci Heaps</vt:lpstr>
      <vt:lpstr>Bounding the Maximum Degree</vt:lpstr>
      <vt:lpstr>Bounding the Maximum Degree</vt:lpstr>
      <vt:lpstr>Bounding the Maximum Degree</vt:lpstr>
      <vt:lpstr>Bounding the Maximum Degree</vt:lpstr>
      <vt:lpstr>Bounding the Maximum Degree</vt:lpstr>
      <vt:lpstr>Bounding the Maximum Degree</vt:lpstr>
      <vt:lpstr>Bounding the Maximum Degree</vt:lpstr>
      <vt:lpstr>Bounding the Maximum Degree</vt:lpstr>
      <vt:lpstr>Bounding the Maximum Degree</vt:lpstr>
      <vt:lpstr>Bounding the Maximum Degree</vt:lpstr>
      <vt:lpstr>Bounding the Maximum Degree</vt:lpstr>
      <vt:lpstr>Decreasing a Key</vt:lpstr>
      <vt:lpstr>Decreasing a Key</vt:lpstr>
      <vt:lpstr>Decreasing a Key</vt:lpstr>
      <vt:lpstr>Decreasing a Key</vt:lpstr>
      <vt:lpstr>Decreasing a Key</vt:lpstr>
      <vt:lpstr>Decreasing a Key</vt:lpstr>
      <vt:lpstr>Decreasing a Key</vt:lpstr>
      <vt:lpstr>Decreasing a Key</vt:lpstr>
      <vt:lpstr>Decreasing a Key</vt:lpstr>
      <vt:lpstr>Decreasing a Key</vt:lpstr>
      <vt:lpstr>Amortized Cost of  FIB-HEAP-DECREASE-KEY Procedure</vt:lpstr>
      <vt:lpstr>Amortized Cost of  FIB-HEAP-DECREASE-KEY Procedure</vt:lpstr>
      <vt:lpstr>Amortized Cost of  FIB-HEAP-DECREASE-KEY Procedure</vt:lpstr>
      <vt:lpstr>Amortized Cost of  FIB-HEAP-DECREASE-KEY Procedure</vt:lpstr>
      <vt:lpstr>Deleting a Node</vt:lpstr>
      <vt:lpstr>Analysis of the Potential Function</vt:lpstr>
      <vt:lpstr>Analysis of the Potential Function</vt:lpstr>
      <vt:lpstr>Analysis of the Potential Function</vt:lpstr>
      <vt:lpstr>Analysis of the Potential Function</vt:lpstr>
      <vt:lpstr>Analysis of the Potential Function</vt:lpstr>
      <vt:lpstr>Bounding the Maximum Degree</vt:lpstr>
      <vt:lpstr>Bounding the Maximum Degree</vt:lpstr>
      <vt:lpstr>Bounding the Maximum Degree</vt:lpstr>
      <vt:lpstr>Bounding the Maximum Degree</vt:lpstr>
      <vt:lpstr>2-3-4 Trees </vt:lpstr>
      <vt:lpstr>Introduction to 2-3-4 Trees</vt:lpstr>
      <vt:lpstr>2-3-4 Trees</vt:lpstr>
      <vt:lpstr>PowerPoint Presentation</vt:lpstr>
      <vt:lpstr>More Introductory stuff</vt:lpstr>
      <vt:lpstr>Still More Introductory stuff</vt:lpstr>
      <vt:lpstr>Even More Introductory stuff</vt:lpstr>
      <vt:lpstr>PowerPoint Presentation</vt:lpstr>
      <vt:lpstr>2-3-4 Tree Organization</vt:lpstr>
      <vt:lpstr>More on 2-3-4 Tree Organization</vt:lpstr>
      <vt:lpstr>Searching a 2-3-4 Tree</vt:lpstr>
      <vt:lpstr>Try it:  search for 64, 40, 65</vt:lpstr>
      <vt:lpstr>So, how do we Insert into this Structure?</vt:lpstr>
      <vt:lpstr>Node Split – a bit more difficult (1 of 2)</vt:lpstr>
      <vt:lpstr>Node Split – Insertion: more difficult – 2 of 2</vt:lpstr>
      <vt:lpstr>Insert:  Here: Split is NOT the root node. Let’s say we want to add a 99 (from book)…</vt:lpstr>
      <vt:lpstr>Case 1 Insert:  Split is NOT the root node (Let’s say we want to add a 99 (from book)…)</vt:lpstr>
      <vt:lpstr>If Root itself is full:  Split the Root</vt:lpstr>
      <vt:lpstr>Splitting on the Way Down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Efficiency Considerations for 2-3-4 Trees</vt:lpstr>
      <vt:lpstr>Efficiency Considerations for 2-3-4 Trees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II  UNIT 4 – Heaps </dc:title>
  <dc:creator>SUYASH</dc:creator>
  <cp:lastModifiedBy>SUYASH</cp:lastModifiedBy>
  <cp:revision>20</cp:revision>
  <dcterms:created xsi:type="dcterms:W3CDTF">2006-08-16T00:00:00Z</dcterms:created>
  <dcterms:modified xsi:type="dcterms:W3CDTF">2016-03-20T20:08:35Z</dcterms:modified>
</cp:coreProperties>
</file>