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1" r:id="rId9"/>
    <p:sldId id="269" r:id="rId10"/>
    <p:sldId id="262" r:id="rId11"/>
    <p:sldId id="270" r:id="rId12"/>
    <p:sldId id="271" r:id="rId13"/>
    <p:sldId id="263" r:id="rId14"/>
    <p:sldId id="272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6B2F8-1536-499F-BEB9-B1BD01849E53}" v="47" dt="2025-08-28T12:46:26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Sinha" userId="891ca414a1816197" providerId="LiveId" clId="{EEA6B2F8-1536-499F-BEB9-B1BD01849E53}"/>
    <pc:docChg chg="custSel addSld modSld">
      <pc:chgData name="Ankita Sinha" userId="891ca414a1816197" providerId="LiveId" clId="{EEA6B2F8-1536-499F-BEB9-B1BD01849E53}" dt="2025-08-27T10:43:11.517" v="760" actId="20577"/>
      <pc:docMkLst>
        <pc:docMk/>
      </pc:docMkLst>
      <pc:sldChg chg="modSp mod">
        <pc:chgData name="Ankita Sinha" userId="891ca414a1816197" providerId="LiveId" clId="{EEA6B2F8-1536-499F-BEB9-B1BD01849E53}" dt="2025-08-26T02:31:05.464" v="1"/>
        <pc:sldMkLst>
          <pc:docMk/>
          <pc:sldMk cId="0" sldId="256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Ankita Sinha" userId="891ca414a1816197" providerId="LiveId" clId="{EEA6B2F8-1536-499F-BEB9-B1BD01849E53}" dt="2025-08-26T02:31:05.464" v="1"/>
        <pc:sldMkLst>
          <pc:docMk/>
          <pc:sldMk cId="0" sldId="257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nkita Sinha" userId="891ca414a1816197" providerId="LiveId" clId="{EEA6B2F8-1536-499F-BEB9-B1BD01849E53}" dt="2025-08-27T09:48:37.603" v="506" actId="20577"/>
        <pc:sldMkLst>
          <pc:docMk/>
          <pc:sldMk cId="0" sldId="258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7T09:48:37.603" v="50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nkita Sinha" userId="891ca414a1816197" providerId="LiveId" clId="{EEA6B2F8-1536-499F-BEB9-B1BD01849E53}" dt="2025-08-27T04:48:31.361" v="113" actId="27636"/>
        <pc:sldMkLst>
          <pc:docMk/>
          <pc:sldMk cId="0" sldId="259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7T04:48:31.361" v="113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nkita Sinha" userId="891ca414a1816197" providerId="LiveId" clId="{EEA6B2F8-1536-499F-BEB9-B1BD01849E53}" dt="2025-08-27T10:16:50.704" v="544" actId="20577"/>
        <pc:sldMkLst>
          <pc:docMk/>
          <pc:sldMk cId="0" sldId="260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7T10:16:50.704" v="544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nkita Sinha" userId="891ca414a1816197" providerId="LiveId" clId="{EEA6B2F8-1536-499F-BEB9-B1BD01849E53}" dt="2025-08-27T10:43:11.517" v="760" actId="20577"/>
        <pc:sldMkLst>
          <pc:docMk/>
          <pc:sldMk cId="0" sldId="261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7T10:43:11.517" v="760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nkita Sinha" userId="891ca414a1816197" providerId="LiveId" clId="{EEA6B2F8-1536-499F-BEB9-B1BD01849E53}" dt="2025-08-27T05:18:03.578" v="248" actId="20577"/>
        <pc:sldMkLst>
          <pc:docMk/>
          <pc:sldMk cId="0" sldId="262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62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7T05:18:03.578" v="248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Ankita Sinha" userId="891ca414a1816197" providerId="LiveId" clId="{EEA6B2F8-1536-499F-BEB9-B1BD01849E53}" dt="2025-08-26T02:31:05.714" v="6" actId="27636"/>
        <pc:sldMkLst>
          <pc:docMk/>
          <pc:sldMk cId="0" sldId="263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63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6T02:31:05.714" v="6" actId="2763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Ankita Sinha" userId="891ca414a1816197" providerId="LiveId" clId="{EEA6B2F8-1536-499F-BEB9-B1BD01849E53}" dt="2025-08-27T05:00:41.341" v="115" actId="20577"/>
        <pc:sldMkLst>
          <pc:docMk/>
          <pc:sldMk cId="0" sldId="264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64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7T05:00:41.341" v="115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Ankita Sinha" userId="891ca414a1816197" providerId="LiveId" clId="{EEA6B2F8-1536-499F-BEB9-B1BD01849E53}" dt="2025-08-27T05:03:51.323" v="186" actId="20577"/>
        <pc:sldMkLst>
          <pc:docMk/>
          <pc:sldMk cId="0" sldId="265"/>
        </pc:sldMkLst>
        <pc:spChg chg="mod">
          <ac:chgData name="Ankita Sinha" userId="891ca414a1816197" providerId="LiveId" clId="{EEA6B2F8-1536-499F-BEB9-B1BD01849E53}" dt="2025-08-26T02:31:05.464" v="1"/>
          <ac:spMkLst>
            <pc:docMk/>
            <pc:sldMk cId="0" sldId="265"/>
            <ac:spMk id="2" creationId="{00000000-0000-0000-0000-000000000000}"/>
          </ac:spMkLst>
        </pc:spChg>
        <pc:spChg chg="mod">
          <ac:chgData name="Ankita Sinha" userId="891ca414a1816197" providerId="LiveId" clId="{EEA6B2F8-1536-499F-BEB9-B1BD01849E53}" dt="2025-08-27T05:03:51.323" v="186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add mod">
        <pc:chgData name="Ankita Sinha" userId="891ca414a1816197" providerId="LiveId" clId="{EEA6B2F8-1536-499F-BEB9-B1BD01849E53}" dt="2025-08-27T09:42:41.454" v="311" actId="20577"/>
        <pc:sldMkLst>
          <pc:docMk/>
          <pc:sldMk cId="579388296" sldId="266"/>
        </pc:sldMkLst>
        <pc:spChg chg="mod">
          <ac:chgData name="Ankita Sinha" userId="891ca414a1816197" providerId="LiveId" clId="{EEA6B2F8-1536-499F-BEB9-B1BD01849E53}" dt="2025-08-27T09:42:41.454" v="311" actId="20577"/>
          <ac:spMkLst>
            <pc:docMk/>
            <pc:sldMk cId="579388296" sldId="266"/>
            <ac:spMk id="2" creationId="{F5A3650F-91F2-1C1C-9814-89CE8551712E}"/>
          </ac:spMkLst>
        </pc:spChg>
        <pc:picChg chg="add mod ord">
          <ac:chgData name="Ankita Sinha" userId="891ca414a1816197" providerId="LiveId" clId="{EEA6B2F8-1536-499F-BEB9-B1BD01849E53}" dt="2025-08-27T09:39:13.071" v="263" actId="14100"/>
          <ac:picMkLst>
            <pc:docMk/>
            <pc:sldMk cId="579388296" sldId="266"/>
            <ac:picMk id="5" creationId="{F9AC23B2-BDE4-A5FC-B728-A8E4B5A0114F}"/>
          </ac:picMkLst>
        </pc:picChg>
        <pc:picChg chg="add mod">
          <ac:chgData name="Ankita Sinha" userId="891ca414a1816197" providerId="LiveId" clId="{EEA6B2F8-1536-499F-BEB9-B1BD01849E53}" dt="2025-08-27T09:39:18.573" v="264" actId="14100"/>
          <ac:picMkLst>
            <pc:docMk/>
            <pc:sldMk cId="579388296" sldId="266"/>
            <ac:picMk id="7" creationId="{2BC0A9AD-4B5E-219A-B9B5-42C0AF34CD94}"/>
          </ac:picMkLst>
        </pc:picChg>
        <pc:picChg chg="add mod">
          <ac:chgData name="Ankita Sinha" userId="891ca414a1816197" providerId="LiveId" clId="{EEA6B2F8-1536-499F-BEB9-B1BD01849E53}" dt="2025-08-27T09:39:10.288" v="262" actId="1076"/>
          <ac:picMkLst>
            <pc:docMk/>
            <pc:sldMk cId="579388296" sldId="266"/>
            <ac:picMk id="9" creationId="{810E3735-4C7A-5811-3FAC-6B9851CE4ADC}"/>
          </ac:picMkLst>
        </pc:picChg>
        <pc:picChg chg="add mod">
          <ac:chgData name="Ankita Sinha" userId="891ca414a1816197" providerId="LiveId" clId="{EEA6B2F8-1536-499F-BEB9-B1BD01849E53}" dt="2025-08-27T09:42:26.838" v="281" actId="1036"/>
          <ac:picMkLst>
            <pc:docMk/>
            <pc:sldMk cId="579388296" sldId="266"/>
            <ac:picMk id="13" creationId="{686D240C-46AE-3331-76F0-65D89D21B22E}"/>
          </ac:picMkLst>
        </pc:picChg>
      </pc:sldChg>
      <pc:sldChg chg="addSp modSp add mod">
        <pc:chgData name="Ankita Sinha" userId="891ca414a1816197" providerId="LiveId" clId="{EEA6B2F8-1536-499F-BEB9-B1BD01849E53}" dt="2025-08-27T10:20:30.971" v="642" actId="20577"/>
        <pc:sldMkLst>
          <pc:docMk/>
          <pc:sldMk cId="1995851674" sldId="267"/>
        </pc:sldMkLst>
        <pc:spChg chg="mod">
          <ac:chgData name="Ankita Sinha" userId="891ca414a1816197" providerId="LiveId" clId="{EEA6B2F8-1536-499F-BEB9-B1BD01849E53}" dt="2025-08-27T10:17:58.377" v="594" actId="20577"/>
          <ac:spMkLst>
            <pc:docMk/>
            <pc:sldMk cId="1995851674" sldId="267"/>
            <ac:spMk id="2" creationId="{CC381FE4-6BEC-01D1-20A5-D09CD79B3E41}"/>
          </ac:spMkLst>
        </pc:spChg>
        <pc:spChg chg="mod">
          <ac:chgData name="Ankita Sinha" userId="891ca414a1816197" providerId="LiveId" clId="{EEA6B2F8-1536-499F-BEB9-B1BD01849E53}" dt="2025-08-27T10:20:30.971" v="642" actId="20577"/>
          <ac:spMkLst>
            <pc:docMk/>
            <pc:sldMk cId="1995851674" sldId="267"/>
            <ac:spMk id="3" creationId="{DF2119AD-2663-8EF6-4F63-D42012114F4C}"/>
          </ac:spMkLst>
        </pc:spChg>
        <pc:picChg chg="add mod">
          <ac:chgData name="Ankita Sinha" userId="891ca414a1816197" providerId="LiveId" clId="{EEA6B2F8-1536-499F-BEB9-B1BD01849E53}" dt="2025-08-27T10:18:43.404" v="601" actId="1076"/>
          <ac:picMkLst>
            <pc:docMk/>
            <pc:sldMk cId="1995851674" sldId="267"/>
            <ac:picMk id="5" creationId="{C7169298-654B-3FC8-79F1-87828899B825}"/>
          </ac:picMkLst>
        </pc:picChg>
      </pc:sldChg>
    </pc:docChg>
  </pc:docChgLst>
  <pc:docChgLst>
    <pc:chgData name="Ankita Sinha" userId="891ca414a1816197" providerId="LiveId" clId="{7CBDB72B-E735-49AA-BE63-163C845D4153}"/>
    <pc:docChg chg="undo custSel addSld delSld modSld">
      <pc:chgData name="Ankita Sinha" userId="891ca414a1816197" providerId="LiveId" clId="{7CBDB72B-E735-49AA-BE63-163C845D4153}" dt="2025-08-29T09:17:12.081" v="1651" actId="20577"/>
      <pc:docMkLst>
        <pc:docMk/>
      </pc:docMkLst>
      <pc:sldChg chg="modSp mod">
        <pc:chgData name="Ankita Sinha" userId="891ca414a1816197" providerId="LiveId" clId="{7CBDB72B-E735-49AA-BE63-163C845D4153}" dt="2025-08-29T09:17:12.081" v="1651" actId="20577"/>
        <pc:sldMkLst>
          <pc:docMk/>
          <pc:sldMk cId="0" sldId="256"/>
        </pc:sldMkLst>
        <pc:spChg chg="mod">
          <ac:chgData name="Ankita Sinha" userId="891ca414a1816197" providerId="LiveId" clId="{7CBDB72B-E735-49AA-BE63-163C845D4153}" dt="2025-08-29T09:17:12.081" v="165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nkita Sinha" userId="891ca414a1816197" providerId="LiveId" clId="{7CBDB72B-E735-49AA-BE63-163C845D4153}" dt="2025-08-27T15:57:32.832" v="1160" actId="20577"/>
        <pc:sldMkLst>
          <pc:docMk/>
          <pc:sldMk cId="0" sldId="257"/>
        </pc:sldMkLst>
        <pc:spChg chg="mod">
          <ac:chgData name="Ankita Sinha" userId="891ca414a1816197" providerId="LiveId" clId="{7CBDB72B-E735-49AA-BE63-163C845D4153}" dt="2025-08-27T15:57:32.832" v="116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nkita Sinha" userId="891ca414a1816197" providerId="LiveId" clId="{7CBDB72B-E735-49AA-BE63-163C845D4153}" dt="2025-08-27T15:57:53.731" v="1166" actId="20577"/>
        <pc:sldMkLst>
          <pc:docMk/>
          <pc:sldMk cId="0" sldId="258"/>
        </pc:sldMkLst>
        <pc:spChg chg="mod">
          <ac:chgData name="Ankita Sinha" userId="891ca414a1816197" providerId="LiveId" clId="{7CBDB72B-E735-49AA-BE63-163C845D4153}" dt="2025-08-27T15:57:53.731" v="116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nkita Sinha" userId="891ca414a1816197" providerId="LiveId" clId="{7CBDB72B-E735-49AA-BE63-163C845D4153}" dt="2025-08-27T15:49:41.048" v="1030" actId="20577"/>
        <pc:sldMkLst>
          <pc:docMk/>
          <pc:sldMk cId="0" sldId="259"/>
        </pc:sldMkLst>
        <pc:spChg chg="mod">
          <ac:chgData name="Ankita Sinha" userId="891ca414a1816197" providerId="LiveId" clId="{7CBDB72B-E735-49AA-BE63-163C845D4153}" dt="2025-08-27T15:49:41.048" v="103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nkita Sinha" userId="891ca414a1816197" providerId="LiveId" clId="{7CBDB72B-E735-49AA-BE63-163C845D4153}" dt="2025-08-27T15:18:24.837" v="502" actId="20577"/>
        <pc:sldMkLst>
          <pc:docMk/>
          <pc:sldMk cId="0" sldId="261"/>
        </pc:sldMkLst>
        <pc:spChg chg="mod">
          <ac:chgData name="Ankita Sinha" userId="891ca414a1816197" providerId="LiveId" clId="{7CBDB72B-E735-49AA-BE63-163C845D4153}" dt="2025-08-27T15:18:24.837" v="502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nkita Sinha" userId="891ca414a1816197" providerId="LiveId" clId="{7CBDB72B-E735-49AA-BE63-163C845D4153}" dt="2025-08-27T15:37:29.302" v="910" actId="20577"/>
        <pc:sldMkLst>
          <pc:docMk/>
          <pc:sldMk cId="0" sldId="262"/>
        </pc:sldMkLst>
        <pc:spChg chg="mod">
          <ac:chgData name="Ankita Sinha" userId="891ca414a1816197" providerId="LiveId" clId="{7CBDB72B-E735-49AA-BE63-163C845D4153}" dt="2025-08-27T15:37:29.302" v="910" actId="20577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">
        <pc:chgData name="Ankita Sinha" userId="891ca414a1816197" providerId="LiveId" clId="{7CBDB72B-E735-49AA-BE63-163C845D4153}" dt="2025-08-28T12:51:09.794" v="1572" actId="20577"/>
        <pc:sldMkLst>
          <pc:docMk/>
          <pc:sldMk cId="0" sldId="263"/>
        </pc:sldMkLst>
        <pc:spChg chg="mod">
          <ac:chgData name="Ankita Sinha" userId="891ca414a1816197" providerId="LiveId" clId="{7CBDB72B-E735-49AA-BE63-163C845D4153}" dt="2025-08-28T12:51:09.794" v="1572" actId="20577"/>
          <ac:spMkLst>
            <pc:docMk/>
            <pc:sldMk cId="0" sldId="263"/>
            <ac:spMk id="3" creationId="{00000000-0000-0000-0000-000000000000}"/>
          </ac:spMkLst>
        </pc:spChg>
        <pc:spChg chg="add">
          <ac:chgData name="Ankita Sinha" userId="891ca414a1816197" providerId="LiveId" clId="{7CBDB72B-E735-49AA-BE63-163C845D4153}" dt="2025-08-28T12:39:01.964" v="1183"/>
          <ac:spMkLst>
            <pc:docMk/>
            <pc:sldMk cId="0" sldId="263"/>
            <ac:spMk id="4" creationId="{CFB3C9DC-7C59-5E81-FB30-451597E262E4}"/>
          </ac:spMkLst>
        </pc:spChg>
        <pc:spChg chg="add mod">
          <ac:chgData name="Ankita Sinha" userId="891ca414a1816197" providerId="LiveId" clId="{7CBDB72B-E735-49AA-BE63-163C845D4153}" dt="2025-08-28T12:39:05.946" v="1185"/>
          <ac:spMkLst>
            <pc:docMk/>
            <pc:sldMk cId="0" sldId="263"/>
            <ac:spMk id="5" creationId="{02B84643-BD6A-5188-A2B2-4FF8DF284816}"/>
          </ac:spMkLst>
        </pc:spChg>
        <pc:spChg chg="add">
          <ac:chgData name="Ankita Sinha" userId="891ca414a1816197" providerId="LiveId" clId="{7CBDB72B-E735-49AA-BE63-163C845D4153}" dt="2025-08-28T12:39:11.153" v="1188"/>
          <ac:spMkLst>
            <pc:docMk/>
            <pc:sldMk cId="0" sldId="263"/>
            <ac:spMk id="6" creationId="{367ADD8D-9527-FB9E-55CE-6CF9F42D3101}"/>
          </ac:spMkLst>
        </pc:spChg>
        <pc:picChg chg="add del mod">
          <ac:chgData name="Ankita Sinha" userId="891ca414a1816197" providerId="LiveId" clId="{7CBDB72B-E735-49AA-BE63-163C845D4153}" dt="2025-08-28T12:41:53.365" v="1239" actId="478"/>
          <ac:picMkLst>
            <pc:docMk/>
            <pc:sldMk cId="0" sldId="263"/>
            <ac:picMk id="8" creationId="{ABEAE8A6-FA40-7A33-B5BA-02519EE71D16}"/>
          </ac:picMkLst>
        </pc:picChg>
      </pc:sldChg>
      <pc:sldChg chg="modSp mod">
        <pc:chgData name="Ankita Sinha" userId="891ca414a1816197" providerId="LiveId" clId="{7CBDB72B-E735-49AA-BE63-163C845D4153}" dt="2025-08-28T12:52:03.059" v="1602" actId="20577"/>
        <pc:sldMkLst>
          <pc:docMk/>
          <pc:sldMk cId="0" sldId="264"/>
        </pc:sldMkLst>
        <pc:spChg chg="mod">
          <ac:chgData name="Ankita Sinha" userId="891ca414a1816197" providerId="LiveId" clId="{7CBDB72B-E735-49AA-BE63-163C845D4153}" dt="2025-08-28T12:52:03.059" v="1602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Ankita Sinha" userId="891ca414a1816197" providerId="LiveId" clId="{7CBDB72B-E735-49AA-BE63-163C845D4153}" dt="2025-08-27T15:56:46.865" v="1151" actId="20577"/>
        <pc:sldMkLst>
          <pc:docMk/>
          <pc:sldMk cId="0" sldId="265"/>
        </pc:sldMkLst>
        <pc:spChg chg="mod">
          <ac:chgData name="Ankita Sinha" userId="891ca414a1816197" providerId="LiveId" clId="{7CBDB72B-E735-49AA-BE63-163C845D4153}" dt="2025-08-27T15:56:46.865" v="1151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Ankita Sinha" userId="891ca414a1816197" providerId="LiveId" clId="{7CBDB72B-E735-49AA-BE63-163C845D4153}" dt="2025-08-27T15:49:13.691" v="1021" actId="1076"/>
        <pc:sldMkLst>
          <pc:docMk/>
          <pc:sldMk cId="579388296" sldId="266"/>
        </pc:sldMkLst>
        <pc:picChg chg="mod">
          <ac:chgData name="Ankita Sinha" userId="891ca414a1816197" providerId="LiveId" clId="{7CBDB72B-E735-49AA-BE63-163C845D4153}" dt="2025-08-27T15:49:10.146" v="1020" actId="1076"/>
          <ac:picMkLst>
            <pc:docMk/>
            <pc:sldMk cId="579388296" sldId="266"/>
            <ac:picMk id="9" creationId="{810E3735-4C7A-5811-3FAC-6B9851CE4ADC}"/>
          </ac:picMkLst>
        </pc:picChg>
        <pc:picChg chg="mod">
          <ac:chgData name="Ankita Sinha" userId="891ca414a1816197" providerId="LiveId" clId="{7CBDB72B-E735-49AA-BE63-163C845D4153}" dt="2025-08-27T15:49:13.691" v="1021" actId="1076"/>
          <ac:picMkLst>
            <pc:docMk/>
            <pc:sldMk cId="579388296" sldId="266"/>
            <ac:picMk id="13" creationId="{686D240C-46AE-3331-76F0-65D89D21B22E}"/>
          </ac:picMkLst>
        </pc:picChg>
      </pc:sldChg>
      <pc:sldChg chg="new del">
        <pc:chgData name="Ankita Sinha" userId="891ca414a1816197" providerId="LiveId" clId="{7CBDB72B-E735-49AA-BE63-163C845D4153}" dt="2025-08-27T14:59:32.411" v="253" actId="47"/>
        <pc:sldMkLst>
          <pc:docMk/>
          <pc:sldMk cId="2477720348" sldId="268"/>
        </pc:sldMkLst>
      </pc:sldChg>
      <pc:sldChg chg="modSp add mod">
        <pc:chgData name="Ankita Sinha" userId="891ca414a1816197" providerId="LiveId" clId="{7CBDB72B-E735-49AA-BE63-163C845D4153}" dt="2025-08-27T15:19:22.050" v="518" actId="20577"/>
        <pc:sldMkLst>
          <pc:docMk/>
          <pc:sldMk cId="277015598" sldId="269"/>
        </pc:sldMkLst>
        <pc:spChg chg="mod">
          <ac:chgData name="Ankita Sinha" userId="891ca414a1816197" providerId="LiveId" clId="{7CBDB72B-E735-49AA-BE63-163C845D4153}" dt="2025-08-27T14:59:49.513" v="273" actId="20577"/>
          <ac:spMkLst>
            <pc:docMk/>
            <pc:sldMk cId="277015598" sldId="269"/>
            <ac:spMk id="2" creationId="{58D73600-1881-FB12-D46A-CE41412D0462}"/>
          </ac:spMkLst>
        </pc:spChg>
        <pc:spChg chg="mod">
          <ac:chgData name="Ankita Sinha" userId="891ca414a1816197" providerId="LiveId" clId="{7CBDB72B-E735-49AA-BE63-163C845D4153}" dt="2025-08-27T15:19:22.050" v="518" actId="20577"/>
          <ac:spMkLst>
            <pc:docMk/>
            <pc:sldMk cId="277015598" sldId="269"/>
            <ac:spMk id="3" creationId="{EEE731A3-15D9-0D27-07D5-58C71F4233F4}"/>
          </ac:spMkLst>
        </pc:spChg>
      </pc:sldChg>
      <pc:sldChg chg="addSp modSp add mod">
        <pc:chgData name="Ankita Sinha" userId="891ca414a1816197" providerId="LiveId" clId="{7CBDB72B-E735-49AA-BE63-163C845D4153}" dt="2025-08-27T15:46:19.148" v="946" actId="20577"/>
        <pc:sldMkLst>
          <pc:docMk/>
          <pc:sldMk cId="4202361059" sldId="270"/>
        </pc:sldMkLst>
        <pc:spChg chg="mod">
          <ac:chgData name="Ankita Sinha" userId="891ca414a1816197" providerId="LiveId" clId="{7CBDB72B-E735-49AA-BE63-163C845D4153}" dt="2025-08-27T15:24:54.824" v="532" actId="20577"/>
          <ac:spMkLst>
            <pc:docMk/>
            <pc:sldMk cId="4202361059" sldId="270"/>
            <ac:spMk id="2" creationId="{8248BD41-9E36-FB3B-4576-CF86F21EB3EE}"/>
          </ac:spMkLst>
        </pc:spChg>
        <pc:spChg chg="mod">
          <ac:chgData name="Ankita Sinha" userId="891ca414a1816197" providerId="LiveId" clId="{7CBDB72B-E735-49AA-BE63-163C845D4153}" dt="2025-08-27T15:31:16.782" v="582" actId="20577"/>
          <ac:spMkLst>
            <pc:docMk/>
            <pc:sldMk cId="4202361059" sldId="270"/>
            <ac:spMk id="3" creationId="{6391F061-6F72-370B-1CD5-1A5FAB8EA072}"/>
          </ac:spMkLst>
        </pc:spChg>
        <pc:spChg chg="add mod">
          <ac:chgData name="Ankita Sinha" userId="891ca414a1816197" providerId="LiveId" clId="{7CBDB72B-E735-49AA-BE63-163C845D4153}" dt="2025-08-27T15:46:19.148" v="946" actId="20577"/>
          <ac:spMkLst>
            <pc:docMk/>
            <pc:sldMk cId="4202361059" sldId="270"/>
            <ac:spMk id="8" creationId="{C731CE1E-E1AC-8F84-F0FD-6FAA27995386}"/>
          </ac:spMkLst>
        </pc:spChg>
        <pc:picChg chg="add mod">
          <ac:chgData name="Ankita Sinha" userId="891ca414a1816197" providerId="LiveId" clId="{7CBDB72B-E735-49AA-BE63-163C845D4153}" dt="2025-08-27T15:35:01.871" v="641" actId="1038"/>
          <ac:picMkLst>
            <pc:docMk/>
            <pc:sldMk cId="4202361059" sldId="270"/>
            <ac:picMk id="5" creationId="{DBB37E18-F704-4D24-5F0B-43FD94A752A5}"/>
          </ac:picMkLst>
        </pc:picChg>
        <pc:picChg chg="add mod">
          <ac:chgData name="Ankita Sinha" userId="891ca414a1816197" providerId="LiveId" clId="{7CBDB72B-E735-49AA-BE63-163C845D4153}" dt="2025-08-27T15:34:53.075" v="606" actId="1076"/>
          <ac:picMkLst>
            <pc:docMk/>
            <pc:sldMk cId="4202361059" sldId="270"/>
            <ac:picMk id="7" creationId="{4D318C10-DB2C-4A14-707E-99F6729E18FF}"/>
          </ac:picMkLst>
        </pc:picChg>
      </pc:sldChg>
      <pc:sldChg chg="delSp modSp add mod">
        <pc:chgData name="Ankita Sinha" userId="891ca414a1816197" providerId="LiveId" clId="{7CBDB72B-E735-49AA-BE63-163C845D4153}" dt="2025-08-27T15:48:33.473" v="1019" actId="1076"/>
        <pc:sldMkLst>
          <pc:docMk/>
          <pc:sldMk cId="3676274524" sldId="271"/>
        </pc:sldMkLst>
        <pc:spChg chg="mod">
          <ac:chgData name="Ankita Sinha" userId="891ca414a1816197" providerId="LiveId" clId="{7CBDB72B-E735-49AA-BE63-163C845D4153}" dt="2025-08-27T15:46:30.796" v="969" actId="20577"/>
          <ac:spMkLst>
            <pc:docMk/>
            <pc:sldMk cId="3676274524" sldId="271"/>
            <ac:spMk id="2" creationId="{8D9158F5-506B-7F2D-C538-1D1D16DE811B}"/>
          </ac:spMkLst>
        </pc:spChg>
        <pc:spChg chg="mod">
          <ac:chgData name="Ankita Sinha" userId="891ca414a1816197" providerId="LiveId" clId="{7CBDB72B-E735-49AA-BE63-163C845D4153}" dt="2025-08-27T15:48:33.473" v="1019" actId="1076"/>
          <ac:spMkLst>
            <pc:docMk/>
            <pc:sldMk cId="3676274524" sldId="271"/>
            <ac:spMk id="8" creationId="{7EC4777B-D640-FCCF-C929-36D5D112F2A9}"/>
          </ac:spMkLst>
        </pc:spChg>
      </pc:sldChg>
      <pc:sldChg chg="modSp add mod">
        <pc:chgData name="Ankita Sinha" userId="891ca414a1816197" providerId="LiveId" clId="{7CBDB72B-E735-49AA-BE63-163C845D4153}" dt="2025-08-29T09:12:36.606" v="1608" actId="1076"/>
        <pc:sldMkLst>
          <pc:docMk/>
          <pc:sldMk cId="1065749904" sldId="272"/>
        </pc:sldMkLst>
        <pc:spChg chg="mod">
          <ac:chgData name="Ankita Sinha" userId="891ca414a1816197" providerId="LiveId" clId="{7CBDB72B-E735-49AA-BE63-163C845D4153}" dt="2025-08-29T09:11:29.053" v="1605" actId="20577"/>
          <ac:spMkLst>
            <pc:docMk/>
            <pc:sldMk cId="1065749904" sldId="272"/>
            <ac:spMk id="2" creationId="{CBAB9F02-0DE1-4519-D602-0B63DEAA5710}"/>
          </ac:spMkLst>
        </pc:spChg>
        <pc:spChg chg="mod">
          <ac:chgData name="Ankita Sinha" userId="891ca414a1816197" providerId="LiveId" clId="{7CBDB72B-E735-49AA-BE63-163C845D4153}" dt="2025-08-29T09:12:29.523" v="1607" actId="27636"/>
          <ac:spMkLst>
            <pc:docMk/>
            <pc:sldMk cId="1065749904" sldId="272"/>
            <ac:spMk id="3" creationId="{504A4180-EC74-1DC0-E0BB-B81D7F87C9A9}"/>
          </ac:spMkLst>
        </pc:spChg>
        <pc:picChg chg="mod">
          <ac:chgData name="Ankita Sinha" userId="891ca414a1816197" providerId="LiveId" clId="{7CBDB72B-E735-49AA-BE63-163C845D4153}" dt="2025-08-29T09:12:36.606" v="1608" actId="1076"/>
          <ac:picMkLst>
            <pc:docMk/>
            <pc:sldMk cId="1065749904" sldId="272"/>
            <ac:picMk id="8" creationId="{3911E329-7028-6E8E-3176-AFB143744E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67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2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7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5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Medisyn</a:t>
            </a:r>
            <a:r>
              <a:rPr dirty="0"/>
              <a:t> Labs: Review</a:t>
            </a:r>
            <a:r>
              <a:rPr lang="en-IN" dirty="0"/>
              <a:t>s</a:t>
            </a:r>
            <a:r>
              <a:rPr dirty="0"/>
              <a:t> Analytics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Sentiment • Effectiveness • Cohorts • Recommendations (10‑minute brief)</a:t>
            </a:r>
            <a:endParaRPr lang="en-US" dirty="0"/>
          </a:p>
          <a:p>
            <a:r>
              <a:rPr lang="en-IN" b="1" dirty="0"/>
              <a:t>Ankita SINHA – August, 2025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3 — Cohort Discovery (Clustering)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Approach:</a:t>
            </a:r>
          </a:p>
          <a:p>
            <a:r>
              <a:rPr dirty="0"/>
              <a:t>- </a:t>
            </a:r>
            <a:r>
              <a:rPr dirty="0" err="1"/>
              <a:t>SentenceTransformer</a:t>
            </a:r>
            <a:r>
              <a:rPr dirty="0"/>
              <a:t> embeddings of combined text</a:t>
            </a:r>
            <a:r>
              <a:rPr lang="en-US" dirty="0"/>
              <a:t> (all-MiniLM-L6-v2)</a:t>
            </a:r>
            <a:endParaRPr dirty="0"/>
          </a:p>
          <a:p>
            <a:r>
              <a:rPr dirty="0"/>
              <a:t>- </a:t>
            </a:r>
            <a:r>
              <a:rPr dirty="0" err="1"/>
              <a:t>MiniBatchKMeans</a:t>
            </a:r>
            <a:r>
              <a:rPr dirty="0"/>
              <a:t>; k chosen by silhouette (cosine)</a:t>
            </a:r>
            <a:r>
              <a:rPr lang="en-US" dirty="0"/>
              <a:t> measures                            </a:t>
            </a:r>
          </a:p>
          <a:p>
            <a:r>
              <a:rPr lang="en-US" dirty="0"/>
              <a:t>   separation and cohesion</a:t>
            </a:r>
            <a:r>
              <a:rPr dirty="0"/>
              <a:t>.</a:t>
            </a:r>
          </a:p>
          <a:p>
            <a:r>
              <a:rPr dirty="0"/>
              <a:t>- 2D visualization via PCA.</a:t>
            </a:r>
          </a:p>
          <a:p>
            <a:r>
              <a:rPr dirty="0"/>
              <a:t>- </a:t>
            </a:r>
            <a:r>
              <a:rPr lang="en-US" dirty="0"/>
              <a:t>C</a:t>
            </a:r>
            <a:r>
              <a:rPr dirty="0"/>
              <a:t>luster</a:t>
            </a:r>
            <a:r>
              <a:rPr lang="en-US" dirty="0"/>
              <a:t> Interpretation</a:t>
            </a:r>
            <a:r>
              <a:rPr dirty="0"/>
              <a:t> via top conditions/avg rating and sample</a:t>
            </a:r>
            <a:endParaRPr lang="en-US" dirty="0"/>
          </a:p>
          <a:p>
            <a:r>
              <a:rPr lang="en-IN" dirty="0"/>
              <a:t>  </a:t>
            </a:r>
            <a:r>
              <a:rPr dirty="0"/>
              <a:t> reviews</a:t>
            </a:r>
            <a:r>
              <a:rPr lang="en-IN" dirty="0"/>
              <a:t>.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Why embeddings over TF‑IDF:</a:t>
            </a:r>
          </a:p>
          <a:p>
            <a:r>
              <a:rPr dirty="0"/>
              <a:t>- Groups by </a:t>
            </a:r>
            <a:r>
              <a:rPr lang="en-US" dirty="0"/>
              <a:t>semantic </a:t>
            </a:r>
            <a:r>
              <a:rPr dirty="0"/>
              <a:t>meaning (hypertension ≈ high blood pressure), not just exact words.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0AF05-1352-C2CF-1E0E-9B9452962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BD41-9E36-FB3B-4576-CF86F21E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Use Case 3 — Cohort Discovery (Clustering)</a:t>
            </a:r>
            <a:r>
              <a:rPr lang="en-US" dirty="0"/>
              <a:t> - Results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F061-6F72-370B-1CD5-1A5FAB8E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Silhouette Score - </a:t>
            </a:r>
            <a:r>
              <a:rPr lang="en-IN" dirty="0"/>
              <a:t>0.0514 (k=5)</a:t>
            </a:r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37E18-F704-4D24-5F0B-43FD94A7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2" y="4284260"/>
            <a:ext cx="2893635" cy="2031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18C10-DB2C-4A14-707E-99F6729E1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" y="2130684"/>
            <a:ext cx="3201321" cy="23534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31CE1E-E1AC-8F84-F0FD-6FAA27995386}"/>
              </a:ext>
            </a:extLst>
          </p:cNvPr>
          <p:cNvSpPr txBox="1">
            <a:spLocks/>
          </p:cNvSpPr>
          <p:nvPr/>
        </p:nvSpPr>
        <p:spPr>
          <a:xfrm>
            <a:off x="4188543" y="2130684"/>
            <a:ext cx="4330618" cy="389081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</a:p>
          <a:p>
            <a:r>
              <a:rPr lang="en-US" dirty="0"/>
              <a:t>- Spherical clustering provides </a:t>
            </a:r>
            <a:r>
              <a:rPr lang="en-US" b="1" dirty="0"/>
              <a:t>clean, non-overlapping groups.</a:t>
            </a:r>
          </a:p>
          <a:p>
            <a:r>
              <a:rPr lang="en-US" dirty="0"/>
              <a:t>- Clusters Overlap but </a:t>
            </a:r>
            <a:r>
              <a:rPr lang="en-US" b="1" dirty="0"/>
              <a:t>k=5</a:t>
            </a:r>
            <a:r>
              <a:rPr lang="en-US" dirty="0"/>
              <a:t> provides the most interpretable structure.</a:t>
            </a:r>
          </a:p>
          <a:p>
            <a:r>
              <a:rPr lang="en-IN" dirty="0"/>
              <a:t>Cluster 0 (750 users, </a:t>
            </a:r>
            <a:r>
              <a:rPr lang="en-IN" dirty="0" err="1"/>
              <a:t>avg</a:t>
            </a:r>
            <a:r>
              <a:rPr lang="en-IN" dirty="0"/>
              <a:t> rating ~6.8)</a:t>
            </a:r>
          </a:p>
          <a:p>
            <a:r>
              <a:rPr lang="en-IN" dirty="0"/>
              <a:t>Cluster 1 (772 users, </a:t>
            </a:r>
            <a:r>
              <a:rPr lang="en-IN" dirty="0" err="1"/>
              <a:t>avg</a:t>
            </a:r>
            <a:r>
              <a:rPr lang="en-IN" dirty="0"/>
              <a:t> rating ~7.1)</a:t>
            </a:r>
          </a:p>
          <a:p>
            <a:r>
              <a:rPr lang="en-IN" dirty="0"/>
              <a:t>Cluster 2 (400 users, </a:t>
            </a:r>
            <a:r>
              <a:rPr lang="en-IN" dirty="0" err="1"/>
              <a:t>avg</a:t>
            </a:r>
            <a:r>
              <a:rPr lang="en-IN" dirty="0"/>
              <a:t> rating ~6.9)</a:t>
            </a:r>
          </a:p>
          <a:p>
            <a:r>
              <a:rPr lang="en-IN" dirty="0"/>
              <a:t>Cluster 3 (571 users, </a:t>
            </a:r>
            <a:r>
              <a:rPr lang="en-IN" dirty="0" err="1"/>
              <a:t>avg</a:t>
            </a:r>
            <a:r>
              <a:rPr lang="en-IN" dirty="0"/>
              <a:t> rating ~7.2)</a:t>
            </a:r>
          </a:p>
          <a:p>
            <a:r>
              <a:rPr lang="en-IN" dirty="0"/>
              <a:t>Cluster 4 (569 users, </a:t>
            </a:r>
            <a:r>
              <a:rPr lang="en-IN" dirty="0" err="1"/>
              <a:t>avg</a:t>
            </a:r>
            <a:r>
              <a:rPr lang="en-IN" dirty="0"/>
              <a:t> rating ~7.0)</a:t>
            </a:r>
          </a:p>
          <a:p>
            <a:r>
              <a:rPr lang="en-US" b="1" dirty="0"/>
              <a:t>cosine clustering</a:t>
            </a:r>
            <a:r>
              <a:rPr lang="en-US" dirty="0"/>
              <a:t> produces more coherent semantic clusters in NLP tasks.</a:t>
            </a:r>
          </a:p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420236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F0075-0564-F4C3-F54B-2171DF9B1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58F5-506B-7F2D-C538-1D1D16DE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Use Case 3 — Cohort Discovery (Clustering)</a:t>
            </a:r>
            <a:r>
              <a:rPr lang="en-US" dirty="0"/>
              <a:t> –Actionable Insights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C4777B-D640-FCCF-C929-36D5D112F2A9}"/>
              </a:ext>
            </a:extLst>
          </p:cNvPr>
          <p:cNvSpPr txBox="1">
            <a:spLocks/>
          </p:cNvSpPr>
          <p:nvPr/>
        </p:nvSpPr>
        <p:spPr>
          <a:xfrm>
            <a:off x="904568" y="1973368"/>
            <a:ext cx="7614593" cy="4122632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5200" b="1" dirty="0"/>
              <a:t> Key Business Takeaways (Effectiveness Prediction Cohort Discovery)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200" b="1" dirty="0"/>
              <a:t> Customer segments emerge around conditions</a:t>
            </a:r>
            <a:endParaRPr lang="en-US" sz="5200" dirty="0"/>
          </a:p>
          <a:p>
            <a:pPr lvl="1"/>
            <a:r>
              <a:rPr lang="en-US" sz="5200" dirty="0"/>
              <a:t>Cluster 1 (Depression/Anxiety-related) and Cluster 3 (Acne/Birth Control-related) highlight </a:t>
            </a:r>
            <a:r>
              <a:rPr lang="en-US" sz="5200" b="1" dirty="0"/>
              <a:t>clear medical-condition cohorts</a:t>
            </a:r>
            <a:r>
              <a:rPr lang="en-US" sz="5200" dirty="0"/>
              <a:t>.</a:t>
            </a:r>
          </a:p>
          <a:p>
            <a:pPr lvl="1"/>
            <a:r>
              <a:rPr lang="en-US" sz="5200" dirty="0"/>
              <a:t>This allows </a:t>
            </a:r>
            <a:r>
              <a:rPr lang="en-US" sz="5200" b="1" dirty="0"/>
              <a:t>targeted engagement</a:t>
            </a:r>
            <a:r>
              <a:rPr lang="en-US" sz="5200" dirty="0"/>
              <a:t> (e.g., condition-specific educational campaigns or product bundling).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200" b="1" dirty="0"/>
              <a:t> Ratings differ slightly across cohorts</a:t>
            </a:r>
            <a:endParaRPr lang="en-US" sz="5200" dirty="0"/>
          </a:p>
          <a:p>
            <a:pPr lvl="1"/>
            <a:r>
              <a:rPr lang="en-US" sz="5200" dirty="0"/>
              <a:t>Average ratings per cluster hover around </a:t>
            </a:r>
            <a:r>
              <a:rPr lang="en-US" sz="5200" b="1" dirty="0"/>
              <a:t>6.8–7.2</a:t>
            </a:r>
            <a:r>
              <a:rPr lang="en-US" sz="5200" dirty="0"/>
              <a:t>, suggesting </a:t>
            </a:r>
            <a:r>
              <a:rPr lang="en-US" sz="5200" b="1" dirty="0"/>
              <a:t>generally positive but not very high satisfaction</a:t>
            </a:r>
            <a:r>
              <a:rPr lang="en-US" sz="5200" dirty="0"/>
              <a:t>.</a:t>
            </a:r>
          </a:p>
          <a:p>
            <a:pPr lvl="1"/>
            <a:r>
              <a:rPr lang="en-US" sz="5200" dirty="0"/>
              <a:t>Identifying </a:t>
            </a:r>
            <a:r>
              <a:rPr lang="en-US" sz="5200" i="1" dirty="0"/>
              <a:t>why certain cohorts (e.g., allergies/asthma cluster ~6.87)</a:t>
            </a:r>
            <a:r>
              <a:rPr lang="en-US" sz="5200" dirty="0"/>
              <a:t> rate lower can guide </a:t>
            </a:r>
            <a:r>
              <a:rPr lang="en-US" sz="5200" b="1" dirty="0"/>
              <a:t>product improvement priorities</a:t>
            </a:r>
            <a:r>
              <a:rPr lang="en-US" sz="5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200" b="1" dirty="0"/>
              <a:t> Cohorts differ in volume (market size proxy)</a:t>
            </a:r>
            <a:endParaRPr lang="en-US" sz="5200" dirty="0"/>
          </a:p>
          <a:p>
            <a:pPr lvl="1"/>
            <a:r>
              <a:rPr lang="en-US" sz="5200" dirty="0"/>
              <a:t>The Depression/Anxiety cluster (772 reviews) is the largest — meaning </a:t>
            </a:r>
            <a:r>
              <a:rPr lang="en-US" sz="5200" b="1" dirty="0"/>
              <a:t>mental health is the dominant concern</a:t>
            </a:r>
            <a:r>
              <a:rPr lang="en-US" sz="5200" dirty="0"/>
              <a:t> in your dataset.</a:t>
            </a:r>
          </a:p>
          <a:p>
            <a:pPr lvl="1"/>
            <a:r>
              <a:rPr lang="en-US" sz="5200" dirty="0"/>
              <a:t>Business impact: This segment deserves </a:t>
            </a:r>
            <a:r>
              <a:rPr lang="en-US" sz="5200" b="1" dirty="0"/>
              <a:t>priority for personalization, service improvements, or partnerships</a:t>
            </a:r>
            <a:r>
              <a:rPr lang="en-US" sz="5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200" b="1" dirty="0"/>
              <a:t> Silhouette score is low (0.0514)</a:t>
            </a:r>
            <a:endParaRPr lang="en-US" sz="5200" dirty="0"/>
          </a:p>
          <a:p>
            <a:pPr lvl="1"/>
            <a:r>
              <a:rPr lang="en-US" sz="5200" dirty="0"/>
              <a:t>Indicates </a:t>
            </a:r>
            <a:r>
              <a:rPr lang="en-US" sz="5200" b="1" dirty="0"/>
              <a:t>clusters are not sharply separated</a:t>
            </a:r>
            <a:r>
              <a:rPr lang="en-US" sz="5200" dirty="0"/>
              <a:t>, suggesting customers often report </a:t>
            </a:r>
            <a:r>
              <a:rPr lang="en-US" sz="5200" b="1" dirty="0"/>
              <a:t>multiple overlapping conditions</a:t>
            </a:r>
            <a:r>
              <a:rPr lang="en-US" sz="5200" dirty="0"/>
              <a:t>.</a:t>
            </a:r>
          </a:p>
          <a:p>
            <a:pPr lvl="1"/>
            <a:r>
              <a:rPr lang="en-US" sz="5200" dirty="0"/>
              <a:t>Business takeaway: customers may require </a:t>
            </a:r>
            <a:r>
              <a:rPr lang="en-US" sz="5200" b="1" dirty="0"/>
              <a:t>holistic solutions</a:t>
            </a:r>
            <a:r>
              <a:rPr lang="en-US" sz="5200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627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4 — Medicine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Goal</a:t>
            </a:r>
            <a:r>
              <a:rPr dirty="0"/>
              <a:t>: </a:t>
            </a:r>
            <a:r>
              <a:rPr lang="en-US" sz="1800" dirty="0"/>
              <a:t>Recommend the </a:t>
            </a:r>
            <a:r>
              <a:rPr lang="en-US" sz="1800" b="1" dirty="0"/>
              <a:t>most suitable medicine</a:t>
            </a:r>
            <a:r>
              <a:rPr lang="en-US" sz="1800" dirty="0"/>
              <a:t> for a patient’s </a:t>
            </a:r>
            <a:r>
              <a:rPr lang="en-US" sz="1800" b="1" dirty="0"/>
              <a:t>symptoms/condition</a:t>
            </a:r>
            <a:r>
              <a:rPr lang="en-US" sz="1800" dirty="0"/>
              <a:t> using past reviews &amp; ratings.</a:t>
            </a:r>
            <a:endParaRPr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sz="1800" b="1" dirty="0"/>
              <a:t>Approach</a:t>
            </a:r>
            <a:r>
              <a:rPr sz="1800" dirty="0"/>
              <a:t> 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Balance </a:t>
            </a:r>
            <a:r>
              <a:rPr lang="en-US" sz="1800" b="1" dirty="0"/>
              <a:t>medical relevance</a:t>
            </a:r>
            <a:r>
              <a:rPr lang="en-US" sz="1800" dirty="0"/>
              <a:t> (condition-based) and </a:t>
            </a:r>
            <a:r>
              <a:rPr lang="en-US" sz="1800" b="1" dirty="0"/>
              <a:t>personalization</a:t>
            </a:r>
            <a:r>
              <a:rPr lang="en-US" sz="1800" dirty="0"/>
              <a:t> (user similarity).</a:t>
            </a:r>
            <a:endParaRPr sz="1800" dirty="0"/>
          </a:p>
          <a:p>
            <a:r>
              <a:rPr sz="1800" dirty="0"/>
              <a:t>- </a:t>
            </a:r>
            <a:r>
              <a:rPr lang="en-IN" sz="1800" dirty="0"/>
              <a:t>Hybrid Recommender System</a:t>
            </a:r>
          </a:p>
          <a:p>
            <a:r>
              <a:rPr lang="en-IN" sz="1800" dirty="0"/>
              <a:t>- </a:t>
            </a:r>
            <a:r>
              <a:rPr lang="en-US" sz="1800" b="1" dirty="0"/>
              <a:t>Content-Based Filtering (CBF):</a:t>
            </a:r>
            <a:r>
              <a:rPr lang="en-US" sz="1800" dirty="0"/>
              <a:t> Matches symptoms with medicine reviews.</a:t>
            </a:r>
          </a:p>
          <a:p>
            <a:r>
              <a:rPr lang="en-IN" sz="1800" dirty="0"/>
              <a:t>- </a:t>
            </a:r>
            <a:r>
              <a:rPr lang="en-IN" sz="1800" b="1" dirty="0"/>
              <a:t>Collaborative Filtering (CF):</a:t>
            </a:r>
            <a:r>
              <a:rPr lang="en-IN" sz="1800" dirty="0"/>
              <a:t> Leverages patient–medicine rating patterns.</a:t>
            </a:r>
          </a:p>
          <a:p>
            <a:r>
              <a:rPr lang="en-IN" sz="1800" dirty="0"/>
              <a:t>- </a:t>
            </a:r>
            <a:r>
              <a:rPr lang="en-US" sz="1800" b="1" dirty="0"/>
              <a:t>Hybrid Score:</a:t>
            </a:r>
            <a:r>
              <a:rPr lang="en-US" sz="1800" dirty="0"/>
              <a:t> Weighted combination of CBF + CF. 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16CD9-DD98-D812-8CC7-AD41C3ED6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9F02-0DE1-4519-D602-0B63DEAA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Use Case 4 — Medicine Recommendations</a:t>
            </a:r>
            <a:r>
              <a:rPr lang="en-US" dirty="0"/>
              <a:t> (Methodology)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4180-EC74-1DC0-E0BB-B81D7F87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2600" b="1" dirty="0"/>
              <a:t>Methodology</a:t>
            </a:r>
          </a:p>
          <a:p>
            <a:r>
              <a:rPr lang="en-IN" b="1" dirty="0"/>
              <a:t>Content-Based (CBF):</a:t>
            </a:r>
            <a:endParaRPr lang="en-IN" dirty="0"/>
          </a:p>
          <a:p>
            <a:pPr lvl="1"/>
            <a:r>
              <a:rPr lang="en-IN" dirty="0"/>
              <a:t>TF–IDF embeddings of aggregated reviews per medicine.</a:t>
            </a:r>
          </a:p>
          <a:p>
            <a:pPr lvl="1"/>
            <a:r>
              <a:rPr lang="en-IN" dirty="0"/>
              <a:t>Cosine similarity between query (symptoms) &amp; medicine reviews.</a:t>
            </a:r>
          </a:p>
          <a:p>
            <a:pPr lvl="1"/>
            <a:r>
              <a:rPr lang="en-IN" dirty="0"/>
              <a:t>Minimum reviews threshold for robustness.</a:t>
            </a:r>
          </a:p>
          <a:p>
            <a:r>
              <a:rPr lang="en-IN" b="1" dirty="0"/>
              <a:t>Collaborative Filtering (CF):</a:t>
            </a:r>
            <a:endParaRPr lang="en-IN" dirty="0"/>
          </a:p>
          <a:p>
            <a:pPr lvl="1"/>
            <a:r>
              <a:rPr lang="en-IN" dirty="0"/>
              <a:t>Build Customer × Medicine rating matrix.</a:t>
            </a:r>
          </a:p>
          <a:p>
            <a:pPr lvl="1"/>
            <a:r>
              <a:rPr lang="en-IN" dirty="0"/>
              <a:t>Compute patient similarity via cosine similarity.</a:t>
            </a:r>
          </a:p>
          <a:p>
            <a:pPr lvl="1"/>
            <a:r>
              <a:rPr lang="en-IN" dirty="0"/>
              <a:t>Recommend medicines rated highly by similar patients.</a:t>
            </a:r>
          </a:p>
          <a:p>
            <a:pPr marL="201168" lvl="1" indent="0">
              <a:buNone/>
            </a:pPr>
            <a:endParaRPr lang="en-IN" b="1" dirty="0"/>
          </a:p>
          <a:p>
            <a:pPr marL="201168" lvl="1" indent="0">
              <a:buNone/>
            </a:pPr>
            <a:endParaRPr lang="en-IN" b="1" dirty="0"/>
          </a:p>
          <a:p>
            <a:pPr marL="201168" lvl="1" indent="0">
              <a:buNone/>
            </a:pPr>
            <a:endParaRPr lang="en-IN" b="1" dirty="0"/>
          </a:p>
          <a:p>
            <a:pPr marL="201168" lvl="1" indent="0">
              <a:buNone/>
            </a:pPr>
            <a:r>
              <a:rPr lang="en-IN" b="1" dirty="0"/>
              <a:t>Advantages of using Hybrid System:</a:t>
            </a:r>
          </a:p>
          <a:p>
            <a:pPr marL="201168" lvl="1" indent="0">
              <a:lnSpc>
                <a:spcPct val="120000"/>
              </a:lnSpc>
              <a:buNone/>
            </a:pPr>
            <a:br>
              <a:rPr lang="en-IN" dirty="0"/>
            </a:br>
            <a:r>
              <a:rPr lang="en-IN" dirty="0"/>
              <a:t>-  Combines medicine/condition relevance better with personalization</a:t>
            </a:r>
            <a:br>
              <a:rPr lang="en-IN" dirty="0"/>
            </a:br>
            <a:r>
              <a:rPr lang="en-IN" dirty="0"/>
              <a:t>-  Handles new user issues better</a:t>
            </a:r>
            <a:br>
              <a:rPr lang="en-IN" dirty="0"/>
            </a:br>
            <a:r>
              <a:rPr lang="en-IN" dirty="0"/>
              <a:t>-  More diverse &amp; patient-specific recommendations </a:t>
            </a:r>
            <a:br>
              <a:rPr lang="en-IN" dirty="0"/>
            </a:br>
            <a:r>
              <a:rPr lang="en-IN" dirty="0"/>
              <a:t>-  Less Risk associated with irrelevant recommendation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endParaRPr lang="en-IN" dirty="0"/>
          </a:p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11E329-7028-6E8E-3176-AFB14374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64" y="3907105"/>
            <a:ext cx="4458086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Assumptions, Risks &amp;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Assumptions</a:t>
            </a:r>
            <a:r>
              <a:rPr dirty="0"/>
              <a:t>:</a:t>
            </a:r>
          </a:p>
          <a:p>
            <a:r>
              <a:rPr dirty="0"/>
              <a:t>- Reviews reflect real outcomes.</a:t>
            </a:r>
            <a:endParaRPr lang="en-US" dirty="0"/>
          </a:p>
          <a:p>
            <a:r>
              <a:rPr lang="en-US" dirty="0"/>
              <a:t>- Labeling for Sentiment** uses `Rating &gt;= 6` as a proxy for positivity.</a:t>
            </a:r>
            <a:endParaRPr dirty="0"/>
          </a:p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Risks &amp; Mitigations:</a:t>
            </a:r>
          </a:p>
          <a:p>
            <a:r>
              <a:rPr dirty="0"/>
              <a:t>- Class imbalance → stratified splits, class weights, macro‑F1.</a:t>
            </a:r>
          </a:p>
          <a:p>
            <a:r>
              <a:rPr dirty="0"/>
              <a:t>- Noisy text/newlines → robust TSV parsing, NA/length filters, dedupes.</a:t>
            </a:r>
          </a:p>
          <a:p>
            <a:r>
              <a:rPr dirty="0"/>
              <a:t>- Data leakage → exclude rating when predicting effectiveness</a:t>
            </a:r>
            <a:r>
              <a:rPr lang="en-US" dirty="0"/>
              <a:t>.</a:t>
            </a:r>
            <a:endParaRPr dirty="0"/>
          </a:p>
          <a:p>
            <a:r>
              <a:rPr dirty="0"/>
              <a:t>- Bias/representativeness → manual audit of clusters and</a:t>
            </a:r>
            <a:endParaRPr lang="en-US" dirty="0"/>
          </a:p>
          <a:p>
            <a:r>
              <a:rPr lang="en-US" dirty="0"/>
              <a:t> </a:t>
            </a:r>
            <a:r>
              <a:rPr dirty="0"/>
              <a:t> recommendations.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Insights</a:t>
            </a:r>
            <a:r>
              <a:rPr dirty="0"/>
              <a:t>:</a:t>
            </a:r>
          </a:p>
          <a:p>
            <a:r>
              <a:rPr dirty="0"/>
              <a:t>- TF‑IDF best for sentiment; embeddings best for cohorts.</a:t>
            </a:r>
          </a:p>
          <a:p>
            <a:r>
              <a:rPr dirty="0"/>
              <a:t>- Clusters align with conditions and </a:t>
            </a:r>
            <a:r>
              <a:rPr lang="en-IN" dirty="0"/>
              <a:t>review</a:t>
            </a:r>
            <a:r>
              <a:rPr dirty="0"/>
              <a:t>; actionable for product/support.</a:t>
            </a:r>
          </a:p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Next Steps:</a:t>
            </a:r>
          </a:p>
          <a:p>
            <a:r>
              <a:rPr dirty="0"/>
              <a:t>- Fine‑tune domain models (BERT).</a:t>
            </a:r>
          </a:p>
          <a:p>
            <a:r>
              <a:rPr dirty="0"/>
              <a:t>- Build monitoring (data drift</a:t>
            </a:r>
            <a:r>
              <a:rPr lang="en-US" dirty="0"/>
              <a:t>)</a:t>
            </a:r>
          </a:p>
          <a:p>
            <a:r>
              <a:rPr lang="en-US" dirty="0"/>
              <a:t>- Handle Robust </a:t>
            </a:r>
            <a:r>
              <a:rPr dirty="0"/>
              <a:t>class balance</a:t>
            </a:r>
            <a:r>
              <a:rPr lang="en-US" dirty="0"/>
              <a:t> &amp; </a:t>
            </a:r>
            <a:r>
              <a:rPr dirty="0"/>
              <a:t>cohort</a:t>
            </a:r>
            <a:r>
              <a:rPr lang="en-US" dirty="0"/>
              <a:t> clear boundary separation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Business Objective:</a:t>
            </a:r>
          </a:p>
          <a:p>
            <a:r>
              <a:rPr dirty="0"/>
              <a:t>- Turn unstructured medicine reviews into insights for product, marketing, and support.</a:t>
            </a:r>
            <a:endParaRPr lang="en-US" dirty="0"/>
          </a:p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Use Cases:</a:t>
            </a:r>
          </a:p>
          <a:p>
            <a:r>
              <a:rPr dirty="0"/>
              <a:t>1) Classify sentiment (positive/negative)</a:t>
            </a:r>
          </a:p>
          <a:p>
            <a:r>
              <a:rPr dirty="0"/>
              <a:t>2) Predict 5‑step effectiveness rating</a:t>
            </a:r>
          </a:p>
          <a:p>
            <a:r>
              <a:rPr dirty="0"/>
              <a:t>3) Discover patient cohorts (clustering)</a:t>
            </a:r>
          </a:p>
          <a:p>
            <a:r>
              <a:rPr dirty="0"/>
              <a:t>4) Recommend medicines from symptoms/conditions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Data</a:t>
            </a:r>
            <a:r>
              <a:rPr dirty="0"/>
              <a:t>: train/test TSV • Fields: id, medicine, rating (1–10), effectiveness (5‑step), side‑effects (5‑step), condition, 3 review texts.</a:t>
            </a:r>
          </a:p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Preprocessing</a:t>
            </a:r>
            <a:r>
              <a:rPr dirty="0"/>
              <a:t>:</a:t>
            </a:r>
          </a:p>
          <a:p>
            <a:r>
              <a:rPr dirty="0"/>
              <a:t>- Robust TSV parsing (</a:t>
            </a:r>
            <a:r>
              <a:rPr lang="en-IN" dirty="0"/>
              <a:t>handled </a:t>
            </a:r>
            <a:r>
              <a:rPr dirty="0"/>
              <a:t>quotes/newlines), column standardization, NA handling, dedupes, rating numeric range checks.</a:t>
            </a:r>
          </a:p>
          <a:p>
            <a:r>
              <a:rPr dirty="0"/>
              <a:t>- </a:t>
            </a:r>
            <a:r>
              <a:rPr lang="en-IN" dirty="0"/>
              <a:t>Non-critical stopwords removal</a:t>
            </a:r>
            <a:r>
              <a:rPr dirty="0"/>
              <a:t>. Lowercasing.</a:t>
            </a:r>
          </a:p>
          <a:p>
            <a:r>
              <a:rPr dirty="0"/>
              <a:t>- Train/test schema validation</a:t>
            </a:r>
            <a:r>
              <a:rPr lang="en-IN" dirty="0"/>
              <a:t>.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44972-A115-504F-1E87-22EBB349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650F-91F2-1C1C-9814-89CE8551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C23B2-BDE4-A5FC-B728-A8E4B5A01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428" y="1928560"/>
            <a:ext cx="3655572" cy="2261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0A9AD-4B5E-219A-B9B5-42C0AF34C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1928559"/>
            <a:ext cx="3655572" cy="2229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0E3735-4C7A-5811-3FAC-6B9851CE4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4190120"/>
            <a:ext cx="3756986" cy="2116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6D240C-46AE-3331-76F0-65D89D21B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73" y="4348764"/>
            <a:ext cx="3756987" cy="17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Strategy (at a glance)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b="1" dirty="0"/>
              <a:t>Text</a:t>
            </a:r>
            <a:r>
              <a:rPr dirty="0"/>
              <a:t> → TF‑IDF (for sentiment) and </a:t>
            </a:r>
            <a:r>
              <a:rPr dirty="0" err="1"/>
              <a:t>SentenceTransformer</a:t>
            </a:r>
            <a:r>
              <a:rPr dirty="0"/>
              <a:t> embeddings (for cohorts)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b="1" dirty="0"/>
              <a:t>Algorithms</a:t>
            </a:r>
            <a:r>
              <a:rPr dirty="0"/>
              <a:t>:</a:t>
            </a:r>
            <a:r>
              <a:rPr lang="en-IN" dirty="0"/>
              <a:t> </a:t>
            </a:r>
            <a:endParaRPr dirty="0"/>
          </a:p>
          <a:p>
            <a:r>
              <a:rPr dirty="0"/>
              <a:t>- Sentiment: L</a:t>
            </a:r>
            <a:r>
              <a:rPr lang="en-IN" dirty="0" err="1"/>
              <a:t>inear</a:t>
            </a:r>
            <a:r>
              <a:rPr lang="en-IN" dirty="0"/>
              <a:t> SVC </a:t>
            </a:r>
            <a:r>
              <a:rPr dirty="0"/>
              <a:t>(baseline</a:t>
            </a:r>
            <a:r>
              <a:rPr lang="en-IN" dirty="0"/>
              <a:t>, fast &amp;</a:t>
            </a:r>
            <a:r>
              <a:rPr dirty="0"/>
              <a:t> interpretable)</a:t>
            </a:r>
          </a:p>
          <a:p>
            <a:r>
              <a:rPr dirty="0"/>
              <a:t>- Effectiveness: Multiclass Logistic/Linear SVM (ordinal)</a:t>
            </a:r>
          </a:p>
          <a:p>
            <a:r>
              <a:rPr dirty="0"/>
              <a:t>- Cohorts: </a:t>
            </a:r>
            <a:r>
              <a:rPr dirty="0" err="1"/>
              <a:t>MiniBatchKMeans</a:t>
            </a:r>
            <a:r>
              <a:rPr dirty="0"/>
              <a:t> on normalized embeddings (k via silhouette)</a:t>
            </a:r>
          </a:p>
          <a:p>
            <a:r>
              <a:rPr dirty="0"/>
              <a:t>- Recs: Content‑based cosine similarity over embeddings (+ simple CF roadmap)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1 —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Approach:</a:t>
            </a:r>
          </a:p>
          <a:p>
            <a:r>
              <a:rPr dirty="0"/>
              <a:t>- Compared TF‑IDF + Logistic Regression vs </a:t>
            </a:r>
            <a:r>
              <a:rPr dirty="0" err="1"/>
              <a:t>SentenceTransformer</a:t>
            </a:r>
            <a:r>
              <a:rPr dirty="0"/>
              <a:t> embeddings + LR.</a:t>
            </a:r>
          </a:p>
          <a:p>
            <a:r>
              <a:rPr dirty="0"/>
              <a:t>- Selected TF‑IDF + </a:t>
            </a:r>
            <a:r>
              <a:rPr lang="en-IN" dirty="0"/>
              <a:t>Linear SVC</a:t>
            </a:r>
            <a:r>
              <a:rPr dirty="0"/>
              <a:t> for this task.</a:t>
            </a:r>
            <a:endParaRPr lang="en-IN" dirty="0"/>
          </a:p>
          <a:p>
            <a:r>
              <a:rPr lang="en-IN" dirty="0"/>
              <a:t>- </a:t>
            </a:r>
            <a:r>
              <a:rPr lang="en-IN" dirty="0" err="1"/>
              <a:t>StratifiedCV</a:t>
            </a:r>
            <a:r>
              <a:rPr lang="en-IN" dirty="0"/>
              <a:t> for class-balance</a:t>
            </a:r>
            <a:endParaRPr dirty="0"/>
          </a:p>
          <a:p>
            <a:endParaRPr dirty="0"/>
          </a:p>
          <a:p>
            <a:r>
              <a:rPr dirty="0"/>
              <a:t>Why this choice:</a:t>
            </a:r>
          </a:p>
          <a:p>
            <a:r>
              <a:rPr dirty="0"/>
              <a:t>- Reviews are short/keyword‑heavy → TF‑IDF captures explicit polarity words ('not', 'effective', 'nausea').</a:t>
            </a:r>
          </a:p>
          <a:p>
            <a:r>
              <a:rPr dirty="0"/>
              <a:t>- Higher F1/accuracy on validation than embeddings.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6E1D4-02BE-AA94-AC9B-58471B5B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1FE4-6BEC-01D1-20A5-D09CD79B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Use Case 1 — Sentiment</a:t>
            </a:r>
            <a:r>
              <a:rPr lang="en-IN" dirty="0"/>
              <a:t> Model Results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119AD-2663-8EF6-4F63-D4201211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3" y="1845734"/>
            <a:ext cx="4827148" cy="402336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Accuracy: 81.9%</a:t>
            </a:r>
          </a:p>
          <a:p>
            <a:r>
              <a:rPr lang="en-IN" dirty="0"/>
              <a:t>F1 (Positive): 0.886</a:t>
            </a:r>
          </a:p>
          <a:p>
            <a:r>
              <a:rPr lang="en-IN" dirty="0"/>
              <a:t>F1 (Negative): 0.565</a:t>
            </a:r>
          </a:p>
          <a:p>
            <a:r>
              <a:rPr lang="en-US" b="1" dirty="0"/>
              <a:t>Insights (bullets):</a:t>
            </a:r>
            <a:endParaRPr lang="en-US" dirty="0"/>
          </a:p>
          <a:p>
            <a:r>
              <a:rPr lang="en-US" dirty="0"/>
              <a:t>- Model strong at detecting </a:t>
            </a:r>
            <a:r>
              <a:rPr lang="en-US" b="1" dirty="0"/>
              <a:t>positive reviews</a:t>
            </a:r>
            <a:r>
              <a:rPr lang="en-US" dirty="0"/>
              <a:t> (high recall: 95%).</a:t>
            </a:r>
          </a:p>
          <a:p>
            <a:r>
              <a:rPr lang="en-US" dirty="0"/>
              <a:t>- Struggles with </a:t>
            </a:r>
            <a:r>
              <a:rPr lang="en-US" b="1" dirty="0"/>
              <a:t>negative reviews</a:t>
            </a:r>
            <a:r>
              <a:rPr lang="en-US" dirty="0"/>
              <a:t> (low recall: 45%).</a:t>
            </a:r>
          </a:p>
          <a:p>
            <a:r>
              <a:rPr lang="en-US" b="1" dirty="0"/>
              <a:t>Overall F1: 0.80</a:t>
            </a:r>
            <a:r>
              <a:rPr lang="en-US" dirty="0"/>
              <a:t> </a:t>
            </a:r>
          </a:p>
          <a:p>
            <a:r>
              <a:rPr lang="en-US" dirty="0"/>
              <a:t>Further Action - Needs improvement in </a:t>
            </a:r>
            <a:r>
              <a:rPr lang="en-US" b="1" dirty="0"/>
              <a:t>handling class imbalance</a:t>
            </a:r>
            <a:r>
              <a:rPr lang="en-US" dirty="0"/>
              <a:t>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69298-654B-3FC8-79F1-87828899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649522"/>
            <a:ext cx="2834886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51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2 — Effectiveness Rating (5‑class)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1300" b="1" dirty="0"/>
              <a:t>Problem</a:t>
            </a:r>
            <a:r>
              <a:rPr sz="1300" dirty="0"/>
              <a:t>: Predict 5‑step effectiveness from reviews +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300" b="1" dirty="0"/>
              <a:t>Approach</a:t>
            </a:r>
            <a:r>
              <a:rPr sz="1300" dirty="0"/>
              <a:t>:</a:t>
            </a:r>
          </a:p>
          <a:p>
            <a:r>
              <a:rPr sz="1300" dirty="0"/>
              <a:t>- </a:t>
            </a:r>
            <a:r>
              <a:rPr lang="en-IN" sz="1300" dirty="0"/>
              <a:t>TF-IDF+</a:t>
            </a:r>
            <a:r>
              <a:rPr sz="1300" dirty="0"/>
              <a:t> </a:t>
            </a:r>
            <a:r>
              <a:rPr lang="en-IN" sz="1300" dirty="0"/>
              <a:t>Multiclass </a:t>
            </a:r>
            <a:r>
              <a:rPr sz="1300" dirty="0"/>
              <a:t>Linear SV</a:t>
            </a:r>
            <a:r>
              <a:rPr lang="en-IN" sz="1300" dirty="0"/>
              <a:t>C</a:t>
            </a:r>
            <a:r>
              <a:rPr sz="1300" dirty="0"/>
              <a:t> </a:t>
            </a:r>
            <a:endParaRPr lang="en-IN" sz="1300" dirty="0"/>
          </a:p>
          <a:p>
            <a:r>
              <a:rPr sz="1300" dirty="0"/>
              <a:t>- Features: overall review</a:t>
            </a:r>
            <a:r>
              <a:rPr lang="en-IN" sz="1300" dirty="0"/>
              <a:t> + benefits review + side effects review </a:t>
            </a:r>
            <a:r>
              <a:rPr sz="1300" dirty="0"/>
              <a:t> </a:t>
            </a:r>
            <a:r>
              <a:rPr lang="en-IN" sz="1300" dirty="0"/>
              <a:t>+ </a:t>
            </a:r>
            <a:r>
              <a:rPr sz="1300" dirty="0"/>
              <a:t>(condition/medicine)</a:t>
            </a:r>
            <a:r>
              <a:rPr lang="en-IN" sz="1300" dirty="0"/>
              <a:t> </a:t>
            </a:r>
          </a:p>
          <a:p>
            <a:r>
              <a:rPr lang="en-IN" sz="1300" dirty="0"/>
              <a:t>- R</a:t>
            </a:r>
            <a:r>
              <a:rPr sz="1300" dirty="0" err="1"/>
              <a:t>ating</a:t>
            </a:r>
            <a:r>
              <a:rPr lang="en-US" sz="1300" dirty="0"/>
              <a:t> feature</a:t>
            </a:r>
            <a:r>
              <a:rPr sz="1300" dirty="0"/>
              <a:t> excluded to avoid leakage.</a:t>
            </a:r>
          </a:p>
          <a:p>
            <a:r>
              <a:rPr sz="1300" dirty="0"/>
              <a:t>- Metric: macro‑F1 (class balance), accuracy as secondary.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1300" b="1" dirty="0"/>
              <a:t>Alternatives considered:</a:t>
            </a:r>
          </a:p>
          <a:p>
            <a:r>
              <a:rPr sz="1300" dirty="0"/>
              <a:t>- </a:t>
            </a:r>
            <a:r>
              <a:rPr lang="en-US" sz="1300" dirty="0"/>
              <a:t>  </a:t>
            </a:r>
            <a:r>
              <a:rPr sz="1300" dirty="0"/>
              <a:t>Gradient Boosting (</a:t>
            </a:r>
            <a:r>
              <a:rPr sz="1300" dirty="0" err="1"/>
              <a:t>XGBoost</a:t>
            </a:r>
            <a:r>
              <a:rPr sz="1300" dirty="0"/>
              <a:t>/</a:t>
            </a:r>
            <a:r>
              <a:rPr sz="1300" dirty="0" err="1"/>
              <a:t>LightGBM</a:t>
            </a:r>
            <a:r>
              <a:rPr sz="1300" dirty="0"/>
              <a:t>)</a:t>
            </a:r>
            <a:r>
              <a:rPr lang="en-US" sz="1300" dirty="0"/>
              <a:t> – Compute Heavy</a:t>
            </a:r>
          </a:p>
          <a:p>
            <a:r>
              <a:rPr lang="en-US" sz="1300" dirty="0"/>
              <a:t>-   SMOTE Oversampling Technique (works best for numerical values, not textual)</a:t>
            </a:r>
            <a:endParaRPr sz="1300" dirty="0"/>
          </a:p>
          <a:p>
            <a:pPr>
              <a:buFont typeface="Arial" panose="020B0604020202020204" pitchFamily="34" charset="0"/>
              <a:buChar char="•"/>
            </a:pPr>
            <a:r>
              <a:rPr sz="1300" b="1" dirty="0"/>
              <a:t>Rationale</a:t>
            </a:r>
            <a:r>
              <a:rPr sz="1300" dirty="0"/>
              <a:t>:</a:t>
            </a:r>
          </a:p>
          <a:p>
            <a:r>
              <a:rPr sz="1300" dirty="0"/>
              <a:t>- </a:t>
            </a:r>
            <a:r>
              <a:rPr lang="en-IN" sz="1300" dirty="0"/>
              <a:t>Stick</a:t>
            </a:r>
            <a:r>
              <a:rPr sz="1300" dirty="0"/>
              <a:t> with simple linear baseline</a:t>
            </a:r>
            <a:r>
              <a:rPr lang="en-IN" sz="1300" dirty="0"/>
              <a:t> model Like SVC (Robust with imbalanced data)  class weight as ‘balanced’.</a:t>
            </a:r>
            <a:endParaRPr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409BE-356E-DABF-FA68-B171E1136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3600-1881-FB12-D46A-CE41412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Use Case 2 — Effectiveness Rating</a:t>
            </a:r>
            <a:r>
              <a:rPr lang="en-US" dirty="0"/>
              <a:t> Results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31A3-15D9-0D27-07D5-58C71F42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05905"/>
          </a:xfrm>
        </p:spPr>
        <p:txBody>
          <a:bodyPr>
            <a:normAutofit/>
          </a:bodyPr>
          <a:lstStyle/>
          <a:p>
            <a:r>
              <a:rPr sz="1600" dirty="0"/>
              <a:t>Problem: Predict 5‑step effectiveness from reviews + context.</a:t>
            </a:r>
            <a:r>
              <a:rPr lang="en-US" sz="16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Insight:</a:t>
            </a:r>
            <a:r>
              <a:rPr lang="en-US" sz="1600" dirty="0"/>
              <a:t> The model is </a:t>
            </a:r>
            <a:r>
              <a:rPr lang="en-US" sz="1600" b="1" dirty="0"/>
              <a:t>biased toward majority/clearer classes</a:t>
            </a:r>
            <a:r>
              <a:rPr lang="en-US" sz="1600" dirty="0"/>
              <a:t> (e.g., “highly effective”) but fails on smaller/ambiguous ones (“marginally/moderately effective”). The system is </a:t>
            </a:r>
            <a:r>
              <a:rPr lang="en-US" sz="1600" b="1" dirty="0"/>
              <a:t>better at detecting strong positive feedback.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u="sng" dirty="0"/>
              <a:t>Class-wise Performance</a:t>
            </a:r>
          </a:p>
          <a:p>
            <a:pPr lvl="1"/>
            <a:r>
              <a:rPr lang="en-US" sz="1400" b="1" dirty="0"/>
              <a:t>Highly effective</a:t>
            </a:r>
            <a:r>
              <a:rPr lang="en-US" sz="1400" dirty="0"/>
              <a:t> is predicted best (F1 ≈ 0.60), meaning the model reliably identifies strong positive cases.</a:t>
            </a:r>
          </a:p>
          <a:p>
            <a:pPr lvl="1"/>
            <a:r>
              <a:rPr lang="en-US" sz="1400" b="1" dirty="0"/>
              <a:t>Considerably effective</a:t>
            </a:r>
            <a:r>
              <a:rPr lang="en-US" sz="1400" dirty="0"/>
              <a:t> shows moderate performance (F1 ≈ 0.38).</a:t>
            </a:r>
          </a:p>
          <a:p>
            <a:pPr lvl="1"/>
            <a:r>
              <a:rPr lang="en-US" sz="1400" b="1" dirty="0"/>
              <a:t>Ineffective</a:t>
            </a:r>
            <a:r>
              <a:rPr lang="en-US" sz="1400" dirty="0"/>
              <a:t> is partially captured (F1 ≈ 0.40)</a:t>
            </a:r>
          </a:p>
          <a:p>
            <a:pPr lvl="1"/>
            <a:r>
              <a:rPr lang="en-US" sz="1400" b="1" dirty="0"/>
              <a:t>Marginally effective</a:t>
            </a:r>
            <a:r>
              <a:rPr lang="en-US" sz="1400" dirty="0"/>
              <a:t> is </a:t>
            </a:r>
            <a:r>
              <a:rPr lang="en-US" sz="1400" b="1" dirty="0"/>
              <a:t>very poorly captured</a:t>
            </a:r>
            <a:r>
              <a:rPr lang="en-US" sz="1400" dirty="0"/>
              <a:t> (F1 ≈ 0.10)  (low no. of samples)</a:t>
            </a:r>
          </a:p>
          <a:p>
            <a:pPr lvl="1"/>
            <a:r>
              <a:rPr lang="en-US" sz="1400" b="1" dirty="0"/>
              <a:t>Moderately effective</a:t>
            </a:r>
            <a:r>
              <a:rPr lang="en-US" sz="1400" dirty="0"/>
              <a:t> also weak (F1 ≈ 0.23). q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u="sng" dirty="0"/>
              <a:t> Overall Model Performance </a:t>
            </a:r>
            <a:r>
              <a:rPr lang="en-US" sz="1600" dirty="0"/>
              <a:t>- </a:t>
            </a:r>
            <a:r>
              <a:rPr lang="en-IN" sz="1600" dirty="0"/>
              <a:t>Validation Accuracy = </a:t>
            </a:r>
            <a:r>
              <a:rPr lang="en-IN" sz="1600" b="1" dirty="0"/>
              <a:t>45.7% </a:t>
            </a:r>
            <a:r>
              <a:rPr lang="en-IN" sz="1600" dirty="0"/>
              <a:t>&amp;</a:t>
            </a:r>
            <a:r>
              <a:rPr lang="en-IN" sz="1600" b="1" dirty="0"/>
              <a:t> </a:t>
            </a:r>
            <a:r>
              <a:rPr lang="en-IN" sz="1600" dirty="0"/>
              <a:t>Macro-F1 = </a:t>
            </a:r>
            <a:r>
              <a:rPr lang="en-IN" sz="1600" b="1" dirty="0"/>
              <a:t>0.345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 Risk</a:t>
            </a:r>
            <a:r>
              <a:rPr lang="en-US" sz="1600" dirty="0"/>
              <a:t> - under-reporting low/mid effectiveness feedback missing nuanced dissatisfaction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15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4713</TotalTime>
  <Words>1401</Words>
  <Application>Microsoft Office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Medisyn Labs: Reviews Analytics Case Study</vt:lpstr>
      <vt:lpstr>Objectives &amp; Use Cases</vt:lpstr>
      <vt:lpstr>Data &amp; Preprocessing</vt:lpstr>
      <vt:lpstr>Exploratory Data Analysis</vt:lpstr>
      <vt:lpstr>Modeling Strategy (at a glance)</vt:lpstr>
      <vt:lpstr>Use Case 1 — Sentiment Classification</vt:lpstr>
      <vt:lpstr>Use Case 1 — Sentiment Model Results</vt:lpstr>
      <vt:lpstr>Use Case 2 — Effectiveness Rating (5‑class)</vt:lpstr>
      <vt:lpstr>Use Case 2 — Effectiveness Rating Results</vt:lpstr>
      <vt:lpstr>Use Case 3 — Cohort Discovery (Clustering)</vt:lpstr>
      <vt:lpstr>Use Case 3 — Cohort Discovery (Clustering) - Results</vt:lpstr>
      <vt:lpstr>Use Case 3 — Cohort Discovery (Clustering) –Actionable Insights</vt:lpstr>
      <vt:lpstr>Use Case 4 — Medicine Recommendations</vt:lpstr>
      <vt:lpstr>Use Case 4 — Medicine Recommendations (Methodology)</vt:lpstr>
      <vt:lpstr>Assumptions, Risks &amp; Controls</vt:lpstr>
      <vt:lpstr>Key Insights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Ankita Sinha</cp:lastModifiedBy>
  <cp:revision>1</cp:revision>
  <dcterms:created xsi:type="dcterms:W3CDTF">2013-01-27T09:14:16Z</dcterms:created>
  <dcterms:modified xsi:type="dcterms:W3CDTF">2025-08-29T09:17:19Z</dcterms:modified>
  <cp:category/>
</cp:coreProperties>
</file>