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5143500" type="screen16x9"/>
  <p:notesSz cx="6858000" cy="9144000"/>
  <p:embeddedFontLst>
    <p:embeddedFont>
      <p:font typeface="Red Hat Display" panose="020B0604020202020204" charset="0"/>
      <p:regular r:id="rId14"/>
      <p:bold r:id="rId15"/>
      <p:italic r:id="rId16"/>
      <p:boldItalic r:id="rId17"/>
    </p:embeddedFont>
    <p:embeddedFont>
      <p:font typeface="Red Hat Display ExtraBold" panose="020B0604020202020204" charset="0"/>
      <p:bold r:id="rId18"/>
      <p:boldItalic r:id="rId19"/>
    </p:embeddedFont>
    <p:embeddedFont>
      <p:font typeface="Red Hat Display SemiBold"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ae66648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ae6664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747681923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74768192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07476819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0747681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7476819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747681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38e80a67e67c53f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38e80a67e67c53f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74768192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7476819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0747681923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074768192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ae66648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2842900" y="1971375"/>
            <a:ext cx="2583600" cy="5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b="1">
                <a:solidFill>
                  <a:schemeClr val="dk1"/>
                </a:solidFill>
              </a:rPr>
              <a:t>Team Details </a:t>
            </a:r>
            <a:endParaRPr sz="2950" b="1">
              <a:solidFill>
                <a:schemeClr val="dk1"/>
              </a:solidFill>
            </a:endParaRPr>
          </a:p>
        </p:txBody>
      </p:sp>
      <p:sp>
        <p:nvSpPr>
          <p:cNvPr id="56" name="Google Shape;56;p13"/>
          <p:cNvSpPr txBox="1"/>
          <p:nvPr/>
        </p:nvSpPr>
        <p:spPr>
          <a:xfrm>
            <a:off x="858150" y="2789800"/>
            <a:ext cx="7960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Team Name :  Error404</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Team Members’ Name : Akriti Verma, Ankita Das and Soumya Rathore</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r>
              <a:rPr lang="en" sz="1800"/>
              <a:t>College Name :  SRM Institute Of Science &amp; Technology (KTR Campus)</a:t>
            </a:r>
            <a:endParaRPr sz="1800"/>
          </a:p>
          <a:p>
            <a:pPr marL="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90B99-F520-D399-A599-AE81578F8B9F}"/>
              </a:ext>
            </a:extLst>
          </p:cNvPr>
          <p:cNvPicPr>
            <a:picLocks noChangeAspect="1"/>
          </p:cNvPicPr>
          <p:nvPr/>
        </p:nvPicPr>
        <p:blipFill>
          <a:blip r:embed="rId2"/>
          <a:stretch>
            <a:fillRect/>
          </a:stretch>
        </p:blipFill>
        <p:spPr>
          <a:xfrm>
            <a:off x="2221706" y="230468"/>
            <a:ext cx="2350294" cy="4700588"/>
          </a:xfrm>
          <a:prstGeom prst="rect">
            <a:avLst/>
          </a:prstGeom>
        </p:spPr>
      </p:pic>
      <p:pic>
        <p:nvPicPr>
          <p:cNvPr id="5" name="Picture 4">
            <a:extLst>
              <a:ext uri="{FF2B5EF4-FFF2-40B4-BE49-F238E27FC236}">
                <a16:creationId xmlns:a16="http://schemas.microsoft.com/office/drawing/2014/main" id="{1C6F1E4D-FC5D-330C-F16F-A54B24E1BF14}"/>
              </a:ext>
            </a:extLst>
          </p:cNvPr>
          <p:cNvPicPr>
            <a:picLocks noChangeAspect="1"/>
          </p:cNvPicPr>
          <p:nvPr/>
        </p:nvPicPr>
        <p:blipFill>
          <a:blip r:embed="rId3"/>
          <a:stretch>
            <a:fillRect/>
          </a:stretch>
        </p:blipFill>
        <p:spPr>
          <a:xfrm>
            <a:off x="4572000" y="221456"/>
            <a:ext cx="2392087" cy="4709600"/>
          </a:xfrm>
          <a:prstGeom prst="rect">
            <a:avLst/>
          </a:prstGeom>
        </p:spPr>
      </p:pic>
    </p:spTree>
    <p:extLst>
      <p:ext uri="{BB962C8B-B14F-4D97-AF65-F5344CB8AC3E}">
        <p14:creationId xmlns:p14="http://schemas.microsoft.com/office/powerpoint/2010/main" val="299373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826800" y="1916450"/>
            <a:ext cx="36609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Red Hat Display"/>
                <a:ea typeface="Red Hat Display"/>
                <a:cs typeface="Red Hat Display"/>
                <a:sym typeface="Red Hat Display"/>
              </a:rPr>
              <a:t>THANK YOU!!</a:t>
            </a:r>
            <a:endParaRPr sz="3600" b="1">
              <a:latin typeface="Red Hat Display"/>
              <a:ea typeface="Red Hat Display"/>
              <a:cs typeface="Red Hat Display"/>
              <a:sym typeface="Red Hat Display"/>
            </a:endParaRPr>
          </a:p>
          <a:p>
            <a:pPr marL="0" lvl="0" indent="0" algn="l" rtl="0">
              <a:spcBef>
                <a:spcPts val="0"/>
              </a:spcBef>
              <a:spcAft>
                <a:spcPts val="0"/>
              </a:spcAft>
              <a:buNone/>
            </a:pPr>
            <a:endParaRPr sz="3600" b="1">
              <a:latin typeface="Red Hat Display"/>
              <a:ea typeface="Red Hat Display"/>
              <a:cs typeface="Red Hat Display"/>
              <a:sym typeface="Red Hat Display"/>
            </a:endParaRPr>
          </a:p>
        </p:txBody>
      </p:sp>
      <p:pic>
        <p:nvPicPr>
          <p:cNvPr id="110" name="Google Shape;110;p21"/>
          <p:cNvPicPr preferRelativeResize="0"/>
          <p:nvPr/>
        </p:nvPicPr>
        <p:blipFill rotWithShape="1">
          <a:blip r:embed="rId3">
            <a:alphaModFix/>
          </a:blip>
          <a:srcRect t="-3103" r="2647"/>
          <a:stretch/>
        </p:blipFill>
        <p:spPr>
          <a:xfrm>
            <a:off x="4998300" y="1052250"/>
            <a:ext cx="2730900" cy="21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39925" y="629700"/>
            <a:ext cx="7770900" cy="108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50">
                <a:latin typeface="Red Hat Display ExtraBold"/>
                <a:ea typeface="Red Hat Display ExtraBold"/>
                <a:cs typeface="Red Hat Display ExtraBold"/>
                <a:sym typeface="Red Hat Display ExtraBold"/>
              </a:rPr>
              <a:t>                                      </a:t>
            </a:r>
            <a:r>
              <a:rPr lang="en" sz="2950" b="1"/>
              <a:t>PROBLEM DETAILS</a:t>
            </a:r>
            <a:endParaRPr sz="2950" b="1"/>
          </a:p>
          <a:p>
            <a:pPr marL="0" lvl="0" indent="0" algn="ctr" rtl="0">
              <a:spcBef>
                <a:spcPts val="0"/>
              </a:spcBef>
              <a:spcAft>
                <a:spcPts val="0"/>
              </a:spcAft>
              <a:buNone/>
            </a:pPr>
            <a:endParaRPr sz="2950">
              <a:latin typeface="Red Hat Display ExtraBold"/>
              <a:ea typeface="Red Hat Display ExtraBold"/>
              <a:cs typeface="Red Hat Display ExtraBold"/>
              <a:sym typeface="Red Hat Display ExtraBold"/>
            </a:endParaRPr>
          </a:p>
        </p:txBody>
      </p:sp>
      <p:sp>
        <p:nvSpPr>
          <p:cNvPr id="62" name="Google Shape;62;p14"/>
          <p:cNvSpPr txBox="1">
            <a:spLocks noGrp="1"/>
          </p:cNvSpPr>
          <p:nvPr>
            <p:ph type="subTitle" idx="1"/>
          </p:nvPr>
        </p:nvSpPr>
        <p:spPr>
          <a:xfrm>
            <a:off x="714350" y="1460150"/>
            <a:ext cx="7944300" cy="9465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605"/>
              <a:buFont typeface="Arial"/>
              <a:buNone/>
            </a:pPr>
            <a:r>
              <a:rPr lang="en" sz="1840" b="1">
                <a:solidFill>
                  <a:schemeClr val="dk1"/>
                </a:solidFill>
              </a:rPr>
              <a:t>Problem Statement</a:t>
            </a:r>
            <a:r>
              <a:rPr lang="en" sz="1940">
                <a:solidFill>
                  <a:schemeClr val="dk1"/>
                </a:solidFill>
              </a:rPr>
              <a:t> :</a:t>
            </a:r>
            <a:r>
              <a:rPr lang="en" sz="1940">
                <a:solidFill>
                  <a:schemeClr val="dk1"/>
                </a:solidFill>
                <a:latin typeface="Red Hat Display SemiBold"/>
                <a:ea typeface="Red Hat Display SemiBold"/>
                <a:cs typeface="Red Hat Display SemiBold"/>
                <a:sym typeface="Red Hat Display SemiBold"/>
              </a:rPr>
              <a:t>- </a:t>
            </a:r>
            <a:r>
              <a:rPr lang="en" sz="1840">
                <a:solidFill>
                  <a:schemeClr val="dk1"/>
                </a:solidFill>
              </a:rPr>
              <a:t>To create an application that enables contributors to freely donate their subsidiaries to those in need and is easily accessible anywhere and everywhere</a:t>
            </a:r>
            <a:r>
              <a:rPr lang="en" sz="1940">
                <a:solidFill>
                  <a:schemeClr val="dk1"/>
                </a:solidFill>
              </a:rPr>
              <a:t> </a:t>
            </a:r>
            <a:endParaRPr sz="1940">
              <a:solidFill>
                <a:schemeClr val="dk1"/>
              </a:solidFill>
            </a:endParaRPr>
          </a:p>
          <a:p>
            <a:pPr marL="0" lvl="0" indent="0" algn="l" rtl="0">
              <a:lnSpc>
                <a:spcPct val="80000"/>
              </a:lnSpc>
              <a:spcBef>
                <a:spcPts val="0"/>
              </a:spcBef>
              <a:spcAft>
                <a:spcPts val="0"/>
              </a:spcAft>
              <a:buClr>
                <a:schemeClr val="dk1"/>
              </a:buClr>
              <a:buSzPts val="605"/>
              <a:buFont typeface="Arial"/>
              <a:buNone/>
            </a:pPr>
            <a:endParaRPr sz="1940">
              <a:solidFill>
                <a:schemeClr val="dk1"/>
              </a:solidFill>
              <a:latin typeface="Red Hat Display SemiBold"/>
              <a:ea typeface="Red Hat Display SemiBold"/>
              <a:cs typeface="Red Hat Display SemiBold"/>
              <a:sym typeface="Red Hat Display SemiBold"/>
            </a:endParaRPr>
          </a:p>
          <a:p>
            <a:pPr marL="0" lvl="0" indent="0" algn="l" rtl="0">
              <a:lnSpc>
                <a:spcPct val="80000"/>
              </a:lnSpc>
              <a:spcBef>
                <a:spcPts val="0"/>
              </a:spcBef>
              <a:spcAft>
                <a:spcPts val="0"/>
              </a:spcAft>
              <a:buSzPts val="605"/>
              <a:buNone/>
            </a:pPr>
            <a:r>
              <a:rPr lang="en" sz="1840" b="1">
                <a:solidFill>
                  <a:schemeClr val="dk1"/>
                </a:solidFill>
              </a:rPr>
              <a:t>Problem Description</a:t>
            </a:r>
            <a:r>
              <a:rPr lang="en" sz="1940">
                <a:solidFill>
                  <a:schemeClr val="dk1"/>
                </a:solidFill>
              </a:rPr>
              <a:t> :-</a:t>
            </a:r>
            <a:r>
              <a:rPr lang="en" sz="1940">
                <a:latin typeface="Red Hat Display SemiBold"/>
                <a:ea typeface="Red Hat Display SemiBold"/>
                <a:cs typeface="Red Hat Display SemiBold"/>
                <a:sym typeface="Red Hat Display SemiBold"/>
              </a:rPr>
              <a:t> </a:t>
            </a:r>
            <a:endParaRPr sz="1940">
              <a:latin typeface="Red Hat Display SemiBold"/>
              <a:ea typeface="Red Hat Display SemiBold"/>
              <a:cs typeface="Red Hat Display SemiBold"/>
              <a:sym typeface="Red Hat Display SemiBold"/>
            </a:endParaRPr>
          </a:p>
          <a:p>
            <a:pPr marL="457200" lvl="0" indent="-339090" algn="l" rtl="0">
              <a:lnSpc>
                <a:spcPct val="80000"/>
              </a:lnSpc>
              <a:spcBef>
                <a:spcPts val="0"/>
              </a:spcBef>
              <a:spcAft>
                <a:spcPts val="0"/>
              </a:spcAft>
              <a:buClr>
                <a:schemeClr val="dk1"/>
              </a:buClr>
              <a:buSzPts val="1740"/>
              <a:buChar char="●"/>
            </a:pPr>
            <a:r>
              <a:rPr lang="en" sz="1740">
                <a:solidFill>
                  <a:schemeClr val="dk1"/>
                </a:solidFill>
              </a:rPr>
              <a:t>Many people usually face the lack to access basic necessities. </a:t>
            </a:r>
            <a:endParaRPr sz="1740">
              <a:solidFill>
                <a:schemeClr val="dk1"/>
              </a:solidFill>
            </a:endParaRPr>
          </a:p>
          <a:p>
            <a:pPr marL="457200" lvl="0" indent="-339090" algn="l" rtl="0">
              <a:lnSpc>
                <a:spcPct val="80000"/>
              </a:lnSpc>
              <a:spcBef>
                <a:spcPts val="0"/>
              </a:spcBef>
              <a:spcAft>
                <a:spcPts val="0"/>
              </a:spcAft>
              <a:buClr>
                <a:schemeClr val="dk1"/>
              </a:buClr>
              <a:buSzPts val="1740"/>
              <a:buChar char="●"/>
            </a:pPr>
            <a:r>
              <a:rPr lang="en" sz="1740">
                <a:solidFill>
                  <a:schemeClr val="dk1"/>
                </a:solidFill>
              </a:rPr>
              <a:t>Many organisations offer low quality materials in a variety of price ranges in order to increase their donation profits without considering the product's quality. </a:t>
            </a:r>
            <a:endParaRPr sz="1740">
              <a:solidFill>
                <a:schemeClr val="dk1"/>
              </a:solidFill>
            </a:endParaRPr>
          </a:p>
          <a:p>
            <a:pPr marL="457200" lvl="0" indent="-339090" algn="l" rtl="0">
              <a:lnSpc>
                <a:spcPct val="80000"/>
              </a:lnSpc>
              <a:spcBef>
                <a:spcPts val="0"/>
              </a:spcBef>
              <a:spcAft>
                <a:spcPts val="0"/>
              </a:spcAft>
              <a:buClr>
                <a:schemeClr val="dk1"/>
              </a:buClr>
              <a:buSzPts val="1740"/>
              <a:buChar char="●"/>
            </a:pPr>
            <a:r>
              <a:rPr lang="en" sz="1740">
                <a:solidFill>
                  <a:schemeClr val="dk1"/>
                </a:solidFill>
              </a:rPr>
              <a:t>Knowing this, we attempt to solve it by directly connecting customers to products and utilities through our platform, closing the gap and establishing trust.</a:t>
            </a:r>
            <a:endParaRPr sz="214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1615925" y="768888"/>
            <a:ext cx="8520600" cy="73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980" b="1"/>
              <a:t>                          INSPIRATION</a:t>
            </a:r>
            <a:endParaRPr sz="2480" b="1"/>
          </a:p>
        </p:txBody>
      </p:sp>
      <p:sp>
        <p:nvSpPr>
          <p:cNvPr id="68" name="Google Shape;68;p15"/>
          <p:cNvSpPr txBox="1">
            <a:spLocks noGrp="1"/>
          </p:cNvSpPr>
          <p:nvPr>
            <p:ph type="subTitle" idx="1"/>
          </p:nvPr>
        </p:nvSpPr>
        <p:spPr>
          <a:xfrm>
            <a:off x="359400" y="2007350"/>
            <a:ext cx="8520600" cy="22407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chemeClr val="dk1"/>
              </a:buClr>
              <a:buSzPts val="1650"/>
              <a:buChar char="●"/>
            </a:pPr>
            <a:r>
              <a:rPr lang="en" sz="1650">
                <a:solidFill>
                  <a:schemeClr val="dk1"/>
                </a:solidFill>
              </a:rPr>
              <a:t>The intention of creating this platform is to enable easy contact between contributor and those in need. We took our very own examples where we as students, have many spare things which can be useful for others and can be donated. </a:t>
            </a:r>
            <a:endParaRPr sz="1650">
              <a:solidFill>
                <a:schemeClr val="dk1"/>
              </a:solidFill>
            </a:endParaRPr>
          </a:p>
          <a:p>
            <a:pPr marL="457200" lvl="0" indent="0" algn="l" rtl="0">
              <a:spcBef>
                <a:spcPts val="0"/>
              </a:spcBef>
              <a:spcAft>
                <a:spcPts val="0"/>
              </a:spcAft>
              <a:buNone/>
            </a:pPr>
            <a:endParaRPr sz="1650">
              <a:solidFill>
                <a:schemeClr val="dk1"/>
              </a:solidFill>
            </a:endParaRPr>
          </a:p>
          <a:p>
            <a:pPr marL="457200" lvl="0" indent="-333375" algn="l" rtl="0">
              <a:spcBef>
                <a:spcPts val="0"/>
              </a:spcBef>
              <a:spcAft>
                <a:spcPts val="0"/>
              </a:spcAft>
              <a:buClr>
                <a:schemeClr val="dk1"/>
              </a:buClr>
              <a:buSzPts val="1650"/>
              <a:buChar char="●"/>
            </a:pPr>
            <a:r>
              <a:rPr lang="en" sz="1650">
                <a:solidFill>
                  <a:schemeClr val="dk1"/>
                </a:solidFill>
              </a:rPr>
              <a:t>Usually, the offered items by the corporations are of higher rate with trust issues and we try to solve this problem by providing a direct contact between the contributor and the consumer.</a:t>
            </a:r>
            <a:endParaRPr sz="1650">
              <a:solidFill>
                <a:schemeClr val="dk1"/>
              </a:solidFill>
            </a:endParaRPr>
          </a:p>
          <a:p>
            <a:pPr marL="0" lvl="0" indent="0" algn="l" rtl="0">
              <a:spcBef>
                <a:spcPts val="0"/>
              </a:spcBef>
              <a:spcAft>
                <a:spcPts val="0"/>
              </a:spcAft>
              <a:buClr>
                <a:schemeClr val="dk1"/>
              </a:buClr>
              <a:buSzPts val="1100"/>
              <a:buFont typeface="Arial"/>
              <a:buNone/>
            </a:pPr>
            <a:endParaRPr sz="1650"/>
          </a:p>
          <a:p>
            <a:pPr marL="0" lvl="0" indent="0" algn="ctr" rtl="0">
              <a:spcBef>
                <a:spcPts val="0"/>
              </a:spcBef>
              <a:spcAft>
                <a:spcPts val="0"/>
              </a:spcAft>
              <a:buClr>
                <a:schemeClr val="dk1"/>
              </a:buClr>
              <a:buSzPts val="1100"/>
              <a:buFont typeface="Arial"/>
              <a:buNone/>
            </a:pPr>
            <a:endParaRPr sz="1650"/>
          </a:p>
          <a:p>
            <a:pPr marL="0" lvl="0" indent="0" algn="ctr" rtl="0">
              <a:spcBef>
                <a:spcPts val="0"/>
              </a:spcBef>
              <a:spcAft>
                <a:spcPts val="0"/>
              </a:spcAft>
              <a:buNone/>
            </a:pPr>
            <a:endParaRPr sz="1650"/>
          </a:p>
        </p:txBody>
      </p:sp>
      <p:pic>
        <p:nvPicPr>
          <p:cNvPr id="69" name="Google Shape;69;p15"/>
          <p:cNvPicPr preferRelativeResize="0"/>
          <p:nvPr/>
        </p:nvPicPr>
        <p:blipFill rotWithShape="1">
          <a:blip r:embed="rId3">
            <a:alphaModFix/>
          </a:blip>
          <a:srcRect t="10506" r="11785"/>
          <a:stretch/>
        </p:blipFill>
        <p:spPr>
          <a:xfrm>
            <a:off x="5370075" y="567337"/>
            <a:ext cx="2477275" cy="1140825"/>
          </a:xfrm>
          <a:prstGeom prst="flowChartMagneticDrum">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732325" y="699675"/>
            <a:ext cx="4698300" cy="5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950" b="1"/>
              <a:t>           	    THEME  </a:t>
            </a:r>
            <a:endParaRPr sz="2950" b="1"/>
          </a:p>
        </p:txBody>
      </p:sp>
      <p:sp>
        <p:nvSpPr>
          <p:cNvPr id="75" name="Google Shape;75;p16"/>
          <p:cNvSpPr txBox="1">
            <a:spLocks noGrp="1"/>
          </p:cNvSpPr>
          <p:nvPr>
            <p:ph type="body" idx="1"/>
          </p:nvPr>
        </p:nvSpPr>
        <p:spPr>
          <a:xfrm>
            <a:off x="369050" y="1511275"/>
            <a:ext cx="8171700" cy="3252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a:solidFill>
                  <a:schemeClr val="dk1"/>
                </a:solidFill>
              </a:rPr>
              <a:t>The problem which is usually faced by many people is that they don’t have basic utilities. Hence, we aim to become a bridge of communication to those who need basic utilities and those who want to share those utilities.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Our aim is to build a platform in which anyone and everyone may contribute, whether it is a small or substantial contribution. As intermediaries, we would then transfer it as desired by the consumer.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All of these large and small contributions are provided via appropriate and trusted organisations.The effectiveness of this application is that it would allow groups in need, to quickly order relevant supplies like books, clothing, and medicines with just a single click.</a:t>
            </a:r>
            <a:endParaRPr sz="1600">
              <a:solidFill>
                <a:schemeClr val="dk1"/>
              </a:solidFill>
            </a:endParaRPr>
          </a:p>
          <a:p>
            <a:pPr marL="0" lvl="0" indent="0" algn="l" rtl="0">
              <a:spcBef>
                <a:spcPts val="1200"/>
              </a:spcBef>
              <a:spcAft>
                <a:spcPts val="0"/>
              </a:spcAft>
              <a:buClr>
                <a:schemeClr val="dk1"/>
              </a:buClr>
              <a:buSzPts val="1100"/>
              <a:buFont typeface="Arial"/>
              <a:buNone/>
            </a:pPr>
            <a:endParaRPr sz="1600"/>
          </a:p>
          <a:p>
            <a:pPr marL="0" lvl="0" indent="0" algn="l" rtl="0">
              <a:spcBef>
                <a:spcPts val="1200"/>
              </a:spcBef>
              <a:spcAft>
                <a:spcPts val="0"/>
              </a:spcAft>
              <a:buClr>
                <a:schemeClr val="dk1"/>
              </a:buClr>
              <a:buSzPts val="1100"/>
              <a:buFont typeface="Arial"/>
              <a:buNone/>
            </a:pPr>
            <a:endParaRPr sz="1600"/>
          </a:p>
          <a:p>
            <a:pPr marL="0" lvl="0" indent="0" algn="l" rtl="0">
              <a:spcBef>
                <a:spcPts val="1200"/>
              </a:spcBef>
              <a:spcAft>
                <a:spcPts val="0"/>
              </a:spcAft>
              <a:buClr>
                <a:schemeClr val="dk1"/>
              </a:buClr>
              <a:buSzPts val="1100"/>
              <a:buFont typeface="Arial"/>
              <a:buNone/>
            </a:pPr>
            <a:endParaRPr sz="1600"/>
          </a:p>
          <a:p>
            <a:pPr marL="0" lvl="0" indent="0" algn="l" rtl="0">
              <a:spcBef>
                <a:spcPts val="1200"/>
              </a:spcBef>
              <a:spcAft>
                <a:spcPts val="0"/>
              </a:spcAft>
              <a:buClr>
                <a:schemeClr val="dk1"/>
              </a:buClr>
              <a:buSzPts val="1100"/>
              <a:buFont typeface="Arial"/>
              <a:buNone/>
            </a:pPr>
            <a:endParaRPr sz="1600"/>
          </a:p>
          <a:p>
            <a:pPr marL="0" lvl="0" indent="0" algn="l" rtl="0">
              <a:spcBef>
                <a:spcPts val="1200"/>
              </a:spcBef>
              <a:spcAft>
                <a:spcPts val="1200"/>
              </a:spcAft>
              <a:buNone/>
            </a:pPr>
            <a:endParaRPr sz="1600"/>
          </a:p>
        </p:txBody>
      </p:sp>
      <p:pic>
        <p:nvPicPr>
          <p:cNvPr id="76" name="Google Shape;76;p16"/>
          <p:cNvPicPr preferRelativeResize="0"/>
          <p:nvPr/>
        </p:nvPicPr>
        <p:blipFill rotWithShape="1">
          <a:blip r:embed="rId3">
            <a:alphaModFix/>
          </a:blip>
          <a:srcRect l="11621"/>
          <a:stretch/>
        </p:blipFill>
        <p:spPr>
          <a:xfrm>
            <a:off x="5256700" y="316225"/>
            <a:ext cx="2243762" cy="1118725"/>
          </a:xfrm>
          <a:prstGeom prst="flowChartDisplay">
            <a:avLst/>
          </a:prstGeom>
          <a:noFill/>
          <a:ln>
            <a:noFill/>
          </a:ln>
          <a:effectLst>
            <a:outerShdw blurRad="57150" dist="19050" dir="5400000" algn="bl" rotWithShape="0">
              <a:srgbClr val="000000">
                <a:alpha val="50000"/>
              </a:srgbClr>
            </a:outerShdw>
          </a:effectLst>
        </p:spPr>
      </p:pic>
      <p:pic>
        <p:nvPicPr>
          <p:cNvPr id="77" name="Google Shape;77;p16"/>
          <p:cNvPicPr preferRelativeResize="0"/>
          <p:nvPr/>
        </p:nvPicPr>
        <p:blipFill>
          <a:blip r:embed="rId4">
            <a:alphaModFix/>
          </a:blip>
          <a:stretch>
            <a:fillRect/>
          </a:stretch>
        </p:blipFill>
        <p:spPr>
          <a:xfrm>
            <a:off x="435850" y="251125"/>
            <a:ext cx="1296475" cy="884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419075" y="647475"/>
            <a:ext cx="3804300" cy="532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2950" b="1"/>
              <a:t> APPROACH	</a:t>
            </a:r>
            <a:endParaRPr sz="2950" b="1"/>
          </a:p>
          <a:p>
            <a:pPr marL="0" lvl="0" indent="0" algn="l" rtl="0">
              <a:spcBef>
                <a:spcPts val="0"/>
              </a:spcBef>
              <a:spcAft>
                <a:spcPts val="0"/>
              </a:spcAft>
              <a:buClr>
                <a:schemeClr val="dk1"/>
              </a:buClr>
              <a:buSzPts val="1100"/>
              <a:buFont typeface="Arial"/>
              <a:buNone/>
            </a:pPr>
            <a:endParaRPr sz="2950" b="1"/>
          </a:p>
          <a:p>
            <a:pPr marL="0" lvl="0" indent="0" algn="l" rtl="0">
              <a:spcBef>
                <a:spcPts val="0"/>
              </a:spcBef>
              <a:spcAft>
                <a:spcPts val="0"/>
              </a:spcAft>
              <a:buNone/>
            </a:pPr>
            <a:endParaRPr sz="2950" b="1"/>
          </a:p>
        </p:txBody>
      </p:sp>
      <p:sp>
        <p:nvSpPr>
          <p:cNvPr id="83" name="Google Shape;83;p17"/>
          <p:cNvSpPr txBox="1">
            <a:spLocks noGrp="1"/>
          </p:cNvSpPr>
          <p:nvPr>
            <p:ph type="body" idx="1"/>
          </p:nvPr>
        </p:nvSpPr>
        <p:spPr>
          <a:xfrm>
            <a:off x="405000" y="1475900"/>
            <a:ext cx="8334000" cy="3177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a:solidFill>
                  <a:schemeClr val="dk1"/>
                </a:solidFill>
              </a:rPr>
              <a:t>Our main goal is to create a communication channel through our application, where everyone may list its subsidiaries and it will be accessible to all the registered and verified firms/organizations.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Any verified provider can use our application to list their commodities for donation from anywhere. Even student, regardless of age, may participate in this initiative and help improve society.</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Also we have planned to utilize the geolocation feature of mobile devices to connect users to a database of listings and maps of things available around them at the nearest.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The application is versatile as it offers free delivery up to a distance of around 5 km, after which it the consumer may be decided whether to pay for the delivery or to pick up the item from the credible seller in person.</a:t>
            </a:r>
            <a:endParaRPr sz="1500">
              <a:solidFill>
                <a:schemeClr val="dk1"/>
              </a:solidFill>
            </a:endParaRPr>
          </a:p>
          <a:p>
            <a:pPr marL="0" lvl="0" indent="0" algn="l" rtl="0">
              <a:spcBef>
                <a:spcPts val="1200"/>
              </a:spcBef>
              <a:spcAft>
                <a:spcPts val="0"/>
              </a:spcAft>
              <a:buClr>
                <a:schemeClr val="dk1"/>
              </a:buClr>
              <a:buSzPts val="1100"/>
              <a:buFont typeface="Arial"/>
              <a:buNone/>
            </a:pPr>
            <a:endParaRPr sz="1500"/>
          </a:p>
          <a:p>
            <a:pPr marL="0" lvl="0" indent="0" algn="l" rtl="0">
              <a:spcBef>
                <a:spcPts val="1200"/>
              </a:spcBef>
              <a:spcAft>
                <a:spcPts val="0"/>
              </a:spcAft>
              <a:buClr>
                <a:schemeClr val="dk1"/>
              </a:buClr>
              <a:buSzPts val="1100"/>
              <a:buFont typeface="Arial"/>
              <a:buNone/>
            </a:pPr>
            <a:endParaRPr sz="1500"/>
          </a:p>
          <a:p>
            <a:pPr marL="0" lvl="0" indent="0" algn="l" rtl="0">
              <a:spcBef>
                <a:spcPts val="1200"/>
              </a:spcBef>
              <a:spcAft>
                <a:spcPts val="1200"/>
              </a:spcAft>
              <a:buNone/>
            </a:pPr>
            <a:endParaRPr sz="1500"/>
          </a:p>
        </p:txBody>
      </p:sp>
      <p:pic>
        <p:nvPicPr>
          <p:cNvPr id="84" name="Google Shape;84;p17"/>
          <p:cNvPicPr preferRelativeResize="0"/>
          <p:nvPr/>
        </p:nvPicPr>
        <p:blipFill rotWithShape="1">
          <a:blip r:embed="rId3">
            <a:alphaModFix/>
          </a:blip>
          <a:srcRect/>
          <a:stretch/>
        </p:blipFill>
        <p:spPr>
          <a:xfrm>
            <a:off x="5682925" y="286125"/>
            <a:ext cx="1293000" cy="1254900"/>
          </a:xfrm>
          <a:prstGeom prst="flowChartConnector">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426875"/>
            <a:ext cx="8520600" cy="4194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sz="1190">
                <a:solidFill>
                  <a:schemeClr val="dk1"/>
                </a:solidFill>
              </a:rPr>
              <a:t>                                                                     </a:t>
            </a:r>
            <a:r>
              <a:rPr lang="en" sz="3050" b="1">
                <a:solidFill>
                  <a:schemeClr val="dk1"/>
                </a:solidFill>
              </a:rPr>
              <a:t>FEATURES</a:t>
            </a:r>
            <a:endParaRPr sz="3050" b="1">
              <a:solidFill>
                <a:schemeClr val="dk1"/>
              </a:solidFill>
            </a:endParaRPr>
          </a:p>
          <a:p>
            <a:pPr marL="0" lvl="0" indent="0" algn="l" rtl="0">
              <a:lnSpc>
                <a:spcPct val="105000"/>
              </a:lnSpc>
              <a:spcBef>
                <a:spcPts val="1200"/>
              </a:spcBef>
              <a:spcAft>
                <a:spcPts val="0"/>
              </a:spcAft>
              <a:buSzPts val="605"/>
              <a:buNone/>
            </a:pPr>
            <a:r>
              <a:rPr lang="en" sz="1590">
                <a:solidFill>
                  <a:schemeClr val="dk1"/>
                </a:solidFill>
              </a:rPr>
              <a:t>The donation application should have the following features:</a:t>
            </a:r>
            <a:endParaRPr sz="1590">
              <a:solidFill>
                <a:schemeClr val="dk1"/>
              </a:solidFill>
            </a:endParaRPr>
          </a:p>
          <a:p>
            <a:pPr marL="457200" lvl="0" indent="-329565" algn="l" rtl="0">
              <a:lnSpc>
                <a:spcPct val="105000"/>
              </a:lnSpc>
              <a:spcBef>
                <a:spcPts val="1200"/>
              </a:spcBef>
              <a:spcAft>
                <a:spcPts val="0"/>
              </a:spcAft>
              <a:buClr>
                <a:schemeClr val="dk1"/>
              </a:buClr>
              <a:buSzPts val="1590"/>
              <a:buChar char="●"/>
            </a:pPr>
            <a:r>
              <a:rPr lang="en" sz="1590">
                <a:solidFill>
                  <a:schemeClr val="dk1"/>
                </a:solidFill>
              </a:rPr>
              <a:t>User Registration: A user-friendly registration process that allows contributors to sign up and create a profile.</a:t>
            </a:r>
            <a:endParaRPr sz="1590">
              <a:solidFill>
                <a:schemeClr val="dk1"/>
              </a:solidFill>
            </a:endParaRPr>
          </a:p>
          <a:p>
            <a:pPr marL="457200" lvl="0" indent="-329565" algn="l" rtl="0">
              <a:lnSpc>
                <a:spcPct val="105000"/>
              </a:lnSpc>
              <a:spcBef>
                <a:spcPts val="0"/>
              </a:spcBef>
              <a:spcAft>
                <a:spcPts val="0"/>
              </a:spcAft>
              <a:buClr>
                <a:schemeClr val="dk1"/>
              </a:buClr>
              <a:buSzPts val="1590"/>
              <a:buChar char="●"/>
            </a:pPr>
            <a:r>
              <a:rPr lang="en" sz="1590">
                <a:solidFill>
                  <a:schemeClr val="dk1"/>
                </a:solidFill>
              </a:rPr>
              <a:t>Donation Management: A simple and secure platform for managing donations. Contributors should be able to make a donation in the form of their subsidiaries, such as money, goods, or services.</a:t>
            </a:r>
            <a:endParaRPr sz="1590">
              <a:solidFill>
                <a:schemeClr val="dk1"/>
              </a:solidFill>
            </a:endParaRPr>
          </a:p>
          <a:p>
            <a:pPr marL="457200" lvl="0" indent="-329565" algn="l" rtl="0">
              <a:lnSpc>
                <a:spcPct val="105000"/>
              </a:lnSpc>
              <a:spcBef>
                <a:spcPts val="0"/>
              </a:spcBef>
              <a:spcAft>
                <a:spcPts val="0"/>
              </a:spcAft>
              <a:buClr>
                <a:schemeClr val="dk1"/>
              </a:buClr>
              <a:buSzPts val="1590"/>
              <a:buChar char="●"/>
            </a:pPr>
            <a:r>
              <a:rPr lang="en" sz="1590">
                <a:solidFill>
                  <a:schemeClr val="dk1"/>
                </a:solidFill>
              </a:rPr>
              <a:t>Recipient Management: A system for managing recipients and ensuring that their needs are met. Recipients should be able to provide information about their needs, such as food, shelter, or healthcare.</a:t>
            </a:r>
            <a:endParaRPr sz="1590">
              <a:solidFill>
                <a:schemeClr val="dk1"/>
              </a:solidFill>
            </a:endParaRPr>
          </a:p>
          <a:p>
            <a:pPr marL="457200" lvl="0" indent="-329565" algn="l" rtl="0">
              <a:lnSpc>
                <a:spcPct val="105000"/>
              </a:lnSpc>
              <a:spcBef>
                <a:spcPts val="0"/>
              </a:spcBef>
              <a:spcAft>
                <a:spcPts val="0"/>
              </a:spcAft>
              <a:buClr>
                <a:schemeClr val="dk1"/>
              </a:buClr>
              <a:buSzPts val="1590"/>
              <a:buChar char="●"/>
            </a:pPr>
            <a:r>
              <a:rPr lang="en" sz="1590">
                <a:solidFill>
                  <a:schemeClr val="dk1"/>
                </a:solidFill>
              </a:rPr>
              <a:t>Mobile-Friendly Design: The application should have a mobile-friendly design, making it accessible to a larger audience</a:t>
            </a:r>
            <a:endParaRPr sz="1590">
              <a:solidFill>
                <a:schemeClr val="dk1"/>
              </a:solidFill>
            </a:endParaRPr>
          </a:p>
          <a:p>
            <a:pPr marL="0" lvl="0" indent="0" algn="l" rtl="0">
              <a:lnSpc>
                <a:spcPct val="105000"/>
              </a:lnSpc>
              <a:spcBef>
                <a:spcPts val="1200"/>
              </a:spcBef>
              <a:spcAft>
                <a:spcPts val="1200"/>
              </a:spcAft>
              <a:buSzPts val="605"/>
              <a:buNone/>
            </a:pPr>
            <a:endParaRPr sz="1090"/>
          </a:p>
        </p:txBody>
      </p:sp>
      <p:pic>
        <p:nvPicPr>
          <p:cNvPr id="90" name="Google Shape;90;p18"/>
          <p:cNvPicPr preferRelativeResize="0"/>
          <p:nvPr/>
        </p:nvPicPr>
        <p:blipFill>
          <a:blip r:embed="rId3">
            <a:alphaModFix/>
          </a:blip>
          <a:stretch>
            <a:fillRect/>
          </a:stretch>
        </p:blipFill>
        <p:spPr>
          <a:xfrm>
            <a:off x="6143600" y="374825"/>
            <a:ext cx="1433400" cy="1115400"/>
          </a:xfrm>
          <a:prstGeom prst="flowChartAlternateProcess">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35600" y="654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b="1"/>
              <a:t>TECHNOLOGY STACK</a:t>
            </a:r>
            <a:endParaRPr sz="2950" b="1"/>
          </a:p>
        </p:txBody>
      </p:sp>
      <p:sp>
        <p:nvSpPr>
          <p:cNvPr id="96" name="Google Shape;96;p19"/>
          <p:cNvSpPr txBox="1">
            <a:spLocks noGrp="1"/>
          </p:cNvSpPr>
          <p:nvPr>
            <p:ph type="body" idx="1"/>
          </p:nvPr>
        </p:nvSpPr>
        <p:spPr>
          <a:xfrm>
            <a:off x="451200" y="1453400"/>
            <a:ext cx="8520600" cy="3416400"/>
          </a:xfrm>
          <a:prstGeom prst="rect">
            <a:avLst/>
          </a:prstGeom>
        </p:spPr>
        <p:txBody>
          <a:bodyPr spcFirstLastPara="1" wrap="square" lIns="91425" tIns="91425" rIns="91425" bIns="91425" anchor="t" anchorCtr="0">
            <a:normAutofit/>
          </a:bodyPr>
          <a:lstStyle/>
          <a:p>
            <a:pPr marL="457200" lvl="0" indent="-336550" algn="l" rtl="0">
              <a:lnSpc>
                <a:spcPct val="105000"/>
              </a:lnSpc>
              <a:spcBef>
                <a:spcPts val="0"/>
              </a:spcBef>
              <a:spcAft>
                <a:spcPts val="0"/>
              </a:spcAft>
              <a:buClr>
                <a:schemeClr val="dk1"/>
              </a:buClr>
              <a:buSzPts val="1700"/>
              <a:buChar char="●"/>
            </a:pPr>
            <a:r>
              <a:rPr lang="en" sz="1700">
                <a:solidFill>
                  <a:schemeClr val="dk1"/>
                </a:solidFill>
              </a:rPr>
              <a:t>Our goal is to create an Online application that can run on Windows, Android, and other operating systems.</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Therefore, for a website, we would use react as our framework and HTML, CSS, and javascript as our front-end languages.</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Additionally, we would probably employ NoSQL and SQL for database,which would be stored with the use of MongoDB as a cluster format in a data storage space.</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To create a functional application for the specified use-case, we would mostly work using flutter and dart for a mobile-based application.</a:t>
            </a:r>
            <a:endParaRPr sz="1700">
              <a:solidFill>
                <a:schemeClr val="dk1"/>
              </a:solidFill>
            </a:endParaRPr>
          </a:p>
          <a:p>
            <a:pPr marL="0" lvl="0" indent="0" algn="l" rtl="0">
              <a:lnSpc>
                <a:spcPct val="105000"/>
              </a:lnSpc>
              <a:spcBef>
                <a:spcPts val="1200"/>
              </a:spcBef>
              <a:spcAft>
                <a:spcPts val="1200"/>
              </a:spcAft>
              <a:buNone/>
            </a:pPr>
            <a:endParaRPr sz="1700">
              <a:solidFill>
                <a:schemeClr val="dk1"/>
              </a:solidFill>
            </a:endParaRPr>
          </a:p>
        </p:txBody>
      </p:sp>
      <p:pic>
        <p:nvPicPr>
          <p:cNvPr id="97" name="Google Shape;97;p19"/>
          <p:cNvPicPr preferRelativeResize="0"/>
          <p:nvPr/>
        </p:nvPicPr>
        <p:blipFill>
          <a:blip r:embed="rId3">
            <a:alphaModFix/>
          </a:blip>
          <a:stretch>
            <a:fillRect/>
          </a:stretch>
        </p:blipFill>
        <p:spPr>
          <a:xfrm>
            <a:off x="6192950" y="335900"/>
            <a:ext cx="1629300" cy="12105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91900" y="653575"/>
            <a:ext cx="85206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50" b="1"/>
              <a:t>                        FUTURE SCOPE</a:t>
            </a:r>
            <a:endParaRPr sz="2950" b="1"/>
          </a:p>
        </p:txBody>
      </p:sp>
      <p:sp>
        <p:nvSpPr>
          <p:cNvPr id="103" name="Google Shape;103;p20"/>
          <p:cNvSpPr txBox="1">
            <a:spLocks noGrp="1"/>
          </p:cNvSpPr>
          <p:nvPr>
            <p:ph type="body" idx="1"/>
          </p:nvPr>
        </p:nvSpPr>
        <p:spPr>
          <a:xfrm>
            <a:off x="311700" y="1549050"/>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Further, we will increase our range to provide the necessities by considering a larger geological location which connects the provider and the consumer.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reduce the time barrier, we will create an algorithm which gives the information about the nearest provider.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encourage the donors, we will also provide them with the donation points which will further be redeem by the user.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order to grow this as a business we could also introduce a subscription based model in order to promote our platform. </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5499875" y="415000"/>
            <a:ext cx="2343600" cy="1046100"/>
          </a:xfrm>
          <a:prstGeom prst="flowChartAlternateProcess">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234E-0DB6-050A-60A7-9E57A18DA340}"/>
              </a:ext>
            </a:extLst>
          </p:cNvPr>
          <p:cNvSpPr>
            <a:spLocks noGrp="1"/>
          </p:cNvSpPr>
          <p:nvPr>
            <p:ph type="title"/>
          </p:nvPr>
        </p:nvSpPr>
        <p:spPr/>
        <p:txBody>
          <a:bodyPr>
            <a:normAutofit fontScale="90000"/>
          </a:bodyPr>
          <a:lstStyle/>
          <a:p>
            <a:r>
              <a:rPr lang="en-US" dirty="0"/>
              <a:t>                                    Application </a:t>
            </a:r>
            <a:endParaRPr lang="en-IN" dirty="0"/>
          </a:p>
        </p:txBody>
      </p:sp>
      <p:sp>
        <p:nvSpPr>
          <p:cNvPr id="3" name="Text Placeholder 2">
            <a:extLst>
              <a:ext uri="{FF2B5EF4-FFF2-40B4-BE49-F238E27FC236}">
                <a16:creationId xmlns:a16="http://schemas.microsoft.com/office/drawing/2014/main" id="{1DE29453-598E-56B7-5F18-E981C5875C19}"/>
              </a:ext>
            </a:extLst>
          </p:cNvPr>
          <p:cNvSpPr>
            <a:spLocks noGrp="1"/>
          </p:cNvSpPr>
          <p:nvPr>
            <p:ph type="body" idx="1"/>
          </p:nvPr>
        </p:nvSpPr>
        <p:spPr>
          <a:xfrm>
            <a:off x="311700" y="1159619"/>
            <a:ext cx="8520600" cy="3416400"/>
          </a:xfrm>
        </p:spPr>
        <p:txBody>
          <a:bodyPr/>
          <a:lstStyle/>
          <a:p>
            <a:endParaRPr lang="en-IN" dirty="0"/>
          </a:p>
        </p:txBody>
      </p:sp>
      <p:pic>
        <p:nvPicPr>
          <p:cNvPr id="5" name="Picture 4">
            <a:extLst>
              <a:ext uri="{FF2B5EF4-FFF2-40B4-BE49-F238E27FC236}">
                <a16:creationId xmlns:a16="http://schemas.microsoft.com/office/drawing/2014/main" id="{1BF96DFA-CA19-1BA6-4B61-87ABBB3E96F2}"/>
              </a:ext>
            </a:extLst>
          </p:cNvPr>
          <p:cNvPicPr>
            <a:picLocks noChangeAspect="1"/>
          </p:cNvPicPr>
          <p:nvPr/>
        </p:nvPicPr>
        <p:blipFill>
          <a:blip r:embed="rId2"/>
          <a:stretch>
            <a:fillRect/>
          </a:stretch>
        </p:blipFill>
        <p:spPr>
          <a:xfrm>
            <a:off x="757922" y="229496"/>
            <a:ext cx="2631803" cy="4698517"/>
          </a:xfrm>
          <a:prstGeom prst="rect">
            <a:avLst/>
          </a:prstGeom>
        </p:spPr>
      </p:pic>
      <p:pic>
        <p:nvPicPr>
          <p:cNvPr id="7" name="Picture 6">
            <a:extLst>
              <a:ext uri="{FF2B5EF4-FFF2-40B4-BE49-F238E27FC236}">
                <a16:creationId xmlns:a16="http://schemas.microsoft.com/office/drawing/2014/main" id="{307881E3-0749-8012-A577-FA5213737C20}"/>
              </a:ext>
            </a:extLst>
          </p:cNvPr>
          <p:cNvPicPr>
            <a:picLocks noChangeAspect="1"/>
          </p:cNvPicPr>
          <p:nvPr/>
        </p:nvPicPr>
        <p:blipFill>
          <a:blip r:embed="rId3"/>
          <a:stretch>
            <a:fillRect/>
          </a:stretch>
        </p:blipFill>
        <p:spPr>
          <a:xfrm>
            <a:off x="5754276" y="229496"/>
            <a:ext cx="2520613" cy="4705522"/>
          </a:xfrm>
          <a:prstGeom prst="rect">
            <a:avLst/>
          </a:prstGeom>
        </p:spPr>
      </p:pic>
      <p:pic>
        <p:nvPicPr>
          <p:cNvPr id="9" name="Picture 8">
            <a:extLst>
              <a:ext uri="{FF2B5EF4-FFF2-40B4-BE49-F238E27FC236}">
                <a16:creationId xmlns:a16="http://schemas.microsoft.com/office/drawing/2014/main" id="{CACF3FFD-3494-07B5-563D-2FD37B55D994}"/>
              </a:ext>
            </a:extLst>
          </p:cNvPr>
          <p:cNvPicPr>
            <a:picLocks noChangeAspect="1"/>
          </p:cNvPicPr>
          <p:nvPr/>
        </p:nvPicPr>
        <p:blipFill>
          <a:blip r:embed="rId4"/>
          <a:stretch>
            <a:fillRect/>
          </a:stretch>
        </p:blipFill>
        <p:spPr>
          <a:xfrm>
            <a:off x="3389725" y="229635"/>
            <a:ext cx="2381968" cy="4712527"/>
          </a:xfrm>
          <a:prstGeom prst="rect">
            <a:avLst/>
          </a:prstGeom>
        </p:spPr>
      </p:pic>
    </p:spTree>
    <p:extLst>
      <p:ext uri="{BB962C8B-B14F-4D97-AF65-F5344CB8AC3E}">
        <p14:creationId xmlns:p14="http://schemas.microsoft.com/office/powerpoint/2010/main" val="34653982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804</Words>
  <Application>Microsoft Office PowerPoint</Application>
  <PresentationFormat>On-screen Show (16:9)</PresentationFormat>
  <Paragraphs>49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Red Hat Display SemiBold</vt:lpstr>
      <vt:lpstr>Red Hat Display</vt:lpstr>
      <vt:lpstr>Red Hat Display ExtraBold</vt:lpstr>
      <vt:lpstr>Arial</vt:lpstr>
      <vt:lpstr>Simple Light</vt:lpstr>
      <vt:lpstr>PowerPoint Presentation</vt:lpstr>
      <vt:lpstr>                                      PROBLEM DETAILS </vt:lpstr>
      <vt:lpstr>                          INSPIRATION</vt:lpstr>
      <vt:lpstr>                THEME  </vt:lpstr>
      <vt:lpstr> APPROACH   </vt:lpstr>
      <vt:lpstr>PowerPoint Presentation</vt:lpstr>
      <vt:lpstr>TECHNOLOGY STACK</vt:lpstr>
      <vt:lpstr>                        FUTURE SCOPE</vt:lpstr>
      <vt:lpstr>                                    Application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soumya rathore</cp:lastModifiedBy>
  <cp:revision>2</cp:revision>
  <dcterms:modified xsi:type="dcterms:W3CDTF">2023-02-25T06:00:54Z</dcterms:modified>
</cp:coreProperties>
</file>