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D998ABA.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5_DE148EBD.xml" ContentType="application/vnd.ms-powerpoint.comments+xml"/>
  <Override PartName="/ppt/comments/modernComment_108_2D2EE11D.xml" ContentType="application/vnd.ms-powerpoint.comments+xml"/>
  <Override PartName="/ppt/comments/modernComment_106_C5E7920C.xml" ContentType="application/vnd.ms-powerpoint.comments+xml"/>
  <Override PartName="/ppt/comments/modernComment_107_FD830FB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1" r:id="rId6"/>
    <p:sldId id="264"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CD6EE6-30E0-784E-173B-0A745234FB18}" name="Ankita Gondkar" initials="AG" userId="9f7d60bc227927a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2_D998ABA.xml><?xml version="1.0" encoding="utf-8"?>
<p188:cmLst xmlns:a="http://schemas.openxmlformats.org/drawingml/2006/main" xmlns:r="http://schemas.openxmlformats.org/officeDocument/2006/relationships" xmlns:p188="http://schemas.microsoft.com/office/powerpoint/2018/8/main">
  <p188:cm id="{059234AB-264B-461E-BC37-CBD5CD48B6C0}" authorId="{AFCD6EE6-30E0-784E-173B-0A745234FB18}" created="2023-11-06T20:34:02.939">
    <pc:sldMkLst xmlns:pc="http://schemas.microsoft.com/office/powerpoint/2013/main/command">
      <pc:docMk/>
      <pc:sldMk cId="228166330" sldId="258"/>
    </pc:sldMkLst>
    <p188:txBody>
      <a:bodyPr/>
      <a:lstStyle/>
      <a:p>
        <a:r>
          <a:rPr lang="en-US"/>
          <a:t>Types of Skin Cancer
1. Melanocytic nevi                
2. Melanoma                          
3. Benign keratosis-like lesions     
4. Basal cell carcinoma            
5. Actinic keratoses               
6. Vascular lesions                   
7. Dermatofibroma 
A CNN model, which stands for Convolutional Neural Network, is a type of deep learning neural network specifically designed for processing and analyzing visual data, such as images and videos.      </a:t>
        </a:r>
      </a:p>
    </p188:txBody>
  </p188:cm>
</p188:cmLst>
</file>

<file path=ppt/comments/modernComment_105_DE148EBD.xml><?xml version="1.0" encoding="utf-8"?>
<p188:cmLst xmlns:a="http://schemas.openxmlformats.org/drawingml/2006/main" xmlns:r="http://schemas.openxmlformats.org/officeDocument/2006/relationships" xmlns:p188="http://schemas.microsoft.com/office/powerpoint/2018/8/main">
  <p188:cm id="{EB6D484E-1966-426D-8AA1-85BE23621B68}" authorId="{AFCD6EE6-30E0-784E-173B-0A745234FB18}" created="2023-11-06T21:00:05.179">
    <pc:sldMkLst xmlns:pc="http://schemas.microsoft.com/office/powerpoint/2013/main/command">
      <pc:docMk/>
      <pc:sldMk cId="3725889213" sldId="261"/>
    </pc:sldMkLst>
    <p188:txBody>
      <a:bodyPr/>
      <a:lstStyle/>
      <a:p>
        <a:r>
          <a:rPr lang="en-US"/>
          <a:t>The count of images for each type
1. Melanocytic nevi                  6705
2. Melanoma                          1113
3. Benign keratosis-like lesions     1099
4. Basal cell carcinoma               514
5. Actinic keratoses                  327
6. Vascular lesions                   142
7. Dermatofibroma                     115</a:t>
        </a:r>
      </a:p>
    </p188:txBody>
  </p188:cm>
</p188:cmLst>
</file>

<file path=ppt/comments/modernComment_106_C5E7920C.xml><?xml version="1.0" encoding="utf-8"?>
<p188:cmLst xmlns:a="http://schemas.openxmlformats.org/drawingml/2006/main" xmlns:r="http://schemas.openxmlformats.org/officeDocument/2006/relationships" xmlns:p188="http://schemas.microsoft.com/office/powerpoint/2018/8/main">
  <p188:cm id="{46F0AB7B-5602-4BE5-A67E-AE67CC4B7FD5}" authorId="{AFCD6EE6-30E0-784E-173B-0A745234FB18}" created="2023-11-06T18:54:04.029">
    <ac:deMkLst xmlns:ac="http://schemas.microsoft.com/office/drawing/2013/main/command">
      <pc:docMk xmlns:pc="http://schemas.microsoft.com/office/powerpoint/2013/main/command"/>
      <pc:sldMk xmlns:pc="http://schemas.microsoft.com/office/powerpoint/2013/main/command" cId="3320287756" sldId="262"/>
      <ac:picMk id="2050" creationId="{C8772242-1DF4-95DC-85A5-E4A6BCE65EAA}"/>
    </ac:deMkLst>
    <p188:txBody>
      <a:bodyPr/>
      <a:lstStyle/>
      <a:p>
        <a:r>
          <a:rPr lang="en-US"/>
          <a:t>Confidence: It is a measure of how certain the model is in its prediction
The predicted count from the Test images for Melanocytic nevi was the highest, but the average confidence for Melanocytic nevi was the lowest, suggesting that the model may be more likely to predict Melanocytic nevi, even if it is not very confident in its prediction</a:t>
        </a:r>
      </a:p>
    </p188:txBody>
  </p188:cm>
</p188:cmLst>
</file>

<file path=ppt/comments/modernComment_107_FD830FBB.xml><?xml version="1.0" encoding="utf-8"?>
<p188:cmLst xmlns:a="http://schemas.openxmlformats.org/drawingml/2006/main" xmlns:r="http://schemas.openxmlformats.org/officeDocument/2006/relationships" xmlns:p188="http://schemas.microsoft.com/office/powerpoint/2018/8/main">
  <p188:cm id="{A5FFCE76-E777-4291-9D50-5047BE369878}" authorId="{AFCD6EE6-30E0-784E-173B-0A745234FB18}" created="2023-11-06T20:15:36.933">
    <pc:sldMkLst xmlns:pc="http://schemas.microsoft.com/office/powerpoint/2013/main/command">
      <pc:docMk/>
      <pc:sldMk cId="4253224891" sldId="263"/>
    </pc:sldMkLst>
    <p188:txBody>
      <a:bodyPr/>
      <a:lstStyle/>
      <a:p>
        <a:r>
          <a:rPr lang="en-US"/>
          <a:t>Confidence: It is a measure of how certain the model is in its prediction
The average confidence and accuracy for these three types are nearly identical, indicating that both models perform well for these specific categories. This suggests that AutoML can be a more efficient choice compared to traditional models, as it delivers similar performance without the need for extensive coding efforts.</a:t>
        </a:r>
      </a:p>
    </p188:txBody>
  </p188:cm>
</p188:cmLst>
</file>

<file path=ppt/comments/modernComment_108_2D2EE11D.xml><?xml version="1.0" encoding="utf-8"?>
<p188:cmLst xmlns:a="http://schemas.openxmlformats.org/drawingml/2006/main" xmlns:r="http://schemas.openxmlformats.org/officeDocument/2006/relationships" xmlns:p188="http://schemas.microsoft.com/office/powerpoint/2018/8/main">
  <p188:cm id="{6057101B-3F0D-4D4D-9430-D1B23752169E}" authorId="{AFCD6EE6-30E0-784E-173B-0A745234FB18}" created="2023-11-06T21:06:23.262">
    <pc:sldMkLst xmlns:pc="http://schemas.microsoft.com/office/powerpoint/2013/main/command">
      <pc:docMk/>
      <pc:sldMk cId="758047005" sldId="264"/>
    </pc:sldMkLst>
    <p188:txBody>
      <a:bodyPr/>
      <a:lstStyle/>
      <a:p>
        <a:r>
          <a:rPr lang="en-US"/>
          <a:t> Both models provide consistent predictions for vascular lesions suggesting that this particular class may have distinct and easily recognizable features.
</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DF7F21-A953-4EDF-B87B-348574565AD6}"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DDE13871-AA23-4705-B0DD-ACB7445C2E96}">
      <dgm:prSet custT="1"/>
      <dgm:spPr/>
      <dgm:t>
        <a:bodyPr/>
        <a:lstStyle/>
        <a:p>
          <a:r>
            <a:rPr lang="en-US" sz="2400" kern="1200" dirty="0">
              <a:solidFill>
                <a:schemeClr val="tx1">
                  <a:lumMod val="75000"/>
                  <a:lumOff val="25000"/>
                </a:schemeClr>
              </a:solidFill>
              <a:latin typeface="+mn-lt"/>
              <a:ea typeface="+mn-ea"/>
              <a:cs typeface="+mn-cs"/>
            </a:rPr>
            <a:t>Data</a:t>
          </a:r>
          <a:r>
            <a:rPr lang="en-US" sz="2400" kern="1200" dirty="0"/>
            <a:t> Ingestion</a:t>
          </a:r>
        </a:p>
      </dgm:t>
    </dgm:pt>
    <dgm:pt modelId="{C5FA9733-08DD-45F1-9B4A-57990CB05461}" type="parTrans" cxnId="{C209D939-4C76-460F-91F6-6004B9427C44}">
      <dgm:prSet/>
      <dgm:spPr/>
      <dgm:t>
        <a:bodyPr/>
        <a:lstStyle/>
        <a:p>
          <a:endParaRPr lang="en-US"/>
        </a:p>
      </dgm:t>
    </dgm:pt>
    <dgm:pt modelId="{1687FCB4-B07C-4495-94A0-5BD7F98677D3}" type="sibTrans" cxnId="{C209D939-4C76-460F-91F6-6004B9427C44}">
      <dgm:prSet/>
      <dgm:spPr/>
      <dgm:t>
        <a:bodyPr/>
        <a:lstStyle/>
        <a:p>
          <a:endParaRPr lang="en-US"/>
        </a:p>
      </dgm:t>
    </dgm:pt>
    <dgm:pt modelId="{A151672B-5445-4699-84B4-CB5CA2330C07}">
      <dgm:prSet custT="1"/>
      <dgm:spPr/>
      <dgm:t>
        <a:bodyPr/>
        <a:lstStyle/>
        <a:p>
          <a:r>
            <a:rPr lang="en-US" sz="2400" kern="1200" dirty="0">
              <a:solidFill>
                <a:srgbClr val="000000">
                  <a:lumMod val="75000"/>
                  <a:lumOff val="25000"/>
                </a:srgbClr>
              </a:solidFill>
              <a:latin typeface="Calibri" panose="020F0502020204030204"/>
              <a:ea typeface="+mn-ea"/>
              <a:cs typeface="+mn-cs"/>
            </a:rPr>
            <a:t>Data</a:t>
          </a:r>
          <a:r>
            <a:rPr lang="en-US" sz="2000" kern="1200" dirty="0"/>
            <a:t> </a:t>
          </a:r>
          <a:r>
            <a:rPr lang="en-US" sz="2400" kern="1200" dirty="0">
              <a:solidFill>
                <a:srgbClr val="000000">
                  <a:lumMod val="75000"/>
                  <a:lumOff val="25000"/>
                </a:srgbClr>
              </a:solidFill>
              <a:latin typeface="Calibri" panose="020F0502020204030204"/>
              <a:ea typeface="+mn-ea"/>
              <a:cs typeface="+mn-cs"/>
            </a:rPr>
            <a:t>Preparation</a:t>
          </a:r>
        </a:p>
      </dgm:t>
    </dgm:pt>
    <dgm:pt modelId="{669E06B3-5724-4954-869A-3FED03A4D7E4}" type="parTrans" cxnId="{662D1498-3D60-47A3-9531-EAA27D667FA6}">
      <dgm:prSet/>
      <dgm:spPr/>
      <dgm:t>
        <a:bodyPr/>
        <a:lstStyle/>
        <a:p>
          <a:endParaRPr lang="en-US"/>
        </a:p>
      </dgm:t>
    </dgm:pt>
    <dgm:pt modelId="{C97D8CCB-990F-4076-8B31-7C56ECF4A4A6}" type="sibTrans" cxnId="{662D1498-3D60-47A3-9531-EAA27D667FA6}">
      <dgm:prSet/>
      <dgm:spPr/>
      <dgm:t>
        <a:bodyPr/>
        <a:lstStyle/>
        <a:p>
          <a:endParaRPr lang="en-US"/>
        </a:p>
      </dgm:t>
    </dgm:pt>
    <dgm:pt modelId="{578A6626-7EC8-4907-8CAA-F34F87183400}">
      <dgm:prSet custT="1"/>
      <dgm:spPr/>
      <dgm:t>
        <a:bodyPr/>
        <a:lstStyle/>
        <a:p>
          <a:r>
            <a:rPr lang="en-US" sz="2400" kern="1200" dirty="0">
              <a:solidFill>
                <a:srgbClr val="000000">
                  <a:lumMod val="75000"/>
                  <a:lumOff val="25000"/>
                </a:srgbClr>
              </a:solidFill>
              <a:latin typeface="Calibri" panose="020F0502020204030204"/>
              <a:ea typeface="+mn-ea"/>
              <a:cs typeface="+mn-cs"/>
            </a:rPr>
            <a:t>Model</a:t>
          </a:r>
          <a:r>
            <a:rPr lang="en-US" sz="2000" kern="1200" dirty="0"/>
            <a:t> </a:t>
          </a:r>
          <a:r>
            <a:rPr lang="en-US" sz="2400" kern="1200" dirty="0">
              <a:solidFill>
                <a:srgbClr val="000000">
                  <a:lumMod val="75000"/>
                  <a:lumOff val="25000"/>
                </a:srgbClr>
              </a:solidFill>
              <a:latin typeface="Calibri" panose="020F0502020204030204"/>
              <a:ea typeface="+mn-ea"/>
              <a:cs typeface="+mn-cs"/>
            </a:rPr>
            <a:t>Training</a:t>
          </a:r>
        </a:p>
      </dgm:t>
    </dgm:pt>
    <dgm:pt modelId="{D2EC295B-D158-45A3-AE2E-D823A63F5E18}" type="parTrans" cxnId="{D4F030A5-3141-467C-845C-00D5A062A8C7}">
      <dgm:prSet/>
      <dgm:spPr/>
      <dgm:t>
        <a:bodyPr/>
        <a:lstStyle/>
        <a:p>
          <a:endParaRPr lang="en-US"/>
        </a:p>
      </dgm:t>
    </dgm:pt>
    <dgm:pt modelId="{8EC87C67-AC1F-4AD0-AD19-97ABB578C258}" type="sibTrans" cxnId="{D4F030A5-3141-467C-845C-00D5A062A8C7}">
      <dgm:prSet/>
      <dgm:spPr/>
      <dgm:t>
        <a:bodyPr/>
        <a:lstStyle/>
        <a:p>
          <a:endParaRPr lang="en-US"/>
        </a:p>
      </dgm:t>
    </dgm:pt>
    <dgm:pt modelId="{A39A4C2B-7563-4531-84C6-D510DCCA16FB}">
      <dgm:prSet custT="1"/>
      <dgm:spPr/>
      <dgm:t>
        <a:bodyPr/>
        <a:lstStyle/>
        <a:p>
          <a:r>
            <a:rPr lang="en-US" sz="2400" kern="1200" dirty="0">
              <a:solidFill>
                <a:srgbClr val="000000">
                  <a:lumMod val="75000"/>
                  <a:lumOff val="25000"/>
                </a:srgbClr>
              </a:solidFill>
              <a:latin typeface="Calibri" panose="020F0502020204030204"/>
              <a:ea typeface="+mn-ea"/>
              <a:cs typeface="+mn-cs"/>
            </a:rPr>
            <a:t>Model</a:t>
          </a:r>
          <a:r>
            <a:rPr lang="en-US" sz="2000" kern="1200" dirty="0"/>
            <a:t> </a:t>
          </a:r>
          <a:r>
            <a:rPr lang="en-US" sz="2400" kern="1200" dirty="0">
              <a:solidFill>
                <a:srgbClr val="000000">
                  <a:lumMod val="75000"/>
                  <a:lumOff val="25000"/>
                </a:srgbClr>
              </a:solidFill>
              <a:latin typeface="Calibri" panose="020F0502020204030204"/>
              <a:ea typeface="+mn-ea"/>
              <a:cs typeface="+mn-cs"/>
            </a:rPr>
            <a:t>Evaluation</a:t>
          </a:r>
        </a:p>
      </dgm:t>
    </dgm:pt>
    <dgm:pt modelId="{F0E4D953-8A98-4B08-9A0A-696314D2BED1}" type="parTrans" cxnId="{80908D46-46E2-4120-B1CE-BBB7349BBB1C}">
      <dgm:prSet/>
      <dgm:spPr/>
      <dgm:t>
        <a:bodyPr/>
        <a:lstStyle/>
        <a:p>
          <a:endParaRPr lang="en-US"/>
        </a:p>
      </dgm:t>
    </dgm:pt>
    <dgm:pt modelId="{C6D4316C-9D4D-45D5-B996-2C1D7030072D}" type="sibTrans" cxnId="{80908D46-46E2-4120-B1CE-BBB7349BBB1C}">
      <dgm:prSet/>
      <dgm:spPr/>
      <dgm:t>
        <a:bodyPr/>
        <a:lstStyle/>
        <a:p>
          <a:endParaRPr lang="en-US"/>
        </a:p>
      </dgm:t>
    </dgm:pt>
    <dgm:pt modelId="{D428FECA-CD1C-4E11-AA0F-2BE30B76EB94}" type="pres">
      <dgm:prSet presAssocID="{A4DF7F21-A953-4EDF-B87B-348574565AD6}" presName="root" presStyleCnt="0">
        <dgm:presLayoutVars>
          <dgm:dir/>
          <dgm:resizeHandles val="exact"/>
        </dgm:presLayoutVars>
      </dgm:prSet>
      <dgm:spPr/>
    </dgm:pt>
    <dgm:pt modelId="{2E28D270-CF8C-4CB6-8036-E80E12345B90}" type="pres">
      <dgm:prSet presAssocID="{DDE13871-AA23-4705-B0DD-ACB7445C2E96}" presName="compNode" presStyleCnt="0"/>
      <dgm:spPr/>
    </dgm:pt>
    <dgm:pt modelId="{57BAA8CA-B478-4BBF-863F-EFE810625518}" type="pres">
      <dgm:prSet presAssocID="{DDE13871-AA23-4705-B0DD-ACB7445C2E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rgbClr val="FFC000"/>
          </a:solidFill>
        </a:ln>
      </dgm:spPr>
      <dgm:extLst>
        <a:ext uri="{E40237B7-FDA0-4F09-8148-C483321AD2D9}">
          <dgm14:cNvPr xmlns:dgm14="http://schemas.microsoft.com/office/drawing/2010/diagram" id="0" name="" descr="Database"/>
        </a:ext>
      </dgm:extLst>
    </dgm:pt>
    <dgm:pt modelId="{24927A09-2138-4D9C-9F5C-C7F76F8D2D5F}" type="pres">
      <dgm:prSet presAssocID="{DDE13871-AA23-4705-B0DD-ACB7445C2E96}" presName="spaceRect" presStyleCnt="0"/>
      <dgm:spPr/>
    </dgm:pt>
    <dgm:pt modelId="{F64556B6-A141-4D2E-B61E-2B0C66B79412}" type="pres">
      <dgm:prSet presAssocID="{DDE13871-AA23-4705-B0DD-ACB7445C2E96}" presName="textRect" presStyleLbl="revTx" presStyleIdx="0" presStyleCnt="4" custScaleY="100000" custLinFactY="-49658" custLinFactNeighborX="90855" custLinFactNeighborY="-100000">
        <dgm:presLayoutVars>
          <dgm:chMax val="1"/>
          <dgm:chPref val="1"/>
        </dgm:presLayoutVars>
      </dgm:prSet>
      <dgm:spPr/>
    </dgm:pt>
    <dgm:pt modelId="{3C6EE493-60CE-48D2-A67D-32A6D6F0E8FA}" type="pres">
      <dgm:prSet presAssocID="{1687FCB4-B07C-4495-94A0-5BD7F98677D3}" presName="sibTrans" presStyleCnt="0"/>
      <dgm:spPr/>
    </dgm:pt>
    <dgm:pt modelId="{D3DF00C6-C709-4B45-BCA1-B7BEE892396A}" type="pres">
      <dgm:prSet presAssocID="{A151672B-5445-4699-84B4-CB5CA2330C07}" presName="compNode" presStyleCnt="0"/>
      <dgm:spPr/>
    </dgm:pt>
    <dgm:pt modelId="{F68E0466-6321-495F-9C27-F4C73B623B52}" type="pres">
      <dgm:prSet presAssocID="{A151672B-5445-4699-84B4-CB5CA2330C07}" presName="iconRect" presStyleLbl="node1" presStyleIdx="1" presStyleCnt="4" custLinFactX="-100000" custLinFactY="23870" custLinFactNeighborX="-161577"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accent1">
              <a:lumMod val="60000"/>
              <a:lumOff val="40000"/>
            </a:schemeClr>
          </a:solidFill>
        </a:ln>
      </dgm:spPr>
      <dgm:extLst>
        <a:ext uri="{E40237B7-FDA0-4F09-8148-C483321AD2D9}">
          <dgm14:cNvPr xmlns:dgm14="http://schemas.microsoft.com/office/drawing/2010/diagram" id="0" name="" descr="Bar chart"/>
        </a:ext>
      </dgm:extLst>
    </dgm:pt>
    <dgm:pt modelId="{208A794F-CEF3-499E-B0B5-198AFBA59A66}" type="pres">
      <dgm:prSet presAssocID="{A151672B-5445-4699-84B4-CB5CA2330C07}" presName="spaceRect" presStyleCnt="0"/>
      <dgm:spPr/>
    </dgm:pt>
    <dgm:pt modelId="{40611341-9561-4D71-BCEF-DD91CE0AAF08}" type="pres">
      <dgm:prSet presAssocID="{A151672B-5445-4699-84B4-CB5CA2330C07}" presName="textRect" presStyleLbl="revTx" presStyleIdx="1" presStyleCnt="4" custLinFactNeighborX="-26645" custLinFactNeighborY="-10281">
        <dgm:presLayoutVars>
          <dgm:chMax val="1"/>
          <dgm:chPref val="1"/>
        </dgm:presLayoutVars>
      </dgm:prSet>
      <dgm:spPr/>
    </dgm:pt>
    <dgm:pt modelId="{812BE8E6-636D-4391-A2FB-DC4F1FD65F54}" type="pres">
      <dgm:prSet presAssocID="{C97D8CCB-990F-4076-8B31-7C56ECF4A4A6}" presName="sibTrans" presStyleCnt="0"/>
      <dgm:spPr/>
    </dgm:pt>
    <dgm:pt modelId="{BCC6868E-CBFE-4E0A-B952-533DCD475D4D}" type="pres">
      <dgm:prSet presAssocID="{578A6626-7EC8-4907-8CAA-F34F87183400}" presName="compNode" presStyleCnt="0"/>
      <dgm:spPr/>
    </dgm:pt>
    <dgm:pt modelId="{8415278A-D8E2-4BEE-B8BB-E57BBB39E549}" type="pres">
      <dgm:prSet presAssocID="{578A6626-7EC8-4907-8CAA-F34F87183400}" presName="iconRect" presStyleLbl="node1" presStyleIdx="2" presStyleCnt="4" custLinFactNeighborX="1450" custLinFactNeighborY="-2598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rgbClr val="FFC000"/>
          </a:solidFill>
        </a:ln>
      </dgm:spPr>
      <dgm:extLst>
        <a:ext uri="{E40237B7-FDA0-4F09-8148-C483321AD2D9}">
          <dgm14:cNvPr xmlns:dgm14="http://schemas.microsoft.com/office/drawing/2010/diagram" id="0" name="" descr="Teacher"/>
        </a:ext>
      </dgm:extLst>
    </dgm:pt>
    <dgm:pt modelId="{96DB54E6-E614-42C6-B8E0-78D0907336E5}" type="pres">
      <dgm:prSet presAssocID="{578A6626-7EC8-4907-8CAA-F34F87183400}" presName="spaceRect" presStyleCnt="0"/>
      <dgm:spPr/>
    </dgm:pt>
    <dgm:pt modelId="{329B4FD8-B8EB-496A-9372-B7392E8071F5}" type="pres">
      <dgm:prSet presAssocID="{578A6626-7EC8-4907-8CAA-F34F87183400}" presName="textRect" presStyleLbl="revTx" presStyleIdx="2" presStyleCnt="4" custLinFactY="-79309" custLinFactNeighborX="90855" custLinFactNeighborY="-100000">
        <dgm:presLayoutVars>
          <dgm:chMax val="1"/>
          <dgm:chPref val="1"/>
        </dgm:presLayoutVars>
      </dgm:prSet>
      <dgm:spPr/>
    </dgm:pt>
    <dgm:pt modelId="{FD23E2DA-1F62-4334-A639-9BDECC96ABE2}" type="pres">
      <dgm:prSet presAssocID="{8EC87C67-AC1F-4AD0-AD19-97ABB578C258}" presName="sibTrans" presStyleCnt="0"/>
      <dgm:spPr/>
    </dgm:pt>
    <dgm:pt modelId="{613FDE89-5555-494C-88C5-F7339DB8FDD7}" type="pres">
      <dgm:prSet presAssocID="{A39A4C2B-7563-4531-84C6-D510DCCA16FB}" presName="compNode" presStyleCnt="0"/>
      <dgm:spPr/>
    </dgm:pt>
    <dgm:pt modelId="{DD3D5A98-9EC1-421C-B678-8A66F9E5A066}" type="pres">
      <dgm:prSet presAssocID="{A39A4C2B-7563-4531-84C6-D510DCCA16FB}" presName="iconRect" presStyleLbl="node1" presStyleIdx="3" presStyleCnt="4" custLinFactX="-100000" custLinFactY="233" custLinFactNeighborX="-159139"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chemeClr val="accent1">
              <a:lumMod val="60000"/>
              <a:lumOff val="40000"/>
            </a:schemeClr>
          </a:solidFill>
        </a:ln>
      </dgm:spPr>
      <dgm:extLst>
        <a:ext uri="{E40237B7-FDA0-4F09-8148-C483321AD2D9}">
          <dgm14:cNvPr xmlns:dgm14="http://schemas.microsoft.com/office/drawing/2010/diagram" id="0" name="" descr="Checkmark"/>
        </a:ext>
      </dgm:extLst>
    </dgm:pt>
    <dgm:pt modelId="{31E7C29F-E69F-4B28-A6C3-5ED0228A4583}" type="pres">
      <dgm:prSet presAssocID="{A39A4C2B-7563-4531-84C6-D510DCCA16FB}" presName="spaceRect" presStyleCnt="0"/>
      <dgm:spPr/>
    </dgm:pt>
    <dgm:pt modelId="{5605FA20-2F27-4498-9EF4-F359681FBFF7}" type="pres">
      <dgm:prSet presAssocID="{A39A4C2B-7563-4531-84C6-D510DCCA16FB}" presName="textRect" presStyleLbl="revTx" presStyleIdx="3" presStyleCnt="4" custLinFactNeighborX="-23647" custLinFactNeighborY="-35754">
        <dgm:presLayoutVars>
          <dgm:chMax val="1"/>
          <dgm:chPref val="1"/>
        </dgm:presLayoutVars>
      </dgm:prSet>
      <dgm:spPr/>
    </dgm:pt>
  </dgm:ptLst>
  <dgm:cxnLst>
    <dgm:cxn modelId="{92DD6624-6595-4B86-88B1-7FFAEED0F546}" type="presOf" srcId="{A4DF7F21-A953-4EDF-B87B-348574565AD6}" destId="{D428FECA-CD1C-4E11-AA0F-2BE30B76EB94}" srcOrd="0" destOrd="0" presId="urn:microsoft.com/office/officeart/2018/2/layout/IconLabelList"/>
    <dgm:cxn modelId="{7B040031-B2DE-4AB4-A166-37A1CC931A07}" type="presOf" srcId="{A151672B-5445-4699-84B4-CB5CA2330C07}" destId="{40611341-9561-4D71-BCEF-DD91CE0AAF08}" srcOrd="0" destOrd="0" presId="urn:microsoft.com/office/officeart/2018/2/layout/IconLabelList"/>
    <dgm:cxn modelId="{C209D939-4C76-460F-91F6-6004B9427C44}" srcId="{A4DF7F21-A953-4EDF-B87B-348574565AD6}" destId="{DDE13871-AA23-4705-B0DD-ACB7445C2E96}" srcOrd="0" destOrd="0" parTransId="{C5FA9733-08DD-45F1-9B4A-57990CB05461}" sibTransId="{1687FCB4-B07C-4495-94A0-5BD7F98677D3}"/>
    <dgm:cxn modelId="{19312E41-44E4-4562-964A-D2AF57772487}" type="presOf" srcId="{DDE13871-AA23-4705-B0DD-ACB7445C2E96}" destId="{F64556B6-A141-4D2E-B61E-2B0C66B79412}" srcOrd="0" destOrd="0" presId="urn:microsoft.com/office/officeart/2018/2/layout/IconLabelList"/>
    <dgm:cxn modelId="{80908D46-46E2-4120-B1CE-BBB7349BBB1C}" srcId="{A4DF7F21-A953-4EDF-B87B-348574565AD6}" destId="{A39A4C2B-7563-4531-84C6-D510DCCA16FB}" srcOrd="3" destOrd="0" parTransId="{F0E4D953-8A98-4B08-9A0A-696314D2BED1}" sibTransId="{C6D4316C-9D4D-45D5-B996-2C1D7030072D}"/>
    <dgm:cxn modelId="{399B8651-285D-4903-9C12-4CBAE38201D3}" type="presOf" srcId="{578A6626-7EC8-4907-8CAA-F34F87183400}" destId="{329B4FD8-B8EB-496A-9372-B7392E8071F5}" srcOrd="0" destOrd="0" presId="urn:microsoft.com/office/officeart/2018/2/layout/IconLabelList"/>
    <dgm:cxn modelId="{662D1498-3D60-47A3-9531-EAA27D667FA6}" srcId="{A4DF7F21-A953-4EDF-B87B-348574565AD6}" destId="{A151672B-5445-4699-84B4-CB5CA2330C07}" srcOrd="1" destOrd="0" parTransId="{669E06B3-5724-4954-869A-3FED03A4D7E4}" sibTransId="{C97D8CCB-990F-4076-8B31-7C56ECF4A4A6}"/>
    <dgm:cxn modelId="{D4F030A5-3141-467C-845C-00D5A062A8C7}" srcId="{A4DF7F21-A953-4EDF-B87B-348574565AD6}" destId="{578A6626-7EC8-4907-8CAA-F34F87183400}" srcOrd="2" destOrd="0" parTransId="{D2EC295B-D158-45A3-AE2E-D823A63F5E18}" sibTransId="{8EC87C67-AC1F-4AD0-AD19-97ABB578C258}"/>
    <dgm:cxn modelId="{45BCACCA-22BA-4F9E-946F-908FA68014DC}" type="presOf" srcId="{A39A4C2B-7563-4531-84C6-D510DCCA16FB}" destId="{5605FA20-2F27-4498-9EF4-F359681FBFF7}" srcOrd="0" destOrd="0" presId="urn:microsoft.com/office/officeart/2018/2/layout/IconLabelList"/>
    <dgm:cxn modelId="{2784F99D-153B-45E2-8E01-E0DD027ABB65}" type="presParOf" srcId="{D428FECA-CD1C-4E11-AA0F-2BE30B76EB94}" destId="{2E28D270-CF8C-4CB6-8036-E80E12345B90}" srcOrd="0" destOrd="0" presId="urn:microsoft.com/office/officeart/2018/2/layout/IconLabelList"/>
    <dgm:cxn modelId="{C48D2CBD-8927-44AF-8486-96DFAAFB1EFB}" type="presParOf" srcId="{2E28D270-CF8C-4CB6-8036-E80E12345B90}" destId="{57BAA8CA-B478-4BBF-863F-EFE810625518}" srcOrd="0" destOrd="0" presId="urn:microsoft.com/office/officeart/2018/2/layout/IconLabelList"/>
    <dgm:cxn modelId="{CB05A33A-9D72-4DFB-9011-5B1AB5EA42C3}" type="presParOf" srcId="{2E28D270-CF8C-4CB6-8036-E80E12345B90}" destId="{24927A09-2138-4D9C-9F5C-C7F76F8D2D5F}" srcOrd="1" destOrd="0" presId="urn:microsoft.com/office/officeart/2018/2/layout/IconLabelList"/>
    <dgm:cxn modelId="{78FDE27A-CA7C-460C-BCB7-54A44CC71EB1}" type="presParOf" srcId="{2E28D270-CF8C-4CB6-8036-E80E12345B90}" destId="{F64556B6-A141-4D2E-B61E-2B0C66B79412}" srcOrd="2" destOrd="0" presId="urn:microsoft.com/office/officeart/2018/2/layout/IconLabelList"/>
    <dgm:cxn modelId="{AD2F8B0D-C6FE-4854-9DD6-C932B3E31ED1}" type="presParOf" srcId="{D428FECA-CD1C-4E11-AA0F-2BE30B76EB94}" destId="{3C6EE493-60CE-48D2-A67D-32A6D6F0E8FA}" srcOrd="1" destOrd="0" presId="urn:microsoft.com/office/officeart/2018/2/layout/IconLabelList"/>
    <dgm:cxn modelId="{9BFBD4D8-6129-4A07-BC5B-EAE58A4ADFF6}" type="presParOf" srcId="{D428FECA-CD1C-4E11-AA0F-2BE30B76EB94}" destId="{D3DF00C6-C709-4B45-BCA1-B7BEE892396A}" srcOrd="2" destOrd="0" presId="urn:microsoft.com/office/officeart/2018/2/layout/IconLabelList"/>
    <dgm:cxn modelId="{535398AF-FD26-43A0-8A97-C8F5AF22D0E8}" type="presParOf" srcId="{D3DF00C6-C709-4B45-BCA1-B7BEE892396A}" destId="{F68E0466-6321-495F-9C27-F4C73B623B52}" srcOrd="0" destOrd="0" presId="urn:microsoft.com/office/officeart/2018/2/layout/IconLabelList"/>
    <dgm:cxn modelId="{AC436010-C6C1-4178-9CFA-10D2A0A2879A}" type="presParOf" srcId="{D3DF00C6-C709-4B45-BCA1-B7BEE892396A}" destId="{208A794F-CEF3-499E-B0B5-198AFBA59A66}" srcOrd="1" destOrd="0" presId="urn:microsoft.com/office/officeart/2018/2/layout/IconLabelList"/>
    <dgm:cxn modelId="{DD2084F6-0C71-40B1-99A3-382B6B703C78}" type="presParOf" srcId="{D3DF00C6-C709-4B45-BCA1-B7BEE892396A}" destId="{40611341-9561-4D71-BCEF-DD91CE0AAF08}" srcOrd="2" destOrd="0" presId="urn:microsoft.com/office/officeart/2018/2/layout/IconLabelList"/>
    <dgm:cxn modelId="{8560D63E-641A-4C0F-99DB-32A4C7D348EA}" type="presParOf" srcId="{D428FECA-CD1C-4E11-AA0F-2BE30B76EB94}" destId="{812BE8E6-636D-4391-A2FB-DC4F1FD65F54}" srcOrd="3" destOrd="0" presId="urn:microsoft.com/office/officeart/2018/2/layout/IconLabelList"/>
    <dgm:cxn modelId="{3E4149A2-5AFA-4834-8E51-B190D157D635}" type="presParOf" srcId="{D428FECA-CD1C-4E11-AA0F-2BE30B76EB94}" destId="{BCC6868E-CBFE-4E0A-B952-533DCD475D4D}" srcOrd="4" destOrd="0" presId="urn:microsoft.com/office/officeart/2018/2/layout/IconLabelList"/>
    <dgm:cxn modelId="{DE2537BF-2B11-4472-B048-73B79E68FA75}" type="presParOf" srcId="{BCC6868E-CBFE-4E0A-B952-533DCD475D4D}" destId="{8415278A-D8E2-4BEE-B8BB-E57BBB39E549}" srcOrd="0" destOrd="0" presId="urn:microsoft.com/office/officeart/2018/2/layout/IconLabelList"/>
    <dgm:cxn modelId="{6E067C91-1661-4289-B8CD-86FA17A1FD91}" type="presParOf" srcId="{BCC6868E-CBFE-4E0A-B952-533DCD475D4D}" destId="{96DB54E6-E614-42C6-B8E0-78D0907336E5}" srcOrd="1" destOrd="0" presId="urn:microsoft.com/office/officeart/2018/2/layout/IconLabelList"/>
    <dgm:cxn modelId="{4E5320A7-9D21-431C-8327-F70B6590D532}" type="presParOf" srcId="{BCC6868E-CBFE-4E0A-B952-533DCD475D4D}" destId="{329B4FD8-B8EB-496A-9372-B7392E8071F5}" srcOrd="2" destOrd="0" presId="urn:microsoft.com/office/officeart/2018/2/layout/IconLabelList"/>
    <dgm:cxn modelId="{6F70216C-9B20-4B9F-A6E5-D3CB78AA4287}" type="presParOf" srcId="{D428FECA-CD1C-4E11-AA0F-2BE30B76EB94}" destId="{FD23E2DA-1F62-4334-A639-9BDECC96ABE2}" srcOrd="5" destOrd="0" presId="urn:microsoft.com/office/officeart/2018/2/layout/IconLabelList"/>
    <dgm:cxn modelId="{14996E5F-BA0B-4A18-8F1B-F9825F89EC2E}" type="presParOf" srcId="{D428FECA-CD1C-4E11-AA0F-2BE30B76EB94}" destId="{613FDE89-5555-494C-88C5-F7339DB8FDD7}" srcOrd="6" destOrd="0" presId="urn:microsoft.com/office/officeart/2018/2/layout/IconLabelList"/>
    <dgm:cxn modelId="{C2637166-7D60-487C-94C7-5FFC2BE196D3}" type="presParOf" srcId="{613FDE89-5555-494C-88C5-F7339DB8FDD7}" destId="{DD3D5A98-9EC1-421C-B678-8A66F9E5A066}" srcOrd="0" destOrd="0" presId="urn:microsoft.com/office/officeart/2018/2/layout/IconLabelList"/>
    <dgm:cxn modelId="{26FC807E-F28C-468B-B62E-D6A5767AE996}" type="presParOf" srcId="{613FDE89-5555-494C-88C5-F7339DB8FDD7}" destId="{31E7C29F-E69F-4B28-A6C3-5ED0228A4583}" srcOrd="1" destOrd="0" presId="urn:microsoft.com/office/officeart/2018/2/layout/IconLabelList"/>
    <dgm:cxn modelId="{62349832-0FA1-45B8-BFE2-D6459905DB51}" type="presParOf" srcId="{613FDE89-5555-494C-88C5-F7339DB8FDD7}" destId="{5605FA20-2F27-4498-9EF4-F359681FBFF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AA8CA-B478-4BBF-863F-EFE810625518}">
      <dsp:nvSpPr>
        <dsp:cNvPr id="0" name=""/>
        <dsp:cNvSpPr/>
      </dsp:nvSpPr>
      <dsp:spPr>
        <a:xfrm>
          <a:off x="972987" y="207586"/>
          <a:ext cx="742763" cy="7427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sp>
    <dsp:sp modelId="{F64556B6-A141-4D2E-B61E-2B0C66B79412}">
      <dsp:nvSpPr>
        <dsp:cNvPr id="0" name=""/>
        <dsp:cNvSpPr/>
      </dsp:nvSpPr>
      <dsp:spPr>
        <a:xfrm>
          <a:off x="2018716" y="210016"/>
          <a:ext cx="1650585" cy="66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solidFill>
                <a:schemeClr val="tx1">
                  <a:lumMod val="75000"/>
                  <a:lumOff val="25000"/>
                </a:schemeClr>
              </a:solidFill>
              <a:latin typeface="+mn-lt"/>
              <a:ea typeface="+mn-ea"/>
              <a:cs typeface="+mn-cs"/>
            </a:rPr>
            <a:t>Data</a:t>
          </a:r>
          <a:r>
            <a:rPr lang="en-US" sz="2400" kern="1200" dirty="0"/>
            <a:t> Ingestion</a:t>
          </a:r>
        </a:p>
      </dsp:txBody>
      <dsp:txXfrm>
        <a:off x="2018716" y="210016"/>
        <a:ext cx="1650585" cy="660234"/>
      </dsp:txXfrm>
    </dsp:sp>
    <dsp:sp modelId="{F68E0466-6321-495F-9C27-F4C73B623B52}">
      <dsp:nvSpPr>
        <dsp:cNvPr id="0" name=""/>
        <dsp:cNvSpPr/>
      </dsp:nvSpPr>
      <dsp:spPr>
        <a:xfrm>
          <a:off x="969526" y="1127647"/>
          <a:ext cx="742763" cy="7427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40611341-9561-4D71-BCEF-DD91CE0AAF08}">
      <dsp:nvSpPr>
        <dsp:cNvPr id="0" name=""/>
        <dsp:cNvSpPr/>
      </dsp:nvSpPr>
      <dsp:spPr>
        <a:xfrm>
          <a:off x="2018716" y="1130231"/>
          <a:ext cx="1650585" cy="66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solidFill>
                <a:srgbClr val="000000">
                  <a:lumMod val="75000"/>
                  <a:lumOff val="25000"/>
                </a:srgbClr>
              </a:solidFill>
              <a:latin typeface="Calibri" panose="020F0502020204030204"/>
              <a:ea typeface="+mn-ea"/>
              <a:cs typeface="+mn-cs"/>
            </a:rPr>
            <a:t>Data</a:t>
          </a:r>
          <a:r>
            <a:rPr lang="en-US" sz="2000" kern="1200" dirty="0"/>
            <a:t> </a:t>
          </a:r>
          <a:r>
            <a:rPr lang="en-US" sz="2400" kern="1200" dirty="0">
              <a:solidFill>
                <a:srgbClr val="000000">
                  <a:lumMod val="75000"/>
                  <a:lumOff val="25000"/>
                </a:srgbClr>
              </a:solidFill>
              <a:latin typeface="Calibri" panose="020F0502020204030204"/>
              <a:ea typeface="+mn-ea"/>
              <a:cs typeface="+mn-cs"/>
            </a:rPr>
            <a:t>Preparation</a:t>
          </a:r>
        </a:p>
      </dsp:txBody>
      <dsp:txXfrm>
        <a:off x="2018716" y="1130231"/>
        <a:ext cx="1650585" cy="660234"/>
      </dsp:txXfrm>
    </dsp:sp>
    <dsp:sp modelId="{8415278A-D8E2-4BEE-B8BB-E57BBB39E549}">
      <dsp:nvSpPr>
        <dsp:cNvPr id="0" name=""/>
        <dsp:cNvSpPr/>
      </dsp:nvSpPr>
      <dsp:spPr>
        <a:xfrm>
          <a:off x="983757" y="2078006"/>
          <a:ext cx="742763" cy="7427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sp>
    <dsp:sp modelId="{329B4FD8-B8EB-496A-9372-B7392E8071F5}">
      <dsp:nvSpPr>
        <dsp:cNvPr id="0" name=""/>
        <dsp:cNvSpPr/>
      </dsp:nvSpPr>
      <dsp:spPr>
        <a:xfrm>
          <a:off x="2018716" y="2077655"/>
          <a:ext cx="1650585" cy="66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solidFill>
                <a:srgbClr val="000000">
                  <a:lumMod val="75000"/>
                  <a:lumOff val="25000"/>
                </a:srgbClr>
              </a:solidFill>
              <a:latin typeface="Calibri" panose="020F0502020204030204"/>
              <a:ea typeface="+mn-ea"/>
              <a:cs typeface="+mn-cs"/>
            </a:rPr>
            <a:t>Model</a:t>
          </a:r>
          <a:r>
            <a:rPr lang="en-US" sz="2000" kern="1200" dirty="0"/>
            <a:t> </a:t>
          </a:r>
          <a:r>
            <a:rPr lang="en-US" sz="2400" kern="1200" dirty="0">
              <a:solidFill>
                <a:srgbClr val="000000">
                  <a:lumMod val="75000"/>
                  <a:lumOff val="25000"/>
                </a:srgbClr>
              </a:solidFill>
              <a:latin typeface="Calibri" panose="020F0502020204030204"/>
              <a:ea typeface="+mn-ea"/>
              <a:cs typeface="+mn-cs"/>
            </a:rPr>
            <a:t>Training</a:t>
          </a:r>
        </a:p>
      </dsp:txBody>
      <dsp:txXfrm>
        <a:off x="2018716" y="2077655"/>
        <a:ext cx="1650585" cy="660234"/>
      </dsp:txXfrm>
    </dsp:sp>
    <dsp:sp modelId="{DD3D5A98-9EC1-421C-B678-8A66F9E5A066}">
      <dsp:nvSpPr>
        <dsp:cNvPr id="0" name=""/>
        <dsp:cNvSpPr/>
      </dsp:nvSpPr>
      <dsp:spPr>
        <a:xfrm>
          <a:off x="987635" y="3015485"/>
          <a:ext cx="742763" cy="7427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5605FA20-2F27-4498-9EF4-F359681FBFF7}">
      <dsp:nvSpPr>
        <dsp:cNvPr id="0" name=""/>
        <dsp:cNvSpPr/>
      </dsp:nvSpPr>
      <dsp:spPr>
        <a:xfrm>
          <a:off x="2068200" y="3025454"/>
          <a:ext cx="1650585" cy="66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solidFill>
                <a:srgbClr val="000000">
                  <a:lumMod val="75000"/>
                  <a:lumOff val="25000"/>
                </a:srgbClr>
              </a:solidFill>
              <a:latin typeface="Calibri" panose="020F0502020204030204"/>
              <a:ea typeface="+mn-ea"/>
              <a:cs typeface="+mn-cs"/>
            </a:rPr>
            <a:t>Model</a:t>
          </a:r>
          <a:r>
            <a:rPr lang="en-US" sz="2000" kern="1200" dirty="0"/>
            <a:t> </a:t>
          </a:r>
          <a:r>
            <a:rPr lang="en-US" sz="2400" kern="1200" dirty="0">
              <a:solidFill>
                <a:srgbClr val="000000">
                  <a:lumMod val="75000"/>
                  <a:lumOff val="25000"/>
                </a:srgbClr>
              </a:solidFill>
              <a:latin typeface="Calibri" panose="020F0502020204030204"/>
              <a:ea typeface="+mn-ea"/>
              <a:cs typeface="+mn-cs"/>
            </a:rPr>
            <a:t>Evaluation</a:t>
          </a:r>
        </a:p>
      </dsp:txBody>
      <dsp:txXfrm>
        <a:off x="2068200" y="3025454"/>
        <a:ext cx="1650585" cy="6602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4F4F50-18B9-402B-9C0A-A98F00025DB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070BE-3823-4BEC-BEB9-0BCF891006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F4F50-18B9-402B-9C0A-A98F00025DB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125942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F4F50-18B9-402B-9C0A-A98F00025DB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247011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F4F50-18B9-402B-9C0A-A98F00025DB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98361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F4F50-18B9-402B-9C0A-A98F00025DB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070BE-3823-4BEC-BEB9-0BCF891006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3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F4F50-18B9-402B-9C0A-A98F00025DB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142180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F4F50-18B9-402B-9C0A-A98F00025DB6}"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101788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4F4F50-18B9-402B-9C0A-A98F00025DB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110074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4F4F50-18B9-402B-9C0A-A98F00025DB6}" type="datetimeFigureOut">
              <a:rPr lang="en-US" smtClean="0"/>
              <a:t>11/6/2023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192524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4F4F50-18B9-402B-9C0A-A98F00025DB6}" type="datetimeFigureOut">
              <a:rPr lang="en-US" smtClean="0"/>
              <a:t>11/6/2023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7070BE-3823-4BEC-BEB9-0BCF891006C8}" type="slidenum">
              <a:rPr lang="en-US" smtClean="0"/>
              <a:t>‹#›</a:t>
            </a:fld>
            <a:endParaRPr lang="en-US"/>
          </a:p>
        </p:txBody>
      </p:sp>
    </p:spTree>
    <p:extLst>
      <p:ext uri="{BB962C8B-B14F-4D97-AF65-F5344CB8AC3E}">
        <p14:creationId xmlns:p14="http://schemas.microsoft.com/office/powerpoint/2010/main" val="171073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F4F50-18B9-402B-9C0A-A98F00025DB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070BE-3823-4BEC-BEB9-0BCF891006C8}" type="slidenum">
              <a:rPr lang="en-US" smtClean="0"/>
              <a:t>‹#›</a:t>
            </a:fld>
            <a:endParaRPr lang="en-US"/>
          </a:p>
        </p:txBody>
      </p:sp>
    </p:spTree>
    <p:extLst>
      <p:ext uri="{BB962C8B-B14F-4D97-AF65-F5344CB8AC3E}">
        <p14:creationId xmlns:p14="http://schemas.microsoft.com/office/powerpoint/2010/main" val="147036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4F4F50-18B9-402B-9C0A-A98F00025DB6}" type="datetimeFigureOut">
              <a:rPr lang="en-US" smtClean="0"/>
              <a:t>11/6/2023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7070BE-3823-4BEC-BEB9-0BCF891006C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01309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D998ABA.xml"/><Relationship Id="rId1" Type="http://schemas.openxmlformats.org/officeDocument/2006/relationships/slideLayout" Target="../slideLayouts/slideLayout2.xml"/><Relationship Id="rId4" Type="http://schemas.openxmlformats.org/officeDocument/2006/relationships/hyperlink" Target="https://dataverse.harvard.edu/dataset.xhtml?persistentId=doi:10.7910/DVN/DBW86T"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5_DE148EBD.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8_2D2EE11D.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06_C5E7920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07_FD830FBB.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D1D6-18B8-74B0-B843-B85FD52492B7}"/>
              </a:ext>
            </a:extLst>
          </p:cNvPr>
          <p:cNvSpPr>
            <a:spLocks noGrp="1"/>
          </p:cNvSpPr>
          <p:nvPr>
            <p:ph type="ctrTitle"/>
          </p:nvPr>
        </p:nvSpPr>
        <p:spPr>
          <a:xfrm>
            <a:off x="1255900" y="1421426"/>
            <a:ext cx="10058400" cy="1269873"/>
          </a:xfrm>
        </p:spPr>
        <p:txBody>
          <a:bodyPr/>
          <a:lstStyle/>
          <a:p>
            <a:pPr algn="ctr"/>
            <a:r>
              <a:rPr lang="en-US" sz="4800" b="1" dirty="0">
                <a:solidFill>
                  <a:schemeClr val="tx1">
                    <a:lumMod val="75000"/>
                    <a:lumOff val="25000"/>
                  </a:schemeClr>
                </a:solidFill>
              </a:rPr>
              <a:t>Skin Cancer Diagnosis</a:t>
            </a:r>
          </a:p>
        </p:txBody>
      </p:sp>
      <p:sp>
        <p:nvSpPr>
          <p:cNvPr id="3" name="Subtitle 2">
            <a:extLst>
              <a:ext uri="{FF2B5EF4-FFF2-40B4-BE49-F238E27FC236}">
                <a16:creationId xmlns:a16="http://schemas.microsoft.com/office/drawing/2014/main" id="{57664104-2A9B-9ACE-DFE6-D5B6294CD625}"/>
              </a:ext>
            </a:extLst>
          </p:cNvPr>
          <p:cNvSpPr>
            <a:spLocks noGrp="1"/>
          </p:cNvSpPr>
          <p:nvPr>
            <p:ph type="subTitle" idx="1"/>
          </p:nvPr>
        </p:nvSpPr>
        <p:spPr>
          <a:xfrm>
            <a:off x="1379969" y="4359729"/>
            <a:ext cx="10058400" cy="1143000"/>
          </a:xfrm>
        </p:spPr>
        <p:txBody>
          <a:bodyPr/>
          <a:lstStyle/>
          <a:p>
            <a:pPr algn="ctr"/>
            <a:r>
              <a:rPr lang="en-US" cap="none" dirty="0">
                <a:solidFill>
                  <a:schemeClr val="tx1"/>
                </a:solidFill>
                <a:latin typeface="Verdana" panose="020B0604030504040204" pitchFamily="34" charset="0"/>
                <a:ea typeface="Verdana" panose="020B0604030504040204" pitchFamily="34" charset="0"/>
              </a:rPr>
              <a:t>Ankita Gondkar</a:t>
            </a:r>
          </a:p>
          <a:p>
            <a:pPr algn="ctr"/>
            <a:r>
              <a:rPr lang="en-US" b="0" i="0" cap="none" dirty="0">
                <a:solidFill>
                  <a:schemeClr val="tx1"/>
                </a:solidFill>
                <a:effectLst/>
                <a:latin typeface="Verdana" panose="020B0604030504040204" pitchFamily="34" charset="0"/>
                <a:ea typeface="Verdana" panose="020B0604030504040204" pitchFamily="34" charset="0"/>
              </a:rPr>
              <a:t>Bana 6390 Fall 2023</a:t>
            </a:r>
            <a:endParaRPr lang="en-US" cap="none"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9162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A39EAE-0E72-52BA-65D8-0C6D33081658}"/>
              </a:ext>
            </a:extLst>
          </p:cNvPr>
          <p:cNvSpPr txBox="1"/>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spc="-50" dirty="0">
                <a:solidFill>
                  <a:schemeClr val="tx1">
                    <a:lumMod val="85000"/>
                    <a:lumOff val="15000"/>
                  </a:schemeClr>
                </a:solidFill>
                <a:latin typeface="+mj-lt"/>
                <a:ea typeface="+mj-ea"/>
                <a:cs typeface="+mj-cs"/>
              </a:rPr>
              <a:t>THANK YOU </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135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88F9-C0FF-930D-8820-BAA29398DCF0}"/>
              </a:ext>
            </a:extLst>
          </p:cNvPr>
          <p:cNvSpPr>
            <a:spLocks noGrp="1"/>
          </p:cNvSpPr>
          <p:nvPr>
            <p:ph type="title"/>
          </p:nvPr>
        </p:nvSpPr>
        <p:spPr>
          <a:xfrm>
            <a:off x="1097280" y="419878"/>
            <a:ext cx="10058400" cy="1317482"/>
          </a:xfrm>
        </p:spPr>
        <p:txBody>
          <a:bodyPr anchor="ctr"/>
          <a:lstStyle/>
          <a:p>
            <a:r>
              <a:rPr lang="en-US" b="1" dirty="0"/>
              <a:t>Objective</a:t>
            </a:r>
          </a:p>
        </p:txBody>
      </p:sp>
      <p:sp>
        <p:nvSpPr>
          <p:cNvPr id="3" name="Content Placeholder 2">
            <a:extLst>
              <a:ext uri="{FF2B5EF4-FFF2-40B4-BE49-F238E27FC236}">
                <a16:creationId xmlns:a16="http://schemas.microsoft.com/office/drawing/2014/main" id="{EDD2C447-3701-ACEC-E49C-1ED4586A3506}"/>
              </a:ext>
            </a:extLst>
          </p:cNvPr>
          <p:cNvSpPr>
            <a:spLocks noGrp="1"/>
          </p:cNvSpPr>
          <p:nvPr>
            <p:ph idx="1"/>
          </p:nvPr>
        </p:nvSpPr>
        <p:spPr>
          <a:xfrm>
            <a:off x="985312" y="1947298"/>
            <a:ext cx="10058400" cy="3592286"/>
          </a:xfrm>
        </p:spPr>
        <p:txBody>
          <a:bodyPr anchor="ctr">
            <a:normAutofit/>
          </a:bodyPr>
          <a:lstStyle/>
          <a:p>
            <a:r>
              <a:rPr lang="en-US" sz="2800" dirty="0"/>
              <a:t>Develop a cloud-based skin cancer detection system using the HAM10000 dataset that can accurately distinguish between Traditional Machine Learning (ML) and Automated Machine Learning (AutoML) models for classifying skin lesions. Google Cloud Platform (GCP) will be utilized for data ingestion, preprocessing, and model training to achieve accurate and interpretable insights into different skin cancer detection.</a:t>
            </a:r>
          </a:p>
        </p:txBody>
      </p:sp>
    </p:spTree>
    <p:extLst>
      <p:ext uri="{BB962C8B-B14F-4D97-AF65-F5344CB8AC3E}">
        <p14:creationId xmlns:p14="http://schemas.microsoft.com/office/powerpoint/2010/main" val="137764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6ADB5-5ABD-4791-948B-3EADC342B331}"/>
              </a:ext>
            </a:extLst>
          </p:cNvPr>
          <p:cNvSpPr>
            <a:spLocks noGrp="1"/>
          </p:cNvSpPr>
          <p:nvPr>
            <p:ph type="title"/>
          </p:nvPr>
        </p:nvSpPr>
        <p:spPr>
          <a:xfrm>
            <a:off x="756320" y="30387"/>
            <a:ext cx="6827236" cy="1450757"/>
          </a:xfrm>
        </p:spPr>
        <p:txBody>
          <a:bodyPr>
            <a:normAutofit/>
          </a:bodyPr>
          <a:lstStyle/>
          <a:p>
            <a:r>
              <a:rPr lang="en-US" b="1" dirty="0"/>
              <a:t>Dataset Characteristics</a:t>
            </a:r>
          </a:p>
        </p:txBody>
      </p:sp>
      <p:pic>
        <p:nvPicPr>
          <p:cNvPr id="1029" name="Picture 5" descr="Sample skin lesion types collected from the HAM10000 dataset [23]. |  Download Scientific Diagram">
            <a:extLst>
              <a:ext uri="{FF2B5EF4-FFF2-40B4-BE49-F238E27FC236}">
                <a16:creationId xmlns:a16="http://schemas.microsoft.com/office/drawing/2014/main" id="{58B966C0-3810-EE75-47A5-49D8880D7B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029" y="2086188"/>
            <a:ext cx="5451627" cy="3847450"/>
          </a:xfrm>
          <a:prstGeom prst="rect">
            <a:avLst/>
          </a:prstGeom>
          <a:noFill/>
          <a:extLst>
            <a:ext uri="{909E8E84-426E-40DD-AFC4-6F175D3DCCD1}">
              <a14:hiddenFill xmlns:a14="http://schemas.microsoft.com/office/drawing/2010/main">
                <a:solidFill>
                  <a:srgbClr val="FFFFFF"/>
                </a:solidFill>
              </a14:hiddenFill>
            </a:ext>
          </a:extLst>
        </p:spPr>
      </p:pic>
      <p:cxnSp>
        <p:nvCxnSpPr>
          <p:cNvPr id="1044" name="Straight Connector 104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50171E89-20C1-8A0E-5872-4A9AD25D4E64}"/>
              </a:ext>
            </a:extLst>
          </p:cNvPr>
          <p:cNvSpPr>
            <a:spLocks noGrp="1"/>
          </p:cNvSpPr>
          <p:nvPr>
            <p:ph idx="1"/>
          </p:nvPr>
        </p:nvSpPr>
        <p:spPr>
          <a:xfrm>
            <a:off x="6411684" y="2198914"/>
            <a:ext cx="5127172" cy="3670180"/>
          </a:xfrm>
        </p:spPr>
        <p:txBody>
          <a:bodyPr>
            <a:normAutofit/>
          </a:bodyPr>
          <a:lstStyle/>
          <a:p>
            <a:pPr marL="0" indent="0">
              <a:buNone/>
            </a:pPr>
            <a:r>
              <a:rPr lang="en-US" b="1" dirty="0"/>
              <a:t>Data Source:	 </a:t>
            </a:r>
            <a:r>
              <a:rPr lang="en-US" dirty="0">
                <a:hlinkClick r:id="rId4">
                  <a:extLst>
                    <a:ext uri="{A12FA001-AC4F-418D-AE19-62706E023703}">
                      <ahyp:hlinkClr xmlns:ahyp="http://schemas.microsoft.com/office/drawing/2018/hyperlinkcolor" val="tx"/>
                    </a:ext>
                  </a:extLst>
                </a:hlinkClick>
              </a:rPr>
              <a:t>HAM10000 Dataverse</a:t>
            </a:r>
            <a:endParaRPr lang="en-US" dirty="0"/>
          </a:p>
          <a:p>
            <a:pPr marL="0" indent="0">
              <a:buNone/>
            </a:pPr>
            <a:r>
              <a:rPr lang="en-US" b="1" dirty="0"/>
              <a:t>Number of Images: </a:t>
            </a:r>
            <a:r>
              <a:rPr lang="en-US" dirty="0"/>
              <a:t>10,015 dermatoscopic images</a:t>
            </a:r>
          </a:p>
          <a:p>
            <a:pPr marL="0" indent="0">
              <a:buNone/>
            </a:pPr>
            <a:endParaRPr lang="en-US" dirty="0"/>
          </a:p>
        </p:txBody>
      </p:sp>
      <p:sp>
        <p:nvSpPr>
          <p:cNvPr id="1045" name="Rectangle 104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6" name="Rectangle 104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816633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BD29B-5E31-567E-D804-273E5FCD5EBD}"/>
              </a:ext>
            </a:extLst>
          </p:cNvPr>
          <p:cNvSpPr txBox="1"/>
          <p:nvPr/>
        </p:nvSpPr>
        <p:spPr>
          <a:xfrm>
            <a:off x="410547" y="647706"/>
            <a:ext cx="5206481" cy="830997"/>
          </a:xfrm>
          <a:prstGeom prst="rect">
            <a:avLst/>
          </a:prstGeom>
          <a:noFill/>
        </p:spPr>
        <p:txBody>
          <a:bodyPr wrap="square" rtlCol="0">
            <a:spAutoFit/>
          </a:bodyPr>
          <a:lstStyle/>
          <a:p>
            <a:pPr algn="ctr"/>
            <a:r>
              <a:rPr lang="en-US" sz="4800" b="1" spc="-50" dirty="0">
                <a:solidFill>
                  <a:schemeClr val="tx1">
                    <a:lumMod val="75000"/>
                    <a:lumOff val="25000"/>
                  </a:schemeClr>
                </a:solidFill>
                <a:latin typeface="+mj-lt"/>
                <a:ea typeface="+mj-ea"/>
                <a:cs typeface="+mj-cs"/>
              </a:rPr>
              <a:t>Tools &amp; Techniques</a:t>
            </a:r>
          </a:p>
        </p:txBody>
      </p:sp>
      <p:sp>
        <p:nvSpPr>
          <p:cNvPr id="3" name="TextBox 2">
            <a:extLst>
              <a:ext uri="{FF2B5EF4-FFF2-40B4-BE49-F238E27FC236}">
                <a16:creationId xmlns:a16="http://schemas.microsoft.com/office/drawing/2014/main" id="{C1D7933E-9725-F49C-F057-31F4991080B8}"/>
              </a:ext>
            </a:extLst>
          </p:cNvPr>
          <p:cNvSpPr txBox="1"/>
          <p:nvPr/>
        </p:nvSpPr>
        <p:spPr>
          <a:xfrm>
            <a:off x="6671388" y="647706"/>
            <a:ext cx="5001208" cy="830997"/>
          </a:xfrm>
          <a:prstGeom prst="rect">
            <a:avLst/>
          </a:prstGeom>
          <a:noFill/>
        </p:spPr>
        <p:txBody>
          <a:bodyPr wrap="square" rtlCol="0">
            <a:spAutoFit/>
          </a:bodyPr>
          <a:lstStyle/>
          <a:p>
            <a:pPr algn="ctr"/>
            <a:r>
              <a:rPr lang="en-US" sz="4800" b="1" spc="-50" dirty="0">
                <a:solidFill>
                  <a:schemeClr val="tx1">
                    <a:lumMod val="75000"/>
                    <a:lumOff val="25000"/>
                  </a:schemeClr>
                </a:solidFill>
                <a:latin typeface="+mj-lt"/>
                <a:ea typeface="+mj-ea"/>
                <a:cs typeface="+mj-cs"/>
              </a:rPr>
              <a:t>Flow</a:t>
            </a:r>
          </a:p>
        </p:txBody>
      </p:sp>
      <p:sp>
        <p:nvSpPr>
          <p:cNvPr id="4" name="TextBox 3">
            <a:extLst>
              <a:ext uri="{FF2B5EF4-FFF2-40B4-BE49-F238E27FC236}">
                <a16:creationId xmlns:a16="http://schemas.microsoft.com/office/drawing/2014/main" id="{B34AAA33-9865-47B0-5347-A14E39545CCC}"/>
              </a:ext>
            </a:extLst>
          </p:cNvPr>
          <p:cNvSpPr txBox="1"/>
          <p:nvPr/>
        </p:nvSpPr>
        <p:spPr>
          <a:xfrm>
            <a:off x="410547" y="1701214"/>
            <a:ext cx="5579706" cy="5391219"/>
          </a:xfrm>
          <a:prstGeom prst="rect">
            <a:avLst/>
          </a:prstGeom>
          <a:noFill/>
        </p:spPr>
        <p:txBody>
          <a:bodyPr wrap="square" rtlCol="0">
            <a:spAutoFit/>
          </a:bodyPr>
          <a:lstStyle/>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err="1">
                <a:solidFill>
                  <a:schemeClr val="tx1">
                    <a:lumMod val="75000"/>
                    <a:lumOff val="25000"/>
                  </a:schemeClr>
                </a:solidFill>
              </a:rPr>
              <a:t>Jupyter</a:t>
            </a:r>
            <a:r>
              <a:rPr lang="en-US" sz="2400" dirty="0">
                <a:solidFill>
                  <a:schemeClr val="tx1">
                    <a:lumMod val="75000"/>
                    <a:lumOff val="25000"/>
                  </a:schemeClr>
                </a:solidFill>
              </a:rPr>
              <a:t> Notebook</a:t>
            </a:r>
          </a:p>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a:solidFill>
                  <a:schemeClr val="tx1">
                    <a:lumMod val="75000"/>
                    <a:lumOff val="25000"/>
                  </a:schemeClr>
                </a:solidFill>
              </a:rPr>
              <a:t>Pandas</a:t>
            </a:r>
          </a:p>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a:solidFill>
                  <a:schemeClr val="tx1">
                    <a:lumMod val="75000"/>
                    <a:lumOff val="25000"/>
                  </a:schemeClr>
                </a:solidFill>
              </a:rPr>
              <a:t>Scikit-learn</a:t>
            </a:r>
          </a:p>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a:solidFill>
                  <a:schemeClr val="tx1">
                    <a:lumMod val="75000"/>
                    <a:lumOff val="25000"/>
                  </a:schemeClr>
                </a:solidFill>
              </a:rPr>
              <a:t>TensorFlow</a:t>
            </a:r>
          </a:p>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a:solidFill>
                  <a:schemeClr val="tx1">
                    <a:lumMod val="75000"/>
                    <a:lumOff val="25000"/>
                  </a:schemeClr>
                </a:solidFill>
              </a:rPr>
              <a:t>Matplotlib</a:t>
            </a:r>
          </a:p>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a:solidFill>
                  <a:schemeClr val="tx1">
                    <a:lumMod val="75000"/>
                    <a:lumOff val="25000"/>
                  </a:schemeClr>
                </a:solidFill>
              </a:rPr>
              <a:t>Vertex AI</a:t>
            </a:r>
          </a:p>
          <a:p>
            <a:pPr marL="384048" lvl="1" indent="-182880" defTabSz="914400">
              <a:lnSpc>
                <a:spcPct val="150000"/>
              </a:lnSpc>
              <a:spcBef>
                <a:spcPts val="200"/>
              </a:spcBef>
              <a:spcAft>
                <a:spcPts val="400"/>
              </a:spcAft>
              <a:buClr>
                <a:schemeClr val="accent1"/>
              </a:buClr>
              <a:buFont typeface="Arial" panose="020B0604020202020204" pitchFamily="34" charset="0"/>
              <a:buChar char="•"/>
            </a:pPr>
            <a:r>
              <a:rPr lang="en-US" sz="2400" dirty="0">
                <a:solidFill>
                  <a:schemeClr val="tx1">
                    <a:lumMod val="75000"/>
                    <a:lumOff val="25000"/>
                  </a:schemeClr>
                </a:solidFill>
              </a:rPr>
              <a:t>AutoML</a:t>
            </a:r>
          </a:p>
          <a:p>
            <a:pPr marL="201168" lvl="1" defTabSz="914400">
              <a:lnSpc>
                <a:spcPct val="150000"/>
              </a:lnSpc>
              <a:spcBef>
                <a:spcPts val="200"/>
              </a:spcBef>
              <a:spcAft>
                <a:spcPts val="400"/>
              </a:spcAft>
              <a:buClr>
                <a:schemeClr val="accent1"/>
              </a:buClr>
            </a:pPr>
            <a:endParaRPr lang="en-US" sz="2400" dirty="0">
              <a:solidFill>
                <a:schemeClr val="tx1">
                  <a:lumMod val="75000"/>
                  <a:lumOff val="25000"/>
                </a:schemeClr>
              </a:solidFill>
            </a:endParaRPr>
          </a:p>
          <a:p>
            <a:endParaRPr lang="en-US" dirty="0"/>
          </a:p>
        </p:txBody>
      </p:sp>
      <p:graphicFrame>
        <p:nvGraphicFramePr>
          <p:cNvPr id="12" name="Content Placeholder 2">
            <a:extLst>
              <a:ext uri="{FF2B5EF4-FFF2-40B4-BE49-F238E27FC236}">
                <a16:creationId xmlns:a16="http://schemas.microsoft.com/office/drawing/2014/main" id="{91025046-12CD-5AB0-C22B-8E2F8171AF67}"/>
              </a:ext>
            </a:extLst>
          </p:cNvPr>
          <p:cNvGraphicFramePr>
            <a:graphicFrameLocks/>
          </p:cNvGraphicFramePr>
          <p:nvPr>
            <p:extLst>
              <p:ext uri="{D42A27DB-BD31-4B8C-83A1-F6EECF244321}">
                <p14:modId xmlns:p14="http://schemas.microsoft.com/office/powerpoint/2010/main" val="1348810895"/>
              </p:ext>
            </p:extLst>
          </p:nvPr>
        </p:nvGraphicFramePr>
        <p:xfrm>
          <a:off x="7153275" y="1563886"/>
          <a:ext cx="4628177" cy="412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7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C0D2-02EC-5EFB-EBD9-811F29D18096}"/>
              </a:ext>
            </a:extLst>
          </p:cNvPr>
          <p:cNvSpPr>
            <a:spLocks noGrp="1"/>
          </p:cNvSpPr>
          <p:nvPr>
            <p:ph type="title"/>
          </p:nvPr>
        </p:nvSpPr>
        <p:spPr>
          <a:xfrm>
            <a:off x="1166854" y="47968"/>
            <a:ext cx="10058400" cy="1450757"/>
          </a:xfrm>
        </p:spPr>
        <p:txBody>
          <a:bodyPr>
            <a:normAutofit/>
          </a:bodyPr>
          <a:lstStyle/>
          <a:p>
            <a:r>
              <a:rPr lang="en-US" sz="3200" b="1" dirty="0"/>
              <a:t>Melanocytic nevi have a 37% probability of being misclassified as vascular lesions by a machine learning model</a:t>
            </a:r>
          </a:p>
        </p:txBody>
      </p:sp>
      <p:pic>
        <p:nvPicPr>
          <p:cNvPr id="4" name="Content Placeholder 4" descr="A close-up of a blood blister&#10;&#10;Description automatically generated">
            <a:extLst>
              <a:ext uri="{FF2B5EF4-FFF2-40B4-BE49-F238E27FC236}">
                <a16:creationId xmlns:a16="http://schemas.microsoft.com/office/drawing/2014/main" id="{699AC5B5-4570-8CA1-ABD8-492D8A0E3AF3}"/>
              </a:ext>
            </a:extLst>
          </p:cNvPr>
          <p:cNvPicPr>
            <a:picLocks noGrp="1" noChangeAspect="1"/>
          </p:cNvPicPr>
          <p:nvPr>
            <p:ph idx="1"/>
          </p:nvPr>
        </p:nvPicPr>
        <p:blipFill rotWithShape="1">
          <a:blip r:embed="rId3"/>
          <a:srcRect l="1613" r="81" b="4"/>
          <a:stretch/>
        </p:blipFill>
        <p:spPr>
          <a:xfrm>
            <a:off x="8160026" y="2104801"/>
            <a:ext cx="3846444" cy="3481260"/>
          </a:xfrm>
          <a:prstGeom prst="rect">
            <a:avLst/>
          </a:prstGeom>
        </p:spPr>
      </p:pic>
      <p:pic>
        <p:nvPicPr>
          <p:cNvPr id="7" name="Picture 6" descr="A graph with blue and white stripes&#10;&#10;Description automatically generated with medium confidence">
            <a:extLst>
              <a:ext uri="{FF2B5EF4-FFF2-40B4-BE49-F238E27FC236}">
                <a16:creationId xmlns:a16="http://schemas.microsoft.com/office/drawing/2014/main" id="{E164F9B8-E18B-91B9-98A1-3E413E720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975593"/>
            <a:ext cx="6993172" cy="4109060"/>
          </a:xfrm>
          <a:prstGeom prst="rect">
            <a:avLst/>
          </a:prstGeom>
        </p:spPr>
      </p:pic>
    </p:spTree>
    <p:extLst>
      <p:ext uri="{BB962C8B-B14F-4D97-AF65-F5344CB8AC3E}">
        <p14:creationId xmlns:p14="http://schemas.microsoft.com/office/powerpoint/2010/main" val="372588921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98AD-94CF-829A-C594-29DD7F21D0EE}"/>
              </a:ext>
            </a:extLst>
          </p:cNvPr>
          <p:cNvSpPr>
            <a:spLocks noGrp="1"/>
          </p:cNvSpPr>
          <p:nvPr>
            <p:ph type="title"/>
          </p:nvPr>
        </p:nvSpPr>
        <p:spPr>
          <a:xfrm>
            <a:off x="1156915" y="131014"/>
            <a:ext cx="10058400" cy="1450757"/>
          </a:xfrm>
        </p:spPr>
        <p:txBody>
          <a:bodyPr>
            <a:normAutofit/>
          </a:bodyPr>
          <a:lstStyle/>
          <a:p>
            <a:r>
              <a:rPr lang="en-US" sz="3600" b="1" dirty="0"/>
              <a:t>Vascular lesions have distinct characteristics that both models can effectively identify</a:t>
            </a:r>
          </a:p>
        </p:txBody>
      </p:sp>
      <p:pic>
        <p:nvPicPr>
          <p:cNvPr id="5" name="Content Placeholder 4">
            <a:extLst>
              <a:ext uri="{FF2B5EF4-FFF2-40B4-BE49-F238E27FC236}">
                <a16:creationId xmlns:a16="http://schemas.microsoft.com/office/drawing/2014/main" id="{44E11A5A-C5F0-D205-2847-9598A76FB57F}"/>
              </a:ext>
            </a:extLst>
          </p:cNvPr>
          <p:cNvPicPr>
            <a:picLocks noGrp="1" noChangeAspect="1"/>
          </p:cNvPicPr>
          <p:nvPr>
            <p:ph idx="1"/>
          </p:nvPr>
        </p:nvPicPr>
        <p:blipFill>
          <a:blip r:embed="rId3"/>
          <a:stretch>
            <a:fillRect/>
          </a:stretch>
        </p:blipFill>
        <p:spPr>
          <a:xfrm>
            <a:off x="673455" y="2060963"/>
            <a:ext cx="6134632" cy="3940644"/>
          </a:xfrm>
        </p:spPr>
      </p:pic>
      <p:pic>
        <p:nvPicPr>
          <p:cNvPr id="6" name="Picture 5" descr="A graph with blue and white stripes&#10;&#10;Description automatically generated with medium confidence">
            <a:extLst>
              <a:ext uri="{FF2B5EF4-FFF2-40B4-BE49-F238E27FC236}">
                <a16:creationId xmlns:a16="http://schemas.microsoft.com/office/drawing/2014/main" id="{72C402C7-76B2-21CC-E3C9-152076DDC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92547"/>
            <a:ext cx="5744817" cy="4109060"/>
          </a:xfrm>
          <a:prstGeom prst="rect">
            <a:avLst/>
          </a:prstGeom>
        </p:spPr>
      </p:pic>
    </p:spTree>
    <p:extLst>
      <p:ext uri="{BB962C8B-B14F-4D97-AF65-F5344CB8AC3E}">
        <p14:creationId xmlns:p14="http://schemas.microsoft.com/office/powerpoint/2010/main" val="75804700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F0D-04A2-E25F-90DF-9A1DA7612DE9}"/>
              </a:ext>
            </a:extLst>
          </p:cNvPr>
          <p:cNvSpPr>
            <a:spLocks noGrp="1"/>
          </p:cNvSpPr>
          <p:nvPr>
            <p:ph type="title"/>
          </p:nvPr>
        </p:nvSpPr>
        <p:spPr/>
        <p:txBody>
          <a:bodyPr>
            <a:normAutofit/>
          </a:bodyPr>
          <a:lstStyle/>
          <a:p>
            <a:r>
              <a:rPr lang="en-US" sz="3600" b="1" dirty="0"/>
              <a:t>Auto ML test predictions do not depend on the count of images you provide</a:t>
            </a:r>
          </a:p>
        </p:txBody>
      </p:sp>
      <p:pic>
        <p:nvPicPr>
          <p:cNvPr id="2050" name="Picture 2">
            <a:extLst>
              <a:ext uri="{FF2B5EF4-FFF2-40B4-BE49-F238E27FC236}">
                <a16:creationId xmlns:a16="http://schemas.microsoft.com/office/drawing/2014/main" id="{C8772242-1DF4-95DC-85A5-E4A6BCE65E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5008" y="2025167"/>
            <a:ext cx="810681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28775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BD25-AE1C-2E82-90F6-3030DC9CD11A}"/>
              </a:ext>
            </a:extLst>
          </p:cNvPr>
          <p:cNvSpPr>
            <a:spLocks noGrp="1"/>
          </p:cNvSpPr>
          <p:nvPr>
            <p:ph type="title"/>
          </p:nvPr>
        </p:nvSpPr>
        <p:spPr/>
        <p:txBody>
          <a:bodyPr>
            <a:normAutofit/>
          </a:bodyPr>
          <a:lstStyle/>
          <a:p>
            <a:r>
              <a:rPr lang="en-US" sz="3600" b="1" dirty="0"/>
              <a:t>AutoML is more efficient for predicting BCC, MEL and BKL skin cancer type</a:t>
            </a:r>
          </a:p>
        </p:txBody>
      </p:sp>
      <p:pic>
        <p:nvPicPr>
          <p:cNvPr id="3074" name="Picture 2">
            <a:extLst>
              <a:ext uri="{FF2B5EF4-FFF2-40B4-BE49-F238E27FC236}">
                <a16:creationId xmlns:a16="http://schemas.microsoft.com/office/drawing/2014/main" id="{8FDC0DEE-EE97-4703-233B-A88B77C611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6408" y="1925897"/>
            <a:ext cx="5237921" cy="4022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aph with blue and white stripes&#10;&#10;Description automatically generated with medium confidence">
            <a:extLst>
              <a:ext uri="{FF2B5EF4-FFF2-40B4-BE49-F238E27FC236}">
                <a16:creationId xmlns:a16="http://schemas.microsoft.com/office/drawing/2014/main" id="{BFA420FE-63A0-D3D7-9F8E-ECF080191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329" y="2126974"/>
            <a:ext cx="6082747" cy="3498574"/>
          </a:xfrm>
          <a:prstGeom prst="rect">
            <a:avLst/>
          </a:prstGeom>
        </p:spPr>
      </p:pic>
    </p:spTree>
    <p:extLst>
      <p:ext uri="{BB962C8B-B14F-4D97-AF65-F5344CB8AC3E}">
        <p14:creationId xmlns:p14="http://schemas.microsoft.com/office/powerpoint/2010/main" val="425322489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0DCA-CD47-CA59-E714-64941748BC4C}"/>
              </a:ext>
            </a:extLst>
          </p:cNvPr>
          <p:cNvSpPr>
            <a:spLocks noGrp="1"/>
          </p:cNvSpPr>
          <p:nvPr>
            <p:ph type="title"/>
          </p:nvPr>
        </p:nvSpPr>
        <p:spPr>
          <a:xfrm>
            <a:off x="898497" y="107698"/>
            <a:ext cx="10058400" cy="1450757"/>
          </a:xfrm>
        </p:spPr>
        <p:txBody>
          <a:bodyPr/>
          <a:lstStyle/>
          <a:p>
            <a:r>
              <a:rPr lang="en-US" b="1" dirty="0"/>
              <a:t>Conclusion</a:t>
            </a:r>
          </a:p>
        </p:txBody>
      </p:sp>
      <p:sp>
        <p:nvSpPr>
          <p:cNvPr id="3" name="Content Placeholder 2">
            <a:extLst>
              <a:ext uri="{FF2B5EF4-FFF2-40B4-BE49-F238E27FC236}">
                <a16:creationId xmlns:a16="http://schemas.microsoft.com/office/drawing/2014/main" id="{861AC32A-8F91-4C2C-C46A-A5BC9EC78FFB}"/>
              </a:ext>
            </a:extLst>
          </p:cNvPr>
          <p:cNvSpPr>
            <a:spLocks noGrp="1"/>
          </p:cNvSpPr>
          <p:nvPr>
            <p:ph idx="1"/>
          </p:nvPr>
        </p:nvSpPr>
        <p:spPr>
          <a:xfrm>
            <a:off x="1097280" y="1845733"/>
            <a:ext cx="10058400" cy="4415919"/>
          </a:xfrm>
        </p:spPr>
        <p:txBody>
          <a:bodyPr>
            <a:noAutofit/>
          </a:bodyPr>
          <a:lstStyle/>
          <a:p>
            <a:pPr>
              <a:buFont typeface="Arial" panose="020B0604020202020204" pitchFamily="34" charset="0"/>
              <a:buChar char="•"/>
            </a:pPr>
            <a:r>
              <a:rPr lang="en-US" sz="2800" b="1" i="0" dirty="0">
                <a:solidFill>
                  <a:srgbClr val="374151"/>
                </a:solidFill>
                <a:effectLst/>
                <a:latin typeface="+mj-lt"/>
              </a:rPr>
              <a:t> </a:t>
            </a:r>
            <a:r>
              <a:rPr lang="en-US" sz="2800" b="1" dirty="0">
                <a:solidFill>
                  <a:srgbClr val="374151"/>
                </a:solidFill>
                <a:latin typeface="+mj-lt"/>
              </a:rPr>
              <a:t>Machine learning models can be effective at detecting vascular lesions, but they are not perfect</a:t>
            </a:r>
          </a:p>
          <a:p>
            <a:pPr>
              <a:buFont typeface="Arial" panose="020B0604020202020204" pitchFamily="34" charset="0"/>
              <a:buChar char="•"/>
            </a:pPr>
            <a:r>
              <a:rPr lang="en-US" sz="2800" b="1" i="0" dirty="0">
                <a:solidFill>
                  <a:srgbClr val="374151"/>
                </a:solidFill>
                <a:effectLst/>
                <a:latin typeface="+mj-lt"/>
              </a:rPr>
              <a:t>Vascular lesions exhibit unique and easily recognizable visual features, making them distinguishable by different modeling approaches</a:t>
            </a:r>
          </a:p>
          <a:p>
            <a:pPr>
              <a:buFont typeface="Arial" panose="020B0604020202020204" pitchFamily="34" charset="0"/>
              <a:buChar char="•"/>
            </a:pPr>
            <a:r>
              <a:rPr lang="en-US" sz="2800" b="1" i="0" dirty="0">
                <a:solidFill>
                  <a:srgbClr val="374151"/>
                </a:solidFill>
                <a:effectLst/>
                <a:latin typeface="+mj-lt"/>
              </a:rPr>
              <a:t> AutoML can deliver consistent results regardless of the dataset size, which is valuable for scalability and ease of use</a:t>
            </a:r>
          </a:p>
          <a:p>
            <a:pPr>
              <a:buFont typeface="Arial" panose="020B0604020202020204" pitchFamily="34" charset="0"/>
              <a:buChar char="•"/>
            </a:pPr>
            <a:r>
              <a:rPr lang="en-US" sz="2800" b="1" i="0" dirty="0">
                <a:solidFill>
                  <a:srgbClr val="374151"/>
                </a:solidFill>
                <a:effectLst/>
                <a:latin typeface="+mj-lt"/>
              </a:rPr>
              <a:t>AutoML is a viable option for Basal Cell Carcinoma (BCC), Melanoma (MEL), and Benign Keratosis-Like Lesions (BKL) skin cancer types, potentially saving time and effort in model development compared to traditional methods.</a:t>
            </a:r>
            <a:endParaRPr lang="en-US" sz="2800" b="1" dirty="0">
              <a:latin typeface="+mj-lt"/>
            </a:endParaRPr>
          </a:p>
        </p:txBody>
      </p:sp>
    </p:spTree>
    <p:extLst>
      <p:ext uri="{BB962C8B-B14F-4D97-AF65-F5344CB8AC3E}">
        <p14:creationId xmlns:p14="http://schemas.microsoft.com/office/powerpoint/2010/main" val="35085208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763</TotalTime>
  <Words>267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Verdana</vt:lpstr>
      <vt:lpstr>Retrospect</vt:lpstr>
      <vt:lpstr>Skin Cancer Diagnosis</vt:lpstr>
      <vt:lpstr>Objective</vt:lpstr>
      <vt:lpstr>Dataset Characteristics</vt:lpstr>
      <vt:lpstr>PowerPoint Presentation</vt:lpstr>
      <vt:lpstr>Melanocytic nevi have a 37% probability of being misclassified as vascular lesions by a machine learning model</vt:lpstr>
      <vt:lpstr>Vascular lesions have distinct characteristics that both models can effectively identify</vt:lpstr>
      <vt:lpstr>Auto ML test predictions do not depend on the count of images you provide</vt:lpstr>
      <vt:lpstr>AutoML is more efficient for predicting BCC, MEL and BKL skin cancer type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Diagnosis</dc:title>
  <dc:creator>Ankita Gondkar</dc:creator>
  <cp:lastModifiedBy>Ankita Gondkar</cp:lastModifiedBy>
  <cp:revision>14</cp:revision>
  <dcterms:created xsi:type="dcterms:W3CDTF">2023-10-02T19:00:35Z</dcterms:created>
  <dcterms:modified xsi:type="dcterms:W3CDTF">2023-11-07T03:23:02Z</dcterms:modified>
</cp:coreProperties>
</file>