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1" r:id="rId4"/>
  </p:sldMasterIdLst>
  <p:notesMasterIdLst>
    <p:notesMasterId r:id="rId16"/>
  </p:notesMasterIdLst>
  <p:handoutMasterIdLst>
    <p:handoutMasterId r:id="rId17"/>
  </p:handoutMasterIdLst>
  <p:sldIdLst>
    <p:sldId id="328" r:id="rId5"/>
    <p:sldId id="329" r:id="rId6"/>
    <p:sldId id="330" r:id="rId7"/>
    <p:sldId id="331" r:id="rId8"/>
    <p:sldId id="332" r:id="rId9"/>
    <p:sldId id="333" r:id="rId10"/>
    <p:sldId id="334" r:id="rId11"/>
    <p:sldId id="335" r:id="rId12"/>
    <p:sldId id="336" r:id="rId13"/>
    <p:sldId id="337" r:id="rId14"/>
    <p:sldId id="33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91076F-08AD-4E18-AB32-D6F3A16875E4}">
          <p14:sldIdLst>
            <p14:sldId id="328"/>
            <p14:sldId id="329"/>
            <p14:sldId id="330"/>
            <p14:sldId id="331"/>
            <p14:sldId id="332"/>
            <p14:sldId id="333"/>
            <p14:sldId id="334"/>
            <p14:sldId id="335"/>
            <p14:sldId id="336"/>
            <p14:sldId id="337"/>
            <p14:sldId id="338"/>
          </p14:sldIdLst>
        </p14:section>
      </p14:sectionLst>
    </p:ex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hyperlink" Target="https://fred.stlouisfed.org/" TargetMode="Externa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hyperlink" Target="https://fred.stlouisfed.org/" TargetMode="External"/><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D317C0-BDD3-44F0-8301-0F377672053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7E66F45-2EBB-464F-9806-9FB2D345CAFA}">
      <dgm:prSet/>
      <dgm:spPr/>
      <dgm:t>
        <a:bodyPr/>
        <a:lstStyle/>
        <a:p>
          <a:pPr>
            <a:lnSpc>
              <a:spcPct val="100000"/>
            </a:lnSpc>
          </a:pPr>
          <a:r>
            <a:rPr lang="en-US" b="1" i="1" dirty="0">
              <a:solidFill>
                <a:schemeClr val="bg2">
                  <a:lumMod val="10000"/>
                </a:schemeClr>
              </a:solidFill>
            </a:rPr>
            <a:t>Source :  </a:t>
          </a:r>
          <a:r>
            <a:rPr lang="en-US" b="1" dirty="0">
              <a:solidFill>
                <a:schemeClr val="bg2">
                  <a:lumMod val="10000"/>
                </a:schemeClr>
              </a:solidFill>
              <a:hlinkClick xmlns:r="http://schemas.openxmlformats.org/officeDocument/2006/relationships" r:id="rId1">
                <a:extLst>
                  <a:ext uri="{A12FA001-AC4F-418D-AE19-62706E023703}">
                    <ahyp:hlinkClr xmlns:ahyp="http://schemas.microsoft.com/office/drawing/2018/hyperlinkcolor" val="tx"/>
                  </a:ext>
                </a:extLst>
              </a:hlinkClick>
            </a:rPr>
            <a:t>Federal Reserve Economic Data</a:t>
          </a:r>
          <a:endParaRPr lang="en-US" b="1" dirty="0">
            <a:solidFill>
              <a:schemeClr val="bg2">
                <a:lumMod val="10000"/>
              </a:schemeClr>
            </a:solidFill>
          </a:endParaRPr>
        </a:p>
      </dgm:t>
    </dgm:pt>
    <dgm:pt modelId="{6489026A-CD65-486F-B472-87AAA4CD92CE}" type="parTrans" cxnId="{4CC1EABA-35EC-49E5-A459-BBB825380B82}">
      <dgm:prSet/>
      <dgm:spPr/>
      <dgm:t>
        <a:bodyPr/>
        <a:lstStyle/>
        <a:p>
          <a:endParaRPr lang="en-US"/>
        </a:p>
      </dgm:t>
    </dgm:pt>
    <dgm:pt modelId="{D0452C87-FEEA-4D3D-A469-C967D6C872D0}" type="sibTrans" cxnId="{4CC1EABA-35EC-49E5-A459-BBB825380B82}">
      <dgm:prSet/>
      <dgm:spPr/>
      <dgm:t>
        <a:bodyPr/>
        <a:lstStyle/>
        <a:p>
          <a:endParaRPr lang="en-US"/>
        </a:p>
      </dgm:t>
    </dgm:pt>
    <dgm:pt modelId="{A5778A1F-1291-4383-8C8E-61E275CE82EA}">
      <dgm:prSet/>
      <dgm:spPr/>
      <dgm:t>
        <a:bodyPr/>
        <a:lstStyle/>
        <a:p>
          <a:pPr>
            <a:lnSpc>
              <a:spcPct val="100000"/>
            </a:lnSpc>
          </a:pPr>
          <a:r>
            <a:rPr lang="en-US" b="1" i="1" dirty="0">
              <a:solidFill>
                <a:schemeClr val="bg2">
                  <a:lumMod val="10000"/>
                </a:schemeClr>
              </a:solidFill>
            </a:rPr>
            <a:t>Dataset: </a:t>
          </a:r>
        </a:p>
      </dgm:t>
    </dgm:pt>
    <dgm:pt modelId="{9615300C-0312-459A-966C-3FB14445A88C}" type="parTrans" cxnId="{4823570B-8645-425C-8A11-8CE2990D0EC0}">
      <dgm:prSet/>
      <dgm:spPr/>
      <dgm:t>
        <a:bodyPr/>
        <a:lstStyle/>
        <a:p>
          <a:endParaRPr lang="en-US"/>
        </a:p>
      </dgm:t>
    </dgm:pt>
    <dgm:pt modelId="{DAA4A0B8-A8E5-4CC9-B125-ECA421D47E03}" type="sibTrans" cxnId="{4823570B-8645-425C-8A11-8CE2990D0EC0}">
      <dgm:prSet/>
      <dgm:spPr/>
      <dgm:t>
        <a:bodyPr/>
        <a:lstStyle/>
        <a:p>
          <a:endParaRPr lang="en-US"/>
        </a:p>
      </dgm:t>
    </dgm:pt>
    <dgm:pt modelId="{0BEB9712-EA56-4D2A-826A-0A308A5CB55F}">
      <dgm:prSet/>
      <dgm:spPr/>
      <dgm:t>
        <a:bodyPr/>
        <a:lstStyle/>
        <a:p>
          <a:pPr>
            <a:lnSpc>
              <a:spcPct val="100000"/>
            </a:lnSpc>
          </a:pPr>
          <a:r>
            <a:rPr lang="en-US" b="1" i="0" dirty="0">
              <a:solidFill>
                <a:schemeClr val="bg2">
                  <a:lumMod val="10000"/>
                </a:schemeClr>
              </a:solidFill>
            </a:rPr>
            <a:t>Personal Saving, Personal Consumption Expenditure, Gross Domestic Income	</a:t>
          </a:r>
        </a:p>
      </dgm:t>
    </dgm:pt>
    <dgm:pt modelId="{62258D42-79C3-4F54-AE9A-D5DFD5F575F8}" type="parTrans" cxnId="{18F375E0-74FA-4D14-B1AC-4DD66F3C1D3E}">
      <dgm:prSet/>
      <dgm:spPr/>
      <dgm:t>
        <a:bodyPr/>
        <a:lstStyle/>
        <a:p>
          <a:endParaRPr lang="en-US"/>
        </a:p>
      </dgm:t>
    </dgm:pt>
    <dgm:pt modelId="{C315526A-6AB8-4EE9-8CD4-C84846682959}" type="sibTrans" cxnId="{18F375E0-74FA-4D14-B1AC-4DD66F3C1D3E}">
      <dgm:prSet/>
      <dgm:spPr/>
      <dgm:t>
        <a:bodyPr/>
        <a:lstStyle/>
        <a:p>
          <a:endParaRPr lang="en-US"/>
        </a:p>
      </dgm:t>
    </dgm:pt>
    <dgm:pt modelId="{EC2DD5DB-CF28-4CC0-9229-6DA3ACDA0BFF}">
      <dgm:prSet/>
      <dgm:spPr/>
      <dgm:t>
        <a:bodyPr/>
        <a:lstStyle/>
        <a:p>
          <a:pPr>
            <a:lnSpc>
              <a:spcPct val="100000"/>
            </a:lnSpc>
          </a:pPr>
          <a:r>
            <a:rPr lang="en-US" b="1" i="1" dirty="0">
              <a:solidFill>
                <a:schemeClr val="bg2">
                  <a:lumMod val="10000"/>
                </a:schemeClr>
              </a:solidFill>
            </a:rPr>
            <a:t>Key Terms : </a:t>
          </a:r>
        </a:p>
      </dgm:t>
    </dgm:pt>
    <dgm:pt modelId="{AC46B579-2147-4ECE-8616-293232A8026B}" type="parTrans" cxnId="{B576882F-2713-43F0-A268-A1055A2A8069}">
      <dgm:prSet/>
      <dgm:spPr/>
      <dgm:t>
        <a:bodyPr/>
        <a:lstStyle/>
        <a:p>
          <a:endParaRPr lang="en-US"/>
        </a:p>
      </dgm:t>
    </dgm:pt>
    <dgm:pt modelId="{C1BEA55B-3F6D-492D-B4C7-84F6D5415E3F}" type="sibTrans" cxnId="{B576882F-2713-43F0-A268-A1055A2A8069}">
      <dgm:prSet/>
      <dgm:spPr/>
      <dgm:t>
        <a:bodyPr/>
        <a:lstStyle/>
        <a:p>
          <a:endParaRPr lang="en-US"/>
        </a:p>
      </dgm:t>
    </dgm:pt>
    <dgm:pt modelId="{A073408F-5551-4FEE-B49A-4BCBCE89EF6D}">
      <dgm:prSet/>
      <dgm:spPr/>
      <dgm:t>
        <a:bodyPr/>
        <a:lstStyle/>
        <a:p>
          <a:pPr>
            <a:lnSpc>
              <a:spcPct val="100000"/>
            </a:lnSpc>
          </a:pPr>
          <a:r>
            <a:rPr lang="en-US" b="1" dirty="0">
              <a:solidFill>
                <a:schemeClr val="bg2">
                  <a:lumMod val="10000"/>
                </a:schemeClr>
              </a:solidFill>
            </a:rPr>
            <a:t>Personal Consumption Expenditure: Total spending by individuals on goods and services, reflecting household spending patterns.</a:t>
          </a:r>
        </a:p>
      </dgm:t>
    </dgm:pt>
    <dgm:pt modelId="{BDC7E4EC-4BB5-4831-A053-CA1456EBAA59}" type="parTrans" cxnId="{7AD40405-5D31-42F1-8A35-FD9A67FA8C43}">
      <dgm:prSet/>
      <dgm:spPr/>
      <dgm:t>
        <a:bodyPr/>
        <a:lstStyle/>
        <a:p>
          <a:endParaRPr lang="en-US"/>
        </a:p>
      </dgm:t>
    </dgm:pt>
    <dgm:pt modelId="{CBB00AC0-AA55-49D1-98F6-459AB43F8CC2}" type="sibTrans" cxnId="{7AD40405-5D31-42F1-8A35-FD9A67FA8C43}">
      <dgm:prSet/>
      <dgm:spPr/>
      <dgm:t>
        <a:bodyPr/>
        <a:lstStyle/>
        <a:p>
          <a:endParaRPr lang="en-US"/>
        </a:p>
      </dgm:t>
    </dgm:pt>
    <dgm:pt modelId="{1B398D46-FDB7-4D44-BE85-80456C4D997E}">
      <dgm:prSet/>
      <dgm:spPr/>
      <dgm:t>
        <a:bodyPr/>
        <a:lstStyle/>
        <a:p>
          <a:pPr>
            <a:lnSpc>
              <a:spcPct val="100000"/>
            </a:lnSpc>
          </a:pPr>
          <a:r>
            <a:rPr lang="en-US" b="1" dirty="0">
              <a:solidFill>
                <a:schemeClr val="bg2">
                  <a:lumMod val="10000"/>
                </a:schemeClr>
              </a:solidFill>
            </a:rPr>
            <a:t>Gross Domestic Income: Total income earned by all factors of production in an economy.</a:t>
          </a:r>
        </a:p>
      </dgm:t>
    </dgm:pt>
    <dgm:pt modelId="{016DE513-939D-471F-ADD5-8B03FE94D920}" type="parTrans" cxnId="{71DB2E88-ACDC-46BC-AB2D-53139E497217}">
      <dgm:prSet/>
      <dgm:spPr/>
      <dgm:t>
        <a:bodyPr/>
        <a:lstStyle/>
        <a:p>
          <a:endParaRPr lang="en-US"/>
        </a:p>
      </dgm:t>
    </dgm:pt>
    <dgm:pt modelId="{23E789B2-FA30-4A45-99DE-9088D49B121E}" type="sibTrans" cxnId="{71DB2E88-ACDC-46BC-AB2D-53139E497217}">
      <dgm:prSet/>
      <dgm:spPr/>
      <dgm:t>
        <a:bodyPr/>
        <a:lstStyle/>
        <a:p>
          <a:endParaRPr lang="en-US"/>
        </a:p>
      </dgm:t>
    </dgm:pt>
    <dgm:pt modelId="{026CE4AE-066A-486B-9E01-AD0928082857}" type="pres">
      <dgm:prSet presAssocID="{63D317C0-BDD3-44F0-8301-0F3776720533}" presName="root" presStyleCnt="0">
        <dgm:presLayoutVars>
          <dgm:dir/>
          <dgm:resizeHandles val="exact"/>
        </dgm:presLayoutVars>
      </dgm:prSet>
      <dgm:spPr/>
    </dgm:pt>
    <dgm:pt modelId="{4FCB8639-8A51-4B58-964F-B96EB189DD7E}" type="pres">
      <dgm:prSet presAssocID="{C7E66F45-2EBB-464F-9806-9FB2D345CAFA}" presName="compNode" presStyleCnt="0"/>
      <dgm:spPr/>
    </dgm:pt>
    <dgm:pt modelId="{38E11675-681F-4AE6-B49F-700FB6557C3A}" type="pres">
      <dgm:prSet presAssocID="{C7E66F45-2EBB-464F-9806-9FB2D345CAFA}" presName="bgRect" presStyleLbl="bgShp" presStyleIdx="0" presStyleCnt="6" custLinFactNeighborX="34621" custLinFactNeighborY="-10376"/>
      <dgm:spPr/>
    </dgm:pt>
    <dgm:pt modelId="{3E49730D-727C-4417-B68E-9DC82C80E4D3}" type="pres">
      <dgm:prSet presAssocID="{C7E66F45-2EBB-464F-9806-9FB2D345CAFA}" presName="iconRect" presStyleLbl="node1" presStyleIdx="0" presStyleCnt="6"/>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Money"/>
        </a:ext>
      </dgm:extLst>
    </dgm:pt>
    <dgm:pt modelId="{725A1824-5E5F-41E8-8DBD-613E11FB5173}" type="pres">
      <dgm:prSet presAssocID="{C7E66F45-2EBB-464F-9806-9FB2D345CAFA}" presName="spaceRect" presStyleCnt="0"/>
      <dgm:spPr/>
    </dgm:pt>
    <dgm:pt modelId="{8DD5AFC3-CED8-4FDD-B8BC-2923DFA32CEA}" type="pres">
      <dgm:prSet presAssocID="{C7E66F45-2EBB-464F-9806-9FB2D345CAFA}" presName="parTx" presStyleLbl="revTx" presStyleIdx="0" presStyleCnt="6">
        <dgm:presLayoutVars>
          <dgm:chMax val="0"/>
          <dgm:chPref val="0"/>
        </dgm:presLayoutVars>
      </dgm:prSet>
      <dgm:spPr/>
    </dgm:pt>
    <dgm:pt modelId="{1D1A9801-2833-4651-8DF9-2EB37F9A9090}" type="pres">
      <dgm:prSet presAssocID="{D0452C87-FEEA-4D3D-A469-C967D6C872D0}" presName="sibTrans" presStyleCnt="0"/>
      <dgm:spPr/>
    </dgm:pt>
    <dgm:pt modelId="{6249E9B0-6783-4924-B72E-8A8A27A21067}" type="pres">
      <dgm:prSet presAssocID="{A5778A1F-1291-4383-8C8E-61E275CE82EA}" presName="compNode" presStyleCnt="0"/>
      <dgm:spPr/>
    </dgm:pt>
    <dgm:pt modelId="{D7CFC903-C706-4256-AC98-61560FB58A17}" type="pres">
      <dgm:prSet presAssocID="{A5778A1F-1291-4383-8C8E-61E275CE82EA}" presName="bgRect" presStyleLbl="bgShp" presStyleIdx="1" presStyleCnt="6"/>
      <dgm:spPr/>
    </dgm:pt>
    <dgm:pt modelId="{CB9757C9-F0E7-4F27-8558-66FD660B8523}" type="pres">
      <dgm:prSet presAssocID="{A5778A1F-1291-4383-8C8E-61E275CE82EA}" presName="iconRect" presStyleLbl="node1" presStyleIdx="1" presStyleCnt="6"/>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Database"/>
        </a:ext>
      </dgm:extLst>
    </dgm:pt>
    <dgm:pt modelId="{17A17C7D-E037-42B3-9C0C-B6013BC2E70A}" type="pres">
      <dgm:prSet presAssocID="{A5778A1F-1291-4383-8C8E-61E275CE82EA}" presName="spaceRect" presStyleCnt="0"/>
      <dgm:spPr/>
    </dgm:pt>
    <dgm:pt modelId="{210793C3-FE5B-429F-A710-532BA18F8D05}" type="pres">
      <dgm:prSet presAssocID="{A5778A1F-1291-4383-8C8E-61E275CE82EA}" presName="parTx" presStyleLbl="revTx" presStyleIdx="1" presStyleCnt="6">
        <dgm:presLayoutVars>
          <dgm:chMax val="0"/>
          <dgm:chPref val="0"/>
        </dgm:presLayoutVars>
      </dgm:prSet>
      <dgm:spPr/>
    </dgm:pt>
    <dgm:pt modelId="{238BE700-3040-49B7-A553-7591320A015F}" type="pres">
      <dgm:prSet presAssocID="{DAA4A0B8-A8E5-4CC9-B125-ECA421D47E03}" presName="sibTrans" presStyleCnt="0"/>
      <dgm:spPr/>
    </dgm:pt>
    <dgm:pt modelId="{6BB3A226-98CC-466A-9762-E4ED8A2571AC}" type="pres">
      <dgm:prSet presAssocID="{0BEB9712-EA56-4D2A-826A-0A308A5CB55F}" presName="compNode" presStyleCnt="0"/>
      <dgm:spPr/>
    </dgm:pt>
    <dgm:pt modelId="{A57A7DA8-1E29-4CE5-940F-FD5D2321FB21}" type="pres">
      <dgm:prSet presAssocID="{0BEB9712-EA56-4D2A-826A-0A308A5CB55F}" presName="bgRect" presStyleLbl="bgShp" presStyleIdx="2" presStyleCnt="6"/>
      <dgm:spPr/>
    </dgm:pt>
    <dgm:pt modelId="{65D8C701-34B6-4362-A8EC-AE0D48878218}" type="pres">
      <dgm:prSet presAssocID="{0BEB9712-EA56-4D2A-826A-0A308A5CB55F}" presName="iconRect" presStyleLbl="node1" presStyleIdx="2" presStyleCnt="6"/>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Piggy Bank"/>
        </a:ext>
      </dgm:extLst>
    </dgm:pt>
    <dgm:pt modelId="{1D979C68-54B6-4B47-9B01-1D90BFB2EC51}" type="pres">
      <dgm:prSet presAssocID="{0BEB9712-EA56-4D2A-826A-0A308A5CB55F}" presName="spaceRect" presStyleCnt="0"/>
      <dgm:spPr/>
    </dgm:pt>
    <dgm:pt modelId="{502DD78E-AF9B-448B-91C9-1A3AD669F508}" type="pres">
      <dgm:prSet presAssocID="{0BEB9712-EA56-4D2A-826A-0A308A5CB55F}" presName="parTx" presStyleLbl="revTx" presStyleIdx="2" presStyleCnt="6">
        <dgm:presLayoutVars>
          <dgm:chMax val="0"/>
          <dgm:chPref val="0"/>
        </dgm:presLayoutVars>
      </dgm:prSet>
      <dgm:spPr/>
    </dgm:pt>
    <dgm:pt modelId="{6DC83F82-40D5-4488-9357-BF15D6684881}" type="pres">
      <dgm:prSet presAssocID="{C315526A-6AB8-4EE9-8CD4-C84846682959}" presName="sibTrans" presStyleCnt="0"/>
      <dgm:spPr/>
    </dgm:pt>
    <dgm:pt modelId="{ED061DC5-40C6-4429-A29C-1DD2F0652E59}" type="pres">
      <dgm:prSet presAssocID="{EC2DD5DB-CF28-4CC0-9229-6DA3ACDA0BFF}" presName="compNode" presStyleCnt="0"/>
      <dgm:spPr/>
    </dgm:pt>
    <dgm:pt modelId="{72497364-A3AF-4098-B231-153F1D450048}" type="pres">
      <dgm:prSet presAssocID="{EC2DD5DB-CF28-4CC0-9229-6DA3ACDA0BFF}" presName="bgRect" presStyleLbl="bgShp" presStyleIdx="3" presStyleCnt="6"/>
      <dgm:spPr/>
    </dgm:pt>
    <dgm:pt modelId="{01270829-2077-4E02-A8D4-67DB67BCE564}" type="pres">
      <dgm:prSet presAssocID="{EC2DD5DB-CF28-4CC0-9229-6DA3ACDA0BFF}" presName="iconRect" presStyleLbl="node1" presStyleIdx="3" presStyleCnt="6"/>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Key"/>
        </a:ext>
      </dgm:extLst>
    </dgm:pt>
    <dgm:pt modelId="{E8170083-9686-4CA3-95F0-4D75EEAC4743}" type="pres">
      <dgm:prSet presAssocID="{EC2DD5DB-CF28-4CC0-9229-6DA3ACDA0BFF}" presName="spaceRect" presStyleCnt="0"/>
      <dgm:spPr/>
    </dgm:pt>
    <dgm:pt modelId="{9B119491-C560-4A44-AC73-B2AA83D4F88A}" type="pres">
      <dgm:prSet presAssocID="{EC2DD5DB-CF28-4CC0-9229-6DA3ACDA0BFF}" presName="parTx" presStyleLbl="revTx" presStyleIdx="3" presStyleCnt="6">
        <dgm:presLayoutVars>
          <dgm:chMax val="0"/>
          <dgm:chPref val="0"/>
        </dgm:presLayoutVars>
      </dgm:prSet>
      <dgm:spPr/>
    </dgm:pt>
    <dgm:pt modelId="{364B0C19-5EF4-47C2-A55B-FF079B28088D}" type="pres">
      <dgm:prSet presAssocID="{C1BEA55B-3F6D-492D-B4C7-84F6D5415E3F}" presName="sibTrans" presStyleCnt="0"/>
      <dgm:spPr/>
    </dgm:pt>
    <dgm:pt modelId="{3CAE82C0-CD73-4295-847F-818809B14776}" type="pres">
      <dgm:prSet presAssocID="{A073408F-5551-4FEE-B49A-4BCBCE89EF6D}" presName="compNode" presStyleCnt="0"/>
      <dgm:spPr/>
    </dgm:pt>
    <dgm:pt modelId="{CBCC762E-5FDB-42E7-BE1D-EEB7244291BD}" type="pres">
      <dgm:prSet presAssocID="{A073408F-5551-4FEE-B49A-4BCBCE89EF6D}" presName="bgRect" presStyleLbl="bgShp" presStyleIdx="4" presStyleCnt="6"/>
      <dgm:spPr/>
    </dgm:pt>
    <dgm:pt modelId="{486E1555-755C-48B6-8182-0E9B4D8DBF0B}" type="pres">
      <dgm:prSet presAssocID="{A073408F-5551-4FEE-B49A-4BCBCE89EF6D}" presName="iconRect" presStyleLbl="node1" presStyleIdx="4" presStyleCnt="6"/>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dgm:spPr>
      <dgm:extLst>
        <a:ext uri="{E40237B7-FDA0-4F09-8148-C483321AD2D9}">
          <dgm14:cNvPr xmlns:dgm14="http://schemas.microsoft.com/office/drawing/2010/diagram" id="0" name="" descr="Dollar"/>
        </a:ext>
      </dgm:extLst>
    </dgm:pt>
    <dgm:pt modelId="{606C670E-C422-426E-B898-1B0BE07BE14D}" type="pres">
      <dgm:prSet presAssocID="{A073408F-5551-4FEE-B49A-4BCBCE89EF6D}" presName="spaceRect" presStyleCnt="0"/>
      <dgm:spPr/>
    </dgm:pt>
    <dgm:pt modelId="{6DDA7149-B7CB-40D5-B219-AC784979F244}" type="pres">
      <dgm:prSet presAssocID="{A073408F-5551-4FEE-B49A-4BCBCE89EF6D}" presName="parTx" presStyleLbl="revTx" presStyleIdx="4" presStyleCnt="6">
        <dgm:presLayoutVars>
          <dgm:chMax val="0"/>
          <dgm:chPref val="0"/>
        </dgm:presLayoutVars>
      </dgm:prSet>
      <dgm:spPr/>
    </dgm:pt>
    <dgm:pt modelId="{6AE46A23-EA72-4D14-AB95-9EADB4CA7CE2}" type="pres">
      <dgm:prSet presAssocID="{CBB00AC0-AA55-49D1-98F6-459AB43F8CC2}" presName="sibTrans" presStyleCnt="0"/>
      <dgm:spPr/>
    </dgm:pt>
    <dgm:pt modelId="{2326D676-F8C4-4A3B-8E01-0CA4E872ED9D}" type="pres">
      <dgm:prSet presAssocID="{1B398D46-FDB7-4D44-BE85-80456C4D997E}" presName="compNode" presStyleCnt="0"/>
      <dgm:spPr/>
    </dgm:pt>
    <dgm:pt modelId="{8D7150D9-2132-4DC3-9E4D-33E122922014}" type="pres">
      <dgm:prSet presAssocID="{1B398D46-FDB7-4D44-BE85-80456C4D997E}" presName="bgRect" presStyleLbl="bgShp" presStyleIdx="5" presStyleCnt="6"/>
      <dgm:spPr/>
    </dgm:pt>
    <dgm:pt modelId="{EF80809F-0123-41FE-81D3-A341E70148DB}" type="pres">
      <dgm:prSet presAssocID="{1B398D46-FDB7-4D44-BE85-80456C4D997E}" presName="iconRect" presStyleLbl="node1" presStyleIdx="5" presStyleCnt="6"/>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dgm:spPr>
      <dgm:extLst>
        <a:ext uri="{E40237B7-FDA0-4F09-8148-C483321AD2D9}">
          <dgm14:cNvPr xmlns:dgm14="http://schemas.microsoft.com/office/drawing/2010/diagram" id="0" name="" descr="Coins"/>
        </a:ext>
      </dgm:extLst>
    </dgm:pt>
    <dgm:pt modelId="{6FB7E74C-9B78-4959-8C74-4BA8AB9B3299}" type="pres">
      <dgm:prSet presAssocID="{1B398D46-FDB7-4D44-BE85-80456C4D997E}" presName="spaceRect" presStyleCnt="0"/>
      <dgm:spPr/>
    </dgm:pt>
    <dgm:pt modelId="{42FDB310-4BF0-41AB-9061-64ED76560F98}" type="pres">
      <dgm:prSet presAssocID="{1B398D46-FDB7-4D44-BE85-80456C4D997E}" presName="parTx" presStyleLbl="revTx" presStyleIdx="5" presStyleCnt="6">
        <dgm:presLayoutVars>
          <dgm:chMax val="0"/>
          <dgm:chPref val="0"/>
        </dgm:presLayoutVars>
      </dgm:prSet>
      <dgm:spPr/>
    </dgm:pt>
  </dgm:ptLst>
  <dgm:cxnLst>
    <dgm:cxn modelId="{7AD40405-5D31-42F1-8A35-FD9A67FA8C43}" srcId="{63D317C0-BDD3-44F0-8301-0F3776720533}" destId="{A073408F-5551-4FEE-B49A-4BCBCE89EF6D}" srcOrd="4" destOrd="0" parTransId="{BDC7E4EC-4BB5-4831-A053-CA1456EBAA59}" sibTransId="{CBB00AC0-AA55-49D1-98F6-459AB43F8CC2}"/>
    <dgm:cxn modelId="{4823570B-8645-425C-8A11-8CE2990D0EC0}" srcId="{63D317C0-BDD3-44F0-8301-0F3776720533}" destId="{A5778A1F-1291-4383-8C8E-61E275CE82EA}" srcOrd="1" destOrd="0" parTransId="{9615300C-0312-459A-966C-3FB14445A88C}" sibTransId="{DAA4A0B8-A8E5-4CC9-B125-ECA421D47E03}"/>
    <dgm:cxn modelId="{B576882F-2713-43F0-A268-A1055A2A8069}" srcId="{63D317C0-BDD3-44F0-8301-0F3776720533}" destId="{EC2DD5DB-CF28-4CC0-9229-6DA3ACDA0BFF}" srcOrd="3" destOrd="0" parTransId="{AC46B579-2147-4ECE-8616-293232A8026B}" sibTransId="{C1BEA55B-3F6D-492D-B4C7-84F6D5415E3F}"/>
    <dgm:cxn modelId="{2345FB67-D3B4-40A2-8940-A2421B7D5D8E}" type="presOf" srcId="{1B398D46-FDB7-4D44-BE85-80456C4D997E}" destId="{42FDB310-4BF0-41AB-9061-64ED76560F98}" srcOrd="0" destOrd="0" presId="urn:microsoft.com/office/officeart/2018/2/layout/IconVerticalSolidList"/>
    <dgm:cxn modelId="{4212097B-BB45-4978-ADCD-BA92B9B47DCE}" type="presOf" srcId="{0BEB9712-EA56-4D2A-826A-0A308A5CB55F}" destId="{502DD78E-AF9B-448B-91C9-1A3AD669F508}" srcOrd="0" destOrd="0" presId="urn:microsoft.com/office/officeart/2018/2/layout/IconVerticalSolidList"/>
    <dgm:cxn modelId="{B7AA3487-81FA-4705-9D50-7059CE9F74CB}" type="presOf" srcId="{C7E66F45-2EBB-464F-9806-9FB2D345CAFA}" destId="{8DD5AFC3-CED8-4FDD-B8BC-2923DFA32CEA}" srcOrd="0" destOrd="0" presId="urn:microsoft.com/office/officeart/2018/2/layout/IconVerticalSolidList"/>
    <dgm:cxn modelId="{71DB2E88-ACDC-46BC-AB2D-53139E497217}" srcId="{63D317C0-BDD3-44F0-8301-0F3776720533}" destId="{1B398D46-FDB7-4D44-BE85-80456C4D997E}" srcOrd="5" destOrd="0" parTransId="{016DE513-939D-471F-ADD5-8B03FE94D920}" sibTransId="{23E789B2-FA30-4A45-99DE-9088D49B121E}"/>
    <dgm:cxn modelId="{4CC1EABA-35EC-49E5-A459-BBB825380B82}" srcId="{63D317C0-BDD3-44F0-8301-0F3776720533}" destId="{C7E66F45-2EBB-464F-9806-9FB2D345CAFA}" srcOrd="0" destOrd="0" parTransId="{6489026A-CD65-486F-B472-87AAA4CD92CE}" sibTransId="{D0452C87-FEEA-4D3D-A469-C967D6C872D0}"/>
    <dgm:cxn modelId="{C3063CBE-5FE0-4F7E-91BD-4C2D37CD14B5}" type="presOf" srcId="{A073408F-5551-4FEE-B49A-4BCBCE89EF6D}" destId="{6DDA7149-B7CB-40D5-B219-AC784979F244}" srcOrd="0" destOrd="0" presId="urn:microsoft.com/office/officeart/2018/2/layout/IconVerticalSolidList"/>
    <dgm:cxn modelId="{33AF3EBF-81BA-4CB5-806B-2B4F7959D788}" type="presOf" srcId="{EC2DD5DB-CF28-4CC0-9229-6DA3ACDA0BFF}" destId="{9B119491-C560-4A44-AC73-B2AA83D4F88A}" srcOrd="0" destOrd="0" presId="urn:microsoft.com/office/officeart/2018/2/layout/IconVerticalSolidList"/>
    <dgm:cxn modelId="{CDD2D0D7-0A0F-423A-A0EF-9DB533567490}" type="presOf" srcId="{63D317C0-BDD3-44F0-8301-0F3776720533}" destId="{026CE4AE-066A-486B-9E01-AD0928082857}" srcOrd="0" destOrd="0" presId="urn:microsoft.com/office/officeart/2018/2/layout/IconVerticalSolidList"/>
    <dgm:cxn modelId="{18F375E0-74FA-4D14-B1AC-4DD66F3C1D3E}" srcId="{63D317C0-BDD3-44F0-8301-0F3776720533}" destId="{0BEB9712-EA56-4D2A-826A-0A308A5CB55F}" srcOrd="2" destOrd="0" parTransId="{62258D42-79C3-4F54-AE9A-D5DFD5F575F8}" sibTransId="{C315526A-6AB8-4EE9-8CD4-C84846682959}"/>
    <dgm:cxn modelId="{0F2C51E2-D5EE-47EF-B4C2-0CE9525C2A16}" type="presOf" srcId="{A5778A1F-1291-4383-8C8E-61E275CE82EA}" destId="{210793C3-FE5B-429F-A710-532BA18F8D05}" srcOrd="0" destOrd="0" presId="urn:microsoft.com/office/officeart/2018/2/layout/IconVerticalSolidList"/>
    <dgm:cxn modelId="{0673DBC8-C376-4B3C-80D6-36E7A6EFA50F}" type="presParOf" srcId="{026CE4AE-066A-486B-9E01-AD0928082857}" destId="{4FCB8639-8A51-4B58-964F-B96EB189DD7E}" srcOrd="0" destOrd="0" presId="urn:microsoft.com/office/officeart/2018/2/layout/IconVerticalSolidList"/>
    <dgm:cxn modelId="{D843006D-8FDB-43FA-8CC5-8E4438801990}" type="presParOf" srcId="{4FCB8639-8A51-4B58-964F-B96EB189DD7E}" destId="{38E11675-681F-4AE6-B49F-700FB6557C3A}" srcOrd="0" destOrd="0" presId="urn:microsoft.com/office/officeart/2018/2/layout/IconVerticalSolidList"/>
    <dgm:cxn modelId="{3739A13A-3F11-4681-B8BB-42879D55B7C2}" type="presParOf" srcId="{4FCB8639-8A51-4B58-964F-B96EB189DD7E}" destId="{3E49730D-727C-4417-B68E-9DC82C80E4D3}" srcOrd="1" destOrd="0" presId="urn:microsoft.com/office/officeart/2018/2/layout/IconVerticalSolidList"/>
    <dgm:cxn modelId="{2DA86FE5-5E6C-4C47-9829-76A3C8C27960}" type="presParOf" srcId="{4FCB8639-8A51-4B58-964F-B96EB189DD7E}" destId="{725A1824-5E5F-41E8-8DBD-613E11FB5173}" srcOrd="2" destOrd="0" presId="urn:microsoft.com/office/officeart/2018/2/layout/IconVerticalSolidList"/>
    <dgm:cxn modelId="{7E46FDA5-2FC5-4D38-BDA8-E0CE874E5A81}" type="presParOf" srcId="{4FCB8639-8A51-4B58-964F-B96EB189DD7E}" destId="{8DD5AFC3-CED8-4FDD-B8BC-2923DFA32CEA}" srcOrd="3" destOrd="0" presId="urn:microsoft.com/office/officeart/2018/2/layout/IconVerticalSolidList"/>
    <dgm:cxn modelId="{FF68DB19-BF24-41BB-94F2-14813F8FA839}" type="presParOf" srcId="{026CE4AE-066A-486B-9E01-AD0928082857}" destId="{1D1A9801-2833-4651-8DF9-2EB37F9A9090}" srcOrd="1" destOrd="0" presId="urn:microsoft.com/office/officeart/2018/2/layout/IconVerticalSolidList"/>
    <dgm:cxn modelId="{FC1DCC26-D2B9-4220-9C96-146351484A81}" type="presParOf" srcId="{026CE4AE-066A-486B-9E01-AD0928082857}" destId="{6249E9B0-6783-4924-B72E-8A8A27A21067}" srcOrd="2" destOrd="0" presId="urn:microsoft.com/office/officeart/2018/2/layout/IconVerticalSolidList"/>
    <dgm:cxn modelId="{5D176576-CE6F-430B-96BD-8E22DF29168E}" type="presParOf" srcId="{6249E9B0-6783-4924-B72E-8A8A27A21067}" destId="{D7CFC903-C706-4256-AC98-61560FB58A17}" srcOrd="0" destOrd="0" presId="urn:microsoft.com/office/officeart/2018/2/layout/IconVerticalSolidList"/>
    <dgm:cxn modelId="{69EDEF69-21C8-4D99-9020-245A344F846F}" type="presParOf" srcId="{6249E9B0-6783-4924-B72E-8A8A27A21067}" destId="{CB9757C9-F0E7-4F27-8558-66FD660B8523}" srcOrd="1" destOrd="0" presId="urn:microsoft.com/office/officeart/2018/2/layout/IconVerticalSolidList"/>
    <dgm:cxn modelId="{B4A202D2-0E91-4D10-81A3-931BF5DDB201}" type="presParOf" srcId="{6249E9B0-6783-4924-B72E-8A8A27A21067}" destId="{17A17C7D-E037-42B3-9C0C-B6013BC2E70A}" srcOrd="2" destOrd="0" presId="urn:microsoft.com/office/officeart/2018/2/layout/IconVerticalSolidList"/>
    <dgm:cxn modelId="{18BBE5F5-722F-44BC-9C1C-96012B4F2884}" type="presParOf" srcId="{6249E9B0-6783-4924-B72E-8A8A27A21067}" destId="{210793C3-FE5B-429F-A710-532BA18F8D05}" srcOrd="3" destOrd="0" presId="urn:microsoft.com/office/officeart/2018/2/layout/IconVerticalSolidList"/>
    <dgm:cxn modelId="{1FE0B6F1-F219-43BF-ADAF-256EEEB16562}" type="presParOf" srcId="{026CE4AE-066A-486B-9E01-AD0928082857}" destId="{238BE700-3040-49B7-A553-7591320A015F}" srcOrd="3" destOrd="0" presId="urn:microsoft.com/office/officeart/2018/2/layout/IconVerticalSolidList"/>
    <dgm:cxn modelId="{7231A5AB-054F-485B-B2A2-746DBE6A1DF0}" type="presParOf" srcId="{026CE4AE-066A-486B-9E01-AD0928082857}" destId="{6BB3A226-98CC-466A-9762-E4ED8A2571AC}" srcOrd="4" destOrd="0" presId="urn:microsoft.com/office/officeart/2018/2/layout/IconVerticalSolidList"/>
    <dgm:cxn modelId="{44BBF32C-403B-4F3C-9558-396D212B0410}" type="presParOf" srcId="{6BB3A226-98CC-466A-9762-E4ED8A2571AC}" destId="{A57A7DA8-1E29-4CE5-940F-FD5D2321FB21}" srcOrd="0" destOrd="0" presId="urn:microsoft.com/office/officeart/2018/2/layout/IconVerticalSolidList"/>
    <dgm:cxn modelId="{CC1F3829-CAFC-47FD-9515-C636CD7875FB}" type="presParOf" srcId="{6BB3A226-98CC-466A-9762-E4ED8A2571AC}" destId="{65D8C701-34B6-4362-A8EC-AE0D48878218}" srcOrd="1" destOrd="0" presId="urn:microsoft.com/office/officeart/2018/2/layout/IconVerticalSolidList"/>
    <dgm:cxn modelId="{96697417-8D67-4D30-B10E-56B7876D867B}" type="presParOf" srcId="{6BB3A226-98CC-466A-9762-E4ED8A2571AC}" destId="{1D979C68-54B6-4B47-9B01-1D90BFB2EC51}" srcOrd="2" destOrd="0" presId="urn:microsoft.com/office/officeart/2018/2/layout/IconVerticalSolidList"/>
    <dgm:cxn modelId="{7022EFB2-7E8B-4A8A-B91C-476C4C15F4EA}" type="presParOf" srcId="{6BB3A226-98CC-466A-9762-E4ED8A2571AC}" destId="{502DD78E-AF9B-448B-91C9-1A3AD669F508}" srcOrd="3" destOrd="0" presId="urn:microsoft.com/office/officeart/2018/2/layout/IconVerticalSolidList"/>
    <dgm:cxn modelId="{D4805550-DCA7-4E26-B522-F52DA3C7CB27}" type="presParOf" srcId="{026CE4AE-066A-486B-9E01-AD0928082857}" destId="{6DC83F82-40D5-4488-9357-BF15D6684881}" srcOrd="5" destOrd="0" presId="urn:microsoft.com/office/officeart/2018/2/layout/IconVerticalSolidList"/>
    <dgm:cxn modelId="{C809B1DD-5145-4567-B503-F3FE60FE69E2}" type="presParOf" srcId="{026CE4AE-066A-486B-9E01-AD0928082857}" destId="{ED061DC5-40C6-4429-A29C-1DD2F0652E59}" srcOrd="6" destOrd="0" presId="urn:microsoft.com/office/officeart/2018/2/layout/IconVerticalSolidList"/>
    <dgm:cxn modelId="{F86F5AD8-70DE-40C4-A499-188CB98F85EA}" type="presParOf" srcId="{ED061DC5-40C6-4429-A29C-1DD2F0652E59}" destId="{72497364-A3AF-4098-B231-153F1D450048}" srcOrd="0" destOrd="0" presId="urn:microsoft.com/office/officeart/2018/2/layout/IconVerticalSolidList"/>
    <dgm:cxn modelId="{71BCCB88-4DFD-46FA-93E0-80FF0FCF2330}" type="presParOf" srcId="{ED061DC5-40C6-4429-A29C-1DD2F0652E59}" destId="{01270829-2077-4E02-A8D4-67DB67BCE564}" srcOrd="1" destOrd="0" presId="urn:microsoft.com/office/officeart/2018/2/layout/IconVerticalSolidList"/>
    <dgm:cxn modelId="{918799E3-901B-4B15-99ED-279D5220F088}" type="presParOf" srcId="{ED061DC5-40C6-4429-A29C-1DD2F0652E59}" destId="{E8170083-9686-4CA3-95F0-4D75EEAC4743}" srcOrd="2" destOrd="0" presId="urn:microsoft.com/office/officeart/2018/2/layout/IconVerticalSolidList"/>
    <dgm:cxn modelId="{09EE5C3E-EB77-48E0-9F64-7C6072C4298C}" type="presParOf" srcId="{ED061DC5-40C6-4429-A29C-1DD2F0652E59}" destId="{9B119491-C560-4A44-AC73-B2AA83D4F88A}" srcOrd="3" destOrd="0" presId="urn:microsoft.com/office/officeart/2018/2/layout/IconVerticalSolidList"/>
    <dgm:cxn modelId="{F1420DFE-F1A7-4773-B351-9D12F479B65B}" type="presParOf" srcId="{026CE4AE-066A-486B-9E01-AD0928082857}" destId="{364B0C19-5EF4-47C2-A55B-FF079B28088D}" srcOrd="7" destOrd="0" presId="urn:microsoft.com/office/officeart/2018/2/layout/IconVerticalSolidList"/>
    <dgm:cxn modelId="{F549AA4F-4EAB-4BD5-A09E-2CE1286AE730}" type="presParOf" srcId="{026CE4AE-066A-486B-9E01-AD0928082857}" destId="{3CAE82C0-CD73-4295-847F-818809B14776}" srcOrd="8" destOrd="0" presId="urn:microsoft.com/office/officeart/2018/2/layout/IconVerticalSolidList"/>
    <dgm:cxn modelId="{7C759EF1-7AF8-497D-BF21-A3ACE185B461}" type="presParOf" srcId="{3CAE82C0-CD73-4295-847F-818809B14776}" destId="{CBCC762E-5FDB-42E7-BE1D-EEB7244291BD}" srcOrd="0" destOrd="0" presId="urn:microsoft.com/office/officeart/2018/2/layout/IconVerticalSolidList"/>
    <dgm:cxn modelId="{440442AA-37CC-4543-8306-32FDB8E20CFB}" type="presParOf" srcId="{3CAE82C0-CD73-4295-847F-818809B14776}" destId="{486E1555-755C-48B6-8182-0E9B4D8DBF0B}" srcOrd="1" destOrd="0" presId="urn:microsoft.com/office/officeart/2018/2/layout/IconVerticalSolidList"/>
    <dgm:cxn modelId="{E032802D-738B-45D6-868E-62E1EC55BC0A}" type="presParOf" srcId="{3CAE82C0-CD73-4295-847F-818809B14776}" destId="{606C670E-C422-426E-B898-1B0BE07BE14D}" srcOrd="2" destOrd="0" presId="urn:microsoft.com/office/officeart/2018/2/layout/IconVerticalSolidList"/>
    <dgm:cxn modelId="{F21AC060-F6A0-4885-A7E6-F8EE265976D3}" type="presParOf" srcId="{3CAE82C0-CD73-4295-847F-818809B14776}" destId="{6DDA7149-B7CB-40D5-B219-AC784979F244}" srcOrd="3" destOrd="0" presId="urn:microsoft.com/office/officeart/2018/2/layout/IconVerticalSolidList"/>
    <dgm:cxn modelId="{DE67A76E-A6A9-4C8E-9C1E-5F3D5964FBAC}" type="presParOf" srcId="{026CE4AE-066A-486B-9E01-AD0928082857}" destId="{6AE46A23-EA72-4D14-AB95-9EADB4CA7CE2}" srcOrd="9" destOrd="0" presId="urn:microsoft.com/office/officeart/2018/2/layout/IconVerticalSolidList"/>
    <dgm:cxn modelId="{3BCE2B93-703E-4F0B-8D4B-0E0E73DE6949}" type="presParOf" srcId="{026CE4AE-066A-486B-9E01-AD0928082857}" destId="{2326D676-F8C4-4A3B-8E01-0CA4E872ED9D}" srcOrd="10" destOrd="0" presId="urn:microsoft.com/office/officeart/2018/2/layout/IconVerticalSolidList"/>
    <dgm:cxn modelId="{DFA98A80-C550-4381-A59A-89E02B8BB25C}" type="presParOf" srcId="{2326D676-F8C4-4A3B-8E01-0CA4E872ED9D}" destId="{8D7150D9-2132-4DC3-9E4D-33E122922014}" srcOrd="0" destOrd="0" presId="urn:microsoft.com/office/officeart/2018/2/layout/IconVerticalSolidList"/>
    <dgm:cxn modelId="{A3BF7723-A403-40D3-B5A1-92E9F3E46543}" type="presParOf" srcId="{2326D676-F8C4-4A3B-8E01-0CA4E872ED9D}" destId="{EF80809F-0123-41FE-81D3-A341E70148DB}" srcOrd="1" destOrd="0" presId="urn:microsoft.com/office/officeart/2018/2/layout/IconVerticalSolidList"/>
    <dgm:cxn modelId="{56565B2C-AC5C-41FE-896F-A853831F788C}" type="presParOf" srcId="{2326D676-F8C4-4A3B-8E01-0CA4E872ED9D}" destId="{6FB7E74C-9B78-4959-8C74-4BA8AB9B3299}" srcOrd="2" destOrd="0" presId="urn:microsoft.com/office/officeart/2018/2/layout/IconVerticalSolidList"/>
    <dgm:cxn modelId="{3685719E-98D7-4BBC-B894-4E18EA633258}" type="presParOf" srcId="{2326D676-F8C4-4A3B-8E01-0CA4E872ED9D}" destId="{42FDB310-4BF0-41AB-9061-64ED76560F98}"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32093A-C9FB-48A3-B8ED-1497128C2759}" type="doc">
      <dgm:prSet loTypeId="urn:microsoft.com/office/officeart/2016/7/layout/BasicTimeline" loCatId="process" qsTypeId="urn:microsoft.com/office/officeart/2005/8/quickstyle/simple1" qsCatId="simple" csTypeId="urn:microsoft.com/office/officeart/2005/8/colors/accent1_2" csCatId="accent1" phldr="1"/>
      <dgm:spPr/>
      <dgm:t>
        <a:bodyPr/>
        <a:lstStyle/>
        <a:p>
          <a:endParaRPr lang="en-US"/>
        </a:p>
      </dgm:t>
    </dgm:pt>
    <dgm:pt modelId="{B1438AA5-C28A-4EF0-A0A7-E131EDBE6C2C}">
      <dgm:prSet/>
      <dgm:spPr/>
      <dgm:t>
        <a:bodyPr/>
        <a:lstStyle/>
        <a:p>
          <a:pPr>
            <a:defRPr b="1"/>
          </a:pPr>
          <a:r>
            <a:rPr lang="en-US" dirty="0">
              <a:solidFill>
                <a:schemeClr val="bg1"/>
              </a:solidFill>
            </a:rPr>
            <a:t>1999</a:t>
          </a:r>
        </a:p>
      </dgm:t>
    </dgm:pt>
    <dgm:pt modelId="{CD3B7836-40E9-4A50-BD58-556B461DF7CD}" type="parTrans" cxnId="{0703A96C-27DA-45C4-BBBF-E3245860B029}">
      <dgm:prSet/>
      <dgm:spPr/>
      <dgm:t>
        <a:bodyPr/>
        <a:lstStyle/>
        <a:p>
          <a:endParaRPr lang="en-US"/>
        </a:p>
      </dgm:t>
    </dgm:pt>
    <dgm:pt modelId="{579B8298-022B-4F44-BA05-76604DFD8F80}" type="sibTrans" cxnId="{0703A96C-27DA-45C4-BBBF-E3245860B029}">
      <dgm:prSet/>
      <dgm:spPr/>
      <dgm:t>
        <a:bodyPr/>
        <a:lstStyle/>
        <a:p>
          <a:endParaRPr lang="en-US"/>
        </a:p>
      </dgm:t>
    </dgm:pt>
    <dgm:pt modelId="{7F932748-EB7F-4653-ADCB-853B4CBEE560}">
      <dgm:prSet/>
      <dgm:spPr/>
      <dgm:t>
        <a:bodyPr/>
        <a:lstStyle/>
        <a:p>
          <a:r>
            <a:rPr lang="en-US" dirty="0"/>
            <a:t>The 1999 global market crash was a financial crisis caused by the collapse of the Russian ruble and the failure of LTCM, which had a significant impact on the global economy</a:t>
          </a:r>
        </a:p>
      </dgm:t>
    </dgm:pt>
    <dgm:pt modelId="{87A57387-0A3B-4ECB-B6C1-385B7E462742}" type="parTrans" cxnId="{5CEE6BBC-6201-4184-B903-A7859990DB4F}">
      <dgm:prSet/>
      <dgm:spPr/>
      <dgm:t>
        <a:bodyPr/>
        <a:lstStyle/>
        <a:p>
          <a:endParaRPr lang="en-US"/>
        </a:p>
      </dgm:t>
    </dgm:pt>
    <dgm:pt modelId="{8A68A2EC-B2BE-4F8E-818C-BDED47475833}" type="sibTrans" cxnId="{5CEE6BBC-6201-4184-B903-A7859990DB4F}">
      <dgm:prSet/>
      <dgm:spPr/>
      <dgm:t>
        <a:bodyPr/>
        <a:lstStyle/>
        <a:p>
          <a:endParaRPr lang="en-US"/>
        </a:p>
      </dgm:t>
    </dgm:pt>
    <dgm:pt modelId="{69A6E4BF-566B-40BC-8D09-3D272F089348}">
      <dgm:prSet/>
      <dgm:spPr/>
      <dgm:t>
        <a:bodyPr/>
        <a:lstStyle/>
        <a:p>
          <a:pPr>
            <a:defRPr b="1"/>
          </a:pPr>
          <a:r>
            <a:rPr lang="en-US" dirty="0">
              <a:solidFill>
                <a:schemeClr val="bg1"/>
              </a:solidFill>
            </a:rPr>
            <a:t>2007–2009</a:t>
          </a:r>
        </a:p>
      </dgm:t>
    </dgm:pt>
    <dgm:pt modelId="{144B10A3-DA3A-41DF-B780-645FF6D4B7EF}" type="parTrans" cxnId="{4923A139-4F4A-4299-B459-13598D92A289}">
      <dgm:prSet/>
      <dgm:spPr/>
      <dgm:t>
        <a:bodyPr/>
        <a:lstStyle/>
        <a:p>
          <a:endParaRPr lang="en-US"/>
        </a:p>
      </dgm:t>
    </dgm:pt>
    <dgm:pt modelId="{F072E759-2B97-4A61-BE48-E0BC9F2ED2D5}" type="sibTrans" cxnId="{4923A139-4F4A-4299-B459-13598D92A289}">
      <dgm:prSet/>
      <dgm:spPr/>
      <dgm:t>
        <a:bodyPr/>
        <a:lstStyle/>
        <a:p>
          <a:endParaRPr lang="en-US"/>
        </a:p>
      </dgm:t>
    </dgm:pt>
    <dgm:pt modelId="{19FFD458-B114-46EC-A021-F6772A07BBB3}">
      <dgm:prSet/>
      <dgm:spPr/>
      <dgm:t>
        <a:bodyPr/>
        <a:lstStyle/>
        <a:p>
          <a:r>
            <a:rPr lang="en-US"/>
            <a:t>The 2007-2009 personal saving downfall and rise was caused by economic recession, housing bubble collapse, and government stimulus programs.</a:t>
          </a:r>
        </a:p>
      </dgm:t>
    </dgm:pt>
    <dgm:pt modelId="{C88C9CAD-FF2D-4D26-BC46-E6B4748E2A5A}" type="parTrans" cxnId="{ADC9BE44-3FE2-4B8E-9166-747725EA30AF}">
      <dgm:prSet/>
      <dgm:spPr/>
      <dgm:t>
        <a:bodyPr/>
        <a:lstStyle/>
        <a:p>
          <a:endParaRPr lang="en-US"/>
        </a:p>
      </dgm:t>
    </dgm:pt>
    <dgm:pt modelId="{4A8242D1-5F4B-4873-8B0D-1FEBFE1816C9}" type="sibTrans" cxnId="{ADC9BE44-3FE2-4B8E-9166-747725EA30AF}">
      <dgm:prSet/>
      <dgm:spPr/>
      <dgm:t>
        <a:bodyPr/>
        <a:lstStyle/>
        <a:p>
          <a:endParaRPr lang="en-US"/>
        </a:p>
      </dgm:t>
    </dgm:pt>
    <dgm:pt modelId="{A7601F2B-1E26-4782-9C9F-78762E756843}">
      <dgm:prSet/>
      <dgm:spPr/>
      <dgm:t>
        <a:bodyPr/>
        <a:lstStyle/>
        <a:p>
          <a:pPr>
            <a:defRPr b="1"/>
          </a:pPr>
          <a:r>
            <a:rPr lang="en-US" dirty="0">
              <a:solidFill>
                <a:schemeClr val="bg1"/>
              </a:solidFill>
            </a:rPr>
            <a:t>2016</a:t>
          </a:r>
        </a:p>
      </dgm:t>
    </dgm:pt>
    <dgm:pt modelId="{2425C39A-4161-454F-9157-2889FFF3349F}" type="parTrans" cxnId="{3EB08AC7-D887-4E90-9889-38C12F7C83DE}">
      <dgm:prSet/>
      <dgm:spPr/>
      <dgm:t>
        <a:bodyPr/>
        <a:lstStyle/>
        <a:p>
          <a:endParaRPr lang="en-US"/>
        </a:p>
      </dgm:t>
    </dgm:pt>
    <dgm:pt modelId="{125570DF-23AE-49DB-A447-089B339625D6}" type="sibTrans" cxnId="{3EB08AC7-D887-4E90-9889-38C12F7C83DE}">
      <dgm:prSet/>
      <dgm:spPr/>
      <dgm:t>
        <a:bodyPr/>
        <a:lstStyle/>
        <a:p>
          <a:endParaRPr lang="en-US"/>
        </a:p>
      </dgm:t>
    </dgm:pt>
    <dgm:pt modelId="{2B94D940-6FB4-45DF-92C5-2F4598946260}">
      <dgm:prSet/>
      <dgm:spPr/>
      <dgm:t>
        <a:bodyPr/>
        <a:lstStyle/>
        <a:p>
          <a:r>
            <a:rPr lang="en-US"/>
            <a:t>The 2016 stock market crash, high inflation, rising interest rates, geopolitical uncertainty, and recent market volatility may hinder savings by prompting shifts from stocks to alternative assets.</a:t>
          </a:r>
        </a:p>
      </dgm:t>
    </dgm:pt>
    <dgm:pt modelId="{83A32827-BFDB-4523-80E0-BD8F33A3358D}" type="parTrans" cxnId="{DCA36E5D-125A-49E6-BBA9-B5BF21196677}">
      <dgm:prSet/>
      <dgm:spPr/>
      <dgm:t>
        <a:bodyPr/>
        <a:lstStyle/>
        <a:p>
          <a:endParaRPr lang="en-US"/>
        </a:p>
      </dgm:t>
    </dgm:pt>
    <dgm:pt modelId="{E1FB44A6-A55C-416C-AF9B-81289EA0C015}" type="sibTrans" cxnId="{DCA36E5D-125A-49E6-BBA9-B5BF21196677}">
      <dgm:prSet/>
      <dgm:spPr/>
      <dgm:t>
        <a:bodyPr/>
        <a:lstStyle/>
        <a:p>
          <a:endParaRPr lang="en-US"/>
        </a:p>
      </dgm:t>
    </dgm:pt>
    <dgm:pt modelId="{5B9CAA19-5403-4F07-95D8-56BD3E6A59A0}" type="pres">
      <dgm:prSet presAssocID="{8A32093A-C9FB-48A3-B8ED-1497128C2759}" presName="root" presStyleCnt="0">
        <dgm:presLayoutVars>
          <dgm:chMax/>
          <dgm:chPref/>
          <dgm:animLvl val="lvl"/>
        </dgm:presLayoutVars>
      </dgm:prSet>
      <dgm:spPr/>
    </dgm:pt>
    <dgm:pt modelId="{00D655E7-15CA-4C8A-9863-46957D374CC0}" type="pres">
      <dgm:prSet presAssocID="{8A32093A-C9FB-48A3-B8ED-1497128C2759}" presName="divider" presStyleLbl="fgAccFollowNode1" presStyleIdx="0" presStyleCnt="1"/>
      <dgm:spPr>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tailEnd type="triangle" w="lg" len="lg"/>
        </a:ln>
        <a:effectLst/>
      </dgm:spPr>
    </dgm:pt>
    <dgm:pt modelId="{48995BEA-6757-4684-BA5F-6946C316C087}" type="pres">
      <dgm:prSet presAssocID="{8A32093A-C9FB-48A3-B8ED-1497128C2759}" presName="nodes" presStyleCnt="0">
        <dgm:presLayoutVars>
          <dgm:chMax/>
          <dgm:chPref/>
          <dgm:animLvl val="lvl"/>
        </dgm:presLayoutVars>
      </dgm:prSet>
      <dgm:spPr/>
    </dgm:pt>
    <dgm:pt modelId="{B0CE7273-FB18-4DBE-99FC-79E929467D76}" type="pres">
      <dgm:prSet presAssocID="{B1438AA5-C28A-4EF0-A0A7-E131EDBE6C2C}" presName="composite" presStyleCnt="0"/>
      <dgm:spPr/>
    </dgm:pt>
    <dgm:pt modelId="{B7E485B8-BD97-4698-948B-11E339B21163}" type="pres">
      <dgm:prSet presAssocID="{B1438AA5-C28A-4EF0-A0A7-E131EDBE6C2C}" presName="L1TextContainer" presStyleLbl="revTx" presStyleIdx="0" presStyleCnt="3">
        <dgm:presLayoutVars>
          <dgm:chMax val="1"/>
          <dgm:chPref val="1"/>
          <dgm:bulletEnabled val="1"/>
        </dgm:presLayoutVars>
      </dgm:prSet>
      <dgm:spPr/>
    </dgm:pt>
    <dgm:pt modelId="{A126E5E5-706B-42A0-9A81-D38FA73A710A}" type="pres">
      <dgm:prSet presAssocID="{B1438AA5-C28A-4EF0-A0A7-E131EDBE6C2C}" presName="L2TextContainerWrapper" presStyleCnt="0">
        <dgm:presLayoutVars>
          <dgm:chMax val="0"/>
          <dgm:chPref val="0"/>
          <dgm:bulletEnabled val="1"/>
        </dgm:presLayoutVars>
      </dgm:prSet>
      <dgm:spPr/>
    </dgm:pt>
    <dgm:pt modelId="{9C33B033-0CEB-4D18-BAD3-BEB309898F19}" type="pres">
      <dgm:prSet presAssocID="{B1438AA5-C28A-4EF0-A0A7-E131EDBE6C2C}" presName="L2TextContainer" presStyleLbl="bgAcc1" presStyleIdx="0" presStyleCnt="3"/>
      <dgm:spPr/>
    </dgm:pt>
    <dgm:pt modelId="{B9981659-20BA-4085-B468-BD3786F768E9}" type="pres">
      <dgm:prSet presAssocID="{B1438AA5-C28A-4EF0-A0A7-E131EDBE6C2C}" presName="FlexibleEmptyPlaceHolder" presStyleCnt="0"/>
      <dgm:spPr/>
    </dgm:pt>
    <dgm:pt modelId="{24C20E7E-5627-4842-B23E-F45BE25B7035}" type="pres">
      <dgm:prSet presAssocID="{B1438AA5-C28A-4EF0-A0A7-E131EDBE6C2C}" presName="ConnectLine" presStyleLbl="sibTrans1D1" presStyleIdx="0" presStyleCnt="3"/>
      <dgm:spPr>
        <a:noFill/>
        <a:ln w="9525" cap="rnd" cmpd="sng" algn="ctr">
          <a:solidFill>
            <a:schemeClr val="accent1">
              <a:hueOff val="0"/>
              <a:satOff val="0"/>
              <a:lumOff val="0"/>
              <a:alphaOff val="0"/>
            </a:schemeClr>
          </a:solidFill>
          <a:prstDash val="dash"/>
        </a:ln>
        <a:effectLst/>
      </dgm:spPr>
    </dgm:pt>
    <dgm:pt modelId="{F4BF3CF8-AF5E-48D3-8935-183364C2E24B}" type="pres">
      <dgm:prSet presAssocID="{B1438AA5-C28A-4EF0-A0A7-E131EDBE6C2C}" presName="ConnectorPoint" presStyleLbl="alignNode1" presStyleIdx="0" presStyleCnt="3"/>
      <dgm:spPr/>
    </dgm:pt>
    <dgm:pt modelId="{EEF55458-10EC-4493-8362-AA4E264C77FC}" type="pres">
      <dgm:prSet presAssocID="{B1438AA5-C28A-4EF0-A0A7-E131EDBE6C2C}" presName="EmptyPlaceHolder" presStyleCnt="0"/>
      <dgm:spPr/>
    </dgm:pt>
    <dgm:pt modelId="{224C35FC-0604-4D58-B171-FDC37A1EF675}" type="pres">
      <dgm:prSet presAssocID="{579B8298-022B-4F44-BA05-76604DFD8F80}" presName="spaceBetweenRectangles" presStyleCnt="0"/>
      <dgm:spPr/>
    </dgm:pt>
    <dgm:pt modelId="{ECBAF680-1282-49FB-9666-07DFDC6464B9}" type="pres">
      <dgm:prSet presAssocID="{69A6E4BF-566B-40BC-8D09-3D272F089348}" presName="composite" presStyleCnt="0"/>
      <dgm:spPr/>
    </dgm:pt>
    <dgm:pt modelId="{A32719DE-CA6A-48C0-AC8C-B9CAA86A107F}" type="pres">
      <dgm:prSet presAssocID="{69A6E4BF-566B-40BC-8D09-3D272F089348}" presName="L1TextContainer" presStyleLbl="revTx" presStyleIdx="1" presStyleCnt="3">
        <dgm:presLayoutVars>
          <dgm:chMax val="1"/>
          <dgm:chPref val="1"/>
          <dgm:bulletEnabled val="1"/>
        </dgm:presLayoutVars>
      </dgm:prSet>
      <dgm:spPr/>
    </dgm:pt>
    <dgm:pt modelId="{DBF2088D-BDEF-48CC-8B71-91DC38D7D088}" type="pres">
      <dgm:prSet presAssocID="{69A6E4BF-566B-40BC-8D09-3D272F089348}" presName="L2TextContainerWrapper" presStyleCnt="0">
        <dgm:presLayoutVars>
          <dgm:chMax val="0"/>
          <dgm:chPref val="0"/>
          <dgm:bulletEnabled val="1"/>
        </dgm:presLayoutVars>
      </dgm:prSet>
      <dgm:spPr/>
    </dgm:pt>
    <dgm:pt modelId="{3542B473-3EF9-4371-ACE6-A0A3BD37033F}" type="pres">
      <dgm:prSet presAssocID="{69A6E4BF-566B-40BC-8D09-3D272F089348}" presName="L2TextContainer" presStyleLbl="bgAcc1" presStyleIdx="1" presStyleCnt="3"/>
      <dgm:spPr/>
    </dgm:pt>
    <dgm:pt modelId="{2AB9B8D1-BB51-4105-9645-508EBE27ECC2}" type="pres">
      <dgm:prSet presAssocID="{69A6E4BF-566B-40BC-8D09-3D272F089348}" presName="FlexibleEmptyPlaceHolder" presStyleCnt="0"/>
      <dgm:spPr/>
    </dgm:pt>
    <dgm:pt modelId="{DC475C40-3A2E-46AF-BD94-CFA36F994DE7}" type="pres">
      <dgm:prSet presAssocID="{69A6E4BF-566B-40BC-8D09-3D272F089348}" presName="ConnectLine" presStyleLbl="sibTrans1D1" presStyleIdx="1" presStyleCnt="3"/>
      <dgm:spPr>
        <a:noFill/>
        <a:ln w="9525" cap="rnd" cmpd="sng" algn="ctr">
          <a:solidFill>
            <a:schemeClr val="accent1">
              <a:hueOff val="0"/>
              <a:satOff val="0"/>
              <a:lumOff val="0"/>
              <a:alphaOff val="0"/>
            </a:schemeClr>
          </a:solidFill>
          <a:prstDash val="dash"/>
        </a:ln>
        <a:effectLst/>
      </dgm:spPr>
    </dgm:pt>
    <dgm:pt modelId="{66857A3B-A98C-4CFD-B05F-6F6EBACA4E5B}" type="pres">
      <dgm:prSet presAssocID="{69A6E4BF-566B-40BC-8D09-3D272F089348}" presName="ConnectorPoint" presStyleLbl="alignNode1" presStyleIdx="1" presStyleCnt="3"/>
      <dgm:spPr/>
    </dgm:pt>
    <dgm:pt modelId="{C7FBFE38-0029-47A9-89B5-8A2DAB904CFC}" type="pres">
      <dgm:prSet presAssocID="{69A6E4BF-566B-40BC-8D09-3D272F089348}" presName="EmptyPlaceHolder" presStyleCnt="0"/>
      <dgm:spPr/>
    </dgm:pt>
    <dgm:pt modelId="{B1E48302-D1F5-4FF5-8586-5962E3D44F38}" type="pres">
      <dgm:prSet presAssocID="{F072E759-2B97-4A61-BE48-E0BC9F2ED2D5}" presName="spaceBetweenRectangles" presStyleCnt="0"/>
      <dgm:spPr/>
    </dgm:pt>
    <dgm:pt modelId="{B6007CA4-62C6-46D7-B43D-23448D9FA610}" type="pres">
      <dgm:prSet presAssocID="{A7601F2B-1E26-4782-9C9F-78762E756843}" presName="composite" presStyleCnt="0"/>
      <dgm:spPr/>
    </dgm:pt>
    <dgm:pt modelId="{90BF76D9-6C8B-4519-95E1-B5E8A9255FD8}" type="pres">
      <dgm:prSet presAssocID="{A7601F2B-1E26-4782-9C9F-78762E756843}" presName="L1TextContainer" presStyleLbl="revTx" presStyleIdx="2" presStyleCnt="3">
        <dgm:presLayoutVars>
          <dgm:chMax val="1"/>
          <dgm:chPref val="1"/>
          <dgm:bulletEnabled val="1"/>
        </dgm:presLayoutVars>
      </dgm:prSet>
      <dgm:spPr/>
    </dgm:pt>
    <dgm:pt modelId="{95432BB0-DF4C-4ABF-B08D-C0A45317530C}" type="pres">
      <dgm:prSet presAssocID="{A7601F2B-1E26-4782-9C9F-78762E756843}" presName="L2TextContainerWrapper" presStyleCnt="0">
        <dgm:presLayoutVars>
          <dgm:chMax val="0"/>
          <dgm:chPref val="0"/>
          <dgm:bulletEnabled val="1"/>
        </dgm:presLayoutVars>
      </dgm:prSet>
      <dgm:spPr/>
    </dgm:pt>
    <dgm:pt modelId="{4950FF15-4856-4BF4-8DA6-C3601CAFAAC9}" type="pres">
      <dgm:prSet presAssocID="{A7601F2B-1E26-4782-9C9F-78762E756843}" presName="L2TextContainer" presStyleLbl="bgAcc1" presStyleIdx="2" presStyleCnt="3"/>
      <dgm:spPr/>
    </dgm:pt>
    <dgm:pt modelId="{D3385534-BFC7-4183-AFDC-80BF72454751}" type="pres">
      <dgm:prSet presAssocID="{A7601F2B-1E26-4782-9C9F-78762E756843}" presName="FlexibleEmptyPlaceHolder" presStyleCnt="0"/>
      <dgm:spPr/>
    </dgm:pt>
    <dgm:pt modelId="{4A67718D-0A7B-4389-BA50-42832919ADF4}" type="pres">
      <dgm:prSet presAssocID="{A7601F2B-1E26-4782-9C9F-78762E756843}" presName="ConnectLine" presStyleLbl="sibTrans1D1" presStyleIdx="2" presStyleCnt="3"/>
      <dgm:spPr>
        <a:noFill/>
        <a:ln w="9525" cap="rnd" cmpd="sng" algn="ctr">
          <a:solidFill>
            <a:schemeClr val="accent1">
              <a:hueOff val="0"/>
              <a:satOff val="0"/>
              <a:lumOff val="0"/>
              <a:alphaOff val="0"/>
            </a:schemeClr>
          </a:solidFill>
          <a:prstDash val="dash"/>
        </a:ln>
        <a:effectLst/>
      </dgm:spPr>
    </dgm:pt>
    <dgm:pt modelId="{D7614477-8597-4D8F-B187-1EB761A29859}" type="pres">
      <dgm:prSet presAssocID="{A7601F2B-1E26-4782-9C9F-78762E756843}" presName="ConnectorPoint" presStyleLbl="alignNode1" presStyleIdx="2" presStyleCnt="3"/>
      <dgm:spPr/>
    </dgm:pt>
    <dgm:pt modelId="{A739FEF5-D291-4974-9CAB-C03F82761F11}" type="pres">
      <dgm:prSet presAssocID="{A7601F2B-1E26-4782-9C9F-78762E756843}" presName="EmptyPlaceHolder" presStyleCnt="0"/>
      <dgm:spPr/>
    </dgm:pt>
  </dgm:ptLst>
  <dgm:cxnLst>
    <dgm:cxn modelId="{A918680D-DD6B-4BC9-B3B1-8705E0548E03}" type="presOf" srcId="{19FFD458-B114-46EC-A021-F6772A07BBB3}" destId="{3542B473-3EF9-4371-ACE6-A0A3BD37033F}" srcOrd="0" destOrd="0" presId="urn:microsoft.com/office/officeart/2016/7/layout/BasicTimeline"/>
    <dgm:cxn modelId="{9C268723-8A7C-49A5-B46A-BE20009A5FA6}" type="presOf" srcId="{B1438AA5-C28A-4EF0-A0A7-E131EDBE6C2C}" destId="{B7E485B8-BD97-4698-948B-11E339B21163}" srcOrd="0" destOrd="0" presId="urn:microsoft.com/office/officeart/2016/7/layout/BasicTimeline"/>
    <dgm:cxn modelId="{4923A139-4F4A-4299-B459-13598D92A289}" srcId="{8A32093A-C9FB-48A3-B8ED-1497128C2759}" destId="{69A6E4BF-566B-40BC-8D09-3D272F089348}" srcOrd="1" destOrd="0" parTransId="{144B10A3-DA3A-41DF-B780-645FF6D4B7EF}" sibTransId="{F072E759-2B97-4A61-BE48-E0BC9F2ED2D5}"/>
    <dgm:cxn modelId="{DCA36E5D-125A-49E6-BBA9-B5BF21196677}" srcId="{A7601F2B-1E26-4782-9C9F-78762E756843}" destId="{2B94D940-6FB4-45DF-92C5-2F4598946260}" srcOrd="0" destOrd="0" parTransId="{83A32827-BFDB-4523-80E0-BD8F33A3358D}" sibTransId="{E1FB44A6-A55C-416C-AF9B-81289EA0C015}"/>
    <dgm:cxn modelId="{606E2942-1F31-4B68-B576-29039B9B94A5}" type="presOf" srcId="{7F932748-EB7F-4653-ADCB-853B4CBEE560}" destId="{9C33B033-0CEB-4D18-BAD3-BEB309898F19}" srcOrd="0" destOrd="0" presId="urn:microsoft.com/office/officeart/2016/7/layout/BasicTimeline"/>
    <dgm:cxn modelId="{ADC9BE44-3FE2-4B8E-9166-747725EA30AF}" srcId="{69A6E4BF-566B-40BC-8D09-3D272F089348}" destId="{19FFD458-B114-46EC-A021-F6772A07BBB3}" srcOrd="0" destOrd="0" parTransId="{C88C9CAD-FF2D-4D26-BC46-E6B4748E2A5A}" sibTransId="{4A8242D1-5F4B-4873-8B0D-1FEBFE1816C9}"/>
    <dgm:cxn modelId="{5686A468-E727-400E-9C9F-20411F060BCC}" type="presOf" srcId="{2B94D940-6FB4-45DF-92C5-2F4598946260}" destId="{4950FF15-4856-4BF4-8DA6-C3601CAFAAC9}" srcOrd="0" destOrd="0" presId="urn:microsoft.com/office/officeart/2016/7/layout/BasicTimeline"/>
    <dgm:cxn modelId="{5063AD48-CFBF-4F88-8BDE-85639D7FA3E3}" type="presOf" srcId="{69A6E4BF-566B-40BC-8D09-3D272F089348}" destId="{A32719DE-CA6A-48C0-AC8C-B9CAA86A107F}" srcOrd="0" destOrd="0" presId="urn:microsoft.com/office/officeart/2016/7/layout/BasicTimeline"/>
    <dgm:cxn modelId="{0703A96C-27DA-45C4-BBBF-E3245860B029}" srcId="{8A32093A-C9FB-48A3-B8ED-1497128C2759}" destId="{B1438AA5-C28A-4EF0-A0A7-E131EDBE6C2C}" srcOrd="0" destOrd="0" parTransId="{CD3B7836-40E9-4A50-BD58-556B461DF7CD}" sibTransId="{579B8298-022B-4F44-BA05-76604DFD8F80}"/>
    <dgm:cxn modelId="{8A8D3656-30DF-41FF-9CC9-CCD53E882344}" type="presOf" srcId="{A7601F2B-1E26-4782-9C9F-78762E756843}" destId="{90BF76D9-6C8B-4519-95E1-B5E8A9255FD8}" srcOrd="0" destOrd="0" presId="urn:microsoft.com/office/officeart/2016/7/layout/BasicTimeline"/>
    <dgm:cxn modelId="{5CEE6BBC-6201-4184-B903-A7859990DB4F}" srcId="{B1438AA5-C28A-4EF0-A0A7-E131EDBE6C2C}" destId="{7F932748-EB7F-4653-ADCB-853B4CBEE560}" srcOrd="0" destOrd="0" parTransId="{87A57387-0A3B-4ECB-B6C1-385B7E462742}" sibTransId="{8A68A2EC-B2BE-4F8E-818C-BDED47475833}"/>
    <dgm:cxn modelId="{3EB08AC7-D887-4E90-9889-38C12F7C83DE}" srcId="{8A32093A-C9FB-48A3-B8ED-1497128C2759}" destId="{A7601F2B-1E26-4782-9C9F-78762E756843}" srcOrd="2" destOrd="0" parTransId="{2425C39A-4161-454F-9157-2889FFF3349F}" sibTransId="{125570DF-23AE-49DB-A447-089B339625D6}"/>
    <dgm:cxn modelId="{548782FF-C10D-4D40-AA51-ADDCF714C9F3}" type="presOf" srcId="{8A32093A-C9FB-48A3-B8ED-1497128C2759}" destId="{5B9CAA19-5403-4F07-95D8-56BD3E6A59A0}" srcOrd="0" destOrd="0" presId="urn:microsoft.com/office/officeart/2016/7/layout/BasicTimeline"/>
    <dgm:cxn modelId="{21CE0A45-D9F8-4665-B957-88FD14A421F6}" type="presParOf" srcId="{5B9CAA19-5403-4F07-95D8-56BD3E6A59A0}" destId="{00D655E7-15CA-4C8A-9863-46957D374CC0}" srcOrd="0" destOrd="0" presId="urn:microsoft.com/office/officeart/2016/7/layout/BasicTimeline"/>
    <dgm:cxn modelId="{C5D70EEB-B6AA-425A-9A79-032F0A7D1B99}" type="presParOf" srcId="{5B9CAA19-5403-4F07-95D8-56BD3E6A59A0}" destId="{48995BEA-6757-4684-BA5F-6946C316C087}" srcOrd="1" destOrd="0" presId="urn:microsoft.com/office/officeart/2016/7/layout/BasicTimeline"/>
    <dgm:cxn modelId="{1A35D7A3-8933-4954-9AC7-9DBBEDAE7458}" type="presParOf" srcId="{48995BEA-6757-4684-BA5F-6946C316C087}" destId="{B0CE7273-FB18-4DBE-99FC-79E929467D76}" srcOrd="0" destOrd="0" presId="urn:microsoft.com/office/officeart/2016/7/layout/BasicTimeline"/>
    <dgm:cxn modelId="{13981252-91F1-441E-8C75-7D5F39E38AA0}" type="presParOf" srcId="{B0CE7273-FB18-4DBE-99FC-79E929467D76}" destId="{B7E485B8-BD97-4698-948B-11E339B21163}" srcOrd="0" destOrd="0" presId="urn:microsoft.com/office/officeart/2016/7/layout/BasicTimeline"/>
    <dgm:cxn modelId="{984B2E1E-2C29-45D0-853F-2DAF3468C057}" type="presParOf" srcId="{B0CE7273-FB18-4DBE-99FC-79E929467D76}" destId="{A126E5E5-706B-42A0-9A81-D38FA73A710A}" srcOrd="1" destOrd="0" presId="urn:microsoft.com/office/officeart/2016/7/layout/BasicTimeline"/>
    <dgm:cxn modelId="{BF6F7D2F-C5CE-4F68-BF0F-D901760D5136}" type="presParOf" srcId="{A126E5E5-706B-42A0-9A81-D38FA73A710A}" destId="{9C33B033-0CEB-4D18-BAD3-BEB309898F19}" srcOrd="0" destOrd="0" presId="urn:microsoft.com/office/officeart/2016/7/layout/BasicTimeline"/>
    <dgm:cxn modelId="{ECB03320-C0C0-43D1-99F2-506E56F1F97F}" type="presParOf" srcId="{A126E5E5-706B-42A0-9A81-D38FA73A710A}" destId="{B9981659-20BA-4085-B468-BD3786F768E9}" srcOrd="1" destOrd="0" presId="urn:microsoft.com/office/officeart/2016/7/layout/BasicTimeline"/>
    <dgm:cxn modelId="{A3BEC2B0-1296-41BF-88C1-235A8C93297E}" type="presParOf" srcId="{B0CE7273-FB18-4DBE-99FC-79E929467D76}" destId="{24C20E7E-5627-4842-B23E-F45BE25B7035}" srcOrd="2" destOrd="0" presId="urn:microsoft.com/office/officeart/2016/7/layout/BasicTimeline"/>
    <dgm:cxn modelId="{EBA5C5DD-7417-4175-A1A2-15C5CB18926D}" type="presParOf" srcId="{B0CE7273-FB18-4DBE-99FC-79E929467D76}" destId="{F4BF3CF8-AF5E-48D3-8935-183364C2E24B}" srcOrd="3" destOrd="0" presId="urn:microsoft.com/office/officeart/2016/7/layout/BasicTimeline"/>
    <dgm:cxn modelId="{40DF1DD5-B8ED-477D-822B-FD8C9D76E18C}" type="presParOf" srcId="{B0CE7273-FB18-4DBE-99FC-79E929467D76}" destId="{EEF55458-10EC-4493-8362-AA4E264C77FC}" srcOrd="4" destOrd="0" presId="urn:microsoft.com/office/officeart/2016/7/layout/BasicTimeline"/>
    <dgm:cxn modelId="{1E041EDE-9642-4B17-9980-4CB06DFE8211}" type="presParOf" srcId="{48995BEA-6757-4684-BA5F-6946C316C087}" destId="{224C35FC-0604-4D58-B171-FDC37A1EF675}" srcOrd="1" destOrd="0" presId="urn:microsoft.com/office/officeart/2016/7/layout/BasicTimeline"/>
    <dgm:cxn modelId="{7B4C8DA7-DC96-487C-8236-30C82DA79704}" type="presParOf" srcId="{48995BEA-6757-4684-BA5F-6946C316C087}" destId="{ECBAF680-1282-49FB-9666-07DFDC6464B9}" srcOrd="2" destOrd="0" presId="urn:microsoft.com/office/officeart/2016/7/layout/BasicTimeline"/>
    <dgm:cxn modelId="{FA45CCB5-5EB4-4BB0-8678-50C478369ACE}" type="presParOf" srcId="{ECBAF680-1282-49FB-9666-07DFDC6464B9}" destId="{A32719DE-CA6A-48C0-AC8C-B9CAA86A107F}" srcOrd="0" destOrd="0" presId="urn:microsoft.com/office/officeart/2016/7/layout/BasicTimeline"/>
    <dgm:cxn modelId="{3F1E02C2-3CC8-42E5-9F54-656F5B4CA346}" type="presParOf" srcId="{ECBAF680-1282-49FB-9666-07DFDC6464B9}" destId="{DBF2088D-BDEF-48CC-8B71-91DC38D7D088}" srcOrd="1" destOrd="0" presId="urn:microsoft.com/office/officeart/2016/7/layout/BasicTimeline"/>
    <dgm:cxn modelId="{3AE014DD-17C5-43BA-A2AB-A9C2B79DD57F}" type="presParOf" srcId="{DBF2088D-BDEF-48CC-8B71-91DC38D7D088}" destId="{3542B473-3EF9-4371-ACE6-A0A3BD37033F}" srcOrd="0" destOrd="0" presId="urn:microsoft.com/office/officeart/2016/7/layout/BasicTimeline"/>
    <dgm:cxn modelId="{69D0436D-3C82-4F4B-9626-835BE7B7629E}" type="presParOf" srcId="{DBF2088D-BDEF-48CC-8B71-91DC38D7D088}" destId="{2AB9B8D1-BB51-4105-9645-508EBE27ECC2}" srcOrd="1" destOrd="0" presId="urn:microsoft.com/office/officeart/2016/7/layout/BasicTimeline"/>
    <dgm:cxn modelId="{7DC15275-3099-4D14-99F6-94781D906A17}" type="presParOf" srcId="{ECBAF680-1282-49FB-9666-07DFDC6464B9}" destId="{DC475C40-3A2E-46AF-BD94-CFA36F994DE7}" srcOrd="2" destOrd="0" presId="urn:microsoft.com/office/officeart/2016/7/layout/BasicTimeline"/>
    <dgm:cxn modelId="{D59F4BEB-7EA9-4908-AAF6-43E817385C5B}" type="presParOf" srcId="{ECBAF680-1282-49FB-9666-07DFDC6464B9}" destId="{66857A3B-A98C-4CFD-B05F-6F6EBACA4E5B}" srcOrd="3" destOrd="0" presId="urn:microsoft.com/office/officeart/2016/7/layout/BasicTimeline"/>
    <dgm:cxn modelId="{ED3558AD-A022-41FE-A936-D5BC5060C71B}" type="presParOf" srcId="{ECBAF680-1282-49FB-9666-07DFDC6464B9}" destId="{C7FBFE38-0029-47A9-89B5-8A2DAB904CFC}" srcOrd="4" destOrd="0" presId="urn:microsoft.com/office/officeart/2016/7/layout/BasicTimeline"/>
    <dgm:cxn modelId="{1CB570C7-77EC-4E1E-8253-D3453F26B080}" type="presParOf" srcId="{48995BEA-6757-4684-BA5F-6946C316C087}" destId="{B1E48302-D1F5-4FF5-8586-5962E3D44F38}" srcOrd="3" destOrd="0" presId="urn:microsoft.com/office/officeart/2016/7/layout/BasicTimeline"/>
    <dgm:cxn modelId="{DC5134A3-A290-4E44-8B26-4C15CC60D33D}" type="presParOf" srcId="{48995BEA-6757-4684-BA5F-6946C316C087}" destId="{B6007CA4-62C6-46D7-B43D-23448D9FA610}" srcOrd="4" destOrd="0" presId="urn:microsoft.com/office/officeart/2016/7/layout/BasicTimeline"/>
    <dgm:cxn modelId="{BD1C1038-5CD5-4303-92A6-166296A7914B}" type="presParOf" srcId="{B6007CA4-62C6-46D7-B43D-23448D9FA610}" destId="{90BF76D9-6C8B-4519-95E1-B5E8A9255FD8}" srcOrd="0" destOrd="0" presId="urn:microsoft.com/office/officeart/2016/7/layout/BasicTimeline"/>
    <dgm:cxn modelId="{CCF27DE5-DDE7-402C-BA34-97F63DEE1047}" type="presParOf" srcId="{B6007CA4-62C6-46D7-B43D-23448D9FA610}" destId="{95432BB0-DF4C-4ABF-B08D-C0A45317530C}" srcOrd="1" destOrd="0" presId="urn:microsoft.com/office/officeart/2016/7/layout/BasicTimeline"/>
    <dgm:cxn modelId="{DB356ABF-E312-489E-8465-E90817006474}" type="presParOf" srcId="{95432BB0-DF4C-4ABF-B08D-C0A45317530C}" destId="{4950FF15-4856-4BF4-8DA6-C3601CAFAAC9}" srcOrd="0" destOrd="0" presId="urn:microsoft.com/office/officeart/2016/7/layout/BasicTimeline"/>
    <dgm:cxn modelId="{40AA6714-745D-4119-8C82-1722FF8CD765}" type="presParOf" srcId="{95432BB0-DF4C-4ABF-B08D-C0A45317530C}" destId="{D3385534-BFC7-4183-AFDC-80BF72454751}" srcOrd="1" destOrd="0" presId="urn:microsoft.com/office/officeart/2016/7/layout/BasicTimeline"/>
    <dgm:cxn modelId="{5AD6E3CB-F373-4EAA-95F8-22025EE1210D}" type="presParOf" srcId="{B6007CA4-62C6-46D7-B43D-23448D9FA610}" destId="{4A67718D-0A7B-4389-BA50-42832919ADF4}" srcOrd="2" destOrd="0" presId="urn:microsoft.com/office/officeart/2016/7/layout/BasicTimeline"/>
    <dgm:cxn modelId="{489CA94B-8989-45C4-A5E4-3B6F21E42260}" type="presParOf" srcId="{B6007CA4-62C6-46D7-B43D-23448D9FA610}" destId="{D7614477-8597-4D8F-B187-1EB761A29859}" srcOrd="3" destOrd="0" presId="urn:microsoft.com/office/officeart/2016/7/layout/BasicTimeline"/>
    <dgm:cxn modelId="{EF1877EA-BAA3-4539-9E21-1D90E6A2D999}" type="presParOf" srcId="{B6007CA4-62C6-46D7-B43D-23448D9FA610}" destId="{A739FEF5-D291-4974-9CAB-C03F82761F11}" srcOrd="4" destOrd="0" presId="urn:microsoft.com/office/officeart/2016/7/layout/Basic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E11675-681F-4AE6-B49F-700FB6557C3A}">
      <dsp:nvSpPr>
        <dsp:cNvPr id="0" name=""/>
        <dsp:cNvSpPr/>
      </dsp:nvSpPr>
      <dsp:spPr>
        <a:xfrm>
          <a:off x="0" y="0"/>
          <a:ext cx="10904706" cy="585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49730D-727C-4417-B68E-9DC82C80E4D3}">
      <dsp:nvSpPr>
        <dsp:cNvPr id="0" name=""/>
        <dsp:cNvSpPr/>
      </dsp:nvSpPr>
      <dsp:spPr>
        <a:xfrm>
          <a:off x="177100" y="133101"/>
          <a:ext cx="322001" cy="3220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D5AFC3-CED8-4FDD-B8BC-2923DFA32CEA}">
      <dsp:nvSpPr>
        <dsp:cNvPr id="0" name=""/>
        <dsp:cNvSpPr/>
      </dsp:nvSpPr>
      <dsp:spPr>
        <a:xfrm>
          <a:off x="676203" y="1373"/>
          <a:ext cx="10228502" cy="585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61" tIns="61961" rIns="61961" bIns="61961" numCol="1" spcCol="1270" anchor="ctr" anchorCtr="0">
          <a:noAutofit/>
        </a:bodyPr>
        <a:lstStyle/>
        <a:p>
          <a:pPr marL="0" lvl="0" indent="0" algn="l" defTabSz="622300">
            <a:lnSpc>
              <a:spcPct val="100000"/>
            </a:lnSpc>
            <a:spcBef>
              <a:spcPct val="0"/>
            </a:spcBef>
            <a:spcAft>
              <a:spcPct val="35000"/>
            </a:spcAft>
            <a:buNone/>
          </a:pPr>
          <a:r>
            <a:rPr lang="en-US" sz="1400" b="1" i="1" kern="1200" dirty="0">
              <a:solidFill>
                <a:schemeClr val="bg2">
                  <a:lumMod val="10000"/>
                </a:schemeClr>
              </a:solidFill>
            </a:rPr>
            <a:t>Source :  </a:t>
          </a:r>
          <a:r>
            <a:rPr lang="en-US" sz="1400" b="1" kern="1200" dirty="0">
              <a:solidFill>
                <a:schemeClr val="bg2">
                  <a:lumMod val="10000"/>
                </a:schemeClr>
              </a:solidFill>
              <a:hlinkClick xmlns:r="http://schemas.openxmlformats.org/officeDocument/2006/relationships" r:id="rId3">
                <a:extLst>
                  <a:ext uri="{A12FA001-AC4F-418D-AE19-62706E023703}">
                    <ahyp:hlinkClr xmlns:ahyp="http://schemas.microsoft.com/office/drawing/2018/hyperlinkcolor" val="tx"/>
                  </a:ext>
                </a:extLst>
              </a:hlinkClick>
            </a:rPr>
            <a:t>Federal Reserve Economic Data</a:t>
          </a:r>
          <a:endParaRPr lang="en-US" sz="1400" b="1" kern="1200" dirty="0">
            <a:solidFill>
              <a:schemeClr val="bg2">
                <a:lumMod val="10000"/>
              </a:schemeClr>
            </a:solidFill>
          </a:endParaRPr>
        </a:p>
      </dsp:txBody>
      <dsp:txXfrm>
        <a:off x="676203" y="1373"/>
        <a:ext cx="10228502" cy="585457"/>
      </dsp:txXfrm>
    </dsp:sp>
    <dsp:sp modelId="{D7CFC903-C706-4256-AC98-61560FB58A17}">
      <dsp:nvSpPr>
        <dsp:cNvPr id="0" name=""/>
        <dsp:cNvSpPr/>
      </dsp:nvSpPr>
      <dsp:spPr>
        <a:xfrm>
          <a:off x="0" y="733196"/>
          <a:ext cx="10904706" cy="585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9757C9-F0E7-4F27-8558-66FD660B8523}">
      <dsp:nvSpPr>
        <dsp:cNvPr id="0" name=""/>
        <dsp:cNvSpPr/>
      </dsp:nvSpPr>
      <dsp:spPr>
        <a:xfrm>
          <a:off x="177100" y="864924"/>
          <a:ext cx="322001" cy="32200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0793C3-FE5B-429F-A710-532BA18F8D05}">
      <dsp:nvSpPr>
        <dsp:cNvPr id="0" name=""/>
        <dsp:cNvSpPr/>
      </dsp:nvSpPr>
      <dsp:spPr>
        <a:xfrm>
          <a:off x="676203" y="733196"/>
          <a:ext cx="10228502" cy="585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61" tIns="61961" rIns="61961" bIns="61961" numCol="1" spcCol="1270" anchor="ctr" anchorCtr="0">
          <a:noAutofit/>
        </a:bodyPr>
        <a:lstStyle/>
        <a:p>
          <a:pPr marL="0" lvl="0" indent="0" algn="l" defTabSz="622300">
            <a:lnSpc>
              <a:spcPct val="100000"/>
            </a:lnSpc>
            <a:spcBef>
              <a:spcPct val="0"/>
            </a:spcBef>
            <a:spcAft>
              <a:spcPct val="35000"/>
            </a:spcAft>
            <a:buNone/>
          </a:pPr>
          <a:r>
            <a:rPr lang="en-US" sz="1400" b="1" i="1" kern="1200" dirty="0">
              <a:solidFill>
                <a:schemeClr val="bg2">
                  <a:lumMod val="10000"/>
                </a:schemeClr>
              </a:solidFill>
            </a:rPr>
            <a:t>Dataset: </a:t>
          </a:r>
        </a:p>
      </dsp:txBody>
      <dsp:txXfrm>
        <a:off x="676203" y="733196"/>
        <a:ext cx="10228502" cy="585457"/>
      </dsp:txXfrm>
    </dsp:sp>
    <dsp:sp modelId="{A57A7DA8-1E29-4CE5-940F-FD5D2321FB21}">
      <dsp:nvSpPr>
        <dsp:cNvPr id="0" name=""/>
        <dsp:cNvSpPr/>
      </dsp:nvSpPr>
      <dsp:spPr>
        <a:xfrm>
          <a:off x="0" y="1465018"/>
          <a:ext cx="10904706" cy="585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8C701-34B6-4362-A8EC-AE0D48878218}">
      <dsp:nvSpPr>
        <dsp:cNvPr id="0" name=""/>
        <dsp:cNvSpPr/>
      </dsp:nvSpPr>
      <dsp:spPr>
        <a:xfrm>
          <a:off x="177100" y="1596746"/>
          <a:ext cx="322001" cy="322001"/>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2DD78E-AF9B-448B-91C9-1A3AD669F508}">
      <dsp:nvSpPr>
        <dsp:cNvPr id="0" name=""/>
        <dsp:cNvSpPr/>
      </dsp:nvSpPr>
      <dsp:spPr>
        <a:xfrm>
          <a:off x="676203" y="1465018"/>
          <a:ext cx="10228502" cy="585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61" tIns="61961" rIns="61961" bIns="61961" numCol="1" spcCol="1270" anchor="ctr" anchorCtr="0">
          <a:noAutofit/>
        </a:bodyPr>
        <a:lstStyle/>
        <a:p>
          <a:pPr marL="0" lvl="0" indent="0" algn="l" defTabSz="622300">
            <a:lnSpc>
              <a:spcPct val="100000"/>
            </a:lnSpc>
            <a:spcBef>
              <a:spcPct val="0"/>
            </a:spcBef>
            <a:spcAft>
              <a:spcPct val="35000"/>
            </a:spcAft>
            <a:buNone/>
          </a:pPr>
          <a:r>
            <a:rPr lang="en-US" sz="1400" b="1" i="0" kern="1200" dirty="0">
              <a:solidFill>
                <a:schemeClr val="bg2">
                  <a:lumMod val="10000"/>
                </a:schemeClr>
              </a:solidFill>
            </a:rPr>
            <a:t>Personal Saving, Personal Consumption Expenditure, Gross Domestic Income	</a:t>
          </a:r>
        </a:p>
      </dsp:txBody>
      <dsp:txXfrm>
        <a:off x="676203" y="1465018"/>
        <a:ext cx="10228502" cy="585457"/>
      </dsp:txXfrm>
    </dsp:sp>
    <dsp:sp modelId="{72497364-A3AF-4098-B231-153F1D450048}">
      <dsp:nvSpPr>
        <dsp:cNvPr id="0" name=""/>
        <dsp:cNvSpPr/>
      </dsp:nvSpPr>
      <dsp:spPr>
        <a:xfrm>
          <a:off x="0" y="2196840"/>
          <a:ext cx="10904706" cy="585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270829-2077-4E02-A8D4-67DB67BCE564}">
      <dsp:nvSpPr>
        <dsp:cNvPr id="0" name=""/>
        <dsp:cNvSpPr/>
      </dsp:nvSpPr>
      <dsp:spPr>
        <a:xfrm>
          <a:off x="177100" y="2328568"/>
          <a:ext cx="322001" cy="322001"/>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119491-C560-4A44-AC73-B2AA83D4F88A}">
      <dsp:nvSpPr>
        <dsp:cNvPr id="0" name=""/>
        <dsp:cNvSpPr/>
      </dsp:nvSpPr>
      <dsp:spPr>
        <a:xfrm>
          <a:off x="676203" y="2196840"/>
          <a:ext cx="10228502" cy="585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61" tIns="61961" rIns="61961" bIns="61961" numCol="1" spcCol="1270" anchor="ctr" anchorCtr="0">
          <a:noAutofit/>
        </a:bodyPr>
        <a:lstStyle/>
        <a:p>
          <a:pPr marL="0" lvl="0" indent="0" algn="l" defTabSz="622300">
            <a:lnSpc>
              <a:spcPct val="100000"/>
            </a:lnSpc>
            <a:spcBef>
              <a:spcPct val="0"/>
            </a:spcBef>
            <a:spcAft>
              <a:spcPct val="35000"/>
            </a:spcAft>
            <a:buNone/>
          </a:pPr>
          <a:r>
            <a:rPr lang="en-US" sz="1400" b="1" i="1" kern="1200" dirty="0">
              <a:solidFill>
                <a:schemeClr val="bg2">
                  <a:lumMod val="10000"/>
                </a:schemeClr>
              </a:solidFill>
            </a:rPr>
            <a:t>Key Terms : </a:t>
          </a:r>
        </a:p>
      </dsp:txBody>
      <dsp:txXfrm>
        <a:off x="676203" y="2196840"/>
        <a:ext cx="10228502" cy="585457"/>
      </dsp:txXfrm>
    </dsp:sp>
    <dsp:sp modelId="{CBCC762E-5FDB-42E7-BE1D-EEB7244291BD}">
      <dsp:nvSpPr>
        <dsp:cNvPr id="0" name=""/>
        <dsp:cNvSpPr/>
      </dsp:nvSpPr>
      <dsp:spPr>
        <a:xfrm>
          <a:off x="0" y="2928662"/>
          <a:ext cx="10904706" cy="585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6E1555-755C-48B6-8182-0E9B4D8DBF0B}">
      <dsp:nvSpPr>
        <dsp:cNvPr id="0" name=""/>
        <dsp:cNvSpPr/>
      </dsp:nvSpPr>
      <dsp:spPr>
        <a:xfrm>
          <a:off x="177100" y="3060390"/>
          <a:ext cx="322001" cy="322001"/>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DA7149-B7CB-40D5-B219-AC784979F244}">
      <dsp:nvSpPr>
        <dsp:cNvPr id="0" name=""/>
        <dsp:cNvSpPr/>
      </dsp:nvSpPr>
      <dsp:spPr>
        <a:xfrm>
          <a:off x="676203" y="2928662"/>
          <a:ext cx="10228502" cy="585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61" tIns="61961" rIns="61961" bIns="61961" numCol="1" spcCol="1270" anchor="ctr" anchorCtr="0">
          <a:noAutofit/>
        </a:bodyPr>
        <a:lstStyle/>
        <a:p>
          <a:pPr marL="0" lvl="0" indent="0" algn="l" defTabSz="622300">
            <a:lnSpc>
              <a:spcPct val="100000"/>
            </a:lnSpc>
            <a:spcBef>
              <a:spcPct val="0"/>
            </a:spcBef>
            <a:spcAft>
              <a:spcPct val="35000"/>
            </a:spcAft>
            <a:buNone/>
          </a:pPr>
          <a:r>
            <a:rPr lang="en-US" sz="1400" b="1" kern="1200" dirty="0">
              <a:solidFill>
                <a:schemeClr val="bg2">
                  <a:lumMod val="10000"/>
                </a:schemeClr>
              </a:solidFill>
            </a:rPr>
            <a:t>Personal Consumption Expenditure: Total spending by individuals on goods and services, reflecting household spending patterns.</a:t>
          </a:r>
        </a:p>
      </dsp:txBody>
      <dsp:txXfrm>
        <a:off x="676203" y="2928662"/>
        <a:ext cx="10228502" cy="585457"/>
      </dsp:txXfrm>
    </dsp:sp>
    <dsp:sp modelId="{8D7150D9-2132-4DC3-9E4D-33E122922014}">
      <dsp:nvSpPr>
        <dsp:cNvPr id="0" name=""/>
        <dsp:cNvSpPr/>
      </dsp:nvSpPr>
      <dsp:spPr>
        <a:xfrm>
          <a:off x="0" y="3660485"/>
          <a:ext cx="10904706" cy="585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80809F-0123-41FE-81D3-A341E70148DB}">
      <dsp:nvSpPr>
        <dsp:cNvPr id="0" name=""/>
        <dsp:cNvSpPr/>
      </dsp:nvSpPr>
      <dsp:spPr>
        <a:xfrm>
          <a:off x="177100" y="3792213"/>
          <a:ext cx="322001" cy="322001"/>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FDB310-4BF0-41AB-9061-64ED76560F98}">
      <dsp:nvSpPr>
        <dsp:cNvPr id="0" name=""/>
        <dsp:cNvSpPr/>
      </dsp:nvSpPr>
      <dsp:spPr>
        <a:xfrm>
          <a:off x="676203" y="3660485"/>
          <a:ext cx="10228502" cy="585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61" tIns="61961" rIns="61961" bIns="61961" numCol="1" spcCol="1270" anchor="ctr" anchorCtr="0">
          <a:noAutofit/>
        </a:bodyPr>
        <a:lstStyle/>
        <a:p>
          <a:pPr marL="0" lvl="0" indent="0" algn="l" defTabSz="622300">
            <a:lnSpc>
              <a:spcPct val="100000"/>
            </a:lnSpc>
            <a:spcBef>
              <a:spcPct val="0"/>
            </a:spcBef>
            <a:spcAft>
              <a:spcPct val="35000"/>
            </a:spcAft>
            <a:buNone/>
          </a:pPr>
          <a:r>
            <a:rPr lang="en-US" sz="1400" b="1" kern="1200" dirty="0">
              <a:solidFill>
                <a:schemeClr val="bg2">
                  <a:lumMod val="10000"/>
                </a:schemeClr>
              </a:solidFill>
            </a:rPr>
            <a:t>Gross Domestic Income: Total income earned by all factors of production in an economy.</a:t>
          </a:r>
        </a:p>
      </dsp:txBody>
      <dsp:txXfrm>
        <a:off x="676203" y="3660485"/>
        <a:ext cx="10228502" cy="585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655E7-15CA-4C8A-9863-46957D374CC0}">
      <dsp:nvSpPr>
        <dsp:cNvPr id="0" name=""/>
        <dsp:cNvSpPr/>
      </dsp:nvSpPr>
      <dsp:spPr>
        <a:xfrm>
          <a:off x="0" y="1015662"/>
          <a:ext cx="11000535" cy="0"/>
        </a:xfrm>
        <a:prstGeom prst="line">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B7E485B8-BD97-4698-948B-11E339B21163}">
      <dsp:nvSpPr>
        <dsp:cNvPr id="0" name=""/>
        <dsp:cNvSpPr/>
      </dsp:nvSpPr>
      <dsp:spPr>
        <a:xfrm>
          <a:off x="306382" y="1090821"/>
          <a:ext cx="4480999" cy="229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solidFill>
                <a:schemeClr val="bg1"/>
              </a:solidFill>
            </a:rPr>
            <a:t>1999</a:t>
          </a:r>
        </a:p>
      </dsp:txBody>
      <dsp:txXfrm>
        <a:off x="306382" y="1090821"/>
        <a:ext cx="4480999" cy="229539"/>
      </dsp:txXfrm>
    </dsp:sp>
    <dsp:sp modelId="{9C33B033-0CEB-4D18-BAD3-BEB309898F19}">
      <dsp:nvSpPr>
        <dsp:cNvPr id="0" name=""/>
        <dsp:cNvSpPr/>
      </dsp:nvSpPr>
      <dsp:spPr>
        <a:xfrm>
          <a:off x="859" y="0"/>
          <a:ext cx="5092044" cy="629710"/>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The 1999 global market crash was a financial crisis caused by the collapse of the Russian ruble and the failure of LTCM, which had a significant impact on the global economy</a:t>
          </a:r>
        </a:p>
      </dsp:txBody>
      <dsp:txXfrm>
        <a:off x="31599" y="30740"/>
        <a:ext cx="5030564" cy="568230"/>
      </dsp:txXfrm>
    </dsp:sp>
    <dsp:sp modelId="{24C20E7E-5627-4842-B23E-F45BE25B7035}">
      <dsp:nvSpPr>
        <dsp:cNvPr id="0" name=""/>
        <dsp:cNvSpPr/>
      </dsp:nvSpPr>
      <dsp:spPr>
        <a:xfrm>
          <a:off x="2546881" y="629710"/>
          <a:ext cx="0" cy="385951"/>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32719DE-CA6A-48C0-AC8C-B9CAA86A107F}">
      <dsp:nvSpPr>
        <dsp:cNvPr id="0" name=""/>
        <dsp:cNvSpPr/>
      </dsp:nvSpPr>
      <dsp:spPr>
        <a:xfrm>
          <a:off x="3259767" y="710963"/>
          <a:ext cx="4480999" cy="229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solidFill>
                <a:schemeClr val="bg1"/>
              </a:solidFill>
            </a:rPr>
            <a:t>2007–2009</a:t>
          </a:r>
        </a:p>
      </dsp:txBody>
      <dsp:txXfrm>
        <a:off x="3259767" y="710963"/>
        <a:ext cx="4480999" cy="229539"/>
      </dsp:txXfrm>
    </dsp:sp>
    <dsp:sp modelId="{F4BF3CF8-AF5E-48D3-8935-183364C2E24B}">
      <dsp:nvSpPr>
        <dsp:cNvPr id="0" name=""/>
        <dsp:cNvSpPr/>
      </dsp:nvSpPr>
      <dsp:spPr>
        <a:xfrm>
          <a:off x="2531646" y="1000427"/>
          <a:ext cx="30469" cy="30469"/>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42B473-3EF9-4371-ACE6-A0A3BD37033F}">
      <dsp:nvSpPr>
        <dsp:cNvPr id="0" name=""/>
        <dsp:cNvSpPr/>
      </dsp:nvSpPr>
      <dsp:spPr>
        <a:xfrm>
          <a:off x="2954245" y="1401614"/>
          <a:ext cx="5092044" cy="629710"/>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The 2007-2009 personal saving downfall and rise was caused by economic recession, housing bubble collapse, and government stimulus programs.</a:t>
          </a:r>
        </a:p>
      </dsp:txBody>
      <dsp:txXfrm>
        <a:off x="2984985" y="1432354"/>
        <a:ext cx="5030564" cy="568230"/>
      </dsp:txXfrm>
    </dsp:sp>
    <dsp:sp modelId="{DC475C40-3A2E-46AF-BD94-CFA36F994DE7}">
      <dsp:nvSpPr>
        <dsp:cNvPr id="0" name=""/>
        <dsp:cNvSpPr/>
      </dsp:nvSpPr>
      <dsp:spPr>
        <a:xfrm>
          <a:off x="5500267" y="1015662"/>
          <a:ext cx="0" cy="385951"/>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0BF76D9-6C8B-4519-95E1-B5E8A9255FD8}">
      <dsp:nvSpPr>
        <dsp:cNvPr id="0" name=""/>
        <dsp:cNvSpPr/>
      </dsp:nvSpPr>
      <dsp:spPr>
        <a:xfrm>
          <a:off x="6213153" y="1090821"/>
          <a:ext cx="4480999" cy="229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solidFill>
                <a:schemeClr val="bg1"/>
              </a:solidFill>
            </a:rPr>
            <a:t>2016</a:t>
          </a:r>
        </a:p>
      </dsp:txBody>
      <dsp:txXfrm>
        <a:off x="6213153" y="1090821"/>
        <a:ext cx="4480999" cy="229539"/>
      </dsp:txXfrm>
    </dsp:sp>
    <dsp:sp modelId="{66857A3B-A98C-4CFD-B05F-6F6EBACA4E5B}">
      <dsp:nvSpPr>
        <dsp:cNvPr id="0" name=""/>
        <dsp:cNvSpPr/>
      </dsp:nvSpPr>
      <dsp:spPr>
        <a:xfrm>
          <a:off x="5485032" y="1000427"/>
          <a:ext cx="30469" cy="30469"/>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50FF15-4856-4BF4-8DA6-C3601CAFAAC9}">
      <dsp:nvSpPr>
        <dsp:cNvPr id="0" name=""/>
        <dsp:cNvSpPr/>
      </dsp:nvSpPr>
      <dsp:spPr>
        <a:xfrm>
          <a:off x="5907631" y="0"/>
          <a:ext cx="5092044" cy="629710"/>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The 2016 stock market crash, high inflation, rising interest rates, geopolitical uncertainty, and recent market volatility may hinder savings by prompting shifts from stocks to alternative assets.</a:t>
          </a:r>
        </a:p>
      </dsp:txBody>
      <dsp:txXfrm>
        <a:off x="5938371" y="30740"/>
        <a:ext cx="5030564" cy="568230"/>
      </dsp:txXfrm>
    </dsp:sp>
    <dsp:sp modelId="{4A67718D-0A7B-4389-BA50-42832919ADF4}">
      <dsp:nvSpPr>
        <dsp:cNvPr id="0" name=""/>
        <dsp:cNvSpPr/>
      </dsp:nvSpPr>
      <dsp:spPr>
        <a:xfrm>
          <a:off x="8453653" y="629710"/>
          <a:ext cx="0" cy="385951"/>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614477-8597-4D8F-B187-1EB761A29859}">
      <dsp:nvSpPr>
        <dsp:cNvPr id="0" name=""/>
        <dsp:cNvSpPr/>
      </dsp:nvSpPr>
      <dsp:spPr>
        <a:xfrm>
          <a:off x="8438418" y="1000427"/>
          <a:ext cx="30469" cy="30469"/>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11/9/2023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AAD347D-5ACD-4C99-B74B-A9C85AD731AF}" type="datetimeFigureOut">
              <a:rPr lang="en-US" smtClean="0"/>
              <a:t>11/9/2023</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62793357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469236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62292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1978496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8350947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09A250-FF31-4206-8172-F9D3106AACB1}" type="datetimeFigureOut">
              <a:rPr lang="en-US" smtClean="0"/>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9329235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09A250-FF31-4206-8172-F9D3106AACB1}" type="datetimeFigureOut">
              <a:rPr lang="en-US" smtClean="0"/>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1161992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9567137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1582962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775927634"/>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7885031"/>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8505927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7668413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6715575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7105280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883419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820716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1630625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4972429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7835841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2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AAD347D-5ACD-4C99-B74B-A9C85AD731AF}" type="datetimeFigureOut">
              <a:rPr lang="en-US" smtClean="0"/>
              <a:t>11/9/2023</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02111984F565}" type="slidenum">
              <a:rPr lang="en-US" smtClean="0"/>
              <a:t>‹#›</a:t>
            </a:fld>
            <a:endParaRPr lang="en-US" dirty="0"/>
          </a:p>
        </p:txBody>
      </p:sp>
      <p:sp>
        <p:nvSpPr>
          <p:cNvPr id="7" name="Date Placeholder 3">
            <a:extLst>
              <a:ext uri="{FF2B5EF4-FFF2-40B4-BE49-F238E27FC236}">
                <a16:creationId xmlns:a16="http://schemas.microsoft.com/office/drawing/2014/main" id="{569BF22D-9888-C11B-C450-9959966AFB9F}"/>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11/9/2023</a:t>
            </a:fld>
            <a:endParaRPr lang="en-US" sz="1100" dirty="0">
              <a:solidFill>
                <a:schemeClr val="accent2"/>
              </a:solidFill>
            </a:endParaRPr>
          </a:p>
        </p:txBody>
      </p:sp>
      <p:sp>
        <p:nvSpPr>
          <p:cNvPr id="8" name="Footer Placeholder 4">
            <a:extLst>
              <a:ext uri="{FF2B5EF4-FFF2-40B4-BE49-F238E27FC236}">
                <a16:creationId xmlns:a16="http://schemas.microsoft.com/office/drawing/2014/main" id="{3D1CDB53-D39E-CB66-AACC-3E4219DD9714}"/>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10" name="Slide Number Placeholder 5">
            <a:extLst>
              <a:ext uri="{FF2B5EF4-FFF2-40B4-BE49-F238E27FC236}">
                <a16:creationId xmlns:a16="http://schemas.microsoft.com/office/drawing/2014/main" id="{3CC5F7F7-988C-4313-1244-201090642D99}"/>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4267406298"/>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31" r:id="rId18"/>
    <p:sldLayoutId id="2147483832" r:id="rId19"/>
    <p:sldLayoutId id="2147483833" r:id="rId20"/>
    <p:sldLayoutId id="2147483677" r:id="rId21"/>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foto.wuestenigel.com/human-hand-writing-organspende-on-whiteboard/"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pexels.com/photo/blue-background-thank-you-1887992/" TargetMode="External"/><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7.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putting coins into a jar&#10;&#10;Description automatically generated">
            <a:extLst>
              <a:ext uri="{FF2B5EF4-FFF2-40B4-BE49-F238E27FC236}">
                <a16:creationId xmlns:a16="http://schemas.microsoft.com/office/drawing/2014/main" id="{C901C1D1-995A-66C2-3BC8-245EA8081E6D}"/>
              </a:ext>
            </a:extLst>
          </p:cNvPr>
          <p:cNvPicPr>
            <a:picLocks noChangeAspect="1"/>
          </p:cNvPicPr>
          <p:nvPr/>
        </p:nvPicPr>
        <p:blipFill rotWithShape="1">
          <a:blip r:embed="rId2"/>
          <a:srcRect b="6250"/>
          <a:stretch/>
        </p:blipFill>
        <p:spPr>
          <a:xfrm>
            <a:off x="236794" y="-10258"/>
            <a:ext cx="12191980" cy="6857990"/>
          </a:xfrm>
          <a:prstGeom prst="rect">
            <a:avLst/>
          </a:prstGeom>
          <a:noFill/>
        </p:spPr>
      </p:pic>
      <p:sp>
        <p:nvSpPr>
          <p:cNvPr id="7" name="Hexagon 6">
            <a:extLst>
              <a:ext uri="{FF2B5EF4-FFF2-40B4-BE49-F238E27FC236}">
                <a16:creationId xmlns:a16="http://schemas.microsoft.com/office/drawing/2014/main" id="{2D5AA983-6FE5-E753-714B-A303CC1C665F}"/>
              </a:ext>
              <a:ext uri="{C183D7F6-B498-43B3-948B-1728B52AA6E4}">
                <adec:decorative xmlns:adec="http://schemas.microsoft.com/office/drawing/2017/decorative" val="1"/>
              </a:ext>
            </a:extLst>
          </p:cNvPr>
          <p:cNvSpPr/>
          <p:nvPr/>
        </p:nvSpPr>
        <p:spPr>
          <a:xfrm>
            <a:off x="6332784" y="100376"/>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6">
            <a:extLst>
              <a:ext uri="{FF2B5EF4-FFF2-40B4-BE49-F238E27FC236}">
                <a16:creationId xmlns:a16="http://schemas.microsoft.com/office/drawing/2014/main" id="{7CBF1322-EAC2-8600-88B9-2A50DF5AB9D8}"/>
              </a:ext>
            </a:extLst>
          </p:cNvPr>
          <p:cNvSpPr>
            <a:spLocks noGrp="1"/>
          </p:cNvSpPr>
          <p:nvPr>
            <p:ph type="title"/>
          </p:nvPr>
        </p:nvSpPr>
        <p:spPr>
          <a:xfrm>
            <a:off x="7299914" y="837275"/>
            <a:ext cx="3924935" cy="2023232"/>
          </a:xfrm>
        </p:spPr>
        <p:txBody>
          <a:bodyPr/>
          <a:lstStyle/>
          <a:p>
            <a:r>
              <a:rPr lang="en-US" sz="4800" dirty="0">
                <a:solidFill>
                  <a:schemeClr val="bg1"/>
                </a:solidFill>
              </a:rPr>
              <a:t>Forecasting Personal Savings</a:t>
            </a:r>
            <a:endParaRPr lang="en-US" dirty="0">
              <a:solidFill>
                <a:schemeClr val="bg1"/>
              </a:solidFill>
            </a:endParaRPr>
          </a:p>
        </p:txBody>
      </p:sp>
      <p:sp>
        <p:nvSpPr>
          <p:cNvPr id="10" name="Text Placeholder 10">
            <a:extLst>
              <a:ext uri="{FF2B5EF4-FFF2-40B4-BE49-F238E27FC236}">
                <a16:creationId xmlns:a16="http://schemas.microsoft.com/office/drawing/2014/main" id="{3373FEF0-E46B-82C3-DEAB-DF698FF20799}"/>
              </a:ext>
            </a:extLst>
          </p:cNvPr>
          <p:cNvSpPr txBox="1">
            <a:spLocks/>
          </p:cNvSpPr>
          <p:nvPr/>
        </p:nvSpPr>
        <p:spPr>
          <a:xfrm>
            <a:off x="7908983" y="4321420"/>
            <a:ext cx="3222836" cy="116853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Ankita Gondkar</a:t>
            </a:r>
          </a:p>
          <a:p>
            <a:pPr marL="0" indent="0">
              <a:buNone/>
            </a:pPr>
            <a:r>
              <a:rPr lang="en-US" b="1" dirty="0">
                <a:solidFill>
                  <a:schemeClr val="bg1"/>
                </a:solidFill>
              </a:rPr>
              <a:t>BANA 7350</a:t>
            </a:r>
          </a:p>
        </p:txBody>
      </p:sp>
    </p:spTree>
    <p:extLst>
      <p:ext uri="{BB962C8B-B14F-4D97-AF65-F5344CB8AC3E}">
        <p14:creationId xmlns:p14="http://schemas.microsoft.com/office/powerpoint/2010/main" val="2170058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9DECE0-DF60-48D3-8609-3B57BC205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Freeform 5">
            <a:extLst>
              <a:ext uri="{FF2B5EF4-FFF2-40B4-BE49-F238E27FC236}">
                <a16:creationId xmlns:a16="http://schemas.microsoft.com/office/drawing/2014/main" id="{A8662D65-524C-4C29-9262-C51E2EF6A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pic>
        <p:nvPicPr>
          <p:cNvPr id="15" name="Picture 14" descr="A hand writing on a white board&#10;&#10;Description automatically generated">
            <a:extLst>
              <a:ext uri="{FF2B5EF4-FFF2-40B4-BE49-F238E27FC236}">
                <a16:creationId xmlns:a16="http://schemas.microsoft.com/office/drawing/2014/main" id="{C27951C4-26F0-9903-F6D9-CEA438EAFCB9}"/>
              </a:ext>
            </a:extLst>
          </p:cNvPr>
          <p:cNvPicPr>
            <a:picLocks noChangeAspect="1"/>
          </p:cNvPicPr>
          <p:nvPr/>
        </p:nvPicPr>
        <p:blipFill rotWithShape="1">
          <a:blip r:embed="rId3">
            <a:duotone>
              <a:prstClr val="black"/>
              <a:schemeClr val="tx2">
                <a:tint val="45000"/>
                <a:satMod val="400000"/>
              </a:schemeClr>
            </a:duotone>
            <a:alphaModFix amt="15000"/>
            <a:extLst>
              <a:ext uri="{837473B0-CC2E-450A-ABE3-18F120FF3D39}">
                <a1611:picAttrSrcUrl xmlns:a1611="http://schemas.microsoft.com/office/drawing/2016/11/main" r:id="rId4"/>
              </a:ext>
            </a:extLst>
          </a:blip>
          <a:srcRect t="4580" r="9090" b="23413"/>
          <a:stretch/>
        </p:blipFill>
        <p:spPr>
          <a:xfrm>
            <a:off x="474133" y="469900"/>
            <a:ext cx="11243734" cy="5922433"/>
          </a:xfrm>
          <a:prstGeom prst="rect">
            <a:avLst/>
          </a:prstGeom>
        </p:spPr>
      </p:pic>
      <p:sp>
        <p:nvSpPr>
          <p:cNvPr id="2" name="Title 1">
            <a:extLst>
              <a:ext uri="{FF2B5EF4-FFF2-40B4-BE49-F238E27FC236}">
                <a16:creationId xmlns:a16="http://schemas.microsoft.com/office/drawing/2014/main" id="{0EC1C98E-010E-7C9C-D373-08D8788EF423}"/>
              </a:ext>
            </a:extLst>
          </p:cNvPr>
          <p:cNvSpPr>
            <a:spLocks noGrp="1"/>
          </p:cNvSpPr>
          <p:nvPr>
            <p:ph type="title"/>
          </p:nvPr>
        </p:nvSpPr>
        <p:spPr>
          <a:xfrm>
            <a:off x="1154953" y="973668"/>
            <a:ext cx="8761413" cy="706964"/>
          </a:xfrm>
        </p:spPr>
        <p:txBody>
          <a:bodyPr>
            <a:normAutofit/>
          </a:bodyPr>
          <a:lstStyle/>
          <a:p>
            <a:r>
              <a:rPr lang="en-US" dirty="0"/>
              <a:t>Recommendations</a:t>
            </a:r>
          </a:p>
        </p:txBody>
      </p:sp>
      <p:sp>
        <p:nvSpPr>
          <p:cNvPr id="25" name="Rectangle 24">
            <a:extLst>
              <a:ext uri="{FF2B5EF4-FFF2-40B4-BE49-F238E27FC236}">
                <a16:creationId xmlns:a16="http://schemas.microsoft.com/office/drawing/2014/main" id="{2048CA64-9290-42A8-9F4F-75B9F31CA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292E1743-B18B-68D2-3B3C-0DB6FCD578C4}"/>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smtClean="0"/>
              <a:pPr>
                <a:spcAft>
                  <a:spcPts val="600"/>
                </a:spcAft>
              </a:pPr>
              <a:t>10</a:t>
            </a:fld>
            <a:endParaRPr lang="en-US"/>
          </a:p>
        </p:txBody>
      </p:sp>
      <p:sp>
        <p:nvSpPr>
          <p:cNvPr id="3" name="Content Placeholder 2">
            <a:extLst>
              <a:ext uri="{FF2B5EF4-FFF2-40B4-BE49-F238E27FC236}">
                <a16:creationId xmlns:a16="http://schemas.microsoft.com/office/drawing/2014/main" id="{A0BD56C9-142F-C84F-9F97-BFDEA0E4999C}"/>
              </a:ext>
            </a:extLst>
          </p:cNvPr>
          <p:cNvSpPr>
            <a:spLocks noGrp="1"/>
          </p:cNvSpPr>
          <p:nvPr>
            <p:ph idx="1"/>
          </p:nvPr>
        </p:nvSpPr>
        <p:spPr>
          <a:xfrm>
            <a:off x="1154954" y="1820333"/>
            <a:ext cx="8825659" cy="4199467"/>
          </a:xfrm>
        </p:spPr>
        <p:txBody>
          <a:bodyPr anchor="ctr">
            <a:normAutofit/>
          </a:bodyPr>
          <a:lstStyle/>
          <a:p>
            <a:r>
              <a:rPr lang="en-US" b="0" i="0" dirty="0">
                <a:solidFill>
                  <a:schemeClr val="bg1"/>
                </a:solidFill>
                <a:effectLst/>
                <a:latin typeface="Google Sans"/>
              </a:rPr>
              <a:t>The strong trend in personal savings suggests that there is a growing pool of savings that could be invested in financial markets. This could lead to higher stock prices and lower bond yields.</a:t>
            </a:r>
          </a:p>
          <a:p>
            <a:r>
              <a:rPr lang="en-US" b="0" i="0" dirty="0">
                <a:solidFill>
                  <a:schemeClr val="bg1"/>
                </a:solidFill>
                <a:effectLst/>
                <a:latin typeface="Google Sans"/>
              </a:rPr>
              <a:t>Additionally, the fact that the trend in personal savings is not changing rapidly suggests that economic policymakers can expect personal savings to continue to provide a boost to the economy.</a:t>
            </a:r>
          </a:p>
          <a:p>
            <a:r>
              <a:rPr lang="en-US" b="0" i="0" dirty="0">
                <a:solidFill>
                  <a:schemeClr val="bg1"/>
                </a:solidFill>
                <a:effectLst/>
                <a:latin typeface="Google Sans"/>
              </a:rPr>
              <a:t> Individuals should continue to save for the future, as personal savings are expected to continue to grow in value.</a:t>
            </a:r>
            <a:endParaRPr lang="en-US" dirty="0">
              <a:solidFill>
                <a:schemeClr val="bg1"/>
              </a:solidFill>
            </a:endParaRPr>
          </a:p>
        </p:txBody>
      </p:sp>
      <p:sp>
        <p:nvSpPr>
          <p:cNvPr id="16" name="TextBox 15">
            <a:extLst>
              <a:ext uri="{FF2B5EF4-FFF2-40B4-BE49-F238E27FC236}">
                <a16:creationId xmlns:a16="http://schemas.microsoft.com/office/drawing/2014/main" id="{DD9CEDEC-6F3E-7041-0723-B543B21F95A2}"/>
              </a:ext>
            </a:extLst>
          </p:cNvPr>
          <p:cNvSpPr txBox="1"/>
          <p:nvPr/>
        </p:nvSpPr>
        <p:spPr>
          <a:xfrm>
            <a:off x="9178389" y="6192278"/>
            <a:ext cx="25394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foto.wuestenigel.com/human-hand-writing-organspende-on-whiteboard/">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75409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yellow square tiles with black letters">
            <a:extLst>
              <a:ext uri="{FF2B5EF4-FFF2-40B4-BE49-F238E27FC236}">
                <a16:creationId xmlns:a16="http://schemas.microsoft.com/office/drawing/2014/main" id="{FEF11568-13AB-1A6A-36C1-449F2D1B733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7022" b="8709"/>
          <a:stretch/>
        </p:blipFill>
        <p:spPr>
          <a:xfrm>
            <a:off x="20" y="10"/>
            <a:ext cx="12191980" cy="6857990"/>
          </a:xfrm>
          <a:prstGeom prst="rect">
            <a:avLst/>
          </a:prstGeom>
        </p:spPr>
      </p:pic>
      <p:sp>
        <p:nvSpPr>
          <p:cNvPr id="2" name="Slide Number Placeholder 1">
            <a:extLst>
              <a:ext uri="{FF2B5EF4-FFF2-40B4-BE49-F238E27FC236}">
                <a16:creationId xmlns:a16="http://schemas.microsoft.com/office/drawing/2014/main" id="{3DE1B796-C528-C6B1-37CC-049858E5B01A}"/>
              </a:ext>
            </a:extLst>
          </p:cNvPr>
          <p:cNvSpPr>
            <a:spLocks noGrp="1"/>
          </p:cNvSpPr>
          <p:nvPr>
            <p:ph type="sldNum" sz="quarter" idx="12"/>
          </p:nvPr>
        </p:nvSpPr>
        <p:spPr>
          <a:xfrm>
            <a:off x="10997348" y="6353984"/>
            <a:ext cx="838199" cy="342653"/>
          </a:xfrm>
        </p:spPr>
        <p:txBody>
          <a:bodyPr>
            <a:normAutofit/>
          </a:bodyPr>
          <a:lstStyle/>
          <a:p>
            <a:pPr algn="r">
              <a:spcAft>
                <a:spcPts val="600"/>
              </a:spcAft>
            </a:pPr>
            <a:fld id="{D57F1E4F-1CFF-5643-939E-02111984F565}" type="slidenum">
              <a:rPr lang="en-US" sz="1000">
                <a:solidFill>
                  <a:srgbClr val="FFFFFF"/>
                </a:solidFill>
              </a:rPr>
              <a:pPr algn="r">
                <a:spcAft>
                  <a:spcPts val="600"/>
                </a:spcAft>
              </a:pPr>
              <a:t>11</a:t>
            </a:fld>
            <a:endParaRPr lang="en-US" sz="1000">
              <a:solidFill>
                <a:srgbClr val="FFFFFF"/>
              </a:solidFill>
            </a:endParaRPr>
          </a:p>
        </p:txBody>
      </p:sp>
    </p:spTree>
    <p:extLst>
      <p:ext uri="{BB962C8B-B14F-4D97-AF65-F5344CB8AC3E}">
        <p14:creationId xmlns:p14="http://schemas.microsoft.com/office/powerpoint/2010/main" val="3367895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C9A8DB82-86DE-41D7-8C3F-BA1F0FE9B0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46" name="Rectangle 45">
              <a:extLst>
                <a:ext uri="{FF2B5EF4-FFF2-40B4-BE49-F238E27FC236}">
                  <a16:creationId xmlns:a16="http://schemas.microsoft.com/office/drawing/2014/main" id="{8AF9E1A7-3690-4A7D-95D4-D376BC586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7" name="Oval 46">
              <a:extLst>
                <a:ext uri="{FF2B5EF4-FFF2-40B4-BE49-F238E27FC236}">
                  <a16:creationId xmlns:a16="http://schemas.microsoft.com/office/drawing/2014/main" id="{075DE0DA-CFEB-436E-8059-3F574F9E5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Oval 47">
              <a:extLst>
                <a:ext uri="{FF2B5EF4-FFF2-40B4-BE49-F238E27FC236}">
                  <a16:creationId xmlns:a16="http://schemas.microsoft.com/office/drawing/2014/main" id="{E630F0AD-0BEF-4F7E-BBAD-9C4ECF0CD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Oval 48">
              <a:extLst>
                <a:ext uri="{FF2B5EF4-FFF2-40B4-BE49-F238E27FC236}">
                  <a16:creationId xmlns:a16="http://schemas.microsoft.com/office/drawing/2014/main" id="{10831102-4F37-4C69-8C56-B1D6A509D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Oval 49">
              <a:extLst>
                <a:ext uri="{FF2B5EF4-FFF2-40B4-BE49-F238E27FC236}">
                  <a16:creationId xmlns:a16="http://schemas.microsoft.com/office/drawing/2014/main" id="{6D5BB450-AC20-4CFA-8709-46463BDE7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Oval 50">
              <a:extLst>
                <a:ext uri="{FF2B5EF4-FFF2-40B4-BE49-F238E27FC236}">
                  <a16:creationId xmlns:a16="http://schemas.microsoft.com/office/drawing/2014/main" id="{E55A3AE7-B15C-4D81-A4E9-21BC9D301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Freeform 5">
              <a:extLst>
                <a:ext uri="{FF2B5EF4-FFF2-40B4-BE49-F238E27FC236}">
                  <a16:creationId xmlns:a16="http://schemas.microsoft.com/office/drawing/2014/main" id="{754B6A71-2AD1-4F45-8D25-82327EFB5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53" name="Freeform 5">
              <a:extLst>
                <a:ext uri="{FF2B5EF4-FFF2-40B4-BE49-F238E27FC236}">
                  <a16:creationId xmlns:a16="http://schemas.microsoft.com/office/drawing/2014/main" id="{14A364F5-69E0-49F9-9E6D-13F16F7FF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54" name="Freeform 5">
              <a:extLst>
                <a:ext uri="{FF2B5EF4-FFF2-40B4-BE49-F238E27FC236}">
                  <a16:creationId xmlns:a16="http://schemas.microsoft.com/office/drawing/2014/main" id="{07E71549-9386-41C6-B9DE-8F00165FED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56" name="Rectangle 55">
            <a:extLst>
              <a:ext uri="{FF2B5EF4-FFF2-40B4-BE49-F238E27FC236}">
                <a16:creationId xmlns:a16="http://schemas.microsoft.com/office/drawing/2014/main" id="{B4B7C0AF-2DDA-402A-A38E-429A634ED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58" name="Group 57">
            <a:extLst>
              <a:ext uri="{FF2B5EF4-FFF2-40B4-BE49-F238E27FC236}">
                <a16:creationId xmlns:a16="http://schemas.microsoft.com/office/drawing/2014/main" id="{06E96C53-1010-48EB-8728-70CB58236E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9" name="Rectangle 58">
              <a:extLst>
                <a:ext uri="{FF2B5EF4-FFF2-40B4-BE49-F238E27FC236}">
                  <a16:creationId xmlns:a16="http://schemas.microsoft.com/office/drawing/2014/main" id="{5EE899E0-D27A-454B-8E91-14A292422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Oval 59">
              <a:extLst>
                <a:ext uri="{FF2B5EF4-FFF2-40B4-BE49-F238E27FC236}">
                  <a16:creationId xmlns:a16="http://schemas.microsoft.com/office/drawing/2014/main" id="{4EDF8A7C-C5E2-42D4-884A-EC7DE68E7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Oval 60">
              <a:extLst>
                <a:ext uri="{FF2B5EF4-FFF2-40B4-BE49-F238E27FC236}">
                  <a16:creationId xmlns:a16="http://schemas.microsoft.com/office/drawing/2014/main" id="{80ADD528-121C-4D05-B77B-54B31D7BA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E7CF2869-5CDD-4AD2-8AC0-4AE179D39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Freeform 5">
              <a:extLst>
                <a:ext uri="{FF2B5EF4-FFF2-40B4-BE49-F238E27FC236}">
                  <a16:creationId xmlns:a16="http://schemas.microsoft.com/office/drawing/2014/main" id="{0FD2D0A6-D3D4-4573-AD6B-2B5DBFF0C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64" name="Freeform 5">
              <a:extLst>
                <a:ext uri="{FF2B5EF4-FFF2-40B4-BE49-F238E27FC236}">
                  <a16:creationId xmlns:a16="http://schemas.microsoft.com/office/drawing/2014/main" id="{39749B2A-2C8D-45C7-A857-30307A089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65" name="Freeform 5">
              <a:extLst>
                <a:ext uri="{FF2B5EF4-FFF2-40B4-BE49-F238E27FC236}">
                  <a16:creationId xmlns:a16="http://schemas.microsoft.com/office/drawing/2014/main" id="{FEC28B8C-B40C-4618-823B-C6D730FE8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40" name="Title 3">
            <a:extLst>
              <a:ext uri="{FF2B5EF4-FFF2-40B4-BE49-F238E27FC236}">
                <a16:creationId xmlns:a16="http://schemas.microsoft.com/office/drawing/2014/main" id="{545AE441-7DE6-97BE-70FF-DBFD6B43EE37}"/>
              </a:ext>
            </a:extLst>
          </p:cNvPr>
          <p:cNvSpPr>
            <a:spLocks noGrp="1"/>
          </p:cNvSpPr>
          <p:nvPr>
            <p:ph type="title"/>
          </p:nvPr>
        </p:nvSpPr>
        <p:spPr>
          <a:xfrm>
            <a:off x="639098" y="629265"/>
            <a:ext cx="5132438" cy="1622322"/>
          </a:xfrm>
        </p:spPr>
        <p:txBody>
          <a:bodyPr vert="horz" lIns="91440" tIns="45720" rIns="91440" bIns="45720" rtlCol="0" anchor="ctr">
            <a:normAutofit/>
          </a:bodyPr>
          <a:lstStyle/>
          <a:p>
            <a:r>
              <a:rPr lang="en-US" sz="3600" b="0" dirty="0">
                <a:solidFill>
                  <a:schemeClr val="bg2"/>
                </a:solidFill>
              </a:rPr>
              <a:t>Objectives</a:t>
            </a:r>
          </a:p>
        </p:txBody>
      </p:sp>
      <p:sp>
        <p:nvSpPr>
          <p:cNvPr id="38" name="Text Placeholder 2">
            <a:extLst>
              <a:ext uri="{FF2B5EF4-FFF2-40B4-BE49-F238E27FC236}">
                <a16:creationId xmlns:a16="http://schemas.microsoft.com/office/drawing/2014/main" id="{DEE4604C-A05B-ED92-B372-56EF614C4CAD}"/>
              </a:ext>
            </a:extLst>
          </p:cNvPr>
          <p:cNvSpPr>
            <a:spLocks noGrp="1"/>
          </p:cNvSpPr>
          <p:nvPr>
            <p:ph type="body" sz="quarter" idx="12"/>
          </p:nvPr>
        </p:nvSpPr>
        <p:spPr>
          <a:xfrm>
            <a:off x="639098" y="2418735"/>
            <a:ext cx="5547702" cy="3811742"/>
          </a:xfrm>
        </p:spPr>
        <p:txBody>
          <a:bodyPr vert="horz" lIns="91440" tIns="45720" rIns="91440" bIns="45720" rtlCol="0" anchor="ctr">
            <a:normAutofit/>
          </a:bodyPr>
          <a:lstStyle/>
          <a:p>
            <a:pPr>
              <a:lnSpc>
                <a:spcPct val="140000"/>
              </a:lnSpc>
              <a:buClr>
                <a:schemeClr val="accent1"/>
              </a:buClr>
              <a:buFont typeface="Wingdings 3" charset="2"/>
              <a:buChar char=""/>
            </a:pPr>
            <a:r>
              <a:rPr lang="en-US" sz="1700" dirty="0">
                <a:solidFill>
                  <a:schemeClr val="bg1"/>
                </a:solidFill>
              </a:rPr>
              <a:t>This project involves the creation of three distinct forecasting models for personal savings, utilizing diverse data sources and machine learning forecasting techniques. </a:t>
            </a:r>
          </a:p>
          <a:p>
            <a:pPr>
              <a:lnSpc>
                <a:spcPct val="140000"/>
              </a:lnSpc>
              <a:buClr>
                <a:schemeClr val="accent1"/>
              </a:buClr>
              <a:buFont typeface="Wingdings 3" charset="2"/>
              <a:buChar char=""/>
            </a:pPr>
            <a:r>
              <a:rPr lang="en-US" sz="1700" dirty="0">
                <a:solidFill>
                  <a:schemeClr val="bg1"/>
                </a:solidFill>
              </a:rPr>
              <a:t>To assess the impact of different economic factors on personal savings</a:t>
            </a:r>
          </a:p>
          <a:p>
            <a:pPr>
              <a:lnSpc>
                <a:spcPct val="140000"/>
              </a:lnSpc>
              <a:buClr>
                <a:schemeClr val="accent1"/>
              </a:buClr>
              <a:buFont typeface="Wingdings 3" charset="2"/>
              <a:buChar char=""/>
            </a:pPr>
            <a:r>
              <a:rPr lang="en-US" sz="1700" dirty="0">
                <a:solidFill>
                  <a:schemeClr val="bg1"/>
                </a:solidFill>
              </a:rPr>
              <a:t>It aims to pinpoint the critical factors influencing personal savings decisions. </a:t>
            </a:r>
          </a:p>
          <a:p>
            <a:pPr marL="0" indent="0">
              <a:lnSpc>
                <a:spcPct val="140000"/>
              </a:lnSpc>
              <a:buClr>
                <a:schemeClr val="accent1"/>
              </a:buClr>
              <a:buFont typeface="Wingdings 3" charset="2"/>
              <a:buChar char=""/>
            </a:pPr>
            <a:endParaRPr lang="en-US" sz="1700" dirty="0">
              <a:solidFill>
                <a:schemeClr val="bg1"/>
              </a:solidFill>
            </a:endParaRPr>
          </a:p>
        </p:txBody>
      </p:sp>
      <p:pic>
        <p:nvPicPr>
          <p:cNvPr id="11" name="Picture 10" descr="A person standing next to a clipboard with a pencil&#10;&#10;Description automatically generated">
            <a:extLst>
              <a:ext uri="{FF2B5EF4-FFF2-40B4-BE49-F238E27FC236}">
                <a16:creationId xmlns:a16="http://schemas.microsoft.com/office/drawing/2014/main" id="{CB6CE119-BB29-2E7C-7009-A0A1314187BA}"/>
              </a:ext>
            </a:extLst>
          </p:cNvPr>
          <p:cNvPicPr>
            <a:picLocks noChangeAspect="1"/>
          </p:cNvPicPr>
          <p:nvPr/>
        </p:nvPicPr>
        <p:blipFill rotWithShape="1">
          <a:blip r:embed="rId3"/>
          <a:srcRect r="20881" b="-2"/>
          <a:stretch/>
        </p:blipFill>
        <p:spPr>
          <a:xfrm>
            <a:off x="7254689" y="645106"/>
            <a:ext cx="4288853" cy="5585369"/>
          </a:xfrm>
          <a:prstGeom prst="rect">
            <a:avLst/>
          </a:prstGeom>
          <a:noFill/>
        </p:spPr>
      </p:pic>
      <p:sp>
        <p:nvSpPr>
          <p:cNvPr id="67" name="Rectangle 66">
            <a:extLst>
              <a:ext uri="{FF2B5EF4-FFF2-40B4-BE49-F238E27FC236}">
                <a16:creationId xmlns:a16="http://schemas.microsoft.com/office/drawing/2014/main" id="{10CC18C0-9A66-45AE-B534-B8D29AFEA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855625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barn(inVertical)">
                                      <p:cBhvr>
                                        <p:cTn id="7" dur="5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8">
                                            <p:txEl>
                                              <p:pRg st="1" end="1"/>
                                            </p:txEl>
                                          </p:spTgt>
                                        </p:tgtEl>
                                        <p:attrNameLst>
                                          <p:attrName>style.visibility</p:attrName>
                                        </p:attrNameLst>
                                      </p:cBhvr>
                                      <p:to>
                                        <p:strVal val="visible"/>
                                      </p:to>
                                    </p:set>
                                    <p:animEffect transition="in" filter="barn(inVertical)">
                                      <p:cBhvr>
                                        <p:cTn id="12" dur="500"/>
                                        <p:tgtEl>
                                          <p:spTgt spid="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8">
                                            <p:txEl>
                                              <p:pRg st="2" end="2"/>
                                            </p:txEl>
                                          </p:spTgt>
                                        </p:tgtEl>
                                        <p:attrNameLst>
                                          <p:attrName>style.visibility</p:attrName>
                                        </p:attrNameLst>
                                      </p:cBhvr>
                                      <p:to>
                                        <p:strVal val="visible"/>
                                      </p:to>
                                    </p:set>
                                    <p:animEffect transition="in" filter="barn(inVertical)">
                                      <p:cBhvr>
                                        <p:cTn id="17" dur="500"/>
                                        <p:tgtEl>
                                          <p:spTgt spid="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FEEA6B06-37BF-43FC-9986-67E8966764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31" name="Rectangle 30">
              <a:extLst>
                <a:ext uri="{FF2B5EF4-FFF2-40B4-BE49-F238E27FC236}">
                  <a16:creationId xmlns:a16="http://schemas.microsoft.com/office/drawing/2014/main" id="{D932D0FE-76FF-4860-ACE3-458B2BB90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2" name="Oval 31">
              <a:extLst>
                <a:ext uri="{FF2B5EF4-FFF2-40B4-BE49-F238E27FC236}">
                  <a16:creationId xmlns:a16="http://schemas.microsoft.com/office/drawing/2014/main" id="{E5D4D113-E6B9-4BCC-8EE7-ABFD7E942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Oval 32">
              <a:extLst>
                <a:ext uri="{FF2B5EF4-FFF2-40B4-BE49-F238E27FC236}">
                  <a16:creationId xmlns:a16="http://schemas.microsoft.com/office/drawing/2014/main" id="{909219B5-F7D1-4ED7-8DC1-CE442F43E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Oval 33">
              <a:extLst>
                <a:ext uri="{FF2B5EF4-FFF2-40B4-BE49-F238E27FC236}">
                  <a16:creationId xmlns:a16="http://schemas.microsoft.com/office/drawing/2014/main" id="{A0E47095-D247-457B-8082-990F3184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Oval 34">
              <a:extLst>
                <a:ext uri="{FF2B5EF4-FFF2-40B4-BE49-F238E27FC236}">
                  <a16:creationId xmlns:a16="http://schemas.microsoft.com/office/drawing/2014/main" id="{E2DAA052-A50D-47AE-87C9-AAAB2A38F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Oval 35">
              <a:extLst>
                <a:ext uri="{FF2B5EF4-FFF2-40B4-BE49-F238E27FC236}">
                  <a16:creationId xmlns:a16="http://schemas.microsoft.com/office/drawing/2014/main" id="{3053F849-6CC2-45B1-B2CA-CCD77F862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Freeform 5">
              <a:extLst>
                <a:ext uri="{FF2B5EF4-FFF2-40B4-BE49-F238E27FC236}">
                  <a16:creationId xmlns:a16="http://schemas.microsoft.com/office/drawing/2014/main" id="{86B102DE-9EA5-422F-910A-E4E2F0A594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39" name="Rectangle 38">
            <a:extLst>
              <a:ext uri="{FF2B5EF4-FFF2-40B4-BE49-F238E27FC236}">
                <a16:creationId xmlns:a16="http://schemas.microsoft.com/office/drawing/2014/main" id="{23D9DFF9-99E4-4FE6-9EAC-F1D7A7DFA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Freeform 5">
            <a:extLst>
              <a:ext uri="{FF2B5EF4-FFF2-40B4-BE49-F238E27FC236}">
                <a16:creationId xmlns:a16="http://schemas.microsoft.com/office/drawing/2014/main" id="{B2F7123F-BDDB-4B3D-A49C-0DB5CA44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pic>
        <p:nvPicPr>
          <p:cNvPr id="8" name="Picture 7" descr="A blue background with circles and lines&#10;&#10;Description automatically generated">
            <a:extLst>
              <a:ext uri="{FF2B5EF4-FFF2-40B4-BE49-F238E27FC236}">
                <a16:creationId xmlns:a16="http://schemas.microsoft.com/office/drawing/2014/main" id="{417AC68D-7788-8875-EE29-D2E641F5DEEF}"/>
              </a:ext>
            </a:extLst>
          </p:cNvPr>
          <p:cNvPicPr>
            <a:picLocks noChangeAspect="1"/>
          </p:cNvPicPr>
          <p:nvPr/>
        </p:nvPicPr>
        <p:blipFill rotWithShape="1">
          <a:blip r:embed="rId3">
            <a:duotone>
              <a:prstClr val="black"/>
              <a:schemeClr val="tx2">
                <a:tint val="45000"/>
                <a:satMod val="400000"/>
              </a:schemeClr>
            </a:duotone>
            <a:alphaModFix amt="25000"/>
          </a:blip>
          <a:srcRect t="23549" r="9090" b="-1"/>
          <a:stretch/>
        </p:blipFill>
        <p:spPr>
          <a:xfrm>
            <a:off x="474133" y="475488"/>
            <a:ext cx="11243734" cy="5909733"/>
          </a:xfrm>
          <a:prstGeom prst="rect">
            <a:avLst/>
          </a:prstGeom>
        </p:spPr>
      </p:pic>
      <p:sp>
        <p:nvSpPr>
          <p:cNvPr id="4" name="Title 2">
            <a:extLst>
              <a:ext uri="{FF2B5EF4-FFF2-40B4-BE49-F238E27FC236}">
                <a16:creationId xmlns:a16="http://schemas.microsoft.com/office/drawing/2014/main" id="{2C2B8FE5-0502-848D-2C62-7B7468D63EBD}"/>
              </a:ext>
            </a:extLst>
          </p:cNvPr>
          <p:cNvSpPr>
            <a:spLocks noGrp="1"/>
          </p:cNvSpPr>
          <p:nvPr>
            <p:ph type="title"/>
          </p:nvPr>
        </p:nvSpPr>
        <p:spPr>
          <a:xfrm>
            <a:off x="528358" y="522756"/>
            <a:ext cx="8827245" cy="990600"/>
          </a:xfrm>
        </p:spPr>
        <p:txBody>
          <a:bodyPr vert="horz" lIns="91440" tIns="45720" rIns="91440" bIns="45720" rtlCol="0" anchor="b">
            <a:normAutofit/>
          </a:bodyPr>
          <a:lstStyle/>
          <a:p>
            <a:r>
              <a:rPr lang="en-US" dirty="0"/>
              <a:t>DATA DESCRIPTION</a:t>
            </a:r>
          </a:p>
        </p:txBody>
      </p:sp>
      <p:sp>
        <p:nvSpPr>
          <p:cNvPr id="43" name="Rectangle 42">
            <a:extLst>
              <a:ext uri="{FF2B5EF4-FFF2-40B4-BE49-F238E27FC236}">
                <a16:creationId xmlns:a16="http://schemas.microsoft.com/office/drawing/2014/main" id="{DD592B83-3798-4537-9299-ECA40D759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Footer Placeholder 4">
            <a:extLst>
              <a:ext uri="{FF2B5EF4-FFF2-40B4-BE49-F238E27FC236}">
                <a16:creationId xmlns:a16="http://schemas.microsoft.com/office/drawing/2014/main" id="{CDA82A80-E6FF-4DFB-979C-210DD5539AA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358" y="6391838"/>
            <a:ext cx="3859795" cy="304801"/>
          </a:xfrm>
          <a:prstGeom prst="rect">
            <a:avLst/>
          </a:prstGeom>
        </p:spPr>
        <p:txBody>
          <a:bodyPr vert="horz" lIns="91440" tIns="45720" rIns="91440" bIns="45720" rtlCol="0" anchor="b"/>
          <a:lstStyle>
            <a:defPPr>
              <a:defRPr lang="en-US"/>
            </a:defPPr>
            <a:lvl1pPr marL="0" algn="l" defTabSz="914400" rtl="0" eaLnBrk="1" latinLnBrk="0" hangingPunct="1">
              <a:defRPr sz="10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chemeClr val="accent1"/>
              </a:solidFill>
            </a:endParaRPr>
          </a:p>
        </p:txBody>
      </p:sp>
      <p:sp>
        <p:nvSpPr>
          <p:cNvPr id="47" name="Date Placeholder 3">
            <a:extLst>
              <a:ext uri="{FF2B5EF4-FFF2-40B4-BE49-F238E27FC236}">
                <a16:creationId xmlns:a16="http://schemas.microsoft.com/office/drawing/2014/main" id="{E6706D8A-B9DC-4D79-81FD-B9719261D38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50938" y="6394061"/>
            <a:ext cx="990599" cy="304799"/>
          </a:xfrm>
          <a:prstGeom prst="rect">
            <a:avLst/>
          </a:prstGeom>
        </p:spPr>
        <p:txBody>
          <a:bodyPr vert="horz" lIns="91440" tIns="45720" rIns="91440" bIns="45720" rtlCol="0" anchor="t"/>
          <a:lstStyle>
            <a:defPPr>
              <a:defRPr lang="en-US"/>
            </a:defPPr>
            <a:lvl1pPr marL="0" algn="l" defTabSz="914400" rtl="0" eaLnBrk="1" latinLnBrk="0" hangingPunct="1">
              <a:defRPr sz="10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chemeClr val="accent1"/>
              </a:solidFill>
            </a:endParaRPr>
          </a:p>
        </p:txBody>
      </p:sp>
      <p:sp>
        <p:nvSpPr>
          <p:cNvPr id="3" name="Content Placeholder 1">
            <a:extLst>
              <a:ext uri="{FF2B5EF4-FFF2-40B4-BE49-F238E27FC236}">
                <a16:creationId xmlns:a16="http://schemas.microsoft.com/office/drawing/2014/main" id="{908E46EA-1F95-AF14-C773-218D9339BEFB}"/>
              </a:ext>
            </a:extLst>
          </p:cNvPr>
          <p:cNvSpPr txBox="1">
            <a:spLocks/>
          </p:cNvSpPr>
          <p:nvPr/>
        </p:nvSpPr>
        <p:spPr>
          <a:xfrm>
            <a:off x="838200" y="2039392"/>
            <a:ext cx="10515600" cy="41148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endParaRPr lang="en-US" dirty="0">
              <a:latin typeface="Times New Roman" panose="02020603050405020304" pitchFamily="18" charset="0"/>
              <a:cs typeface="Times New Roman" panose="02020603050405020304" pitchFamily="18" charset="0"/>
            </a:endParaRPr>
          </a:p>
        </p:txBody>
      </p:sp>
      <p:graphicFrame>
        <p:nvGraphicFramePr>
          <p:cNvPr id="49" name="TextBox 8">
            <a:extLst>
              <a:ext uri="{FF2B5EF4-FFF2-40B4-BE49-F238E27FC236}">
                <a16:creationId xmlns:a16="http://schemas.microsoft.com/office/drawing/2014/main" id="{AE942223-3AC5-EAE5-CF24-35522E54D8CB}"/>
              </a:ext>
            </a:extLst>
          </p:cNvPr>
          <p:cNvGraphicFramePr/>
          <p:nvPr>
            <p:extLst>
              <p:ext uri="{D42A27DB-BD31-4B8C-83A1-F6EECF244321}">
                <p14:modId xmlns:p14="http://schemas.microsoft.com/office/powerpoint/2010/main" val="3182286125"/>
              </p:ext>
            </p:extLst>
          </p:nvPr>
        </p:nvGraphicFramePr>
        <p:xfrm>
          <a:off x="612843" y="1676400"/>
          <a:ext cx="10904706" cy="42473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9066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49"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EEA6B06-37BF-43FC-9986-67E8966764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2" name="Rectangle 11">
              <a:extLst>
                <a:ext uri="{FF2B5EF4-FFF2-40B4-BE49-F238E27FC236}">
                  <a16:creationId xmlns:a16="http://schemas.microsoft.com/office/drawing/2014/main" id="{D932D0FE-76FF-4860-ACE3-458B2BB90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E5D4D113-E6B9-4BCC-8EE7-ABFD7E942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909219B5-F7D1-4ED7-8DC1-CE442F43E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A0E47095-D247-457B-8082-990F3184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E2DAA052-A50D-47AE-87C9-AAAB2A38F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3053F849-6CC2-45B1-B2CA-CCD77F862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86B102DE-9EA5-422F-910A-E4E2F0A594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0" name="Rectangle 19">
            <a:extLst>
              <a:ext uri="{FF2B5EF4-FFF2-40B4-BE49-F238E27FC236}">
                <a16:creationId xmlns:a16="http://schemas.microsoft.com/office/drawing/2014/main" id="{23D9DFF9-99E4-4FE6-9EAC-F1D7A7DFA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3BB2FAB7-2917-6756-B9D2-9370BC4C23E6}"/>
              </a:ext>
            </a:extLst>
          </p:cNvPr>
          <p:cNvSpPr txBox="1"/>
          <p:nvPr/>
        </p:nvSpPr>
        <p:spPr>
          <a:xfrm>
            <a:off x="1167699" y="488778"/>
            <a:ext cx="8825658" cy="58638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a:solidFill>
                  <a:schemeClr val="bg2"/>
                </a:solidFill>
                <a:latin typeface="+mj-lt"/>
                <a:ea typeface="+mj-ea"/>
                <a:cs typeface="+mj-cs"/>
              </a:rPr>
              <a:t>BACKGROUND</a:t>
            </a:r>
            <a:endParaRPr lang="en-US" sz="3600" dirty="0">
              <a:solidFill>
                <a:schemeClr val="bg2"/>
              </a:solidFill>
              <a:latin typeface="+mj-lt"/>
              <a:ea typeface="+mj-ea"/>
              <a:cs typeface="+mj-cs"/>
            </a:endParaRPr>
          </a:p>
        </p:txBody>
      </p:sp>
      <p:pic>
        <p:nvPicPr>
          <p:cNvPr id="6" name="Picture 5">
            <a:extLst>
              <a:ext uri="{FF2B5EF4-FFF2-40B4-BE49-F238E27FC236}">
                <a16:creationId xmlns:a16="http://schemas.microsoft.com/office/drawing/2014/main" id="{C38E7BFA-F559-131C-9D64-64951D233696}"/>
              </a:ext>
            </a:extLst>
          </p:cNvPr>
          <p:cNvPicPr>
            <a:picLocks noChangeAspect="1"/>
          </p:cNvPicPr>
          <p:nvPr/>
        </p:nvPicPr>
        <p:blipFill rotWithShape="1">
          <a:blip r:embed="rId3"/>
          <a:srcRect l="908" r="-1" b="-1"/>
          <a:stretch/>
        </p:blipFill>
        <p:spPr>
          <a:xfrm>
            <a:off x="543765" y="1112348"/>
            <a:ext cx="11000535" cy="3429000"/>
          </a:xfrm>
          <a:prstGeom prst="rect">
            <a:avLst/>
          </a:prstGeom>
          <a:effectLst>
            <a:outerShdw blurRad="50800" dist="50800" dir="5400000" algn="tl" rotWithShape="0">
              <a:srgbClr val="000000">
                <a:alpha val="43000"/>
              </a:srgbClr>
            </a:outerShdw>
          </a:effectLst>
        </p:spPr>
      </p:pic>
      <p:graphicFrame>
        <p:nvGraphicFramePr>
          <p:cNvPr id="22" name="TextBox 6">
            <a:extLst>
              <a:ext uri="{FF2B5EF4-FFF2-40B4-BE49-F238E27FC236}">
                <a16:creationId xmlns:a16="http://schemas.microsoft.com/office/drawing/2014/main" id="{2797FE5D-D3AE-590B-56E5-D9F0934E3BE5}"/>
              </a:ext>
            </a:extLst>
          </p:cNvPr>
          <p:cNvGraphicFramePr/>
          <p:nvPr>
            <p:extLst>
              <p:ext uri="{D42A27DB-BD31-4B8C-83A1-F6EECF244321}">
                <p14:modId xmlns:p14="http://schemas.microsoft.com/office/powerpoint/2010/main" val="2170124213"/>
              </p:ext>
            </p:extLst>
          </p:nvPr>
        </p:nvGraphicFramePr>
        <p:xfrm>
          <a:off x="595732" y="4636446"/>
          <a:ext cx="11000535" cy="20313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8409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circle(in)">
                                      <p:cBhvr>
                                        <p:cTn id="14"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D1BC28FB-C7FF-46AD-AB15-4344005CCE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66" name="Rectangle 65">
              <a:extLst>
                <a:ext uri="{FF2B5EF4-FFF2-40B4-BE49-F238E27FC236}">
                  <a16:creationId xmlns:a16="http://schemas.microsoft.com/office/drawing/2014/main" id="{4CACC24D-9AE5-4096-AA34-D78DAD696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7" name="Oval 66">
              <a:extLst>
                <a:ext uri="{FF2B5EF4-FFF2-40B4-BE49-F238E27FC236}">
                  <a16:creationId xmlns:a16="http://schemas.microsoft.com/office/drawing/2014/main" id="{0FAA3273-7A05-48B4-B142-778B0C6C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Oval 67">
              <a:extLst>
                <a:ext uri="{FF2B5EF4-FFF2-40B4-BE49-F238E27FC236}">
                  <a16:creationId xmlns:a16="http://schemas.microsoft.com/office/drawing/2014/main" id="{D46739DB-3852-4D4B-90C5-7A4E965C5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 name="Oval 74">
              <a:extLst>
                <a:ext uri="{FF2B5EF4-FFF2-40B4-BE49-F238E27FC236}">
                  <a16:creationId xmlns:a16="http://schemas.microsoft.com/office/drawing/2014/main" id="{24F02A71-C507-480A-91A9-50523DFA6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 name="Freeform 5">
              <a:extLst>
                <a:ext uri="{FF2B5EF4-FFF2-40B4-BE49-F238E27FC236}">
                  <a16:creationId xmlns:a16="http://schemas.microsoft.com/office/drawing/2014/main" id="{4FE28C06-4A59-45BD-8B4C-7F622B2A25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5967A1A0-9091-27B7-B6BC-043C92BF86CC}"/>
              </a:ext>
            </a:extLst>
          </p:cNvPr>
          <p:cNvSpPr>
            <a:spLocks noGrp="1"/>
          </p:cNvSpPr>
          <p:nvPr>
            <p:ph type="title"/>
          </p:nvPr>
        </p:nvSpPr>
        <p:spPr>
          <a:xfrm>
            <a:off x="639098" y="629265"/>
            <a:ext cx="6072776" cy="1066185"/>
          </a:xfrm>
        </p:spPr>
        <p:txBody>
          <a:bodyPr>
            <a:normAutofit fontScale="90000"/>
          </a:bodyPr>
          <a:lstStyle/>
          <a:p>
            <a:r>
              <a:rPr lang="en-US" dirty="0"/>
              <a:t>Forecasting Personal Savings using ETS (AAN)</a:t>
            </a:r>
          </a:p>
        </p:txBody>
      </p:sp>
      <p:sp>
        <p:nvSpPr>
          <p:cNvPr id="76" name="Rectangle 75">
            <a:extLst>
              <a:ext uri="{FF2B5EF4-FFF2-40B4-BE49-F238E27FC236}">
                <a16:creationId xmlns:a16="http://schemas.microsoft.com/office/drawing/2014/main" id="{111B9062-8A81-436B-8E05-C7607C1EB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2C4DF66F-E77C-65FF-912A-77FA0385E567}"/>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smtClean="0"/>
              <a:pPr>
                <a:spcAft>
                  <a:spcPts val="600"/>
                </a:spcAft>
              </a:pPr>
              <a:t>5</a:t>
            </a:fld>
            <a:endParaRPr lang="en-US" dirty="0"/>
          </a:p>
        </p:txBody>
      </p:sp>
      <p:sp>
        <p:nvSpPr>
          <p:cNvPr id="14" name="Content Placeholder 13">
            <a:extLst>
              <a:ext uri="{FF2B5EF4-FFF2-40B4-BE49-F238E27FC236}">
                <a16:creationId xmlns:a16="http://schemas.microsoft.com/office/drawing/2014/main" id="{ED03B468-15DB-81DC-F6C3-03E71BDCAB10}"/>
              </a:ext>
            </a:extLst>
          </p:cNvPr>
          <p:cNvSpPr>
            <a:spLocks noGrp="1"/>
          </p:cNvSpPr>
          <p:nvPr>
            <p:ph idx="1"/>
          </p:nvPr>
        </p:nvSpPr>
        <p:spPr>
          <a:xfrm>
            <a:off x="611188" y="1764365"/>
            <a:ext cx="6072776" cy="4464370"/>
          </a:xfrm>
        </p:spPr>
        <p:txBody>
          <a:bodyPr anchor="ctr">
            <a:normAutofit/>
          </a:bodyPr>
          <a:lstStyle/>
          <a:p>
            <a:r>
              <a:rPr lang="en-US" sz="2000" b="0" i="0" dirty="0">
                <a:solidFill>
                  <a:schemeClr val="bg1"/>
                </a:solidFill>
                <a:effectLst/>
                <a:latin typeface="Google Sans"/>
              </a:rPr>
              <a:t>ETS is a forecasting model that uses weighted averages of past observations to predict future values</a:t>
            </a:r>
          </a:p>
          <a:p>
            <a:r>
              <a:rPr lang="en-US" sz="2000" dirty="0">
                <a:solidFill>
                  <a:schemeClr val="bg1"/>
                </a:solidFill>
                <a:latin typeface="Google Sans"/>
              </a:rPr>
              <a:t>The ETS(AAN) model found that there is a significant positive trend in personal savings. This means that personal savings are expected to continue to increase in the future.</a:t>
            </a:r>
          </a:p>
          <a:p>
            <a:r>
              <a:rPr lang="en-US" sz="2000" dirty="0">
                <a:solidFill>
                  <a:schemeClr val="bg1"/>
                </a:solidFill>
                <a:latin typeface="Google Sans"/>
              </a:rPr>
              <a:t>The model also found that the trend in personal savings is not changing rapidly. This means that the rate of growth of personal savings is expected to remain relatively constant in the future.</a:t>
            </a:r>
          </a:p>
          <a:p>
            <a:endParaRPr lang="en-US" sz="2000" dirty="0">
              <a:solidFill>
                <a:schemeClr val="bg1"/>
              </a:solidFill>
            </a:endParaRPr>
          </a:p>
        </p:txBody>
      </p:sp>
      <p:pic>
        <p:nvPicPr>
          <p:cNvPr id="78" name="Picture 77">
            <a:extLst>
              <a:ext uri="{FF2B5EF4-FFF2-40B4-BE49-F238E27FC236}">
                <a16:creationId xmlns:a16="http://schemas.microsoft.com/office/drawing/2014/main" id="{A5A18151-E3B8-F52E-6C8D-486F921CBE8C}"/>
              </a:ext>
            </a:extLst>
          </p:cNvPr>
          <p:cNvPicPr>
            <a:picLocks noChangeAspect="1"/>
          </p:cNvPicPr>
          <p:nvPr/>
        </p:nvPicPr>
        <p:blipFill>
          <a:blip r:embed="rId3"/>
          <a:stretch>
            <a:fillRect/>
          </a:stretch>
        </p:blipFill>
        <p:spPr>
          <a:xfrm>
            <a:off x="6644728" y="3441758"/>
            <a:ext cx="5031240" cy="2819401"/>
          </a:xfrm>
          <a:prstGeom prst="rect">
            <a:avLst/>
          </a:prstGeom>
        </p:spPr>
      </p:pic>
      <p:pic>
        <p:nvPicPr>
          <p:cNvPr id="80" name="Picture 79">
            <a:extLst>
              <a:ext uri="{FF2B5EF4-FFF2-40B4-BE49-F238E27FC236}">
                <a16:creationId xmlns:a16="http://schemas.microsoft.com/office/drawing/2014/main" id="{BF8278DF-263A-436A-F247-0F6DC2B8347B}"/>
              </a:ext>
            </a:extLst>
          </p:cNvPr>
          <p:cNvPicPr>
            <a:picLocks noChangeAspect="1"/>
          </p:cNvPicPr>
          <p:nvPr/>
        </p:nvPicPr>
        <p:blipFill>
          <a:blip r:embed="rId4"/>
          <a:stretch>
            <a:fillRect/>
          </a:stretch>
        </p:blipFill>
        <p:spPr>
          <a:xfrm>
            <a:off x="6644728" y="606045"/>
            <a:ext cx="5085217" cy="2741146"/>
          </a:xfrm>
          <a:prstGeom prst="rect">
            <a:avLst/>
          </a:prstGeom>
        </p:spPr>
      </p:pic>
    </p:spTree>
    <p:extLst>
      <p:ext uri="{BB962C8B-B14F-4D97-AF65-F5344CB8AC3E}">
        <p14:creationId xmlns:p14="http://schemas.microsoft.com/office/powerpoint/2010/main" val="102078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anim calcmode="lin" valueType="num">
                                      <p:cBhvr additive="base">
                                        <p:cTn id="13" dur="500" fill="hold"/>
                                        <p:tgtEl>
                                          <p:spTgt spid="80"/>
                                        </p:tgtEl>
                                        <p:attrNameLst>
                                          <p:attrName>ppt_x</p:attrName>
                                        </p:attrNameLst>
                                      </p:cBhvr>
                                      <p:tavLst>
                                        <p:tav tm="0">
                                          <p:val>
                                            <p:strVal val="#ppt_x"/>
                                          </p:val>
                                        </p:tav>
                                        <p:tav tm="100000">
                                          <p:val>
                                            <p:strVal val="#ppt_x"/>
                                          </p:val>
                                        </p:tav>
                                      </p:tavLst>
                                    </p:anim>
                                    <p:anim calcmode="lin" valueType="num">
                                      <p:cBhvr additive="base">
                                        <p:cTn id="14"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 calcmode="lin" valueType="num">
                                      <p:cBhvr additive="base">
                                        <p:cTn id="19"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8"/>
                                        </p:tgtEl>
                                        <p:attrNameLst>
                                          <p:attrName>style.visibility</p:attrName>
                                        </p:attrNameLst>
                                      </p:cBhvr>
                                      <p:to>
                                        <p:strVal val="visible"/>
                                      </p:to>
                                    </p:set>
                                    <p:anim calcmode="lin" valueType="num">
                                      <p:cBhvr additive="base">
                                        <p:cTn id="25" dur="500" fill="hold"/>
                                        <p:tgtEl>
                                          <p:spTgt spid="78"/>
                                        </p:tgtEl>
                                        <p:attrNameLst>
                                          <p:attrName>ppt_x</p:attrName>
                                        </p:attrNameLst>
                                      </p:cBhvr>
                                      <p:tavLst>
                                        <p:tav tm="0">
                                          <p:val>
                                            <p:strVal val="#ppt_x"/>
                                          </p:val>
                                        </p:tav>
                                        <p:tav tm="100000">
                                          <p:val>
                                            <p:strVal val="#ppt_x"/>
                                          </p:val>
                                        </p:tav>
                                      </p:tavLst>
                                    </p:anim>
                                    <p:anim calcmode="lin" valueType="num">
                                      <p:cBhvr additive="base">
                                        <p:cTn id="2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anim calcmode="lin" valueType="num">
                                      <p:cBhvr additive="base">
                                        <p:cTn id="31"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F8F1B44-F396-4193-AE11-9D5E5ECAA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7" name="Group 16">
            <a:extLst>
              <a:ext uri="{FF2B5EF4-FFF2-40B4-BE49-F238E27FC236}">
                <a16:creationId xmlns:a16="http://schemas.microsoft.com/office/drawing/2014/main" id="{8A9B6836-D32C-4F9C-B65B-801023361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587"/>
            <a:ext cx="12192000" cy="6856413"/>
            <a:chOff x="0" y="1587"/>
            <a:chExt cx="12192000" cy="6856413"/>
          </a:xfrm>
        </p:grpSpPr>
        <p:sp>
          <p:nvSpPr>
            <p:cNvPr id="18" name="Oval 17">
              <a:extLst>
                <a:ext uri="{FF2B5EF4-FFF2-40B4-BE49-F238E27FC236}">
                  <a16:creationId xmlns:a16="http://schemas.microsoft.com/office/drawing/2014/main" id="{01FDFCED-E54B-408A-8E95-6140929A8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Oval 18">
              <a:extLst>
                <a:ext uri="{FF2B5EF4-FFF2-40B4-BE49-F238E27FC236}">
                  <a16:creationId xmlns:a16="http://schemas.microsoft.com/office/drawing/2014/main" id="{9CB46B6F-BE17-4645-8EC7-70218D9D1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096550E4-E748-4721-BE84-185E1860BF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6700828" y="402165"/>
              <a:ext cx="506783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Freeform 5">
              <a:extLst>
                <a:ext uri="{FF2B5EF4-FFF2-40B4-BE49-F238E27FC236}">
                  <a16:creationId xmlns:a16="http://schemas.microsoft.com/office/drawing/2014/main" id="{D881B11C-8E0B-40B8-A894-9BB9FF2E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2" name="Freeform 5">
              <a:extLst>
                <a:ext uri="{FF2B5EF4-FFF2-40B4-BE49-F238E27FC236}">
                  <a16:creationId xmlns:a16="http://schemas.microsoft.com/office/drawing/2014/main" id="{5305ABBC-C4B0-4260-AE2F-93099262E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3" name="Freeform 5">
              <a:extLst>
                <a:ext uri="{FF2B5EF4-FFF2-40B4-BE49-F238E27FC236}">
                  <a16:creationId xmlns:a16="http://schemas.microsoft.com/office/drawing/2014/main" id="{000E4B86-B483-499C-9602-46AEEF0B0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E6E7D545-E1BA-CE22-965D-A47247FA0391}"/>
              </a:ext>
            </a:extLst>
          </p:cNvPr>
          <p:cNvSpPr>
            <a:spLocks noGrp="1"/>
          </p:cNvSpPr>
          <p:nvPr>
            <p:ph type="title"/>
          </p:nvPr>
        </p:nvSpPr>
        <p:spPr>
          <a:xfrm>
            <a:off x="639098" y="629265"/>
            <a:ext cx="5132438" cy="1622322"/>
          </a:xfrm>
        </p:spPr>
        <p:txBody>
          <a:bodyPr>
            <a:normAutofit fontScale="90000"/>
          </a:bodyPr>
          <a:lstStyle/>
          <a:p>
            <a:r>
              <a:rPr lang="en-US" dirty="0"/>
              <a:t>Forecasting Personal Savings using Holt-Winters</a:t>
            </a:r>
          </a:p>
        </p:txBody>
      </p:sp>
      <p:sp>
        <p:nvSpPr>
          <p:cNvPr id="12" name="Content Placeholder 11">
            <a:extLst>
              <a:ext uri="{FF2B5EF4-FFF2-40B4-BE49-F238E27FC236}">
                <a16:creationId xmlns:a16="http://schemas.microsoft.com/office/drawing/2014/main" id="{8278978A-5587-47BA-A809-770BD6BCDB43}"/>
              </a:ext>
            </a:extLst>
          </p:cNvPr>
          <p:cNvSpPr>
            <a:spLocks noGrp="1"/>
          </p:cNvSpPr>
          <p:nvPr>
            <p:ph idx="1"/>
          </p:nvPr>
        </p:nvSpPr>
        <p:spPr>
          <a:xfrm>
            <a:off x="639098" y="2418735"/>
            <a:ext cx="5132439" cy="3811742"/>
          </a:xfrm>
        </p:spPr>
        <p:txBody>
          <a:bodyPr anchor="ctr">
            <a:normAutofit/>
          </a:bodyPr>
          <a:lstStyle/>
          <a:p>
            <a:r>
              <a:rPr lang="en-US" b="0" i="0" dirty="0">
                <a:solidFill>
                  <a:schemeClr val="bg1"/>
                </a:solidFill>
                <a:effectLst/>
                <a:latin typeface="Google Sans"/>
              </a:rPr>
              <a:t>The Holt-Winters method is an exponential smoothing forecasting method for time series with trend and seasonality</a:t>
            </a:r>
          </a:p>
          <a:p>
            <a:r>
              <a:rPr lang="en-US" dirty="0">
                <a:solidFill>
                  <a:schemeClr val="bg1"/>
                </a:solidFill>
                <a:latin typeface="Google Sans"/>
              </a:rPr>
              <a:t>The model found that there is a significant positive trend in personal savings. This means that personal savings are expected to continue to increase in the future</a:t>
            </a:r>
          </a:p>
          <a:p>
            <a:r>
              <a:rPr lang="en-US" dirty="0">
                <a:solidFill>
                  <a:schemeClr val="bg1"/>
                </a:solidFill>
                <a:latin typeface="Google Sans"/>
              </a:rPr>
              <a:t>The model also found that there is significant seasonal variation in personal savings. This means that personal savings tend to be higher or lower during certain times of the year.</a:t>
            </a:r>
          </a:p>
          <a:p>
            <a:endParaRPr lang="en-US" dirty="0">
              <a:solidFill>
                <a:schemeClr val="bg1"/>
              </a:solidFill>
            </a:endParaRPr>
          </a:p>
        </p:txBody>
      </p:sp>
      <p:sp>
        <p:nvSpPr>
          <p:cNvPr id="25" name="Rectangle 24">
            <a:extLst>
              <a:ext uri="{FF2B5EF4-FFF2-40B4-BE49-F238E27FC236}">
                <a16:creationId xmlns:a16="http://schemas.microsoft.com/office/drawing/2014/main" id="{F3075F69-BD3F-42CD-B3E9-4A817B315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F6FBBC35-1298-3C6E-0231-862E7D7A5C07}"/>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smtClean="0"/>
              <a:pPr>
                <a:spcAft>
                  <a:spcPts val="600"/>
                </a:spcAft>
              </a:pPr>
              <a:t>6</a:t>
            </a:fld>
            <a:endParaRPr lang="en-US"/>
          </a:p>
        </p:txBody>
      </p:sp>
      <p:pic>
        <p:nvPicPr>
          <p:cNvPr id="8" name="Picture 7">
            <a:extLst>
              <a:ext uri="{FF2B5EF4-FFF2-40B4-BE49-F238E27FC236}">
                <a16:creationId xmlns:a16="http://schemas.microsoft.com/office/drawing/2014/main" id="{4710B2B4-836E-9C1C-5B98-E72F4C124D3E}"/>
              </a:ext>
            </a:extLst>
          </p:cNvPr>
          <p:cNvPicPr>
            <a:picLocks noChangeAspect="1"/>
          </p:cNvPicPr>
          <p:nvPr/>
        </p:nvPicPr>
        <p:blipFill>
          <a:blip r:embed="rId3"/>
          <a:stretch>
            <a:fillRect/>
          </a:stretch>
        </p:blipFill>
        <p:spPr>
          <a:xfrm>
            <a:off x="6591300" y="3749512"/>
            <a:ext cx="5514975" cy="2812759"/>
          </a:xfrm>
          <a:prstGeom prst="rect">
            <a:avLst/>
          </a:prstGeom>
        </p:spPr>
      </p:pic>
      <p:pic>
        <p:nvPicPr>
          <p:cNvPr id="10" name="Picture 9">
            <a:extLst>
              <a:ext uri="{FF2B5EF4-FFF2-40B4-BE49-F238E27FC236}">
                <a16:creationId xmlns:a16="http://schemas.microsoft.com/office/drawing/2014/main" id="{0D643AFA-CFA2-FB81-4CDB-3A27AE8BE776}"/>
              </a:ext>
            </a:extLst>
          </p:cNvPr>
          <p:cNvPicPr>
            <a:picLocks noChangeAspect="1"/>
          </p:cNvPicPr>
          <p:nvPr/>
        </p:nvPicPr>
        <p:blipFill>
          <a:blip r:embed="rId4"/>
          <a:stretch>
            <a:fillRect/>
          </a:stretch>
        </p:blipFill>
        <p:spPr>
          <a:xfrm>
            <a:off x="6543674" y="277995"/>
            <a:ext cx="5610225" cy="3378574"/>
          </a:xfrm>
          <a:prstGeom prst="rect">
            <a:avLst/>
          </a:prstGeom>
        </p:spPr>
      </p:pic>
    </p:spTree>
    <p:extLst>
      <p:ext uri="{BB962C8B-B14F-4D97-AF65-F5344CB8AC3E}">
        <p14:creationId xmlns:p14="http://schemas.microsoft.com/office/powerpoint/2010/main" val="330324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 calcmode="lin" valueType="num">
                                      <p:cBhvr additive="base">
                                        <p:cTn id="19"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anim calcmode="lin" valueType="num">
                                      <p:cBhvr additive="base">
                                        <p:cTn id="31"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15E9B8-2998-E514-E7BA-076F75608706}"/>
              </a:ext>
            </a:extLst>
          </p:cNvPr>
          <p:cNvSpPr>
            <a:spLocks noGrp="1"/>
          </p:cNvSpPr>
          <p:nvPr>
            <p:ph type="sldNum" sz="quarter" idx="12"/>
          </p:nvPr>
        </p:nvSpPr>
        <p:spPr/>
        <p:txBody>
          <a:bodyPr/>
          <a:lstStyle/>
          <a:p>
            <a:fld id="{D57F1E4F-1CFF-5643-939E-02111984F565}" type="slidenum">
              <a:rPr lang="en-US" smtClean="0"/>
              <a:t>7</a:t>
            </a:fld>
            <a:endParaRPr lang="en-US" dirty="0"/>
          </a:p>
        </p:txBody>
      </p:sp>
      <p:pic>
        <p:nvPicPr>
          <p:cNvPr id="4" name="Picture 3" descr="A graph showing a graph of a financial report&#10;&#10;Description automatically generated with medium confidence">
            <a:extLst>
              <a:ext uri="{FF2B5EF4-FFF2-40B4-BE49-F238E27FC236}">
                <a16:creationId xmlns:a16="http://schemas.microsoft.com/office/drawing/2014/main" id="{D6320257-3925-D99B-68AA-6827B2948E22}"/>
              </a:ext>
            </a:extLst>
          </p:cNvPr>
          <p:cNvPicPr>
            <a:picLocks noChangeAspect="1"/>
          </p:cNvPicPr>
          <p:nvPr/>
        </p:nvPicPr>
        <p:blipFill>
          <a:blip r:embed="rId2"/>
          <a:stretch>
            <a:fillRect/>
          </a:stretch>
        </p:blipFill>
        <p:spPr>
          <a:xfrm>
            <a:off x="190500" y="3271019"/>
            <a:ext cx="7305675" cy="3232639"/>
          </a:xfrm>
          <a:prstGeom prst="rect">
            <a:avLst/>
          </a:prstGeom>
        </p:spPr>
      </p:pic>
      <p:pic>
        <p:nvPicPr>
          <p:cNvPr id="10" name="Picture 9" descr="A graph showing a line going up&#10;&#10;Description automatically generated with medium confidence">
            <a:extLst>
              <a:ext uri="{FF2B5EF4-FFF2-40B4-BE49-F238E27FC236}">
                <a16:creationId xmlns:a16="http://schemas.microsoft.com/office/drawing/2014/main" id="{E7C697A6-1DE8-E8EC-4719-B42E76A8DFD9}"/>
              </a:ext>
            </a:extLst>
          </p:cNvPr>
          <p:cNvPicPr>
            <a:picLocks noChangeAspect="1"/>
          </p:cNvPicPr>
          <p:nvPr/>
        </p:nvPicPr>
        <p:blipFill>
          <a:blip r:embed="rId3"/>
          <a:stretch>
            <a:fillRect/>
          </a:stretch>
        </p:blipFill>
        <p:spPr>
          <a:xfrm>
            <a:off x="7615238" y="197803"/>
            <a:ext cx="4619624" cy="3073216"/>
          </a:xfrm>
          <a:prstGeom prst="rect">
            <a:avLst/>
          </a:prstGeom>
        </p:spPr>
      </p:pic>
      <p:pic>
        <p:nvPicPr>
          <p:cNvPr id="12" name="Picture 11" descr="A graph showing a line&#10;&#10;Description automatically generated">
            <a:extLst>
              <a:ext uri="{FF2B5EF4-FFF2-40B4-BE49-F238E27FC236}">
                <a16:creationId xmlns:a16="http://schemas.microsoft.com/office/drawing/2014/main" id="{CFF003EB-7CC5-3DBC-9D3E-17DBEDFB1A48}"/>
              </a:ext>
            </a:extLst>
          </p:cNvPr>
          <p:cNvPicPr>
            <a:picLocks noChangeAspect="1"/>
          </p:cNvPicPr>
          <p:nvPr/>
        </p:nvPicPr>
        <p:blipFill>
          <a:blip r:embed="rId4"/>
          <a:stretch>
            <a:fillRect/>
          </a:stretch>
        </p:blipFill>
        <p:spPr>
          <a:xfrm>
            <a:off x="7658100" y="3429001"/>
            <a:ext cx="4533900" cy="3074658"/>
          </a:xfrm>
          <a:prstGeom prst="rect">
            <a:avLst/>
          </a:prstGeom>
        </p:spPr>
      </p:pic>
      <p:sp>
        <p:nvSpPr>
          <p:cNvPr id="13" name="TextBox 12">
            <a:extLst>
              <a:ext uri="{FF2B5EF4-FFF2-40B4-BE49-F238E27FC236}">
                <a16:creationId xmlns:a16="http://schemas.microsoft.com/office/drawing/2014/main" id="{8FBC6C66-A2C6-E1CB-D915-80159C153039}"/>
              </a:ext>
            </a:extLst>
          </p:cNvPr>
          <p:cNvSpPr txBox="1"/>
          <p:nvPr/>
        </p:nvSpPr>
        <p:spPr>
          <a:xfrm>
            <a:off x="190500" y="295729"/>
            <a:ext cx="10162040" cy="523220"/>
          </a:xfrm>
          <a:prstGeom prst="rect">
            <a:avLst/>
          </a:prstGeom>
          <a:noFill/>
        </p:spPr>
        <p:txBody>
          <a:bodyPr wrap="square" rtlCol="0">
            <a:spAutoFit/>
          </a:bodyPr>
          <a:lstStyle/>
          <a:p>
            <a:r>
              <a:rPr lang="en-US" sz="2800" b="1"/>
              <a:t>Forecasting using Vector Auto Regression </a:t>
            </a:r>
            <a:endParaRPr lang="en-US" sz="2800" b="1" dirty="0"/>
          </a:p>
        </p:txBody>
      </p:sp>
      <p:sp>
        <p:nvSpPr>
          <p:cNvPr id="14" name="TextBox 13">
            <a:extLst>
              <a:ext uri="{FF2B5EF4-FFF2-40B4-BE49-F238E27FC236}">
                <a16:creationId xmlns:a16="http://schemas.microsoft.com/office/drawing/2014/main" id="{3067F926-48BB-7A96-4224-ACDC649FF5FE}"/>
              </a:ext>
            </a:extLst>
          </p:cNvPr>
          <p:cNvSpPr txBox="1"/>
          <p:nvPr/>
        </p:nvSpPr>
        <p:spPr>
          <a:xfrm>
            <a:off x="190499" y="1525081"/>
            <a:ext cx="7305675" cy="1569660"/>
          </a:xfrm>
          <a:prstGeom prst="rect">
            <a:avLst/>
          </a:prstGeom>
          <a:noFill/>
        </p:spPr>
        <p:txBody>
          <a:bodyPr wrap="square" rtlCol="0">
            <a:spAutoFit/>
          </a:bodyPr>
          <a:lstStyle/>
          <a:p>
            <a:r>
              <a:rPr lang="en-US" sz="2400" b="0" i="0" dirty="0">
                <a:solidFill>
                  <a:srgbClr val="1F1F1F"/>
                </a:solidFill>
                <a:effectLst/>
                <a:latin typeface="Google Sans"/>
              </a:rPr>
              <a:t>A VAR model is a multivariate forecasting model that predicts future values of a set of variables based on their past values and the past values of other variables in the set.</a:t>
            </a:r>
            <a:endParaRPr lang="en-US" sz="2400" dirty="0"/>
          </a:p>
        </p:txBody>
      </p:sp>
    </p:spTree>
    <p:extLst>
      <p:ext uri="{BB962C8B-B14F-4D97-AF65-F5344CB8AC3E}">
        <p14:creationId xmlns:p14="http://schemas.microsoft.com/office/powerpoint/2010/main" val="294540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80">
                                          <p:stCondLst>
                                            <p:cond delay="0"/>
                                          </p:stCondLst>
                                        </p:cTn>
                                        <p:tgtEl>
                                          <p:spTgt spid="10"/>
                                        </p:tgtEl>
                                      </p:cBhvr>
                                    </p:animEffect>
                                    <p:anim calcmode="lin" valueType="num">
                                      <p:cBhvr>
                                        <p:cTn id="1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1" dur="26">
                                          <p:stCondLst>
                                            <p:cond delay="650"/>
                                          </p:stCondLst>
                                        </p:cTn>
                                        <p:tgtEl>
                                          <p:spTgt spid="10"/>
                                        </p:tgtEl>
                                      </p:cBhvr>
                                      <p:to x="100000" y="60000"/>
                                    </p:animScale>
                                    <p:animScale>
                                      <p:cBhvr>
                                        <p:cTn id="22" dur="166" decel="50000">
                                          <p:stCondLst>
                                            <p:cond delay="676"/>
                                          </p:stCondLst>
                                        </p:cTn>
                                        <p:tgtEl>
                                          <p:spTgt spid="10"/>
                                        </p:tgtEl>
                                      </p:cBhvr>
                                      <p:to x="100000" y="100000"/>
                                    </p:animScale>
                                    <p:animScale>
                                      <p:cBhvr>
                                        <p:cTn id="23" dur="26">
                                          <p:stCondLst>
                                            <p:cond delay="1312"/>
                                          </p:stCondLst>
                                        </p:cTn>
                                        <p:tgtEl>
                                          <p:spTgt spid="10"/>
                                        </p:tgtEl>
                                      </p:cBhvr>
                                      <p:to x="100000" y="80000"/>
                                    </p:animScale>
                                    <p:animScale>
                                      <p:cBhvr>
                                        <p:cTn id="24" dur="166" decel="50000">
                                          <p:stCondLst>
                                            <p:cond delay="1338"/>
                                          </p:stCondLst>
                                        </p:cTn>
                                        <p:tgtEl>
                                          <p:spTgt spid="10"/>
                                        </p:tgtEl>
                                      </p:cBhvr>
                                      <p:to x="100000" y="100000"/>
                                    </p:animScale>
                                    <p:animScale>
                                      <p:cBhvr>
                                        <p:cTn id="25" dur="26">
                                          <p:stCondLst>
                                            <p:cond delay="1642"/>
                                          </p:stCondLst>
                                        </p:cTn>
                                        <p:tgtEl>
                                          <p:spTgt spid="10"/>
                                        </p:tgtEl>
                                      </p:cBhvr>
                                      <p:to x="100000" y="90000"/>
                                    </p:animScale>
                                    <p:animScale>
                                      <p:cBhvr>
                                        <p:cTn id="26" dur="166" decel="50000">
                                          <p:stCondLst>
                                            <p:cond delay="1668"/>
                                          </p:stCondLst>
                                        </p:cTn>
                                        <p:tgtEl>
                                          <p:spTgt spid="10"/>
                                        </p:tgtEl>
                                      </p:cBhvr>
                                      <p:to x="100000" y="100000"/>
                                    </p:animScale>
                                    <p:animScale>
                                      <p:cBhvr>
                                        <p:cTn id="27" dur="26">
                                          <p:stCondLst>
                                            <p:cond delay="1808"/>
                                          </p:stCondLst>
                                        </p:cTn>
                                        <p:tgtEl>
                                          <p:spTgt spid="10"/>
                                        </p:tgtEl>
                                      </p:cBhvr>
                                      <p:to x="100000" y="95000"/>
                                    </p:animScale>
                                    <p:animScale>
                                      <p:cBhvr>
                                        <p:cTn id="28" dur="166" decel="50000">
                                          <p:stCondLst>
                                            <p:cond delay="1834"/>
                                          </p:stCondLst>
                                        </p:cTn>
                                        <p:tgtEl>
                                          <p:spTgt spid="10"/>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80">
                                          <p:stCondLst>
                                            <p:cond delay="0"/>
                                          </p:stCondLst>
                                        </p:cTn>
                                        <p:tgtEl>
                                          <p:spTgt spid="12"/>
                                        </p:tgtEl>
                                      </p:cBhvr>
                                    </p:animEffect>
                                    <p:anim calcmode="lin" valueType="num">
                                      <p:cBhvr>
                                        <p:cTn id="3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9" dur="26">
                                          <p:stCondLst>
                                            <p:cond delay="650"/>
                                          </p:stCondLst>
                                        </p:cTn>
                                        <p:tgtEl>
                                          <p:spTgt spid="12"/>
                                        </p:tgtEl>
                                      </p:cBhvr>
                                      <p:to x="100000" y="60000"/>
                                    </p:animScale>
                                    <p:animScale>
                                      <p:cBhvr>
                                        <p:cTn id="40" dur="166" decel="50000">
                                          <p:stCondLst>
                                            <p:cond delay="676"/>
                                          </p:stCondLst>
                                        </p:cTn>
                                        <p:tgtEl>
                                          <p:spTgt spid="12"/>
                                        </p:tgtEl>
                                      </p:cBhvr>
                                      <p:to x="100000" y="100000"/>
                                    </p:animScale>
                                    <p:animScale>
                                      <p:cBhvr>
                                        <p:cTn id="41" dur="26">
                                          <p:stCondLst>
                                            <p:cond delay="1312"/>
                                          </p:stCondLst>
                                        </p:cTn>
                                        <p:tgtEl>
                                          <p:spTgt spid="12"/>
                                        </p:tgtEl>
                                      </p:cBhvr>
                                      <p:to x="100000" y="80000"/>
                                    </p:animScale>
                                    <p:animScale>
                                      <p:cBhvr>
                                        <p:cTn id="42" dur="166" decel="50000">
                                          <p:stCondLst>
                                            <p:cond delay="1338"/>
                                          </p:stCondLst>
                                        </p:cTn>
                                        <p:tgtEl>
                                          <p:spTgt spid="12"/>
                                        </p:tgtEl>
                                      </p:cBhvr>
                                      <p:to x="100000" y="100000"/>
                                    </p:animScale>
                                    <p:animScale>
                                      <p:cBhvr>
                                        <p:cTn id="43" dur="26">
                                          <p:stCondLst>
                                            <p:cond delay="1642"/>
                                          </p:stCondLst>
                                        </p:cTn>
                                        <p:tgtEl>
                                          <p:spTgt spid="12"/>
                                        </p:tgtEl>
                                      </p:cBhvr>
                                      <p:to x="100000" y="90000"/>
                                    </p:animScale>
                                    <p:animScale>
                                      <p:cBhvr>
                                        <p:cTn id="44" dur="166" decel="50000">
                                          <p:stCondLst>
                                            <p:cond delay="1668"/>
                                          </p:stCondLst>
                                        </p:cTn>
                                        <p:tgtEl>
                                          <p:spTgt spid="12"/>
                                        </p:tgtEl>
                                      </p:cBhvr>
                                      <p:to x="100000" y="100000"/>
                                    </p:animScale>
                                    <p:animScale>
                                      <p:cBhvr>
                                        <p:cTn id="45" dur="26">
                                          <p:stCondLst>
                                            <p:cond delay="1808"/>
                                          </p:stCondLst>
                                        </p:cTn>
                                        <p:tgtEl>
                                          <p:spTgt spid="12"/>
                                        </p:tgtEl>
                                      </p:cBhvr>
                                      <p:to x="100000" y="95000"/>
                                    </p:animScale>
                                    <p:animScale>
                                      <p:cBhvr>
                                        <p:cTn id="46" dur="166" decel="50000">
                                          <p:stCondLst>
                                            <p:cond delay="1834"/>
                                          </p:stCondLst>
                                        </p:cTn>
                                        <p:tgtEl>
                                          <p:spTgt spid="12"/>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p:cTn id="51" dur="500" fill="hold"/>
                                        <p:tgtEl>
                                          <p:spTgt spid="4"/>
                                        </p:tgtEl>
                                        <p:attrNameLst>
                                          <p:attrName>ppt_w</p:attrName>
                                        </p:attrNameLst>
                                      </p:cBhvr>
                                      <p:tavLst>
                                        <p:tav tm="0">
                                          <p:val>
                                            <p:fltVal val="0"/>
                                          </p:val>
                                        </p:tav>
                                        <p:tav tm="100000">
                                          <p:val>
                                            <p:strVal val="#ppt_w"/>
                                          </p:val>
                                        </p:tav>
                                      </p:tavLst>
                                    </p:anim>
                                    <p:anim calcmode="lin" valueType="num">
                                      <p:cBhvr>
                                        <p:cTn id="52" dur="500" fill="hold"/>
                                        <p:tgtEl>
                                          <p:spTgt spid="4"/>
                                        </p:tgtEl>
                                        <p:attrNameLst>
                                          <p:attrName>ppt_h</p:attrName>
                                        </p:attrNameLst>
                                      </p:cBhvr>
                                      <p:tavLst>
                                        <p:tav tm="0">
                                          <p:val>
                                            <p:fltVal val="0"/>
                                          </p:val>
                                        </p:tav>
                                        <p:tav tm="100000">
                                          <p:val>
                                            <p:strVal val="#ppt_h"/>
                                          </p:val>
                                        </p:tav>
                                      </p:tavLst>
                                    </p:anim>
                                    <p:animEffect transition="in" filter="fade">
                                      <p:cBhvr>
                                        <p:cTn id="5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1" name="Rectangle 20">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68E271D-5B5B-2002-4644-90A237343850}"/>
              </a:ext>
            </a:extLst>
          </p:cNvPr>
          <p:cNvSpPr>
            <a:spLocks noGrp="1"/>
          </p:cNvSpPr>
          <p:nvPr>
            <p:ph type="title"/>
          </p:nvPr>
        </p:nvSpPr>
        <p:spPr>
          <a:xfrm>
            <a:off x="647864" y="615952"/>
            <a:ext cx="10893095" cy="821977"/>
          </a:xfrm>
        </p:spPr>
        <p:txBody>
          <a:bodyPr vert="horz" lIns="91440" tIns="45720" rIns="91440" bIns="45720" rtlCol="0" anchor="b">
            <a:normAutofit/>
          </a:bodyPr>
          <a:lstStyle/>
          <a:p>
            <a:r>
              <a:rPr lang="en-US" dirty="0"/>
              <a:t>Correlation Matrix from the VAR</a:t>
            </a:r>
          </a:p>
        </p:txBody>
      </p:sp>
      <p:pic>
        <p:nvPicPr>
          <p:cNvPr id="6" name="Content Placeholder 5">
            <a:extLst>
              <a:ext uri="{FF2B5EF4-FFF2-40B4-BE49-F238E27FC236}">
                <a16:creationId xmlns:a16="http://schemas.microsoft.com/office/drawing/2014/main" id="{0B664F06-9ED8-61D9-DEF9-84A504576141}"/>
              </a:ext>
            </a:extLst>
          </p:cNvPr>
          <p:cNvPicPr>
            <a:picLocks noGrp="1" noChangeAspect="1"/>
          </p:cNvPicPr>
          <p:nvPr>
            <p:ph idx="1"/>
          </p:nvPr>
        </p:nvPicPr>
        <p:blipFill>
          <a:blip r:embed="rId3"/>
          <a:stretch>
            <a:fillRect/>
          </a:stretch>
        </p:blipFill>
        <p:spPr>
          <a:xfrm>
            <a:off x="802071" y="1825245"/>
            <a:ext cx="9369041" cy="1309507"/>
          </a:xfrm>
          <a:prstGeom prst="roundRect">
            <a:avLst>
              <a:gd name="adj" fmla="val 1858"/>
            </a:avLst>
          </a:prstGeom>
          <a:effectLst>
            <a:outerShdw blurRad="50800" dist="50800" dir="5400000" algn="tl" rotWithShape="0">
              <a:srgbClr val="000000">
                <a:alpha val="43000"/>
              </a:srgbClr>
            </a:outerShdw>
          </a:effectLst>
        </p:spPr>
      </p:pic>
      <p:sp>
        <p:nvSpPr>
          <p:cNvPr id="4" name="Slide Number Placeholder 3">
            <a:extLst>
              <a:ext uri="{FF2B5EF4-FFF2-40B4-BE49-F238E27FC236}">
                <a16:creationId xmlns:a16="http://schemas.microsoft.com/office/drawing/2014/main" id="{7102CE45-D707-363D-D0F0-DC0F34B61C28}"/>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D57F1E4F-1CFF-5643-939E-02111984F565}" type="slidenum">
              <a:rPr lang="en-US" smtClean="0">
                <a:latin typeface="+mj-lt"/>
              </a:rPr>
              <a:pPr defTabSz="914400">
                <a:spcAft>
                  <a:spcPts val="600"/>
                </a:spcAft>
              </a:pPr>
              <a:t>8</a:t>
            </a:fld>
            <a:endParaRPr lang="en-US">
              <a:latin typeface="+mj-lt"/>
            </a:endParaRPr>
          </a:p>
        </p:txBody>
      </p:sp>
      <p:sp>
        <p:nvSpPr>
          <p:cNvPr id="7" name="TextBox 6">
            <a:extLst>
              <a:ext uri="{FF2B5EF4-FFF2-40B4-BE49-F238E27FC236}">
                <a16:creationId xmlns:a16="http://schemas.microsoft.com/office/drawing/2014/main" id="{9510BD67-0F59-09EB-6796-710A3F653A32}"/>
              </a:ext>
            </a:extLst>
          </p:cNvPr>
          <p:cNvSpPr txBox="1"/>
          <p:nvPr/>
        </p:nvSpPr>
        <p:spPr>
          <a:xfrm>
            <a:off x="731837" y="3525623"/>
            <a:ext cx="9705975" cy="2841804"/>
          </a:xfrm>
          <a:prstGeom prst="rect">
            <a:avLst/>
          </a:prstGeom>
          <a:noFill/>
        </p:spPr>
        <p:txBody>
          <a:bodyPr wrap="square" rtlCol="0">
            <a:spAutoFit/>
          </a:bodyPr>
          <a:lstStyle/>
          <a:p>
            <a:pPr marL="342900" indent="-342900">
              <a:spcBef>
                <a:spcPts val="1000"/>
              </a:spcBef>
              <a:buClr>
                <a:schemeClr val="accent1"/>
              </a:buClr>
              <a:buSzPct val="80000"/>
              <a:buFont typeface="Wingdings 3" charset="2"/>
              <a:buChar char=""/>
            </a:pPr>
            <a:r>
              <a:rPr lang="en-US" dirty="0">
                <a:solidFill>
                  <a:schemeClr val="bg1"/>
                </a:solidFill>
                <a:latin typeface="Google Sans"/>
              </a:rPr>
              <a:t>The negative correlation suggests an inverse relationship between Personal Saving and Personal Consumption Expenditure. When one variable increases, the other tends to decrease, and vice versa</a:t>
            </a:r>
          </a:p>
          <a:p>
            <a:pPr marL="342900" indent="-342900">
              <a:spcBef>
                <a:spcPts val="1000"/>
              </a:spcBef>
              <a:buClr>
                <a:schemeClr val="accent1"/>
              </a:buClr>
              <a:buSzPct val="80000"/>
              <a:buFont typeface="Wingdings 3" charset="2"/>
              <a:buChar char=""/>
            </a:pPr>
            <a:r>
              <a:rPr lang="en-US" dirty="0">
                <a:solidFill>
                  <a:schemeClr val="bg1"/>
                </a:solidFill>
                <a:latin typeface="Google Sans"/>
              </a:rPr>
              <a:t>The positive correlation indicates a weak positive relationship between Personal Saving and Gross Domestic Income. As GDI increases, there is a tendency for Personal Saving to also increase, although the correlation is not very strong</a:t>
            </a:r>
          </a:p>
          <a:p>
            <a:pPr marL="342900" indent="-342900">
              <a:spcBef>
                <a:spcPts val="1000"/>
              </a:spcBef>
              <a:buClr>
                <a:schemeClr val="accent1"/>
              </a:buClr>
              <a:buSzPct val="80000"/>
              <a:buFont typeface="Wingdings 3" charset="2"/>
              <a:buChar char=""/>
            </a:pPr>
            <a:r>
              <a:rPr lang="en-US" dirty="0">
                <a:solidFill>
                  <a:schemeClr val="bg1"/>
                </a:solidFill>
                <a:latin typeface="Google Sans"/>
              </a:rPr>
              <a:t>There is a negative correlation between Personal Consumption Expenditure and GDI. As Gross Domestic Income increases, there is a tendency for Personal Consumption Expenditure to decrease, and vice versa.</a:t>
            </a:r>
          </a:p>
        </p:txBody>
      </p:sp>
    </p:spTree>
    <p:extLst>
      <p:ext uri="{BB962C8B-B14F-4D97-AF65-F5344CB8AC3E}">
        <p14:creationId xmlns:p14="http://schemas.microsoft.com/office/powerpoint/2010/main" val="111453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FEEA6B06-37BF-43FC-9986-67E8966764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6" name="Rectangle 15">
              <a:extLst>
                <a:ext uri="{FF2B5EF4-FFF2-40B4-BE49-F238E27FC236}">
                  <a16:creationId xmlns:a16="http://schemas.microsoft.com/office/drawing/2014/main" id="{D932D0FE-76FF-4860-ACE3-458B2BB90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E5D4D113-E6B9-4BCC-8EE7-ABFD7E942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909219B5-F7D1-4ED7-8DC1-CE442F43E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Oval 18">
              <a:extLst>
                <a:ext uri="{FF2B5EF4-FFF2-40B4-BE49-F238E27FC236}">
                  <a16:creationId xmlns:a16="http://schemas.microsoft.com/office/drawing/2014/main" id="{A0E47095-D247-457B-8082-990F3184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E2DAA052-A50D-47AE-87C9-AAAB2A38F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Oval 20">
              <a:extLst>
                <a:ext uri="{FF2B5EF4-FFF2-40B4-BE49-F238E27FC236}">
                  <a16:creationId xmlns:a16="http://schemas.microsoft.com/office/drawing/2014/main" id="{3053F849-6CC2-45B1-B2CA-CCD77F862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Freeform 5">
              <a:extLst>
                <a:ext uri="{FF2B5EF4-FFF2-40B4-BE49-F238E27FC236}">
                  <a16:creationId xmlns:a16="http://schemas.microsoft.com/office/drawing/2014/main" id="{86B102DE-9EA5-422F-910A-E4E2F0A594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4" name="Rectangle 23">
            <a:extLst>
              <a:ext uri="{FF2B5EF4-FFF2-40B4-BE49-F238E27FC236}">
                <a16:creationId xmlns:a16="http://schemas.microsoft.com/office/drawing/2014/main" id="{23D9DFF9-99E4-4FE6-9EAC-F1D7A7DFA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pic>
        <p:nvPicPr>
          <p:cNvPr id="10" name="Content Placeholder 9" descr="One in a crowd">
            <a:extLst>
              <a:ext uri="{FF2B5EF4-FFF2-40B4-BE49-F238E27FC236}">
                <a16:creationId xmlns:a16="http://schemas.microsoft.com/office/drawing/2014/main" id="{16AC8CEF-BA20-5B2E-E7C0-83525EF1AF55}"/>
              </a:ext>
            </a:extLst>
          </p:cNvPr>
          <p:cNvPicPr>
            <a:picLocks noGrp="1" noChangeAspect="1"/>
          </p:cNvPicPr>
          <p:nvPr>
            <p:ph idx="1"/>
          </p:nvPr>
        </p:nvPicPr>
        <p:blipFill rotWithShape="1">
          <a:blip r:embed="rId3">
            <a:alphaModFix amt="35000"/>
          </a:blip>
          <a:srcRect t="9799" r="-1" b="20120"/>
          <a:stretch/>
        </p:blipFill>
        <p:spPr>
          <a:xfrm>
            <a:off x="474133" y="474133"/>
            <a:ext cx="11243734" cy="5909733"/>
          </a:xfrm>
          <a:prstGeom prst="rect">
            <a:avLst/>
          </a:prstGeom>
        </p:spPr>
      </p:pic>
      <p:sp>
        <p:nvSpPr>
          <p:cNvPr id="2" name="Title 1">
            <a:extLst>
              <a:ext uri="{FF2B5EF4-FFF2-40B4-BE49-F238E27FC236}">
                <a16:creationId xmlns:a16="http://schemas.microsoft.com/office/drawing/2014/main" id="{9C8039BD-DE32-F2C5-83B3-1158312157B8}"/>
              </a:ext>
            </a:extLst>
          </p:cNvPr>
          <p:cNvSpPr>
            <a:spLocks noGrp="1"/>
          </p:cNvSpPr>
          <p:nvPr>
            <p:ph type="title"/>
          </p:nvPr>
        </p:nvSpPr>
        <p:spPr>
          <a:xfrm>
            <a:off x="772367" y="696242"/>
            <a:ext cx="8827245" cy="672106"/>
          </a:xfrm>
        </p:spPr>
        <p:txBody>
          <a:bodyPr vert="horz" lIns="91440" tIns="45720" rIns="91440" bIns="45720" rtlCol="0" anchor="b">
            <a:normAutofit fontScale="90000"/>
          </a:bodyPr>
          <a:lstStyle/>
          <a:p>
            <a:r>
              <a:rPr lang="en-US" sz="5400" dirty="0">
                <a:solidFill>
                  <a:srgbClr val="FFFFFF"/>
                </a:solidFill>
              </a:rPr>
              <a:t>Conclusion</a:t>
            </a:r>
          </a:p>
        </p:txBody>
      </p:sp>
      <p:sp>
        <p:nvSpPr>
          <p:cNvPr id="30" name="Rectangle 29">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EEBE1790-5797-FD80-6B33-64F4435D27CE}"/>
              </a:ext>
            </a:extLst>
          </p:cNvPr>
          <p:cNvSpPr>
            <a:spLocks noGrp="1"/>
          </p:cNvSpPr>
          <p:nvPr>
            <p:ph type="sldNum" sz="quarter" idx="12"/>
          </p:nvPr>
        </p:nvSpPr>
        <p:spPr>
          <a:xfrm>
            <a:off x="10351008" y="292608"/>
            <a:ext cx="838199" cy="767687"/>
          </a:xfrm>
        </p:spPr>
        <p:txBody>
          <a:bodyPr vert="horz" lIns="91440" tIns="45720" rIns="91440" bIns="45720" rtlCol="0" anchor="b">
            <a:normAutofit/>
          </a:bodyPr>
          <a:lstStyle/>
          <a:p>
            <a:pPr defTabSz="914400">
              <a:spcAft>
                <a:spcPts val="600"/>
              </a:spcAft>
            </a:pPr>
            <a:fld id="{D57F1E4F-1CFF-5643-939E-02111984F565}" type="slidenum">
              <a:rPr lang="en-US" smtClean="0">
                <a:solidFill>
                  <a:srgbClr val="FFFFFF"/>
                </a:solidFill>
                <a:latin typeface="+mj-lt"/>
              </a:rPr>
              <a:pPr defTabSz="914400">
                <a:spcAft>
                  <a:spcPts val="600"/>
                </a:spcAft>
              </a:pPr>
              <a:t>9</a:t>
            </a:fld>
            <a:endParaRPr lang="en-US">
              <a:solidFill>
                <a:srgbClr val="FFFFFF"/>
              </a:solidFill>
              <a:latin typeface="+mj-lt"/>
            </a:endParaRPr>
          </a:p>
        </p:txBody>
      </p:sp>
      <p:sp>
        <p:nvSpPr>
          <p:cNvPr id="11" name="TextBox 10">
            <a:extLst>
              <a:ext uri="{FF2B5EF4-FFF2-40B4-BE49-F238E27FC236}">
                <a16:creationId xmlns:a16="http://schemas.microsoft.com/office/drawing/2014/main" id="{87BF0B81-6C5C-241B-548F-71557E0A8497}"/>
              </a:ext>
            </a:extLst>
          </p:cNvPr>
          <p:cNvSpPr txBox="1"/>
          <p:nvPr/>
        </p:nvSpPr>
        <p:spPr>
          <a:xfrm>
            <a:off x="571500" y="1866900"/>
            <a:ext cx="11039475" cy="333668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solidFill>
                  <a:schemeClr val="bg1"/>
                </a:solidFill>
                <a:latin typeface="Google Sans"/>
              </a:rPr>
              <a:t>A</a:t>
            </a:r>
            <a:r>
              <a:rPr lang="en-US" b="0" i="0" dirty="0">
                <a:solidFill>
                  <a:schemeClr val="bg1"/>
                </a:solidFill>
                <a:effectLst/>
                <a:latin typeface="Google Sans"/>
              </a:rPr>
              <a:t>ll three models suggest that personal savings are expected to continue to increase in the future</a:t>
            </a:r>
          </a:p>
          <a:p>
            <a:pPr marL="285750" indent="-285750">
              <a:lnSpc>
                <a:spcPct val="200000"/>
              </a:lnSpc>
              <a:buFont typeface="Arial" panose="020B0604020202020204" pitchFamily="34" charset="0"/>
              <a:buChar char="•"/>
            </a:pPr>
            <a:r>
              <a:rPr lang="en-US" b="0" i="0" dirty="0">
                <a:solidFill>
                  <a:schemeClr val="bg1"/>
                </a:solidFill>
                <a:effectLst/>
                <a:latin typeface="Google Sans"/>
              </a:rPr>
              <a:t>There is a seasonal variation in personal savings expecting </a:t>
            </a:r>
            <a:r>
              <a:rPr lang="en-US" dirty="0">
                <a:solidFill>
                  <a:schemeClr val="bg1"/>
                </a:solidFill>
                <a:latin typeface="Google Sans"/>
              </a:rPr>
              <a:t>t</a:t>
            </a:r>
            <a:r>
              <a:rPr lang="en-US" b="0" i="0" dirty="0">
                <a:solidFill>
                  <a:schemeClr val="bg1"/>
                </a:solidFill>
                <a:effectLst/>
                <a:latin typeface="Google Sans"/>
              </a:rPr>
              <a:t>he rate of growth of personal savings to  remain relatively constant in the future</a:t>
            </a:r>
          </a:p>
          <a:p>
            <a:pPr marL="285750" indent="-285750">
              <a:lnSpc>
                <a:spcPct val="200000"/>
              </a:lnSpc>
              <a:buFont typeface="Arial" panose="020B0604020202020204" pitchFamily="34" charset="0"/>
              <a:buChar char="•"/>
            </a:pPr>
            <a:r>
              <a:rPr lang="en-US" b="0" i="0" dirty="0">
                <a:solidFill>
                  <a:schemeClr val="bg1"/>
                </a:solidFill>
                <a:effectLst/>
                <a:latin typeface="Söhne"/>
              </a:rPr>
              <a:t>As GDI increases, there is a tendency for Personal Saving to also increase, although the correlation is not very strong</a:t>
            </a:r>
            <a:endParaRPr lang="en-US" b="0" i="0" dirty="0">
              <a:solidFill>
                <a:schemeClr val="bg1"/>
              </a:solidFill>
              <a:effectLst/>
              <a:latin typeface="Google Sans"/>
            </a:endParaRPr>
          </a:p>
          <a:p>
            <a:pPr marL="285750" indent="-285750">
              <a:lnSpc>
                <a:spcPct val="200000"/>
              </a:lnSpc>
              <a:buFont typeface="Arial" panose="020B0604020202020204" pitchFamily="34" charset="0"/>
              <a:buChar char="•"/>
            </a:pPr>
            <a:r>
              <a:rPr lang="en-US" dirty="0">
                <a:solidFill>
                  <a:schemeClr val="bg1"/>
                </a:solidFill>
                <a:latin typeface="Söhne"/>
              </a:rPr>
              <a:t>An</a:t>
            </a:r>
            <a:r>
              <a:rPr lang="en-US" b="0" i="0" dirty="0">
                <a:solidFill>
                  <a:schemeClr val="bg1"/>
                </a:solidFill>
                <a:effectLst/>
                <a:latin typeface="Söhne"/>
              </a:rPr>
              <a:t> individuals save more, they may spend less on consumption, and vice versa.</a:t>
            </a:r>
            <a:endParaRPr lang="en-US" dirty="0">
              <a:solidFill>
                <a:schemeClr val="bg1"/>
              </a:solidFill>
            </a:endParaRPr>
          </a:p>
        </p:txBody>
      </p:sp>
    </p:spTree>
    <p:extLst>
      <p:ext uri="{BB962C8B-B14F-4D97-AF65-F5344CB8AC3E}">
        <p14:creationId xmlns:p14="http://schemas.microsoft.com/office/powerpoint/2010/main" val="41794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366</TotalTime>
  <Words>704</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Century Gothic</vt:lpstr>
      <vt:lpstr>Google Sans</vt:lpstr>
      <vt:lpstr>Söhne</vt:lpstr>
      <vt:lpstr>Times New Roman</vt:lpstr>
      <vt:lpstr>Wingdings</vt:lpstr>
      <vt:lpstr>Wingdings 3</vt:lpstr>
      <vt:lpstr>Ion Boardroom</vt:lpstr>
      <vt:lpstr>Forecasting Personal Savings</vt:lpstr>
      <vt:lpstr>Objectives</vt:lpstr>
      <vt:lpstr>DATA DESCRIPTION</vt:lpstr>
      <vt:lpstr>PowerPoint Presentation</vt:lpstr>
      <vt:lpstr>Forecasting Personal Savings using ETS (AAN)</vt:lpstr>
      <vt:lpstr>Forecasting Personal Savings using Holt-Winters</vt:lpstr>
      <vt:lpstr>PowerPoint Presentation</vt:lpstr>
      <vt:lpstr>Correlation Matrix from the VAR</vt:lpstr>
      <vt:lpstr>Conclusion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Personal Savings</dc:title>
  <dc:creator>Ankita Gondkar</dc:creator>
  <cp:lastModifiedBy>Ankita Gondkar</cp:lastModifiedBy>
  <cp:revision>15</cp:revision>
  <dcterms:created xsi:type="dcterms:W3CDTF">2023-11-09T17:08:43Z</dcterms:created>
  <dcterms:modified xsi:type="dcterms:W3CDTF">2023-11-10T00:42:50Z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