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62" r:id="rId2"/>
    <p:sldId id="265"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2E2A0-7BD8-4568-91F2-50BB61F431B0}"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3694-261F-4D0F-B496-DBF6D80F30EA}" type="slidenum">
              <a:rPr lang="en-US" smtClean="0"/>
              <a:t>‹#›</a:t>
            </a:fld>
            <a:endParaRPr lang="en-US"/>
          </a:p>
        </p:txBody>
      </p:sp>
    </p:spTree>
    <p:extLst>
      <p:ext uri="{BB962C8B-B14F-4D97-AF65-F5344CB8AC3E}">
        <p14:creationId xmlns:p14="http://schemas.microsoft.com/office/powerpoint/2010/main" val="109864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3694-261F-4D0F-B496-DBF6D80F30EA}" type="slidenum">
              <a:rPr lang="en-US" smtClean="0"/>
              <a:t>1</a:t>
            </a:fld>
            <a:endParaRPr lang="en-US"/>
          </a:p>
        </p:txBody>
      </p:sp>
    </p:spTree>
    <p:extLst>
      <p:ext uri="{BB962C8B-B14F-4D97-AF65-F5344CB8AC3E}">
        <p14:creationId xmlns:p14="http://schemas.microsoft.com/office/powerpoint/2010/main" val="2901127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3694-261F-4D0F-B496-DBF6D80F30EA}" type="slidenum">
              <a:rPr lang="en-US" smtClean="0"/>
              <a:t>2</a:t>
            </a:fld>
            <a:endParaRPr lang="en-US"/>
          </a:p>
        </p:txBody>
      </p:sp>
    </p:spTree>
    <p:extLst>
      <p:ext uri="{BB962C8B-B14F-4D97-AF65-F5344CB8AC3E}">
        <p14:creationId xmlns:p14="http://schemas.microsoft.com/office/powerpoint/2010/main" val="450438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Emission value Region Wise</a:t>
            </a:r>
            <a:endParaRPr dirty="0"/>
          </a:p>
          <a:p>
            <a:r>
              <a:rPr b="0" dirty="0"/>
              <a:t>No alt text provided</a:t>
            </a:r>
            <a:endParaRPr dirty="0"/>
          </a:p>
          <a:p>
            <a:endParaRPr dirty="0"/>
          </a:p>
          <a:p>
            <a:r>
              <a:rPr b="1" dirty="0"/>
              <a:t>Emission Trends for All Region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Emission due to Manure and Fertilizers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Emission due to Fires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Emission Value due to Forest Fire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Emissions by Different Greenhouse Gases</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Emission in Agriculture Supply Chain</a:t>
            </a:r>
            <a:endParaRPr dirty="0"/>
          </a:p>
          <a:p>
            <a:r>
              <a:rPr b="0" dirty="0"/>
              <a:t>No alt text provided</a:t>
            </a:r>
            <a:endParaRPr dirty="0"/>
          </a:p>
          <a:p>
            <a:endParaRPr dirty="0"/>
          </a:p>
          <a:p>
            <a:r>
              <a:rPr b="1" dirty="0"/>
              <a:t>Emission in Agriculture Supply Chain</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E3694-261F-4D0F-B496-DBF6D80F30EA}" type="slidenum">
              <a:rPr lang="en-US" smtClean="0"/>
              <a:t>8</a:t>
            </a:fld>
            <a:endParaRPr lang="en-US"/>
          </a:p>
        </p:txBody>
      </p:sp>
    </p:spTree>
    <p:extLst>
      <p:ext uri="{BB962C8B-B14F-4D97-AF65-F5344CB8AC3E}">
        <p14:creationId xmlns:p14="http://schemas.microsoft.com/office/powerpoint/2010/main" val="3033919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6" name="Rectangle 1095">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D37CE1-4610-A1B1-8B3D-7DCCAF48D0AA}"/>
              </a:ext>
            </a:extLst>
          </p:cNvPr>
          <p:cNvSpPr>
            <a:spLocks noGrp="1"/>
          </p:cNvSpPr>
          <p:nvPr>
            <p:ph type="ctrTitle"/>
          </p:nvPr>
        </p:nvSpPr>
        <p:spPr>
          <a:xfrm>
            <a:off x="652272" y="4740611"/>
            <a:ext cx="10592174" cy="1000655"/>
          </a:xfrm>
        </p:spPr>
        <p:txBody>
          <a:bodyPr anchor="t">
            <a:noAutofit/>
          </a:bodyPr>
          <a:lstStyle/>
          <a:p>
            <a:r>
              <a:rPr lang="en-US" sz="3200" b="1" dirty="0">
                <a:solidFill>
                  <a:schemeClr val="tx2"/>
                </a:solidFill>
                <a:latin typeface="ADLaM Display" panose="020F0502020204030204" pitchFamily="2" charset="0"/>
                <a:ea typeface="ADLaM Display" panose="020F0502020204030204" pitchFamily="2" charset="0"/>
                <a:cs typeface="ADLaM Display" panose="020F0502020204030204" pitchFamily="2" charset="0"/>
              </a:rPr>
              <a:t>Greenhouse Gas Emissions by Agrifood System</a:t>
            </a:r>
            <a:br>
              <a:rPr lang="en-US" sz="3200" b="1" dirty="0">
                <a:solidFill>
                  <a:schemeClr val="tx2"/>
                </a:solidFill>
                <a:latin typeface="ADLaM Display" panose="020F0502020204030204" pitchFamily="2" charset="0"/>
                <a:ea typeface="ADLaM Display" panose="020F0502020204030204" pitchFamily="2" charset="0"/>
                <a:cs typeface="ADLaM Display" panose="020F0502020204030204" pitchFamily="2" charset="0"/>
              </a:rPr>
            </a:br>
            <a:endParaRPr lang="en-US" sz="3200" b="1" dirty="0">
              <a:solidFill>
                <a:schemeClr val="tx2"/>
              </a:solidFill>
              <a:latin typeface="ADLaM Display" panose="020F0502020204030204" pitchFamily="2" charset="0"/>
              <a:ea typeface="ADLaM Display" panose="020F0502020204030204" pitchFamily="2" charset="0"/>
              <a:cs typeface="ADLaM Display" panose="020F0502020204030204" pitchFamily="2" charset="0"/>
            </a:endParaRPr>
          </a:p>
        </p:txBody>
      </p:sp>
      <p:pic>
        <p:nvPicPr>
          <p:cNvPr id="1026" name="Picture 2" descr="Agriculture | Free Full-Text | Sustainable Agro-Food Systems for Addressing  Climate Change and Food Security">
            <a:extLst>
              <a:ext uri="{FF2B5EF4-FFF2-40B4-BE49-F238E27FC236}">
                <a16:creationId xmlns:a16="http://schemas.microsoft.com/office/drawing/2014/main" id="{234CB3D3-DA5B-F7D4-B5A5-5BA5447CB5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799" b="6872"/>
          <a:stretch/>
        </p:blipFill>
        <p:spPr bwMode="auto">
          <a:xfrm>
            <a:off x="0" y="34628"/>
            <a:ext cx="12192001" cy="4201449"/>
          </a:xfrm>
          <a:prstGeom prst="rect">
            <a:avLst/>
          </a:prstGeom>
          <a:noFill/>
          <a:extLst>
            <a:ext uri="{909E8E84-426E-40DD-AFC4-6F175D3DCCD1}">
              <a14:hiddenFill xmlns:a14="http://schemas.microsoft.com/office/drawing/2010/main">
                <a:solidFill>
                  <a:srgbClr val="FFFFFF"/>
                </a:solidFill>
              </a14:hiddenFill>
            </a:ext>
          </a:extLst>
        </p:spPr>
      </p:pic>
      <p:grpSp>
        <p:nvGrpSpPr>
          <p:cNvPr id="1097" name="Group 1096">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092" name="Freeform: Shape 1091">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093" name="Freeform: Shape 1092">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F9D9B223-1A7A-C61E-F037-0E21DBD5863B}"/>
              </a:ext>
            </a:extLst>
          </p:cNvPr>
          <p:cNvSpPr>
            <a:spLocks noGrp="1"/>
          </p:cNvSpPr>
          <p:nvPr>
            <p:ph type="subTitle" idx="1"/>
          </p:nvPr>
        </p:nvSpPr>
        <p:spPr>
          <a:xfrm>
            <a:off x="1386026" y="6200732"/>
            <a:ext cx="9416898" cy="484374"/>
          </a:xfrm>
        </p:spPr>
        <p:txBody>
          <a:bodyPr anchor="b">
            <a:noAutofit/>
          </a:bodyPr>
          <a:lstStyle/>
          <a:p>
            <a:r>
              <a:rPr lang="en-US" sz="2800" dirty="0">
                <a:solidFill>
                  <a:schemeClr val="tx2"/>
                </a:solidFill>
              </a:rPr>
              <a:t>Ankita Gondkar</a:t>
            </a:r>
          </a:p>
          <a:p>
            <a:r>
              <a:rPr lang="en-US" sz="2800" dirty="0">
                <a:solidFill>
                  <a:schemeClr val="tx2"/>
                </a:solidFill>
              </a:rPr>
              <a:t>BANA 7380 Spring 2024</a:t>
            </a:r>
          </a:p>
        </p:txBody>
      </p:sp>
    </p:spTree>
    <p:extLst>
      <p:ext uri="{BB962C8B-B14F-4D97-AF65-F5344CB8AC3E}">
        <p14:creationId xmlns:p14="http://schemas.microsoft.com/office/powerpoint/2010/main" val="1095458245"/>
      </p:ext>
    </p:extLst>
  </p:cSld>
  <p:clrMapOvr>
    <a:masterClrMapping/>
  </p:clrMapOvr>
  <mc:AlternateContent xmlns:mc="http://schemas.openxmlformats.org/markup-compatibility/2006" xmlns:p14="http://schemas.microsoft.com/office/powerpoint/2010/main">
    <mc:Choice Requires="p14">
      <p:transition spd="slow" p14:dur="2000" advTm="17638"/>
    </mc:Choice>
    <mc:Fallback xmlns="">
      <p:transition spd="slow" advTm="176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693AD-8C0F-137B-3315-679DB1805EC0}"/>
              </a:ext>
            </a:extLst>
          </p:cNvPr>
          <p:cNvSpPr>
            <a:spLocks noGrp="1"/>
          </p:cNvSpPr>
          <p:nvPr>
            <p:ph type="title"/>
          </p:nvPr>
        </p:nvSpPr>
        <p:spPr>
          <a:xfrm>
            <a:off x="838200" y="365125"/>
            <a:ext cx="10515600" cy="1325563"/>
          </a:xfrm>
        </p:spPr>
        <p:txBody>
          <a:bodyPr>
            <a:normAutofit/>
          </a:bodyPr>
          <a:lstStyle/>
          <a:p>
            <a:r>
              <a:rPr lang="en-US" sz="5400" dirty="0">
                <a:latin typeface="Franklin Gothic Demi (Headings)"/>
                <a:ea typeface="+mn-ea"/>
                <a:cs typeface="+mn-cs"/>
              </a:rPr>
              <a:t>Objective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B32BC5-0813-D936-C5D3-4B521E3BF00E}"/>
              </a:ext>
            </a:extLst>
          </p:cNvPr>
          <p:cNvSpPr>
            <a:spLocks noGrp="1"/>
          </p:cNvSpPr>
          <p:nvPr>
            <p:ph idx="1"/>
          </p:nvPr>
        </p:nvSpPr>
        <p:spPr>
          <a:xfrm>
            <a:off x="838200" y="1929384"/>
            <a:ext cx="10515600" cy="4251960"/>
          </a:xfrm>
        </p:spPr>
        <p:txBody>
          <a:bodyPr>
            <a:normAutofit/>
          </a:bodyPr>
          <a:lstStyle/>
          <a:p>
            <a:pPr marL="0" indent="0">
              <a:buNone/>
            </a:pPr>
            <a:r>
              <a:rPr lang="en-US" dirty="0"/>
              <a:t>The objective of this project is to analyze the relationship between agrifood systems and greenhouse gas emissions. We aim to identify factors contributing to carbon footprints within the agrifood system by examining agricultural practices like manure and fertilizers, alongside transportation and distribution channels. Through this analysis, we seek to uncover opportunities to reduce emissions across the agri-food supply chain.</a:t>
            </a:r>
          </a:p>
        </p:txBody>
      </p:sp>
    </p:spTree>
    <p:custDataLst>
      <p:tags r:id="rId1"/>
    </p:custDataLst>
    <p:extLst>
      <p:ext uri="{BB962C8B-B14F-4D97-AF65-F5344CB8AC3E}">
        <p14:creationId xmlns:p14="http://schemas.microsoft.com/office/powerpoint/2010/main" val="1863531629"/>
      </p:ext>
    </p:extLst>
  </p:cSld>
  <p:clrMapOvr>
    <a:masterClrMapping/>
  </p:clrMapOvr>
  <mc:AlternateContent xmlns:mc="http://schemas.openxmlformats.org/markup-compatibility/2006" xmlns:p14="http://schemas.microsoft.com/office/powerpoint/2010/main">
    <mc:Choice Requires="p14">
      <p:transition spd="slow" p14:dur="2000" advTm="41354"/>
    </mc:Choice>
    <mc:Fallback xmlns="">
      <p:transition spd="slow" advTm="413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mission value Region Wise ,Emission Trends for All Region. Please refer to the notes on this slide for details"/>
          <p:cNvPicPr>
            <a:picLocks noChangeAspect="1"/>
          </p:cNvPicPr>
          <p:nvPr/>
        </p:nvPicPr>
        <p:blipFill>
          <a:blip r:embed="rId4"/>
          <a:stretch>
            <a:fillRect/>
          </a:stretch>
        </p:blipFill>
        <p:spPr>
          <a:xfrm>
            <a:off x="581025" y="1624405"/>
            <a:ext cx="11020425" cy="5233594"/>
          </a:xfrm>
          <a:prstGeom prst="rect">
            <a:avLst/>
          </a:prstGeom>
          <a:noFill/>
        </p:spPr>
      </p:pic>
      <p:sp>
        <p:nvSpPr>
          <p:cNvPr id="4" name="Title" hidden="1"/>
          <p:cNvSpPr>
            <a:spLocks noGrp="1"/>
          </p:cNvSpPr>
          <p:nvPr>
            <p:ph type="title"/>
          </p:nvPr>
        </p:nvSpPr>
        <p:spPr/>
        <p:txBody>
          <a:bodyPr/>
          <a:lstStyle/>
          <a:p>
            <a:r>
              <a:t>Annual Emission Region wise</a:t>
            </a:r>
          </a:p>
        </p:txBody>
      </p:sp>
      <p:sp>
        <p:nvSpPr>
          <p:cNvPr id="2" name="TextBox 1">
            <a:extLst>
              <a:ext uri="{FF2B5EF4-FFF2-40B4-BE49-F238E27FC236}">
                <a16:creationId xmlns:a16="http://schemas.microsoft.com/office/drawing/2014/main" id="{2650376D-7B0F-BD44-C3D6-5BF4BC877005}"/>
              </a:ext>
            </a:extLst>
          </p:cNvPr>
          <p:cNvSpPr txBox="1"/>
          <p:nvPr/>
        </p:nvSpPr>
        <p:spPr>
          <a:xfrm>
            <a:off x="314380" y="207969"/>
            <a:ext cx="11553713" cy="954107"/>
          </a:xfrm>
          <a:prstGeom prst="rect">
            <a:avLst/>
          </a:prstGeom>
          <a:noFill/>
        </p:spPr>
        <p:txBody>
          <a:bodyPr wrap="square" rtlCol="0">
            <a:spAutoFit/>
          </a:bodyPr>
          <a:lstStyle/>
          <a:p>
            <a:r>
              <a:rPr lang="en-US" sz="2800" dirty="0">
                <a:latin typeface="Franklin Gothic Demi (Headings)"/>
              </a:rPr>
              <a:t>Oceania remains consistently at the bottom with minimal fluctuations in emission value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3995"/>
    </mc:Choice>
    <mc:Fallback xmlns="">
      <p:transition spd="slow" advTm="339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mission due to Manure and Fertilizers. Please refer to the notes on this slide for details"/>
          <p:cNvPicPr>
            <a:picLocks noChangeAspect="1"/>
          </p:cNvPicPr>
          <p:nvPr/>
        </p:nvPicPr>
        <p:blipFill>
          <a:blip r:embed="rId4"/>
          <a:stretch>
            <a:fillRect/>
          </a:stretch>
        </p:blipFill>
        <p:spPr>
          <a:xfrm>
            <a:off x="76200" y="1204856"/>
            <a:ext cx="12020550" cy="5653144"/>
          </a:xfrm>
          <a:prstGeom prst="rect">
            <a:avLst/>
          </a:prstGeom>
          <a:noFill/>
        </p:spPr>
      </p:pic>
      <p:sp>
        <p:nvSpPr>
          <p:cNvPr id="4" name="Title" hidden="1"/>
          <p:cNvSpPr>
            <a:spLocks noGrp="1"/>
          </p:cNvSpPr>
          <p:nvPr>
            <p:ph type="title"/>
          </p:nvPr>
        </p:nvSpPr>
        <p:spPr/>
        <p:txBody>
          <a:bodyPr/>
          <a:lstStyle/>
          <a:p>
            <a:r>
              <a:t>Manure Emission</a:t>
            </a:r>
          </a:p>
        </p:txBody>
      </p:sp>
      <p:sp>
        <p:nvSpPr>
          <p:cNvPr id="2" name="TextBox 1">
            <a:extLst>
              <a:ext uri="{FF2B5EF4-FFF2-40B4-BE49-F238E27FC236}">
                <a16:creationId xmlns:a16="http://schemas.microsoft.com/office/drawing/2014/main" id="{B6611C5C-D320-33CE-3765-95E5B5AE695A}"/>
              </a:ext>
            </a:extLst>
          </p:cNvPr>
          <p:cNvSpPr txBox="1"/>
          <p:nvPr/>
        </p:nvSpPr>
        <p:spPr>
          <a:xfrm>
            <a:off x="251908" y="151131"/>
            <a:ext cx="11940092" cy="954107"/>
          </a:xfrm>
          <a:prstGeom prst="rect">
            <a:avLst/>
          </a:prstGeom>
          <a:noFill/>
        </p:spPr>
        <p:txBody>
          <a:bodyPr wrap="square" rtlCol="0">
            <a:spAutoFit/>
          </a:bodyPr>
          <a:lstStyle/>
          <a:p>
            <a:r>
              <a:rPr lang="en-US" sz="2800" dirty="0">
                <a:latin typeface="Franklin Gothic Demi (Headings)"/>
              </a:rPr>
              <a:t>Manure left on Pasteur is a significant driver of heightened greenhouse gas emission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0870"/>
    </mc:Choice>
    <mc:Fallback xmlns="">
      <p:transition spd="slow" advTm="908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mission due to Fires ,actionButton. Please refer to the notes on this slide for details"/>
          <p:cNvPicPr>
            <a:picLocks noChangeAspect="1"/>
          </p:cNvPicPr>
          <p:nvPr/>
        </p:nvPicPr>
        <p:blipFill>
          <a:blip r:embed="rId4"/>
          <a:stretch>
            <a:fillRect/>
          </a:stretch>
        </p:blipFill>
        <p:spPr>
          <a:xfrm>
            <a:off x="1097280" y="1290918"/>
            <a:ext cx="10999470" cy="5567082"/>
          </a:xfrm>
          <a:prstGeom prst="rect">
            <a:avLst/>
          </a:prstGeom>
          <a:noFill/>
        </p:spPr>
      </p:pic>
      <p:sp>
        <p:nvSpPr>
          <p:cNvPr id="4" name="Title" hidden="1"/>
          <p:cNvSpPr>
            <a:spLocks noGrp="1"/>
          </p:cNvSpPr>
          <p:nvPr>
            <p:ph type="title"/>
          </p:nvPr>
        </p:nvSpPr>
        <p:spPr/>
        <p:txBody>
          <a:bodyPr/>
          <a:lstStyle/>
          <a:p>
            <a:r>
              <a:t>Deforestation Trends</a:t>
            </a:r>
          </a:p>
        </p:txBody>
      </p:sp>
      <p:sp>
        <p:nvSpPr>
          <p:cNvPr id="2" name="TextBox 1">
            <a:extLst>
              <a:ext uri="{FF2B5EF4-FFF2-40B4-BE49-F238E27FC236}">
                <a16:creationId xmlns:a16="http://schemas.microsoft.com/office/drawing/2014/main" id="{4C28E905-52BC-A113-289C-83E512FB4A79}"/>
              </a:ext>
            </a:extLst>
          </p:cNvPr>
          <p:cNvSpPr txBox="1"/>
          <p:nvPr/>
        </p:nvSpPr>
        <p:spPr>
          <a:xfrm>
            <a:off x="602428" y="195590"/>
            <a:ext cx="11989174" cy="523220"/>
          </a:xfrm>
          <a:prstGeom prst="rect">
            <a:avLst/>
          </a:prstGeom>
          <a:noFill/>
        </p:spPr>
        <p:txBody>
          <a:bodyPr wrap="square" rtlCol="0">
            <a:spAutoFit/>
          </a:bodyPr>
          <a:lstStyle/>
          <a:p>
            <a:r>
              <a:rPr lang="en-US" sz="2800" dirty="0">
                <a:latin typeface="Franklin Gothic Demi (Headings)"/>
              </a:rPr>
              <a:t>Fires in organic soil accounted for 55% of total fire emissions in 2006</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4104"/>
    </mc:Choice>
    <mc:Fallback xmlns="">
      <p:transition spd="slow" advTm="5410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mission Value due to Forest Fire ,actionButton ,Emissions by Different Greenhouse Gases. Please refer to the notes on this slide for details"/>
          <p:cNvPicPr>
            <a:picLocks noChangeAspect="1"/>
          </p:cNvPicPr>
          <p:nvPr/>
        </p:nvPicPr>
        <p:blipFill>
          <a:blip r:embed="rId4"/>
          <a:stretch>
            <a:fillRect/>
          </a:stretch>
        </p:blipFill>
        <p:spPr>
          <a:xfrm>
            <a:off x="76200" y="1559859"/>
            <a:ext cx="12020550" cy="5298140"/>
          </a:xfrm>
          <a:prstGeom prst="rect">
            <a:avLst/>
          </a:prstGeom>
          <a:noFill/>
        </p:spPr>
      </p:pic>
      <p:sp>
        <p:nvSpPr>
          <p:cNvPr id="4" name="Title" hidden="1"/>
          <p:cNvSpPr>
            <a:spLocks noGrp="1"/>
          </p:cNvSpPr>
          <p:nvPr>
            <p:ph type="title"/>
          </p:nvPr>
        </p:nvSpPr>
        <p:spPr/>
        <p:txBody>
          <a:bodyPr/>
          <a:lstStyle/>
          <a:p>
            <a:r>
              <a:t>Deforestation Trends with different greenhouse gases</a:t>
            </a:r>
          </a:p>
        </p:txBody>
      </p:sp>
      <p:sp>
        <p:nvSpPr>
          <p:cNvPr id="2" name="TextBox 1">
            <a:extLst>
              <a:ext uri="{FF2B5EF4-FFF2-40B4-BE49-F238E27FC236}">
                <a16:creationId xmlns:a16="http://schemas.microsoft.com/office/drawing/2014/main" id="{CC8EE998-5C3B-4437-2166-E1850D51A8F8}"/>
              </a:ext>
            </a:extLst>
          </p:cNvPr>
          <p:cNvSpPr txBox="1"/>
          <p:nvPr/>
        </p:nvSpPr>
        <p:spPr>
          <a:xfrm>
            <a:off x="76200" y="129092"/>
            <a:ext cx="11886304" cy="954107"/>
          </a:xfrm>
          <a:prstGeom prst="rect">
            <a:avLst/>
          </a:prstGeom>
          <a:noFill/>
        </p:spPr>
        <p:txBody>
          <a:bodyPr wrap="square" rtlCol="0">
            <a:spAutoFit/>
          </a:bodyPr>
          <a:lstStyle/>
          <a:p>
            <a:r>
              <a:rPr lang="en-US" sz="2800" dirty="0">
                <a:latin typeface="Franklin Gothic Demi (Headings)"/>
              </a:rPr>
              <a:t>Fires in organic soil led to a 48% higher CO2 emission compared to other fires average emissions.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449"/>
    </mc:Choice>
    <mc:Fallback xmlns="">
      <p:transition spd="slow" advTm="104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Emission in Agriculture Supply Chain ,Emission in Agriculture Supply Chain. Please refer to the notes on this slide for details"/>
          <p:cNvPicPr>
            <a:picLocks noChangeAspect="1"/>
          </p:cNvPicPr>
          <p:nvPr/>
        </p:nvPicPr>
        <p:blipFill>
          <a:blip r:embed="rId3"/>
          <a:stretch>
            <a:fillRect/>
          </a:stretch>
        </p:blipFill>
        <p:spPr>
          <a:xfrm>
            <a:off x="76200" y="1226372"/>
            <a:ext cx="12020550" cy="5631628"/>
          </a:xfrm>
          <a:prstGeom prst="rect">
            <a:avLst/>
          </a:prstGeom>
          <a:noFill/>
        </p:spPr>
      </p:pic>
      <p:sp>
        <p:nvSpPr>
          <p:cNvPr id="4" name="Title" hidden="1"/>
          <p:cNvSpPr>
            <a:spLocks noGrp="1"/>
          </p:cNvSpPr>
          <p:nvPr>
            <p:ph type="title"/>
          </p:nvPr>
        </p:nvSpPr>
        <p:spPr/>
        <p:txBody>
          <a:bodyPr/>
          <a:lstStyle/>
          <a:p>
            <a:r>
              <a:t>Agrifood Supply Chain</a:t>
            </a:r>
          </a:p>
        </p:txBody>
      </p:sp>
      <p:sp>
        <p:nvSpPr>
          <p:cNvPr id="2" name="TextBox 1">
            <a:extLst>
              <a:ext uri="{FF2B5EF4-FFF2-40B4-BE49-F238E27FC236}">
                <a16:creationId xmlns:a16="http://schemas.microsoft.com/office/drawing/2014/main" id="{C87864DA-7062-7950-E9D9-C752833B7F39}"/>
              </a:ext>
            </a:extLst>
          </p:cNvPr>
          <p:cNvSpPr txBox="1"/>
          <p:nvPr/>
        </p:nvSpPr>
        <p:spPr>
          <a:xfrm>
            <a:off x="76200" y="236668"/>
            <a:ext cx="12020550" cy="954107"/>
          </a:xfrm>
          <a:prstGeom prst="rect">
            <a:avLst/>
          </a:prstGeom>
          <a:noFill/>
        </p:spPr>
        <p:txBody>
          <a:bodyPr wrap="square" rtlCol="0">
            <a:spAutoFit/>
          </a:bodyPr>
          <a:lstStyle/>
          <a:p>
            <a:r>
              <a:rPr lang="en-US" sz="2800" dirty="0">
                <a:latin typeface="Franklin Gothic Demi (Headings)"/>
              </a:rPr>
              <a:t>Food Household consumption emits the maximum greenhouse gases in the agriculture supply chain</a:t>
            </a:r>
          </a:p>
        </p:txBody>
      </p:sp>
    </p:spTree>
  </p:cSld>
  <p:clrMapOvr>
    <a:masterClrMapping/>
  </p:clrMapOvr>
  <mc:AlternateContent xmlns:mc="http://schemas.openxmlformats.org/markup-compatibility/2006" xmlns:p14="http://schemas.microsoft.com/office/powerpoint/2010/main">
    <mc:Choice Requires="p14">
      <p:transition spd="slow" p14:dur="2000" advTm="1462"/>
    </mc:Choice>
    <mc:Fallback xmlns="">
      <p:transition spd="slow" advTm="146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1166C-2983-298E-2D9A-0F23EC8F5814}"/>
              </a:ext>
            </a:extLst>
          </p:cNvPr>
          <p:cNvSpPr>
            <a:spLocks noGrp="1"/>
          </p:cNvSpPr>
          <p:nvPr>
            <p:ph type="title"/>
          </p:nvPr>
        </p:nvSpPr>
        <p:spPr>
          <a:xfrm>
            <a:off x="838200" y="175579"/>
            <a:ext cx="10515600" cy="1325563"/>
          </a:xfrm>
        </p:spPr>
        <p:txBody>
          <a:bodyPr>
            <a:normAutofit/>
          </a:bodyPr>
          <a:lstStyle/>
          <a:p>
            <a:r>
              <a:rPr lang="en-US" sz="5400" dirty="0">
                <a:latin typeface="Franklin Gothic Demi (Headings)"/>
                <a:ea typeface="+mn-ea"/>
                <a:cs typeface="+mn-cs"/>
              </a:rPr>
              <a:t>Conclusion</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12A49C-6579-BDCB-A007-B23DADD6128A}"/>
              </a:ext>
            </a:extLst>
          </p:cNvPr>
          <p:cNvSpPr>
            <a:spLocks noGrp="1"/>
          </p:cNvSpPr>
          <p:nvPr>
            <p:ph idx="1"/>
          </p:nvPr>
        </p:nvSpPr>
        <p:spPr>
          <a:xfrm>
            <a:off x="838200" y="1929384"/>
            <a:ext cx="10515600" cy="4251960"/>
          </a:xfrm>
        </p:spPr>
        <p:txBody>
          <a:bodyPr>
            <a:normAutofit/>
          </a:bodyPr>
          <a:lstStyle/>
          <a:p>
            <a:r>
              <a:rPr lang="en-US" sz="2000" dirty="0"/>
              <a:t> Oceania consistently maintains a lower emission profile with minimal fluctuations, indicating potential environmental sustainability efforts in the region. </a:t>
            </a:r>
          </a:p>
          <a:p>
            <a:r>
              <a:rPr lang="en-US" sz="2000" dirty="0"/>
              <a:t>The significant impact of manure left on pasture underscores the necessity for improved manure management practices to mitigate greenhouse gas emissions effectively.</a:t>
            </a:r>
          </a:p>
          <a:p>
            <a:r>
              <a:rPr lang="en-US" sz="2000" dirty="0"/>
              <a:t> Fires in organic soil, responsible for a majority of total fire emissions in 2006, require targeted interventions to prevent and manage these events and reduce their environmental impact.</a:t>
            </a:r>
          </a:p>
          <a:p>
            <a:r>
              <a:rPr lang="en-US" sz="2000" dirty="0"/>
              <a:t> Fires in organic soil contribute to a disproportionately higher CO2 emission compared to other fire types, emphasizing the urgency for focused efforts to address this issue and mitigate environmental effects.</a:t>
            </a:r>
          </a:p>
          <a:p>
            <a:r>
              <a:rPr lang="en-US" sz="2000" dirty="0"/>
              <a:t> Food household consumption emerges as a major contributor to greenhouse gas emissions within the agriculture supply chain, highlighting the need for promoting sustainable food choices and reducing food waste to minimize emissions at the consumption stage.</a:t>
            </a:r>
          </a:p>
        </p:txBody>
      </p:sp>
    </p:spTree>
    <p:extLst>
      <p:ext uri="{BB962C8B-B14F-4D97-AF65-F5344CB8AC3E}">
        <p14:creationId xmlns:p14="http://schemas.microsoft.com/office/powerpoint/2010/main" val="95280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3.ftcdn.net/jpg/02/91/52/22/360_F_291522205_XkrmS...">
            <a:extLst>
              <a:ext uri="{FF2B5EF4-FFF2-40B4-BE49-F238E27FC236}">
                <a16:creationId xmlns:a16="http://schemas.microsoft.com/office/drawing/2014/main" id="{2342C589-A753-51DD-5CF0-BA0187E5B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714500"/>
            <a:ext cx="80581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38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8"/>
</p:tagLst>
</file>

<file path=ppt/tags/tag2.xml><?xml version="1.0" encoding="utf-8"?>
<p:tagLst xmlns:a="http://schemas.openxmlformats.org/drawingml/2006/main" xmlns:r="http://schemas.openxmlformats.org/officeDocument/2006/relationships" xmlns:p="http://schemas.openxmlformats.org/presentationml/2006/main">
  <p:tag name="TIMING" val="|4.8"/>
</p:tagLst>
</file>

<file path=ppt/tags/tag3.xml><?xml version="1.0" encoding="utf-8"?>
<p:tagLst xmlns:a="http://schemas.openxmlformats.org/drawingml/2006/main" xmlns:r="http://schemas.openxmlformats.org/officeDocument/2006/relationships" xmlns:p="http://schemas.openxmlformats.org/presentationml/2006/main">
  <p:tag name="TIMING" val="|2.1"/>
</p:tagLst>
</file>

<file path=ppt/tags/tag4.xml><?xml version="1.0" encoding="utf-8"?>
<p:tagLst xmlns:a="http://schemas.openxmlformats.org/drawingml/2006/main" xmlns:r="http://schemas.openxmlformats.org/officeDocument/2006/relationships" xmlns:p="http://schemas.openxmlformats.org/presentationml/2006/main">
  <p:tag name="TIMING" val="|1.5"/>
</p:tagLst>
</file>

<file path=ppt/tags/tag5.xml><?xml version="1.0" encoding="utf-8"?>
<p:tagLst xmlns:a="http://schemas.openxmlformats.org/drawingml/2006/main" xmlns:r="http://schemas.openxmlformats.org/officeDocument/2006/relationships" xmlns:p="http://schemas.openxmlformats.org/presentationml/2006/main">
  <p:tag name="TIMING"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1101</TotalTime>
  <Words>400</Words>
  <Application>Microsoft Office PowerPoint</Application>
  <PresentationFormat>Widescreen</PresentationFormat>
  <Paragraphs>49</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ADLaM Display</vt:lpstr>
      <vt:lpstr>Aptos</vt:lpstr>
      <vt:lpstr>Arial</vt:lpstr>
      <vt:lpstr>Calibri</vt:lpstr>
      <vt:lpstr>Calibri Light</vt:lpstr>
      <vt:lpstr>Franklin Gothic Demi (Headings)</vt:lpstr>
      <vt:lpstr>Custom Design</vt:lpstr>
      <vt:lpstr>Greenhouse Gas Emissions by Agrifood System </vt:lpstr>
      <vt:lpstr>Objective</vt:lpstr>
      <vt:lpstr>Annual Emission Region wise</vt:lpstr>
      <vt:lpstr>Manure Emission</vt:lpstr>
      <vt:lpstr>Deforestation Trends</vt:lpstr>
      <vt:lpstr>Deforestation Trends with different greenhouse gases</vt:lpstr>
      <vt:lpstr>Agrifood Supply Chain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Ankita Gondkar</cp:lastModifiedBy>
  <cp:revision>16</cp:revision>
  <dcterms:created xsi:type="dcterms:W3CDTF">2016-09-04T11:54:55Z</dcterms:created>
  <dcterms:modified xsi:type="dcterms:W3CDTF">2024-03-30T05:57:19Z</dcterms:modified>
</cp:coreProperties>
</file>