
<file path=[Content_Types].xml><?xml version="1.0" encoding="utf-8"?>
<Types xmlns="http://schemas.openxmlformats.org/package/2006/content-types">
  <Default Extension="1" ContentType="image/jpeg"/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5"/>
  </p:notesMasterIdLst>
  <p:sldIdLst>
    <p:sldId id="256" r:id="rId2"/>
    <p:sldId id="258" r:id="rId3"/>
    <p:sldId id="259" r:id="rId4"/>
    <p:sldId id="313" r:id="rId5"/>
    <p:sldId id="282" r:id="rId6"/>
    <p:sldId id="265" r:id="rId7"/>
    <p:sldId id="283" r:id="rId8"/>
    <p:sldId id="315" r:id="rId9"/>
    <p:sldId id="316" r:id="rId10"/>
    <p:sldId id="317" r:id="rId11"/>
    <p:sldId id="318" r:id="rId12"/>
    <p:sldId id="320" r:id="rId13"/>
    <p:sldId id="319" r:id="rId14"/>
  </p:sldIdLst>
  <p:sldSz cx="9144000" cy="5143500" type="screen16x9"/>
  <p:notesSz cx="6858000" cy="9144000"/>
  <p:embeddedFontLst>
    <p:embeddedFont>
      <p:font typeface="Arimo" panose="020B0604020202020204" charset="0"/>
      <p:regular r:id="rId16"/>
      <p:bold r:id="rId17"/>
      <p:italic r:id="rId18"/>
      <p:boldItalic r:id="rId19"/>
    </p:embeddedFont>
    <p:embeddedFont>
      <p:font typeface="Bebas Neue" panose="020B0606020202050201" pitchFamily="34" charset="0"/>
      <p:regular r:id="rId20"/>
    </p:embeddedFont>
    <p:embeddedFont>
      <p:font typeface="Wingdings 2" panose="05020102010507070707" pitchFamily="18" charset="2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6AE46D-54A2-402F-B70C-EF4BF22140E0}">
  <a:tblStyle styleId="{AF6AE46D-54A2-402F-B70C-EF4BF22140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3758" autoAdjust="0"/>
  </p:normalViewPr>
  <p:slideViewPr>
    <p:cSldViewPr snapToGrid="0">
      <p:cViewPr varScale="1">
        <p:scale>
          <a:sx n="107" d="100"/>
          <a:sy n="107" d="100"/>
        </p:scale>
        <p:origin x="77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61a32cbe2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61a32cbe2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5e77e6543_0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5e77e6543_0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https://app.powerbi.com/links/Q2Aq5rx06s?ctid=34bd8bed-2ac1-41ae-9f08-4e0a3f11706c&amp;pbi_source=linkShare</a:t>
            </a:r>
          </a:p>
        </p:txBody>
      </p:sp>
    </p:spTree>
    <p:extLst>
      <p:ext uri="{BB962C8B-B14F-4D97-AF65-F5344CB8AC3E}">
        <p14:creationId xmlns:p14="http://schemas.microsoft.com/office/powerpoint/2010/main" val="83773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f5e77e6543_0_1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f5e77e6543_0_1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f5e77e6543_0_1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f5e77e6543_0_1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f5e77e6543_0_1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f5e77e6543_0_1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3" name="Google Shape;43;p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44;p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 hasCustomPrompt="1"/>
          </p:nvPr>
        </p:nvSpPr>
        <p:spPr>
          <a:xfrm>
            <a:off x="3857450" y="730575"/>
            <a:ext cx="19383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1"/>
          </p:nvPr>
        </p:nvSpPr>
        <p:spPr>
          <a:xfrm>
            <a:off x="2704575" y="1488775"/>
            <a:ext cx="3734700" cy="1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title" idx="2" hasCustomPrompt="1"/>
          </p:nvPr>
        </p:nvSpPr>
        <p:spPr>
          <a:xfrm>
            <a:off x="3857450" y="2029025"/>
            <a:ext cx="19383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3"/>
          </p:nvPr>
        </p:nvSpPr>
        <p:spPr>
          <a:xfrm>
            <a:off x="2704575" y="2787225"/>
            <a:ext cx="3734700" cy="1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title" idx="4" hasCustomPrompt="1"/>
          </p:nvPr>
        </p:nvSpPr>
        <p:spPr>
          <a:xfrm>
            <a:off x="3780800" y="3330900"/>
            <a:ext cx="19383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5"/>
          </p:nvPr>
        </p:nvSpPr>
        <p:spPr>
          <a:xfrm>
            <a:off x="2704575" y="4089100"/>
            <a:ext cx="3734700" cy="1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2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2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5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_1_2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80" name="Google Shape;180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8" r:id="rId4"/>
    <p:sldLayoutId id="2147483667" r:id="rId5"/>
    <p:sldLayoutId id="2147483669" r:id="rId6"/>
    <p:sldLayoutId id="2147483672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rawpixel.com/search/vaccin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675791" y="982359"/>
            <a:ext cx="6132154" cy="12917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Covid-19 Vaccination Data Analysis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699993" y="4048049"/>
            <a:ext cx="3815400" cy="2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Ankita Joshi(21MCI1039)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Divya Puntambekar(21MCI1091)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6109080" y="212749"/>
            <a:ext cx="2320620" cy="334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Covid-19 vaccination data analysis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59" name="Google Shape;259;p34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DB4B85-71A2-4DA9-AE0C-3DEBF3FD6664}"/>
              </a:ext>
            </a:extLst>
          </p:cNvPr>
          <p:cNvSpPr/>
          <p:nvPr/>
        </p:nvSpPr>
        <p:spPr>
          <a:xfrm>
            <a:off x="701040" y="589584"/>
            <a:ext cx="774954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Vaccinated population per 100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1993ED-BC4A-4207-BA5B-33E583B9A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" y="1394460"/>
            <a:ext cx="6931123" cy="309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2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D9C4D1-5A21-4162-B3C5-E83237D34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2" t="22716" r="7570" b="9506"/>
          <a:stretch/>
        </p:blipFill>
        <p:spPr>
          <a:xfrm>
            <a:off x="814622" y="1140499"/>
            <a:ext cx="7514755" cy="33523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3F4A81-418D-413D-BF15-CD0C68AF384B}"/>
              </a:ext>
            </a:extLst>
          </p:cNvPr>
          <p:cNvSpPr/>
          <p:nvPr/>
        </p:nvSpPr>
        <p:spPr>
          <a:xfrm>
            <a:off x="-76200" y="494168"/>
            <a:ext cx="922020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Total no. of vaccination Vs Fully vaccinated person in a Year </a:t>
            </a:r>
            <a:endParaRPr lang="en-U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164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5229-918E-4529-A696-7B0CA161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CFCFE2-E763-4976-879D-388C1E53A678}"/>
              </a:ext>
            </a:extLst>
          </p:cNvPr>
          <p:cNvSpPr/>
          <p:nvPr/>
        </p:nvSpPr>
        <p:spPr>
          <a:xfrm>
            <a:off x="714300" y="2110085"/>
            <a:ext cx="762198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just">
              <a:buFont typeface="Wingdings 2" panose="05020102010507070707" pitchFamily="18" charset="2"/>
              <a:buChar char="E"/>
            </a:pP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this analysis we can clearly see that China and India are two          leading countries in this covid-19 vaccination dataset. Most of the vaccinated population are from these two countries. </a:t>
            </a:r>
          </a:p>
          <a:p>
            <a:pPr marL="342900" indent="-342900" algn="just">
              <a:buFont typeface="Wingdings 2" panose="05020102010507070707" pitchFamily="18" charset="2"/>
              <a:buChar char="E"/>
            </a:pP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 booster dose column, we can clearly see that China and USA have more population which had their booster dose and fully vaccinated.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536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E604-4C13-4480-8438-871EDF7C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63250"/>
            <a:ext cx="7848600" cy="2817000"/>
          </a:xfrm>
        </p:spPr>
        <p:txBody>
          <a:bodyPr/>
          <a:lstStyle/>
          <a:p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1743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5" name="Google Shape;355;p36"/>
          <p:cNvSpPr txBox="1">
            <a:spLocks noGrp="1"/>
          </p:cNvSpPr>
          <p:nvPr>
            <p:ph type="subTitle" idx="1"/>
          </p:nvPr>
        </p:nvSpPr>
        <p:spPr>
          <a:xfrm>
            <a:off x="721926" y="1342500"/>
            <a:ext cx="5545465" cy="24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hlink"/>
              </a:buClr>
              <a:buSzPts val="11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COVID-19 vaccine is a vaccine intended to provide protection against Covid-19, the virus that causes coronavirus disease 2019. Vaccines are credited with reducing the spread of COVID-19 and reducing the severity and death caused by COVID-19. The World Health Organization (WHO) maintains an list of vaccine candidates under evaluation.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6" name="Google Shape;356;p36"/>
          <p:cNvGrpSpPr/>
          <p:nvPr/>
        </p:nvGrpSpPr>
        <p:grpSpPr>
          <a:xfrm rot="5400000">
            <a:off x="1071931" y="3617221"/>
            <a:ext cx="612965" cy="612965"/>
            <a:chOff x="5208200" y="980975"/>
            <a:chExt cx="440475" cy="440475"/>
          </a:xfrm>
        </p:grpSpPr>
        <p:sp>
          <p:nvSpPr>
            <p:cNvPr id="357" name="Google Shape;357;p36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36"/>
          <p:cNvGrpSpPr/>
          <p:nvPr/>
        </p:nvGrpSpPr>
        <p:grpSpPr>
          <a:xfrm>
            <a:off x="6066397" y="3338339"/>
            <a:ext cx="695830" cy="243805"/>
            <a:chOff x="2271950" y="2722775"/>
            <a:chExt cx="575875" cy="201775"/>
          </a:xfrm>
        </p:grpSpPr>
        <p:sp>
          <p:nvSpPr>
            <p:cNvPr id="360" name="Google Shape;360;p36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36"/>
          <p:cNvSpPr/>
          <p:nvPr/>
        </p:nvSpPr>
        <p:spPr>
          <a:xfrm rot="7201932">
            <a:off x="7909637" y="1678403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7530851" y="38417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6"/>
          <p:cNvSpPr/>
          <p:nvPr/>
        </p:nvSpPr>
        <p:spPr>
          <a:xfrm rot="7198898">
            <a:off x="7267137" y="10292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6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6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6"/>
          <p:cNvSpPr/>
          <p:nvPr/>
        </p:nvSpPr>
        <p:spPr>
          <a:xfrm>
            <a:off x="2635388" y="361721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6"/>
          <p:cNvSpPr/>
          <p:nvPr/>
        </p:nvSpPr>
        <p:spPr>
          <a:xfrm>
            <a:off x="4246262" y="35363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6"/>
          <p:cNvSpPr/>
          <p:nvPr/>
        </p:nvSpPr>
        <p:spPr>
          <a:xfrm>
            <a:off x="8013038" y="32883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6"/>
          <p:cNvSpPr/>
          <p:nvPr/>
        </p:nvSpPr>
        <p:spPr>
          <a:xfrm>
            <a:off x="3848926" y="37449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6"/>
          <p:cNvSpPr/>
          <p:nvPr/>
        </p:nvSpPr>
        <p:spPr>
          <a:xfrm>
            <a:off x="5887138" y="41159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6"/>
          <p:cNvSpPr/>
          <p:nvPr/>
        </p:nvSpPr>
        <p:spPr>
          <a:xfrm rot="-1685758">
            <a:off x="5627203" y="39183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6"/>
          <p:cNvSpPr/>
          <p:nvPr/>
        </p:nvSpPr>
        <p:spPr>
          <a:xfrm>
            <a:off x="7140562" y="2828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3B131-C439-4BCA-8FE1-FD51A60C4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91245" y="1386597"/>
            <a:ext cx="2438400" cy="16496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>
            <a:spLocks noGrp="1"/>
          </p:cNvSpPr>
          <p:nvPr>
            <p:ph type="subTitle" idx="1"/>
          </p:nvPr>
        </p:nvSpPr>
        <p:spPr>
          <a:xfrm>
            <a:off x="912681" y="1371686"/>
            <a:ext cx="5535036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vaccination dataset uses the most recent official numbers from governments and health ministries worldwide.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also includes total vaccination, persons vaccinated with 1 dose, total vaccinated person by 100, vaccine used, type of vaccine used, etc. It </a:t>
            </a:r>
            <a:r>
              <a:rPr lang="en-US" dirty="0"/>
              <a:t>summarizes vaccination data at the county level.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" name="Google Shape;398;p37"/>
          <p:cNvSpPr txBox="1">
            <a:spLocks noGrp="1"/>
          </p:cNvSpPr>
          <p:nvPr>
            <p:ph type="title"/>
          </p:nvPr>
        </p:nvSpPr>
        <p:spPr>
          <a:xfrm>
            <a:off x="714293" y="587469"/>
            <a:ext cx="4155421" cy="681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this data set?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5" name="Google Shape;435;p37"/>
          <p:cNvGrpSpPr/>
          <p:nvPr/>
        </p:nvGrpSpPr>
        <p:grpSpPr>
          <a:xfrm>
            <a:off x="7701156" y="1589321"/>
            <a:ext cx="612965" cy="612965"/>
            <a:chOff x="5208200" y="980975"/>
            <a:chExt cx="440475" cy="440475"/>
          </a:xfrm>
        </p:grpSpPr>
        <p:sp>
          <p:nvSpPr>
            <p:cNvPr id="436" name="Google Shape;436;p37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37"/>
          <p:cNvSpPr/>
          <p:nvPr/>
        </p:nvSpPr>
        <p:spPr>
          <a:xfrm>
            <a:off x="830238" y="31402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7"/>
          <p:cNvSpPr/>
          <p:nvPr/>
        </p:nvSpPr>
        <p:spPr>
          <a:xfrm rot="-1685758">
            <a:off x="724953" y="2780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37"/>
          <p:cNvGrpSpPr/>
          <p:nvPr/>
        </p:nvGrpSpPr>
        <p:grpSpPr>
          <a:xfrm>
            <a:off x="6522182" y="1124566"/>
            <a:ext cx="953591" cy="334099"/>
            <a:chOff x="2271950" y="2722775"/>
            <a:chExt cx="575875" cy="201775"/>
          </a:xfrm>
        </p:grpSpPr>
        <p:sp>
          <p:nvSpPr>
            <p:cNvPr id="443" name="Google Shape;443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37"/>
          <p:cNvGrpSpPr/>
          <p:nvPr/>
        </p:nvGrpSpPr>
        <p:grpSpPr>
          <a:xfrm>
            <a:off x="7618297" y="3712639"/>
            <a:ext cx="695830" cy="243805"/>
            <a:chOff x="2271950" y="2722775"/>
            <a:chExt cx="575875" cy="201775"/>
          </a:xfrm>
        </p:grpSpPr>
        <p:sp>
          <p:nvSpPr>
            <p:cNvPr id="449" name="Google Shape;449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37"/>
          <p:cNvSpPr/>
          <p:nvPr/>
        </p:nvSpPr>
        <p:spPr>
          <a:xfrm>
            <a:off x="2039926" y="390146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012013" y="41742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7"/>
          <p:cNvSpPr/>
          <p:nvPr/>
        </p:nvSpPr>
        <p:spPr>
          <a:xfrm rot="7201932">
            <a:off x="1637012" y="3349078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7140551" y="34274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7"/>
          <p:cNvSpPr/>
          <p:nvPr/>
        </p:nvSpPr>
        <p:spPr>
          <a:xfrm rot="7198898">
            <a:off x="7188899" y="21191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7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7"/>
          <p:cNvSpPr/>
          <p:nvPr/>
        </p:nvSpPr>
        <p:spPr>
          <a:xfrm rot="7198898">
            <a:off x="838849" y="36362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7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6647613" y="8564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7"/>
          <p:cNvGrpSpPr/>
          <p:nvPr/>
        </p:nvGrpSpPr>
        <p:grpSpPr>
          <a:xfrm rot="5400000">
            <a:off x="7461288" y="4014463"/>
            <a:ext cx="65475" cy="397950"/>
            <a:chOff x="2551425" y="1409425"/>
            <a:chExt cx="65475" cy="397950"/>
          </a:xfrm>
        </p:grpSpPr>
        <p:sp>
          <p:nvSpPr>
            <p:cNvPr id="465" name="Google Shape;465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8021301" y="7426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7"/>
          <p:cNvSpPr/>
          <p:nvPr/>
        </p:nvSpPr>
        <p:spPr>
          <a:xfrm>
            <a:off x="6661124" y="25315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B1D4F1-5B2C-4D28-8C25-7B0D622B25EB}"/>
              </a:ext>
            </a:extLst>
          </p:cNvPr>
          <p:cNvSpPr/>
          <p:nvPr/>
        </p:nvSpPr>
        <p:spPr>
          <a:xfrm>
            <a:off x="3096590" y="-114955"/>
            <a:ext cx="272222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F51558-F769-4157-B528-D1D4630809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875"/>
          <a:stretch/>
        </p:blipFill>
        <p:spPr>
          <a:xfrm>
            <a:off x="691763" y="654486"/>
            <a:ext cx="7720718" cy="384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6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60"/>
          <p:cNvSpPr/>
          <p:nvPr/>
        </p:nvSpPr>
        <p:spPr>
          <a:xfrm>
            <a:off x="2535858" y="2717138"/>
            <a:ext cx="4147495" cy="37706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60"/>
          <p:cNvSpPr/>
          <p:nvPr/>
        </p:nvSpPr>
        <p:spPr>
          <a:xfrm>
            <a:off x="2535858" y="4015588"/>
            <a:ext cx="4147495" cy="327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9" name="Google Shape;1819;p60"/>
          <p:cNvSpPr/>
          <p:nvPr/>
        </p:nvSpPr>
        <p:spPr>
          <a:xfrm>
            <a:off x="3501700" y="805499"/>
            <a:ext cx="426675" cy="427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1820" name="Google Shape;1820;p60"/>
          <p:cNvSpPr/>
          <p:nvPr/>
        </p:nvSpPr>
        <p:spPr>
          <a:xfrm>
            <a:off x="2504411" y="1415312"/>
            <a:ext cx="4183761" cy="327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2" name="Google Shape;1822;p60"/>
          <p:cNvSpPr txBox="1">
            <a:spLocks noGrp="1"/>
          </p:cNvSpPr>
          <p:nvPr>
            <p:ph type="subTitle" idx="1"/>
          </p:nvPr>
        </p:nvSpPr>
        <p:spPr>
          <a:xfrm>
            <a:off x="2538816" y="1497371"/>
            <a:ext cx="4066217" cy="1824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No. of population who had their booster dose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4" name="Google Shape;1824;p60"/>
          <p:cNvSpPr txBox="1">
            <a:spLocks noGrp="1"/>
          </p:cNvSpPr>
          <p:nvPr>
            <p:ph type="subTitle" idx="3"/>
          </p:nvPr>
        </p:nvSpPr>
        <p:spPr>
          <a:xfrm>
            <a:off x="2538816" y="2787225"/>
            <a:ext cx="4144537" cy="202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no. of population had their vaccine as well as booster dose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6" name="Google Shape;1826;p60"/>
          <p:cNvSpPr txBox="1">
            <a:spLocks noGrp="1"/>
          </p:cNvSpPr>
          <p:nvPr>
            <p:ph type="subTitle" idx="5"/>
          </p:nvPr>
        </p:nvSpPr>
        <p:spPr>
          <a:xfrm>
            <a:off x="2535858" y="4089100"/>
            <a:ext cx="3903417" cy="1010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no. population who are fully vaccinated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30" name="Google Shape;1830;p60"/>
          <p:cNvGrpSpPr/>
          <p:nvPr/>
        </p:nvGrpSpPr>
        <p:grpSpPr>
          <a:xfrm>
            <a:off x="7511847" y="3115427"/>
            <a:ext cx="695830" cy="243805"/>
            <a:chOff x="2271950" y="2722775"/>
            <a:chExt cx="575875" cy="201775"/>
          </a:xfrm>
        </p:grpSpPr>
        <p:sp>
          <p:nvSpPr>
            <p:cNvPr id="1831" name="Google Shape;1831;p6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6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6" name="Google Shape;1836;p60"/>
          <p:cNvSpPr/>
          <p:nvPr/>
        </p:nvSpPr>
        <p:spPr>
          <a:xfrm rot="7198898">
            <a:off x="728922" y="29609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60"/>
          <p:cNvSpPr/>
          <p:nvPr/>
        </p:nvSpPr>
        <p:spPr>
          <a:xfrm rot="7201932">
            <a:off x="1357498" y="3695228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60"/>
          <p:cNvSpPr/>
          <p:nvPr/>
        </p:nvSpPr>
        <p:spPr>
          <a:xfrm>
            <a:off x="7511100" y="888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60"/>
          <p:cNvSpPr/>
          <p:nvPr/>
        </p:nvSpPr>
        <p:spPr>
          <a:xfrm>
            <a:off x="922451" y="15096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0" name="Google Shape;1840;p60"/>
          <p:cNvGrpSpPr/>
          <p:nvPr/>
        </p:nvGrpSpPr>
        <p:grpSpPr>
          <a:xfrm>
            <a:off x="7276257" y="3966654"/>
            <a:ext cx="953591" cy="334099"/>
            <a:chOff x="2271950" y="2722775"/>
            <a:chExt cx="575875" cy="201775"/>
          </a:xfrm>
        </p:grpSpPr>
        <p:sp>
          <p:nvSpPr>
            <p:cNvPr id="1841" name="Google Shape;1841;p6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6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6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6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6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6" name="Google Shape;1846;p60"/>
          <p:cNvSpPr/>
          <p:nvPr/>
        </p:nvSpPr>
        <p:spPr>
          <a:xfrm>
            <a:off x="8045952" y="802051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60"/>
          <p:cNvSpPr/>
          <p:nvPr/>
        </p:nvSpPr>
        <p:spPr>
          <a:xfrm>
            <a:off x="1555873" y="2593615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60"/>
          <p:cNvSpPr/>
          <p:nvPr/>
        </p:nvSpPr>
        <p:spPr>
          <a:xfrm>
            <a:off x="8222801" y="1656797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" name="Google Shape;1849;p60"/>
          <p:cNvSpPr/>
          <p:nvPr/>
        </p:nvSpPr>
        <p:spPr>
          <a:xfrm rot="-1685758">
            <a:off x="7876578" y="221007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0" name="Google Shape;1850;p60"/>
          <p:cNvSpPr/>
          <p:nvPr/>
        </p:nvSpPr>
        <p:spPr>
          <a:xfrm>
            <a:off x="8229838" y="37519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1" name="Google Shape;1851;p60"/>
          <p:cNvSpPr/>
          <p:nvPr/>
        </p:nvSpPr>
        <p:spPr>
          <a:xfrm rot="-1685758">
            <a:off x="712406" y="983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2" name="Google Shape;1852;p60"/>
          <p:cNvSpPr/>
          <p:nvPr/>
        </p:nvSpPr>
        <p:spPr>
          <a:xfrm>
            <a:off x="1129527" y="105436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60"/>
          <p:cNvSpPr/>
          <p:nvPr/>
        </p:nvSpPr>
        <p:spPr>
          <a:xfrm>
            <a:off x="8273299" y="30133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60"/>
          <p:cNvSpPr/>
          <p:nvPr/>
        </p:nvSpPr>
        <p:spPr>
          <a:xfrm>
            <a:off x="7140813" y="35937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60"/>
          <p:cNvSpPr/>
          <p:nvPr/>
        </p:nvSpPr>
        <p:spPr>
          <a:xfrm>
            <a:off x="7705574" y="13390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60"/>
          <p:cNvSpPr/>
          <p:nvPr/>
        </p:nvSpPr>
        <p:spPr>
          <a:xfrm>
            <a:off x="820074" y="408825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60"/>
          <p:cNvSpPr/>
          <p:nvPr/>
        </p:nvSpPr>
        <p:spPr>
          <a:xfrm>
            <a:off x="846239" y="228976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6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6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870C8C-24F0-4EF9-AF24-C52C29C96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35" y="677927"/>
            <a:ext cx="2089257" cy="6477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E2883E-8CEA-481F-B5B3-179CFC978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997" y="1956407"/>
            <a:ext cx="2063856" cy="6413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DEB384-3E4C-4DB7-8AD1-04365E920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466" y="3175243"/>
            <a:ext cx="1987652" cy="6286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3"/>
          <p:cNvSpPr txBox="1">
            <a:spLocks noGrp="1"/>
          </p:cNvSpPr>
          <p:nvPr>
            <p:ph type="title"/>
          </p:nvPr>
        </p:nvSpPr>
        <p:spPr>
          <a:xfrm>
            <a:off x="714300" y="439629"/>
            <a:ext cx="7715400" cy="517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9" name="Google Shape;849;p43"/>
          <p:cNvSpPr/>
          <p:nvPr/>
        </p:nvSpPr>
        <p:spPr>
          <a:xfrm>
            <a:off x="4097879" y="211129"/>
            <a:ext cx="522000" cy="522000"/>
          </a:xfrm>
          <a:prstGeom prst="ellipse">
            <a:avLst/>
          </a:prstGeom>
          <a:gradFill>
            <a:gsLst>
              <a:gs pos="0">
                <a:schemeClr val="accent1">
                  <a:alpha val="59820"/>
                </a:schemeClr>
              </a:gs>
              <a:gs pos="100000">
                <a:schemeClr val="lt2">
                  <a:alpha val="5982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3"/>
          <p:cNvSpPr/>
          <p:nvPr/>
        </p:nvSpPr>
        <p:spPr>
          <a:xfrm>
            <a:off x="4572000" y="1450994"/>
            <a:ext cx="300900" cy="300900"/>
          </a:xfrm>
          <a:prstGeom prst="ellipse">
            <a:avLst/>
          </a:prstGeom>
          <a:gradFill>
            <a:gsLst>
              <a:gs pos="0">
                <a:schemeClr val="accent1">
                  <a:alpha val="59820"/>
                </a:schemeClr>
              </a:gs>
              <a:gs pos="100000">
                <a:schemeClr val="lt2">
                  <a:alpha val="5982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3"/>
          <p:cNvSpPr/>
          <p:nvPr/>
        </p:nvSpPr>
        <p:spPr>
          <a:xfrm>
            <a:off x="4028450" y="2931887"/>
            <a:ext cx="140100" cy="140100"/>
          </a:xfrm>
          <a:prstGeom prst="ellipse">
            <a:avLst/>
          </a:prstGeom>
          <a:gradFill>
            <a:gsLst>
              <a:gs pos="0">
                <a:schemeClr val="accent1">
                  <a:alpha val="59820"/>
                </a:schemeClr>
              </a:gs>
              <a:gs pos="100000">
                <a:schemeClr val="lt2">
                  <a:alpha val="5982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3"/>
          <p:cNvSpPr/>
          <p:nvPr/>
        </p:nvSpPr>
        <p:spPr>
          <a:xfrm>
            <a:off x="3722725" y="2300850"/>
            <a:ext cx="405900" cy="405600"/>
          </a:xfrm>
          <a:prstGeom prst="ellipse">
            <a:avLst/>
          </a:prstGeom>
          <a:gradFill>
            <a:gsLst>
              <a:gs pos="0">
                <a:schemeClr val="accent1">
                  <a:alpha val="50449"/>
                </a:schemeClr>
              </a:gs>
              <a:gs pos="100000">
                <a:schemeClr val="lt2">
                  <a:alpha val="50449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43"/>
          <p:cNvSpPr/>
          <p:nvPr/>
        </p:nvSpPr>
        <p:spPr>
          <a:xfrm>
            <a:off x="4089850" y="2127975"/>
            <a:ext cx="300900" cy="300900"/>
          </a:xfrm>
          <a:prstGeom prst="ellipse">
            <a:avLst/>
          </a:prstGeom>
          <a:gradFill>
            <a:gsLst>
              <a:gs pos="0">
                <a:schemeClr val="accent1">
                  <a:alpha val="50449"/>
                </a:schemeClr>
              </a:gs>
              <a:gs pos="100000">
                <a:schemeClr val="lt2">
                  <a:alpha val="50449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43"/>
          <p:cNvSpPr/>
          <p:nvPr/>
        </p:nvSpPr>
        <p:spPr>
          <a:xfrm>
            <a:off x="3818275" y="2045175"/>
            <a:ext cx="214800" cy="214800"/>
          </a:xfrm>
          <a:prstGeom prst="ellipse">
            <a:avLst/>
          </a:prstGeom>
          <a:gradFill>
            <a:gsLst>
              <a:gs pos="0">
                <a:schemeClr val="accent1">
                  <a:alpha val="50449"/>
                </a:schemeClr>
              </a:gs>
              <a:gs pos="100000">
                <a:schemeClr val="lt2">
                  <a:alpha val="50449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43"/>
          <p:cNvSpPr/>
          <p:nvPr/>
        </p:nvSpPr>
        <p:spPr>
          <a:xfrm>
            <a:off x="4240300" y="3831050"/>
            <a:ext cx="522000" cy="522000"/>
          </a:xfrm>
          <a:prstGeom prst="ellipse">
            <a:avLst/>
          </a:prstGeom>
          <a:gradFill>
            <a:gsLst>
              <a:gs pos="0">
                <a:schemeClr val="accent2">
                  <a:alpha val="50449"/>
                </a:schemeClr>
              </a:gs>
              <a:gs pos="100000">
                <a:schemeClr val="dk2">
                  <a:alpha val="50449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43"/>
          <p:cNvSpPr/>
          <p:nvPr/>
        </p:nvSpPr>
        <p:spPr>
          <a:xfrm>
            <a:off x="4958514" y="2556000"/>
            <a:ext cx="300900" cy="300900"/>
          </a:xfrm>
          <a:prstGeom prst="ellipse">
            <a:avLst/>
          </a:prstGeom>
          <a:gradFill>
            <a:gsLst>
              <a:gs pos="0">
                <a:schemeClr val="accent1">
                  <a:alpha val="59820"/>
                </a:schemeClr>
              </a:gs>
              <a:gs pos="100000">
                <a:schemeClr val="lt2">
                  <a:alpha val="5982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3"/>
          <p:cNvSpPr/>
          <p:nvPr/>
        </p:nvSpPr>
        <p:spPr>
          <a:xfrm>
            <a:off x="4887488" y="3380000"/>
            <a:ext cx="140100" cy="140100"/>
          </a:xfrm>
          <a:prstGeom prst="ellipse">
            <a:avLst/>
          </a:prstGeom>
          <a:gradFill>
            <a:gsLst>
              <a:gs pos="0">
                <a:schemeClr val="accent1">
                  <a:alpha val="59820"/>
                </a:schemeClr>
              </a:gs>
              <a:gs pos="100000">
                <a:schemeClr val="lt2">
                  <a:alpha val="5982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43"/>
          <p:cNvSpPr/>
          <p:nvPr/>
        </p:nvSpPr>
        <p:spPr>
          <a:xfrm>
            <a:off x="4286500" y="2856900"/>
            <a:ext cx="214800" cy="214800"/>
          </a:xfrm>
          <a:prstGeom prst="ellipse">
            <a:avLst/>
          </a:prstGeom>
          <a:gradFill>
            <a:gsLst>
              <a:gs pos="0">
                <a:schemeClr val="accent2">
                  <a:alpha val="50449"/>
                </a:schemeClr>
              </a:gs>
              <a:gs pos="100000">
                <a:schemeClr val="dk2">
                  <a:alpha val="50449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2" name="Google Shape;882;p43"/>
          <p:cNvGrpSpPr/>
          <p:nvPr/>
        </p:nvGrpSpPr>
        <p:grpSpPr>
          <a:xfrm>
            <a:off x="7217651" y="962729"/>
            <a:ext cx="858975" cy="300968"/>
            <a:chOff x="2271950" y="2722775"/>
            <a:chExt cx="575875" cy="201775"/>
          </a:xfrm>
        </p:grpSpPr>
        <p:sp>
          <p:nvSpPr>
            <p:cNvPr id="883" name="Google Shape;883;p43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8" name="Google Shape;888;p43"/>
          <p:cNvSpPr/>
          <p:nvPr/>
        </p:nvSpPr>
        <p:spPr>
          <a:xfrm>
            <a:off x="8076613" y="68438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3"/>
          <p:cNvSpPr/>
          <p:nvPr/>
        </p:nvSpPr>
        <p:spPr>
          <a:xfrm>
            <a:off x="6658639" y="962736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3"/>
          <p:cNvSpPr/>
          <p:nvPr/>
        </p:nvSpPr>
        <p:spPr>
          <a:xfrm>
            <a:off x="6012987" y="751315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43"/>
          <p:cNvSpPr/>
          <p:nvPr/>
        </p:nvSpPr>
        <p:spPr>
          <a:xfrm>
            <a:off x="6872963" y="7861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40430-BD25-482F-BEC8-D3F653EE37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1" t="22801" r="7812" b="9100"/>
          <a:stretch/>
        </p:blipFill>
        <p:spPr>
          <a:xfrm>
            <a:off x="774119" y="972704"/>
            <a:ext cx="7595761" cy="34599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61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vaccines used worldwide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1" name="Google Shape;1881;p61"/>
          <p:cNvSpPr/>
          <p:nvPr/>
        </p:nvSpPr>
        <p:spPr>
          <a:xfrm>
            <a:off x="7997801" y="698003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61"/>
          <p:cNvSpPr/>
          <p:nvPr/>
        </p:nvSpPr>
        <p:spPr>
          <a:xfrm rot="10800000">
            <a:off x="646593" y="692591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61"/>
          <p:cNvSpPr/>
          <p:nvPr/>
        </p:nvSpPr>
        <p:spPr>
          <a:xfrm rot="-1685758">
            <a:off x="5847166" y="110457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6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6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4E3793-DEBF-4DE9-A41F-CC0AF361F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8" y="1252379"/>
            <a:ext cx="7723661" cy="32287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33F660-6EA8-4A32-91A4-2C2C08B86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1440180"/>
            <a:ext cx="7151370" cy="3086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DC3BE3-4743-4AD0-9141-9998CD8D106F}"/>
              </a:ext>
            </a:extLst>
          </p:cNvPr>
          <p:cNvSpPr/>
          <p:nvPr/>
        </p:nvSpPr>
        <p:spPr>
          <a:xfrm>
            <a:off x="731520" y="617220"/>
            <a:ext cx="774954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Booster dose worldwide</a:t>
            </a:r>
          </a:p>
        </p:txBody>
      </p:sp>
    </p:spTree>
    <p:extLst>
      <p:ext uri="{BB962C8B-B14F-4D97-AF65-F5344CB8AC3E}">
        <p14:creationId xmlns:p14="http://schemas.microsoft.com/office/powerpoint/2010/main" val="260330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E317C5-5EE7-40A4-B858-AE7748D9CA34}"/>
              </a:ext>
            </a:extLst>
          </p:cNvPr>
          <p:cNvSpPr/>
          <p:nvPr/>
        </p:nvSpPr>
        <p:spPr>
          <a:xfrm>
            <a:off x="731520" y="617220"/>
            <a:ext cx="774954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Fully vaccinated Country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C201DA-589C-45ED-9039-2BE29D90A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270639"/>
            <a:ext cx="7473950" cy="326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3144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279</Words>
  <Application>Microsoft Office PowerPoint</Application>
  <PresentationFormat>On-screen Show (16:9)</PresentationFormat>
  <Paragraphs>24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Wingdings 2</vt:lpstr>
      <vt:lpstr>Times New Roman</vt:lpstr>
      <vt:lpstr>Arimo</vt:lpstr>
      <vt:lpstr>Anaheim</vt:lpstr>
      <vt:lpstr>Bebas Neue</vt:lpstr>
      <vt:lpstr>Data Analysis for Business by Slidesgo</vt:lpstr>
      <vt:lpstr>Covid-19 Vaccination Data Analysis</vt:lpstr>
      <vt:lpstr>Introduction</vt:lpstr>
      <vt:lpstr>Why this data set?</vt:lpstr>
      <vt:lpstr>PowerPoint Presentation</vt:lpstr>
      <vt:lpstr>PowerPoint Presentation</vt:lpstr>
      <vt:lpstr>MAP</vt:lpstr>
      <vt:lpstr>Types of vaccines used worldwide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Vaccination Data Analysis</dc:title>
  <dc:creator>divya puntambekar</dc:creator>
  <cp:lastModifiedBy>Ankita Joshi</cp:lastModifiedBy>
  <cp:revision>32</cp:revision>
  <dcterms:modified xsi:type="dcterms:W3CDTF">2023-01-30T07:05:28Z</dcterms:modified>
</cp:coreProperties>
</file>