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1" autoAdjust="0"/>
    <p:restoredTop sz="81101" autoAdjust="0"/>
  </p:normalViewPr>
  <p:slideViewPr>
    <p:cSldViewPr snapToGrid="0">
      <p:cViewPr varScale="1">
        <p:scale>
          <a:sx n="70" d="100"/>
          <a:sy n="70" d="100"/>
        </p:scale>
        <p:origin x="107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A22FD0-5B31-4D60-ACC4-350BF1B9E519}" type="datetimeFigureOut">
              <a:rPr lang="zh-CN" altLang="en-US" smtClean="0"/>
              <a:t>2018/2/15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EE647-60E0-4E92-B9F2-6E8E90596B57}" type="slidenum">
              <a:rPr lang="zh-CN" altLang="en-US" smtClean="0"/>
              <a:t>‹#›</a:t>
            </a:fld>
            <a:endParaRPr lang="zh-CN" altLang="en-US"/>
          </a:p>
        </p:txBody>
      </p:sp>
    </p:spTree>
    <p:extLst>
      <p:ext uri="{BB962C8B-B14F-4D97-AF65-F5344CB8AC3E}">
        <p14:creationId xmlns:p14="http://schemas.microsoft.com/office/powerpoint/2010/main" val="4104050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Last week, I tried to load one of the scene from semantic3D into </a:t>
            </a:r>
            <a:r>
              <a:rPr lang="en-US" altLang="zh-CN" dirty="0" err="1"/>
              <a:t>matlab</a:t>
            </a:r>
            <a:r>
              <a:rPr lang="en-US" altLang="zh-CN" dirty="0"/>
              <a:t> and visualize it. As there are too many points, I have to down-sample it.</a:t>
            </a:r>
            <a:endParaRPr lang="zh-CN" altLang="en-US" dirty="0"/>
          </a:p>
        </p:txBody>
      </p:sp>
      <p:sp>
        <p:nvSpPr>
          <p:cNvPr id="4" name="Slide Number Placeholder 3"/>
          <p:cNvSpPr>
            <a:spLocks noGrp="1"/>
          </p:cNvSpPr>
          <p:nvPr>
            <p:ph type="sldNum" sz="quarter" idx="10"/>
          </p:nvPr>
        </p:nvSpPr>
        <p:spPr/>
        <p:txBody>
          <a:bodyPr/>
          <a:lstStyle/>
          <a:p>
            <a:fld id="{088EE647-60E0-4E92-B9F2-6E8E90596B57}" type="slidenum">
              <a:rPr lang="zh-CN" altLang="en-US" smtClean="0"/>
              <a:t>2</a:t>
            </a:fld>
            <a:endParaRPr lang="zh-CN" altLang="en-US"/>
          </a:p>
        </p:txBody>
      </p:sp>
    </p:spTree>
    <p:extLst>
      <p:ext uri="{BB962C8B-B14F-4D97-AF65-F5344CB8AC3E}">
        <p14:creationId xmlns:p14="http://schemas.microsoft.com/office/powerpoint/2010/main" val="1208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the </a:t>
            </a:r>
            <a:r>
              <a:rPr lang="en-US" altLang="zh-CN" dirty="0" err="1"/>
              <a:t>OctNet</a:t>
            </a:r>
            <a:r>
              <a:rPr lang="en-US" altLang="zh-CN" dirty="0"/>
              <a:t> paper, the authors focused on the observation that most 3D data for object are sparse, therefore using conventional voxel representation are very costly both in time and space. For 3D data representation, octree is an efficient data structure. So in this paper, they use octree as a main feature to design the 3D representation which will not only provides high resolution 3D model but also requires low computation and memory, and invented a CNN that takes octree data as input.</a:t>
            </a:r>
            <a:endParaRPr lang="zh-CN" altLang="en-US" dirty="0"/>
          </a:p>
        </p:txBody>
      </p:sp>
      <p:sp>
        <p:nvSpPr>
          <p:cNvPr id="4" name="Slide Number Placeholder 3"/>
          <p:cNvSpPr>
            <a:spLocks noGrp="1"/>
          </p:cNvSpPr>
          <p:nvPr>
            <p:ph type="sldNum" sz="quarter" idx="10"/>
          </p:nvPr>
        </p:nvSpPr>
        <p:spPr/>
        <p:txBody>
          <a:bodyPr/>
          <a:lstStyle/>
          <a:p>
            <a:fld id="{088EE647-60E0-4E92-B9F2-6E8E90596B57}" type="slidenum">
              <a:rPr lang="zh-CN" altLang="en-US" smtClean="0"/>
              <a:t>3</a:t>
            </a:fld>
            <a:endParaRPr lang="zh-CN" altLang="en-US"/>
          </a:p>
        </p:txBody>
      </p:sp>
    </p:spTree>
    <p:extLst>
      <p:ext uri="{BB962C8B-B14F-4D97-AF65-F5344CB8AC3E}">
        <p14:creationId xmlns:p14="http://schemas.microsoft.com/office/powerpoint/2010/main" val="346912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 octree is a tree data structure where each node has eight children. This data structure is a good substitution for voxel as it does not encode the space occupancy for each partition at the finest resolution. Therefore, unbalanced octree results in lower memory consumption. Octree subdivide only occupied cells. As shown in the right figure, regions with higher point density is assigned with higher probability while region with lower point density are summarized as larger cell.</a:t>
            </a:r>
            <a:endParaRPr lang="zh-CN" altLang="en-US" dirty="0"/>
          </a:p>
        </p:txBody>
      </p:sp>
      <p:sp>
        <p:nvSpPr>
          <p:cNvPr id="4" name="Slide Number Placeholder 3"/>
          <p:cNvSpPr>
            <a:spLocks noGrp="1"/>
          </p:cNvSpPr>
          <p:nvPr>
            <p:ph type="sldNum" sz="quarter" idx="10"/>
          </p:nvPr>
        </p:nvSpPr>
        <p:spPr/>
        <p:txBody>
          <a:bodyPr/>
          <a:lstStyle/>
          <a:p>
            <a:fld id="{088EE647-60E0-4E92-B9F2-6E8E90596B57}" type="slidenum">
              <a:rPr lang="zh-CN" altLang="en-US" smtClean="0"/>
              <a:t>4</a:t>
            </a:fld>
            <a:endParaRPr lang="zh-CN" altLang="en-US"/>
          </a:p>
        </p:txBody>
      </p:sp>
    </p:spTree>
    <p:extLst>
      <p:ext uri="{BB962C8B-B14F-4D97-AF65-F5344CB8AC3E}">
        <p14:creationId xmlns:p14="http://schemas.microsoft.com/office/powerpoint/2010/main" val="2529352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Although original octree representation reduces the memory consumption, it is not efficient to access neighbors of each node in octree, which is bad for convolutional operation. To remedy this, they use several shallow octree to restrict the maximal depth for the whole tree which they called as hybrid grid-octree. In this way, indexing of the neighbor node will be more simple. What they do is to arrange those shallow octrees into a spatial grids. For each shallow octree, 73 bits are used for a shallow tree. For parent and child nodes, indexing on that tree can be performed by a simple calculation. Features for each of those nodes are stored in a continuous data array.</a:t>
            </a:r>
            <a:endParaRPr lang="zh-CN" altLang="en-US" dirty="0"/>
          </a:p>
        </p:txBody>
      </p:sp>
      <p:sp>
        <p:nvSpPr>
          <p:cNvPr id="4" name="Slide Number Placeholder 3"/>
          <p:cNvSpPr>
            <a:spLocks noGrp="1"/>
          </p:cNvSpPr>
          <p:nvPr>
            <p:ph type="sldNum" sz="quarter" idx="10"/>
          </p:nvPr>
        </p:nvSpPr>
        <p:spPr/>
        <p:txBody>
          <a:bodyPr/>
          <a:lstStyle/>
          <a:p>
            <a:fld id="{088EE647-60E0-4E92-B9F2-6E8E90596B57}" type="slidenum">
              <a:rPr lang="zh-CN" altLang="en-US" smtClean="0"/>
              <a:t>5</a:t>
            </a:fld>
            <a:endParaRPr lang="zh-CN" altLang="en-US"/>
          </a:p>
        </p:txBody>
      </p:sp>
    </p:spTree>
    <p:extLst>
      <p:ext uri="{BB962C8B-B14F-4D97-AF65-F5344CB8AC3E}">
        <p14:creationId xmlns:p14="http://schemas.microsoft.com/office/powerpoint/2010/main" val="1062079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 each data, they keep two copy. One for tree indexing and one for feature array of each node.  To transfer between 3D tensor and grid-octree, they use the fast indexing method of octree to do that. Pooling function finds the smallest cell that comprise the voxels in T. Instead of directly performing convolutional operation on redundant 3D tensor, they proposed to perform convolution on grid-octree O so that larger cells will not be convolved for multiple times when using a small kernel.  For example, the results of computing convolution inside the cell will be constant. And different values will only occur when the kernel is applied to the corner or edge or surface or a cell. In this way, computation time is greatly reduced.</a:t>
            </a:r>
            <a:endParaRPr lang="zh-CN" altLang="en-US" dirty="0"/>
          </a:p>
        </p:txBody>
      </p:sp>
      <p:sp>
        <p:nvSpPr>
          <p:cNvPr id="4" name="Slide Number Placeholder 3"/>
          <p:cNvSpPr>
            <a:spLocks noGrp="1"/>
          </p:cNvSpPr>
          <p:nvPr>
            <p:ph type="sldNum" sz="quarter" idx="10"/>
          </p:nvPr>
        </p:nvSpPr>
        <p:spPr/>
        <p:txBody>
          <a:bodyPr/>
          <a:lstStyle/>
          <a:p>
            <a:fld id="{088EE647-60E0-4E92-B9F2-6E8E90596B57}" type="slidenum">
              <a:rPr lang="zh-CN" altLang="en-US" smtClean="0"/>
              <a:t>6</a:t>
            </a:fld>
            <a:endParaRPr lang="zh-CN" altLang="en-US"/>
          </a:p>
        </p:txBody>
      </p:sp>
    </p:spTree>
    <p:extLst>
      <p:ext uri="{BB962C8B-B14F-4D97-AF65-F5344CB8AC3E}">
        <p14:creationId xmlns:p14="http://schemas.microsoft.com/office/powerpoint/2010/main" val="242520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Pooling operation on grid-octree data just aggregate several shallow octrees into one which will reduce the number of shallow octrees. The </a:t>
            </a:r>
            <a:r>
              <a:rPr lang="en-US" altLang="zh-CN" dirty="0" err="1"/>
              <a:t>uppooling</a:t>
            </a:r>
            <a:r>
              <a:rPr lang="en-US" altLang="zh-CN" dirty="0"/>
              <a:t> operation just use nearest neighbor interpolation.</a:t>
            </a:r>
            <a:endParaRPr lang="zh-CN" altLang="en-US" dirty="0"/>
          </a:p>
        </p:txBody>
      </p:sp>
      <p:sp>
        <p:nvSpPr>
          <p:cNvPr id="4" name="Slide Number Placeholder 3"/>
          <p:cNvSpPr>
            <a:spLocks noGrp="1"/>
          </p:cNvSpPr>
          <p:nvPr>
            <p:ph type="sldNum" sz="quarter" idx="10"/>
          </p:nvPr>
        </p:nvSpPr>
        <p:spPr/>
        <p:txBody>
          <a:bodyPr/>
          <a:lstStyle/>
          <a:p>
            <a:fld id="{088EE647-60E0-4E92-B9F2-6E8E90596B57}" type="slidenum">
              <a:rPr lang="zh-CN" altLang="en-US" smtClean="0"/>
              <a:t>7</a:t>
            </a:fld>
            <a:endParaRPr lang="zh-CN" altLang="en-US"/>
          </a:p>
        </p:txBody>
      </p:sp>
    </p:spTree>
    <p:extLst>
      <p:ext uri="{BB962C8B-B14F-4D97-AF65-F5344CB8AC3E}">
        <p14:creationId xmlns:p14="http://schemas.microsoft.com/office/powerpoint/2010/main" val="1786212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experiments, We can see that using </a:t>
            </a:r>
            <a:r>
              <a:rPr lang="en-US" altLang="zh-CN" dirty="0" err="1"/>
              <a:t>octnet</a:t>
            </a:r>
            <a:r>
              <a:rPr lang="en-US" altLang="zh-CN" dirty="0"/>
              <a:t>, both runtime and memory increase swiftly with respect to input resolution. And the accuracy of </a:t>
            </a:r>
            <a:r>
              <a:rPr lang="en-US" altLang="zh-CN" dirty="0" err="1"/>
              <a:t>octnet</a:t>
            </a:r>
            <a:r>
              <a:rPr lang="en-US" altLang="zh-CN" dirty="0"/>
              <a:t> is compatible with other 3D convolutional network when input resolution is small and excels at higher resolution input.</a:t>
            </a:r>
            <a:endParaRPr lang="zh-CN" altLang="en-US" dirty="0"/>
          </a:p>
        </p:txBody>
      </p:sp>
      <p:sp>
        <p:nvSpPr>
          <p:cNvPr id="4" name="Slide Number Placeholder 3"/>
          <p:cNvSpPr>
            <a:spLocks noGrp="1"/>
          </p:cNvSpPr>
          <p:nvPr>
            <p:ph type="sldNum" sz="quarter" idx="10"/>
          </p:nvPr>
        </p:nvSpPr>
        <p:spPr/>
        <p:txBody>
          <a:bodyPr/>
          <a:lstStyle/>
          <a:p>
            <a:fld id="{088EE647-60E0-4E92-B9F2-6E8E90596B57}" type="slidenum">
              <a:rPr lang="zh-CN" altLang="en-US" smtClean="0"/>
              <a:t>8</a:t>
            </a:fld>
            <a:endParaRPr lang="zh-CN" altLang="en-US"/>
          </a:p>
        </p:txBody>
      </p:sp>
    </p:spTree>
    <p:extLst>
      <p:ext uri="{BB962C8B-B14F-4D97-AF65-F5344CB8AC3E}">
        <p14:creationId xmlns:p14="http://schemas.microsoft.com/office/powerpoint/2010/main" val="3140014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These are the results on orientation estimation.</a:t>
            </a:r>
            <a:endParaRPr lang="zh-CN" altLang="en-US" dirty="0"/>
          </a:p>
        </p:txBody>
      </p:sp>
      <p:sp>
        <p:nvSpPr>
          <p:cNvPr id="4" name="Slide Number Placeholder 3"/>
          <p:cNvSpPr>
            <a:spLocks noGrp="1"/>
          </p:cNvSpPr>
          <p:nvPr>
            <p:ph type="sldNum" sz="quarter" idx="10"/>
          </p:nvPr>
        </p:nvSpPr>
        <p:spPr/>
        <p:txBody>
          <a:bodyPr/>
          <a:lstStyle/>
          <a:p>
            <a:fld id="{088EE647-60E0-4E92-B9F2-6E8E90596B57}" type="slidenum">
              <a:rPr lang="zh-CN" altLang="en-US" smtClean="0"/>
              <a:t>9</a:t>
            </a:fld>
            <a:endParaRPr lang="zh-CN" altLang="en-US"/>
          </a:p>
        </p:txBody>
      </p:sp>
    </p:spTree>
    <p:extLst>
      <p:ext uri="{BB962C8B-B14F-4D97-AF65-F5344CB8AC3E}">
        <p14:creationId xmlns:p14="http://schemas.microsoft.com/office/powerpoint/2010/main" val="3185916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These are the results semantic segmentation on façade dataset.</a:t>
            </a:r>
            <a:endParaRPr lang="zh-CN" altLang="en-US" dirty="0"/>
          </a:p>
        </p:txBody>
      </p:sp>
      <p:sp>
        <p:nvSpPr>
          <p:cNvPr id="4" name="Slide Number Placeholder 3"/>
          <p:cNvSpPr>
            <a:spLocks noGrp="1"/>
          </p:cNvSpPr>
          <p:nvPr>
            <p:ph type="sldNum" sz="quarter" idx="10"/>
          </p:nvPr>
        </p:nvSpPr>
        <p:spPr/>
        <p:txBody>
          <a:bodyPr/>
          <a:lstStyle/>
          <a:p>
            <a:fld id="{088EE647-60E0-4E92-B9F2-6E8E90596B57}" type="slidenum">
              <a:rPr lang="zh-CN" altLang="en-US" smtClean="0"/>
              <a:t>10</a:t>
            </a:fld>
            <a:endParaRPr lang="zh-CN" altLang="en-US"/>
          </a:p>
        </p:txBody>
      </p:sp>
    </p:spTree>
    <p:extLst>
      <p:ext uri="{BB962C8B-B14F-4D97-AF65-F5344CB8AC3E}">
        <p14:creationId xmlns:p14="http://schemas.microsoft.com/office/powerpoint/2010/main" val="1794146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FE06-6BD0-4781-9BD2-E83E5C4E23E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DA7229F2-E50F-41EC-A73D-8EBF601454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B55BF514-D7DE-4C4F-93AC-40CE14D5BA45}"/>
              </a:ext>
            </a:extLst>
          </p:cNvPr>
          <p:cNvSpPr>
            <a:spLocks noGrp="1"/>
          </p:cNvSpPr>
          <p:nvPr>
            <p:ph type="dt" sz="half" idx="10"/>
          </p:nvPr>
        </p:nvSpPr>
        <p:spPr/>
        <p:txBody>
          <a:bodyPr/>
          <a:lstStyle/>
          <a:p>
            <a:fld id="{687FCF0A-4BB4-41E4-B93D-27DB0F37E042}" type="datetimeFigureOut">
              <a:rPr lang="zh-CN" altLang="en-US" smtClean="0"/>
              <a:t>2018/2/15</a:t>
            </a:fld>
            <a:endParaRPr lang="zh-CN" altLang="en-US"/>
          </a:p>
        </p:txBody>
      </p:sp>
      <p:sp>
        <p:nvSpPr>
          <p:cNvPr id="5" name="Footer Placeholder 4">
            <a:extLst>
              <a:ext uri="{FF2B5EF4-FFF2-40B4-BE49-F238E27FC236}">
                <a16:creationId xmlns:a16="http://schemas.microsoft.com/office/drawing/2014/main" id="{B8B854BC-A555-48DF-AF1B-EE585A19E72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86B7DEB-44A0-4440-B88A-C99402EE300D}"/>
              </a:ext>
            </a:extLst>
          </p:cNvPr>
          <p:cNvSpPr>
            <a:spLocks noGrp="1"/>
          </p:cNvSpPr>
          <p:nvPr>
            <p:ph type="sldNum" sz="quarter" idx="12"/>
          </p:nvPr>
        </p:nvSpPr>
        <p:spPr/>
        <p:txBody>
          <a:bodyPr/>
          <a:lstStyle/>
          <a:p>
            <a:fld id="{8F3D7FB5-2994-4D23-B5B8-6FBD1B0785E7}" type="slidenum">
              <a:rPr lang="zh-CN" altLang="en-US" smtClean="0"/>
              <a:t>‹#›</a:t>
            </a:fld>
            <a:endParaRPr lang="zh-CN" altLang="en-US"/>
          </a:p>
        </p:txBody>
      </p:sp>
    </p:spTree>
    <p:extLst>
      <p:ext uri="{BB962C8B-B14F-4D97-AF65-F5344CB8AC3E}">
        <p14:creationId xmlns:p14="http://schemas.microsoft.com/office/powerpoint/2010/main" val="390655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A2E4-366F-4B5B-8B85-003B03483C9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5E74AAC-6E64-49D9-870E-CFD4F20BACAA}"/>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DCB06D1-77AC-433E-9018-75FDA0DBF419}"/>
              </a:ext>
            </a:extLst>
          </p:cNvPr>
          <p:cNvSpPr>
            <a:spLocks noGrp="1"/>
          </p:cNvSpPr>
          <p:nvPr>
            <p:ph type="dt" sz="half" idx="10"/>
          </p:nvPr>
        </p:nvSpPr>
        <p:spPr/>
        <p:txBody>
          <a:bodyPr/>
          <a:lstStyle/>
          <a:p>
            <a:fld id="{687FCF0A-4BB4-41E4-B93D-27DB0F37E042}" type="datetimeFigureOut">
              <a:rPr lang="zh-CN" altLang="en-US" smtClean="0"/>
              <a:t>2018/2/15</a:t>
            </a:fld>
            <a:endParaRPr lang="zh-CN" altLang="en-US"/>
          </a:p>
        </p:txBody>
      </p:sp>
      <p:sp>
        <p:nvSpPr>
          <p:cNvPr id="5" name="Footer Placeholder 4">
            <a:extLst>
              <a:ext uri="{FF2B5EF4-FFF2-40B4-BE49-F238E27FC236}">
                <a16:creationId xmlns:a16="http://schemas.microsoft.com/office/drawing/2014/main" id="{71F1A216-246C-4E43-B3F1-5F6884973B8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77BC283-AC9A-4D9E-9888-EAD12E16ECA9}"/>
              </a:ext>
            </a:extLst>
          </p:cNvPr>
          <p:cNvSpPr>
            <a:spLocks noGrp="1"/>
          </p:cNvSpPr>
          <p:nvPr>
            <p:ph type="sldNum" sz="quarter" idx="12"/>
          </p:nvPr>
        </p:nvSpPr>
        <p:spPr/>
        <p:txBody>
          <a:bodyPr/>
          <a:lstStyle/>
          <a:p>
            <a:fld id="{8F3D7FB5-2994-4D23-B5B8-6FBD1B0785E7}" type="slidenum">
              <a:rPr lang="zh-CN" altLang="en-US" smtClean="0"/>
              <a:t>‹#›</a:t>
            </a:fld>
            <a:endParaRPr lang="zh-CN" altLang="en-US"/>
          </a:p>
        </p:txBody>
      </p:sp>
    </p:spTree>
    <p:extLst>
      <p:ext uri="{BB962C8B-B14F-4D97-AF65-F5344CB8AC3E}">
        <p14:creationId xmlns:p14="http://schemas.microsoft.com/office/powerpoint/2010/main" val="22512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76CF4-40C4-4763-A59C-4E2C39C0A26F}"/>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3D63863-3885-4AA3-ADA6-F80FE4F80F1F}"/>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6290013-DD8A-4401-918B-75DDE5D519A7}"/>
              </a:ext>
            </a:extLst>
          </p:cNvPr>
          <p:cNvSpPr>
            <a:spLocks noGrp="1"/>
          </p:cNvSpPr>
          <p:nvPr>
            <p:ph type="dt" sz="half" idx="10"/>
          </p:nvPr>
        </p:nvSpPr>
        <p:spPr/>
        <p:txBody>
          <a:bodyPr/>
          <a:lstStyle/>
          <a:p>
            <a:fld id="{687FCF0A-4BB4-41E4-B93D-27DB0F37E042}" type="datetimeFigureOut">
              <a:rPr lang="zh-CN" altLang="en-US" smtClean="0"/>
              <a:t>2018/2/15</a:t>
            </a:fld>
            <a:endParaRPr lang="zh-CN" altLang="en-US"/>
          </a:p>
        </p:txBody>
      </p:sp>
      <p:sp>
        <p:nvSpPr>
          <p:cNvPr id="5" name="Footer Placeholder 4">
            <a:extLst>
              <a:ext uri="{FF2B5EF4-FFF2-40B4-BE49-F238E27FC236}">
                <a16:creationId xmlns:a16="http://schemas.microsoft.com/office/drawing/2014/main" id="{E67E8D1B-339F-4FEA-AC53-4BDC762C553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4F94583-0E8C-4797-B45B-30D279581469}"/>
              </a:ext>
            </a:extLst>
          </p:cNvPr>
          <p:cNvSpPr>
            <a:spLocks noGrp="1"/>
          </p:cNvSpPr>
          <p:nvPr>
            <p:ph type="sldNum" sz="quarter" idx="12"/>
          </p:nvPr>
        </p:nvSpPr>
        <p:spPr/>
        <p:txBody>
          <a:bodyPr/>
          <a:lstStyle/>
          <a:p>
            <a:fld id="{8F3D7FB5-2994-4D23-B5B8-6FBD1B0785E7}" type="slidenum">
              <a:rPr lang="zh-CN" altLang="en-US" smtClean="0"/>
              <a:t>‹#›</a:t>
            </a:fld>
            <a:endParaRPr lang="zh-CN" altLang="en-US"/>
          </a:p>
        </p:txBody>
      </p:sp>
    </p:spTree>
    <p:extLst>
      <p:ext uri="{BB962C8B-B14F-4D97-AF65-F5344CB8AC3E}">
        <p14:creationId xmlns:p14="http://schemas.microsoft.com/office/powerpoint/2010/main" val="95328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30B3-F9C8-4733-ABDD-9B3077C88FC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B09E8EF-A0F8-4644-A192-AFC71087852A}"/>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6E0FF4F-D6C6-4DA8-80C7-7027CE6FF5CB}"/>
              </a:ext>
            </a:extLst>
          </p:cNvPr>
          <p:cNvSpPr>
            <a:spLocks noGrp="1"/>
          </p:cNvSpPr>
          <p:nvPr>
            <p:ph type="dt" sz="half" idx="10"/>
          </p:nvPr>
        </p:nvSpPr>
        <p:spPr/>
        <p:txBody>
          <a:bodyPr/>
          <a:lstStyle/>
          <a:p>
            <a:fld id="{687FCF0A-4BB4-41E4-B93D-27DB0F37E042}" type="datetimeFigureOut">
              <a:rPr lang="zh-CN" altLang="en-US" smtClean="0"/>
              <a:t>2018/2/15</a:t>
            </a:fld>
            <a:endParaRPr lang="zh-CN" altLang="en-US"/>
          </a:p>
        </p:txBody>
      </p:sp>
      <p:sp>
        <p:nvSpPr>
          <p:cNvPr id="5" name="Footer Placeholder 4">
            <a:extLst>
              <a:ext uri="{FF2B5EF4-FFF2-40B4-BE49-F238E27FC236}">
                <a16:creationId xmlns:a16="http://schemas.microsoft.com/office/drawing/2014/main" id="{E3578148-3968-4AB5-96D1-096335D9E38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679BCF2-7005-43FF-A24F-8FE7F08EB557}"/>
              </a:ext>
            </a:extLst>
          </p:cNvPr>
          <p:cNvSpPr>
            <a:spLocks noGrp="1"/>
          </p:cNvSpPr>
          <p:nvPr>
            <p:ph type="sldNum" sz="quarter" idx="12"/>
          </p:nvPr>
        </p:nvSpPr>
        <p:spPr/>
        <p:txBody>
          <a:bodyPr/>
          <a:lstStyle/>
          <a:p>
            <a:fld id="{8F3D7FB5-2994-4D23-B5B8-6FBD1B0785E7}" type="slidenum">
              <a:rPr lang="zh-CN" altLang="en-US" smtClean="0"/>
              <a:t>‹#›</a:t>
            </a:fld>
            <a:endParaRPr lang="zh-CN" altLang="en-US"/>
          </a:p>
        </p:txBody>
      </p:sp>
    </p:spTree>
    <p:extLst>
      <p:ext uri="{BB962C8B-B14F-4D97-AF65-F5344CB8AC3E}">
        <p14:creationId xmlns:p14="http://schemas.microsoft.com/office/powerpoint/2010/main" val="123227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1F66-69EC-4EC8-AE48-166D2765F35F}"/>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68F8403-F820-4D41-BF10-1555D817C5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872DA51F-0BDC-4195-BD38-8EA464ED18DD}"/>
              </a:ext>
            </a:extLst>
          </p:cNvPr>
          <p:cNvSpPr>
            <a:spLocks noGrp="1"/>
          </p:cNvSpPr>
          <p:nvPr>
            <p:ph type="dt" sz="half" idx="10"/>
          </p:nvPr>
        </p:nvSpPr>
        <p:spPr/>
        <p:txBody>
          <a:bodyPr/>
          <a:lstStyle/>
          <a:p>
            <a:fld id="{687FCF0A-4BB4-41E4-B93D-27DB0F37E042}" type="datetimeFigureOut">
              <a:rPr lang="zh-CN" altLang="en-US" smtClean="0"/>
              <a:t>2018/2/15</a:t>
            </a:fld>
            <a:endParaRPr lang="zh-CN" altLang="en-US"/>
          </a:p>
        </p:txBody>
      </p:sp>
      <p:sp>
        <p:nvSpPr>
          <p:cNvPr id="5" name="Footer Placeholder 4">
            <a:extLst>
              <a:ext uri="{FF2B5EF4-FFF2-40B4-BE49-F238E27FC236}">
                <a16:creationId xmlns:a16="http://schemas.microsoft.com/office/drawing/2014/main" id="{1A4283E8-FB9D-42C6-BFAE-10BDAF3063F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2C9E17D-E345-4F72-B9A1-F0D5FC797AFD}"/>
              </a:ext>
            </a:extLst>
          </p:cNvPr>
          <p:cNvSpPr>
            <a:spLocks noGrp="1"/>
          </p:cNvSpPr>
          <p:nvPr>
            <p:ph type="sldNum" sz="quarter" idx="12"/>
          </p:nvPr>
        </p:nvSpPr>
        <p:spPr/>
        <p:txBody>
          <a:bodyPr/>
          <a:lstStyle/>
          <a:p>
            <a:fld id="{8F3D7FB5-2994-4D23-B5B8-6FBD1B0785E7}" type="slidenum">
              <a:rPr lang="zh-CN" altLang="en-US" smtClean="0"/>
              <a:t>‹#›</a:t>
            </a:fld>
            <a:endParaRPr lang="zh-CN" altLang="en-US"/>
          </a:p>
        </p:txBody>
      </p:sp>
    </p:spTree>
    <p:extLst>
      <p:ext uri="{BB962C8B-B14F-4D97-AF65-F5344CB8AC3E}">
        <p14:creationId xmlns:p14="http://schemas.microsoft.com/office/powerpoint/2010/main" val="2261355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3DC7-CAEE-4467-89F6-34901340126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84AD10E-5441-49F9-9496-4327F2FEBD12}"/>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34E9B69E-8A5B-4F34-A345-3822F5AEBA7A}"/>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7FA5C84D-D3BA-4A3B-A90F-F5B1276B6458}"/>
              </a:ext>
            </a:extLst>
          </p:cNvPr>
          <p:cNvSpPr>
            <a:spLocks noGrp="1"/>
          </p:cNvSpPr>
          <p:nvPr>
            <p:ph type="dt" sz="half" idx="10"/>
          </p:nvPr>
        </p:nvSpPr>
        <p:spPr/>
        <p:txBody>
          <a:bodyPr/>
          <a:lstStyle/>
          <a:p>
            <a:fld id="{687FCF0A-4BB4-41E4-B93D-27DB0F37E042}" type="datetimeFigureOut">
              <a:rPr lang="zh-CN" altLang="en-US" smtClean="0"/>
              <a:t>2018/2/15</a:t>
            </a:fld>
            <a:endParaRPr lang="zh-CN" altLang="en-US"/>
          </a:p>
        </p:txBody>
      </p:sp>
      <p:sp>
        <p:nvSpPr>
          <p:cNvPr id="6" name="Footer Placeholder 5">
            <a:extLst>
              <a:ext uri="{FF2B5EF4-FFF2-40B4-BE49-F238E27FC236}">
                <a16:creationId xmlns:a16="http://schemas.microsoft.com/office/drawing/2014/main" id="{B2A0A825-F5F6-4A33-83C8-C7946CB6957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FF116EA-A619-4F19-B3B0-B68D75DE0A85}"/>
              </a:ext>
            </a:extLst>
          </p:cNvPr>
          <p:cNvSpPr>
            <a:spLocks noGrp="1"/>
          </p:cNvSpPr>
          <p:nvPr>
            <p:ph type="sldNum" sz="quarter" idx="12"/>
          </p:nvPr>
        </p:nvSpPr>
        <p:spPr/>
        <p:txBody>
          <a:bodyPr/>
          <a:lstStyle/>
          <a:p>
            <a:fld id="{8F3D7FB5-2994-4D23-B5B8-6FBD1B0785E7}" type="slidenum">
              <a:rPr lang="zh-CN" altLang="en-US" smtClean="0"/>
              <a:t>‹#›</a:t>
            </a:fld>
            <a:endParaRPr lang="zh-CN" altLang="en-US"/>
          </a:p>
        </p:txBody>
      </p:sp>
    </p:spTree>
    <p:extLst>
      <p:ext uri="{BB962C8B-B14F-4D97-AF65-F5344CB8AC3E}">
        <p14:creationId xmlns:p14="http://schemas.microsoft.com/office/powerpoint/2010/main" val="276971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ED2C7-B265-49FE-9983-6EDAA5F12D6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B008554-D14D-4F1C-9E14-0268B54313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EC886455-C4A0-4E9F-83A8-F624987C1711}"/>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48963EB3-4824-46C0-A003-30890F6620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5921344C-4899-4996-A9FD-0BE72D6A2823}"/>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290DEADD-E56F-4F43-840A-211E8AD54604}"/>
              </a:ext>
            </a:extLst>
          </p:cNvPr>
          <p:cNvSpPr>
            <a:spLocks noGrp="1"/>
          </p:cNvSpPr>
          <p:nvPr>
            <p:ph type="dt" sz="half" idx="10"/>
          </p:nvPr>
        </p:nvSpPr>
        <p:spPr/>
        <p:txBody>
          <a:bodyPr/>
          <a:lstStyle/>
          <a:p>
            <a:fld id="{687FCF0A-4BB4-41E4-B93D-27DB0F37E042}" type="datetimeFigureOut">
              <a:rPr lang="zh-CN" altLang="en-US" smtClean="0"/>
              <a:t>2018/2/15</a:t>
            </a:fld>
            <a:endParaRPr lang="zh-CN" altLang="en-US"/>
          </a:p>
        </p:txBody>
      </p:sp>
      <p:sp>
        <p:nvSpPr>
          <p:cNvPr id="8" name="Footer Placeholder 7">
            <a:extLst>
              <a:ext uri="{FF2B5EF4-FFF2-40B4-BE49-F238E27FC236}">
                <a16:creationId xmlns:a16="http://schemas.microsoft.com/office/drawing/2014/main" id="{08DF6789-B867-4C5F-B541-EA75211BEF1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167F200-E88A-44E9-9B35-FBB082CE616F}"/>
              </a:ext>
            </a:extLst>
          </p:cNvPr>
          <p:cNvSpPr>
            <a:spLocks noGrp="1"/>
          </p:cNvSpPr>
          <p:nvPr>
            <p:ph type="sldNum" sz="quarter" idx="12"/>
          </p:nvPr>
        </p:nvSpPr>
        <p:spPr/>
        <p:txBody>
          <a:bodyPr/>
          <a:lstStyle/>
          <a:p>
            <a:fld id="{8F3D7FB5-2994-4D23-B5B8-6FBD1B0785E7}" type="slidenum">
              <a:rPr lang="zh-CN" altLang="en-US" smtClean="0"/>
              <a:t>‹#›</a:t>
            </a:fld>
            <a:endParaRPr lang="zh-CN" altLang="en-US"/>
          </a:p>
        </p:txBody>
      </p:sp>
    </p:spTree>
    <p:extLst>
      <p:ext uri="{BB962C8B-B14F-4D97-AF65-F5344CB8AC3E}">
        <p14:creationId xmlns:p14="http://schemas.microsoft.com/office/powerpoint/2010/main" val="131361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62DF-EE07-4FB2-9968-6E07EEB7608B}"/>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A5863F26-2E19-4224-AB32-258D45F239F8}"/>
              </a:ext>
            </a:extLst>
          </p:cNvPr>
          <p:cNvSpPr>
            <a:spLocks noGrp="1"/>
          </p:cNvSpPr>
          <p:nvPr>
            <p:ph type="dt" sz="half" idx="10"/>
          </p:nvPr>
        </p:nvSpPr>
        <p:spPr/>
        <p:txBody>
          <a:bodyPr/>
          <a:lstStyle/>
          <a:p>
            <a:fld id="{687FCF0A-4BB4-41E4-B93D-27DB0F37E042}" type="datetimeFigureOut">
              <a:rPr lang="zh-CN" altLang="en-US" smtClean="0"/>
              <a:t>2018/2/15</a:t>
            </a:fld>
            <a:endParaRPr lang="zh-CN" altLang="en-US"/>
          </a:p>
        </p:txBody>
      </p:sp>
      <p:sp>
        <p:nvSpPr>
          <p:cNvPr id="4" name="Footer Placeholder 3">
            <a:extLst>
              <a:ext uri="{FF2B5EF4-FFF2-40B4-BE49-F238E27FC236}">
                <a16:creationId xmlns:a16="http://schemas.microsoft.com/office/drawing/2014/main" id="{21AB09BF-4FB5-416E-BFFF-B1248F59326A}"/>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5EBC8EEF-B012-400C-A686-C7F8ABF99A68}"/>
              </a:ext>
            </a:extLst>
          </p:cNvPr>
          <p:cNvSpPr>
            <a:spLocks noGrp="1"/>
          </p:cNvSpPr>
          <p:nvPr>
            <p:ph type="sldNum" sz="quarter" idx="12"/>
          </p:nvPr>
        </p:nvSpPr>
        <p:spPr/>
        <p:txBody>
          <a:bodyPr/>
          <a:lstStyle/>
          <a:p>
            <a:fld id="{8F3D7FB5-2994-4D23-B5B8-6FBD1B0785E7}" type="slidenum">
              <a:rPr lang="zh-CN" altLang="en-US" smtClean="0"/>
              <a:t>‹#›</a:t>
            </a:fld>
            <a:endParaRPr lang="zh-CN" altLang="en-US"/>
          </a:p>
        </p:txBody>
      </p:sp>
    </p:spTree>
    <p:extLst>
      <p:ext uri="{BB962C8B-B14F-4D97-AF65-F5344CB8AC3E}">
        <p14:creationId xmlns:p14="http://schemas.microsoft.com/office/powerpoint/2010/main" val="353698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BC229-4900-4B2F-B90A-D18A2B7C12B4}"/>
              </a:ext>
            </a:extLst>
          </p:cNvPr>
          <p:cNvSpPr>
            <a:spLocks noGrp="1"/>
          </p:cNvSpPr>
          <p:nvPr>
            <p:ph type="dt" sz="half" idx="10"/>
          </p:nvPr>
        </p:nvSpPr>
        <p:spPr/>
        <p:txBody>
          <a:bodyPr/>
          <a:lstStyle/>
          <a:p>
            <a:fld id="{687FCF0A-4BB4-41E4-B93D-27DB0F37E042}" type="datetimeFigureOut">
              <a:rPr lang="zh-CN" altLang="en-US" smtClean="0"/>
              <a:t>2018/2/15</a:t>
            </a:fld>
            <a:endParaRPr lang="zh-CN" altLang="en-US"/>
          </a:p>
        </p:txBody>
      </p:sp>
      <p:sp>
        <p:nvSpPr>
          <p:cNvPr id="3" name="Footer Placeholder 2">
            <a:extLst>
              <a:ext uri="{FF2B5EF4-FFF2-40B4-BE49-F238E27FC236}">
                <a16:creationId xmlns:a16="http://schemas.microsoft.com/office/drawing/2014/main" id="{B8BC52A7-6BB7-47B7-AB1F-766722F139FB}"/>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C3481DB0-5E2D-49CC-A543-17AD50484A38}"/>
              </a:ext>
            </a:extLst>
          </p:cNvPr>
          <p:cNvSpPr>
            <a:spLocks noGrp="1"/>
          </p:cNvSpPr>
          <p:nvPr>
            <p:ph type="sldNum" sz="quarter" idx="12"/>
          </p:nvPr>
        </p:nvSpPr>
        <p:spPr/>
        <p:txBody>
          <a:bodyPr/>
          <a:lstStyle/>
          <a:p>
            <a:fld id="{8F3D7FB5-2994-4D23-B5B8-6FBD1B0785E7}" type="slidenum">
              <a:rPr lang="zh-CN" altLang="en-US" smtClean="0"/>
              <a:t>‹#›</a:t>
            </a:fld>
            <a:endParaRPr lang="zh-CN" altLang="en-US"/>
          </a:p>
        </p:txBody>
      </p:sp>
    </p:spTree>
    <p:extLst>
      <p:ext uri="{BB962C8B-B14F-4D97-AF65-F5344CB8AC3E}">
        <p14:creationId xmlns:p14="http://schemas.microsoft.com/office/powerpoint/2010/main" val="58852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B882-912B-4571-9EF2-B03A32B15E00}"/>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136DD34-F3EE-4D7D-8A5C-DC28F947E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4A43739F-34FD-4BA3-A010-21527988A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235EA52-0AB8-48C0-BC77-51A53CF0B76E}"/>
              </a:ext>
            </a:extLst>
          </p:cNvPr>
          <p:cNvSpPr>
            <a:spLocks noGrp="1"/>
          </p:cNvSpPr>
          <p:nvPr>
            <p:ph type="dt" sz="half" idx="10"/>
          </p:nvPr>
        </p:nvSpPr>
        <p:spPr/>
        <p:txBody>
          <a:bodyPr/>
          <a:lstStyle/>
          <a:p>
            <a:fld id="{687FCF0A-4BB4-41E4-B93D-27DB0F37E042}" type="datetimeFigureOut">
              <a:rPr lang="zh-CN" altLang="en-US" smtClean="0"/>
              <a:t>2018/2/15</a:t>
            </a:fld>
            <a:endParaRPr lang="zh-CN" altLang="en-US"/>
          </a:p>
        </p:txBody>
      </p:sp>
      <p:sp>
        <p:nvSpPr>
          <p:cNvPr id="6" name="Footer Placeholder 5">
            <a:extLst>
              <a:ext uri="{FF2B5EF4-FFF2-40B4-BE49-F238E27FC236}">
                <a16:creationId xmlns:a16="http://schemas.microsoft.com/office/drawing/2014/main" id="{3CC8EFF6-1C2A-4320-954E-5E1DBE8A67C4}"/>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5A14C06-BD33-4445-B563-17B552A11648}"/>
              </a:ext>
            </a:extLst>
          </p:cNvPr>
          <p:cNvSpPr>
            <a:spLocks noGrp="1"/>
          </p:cNvSpPr>
          <p:nvPr>
            <p:ph type="sldNum" sz="quarter" idx="12"/>
          </p:nvPr>
        </p:nvSpPr>
        <p:spPr/>
        <p:txBody>
          <a:bodyPr/>
          <a:lstStyle/>
          <a:p>
            <a:fld id="{8F3D7FB5-2994-4D23-B5B8-6FBD1B0785E7}" type="slidenum">
              <a:rPr lang="zh-CN" altLang="en-US" smtClean="0"/>
              <a:t>‹#›</a:t>
            </a:fld>
            <a:endParaRPr lang="zh-CN" altLang="en-US"/>
          </a:p>
        </p:txBody>
      </p:sp>
    </p:spTree>
    <p:extLst>
      <p:ext uri="{BB962C8B-B14F-4D97-AF65-F5344CB8AC3E}">
        <p14:creationId xmlns:p14="http://schemas.microsoft.com/office/powerpoint/2010/main" val="620119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9726-E138-4B10-9337-EFF2CB63426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6C6E27E-E2C0-44C1-96FA-E48056531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AF2CF16-6DC6-4A9D-A8AB-8C3EF8C8A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E7BB6BF8-E5DF-414C-9B4C-522ADAA714D2}"/>
              </a:ext>
            </a:extLst>
          </p:cNvPr>
          <p:cNvSpPr>
            <a:spLocks noGrp="1"/>
          </p:cNvSpPr>
          <p:nvPr>
            <p:ph type="dt" sz="half" idx="10"/>
          </p:nvPr>
        </p:nvSpPr>
        <p:spPr/>
        <p:txBody>
          <a:bodyPr/>
          <a:lstStyle/>
          <a:p>
            <a:fld id="{687FCF0A-4BB4-41E4-B93D-27DB0F37E042}" type="datetimeFigureOut">
              <a:rPr lang="zh-CN" altLang="en-US" smtClean="0"/>
              <a:t>2018/2/15</a:t>
            </a:fld>
            <a:endParaRPr lang="zh-CN" altLang="en-US"/>
          </a:p>
        </p:txBody>
      </p:sp>
      <p:sp>
        <p:nvSpPr>
          <p:cNvPr id="6" name="Footer Placeholder 5">
            <a:extLst>
              <a:ext uri="{FF2B5EF4-FFF2-40B4-BE49-F238E27FC236}">
                <a16:creationId xmlns:a16="http://schemas.microsoft.com/office/drawing/2014/main" id="{EC0D7AA8-28C7-4CD3-950B-740AA8195EA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39859F9-40B4-4D1B-8153-03155B8DBCD8}"/>
              </a:ext>
            </a:extLst>
          </p:cNvPr>
          <p:cNvSpPr>
            <a:spLocks noGrp="1"/>
          </p:cNvSpPr>
          <p:nvPr>
            <p:ph type="sldNum" sz="quarter" idx="12"/>
          </p:nvPr>
        </p:nvSpPr>
        <p:spPr/>
        <p:txBody>
          <a:bodyPr/>
          <a:lstStyle/>
          <a:p>
            <a:fld id="{8F3D7FB5-2994-4D23-B5B8-6FBD1B0785E7}" type="slidenum">
              <a:rPr lang="zh-CN" altLang="en-US" smtClean="0"/>
              <a:t>‹#›</a:t>
            </a:fld>
            <a:endParaRPr lang="zh-CN" altLang="en-US"/>
          </a:p>
        </p:txBody>
      </p:sp>
    </p:spTree>
    <p:extLst>
      <p:ext uri="{BB962C8B-B14F-4D97-AF65-F5344CB8AC3E}">
        <p14:creationId xmlns:p14="http://schemas.microsoft.com/office/powerpoint/2010/main" val="1415129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ABFDE-4B04-4342-8BA5-274F6C28C5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7F18D8E-2FD4-4426-9ADF-FE2DA91701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F5C18EE-3EE1-4CC3-97D1-E183E54B78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FCF0A-4BB4-41E4-B93D-27DB0F37E042}" type="datetimeFigureOut">
              <a:rPr lang="zh-CN" altLang="en-US" smtClean="0"/>
              <a:t>2018/2/15</a:t>
            </a:fld>
            <a:endParaRPr lang="zh-CN" altLang="en-US"/>
          </a:p>
        </p:txBody>
      </p:sp>
      <p:sp>
        <p:nvSpPr>
          <p:cNvPr id="5" name="Footer Placeholder 4">
            <a:extLst>
              <a:ext uri="{FF2B5EF4-FFF2-40B4-BE49-F238E27FC236}">
                <a16:creationId xmlns:a16="http://schemas.microsoft.com/office/drawing/2014/main" id="{CCCCCEA3-BD25-4AEF-9C7F-8ABDD54B97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80F37751-54F3-442F-BCBB-589EAEE81F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D7FB5-2994-4D23-B5B8-6FBD1B0785E7}" type="slidenum">
              <a:rPr lang="zh-CN" altLang="en-US" smtClean="0"/>
              <a:t>‹#›</a:t>
            </a:fld>
            <a:endParaRPr lang="zh-CN" altLang="en-US"/>
          </a:p>
        </p:txBody>
      </p:sp>
    </p:spTree>
    <p:extLst>
      <p:ext uri="{BB962C8B-B14F-4D97-AF65-F5344CB8AC3E}">
        <p14:creationId xmlns:p14="http://schemas.microsoft.com/office/powerpoint/2010/main" val="2786241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29691-B2A4-45E7-9598-7BFD0BB07985}"/>
              </a:ext>
            </a:extLst>
          </p:cNvPr>
          <p:cNvSpPr>
            <a:spLocks noGrp="1"/>
          </p:cNvSpPr>
          <p:nvPr>
            <p:ph type="ctrTitle"/>
          </p:nvPr>
        </p:nvSpPr>
        <p:spPr/>
        <p:txBody>
          <a:bodyPr/>
          <a:lstStyle/>
          <a:p>
            <a:r>
              <a:rPr lang="en-US" altLang="zh-CN" dirty="0"/>
              <a:t>Capstone</a:t>
            </a:r>
            <a:endParaRPr lang="zh-CN" altLang="en-US" dirty="0"/>
          </a:p>
        </p:txBody>
      </p:sp>
      <p:sp>
        <p:nvSpPr>
          <p:cNvPr id="3" name="Subtitle 2">
            <a:extLst>
              <a:ext uri="{FF2B5EF4-FFF2-40B4-BE49-F238E27FC236}">
                <a16:creationId xmlns:a16="http://schemas.microsoft.com/office/drawing/2014/main" id="{6BE50FA8-142C-4961-AC2A-CA564627D339}"/>
              </a:ext>
            </a:extLst>
          </p:cNvPr>
          <p:cNvSpPr>
            <a:spLocks noGrp="1"/>
          </p:cNvSpPr>
          <p:nvPr>
            <p:ph type="subTitle" idx="1"/>
          </p:nvPr>
        </p:nvSpPr>
        <p:spPr/>
        <p:txBody>
          <a:bodyPr/>
          <a:lstStyle/>
          <a:p>
            <a:r>
              <a:rPr lang="en-US" altLang="zh-CN" dirty="0"/>
              <a:t>2/15/2018</a:t>
            </a:r>
          </a:p>
          <a:p>
            <a:r>
              <a:rPr lang="en-US" altLang="zh-CN" dirty="0"/>
              <a:t>Ziyan Wang</a:t>
            </a:r>
            <a:endParaRPr lang="zh-CN" altLang="en-US" dirty="0"/>
          </a:p>
        </p:txBody>
      </p:sp>
    </p:spTree>
    <p:extLst>
      <p:ext uri="{BB962C8B-B14F-4D97-AF65-F5344CB8AC3E}">
        <p14:creationId xmlns:p14="http://schemas.microsoft.com/office/powerpoint/2010/main" val="195547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BED7-0C2A-4BA2-A85F-2B2612E74B40}"/>
              </a:ext>
            </a:extLst>
          </p:cNvPr>
          <p:cNvSpPr>
            <a:spLocks noGrp="1"/>
          </p:cNvSpPr>
          <p:nvPr>
            <p:ph type="title"/>
          </p:nvPr>
        </p:nvSpPr>
        <p:spPr/>
        <p:txBody>
          <a:bodyPr/>
          <a:lstStyle/>
          <a:p>
            <a:r>
              <a:rPr lang="en-US" altLang="zh-CN" dirty="0"/>
              <a:t>Experiment</a:t>
            </a:r>
            <a:endParaRPr lang="zh-CN" altLang="en-US" dirty="0"/>
          </a:p>
        </p:txBody>
      </p:sp>
      <p:sp>
        <p:nvSpPr>
          <p:cNvPr id="3" name="Content Placeholder 2">
            <a:extLst>
              <a:ext uri="{FF2B5EF4-FFF2-40B4-BE49-F238E27FC236}">
                <a16:creationId xmlns:a16="http://schemas.microsoft.com/office/drawing/2014/main" id="{7C45DFFF-30F9-42C0-9B3C-D530E5EC4956}"/>
              </a:ext>
            </a:extLst>
          </p:cNvPr>
          <p:cNvSpPr>
            <a:spLocks noGrp="1"/>
          </p:cNvSpPr>
          <p:nvPr>
            <p:ph idx="1"/>
          </p:nvPr>
        </p:nvSpPr>
        <p:spPr/>
        <p:txBody>
          <a:bodyPr/>
          <a:lstStyle/>
          <a:p>
            <a:r>
              <a:rPr lang="en-US" altLang="zh-CN" dirty="0"/>
              <a:t>3D semantic labeling</a:t>
            </a:r>
            <a:endParaRPr lang="zh-CN" altLang="en-US" dirty="0"/>
          </a:p>
        </p:txBody>
      </p:sp>
      <p:pic>
        <p:nvPicPr>
          <p:cNvPr id="4" name="Picture 3">
            <a:extLst>
              <a:ext uri="{FF2B5EF4-FFF2-40B4-BE49-F238E27FC236}">
                <a16:creationId xmlns:a16="http://schemas.microsoft.com/office/drawing/2014/main" id="{5C6700A8-7C70-410A-B697-4B5EFA2F36EE}"/>
              </a:ext>
            </a:extLst>
          </p:cNvPr>
          <p:cNvPicPr>
            <a:picLocks noChangeAspect="1"/>
          </p:cNvPicPr>
          <p:nvPr/>
        </p:nvPicPr>
        <p:blipFill>
          <a:blip r:embed="rId3"/>
          <a:stretch>
            <a:fillRect/>
          </a:stretch>
        </p:blipFill>
        <p:spPr>
          <a:xfrm>
            <a:off x="609600" y="2707822"/>
            <a:ext cx="5486400" cy="2857500"/>
          </a:xfrm>
          <a:prstGeom prst="rect">
            <a:avLst/>
          </a:prstGeom>
        </p:spPr>
      </p:pic>
      <p:pic>
        <p:nvPicPr>
          <p:cNvPr id="5" name="Picture 4">
            <a:extLst>
              <a:ext uri="{FF2B5EF4-FFF2-40B4-BE49-F238E27FC236}">
                <a16:creationId xmlns:a16="http://schemas.microsoft.com/office/drawing/2014/main" id="{CE6E93DC-F0E4-49E0-B07D-C643CE8E9219}"/>
              </a:ext>
            </a:extLst>
          </p:cNvPr>
          <p:cNvPicPr>
            <a:picLocks noChangeAspect="1"/>
          </p:cNvPicPr>
          <p:nvPr/>
        </p:nvPicPr>
        <p:blipFill>
          <a:blip r:embed="rId4"/>
          <a:stretch>
            <a:fillRect/>
          </a:stretch>
        </p:blipFill>
        <p:spPr>
          <a:xfrm>
            <a:off x="6450125" y="2258233"/>
            <a:ext cx="4549549" cy="3486122"/>
          </a:xfrm>
          <a:prstGeom prst="rect">
            <a:avLst/>
          </a:prstGeom>
        </p:spPr>
      </p:pic>
    </p:spTree>
    <p:extLst>
      <p:ext uri="{BB962C8B-B14F-4D97-AF65-F5344CB8AC3E}">
        <p14:creationId xmlns:p14="http://schemas.microsoft.com/office/powerpoint/2010/main" val="3809349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2602-1450-41C1-BDC5-248DF0B1AF06}"/>
              </a:ext>
            </a:extLst>
          </p:cNvPr>
          <p:cNvSpPr>
            <a:spLocks noGrp="1"/>
          </p:cNvSpPr>
          <p:nvPr>
            <p:ph type="title"/>
          </p:nvPr>
        </p:nvSpPr>
        <p:spPr/>
        <p:txBody>
          <a:bodyPr/>
          <a:lstStyle/>
          <a:p>
            <a:r>
              <a:rPr lang="en-US" altLang="zh-CN" dirty="0"/>
              <a:t>Point cloud visualization</a:t>
            </a:r>
            <a:endParaRPr lang="zh-CN" altLang="en-US" dirty="0"/>
          </a:p>
        </p:txBody>
      </p:sp>
      <p:pic>
        <p:nvPicPr>
          <p:cNvPr id="4" name="Picture 3">
            <a:extLst>
              <a:ext uri="{FF2B5EF4-FFF2-40B4-BE49-F238E27FC236}">
                <a16:creationId xmlns:a16="http://schemas.microsoft.com/office/drawing/2014/main" id="{392AFEBB-D824-4600-8C7B-3D328315AC3E}"/>
              </a:ext>
            </a:extLst>
          </p:cNvPr>
          <p:cNvPicPr>
            <a:picLocks noChangeAspect="1"/>
          </p:cNvPicPr>
          <p:nvPr/>
        </p:nvPicPr>
        <p:blipFill>
          <a:blip r:embed="rId3"/>
          <a:stretch>
            <a:fillRect/>
          </a:stretch>
        </p:blipFill>
        <p:spPr>
          <a:xfrm>
            <a:off x="665210" y="2438400"/>
            <a:ext cx="5037120" cy="3329510"/>
          </a:xfrm>
          <a:prstGeom prst="rect">
            <a:avLst/>
          </a:prstGeom>
        </p:spPr>
      </p:pic>
      <p:pic>
        <p:nvPicPr>
          <p:cNvPr id="5" name="Picture 4">
            <a:extLst>
              <a:ext uri="{FF2B5EF4-FFF2-40B4-BE49-F238E27FC236}">
                <a16:creationId xmlns:a16="http://schemas.microsoft.com/office/drawing/2014/main" id="{261DCF34-2D45-4741-AF40-93713254E4BC}"/>
              </a:ext>
            </a:extLst>
          </p:cNvPr>
          <p:cNvPicPr>
            <a:picLocks noChangeAspect="1"/>
          </p:cNvPicPr>
          <p:nvPr/>
        </p:nvPicPr>
        <p:blipFill>
          <a:blip r:embed="rId4"/>
          <a:stretch>
            <a:fillRect/>
          </a:stretch>
        </p:blipFill>
        <p:spPr>
          <a:xfrm>
            <a:off x="6489671" y="2438400"/>
            <a:ext cx="4637531" cy="3329510"/>
          </a:xfrm>
          <a:prstGeom prst="rect">
            <a:avLst/>
          </a:prstGeom>
        </p:spPr>
      </p:pic>
      <p:sp>
        <p:nvSpPr>
          <p:cNvPr id="6" name="TextBox 5">
            <a:extLst>
              <a:ext uri="{FF2B5EF4-FFF2-40B4-BE49-F238E27FC236}">
                <a16:creationId xmlns:a16="http://schemas.microsoft.com/office/drawing/2014/main" id="{47949803-66CD-4C93-8BF8-27B6E0012C84}"/>
              </a:ext>
            </a:extLst>
          </p:cNvPr>
          <p:cNvSpPr txBox="1"/>
          <p:nvPr/>
        </p:nvSpPr>
        <p:spPr>
          <a:xfrm>
            <a:off x="2588799" y="1759514"/>
            <a:ext cx="4087305" cy="461665"/>
          </a:xfrm>
          <a:prstGeom prst="rect">
            <a:avLst/>
          </a:prstGeom>
          <a:noFill/>
        </p:spPr>
        <p:txBody>
          <a:bodyPr wrap="square" rtlCol="0">
            <a:spAutoFit/>
          </a:bodyPr>
          <a:lstStyle/>
          <a:p>
            <a:r>
              <a:rPr lang="en-US" altLang="zh-CN" sz="2400" dirty="0"/>
              <a:t>RGB</a:t>
            </a:r>
            <a:endParaRPr lang="zh-CN" altLang="en-US" sz="2400" dirty="0"/>
          </a:p>
        </p:txBody>
      </p:sp>
      <p:sp>
        <p:nvSpPr>
          <p:cNvPr id="7" name="TextBox 6">
            <a:extLst>
              <a:ext uri="{FF2B5EF4-FFF2-40B4-BE49-F238E27FC236}">
                <a16:creationId xmlns:a16="http://schemas.microsoft.com/office/drawing/2014/main" id="{30B693F9-4FD6-44BF-BC91-D6C17E947DCA}"/>
              </a:ext>
            </a:extLst>
          </p:cNvPr>
          <p:cNvSpPr txBox="1"/>
          <p:nvPr/>
        </p:nvSpPr>
        <p:spPr>
          <a:xfrm>
            <a:off x="7726154" y="1759513"/>
            <a:ext cx="4087305" cy="461665"/>
          </a:xfrm>
          <a:prstGeom prst="rect">
            <a:avLst/>
          </a:prstGeom>
          <a:noFill/>
        </p:spPr>
        <p:txBody>
          <a:bodyPr wrap="square" rtlCol="0">
            <a:spAutoFit/>
          </a:bodyPr>
          <a:lstStyle/>
          <a:p>
            <a:r>
              <a:rPr lang="en-US" altLang="zh-CN" sz="2400" dirty="0"/>
              <a:t>Semantic label</a:t>
            </a:r>
            <a:endParaRPr lang="zh-CN" altLang="en-US" sz="2400" dirty="0"/>
          </a:p>
        </p:txBody>
      </p:sp>
    </p:spTree>
    <p:extLst>
      <p:ext uri="{BB962C8B-B14F-4D97-AF65-F5344CB8AC3E}">
        <p14:creationId xmlns:p14="http://schemas.microsoft.com/office/powerpoint/2010/main" val="252156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9128-F2E1-495E-91C0-9FD167295FAF}"/>
              </a:ext>
            </a:extLst>
          </p:cNvPr>
          <p:cNvSpPr>
            <a:spLocks noGrp="1"/>
          </p:cNvSpPr>
          <p:nvPr>
            <p:ph type="title"/>
          </p:nvPr>
        </p:nvSpPr>
        <p:spPr/>
        <p:txBody>
          <a:bodyPr/>
          <a:lstStyle/>
          <a:p>
            <a:r>
              <a:rPr lang="en-US" altLang="zh-CN" dirty="0" err="1"/>
              <a:t>OctNet</a:t>
            </a:r>
            <a:endParaRPr lang="zh-CN" altLang="en-US" dirty="0"/>
          </a:p>
        </p:txBody>
      </p:sp>
      <p:sp>
        <p:nvSpPr>
          <p:cNvPr id="3" name="Content Placeholder 2">
            <a:extLst>
              <a:ext uri="{FF2B5EF4-FFF2-40B4-BE49-F238E27FC236}">
                <a16:creationId xmlns:a16="http://schemas.microsoft.com/office/drawing/2014/main" id="{3B3CAD3F-5482-443D-9130-558FBCE6C0A5}"/>
              </a:ext>
            </a:extLst>
          </p:cNvPr>
          <p:cNvSpPr>
            <a:spLocks noGrp="1"/>
          </p:cNvSpPr>
          <p:nvPr>
            <p:ph idx="1"/>
          </p:nvPr>
        </p:nvSpPr>
        <p:spPr/>
        <p:txBody>
          <a:bodyPr>
            <a:normAutofit lnSpcReduction="10000"/>
          </a:bodyPr>
          <a:lstStyle/>
          <a:p>
            <a:r>
              <a:rPr lang="en-US" altLang="zh-CN" dirty="0"/>
              <a:t>Insights</a:t>
            </a:r>
          </a:p>
          <a:p>
            <a:pPr lvl="1"/>
            <a:r>
              <a:rPr lang="en-US" altLang="zh-CN" dirty="0"/>
              <a:t>3D data are </a:t>
            </a:r>
            <a:r>
              <a:rPr lang="en-US" altLang="zh-CN" dirty="0">
                <a:solidFill>
                  <a:srgbClr val="FF0000"/>
                </a:solidFill>
              </a:rPr>
              <a:t>sparse</a:t>
            </a:r>
          </a:p>
          <a:p>
            <a:pPr lvl="1"/>
            <a:r>
              <a:rPr lang="en-US" altLang="zh-CN" dirty="0"/>
              <a:t>Direct 3D convolution are </a:t>
            </a:r>
            <a:r>
              <a:rPr lang="en-US" altLang="zh-CN" dirty="0">
                <a:solidFill>
                  <a:srgbClr val="FF0000"/>
                </a:solidFill>
              </a:rPr>
              <a:t>costly</a:t>
            </a:r>
          </a:p>
          <a:p>
            <a:pPr marL="457200" lvl="1" indent="0">
              <a:buNone/>
            </a:pPr>
            <a:endParaRPr lang="en-US" altLang="zh-CN" dirty="0">
              <a:solidFill>
                <a:srgbClr val="FF0000"/>
              </a:solidFill>
            </a:endParaRPr>
          </a:p>
          <a:p>
            <a:r>
              <a:rPr lang="en-US" altLang="zh-CN" dirty="0"/>
              <a:t>Octree -&gt; </a:t>
            </a:r>
            <a:r>
              <a:rPr lang="en-US" altLang="zh-CN" dirty="0" err="1"/>
              <a:t>OctNet</a:t>
            </a:r>
            <a:endParaRPr lang="en-US" altLang="zh-CN" dirty="0"/>
          </a:p>
          <a:p>
            <a:pPr lvl="1"/>
            <a:r>
              <a:rPr lang="en-US" altLang="zh-CN" dirty="0"/>
              <a:t>Convolution on Octree</a:t>
            </a:r>
          </a:p>
          <a:p>
            <a:pPr lvl="1"/>
            <a:r>
              <a:rPr lang="en-US" altLang="zh-CN" dirty="0"/>
              <a:t>Pooling/</a:t>
            </a:r>
            <a:r>
              <a:rPr lang="en-US" altLang="zh-CN" dirty="0" err="1"/>
              <a:t>unpooling</a:t>
            </a:r>
            <a:r>
              <a:rPr lang="en-US" altLang="zh-CN" dirty="0"/>
              <a:t> on Octree</a:t>
            </a:r>
          </a:p>
          <a:p>
            <a:pPr lvl="1"/>
            <a:endParaRPr lang="en-US" altLang="zh-CN" dirty="0"/>
          </a:p>
          <a:p>
            <a:r>
              <a:rPr lang="en-US" altLang="zh-CN" dirty="0"/>
              <a:t>Strengths</a:t>
            </a:r>
          </a:p>
          <a:p>
            <a:pPr lvl="1"/>
            <a:r>
              <a:rPr lang="en-US" altLang="zh-CN" dirty="0"/>
              <a:t>Finer resolution</a:t>
            </a:r>
          </a:p>
          <a:p>
            <a:pPr lvl="1"/>
            <a:r>
              <a:rPr lang="en-US" altLang="zh-CN" dirty="0"/>
              <a:t>Lower memory consumption</a:t>
            </a:r>
          </a:p>
        </p:txBody>
      </p:sp>
      <p:pic>
        <p:nvPicPr>
          <p:cNvPr id="4" name="Picture 3">
            <a:extLst>
              <a:ext uri="{FF2B5EF4-FFF2-40B4-BE49-F238E27FC236}">
                <a16:creationId xmlns:a16="http://schemas.microsoft.com/office/drawing/2014/main" id="{CE4877D0-37F8-4563-9A0D-FC7A42DC7E6B}"/>
              </a:ext>
            </a:extLst>
          </p:cNvPr>
          <p:cNvPicPr>
            <a:picLocks noChangeAspect="1"/>
          </p:cNvPicPr>
          <p:nvPr/>
        </p:nvPicPr>
        <p:blipFill>
          <a:blip r:embed="rId3"/>
          <a:stretch>
            <a:fillRect/>
          </a:stretch>
        </p:blipFill>
        <p:spPr>
          <a:xfrm>
            <a:off x="6684777" y="795456"/>
            <a:ext cx="5273443" cy="5476269"/>
          </a:xfrm>
          <a:prstGeom prst="rect">
            <a:avLst/>
          </a:prstGeom>
        </p:spPr>
      </p:pic>
    </p:spTree>
    <p:extLst>
      <p:ext uri="{BB962C8B-B14F-4D97-AF65-F5344CB8AC3E}">
        <p14:creationId xmlns:p14="http://schemas.microsoft.com/office/powerpoint/2010/main" val="84845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B08C-A1EE-4945-BB4F-FEA1139021A8}"/>
              </a:ext>
            </a:extLst>
          </p:cNvPr>
          <p:cNvSpPr>
            <a:spLocks noGrp="1"/>
          </p:cNvSpPr>
          <p:nvPr>
            <p:ph type="title"/>
          </p:nvPr>
        </p:nvSpPr>
        <p:spPr/>
        <p:txBody>
          <a:bodyPr/>
          <a:lstStyle/>
          <a:p>
            <a:r>
              <a:rPr lang="en-US" altLang="zh-CN" dirty="0"/>
              <a:t>Octree</a:t>
            </a:r>
            <a:endParaRPr lang="zh-CN" altLang="en-US" dirty="0"/>
          </a:p>
        </p:txBody>
      </p:sp>
      <p:sp>
        <p:nvSpPr>
          <p:cNvPr id="3" name="Content Placeholder 2">
            <a:extLst>
              <a:ext uri="{FF2B5EF4-FFF2-40B4-BE49-F238E27FC236}">
                <a16:creationId xmlns:a16="http://schemas.microsoft.com/office/drawing/2014/main" id="{B5C460B7-9DEC-4A23-8C94-3776C6BF507C}"/>
              </a:ext>
            </a:extLst>
          </p:cNvPr>
          <p:cNvSpPr>
            <a:spLocks noGrp="1"/>
          </p:cNvSpPr>
          <p:nvPr>
            <p:ph idx="1"/>
          </p:nvPr>
        </p:nvSpPr>
        <p:spPr/>
        <p:txBody>
          <a:bodyPr/>
          <a:lstStyle/>
          <a:p>
            <a:r>
              <a:rPr lang="en-US" altLang="zh-CN" dirty="0"/>
              <a:t>Sparse representation for voxel</a:t>
            </a:r>
            <a:endParaRPr lang="zh-CN" altLang="en-US" dirty="0"/>
          </a:p>
        </p:txBody>
      </p:sp>
      <p:pic>
        <p:nvPicPr>
          <p:cNvPr id="11" name="Picture 10" descr="A close up of a logo&#10;&#10;Description generated with very high confidence">
            <a:extLst>
              <a:ext uri="{FF2B5EF4-FFF2-40B4-BE49-F238E27FC236}">
                <a16:creationId xmlns:a16="http://schemas.microsoft.com/office/drawing/2014/main" id="{9A3E3D06-72A7-445D-B838-C0C66953D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05" y="2838611"/>
            <a:ext cx="4537800" cy="2609235"/>
          </a:xfrm>
          <a:prstGeom prst="rect">
            <a:avLst/>
          </a:prstGeom>
        </p:spPr>
      </p:pic>
      <p:pic>
        <p:nvPicPr>
          <p:cNvPr id="12" name="Picture 11">
            <a:extLst>
              <a:ext uri="{FF2B5EF4-FFF2-40B4-BE49-F238E27FC236}">
                <a16:creationId xmlns:a16="http://schemas.microsoft.com/office/drawing/2014/main" id="{6DED82E4-DE94-4F4D-97B1-3E9C9939273D}"/>
              </a:ext>
            </a:extLst>
          </p:cNvPr>
          <p:cNvPicPr>
            <a:picLocks noChangeAspect="1"/>
          </p:cNvPicPr>
          <p:nvPr/>
        </p:nvPicPr>
        <p:blipFill>
          <a:blip r:embed="rId4"/>
          <a:stretch>
            <a:fillRect/>
          </a:stretch>
        </p:blipFill>
        <p:spPr>
          <a:xfrm>
            <a:off x="5920467" y="2649585"/>
            <a:ext cx="6042933" cy="2703417"/>
          </a:xfrm>
          <a:prstGeom prst="rect">
            <a:avLst/>
          </a:prstGeom>
        </p:spPr>
      </p:pic>
    </p:spTree>
    <p:extLst>
      <p:ext uri="{BB962C8B-B14F-4D97-AF65-F5344CB8AC3E}">
        <p14:creationId xmlns:p14="http://schemas.microsoft.com/office/powerpoint/2010/main" val="215105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FD38-4C7B-42E6-8616-AC2E46D590C9}"/>
              </a:ext>
            </a:extLst>
          </p:cNvPr>
          <p:cNvSpPr>
            <a:spLocks noGrp="1"/>
          </p:cNvSpPr>
          <p:nvPr>
            <p:ph type="title"/>
          </p:nvPr>
        </p:nvSpPr>
        <p:spPr/>
        <p:txBody>
          <a:bodyPr/>
          <a:lstStyle/>
          <a:p>
            <a:r>
              <a:rPr lang="en-US" altLang="zh-CN" dirty="0" err="1"/>
              <a:t>OctNet</a:t>
            </a:r>
            <a:endParaRPr lang="zh-CN" altLang="en-US" dirty="0"/>
          </a:p>
        </p:txBody>
      </p:sp>
      <p:sp>
        <p:nvSpPr>
          <p:cNvPr id="3" name="Content Placeholder 2">
            <a:extLst>
              <a:ext uri="{FF2B5EF4-FFF2-40B4-BE49-F238E27FC236}">
                <a16:creationId xmlns:a16="http://schemas.microsoft.com/office/drawing/2014/main" id="{4779062E-821E-4460-BE07-CC62ABDE4896}"/>
              </a:ext>
            </a:extLst>
          </p:cNvPr>
          <p:cNvSpPr>
            <a:spLocks noGrp="1"/>
          </p:cNvSpPr>
          <p:nvPr>
            <p:ph idx="1"/>
          </p:nvPr>
        </p:nvSpPr>
        <p:spPr/>
        <p:txBody>
          <a:bodyPr/>
          <a:lstStyle/>
          <a:p>
            <a:r>
              <a:rPr lang="en-US" altLang="zh-CN" dirty="0"/>
              <a:t>Hybrid Grid-Octree Data Structure</a:t>
            </a:r>
          </a:p>
          <a:p>
            <a:pPr lvl="1"/>
            <a:r>
              <a:rPr lang="en-US" altLang="zh-CN" dirty="0"/>
              <a:t>Restrict maximal length</a:t>
            </a:r>
          </a:p>
          <a:p>
            <a:pPr lvl="1"/>
            <a:r>
              <a:rPr lang="en-US" altLang="zh-CN" dirty="0"/>
              <a:t>Bit representation</a:t>
            </a:r>
          </a:p>
          <a:p>
            <a:pPr lvl="1"/>
            <a:r>
              <a:rPr lang="en-US" altLang="zh-CN" dirty="0"/>
              <a:t>73bit: 1bit+8bit+8x8bit</a:t>
            </a:r>
          </a:p>
          <a:p>
            <a:pPr lvl="1"/>
            <a:r>
              <a:rPr lang="en-US" altLang="zh-CN" dirty="0"/>
              <a:t>Parent/child</a:t>
            </a:r>
            <a:r>
              <a:rPr lang="zh-CN" altLang="en-US" dirty="0"/>
              <a:t> </a:t>
            </a:r>
            <a:r>
              <a:rPr lang="en-US" altLang="zh-CN" dirty="0"/>
              <a:t>indexing</a:t>
            </a:r>
          </a:p>
          <a:p>
            <a:pPr lvl="1"/>
            <a:endParaRPr lang="en-US" altLang="zh-CN" dirty="0"/>
          </a:p>
          <a:p>
            <a:pPr lvl="1"/>
            <a:endParaRPr lang="en-US" altLang="zh-CN" dirty="0"/>
          </a:p>
          <a:p>
            <a:pPr lvl="1"/>
            <a:endParaRPr lang="en-US" altLang="zh-CN" dirty="0"/>
          </a:p>
          <a:p>
            <a:pPr lvl="1"/>
            <a:r>
              <a:rPr lang="en-US" altLang="zh-CN" dirty="0"/>
              <a:t>Feature array fast indexing</a:t>
            </a:r>
          </a:p>
        </p:txBody>
      </p:sp>
      <p:pic>
        <p:nvPicPr>
          <p:cNvPr id="4" name="Picture 3">
            <a:extLst>
              <a:ext uri="{FF2B5EF4-FFF2-40B4-BE49-F238E27FC236}">
                <a16:creationId xmlns:a16="http://schemas.microsoft.com/office/drawing/2014/main" id="{9E9698A0-5EE3-489C-8BFB-C6DA7088ED5B}"/>
              </a:ext>
            </a:extLst>
          </p:cNvPr>
          <p:cNvPicPr>
            <a:picLocks noChangeAspect="1"/>
          </p:cNvPicPr>
          <p:nvPr/>
        </p:nvPicPr>
        <p:blipFill>
          <a:blip r:embed="rId3"/>
          <a:stretch>
            <a:fillRect/>
          </a:stretch>
        </p:blipFill>
        <p:spPr>
          <a:xfrm>
            <a:off x="7006999" y="365125"/>
            <a:ext cx="4905375" cy="2809875"/>
          </a:xfrm>
          <a:prstGeom prst="rect">
            <a:avLst/>
          </a:prstGeom>
        </p:spPr>
      </p:pic>
      <p:pic>
        <p:nvPicPr>
          <p:cNvPr id="5" name="Picture 4">
            <a:extLst>
              <a:ext uri="{FF2B5EF4-FFF2-40B4-BE49-F238E27FC236}">
                <a16:creationId xmlns:a16="http://schemas.microsoft.com/office/drawing/2014/main" id="{A0117AE7-7358-41A8-A392-50A9A9B2B4CA}"/>
              </a:ext>
            </a:extLst>
          </p:cNvPr>
          <p:cNvPicPr>
            <a:picLocks noChangeAspect="1"/>
          </p:cNvPicPr>
          <p:nvPr/>
        </p:nvPicPr>
        <p:blipFill>
          <a:blip r:embed="rId4"/>
          <a:stretch>
            <a:fillRect/>
          </a:stretch>
        </p:blipFill>
        <p:spPr>
          <a:xfrm>
            <a:off x="6889976" y="3683001"/>
            <a:ext cx="5139419" cy="2299213"/>
          </a:xfrm>
          <a:prstGeom prst="rect">
            <a:avLst/>
          </a:prstGeom>
        </p:spPr>
      </p:pic>
      <p:pic>
        <p:nvPicPr>
          <p:cNvPr id="6" name="Picture 5">
            <a:extLst>
              <a:ext uri="{FF2B5EF4-FFF2-40B4-BE49-F238E27FC236}">
                <a16:creationId xmlns:a16="http://schemas.microsoft.com/office/drawing/2014/main" id="{FE8EE3A2-B95B-46C6-BB43-4EC016C8F0DD}"/>
              </a:ext>
            </a:extLst>
          </p:cNvPr>
          <p:cNvPicPr>
            <a:picLocks noChangeAspect="1"/>
          </p:cNvPicPr>
          <p:nvPr/>
        </p:nvPicPr>
        <p:blipFill>
          <a:blip r:embed="rId5"/>
          <a:stretch>
            <a:fillRect/>
          </a:stretch>
        </p:blipFill>
        <p:spPr>
          <a:xfrm>
            <a:off x="1911463" y="3873953"/>
            <a:ext cx="1952625" cy="1200150"/>
          </a:xfrm>
          <a:prstGeom prst="rect">
            <a:avLst/>
          </a:prstGeom>
        </p:spPr>
      </p:pic>
      <p:pic>
        <p:nvPicPr>
          <p:cNvPr id="7" name="Picture 6">
            <a:extLst>
              <a:ext uri="{FF2B5EF4-FFF2-40B4-BE49-F238E27FC236}">
                <a16:creationId xmlns:a16="http://schemas.microsoft.com/office/drawing/2014/main" id="{A47E20A8-D5A0-4CAA-938C-50E4831DD662}"/>
              </a:ext>
            </a:extLst>
          </p:cNvPr>
          <p:cNvPicPr>
            <a:picLocks noChangeAspect="1"/>
          </p:cNvPicPr>
          <p:nvPr/>
        </p:nvPicPr>
        <p:blipFill>
          <a:blip r:embed="rId6"/>
          <a:stretch>
            <a:fillRect/>
          </a:stretch>
        </p:blipFill>
        <p:spPr>
          <a:xfrm>
            <a:off x="1911463" y="5454252"/>
            <a:ext cx="3333070" cy="1403748"/>
          </a:xfrm>
          <a:prstGeom prst="rect">
            <a:avLst/>
          </a:prstGeom>
        </p:spPr>
      </p:pic>
    </p:spTree>
    <p:extLst>
      <p:ext uri="{BB962C8B-B14F-4D97-AF65-F5344CB8AC3E}">
        <p14:creationId xmlns:p14="http://schemas.microsoft.com/office/powerpoint/2010/main" val="212947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7F4E-685E-4DA9-8D46-ADD747D0A3E1}"/>
              </a:ext>
            </a:extLst>
          </p:cNvPr>
          <p:cNvSpPr>
            <a:spLocks noGrp="1"/>
          </p:cNvSpPr>
          <p:nvPr>
            <p:ph type="title"/>
          </p:nvPr>
        </p:nvSpPr>
        <p:spPr/>
        <p:txBody>
          <a:bodyPr/>
          <a:lstStyle/>
          <a:p>
            <a:r>
              <a:rPr lang="en-US" altLang="zh-CN" dirty="0"/>
              <a:t>Network Operation</a:t>
            </a:r>
            <a:endParaRPr lang="zh-CN" altLang="en-US" dirty="0"/>
          </a:p>
        </p:txBody>
      </p:sp>
      <p:sp>
        <p:nvSpPr>
          <p:cNvPr id="3" name="Content Placeholder 2">
            <a:extLst>
              <a:ext uri="{FF2B5EF4-FFF2-40B4-BE49-F238E27FC236}">
                <a16:creationId xmlns:a16="http://schemas.microsoft.com/office/drawing/2014/main" id="{82A6BFC3-4939-4A52-8D94-9A2CFD3CE2B9}"/>
              </a:ext>
            </a:extLst>
          </p:cNvPr>
          <p:cNvSpPr>
            <a:spLocks noGrp="1"/>
          </p:cNvSpPr>
          <p:nvPr>
            <p:ph idx="1"/>
          </p:nvPr>
        </p:nvSpPr>
        <p:spPr/>
        <p:txBody>
          <a:bodyPr/>
          <a:lstStyle/>
          <a:p>
            <a:r>
              <a:rPr lang="en-US" altLang="zh-CN" dirty="0"/>
              <a:t>Convolution</a:t>
            </a:r>
          </a:p>
          <a:p>
            <a:pPr lvl="1"/>
            <a:r>
              <a:rPr lang="en-US" altLang="zh-CN" dirty="0"/>
              <a:t>Feature array fast indexing</a:t>
            </a:r>
          </a:p>
          <a:p>
            <a:pPr lvl="1"/>
            <a:endParaRPr lang="zh-CN" altLang="en-US" dirty="0"/>
          </a:p>
        </p:txBody>
      </p:sp>
      <p:pic>
        <p:nvPicPr>
          <p:cNvPr id="4" name="Picture 3">
            <a:extLst>
              <a:ext uri="{FF2B5EF4-FFF2-40B4-BE49-F238E27FC236}">
                <a16:creationId xmlns:a16="http://schemas.microsoft.com/office/drawing/2014/main" id="{65AF484E-344B-4FD4-BC93-91F40B461775}"/>
              </a:ext>
            </a:extLst>
          </p:cNvPr>
          <p:cNvPicPr>
            <a:picLocks noChangeAspect="1"/>
          </p:cNvPicPr>
          <p:nvPr/>
        </p:nvPicPr>
        <p:blipFill>
          <a:blip r:embed="rId3"/>
          <a:stretch>
            <a:fillRect/>
          </a:stretch>
        </p:blipFill>
        <p:spPr>
          <a:xfrm>
            <a:off x="1575026" y="2712583"/>
            <a:ext cx="2771775" cy="409575"/>
          </a:xfrm>
          <a:prstGeom prst="rect">
            <a:avLst/>
          </a:prstGeom>
        </p:spPr>
      </p:pic>
      <p:pic>
        <p:nvPicPr>
          <p:cNvPr id="5" name="Picture 4">
            <a:extLst>
              <a:ext uri="{FF2B5EF4-FFF2-40B4-BE49-F238E27FC236}">
                <a16:creationId xmlns:a16="http://schemas.microsoft.com/office/drawing/2014/main" id="{E9FFDB8A-E965-4E15-8156-F1BC5A470228}"/>
              </a:ext>
            </a:extLst>
          </p:cNvPr>
          <p:cNvPicPr>
            <a:picLocks noChangeAspect="1"/>
          </p:cNvPicPr>
          <p:nvPr/>
        </p:nvPicPr>
        <p:blipFill>
          <a:blip r:embed="rId4"/>
          <a:stretch>
            <a:fillRect/>
          </a:stretch>
        </p:blipFill>
        <p:spPr>
          <a:xfrm>
            <a:off x="1575026" y="3168874"/>
            <a:ext cx="4171950" cy="561975"/>
          </a:xfrm>
          <a:prstGeom prst="rect">
            <a:avLst/>
          </a:prstGeom>
        </p:spPr>
      </p:pic>
      <p:pic>
        <p:nvPicPr>
          <p:cNvPr id="6" name="Picture 5">
            <a:extLst>
              <a:ext uri="{FF2B5EF4-FFF2-40B4-BE49-F238E27FC236}">
                <a16:creationId xmlns:a16="http://schemas.microsoft.com/office/drawing/2014/main" id="{51F73149-4F4A-4AEB-AA29-48DC7F09BBC9}"/>
              </a:ext>
            </a:extLst>
          </p:cNvPr>
          <p:cNvPicPr>
            <a:picLocks noChangeAspect="1"/>
          </p:cNvPicPr>
          <p:nvPr/>
        </p:nvPicPr>
        <p:blipFill>
          <a:blip r:embed="rId5"/>
          <a:stretch>
            <a:fillRect/>
          </a:stretch>
        </p:blipFill>
        <p:spPr>
          <a:xfrm>
            <a:off x="2456429" y="4254796"/>
            <a:ext cx="7279142" cy="2475030"/>
          </a:xfrm>
          <a:prstGeom prst="rect">
            <a:avLst/>
          </a:prstGeom>
        </p:spPr>
      </p:pic>
      <p:sp>
        <p:nvSpPr>
          <p:cNvPr id="7" name="TextBox 6">
            <a:extLst>
              <a:ext uri="{FF2B5EF4-FFF2-40B4-BE49-F238E27FC236}">
                <a16:creationId xmlns:a16="http://schemas.microsoft.com/office/drawing/2014/main" id="{46AED895-7C96-4B29-B278-FE08F6F5F4A1}"/>
              </a:ext>
            </a:extLst>
          </p:cNvPr>
          <p:cNvSpPr txBox="1"/>
          <p:nvPr/>
        </p:nvSpPr>
        <p:spPr>
          <a:xfrm>
            <a:off x="6545033" y="2958263"/>
            <a:ext cx="3309257" cy="369332"/>
          </a:xfrm>
          <a:prstGeom prst="rect">
            <a:avLst/>
          </a:prstGeom>
          <a:noFill/>
        </p:spPr>
        <p:txBody>
          <a:bodyPr wrap="square" rtlCol="0">
            <a:spAutoFit/>
          </a:bodyPr>
          <a:lstStyle/>
          <a:p>
            <a:r>
              <a:rPr lang="en-US" altLang="zh-CN" dirty="0"/>
              <a:t>3x3x3 kernel, 8x8x8 node</a:t>
            </a:r>
            <a:endParaRPr lang="zh-CN" altLang="en-US" dirty="0"/>
          </a:p>
        </p:txBody>
      </p:sp>
      <p:sp>
        <p:nvSpPr>
          <p:cNvPr id="8" name="TextBox 7">
            <a:extLst>
              <a:ext uri="{FF2B5EF4-FFF2-40B4-BE49-F238E27FC236}">
                <a16:creationId xmlns:a16="http://schemas.microsoft.com/office/drawing/2014/main" id="{C9FD58A3-91B0-4796-A2AE-5EAF6D7FDBA3}"/>
              </a:ext>
            </a:extLst>
          </p:cNvPr>
          <p:cNvSpPr txBox="1"/>
          <p:nvPr/>
        </p:nvSpPr>
        <p:spPr>
          <a:xfrm>
            <a:off x="2999951" y="4007404"/>
            <a:ext cx="1012371" cy="369332"/>
          </a:xfrm>
          <a:prstGeom prst="rect">
            <a:avLst/>
          </a:prstGeom>
          <a:noFill/>
        </p:spPr>
        <p:txBody>
          <a:bodyPr wrap="square" rtlCol="0">
            <a:spAutoFit/>
          </a:bodyPr>
          <a:lstStyle/>
          <a:p>
            <a:r>
              <a:rPr lang="en-US" altLang="zh-CN" dirty="0"/>
              <a:t>1x27</a:t>
            </a:r>
            <a:endParaRPr lang="zh-CN" altLang="en-US" dirty="0"/>
          </a:p>
        </p:txBody>
      </p:sp>
      <p:sp>
        <p:nvSpPr>
          <p:cNvPr id="9" name="TextBox 8">
            <a:extLst>
              <a:ext uri="{FF2B5EF4-FFF2-40B4-BE49-F238E27FC236}">
                <a16:creationId xmlns:a16="http://schemas.microsoft.com/office/drawing/2014/main" id="{D09D5CBA-45FA-4E6B-9431-127058CBFC72}"/>
              </a:ext>
            </a:extLst>
          </p:cNvPr>
          <p:cNvSpPr txBox="1"/>
          <p:nvPr/>
        </p:nvSpPr>
        <p:spPr>
          <a:xfrm>
            <a:off x="4618180" y="3946434"/>
            <a:ext cx="1012371" cy="369332"/>
          </a:xfrm>
          <a:prstGeom prst="rect">
            <a:avLst/>
          </a:prstGeom>
          <a:noFill/>
        </p:spPr>
        <p:txBody>
          <a:bodyPr wrap="square" rtlCol="0">
            <a:spAutoFit/>
          </a:bodyPr>
          <a:lstStyle/>
          <a:p>
            <a:r>
              <a:rPr lang="en-US" altLang="zh-CN" dirty="0"/>
              <a:t>8x(27-8)</a:t>
            </a:r>
            <a:endParaRPr lang="zh-CN" altLang="en-US" dirty="0"/>
          </a:p>
        </p:txBody>
      </p:sp>
      <p:sp>
        <p:nvSpPr>
          <p:cNvPr id="10" name="TextBox 9">
            <a:extLst>
              <a:ext uri="{FF2B5EF4-FFF2-40B4-BE49-F238E27FC236}">
                <a16:creationId xmlns:a16="http://schemas.microsoft.com/office/drawing/2014/main" id="{D058E795-6C02-4BA1-8ADA-6EE890D178A8}"/>
              </a:ext>
            </a:extLst>
          </p:cNvPr>
          <p:cNvSpPr txBox="1"/>
          <p:nvPr/>
        </p:nvSpPr>
        <p:spPr>
          <a:xfrm>
            <a:off x="5877010" y="3946434"/>
            <a:ext cx="2452808" cy="369332"/>
          </a:xfrm>
          <a:prstGeom prst="rect">
            <a:avLst/>
          </a:prstGeom>
          <a:noFill/>
        </p:spPr>
        <p:txBody>
          <a:bodyPr wrap="square" rtlCol="0">
            <a:spAutoFit/>
          </a:bodyPr>
          <a:lstStyle/>
          <a:p>
            <a:r>
              <a:rPr lang="en-US" altLang="zh-CN" dirty="0"/>
              <a:t>12x(6-3+1)x(27-2x2x3)</a:t>
            </a:r>
            <a:endParaRPr lang="zh-CN" altLang="en-US" dirty="0"/>
          </a:p>
        </p:txBody>
      </p:sp>
      <p:sp>
        <p:nvSpPr>
          <p:cNvPr id="11" name="TextBox 10">
            <a:extLst>
              <a:ext uri="{FF2B5EF4-FFF2-40B4-BE49-F238E27FC236}">
                <a16:creationId xmlns:a16="http://schemas.microsoft.com/office/drawing/2014/main" id="{790C6BF6-FF20-4C60-93BD-86FD9D35D020}"/>
              </a:ext>
            </a:extLst>
          </p:cNvPr>
          <p:cNvSpPr txBox="1"/>
          <p:nvPr/>
        </p:nvSpPr>
        <p:spPr>
          <a:xfrm>
            <a:off x="8329818" y="3946434"/>
            <a:ext cx="2806267" cy="369332"/>
          </a:xfrm>
          <a:prstGeom prst="rect">
            <a:avLst/>
          </a:prstGeom>
          <a:noFill/>
        </p:spPr>
        <p:txBody>
          <a:bodyPr wrap="square" rtlCol="0">
            <a:spAutoFit/>
          </a:bodyPr>
          <a:lstStyle/>
          <a:p>
            <a:r>
              <a:rPr lang="en-US" altLang="zh-CN" dirty="0"/>
              <a:t>6x16x(27-2x3x3)</a:t>
            </a:r>
            <a:endParaRPr lang="zh-CN" altLang="en-US" dirty="0"/>
          </a:p>
        </p:txBody>
      </p:sp>
      <p:sp>
        <p:nvSpPr>
          <p:cNvPr id="12" name="TextBox 11">
            <a:extLst>
              <a:ext uri="{FF2B5EF4-FFF2-40B4-BE49-F238E27FC236}">
                <a16:creationId xmlns:a16="http://schemas.microsoft.com/office/drawing/2014/main" id="{5187B886-C127-4E8C-B1F8-C741A2FB3DD5}"/>
              </a:ext>
            </a:extLst>
          </p:cNvPr>
          <p:cNvSpPr txBox="1"/>
          <p:nvPr/>
        </p:nvSpPr>
        <p:spPr>
          <a:xfrm>
            <a:off x="5606824" y="3935193"/>
            <a:ext cx="293914" cy="369332"/>
          </a:xfrm>
          <a:prstGeom prst="rect">
            <a:avLst/>
          </a:prstGeom>
          <a:noFill/>
        </p:spPr>
        <p:txBody>
          <a:bodyPr wrap="square" rtlCol="0">
            <a:spAutoFit/>
          </a:bodyPr>
          <a:lstStyle/>
          <a:p>
            <a:r>
              <a:rPr lang="en-US" altLang="zh-CN" dirty="0"/>
              <a:t>+</a:t>
            </a:r>
            <a:endParaRPr lang="zh-CN" altLang="en-US" dirty="0"/>
          </a:p>
        </p:txBody>
      </p:sp>
      <p:sp>
        <p:nvSpPr>
          <p:cNvPr id="13" name="TextBox 12">
            <a:extLst>
              <a:ext uri="{FF2B5EF4-FFF2-40B4-BE49-F238E27FC236}">
                <a16:creationId xmlns:a16="http://schemas.microsoft.com/office/drawing/2014/main" id="{92BB6841-7D00-40ED-971C-125043E7C505}"/>
              </a:ext>
            </a:extLst>
          </p:cNvPr>
          <p:cNvSpPr txBox="1"/>
          <p:nvPr/>
        </p:nvSpPr>
        <p:spPr>
          <a:xfrm>
            <a:off x="3925237" y="4007404"/>
            <a:ext cx="293914" cy="369332"/>
          </a:xfrm>
          <a:prstGeom prst="rect">
            <a:avLst/>
          </a:prstGeom>
          <a:noFill/>
        </p:spPr>
        <p:txBody>
          <a:bodyPr wrap="square" rtlCol="0">
            <a:spAutoFit/>
          </a:bodyPr>
          <a:lstStyle/>
          <a:p>
            <a:r>
              <a:rPr lang="en-US" altLang="zh-CN" dirty="0"/>
              <a:t>+</a:t>
            </a:r>
            <a:endParaRPr lang="zh-CN" altLang="en-US" dirty="0"/>
          </a:p>
        </p:txBody>
      </p:sp>
      <p:sp>
        <p:nvSpPr>
          <p:cNvPr id="14" name="TextBox 13">
            <a:extLst>
              <a:ext uri="{FF2B5EF4-FFF2-40B4-BE49-F238E27FC236}">
                <a16:creationId xmlns:a16="http://schemas.microsoft.com/office/drawing/2014/main" id="{EACB5F6E-7E70-499E-9898-F2BC03DD45D1}"/>
              </a:ext>
            </a:extLst>
          </p:cNvPr>
          <p:cNvSpPr txBox="1"/>
          <p:nvPr/>
        </p:nvSpPr>
        <p:spPr>
          <a:xfrm>
            <a:off x="8144762" y="3935193"/>
            <a:ext cx="293914" cy="369332"/>
          </a:xfrm>
          <a:prstGeom prst="rect">
            <a:avLst/>
          </a:prstGeom>
          <a:noFill/>
        </p:spPr>
        <p:txBody>
          <a:bodyPr wrap="square" rtlCol="0">
            <a:spAutoFit/>
          </a:bodyPr>
          <a:lstStyle/>
          <a:p>
            <a:r>
              <a:rPr lang="en-US" altLang="zh-CN" dirty="0"/>
              <a:t>+</a:t>
            </a:r>
            <a:endParaRPr lang="zh-CN" altLang="en-US" dirty="0"/>
          </a:p>
        </p:txBody>
      </p:sp>
      <p:sp>
        <p:nvSpPr>
          <p:cNvPr id="15" name="TextBox 14">
            <a:extLst>
              <a:ext uri="{FF2B5EF4-FFF2-40B4-BE49-F238E27FC236}">
                <a16:creationId xmlns:a16="http://schemas.microsoft.com/office/drawing/2014/main" id="{7E2FBB9E-64FF-4AE0-A0E2-9A621E9DDF29}"/>
              </a:ext>
            </a:extLst>
          </p:cNvPr>
          <p:cNvSpPr txBox="1"/>
          <p:nvPr/>
        </p:nvSpPr>
        <p:spPr>
          <a:xfrm>
            <a:off x="9998395" y="3969240"/>
            <a:ext cx="1981200" cy="369332"/>
          </a:xfrm>
          <a:prstGeom prst="rect">
            <a:avLst/>
          </a:prstGeom>
          <a:noFill/>
        </p:spPr>
        <p:txBody>
          <a:bodyPr wrap="square" rtlCol="0">
            <a:spAutoFit/>
          </a:bodyPr>
          <a:lstStyle/>
          <a:p>
            <a:r>
              <a:rPr lang="en-US" altLang="zh-CN" dirty="0"/>
              <a:t>&lt;(3x3x3)x(8x8x8)</a:t>
            </a:r>
            <a:endParaRPr lang="zh-CN" altLang="en-US" dirty="0"/>
          </a:p>
        </p:txBody>
      </p:sp>
    </p:spTree>
    <p:extLst>
      <p:ext uri="{BB962C8B-B14F-4D97-AF65-F5344CB8AC3E}">
        <p14:creationId xmlns:p14="http://schemas.microsoft.com/office/powerpoint/2010/main" val="315449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7F4E-685E-4DA9-8D46-ADD747D0A3E1}"/>
              </a:ext>
            </a:extLst>
          </p:cNvPr>
          <p:cNvSpPr>
            <a:spLocks noGrp="1"/>
          </p:cNvSpPr>
          <p:nvPr>
            <p:ph type="title"/>
          </p:nvPr>
        </p:nvSpPr>
        <p:spPr/>
        <p:txBody>
          <a:bodyPr/>
          <a:lstStyle/>
          <a:p>
            <a:r>
              <a:rPr lang="en-US" altLang="zh-CN" dirty="0"/>
              <a:t>Network Operation</a:t>
            </a:r>
            <a:endParaRPr lang="zh-CN" altLang="en-US" dirty="0"/>
          </a:p>
        </p:txBody>
      </p:sp>
      <p:sp>
        <p:nvSpPr>
          <p:cNvPr id="3" name="Content Placeholder 2">
            <a:extLst>
              <a:ext uri="{FF2B5EF4-FFF2-40B4-BE49-F238E27FC236}">
                <a16:creationId xmlns:a16="http://schemas.microsoft.com/office/drawing/2014/main" id="{82A6BFC3-4939-4A52-8D94-9A2CFD3CE2B9}"/>
              </a:ext>
            </a:extLst>
          </p:cNvPr>
          <p:cNvSpPr>
            <a:spLocks noGrp="1"/>
          </p:cNvSpPr>
          <p:nvPr>
            <p:ph idx="1"/>
          </p:nvPr>
        </p:nvSpPr>
        <p:spPr/>
        <p:txBody>
          <a:bodyPr/>
          <a:lstStyle/>
          <a:p>
            <a:r>
              <a:rPr lang="en-US" altLang="zh-CN" dirty="0"/>
              <a:t>Pooling</a:t>
            </a:r>
          </a:p>
          <a:p>
            <a:endParaRPr lang="en-US" altLang="zh-CN" dirty="0"/>
          </a:p>
          <a:p>
            <a:endParaRPr lang="en-US" altLang="zh-CN" dirty="0"/>
          </a:p>
          <a:p>
            <a:endParaRPr lang="en-US" altLang="zh-CN" dirty="0"/>
          </a:p>
          <a:p>
            <a:r>
              <a:rPr lang="en-US" altLang="zh-CN" dirty="0"/>
              <a:t>Up-pooling</a:t>
            </a:r>
          </a:p>
          <a:p>
            <a:pPr lvl="1"/>
            <a:endParaRPr lang="zh-CN" altLang="en-US" dirty="0"/>
          </a:p>
        </p:txBody>
      </p:sp>
      <p:pic>
        <p:nvPicPr>
          <p:cNvPr id="7" name="Picture 6">
            <a:extLst>
              <a:ext uri="{FF2B5EF4-FFF2-40B4-BE49-F238E27FC236}">
                <a16:creationId xmlns:a16="http://schemas.microsoft.com/office/drawing/2014/main" id="{15C50AE5-AA70-4552-BD7D-6D4D80612525}"/>
              </a:ext>
            </a:extLst>
          </p:cNvPr>
          <p:cNvPicPr>
            <a:picLocks noChangeAspect="1"/>
          </p:cNvPicPr>
          <p:nvPr/>
        </p:nvPicPr>
        <p:blipFill>
          <a:blip r:embed="rId3"/>
          <a:stretch>
            <a:fillRect/>
          </a:stretch>
        </p:blipFill>
        <p:spPr>
          <a:xfrm>
            <a:off x="6667500" y="1391192"/>
            <a:ext cx="4454301" cy="2642781"/>
          </a:xfrm>
          <a:prstGeom prst="rect">
            <a:avLst/>
          </a:prstGeom>
        </p:spPr>
      </p:pic>
      <p:pic>
        <p:nvPicPr>
          <p:cNvPr id="8" name="Picture 7">
            <a:extLst>
              <a:ext uri="{FF2B5EF4-FFF2-40B4-BE49-F238E27FC236}">
                <a16:creationId xmlns:a16="http://schemas.microsoft.com/office/drawing/2014/main" id="{156A5AF7-2C5D-43F9-BCFF-119CF10B4FEC}"/>
              </a:ext>
            </a:extLst>
          </p:cNvPr>
          <p:cNvPicPr>
            <a:picLocks noChangeAspect="1"/>
          </p:cNvPicPr>
          <p:nvPr/>
        </p:nvPicPr>
        <p:blipFill>
          <a:blip r:embed="rId4"/>
          <a:stretch>
            <a:fillRect/>
          </a:stretch>
        </p:blipFill>
        <p:spPr>
          <a:xfrm>
            <a:off x="7624080" y="3822916"/>
            <a:ext cx="3813061" cy="2669959"/>
          </a:xfrm>
          <a:prstGeom prst="rect">
            <a:avLst/>
          </a:prstGeom>
        </p:spPr>
      </p:pic>
      <p:pic>
        <p:nvPicPr>
          <p:cNvPr id="9" name="Picture 8">
            <a:extLst>
              <a:ext uri="{FF2B5EF4-FFF2-40B4-BE49-F238E27FC236}">
                <a16:creationId xmlns:a16="http://schemas.microsoft.com/office/drawing/2014/main" id="{47E3FC8E-C081-435B-AFAA-7AF7426C94A6}"/>
              </a:ext>
            </a:extLst>
          </p:cNvPr>
          <p:cNvPicPr>
            <a:picLocks noChangeAspect="1"/>
          </p:cNvPicPr>
          <p:nvPr/>
        </p:nvPicPr>
        <p:blipFill>
          <a:blip r:embed="rId5"/>
          <a:stretch>
            <a:fillRect/>
          </a:stretch>
        </p:blipFill>
        <p:spPr>
          <a:xfrm>
            <a:off x="1277374" y="2424700"/>
            <a:ext cx="4677112" cy="1130302"/>
          </a:xfrm>
          <a:prstGeom prst="rect">
            <a:avLst/>
          </a:prstGeom>
        </p:spPr>
      </p:pic>
      <p:pic>
        <p:nvPicPr>
          <p:cNvPr id="10" name="Picture 9">
            <a:extLst>
              <a:ext uri="{FF2B5EF4-FFF2-40B4-BE49-F238E27FC236}">
                <a16:creationId xmlns:a16="http://schemas.microsoft.com/office/drawing/2014/main" id="{A3CEE04F-3CBB-4EAA-92D5-5CE54C01D299}"/>
              </a:ext>
            </a:extLst>
          </p:cNvPr>
          <p:cNvPicPr>
            <a:picLocks noChangeAspect="1"/>
          </p:cNvPicPr>
          <p:nvPr/>
        </p:nvPicPr>
        <p:blipFill>
          <a:blip r:embed="rId6"/>
          <a:stretch>
            <a:fillRect/>
          </a:stretch>
        </p:blipFill>
        <p:spPr>
          <a:xfrm>
            <a:off x="1402215" y="4509407"/>
            <a:ext cx="3829050" cy="495300"/>
          </a:xfrm>
          <a:prstGeom prst="rect">
            <a:avLst/>
          </a:prstGeom>
        </p:spPr>
      </p:pic>
    </p:spTree>
    <p:extLst>
      <p:ext uri="{BB962C8B-B14F-4D97-AF65-F5344CB8AC3E}">
        <p14:creationId xmlns:p14="http://schemas.microsoft.com/office/powerpoint/2010/main" val="70514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9EED-2D63-492C-816A-5D345E0CC104}"/>
              </a:ext>
            </a:extLst>
          </p:cNvPr>
          <p:cNvSpPr>
            <a:spLocks noGrp="1"/>
          </p:cNvSpPr>
          <p:nvPr>
            <p:ph type="title"/>
          </p:nvPr>
        </p:nvSpPr>
        <p:spPr/>
        <p:txBody>
          <a:bodyPr/>
          <a:lstStyle/>
          <a:p>
            <a:r>
              <a:rPr lang="en-US" altLang="zh-CN" dirty="0"/>
              <a:t>Experiment</a:t>
            </a:r>
            <a:endParaRPr lang="zh-CN" altLang="en-US" dirty="0"/>
          </a:p>
        </p:txBody>
      </p:sp>
      <p:sp>
        <p:nvSpPr>
          <p:cNvPr id="3" name="Content Placeholder 2">
            <a:extLst>
              <a:ext uri="{FF2B5EF4-FFF2-40B4-BE49-F238E27FC236}">
                <a16:creationId xmlns:a16="http://schemas.microsoft.com/office/drawing/2014/main" id="{75F5FF1B-458A-40F0-B5E6-B65CDC2F3F44}"/>
              </a:ext>
            </a:extLst>
          </p:cNvPr>
          <p:cNvSpPr>
            <a:spLocks noGrp="1"/>
          </p:cNvSpPr>
          <p:nvPr>
            <p:ph idx="1"/>
          </p:nvPr>
        </p:nvSpPr>
        <p:spPr/>
        <p:txBody>
          <a:bodyPr/>
          <a:lstStyle/>
          <a:p>
            <a:r>
              <a:rPr lang="en-US" altLang="zh-CN" dirty="0"/>
              <a:t>3D classification</a:t>
            </a:r>
            <a:endParaRPr lang="zh-CN" altLang="en-US" dirty="0"/>
          </a:p>
        </p:txBody>
      </p:sp>
      <p:pic>
        <p:nvPicPr>
          <p:cNvPr id="4" name="Picture 3">
            <a:extLst>
              <a:ext uri="{FF2B5EF4-FFF2-40B4-BE49-F238E27FC236}">
                <a16:creationId xmlns:a16="http://schemas.microsoft.com/office/drawing/2014/main" id="{297444B6-5BF0-49ED-BCF9-AD17DF47B59C}"/>
              </a:ext>
            </a:extLst>
          </p:cNvPr>
          <p:cNvPicPr>
            <a:picLocks noChangeAspect="1"/>
          </p:cNvPicPr>
          <p:nvPr/>
        </p:nvPicPr>
        <p:blipFill>
          <a:blip r:embed="rId3"/>
          <a:stretch>
            <a:fillRect/>
          </a:stretch>
        </p:blipFill>
        <p:spPr>
          <a:xfrm>
            <a:off x="615723" y="2355624"/>
            <a:ext cx="5319981" cy="3967162"/>
          </a:xfrm>
          <a:prstGeom prst="rect">
            <a:avLst/>
          </a:prstGeom>
        </p:spPr>
      </p:pic>
      <p:pic>
        <p:nvPicPr>
          <p:cNvPr id="5" name="Picture 4">
            <a:extLst>
              <a:ext uri="{FF2B5EF4-FFF2-40B4-BE49-F238E27FC236}">
                <a16:creationId xmlns:a16="http://schemas.microsoft.com/office/drawing/2014/main" id="{8BB3C09F-1F36-4AA8-B5E1-9C40A4198A69}"/>
              </a:ext>
            </a:extLst>
          </p:cNvPr>
          <p:cNvPicPr>
            <a:picLocks noChangeAspect="1"/>
          </p:cNvPicPr>
          <p:nvPr/>
        </p:nvPicPr>
        <p:blipFill>
          <a:blip r:embed="rId4"/>
          <a:stretch>
            <a:fillRect/>
          </a:stretch>
        </p:blipFill>
        <p:spPr>
          <a:xfrm>
            <a:off x="5776912" y="2692854"/>
            <a:ext cx="5972175" cy="2952750"/>
          </a:xfrm>
          <a:prstGeom prst="rect">
            <a:avLst/>
          </a:prstGeom>
        </p:spPr>
      </p:pic>
    </p:spTree>
    <p:extLst>
      <p:ext uri="{BB962C8B-B14F-4D97-AF65-F5344CB8AC3E}">
        <p14:creationId xmlns:p14="http://schemas.microsoft.com/office/powerpoint/2010/main" val="76133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4B8B-3E13-4063-868D-69909572D256}"/>
              </a:ext>
            </a:extLst>
          </p:cNvPr>
          <p:cNvSpPr>
            <a:spLocks noGrp="1"/>
          </p:cNvSpPr>
          <p:nvPr>
            <p:ph type="title"/>
          </p:nvPr>
        </p:nvSpPr>
        <p:spPr/>
        <p:txBody>
          <a:bodyPr/>
          <a:lstStyle/>
          <a:p>
            <a:r>
              <a:rPr lang="en-US" altLang="zh-CN" dirty="0"/>
              <a:t>Experiment</a:t>
            </a:r>
            <a:endParaRPr lang="zh-CN" altLang="en-US" dirty="0"/>
          </a:p>
        </p:txBody>
      </p:sp>
      <p:sp>
        <p:nvSpPr>
          <p:cNvPr id="3" name="Content Placeholder 2">
            <a:extLst>
              <a:ext uri="{FF2B5EF4-FFF2-40B4-BE49-F238E27FC236}">
                <a16:creationId xmlns:a16="http://schemas.microsoft.com/office/drawing/2014/main" id="{CB2DB4C1-BCB2-4298-894F-CF8C2F773377}"/>
              </a:ext>
            </a:extLst>
          </p:cNvPr>
          <p:cNvSpPr>
            <a:spLocks noGrp="1"/>
          </p:cNvSpPr>
          <p:nvPr>
            <p:ph idx="1"/>
          </p:nvPr>
        </p:nvSpPr>
        <p:spPr/>
        <p:txBody>
          <a:bodyPr/>
          <a:lstStyle/>
          <a:p>
            <a:r>
              <a:rPr lang="en-US" altLang="zh-CN" dirty="0"/>
              <a:t>Orientation Estimation</a:t>
            </a:r>
            <a:endParaRPr lang="zh-CN" altLang="en-US" dirty="0"/>
          </a:p>
        </p:txBody>
      </p:sp>
      <p:pic>
        <p:nvPicPr>
          <p:cNvPr id="4" name="Picture 3">
            <a:extLst>
              <a:ext uri="{FF2B5EF4-FFF2-40B4-BE49-F238E27FC236}">
                <a16:creationId xmlns:a16="http://schemas.microsoft.com/office/drawing/2014/main" id="{5CC006B8-B5F3-461B-AE1A-80DA96C8DA4C}"/>
              </a:ext>
            </a:extLst>
          </p:cNvPr>
          <p:cNvPicPr>
            <a:picLocks noChangeAspect="1"/>
          </p:cNvPicPr>
          <p:nvPr/>
        </p:nvPicPr>
        <p:blipFill>
          <a:blip r:embed="rId3"/>
          <a:stretch>
            <a:fillRect/>
          </a:stretch>
        </p:blipFill>
        <p:spPr>
          <a:xfrm>
            <a:off x="2398939" y="2522764"/>
            <a:ext cx="7885209" cy="3322864"/>
          </a:xfrm>
          <a:prstGeom prst="rect">
            <a:avLst/>
          </a:prstGeom>
        </p:spPr>
      </p:pic>
    </p:spTree>
    <p:extLst>
      <p:ext uri="{BB962C8B-B14F-4D97-AF65-F5344CB8AC3E}">
        <p14:creationId xmlns:p14="http://schemas.microsoft.com/office/powerpoint/2010/main" val="4244880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697</Words>
  <Application>Microsoft Office PowerPoint</Application>
  <PresentationFormat>Widescreen</PresentationFormat>
  <Paragraphs>72</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等线</vt:lpstr>
      <vt:lpstr>等线 Light</vt:lpstr>
      <vt:lpstr>Arial</vt:lpstr>
      <vt:lpstr>Office Theme</vt:lpstr>
      <vt:lpstr>Capstone</vt:lpstr>
      <vt:lpstr>Point cloud visualization</vt:lpstr>
      <vt:lpstr>OctNet</vt:lpstr>
      <vt:lpstr>Octree</vt:lpstr>
      <vt:lpstr>OctNet</vt:lpstr>
      <vt:lpstr>Network Operation</vt:lpstr>
      <vt:lpstr>Network Operation</vt:lpstr>
      <vt:lpstr>Experiment</vt:lpstr>
      <vt:lpstr>Experiment</vt:lpstr>
      <vt:lpstr>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ziyan wang</dc:creator>
  <cp:lastModifiedBy>ziyanw1</cp:lastModifiedBy>
  <cp:revision>116</cp:revision>
  <dcterms:created xsi:type="dcterms:W3CDTF">2018-02-08T15:23:02Z</dcterms:created>
  <dcterms:modified xsi:type="dcterms:W3CDTF">2018-02-15T20:45:29Z</dcterms:modified>
</cp:coreProperties>
</file>