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9" r:id="rId3"/>
    <p:sldId id="257" r:id="rId4"/>
    <p:sldId id="260" r:id="rId5"/>
    <p:sldId id="261" r:id="rId6"/>
    <p:sldId id="267" r:id="rId7"/>
    <p:sldId id="268" r:id="rId8"/>
    <p:sldId id="262" r:id="rId9"/>
    <p:sldId id="270" r:id="rId10"/>
    <p:sldId id="269" r:id="rId11"/>
    <p:sldId id="263" r:id="rId12"/>
    <p:sldId id="272" r:id="rId13"/>
    <p:sldId id="273" r:id="rId14"/>
    <p:sldId id="274" r:id="rId15"/>
    <p:sldId id="275" r:id="rId16"/>
    <p:sldId id="271" r:id="rId17"/>
    <p:sldId id="276" r:id="rId18"/>
    <p:sldId id="277" r:id="rId19"/>
    <p:sldId id="278" r:id="rId20"/>
    <p:sldId id="279" r:id="rId21"/>
    <p:sldId id="280" r:id="rId22"/>
    <p:sldId id="281" r:id="rId23"/>
    <p:sldId id="282" r:id="rId24"/>
    <p:sldId id="264" r:id="rId25"/>
    <p:sldId id="266" r:id="rId26"/>
    <p:sldId id="265"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104" autoAdjust="0"/>
  </p:normalViewPr>
  <p:slideViewPr>
    <p:cSldViewPr snapToGrid="0">
      <p:cViewPr varScale="1">
        <p:scale>
          <a:sx n="71" d="100"/>
          <a:sy n="71" d="100"/>
        </p:scale>
        <p:origin x="1138" y="62"/>
      </p:cViewPr>
      <p:guideLst/>
    </p:cSldViewPr>
  </p:slideViewPr>
  <p:notesTextViewPr>
    <p:cViewPr>
      <p:scale>
        <a:sx n="1" d="1"/>
        <a:sy n="1" d="1"/>
      </p:scale>
      <p:origin x="0" y="0"/>
    </p:cViewPr>
  </p:notesTextViewPr>
  <p:sorterViewPr>
    <p:cViewPr>
      <p:scale>
        <a:sx n="100" d="100"/>
        <a:sy n="100" d="100"/>
      </p:scale>
      <p:origin x="0" y="-4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6E8C7-CCE8-4B52-BA86-8B02A2E2A0C2}" type="datetimeFigureOut">
              <a:rPr lang="zh-CN" altLang="en-US" smtClean="0"/>
              <a:t>2018/2/1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D295C4-7CB4-4448-A55B-CC28750280F4}" type="slidenum">
              <a:rPr lang="zh-CN" altLang="en-US" smtClean="0"/>
              <a:t>‹#›</a:t>
            </a:fld>
            <a:endParaRPr lang="zh-CN" altLang="en-US"/>
          </a:p>
        </p:txBody>
      </p:sp>
    </p:spTree>
    <p:extLst>
      <p:ext uri="{BB962C8B-B14F-4D97-AF65-F5344CB8AC3E}">
        <p14:creationId xmlns:p14="http://schemas.microsoft.com/office/powerpoint/2010/main" val="2863655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Recently years, there are great successes in the field of 2D detection. There are some similarities and discrepancies between 2D and 3D detection which are mostly caused by rise of dimension. For example, in 3D detection, we take both RGB and 3D or 2.5D data as input and predict 3D position as well as orientation of interested objects while, in 2D detection, we only take RGB as input data and only interested in 2D positions. Recent works on detection basically share a common hierarchy pipeline: region proposals for </a:t>
            </a:r>
            <a:r>
              <a:rPr lang="en-US" altLang="zh-CN" dirty="0" err="1"/>
              <a:t>objectness</a:t>
            </a:r>
            <a:r>
              <a:rPr lang="en-US" altLang="zh-CN" dirty="0"/>
              <a:t> area and a classifier built upon those proposals for recognition.</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2</a:t>
            </a:fld>
            <a:endParaRPr lang="zh-CN" altLang="en-US"/>
          </a:p>
        </p:txBody>
      </p:sp>
    </p:spTree>
    <p:extLst>
      <p:ext uri="{BB962C8B-B14F-4D97-AF65-F5344CB8AC3E}">
        <p14:creationId xmlns:p14="http://schemas.microsoft.com/office/powerpoint/2010/main" val="2751575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Except for the first class of method, there are some methods based on multimodal learning. These method all use a multi-channel CNN or neural network as backbone for 3D detection.</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11</a:t>
            </a:fld>
            <a:endParaRPr lang="zh-CN" altLang="en-US"/>
          </a:p>
        </p:txBody>
      </p:sp>
    </p:spTree>
    <p:extLst>
      <p:ext uri="{BB962C8B-B14F-4D97-AF65-F5344CB8AC3E}">
        <p14:creationId xmlns:p14="http://schemas.microsoft.com/office/powerpoint/2010/main" val="276397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is one of the early work. They take RGB, front view depth geometric data and bird view data as inputs.</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12</a:t>
            </a:fld>
            <a:endParaRPr lang="zh-CN" altLang="en-US"/>
          </a:p>
        </p:txBody>
      </p:sp>
    </p:spTree>
    <p:extLst>
      <p:ext uri="{BB962C8B-B14F-4D97-AF65-F5344CB8AC3E}">
        <p14:creationId xmlns:p14="http://schemas.microsoft.com/office/powerpoint/2010/main" val="1374406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And they proposed a deep fuse architecture to utilize the information from different modalities and preserve individual property in different channels by weights sharing between deep fuse network and modal-specific network that performs the same task. </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13</a:t>
            </a:fld>
            <a:endParaRPr lang="zh-CN" altLang="en-US"/>
          </a:p>
        </p:txBody>
      </p:sp>
    </p:spTree>
    <p:extLst>
      <p:ext uri="{BB962C8B-B14F-4D97-AF65-F5344CB8AC3E}">
        <p14:creationId xmlns:p14="http://schemas.microsoft.com/office/powerpoint/2010/main" val="94483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some recent works like AVOD, are very similar to MV3D, but achieve better performance on </a:t>
            </a:r>
            <a:r>
              <a:rPr lang="en-US" altLang="zh-CN" dirty="0" err="1"/>
              <a:t>kitti</a:t>
            </a:r>
            <a:r>
              <a:rPr lang="en-US" altLang="zh-CN" dirty="0"/>
              <a:t>.</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14</a:t>
            </a:fld>
            <a:endParaRPr lang="zh-CN" altLang="en-US"/>
          </a:p>
        </p:txBody>
      </p:sp>
    </p:spTree>
    <p:extLst>
      <p:ext uri="{BB962C8B-B14F-4D97-AF65-F5344CB8AC3E}">
        <p14:creationId xmlns:p14="http://schemas.microsoft.com/office/powerpoint/2010/main" val="309589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 are some possible directions we can go.</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17</a:t>
            </a:fld>
            <a:endParaRPr lang="zh-CN" altLang="en-US"/>
          </a:p>
        </p:txBody>
      </p:sp>
    </p:spTree>
    <p:extLst>
      <p:ext uri="{BB962C8B-B14F-4D97-AF65-F5344CB8AC3E}">
        <p14:creationId xmlns:p14="http://schemas.microsoft.com/office/powerpoint/2010/main" val="4243087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a:t>
            </a:r>
            <a:r>
              <a:rPr lang="en-US" altLang="zh-CN" baseline="0" dirty="0"/>
              <a:t> RGB-D object recognition project, our goal is to design a better feature representation for RGB-D objects by leveraging the multi-modal information from RGB and depth channel. In 2D visions, RGB can provide us with many information like color or texture while the information along the projection axis is missing. So RGB image solo can give rise to confusions and using depth as a complimentary for RGB image will definitely improve object recognition. However there are some shareable part in both RGB and depth, for instance shape. Thus simply combine the feature of RGB and depth is not wise which might cause the misuse of features from different modality. So we proposed a multi-modal deep learning algorithm for RGB-D object recognition.</a:t>
            </a:r>
          </a:p>
        </p:txBody>
      </p:sp>
      <p:sp>
        <p:nvSpPr>
          <p:cNvPr id="4" name="灯片编号占位符 3"/>
          <p:cNvSpPr>
            <a:spLocks noGrp="1"/>
          </p:cNvSpPr>
          <p:nvPr>
            <p:ph type="sldNum" sz="quarter" idx="10"/>
          </p:nvPr>
        </p:nvSpPr>
        <p:spPr/>
        <p:txBody>
          <a:bodyPr/>
          <a:lstStyle/>
          <a:p>
            <a:fld id="{B4AF728F-B44D-4CE6-9155-827C0331AAB2}" type="slidenum">
              <a:rPr lang="zh-CN" altLang="en-US" smtClean="0"/>
              <a:t>19</a:t>
            </a:fld>
            <a:endParaRPr lang="zh-CN" altLang="en-US"/>
          </a:p>
        </p:txBody>
      </p:sp>
    </p:spTree>
    <p:extLst>
      <p:ext uri="{BB962C8B-B14F-4D97-AF65-F5344CB8AC3E}">
        <p14:creationId xmlns:p14="http://schemas.microsoft.com/office/powerpoint/2010/main" val="4097346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What we do is to first implement a two stream convolutional neural network for RGB and Depth feature extraction.</a:t>
            </a:r>
          </a:p>
          <a:p>
            <a:r>
              <a:rPr lang="en-US" altLang="zh-CN" baseline="0" dirty="0"/>
              <a:t>Then we designed a CIM layer to generate better feature for RGB-D object by analyzing the correlated part as well as individual part of RGB and depth feature extracted. To generate a more powerful feature presentation, we come up with a cost function which can learn the mapping matrices of correlated space and individual space. To force the similarity between correlated part extracted from both modalities, we reduce L2 distance between those correlated parts. Additionally, two regularization terms are added to prevent information loss and retain modal specific information. Then we can get a more explicit expression of multi-modal feature by concatenating correlated part and individual part.</a:t>
            </a:r>
            <a:endParaRPr lang="zh-CN" altLang="en-US" dirty="0"/>
          </a:p>
        </p:txBody>
      </p:sp>
      <p:sp>
        <p:nvSpPr>
          <p:cNvPr id="4" name="灯片编号占位符 3"/>
          <p:cNvSpPr>
            <a:spLocks noGrp="1"/>
          </p:cNvSpPr>
          <p:nvPr>
            <p:ph type="sldNum" sz="quarter" idx="10"/>
          </p:nvPr>
        </p:nvSpPr>
        <p:spPr/>
        <p:txBody>
          <a:bodyPr/>
          <a:lstStyle/>
          <a:p>
            <a:fld id="{B4AF728F-B44D-4CE6-9155-827C0331AAB2}" type="slidenum">
              <a:rPr lang="zh-CN" altLang="en-US" smtClean="0"/>
              <a:t>20</a:t>
            </a:fld>
            <a:endParaRPr lang="zh-CN" altLang="en-US"/>
          </a:p>
        </p:txBody>
      </p:sp>
    </p:spTree>
    <p:extLst>
      <p:ext uri="{BB962C8B-B14F-4D97-AF65-F5344CB8AC3E}">
        <p14:creationId xmlns:p14="http://schemas.microsoft.com/office/powerpoint/2010/main" val="3563269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tested</a:t>
            </a:r>
            <a:r>
              <a:rPr lang="en-US" altLang="zh-CN" baseline="0" dirty="0"/>
              <a:t> our method on two datasets and, at that time, outperformed most of those works under the same experimental settings.</a:t>
            </a:r>
            <a:endParaRPr lang="zh-CN" altLang="en-US" dirty="0"/>
          </a:p>
        </p:txBody>
      </p:sp>
      <p:sp>
        <p:nvSpPr>
          <p:cNvPr id="4" name="灯片编号占位符 3"/>
          <p:cNvSpPr>
            <a:spLocks noGrp="1"/>
          </p:cNvSpPr>
          <p:nvPr>
            <p:ph type="sldNum" sz="quarter" idx="10"/>
          </p:nvPr>
        </p:nvSpPr>
        <p:spPr/>
        <p:txBody>
          <a:bodyPr/>
          <a:lstStyle/>
          <a:p>
            <a:fld id="{B4AF728F-B44D-4CE6-9155-827C0331AAB2}" type="slidenum">
              <a:rPr lang="zh-CN" altLang="en-US" smtClean="0"/>
              <a:t>21</a:t>
            </a:fld>
            <a:endParaRPr lang="zh-CN" altLang="en-US"/>
          </a:p>
        </p:txBody>
      </p:sp>
    </p:spTree>
    <p:extLst>
      <p:ext uri="{BB962C8B-B14F-4D97-AF65-F5344CB8AC3E}">
        <p14:creationId xmlns:p14="http://schemas.microsoft.com/office/powerpoint/2010/main" val="3636822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a:t>
            </a:r>
            <a:r>
              <a:rPr lang="en-US" altLang="zh-CN" baseline="0" dirty="0"/>
              <a:t> also tested on effectiveness of various weights of different part of our feature.</a:t>
            </a:r>
          </a:p>
          <a:p>
            <a:r>
              <a:rPr lang="en-US" altLang="zh-CN" baseline="0" dirty="0"/>
              <a:t>In this section, we manually set the weight of correlated part  and individual part of </a:t>
            </a:r>
          </a:p>
          <a:p>
            <a:r>
              <a:rPr lang="en-US" altLang="zh-CN" baseline="0" dirty="0"/>
              <a:t>the two features while in our proposed methods we learn our weight in training period.</a:t>
            </a:r>
          </a:p>
          <a:p>
            <a:r>
              <a:rPr lang="en-US" altLang="zh-CN" baseline="0" dirty="0"/>
              <a:t>And we get the same weight for the peak accuracy in both experiments. </a:t>
            </a:r>
            <a:endParaRPr lang="zh-CN" altLang="en-US" dirty="0"/>
          </a:p>
        </p:txBody>
      </p:sp>
      <p:sp>
        <p:nvSpPr>
          <p:cNvPr id="4" name="灯片编号占位符 3"/>
          <p:cNvSpPr>
            <a:spLocks noGrp="1"/>
          </p:cNvSpPr>
          <p:nvPr>
            <p:ph type="sldNum" sz="quarter" idx="10"/>
          </p:nvPr>
        </p:nvSpPr>
        <p:spPr/>
        <p:txBody>
          <a:bodyPr/>
          <a:lstStyle/>
          <a:p>
            <a:fld id="{B4AF728F-B44D-4CE6-9155-827C0331AAB2}" type="slidenum">
              <a:rPr lang="zh-CN" altLang="en-US" smtClean="0"/>
              <a:t>23</a:t>
            </a:fld>
            <a:endParaRPr lang="zh-CN" altLang="en-US"/>
          </a:p>
        </p:txBody>
      </p:sp>
    </p:spTree>
    <p:extLst>
      <p:ext uri="{BB962C8B-B14F-4D97-AF65-F5344CB8AC3E}">
        <p14:creationId xmlns:p14="http://schemas.microsoft.com/office/powerpoint/2010/main" val="444382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is an incremental work of </a:t>
            </a:r>
            <a:r>
              <a:rPr lang="en-US" altLang="zh-CN" dirty="0" err="1"/>
              <a:t>pointnet</a:t>
            </a:r>
            <a:r>
              <a:rPr lang="en-US" altLang="zh-CN" dirty="0"/>
              <a:t>. The goal of this paper is still on point set understanding, but they emphasis more on the structure of a point set and proposed a hierarchical feature learning pipeline to encode the spatial information of a point set. </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27</a:t>
            </a:fld>
            <a:endParaRPr lang="zh-CN" altLang="en-US"/>
          </a:p>
        </p:txBody>
      </p:sp>
    </p:spTree>
    <p:extLst>
      <p:ext uri="{BB962C8B-B14F-4D97-AF65-F5344CB8AC3E}">
        <p14:creationId xmlns:p14="http://schemas.microsoft.com/office/powerpoint/2010/main" val="4089523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One of the most popular 3D detection benchmark is </a:t>
            </a:r>
            <a:r>
              <a:rPr lang="en-US" altLang="zh-CN" dirty="0" err="1"/>
              <a:t>Kitti</a:t>
            </a:r>
            <a:r>
              <a:rPr lang="en-US" altLang="zh-CN" dirty="0"/>
              <a:t> which contains 7481 training images, 7518 test images with corresponding point cloud, comprising a total of 80256 objects.</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3</a:t>
            </a:fld>
            <a:endParaRPr lang="zh-CN" altLang="en-US"/>
          </a:p>
        </p:txBody>
      </p:sp>
    </p:spTree>
    <p:extLst>
      <p:ext uri="{BB962C8B-B14F-4D97-AF65-F5344CB8AC3E}">
        <p14:creationId xmlns:p14="http://schemas.microsoft.com/office/powerpoint/2010/main" val="1170538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Be more specific, </a:t>
            </a:r>
            <a:r>
              <a:rPr lang="en-US" altLang="zh-CN" dirty="0" err="1"/>
              <a:t>pointnet</a:t>
            </a:r>
            <a:r>
              <a:rPr lang="en-US" altLang="zh-CN" dirty="0"/>
              <a:t>++ has three basic parts. The first one is sampling layer which selects a subset of the whole point set as centroids. In this layer, they use farthest point sampling to better cover the whole set. Then, given those K centroids, the </a:t>
            </a:r>
            <a:r>
              <a:rPr lang="en-US" altLang="zh-CN"/>
              <a:t>whole part </a:t>
            </a:r>
            <a:r>
              <a:rPr lang="en-US" altLang="zh-CN" dirty="0"/>
              <a:t>is grouped into K subsets using ball query.  Finally, </a:t>
            </a:r>
            <a:r>
              <a:rPr lang="en-US" altLang="zh-CN" dirty="0" err="1"/>
              <a:t>pointnet</a:t>
            </a:r>
            <a:r>
              <a:rPr lang="en-US" altLang="zh-CN" dirty="0"/>
              <a:t> is applied to learn a feature representation for each of those K groups.</a:t>
            </a:r>
          </a:p>
          <a:p>
            <a:r>
              <a:rPr lang="en-US" altLang="zh-CN" dirty="0"/>
              <a:t>For pointset classification, a fully connected layer is applied as a classifier. For segmentation, feature interpolation for each points is performed for upscaling.</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28</a:t>
            </a:fld>
            <a:endParaRPr lang="zh-CN" altLang="en-US"/>
          </a:p>
        </p:txBody>
      </p:sp>
    </p:spTree>
    <p:extLst>
      <p:ext uri="{BB962C8B-B14F-4D97-AF65-F5344CB8AC3E}">
        <p14:creationId xmlns:p14="http://schemas.microsoft.com/office/powerpoint/2010/main" val="2793193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Considering that points are not evenly distributed and some area might have a higher density while some area might have a low density, they embed features from different scales and different resolutions. </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29</a:t>
            </a:fld>
            <a:endParaRPr lang="zh-CN" altLang="en-US"/>
          </a:p>
        </p:txBody>
      </p:sp>
    </p:spTree>
    <p:extLst>
      <p:ext uri="{BB962C8B-B14F-4D97-AF65-F5344CB8AC3E}">
        <p14:creationId xmlns:p14="http://schemas.microsoft.com/office/powerpoint/2010/main" val="2779788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Recently years, there are great successes in the field of 2D detection. There are some similarities and discrepancies between 2D and 3D detection which are mostly caused by rise of dimension. For example, in 3D detection, we take both RGB and 3D or 2.5D data as input and predict 3D position as well as orientation of interested objects while, in 2D detection, we only take RGB as input data and only interested in 2D positions. Recent works on detection basically share a common hierarchy pipeline: region proposals for </a:t>
            </a:r>
            <a:r>
              <a:rPr lang="en-US" altLang="zh-CN" dirty="0" err="1"/>
              <a:t>objectness</a:t>
            </a:r>
            <a:r>
              <a:rPr lang="en-US" altLang="zh-CN" dirty="0"/>
              <a:t> area and a classifier built upon those proposals for recognition.</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30</a:t>
            </a:fld>
            <a:endParaRPr lang="zh-CN" altLang="en-US"/>
          </a:p>
        </p:txBody>
      </p:sp>
    </p:spTree>
    <p:extLst>
      <p:ext uri="{BB962C8B-B14F-4D97-AF65-F5344CB8AC3E}">
        <p14:creationId xmlns:p14="http://schemas.microsoft.com/office/powerpoint/2010/main" val="4161696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One of the most popular 3D detection benchmark is </a:t>
            </a:r>
            <a:r>
              <a:rPr lang="en-US" altLang="zh-CN" dirty="0" err="1"/>
              <a:t>Kitti</a:t>
            </a:r>
            <a:r>
              <a:rPr lang="en-US" altLang="zh-CN" dirty="0"/>
              <a:t> which contains 7481 training images, 7518 test images with corresponding point cloud, comprising a total of 80256 objects.</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31</a:t>
            </a:fld>
            <a:endParaRPr lang="zh-CN" altLang="en-US"/>
          </a:p>
        </p:txBody>
      </p:sp>
    </p:spTree>
    <p:extLst>
      <p:ext uri="{BB962C8B-B14F-4D97-AF65-F5344CB8AC3E}">
        <p14:creationId xmlns:p14="http://schemas.microsoft.com/office/powerpoint/2010/main" val="3941519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Several methods are proposed for </a:t>
            </a:r>
            <a:r>
              <a:rPr lang="en-US" altLang="zh-CN" dirty="0" err="1"/>
              <a:t>kitti</a:t>
            </a:r>
            <a:r>
              <a:rPr lang="en-US" altLang="zh-CN" dirty="0"/>
              <a:t> 3D detection challenge and here are some of the top methods that I roughly separate into two categories: methods based on point cloud understanding and multimodal fusion methods. I will, from my understanding, briefly cover the ideas of those papers.</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32</a:t>
            </a:fld>
            <a:endParaRPr lang="zh-CN" altLang="en-US"/>
          </a:p>
        </p:txBody>
      </p:sp>
    </p:spTree>
    <p:extLst>
      <p:ext uri="{BB962C8B-B14F-4D97-AF65-F5344CB8AC3E}">
        <p14:creationId xmlns:p14="http://schemas.microsoft.com/office/powerpoint/2010/main" val="2096368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paper proposed a hierarchical pipeline for 3D detection using both RGB data and corresponding point cloud. There are 3 stages. In the first stage, they utilize off the shell method like faster-</a:t>
            </a:r>
            <a:r>
              <a:rPr lang="en-US" altLang="zh-CN" dirty="0" err="1"/>
              <a:t>rcnn</a:t>
            </a:r>
            <a:r>
              <a:rPr lang="en-US" altLang="zh-CN" dirty="0"/>
              <a:t> to get 2d proposals/detection. Then the 2D </a:t>
            </a:r>
            <a:r>
              <a:rPr lang="en-US" altLang="zh-CN" dirty="0" err="1"/>
              <a:t>bbox</a:t>
            </a:r>
            <a:r>
              <a:rPr lang="en-US" altLang="zh-CN" dirty="0"/>
              <a:t> are lifted to a frustum given the camera intrinsic and extrinsic. </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33</a:t>
            </a:fld>
            <a:endParaRPr lang="zh-CN" altLang="en-US"/>
          </a:p>
        </p:txBody>
      </p:sp>
    </p:spTree>
    <p:extLst>
      <p:ext uri="{BB962C8B-B14F-4D97-AF65-F5344CB8AC3E}">
        <p14:creationId xmlns:p14="http://schemas.microsoft.com/office/powerpoint/2010/main" val="1966247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the second stage, instance segmentation is performed on the points in that frustum and finally a </a:t>
            </a:r>
            <a:r>
              <a:rPr lang="en-US" altLang="zh-CN" dirty="0" err="1"/>
              <a:t>pointnet</a:t>
            </a:r>
            <a:r>
              <a:rPr lang="en-US" altLang="zh-CN" dirty="0"/>
              <a:t> is introduced to regress the parameters of 3D boxes from points which are labeled as object. </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34</a:t>
            </a:fld>
            <a:endParaRPr lang="zh-CN" altLang="en-US"/>
          </a:p>
        </p:txBody>
      </p:sp>
    </p:spTree>
    <p:extLst>
      <p:ext uri="{BB962C8B-B14F-4D97-AF65-F5344CB8AC3E}">
        <p14:creationId xmlns:p14="http://schemas.microsoft.com/office/powerpoint/2010/main" val="1686116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One of the main drawbacks of f-</a:t>
            </a:r>
            <a:r>
              <a:rPr lang="en-US" altLang="zh-CN" dirty="0" err="1"/>
              <a:t>pointnet</a:t>
            </a:r>
            <a:r>
              <a:rPr lang="en-US" altLang="zh-CN" dirty="0"/>
              <a:t> is that once the 2D detection failed, the whole pipeline are not able to work. And it only considers semantic information on generating proposals.</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35</a:t>
            </a:fld>
            <a:endParaRPr lang="zh-CN" altLang="en-US"/>
          </a:p>
        </p:txBody>
      </p:sp>
    </p:spTree>
    <p:extLst>
      <p:ext uri="{BB962C8B-B14F-4D97-AF65-F5344CB8AC3E}">
        <p14:creationId xmlns:p14="http://schemas.microsoft.com/office/powerpoint/2010/main" val="3016766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second method in this class is </a:t>
            </a:r>
            <a:r>
              <a:rPr lang="en-US" altLang="zh-CN" dirty="0" err="1"/>
              <a:t>voxelnet</a:t>
            </a:r>
            <a:r>
              <a:rPr lang="en-US" altLang="zh-CN" dirty="0"/>
              <a:t>. The main features of this method are that it only use lidar data as input and this method is very fast. Unlike f-</a:t>
            </a:r>
            <a:r>
              <a:rPr lang="en-US" altLang="zh-CN" dirty="0" err="1"/>
              <a:t>pointnet</a:t>
            </a:r>
            <a:r>
              <a:rPr lang="en-US" altLang="zh-CN" dirty="0"/>
              <a:t>, </a:t>
            </a:r>
            <a:r>
              <a:rPr lang="en-US" altLang="zh-CN" dirty="0" err="1"/>
              <a:t>voxelnet</a:t>
            </a:r>
            <a:r>
              <a:rPr lang="en-US" altLang="zh-CN" dirty="0"/>
              <a:t> directly generate 3D proposals from raw point cloud.</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36</a:t>
            </a:fld>
            <a:endParaRPr lang="zh-CN" altLang="en-US"/>
          </a:p>
        </p:txBody>
      </p:sp>
    </p:spTree>
    <p:extLst>
      <p:ext uri="{BB962C8B-B14F-4D97-AF65-F5344CB8AC3E}">
        <p14:creationId xmlns:p14="http://schemas.microsoft.com/office/powerpoint/2010/main" val="595432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More specifically,  </a:t>
            </a:r>
            <a:r>
              <a:rPr lang="en-US" altLang="zh-CN" dirty="0" err="1"/>
              <a:t>voxelnet</a:t>
            </a:r>
            <a:r>
              <a:rPr lang="en-US" altLang="zh-CN" dirty="0"/>
              <a:t> first separate the whole space evenly into grids and adopt a </a:t>
            </a:r>
            <a:r>
              <a:rPr lang="en-US" altLang="zh-CN" dirty="0" err="1"/>
              <a:t>pointnet</a:t>
            </a:r>
            <a:r>
              <a:rPr lang="en-US" altLang="zh-CN" dirty="0"/>
              <a:t> to learn feature for each bin. In this way, point-wise features are transferred into </a:t>
            </a:r>
            <a:r>
              <a:rPr lang="en-US" altLang="zh-CN" dirty="0" err="1"/>
              <a:t>voxelized</a:t>
            </a:r>
            <a:r>
              <a:rPr lang="en-US" altLang="zh-CN" dirty="0"/>
              <a:t> features  which are more compact. Then a conventional CNN is applied to perform 3D box regression on </a:t>
            </a:r>
            <a:r>
              <a:rPr lang="en-US" altLang="zh-CN" dirty="0" err="1"/>
              <a:t>voxelized</a:t>
            </a:r>
            <a:r>
              <a:rPr lang="en-US" altLang="zh-CN" dirty="0"/>
              <a:t> features. Despite those improvements on algorithm, they implemented a sparse tensor representation from engineering aspect which greatly accelerate the whole procedure. </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37</a:t>
            </a:fld>
            <a:endParaRPr lang="zh-CN" altLang="en-US"/>
          </a:p>
        </p:txBody>
      </p:sp>
    </p:spTree>
    <p:extLst>
      <p:ext uri="{BB962C8B-B14F-4D97-AF65-F5344CB8AC3E}">
        <p14:creationId xmlns:p14="http://schemas.microsoft.com/office/powerpoint/2010/main" val="3919394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Several methods are proposed for </a:t>
            </a:r>
            <a:r>
              <a:rPr lang="en-US" altLang="zh-CN" dirty="0" err="1"/>
              <a:t>kitti</a:t>
            </a:r>
            <a:r>
              <a:rPr lang="en-US" altLang="zh-CN" dirty="0"/>
              <a:t> 3D detection challenge and here are some of the top methods that I roughly separate into two categories: methods based on point cloud understanding and multimodal fusion methods. I will, from my understanding, briefly cover the ideas of those papers.</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4</a:t>
            </a:fld>
            <a:endParaRPr lang="zh-CN" altLang="en-US"/>
          </a:p>
        </p:txBody>
      </p:sp>
    </p:spTree>
    <p:extLst>
      <p:ext uri="{BB962C8B-B14F-4D97-AF65-F5344CB8AC3E}">
        <p14:creationId xmlns:p14="http://schemas.microsoft.com/office/powerpoint/2010/main" val="1700035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main drawbacks come from two folds. First, misalignment is inevitable in their method and might cause fractions of objects and further jeopardize the intrinsic structure of interested objects. On the other hand, more efficient learning method for proposal generating using point cloud is still remained to be proposed.</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38</a:t>
            </a:fld>
            <a:endParaRPr lang="zh-CN" altLang="en-US"/>
          </a:p>
        </p:txBody>
      </p:sp>
    </p:spTree>
    <p:extLst>
      <p:ext uri="{BB962C8B-B14F-4D97-AF65-F5344CB8AC3E}">
        <p14:creationId xmlns:p14="http://schemas.microsoft.com/office/powerpoint/2010/main" val="292918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paper proposed a hierarchical pipeline for 3D detection using both RGB data and corresponding point cloud. There are 3 stages. In the first stage, they utilize off the shell method like faster-</a:t>
            </a:r>
            <a:r>
              <a:rPr lang="en-US" altLang="zh-CN" dirty="0" err="1"/>
              <a:t>rcnn</a:t>
            </a:r>
            <a:r>
              <a:rPr lang="en-US" altLang="zh-CN" dirty="0"/>
              <a:t> to get 2d proposals/detection. Then the 2D </a:t>
            </a:r>
            <a:r>
              <a:rPr lang="en-US" altLang="zh-CN" dirty="0" err="1"/>
              <a:t>bbox</a:t>
            </a:r>
            <a:r>
              <a:rPr lang="en-US" altLang="zh-CN" dirty="0"/>
              <a:t> are lifted to a frustum given the camera intrinsic and extrinsic. </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5</a:t>
            </a:fld>
            <a:endParaRPr lang="zh-CN" altLang="en-US"/>
          </a:p>
        </p:txBody>
      </p:sp>
    </p:spTree>
    <p:extLst>
      <p:ext uri="{BB962C8B-B14F-4D97-AF65-F5344CB8AC3E}">
        <p14:creationId xmlns:p14="http://schemas.microsoft.com/office/powerpoint/2010/main" val="3379967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the second stage, instance segmentation is performed on the points in that frustum and finally a </a:t>
            </a:r>
            <a:r>
              <a:rPr lang="en-US" altLang="zh-CN" dirty="0" err="1"/>
              <a:t>pointnet</a:t>
            </a:r>
            <a:r>
              <a:rPr lang="en-US" altLang="zh-CN" dirty="0"/>
              <a:t> is introduced to regress the parameters of 3D boxes from points which are labeled as object. </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6</a:t>
            </a:fld>
            <a:endParaRPr lang="zh-CN" altLang="en-US"/>
          </a:p>
        </p:txBody>
      </p:sp>
    </p:spTree>
    <p:extLst>
      <p:ext uri="{BB962C8B-B14F-4D97-AF65-F5344CB8AC3E}">
        <p14:creationId xmlns:p14="http://schemas.microsoft.com/office/powerpoint/2010/main" val="989416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One of the main drawbacks of f-</a:t>
            </a:r>
            <a:r>
              <a:rPr lang="en-US" altLang="zh-CN" dirty="0" err="1"/>
              <a:t>pointnet</a:t>
            </a:r>
            <a:r>
              <a:rPr lang="en-US" altLang="zh-CN" dirty="0"/>
              <a:t> is that once the 2D detection failed, the whole pipeline are not able to work. And it only considers semantic information on generating proposals.</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7</a:t>
            </a:fld>
            <a:endParaRPr lang="zh-CN" altLang="en-US"/>
          </a:p>
        </p:txBody>
      </p:sp>
    </p:spTree>
    <p:extLst>
      <p:ext uri="{BB962C8B-B14F-4D97-AF65-F5344CB8AC3E}">
        <p14:creationId xmlns:p14="http://schemas.microsoft.com/office/powerpoint/2010/main" val="61146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second method in this class is </a:t>
            </a:r>
            <a:r>
              <a:rPr lang="en-US" altLang="zh-CN" dirty="0" err="1"/>
              <a:t>voxelnet</a:t>
            </a:r>
            <a:r>
              <a:rPr lang="en-US" altLang="zh-CN" dirty="0"/>
              <a:t>. The main features of this method are that it only use lidar data as input and this method is very fast. Unlike f-</a:t>
            </a:r>
            <a:r>
              <a:rPr lang="en-US" altLang="zh-CN" dirty="0" err="1"/>
              <a:t>pointnet</a:t>
            </a:r>
            <a:r>
              <a:rPr lang="en-US" altLang="zh-CN" dirty="0"/>
              <a:t>, </a:t>
            </a:r>
            <a:r>
              <a:rPr lang="en-US" altLang="zh-CN" dirty="0" err="1"/>
              <a:t>voxelnet</a:t>
            </a:r>
            <a:r>
              <a:rPr lang="en-US" altLang="zh-CN" dirty="0"/>
              <a:t> directly generate 3D proposals from raw point cloud.</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8</a:t>
            </a:fld>
            <a:endParaRPr lang="zh-CN" altLang="en-US"/>
          </a:p>
        </p:txBody>
      </p:sp>
    </p:spTree>
    <p:extLst>
      <p:ext uri="{BB962C8B-B14F-4D97-AF65-F5344CB8AC3E}">
        <p14:creationId xmlns:p14="http://schemas.microsoft.com/office/powerpoint/2010/main" val="1195160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More specifically,  </a:t>
            </a:r>
            <a:r>
              <a:rPr lang="en-US" altLang="zh-CN" dirty="0" err="1"/>
              <a:t>voxelnet</a:t>
            </a:r>
            <a:r>
              <a:rPr lang="en-US" altLang="zh-CN" dirty="0"/>
              <a:t> first separate the whole space evenly into grids and adopt a </a:t>
            </a:r>
            <a:r>
              <a:rPr lang="en-US" altLang="zh-CN" dirty="0" err="1"/>
              <a:t>pointnet</a:t>
            </a:r>
            <a:r>
              <a:rPr lang="en-US" altLang="zh-CN" dirty="0"/>
              <a:t> to learn feature for each bin. In this way, point-wise features are transferred into </a:t>
            </a:r>
            <a:r>
              <a:rPr lang="en-US" altLang="zh-CN" dirty="0" err="1"/>
              <a:t>voxelized</a:t>
            </a:r>
            <a:r>
              <a:rPr lang="en-US" altLang="zh-CN" dirty="0"/>
              <a:t> features  which are more compact. Then a conventional CNN is applied to perform 3D box regression on </a:t>
            </a:r>
            <a:r>
              <a:rPr lang="en-US" altLang="zh-CN" dirty="0" err="1"/>
              <a:t>voxelized</a:t>
            </a:r>
            <a:r>
              <a:rPr lang="en-US" altLang="zh-CN" dirty="0"/>
              <a:t> features. Despite those improvements on algorithm, they implemented a sparse tensor representation from engineering aspect which greatly accelerate the whole procedure. </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9</a:t>
            </a:fld>
            <a:endParaRPr lang="zh-CN" altLang="en-US"/>
          </a:p>
        </p:txBody>
      </p:sp>
    </p:spTree>
    <p:extLst>
      <p:ext uri="{BB962C8B-B14F-4D97-AF65-F5344CB8AC3E}">
        <p14:creationId xmlns:p14="http://schemas.microsoft.com/office/powerpoint/2010/main" val="3518962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main drawbacks come from two folds. First, misalignment is inevitable in their method and might cause fractions of objects and further jeopardize the intrinsic structure of interested objects. On the other hand, more efficient learning method for proposal generating using point cloud is still remained to be proposed.</a:t>
            </a:r>
            <a:endParaRPr lang="zh-CN" altLang="en-US" dirty="0"/>
          </a:p>
        </p:txBody>
      </p:sp>
      <p:sp>
        <p:nvSpPr>
          <p:cNvPr id="4" name="Slide Number Placeholder 3"/>
          <p:cNvSpPr>
            <a:spLocks noGrp="1"/>
          </p:cNvSpPr>
          <p:nvPr>
            <p:ph type="sldNum" sz="quarter" idx="10"/>
          </p:nvPr>
        </p:nvSpPr>
        <p:spPr/>
        <p:txBody>
          <a:bodyPr/>
          <a:lstStyle/>
          <a:p>
            <a:fld id="{49D295C4-7CB4-4448-A55B-CC28750280F4}" type="slidenum">
              <a:rPr lang="zh-CN" altLang="en-US" smtClean="0"/>
              <a:t>10</a:t>
            </a:fld>
            <a:endParaRPr lang="zh-CN" altLang="en-US"/>
          </a:p>
        </p:txBody>
      </p:sp>
    </p:spTree>
    <p:extLst>
      <p:ext uri="{BB962C8B-B14F-4D97-AF65-F5344CB8AC3E}">
        <p14:creationId xmlns:p14="http://schemas.microsoft.com/office/powerpoint/2010/main" val="396134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7733-EFA8-4E0B-AD6E-D79CE2246B43}"/>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0DF01EC9-EC0C-421E-8404-5C021058FA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9D3B97A1-86FA-40FA-A529-B75A780C5B7D}"/>
              </a:ext>
            </a:extLst>
          </p:cNvPr>
          <p:cNvSpPr>
            <a:spLocks noGrp="1"/>
          </p:cNvSpPr>
          <p:nvPr>
            <p:ph type="dt" sz="half" idx="10"/>
          </p:nvPr>
        </p:nvSpPr>
        <p:spPr/>
        <p:txBody>
          <a:bodyPr/>
          <a:lstStyle/>
          <a:p>
            <a:fld id="{2776155E-C1DC-4C75-96CF-28CECE22CE2F}" type="datetimeFigureOut">
              <a:rPr lang="zh-CN" altLang="en-US" smtClean="0"/>
              <a:t>2018/2/1</a:t>
            </a:fld>
            <a:endParaRPr lang="zh-CN" altLang="en-US"/>
          </a:p>
        </p:txBody>
      </p:sp>
      <p:sp>
        <p:nvSpPr>
          <p:cNvPr id="5" name="Footer Placeholder 4">
            <a:extLst>
              <a:ext uri="{FF2B5EF4-FFF2-40B4-BE49-F238E27FC236}">
                <a16:creationId xmlns:a16="http://schemas.microsoft.com/office/drawing/2014/main" id="{3AD7F5C6-C12B-4268-8A79-4FBE6FC0B2A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0660C4F-3BBA-4204-9A82-8C5E49110797}"/>
              </a:ext>
            </a:extLst>
          </p:cNvPr>
          <p:cNvSpPr>
            <a:spLocks noGrp="1"/>
          </p:cNvSpPr>
          <p:nvPr>
            <p:ph type="sldNum" sz="quarter" idx="12"/>
          </p:nvPr>
        </p:nvSpPr>
        <p:spPr/>
        <p:txBody>
          <a:bodyPr/>
          <a:lstStyle/>
          <a:p>
            <a:fld id="{5850E9EE-8656-4219-8CBE-A5A5141EB572}" type="slidenum">
              <a:rPr lang="zh-CN" altLang="en-US" smtClean="0"/>
              <a:t>‹#›</a:t>
            </a:fld>
            <a:endParaRPr lang="zh-CN" altLang="en-US"/>
          </a:p>
        </p:txBody>
      </p:sp>
    </p:spTree>
    <p:extLst>
      <p:ext uri="{BB962C8B-B14F-4D97-AF65-F5344CB8AC3E}">
        <p14:creationId xmlns:p14="http://schemas.microsoft.com/office/powerpoint/2010/main" val="134429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5C04-D3C1-424F-BCE1-8085B18B99F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31F6ECE-1D77-484B-A45E-E390114C5C93}"/>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6203748-C6DE-4DDC-AB78-2261E0D48193}"/>
              </a:ext>
            </a:extLst>
          </p:cNvPr>
          <p:cNvSpPr>
            <a:spLocks noGrp="1"/>
          </p:cNvSpPr>
          <p:nvPr>
            <p:ph type="dt" sz="half" idx="10"/>
          </p:nvPr>
        </p:nvSpPr>
        <p:spPr/>
        <p:txBody>
          <a:bodyPr/>
          <a:lstStyle/>
          <a:p>
            <a:fld id="{2776155E-C1DC-4C75-96CF-28CECE22CE2F}" type="datetimeFigureOut">
              <a:rPr lang="zh-CN" altLang="en-US" smtClean="0"/>
              <a:t>2018/2/1</a:t>
            </a:fld>
            <a:endParaRPr lang="zh-CN" altLang="en-US"/>
          </a:p>
        </p:txBody>
      </p:sp>
      <p:sp>
        <p:nvSpPr>
          <p:cNvPr id="5" name="Footer Placeholder 4">
            <a:extLst>
              <a:ext uri="{FF2B5EF4-FFF2-40B4-BE49-F238E27FC236}">
                <a16:creationId xmlns:a16="http://schemas.microsoft.com/office/drawing/2014/main" id="{E98DF092-6100-4944-8BA2-C1ED3433735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B57B1DC-81BB-437F-ACD3-30C278601F54}"/>
              </a:ext>
            </a:extLst>
          </p:cNvPr>
          <p:cNvSpPr>
            <a:spLocks noGrp="1"/>
          </p:cNvSpPr>
          <p:nvPr>
            <p:ph type="sldNum" sz="quarter" idx="12"/>
          </p:nvPr>
        </p:nvSpPr>
        <p:spPr/>
        <p:txBody>
          <a:bodyPr/>
          <a:lstStyle/>
          <a:p>
            <a:fld id="{5850E9EE-8656-4219-8CBE-A5A5141EB572}" type="slidenum">
              <a:rPr lang="zh-CN" altLang="en-US" smtClean="0"/>
              <a:t>‹#›</a:t>
            </a:fld>
            <a:endParaRPr lang="zh-CN" altLang="en-US"/>
          </a:p>
        </p:txBody>
      </p:sp>
    </p:spTree>
    <p:extLst>
      <p:ext uri="{BB962C8B-B14F-4D97-AF65-F5344CB8AC3E}">
        <p14:creationId xmlns:p14="http://schemas.microsoft.com/office/powerpoint/2010/main" val="183955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524C0E-6729-4B8B-B0EA-EA4CE227871B}"/>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FD46D7D-83EA-4F61-BAAA-B6BD9A15DE0B}"/>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95E7345-E04C-4C1E-80E9-E0BAB8D0B70E}"/>
              </a:ext>
            </a:extLst>
          </p:cNvPr>
          <p:cNvSpPr>
            <a:spLocks noGrp="1"/>
          </p:cNvSpPr>
          <p:nvPr>
            <p:ph type="dt" sz="half" idx="10"/>
          </p:nvPr>
        </p:nvSpPr>
        <p:spPr/>
        <p:txBody>
          <a:bodyPr/>
          <a:lstStyle/>
          <a:p>
            <a:fld id="{2776155E-C1DC-4C75-96CF-28CECE22CE2F}" type="datetimeFigureOut">
              <a:rPr lang="zh-CN" altLang="en-US" smtClean="0"/>
              <a:t>2018/2/1</a:t>
            </a:fld>
            <a:endParaRPr lang="zh-CN" altLang="en-US"/>
          </a:p>
        </p:txBody>
      </p:sp>
      <p:sp>
        <p:nvSpPr>
          <p:cNvPr id="5" name="Footer Placeholder 4">
            <a:extLst>
              <a:ext uri="{FF2B5EF4-FFF2-40B4-BE49-F238E27FC236}">
                <a16:creationId xmlns:a16="http://schemas.microsoft.com/office/drawing/2014/main" id="{69B90528-3BC5-4415-8962-E5E5305D495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36CBB5B-1E56-42C1-AB36-029E2183FFC2}"/>
              </a:ext>
            </a:extLst>
          </p:cNvPr>
          <p:cNvSpPr>
            <a:spLocks noGrp="1"/>
          </p:cNvSpPr>
          <p:nvPr>
            <p:ph type="sldNum" sz="quarter" idx="12"/>
          </p:nvPr>
        </p:nvSpPr>
        <p:spPr/>
        <p:txBody>
          <a:bodyPr/>
          <a:lstStyle/>
          <a:p>
            <a:fld id="{5850E9EE-8656-4219-8CBE-A5A5141EB572}" type="slidenum">
              <a:rPr lang="zh-CN" altLang="en-US" smtClean="0"/>
              <a:t>‹#›</a:t>
            </a:fld>
            <a:endParaRPr lang="zh-CN" altLang="en-US"/>
          </a:p>
        </p:txBody>
      </p:sp>
    </p:spTree>
    <p:extLst>
      <p:ext uri="{BB962C8B-B14F-4D97-AF65-F5344CB8AC3E}">
        <p14:creationId xmlns:p14="http://schemas.microsoft.com/office/powerpoint/2010/main" val="177210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A677-4235-4C61-9805-BCE00727DCF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FFED921-3CD4-4D2C-8B2F-CD40F746BE64}"/>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E77E61A-924B-4CEB-9B91-D73DA960C2CD}"/>
              </a:ext>
            </a:extLst>
          </p:cNvPr>
          <p:cNvSpPr>
            <a:spLocks noGrp="1"/>
          </p:cNvSpPr>
          <p:nvPr>
            <p:ph type="dt" sz="half" idx="10"/>
          </p:nvPr>
        </p:nvSpPr>
        <p:spPr/>
        <p:txBody>
          <a:bodyPr/>
          <a:lstStyle/>
          <a:p>
            <a:fld id="{2776155E-C1DC-4C75-96CF-28CECE22CE2F}" type="datetimeFigureOut">
              <a:rPr lang="zh-CN" altLang="en-US" smtClean="0"/>
              <a:t>2018/2/1</a:t>
            </a:fld>
            <a:endParaRPr lang="zh-CN" altLang="en-US"/>
          </a:p>
        </p:txBody>
      </p:sp>
      <p:sp>
        <p:nvSpPr>
          <p:cNvPr id="5" name="Footer Placeholder 4">
            <a:extLst>
              <a:ext uri="{FF2B5EF4-FFF2-40B4-BE49-F238E27FC236}">
                <a16:creationId xmlns:a16="http://schemas.microsoft.com/office/drawing/2014/main" id="{50F95507-AABA-42F6-9332-770339E96A3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D2308DB-7123-46D5-972D-3275BA333EEF}"/>
              </a:ext>
            </a:extLst>
          </p:cNvPr>
          <p:cNvSpPr>
            <a:spLocks noGrp="1"/>
          </p:cNvSpPr>
          <p:nvPr>
            <p:ph type="sldNum" sz="quarter" idx="12"/>
          </p:nvPr>
        </p:nvSpPr>
        <p:spPr/>
        <p:txBody>
          <a:bodyPr/>
          <a:lstStyle/>
          <a:p>
            <a:fld id="{5850E9EE-8656-4219-8CBE-A5A5141EB572}" type="slidenum">
              <a:rPr lang="zh-CN" altLang="en-US" smtClean="0"/>
              <a:t>‹#›</a:t>
            </a:fld>
            <a:endParaRPr lang="zh-CN" altLang="en-US"/>
          </a:p>
        </p:txBody>
      </p:sp>
    </p:spTree>
    <p:extLst>
      <p:ext uri="{BB962C8B-B14F-4D97-AF65-F5344CB8AC3E}">
        <p14:creationId xmlns:p14="http://schemas.microsoft.com/office/powerpoint/2010/main" val="390586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177B-559C-435E-ACE9-FA6A8EF83FA4}"/>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445746B-2096-43BD-ACCF-764BB883BA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40ADF1FF-B0D8-4552-BDD0-884A209F7AB9}"/>
              </a:ext>
            </a:extLst>
          </p:cNvPr>
          <p:cNvSpPr>
            <a:spLocks noGrp="1"/>
          </p:cNvSpPr>
          <p:nvPr>
            <p:ph type="dt" sz="half" idx="10"/>
          </p:nvPr>
        </p:nvSpPr>
        <p:spPr/>
        <p:txBody>
          <a:bodyPr/>
          <a:lstStyle/>
          <a:p>
            <a:fld id="{2776155E-C1DC-4C75-96CF-28CECE22CE2F}" type="datetimeFigureOut">
              <a:rPr lang="zh-CN" altLang="en-US" smtClean="0"/>
              <a:t>2018/2/1</a:t>
            </a:fld>
            <a:endParaRPr lang="zh-CN" altLang="en-US"/>
          </a:p>
        </p:txBody>
      </p:sp>
      <p:sp>
        <p:nvSpPr>
          <p:cNvPr id="5" name="Footer Placeholder 4">
            <a:extLst>
              <a:ext uri="{FF2B5EF4-FFF2-40B4-BE49-F238E27FC236}">
                <a16:creationId xmlns:a16="http://schemas.microsoft.com/office/drawing/2014/main" id="{95E9EB91-3A7E-40A2-A1A6-6385E637CD6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EB6709E-5C27-40BC-97E0-9B2E73F59D56}"/>
              </a:ext>
            </a:extLst>
          </p:cNvPr>
          <p:cNvSpPr>
            <a:spLocks noGrp="1"/>
          </p:cNvSpPr>
          <p:nvPr>
            <p:ph type="sldNum" sz="quarter" idx="12"/>
          </p:nvPr>
        </p:nvSpPr>
        <p:spPr/>
        <p:txBody>
          <a:bodyPr/>
          <a:lstStyle/>
          <a:p>
            <a:fld id="{5850E9EE-8656-4219-8CBE-A5A5141EB572}" type="slidenum">
              <a:rPr lang="zh-CN" altLang="en-US" smtClean="0"/>
              <a:t>‹#›</a:t>
            </a:fld>
            <a:endParaRPr lang="zh-CN" altLang="en-US"/>
          </a:p>
        </p:txBody>
      </p:sp>
    </p:spTree>
    <p:extLst>
      <p:ext uri="{BB962C8B-B14F-4D97-AF65-F5344CB8AC3E}">
        <p14:creationId xmlns:p14="http://schemas.microsoft.com/office/powerpoint/2010/main" val="2133208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CCF4-07BE-4804-9503-B1437EAF3FD8}"/>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8C58898-52EB-4FAE-BE49-BC54709A0B3E}"/>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7D7378A7-8C9F-4C00-B369-C3D7F4CF2C63}"/>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B9AD78B-B45C-4703-8FAA-932913C89BB3}"/>
              </a:ext>
            </a:extLst>
          </p:cNvPr>
          <p:cNvSpPr>
            <a:spLocks noGrp="1"/>
          </p:cNvSpPr>
          <p:nvPr>
            <p:ph type="dt" sz="half" idx="10"/>
          </p:nvPr>
        </p:nvSpPr>
        <p:spPr/>
        <p:txBody>
          <a:bodyPr/>
          <a:lstStyle/>
          <a:p>
            <a:fld id="{2776155E-C1DC-4C75-96CF-28CECE22CE2F}" type="datetimeFigureOut">
              <a:rPr lang="zh-CN" altLang="en-US" smtClean="0"/>
              <a:t>2018/2/1</a:t>
            </a:fld>
            <a:endParaRPr lang="zh-CN" altLang="en-US"/>
          </a:p>
        </p:txBody>
      </p:sp>
      <p:sp>
        <p:nvSpPr>
          <p:cNvPr id="6" name="Footer Placeholder 5">
            <a:extLst>
              <a:ext uri="{FF2B5EF4-FFF2-40B4-BE49-F238E27FC236}">
                <a16:creationId xmlns:a16="http://schemas.microsoft.com/office/drawing/2014/main" id="{86ADD862-E693-40DA-9D09-FB99AFE9CDE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2288378-9BAA-4980-B636-BBE38C32D1D3}"/>
              </a:ext>
            </a:extLst>
          </p:cNvPr>
          <p:cNvSpPr>
            <a:spLocks noGrp="1"/>
          </p:cNvSpPr>
          <p:nvPr>
            <p:ph type="sldNum" sz="quarter" idx="12"/>
          </p:nvPr>
        </p:nvSpPr>
        <p:spPr/>
        <p:txBody>
          <a:bodyPr/>
          <a:lstStyle/>
          <a:p>
            <a:fld id="{5850E9EE-8656-4219-8CBE-A5A5141EB572}" type="slidenum">
              <a:rPr lang="zh-CN" altLang="en-US" smtClean="0"/>
              <a:t>‹#›</a:t>
            </a:fld>
            <a:endParaRPr lang="zh-CN" altLang="en-US"/>
          </a:p>
        </p:txBody>
      </p:sp>
    </p:spTree>
    <p:extLst>
      <p:ext uri="{BB962C8B-B14F-4D97-AF65-F5344CB8AC3E}">
        <p14:creationId xmlns:p14="http://schemas.microsoft.com/office/powerpoint/2010/main" val="2054087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CA08-86BB-420E-8327-11DB4334A3A5}"/>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779BE0D-6895-4B10-8E95-853AC52675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02925D66-C498-48D3-9855-260E1CBC740F}"/>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F9A0EC68-1013-4D7B-A337-7A50E53A6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348F15C3-267A-4DFB-81F7-7DA28DA9F358}"/>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401322A-6C8D-4E1C-A642-54C7CA114FB6}"/>
              </a:ext>
            </a:extLst>
          </p:cNvPr>
          <p:cNvSpPr>
            <a:spLocks noGrp="1"/>
          </p:cNvSpPr>
          <p:nvPr>
            <p:ph type="dt" sz="half" idx="10"/>
          </p:nvPr>
        </p:nvSpPr>
        <p:spPr/>
        <p:txBody>
          <a:bodyPr/>
          <a:lstStyle/>
          <a:p>
            <a:fld id="{2776155E-C1DC-4C75-96CF-28CECE22CE2F}" type="datetimeFigureOut">
              <a:rPr lang="zh-CN" altLang="en-US" smtClean="0"/>
              <a:t>2018/2/1</a:t>
            </a:fld>
            <a:endParaRPr lang="zh-CN" altLang="en-US"/>
          </a:p>
        </p:txBody>
      </p:sp>
      <p:sp>
        <p:nvSpPr>
          <p:cNvPr id="8" name="Footer Placeholder 7">
            <a:extLst>
              <a:ext uri="{FF2B5EF4-FFF2-40B4-BE49-F238E27FC236}">
                <a16:creationId xmlns:a16="http://schemas.microsoft.com/office/drawing/2014/main" id="{335B77E8-A3F5-4DA8-89A2-C27FB67183D3}"/>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F30EBCD5-5ECD-4E33-8DE2-009A9CE606A6}"/>
              </a:ext>
            </a:extLst>
          </p:cNvPr>
          <p:cNvSpPr>
            <a:spLocks noGrp="1"/>
          </p:cNvSpPr>
          <p:nvPr>
            <p:ph type="sldNum" sz="quarter" idx="12"/>
          </p:nvPr>
        </p:nvSpPr>
        <p:spPr/>
        <p:txBody>
          <a:bodyPr/>
          <a:lstStyle/>
          <a:p>
            <a:fld id="{5850E9EE-8656-4219-8CBE-A5A5141EB572}" type="slidenum">
              <a:rPr lang="zh-CN" altLang="en-US" smtClean="0"/>
              <a:t>‹#›</a:t>
            </a:fld>
            <a:endParaRPr lang="zh-CN" altLang="en-US"/>
          </a:p>
        </p:txBody>
      </p:sp>
    </p:spTree>
    <p:extLst>
      <p:ext uri="{BB962C8B-B14F-4D97-AF65-F5344CB8AC3E}">
        <p14:creationId xmlns:p14="http://schemas.microsoft.com/office/powerpoint/2010/main" val="99830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67D2-BE02-4171-A7BD-964A60449C08}"/>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C0650FB-C363-46C3-B562-9738FE666539}"/>
              </a:ext>
            </a:extLst>
          </p:cNvPr>
          <p:cNvSpPr>
            <a:spLocks noGrp="1"/>
          </p:cNvSpPr>
          <p:nvPr>
            <p:ph type="dt" sz="half" idx="10"/>
          </p:nvPr>
        </p:nvSpPr>
        <p:spPr/>
        <p:txBody>
          <a:bodyPr/>
          <a:lstStyle/>
          <a:p>
            <a:fld id="{2776155E-C1DC-4C75-96CF-28CECE22CE2F}" type="datetimeFigureOut">
              <a:rPr lang="zh-CN" altLang="en-US" smtClean="0"/>
              <a:t>2018/2/1</a:t>
            </a:fld>
            <a:endParaRPr lang="zh-CN" altLang="en-US"/>
          </a:p>
        </p:txBody>
      </p:sp>
      <p:sp>
        <p:nvSpPr>
          <p:cNvPr id="4" name="Footer Placeholder 3">
            <a:extLst>
              <a:ext uri="{FF2B5EF4-FFF2-40B4-BE49-F238E27FC236}">
                <a16:creationId xmlns:a16="http://schemas.microsoft.com/office/drawing/2014/main" id="{0AF3107A-0D8F-4991-876E-E2FA0410858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F9D92FA0-CEFB-4452-B23D-575ADC702758}"/>
              </a:ext>
            </a:extLst>
          </p:cNvPr>
          <p:cNvSpPr>
            <a:spLocks noGrp="1"/>
          </p:cNvSpPr>
          <p:nvPr>
            <p:ph type="sldNum" sz="quarter" idx="12"/>
          </p:nvPr>
        </p:nvSpPr>
        <p:spPr/>
        <p:txBody>
          <a:bodyPr/>
          <a:lstStyle/>
          <a:p>
            <a:fld id="{5850E9EE-8656-4219-8CBE-A5A5141EB572}" type="slidenum">
              <a:rPr lang="zh-CN" altLang="en-US" smtClean="0"/>
              <a:t>‹#›</a:t>
            </a:fld>
            <a:endParaRPr lang="zh-CN" altLang="en-US"/>
          </a:p>
        </p:txBody>
      </p:sp>
    </p:spTree>
    <p:extLst>
      <p:ext uri="{BB962C8B-B14F-4D97-AF65-F5344CB8AC3E}">
        <p14:creationId xmlns:p14="http://schemas.microsoft.com/office/powerpoint/2010/main" val="359042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FBA75A-0702-4F3E-94DF-A8115F067697}"/>
              </a:ext>
            </a:extLst>
          </p:cNvPr>
          <p:cNvSpPr>
            <a:spLocks noGrp="1"/>
          </p:cNvSpPr>
          <p:nvPr>
            <p:ph type="dt" sz="half" idx="10"/>
          </p:nvPr>
        </p:nvSpPr>
        <p:spPr/>
        <p:txBody>
          <a:bodyPr/>
          <a:lstStyle/>
          <a:p>
            <a:fld id="{2776155E-C1DC-4C75-96CF-28CECE22CE2F}" type="datetimeFigureOut">
              <a:rPr lang="zh-CN" altLang="en-US" smtClean="0"/>
              <a:t>2018/2/1</a:t>
            </a:fld>
            <a:endParaRPr lang="zh-CN" altLang="en-US"/>
          </a:p>
        </p:txBody>
      </p:sp>
      <p:sp>
        <p:nvSpPr>
          <p:cNvPr id="3" name="Footer Placeholder 2">
            <a:extLst>
              <a:ext uri="{FF2B5EF4-FFF2-40B4-BE49-F238E27FC236}">
                <a16:creationId xmlns:a16="http://schemas.microsoft.com/office/drawing/2014/main" id="{EBBFB2E9-D0FD-4AFA-B56C-65B99BE0D361}"/>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0CF9160-6605-4739-837B-E4720C11037C}"/>
              </a:ext>
            </a:extLst>
          </p:cNvPr>
          <p:cNvSpPr>
            <a:spLocks noGrp="1"/>
          </p:cNvSpPr>
          <p:nvPr>
            <p:ph type="sldNum" sz="quarter" idx="12"/>
          </p:nvPr>
        </p:nvSpPr>
        <p:spPr/>
        <p:txBody>
          <a:bodyPr/>
          <a:lstStyle/>
          <a:p>
            <a:fld id="{5850E9EE-8656-4219-8CBE-A5A5141EB572}" type="slidenum">
              <a:rPr lang="zh-CN" altLang="en-US" smtClean="0"/>
              <a:t>‹#›</a:t>
            </a:fld>
            <a:endParaRPr lang="zh-CN" altLang="en-US"/>
          </a:p>
        </p:txBody>
      </p:sp>
    </p:spTree>
    <p:extLst>
      <p:ext uri="{BB962C8B-B14F-4D97-AF65-F5344CB8AC3E}">
        <p14:creationId xmlns:p14="http://schemas.microsoft.com/office/powerpoint/2010/main" val="2569932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C390-4E99-411F-ACB2-07F7C32CBD4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35F71D5-C5B4-47B6-90DE-45AFA284E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2EDD6C8C-ED05-48B3-9697-EEC1D82AA8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E5F5AC4B-9AF0-4124-B5F0-DFD4F800FA08}"/>
              </a:ext>
            </a:extLst>
          </p:cNvPr>
          <p:cNvSpPr>
            <a:spLocks noGrp="1"/>
          </p:cNvSpPr>
          <p:nvPr>
            <p:ph type="dt" sz="half" idx="10"/>
          </p:nvPr>
        </p:nvSpPr>
        <p:spPr/>
        <p:txBody>
          <a:bodyPr/>
          <a:lstStyle/>
          <a:p>
            <a:fld id="{2776155E-C1DC-4C75-96CF-28CECE22CE2F}" type="datetimeFigureOut">
              <a:rPr lang="zh-CN" altLang="en-US" smtClean="0"/>
              <a:t>2018/2/1</a:t>
            </a:fld>
            <a:endParaRPr lang="zh-CN" altLang="en-US"/>
          </a:p>
        </p:txBody>
      </p:sp>
      <p:sp>
        <p:nvSpPr>
          <p:cNvPr id="6" name="Footer Placeholder 5">
            <a:extLst>
              <a:ext uri="{FF2B5EF4-FFF2-40B4-BE49-F238E27FC236}">
                <a16:creationId xmlns:a16="http://schemas.microsoft.com/office/drawing/2014/main" id="{524B892D-D435-4B92-9406-8ACD605D4B8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B007DFD-B900-408D-85D0-89E5DDA15E53}"/>
              </a:ext>
            </a:extLst>
          </p:cNvPr>
          <p:cNvSpPr>
            <a:spLocks noGrp="1"/>
          </p:cNvSpPr>
          <p:nvPr>
            <p:ph type="sldNum" sz="quarter" idx="12"/>
          </p:nvPr>
        </p:nvSpPr>
        <p:spPr/>
        <p:txBody>
          <a:bodyPr/>
          <a:lstStyle/>
          <a:p>
            <a:fld id="{5850E9EE-8656-4219-8CBE-A5A5141EB572}" type="slidenum">
              <a:rPr lang="zh-CN" altLang="en-US" smtClean="0"/>
              <a:t>‹#›</a:t>
            </a:fld>
            <a:endParaRPr lang="zh-CN" altLang="en-US"/>
          </a:p>
        </p:txBody>
      </p:sp>
    </p:spTree>
    <p:extLst>
      <p:ext uri="{BB962C8B-B14F-4D97-AF65-F5344CB8AC3E}">
        <p14:creationId xmlns:p14="http://schemas.microsoft.com/office/powerpoint/2010/main" val="273769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150C-0FE5-4A16-BA4C-A52F80F52EE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AE1B9A3-6173-45A1-B5BE-EC426954CE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F4F4C0B4-13DC-4D7B-B897-9A1CED12F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B57D20AA-73B3-4B94-A7AD-2FE81194F16A}"/>
              </a:ext>
            </a:extLst>
          </p:cNvPr>
          <p:cNvSpPr>
            <a:spLocks noGrp="1"/>
          </p:cNvSpPr>
          <p:nvPr>
            <p:ph type="dt" sz="half" idx="10"/>
          </p:nvPr>
        </p:nvSpPr>
        <p:spPr/>
        <p:txBody>
          <a:bodyPr/>
          <a:lstStyle/>
          <a:p>
            <a:fld id="{2776155E-C1DC-4C75-96CF-28CECE22CE2F}" type="datetimeFigureOut">
              <a:rPr lang="zh-CN" altLang="en-US" smtClean="0"/>
              <a:t>2018/2/1</a:t>
            </a:fld>
            <a:endParaRPr lang="zh-CN" altLang="en-US"/>
          </a:p>
        </p:txBody>
      </p:sp>
      <p:sp>
        <p:nvSpPr>
          <p:cNvPr id="6" name="Footer Placeholder 5">
            <a:extLst>
              <a:ext uri="{FF2B5EF4-FFF2-40B4-BE49-F238E27FC236}">
                <a16:creationId xmlns:a16="http://schemas.microsoft.com/office/drawing/2014/main" id="{F22823E3-E16E-4F6F-9681-C873FF6EA8E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795D2DB-7BFC-475F-8089-670C5098437C}"/>
              </a:ext>
            </a:extLst>
          </p:cNvPr>
          <p:cNvSpPr>
            <a:spLocks noGrp="1"/>
          </p:cNvSpPr>
          <p:nvPr>
            <p:ph type="sldNum" sz="quarter" idx="12"/>
          </p:nvPr>
        </p:nvSpPr>
        <p:spPr/>
        <p:txBody>
          <a:bodyPr/>
          <a:lstStyle/>
          <a:p>
            <a:fld id="{5850E9EE-8656-4219-8CBE-A5A5141EB572}" type="slidenum">
              <a:rPr lang="zh-CN" altLang="en-US" smtClean="0"/>
              <a:t>‹#›</a:t>
            </a:fld>
            <a:endParaRPr lang="zh-CN" altLang="en-US"/>
          </a:p>
        </p:txBody>
      </p:sp>
    </p:spTree>
    <p:extLst>
      <p:ext uri="{BB962C8B-B14F-4D97-AF65-F5344CB8AC3E}">
        <p14:creationId xmlns:p14="http://schemas.microsoft.com/office/powerpoint/2010/main" val="248401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232F08-B267-4BDC-A3C0-A6D6F075F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A49EC63-B558-4DD0-931B-C447335E51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6FA3817-00EB-4D07-AE2B-6EBE31FEFC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6155E-C1DC-4C75-96CF-28CECE22CE2F}" type="datetimeFigureOut">
              <a:rPr lang="zh-CN" altLang="en-US" smtClean="0"/>
              <a:t>2018/2/1</a:t>
            </a:fld>
            <a:endParaRPr lang="zh-CN" altLang="en-US"/>
          </a:p>
        </p:txBody>
      </p:sp>
      <p:sp>
        <p:nvSpPr>
          <p:cNvPr id="5" name="Footer Placeholder 4">
            <a:extLst>
              <a:ext uri="{FF2B5EF4-FFF2-40B4-BE49-F238E27FC236}">
                <a16:creationId xmlns:a16="http://schemas.microsoft.com/office/drawing/2014/main" id="{63A3125D-C3C2-461F-A7CE-59FE98978B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361CFC05-6ECD-4D08-9316-1DCCC08AB4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50E9EE-8656-4219-8CBE-A5A5141EB572}" type="slidenum">
              <a:rPr lang="zh-CN" altLang="en-US" smtClean="0"/>
              <a:t>‹#›</a:t>
            </a:fld>
            <a:endParaRPr lang="zh-CN" altLang="en-US"/>
          </a:p>
        </p:txBody>
      </p:sp>
    </p:spTree>
    <p:extLst>
      <p:ext uri="{BB962C8B-B14F-4D97-AF65-F5344CB8AC3E}">
        <p14:creationId xmlns:p14="http://schemas.microsoft.com/office/powerpoint/2010/main" val="355094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0F9B-E547-47D7-A0B7-04DEC6459469}"/>
              </a:ext>
            </a:extLst>
          </p:cNvPr>
          <p:cNvSpPr>
            <a:spLocks noGrp="1"/>
          </p:cNvSpPr>
          <p:nvPr>
            <p:ph type="ctrTitle"/>
          </p:nvPr>
        </p:nvSpPr>
        <p:spPr/>
        <p:txBody>
          <a:bodyPr/>
          <a:lstStyle/>
          <a:p>
            <a:r>
              <a:rPr lang="en-US" altLang="zh-CN" dirty="0"/>
              <a:t>Capstone Meeting</a:t>
            </a:r>
            <a:endParaRPr lang="zh-CN" altLang="en-US" dirty="0"/>
          </a:p>
        </p:txBody>
      </p:sp>
      <p:sp>
        <p:nvSpPr>
          <p:cNvPr id="3" name="Subtitle 2">
            <a:extLst>
              <a:ext uri="{FF2B5EF4-FFF2-40B4-BE49-F238E27FC236}">
                <a16:creationId xmlns:a16="http://schemas.microsoft.com/office/drawing/2014/main" id="{659E24F0-6AE3-49C9-9B96-4B15CBF47F4B}"/>
              </a:ext>
            </a:extLst>
          </p:cNvPr>
          <p:cNvSpPr>
            <a:spLocks noGrp="1"/>
          </p:cNvSpPr>
          <p:nvPr>
            <p:ph type="subTitle" idx="1"/>
          </p:nvPr>
        </p:nvSpPr>
        <p:spPr/>
        <p:txBody>
          <a:bodyPr/>
          <a:lstStyle/>
          <a:p>
            <a:r>
              <a:rPr lang="en-US" altLang="zh-CN" dirty="0"/>
              <a:t>1/25/2018</a:t>
            </a:r>
            <a:endParaRPr lang="zh-CN" altLang="en-US" dirty="0"/>
          </a:p>
        </p:txBody>
      </p:sp>
    </p:spTree>
    <p:extLst>
      <p:ext uri="{BB962C8B-B14F-4D97-AF65-F5344CB8AC3E}">
        <p14:creationId xmlns:p14="http://schemas.microsoft.com/office/powerpoint/2010/main" val="2896878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7885-5B77-4B53-800C-251A918CD466}"/>
              </a:ext>
            </a:extLst>
          </p:cNvPr>
          <p:cNvSpPr>
            <a:spLocks noGrp="1"/>
          </p:cNvSpPr>
          <p:nvPr>
            <p:ph type="title"/>
          </p:nvPr>
        </p:nvSpPr>
        <p:spPr/>
        <p:txBody>
          <a:bodyPr/>
          <a:lstStyle/>
          <a:p>
            <a:r>
              <a:rPr lang="en-US" altLang="zh-CN" dirty="0" err="1"/>
              <a:t>VoxelNet</a:t>
            </a:r>
            <a:endParaRPr lang="zh-CN" altLang="en-US" dirty="0"/>
          </a:p>
        </p:txBody>
      </p:sp>
      <p:sp>
        <p:nvSpPr>
          <p:cNvPr id="3" name="Content Placeholder 2">
            <a:extLst>
              <a:ext uri="{FF2B5EF4-FFF2-40B4-BE49-F238E27FC236}">
                <a16:creationId xmlns:a16="http://schemas.microsoft.com/office/drawing/2014/main" id="{3E8E59DC-0210-4D96-9431-E8127411F18C}"/>
              </a:ext>
            </a:extLst>
          </p:cNvPr>
          <p:cNvSpPr>
            <a:spLocks noGrp="1"/>
          </p:cNvSpPr>
          <p:nvPr>
            <p:ph idx="1"/>
          </p:nvPr>
        </p:nvSpPr>
        <p:spPr/>
        <p:txBody>
          <a:bodyPr/>
          <a:lstStyle/>
          <a:p>
            <a:r>
              <a:rPr lang="en-US" altLang="zh-CN" dirty="0"/>
              <a:t>Shortcomings</a:t>
            </a:r>
          </a:p>
          <a:p>
            <a:pPr lvl="1"/>
            <a:r>
              <a:rPr lang="en-US" altLang="zh-CN" dirty="0"/>
              <a:t>Misalignment of voxels -&gt; fractions</a:t>
            </a:r>
          </a:p>
          <a:p>
            <a:pPr lvl="1"/>
            <a:r>
              <a:rPr lang="en-US" altLang="zh-CN" dirty="0"/>
              <a:t>No attention module</a:t>
            </a:r>
            <a:endParaRPr lang="zh-CN" altLang="en-US" dirty="0"/>
          </a:p>
          <a:p>
            <a:endParaRPr lang="zh-CN" altLang="en-US" dirty="0"/>
          </a:p>
        </p:txBody>
      </p:sp>
      <p:pic>
        <p:nvPicPr>
          <p:cNvPr id="4" name="Picture 3">
            <a:extLst>
              <a:ext uri="{FF2B5EF4-FFF2-40B4-BE49-F238E27FC236}">
                <a16:creationId xmlns:a16="http://schemas.microsoft.com/office/drawing/2014/main" id="{9DF86818-0868-4BCC-9C08-89FDCD81FB0D}"/>
              </a:ext>
            </a:extLst>
          </p:cNvPr>
          <p:cNvPicPr>
            <a:picLocks noChangeAspect="1"/>
          </p:cNvPicPr>
          <p:nvPr/>
        </p:nvPicPr>
        <p:blipFill>
          <a:blip r:embed="rId3"/>
          <a:stretch>
            <a:fillRect/>
          </a:stretch>
        </p:blipFill>
        <p:spPr>
          <a:xfrm>
            <a:off x="1975235" y="3638550"/>
            <a:ext cx="2962055" cy="2036084"/>
          </a:xfrm>
          <a:prstGeom prst="rect">
            <a:avLst/>
          </a:prstGeom>
        </p:spPr>
      </p:pic>
      <p:sp>
        <p:nvSpPr>
          <p:cNvPr id="5" name="Rectangle 4">
            <a:extLst>
              <a:ext uri="{FF2B5EF4-FFF2-40B4-BE49-F238E27FC236}">
                <a16:creationId xmlns:a16="http://schemas.microsoft.com/office/drawing/2014/main" id="{6266B034-B7F4-4DCD-8D94-9F89FCCD2D0E}"/>
              </a:ext>
            </a:extLst>
          </p:cNvPr>
          <p:cNvSpPr/>
          <p:nvPr/>
        </p:nvSpPr>
        <p:spPr>
          <a:xfrm>
            <a:off x="1393795" y="3941685"/>
            <a:ext cx="1578006" cy="14208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92ECBDBA-9BB3-40EB-8466-3AB08C3F1F34}"/>
              </a:ext>
            </a:extLst>
          </p:cNvPr>
          <p:cNvSpPr/>
          <p:nvPr/>
        </p:nvSpPr>
        <p:spPr>
          <a:xfrm>
            <a:off x="2979940" y="3941685"/>
            <a:ext cx="1578006" cy="14208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a:extLst>
              <a:ext uri="{FF2B5EF4-FFF2-40B4-BE49-F238E27FC236}">
                <a16:creationId xmlns:a16="http://schemas.microsoft.com/office/drawing/2014/main" id="{4AF639BF-BBD1-4FFC-8964-19BF9CAD28F1}"/>
              </a:ext>
            </a:extLst>
          </p:cNvPr>
          <p:cNvPicPr>
            <a:picLocks noChangeAspect="1"/>
          </p:cNvPicPr>
          <p:nvPr/>
        </p:nvPicPr>
        <p:blipFill>
          <a:blip r:embed="rId4"/>
          <a:stretch>
            <a:fillRect/>
          </a:stretch>
        </p:blipFill>
        <p:spPr>
          <a:xfrm>
            <a:off x="5936202" y="2975191"/>
            <a:ext cx="5296013" cy="3201772"/>
          </a:xfrm>
          <a:prstGeom prst="rect">
            <a:avLst/>
          </a:prstGeom>
        </p:spPr>
      </p:pic>
    </p:spTree>
    <p:extLst>
      <p:ext uri="{BB962C8B-B14F-4D97-AF65-F5344CB8AC3E}">
        <p14:creationId xmlns:p14="http://schemas.microsoft.com/office/powerpoint/2010/main" val="209411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C695-CF48-4434-85F8-957B0B0E57D3}"/>
              </a:ext>
            </a:extLst>
          </p:cNvPr>
          <p:cNvSpPr>
            <a:spLocks noGrp="1"/>
          </p:cNvSpPr>
          <p:nvPr>
            <p:ph type="title"/>
          </p:nvPr>
        </p:nvSpPr>
        <p:spPr/>
        <p:txBody>
          <a:bodyPr/>
          <a:lstStyle/>
          <a:p>
            <a:r>
              <a:rPr lang="en-US" altLang="zh-CN" dirty="0"/>
              <a:t>Multimodal Late Fusion</a:t>
            </a:r>
            <a:endParaRPr lang="zh-CN" altLang="en-US" dirty="0"/>
          </a:p>
        </p:txBody>
      </p:sp>
      <p:sp>
        <p:nvSpPr>
          <p:cNvPr id="3" name="Content Placeholder 2">
            <a:extLst>
              <a:ext uri="{FF2B5EF4-FFF2-40B4-BE49-F238E27FC236}">
                <a16:creationId xmlns:a16="http://schemas.microsoft.com/office/drawing/2014/main" id="{0D1584FA-AB9A-416A-A7BA-F92AF33A7461}"/>
              </a:ext>
            </a:extLst>
          </p:cNvPr>
          <p:cNvSpPr>
            <a:spLocks noGrp="1"/>
          </p:cNvSpPr>
          <p:nvPr>
            <p:ph idx="1"/>
          </p:nvPr>
        </p:nvSpPr>
        <p:spPr>
          <a:xfrm>
            <a:off x="838200" y="1538378"/>
            <a:ext cx="10515600" cy="4351338"/>
          </a:xfrm>
        </p:spPr>
        <p:txBody>
          <a:bodyPr/>
          <a:lstStyle/>
          <a:p>
            <a:r>
              <a:rPr lang="en-US" altLang="zh-CN" dirty="0"/>
              <a:t>MV3D (RGB+FV+BV)</a:t>
            </a:r>
          </a:p>
          <a:p>
            <a:r>
              <a:rPr lang="en-US" altLang="zh-CN" dirty="0"/>
              <a:t>AVOD (RGB+BEV)</a:t>
            </a:r>
          </a:p>
          <a:p>
            <a:r>
              <a:rPr lang="en-US" altLang="zh-CN" dirty="0" err="1"/>
              <a:t>PointFusion</a:t>
            </a:r>
            <a:r>
              <a:rPr lang="en-US" altLang="zh-CN" dirty="0"/>
              <a:t> (</a:t>
            </a:r>
            <a:r>
              <a:rPr lang="en-US" altLang="zh-CN" dirty="0" err="1"/>
              <a:t>RGB+point</a:t>
            </a:r>
            <a:r>
              <a:rPr lang="en-US" altLang="zh-CN" dirty="0"/>
              <a:t> cloud)</a:t>
            </a:r>
            <a:endParaRPr lang="zh-CN" altLang="en-US" dirty="0"/>
          </a:p>
          <a:p>
            <a:endParaRPr lang="zh-CN" altLang="en-US" dirty="0"/>
          </a:p>
          <a:p>
            <a:endParaRPr lang="zh-CN" altLang="en-US" dirty="0"/>
          </a:p>
        </p:txBody>
      </p:sp>
      <p:sp>
        <p:nvSpPr>
          <p:cNvPr id="5" name="Content Placeholder 2">
            <a:extLst>
              <a:ext uri="{FF2B5EF4-FFF2-40B4-BE49-F238E27FC236}">
                <a16:creationId xmlns:a16="http://schemas.microsoft.com/office/drawing/2014/main" id="{F0D1D0FE-6380-410A-BC16-1A1C19499319}"/>
              </a:ext>
            </a:extLst>
          </p:cNvPr>
          <p:cNvSpPr txBox="1">
            <a:spLocks/>
          </p:cNvSpPr>
          <p:nvPr/>
        </p:nvSpPr>
        <p:spPr>
          <a:xfrm>
            <a:off x="6588513" y="152546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8" name="Content Placeholder 2">
            <a:extLst>
              <a:ext uri="{FF2B5EF4-FFF2-40B4-BE49-F238E27FC236}">
                <a16:creationId xmlns:a16="http://schemas.microsoft.com/office/drawing/2014/main" id="{4168D439-64C0-485F-9CE3-671253A3DE46}"/>
              </a:ext>
            </a:extLst>
          </p:cNvPr>
          <p:cNvSpPr txBox="1">
            <a:spLocks/>
          </p:cNvSpPr>
          <p:nvPr/>
        </p:nvSpPr>
        <p:spPr>
          <a:xfrm>
            <a:off x="838200" y="423862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229385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3B50-DFC0-4344-8422-855EEDFF3742}"/>
              </a:ext>
            </a:extLst>
          </p:cNvPr>
          <p:cNvSpPr>
            <a:spLocks noGrp="1"/>
          </p:cNvSpPr>
          <p:nvPr>
            <p:ph type="title"/>
          </p:nvPr>
        </p:nvSpPr>
        <p:spPr/>
        <p:txBody>
          <a:bodyPr/>
          <a:lstStyle/>
          <a:p>
            <a:r>
              <a:rPr lang="en-US" altLang="zh-CN" dirty="0"/>
              <a:t>MV3D</a:t>
            </a:r>
            <a:endParaRPr lang="zh-CN" altLang="en-US" dirty="0"/>
          </a:p>
        </p:txBody>
      </p:sp>
      <p:sp>
        <p:nvSpPr>
          <p:cNvPr id="3" name="Content Placeholder 2">
            <a:extLst>
              <a:ext uri="{FF2B5EF4-FFF2-40B4-BE49-F238E27FC236}">
                <a16:creationId xmlns:a16="http://schemas.microsoft.com/office/drawing/2014/main" id="{DEDD941A-4540-4624-B483-2F2BD77B9881}"/>
              </a:ext>
            </a:extLst>
          </p:cNvPr>
          <p:cNvSpPr>
            <a:spLocks noGrp="1"/>
          </p:cNvSpPr>
          <p:nvPr>
            <p:ph idx="1"/>
          </p:nvPr>
        </p:nvSpPr>
        <p:spPr/>
        <p:txBody>
          <a:bodyPr/>
          <a:lstStyle/>
          <a:p>
            <a:r>
              <a:rPr lang="en-US" altLang="zh-CN" dirty="0"/>
              <a:t>Inputs:</a:t>
            </a:r>
          </a:p>
          <a:p>
            <a:pPr lvl="1"/>
            <a:r>
              <a:rPr lang="en-US" altLang="zh-CN" dirty="0"/>
              <a:t>RGB </a:t>
            </a:r>
          </a:p>
          <a:p>
            <a:pPr lvl="1"/>
            <a:r>
              <a:rPr lang="en-US" altLang="zh-CN" dirty="0"/>
              <a:t>front view </a:t>
            </a:r>
          </a:p>
          <a:p>
            <a:pPr lvl="1"/>
            <a:r>
              <a:rPr lang="en-US" altLang="zh-CN" dirty="0"/>
              <a:t>bird view</a:t>
            </a:r>
          </a:p>
        </p:txBody>
      </p:sp>
      <p:pic>
        <p:nvPicPr>
          <p:cNvPr id="4" name="Picture 3">
            <a:extLst>
              <a:ext uri="{FF2B5EF4-FFF2-40B4-BE49-F238E27FC236}">
                <a16:creationId xmlns:a16="http://schemas.microsoft.com/office/drawing/2014/main" id="{FEFBF92C-42E7-424E-A94D-5C8E9D917FE7}"/>
              </a:ext>
            </a:extLst>
          </p:cNvPr>
          <p:cNvPicPr>
            <a:picLocks noChangeAspect="1"/>
          </p:cNvPicPr>
          <p:nvPr/>
        </p:nvPicPr>
        <p:blipFill>
          <a:blip r:embed="rId3"/>
          <a:stretch>
            <a:fillRect/>
          </a:stretch>
        </p:blipFill>
        <p:spPr>
          <a:xfrm>
            <a:off x="1841111" y="3515370"/>
            <a:ext cx="7434969" cy="3251189"/>
          </a:xfrm>
          <a:prstGeom prst="rect">
            <a:avLst/>
          </a:prstGeom>
        </p:spPr>
      </p:pic>
      <p:pic>
        <p:nvPicPr>
          <p:cNvPr id="6" name="Picture 5">
            <a:extLst>
              <a:ext uri="{FF2B5EF4-FFF2-40B4-BE49-F238E27FC236}">
                <a16:creationId xmlns:a16="http://schemas.microsoft.com/office/drawing/2014/main" id="{761BA082-42CB-4CA0-836E-E6B178992AE4}"/>
              </a:ext>
            </a:extLst>
          </p:cNvPr>
          <p:cNvPicPr>
            <a:picLocks noChangeAspect="1"/>
          </p:cNvPicPr>
          <p:nvPr/>
        </p:nvPicPr>
        <p:blipFill>
          <a:blip r:embed="rId4"/>
          <a:stretch>
            <a:fillRect/>
          </a:stretch>
        </p:blipFill>
        <p:spPr>
          <a:xfrm>
            <a:off x="4516755" y="640963"/>
            <a:ext cx="3326765" cy="1344523"/>
          </a:xfrm>
          <a:prstGeom prst="rect">
            <a:avLst/>
          </a:prstGeom>
        </p:spPr>
      </p:pic>
      <p:pic>
        <p:nvPicPr>
          <p:cNvPr id="7" name="Picture 6">
            <a:extLst>
              <a:ext uri="{FF2B5EF4-FFF2-40B4-BE49-F238E27FC236}">
                <a16:creationId xmlns:a16="http://schemas.microsoft.com/office/drawing/2014/main" id="{3A2183B3-B602-42E0-8DA7-239154DD1BB2}"/>
              </a:ext>
            </a:extLst>
          </p:cNvPr>
          <p:cNvPicPr>
            <a:picLocks noChangeAspect="1"/>
          </p:cNvPicPr>
          <p:nvPr/>
        </p:nvPicPr>
        <p:blipFill>
          <a:blip r:embed="rId5"/>
          <a:stretch>
            <a:fillRect/>
          </a:stretch>
        </p:blipFill>
        <p:spPr>
          <a:xfrm>
            <a:off x="8691110" y="614297"/>
            <a:ext cx="2623955" cy="1563057"/>
          </a:xfrm>
          <a:prstGeom prst="rect">
            <a:avLst/>
          </a:prstGeom>
        </p:spPr>
      </p:pic>
      <p:pic>
        <p:nvPicPr>
          <p:cNvPr id="8" name="Picture 7">
            <a:extLst>
              <a:ext uri="{FF2B5EF4-FFF2-40B4-BE49-F238E27FC236}">
                <a16:creationId xmlns:a16="http://schemas.microsoft.com/office/drawing/2014/main" id="{D8438257-C8E7-45EF-B546-F9A2C395B5F5}"/>
              </a:ext>
            </a:extLst>
          </p:cNvPr>
          <p:cNvPicPr>
            <a:picLocks noChangeAspect="1"/>
          </p:cNvPicPr>
          <p:nvPr/>
        </p:nvPicPr>
        <p:blipFill>
          <a:blip r:embed="rId6"/>
          <a:stretch>
            <a:fillRect/>
          </a:stretch>
        </p:blipFill>
        <p:spPr>
          <a:xfrm>
            <a:off x="6320472" y="2292828"/>
            <a:ext cx="3228975" cy="1038225"/>
          </a:xfrm>
          <a:prstGeom prst="rect">
            <a:avLst/>
          </a:prstGeom>
        </p:spPr>
      </p:pic>
    </p:spTree>
    <p:extLst>
      <p:ext uri="{BB962C8B-B14F-4D97-AF65-F5344CB8AC3E}">
        <p14:creationId xmlns:p14="http://schemas.microsoft.com/office/powerpoint/2010/main" val="1391934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402F-AAF5-44FD-916E-CC9286B8AF2A}"/>
              </a:ext>
            </a:extLst>
          </p:cNvPr>
          <p:cNvSpPr>
            <a:spLocks noGrp="1"/>
          </p:cNvSpPr>
          <p:nvPr>
            <p:ph type="title"/>
          </p:nvPr>
        </p:nvSpPr>
        <p:spPr/>
        <p:txBody>
          <a:bodyPr/>
          <a:lstStyle/>
          <a:p>
            <a:r>
              <a:rPr lang="en-US" altLang="zh-CN" dirty="0"/>
              <a:t>MV3D</a:t>
            </a:r>
            <a:endParaRPr lang="zh-CN" altLang="en-US" dirty="0"/>
          </a:p>
        </p:txBody>
      </p:sp>
      <p:sp>
        <p:nvSpPr>
          <p:cNvPr id="3" name="Content Placeholder 2">
            <a:extLst>
              <a:ext uri="{FF2B5EF4-FFF2-40B4-BE49-F238E27FC236}">
                <a16:creationId xmlns:a16="http://schemas.microsoft.com/office/drawing/2014/main" id="{B5E1B432-7692-4206-A664-D49F03D90B26}"/>
              </a:ext>
            </a:extLst>
          </p:cNvPr>
          <p:cNvSpPr>
            <a:spLocks noGrp="1"/>
          </p:cNvSpPr>
          <p:nvPr>
            <p:ph idx="1"/>
          </p:nvPr>
        </p:nvSpPr>
        <p:spPr/>
        <p:txBody>
          <a:bodyPr/>
          <a:lstStyle/>
          <a:p>
            <a:r>
              <a:rPr lang="en-US" altLang="zh-CN" dirty="0"/>
              <a:t>Deep fusion</a:t>
            </a:r>
          </a:p>
          <a:p>
            <a:pPr lvl="1"/>
            <a:r>
              <a:rPr lang="en-US" altLang="zh-CN" dirty="0"/>
              <a:t>Fusion at each layer</a:t>
            </a:r>
          </a:p>
          <a:p>
            <a:pPr lvl="1"/>
            <a:r>
              <a:rPr lang="en-US" altLang="zh-CN" dirty="0"/>
              <a:t>Modal specific regularization</a:t>
            </a:r>
            <a:endParaRPr lang="zh-CN" altLang="en-US" dirty="0"/>
          </a:p>
        </p:txBody>
      </p:sp>
      <p:pic>
        <p:nvPicPr>
          <p:cNvPr id="4" name="Picture 3">
            <a:extLst>
              <a:ext uri="{FF2B5EF4-FFF2-40B4-BE49-F238E27FC236}">
                <a16:creationId xmlns:a16="http://schemas.microsoft.com/office/drawing/2014/main" id="{C65157EB-49C5-4153-9E56-14EF3B898832}"/>
              </a:ext>
            </a:extLst>
          </p:cNvPr>
          <p:cNvPicPr>
            <a:picLocks noChangeAspect="1"/>
          </p:cNvPicPr>
          <p:nvPr/>
        </p:nvPicPr>
        <p:blipFill>
          <a:blip r:embed="rId3"/>
          <a:stretch>
            <a:fillRect/>
          </a:stretch>
        </p:blipFill>
        <p:spPr>
          <a:xfrm>
            <a:off x="1138237" y="3678238"/>
            <a:ext cx="4220819" cy="2498725"/>
          </a:xfrm>
          <a:prstGeom prst="rect">
            <a:avLst/>
          </a:prstGeom>
        </p:spPr>
      </p:pic>
      <p:pic>
        <p:nvPicPr>
          <p:cNvPr id="5" name="Picture 4">
            <a:extLst>
              <a:ext uri="{FF2B5EF4-FFF2-40B4-BE49-F238E27FC236}">
                <a16:creationId xmlns:a16="http://schemas.microsoft.com/office/drawing/2014/main" id="{7A5EDCED-503F-4405-91E5-AEDA05517D81}"/>
              </a:ext>
            </a:extLst>
          </p:cNvPr>
          <p:cNvPicPr>
            <a:picLocks noChangeAspect="1"/>
          </p:cNvPicPr>
          <p:nvPr/>
        </p:nvPicPr>
        <p:blipFill>
          <a:blip r:embed="rId4"/>
          <a:stretch>
            <a:fillRect/>
          </a:stretch>
        </p:blipFill>
        <p:spPr>
          <a:xfrm>
            <a:off x="5851526" y="2350787"/>
            <a:ext cx="5802312" cy="3961113"/>
          </a:xfrm>
          <a:prstGeom prst="rect">
            <a:avLst/>
          </a:prstGeom>
        </p:spPr>
      </p:pic>
    </p:spTree>
    <p:extLst>
      <p:ext uri="{BB962C8B-B14F-4D97-AF65-F5344CB8AC3E}">
        <p14:creationId xmlns:p14="http://schemas.microsoft.com/office/powerpoint/2010/main" val="514109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DC5A-670E-4CC9-A350-B78CE1C2C9A0}"/>
              </a:ext>
            </a:extLst>
          </p:cNvPr>
          <p:cNvSpPr>
            <a:spLocks noGrp="1"/>
          </p:cNvSpPr>
          <p:nvPr>
            <p:ph type="title"/>
          </p:nvPr>
        </p:nvSpPr>
        <p:spPr/>
        <p:txBody>
          <a:bodyPr/>
          <a:lstStyle/>
          <a:p>
            <a:r>
              <a:rPr lang="en-US" altLang="zh-CN" dirty="0"/>
              <a:t>AVOD</a:t>
            </a:r>
            <a:endParaRPr lang="zh-CN" altLang="en-US" dirty="0"/>
          </a:p>
        </p:txBody>
      </p:sp>
      <p:sp>
        <p:nvSpPr>
          <p:cNvPr id="3" name="Content Placeholder 2">
            <a:extLst>
              <a:ext uri="{FF2B5EF4-FFF2-40B4-BE49-F238E27FC236}">
                <a16:creationId xmlns:a16="http://schemas.microsoft.com/office/drawing/2014/main" id="{C38C5251-6D72-4B18-A1FB-13C1DF209F86}"/>
              </a:ext>
            </a:extLst>
          </p:cNvPr>
          <p:cNvSpPr>
            <a:spLocks noGrp="1"/>
          </p:cNvSpPr>
          <p:nvPr>
            <p:ph idx="1"/>
          </p:nvPr>
        </p:nvSpPr>
        <p:spPr/>
        <p:txBody>
          <a:bodyPr/>
          <a:lstStyle/>
          <a:p>
            <a:r>
              <a:rPr lang="en-US" altLang="zh-CN" dirty="0"/>
              <a:t>Naïve late fusion + NMS</a:t>
            </a:r>
            <a:endParaRPr lang="zh-CN" altLang="en-US" dirty="0"/>
          </a:p>
        </p:txBody>
      </p:sp>
      <p:pic>
        <p:nvPicPr>
          <p:cNvPr id="4" name="Picture 3">
            <a:extLst>
              <a:ext uri="{FF2B5EF4-FFF2-40B4-BE49-F238E27FC236}">
                <a16:creationId xmlns:a16="http://schemas.microsoft.com/office/drawing/2014/main" id="{7CAAB88D-8884-4423-8818-1B2A1CF60376}"/>
              </a:ext>
            </a:extLst>
          </p:cNvPr>
          <p:cNvPicPr>
            <a:picLocks noChangeAspect="1"/>
          </p:cNvPicPr>
          <p:nvPr/>
        </p:nvPicPr>
        <p:blipFill>
          <a:blip r:embed="rId3"/>
          <a:stretch>
            <a:fillRect/>
          </a:stretch>
        </p:blipFill>
        <p:spPr>
          <a:xfrm>
            <a:off x="619139" y="2536508"/>
            <a:ext cx="10953722" cy="3640455"/>
          </a:xfrm>
          <a:prstGeom prst="rect">
            <a:avLst/>
          </a:prstGeom>
        </p:spPr>
      </p:pic>
    </p:spTree>
    <p:extLst>
      <p:ext uri="{BB962C8B-B14F-4D97-AF65-F5344CB8AC3E}">
        <p14:creationId xmlns:p14="http://schemas.microsoft.com/office/powerpoint/2010/main" val="1227089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3867-9EC2-40FC-A4D3-79AA431A09EB}"/>
              </a:ext>
            </a:extLst>
          </p:cNvPr>
          <p:cNvSpPr>
            <a:spLocks noGrp="1"/>
          </p:cNvSpPr>
          <p:nvPr>
            <p:ph type="title"/>
          </p:nvPr>
        </p:nvSpPr>
        <p:spPr/>
        <p:txBody>
          <a:bodyPr/>
          <a:lstStyle/>
          <a:p>
            <a:r>
              <a:rPr lang="en-US" altLang="zh-CN" dirty="0" err="1"/>
              <a:t>PointFusion</a:t>
            </a:r>
            <a:endParaRPr lang="zh-CN" altLang="en-US" dirty="0"/>
          </a:p>
        </p:txBody>
      </p:sp>
      <p:sp>
        <p:nvSpPr>
          <p:cNvPr id="3" name="Content Placeholder 2">
            <a:extLst>
              <a:ext uri="{FF2B5EF4-FFF2-40B4-BE49-F238E27FC236}">
                <a16:creationId xmlns:a16="http://schemas.microsoft.com/office/drawing/2014/main" id="{EF9B7EF0-6131-454C-AD52-E5ECEC19CA5A}"/>
              </a:ext>
            </a:extLst>
          </p:cNvPr>
          <p:cNvSpPr>
            <a:spLocks noGrp="1"/>
          </p:cNvSpPr>
          <p:nvPr>
            <p:ph idx="1"/>
          </p:nvPr>
        </p:nvSpPr>
        <p:spPr/>
        <p:txBody>
          <a:bodyPr/>
          <a:lstStyle/>
          <a:p>
            <a:r>
              <a:rPr lang="en-US" altLang="zh-CN" dirty="0"/>
              <a:t>Global + point-wise feature</a:t>
            </a:r>
            <a:endParaRPr lang="zh-CN" altLang="en-US" dirty="0"/>
          </a:p>
        </p:txBody>
      </p:sp>
      <p:pic>
        <p:nvPicPr>
          <p:cNvPr id="4" name="Picture 3">
            <a:extLst>
              <a:ext uri="{FF2B5EF4-FFF2-40B4-BE49-F238E27FC236}">
                <a16:creationId xmlns:a16="http://schemas.microsoft.com/office/drawing/2014/main" id="{3FB4DD8D-D1FA-4760-B563-550BE5EE83A8}"/>
              </a:ext>
            </a:extLst>
          </p:cNvPr>
          <p:cNvPicPr>
            <a:picLocks noChangeAspect="1"/>
          </p:cNvPicPr>
          <p:nvPr/>
        </p:nvPicPr>
        <p:blipFill>
          <a:blip r:embed="rId2"/>
          <a:stretch>
            <a:fillRect/>
          </a:stretch>
        </p:blipFill>
        <p:spPr>
          <a:xfrm>
            <a:off x="977748" y="2657630"/>
            <a:ext cx="10447172" cy="3835245"/>
          </a:xfrm>
          <a:prstGeom prst="rect">
            <a:avLst/>
          </a:prstGeom>
        </p:spPr>
      </p:pic>
    </p:spTree>
    <p:extLst>
      <p:ext uri="{BB962C8B-B14F-4D97-AF65-F5344CB8AC3E}">
        <p14:creationId xmlns:p14="http://schemas.microsoft.com/office/powerpoint/2010/main" val="2875842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C695-CF48-4434-85F8-957B0B0E57D3}"/>
              </a:ext>
            </a:extLst>
          </p:cNvPr>
          <p:cNvSpPr>
            <a:spLocks noGrp="1"/>
          </p:cNvSpPr>
          <p:nvPr>
            <p:ph type="title"/>
          </p:nvPr>
        </p:nvSpPr>
        <p:spPr/>
        <p:txBody>
          <a:bodyPr/>
          <a:lstStyle/>
          <a:p>
            <a:r>
              <a:rPr lang="en-US" altLang="zh-CN" dirty="0"/>
              <a:t>Multimodal Late Fusion</a:t>
            </a:r>
            <a:endParaRPr lang="zh-CN" altLang="en-US" dirty="0"/>
          </a:p>
        </p:txBody>
      </p:sp>
      <p:sp>
        <p:nvSpPr>
          <p:cNvPr id="3" name="Content Placeholder 2">
            <a:extLst>
              <a:ext uri="{FF2B5EF4-FFF2-40B4-BE49-F238E27FC236}">
                <a16:creationId xmlns:a16="http://schemas.microsoft.com/office/drawing/2014/main" id="{0D1584FA-AB9A-416A-A7BA-F92AF33A7461}"/>
              </a:ext>
            </a:extLst>
          </p:cNvPr>
          <p:cNvSpPr>
            <a:spLocks noGrp="1"/>
          </p:cNvSpPr>
          <p:nvPr>
            <p:ph idx="1"/>
          </p:nvPr>
        </p:nvSpPr>
        <p:spPr>
          <a:xfrm>
            <a:off x="838200" y="1538378"/>
            <a:ext cx="10515600" cy="4351338"/>
          </a:xfrm>
        </p:spPr>
        <p:txBody>
          <a:bodyPr/>
          <a:lstStyle/>
          <a:p>
            <a:r>
              <a:rPr lang="en-US" altLang="zh-CN" dirty="0"/>
              <a:t>MV3D</a:t>
            </a:r>
            <a:endParaRPr lang="zh-CN" altLang="en-US" dirty="0"/>
          </a:p>
        </p:txBody>
      </p:sp>
      <p:pic>
        <p:nvPicPr>
          <p:cNvPr id="4" name="Picture 3">
            <a:extLst>
              <a:ext uri="{FF2B5EF4-FFF2-40B4-BE49-F238E27FC236}">
                <a16:creationId xmlns:a16="http://schemas.microsoft.com/office/drawing/2014/main" id="{FDF8DFDB-3538-429E-8996-2387FAFD627B}"/>
              </a:ext>
            </a:extLst>
          </p:cNvPr>
          <p:cNvPicPr>
            <a:picLocks noChangeAspect="1"/>
          </p:cNvPicPr>
          <p:nvPr/>
        </p:nvPicPr>
        <p:blipFill>
          <a:blip r:embed="rId2"/>
          <a:stretch>
            <a:fillRect/>
          </a:stretch>
        </p:blipFill>
        <p:spPr>
          <a:xfrm>
            <a:off x="469512" y="2006658"/>
            <a:ext cx="5064513" cy="2214628"/>
          </a:xfrm>
          <a:prstGeom prst="rect">
            <a:avLst/>
          </a:prstGeom>
        </p:spPr>
      </p:pic>
      <p:sp>
        <p:nvSpPr>
          <p:cNvPr id="5" name="Content Placeholder 2">
            <a:extLst>
              <a:ext uri="{FF2B5EF4-FFF2-40B4-BE49-F238E27FC236}">
                <a16:creationId xmlns:a16="http://schemas.microsoft.com/office/drawing/2014/main" id="{F0D1D0FE-6380-410A-BC16-1A1C19499319}"/>
              </a:ext>
            </a:extLst>
          </p:cNvPr>
          <p:cNvSpPr txBox="1">
            <a:spLocks/>
          </p:cNvSpPr>
          <p:nvPr/>
        </p:nvSpPr>
        <p:spPr>
          <a:xfrm>
            <a:off x="6588513" y="152546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AVOD</a:t>
            </a:r>
            <a:endParaRPr lang="zh-CN" altLang="en-US" dirty="0"/>
          </a:p>
        </p:txBody>
      </p:sp>
      <p:pic>
        <p:nvPicPr>
          <p:cNvPr id="6" name="Picture 5">
            <a:extLst>
              <a:ext uri="{FF2B5EF4-FFF2-40B4-BE49-F238E27FC236}">
                <a16:creationId xmlns:a16="http://schemas.microsoft.com/office/drawing/2014/main" id="{9684FD5B-2BB3-4752-B11A-4A925A4BD6E3}"/>
              </a:ext>
            </a:extLst>
          </p:cNvPr>
          <p:cNvPicPr>
            <a:picLocks noChangeAspect="1"/>
          </p:cNvPicPr>
          <p:nvPr/>
        </p:nvPicPr>
        <p:blipFill>
          <a:blip r:embed="rId3"/>
          <a:stretch>
            <a:fillRect/>
          </a:stretch>
        </p:blipFill>
        <p:spPr>
          <a:xfrm>
            <a:off x="5877496" y="2006657"/>
            <a:ext cx="6314504" cy="2098617"/>
          </a:xfrm>
          <a:prstGeom prst="rect">
            <a:avLst/>
          </a:prstGeom>
        </p:spPr>
      </p:pic>
      <p:sp>
        <p:nvSpPr>
          <p:cNvPr id="8" name="Content Placeholder 2">
            <a:extLst>
              <a:ext uri="{FF2B5EF4-FFF2-40B4-BE49-F238E27FC236}">
                <a16:creationId xmlns:a16="http://schemas.microsoft.com/office/drawing/2014/main" id="{4168D439-64C0-485F-9CE3-671253A3DE46}"/>
              </a:ext>
            </a:extLst>
          </p:cNvPr>
          <p:cNvSpPr txBox="1">
            <a:spLocks/>
          </p:cNvSpPr>
          <p:nvPr/>
        </p:nvSpPr>
        <p:spPr>
          <a:xfrm>
            <a:off x="838200" y="423862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PointFusion</a:t>
            </a:r>
            <a:endParaRPr lang="zh-CN" altLang="en-US" dirty="0"/>
          </a:p>
        </p:txBody>
      </p:sp>
      <p:pic>
        <p:nvPicPr>
          <p:cNvPr id="9" name="Picture 8">
            <a:extLst>
              <a:ext uri="{FF2B5EF4-FFF2-40B4-BE49-F238E27FC236}">
                <a16:creationId xmlns:a16="http://schemas.microsoft.com/office/drawing/2014/main" id="{A780633A-0CBD-43D6-AC94-E1C4B334E661}"/>
              </a:ext>
            </a:extLst>
          </p:cNvPr>
          <p:cNvPicPr>
            <a:picLocks noChangeAspect="1"/>
          </p:cNvPicPr>
          <p:nvPr/>
        </p:nvPicPr>
        <p:blipFill>
          <a:blip r:embed="rId4"/>
          <a:stretch>
            <a:fillRect/>
          </a:stretch>
        </p:blipFill>
        <p:spPr>
          <a:xfrm>
            <a:off x="298642" y="4628035"/>
            <a:ext cx="5762627" cy="2115509"/>
          </a:xfrm>
          <a:prstGeom prst="rect">
            <a:avLst/>
          </a:prstGeom>
        </p:spPr>
      </p:pic>
    </p:spTree>
    <p:extLst>
      <p:ext uri="{BB962C8B-B14F-4D97-AF65-F5344CB8AC3E}">
        <p14:creationId xmlns:p14="http://schemas.microsoft.com/office/powerpoint/2010/main" val="3154049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5BAE-E43D-4B43-9C61-301C9787CB8B}"/>
              </a:ext>
            </a:extLst>
          </p:cNvPr>
          <p:cNvSpPr>
            <a:spLocks noGrp="1"/>
          </p:cNvSpPr>
          <p:nvPr>
            <p:ph type="title"/>
          </p:nvPr>
        </p:nvSpPr>
        <p:spPr/>
        <p:txBody>
          <a:bodyPr/>
          <a:lstStyle/>
          <a:p>
            <a:endParaRPr lang="zh-CN" altLang="en-US" dirty="0"/>
          </a:p>
        </p:txBody>
      </p:sp>
      <p:sp>
        <p:nvSpPr>
          <p:cNvPr id="3" name="Content Placeholder 2">
            <a:extLst>
              <a:ext uri="{FF2B5EF4-FFF2-40B4-BE49-F238E27FC236}">
                <a16:creationId xmlns:a16="http://schemas.microsoft.com/office/drawing/2014/main" id="{E02D3A44-06FE-43B1-9CEE-56F55039D220}"/>
              </a:ext>
            </a:extLst>
          </p:cNvPr>
          <p:cNvSpPr>
            <a:spLocks noGrp="1"/>
          </p:cNvSpPr>
          <p:nvPr>
            <p:ph idx="1"/>
          </p:nvPr>
        </p:nvSpPr>
        <p:spPr/>
        <p:txBody>
          <a:bodyPr>
            <a:normAutofit lnSpcReduction="10000"/>
          </a:bodyPr>
          <a:lstStyle/>
          <a:p>
            <a:r>
              <a:rPr lang="en-US" altLang="zh-CN" dirty="0"/>
              <a:t>Detection</a:t>
            </a:r>
          </a:p>
          <a:p>
            <a:pPr lvl="1"/>
            <a:r>
              <a:rPr lang="en-US" altLang="zh-CN" dirty="0"/>
              <a:t>Efficient search in large 3D point cloud using selective search/inference (</a:t>
            </a:r>
            <a:r>
              <a:rPr lang="en-US" altLang="zh-CN" dirty="0" err="1"/>
              <a:t>VoxelNet</a:t>
            </a:r>
            <a:r>
              <a:rPr lang="en-US" altLang="zh-CN" dirty="0"/>
              <a:t>)</a:t>
            </a:r>
          </a:p>
          <a:p>
            <a:pPr lvl="1"/>
            <a:r>
              <a:rPr lang="en-US" altLang="zh-CN" dirty="0"/>
              <a:t>How to incorporate geometric information to help 2D detection or use geometric information as feedback(f-</a:t>
            </a:r>
            <a:r>
              <a:rPr lang="en-US" altLang="zh-CN" dirty="0" err="1"/>
              <a:t>pointnet</a:t>
            </a:r>
            <a:r>
              <a:rPr lang="en-US" altLang="zh-CN" dirty="0"/>
              <a:t>) for region proposal.</a:t>
            </a:r>
          </a:p>
          <a:p>
            <a:r>
              <a:rPr lang="en-US" altLang="zh-CN" dirty="0"/>
              <a:t>Recognition</a:t>
            </a:r>
          </a:p>
          <a:p>
            <a:pPr lvl="1"/>
            <a:r>
              <a:rPr lang="en-US" altLang="zh-CN" dirty="0"/>
              <a:t>Multimodal learning</a:t>
            </a:r>
          </a:p>
          <a:p>
            <a:pPr lvl="1"/>
            <a:r>
              <a:rPr lang="en-US" altLang="zh-CN" dirty="0"/>
              <a:t>Efficient model for point cloud understanding(</a:t>
            </a:r>
            <a:r>
              <a:rPr lang="en-US" altLang="zh-CN" dirty="0" err="1"/>
              <a:t>kd</a:t>
            </a:r>
            <a:r>
              <a:rPr lang="en-US" altLang="zh-CN" dirty="0"/>
              <a:t>-network, O-CNN, point </a:t>
            </a:r>
            <a:r>
              <a:rPr lang="en-US" altLang="zh-CN" dirty="0" err="1"/>
              <a:t>supergraph</a:t>
            </a:r>
            <a:r>
              <a:rPr lang="en-US" altLang="zh-CN" dirty="0"/>
              <a:t>, </a:t>
            </a:r>
            <a:r>
              <a:rPr lang="en-US" altLang="zh-CN" dirty="0" err="1"/>
              <a:t>pointnet</a:t>
            </a:r>
            <a:r>
              <a:rPr lang="en-US" altLang="zh-CN"/>
              <a:t>++)</a:t>
            </a:r>
            <a:endParaRPr lang="en-US" altLang="zh-CN" dirty="0"/>
          </a:p>
          <a:p>
            <a:pPr lvl="1"/>
            <a:r>
              <a:rPr lang="en-US" altLang="zh-CN" dirty="0"/>
              <a:t>How to recognize occluded or deformed point cloud models</a:t>
            </a:r>
          </a:p>
          <a:p>
            <a:pPr lvl="1"/>
            <a:r>
              <a:rPr lang="en-US" altLang="zh-CN" dirty="0"/>
              <a:t>2.5D-&gt;3D point cloud completion (inferring invisible points from perspective point cloud)</a:t>
            </a:r>
            <a:endParaRPr lang="zh-CN" altLang="en-US" dirty="0"/>
          </a:p>
        </p:txBody>
      </p:sp>
    </p:spTree>
    <p:extLst>
      <p:ext uri="{BB962C8B-B14F-4D97-AF65-F5344CB8AC3E}">
        <p14:creationId xmlns:p14="http://schemas.microsoft.com/office/powerpoint/2010/main" val="888222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RGB-D Object Recognition using Multi-modal Learning</a:t>
            </a:r>
            <a:endParaRPr lang="zh-CN" altLang="en-US" sz="3200"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04664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Project Introduction</a:t>
            </a:r>
            <a:endParaRPr lang="zh-CN" altLang="en-US" dirty="0"/>
          </a:p>
        </p:txBody>
      </p:sp>
      <p:sp>
        <p:nvSpPr>
          <p:cNvPr id="3" name="内容占位符 2"/>
          <p:cNvSpPr>
            <a:spLocks noGrp="1"/>
          </p:cNvSpPr>
          <p:nvPr>
            <p:ph idx="1"/>
          </p:nvPr>
        </p:nvSpPr>
        <p:spPr/>
        <p:txBody>
          <a:bodyPr/>
          <a:lstStyle/>
          <a:p>
            <a:r>
              <a:rPr lang="en-US" altLang="zh-CN" dirty="0"/>
              <a:t>Goal</a:t>
            </a:r>
          </a:p>
          <a:p>
            <a:pPr lvl="1"/>
            <a:r>
              <a:rPr lang="en-US" altLang="zh-CN" dirty="0"/>
              <a:t>RGB-D Object Recognition</a:t>
            </a:r>
          </a:p>
          <a:p>
            <a:pPr lvl="1"/>
            <a:r>
              <a:rPr lang="en-US" altLang="zh-CN" dirty="0"/>
              <a:t>Better Feature Representation</a:t>
            </a:r>
          </a:p>
          <a:p>
            <a:pPr lvl="1"/>
            <a:r>
              <a:rPr lang="en-US" altLang="zh-CN" dirty="0"/>
              <a:t>fully Utilize Multi-Modal Information </a:t>
            </a:r>
          </a:p>
          <a:p>
            <a:r>
              <a:rPr lang="en-US" altLang="zh-CN" dirty="0"/>
              <a:t>Method</a:t>
            </a:r>
          </a:p>
          <a:p>
            <a:pPr lvl="1"/>
            <a:r>
              <a:rPr lang="en-US" altLang="zh-CN" dirty="0"/>
              <a:t>Multi-Modal learning</a:t>
            </a:r>
          </a:p>
          <a:p>
            <a:pPr lvl="1"/>
            <a:r>
              <a:rPr lang="en-US" altLang="zh-CN" dirty="0"/>
              <a:t>Representation learning</a:t>
            </a:r>
          </a:p>
        </p:txBody>
      </p:sp>
      <p:pic>
        <p:nvPicPr>
          <p:cNvPr id="5" name="图片 4"/>
          <p:cNvPicPr>
            <a:picLocks noChangeAspect="1"/>
          </p:cNvPicPr>
          <p:nvPr/>
        </p:nvPicPr>
        <p:blipFill>
          <a:blip r:embed="rId3"/>
          <a:stretch>
            <a:fillRect/>
          </a:stretch>
        </p:blipFill>
        <p:spPr>
          <a:xfrm>
            <a:off x="6753447" y="1474623"/>
            <a:ext cx="4600353" cy="2668955"/>
          </a:xfrm>
          <a:prstGeom prst="rect">
            <a:avLst/>
          </a:prstGeom>
        </p:spPr>
      </p:pic>
    </p:spTree>
    <p:extLst>
      <p:ext uri="{BB962C8B-B14F-4D97-AF65-F5344CB8AC3E}">
        <p14:creationId xmlns:p14="http://schemas.microsoft.com/office/powerpoint/2010/main" val="64351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6EED-F3FE-4134-AE24-A55FDF483478}"/>
              </a:ext>
            </a:extLst>
          </p:cNvPr>
          <p:cNvSpPr>
            <a:spLocks noGrp="1"/>
          </p:cNvSpPr>
          <p:nvPr>
            <p:ph type="title"/>
          </p:nvPr>
        </p:nvSpPr>
        <p:spPr/>
        <p:txBody>
          <a:bodyPr/>
          <a:lstStyle/>
          <a:p>
            <a:r>
              <a:rPr lang="en-US" altLang="zh-CN" dirty="0"/>
              <a:t>3D detection</a:t>
            </a:r>
            <a:endParaRPr lang="zh-CN" altLang="en-US" dirty="0"/>
          </a:p>
        </p:txBody>
      </p:sp>
      <p:sp>
        <p:nvSpPr>
          <p:cNvPr id="3" name="Content Placeholder 2">
            <a:extLst>
              <a:ext uri="{FF2B5EF4-FFF2-40B4-BE49-F238E27FC236}">
                <a16:creationId xmlns:a16="http://schemas.microsoft.com/office/drawing/2014/main" id="{FDE17988-6D4E-48CB-8741-E194E88F6476}"/>
              </a:ext>
            </a:extLst>
          </p:cNvPr>
          <p:cNvSpPr>
            <a:spLocks noGrp="1"/>
          </p:cNvSpPr>
          <p:nvPr>
            <p:ph idx="1"/>
          </p:nvPr>
        </p:nvSpPr>
        <p:spPr/>
        <p:txBody>
          <a:bodyPr/>
          <a:lstStyle/>
          <a:p>
            <a:r>
              <a:rPr lang="en-US" altLang="zh-CN" dirty="0"/>
              <a:t>3D detection </a:t>
            </a:r>
            <a:r>
              <a:rPr lang="en-US" altLang="zh-CN" dirty="0" err="1"/>
              <a:t>v.s</a:t>
            </a:r>
            <a:r>
              <a:rPr lang="en-US" altLang="zh-CN" dirty="0"/>
              <a:t>. 2D detection</a:t>
            </a:r>
          </a:p>
          <a:p>
            <a:pPr lvl="1"/>
            <a:r>
              <a:rPr lang="en-US" altLang="zh-CN" dirty="0"/>
              <a:t>RGB-D(2.5D)/RGB, geometric data(3D) </a:t>
            </a:r>
            <a:r>
              <a:rPr lang="en-US" altLang="zh-CN" dirty="0" err="1"/>
              <a:t>v.s</a:t>
            </a:r>
            <a:r>
              <a:rPr lang="en-US" altLang="zh-CN" dirty="0"/>
              <a:t>. RGB data</a:t>
            </a:r>
          </a:p>
          <a:p>
            <a:pPr lvl="1"/>
            <a:r>
              <a:rPr lang="en-US" altLang="zh-CN" dirty="0"/>
              <a:t>3D position/orientation </a:t>
            </a:r>
            <a:r>
              <a:rPr lang="en-US" altLang="zh-CN" dirty="0" err="1"/>
              <a:t>v.s</a:t>
            </a:r>
            <a:r>
              <a:rPr lang="en-US" altLang="zh-CN" dirty="0"/>
              <a:t>. 2D position</a:t>
            </a:r>
          </a:p>
          <a:p>
            <a:pPr lvl="1"/>
            <a:endParaRPr lang="en-US" altLang="zh-CN" dirty="0"/>
          </a:p>
          <a:p>
            <a:r>
              <a:rPr lang="en-US" altLang="zh-CN" dirty="0"/>
              <a:t>Detection pipeline</a:t>
            </a:r>
          </a:p>
          <a:p>
            <a:pPr lvl="1"/>
            <a:r>
              <a:rPr lang="en-US" altLang="zh-CN" dirty="0"/>
              <a:t>Region proposal</a:t>
            </a:r>
          </a:p>
          <a:p>
            <a:pPr marL="457200" lvl="1" indent="0">
              <a:buNone/>
            </a:pPr>
            <a:r>
              <a:rPr lang="en-US" altLang="zh-CN" dirty="0"/>
              <a:t>(detection)</a:t>
            </a:r>
          </a:p>
          <a:p>
            <a:pPr lvl="1"/>
            <a:r>
              <a:rPr lang="en-US" altLang="zh-CN" dirty="0"/>
              <a:t>Classifier</a:t>
            </a:r>
          </a:p>
          <a:p>
            <a:pPr marL="457200" lvl="1" indent="0">
              <a:buNone/>
            </a:pPr>
            <a:r>
              <a:rPr lang="en-US" altLang="zh-CN" dirty="0"/>
              <a:t>(recognition)</a:t>
            </a:r>
          </a:p>
          <a:p>
            <a:pPr lvl="1"/>
            <a:endParaRPr lang="en-US" altLang="zh-CN" dirty="0"/>
          </a:p>
          <a:p>
            <a:pPr lvl="1"/>
            <a:endParaRPr lang="zh-CN" altLang="en-US" dirty="0"/>
          </a:p>
        </p:txBody>
      </p:sp>
      <p:pic>
        <p:nvPicPr>
          <p:cNvPr id="4" name="Picture 3">
            <a:extLst>
              <a:ext uri="{FF2B5EF4-FFF2-40B4-BE49-F238E27FC236}">
                <a16:creationId xmlns:a16="http://schemas.microsoft.com/office/drawing/2014/main" id="{DF00F202-6F60-45A1-B117-D6E181BB1205}"/>
              </a:ext>
            </a:extLst>
          </p:cNvPr>
          <p:cNvPicPr>
            <a:picLocks noChangeAspect="1"/>
          </p:cNvPicPr>
          <p:nvPr/>
        </p:nvPicPr>
        <p:blipFill>
          <a:blip r:embed="rId3"/>
          <a:stretch>
            <a:fillRect/>
          </a:stretch>
        </p:blipFill>
        <p:spPr>
          <a:xfrm>
            <a:off x="4173753" y="3281363"/>
            <a:ext cx="7008246" cy="2401887"/>
          </a:xfrm>
          <a:prstGeom prst="rect">
            <a:avLst/>
          </a:prstGeom>
        </p:spPr>
      </p:pic>
      <p:sp>
        <p:nvSpPr>
          <p:cNvPr id="5" name="Rectangle: Rounded Corners 4">
            <a:extLst>
              <a:ext uri="{FF2B5EF4-FFF2-40B4-BE49-F238E27FC236}">
                <a16:creationId xmlns:a16="http://schemas.microsoft.com/office/drawing/2014/main" id="{A73E541B-EF65-490C-9F8E-CFF7D9B00238}"/>
              </a:ext>
            </a:extLst>
          </p:cNvPr>
          <p:cNvSpPr/>
          <p:nvPr/>
        </p:nvSpPr>
        <p:spPr>
          <a:xfrm>
            <a:off x="5553075" y="3562350"/>
            <a:ext cx="1714500" cy="21209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3118477E-5AB4-4133-8BEF-343613D4546B}"/>
              </a:ext>
            </a:extLst>
          </p:cNvPr>
          <p:cNvSpPr txBox="1"/>
          <p:nvPr/>
        </p:nvSpPr>
        <p:spPr>
          <a:xfrm>
            <a:off x="5553075" y="5761464"/>
            <a:ext cx="1637838" cy="830997"/>
          </a:xfrm>
          <a:prstGeom prst="rect">
            <a:avLst/>
          </a:prstGeom>
          <a:noFill/>
        </p:spPr>
        <p:txBody>
          <a:bodyPr wrap="square" rtlCol="0">
            <a:spAutoFit/>
          </a:bodyPr>
          <a:lstStyle/>
          <a:p>
            <a:pPr algn="ctr"/>
            <a:r>
              <a:rPr lang="en-US" altLang="zh-CN" sz="2400" dirty="0">
                <a:solidFill>
                  <a:srgbClr val="FF0000"/>
                </a:solidFill>
              </a:rPr>
              <a:t>Region proposal</a:t>
            </a:r>
            <a:endParaRPr lang="zh-CN" altLang="en-US" sz="2400" dirty="0">
              <a:solidFill>
                <a:srgbClr val="FF0000"/>
              </a:solidFill>
            </a:endParaRPr>
          </a:p>
        </p:txBody>
      </p:sp>
      <p:sp>
        <p:nvSpPr>
          <p:cNvPr id="7" name="Rectangle 6">
            <a:extLst>
              <a:ext uri="{FF2B5EF4-FFF2-40B4-BE49-F238E27FC236}">
                <a16:creationId xmlns:a16="http://schemas.microsoft.com/office/drawing/2014/main" id="{CF18F97B-E87F-4D34-A446-518F5CE2EAC1}"/>
              </a:ext>
            </a:extLst>
          </p:cNvPr>
          <p:cNvSpPr/>
          <p:nvPr/>
        </p:nvSpPr>
        <p:spPr>
          <a:xfrm>
            <a:off x="7677876" y="3562350"/>
            <a:ext cx="3504123" cy="20217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a:extLst>
              <a:ext uri="{FF2B5EF4-FFF2-40B4-BE49-F238E27FC236}">
                <a16:creationId xmlns:a16="http://schemas.microsoft.com/office/drawing/2014/main" id="{A4106429-A6BA-4973-BD60-164D8C09C52A}"/>
              </a:ext>
            </a:extLst>
          </p:cNvPr>
          <p:cNvSpPr txBox="1"/>
          <p:nvPr/>
        </p:nvSpPr>
        <p:spPr>
          <a:xfrm>
            <a:off x="8528574" y="5716865"/>
            <a:ext cx="2071364" cy="830997"/>
          </a:xfrm>
          <a:prstGeom prst="rect">
            <a:avLst/>
          </a:prstGeom>
          <a:noFill/>
        </p:spPr>
        <p:txBody>
          <a:bodyPr wrap="square" rtlCol="0">
            <a:spAutoFit/>
          </a:bodyPr>
          <a:lstStyle/>
          <a:p>
            <a:pPr algn="ctr"/>
            <a:r>
              <a:rPr lang="en-US" altLang="zh-CN" sz="2400" dirty="0">
                <a:solidFill>
                  <a:schemeClr val="accent1"/>
                </a:solidFill>
              </a:rPr>
              <a:t>Object</a:t>
            </a:r>
          </a:p>
          <a:p>
            <a:pPr algn="ctr"/>
            <a:r>
              <a:rPr lang="en-US" altLang="zh-CN" sz="2400" dirty="0">
                <a:solidFill>
                  <a:schemeClr val="accent1"/>
                </a:solidFill>
              </a:rPr>
              <a:t>classification</a:t>
            </a:r>
            <a:endParaRPr lang="zh-CN" altLang="en-US" sz="2400" dirty="0">
              <a:solidFill>
                <a:schemeClr val="accent1"/>
              </a:solidFill>
            </a:endParaRPr>
          </a:p>
        </p:txBody>
      </p:sp>
    </p:spTree>
    <p:extLst>
      <p:ext uri="{BB962C8B-B14F-4D97-AF65-F5344CB8AC3E}">
        <p14:creationId xmlns:p14="http://schemas.microsoft.com/office/powerpoint/2010/main" val="1214568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Project Introduction</a:t>
            </a:r>
            <a:endParaRPr lang="zh-CN" altLang="en-US" dirty="0"/>
          </a:p>
        </p:txBody>
      </p:sp>
      <p:sp>
        <p:nvSpPr>
          <p:cNvPr id="3" name="内容占位符 2"/>
          <p:cNvSpPr>
            <a:spLocks noGrp="1"/>
          </p:cNvSpPr>
          <p:nvPr>
            <p:ph idx="1"/>
          </p:nvPr>
        </p:nvSpPr>
        <p:spPr/>
        <p:txBody>
          <a:bodyPr/>
          <a:lstStyle/>
          <a:p>
            <a:r>
              <a:rPr lang="en-US" altLang="zh-CN" dirty="0"/>
              <a:t>Two-Stream CNN</a:t>
            </a:r>
          </a:p>
          <a:p>
            <a:pPr lvl="1"/>
            <a:r>
              <a:rPr lang="en-US" altLang="zh-CN" dirty="0"/>
              <a:t>Feature extraction </a:t>
            </a:r>
          </a:p>
          <a:p>
            <a:pPr marL="0" indent="0">
              <a:buNone/>
            </a:pPr>
            <a:endParaRPr lang="en-US" altLang="zh-CN" dirty="0"/>
          </a:p>
          <a:p>
            <a:endParaRPr lang="en-US" altLang="zh-CN" dirty="0"/>
          </a:p>
          <a:p>
            <a:endParaRPr lang="en-US" altLang="zh-CN" dirty="0"/>
          </a:p>
          <a:p>
            <a:r>
              <a:rPr lang="en-US" altLang="zh-CN" dirty="0"/>
              <a:t>CIM Layer</a:t>
            </a:r>
          </a:p>
          <a:p>
            <a:pPr lvl="1"/>
            <a:r>
              <a:rPr lang="en-US" altLang="zh-CN" dirty="0"/>
              <a:t>Semi-supervised Training</a:t>
            </a:r>
          </a:p>
          <a:p>
            <a:pPr lvl="1"/>
            <a:r>
              <a:rPr lang="en-US" altLang="zh-CN" dirty="0"/>
              <a:t>Objectives</a:t>
            </a:r>
          </a:p>
        </p:txBody>
      </p:sp>
      <p:pic>
        <p:nvPicPr>
          <p:cNvPr id="12" name="图片 11"/>
          <p:cNvPicPr>
            <a:picLocks noChangeAspect="1"/>
          </p:cNvPicPr>
          <p:nvPr/>
        </p:nvPicPr>
        <p:blipFill>
          <a:blip r:embed="rId3"/>
          <a:stretch>
            <a:fillRect/>
          </a:stretch>
        </p:blipFill>
        <p:spPr>
          <a:xfrm>
            <a:off x="3363386" y="5243513"/>
            <a:ext cx="4117795" cy="1249362"/>
          </a:xfrm>
          <a:prstGeom prst="rect">
            <a:avLst/>
          </a:prstGeom>
        </p:spPr>
      </p:pic>
      <p:pic>
        <p:nvPicPr>
          <p:cNvPr id="5" name="图片 4"/>
          <p:cNvPicPr>
            <a:picLocks noChangeAspect="1"/>
          </p:cNvPicPr>
          <p:nvPr/>
        </p:nvPicPr>
        <p:blipFill>
          <a:blip r:embed="rId4"/>
          <a:stretch>
            <a:fillRect/>
          </a:stretch>
        </p:blipFill>
        <p:spPr>
          <a:xfrm>
            <a:off x="5827815" y="1387227"/>
            <a:ext cx="4104442" cy="2381246"/>
          </a:xfrm>
          <a:prstGeom prst="rect">
            <a:avLst/>
          </a:prstGeom>
        </p:spPr>
      </p:pic>
      <p:pic>
        <p:nvPicPr>
          <p:cNvPr id="6" name="图片 5"/>
          <p:cNvPicPr>
            <a:picLocks noChangeAspect="1"/>
          </p:cNvPicPr>
          <p:nvPr/>
        </p:nvPicPr>
        <p:blipFill>
          <a:blip r:embed="rId5"/>
          <a:stretch>
            <a:fillRect/>
          </a:stretch>
        </p:blipFill>
        <p:spPr>
          <a:xfrm>
            <a:off x="7985335" y="3950537"/>
            <a:ext cx="3893843" cy="2182671"/>
          </a:xfrm>
          <a:prstGeom prst="rect">
            <a:avLst/>
          </a:prstGeom>
        </p:spPr>
      </p:pic>
    </p:spTree>
    <p:extLst>
      <p:ext uri="{BB962C8B-B14F-4D97-AF65-F5344CB8AC3E}">
        <p14:creationId xmlns:p14="http://schemas.microsoft.com/office/powerpoint/2010/main" val="3911364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Project Introduction</a:t>
            </a:r>
            <a:endParaRPr lang="zh-CN" altLang="en-US" dirty="0"/>
          </a:p>
        </p:txBody>
      </p:sp>
      <p:sp>
        <p:nvSpPr>
          <p:cNvPr id="3" name="内容占位符 2"/>
          <p:cNvSpPr>
            <a:spLocks noGrp="1"/>
          </p:cNvSpPr>
          <p:nvPr>
            <p:ph idx="1"/>
          </p:nvPr>
        </p:nvSpPr>
        <p:spPr/>
        <p:txBody>
          <a:bodyPr/>
          <a:lstStyle/>
          <a:p>
            <a:r>
              <a:rPr lang="en-US" altLang="zh-CN" dirty="0"/>
              <a:t>Tested on two RGB-D object recognition datasets</a:t>
            </a:r>
          </a:p>
          <a:p>
            <a:pPr lvl="1"/>
            <a:r>
              <a:rPr lang="en-US" altLang="zh-CN" dirty="0"/>
              <a:t>Results on RGB-D Object Dataset</a:t>
            </a:r>
          </a:p>
        </p:txBody>
      </p:sp>
      <p:pic>
        <p:nvPicPr>
          <p:cNvPr id="7" name="图片 6"/>
          <p:cNvPicPr>
            <a:picLocks noChangeAspect="1"/>
          </p:cNvPicPr>
          <p:nvPr/>
        </p:nvPicPr>
        <p:blipFill>
          <a:blip r:embed="rId3"/>
          <a:stretch>
            <a:fillRect/>
          </a:stretch>
        </p:blipFill>
        <p:spPr>
          <a:xfrm>
            <a:off x="2152651" y="3051405"/>
            <a:ext cx="2849969" cy="1908240"/>
          </a:xfrm>
          <a:prstGeom prst="rect">
            <a:avLst/>
          </a:prstGeom>
        </p:spPr>
      </p:pic>
      <p:pic>
        <p:nvPicPr>
          <p:cNvPr id="8" name="图片 7"/>
          <p:cNvPicPr>
            <a:picLocks noChangeAspect="1"/>
          </p:cNvPicPr>
          <p:nvPr/>
        </p:nvPicPr>
        <p:blipFill>
          <a:blip r:embed="rId4"/>
          <a:stretch>
            <a:fillRect/>
          </a:stretch>
        </p:blipFill>
        <p:spPr>
          <a:xfrm>
            <a:off x="6715121" y="2366531"/>
            <a:ext cx="4511444" cy="3945369"/>
          </a:xfrm>
          <a:prstGeom prst="rect">
            <a:avLst/>
          </a:prstGeom>
        </p:spPr>
      </p:pic>
    </p:spTree>
    <p:extLst>
      <p:ext uri="{BB962C8B-B14F-4D97-AF65-F5344CB8AC3E}">
        <p14:creationId xmlns:p14="http://schemas.microsoft.com/office/powerpoint/2010/main" val="3960908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Project Introduction</a:t>
            </a:r>
            <a:endParaRPr lang="zh-CN" altLang="en-US" dirty="0"/>
          </a:p>
        </p:txBody>
      </p:sp>
      <p:sp>
        <p:nvSpPr>
          <p:cNvPr id="3" name="内容占位符 2"/>
          <p:cNvSpPr>
            <a:spLocks noGrp="1"/>
          </p:cNvSpPr>
          <p:nvPr>
            <p:ph idx="1"/>
          </p:nvPr>
        </p:nvSpPr>
        <p:spPr/>
        <p:txBody>
          <a:bodyPr/>
          <a:lstStyle/>
          <a:p>
            <a:r>
              <a:rPr lang="en-US" altLang="zh-CN" dirty="0"/>
              <a:t>Tested on two RGB-D object recognition datasets</a:t>
            </a:r>
          </a:p>
          <a:p>
            <a:pPr lvl="1"/>
            <a:r>
              <a:rPr lang="en-US" altLang="zh-CN" dirty="0"/>
              <a:t>Results on 2D3D  Dataset</a:t>
            </a:r>
          </a:p>
        </p:txBody>
      </p:sp>
      <p:pic>
        <p:nvPicPr>
          <p:cNvPr id="5" name="图片 4"/>
          <p:cNvPicPr>
            <a:picLocks noChangeAspect="1"/>
          </p:cNvPicPr>
          <p:nvPr/>
        </p:nvPicPr>
        <p:blipFill>
          <a:blip r:embed="rId2"/>
          <a:stretch>
            <a:fillRect/>
          </a:stretch>
        </p:blipFill>
        <p:spPr>
          <a:xfrm>
            <a:off x="1913527" y="3163548"/>
            <a:ext cx="3523254" cy="1531384"/>
          </a:xfrm>
          <a:prstGeom prst="rect">
            <a:avLst/>
          </a:prstGeom>
        </p:spPr>
      </p:pic>
      <p:pic>
        <p:nvPicPr>
          <p:cNvPr id="6" name="图片 5"/>
          <p:cNvPicPr>
            <a:picLocks noChangeAspect="1"/>
          </p:cNvPicPr>
          <p:nvPr/>
        </p:nvPicPr>
        <p:blipFill>
          <a:blip r:embed="rId3"/>
          <a:stretch>
            <a:fillRect/>
          </a:stretch>
        </p:blipFill>
        <p:spPr>
          <a:xfrm>
            <a:off x="7075364" y="2648682"/>
            <a:ext cx="3619500" cy="3019425"/>
          </a:xfrm>
          <a:prstGeom prst="rect">
            <a:avLst/>
          </a:prstGeom>
        </p:spPr>
      </p:pic>
    </p:spTree>
    <p:extLst>
      <p:ext uri="{BB962C8B-B14F-4D97-AF65-F5344CB8AC3E}">
        <p14:creationId xmlns:p14="http://schemas.microsoft.com/office/powerpoint/2010/main" val="3649080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Project Introduction</a:t>
            </a:r>
            <a:endParaRPr lang="zh-CN" altLang="en-US" dirty="0"/>
          </a:p>
        </p:txBody>
      </p:sp>
      <p:sp>
        <p:nvSpPr>
          <p:cNvPr id="3" name="内容占位符 2"/>
          <p:cNvSpPr>
            <a:spLocks noGrp="1"/>
          </p:cNvSpPr>
          <p:nvPr>
            <p:ph idx="1"/>
          </p:nvPr>
        </p:nvSpPr>
        <p:spPr/>
        <p:txBody>
          <a:bodyPr>
            <a:normAutofit/>
          </a:bodyPr>
          <a:lstStyle/>
          <a:p>
            <a:r>
              <a:rPr lang="en-US" altLang="zh-CN" dirty="0"/>
              <a:t>Parameter Evaluation</a:t>
            </a:r>
          </a:p>
          <a:p>
            <a:pPr lvl="1"/>
            <a:r>
              <a:rPr lang="en-US" altLang="zh-CN" dirty="0"/>
              <a:t>Manually Tuned Ratios V.S. learnt Ratios </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6" name="文本框 5"/>
          <p:cNvSpPr txBox="1"/>
          <p:nvPr/>
        </p:nvSpPr>
        <p:spPr>
          <a:xfrm>
            <a:off x="7950541" y="3844587"/>
            <a:ext cx="3276601" cy="646331"/>
          </a:xfrm>
          <a:prstGeom prst="rect">
            <a:avLst/>
          </a:prstGeom>
          <a:noFill/>
        </p:spPr>
        <p:txBody>
          <a:bodyPr wrap="square" rtlCol="0">
            <a:spAutoFit/>
          </a:bodyPr>
          <a:lstStyle/>
          <a:p>
            <a:r>
              <a:rPr lang="en-US" altLang="zh-CN" dirty="0"/>
              <a:t>P stands for the weight of correlated part</a:t>
            </a:r>
            <a:endParaRPr lang="zh-CN" altLang="en-US" dirty="0"/>
          </a:p>
        </p:txBody>
      </p:sp>
      <p:pic>
        <p:nvPicPr>
          <p:cNvPr id="7" name="图片 6"/>
          <p:cNvPicPr>
            <a:picLocks noChangeAspect="1"/>
          </p:cNvPicPr>
          <p:nvPr/>
        </p:nvPicPr>
        <p:blipFill>
          <a:blip r:embed="rId3"/>
          <a:stretch>
            <a:fillRect/>
          </a:stretch>
        </p:blipFill>
        <p:spPr>
          <a:xfrm>
            <a:off x="3772122" y="2829489"/>
            <a:ext cx="3371850" cy="2676525"/>
          </a:xfrm>
          <a:prstGeom prst="rect">
            <a:avLst/>
          </a:prstGeom>
        </p:spPr>
      </p:pic>
    </p:spTree>
    <p:extLst>
      <p:ext uri="{BB962C8B-B14F-4D97-AF65-F5344CB8AC3E}">
        <p14:creationId xmlns:p14="http://schemas.microsoft.com/office/powerpoint/2010/main" val="3536165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E2965-7A8F-45ED-87E0-62FC436999BB}"/>
              </a:ext>
            </a:extLst>
          </p:cNvPr>
          <p:cNvSpPr>
            <a:spLocks noGrp="1"/>
          </p:cNvSpPr>
          <p:nvPr>
            <p:ph type="title"/>
          </p:nvPr>
        </p:nvSpPr>
        <p:spPr/>
        <p:txBody>
          <a:bodyPr/>
          <a:lstStyle/>
          <a:p>
            <a:r>
              <a:rPr lang="en-US" altLang="zh-CN" dirty="0"/>
              <a:t>AVOD</a:t>
            </a:r>
            <a:endParaRPr lang="zh-CN" altLang="en-US" dirty="0"/>
          </a:p>
        </p:txBody>
      </p:sp>
      <p:sp>
        <p:nvSpPr>
          <p:cNvPr id="3" name="Content Placeholder 2">
            <a:extLst>
              <a:ext uri="{FF2B5EF4-FFF2-40B4-BE49-F238E27FC236}">
                <a16:creationId xmlns:a16="http://schemas.microsoft.com/office/drawing/2014/main" id="{41C9C8AE-1315-49A6-8E2E-DC6B679489FC}"/>
              </a:ext>
            </a:extLst>
          </p:cNvPr>
          <p:cNvSpPr>
            <a:spLocks noGrp="1"/>
          </p:cNvSpPr>
          <p:nvPr>
            <p:ph idx="1"/>
          </p:nvPr>
        </p:nvSpPr>
        <p:spPr/>
        <p:txBody>
          <a:bodyPr/>
          <a:lstStyle/>
          <a:p>
            <a:endParaRPr lang="zh-CN" altLang="en-US"/>
          </a:p>
        </p:txBody>
      </p:sp>
      <p:pic>
        <p:nvPicPr>
          <p:cNvPr id="4" name="Picture 3">
            <a:extLst>
              <a:ext uri="{FF2B5EF4-FFF2-40B4-BE49-F238E27FC236}">
                <a16:creationId xmlns:a16="http://schemas.microsoft.com/office/drawing/2014/main" id="{C4A097C3-8345-470A-BCBF-25E8754C0F59}"/>
              </a:ext>
            </a:extLst>
          </p:cNvPr>
          <p:cNvPicPr>
            <a:picLocks noChangeAspect="1"/>
          </p:cNvPicPr>
          <p:nvPr/>
        </p:nvPicPr>
        <p:blipFill>
          <a:blip r:embed="rId2"/>
          <a:stretch>
            <a:fillRect/>
          </a:stretch>
        </p:blipFill>
        <p:spPr>
          <a:xfrm>
            <a:off x="561975" y="2370932"/>
            <a:ext cx="10582275" cy="3517004"/>
          </a:xfrm>
          <a:prstGeom prst="rect">
            <a:avLst/>
          </a:prstGeom>
        </p:spPr>
      </p:pic>
    </p:spTree>
    <p:extLst>
      <p:ext uri="{BB962C8B-B14F-4D97-AF65-F5344CB8AC3E}">
        <p14:creationId xmlns:p14="http://schemas.microsoft.com/office/powerpoint/2010/main" val="1159410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CEFE-2404-4E5F-8A4B-1A9BCF9F40A0}"/>
              </a:ext>
            </a:extLst>
          </p:cNvPr>
          <p:cNvSpPr>
            <a:spLocks noGrp="1"/>
          </p:cNvSpPr>
          <p:nvPr>
            <p:ph type="title"/>
          </p:nvPr>
        </p:nvSpPr>
        <p:spPr/>
        <p:txBody>
          <a:bodyPr/>
          <a:lstStyle/>
          <a:p>
            <a:r>
              <a:rPr lang="en-US" altLang="zh-CN" dirty="0" err="1"/>
              <a:t>PointFusion</a:t>
            </a:r>
            <a:endParaRPr lang="zh-CN" altLang="en-US" dirty="0"/>
          </a:p>
        </p:txBody>
      </p:sp>
      <p:sp>
        <p:nvSpPr>
          <p:cNvPr id="3" name="Content Placeholder 2">
            <a:extLst>
              <a:ext uri="{FF2B5EF4-FFF2-40B4-BE49-F238E27FC236}">
                <a16:creationId xmlns:a16="http://schemas.microsoft.com/office/drawing/2014/main" id="{F69F1A36-3FF9-421B-8A4D-025C24B5DDC3}"/>
              </a:ext>
            </a:extLst>
          </p:cNvPr>
          <p:cNvSpPr>
            <a:spLocks noGrp="1"/>
          </p:cNvSpPr>
          <p:nvPr>
            <p:ph idx="1"/>
          </p:nvPr>
        </p:nvSpPr>
        <p:spPr/>
        <p:txBody>
          <a:bodyPr/>
          <a:lstStyle/>
          <a:p>
            <a:endParaRPr lang="zh-CN" altLang="en-US"/>
          </a:p>
        </p:txBody>
      </p:sp>
      <p:pic>
        <p:nvPicPr>
          <p:cNvPr id="4" name="Picture 3">
            <a:extLst>
              <a:ext uri="{FF2B5EF4-FFF2-40B4-BE49-F238E27FC236}">
                <a16:creationId xmlns:a16="http://schemas.microsoft.com/office/drawing/2014/main" id="{E9E95402-EF83-4A7D-87F3-6A66F820F22F}"/>
              </a:ext>
            </a:extLst>
          </p:cNvPr>
          <p:cNvPicPr>
            <a:picLocks noChangeAspect="1"/>
          </p:cNvPicPr>
          <p:nvPr/>
        </p:nvPicPr>
        <p:blipFill>
          <a:blip r:embed="rId2"/>
          <a:stretch>
            <a:fillRect/>
          </a:stretch>
        </p:blipFill>
        <p:spPr>
          <a:xfrm>
            <a:off x="895350" y="1690688"/>
            <a:ext cx="10401300" cy="3818405"/>
          </a:xfrm>
          <a:prstGeom prst="rect">
            <a:avLst/>
          </a:prstGeom>
        </p:spPr>
      </p:pic>
    </p:spTree>
    <p:extLst>
      <p:ext uri="{BB962C8B-B14F-4D97-AF65-F5344CB8AC3E}">
        <p14:creationId xmlns:p14="http://schemas.microsoft.com/office/powerpoint/2010/main" val="2934388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0648-7C5A-46DC-B632-5E1FFCFD44AE}"/>
              </a:ext>
            </a:extLst>
          </p:cNvPr>
          <p:cNvSpPr>
            <a:spLocks noGrp="1"/>
          </p:cNvSpPr>
          <p:nvPr>
            <p:ph type="title"/>
          </p:nvPr>
        </p:nvSpPr>
        <p:spPr/>
        <p:txBody>
          <a:bodyPr/>
          <a:lstStyle/>
          <a:p>
            <a:r>
              <a:rPr lang="en-US" altLang="zh-CN" dirty="0" err="1"/>
              <a:t>SqueezeSeg</a:t>
            </a:r>
            <a:endParaRPr lang="zh-CN" altLang="en-US" dirty="0"/>
          </a:p>
        </p:txBody>
      </p:sp>
      <p:sp>
        <p:nvSpPr>
          <p:cNvPr id="3" name="Content Placeholder 2">
            <a:extLst>
              <a:ext uri="{FF2B5EF4-FFF2-40B4-BE49-F238E27FC236}">
                <a16:creationId xmlns:a16="http://schemas.microsoft.com/office/drawing/2014/main" id="{6F123E5F-D93D-4867-9B44-7FBD7F179D5B}"/>
              </a:ext>
            </a:extLst>
          </p:cNvPr>
          <p:cNvSpPr>
            <a:spLocks noGrp="1"/>
          </p:cNvSpPr>
          <p:nvPr>
            <p:ph idx="1"/>
          </p:nvPr>
        </p:nvSpPr>
        <p:spPr/>
        <p:txBody>
          <a:bodyPr/>
          <a:lstStyle/>
          <a:p>
            <a:r>
              <a:rPr lang="en-US" altLang="zh-CN" dirty="0"/>
              <a:t>Encode point cloud into</a:t>
            </a:r>
            <a:endParaRPr lang="zh-CN" altLang="en-US" dirty="0"/>
          </a:p>
        </p:txBody>
      </p:sp>
    </p:spTree>
    <p:extLst>
      <p:ext uri="{BB962C8B-B14F-4D97-AF65-F5344CB8AC3E}">
        <p14:creationId xmlns:p14="http://schemas.microsoft.com/office/powerpoint/2010/main" val="1516597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78DB-A7F1-4724-8739-C5B48B53694F}"/>
              </a:ext>
            </a:extLst>
          </p:cNvPr>
          <p:cNvSpPr>
            <a:spLocks noGrp="1"/>
          </p:cNvSpPr>
          <p:nvPr>
            <p:ph type="title"/>
          </p:nvPr>
        </p:nvSpPr>
        <p:spPr/>
        <p:txBody>
          <a:bodyPr/>
          <a:lstStyle/>
          <a:p>
            <a:r>
              <a:rPr lang="en-US" altLang="zh-CN" dirty="0" err="1"/>
              <a:t>PointNet</a:t>
            </a:r>
            <a:r>
              <a:rPr lang="en-US" altLang="zh-CN" dirty="0"/>
              <a:t>++</a:t>
            </a:r>
            <a:endParaRPr lang="zh-CN" altLang="en-US" dirty="0"/>
          </a:p>
        </p:txBody>
      </p:sp>
      <p:sp>
        <p:nvSpPr>
          <p:cNvPr id="3" name="Content Placeholder 2">
            <a:extLst>
              <a:ext uri="{FF2B5EF4-FFF2-40B4-BE49-F238E27FC236}">
                <a16:creationId xmlns:a16="http://schemas.microsoft.com/office/drawing/2014/main" id="{DB663D78-0666-4608-9FD5-73E1D294933E}"/>
              </a:ext>
            </a:extLst>
          </p:cNvPr>
          <p:cNvSpPr>
            <a:spLocks noGrp="1"/>
          </p:cNvSpPr>
          <p:nvPr>
            <p:ph idx="1"/>
          </p:nvPr>
        </p:nvSpPr>
        <p:spPr/>
        <p:txBody>
          <a:bodyPr/>
          <a:lstStyle/>
          <a:p>
            <a:r>
              <a:rPr lang="en-US" altLang="zh-CN" dirty="0"/>
              <a:t>Goal</a:t>
            </a:r>
          </a:p>
          <a:p>
            <a:pPr lvl="1"/>
            <a:r>
              <a:rPr lang="en-US" altLang="zh-CN" dirty="0"/>
              <a:t>Point set understanding</a:t>
            </a:r>
          </a:p>
          <a:p>
            <a:pPr lvl="1"/>
            <a:r>
              <a:rPr lang="en-US" altLang="zh-CN" dirty="0"/>
              <a:t>Classification</a:t>
            </a:r>
          </a:p>
          <a:p>
            <a:pPr lvl="1"/>
            <a:r>
              <a:rPr lang="en-US" altLang="zh-CN" dirty="0"/>
              <a:t>segmentation</a:t>
            </a:r>
          </a:p>
          <a:p>
            <a:endParaRPr lang="en-US" altLang="zh-CN" dirty="0"/>
          </a:p>
          <a:p>
            <a:r>
              <a:rPr lang="en-US" altLang="zh-CN" dirty="0"/>
              <a:t>Innovations</a:t>
            </a:r>
          </a:p>
          <a:p>
            <a:pPr lvl="1"/>
            <a:r>
              <a:rPr lang="en-US" altLang="zh-CN" dirty="0"/>
              <a:t>Hierarchical feature learning</a:t>
            </a:r>
          </a:p>
          <a:p>
            <a:pPr lvl="1"/>
            <a:r>
              <a:rPr lang="en-US" altLang="zh-CN" dirty="0"/>
              <a:t>Structural input</a:t>
            </a:r>
          </a:p>
          <a:p>
            <a:pPr marL="0" indent="0">
              <a:buNone/>
            </a:pPr>
            <a:endParaRPr lang="zh-CN" altLang="en-US" dirty="0"/>
          </a:p>
        </p:txBody>
      </p:sp>
      <p:pic>
        <p:nvPicPr>
          <p:cNvPr id="4" name="Picture 3">
            <a:extLst>
              <a:ext uri="{FF2B5EF4-FFF2-40B4-BE49-F238E27FC236}">
                <a16:creationId xmlns:a16="http://schemas.microsoft.com/office/drawing/2014/main" id="{972DA650-3255-4121-B34D-C6F599E3B56F}"/>
              </a:ext>
            </a:extLst>
          </p:cNvPr>
          <p:cNvPicPr>
            <a:picLocks noChangeAspect="1"/>
          </p:cNvPicPr>
          <p:nvPr/>
        </p:nvPicPr>
        <p:blipFill>
          <a:blip r:embed="rId3"/>
          <a:stretch>
            <a:fillRect/>
          </a:stretch>
        </p:blipFill>
        <p:spPr>
          <a:xfrm>
            <a:off x="5614483" y="2356916"/>
            <a:ext cx="6094319" cy="2521976"/>
          </a:xfrm>
          <a:prstGeom prst="rect">
            <a:avLst/>
          </a:prstGeom>
        </p:spPr>
      </p:pic>
    </p:spTree>
    <p:extLst>
      <p:ext uri="{BB962C8B-B14F-4D97-AF65-F5344CB8AC3E}">
        <p14:creationId xmlns:p14="http://schemas.microsoft.com/office/powerpoint/2010/main" val="3953288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7B17-56A2-4AC5-A9F6-1D0637275B22}"/>
              </a:ext>
            </a:extLst>
          </p:cNvPr>
          <p:cNvSpPr>
            <a:spLocks noGrp="1"/>
          </p:cNvSpPr>
          <p:nvPr>
            <p:ph type="title"/>
          </p:nvPr>
        </p:nvSpPr>
        <p:spPr/>
        <p:txBody>
          <a:bodyPr/>
          <a:lstStyle/>
          <a:p>
            <a:r>
              <a:rPr lang="en-US" altLang="zh-CN" dirty="0" err="1"/>
              <a:t>PointNet</a:t>
            </a:r>
            <a:r>
              <a:rPr lang="en-US" altLang="zh-CN" dirty="0"/>
              <a:t>++</a:t>
            </a:r>
            <a:endParaRPr lang="zh-CN" altLang="en-US" dirty="0"/>
          </a:p>
        </p:txBody>
      </p:sp>
      <p:sp>
        <p:nvSpPr>
          <p:cNvPr id="3" name="Content Placeholder 2">
            <a:extLst>
              <a:ext uri="{FF2B5EF4-FFF2-40B4-BE49-F238E27FC236}">
                <a16:creationId xmlns:a16="http://schemas.microsoft.com/office/drawing/2014/main" id="{1576CFA4-A8DD-47B1-8E3E-8F9925BABE3D}"/>
              </a:ext>
            </a:extLst>
          </p:cNvPr>
          <p:cNvSpPr>
            <a:spLocks noGrp="1"/>
          </p:cNvSpPr>
          <p:nvPr>
            <p:ph idx="1"/>
          </p:nvPr>
        </p:nvSpPr>
        <p:spPr/>
        <p:txBody>
          <a:bodyPr/>
          <a:lstStyle/>
          <a:p>
            <a:r>
              <a:rPr lang="en-US" altLang="zh-CN" dirty="0"/>
              <a:t>Basic modules</a:t>
            </a:r>
          </a:p>
          <a:p>
            <a:pPr lvl="1"/>
            <a:r>
              <a:rPr lang="en-US" altLang="zh-CN" dirty="0"/>
              <a:t>Sampling layer</a:t>
            </a:r>
          </a:p>
          <a:p>
            <a:pPr lvl="2"/>
            <a:r>
              <a:rPr lang="en-US" altLang="zh-CN" dirty="0"/>
              <a:t>farthest point sampling</a:t>
            </a:r>
          </a:p>
          <a:p>
            <a:pPr lvl="1"/>
            <a:r>
              <a:rPr lang="en-US" altLang="zh-CN" dirty="0"/>
              <a:t>Grouping layer</a:t>
            </a:r>
          </a:p>
          <a:p>
            <a:pPr lvl="2"/>
            <a:r>
              <a:rPr lang="en-US" altLang="zh-CN" dirty="0"/>
              <a:t>Ball query</a:t>
            </a:r>
          </a:p>
          <a:p>
            <a:pPr lvl="1"/>
            <a:r>
              <a:rPr lang="en-US" altLang="zh-CN" dirty="0" err="1"/>
              <a:t>PointNet</a:t>
            </a:r>
            <a:r>
              <a:rPr lang="en-US" altLang="zh-CN" dirty="0"/>
              <a:t> layer</a:t>
            </a:r>
          </a:p>
          <a:p>
            <a:pPr lvl="2"/>
            <a:r>
              <a:rPr lang="en-US" altLang="zh-CN" dirty="0"/>
              <a:t>Feature generation</a:t>
            </a:r>
          </a:p>
          <a:p>
            <a:pPr lvl="2"/>
            <a:endParaRPr lang="en-US" altLang="zh-CN" dirty="0"/>
          </a:p>
          <a:p>
            <a:pPr lvl="1"/>
            <a:r>
              <a:rPr lang="en-US" altLang="zh-CN" dirty="0"/>
              <a:t>Point Feature Propagation</a:t>
            </a:r>
          </a:p>
          <a:p>
            <a:pPr lvl="2"/>
            <a:r>
              <a:rPr lang="en-US" altLang="zh-CN" dirty="0"/>
              <a:t>Feature interpolation using</a:t>
            </a:r>
          </a:p>
          <a:p>
            <a:pPr marL="914400" lvl="2" indent="0">
              <a:buNone/>
            </a:pPr>
            <a:r>
              <a:rPr lang="en-US" altLang="zh-CN" dirty="0"/>
              <a:t>K nearest neighbors</a:t>
            </a:r>
            <a:endParaRPr lang="zh-CN" altLang="en-US" dirty="0"/>
          </a:p>
        </p:txBody>
      </p:sp>
      <p:pic>
        <p:nvPicPr>
          <p:cNvPr id="4" name="Picture 3">
            <a:extLst>
              <a:ext uri="{FF2B5EF4-FFF2-40B4-BE49-F238E27FC236}">
                <a16:creationId xmlns:a16="http://schemas.microsoft.com/office/drawing/2014/main" id="{1BF1F7B1-2B69-4C26-943A-F8A02C5B2768}"/>
              </a:ext>
            </a:extLst>
          </p:cNvPr>
          <p:cNvPicPr>
            <a:picLocks noChangeAspect="1"/>
          </p:cNvPicPr>
          <p:nvPr/>
        </p:nvPicPr>
        <p:blipFill>
          <a:blip r:embed="rId3"/>
          <a:stretch>
            <a:fillRect/>
          </a:stretch>
        </p:blipFill>
        <p:spPr>
          <a:xfrm>
            <a:off x="5933570" y="534707"/>
            <a:ext cx="4782847" cy="3082551"/>
          </a:xfrm>
          <a:prstGeom prst="rect">
            <a:avLst/>
          </a:prstGeom>
        </p:spPr>
      </p:pic>
      <p:pic>
        <p:nvPicPr>
          <p:cNvPr id="5" name="Picture 4">
            <a:extLst>
              <a:ext uri="{FF2B5EF4-FFF2-40B4-BE49-F238E27FC236}">
                <a16:creationId xmlns:a16="http://schemas.microsoft.com/office/drawing/2014/main" id="{F655F903-F856-4BD7-8DED-4145EAC30E3F}"/>
              </a:ext>
            </a:extLst>
          </p:cNvPr>
          <p:cNvPicPr>
            <a:picLocks noChangeAspect="1"/>
          </p:cNvPicPr>
          <p:nvPr/>
        </p:nvPicPr>
        <p:blipFill>
          <a:blip r:embed="rId4"/>
          <a:stretch>
            <a:fillRect/>
          </a:stretch>
        </p:blipFill>
        <p:spPr>
          <a:xfrm>
            <a:off x="5251019" y="3752195"/>
            <a:ext cx="6539094" cy="2706035"/>
          </a:xfrm>
          <a:prstGeom prst="rect">
            <a:avLst/>
          </a:prstGeom>
        </p:spPr>
      </p:pic>
    </p:spTree>
    <p:extLst>
      <p:ext uri="{BB962C8B-B14F-4D97-AF65-F5344CB8AC3E}">
        <p14:creationId xmlns:p14="http://schemas.microsoft.com/office/powerpoint/2010/main" val="453039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435F-6D2E-4036-BC7A-9C6262616337}"/>
              </a:ext>
            </a:extLst>
          </p:cNvPr>
          <p:cNvSpPr>
            <a:spLocks noGrp="1"/>
          </p:cNvSpPr>
          <p:nvPr>
            <p:ph type="title"/>
          </p:nvPr>
        </p:nvSpPr>
        <p:spPr/>
        <p:txBody>
          <a:bodyPr/>
          <a:lstStyle/>
          <a:p>
            <a:r>
              <a:rPr lang="en-US" altLang="zh-CN" dirty="0" err="1"/>
              <a:t>PointNet</a:t>
            </a:r>
            <a:r>
              <a:rPr lang="en-US" altLang="zh-CN" dirty="0"/>
              <a:t>++</a:t>
            </a:r>
            <a:endParaRPr lang="zh-CN" altLang="en-US" dirty="0"/>
          </a:p>
        </p:txBody>
      </p:sp>
      <p:sp>
        <p:nvSpPr>
          <p:cNvPr id="3" name="Content Placeholder 2">
            <a:extLst>
              <a:ext uri="{FF2B5EF4-FFF2-40B4-BE49-F238E27FC236}">
                <a16:creationId xmlns:a16="http://schemas.microsoft.com/office/drawing/2014/main" id="{6D2D1D5D-C8C6-4CA7-BB0A-3B5283D62C3F}"/>
              </a:ext>
            </a:extLst>
          </p:cNvPr>
          <p:cNvSpPr>
            <a:spLocks noGrp="1"/>
          </p:cNvSpPr>
          <p:nvPr>
            <p:ph idx="1"/>
          </p:nvPr>
        </p:nvSpPr>
        <p:spPr/>
        <p:txBody>
          <a:bodyPr/>
          <a:lstStyle/>
          <a:p>
            <a:r>
              <a:rPr lang="en-US" altLang="zh-CN" dirty="0"/>
              <a:t>density adaptive </a:t>
            </a:r>
            <a:r>
              <a:rPr lang="en-US" altLang="zh-CN" dirty="0" err="1"/>
              <a:t>PointNet</a:t>
            </a:r>
            <a:r>
              <a:rPr lang="en-US" altLang="zh-CN" dirty="0"/>
              <a:t> layer </a:t>
            </a:r>
          </a:p>
          <a:p>
            <a:pPr lvl="1"/>
            <a:r>
              <a:rPr lang="en-US" altLang="zh-CN" dirty="0"/>
              <a:t>Multi-scale grouping (MSG)</a:t>
            </a:r>
          </a:p>
          <a:p>
            <a:pPr lvl="1"/>
            <a:r>
              <a:rPr lang="en-US" altLang="zh-CN" dirty="0"/>
              <a:t>Multi-resolution grouping (MRG)</a:t>
            </a:r>
            <a:br>
              <a:rPr lang="en-US" altLang="zh-CN" dirty="0"/>
            </a:br>
            <a:endParaRPr lang="zh-CN" altLang="en-US" dirty="0"/>
          </a:p>
        </p:txBody>
      </p:sp>
      <p:pic>
        <p:nvPicPr>
          <p:cNvPr id="4" name="Picture 3">
            <a:extLst>
              <a:ext uri="{FF2B5EF4-FFF2-40B4-BE49-F238E27FC236}">
                <a16:creationId xmlns:a16="http://schemas.microsoft.com/office/drawing/2014/main" id="{E80F52F8-DF96-46B1-B5B2-9E09969E64FC}"/>
              </a:ext>
            </a:extLst>
          </p:cNvPr>
          <p:cNvPicPr>
            <a:picLocks noChangeAspect="1"/>
          </p:cNvPicPr>
          <p:nvPr/>
        </p:nvPicPr>
        <p:blipFill>
          <a:blip r:embed="rId3"/>
          <a:stretch>
            <a:fillRect/>
          </a:stretch>
        </p:blipFill>
        <p:spPr>
          <a:xfrm>
            <a:off x="6498459" y="2602286"/>
            <a:ext cx="3476625" cy="3267075"/>
          </a:xfrm>
          <a:prstGeom prst="rect">
            <a:avLst/>
          </a:prstGeom>
        </p:spPr>
      </p:pic>
    </p:spTree>
    <p:extLst>
      <p:ext uri="{BB962C8B-B14F-4D97-AF65-F5344CB8AC3E}">
        <p14:creationId xmlns:p14="http://schemas.microsoft.com/office/powerpoint/2010/main" val="50908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6EED-F3FE-4134-AE24-A55FDF483478}"/>
              </a:ext>
            </a:extLst>
          </p:cNvPr>
          <p:cNvSpPr>
            <a:spLocks noGrp="1"/>
          </p:cNvSpPr>
          <p:nvPr>
            <p:ph type="title"/>
          </p:nvPr>
        </p:nvSpPr>
        <p:spPr/>
        <p:txBody>
          <a:bodyPr/>
          <a:lstStyle/>
          <a:p>
            <a:r>
              <a:rPr lang="en-US" altLang="zh-CN" dirty="0"/>
              <a:t>3D detection</a:t>
            </a:r>
            <a:endParaRPr lang="zh-CN" altLang="en-US" dirty="0"/>
          </a:p>
        </p:txBody>
      </p:sp>
      <p:sp>
        <p:nvSpPr>
          <p:cNvPr id="3" name="Content Placeholder 2">
            <a:extLst>
              <a:ext uri="{FF2B5EF4-FFF2-40B4-BE49-F238E27FC236}">
                <a16:creationId xmlns:a16="http://schemas.microsoft.com/office/drawing/2014/main" id="{FDE17988-6D4E-48CB-8741-E194E88F6476}"/>
              </a:ext>
            </a:extLst>
          </p:cNvPr>
          <p:cNvSpPr>
            <a:spLocks noGrp="1"/>
          </p:cNvSpPr>
          <p:nvPr>
            <p:ph idx="1"/>
          </p:nvPr>
        </p:nvSpPr>
        <p:spPr>
          <a:xfrm>
            <a:off x="838200" y="1825625"/>
            <a:ext cx="11496040" cy="4351338"/>
          </a:xfrm>
        </p:spPr>
        <p:txBody>
          <a:bodyPr/>
          <a:lstStyle/>
          <a:p>
            <a:r>
              <a:rPr lang="en-US" altLang="zh-CN" dirty="0"/>
              <a:t>3D detection benchmark</a:t>
            </a:r>
          </a:p>
          <a:p>
            <a:pPr lvl="1"/>
            <a:r>
              <a:rPr lang="en-US" altLang="zh-CN" dirty="0"/>
              <a:t>7481 training images and 7518 test images/point clouds/80256 labeled objects</a:t>
            </a:r>
            <a:endParaRPr lang="zh-CN" altLang="en-US" dirty="0"/>
          </a:p>
        </p:txBody>
      </p:sp>
      <p:pic>
        <p:nvPicPr>
          <p:cNvPr id="4" name="Picture 3">
            <a:extLst>
              <a:ext uri="{FF2B5EF4-FFF2-40B4-BE49-F238E27FC236}">
                <a16:creationId xmlns:a16="http://schemas.microsoft.com/office/drawing/2014/main" id="{C7D7FE01-3407-4D66-9CB6-2465EF60D3BA}"/>
              </a:ext>
            </a:extLst>
          </p:cNvPr>
          <p:cNvPicPr>
            <a:picLocks noChangeAspect="1"/>
          </p:cNvPicPr>
          <p:nvPr/>
        </p:nvPicPr>
        <p:blipFill>
          <a:blip r:embed="rId3"/>
          <a:stretch>
            <a:fillRect/>
          </a:stretch>
        </p:blipFill>
        <p:spPr>
          <a:xfrm>
            <a:off x="490537" y="4533900"/>
            <a:ext cx="11258550" cy="2324100"/>
          </a:xfrm>
          <a:prstGeom prst="rect">
            <a:avLst/>
          </a:prstGeom>
        </p:spPr>
      </p:pic>
      <p:pic>
        <p:nvPicPr>
          <p:cNvPr id="5" name="Picture 4">
            <a:extLst>
              <a:ext uri="{FF2B5EF4-FFF2-40B4-BE49-F238E27FC236}">
                <a16:creationId xmlns:a16="http://schemas.microsoft.com/office/drawing/2014/main" id="{41143BAA-EB1A-4897-861C-7DC6E6256309}"/>
              </a:ext>
            </a:extLst>
          </p:cNvPr>
          <p:cNvPicPr>
            <a:picLocks noChangeAspect="1"/>
          </p:cNvPicPr>
          <p:nvPr/>
        </p:nvPicPr>
        <p:blipFill>
          <a:blip r:embed="rId4"/>
          <a:stretch>
            <a:fillRect/>
          </a:stretch>
        </p:blipFill>
        <p:spPr>
          <a:xfrm>
            <a:off x="490537" y="2680970"/>
            <a:ext cx="11210925" cy="1962150"/>
          </a:xfrm>
          <a:prstGeom prst="rect">
            <a:avLst/>
          </a:prstGeom>
        </p:spPr>
      </p:pic>
    </p:spTree>
    <p:extLst>
      <p:ext uri="{BB962C8B-B14F-4D97-AF65-F5344CB8AC3E}">
        <p14:creationId xmlns:p14="http://schemas.microsoft.com/office/powerpoint/2010/main" val="165766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6EED-F3FE-4134-AE24-A55FDF483478}"/>
              </a:ext>
            </a:extLst>
          </p:cNvPr>
          <p:cNvSpPr>
            <a:spLocks noGrp="1"/>
          </p:cNvSpPr>
          <p:nvPr>
            <p:ph type="title"/>
          </p:nvPr>
        </p:nvSpPr>
        <p:spPr/>
        <p:txBody>
          <a:bodyPr/>
          <a:lstStyle/>
          <a:p>
            <a:r>
              <a:rPr lang="en-US" altLang="zh-CN" dirty="0"/>
              <a:t>3D detection</a:t>
            </a:r>
            <a:endParaRPr lang="zh-CN" altLang="en-US" dirty="0"/>
          </a:p>
        </p:txBody>
      </p:sp>
      <p:sp>
        <p:nvSpPr>
          <p:cNvPr id="3" name="Content Placeholder 2">
            <a:extLst>
              <a:ext uri="{FF2B5EF4-FFF2-40B4-BE49-F238E27FC236}">
                <a16:creationId xmlns:a16="http://schemas.microsoft.com/office/drawing/2014/main" id="{FDE17988-6D4E-48CB-8741-E194E88F6476}"/>
              </a:ext>
            </a:extLst>
          </p:cNvPr>
          <p:cNvSpPr>
            <a:spLocks noGrp="1"/>
          </p:cNvSpPr>
          <p:nvPr>
            <p:ph idx="1"/>
          </p:nvPr>
        </p:nvSpPr>
        <p:spPr/>
        <p:txBody>
          <a:bodyPr/>
          <a:lstStyle/>
          <a:p>
            <a:r>
              <a:rPr lang="en-US" altLang="zh-CN" dirty="0"/>
              <a:t>3D detection </a:t>
            </a:r>
            <a:r>
              <a:rPr lang="en-US" altLang="zh-CN" dirty="0" err="1"/>
              <a:t>v.s</a:t>
            </a:r>
            <a:r>
              <a:rPr lang="en-US" altLang="zh-CN" dirty="0"/>
              <a:t>. 2D detection</a:t>
            </a:r>
          </a:p>
          <a:p>
            <a:pPr lvl="1"/>
            <a:r>
              <a:rPr lang="en-US" altLang="zh-CN" dirty="0"/>
              <a:t>RGB-D(2.5D)/RGB, geometric data(3D) </a:t>
            </a:r>
            <a:r>
              <a:rPr lang="en-US" altLang="zh-CN" dirty="0" err="1"/>
              <a:t>v.s</a:t>
            </a:r>
            <a:r>
              <a:rPr lang="en-US" altLang="zh-CN" dirty="0"/>
              <a:t>. RGB data</a:t>
            </a:r>
          </a:p>
          <a:p>
            <a:pPr lvl="1"/>
            <a:r>
              <a:rPr lang="en-US" altLang="zh-CN" dirty="0"/>
              <a:t>3D position/orientation </a:t>
            </a:r>
            <a:r>
              <a:rPr lang="en-US" altLang="zh-CN" dirty="0" err="1"/>
              <a:t>v.s</a:t>
            </a:r>
            <a:r>
              <a:rPr lang="en-US" altLang="zh-CN" dirty="0"/>
              <a:t>. 2D position</a:t>
            </a:r>
          </a:p>
          <a:p>
            <a:pPr lvl="1"/>
            <a:endParaRPr lang="en-US" altLang="zh-CN" dirty="0"/>
          </a:p>
          <a:p>
            <a:r>
              <a:rPr lang="en-US" altLang="zh-CN" dirty="0"/>
              <a:t>Detection pipeline</a:t>
            </a:r>
          </a:p>
          <a:p>
            <a:pPr lvl="1"/>
            <a:r>
              <a:rPr lang="en-US" altLang="zh-CN" dirty="0"/>
              <a:t>Region proposal</a:t>
            </a:r>
          </a:p>
          <a:p>
            <a:pPr marL="457200" lvl="1" indent="0">
              <a:buNone/>
            </a:pPr>
            <a:r>
              <a:rPr lang="en-US" altLang="zh-CN" dirty="0"/>
              <a:t>(detection)</a:t>
            </a:r>
          </a:p>
          <a:p>
            <a:pPr lvl="1"/>
            <a:r>
              <a:rPr lang="en-US" altLang="zh-CN" dirty="0"/>
              <a:t>Classifier</a:t>
            </a:r>
          </a:p>
          <a:p>
            <a:pPr marL="457200" lvl="1" indent="0">
              <a:buNone/>
            </a:pPr>
            <a:r>
              <a:rPr lang="en-US" altLang="zh-CN" dirty="0"/>
              <a:t>(recognition)</a:t>
            </a:r>
          </a:p>
          <a:p>
            <a:pPr lvl="1"/>
            <a:endParaRPr lang="en-US" altLang="zh-CN" dirty="0"/>
          </a:p>
          <a:p>
            <a:pPr lvl="1"/>
            <a:endParaRPr lang="zh-CN" altLang="en-US" dirty="0"/>
          </a:p>
        </p:txBody>
      </p:sp>
      <p:pic>
        <p:nvPicPr>
          <p:cNvPr id="4" name="Picture 3">
            <a:extLst>
              <a:ext uri="{FF2B5EF4-FFF2-40B4-BE49-F238E27FC236}">
                <a16:creationId xmlns:a16="http://schemas.microsoft.com/office/drawing/2014/main" id="{DF00F202-6F60-45A1-B117-D6E181BB1205}"/>
              </a:ext>
            </a:extLst>
          </p:cNvPr>
          <p:cNvPicPr>
            <a:picLocks noChangeAspect="1"/>
          </p:cNvPicPr>
          <p:nvPr/>
        </p:nvPicPr>
        <p:blipFill>
          <a:blip r:embed="rId3"/>
          <a:stretch>
            <a:fillRect/>
          </a:stretch>
        </p:blipFill>
        <p:spPr>
          <a:xfrm>
            <a:off x="4173753" y="3281363"/>
            <a:ext cx="7008246" cy="2401887"/>
          </a:xfrm>
          <a:prstGeom prst="rect">
            <a:avLst/>
          </a:prstGeom>
        </p:spPr>
      </p:pic>
      <p:sp>
        <p:nvSpPr>
          <p:cNvPr id="5" name="Rectangle: Rounded Corners 4">
            <a:extLst>
              <a:ext uri="{FF2B5EF4-FFF2-40B4-BE49-F238E27FC236}">
                <a16:creationId xmlns:a16="http://schemas.microsoft.com/office/drawing/2014/main" id="{A73E541B-EF65-490C-9F8E-CFF7D9B00238}"/>
              </a:ext>
            </a:extLst>
          </p:cNvPr>
          <p:cNvSpPr/>
          <p:nvPr/>
        </p:nvSpPr>
        <p:spPr>
          <a:xfrm>
            <a:off x="5553075" y="3562350"/>
            <a:ext cx="1714500" cy="21209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3118477E-5AB4-4133-8BEF-343613D4546B}"/>
              </a:ext>
            </a:extLst>
          </p:cNvPr>
          <p:cNvSpPr txBox="1"/>
          <p:nvPr/>
        </p:nvSpPr>
        <p:spPr>
          <a:xfrm>
            <a:off x="5553075" y="5761464"/>
            <a:ext cx="1637838" cy="830997"/>
          </a:xfrm>
          <a:prstGeom prst="rect">
            <a:avLst/>
          </a:prstGeom>
          <a:noFill/>
        </p:spPr>
        <p:txBody>
          <a:bodyPr wrap="square" rtlCol="0">
            <a:spAutoFit/>
          </a:bodyPr>
          <a:lstStyle/>
          <a:p>
            <a:pPr algn="ctr"/>
            <a:r>
              <a:rPr lang="en-US" altLang="zh-CN" sz="2400" dirty="0">
                <a:solidFill>
                  <a:srgbClr val="FF0000"/>
                </a:solidFill>
              </a:rPr>
              <a:t>Region proposal</a:t>
            </a:r>
            <a:endParaRPr lang="zh-CN" altLang="en-US" sz="2400" dirty="0">
              <a:solidFill>
                <a:srgbClr val="FF0000"/>
              </a:solidFill>
            </a:endParaRPr>
          </a:p>
        </p:txBody>
      </p:sp>
      <p:sp>
        <p:nvSpPr>
          <p:cNvPr id="7" name="Rectangle 6">
            <a:extLst>
              <a:ext uri="{FF2B5EF4-FFF2-40B4-BE49-F238E27FC236}">
                <a16:creationId xmlns:a16="http://schemas.microsoft.com/office/drawing/2014/main" id="{CF18F97B-E87F-4D34-A446-518F5CE2EAC1}"/>
              </a:ext>
            </a:extLst>
          </p:cNvPr>
          <p:cNvSpPr/>
          <p:nvPr/>
        </p:nvSpPr>
        <p:spPr>
          <a:xfrm>
            <a:off x="7677876" y="3562350"/>
            <a:ext cx="3504123" cy="2021704"/>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a:extLst>
              <a:ext uri="{FF2B5EF4-FFF2-40B4-BE49-F238E27FC236}">
                <a16:creationId xmlns:a16="http://schemas.microsoft.com/office/drawing/2014/main" id="{A4106429-A6BA-4973-BD60-164D8C09C52A}"/>
              </a:ext>
            </a:extLst>
          </p:cNvPr>
          <p:cNvSpPr txBox="1"/>
          <p:nvPr/>
        </p:nvSpPr>
        <p:spPr>
          <a:xfrm>
            <a:off x="8528574" y="5716865"/>
            <a:ext cx="2071364" cy="830997"/>
          </a:xfrm>
          <a:prstGeom prst="rect">
            <a:avLst/>
          </a:prstGeom>
          <a:noFill/>
        </p:spPr>
        <p:txBody>
          <a:bodyPr wrap="square" rtlCol="0">
            <a:spAutoFit/>
          </a:bodyPr>
          <a:lstStyle/>
          <a:p>
            <a:pPr algn="ctr"/>
            <a:r>
              <a:rPr lang="en-US" altLang="zh-CN" sz="2400" dirty="0">
                <a:solidFill>
                  <a:schemeClr val="accent1"/>
                </a:solidFill>
              </a:rPr>
              <a:t>Object</a:t>
            </a:r>
          </a:p>
          <a:p>
            <a:pPr algn="ctr"/>
            <a:r>
              <a:rPr lang="en-US" altLang="zh-CN" sz="2400" dirty="0">
                <a:solidFill>
                  <a:schemeClr val="accent1"/>
                </a:solidFill>
              </a:rPr>
              <a:t>classification</a:t>
            </a:r>
            <a:endParaRPr lang="zh-CN" altLang="en-US" sz="2400" dirty="0">
              <a:solidFill>
                <a:schemeClr val="accent1"/>
              </a:solidFill>
            </a:endParaRPr>
          </a:p>
        </p:txBody>
      </p:sp>
    </p:spTree>
    <p:extLst>
      <p:ext uri="{BB962C8B-B14F-4D97-AF65-F5344CB8AC3E}">
        <p14:creationId xmlns:p14="http://schemas.microsoft.com/office/powerpoint/2010/main" val="3836176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16EED-F3FE-4134-AE24-A55FDF483478}"/>
              </a:ext>
            </a:extLst>
          </p:cNvPr>
          <p:cNvSpPr>
            <a:spLocks noGrp="1"/>
          </p:cNvSpPr>
          <p:nvPr>
            <p:ph type="title"/>
          </p:nvPr>
        </p:nvSpPr>
        <p:spPr/>
        <p:txBody>
          <a:bodyPr/>
          <a:lstStyle/>
          <a:p>
            <a:r>
              <a:rPr lang="en-US" altLang="zh-CN" dirty="0"/>
              <a:t>3D detection</a:t>
            </a:r>
            <a:endParaRPr lang="zh-CN" altLang="en-US" dirty="0"/>
          </a:p>
        </p:txBody>
      </p:sp>
      <p:sp>
        <p:nvSpPr>
          <p:cNvPr id="3" name="Content Placeholder 2">
            <a:extLst>
              <a:ext uri="{FF2B5EF4-FFF2-40B4-BE49-F238E27FC236}">
                <a16:creationId xmlns:a16="http://schemas.microsoft.com/office/drawing/2014/main" id="{FDE17988-6D4E-48CB-8741-E194E88F6476}"/>
              </a:ext>
            </a:extLst>
          </p:cNvPr>
          <p:cNvSpPr>
            <a:spLocks noGrp="1"/>
          </p:cNvSpPr>
          <p:nvPr>
            <p:ph idx="1"/>
          </p:nvPr>
        </p:nvSpPr>
        <p:spPr>
          <a:xfrm>
            <a:off x="838200" y="1825625"/>
            <a:ext cx="11496040" cy="4351338"/>
          </a:xfrm>
        </p:spPr>
        <p:txBody>
          <a:bodyPr/>
          <a:lstStyle/>
          <a:p>
            <a:r>
              <a:rPr lang="en-US" altLang="zh-CN" dirty="0"/>
              <a:t>3D detection benchmark</a:t>
            </a:r>
          </a:p>
          <a:p>
            <a:pPr lvl="1"/>
            <a:r>
              <a:rPr lang="en-US" altLang="zh-CN" dirty="0"/>
              <a:t>7481 training images and 7518 test images/point clouds/80256 labeled objects</a:t>
            </a:r>
            <a:endParaRPr lang="zh-CN" altLang="en-US" dirty="0"/>
          </a:p>
        </p:txBody>
      </p:sp>
      <p:pic>
        <p:nvPicPr>
          <p:cNvPr id="4" name="Picture 3">
            <a:extLst>
              <a:ext uri="{FF2B5EF4-FFF2-40B4-BE49-F238E27FC236}">
                <a16:creationId xmlns:a16="http://schemas.microsoft.com/office/drawing/2014/main" id="{C7D7FE01-3407-4D66-9CB6-2465EF60D3BA}"/>
              </a:ext>
            </a:extLst>
          </p:cNvPr>
          <p:cNvPicPr>
            <a:picLocks noChangeAspect="1"/>
          </p:cNvPicPr>
          <p:nvPr/>
        </p:nvPicPr>
        <p:blipFill>
          <a:blip r:embed="rId3"/>
          <a:stretch>
            <a:fillRect/>
          </a:stretch>
        </p:blipFill>
        <p:spPr>
          <a:xfrm>
            <a:off x="490537" y="4533900"/>
            <a:ext cx="11258550" cy="2324100"/>
          </a:xfrm>
          <a:prstGeom prst="rect">
            <a:avLst/>
          </a:prstGeom>
        </p:spPr>
      </p:pic>
      <p:pic>
        <p:nvPicPr>
          <p:cNvPr id="5" name="Picture 4">
            <a:extLst>
              <a:ext uri="{FF2B5EF4-FFF2-40B4-BE49-F238E27FC236}">
                <a16:creationId xmlns:a16="http://schemas.microsoft.com/office/drawing/2014/main" id="{41143BAA-EB1A-4897-861C-7DC6E6256309}"/>
              </a:ext>
            </a:extLst>
          </p:cNvPr>
          <p:cNvPicPr>
            <a:picLocks noChangeAspect="1"/>
          </p:cNvPicPr>
          <p:nvPr/>
        </p:nvPicPr>
        <p:blipFill>
          <a:blip r:embed="rId4"/>
          <a:stretch>
            <a:fillRect/>
          </a:stretch>
        </p:blipFill>
        <p:spPr>
          <a:xfrm>
            <a:off x="490537" y="2680970"/>
            <a:ext cx="11210925" cy="1962150"/>
          </a:xfrm>
          <a:prstGeom prst="rect">
            <a:avLst/>
          </a:prstGeom>
        </p:spPr>
      </p:pic>
    </p:spTree>
    <p:extLst>
      <p:ext uri="{BB962C8B-B14F-4D97-AF65-F5344CB8AC3E}">
        <p14:creationId xmlns:p14="http://schemas.microsoft.com/office/powerpoint/2010/main" val="262519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D0BF-4518-4B62-B0B5-04C1DA43B8DC}"/>
              </a:ext>
            </a:extLst>
          </p:cNvPr>
          <p:cNvSpPr>
            <a:spLocks noGrp="1"/>
          </p:cNvSpPr>
          <p:nvPr>
            <p:ph type="title"/>
          </p:nvPr>
        </p:nvSpPr>
        <p:spPr/>
        <p:txBody>
          <a:bodyPr/>
          <a:lstStyle/>
          <a:p>
            <a:r>
              <a:rPr lang="en-US" altLang="zh-CN" dirty="0"/>
              <a:t>State-of-the-arts on </a:t>
            </a:r>
            <a:r>
              <a:rPr lang="en-US" altLang="zh-CN" dirty="0" err="1"/>
              <a:t>Kitti</a:t>
            </a:r>
            <a:r>
              <a:rPr lang="en-US" altLang="zh-CN" dirty="0"/>
              <a:t> 3D detection</a:t>
            </a:r>
            <a:endParaRPr lang="zh-CN" altLang="en-US" dirty="0"/>
          </a:p>
        </p:txBody>
      </p:sp>
      <p:sp>
        <p:nvSpPr>
          <p:cNvPr id="3" name="Content Placeholder 2">
            <a:extLst>
              <a:ext uri="{FF2B5EF4-FFF2-40B4-BE49-F238E27FC236}">
                <a16:creationId xmlns:a16="http://schemas.microsoft.com/office/drawing/2014/main" id="{FBF6C333-F9C7-4A63-903A-E287D9A26E4D}"/>
              </a:ext>
            </a:extLst>
          </p:cNvPr>
          <p:cNvSpPr>
            <a:spLocks noGrp="1"/>
          </p:cNvSpPr>
          <p:nvPr>
            <p:ph idx="1"/>
          </p:nvPr>
        </p:nvSpPr>
        <p:spPr/>
        <p:txBody>
          <a:bodyPr/>
          <a:lstStyle/>
          <a:p>
            <a:r>
              <a:rPr lang="en-US" altLang="zh-CN" dirty="0"/>
              <a:t>Point Cloud Understanding</a:t>
            </a:r>
          </a:p>
          <a:p>
            <a:pPr lvl="1"/>
            <a:r>
              <a:rPr lang="en-US" altLang="zh-CN" dirty="0"/>
              <a:t>Frustum-</a:t>
            </a:r>
            <a:r>
              <a:rPr lang="en-US" altLang="zh-CN" dirty="0" err="1"/>
              <a:t>PointNet</a:t>
            </a:r>
            <a:endParaRPr lang="en-US" altLang="zh-CN" dirty="0"/>
          </a:p>
          <a:p>
            <a:pPr lvl="1"/>
            <a:r>
              <a:rPr lang="en-US" altLang="zh-CN" dirty="0" err="1"/>
              <a:t>VoxelNet</a:t>
            </a:r>
            <a:endParaRPr lang="en-US" altLang="zh-CN" dirty="0"/>
          </a:p>
          <a:p>
            <a:endParaRPr lang="en-US" altLang="zh-CN" dirty="0"/>
          </a:p>
          <a:p>
            <a:r>
              <a:rPr lang="en-US" altLang="zh-CN" dirty="0"/>
              <a:t>Multimodal Fusion Methods</a:t>
            </a:r>
          </a:p>
          <a:p>
            <a:pPr lvl="1"/>
            <a:r>
              <a:rPr lang="en-US" altLang="zh-CN" dirty="0"/>
              <a:t>AVOD</a:t>
            </a:r>
          </a:p>
          <a:p>
            <a:pPr lvl="1"/>
            <a:r>
              <a:rPr lang="en-US" altLang="zh-CN" dirty="0" err="1"/>
              <a:t>SqueezeSeg</a:t>
            </a:r>
            <a:endParaRPr lang="en-US" altLang="zh-CN" dirty="0"/>
          </a:p>
          <a:p>
            <a:pPr lvl="1"/>
            <a:r>
              <a:rPr lang="en-US" altLang="zh-CN" dirty="0"/>
              <a:t>MV3D</a:t>
            </a:r>
          </a:p>
          <a:p>
            <a:pPr lvl="1"/>
            <a:r>
              <a:rPr lang="en-US" altLang="zh-CN" dirty="0" err="1"/>
              <a:t>PointFusion</a:t>
            </a:r>
            <a:endParaRPr lang="zh-CN" altLang="en-US" dirty="0"/>
          </a:p>
        </p:txBody>
      </p:sp>
    </p:spTree>
    <p:extLst>
      <p:ext uri="{BB962C8B-B14F-4D97-AF65-F5344CB8AC3E}">
        <p14:creationId xmlns:p14="http://schemas.microsoft.com/office/powerpoint/2010/main" val="2890563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B1AC-2D35-46A6-B5F1-653167641561}"/>
              </a:ext>
            </a:extLst>
          </p:cNvPr>
          <p:cNvSpPr>
            <a:spLocks noGrp="1"/>
          </p:cNvSpPr>
          <p:nvPr>
            <p:ph type="title"/>
          </p:nvPr>
        </p:nvSpPr>
        <p:spPr/>
        <p:txBody>
          <a:bodyPr/>
          <a:lstStyle/>
          <a:p>
            <a:r>
              <a:rPr lang="en-US" altLang="zh-CN" dirty="0"/>
              <a:t>Frustum-</a:t>
            </a:r>
            <a:r>
              <a:rPr lang="en-US" altLang="zh-CN" dirty="0" err="1"/>
              <a:t>pointnet</a:t>
            </a:r>
            <a:endParaRPr lang="zh-CN" altLang="en-US" dirty="0"/>
          </a:p>
        </p:txBody>
      </p:sp>
      <p:sp>
        <p:nvSpPr>
          <p:cNvPr id="3" name="Content Placeholder 2">
            <a:extLst>
              <a:ext uri="{FF2B5EF4-FFF2-40B4-BE49-F238E27FC236}">
                <a16:creationId xmlns:a16="http://schemas.microsoft.com/office/drawing/2014/main" id="{CF747892-CE55-4425-89E0-3AF8D14BBEC4}"/>
              </a:ext>
            </a:extLst>
          </p:cNvPr>
          <p:cNvSpPr>
            <a:spLocks noGrp="1"/>
          </p:cNvSpPr>
          <p:nvPr>
            <p:ph idx="1"/>
          </p:nvPr>
        </p:nvSpPr>
        <p:spPr/>
        <p:txBody>
          <a:bodyPr>
            <a:normAutofit/>
          </a:bodyPr>
          <a:lstStyle/>
          <a:p>
            <a:r>
              <a:rPr lang="en-US" altLang="zh-CN" dirty="0"/>
              <a:t>Hierarchical architecture</a:t>
            </a:r>
          </a:p>
          <a:p>
            <a:pPr lvl="1"/>
            <a:r>
              <a:rPr lang="en-US" altLang="zh-CN" dirty="0"/>
              <a:t>Fast-</a:t>
            </a:r>
            <a:r>
              <a:rPr lang="en-US" altLang="zh-CN" dirty="0" err="1"/>
              <a:t>rcnn</a:t>
            </a:r>
            <a:r>
              <a:rPr lang="en-US" altLang="zh-CN" dirty="0"/>
              <a:t> for 2d detection</a:t>
            </a:r>
          </a:p>
          <a:p>
            <a:pPr lvl="1"/>
            <a:r>
              <a:rPr lang="en-US" altLang="zh-CN" dirty="0"/>
              <a:t>2d </a:t>
            </a:r>
            <a:r>
              <a:rPr lang="en-US" altLang="zh-CN" dirty="0" err="1"/>
              <a:t>bbox</a:t>
            </a:r>
            <a:r>
              <a:rPr lang="en-US" altLang="zh-CN" dirty="0"/>
              <a:t> -&gt; 3d frustum using depth</a:t>
            </a:r>
          </a:p>
          <a:p>
            <a:pPr lvl="1"/>
            <a:r>
              <a:rPr lang="en-US" altLang="zh-CN" dirty="0"/>
              <a:t>3d segmentation &amp; 3d box regression using </a:t>
            </a:r>
            <a:r>
              <a:rPr lang="en-US" altLang="zh-CN" dirty="0" err="1"/>
              <a:t>pointnet</a:t>
            </a:r>
            <a:endParaRPr lang="en-US" altLang="zh-CN" dirty="0"/>
          </a:p>
          <a:p>
            <a:endParaRPr lang="en-US" altLang="zh-CN" dirty="0"/>
          </a:p>
          <a:p>
            <a:endParaRPr lang="en-US" altLang="zh-CN" dirty="0"/>
          </a:p>
          <a:p>
            <a:endParaRPr lang="en-US" altLang="zh-CN" dirty="0"/>
          </a:p>
          <a:p>
            <a:endParaRPr lang="en-US" altLang="zh-CN" dirty="0"/>
          </a:p>
          <a:p>
            <a:pPr lvl="1"/>
            <a:endParaRPr lang="zh-CN" altLang="en-US" dirty="0"/>
          </a:p>
        </p:txBody>
      </p:sp>
      <p:pic>
        <p:nvPicPr>
          <p:cNvPr id="4" name="Picture 3">
            <a:extLst>
              <a:ext uri="{FF2B5EF4-FFF2-40B4-BE49-F238E27FC236}">
                <a16:creationId xmlns:a16="http://schemas.microsoft.com/office/drawing/2014/main" id="{9CAD12AA-39A8-4C75-BA9E-B7185E7137AB}"/>
              </a:ext>
            </a:extLst>
          </p:cNvPr>
          <p:cNvPicPr>
            <a:picLocks noChangeAspect="1"/>
          </p:cNvPicPr>
          <p:nvPr/>
        </p:nvPicPr>
        <p:blipFill>
          <a:blip r:embed="rId3"/>
          <a:stretch>
            <a:fillRect/>
          </a:stretch>
        </p:blipFill>
        <p:spPr>
          <a:xfrm>
            <a:off x="2096430" y="3743551"/>
            <a:ext cx="8295530" cy="2302141"/>
          </a:xfrm>
          <a:prstGeom prst="rect">
            <a:avLst/>
          </a:prstGeom>
        </p:spPr>
      </p:pic>
    </p:spTree>
    <p:extLst>
      <p:ext uri="{BB962C8B-B14F-4D97-AF65-F5344CB8AC3E}">
        <p14:creationId xmlns:p14="http://schemas.microsoft.com/office/powerpoint/2010/main" val="2128397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3CBD-71F6-4A2A-A6EA-4CBE5D257212}"/>
              </a:ext>
            </a:extLst>
          </p:cNvPr>
          <p:cNvSpPr>
            <a:spLocks noGrp="1"/>
          </p:cNvSpPr>
          <p:nvPr>
            <p:ph type="title"/>
          </p:nvPr>
        </p:nvSpPr>
        <p:spPr/>
        <p:txBody>
          <a:bodyPr/>
          <a:lstStyle/>
          <a:p>
            <a:r>
              <a:rPr lang="en-US" altLang="zh-CN" dirty="0"/>
              <a:t>Frustum-</a:t>
            </a:r>
            <a:r>
              <a:rPr lang="en-US" altLang="zh-CN" dirty="0" err="1"/>
              <a:t>pointnet</a:t>
            </a:r>
            <a:endParaRPr lang="zh-CN" altLang="en-US" dirty="0"/>
          </a:p>
        </p:txBody>
      </p:sp>
      <p:sp>
        <p:nvSpPr>
          <p:cNvPr id="3" name="Content Placeholder 2">
            <a:extLst>
              <a:ext uri="{FF2B5EF4-FFF2-40B4-BE49-F238E27FC236}">
                <a16:creationId xmlns:a16="http://schemas.microsoft.com/office/drawing/2014/main" id="{6BE80931-8D21-4AF8-8E39-94321E59402B}"/>
              </a:ext>
            </a:extLst>
          </p:cNvPr>
          <p:cNvSpPr>
            <a:spLocks noGrp="1"/>
          </p:cNvSpPr>
          <p:nvPr>
            <p:ph idx="1"/>
          </p:nvPr>
        </p:nvSpPr>
        <p:spPr/>
        <p:txBody>
          <a:bodyPr/>
          <a:lstStyle/>
          <a:p>
            <a:r>
              <a:rPr lang="en-US" altLang="zh-CN" dirty="0"/>
              <a:t>3D instance segmentation</a:t>
            </a:r>
          </a:p>
          <a:p>
            <a:pPr lvl="1"/>
            <a:r>
              <a:rPr lang="en-US" altLang="zh-CN" dirty="0"/>
              <a:t>Binary classification per point</a:t>
            </a:r>
          </a:p>
          <a:p>
            <a:pPr lvl="1"/>
            <a:endParaRPr lang="en-US" altLang="zh-CN" dirty="0"/>
          </a:p>
          <a:p>
            <a:r>
              <a:rPr lang="en-US" altLang="zh-CN" dirty="0"/>
              <a:t>3D box estimation</a:t>
            </a:r>
          </a:p>
          <a:p>
            <a:pPr lvl="1"/>
            <a:r>
              <a:rPr lang="en-US" altLang="zh-CN" dirty="0"/>
              <a:t>Distance between predicted and GT corners</a:t>
            </a:r>
            <a:endParaRPr lang="zh-CN" altLang="en-US" dirty="0"/>
          </a:p>
        </p:txBody>
      </p:sp>
      <p:pic>
        <p:nvPicPr>
          <p:cNvPr id="4" name="Picture 3">
            <a:extLst>
              <a:ext uri="{FF2B5EF4-FFF2-40B4-BE49-F238E27FC236}">
                <a16:creationId xmlns:a16="http://schemas.microsoft.com/office/drawing/2014/main" id="{2CAFEB71-E9AA-4C46-AEFA-0E92304D9186}"/>
              </a:ext>
            </a:extLst>
          </p:cNvPr>
          <p:cNvPicPr>
            <a:picLocks noChangeAspect="1"/>
          </p:cNvPicPr>
          <p:nvPr/>
        </p:nvPicPr>
        <p:blipFill>
          <a:blip r:embed="rId3"/>
          <a:stretch>
            <a:fillRect/>
          </a:stretch>
        </p:blipFill>
        <p:spPr>
          <a:xfrm>
            <a:off x="2871787" y="4681537"/>
            <a:ext cx="5514975" cy="733425"/>
          </a:xfrm>
          <a:prstGeom prst="rect">
            <a:avLst/>
          </a:prstGeom>
        </p:spPr>
      </p:pic>
      <p:sp>
        <p:nvSpPr>
          <p:cNvPr id="5" name="Rectangle 4">
            <a:extLst>
              <a:ext uri="{FF2B5EF4-FFF2-40B4-BE49-F238E27FC236}">
                <a16:creationId xmlns:a16="http://schemas.microsoft.com/office/drawing/2014/main" id="{78D5B1E8-42ED-4764-A94A-FA8CAF1F281C}"/>
              </a:ext>
            </a:extLst>
          </p:cNvPr>
          <p:cNvSpPr/>
          <p:nvPr/>
        </p:nvSpPr>
        <p:spPr>
          <a:xfrm>
            <a:off x="4362450" y="4676775"/>
            <a:ext cx="466725" cy="3429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Straight Arrow Connector 6">
            <a:extLst>
              <a:ext uri="{FF2B5EF4-FFF2-40B4-BE49-F238E27FC236}">
                <a16:creationId xmlns:a16="http://schemas.microsoft.com/office/drawing/2014/main" id="{AF23FF5F-7CD9-413D-A6E0-E1EAF756A095}"/>
              </a:ext>
            </a:extLst>
          </p:cNvPr>
          <p:cNvCxnSpPr>
            <a:stCxn id="5" idx="0"/>
          </p:cNvCxnSpPr>
          <p:nvPr/>
        </p:nvCxnSpPr>
        <p:spPr>
          <a:xfrm flipH="1" flipV="1">
            <a:off x="4362450" y="4341181"/>
            <a:ext cx="233363" cy="3355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FB7CAE0-653C-41F2-8126-3091559370B9}"/>
              </a:ext>
            </a:extLst>
          </p:cNvPr>
          <p:cNvSpPr txBox="1"/>
          <p:nvPr/>
        </p:nvSpPr>
        <p:spPr>
          <a:xfrm>
            <a:off x="3345956" y="3954880"/>
            <a:ext cx="3623015" cy="369332"/>
          </a:xfrm>
          <a:prstGeom prst="rect">
            <a:avLst/>
          </a:prstGeom>
          <a:noFill/>
        </p:spPr>
        <p:txBody>
          <a:bodyPr wrap="square" rtlCol="0">
            <a:spAutoFit/>
          </a:bodyPr>
          <a:lstStyle/>
          <a:p>
            <a:r>
              <a:rPr lang="en-US" altLang="zh-CN" dirty="0"/>
              <a:t>Classification Loss (recognition)</a:t>
            </a:r>
            <a:endParaRPr lang="zh-CN" altLang="en-US" dirty="0"/>
          </a:p>
        </p:txBody>
      </p:sp>
      <p:sp>
        <p:nvSpPr>
          <p:cNvPr id="9" name="Rectangle 8">
            <a:extLst>
              <a:ext uri="{FF2B5EF4-FFF2-40B4-BE49-F238E27FC236}">
                <a16:creationId xmlns:a16="http://schemas.microsoft.com/office/drawing/2014/main" id="{3D4CF746-4591-4D2A-A454-E03479FEBA41}"/>
              </a:ext>
            </a:extLst>
          </p:cNvPr>
          <p:cNvSpPr/>
          <p:nvPr/>
        </p:nvSpPr>
        <p:spPr>
          <a:xfrm>
            <a:off x="5051394" y="4689752"/>
            <a:ext cx="3302031" cy="32992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E42B7AB9-016A-4E6D-89ED-2C72A3B52A3C}"/>
              </a:ext>
            </a:extLst>
          </p:cNvPr>
          <p:cNvSpPr/>
          <p:nvPr/>
        </p:nvSpPr>
        <p:spPr>
          <a:xfrm>
            <a:off x="4362450" y="5032652"/>
            <a:ext cx="3876028" cy="3823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Straight Arrow Connector 11">
            <a:extLst>
              <a:ext uri="{FF2B5EF4-FFF2-40B4-BE49-F238E27FC236}">
                <a16:creationId xmlns:a16="http://schemas.microsoft.com/office/drawing/2014/main" id="{377FC8C6-E640-43B9-A882-6A6A8616DAC9}"/>
              </a:ext>
            </a:extLst>
          </p:cNvPr>
          <p:cNvCxnSpPr>
            <a:stCxn id="9" idx="3"/>
          </p:cNvCxnSpPr>
          <p:nvPr/>
        </p:nvCxnSpPr>
        <p:spPr>
          <a:xfrm>
            <a:off x="8353425" y="4854714"/>
            <a:ext cx="966788" cy="1779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CA25BFF-C2D3-47DB-8468-8F5B2661120D}"/>
              </a:ext>
            </a:extLst>
          </p:cNvPr>
          <p:cNvCxnSpPr>
            <a:stCxn id="10" idx="3"/>
          </p:cNvCxnSpPr>
          <p:nvPr/>
        </p:nvCxnSpPr>
        <p:spPr>
          <a:xfrm flipV="1">
            <a:off x="8238478" y="5027890"/>
            <a:ext cx="1081735" cy="1959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8C9CB5-4733-44B9-AD48-643503932461}"/>
              </a:ext>
            </a:extLst>
          </p:cNvPr>
          <p:cNvSpPr txBox="1"/>
          <p:nvPr/>
        </p:nvSpPr>
        <p:spPr>
          <a:xfrm>
            <a:off x="9378288" y="4835009"/>
            <a:ext cx="2277168" cy="923330"/>
          </a:xfrm>
          <a:prstGeom prst="rect">
            <a:avLst/>
          </a:prstGeom>
          <a:noFill/>
        </p:spPr>
        <p:txBody>
          <a:bodyPr wrap="square" rtlCol="0">
            <a:spAutoFit/>
          </a:bodyPr>
          <a:lstStyle/>
          <a:p>
            <a:r>
              <a:rPr lang="en-US" altLang="zh-CN" dirty="0"/>
              <a:t>Both classification &amp;</a:t>
            </a:r>
          </a:p>
          <a:p>
            <a:r>
              <a:rPr lang="en-US" altLang="zh-CN" dirty="0"/>
              <a:t>Regression Loss </a:t>
            </a:r>
          </a:p>
          <a:p>
            <a:r>
              <a:rPr lang="en-US" altLang="zh-CN" dirty="0"/>
              <a:t>(localization)</a:t>
            </a:r>
            <a:endParaRPr lang="zh-CN" altLang="en-US" dirty="0"/>
          </a:p>
        </p:txBody>
      </p:sp>
      <p:pic>
        <p:nvPicPr>
          <p:cNvPr id="16" name="Picture 15">
            <a:extLst>
              <a:ext uri="{FF2B5EF4-FFF2-40B4-BE49-F238E27FC236}">
                <a16:creationId xmlns:a16="http://schemas.microsoft.com/office/drawing/2014/main" id="{C68DB679-EC23-4042-9A73-D7928C8D8679}"/>
              </a:ext>
            </a:extLst>
          </p:cNvPr>
          <p:cNvPicPr>
            <a:picLocks noChangeAspect="1"/>
          </p:cNvPicPr>
          <p:nvPr/>
        </p:nvPicPr>
        <p:blipFill>
          <a:blip r:embed="rId4"/>
          <a:stretch>
            <a:fillRect/>
          </a:stretch>
        </p:blipFill>
        <p:spPr>
          <a:xfrm>
            <a:off x="2971140" y="5537122"/>
            <a:ext cx="5316267" cy="708836"/>
          </a:xfrm>
          <a:prstGeom prst="rect">
            <a:avLst/>
          </a:prstGeom>
        </p:spPr>
      </p:pic>
      <p:sp>
        <p:nvSpPr>
          <p:cNvPr id="17" name="TextBox 16">
            <a:extLst>
              <a:ext uri="{FF2B5EF4-FFF2-40B4-BE49-F238E27FC236}">
                <a16:creationId xmlns:a16="http://schemas.microsoft.com/office/drawing/2014/main" id="{A55C583B-4DB2-409D-B60E-CE335C7212D9}"/>
              </a:ext>
            </a:extLst>
          </p:cNvPr>
          <p:cNvSpPr txBox="1"/>
          <p:nvPr/>
        </p:nvSpPr>
        <p:spPr>
          <a:xfrm>
            <a:off x="3826276" y="6299123"/>
            <a:ext cx="4128116" cy="369332"/>
          </a:xfrm>
          <a:prstGeom prst="rect">
            <a:avLst/>
          </a:prstGeom>
          <a:noFill/>
        </p:spPr>
        <p:txBody>
          <a:bodyPr wrap="square" rtlCol="0">
            <a:spAutoFit/>
          </a:bodyPr>
          <a:lstStyle/>
          <a:p>
            <a:r>
              <a:rPr lang="en-US" altLang="zh-CN" dirty="0"/>
              <a:t>Joint optimization for box parameters</a:t>
            </a:r>
            <a:endParaRPr lang="zh-CN" altLang="en-US" dirty="0"/>
          </a:p>
        </p:txBody>
      </p:sp>
    </p:spTree>
    <p:extLst>
      <p:ext uri="{BB962C8B-B14F-4D97-AF65-F5344CB8AC3E}">
        <p14:creationId xmlns:p14="http://schemas.microsoft.com/office/powerpoint/2010/main" val="3678992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29BF-48BA-4249-AA7F-5B094A9209F7}"/>
              </a:ext>
            </a:extLst>
          </p:cNvPr>
          <p:cNvSpPr>
            <a:spLocks noGrp="1"/>
          </p:cNvSpPr>
          <p:nvPr>
            <p:ph type="title"/>
          </p:nvPr>
        </p:nvSpPr>
        <p:spPr/>
        <p:txBody>
          <a:bodyPr/>
          <a:lstStyle/>
          <a:p>
            <a:r>
              <a:rPr lang="en-US" altLang="zh-CN" dirty="0"/>
              <a:t>Frustum-</a:t>
            </a:r>
            <a:r>
              <a:rPr lang="en-US" altLang="zh-CN" dirty="0" err="1"/>
              <a:t>pointnet</a:t>
            </a:r>
            <a:endParaRPr lang="zh-CN" altLang="en-US" dirty="0"/>
          </a:p>
        </p:txBody>
      </p:sp>
      <p:sp>
        <p:nvSpPr>
          <p:cNvPr id="3" name="Content Placeholder 2">
            <a:extLst>
              <a:ext uri="{FF2B5EF4-FFF2-40B4-BE49-F238E27FC236}">
                <a16:creationId xmlns:a16="http://schemas.microsoft.com/office/drawing/2014/main" id="{EEA19499-041C-437D-909A-14FDD3967142}"/>
              </a:ext>
            </a:extLst>
          </p:cNvPr>
          <p:cNvSpPr>
            <a:spLocks noGrp="1"/>
          </p:cNvSpPr>
          <p:nvPr>
            <p:ph idx="1"/>
          </p:nvPr>
        </p:nvSpPr>
        <p:spPr/>
        <p:txBody>
          <a:bodyPr/>
          <a:lstStyle/>
          <a:p>
            <a:r>
              <a:rPr lang="en-US" altLang="zh-CN" dirty="0"/>
              <a:t>Shortcomings</a:t>
            </a:r>
          </a:p>
          <a:p>
            <a:pPr lvl="1"/>
            <a:r>
              <a:rPr lang="en-US" altLang="zh-CN" dirty="0"/>
              <a:t>Strong reliance on 2D detection results</a:t>
            </a:r>
          </a:p>
          <a:p>
            <a:pPr lvl="1"/>
            <a:r>
              <a:rPr lang="en-US" altLang="zh-CN" dirty="0"/>
              <a:t>Using only semantics information(RGB) on extracting region proposals</a:t>
            </a:r>
            <a:endParaRPr lang="zh-CN" altLang="en-US" dirty="0"/>
          </a:p>
        </p:txBody>
      </p:sp>
      <p:pic>
        <p:nvPicPr>
          <p:cNvPr id="4" name="Picture 3">
            <a:extLst>
              <a:ext uri="{FF2B5EF4-FFF2-40B4-BE49-F238E27FC236}">
                <a16:creationId xmlns:a16="http://schemas.microsoft.com/office/drawing/2014/main" id="{D2467409-E209-4F52-A0DC-B6A1D5880235}"/>
              </a:ext>
            </a:extLst>
          </p:cNvPr>
          <p:cNvPicPr>
            <a:picLocks noChangeAspect="1"/>
          </p:cNvPicPr>
          <p:nvPr/>
        </p:nvPicPr>
        <p:blipFill>
          <a:blip r:embed="rId3"/>
          <a:stretch>
            <a:fillRect/>
          </a:stretch>
        </p:blipFill>
        <p:spPr>
          <a:xfrm>
            <a:off x="233876" y="3145326"/>
            <a:ext cx="11410426" cy="3166574"/>
          </a:xfrm>
          <a:prstGeom prst="rect">
            <a:avLst/>
          </a:prstGeom>
        </p:spPr>
      </p:pic>
    </p:spTree>
    <p:extLst>
      <p:ext uri="{BB962C8B-B14F-4D97-AF65-F5344CB8AC3E}">
        <p14:creationId xmlns:p14="http://schemas.microsoft.com/office/powerpoint/2010/main" val="1911736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FB6A-BFCB-47F8-8663-C552ABE2C53E}"/>
              </a:ext>
            </a:extLst>
          </p:cNvPr>
          <p:cNvSpPr>
            <a:spLocks noGrp="1"/>
          </p:cNvSpPr>
          <p:nvPr>
            <p:ph type="title"/>
          </p:nvPr>
        </p:nvSpPr>
        <p:spPr/>
        <p:txBody>
          <a:bodyPr/>
          <a:lstStyle/>
          <a:p>
            <a:r>
              <a:rPr lang="en-US" altLang="zh-CN" dirty="0" err="1"/>
              <a:t>VoxelNet</a:t>
            </a:r>
            <a:endParaRPr lang="zh-CN" altLang="en-US" dirty="0"/>
          </a:p>
        </p:txBody>
      </p:sp>
      <p:sp>
        <p:nvSpPr>
          <p:cNvPr id="3" name="Content Placeholder 2">
            <a:extLst>
              <a:ext uri="{FF2B5EF4-FFF2-40B4-BE49-F238E27FC236}">
                <a16:creationId xmlns:a16="http://schemas.microsoft.com/office/drawing/2014/main" id="{711890AE-8C6C-4E8D-87B6-124E2A094B2B}"/>
              </a:ext>
            </a:extLst>
          </p:cNvPr>
          <p:cNvSpPr>
            <a:spLocks noGrp="1"/>
          </p:cNvSpPr>
          <p:nvPr>
            <p:ph idx="1"/>
          </p:nvPr>
        </p:nvSpPr>
        <p:spPr/>
        <p:txBody>
          <a:bodyPr/>
          <a:lstStyle/>
          <a:p>
            <a:r>
              <a:rPr lang="en-US" altLang="zh-CN" dirty="0"/>
              <a:t>Hierarchical architecture(only Lidar point)</a:t>
            </a:r>
          </a:p>
          <a:p>
            <a:pPr lvl="1"/>
            <a:r>
              <a:rPr lang="en-US" altLang="zh-CN" dirty="0"/>
              <a:t>Encode dense point clouds into sparse voxel-wise feature</a:t>
            </a:r>
          </a:p>
          <a:p>
            <a:pPr lvl="1"/>
            <a:r>
              <a:rPr lang="en-US" altLang="zh-CN" dirty="0"/>
              <a:t>Perform 3D box regression upon that feature using CNN </a:t>
            </a:r>
          </a:p>
          <a:p>
            <a:pPr marL="0" indent="0">
              <a:buNone/>
            </a:pPr>
            <a:endParaRPr lang="en-US" altLang="zh-CN" dirty="0"/>
          </a:p>
          <a:p>
            <a:pPr lvl="1"/>
            <a:endParaRPr lang="zh-CN" altLang="en-US" dirty="0"/>
          </a:p>
        </p:txBody>
      </p:sp>
      <p:pic>
        <p:nvPicPr>
          <p:cNvPr id="4" name="Picture 3">
            <a:extLst>
              <a:ext uri="{FF2B5EF4-FFF2-40B4-BE49-F238E27FC236}">
                <a16:creationId xmlns:a16="http://schemas.microsoft.com/office/drawing/2014/main" id="{0E96127E-BFA5-4E51-8996-B5D047D1C924}"/>
              </a:ext>
            </a:extLst>
          </p:cNvPr>
          <p:cNvPicPr>
            <a:picLocks noChangeAspect="1"/>
          </p:cNvPicPr>
          <p:nvPr/>
        </p:nvPicPr>
        <p:blipFill>
          <a:blip r:embed="rId3"/>
          <a:stretch>
            <a:fillRect/>
          </a:stretch>
        </p:blipFill>
        <p:spPr>
          <a:xfrm>
            <a:off x="2532353" y="3108604"/>
            <a:ext cx="7127294" cy="3647301"/>
          </a:xfrm>
          <a:prstGeom prst="rect">
            <a:avLst/>
          </a:prstGeom>
        </p:spPr>
      </p:pic>
    </p:spTree>
    <p:extLst>
      <p:ext uri="{BB962C8B-B14F-4D97-AF65-F5344CB8AC3E}">
        <p14:creationId xmlns:p14="http://schemas.microsoft.com/office/powerpoint/2010/main" val="2539851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0BD1-82A0-449E-9DBE-8BAFCCCCCF1E}"/>
              </a:ext>
            </a:extLst>
          </p:cNvPr>
          <p:cNvSpPr>
            <a:spLocks noGrp="1"/>
          </p:cNvSpPr>
          <p:nvPr>
            <p:ph type="title"/>
          </p:nvPr>
        </p:nvSpPr>
        <p:spPr/>
        <p:txBody>
          <a:bodyPr/>
          <a:lstStyle/>
          <a:p>
            <a:r>
              <a:rPr lang="en-US" altLang="zh-CN" dirty="0" err="1"/>
              <a:t>VoxelNet</a:t>
            </a:r>
            <a:endParaRPr lang="zh-CN" altLang="en-US" dirty="0"/>
          </a:p>
        </p:txBody>
      </p:sp>
      <p:sp>
        <p:nvSpPr>
          <p:cNvPr id="3" name="Content Placeholder 2">
            <a:extLst>
              <a:ext uri="{FF2B5EF4-FFF2-40B4-BE49-F238E27FC236}">
                <a16:creationId xmlns:a16="http://schemas.microsoft.com/office/drawing/2014/main" id="{F3DC4C63-8D50-412D-9B56-267161BF0734}"/>
              </a:ext>
            </a:extLst>
          </p:cNvPr>
          <p:cNvSpPr>
            <a:spLocks noGrp="1"/>
          </p:cNvSpPr>
          <p:nvPr>
            <p:ph idx="1"/>
          </p:nvPr>
        </p:nvSpPr>
        <p:spPr/>
        <p:txBody>
          <a:bodyPr/>
          <a:lstStyle/>
          <a:p>
            <a:r>
              <a:rPr lang="en-US" altLang="zh-CN" dirty="0"/>
              <a:t>Pointwise feature-&gt;voxel feature</a:t>
            </a:r>
          </a:p>
          <a:p>
            <a:r>
              <a:rPr lang="en-US" altLang="zh-CN" dirty="0"/>
              <a:t>3D box regression + </a:t>
            </a:r>
          </a:p>
          <a:p>
            <a:pPr marL="0" indent="0">
              <a:buNone/>
            </a:pPr>
            <a:r>
              <a:rPr lang="en-US" altLang="zh-CN" dirty="0"/>
              <a:t>	binary classification</a:t>
            </a:r>
          </a:p>
          <a:p>
            <a:r>
              <a:rPr lang="en-US" altLang="zh-CN" dirty="0"/>
              <a:t>Sparse tensor </a:t>
            </a:r>
            <a:endParaRPr lang="zh-CN" altLang="en-US" dirty="0"/>
          </a:p>
        </p:txBody>
      </p:sp>
      <p:pic>
        <p:nvPicPr>
          <p:cNvPr id="4" name="Picture 3">
            <a:extLst>
              <a:ext uri="{FF2B5EF4-FFF2-40B4-BE49-F238E27FC236}">
                <a16:creationId xmlns:a16="http://schemas.microsoft.com/office/drawing/2014/main" id="{DBABE189-54E6-48A6-BB17-9A71C0597CD8}"/>
              </a:ext>
            </a:extLst>
          </p:cNvPr>
          <p:cNvPicPr>
            <a:picLocks noChangeAspect="1"/>
          </p:cNvPicPr>
          <p:nvPr/>
        </p:nvPicPr>
        <p:blipFill>
          <a:blip r:embed="rId3"/>
          <a:stretch>
            <a:fillRect/>
          </a:stretch>
        </p:blipFill>
        <p:spPr>
          <a:xfrm>
            <a:off x="6929437" y="340575"/>
            <a:ext cx="4712494" cy="2700225"/>
          </a:xfrm>
          <a:prstGeom prst="rect">
            <a:avLst/>
          </a:prstGeom>
        </p:spPr>
      </p:pic>
      <p:pic>
        <p:nvPicPr>
          <p:cNvPr id="5" name="Picture 4">
            <a:extLst>
              <a:ext uri="{FF2B5EF4-FFF2-40B4-BE49-F238E27FC236}">
                <a16:creationId xmlns:a16="http://schemas.microsoft.com/office/drawing/2014/main" id="{193DC329-521B-445A-8B87-792CE5945BC2}"/>
              </a:ext>
            </a:extLst>
          </p:cNvPr>
          <p:cNvPicPr>
            <a:picLocks noChangeAspect="1"/>
          </p:cNvPicPr>
          <p:nvPr/>
        </p:nvPicPr>
        <p:blipFill>
          <a:blip r:embed="rId4"/>
          <a:stretch>
            <a:fillRect/>
          </a:stretch>
        </p:blipFill>
        <p:spPr>
          <a:xfrm>
            <a:off x="757237" y="4001294"/>
            <a:ext cx="6048375" cy="1638300"/>
          </a:xfrm>
          <a:prstGeom prst="rect">
            <a:avLst/>
          </a:prstGeom>
        </p:spPr>
      </p:pic>
      <p:pic>
        <p:nvPicPr>
          <p:cNvPr id="6" name="Picture 5">
            <a:extLst>
              <a:ext uri="{FF2B5EF4-FFF2-40B4-BE49-F238E27FC236}">
                <a16:creationId xmlns:a16="http://schemas.microsoft.com/office/drawing/2014/main" id="{D50940CD-6B0C-4BCD-A5C2-8403877B8F69}"/>
              </a:ext>
            </a:extLst>
          </p:cNvPr>
          <p:cNvPicPr>
            <a:picLocks noChangeAspect="1"/>
          </p:cNvPicPr>
          <p:nvPr/>
        </p:nvPicPr>
        <p:blipFill>
          <a:blip r:embed="rId5"/>
          <a:stretch>
            <a:fillRect/>
          </a:stretch>
        </p:blipFill>
        <p:spPr>
          <a:xfrm>
            <a:off x="7924799" y="3773894"/>
            <a:ext cx="3128963" cy="2538006"/>
          </a:xfrm>
          <a:prstGeom prst="rect">
            <a:avLst/>
          </a:prstGeom>
        </p:spPr>
      </p:pic>
    </p:spTree>
    <p:extLst>
      <p:ext uri="{BB962C8B-B14F-4D97-AF65-F5344CB8AC3E}">
        <p14:creationId xmlns:p14="http://schemas.microsoft.com/office/powerpoint/2010/main" val="3945277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7885-5B77-4B53-800C-251A918CD466}"/>
              </a:ext>
            </a:extLst>
          </p:cNvPr>
          <p:cNvSpPr>
            <a:spLocks noGrp="1"/>
          </p:cNvSpPr>
          <p:nvPr>
            <p:ph type="title"/>
          </p:nvPr>
        </p:nvSpPr>
        <p:spPr/>
        <p:txBody>
          <a:bodyPr/>
          <a:lstStyle/>
          <a:p>
            <a:r>
              <a:rPr lang="en-US" altLang="zh-CN" dirty="0" err="1"/>
              <a:t>VoxelNet</a:t>
            </a:r>
            <a:endParaRPr lang="zh-CN" altLang="en-US" dirty="0"/>
          </a:p>
        </p:txBody>
      </p:sp>
      <p:sp>
        <p:nvSpPr>
          <p:cNvPr id="3" name="Content Placeholder 2">
            <a:extLst>
              <a:ext uri="{FF2B5EF4-FFF2-40B4-BE49-F238E27FC236}">
                <a16:creationId xmlns:a16="http://schemas.microsoft.com/office/drawing/2014/main" id="{3E8E59DC-0210-4D96-9431-E8127411F18C}"/>
              </a:ext>
            </a:extLst>
          </p:cNvPr>
          <p:cNvSpPr>
            <a:spLocks noGrp="1"/>
          </p:cNvSpPr>
          <p:nvPr>
            <p:ph idx="1"/>
          </p:nvPr>
        </p:nvSpPr>
        <p:spPr/>
        <p:txBody>
          <a:bodyPr/>
          <a:lstStyle/>
          <a:p>
            <a:r>
              <a:rPr lang="en-US" altLang="zh-CN" dirty="0"/>
              <a:t>Shortcomings</a:t>
            </a:r>
          </a:p>
          <a:p>
            <a:pPr lvl="1"/>
            <a:r>
              <a:rPr lang="en-US" altLang="zh-CN" dirty="0"/>
              <a:t>Misalignment of voxels -&gt; fractions</a:t>
            </a:r>
          </a:p>
          <a:p>
            <a:pPr lvl="1"/>
            <a:r>
              <a:rPr lang="en-US" altLang="zh-CN" dirty="0"/>
              <a:t>No attention module</a:t>
            </a:r>
            <a:endParaRPr lang="zh-CN" altLang="en-US" dirty="0"/>
          </a:p>
          <a:p>
            <a:endParaRPr lang="zh-CN" altLang="en-US" dirty="0"/>
          </a:p>
        </p:txBody>
      </p:sp>
      <p:pic>
        <p:nvPicPr>
          <p:cNvPr id="4" name="Picture 3">
            <a:extLst>
              <a:ext uri="{FF2B5EF4-FFF2-40B4-BE49-F238E27FC236}">
                <a16:creationId xmlns:a16="http://schemas.microsoft.com/office/drawing/2014/main" id="{9DF86818-0868-4BCC-9C08-89FDCD81FB0D}"/>
              </a:ext>
            </a:extLst>
          </p:cNvPr>
          <p:cNvPicPr>
            <a:picLocks noChangeAspect="1"/>
          </p:cNvPicPr>
          <p:nvPr/>
        </p:nvPicPr>
        <p:blipFill>
          <a:blip r:embed="rId3"/>
          <a:stretch>
            <a:fillRect/>
          </a:stretch>
        </p:blipFill>
        <p:spPr>
          <a:xfrm>
            <a:off x="1975235" y="3638550"/>
            <a:ext cx="2962055" cy="2036084"/>
          </a:xfrm>
          <a:prstGeom prst="rect">
            <a:avLst/>
          </a:prstGeom>
        </p:spPr>
      </p:pic>
      <p:sp>
        <p:nvSpPr>
          <p:cNvPr id="5" name="Rectangle 4">
            <a:extLst>
              <a:ext uri="{FF2B5EF4-FFF2-40B4-BE49-F238E27FC236}">
                <a16:creationId xmlns:a16="http://schemas.microsoft.com/office/drawing/2014/main" id="{6266B034-B7F4-4DCD-8D94-9F89FCCD2D0E}"/>
              </a:ext>
            </a:extLst>
          </p:cNvPr>
          <p:cNvSpPr/>
          <p:nvPr/>
        </p:nvSpPr>
        <p:spPr>
          <a:xfrm>
            <a:off x="1393795" y="3941685"/>
            <a:ext cx="1578006" cy="14208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92ECBDBA-9BB3-40EB-8466-3AB08C3F1F34}"/>
              </a:ext>
            </a:extLst>
          </p:cNvPr>
          <p:cNvSpPr/>
          <p:nvPr/>
        </p:nvSpPr>
        <p:spPr>
          <a:xfrm>
            <a:off x="2979940" y="3941685"/>
            <a:ext cx="1578006" cy="14208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a:extLst>
              <a:ext uri="{FF2B5EF4-FFF2-40B4-BE49-F238E27FC236}">
                <a16:creationId xmlns:a16="http://schemas.microsoft.com/office/drawing/2014/main" id="{4AF639BF-BBD1-4FFC-8964-19BF9CAD28F1}"/>
              </a:ext>
            </a:extLst>
          </p:cNvPr>
          <p:cNvPicPr>
            <a:picLocks noChangeAspect="1"/>
          </p:cNvPicPr>
          <p:nvPr/>
        </p:nvPicPr>
        <p:blipFill>
          <a:blip r:embed="rId4"/>
          <a:stretch>
            <a:fillRect/>
          </a:stretch>
        </p:blipFill>
        <p:spPr>
          <a:xfrm>
            <a:off x="5936202" y="2975191"/>
            <a:ext cx="5296013" cy="3201772"/>
          </a:xfrm>
          <a:prstGeom prst="rect">
            <a:avLst/>
          </a:prstGeom>
        </p:spPr>
      </p:pic>
    </p:spTree>
    <p:extLst>
      <p:ext uri="{BB962C8B-B14F-4D97-AF65-F5344CB8AC3E}">
        <p14:creationId xmlns:p14="http://schemas.microsoft.com/office/powerpoint/2010/main" val="148792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D0BF-4518-4B62-B0B5-04C1DA43B8DC}"/>
              </a:ext>
            </a:extLst>
          </p:cNvPr>
          <p:cNvSpPr>
            <a:spLocks noGrp="1"/>
          </p:cNvSpPr>
          <p:nvPr>
            <p:ph type="title"/>
          </p:nvPr>
        </p:nvSpPr>
        <p:spPr/>
        <p:txBody>
          <a:bodyPr/>
          <a:lstStyle/>
          <a:p>
            <a:r>
              <a:rPr lang="en-US" altLang="zh-CN" dirty="0"/>
              <a:t>State-of-the-arts on </a:t>
            </a:r>
            <a:r>
              <a:rPr lang="en-US" altLang="zh-CN" dirty="0" err="1"/>
              <a:t>Kitti</a:t>
            </a:r>
            <a:r>
              <a:rPr lang="en-US" altLang="zh-CN" dirty="0"/>
              <a:t> 3D detection</a:t>
            </a:r>
            <a:endParaRPr lang="zh-CN" altLang="en-US" dirty="0"/>
          </a:p>
        </p:txBody>
      </p:sp>
      <p:sp>
        <p:nvSpPr>
          <p:cNvPr id="3" name="Content Placeholder 2">
            <a:extLst>
              <a:ext uri="{FF2B5EF4-FFF2-40B4-BE49-F238E27FC236}">
                <a16:creationId xmlns:a16="http://schemas.microsoft.com/office/drawing/2014/main" id="{FBF6C333-F9C7-4A63-903A-E287D9A26E4D}"/>
              </a:ext>
            </a:extLst>
          </p:cNvPr>
          <p:cNvSpPr>
            <a:spLocks noGrp="1"/>
          </p:cNvSpPr>
          <p:nvPr>
            <p:ph idx="1"/>
          </p:nvPr>
        </p:nvSpPr>
        <p:spPr/>
        <p:txBody>
          <a:bodyPr/>
          <a:lstStyle/>
          <a:p>
            <a:r>
              <a:rPr lang="en-US" altLang="zh-CN" dirty="0"/>
              <a:t>Point Cloud Understanding</a:t>
            </a:r>
          </a:p>
          <a:p>
            <a:pPr lvl="1"/>
            <a:r>
              <a:rPr lang="en-US" altLang="zh-CN" dirty="0"/>
              <a:t>Frustum-</a:t>
            </a:r>
            <a:r>
              <a:rPr lang="en-US" altLang="zh-CN" dirty="0" err="1"/>
              <a:t>PointNet</a:t>
            </a:r>
            <a:endParaRPr lang="en-US" altLang="zh-CN" dirty="0"/>
          </a:p>
          <a:p>
            <a:pPr lvl="1"/>
            <a:r>
              <a:rPr lang="en-US" altLang="zh-CN" dirty="0" err="1"/>
              <a:t>VoxelNet</a:t>
            </a:r>
            <a:endParaRPr lang="en-US" altLang="zh-CN" dirty="0"/>
          </a:p>
          <a:p>
            <a:endParaRPr lang="en-US" altLang="zh-CN" dirty="0"/>
          </a:p>
          <a:p>
            <a:r>
              <a:rPr lang="en-US" altLang="zh-CN" dirty="0"/>
              <a:t>Multimodal Fusion Methods</a:t>
            </a:r>
          </a:p>
          <a:p>
            <a:pPr lvl="1"/>
            <a:r>
              <a:rPr lang="en-US" altLang="zh-CN" dirty="0"/>
              <a:t>AVOD</a:t>
            </a:r>
          </a:p>
          <a:p>
            <a:pPr lvl="1"/>
            <a:r>
              <a:rPr lang="en-US" altLang="zh-CN" dirty="0" err="1"/>
              <a:t>SqueezeSeg</a:t>
            </a:r>
            <a:endParaRPr lang="en-US" altLang="zh-CN" dirty="0"/>
          </a:p>
          <a:p>
            <a:pPr lvl="1"/>
            <a:r>
              <a:rPr lang="en-US" altLang="zh-CN" dirty="0"/>
              <a:t>MV3D</a:t>
            </a:r>
          </a:p>
          <a:p>
            <a:pPr lvl="1"/>
            <a:r>
              <a:rPr lang="en-US" altLang="zh-CN" dirty="0" err="1"/>
              <a:t>PointFusion</a:t>
            </a:r>
            <a:endParaRPr lang="zh-CN" altLang="en-US" dirty="0"/>
          </a:p>
        </p:txBody>
      </p:sp>
    </p:spTree>
    <p:extLst>
      <p:ext uri="{BB962C8B-B14F-4D97-AF65-F5344CB8AC3E}">
        <p14:creationId xmlns:p14="http://schemas.microsoft.com/office/powerpoint/2010/main" val="79702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B1AC-2D35-46A6-B5F1-653167641561}"/>
              </a:ext>
            </a:extLst>
          </p:cNvPr>
          <p:cNvSpPr>
            <a:spLocks noGrp="1"/>
          </p:cNvSpPr>
          <p:nvPr>
            <p:ph type="title"/>
          </p:nvPr>
        </p:nvSpPr>
        <p:spPr/>
        <p:txBody>
          <a:bodyPr/>
          <a:lstStyle/>
          <a:p>
            <a:r>
              <a:rPr lang="en-US" altLang="zh-CN" dirty="0"/>
              <a:t>Frustum-</a:t>
            </a:r>
            <a:r>
              <a:rPr lang="en-US" altLang="zh-CN" dirty="0" err="1"/>
              <a:t>pointnet</a:t>
            </a:r>
            <a:endParaRPr lang="zh-CN" altLang="en-US" dirty="0"/>
          </a:p>
        </p:txBody>
      </p:sp>
      <p:sp>
        <p:nvSpPr>
          <p:cNvPr id="3" name="Content Placeholder 2">
            <a:extLst>
              <a:ext uri="{FF2B5EF4-FFF2-40B4-BE49-F238E27FC236}">
                <a16:creationId xmlns:a16="http://schemas.microsoft.com/office/drawing/2014/main" id="{CF747892-CE55-4425-89E0-3AF8D14BBEC4}"/>
              </a:ext>
            </a:extLst>
          </p:cNvPr>
          <p:cNvSpPr>
            <a:spLocks noGrp="1"/>
          </p:cNvSpPr>
          <p:nvPr>
            <p:ph idx="1"/>
          </p:nvPr>
        </p:nvSpPr>
        <p:spPr/>
        <p:txBody>
          <a:bodyPr>
            <a:normAutofit/>
          </a:bodyPr>
          <a:lstStyle/>
          <a:p>
            <a:r>
              <a:rPr lang="en-US" altLang="zh-CN" dirty="0"/>
              <a:t>Hierarchical architecture</a:t>
            </a:r>
          </a:p>
          <a:p>
            <a:pPr lvl="1"/>
            <a:r>
              <a:rPr lang="en-US" altLang="zh-CN" dirty="0"/>
              <a:t>Fast-</a:t>
            </a:r>
            <a:r>
              <a:rPr lang="en-US" altLang="zh-CN" dirty="0" err="1"/>
              <a:t>rcnn</a:t>
            </a:r>
            <a:r>
              <a:rPr lang="en-US" altLang="zh-CN" dirty="0"/>
              <a:t> for 2d detection</a:t>
            </a:r>
          </a:p>
          <a:p>
            <a:pPr lvl="1"/>
            <a:r>
              <a:rPr lang="en-US" altLang="zh-CN" dirty="0"/>
              <a:t>2d </a:t>
            </a:r>
            <a:r>
              <a:rPr lang="en-US" altLang="zh-CN" dirty="0" err="1"/>
              <a:t>bbox</a:t>
            </a:r>
            <a:r>
              <a:rPr lang="en-US" altLang="zh-CN" dirty="0"/>
              <a:t> -&gt; 3d frustum using depth</a:t>
            </a:r>
          </a:p>
          <a:p>
            <a:pPr lvl="1"/>
            <a:r>
              <a:rPr lang="en-US" altLang="zh-CN" dirty="0"/>
              <a:t>3d segmentation &amp; 3d box regression using </a:t>
            </a:r>
            <a:r>
              <a:rPr lang="en-US" altLang="zh-CN" dirty="0" err="1"/>
              <a:t>pointnet</a:t>
            </a:r>
            <a:endParaRPr lang="en-US" altLang="zh-CN" dirty="0"/>
          </a:p>
          <a:p>
            <a:endParaRPr lang="en-US" altLang="zh-CN" dirty="0"/>
          </a:p>
          <a:p>
            <a:endParaRPr lang="en-US" altLang="zh-CN" dirty="0"/>
          </a:p>
          <a:p>
            <a:endParaRPr lang="en-US" altLang="zh-CN" dirty="0"/>
          </a:p>
          <a:p>
            <a:endParaRPr lang="en-US" altLang="zh-CN" dirty="0"/>
          </a:p>
          <a:p>
            <a:pPr lvl="1"/>
            <a:endParaRPr lang="zh-CN" altLang="en-US" dirty="0"/>
          </a:p>
        </p:txBody>
      </p:sp>
      <p:pic>
        <p:nvPicPr>
          <p:cNvPr id="4" name="Picture 3">
            <a:extLst>
              <a:ext uri="{FF2B5EF4-FFF2-40B4-BE49-F238E27FC236}">
                <a16:creationId xmlns:a16="http://schemas.microsoft.com/office/drawing/2014/main" id="{9CAD12AA-39A8-4C75-BA9E-B7185E7137AB}"/>
              </a:ext>
            </a:extLst>
          </p:cNvPr>
          <p:cNvPicPr>
            <a:picLocks noChangeAspect="1"/>
          </p:cNvPicPr>
          <p:nvPr/>
        </p:nvPicPr>
        <p:blipFill>
          <a:blip r:embed="rId3"/>
          <a:stretch>
            <a:fillRect/>
          </a:stretch>
        </p:blipFill>
        <p:spPr>
          <a:xfrm>
            <a:off x="2096430" y="3743551"/>
            <a:ext cx="8295530" cy="2302141"/>
          </a:xfrm>
          <a:prstGeom prst="rect">
            <a:avLst/>
          </a:prstGeom>
        </p:spPr>
      </p:pic>
    </p:spTree>
    <p:extLst>
      <p:ext uri="{BB962C8B-B14F-4D97-AF65-F5344CB8AC3E}">
        <p14:creationId xmlns:p14="http://schemas.microsoft.com/office/powerpoint/2010/main" val="270382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3CBD-71F6-4A2A-A6EA-4CBE5D257212}"/>
              </a:ext>
            </a:extLst>
          </p:cNvPr>
          <p:cNvSpPr>
            <a:spLocks noGrp="1"/>
          </p:cNvSpPr>
          <p:nvPr>
            <p:ph type="title"/>
          </p:nvPr>
        </p:nvSpPr>
        <p:spPr/>
        <p:txBody>
          <a:bodyPr/>
          <a:lstStyle/>
          <a:p>
            <a:r>
              <a:rPr lang="en-US" altLang="zh-CN" dirty="0"/>
              <a:t>Frustum-</a:t>
            </a:r>
            <a:r>
              <a:rPr lang="en-US" altLang="zh-CN" dirty="0" err="1"/>
              <a:t>pointnet</a:t>
            </a:r>
            <a:endParaRPr lang="zh-CN" altLang="en-US" dirty="0"/>
          </a:p>
        </p:txBody>
      </p:sp>
      <p:sp>
        <p:nvSpPr>
          <p:cNvPr id="3" name="Content Placeholder 2">
            <a:extLst>
              <a:ext uri="{FF2B5EF4-FFF2-40B4-BE49-F238E27FC236}">
                <a16:creationId xmlns:a16="http://schemas.microsoft.com/office/drawing/2014/main" id="{6BE80931-8D21-4AF8-8E39-94321E59402B}"/>
              </a:ext>
            </a:extLst>
          </p:cNvPr>
          <p:cNvSpPr>
            <a:spLocks noGrp="1"/>
          </p:cNvSpPr>
          <p:nvPr>
            <p:ph idx="1"/>
          </p:nvPr>
        </p:nvSpPr>
        <p:spPr/>
        <p:txBody>
          <a:bodyPr/>
          <a:lstStyle/>
          <a:p>
            <a:r>
              <a:rPr lang="en-US" altLang="zh-CN" dirty="0"/>
              <a:t>3D instance segmentation</a:t>
            </a:r>
          </a:p>
          <a:p>
            <a:pPr lvl="1"/>
            <a:r>
              <a:rPr lang="en-US" altLang="zh-CN" dirty="0"/>
              <a:t>Binary classification per point</a:t>
            </a:r>
          </a:p>
          <a:p>
            <a:pPr lvl="1"/>
            <a:endParaRPr lang="en-US" altLang="zh-CN" dirty="0"/>
          </a:p>
          <a:p>
            <a:r>
              <a:rPr lang="en-US" altLang="zh-CN" dirty="0"/>
              <a:t>3D box estimation</a:t>
            </a:r>
          </a:p>
          <a:p>
            <a:pPr lvl="1"/>
            <a:r>
              <a:rPr lang="en-US" altLang="zh-CN" dirty="0"/>
              <a:t>Distance between predicted and GT corners</a:t>
            </a:r>
            <a:endParaRPr lang="zh-CN" altLang="en-US" dirty="0"/>
          </a:p>
        </p:txBody>
      </p:sp>
      <p:pic>
        <p:nvPicPr>
          <p:cNvPr id="4" name="Picture 3">
            <a:extLst>
              <a:ext uri="{FF2B5EF4-FFF2-40B4-BE49-F238E27FC236}">
                <a16:creationId xmlns:a16="http://schemas.microsoft.com/office/drawing/2014/main" id="{2CAFEB71-E9AA-4C46-AEFA-0E92304D9186}"/>
              </a:ext>
            </a:extLst>
          </p:cNvPr>
          <p:cNvPicPr>
            <a:picLocks noChangeAspect="1"/>
          </p:cNvPicPr>
          <p:nvPr/>
        </p:nvPicPr>
        <p:blipFill>
          <a:blip r:embed="rId3"/>
          <a:stretch>
            <a:fillRect/>
          </a:stretch>
        </p:blipFill>
        <p:spPr>
          <a:xfrm>
            <a:off x="2871787" y="4681537"/>
            <a:ext cx="5514975" cy="733425"/>
          </a:xfrm>
          <a:prstGeom prst="rect">
            <a:avLst/>
          </a:prstGeom>
        </p:spPr>
      </p:pic>
      <p:sp>
        <p:nvSpPr>
          <p:cNvPr id="5" name="Rectangle 4">
            <a:extLst>
              <a:ext uri="{FF2B5EF4-FFF2-40B4-BE49-F238E27FC236}">
                <a16:creationId xmlns:a16="http://schemas.microsoft.com/office/drawing/2014/main" id="{78D5B1E8-42ED-4764-A94A-FA8CAF1F281C}"/>
              </a:ext>
            </a:extLst>
          </p:cNvPr>
          <p:cNvSpPr/>
          <p:nvPr/>
        </p:nvSpPr>
        <p:spPr>
          <a:xfrm>
            <a:off x="4362450" y="4676775"/>
            <a:ext cx="466725" cy="3429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Straight Arrow Connector 6">
            <a:extLst>
              <a:ext uri="{FF2B5EF4-FFF2-40B4-BE49-F238E27FC236}">
                <a16:creationId xmlns:a16="http://schemas.microsoft.com/office/drawing/2014/main" id="{AF23FF5F-7CD9-413D-A6E0-E1EAF756A095}"/>
              </a:ext>
            </a:extLst>
          </p:cNvPr>
          <p:cNvCxnSpPr>
            <a:stCxn id="5" idx="0"/>
          </p:cNvCxnSpPr>
          <p:nvPr/>
        </p:nvCxnSpPr>
        <p:spPr>
          <a:xfrm flipH="1" flipV="1">
            <a:off x="4362450" y="4341181"/>
            <a:ext cx="233363" cy="3355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FB7CAE0-653C-41F2-8126-3091559370B9}"/>
              </a:ext>
            </a:extLst>
          </p:cNvPr>
          <p:cNvSpPr txBox="1"/>
          <p:nvPr/>
        </p:nvSpPr>
        <p:spPr>
          <a:xfrm>
            <a:off x="3345956" y="3954880"/>
            <a:ext cx="3623015" cy="369332"/>
          </a:xfrm>
          <a:prstGeom prst="rect">
            <a:avLst/>
          </a:prstGeom>
          <a:noFill/>
        </p:spPr>
        <p:txBody>
          <a:bodyPr wrap="square" rtlCol="0">
            <a:spAutoFit/>
          </a:bodyPr>
          <a:lstStyle/>
          <a:p>
            <a:r>
              <a:rPr lang="en-US" altLang="zh-CN" dirty="0"/>
              <a:t>Classification Loss (recognition)</a:t>
            </a:r>
            <a:endParaRPr lang="zh-CN" altLang="en-US" dirty="0"/>
          </a:p>
        </p:txBody>
      </p:sp>
      <p:sp>
        <p:nvSpPr>
          <p:cNvPr id="9" name="Rectangle 8">
            <a:extLst>
              <a:ext uri="{FF2B5EF4-FFF2-40B4-BE49-F238E27FC236}">
                <a16:creationId xmlns:a16="http://schemas.microsoft.com/office/drawing/2014/main" id="{3D4CF746-4591-4D2A-A454-E03479FEBA41}"/>
              </a:ext>
            </a:extLst>
          </p:cNvPr>
          <p:cNvSpPr/>
          <p:nvPr/>
        </p:nvSpPr>
        <p:spPr>
          <a:xfrm>
            <a:off x="5051394" y="4689752"/>
            <a:ext cx="3302031" cy="32992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E42B7AB9-016A-4E6D-89ED-2C72A3B52A3C}"/>
              </a:ext>
            </a:extLst>
          </p:cNvPr>
          <p:cNvSpPr/>
          <p:nvPr/>
        </p:nvSpPr>
        <p:spPr>
          <a:xfrm>
            <a:off x="4362450" y="5032652"/>
            <a:ext cx="3876028" cy="3823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Straight Arrow Connector 11">
            <a:extLst>
              <a:ext uri="{FF2B5EF4-FFF2-40B4-BE49-F238E27FC236}">
                <a16:creationId xmlns:a16="http://schemas.microsoft.com/office/drawing/2014/main" id="{377FC8C6-E640-43B9-A882-6A6A8616DAC9}"/>
              </a:ext>
            </a:extLst>
          </p:cNvPr>
          <p:cNvCxnSpPr>
            <a:stCxn id="9" idx="3"/>
          </p:cNvCxnSpPr>
          <p:nvPr/>
        </p:nvCxnSpPr>
        <p:spPr>
          <a:xfrm>
            <a:off x="8353425" y="4854714"/>
            <a:ext cx="966788" cy="1779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CA25BFF-C2D3-47DB-8468-8F5B2661120D}"/>
              </a:ext>
            </a:extLst>
          </p:cNvPr>
          <p:cNvCxnSpPr>
            <a:stCxn id="10" idx="3"/>
          </p:cNvCxnSpPr>
          <p:nvPr/>
        </p:nvCxnSpPr>
        <p:spPr>
          <a:xfrm flipV="1">
            <a:off x="8238478" y="5027890"/>
            <a:ext cx="1081735" cy="1959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8C9CB5-4733-44B9-AD48-643503932461}"/>
              </a:ext>
            </a:extLst>
          </p:cNvPr>
          <p:cNvSpPr txBox="1"/>
          <p:nvPr/>
        </p:nvSpPr>
        <p:spPr>
          <a:xfrm>
            <a:off x="9378288" y="4835009"/>
            <a:ext cx="2277168" cy="923330"/>
          </a:xfrm>
          <a:prstGeom prst="rect">
            <a:avLst/>
          </a:prstGeom>
          <a:noFill/>
        </p:spPr>
        <p:txBody>
          <a:bodyPr wrap="square" rtlCol="0">
            <a:spAutoFit/>
          </a:bodyPr>
          <a:lstStyle/>
          <a:p>
            <a:r>
              <a:rPr lang="en-US" altLang="zh-CN" dirty="0"/>
              <a:t>Both classification &amp;</a:t>
            </a:r>
          </a:p>
          <a:p>
            <a:r>
              <a:rPr lang="en-US" altLang="zh-CN" dirty="0"/>
              <a:t>Regression Loss </a:t>
            </a:r>
          </a:p>
          <a:p>
            <a:r>
              <a:rPr lang="en-US" altLang="zh-CN" dirty="0"/>
              <a:t>(localization)</a:t>
            </a:r>
            <a:endParaRPr lang="zh-CN" altLang="en-US" dirty="0"/>
          </a:p>
        </p:txBody>
      </p:sp>
      <p:pic>
        <p:nvPicPr>
          <p:cNvPr id="16" name="Picture 15">
            <a:extLst>
              <a:ext uri="{FF2B5EF4-FFF2-40B4-BE49-F238E27FC236}">
                <a16:creationId xmlns:a16="http://schemas.microsoft.com/office/drawing/2014/main" id="{C68DB679-EC23-4042-9A73-D7928C8D8679}"/>
              </a:ext>
            </a:extLst>
          </p:cNvPr>
          <p:cNvPicPr>
            <a:picLocks noChangeAspect="1"/>
          </p:cNvPicPr>
          <p:nvPr/>
        </p:nvPicPr>
        <p:blipFill>
          <a:blip r:embed="rId4"/>
          <a:stretch>
            <a:fillRect/>
          </a:stretch>
        </p:blipFill>
        <p:spPr>
          <a:xfrm>
            <a:off x="2971140" y="5537122"/>
            <a:ext cx="5316267" cy="708836"/>
          </a:xfrm>
          <a:prstGeom prst="rect">
            <a:avLst/>
          </a:prstGeom>
        </p:spPr>
      </p:pic>
      <p:sp>
        <p:nvSpPr>
          <p:cNvPr id="17" name="TextBox 16">
            <a:extLst>
              <a:ext uri="{FF2B5EF4-FFF2-40B4-BE49-F238E27FC236}">
                <a16:creationId xmlns:a16="http://schemas.microsoft.com/office/drawing/2014/main" id="{A55C583B-4DB2-409D-B60E-CE335C7212D9}"/>
              </a:ext>
            </a:extLst>
          </p:cNvPr>
          <p:cNvSpPr txBox="1"/>
          <p:nvPr/>
        </p:nvSpPr>
        <p:spPr>
          <a:xfrm>
            <a:off x="3826276" y="6299123"/>
            <a:ext cx="4128116" cy="369332"/>
          </a:xfrm>
          <a:prstGeom prst="rect">
            <a:avLst/>
          </a:prstGeom>
          <a:noFill/>
        </p:spPr>
        <p:txBody>
          <a:bodyPr wrap="square" rtlCol="0">
            <a:spAutoFit/>
          </a:bodyPr>
          <a:lstStyle/>
          <a:p>
            <a:r>
              <a:rPr lang="en-US" altLang="zh-CN" dirty="0"/>
              <a:t>Joint optimization for box parameters</a:t>
            </a:r>
            <a:endParaRPr lang="zh-CN" altLang="en-US" dirty="0"/>
          </a:p>
        </p:txBody>
      </p:sp>
    </p:spTree>
    <p:extLst>
      <p:ext uri="{BB962C8B-B14F-4D97-AF65-F5344CB8AC3E}">
        <p14:creationId xmlns:p14="http://schemas.microsoft.com/office/powerpoint/2010/main" val="186612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29BF-48BA-4249-AA7F-5B094A9209F7}"/>
              </a:ext>
            </a:extLst>
          </p:cNvPr>
          <p:cNvSpPr>
            <a:spLocks noGrp="1"/>
          </p:cNvSpPr>
          <p:nvPr>
            <p:ph type="title"/>
          </p:nvPr>
        </p:nvSpPr>
        <p:spPr/>
        <p:txBody>
          <a:bodyPr/>
          <a:lstStyle/>
          <a:p>
            <a:r>
              <a:rPr lang="en-US" altLang="zh-CN" dirty="0"/>
              <a:t>Frustum-</a:t>
            </a:r>
            <a:r>
              <a:rPr lang="en-US" altLang="zh-CN" dirty="0" err="1"/>
              <a:t>pointnet</a:t>
            </a:r>
            <a:endParaRPr lang="zh-CN" altLang="en-US" dirty="0"/>
          </a:p>
        </p:txBody>
      </p:sp>
      <p:sp>
        <p:nvSpPr>
          <p:cNvPr id="3" name="Content Placeholder 2">
            <a:extLst>
              <a:ext uri="{FF2B5EF4-FFF2-40B4-BE49-F238E27FC236}">
                <a16:creationId xmlns:a16="http://schemas.microsoft.com/office/drawing/2014/main" id="{EEA19499-041C-437D-909A-14FDD3967142}"/>
              </a:ext>
            </a:extLst>
          </p:cNvPr>
          <p:cNvSpPr>
            <a:spLocks noGrp="1"/>
          </p:cNvSpPr>
          <p:nvPr>
            <p:ph idx="1"/>
          </p:nvPr>
        </p:nvSpPr>
        <p:spPr/>
        <p:txBody>
          <a:bodyPr/>
          <a:lstStyle/>
          <a:p>
            <a:r>
              <a:rPr lang="en-US" altLang="zh-CN" dirty="0"/>
              <a:t>Shortcomings</a:t>
            </a:r>
          </a:p>
          <a:p>
            <a:pPr lvl="1"/>
            <a:r>
              <a:rPr lang="en-US" altLang="zh-CN" dirty="0"/>
              <a:t>Strong reliance on 2D detection results</a:t>
            </a:r>
          </a:p>
          <a:p>
            <a:pPr lvl="1"/>
            <a:r>
              <a:rPr lang="en-US" altLang="zh-CN" dirty="0"/>
              <a:t>Using only semantics information(RGB) on extracting region proposals</a:t>
            </a:r>
            <a:endParaRPr lang="zh-CN" altLang="en-US" dirty="0"/>
          </a:p>
        </p:txBody>
      </p:sp>
      <p:pic>
        <p:nvPicPr>
          <p:cNvPr id="4" name="Picture 3">
            <a:extLst>
              <a:ext uri="{FF2B5EF4-FFF2-40B4-BE49-F238E27FC236}">
                <a16:creationId xmlns:a16="http://schemas.microsoft.com/office/drawing/2014/main" id="{D2467409-E209-4F52-A0DC-B6A1D5880235}"/>
              </a:ext>
            </a:extLst>
          </p:cNvPr>
          <p:cNvPicPr>
            <a:picLocks noChangeAspect="1"/>
          </p:cNvPicPr>
          <p:nvPr/>
        </p:nvPicPr>
        <p:blipFill>
          <a:blip r:embed="rId3"/>
          <a:stretch>
            <a:fillRect/>
          </a:stretch>
        </p:blipFill>
        <p:spPr>
          <a:xfrm>
            <a:off x="233876" y="3145326"/>
            <a:ext cx="11410426" cy="3166574"/>
          </a:xfrm>
          <a:prstGeom prst="rect">
            <a:avLst/>
          </a:prstGeom>
        </p:spPr>
      </p:pic>
    </p:spTree>
    <p:extLst>
      <p:ext uri="{BB962C8B-B14F-4D97-AF65-F5344CB8AC3E}">
        <p14:creationId xmlns:p14="http://schemas.microsoft.com/office/powerpoint/2010/main" val="3019278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FB6A-BFCB-47F8-8663-C552ABE2C53E}"/>
              </a:ext>
            </a:extLst>
          </p:cNvPr>
          <p:cNvSpPr>
            <a:spLocks noGrp="1"/>
          </p:cNvSpPr>
          <p:nvPr>
            <p:ph type="title"/>
          </p:nvPr>
        </p:nvSpPr>
        <p:spPr/>
        <p:txBody>
          <a:bodyPr/>
          <a:lstStyle/>
          <a:p>
            <a:r>
              <a:rPr lang="en-US" altLang="zh-CN" dirty="0" err="1"/>
              <a:t>VoxelNet</a:t>
            </a:r>
            <a:endParaRPr lang="zh-CN" altLang="en-US" dirty="0"/>
          </a:p>
        </p:txBody>
      </p:sp>
      <p:sp>
        <p:nvSpPr>
          <p:cNvPr id="3" name="Content Placeholder 2">
            <a:extLst>
              <a:ext uri="{FF2B5EF4-FFF2-40B4-BE49-F238E27FC236}">
                <a16:creationId xmlns:a16="http://schemas.microsoft.com/office/drawing/2014/main" id="{711890AE-8C6C-4E8D-87B6-124E2A094B2B}"/>
              </a:ext>
            </a:extLst>
          </p:cNvPr>
          <p:cNvSpPr>
            <a:spLocks noGrp="1"/>
          </p:cNvSpPr>
          <p:nvPr>
            <p:ph idx="1"/>
          </p:nvPr>
        </p:nvSpPr>
        <p:spPr/>
        <p:txBody>
          <a:bodyPr/>
          <a:lstStyle/>
          <a:p>
            <a:r>
              <a:rPr lang="en-US" altLang="zh-CN" dirty="0"/>
              <a:t>Hierarchical architecture(only Lidar point)</a:t>
            </a:r>
          </a:p>
          <a:p>
            <a:pPr lvl="1"/>
            <a:r>
              <a:rPr lang="en-US" altLang="zh-CN" dirty="0"/>
              <a:t>Encode dense point clouds into sparse voxel-wise feature</a:t>
            </a:r>
          </a:p>
          <a:p>
            <a:pPr lvl="1"/>
            <a:r>
              <a:rPr lang="en-US" altLang="zh-CN" dirty="0"/>
              <a:t>Perform 3D box regression upon that feature using CNN </a:t>
            </a:r>
          </a:p>
          <a:p>
            <a:pPr marL="0" indent="0">
              <a:buNone/>
            </a:pPr>
            <a:endParaRPr lang="en-US" altLang="zh-CN" dirty="0"/>
          </a:p>
          <a:p>
            <a:pPr lvl="1"/>
            <a:endParaRPr lang="zh-CN" altLang="en-US" dirty="0"/>
          </a:p>
        </p:txBody>
      </p:sp>
      <p:pic>
        <p:nvPicPr>
          <p:cNvPr id="4" name="Picture 3">
            <a:extLst>
              <a:ext uri="{FF2B5EF4-FFF2-40B4-BE49-F238E27FC236}">
                <a16:creationId xmlns:a16="http://schemas.microsoft.com/office/drawing/2014/main" id="{0E96127E-BFA5-4E51-8996-B5D047D1C924}"/>
              </a:ext>
            </a:extLst>
          </p:cNvPr>
          <p:cNvPicPr>
            <a:picLocks noChangeAspect="1"/>
          </p:cNvPicPr>
          <p:nvPr/>
        </p:nvPicPr>
        <p:blipFill>
          <a:blip r:embed="rId3"/>
          <a:stretch>
            <a:fillRect/>
          </a:stretch>
        </p:blipFill>
        <p:spPr>
          <a:xfrm>
            <a:off x="2532353" y="3108604"/>
            <a:ext cx="7127294" cy="3647301"/>
          </a:xfrm>
          <a:prstGeom prst="rect">
            <a:avLst/>
          </a:prstGeom>
        </p:spPr>
      </p:pic>
    </p:spTree>
    <p:extLst>
      <p:ext uri="{BB962C8B-B14F-4D97-AF65-F5344CB8AC3E}">
        <p14:creationId xmlns:p14="http://schemas.microsoft.com/office/powerpoint/2010/main" val="139795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0BD1-82A0-449E-9DBE-8BAFCCCCCF1E}"/>
              </a:ext>
            </a:extLst>
          </p:cNvPr>
          <p:cNvSpPr>
            <a:spLocks noGrp="1"/>
          </p:cNvSpPr>
          <p:nvPr>
            <p:ph type="title"/>
          </p:nvPr>
        </p:nvSpPr>
        <p:spPr/>
        <p:txBody>
          <a:bodyPr/>
          <a:lstStyle/>
          <a:p>
            <a:r>
              <a:rPr lang="en-US" altLang="zh-CN" dirty="0" err="1"/>
              <a:t>VoxelNet</a:t>
            </a:r>
            <a:endParaRPr lang="zh-CN" altLang="en-US" dirty="0"/>
          </a:p>
        </p:txBody>
      </p:sp>
      <p:sp>
        <p:nvSpPr>
          <p:cNvPr id="3" name="Content Placeholder 2">
            <a:extLst>
              <a:ext uri="{FF2B5EF4-FFF2-40B4-BE49-F238E27FC236}">
                <a16:creationId xmlns:a16="http://schemas.microsoft.com/office/drawing/2014/main" id="{F3DC4C63-8D50-412D-9B56-267161BF0734}"/>
              </a:ext>
            </a:extLst>
          </p:cNvPr>
          <p:cNvSpPr>
            <a:spLocks noGrp="1"/>
          </p:cNvSpPr>
          <p:nvPr>
            <p:ph idx="1"/>
          </p:nvPr>
        </p:nvSpPr>
        <p:spPr/>
        <p:txBody>
          <a:bodyPr/>
          <a:lstStyle/>
          <a:p>
            <a:r>
              <a:rPr lang="en-US" altLang="zh-CN" dirty="0"/>
              <a:t>Pointwise feature-&gt;voxel feature</a:t>
            </a:r>
          </a:p>
          <a:p>
            <a:r>
              <a:rPr lang="en-US" altLang="zh-CN" dirty="0"/>
              <a:t>3D box regression + </a:t>
            </a:r>
          </a:p>
          <a:p>
            <a:pPr marL="0" indent="0">
              <a:buNone/>
            </a:pPr>
            <a:r>
              <a:rPr lang="en-US" altLang="zh-CN" dirty="0"/>
              <a:t>	binary classification</a:t>
            </a:r>
          </a:p>
          <a:p>
            <a:r>
              <a:rPr lang="en-US" altLang="zh-CN" dirty="0"/>
              <a:t>Sparse tensor </a:t>
            </a:r>
            <a:endParaRPr lang="zh-CN" altLang="en-US" dirty="0"/>
          </a:p>
        </p:txBody>
      </p:sp>
      <p:pic>
        <p:nvPicPr>
          <p:cNvPr id="4" name="Picture 3">
            <a:extLst>
              <a:ext uri="{FF2B5EF4-FFF2-40B4-BE49-F238E27FC236}">
                <a16:creationId xmlns:a16="http://schemas.microsoft.com/office/drawing/2014/main" id="{DBABE189-54E6-48A6-BB17-9A71C0597CD8}"/>
              </a:ext>
            </a:extLst>
          </p:cNvPr>
          <p:cNvPicPr>
            <a:picLocks noChangeAspect="1"/>
          </p:cNvPicPr>
          <p:nvPr/>
        </p:nvPicPr>
        <p:blipFill>
          <a:blip r:embed="rId3"/>
          <a:stretch>
            <a:fillRect/>
          </a:stretch>
        </p:blipFill>
        <p:spPr>
          <a:xfrm>
            <a:off x="6929437" y="340575"/>
            <a:ext cx="4712494" cy="2700225"/>
          </a:xfrm>
          <a:prstGeom prst="rect">
            <a:avLst/>
          </a:prstGeom>
        </p:spPr>
      </p:pic>
      <p:pic>
        <p:nvPicPr>
          <p:cNvPr id="5" name="Picture 4">
            <a:extLst>
              <a:ext uri="{FF2B5EF4-FFF2-40B4-BE49-F238E27FC236}">
                <a16:creationId xmlns:a16="http://schemas.microsoft.com/office/drawing/2014/main" id="{193DC329-521B-445A-8B87-792CE5945BC2}"/>
              </a:ext>
            </a:extLst>
          </p:cNvPr>
          <p:cNvPicPr>
            <a:picLocks noChangeAspect="1"/>
          </p:cNvPicPr>
          <p:nvPr/>
        </p:nvPicPr>
        <p:blipFill>
          <a:blip r:embed="rId4"/>
          <a:stretch>
            <a:fillRect/>
          </a:stretch>
        </p:blipFill>
        <p:spPr>
          <a:xfrm>
            <a:off x="757237" y="4001294"/>
            <a:ext cx="6048375" cy="1638300"/>
          </a:xfrm>
          <a:prstGeom prst="rect">
            <a:avLst/>
          </a:prstGeom>
        </p:spPr>
      </p:pic>
      <p:pic>
        <p:nvPicPr>
          <p:cNvPr id="6" name="Picture 5">
            <a:extLst>
              <a:ext uri="{FF2B5EF4-FFF2-40B4-BE49-F238E27FC236}">
                <a16:creationId xmlns:a16="http://schemas.microsoft.com/office/drawing/2014/main" id="{D50940CD-6B0C-4BCD-A5C2-8403877B8F69}"/>
              </a:ext>
            </a:extLst>
          </p:cNvPr>
          <p:cNvPicPr>
            <a:picLocks noChangeAspect="1"/>
          </p:cNvPicPr>
          <p:nvPr/>
        </p:nvPicPr>
        <p:blipFill>
          <a:blip r:embed="rId5"/>
          <a:stretch>
            <a:fillRect/>
          </a:stretch>
        </p:blipFill>
        <p:spPr>
          <a:xfrm>
            <a:off x="7924799" y="3773894"/>
            <a:ext cx="3128963" cy="2538006"/>
          </a:xfrm>
          <a:prstGeom prst="rect">
            <a:avLst/>
          </a:prstGeom>
        </p:spPr>
      </p:pic>
    </p:spTree>
    <p:extLst>
      <p:ext uri="{BB962C8B-B14F-4D97-AF65-F5344CB8AC3E}">
        <p14:creationId xmlns:p14="http://schemas.microsoft.com/office/powerpoint/2010/main" val="3565418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6118</TotalTime>
  <Words>2389</Words>
  <Application>Microsoft Office PowerPoint</Application>
  <PresentationFormat>Widescreen</PresentationFormat>
  <Paragraphs>289</Paragraphs>
  <Slides>38</Slides>
  <Notes>30</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等线</vt:lpstr>
      <vt:lpstr>等线 Light</vt:lpstr>
      <vt:lpstr>Arial</vt:lpstr>
      <vt:lpstr>Office Theme</vt:lpstr>
      <vt:lpstr>Capstone Meeting</vt:lpstr>
      <vt:lpstr>3D detection</vt:lpstr>
      <vt:lpstr>3D detection</vt:lpstr>
      <vt:lpstr>State-of-the-arts on Kitti 3D detection</vt:lpstr>
      <vt:lpstr>Frustum-pointnet</vt:lpstr>
      <vt:lpstr>Frustum-pointnet</vt:lpstr>
      <vt:lpstr>Frustum-pointnet</vt:lpstr>
      <vt:lpstr>VoxelNet</vt:lpstr>
      <vt:lpstr>VoxelNet</vt:lpstr>
      <vt:lpstr>VoxelNet</vt:lpstr>
      <vt:lpstr>Multimodal Late Fusion</vt:lpstr>
      <vt:lpstr>MV3D</vt:lpstr>
      <vt:lpstr>MV3D</vt:lpstr>
      <vt:lpstr>AVOD</vt:lpstr>
      <vt:lpstr>PointFusion</vt:lpstr>
      <vt:lpstr>Multimodal Late Fusion</vt:lpstr>
      <vt:lpstr>PowerPoint Presentation</vt:lpstr>
      <vt:lpstr>RGB-D Object Recognition using Multi-modal Learning</vt:lpstr>
      <vt:lpstr>Project Introduction</vt:lpstr>
      <vt:lpstr>Project Introduction</vt:lpstr>
      <vt:lpstr>Project Introduction</vt:lpstr>
      <vt:lpstr>Project Introduction</vt:lpstr>
      <vt:lpstr>Project Introduction</vt:lpstr>
      <vt:lpstr>AVOD</vt:lpstr>
      <vt:lpstr>PointFusion</vt:lpstr>
      <vt:lpstr>SqueezeSeg</vt:lpstr>
      <vt:lpstr>PointNet++</vt:lpstr>
      <vt:lpstr>PointNet++</vt:lpstr>
      <vt:lpstr>PointNet++</vt:lpstr>
      <vt:lpstr>3D detection</vt:lpstr>
      <vt:lpstr>3D detection</vt:lpstr>
      <vt:lpstr>State-of-the-arts on Kitti 3D detection</vt:lpstr>
      <vt:lpstr>Frustum-pointnet</vt:lpstr>
      <vt:lpstr>Frustum-pointnet</vt:lpstr>
      <vt:lpstr>Frustum-pointnet</vt:lpstr>
      <vt:lpstr>VoxelNet</vt:lpstr>
      <vt:lpstr>VoxelNet</vt:lpstr>
      <vt:lpstr>VoxelNet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ziyan wang</dc:creator>
  <cp:lastModifiedBy> </cp:lastModifiedBy>
  <cp:revision>272</cp:revision>
  <dcterms:created xsi:type="dcterms:W3CDTF">2018-01-21T18:57:19Z</dcterms:created>
  <dcterms:modified xsi:type="dcterms:W3CDTF">2018-02-02T03:05:29Z</dcterms:modified>
</cp:coreProperties>
</file>