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57" r:id="rId8"/>
    <p:sldId id="258" r:id="rId9"/>
    <p:sldId id="259" r:id="rId10"/>
    <p:sldId id="260" r:id="rId11"/>
    <p:sldId id="261" r:id="rId12"/>
    <p:sldId id="262" r:id="rId13"/>
    <p:sldId id="263" r:id="rId14"/>
    <p:sldId id="264" r:id="rId15"/>
    <p:sldId id="265" r:id="rId16"/>
    <p:sldId id="276" r:id="rId17"/>
    <p:sldId id="266" r:id="rId18"/>
    <p:sldId id="277" r:id="rId19"/>
    <p:sldId id="267" r:id="rId20"/>
    <p:sldId id="278" r:id="rId21"/>
    <p:sldId id="268" r:id="rId22"/>
    <p:sldId id="269" r:id="rId23"/>
    <p:sldId id="279" r:id="rId24"/>
    <p:sldId id="270" r:id="rId25"/>
    <p:sldId id="271" r:id="rId26"/>
    <p:sldId id="272" r:id="rId27"/>
    <p:sldId id="273" r:id="rId28"/>
    <p:sldId id="274" r:id="rId29"/>
    <p:sldId id="275"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72" d="100"/>
          <a:sy n="72"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2EB5-7786-4B72-A8E6-63B18FC3A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53D0FA-E1F9-4AC4-8C5C-E76FED228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A22130-83DA-4148-9927-CB53E8BA9BDD}"/>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5" name="Footer Placeholder 4">
            <a:extLst>
              <a:ext uri="{FF2B5EF4-FFF2-40B4-BE49-F238E27FC236}">
                <a16:creationId xmlns:a16="http://schemas.microsoft.com/office/drawing/2014/main" id="{E687C192-74E8-49AE-9CD6-B0A772CDE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B8E58-E024-4B78-96B2-756FCE0E6C93}"/>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20483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84B4-B9DC-4265-982A-7C19291B51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65B983-3927-4AC9-8042-A1855FBB19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79029-1581-451F-8B68-7419B21B2DBB}"/>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5" name="Footer Placeholder 4">
            <a:extLst>
              <a:ext uri="{FF2B5EF4-FFF2-40B4-BE49-F238E27FC236}">
                <a16:creationId xmlns:a16="http://schemas.microsoft.com/office/drawing/2014/main" id="{E5FADEF1-81E4-4A16-97C0-366E0AC3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12E40-698B-4B39-8015-DCF43FFFBE10}"/>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306396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B1AF8-DEC3-4EED-A26A-0C00F2003D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4B085-571E-4670-84CE-919EAF8FF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82B93-0021-4BD0-A38F-A0DEC0BEF1BE}"/>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5" name="Footer Placeholder 4">
            <a:extLst>
              <a:ext uri="{FF2B5EF4-FFF2-40B4-BE49-F238E27FC236}">
                <a16:creationId xmlns:a16="http://schemas.microsoft.com/office/drawing/2014/main" id="{9BAE1BB0-D1B8-4326-9816-A0946AD26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BD8FF-3722-45B6-9A14-18CBBADC5C1F}"/>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24681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D2B3-D66A-405F-8989-6B5F349A9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68D15-F0EF-46FD-B5C3-181B276301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D89CB-1587-4404-88C5-07DFCB82DECE}"/>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5" name="Footer Placeholder 4">
            <a:extLst>
              <a:ext uri="{FF2B5EF4-FFF2-40B4-BE49-F238E27FC236}">
                <a16:creationId xmlns:a16="http://schemas.microsoft.com/office/drawing/2014/main" id="{DB7B114F-2E1D-4A90-92AD-86F3759DB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29CF7-7138-4D3B-873F-FA5F808AB34B}"/>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47752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1853-0DC4-434D-8CAF-9F75D1E9B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02560E-9550-4D98-B298-CF104BEDC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7FE82-0961-426F-96C6-5E617E8CB974}"/>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5" name="Footer Placeholder 4">
            <a:extLst>
              <a:ext uri="{FF2B5EF4-FFF2-40B4-BE49-F238E27FC236}">
                <a16:creationId xmlns:a16="http://schemas.microsoft.com/office/drawing/2014/main" id="{DC165F33-5CCC-4155-9034-39FE5A598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C78FC-A88E-4D38-9618-C1F44D39F045}"/>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86690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D9BF-E507-49EE-BA41-7B580A7EE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2D3D7-C355-4EDA-B5AF-36FB5E04BC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03D9F1-A075-4E10-8553-069EC4C54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52B694-7355-4CF3-AC80-0054344A7E9E}"/>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6" name="Footer Placeholder 5">
            <a:extLst>
              <a:ext uri="{FF2B5EF4-FFF2-40B4-BE49-F238E27FC236}">
                <a16:creationId xmlns:a16="http://schemas.microsoft.com/office/drawing/2014/main" id="{84275D09-0F23-404E-9610-636B027D9E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5F9374-D646-4DFA-B88D-0FCC6A14BD3A}"/>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200057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00B0-4701-422E-A351-01CBF44DE8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22C7D0-1A7E-40F3-8174-277A16569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46A800-83FC-48C6-8327-B44789E68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A4246C-1B52-4ED2-A5B6-281457891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62BE-21A2-4660-8263-B9825D15D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2D92E1-5B6F-436E-8F79-232B38C1A85D}"/>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8" name="Footer Placeholder 7">
            <a:extLst>
              <a:ext uri="{FF2B5EF4-FFF2-40B4-BE49-F238E27FC236}">
                <a16:creationId xmlns:a16="http://schemas.microsoft.com/office/drawing/2014/main" id="{1803D3C1-4547-4144-B17A-7369E0F76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162B97-2111-4E6E-BE17-C346B578AF2A}"/>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258083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8487-03C5-4A11-8ADF-D5387258AA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8B5DFE-25DE-44DF-BB86-0570CEBD6CDD}"/>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4" name="Footer Placeholder 3">
            <a:extLst>
              <a:ext uri="{FF2B5EF4-FFF2-40B4-BE49-F238E27FC236}">
                <a16:creationId xmlns:a16="http://schemas.microsoft.com/office/drawing/2014/main" id="{C210A4CF-1362-42D3-A060-E81FF5748E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40314-DC59-4D2F-9DAF-8138CCC2DC08}"/>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138294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C203B-98BB-4C6B-862B-A546BA1CF927}"/>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3" name="Footer Placeholder 2">
            <a:extLst>
              <a:ext uri="{FF2B5EF4-FFF2-40B4-BE49-F238E27FC236}">
                <a16:creationId xmlns:a16="http://schemas.microsoft.com/office/drawing/2014/main" id="{054EFED5-75A4-427E-926A-641F4A41E9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16C69-BDDE-4834-8179-6BA17A437446}"/>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103634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DACF-864A-43BF-9021-1EE9DCBE0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DED05D-253E-4F44-B71E-229676B17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CA5305-972D-4D40-A2FD-78043CAF3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5B079-F230-47BB-A45A-171A0D8DC87C}"/>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6" name="Footer Placeholder 5">
            <a:extLst>
              <a:ext uri="{FF2B5EF4-FFF2-40B4-BE49-F238E27FC236}">
                <a16:creationId xmlns:a16="http://schemas.microsoft.com/office/drawing/2014/main" id="{117AE525-FFA2-4721-BDB9-A1AF503A2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CC2BB-D1E6-49C0-AAA3-5F7E71AD3D98}"/>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181008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9AAD-21D0-4BF9-9FDC-41E6B0488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419A00-A6F3-41FA-8EF8-C56DFAF45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D46D0-CB44-4E15-9723-8DDD7B5F7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31616-2EC0-4F6C-8A38-0E2C97B4285B}"/>
              </a:ext>
            </a:extLst>
          </p:cNvPr>
          <p:cNvSpPr>
            <a:spLocks noGrp="1"/>
          </p:cNvSpPr>
          <p:nvPr>
            <p:ph type="dt" sz="half" idx="10"/>
          </p:nvPr>
        </p:nvSpPr>
        <p:spPr/>
        <p:txBody>
          <a:bodyPr/>
          <a:lstStyle/>
          <a:p>
            <a:fld id="{2E61A42A-4DB7-4114-B8A1-EF2EDB33EC23}" type="datetimeFigureOut">
              <a:rPr lang="en-US" smtClean="0"/>
              <a:t>8/27/2021</a:t>
            </a:fld>
            <a:endParaRPr lang="en-US"/>
          </a:p>
        </p:txBody>
      </p:sp>
      <p:sp>
        <p:nvSpPr>
          <p:cNvPr id="6" name="Footer Placeholder 5">
            <a:extLst>
              <a:ext uri="{FF2B5EF4-FFF2-40B4-BE49-F238E27FC236}">
                <a16:creationId xmlns:a16="http://schemas.microsoft.com/office/drawing/2014/main" id="{A9877A7B-D885-4A2C-A951-73C62257F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45DAF-FCFD-4C98-987B-2C0258192E6D}"/>
              </a:ext>
            </a:extLst>
          </p:cNvPr>
          <p:cNvSpPr>
            <a:spLocks noGrp="1"/>
          </p:cNvSpPr>
          <p:nvPr>
            <p:ph type="sldNum" sz="quarter" idx="12"/>
          </p:nvPr>
        </p:nvSpPr>
        <p:spPr/>
        <p:txBody>
          <a:bodyPr/>
          <a:lstStyle/>
          <a:p>
            <a:fld id="{F678E76E-59A9-4370-A8E7-49100EE39D00}" type="slidenum">
              <a:rPr lang="en-US" smtClean="0"/>
              <a:t>‹#›</a:t>
            </a:fld>
            <a:endParaRPr lang="en-US"/>
          </a:p>
        </p:txBody>
      </p:sp>
    </p:spTree>
    <p:extLst>
      <p:ext uri="{BB962C8B-B14F-4D97-AF65-F5344CB8AC3E}">
        <p14:creationId xmlns:p14="http://schemas.microsoft.com/office/powerpoint/2010/main" val="61260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D2849-1952-466B-A77B-F73C301E2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336D8C-735E-4366-B4E2-B294A8E41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C7C51-40C0-4548-A728-41B2852334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1A42A-4DB7-4114-B8A1-EF2EDB33EC23}" type="datetimeFigureOut">
              <a:rPr lang="en-US" smtClean="0"/>
              <a:t>8/27/2021</a:t>
            </a:fld>
            <a:endParaRPr lang="en-US"/>
          </a:p>
        </p:txBody>
      </p:sp>
      <p:sp>
        <p:nvSpPr>
          <p:cNvPr id="5" name="Footer Placeholder 4">
            <a:extLst>
              <a:ext uri="{FF2B5EF4-FFF2-40B4-BE49-F238E27FC236}">
                <a16:creationId xmlns:a16="http://schemas.microsoft.com/office/drawing/2014/main" id="{D33A6132-CA67-4DF8-83C1-EE7091108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31678D-90EF-4EEA-8B7F-B03AC3A08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8E76E-59A9-4370-A8E7-49100EE39D00}" type="slidenum">
              <a:rPr lang="en-US" smtClean="0"/>
              <a:t>‹#›</a:t>
            </a:fld>
            <a:endParaRPr lang="en-US"/>
          </a:p>
        </p:txBody>
      </p:sp>
    </p:spTree>
    <p:extLst>
      <p:ext uri="{BB962C8B-B14F-4D97-AF65-F5344CB8AC3E}">
        <p14:creationId xmlns:p14="http://schemas.microsoft.com/office/powerpoint/2010/main" val="291823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fif"/><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hyperlink" Target="https://www.mathsisfun.com/geometry/fair-dic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7113-ECF6-4F57-A976-1EE8A6B7B3F3}"/>
              </a:ext>
            </a:extLst>
          </p:cNvPr>
          <p:cNvSpPr>
            <a:spLocks noGrp="1"/>
          </p:cNvSpPr>
          <p:nvPr>
            <p:ph type="ctrTitle"/>
          </p:nvPr>
        </p:nvSpPr>
        <p:spPr/>
        <p:txBody>
          <a:bodyPr/>
          <a:lstStyle/>
          <a:p>
            <a:r>
              <a:rPr lang="en-US" dirty="0"/>
              <a:t>Statistics</a:t>
            </a:r>
          </a:p>
        </p:txBody>
      </p:sp>
    </p:spTree>
    <p:extLst>
      <p:ext uri="{BB962C8B-B14F-4D97-AF65-F5344CB8AC3E}">
        <p14:creationId xmlns:p14="http://schemas.microsoft.com/office/powerpoint/2010/main" val="249733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FEDC-E827-4925-A664-863D34518F1F}"/>
              </a:ext>
            </a:extLst>
          </p:cNvPr>
          <p:cNvSpPr>
            <a:spLocks noGrp="1"/>
          </p:cNvSpPr>
          <p:nvPr>
            <p:ph type="title"/>
          </p:nvPr>
        </p:nvSpPr>
        <p:spPr/>
        <p:txBody>
          <a:bodyPr/>
          <a:lstStyle/>
          <a:p>
            <a:r>
              <a:rPr lang="en-US" b="1" dirty="0"/>
              <a:t>Variance</a:t>
            </a:r>
            <a:endParaRPr lang="en-US" dirty="0"/>
          </a:p>
        </p:txBody>
      </p:sp>
      <p:sp>
        <p:nvSpPr>
          <p:cNvPr id="3" name="Content Placeholder 2">
            <a:extLst>
              <a:ext uri="{FF2B5EF4-FFF2-40B4-BE49-F238E27FC236}">
                <a16:creationId xmlns:a16="http://schemas.microsoft.com/office/drawing/2014/main" id="{F822C508-7D58-4E13-AEB6-2170C026E81E}"/>
              </a:ext>
            </a:extLst>
          </p:cNvPr>
          <p:cNvSpPr>
            <a:spLocks noGrp="1"/>
          </p:cNvSpPr>
          <p:nvPr>
            <p:ph idx="1"/>
          </p:nvPr>
        </p:nvSpPr>
        <p:spPr/>
        <p:txBody>
          <a:bodyPr/>
          <a:lstStyle/>
          <a:p>
            <a:r>
              <a:rPr lang="en-US" dirty="0"/>
              <a:t>The Variance is the average of squared differences from the mean.</a:t>
            </a:r>
          </a:p>
          <a:p>
            <a:pPr marL="971550" lvl="1" indent="-514350">
              <a:buFont typeface="+mj-lt"/>
              <a:buAutoNum type="arabicPeriod"/>
            </a:pPr>
            <a:r>
              <a:rPr lang="en-US" dirty="0"/>
              <a:t>Calculate the mean of data values</a:t>
            </a:r>
          </a:p>
          <a:p>
            <a:pPr marL="971550" lvl="1" indent="-514350">
              <a:buFont typeface="+mj-lt"/>
              <a:buAutoNum type="arabicPeriod"/>
            </a:pPr>
            <a:r>
              <a:rPr lang="en-US" dirty="0"/>
              <a:t>Find out the absolute difference of each data value from mean</a:t>
            </a:r>
          </a:p>
          <a:p>
            <a:pPr marL="971550" lvl="1" indent="-514350">
              <a:buFont typeface="+mj-lt"/>
              <a:buAutoNum type="arabicPeriod"/>
            </a:pPr>
            <a:r>
              <a:rPr lang="en-US" dirty="0"/>
              <a:t>Square each absolute difference you find</a:t>
            </a:r>
          </a:p>
          <a:p>
            <a:pPr marL="971550" lvl="1" indent="-514350">
              <a:buFont typeface="+mj-lt"/>
              <a:buAutoNum type="arabicPeriod"/>
            </a:pPr>
            <a:r>
              <a:rPr lang="en-US" dirty="0"/>
              <a:t>Take the mean of all squared values from step 3.</a:t>
            </a:r>
          </a:p>
          <a:p>
            <a:endParaRPr lang="en-US" dirty="0"/>
          </a:p>
        </p:txBody>
      </p:sp>
      <p:pic>
        <p:nvPicPr>
          <p:cNvPr id="5" name="Picture 4">
            <a:extLst>
              <a:ext uri="{FF2B5EF4-FFF2-40B4-BE49-F238E27FC236}">
                <a16:creationId xmlns:a16="http://schemas.microsoft.com/office/drawing/2014/main" id="{07CE9899-332B-4639-AA8D-037169132332}"/>
              </a:ext>
            </a:extLst>
          </p:cNvPr>
          <p:cNvPicPr>
            <a:picLocks noChangeAspect="1"/>
          </p:cNvPicPr>
          <p:nvPr/>
        </p:nvPicPr>
        <p:blipFill>
          <a:blip r:embed="rId2"/>
          <a:stretch>
            <a:fillRect/>
          </a:stretch>
        </p:blipFill>
        <p:spPr>
          <a:xfrm>
            <a:off x="1581150" y="4001294"/>
            <a:ext cx="4514850" cy="1419225"/>
          </a:xfrm>
          <a:prstGeom prst="rect">
            <a:avLst/>
          </a:prstGeom>
        </p:spPr>
      </p:pic>
    </p:spTree>
    <p:extLst>
      <p:ext uri="{BB962C8B-B14F-4D97-AF65-F5344CB8AC3E}">
        <p14:creationId xmlns:p14="http://schemas.microsoft.com/office/powerpoint/2010/main" val="232808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C409-2948-49F2-A8FE-CF8B7E357418}"/>
              </a:ext>
            </a:extLst>
          </p:cNvPr>
          <p:cNvSpPr>
            <a:spLocks noGrp="1"/>
          </p:cNvSpPr>
          <p:nvPr>
            <p:ph type="title"/>
          </p:nvPr>
        </p:nvSpPr>
        <p:spPr/>
        <p:txBody>
          <a:bodyPr/>
          <a:lstStyle/>
          <a:p>
            <a:r>
              <a:rPr lang="en-US" b="1" dirty="0"/>
              <a:t>Standard Deviation</a:t>
            </a:r>
            <a:endParaRPr lang="en-US" dirty="0"/>
          </a:p>
        </p:txBody>
      </p:sp>
      <p:sp>
        <p:nvSpPr>
          <p:cNvPr id="3" name="Content Placeholder 2">
            <a:extLst>
              <a:ext uri="{FF2B5EF4-FFF2-40B4-BE49-F238E27FC236}">
                <a16:creationId xmlns:a16="http://schemas.microsoft.com/office/drawing/2014/main" id="{0306C0C1-AEC2-468E-91C8-FB7D1D224F91}"/>
              </a:ext>
            </a:extLst>
          </p:cNvPr>
          <p:cNvSpPr>
            <a:spLocks noGrp="1"/>
          </p:cNvSpPr>
          <p:nvPr>
            <p:ph idx="1"/>
          </p:nvPr>
        </p:nvSpPr>
        <p:spPr/>
        <p:txBody>
          <a:bodyPr/>
          <a:lstStyle/>
          <a:p>
            <a:r>
              <a:rPr lang="en-US" dirty="0"/>
              <a:t>The Standard Deviation is the square root of variance.</a:t>
            </a:r>
          </a:p>
        </p:txBody>
      </p:sp>
      <p:pic>
        <p:nvPicPr>
          <p:cNvPr id="5" name="Picture 4">
            <a:extLst>
              <a:ext uri="{FF2B5EF4-FFF2-40B4-BE49-F238E27FC236}">
                <a16:creationId xmlns:a16="http://schemas.microsoft.com/office/drawing/2014/main" id="{B713D4F6-C727-4163-9E22-02234C0183BB}"/>
              </a:ext>
            </a:extLst>
          </p:cNvPr>
          <p:cNvPicPr>
            <a:picLocks noChangeAspect="1"/>
          </p:cNvPicPr>
          <p:nvPr/>
        </p:nvPicPr>
        <p:blipFill>
          <a:blip r:embed="rId2"/>
          <a:stretch>
            <a:fillRect/>
          </a:stretch>
        </p:blipFill>
        <p:spPr>
          <a:xfrm>
            <a:off x="1341083" y="2250812"/>
            <a:ext cx="5905500" cy="1362075"/>
          </a:xfrm>
          <a:prstGeom prst="rect">
            <a:avLst/>
          </a:prstGeom>
        </p:spPr>
      </p:pic>
    </p:spTree>
    <p:extLst>
      <p:ext uri="{BB962C8B-B14F-4D97-AF65-F5344CB8AC3E}">
        <p14:creationId xmlns:p14="http://schemas.microsoft.com/office/powerpoint/2010/main" val="369510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8F9E-E25C-40CC-841D-7C50896B6B9A}"/>
              </a:ext>
            </a:extLst>
          </p:cNvPr>
          <p:cNvSpPr>
            <a:spLocks noGrp="1"/>
          </p:cNvSpPr>
          <p:nvPr>
            <p:ph type="title"/>
          </p:nvPr>
        </p:nvSpPr>
        <p:spPr/>
        <p:txBody>
          <a:bodyPr/>
          <a:lstStyle/>
          <a:p>
            <a:r>
              <a:rPr lang="en-US" b="1" dirty="0"/>
              <a:t>Measures of Central Tendency</a:t>
            </a:r>
            <a:br>
              <a:rPr lang="en-US" b="1" dirty="0"/>
            </a:br>
            <a:endParaRPr lang="en-US" dirty="0"/>
          </a:p>
        </p:txBody>
      </p:sp>
      <p:sp>
        <p:nvSpPr>
          <p:cNvPr id="3" name="Content Placeholder 2">
            <a:extLst>
              <a:ext uri="{FF2B5EF4-FFF2-40B4-BE49-F238E27FC236}">
                <a16:creationId xmlns:a16="http://schemas.microsoft.com/office/drawing/2014/main" id="{A1619D4F-4FA1-4C37-B16A-BEE4B97882C4}"/>
              </a:ext>
            </a:extLst>
          </p:cNvPr>
          <p:cNvSpPr>
            <a:spLocks noGrp="1"/>
          </p:cNvSpPr>
          <p:nvPr>
            <p:ph idx="1"/>
          </p:nvPr>
        </p:nvSpPr>
        <p:spPr/>
        <p:txBody>
          <a:bodyPr>
            <a:normAutofit/>
          </a:bodyPr>
          <a:lstStyle/>
          <a:p>
            <a:r>
              <a:rPr lang="en-US" sz="2400" dirty="0"/>
              <a:t>measures of central tendency are a set of “middle” values representative of the data points.</a:t>
            </a:r>
          </a:p>
          <a:p>
            <a:r>
              <a:rPr lang="en-US" sz="2400" dirty="0"/>
              <a:t> Central tendency describes the distribution of data focusing on the central location around which all other data are clustered. </a:t>
            </a:r>
          </a:p>
          <a:p>
            <a:r>
              <a:rPr lang="en-US" sz="2400" dirty="0"/>
              <a:t>It is the opposite of </a:t>
            </a:r>
            <a:r>
              <a:rPr lang="en-US" sz="2400" b="1" dirty="0"/>
              <a:t>dispersion</a:t>
            </a:r>
            <a:r>
              <a:rPr lang="en-US" sz="2400" dirty="0"/>
              <a:t> that measures how far the observations are scattered with respect to the central value.</a:t>
            </a:r>
          </a:p>
        </p:txBody>
      </p:sp>
    </p:spTree>
    <p:extLst>
      <p:ext uri="{BB962C8B-B14F-4D97-AF65-F5344CB8AC3E}">
        <p14:creationId xmlns:p14="http://schemas.microsoft.com/office/powerpoint/2010/main" val="751533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0648-E8DC-44E5-8EC7-5421359D01B3}"/>
              </a:ext>
            </a:extLst>
          </p:cNvPr>
          <p:cNvSpPr>
            <a:spLocks noGrp="1"/>
          </p:cNvSpPr>
          <p:nvPr>
            <p:ph type="title"/>
          </p:nvPr>
        </p:nvSpPr>
        <p:spPr/>
        <p:txBody>
          <a:bodyPr/>
          <a:lstStyle/>
          <a:p>
            <a:r>
              <a:rPr lang="en-US" b="1" dirty="0"/>
              <a:t>Mean</a:t>
            </a:r>
          </a:p>
        </p:txBody>
      </p:sp>
      <p:sp>
        <p:nvSpPr>
          <p:cNvPr id="3" name="Content Placeholder 2">
            <a:extLst>
              <a:ext uri="{FF2B5EF4-FFF2-40B4-BE49-F238E27FC236}">
                <a16:creationId xmlns:a16="http://schemas.microsoft.com/office/drawing/2014/main" id="{B5052D6D-1015-44F7-8A0E-46CD92EA6A2D}"/>
              </a:ext>
            </a:extLst>
          </p:cNvPr>
          <p:cNvSpPr>
            <a:spLocks noGrp="1"/>
          </p:cNvSpPr>
          <p:nvPr>
            <p:ph idx="1"/>
          </p:nvPr>
        </p:nvSpPr>
        <p:spPr/>
        <p:txBody>
          <a:bodyPr/>
          <a:lstStyle/>
          <a:p>
            <a:r>
              <a:rPr lang="en-US" dirty="0"/>
              <a:t>Mean is the average of some data points.</a:t>
            </a:r>
          </a:p>
          <a:p>
            <a:endParaRPr lang="en-US" dirty="0"/>
          </a:p>
        </p:txBody>
      </p:sp>
      <p:pic>
        <p:nvPicPr>
          <p:cNvPr id="5" name="Picture 4">
            <a:extLst>
              <a:ext uri="{FF2B5EF4-FFF2-40B4-BE49-F238E27FC236}">
                <a16:creationId xmlns:a16="http://schemas.microsoft.com/office/drawing/2014/main" id="{63121B8A-7EB8-4AA8-808B-51696DA74789}"/>
              </a:ext>
            </a:extLst>
          </p:cNvPr>
          <p:cNvPicPr>
            <a:picLocks noChangeAspect="1"/>
          </p:cNvPicPr>
          <p:nvPr/>
        </p:nvPicPr>
        <p:blipFill>
          <a:blip r:embed="rId2"/>
          <a:stretch>
            <a:fillRect/>
          </a:stretch>
        </p:blipFill>
        <p:spPr>
          <a:xfrm>
            <a:off x="1097871" y="2354801"/>
            <a:ext cx="1604963" cy="942975"/>
          </a:xfrm>
          <a:prstGeom prst="rect">
            <a:avLst/>
          </a:prstGeom>
        </p:spPr>
      </p:pic>
    </p:spTree>
    <p:extLst>
      <p:ext uri="{BB962C8B-B14F-4D97-AF65-F5344CB8AC3E}">
        <p14:creationId xmlns:p14="http://schemas.microsoft.com/office/powerpoint/2010/main" val="274412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D8E1-CE82-4725-B1C7-EE1E733AD885}"/>
              </a:ext>
            </a:extLst>
          </p:cNvPr>
          <p:cNvSpPr>
            <a:spLocks noGrp="1"/>
          </p:cNvSpPr>
          <p:nvPr>
            <p:ph type="title"/>
          </p:nvPr>
        </p:nvSpPr>
        <p:spPr/>
        <p:txBody>
          <a:bodyPr/>
          <a:lstStyle/>
          <a:p>
            <a:r>
              <a:rPr lang="en-US" b="1" dirty="0"/>
              <a:t>Median</a:t>
            </a:r>
            <a:br>
              <a:rPr lang="en-US" b="1" dirty="0"/>
            </a:br>
            <a:endParaRPr lang="en-US" dirty="0"/>
          </a:p>
        </p:txBody>
      </p:sp>
      <p:sp>
        <p:nvSpPr>
          <p:cNvPr id="3" name="Content Placeholder 2">
            <a:extLst>
              <a:ext uri="{FF2B5EF4-FFF2-40B4-BE49-F238E27FC236}">
                <a16:creationId xmlns:a16="http://schemas.microsoft.com/office/drawing/2014/main" id="{56F7D283-55C3-480A-A5E2-3D1A8827501A}"/>
              </a:ext>
            </a:extLst>
          </p:cNvPr>
          <p:cNvSpPr>
            <a:spLocks noGrp="1"/>
          </p:cNvSpPr>
          <p:nvPr>
            <p:ph idx="1"/>
          </p:nvPr>
        </p:nvSpPr>
        <p:spPr/>
        <p:txBody>
          <a:bodyPr/>
          <a:lstStyle/>
          <a:p>
            <a:r>
              <a:rPr lang="en-US" dirty="0"/>
              <a:t>Median is the number at the center of a series </a:t>
            </a:r>
            <a:r>
              <a:rPr lang="en-US" i="1" dirty="0"/>
              <a:t>after </a:t>
            </a:r>
            <a:r>
              <a:rPr lang="en-US" dirty="0"/>
              <a:t>they are ordered (ascending or descending).</a:t>
            </a:r>
          </a:p>
          <a:p>
            <a:endParaRPr lang="en-US" dirty="0"/>
          </a:p>
          <a:p>
            <a:r>
              <a:rPr lang="en-US" dirty="0"/>
              <a:t>2,3,4,5,6</a:t>
            </a:r>
          </a:p>
          <a:p>
            <a:endParaRPr lang="en-US" dirty="0"/>
          </a:p>
          <a:p>
            <a:r>
              <a:rPr lang="en-US" dirty="0"/>
              <a:t>4, 7, 6, 2, 10, 8</a:t>
            </a:r>
          </a:p>
        </p:txBody>
      </p:sp>
      <p:sp>
        <p:nvSpPr>
          <p:cNvPr id="4" name="Rectangle 3">
            <a:extLst>
              <a:ext uri="{FF2B5EF4-FFF2-40B4-BE49-F238E27FC236}">
                <a16:creationId xmlns:a16="http://schemas.microsoft.com/office/drawing/2014/main" id="{26DFA975-1920-47AA-B7F0-B557C7C78208}"/>
              </a:ext>
            </a:extLst>
          </p:cNvPr>
          <p:cNvSpPr/>
          <p:nvPr/>
        </p:nvSpPr>
        <p:spPr>
          <a:xfrm>
            <a:off x="1100831" y="3142695"/>
            <a:ext cx="1491449" cy="603682"/>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73A01F-AD1A-40FB-83B8-78D1B8DD18EE}"/>
              </a:ext>
            </a:extLst>
          </p:cNvPr>
          <p:cNvSpPr/>
          <p:nvPr/>
        </p:nvSpPr>
        <p:spPr>
          <a:xfrm>
            <a:off x="1100830" y="4075382"/>
            <a:ext cx="2352584" cy="603682"/>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0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D054-1CDA-48A9-B1B4-311524058000}"/>
              </a:ext>
            </a:extLst>
          </p:cNvPr>
          <p:cNvSpPr>
            <a:spLocks noGrp="1"/>
          </p:cNvSpPr>
          <p:nvPr>
            <p:ph type="title"/>
          </p:nvPr>
        </p:nvSpPr>
        <p:spPr/>
        <p:txBody>
          <a:bodyPr/>
          <a:lstStyle/>
          <a:p>
            <a:r>
              <a:rPr lang="en-US" b="1" dirty="0"/>
              <a:t>Mode</a:t>
            </a:r>
          </a:p>
        </p:txBody>
      </p:sp>
      <p:sp>
        <p:nvSpPr>
          <p:cNvPr id="3" name="Content Placeholder 2">
            <a:extLst>
              <a:ext uri="{FF2B5EF4-FFF2-40B4-BE49-F238E27FC236}">
                <a16:creationId xmlns:a16="http://schemas.microsoft.com/office/drawing/2014/main" id="{7FA68A4D-B66F-4EC9-9365-013D59C1EC5A}"/>
              </a:ext>
            </a:extLst>
          </p:cNvPr>
          <p:cNvSpPr>
            <a:spLocks noGrp="1"/>
          </p:cNvSpPr>
          <p:nvPr>
            <p:ph idx="1"/>
          </p:nvPr>
        </p:nvSpPr>
        <p:spPr/>
        <p:txBody>
          <a:bodyPr/>
          <a:lstStyle/>
          <a:p>
            <a:r>
              <a:rPr lang="en-US" dirty="0"/>
              <a:t>[1,2, 3, 4, 5,5] — the most frequently occurring one is 5; that’s </a:t>
            </a:r>
            <a:r>
              <a:rPr lang="en-US" b="1" dirty="0"/>
              <a:t>mode</a:t>
            </a:r>
            <a:r>
              <a:rPr lang="en-US" dirty="0"/>
              <a:t>.</a:t>
            </a:r>
          </a:p>
          <a:p>
            <a:endParaRPr lang="en-US" dirty="0"/>
          </a:p>
          <a:p>
            <a:pPr marL="971550" lvl="1" indent="-514350">
              <a:buFont typeface="+mj-lt"/>
              <a:buAutoNum type="arabicPeriod"/>
            </a:pPr>
            <a:r>
              <a:rPr lang="en-US" dirty="0"/>
              <a:t>A distribution can have more than one mode as in the list [2, 2, 3, 4, 4]; it’s called </a:t>
            </a:r>
            <a:r>
              <a:rPr lang="en-US" b="1" dirty="0"/>
              <a:t>bimodal </a:t>
            </a:r>
            <a:r>
              <a:rPr lang="en-US" dirty="0"/>
              <a:t>distribution of a discrete variable.</a:t>
            </a:r>
          </a:p>
          <a:p>
            <a:pPr marL="971550" lvl="1" indent="-514350">
              <a:buFont typeface="+mj-lt"/>
              <a:buAutoNum type="arabicPeriod"/>
            </a:pPr>
            <a:r>
              <a:rPr lang="en-US" dirty="0"/>
              <a:t> Along this logic, a distribution with more than two modes are called </a:t>
            </a:r>
            <a:r>
              <a:rPr lang="en-US" b="1" dirty="0"/>
              <a:t>multimodal </a:t>
            </a:r>
            <a:r>
              <a:rPr lang="en-US" dirty="0"/>
              <a:t>distribution. </a:t>
            </a:r>
          </a:p>
        </p:txBody>
      </p:sp>
    </p:spTree>
    <p:extLst>
      <p:ext uri="{BB962C8B-B14F-4D97-AF65-F5344CB8AC3E}">
        <p14:creationId xmlns:p14="http://schemas.microsoft.com/office/powerpoint/2010/main" val="424148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859F7-DF0C-4E87-A3AB-67C5237FFC15}"/>
              </a:ext>
            </a:extLst>
          </p:cNvPr>
          <p:cNvSpPr>
            <a:spLocks noGrp="1"/>
          </p:cNvSpPr>
          <p:nvPr>
            <p:ph idx="1"/>
          </p:nvPr>
        </p:nvSpPr>
        <p:spPr>
          <a:xfrm>
            <a:off x="669525" y="307543"/>
            <a:ext cx="10515600" cy="4351338"/>
          </a:xfrm>
        </p:spPr>
        <p:txBody>
          <a:bodyPr/>
          <a:lstStyle/>
          <a:p>
            <a:r>
              <a:rPr lang="en-US" b="1" dirty="0"/>
              <a:t>Quartiles </a:t>
            </a:r>
            <a:r>
              <a:rPr lang="en-US" dirty="0"/>
              <a:t>— Quartiles are the points in the data set that divides the data set into four equal parts. Q1, Q2 and Q3 are the first, second and third quartile of the data set.</a:t>
            </a:r>
          </a:p>
          <a:p>
            <a:pPr>
              <a:buFont typeface="Arial" panose="020B0604020202020204" pitchFamily="34" charset="0"/>
              <a:buChar char="•"/>
            </a:pPr>
            <a:r>
              <a:rPr lang="en-US" dirty="0"/>
              <a:t>25% of the data points lie below Q1 and 75% lie above it.</a:t>
            </a:r>
          </a:p>
          <a:p>
            <a:pPr>
              <a:buFont typeface="Arial" panose="020B0604020202020204" pitchFamily="34" charset="0"/>
              <a:buChar char="•"/>
            </a:pPr>
            <a:r>
              <a:rPr lang="en-US" dirty="0"/>
              <a:t>50% of the data points lie below Q2 and 50% lie above it. Q2 is nothing but Median.</a:t>
            </a:r>
          </a:p>
          <a:p>
            <a:pPr>
              <a:buFont typeface="Arial" panose="020B0604020202020204" pitchFamily="34" charset="0"/>
              <a:buChar char="•"/>
            </a:pPr>
            <a:r>
              <a:rPr lang="en-US" dirty="0"/>
              <a:t>75% of the data points lie below Q3 and 25% lie above it.</a:t>
            </a:r>
          </a:p>
          <a:p>
            <a:endParaRPr lang="en-US" dirty="0"/>
          </a:p>
        </p:txBody>
      </p:sp>
      <p:pic>
        <p:nvPicPr>
          <p:cNvPr id="5" name="Picture 4">
            <a:extLst>
              <a:ext uri="{FF2B5EF4-FFF2-40B4-BE49-F238E27FC236}">
                <a16:creationId xmlns:a16="http://schemas.microsoft.com/office/drawing/2014/main" id="{2D086111-77F7-4B02-A25E-EDFF41082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687" y="3659820"/>
            <a:ext cx="5039280" cy="2649686"/>
          </a:xfrm>
          <a:prstGeom prst="rect">
            <a:avLst/>
          </a:prstGeom>
        </p:spPr>
      </p:pic>
    </p:spTree>
    <p:extLst>
      <p:ext uri="{BB962C8B-B14F-4D97-AF65-F5344CB8AC3E}">
        <p14:creationId xmlns:p14="http://schemas.microsoft.com/office/powerpoint/2010/main" val="329682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86A5-52B7-4D33-B319-57DE9F5A1A83}"/>
              </a:ext>
            </a:extLst>
          </p:cNvPr>
          <p:cNvSpPr>
            <a:spLocks noGrp="1"/>
          </p:cNvSpPr>
          <p:nvPr>
            <p:ph type="title"/>
          </p:nvPr>
        </p:nvSpPr>
        <p:spPr/>
        <p:txBody>
          <a:bodyPr/>
          <a:lstStyle/>
          <a:p>
            <a:r>
              <a:rPr lang="en-US" b="1" dirty="0"/>
              <a:t>Skewness</a:t>
            </a:r>
          </a:p>
        </p:txBody>
      </p:sp>
      <p:sp>
        <p:nvSpPr>
          <p:cNvPr id="3" name="Content Placeholder 2">
            <a:extLst>
              <a:ext uri="{FF2B5EF4-FFF2-40B4-BE49-F238E27FC236}">
                <a16:creationId xmlns:a16="http://schemas.microsoft.com/office/drawing/2014/main" id="{734F8F78-9E4E-48A5-83A5-708E2E5F597C}"/>
              </a:ext>
            </a:extLst>
          </p:cNvPr>
          <p:cNvSpPr>
            <a:spLocks noGrp="1"/>
          </p:cNvSpPr>
          <p:nvPr>
            <p:ph idx="1"/>
          </p:nvPr>
        </p:nvSpPr>
        <p:spPr/>
        <p:txBody>
          <a:bodyPr/>
          <a:lstStyle/>
          <a:p>
            <a:r>
              <a:rPr lang="en-US" dirty="0"/>
              <a:t>Skewness is the measure of symmetry or asymmetry of data distribution.</a:t>
            </a:r>
          </a:p>
          <a:p>
            <a:r>
              <a:rPr lang="en-US" dirty="0"/>
              <a:t>A distribution or data set is said to be symmetric if it looks the same to the left and right points of the center.</a:t>
            </a:r>
          </a:p>
          <a:p>
            <a:r>
              <a:rPr lang="en-US" dirty="0"/>
              <a:t>Type</a:t>
            </a:r>
          </a:p>
          <a:p>
            <a:pPr marL="1428750" lvl="2" indent="-514350">
              <a:buFont typeface="+mj-lt"/>
              <a:buAutoNum type="arabicPeriod"/>
            </a:pPr>
            <a:r>
              <a:rPr lang="en-US" b="1" dirty="0"/>
              <a:t>Right skewness or Positive skewness</a:t>
            </a:r>
            <a:endParaRPr lang="en-US" dirty="0"/>
          </a:p>
          <a:p>
            <a:pPr marL="1428750" lvl="2" indent="-514350">
              <a:buFont typeface="+mj-lt"/>
              <a:buAutoNum type="arabicPeriod"/>
            </a:pPr>
            <a:r>
              <a:rPr lang="en-US" b="1" dirty="0"/>
              <a:t>Left skewness or Negative skewness</a:t>
            </a:r>
            <a:endParaRPr lang="en-US" dirty="0"/>
          </a:p>
          <a:p>
            <a:endParaRPr lang="en-US" dirty="0"/>
          </a:p>
        </p:txBody>
      </p:sp>
    </p:spTree>
    <p:extLst>
      <p:ext uri="{BB962C8B-B14F-4D97-AF65-F5344CB8AC3E}">
        <p14:creationId xmlns:p14="http://schemas.microsoft.com/office/powerpoint/2010/main" val="212867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56596-70FA-461E-8D76-28852CFB6A7A}"/>
              </a:ext>
            </a:extLst>
          </p:cNvPr>
          <p:cNvSpPr>
            <a:spLocks noGrp="1"/>
          </p:cNvSpPr>
          <p:nvPr>
            <p:ph idx="1"/>
          </p:nvPr>
        </p:nvSpPr>
        <p:spPr>
          <a:xfrm>
            <a:off x="838200" y="1159799"/>
            <a:ext cx="10515600" cy="4351338"/>
          </a:xfrm>
        </p:spPr>
        <p:txBody>
          <a:bodyPr/>
          <a:lstStyle/>
          <a:p>
            <a:pPr>
              <a:buFont typeface="Arial" panose="020B0604020202020204" pitchFamily="34" charset="0"/>
              <a:buChar char="•"/>
            </a:pPr>
            <a:r>
              <a:rPr lang="en-US" dirty="0"/>
              <a:t>Positive Skew — This is the case when the tail on the right side of the curve is bigger than that on the left side. For these distributions, mean is greater than the mode.</a:t>
            </a:r>
          </a:p>
          <a:p>
            <a:pPr>
              <a:buFont typeface="Arial" panose="020B0604020202020204" pitchFamily="34" charset="0"/>
              <a:buChar char="•"/>
            </a:pPr>
            <a:r>
              <a:rPr lang="en-US" dirty="0"/>
              <a:t>Negative Skew — This is the case when the tail on the left side of the curve is bigger than that on the right side. For these distributions, mean is smaller than the mode.</a:t>
            </a:r>
          </a:p>
          <a:p>
            <a:pPr>
              <a:buFont typeface="Arial" panose="020B0604020202020204" pitchFamily="34" charset="0"/>
              <a:buChar char="•"/>
            </a:pPr>
            <a:endParaRPr lang="en-US" dirty="0"/>
          </a:p>
          <a:p>
            <a:pPr>
              <a:buFont typeface="Arial" panose="020B0604020202020204" pitchFamily="34" charset="0"/>
              <a:buChar char="•"/>
            </a:pPr>
            <a:r>
              <a:rPr lang="en-US" dirty="0"/>
              <a:t>The most commonly used method of calculating Skewness is</a:t>
            </a:r>
          </a:p>
          <a:p>
            <a:endParaRPr lang="en-US" dirty="0"/>
          </a:p>
        </p:txBody>
      </p:sp>
      <p:pic>
        <p:nvPicPr>
          <p:cNvPr id="5" name="Picture 4">
            <a:extLst>
              <a:ext uri="{FF2B5EF4-FFF2-40B4-BE49-F238E27FC236}">
                <a16:creationId xmlns:a16="http://schemas.microsoft.com/office/drawing/2014/main" id="{1EEF8477-F2E0-4291-B24A-3927DFB01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534" y="5091343"/>
            <a:ext cx="6782554" cy="839588"/>
          </a:xfrm>
          <a:prstGeom prst="rect">
            <a:avLst/>
          </a:prstGeom>
        </p:spPr>
      </p:pic>
    </p:spTree>
    <p:extLst>
      <p:ext uri="{BB962C8B-B14F-4D97-AF65-F5344CB8AC3E}">
        <p14:creationId xmlns:p14="http://schemas.microsoft.com/office/powerpoint/2010/main" val="15047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3563-33E9-4DF7-912C-6DC167C4B828}"/>
              </a:ext>
            </a:extLst>
          </p:cNvPr>
          <p:cNvSpPr>
            <a:spLocks noGrp="1"/>
          </p:cNvSpPr>
          <p:nvPr>
            <p:ph type="title"/>
          </p:nvPr>
        </p:nvSpPr>
        <p:spPr>
          <a:xfrm>
            <a:off x="749423" y="498420"/>
            <a:ext cx="10515600" cy="1325563"/>
          </a:xfrm>
        </p:spPr>
        <p:txBody>
          <a:bodyPr>
            <a:normAutofit/>
          </a:bodyPr>
          <a:lstStyle/>
          <a:p>
            <a:r>
              <a:rPr lang="en-US" sz="2800" b="1" dirty="0"/>
              <a:t>Right skewness</a:t>
            </a:r>
            <a:br>
              <a:rPr lang="en-US" sz="2800" b="1" dirty="0"/>
            </a:br>
            <a:endParaRPr lang="en-US" sz="2800" dirty="0"/>
          </a:p>
        </p:txBody>
      </p:sp>
      <p:sp>
        <p:nvSpPr>
          <p:cNvPr id="3" name="Content Placeholder 2">
            <a:extLst>
              <a:ext uri="{FF2B5EF4-FFF2-40B4-BE49-F238E27FC236}">
                <a16:creationId xmlns:a16="http://schemas.microsoft.com/office/drawing/2014/main" id="{0CAB3D12-06E6-4570-8A7D-FC825F518225}"/>
              </a:ext>
            </a:extLst>
          </p:cNvPr>
          <p:cNvSpPr>
            <a:spLocks noGrp="1"/>
          </p:cNvSpPr>
          <p:nvPr>
            <p:ph idx="1"/>
          </p:nvPr>
        </p:nvSpPr>
        <p:spPr>
          <a:xfrm>
            <a:off x="622959" y="1253331"/>
            <a:ext cx="5734238" cy="4351338"/>
          </a:xfrm>
        </p:spPr>
        <p:txBody>
          <a:bodyPr>
            <a:normAutofit/>
          </a:bodyPr>
          <a:lstStyle/>
          <a:p>
            <a:pPr algn="just"/>
            <a:r>
              <a:rPr lang="en-US" sz="2000" dirty="0"/>
              <a:t>A right-skewed distribution will have a long tail in the right direction on the number line such that the mean of the total  value of all data points will eventually go up.</a:t>
            </a:r>
          </a:p>
          <a:p>
            <a:endParaRPr lang="en-US" sz="2000" b="1" dirty="0"/>
          </a:p>
          <a:p>
            <a:pPr marL="0" indent="0">
              <a:buNone/>
            </a:pPr>
            <a:endParaRPr lang="en-US" sz="2000" b="1" dirty="0"/>
          </a:p>
          <a:p>
            <a:pPr marL="0" indent="0">
              <a:buNone/>
            </a:pPr>
            <a:endParaRPr lang="en-US" sz="2000" b="1" dirty="0"/>
          </a:p>
          <a:p>
            <a:pPr marL="0" indent="0">
              <a:buNone/>
            </a:pPr>
            <a:r>
              <a:rPr lang="en-US" sz="3000" dirty="0"/>
              <a:t>Left skewness</a:t>
            </a:r>
          </a:p>
          <a:p>
            <a:r>
              <a:rPr lang="en-US" sz="2000" dirty="0"/>
              <a:t>A left-skewed distribution will have a long tail in the left direction on the number line such that the mean of the total intrinsic value of all data points will eventually go down.</a:t>
            </a:r>
          </a:p>
          <a:p>
            <a:endParaRPr lang="en-US" dirty="0"/>
          </a:p>
        </p:txBody>
      </p:sp>
      <p:pic>
        <p:nvPicPr>
          <p:cNvPr id="5" name="Picture 4">
            <a:extLst>
              <a:ext uri="{FF2B5EF4-FFF2-40B4-BE49-F238E27FC236}">
                <a16:creationId xmlns:a16="http://schemas.microsoft.com/office/drawing/2014/main" id="{76634CC4-A7BA-4026-8109-7B1C754A29B3}"/>
              </a:ext>
            </a:extLst>
          </p:cNvPr>
          <p:cNvPicPr>
            <a:picLocks noChangeAspect="1"/>
          </p:cNvPicPr>
          <p:nvPr/>
        </p:nvPicPr>
        <p:blipFill>
          <a:blip r:embed="rId2"/>
          <a:stretch>
            <a:fillRect/>
          </a:stretch>
        </p:blipFill>
        <p:spPr>
          <a:xfrm>
            <a:off x="7514208" y="699663"/>
            <a:ext cx="2667000" cy="1933575"/>
          </a:xfrm>
          <a:prstGeom prst="rect">
            <a:avLst/>
          </a:prstGeom>
        </p:spPr>
      </p:pic>
      <p:pic>
        <p:nvPicPr>
          <p:cNvPr id="7" name="Picture 6">
            <a:extLst>
              <a:ext uri="{FF2B5EF4-FFF2-40B4-BE49-F238E27FC236}">
                <a16:creationId xmlns:a16="http://schemas.microsoft.com/office/drawing/2014/main" id="{E20CAC1F-B847-427A-A688-9BC961B7B396}"/>
              </a:ext>
            </a:extLst>
          </p:cNvPr>
          <p:cNvPicPr>
            <a:picLocks noChangeAspect="1"/>
          </p:cNvPicPr>
          <p:nvPr/>
        </p:nvPicPr>
        <p:blipFill>
          <a:blip r:embed="rId3"/>
          <a:stretch>
            <a:fillRect/>
          </a:stretch>
        </p:blipFill>
        <p:spPr>
          <a:xfrm>
            <a:off x="7090346" y="3442494"/>
            <a:ext cx="3514725" cy="2162175"/>
          </a:xfrm>
          <a:prstGeom prst="rect">
            <a:avLst/>
          </a:prstGeom>
        </p:spPr>
      </p:pic>
    </p:spTree>
    <p:extLst>
      <p:ext uri="{BB962C8B-B14F-4D97-AF65-F5344CB8AC3E}">
        <p14:creationId xmlns:p14="http://schemas.microsoft.com/office/powerpoint/2010/main" val="410297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ABBD-C44E-4F63-A588-53E876401358}"/>
              </a:ext>
            </a:extLst>
          </p:cNvPr>
          <p:cNvSpPr>
            <a:spLocks noGrp="1"/>
          </p:cNvSpPr>
          <p:nvPr>
            <p:ph type="title"/>
          </p:nvPr>
        </p:nvSpPr>
        <p:spPr/>
        <p:txBody>
          <a:bodyPr/>
          <a:lstStyle/>
          <a:p>
            <a:r>
              <a:rPr lang="en-US" b="1" dirty="0"/>
              <a:t>Data Types.</a:t>
            </a:r>
          </a:p>
        </p:txBody>
      </p:sp>
      <p:pic>
        <p:nvPicPr>
          <p:cNvPr id="5" name="Content Placeholder 4">
            <a:extLst>
              <a:ext uri="{FF2B5EF4-FFF2-40B4-BE49-F238E27FC236}">
                <a16:creationId xmlns:a16="http://schemas.microsoft.com/office/drawing/2014/main" id="{3D84F667-0805-496E-B93A-A413CF41BC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414" y="1825625"/>
            <a:ext cx="9233172" cy="4351338"/>
          </a:xfrm>
        </p:spPr>
      </p:pic>
    </p:spTree>
    <p:extLst>
      <p:ext uri="{BB962C8B-B14F-4D97-AF65-F5344CB8AC3E}">
        <p14:creationId xmlns:p14="http://schemas.microsoft.com/office/powerpoint/2010/main" val="252283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21012-F8B4-42FF-8E08-F04C327D014D}"/>
              </a:ext>
            </a:extLst>
          </p:cNvPr>
          <p:cNvSpPr>
            <a:spLocks noGrp="1"/>
          </p:cNvSpPr>
          <p:nvPr>
            <p:ph idx="1"/>
          </p:nvPr>
        </p:nvSpPr>
        <p:spPr>
          <a:xfrm>
            <a:off x="571870" y="325299"/>
            <a:ext cx="10515600" cy="4351338"/>
          </a:xfrm>
        </p:spPr>
        <p:txBody>
          <a:bodyPr/>
          <a:lstStyle/>
          <a:p>
            <a:r>
              <a:rPr lang="en-US" dirty="0"/>
              <a:t>If the skewness is zero, the distribution is symmetrical. If it is negative, the distribution is Negatively Skewed and if it is positive, it is Positively Skewed.</a:t>
            </a:r>
          </a:p>
        </p:txBody>
      </p:sp>
      <p:pic>
        <p:nvPicPr>
          <p:cNvPr id="5" name="Picture 4">
            <a:extLst>
              <a:ext uri="{FF2B5EF4-FFF2-40B4-BE49-F238E27FC236}">
                <a16:creationId xmlns:a16="http://schemas.microsoft.com/office/drawing/2014/main" id="{82C8259E-C84F-481C-BA71-900587535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932" y="2261271"/>
            <a:ext cx="8724135" cy="3322783"/>
          </a:xfrm>
          <a:prstGeom prst="rect">
            <a:avLst/>
          </a:prstGeom>
        </p:spPr>
      </p:pic>
    </p:spTree>
    <p:extLst>
      <p:ext uri="{BB962C8B-B14F-4D97-AF65-F5344CB8AC3E}">
        <p14:creationId xmlns:p14="http://schemas.microsoft.com/office/powerpoint/2010/main" val="128543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F745-A7DC-42A5-8372-169641DAFA83}"/>
              </a:ext>
            </a:extLst>
          </p:cNvPr>
          <p:cNvSpPr>
            <a:spLocks noGrp="1"/>
          </p:cNvSpPr>
          <p:nvPr>
            <p:ph type="title"/>
          </p:nvPr>
        </p:nvSpPr>
        <p:spPr/>
        <p:txBody>
          <a:bodyPr/>
          <a:lstStyle/>
          <a:p>
            <a:r>
              <a:rPr lang="en-US" b="1" dirty="0"/>
              <a:t>Kurtosis</a:t>
            </a:r>
            <a:br>
              <a:rPr lang="en-US" b="1" dirty="0"/>
            </a:br>
            <a:endParaRPr lang="en-US" dirty="0"/>
          </a:p>
        </p:txBody>
      </p:sp>
      <p:sp>
        <p:nvSpPr>
          <p:cNvPr id="3" name="Content Placeholder 2">
            <a:extLst>
              <a:ext uri="{FF2B5EF4-FFF2-40B4-BE49-F238E27FC236}">
                <a16:creationId xmlns:a16="http://schemas.microsoft.com/office/drawing/2014/main" id="{D60D02CF-6AD5-45C8-8D34-6406C37DFEEA}"/>
              </a:ext>
            </a:extLst>
          </p:cNvPr>
          <p:cNvSpPr>
            <a:spLocks noGrp="1"/>
          </p:cNvSpPr>
          <p:nvPr>
            <p:ph idx="1"/>
          </p:nvPr>
        </p:nvSpPr>
        <p:spPr>
          <a:xfrm>
            <a:off x="838200" y="1142044"/>
            <a:ext cx="10515600" cy="4351338"/>
          </a:xfrm>
        </p:spPr>
        <p:txBody>
          <a:bodyPr>
            <a:normAutofit lnSpcReduction="10000"/>
          </a:bodyPr>
          <a:lstStyle/>
          <a:p>
            <a:r>
              <a:rPr lang="en-US" sz="2000" dirty="0"/>
              <a:t>Kurtosis is the characteristic of being flat or peaked. It is a measure of whether data is heavy-tailed or light-tailed in a normal distribution</a:t>
            </a:r>
          </a:p>
          <a:p>
            <a:r>
              <a:rPr lang="en-US" sz="2000" dirty="0"/>
              <a:t>Percentile coefficient of Kurtosis</a:t>
            </a:r>
          </a:p>
          <a:p>
            <a:r>
              <a:rPr lang="en-US" sz="2000" b="1" dirty="0"/>
              <a:t>Ku=Q / (P90 — P10)</a:t>
            </a:r>
            <a:endParaRPr lang="en-US" sz="2000" dirty="0"/>
          </a:p>
          <a:p>
            <a:r>
              <a:rPr lang="en-US" sz="2000" dirty="0"/>
              <a:t>Where,</a:t>
            </a:r>
          </a:p>
          <a:p>
            <a:r>
              <a:rPr lang="en-US" sz="2000" b="1" dirty="0"/>
              <a:t>Q= Quartile deviation</a:t>
            </a:r>
            <a:endParaRPr lang="en-US" sz="2000" dirty="0"/>
          </a:p>
          <a:p>
            <a:r>
              <a:rPr lang="en-US" sz="2000" b="1" dirty="0"/>
              <a:t>P90=90th percentile</a:t>
            </a:r>
            <a:endParaRPr lang="en-US" sz="2000" dirty="0"/>
          </a:p>
          <a:p>
            <a:r>
              <a:rPr lang="en-US" sz="2000" b="1" dirty="0"/>
              <a:t>P10=10th percentile</a:t>
            </a:r>
          </a:p>
          <a:p>
            <a:pPr marL="0" indent="0">
              <a:buNone/>
            </a:pPr>
            <a:endParaRPr lang="en-US" sz="2000" dirty="0"/>
          </a:p>
          <a:p>
            <a:r>
              <a:rPr lang="en-US" sz="2000" dirty="0"/>
              <a:t>A large value of kurtosis is often considered as riskier because data may tend to give an outlier value as an outcome with greater distance from the mean if applied to any machine learning algorithm.</a:t>
            </a:r>
          </a:p>
        </p:txBody>
      </p:sp>
    </p:spTree>
    <p:extLst>
      <p:ext uri="{BB962C8B-B14F-4D97-AF65-F5344CB8AC3E}">
        <p14:creationId xmlns:p14="http://schemas.microsoft.com/office/powerpoint/2010/main" val="1299699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65AC-85AC-40C6-9B0F-C1070B2A5CC4}"/>
              </a:ext>
            </a:extLst>
          </p:cNvPr>
          <p:cNvSpPr>
            <a:spLocks noGrp="1"/>
          </p:cNvSpPr>
          <p:nvPr>
            <p:ph type="title"/>
          </p:nvPr>
        </p:nvSpPr>
        <p:spPr/>
        <p:txBody>
          <a:bodyPr/>
          <a:lstStyle/>
          <a:p>
            <a:r>
              <a:rPr lang="en-US" b="1" dirty="0"/>
              <a:t>Types of Kurtosis</a:t>
            </a:r>
          </a:p>
        </p:txBody>
      </p:sp>
      <p:sp>
        <p:nvSpPr>
          <p:cNvPr id="3" name="Content Placeholder 2">
            <a:extLst>
              <a:ext uri="{FF2B5EF4-FFF2-40B4-BE49-F238E27FC236}">
                <a16:creationId xmlns:a16="http://schemas.microsoft.com/office/drawing/2014/main" id="{8039FEA8-0F0D-4075-B7B7-3F1BC04853FB}"/>
              </a:ext>
            </a:extLst>
          </p:cNvPr>
          <p:cNvSpPr>
            <a:spLocks noGrp="1"/>
          </p:cNvSpPr>
          <p:nvPr>
            <p:ph idx="1"/>
          </p:nvPr>
        </p:nvSpPr>
        <p:spPr>
          <a:xfrm>
            <a:off x="838200" y="1825625"/>
            <a:ext cx="5385047" cy="4351338"/>
          </a:xfrm>
        </p:spPr>
        <p:txBody>
          <a:bodyPr>
            <a:normAutofit fontScale="92500"/>
          </a:bodyPr>
          <a:lstStyle/>
          <a:p>
            <a:pPr marL="514350" indent="-514350">
              <a:buFont typeface="+mj-lt"/>
              <a:buAutoNum type="arabicPeriod"/>
            </a:pPr>
            <a:r>
              <a:rPr lang="en-US" sz="2000" dirty="0"/>
              <a:t>Mesokurtic</a:t>
            </a:r>
          </a:p>
          <a:p>
            <a:pPr marL="514350" indent="-514350">
              <a:buFont typeface="+mj-lt"/>
              <a:buAutoNum type="arabicPeriod"/>
            </a:pPr>
            <a:r>
              <a:rPr lang="en-US" sz="2000" dirty="0"/>
              <a:t>Leptokurtic</a:t>
            </a:r>
          </a:p>
          <a:p>
            <a:pPr marL="514350" indent="-514350">
              <a:buFont typeface="+mj-lt"/>
              <a:buAutoNum type="arabicPeriod"/>
            </a:pPr>
            <a:r>
              <a:rPr lang="en-US" sz="2000" dirty="0"/>
              <a:t>Platykurtic</a:t>
            </a:r>
          </a:p>
          <a:p>
            <a:pPr marL="0" indent="0">
              <a:buNone/>
            </a:pPr>
            <a:r>
              <a:rPr lang="en-US" sz="2000" b="1" dirty="0"/>
              <a:t>Mesokurtic</a:t>
            </a:r>
          </a:p>
          <a:p>
            <a:pPr marL="457200" lvl="1" indent="0">
              <a:buNone/>
            </a:pPr>
            <a:r>
              <a:rPr lang="en-US" sz="1800" dirty="0"/>
              <a:t>This distribution has the tails often similar to normal distribution.</a:t>
            </a:r>
          </a:p>
          <a:p>
            <a:pPr marL="0" indent="0">
              <a:buNone/>
            </a:pPr>
            <a:r>
              <a:rPr lang="en-US" sz="2000" b="1" dirty="0"/>
              <a:t>Leptokurtic</a:t>
            </a:r>
          </a:p>
          <a:p>
            <a:pPr marL="457200" lvl="1" indent="0">
              <a:buNone/>
            </a:pPr>
            <a:r>
              <a:rPr lang="en-US" sz="1800" dirty="0"/>
              <a:t>This distribution will be having very long and skinny tails. This means there are more chances of the presence of outliers.</a:t>
            </a:r>
          </a:p>
          <a:p>
            <a:pPr marL="0" indent="0">
              <a:buNone/>
            </a:pPr>
            <a:r>
              <a:rPr lang="en-US" sz="2000" b="1" dirty="0"/>
              <a:t>Platykurtic</a:t>
            </a:r>
          </a:p>
          <a:p>
            <a:pPr marL="457200" lvl="1" indent="0">
              <a:buNone/>
            </a:pPr>
            <a:r>
              <a:rPr lang="en-US" sz="1800" dirty="0"/>
              <a:t>This distribution will be having very low and stretched around center tails which means most of the data points are present in high proximity with mean.</a:t>
            </a:r>
          </a:p>
          <a:p>
            <a:endParaRPr lang="en-US" dirty="0"/>
          </a:p>
        </p:txBody>
      </p:sp>
      <p:pic>
        <p:nvPicPr>
          <p:cNvPr id="5" name="Picture 4">
            <a:extLst>
              <a:ext uri="{FF2B5EF4-FFF2-40B4-BE49-F238E27FC236}">
                <a16:creationId xmlns:a16="http://schemas.microsoft.com/office/drawing/2014/main" id="{BEB7A9E7-00A1-437A-A89C-FFE11F70FCEF}"/>
              </a:ext>
            </a:extLst>
          </p:cNvPr>
          <p:cNvPicPr>
            <a:picLocks noChangeAspect="1"/>
          </p:cNvPicPr>
          <p:nvPr/>
        </p:nvPicPr>
        <p:blipFill>
          <a:blip r:embed="rId2"/>
          <a:stretch>
            <a:fillRect/>
          </a:stretch>
        </p:blipFill>
        <p:spPr>
          <a:xfrm>
            <a:off x="6809912" y="2312726"/>
            <a:ext cx="5041777" cy="3067050"/>
          </a:xfrm>
          <a:prstGeom prst="rect">
            <a:avLst/>
          </a:prstGeom>
        </p:spPr>
      </p:pic>
    </p:spTree>
    <p:extLst>
      <p:ext uri="{BB962C8B-B14F-4D97-AF65-F5344CB8AC3E}">
        <p14:creationId xmlns:p14="http://schemas.microsoft.com/office/powerpoint/2010/main" val="1907324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5F32A-EFE7-4D49-B310-B67C0E2EFB9C}"/>
              </a:ext>
            </a:extLst>
          </p:cNvPr>
          <p:cNvSpPr>
            <a:spLocks noGrp="1"/>
          </p:cNvSpPr>
          <p:nvPr>
            <p:ph idx="1"/>
          </p:nvPr>
        </p:nvSpPr>
        <p:spPr>
          <a:xfrm>
            <a:off x="678402" y="236522"/>
            <a:ext cx="10515600" cy="4351338"/>
          </a:xfrm>
        </p:spPr>
        <p:txBody>
          <a:bodyPr/>
          <a:lstStyle/>
          <a:p>
            <a:pPr>
              <a:buFont typeface="Arial" panose="020B0604020202020204" pitchFamily="34" charset="0"/>
              <a:buChar char="•"/>
            </a:pPr>
            <a:r>
              <a:rPr lang="en-US" dirty="0"/>
              <a:t>Mesokurtic — This is the case when the kurtosis is zero, similar to the normal distributions.</a:t>
            </a:r>
          </a:p>
          <a:p>
            <a:pPr>
              <a:buFont typeface="Arial" panose="020B0604020202020204" pitchFamily="34" charset="0"/>
              <a:buChar char="•"/>
            </a:pPr>
            <a:r>
              <a:rPr lang="en-US" dirty="0"/>
              <a:t>Leptokurtic — This is when the tail of the distribution is heavy (outlier present) and kurtosis is higher than that of the normal distribution.</a:t>
            </a:r>
          </a:p>
          <a:p>
            <a:pPr>
              <a:buFont typeface="Arial" panose="020B0604020202020204" pitchFamily="34" charset="0"/>
              <a:buChar char="•"/>
            </a:pPr>
            <a:r>
              <a:rPr lang="en-US" dirty="0"/>
              <a:t>Platykurtic — This is when the tail of the distribution is light( no outlier) and kurtosis is lesser than that of the normal distribution.</a:t>
            </a:r>
          </a:p>
          <a:p>
            <a:endParaRPr lang="en-US" dirty="0"/>
          </a:p>
        </p:txBody>
      </p:sp>
      <p:pic>
        <p:nvPicPr>
          <p:cNvPr id="7" name="Picture 6">
            <a:extLst>
              <a:ext uri="{FF2B5EF4-FFF2-40B4-BE49-F238E27FC236}">
                <a16:creationId xmlns:a16="http://schemas.microsoft.com/office/drawing/2014/main" id="{131365D3-AC1B-4900-9E3E-4C9F8A29B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79" y="3315856"/>
            <a:ext cx="10233846" cy="2544007"/>
          </a:xfrm>
          <a:prstGeom prst="rect">
            <a:avLst/>
          </a:prstGeom>
        </p:spPr>
      </p:pic>
    </p:spTree>
    <p:extLst>
      <p:ext uri="{BB962C8B-B14F-4D97-AF65-F5344CB8AC3E}">
        <p14:creationId xmlns:p14="http://schemas.microsoft.com/office/powerpoint/2010/main" val="416989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8EE9-AF89-4902-93D2-E19A630F39B4}"/>
              </a:ext>
            </a:extLst>
          </p:cNvPr>
          <p:cNvSpPr>
            <a:spLocks noGrp="1"/>
          </p:cNvSpPr>
          <p:nvPr>
            <p:ph type="title"/>
          </p:nvPr>
        </p:nvSpPr>
        <p:spPr/>
        <p:txBody>
          <a:bodyPr>
            <a:normAutofit fontScale="90000"/>
          </a:bodyPr>
          <a:lstStyle/>
          <a:p>
            <a:r>
              <a:rPr lang="en-US" sz="3600" b="1" dirty="0"/>
              <a:t>Detecting outliers using Box-And-Whisker Diagrams and IQR</a:t>
            </a:r>
            <a:br>
              <a:rPr lang="en-US" b="1" dirty="0"/>
            </a:br>
            <a:endParaRPr lang="en-US" dirty="0"/>
          </a:p>
        </p:txBody>
      </p:sp>
      <p:pic>
        <p:nvPicPr>
          <p:cNvPr id="10" name="Content Placeholder 9">
            <a:extLst>
              <a:ext uri="{FF2B5EF4-FFF2-40B4-BE49-F238E27FC236}">
                <a16:creationId xmlns:a16="http://schemas.microsoft.com/office/drawing/2014/main" id="{AC98BB20-1F4A-4360-9FA7-AFFFE1D7D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990" y="1825625"/>
            <a:ext cx="8482019" cy="4351338"/>
          </a:xfrm>
        </p:spPr>
      </p:pic>
    </p:spTree>
    <p:extLst>
      <p:ext uri="{BB962C8B-B14F-4D97-AF65-F5344CB8AC3E}">
        <p14:creationId xmlns:p14="http://schemas.microsoft.com/office/powerpoint/2010/main" val="115757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0EAF54-0EAC-45AD-81E7-FDFCE5BC9556}"/>
              </a:ext>
            </a:extLst>
          </p:cNvPr>
          <p:cNvSpPr>
            <a:spLocks noGrp="1"/>
          </p:cNvSpPr>
          <p:nvPr>
            <p:ph idx="1"/>
          </p:nvPr>
        </p:nvSpPr>
        <p:spPr>
          <a:xfrm>
            <a:off x="838200" y="399495"/>
            <a:ext cx="10515600" cy="5777468"/>
          </a:xfrm>
        </p:spPr>
        <p:txBody>
          <a:bodyPr>
            <a:normAutofit fontScale="92500" lnSpcReduction="20000"/>
          </a:bodyPr>
          <a:lstStyle/>
          <a:p>
            <a:pPr algn="just"/>
            <a:r>
              <a:rPr lang="en-US" dirty="0"/>
              <a:t>Minimum Value: It is the least numerical value of a dataset. This defines the left boundary.</a:t>
            </a:r>
          </a:p>
          <a:p>
            <a:pPr algn="just"/>
            <a:r>
              <a:rPr lang="en-US" dirty="0"/>
              <a:t>Median (Q2): It is the number that divides the data into two halves. If the number of numbers in the data is ODD, the median number is the middle data value. If the number of numbers in the data is EVEN, the median number is the mean of the two middle data values. This is only applicable if the numbers in the dataset are arranged in increasing/ascending order.</a:t>
            </a:r>
          </a:p>
          <a:p>
            <a:pPr algn="just"/>
            <a:r>
              <a:rPr lang="en-US" dirty="0"/>
              <a:t>Lower Half: It is the set of values that lie to the left of the Median (Q2)</a:t>
            </a:r>
          </a:p>
          <a:p>
            <a:pPr algn="just"/>
            <a:r>
              <a:rPr lang="en-US" dirty="0"/>
              <a:t>Upper Half: It is the set of values that lie to the right of the Median (Q2)</a:t>
            </a:r>
          </a:p>
          <a:p>
            <a:pPr algn="just"/>
            <a:r>
              <a:rPr lang="en-US" dirty="0"/>
              <a:t>Q1 (25th Percentile): It is the median of the lower half of the dataset.</a:t>
            </a:r>
          </a:p>
          <a:p>
            <a:pPr algn="just"/>
            <a:r>
              <a:rPr lang="en-US" dirty="0"/>
              <a:t>Q3 (75th Percentile): It is the median of the upper half of the dataset.</a:t>
            </a:r>
          </a:p>
          <a:p>
            <a:pPr algn="just"/>
            <a:r>
              <a:rPr lang="en-US" dirty="0"/>
              <a:t>Maximum Value: It is the greatest numerical value of a dataset. This defines the right boundary.</a:t>
            </a:r>
          </a:p>
          <a:p>
            <a:pPr algn="just"/>
            <a:r>
              <a:rPr lang="en-US" dirty="0"/>
              <a:t>Range: It is the difference between the maximum and the minimum value.</a:t>
            </a:r>
          </a:p>
          <a:p>
            <a:pPr algn="just"/>
            <a:r>
              <a:rPr lang="en-US" dirty="0"/>
              <a:t>Interquartile Range (IQR): It is the difference between Q3 and Q1.</a:t>
            </a:r>
          </a:p>
          <a:p>
            <a:pPr algn="just"/>
            <a:endParaRPr lang="en-US" dirty="0"/>
          </a:p>
        </p:txBody>
      </p:sp>
    </p:spTree>
    <p:extLst>
      <p:ext uri="{BB962C8B-B14F-4D97-AF65-F5344CB8AC3E}">
        <p14:creationId xmlns:p14="http://schemas.microsoft.com/office/powerpoint/2010/main" val="955111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4F126F-F375-4556-8191-5A32AA6AA28A}"/>
              </a:ext>
            </a:extLst>
          </p:cNvPr>
          <p:cNvPicPr>
            <a:picLocks noGrp="1" noChangeAspect="1"/>
          </p:cNvPicPr>
          <p:nvPr>
            <p:ph idx="1"/>
          </p:nvPr>
        </p:nvPicPr>
        <p:blipFill>
          <a:blip r:embed="rId2"/>
          <a:stretch>
            <a:fillRect/>
          </a:stretch>
        </p:blipFill>
        <p:spPr>
          <a:xfrm>
            <a:off x="977514" y="759280"/>
            <a:ext cx="3933825" cy="4229100"/>
          </a:xfrm>
        </p:spPr>
      </p:pic>
      <p:pic>
        <p:nvPicPr>
          <p:cNvPr id="7" name="Picture 6">
            <a:extLst>
              <a:ext uri="{FF2B5EF4-FFF2-40B4-BE49-F238E27FC236}">
                <a16:creationId xmlns:a16="http://schemas.microsoft.com/office/drawing/2014/main" id="{3E82C432-6880-4E9B-9B1B-6E4EE93B91AC}"/>
              </a:ext>
            </a:extLst>
          </p:cNvPr>
          <p:cNvPicPr>
            <a:picLocks noChangeAspect="1"/>
          </p:cNvPicPr>
          <p:nvPr/>
        </p:nvPicPr>
        <p:blipFill>
          <a:blip r:embed="rId3"/>
          <a:stretch>
            <a:fillRect/>
          </a:stretch>
        </p:blipFill>
        <p:spPr>
          <a:xfrm>
            <a:off x="6096000" y="1945227"/>
            <a:ext cx="4105275" cy="2647950"/>
          </a:xfrm>
          <a:prstGeom prst="rect">
            <a:avLst/>
          </a:prstGeom>
        </p:spPr>
      </p:pic>
    </p:spTree>
    <p:extLst>
      <p:ext uri="{BB962C8B-B14F-4D97-AF65-F5344CB8AC3E}">
        <p14:creationId xmlns:p14="http://schemas.microsoft.com/office/powerpoint/2010/main" val="3021303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F3789-8689-42AC-817B-23C01E1F6C4F}"/>
              </a:ext>
            </a:extLst>
          </p:cNvPr>
          <p:cNvSpPr>
            <a:spLocks noGrp="1"/>
          </p:cNvSpPr>
          <p:nvPr>
            <p:ph type="title"/>
          </p:nvPr>
        </p:nvSpPr>
        <p:spPr/>
        <p:txBody>
          <a:bodyPr>
            <a:normAutofit/>
          </a:bodyPr>
          <a:lstStyle/>
          <a:p>
            <a:r>
              <a:rPr lang="en-US" sz="3600" b="1" dirty="0"/>
              <a:t>Probability</a:t>
            </a:r>
            <a:r>
              <a:rPr lang="en-US" sz="3600" dirty="0"/>
              <a:t> :</a:t>
            </a:r>
            <a:r>
              <a:rPr lang="en-US" sz="3600" i="1" dirty="0"/>
              <a:t>How </a:t>
            </a:r>
            <a:r>
              <a:rPr lang="en-US" sz="3600" b="1" i="1" dirty="0"/>
              <a:t>likely</a:t>
            </a:r>
            <a:r>
              <a:rPr lang="en-US" sz="3600" i="1" dirty="0"/>
              <a:t> something is to happen.</a:t>
            </a:r>
            <a:endParaRPr lang="en-US" sz="3600" dirty="0"/>
          </a:p>
        </p:txBody>
      </p:sp>
      <p:pic>
        <p:nvPicPr>
          <p:cNvPr id="5" name="Content Placeholder 4">
            <a:extLst>
              <a:ext uri="{FF2B5EF4-FFF2-40B4-BE49-F238E27FC236}">
                <a16:creationId xmlns:a16="http://schemas.microsoft.com/office/drawing/2014/main" id="{A1162699-0AED-4A18-A023-7480A8829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773" y="1922581"/>
            <a:ext cx="783770" cy="783770"/>
          </a:xfrm>
        </p:spPr>
      </p:pic>
      <p:sp>
        <p:nvSpPr>
          <p:cNvPr id="15" name="TextBox 14">
            <a:extLst>
              <a:ext uri="{FF2B5EF4-FFF2-40B4-BE49-F238E27FC236}">
                <a16:creationId xmlns:a16="http://schemas.microsoft.com/office/drawing/2014/main" id="{64C1E136-53C1-43CE-A6BA-20DD60E77B38}"/>
              </a:ext>
            </a:extLst>
          </p:cNvPr>
          <p:cNvSpPr txBox="1"/>
          <p:nvPr/>
        </p:nvSpPr>
        <p:spPr>
          <a:xfrm>
            <a:off x="3430800" y="1690688"/>
            <a:ext cx="6094520" cy="2031325"/>
          </a:xfrm>
          <a:prstGeom prst="rect">
            <a:avLst/>
          </a:prstGeom>
          <a:noFill/>
        </p:spPr>
        <p:txBody>
          <a:bodyPr wrap="square">
            <a:spAutoFit/>
          </a:bodyPr>
          <a:lstStyle/>
          <a:p>
            <a:r>
              <a:rPr lang="en-US" b="1" dirty="0"/>
              <a:t>Tossing a Coin</a:t>
            </a:r>
          </a:p>
          <a:p>
            <a:r>
              <a:rPr lang="en-US" dirty="0"/>
              <a:t>When a coin is tossed, there are two possible outcomes: </a:t>
            </a:r>
          </a:p>
          <a:p>
            <a:pPr marL="285750" indent="-285750">
              <a:buFont typeface="Arial" panose="020B0604020202020204" pitchFamily="34" charset="0"/>
              <a:buChar char="•"/>
            </a:pPr>
            <a:r>
              <a:rPr lang="en-US" dirty="0"/>
              <a:t>heads (H) or </a:t>
            </a:r>
          </a:p>
          <a:p>
            <a:pPr marL="285750" indent="-285750">
              <a:buFont typeface="Arial" panose="020B0604020202020204" pitchFamily="34" charset="0"/>
              <a:buChar char="•"/>
            </a:pPr>
            <a:r>
              <a:rPr lang="en-US" dirty="0"/>
              <a:t>tails (T)</a:t>
            </a:r>
          </a:p>
          <a:p>
            <a:r>
              <a:rPr lang="en-US" dirty="0"/>
              <a:t>We say that the probability of the coin landing </a:t>
            </a:r>
            <a:r>
              <a:rPr lang="en-US" b="1" dirty="0"/>
              <a:t>H</a:t>
            </a:r>
            <a:r>
              <a:rPr lang="en-US" dirty="0"/>
              <a:t> is ½</a:t>
            </a:r>
          </a:p>
          <a:p>
            <a:r>
              <a:rPr lang="en-US" dirty="0"/>
              <a:t>And the probability of the coin landing </a:t>
            </a:r>
            <a:r>
              <a:rPr lang="en-US" b="1" dirty="0"/>
              <a:t>T</a:t>
            </a:r>
            <a:r>
              <a:rPr lang="en-US" dirty="0"/>
              <a:t> is ½</a:t>
            </a:r>
          </a:p>
          <a:p>
            <a:endParaRPr lang="en-US" b="1" dirty="0"/>
          </a:p>
        </p:txBody>
      </p:sp>
      <p:pic>
        <p:nvPicPr>
          <p:cNvPr id="13" name="Picture 12">
            <a:extLst>
              <a:ext uri="{FF2B5EF4-FFF2-40B4-BE49-F238E27FC236}">
                <a16:creationId xmlns:a16="http://schemas.microsoft.com/office/drawing/2014/main" id="{606E0FF7-3B11-4CE2-971D-2342B4CDE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424" y="3494091"/>
            <a:ext cx="1865376" cy="1243584"/>
          </a:xfrm>
          <a:prstGeom prst="rect">
            <a:avLst/>
          </a:prstGeom>
        </p:spPr>
      </p:pic>
      <p:sp>
        <p:nvSpPr>
          <p:cNvPr id="19" name="TextBox 18">
            <a:extLst>
              <a:ext uri="{FF2B5EF4-FFF2-40B4-BE49-F238E27FC236}">
                <a16:creationId xmlns:a16="http://schemas.microsoft.com/office/drawing/2014/main" id="{25E67846-36EE-48D7-8D07-77905596521B}"/>
              </a:ext>
            </a:extLst>
          </p:cNvPr>
          <p:cNvSpPr txBox="1"/>
          <p:nvPr/>
        </p:nvSpPr>
        <p:spPr>
          <a:xfrm>
            <a:off x="3487346" y="3814345"/>
            <a:ext cx="6094520" cy="923330"/>
          </a:xfrm>
          <a:prstGeom prst="rect">
            <a:avLst/>
          </a:prstGeom>
          <a:noFill/>
        </p:spPr>
        <p:txBody>
          <a:bodyPr wrap="square">
            <a:spAutoFit/>
          </a:bodyPr>
          <a:lstStyle/>
          <a:p>
            <a:r>
              <a:rPr lang="en-US" dirty="0"/>
              <a:t>When a single </a:t>
            </a:r>
            <a:r>
              <a:rPr lang="en-US" dirty="0">
                <a:hlinkClick r:id="rId4"/>
              </a:rPr>
              <a:t>die</a:t>
            </a:r>
            <a:r>
              <a:rPr lang="en-US" dirty="0"/>
              <a:t> is thrown, there are six possible outcomes: </a:t>
            </a:r>
            <a:r>
              <a:rPr lang="en-US" b="1" dirty="0"/>
              <a:t>1, 2, 3, 4, 5, 6</a:t>
            </a:r>
            <a:r>
              <a:rPr lang="en-US" dirty="0"/>
              <a:t>. </a:t>
            </a:r>
          </a:p>
          <a:p>
            <a:r>
              <a:rPr lang="en-US" dirty="0"/>
              <a:t>The probability of any one of them is </a:t>
            </a:r>
            <a:r>
              <a:rPr lang="en-US" b="1" i="1" dirty="0"/>
              <a:t>1/</a:t>
            </a:r>
            <a:r>
              <a:rPr lang="en-US" b="1" dirty="0"/>
              <a:t>6 </a:t>
            </a:r>
          </a:p>
        </p:txBody>
      </p:sp>
      <p:sp>
        <p:nvSpPr>
          <p:cNvPr id="21" name="TextBox 20">
            <a:extLst>
              <a:ext uri="{FF2B5EF4-FFF2-40B4-BE49-F238E27FC236}">
                <a16:creationId xmlns:a16="http://schemas.microsoft.com/office/drawing/2014/main" id="{27F2DF8F-3237-426A-B8A0-1221AFC879E5}"/>
              </a:ext>
            </a:extLst>
          </p:cNvPr>
          <p:cNvSpPr txBox="1"/>
          <p:nvPr/>
        </p:nvSpPr>
        <p:spPr>
          <a:xfrm>
            <a:off x="2946543" y="5345227"/>
            <a:ext cx="6703484" cy="646331"/>
          </a:xfrm>
          <a:prstGeom prst="rect">
            <a:avLst/>
          </a:prstGeom>
          <a:noFill/>
        </p:spPr>
        <p:txBody>
          <a:bodyPr wrap="square">
            <a:spAutoFit/>
          </a:bodyPr>
          <a:lstStyle/>
          <a:p>
            <a:r>
              <a:rPr lang="en-US" dirty="0"/>
              <a:t>Probability of an event happening = </a:t>
            </a:r>
            <a:r>
              <a:rPr lang="en-US" i="1" dirty="0"/>
              <a:t>Number of ways it can happen</a:t>
            </a:r>
            <a:r>
              <a:rPr lang="en-US" dirty="0"/>
              <a:t> 					</a:t>
            </a:r>
            <a:r>
              <a:rPr lang="en-US" b="1" dirty="0"/>
              <a:t>Total number of outcomes</a:t>
            </a:r>
            <a:r>
              <a:rPr lang="en-US" dirty="0"/>
              <a:t> </a:t>
            </a:r>
          </a:p>
        </p:txBody>
      </p:sp>
      <p:cxnSp>
        <p:nvCxnSpPr>
          <p:cNvPr id="18" name="Straight Connector 17">
            <a:extLst>
              <a:ext uri="{FF2B5EF4-FFF2-40B4-BE49-F238E27FC236}">
                <a16:creationId xmlns:a16="http://schemas.microsoft.com/office/drawing/2014/main" id="{EE354D73-4218-4030-AD1E-4B04ED6E5798}"/>
              </a:ext>
            </a:extLst>
          </p:cNvPr>
          <p:cNvCxnSpPr/>
          <p:nvPr/>
        </p:nvCxnSpPr>
        <p:spPr>
          <a:xfrm>
            <a:off x="6427433" y="5663953"/>
            <a:ext cx="29828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07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single die">
            <a:extLst>
              <a:ext uri="{FF2B5EF4-FFF2-40B4-BE49-F238E27FC236}">
                <a16:creationId xmlns:a16="http://schemas.microsoft.com/office/drawing/2014/main" id="{0BEB8B67-C913-4453-B28A-31B4067B025B}"/>
              </a:ext>
            </a:extLst>
          </p:cNvPr>
          <p:cNvSpPr>
            <a:spLocks noChangeAspect="1" noChangeArrowheads="1"/>
          </p:cNvSpPr>
          <p:nvPr/>
        </p:nvSpPr>
        <p:spPr bwMode="auto">
          <a:xfrm>
            <a:off x="127000" y="-404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single die">
            <a:extLst>
              <a:ext uri="{FF2B5EF4-FFF2-40B4-BE49-F238E27FC236}">
                <a16:creationId xmlns:a16="http://schemas.microsoft.com/office/drawing/2014/main" id="{E380FCAF-F5CE-40FC-9F15-BC43A824D070}"/>
              </a:ext>
            </a:extLst>
          </p:cNvPr>
          <p:cNvSpPr>
            <a:spLocks noChangeAspect="1" noChangeArrowheads="1"/>
          </p:cNvSpPr>
          <p:nvPr/>
        </p:nvSpPr>
        <p:spPr bwMode="auto">
          <a:xfrm>
            <a:off x="127000" y="-2674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earts">
            <a:extLst>
              <a:ext uri="{FF2B5EF4-FFF2-40B4-BE49-F238E27FC236}">
                <a16:creationId xmlns:a16="http://schemas.microsoft.com/office/drawing/2014/main" id="{8E34F41D-0248-46D1-9CEB-DA89D3D9E7CD}"/>
              </a:ext>
            </a:extLst>
          </p:cNvPr>
          <p:cNvSpPr>
            <a:spLocks noChangeAspect="1" noChangeArrowheads="1"/>
          </p:cNvSpPr>
          <p:nvPr/>
        </p:nvSpPr>
        <p:spPr bwMode="auto">
          <a:xfrm>
            <a:off x="127000" y="-1851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5" descr="single die">
            <a:extLst>
              <a:ext uri="{FF2B5EF4-FFF2-40B4-BE49-F238E27FC236}">
                <a16:creationId xmlns:a16="http://schemas.microsoft.com/office/drawing/2014/main" id="{C7EC48F5-8225-4BE9-8AB6-EE57967BC5FF}"/>
              </a:ext>
            </a:extLst>
          </p:cNvPr>
          <p:cNvSpPr>
            <a:spLocks noChangeAspect="1" noChangeArrowheads="1"/>
          </p:cNvSpPr>
          <p:nvPr/>
        </p:nvSpPr>
        <p:spPr bwMode="auto">
          <a:xfrm>
            <a:off x="127000" y="892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probability sample space">
            <a:extLst>
              <a:ext uri="{FF2B5EF4-FFF2-40B4-BE49-F238E27FC236}">
                <a16:creationId xmlns:a16="http://schemas.microsoft.com/office/drawing/2014/main" id="{19F41698-C721-4404-B24C-F1E74AE57CEF}"/>
              </a:ext>
            </a:extLst>
          </p:cNvPr>
          <p:cNvSpPr>
            <a:spLocks noChangeAspect="1" noChangeArrowheads="1"/>
          </p:cNvSpPr>
          <p:nvPr/>
        </p:nvSpPr>
        <p:spPr bwMode="auto">
          <a:xfrm>
            <a:off x="127000" y="1439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Rounded Corners 9">
            <a:extLst>
              <a:ext uri="{FF2B5EF4-FFF2-40B4-BE49-F238E27FC236}">
                <a16:creationId xmlns:a16="http://schemas.microsoft.com/office/drawing/2014/main" id="{312557B6-E525-44FF-A0CE-DB5431C0664F}"/>
              </a:ext>
            </a:extLst>
          </p:cNvPr>
          <p:cNvSpPr/>
          <p:nvPr/>
        </p:nvSpPr>
        <p:spPr>
          <a:xfrm>
            <a:off x="665826" y="578729"/>
            <a:ext cx="5122414" cy="172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Experiment: </a:t>
            </a:r>
            <a:r>
              <a:rPr kumimoji="0" lang="en-US" altLang="en-US" sz="1600" b="0" i="0" u="none" strike="noStrike" cap="none" normalizeH="0" baseline="0" dirty="0">
                <a:ln>
                  <a:noFill/>
                </a:ln>
                <a:solidFill>
                  <a:schemeClr val="bg1"/>
                </a:solidFill>
                <a:effectLst/>
                <a:latin typeface="Arial" panose="020B0604020202020204" pitchFamily="34" charset="0"/>
              </a:rPr>
              <a:t>a repeatable procedure with a set of possible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anose="020B0604020202020204" pitchFamily="34" charset="0"/>
              </a:rPr>
              <a:t>Example: Throwing dice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1"/>
                </a:solidFill>
                <a:effectLst/>
                <a:latin typeface="Arial" panose="020B0604020202020204" pitchFamily="34" charset="0"/>
              </a:rPr>
              <a:t>We can throw the dice again and again, so it is repeatable.</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The set of possible results from any single throw is {1, 2, 3, 4, 5, 6}</a:t>
            </a:r>
          </a:p>
        </p:txBody>
      </p:sp>
      <p:sp>
        <p:nvSpPr>
          <p:cNvPr id="11" name="Rectangle: Rounded Corners 10">
            <a:extLst>
              <a:ext uri="{FF2B5EF4-FFF2-40B4-BE49-F238E27FC236}">
                <a16:creationId xmlns:a16="http://schemas.microsoft.com/office/drawing/2014/main" id="{C664428C-FACA-473E-A0B8-4014A721CBFD}"/>
              </a:ext>
            </a:extLst>
          </p:cNvPr>
          <p:cNvSpPr/>
          <p:nvPr/>
        </p:nvSpPr>
        <p:spPr>
          <a:xfrm>
            <a:off x="6251360" y="578729"/>
            <a:ext cx="5122414" cy="172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Sample Space:</a:t>
            </a:r>
            <a:r>
              <a:rPr kumimoji="0" lang="en-US" altLang="en-US" sz="1400" b="0" i="0" u="none" strike="noStrike" cap="none" normalizeH="0" baseline="0" dirty="0">
                <a:ln>
                  <a:noFill/>
                </a:ln>
                <a:solidFill>
                  <a:schemeClr val="bg1"/>
                </a:solidFill>
                <a:effectLst/>
                <a:latin typeface="Arial" panose="020B0604020202020204" pitchFamily="34" charset="0"/>
              </a:rPr>
              <a:t> all the possible outcomes of an experiment.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anose="020B0604020202020204" pitchFamily="34" charset="0"/>
              </a:rPr>
              <a:t>Example: choosing a card from a deck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Arial" panose="020B0604020202020204" pitchFamily="34" charset="0"/>
              </a:rPr>
              <a:t>There are 52 cards in a deck (not including Jokers)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rial" panose="020B0604020202020204" pitchFamily="34" charset="0"/>
              </a:rPr>
              <a:t>So the</a:t>
            </a:r>
            <a:r>
              <a:rPr kumimoji="0" lang="en-US" altLang="en-US" sz="1400" b="1" i="0" u="none" strike="noStrike" cap="none" normalizeH="0" baseline="0" dirty="0">
                <a:ln>
                  <a:noFill/>
                </a:ln>
                <a:solidFill>
                  <a:schemeClr val="bg1"/>
                </a:solidFill>
                <a:effectLst/>
                <a:latin typeface="Arial" panose="020B0604020202020204" pitchFamily="34" charset="0"/>
              </a:rPr>
              <a:t> Sample Space is all 52 possible cards</a:t>
            </a:r>
            <a:r>
              <a:rPr kumimoji="0" lang="en-US" altLang="en-US" sz="1400" b="0" i="0" u="none" strike="noStrike" cap="none" normalizeH="0" baseline="0" dirty="0">
                <a:ln>
                  <a:noFill/>
                </a:ln>
                <a:solidFill>
                  <a:schemeClr val="bg1"/>
                </a:solidFill>
                <a:effectLst/>
                <a:latin typeface="Arial" panose="020B0604020202020204" pitchFamily="34" charset="0"/>
              </a:rPr>
              <a:t>: {Ace of Hearts, 2 of Hearts, etc... }</a:t>
            </a:r>
          </a:p>
        </p:txBody>
      </p:sp>
      <p:sp>
        <p:nvSpPr>
          <p:cNvPr id="12" name="Rectangle: Rounded Corners 11">
            <a:extLst>
              <a:ext uri="{FF2B5EF4-FFF2-40B4-BE49-F238E27FC236}">
                <a16:creationId xmlns:a16="http://schemas.microsoft.com/office/drawing/2014/main" id="{29C1FAC9-BE09-4992-9B63-8F41488CDAD9}"/>
              </a:ext>
            </a:extLst>
          </p:cNvPr>
          <p:cNvSpPr/>
          <p:nvPr/>
        </p:nvSpPr>
        <p:spPr>
          <a:xfrm>
            <a:off x="665826" y="2567866"/>
            <a:ext cx="5122414" cy="172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Outcome:</a:t>
            </a:r>
            <a:r>
              <a:rPr kumimoji="0" lang="en-US" altLang="en-US" sz="1600" b="0" i="0" u="none" strike="noStrike" cap="none" normalizeH="0" baseline="0" dirty="0">
                <a:ln>
                  <a:noFill/>
                </a:ln>
                <a:solidFill>
                  <a:schemeClr val="bg1"/>
                </a:solidFill>
                <a:effectLst/>
                <a:latin typeface="Arial" panose="020B0604020202020204" pitchFamily="34" charset="0"/>
              </a:rPr>
              <a:t> A possible result of an experiment.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     </a:t>
            </a:r>
            <a:endParaRPr kumimoji="0" lang="en-US" altLang="en-US" sz="105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bg1"/>
                </a:solidFill>
                <a:effectLst/>
                <a:latin typeface="Arial" panose="020B0604020202020204" pitchFamily="34" charset="0"/>
              </a:rPr>
              <a:t>Example: Getting a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13" name="Rectangle: Rounded Corners 12">
            <a:extLst>
              <a:ext uri="{FF2B5EF4-FFF2-40B4-BE49-F238E27FC236}">
                <a16:creationId xmlns:a16="http://schemas.microsoft.com/office/drawing/2014/main" id="{6E7A3A81-A62B-4292-B8EA-6CA7EEF63946}"/>
              </a:ext>
            </a:extLst>
          </p:cNvPr>
          <p:cNvSpPr/>
          <p:nvPr/>
        </p:nvSpPr>
        <p:spPr>
          <a:xfrm>
            <a:off x="6251360" y="2567866"/>
            <a:ext cx="5122414" cy="1722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Sample Point:</a:t>
            </a:r>
            <a:r>
              <a:rPr kumimoji="0" lang="en-US" altLang="en-US" sz="1600" b="0" i="0" u="none" strike="noStrike" cap="none" normalizeH="0" baseline="0" dirty="0">
                <a:ln>
                  <a:noFill/>
                </a:ln>
                <a:solidFill>
                  <a:schemeClr val="bg1"/>
                </a:solidFill>
                <a:effectLst/>
                <a:latin typeface="Arial" panose="020B0604020202020204" pitchFamily="34" charset="0"/>
              </a:rPr>
              <a:t> just one of the possible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anose="020B0604020202020204" pitchFamily="34" charset="0"/>
              </a:rPr>
              <a:t>Example: Deck of Cards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bg1"/>
                </a:solidFill>
                <a:effectLst/>
                <a:latin typeface="Arial" panose="020B0604020202020204" pitchFamily="34" charset="0"/>
              </a:rPr>
              <a:t>the 5 of Clubs is a sample point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the King of Hearts is a sample point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rial" panose="020B0604020202020204" pitchFamily="34" charset="0"/>
              </a:rPr>
              <a:t>"King" is not a sample point. There are 4 Kings, so that is 4 </a:t>
            </a:r>
            <a:r>
              <a:rPr kumimoji="0" lang="en-US" altLang="en-US" sz="1400" b="0" i="1" u="none" strike="noStrike" cap="none" normalizeH="0" baseline="0" dirty="0">
                <a:ln>
                  <a:noFill/>
                </a:ln>
                <a:solidFill>
                  <a:schemeClr val="bg1"/>
                </a:solidFill>
                <a:effectLst/>
                <a:latin typeface="Arial" panose="020B0604020202020204" pitchFamily="34" charset="0"/>
              </a:rPr>
              <a:t>different</a:t>
            </a:r>
            <a:r>
              <a:rPr kumimoji="0" lang="en-US" altLang="en-US" sz="1400" b="0" i="0" u="none" strike="noStrike" cap="none" normalizeH="0" baseline="0" dirty="0">
                <a:ln>
                  <a:noFill/>
                </a:ln>
                <a:solidFill>
                  <a:schemeClr val="bg1"/>
                </a:solidFill>
                <a:effectLst/>
                <a:latin typeface="Arial" panose="020B0604020202020204" pitchFamily="34" charset="0"/>
              </a:rPr>
              <a:t> sample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14" name="Rectangle: Rounded Corners 13">
            <a:extLst>
              <a:ext uri="{FF2B5EF4-FFF2-40B4-BE49-F238E27FC236}">
                <a16:creationId xmlns:a16="http://schemas.microsoft.com/office/drawing/2014/main" id="{7D8112C7-7CFC-4C3A-B723-53C74C8ED312}"/>
              </a:ext>
            </a:extLst>
          </p:cNvPr>
          <p:cNvSpPr/>
          <p:nvPr/>
        </p:nvSpPr>
        <p:spPr>
          <a:xfrm>
            <a:off x="665827" y="4628965"/>
            <a:ext cx="10644324"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Event:</a:t>
            </a:r>
            <a:r>
              <a:rPr kumimoji="0" lang="en-US" altLang="en-US" sz="1600" b="0" i="0" u="none" strike="noStrike" cap="none" normalizeH="0" baseline="0" dirty="0">
                <a:ln>
                  <a:noFill/>
                </a:ln>
                <a:solidFill>
                  <a:schemeClr val="bg1"/>
                </a:solidFill>
                <a:effectLst/>
                <a:latin typeface="Arial" panose="020B0604020202020204" pitchFamily="34" charset="0"/>
              </a:rPr>
              <a:t> one </a:t>
            </a:r>
            <a:r>
              <a:rPr kumimoji="0" lang="en-US" altLang="en-US" sz="1600" b="1" i="0" u="none" strike="noStrike" cap="none" normalizeH="0" baseline="0" dirty="0">
                <a:ln>
                  <a:noFill/>
                </a:ln>
                <a:solidFill>
                  <a:schemeClr val="bg1"/>
                </a:solidFill>
                <a:effectLst/>
                <a:latin typeface="Arial" panose="020B0604020202020204" pitchFamily="34" charset="0"/>
              </a:rPr>
              <a:t>or more</a:t>
            </a:r>
            <a:r>
              <a:rPr kumimoji="0" lang="en-US" altLang="en-US" sz="1600" b="0" i="0" u="none" strike="noStrike" cap="none" normalizeH="0" baseline="0" dirty="0">
                <a:ln>
                  <a:noFill/>
                </a:ln>
                <a:solidFill>
                  <a:schemeClr val="bg1"/>
                </a:solidFill>
                <a:effectLst/>
                <a:latin typeface="Arial" panose="020B0604020202020204" pitchFamily="34" charset="0"/>
              </a:rPr>
              <a:t> outcomes of an experiment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bg1"/>
                </a:solidFill>
                <a:effectLst/>
                <a:latin typeface="Arial" panose="020B0604020202020204" pitchFamily="34" charset="0"/>
              </a:rPr>
              <a:t>Example Events: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Arial" panose="020B0604020202020204" pitchFamily="34" charset="0"/>
              </a:rPr>
              <a:t>An event can be just one outcome: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Getting a Tail when tossing a coin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Rolling a "5"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An event can include more than one outcome: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Choosing a "King" from a deck of cards (any of the 4 Kings)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Rolling an "even number" (2, 4 or 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141037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CE2F9B-90A4-4A48-9F13-5EC822198DC3}"/>
              </a:ext>
            </a:extLst>
          </p:cNvPr>
          <p:cNvSpPr txBox="1"/>
          <p:nvPr/>
        </p:nvSpPr>
        <p:spPr>
          <a:xfrm>
            <a:off x="694677" y="505106"/>
            <a:ext cx="8653509" cy="1200329"/>
          </a:xfrm>
          <a:prstGeom prst="rect">
            <a:avLst/>
          </a:prstGeom>
          <a:noFill/>
        </p:spPr>
        <p:txBody>
          <a:bodyPr wrap="square">
            <a:spAutoFit/>
          </a:bodyPr>
          <a:lstStyle/>
          <a:p>
            <a:pPr marL="285750" indent="-285750">
              <a:buFont typeface="Wingdings" panose="05000000000000000000" pitchFamily="2" charset="2"/>
              <a:buChar char="§"/>
            </a:pPr>
            <a:r>
              <a:rPr lang="en-US" b="1" dirty="0"/>
              <a:t>Dependent Events</a:t>
            </a:r>
            <a:r>
              <a:rPr lang="en-US" dirty="0"/>
              <a:t> where what happens </a:t>
            </a:r>
            <a:r>
              <a:rPr lang="en-US" b="1" dirty="0"/>
              <a:t>depends on</a:t>
            </a:r>
            <a:r>
              <a:rPr lang="en-US" dirty="0"/>
              <a:t> what happened before, such as taking cards from a deck makes less cards each time.</a:t>
            </a:r>
          </a:p>
          <a:p>
            <a:endParaRPr lang="en-US" dirty="0"/>
          </a:p>
          <a:p>
            <a:pPr marL="285750" indent="-285750">
              <a:buFont typeface="Wingdings" panose="05000000000000000000" pitchFamily="2" charset="2"/>
              <a:buChar char="§"/>
            </a:pPr>
            <a:r>
              <a:rPr lang="en-US" b="1" dirty="0"/>
              <a:t>Independent Events</a:t>
            </a:r>
            <a:r>
              <a:rPr lang="en-US" dirty="0"/>
              <a:t> which we learn about here.</a:t>
            </a:r>
          </a:p>
        </p:txBody>
      </p:sp>
      <p:sp>
        <p:nvSpPr>
          <p:cNvPr id="7" name="Rectangle 1">
            <a:extLst>
              <a:ext uri="{FF2B5EF4-FFF2-40B4-BE49-F238E27FC236}">
                <a16:creationId xmlns:a16="http://schemas.microsoft.com/office/drawing/2014/main" id="{2DDE3C30-93CE-4B94-A75D-08A26F64A6CE}"/>
              </a:ext>
            </a:extLst>
          </p:cNvPr>
          <p:cNvSpPr>
            <a:spLocks noChangeArrowheads="1"/>
          </p:cNvSpPr>
          <p:nvPr/>
        </p:nvSpPr>
        <p:spPr bwMode="auto">
          <a:xfrm>
            <a:off x="1003177" y="2436721"/>
            <a:ext cx="100406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1">
                    <a:lumMod val="75000"/>
                  </a:schemeClr>
                </a:solidFill>
                <a:effectLst/>
                <a:latin typeface="Arial" panose="020B0604020202020204" pitchFamily="34" charset="0"/>
              </a:rPr>
              <a:t>Independent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Independent Events are </a:t>
            </a:r>
            <a:r>
              <a:rPr kumimoji="0" lang="en-US" altLang="en-US" sz="1600" b="1" i="0" u="none" strike="noStrike" cap="none" normalizeH="0" baseline="0" dirty="0">
                <a:ln>
                  <a:noFill/>
                </a:ln>
                <a:solidFill>
                  <a:schemeClr val="tx1"/>
                </a:solidFill>
                <a:effectLst/>
                <a:latin typeface="Arial" panose="020B0604020202020204" pitchFamily="34" charset="0"/>
              </a:rPr>
              <a:t>not affected</a:t>
            </a:r>
            <a:r>
              <a:rPr kumimoji="0" lang="en-US" altLang="en-US" sz="1600" b="0" i="0" u="none" strike="noStrike" cap="none" normalizeH="0" baseline="0" dirty="0">
                <a:ln>
                  <a:noFill/>
                </a:ln>
                <a:solidFill>
                  <a:schemeClr val="tx1"/>
                </a:solidFill>
                <a:effectLst/>
                <a:latin typeface="Arial" panose="020B0604020202020204" pitchFamily="34" charset="0"/>
              </a:rPr>
              <a:t> by previous events.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 coin does not "know" it came up heads before.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And each toss of a coin is a perfect isolated thing.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8" name="AutoShape 2" descr="probability coin toss">
            <a:extLst>
              <a:ext uri="{FF2B5EF4-FFF2-40B4-BE49-F238E27FC236}">
                <a16:creationId xmlns:a16="http://schemas.microsoft.com/office/drawing/2014/main" id="{69B0B95B-0625-4B02-AAE1-BB3D6AF37DE4}"/>
              </a:ext>
            </a:extLst>
          </p:cNvPr>
          <p:cNvSpPr>
            <a:spLocks noChangeAspect="1" noChangeArrowheads="1"/>
          </p:cNvSpPr>
          <p:nvPr/>
        </p:nvSpPr>
        <p:spPr bwMode="auto">
          <a:xfrm>
            <a:off x="57150" y="-1012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4">
            <a:extLst>
              <a:ext uri="{FF2B5EF4-FFF2-40B4-BE49-F238E27FC236}">
                <a16:creationId xmlns:a16="http://schemas.microsoft.com/office/drawing/2014/main" id="{2CA17942-AA3B-47AD-83DB-215966DAE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4115" y="3281252"/>
            <a:ext cx="783770" cy="783770"/>
          </a:xfrm>
        </p:spPr>
      </p:pic>
      <p:sp>
        <p:nvSpPr>
          <p:cNvPr id="11" name="TextBox 10">
            <a:extLst>
              <a:ext uri="{FF2B5EF4-FFF2-40B4-BE49-F238E27FC236}">
                <a16:creationId xmlns:a16="http://schemas.microsoft.com/office/drawing/2014/main" id="{8A2EFFF4-291E-4C3A-84BA-FE740166C0C6}"/>
              </a:ext>
            </a:extLst>
          </p:cNvPr>
          <p:cNvSpPr txBox="1"/>
          <p:nvPr/>
        </p:nvSpPr>
        <p:spPr>
          <a:xfrm>
            <a:off x="1003177" y="4601254"/>
            <a:ext cx="8777797" cy="1477328"/>
          </a:xfrm>
          <a:prstGeom prst="rect">
            <a:avLst/>
          </a:prstGeom>
          <a:noFill/>
        </p:spPr>
        <p:txBody>
          <a:bodyPr wrap="square">
            <a:spAutoFit/>
          </a:bodyPr>
          <a:lstStyle/>
          <a:p>
            <a:r>
              <a:rPr lang="en-US" dirty="0"/>
              <a:t>"P" to mean "Probability Of", So, for Independent Events:</a:t>
            </a:r>
          </a:p>
          <a:p>
            <a:endParaRPr lang="en-US" dirty="0"/>
          </a:p>
          <a:p>
            <a:pPr algn="ctr"/>
            <a:r>
              <a:rPr lang="en-US" b="1" dirty="0">
                <a:solidFill>
                  <a:schemeClr val="accent1">
                    <a:lumMod val="75000"/>
                  </a:schemeClr>
                </a:solidFill>
              </a:rPr>
              <a:t>P(A and B) = P(A) × P(B)</a:t>
            </a:r>
          </a:p>
          <a:p>
            <a:pPr algn="ctr"/>
            <a:endParaRPr lang="en-US" b="1" dirty="0">
              <a:solidFill>
                <a:schemeClr val="accent1">
                  <a:lumMod val="75000"/>
                </a:schemeClr>
              </a:solidFill>
            </a:endParaRPr>
          </a:p>
          <a:p>
            <a:r>
              <a:rPr lang="en-US" dirty="0"/>
              <a:t>Probability of A and B equals the probability of A times the probability of B</a:t>
            </a:r>
          </a:p>
        </p:txBody>
      </p:sp>
    </p:spTree>
    <p:extLst>
      <p:ext uri="{BB962C8B-B14F-4D97-AF65-F5344CB8AC3E}">
        <p14:creationId xmlns:p14="http://schemas.microsoft.com/office/powerpoint/2010/main" val="373774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61BB3-72DB-484A-B4E9-E254DAB00173}"/>
              </a:ext>
            </a:extLst>
          </p:cNvPr>
          <p:cNvSpPr txBox="1"/>
          <p:nvPr/>
        </p:nvSpPr>
        <p:spPr>
          <a:xfrm>
            <a:off x="1040907" y="805155"/>
            <a:ext cx="10881804" cy="1938992"/>
          </a:xfrm>
          <a:prstGeom prst="rect">
            <a:avLst/>
          </a:prstGeom>
          <a:noFill/>
        </p:spPr>
        <p:txBody>
          <a:bodyPr wrap="square">
            <a:spAutoFit/>
          </a:bodyPr>
          <a:lstStyle/>
          <a:p>
            <a:r>
              <a:rPr lang="en-US" sz="2400" b="1" dirty="0"/>
              <a:t>Nominal Data</a:t>
            </a:r>
          </a:p>
          <a:p>
            <a:r>
              <a:rPr lang="en-US" sz="2400" dirty="0"/>
              <a:t>Nominal values represent discrete units and are used to label variables, that have no quantitative value. Just think of them as „labels“. Note that nominal data that has no order. Therefore if you would change the order of its values, the meaning would not change. </a:t>
            </a:r>
          </a:p>
        </p:txBody>
      </p:sp>
      <p:pic>
        <p:nvPicPr>
          <p:cNvPr id="7" name="Picture 6">
            <a:extLst>
              <a:ext uri="{FF2B5EF4-FFF2-40B4-BE49-F238E27FC236}">
                <a16:creationId xmlns:a16="http://schemas.microsoft.com/office/drawing/2014/main" id="{3159B6BE-21AF-4777-B857-9AB8D5562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36" y="3113927"/>
            <a:ext cx="6898647" cy="3109319"/>
          </a:xfrm>
          <a:prstGeom prst="rect">
            <a:avLst/>
          </a:prstGeom>
        </p:spPr>
      </p:pic>
    </p:spTree>
    <p:extLst>
      <p:ext uri="{BB962C8B-B14F-4D97-AF65-F5344CB8AC3E}">
        <p14:creationId xmlns:p14="http://schemas.microsoft.com/office/powerpoint/2010/main" val="94358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73E710-F960-431C-B5A9-DECDBBE6006B}"/>
              </a:ext>
            </a:extLst>
          </p:cNvPr>
          <p:cNvSpPr>
            <a:spLocks noGrp="1"/>
          </p:cNvSpPr>
          <p:nvPr>
            <p:ph idx="1"/>
          </p:nvPr>
        </p:nvSpPr>
        <p:spPr>
          <a:xfrm>
            <a:off x="403195" y="218767"/>
            <a:ext cx="10515600" cy="4351338"/>
          </a:xfrm>
        </p:spPr>
        <p:txBody>
          <a:bodyPr/>
          <a:lstStyle/>
          <a:p>
            <a:r>
              <a:rPr lang="en-US" b="1" dirty="0"/>
              <a:t>Example 1: </a:t>
            </a:r>
            <a:r>
              <a:rPr lang="en-US" dirty="0"/>
              <a:t>A coin is thrown 3 times .what is the probability that </a:t>
            </a:r>
            <a:r>
              <a:rPr lang="en-US" dirty="0" err="1"/>
              <a:t>atleast</a:t>
            </a:r>
            <a:r>
              <a:rPr lang="en-US" dirty="0"/>
              <a:t> one head is obtained?</a:t>
            </a:r>
          </a:p>
          <a:p>
            <a:endParaRPr lang="en-US" dirty="0"/>
          </a:p>
          <a:p>
            <a:r>
              <a:rPr lang="en-US" b="1" dirty="0"/>
              <a:t>Example 2: </a:t>
            </a:r>
            <a:r>
              <a:rPr lang="en-US" dirty="0"/>
              <a:t>Find the probability of getting a numbered card when a card is drawn from the pack of 52 cards.</a:t>
            </a:r>
          </a:p>
          <a:p>
            <a:endParaRPr lang="en-US" dirty="0"/>
          </a:p>
          <a:p>
            <a:r>
              <a:rPr lang="en-US" b="1" dirty="0"/>
              <a:t>Example 3:</a:t>
            </a:r>
            <a:r>
              <a:rPr lang="en-US" dirty="0"/>
              <a:t> There are 5 green 7 red balls. Two balls are selected one by one without replacement. Find the probability that first is green and second is red.</a:t>
            </a:r>
          </a:p>
        </p:txBody>
      </p:sp>
    </p:spTree>
    <p:extLst>
      <p:ext uri="{BB962C8B-B14F-4D97-AF65-F5344CB8AC3E}">
        <p14:creationId xmlns:p14="http://schemas.microsoft.com/office/powerpoint/2010/main" val="4190149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7E04-9C89-4560-9BDE-13BE7DD3F47A}"/>
              </a:ext>
            </a:extLst>
          </p:cNvPr>
          <p:cNvSpPr>
            <a:spLocks noGrp="1"/>
          </p:cNvSpPr>
          <p:nvPr>
            <p:ph type="title"/>
          </p:nvPr>
        </p:nvSpPr>
        <p:spPr/>
        <p:txBody>
          <a:bodyPr/>
          <a:lstStyle/>
          <a:p>
            <a:r>
              <a:rPr lang="en-US" dirty="0"/>
              <a:t>Answers:</a:t>
            </a:r>
          </a:p>
        </p:txBody>
      </p:sp>
      <p:pic>
        <p:nvPicPr>
          <p:cNvPr id="5" name="Content Placeholder 4">
            <a:extLst>
              <a:ext uri="{FF2B5EF4-FFF2-40B4-BE49-F238E27FC236}">
                <a16:creationId xmlns:a16="http://schemas.microsoft.com/office/drawing/2014/main" id="{2B9AB189-C545-47F1-9554-D3F5838E70E5}"/>
              </a:ext>
            </a:extLst>
          </p:cNvPr>
          <p:cNvPicPr>
            <a:picLocks noGrp="1" noChangeAspect="1"/>
          </p:cNvPicPr>
          <p:nvPr>
            <p:ph idx="1"/>
          </p:nvPr>
        </p:nvPicPr>
        <p:blipFill>
          <a:blip r:embed="rId2"/>
          <a:stretch>
            <a:fillRect/>
          </a:stretch>
        </p:blipFill>
        <p:spPr>
          <a:xfrm>
            <a:off x="272499" y="1373698"/>
            <a:ext cx="8256970" cy="5484302"/>
          </a:xfrm>
        </p:spPr>
      </p:pic>
    </p:spTree>
    <p:extLst>
      <p:ext uri="{BB962C8B-B14F-4D97-AF65-F5344CB8AC3E}">
        <p14:creationId xmlns:p14="http://schemas.microsoft.com/office/powerpoint/2010/main" val="175469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67A71D-2264-4AD3-9A8E-C63CCACE082D}"/>
              </a:ext>
            </a:extLst>
          </p:cNvPr>
          <p:cNvSpPr txBox="1"/>
          <p:nvPr/>
        </p:nvSpPr>
        <p:spPr>
          <a:xfrm>
            <a:off x="599983" y="972105"/>
            <a:ext cx="11592017" cy="1200329"/>
          </a:xfrm>
          <a:prstGeom prst="rect">
            <a:avLst/>
          </a:prstGeom>
          <a:noFill/>
        </p:spPr>
        <p:txBody>
          <a:bodyPr wrap="square">
            <a:spAutoFit/>
          </a:bodyPr>
          <a:lstStyle/>
          <a:p>
            <a:r>
              <a:rPr lang="en-US" sz="2400" b="1" dirty="0"/>
              <a:t>Ordinal Data</a:t>
            </a:r>
          </a:p>
          <a:p>
            <a:r>
              <a:rPr lang="en-US" sz="2400" dirty="0"/>
              <a:t>Ordinal values represent discrete and ordered units. It is therefore nearly the same as nominal data, except that it’s ordering matters. You can see an example below:</a:t>
            </a:r>
          </a:p>
        </p:txBody>
      </p:sp>
      <p:pic>
        <p:nvPicPr>
          <p:cNvPr id="7" name="Picture 6">
            <a:extLst>
              <a:ext uri="{FF2B5EF4-FFF2-40B4-BE49-F238E27FC236}">
                <a16:creationId xmlns:a16="http://schemas.microsoft.com/office/drawing/2014/main" id="{3C226533-1160-49DB-BFF9-0EE6B22AA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15" y="2317994"/>
            <a:ext cx="6517564" cy="3567901"/>
          </a:xfrm>
          <a:prstGeom prst="rect">
            <a:avLst/>
          </a:prstGeom>
        </p:spPr>
      </p:pic>
    </p:spTree>
    <p:extLst>
      <p:ext uri="{BB962C8B-B14F-4D97-AF65-F5344CB8AC3E}">
        <p14:creationId xmlns:p14="http://schemas.microsoft.com/office/powerpoint/2010/main" val="240049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EC01AC-74A1-453D-9CBA-02002D3F03A1}"/>
              </a:ext>
            </a:extLst>
          </p:cNvPr>
          <p:cNvSpPr txBox="1"/>
          <p:nvPr/>
        </p:nvSpPr>
        <p:spPr>
          <a:xfrm>
            <a:off x="1040906" y="414537"/>
            <a:ext cx="9496889" cy="4893647"/>
          </a:xfrm>
          <a:prstGeom prst="rect">
            <a:avLst/>
          </a:prstGeom>
          <a:noFill/>
        </p:spPr>
        <p:txBody>
          <a:bodyPr wrap="square">
            <a:spAutoFit/>
          </a:bodyPr>
          <a:lstStyle/>
          <a:p>
            <a:r>
              <a:rPr lang="en-US" sz="2400" b="1" dirty="0"/>
              <a:t>Numerical Data</a:t>
            </a:r>
          </a:p>
          <a:p>
            <a:endParaRPr lang="en-US" sz="2400" b="1" dirty="0"/>
          </a:p>
          <a:p>
            <a:r>
              <a:rPr lang="en-US" sz="2400" b="1" dirty="0"/>
              <a:t>1. Discrete Data</a:t>
            </a:r>
          </a:p>
          <a:p>
            <a:r>
              <a:rPr lang="en-US" sz="2400" dirty="0"/>
              <a:t>We speak of discrete data if its values are distinct and separate. In other words: We speak of discrete data if the data can only take on certain values. This type of data </a:t>
            </a:r>
            <a:r>
              <a:rPr lang="en-US" sz="2400" b="1" dirty="0"/>
              <a:t>can’t be measured but it can be counted</a:t>
            </a:r>
            <a:r>
              <a:rPr lang="en-US" sz="2400" dirty="0"/>
              <a:t>. </a:t>
            </a:r>
          </a:p>
          <a:p>
            <a:endParaRPr lang="en-US" sz="2400" dirty="0"/>
          </a:p>
          <a:p>
            <a:r>
              <a:rPr lang="en-US" sz="2400" b="1" dirty="0"/>
              <a:t>2. Continuous Data</a:t>
            </a:r>
          </a:p>
          <a:p>
            <a:r>
              <a:rPr lang="en-US" sz="2400" dirty="0"/>
              <a:t>Continuous Data represents measurements and therefore their values </a:t>
            </a:r>
            <a:r>
              <a:rPr lang="en-US" sz="2400" b="1" dirty="0"/>
              <a:t>can’t be counted but they can be measured</a:t>
            </a:r>
            <a:r>
              <a:rPr lang="en-US" sz="2400" dirty="0"/>
              <a:t>. An example would be the height of a person, which you can describe by using intervals on the real number line.</a:t>
            </a:r>
          </a:p>
          <a:p>
            <a:endParaRPr lang="en-US" sz="2400" dirty="0"/>
          </a:p>
        </p:txBody>
      </p:sp>
    </p:spTree>
    <p:extLst>
      <p:ext uri="{BB962C8B-B14F-4D97-AF65-F5344CB8AC3E}">
        <p14:creationId xmlns:p14="http://schemas.microsoft.com/office/powerpoint/2010/main" val="31780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53F88-BAA6-4134-8D64-53DF99A2C081}"/>
              </a:ext>
            </a:extLst>
          </p:cNvPr>
          <p:cNvSpPr>
            <a:spLocks noGrp="1"/>
          </p:cNvSpPr>
          <p:nvPr>
            <p:ph idx="1"/>
          </p:nvPr>
        </p:nvSpPr>
        <p:spPr>
          <a:xfrm>
            <a:off x="530441" y="236522"/>
            <a:ext cx="5580355" cy="4351338"/>
          </a:xfrm>
        </p:spPr>
        <p:txBody>
          <a:bodyPr/>
          <a:lstStyle/>
          <a:p>
            <a:pPr marL="0" indent="0">
              <a:buNone/>
            </a:pPr>
            <a:r>
              <a:rPr lang="en-US" sz="2400" b="1" dirty="0"/>
              <a:t>Interval Data</a:t>
            </a:r>
            <a:endParaRPr lang="en-US" sz="2400" dirty="0"/>
          </a:p>
          <a:p>
            <a:pPr marL="0" indent="0">
              <a:buNone/>
            </a:pPr>
            <a:r>
              <a:rPr lang="en-US" sz="2400" dirty="0"/>
              <a:t>Interval values represent </a:t>
            </a:r>
            <a:r>
              <a:rPr lang="en-US" sz="2400" b="1" dirty="0"/>
              <a:t>ordered units that have the same difference</a:t>
            </a:r>
            <a:r>
              <a:rPr lang="en-US" sz="2400" dirty="0"/>
              <a:t>. Therefore we speak of interval data when we have a variable that contains numeric values that are ordered and where we know the exact differences between the values.</a:t>
            </a:r>
          </a:p>
          <a:p>
            <a:endParaRPr lang="en-US" dirty="0"/>
          </a:p>
        </p:txBody>
      </p:sp>
      <p:pic>
        <p:nvPicPr>
          <p:cNvPr id="5" name="Picture 4">
            <a:extLst>
              <a:ext uri="{FF2B5EF4-FFF2-40B4-BE49-F238E27FC236}">
                <a16:creationId xmlns:a16="http://schemas.microsoft.com/office/drawing/2014/main" id="{24A858EA-D1DD-4218-A20B-36C9EB1DE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010" y="59462"/>
            <a:ext cx="6140990" cy="3369538"/>
          </a:xfrm>
          <a:prstGeom prst="rect">
            <a:avLst/>
          </a:prstGeom>
        </p:spPr>
      </p:pic>
      <p:sp>
        <p:nvSpPr>
          <p:cNvPr id="7" name="TextBox 6">
            <a:extLst>
              <a:ext uri="{FF2B5EF4-FFF2-40B4-BE49-F238E27FC236}">
                <a16:creationId xmlns:a16="http://schemas.microsoft.com/office/drawing/2014/main" id="{430E1696-E60C-4727-A705-A49FBBD29B0B}"/>
              </a:ext>
            </a:extLst>
          </p:cNvPr>
          <p:cNvSpPr txBox="1"/>
          <p:nvPr/>
        </p:nvSpPr>
        <p:spPr>
          <a:xfrm>
            <a:off x="622916" y="3610758"/>
            <a:ext cx="5395404" cy="2308324"/>
          </a:xfrm>
          <a:prstGeom prst="rect">
            <a:avLst/>
          </a:prstGeom>
          <a:noFill/>
        </p:spPr>
        <p:txBody>
          <a:bodyPr wrap="square">
            <a:spAutoFit/>
          </a:bodyPr>
          <a:lstStyle/>
          <a:p>
            <a:r>
              <a:rPr lang="en-US" sz="2400" b="1" dirty="0"/>
              <a:t>Ratio Data</a:t>
            </a:r>
            <a:endParaRPr lang="en-US" sz="2400" dirty="0"/>
          </a:p>
          <a:p>
            <a:r>
              <a:rPr lang="en-US" sz="2400" dirty="0"/>
              <a:t>Ratio values are also ordered units that have the same difference. Ratio values are</a:t>
            </a:r>
            <a:r>
              <a:rPr lang="en-US" sz="2400" b="1" dirty="0"/>
              <a:t> the same as interval values, with the difference that they do have an absolute zero</a:t>
            </a:r>
            <a:r>
              <a:rPr lang="en-US" sz="2400" dirty="0"/>
              <a:t>.</a:t>
            </a:r>
          </a:p>
        </p:txBody>
      </p:sp>
      <p:pic>
        <p:nvPicPr>
          <p:cNvPr id="9" name="Picture 8">
            <a:extLst>
              <a:ext uri="{FF2B5EF4-FFF2-40B4-BE49-F238E27FC236}">
                <a16:creationId xmlns:a16="http://schemas.microsoft.com/office/drawing/2014/main" id="{4AE8F8DC-ABBC-4904-AFC2-FB768E624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642" y="3859172"/>
            <a:ext cx="5601725" cy="2059910"/>
          </a:xfrm>
          <a:prstGeom prst="rect">
            <a:avLst/>
          </a:prstGeom>
        </p:spPr>
      </p:pic>
    </p:spTree>
    <p:extLst>
      <p:ext uri="{BB962C8B-B14F-4D97-AF65-F5344CB8AC3E}">
        <p14:creationId xmlns:p14="http://schemas.microsoft.com/office/powerpoint/2010/main" val="46579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2987-209B-4F0C-BCF5-BF827AA47A5A}"/>
              </a:ext>
            </a:extLst>
          </p:cNvPr>
          <p:cNvSpPr>
            <a:spLocks noGrp="1"/>
          </p:cNvSpPr>
          <p:nvPr>
            <p:ph type="title"/>
          </p:nvPr>
        </p:nvSpPr>
        <p:spPr/>
        <p:txBody>
          <a:bodyPr/>
          <a:lstStyle/>
          <a:p>
            <a:r>
              <a:rPr lang="en-US" b="1" dirty="0"/>
              <a:t>Measure of Dispersion</a:t>
            </a:r>
            <a:br>
              <a:rPr lang="en-US" b="1" dirty="0"/>
            </a:br>
            <a:endParaRPr lang="en-US" dirty="0"/>
          </a:p>
        </p:txBody>
      </p:sp>
      <p:sp>
        <p:nvSpPr>
          <p:cNvPr id="3" name="Content Placeholder 2">
            <a:extLst>
              <a:ext uri="{FF2B5EF4-FFF2-40B4-BE49-F238E27FC236}">
                <a16:creationId xmlns:a16="http://schemas.microsoft.com/office/drawing/2014/main" id="{9D75BC6C-0B6D-4172-81E5-DBF84FF84B48}"/>
              </a:ext>
            </a:extLst>
          </p:cNvPr>
          <p:cNvSpPr>
            <a:spLocks noGrp="1"/>
          </p:cNvSpPr>
          <p:nvPr>
            <p:ph idx="1"/>
          </p:nvPr>
        </p:nvSpPr>
        <p:spPr/>
        <p:txBody>
          <a:bodyPr>
            <a:normAutofit/>
          </a:bodyPr>
          <a:lstStyle/>
          <a:p>
            <a:r>
              <a:rPr lang="en-US" b="1" dirty="0"/>
              <a:t>Dispersion</a:t>
            </a:r>
            <a:r>
              <a:rPr lang="en-US" dirty="0"/>
              <a:t> is a way of describing how data is spread around an average value.</a:t>
            </a:r>
          </a:p>
          <a:p>
            <a:r>
              <a:rPr lang="en-US" dirty="0"/>
              <a:t> data set have large differences between data values, then data set is said as widely scattered data set.</a:t>
            </a:r>
          </a:p>
          <a:p>
            <a:r>
              <a:rPr lang="en-US" dirty="0"/>
              <a:t> data values are close to each other the data set is said to be tightly clustered data set.</a:t>
            </a:r>
          </a:p>
          <a:p>
            <a:r>
              <a:rPr lang="en-US" dirty="0"/>
              <a:t>E.g.</a:t>
            </a:r>
          </a:p>
          <a:p>
            <a:pPr marL="971550" lvl="1" indent="-514350">
              <a:buFont typeface="+mj-lt"/>
              <a:buAutoNum type="arabicPeriod"/>
            </a:pPr>
            <a:r>
              <a:rPr lang="en-US" dirty="0"/>
              <a:t> 55,57,55,58,56</a:t>
            </a:r>
          </a:p>
          <a:p>
            <a:pPr marL="971550" lvl="1" indent="-514350">
              <a:buFont typeface="+mj-lt"/>
              <a:buAutoNum type="arabicPeriod"/>
            </a:pPr>
            <a:r>
              <a:rPr lang="en-US" dirty="0"/>
              <a:t>10,22,31,45,27</a:t>
            </a:r>
          </a:p>
          <a:p>
            <a:endParaRPr lang="en-US" dirty="0"/>
          </a:p>
        </p:txBody>
      </p:sp>
    </p:spTree>
    <p:extLst>
      <p:ext uri="{BB962C8B-B14F-4D97-AF65-F5344CB8AC3E}">
        <p14:creationId xmlns:p14="http://schemas.microsoft.com/office/powerpoint/2010/main" val="100917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9A3C-3203-40C4-A4E1-AAD2D2A0A8D1}"/>
              </a:ext>
            </a:extLst>
          </p:cNvPr>
          <p:cNvSpPr>
            <a:spLocks noGrp="1"/>
          </p:cNvSpPr>
          <p:nvPr>
            <p:ph type="title"/>
          </p:nvPr>
        </p:nvSpPr>
        <p:spPr/>
        <p:txBody>
          <a:bodyPr/>
          <a:lstStyle/>
          <a:p>
            <a:r>
              <a:rPr lang="en-US" b="1" dirty="0"/>
              <a:t>Range</a:t>
            </a:r>
          </a:p>
        </p:txBody>
      </p:sp>
      <p:sp>
        <p:nvSpPr>
          <p:cNvPr id="3" name="Content Placeholder 2">
            <a:extLst>
              <a:ext uri="{FF2B5EF4-FFF2-40B4-BE49-F238E27FC236}">
                <a16:creationId xmlns:a16="http://schemas.microsoft.com/office/drawing/2014/main" id="{48B99AD1-D8DB-4C0C-9843-CB8D69D6E1A4}"/>
              </a:ext>
            </a:extLst>
          </p:cNvPr>
          <p:cNvSpPr>
            <a:spLocks noGrp="1"/>
          </p:cNvSpPr>
          <p:nvPr>
            <p:ph idx="1"/>
          </p:nvPr>
        </p:nvSpPr>
        <p:spPr/>
        <p:txBody>
          <a:bodyPr/>
          <a:lstStyle/>
          <a:p>
            <a:r>
              <a:rPr lang="en-US" dirty="0"/>
              <a:t>The difference between largest and smallest data value in given data set is known as Range of given data set.</a:t>
            </a:r>
          </a:p>
          <a:p>
            <a:r>
              <a:rPr lang="en-US" dirty="0"/>
              <a:t>For example, if we have data set as1,3,4,2,7,8,12,6.</a:t>
            </a:r>
          </a:p>
          <a:p>
            <a:pPr marL="457200" lvl="1" indent="0">
              <a:buNone/>
            </a:pPr>
            <a:r>
              <a:rPr lang="en-US" dirty="0"/>
              <a:t>Range = 12–1 = 11.</a:t>
            </a:r>
          </a:p>
          <a:p>
            <a:endParaRPr lang="en-US" dirty="0"/>
          </a:p>
        </p:txBody>
      </p:sp>
    </p:spTree>
    <p:extLst>
      <p:ext uri="{BB962C8B-B14F-4D97-AF65-F5344CB8AC3E}">
        <p14:creationId xmlns:p14="http://schemas.microsoft.com/office/powerpoint/2010/main" val="168276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97F3-86C6-4FDC-A6AF-8F87A95BCEEE}"/>
              </a:ext>
            </a:extLst>
          </p:cNvPr>
          <p:cNvSpPr>
            <a:spLocks noGrp="1"/>
          </p:cNvSpPr>
          <p:nvPr>
            <p:ph type="title"/>
          </p:nvPr>
        </p:nvSpPr>
        <p:spPr/>
        <p:txBody>
          <a:bodyPr/>
          <a:lstStyle/>
          <a:p>
            <a:r>
              <a:rPr lang="en-US" b="1" dirty="0"/>
              <a:t>Mean Deviation</a:t>
            </a:r>
            <a:endParaRPr lang="en-US" dirty="0"/>
          </a:p>
        </p:txBody>
      </p:sp>
      <p:sp>
        <p:nvSpPr>
          <p:cNvPr id="3" name="Content Placeholder 2">
            <a:extLst>
              <a:ext uri="{FF2B5EF4-FFF2-40B4-BE49-F238E27FC236}">
                <a16:creationId xmlns:a16="http://schemas.microsoft.com/office/drawing/2014/main" id="{8F7D739D-398C-4782-96DC-D29189A37C4C}"/>
              </a:ext>
            </a:extLst>
          </p:cNvPr>
          <p:cNvSpPr>
            <a:spLocks noGrp="1"/>
          </p:cNvSpPr>
          <p:nvPr>
            <p:ph idx="1"/>
          </p:nvPr>
        </p:nvSpPr>
        <p:spPr/>
        <p:txBody>
          <a:bodyPr/>
          <a:lstStyle/>
          <a:p>
            <a:r>
              <a:rPr lang="en-US" dirty="0"/>
              <a:t>Average of absolute differences from the mean is known as mean deviation.</a:t>
            </a:r>
          </a:p>
          <a:p>
            <a:pPr marL="971550" lvl="1" indent="-514350">
              <a:buFont typeface="+mj-lt"/>
              <a:buAutoNum type="arabicPeriod"/>
            </a:pPr>
            <a:r>
              <a:rPr lang="en-US" dirty="0"/>
              <a:t>Calculate the mean for given data set.</a:t>
            </a:r>
          </a:p>
          <a:p>
            <a:pPr marL="971550" lvl="1" indent="-514350">
              <a:buFont typeface="+mj-lt"/>
              <a:buAutoNum type="arabicPeriod"/>
            </a:pPr>
            <a:r>
              <a:rPr lang="en-US" dirty="0"/>
              <a:t>Find out the absolute difference of each data value from mean</a:t>
            </a:r>
          </a:p>
          <a:p>
            <a:pPr marL="971550" lvl="1" indent="-514350">
              <a:buFont typeface="+mj-lt"/>
              <a:buAutoNum type="arabicPeriod"/>
            </a:pPr>
            <a:r>
              <a:rPr lang="en-US" dirty="0"/>
              <a:t>Add all the values you calculated in second step and divide by total number of data values</a:t>
            </a:r>
          </a:p>
          <a:p>
            <a:endParaRPr lang="en-US" dirty="0"/>
          </a:p>
        </p:txBody>
      </p:sp>
      <p:pic>
        <p:nvPicPr>
          <p:cNvPr id="5" name="Picture 4">
            <a:extLst>
              <a:ext uri="{FF2B5EF4-FFF2-40B4-BE49-F238E27FC236}">
                <a16:creationId xmlns:a16="http://schemas.microsoft.com/office/drawing/2014/main" id="{1BD080A7-2828-4230-984B-2D2275BBFB3F}"/>
              </a:ext>
            </a:extLst>
          </p:cNvPr>
          <p:cNvPicPr>
            <a:picLocks noChangeAspect="1"/>
          </p:cNvPicPr>
          <p:nvPr/>
        </p:nvPicPr>
        <p:blipFill>
          <a:blip r:embed="rId2"/>
          <a:stretch>
            <a:fillRect/>
          </a:stretch>
        </p:blipFill>
        <p:spPr>
          <a:xfrm>
            <a:off x="1526542" y="4320789"/>
            <a:ext cx="3190875" cy="1057275"/>
          </a:xfrm>
          <a:prstGeom prst="rect">
            <a:avLst/>
          </a:prstGeom>
        </p:spPr>
      </p:pic>
    </p:spTree>
    <p:extLst>
      <p:ext uri="{BB962C8B-B14F-4D97-AF65-F5344CB8AC3E}">
        <p14:creationId xmlns:p14="http://schemas.microsoft.com/office/powerpoint/2010/main" val="2038086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1988</Words>
  <Application>Microsoft Office PowerPoint</Application>
  <PresentationFormat>Widescreen</PresentationFormat>
  <Paragraphs>171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Statistics</vt:lpstr>
      <vt:lpstr>Data Types.</vt:lpstr>
      <vt:lpstr>PowerPoint Presentation</vt:lpstr>
      <vt:lpstr>PowerPoint Presentation</vt:lpstr>
      <vt:lpstr>PowerPoint Presentation</vt:lpstr>
      <vt:lpstr>PowerPoint Presentation</vt:lpstr>
      <vt:lpstr>Measure of Dispersion </vt:lpstr>
      <vt:lpstr>Range</vt:lpstr>
      <vt:lpstr>Mean Deviation</vt:lpstr>
      <vt:lpstr>Variance</vt:lpstr>
      <vt:lpstr>Standard Deviation</vt:lpstr>
      <vt:lpstr>Measures of Central Tendency </vt:lpstr>
      <vt:lpstr>Mean</vt:lpstr>
      <vt:lpstr>Median </vt:lpstr>
      <vt:lpstr>Mode</vt:lpstr>
      <vt:lpstr>PowerPoint Presentation</vt:lpstr>
      <vt:lpstr>Skewness</vt:lpstr>
      <vt:lpstr>PowerPoint Presentation</vt:lpstr>
      <vt:lpstr>Right skewness </vt:lpstr>
      <vt:lpstr>PowerPoint Presentation</vt:lpstr>
      <vt:lpstr>Kurtosis </vt:lpstr>
      <vt:lpstr>Types of Kurtosis</vt:lpstr>
      <vt:lpstr>PowerPoint Presentation</vt:lpstr>
      <vt:lpstr>Detecting outliers using Box-And-Whisker Diagrams and IQR </vt:lpstr>
      <vt:lpstr>PowerPoint Presentation</vt:lpstr>
      <vt:lpstr>PowerPoint Presentation</vt:lpstr>
      <vt:lpstr>Probability :How likely something is to happen.</vt:lpstr>
      <vt:lpstr>PowerPoint Presentation</vt:lpstr>
      <vt:lpstr>PowerPoint Presentation</vt:lpstr>
      <vt:lpstr>PowerPoint Presentation</vt:lpstr>
      <vt:lpstr>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Kanchan</dc:creator>
  <cp:lastModifiedBy>Ankita Kanchan</cp:lastModifiedBy>
  <cp:revision>22</cp:revision>
  <dcterms:created xsi:type="dcterms:W3CDTF">2021-03-04T17:02:08Z</dcterms:created>
  <dcterms:modified xsi:type="dcterms:W3CDTF">2021-08-27T05:42:43Z</dcterms:modified>
</cp:coreProperties>
</file>