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66" r:id="rId5"/>
    <p:sldId id="260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5" r:id="rId16"/>
    <p:sldId id="276" r:id="rId17"/>
    <p:sldId id="277" r:id="rId18"/>
    <p:sldId id="273" r:id="rId19"/>
    <p:sldId id="274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FA294-BBB2-4D14-BC6E-A73E772635B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ED56-DF3C-4A02-B7E1-3709DF7AF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5C679-7E21-42FE-B26C-E75F7B9BFD3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6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84147"/>
            <a:ext cx="366267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2376" y="1717295"/>
            <a:ext cx="340042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375"/>
              </a:lnSpc>
            </a:pPr>
            <a:r>
              <a:rPr lang="en-IN" spc="-15"/>
              <a:t>INDIA’S </a:t>
            </a:r>
            <a:r>
              <a:rPr lang="en-IN"/>
              <a:t>LEADING EMBEDDED SYSTEMS TRAINING</a:t>
            </a:r>
            <a:r>
              <a:rPr lang="en-IN" spc="-95"/>
              <a:t> </a:t>
            </a:r>
            <a:r>
              <a:rPr lang="en-IN"/>
              <a:t>PROVIDERS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81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AB5CE2-89FD-46E0-B8B7-CE4F05E074D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E5956A-1496-493A-A6CB-E19FB3073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08" y="304802"/>
            <a:ext cx="4321493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cs typeface="+mj-cs"/>
              </a:rPr>
              <a:t>UART DATA FRAME</a:t>
            </a:r>
            <a:endParaRPr sz="2400" dirty="0"/>
          </a:p>
        </p:txBody>
      </p:sp>
      <p:pic>
        <p:nvPicPr>
          <p:cNvPr id="22" name="Picture 2" descr="C:\Users\GuruPreeth PC\Desktop\EdGate Logo.jpg">
            <a:extLst>
              <a:ext uri="{FF2B5EF4-FFF2-40B4-BE49-F238E27FC236}">
                <a16:creationId xmlns:a16="http://schemas.microsoft.com/office/drawing/2014/main" id="{63C23BA2-9C9A-469F-8902-F8290C38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58" y="6193065"/>
            <a:ext cx="1511342" cy="5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743200"/>
            <a:ext cx="8229600" cy="218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F9D766-72F6-4671-A4BE-82F1B9AAFB39}"/>
              </a:ext>
            </a:extLst>
          </p:cNvPr>
          <p:cNvCxnSpPr>
            <a:cxnSpLocks/>
          </p:cNvCxnSpPr>
          <p:nvPr/>
        </p:nvCxnSpPr>
        <p:spPr>
          <a:xfrm>
            <a:off x="1513375" y="4424000"/>
            <a:ext cx="1" cy="2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3">
            <a:extLst>
              <a:ext uri="{FF2B5EF4-FFF2-40B4-BE49-F238E27FC236}">
                <a16:creationId xmlns:a16="http://schemas.microsoft.com/office/drawing/2014/main" id="{3F6061E3-E0E2-4DF5-800C-97C95F941CB0}"/>
              </a:ext>
            </a:extLst>
          </p:cNvPr>
          <p:cNvGrpSpPr/>
          <p:nvPr/>
        </p:nvGrpSpPr>
        <p:grpSpPr>
          <a:xfrm>
            <a:off x="435213" y="0"/>
            <a:ext cx="2116749" cy="6658708"/>
            <a:chOff x="580284" y="0"/>
            <a:chExt cx="2822332" cy="6658708"/>
          </a:xfrm>
        </p:grpSpPr>
        <p:grpSp>
          <p:nvGrpSpPr>
            <p:cNvPr id="3" name="Group 53">
              <a:extLst>
                <a:ext uri="{FF2B5EF4-FFF2-40B4-BE49-F238E27FC236}">
                  <a16:creationId xmlns:a16="http://schemas.microsoft.com/office/drawing/2014/main" id="{9D0B3584-B5DA-4080-BA9D-F91BFD851538}"/>
                </a:ext>
              </a:extLst>
            </p:cNvPr>
            <p:cNvGrpSpPr/>
            <p:nvPr/>
          </p:nvGrpSpPr>
          <p:grpSpPr>
            <a:xfrm>
              <a:off x="580284" y="0"/>
              <a:ext cx="2822332" cy="5923081"/>
              <a:chOff x="606667" y="146535"/>
              <a:chExt cx="2822332" cy="5923081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3AEF064-463C-4F3B-AE36-39ABF1FDD58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2017833" y="709243"/>
                <a:ext cx="1" cy="205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B767FDA-607B-4FE1-940E-C3FA9F6389D0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2017834" y="1565031"/>
                <a:ext cx="0" cy="247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9F93486-1870-4D9A-9BD0-79545C8C2423}"/>
                  </a:ext>
                </a:extLst>
              </p:cNvPr>
              <p:cNvCxnSpPr>
                <a:cxnSpLocks/>
                <a:stCxn id="9" idx="2"/>
                <a:endCxn id="14" idx="0"/>
              </p:cNvCxnSpPr>
              <p:nvPr/>
            </p:nvCxnSpPr>
            <p:spPr>
              <a:xfrm>
                <a:off x="2017834" y="2542445"/>
                <a:ext cx="0" cy="241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8367065-BD12-4CCA-9928-949B67856FCB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2017833" y="3513995"/>
                <a:ext cx="1" cy="234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D081D3D-294C-439B-85A6-56FD0C500740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2017832" y="4381506"/>
                <a:ext cx="1" cy="211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52">
                <a:extLst>
                  <a:ext uri="{FF2B5EF4-FFF2-40B4-BE49-F238E27FC236}">
                    <a16:creationId xmlns:a16="http://schemas.microsoft.com/office/drawing/2014/main" id="{36086CBB-036F-469E-AA4E-9E24859E72E5}"/>
                  </a:ext>
                </a:extLst>
              </p:cNvPr>
              <p:cNvGrpSpPr/>
              <p:nvPr/>
            </p:nvGrpSpPr>
            <p:grpSpPr>
              <a:xfrm>
                <a:off x="606667" y="146535"/>
                <a:ext cx="2822332" cy="5923081"/>
                <a:chOff x="606667" y="146535"/>
                <a:chExt cx="2822332" cy="5923081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17B3DE4-1EB6-4B97-9724-595FA0848BF3}"/>
                    </a:ext>
                  </a:extLst>
                </p:cNvPr>
                <p:cNvSpPr/>
                <p:nvPr/>
              </p:nvSpPr>
              <p:spPr>
                <a:xfrm>
                  <a:off x="1472710" y="146535"/>
                  <a:ext cx="1090246" cy="56270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Start</a:t>
                  </a:r>
                </a:p>
              </p:txBody>
            </p:sp>
            <p:sp>
              <p:nvSpPr>
                <p:cNvPr id="6" name="Flowchart: Process 5">
                  <a:extLst>
                    <a:ext uri="{FF2B5EF4-FFF2-40B4-BE49-F238E27FC236}">
                      <a16:creationId xmlns:a16="http://schemas.microsoft.com/office/drawing/2014/main" id="{00B79580-0114-4CF9-8BC9-A185960D5DD7}"/>
                    </a:ext>
                  </a:extLst>
                </p:cNvPr>
                <p:cNvSpPr/>
                <p:nvPr/>
              </p:nvSpPr>
              <p:spPr>
                <a:xfrm>
                  <a:off x="606669" y="914400"/>
                  <a:ext cx="2822329" cy="650631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Set Clock frequency</a:t>
                  </a:r>
                </a:p>
              </p:txBody>
            </p:sp>
            <p:sp>
              <p:nvSpPr>
                <p:cNvPr id="9" name="Flowchart: Process 8">
                  <a:extLst>
                    <a:ext uri="{FF2B5EF4-FFF2-40B4-BE49-F238E27FC236}">
                      <a16:creationId xmlns:a16="http://schemas.microsoft.com/office/drawing/2014/main" id="{62F09A2D-2233-4762-B672-C54D93B71C75}"/>
                    </a:ext>
                  </a:extLst>
                </p:cNvPr>
                <p:cNvSpPr/>
                <p:nvPr/>
              </p:nvSpPr>
              <p:spPr>
                <a:xfrm>
                  <a:off x="606669" y="1812684"/>
                  <a:ext cx="2822330" cy="729761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Enable Port A and UART0 Module</a:t>
                  </a:r>
                </a:p>
              </p:txBody>
            </p:sp>
            <p:sp>
              <p:nvSpPr>
                <p:cNvPr id="14" name="Flowchart: Process 13">
                  <a:extLst>
                    <a:ext uri="{FF2B5EF4-FFF2-40B4-BE49-F238E27FC236}">
                      <a16:creationId xmlns:a16="http://schemas.microsoft.com/office/drawing/2014/main" id="{96C21A8E-C9C8-4E10-B467-BE75CEF1B372}"/>
                    </a:ext>
                  </a:extLst>
                </p:cNvPr>
                <p:cNvSpPr/>
                <p:nvPr/>
              </p:nvSpPr>
              <p:spPr>
                <a:xfrm>
                  <a:off x="606668" y="2784234"/>
                  <a:ext cx="2822331" cy="729761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Configure Port A pin0 as RX and PortA pin 1 as Tx </a:t>
                  </a:r>
                </a:p>
              </p:txBody>
            </p:sp>
            <p:sp>
              <p:nvSpPr>
                <p:cNvPr id="15" name="Flowchart: Process 14">
                  <a:extLst>
                    <a:ext uri="{FF2B5EF4-FFF2-40B4-BE49-F238E27FC236}">
                      <a16:creationId xmlns:a16="http://schemas.microsoft.com/office/drawing/2014/main" id="{07D2D196-5382-4300-9591-FB853E532B25}"/>
                    </a:ext>
                  </a:extLst>
                </p:cNvPr>
                <p:cNvSpPr/>
                <p:nvPr/>
              </p:nvSpPr>
              <p:spPr>
                <a:xfrm>
                  <a:off x="606669" y="3748461"/>
                  <a:ext cx="2822328" cy="633045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Configure Pins as UART pins</a:t>
                  </a:r>
                </a:p>
              </p:txBody>
            </p:sp>
            <p:sp>
              <p:nvSpPr>
                <p:cNvPr id="16" name="Flowchart: Process 15">
                  <a:extLst>
                    <a:ext uri="{FF2B5EF4-FFF2-40B4-BE49-F238E27FC236}">
                      <a16:creationId xmlns:a16="http://schemas.microsoft.com/office/drawing/2014/main" id="{D7294F86-2282-4427-BC53-4F102B32B44D}"/>
                    </a:ext>
                  </a:extLst>
                </p:cNvPr>
                <p:cNvSpPr/>
                <p:nvPr/>
              </p:nvSpPr>
              <p:spPr>
                <a:xfrm>
                  <a:off x="606668" y="4592515"/>
                  <a:ext cx="2822327" cy="633046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Select the Clock Source for UART module</a:t>
                  </a:r>
                </a:p>
              </p:txBody>
            </p:sp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925B43A7-B4F3-4290-9A89-AF8E39C837C9}"/>
                    </a:ext>
                  </a:extLst>
                </p:cNvPr>
                <p:cNvSpPr/>
                <p:nvPr/>
              </p:nvSpPr>
              <p:spPr>
                <a:xfrm>
                  <a:off x="606667" y="5436570"/>
                  <a:ext cx="2822327" cy="633046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Set baud rate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18D03E9-8432-4390-96F4-04B241EC26A6}"/>
                  </a:ext>
                </a:extLst>
              </p:cNvPr>
              <p:cNvCxnSpPr>
                <a:cxnSpLocks/>
                <a:stCxn id="16" idx="2"/>
                <a:endCxn id="36" idx="0"/>
              </p:cNvCxnSpPr>
              <p:nvPr/>
            </p:nvCxnSpPr>
            <p:spPr>
              <a:xfrm flipH="1">
                <a:off x="2017831" y="5225561"/>
                <a:ext cx="1" cy="211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16F812C2-F492-4B52-B7C0-52B5B8A4698B}"/>
                </a:ext>
              </a:extLst>
            </p:cNvPr>
            <p:cNvSpPr/>
            <p:nvPr/>
          </p:nvSpPr>
          <p:spPr>
            <a:xfrm>
              <a:off x="580284" y="6134090"/>
              <a:ext cx="2822327" cy="52461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Pass the data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F8D374B-A520-4847-8381-A30BDB3CA3E3}"/>
                </a:ext>
              </a:extLst>
            </p:cNvPr>
            <p:cNvCxnSpPr>
              <a:cxnSpLocks/>
              <a:stCxn id="36" idx="2"/>
              <a:endCxn id="56" idx="0"/>
            </p:cNvCxnSpPr>
            <p:nvPr/>
          </p:nvCxnSpPr>
          <p:spPr>
            <a:xfrm>
              <a:off x="1991448" y="5923081"/>
              <a:ext cx="0" cy="21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2879D17-D983-43C8-975D-C764890485E2}"/>
              </a:ext>
            </a:extLst>
          </p:cNvPr>
          <p:cNvSpPr/>
          <p:nvPr/>
        </p:nvSpPr>
        <p:spPr>
          <a:xfrm>
            <a:off x="2668465" y="923903"/>
            <a:ext cx="5910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+mj-lt"/>
              </a:rPr>
              <a:t>SysCtlClockSet(SYSCTL_SYSDIV_4 | SYSCTL_USE_PLL | SYSCTL_XTAL_16MHZ| SYSCTL_OSC_MAIN);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07F7D7-4FD6-432A-882D-B196934EF876}"/>
              </a:ext>
            </a:extLst>
          </p:cNvPr>
          <p:cNvSpPr/>
          <p:nvPr/>
        </p:nvSpPr>
        <p:spPr>
          <a:xfrm>
            <a:off x="2668465" y="1861752"/>
            <a:ext cx="426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+mj-lt"/>
              </a:rPr>
              <a:t>SysCtlPeripheralEnable(SYSCTL_PERIPH_GPIOA);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B43E5-D205-471A-BA29-6B4310B553C6}"/>
              </a:ext>
            </a:extLst>
          </p:cNvPr>
          <p:cNvSpPr/>
          <p:nvPr/>
        </p:nvSpPr>
        <p:spPr>
          <a:xfrm>
            <a:off x="2668465" y="2819402"/>
            <a:ext cx="4177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+mj-lt"/>
              </a:rPr>
              <a:t>SysCtlPeripheralEnable(SYSCTL_PERIPH_UART0);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A14EC6-13EA-4E71-8FBA-AFE9E15B847A}"/>
              </a:ext>
            </a:extLst>
          </p:cNvPr>
          <p:cNvSpPr/>
          <p:nvPr/>
        </p:nvSpPr>
        <p:spPr>
          <a:xfrm>
            <a:off x="2668465" y="363298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latin typeface="+mj-lt"/>
              </a:rPr>
              <a:t>GPIOPinConfigure(GPIO_PA0_U0RX);</a:t>
            </a:r>
          </a:p>
          <a:p>
            <a:r>
              <a:rPr lang="en-IN" sz="1600" dirty="0">
                <a:latin typeface="+mj-lt"/>
              </a:rPr>
              <a:t>GPIOPinConfigure(GPIO_PA1_U0TX);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46E8B4-FF6E-4F9D-AD76-D02A2A32BA8D}"/>
              </a:ext>
            </a:extLst>
          </p:cNvPr>
          <p:cNvSpPr/>
          <p:nvPr/>
        </p:nvSpPr>
        <p:spPr>
          <a:xfrm>
            <a:off x="2668465" y="444598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latin typeface="+mj-lt"/>
              </a:rPr>
              <a:t>GPIOPinTypeUART(GPIO_PORTA_BASE, GPIO_PIN_0 | GPIO_PIN_1);</a:t>
            </a:r>
          </a:p>
          <a:p>
            <a:r>
              <a:rPr lang="en-IN" sz="1600" dirty="0">
                <a:latin typeface="+mj-lt"/>
              </a:rPr>
              <a:t>UARTClockSourceSet(UART0_BASE, UART_CLOCK_PIOSC);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09F32B-3F27-47C7-A498-6FD21F0DA6AE}"/>
              </a:ext>
            </a:extLst>
          </p:cNvPr>
          <p:cNvSpPr/>
          <p:nvPr/>
        </p:nvSpPr>
        <p:spPr>
          <a:xfrm>
            <a:off x="2668465" y="5359201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+mj-lt"/>
              </a:rPr>
              <a:t>UARTStdioConfig(0, 9600, 16000000);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FA6E5C-4A69-4DDC-93CE-30D434C7AECA}"/>
              </a:ext>
            </a:extLst>
          </p:cNvPr>
          <p:cNvSpPr/>
          <p:nvPr/>
        </p:nvSpPr>
        <p:spPr>
          <a:xfrm>
            <a:off x="2668465" y="6134090"/>
            <a:ext cx="2808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UARTprintf("Hello from Tiva\n");</a:t>
            </a:r>
            <a:endParaRPr lang="en-IN" sz="1600" dirty="0">
              <a:latin typeface="+mj-lt"/>
            </a:endParaRPr>
          </a:p>
        </p:txBody>
      </p:sp>
      <p:pic>
        <p:nvPicPr>
          <p:cNvPr id="73" name="Picture 72" descr="C:\Users\GuruPreeth PC\Desktop\EdGate Logo.jpg">
            <a:extLst>
              <a:ext uri="{FF2B5EF4-FFF2-40B4-BE49-F238E27FC236}">
                <a16:creationId xmlns:a16="http://schemas.microsoft.com/office/drawing/2014/main" id="{7BC5F0B5-18A0-4584-AC86-C861772A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97" y="6118694"/>
            <a:ext cx="1536203" cy="67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800600"/>
          </a:xfrm>
        </p:spPr>
        <p:txBody>
          <a:bodyPr/>
          <a:lstStyle/>
          <a:p>
            <a:r>
              <a:rPr lang="en-US" dirty="0"/>
              <a:t>Configure UART to receive data from PC.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95400" y="2514600"/>
            <a:ext cx="6420883" cy="2398931"/>
            <a:chOff x="533400" y="2286000"/>
            <a:chExt cx="6420883" cy="23989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400" y="2286000"/>
              <a:ext cx="5277883" cy="212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295400" y="3733800"/>
              <a:ext cx="685800" cy="1588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5200" y="3733800"/>
              <a:ext cx="1676400" cy="76200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3810000" y="2819400"/>
              <a:ext cx="1828800" cy="304800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3400" y="3200400"/>
              <a:ext cx="12211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Input</a:t>
              </a:r>
            </a:p>
            <a:p>
              <a:r>
                <a:rPr lang="en-US" sz="2000" b="1" dirty="0"/>
                <a:t>From </a:t>
              </a:r>
            </a:p>
            <a:p>
              <a:r>
                <a:rPr lang="en-US" sz="2000" b="1" dirty="0"/>
                <a:t>Keyboard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19290"/>
              <a:ext cx="2085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Output to Monitor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4038600"/>
              <a:ext cx="244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Microcontroller receives</a:t>
              </a:r>
            </a:p>
            <a:p>
              <a:r>
                <a:rPr lang="en-US" b="1" dirty="0"/>
                <a:t>Data via USB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16x2 LCD Display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Display Pins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91019"/>
            <a:ext cx="7010400" cy="536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LCD Commands: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* |    Hex    |   Command to LCD Instruction Register  |</a:t>
            </a:r>
          </a:p>
          <a:p>
            <a:r>
              <a:rPr lang="en-US" dirty="0"/>
              <a:t> * ------------------------------------------------------</a:t>
            </a:r>
          </a:p>
          <a:p>
            <a:r>
              <a:rPr lang="en-US" dirty="0"/>
              <a:t> *      0X0F        LCD ON , Cursor ON</a:t>
            </a:r>
          </a:p>
          <a:p>
            <a:r>
              <a:rPr lang="en-US" dirty="0"/>
              <a:t> *      0x01        Clear Screen</a:t>
            </a:r>
          </a:p>
          <a:p>
            <a:r>
              <a:rPr lang="en-US" dirty="0"/>
              <a:t> *      0x02        Return Home</a:t>
            </a:r>
          </a:p>
          <a:p>
            <a:r>
              <a:rPr lang="en-US" dirty="0"/>
              <a:t> *      0x04        Shift Cursor to Left</a:t>
            </a:r>
          </a:p>
          <a:p>
            <a:r>
              <a:rPr lang="en-US" dirty="0"/>
              <a:t> *      0x05        Shift Display right</a:t>
            </a:r>
          </a:p>
          <a:p>
            <a:r>
              <a:rPr lang="en-US" dirty="0"/>
              <a:t> *      0x06        Shift Cursor to Right</a:t>
            </a:r>
          </a:p>
          <a:p>
            <a:r>
              <a:rPr lang="en-US" dirty="0"/>
              <a:t> *      0x07        Shift Display left</a:t>
            </a:r>
          </a:p>
          <a:p>
            <a:r>
              <a:rPr lang="en-US" dirty="0"/>
              <a:t> *      0x0E        Display On Cursor Blinking</a:t>
            </a:r>
          </a:p>
          <a:p>
            <a:r>
              <a:rPr lang="en-US" dirty="0"/>
              <a:t> *      0X80        Force Cursor to Beginning of First line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Command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839200" cy="4495800"/>
          </a:xfrm>
        </p:spPr>
        <p:txBody>
          <a:bodyPr>
            <a:normAutofit/>
          </a:bodyPr>
          <a:lstStyle/>
          <a:p>
            <a:r>
              <a:rPr lang="en-US" dirty="0"/>
              <a:t>*      0XC0        Force Cursor to Beginning of Second line</a:t>
            </a:r>
          </a:p>
          <a:p>
            <a:r>
              <a:rPr lang="en-US" dirty="0"/>
              <a:t> *      0X38        2 lines and 5×7 matrix</a:t>
            </a:r>
          </a:p>
          <a:p>
            <a:r>
              <a:rPr lang="en-US" dirty="0"/>
              <a:t> *      0X83        Cursor line 1 position 3</a:t>
            </a:r>
          </a:p>
          <a:p>
            <a:r>
              <a:rPr lang="en-US" dirty="0"/>
              <a:t> *      0x3C        Activate second line</a:t>
            </a:r>
          </a:p>
          <a:p>
            <a:r>
              <a:rPr lang="en-US" dirty="0"/>
              <a:t> *      0X08        Display OFF, cursor OFF</a:t>
            </a:r>
          </a:p>
          <a:p>
            <a:r>
              <a:rPr lang="en-US" dirty="0"/>
              <a:t> *      0X0C        Display ON, cursor OFF</a:t>
            </a:r>
          </a:p>
          <a:p>
            <a:r>
              <a:rPr lang="en-US" dirty="0"/>
              <a:t> *      0XC1        Jump to second line, position 1</a:t>
            </a:r>
          </a:p>
          <a:p>
            <a:r>
              <a:rPr lang="en-US" dirty="0"/>
              <a:t> *      0XC2        Jump to second line, position 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RS=0  INSTRUCTION</a:t>
            </a:r>
          </a:p>
          <a:p>
            <a:pPr>
              <a:buNone/>
            </a:pPr>
            <a:r>
              <a:rPr lang="en-US" dirty="0"/>
              <a:t>          1  DATA REGISTER SELECTION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 RW=0  REGISTER WRITE</a:t>
            </a:r>
          </a:p>
          <a:p>
            <a:pPr>
              <a:buNone/>
            </a:pPr>
            <a:r>
              <a:rPr lang="en-US" dirty="0"/>
              <a:t>             1  REGISTER READ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 E=1  ENABLE</a:t>
            </a:r>
          </a:p>
          <a:p>
            <a:pPr>
              <a:buNone/>
            </a:pPr>
            <a:r>
              <a:rPr lang="en-US" dirty="0"/>
              <a:t>     	  0  Disable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Initialization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52575"/>
            <a:ext cx="7564437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3" y="1965325"/>
            <a:ext cx="8895717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29D-07ED-4175-9BAF-CA6F1C0B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9344"/>
          </a:xfrm>
        </p:spPr>
        <p:txBody>
          <a:bodyPr/>
          <a:lstStyle/>
          <a:p>
            <a:r>
              <a:rPr lang="en-IN" dirty="0"/>
              <a:t>Classification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E51E-DFAD-4124-84CD-22440CE2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Depending on the mode of data transfer it is classified as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SERIAL COMMUNICATION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PARALLEL COMMUNICATION</a:t>
            </a:r>
          </a:p>
        </p:txBody>
      </p:sp>
      <p:pic>
        <p:nvPicPr>
          <p:cNvPr id="4" name="Picture 2" descr="C:\Users\GuruPreeth PC\Desktop\EdGate Logo.jpg">
            <a:extLst>
              <a:ext uri="{FF2B5EF4-FFF2-40B4-BE49-F238E27FC236}">
                <a16:creationId xmlns:a16="http://schemas.microsoft.com/office/drawing/2014/main" id="{21B76005-45E3-4911-AE2A-179B0AF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58" y="6193065"/>
            <a:ext cx="1511342" cy="5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command to LCD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29241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Character to LCD Display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85875"/>
            <a:ext cx="2879403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String to LCD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3607822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v/s Parallel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191000"/>
          </a:xfrm>
        </p:spPr>
        <p:txBody>
          <a:bodyPr>
            <a:normAutofit/>
          </a:bodyPr>
          <a:lstStyle/>
          <a:p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Uses single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data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line</a:t>
            </a:r>
            <a:r>
              <a:rPr lang="en-IN" sz="1800" spc="-2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for data transfer</a:t>
            </a:r>
          </a:p>
          <a:p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Suitable for long</a:t>
            </a:r>
            <a:r>
              <a:rPr lang="en-IN" sz="1800" spc="-2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distance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communication.(50feet)</a:t>
            </a:r>
          </a:p>
          <a:p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Cheaper but</a:t>
            </a:r>
            <a:r>
              <a:rPr lang="en-IN" sz="1800" spc="-4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slower</a:t>
            </a:r>
            <a:endParaRPr lang="en-IN" sz="1800" spc="-5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r>
              <a:rPr lang="en-IN" sz="1800" spc="-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requires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parallel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in</a:t>
            </a:r>
            <a:r>
              <a:rPr lang="en-IN" sz="1800" spc="-6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serial 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out shift register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at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TX and  serial in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parallel </a:t>
            </a:r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out shift  register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at</a:t>
            </a:r>
            <a:r>
              <a:rPr lang="en-IN" sz="1800" spc="-6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RX.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sz="1800" b="1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191000"/>
          </a:xfrm>
        </p:spPr>
        <p:txBody>
          <a:bodyPr>
            <a:normAutofit/>
          </a:bodyPr>
          <a:lstStyle/>
          <a:p>
            <a:r>
              <a:rPr lang="en-IN" sz="1800" spc="-5" dirty="0">
                <a:latin typeface="Times New Roman"/>
                <a:cs typeface="Times New Roman"/>
              </a:rPr>
              <a:t>Uses </a:t>
            </a:r>
            <a:r>
              <a:rPr lang="en-IN" sz="1800" dirty="0">
                <a:latin typeface="Times New Roman"/>
                <a:cs typeface="Times New Roman"/>
              </a:rPr>
              <a:t>8 or </a:t>
            </a:r>
            <a:r>
              <a:rPr lang="en-IN" sz="1800" spc="-10" dirty="0">
                <a:latin typeface="Times New Roman"/>
                <a:cs typeface="Times New Roman"/>
              </a:rPr>
              <a:t>more </a:t>
            </a:r>
            <a:r>
              <a:rPr lang="en-IN" sz="1800" spc="-5" dirty="0">
                <a:latin typeface="Times New Roman"/>
                <a:cs typeface="Times New Roman"/>
              </a:rPr>
              <a:t>data </a:t>
            </a:r>
            <a:r>
              <a:rPr lang="en-IN" sz="1800" dirty="0">
                <a:latin typeface="Times New Roman"/>
                <a:cs typeface="Times New Roman"/>
              </a:rPr>
              <a:t>lines</a:t>
            </a:r>
            <a:r>
              <a:rPr lang="en-IN" sz="1800" spc="-9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for  data</a:t>
            </a:r>
          </a:p>
          <a:p>
            <a:endParaRPr lang="en-IN" sz="1800" dirty="0">
              <a:latin typeface="Times New Roman"/>
              <a:cs typeface="Times New Roman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IN" sz="1800" dirty="0"/>
              <a:t>Suitable for small distance</a:t>
            </a:r>
            <a:br>
              <a:rPr lang="en-IN" sz="1800" dirty="0"/>
            </a:br>
            <a:r>
              <a:rPr lang="en-IN" sz="1800" dirty="0"/>
              <a:t>communication.(15feet)</a:t>
            </a:r>
          </a:p>
          <a:p>
            <a:r>
              <a:rPr lang="en-IN" sz="1800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Transfer </a:t>
            </a:r>
            <a:r>
              <a:rPr lang="en-IN" sz="1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/>
                <a:cs typeface="Times New Roman"/>
              </a:rPr>
              <a:t>faster and expensive</a:t>
            </a:r>
            <a:endParaRPr lang="en-IN" sz="1800" dirty="0"/>
          </a:p>
          <a:p>
            <a:r>
              <a:rPr lang="en-IN" sz="1800" dirty="0"/>
              <a:t>Costlier extra circuit is not required</a:t>
            </a:r>
            <a:endParaRPr lang="en-IN" sz="18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/>
              <a:cs typeface="Times New Roman"/>
            </a:endParaRP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/>
              <a:t>Serial Communication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Parallel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9" name="object 13"/>
          <p:cNvSpPr/>
          <p:nvPr/>
        </p:nvSpPr>
        <p:spPr>
          <a:xfrm>
            <a:off x="5257800" y="2895600"/>
            <a:ext cx="2993645" cy="166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1066800" y="3048000"/>
            <a:ext cx="2959195" cy="15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Modes</a:t>
            </a:r>
          </a:p>
        </p:txBody>
      </p:sp>
      <p:pic>
        <p:nvPicPr>
          <p:cNvPr id="1026" name="Picture 2" descr="Transmission Modes in Computer Networks | Studytonigh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781652" cy="2438400"/>
          </a:xfrm>
          <a:prstGeom prst="rect">
            <a:avLst/>
          </a:prstGeom>
          <a:noFill/>
        </p:spPr>
      </p:pic>
      <p:sp>
        <p:nvSpPr>
          <p:cNvPr id="1028" name="AutoShape 4" descr="APEC Electronics LED Television, Rs 16990 Apec Electronics India Limited |  ID: 13310416655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APEC Electronics LED Television, Rs 16990 Apec Electronics India Limited |  ID: 13310416655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APEC Electronics LED Television, Rs 16990 Apec Electronics India Limited |  ID: 13310416655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📺 Television Emoji | TV Emoj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2667000" cy="1400175"/>
          </a:xfrm>
          <a:prstGeom prst="rect">
            <a:avLst/>
          </a:prstGeom>
          <a:noFill/>
        </p:spPr>
      </p:pic>
      <p:sp>
        <p:nvSpPr>
          <p:cNvPr id="1036" name="AutoShape 12" descr="3kms To 4kms Range Talk PRO License Free LF466 Walkie Talkie, Warranty: 1  Year, Size: 116X57X34mm, Rs 6500 | ID: 21172443730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3kms To 4kms Range Talk PRO License Free LF466 Walkie Talkie, Warranty: 1  Year, Size: 116X57X34mm, Rs 6500 | ID: 211724437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962400"/>
            <a:ext cx="2171700" cy="2171700"/>
          </a:xfrm>
          <a:prstGeom prst="rect">
            <a:avLst/>
          </a:prstGeom>
          <a:noFill/>
        </p:spPr>
      </p:pic>
      <p:pic>
        <p:nvPicPr>
          <p:cNvPr id="1040" name="Picture 16" descr="LCD Touch Screen Tablet with USA Map - Writers Guild Initiativ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810000"/>
            <a:ext cx="1809750" cy="253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905000"/>
            <a:ext cx="5706142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spcBef>
                <a:spcPts val="100"/>
              </a:spcBef>
              <a:buFont typeface="Times New Roman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FF0000"/>
                </a:solidFill>
                <a:cs typeface="Times New Roman"/>
              </a:rPr>
              <a:t>SYNCHRONOUS SERIAL</a:t>
            </a:r>
            <a:r>
              <a:rPr sz="2400" b="1" spc="-7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cs typeface="Times New Roman"/>
              </a:rPr>
              <a:t>COMMUNICATION</a:t>
            </a:r>
            <a:endParaRPr sz="2400" dirty="0">
              <a:solidFill>
                <a:srgbClr val="FF0000"/>
              </a:solidFill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Char char="•"/>
            </a:pPr>
            <a:endParaRPr sz="2600" dirty="0">
              <a:solidFill>
                <a:srgbClr val="FF0000"/>
              </a:solidFill>
              <a:cs typeface="Times New Roman"/>
            </a:endParaRPr>
          </a:p>
          <a:p>
            <a:pPr marL="178435" indent="-166370">
              <a:spcBef>
                <a:spcPts val="5"/>
              </a:spcBef>
              <a:buFont typeface="Times New Roman"/>
              <a:buChar char="•"/>
              <a:tabLst>
                <a:tab pos="179070" algn="l"/>
              </a:tabLst>
            </a:pPr>
            <a:r>
              <a:rPr sz="2400" b="1" spc="-5" dirty="0">
                <a:solidFill>
                  <a:srgbClr val="FF0000"/>
                </a:solidFill>
                <a:cs typeface="Times New Roman"/>
              </a:rPr>
              <a:t>ASYNCHRONOUS SERIAL</a:t>
            </a:r>
            <a:r>
              <a:rPr sz="2400" b="1" spc="-6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cs typeface="Times New Roman"/>
              </a:rPr>
              <a:t>COMMUNICATION</a:t>
            </a:r>
            <a:endParaRPr sz="24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7630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METHODS OF SERIAL</a:t>
            </a:r>
            <a:r>
              <a:rPr sz="4000" spc="-65" dirty="0"/>
              <a:t> </a:t>
            </a:r>
            <a:r>
              <a:rPr sz="4000" spc="-25" dirty="0"/>
              <a:t>COMMUNICATION</a:t>
            </a:r>
            <a:endParaRPr sz="4000" dirty="0"/>
          </a:p>
        </p:txBody>
      </p:sp>
      <p:pic>
        <p:nvPicPr>
          <p:cNvPr id="4" name="Picture 2" descr="C:\Users\GuruPreeth PC\Desktop\EdGate Logo.jpg">
            <a:extLst>
              <a:ext uri="{FF2B5EF4-FFF2-40B4-BE49-F238E27FC236}">
                <a16:creationId xmlns:a16="http://schemas.microsoft.com/office/drawing/2014/main" id="{651B43E3-74FD-47E4-8678-CA3C82B9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58" y="6193065"/>
            <a:ext cx="1511342" cy="5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699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>
                <a:solidFill>
                  <a:srgbClr val="330066"/>
                </a:solidFill>
                <a:cs typeface="Arial"/>
              </a:rPr>
              <a:t>S</a:t>
            </a:r>
            <a:r>
              <a:rPr lang="en-US" sz="3600" spc="-10" dirty="0">
                <a:solidFill>
                  <a:srgbClr val="330066"/>
                </a:solidFill>
                <a:cs typeface="Arial"/>
              </a:rPr>
              <a:t>Y</a:t>
            </a:r>
            <a:r>
              <a:rPr lang="en-US" sz="3600" spc="-5" dirty="0">
                <a:solidFill>
                  <a:srgbClr val="330066"/>
                </a:solidFill>
                <a:cs typeface="Arial"/>
              </a:rPr>
              <a:t>N</a:t>
            </a:r>
            <a:r>
              <a:rPr lang="en-US" sz="3600" spc="-15" dirty="0">
                <a:solidFill>
                  <a:srgbClr val="330066"/>
                </a:solidFill>
                <a:cs typeface="Arial"/>
              </a:rPr>
              <a:t>C</a:t>
            </a:r>
            <a:r>
              <a:rPr lang="en-US" sz="3600" spc="-5" dirty="0">
                <a:solidFill>
                  <a:srgbClr val="330066"/>
                </a:solidFill>
                <a:cs typeface="Arial"/>
              </a:rPr>
              <a:t>H</a:t>
            </a:r>
            <a:r>
              <a:rPr lang="en-US" sz="3600" spc="-15" dirty="0">
                <a:solidFill>
                  <a:srgbClr val="330066"/>
                </a:solidFill>
                <a:cs typeface="Arial"/>
              </a:rPr>
              <a:t>R</a:t>
            </a:r>
            <a:r>
              <a:rPr lang="en-US" sz="3600" dirty="0">
                <a:solidFill>
                  <a:srgbClr val="330066"/>
                </a:solidFill>
                <a:cs typeface="Arial"/>
              </a:rPr>
              <a:t>ONOUS </a:t>
            </a:r>
            <a:r>
              <a:rPr lang="en-US" sz="3600" dirty="0"/>
              <a:t>v/s A</a:t>
            </a:r>
            <a:r>
              <a:rPr lang="en-US" sz="3600" dirty="0">
                <a:solidFill>
                  <a:srgbClr val="330066"/>
                </a:solidFill>
                <a:cs typeface="Arial"/>
              </a:rPr>
              <a:t>S</a:t>
            </a:r>
            <a:r>
              <a:rPr lang="en-US" sz="3600" spc="-10" dirty="0">
                <a:solidFill>
                  <a:srgbClr val="330066"/>
                </a:solidFill>
                <a:cs typeface="Arial"/>
              </a:rPr>
              <a:t>Y</a:t>
            </a:r>
            <a:r>
              <a:rPr lang="en-US" sz="3600" spc="-5" dirty="0">
                <a:solidFill>
                  <a:srgbClr val="330066"/>
                </a:solidFill>
                <a:cs typeface="Arial"/>
              </a:rPr>
              <a:t>N</a:t>
            </a:r>
            <a:r>
              <a:rPr lang="en-US" sz="3600" spc="-15" dirty="0">
                <a:solidFill>
                  <a:srgbClr val="330066"/>
                </a:solidFill>
                <a:cs typeface="Arial"/>
              </a:rPr>
              <a:t>C</a:t>
            </a:r>
            <a:r>
              <a:rPr lang="en-US" sz="3600" spc="-5" dirty="0">
                <a:solidFill>
                  <a:srgbClr val="330066"/>
                </a:solidFill>
                <a:cs typeface="Arial"/>
              </a:rPr>
              <a:t>H</a:t>
            </a:r>
            <a:r>
              <a:rPr lang="en-US" sz="3600" spc="-15" dirty="0">
                <a:solidFill>
                  <a:srgbClr val="330066"/>
                </a:solidFill>
                <a:cs typeface="Arial"/>
              </a:rPr>
              <a:t>R</a:t>
            </a:r>
            <a:r>
              <a:rPr lang="en-US" sz="3600" dirty="0">
                <a:solidFill>
                  <a:srgbClr val="330066"/>
                </a:solidFill>
                <a:cs typeface="Arial"/>
              </a:rPr>
              <a:t>ONOUS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330066"/>
                </a:solidFill>
                <a:cs typeface="Arial"/>
              </a:rPr>
              <a:t>S</a:t>
            </a:r>
            <a:r>
              <a:rPr lang="en-US" sz="2400" spc="-10" dirty="0">
                <a:solidFill>
                  <a:srgbClr val="330066"/>
                </a:solidFill>
                <a:cs typeface="Arial"/>
              </a:rPr>
              <a:t>Y</a:t>
            </a:r>
            <a:r>
              <a:rPr lang="en-US" sz="2400" spc="-5" dirty="0">
                <a:solidFill>
                  <a:srgbClr val="330066"/>
                </a:solidFill>
                <a:cs typeface="Arial"/>
              </a:rPr>
              <a:t>N</a:t>
            </a:r>
            <a:r>
              <a:rPr lang="en-US" sz="2400" spc="-15" dirty="0">
                <a:solidFill>
                  <a:srgbClr val="330066"/>
                </a:solidFill>
                <a:cs typeface="Arial"/>
              </a:rPr>
              <a:t>C</a:t>
            </a:r>
            <a:r>
              <a:rPr lang="en-US" sz="2400" spc="-5" dirty="0">
                <a:solidFill>
                  <a:srgbClr val="330066"/>
                </a:solidFill>
                <a:cs typeface="Arial"/>
              </a:rPr>
              <a:t>H</a:t>
            </a:r>
            <a:r>
              <a:rPr lang="en-US" sz="2400" spc="-15" dirty="0">
                <a:solidFill>
                  <a:srgbClr val="330066"/>
                </a:solidFill>
                <a:cs typeface="Arial"/>
              </a:rPr>
              <a:t>R</a:t>
            </a:r>
            <a:r>
              <a:rPr lang="en-US" sz="2400" dirty="0">
                <a:solidFill>
                  <a:srgbClr val="330066"/>
                </a:solidFill>
                <a:cs typeface="Arial"/>
              </a:rPr>
              <a:t>ONOUS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marL="355600" marR="148590" indent="-342900">
              <a:lnSpc>
                <a:spcPts val="1920"/>
              </a:lnSpc>
              <a:spcBef>
                <a:spcPts val="565"/>
              </a:spcBef>
              <a:buClr>
                <a:srgbClr val="330066"/>
              </a:buClr>
              <a:buSzPct val="70000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lang="en-US" dirty="0"/>
              <a:t>Communication takes place  between a transmitter and</a:t>
            </a:r>
            <a:r>
              <a:rPr lang="en-US" spc="-105" dirty="0"/>
              <a:t> </a:t>
            </a:r>
            <a:r>
              <a:rPr lang="en-US" dirty="0"/>
              <a:t>a  receiver operating on  synchronized</a:t>
            </a:r>
            <a:r>
              <a:rPr lang="en-US" spc="-50" dirty="0"/>
              <a:t> </a:t>
            </a:r>
            <a:r>
              <a:rPr lang="en-US" spc="5" dirty="0"/>
              <a:t>clocks.</a:t>
            </a:r>
          </a:p>
          <a:p>
            <a:pPr>
              <a:spcBef>
                <a:spcPts val="10"/>
              </a:spcBef>
              <a:buClr>
                <a:srgbClr val="330066"/>
              </a:buClr>
              <a:buFont typeface="Wingdings"/>
              <a:buChar char="⚫"/>
            </a:pPr>
            <a:endParaRPr lang="en-US" sz="2500" dirty="0"/>
          </a:p>
          <a:p>
            <a:pPr marL="355600" marR="220345" indent="-342900">
              <a:lnSpc>
                <a:spcPts val="1920"/>
              </a:lnSpc>
              <a:buClr>
                <a:srgbClr val="330066"/>
              </a:buClr>
              <a:buSzPct val="70000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lang="en-US" dirty="0"/>
              <a:t>Transfers block of data at </a:t>
            </a:r>
            <a:r>
              <a:rPr lang="en-US" spc="-185" dirty="0"/>
              <a:t>a  </a:t>
            </a:r>
            <a:r>
              <a:rPr lang="en-US" dirty="0"/>
              <a:t>time</a:t>
            </a:r>
          </a:p>
          <a:p>
            <a:pPr>
              <a:spcBef>
                <a:spcPts val="20"/>
              </a:spcBef>
              <a:buClr>
                <a:srgbClr val="330066"/>
              </a:buClr>
              <a:buFont typeface="Wingdings"/>
              <a:buChar char="⚫"/>
            </a:pPr>
            <a:endParaRPr lang="en-US" sz="2500" dirty="0"/>
          </a:p>
          <a:p>
            <a:pPr marL="355600" marR="5080" indent="-342900">
              <a:lnSpc>
                <a:spcPct val="80000"/>
              </a:lnSpc>
              <a:buClr>
                <a:srgbClr val="330066"/>
              </a:buClr>
              <a:buSzPct val="70000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lang="en-US" dirty="0"/>
              <a:t>start, stop and control and  error correction </a:t>
            </a:r>
            <a:r>
              <a:rPr lang="en-US" spc="5" dirty="0"/>
              <a:t>sequences  </a:t>
            </a:r>
            <a:r>
              <a:rPr lang="en-US" dirty="0"/>
              <a:t>around large continuous</a:t>
            </a:r>
            <a:r>
              <a:rPr lang="en-US" spc="-90" dirty="0"/>
              <a:t> </a:t>
            </a:r>
            <a:r>
              <a:rPr lang="en-US" dirty="0"/>
              <a:t>data  blocks</a:t>
            </a:r>
          </a:p>
          <a:p>
            <a:pPr>
              <a:spcBef>
                <a:spcPts val="40"/>
              </a:spcBef>
              <a:buClr>
                <a:srgbClr val="330066"/>
              </a:buClr>
              <a:buFont typeface="Wingdings"/>
              <a:buChar char="⚫"/>
            </a:pPr>
            <a:endParaRPr lang="en-US" sz="2050" dirty="0"/>
          </a:p>
          <a:p>
            <a:pPr marL="355600" indent="-342900">
              <a:spcBef>
                <a:spcPts val="5"/>
              </a:spcBef>
              <a:buClr>
                <a:srgbClr val="330066"/>
              </a:buClr>
              <a:buSzPct val="70000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lang="en-US" dirty="0"/>
              <a:t>faster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endParaRPr lang="en-US" dirty="0">
              <a:solidFill>
                <a:srgbClr val="330066"/>
              </a:solidFill>
              <a:cs typeface="Arial"/>
            </a:endParaRPr>
          </a:p>
          <a:p>
            <a:pPr algn="ctr"/>
            <a:r>
              <a:rPr lang="en-US" sz="6700" dirty="0">
                <a:solidFill>
                  <a:srgbClr val="330066"/>
                </a:solidFill>
                <a:cs typeface="Arial"/>
              </a:rPr>
              <a:t>AS</a:t>
            </a:r>
            <a:r>
              <a:rPr lang="en-US" sz="6700" spc="-10" dirty="0">
                <a:solidFill>
                  <a:srgbClr val="330066"/>
                </a:solidFill>
                <a:cs typeface="Arial"/>
              </a:rPr>
              <a:t>Y</a:t>
            </a:r>
            <a:r>
              <a:rPr lang="en-US" sz="6700" spc="-5" dirty="0">
                <a:solidFill>
                  <a:srgbClr val="330066"/>
                </a:solidFill>
                <a:cs typeface="Arial"/>
              </a:rPr>
              <a:t>N</a:t>
            </a:r>
            <a:r>
              <a:rPr lang="en-US" sz="6700" spc="-15" dirty="0">
                <a:solidFill>
                  <a:srgbClr val="330066"/>
                </a:solidFill>
                <a:cs typeface="Arial"/>
              </a:rPr>
              <a:t>C</a:t>
            </a:r>
            <a:r>
              <a:rPr lang="en-US" sz="6700" spc="-5" dirty="0">
                <a:solidFill>
                  <a:srgbClr val="330066"/>
                </a:solidFill>
                <a:cs typeface="Arial"/>
              </a:rPr>
              <a:t>H</a:t>
            </a:r>
            <a:r>
              <a:rPr lang="en-US" sz="6700" spc="-15" dirty="0">
                <a:solidFill>
                  <a:srgbClr val="330066"/>
                </a:solidFill>
                <a:cs typeface="Arial"/>
              </a:rPr>
              <a:t>R</a:t>
            </a:r>
            <a:r>
              <a:rPr lang="en-US" sz="6700" dirty="0">
                <a:solidFill>
                  <a:srgbClr val="330066"/>
                </a:solidFill>
                <a:cs typeface="Arial"/>
              </a:rPr>
              <a:t>ONOUS</a:t>
            </a:r>
            <a:endParaRPr lang="en-US" sz="67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55600" marR="5080" indent="-343535">
              <a:lnSpc>
                <a:spcPct val="80000"/>
              </a:lnSpc>
              <a:spcBef>
                <a:spcPts val="585"/>
              </a:spcBef>
              <a:buClr>
                <a:srgbClr val="330066"/>
              </a:buClr>
              <a:buSzPct val="70000"/>
              <a:buFont typeface="Wingdings"/>
              <a:buChar char="⚫"/>
              <a:tabLst>
                <a:tab pos="355600" algn="l"/>
                <a:tab pos="356235" algn="l"/>
              </a:tabLst>
            </a:pPr>
            <a:r>
              <a:rPr lang="en-US" dirty="0"/>
              <a:t>Communication is  performed between two</a:t>
            </a:r>
            <a:r>
              <a:rPr lang="en-US" spc="-140" dirty="0"/>
              <a:t> </a:t>
            </a:r>
            <a:r>
              <a:rPr lang="en-US" dirty="0"/>
              <a:t>(or  more) devices which  operate on independent  clocks</a:t>
            </a:r>
          </a:p>
          <a:p>
            <a:pPr marL="355600" marR="5080" indent="-343535">
              <a:lnSpc>
                <a:spcPct val="80000"/>
              </a:lnSpc>
              <a:spcBef>
                <a:spcPts val="585"/>
              </a:spcBef>
              <a:buClr>
                <a:srgbClr val="330066"/>
              </a:buClr>
              <a:buSzPct val="70000"/>
              <a:buNone/>
              <a:tabLst>
                <a:tab pos="355600" algn="l"/>
                <a:tab pos="356235" algn="l"/>
              </a:tabLst>
            </a:pPr>
            <a:endParaRPr lang="en-US" dirty="0"/>
          </a:p>
          <a:p>
            <a:pPr marL="355600" marR="355600" indent="-343535">
              <a:lnSpc>
                <a:spcPts val="192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⚫"/>
              <a:tabLst>
                <a:tab pos="355600" algn="l"/>
                <a:tab pos="356235" algn="l"/>
              </a:tabLst>
            </a:pPr>
            <a:r>
              <a:rPr lang="en-US" dirty="0"/>
              <a:t>Transfers Single </a:t>
            </a:r>
            <a:r>
              <a:rPr lang="en-US" spc="-5" dirty="0"/>
              <a:t>byte </a:t>
            </a:r>
            <a:r>
              <a:rPr lang="en-US" spc="-100" dirty="0"/>
              <a:t>at  </a:t>
            </a:r>
            <a:r>
              <a:rPr lang="en-US" spc="-5" dirty="0"/>
              <a:t>time</a:t>
            </a:r>
          </a:p>
          <a:p>
            <a:pPr>
              <a:spcBef>
                <a:spcPts val="25"/>
              </a:spcBef>
              <a:buClr>
                <a:srgbClr val="330066"/>
              </a:buClr>
              <a:buFont typeface="Wingdings"/>
              <a:buChar char="⚫"/>
            </a:pPr>
            <a:endParaRPr lang="en-US" sz="2500" dirty="0"/>
          </a:p>
          <a:p>
            <a:pPr marL="355600" marR="275590" indent="-343535">
              <a:lnSpc>
                <a:spcPct val="80000"/>
              </a:lnSpc>
              <a:buClr>
                <a:srgbClr val="330066"/>
              </a:buClr>
              <a:buSzPct val="70000"/>
              <a:buFont typeface="Wingdings"/>
              <a:buChar char="⚫"/>
              <a:tabLst>
                <a:tab pos="355600" algn="l"/>
                <a:tab pos="356235" algn="l"/>
              </a:tabLst>
            </a:pPr>
            <a:r>
              <a:rPr lang="en-US" dirty="0"/>
              <a:t>start, stop and parity </a:t>
            </a:r>
            <a:r>
              <a:rPr lang="en-US" spc="-50" dirty="0"/>
              <a:t>bits  </a:t>
            </a:r>
            <a:r>
              <a:rPr lang="en-US" dirty="0"/>
              <a:t>around individual</a:t>
            </a:r>
            <a:r>
              <a:rPr lang="en-US" spc="-65" dirty="0"/>
              <a:t> </a:t>
            </a:r>
            <a:r>
              <a:rPr lang="en-US" dirty="0"/>
              <a:t>words</a:t>
            </a:r>
          </a:p>
          <a:p>
            <a:pPr>
              <a:buClr>
                <a:srgbClr val="330066"/>
              </a:buClr>
              <a:buFont typeface="Wingdings"/>
              <a:buChar char="⚫"/>
            </a:pPr>
            <a:endParaRPr lang="en-US" sz="2200" dirty="0"/>
          </a:p>
          <a:p>
            <a:pPr>
              <a:spcBef>
                <a:spcPts val="25"/>
              </a:spcBef>
              <a:buClr>
                <a:srgbClr val="330066"/>
              </a:buClr>
              <a:buFont typeface="Wingdings"/>
              <a:buChar char="⚫"/>
            </a:pPr>
            <a:endParaRPr lang="en-US" sz="1950" dirty="0"/>
          </a:p>
          <a:p>
            <a:pPr marL="355600" indent="-343535">
              <a:spcBef>
                <a:spcPts val="5"/>
              </a:spcBef>
              <a:buClr>
                <a:srgbClr val="330066"/>
              </a:buClr>
              <a:buSzPct val="70000"/>
              <a:buFont typeface="Wingdings"/>
              <a:buChar char="⚫"/>
              <a:tabLst>
                <a:tab pos="355600" algn="l"/>
                <a:tab pos="356235" algn="l"/>
              </a:tabLst>
            </a:pPr>
            <a:r>
              <a:rPr lang="en-US" dirty="0"/>
              <a:t>slower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495800"/>
          </a:xfrm>
        </p:spPr>
        <p:txBody>
          <a:bodyPr/>
          <a:lstStyle/>
          <a:p>
            <a:r>
              <a:rPr lang="en-US" dirty="0"/>
              <a:t>TM4C123GH6PM microcontroller has got eight UART ports.</a:t>
            </a:r>
          </a:p>
          <a:p>
            <a:r>
              <a:rPr lang="en-US" dirty="0"/>
              <a:t>In the TI Launchpad, the UART0 port is connected to the ICDI (In-Circuit Debug Interface).</a:t>
            </a:r>
          </a:p>
          <a:p>
            <a:r>
              <a:rPr lang="en-US" dirty="0"/>
              <a:t>Standard asynchronous communication bits for start, stop, and parity.</a:t>
            </a:r>
          </a:p>
          <a:p>
            <a:r>
              <a:rPr lang="en-US" dirty="0"/>
              <a:t>Fully programmable serial interface characteristics</a:t>
            </a:r>
          </a:p>
          <a:p>
            <a:pPr lvl="1"/>
            <a:r>
              <a:rPr lang="en-US" dirty="0"/>
              <a:t>5, 6, 7, or 8 data bits</a:t>
            </a:r>
          </a:p>
          <a:p>
            <a:pPr lvl="1"/>
            <a:r>
              <a:rPr lang="en-US" dirty="0"/>
              <a:t>1 or 2 stop bit generation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022B-8CF5-4E30-B864-1C4E0507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4914900" cy="838200"/>
          </a:xfrm>
        </p:spPr>
        <p:txBody>
          <a:bodyPr>
            <a:normAutofit/>
          </a:bodyPr>
          <a:lstStyle/>
          <a:p>
            <a:r>
              <a:rPr lang="en-IN" sz="4000" spc="-2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cs typeface="+mj-cs"/>
              </a:rPr>
              <a:t>UART  Connection</a:t>
            </a:r>
            <a:endParaRPr lang="en-IN" dirty="0"/>
          </a:p>
        </p:txBody>
      </p:sp>
      <p:pic>
        <p:nvPicPr>
          <p:cNvPr id="1026" name="Picture 2" descr="UART - Serial communication">
            <a:extLst>
              <a:ext uri="{FF2B5EF4-FFF2-40B4-BE49-F238E27FC236}">
                <a16:creationId xmlns:a16="http://schemas.microsoft.com/office/drawing/2014/main" id="{CACDB634-4EE1-409A-985D-B4AA2602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314950" cy="41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GuruPreeth PC\Desktop\EdGate Logo.jpg">
            <a:extLst>
              <a:ext uri="{FF2B5EF4-FFF2-40B4-BE49-F238E27FC236}">
                <a16:creationId xmlns:a16="http://schemas.microsoft.com/office/drawing/2014/main" id="{2D49B6D0-D942-47C0-9246-78E1751F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58" y="6193065"/>
            <a:ext cx="1511342" cy="5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514</Words>
  <Application>Microsoft Office PowerPoint</Application>
  <PresentationFormat>On-screen Show (4:3)</PresentationFormat>
  <Paragraphs>128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Communication Protocol</vt:lpstr>
      <vt:lpstr>Classification of communication</vt:lpstr>
      <vt:lpstr>Serial v/s Parallel</vt:lpstr>
      <vt:lpstr>Transmission Modes</vt:lpstr>
      <vt:lpstr>METHODS OF SERIAL COMMUNICATION</vt:lpstr>
      <vt:lpstr> SYNCHRONOUS v/s ASYNCHRONOUS</vt:lpstr>
      <vt:lpstr>UART </vt:lpstr>
      <vt:lpstr>Features</vt:lpstr>
      <vt:lpstr>UART  Connection</vt:lpstr>
      <vt:lpstr>UART DATA FRAME</vt:lpstr>
      <vt:lpstr>PowerPoint Presentation</vt:lpstr>
      <vt:lpstr>Assignment</vt:lpstr>
      <vt:lpstr>16x2 LCD Display</vt:lpstr>
      <vt:lpstr>LCD Display Pins</vt:lpstr>
      <vt:lpstr>  LCD Commands: </vt:lpstr>
      <vt:lpstr>LCD Command Continue</vt:lpstr>
      <vt:lpstr>Pin Functions</vt:lpstr>
      <vt:lpstr>4 bit Initialization</vt:lpstr>
      <vt:lpstr>Continue….</vt:lpstr>
      <vt:lpstr>Writing the command to LCD</vt:lpstr>
      <vt:lpstr>Writing Character to LCD Display</vt:lpstr>
      <vt:lpstr>Writing String to 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Protocol</dc:title>
  <dc:creator>Admin</dc:creator>
  <cp:lastModifiedBy>Javed Dhillon</cp:lastModifiedBy>
  <cp:revision>14</cp:revision>
  <dcterms:created xsi:type="dcterms:W3CDTF">2022-05-23T11:25:16Z</dcterms:created>
  <dcterms:modified xsi:type="dcterms:W3CDTF">2022-06-07T04:01:51Z</dcterms:modified>
</cp:coreProperties>
</file>