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78" r:id="rId3"/>
    <p:sldId id="279" r:id="rId4"/>
    <p:sldId id="280" r:id="rId5"/>
    <p:sldId id="281" r:id="rId6"/>
    <p:sldId id="282" r:id="rId7"/>
    <p:sldId id="283" r:id="rId8"/>
    <p:sldId id="284" r:id="rId9"/>
    <p:sldId id="285" r:id="rId10"/>
    <p:sldId id="256" r:id="rId11"/>
    <p:sldId id="295" r:id="rId12"/>
    <p:sldId id="296" r:id="rId13"/>
    <p:sldId id="297" r:id="rId14"/>
    <p:sldId id="298" r:id="rId15"/>
    <p:sldId id="299" r:id="rId16"/>
    <p:sldId id="300" r:id="rId17"/>
    <p:sldId id="286" r:id="rId18"/>
    <p:sldId id="287" r:id="rId19"/>
    <p:sldId id="260" r:id="rId20"/>
    <p:sldId id="261" r:id="rId21"/>
    <p:sldId id="258" r:id="rId22"/>
    <p:sldId id="259" r:id="rId23"/>
    <p:sldId id="257" r:id="rId24"/>
    <p:sldId id="288" r:id="rId25"/>
    <p:sldId id="289" r:id="rId26"/>
    <p:sldId id="290" r:id="rId27"/>
    <p:sldId id="291" r:id="rId28"/>
    <p:sldId id="292" r:id="rId29"/>
    <p:sldId id="29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B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0" autoAdjust="0"/>
    <p:restoredTop sz="94660"/>
  </p:normalViewPr>
  <p:slideViewPr>
    <p:cSldViewPr snapToGrid="0">
      <p:cViewPr varScale="1">
        <p:scale>
          <a:sx n="85" d="100"/>
          <a:sy n="85" d="100"/>
        </p:scale>
        <p:origin x="61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C13E-9CF7-F46D-1E5B-8A1E3129C1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FE58F5-4707-B241-60EE-3B4A62B9E9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061D2D0-97C5-47D8-9E98-D66FEB36A6EF}"/>
              </a:ext>
            </a:extLst>
          </p:cNvPr>
          <p:cNvSpPr>
            <a:spLocks noGrp="1"/>
          </p:cNvSpPr>
          <p:nvPr>
            <p:ph type="dt" sz="half" idx="10"/>
          </p:nvPr>
        </p:nvSpPr>
        <p:spPr/>
        <p:txBody>
          <a:bodyPr/>
          <a:lstStyle/>
          <a:p>
            <a:fld id="{063228E5-77F9-47C2-85E0-6C306EA8D60B}" type="datetimeFigureOut">
              <a:rPr lang="en-IN" smtClean="0"/>
              <a:t>03-09-2025</a:t>
            </a:fld>
            <a:endParaRPr lang="en-IN"/>
          </a:p>
        </p:txBody>
      </p:sp>
      <p:sp>
        <p:nvSpPr>
          <p:cNvPr id="5" name="Footer Placeholder 4">
            <a:extLst>
              <a:ext uri="{FF2B5EF4-FFF2-40B4-BE49-F238E27FC236}">
                <a16:creationId xmlns:a16="http://schemas.microsoft.com/office/drawing/2014/main" id="{CC9D9D19-916B-772C-23F2-BF822433D9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C35D32-D3E9-1009-B39E-35602B059DF6}"/>
              </a:ext>
            </a:extLst>
          </p:cNvPr>
          <p:cNvSpPr>
            <a:spLocks noGrp="1"/>
          </p:cNvSpPr>
          <p:nvPr>
            <p:ph type="sldNum" sz="quarter" idx="12"/>
          </p:nvPr>
        </p:nvSpPr>
        <p:spPr/>
        <p:txBody>
          <a:bodyPr/>
          <a:lstStyle/>
          <a:p>
            <a:fld id="{17A85BA0-1DA9-4585-AD2F-7AF20021A325}" type="slidenum">
              <a:rPr lang="en-IN" smtClean="0"/>
              <a:t>‹#›</a:t>
            </a:fld>
            <a:endParaRPr lang="en-IN"/>
          </a:p>
        </p:txBody>
      </p:sp>
    </p:spTree>
    <p:extLst>
      <p:ext uri="{BB962C8B-B14F-4D97-AF65-F5344CB8AC3E}">
        <p14:creationId xmlns:p14="http://schemas.microsoft.com/office/powerpoint/2010/main" val="106223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C79B-B2A2-6156-A793-2C7DF7E0C2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7CE23D-9B73-2C55-DE79-9D8C275592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4A8F57-0D66-8BDB-56F2-9B8760EAC33A}"/>
              </a:ext>
            </a:extLst>
          </p:cNvPr>
          <p:cNvSpPr>
            <a:spLocks noGrp="1"/>
          </p:cNvSpPr>
          <p:nvPr>
            <p:ph type="dt" sz="half" idx="10"/>
          </p:nvPr>
        </p:nvSpPr>
        <p:spPr/>
        <p:txBody>
          <a:bodyPr/>
          <a:lstStyle/>
          <a:p>
            <a:fld id="{063228E5-77F9-47C2-85E0-6C306EA8D60B}" type="datetimeFigureOut">
              <a:rPr lang="en-IN" smtClean="0"/>
              <a:t>03-09-2025</a:t>
            </a:fld>
            <a:endParaRPr lang="en-IN"/>
          </a:p>
        </p:txBody>
      </p:sp>
      <p:sp>
        <p:nvSpPr>
          <p:cNvPr id="5" name="Footer Placeholder 4">
            <a:extLst>
              <a:ext uri="{FF2B5EF4-FFF2-40B4-BE49-F238E27FC236}">
                <a16:creationId xmlns:a16="http://schemas.microsoft.com/office/drawing/2014/main" id="{A073130D-8337-ABE6-948F-EC9CC59BCE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42F03-B85E-489F-44A5-89121EF11D2E}"/>
              </a:ext>
            </a:extLst>
          </p:cNvPr>
          <p:cNvSpPr>
            <a:spLocks noGrp="1"/>
          </p:cNvSpPr>
          <p:nvPr>
            <p:ph type="sldNum" sz="quarter" idx="12"/>
          </p:nvPr>
        </p:nvSpPr>
        <p:spPr/>
        <p:txBody>
          <a:bodyPr/>
          <a:lstStyle/>
          <a:p>
            <a:fld id="{17A85BA0-1DA9-4585-AD2F-7AF20021A325}" type="slidenum">
              <a:rPr lang="en-IN" smtClean="0"/>
              <a:t>‹#›</a:t>
            </a:fld>
            <a:endParaRPr lang="en-IN"/>
          </a:p>
        </p:txBody>
      </p:sp>
    </p:spTree>
    <p:extLst>
      <p:ext uri="{BB962C8B-B14F-4D97-AF65-F5344CB8AC3E}">
        <p14:creationId xmlns:p14="http://schemas.microsoft.com/office/powerpoint/2010/main" val="2933532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FBD5E6-968A-5730-F512-9CAD82BECC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051EB5-ACF1-FA24-C3A1-D0B5393D56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614734-3BCE-16F9-9F18-3378706F7DDE}"/>
              </a:ext>
            </a:extLst>
          </p:cNvPr>
          <p:cNvSpPr>
            <a:spLocks noGrp="1"/>
          </p:cNvSpPr>
          <p:nvPr>
            <p:ph type="dt" sz="half" idx="10"/>
          </p:nvPr>
        </p:nvSpPr>
        <p:spPr/>
        <p:txBody>
          <a:bodyPr/>
          <a:lstStyle/>
          <a:p>
            <a:fld id="{063228E5-77F9-47C2-85E0-6C306EA8D60B}" type="datetimeFigureOut">
              <a:rPr lang="en-IN" smtClean="0"/>
              <a:t>03-09-2025</a:t>
            </a:fld>
            <a:endParaRPr lang="en-IN"/>
          </a:p>
        </p:txBody>
      </p:sp>
      <p:sp>
        <p:nvSpPr>
          <p:cNvPr id="5" name="Footer Placeholder 4">
            <a:extLst>
              <a:ext uri="{FF2B5EF4-FFF2-40B4-BE49-F238E27FC236}">
                <a16:creationId xmlns:a16="http://schemas.microsoft.com/office/drawing/2014/main" id="{542EE17C-711A-8A83-FF1D-87759CF258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361E2-4EEB-9E0B-CAFB-8A9F1DE985CD}"/>
              </a:ext>
            </a:extLst>
          </p:cNvPr>
          <p:cNvSpPr>
            <a:spLocks noGrp="1"/>
          </p:cNvSpPr>
          <p:nvPr>
            <p:ph type="sldNum" sz="quarter" idx="12"/>
          </p:nvPr>
        </p:nvSpPr>
        <p:spPr/>
        <p:txBody>
          <a:bodyPr/>
          <a:lstStyle/>
          <a:p>
            <a:fld id="{17A85BA0-1DA9-4585-AD2F-7AF20021A325}" type="slidenum">
              <a:rPr lang="en-IN" smtClean="0"/>
              <a:t>‹#›</a:t>
            </a:fld>
            <a:endParaRPr lang="en-IN"/>
          </a:p>
        </p:txBody>
      </p:sp>
    </p:spTree>
    <p:extLst>
      <p:ext uri="{BB962C8B-B14F-4D97-AF65-F5344CB8AC3E}">
        <p14:creationId xmlns:p14="http://schemas.microsoft.com/office/powerpoint/2010/main" val="16861534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675AD98-439C-4C4C-B367-7B621E31778C}" type="datetimeFigureOut">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03-09-2025</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95B313-BE5B-4159-89F9-F0E1AB432D20}" type="slidenum">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83607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C0A1B5-9238-FF7F-85F0-1A19A0DFD822}"/>
              </a:ext>
            </a:extLst>
          </p:cNvPr>
          <p:cNvSpPr>
            <a:spLocks noGrp="1"/>
          </p:cNvSpPr>
          <p:nvPr>
            <p:ph type="dt" sz="half" idx="10"/>
          </p:nvPr>
        </p:nvSpPr>
        <p:spPr/>
        <p:txBody>
          <a:bodyPr/>
          <a:lstStyle/>
          <a:p>
            <a:fld id="{35D4FC1F-891F-47A9-89CA-C27493BB27A8}" type="datetimeFigureOut">
              <a:rPr lang="en-IN" smtClean="0"/>
              <a:t>03-09-2025</a:t>
            </a:fld>
            <a:endParaRPr lang="en-IN"/>
          </a:p>
        </p:txBody>
      </p:sp>
      <p:sp>
        <p:nvSpPr>
          <p:cNvPr id="3" name="Footer Placeholder 2">
            <a:extLst>
              <a:ext uri="{FF2B5EF4-FFF2-40B4-BE49-F238E27FC236}">
                <a16:creationId xmlns:a16="http://schemas.microsoft.com/office/drawing/2014/main" id="{4971D529-5B02-592A-B496-1532434C79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87884F-5705-2D11-8F22-A040431151D8}"/>
              </a:ext>
            </a:extLst>
          </p:cNvPr>
          <p:cNvSpPr>
            <a:spLocks noGrp="1"/>
          </p:cNvSpPr>
          <p:nvPr>
            <p:ph type="sldNum" sz="quarter" idx="12"/>
          </p:nvPr>
        </p:nvSpPr>
        <p:spPr/>
        <p:txBody>
          <a:bodyPr/>
          <a:lstStyle/>
          <a:p>
            <a:fld id="{6F4A3BD7-7B71-4BF8-87DE-452EE02F2DAD}" type="slidenum">
              <a:rPr lang="en-IN" smtClean="0"/>
              <a:t>‹#›</a:t>
            </a:fld>
            <a:endParaRPr lang="en-IN"/>
          </a:p>
        </p:txBody>
      </p:sp>
    </p:spTree>
    <p:extLst>
      <p:ext uri="{BB962C8B-B14F-4D97-AF65-F5344CB8AC3E}">
        <p14:creationId xmlns:p14="http://schemas.microsoft.com/office/powerpoint/2010/main" val="147035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AD87-53F5-73E3-AAA5-B1451D5D89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AA2EE-11D4-B65A-FC2D-A32736A94B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E769DA-CE1F-5B1E-6D3A-6E259094470D}"/>
              </a:ext>
            </a:extLst>
          </p:cNvPr>
          <p:cNvSpPr>
            <a:spLocks noGrp="1"/>
          </p:cNvSpPr>
          <p:nvPr>
            <p:ph type="dt" sz="half" idx="10"/>
          </p:nvPr>
        </p:nvSpPr>
        <p:spPr/>
        <p:txBody>
          <a:bodyPr/>
          <a:lstStyle/>
          <a:p>
            <a:fld id="{063228E5-77F9-47C2-85E0-6C306EA8D60B}" type="datetimeFigureOut">
              <a:rPr lang="en-IN" smtClean="0"/>
              <a:t>03-09-2025</a:t>
            </a:fld>
            <a:endParaRPr lang="en-IN"/>
          </a:p>
        </p:txBody>
      </p:sp>
      <p:sp>
        <p:nvSpPr>
          <p:cNvPr id="5" name="Footer Placeholder 4">
            <a:extLst>
              <a:ext uri="{FF2B5EF4-FFF2-40B4-BE49-F238E27FC236}">
                <a16:creationId xmlns:a16="http://schemas.microsoft.com/office/drawing/2014/main" id="{E7B4B69C-A16D-DAC2-BD89-1A187FDF12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A23E5D-F109-F42B-E278-08DA001A9711}"/>
              </a:ext>
            </a:extLst>
          </p:cNvPr>
          <p:cNvSpPr>
            <a:spLocks noGrp="1"/>
          </p:cNvSpPr>
          <p:nvPr>
            <p:ph type="sldNum" sz="quarter" idx="12"/>
          </p:nvPr>
        </p:nvSpPr>
        <p:spPr/>
        <p:txBody>
          <a:bodyPr/>
          <a:lstStyle/>
          <a:p>
            <a:fld id="{17A85BA0-1DA9-4585-AD2F-7AF20021A325}" type="slidenum">
              <a:rPr lang="en-IN" smtClean="0"/>
              <a:t>‹#›</a:t>
            </a:fld>
            <a:endParaRPr lang="en-IN"/>
          </a:p>
        </p:txBody>
      </p:sp>
    </p:spTree>
    <p:extLst>
      <p:ext uri="{BB962C8B-B14F-4D97-AF65-F5344CB8AC3E}">
        <p14:creationId xmlns:p14="http://schemas.microsoft.com/office/powerpoint/2010/main" val="3836339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20A6E-0446-A368-9496-643CCDE538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02B5D5-D973-7832-3743-6972044366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D97D20-4F3B-5D43-2382-539466E9D0D2}"/>
              </a:ext>
            </a:extLst>
          </p:cNvPr>
          <p:cNvSpPr>
            <a:spLocks noGrp="1"/>
          </p:cNvSpPr>
          <p:nvPr>
            <p:ph type="dt" sz="half" idx="10"/>
          </p:nvPr>
        </p:nvSpPr>
        <p:spPr/>
        <p:txBody>
          <a:bodyPr/>
          <a:lstStyle/>
          <a:p>
            <a:fld id="{063228E5-77F9-47C2-85E0-6C306EA8D60B}" type="datetimeFigureOut">
              <a:rPr lang="en-IN" smtClean="0"/>
              <a:t>03-09-2025</a:t>
            </a:fld>
            <a:endParaRPr lang="en-IN"/>
          </a:p>
        </p:txBody>
      </p:sp>
      <p:sp>
        <p:nvSpPr>
          <p:cNvPr id="5" name="Footer Placeholder 4">
            <a:extLst>
              <a:ext uri="{FF2B5EF4-FFF2-40B4-BE49-F238E27FC236}">
                <a16:creationId xmlns:a16="http://schemas.microsoft.com/office/drawing/2014/main" id="{329D4FFE-C17B-6CC2-96E9-7E611ADE06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1B10D7-DB45-AE3B-ADED-0735D107FE93}"/>
              </a:ext>
            </a:extLst>
          </p:cNvPr>
          <p:cNvSpPr>
            <a:spLocks noGrp="1"/>
          </p:cNvSpPr>
          <p:nvPr>
            <p:ph type="sldNum" sz="quarter" idx="12"/>
          </p:nvPr>
        </p:nvSpPr>
        <p:spPr/>
        <p:txBody>
          <a:bodyPr/>
          <a:lstStyle/>
          <a:p>
            <a:fld id="{17A85BA0-1DA9-4585-AD2F-7AF20021A325}" type="slidenum">
              <a:rPr lang="en-IN" smtClean="0"/>
              <a:t>‹#›</a:t>
            </a:fld>
            <a:endParaRPr lang="en-IN"/>
          </a:p>
        </p:txBody>
      </p:sp>
    </p:spTree>
    <p:extLst>
      <p:ext uri="{BB962C8B-B14F-4D97-AF65-F5344CB8AC3E}">
        <p14:creationId xmlns:p14="http://schemas.microsoft.com/office/powerpoint/2010/main" val="348558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17B91-ADBC-8256-4BD6-8EB3ACD814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B6878D-0411-A530-AA1E-7C31D35A9B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D7B41F-5382-7098-1ED5-A38E696DA9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83A9A3-BC9E-5F4F-87F9-48AF7C1C8220}"/>
              </a:ext>
            </a:extLst>
          </p:cNvPr>
          <p:cNvSpPr>
            <a:spLocks noGrp="1"/>
          </p:cNvSpPr>
          <p:nvPr>
            <p:ph type="dt" sz="half" idx="10"/>
          </p:nvPr>
        </p:nvSpPr>
        <p:spPr/>
        <p:txBody>
          <a:bodyPr/>
          <a:lstStyle/>
          <a:p>
            <a:fld id="{063228E5-77F9-47C2-85E0-6C306EA8D60B}" type="datetimeFigureOut">
              <a:rPr lang="en-IN" smtClean="0"/>
              <a:t>03-09-2025</a:t>
            </a:fld>
            <a:endParaRPr lang="en-IN"/>
          </a:p>
        </p:txBody>
      </p:sp>
      <p:sp>
        <p:nvSpPr>
          <p:cNvPr id="6" name="Footer Placeholder 5">
            <a:extLst>
              <a:ext uri="{FF2B5EF4-FFF2-40B4-BE49-F238E27FC236}">
                <a16:creationId xmlns:a16="http://schemas.microsoft.com/office/drawing/2014/main" id="{4DC5E60C-8EE8-146B-90E9-57F838869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BB600A-608F-04C0-08DB-AE594ED477CE}"/>
              </a:ext>
            </a:extLst>
          </p:cNvPr>
          <p:cNvSpPr>
            <a:spLocks noGrp="1"/>
          </p:cNvSpPr>
          <p:nvPr>
            <p:ph type="sldNum" sz="quarter" idx="12"/>
          </p:nvPr>
        </p:nvSpPr>
        <p:spPr/>
        <p:txBody>
          <a:bodyPr/>
          <a:lstStyle/>
          <a:p>
            <a:fld id="{17A85BA0-1DA9-4585-AD2F-7AF20021A325}" type="slidenum">
              <a:rPr lang="en-IN" smtClean="0"/>
              <a:t>‹#›</a:t>
            </a:fld>
            <a:endParaRPr lang="en-IN"/>
          </a:p>
        </p:txBody>
      </p:sp>
    </p:spTree>
    <p:extLst>
      <p:ext uri="{BB962C8B-B14F-4D97-AF65-F5344CB8AC3E}">
        <p14:creationId xmlns:p14="http://schemas.microsoft.com/office/powerpoint/2010/main" val="1356189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E69C7-F34F-D1A2-24E9-096994FBD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602020-0A69-79B5-3EE8-9E43EAFA04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A1C436-91BF-0E7D-0129-1C8562B0D0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AB27E9-229B-40AE-B15C-F029C9BACE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2368FD-9D7B-3D23-6EEF-1F0250F09C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66B635-2F6C-B5CF-97D5-50875BE63EC6}"/>
              </a:ext>
            </a:extLst>
          </p:cNvPr>
          <p:cNvSpPr>
            <a:spLocks noGrp="1"/>
          </p:cNvSpPr>
          <p:nvPr>
            <p:ph type="dt" sz="half" idx="10"/>
          </p:nvPr>
        </p:nvSpPr>
        <p:spPr/>
        <p:txBody>
          <a:bodyPr/>
          <a:lstStyle/>
          <a:p>
            <a:fld id="{063228E5-77F9-47C2-85E0-6C306EA8D60B}" type="datetimeFigureOut">
              <a:rPr lang="en-IN" smtClean="0"/>
              <a:t>03-09-2025</a:t>
            </a:fld>
            <a:endParaRPr lang="en-IN"/>
          </a:p>
        </p:txBody>
      </p:sp>
      <p:sp>
        <p:nvSpPr>
          <p:cNvPr id="8" name="Footer Placeholder 7">
            <a:extLst>
              <a:ext uri="{FF2B5EF4-FFF2-40B4-BE49-F238E27FC236}">
                <a16:creationId xmlns:a16="http://schemas.microsoft.com/office/drawing/2014/main" id="{3FAD3C67-886C-644E-3FFB-FCB72A77F6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0FE70B-7574-52C7-818C-4AE0F8B6D9BB}"/>
              </a:ext>
            </a:extLst>
          </p:cNvPr>
          <p:cNvSpPr>
            <a:spLocks noGrp="1"/>
          </p:cNvSpPr>
          <p:nvPr>
            <p:ph type="sldNum" sz="quarter" idx="12"/>
          </p:nvPr>
        </p:nvSpPr>
        <p:spPr/>
        <p:txBody>
          <a:bodyPr/>
          <a:lstStyle/>
          <a:p>
            <a:fld id="{17A85BA0-1DA9-4585-AD2F-7AF20021A325}" type="slidenum">
              <a:rPr lang="en-IN" smtClean="0"/>
              <a:t>‹#›</a:t>
            </a:fld>
            <a:endParaRPr lang="en-IN"/>
          </a:p>
        </p:txBody>
      </p:sp>
    </p:spTree>
    <p:extLst>
      <p:ext uri="{BB962C8B-B14F-4D97-AF65-F5344CB8AC3E}">
        <p14:creationId xmlns:p14="http://schemas.microsoft.com/office/powerpoint/2010/main" val="289932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95A55-B815-62FE-7245-6268EF1078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F59CB61-516B-B632-FEB9-C3955FC1FD04}"/>
              </a:ext>
            </a:extLst>
          </p:cNvPr>
          <p:cNvSpPr>
            <a:spLocks noGrp="1"/>
          </p:cNvSpPr>
          <p:nvPr>
            <p:ph type="dt" sz="half" idx="10"/>
          </p:nvPr>
        </p:nvSpPr>
        <p:spPr/>
        <p:txBody>
          <a:bodyPr/>
          <a:lstStyle/>
          <a:p>
            <a:fld id="{063228E5-77F9-47C2-85E0-6C306EA8D60B}" type="datetimeFigureOut">
              <a:rPr lang="en-IN" smtClean="0"/>
              <a:t>03-09-2025</a:t>
            </a:fld>
            <a:endParaRPr lang="en-IN"/>
          </a:p>
        </p:txBody>
      </p:sp>
      <p:sp>
        <p:nvSpPr>
          <p:cNvPr id="4" name="Footer Placeholder 3">
            <a:extLst>
              <a:ext uri="{FF2B5EF4-FFF2-40B4-BE49-F238E27FC236}">
                <a16:creationId xmlns:a16="http://schemas.microsoft.com/office/drawing/2014/main" id="{2805379B-43DB-A633-D51C-958A868FFB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9FEAE7-A3DD-1792-6FEE-BAEA13033513}"/>
              </a:ext>
            </a:extLst>
          </p:cNvPr>
          <p:cNvSpPr>
            <a:spLocks noGrp="1"/>
          </p:cNvSpPr>
          <p:nvPr>
            <p:ph type="sldNum" sz="quarter" idx="12"/>
          </p:nvPr>
        </p:nvSpPr>
        <p:spPr/>
        <p:txBody>
          <a:bodyPr/>
          <a:lstStyle/>
          <a:p>
            <a:fld id="{17A85BA0-1DA9-4585-AD2F-7AF20021A325}" type="slidenum">
              <a:rPr lang="en-IN" smtClean="0"/>
              <a:t>‹#›</a:t>
            </a:fld>
            <a:endParaRPr lang="en-IN"/>
          </a:p>
        </p:txBody>
      </p:sp>
    </p:spTree>
    <p:extLst>
      <p:ext uri="{BB962C8B-B14F-4D97-AF65-F5344CB8AC3E}">
        <p14:creationId xmlns:p14="http://schemas.microsoft.com/office/powerpoint/2010/main" val="4251590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46D21E-830F-21A3-988B-A8D39E5D4C54}"/>
              </a:ext>
            </a:extLst>
          </p:cNvPr>
          <p:cNvSpPr>
            <a:spLocks noGrp="1"/>
          </p:cNvSpPr>
          <p:nvPr>
            <p:ph type="dt" sz="half" idx="10"/>
          </p:nvPr>
        </p:nvSpPr>
        <p:spPr/>
        <p:txBody>
          <a:bodyPr/>
          <a:lstStyle/>
          <a:p>
            <a:fld id="{063228E5-77F9-47C2-85E0-6C306EA8D60B}" type="datetimeFigureOut">
              <a:rPr lang="en-IN" smtClean="0"/>
              <a:t>03-09-2025</a:t>
            </a:fld>
            <a:endParaRPr lang="en-IN"/>
          </a:p>
        </p:txBody>
      </p:sp>
      <p:sp>
        <p:nvSpPr>
          <p:cNvPr id="3" name="Footer Placeholder 2">
            <a:extLst>
              <a:ext uri="{FF2B5EF4-FFF2-40B4-BE49-F238E27FC236}">
                <a16:creationId xmlns:a16="http://schemas.microsoft.com/office/drawing/2014/main" id="{B4403F40-82DD-EFE3-E92E-64B2855936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9BCD8F6-429F-96F4-DAA9-28B39F5F7479}"/>
              </a:ext>
            </a:extLst>
          </p:cNvPr>
          <p:cNvSpPr>
            <a:spLocks noGrp="1"/>
          </p:cNvSpPr>
          <p:nvPr>
            <p:ph type="sldNum" sz="quarter" idx="12"/>
          </p:nvPr>
        </p:nvSpPr>
        <p:spPr/>
        <p:txBody>
          <a:bodyPr/>
          <a:lstStyle/>
          <a:p>
            <a:fld id="{17A85BA0-1DA9-4585-AD2F-7AF20021A325}" type="slidenum">
              <a:rPr lang="en-IN" smtClean="0"/>
              <a:t>‹#›</a:t>
            </a:fld>
            <a:endParaRPr lang="en-IN"/>
          </a:p>
        </p:txBody>
      </p:sp>
    </p:spTree>
    <p:extLst>
      <p:ext uri="{BB962C8B-B14F-4D97-AF65-F5344CB8AC3E}">
        <p14:creationId xmlns:p14="http://schemas.microsoft.com/office/powerpoint/2010/main" val="492528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CCB58-AB63-B69E-AC95-D84BC907A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30E66A-D630-DB96-9749-44A449C59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64779C-63F2-261F-2F37-7D5B6C2899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59F2B-AB2E-CA24-2BE5-11D6CC430F84}"/>
              </a:ext>
            </a:extLst>
          </p:cNvPr>
          <p:cNvSpPr>
            <a:spLocks noGrp="1"/>
          </p:cNvSpPr>
          <p:nvPr>
            <p:ph type="dt" sz="half" idx="10"/>
          </p:nvPr>
        </p:nvSpPr>
        <p:spPr/>
        <p:txBody>
          <a:bodyPr/>
          <a:lstStyle/>
          <a:p>
            <a:fld id="{063228E5-77F9-47C2-85E0-6C306EA8D60B}" type="datetimeFigureOut">
              <a:rPr lang="en-IN" smtClean="0"/>
              <a:t>03-09-2025</a:t>
            </a:fld>
            <a:endParaRPr lang="en-IN"/>
          </a:p>
        </p:txBody>
      </p:sp>
      <p:sp>
        <p:nvSpPr>
          <p:cNvPr id="6" name="Footer Placeholder 5">
            <a:extLst>
              <a:ext uri="{FF2B5EF4-FFF2-40B4-BE49-F238E27FC236}">
                <a16:creationId xmlns:a16="http://schemas.microsoft.com/office/drawing/2014/main" id="{29121D5E-3FF5-88BC-750B-034A37C5C4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7BF690-CEF2-C082-DF13-8AA0BB069E92}"/>
              </a:ext>
            </a:extLst>
          </p:cNvPr>
          <p:cNvSpPr>
            <a:spLocks noGrp="1"/>
          </p:cNvSpPr>
          <p:nvPr>
            <p:ph type="sldNum" sz="quarter" idx="12"/>
          </p:nvPr>
        </p:nvSpPr>
        <p:spPr/>
        <p:txBody>
          <a:bodyPr/>
          <a:lstStyle/>
          <a:p>
            <a:fld id="{17A85BA0-1DA9-4585-AD2F-7AF20021A325}" type="slidenum">
              <a:rPr lang="en-IN" smtClean="0"/>
              <a:t>‹#›</a:t>
            </a:fld>
            <a:endParaRPr lang="en-IN"/>
          </a:p>
        </p:txBody>
      </p:sp>
    </p:spTree>
    <p:extLst>
      <p:ext uri="{BB962C8B-B14F-4D97-AF65-F5344CB8AC3E}">
        <p14:creationId xmlns:p14="http://schemas.microsoft.com/office/powerpoint/2010/main" val="3115048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89BA5-5586-9A2B-2066-5FA5D00F35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A694F3-A2C3-8CC6-CAF8-B8EABFD62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D0CF786-019E-0A0B-A556-5AC5DC8FF8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A1363-7A95-39BC-BD84-937CE92B18DB}"/>
              </a:ext>
            </a:extLst>
          </p:cNvPr>
          <p:cNvSpPr>
            <a:spLocks noGrp="1"/>
          </p:cNvSpPr>
          <p:nvPr>
            <p:ph type="dt" sz="half" idx="10"/>
          </p:nvPr>
        </p:nvSpPr>
        <p:spPr/>
        <p:txBody>
          <a:bodyPr/>
          <a:lstStyle/>
          <a:p>
            <a:fld id="{063228E5-77F9-47C2-85E0-6C306EA8D60B}" type="datetimeFigureOut">
              <a:rPr lang="en-IN" smtClean="0"/>
              <a:t>03-09-2025</a:t>
            </a:fld>
            <a:endParaRPr lang="en-IN"/>
          </a:p>
        </p:txBody>
      </p:sp>
      <p:sp>
        <p:nvSpPr>
          <p:cNvPr id="6" name="Footer Placeholder 5">
            <a:extLst>
              <a:ext uri="{FF2B5EF4-FFF2-40B4-BE49-F238E27FC236}">
                <a16:creationId xmlns:a16="http://schemas.microsoft.com/office/drawing/2014/main" id="{CBA0C1B6-5556-9767-2ED1-BAAE1EADBB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71FBCD-45E0-E103-F953-64678759B087}"/>
              </a:ext>
            </a:extLst>
          </p:cNvPr>
          <p:cNvSpPr>
            <a:spLocks noGrp="1"/>
          </p:cNvSpPr>
          <p:nvPr>
            <p:ph type="sldNum" sz="quarter" idx="12"/>
          </p:nvPr>
        </p:nvSpPr>
        <p:spPr/>
        <p:txBody>
          <a:bodyPr/>
          <a:lstStyle/>
          <a:p>
            <a:fld id="{17A85BA0-1DA9-4585-AD2F-7AF20021A325}" type="slidenum">
              <a:rPr lang="en-IN" smtClean="0"/>
              <a:t>‹#›</a:t>
            </a:fld>
            <a:endParaRPr lang="en-IN"/>
          </a:p>
        </p:txBody>
      </p:sp>
    </p:spTree>
    <p:extLst>
      <p:ext uri="{BB962C8B-B14F-4D97-AF65-F5344CB8AC3E}">
        <p14:creationId xmlns:p14="http://schemas.microsoft.com/office/powerpoint/2010/main" val="331814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6A5A5C-9325-5009-45B3-3C5DE7DE62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A38E7C-A78E-19E8-118D-0CE18CE66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0B2030-FFD2-06EF-1AE7-BFCBB8BC61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3228E5-77F9-47C2-85E0-6C306EA8D60B}" type="datetimeFigureOut">
              <a:rPr lang="en-IN" smtClean="0"/>
              <a:t>03-09-2025</a:t>
            </a:fld>
            <a:endParaRPr lang="en-IN"/>
          </a:p>
        </p:txBody>
      </p:sp>
      <p:sp>
        <p:nvSpPr>
          <p:cNvPr id="5" name="Footer Placeholder 4">
            <a:extLst>
              <a:ext uri="{FF2B5EF4-FFF2-40B4-BE49-F238E27FC236}">
                <a16:creationId xmlns:a16="http://schemas.microsoft.com/office/drawing/2014/main" id="{A4CD492F-496D-A951-AFAE-42269FC64D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16C14DD-01EB-9C45-15FA-D66E3ED659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85BA0-1DA9-4585-AD2F-7AF20021A325}" type="slidenum">
              <a:rPr lang="en-IN" smtClean="0"/>
              <a:t>‹#›</a:t>
            </a:fld>
            <a:endParaRPr lang="en-IN"/>
          </a:p>
        </p:txBody>
      </p:sp>
    </p:spTree>
    <p:extLst>
      <p:ext uri="{BB962C8B-B14F-4D97-AF65-F5344CB8AC3E}">
        <p14:creationId xmlns:p14="http://schemas.microsoft.com/office/powerpoint/2010/main" val="3210577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mt="70000"/>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5AD98-439C-4C4C-B367-7B621E31778C}" type="datetimeFigureOut">
              <a:rPr lang="en-IN" smtClean="0"/>
              <a:t>03-09-2025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95B313-BE5B-4159-89F9-F0E1AB432D20}" type="slidenum">
              <a:rPr lang="en-IN" smtClean="0"/>
              <a:t>‹#›</a:t>
            </a:fld>
            <a:endParaRPr lang="en-IN"/>
          </a:p>
        </p:txBody>
      </p:sp>
    </p:spTree>
    <p:extLst>
      <p:ext uri="{BB962C8B-B14F-4D97-AF65-F5344CB8AC3E}">
        <p14:creationId xmlns:p14="http://schemas.microsoft.com/office/powerpoint/2010/main" val="1014653897"/>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e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9.jpe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2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9.jpe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11" Type="http://schemas.openxmlformats.org/officeDocument/2006/relationships/image" Target="../media/image12.png"/><Relationship Id="rId5" Type="http://schemas.openxmlformats.org/officeDocument/2006/relationships/image" Target="../media/image5.jpeg"/><Relationship Id="rId10" Type="http://schemas.openxmlformats.org/officeDocument/2006/relationships/image" Target="../media/image11.png"/><Relationship Id="rId4" Type="http://schemas.openxmlformats.org/officeDocument/2006/relationships/image" Target="../media/image4.jpe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9.jpe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9.jpe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9.jpe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16.jp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9.jpe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16.jpg"/><Relationship Id="rId5" Type="http://schemas.openxmlformats.org/officeDocument/2006/relationships/image" Target="../media/image5.jpeg"/><Relationship Id="rId10" Type="http://schemas.openxmlformats.org/officeDocument/2006/relationships/image" Target="../media/image19.jpg"/><Relationship Id="rId4" Type="http://schemas.openxmlformats.org/officeDocument/2006/relationships/image" Target="../media/image4.jpe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B80D427A-B8B8-59CF-061C-CA1EC4FB8F84}"/>
              </a:ext>
            </a:extLst>
          </p:cNvPr>
          <p:cNvGrpSpPr/>
          <p:nvPr/>
        </p:nvGrpSpPr>
        <p:grpSpPr>
          <a:xfrm>
            <a:off x="3122914" y="560898"/>
            <a:ext cx="5946171" cy="5736204"/>
            <a:chOff x="3644143" y="1186193"/>
            <a:chExt cx="4699628" cy="4462925"/>
          </a:xfrm>
        </p:grpSpPr>
        <p:pic>
          <p:nvPicPr>
            <p:cNvPr id="71" name="Picture 70">
              <a:extLst>
                <a:ext uri="{FF2B5EF4-FFF2-40B4-BE49-F238E27FC236}">
                  <a16:creationId xmlns:a16="http://schemas.microsoft.com/office/drawing/2014/main" id="{850C8A27-2C74-4814-6383-C14B1CCA4D9C}"/>
                </a:ext>
              </a:extLst>
            </p:cNvPr>
            <p:cNvPicPr>
              <a:picLocks noChangeAspect="1"/>
            </p:cNvPicPr>
            <p:nvPr/>
          </p:nvPicPr>
          <p:blipFill>
            <a:blip r:embed="rId2">
              <a:extLst>
                <a:ext uri="{28A0092B-C50C-407E-A947-70E740481C1C}">
                  <a14:useLocalDpi xmlns:a14="http://schemas.microsoft.com/office/drawing/2010/main" val="0"/>
                </a:ext>
              </a:extLst>
            </a:blip>
            <a:srcRect t="4135" r="4885" b="8165"/>
            <a:stretch>
              <a:fillRect/>
            </a:stretch>
          </p:blipFill>
          <p:spPr>
            <a:xfrm rot="7534215">
              <a:off x="3232412" y="2266423"/>
              <a:ext cx="1789505" cy="966044"/>
            </a:xfrm>
            <a:custGeom>
              <a:avLst/>
              <a:gdLst>
                <a:gd name="connsiteX0" fmla="*/ 0 w 1789505"/>
                <a:gd name="connsiteY0" fmla="*/ 923239 h 966044"/>
                <a:gd name="connsiteX1" fmla="*/ 0 w 1789505"/>
                <a:gd name="connsiteY1" fmla="*/ 750473 h 966044"/>
                <a:gd name="connsiteX2" fmla="*/ 125566 w 1789505"/>
                <a:gd name="connsiteY2" fmla="*/ 274045 h 966044"/>
                <a:gd name="connsiteX3" fmla="*/ 166980 w 1789505"/>
                <a:gd name="connsiteY3" fmla="*/ 285093 h 966044"/>
                <a:gd name="connsiteX4" fmla="*/ 1407996 w 1789505"/>
                <a:gd name="connsiteY4" fmla="*/ 0 h 966044"/>
                <a:gd name="connsiteX5" fmla="*/ 1789505 w 1789505"/>
                <a:gd name="connsiteY5" fmla="*/ 491217 h 966044"/>
                <a:gd name="connsiteX6" fmla="*/ 195354 w 1789505"/>
                <a:gd name="connsiteY6" fmla="*/ 954687 h 96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9505" h="966044">
                  <a:moveTo>
                    <a:pt x="0" y="923239"/>
                  </a:moveTo>
                  <a:lnTo>
                    <a:pt x="0" y="750473"/>
                  </a:lnTo>
                  <a:lnTo>
                    <a:pt x="125566" y="274045"/>
                  </a:lnTo>
                  <a:lnTo>
                    <a:pt x="166980" y="285093"/>
                  </a:lnTo>
                  <a:cubicBezTo>
                    <a:pt x="584620" y="375262"/>
                    <a:pt x="1040751" y="285224"/>
                    <a:pt x="1407996" y="0"/>
                  </a:cubicBezTo>
                  <a:lnTo>
                    <a:pt x="1789505" y="491217"/>
                  </a:lnTo>
                  <a:cubicBezTo>
                    <a:pt x="1329934" y="848148"/>
                    <a:pt x="755898" y="1012526"/>
                    <a:pt x="195354" y="954687"/>
                  </a:cubicBezTo>
                  <a:close/>
                </a:path>
              </a:pathLst>
            </a:custGeom>
            <a:ln w="19050">
              <a:solidFill>
                <a:schemeClr val="tx1"/>
              </a:solidFill>
            </a:ln>
          </p:spPr>
        </p:pic>
        <p:pic>
          <p:nvPicPr>
            <p:cNvPr id="67" name="Picture 66">
              <a:extLst>
                <a:ext uri="{FF2B5EF4-FFF2-40B4-BE49-F238E27FC236}">
                  <a16:creationId xmlns:a16="http://schemas.microsoft.com/office/drawing/2014/main" id="{B1107DF9-92BB-53AE-CA0B-AA7953508B65}"/>
                </a:ext>
              </a:extLst>
            </p:cNvPr>
            <p:cNvPicPr>
              <a:picLocks noChangeAspect="1"/>
            </p:cNvPicPr>
            <p:nvPr/>
          </p:nvPicPr>
          <p:blipFill>
            <a:blip r:embed="rId3">
              <a:extLst>
                <a:ext uri="{28A0092B-C50C-407E-A947-70E740481C1C}">
                  <a14:useLocalDpi xmlns:a14="http://schemas.microsoft.com/office/drawing/2010/main" val="0"/>
                </a:ext>
              </a:extLst>
            </a:blip>
            <a:srcRect t="19977" r="4485" b="36729"/>
            <a:stretch>
              <a:fillRect/>
            </a:stretch>
          </p:blipFill>
          <p:spPr>
            <a:xfrm rot="2931860">
              <a:off x="3317693" y="3758655"/>
              <a:ext cx="1785357" cy="984163"/>
            </a:xfrm>
            <a:custGeom>
              <a:avLst/>
              <a:gdLst>
                <a:gd name="connsiteX0" fmla="*/ 350480 w 1785357"/>
                <a:gd name="connsiteY0" fmla="*/ 0 h 984163"/>
                <a:gd name="connsiteX1" fmla="*/ 1586140 w 1785357"/>
                <a:gd name="connsiteY1" fmla="*/ 307482 h 984163"/>
                <a:gd name="connsiteX2" fmla="*/ 1627746 w 1785357"/>
                <a:gd name="connsiteY2" fmla="*/ 297184 h 984163"/>
                <a:gd name="connsiteX3" fmla="*/ 1785357 w 1785357"/>
                <a:gd name="connsiteY3" fmla="*/ 942301 h 984163"/>
                <a:gd name="connsiteX4" fmla="*/ 161164 w 1785357"/>
                <a:gd name="connsiteY4" fmla="*/ 628993 h 984163"/>
                <a:gd name="connsiteX5" fmla="*/ 0 w 1785357"/>
                <a:gd name="connsiteY5" fmla="*/ 512936 h 984163"/>
                <a:gd name="connsiteX6" fmla="*/ 0 w 1785357"/>
                <a:gd name="connsiteY6" fmla="*/ 434808 h 9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357" h="984163">
                  <a:moveTo>
                    <a:pt x="350480" y="0"/>
                  </a:moveTo>
                  <a:cubicBezTo>
                    <a:pt x="712508" y="291817"/>
                    <a:pt x="1166938" y="390085"/>
                    <a:pt x="1586140" y="307482"/>
                  </a:cubicBezTo>
                  <a:lnTo>
                    <a:pt x="1627746" y="297184"/>
                  </a:lnTo>
                  <a:lnTo>
                    <a:pt x="1785357" y="942301"/>
                  </a:lnTo>
                  <a:cubicBezTo>
                    <a:pt x="1229165" y="1054199"/>
                    <a:pt x="645301" y="939106"/>
                    <a:pt x="161164" y="628993"/>
                  </a:cubicBezTo>
                  <a:lnTo>
                    <a:pt x="0" y="512936"/>
                  </a:lnTo>
                  <a:lnTo>
                    <a:pt x="0" y="434808"/>
                  </a:lnTo>
                  <a:close/>
                </a:path>
              </a:pathLst>
            </a:custGeom>
            <a:ln w="19050">
              <a:solidFill>
                <a:schemeClr val="tx1"/>
              </a:solidFill>
            </a:ln>
          </p:spPr>
        </p:pic>
        <p:pic>
          <p:nvPicPr>
            <p:cNvPr id="64" name="Picture 63">
              <a:extLst>
                <a:ext uri="{FF2B5EF4-FFF2-40B4-BE49-F238E27FC236}">
                  <a16:creationId xmlns:a16="http://schemas.microsoft.com/office/drawing/2014/main" id="{119CE60E-4B62-0E15-5E1D-5AB6CDFED414}"/>
                </a:ext>
              </a:extLst>
            </p:cNvPr>
            <p:cNvPicPr>
              <a:picLocks noChangeAspect="1"/>
            </p:cNvPicPr>
            <p:nvPr/>
          </p:nvPicPr>
          <p:blipFill>
            <a:blip r:embed="rId4">
              <a:extLst>
                <a:ext uri="{28A0092B-C50C-407E-A947-70E740481C1C}">
                  <a14:useLocalDpi xmlns:a14="http://schemas.microsoft.com/office/drawing/2010/main" val="0"/>
                </a:ext>
              </a:extLst>
            </a:blip>
            <a:srcRect l="9836" r="4815" b="32226"/>
            <a:stretch>
              <a:fillRect/>
            </a:stretch>
          </p:blipFill>
          <p:spPr>
            <a:xfrm rot="829215">
              <a:off x="4583706" y="4820916"/>
              <a:ext cx="1819957" cy="828202"/>
            </a:xfrm>
            <a:custGeom>
              <a:avLst/>
              <a:gdLst>
                <a:gd name="connsiteX0" fmla="*/ 241393 w 1819957"/>
                <a:gd name="connsiteY0" fmla="*/ 34601 h 828202"/>
                <a:gd name="connsiteX1" fmla="*/ 334253 w 1819957"/>
                <a:gd name="connsiteY1" fmla="*/ 70515 h 828202"/>
                <a:gd name="connsiteX2" fmla="*/ 1196451 w 1819957"/>
                <a:gd name="connsiteY2" fmla="*/ 87944 h 828202"/>
                <a:gd name="connsiteX3" fmla="*/ 1339029 w 1819957"/>
                <a:gd name="connsiteY3" fmla="*/ 38788 h 828202"/>
                <a:gd name="connsiteX4" fmla="*/ 1422589 w 1819957"/>
                <a:gd name="connsiteY4" fmla="*/ 0 h 828202"/>
                <a:gd name="connsiteX5" fmla="*/ 1512679 w 1819957"/>
                <a:gd name="connsiteY5" fmla="*/ 0 h 828202"/>
                <a:gd name="connsiteX6" fmla="*/ 1819957 w 1819957"/>
                <a:gd name="connsiteY6" fmla="*/ 567635 h 828202"/>
                <a:gd name="connsiteX7" fmla="*/ 0 w 1819957"/>
                <a:gd name="connsiteY7" fmla="*/ 653268 h 82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9957" h="828202">
                  <a:moveTo>
                    <a:pt x="241393" y="34601"/>
                  </a:moveTo>
                  <a:lnTo>
                    <a:pt x="334253" y="70515"/>
                  </a:lnTo>
                  <a:cubicBezTo>
                    <a:pt x="604871" y="160449"/>
                    <a:pt x="903310" y="172471"/>
                    <a:pt x="1196451" y="87944"/>
                  </a:cubicBezTo>
                  <a:cubicBezTo>
                    <a:pt x="1245309" y="73855"/>
                    <a:pt x="1292862" y="57419"/>
                    <a:pt x="1339029" y="38788"/>
                  </a:cubicBezTo>
                  <a:lnTo>
                    <a:pt x="1422589" y="0"/>
                  </a:lnTo>
                  <a:lnTo>
                    <a:pt x="1512679" y="0"/>
                  </a:lnTo>
                  <a:lnTo>
                    <a:pt x="1819957" y="567635"/>
                  </a:lnTo>
                  <a:cubicBezTo>
                    <a:pt x="1263702" y="882044"/>
                    <a:pt x="593843" y="913561"/>
                    <a:pt x="0" y="653268"/>
                  </a:cubicBezTo>
                  <a:close/>
                </a:path>
              </a:pathLst>
            </a:custGeom>
            <a:ln w="19050">
              <a:solidFill>
                <a:schemeClr val="tx1"/>
              </a:solidFill>
            </a:ln>
          </p:spPr>
        </p:pic>
        <p:pic>
          <p:nvPicPr>
            <p:cNvPr id="61" name="Picture 60">
              <a:extLst>
                <a:ext uri="{FF2B5EF4-FFF2-40B4-BE49-F238E27FC236}">
                  <a16:creationId xmlns:a16="http://schemas.microsoft.com/office/drawing/2014/main" id="{F684DB31-5E7B-DFCE-502C-500E8EC58573}"/>
                </a:ext>
              </a:extLst>
            </p:cNvPr>
            <p:cNvPicPr>
              <a:picLocks noChangeAspect="1"/>
            </p:cNvPicPr>
            <p:nvPr/>
          </p:nvPicPr>
          <p:blipFill>
            <a:blip r:embed="rId5">
              <a:extLst>
                <a:ext uri="{28A0092B-C50C-407E-A947-70E740481C1C}">
                  <a14:useLocalDpi xmlns:a14="http://schemas.microsoft.com/office/drawing/2010/main" val="0"/>
                </a:ext>
              </a:extLst>
            </a:blip>
            <a:srcRect l="4027" t="22035" r="1989" b="3435"/>
            <a:stretch>
              <a:fillRect/>
            </a:stretch>
          </p:blipFill>
          <p:spPr>
            <a:xfrm rot="19061547">
              <a:off x="6099586" y="4405698"/>
              <a:ext cx="1848816" cy="824695"/>
            </a:xfrm>
            <a:custGeom>
              <a:avLst/>
              <a:gdLst>
                <a:gd name="connsiteX0" fmla="*/ 1597432 w 1848816"/>
                <a:gd name="connsiteY0" fmla="*/ 32490 h 824695"/>
                <a:gd name="connsiteX1" fmla="*/ 1848816 w 1848816"/>
                <a:gd name="connsiteY1" fmla="*/ 616576 h 824695"/>
                <a:gd name="connsiteX2" fmla="*/ 0 w 1848816"/>
                <a:gd name="connsiteY2" fmla="*/ 607255 h 824695"/>
                <a:gd name="connsiteX3" fmla="*/ 318813 w 1848816"/>
                <a:gd name="connsiteY3" fmla="*/ 0 h 824695"/>
                <a:gd name="connsiteX4" fmla="*/ 429422 w 1848816"/>
                <a:gd name="connsiteY4" fmla="*/ 52523 h 824695"/>
                <a:gd name="connsiteX5" fmla="*/ 1546368 w 1848816"/>
                <a:gd name="connsiteY5" fmla="*/ 55860 h 82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8816" h="824695">
                  <a:moveTo>
                    <a:pt x="1597432" y="32490"/>
                  </a:moveTo>
                  <a:lnTo>
                    <a:pt x="1848816" y="616576"/>
                  </a:lnTo>
                  <a:cubicBezTo>
                    <a:pt x="1251555" y="897302"/>
                    <a:pt x="571074" y="893872"/>
                    <a:pt x="0" y="607255"/>
                  </a:cubicBezTo>
                  <a:lnTo>
                    <a:pt x="318813" y="0"/>
                  </a:lnTo>
                  <a:lnTo>
                    <a:pt x="429422" y="52523"/>
                  </a:lnTo>
                  <a:cubicBezTo>
                    <a:pt x="786956" y="200649"/>
                    <a:pt x="1189164" y="198928"/>
                    <a:pt x="1546368" y="55860"/>
                  </a:cubicBezTo>
                  <a:close/>
                </a:path>
              </a:pathLst>
            </a:custGeom>
            <a:ln w="19050">
              <a:solidFill>
                <a:schemeClr val="tx1"/>
              </a:solidFill>
            </a:ln>
          </p:spPr>
        </p:pic>
        <p:pic>
          <p:nvPicPr>
            <p:cNvPr id="56" name="Picture 55">
              <a:extLst>
                <a:ext uri="{FF2B5EF4-FFF2-40B4-BE49-F238E27FC236}">
                  <a16:creationId xmlns:a16="http://schemas.microsoft.com/office/drawing/2014/main" id="{B4A54771-822E-A747-5F65-F79733B5C430}"/>
                </a:ext>
              </a:extLst>
            </p:cNvPr>
            <p:cNvPicPr>
              <a:picLocks noChangeAspect="1"/>
            </p:cNvPicPr>
            <p:nvPr/>
          </p:nvPicPr>
          <p:blipFill>
            <a:blip r:embed="rId6">
              <a:extLst>
                <a:ext uri="{28A0092B-C50C-407E-A947-70E740481C1C}">
                  <a14:useLocalDpi xmlns:a14="http://schemas.microsoft.com/office/drawing/2010/main" val="0"/>
                </a:ext>
              </a:extLst>
            </a:blip>
            <a:srcRect l="22711" t="31102" r="8890"/>
            <a:stretch>
              <a:fillRect/>
            </a:stretch>
          </p:blipFill>
          <p:spPr>
            <a:xfrm rot="3483737">
              <a:off x="6863480" y="2775757"/>
              <a:ext cx="1680889" cy="1279692"/>
            </a:xfrm>
            <a:custGeom>
              <a:avLst/>
              <a:gdLst>
                <a:gd name="connsiteX0" fmla="*/ 33320 w 1680889"/>
                <a:gd name="connsiteY0" fmla="*/ 0 h 1279692"/>
                <a:gd name="connsiteX1" fmla="*/ 1680889 w 1680889"/>
                <a:gd name="connsiteY1" fmla="*/ 938750 h 1279692"/>
                <a:gd name="connsiteX2" fmla="*/ 1168822 w 1680889"/>
                <a:gd name="connsiteY2" fmla="*/ 1279692 h 1279692"/>
                <a:gd name="connsiteX3" fmla="*/ 1143572 w 1680889"/>
                <a:gd name="connsiteY3" fmla="*/ 1279692 h 1279692"/>
                <a:gd name="connsiteX4" fmla="*/ 1100797 w 1680889"/>
                <a:gd name="connsiteY4" fmla="*/ 1218516 h 1279692"/>
                <a:gd name="connsiteX5" fmla="*/ 651884 w 1680889"/>
                <a:gd name="connsiteY5" fmla="*/ 829510 h 1279692"/>
                <a:gd name="connsiteX6" fmla="*/ 88356 w 1680889"/>
                <a:gd name="connsiteY6" fmla="*/ 641665 h 1279692"/>
                <a:gd name="connsiteX7" fmla="*/ 0 w 1680889"/>
                <a:gd name="connsiteY7" fmla="*/ 635010 h 127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0889" h="1279692">
                  <a:moveTo>
                    <a:pt x="33320" y="0"/>
                  </a:moveTo>
                  <a:cubicBezTo>
                    <a:pt x="690844" y="56273"/>
                    <a:pt x="1297250" y="401791"/>
                    <a:pt x="1680889" y="938750"/>
                  </a:cubicBezTo>
                  <a:lnTo>
                    <a:pt x="1168822" y="1279692"/>
                  </a:lnTo>
                  <a:lnTo>
                    <a:pt x="1143572" y="1279692"/>
                  </a:lnTo>
                  <a:lnTo>
                    <a:pt x="1100797" y="1218516"/>
                  </a:lnTo>
                  <a:cubicBezTo>
                    <a:pt x="982107" y="1065100"/>
                    <a:pt x="831448" y="931819"/>
                    <a:pt x="651884" y="829510"/>
                  </a:cubicBezTo>
                  <a:cubicBezTo>
                    <a:pt x="472320" y="727200"/>
                    <a:pt x="280849" y="665549"/>
                    <a:pt x="88356" y="641665"/>
                  </a:cubicBezTo>
                  <a:lnTo>
                    <a:pt x="0" y="635010"/>
                  </a:lnTo>
                  <a:close/>
                </a:path>
              </a:pathLst>
            </a:custGeom>
            <a:ln w="19050">
              <a:solidFill>
                <a:schemeClr val="tx1"/>
              </a:solidFill>
              <a:prstDash val="solid"/>
            </a:ln>
          </p:spPr>
        </p:pic>
        <p:pic>
          <p:nvPicPr>
            <p:cNvPr id="40" name="Picture 39">
              <a:extLst>
                <a:ext uri="{FF2B5EF4-FFF2-40B4-BE49-F238E27FC236}">
                  <a16:creationId xmlns:a16="http://schemas.microsoft.com/office/drawing/2014/main" id="{2DDFBC9A-5063-9BF3-B837-85E0A9727739}"/>
                </a:ext>
              </a:extLst>
            </p:cNvPr>
            <p:cNvPicPr>
              <a:picLocks noChangeAspect="1"/>
            </p:cNvPicPr>
            <p:nvPr/>
          </p:nvPicPr>
          <p:blipFill>
            <a:blip r:embed="rId7">
              <a:extLst>
                <a:ext uri="{28A0092B-C50C-407E-A947-70E740481C1C}">
                  <a14:useLocalDpi xmlns:a14="http://schemas.microsoft.com/office/drawing/2010/main" val="0"/>
                </a:ext>
              </a:extLst>
            </a:blip>
            <a:srcRect l="9573" t="10908" r="70943" b="16165"/>
            <a:stretch>
              <a:fillRect/>
            </a:stretch>
          </p:blipFill>
          <p:spPr>
            <a:xfrm rot="18736029">
              <a:off x="6446474" y="1014859"/>
              <a:ext cx="876141" cy="1842415"/>
            </a:xfrm>
            <a:custGeom>
              <a:avLst/>
              <a:gdLst>
                <a:gd name="connsiteX0" fmla="*/ 580438 w 876141"/>
                <a:gd name="connsiteY0" fmla="*/ 0 h 1842415"/>
                <a:gd name="connsiteX1" fmla="*/ 734438 w 876141"/>
                <a:gd name="connsiteY1" fmla="*/ 1842415 h 1842415"/>
                <a:gd name="connsiteX2" fmla="*/ 132468 w 876141"/>
                <a:gd name="connsiteY2" fmla="*/ 1637518 h 1842415"/>
                <a:gd name="connsiteX3" fmla="*/ 151770 w 876141"/>
                <a:gd name="connsiteY3" fmla="*/ 1584782 h 1842415"/>
                <a:gd name="connsiteX4" fmla="*/ 61019 w 876141"/>
                <a:gd name="connsiteY4" fmla="*/ 471523 h 1842415"/>
                <a:gd name="connsiteX5" fmla="*/ 0 w 876141"/>
                <a:gd name="connsiteY5" fmla="*/ 365365 h 184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141" h="1842415">
                  <a:moveTo>
                    <a:pt x="580438" y="0"/>
                  </a:moveTo>
                  <a:cubicBezTo>
                    <a:pt x="910873" y="546889"/>
                    <a:pt x="967556" y="1225014"/>
                    <a:pt x="734438" y="1842415"/>
                  </a:cubicBezTo>
                  <a:lnTo>
                    <a:pt x="132468" y="1637518"/>
                  </a:lnTo>
                  <a:lnTo>
                    <a:pt x="151770" y="1584782"/>
                  </a:lnTo>
                  <a:cubicBezTo>
                    <a:pt x="266440" y="1217476"/>
                    <a:pt x="236675" y="816367"/>
                    <a:pt x="61019" y="471523"/>
                  </a:cubicBezTo>
                  <a:lnTo>
                    <a:pt x="0" y="365365"/>
                  </a:lnTo>
                  <a:close/>
                </a:path>
              </a:pathLst>
            </a:custGeom>
            <a:ln w="12700">
              <a:solidFill>
                <a:schemeClr val="tx1"/>
              </a:solidFill>
              <a:prstDash val="solid"/>
            </a:ln>
          </p:spPr>
        </p:pic>
        <p:pic>
          <p:nvPicPr>
            <p:cNvPr id="31" name="Picture 30">
              <a:extLst>
                <a:ext uri="{FF2B5EF4-FFF2-40B4-BE49-F238E27FC236}">
                  <a16:creationId xmlns:a16="http://schemas.microsoft.com/office/drawing/2014/main" id="{37337D01-C034-DD83-D7AA-49BAE43A07C7}"/>
                </a:ext>
              </a:extLst>
            </p:cNvPr>
            <p:cNvPicPr>
              <a:picLocks noChangeAspect="1"/>
            </p:cNvPicPr>
            <p:nvPr/>
          </p:nvPicPr>
          <p:blipFill>
            <a:blip r:embed="rId8">
              <a:extLst>
                <a:ext uri="{28A0092B-C50C-407E-A947-70E740481C1C}">
                  <a14:useLocalDpi xmlns:a14="http://schemas.microsoft.com/office/drawing/2010/main" val="0"/>
                </a:ext>
              </a:extLst>
            </a:blip>
            <a:srcRect l="9573" t="1597" r="18441"/>
            <a:stretch>
              <a:fillRect/>
            </a:stretch>
          </p:blipFill>
          <p:spPr>
            <a:xfrm rot="16064112">
              <a:off x="4749168" y="849744"/>
              <a:ext cx="1004336" cy="1677233"/>
            </a:xfrm>
            <a:custGeom>
              <a:avLst/>
              <a:gdLst>
                <a:gd name="connsiteX0" fmla="*/ 527564 w 1004336"/>
                <a:gd name="connsiteY0" fmla="*/ 0 h 1677233"/>
                <a:gd name="connsiteX1" fmla="*/ 990890 w 1004336"/>
                <a:gd name="connsiteY1" fmla="*/ 1538258 h 1677233"/>
                <a:gd name="connsiteX2" fmla="*/ 966344 w 1004336"/>
                <a:gd name="connsiteY2" fmla="*/ 1677233 h 1677233"/>
                <a:gd name="connsiteX3" fmla="*/ 514458 w 1004336"/>
                <a:gd name="connsiteY3" fmla="*/ 1677233 h 1677233"/>
                <a:gd name="connsiteX4" fmla="*/ 279525 w 1004336"/>
                <a:gd name="connsiteY4" fmla="*/ 1625825 h 1677233"/>
                <a:gd name="connsiteX5" fmla="*/ 285456 w 1004336"/>
                <a:gd name="connsiteY5" fmla="*/ 1603122 h 1677233"/>
                <a:gd name="connsiteX6" fmla="*/ 315865 w 1004336"/>
                <a:gd name="connsiteY6" fmla="*/ 1306243 h 1677233"/>
                <a:gd name="connsiteX7" fmla="*/ 60235 w 1004336"/>
                <a:gd name="connsiteY7" fmla="*/ 482627 h 1677233"/>
                <a:gd name="connsiteX8" fmla="*/ 0 w 1004336"/>
                <a:gd name="connsiteY8" fmla="*/ 403353 h 167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4336" h="1677233">
                  <a:moveTo>
                    <a:pt x="527564" y="0"/>
                  </a:moveTo>
                  <a:cubicBezTo>
                    <a:pt x="890372" y="436168"/>
                    <a:pt x="1054631" y="990158"/>
                    <a:pt x="990890" y="1538258"/>
                  </a:cubicBezTo>
                  <a:lnTo>
                    <a:pt x="966344" y="1677233"/>
                  </a:lnTo>
                  <a:lnTo>
                    <a:pt x="514458" y="1677233"/>
                  </a:lnTo>
                  <a:lnTo>
                    <a:pt x="279525" y="1625825"/>
                  </a:lnTo>
                  <a:lnTo>
                    <a:pt x="285456" y="1603122"/>
                  </a:lnTo>
                  <a:cubicBezTo>
                    <a:pt x="305394" y="1507227"/>
                    <a:pt x="315865" y="1407939"/>
                    <a:pt x="315865" y="1306243"/>
                  </a:cubicBezTo>
                  <a:cubicBezTo>
                    <a:pt x="315865" y="1001158"/>
                    <a:pt x="221627" y="717733"/>
                    <a:pt x="60235" y="482627"/>
                  </a:cubicBezTo>
                  <a:lnTo>
                    <a:pt x="0" y="403353"/>
                  </a:lnTo>
                  <a:close/>
                </a:path>
              </a:pathLst>
            </a:custGeom>
            <a:ln w="12700">
              <a:solidFill>
                <a:schemeClr val="tx1"/>
              </a:solidFill>
              <a:prstDash val="solid"/>
            </a:ln>
          </p:spPr>
        </p:pic>
        <p:sp>
          <p:nvSpPr>
            <p:cNvPr id="72" name="TextBox 71">
              <a:extLst>
                <a:ext uri="{FF2B5EF4-FFF2-40B4-BE49-F238E27FC236}">
                  <a16:creationId xmlns:a16="http://schemas.microsoft.com/office/drawing/2014/main" id="{75C15CA5-EAB0-7D26-B24C-82248FF36149}"/>
                </a:ext>
              </a:extLst>
            </p:cNvPr>
            <p:cNvSpPr txBox="1"/>
            <p:nvPr/>
          </p:nvSpPr>
          <p:spPr>
            <a:xfrm>
              <a:off x="4858816" y="2666547"/>
              <a:ext cx="2212761" cy="1508589"/>
            </a:xfrm>
            <a:prstGeom prst="rect">
              <a:avLst/>
            </a:prstGeom>
            <a:noFill/>
            <a:ln>
              <a:noFill/>
            </a:ln>
            <a:effectLst>
              <a:glow rad="139700">
                <a:schemeClr val="accent4">
                  <a:satMod val="175000"/>
                  <a:alpha val="40000"/>
                </a:schemeClr>
              </a:glow>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IN" sz="6000" dirty="0">
                  <a:solidFill>
                    <a:schemeClr val="tx1"/>
                  </a:solidFill>
                  <a:latin typeface="Times New Roman" panose="02020603050405020304" pitchFamily="18" charset="0"/>
                  <a:cs typeface="Times New Roman" panose="02020603050405020304" pitchFamily="18" charset="0"/>
                </a:rPr>
                <a:t>Design </a:t>
              </a:r>
            </a:p>
            <a:p>
              <a:r>
                <a:rPr lang="en-IN" sz="6000" dirty="0">
                  <a:solidFill>
                    <a:schemeClr val="tx1"/>
                  </a:solidFill>
                  <a:latin typeface="Times New Roman" panose="02020603050405020304" pitchFamily="18" charset="0"/>
                  <a:cs typeface="Times New Roman" panose="02020603050405020304" pitchFamily="18" charset="0"/>
                </a:rPr>
                <a:t>Process</a:t>
              </a:r>
            </a:p>
          </p:txBody>
        </p:sp>
      </p:grpSp>
    </p:spTree>
    <p:extLst>
      <p:ext uri="{BB962C8B-B14F-4D97-AF65-F5344CB8AC3E}">
        <p14:creationId xmlns:p14="http://schemas.microsoft.com/office/powerpoint/2010/main" val="13014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3EBC-90F0-4125-AA6F-219283F3544B}"/>
              </a:ext>
            </a:extLst>
          </p:cNvPr>
          <p:cNvSpPr>
            <a:spLocks noGrp="1"/>
          </p:cNvSpPr>
          <p:nvPr>
            <p:ph type="title"/>
          </p:nvPr>
        </p:nvSpPr>
        <p:spPr>
          <a:xfrm>
            <a:off x="351321" y="350802"/>
            <a:ext cx="10515600" cy="1325563"/>
          </a:xfrm>
        </p:spPr>
        <p:txBody>
          <a:bodyPr/>
          <a:lstStyle/>
          <a:p>
            <a:r>
              <a:rPr lang="en-IN" dirty="0"/>
              <a:t>Horizontal Tail Sizing</a:t>
            </a:r>
          </a:p>
        </p:txBody>
      </p:sp>
      <p:pic>
        <p:nvPicPr>
          <p:cNvPr id="4" name="Content Placeholder 3">
            <a:extLst>
              <a:ext uri="{FF2B5EF4-FFF2-40B4-BE49-F238E27FC236}">
                <a16:creationId xmlns:a16="http://schemas.microsoft.com/office/drawing/2014/main" id="{16E53591-4765-4727-A6DA-E34991589A90}"/>
              </a:ext>
            </a:extLst>
          </p:cNvPr>
          <p:cNvPicPr>
            <a:picLocks noGrp="1" noChangeAspect="1"/>
          </p:cNvPicPr>
          <p:nvPr>
            <p:ph idx="1"/>
          </p:nvPr>
        </p:nvPicPr>
        <p:blipFill>
          <a:blip r:embed="rId2"/>
          <a:stretch>
            <a:fillRect/>
          </a:stretch>
        </p:blipFill>
        <p:spPr>
          <a:xfrm>
            <a:off x="351321" y="1676365"/>
            <a:ext cx="9541844" cy="1800521"/>
          </a:xfrm>
          <a:prstGeom prst="rect">
            <a:avLst/>
          </a:prstGeom>
        </p:spPr>
      </p:pic>
      <p:sp>
        <p:nvSpPr>
          <p:cNvPr id="5" name="TextBox 4">
            <a:extLst>
              <a:ext uri="{FF2B5EF4-FFF2-40B4-BE49-F238E27FC236}">
                <a16:creationId xmlns:a16="http://schemas.microsoft.com/office/drawing/2014/main" id="{D0DC12D8-36E9-4EBE-949B-49BBB3398862}"/>
              </a:ext>
            </a:extLst>
          </p:cNvPr>
          <p:cNvSpPr txBox="1"/>
          <p:nvPr/>
        </p:nvSpPr>
        <p:spPr>
          <a:xfrm>
            <a:off x="351322" y="4290467"/>
            <a:ext cx="10515599" cy="2123658"/>
          </a:xfrm>
          <a:prstGeom prst="rect">
            <a:avLst/>
          </a:prstGeom>
          <a:noFill/>
        </p:spPr>
        <p:txBody>
          <a:bodyPr wrap="square" rtlCol="0">
            <a:spAutoFit/>
          </a:bodyPr>
          <a:lstStyle/>
          <a:p>
            <a:pPr marL="285750" indent="-285750">
              <a:buFont typeface="Arial" panose="020B0604020202020204" pitchFamily="34" charset="0"/>
              <a:buChar char="•"/>
            </a:pPr>
            <a:r>
              <a:rPr lang="en-IN" sz="2400" dirty="0"/>
              <a:t>Here we have used NACA 0012 </a:t>
            </a:r>
            <a:r>
              <a:rPr lang="en-IN" sz="2400" dirty="0" err="1"/>
              <a:t>airfoil</a:t>
            </a:r>
            <a:r>
              <a:rPr lang="en-IN" sz="2400" dirty="0"/>
              <a:t> as horizontal stabilizer</a:t>
            </a:r>
          </a:p>
          <a:p>
            <a:pPr marL="285750" indent="-285750">
              <a:buFont typeface="Arial" panose="020B0604020202020204" pitchFamily="34" charset="0"/>
              <a:buChar char="•"/>
            </a:pPr>
            <a:r>
              <a:rPr lang="en-IN" sz="2400" dirty="0"/>
              <a:t>Horizontal stabilizers makes the plane statically stable in longitudinal direction</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1463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9B37876-7470-4D9B-B43A-EE3F2B0E2F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8683" y="3917003"/>
            <a:ext cx="6654633" cy="22754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EDDA3DB-630D-4F15-89AC-6E8D24F82409}"/>
              </a:ext>
            </a:extLst>
          </p:cNvPr>
          <p:cNvPicPr>
            <a:picLocks noChangeAspect="1"/>
          </p:cNvPicPr>
          <p:nvPr/>
        </p:nvPicPr>
        <p:blipFill>
          <a:blip r:embed="rId3"/>
          <a:stretch>
            <a:fillRect/>
          </a:stretch>
        </p:blipFill>
        <p:spPr>
          <a:xfrm>
            <a:off x="223018" y="542522"/>
            <a:ext cx="11745964" cy="2886478"/>
          </a:xfrm>
          <a:prstGeom prst="rect">
            <a:avLst/>
          </a:prstGeom>
        </p:spPr>
      </p:pic>
    </p:spTree>
    <p:extLst>
      <p:ext uri="{BB962C8B-B14F-4D97-AF65-F5344CB8AC3E}">
        <p14:creationId xmlns:p14="http://schemas.microsoft.com/office/powerpoint/2010/main" val="3359628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50114-41AA-407D-B99B-415E1B5E7F54}"/>
              </a:ext>
            </a:extLst>
          </p:cNvPr>
          <p:cNvSpPr>
            <a:spLocks noGrp="1"/>
          </p:cNvSpPr>
          <p:nvPr>
            <p:ph type="title"/>
          </p:nvPr>
        </p:nvSpPr>
        <p:spPr>
          <a:xfrm>
            <a:off x="227781" y="214999"/>
            <a:ext cx="10515600" cy="1325563"/>
          </a:xfrm>
        </p:spPr>
        <p:txBody>
          <a:bodyPr/>
          <a:lstStyle/>
          <a:p>
            <a:r>
              <a:rPr lang="en-IN" dirty="0"/>
              <a:t>Elevator Design</a:t>
            </a:r>
          </a:p>
        </p:txBody>
      </p:sp>
      <p:pic>
        <p:nvPicPr>
          <p:cNvPr id="4" name="Picture 3">
            <a:extLst>
              <a:ext uri="{FF2B5EF4-FFF2-40B4-BE49-F238E27FC236}">
                <a16:creationId xmlns:a16="http://schemas.microsoft.com/office/drawing/2014/main" id="{F2E9E029-C2FB-4A79-8945-5E3E73E30B9A}"/>
              </a:ext>
            </a:extLst>
          </p:cNvPr>
          <p:cNvPicPr>
            <a:picLocks noChangeAspect="1"/>
          </p:cNvPicPr>
          <p:nvPr/>
        </p:nvPicPr>
        <p:blipFill>
          <a:blip r:embed="rId2"/>
          <a:stretch>
            <a:fillRect/>
          </a:stretch>
        </p:blipFill>
        <p:spPr>
          <a:xfrm>
            <a:off x="227781" y="1690688"/>
            <a:ext cx="11736438" cy="1981477"/>
          </a:xfrm>
          <a:prstGeom prst="rect">
            <a:avLst/>
          </a:prstGeom>
        </p:spPr>
      </p:pic>
      <p:sp>
        <p:nvSpPr>
          <p:cNvPr id="5" name="TextBox 4">
            <a:extLst>
              <a:ext uri="{FF2B5EF4-FFF2-40B4-BE49-F238E27FC236}">
                <a16:creationId xmlns:a16="http://schemas.microsoft.com/office/drawing/2014/main" id="{63EC13B5-2388-4EC9-877C-25EF4A85CE4C}"/>
              </a:ext>
            </a:extLst>
          </p:cNvPr>
          <p:cNvSpPr txBox="1"/>
          <p:nvPr/>
        </p:nvSpPr>
        <p:spPr>
          <a:xfrm>
            <a:off x="227781" y="4080681"/>
            <a:ext cx="8575025" cy="707886"/>
          </a:xfrm>
          <a:prstGeom prst="rect">
            <a:avLst/>
          </a:prstGeom>
          <a:noFill/>
        </p:spPr>
        <p:txBody>
          <a:bodyPr wrap="square" rtlCol="0">
            <a:spAutoFit/>
          </a:bodyPr>
          <a:lstStyle/>
          <a:p>
            <a:pPr marL="285750" indent="-285750">
              <a:buFont typeface="Arial" panose="020B0604020202020204" pitchFamily="34" charset="0"/>
              <a:buChar char="•"/>
            </a:pPr>
            <a:r>
              <a:rPr lang="en-IN" sz="2000" dirty="0"/>
              <a:t>We took the flap effective parameter as 0.045</a:t>
            </a:r>
          </a:p>
          <a:p>
            <a:pPr marL="285750" indent="-285750">
              <a:buFont typeface="Arial" panose="020B0604020202020204" pitchFamily="34" charset="0"/>
              <a:buChar char="•"/>
            </a:pPr>
            <a:r>
              <a:rPr lang="en-IN" sz="2000" dirty="0"/>
              <a:t>The area of the elevator is found to be 0.006 m^2</a:t>
            </a:r>
          </a:p>
        </p:txBody>
      </p:sp>
    </p:spTree>
    <p:extLst>
      <p:ext uri="{BB962C8B-B14F-4D97-AF65-F5344CB8AC3E}">
        <p14:creationId xmlns:p14="http://schemas.microsoft.com/office/powerpoint/2010/main" val="111190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6006860" cy="188852"/>
          </a:xfrm>
        </p:spPr>
        <p:txBody>
          <a:bodyPr>
            <a:noAutofit/>
          </a:bodyPr>
          <a:lstStyle/>
          <a:p>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br>
              <a:rPr lang="en-US" sz="4000" dirty="0"/>
            </a:br>
            <a:r>
              <a:rPr lang="en-US" sz="4000" dirty="0"/>
              <a:t>Rudder Design</a:t>
            </a:r>
            <a:endParaRPr lang="en-IN" sz="4000" dirty="0"/>
          </a:p>
        </p:txBody>
      </p:sp>
      <p:sp>
        <p:nvSpPr>
          <p:cNvPr id="3" name="Subtitle 2"/>
          <p:cNvSpPr>
            <a:spLocks noGrp="1"/>
          </p:cNvSpPr>
          <p:nvPr>
            <p:ph type="subTitle" idx="1"/>
          </p:nvPr>
        </p:nvSpPr>
        <p:spPr>
          <a:xfrm>
            <a:off x="1337094" y="1311215"/>
            <a:ext cx="9330906" cy="3303917"/>
          </a:xfrm>
        </p:spPr>
        <p:txBody>
          <a:bodyPr>
            <a:normAutofit/>
          </a:bodyPr>
          <a:lstStyle/>
          <a:p>
            <a:r>
              <a:rPr lang="en-US" dirty="0"/>
              <a:t>The primary role of the vertical tail is to provide yaw damping, which is the tendency of yaw oscillations of the aircraft to subside. The vertical tail also provides yaw stability, although this will be almost certainly ensured if the yaw damping is sufficient. One measure of the vertical tail’s effectiveness is the vertical tail volume coefficient</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008" y="3233087"/>
            <a:ext cx="1922334" cy="855834"/>
          </a:xfrm>
          <a:prstGeom prst="rect">
            <a:avLst/>
          </a:prstGeom>
        </p:spPr>
      </p:pic>
      <p:sp>
        <p:nvSpPr>
          <p:cNvPr id="5" name="Rectangle 4"/>
          <p:cNvSpPr/>
          <p:nvPr/>
        </p:nvSpPr>
        <p:spPr>
          <a:xfrm>
            <a:off x="1216325" y="4088921"/>
            <a:ext cx="10084279" cy="369332"/>
          </a:xfrm>
          <a:prstGeom prst="rect">
            <a:avLst/>
          </a:prstGeom>
        </p:spPr>
        <p:txBody>
          <a:bodyPr wrap="square">
            <a:spAutoFit/>
          </a:bodyPr>
          <a:lstStyle/>
          <a:p>
            <a:r>
              <a:rPr lang="en-US" dirty="0"/>
              <a:t>Most well-behaved aircraft typically have a </a:t>
            </a:r>
            <a:r>
              <a:rPr lang="en-US" dirty="0" err="1"/>
              <a:t>Vv</a:t>
            </a:r>
            <a:r>
              <a:rPr lang="en-US" dirty="0"/>
              <a:t> which falls in the following range:</a:t>
            </a:r>
            <a:endParaRPr lang="en-IN" dirty="0"/>
          </a:p>
        </p:txBody>
      </p:sp>
      <p:pic>
        <p:nvPicPr>
          <p:cNvPr id="7" name="Picture 6"/>
          <p:cNvPicPr>
            <a:picLocks noChangeAspect="1"/>
          </p:cNvPicPr>
          <p:nvPr/>
        </p:nvPicPr>
        <p:blipFill>
          <a:blip r:embed="rId3"/>
          <a:stretch>
            <a:fillRect/>
          </a:stretch>
        </p:blipFill>
        <p:spPr>
          <a:xfrm>
            <a:off x="5093613" y="4615132"/>
            <a:ext cx="1607959" cy="495343"/>
          </a:xfrm>
          <a:prstGeom prst="rect">
            <a:avLst/>
          </a:prstGeom>
        </p:spPr>
      </p:pic>
    </p:spTree>
    <p:extLst>
      <p:ext uri="{BB962C8B-B14F-4D97-AF65-F5344CB8AC3E}">
        <p14:creationId xmlns:p14="http://schemas.microsoft.com/office/powerpoint/2010/main" val="2788566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2540" y="790455"/>
            <a:ext cx="10515600" cy="4351338"/>
          </a:xfrm>
        </p:spPr>
        <p:txBody>
          <a:bodyPr/>
          <a:lstStyle/>
          <a:p>
            <a:pPr marL="0" indent="0">
              <a:buNone/>
            </a:pPr>
            <a:r>
              <a:rPr lang="en-US" dirty="0"/>
              <a:t>If </a:t>
            </a:r>
            <a:r>
              <a:rPr lang="en-US" dirty="0" err="1"/>
              <a:t>Vv</a:t>
            </a:r>
            <a:r>
              <a:rPr lang="en-US" dirty="0"/>
              <a:t> is too small, the aircraft will tend to oscillate or “wallow” in yaw as the pilot gives rudder or aileron inputs. This oscillation, shown in Figure , is called Dutch Roll, and makes precise directional control difficult. A </a:t>
            </a:r>
            <a:r>
              <a:rPr lang="en-US" dirty="0" err="1"/>
              <a:t>Vv</a:t>
            </a:r>
            <a:r>
              <a:rPr lang="en-US" dirty="0"/>
              <a:t> which is too small will also give poor rudder roll authority in an aircraft which uses only the rudder to turn. Picking suitable </a:t>
            </a:r>
            <a:r>
              <a:rPr lang="en-US" dirty="0" err="1"/>
              <a:t>Vh</a:t>
            </a:r>
            <a:r>
              <a:rPr lang="en-US" dirty="0"/>
              <a:t> and </a:t>
            </a:r>
            <a:r>
              <a:rPr lang="en-US" dirty="0" err="1"/>
              <a:t>Vv</a:t>
            </a:r>
            <a:r>
              <a:rPr lang="en-US" dirty="0"/>
              <a:t> values for any new aircraft design is partly a matter of experience. One common approach is to simply duplicate the </a:t>
            </a:r>
            <a:r>
              <a:rPr lang="en-US" dirty="0" err="1"/>
              <a:t>Vh</a:t>
            </a:r>
            <a:r>
              <a:rPr lang="en-US" dirty="0"/>
              <a:t> and </a:t>
            </a:r>
            <a:r>
              <a:rPr lang="en-US" dirty="0" err="1"/>
              <a:t>Vv</a:t>
            </a:r>
            <a:r>
              <a:rPr lang="en-US" dirty="0"/>
              <a:t> values of an existing aircraft which is known to have good stability and control characteristics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7819" y="3911128"/>
            <a:ext cx="3782370" cy="2627695"/>
          </a:xfrm>
          <a:prstGeom prst="rect">
            <a:avLst/>
          </a:prstGeom>
        </p:spPr>
      </p:pic>
    </p:spTree>
    <p:extLst>
      <p:ext uri="{BB962C8B-B14F-4D97-AF65-F5344CB8AC3E}">
        <p14:creationId xmlns:p14="http://schemas.microsoft.com/office/powerpoint/2010/main" val="4220908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978759-201B-4A6A-677D-6DBCFFBDB0EC}"/>
              </a:ext>
            </a:extLst>
          </p:cNvPr>
          <p:cNvSpPr txBox="1"/>
          <p:nvPr/>
        </p:nvSpPr>
        <p:spPr>
          <a:xfrm>
            <a:off x="1535517" y="319579"/>
            <a:ext cx="1124667" cy="343492"/>
          </a:xfrm>
          <a:prstGeom prst="rect">
            <a:avLst/>
          </a:prstGeom>
          <a:noFill/>
        </p:spPr>
        <p:txBody>
          <a:bodyPr wrap="none" rtlCol="0">
            <a:spAutoFit/>
          </a:bodyPr>
          <a:lstStyle/>
          <a:p>
            <a:r>
              <a:rPr lang="en-IN" sz="1632" b="1" dirty="0"/>
              <a:t>FUSELAGE:</a:t>
            </a:r>
          </a:p>
        </p:txBody>
      </p:sp>
      <p:sp>
        <p:nvSpPr>
          <p:cNvPr id="3" name="TextBox 2">
            <a:extLst>
              <a:ext uri="{FF2B5EF4-FFF2-40B4-BE49-F238E27FC236}">
                <a16:creationId xmlns:a16="http://schemas.microsoft.com/office/drawing/2014/main" id="{983A3351-3238-3D99-D4B7-CF8CA934074F}"/>
              </a:ext>
            </a:extLst>
          </p:cNvPr>
          <p:cNvSpPr txBox="1"/>
          <p:nvPr/>
        </p:nvSpPr>
        <p:spPr>
          <a:xfrm>
            <a:off x="1518383" y="654490"/>
            <a:ext cx="8706377" cy="5610510"/>
          </a:xfrm>
          <a:prstGeom prst="rect">
            <a:avLst/>
          </a:prstGeom>
          <a:noFill/>
        </p:spPr>
        <p:txBody>
          <a:bodyPr wrap="square" rtlCol="0">
            <a:spAutoFit/>
          </a:bodyPr>
          <a:lstStyle/>
          <a:p>
            <a:pPr algn="just">
              <a:lnSpc>
                <a:spcPct val="107000"/>
              </a:lnSpc>
              <a:spcAft>
                <a:spcPts val="725"/>
              </a:spcAft>
            </a:pPr>
            <a:r>
              <a:rPr lang="en-IN" sz="1270" kern="100" dirty="0">
                <a:latin typeface="Times New Roman" panose="02020603050405020304" pitchFamily="18" charset="0"/>
                <a:ea typeface="Calibri" panose="020F0502020204030204" pitchFamily="34" charset="0"/>
                <a:cs typeface="Times New Roman" panose="02020603050405020304" pitchFamily="18" charset="0"/>
              </a:rPr>
              <a:t>To design the fuselage some existing UAVs are studied and an appropriate design is selected. Based on existing airframe design and 3d </a:t>
            </a:r>
            <a:r>
              <a:rPr lang="en-IN" sz="1270" kern="100" dirty="0" err="1">
                <a:latin typeface="Times New Roman" panose="02020603050405020304" pitchFamily="18" charset="0"/>
                <a:ea typeface="Calibri" panose="020F0502020204030204" pitchFamily="34" charset="0"/>
                <a:cs typeface="Times New Roman" panose="02020603050405020304" pitchFamily="18" charset="0"/>
              </a:rPr>
              <a:t>modeling</a:t>
            </a:r>
            <a:r>
              <a:rPr lang="en-IN" sz="1270" kern="100" dirty="0">
                <a:latin typeface="Times New Roman" panose="02020603050405020304" pitchFamily="18" charset="0"/>
                <a:ea typeface="Calibri" panose="020F0502020204030204" pitchFamily="34" charset="0"/>
                <a:cs typeface="Times New Roman" panose="02020603050405020304" pitchFamily="18" charset="0"/>
              </a:rPr>
              <a:t> that we have done in </a:t>
            </a:r>
            <a:r>
              <a:rPr lang="en-IN" sz="1270" kern="100" dirty="0" err="1">
                <a:latin typeface="Times New Roman" panose="02020603050405020304" pitchFamily="18" charset="0"/>
                <a:ea typeface="Calibri" panose="020F0502020204030204" pitchFamily="34" charset="0"/>
                <a:cs typeface="Times New Roman" panose="02020603050405020304" pitchFamily="18" charset="0"/>
              </a:rPr>
              <a:t>Solidworks</a:t>
            </a:r>
            <a:r>
              <a:rPr lang="en-IN" sz="1270" kern="100" dirty="0">
                <a:latin typeface="Times New Roman" panose="02020603050405020304" pitchFamily="18" charset="0"/>
                <a:ea typeface="Calibri" panose="020F0502020204030204" pitchFamily="34" charset="0"/>
                <a:cs typeface="Times New Roman" panose="02020603050405020304" pitchFamily="18" charset="0"/>
              </a:rPr>
              <a:t> the dimensions of the fuselage is evaluated.</a:t>
            </a:r>
            <a:endParaRPr lang="en-IN" sz="127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25"/>
              </a:spcAft>
            </a:pPr>
            <a:r>
              <a:rPr lang="en-IN" sz="1270"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27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25"/>
              </a:spcAft>
            </a:pPr>
            <a:r>
              <a:rPr lang="en-IN" sz="1270" kern="100" dirty="0">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07000"/>
              </a:lnSpc>
              <a:spcAft>
                <a:spcPts val="725"/>
              </a:spcAft>
            </a:pPr>
            <a:endParaRPr lang="en-IN" sz="127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725"/>
              </a:spcAft>
            </a:pPr>
            <a:endParaRPr lang="en-IN" sz="127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725"/>
              </a:spcAft>
            </a:pPr>
            <a:endParaRPr lang="en-IN" sz="127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725"/>
              </a:spcAft>
            </a:pPr>
            <a:endParaRPr lang="en-IN" sz="127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725"/>
              </a:spcAft>
            </a:pPr>
            <a:endParaRPr lang="en-IN" sz="127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725"/>
              </a:spcAft>
            </a:pPr>
            <a:endParaRPr lang="en-IN" sz="127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725"/>
              </a:spcAft>
            </a:pPr>
            <a:endParaRPr lang="en-IN" sz="127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725"/>
              </a:spcAft>
            </a:pPr>
            <a:endParaRPr lang="en-IN" sz="127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25"/>
              </a:spcAft>
            </a:pPr>
            <a:endParaRPr lang="en-IN" sz="127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25"/>
              </a:spcAft>
            </a:pPr>
            <a:endParaRPr lang="en-IN" sz="127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25"/>
              </a:spcAft>
            </a:pPr>
            <a:endParaRPr lang="en-IN" sz="127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25"/>
              </a:spcAft>
            </a:pPr>
            <a:r>
              <a:rPr lang="en-IN" sz="1270" kern="100" dirty="0">
                <a:latin typeface="Times New Roman" panose="02020603050405020304" pitchFamily="18" charset="0"/>
                <a:ea typeface="Calibri" panose="020F0502020204030204" pitchFamily="34" charset="0"/>
                <a:cs typeface="Times New Roman" panose="02020603050405020304" pitchFamily="18" charset="0"/>
              </a:rPr>
              <a:t>The fuselage is designed to have sufficient volume to carry the payloads and other necessary equipment while having a minimum wetted area to minimize drag. The fuselage is made of two main sections, the first one being the front part dedicated to carry payloads and the second being the thin cylindrical second part that basically connects the main fuselage with the empennage. </a:t>
            </a:r>
            <a:endParaRPr lang="en-IN" sz="127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725"/>
              </a:spcAft>
            </a:pPr>
            <a:r>
              <a:rPr lang="en-IN" sz="1270" kern="100" dirty="0">
                <a:latin typeface="Times New Roman" panose="02020603050405020304" pitchFamily="18" charset="0"/>
                <a:ea typeface="Calibri" panose="020F0502020204030204" pitchFamily="34" charset="0"/>
                <a:cs typeface="Times New Roman" panose="02020603050405020304" pitchFamily="18" charset="0"/>
              </a:rPr>
              <a:t>The front part is made using two elliptical sections connected together by a cylindrical section. The front ellipse holds the motor and esc, the middle part houses the batteries and payload and the third section houses the electronics</a:t>
            </a:r>
            <a:endParaRPr lang="en-IN" sz="1632" dirty="0"/>
          </a:p>
        </p:txBody>
      </p:sp>
      <p:sp>
        <p:nvSpPr>
          <p:cNvPr id="7" name="TextBox 6">
            <a:extLst>
              <a:ext uri="{FF2B5EF4-FFF2-40B4-BE49-F238E27FC236}">
                <a16:creationId xmlns:a16="http://schemas.microsoft.com/office/drawing/2014/main" id="{5CBBD2B6-4CA2-696E-12A4-E3C8D34FF414}"/>
              </a:ext>
            </a:extLst>
          </p:cNvPr>
          <p:cNvSpPr txBox="1"/>
          <p:nvPr/>
        </p:nvSpPr>
        <p:spPr>
          <a:xfrm>
            <a:off x="5045048" y="4813907"/>
            <a:ext cx="1441292" cy="287771"/>
          </a:xfrm>
          <a:prstGeom prst="rect">
            <a:avLst/>
          </a:prstGeom>
          <a:noFill/>
        </p:spPr>
        <p:txBody>
          <a:bodyPr wrap="none" rtlCol="0">
            <a:spAutoFit/>
          </a:bodyPr>
          <a:lstStyle/>
          <a:p>
            <a:r>
              <a:rPr lang="en-IN" sz="1270" b="1" dirty="0"/>
              <a:t>Design of Fuselage</a:t>
            </a:r>
          </a:p>
        </p:txBody>
      </p:sp>
      <p:pic>
        <p:nvPicPr>
          <p:cNvPr id="11" name="Picture 10">
            <a:extLst>
              <a:ext uri="{FF2B5EF4-FFF2-40B4-BE49-F238E27FC236}">
                <a16:creationId xmlns:a16="http://schemas.microsoft.com/office/drawing/2014/main" id="{8D8F7F82-BADC-0FB8-9DE7-C02AEF4AB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185311" y="-143420"/>
            <a:ext cx="3372514" cy="6365675"/>
          </a:xfrm>
          <a:prstGeom prst="rect">
            <a:avLst/>
          </a:prstGeom>
        </p:spPr>
      </p:pic>
    </p:spTree>
    <p:extLst>
      <p:ext uri="{BB962C8B-B14F-4D97-AF65-F5344CB8AC3E}">
        <p14:creationId xmlns:p14="http://schemas.microsoft.com/office/powerpoint/2010/main" val="404094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54F9449-4FA2-83DA-EAD7-62839D49AF0B}"/>
              </a:ext>
            </a:extLst>
          </p:cNvPr>
          <p:cNvPicPr>
            <a:picLocks noChangeAspect="1"/>
          </p:cNvPicPr>
          <p:nvPr/>
        </p:nvPicPr>
        <p:blipFill>
          <a:blip r:embed="rId2"/>
          <a:stretch>
            <a:fillRect/>
          </a:stretch>
        </p:blipFill>
        <p:spPr>
          <a:xfrm>
            <a:off x="729020" y="375857"/>
            <a:ext cx="10528260" cy="5769908"/>
          </a:xfrm>
          <a:prstGeom prst="rect">
            <a:avLst/>
          </a:prstGeom>
        </p:spPr>
      </p:pic>
    </p:spTree>
    <p:extLst>
      <p:ext uri="{BB962C8B-B14F-4D97-AF65-F5344CB8AC3E}">
        <p14:creationId xmlns:p14="http://schemas.microsoft.com/office/powerpoint/2010/main" val="2102721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2AA048-ABCD-6C90-AF40-46D2F2E14D5F}"/>
              </a:ext>
            </a:extLst>
          </p:cNvPr>
          <p:cNvPicPr>
            <a:picLocks noChangeAspect="1"/>
          </p:cNvPicPr>
          <p:nvPr/>
        </p:nvPicPr>
        <p:blipFill>
          <a:blip r:embed="rId2"/>
          <a:stretch>
            <a:fillRect/>
          </a:stretch>
        </p:blipFill>
        <p:spPr>
          <a:xfrm>
            <a:off x="1580758" y="392167"/>
            <a:ext cx="9030483" cy="6073666"/>
          </a:xfrm>
          <a:prstGeom prst="rect">
            <a:avLst/>
          </a:prstGeom>
        </p:spPr>
      </p:pic>
    </p:spTree>
    <p:extLst>
      <p:ext uri="{BB962C8B-B14F-4D97-AF65-F5344CB8AC3E}">
        <p14:creationId xmlns:p14="http://schemas.microsoft.com/office/powerpoint/2010/main" val="2159715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9775"/>
            <a:ext cx="10515600" cy="687705"/>
          </a:xfrm>
        </p:spPr>
        <p:txBody>
          <a:bodyPr>
            <a:normAutofit fontScale="90000"/>
          </a:bodyPr>
          <a:lstStyle/>
          <a:p>
            <a:br>
              <a:rPr lang="en-IN" b="0" i="0" dirty="0">
                <a:solidFill>
                  <a:srgbClr val="202124"/>
                </a:solidFill>
                <a:effectLst/>
                <a:latin typeface="Times New Roman" panose="02020603050405020304" pitchFamily="18" charset="0"/>
                <a:cs typeface="Times New Roman" panose="02020603050405020304" pitchFamily="18" charset="0"/>
              </a:rPr>
            </a:br>
            <a:r>
              <a:rPr lang="en-US" altLang="en-IN" b="0" i="0" dirty="0">
                <a:solidFill>
                  <a:srgbClr val="202124"/>
                </a:solidFill>
                <a:effectLst/>
                <a:latin typeface="Times New Roman" panose="02020603050405020304" pitchFamily="18" charset="0"/>
                <a:cs typeface="Times New Roman" panose="02020603050405020304" pitchFamily="18" charset="0"/>
              </a:rPr>
              <a:t>              </a:t>
            </a:r>
            <a:r>
              <a:rPr lang="en-IN" dirty="0">
                <a:solidFill>
                  <a:srgbClr val="202124"/>
                </a:solidFill>
                <a:effectLst/>
                <a:latin typeface="Times New Roman" panose="02020603050405020304" pitchFamily="18" charset="0"/>
                <a:cs typeface="Times New Roman" panose="02020603050405020304" pitchFamily="18" charset="0"/>
                <a:sym typeface="+mn-ea"/>
              </a:rPr>
              <a:t>Propeller design and selection</a:t>
            </a:r>
            <a:br>
              <a:rPr lang="en-IN" b="0" i="0" dirty="0">
                <a:solidFill>
                  <a:srgbClr val="202124"/>
                </a:solidFill>
                <a:effectLst/>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pPr algn="l"/>
            <a:r>
              <a:rPr lang="en-US" dirty="0">
                <a:solidFill>
                  <a:srgbClr val="4D5156"/>
                </a:solidFill>
                <a:effectLst/>
                <a:latin typeface="Times New Roman" panose="02020603050405020304" pitchFamily="18" charset="0"/>
                <a:cs typeface="Times New Roman" panose="02020603050405020304" pitchFamily="18" charset="0"/>
                <a:sym typeface="+mn-ea"/>
              </a:rPr>
              <a:t>A propeller is </a:t>
            </a:r>
            <a:r>
              <a:rPr lang="en-US" dirty="0">
                <a:solidFill>
                  <a:srgbClr val="040C28"/>
                </a:solidFill>
                <a:effectLst/>
                <a:latin typeface="Times New Roman" panose="02020603050405020304" pitchFamily="18" charset="0"/>
                <a:cs typeface="Times New Roman" panose="02020603050405020304" pitchFamily="18" charset="0"/>
                <a:sym typeface="+mn-ea"/>
              </a:rPr>
              <a:t>a rounded blade that rotates in a circle, helping to move a vehicle by pushing against water or air.</a:t>
            </a:r>
          </a:p>
          <a:p>
            <a:pPr algn="l"/>
            <a:r>
              <a:rPr lang="en-US" dirty="0">
                <a:solidFill>
                  <a:srgbClr val="040C28"/>
                </a:solidFill>
                <a:effectLst/>
                <a:latin typeface="Times New Roman" panose="02020603050405020304" pitchFamily="18" charset="0"/>
                <a:cs typeface="Times New Roman" panose="02020603050405020304" pitchFamily="18" charset="0"/>
                <a:sym typeface="+mn-ea"/>
              </a:rPr>
              <a:t>These characteristics are presented in terms of certain parameters. First these parameters are defined and then typical characteristics of propellers are presented. The procedures for selection of the propeller diameter and obtaining the propeller efficiency for given h, v, BHP and N.</a:t>
            </a:r>
          </a:p>
          <a:p>
            <a:pPr marL="457200" indent="-457200" algn="l">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sym typeface="+mn-ea"/>
              </a:rPr>
              <a:t>From the internet we found “A2212” motor to best fit our design </a:t>
            </a:r>
            <a:r>
              <a:rPr lang="en-US" dirty="0">
                <a:solidFill>
                  <a:srgbClr val="040C28"/>
                </a:solidFill>
                <a:effectLst/>
                <a:latin typeface="Times New Roman" panose="02020603050405020304" pitchFamily="18" charset="0"/>
                <a:cs typeface="Times New Roman" panose="02020603050405020304" pitchFamily="18" charset="0"/>
                <a:sym typeface="+mn-ea"/>
              </a:rPr>
              <a:t> with rpm of 7000</a:t>
            </a:r>
            <a:endParaRPr lang="en-US" b="0" i="0" dirty="0">
              <a:solidFill>
                <a:srgbClr val="040C28"/>
              </a:solidFill>
              <a:effectLst/>
              <a:latin typeface="Times New Roman" panose="02020603050405020304" pitchFamily="18" charset="0"/>
              <a:cs typeface="Times New Roman" panose="02020603050405020304" pitchFamily="18" charset="0"/>
            </a:endParaRPr>
          </a:p>
          <a:p>
            <a:pPr algn="l"/>
            <a:endParaRPr lang="en-US" b="0" i="0" dirty="0">
              <a:solidFill>
                <a:srgbClr val="040C28"/>
              </a:solidFill>
              <a:effectLst/>
              <a:latin typeface="Times New Roman" panose="02020603050405020304" pitchFamily="18" charset="0"/>
              <a:cs typeface="Times New Roman" panose="02020603050405020304" pitchFamily="18" charset="0"/>
            </a:endParaRPr>
          </a:p>
          <a:p>
            <a:pPr algn="l"/>
            <a:endParaRPr lang="en-US" dirty="0">
              <a:solidFill>
                <a:srgbClr val="040C28"/>
              </a:solidFill>
              <a:effectLst/>
              <a:latin typeface="Times New Roman" panose="02020603050405020304" pitchFamily="18" charset="0"/>
              <a:cs typeface="Times New Roman" panose="02020603050405020304" pitchFamily="18" charset="0"/>
              <a:sym typeface="+mn-ea"/>
            </a:endParaRPr>
          </a:p>
          <a:p>
            <a:pPr algn="l"/>
            <a:endParaRPr lang="en-US" b="0" i="0" dirty="0">
              <a:solidFill>
                <a:srgbClr val="040C28"/>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72513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atin typeface="Times New Roman" panose="02020603050405020304" pitchFamily="18" charset="0"/>
                <a:cs typeface="Times New Roman" panose="02020603050405020304" pitchFamily="18" charset="0"/>
              </a:rPr>
              <a:t>The propeller performance is expressed in terms of the following coefficients :-</a:t>
            </a:r>
          </a:p>
        </p:txBody>
      </p:sp>
      <p:pic>
        <p:nvPicPr>
          <p:cNvPr id="4" name="Content Placeholder 3" descr="Screenshot 2023-11-10 021825"/>
          <p:cNvPicPr>
            <a:picLocks noGrp="1" noChangeAspect="1"/>
          </p:cNvPicPr>
          <p:nvPr>
            <p:ph idx="1"/>
          </p:nvPr>
        </p:nvPicPr>
        <p:blipFill>
          <a:blip r:embed="rId2"/>
          <a:stretch>
            <a:fillRect/>
          </a:stretch>
        </p:blipFill>
        <p:spPr>
          <a:xfrm>
            <a:off x="838200" y="1838325"/>
            <a:ext cx="10862945" cy="4256405"/>
          </a:xfrm>
          <a:prstGeom prst="rect">
            <a:avLst/>
          </a:prstGeom>
        </p:spPr>
      </p:pic>
    </p:spTree>
    <p:extLst>
      <p:ext uri="{BB962C8B-B14F-4D97-AF65-F5344CB8AC3E}">
        <p14:creationId xmlns:p14="http://schemas.microsoft.com/office/powerpoint/2010/main" val="280891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F06149B-15AF-19E3-BA1E-1740C01B1960}"/>
              </a:ext>
            </a:extLst>
          </p:cNvPr>
          <p:cNvGrpSpPr/>
          <p:nvPr/>
        </p:nvGrpSpPr>
        <p:grpSpPr>
          <a:xfrm rot="5400000">
            <a:off x="-2048523" y="1417001"/>
            <a:ext cx="4791212" cy="4722180"/>
            <a:chOff x="-2505001" y="1045028"/>
            <a:chExt cx="5542115" cy="5208531"/>
          </a:xfrm>
        </p:grpSpPr>
        <p:pic>
          <p:nvPicPr>
            <p:cNvPr id="71" name="Picture 70">
              <a:extLst>
                <a:ext uri="{FF2B5EF4-FFF2-40B4-BE49-F238E27FC236}">
                  <a16:creationId xmlns:a16="http://schemas.microsoft.com/office/drawing/2014/main" id="{850C8A27-2C74-4814-6383-C14B1CCA4D9C}"/>
                </a:ext>
              </a:extLst>
            </p:cNvPr>
            <p:cNvPicPr>
              <a:picLocks noChangeAspect="1"/>
            </p:cNvPicPr>
            <p:nvPr/>
          </p:nvPicPr>
          <p:blipFill>
            <a:blip r:embed="rId2">
              <a:extLst>
                <a:ext uri="{28A0092B-C50C-407E-A947-70E740481C1C}">
                  <a14:useLocalDpi xmlns:a14="http://schemas.microsoft.com/office/drawing/2010/main" val="0"/>
                </a:ext>
              </a:extLst>
            </a:blip>
            <a:srcRect t="4135" r="4885" b="8165"/>
            <a:stretch>
              <a:fillRect/>
            </a:stretch>
          </p:blipFill>
          <p:spPr>
            <a:xfrm rot="7534215">
              <a:off x="-2979625" y="2299836"/>
              <a:ext cx="2088471" cy="1139223"/>
            </a:xfrm>
            <a:custGeom>
              <a:avLst/>
              <a:gdLst>
                <a:gd name="connsiteX0" fmla="*/ 0 w 1789505"/>
                <a:gd name="connsiteY0" fmla="*/ 923239 h 966044"/>
                <a:gd name="connsiteX1" fmla="*/ 0 w 1789505"/>
                <a:gd name="connsiteY1" fmla="*/ 750473 h 966044"/>
                <a:gd name="connsiteX2" fmla="*/ 125566 w 1789505"/>
                <a:gd name="connsiteY2" fmla="*/ 274045 h 966044"/>
                <a:gd name="connsiteX3" fmla="*/ 166980 w 1789505"/>
                <a:gd name="connsiteY3" fmla="*/ 285093 h 966044"/>
                <a:gd name="connsiteX4" fmla="*/ 1407996 w 1789505"/>
                <a:gd name="connsiteY4" fmla="*/ 0 h 966044"/>
                <a:gd name="connsiteX5" fmla="*/ 1789505 w 1789505"/>
                <a:gd name="connsiteY5" fmla="*/ 491217 h 966044"/>
                <a:gd name="connsiteX6" fmla="*/ 195354 w 1789505"/>
                <a:gd name="connsiteY6" fmla="*/ 954687 h 96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9505" h="966044">
                  <a:moveTo>
                    <a:pt x="0" y="923239"/>
                  </a:moveTo>
                  <a:lnTo>
                    <a:pt x="0" y="750473"/>
                  </a:lnTo>
                  <a:lnTo>
                    <a:pt x="125566" y="274045"/>
                  </a:lnTo>
                  <a:lnTo>
                    <a:pt x="166980" y="285093"/>
                  </a:lnTo>
                  <a:cubicBezTo>
                    <a:pt x="584620" y="375262"/>
                    <a:pt x="1040751" y="285224"/>
                    <a:pt x="1407996" y="0"/>
                  </a:cubicBezTo>
                  <a:lnTo>
                    <a:pt x="1789505" y="491217"/>
                  </a:lnTo>
                  <a:cubicBezTo>
                    <a:pt x="1329934" y="848148"/>
                    <a:pt x="755898" y="1012526"/>
                    <a:pt x="195354" y="954687"/>
                  </a:cubicBezTo>
                  <a:close/>
                </a:path>
              </a:pathLst>
            </a:custGeom>
            <a:ln w="19050">
              <a:solidFill>
                <a:schemeClr val="tx1"/>
              </a:solidFill>
            </a:ln>
          </p:spPr>
        </p:pic>
        <p:grpSp>
          <p:nvGrpSpPr>
            <p:cNvPr id="3" name="Group 2">
              <a:extLst>
                <a:ext uri="{FF2B5EF4-FFF2-40B4-BE49-F238E27FC236}">
                  <a16:creationId xmlns:a16="http://schemas.microsoft.com/office/drawing/2014/main" id="{DCB7EE45-76A1-475D-4222-6AA188E05560}"/>
                </a:ext>
              </a:extLst>
            </p:cNvPr>
            <p:cNvGrpSpPr/>
            <p:nvPr/>
          </p:nvGrpSpPr>
          <p:grpSpPr>
            <a:xfrm>
              <a:off x="-2417562" y="1045028"/>
              <a:ext cx="5454676" cy="5208531"/>
              <a:chOff x="-2417562" y="1045028"/>
              <a:chExt cx="5454676" cy="5208530"/>
            </a:xfrm>
          </p:grpSpPr>
          <p:pic>
            <p:nvPicPr>
              <p:cNvPr id="67" name="Picture 66">
                <a:extLst>
                  <a:ext uri="{FF2B5EF4-FFF2-40B4-BE49-F238E27FC236}">
                    <a16:creationId xmlns:a16="http://schemas.microsoft.com/office/drawing/2014/main" id="{B1107DF9-92BB-53AE-CA0B-AA7953508B65}"/>
                  </a:ext>
                </a:extLst>
              </p:cNvPr>
              <p:cNvPicPr>
                <a:picLocks noChangeAspect="1"/>
              </p:cNvPicPr>
              <p:nvPr/>
            </p:nvPicPr>
            <p:blipFill>
              <a:blip r:embed="rId3">
                <a:extLst>
                  <a:ext uri="{28A0092B-C50C-407E-A947-70E740481C1C}">
                    <a14:useLocalDpi xmlns:a14="http://schemas.microsoft.com/office/drawing/2010/main" val="0"/>
                  </a:ext>
                </a:extLst>
              </a:blip>
              <a:srcRect t="19977" r="4485" b="36729"/>
              <a:stretch>
                <a:fillRect/>
              </a:stretch>
            </p:blipFill>
            <p:spPr>
              <a:xfrm rot="2931860">
                <a:off x="-2879081" y="4041260"/>
                <a:ext cx="2083630" cy="1160591"/>
              </a:xfrm>
              <a:custGeom>
                <a:avLst/>
                <a:gdLst>
                  <a:gd name="connsiteX0" fmla="*/ 350480 w 1785357"/>
                  <a:gd name="connsiteY0" fmla="*/ 0 h 984163"/>
                  <a:gd name="connsiteX1" fmla="*/ 1586140 w 1785357"/>
                  <a:gd name="connsiteY1" fmla="*/ 307482 h 984163"/>
                  <a:gd name="connsiteX2" fmla="*/ 1627746 w 1785357"/>
                  <a:gd name="connsiteY2" fmla="*/ 297184 h 984163"/>
                  <a:gd name="connsiteX3" fmla="*/ 1785357 w 1785357"/>
                  <a:gd name="connsiteY3" fmla="*/ 942301 h 984163"/>
                  <a:gd name="connsiteX4" fmla="*/ 161164 w 1785357"/>
                  <a:gd name="connsiteY4" fmla="*/ 628993 h 984163"/>
                  <a:gd name="connsiteX5" fmla="*/ 0 w 1785357"/>
                  <a:gd name="connsiteY5" fmla="*/ 512936 h 984163"/>
                  <a:gd name="connsiteX6" fmla="*/ 0 w 1785357"/>
                  <a:gd name="connsiteY6" fmla="*/ 434808 h 9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357" h="984163">
                    <a:moveTo>
                      <a:pt x="350480" y="0"/>
                    </a:moveTo>
                    <a:cubicBezTo>
                      <a:pt x="712508" y="291817"/>
                      <a:pt x="1166938" y="390085"/>
                      <a:pt x="1586140" y="307482"/>
                    </a:cubicBezTo>
                    <a:lnTo>
                      <a:pt x="1627746" y="297184"/>
                    </a:lnTo>
                    <a:lnTo>
                      <a:pt x="1785357" y="942301"/>
                    </a:lnTo>
                    <a:cubicBezTo>
                      <a:pt x="1229165" y="1054199"/>
                      <a:pt x="645301" y="939106"/>
                      <a:pt x="161164" y="628993"/>
                    </a:cubicBezTo>
                    <a:lnTo>
                      <a:pt x="0" y="512936"/>
                    </a:lnTo>
                    <a:lnTo>
                      <a:pt x="0" y="434808"/>
                    </a:lnTo>
                    <a:close/>
                  </a:path>
                </a:pathLst>
              </a:custGeom>
              <a:ln w="19050">
                <a:solidFill>
                  <a:schemeClr val="tx1"/>
                </a:solidFill>
              </a:ln>
            </p:spPr>
          </p:pic>
          <p:pic>
            <p:nvPicPr>
              <p:cNvPr id="64" name="Picture 63">
                <a:extLst>
                  <a:ext uri="{FF2B5EF4-FFF2-40B4-BE49-F238E27FC236}">
                    <a16:creationId xmlns:a16="http://schemas.microsoft.com/office/drawing/2014/main" id="{119CE60E-4B62-0E15-5E1D-5AB6CDFED414}"/>
                  </a:ext>
                </a:extLst>
              </p:cNvPr>
              <p:cNvPicPr>
                <a:picLocks noChangeAspect="1"/>
              </p:cNvPicPr>
              <p:nvPr/>
            </p:nvPicPr>
            <p:blipFill>
              <a:blip r:embed="rId4">
                <a:extLst>
                  <a:ext uri="{28A0092B-C50C-407E-A947-70E740481C1C}">
                    <a14:useLocalDpi xmlns:a14="http://schemas.microsoft.com/office/drawing/2010/main" val="0"/>
                  </a:ext>
                </a:extLst>
              </a:blip>
              <a:srcRect l="9836" r="4815" b="32226"/>
              <a:stretch>
                <a:fillRect/>
              </a:stretch>
            </p:blipFill>
            <p:spPr>
              <a:xfrm rot="829215">
                <a:off x="-1397006" y="5286991"/>
                <a:ext cx="2146215" cy="966567"/>
              </a:xfrm>
              <a:custGeom>
                <a:avLst/>
                <a:gdLst>
                  <a:gd name="connsiteX0" fmla="*/ 241393 w 1819957"/>
                  <a:gd name="connsiteY0" fmla="*/ 34601 h 828202"/>
                  <a:gd name="connsiteX1" fmla="*/ 334253 w 1819957"/>
                  <a:gd name="connsiteY1" fmla="*/ 70515 h 828202"/>
                  <a:gd name="connsiteX2" fmla="*/ 1196451 w 1819957"/>
                  <a:gd name="connsiteY2" fmla="*/ 87944 h 828202"/>
                  <a:gd name="connsiteX3" fmla="*/ 1339029 w 1819957"/>
                  <a:gd name="connsiteY3" fmla="*/ 38788 h 828202"/>
                  <a:gd name="connsiteX4" fmla="*/ 1422589 w 1819957"/>
                  <a:gd name="connsiteY4" fmla="*/ 0 h 828202"/>
                  <a:gd name="connsiteX5" fmla="*/ 1512679 w 1819957"/>
                  <a:gd name="connsiteY5" fmla="*/ 0 h 828202"/>
                  <a:gd name="connsiteX6" fmla="*/ 1819957 w 1819957"/>
                  <a:gd name="connsiteY6" fmla="*/ 567635 h 828202"/>
                  <a:gd name="connsiteX7" fmla="*/ 0 w 1819957"/>
                  <a:gd name="connsiteY7" fmla="*/ 653268 h 82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9957" h="828202">
                    <a:moveTo>
                      <a:pt x="241393" y="34601"/>
                    </a:moveTo>
                    <a:lnTo>
                      <a:pt x="334253" y="70515"/>
                    </a:lnTo>
                    <a:cubicBezTo>
                      <a:pt x="604871" y="160449"/>
                      <a:pt x="903310" y="172471"/>
                      <a:pt x="1196451" y="87944"/>
                    </a:cubicBezTo>
                    <a:cubicBezTo>
                      <a:pt x="1245309" y="73855"/>
                      <a:pt x="1292862" y="57419"/>
                      <a:pt x="1339029" y="38788"/>
                    </a:cubicBezTo>
                    <a:lnTo>
                      <a:pt x="1422589" y="0"/>
                    </a:lnTo>
                    <a:lnTo>
                      <a:pt x="1512679" y="0"/>
                    </a:lnTo>
                    <a:lnTo>
                      <a:pt x="1819957" y="567635"/>
                    </a:lnTo>
                    <a:cubicBezTo>
                      <a:pt x="1263702" y="882044"/>
                      <a:pt x="593843" y="913561"/>
                      <a:pt x="0" y="653268"/>
                    </a:cubicBezTo>
                    <a:close/>
                  </a:path>
                </a:pathLst>
              </a:custGeom>
              <a:ln w="19050">
                <a:solidFill>
                  <a:schemeClr val="tx1"/>
                </a:solidFill>
              </a:ln>
            </p:spPr>
          </p:pic>
          <p:pic>
            <p:nvPicPr>
              <p:cNvPr id="61" name="Picture 60">
                <a:extLst>
                  <a:ext uri="{FF2B5EF4-FFF2-40B4-BE49-F238E27FC236}">
                    <a16:creationId xmlns:a16="http://schemas.microsoft.com/office/drawing/2014/main" id="{F684DB31-5E7B-DFCE-502C-500E8EC58573}"/>
                  </a:ext>
                </a:extLst>
              </p:cNvPr>
              <p:cNvPicPr>
                <a:picLocks noChangeAspect="1"/>
              </p:cNvPicPr>
              <p:nvPr/>
            </p:nvPicPr>
            <p:blipFill>
              <a:blip r:embed="rId5">
                <a:extLst>
                  <a:ext uri="{28A0092B-C50C-407E-A947-70E740481C1C}">
                    <a14:useLocalDpi xmlns:a14="http://schemas.microsoft.com/office/drawing/2010/main" val="0"/>
                  </a:ext>
                </a:extLst>
              </a:blip>
              <a:srcRect l="4027" t="22035" r="1989" b="3435"/>
              <a:stretch>
                <a:fillRect/>
              </a:stretch>
            </p:blipFill>
            <p:spPr>
              <a:xfrm rot="19061547">
                <a:off x="390622" y="4802405"/>
                <a:ext cx="2180247" cy="962474"/>
              </a:xfrm>
              <a:custGeom>
                <a:avLst/>
                <a:gdLst>
                  <a:gd name="connsiteX0" fmla="*/ 1597432 w 1848816"/>
                  <a:gd name="connsiteY0" fmla="*/ 32490 h 824695"/>
                  <a:gd name="connsiteX1" fmla="*/ 1848816 w 1848816"/>
                  <a:gd name="connsiteY1" fmla="*/ 616576 h 824695"/>
                  <a:gd name="connsiteX2" fmla="*/ 0 w 1848816"/>
                  <a:gd name="connsiteY2" fmla="*/ 607255 h 824695"/>
                  <a:gd name="connsiteX3" fmla="*/ 318813 w 1848816"/>
                  <a:gd name="connsiteY3" fmla="*/ 0 h 824695"/>
                  <a:gd name="connsiteX4" fmla="*/ 429422 w 1848816"/>
                  <a:gd name="connsiteY4" fmla="*/ 52523 h 824695"/>
                  <a:gd name="connsiteX5" fmla="*/ 1546368 w 1848816"/>
                  <a:gd name="connsiteY5" fmla="*/ 55860 h 82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8816" h="824695">
                    <a:moveTo>
                      <a:pt x="1597432" y="32490"/>
                    </a:moveTo>
                    <a:lnTo>
                      <a:pt x="1848816" y="616576"/>
                    </a:lnTo>
                    <a:cubicBezTo>
                      <a:pt x="1251555" y="897302"/>
                      <a:pt x="571074" y="893872"/>
                      <a:pt x="0" y="607255"/>
                    </a:cubicBezTo>
                    <a:lnTo>
                      <a:pt x="318813" y="0"/>
                    </a:lnTo>
                    <a:lnTo>
                      <a:pt x="429422" y="52523"/>
                    </a:lnTo>
                    <a:cubicBezTo>
                      <a:pt x="786956" y="200649"/>
                      <a:pt x="1189164" y="198928"/>
                      <a:pt x="1546368" y="55860"/>
                    </a:cubicBezTo>
                    <a:close/>
                  </a:path>
                </a:pathLst>
              </a:custGeom>
              <a:ln w="19050">
                <a:solidFill>
                  <a:schemeClr val="tx1"/>
                </a:solidFill>
              </a:ln>
            </p:spPr>
          </p:pic>
          <p:pic>
            <p:nvPicPr>
              <p:cNvPr id="56" name="Picture 55">
                <a:extLst>
                  <a:ext uri="{FF2B5EF4-FFF2-40B4-BE49-F238E27FC236}">
                    <a16:creationId xmlns:a16="http://schemas.microsoft.com/office/drawing/2014/main" id="{B4A54771-822E-A747-5F65-F79733B5C430}"/>
                  </a:ext>
                </a:extLst>
              </p:cNvPr>
              <p:cNvPicPr>
                <a:picLocks noChangeAspect="1"/>
              </p:cNvPicPr>
              <p:nvPr/>
            </p:nvPicPr>
            <p:blipFill>
              <a:blip r:embed="rId6">
                <a:extLst>
                  <a:ext uri="{28A0092B-C50C-407E-A947-70E740481C1C}">
                    <a14:useLocalDpi xmlns:a14="http://schemas.microsoft.com/office/drawing/2010/main" val="0"/>
                  </a:ext>
                </a:extLst>
              </a:blip>
              <a:srcRect l="22711" t="31102" r="8890"/>
              <a:stretch>
                <a:fillRect/>
              </a:stretch>
            </p:blipFill>
            <p:spPr>
              <a:xfrm rot="3483737">
                <a:off x="1301710" y="2892349"/>
                <a:ext cx="1961709" cy="1509098"/>
              </a:xfrm>
              <a:custGeom>
                <a:avLst/>
                <a:gdLst>
                  <a:gd name="connsiteX0" fmla="*/ 33320 w 1680889"/>
                  <a:gd name="connsiteY0" fmla="*/ 0 h 1279692"/>
                  <a:gd name="connsiteX1" fmla="*/ 1680889 w 1680889"/>
                  <a:gd name="connsiteY1" fmla="*/ 938750 h 1279692"/>
                  <a:gd name="connsiteX2" fmla="*/ 1168822 w 1680889"/>
                  <a:gd name="connsiteY2" fmla="*/ 1279692 h 1279692"/>
                  <a:gd name="connsiteX3" fmla="*/ 1143572 w 1680889"/>
                  <a:gd name="connsiteY3" fmla="*/ 1279692 h 1279692"/>
                  <a:gd name="connsiteX4" fmla="*/ 1100797 w 1680889"/>
                  <a:gd name="connsiteY4" fmla="*/ 1218516 h 1279692"/>
                  <a:gd name="connsiteX5" fmla="*/ 651884 w 1680889"/>
                  <a:gd name="connsiteY5" fmla="*/ 829510 h 1279692"/>
                  <a:gd name="connsiteX6" fmla="*/ 88356 w 1680889"/>
                  <a:gd name="connsiteY6" fmla="*/ 641665 h 1279692"/>
                  <a:gd name="connsiteX7" fmla="*/ 0 w 1680889"/>
                  <a:gd name="connsiteY7" fmla="*/ 635010 h 127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0889" h="1279692">
                    <a:moveTo>
                      <a:pt x="33320" y="0"/>
                    </a:moveTo>
                    <a:cubicBezTo>
                      <a:pt x="690844" y="56273"/>
                      <a:pt x="1297250" y="401791"/>
                      <a:pt x="1680889" y="938750"/>
                    </a:cubicBezTo>
                    <a:lnTo>
                      <a:pt x="1168822" y="1279692"/>
                    </a:lnTo>
                    <a:lnTo>
                      <a:pt x="1143572" y="1279692"/>
                    </a:lnTo>
                    <a:lnTo>
                      <a:pt x="1100797" y="1218516"/>
                    </a:lnTo>
                    <a:cubicBezTo>
                      <a:pt x="982107" y="1065100"/>
                      <a:pt x="831448" y="931819"/>
                      <a:pt x="651884" y="829510"/>
                    </a:cubicBezTo>
                    <a:cubicBezTo>
                      <a:pt x="472320" y="727200"/>
                      <a:pt x="280849" y="665549"/>
                      <a:pt x="88356" y="641665"/>
                    </a:cubicBezTo>
                    <a:lnTo>
                      <a:pt x="0" y="635010"/>
                    </a:lnTo>
                    <a:close/>
                  </a:path>
                </a:pathLst>
              </a:custGeom>
              <a:ln w="19050">
                <a:solidFill>
                  <a:schemeClr val="tx1"/>
                </a:solidFill>
                <a:prstDash val="solid"/>
              </a:ln>
            </p:spPr>
          </p:pic>
          <p:pic>
            <p:nvPicPr>
              <p:cNvPr id="40" name="Picture 39">
                <a:extLst>
                  <a:ext uri="{FF2B5EF4-FFF2-40B4-BE49-F238E27FC236}">
                    <a16:creationId xmlns:a16="http://schemas.microsoft.com/office/drawing/2014/main" id="{2DDFBC9A-5063-9BF3-B837-85E0A9727739}"/>
                  </a:ext>
                </a:extLst>
              </p:cNvPr>
              <p:cNvPicPr>
                <a:picLocks noChangeAspect="1"/>
              </p:cNvPicPr>
              <p:nvPr/>
            </p:nvPicPr>
            <p:blipFill>
              <a:blip r:embed="rId7">
                <a:extLst>
                  <a:ext uri="{28A0092B-C50C-407E-A947-70E740481C1C}">
                    <a14:useLocalDpi xmlns:a14="http://schemas.microsoft.com/office/drawing/2010/main" val="0"/>
                  </a:ext>
                </a:extLst>
              </a:blip>
              <a:srcRect l="9573" t="10908" r="70943" b="16165"/>
              <a:stretch>
                <a:fillRect/>
              </a:stretch>
            </p:blipFill>
            <p:spPr>
              <a:xfrm rot="18736029">
                <a:off x="805039" y="833830"/>
                <a:ext cx="1022515" cy="2172700"/>
              </a:xfrm>
              <a:custGeom>
                <a:avLst/>
                <a:gdLst>
                  <a:gd name="connsiteX0" fmla="*/ 580438 w 876141"/>
                  <a:gd name="connsiteY0" fmla="*/ 0 h 1842415"/>
                  <a:gd name="connsiteX1" fmla="*/ 734438 w 876141"/>
                  <a:gd name="connsiteY1" fmla="*/ 1842415 h 1842415"/>
                  <a:gd name="connsiteX2" fmla="*/ 132468 w 876141"/>
                  <a:gd name="connsiteY2" fmla="*/ 1637518 h 1842415"/>
                  <a:gd name="connsiteX3" fmla="*/ 151770 w 876141"/>
                  <a:gd name="connsiteY3" fmla="*/ 1584782 h 1842415"/>
                  <a:gd name="connsiteX4" fmla="*/ 61019 w 876141"/>
                  <a:gd name="connsiteY4" fmla="*/ 471523 h 1842415"/>
                  <a:gd name="connsiteX5" fmla="*/ 0 w 876141"/>
                  <a:gd name="connsiteY5" fmla="*/ 365365 h 184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141" h="1842415">
                    <a:moveTo>
                      <a:pt x="580438" y="0"/>
                    </a:moveTo>
                    <a:cubicBezTo>
                      <a:pt x="910873" y="546889"/>
                      <a:pt x="967556" y="1225014"/>
                      <a:pt x="734438" y="1842415"/>
                    </a:cubicBezTo>
                    <a:lnTo>
                      <a:pt x="132468" y="1637518"/>
                    </a:lnTo>
                    <a:lnTo>
                      <a:pt x="151770" y="1584782"/>
                    </a:lnTo>
                    <a:cubicBezTo>
                      <a:pt x="266440" y="1217476"/>
                      <a:pt x="236675" y="816367"/>
                      <a:pt x="61019" y="471523"/>
                    </a:cubicBezTo>
                    <a:lnTo>
                      <a:pt x="0" y="365365"/>
                    </a:lnTo>
                    <a:close/>
                  </a:path>
                </a:pathLst>
              </a:custGeom>
              <a:ln w="12700">
                <a:solidFill>
                  <a:schemeClr val="tx1"/>
                </a:solidFill>
                <a:prstDash val="solid"/>
              </a:ln>
            </p:spPr>
          </p:pic>
          <p:pic>
            <p:nvPicPr>
              <p:cNvPr id="31" name="Picture 30">
                <a:extLst>
                  <a:ext uri="{FF2B5EF4-FFF2-40B4-BE49-F238E27FC236}">
                    <a16:creationId xmlns:a16="http://schemas.microsoft.com/office/drawing/2014/main" id="{37337D01-C034-DD83-D7AA-49BAE43A07C7}"/>
                  </a:ext>
                </a:extLst>
              </p:cNvPr>
              <p:cNvPicPr>
                <a:picLocks noChangeAspect="1"/>
              </p:cNvPicPr>
              <p:nvPr/>
            </p:nvPicPr>
            <p:blipFill>
              <a:blip r:embed="rId8">
                <a:extLst>
                  <a:ext uri="{28A0092B-C50C-407E-A947-70E740481C1C}">
                    <a14:useLocalDpi xmlns:a14="http://schemas.microsoft.com/office/drawing/2010/main" val="0"/>
                  </a:ext>
                </a:extLst>
              </a:blip>
              <a:srcRect l="9573" t="1597" r="18441"/>
              <a:stretch>
                <a:fillRect/>
              </a:stretch>
            </p:blipFill>
            <p:spPr>
              <a:xfrm rot="16064112">
                <a:off x="-1195755" y="642139"/>
                <a:ext cx="1172127" cy="1977905"/>
              </a:xfrm>
              <a:custGeom>
                <a:avLst/>
                <a:gdLst>
                  <a:gd name="connsiteX0" fmla="*/ 527564 w 1004336"/>
                  <a:gd name="connsiteY0" fmla="*/ 0 h 1677233"/>
                  <a:gd name="connsiteX1" fmla="*/ 990890 w 1004336"/>
                  <a:gd name="connsiteY1" fmla="*/ 1538258 h 1677233"/>
                  <a:gd name="connsiteX2" fmla="*/ 966344 w 1004336"/>
                  <a:gd name="connsiteY2" fmla="*/ 1677233 h 1677233"/>
                  <a:gd name="connsiteX3" fmla="*/ 514458 w 1004336"/>
                  <a:gd name="connsiteY3" fmla="*/ 1677233 h 1677233"/>
                  <a:gd name="connsiteX4" fmla="*/ 279525 w 1004336"/>
                  <a:gd name="connsiteY4" fmla="*/ 1625825 h 1677233"/>
                  <a:gd name="connsiteX5" fmla="*/ 285456 w 1004336"/>
                  <a:gd name="connsiteY5" fmla="*/ 1603122 h 1677233"/>
                  <a:gd name="connsiteX6" fmla="*/ 315865 w 1004336"/>
                  <a:gd name="connsiteY6" fmla="*/ 1306243 h 1677233"/>
                  <a:gd name="connsiteX7" fmla="*/ 60235 w 1004336"/>
                  <a:gd name="connsiteY7" fmla="*/ 482627 h 1677233"/>
                  <a:gd name="connsiteX8" fmla="*/ 0 w 1004336"/>
                  <a:gd name="connsiteY8" fmla="*/ 403353 h 167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4336" h="1677233">
                    <a:moveTo>
                      <a:pt x="527564" y="0"/>
                    </a:moveTo>
                    <a:cubicBezTo>
                      <a:pt x="890372" y="436168"/>
                      <a:pt x="1054631" y="990158"/>
                      <a:pt x="990890" y="1538258"/>
                    </a:cubicBezTo>
                    <a:lnTo>
                      <a:pt x="966344" y="1677233"/>
                    </a:lnTo>
                    <a:lnTo>
                      <a:pt x="514458" y="1677233"/>
                    </a:lnTo>
                    <a:lnTo>
                      <a:pt x="279525" y="1625825"/>
                    </a:lnTo>
                    <a:lnTo>
                      <a:pt x="285456" y="1603122"/>
                    </a:lnTo>
                    <a:cubicBezTo>
                      <a:pt x="305394" y="1507227"/>
                      <a:pt x="315865" y="1407939"/>
                      <a:pt x="315865" y="1306243"/>
                    </a:cubicBezTo>
                    <a:cubicBezTo>
                      <a:pt x="315865" y="1001158"/>
                      <a:pt x="221627" y="717733"/>
                      <a:pt x="60235" y="482627"/>
                    </a:cubicBezTo>
                    <a:lnTo>
                      <a:pt x="0" y="403353"/>
                    </a:lnTo>
                    <a:close/>
                  </a:path>
                </a:pathLst>
              </a:custGeom>
              <a:ln w="12700">
                <a:solidFill>
                  <a:schemeClr val="tx1"/>
                </a:solidFill>
                <a:prstDash val="solid"/>
              </a:ln>
            </p:spPr>
          </p:pic>
        </p:grpSp>
      </p:grpSp>
      <p:sp>
        <p:nvSpPr>
          <p:cNvPr id="72" name="TextBox 71">
            <a:extLst>
              <a:ext uri="{FF2B5EF4-FFF2-40B4-BE49-F238E27FC236}">
                <a16:creationId xmlns:a16="http://schemas.microsoft.com/office/drawing/2014/main" id="{75C15CA5-EAB0-7D26-B24C-82248FF36149}"/>
              </a:ext>
            </a:extLst>
          </p:cNvPr>
          <p:cNvSpPr txBox="1"/>
          <p:nvPr/>
        </p:nvSpPr>
        <p:spPr>
          <a:xfrm>
            <a:off x="0" y="2931491"/>
            <a:ext cx="2642808" cy="1323439"/>
          </a:xfrm>
          <a:prstGeom prst="rect">
            <a:avLst/>
          </a:prstGeom>
          <a:noFill/>
          <a:ln>
            <a:noFill/>
          </a:ln>
          <a:effectLst>
            <a:glow rad="139700">
              <a:schemeClr val="accent4">
                <a:satMod val="175000"/>
                <a:alpha val="40000"/>
              </a:schemeClr>
            </a:glow>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IN" sz="4000" dirty="0">
                <a:solidFill>
                  <a:schemeClr val="tx1"/>
                </a:solidFill>
                <a:latin typeface="Times New Roman" panose="02020603050405020304" pitchFamily="18" charset="0"/>
                <a:cs typeface="Times New Roman" panose="02020603050405020304" pitchFamily="18" charset="0"/>
              </a:rPr>
              <a:t>Design </a:t>
            </a:r>
          </a:p>
          <a:p>
            <a:r>
              <a:rPr lang="en-IN" sz="4000" dirty="0">
                <a:solidFill>
                  <a:schemeClr val="tx1"/>
                </a:solidFill>
                <a:latin typeface="Times New Roman" panose="02020603050405020304" pitchFamily="18" charset="0"/>
                <a:cs typeface="Times New Roman" panose="02020603050405020304" pitchFamily="18" charset="0"/>
              </a:rPr>
              <a:t>Process</a:t>
            </a:r>
          </a:p>
        </p:txBody>
      </p:sp>
      <p:sp>
        <p:nvSpPr>
          <p:cNvPr id="5" name="TextBox 4">
            <a:extLst>
              <a:ext uri="{FF2B5EF4-FFF2-40B4-BE49-F238E27FC236}">
                <a16:creationId xmlns:a16="http://schemas.microsoft.com/office/drawing/2014/main" id="{94C5D49C-41A8-3E1F-5659-C59AC6F89740}"/>
              </a:ext>
            </a:extLst>
          </p:cNvPr>
          <p:cNvSpPr txBox="1"/>
          <p:nvPr/>
        </p:nvSpPr>
        <p:spPr>
          <a:xfrm>
            <a:off x="3033796" y="836595"/>
            <a:ext cx="8621486" cy="107721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1600" dirty="0"/>
              <a:t>The design process begins with a specific set of requirements established by the given constraints. An initial layout is analyzed to estimate the aerodynamics and weight fractions in comparison with previous designs. The results incorporate the approximate wing and tail geometries, fuselage shape, and major components positioning.</a:t>
            </a:r>
            <a:endParaRPr lang="en-IN" sz="1600" dirty="0"/>
          </a:p>
        </p:txBody>
      </p:sp>
      <p:sp>
        <p:nvSpPr>
          <p:cNvPr id="6" name="TextBox 5">
            <a:extLst>
              <a:ext uri="{FF2B5EF4-FFF2-40B4-BE49-F238E27FC236}">
                <a16:creationId xmlns:a16="http://schemas.microsoft.com/office/drawing/2014/main" id="{80D41961-D359-ED07-B04C-D88CBAD8BFA8}"/>
              </a:ext>
            </a:extLst>
          </p:cNvPr>
          <p:cNvSpPr txBox="1"/>
          <p:nvPr/>
        </p:nvSpPr>
        <p:spPr>
          <a:xfrm>
            <a:off x="5818760" y="126461"/>
            <a:ext cx="2801568" cy="604230"/>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Design Process</a:t>
            </a:r>
          </a:p>
        </p:txBody>
      </p:sp>
      <p:cxnSp>
        <p:nvCxnSpPr>
          <p:cNvPr id="7" name="Straight Connector 6">
            <a:extLst>
              <a:ext uri="{FF2B5EF4-FFF2-40B4-BE49-F238E27FC236}">
                <a16:creationId xmlns:a16="http://schemas.microsoft.com/office/drawing/2014/main" id="{DFFFD97B-FFD1-0650-DC08-D7A87DF7E32B}"/>
              </a:ext>
            </a:extLst>
          </p:cNvPr>
          <p:cNvCxnSpPr/>
          <p:nvPr/>
        </p:nvCxnSpPr>
        <p:spPr>
          <a:xfrm>
            <a:off x="3033796" y="730691"/>
            <a:ext cx="8621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EE01FB5-EF3F-B593-BC7F-15516DDB6C94}"/>
              </a:ext>
            </a:extLst>
          </p:cNvPr>
          <p:cNvSpPr txBox="1"/>
          <p:nvPr/>
        </p:nvSpPr>
        <p:spPr>
          <a:xfrm>
            <a:off x="5891112" y="2019716"/>
            <a:ext cx="2581679" cy="473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IN" sz="2400" b="1" dirty="0">
                <a:latin typeface="Times New Roman" panose="02020603050405020304" pitchFamily="18" charset="0"/>
                <a:cs typeface="Times New Roman" panose="02020603050405020304" pitchFamily="18" charset="0"/>
              </a:rPr>
              <a:t>Given Constraints</a:t>
            </a:r>
          </a:p>
        </p:txBody>
      </p:sp>
      <p:sp>
        <p:nvSpPr>
          <p:cNvPr id="9" name="TextBox 8">
            <a:extLst>
              <a:ext uri="{FF2B5EF4-FFF2-40B4-BE49-F238E27FC236}">
                <a16:creationId xmlns:a16="http://schemas.microsoft.com/office/drawing/2014/main" id="{88D0AB4E-95D3-9511-8BD1-955E9271F1C2}"/>
              </a:ext>
            </a:extLst>
          </p:cNvPr>
          <p:cNvSpPr txBox="1"/>
          <p:nvPr/>
        </p:nvSpPr>
        <p:spPr>
          <a:xfrm>
            <a:off x="2950963" y="2613807"/>
            <a:ext cx="9072509" cy="107721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wingspan and chord length are taken as 1.4m and 100mm respectively (the maximum allowed value)</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Endurance = 1 hours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Available Total Battery Energy &lt;= 100Wh</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Payload weight = 20% of Takeoff weight.</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5EF552D-4AEB-8094-AF2A-7F5D8DA63030}"/>
              </a:ext>
            </a:extLst>
          </p:cNvPr>
          <p:cNvSpPr txBox="1"/>
          <p:nvPr/>
        </p:nvSpPr>
        <p:spPr>
          <a:xfrm>
            <a:off x="6270794" y="3819015"/>
            <a:ext cx="1822314" cy="461665"/>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sz="2400" dirty="0">
                <a:latin typeface="Times New Roman" panose="02020603050405020304" pitchFamily="18" charset="0"/>
                <a:cs typeface="Times New Roman" panose="02020603050405020304" pitchFamily="18" charset="0"/>
              </a:rPr>
              <a:t>Assumptions</a:t>
            </a:r>
          </a:p>
        </p:txBody>
      </p:sp>
      <p:sp>
        <p:nvSpPr>
          <p:cNvPr id="11" name="TextBox 10">
            <a:extLst>
              <a:ext uri="{FF2B5EF4-FFF2-40B4-BE49-F238E27FC236}">
                <a16:creationId xmlns:a16="http://schemas.microsoft.com/office/drawing/2014/main" id="{B28BB4A1-45C3-54F4-C122-C615C3C0ACBD}"/>
              </a:ext>
            </a:extLst>
          </p:cNvPr>
          <p:cNvSpPr txBox="1"/>
          <p:nvPr/>
        </p:nvSpPr>
        <p:spPr>
          <a:xfrm>
            <a:off x="2950963" y="4451745"/>
            <a:ext cx="8621486" cy="1569660"/>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To start the design process certain parameters were taken from historical data. The data gives the general trend of these parameters. From the historical data, we have taken</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W/S = 50 N/m2</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AR = 9 </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V cruise = 20 m/s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L/D = 15 ( at assumed V cruise, that is 20 m/s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464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558" y="1927410"/>
            <a:ext cx="5064618" cy="3774141"/>
          </a:xfr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837" y="1927410"/>
            <a:ext cx="5423646" cy="3774141"/>
          </a:xfrm>
          <a:prstGeom prst="rect">
            <a:avLst/>
          </a:prstGeom>
        </p:spPr>
      </p:pic>
      <p:sp>
        <p:nvSpPr>
          <p:cNvPr id="23" name="TextBox 22"/>
          <p:cNvSpPr txBox="1"/>
          <p:nvPr/>
        </p:nvSpPr>
        <p:spPr>
          <a:xfrm>
            <a:off x="0" y="833717"/>
            <a:ext cx="9036424"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we choose the 3 bladed propeller for our aircraft. </a:t>
            </a:r>
            <a:endPar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64170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4424" y="1281953"/>
            <a:ext cx="3128682" cy="3827929"/>
          </a:xfrm>
        </p:spPr>
        <p:txBody>
          <a:bodyPr>
            <a:normAutofit/>
          </a:bodyPr>
          <a:lstStyle/>
          <a:p>
            <a:r>
              <a:rPr lang="en-IN" sz="2400" dirty="0">
                <a:latin typeface="Times New Roman" panose="02020603050405020304" pitchFamily="18" charset="0"/>
                <a:cs typeface="Times New Roman" panose="02020603050405020304" pitchFamily="18" charset="0"/>
              </a:rPr>
              <a:t>Output parameters </a:t>
            </a:r>
            <a:r>
              <a:rPr lang="en-IN" sz="2400" dirty="0"/>
              <a:t>:-</a:t>
            </a:r>
          </a:p>
          <a:p>
            <a:pPr marL="0" indent="0" algn="just">
              <a:buNone/>
            </a:pPr>
            <a:r>
              <a:rPr lang="en-IN" dirty="0"/>
              <a:t>    </a:t>
            </a:r>
          </a:p>
          <a:p>
            <a:pPr algn="just">
              <a:buFont typeface="Wingdings" panose="05000000000000000000" pitchFamily="2" charset="2"/>
              <a:buChar char="v"/>
            </a:pPr>
            <a:r>
              <a:rPr lang="en-IN" sz="2200" dirty="0"/>
              <a:t>Pitch angle = 20 degree</a:t>
            </a:r>
          </a:p>
          <a:p>
            <a:pPr algn="just">
              <a:buFont typeface="Wingdings" panose="05000000000000000000" pitchFamily="2" charset="2"/>
              <a:buChar char="v"/>
            </a:pPr>
            <a:r>
              <a:rPr lang="en-IN" dirty="0"/>
              <a:t> </a:t>
            </a:r>
            <a:r>
              <a:rPr lang="en-IN" sz="2200" dirty="0">
                <a:latin typeface="Times New Roman" panose="02020603050405020304" pitchFamily="18" charset="0"/>
                <a:cs typeface="Times New Roman" panose="02020603050405020304" pitchFamily="18" charset="0"/>
              </a:rPr>
              <a:t>Number blades = 3</a:t>
            </a:r>
          </a:p>
          <a:p>
            <a:pPr algn="just">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  Diameter  = 0.45</a:t>
            </a:r>
          </a:p>
          <a:p>
            <a:pPr algn="just">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 W</a:t>
            </a:r>
            <a:r>
              <a:rPr lang="en-IN" sz="2000" dirty="0">
                <a:latin typeface="Times New Roman" panose="02020603050405020304" pitchFamily="18" charset="0"/>
                <a:cs typeface="Times New Roman" panose="02020603050405020304" pitchFamily="18" charset="0"/>
              </a:rPr>
              <a:t>ind milling velocity</a:t>
            </a:r>
            <a:r>
              <a:rPr lang="en-US" altLang="en-IN" sz="2000" dirty="0">
                <a:latin typeface="Times New Roman" panose="02020603050405020304" pitchFamily="18" charset="0"/>
                <a:cs typeface="Times New Roman" panose="02020603050405020304" pitchFamily="18" charset="0"/>
              </a:rPr>
              <a:t> </a:t>
            </a:r>
          </a:p>
          <a:p>
            <a:pPr marL="0" indent="0" algn="just">
              <a:buFont typeface="Wingdings" panose="05000000000000000000" pitchFamily="2" charset="2"/>
              <a:buNone/>
            </a:pPr>
            <a:r>
              <a:rPr lang="en-US" altLang="en-IN" sz="2000" dirty="0">
                <a:latin typeface="Times New Roman" panose="02020603050405020304" pitchFamily="18" charset="0"/>
                <a:cs typeface="Times New Roman" panose="02020603050405020304" pitchFamily="18" charset="0"/>
              </a:rPr>
              <a:t>                              = 28.124</a:t>
            </a:r>
            <a:r>
              <a:rPr lang="en-IN" sz="2000" dirty="0">
                <a:latin typeface="Times New Roman" panose="02020603050405020304" pitchFamily="18" charset="0"/>
                <a:cs typeface="Times New Roman" panose="02020603050405020304" pitchFamily="18" charset="0"/>
              </a:rPr>
              <a:t>                               </a:t>
            </a:r>
          </a:p>
          <a:p>
            <a:pPr marL="0" indent="0">
              <a:buNone/>
            </a:pPr>
            <a:r>
              <a:rPr lang="en-IN" dirty="0"/>
              <a:t>   </a:t>
            </a:r>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953" y="1004046"/>
            <a:ext cx="7529212" cy="4823013"/>
          </a:xfrm>
          <a:prstGeom prst="rect">
            <a:avLst/>
          </a:prstGeom>
        </p:spPr>
      </p:pic>
    </p:spTree>
    <p:extLst>
      <p:ext uri="{BB962C8B-B14F-4D97-AF65-F5344CB8AC3E}">
        <p14:creationId xmlns:p14="http://schemas.microsoft.com/office/powerpoint/2010/main" val="720684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796FA7-0B51-A014-7C96-78735EFCC6E4}"/>
              </a:ext>
            </a:extLst>
          </p:cNvPr>
          <p:cNvSpPr txBox="1"/>
          <p:nvPr/>
        </p:nvSpPr>
        <p:spPr>
          <a:xfrm>
            <a:off x="3849461" y="612324"/>
            <a:ext cx="6098720" cy="532903"/>
          </a:xfrm>
          <a:prstGeom prst="rect">
            <a:avLst/>
          </a:prstGeom>
          <a:noFill/>
        </p:spPr>
        <p:txBody>
          <a:bodyPr wrap="square">
            <a:spAutoFit/>
          </a:bodyPr>
          <a:lstStyle/>
          <a:p>
            <a:pPr>
              <a:lnSpc>
                <a:spcPct val="107000"/>
              </a:lnSpc>
              <a:spcAft>
                <a:spcPts val="800"/>
              </a:spcAft>
            </a:pP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Performance Study:- </a:t>
            </a:r>
          </a:p>
        </p:txBody>
      </p:sp>
      <p:sp>
        <p:nvSpPr>
          <p:cNvPr id="5" name="TextBox 4">
            <a:extLst>
              <a:ext uri="{FF2B5EF4-FFF2-40B4-BE49-F238E27FC236}">
                <a16:creationId xmlns:a16="http://schemas.microsoft.com/office/drawing/2014/main" id="{B90F4221-AD88-67D7-C99F-506BC8E188B0}"/>
              </a:ext>
            </a:extLst>
          </p:cNvPr>
          <p:cNvSpPr txBox="1"/>
          <p:nvPr/>
        </p:nvSpPr>
        <p:spPr>
          <a:xfrm>
            <a:off x="800101" y="1703890"/>
            <a:ext cx="6098720" cy="968278"/>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performance parameters of the airplane are then evaluated to verify whether the airplane meets the required specifications or not.</a:t>
            </a:r>
          </a:p>
        </p:txBody>
      </p:sp>
      <p:sp>
        <p:nvSpPr>
          <p:cNvPr id="7" name="TextBox 6">
            <a:extLst>
              <a:ext uri="{FF2B5EF4-FFF2-40B4-BE49-F238E27FC236}">
                <a16:creationId xmlns:a16="http://schemas.microsoft.com/office/drawing/2014/main" id="{1AB0BA16-84B6-702A-AB55-0825C38E6F0D}"/>
              </a:ext>
            </a:extLst>
          </p:cNvPr>
          <p:cNvSpPr txBox="1"/>
          <p:nvPr/>
        </p:nvSpPr>
        <p:spPr>
          <a:xfrm>
            <a:off x="800101" y="2796679"/>
            <a:ext cx="6098720" cy="1828257"/>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800" b="1"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IN" sz="2800" b="1" kern="100" dirty="0">
                <a:effectLst/>
                <a:latin typeface="Calibri" panose="020F0502020204030204" pitchFamily="34" charset="0"/>
                <a:ea typeface="Calibri" panose="020F0502020204030204" pitchFamily="34" charset="0"/>
                <a:cs typeface="Times New Roman" panose="02020603050405020304" pitchFamily="18" charset="0"/>
              </a:rPr>
              <a:t>) Endurance:-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 calculate the endurance of the airplane we equate the maximum energy consumed by the airplane during its 1 hour journey and the maximum energy that can be stored in </a:t>
            </a:r>
            <a:r>
              <a:rPr lang="en-IN" kern="100" dirty="0">
                <a:latin typeface="Calibri" panose="020F0502020204030204" pitchFamily="34" charset="0"/>
                <a:ea typeface="Calibri" panose="020F0502020204030204" pitchFamily="34" charset="0"/>
                <a:cs typeface="Times New Roman" panose="02020603050405020304" pitchFamily="18" charset="0"/>
              </a:rPr>
              <a:t>the battery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E9E2867C-0387-CB60-3385-617D25FAFB94}"/>
              </a:ext>
            </a:extLst>
          </p:cNvPr>
          <p:cNvPicPr>
            <a:picLocks noChangeAspect="1"/>
          </p:cNvPicPr>
          <p:nvPr/>
        </p:nvPicPr>
        <p:blipFill>
          <a:blip r:embed="rId2"/>
          <a:stretch>
            <a:fillRect/>
          </a:stretch>
        </p:blipFill>
        <p:spPr>
          <a:xfrm>
            <a:off x="982981" y="4749447"/>
            <a:ext cx="4176122" cy="518205"/>
          </a:xfrm>
          <a:prstGeom prst="rect">
            <a:avLst/>
          </a:prstGeom>
        </p:spPr>
      </p:pic>
      <p:sp>
        <p:nvSpPr>
          <p:cNvPr id="11" name="TextBox 10">
            <a:extLst>
              <a:ext uri="{FF2B5EF4-FFF2-40B4-BE49-F238E27FC236}">
                <a16:creationId xmlns:a16="http://schemas.microsoft.com/office/drawing/2014/main" id="{F558059A-B02C-3C5D-EFA3-AA1759D10C97}"/>
              </a:ext>
            </a:extLst>
          </p:cNvPr>
          <p:cNvSpPr txBox="1"/>
          <p:nvPr/>
        </p:nvSpPr>
        <p:spPr>
          <a:xfrm>
            <a:off x="800101" y="5551846"/>
            <a:ext cx="6098720" cy="671915"/>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gives Endurance= 1.0078 hrs. Thus the airplane achieves the desired Endurance of 1 hour.</a:t>
            </a:r>
          </a:p>
        </p:txBody>
      </p:sp>
    </p:spTree>
    <p:extLst>
      <p:ext uri="{BB962C8B-B14F-4D97-AF65-F5344CB8AC3E}">
        <p14:creationId xmlns:p14="http://schemas.microsoft.com/office/powerpoint/2010/main" val="1671806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39159D-7800-C632-CFA4-C2DC18DCD778}"/>
              </a:ext>
            </a:extLst>
          </p:cNvPr>
          <p:cNvSpPr txBox="1"/>
          <p:nvPr/>
        </p:nvSpPr>
        <p:spPr>
          <a:xfrm>
            <a:off x="1008290" y="2408467"/>
            <a:ext cx="6098720" cy="2450094"/>
          </a:xfrm>
          <a:prstGeom prst="rect">
            <a:avLst/>
          </a:prstGeom>
          <a:noFill/>
        </p:spPr>
        <p:txBody>
          <a:bodyPr wrap="square">
            <a:spAutoFit/>
          </a:bodyPr>
          <a:lstStyle/>
          <a:p>
            <a:pP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Maximum velocity of an airplane is an important parameter that needs to be considered to find the flight envelope of the airplane. When an aircraft flies at its maximum velocity the power required and power available curves cut each other on the high velocity side, representing both the power required and power available. Thus to find the maximum velocity we need to find the Power required and Power available for the aircraft.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F74F3F2-857D-10E7-15C6-6D9BDAB504ED}"/>
              </a:ext>
            </a:extLst>
          </p:cNvPr>
          <p:cNvSpPr txBox="1"/>
          <p:nvPr/>
        </p:nvSpPr>
        <p:spPr>
          <a:xfrm>
            <a:off x="1008290" y="1010310"/>
            <a:ext cx="6098720" cy="470000"/>
          </a:xfrm>
          <a:prstGeom prst="rect">
            <a:avLst/>
          </a:prstGeom>
          <a:noFill/>
        </p:spPr>
        <p:txBody>
          <a:bodyPr wrap="square">
            <a:spAutoFit/>
          </a:bodyPr>
          <a:lstStyle/>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ii) Maximum Velocity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6" name="Picture 5">
            <a:extLst>
              <a:ext uri="{FF2B5EF4-FFF2-40B4-BE49-F238E27FC236}">
                <a16:creationId xmlns:a16="http://schemas.microsoft.com/office/drawing/2014/main" id="{A025113B-5C87-05E4-CA57-6D359F7CD06E}"/>
              </a:ext>
            </a:extLst>
          </p:cNvPr>
          <p:cNvPicPr>
            <a:picLocks noChangeAspect="1"/>
          </p:cNvPicPr>
          <p:nvPr/>
        </p:nvPicPr>
        <p:blipFill>
          <a:blip r:embed="rId2"/>
          <a:stretch>
            <a:fillRect/>
          </a:stretch>
        </p:blipFill>
        <p:spPr>
          <a:xfrm>
            <a:off x="7021174" y="1910443"/>
            <a:ext cx="5232523" cy="2948118"/>
          </a:xfrm>
          <a:prstGeom prst="rect">
            <a:avLst/>
          </a:prstGeom>
        </p:spPr>
      </p:pic>
      <p:sp>
        <p:nvSpPr>
          <p:cNvPr id="8" name="TextBox 7">
            <a:extLst>
              <a:ext uri="{FF2B5EF4-FFF2-40B4-BE49-F238E27FC236}">
                <a16:creationId xmlns:a16="http://schemas.microsoft.com/office/drawing/2014/main" id="{35C2A2F1-771E-BA2F-1AD7-02CF62272712}"/>
              </a:ext>
            </a:extLst>
          </p:cNvPr>
          <p:cNvSpPr txBox="1"/>
          <p:nvPr/>
        </p:nvSpPr>
        <p:spPr>
          <a:xfrm>
            <a:off x="983796" y="4858561"/>
            <a:ext cx="6123214" cy="37555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Power available for the aircraft is given by</a:t>
            </a:r>
          </a:p>
        </p:txBody>
      </p:sp>
      <p:pic>
        <p:nvPicPr>
          <p:cNvPr id="9" name="Picture 8">
            <a:extLst>
              <a:ext uri="{FF2B5EF4-FFF2-40B4-BE49-F238E27FC236}">
                <a16:creationId xmlns:a16="http://schemas.microsoft.com/office/drawing/2014/main" id="{216170B6-9244-4437-016A-8319E0DAC215}"/>
              </a:ext>
            </a:extLst>
          </p:cNvPr>
          <p:cNvPicPr>
            <a:picLocks noChangeAspect="1"/>
          </p:cNvPicPr>
          <p:nvPr/>
        </p:nvPicPr>
        <p:blipFill>
          <a:blip r:embed="rId3"/>
          <a:stretch>
            <a:fillRect/>
          </a:stretch>
        </p:blipFill>
        <p:spPr>
          <a:xfrm>
            <a:off x="1008290" y="5356585"/>
            <a:ext cx="3192780" cy="624840"/>
          </a:xfrm>
          <a:prstGeom prst="rect">
            <a:avLst/>
          </a:prstGeom>
        </p:spPr>
      </p:pic>
      <p:sp>
        <p:nvSpPr>
          <p:cNvPr id="11" name="TextBox 10">
            <a:extLst>
              <a:ext uri="{FF2B5EF4-FFF2-40B4-BE49-F238E27FC236}">
                <a16:creationId xmlns:a16="http://schemas.microsoft.com/office/drawing/2014/main" id="{2DE15CF9-D176-EEFF-D0D5-2CD7B841AC77}"/>
              </a:ext>
            </a:extLst>
          </p:cNvPr>
          <p:cNvSpPr txBox="1"/>
          <p:nvPr/>
        </p:nvSpPr>
        <p:spPr>
          <a:xfrm>
            <a:off x="6866164" y="4981033"/>
            <a:ext cx="6123214" cy="37555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thrust required by the aircraft is given by</a:t>
            </a:r>
          </a:p>
        </p:txBody>
      </p:sp>
      <p:pic>
        <p:nvPicPr>
          <p:cNvPr id="12" name="Picture 11">
            <a:extLst>
              <a:ext uri="{FF2B5EF4-FFF2-40B4-BE49-F238E27FC236}">
                <a16:creationId xmlns:a16="http://schemas.microsoft.com/office/drawing/2014/main" id="{C46CEE68-73EE-5193-09E2-7C5DEF84B839}"/>
              </a:ext>
            </a:extLst>
          </p:cNvPr>
          <p:cNvPicPr>
            <a:picLocks noChangeAspect="1"/>
          </p:cNvPicPr>
          <p:nvPr/>
        </p:nvPicPr>
        <p:blipFill>
          <a:blip r:embed="rId4"/>
          <a:stretch>
            <a:fillRect/>
          </a:stretch>
        </p:blipFill>
        <p:spPr>
          <a:xfrm>
            <a:off x="7415893" y="5479057"/>
            <a:ext cx="3009900" cy="1028700"/>
          </a:xfrm>
          <a:prstGeom prst="rect">
            <a:avLst/>
          </a:prstGeom>
        </p:spPr>
      </p:pic>
      <p:pic>
        <p:nvPicPr>
          <p:cNvPr id="13" name="Picture 12">
            <a:extLst>
              <a:ext uri="{FF2B5EF4-FFF2-40B4-BE49-F238E27FC236}">
                <a16:creationId xmlns:a16="http://schemas.microsoft.com/office/drawing/2014/main" id="{E3D0EC1D-2E57-DA3A-0F95-21E57723A0AD}"/>
              </a:ext>
            </a:extLst>
          </p:cNvPr>
          <p:cNvPicPr>
            <a:picLocks noChangeAspect="1"/>
          </p:cNvPicPr>
          <p:nvPr/>
        </p:nvPicPr>
        <p:blipFill rotWithShape="1">
          <a:blip r:embed="rId5"/>
          <a:srcRect b="46626"/>
          <a:stretch/>
        </p:blipFill>
        <p:spPr bwMode="auto">
          <a:xfrm>
            <a:off x="1140596" y="5946461"/>
            <a:ext cx="5371465" cy="6629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65642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D7E223-60BB-0797-D00A-E8DE39F94C3E}"/>
              </a:ext>
            </a:extLst>
          </p:cNvPr>
          <p:cNvSpPr txBox="1"/>
          <p:nvPr/>
        </p:nvSpPr>
        <p:spPr>
          <a:xfrm>
            <a:off x="959304" y="481696"/>
            <a:ext cx="6098720" cy="470000"/>
          </a:xfrm>
          <a:prstGeom prst="rect">
            <a:avLst/>
          </a:prstGeom>
          <a:noFill/>
        </p:spPr>
        <p:txBody>
          <a:bodyPr wrap="square">
            <a:spAutoFit/>
          </a:bodyPr>
          <a:lstStyle/>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iii) Rate of Climb:- </a:t>
            </a:r>
          </a:p>
        </p:txBody>
      </p:sp>
      <p:sp>
        <p:nvSpPr>
          <p:cNvPr id="7" name="TextBox 6">
            <a:extLst>
              <a:ext uri="{FF2B5EF4-FFF2-40B4-BE49-F238E27FC236}">
                <a16:creationId xmlns:a16="http://schemas.microsoft.com/office/drawing/2014/main" id="{D84880CB-E379-5BD4-071F-0322F9869BD8}"/>
              </a:ext>
            </a:extLst>
          </p:cNvPr>
          <p:cNvSpPr txBox="1"/>
          <p:nvPr/>
        </p:nvSpPr>
        <p:spPr>
          <a:xfrm>
            <a:off x="959304" y="1229136"/>
            <a:ext cx="6098720" cy="1264642"/>
          </a:xfrm>
          <a:prstGeom prst="rect">
            <a:avLst/>
          </a:prstGeom>
          <a:noFill/>
        </p:spPr>
        <p:txBody>
          <a:bodyPr wrap="square">
            <a:spAutoFit/>
          </a:bodyPr>
          <a:lstStyle/>
          <a:p>
            <a:pPr>
              <a:lnSpc>
                <a:spcPct val="107000"/>
              </a:lnSpc>
              <a:spcAft>
                <a:spcPts val="800"/>
              </a:spcAft>
            </a:pPr>
            <a:r>
              <a:rPr lang="en-IN" sz="1800" kern="100">
                <a:effectLst/>
                <a:latin typeface="Calibri" panose="020F0502020204030204" pitchFamily="34" charset="0"/>
                <a:ea typeface="Calibri" panose="020F0502020204030204" pitchFamily="34" charset="0"/>
                <a:cs typeface="Times New Roman" panose="02020603050405020304" pitchFamily="18" charset="0"/>
              </a:rPr>
              <a:t>The rate of climb of an airplane is an important parameter for any airplane as it gives an indication of how fast the airplane can reach its design altitude. Also it gives an indication of the maximum altitude at which the aircraft can fly.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58DF58DC-987A-DECE-7E9E-68E8E134F8AC}"/>
              </a:ext>
            </a:extLst>
          </p:cNvPr>
          <p:cNvSpPr txBox="1"/>
          <p:nvPr/>
        </p:nvSpPr>
        <p:spPr>
          <a:xfrm>
            <a:off x="7621361" y="1322111"/>
            <a:ext cx="6098720" cy="1171667"/>
          </a:xfrm>
          <a:prstGeom prst="rect">
            <a:avLst/>
          </a:prstGeom>
          <a:noFill/>
        </p:spPr>
        <p:txBody>
          <a:bodyPr wrap="square">
            <a:spAutoFit/>
          </a:body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quation of motion is given by</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𝑇</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𝐷</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𝑊𝑠𝑖𝑛</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𝜃</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𝐿</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𝑊𝑐𝑜𝑠</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𝜃</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11" name="TextBox 10">
            <a:extLst>
              <a:ext uri="{FF2B5EF4-FFF2-40B4-BE49-F238E27FC236}">
                <a16:creationId xmlns:a16="http://schemas.microsoft.com/office/drawing/2014/main" id="{22850A9E-0AB8-CFCD-D7AF-0748D8DA1FC2}"/>
              </a:ext>
            </a:extLst>
          </p:cNvPr>
          <p:cNvSpPr txBox="1"/>
          <p:nvPr/>
        </p:nvSpPr>
        <p:spPr>
          <a:xfrm>
            <a:off x="355147" y="2846618"/>
            <a:ext cx="6858000" cy="375552"/>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Now Rate of climb RC is given by</a:t>
            </a:r>
          </a:p>
        </p:txBody>
      </p:sp>
      <p:pic>
        <p:nvPicPr>
          <p:cNvPr id="12" name="Picture 11">
            <a:extLst>
              <a:ext uri="{FF2B5EF4-FFF2-40B4-BE49-F238E27FC236}">
                <a16:creationId xmlns:a16="http://schemas.microsoft.com/office/drawing/2014/main" id="{82395AF0-F614-2019-398F-87A300032B9F}"/>
              </a:ext>
            </a:extLst>
          </p:cNvPr>
          <p:cNvPicPr>
            <a:picLocks noChangeAspect="1"/>
          </p:cNvPicPr>
          <p:nvPr/>
        </p:nvPicPr>
        <p:blipFill>
          <a:blip r:embed="rId2"/>
          <a:stretch>
            <a:fillRect/>
          </a:stretch>
        </p:blipFill>
        <p:spPr>
          <a:xfrm>
            <a:off x="3539218" y="2791587"/>
            <a:ext cx="2148840" cy="800100"/>
          </a:xfrm>
          <a:prstGeom prst="rect">
            <a:avLst/>
          </a:prstGeom>
        </p:spPr>
      </p:pic>
      <p:pic>
        <p:nvPicPr>
          <p:cNvPr id="13" name="Picture 12">
            <a:extLst>
              <a:ext uri="{FF2B5EF4-FFF2-40B4-BE49-F238E27FC236}">
                <a16:creationId xmlns:a16="http://schemas.microsoft.com/office/drawing/2014/main" id="{93403F7E-56FC-9C16-3031-F9796B4CAF47}"/>
              </a:ext>
            </a:extLst>
          </p:cNvPr>
          <p:cNvPicPr>
            <a:picLocks noChangeAspect="1"/>
          </p:cNvPicPr>
          <p:nvPr/>
        </p:nvPicPr>
        <p:blipFill>
          <a:blip r:embed="rId3"/>
          <a:stretch>
            <a:fillRect/>
          </a:stretch>
        </p:blipFill>
        <p:spPr>
          <a:xfrm>
            <a:off x="8001000" y="2515787"/>
            <a:ext cx="3231696" cy="2407930"/>
          </a:xfrm>
          <a:prstGeom prst="rect">
            <a:avLst/>
          </a:prstGeom>
        </p:spPr>
      </p:pic>
      <p:pic>
        <p:nvPicPr>
          <p:cNvPr id="14" name="Picture 13">
            <a:extLst>
              <a:ext uri="{FF2B5EF4-FFF2-40B4-BE49-F238E27FC236}">
                <a16:creationId xmlns:a16="http://schemas.microsoft.com/office/drawing/2014/main" id="{91C23CDD-D124-5783-CBA5-AEB9B3DA8D8A}"/>
              </a:ext>
            </a:extLst>
          </p:cNvPr>
          <p:cNvPicPr>
            <a:picLocks noChangeAspect="1"/>
          </p:cNvPicPr>
          <p:nvPr/>
        </p:nvPicPr>
        <p:blipFill>
          <a:blip r:embed="rId4"/>
          <a:stretch>
            <a:fillRect/>
          </a:stretch>
        </p:blipFill>
        <p:spPr>
          <a:xfrm>
            <a:off x="4145824" y="3961203"/>
            <a:ext cx="4572000" cy="2750820"/>
          </a:xfrm>
          <a:prstGeom prst="rect">
            <a:avLst/>
          </a:prstGeom>
        </p:spPr>
      </p:pic>
      <p:sp>
        <p:nvSpPr>
          <p:cNvPr id="16" name="TextBox 15">
            <a:extLst>
              <a:ext uri="{FF2B5EF4-FFF2-40B4-BE49-F238E27FC236}">
                <a16:creationId xmlns:a16="http://schemas.microsoft.com/office/drawing/2014/main" id="{DD9ACBF5-5914-70AA-6272-6A18D279F309}"/>
              </a:ext>
            </a:extLst>
          </p:cNvPr>
          <p:cNvSpPr txBox="1"/>
          <p:nvPr/>
        </p:nvSpPr>
        <p:spPr>
          <a:xfrm>
            <a:off x="959304" y="4459450"/>
            <a:ext cx="3653517" cy="1754326"/>
          </a:xfrm>
          <a:prstGeom prst="rect">
            <a:avLst/>
          </a:prstGeom>
          <a:noFill/>
        </p:spPr>
        <p:txBody>
          <a:bodyPr wrap="square">
            <a:sp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 given altitude the rate of climb is estimated for different flight speeds ranging from</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𝑉𝑠𝑡𝑎𝑙𝑙</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𝑡𝑜</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𝑉𝑚𝑎𝑥</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value of </a:t>
            </a:r>
            <a:r>
              <a:rPr lang="en-IN" sz="1800" kern="100" dirty="0">
                <a:effectLst/>
                <a:latin typeface="Cambria Math" panose="02040503050406030204" pitchFamily="18" charset="0"/>
                <a:ea typeface="Calibri" panose="020F0502020204030204" pitchFamily="34" charset="0"/>
                <a:cs typeface="Cambria Math" panose="02040503050406030204" pitchFamily="18" charset="0"/>
              </a:rPr>
              <a:t>𝜃</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is calculated using iterative methods to satisfy the above equation.</a:t>
            </a:r>
            <a:endParaRPr lang="en-IN" dirty="0"/>
          </a:p>
        </p:txBody>
      </p:sp>
    </p:spTree>
    <p:extLst>
      <p:ext uri="{BB962C8B-B14F-4D97-AF65-F5344CB8AC3E}">
        <p14:creationId xmlns:p14="http://schemas.microsoft.com/office/powerpoint/2010/main" val="2257855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A4A0CF-CBFA-40ED-29A3-97DF1935392F}"/>
              </a:ext>
            </a:extLst>
          </p:cNvPr>
          <p:cNvSpPr txBox="1"/>
          <p:nvPr/>
        </p:nvSpPr>
        <p:spPr>
          <a:xfrm>
            <a:off x="1008290" y="693967"/>
            <a:ext cx="6098720" cy="470000"/>
          </a:xfrm>
          <a:prstGeom prst="rect">
            <a:avLst/>
          </a:prstGeom>
          <a:noFill/>
        </p:spPr>
        <p:txBody>
          <a:bodyPr wrap="square">
            <a:spAutoFit/>
          </a:bodyPr>
          <a:lstStyle/>
          <a:p>
            <a:pPr>
              <a:lnSpc>
                <a:spcPct val="107000"/>
              </a:lnSpc>
              <a:spcAft>
                <a:spcPts val="800"/>
              </a:spcAf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IV) Longitudinal Static Stability Analysis:-</a:t>
            </a:r>
          </a:p>
        </p:txBody>
      </p:sp>
      <p:sp>
        <p:nvSpPr>
          <p:cNvPr id="7" name="TextBox 6">
            <a:extLst>
              <a:ext uri="{FF2B5EF4-FFF2-40B4-BE49-F238E27FC236}">
                <a16:creationId xmlns:a16="http://schemas.microsoft.com/office/drawing/2014/main" id="{1A8AAC87-71D3-6259-5D19-0CEB12592B7A}"/>
              </a:ext>
            </a:extLst>
          </p:cNvPr>
          <p:cNvSpPr txBox="1"/>
          <p:nvPr/>
        </p:nvSpPr>
        <p:spPr>
          <a:xfrm>
            <a:off x="1122590" y="1172677"/>
            <a:ext cx="10193110" cy="1663597"/>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longitudinal Static stability of an airplane is an important parameter that helps in determining the response of the aircraft towards any disturbance. It also helps in determining the dynamic stability of the airplane. </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determine the longitudinal static stability of the airplane we need to consider the contribution of the different parts individually and them add together to get the desired results. </a:t>
            </a:r>
          </a:p>
        </p:txBody>
      </p:sp>
      <p:pic>
        <p:nvPicPr>
          <p:cNvPr id="9" name="Picture 8">
            <a:extLst>
              <a:ext uri="{FF2B5EF4-FFF2-40B4-BE49-F238E27FC236}">
                <a16:creationId xmlns:a16="http://schemas.microsoft.com/office/drawing/2014/main" id="{FAFE5D72-CDD2-474F-392E-BDA6B7CE42B7}"/>
              </a:ext>
            </a:extLst>
          </p:cNvPr>
          <p:cNvPicPr>
            <a:picLocks noChangeAspect="1"/>
          </p:cNvPicPr>
          <p:nvPr/>
        </p:nvPicPr>
        <p:blipFill>
          <a:blip r:embed="rId2"/>
          <a:stretch>
            <a:fillRect/>
          </a:stretch>
        </p:blipFill>
        <p:spPr>
          <a:xfrm>
            <a:off x="1257647" y="3077831"/>
            <a:ext cx="5849087" cy="3086202"/>
          </a:xfrm>
          <a:prstGeom prst="rect">
            <a:avLst/>
          </a:prstGeom>
        </p:spPr>
      </p:pic>
      <p:sp>
        <p:nvSpPr>
          <p:cNvPr id="11" name="TextBox 10">
            <a:extLst>
              <a:ext uri="{FF2B5EF4-FFF2-40B4-BE49-F238E27FC236}">
                <a16:creationId xmlns:a16="http://schemas.microsoft.com/office/drawing/2014/main" id="{C98F653F-10A9-4542-16C6-14ED051ADFFD}"/>
              </a:ext>
            </a:extLst>
          </p:cNvPr>
          <p:cNvSpPr txBox="1"/>
          <p:nvPr/>
        </p:nvSpPr>
        <p:spPr>
          <a:xfrm>
            <a:off x="6923315" y="5159775"/>
            <a:ext cx="4576080" cy="1469826"/>
          </a:xfrm>
          <a:prstGeom prst="rect">
            <a:avLst/>
          </a:prstGeom>
          <a:noFill/>
        </p:spPr>
        <p:txBody>
          <a:bodyPr wrap="square">
            <a:spAutoFit/>
          </a:bodyPr>
          <a:lstStyle/>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Calibri" panose="020F0502020204030204" pitchFamily="34" charset="0"/>
              </a:rPr>
              <a:t>Cmalpha</a:t>
            </a:r>
            <a:r>
              <a:rPr lang="en-IN" sz="1800" kern="100" dirty="0">
                <a:effectLst/>
                <a:latin typeface="Calibri" panose="020F0502020204030204" pitchFamily="34" charset="0"/>
                <a:ea typeface="Calibri" panose="020F0502020204030204" pitchFamily="34" charset="0"/>
                <a:cs typeface="Calibri" panose="020F0502020204030204" pitchFamily="34" charset="0"/>
              </a:rPr>
              <a:t> =-0.70909</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err="1">
                <a:effectLst/>
                <a:latin typeface="Calibri" panose="020F0502020204030204" pitchFamily="34" charset="0"/>
                <a:ea typeface="Calibri" panose="020F0502020204030204" pitchFamily="34" charset="0"/>
                <a:cs typeface="Calibri" panose="020F0502020204030204" pitchFamily="34" charset="0"/>
              </a:rPr>
              <a:t>Clalpha</a:t>
            </a:r>
            <a:r>
              <a:rPr lang="en-IN" sz="1800" kern="100" dirty="0">
                <a:effectLst/>
                <a:latin typeface="Calibri" panose="020F0502020204030204" pitchFamily="34" charset="0"/>
                <a:ea typeface="Calibri" panose="020F0502020204030204" pitchFamily="34" charset="0"/>
                <a:cs typeface="Calibri" panose="020F0502020204030204" pitchFamily="34" charset="0"/>
              </a:rPr>
              <a:t>= 0.0825*57.3</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Calibri" panose="020F0502020204030204" pitchFamily="34" charset="0"/>
              </a:rPr>
              <a:t> Which gives </a:t>
            </a:r>
            <a:r>
              <a:rPr lang="en-IN" sz="1800" kern="100" dirty="0" err="1">
                <a:effectLst/>
                <a:latin typeface="Calibri" panose="020F0502020204030204" pitchFamily="34" charset="0"/>
                <a:ea typeface="Calibri" panose="020F0502020204030204" pitchFamily="34" charset="0"/>
                <a:cs typeface="Calibri" panose="020F0502020204030204" pitchFamily="34" charset="0"/>
              </a:rPr>
              <a:t>Sm</a:t>
            </a:r>
            <a:r>
              <a:rPr lang="en-IN" sz="1800" kern="100" dirty="0">
                <a:effectLst/>
                <a:latin typeface="Calibri" panose="020F0502020204030204" pitchFamily="34" charset="0"/>
                <a:ea typeface="Calibri" panose="020F0502020204030204" pitchFamily="34" charset="0"/>
                <a:cs typeface="Calibri" panose="020F0502020204030204" pitchFamily="34" charset="0"/>
              </a:rPr>
              <a:t> as 14.91 which matches closely with the assumed value of 15%</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1111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ADF1F2-CC03-6B6D-5E58-D84D38FBC48F}"/>
              </a:ext>
            </a:extLst>
          </p:cNvPr>
          <p:cNvPicPr>
            <a:picLocks noChangeAspect="1"/>
          </p:cNvPicPr>
          <p:nvPr/>
        </p:nvPicPr>
        <p:blipFill>
          <a:blip r:embed="rId2"/>
          <a:stretch>
            <a:fillRect/>
          </a:stretch>
        </p:blipFill>
        <p:spPr>
          <a:xfrm>
            <a:off x="2330269" y="1105081"/>
            <a:ext cx="5227320" cy="3055620"/>
          </a:xfrm>
          <a:prstGeom prst="rect">
            <a:avLst/>
          </a:prstGeom>
        </p:spPr>
      </p:pic>
      <p:sp>
        <p:nvSpPr>
          <p:cNvPr id="4" name="TextBox 3">
            <a:extLst>
              <a:ext uri="{FF2B5EF4-FFF2-40B4-BE49-F238E27FC236}">
                <a16:creationId xmlns:a16="http://schemas.microsoft.com/office/drawing/2014/main" id="{96A31FCC-1DFA-23FE-1A9B-4D0DBB45F504}"/>
              </a:ext>
            </a:extLst>
          </p:cNvPr>
          <p:cNvSpPr txBox="1"/>
          <p:nvPr/>
        </p:nvSpPr>
        <p:spPr>
          <a:xfrm>
            <a:off x="1759404" y="4496076"/>
            <a:ext cx="6098720" cy="671915"/>
          </a:xfrm>
          <a:prstGeom prst="rect">
            <a:avLst/>
          </a:prstGeom>
          <a:noFill/>
        </p:spPr>
        <p:txBody>
          <a:bodyPr wrap="square">
            <a:sp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Also from the graph we find that the value of alpha required for trim is 4.64 degree</a:t>
            </a:r>
          </a:p>
        </p:txBody>
      </p:sp>
    </p:spTree>
    <p:extLst>
      <p:ext uri="{BB962C8B-B14F-4D97-AF65-F5344CB8AC3E}">
        <p14:creationId xmlns:p14="http://schemas.microsoft.com/office/powerpoint/2010/main" val="3221877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8BB086-4EC6-EE4B-5199-24486D355D70}"/>
              </a:ext>
            </a:extLst>
          </p:cNvPr>
          <p:cNvSpPr txBox="1"/>
          <p:nvPr/>
        </p:nvSpPr>
        <p:spPr>
          <a:xfrm>
            <a:off x="5410200" y="355600"/>
            <a:ext cx="1371600" cy="369332"/>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IN" dirty="0"/>
              <a:t>3D Model</a:t>
            </a:r>
          </a:p>
        </p:txBody>
      </p:sp>
      <p:pic>
        <p:nvPicPr>
          <p:cNvPr id="9" name="Picture 8">
            <a:extLst>
              <a:ext uri="{FF2B5EF4-FFF2-40B4-BE49-F238E27FC236}">
                <a16:creationId xmlns:a16="http://schemas.microsoft.com/office/drawing/2014/main" id="{97636FD7-6C48-3111-7BB4-DA34A6C134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676" y="894080"/>
            <a:ext cx="2278523" cy="3764742"/>
          </a:xfrm>
          <a:prstGeom prst="rect">
            <a:avLst/>
          </a:prstGeom>
        </p:spPr>
      </p:pic>
      <p:pic>
        <p:nvPicPr>
          <p:cNvPr id="11" name="Picture 10">
            <a:extLst>
              <a:ext uri="{FF2B5EF4-FFF2-40B4-BE49-F238E27FC236}">
                <a16:creationId xmlns:a16="http://schemas.microsoft.com/office/drawing/2014/main" id="{E5F48B29-2354-CB9E-0295-089B14BC0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3872" y="1440411"/>
            <a:ext cx="5358475" cy="2672080"/>
          </a:xfrm>
          <a:prstGeom prst="rect">
            <a:avLst/>
          </a:prstGeom>
        </p:spPr>
      </p:pic>
      <p:pic>
        <p:nvPicPr>
          <p:cNvPr id="13" name="Picture 12">
            <a:extLst>
              <a:ext uri="{FF2B5EF4-FFF2-40B4-BE49-F238E27FC236}">
                <a16:creationId xmlns:a16="http://schemas.microsoft.com/office/drawing/2014/main" id="{E4605349-4F26-8D9E-AFF7-5DAD885C63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6406" y="983211"/>
            <a:ext cx="3345018" cy="3786909"/>
          </a:xfrm>
          <a:prstGeom prst="rect">
            <a:avLst/>
          </a:prstGeom>
        </p:spPr>
      </p:pic>
    </p:spTree>
    <p:extLst>
      <p:ext uri="{BB962C8B-B14F-4D97-AF65-F5344CB8AC3E}">
        <p14:creationId xmlns:p14="http://schemas.microsoft.com/office/powerpoint/2010/main" val="18176234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9000"/>
            <a:lum/>
          </a:blip>
          <a:srcRect/>
          <a:stretch>
            <a:fillRect t="-6000" b="-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CD081-D946-AC78-DB86-CAF732F2CC27}"/>
              </a:ext>
            </a:extLst>
          </p:cNvPr>
          <p:cNvSpPr txBox="1"/>
          <p:nvPr/>
        </p:nvSpPr>
        <p:spPr>
          <a:xfrm>
            <a:off x="3881120" y="518160"/>
            <a:ext cx="7711440" cy="830997"/>
          </a:xfrm>
          <a:prstGeom prst="rect">
            <a:avLst/>
          </a:prstGeom>
          <a:noFill/>
        </p:spPr>
        <p:txBody>
          <a:bodyPr wrap="square" rtlCol="0">
            <a:spAutoFit/>
          </a:bodyPr>
          <a:lstStyle/>
          <a:p>
            <a:r>
              <a:rPr lang="en-IN" sz="4800" dirty="0">
                <a:latin typeface="Algerian" panose="04020705040A02060702" pitchFamily="82" charset="0"/>
              </a:rPr>
              <a:t>Thanking You </a:t>
            </a:r>
          </a:p>
        </p:txBody>
      </p:sp>
    </p:spTree>
    <p:extLst>
      <p:ext uri="{BB962C8B-B14F-4D97-AF65-F5344CB8AC3E}">
        <p14:creationId xmlns:p14="http://schemas.microsoft.com/office/powerpoint/2010/main" val="319349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DBA42620-D1FF-BD19-4828-4D70E5524324}"/>
              </a:ext>
            </a:extLst>
          </p:cNvPr>
          <p:cNvGrpSpPr/>
          <p:nvPr/>
        </p:nvGrpSpPr>
        <p:grpSpPr>
          <a:xfrm>
            <a:off x="-2014007" y="1382485"/>
            <a:ext cx="5679024" cy="4791212"/>
            <a:chOff x="-2014007" y="1382485"/>
            <a:chExt cx="5679024" cy="4791212"/>
          </a:xfrm>
        </p:grpSpPr>
        <p:pic>
          <p:nvPicPr>
            <p:cNvPr id="71" name="Picture 70">
              <a:extLst>
                <a:ext uri="{FF2B5EF4-FFF2-40B4-BE49-F238E27FC236}">
                  <a16:creationId xmlns:a16="http://schemas.microsoft.com/office/drawing/2014/main" id="{850C8A27-2C74-4814-6383-C14B1CCA4D9C}"/>
                </a:ext>
              </a:extLst>
            </p:cNvPr>
            <p:cNvPicPr>
              <a:picLocks noChangeAspect="1"/>
            </p:cNvPicPr>
            <p:nvPr/>
          </p:nvPicPr>
          <p:blipFill>
            <a:blip r:embed="rId2">
              <a:extLst>
                <a:ext uri="{28A0092B-C50C-407E-A947-70E740481C1C}">
                  <a14:useLocalDpi xmlns:a14="http://schemas.microsoft.com/office/drawing/2010/main" val="0"/>
                </a:ext>
              </a:extLst>
            </a:blip>
            <a:srcRect t="4135" r="4885" b="8165"/>
            <a:stretch>
              <a:fillRect/>
            </a:stretch>
          </p:blipFill>
          <p:spPr>
            <a:xfrm rot="12934215">
              <a:off x="107381" y="1382485"/>
              <a:ext cx="1893458" cy="984869"/>
            </a:xfrm>
            <a:custGeom>
              <a:avLst/>
              <a:gdLst>
                <a:gd name="connsiteX0" fmla="*/ 0 w 1789505"/>
                <a:gd name="connsiteY0" fmla="*/ 923239 h 966044"/>
                <a:gd name="connsiteX1" fmla="*/ 0 w 1789505"/>
                <a:gd name="connsiteY1" fmla="*/ 750473 h 966044"/>
                <a:gd name="connsiteX2" fmla="*/ 125566 w 1789505"/>
                <a:gd name="connsiteY2" fmla="*/ 274045 h 966044"/>
                <a:gd name="connsiteX3" fmla="*/ 166980 w 1789505"/>
                <a:gd name="connsiteY3" fmla="*/ 285093 h 966044"/>
                <a:gd name="connsiteX4" fmla="*/ 1407996 w 1789505"/>
                <a:gd name="connsiteY4" fmla="*/ 0 h 966044"/>
                <a:gd name="connsiteX5" fmla="*/ 1789505 w 1789505"/>
                <a:gd name="connsiteY5" fmla="*/ 491217 h 966044"/>
                <a:gd name="connsiteX6" fmla="*/ 195354 w 1789505"/>
                <a:gd name="connsiteY6" fmla="*/ 954687 h 96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9505" h="966044">
                  <a:moveTo>
                    <a:pt x="0" y="923239"/>
                  </a:moveTo>
                  <a:lnTo>
                    <a:pt x="0" y="750473"/>
                  </a:lnTo>
                  <a:lnTo>
                    <a:pt x="125566" y="274045"/>
                  </a:lnTo>
                  <a:lnTo>
                    <a:pt x="166980" y="285093"/>
                  </a:lnTo>
                  <a:cubicBezTo>
                    <a:pt x="584620" y="375262"/>
                    <a:pt x="1040751" y="285224"/>
                    <a:pt x="1407996" y="0"/>
                  </a:cubicBezTo>
                  <a:lnTo>
                    <a:pt x="1789505" y="491217"/>
                  </a:lnTo>
                  <a:cubicBezTo>
                    <a:pt x="1329934" y="848148"/>
                    <a:pt x="755898" y="1012526"/>
                    <a:pt x="195354" y="954687"/>
                  </a:cubicBezTo>
                  <a:close/>
                </a:path>
              </a:pathLst>
            </a:custGeom>
            <a:ln w="19050">
              <a:solidFill>
                <a:schemeClr val="tx1"/>
              </a:solidFill>
            </a:ln>
          </p:spPr>
        </p:pic>
        <p:grpSp>
          <p:nvGrpSpPr>
            <p:cNvPr id="3" name="Group 2">
              <a:extLst>
                <a:ext uri="{FF2B5EF4-FFF2-40B4-BE49-F238E27FC236}">
                  <a16:creationId xmlns:a16="http://schemas.microsoft.com/office/drawing/2014/main" id="{DCB7EE45-76A1-475D-4222-6AA188E05560}"/>
                </a:ext>
              </a:extLst>
            </p:cNvPr>
            <p:cNvGrpSpPr/>
            <p:nvPr/>
          </p:nvGrpSpPr>
          <p:grpSpPr>
            <a:xfrm rot="5400000">
              <a:off x="-1532305" y="976375"/>
              <a:ext cx="4715620" cy="5679024"/>
              <a:chOff x="-2417562" y="-10364"/>
              <a:chExt cx="5454676" cy="6263922"/>
            </a:xfrm>
          </p:grpSpPr>
          <p:pic>
            <p:nvPicPr>
              <p:cNvPr id="67" name="Picture 66">
                <a:extLst>
                  <a:ext uri="{FF2B5EF4-FFF2-40B4-BE49-F238E27FC236}">
                    <a16:creationId xmlns:a16="http://schemas.microsoft.com/office/drawing/2014/main" id="{B1107DF9-92BB-53AE-CA0B-AA7953508B65}"/>
                  </a:ext>
                </a:extLst>
              </p:cNvPr>
              <p:cNvPicPr>
                <a:picLocks noChangeAspect="1"/>
              </p:cNvPicPr>
              <p:nvPr/>
            </p:nvPicPr>
            <p:blipFill>
              <a:blip r:embed="rId3">
                <a:extLst>
                  <a:ext uri="{28A0092B-C50C-407E-A947-70E740481C1C}">
                    <a14:useLocalDpi xmlns:a14="http://schemas.microsoft.com/office/drawing/2010/main" val="0"/>
                  </a:ext>
                </a:extLst>
              </a:blip>
              <a:srcRect t="19977" r="4485" b="36729"/>
              <a:stretch>
                <a:fillRect/>
              </a:stretch>
            </p:blipFill>
            <p:spPr>
              <a:xfrm rot="2931860">
                <a:off x="-2879081" y="4041260"/>
                <a:ext cx="2083630" cy="1160591"/>
              </a:xfrm>
              <a:custGeom>
                <a:avLst/>
                <a:gdLst>
                  <a:gd name="connsiteX0" fmla="*/ 350480 w 1785357"/>
                  <a:gd name="connsiteY0" fmla="*/ 0 h 984163"/>
                  <a:gd name="connsiteX1" fmla="*/ 1586140 w 1785357"/>
                  <a:gd name="connsiteY1" fmla="*/ 307482 h 984163"/>
                  <a:gd name="connsiteX2" fmla="*/ 1627746 w 1785357"/>
                  <a:gd name="connsiteY2" fmla="*/ 297184 h 984163"/>
                  <a:gd name="connsiteX3" fmla="*/ 1785357 w 1785357"/>
                  <a:gd name="connsiteY3" fmla="*/ 942301 h 984163"/>
                  <a:gd name="connsiteX4" fmla="*/ 161164 w 1785357"/>
                  <a:gd name="connsiteY4" fmla="*/ 628993 h 984163"/>
                  <a:gd name="connsiteX5" fmla="*/ 0 w 1785357"/>
                  <a:gd name="connsiteY5" fmla="*/ 512936 h 984163"/>
                  <a:gd name="connsiteX6" fmla="*/ 0 w 1785357"/>
                  <a:gd name="connsiteY6" fmla="*/ 434808 h 9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357" h="984163">
                    <a:moveTo>
                      <a:pt x="350480" y="0"/>
                    </a:moveTo>
                    <a:cubicBezTo>
                      <a:pt x="712508" y="291817"/>
                      <a:pt x="1166938" y="390085"/>
                      <a:pt x="1586140" y="307482"/>
                    </a:cubicBezTo>
                    <a:lnTo>
                      <a:pt x="1627746" y="297184"/>
                    </a:lnTo>
                    <a:lnTo>
                      <a:pt x="1785357" y="942301"/>
                    </a:lnTo>
                    <a:cubicBezTo>
                      <a:pt x="1229165" y="1054199"/>
                      <a:pt x="645301" y="939106"/>
                      <a:pt x="161164" y="628993"/>
                    </a:cubicBezTo>
                    <a:lnTo>
                      <a:pt x="0" y="512936"/>
                    </a:lnTo>
                    <a:lnTo>
                      <a:pt x="0" y="434808"/>
                    </a:lnTo>
                    <a:close/>
                  </a:path>
                </a:pathLst>
              </a:custGeom>
              <a:ln w="19050">
                <a:solidFill>
                  <a:schemeClr val="tx1"/>
                </a:solidFill>
              </a:ln>
            </p:spPr>
          </p:pic>
          <p:pic>
            <p:nvPicPr>
              <p:cNvPr id="64" name="Picture 63">
                <a:extLst>
                  <a:ext uri="{FF2B5EF4-FFF2-40B4-BE49-F238E27FC236}">
                    <a16:creationId xmlns:a16="http://schemas.microsoft.com/office/drawing/2014/main" id="{119CE60E-4B62-0E15-5E1D-5AB6CDFED414}"/>
                  </a:ext>
                </a:extLst>
              </p:cNvPr>
              <p:cNvPicPr>
                <a:picLocks noChangeAspect="1"/>
              </p:cNvPicPr>
              <p:nvPr/>
            </p:nvPicPr>
            <p:blipFill>
              <a:blip r:embed="rId4">
                <a:extLst>
                  <a:ext uri="{28A0092B-C50C-407E-A947-70E740481C1C}">
                    <a14:useLocalDpi xmlns:a14="http://schemas.microsoft.com/office/drawing/2010/main" val="0"/>
                  </a:ext>
                </a:extLst>
              </a:blip>
              <a:srcRect l="9836" r="4815" b="32226"/>
              <a:stretch>
                <a:fillRect/>
              </a:stretch>
            </p:blipFill>
            <p:spPr>
              <a:xfrm rot="829215">
                <a:off x="-1397006" y="5286991"/>
                <a:ext cx="2146215" cy="966567"/>
              </a:xfrm>
              <a:custGeom>
                <a:avLst/>
                <a:gdLst>
                  <a:gd name="connsiteX0" fmla="*/ 241393 w 1819957"/>
                  <a:gd name="connsiteY0" fmla="*/ 34601 h 828202"/>
                  <a:gd name="connsiteX1" fmla="*/ 334253 w 1819957"/>
                  <a:gd name="connsiteY1" fmla="*/ 70515 h 828202"/>
                  <a:gd name="connsiteX2" fmla="*/ 1196451 w 1819957"/>
                  <a:gd name="connsiteY2" fmla="*/ 87944 h 828202"/>
                  <a:gd name="connsiteX3" fmla="*/ 1339029 w 1819957"/>
                  <a:gd name="connsiteY3" fmla="*/ 38788 h 828202"/>
                  <a:gd name="connsiteX4" fmla="*/ 1422589 w 1819957"/>
                  <a:gd name="connsiteY4" fmla="*/ 0 h 828202"/>
                  <a:gd name="connsiteX5" fmla="*/ 1512679 w 1819957"/>
                  <a:gd name="connsiteY5" fmla="*/ 0 h 828202"/>
                  <a:gd name="connsiteX6" fmla="*/ 1819957 w 1819957"/>
                  <a:gd name="connsiteY6" fmla="*/ 567635 h 828202"/>
                  <a:gd name="connsiteX7" fmla="*/ 0 w 1819957"/>
                  <a:gd name="connsiteY7" fmla="*/ 653268 h 82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9957" h="828202">
                    <a:moveTo>
                      <a:pt x="241393" y="34601"/>
                    </a:moveTo>
                    <a:lnTo>
                      <a:pt x="334253" y="70515"/>
                    </a:lnTo>
                    <a:cubicBezTo>
                      <a:pt x="604871" y="160449"/>
                      <a:pt x="903310" y="172471"/>
                      <a:pt x="1196451" y="87944"/>
                    </a:cubicBezTo>
                    <a:cubicBezTo>
                      <a:pt x="1245309" y="73855"/>
                      <a:pt x="1292862" y="57419"/>
                      <a:pt x="1339029" y="38788"/>
                    </a:cubicBezTo>
                    <a:lnTo>
                      <a:pt x="1422589" y="0"/>
                    </a:lnTo>
                    <a:lnTo>
                      <a:pt x="1512679" y="0"/>
                    </a:lnTo>
                    <a:lnTo>
                      <a:pt x="1819957" y="567635"/>
                    </a:lnTo>
                    <a:cubicBezTo>
                      <a:pt x="1263702" y="882044"/>
                      <a:pt x="593843" y="913561"/>
                      <a:pt x="0" y="653268"/>
                    </a:cubicBezTo>
                    <a:close/>
                  </a:path>
                </a:pathLst>
              </a:custGeom>
              <a:ln w="19050">
                <a:solidFill>
                  <a:schemeClr val="tx1"/>
                </a:solidFill>
              </a:ln>
            </p:spPr>
          </p:pic>
          <p:pic>
            <p:nvPicPr>
              <p:cNvPr id="61" name="Picture 60">
                <a:extLst>
                  <a:ext uri="{FF2B5EF4-FFF2-40B4-BE49-F238E27FC236}">
                    <a16:creationId xmlns:a16="http://schemas.microsoft.com/office/drawing/2014/main" id="{F684DB31-5E7B-DFCE-502C-500E8EC58573}"/>
                  </a:ext>
                </a:extLst>
              </p:cNvPr>
              <p:cNvPicPr>
                <a:picLocks noChangeAspect="1"/>
              </p:cNvPicPr>
              <p:nvPr/>
            </p:nvPicPr>
            <p:blipFill>
              <a:blip r:embed="rId5">
                <a:extLst>
                  <a:ext uri="{28A0092B-C50C-407E-A947-70E740481C1C}">
                    <a14:useLocalDpi xmlns:a14="http://schemas.microsoft.com/office/drawing/2010/main" val="0"/>
                  </a:ext>
                </a:extLst>
              </a:blip>
              <a:srcRect l="4027" t="22035" r="1989" b="3435"/>
              <a:stretch>
                <a:fillRect/>
              </a:stretch>
            </p:blipFill>
            <p:spPr>
              <a:xfrm rot="19061547">
                <a:off x="390622" y="4802405"/>
                <a:ext cx="2180247" cy="962474"/>
              </a:xfrm>
              <a:custGeom>
                <a:avLst/>
                <a:gdLst>
                  <a:gd name="connsiteX0" fmla="*/ 1597432 w 1848816"/>
                  <a:gd name="connsiteY0" fmla="*/ 32490 h 824695"/>
                  <a:gd name="connsiteX1" fmla="*/ 1848816 w 1848816"/>
                  <a:gd name="connsiteY1" fmla="*/ 616576 h 824695"/>
                  <a:gd name="connsiteX2" fmla="*/ 0 w 1848816"/>
                  <a:gd name="connsiteY2" fmla="*/ 607255 h 824695"/>
                  <a:gd name="connsiteX3" fmla="*/ 318813 w 1848816"/>
                  <a:gd name="connsiteY3" fmla="*/ 0 h 824695"/>
                  <a:gd name="connsiteX4" fmla="*/ 429422 w 1848816"/>
                  <a:gd name="connsiteY4" fmla="*/ 52523 h 824695"/>
                  <a:gd name="connsiteX5" fmla="*/ 1546368 w 1848816"/>
                  <a:gd name="connsiteY5" fmla="*/ 55860 h 82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8816" h="824695">
                    <a:moveTo>
                      <a:pt x="1597432" y="32490"/>
                    </a:moveTo>
                    <a:lnTo>
                      <a:pt x="1848816" y="616576"/>
                    </a:lnTo>
                    <a:cubicBezTo>
                      <a:pt x="1251555" y="897302"/>
                      <a:pt x="571074" y="893872"/>
                      <a:pt x="0" y="607255"/>
                    </a:cubicBezTo>
                    <a:lnTo>
                      <a:pt x="318813" y="0"/>
                    </a:lnTo>
                    <a:lnTo>
                      <a:pt x="429422" y="52523"/>
                    </a:lnTo>
                    <a:cubicBezTo>
                      <a:pt x="786956" y="200649"/>
                      <a:pt x="1189164" y="198928"/>
                      <a:pt x="1546368" y="55860"/>
                    </a:cubicBezTo>
                    <a:close/>
                  </a:path>
                </a:pathLst>
              </a:custGeom>
              <a:ln w="19050">
                <a:solidFill>
                  <a:schemeClr val="tx1"/>
                </a:solidFill>
              </a:ln>
            </p:spPr>
          </p:pic>
          <p:pic>
            <p:nvPicPr>
              <p:cNvPr id="56" name="Picture 55">
                <a:extLst>
                  <a:ext uri="{FF2B5EF4-FFF2-40B4-BE49-F238E27FC236}">
                    <a16:creationId xmlns:a16="http://schemas.microsoft.com/office/drawing/2014/main" id="{B4A54771-822E-A747-5F65-F79733B5C430}"/>
                  </a:ext>
                </a:extLst>
              </p:cNvPr>
              <p:cNvPicPr>
                <a:picLocks noChangeAspect="1"/>
              </p:cNvPicPr>
              <p:nvPr/>
            </p:nvPicPr>
            <p:blipFill>
              <a:blip r:embed="rId6">
                <a:extLst>
                  <a:ext uri="{28A0092B-C50C-407E-A947-70E740481C1C}">
                    <a14:useLocalDpi xmlns:a14="http://schemas.microsoft.com/office/drawing/2010/main" val="0"/>
                  </a:ext>
                </a:extLst>
              </a:blip>
              <a:srcRect l="22711" t="31102" r="8890"/>
              <a:stretch>
                <a:fillRect/>
              </a:stretch>
            </p:blipFill>
            <p:spPr>
              <a:xfrm rot="3483737">
                <a:off x="1301710" y="2892349"/>
                <a:ext cx="1961709" cy="1509098"/>
              </a:xfrm>
              <a:custGeom>
                <a:avLst/>
                <a:gdLst>
                  <a:gd name="connsiteX0" fmla="*/ 33320 w 1680889"/>
                  <a:gd name="connsiteY0" fmla="*/ 0 h 1279692"/>
                  <a:gd name="connsiteX1" fmla="*/ 1680889 w 1680889"/>
                  <a:gd name="connsiteY1" fmla="*/ 938750 h 1279692"/>
                  <a:gd name="connsiteX2" fmla="*/ 1168822 w 1680889"/>
                  <a:gd name="connsiteY2" fmla="*/ 1279692 h 1279692"/>
                  <a:gd name="connsiteX3" fmla="*/ 1143572 w 1680889"/>
                  <a:gd name="connsiteY3" fmla="*/ 1279692 h 1279692"/>
                  <a:gd name="connsiteX4" fmla="*/ 1100797 w 1680889"/>
                  <a:gd name="connsiteY4" fmla="*/ 1218516 h 1279692"/>
                  <a:gd name="connsiteX5" fmla="*/ 651884 w 1680889"/>
                  <a:gd name="connsiteY5" fmla="*/ 829510 h 1279692"/>
                  <a:gd name="connsiteX6" fmla="*/ 88356 w 1680889"/>
                  <a:gd name="connsiteY6" fmla="*/ 641665 h 1279692"/>
                  <a:gd name="connsiteX7" fmla="*/ 0 w 1680889"/>
                  <a:gd name="connsiteY7" fmla="*/ 635010 h 127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0889" h="1279692">
                    <a:moveTo>
                      <a:pt x="33320" y="0"/>
                    </a:moveTo>
                    <a:cubicBezTo>
                      <a:pt x="690844" y="56273"/>
                      <a:pt x="1297250" y="401791"/>
                      <a:pt x="1680889" y="938750"/>
                    </a:cubicBezTo>
                    <a:lnTo>
                      <a:pt x="1168822" y="1279692"/>
                    </a:lnTo>
                    <a:lnTo>
                      <a:pt x="1143572" y="1279692"/>
                    </a:lnTo>
                    <a:lnTo>
                      <a:pt x="1100797" y="1218516"/>
                    </a:lnTo>
                    <a:cubicBezTo>
                      <a:pt x="982107" y="1065100"/>
                      <a:pt x="831448" y="931819"/>
                      <a:pt x="651884" y="829510"/>
                    </a:cubicBezTo>
                    <a:cubicBezTo>
                      <a:pt x="472320" y="727200"/>
                      <a:pt x="280849" y="665549"/>
                      <a:pt x="88356" y="641665"/>
                    </a:cubicBezTo>
                    <a:lnTo>
                      <a:pt x="0" y="635010"/>
                    </a:lnTo>
                    <a:close/>
                  </a:path>
                </a:pathLst>
              </a:custGeom>
              <a:ln w="19050">
                <a:solidFill>
                  <a:schemeClr val="tx1"/>
                </a:solidFill>
                <a:prstDash val="solid"/>
              </a:ln>
            </p:spPr>
          </p:pic>
          <p:pic>
            <p:nvPicPr>
              <p:cNvPr id="40" name="Picture 39">
                <a:extLst>
                  <a:ext uri="{FF2B5EF4-FFF2-40B4-BE49-F238E27FC236}">
                    <a16:creationId xmlns:a16="http://schemas.microsoft.com/office/drawing/2014/main" id="{2DDFBC9A-5063-9BF3-B837-85E0A9727739}"/>
                  </a:ext>
                </a:extLst>
              </p:cNvPr>
              <p:cNvPicPr>
                <a:picLocks noChangeAspect="1"/>
              </p:cNvPicPr>
              <p:nvPr/>
            </p:nvPicPr>
            <p:blipFill>
              <a:blip r:embed="rId7">
                <a:extLst>
                  <a:ext uri="{28A0092B-C50C-407E-A947-70E740481C1C}">
                    <a14:useLocalDpi xmlns:a14="http://schemas.microsoft.com/office/drawing/2010/main" val="0"/>
                  </a:ext>
                </a:extLst>
              </a:blip>
              <a:srcRect l="9573" t="10908" r="70943" b="16165"/>
              <a:stretch>
                <a:fillRect/>
              </a:stretch>
            </p:blipFill>
            <p:spPr>
              <a:xfrm rot="18736029">
                <a:off x="805039" y="833830"/>
                <a:ext cx="1022515" cy="2172700"/>
              </a:xfrm>
              <a:custGeom>
                <a:avLst/>
                <a:gdLst>
                  <a:gd name="connsiteX0" fmla="*/ 580438 w 876141"/>
                  <a:gd name="connsiteY0" fmla="*/ 0 h 1842415"/>
                  <a:gd name="connsiteX1" fmla="*/ 734438 w 876141"/>
                  <a:gd name="connsiteY1" fmla="*/ 1842415 h 1842415"/>
                  <a:gd name="connsiteX2" fmla="*/ 132468 w 876141"/>
                  <a:gd name="connsiteY2" fmla="*/ 1637518 h 1842415"/>
                  <a:gd name="connsiteX3" fmla="*/ 151770 w 876141"/>
                  <a:gd name="connsiteY3" fmla="*/ 1584782 h 1842415"/>
                  <a:gd name="connsiteX4" fmla="*/ 61019 w 876141"/>
                  <a:gd name="connsiteY4" fmla="*/ 471523 h 1842415"/>
                  <a:gd name="connsiteX5" fmla="*/ 0 w 876141"/>
                  <a:gd name="connsiteY5" fmla="*/ 365365 h 184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141" h="1842415">
                    <a:moveTo>
                      <a:pt x="580438" y="0"/>
                    </a:moveTo>
                    <a:cubicBezTo>
                      <a:pt x="910873" y="546889"/>
                      <a:pt x="967556" y="1225014"/>
                      <a:pt x="734438" y="1842415"/>
                    </a:cubicBezTo>
                    <a:lnTo>
                      <a:pt x="132468" y="1637518"/>
                    </a:lnTo>
                    <a:lnTo>
                      <a:pt x="151770" y="1584782"/>
                    </a:lnTo>
                    <a:cubicBezTo>
                      <a:pt x="266440" y="1217476"/>
                      <a:pt x="236675" y="816367"/>
                      <a:pt x="61019" y="471523"/>
                    </a:cubicBezTo>
                    <a:lnTo>
                      <a:pt x="0" y="365365"/>
                    </a:lnTo>
                    <a:close/>
                  </a:path>
                </a:pathLst>
              </a:custGeom>
              <a:ln w="12700">
                <a:solidFill>
                  <a:schemeClr val="tx1"/>
                </a:solidFill>
                <a:prstDash val="solid"/>
              </a:ln>
            </p:spPr>
          </p:pic>
          <p:pic>
            <p:nvPicPr>
              <p:cNvPr id="31" name="Picture 30">
                <a:extLst>
                  <a:ext uri="{FF2B5EF4-FFF2-40B4-BE49-F238E27FC236}">
                    <a16:creationId xmlns:a16="http://schemas.microsoft.com/office/drawing/2014/main" id="{37337D01-C034-DD83-D7AA-49BAE43A07C7}"/>
                  </a:ext>
                </a:extLst>
              </p:cNvPr>
              <p:cNvPicPr>
                <a:picLocks noChangeAspect="1"/>
              </p:cNvPicPr>
              <p:nvPr/>
            </p:nvPicPr>
            <p:blipFill>
              <a:blip r:embed="rId8">
                <a:extLst>
                  <a:ext uri="{28A0092B-C50C-407E-A947-70E740481C1C}">
                    <a14:useLocalDpi xmlns:a14="http://schemas.microsoft.com/office/drawing/2010/main" val="0"/>
                  </a:ext>
                </a:extLst>
              </a:blip>
              <a:srcRect l="9573" t="1597" r="18441"/>
              <a:stretch>
                <a:fillRect/>
              </a:stretch>
            </p:blipFill>
            <p:spPr>
              <a:xfrm rot="16064112">
                <a:off x="-1689807" y="-567405"/>
                <a:ext cx="1620602" cy="2734683"/>
              </a:xfrm>
              <a:custGeom>
                <a:avLst/>
                <a:gdLst>
                  <a:gd name="connsiteX0" fmla="*/ 527564 w 1004336"/>
                  <a:gd name="connsiteY0" fmla="*/ 0 h 1677233"/>
                  <a:gd name="connsiteX1" fmla="*/ 990890 w 1004336"/>
                  <a:gd name="connsiteY1" fmla="*/ 1538258 h 1677233"/>
                  <a:gd name="connsiteX2" fmla="*/ 966344 w 1004336"/>
                  <a:gd name="connsiteY2" fmla="*/ 1677233 h 1677233"/>
                  <a:gd name="connsiteX3" fmla="*/ 514458 w 1004336"/>
                  <a:gd name="connsiteY3" fmla="*/ 1677233 h 1677233"/>
                  <a:gd name="connsiteX4" fmla="*/ 279525 w 1004336"/>
                  <a:gd name="connsiteY4" fmla="*/ 1625825 h 1677233"/>
                  <a:gd name="connsiteX5" fmla="*/ 285456 w 1004336"/>
                  <a:gd name="connsiteY5" fmla="*/ 1603122 h 1677233"/>
                  <a:gd name="connsiteX6" fmla="*/ 315865 w 1004336"/>
                  <a:gd name="connsiteY6" fmla="*/ 1306243 h 1677233"/>
                  <a:gd name="connsiteX7" fmla="*/ 60235 w 1004336"/>
                  <a:gd name="connsiteY7" fmla="*/ 482627 h 1677233"/>
                  <a:gd name="connsiteX8" fmla="*/ 0 w 1004336"/>
                  <a:gd name="connsiteY8" fmla="*/ 403353 h 167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4336" h="1677233">
                    <a:moveTo>
                      <a:pt x="527564" y="0"/>
                    </a:moveTo>
                    <a:cubicBezTo>
                      <a:pt x="890372" y="436168"/>
                      <a:pt x="1054631" y="990158"/>
                      <a:pt x="990890" y="1538258"/>
                    </a:cubicBezTo>
                    <a:lnTo>
                      <a:pt x="966344" y="1677233"/>
                    </a:lnTo>
                    <a:lnTo>
                      <a:pt x="514458" y="1677233"/>
                    </a:lnTo>
                    <a:lnTo>
                      <a:pt x="279525" y="1625825"/>
                    </a:lnTo>
                    <a:lnTo>
                      <a:pt x="285456" y="1603122"/>
                    </a:lnTo>
                    <a:cubicBezTo>
                      <a:pt x="305394" y="1507227"/>
                      <a:pt x="315865" y="1407939"/>
                      <a:pt x="315865" y="1306243"/>
                    </a:cubicBezTo>
                    <a:cubicBezTo>
                      <a:pt x="315865" y="1001158"/>
                      <a:pt x="221627" y="717733"/>
                      <a:pt x="60235" y="482627"/>
                    </a:cubicBezTo>
                    <a:lnTo>
                      <a:pt x="0" y="403353"/>
                    </a:lnTo>
                    <a:close/>
                  </a:path>
                </a:pathLst>
              </a:custGeom>
              <a:ln w="12700">
                <a:solidFill>
                  <a:schemeClr val="tx1"/>
                </a:solidFill>
                <a:prstDash val="solid"/>
              </a:ln>
            </p:spPr>
          </p:pic>
        </p:grpSp>
      </p:grpSp>
      <p:sp>
        <p:nvSpPr>
          <p:cNvPr id="72" name="TextBox 71">
            <a:extLst>
              <a:ext uri="{FF2B5EF4-FFF2-40B4-BE49-F238E27FC236}">
                <a16:creationId xmlns:a16="http://schemas.microsoft.com/office/drawing/2014/main" id="{75C15CA5-EAB0-7D26-B24C-82248FF36149}"/>
              </a:ext>
            </a:extLst>
          </p:cNvPr>
          <p:cNvSpPr txBox="1"/>
          <p:nvPr/>
        </p:nvSpPr>
        <p:spPr>
          <a:xfrm>
            <a:off x="6900" y="2784808"/>
            <a:ext cx="2642808" cy="1323439"/>
          </a:xfrm>
          <a:prstGeom prst="rect">
            <a:avLst/>
          </a:prstGeom>
          <a:noFill/>
          <a:ln>
            <a:noFill/>
          </a:ln>
          <a:effectLst>
            <a:glow rad="139700">
              <a:schemeClr val="accent4">
                <a:satMod val="175000"/>
                <a:alpha val="40000"/>
              </a:schemeClr>
            </a:glow>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IN" sz="4000" dirty="0">
                <a:solidFill>
                  <a:schemeClr val="tx1"/>
                </a:solidFill>
                <a:latin typeface="Times New Roman" panose="02020603050405020304" pitchFamily="18" charset="0"/>
                <a:cs typeface="Times New Roman" panose="02020603050405020304" pitchFamily="18" charset="0"/>
              </a:rPr>
              <a:t>Design </a:t>
            </a:r>
          </a:p>
          <a:p>
            <a:r>
              <a:rPr lang="en-IN" sz="4000" dirty="0">
                <a:solidFill>
                  <a:schemeClr val="tx1"/>
                </a:solidFill>
                <a:latin typeface="Times New Roman" panose="02020603050405020304" pitchFamily="18" charset="0"/>
                <a:cs typeface="Times New Roman" panose="02020603050405020304" pitchFamily="18" charset="0"/>
              </a:rPr>
              <a:t>Process</a:t>
            </a:r>
          </a:p>
        </p:txBody>
      </p:sp>
      <p:sp>
        <p:nvSpPr>
          <p:cNvPr id="2" name="TextBox 1">
            <a:extLst>
              <a:ext uri="{FF2B5EF4-FFF2-40B4-BE49-F238E27FC236}">
                <a16:creationId xmlns:a16="http://schemas.microsoft.com/office/drawing/2014/main" id="{F49B0943-890E-EA2B-D71E-205CC1471E97}"/>
              </a:ext>
            </a:extLst>
          </p:cNvPr>
          <p:cNvSpPr txBox="1"/>
          <p:nvPr/>
        </p:nvSpPr>
        <p:spPr>
          <a:xfrm>
            <a:off x="6338785" y="97851"/>
            <a:ext cx="466997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W/S Estimation</a:t>
            </a:r>
          </a:p>
        </p:txBody>
      </p:sp>
      <p:cxnSp>
        <p:nvCxnSpPr>
          <p:cNvPr id="7" name="Straight Connector 6">
            <a:extLst>
              <a:ext uri="{FF2B5EF4-FFF2-40B4-BE49-F238E27FC236}">
                <a16:creationId xmlns:a16="http://schemas.microsoft.com/office/drawing/2014/main" id="{A7C50BAE-C050-7310-2204-074BD3B79876}"/>
              </a:ext>
            </a:extLst>
          </p:cNvPr>
          <p:cNvCxnSpPr/>
          <p:nvPr/>
        </p:nvCxnSpPr>
        <p:spPr>
          <a:xfrm>
            <a:off x="3314874" y="738710"/>
            <a:ext cx="8621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939C065-9A11-BD0A-4B73-705DB31C8758}"/>
              </a:ext>
            </a:extLst>
          </p:cNvPr>
          <p:cNvSpPr txBox="1"/>
          <p:nvPr/>
        </p:nvSpPr>
        <p:spPr>
          <a:xfrm>
            <a:off x="3932140" y="1270091"/>
            <a:ext cx="2296198" cy="1077218"/>
          </a:xfrm>
          <a:prstGeom prst="rect">
            <a:avLst/>
          </a:prstGeom>
          <a:solidFill>
            <a:schemeClr val="accent6">
              <a:lumMod val="20000"/>
              <a:lumOff val="80000"/>
            </a:schemeClr>
          </a:solid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The data’s of similar electric aircrafts obtained from various sources are listed </a:t>
            </a:r>
            <a:endParaRPr lang="en-IN" sz="1600" dirty="0">
              <a:latin typeface="Times New Roman" panose="02020603050405020304" pitchFamily="18" charset="0"/>
              <a:cs typeface="Times New Roman" panose="02020603050405020304" pitchFamily="18" charset="0"/>
            </a:endParaRPr>
          </a:p>
        </p:txBody>
      </p:sp>
      <p:sp>
        <p:nvSpPr>
          <p:cNvPr id="11" name="Arrow: Right 10">
            <a:extLst>
              <a:ext uri="{FF2B5EF4-FFF2-40B4-BE49-F238E27FC236}">
                <a16:creationId xmlns:a16="http://schemas.microsoft.com/office/drawing/2014/main" id="{AAC3650E-20DB-AA2D-06A6-D81D25EF1F72}"/>
              </a:ext>
            </a:extLst>
          </p:cNvPr>
          <p:cNvSpPr/>
          <p:nvPr/>
        </p:nvSpPr>
        <p:spPr>
          <a:xfrm>
            <a:off x="6929120" y="1577552"/>
            <a:ext cx="585133" cy="37476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E5C5005C-4398-5AFB-DBCC-A4402096FBA8}"/>
              </a:ext>
            </a:extLst>
          </p:cNvPr>
          <p:cNvSpPr txBox="1"/>
          <p:nvPr/>
        </p:nvSpPr>
        <p:spPr>
          <a:xfrm>
            <a:off x="5213328" y="6230052"/>
            <a:ext cx="4837499" cy="338554"/>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US" sz="1600" b="1" dirty="0">
                <a:solidFill>
                  <a:schemeClr val="tx1"/>
                </a:solidFill>
                <a:latin typeface="Times New Roman" panose="02020603050405020304" pitchFamily="18" charset="0"/>
                <a:cs typeface="Times New Roman" panose="02020603050405020304" pitchFamily="18" charset="0"/>
              </a:rPr>
              <a:t>W/S = 50 N/sqm (considered from the historical data)</a:t>
            </a:r>
            <a:endParaRPr lang="en-IN" sz="1600" b="1" dirty="0">
              <a:solidFill>
                <a:schemeClr val="tx1"/>
              </a:solidFill>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BB484665-6853-BC8D-5291-C6999BD86DB5}"/>
              </a:ext>
            </a:extLst>
          </p:cNvPr>
          <p:cNvPicPr>
            <a:picLocks noChangeAspect="1"/>
          </p:cNvPicPr>
          <p:nvPr/>
        </p:nvPicPr>
        <p:blipFill>
          <a:blip r:embed="rId9"/>
          <a:stretch>
            <a:fillRect/>
          </a:stretch>
        </p:blipFill>
        <p:spPr>
          <a:xfrm>
            <a:off x="7955030" y="864286"/>
            <a:ext cx="3497063" cy="2472555"/>
          </a:xfrm>
          <a:prstGeom prst="rect">
            <a:avLst/>
          </a:prstGeom>
          <a:ln w="28575">
            <a:solidFill>
              <a:schemeClr val="tx1"/>
            </a:solidFill>
          </a:ln>
        </p:spPr>
      </p:pic>
      <p:sp>
        <p:nvSpPr>
          <p:cNvPr id="16" name="TextBox 15">
            <a:extLst>
              <a:ext uri="{FF2B5EF4-FFF2-40B4-BE49-F238E27FC236}">
                <a16:creationId xmlns:a16="http://schemas.microsoft.com/office/drawing/2014/main" id="{3D16A277-E27A-F9A7-AD5D-CBCCBC2DEA6A}"/>
              </a:ext>
            </a:extLst>
          </p:cNvPr>
          <p:cNvSpPr txBox="1"/>
          <p:nvPr/>
        </p:nvSpPr>
        <p:spPr>
          <a:xfrm>
            <a:off x="4104234" y="3552812"/>
            <a:ext cx="2499030" cy="338554"/>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sz="1600" dirty="0">
                <a:latin typeface="Times New Roman" panose="02020603050405020304" pitchFamily="18" charset="0"/>
                <a:cs typeface="Times New Roman" panose="02020603050405020304" pitchFamily="18" charset="0"/>
              </a:rPr>
              <a:t>The graph of V Stall vs W/S</a:t>
            </a:r>
          </a:p>
        </p:txBody>
      </p:sp>
      <p:pic>
        <p:nvPicPr>
          <p:cNvPr id="17" name="Picture 16">
            <a:extLst>
              <a:ext uri="{FF2B5EF4-FFF2-40B4-BE49-F238E27FC236}">
                <a16:creationId xmlns:a16="http://schemas.microsoft.com/office/drawing/2014/main" id="{32FE8628-D329-3555-4E03-7D5B73A6EF8C}"/>
              </a:ext>
            </a:extLst>
          </p:cNvPr>
          <p:cNvPicPr>
            <a:picLocks noChangeAspect="1"/>
          </p:cNvPicPr>
          <p:nvPr/>
        </p:nvPicPr>
        <p:blipFill>
          <a:blip r:embed="rId10"/>
          <a:stretch>
            <a:fillRect/>
          </a:stretch>
        </p:blipFill>
        <p:spPr>
          <a:xfrm>
            <a:off x="3359281" y="4108245"/>
            <a:ext cx="3987534" cy="1893785"/>
          </a:xfrm>
          <a:prstGeom prst="rect">
            <a:avLst/>
          </a:prstGeom>
          <a:ln w="19050">
            <a:solidFill>
              <a:schemeClr val="tx1"/>
            </a:solidFill>
          </a:ln>
        </p:spPr>
      </p:pic>
      <p:sp>
        <p:nvSpPr>
          <p:cNvPr id="19" name="TextBox 18">
            <a:extLst>
              <a:ext uri="{FF2B5EF4-FFF2-40B4-BE49-F238E27FC236}">
                <a16:creationId xmlns:a16="http://schemas.microsoft.com/office/drawing/2014/main" id="{E7D2E6FC-9C68-9169-639D-F9385F8F3F49}"/>
              </a:ext>
            </a:extLst>
          </p:cNvPr>
          <p:cNvSpPr txBox="1"/>
          <p:nvPr/>
        </p:nvSpPr>
        <p:spPr>
          <a:xfrm>
            <a:off x="8673770" y="3552812"/>
            <a:ext cx="2341181" cy="338554"/>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IN" sz="1600" dirty="0">
                <a:latin typeface="Times New Roman" panose="02020603050405020304" pitchFamily="18" charset="0"/>
                <a:cs typeface="Times New Roman" panose="02020603050405020304" pitchFamily="18" charset="0"/>
              </a:rPr>
              <a:t>The graph of AR vs W/S</a:t>
            </a:r>
          </a:p>
        </p:txBody>
      </p:sp>
      <p:pic>
        <p:nvPicPr>
          <p:cNvPr id="20" name="Picture 19">
            <a:extLst>
              <a:ext uri="{FF2B5EF4-FFF2-40B4-BE49-F238E27FC236}">
                <a16:creationId xmlns:a16="http://schemas.microsoft.com/office/drawing/2014/main" id="{8395A55E-5A0B-5E0F-D23B-6FDC2CD61E08}"/>
              </a:ext>
            </a:extLst>
          </p:cNvPr>
          <p:cNvPicPr>
            <a:picLocks noChangeAspect="1"/>
          </p:cNvPicPr>
          <p:nvPr/>
        </p:nvPicPr>
        <p:blipFill>
          <a:blip r:embed="rId11"/>
          <a:stretch>
            <a:fillRect/>
          </a:stretch>
        </p:blipFill>
        <p:spPr>
          <a:xfrm>
            <a:off x="8187477" y="4108245"/>
            <a:ext cx="3264617" cy="1893782"/>
          </a:xfrm>
          <a:prstGeom prst="rect">
            <a:avLst/>
          </a:prstGeom>
          <a:ln w="19050">
            <a:solidFill>
              <a:schemeClr val="tx1"/>
            </a:solidFill>
          </a:ln>
        </p:spPr>
      </p:pic>
    </p:spTree>
    <p:extLst>
      <p:ext uri="{BB962C8B-B14F-4D97-AF65-F5344CB8AC3E}">
        <p14:creationId xmlns:p14="http://schemas.microsoft.com/office/powerpoint/2010/main" val="3499288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F06149B-15AF-19E3-BA1E-1740C01B1960}"/>
              </a:ext>
            </a:extLst>
          </p:cNvPr>
          <p:cNvGrpSpPr/>
          <p:nvPr/>
        </p:nvGrpSpPr>
        <p:grpSpPr>
          <a:xfrm rot="2204765">
            <a:off x="-1974834" y="1195132"/>
            <a:ext cx="4791212" cy="4968524"/>
            <a:chOff x="-2505001" y="773312"/>
            <a:chExt cx="5542115" cy="5480247"/>
          </a:xfrm>
        </p:grpSpPr>
        <p:pic>
          <p:nvPicPr>
            <p:cNvPr id="71" name="Picture 70">
              <a:extLst>
                <a:ext uri="{FF2B5EF4-FFF2-40B4-BE49-F238E27FC236}">
                  <a16:creationId xmlns:a16="http://schemas.microsoft.com/office/drawing/2014/main" id="{850C8A27-2C74-4814-6383-C14B1CCA4D9C}"/>
                </a:ext>
              </a:extLst>
            </p:cNvPr>
            <p:cNvPicPr>
              <a:picLocks noChangeAspect="1"/>
            </p:cNvPicPr>
            <p:nvPr/>
          </p:nvPicPr>
          <p:blipFill>
            <a:blip r:embed="rId2">
              <a:extLst>
                <a:ext uri="{28A0092B-C50C-407E-A947-70E740481C1C}">
                  <a14:useLocalDpi xmlns:a14="http://schemas.microsoft.com/office/drawing/2010/main" val="0"/>
                </a:ext>
              </a:extLst>
            </a:blip>
            <a:srcRect t="4135" r="4885" b="8165"/>
            <a:stretch>
              <a:fillRect/>
            </a:stretch>
          </p:blipFill>
          <p:spPr>
            <a:xfrm rot="7534215">
              <a:off x="-2979625" y="2299836"/>
              <a:ext cx="2088471" cy="1139223"/>
            </a:xfrm>
            <a:custGeom>
              <a:avLst/>
              <a:gdLst>
                <a:gd name="connsiteX0" fmla="*/ 0 w 1789505"/>
                <a:gd name="connsiteY0" fmla="*/ 923239 h 966044"/>
                <a:gd name="connsiteX1" fmla="*/ 0 w 1789505"/>
                <a:gd name="connsiteY1" fmla="*/ 750473 h 966044"/>
                <a:gd name="connsiteX2" fmla="*/ 125566 w 1789505"/>
                <a:gd name="connsiteY2" fmla="*/ 274045 h 966044"/>
                <a:gd name="connsiteX3" fmla="*/ 166980 w 1789505"/>
                <a:gd name="connsiteY3" fmla="*/ 285093 h 966044"/>
                <a:gd name="connsiteX4" fmla="*/ 1407996 w 1789505"/>
                <a:gd name="connsiteY4" fmla="*/ 0 h 966044"/>
                <a:gd name="connsiteX5" fmla="*/ 1789505 w 1789505"/>
                <a:gd name="connsiteY5" fmla="*/ 491217 h 966044"/>
                <a:gd name="connsiteX6" fmla="*/ 195354 w 1789505"/>
                <a:gd name="connsiteY6" fmla="*/ 954687 h 96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9505" h="966044">
                  <a:moveTo>
                    <a:pt x="0" y="923239"/>
                  </a:moveTo>
                  <a:lnTo>
                    <a:pt x="0" y="750473"/>
                  </a:lnTo>
                  <a:lnTo>
                    <a:pt x="125566" y="274045"/>
                  </a:lnTo>
                  <a:lnTo>
                    <a:pt x="166980" y="285093"/>
                  </a:lnTo>
                  <a:cubicBezTo>
                    <a:pt x="584620" y="375262"/>
                    <a:pt x="1040751" y="285224"/>
                    <a:pt x="1407996" y="0"/>
                  </a:cubicBezTo>
                  <a:lnTo>
                    <a:pt x="1789505" y="491217"/>
                  </a:lnTo>
                  <a:cubicBezTo>
                    <a:pt x="1329934" y="848148"/>
                    <a:pt x="755898" y="1012526"/>
                    <a:pt x="195354" y="954687"/>
                  </a:cubicBezTo>
                  <a:close/>
                </a:path>
              </a:pathLst>
            </a:custGeom>
            <a:ln w="19050">
              <a:solidFill>
                <a:schemeClr val="tx1"/>
              </a:solidFill>
            </a:ln>
          </p:spPr>
        </p:pic>
        <p:grpSp>
          <p:nvGrpSpPr>
            <p:cNvPr id="3" name="Group 2">
              <a:extLst>
                <a:ext uri="{FF2B5EF4-FFF2-40B4-BE49-F238E27FC236}">
                  <a16:creationId xmlns:a16="http://schemas.microsoft.com/office/drawing/2014/main" id="{DCB7EE45-76A1-475D-4222-6AA188E05560}"/>
                </a:ext>
              </a:extLst>
            </p:cNvPr>
            <p:cNvGrpSpPr/>
            <p:nvPr/>
          </p:nvGrpSpPr>
          <p:grpSpPr>
            <a:xfrm>
              <a:off x="-2417562" y="773312"/>
              <a:ext cx="5454676" cy="5480247"/>
              <a:chOff x="-2417562" y="773312"/>
              <a:chExt cx="5454676" cy="5480246"/>
            </a:xfrm>
          </p:grpSpPr>
          <p:pic>
            <p:nvPicPr>
              <p:cNvPr id="67" name="Picture 66">
                <a:extLst>
                  <a:ext uri="{FF2B5EF4-FFF2-40B4-BE49-F238E27FC236}">
                    <a16:creationId xmlns:a16="http://schemas.microsoft.com/office/drawing/2014/main" id="{B1107DF9-92BB-53AE-CA0B-AA7953508B65}"/>
                  </a:ext>
                </a:extLst>
              </p:cNvPr>
              <p:cNvPicPr>
                <a:picLocks noChangeAspect="1"/>
              </p:cNvPicPr>
              <p:nvPr/>
            </p:nvPicPr>
            <p:blipFill>
              <a:blip r:embed="rId3">
                <a:extLst>
                  <a:ext uri="{28A0092B-C50C-407E-A947-70E740481C1C}">
                    <a14:useLocalDpi xmlns:a14="http://schemas.microsoft.com/office/drawing/2010/main" val="0"/>
                  </a:ext>
                </a:extLst>
              </a:blip>
              <a:srcRect t="19977" r="4485" b="36729"/>
              <a:stretch>
                <a:fillRect/>
              </a:stretch>
            </p:blipFill>
            <p:spPr>
              <a:xfrm rot="2931860">
                <a:off x="-2879081" y="4041260"/>
                <a:ext cx="2083630" cy="1160591"/>
              </a:xfrm>
              <a:custGeom>
                <a:avLst/>
                <a:gdLst>
                  <a:gd name="connsiteX0" fmla="*/ 350480 w 1785357"/>
                  <a:gd name="connsiteY0" fmla="*/ 0 h 984163"/>
                  <a:gd name="connsiteX1" fmla="*/ 1586140 w 1785357"/>
                  <a:gd name="connsiteY1" fmla="*/ 307482 h 984163"/>
                  <a:gd name="connsiteX2" fmla="*/ 1627746 w 1785357"/>
                  <a:gd name="connsiteY2" fmla="*/ 297184 h 984163"/>
                  <a:gd name="connsiteX3" fmla="*/ 1785357 w 1785357"/>
                  <a:gd name="connsiteY3" fmla="*/ 942301 h 984163"/>
                  <a:gd name="connsiteX4" fmla="*/ 161164 w 1785357"/>
                  <a:gd name="connsiteY4" fmla="*/ 628993 h 984163"/>
                  <a:gd name="connsiteX5" fmla="*/ 0 w 1785357"/>
                  <a:gd name="connsiteY5" fmla="*/ 512936 h 984163"/>
                  <a:gd name="connsiteX6" fmla="*/ 0 w 1785357"/>
                  <a:gd name="connsiteY6" fmla="*/ 434808 h 9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357" h="984163">
                    <a:moveTo>
                      <a:pt x="350480" y="0"/>
                    </a:moveTo>
                    <a:cubicBezTo>
                      <a:pt x="712508" y="291817"/>
                      <a:pt x="1166938" y="390085"/>
                      <a:pt x="1586140" y="307482"/>
                    </a:cubicBezTo>
                    <a:lnTo>
                      <a:pt x="1627746" y="297184"/>
                    </a:lnTo>
                    <a:lnTo>
                      <a:pt x="1785357" y="942301"/>
                    </a:lnTo>
                    <a:cubicBezTo>
                      <a:pt x="1229165" y="1054199"/>
                      <a:pt x="645301" y="939106"/>
                      <a:pt x="161164" y="628993"/>
                    </a:cubicBezTo>
                    <a:lnTo>
                      <a:pt x="0" y="512936"/>
                    </a:lnTo>
                    <a:lnTo>
                      <a:pt x="0" y="434808"/>
                    </a:lnTo>
                    <a:close/>
                  </a:path>
                </a:pathLst>
              </a:custGeom>
              <a:ln w="19050">
                <a:solidFill>
                  <a:schemeClr val="tx1"/>
                </a:solidFill>
              </a:ln>
            </p:spPr>
          </p:pic>
          <p:pic>
            <p:nvPicPr>
              <p:cNvPr id="64" name="Picture 63">
                <a:extLst>
                  <a:ext uri="{FF2B5EF4-FFF2-40B4-BE49-F238E27FC236}">
                    <a16:creationId xmlns:a16="http://schemas.microsoft.com/office/drawing/2014/main" id="{119CE60E-4B62-0E15-5E1D-5AB6CDFED414}"/>
                  </a:ext>
                </a:extLst>
              </p:cNvPr>
              <p:cNvPicPr>
                <a:picLocks noChangeAspect="1"/>
              </p:cNvPicPr>
              <p:nvPr/>
            </p:nvPicPr>
            <p:blipFill>
              <a:blip r:embed="rId4">
                <a:extLst>
                  <a:ext uri="{28A0092B-C50C-407E-A947-70E740481C1C}">
                    <a14:useLocalDpi xmlns:a14="http://schemas.microsoft.com/office/drawing/2010/main" val="0"/>
                  </a:ext>
                </a:extLst>
              </a:blip>
              <a:srcRect l="9836" r="4815" b="32226"/>
              <a:stretch>
                <a:fillRect/>
              </a:stretch>
            </p:blipFill>
            <p:spPr>
              <a:xfrm rot="829215">
                <a:off x="-1397006" y="5286991"/>
                <a:ext cx="2146215" cy="966567"/>
              </a:xfrm>
              <a:custGeom>
                <a:avLst/>
                <a:gdLst>
                  <a:gd name="connsiteX0" fmla="*/ 241393 w 1819957"/>
                  <a:gd name="connsiteY0" fmla="*/ 34601 h 828202"/>
                  <a:gd name="connsiteX1" fmla="*/ 334253 w 1819957"/>
                  <a:gd name="connsiteY1" fmla="*/ 70515 h 828202"/>
                  <a:gd name="connsiteX2" fmla="*/ 1196451 w 1819957"/>
                  <a:gd name="connsiteY2" fmla="*/ 87944 h 828202"/>
                  <a:gd name="connsiteX3" fmla="*/ 1339029 w 1819957"/>
                  <a:gd name="connsiteY3" fmla="*/ 38788 h 828202"/>
                  <a:gd name="connsiteX4" fmla="*/ 1422589 w 1819957"/>
                  <a:gd name="connsiteY4" fmla="*/ 0 h 828202"/>
                  <a:gd name="connsiteX5" fmla="*/ 1512679 w 1819957"/>
                  <a:gd name="connsiteY5" fmla="*/ 0 h 828202"/>
                  <a:gd name="connsiteX6" fmla="*/ 1819957 w 1819957"/>
                  <a:gd name="connsiteY6" fmla="*/ 567635 h 828202"/>
                  <a:gd name="connsiteX7" fmla="*/ 0 w 1819957"/>
                  <a:gd name="connsiteY7" fmla="*/ 653268 h 82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9957" h="828202">
                    <a:moveTo>
                      <a:pt x="241393" y="34601"/>
                    </a:moveTo>
                    <a:lnTo>
                      <a:pt x="334253" y="70515"/>
                    </a:lnTo>
                    <a:cubicBezTo>
                      <a:pt x="604871" y="160449"/>
                      <a:pt x="903310" y="172471"/>
                      <a:pt x="1196451" y="87944"/>
                    </a:cubicBezTo>
                    <a:cubicBezTo>
                      <a:pt x="1245309" y="73855"/>
                      <a:pt x="1292862" y="57419"/>
                      <a:pt x="1339029" y="38788"/>
                    </a:cubicBezTo>
                    <a:lnTo>
                      <a:pt x="1422589" y="0"/>
                    </a:lnTo>
                    <a:lnTo>
                      <a:pt x="1512679" y="0"/>
                    </a:lnTo>
                    <a:lnTo>
                      <a:pt x="1819957" y="567635"/>
                    </a:lnTo>
                    <a:cubicBezTo>
                      <a:pt x="1263702" y="882044"/>
                      <a:pt x="593843" y="913561"/>
                      <a:pt x="0" y="653268"/>
                    </a:cubicBezTo>
                    <a:close/>
                  </a:path>
                </a:pathLst>
              </a:custGeom>
              <a:ln w="19050">
                <a:solidFill>
                  <a:schemeClr val="tx1"/>
                </a:solidFill>
              </a:ln>
            </p:spPr>
          </p:pic>
          <p:pic>
            <p:nvPicPr>
              <p:cNvPr id="61" name="Picture 60">
                <a:extLst>
                  <a:ext uri="{FF2B5EF4-FFF2-40B4-BE49-F238E27FC236}">
                    <a16:creationId xmlns:a16="http://schemas.microsoft.com/office/drawing/2014/main" id="{F684DB31-5E7B-DFCE-502C-500E8EC58573}"/>
                  </a:ext>
                </a:extLst>
              </p:cNvPr>
              <p:cNvPicPr>
                <a:picLocks noChangeAspect="1"/>
              </p:cNvPicPr>
              <p:nvPr/>
            </p:nvPicPr>
            <p:blipFill>
              <a:blip r:embed="rId5">
                <a:extLst>
                  <a:ext uri="{28A0092B-C50C-407E-A947-70E740481C1C}">
                    <a14:useLocalDpi xmlns:a14="http://schemas.microsoft.com/office/drawing/2010/main" val="0"/>
                  </a:ext>
                </a:extLst>
              </a:blip>
              <a:srcRect l="4027" t="22035" r="1989" b="3435"/>
              <a:stretch>
                <a:fillRect/>
              </a:stretch>
            </p:blipFill>
            <p:spPr>
              <a:xfrm rot="19061547">
                <a:off x="390622" y="4802405"/>
                <a:ext cx="2180247" cy="962474"/>
              </a:xfrm>
              <a:custGeom>
                <a:avLst/>
                <a:gdLst>
                  <a:gd name="connsiteX0" fmla="*/ 1597432 w 1848816"/>
                  <a:gd name="connsiteY0" fmla="*/ 32490 h 824695"/>
                  <a:gd name="connsiteX1" fmla="*/ 1848816 w 1848816"/>
                  <a:gd name="connsiteY1" fmla="*/ 616576 h 824695"/>
                  <a:gd name="connsiteX2" fmla="*/ 0 w 1848816"/>
                  <a:gd name="connsiteY2" fmla="*/ 607255 h 824695"/>
                  <a:gd name="connsiteX3" fmla="*/ 318813 w 1848816"/>
                  <a:gd name="connsiteY3" fmla="*/ 0 h 824695"/>
                  <a:gd name="connsiteX4" fmla="*/ 429422 w 1848816"/>
                  <a:gd name="connsiteY4" fmla="*/ 52523 h 824695"/>
                  <a:gd name="connsiteX5" fmla="*/ 1546368 w 1848816"/>
                  <a:gd name="connsiteY5" fmla="*/ 55860 h 82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8816" h="824695">
                    <a:moveTo>
                      <a:pt x="1597432" y="32490"/>
                    </a:moveTo>
                    <a:lnTo>
                      <a:pt x="1848816" y="616576"/>
                    </a:lnTo>
                    <a:cubicBezTo>
                      <a:pt x="1251555" y="897302"/>
                      <a:pt x="571074" y="893872"/>
                      <a:pt x="0" y="607255"/>
                    </a:cubicBezTo>
                    <a:lnTo>
                      <a:pt x="318813" y="0"/>
                    </a:lnTo>
                    <a:lnTo>
                      <a:pt x="429422" y="52523"/>
                    </a:lnTo>
                    <a:cubicBezTo>
                      <a:pt x="786956" y="200649"/>
                      <a:pt x="1189164" y="198928"/>
                      <a:pt x="1546368" y="55860"/>
                    </a:cubicBezTo>
                    <a:close/>
                  </a:path>
                </a:pathLst>
              </a:custGeom>
              <a:ln w="19050">
                <a:solidFill>
                  <a:schemeClr val="tx1"/>
                </a:solidFill>
              </a:ln>
            </p:spPr>
          </p:pic>
          <p:pic>
            <p:nvPicPr>
              <p:cNvPr id="56" name="Picture 55">
                <a:extLst>
                  <a:ext uri="{FF2B5EF4-FFF2-40B4-BE49-F238E27FC236}">
                    <a16:creationId xmlns:a16="http://schemas.microsoft.com/office/drawing/2014/main" id="{B4A54771-822E-A747-5F65-F79733B5C430}"/>
                  </a:ext>
                </a:extLst>
              </p:cNvPr>
              <p:cNvPicPr>
                <a:picLocks noChangeAspect="1"/>
              </p:cNvPicPr>
              <p:nvPr/>
            </p:nvPicPr>
            <p:blipFill>
              <a:blip r:embed="rId6">
                <a:extLst>
                  <a:ext uri="{28A0092B-C50C-407E-A947-70E740481C1C}">
                    <a14:useLocalDpi xmlns:a14="http://schemas.microsoft.com/office/drawing/2010/main" val="0"/>
                  </a:ext>
                </a:extLst>
              </a:blip>
              <a:srcRect l="22711" t="31102" r="8890"/>
              <a:stretch>
                <a:fillRect/>
              </a:stretch>
            </p:blipFill>
            <p:spPr>
              <a:xfrm rot="3483737">
                <a:off x="1301710" y="2892349"/>
                <a:ext cx="1961709" cy="1509098"/>
              </a:xfrm>
              <a:custGeom>
                <a:avLst/>
                <a:gdLst>
                  <a:gd name="connsiteX0" fmla="*/ 33320 w 1680889"/>
                  <a:gd name="connsiteY0" fmla="*/ 0 h 1279692"/>
                  <a:gd name="connsiteX1" fmla="*/ 1680889 w 1680889"/>
                  <a:gd name="connsiteY1" fmla="*/ 938750 h 1279692"/>
                  <a:gd name="connsiteX2" fmla="*/ 1168822 w 1680889"/>
                  <a:gd name="connsiteY2" fmla="*/ 1279692 h 1279692"/>
                  <a:gd name="connsiteX3" fmla="*/ 1143572 w 1680889"/>
                  <a:gd name="connsiteY3" fmla="*/ 1279692 h 1279692"/>
                  <a:gd name="connsiteX4" fmla="*/ 1100797 w 1680889"/>
                  <a:gd name="connsiteY4" fmla="*/ 1218516 h 1279692"/>
                  <a:gd name="connsiteX5" fmla="*/ 651884 w 1680889"/>
                  <a:gd name="connsiteY5" fmla="*/ 829510 h 1279692"/>
                  <a:gd name="connsiteX6" fmla="*/ 88356 w 1680889"/>
                  <a:gd name="connsiteY6" fmla="*/ 641665 h 1279692"/>
                  <a:gd name="connsiteX7" fmla="*/ 0 w 1680889"/>
                  <a:gd name="connsiteY7" fmla="*/ 635010 h 127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0889" h="1279692">
                    <a:moveTo>
                      <a:pt x="33320" y="0"/>
                    </a:moveTo>
                    <a:cubicBezTo>
                      <a:pt x="690844" y="56273"/>
                      <a:pt x="1297250" y="401791"/>
                      <a:pt x="1680889" y="938750"/>
                    </a:cubicBezTo>
                    <a:lnTo>
                      <a:pt x="1168822" y="1279692"/>
                    </a:lnTo>
                    <a:lnTo>
                      <a:pt x="1143572" y="1279692"/>
                    </a:lnTo>
                    <a:lnTo>
                      <a:pt x="1100797" y="1218516"/>
                    </a:lnTo>
                    <a:cubicBezTo>
                      <a:pt x="982107" y="1065100"/>
                      <a:pt x="831448" y="931819"/>
                      <a:pt x="651884" y="829510"/>
                    </a:cubicBezTo>
                    <a:cubicBezTo>
                      <a:pt x="472320" y="727200"/>
                      <a:pt x="280849" y="665549"/>
                      <a:pt x="88356" y="641665"/>
                    </a:cubicBezTo>
                    <a:lnTo>
                      <a:pt x="0" y="635010"/>
                    </a:lnTo>
                    <a:close/>
                  </a:path>
                </a:pathLst>
              </a:custGeom>
              <a:ln w="19050">
                <a:solidFill>
                  <a:schemeClr val="tx1"/>
                </a:solidFill>
                <a:prstDash val="solid"/>
              </a:ln>
            </p:spPr>
          </p:pic>
          <p:pic>
            <p:nvPicPr>
              <p:cNvPr id="40" name="Picture 39">
                <a:extLst>
                  <a:ext uri="{FF2B5EF4-FFF2-40B4-BE49-F238E27FC236}">
                    <a16:creationId xmlns:a16="http://schemas.microsoft.com/office/drawing/2014/main" id="{2DDFBC9A-5063-9BF3-B837-85E0A9727739}"/>
                  </a:ext>
                </a:extLst>
              </p:cNvPr>
              <p:cNvPicPr>
                <a:picLocks noChangeAspect="1"/>
              </p:cNvPicPr>
              <p:nvPr/>
            </p:nvPicPr>
            <p:blipFill>
              <a:blip r:embed="rId7">
                <a:extLst>
                  <a:ext uri="{28A0092B-C50C-407E-A947-70E740481C1C}">
                    <a14:useLocalDpi xmlns:a14="http://schemas.microsoft.com/office/drawing/2010/main" val="0"/>
                  </a:ext>
                </a:extLst>
              </a:blip>
              <a:srcRect l="9573" t="10908" r="70943" b="16165"/>
              <a:stretch>
                <a:fillRect/>
              </a:stretch>
            </p:blipFill>
            <p:spPr>
              <a:xfrm rot="18736029">
                <a:off x="944940" y="80998"/>
                <a:ext cx="1230934" cy="2615561"/>
              </a:xfrm>
              <a:custGeom>
                <a:avLst/>
                <a:gdLst>
                  <a:gd name="connsiteX0" fmla="*/ 580438 w 876141"/>
                  <a:gd name="connsiteY0" fmla="*/ 0 h 1842415"/>
                  <a:gd name="connsiteX1" fmla="*/ 734438 w 876141"/>
                  <a:gd name="connsiteY1" fmla="*/ 1842415 h 1842415"/>
                  <a:gd name="connsiteX2" fmla="*/ 132468 w 876141"/>
                  <a:gd name="connsiteY2" fmla="*/ 1637518 h 1842415"/>
                  <a:gd name="connsiteX3" fmla="*/ 151770 w 876141"/>
                  <a:gd name="connsiteY3" fmla="*/ 1584782 h 1842415"/>
                  <a:gd name="connsiteX4" fmla="*/ 61019 w 876141"/>
                  <a:gd name="connsiteY4" fmla="*/ 471523 h 1842415"/>
                  <a:gd name="connsiteX5" fmla="*/ 0 w 876141"/>
                  <a:gd name="connsiteY5" fmla="*/ 365365 h 184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141" h="1842415">
                    <a:moveTo>
                      <a:pt x="580438" y="0"/>
                    </a:moveTo>
                    <a:cubicBezTo>
                      <a:pt x="910873" y="546889"/>
                      <a:pt x="967556" y="1225014"/>
                      <a:pt x="734438" y="1842415"/>
                    </a:cubicBezTo>
                    <a:lnTo>
                      <a:pt x="132468" y="1637518"/>
                    </a:lnTo>
                    <a:lnTo>
                      <a:pt x="151770" y="1584782"/>
                    </a:lnTo>
                    <a:cubicBezTo>
                      <a:pt x="266440" y="1217476"/>
                      <a:pt x="236675" y="816367"/>
                      <a:pt x="61019" y="471523"/>
                    </a:cubicBezTo>
                    <a:lnTo>
                      <a:pt x="0" y="365365"/>
                    </a:lnTo>
                    <a:close/>
                  </a:path>
                </a:pathLst>
              </a:custGeom>
              <a:ln w="12700">
                <a:solidFill>
                  <a:schemeClr val="tx1"/>
                </a:solidFill>
                <a:prstDash val="solid"/>
              </a:ln>
            </p:spPr>
          </p:pic>
          <p:pic>
            <p:nvPicPr>
              <p:cNvPr id="31" name="Picture 30">
                <a:extLst>
                  <a:ext uri="{FF2B5EF4-FFF2-40B4-BE49-F238E27FC236}">
                    <a16:creationId xmlns:a16="http://schemas.microsoft.com/office/drawing/2014/main" id="{37337D01-C034-DD83-D7AA-49BAE43A07C7}"/>
                  </a:ext>
                </a:extLst>
              </p:cNvPr>
              <p:cNvPicPr>
                <a:picLocks noChangeAspect="1"/>
              </p:cNvPicPr>
              <p:nvPr/>
            </p:nvPicPr>
            <p:blipFill>
              <a:blip r:embed="rId8">
                <a:extLst>
                  <a:ext uri="{28A0092B-C50C-407E-A947-70E740481C1C}">
                    <a14:useLocalDpi xmlns:a14="http://schemas.microsoft.com/office/drawing/2010/main" val="0"/>
                  </a:ext>
                </a:extLst>
              </a:blip>
              <a:srcRect l="9573" t="1597" r="18441"/>
              <a:stretch>
                <a:fillRect/>
              </a:stretch>
            </p:blipFill>
            <p:spPr>
              <a:xfrm rot="16064112">
                <a:off x="-1195755" y="642139"/>
                <a:ext cx="1172127" cy="1977905"/>
              </a:xfrm>
              <a:custGeom>
                <a:avLst/>
                <a:gdLst>
                  <a:gd name="connsiteX0" fmla="*/ 527564 w 1004336"/>
                  <a:gd name="connsiteY0" fmla="*/ 0 h 1677233"/>
                  <a:gd name="connsiteX1" fmla="*/ 990890 w 1004336"/>
                  <a:gd name="connsiteY1" fmla="*/ 1538258 h 1677233"/>
                  <a:gd name="connsiteX2" fmla="*/ 966344 w 1004336"/>
                  <a:gd name="connsiteY2" fmla="*/ 1677233 h 1677233"/>
                  <a:gd name="connsiteX3" fmla="*/ 514458 w 1004336"/>
                  <a:gd name="connsiteY3" fmla="*/ 1677233 h 1677233"/>
                  <a:gd name="connsiteX4" fmla="*/ 279525 w 1004336"/>
                  <a:gd name="connsiteY4" fmla="*/ 1625825 h 1677233"/>
                  <a:gd name="connsiteX5" fmla="*/ 285456 w 1004336"/>
                  <a:gd name="connsiteY5" fmla="*/ 1603122 h 1677233"/>
                  <a:gd name="connsiteX6" fmla="*/ 315865 w 1004336"/>
                  <a:gd name="connsiteY6" fmla="*/ 1306243 h 1677233"/>
                  <a:gd name="connsiteX7" fmla="*/ 60235 w 1004336"/>
                  <a:gd name="connsiteY7" fmla="*/ 482627 h 1677233"/>
                  <a:gd name="connsiteX8" fmla="*/ 0 w 1004336"/>
                  <a:gd name="connsiteY8" fmla="*/ 403353 h 167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4336" h="1677233">
                    <a:moveTo>
                      <a:pt x="527564" y="0"/>
                    </a:moveTo>
                    <a:cubicBezTo>
                      <a:pt x="890372" y="436168"/>
                      <a:pt x="1054631" y="990158"/>
                      <a:pt x="990890" y="1538258"/>
                    </a:cubicBezTo>
                    <a:lnTo>
                      <a:pt x="966344" y="1677233"/>
                    </a:lnTo>
                    <a:lnTo>
                      <a:pt x="514458" y="1677233"/>
                    </a:lnTo>
                    <a:lnTo>
                      <a:pt x="279525" y="1625825"/>
                    </a:lnTo>
                    <a:lnTo>
                      <a:pt x="285456" y="1603122"/>
                    </a:lnTo>
                    <a:cubicBezTo>
                      <a:pt x="305394" y="1507227"/>
                      <a:pt x="315865" y="1407939"/>
                      <a:pt x="315865" y="1306243"/>
                    </a:cubicBezTo>
                    <a:cubicBezTo>
                      <a:pt x="315865" y="1001158"/>
                      <a:pt x="221627" y="717733"/>
                      <a:pt x="60235" y="482627"/>
                    </a:cubicBezTo>
                    <a:lnTo>
                      <a:pt x="0" y="403353"/>
                    </a:lnTo>
                    <a:close/>
                  </a:path>
                </a:pathLst>
              </a:custGeom>
              <a:ln w="12700">
                <a:solidFill>
                  <a:schemeClr val="tx1"/>
                </a:solidFill>
                <a:prstDash val="solid"/>
              </a:ln>
            </p:spPr>
          </p:pic>
        </p:grpSp>
      </p:grpSp>
      <p:sp>
        <p:nvSpPr>
          <p:cNvPr id="72" name="TextBox 71">
            <a:extLst>
              <a:ext uri="{FF2B5EF4-FFF2-40B4-BE49-F238E27FC236}">
                <a16:creationId xmlns:a16="http://schemas.microsoft.com/office/drawing/2014/main" id="{75C15CA5-EAB0-7D26-B24C-82248FF36149}"/>
              </a:ext>
            </a:extLst>
          </p:cNvPr>
          <p:cNvSpPr txBox="1"/>
          <p:nvPr/>
        </p:nvSpPr>
        <p:spPr>
          <a:xfrm>
            <a:off x="42246" y="2905680"/>
            <a:ext cx="2642808" cy="1323439"/>
          </a:xfrm>
          <a:prstGeom prst="rect">
            <a:avLst/>
          </a:prstGeom>
          <a:noFill/>
          <a:ln>
            <a:noFill/>
          </a:ln>
          <a:effectLst>
            <a:glow rad="139700">
              <a:schemeClr val="accent4">
                <a:satMod val="175000"/>
                <a:alpha val="40000"/>
              </a:schemeClr>
            </a:glow>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IN" sz="4000" dirty="0">
                <a:solidFill>
                  <a:schemeClr val="tx1"/>
                </a:solidFill>
                <a:latin typeface="Times New Roman" panose="02020603050405020304" pitchFamily="18" charset="0"/>
                <a:cs typeface="Times New Roman" panose="02020603050405020304" pitchFamily="18" charset="0"/>
              </a:rPr>
              <a:t>Design </a:t>
            </a:r>
          </a:p>
          <a:p>
            <a:r>
              <a:rPr lang="en-IN" sz="4000" dirty="0">
                <a:solidFill>
                  <a:schemeClr val="tx1"/>
                </a:solidFill>
                <a:latin typeface="Times New Roman" panose="02020603050405020304" pitchFamily="18" charset="0"/>
                <a:cs typeface="Times New Roman" panose="02020603050405020304" pitchFamily="18" charset="0"/>
              </a:rPr>
              <a:t>Process</a:t>
            </a:r>
          </a:p>
        </p:txBody>
      </p:sp>
      <p:sp>
        <p:nvSpPr>
          <p:cNvPr id="10" name="TextBox 9">
            <a:extLst>
              <a:ext uri="{FF2B5EF4-FFF2-40B4-BE49-F238E27FC236}">
                <a16:creationId xmlns:a16="http://schemas.microsoft.com/office/drawing/2014/main" id="{6468134A-1C15-0AC0-D146-BDF8A5697E7E}"/>
              </a:ext>
            </a:extLst>
          </p:cNvPr>
          <p:cNvSpPr txBox="1"/>
          <p:nvPr/>
        </p:nvSpPr>
        <p:spPr>
          <a:xfrm>
            <a:off x="2825416" y="206410"/>
            <a:ext cx="9835816"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Battery Weight Estimation and Battery Selection</a:t>
            </a:r>
          </a:p>
        </p:txBody>
      </p:sp>
      <p:cxnSp>
        <p:nvCxnSpPr>
          <p:cNvPr id="11" name="Straight Connector 10">
            <a:extLst>
              <a:ext uri="{FF2B5EF4-FFF2-40B4-BE49-F238E27FC236}">
                <a16:creationId xmlns:a16="http://schemas.microsoft.com/office/drawing/2014/main" id="{490C3133-8DE1-17E9-AD55-320E5CC04336}"/>
              </a:ext>
            </a:extLst>
          </p:cNvPr>
          <p:cNvCxnSpPr>
            <a:cxnSpLocks/>
          </p:cNvCxnSpPr>
          <p:nvPr/>
        </p:nvCxnSpPr>
        <p:spPr>
          <a:xfrm flipV="1">
            <a:off x="2346158" y="738710"/>
            <a:ext cx="9686455" cy="524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9A8172F-9F5F-872E-8889-59F4CC0FB7F9}"/>
              </a:ext>
            </a:extLst>
          </p:cNvPr>
          <p:cNvSpPr txBox="1"/>
          <p:nvPr/>
        </p:nvSpPr>
        <p:spPr>
          <a:xfrm>
            <a:off x="3476728" y="1323485"/>
            <a:ext cx="7647709" cy="584775"/>
          </a:xfrm>
          <a:prstGeom prst="rect">
            <a:avLst/>
          </a:prstGeom>
          <a:solidFill>
            <a:schemeClr val="accent6">
              <a:lumMod val="60000"/>
              <a:lumOff val="40000"/>
            </a:schemeClr>
          </a:solidFill>
        </p:spPr>
        <p:txBody>
          <a:bodyPr wrap="square" rtlCol="0">
            <a:sp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To find the number of batteries required we did a survey of different batteries and found “</a:t>
            </a:r>
            <a:r>
              <a:rPr lang="en-IN" sz="16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HV Shorty 3S LiPo </a:t>
            </a:r>
            <a:r>
              <a:rPr lang="en-IN" sz="1600" b="1" dirty="0">
                <a:solidFill>
                  <a:srgbClr val="243746"/>
                </a:solidFill>
                <a:effectLst/>
                <a:latin typeface="Times New Roman" panose="02020603050405020304" pitchFamily="18" charset="0"/>
                <a:ea typeface="Calibri" panose="020F0502020204030204" pitchFamily="34" charset="0"/>
                <a:cs typeface="Times New Roman" panose="02020603050405020304" pitchFamily="18" charset="0"/>
              </a:rPr>
              <a:t>Battery</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to be the best candidate for our design</a:t>
            </a:r>
            <a:endParaRPr lang="en-IN"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2DBF529-EB60-681C-029B-C8B8B32DD768}"/>
              </a:ext>
            </a:extLst>
          </p:cNvPr>
          <p:cNvSpPr txBox="1"/>
          <p:nvPr/>
        </p:nvSpPr>
        <p:spPr>
          <a:xfrm>
            <a:off x="3476727" y="2072943"/>
            <a:ext cx="7647709" cy="615553"/>
          </a:xfrm>
          <a:prstGeom prst="rect">
            <a:avLst/>
          </a:prstGeom>
          <a:solidFill>
            <a:schemeClr val="accent4">
              <a:lumMod val="40000"/>
              <a:lumOff val="60000"/>
            </a:schemeClr>
          </a:solidFill>
        </p:spPr>
        <p:txBody>
          <a:bodyPr wrap="square" rtlCol="0">
            <a:spAutoFit/>
          </a:bodyPr>
          <a:lstStyle/>
          <a:p>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From the mass of one battery is given to be 225 grams, hence we need to use 1 battery in our aircraft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A362FCBB-6C87-9917-40D1-DA5F65539818}"/>
              </a:ext>
            </a:extLst>
          </p:cNvPr>
          <p:cNvGraphicFramePr>
            <a:graphicFrameLocks noGrp="1"/>
          </p:cNvGraphicFramePr>
          <p:nvPr>
            <p:extLst>
              <p:ext uri="{D42A27DB-BD31-4B8C-83A1-F6EECF244321}">
                <p14:modId xmlns:p14="http://schemas.microsoft.com/office/powerpoint/2010/main" val="2646435599"/>
              </p:ext>
            </p:extLst>
          </p:nvPr>
        </p:nvGraphicFramePr>
        <p:xfrm>
          <a:off x="3476727" y="3036059"/>
          <a:ext cx="3900156" cy="3200400"/>
        </p:xfrm>
        <a:graphic>
          <a:graphicData uri="http://schemas.openxmlformats.org/drawingml/2006/table">
            <a:tbl>
              <a:tblPr bandRow="1">
                <a:tableStyleId>{5C22544A-7EE6-4342-B048-85BDC9FD1C3A}</a:tableStyleId>
              </a:tblPr>
              <a:tblGrid>
                <a:gridCol w="1805349">
                  <a:extLst>
                    <a:ext uri="{9D8B030D-6E8A-4147-A177-3AD203B41FA5}">
                      <a16:colId xmlns:a16="http://schemas.microsoft.com/office/drawing/2014/main" val="3331405472"/>
                    </a:ext>
                  </a:extLst>
                </a:gridCol>
                <a:gridCol w="2094807">
                  <a:extLst>
                    <a:ext uri="{9D8B030D-6E8A-4147-A177-3AD203B41FA5}">
                      <a16:colId xmlns:a16="http://schemas.microsoft.com/office/drawing/2014/main" val="1773392518"/>
                    </a:ext>
                  </a:extLst>
                </a:gridCol>
              </a:tblGrid>
              <a:tr h="140745">
                <a:tc>
                  <a:txBody>
                    <a:bodyPr/>
                    <a:lstStyle/>
                    <a:p>
                      <a:r>
                        <a:rPr lang="en-IN" b="1" dirty="0"/>
                        <a:t>Battery model</a:t>
                      </a:r>
                    </a:p>
                  </a:txBody>
                  <a:tcPr/>
                </a:tc>
                <a:tc>
                  <a:txBody>
                    <a:bodyPr/>
                    <a:lstStyle/>
                    <a:p>
                      <a:r>
                        <a:rPr lang="en-IN" dirty="0"/>
                        <a:t>HV shorty 3S LiPo</a:t>
                      </a:r>
                    </a:p>
                  </a:txBody>
                  <a:tcPr/>
                </a:tc>
                <a:extLst>
                  <a:ext uri="{0D108BD9-81ED-4DB2-BD59-A6C34878D82A}">
                    <a16:rowId xmlns:a16="http://schemas.microsoft.com/office/drawing/2014/main" val="3178680713"/>
                  </a:ext>
                </a:extLst>
              </a:tr>
              <a:tr h="140745">
                <a:tc>
                  <a:txBody>
                    <a:bodyPr/>
                    <a:lstStyle/>
                    <a:p>
                      <a:r>
                        <a:rPr lang="en-IN" b="1" dirty="0"/>
                        <a:t>Application</a:t>
                      </a:r>
                    </a:p>
                  </a:txBody>
                  <a:tcPr/>
                </a:tc>
                <a:tc>
                  <a:txBody>
                    <a:bodyPr/>
                    <a:lstStyle/>
                    <a:p>
                      <a:r>
                        <a:rPr lang="en-IN" dirty="0"/>
                        <a:t>Crawlers ,drag ,boats &amp; Aircraft</a:t>
                      </a:r>
                    </a:p>
                  </a:txBody>
                  <a:tcPr/>
                </a:tc>
                <a:extLst>
                  <a:ext uri="{0D108BD9-81ED-4DB2-BD59-A6C34878D82A}">
                    <a16:rowId xmlns:a16="http://schemas.microsoft.com/office/drawing/2014/main" val="2726036104"/>
                  </a:ext>
                </a:extLst>
              </a:tr>
              <a:tr h="140745">
                <a:tc>
                  <a:txBody>
                    <a:bodyPr/>
                    <a:lstStyle/>
                    <a:p>
                      <a:r>
                        <a:rPr lang="en-IN" b="1" dirty="0"/>
                        <a:t>Type</a:t>
                      </a:r>
                    </a:p>
                  </a:txBody>
                  <a:tcPr/>
                </a:tc>
                <a:tc>
                  <a:txBody>
                    <a:bodyPr/>
                    <a:lstStyle/>
                    <a:p>
                      <a:r>
                        <a:rPr lang="en-IN" dirty="0"/>
                        <a:t>Silicon Graphene</a:t>
                      </a:r>
                    </a:p>
                  </a:txBody>
                  <a:tcPr/>
                </a:tc>
                <a:extLst>
                  <a:ext uri="{0D108BD9-81ED-4DB2-BD59-A6C34878D82A}">
                    <a16:rowId xmlns:a16="http://schemas.microsoft.com/office/drawing/2014/main" val="968216984"/>
                  </a:ext>
                </a:extLst>
              </a:tr>
              <a:tr h="140745">
                <a:tc>
                  <a:txBody>
                    <a:bodyPr/>
                    <a:lstStyle/>
                    <a:p>
                      <a:r>
                        <a:rPr lang="en-IN" b="1" dirty="0"/>
                        <a:t>Voltage</a:t>
                      </a:r>
                    </a:p>
                  </a:txBody>
                  <a:tcPr/>
                </a:tc>
                <a:tc>
                  <a:txBody>
                    <a:bodyPr/>
                    <a:lstStyle/>
                    <a:p>
                      <a:r>
                        <a:rPr lang="en-IN" dirty="0"/>
                        <a:t>11.4V nominal</a:t>
                      </a:r>
                    </a:p>
                  </a:txBody>
                  <a:tcPr/>
                </a:tc>
                <a:extLst>
                  <a:ext uri="{0D108BD9-81ED-4DB2-BD59-A6C34878D82A}">
                    <a16:rowId xmlns:a16="http://schemas.microsoft.com/office/drawing/2014/main" val="1851263052"/>
                  </a:ext>
                </a:extLst>
              </a:tr>
              <a:tr h="140745">
                <a:tc>
                  <a:txBody>
                    <a:bodyPr/>
                    <a:lstStyle/>
                    <a:p>
                      <a:r>
                        <a:rPr lang="en-IN" b="1" dirty="0"/>
                        <a:t>Capacity @11.1V</a:t>
                      </a:r>
                    </a:p>
                  </a:txBody>
                  <a:tcPr/>
                </a:tc>
                <a:tc>
                  <a:txBody>
                    <a:bodyPr/>
                    <a:lstStyle/>
                    <a:p>
                      <a:r>
                        <a:rPr lang="en-IN" dirty="0"/>
                        <a:t>4300mAh</a:t>
                      </a:r>
                    </a:p>
                  </a:txBody>
                  <a:tcPr/>
                </a:tc>
                <a:extLst>
                  <a:ext uri="{0D108BD9-81ED-4DB2-BD59-A6C34878D82A}">
                    <a16:rowId xmlns:a16="http://schemas.microsoft.com/office/drawing/2014/main" val="946750345"/>
                  </a:ext>
                </a:extLst>
              </a:tr>
              <a:tr h="140745">
                <a:tc>
                  <a:txBody>
                    <a:bodyPr/>
                    <a:lstStyle/>
                    <a:p>
                      <a:r>
                        <a:rPr lang="en-IN" b="1" dirty="0"/>
                        <a:t>Capacity @11.4V</a:t>
                      </a:r>
                    </a:p>
                  </a:txBody>
                  <a:tcPr/>
                </a:tc>
                <a:tc>
                  <a:txBody>
                    <a:bodyPr/>
                    <a:lstStyle/>
                    <a:p>
                      <a:r>
                        <a:rPr lang="en-IN" dirty="0"/>
                        <a:t>4800mAh</a:t>
                      </a:r>
                    </a:p>
                  </a:txBody>
                  <a:tcPr/>
                </a:tc>
                <a:extLst>
                  <a:ext uri="{0D108BD9-81ED-4DB2-BD59-A6C34878D82A}">
                    <a16:rowId xmlns:a16="http://schemas.microsoft.com/office/drawing/2014/main" val="2878458981"/>
                  </a:ext>
                </a:extLst>
              </a:tr>
              <a:tr h="140745">
                <a:tc>
                  <a:txBody>
                    <a:bodyPr/>
                    <a:lstStyle/>
                    <a:p>
                      <a:r>
                        <a:rPr lang="en-IN" b="1" dirty="0"/>
                        <a:t>Weight</a:t>
                      </a:r>
                    </a:p>
                  </a:txBody>
                  <a:tcPr/>
                </a:tc>
                <a:tc>
                  <a:txBody>
                    <a:bodyPr/>
                    <a:lstStyle/>
                    <a:p>
                      <a:r>
                        <a:rPr lang="en-IN" dirty="0"/>
                        <a:t>225g</a:t>
                      </a:r>
                    </a:p>
                  </a:txBody>
                  <a:tcPr/>
                </a:tc>
                <a:extLst>
                  <a:ext uri="{0D108BD9-81ED-4DB2-BD59-A6C34878D82A}">
                    <a16:rowId xmlns:a16="http://schemas.microsoft.com/office/drawing/2014/main" val="2868766361"/>
                  </a:ext>
                </a:extLst>
              </a:tr>
              <a:tr h="140745">
                <a:tc>
                  <a:txBody>
                    <a:bodyPr/>
                    <a:lstStyle/>
                    <a:p>
                      <a:r>
                        <a:rPr lang="en-IN" b="1" dirty="0"/>
                        <a:t>Connector Type</a:t>
                      </a:r>
                    </a:p>
                  </a:txBody>
                  <a:tcPr/>
                </a:tc>
                <a:tc>
                  <a:txBody>
                    <a:bodyPr/>
                    <a:lstStyle/>
                    <a:p>
                      <a:r>
                        <a:rPr lang="en-IN" dirty="0"/>
                        <a:t>T-style</a:t>
                      </a:r>
                    </a:p>
                  </a:txBody>
                  <a:tcPr/>
                </a:tc>
                <a:extLst>
                  <a:ext uri="{0D108BD9-81ED-4DB2-BD59-A6C34878D82A}">
                    <a16:rowId xmlns:a16="http://schemas.microsoft.com/office/drawing/2014/main" val="3119245703"/>
                  </a:ext>
                </a:extLst>
              </a:tr>
            </a:tbl>
          </a:graphicData>
        </a:graphic>
      </p:graphicFrame>
      <p:graphicFrame>
        <p:nvGraphicFramePr>
          <p:cNvPr id="8" name="Table 7">
            <a:extLst>
              <a:ext uri="{FF2B5EF4-FFF2-40B4-BE49-F238E27FC236}">
                <a16:creationId xmlns:a16="http://schemas.microsoft.com/office/drawing/2014/main" id="{73C0C565-4B8C-B68F-5ACC-AFB8FE1DDBCB}"/>
              </a:ext>
            </a:extLst>
          </p:cNvPr>
          <p:cNvGraphicFramePr>
            <a:graphicFrameLocks noGrp="1"/>
          </p:cNvGraphicFramePr>
          <p:nvPr>
            <p:extLst>
              <p:ext uri="{D42A27DB-BD31-4B8C-83A1-F6EECF244321}">
                <p14:modId xmlns:p14="http://schemas.microsoft.com/office/powerpoint/2010/main" val="2472159483"/>
              </p:ext>
            </p:extLst>
          </p:nvPr>
        </p:nvGraphicFramePr>
        <p:xfrm>
          <a:off x="7620539" y="3036059"/>
          <a:ext cx="3900156" cy="2560320"/>
        </p:xfrm>
        <a:graphic>
          <a:graphicData uri="http://schemas.openxmlformats.org/drawingml/2006/table">
            <a:tbl>
              <a:tblPr bandRow="1">
                <a:tableStyleId>{5C22544A-7EE6-4342-B048-85BDC9FD1C3A}</a:tableStyleId>
              </a:tblPr>
              <a:tblGrid>
                <a:gridCol w="2421236">
                  <a:extLst>
                    <a:ext uri="{9D8B030D-6E8A-4147-A177-3AD203B41FA5}">
                      <a16:colId xmlns:a16="http://schemas.microsoft.com/office/drawing/2014/main" val="1877018309"/>
                    </a:ext>
                  </a:extLst>
                </a:gridCol>
                <a:gridCol w="1478920">
                  <a:extLst>
                    <a:ext uri="{9D8B030D-6E8A-4147-A177-3AD203B41FA5}">
                      <a16:colId xmlns:a16="http://schemas.microsoft.com/office/drawing/2014/main" val="3723421238"/>
                    </a:ext>
                  </a:extLst>
                </a:gridCol>
              </a:tblGrid>
              <a:tr h="359706">
                <a:tc>
                  <a:txBody>
                    <a:bodyPr/>
                    <a:lstStyle/>
                    <a:p>
                      <a:r>
                        <a:rPr lang="en-IN" b="1" dirty="0"/>
                        <a:t>Balance connector</a:t>
                      </a:r>
                    </a:p>
                  </a:txBody>
                  <a:tcPr/>
                </a:tc>
                <a:tc>
                  <a:txBody>
                    <a:bodyPr/>
                    <a:lstStyle/>
                    <a:p>
                      <a:r>
                        <a:rPr lang="en-IN" dirty="0"/>
                        <a:t>4 Pin XH</a:t>
                      </a:r>
                    </a:p>
                  </a:txBody>
                  <a:tcPr/>
                </a:tc>
                <a:extLst>
                  <a:ext uri="{0D108BD9-81ED-4DB2-BD59-A6C34878D82A}">
                    <a16:rowId xmlns:a16="http://schemas.microsoft.com/office/drawing/2014/main" val="4025282290"/>
                  </a:ext>
                </a:extLst>
              </a:tr>
              <a:tr h="359706">
                <a:tc>
                  <a:txBody>
                    <a:bodyPr/>
                    <a:lstStyle/>
                    <a:p>
                      <a:r>
                        <a:rPr lang="en-IN" b="1" dirty="0"/>
                        <a:t>Number of Cells</a:t>
                      </a:r>
                    </a:p>
                  </a:txBody>
                  <a:tcPr/>
                </a:tc>
                <a:tc>
                  <a:txBody>
                    <a:bodyPr/>
                    <a:lstStyle/>
                    <a:p>
                      <a:r>
                        <a:rPr lang="en-IN" dirty="0"/>
                        <a:t>3 Cell</a:t>
                      </a:r>
                    </a:p>
                  </a:txBody>
                  <a:tcPr/>
                </a:tc>
                <a:extLst>
                  <a:ext uri="{0D108BD9-81ED-4DB2-BD59-A6C34878D82A}">
                    <a16:rowId xmlns:a16="http://schemas.microsoft.com/office/drawing/2014/main" val="2287712192"/>
                  </a:ext>
                </a:extLst>
              </a:tr>
              <a:tr h="359706">
                <a:tc>
                  <a:txBody>
                    <a:bodyPr/>
                    <a:lstStyle/>
                    <a:p>
                      <a:r>
                        <a:rPr lang="en-IN" b="1" dirty="0"/>
                        <a:t>Configuration</a:t>
                      </a:r>
                    </a:p>
                  </a:txBody>
                  <a:tcPr/>
                </a:tc>
                <a:tc>
                  <a:txBody>
                    <a:bodyPr/>
                    <a:lstStyle/>
                    <a:p>
                      <a:r>
                        <a:rPr lang="en-IN" dirty="0"/>
                        <a:t>3S1P</a:t>
                      </a:r>
                    </a:p>
                  </a:txBody>
                  <a:tcPr/>
                </a:tc>
                <a:extLst>
                  <a:ext uri="{0D108BD9-81ED-4DB2-BD59-A6C34878D82A}">
                    <a16:rowId xmlns:a16="http://schemas.microsoft.com/office/drawing/2014/main" val="1549352904"/>
                  </a:ext>
                </a:extLst>
              </a:tr>
              <a:tr h="359706">
                <a:tc>
                  <a:txBody>
                    <a:bodyPr/>
                    <a:lstStyle/>
                    <a:p>
                      <a:r>
                        <a:rPr lang="en-IN" b="1" dirty="0"/>
                        <a:t>Dimensions(W*L*H)</a:t>
                      </a:r>
                    </a:p>
                  </a:txBody>
                  <a:tcPr/>
                </a:tc>
                <a:tc>
                  <a:txBody>
                    <a:bodyPr/>
                    <a:lstStyle/>
                    <a:p>
                      <a:r>
                        <a:rPr lang="en-IN" dirty="0"/>
                        <a:t>43*93*25.7</a:t>
                      </a:r>
                    </a:p>
                  </a:txBody>
                  <a:tcPr/>
                </a:tc>
                <a:extLst>
                  <a:ext uri="{0D108BD9-81ED-4DB2-BD59-A6C34878D82A}">
                    <a16:rowId xmlns:a16="http://schemas.microsoft.com/office/drawing/2014/main" val="639425000"/>
                  </a:ext>
                </a:extLst>
              </a:tr>
              <a:tr h="359706">
                <a:tc>
                  <a:txBody>
                    <a:bodyPr/>
                    <a:lstStyle/>
                    <a:p>
                      <a:r>
                        <a:rPr lang="en-IN" b="1" dirty="0"/>
                        <a:t>Maximum Charge Rate</a:t>
                      </a:r>
                    </a:p>
                  </a:txBody>
                  <a:tcPr/>
                </a:tc>
                <a:tc>
                  <a:txBody>
                    <a:bodyPr/>
                    <a:lstStyle/>
                    <a:p>
                      <a:r>
                        <a:rPr lang="en-IN" dirty="0"/>
                        <a:t>10C(45A)</a:t>
                      </a:r>
                    </a:p>
                  </a:txBody>
                  <a:tcPr/>
                </a:tc>
                <a:extLst>
                  <a:ext uri="{0D108BD9-81ED-4DB2-BD59-A6C34878D82A}">
                    <a16:rowId xmlns:a16="http://schemas.microsoft.com/office/drawing/2014/main" val="3376914599"/>
                  </a:ext>
                </a:extLst>
              </a:tr>
              <a:tr h="359706">
                <a:tc>
                  <a:txBody>
                    <a:bodyPr/>
                    <a:lstStyle/>
                    <a:p>
                      <a:r>
                        <a:rPr lang="en-IN" b="1" dirty="0"/>
                        <a:t>Burst Current</a:t>
                      </a:r>
                    </a:p>
                  </a:txBody>
                  <a:tcPr/>
                </a:tc>
                <a:tc>
                  <a:txBody>
                    <a:bodyPr/>
                    <a:lstStyle/>
                    <a:p>
                      <a:r>
                        <a:rPr lang="en-IN" dirty="0"/>
                        <a:t>130C</a:t>
                      </a:r>
                    </a:p>
                  </a:txBody>
                  <a:tcPr/>
                </a:tc>
                <a:extLst>
                  <a:ext uri="{0D108BD9-81ED-4DB2-BD59-A6C34878D82A}">
                    <a16:rowId xmlns:a16="http://schemas.microsoft.com/office/drawing/2014/main" val="3861979467"/>
                  </a:ext>
                </a:extLst>
              </a:tr>
              <a:tr h="359706">
                <a:tc>
                  <a:txBody>
                    <a:bodyPr/>
                    <a:lstStyle/>
                    <a:p>
                      <a:r>
                        <a:rPr lang="en-IN" b="1" dirty="0"/>
                        <a:t>Watt Hour@11.4V</a:t>
                      </a:r>
                    </a:p>
                  </a:txBody>
                  <a:tcPr/>
                </a:tc>
                <a:tc>
                  <a:txBody>
                    <a:bodyPr/>
                    <a:lstStyle/>
                    <a:p>
                      <a:r>
                        <a:rPr lang="en-IN" dirty="0"/>
                        <a:t>54.7Wh</a:t>
                      </a:r>
                    </a:p>
                  </a:txBody>
                  <a:tcPr/>
                </a:tc>
                <a:extLst>
                  <a:ext uri="{0D108BD9-81ED-4DB2-BD59-A6C34878D82A}">
                    <a16:rowId xmlns:a16="http://schemas.microsoft.com/office/drawing/2014/main" val="2872952470"/>
                  </a:ext>
                </a:extLst>
              </a:tr>
            </a:tbl>
          </a:graphicData>
        </a:graphic>
      </p:graphicFrame>
    </p:spTree>
    <p:extLst>
      <p:ext uri="{BB962C8B-B14F-4D97-AF65-F5344CB8AC3E}">
        <p14:creationId xmlns:p14="http://schemas.microsoft.com/office/powerpoint/2010/main" val="165302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F06149B-15AF-19E3-BA1E-1740C01B1960}"/>
              </a:ext>
            </a:extLst>
          </p:cNvPr>
          <p:cNvGrpSpPr/>
          <p:nvPr/>
        </p:nvGrpSpPr>
        <p:grpSpPr>
          <a:xfrm rot="20350550">
            <a:off x="-2071542" y="1291733"/>
            <a:ext cx="5495950" cy="4722180"/>
            <a:chOff x="-2505001" y="1045028"/>
            <a:chExt cx="6357302" cy="5208531"/>
          </a:xfrm>
        </p:grpSpPr>
        <p:pic>
          <p:nvPicPr>
            <p:cNvPr id="71" name="Picture 70">
              <a:extLst>
                <a:ext uri="{FF2B5EF4-FFF2-40B4-BE49-F238E27FC236}">
                  <a16:creationId xmlns:a16="http://schemas.microsoft.com/office/drawing/2014/main" id="{850C8A27-2C74-4814-6383-C14B1CCA4D9C}"/>
                </a:ext>
              </a:extLst>
            </p:cNvPr>
            <p:cNvPicPr>
              <a:picLocks noChangeAspect="1"/>
            </p:cNvPicPr>
            <p:nvPr/>
          </p:nvPicPr>
          <p:blipFill>
            <a:blip r:embed="rId2">
              <a:extLst>
                <a:ext uri="{28A0092B-C50C-407E-A947-70E740481C1C}">
                  <a14:useLocalDpi xmlns:a14="http://schemas.microsoft.com/office/drawing/2010/main" val="0"/>
                </a:ext>
              </a:extLst>
            </a:blip>
            <a:srcRect t="4135" r="4885" b="8165"/>
            <a:stretch>
              <a:fillRect/>
            </a:stretch>
          </p:blipFill>
          <p:spPr>
            <a:xfrm rot="7534215">
              <a:off x="-2979625" y="2299836"/>
              <a:ext cx="2088471" cy="1139223"/>
            </a:xfrm>
            <a:custGeom>
              <a:avLst/>
              <a:gdLst>
                <a:gd name="connsiteX0" fmla="*/ 0 w 1789505"/>
                <a:gd name="connsiteY0" fmla="*/ 923239 h 966044"/>
                <a:gd name="connsiteX1" fmla="*/ 0 w 1789505"/>
                <a:gd name="connsiteY1" fmla="*/ 750473 h 966044"/>
                <a:gd name="connsiteX2" fmla="*/ 125566 w 1789505"/>
                <a:gd name="connsiteY2" fmla="*/ 274045 h 966044"/>
                <a:gd name="connsiteX3" fmla="*/ 166980 w 1789505"/>
                <a:gd name="connsiteY3" fmla="*/ 285093 h 966044"/>
                <a:gd name="connsiteX4" fmla="*/ 1407996 w 1789505"/>
                <a:gd name="connsiteY4" fmla="*/ 0 h 966044"/>
                <a:gd name="connsiteX5" fmla="*/ 1789505 w 1789505"/>
                <a:gd name="connsiteY5" fmla="*/ 491217 h 966044"/>
                <a:gd name="connsiteX6" fmla="*/ 195354 w 1789505"/>
                <a:gd name="connsiteY6" fmla="*/ 954687 h 96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9505" h="966044">
                  <a:moveTo>
                    <a:pt x="0" y="923239"/>
                  </a:moveTo>
                  <a:lnTo>
                    <a:pt x="0" y="750473"/>
                  </a:lnTo>
                  <a:lnTo>
                    <a:pt x="125566" y="274045"/>
                  </a:lnTo>
                  <a:lnTo>
                    <a:pt x="166980" y="285093"/>
                  </a:lnTo>
                  <a:cubicBezTo>
                    <a:pt x="584620" y="375262"/>
                    <a:pt x="1040751" y="285224"/>
                    <a:pt x="1407996" y="0"/>
                  </a:cubicBezTo>
                  <a:lnTo>
                    <a:pt x="1789505" y="491217"/>
                  </a:lnTo>
                  <a:cubicBezTo>
                    <a:pt x="1329934" y="848148"/>
                    <a:pt x="755898" y="1012526"/>
                    <a:pt x="195354" y="954687"/>
                  </a:cubicBezTo>
                  <a:close/>
                </a:path>
              </a:pathLst>
            </a:custGeom>
            <a:ln w="19050">
              <a:solidFill>
                <a:schemeClr val="tx1"/>
              </a:solidFill>
            </a:ln>
          </p:spPr>
        </p:pic>
        <p:grpSp>
          <p:nvGrpSpPr>
            <p:cNvPr id="3" name="Group 2">
              <a:extLst>
                <a:ext uri="{FF2B5EF4-FFF2-40B4-BE49-F238E27FC236}">
                  <a16:creationId xmlns:a16="http://schemas.microsoft.com/office/drawing/2014/main" id="{DCB7EE45-76A1-475D-4222-6AA188E05560}"/>
                </a:ext>
              </a:extLst>
            </p:cNvPr>
            <p:cNvGrpSpPr/>
            <p:nvPr/>
          </p:nvGrpSpPr>
          <p:grpSpPr>
            <a:xfrm>
              <a:off x="-2417562" y="1045028"/>
              <a:ext cx="6269863" cy="5208531"/>
              <a:chOff x="-2417562" y="1045028"/>
              <a:chExt cx="6269863" cy="5208530"/>
            </a:xfrm>
          </p:grpSpPr>
          <p:pic>
            <p:nvPicPr>
              <p:cNvPr id="67" name="Picture 66">
                <a:extLst>
                  <a:ext uri="{FF2B5EF4-FFF2-40B4-BE49-F238E27FC236}">
                    <a16:creationId xmlns:a16="http://schemas.microsoft.com/office/drawing/2014/main" id="{B1107DF9-92BB-53AE-CA0B-AA7953508B65}"/>
                  </a:ext>
                </a:extLst>
              </p:cNvPr>
              <p:cNvPicPr>
                <a:picLocks noChangeAspect="1"/>
              </p:cNvPicPr>
              <p:nvPr/>
            </p:nvPicPr>
            <p:blipFill>
              <a:blip r:embed="rId3">
                <a:extLst>
                  <a:ext uri="{28A0092B-C50C-407E-A947-70E740481C1C}">
                    <a14:useLocalDpi xmlns:a14="http://schemas.microsoft.com/office/drawing/2010/main" val="0"/>
                  </a:ext>
                </a:extLst>
              </a:blip>
              <a:srcRect t="19977" r="4485" b="36729"/>
              <a:stretch>
                <a:fillRect/>
              </a:stretch>
            </p:blipFill>
            <p:spPr>
              <a:xfrm rot="2931860">
                <a:off x="-2879081" y="4041260"/>
                <a:ext cx="2083630" cy="1160591"/>
              </a:xfrm>
              <a:custGeom>
                <a:avLst/>
                <a:gdLst>
                  <a:gd name="connsiteX0" fmla="*/ 350480 w 1785357"/>
                  <a:gd name="connsiteY0" fmla="*/ 0 h 984163"/>
                  <a:gd name="connsiteX1" fmla="*/ 1586140 w 1785357"/>
                  <a:gd name="connsiteY1" fmla="*/ 307482 h 984163"/>
                  <a:gd name="connsiteX2" fmla="*/ 1627746 w 1785357"/>
                  <a:gd name="connsiteY2" fmla="*/ 297184 h 984163"/>
                  <a:gd name="connsiteX3" fmla="*/ 1785357 w 1785357"/>
                  <a:gd name="connsiteY3" fmla="*/ 942301 h 984163"/>
                  <a:gd name="connsiteX4" fmla="*/ 161164 w 1785357"/>
                  <a:gd name="connsiteY4" fmla="*/ 628993 h 984163"/>
                  <a:gd name="connsiteX5" fmla="*/ 0 w 1785357"/>
                  <a:gd name="connsiteY5" fmla="*/ 512936 h 984163"/>
                  <a:gd name="connsiteX6" fmla="*/ 0 w 1785357"/>
                  <a:gd name="connsiteY6" fmla="*/ 434808 h 9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357" h="984163">
                    <a:moveTo>
                      <a:pt x="350480" y="0"/>
                    </a:moveTo>
                    <a:cubicBezTo>
                      <a:pt x="712508" y="291817"/>
                      <a:pt x="1166938" y="390085"/>
                      <a:pt x="1586140" y="307482"/>
                    </a:cubicBezTo>
                    <a:lnTo>
                      <a:pt x="1627746" y="297184"/>
                    </a:lnTo>
                    <a:lnTo>
                      <a:pt x="1785357" y="942301"/>
                    </a:lnTo>
                    <a:cubicBezTo>
                      <a:pt x="1229165" y="1054199"/>
                      <a:pt x="645301" y="939106"/>
                      <a:pt x="161164" y="628993"/>
                    </a:cubicBezTo>
                    <a:lnTo>
                      <a:pt x="0" y="512936"/>
                    </a:lnTo>
                    <a:lnTo>
                      <a:pt x="0" y="434808"/>
                    </a:lnTo>
                    <a:close/>
                  </a:path>
                </a:pathLst>
              </a:custGeom>
              <a:ln w="19050">
                <a:solidFill>
                  <a:schemeClr val="tx1"/>
                </a:solidFill>
              </a:ln>
            </p:spPr>
          </p:pic>
          <p:pic>
            <p:nvPicPr>
              <p:cNvPr id="64" name="Picture 63">
                <a:extLst>
                  <a:ext uri="{FF2B5EF4-FFF2-40B4-BE49-F238E27FC236}">
                    <a16:creationId xmlns:a16="http://schemas.microsoft.com/office/drawing/2014/main" id="{119CE60E-4B62-0E15-5E1D-5AB6CDFED414}"/>
                  </a:ext>
                </a:extLst>
              </p:cNvPr>
              <p:cNvPicPr>
                <a:picLocks noChangeAspect="1"/>
              </p:cNvPicPr>
              <p:nvPr/>
            </p:nvPicPr>
            <p:blipFill>
              <a:blip r:embed="rId4">
                <a:extLst>
                  <a:ext uri="{28A0092B-C50C-407E-A947-70E740481C1C}">
                    <a14:useLocalDpi xmlns:a14="http://schemas.microsoft.com/office/drawing/2010/main" val="0"/>
                  </a:ext>
                </a:extLst>
              </a:blip>
              <a:srcRect l="9836" r="4815" b="32226"/>
              <a:stretch>
                <a:fillRect/>
              </a:stretch>
            </p:blipFill>
            <p:spPr>
              <a:xfrm rot="829215">
                <a:off x="-1397006" y="5286991"/>
                <a:ext cx="2146215" cy="966567"/>
              </a:xfrm>
              <a:custGeom>
                <a:avLst/>
                <a:gdLst>
                  <a:gd name="connsiteX0" fmla="*/ 241393 w 1819957"/>
                  <a:gd name="connsiteY0" fmla="*/ 34601 h 828202"/>
                  <a:gd name="connsiteX1" fmla="*/ 334253 w 1819957"/>
                  <a:gd name="connsiteY1" fmla="*/ 70515 h 828202"/>
                  <a:gd name="connsiteX2" fmla="*/ 1196451 w 1819957"/>
                  <a:gd name="connsiteY2" fmla="*/ 87944 h 828202"/>
                  <a:gd name="connsiteX3" fmla="*/ 1339029 w 1819957"/>
                  <a:gd name="connsiteY3" fmla="*/ 38788 h 828202"/>
                  <a:gd name="connsiteX4" fmla="*/ 1422589 w 1819957"/>
                  <a:gd name="connsiteY4" fmla="*/ 0 h 828202"/>
                  <a:gd name="connsiteX5" fmla="*/ 1512679 w 1819957"/>
                  <a:gd name="connsiteY5" fmla="*/ 0 h 828202"/>
                  <a:gd name="connsiteX6" fmla="*/ 1819957 w 1819957"/>
                  <a:gd name="connsiteY6" fmla="*/ 567635 h 828202"/>
                  <a:gd name="connsiteX7" fmla="*/ 0 w 1819957"/>
                  <a:gd name="connsiteY7" fmla="*/ 653268 h 82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9957" h="828202">
                    <a:moveTo>
                      <a:pt x="241393" y="34601"/>
                    </a:moveTo>
                    <a:lnTo>
                      <a:pt x="334253" y="70515"/>
                    </a:lnTo>
                    <a:cubicBezTo>
                      <a:pt x="604871" y="160449"/>
                      <a:pt x="903310" y="172471"/>
                      <a:pt x="1196451" y="87944"/>
                    </a:cubicBezTo>
                    <a:cubicBezTo>
                      <a:pt x="1245309" y="73855"/>
                      <a:pt x="1292862" y="57419"/>
                      <a:pt x="1339029" y="38788"/>
                    </a:cubicBezTo>
                    <a:lnTo>
                      <a:pt x="1422589" y="0"/>
                    </a:lnTo>
                    <a:lnTo>
                      <a:pt x="1512679" y="0"/>
                    </a:lnTo>
                    <a:lnTo>
                      <a:pt x="1819957" y="567635"/>
                    </a:lnTo>
                    <a:cubicBezTo>
                      <a:pt x="1263702" y="882044"/>
                      <a:pt x="593843" y="913561"/>
                      <a:pt x="0" y="653268"/>
                    </a:cubicBezTo>
                    <a:close/>
                  </a:path>
                </a:pathLst>
              </a:custGeom>
              <a:ln w="19050">
                <a:solidFill>
                  <a:schemeClr val="tx1"/>
                </a:solidFill>
              </a:ln>
            </p:spPr>
          </p:pic>
          <p:pic>
            <p:nvPicPr>
              <p:cNvPr id="61" name="Picture 60">
                <a:extLst>
                  <a:ext uri="{FF2B5EF4-FFF2-40B4-BE49-F238E27FC236}">
                    <a16:creationId xmlns:a16="http://schemas.microsoft.com/office/drawing/2014/main" id="{F684DB31-5E7B-DFCE-502C-500E8EC58573}"/>
                  </a:ext>
                </a:extLst>
              </p:cNvPr>
              <p:cNvPicPr>
                <a:picLocks noChangeAspect="1"/>
              </p:cNvPicPr>
              <p:nvPr/>
            </p:nvPicPr>
            <p:blipFill>
              <a:blip r:embed="rId5">
                <a:extLst>
                  <a:ext uri="{28A0092B-C50C-407E-A947-70E740481C1C}">
                    <a14:useLocalDpi xmlns:a14="http://schemas.microsoft.com/office/drawing/2010/main" val="0"/>
                  </a:ext>
                </a:extLst>
              </a:blip>
              <a:srcRect l="4027" t="22035" r="1989" b="3435"/>
              <a:stretch>
                <a:fillRect/>
              </a:stretch>
            </p:blipFill>
            <p:spPr>
              <a:xfrm rot="19061547">
                <a:off x="390622" y="4802405"/>
                <a:ext cx="2180247" cy="962474"/>
              </a:xfrm>
              <a:custGeom>
                <a:avLst/>
                <a:gdLst>
                  <a:gd name="connsiteX0" fmla="*/ 1597432 w 1848816"/>
                  <a:gd name="connsiteY0" fmla="*/ 32490 h 824695"/>
                  <a:gd name="connsiteX1" fmla="*/ 1848816 w 1848816"/>
                  <a:gd name="connsiteY1" fmla="*/ 616576 h 824695"/>
                  <a:gd name="connsiteX2" fmla="*/ 0 w 1848816"/>
                  <a:gd name="connsiteY2" fmla="*/ 607255 h 824695"/>
                  <a:gd name="connsiteX3" fmla="*/ 318813 w 1848816"/>
                  <a:gd name="connsiteY3" fmla="*/ 0 h 824695"/>
                  <a:gd name="connsiteX4" fmla="*/ 429422 w 1848816"/>
                  <a:gd name="connsiteY4" fmla="*/ 52523 h 824695"/>
                  <a:gd name="connsiteX5" fmla="*/ 1546368 w 1848816"/>
                  <a:gd name="connsiteY5" fmla="*/ 55860 h 82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8816" h="824695">
                    <a:moveTo>
                      <a:pt x="1597432" y="32490"/>
                    </a:moveTo>
                    <a:lnTo>
                      <a:pt x="1848816" y="616576"/>
                    </a:lnTo>
                    <a:cubicBezTo>
                      <a:pt x="1251555" y="897302"/>
                      <a:pt x="571074" y="893872"/>
                      <a:pt x="0" y="607255"/>
                    </a:cubicBezTo>
                    <a:lnTo>
                      <a:pt x="318813" y="0"/>
                    </a:lnTo>
                    <a:lnTo>
                      <a:pt x="429422" y="52523"/>
                    </a:lnTo>
                    <a:cubicBezTo>
                      <a:pt x="786956" y="200649"/>
                      <a:pt x="1189164" y="198928"/>
                      <a:pt x="1546368" y="55860"/>
                    </a:cubicBezTo>
                    <a:close/>
                  </a:path>
                </a:pathLst>
              </a:custGeom>
              <a:ln w="19050">
                <a:solidFill>
                  <a:schemeClr val="tx1"/>
                </a:solidFill>
              </a:ln>
            </p:spPr>
          </p:pic>
          <p:pic>
            <p:nvPicPr>
              <p:cNvPr id="56" name="Picture 55">
                <a:extLst>
                  <a:ext uri="{FF2B5EF4-FFF2-40B4-BE49-F238E27FC236}">
                    <a16:creationId xmlns:a16="http://schemas.microsoft.com/office/drawing/2014/main" id="{B4A54771-822E-A747-5F65-F79733B5C430}"/>
                  </a:ext>
                </a:extLst>
              </p:cNvPr>
              <p:cNvPicPr>
                <a:picLocks noChangeAspect="1"/>
              </p:cNvPicPr>
              <p:nvPr/>
            </p:nvPicPr>
            <p:blipFill>
              <a:blip r:embed="rId6">
                <a:extLst>
                  <a:ext uri="{28A0092B-C50C-407E-A947-70E740481C1C}">
                    <a14:useLocalDpi xmlns:a14="http://schemas.microsoft.com/office/drawing/2010/main" val="0"/>
                  </a:ext>
                </a:extLst>
              </a:blip>
              <a:srcRect l="22711" t="31102" r="8890"/>
              <a:stretch>
                <a:fillRect/>
              </a:stretch>
            </p:blipFill>
            <p:spPr>
              <a:xfrm rot="3483737">
                <a:off x="1794308" y="2671189"/>
                <a:ext cx="2326365" cy="1789620"/>
              </a:xfrm>
              <a:custGeom>
                <a:avLst/>
                <a:gdLst>
                  <a:gd name="connsiteX0" fmla="*/ 33320 w 1680889"/>
                  <a:gd name="connsiteY0" fmla="*/ 0 h 1279692"/>
                  <a:gd name="connsiteX1" fmla="*/ 1680889 w 1680889"/>
                  <a:gd name="connsiteY1" fmla="*/ 938750 h 1279692"/>
                  <a:gd name="connsiteX2" fmla="*/ 1168822 w 1680889"/>
                  <a:gd name="connsiteY2" fmla="*/ 1279692 h 1279692"/>
                  <a:gd name="connsiteX3" fmla="*/ 1143572 w 1680889"/>
                  <a:gd name="connsiteY3" fmla="*/ 1279692 h 1279692"/>
                  <a:gd name="connsiteX4" fmla="*/ 1100797 w 1680889"/>
                  <a:gd name="connsiteY4" fmla="*/ 1218516 h 1279692"/>
                  <a:gd name="connsiteX5" fmla="*/ 651884 w 1680889"/>
                  <a:gd name="connsiteY5" fmla="*/ 829510 h 1279692"/>
                  <a:gd name="connsiteX6" fmla="*/ 88356 w 1680889"/>
                  <a:gd name="connsiteY6" fmla="*/ 641665 h 1279692"/>
                  <a:gd name="connsiteX7" fmla="*/ 0 w 1680889"/>
                  <a:gd name="connsiteY7" fmla="*/ 635010 h 127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0889" h="1279692">
                    <a:moveTo>
                      <a:pt x="33320" y="0"/>
                    </a:moveTo>
                    <a:cubicBezTo>
                      <a:pt x="690844" y="56273"/>
                      <a:pt x="1297250" y="401791"/>
                      <a:pt x="1680889" y="938750"/>
                    </a:cubicBezTo>
                    <a:lnTo>
                      <a:pt x="1168822" y="1279692"/>
                    </a:lnTo>
                    <a:lnTo>
                      <a:pt x="1143572" y="1279692"/>
                    </a:lnTo>
                    <a:lnTo>
                      <a:pt x="1100797" y="1218516"/>
                    </a:lnTo>
                    <a:cubicBezTo>
                      <a:pt x="982107" y="1065100"/>
                      <a:pt x="831448" y="931819"/>
                      <a:pt x="651884" y="829510"/>
                    </a:cubicBezTo>
                    <a:cubicBezTo>
                      <a:pt x="472320" y="727200"/>
                      <a:pt x="280849" y="665549"/>
                      <a:pt x="88356" y="641665"/>
                    </a:cubicBezTo>
                    <a:lnTo>
                      <a:pt x="0" y="635010"/>
                    </a:lnTo>
                    <a:close/>
                  </a:path>
                </a:pathLst>
              </a:custGeom>
              <a:ln w="19050">
                <a:solidFill>
                  <a:schemeClr val="tx1"/>
                </a:solidFill>
                <a:prstDash val="solid"/>
              </a:ln>
            </p:spPr>
          </p:pic>
          <p:pic>
            <p:nvPicPr>
              <p:cNvPr id="40" name="Picture 39">
                <a:extLst>
                  <a:ext uri="{FF2B5EF4-FFF2-40B4-BE49-F238E27FC236}">
                    <a16:creationId xmlns:a16="http://schemas.microsoft.com/office/drawing/2014/main" id="{2DDFBC9A-5063-9BF3-B837-85E0A9727739}"/>
                  </a:ext>
                </a:extLst>
              </p:cNvPr>
              <p:cNvPicPr>
                <a:picLocks noChangeAspect="1"/>
              </p:cNvPicPr>
              <p:nvPr/>
            </p:nvPicPr>
            <p:blipFill>
              <a:blip r:embed="rId7">
                <a:extLst>
                  <a:ext uri="{28A0092B-C50C-407E-A947-70E740481C1C}">
                    <a14:useLocalDpi xmlns:a14="http://schemas.microsoft.com/office/drawing/2010/main" val="0"/>
                  </a:ext>
                </a:extLst>
              </a:blip>
              <a:srcRect l="9573" t="10908" r="70943" b="16165"/>
              <a:stretch>
                <a:fillRect/>
              </a:stretch>
            </p:blipFill>
            <p:spPr>
              <a:xfrm rot="18736029">
                <a:off x="805039" y="833830"/>
                <a:ext cx="1022515" cy="2172700"/>
              </a:xfrm>
              <a:custGeom>
                <a:avLst/>
                <a:gdLst>
                  <a:gd name="connsiteX0" fmla="*/ 580438 w 876141"/>
                  <a:gd name="connsiteY0" fmla="*/ 0 h 1842415"/>
                  <a:gd name="connsiteX1" fmla="*/ 734438 w 876141"/>
                  <a:gd name="connsiteY1" fmla="*/ 1842415 h 1842415"/>
                  <a:gd name="connsiteX2" fmla="*/ 132468 w 876141"/>
                  <a:gd name="connsiteY2" fmla="*/ 1637518 h 1842415"/>
                  <a:gd name="connsiteX3" fmla="*/ 151770 w 876141"/>
                  <a:gd name="connsiteY3" fmla="*/ 1584782 h 1842415"/>
                  <a:gd name="connsiteX4" fmla="*/ 61019 w 876141"/>
                  <a:gd name="connsiteY4" fmla="*/ 471523 h 1842415"/>
                  <a:gd name="connsiteX5" fmla="*/ 0 w 876141"/>
                  <a:gd name="connsiteY5" fmla="*/ 365365 h 184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141" h="1842415">
                    <a:moveTo>
                      <a:pt x="580438" y="0"/>
                    </a:moveTo>
                    <a:cubicBezTo>
                      <a:pt x="910873" y="546889"/>
                      <a:pt x="967556" y="1225014"/>
                      <a:pt x="734438" y="1842415"/>
                    </a:cubicBezTo>
                    <a:lnTo>
                      <a:pt x="132468" y="1637518"/>
                    </a:lnTo>
                    <a:lnTo>
                      <a:pt x="151770" y="1584782"/>
                    </a:lnTo>
                    <a:cubicBezTo>
                      <a:pt x="266440" y="1217476"/>
                      <a:pt x="236675" y="816367"/>
                      <a:pt x="61019" y="471523"/>
                    </a:cubicBezTo>
                    <a:lnTo>
                      <a:pt x="0" y="365365"/>
                    </a:lnTo>
                    <a:close/>
                  </a:path>
                </a:pathLst>
              </a:custGeom>
              <a:ln w="12700">
                <a:solidFill>
                  <a:schemeClr val="tx1"/>
                </a:solidFill>
                <a:prstDash val="solid"/>
              </a:ln>
            </p:spPr>
          </p:pic>
          <p:pic>
            <p:nvPicPr>
              <p:cNvPr id="31" name="Picture 30">
                <a:extLst>
                  <a:ext uri="{FF2B5EF4-FFF2-40B4-BE49-F238E27FC236}">
                    <a16:creationId xmlns:a16="http://schemas.microsoft.com/office/drawing/2014/main" id="{37337D01-C034-DD83-D7AA-49BAE43A07C7}"/>
                  </a:ext>
                </a:extLst>
              </p:cNvPr>
              <p:cNvPicPr>
                <a:picLocks noChangeAspect="1"/>
              </p:cNvPicPr>
              <p:nvPr/>
            </p:nvPicPr>
            <p:blipFill>
              <a:blip r:embed="rId8">
                <a:extLst>
                  <a:ext uri="{28A0092B-C50C-407E-A947-70E740481C1C}">
                    <a14:useLocalDpi xmlns:a14="http://schemas.microsoft.com/office/drawing/2010/main" val="0"/>
                  </a:ext>
                </a:extLst>
              </a:blip>
              <a:srcRect l="9573" t="1597" r="18441"/>
              <a:stretch>
                <a:fillRect/>
              </a:stretch>
            </p:blipFill>
            <p:spPr>
              <a:xfrm rot="16064112">
                <a:off x="-1195755" y="642139"/>
                <a:ext cx="1172127" cy="1977905"/>
              </a:xfrm>
              <a:custGeom>
                <a:avLst/>
                <a:gdLst>
                  <a:gd name="connsiteX0" fmla="*/ 527564 w 1004336"/>
                  <a:gd name="connsiteY0" fmla="*/ 0 h 1677233"/>
                  <a:gd name="connsiteX1" fmla="*/ 990890 w 1004336"/>
                  <a:gd name="connsiteY1" fmla="*/ 1538258 h 1677233"/>
                  <a:gd name="connsiteX2" fmla="*/ 966344 w 1004336"/>
                  <a:gd name="connsiteY2" fmla="*/ 1677233 h 1677233"/>
                  <a:gd name="connsiteX3" fmla="*/ 514458 w 1004336"/>
                  <a:gd name="connsiteY3" fmla="*/ 1677233 h 1677233"/>
                  <a:gd name="connsiteX4" fmla="*/ 279525 w 1004336"/>
                  <a:gd name="connsiteY4" fmla="*/ 1625825 h 1677233"/>
                  <a:gd name="connsiteX5" fmla="*/ 285456 w 1004336"/>
                  <a:gd name="connsiteY5" fmla="*/ 1603122 h 1677233"/>
                  <a:gd name="connsiteX6" fmla="*/ 315865 w 1004336"/>
                  <a:gd name="connsiteY6" fmla="*/ 1306243 h 1677233"/>
                  <a:gd name="connsiteX7" fmla="*/ 60235 w 1004336"/>
                  <a:gd name="connsiteY7" fmla="*/ 482627 h 1677233"/>
                  <a:gd name="connsiteX8" fmla="*/ 0 w 1004336"/>
                  <a:gd name="connsiteY8" fmla="*/ 403353 h 167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4336" h="1677233">
                    <a:moveTo>
                      <a:pt x="527564" y="0"/>
                    </a:moveTo>
                    <a:cubicBezTo>
                      <a:pt x="890372" y="436168"/>
                      <a:pt x="1054631" y="990158"/>
                      <a:pt x="990890" y="1538258"/>
                    </a:cubicBezTo>
                    <a:lnTo>
                      <a:pt x="966344" y="1677233"/>
                    </a:lnTo>
                    <a:lnTo>
                      <a:pt x="514458" y="1677233"/>
                    </a:lnTo>
                    <a:lnTo>
                      <a:pt x="279525" y="1625825"/>
                    </a:lnTo>
                    <a:lnTo>
                      <a:pt x="285456" y="1603122"/>
                    </a:lnTo>
                    <a:cubicBezTo>
                      <a:pt x="305394" y="1507227"/>
                      <a:pt x="315865" y="1407939"/>
                      <a:pt x="315865" y="1306243"/>
                    </a:cubicBezTo>
                    <a:cubicBezTo>
                      <a:pt x="315865" y="1001158"/>
                      <a:pt x="221627" y="717733"/>
                      <a:pt x="60235" y="482627"/>
                    </a:cubicBezTo>
                    <a:lnTo>
                      <a:pt x="0" y="403353"/>
                    </a:lnTo>
                    <a:close/>
                  </a:path>
                </a:pathLst>
              </a:custGeom>
              <a:ln w="12700">
                <a:solidFill>
                  <a:schemeClr val="tx1"/>
                </a:solidFill>
                <a:prstDash val="solid"/>
              </a:ln>
            </p:spPr>
          </p:pic>
        </p:grpSp>
      </p:grpSp>
      <p:sp>
        <p:nvSpPr>
          <p:cNvPr id="72" name="TextBox 71">
            <a:extLst>
              <a:ext uri="{FF2B5EF4-FFF2-40B4-BE49-F238E27FC236}">
                <a16:creationId xmlns:a16="http://schemas.microsoft.com/office/drawing/2014/main" id="{75C15CA5-EAB0-7D26-B24C-82248FF36149}"/>
              </a:ext>
            </a:extLst>
          </p:cNvPr>
          <p:cNvSpPr txBox="1"/>
          <p:nvPr/>
        </p:nvSpPr>
        <p:spPr>
          <a:xfrm>
            <a:off x="30383" y="2961713"/>
            <a:ext cx="2642808" cy="1323439"/>
          </a:xfrm>
          <a:prstGeom prst="rect">
            <a:avLst/>
          </a:prstGeom>
          <a:noFill/>
          <a:ln>
            <a:noFill/>
          </a:ln>
          <a:effectLst>
            <a:glow rad="139700">
              <a:schemeClr val="accent4">
                <a:satMod val="175000"/>
                <a:alpha val="40000"/>
              </a:schemeClr>
            </a:glow>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IN" sz="4000" dirty="0">
                <a:solidFill>
                  <a:schemeClr val="tx1"/>
                </a:solidFill>
                <a:latin typeface="Times New Roman" panose="02020603050405020304" pitchFamily="18" charset="0"/>
                <a:cs typeface="Times New Roman" panose="02020603050405020304" pitchFamily="18" charset="0"/>
              </a:rPr>
              <a:t>Design </a:t>
            </a:r>
          </a:p>
          <a:p>
            <a:r>
              <a:rPr lang="en-IN" sz="4000" dirty="0">
                <a:solidFill>
                  <a:schemeClr val="tx1"/>
                </a:solidFill>
                <a:latin typeface="Times New Roman" panose="02020603050405020304" pitchFamily="18" charset="0"/>
                <a:cs typeface="Times New Roman" panose="02020603050405020304" pitchFamily="18" charset="0"/>
              </a:rPr>
              <a:t>Process</a:t>
            </a:r>
          </a:p>
        </p:txBody>
      </p:sp>
      <p:sp>
        <p:nvSpPr>
          <p:cNvPr id="2" name="TextBox 1">
            <a:extLst>
              <a:ext uri="{FF2B5EF4-FFF2-40B4-BE49-F238E27FC236}">
                <a16:creationId xmlns:a16="http://schemas.microsoft.com/office/drawing/2014/main" id="{24A684EC-F621-F1C5-75CD-60017793C624}"/>
              </a:ext>
            </a:extLst>
          </p:cNvPr>
          <p:cNvSpPr txBox="1"/>
          <p:nvPr/>
        </p:nvSpPr>
        <p:spPr>
          <a:xfrm>
            <a:off x="5748690" y="125996"/>
            <a:ext cx="397042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Aerofoil Selection</a:t>
            </a:r>
          </a:p>
        </p:txBody>
      </p:sp>
      <p:cxnSp>
        <p:nvCxnSpPr>
          <p:cNvPr id="5" name="Straight Connector 4">
            <a:extLst>
              <a:ext uri="{FF2B5EF4-FFF2-40B4-BE49-F238E27FC236}">
                <a16:creationId xmlns:a16="http://schemas.microsoft.com/office/drawing/2014/main" id="{97B9276B-6967-087B-33AC-8F2F96D90969}"/>
              </a:ext>
            </a:extLst>
          </p:cNvPr>
          <p:cNvCxnSpPr/>
          <p:nvPr/>
        </p:nvCxnSpPr>
        <p:spPr>
          <a:xfrm>
            <a:off x="3218621" y="710771"/>
            <a:ext cx="8621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A34C50D-38FC-6FC9-FB05-E45F3880F95F}"/>
              </a:ext>
            </a:extLst>
          </p:cNvPr>
          <p:cNvSpPr txBox="1"/>
          <p:nvPr/>
        </p:nvSpPr>
        <p:spPr>
          <a:xfrm>
            <a:off x="3218620" y="926475"/>
            <a:ext cx="8621485"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n-US" sz="1600" dirty="0">
                <a:latin typeface="Times New Roman" panose="02020603050405020304" pitchFamily="18" charset="0"/>
                <a:cs typeface="Times New Roman" panose="02020603050405020304" pitchFamily="18" charset="0"/>
              </a:rPr>
              <a:t>For our problem we need to find an airfoil that gives the best performance at a Reynolds number of 0.2 million</a:t>
            </a:r>
            <a:r>
              <a:rPr lang="en-US" sz="1600" dirty="0"/>
              <a:t>.</a:t>
            </a:r>
            <a:endParaRPr lang="en-IN" sz="1600" dirty="0"/>
          </a:p>
        </p:txBody>
      </p:sp>
      <p:sp>
        <p:nvSpPr>
          <p:cNvPr id="8" name="TextBox 7">
            <a:extLst>
              <a:ext uri="{FF2B5EF4-FFF2-40B4-BE49-F238E27FC236}">
                <a16:creationId xmlns:a16="http://schemas.microsoft.com/office/drawing/2014/main" id="{BDCEC507-5BA2-B2F5-4A60-8DC5C7127D6E}"/>
              </a:ext>
            </a:extLst>
          </p:cNvPr>
          <p:cNvSpPr txBox="1"/>
          <p:nvPr/>
        </p:nvSpPr>
        <p:spPr>
          <a:xfrm>
            <a:off x="4538537" y="1788509"/>
            <a:ext cx="5928936" cy="400110"/>
          </a:xfrm>
          <a:prstGeom prst="rect">
            <a:avLst/>
          </a:prstGeom>
          <a:ln/>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IN" sz="2000" b="1" dirty="0">
                <a:solidFill>
                  <a:schemeClr val="tx1"/>
                </a:solidFill>
                <a:latin typeface="Times New Roman" panose="02020603050405020304" pitchFamily="18" charset="0"/>
                <a:cs typeface="Times New Roman" panose="02020603050405020304" pitchFamily="18" charset="0"/>
              </a:rPr>
              <a:t>Important characteristics to look into in an aerofoil </a:t>
            </a:r>
          </a:p>
        </p:txBody>
      </p:sp>
      <p:sp>
        <p:nvSpPr>
          <p:cNvPr id="9" name="TextBox 8">
            <a:extLst>
              <a:ext uri="{FF2B5EF4-FFF2-40B4-BE49-F238E27FC236}">
                <a16:creationId xmlns:a16="http://schemas.microsoft.com/office/drawing/2014/main" id="{22BD875E-F982-932A-446E-1CC135D0A0F1}"/>
              </a:ext>
            </a:extLst>
          </p:cNvPr>
          <p:cNvSpPr txBox="1"/>
          <p:nvPr/>
        </p:nvSpPr>
        <p:spPr>
          <a:xfrm>
            <a:off x="3218620" y="2188619"/>
            <a:ext cx="8512169" cy="1600438"/>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Low zero lift drag (𝐶𝑑0)</a:t>
            </a:r>
          </a:p>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High lift curve slope (𝐶𝑙𝛼)</a:t>
            </a:r>
          </a:p>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High aerodynamic efficiency( 𝐶𝑙 𝐶𝑑 ⁄ )</a:t>
            </a:r>
          </a:p>
          <a:p>
            <a:pPr marL="342900" indent="-3429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high max Lift coefficient(𝐶𝑙𝑚𝑎𝑥) </a:t>
            </a:r>
            <a:r>
              <a:rPr lang="en-US" sz="1600" dirty="0">
                <a:latin typeface="Times New Roman" panose="02020603050405020304" pitchFamily="18" charset="0"/>
                <a:cs typeface="Times New Roman" panose="02020603050405020304" pitchFamily="18" charset="0"/>
              </a:rPr>
              <a:t>angle of stall (𝛼𝑠𝑡𝑎𝑙𝑙)</a:t>
            </a:r>
          </a:p>
          <a:p>
            <a:pPr marL="342900" indent="-3429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Other features like drag bucket, low zero lift and moment coefficient (𝐶𝑚0 ) can also be desired</a:t>
            </a:r>
          </a:p>
          <a:p>
            <a:pPr marL="342900" indent="-342900">
              <a:buFont typeface="Wingdings" panose="05000000000000000000" pitchFamily="2" charset="2"/>
              <a:buChar char="Ø"/>
            </a:pPr>
            <a:endParaRPr lang="en-IN" dirty="0"/>
          </a:p>
        </p:txBody>
      </p:sp>
      <p:sp>
        <p:nvSpPr>
          <p:cNvPr id="13" name="TextBox 12">
            <a:extLst>
              <a:ext uri="{FF2B5EF4-FFF2-40B4-BE49-F238E27FC236}">
                <a16:creationId xmlns:a16="http://schemas.microsoft.com/office/drawing/2014/main" id="{3D3B8B97-4319-0F21-BC5A-F23A89280871}"/>
              </a:ext>
            </a:extLst>
          </p:cNvPr>
          <p:cNvSpPr txBox="1"/>
          <p:nvPr/>
        </p:nvSpPr>
        <p:spPr>
          <a:xfrm>
            <a:off x="3216573" y="4134350"/>
            <a:ext cx="8512168" cy="58477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1600" dirty="0">
                <a:latin typeface="Times New Roman" panose="02020603050405020304" pitchFamily="18" charset="0"/>
                <a:cs typeface="Times New Roman" panose="02020603050405020304" pitchFamily="18" charset="0"/>
              </a:rPr>
              <a:t>Based on the given selection criteria a set of airfoils are listed and compared among one another to find the best candidate.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37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AE1FE0-BC24-9992-AF8F-EA97DD748789}"/>
              </a:ext>
            </a:extLst>
          </p:cNvPr>
          <p:cNvSpPr txBox="1"/>
          <p:nvPr/>
        </p:nvSpPr>
        <p:spPr>
          <a:xfrm>
            <a:off x="3983476" y="165370"/>
            <a:ext cx="4225047"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Brief On The Selected Aerofoil </a:t>
            </a:r>
          </a:p>
        </p:txBody>
      </p:sp>
      <p:cxnSp>
        <p:nvCxnSpPr>
          <p:cNvPr id="3" name="Straight Connector 2">
            <a:extLst>
              <a:ext uri="{FF2B5EF4-FFF2-40B4-BE49-F238E27FC236}">
                <a16:creationId xmlns:a16="http://schemas.microsoft.com/office/drawing/2014/main" id="{B7D47907-795A-4A2B-1011-D0E9E7EC0C7D}"/>
              </a:ext>
            </a:extLst>
          </p:cNvPr>
          <p:cNvCxnSpPr>
            <a:cxnSpLocks/>
          </p:cNvCxnSpPr>
          <p:nvPr/>
        </p:nvCxnSpPr>
        <p:spPr>
          <a:xfrm flipV="1">
            <a:off x="1252771" y="630280"/>
            <a:ext cx="9686455" cy="524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5FDF667-71AB-F3BA-970D-8C1F2432D5C3}"/>
              </a:ext>
            </a:extLst>
          </p:cNvPr>
          <p:cNvPicPr>
            <a:picLocks noChangeAspect="1"/>
          </p:cNvPicPr>
          <p:nvPr/>
        </p:nvPicPr>
        <p:blipFill>
          <a:blip r:embed="rId2"/>
          <a:stretch>
            <a:fillRect/>
          </a:stretch>
        </p:blipFill>
        <p:spPr>
          <a:xfrm>
            <a:off x="7231494" y="817122"/>
            <a:ext cx="4282811" cy="2484335"/>
          </a:xfrm>
          <a:prstGeom prst="rect">
            <a:avLst/>
          </a:prstGeom>
          <a:ln w="19050">
            <a:solidFill>
              <a:schemeClr val="tx1"/>
            </a:solidFill>
          </a:ln>
        </p:spPr>
      </p:pic>
      <p:sp>
        <p:nvSpPr>
          <p:cNvPr id="6" name="TextBox 5">
            <a:extLst>
              <a:ext uri="{FF2B5EF4-FFF2-40B4-BE49-F238E27FC236}">
                <a16:creationId xmlns:a16="http://schemas.microsoft.com/office/drawing/2014/main" id="{867407C9-9D39-4D2A-0952-9E1F365046AC}"/>
              </a:ext>
            </a:extLst>
          </p:cNvPr>
          <p:cNvSpPr txBox="1"/>
          <p:nvPr/>
        </p:nvSpPr>
        <p:spPr>
          <a:xfrm>
            <a:off x="1252771" y="817122"/>
            <a:ext cx="5488495" cy="338553"/>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1600" dirty="0">
                <a:latin typeface="Times New Roman" panose="02020603050405020304" pitchFamily="18" charset="0"/>
                <a:cs typeface="Times New Roman" panose="02020603050405020304" pitchFamily="18" charset="0"/>
              </a:rPr>
              <a:t>The airfoil that we have selected for our design is NACA-63212. </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D542855-5C59-835B-5EC4-6D6679DFDDA6}"/>
              </a:ext>
            </a:extLst>
          </p:cNvPr>
          <p:cNvSpPr txBox="1"/>
          <p:nvPr/>
        </p:nvSpPr>
        <p:spPr>
          <a:xfrm>
            <a:off x="2293468" y="1290042"/>
            <a:ext cx="3380015"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The characteristics of the airfoil </a:t>
            </a:r>
            <a:endParaRPr lang="en-IN"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3E0F6487-26E0-7D2F-23C6-2CEF73535F26}"/>
              </a:ext>
            </a:extLst>
          </p:cNvPr>
          <p:cNvPicPr>
            <a:picLocks noChangeAspect="1"/>
          </p:cNvPicPr>
          <p:nvPr/>
        </p:nvPicPr>
        <p:blipFill>
          <a:blip r:embed="rId3"/>
          <a:stretch>
            <a:fillRect/>
          </a:stretch>
        </p:blipFill>
        <p:spPr>
          <a:xfrm>
            <a:off x="1252771" y="1722784"/>
            <a:ext cx="5799323" cy="823031"/>
          </a:xfrm>
          <a:prstGeom prst="rect">
            <a:avLst/>
          </a:prstGeom>
        </p:spPr>
      </p:pic>
      <p:sp>
        <p:nvSpPr>
          <p:cNvPr id="10" name="TextBox 9">
            <a:extLst>
              <a:ext uri="{FF2B5EF4-FFF2-40B4-BE49-F238E27FC236}">
                <a16:creationId xmlns:a16="http://schemas.microsoft.com/office/drawing/2014/main" id="{9F4ACC71-1A0D-731B-20C5-361261FC5259}"/>
              </a:ext>
            </a:extLst>
          </p:cNvPr>
          <p:cNvSpPr txBox="1"/>
          <p:nvPr/>
        </p:nvSpPr>
        <p:spPr>
          <a:xfrm>
            <a:off x="1546960" y="4659548"/>
            <a:ext cx="4525459"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US" sz="1600" dirty="0">
                <a:latin typeface="Times New Roman" panose="02020603050405020304" pitchFamily="18" charset="0"/>
                <a:cs typeface="Times New Roman" panose="02020603050405020304" pitchFamily="18" charset="0"/>
              </a:rPr>
              <a:t>Being a NACA 6 series airfoil it also forms drag bucket hence provide a large operating range with minimal drag.</a:t>
            </a:r>
            <a:endParaRPr lang="en-IN" sz="16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1DB403C-5B9F-A961-1C52-EBE8C176DF34}"/>
              </a:ext>
            </a:extLst>
          </p:cNvPr>
          <p:cNvPicPr>
            <a:picLocks noChangeAspect="1"/>
          </p:cNvPicPr>
          <p:nvPr/>
        </p:nvPicPr>
        <p:blipFill>
          <a:blip r:embed="rId4"/>
          <a:stretch>
            <a:fillRect/>
          </a:stretch>
        </p:blipFill>
        <p:spPr>
          <a:xfrm>
            <a:off x="8208523" y="3556544"/>
            <a:ext cx="2954834" cy="2924988"/>
          </a:xfrm>
          <a:prstGeom prst="rect">
            <a:avLst/>
          </a:prstGeom>
          <a:ln w="19050">
            <a:solidFill>
              <a:schemeClr val="tx1"/>
            </a:solidFill>
          </a:ln>
        </p:spPr>
      </p:pic>
      <p:sp>
        <p:nvSpPr>
          <p:cNvPr id="12" name="Arrow: Right 11">
            <a:extLst>
              <a:ext uri="{FF2B5EF4-FFF2-40B4-BE49-F238E27FC236}">
                <a16:creationId xmlns:a16="http://schemas.microsoft.com/office/drawing/2014/main" id="{6E6784B6-24CF-9963-B543-01E02E71705D}"/>
              </a:ext>
            </a:extLst>
          </p:cNvPr>
          <p:cNvSpPr/>
          <p:nvPr/>
        </p:nvSpPr>
        <p:spPr>
          <a:xfrm>
            <a:off x="6408534" y="4872684"/>
            <a:ext cx="1127760" cy="404727"/>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06248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850C8A27-2C74-4814-6383-C14B1CCA4D9C}"/>
              </a:ext>
            </a:extLst>
          </p:cNvPr>
          <p:cNvPicPr>
            <a:picLocks noChangeAspect="1"/>
          </p:cNvPicPr>
          <p:nvPr/>
        </p:nvPicPr>
        <p:blipFill>
          <a:blip r:embed="rId2">
            <a:extLst>
              <a:ext uri="{28A0092B-C50C-407E-A947-70E740481C1C}">
                <a14:useLocalDpi xmlns:a14="http://schemas.microsoft.com/office/drawing/2010/main" val="0"/>
              </a:ext>
            </a:extLst>
          </a:blip>
          <a:srcRect t="4135" r="4885" b="8165"/>
          <a:stretch>
            <a:fillRect/>
          </a:stretch>
        </p:blipFill>
        <p:spPr>
          <a:xfrm rot="6284765">
            <a:off x="-2629844" y="3301394"/>
            <a:ext cx="1893458" cy="984869"/>
          </a:xfrm>
          <a:custGeom>
            <a:avLst/>
            <a:gdLst>
              <a:gd name="connsiteX0" fmla="*/ 0 w 1789505"/>
              <a:gd name="connsiteY0" fmla="*/ 923239 h 966044"/>
              <a:gd name="connsiteX1" fmla="*/ 0 w 1789505"/>
              <a:gd name="connsiteY1" fmla="*/ 750473 h 966044"/>
              <a:gd name="connsiteX2" fmla="*/ 125566 w 1789505"/>
              <a:gd name="connsiteY2" fmla="*/ 274045 h 966044"/>
              <a:gd name="connsiteX3" fmla="*/ 166980 w 1789505"/>
              <a:gd name="connsiteY3" fmla="*/ 285093 h 966044"/>
              <a:gd name="connsiteX4" fmla="*/ 1407996 w 1789505"/>
              <a:gd name="connsiteY4" fmla="*/ 0 h 966044"/>
              <a:gd name="connsiteX5" fmla="*/ 1789505 w 1789505"/>
              <a:gd name="connsiteY5" fmla="*/ 491217 h 966044"/>
              <a:gd name="connsiteX6" fmla="*/ 195354 w 1789505"/>
              <a:gd name="connsiteY6" fmla="*/ 954687 h 96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9505" h="966044">
                <a:moveTo>
                  <a:pt x="0" y="923239"/>
                </a:moveTo>
                <a:lnTo>
                  <a:pt x="0" y="750473"/>
                </a:lnTo>
                <a:lnTo>
                  <a:pt x="125566" y="274045"/>
                </a:lnTo>
                <a:lnTo>
                  <a:pt x="166980" y="285093"/>
                </a:lnTo>
                <a:cubicBezTo>
                  <a:pt x="584620" y="375262"/>
                  <a:pt x="1040751" y="285224"/>
                  <a:pt x="1407996" y="0"/>
                </a:cubicBezTo>
                <a:lnTo>
                  <a:pt x="1789505" y="491217"/>
                </a:lnTo>
                <a:cubicBezTo>
                  <a:pt x="1329934" y="848148"/>
                  <a:pt x="755898" y="1012526"/>
                  <a:pt x="195354" y="954687"/>
                </a:cubicBezTo>
                <a:close/>
              </a:path>
            </a:pathLst>
          </a:custGeom>
          <a:ln w="19050">
            <a:solidFill>
              <a:schemeClr val="tx1"/>
            </a:solidFill>
          </a:ln>
        </p:spPr>
      </p:pic>
      <p:pic>
        <p:nvPicPr>
          <p:cNvPr id="67" name="Picture 66">
            <a:extLst>
              <a:ext uri="{FF2B5EF4-FFF2-40B4-BE49-F238E27FC236}">
                <a16:creationId xmlns:a16="http://schemas.microsoft.com/office/drawing/2014/main" id="{B1107DF9-92BB-53AE-CA0B-AA7953508B65}"/>
              </a:ext>
            </a:extLst>
          </p:cNvPr>
          <p:cNvPicPr>
            <a:picLocks noChangeAspect="1"/>
          </p:cNvPicPr>
          <p:nvPr/>
        </p:nvPicPr>
        <p:blipFill>
          <a:blip r:embed="rId3">
            <a:extLst>
              <a:ext uri="{28A0092B-C50C-407E-A947-70E740481C1C}">
                <a14:useLocalDpi xmlns:a14="http://schemas.microsoft.com/office/drawing/2010/main" val="0"/>
              </a:ext>
            </a:extLst>
          </a:blip>
          <a:srcRect t="19977" r="4485" b="36729"/>
          <a:stretch>
            <a:fillRect/>
          </a:stretch>
        </p:blipFill>
        <p:spPr>
          <a:xfrm rot="1682410">
            <a:off x="-1983647" y="4746737"/>
            <a:ext cx="1889070" cy="1003342"/>
          </a:xfrm>
          <a:custGeom>
            <a:avLst/>
            <a:gdLst>
              <a:gd name="connsiteX0" fmla="*/ 350480 w 1785357"/>
              <a:gd name="connsiteY0" fmla="*/ 0 h 984163"/>
              <a:gd name="connsiteX1" fmla="*/ 1586140 w 1785357"/>
              <a:gd name="connsiteY1" fmla="*/ 307482 h 984163"/>
              <a:gd name="connsiteX2" fmla="*/ 1627746 w 1785357"/>
              <a:gd name="connsiteY2" fmla="*/ 297184 h 984163"/>
              <a:gd name="connsiteX3" fmla="*/ 1785357 w 1785357"/>
              <a:gd name="connsiteY3" fmla="*/ 942301 h 984163"/>
              <a:gd name="connsiteX4" fmla="*/ 161164 w 1785357"/>
              <a:gd name="connsiteY4" fmla="*/ 628993 h 984163"/>
              <a:gd name="connsiteX5" fmla="*/ 0 w 1785357"/>
              <a:gd name="connsiteY5" fmla="*/ 512936 h 984163"/>
              <a:gd name="connsiteX6" fmla="*/ 0 w 1785357"/>
              <a:gd name="connsiteY6" fmla="*/ 434808 h 9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357" h="984163">
                <a:moveTo>
                  <a:pt x="350480" y="0"/>
                </a:moveTo>
                <a:cubicBezTo>
                  <a:pt x="712508" y="291817"/>
                  <a:pt x="1166938" y="390085"/>
                  <a:pt x="1586140" y="307482"/>
                </a:cubicBezTo>
                <a:lnTo>
                  <a:pt x="1627746" y="297184"/>
                </a:lnTo>
                <a:lnTo>
                  <a:pt x="1785357" y="942301"/>
                </a:lnTo>
                <a:cubicBezTo>
                  <a:pt x="1229165" y="1054199"/>
                  <a:pt x="645301" y="939106"/>
                  <a:pt x="161164" y="628993"/>
                </a:cubicBezTo>
                <a:lnTo>
                  <a:pt x="0" y="512936"/>
                </a:lnTo>
                <a:lnTo>
                  <a:pt x="0" y="434808"/>
                </a:lnTo>
                <a:close/>
              </a:path>
            </a:pathLst>
          </a:custGeom>
          <a:ln w="19050">
            <a:solidFill>
              <a:schemeClr val="tx1"/>
            </a:solidFill>
          </a:ln>
        </p:spPr>
      </p:pic>
      <p:pic>
        <p:nvPicPr>
          <p:cNvPr id="64" name="Picture 63">
            <a:extLst>
              <a:ext uri="{FF2B5EF4-FFF2-40B4-BE49-F238E27FC236}">
                <a16:creationId xmlns:a16="http://schemas.microsoft.com/office/drawing/2014/main" id="{119CE60E-4B62-0E15-5E1D-5AB6CDFED414}"/>
              </a:ext>
            </a:extLst>
          </p:cNvPr>
          <p:cNvPicPr>
            <a:picLocks noChangeAspect="1"/>
          </p:cNvPicPr>
          <p:nvPr/>
        </p:nvPicPr>
        <p:blipFill>
          <a:blip r:embed="rId4">
            <a:extLst>
              <a:ext uri="{28A0092B-C50C-407E-A947-70E740481C1C}">
                <a14:useLocalDpi xmlns:a14="http://schemas.microsoft.com/office/drawing/2010/main" val="0"/>
              </a:ext>
            </a:extLst>
          </a:blip>
          <a:srcRect l="9836" r="4815" b="32226"/>
          <a:stretch>
            <a:fillRect/>
          </a:stretch>
        </p:blipFill>
        <p:spPr>
          <a:xfrm rot="21179765">
            <a:off x="-373729" y="5318566"/>
            <a:ext cx="1855424" cy="876313"/>
          </a:xfrm>
          <a:custGeom>
            <a:avLst/>
            <a:gdLst>
              <a:gd name="connsiteX0" fmla="*/ 241393 w 1819957"/>
              <a:gd name="connsiteY0" fmla="*/ 34601 h 828202"/>
              <a:gd name="connsiteX1" fmla="*/ 334253 w 1819957"/>
              <a:gd name="connsiteY1" fmla="*/ 70515 h 828202"/>
              <a:gd name="connsiteX2" fmla="*/ 1196451 w 1819957"/>
              <a:gd name="connsiteY2" fmla="*/ 87944 h 828202"/>
              <a:gd name="connsiteX3" fmla="*/ 1339029 w 1819957"/>
              <a:gd name="connsiteY3" fmla="*/ 38788 h 828202"/>
              <a:gd name="connsiteX4" fmla="*/ 1422589 w 1819957"/>
              <a:gd name="connsiteY4" fmla="*/ 0 h 828202"/>
              <a:gd name="connsiteX5" fmla="*/ 1512679 w 1819957"/>
              <a:gd name="connsiteY5" fmla="*/ 0 h 828202"/>
              <a:gd name="connsiteX6" fmla="*/ 1819957 w 1819957"/>
              <a:gd name="connsiteY6" fmla="*/ 567635 h 828202"/>
              <a:gd name="connsiteX7" fmla="*/ 0 w 1819957"/>
              <a:gd name="connsiteY7" fmla="*/ 653268 h 82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9957" h="828202">
                <a:moveTo>
                  <a:pt x="241393" y="34601"/>
                </a:moveTo>
                <a:lnTo>
                  <a:pt x="334253" y="70515"/>
                </a:lnTo>
                <a:cubicBezTo>
                  <a:pt x="604871" y="160449"/>
                  <a:pt x="903310" y="172471"/>
                  <a:pt x="1196451" y="87944"/>
                </a:cubicBezTo>
                <a:cubicBezTo>
                  <a:pt x="1245309" y="73855"/>
                  <a:pt x="1292862" y="57419"/>
                  <a:pt x="1339029" y="38788"/>
                </a:cubicBezTo>
                <a:lnTo>
                  <a:pt x="1422589" y="0"/>
                </a:lnTo>
                <a:lnTo>
                  <a:pt x="1512679" y="0"/>
                </a:lnTo>
                <a:lnTo>
                  <a:pt x="1819957" y="567635"/>
                </a:lnTo>
                <a:cubicBezTo>
                  <a:pt x="1263702" y="882044"/>
                  <a:pt x="593843" y="913561"/>
                  <a:pt x="0" y="653268"/>
                </a:cubicBezTo>
                <a:close/>
              </a:path>
            </a:pathLst>
          </a:custGeom>
          <a:ln w="19050">
            <a:solidFill>
              <a:schemeClr val="tx1"/>
            </a:solidFill>
          </a:ln>
        </p:spPr>
      </p:pic>
      <p:pic>
        <p:nvPicPr>
          <p:cNvPr id="61" name="Picture 60">
            <a:extLst>
              <a:ext uri="{FF2B5EF4-FFF2-40B4-BE49-F238E27FC236}">
                <a16:creationId xmlns:a16="http://schemas.microsoft.com/office/drawing/2014/main" id="{F684DB31-5E7B-DFCE-502C-500E8EC58573}"/>
              </a:ext>
            </a:extLst>
          </p:cNvPr>
          <p:cNvPicPr>
            <a:picLocks noChangeAspect="1"/>
          </p:cNvPicPr>
          <p:nvPr/>
        </p:nvPicPr>
        <p:blipFill>
          <a:blip r:embed="rId5">
            <a:extLst>
              <a:ext uri="{28A0092B-C50C-407E-A947-70E740481C1C}">
                <a14:useLocalDpi xmlns:a14="http://schemas.microsoft.com/office/drawing/2010/main" val="0"/>
              </a:ext>
            </a:extLst>
          </a:blip>
          <a:srcRect l="4027" t="22035" r="1989" b="3435"/>
          <a:stretch>
            <a:fillRect/>
          </a:stretch>
        </p:blipFill>
        <p:spPr>
          <a:xfrm rot="17812097">
            <a:off x="912934" y="4353420"/>
            <a:ext cx="1884845" cy="872602"/>
          </a:xfrm>
          <a:custGeom>
            <a:avLst/>
            <a:gdLst>
              <a:gd name="connsiteX0" fmla="*/ 1597432 w 1848816"/>
              <a:gd name="connsiteY0" fmla="*/ 32490 h 824695"/>
              <a:gd name="connsiteX1" fmla="*/ 1848816 w 1848816"/>
              <a:gd name="connsiteY1" fmla="*/ 616576 h 824695"/>
              <a:gd name="connsiteX2" fmla="*/ 0 w 1848816"/>
              <a:gd name="connsiteY2" fmla="*/ 607255 h 824695"/>
              <a:gd name="connsiteX3" fmla="*/ 318813 w 1848816"/>
              <a:gd name="connsiteY3" fmla="*/ 0 h 824695"/>
              <a:gd name="connsiteX4" fmla="*/ 429422 w 1848816"/>
              <a:gd name="connsiteY4" fmla="*/ 52523 h 824695"/>
              <a:gd name="connsiteX5" fmla="*/ 1546368 w 1848816"/>
              <a:gd name="connsiteY5" fmla="*/ 55860 h 82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8816" h="824695">
                <a:moveTo>
                  <a:pt x="1597432" y="32490"/>
                </a:moveTo>
                <a:lnTo>
                  <a:pt x="1848816" y="616576"/>
                </a:lnTo>
                <a:cubicBezTo>
                  <a:pt x="1251555" y="897302"/>
                  <a:pt x="571074" y="893872"/>
                  <a:pt x="0" y="607255"/>
                </a:cubicBezTo>
                <a:lnTo>
                  <a:pt x="318813" y="0"/>
                </a:lnTo>
                <a:lnTo>
                  <a:pt x="429422" y="52523"/>
                </a:lnTo>
                <a:cubicBezTo>
                  <a:pt x="786956" y="200649"/>
                  <a:pt x="1189164" y="198928"/>
                  <a:pt x="1546368" y="55860"/>
                </a:cubicBezTo>
                <a:close/>
              </a:path>
            </a:pathLst>
          </a:custGeom>
          <a:ln w="19050">
            <a:solidFill>
              <a:schemeClr val="tx1"/>
            </a:solidFill>
          </a:ln>
        </p:spPr>
      </p:pic>
      <p:pic>
        <p:nvPicPr>
          <p:cNvPr id="56" name="Picture 55">
            <a:extLst>
              <a:ext uri="{FF2B5EF4-FFF2-40B4-BE49-F238E27FC236}">
                <a16:creationId xmlns:a16="http://schemas.microsoft.com/office/drawing/2014/main" id="{B4A54771-822E-A747-5F65-F79733B5C430}"/>
              </a:ext>
            </a:extLst>
          </p:cNvPr>
          <p:cNvPicPr>
            <a:picLocks noChangeAspect="1"/>
          </p:cNvPicPr>
          <p:nvPr/>
        </p:nvPicPr>
        <p:blipFill>
          <a:blip r:embed="rId6">
            <a:extLst>
              <a:ext uri="{28A0092B-C50C-407E-A947-70E740481C1C}">
                <a14:useLocalDpi xmlns:a14="http://schemas.microsoft.com/office/drawing/2010/main" val="0"/>
              </a:ext>
            </a:extLst>
          </a:blip>
          <a:srcRect t="20655" b="20655"/>
          <a:stretch/>
        </p:blipFill>
        <p:spPr>
          <a:xfrm rot="2234287">
            <a:off x="1440444" y="2106765"/>
            <a:ext cx="2109139" cy="1547144"/>
          </a:xfrm>
          <a:custGeom>
            <a:avLst/>
            <a:gdLst>
              <a:gd name="connsiteX0" fmla="*/ 33320 w 1680889"/>
              <a:gd name="connsiteY0" fmla="*/ 0 h 1279692"/>
              <a:gd name="connsiteX1" fmla="*/ 1680889 w 1680889"/>
              <a:gd name="connsiteY1" fmla="*/ 938750 h 1279692"/>
              <a:gd name="connsiteX2" fmla="*/ 1168822 w 1680889"/>
              <a:gd name="connsiteY2" fmla="*/ 1279692 h 1279692"/>
              <a:gd name="connsiteX3" fmla="*/ 1143572 w 1680889"/>
              <a:gd name="connsiteY3" fmla="*/ 1279692 h 1279692"/>
              <a:gd name="connsiteX4" fmla="*/ 1100797 w 1680889"/>
              <a:gd name="connsiteY4" fmla="*/ 1218516 h 1279692"/>
              <a:gd name="connsiteX5" fmla="*/ 651884 w 1680889"/>
              <a:gd name="connsiteY5" fmla="*/ 829510 h 1279692"/>
              <a:gd name="connsiteX6" fmla="*/ 88356 w 1680889"/>
              <a:gd name="connsiteY6" fmla="*/ 641665 h 1279692"/>
              <a:gd name="connsiteX7" fmla="*/ 0 w 1680889"/>
              <a:gd name="connsiteY7" fmla="*/ 635010 h 127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0889" h="1279692">
                <a:moveTo>
                  <a:pt x="33320" y="0"/>
                </a:moveTo>
                <a:cubicBezTo>
                  <a:pt x="690844" y="56273"/>
                  <a:pt x="1297250" y="401791"/>
                  <a:pt x="1680889" y="938750"/>
                </a:cubicBezTo>
                <a:lnTo>
                  <a:pt x="1168822" y="1279692"/>
                </a:lnTo>
                <a:lnTo>
                  <a:pt x="1143572" y="1279692"/>
                </a:lnTo>
                <a:lnTo>
                  <a:pt x="1100797" y="1218516"/>
                </a:lnTo>
                <a:cubicBezTo>
                  <a:pt x="982107" y="1065100"/>
                  <a:pt x="831448" y="931819"/>
                  <a:pt x="651884" y="829510"/>
                </a:cubicBezTo>
                <a:cubicBezTo>
                  <a:pt x="472320" y="727200"/>
                  <a:pt x="280849" y="665549"/>
                  <a:pt x="88356" y="641665"/>
                </a:cubicBezTo>
                <a:lnTo>
                  <a:pt x="0" y="635010"/>
                </a:lnTo>
                <a:close/>
              </a:path>
            </a:pathLst>
          </a:custGeom>
          <a:ln w="19050">
            <a:solidFill>
              <a:schemeClr val="tx1"/>
            </a:solidFill>
            <a:prstDash val="solid"/>
          </a:ln>
        </p:spPr>
      </p:pic>
      <p:pic>
        <p:nvPicPr>
          <p:cNvPr id="40" name="Picture 39">
            <a:extLst>
              <a:ext uri="{FF2B5EF4-FFF2-40B4-BE49-F238E27FC236}">
                <a16:creationId xmlns:a16="http://schemas.microsoft.com/office/drawing/2014/main" id="{2DDFBC9A-5063-9BF3-B837-85E0A9727739}"/>
              </a:ext>
            </a:extLst>
          </p:cNvPr>
          <p:cNvPicPr>
            <a:picLocks noChangeAspect="1"/>
          </p:cNvPicPr>
          <p:nvPr/>
        </p:nvPicPr>
        <p:blipFill>
          <a:blip r:embed="rId7">
            <a:extLst>
              <a:ext uri="{28A0092B-C50C-407E-A947-70E740481C1C}">
                <a14:useLocalDpi xmlns:a14="http://schemas.microsoft.com/office/drawing/2010/main" val="0"/>
              </a:ext>
            </a:extLst>
          </a:blip>
          <a:srcRect l="9573" t="10908" r="70943" b="16165"/>
          <a:stretch>
            <a:fillRect/>
          </a:stretch>
        </p:blipFill>
        <p:spPr>
          <a:xfrm rot="17486579">
            <a:off x="174893" y="1050905"/>
            <a:ext cx="927037" cy="1878320"/>
          </a:xfrm>
          <a:custGeom>
            <a:avLst/>
            <a:gdLst>
              <a:gd name="connsiteX0" fmla="*/ 580438 w 876141"/>
              <a:gd name="connsiteY0" fmla="*/ 0 h 1842415"/>
              <a:gd name="connsiteX1" fmla="*/ 734438 w 876141"/>
              <a:gd name="connsiteY1" fmla="*/ 1842415 h 1842415"/>
              <a:gd name="connsiteX2" fmla="*/ 132468 w 876141"/>
              <a:gd name="connsiteY2" fmla="*/ 1637518 h 1842415"/>
              <a:gd name="connsiteX3" fmla="*/ 151770 w 876141"/>
              <a:gd name="connsiteY3" fmla="*/ 1584782 h 1842415"/>
              <a:gd name="connsiteX4" fmla="*/ 61019 w 876141"/>
              <a:gd name="connsiteY4" fmla="*/ 471523 h 1842415"/>
              <a:gd name="connsiteX5" fmla="*/ 0 w 876141"/>
              <a:gd name="connsiteY5" fmla="*/ 365365 h 184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141" h="1842415">
                <a:moveTo>
                  <a:pt x="580438" y="0"/>
                </a:moveTo>
                <a:cubicBezTo>
                  <a:pt x="910873" y="546889"/>
                  <a:pt x="967556" y="1225014"/>
                  <a:pt x="734438" y="1842415"/>
                </a:cubicBezTo>
                <a:lnTo>
                  <a:pt x="132468" y="1637518"/>
                </a:lnTo>
                <a:lnTo>
                  <a:pt x="151770" y="1584782"/>
                </a:lnTo>
                <a:cubicBezTo>
                  <a:pt x="266440" y="1217476"/>
                  <a:pt x="236675" y="816367"/>
                  <a:pt x="61019" y="471523"/>
                </a:cubicBezTo>
                <a:lnTo>
                  <a:pt x="0" y="365365"/>
                </a:lnTo>
                <a:close/>
              </a:path>
            </a:pathLst>
          </a:custGeom>
          <a:ln w="12700">
            <a:solidFill>
              <a:schemeClr val="tx1"/>
            </a:solidFill>
            <a:prstDash val="solid"/>
          </a:ln>
        </p:spPr>
      </p:pic>
      <p:pic>
        <p:nvPicPr>
          <p:cNvPr id="31" name="Picture 30">
            <a:extLst>
              <a:ext uri="{FF2B5EF4-FFF2-40B4-BE49-F238E27FC236}">
                <a16:creationId xmlns:a16="http://schemas.microsoft.com/office/drawing/2014/main" id="{37337D01-C034-DD83-D7AA-49BAE43A07C7}"/>
              </a:ext>
            </a:extLst>
          </p:cNvPr>
          <p:cNvPicPr>
            <a:picLocks noChangeAspect="1"/>
          </p:cNvPicPr>
          <p:nvPr/>
        </p:nvPicPr>
        <p:blipFill>
          <a:blip r:embed="rId8">
            <a:extLst>
              <a:ext uri="{28A0092B-C50C-407E-A947-70E740481C1C}">
                <a14:useLocalDpi xmlns:a14="http://schemas.microsoft.com/office/drawing/2010/main" val="0"/>
              </a:ext>
            </a:extLst>
          </a:blip>
          <a:srcRect l="9573" t="1597" r="18441"/>
          <a:stretch>
            <a:fillRect/>
          </a:stretch>
        </p:blipFill>
        <p:spPr>
          <a:xfrm rot="14814662">
            <a:off x="-1542372" y="1482055"/>
            <a:ext cx="1062679" cy="1709918"/>
          </a:xfrm>
          <a:custGeom>
            <a:avLst/>
            <a:gdLst>
              <a:gd name="connsiteX0" fmla="*/ 527564 w 1004336"/>
              <a:gd name="connsiteY0" fmla="*/ 0 h 1677233"/>
              <a:gd name="connsiteX1" fmla="*/ 990890 w 1004336"/>
              <a:gd name="connsiteY1" fmla="*/ 1538258 h 1677233"/>
              <a:gd name="connsiteX2" fmla="*/ 966344 w 1004336"/>
              <a:gd name="connsiteY2" fmla="*/ 1677233 h 1677233"/>
              <a:gd name="connsiteX3" fmla="*/ 514458 w 1004336"/>
              <a:gd name="connsiteY3" fmla="*/ 1677233 h 1677233"/>
              <a:gd name="connsiteX4" fmla="*/ 279525 w 1004336"/>
              <a:gd name="connsiteY4" fmla="*/ 1625825 h 1677233"/>
              <a:gd name="connsiteX5" fmla="*/ 285456 w 1004336"/>
              <a:gd name="connsiteY5" fmla="*/ 1603122 h 1677233"/>
              <a:gd name="connsiteX6" fmla="*/ 315865 w 1004336"/>
              <a:gd name="connsiteY6" fmla="*/ 1306243 h 1677233"/>
              <a:gd name="connsiteX7" fmla="*/ 60235 w 1004336"/>
              <a:gd name="connsiteY7" fmla="*/ 482627 h 1677233"/>
              <a:gd name="connsiteX8" fmla="*/ 0 w 1004336"/>
              <a:gd name="connsiteY8" fmla="*/ 403353 h 167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4336" h="1677233">
                <a:moveTo>
                  <a:pt x="527564" y="0"/>
                </a:moveTo>
                <a:cubicBezTo>
                  <a:pt x="890372" y="436168"/>
                  <a:pt x="1054631" y="990158"/>
                  <a:pt x="990890" y="1538258"/>
                </a:cubicBezTo>
                <a:lnTo>
                  <a:pt x="966344" y="1677233"/>
                </a:lnTo>
                <a:lnTo>
                  <a:pt x="514458" y="1677233"/>
                </a:lnTo>
                <a:lnTo>
                  <a:pt x="279525" y="1625825"/>
                </a:lnTo>
                <a:lnTo>
                  <a:pt x="285456" y="1603122"/>
                </a:lnTo>
                <a:cubicBezTo>
                  <a:pt x="305394" y="1507227"/>
                  <a:pt x="315865" y="1407939"/>
                  <a:pt x="315865" y="1306243"/>
                </a:cubicBezTo>
                <a:cubicBezTo>
                  <a:pt x="315865" y="1001158"/>
                  <a:pt x="221627" y="717733"/>
                  <a:pt x="60235" y="482627"/>
                </a:cubicBezTo>
                <a:lnTo>
                  <a:pt x="0" y="403353"/>
                </a:lnTo>
                <a:close/>
              </a:path>
            </a:pathLst>
          </a:custGeom>
          <a:ln w="12700">
            <a:solidFill>
              <a:schemeClr val="tx1"/>
            </a:solidFill>
            <a:prstDash val="solid"/>
          </a:ln>
        </p:spPr>
      </p:pic>
      <p:sp>
        <p:nvSpPr>
          <p:cNvPr id="72" name="TextBox 71">
            <a:extLst>
              <a:ext uri="{FF2B5EF4-FFF2-40B4-BE49-F238E27FC236}">
                <a16:creationId xmlns:a16="http://schemas.microsoft.com/office/drawing/2014/main" id="{75C15CA5-EAB0-7D26-B24C-82248FF36149}"/>
              </a:ext>
            </a:extLst>
          </p:cNvPr>
          <p:cNvSpPr txBox="1"/>
          <p:nvPr/>
        </p:nvSpPr>
        <p:spPr>
          <a:xfrm>
            <a:off x="30383" y="2961713"/>
            <a:ext cx="2642808" cy="1323439"/>
          </a:xfrm>
          <a:prstGeom prst="rect">
            <a:avLst/>
          </a:prstGeom>
          <a:noFill/>
          <a:ln>
            <a:noFill/>
          </a:ln>
          <a:effectLst>
            <a:glow rad="139700">
              <a:schemeClr val="accent4">
                <a:satMod val="175000"/>
                <a:alpha val="40000"/>
              </a:schemeClr>
            </a:glow>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IN" sz="4000" dirty="0">
                <a:solidFill>
                  <a:schemeClr val="tx1"/>
                </a:solidFill>
                <a:latin typeface="Times New Roman" panose="02020603050405020304" pitchFamily="18" charset="0"/>
                <a:cs typeface="Times New Roman" panose="02020603050405020304" pitchFamily="18" charset="0"/>
              </a:rPr>
              <a:t>Design </a:t>
            </a:r>
          </a:p>
          <a:p>
            <a:r>
              <a:rPr lang="en-IN" sz="4000" dirty="0">
                <a:solidFill>
                  <a:schemeClr val="tx1"/>
                </a:solidFill>
                <a:latin typeface="Times New Roman" panose="02020603050405020304" pitchFamily="18" charset="0"/>
                <a:cs typeface="Times New Roman" panose="02020603050405020304" pitchFamily="18" charset="0"/>
              </a:rPr>
              <a:t>Process</a:t>
            </a:r>
          </a:p>
        </p:txBody>
      </p:sp>
      <p:sp>
        <p:nvSpPr>
          <p:cNvPr id="2" name="TextBox 1">
            <a:extLst>
              <a:ext uri="{FF2B5EF4-FFF2-40B4-BE49-F238E27FC236}">
                <a16:creationId xmlns:a16="http://schemas.microsoft.com/office/drawing/2014/main" id="{24A684EC-F621-F1C5-75CD-60017793C624}"/>
              </a:ext>
            </a:extLst>
          </p:cNvPr>
          <p:cNvSpPr txBox="1"/>
          <p:nvPr/>
        </p:nvSpPr>
        <p:spPr>
          <a:xfrm>
            <a:off x="6311009" y="125996"/>
            <a:ext cx="232739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Wing Sizing</a:t>
            </a:r>
          </a:p>
        </p:txBody>
      </p:sp>
      <p:cxnSp>
        <p:nvCxnSpPr>
          <p:cNvPr id="5" name="Straight Connector 4">
            <a:extLst>
              <a:ext uri="{FF2B5EF4-FFF2-40B4-BE49-F238E27FC236}">
                <a16:creationId xmlns:a16="http://schemas.microsoft.com/office/drawing/2014/main" id="{97B9276B-6967-087B-33AC-8F2F96D90969}"/>
              </a:ext>
            </a:extLst>
          </p:cNvPr>
          <p:cNvCxnSpPr/>
          <p:nvPr/>
        </p:nvCxnSpPr>
        <p:spPr>
          <a:xfrm>
            <a:off x="3218621" y="710771"/>
            <a:ext cx="8621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A34C50D-38FC-6FC9-FB05-E45F3880F95F}"/>
              </a:ext>
            </a:extLst>
          </p:cNvPr>
          <p:cNvSpPr txBox="1"/>
          <p:nvPr/>
        </p:nvSpPr>
        <p:spPr>
          <a:xfrm>
            <a:off x="3218620" y="926475"/>
            <a:ext cx="8621485" cy="58477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n-US" sz="1600" dirty="0"/>
              <a:t>The wing planform is selected to be trapezoidal as it has better efficiency than a rectangular wing while is less complex to manufacture than an elliptical wing. </a:t>
            </a:r>
            <a:endParaRPr lang="en-IN" sz="1600" dirty="0"/>
          </a:p>
        </p:txBody>
      </p:sp>
      <p:sp>
        <p:nvSpPr>
          <p:cNvPr id="4" name="TextBox 3">
            <a:extLst>
              <a:ext uri="{FF2B5EF4-FFF2-40B4-BE49-F238E27FC236}">
                <a16:creationId xmlns:a16="http://schemas.microsoft.com/office/drawing/2014/main" id="{9F8C2916-63B2-F2E8-9655-30B35DC01AAE}"/>
              </a:ext>
            </a:extLst>
          </p:cNvPr>
          <p:cNvSpPr txBox="1"/>
          <p:nvPr/>
        </p:nvSpPr>
        <p:spPr>
          <a:xfrm>
            <a:off x="3218619" y="1767840"/>
            <a:ext cx="5254821" cy="3970318"/>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just"/>
            <a:r>
              <a:rPr lang="en-IN" sz="2400" b="1" u="sng" dirty="0">
                <a:solidFill>
                  <a:schemeClr val="tx1"/>
                </a:solidFill>
                <a:latin typeface="Times New Roman" panose="02020603050405020304" pitchFamily="18" charset="0"/>
                <a:cs typeface="Times New Roman" panose="02020603050405020304" pitchFamily="18" charset="0"/>
              </a:rPr>
              <a:t>The wing parameters</a:t>
            </a:r>
          </a:p>
          <a:p>
            <a:pPr marL="285750" indent="-285750" algn="just">
              <a:buFont typeface="Wingdings" panose="05000000000000000000" pitchFamily="2" charset="2"/>
              <a:buChar char="Ø"/>
            </a:pPr>
            <a:r>
              <a:rPr lang="en-IN" sz="1600" dirty="0" err="1">
                <a:solidFill>
                  <a:schemeClr val="tx1"/>
                </a:solidFill>
                <a:latin typeface="Times New Roman" panose="02020603050405020304" pitchFamily="18" charset="0"/>
                <a:cs typeface="Times New Roman" panose="02020603050405020304" pitchFamily="18" charset="0"/>
              </a:rPr>
              <a:t>ARw</a:t>
            </a:r>
            <a:r>
              <a:rPr lang="en-IN" sz="1600" dirty="0">
                <a:solidFill>
                  <a:schemeClr val="tx1"/>
                </a:solidFill>
                <a:latin typeface="Times New Roman" panose="02020603050405020304" pitchFamily="18" charset="0"/>
                <a:cs typeface="Times New Roman" panose="02020603050405020304" pitchFamily="18" charset="0"/>
              </a:rPr>
              <a:t> = 0.218</a:t>
            </a:r>
          </a:p>
          <a:p>
            <a:pPr marL="285750" indent="-285750" algn="just">
              <a:buFont typeface="Wingdings" panose="05000000000000000000" pitchFamily="2" charset="2"/>
              <a:buChar char="Ø"/>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next parameter essential for the design of the wing is the taper ratio λ. From the given plot we can see that a taper ratio of 0.5 gives almost the best performance as it has low value of induced drag factor and at the same time does not duffers from “Tip first stall” problem. </a:t>
            </a:r>
            <a:r>
              <a:rPr lang="en-IN" sz="1600" dirty="0">
                <a:solidFill>
                  <a:schemeClr val="tx1"/>
                </a:solidFill>
                <a:latin typeface="Times New Roman" panose="02020603050405020304" pitchFamily="18" charset="0"/>
                <a:cs typeface="Times New Roman" panose="02020603050405020304" pitchFamily="18" charset="0"/>
              </a:rPr>
              <a:t>Taper ratio = 0.5</a:t>
            </a:r>
          </a:p>
          <a:p>
            <a:pPr marL="285750" indent="-285750" algn="just">
              <a:buFont typeface="Wingdings" panose="05000000000000000000" pitchFamily="2" charset="2"/>
              <a:buChar char="Ø"/>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IN" sz="16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0.207619 m and  C</a:t>
            </a:r>
            <a:r>
              <a:rPr lang="en-IN" sz="16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0.103809 m</a:t>
            </a:r>
          </a:p>
          <a:p>
            <a:pPr marL="285750" indent="-285750" algn="just">
              <a:buFont typeface="Wingdings" panose="05000000000000000000" pitchFamily="2" charset="2"/>
              <a:buChar char="Ø"/>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𝐶</a:t>
            </a:r>
            <a:r>
              <a:rPr lang="en-IN" sz="1600"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mac</a:t>
            </a: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0.161481 m , this is important to calculate the Re for the aircraft</a:t>
            </a:r>
            <a:endParaRPr lang="en-IN"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 = 2.21145* 10</a:t>
            </a:r>
            <a:r>
              <a:rPr lang="en-IN" sz="1600" kern="100" baseline="30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𝐶𝑙</a:t>
            </a:r>
            <a:r>
              <a:rPr lang="en-IN" sz="1600" kern="100" baseline="-25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crz</a:t>
            </a: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0.20408</a:t>
            </a:r>
          </a:p>
          <a:p>
            <a:pPr marL="285750" indent="-285750" algn="just">
              <a:buFont typeface="Wingdings" panose="05000000000000000000" pitchFamily="2" charset="2"/>
              <a:buChar char="Ø"/>
            </a:pPr>
            <a:endParaRPr lang="en-IN" sz="1800" kern="10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285750" indent="-285750" algn="just">
              <a:buFont typeface="Wingdings" panose="05000000000000000000" pitchFamily="2" charset="2"/>
              <a:buChar char="Ø"/>
            </a:pPr>
            <a:endParaRPr lang="en-IN" dirty="0"/>
          </a:p>
        </p:txBody>
      </p:sp>
      <p:pic>
        <p:nvPicPr>
          <p:cNvPr id="7" name="Picture 6">
            <a:extLst>
              <a:ext uri="{FF2B5EF4-FFF2-40B4-BE49-F238E27FC236}">
                <a16:creationId xmlns:a16="http://schemas.microsoft.com/office/drawing/2014/main" id="{CCDA413C-BAC7-4BF8-CF78-AD611EF4BA5A}"/>
              </a:ext>
            </a:extLst>
          </p:cNvPr>
          <p:cNvPicPr>
            <a:picLocks noChangeAspect="1"/>
          </p:cNvPicPr>
          <p:nvPr/>
        </p:nvPicPr>
        <p:blipFill>
          <a:blip r:embed="rId9"/>
          <a:stretch>
            <a:fillRect/>
          </a:stretch>
        </p:blipFill>
        <p:spPr>
          <a:xfrm>
            <a:off x="8638399" y="2244580"/>
            <a:ext cx="3404653" cy="2757704"/>
          </a:xfrm>
          <a:prstGeom prst="rect">
            <a:avLst/>
          </a:prstGeom>
        </p:spPr>
      </p:pic>
    </p:spTree>
    <p:extLst>
      <p:ext uri="{BB962C8B-B14F-4D97-AF65-F5344CB8AC3E}">
        <p14:creationId xmlns:p14="http://schemas.microsoft.com/office/powerpoint/2010/main" val="143569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Picture 70">
            <a:extLst>
              <a:ext uri="{FF2B5EF4-FFF2-40B4-BE49-F238E27FC236}">
                <a16:creationId xmlns:a16="http://schemas.microsoft.com/office/drawing/2014/main" id="{850C8A27-2C74-4814-6383-C14B1CCA4D9C}"/>
              </a:ext>
            </a:extLst>
          </p:cNvPr>
          <p:cNvPicPr>
            <a:picLocks noChangeAspect="1"/>
          </p:cNvPicPr>
          <p:nvPr/>
        </p:nvPicPr>
        <p:blipFill>
          <a:blip r:embed="rId2">
            <a:extLst>
              <a:ext uri="{28A0092B-C50C-407E-A947-70E740481C1C}">
                <a14:useLocalDpi xmlns:a14="http://schemas.microsoft.com/office/drawing/2010/main" val="0"/>
              </a:ext>
            </a:extLst>
          </a:blip>
          <a:srcRect t="4135" r="4885" b="8165"/>
          <a:stretch>
            <a:fillRect/>
          </a:stretch>
        </p:blipFill>
        <p:spPr>
          <a:xfrm rot="6284765">
            <a:off x="-2629844" y="3301394"/>
            <a:ext cx="1893458" cy="984869"/>
          </a:xfrm>
          <a:custGeom>
            <a:avLst/>
            <a:gdLst>
              <a:gd name="connsiteX0" fmla="*/ 0 w 1789505"/>
              <a:gd name="connsiteY0" fmla="*/ 923239 h 966044"/>
              <a:gd name="connsiteX1" fmla="*/ 0 w 1789505"/>
              <a:gd name="connsiteY1" fmla="*/ 750473 h 966044"/>
              <a:gd name="connsiteX2" fmla="*/ 125566 w 1789505"/>
              <a:gd name="connsiteY2" fmla="*/ 274045 h 966044"/>
              <a:gd name="connsiteX3" fmla="*/ 166980 w 1789505"/>
              <a:gd name="connsiteY3" fmla="*/ 285093 h 966044"/>
              <a:gd name="connsiteX4" fmla="*/ 1407996 w 1789505"/>
              <a:gd name="connsiteY4" fmla="*/ 0 h 966044"/>
              <a:gd name="connsiteX5" fmla="*/ 1789505 w 1789505"/>
              <a:gd name="connsiteY5" fmla="*/ 491217 h 966044"/>
              <a:gd name="connsiteX6" fmla="*/ 195354 w 1789505"/>
              <a:gd name="connsiteY6" fmla="*/ 954687 h 96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9505" h="966044">
                <a:moveTo>
                  <a:pt x="0" y="923239"/>
                </a:moveTo>
                <a:lnTo>
                  <a:pt x="0" y="750473"/>
                </a:lnTo>
                <a:lnTo>
                  <a:pt x="125566" y="274045"/>
                </a:lnTo>
                <a:lnTo>
                  <a:pt x="166980" y="285093"/>
                </a:lnTo>
                <a:cubicBezTo>
                  <a:pt x="584620" y="375262"/>
                  <a:pt x="1040751" y="285224"/>
                  <a:pt x="1407996" y="0"/>
                </a:cubicBezTo>
                <a:lnTo>
                  <a:pt x="1789505" y="491217"/>
                </a:lnTo>
                <a:cubicBezTo>
                  <a:pt x="1329934" y="848148"/>
                  <a:pt x="755898" y="1012526"/>
                  <a:pt x="195354" y="954687"/>
                </a:cubicBezTo>
                <a:close/>
              </a:path>
            </a:pathLst>
          </a:custGeom>
          <a:ln w="19050">
            <a:solidFill>
              <a:schemeClr val="tx1"/>
            </a:solidFill>
          </a:ln>
        </p:spPr>
      </p:pic>
      <p:pic>
        <p:nvPicPr>
          <p:cNvPr id="67" name="Picture 66">
            <a:extLst>
              <a:ext uri="{FF2B5EF4-FFF2-40B4-BE49-F238E27FC236}">
                <a16:creationId xmlns:a16="http://schemas.microsoft.com/office/drawing/2014/main" id="{B1107DF9-92BB-53AE-CA0B-AA7953508B65}"/>
              </a:ext>
            </a:extLst>
          </p:cNvPr>
          <p:cNvPicPr>
            <a:picLocks noChangeAspect="1"/>
          </p:cNvPicPr>
          <p:nvPr/>
        </p:nvPicPr>
        <p:blipFill>
          <a:blip r:embed="rId3">
            <a:extLst>
              <a:ext uri="{28A0092B-C50C-407E-A947-70E740481C1C}">
                <a14:useLocalDpi xmlns:a14="http://schemas.microsoft.com/office/drawing/2010/main" val="0"/>
              </a:ext>
            </a:extLst>
          </a:blip>
          <a:srcRect t="19977" r="4485" b="36729"/>
          <a:stretch>
            <a:fillRect/>
          </a:stretch>
        </p:blipFill>
        <p:spPr>
          <a:xfrm rot="1682410">
            <a:off x="-1983647" y="4746737"/>
            <a:ext cx="1889070" cy="1003342"/>
          </a:xfrm>
          <a:custGeom>
            <a:avLst/>
            <a:gdLst>
              <a:gd name="connsiteX0" fmla="*/ 350480 w 1785357"/>
              <a:gd name="connsiteY0" fmla="*/ 0 h 984163"/>
              <a:gd name="connsiteX1" fmla="*/ 1586140 w 1785357"/>
              <a:gd name="connsiteY1" fmla="*/ 307482 h 984163"/>
              <a:gd name="connsiteX2" fmla="*/ 1627746 w 1785357"/>
              <a:gd name="connsiteY2" fmla="*/ 297184 h 984163"/>
              <a:gd name="connsiteX3" fmla="*/ 1785357 w 1785357"/>
              <a:gd name="connsiteY3" fmla="*/ 942301 h 984163"/>
              <a:gd name="connsiteX4" fmla="*/ 161164 w 1785357"/>
              <a:gd name="connsiteY4" fmla="*/ 628993 h 984163"/>
              <a:gd name="connsiteX5" fmla="*/ 0 w 1785357"/>
              <a:gd name="connsiteY5" fmla="*/ 512936 h 984163"/>
              <a:gd name="connsiteX6" fmla="*/ 0 w 1785357"/>
              <a:gd name="connsiteY6" fmla="*/ 434808 h 98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5357" h="984163">
                <a:moveTo>
                  <a:pt x="350480" y="0"/>
                </a:moveTo>
                <a:cubicBezTo>
                  <a:pt x="712508" y="291817"/>
                  <a:pt x="1166938" y="390085"/>
                  <a:pt x="1586140" y="307482"/>
                </a:cubicBezTo>
                <a:lnTo>
                  <a:pt x="1627746" y="297184"/>
                </a:lnTo>
                <a:lnTo>
                  <a:pt x="1785357" y="942301"/>
                </a:lnTo>
                <a:cubicBezTo>
                  <a:pt x="1229165" y="1054199"/>
                  <a:pt x="645301" y="939106"/>
                  <a:pt x="161164" y="628993"/>
                </a:cubicBezTo>
                <a:lnTo>
                  <a:pt x="0" y="512936"/>
                </a:lnTo>
                <a:lnTo>
                  <a:pt x="0" y="434808"/>
                </a:lnTo>
                <a:close/>
              </a:path>
            </a:pathLst>
          </a:custGeom>
          <a:ln w="19050">
            <a:solidFill>
              <a:schemeClr val="tx1"/>
            </a:solidFill>
          </a:ln>
        </p:spPr>
      </p:pic>
      <p:pic>
        <p:nvPicPr>
          <p:cNvPr id="64" name="Picture 63">
            <a:extLst>
              <a:ext uri="{FF2B5EF4-FFF2-40B4-BE49-F238E27FC236}">
                <a16:creationId xmlns:a16="http://schemas.microsoft.com/office/drawing/2014/main" id="{119CE60E-4B62-0E15-5E1D-5AB6CDFED414}"/>
              </a:ext>
            </a:extLst>
          </p:cNvPr>
          <p:cNvPicPr>
            <a:picLocks noChangeAspect="1"/>
          </p:cNvPicPr>
          <p:nvPr/>
        </p:nvPicPr>
        <p:blipFill>
          <a:blip r:embed="rId4">
            <a:extLst>
              <a:ext uri="{28A0092B-C50C-407E-A947-70E740481C1C}">
                <a14:useLocalDpi xmlns:a14="http://schemas.microsoft.com/office/drawing/2010/main" val="0"/>
              </a:ext>
            </a:extLst>
          </a:blip>
          <a:srcRect l="9836" r="4815" b="32226"/>
          <a:stretch>
            <a:fillRect/>
          </a:stretch>
        </p:blipFill>
        <p:spPr>
          <a:xfrm rot="21179765">
            <a:off x="-373729" y="5318566"/>
            <a:ext cx="1855424" cy="876313"/>
          </a:xfrm>
          <a:custGeom>
            <a:avLst/>
            <a:gdLst>
              <a:gd name="connsiteX0" fmla="*/ 241393 w 1819957"/>
              <a:gd name="connsiteY0" fmla="*/ 34601 h 828202"/>
              <a:gd name="connsiteX1" fmla="*/ 334253 w 1819957"/>
              <a:gd name="connsiteY1" fmla="*/ 70515 h 828202"/>
              <a:gd name="connsiteX2" fmla="*/ 1196451 w 1819957"/>
              <a:gd name="connsiteY2" fmla="*/ 87944 h 828202"/>
              <a:gd name="connsiteX3" fmla="*/ 1339029 w 1819957"/>
              <a:gd name="connsiteY3" fmla="*/ 38788 h 828202"/>
              <a:gd name="connsiteX4" fmla="*/ 1422589 w 1819957"/>
              <a:gd name="connsiteY4" fmla="*/ 0 h 828202"/>
              <a:gd name="connsiteX5" fmla="*/ 1512679 w 1819957"/>
              <a:gd name="connsiteY5" fmla="*/ 0 h 828202"/>
              <a:gd name="connsiteX6" fmla="*/ 1819957 w 1819957"/>
              <a:gd name="connsiteY6" fmla="*/ 567635 h 828202"/>
              <a:gd name="connsiteX7" fmla="*/ 0 w 1819957"/>
              <a:gd name="connsiteY7" fmla="*/ 653268 h 82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19957" h="828202">
                <a:moveTo>
                  <a:pt x="241393" y="34601"/>
                </a:moveTo>
                <a:lnTo>
                  <a:pt x="334253" y="70515"/>
                </a:lnTo>
                <a:cubicBezTo>
                  <a:pt x="604871" y="160449"/>
                  <a:pt x="903310" y="172471"/>
                  <a:pt x="1196451" y="87944"/>
                </a:cubicBezTo>
                <a:cubicBezTo>
                  <a:pt x="1245309" y="73855"/>
                  <a:pt x="1292862" y="57419"/>
                  <a:pt x="1339029" y="38788"/>
                </a:cubicBezTo>
                <a:lnTo>
                  <a:pt x="1422589" y="0"/>
                </a:lnTo>
                <a:lnTo>
                  <a:pt x="1512679" y="0"/>
                </a:lnTo>
                <a:lnTo>
                  <a:pt x="1819957" y="567635"/>
                </a:lnTo>
                <a:cubicBezTo>
                  <a:pt x="1263702" y="882044"/>
                  <a:pt x="593843" y="913561"/>
                  <a:pt x="0" y="653268"/>
                </a:cubicBezTo>
                <a:close/>
              </a:path>
            </a:pathLst>
          </a:custGeom>
          <a:ln w="19050">
            <a:solidFill>
              <a:schemeClr val="tx1"/>
            </a:solidFill>
          </a:ln>
        </p:spPr>
      </p:pic>
      <p:pic>
        <p:nvPicPr>
          <p:cNvPr id="61" name="Picture 60">
            <a:extLst>
              <a:ext uri="{FF2B5EF4-FFF2-40B4-BE49-F238E27FC236}">
                <a16:creationId xmlns:a16="http://schemas.microsoft.com/office/drawing/2014/main" id="{F684DB31-5E7B-DFCE-502C-500E8EC58573}"/>
              </a:ext>
            </a:extLst>
          </p:cNvPr>
          <p:cNvPicPr>
            <a:picLocks noChangeAspect="1"/>
          </p:cNvPicPr>
          <p:nvPr/>
        </p:nvPicPr>
        <p:blipFill>
          <a:blip r:embed="rId5">
            <a:extLst>
              <a:ext uri="{28A0092B-C50C-407E-A947-70E740481C1C}">
                <a14:useLocalDpi xmlns:a14="http://schemas.microsoft.com/office/drawing/2010/main" val="0"/>
              </a:ext>
            </a:extLst>
          </a:blip>
          <a:srcRect l="4027" t="22035" r="1989" b="3435"/>
          <a:stretch>
            <a:fillRect/>
          </a:stretch>
        </p:blipFill>
        <p:spPr>
          <a:xfrm rot="17812097">
            <a:off x="912934" y="4353420"/>
            <a:ext cx="1884845" cy="872602"/>
          </a:xfrm>
          <a:custGeom>
            <a:avLst/>
            <a:gdLst>
              <a:gd name="connsiteX0" fmla="*/ 1597432 w 1848816"/>
              <a:gd name="connsiteY0" fmla="*/ 32490 h 824695"/>
              <a:gd name="connsiteX1" fmla="*/ 1848816 w 1848816"/>
              <a:gd name="connsiteY1" fmla="*/ 616576 h 824695"/>
              <a:gd name="connsiteX2" fmla="*/ 0 w 1848816"/>
              <a:gd name="connsiteY2" fmla="*/ 607255 h 824695"/>
              <a:gd name="connsiteX3" fmla="*/ 318813 w 1848816"/>
              <a:gd name="connsiteY3" fmla="*/ 0 h 824695"/>
              <a:gd name="connsiteX4" fmla="*/ 429422 w 1848816"/>
              <a:gd name="connsiteY4" fmla="*/ 52523 h 824695"/>
              <a:gd name="connsiteX5" fmla="*/ 1546368 w 1848816"/>
              <a:gd name="connsiteY5" fmla="*/ 55860 h 82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48816" h="824695">
                <a:moveTo>
                  <a:pt x="1597432" y="32490"/>
                </a:moveTo>
                <a:lnTo>
                  <a:pt x="1848816" y="616576"/>
                </a:lnTo>
                <a:cubicBezTo>
                  <a:pt x="1251555" y="897302"/>
                  <a:pt x="571074" y="893872"/>
                  <a:pt x="0" y="607255"/>
                </a:cubicBezTo>
                <a:lnTo>
                  <a:pt x="318813" y="0"/>
                </a:lnTo>
                <a:lnTo>
                  <a:pt x="429422" y="52523"/>
                </a:lnTo>
                <a:cubicBezTo>
                  <a:pt x="786956" y="200649"/>
                  <a:pt x="1189164" y="198928"/>
                  <a:pt x="1546368" y="55860"/>
                </a:cubicBezTo>
                <a:close/>
              </a:path>
            </a:pathLst>
          </a:custGeom>
          <a:ln w="19050">
            <a:solidFill>
              <a:schemeClr val="tx1"/>
            </a:solidFill>
          </a:ln>
        </p:spPr>
      </p:pic>
      <p:pic>
        <p:nvPicPr>
          <p:cNvPr id="56" name="Picture 55">
            <a:extLst>
              <a:ext uri="{FF2B5EF4-FFF2-40B4-BE49-F238E27FC236}">
                <a16:creationId xmlns:a16="http://schemas.microsoft.com/office/drawing/2014/main" id="{B4A54771-822E-A747-5F65-F79733B5C430}"/>
              </a:ext>
            </a:extLst>
          </p:cNvPr>
          <p:cNvPicPr>
            <a:picLocks noChangeAspect="1"/>
          </p:cNvPicPr>
          <p:nvPr/>
        </p:nvPicPr>
        <p:blipFill>
          <a:blip r:embed="rId6">
            <a:extLst>
              <a:ext uri="{28A0092B-C50C-407E-A947-70E740481C1C}">
                <a14:useLocalDpi xmlns:a14="http://schemas.microsoft.com/office/drawing/2010/main" val="0"/>
              </a:ext>
            </a:extLst>
          </a:blip>
          <a:srcRect t="20655" b="20655"/>
          <a:stretch/>
        </p:blipFill>
        <p:spPr>
          <a:xfrm rot="2234287">
            <a:off x="1440444" y="2106765"/>
            <a:ext cx="2109139" cy="1547144"/>
          </a:xfrm>
          <a:custGeom>
            <a:avLst/>
            <a:gdLst>
              <a:gd name="connsiteX0" fmla="*/ 33320 w 1680889"/>
              <a:gd name="connsiteY0" fmla="*/ 0 h 1279692"/>
              <a:gd name="connsiteX1" fmla="*/ 1680889 w 1680889"/>
              <a:gd name="connsiteY1" fmla="*/ 938750 h 1279692"/>
              <a:gd name="connsiteX2" fmla="*/ 1168822 w 1680889"/>
              <a:gd name="connsiteY2" fmla="*/ 1279692 h 1279692"/>
              <a:gd name="connsiteX3" fmla="*/ 1143572 w 1680889"/>
              <a:gd name="connsiteY3" fmla="*/ 1279692 h 1279692"/>
              <a:gd name="connsiteX4" fmla="*/ 1100797 w 1680889"/>
              <a:gd name="connsiteY4" fmla="*/ 1218516 h 1279692"/>
              <a:gd name="connsiteX5" fmla="*/ 651884 w 1680889"/>
              <a:gd name="connsiteY5" fmla="*/ 829510 h 1279692"/>
              <a:gd name="connsiteX6" fmla="*/ 88356 w 1680889"/>
              <a:gd name="connsiteY6" fmla="*/ 641665 h 1279692"/>
              <a:gd name="connsiteX7" fmla="*/ 0 w 1680889"/>
              <a:gd name="connsiteY7" fmla="*/ 635010 h 1279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0889" h="1279692">
                <a:moveTo>
                  <a:pt x="33320" y="0"/>
                </a:moveTo>
                <a:cubicBezTo>
                  <a:pt x="690844" y="56273"/>
                  <a:pt x="1297250" y="401791"/>
                  <a:pt x="1680889" y="938750"/>
                </a:cubicBezTo>
                <a:lnTo>
                  <a:pt x="1168822" y="1279692"/>
                </a:lnTo>
                <a:lnTo>
                  <a:pt x="1143572" y="1279692"/>
                </a:lnTo>
                <a:lnTo>
                  <a:pt x="1100797" y="1218516"/>
                </a:lnTo>
                <a:cubicBezTo>
                  <a:pt x="982107" y="1065100"/>
                  <a:pt x="831448" y="931819"/>
                  <a:pt x="651884" y="829510"/>
                </a:cubicBezTo>
                <a:cubicBezTo>
                  <a:pt x="472320" y="727200"/>
                  <a:pt x="280849" y="665549"/>
                  <a:pt x="88356" y="641665"/>
                </a:cubicBezTo>
                <a:lnTo>
                  <a:pt x="0" y="635010"/>
                </a:lnTo>
                <a:close/>
              </a:path>
            </a:pathLst>
          </a:custGeom>
          <a:ln w="19050">
            <a:solidFill>
              <a:schemeClr val="tx1"/>
            </a:solidFill>
            <a:prstDash val="solid"/>
          </a:ln>
        </p:spPr>
      </p:pic>
      <p:pic>
        <p:nvPicPr>
          <p:cNvPr id="40" name="Picture 39">
            <a:extLst>
              <a:ext uri="{FF2B5EF4-FFF2-40B4-BE49-F238E27FC236}">
                <a16:creationId xmlns:a16="http://schemas.microsoft.com/office/drawing/2014/main" id="{2DDFBC9A-5063-9BF3-B837-85E0A9727739}"/>
              </a:ext>
            </a:extLst>
          </p:cNvPr>
          <p:cNvPicPr>
            <a:picLocks noChangeAspect="1"/>
          </p:cNvPicPr>
          <p:nvPr/>
        </p:nvPicPr>
        <p:blipFill>
          <a:blip r:embed="rId7">
            <a:extLst>
              <a:ext uri="{28A0092B-C50C-407E-A947-70E740481C1C}">
                <a14:useLocalDpi xmlns:a14="http://schemas.microsoft.com/office/drawing/2010/main" val="0"/>
              </a:ext>
            </a:extLst>
          </a:blip>
          <a:srcRect l="9573" t="10908" r="70943" b="16165"/>
          <a:stretch>
            <a:fillRect/>
          </a:stretch>
        </p:blipFill>
        <p:spPr>
          <a:xfrm rot="17486579">
            <a:off x="174893" y="1050905"/>
            <a:ext cx="927037" cy="1878320"/>
          </a:xfrm>
          <a:custGeom>
            <a:avLst/>
            <a:gdLst>
              <a:gd name="connsiteX0" fmla="*/ 580438 w 876141"/>
              <a:gd name="connsiteY0" fmla="*/ 0 h 1842415"/>
              <a:gd name="connsiteX1" fmla="*/ 734438 w 876141"/>
              <a:gd name="connsiteY1" fmla="*/ 1842415 h 1842415"/>
              <a:gd name="connsiteX2" fmla="*/ 132468 w 876141"/>
              <a:gd name="connsiteY2" fmla="*/ 1637518 h 1842415"/>
              <a:gd name="connsiteX3" fmla="*/ 151770 w 876141"/>
              <a:gd name="connsiteY3" fmla="*/ 1584782 h 1842415"/>
              <a:gd name="connsiteX4" fmla="*/ 61019 w 876141"/>
              <a:gd name="connsiteY4" fmla="*/ 471523 h 1842415"/>
              <a:gd name="connsiteX5" fmla="*/ 0 w 876141"/>
              <a:gd name="connsiteY5" fmla="*/ 365365 h 1842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141" h="1842415">
                <a:moveTo>
                  <a:pt x="580438" y="0"/>
                </a:moveTo>
                <a:cubicBezTo>
                  <a:pt x="910873" y="546889"/>
                  <a:pt x="967556" y="1225014"/>
                  <a:pt x="734438" y="1842415"/>
                </a:cubicBezTo>
                <a:lnTo>
                  <a:pt x="132468" y="1637518"/>
                </a:lnTo>
                <a:lnTo>
                  <a:pt x="151770" y="1584782"/>
                </a:lnTo>
                <a:cubicBezTo>
                  <a:pt x="266440" y="1217476"/>
                  <a:pt x="236675" y="816367"/>
                  <a:pt x="61019" y="471523"/>
                </a:cubicBezTo>
                <a:lnTo>
                  <a:pt x="0" y="365365"/>
                </a:lnTo>
                <a:close/>
              </a:path>
            </a:pathLst>
          </a:custGeom>
          <a:ln w="12700">
            <a:solidFill>
              <a:schemeClr val="tx1"/>
            </a:solidFill>
            <a:prstDash val="solid"/>
          </a:ln>
        </p:spPr>
      </p:pic>
      <p:pic>
        <p:nvPicPr>
          <p:cNvPr id="31" name="Picture 30">
            <a:extLst>
              <a:ext uri="{FF2B5EF4-FFF2-40B4-BE49-F238E27FC236}">
                <a16:creationId xmlns:a16="http://schemas.microsoft.com/office/drawing/2014/main" id="{37337D01-C034-DD83-D7AA-49BAE43A07C7}"/>
              </a:ext>
            </a:extLst>
          </p:cNvPr>
          <p:cNvPicPr>
            <a:picLocks noChangeAspect="1"/>
          </p:cNvPicPr>
          <p:nvPr/>
        </p:nvPicPr>
        <p:blipFill>
          <a:blip r:embed="rId8">
            <a:extLst>
              <a:ext uri="{28A0092B-C50C-407E-A947-70E740481C1C}">
                <a14:useLocalDpi xmlns:a14="http://schemas.microsoft.com/office/drawing/2010/main" val="0"/>
              </a:ext>
            </a:extLst>
          </a:blip>
          <a:srcRect l="9573" t="1597" r="18441"/>
          <a:stretch>
            <a:fillRect/>
          </a:stretch>
        </p:blipFill>
        <p:spPr>
          <a:xfrm rot="14814662">
            <a:off x="-1542372" y="1482055"/>
            <a:ext cx="1062679" cy="1709918"/>
          </a:xfrm>
          <a:custGeom>
            <a:avLst/>
            <a:gdLst>
              <a:gd name="connsiteX0" fmla="*/ 527564 w 1004336"/>
              <a:gd name="connsiteY0" fmla="*/ 0 h 1677233"/>
              <a:gd name="connsiteX1" fmla="*/ 990890 w 1004336"/>
              <a:gd name="connsiteY1" fmla="*/ 1538258 h 1677233"/>
              <a:gd name="connsiteX2" fmla="*/ 966344 w 1004336"/>
              <a:gd name="connsiteY2" fmla="*/ 1677233 h 1677233"/>
              <a:gd name="connsiteX3" fmla="*/ 514458 w 1004336"/>
              <a:gd name="connsiteY3" fmla="*/ 1677233 h 1677233"/>
              <a:gd name="connsiteX4" fmla="*/ 279525 w 1004336"/>
              <a:gd name="connsiteY4" fmla="*/ 1625825 h 1677233"/>
              <a:gd name="connsiteX5" fmla="*/ 285456 w 1004336"/>
              <a:gd name="connsiteY5" fmla="*/ 1603122 h 1677233"/>
              <a:gd name="connsiteX6" fmla="*/ 315865 w 1004336"/>
              <a:gd name="connsiteY6" fmla="*/ 1306243 h 1677233"/>
              <a:gd name="connsiteX7" fmla="*/ 60235 w 1004336"/>
              <a:gd name="connsiteY7" fmla="*/ 482627 h 1677233"/>
              <a:gd name="connsiteX8" fmla="*/ 0 w 1004336"/>
              <a:gd name="connsiteY8" fmla="*/ 403353 h 167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04336" h="1677233">
                <a:moveTo>
                  <a:pt x="527564" y="0"/>
                </a:moveTo>
                <a:cubicBezTo>
                  <a:pt x="890372" y="436168"/>
                  <a:pt x="1054631" y="990158"/>
                  <a:pt x="990890" y="1538258"/>
                </a:cubicBezTo>
                <a:lnTo>
                  <a:pt x="966344" y="1677233"/>
                </a:lnTo>
                <a:lnTo>
                  <a:pt x="514458" y="1677233"/>
                </a:lnTo>
                <a:lnTo>
                  <a:pt x="279525" y="1625825"/>
                </a:lnTo>
                <a:lnTo>
                  <a:pt x="285456" y="1603122"/>
                </a:lnTo>
                <a:cubicBezTo>
                  <a:pt x="305394" y="1507227"/>
                  <a:pt x="315865" y="1407939"/>
                  <a:pt x="315865" y="1306243"/>
                </a:cubicBezTo>
                <a:cubicBezTo>
                  <a:pt x="315865" y="1001158"/>
                  <a:pt x="221627" y="717733"/>
                  <a:pt x="60235" y="482627"/>
                </a:cubicBezTo>
                <a:lnTo>
                  <a:pt x="0" y="403353"/>
                </a:lnTo>
                <a:close/>
              </a:path>
            </a:pathLst>
          </a:custGeom>
          <a:ln w="12700">
            <a:solidFill>
              <a:schemeClr val="tx1"/>
            </a:solidFill>
            <a:prstDash val="solid"/>
          </a:ln>
        </p:spPr>
      </p:pic>
      <p:sp>
        <p:nvSpPr>
          <p:cNvPr id="72" name="TextBox 71">
            <a:extLst>
              <a:ext uri="{FF2B5EF4-FFF2-40B4-BE49-F238E27FC236}">
                <a16:creationId xmlns:a16="http://schemas.microsoft.com/office/drawing/2014/main" id="{75C15CA5-EAB0-7D26-B24C-82248FF36149}"/>
              </a:ext>
            </a:extLst>
          </p:cNvPr>
          <p:cNvSpPr txBox="1"/>
          <p:nvPr/>
        </p:nvSpPr>
        <p:spPr>
          <a:xfrm>
            <a:off x="30383" y="2961713"/>
            <a:ext cx="2642808" cy="1323439"/>
          </a:xfrm>
          <a:prstGeom prst="rect">
            <a:avLst/>
          </a:prstGeom>
          <a:noFill/>
          <a:ln>
            <a:noFill/>
          </a:ln>
          <a:effectLst>
            <a:glow rad="139700">
              <a:schemeClr val="accent4">
                <a:satMod val="175000"/>
                <a:alpha val="40000"/>
              </a:schemeClr>
            </a:glow>
            <a:outerShdw blurRad="57150" dist="19050" dir="5400000" algn="ctr" rotWithShape="0">
              <a:srgbClr val="000000">
                <a:alpha val="63000"/>
              </a:srgbClr>
            </a:outerShdw>
          </a:effectLst>
        </p:spPr>
        <p:style>
          <a:lnRef idx="0">
            <a:schemeClr val="accent4"/>
          </a:lnRef>
          <a:fillRef idx="3">
            <a:schemeClr val="accent4"/>
          </a:fillRef>
          <a:effectRef idx="3">
            <a:schemeClr val="accent4"/>
          </a:effectRef>
          <a:fontRef idx="minor">
            <a:schemeClr val="lt1"/>
          </a:fontRef>
        </p:style>
        <p:txBody>
          <a:bodyPr wrap="square" rtlCol="0">
            <a:spAutoFit/>
          </a:bodyPr>
          <a:lstStyle/>
          <a:p>
            <a:r>
              <a:rPr lang="en-IN" sz="4000" dirty="0">
                <a:solidFill>
                  <a:schemeClr val="tx1"/>
                </a:solidFill>
                <a:latin typeface="Times New Roman" panose="02020603050405020304" pitchFamily="18" charset="0"/>
                <a:cs typeface="Times New Roman" panose="02020603050405020304" pitchFamily="18" charset="0"/>
              </a:rPr>
              <a:t>Design </a:t>
            </a:r>
          </a:p>
          <a:p>
            <a:r>
              <a:rPr lang="en-IN" sz="4000" dirty="0">
                <a:solidFill>
                  <a:schemeClr val="tx1"/>
                </a:solidFill>
                <a:latin typeface="Times New Roman" panose="02020603050405020304" pitchFamily="18" charset="0"/>
                <a:cs typeface="Times New Roman" panose="02020603050405020304" pitchFamily="18" charset="0"/>
              </a:rPr>
              <a:t>Process</a:t>
            </a:r>
          </a:p>
        </p:txBody>
      </p:sp>
      <p:sp>
        <p:nvSpPr>
          <p:cNvPr id="2" name="TextBox 1">
            <a:extLst>
              <a:ext uri="{FF2B5EF4-FFF2-40B4-BE49-F238E27FC236}">
                <a16:creationId xmlns:a16="http://schemas.microsoft.com/office/drawing/2014/main" id="{24A684EC-F621-F1C5-75CD-60017793C624}"/>
              </a:ext>
            </a:extLst>
          </p:cNvPr>
          <p:cNvSpPr txBox="1"/>
          <p:nvPr/>
        </p:nvSpPr>
        <p:spPr>
          <a:xfrm>
            <a:off x="6311008" y="125996"/>
            <a:ext cx="3036191"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Aileron Sizing</a:t>
            </a:r>
          </a:p>
        </p:txBody>
      </p:sp>
      <p:cxnSp>
        <p:nvCxnSpPr>
          <p:cNvPr id="5" name="Straight Connector 4">
            <a:extLst>
              <a:ext uri="{FF2B5EF4-FFF2-40B4-BE49-F238E27FC236}">
                <a16:creationId xmlns:a16="http://schemas.microsoft.com/office/drawing/2014/main" id="{97B9276B-6967-087B-33AC-8F2F96D90969}"/>
              </a:ext>
            </a:extLst>
          </p:cNvPr>
          <p:cNvCxnSpPr/>
          <p:nvPr/>
        </p:nvCxnSpPr>
        <p:spPr>
          <a:xfrm>
            <a:off x="3218621" y="710771"/>
            <a:ext cx="86214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A34C50D-38FC-6FC9-FB05-E45F3880F95F}"/>
              </a:ext>
            </a:extLst>
          </p:cNvPr>
          <p:cNvSpPr txBox="1"/>
          <p:nvPr/>
        </p:nvSpPr>
        <p:spPr>
          <a:xfrm>
            <a:off x="3216573" y="841493"/>
            <a:ext cx="5762820" cy="132343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just"/>
            <a:r>
              <a:rPr lang="en-IN" sz="1600" dirty="0">
                <a:effectLst/>
                <a:latin typeface="Times New Roman" panose="02020603050405020304" pitchFamily="18" charset="0"/>
                <a:ea typeface="Calibri" panose="020F0502020204030204" pitchFamily="34" charset="0"/>
              </a:rPr>
              <a:t>Theory predicts that the size of aileron depends mainly on the chord distribution of the wing and aileron to wing area ratio.</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The aileron is designed using strip theory and the main parameter guiding our design process is the ratio </a:t>
            </a:r>
            <a:r>
              <a:rPr lang="en-IN" sz="1600" kern="100" dirty="0">
                <a:effectLst/>
                <a:latin typeface="Cambria Math" panose="02040503050406030204" pitchFamily="18" charset="0"/>
                <a:ea typeface="Calibri" panose="020F0502020204030204" pitchFamily="34" charset="0"/>
                <a:cs typeface="Cambria Math" panose="02040503050406030204" pitchFamily="18" charset="0"/>
              </a:rPr>
              <a:t>𝑃𝑏</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/2</a:t>
            </a:r>
            <a:r>
              <a:rPr lang="en-IN" sz="1600" kern="100" dirty="0">
                <a:effectLst/>
                <a:latin typeface="Cambria Math" panose="02040503050406030204" pitchFamily="18" charset="0"/>
                <a:ea typeface="Calibri" panose="020F0502020204030204" pitchFamily="34" charset="0"/>
                <a:cs typeface="Cambria Math" panose="02040503050406030204" pitchFamily="18" charset="0"/>
              </a:rPr>
              <a:t>𝑉</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which is kept above 0.07 for most UAV. The value of </a:t>
            </a:r>
            <a:r>
              <a:rPr lang="en-IN" sz="1600" kern="100" dirty="0">
                <a:effectLst/>
                <a:latin typeface="Cambria Math" panose="02040503050406030204" pitchFamily="18" charset="0"/>
                <a:ea typeface="Calibri" panose="020F0502020204030204" pitchFamily="34" charset="0"/>
                <a:cs typeface="Cambria Math" panose="02040503050406030204" pitchFamily="18" charset="0"/>
              </a:rPr>
              <a:t>𝑃𝑏/</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2</a:t>
            </a:r>
            <a:r>
              <a:rPr lang="en-IN" sz="1600" kern="100" dirty="0">
                <a:effectLst/>
                <a:latin typeface="Cambria Math" panose="02040503050406030204" pitchFamily="18" charset="0"/>
                <a:ea typeface="Calibri" panose="020F0502020204030204" pitchFamily="34" charset="0"/>
                <a:cs typeface="Cambria Math" panose="02040503050406030204" pitchFamily="18" charset="0"/>
              </a:rPr>
              <a:t>𝑉</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as predicted from strip theory is given as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TextBox 3">
            <a:extLst>
              <a:ext uri="{FF2B5EF4-FFF2-40B4-BE49-F238E27FC236}">
                <a16:creationId xmlns:a16="http://schemas.microsoft.com/office/drawing/2014/main" id="{9F8C2916-63B2-F2E8-9655-30B35DC01AAE}"/>
              </a:ext>
            </a:extLst>
          </p:cNvPr>
          <p:cNvSpPr txBox="1"/>
          <p:nvPr/>
        </p:nvSpPr>
        <p:spPr>
          <a:xfrm>
            <a:off x="3236085" y="2295653"/>
            <a:ext cx="5743308" cy="2328971"/>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marL="285750" indent="-285750">
              <a:lnSpc>
                <a:spcPct val="107000"/>
              </a:lnSpc>
              <a:spcAft>
                <a:spcPts val="800"/>
              </a:spcAft>
              <a:buFont typeface="Wingdings" panose="05000000000000000000" pitchFamily="2" charset="2"/>
              <a:buChar char="Ø"/>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parameter 𝜏𝑎𝑖𝑙 is the aileron effectiveness parameter and it depends on the aileron to wing area ratio</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𝛿𝑎 denotes the maximum aileron deflection possible. We assumed 𝛿𝑎 max to be 20 degrees.</a:t>
            </a:r>
          </a:p>
          <a:p>
            <a:pPr marL="285750" indent="-285750">
              <a:lnSpc>
                <a:spcPct val="107000"/>
              </a:lnSpc>
              <a:spcAft>
                <a:spcPts val="8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𝐾1= 0.6 𝑎𝑛𝑑 𝐾2=0.95</a:t>
            </a:r>
          </a:p>
          <a:p>
            <a:pPr marL="285750" indent="-285750">
              <a:lnSpc>
                <a:spcPct val="107000"/>
              </a:lnSpc>
              <a:spcAft>
                <a:spcPts val="800"/>
              </a:spcAft>
              <a:buFont typeface="Wingdings" panose="05000000000000000000" pitchFamily="2" charset="2"/>
              <a:buChar char="Ø"/>
            </a:pPr>
            <a:r>
              <a:rPr lang="en-IN" sz="1600" kern="100" dirty="0">
                <a:latin typeface="Times New Roman" panose="02020603050405020304" pitchFamily="18" charset="0"/>
                <a:ea typeface="Calibri" panose="020F0502020204030204" pitchFamily="34" charset="0"/>
                <a:cs typeface="Times New Roman" panose="02020603050405020304" pitchFamily="18" charset="0"/>
              </a:rPr>
              <a:t>Surface area of aileron= 0.05 m^2</a:t>
            </a:r>
          </a:p>
          <a:p>
            <a:pPr marL="285750" indent="-285750">
              <a:lnSpc>
                <a:spcPct val="107000"/>
              </a:lnSpc>
              <a:spcAft>
                <a:spcPts val="800"/>
              </a:spcAft>
              <a:buFont typeface="Wingdings" panose="05000000000000000000" pitchFamily="2" charset="2"/>
              <a:buChar char="Ø"/>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𝑃𝑏/ 2𝑉</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0.0721</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BC9C9646-B3D9-1442-A446-8A3083DD942A}"/>
              </a:ext>
            </a:extLst>
          </p:cNvPr>
          <p:cNvPicPr>
            <a:picLocks noChangeAspect="1"/>
          </p:cNvPicPr>
          <p:nvPr/>
        </p:nvPicPr>
        <p:blipFill>
          <a:blip r:embed="rId9"/>
          <a:stretch>
            <a:fillRect/>
          </a:stretch>
        </p:blipFill>
        <p:spPr>
          <a:xfrm>
            <a:off x="9382410" y="990588"/>
            <a:ext cx="2457697" cy="847097"/>
          </a:xfrm>
          <a:prstGeom prst="rect">
            <a:avLst/>
          </a:prstGeom>
          <a:ln w="12700">
            <a:solidFill>
              <a:schemeClr val="tx1"/>
            </a:solidFill>
          </a:ln>
        </p:spPr>
      </p:pic>
      <p:pic>
        <p:nvPicPr>
          <p:cNvPr id="12" name="Picture 11">
            <a:extLst>
              <a:ext uri="{FF2B5EF4-FFF2-40B4-BE49-F238E27FC236}">
                <a16:creationId xmlns:a16="http://schemas.microsoft.com/office/drawing/2014/main" id="{909333A7-2216-663D-36AF-6DBFA4327945}"/>
              </a:ext>
            </a:extLst>
          </p:cNvPr>
          <p:cNvPicPr/>
          <p:nvPr/>
        </p:nvPicPr>
        <p:blipFill>
          <a:blip r:embed="rId10"/>
          <a:stretch>
            <a:fillRect/>
          </a:stretch>
        </p:blipFill>
        <p:spPr>
          <a:xfrm>
            <a:off x="9231636" y="2689659"/>
            <a:ext cx="2759243" cy="1444691"/>
          </a:xfrm>
          <a:prstGeom prst="rect">
            <a:avLst/>
          </a:prstGeom>
        </p:spPr>
      </p:pic>
    </p:spTree>
    <p:extLst>
      <p:ext uri="{BB962C8B-B14F-4D97-AF65-F5344CB8AC3E}">
        <p14:creationId xmlns:p14="http://schemas.microsoft.com/office/powerpoint/2010/main" val="857974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7ABF-559A-4F84-BBF9-E0A70E077DB7}"/>
              </a:ext>
            </a:extLst>
          </p:cNvPr>
          <p:cNvSpPr>
            <a:spLocks noGrp="1"/>
          </p:cNvSpPr>
          <p:nvPr>
            <p:ph type="ctrTitle"/>
          </p:nvPr>
        </p:nvSpPr>
        <p:spPr/>
        <p:txBody>
          <a:bodyPr/>
          <a:lstStyle/>
          <a:p>
            <a:r>
              <a:rPr lang="en-IN" dirty="0"/>
              <a:t>Tail Sizing</a:t>
            </a:r>
          </a:p>
        </p:txBody>
      </p:sp>
    </p:spTree>
    <p:extLst>
      <p:ext uri="{BB962C8B-B14F-4D97-AF65-F5344CB8AC3E}">
        <p14:creationId xmlns:p14="http://schemas.microsoft.com/office/powerpoint/2010/main" val="3839937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3505</TotalTime>
  <Words>1727</Words>
  <Application>Microsoft Office PowerPoint</Application>
  <PresentationFormat>Widescreen</PresentationFormat>
  <Paragraphs>166</Paragraphs>
  <Slides>28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Algerian</vt:lpstr>
      <vt:lpstr>Arial</vt:lpstr>
      <vt:lpstr>Calibri</vt:lpstr>
      <vt:lpstr>Calibri Light</vt:lpstr>
      <vt:lpstr>Cambria Math</vt:lpstr>
      <vt:lpstr>Times New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Tail Sizing</vt:lpstr>
      <vt:lpstr>Horizontal Tail Sizing</vt:lpstr>
      <vt:lpstr>PowerPoint Presentation</vt:lpstr>
      <vt:lpstr>Elevator Design</vt:lpstr>
      <vt:lpstr>           Rudder Design</vt:lpstr>
      <vt:lpstr>PowerPoint Presentation</vt:lpstr>
      <vt:lpstr>PowerPoint Presentation</vt:lpstr>
      <vt:lpstr>PowerPoint Presentation</vt:lpstr>
      <vt:lpstr>PowerPoint Presentation</vt:lpstr>
      <vt:lpstr>               Propeller design and selection </vt:lpstr>
      <vt:lpstr>The propeller performance is expressed in terms of the following coefficients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Ankita Nag</dc:creator>
  <cp:lastModifiedBy>Ankita Nag</cp:lastModifiedBy>
  <cp:revision>19</cp:revision>
  <dcterms:created xsi:type="dcterms:W3CDTF">2023-11-07T16:10:50Z</dcterms:created>
  <dcterms:modified xsi:type="dcterms:W3CDTF">2025-09-03T05:52:13Z</dcterms:modified>
</cp:coreProperties>
</file>