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6"/>
  </p:notesMasterIdLst>
  <p:sldIdLst>
    <p:sldId id="256" r:id="rId2"/>
    <p:sldId id="257" r:id="rId3"/>
    <p:sldId id="270" r:id="rId4"/>
    <p:sldId id="258" r:id="rId5"/>
    <p:sldId id="268" r:id="rId6"/>
    <p:sldId id="267" r:id="rId7"/>
    <p:sldId id="259" r:id="rId8"/>
    <p:sldId id="261" r:id="rId9"/>
    <p:sldId id="264" r:id="rId10"/>
    <p:sldId id="266" r:id="rId11"/>
    <p:sldId id="262" r:id="rId12"/>
    <p:sldId id="269" r:id="rId13"/>
    <p:sldId id="271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 snapToObjects="1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F276CF-8076-418D-93B8-8276256995B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378AC24-8C22-438B-A846-CA3AC22221A2}">
      <dgm:prSet/>
      <dgm:spPr/>
      <dgm:t>
        <a:bodyPr/>
        <a:lstStyle/>
        <a:p>
          <a:r>
            <a:rPr lang="en-AU"/>
            <a:t>110,000 (0.5%) people live with heart failure.</a:t>
          </a:r>
          <a:endParaRPr lang="en-US"/>
        </a:p>
      </dgm:t>
    </dgm:pt>
    <dgm:pt modelId="{EC23F4F0-0A55-41E2-85CC-88ACC49B7643}" type="parTrans" cxnId="{4FAE6839-9BB5-4687-9762-F1FAEE14109F}">
      <dgm:prSet/>
      <dgm:spPr/>
      <dgm:t>
        <a:bodyPr/>
        <a:lstStyle/>
        <a:p>
          <a:endParaRPr lang="en-US"/>
        </a:p>
      </dgm:t>
    </dgm:pt>
    <dgm:pt modelId="{0F44CA42-73D6-4D60-B79B-B4DE65FA9F84}" type="sibTrans" cxnId="{4FAE6839-9BB5-4687-9762-F1FAEE14109F}">
      <dgm:prSet/>
      <dgm:spPr/>
      <dgm:t>
        <a:bodyPr/>
        <a:lstStyle/>
        <a:p>
          <a:endParaRPr lang="en-US"/>
        </a:p>
      </dgm:t>
    </dgm:pt>
    <dgm:pt modelId="{464BE546-FFF3-4B9B-A9A6-B11657C21124}">
      <dgm:prSet/>
      <dgm:spPr/>
      <dgm:t>
        <a:bodyPr/>
        <a:lstStyle/>
        <a:p>
          <a:r>
            <a:rPr lang="en-AU"/>
            <a:t>Almost twice as many men experience heart failure compared to women. </a:t>
          </a:r>
          <a:endParaRPr lang="en-US"/>
        </a:p>
      </dgm:t>
    </dgm:pt>
    <dgm:pt modelId="{134D18B7-1526-4619-837E-4C8E6E7A0023}" type="parTrans" cxnId="{ED2D02E2-C812-4805-80E2-ECE0A07450AC}">
      <dgm:prSet/>
      <dgm:spPr/>
      <dgm:t>
        <a:bodyPr/>
        <a:lstStyle/>
        <a:p>
          <a:endParaRPr lang="en-US"/>
        </a:p>
      </dgm:t>
    </dgm:pt>
    <dgm:pt modelId="{9AD78DF7-CA57-4C2B-B290-0BDFAE96D5DD}" type="sibTrans" cxnId="{ED2D02E2-C812-4805-80E2-ECE0A07450AC}">
      <dgm:prSet/>
      <dgm:spPr/>
      <dgm:t>
        <a:bodyPr/>
        <a:lstStyle/>
        <a:p>
          <a:endParaRPr lang="en-US"/>
        </a:p>
      </dgm:t>
    </dgm:pt>
    <dgm:pt modelId="{E8070564-4CD9-43B3-93E6-2C39F0F4C7F1}">
      <dgm:prSet/>
      <dgm:spPr/>
      <dgm:t>
        <a:bodyPr/>
        <a:lstStyle/>
        <a:p>
          <a:r>
            <a:rPr lang="en-AU"/>
            <a:t>Heart failure accounts for almost one in 50 deaths, equating to one person dying of heart failure every three hours, or eight deaths each day being due to heart failure. </a:t>
          </a:r>
          <a:endParaRPr lang="en-US"/>
        </a:p>
      </dgm:t>
    </dgm:pt>
    <dgm:pt modelId="{9851865D-D803-4C05-B53B-E9353913F071}" type="parTrans" cxnId="{05DCA22C-2404-4F5F-B550-35AFB5F400AC}">
      <dgm:prSet/>
      <dgm:spPr/>
      <dgm:t>
        <a:bodyPr/>
        <a:lstStyle/>
        <a:p>
          <a:endParaRPr lang="en-US"/>
        </a:p>
      </dgm:t>
    </dgm:pt>
    <dgm:pt modelId="{B106F518-7D12-4036-A427-8750822A18B0}" type="sibTrans" cxnId="{05DCA22C-2404-4F5F-B550-35AFB5F400AC}">
      <dgm:prSet/>
      <dgm:spPr/>
      <dgm:t>
        <a:bodyPr/>
        <a:lstStyle/>
        <a:p>
          <a:endParaRPr lang="en-US"/>
        </a:p>
      </dgm:t>
    </dgm:pt>
    <dgm:pt modelId="{4609174E-14F4-46FD-A0FD-904BDE7804F8}">
      <dgm:prSet/>
      <dgm:spPr/>
      <dgm:t>
        <a:bodyPr/>
        <a:lstStyle/>
        <a:p>
          <a:r>
            <a:rPr lang="en-AU"/>
            <a:t>Deaths from heart failure have been decreasing over time, with more females dying of heart failure than males. </a:t>
          </a:r>
          <a:endParaRPr lang="en-US"/>
        </a:p>
      </dgm:t>
    </dgm:pt>
    <dgm:pt modelId="{5FB2E794-9A0F-43E3-8AE6-60F5D01CB493}" type="parTrans" cxnId="{F5F1A80E-2CFD-4C9F-9F3E-4F6CF24A2E50}">
      <dgm:prSet/>
      <dgm:spPr/>
      <dgm:t>
        <a:bodyPr/>
        <a:lstStyle/>
        <a:p>
          <a:endParaRPr lang="en-US"/>
        </a:p>
      </dgm:t>
    </dgm:pt>
    <dgm:pt modelId="{65B572A2-5BB6-4C73-B81C-FAB9842C90D7}" type="sibTrans" cxnId="{F5F1A80E-2CFD-4C9F-9F3E-4F6CF24A2E50}">
      <dgm:prSet/>
      <dgm:spPr/>
      <dgm:t>
        <a:bodyPr/>
        <a:lstStyle/>
        <a:p>
          <a:endParaRPr lang="en-US"/>
        </a:p>
      </dgm:t>
    </dgm:pt>
    <dgm:pt modelId="{174241E9-BE55-44F7-802D-2D9D17889C76}">
      <dgm:prSet/>
      <dgm:spPr/>
      <dgm:t>
        <a:bodyPr/>
        <a:lstStyle/>
        <a:p>
          <a:r>
            <a:rPr lang="en-AU"/>
            <a:t>179 people are hospitalised due to heart failure per day, equating to one person every eight minutes. </a:t>
          </a:r>
          <a:endParaRPr lang="en-US"/>
        </a:p>
      </dgm:t>
    </dgm:pt>
    <dgm:pt modelId="{86135660-584C-419A-8189-4CC1B4C73E40}" type="parTrans" cxnId="{995F9DB9-319F-41CF-A0CF-F63F9D1EB71A}">
      <dgm:prSet/>
      <dgm:spPr/>
      <dgm:t>
        <a:bodyPr/>
        <a:lstStyle/>
        <a:p>
          <a:endParaRPr lang="en-US"/>
        </a:p>
      </dgm:t>
    </dgm:pt>
    <dgm:pt modelId="{F825A584-74FE-41C5-A9FA-C891636CA3B2}" type="sibTrans" cxnId="{995F9DB9-319F-41CF-A0CF-F63F9D1EB71A}">
      <dgm:prSet/>
      <dgm:spPr/>
      <dgm:t>
        <a:bodyPr/>
        <a:lstStyle/>
        <a:p>
          <a:endParaRPr lang="en-US"/>
        </a:p>
      </dgm:t>
    </dgm:pt>
    <dgm:pt modelId="{1579412F-E3D0-46D7-8127-21AA00AC01E4}">
      <dgm:prSet/>
      <dgm:spPr/>
      <dgm:t>
        <a:bodyPr/>
        <a:lstStyle/>
        <a:p>
          <a:r>
            <a:rPr lang="en-AU"/>
            <a:t>Hospitalisations due to heart failure have remained relatively steady over the last decade, with similar number of males and females being admitted to hospital for heart failure. </a:t>
          </a:r>
          <a:endParaRPr lang="en-US"/>
        </a:p>
      </dgm:t>
    </dgm:pt>
    <dgm:pt modelId="{59471E88-84AC-4F0F-9F1C-5B291D130E36}" type="parTrans" cxnId="{46E03C5A-6C10-4F84-92CA-2A88B31096A9}">
      <dgm:prSet/>
      <dgm:spPr/>
      <dgm:t>
        <a:bodyPr/>
        <a:lstStyle/>
        <a:p>
          <a:endParaRPr lang="en-US"/>
        </a:p>
      </dgm:t>
    </dgm:pt>
    <dgm:pt modelId="{DB5CB710-2F5E-4B51-AC45-0B0ADB8E8BCE}" type="sibTrans" cxnId="{46E03C5A-6C10-4F84-92CA-2A88B31096A9}">
      <dgm:prSet/>
      <dgm:spPr/>
      <dgm:t>
        <a:bodyPr/>
        <a:lstStyle/>
        <a:p>
          <a:endParaRPr lang="en-US"/>
        </a:p>
      </dgm:t>
    </dgm:pt>
    <dgm:pt modelId="{50131363-9B08-F548-B607-EADEB0692B40}" type="pres">
      <dgm:prSet presAssocID="{4BF276CF-8076-418D-93B8-8276256995B1}" presName="diagram" presStyleCnt="0">
        <dgm:presLayoutVars>
          <dgm:dir/>
          <dgm:resizeHandles val="exact"/>
        </dgm:presLayoutVars>
      </dgm:prSet>
      <dgm:spPr/>
    </dgm:pt>
    <dgm:pt modelId="{05419592-CCF9-144B-8620-78BF4DDF3119}" type="pres">
      <dgm:prSet presAssocID="{3378AC24-8C22-438B-A846-CA3AC22221A2}" presName="node" presStyleLbl="node1" presStyleIdx="0" presStyleCnt="6">
        <dgm:presLayoutVars>
          <dgm:bulletEnabled val="1"/>
        </dgm:presLayoutVars>
      </dgm:prSet>
      <dgm:spPr/>
    </dgm:pt>
    <dgm:pt modelId="{340CC0C1-202B-D14F-AF27-B28B722023C0}" type="pres">
      <dgm:prSet presAssocID="{0F44CA42-73D6-4D60-B79B-B4DE65FA9F84}" presName="sibTrans" presStyleCnt="0"/>
      <dgm:spPr/>
    </dgm:pt>
    <dgm:pt modelId="{CE005C44-5CE4-4E41-A015-8452C392619C}" type="pres">
      <dgm:prSet presAssocID="{464BE546-FFF3-4B9B-A9A6-B11657C21124}" presName="node" presStyleLbl="node1" presStyleIdx="1" presStyleCnt="6">
        <dgm:presLayoutVars>
          <dgm:bulletEnabled val="1"/>
        </dgm:presLayoutVars>
      </dgm:prSet>
      <dgm:spPr/>
    </dgm:pt>
    <dgm:pt modelId="{78913BD7-FEF6-5C4F-8C74-33C112C064DB}" type="pres">
      <dgm:prSet presAssocID="{9AD78DF7-CA57-4C2B-B290-0BDFAE96D5DD}" presName="sibTrans" presStyleCnt="0"/>
      <dgm:spPr/>
    </dgm:pt>
    <dgm:pt modelId="{6A157AD2-10B5-6D4F-A230-72EFA3C18DB3}" type="pres">
      <dgm:prSet presAssocID="{E8070564-4CD9-43B3-93E6-2C39F0F4C7F1}" presName="node" presStyleLbl="node1" presStyleIdx="2" presStyleCnt="6">
        <dgm:presLayoutVars>
          <dgm:bulletEnabled val="1"/>
        </dgm:presLayoutVars>
      </dgm:prSet>
      <dgm:spPr/>
    </dgm:pt>
    <dgm:pt modelId="{9F89F4B1-03AC-F54C-A9D7-EF4CDD51CB11}" type="pres">
      <dgm:prSet presAssocID="{B106F518-7D12-4036-A427-8750822A18B0}" presName="sibTrans" presStyleCnt="0"/>
      <dgm:spPr/>
    </dgm:pt>
    <dgm:pt modelId="{BFB5CA4D-28C0-FA42-AB23-375ED59F34F1}" type="pres">
      <dgm:prSet presAssocID="{4609174E-14F4-46FD-A0FD-904BDE7804F8}" presName="node" presStyleLbl="node1" presStyleIdx="3" presStyleCnt="6">
        <dgm:presLayoutVars>
          <dgm:bulletEnabled val="1"/>
        </dgm:presLayoutVars>
      </dgm:prSet>
      <dgm:spPr/>
    </dgm:pt>
    <dgm:pt modelId="{36ACA833-C79C-6840-810C-BDCE50A71DB6}" type="pres">
      <dgm:prSet presAssocID="{65B572A2-5BB6-4C73-B81C-FAB9842C90D7}" presName="sibTrans" presStyleCnt="0"/>
      <dgm:spPr/>
    </dgm:pt>
    <dgm:pt modelId="{0518BFDE-167C-5B46-9452-3F40D505BDB8}" type="pres">
      <dgm:prSet presAssocID="{174241E9-BE55-44F7-802D-2D9D17889C76}" presName="node" presStyleLbl="node1" presStyleIdx="4" presStyleCnt="6">
        <dgm:presLayoutVars>
          <dgm:bulletEnabled val="1"/>
        </dgm:presLayoutVars>
      </dgm:prSet>
      <dgm:spPr/>
    </dgm:pt>
    <dgm:pt modelId="{9FB03CFE-1CB0-DA40-AF8D-FA1378149498}" type="pres">
      <dgm:prSet presAssocID="{F825A584-74FE-41C5-A9FA-C891636CA3B2}" presName="sibTrans" presStyleCnt="0"/>
      <dgm:spPr/>
    </dgm:pt>
    <dgm:pt modelId="{09EF916A-E3FC-9346-8D4D-7C0CE9D56347}" type="pres">
      <dgm:prSet presAssocID="{1579412F-E3D0-46D7-8127-21AA00AC01E4}" presName="node" presStyleLbl="node1" presStyleIdx="5" presStyleCnt="6">
        <dgm:presLayoutVars>
          <dgm:bulletEnabled val="1"/>
        </dgm:presLayoutVars>
      </dgm:prSet>
      <dgm:spPr/>
    </dgm:pt>
  </dgm:ptLst>
  <dgm:cxnLst>
    <dgm:cxn modelId="{ED734A00-0A73-0647-AD39-2420F1575648}" type="presOf" srcId="{1579412F-E3D0-46D7-8127-21AA00AC01E4}" destId="{09EF916A-E3FC-9346-8D4D-7C0CE9D56347}" srcOrd="0" destOrd="0" presId="urn:microsoft.com/office/officeart/2005/8/layout/default"/>
    <dgm:cxn modelId="{F5F1A80E-2CFD-4C9F-9F3E-4F6CF24A2E50}" srcId="{4BF276CF-8076-418D-93B8-8276256995B1}" destId="{4609174E-14F4-46FD-A0FD-904BDE7804F8}" srcOrd="3" destOrd="0" parTransId="{5FB2E794-9A0F-43E3-8AE6-60F5D01CB493}" sibTransId="{65B572A2-5BB6-4C73-B81C-FAB9842C90D7}"/>
    <dgm:cxn modelId="{2078871A-C321-294C-B1D1-725D35717118}" type="presOf" srcId="{464BE546-FFF3-4B9B-A9A6-B11657C21124}" destId="{CE005C44-5CE4-4E41-A015-8452C392619C}" srcOrd="0" destOrd="0" presId="urn:microsoft.com/office/officeart/2005/8/layout/default"/>
    <dgm:cxn modelId="{F6DC1727-C5C4-5142-B746-617F039BB68E}" type="presOf" srcId="{174241E9-BE55-44F7-802D-2D9D17889C76}" destId="{0518BFDE-167C-5B46-9452-3F40D505BDB8}" srcOrd="0" destOrd="0" presId="urn:microsoft.com/office/officeart/2005/8/layout/default"/>
    <dgm:cxn modelId="{05DCA22C-2404-4F5F-B550-35AFB5F400AC}" srcId="{4BF276CF-8076-418D-93B8-8276256995B1}" destId="{E8070564-4CD9-43B3-93E6-2C39F0F4C7F1}" srcOrd="2" destOrd="0" parTransId="{9851865D-D803-4C05-B53B-E9353913F071}" sibTransId="{B106F518-7D12-4036-A427-8750822A18B0}"/>
    <dgm:cxn modelId="{4FAE6839-9BB5-4687-9762-F1FAEE14109F}" srcId="{4BF276CF-8076-418D-93B8-8276256995B1}" destId="{3378AC24-8C22-438B-A846-CA3AC22221A2}" srcOrd="0" destOrd="0" parTransId="{EC23F4F0-0A55-41E2-85CC-88ACC49B7643}" sibTransId="{0F44CA42-73D6-4D60-B79B-B4DE65FA9F84}"/>
    <dgm:cxn modelId="{46E03C5A-6C10-4F84-92CA-2A88B31096A9}" srcId="{4BF276CF-8076-418D-93B8-8276256995B1}" destId="{1579412F-E3D0-46D7-8127-21AA00AC01E4}" srcOrd="5" destOrd="0" parTransId="{59471E88-84AC-4F0F-9F1C-5B291D130E36}" sibTransId="{DB5CB710-2F5E-4B51-AC45-0B0ADB8E8BCE}"/>
    <dgm:cxn modelId="{8B714F5D-7311-324E-94DC-C23FA35BA8ED}" type="presOf" srcId="{3378AC24-8C22-438B-A846-CA3AC22221A2}" destId="{05419592-CCF9-144B-8620-78BF4DDF3119}" srcOrd="0" destOrd="0" presId="urn:microsoft.com/office/officeart/2005/8/layout/default"/>
    <dgm:cxn modelId="{995F9DB9-319F-41CF-A0CF-F63F9D1EB71A}" srcId="{4BF276CF-8076-418D-93B8-8276256995B1}" destId="{174241E9-BE55-44F7-802D-2D9D17889C76}" srcOrd="4" destOrd="0" parTransId="{86135660-584C-419A-8189-4CC1B4C73E40}" sibTransId="{F825A584-74FE-41C5-A9FA-C891636CA3B2}"/>
    <dgm:cxn modelId="{6C4B24C6-9419-7E49-B8D0-15543AB787C7}" type="presOf" srcId="{4BF276CF-8076-418D-93B8-8276256995B1}" destId="{50131363-9B08-F548-B607-EADEB0692B40}" srcOrd="0" destOrd="0" presId="urn:microsoft.com/office/officeart/2005/8/layout/default"/>
    <dgm:cxn modelId="{3F9843CA-87FC-7B4A-B161-4EAA8B6D28B4}" type="presOf" srcId="{E8070564-4CD9-43B3-93E6-2C39F0F4C7F1}" destId="{6A157AD2-10B5-6D4F-A230-72EFA3C18DB3}" srcOrd="0" destOrd="0" presId="urn:microsoft.com/office/officeart/2005/8/layout/default"/>
    <dgm:cxn modelId="{ED2D02E2-C812-4805-80E2-ECE0A07450AC}" srcId="{4BF276CF-8076-418D-93B8-8276256995B1}" destId="{464BE546-FFF3-4B9B-A9A6-B11657C21124}" srcOrd="1" destOrd="0" parTransId="{134D18B7-1526-4619-837E-4C8E6E7A0023}" sibTransId="{9AD78DF7-CA57-4C2B-B290-0BDFAE96D5DD}"/>
    <dgm:cxn modelId="{B5657AEB-F958-BB4F-A34A-E832C4D8CDE1}" type="presOf" srcId="{4609174E-14F4-46FD-A0FD-904BDE7804F8}" destId="{BFB5CA4D-28C0-FA42-AB23-375ED59F34F1}" srcOrd="0" destOrd="0" presId="urn:microsoft.com/office/officeart/2005/8/layout/default"/>
    <dgm:cxn modelId="{DD0A6515-DDD4-FC42-9FE6-9E0B3814AFD3}" type="presParOf" srcId="{50131363-9B08-F548-B607-EADEB0692B40}" destId="{05419592-CCF9-144B-8620-78BF4DDF3119}" srcOrd="0" destOrd="0" presId="urn:microsoft.com/office/officeart/2005/8/layout/default"/>
    <dgm:cxn modelId="{E750EEB0-C74F-E641-B37D-83CDD67FC304}" type="presParOf" srcId="{50131363-9B08-F548-B607-EADEB0692B40}" destId="{340CC0C1-202B-D14F-AF27-B28B722023C0}" srcOrd="1" destOrd="0" presId="urn:microsoft.com/office/officeart/2005/8/layout/default"/>
    <dgm:cxn modelId="{8803DAED-FA24-8B43-903D-8D6A5BF5835F}" type="presParOf" srcId="{50131363-9B08-F548-B607-EADEB0692B40}" destId="{CE005C44-5CE4-4E41-A015-8452C392619C}" srcOrd="2" destOrd="0" presId="urn:microsoft.com/office/officeart/2005/8/layout/default"/>
    <dgm:cxn modelId="{3A1B609C-5233-4643-ABD9-11368E3DA703}" type="presParOf" srcId="{50131363-9B08-F548-B607-EADEB0692B40}" destId="{78913BD7-FEF6-5C4F-8C74-33C112C064DB}" srcOrd="3" destOrd="0" presId="urn:microsoft.com/office/officeart/2005/8/layout/default"/>
    <dgm:cxn modelId="{9B726D0C-E28A-604C-A2A5-E2150C6A71FA}" type="presParOf" srcId="{50131363-9B08-F548-B607-EADEB0692B40}" destId="{6A157AD2-10B5-6D4F-A230-72EFA3C18DB3}" srcOrd="4" destOrd="0" presId="urn:microsoft.com/office/officeart/2005/8/layout/default"/>
    <dgm:cxn modelId="{71AE744E-C7EE-D344-88EC-AAF03E8F1D6C}" type="presParOf" srcId="{50131363-9B08-F548-B607-EADEB0692B40}" destId="{9F89F4B1-03AC-F54C-A9D7-EF4CDD51CB11}" srcOrd="5" destOrd="0" presId="urn:microsoft.com/office/officeart/2005/8/layout/default"/>
    <dgm:cxn modelId="{09DBB270-A5A6-C849-A7A1-0E08115A5A09}" type="presParOf" srcId="{50131363-9B08-F548-B607-EADEB0692B40}" destId="{BFB5CA4D-28C0-FA42-AB23-375ED59F34F1}" srcOrd="6" destOrd="0" presId="urn:microsoft.com/office/officeart/2005/8/layout/default"/>
    <dgm:cxn modelId="{6F6A6A8C-849B-264A-81B3-E8122BE421D9}" type="presParOf" srcId="{50131363-9B08-F548-B607-EADEB0692B40}" destId="{36ACA833-C79C-6840-810C-BDCE50A71DB6}" srcOrd="7" destOrd="0" presId="urn:microsoft.com/office/officeart/2005/8/layout/default"/>
    <dgm:cxn modelId="{16CCF630-6C5B-C648-9AF9-54088F778C2F}" type="presParOf" srcId="{50131363-9B08-F548-B607-EADEB0692B40}" destId="{0518BFDE-167C-5B46-9452-3F40D505BDB8}" srcOrd="8" destOrd="0" presId="urn:microsoft.com/office/officeart/2005/8/layout/default"/>
    <dgm:cxn modelId="{5D795263-F950-3A41-ABFF-01494A558119}" type="presParOf" srcId="{50131363-9B08-F548-B607-EADEB0692B40}" destId="{9FB03CFE-1CB0-DA40-AF8D-FA1378149498}" srcOrd="9" destOrd="0" presId="urn:microsoft.com/office/officeart/2005/8/layout/default"/>
    <dgm:cxn modelId="{D52A432F-ACE0-C343-9FC8-BBAF2727D952}" type="presParOf" srcId="{50131363-9B08-F548-B607-EADEB0692B40}" destId="{09EF916A-E3FC-9346-8D4D-7C0CE9D5634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02876E-EBF2-449C-B08F-E3DC746321DB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100F796-2AB0-42A0-B9F4-340222F510A9}">
      <dgm:prSet/>
      <dgm:spPr/>
      <dgm:t>
        <a:bodyPr/>
        <a:lstStyle/>
        <a:p>
          <a:r>
            <a:rPr lang="en-US"/>
            <a:t>Age : Age of patient</a:t>
          </a:r>
        </a:p>
      </dgm:t>
    </dgm:pt>
    <dgm:pt modelId="{E6A3126E-A4DC-45AF-9214-27448DFB0792}" type="parTrans" cxnId="{10302A94-0FA7-47D5-91CE-F843F873697E}">
      <dgm:prSet/>
      <dgm:spPr/>
      <dgm:t>
        <a:bodyPr/>
        <a:lstStyle/>
        <a:p>
          <a:endParaRPr lang="en-US"/>
        </a:p>
      </dgm:t>
    </dgm:pt>
    <dgm:pt modelId="{BACBCD19-15B8-435E-92DB-07C2500B6941}" type="sibTrans" cxnId="{10302A94-0FA7-47D5-91CE-F843F873697E}">
      <dgm:prSet/>
      <dgm:spPr/>
      <dgm:t>
        <a:bodyPr/>
        <a:lstStyle/>
        <a:p>
          <a:endParaRPr lang="en-US"/>
        </a:p>
      </dgm:t>
    </dgm:pt>
    <dgm:pt modelId="{467B60F5-69D3-4470-B480-D8BADDB72903}">
      <dgm:prSet/>
      <dgm:spPr/>
      <dgm:t>
        <a:bodyPr/>
        <a:lstStyle/>
        <a:p>
          <a:r>
            <a:rPr lang="en-US"/>
            <a:t>Anaemia : Decrease of red blood cells or hemoglobin (boolean)</a:t>
          </a:r>
        </a:p>
      </dgm:t>
    </dgm:pt>
    <dgm:pt modelId="{6571B92A-ECD4-4E9B-94E0-FCCCFF677D00}" type="parTrans" cxnId="{81509A7B-5D73-4CC3-93FF-3953A7134E9E}">
      <dgm:prSet/>
      <dgm:spPr/>
      <dgm:t>
        <a:bodyPr/>
        <a:lstStyle/>
        <a:p>
          <a:endParaRPr lang="en-US"/>
        </a:p>
      </dgm:t>
    </dgm:pt>
    <dgm:pt modelId="{2C02EB25-A3C1-4E86-9F94-89B50117729A}" type="sibTrans" cxnId="{81509A7B-5D73-4CC3-93FF-3953A7134E9E}">
      <dgm:prSet/>
      <dgm:spPr/>
      <dgm:t>
        <a:bodyPr/>
        <a:lstStyle/>
        <a:p>
          <a:endParaRPr lang="en-US"/>
        </a:p>
      </dgm:t>
    </dgm:pt>
    <dgm:pt modelId="{FC4CE801-253B-4DFB-BB1E-D7DF444B7BAF}">
      <dgm:prSet/>
      <dgm:spPr/>
      <dgm:t>
        <a:bodyPr/>
        <a:lstStyle/>
        <a:p>
          <a:r>
            <a:rPr lang="en-US"/>
            <a:t>Creatinine_phosphokinase : Level of the CPK enzyme in the blood (mcg/L)</a:t>
          </a:r>
        </a:p>
      </dgm:t>
    </dgm:pt>
    <dgm:pt modelId="{6A4E1BE2-62B6-4F6F-8EBA-FCEF533B77A3}" type="parTrans" cxnId="{B5DC646F-15AA-447E-81B1-742707CBCAF1}">
      <dgm:prSet/>
      <dgm:spPr/>
      <dgm:t>
        <a:bodyPr/>
        <a:lstStyle/>
        <a:p>
          <a:endParaRPr lang="en-US"/>
        </a:p>
      </dgm:t>
    </dgm:pt>
    <dgm:pt modelId="{037FD134-B0B2-4614-ADA8-436162291EB4}" type="sibTrans" cxnId="{B5DC646F-15AA-447E-81B1-742707CBCAF1}">
      <dgm:prSet/>
      <dgm:spPr/>
      <dgm:t>
        <a:bodyPr/>
        <a:lstStyle/>
        <a:p>
          <a:endParaRPr lang="en-US"/>
        </a:p>
      </dgm:t>
    </dgm:pt>
    <dgm:pt modelId="{A78FA496-AFD5-4587-B681-397426602BF0}">
      <dgm:prSet/>
      <dgm:spPr/>
      <dgm:t>
        <a:bodyPr/>
        <a:lstStyle/>
        <a:p>
          <a:r>
            <a:rPr lang="en-US"/>
            <a:t>Diabetes : If the patient has diabetes (boolean)</a:t>
          </a:r>
        </a:p>
      </dgm:t>
    </dgm:pt>
    <dgm:pt modelId="{F85A244D-4D3C-4BAB-A396-31AC8BB2454C}" type="parTrans" cxnId="{90E6E48B-E1BB-4169-AEB5-29E7D94FC5AE}">
      <dgm:prSet/>
      <dgm:spPr/>
      <dgm:t>
        <a:bodyPr/>
        <a:lstStyle/>
        <a:p>
          <a:endParaRPr lang="en-US"/>
        </a:p>
      </dgm:t>
    </dgm:pt>
    <dgm:pt modelId="{94617F7A-D9AC-4245-ABA8-79ECF99739F8}" type="sibTrans" cxnId="{90E6E48B-E1BB-4169-AEB5-29E7D94FC5AE}">
      <dgm:prSet/>
      <dgm:spPr/>
      <dgm:t>
        <a:bodyPr/>
        <a:lstStyle/>
        <a:p>
          <a:endParaRPr lang="en-US"/>
        </a:p>
      </dgm:t>
    </dgm:pt>
    <dgm:pt modelId="{878ECACF-311B-44B3-A8D1-E29C8C28DD3B}">
      <dgm:prSet/>
      <dgm:spPr/>
      <dgm:t>
        <a:bodyPr/>
        <a:lstStyle/>
        <a:p>
          <a:r>
            <a:rPr lang="en-US"/>
            <a:t>Ejection_fraction : Percentage of blood leaving the heart at each contraction (percentage)</a:t>
          </a:r>
        </a:p>
      </dgm:t>
    </dgm:pt>
    <dgm:pt modelId="{C7C91010-4141-4215-854D-5684C1AA5F65}" type="parTrans" cxnId="{F982EE28-75A5-4127-9170-C5FDC9E3500D}">
      <dgm:prSet/>
      <dgm:spPr/>
      <dgm:t>
        <a:bodyPr/>
        <a:lstStyle/>
        <a:p>
          <a:endParaRPr lang="en-US"/>
        </a:p>
      </dgm:t>
    </dgm:pt>
    <dgm:pt modelId="{EF2A98D6-F627-46B2-9630-32C4F01B9E32}" type="sibTrans" cxnId="{F982EE28-75A5-4127-9170-C5FDC9E3500D}">
      <dgm:prSet/>
      <dgm:spPr/>
      <dgm:t>
        <a:bodyPr/>
        <a:lstStyle/>
        <a:p>
          <a:endParaRPr lang="en-US"/>
        </a:p>
      </dgm:t>
    </dgm:pt>
    <dgm:pt modelId="{6DA54F88-036A-42BD-8028-2A3985E60990}">
      <dgm:prSet/>
      <dgm:spPr/>
      <dgm:t>
        <a:bodyPr/>
        <a:lstStyle/>
        <a:p>
          <a:r>
            <a:rPr lang="en-US"/>
            <a:t>high_blood_pressure  :of the patient has hypertension (boolean)</a:t>
          </a:r>
        </a:p>
      </dgm:t>
    </dgm:pt>
    <dgm:pt modelId="{31575C79-DED0-4DE0-9419-3054874A852F}" type="parTrans" cxnId="{D900C14A-B54D-4BE9-9F7D-43C42044BBE0}">
      <dgm:prSet/>
      <dgm:spPr/>
      <dgm:t>
        <a:bodyPr/>
        <a:lstStyle/>
        <a:p>
          <a:endParaRPr lang="en-US"/>
        </a:p>
      </dgm:t>
    </dgm:pt>
    <dgm:pt modelId="{B2EB919B-94A3-47C9-B845-1CA5DCFB4037}" type="sibTrans" cxnId="{D900C14A-B54D-4BE9-9F7D-43C42044BBE0}">
      <dgm:prSet/>
      <dgm:spPr/>
      <dgm:t>
        <a:bodyPr/>
        <a:lstStyle/>
        <a:p>
          <a:endParaRPr lang="en-US"/>
        </a:p>
      </dgm:t>
    </dgm:pt>
    <dgm:pt modelId="{E5C7D16B-0C1C-46D3-B32D-74EA0C96A569}">
      <dgm:prSet/>
      <dgm:spPr/>
      <dgm:t>
        <a:bodyPr/>
        <a:lstStyle/>
        <a:p>
          <a:r>
            <a:rPr lang="en-US"/>
            <a:t>Platelets :Platelets in the blood (kiloplatelets/mL)</a:t>
          </a:r>
        </a:p>
      </dgm:t>
    </dgm:pt>
    <dgm:pt modelId="{6AB672A1-8741-4479-90B0-7F0095B5CB36}" type="parTrans" cxnId="{9D2B8DAD-E465-479D-8235-4B234E291403}">
      <dgm:prSet/>
      <dgm:spPr/>
      <dgm:t>
        <a:bodyPr/>
        <a:lstStyle/>
        <a:p>
          <a:endParaRPr lang="en-US"/>
        </a:p>
      </dgm:t>
    </dgm:pt>
    <dgm:pt modelId="{AB4D0F61-77FD-4837-9A3D-2F2D16CC773A}" type="sibTrans" cxnId="{9D2B8DAD-E465-479D-8235-4B234E291403}">
      <dgm:prSet/>
      <dgm:spPr/>
      <dgm:t>
        <a:bodyPr/>
        <a:lstStyle/>
        <a:p>
          <a:endParaRPr lang="en-US"/>
        </a:p>
      </dgm:t>
    </dgm:pt>
    <dgm:pt modelId="{2CABDEA1-83EC-4C30-8F64-617B9A0EB3C5}">
      <dgm:prSet/>
      <dgm:spPr/>
      <dgm:t>
        <a:bodyPr/>
        <a:lstStyle/>
        <a:p>
          <a:r>
            <a:rPr lang="en-US"/>
            <a:t>Serum_creatinine :Level of serum creatinine in the blood (mg/dL)</a:t>
          </a:r>
        </a:p>
      </dgm:t>
    </dgm:pt>
    <dgm:pt modelId="{F3ACEFFA-E292-4457-A165-EDFD4C7C08DB}" type="parTrans" cxnId="{9C29B636-0BC9-44DF-B904-304F29983C30}">
      <dgm:prSet/>
      <dgm:spPr/>
      <dgm:t>
        <a:bodyPr/>
        <a:lstStyle/>
        <a:p>
          <a:endParaRPr lang="en-US"/>
        </a:p>
      </dgm:t>
    </dgm:pt>
    <dgm:pt modelId="{833CCF02-64A3-43D3-B0F6-3F4A6981E732}" type="sibTrans" cxnId="{9C29B636-0BC9-44DF-B904-304F29983C30}">
      <dgm:prSet/>
      <dgm:spPr/>
      <dgm:t>
        <a:bodyPr/>
        <a:lstStyle/>
        <a:p>
          <a:endParaRPr lang="en-US"/>
        </a:p>
      </dgm:t>
    </dgm:pt>
    <dgm:pt modelId="{91B0DA97-0277-4B63-A28E-8FEAEA2A4A34}">
      <dgm:prSet/>
      <dgm:spPr/>
      <dgm:t>
        <a:bodyPr/>
        <a:lstStyle/>
        <a:p>
          <a:r>
            <a:rPr lang="en-US"/>
            <a:t>Serum_sodium :Level of serum sodium in the blood (mEq/L)</a:t>
          </a:r>
        </a:p>
      </dgm:t>
    </dgm:pt>
    <dgm:pt modelId="{7408F1A1-B31A-4469-AFEE-E949685B7A35}" type="parTrans" cxnId="{415AE1F0-5F13-4A55-A361-68E8E771DA27}">
      <dgm:prSet/>
      <dgm:spPr/>
      <dgm:t>
        <a:bodyPr/>
        <a:lstStyle/>
        <a:p>
          <a:endParaRPr lang="en-US"/>
        </a:p>
      </dgm:t>
    </dgm:pt>
    <dgm:pt modelId="{4499E72A-1075-43CE-A00F-5C9B3345084C}" type="sibTrans" cxnId="{415AE1F0-5F13-4A55-A361-68E8E771DA27}">
      <dgm:prSet/>
      <dgm:spPr/>
      <dgm:t>
        <a:bodyPr/>
        <a:lstStyle/>
        <a:p>
          <a:endParaRPr lang="en-US"/>
        </a:p>
      </dgm:t>
    </dgm:pt>
    <dgm:pt modelId="{19F123DA-2D45-4069-B5AE-D14D35925E79}">
      <dgm:prSet/>
      <dgm:spPr/>
      <dgm:t>
        <a:bodyPr/>
        <a:lstStyle/>
        <a:p>
          <a:r>
            <a:rPr lang="en-US" dirty="0"/>
            <a:t>Sex :Woman or man (binary)</a:t>
          </a:r>
        </a:p>
      </dgm:t>
    </dgm:pt>
    <dgm:pt modelId="{D4A6B116-82C8-4CF6-85A7-84B290542001}" type="parTrans" cxnId="{D75184B4-B836-45CD-A310-5D7A8BD20F85}">
      <dgm:prSet/>
      <dgm:spPr/>
      <dgm:t>
        <a:bodyPr/>
        <a:lstStyle/>
        <a:p>
          <a:endParaRPr lang="en-US"/>
        </a:p>
      </dgm:t>
    </dgm:pt>
    <dgm:pt modelId="{AB60C9CF-3D42-473B-A78A-F33CB1E73555}" type="sibTrans" cxnId="{D75184B4-B836-45CD-A310-5D7A8BD20F85}">
      <dgm:prSet/>
      <dgm:spPr/>
      <dgm:t>
        <a:bodyPr/>
        <a:lstStyle/>
        <a:p>
          <a:endParaRPr lang="en-US"/>
        </a:p>
      </dgm:t>
    </dgm:pt>
    <dgm:pt modelId="{D22595AB-4856-A64C-9A4D-D37F041740A6}" type="pres">
      <dgm:prSet presAssocID="{6702876E-EBF2-449C-B08F-E3DC746321DB}" presName="diagram" presStyleCnt="0">
        <dgm:presLayoutVars>
          <dgm:dir/>
          <dgm:resizeHandles val="exact"/>
        </dgm:presLayoutVars>
      </dgm:prSet>
      <dgm:spPr/>
    </dgm:pt>
    <dgm:pt modelId="{2F562209-D075-1443-8460-62D8BB608CC8}" type="pres">
      <dgm:prSet presAssocID="{2100F796-2AB0-42A0-B9F4-340222F510A9}" presName="node" presStyleLbl="node1" presStyleIdx="0" presStyleCnt="10">
        <dgm:presLayoutVars>
          <dgm:bulletEnabled val="1"/>
        </dgm:presLayoutVars>
      </dgm:prSet>
      <dgm:spPr/>
    </dgm:pt>
    <dgm:pt modelId="{E76042C1-5887-E04C-91B6-1C6334EB0083}" type="pres">
      <dgm:prSet presAssocID="{BACBCD19-15B8-435E-92DB-07C2500B6941}" presName="sibTrans" presStyleCnt="0"/>
      <dgm:spPr/>
    </dgm:pt>
    <dgm:pt modelId="{40D7F408-FA31-8C4D-896B-31060054F62B}" type="pres">
      <dgm:prSet presAssocID="{467B60F5-69D3-4470-B480-D8BADDB72903}" presName="node" presStyleLbl="node1" presStyleIdx="1" presStyleCnt="10">
        <dgm:presLayoutVars>
          <dgm:bulletEnabled val="1"/>
        </dgm:presLayoutVars>
      </dgm:prSet>
      <dgm:spPr/>
    </dgm:pt>
    <dgm:pt modelId="{66FAE2B0-DBD1-DB47-9496-0559CD575C8A}" type="pres">
      <dgm:prSet presAssocID="{2C02EB25-A3C1-4E86-9F94-89B50117729A}" presName="sibTrans" presStyleCnt="0"/>
      <dgm:spPr/>
    </dgm:pt>
    <dgm:pt modelId="{F1705DEB-480C-3E42-9F4E-4B5ADB2203C0}" type="pres">
      <dgm:prSet presAssocID="{FC4CE801-253B-4DFB-BB1E-D7DF444B7BAF}" presName="node" presStyleLbl="node1" presStyleIdx="2" presStyleCnt="10">
        <dgm:presLayoutVars>
          <dgm:bulletEnabled val="1"/>
        </dgm:presLayoutVars>
      </dgm:prSet>
      <dgm:spPr/>
    </dgm:pt>
    <dgm:pt modelId="{C60DE635-07B5-384C-AF8F-7525B778807A}" type="pres">
      <dgm:prSet presAssocID="{037FD134-B0B2-4614-ADA8-436162291EB4}" presName="sibTrans" presStyleCnt="0"/>
      <dgm:spPr/>
    </dgm:pt>
    <dgm:pt modelId="{BDF2B3FE-0D77-B441-9FCC-9F1F4848BB08}" type="pres">
      <dgm:prSet presAssocID="{A78FA496-AFD5-4587-B681-397426602BF0}" presName="node" presStyleLbl="node1" presStyleIdx="3" presStyleCnt="10">
        <dgm:presLayoutVars>
          <dgm:bulletEnabled val="1"/>
        </dgm:presLayoutVars>
      </dgm:prSet>
      <dgm:spPr/>
    </dgm:pt>
    <dgm:pt modelId="{A0FCC2F3-F8AD-A349-9E89-34F52905D6C7}" type="pres">
      <dgm:prSet presAssocID="{94617F7A-D9AC-4245-ABA8-79ECF99739F8}" presName="sibTrans" presStyleCnt="0"/>
      <dgm:spPr/>
    </dgm:pt>
    <dgm:pt modelId="{6436EE79-8300-B640-89D3-3326A7CDBE19}" type="pres">
      <dgm:prSet presAssocID="{878ECACF-311B-44B3-A8D1-E29C8C28DD3B}" presName="node" presStyleLbl="node1" presStyleIdx="4" presStyleCnt="10">
        <dgm:presLayoutVars>
          <dgm:bulletEnabled val="1"/>
        </dgm:presLayoutVars>
      </dgm:prSet>
      <dgm:spPr/>
    </dgm:pt>
    <dgm:pt modelId="{F94DDC28-13A8-B84B-9EDB-FEA9268DE717}" type="pres">
      <dgm:prSet presAssocID="{EF2A98D6-F627-46B2-9630-32C4F01B9E32}" presName="sibTrans" presStyleCnt="0"/>
      <dgm:spPr/>
    </dgm:pt>
    <dgm:pt modelId="{C6235878-FD77-124B-8105-2E1CCCED1376}" type="pres">
      <dgm:prSet presAssocID="{6DA54F88-036A-42BD-8028-2A3985E60990}" presName="node" presStyleLbl="node1" presStyleIdx="5" presStyleCnt="10">
        <dgm:presLayoutVars>
          <dgm:bulletEnabled val="1"/>
        </dgm:presLayoutVars>
      </dgm:prSet>
      <dgm:spPr/>
    </dgm:pt>
    <dgm:pt modelId="{F1E2858B-266B-FA41-B7B3-D3D0E871F4D6}" type="pres">
      <dgm:prSet presAssocID="{B2EB919B-94A3-47C9-B845-1CA5DCFB4037}" presName="sibTrans" presStyleCnt="0"/>
      <dgm:spPr/>
    </dgm:pt>
    <dgm:pt modelId="{A8A1B01C-FD77-BF4D-AA02-50217EA2B05D}" type="pres">
      <dgm:prSet presAssocID="{E5C7D16B-0C1C-46D3-B32D-74EA0C96A569}" presName="node" presStyleLbl="node1" presStyleIdx="6" presStyleCnt="10">
        <dgm:presLayoutVars>
          <dgm:bulletEnabled val="1"/>
        </dgm:presLayoutVars>
      </dgm:prSet>
      <dgm:spPr/>
    </dgm:pt>
    <dgm:pt modelId="{70F7E807-B3E2-AB49-A0F0-D298B7F589A7}" type="pres">
      <dgm:prSet presAssocID="{AB4D0F61-77FD-4837-9A3D-2F2D16CC773A}" presName="sibTrans" presStyleCnt="0"/>
      <dgm:spPr/>
    </dgm:pt>
    <dgm:pt modelId="{5EE62B56-9422-A341-BCC7-243866DACF4F}" type="pres">
      <dgm:prSet presAssocID="{2CABDEA1-83EC-4C30-8F64-617B9A0EB3C5}" presName="node" presStyleLbl="node1" presStyleIdx="7" presStyleCnt="10">
        <dgm:presLayoutVars>
          <dgm:bulletEnabled val="1"/>
        </dgm:presLayoutVars>
      </dgm:prSet>
      <dgm:spPr/>
    </dgm:pt>
    <dgm:pt modelId="{10DAE174-9E2B-9244-8C03-0748A2919EF3}" type="pres">
      <dgm:prSet presAssocID="{833CCF02-64A3-43D3-B0F6-3F4A6981E732}" presName="sibTrans" presStyleCnt="0"/>
      <dgm:spPr/>
    </dgm:pt>
    <dgm:pt modelId="{D1B982D6-E461-6D48-B6F8-2E18398E5F63}" type="pres">
      <dgm:prSet presAssocID="{91B0DA97-0277-4B63-A28E-8FEAEA2A4A34}" presName="node" presStyleLbl="node1" presStyleIdx="8" presStyleCnt="10">
        <dgm:presLayoutVars>
          <dgm:bulletEnabled val="1"/>
        </dgm:presLayoutVars>
      </dgm:prSet>
      <dgm:spPr/>
    </dgm:pt>
    <dgm:pt modelId="{4C305F24-8E37-4445-BE41-E843E8E1570C}" type="pres">
      <dgm:prSet presAssocID="{4499E72A-1075-43CE-A00F-5C9B3345084C}" presName="sibTrans" presStyleCnt="0"/>
      <dgm:spPr/>
    </dgm:pt>
    <dgm:pt modelId="{321DDB54-808C-7E43-A070-074BFA78FFBF}" type="pres">
      <dgm:prSet presAssocID="{19F123DA-2D45-4069-B5AE-D14D35925E79}" presName="node" presStyleLbl="node1" presStyleIdx="9" presStyleCnt="10">
        <dgm:presLayoutVars>
          <dgm:bulletEnabled val="1"/>
        </dgm:presLayoutVars>
      </dgm:prSet>
      <dgm:spPr/>
    </dgm:pt>
  </dgm:ptLst>
  <dgm:cxnLst>
    <dgm:cxn modelId="{4080F901-511B-7143-A000-857A99625A8D}" type="presOf" srcId="{467B60F5-69D3-4470-B480-D8BADDB72903}" destId="{40D7F408-FA31-8C4D-896B-31060054F62B}" srcOrd="0" destOrd="0" presId="urn:microsoft.com/office/officeart/2005/8/layout/default"/>
    <dgm:cxn modelId="{B4F73A0A-7CEA-414B-9169-5E4AB33D3BB0}" type="presOf" srcId="{2100F796-2AB0-42A0-B9F4-340222F510A9}" destId="{2F562209-D075-1443-8460-62D8BB608CC8}" srcOrd="0" destOrd="0" presId="urn:microsoft.com/office/officeart/2005/8/layout/default"/>
    <dgm:cxn modelId="{A979E31D-3B07-8444-8279-9D08DB737C0E}" type="presOf" srcId="{91B0DA97-0277-4B63-A28E-8FEAEA2A4A34}" destId="{D1B982D6-E461-6D48-B6F8-2E18398E5F63}" srcOrd="0" destOrd="0" presId="urn:microsoft.com/office/officeart/2005/8/layout/default"/>
    <dgm:cxn modelId="{324F181E-DF14-A04E-8EEC-A3025D64BC3C}" type="presOf" srcId="{19F123DA-2D45-4069-B5AE-D14D35925E79}" destId="{321DDB54-808C-7E43-A070-074BFA78FFBF}" srcOrd="0" destOrd="0" presId="urn:microsoft.com/office/officeart/2005/8/layout/default"/>
    <dgm:cxn modelId="{F982EE28-75A5-4127-9170-C5FDC9E3500D}" srcId="{6702876E-EBF2-449C-B08F-E3DC746321DB}" destId="{878ECACF-311B-44B3-A8D1-E29C8C28DD3B}" srcOrd="4" destOrd="0" parTransId="{C7C91010-4141-4215-854D-5684C1AA5F65}" sibTransId="{EF2A98D6-F627-46B2-9630-32C4F01B9E32}"/>
    <dgm:cxn modelId="{9C29B636-0BC9-44DF-B904-304F29983C30}" srcId="{6702876E-EBF2-449C-B08F-E3DC746321DB}" destId="{2CABDEA1-83EC-4C30-8F64-617B9A0EB3C5}" srcOrd="7" destOrd="0" parTransId="{F3ACEFFA-E292-4457-A165-EDFD4C7C08DB}" sibTransId="{833CCF02-64A3-43D3-B0F6-3F4A6981E732}"/>
    <dgm:cxn modelId="{0B0DCC46-EFBB-7F41-ABF2-1C05CD62283D}" type="presOf" srcId="{A78FA496-AFD5-4587-B681-397426602BF0}" destId="{BDF2B3FE-0D77-B441-9FCC-9F1F4848BB08}" srcOrd="0" destOrd="0" presId="urn:microsoft.com/office/officeart/2005/8/layout/default"/>
    <dgm:cxn modelId="{D900C14A-B54D-4BE9-9F7D-43C42044BBE0}" srcId="{6702876E-EBF2-449C-B08F-E3DC746321DB}" destId="{6DA54F88-036A-42BD-8028-2A3985E60990}" srcOrd="5" destOrd="0" parTransId="{31575C79-DED0-4DE0-9419-3054874A852F}" sibTransId="{B2EB919B-94A3-47C9-B845-1CA5DCFB4037}"/>
    <dgm:cxn modelId="{26B4644F-6AEA-224B-839F-27068A26826C}" type="presOf" srcId="{FC4CE801-253B-4DFB-BB1E-D7DF444B7BAF}" destId="{F1705DEB-480C-3E42-9F4E-4B5ADB2203C0}" srcOrd="0" destOrd="0" presId="urn:microsoft.com/office/officeart/2005/8/layout/default"/>
    <dgm:cxn modelId="{7CE0946A-8954-9A49-805D-2AAAEB3CEEFE}" type="presOf" srcId="{E5C7D16B-0C1C-46D3-B32D-74EA0C96A569}" destId="{A8A1B01C-FD77-BF4D-AA02-50217EA2B05D}" srcOrd="0" destOrd="0" presId="urn:microsoft.com/office/officeart/2005/8/layout/default"/>
    <dgm:cxn modelId="{B5DC646F-15AA-447E-81B1-742707CBCAF1}" srcId="{6702876E-EBF2-449C-B08F-E3DC746321DB}" destId="{FC4CE801-253B-4DFB-BB1E-D7DF444B7BAF}" srcOrd="2" destOrd="0" parTransId="{6A4E1BE2-62B6-4F6F-8EBA-FCEF533B77A3}" sibTransId="{037FD134-B0B2-4614-ADA8-436162291EB4}"/>
    <dgm:cxn modelId="{C510BD75-B52D-AF40-BB81-16D0738B65F2}" type="presOf" srcId="{2CABDEA1-83EC-4C30-8F64-617B9A0EB3C5}" destId="{5EE62B56-9422-A341-BCC7-243866DACF4F}" srcOrd="0" destOrd="0" presId="urn:microsoft.com/office/officeart/2005/8/layout/default"/>
    <dgm:cxn modelId="{81509A7B-5D73-4CC3-93FF-3953A7134E9E}" srcId="{6702876E-EBF2-449C-B08F-E3DC746321DB}" destId="{467B60F5-69D3-4470-B480-D8BADDB72903}" srcOrd="1" destOrd="0" parTransId="{6571B92A-ECD4-4E9B-94E0-FCCCFF677D00}" sibTransId="{2C02EB25-A3C1-4E86-9F94-89B50117729A}"/>
    <dgm:cxn modelId="{90E6E48B-E1BB-4169-AEB5-29E7D94FC5AE}" srcId="{6702876E-EBF2-449C-B08F-E3DC746321DB}" destId="{A78FA496-AFD5-4587-B681-397426602BF0}" srcOrd="3" destOrd="0" parTransId="{F85A244D-4D3C-4BAB-A396-31AC8BB2454C}" sibTransId="{94617F7A-D9AC-4245-ABA8-79ECF99739F8}"/>
    <dgm:cxn modelId="{10302A94-0FA7-47D5-91CE-F843F873697E}" srcId="{6702876E-EBF2-449C-B08F-E3DC746321DB}" destId="{2100F796-2AB0-42A0-B9F4-340222F510A9}" srcOrd="0" destOrd="0" parTransId="{E6A3126E-A4DC-45AF-9214-27448DFB0792}" sibTransId="{BACBCD19-15B8-435E-92DB-07C2500B6941}"/>
    <dgm:cxn modelId="{AC8B0BA1-8A47-C049-812E-CA95DF9E91BB}" type="presOf" srcId="{878ECACF-311B-44B3-A8D1-E29C8C28DD3B}" destId="{6436EE79-8300-B640-89D3-3326A7CDBE19}" srcOrd="0" destOrd="0" presId="urn:microsoft.com/office/officeart/2005/8/layout/default"/>
    <dgm:cxn modelId="{9D2B8DAD-E465-479D-8235-4B234E291403}" srcId="{6702876E-EBF2-449C-B08F-E3DC746321DB}" destId="{E5C7D16B-0C1C-46D3-B32D-74EA0C96A569}" srcOrd="6" destOrd="0" parTransId="{6AB672A1-8741-4479-90B0-7F0095B5CB36}" sibTransId="{AB4D0F61-77FD-4837-9A3D-2F2D16CC773A}"/>
    <dgm:cxn modelId="{0859C2B2-1157-B24E-ABCF-7907CC15996B}" type="presOf" srcId="{6702876E-EBF2-449C-B08F-E3DC746321DB}" destId="{D22595AB-4856-A64C-9A4D-D37F041740A6}" srcOrd="0" destOrd="0" presId="urn:microsoft.com/office/officeart/2005/8/layout/default"/>
    <dgm:cxn modelId="{D75184B4-B836-45CD-A310-5D7A8BD20F85}" srcId="{6702876E-EBF2-449C-B08F-E3DC746321DB}" destId="{19F123DA-2D45-4069-B5AE-D14D35925E79}" srcOrd="9" destOrd="0" parTransId="{D4A6B116-82C8-4CF6-85A7-84B290542001}" sibTransId="{AB60C9CF-3D42-473B-A78A-F33CB1E73555}"/>
    <dgm:cxn modelId="{3BCBDEE1-25C3-274C-8DEE-F93FAD2C461F}" type="presOf" srcId="{6DA54F88-036A-42BD-8028-2A3985E60990}" destId="{C6235878-FD77-124B-8105-2E1CCCED1376}" srcOrd="0" destOrd="0" presId="urn:microsoft.com/office/officeart/2005/8/layout/default"/>
    <dgm:cxn modelId="{415AE1F0-5F13-4A55-A361-68E8E771DA27}" srcId="{6702876E-EBF2-449C-B08F-E3DC746321DB}" destId="{91B0DA97-0277-4B63-A28E-8FEAEA2A4A34}" srcOrd="8" destOrd="0" parTransId="{7408F1A1-B31A-4469-AFEE-E949685B7A35}" sibTransId="{4499E72A-1075-43CE-A00F-5C9B3345084C}"/>
    <dgm:cxn modelId="{295AD4FA-5EA1-294E-83A1-B9954A790496}" type="presParOf" srcId="{D22595AB-4856-A64C-9A4D-D37F041740A6}" destId="{2F562209-D075-1443-8460-62D8BB608CC8}" srcOrd="0" destOrd="0" presId="urn:microsoft.com/office/officeart/2005/8/layout/default"/>
    <dgm:cxn modelId="{C5138BE7-E64A-3E4A-90BA-5573F1FB9A63}" type="presParOf" srcId="{D22595AB-4856-A64C-9A4D-D37F041740A6}" destId="{E76042C1-5887-E04C-91B6-1C6334EB0083}" srcOrd="1" destOrd="0" presId="urn:microsoft.com/office/officeart/2005/8/layout/default"/>
    <dgm:cxn modelId="{91160612-2324-A74C-ABE0-9D91BDD3B1F3}" type="presParOf" srcId="{D22595AB-4856-A64C-9A4D-D37F041740A6}" destId="{40D7F408-FA31-8C4D-896B-31060054F62B}" srcOrd="2" destOrd="0" presId="urn:microsoft.com/office/officeart/2005/8/layout/default"/>
    <dgm:cxn modelId="{A9C68A73-0A08-D544-A831-0A539CC5DDD6}" type="presParOf" srcId="{D22595AB-4856-A64C-9A4D-D37F041740A6}" destId="{66FAE2B0-DBD1-DB47-9496-0559CD575C8A}" srcOrd="3" destOrd="0" presId="urn:microsoft.com/office/officeart/2005/8/layout/default"/>
    <dgm:cxn modelId="{291DCDF2-2BA5-9C47-BE46-1119470827ED}" type="presParOf" srcId="{D22595AB-4856-A64C-9A4D-D37F041740A6}" destId="{F1705DEB-480C-3E42-9F4E-4B5ADB2203C0}" srcOrd="4" destOrd="0" presId="urn:microsoft.com/office/officeart/2005/8/layout/default"/>
    <dgm:cxn modelId="{22779075-A8F1-994B-AE4E-D5FA4676B39F}" type="presParOf" srcId="{D22595AB-4856-A64C-9A4D-D37F041740A6}" destId="{C60DE635-07B5-384C-AF8F-7525B778807A}" srcOrd="5" destOrd="0" presId="urn:microsoft.com/office/officeart/2005/8/layout/default"/>
    <dgm:cxn modelId="{392237E7-5B4C-E648-9414-FA4865C448F1}" type="presParOf" srcId="{D22595AB-4856-A64C-9A4D-D37F041740A6}" destId="{BDF2B3FE-0D77-B441-9FCC-9F1F4848BB08}" srcOrd="6" destOrd="0" presId="urn:microsoft.com/office/officeart/2005/8/layout/default"/>
    <dgm:cxn modelId="{A53202D0-7C06-8D47-B666-962349B88893}" type="presParOf" srcId="{D22595AB-4856-A64C-9A4D-D37F041740A6}" destId="{A0FCC2F3-F8AD-A349-9E89-34F52905D6C7}" srcOrd="7" destOrd="0" presId="urn:microsoft.com/office/officeart/2005/8/layout/default"/>
    <dgm:cxn modelId="{56BF5E36-8424-D44A-BAA2-E1CD62D00606}" type="presParOf" srcId="{D22595AB-4856-A64C-9A4D-D37F041740A6}" destId="{6436EE79-8300-B640-89D3-3326A7CDBE19}" srcOrd="8" destOrd="0" presId="urn:microsoft.com/office/officeart/2005/8/layout/default"/>
    <dgm:cxn modelId="{930B6771-AB81-E744-A30F-6CFAFD5AD4E7}" type="presParOf" srcId="{D22595AB-4856-A64C-9A4D-D37F041740A6}" destId="{F94DDC28-13A8-B84B-9EDB-FEA9268DE717}" srcOrd="9" destOrd="0" presId="urn:microsoft.com/office/officeart/2005/8/layout/default"/>
    <dgm:cxn modelId="{11007B9D-A0D6-E340-AF42-BC44F9C80CA5}" type="presParOf" srcId="{D22595AB-4856-A64C-9A4D-D37F041740A6}" destId="{C6235878-FD77-124B-8105-2E1CCCED1376}" srcOrd="10" destOrd="0" presId="urn:microsoft.com/office/officeart/2005/8/layout/default"/>
    <dgm:cxn modelId="{6EDBA896-E29A-084C-8EEA-B5CDF1C721F4}" type="presParOf" srcId="{D22595AB-4856-A64C-9A4D-D37F041740A6}" destId="{F1E2858B-266B-FA41-B7B3-D3D0E871F4D6}" srcOrd="11" destOrd="0" presId="urn:microsoft.com/office/officeart/2005/8/layout/default"/>
    <dgm:cxn modelId="{017B2A00-D1C6-E645-BB91-8C7BF46FB0A6}" type="presParOf" srcId="{D22595AB-4856-A64C-9A4D-D37F041740A6}" destId="{A8A1B01C-FD77-BF4D-AA02-50217EA2B05D}" srcOrd="12" destOrd="0" presId="urn:microsoft.com/office/officeart/2005/8/layout/default"/>
    <dgm:cxn modelId="{D716AE83-8F49-CC4F-ABA9-38D765D29022}" type="presParOf" srcId="{D22595AB-4856-A64C-9A4D-D37F041740A6}" destId="{70F7E807-B3E2-AB49-A0F0-D298B7F589A7}" srcOrd="13" destOrd="0" presId="urn:microsoft.com/office/officeart/2005/8/layout/default"/>
    <dgm:cxn modelId="{9D718EAC-54E9-3D41-BC7B-F95F09DC25D5}" type="presParOf" srcId="{D22595AB-4856-A64C-9A4D-D37F041740A6}" destId="{5EE62B56-9422-A341-BCC7-243866DACF4F}" srcOrd="14" destOrd="0" presId="urn:microsoft.com/office/officeart/2005/8/layout/default"/>
    <dgm:cxn modelId="{C872467F-8C5B-554B-B070-186D696348BC}" type="presParOf" srcId="{D22595AB-4856-A64C-9A4D-D37F041740A6}" destId="{10DAE174-9E2B-9244-8C03-0748A2919EF3}" srcOrd="15" destOrd="0" presId="urn:microsoft.com/office/officeart/2005/8/layout/default"/>
    <dgm:cxn modelId="{4F4FD464-5861-684C-B0E3-F52E8FD6AC92}" type="presParOf" srcId="{D22595AB-4856-A64C-9A4D-D37F041740A6}" destId="{D1B982D6-E461-6D48-B6F8-2E18398E5F63}" srcOrd="16" destOrd="0" presId="urn:microsoft.com/office/officeart/2005/8/layout/default"/>
    <dgm:cxn modelId="{CF2852C6-4BB4-3F48-AE39-5DD82990C1A1}" type="presParOf" srcId="{D22595AB-4856-A64C-9A4D-D37F041740A6}" destId="{4C305F24-8E37-4445-BE41-E843E8E1570C}" srcOrd="17" destOrd="0" presId="urn:microsoft.com/office/officeart/2005/8/layout/default"/>
    <dgm:cxn modelId="{8A6BE957-4CCE-5140-95F7-5C68CD5C8C93}" type="presParOf" srcId="{D22595AB-4856-A64C-9A4D-D37F041740A6}" destId="{321DDB54-808C-7E43-A070-074BFA78FFBF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19592-CCF9-144B-8620-78BF4DDF3119}">
      <dsp:nvSpPr>
        <dsp:cNvPr id="0" name=""/>
        <dsp:cNvSpPr/>
      </dsp:nvSpPr>
      <dsp:spPr>
        <a:xfrm>
          <a:off x="377190" y="3160"/>
          <a:ext cx="2907506" cy="17445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110,000 (0.5%) people live with heart failure.</a:t>
          </a:r>
          <a:endParaRPr lang="en-US" sz="1600" kern="1200"/>
        </a:p>
      </dsp:txBody>
      <dsp:txXfrm>
        <a:off x="377190" y="3160"/>
        <a:ext cx="2907506" cy="1744503"/>
      </dsp:txXfrm>
    </dsp:sp>
    <dsp:sp modelId="{CE005C44-5CE4-4E41-A015-8452C392619C}">
      <dsp:nvSpPr>
        <dsp:cNvPr id="0" name=""/>
        <dsp:cNvSpPr/>
      </dsp:nvSpPr>
      <dsp:spPr>
        <a:xfrm>
          <a:off x="3575446" y="3160"/>
          <a:ext cx="2907506" cy="17445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Almost twice as many men experience heart failure compared to women. </a:t>
          </a:r>
          <a:endParaRPr lang="en-US" sz="1600" kern="1200"/>
        </a:p>
      </dsp:txBody>
      <dsp:txXfrm>
        <a:off x="3575446" y="3160"/>
        <a:ext cx="2907506" cy="1744503"/>
      </dsp:txXfrm>
    </dsp:sp>
    <dsp:sp modelId="{6A157AD2-10B5-6D4F-A230-72EFA3C18DB3}">
      <dsp:nvSpPr>
        <dsp:cNvPr id="0" name=""/>
        <dsp:cNvSpPr/>
      </dsp:nvSpPr>
      <dsp:spPr>
        <a:xfrm>
          <a:off x="6773703" y="3160"/>
          <a:ext cx="2907506" cy="17445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Heart failure accounts for almost one in 50 deaths, equating to one person dying of heart failure every three hours, or eight deaths each day being due to heart failure. </a:t>
          </a:r>
          <a:endParaRPr lang="en-US" sz="1600" kern="1200"/>
        </a:p>
      </dsp:txBody>
      <dsp:txXfrm>
        <a:off x="6773703" y="3160"/>
        <a:ext cx="2907506" cy="1744503"/>
      </dsp:txXfrm>
    </dsp:sp>
    <dsp:sp modelId="{BFB5CA4D-28C0-FA42-AB23-375ED59F34F1}">
      <dsp:nvSpPr>
        <dsp:cNvPr id="0" name=""/>
        <dsp:cNvSpPr/>
      </dsp:nvSpPr>
      <dsp:spPr>
        <a:xfrm>
          <a:off x="377190" y="2038415"/>
          <a:ext cx="2907506" cy="17445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Deaths from heart failure have been decreasing over time, with more females dying of heart failure than males. </a:t>
          </a:r>
          <a:endParaRPr lang="en-US" sz="1600" kern="1200"/>
        </a:p>
      </dsp:txBody>
      <dsp:txXfrm>
        <a:off x="377190" y="2038415"/>
        <a:ext cx="2907506" cy="1744503"/>
      </dsp:txXfrm>
    </dsp:sp>
    <dsp:sp modelId="{0518BFDE-167C-5B46-9452-3F40D505BDB8}">
      <dsp:nvSpPr>
        <dsp:cNvPr id="0" name=""/>
        <dsp:cNvSpPr/>
      </dsp:nvSpPr>
      <dsp:spPr>
        <a:xfrm>
          <a:off x="3575446" y="2038415"/>
          <a:ext cx="2907506" cy="174450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179 people are hospitalised due to heart failure per day, equating to one person every eight minutes. </a:t>
          </a:r>
          <a:endParaRPr lang="en-US" sz="1600" kern="1200"/>
        </a:p>
      </dsp:txBody>
      <dsp:txXfrm>
        <a:off x="3575446" y="2038415"/>
        <a:ext cx="2907506" cy="1744503"/>
      </dsp:txXfrm>
    </dsp:sp>
    <dsp:sp modelId="{09EF916A-E3FC-9346-8D4D-7C0CE9D56347}">
      <dsp:nvSpPr>
        <dsp:cNvPr id="0" name=""/>
        <dsp:cNvSpPr/>
      </dsp:nvSpPr>
      <dsp:spPr>
        <a:xfrm>
          <a:off x="6773703" y="2038415"/>
          <a:ext cx="2907506" cy="17445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Hospitalisations due to heart failure have remained relatively steady over the last decade, with similar number of males and females being admitted to hospital for heart failure. </a:t>
          </a:r>
          <a:endParaRPr lang="en-US" sz="1600" kern="1200"/>
        </a:p>
      </dsp:txBody>
      <dsp:txXfrm>
        <a:off x="6773703" y="2038415"/>
        <a:ext cx="2907506" cy="17445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62209-D075-1443-8460-62D8BB608CC8}">
      <dsp:nvSpPr>
        <dsp:cNvPr id="0" name=""/>
        <dsp:cNvSpPr/>
      </dsp:nvSpPr>
      <dsp:spPr>
        <a:xfrm>
          <a:off x="464291" y="2139"/>
          <a:ext cx="1869313" cy="11215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Age : Age of patient</a:t>
          </a:r>
        </a:p>
      </dsp:txBody>
      <dsp:txXfrm>
        <a:off x="464291" y="2139"/>
        <a:ext cx="1869313" cy="1121588"/>
      </dsp:txXfrm>
    </dsp:sp>
    <dsp:sp modelId="{40D7F408-FA31-8C4D-896B-31060054F62B}">
      <dsp:nvSpPr>
        <dsp:cNvPr id="0" name=""/>
        <dsp:cNvSpPr/>
      </dsp:nvSpPr>
      <dsp:spPr>
        <a:xfrm>
          <a:off x="2520536" y="2139"/>
          <a:ext cx="1869313" cy="1121588"/>
        </a:xfrm>
        <a:prstGeom prst="rect">
          <a:avLst/>
        </a:prstGeom>
        <a:solidFill>
          <a:schemeClr val="accent2">
            <a:hueOff val="-147980"/>
            <a:satOff val="-65"/>
            <a:lumOff val="17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Anaemia : Decrease of red blood cells or hemoglobin (boolean)</a:t>
          </a:r>
        </a:p>
      </dsp:txBody>
      <dsp:txXfrm>
        <a:off x="2520536" y="2139"/>
        <a:ext cx="1869313" cy="1121588"/>
      </dsp:txXfrm>
    </dsp:sp>
    <dsp:sp modelId="{F1705DEB-480C-3E42-9F4E-4B5ADB2203C0}">
      <dsp:nvSpPr>
        <dsp:cNvPr id="0" name=""/>
        <dsp:cNvSpPr/>
      </dsp:nvSpPr>
      <dsp:spPr>
        <a:xfrm>
          <a:off x="4576781" y="2139"/>
          <a:ext cx="1869313" cy="1121588"/>
        </a:xfrm>
        <a:prstGeom prst="rect">
          <a:avLst/>
        </a:prstGeom>
        <a:solidFill>
          <a:schemeClr val="accent2">
            <a:hueOff val="-295961"/>
            <a:satOff val="-130"/>
            <a:lumOff val="3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Creatinine_phosphokinase : Level of the CPK enzyme in the blood (mcg/L)</a:t>
          </a:r>
        </a:p>
      </dsp:txBody>
      <dsp:txXfrm>
        <a:off x="4576781" y="2139"/>
        <a:ext cx="1869313" cy="1121588"/>
      </dsp:txXfrm>
    </dsp:sp>
    <dsp:sp modelId="{BDF2B3FE-0D77-B441-9FCC-9F1F4848BB08}">
      <dsp:nvSpPr>
        <dsp:cNvPr id="0" name=""/>
        <dsp:cNvSpPr/>
      </dsp:nvSpPr>
      <dsp:spPr>
        <a:xfrm>
          <a:off x="464291" y="1310658"/>
          <a:ext cx="1869313" cy="1121588"/>
        </a:xfrm>
        <a:prstGeom prst="rect">
          <a:avLst/>
        </a:prstGeom>
        <a:solidFill>
          <a:schemeClr val="accent2">
            <a:hueOff val="-443941"/>
            <a:satOff val="-195"/>
            <a:lumOff val="5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Diabetes : If the patient has diabetes (boolean)</a:t>
          </a:r>
        </a:p>
      </dsp:txBody>
      <dsp:txXfrm>
        <a:off x="464291" y="1310658"/>
        <a:ext cx="1869313" cy="1121588"/>
      </dsp:txXfrm>
    </dsp:sp>
    <dsp:sp modelId="{6436EE79-8300-B640-89D3-3326A7CDBE19}">
      <dsp:nvSpPr>
        <dsp:cNvPr id="0" name=""/>
        <dsp:cNvSpPr/>
      </dsp:nvSpPr>
      <dsp:spPr>
        <a:xfrm>
          <a:off x="2520536" y="1310658"/>
          <a:ext cx="1869313" cy="1121588"/>
        </a:xfrm>
        <a:prstGeom prst="rect">
          <a:avLst/>
        </a:prstGeom>
        <a:solidFill>
          <a:schemeClr val="accent2">
            <a:hueOff val="-591922"/>
            <a:satOff val="-260"/>
            <a:lumOff val="69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Ejection_fraction : Percentage of blood leaving the heart at each contraction (percentage)</a:t>
          </a:r>
        </a:p>
      </dsp:txBody>
      <dsp:txXfrm>
        <a:off x="2520536" y="1310658"/>
        <a:ext cx="1869313" cy="1121588"/>
      </dsp:txXfrm>
    </dsp:sp>
    <dsp:sp modelId="{C6235878-FD77-124B-8105-2E1CCCED1376}">
      <dsp:nvSpPr>
        <dsp:cNvPr id="0" name=""/>
        <dsp:cNvSpPr/>
      </dsp:nvSpPr>
      <dsp:spPr>
        <a:xfrm>
          <a:off x="4576781" y="1310658"/>
          <a:ext cx="1869313" cy="1121588"/>
        </a:xfrm>
        <a:prstGeom prst="rect">
          <a:avLst/>
        </a:prstGeom>
        <a:solidFill>
          <a:schemeClr val="accent2">
            <a:hueOff val="-739902"/>
            <a:satOff val="-326"/>
            <a:lumOff val="87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high_blood_pressure  :of the patient has hypertension (boolean)</a:t>
          </a:r>
        </a:p>
      </dsp:txBody>
      <dsp:txXfrm>
        <a:off x="4576781" y="1310658"/>
        <a:ext cx="1869313" cy="1121588"/>
      </dsp:txXfrm>
    </dsp:sp>
    <dsp:sp modelId="{A8A1B01C-FD77-BF4D-AA02-50217EA2B05D}">
      <dsp:nvSpPr>
        <dsp:cNvPr id="0" name=""/>
        <dsp:cNvSpPr/>
      </dsp:nvSpPr>
      <dsp:spPr>
        <a:xfrm>
          <a:off x="464291" y="2619178"/>
          <a:ext cx="1869313" cy="1121588"/>
        </a:xfrm>
        <a:prstGeom prst="rect">
          <a:avLst/>
        </a:prstGeom>
        <a:solidFill>
          <a:schemeClr val="accent2">
            <a:hueOff val="-887883"/>
            <a:satOff val="-391"/>
            <a:lumOff val="104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Platelets :Platelets in the blood (kiloplatelets/mL)</a:t>
          </a:r>
        </a:p>
      </dsp:txBody>
      <dsp:txXfrm>
        <a:off x="464291" y="2619178"/>
        <a:ext cx="1869313" cy="1121588"/>
      </dsp:txXfrm>
    </dsp:sp>
    <dsp:sp modelId="{5EE62B56-9422-A341-BCC7-243866DACF4F}">
      <dsp:nvSpPr>
        <dsp:cNvPr id="0" name=""/>
        <dsp:cNvSpPr/>
      </dsp:nvSpPr>
      <dsp:spPr>
        <a:xfrm>
          <a:off x="2520536" y="2619178"/>
          <a:ext cx="1869313" cy="1121588"/>
        </a:xfrm>
        <a:prstGeom prst="rect">
          <a:avLst/>
        </a:prstGeom>
        <a:solidFill>
          <a:schemeClr val="accent2">
            <a:hueOff val="-1035863"/>
            <a:satOff val="-456"/>
            <a:lumOff val="122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Serum_creatinine :Level of serum creatinine in the blood (mg/dL)</a:t>
          </a:r>
        </a:p>
      </dsp:txBody>
      <dsp:txXfrm>
        <a:off x="2520536" y="2619178"/>
        <a:ext cx="1869313" cy="1121588"/>
      </dsp:txXfrm>
    </dsp:sp>
    <dsp:sp modelId="{D1B982D6-E461-6D48-B6F8-2E18398E5F63}">
      <dsp:nvSpPr>
        <dsp:cNvPr id="0" name=""/>
        <dsp:cNvSpPr/>
      </dsp:nvSpPr>
      <dsp:spPr>
        <a:xfrm>
          <a:off x="4576781" y="2619178"/>
          <a:ext cx="1869313" cy="1121588"/>
        </a:xfrm>
        <a:prstGeom prst="rect">
          <a:avLst/>
        </a:prstGeom>
        <a:solidFill>
          <a:schemeClr val="accent2">
            <a:hueOff val="-1183844"/>
            <a:satOff val="-521"/>
            <a:lumOff val="139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Serum_sodium :Level of serum sodium in the blood (mEq/L)</a:t>
          </a:r>
        </a:p>
      </dsp:txBody>
      <dsp:txXfrm>
        <a:off x="4576781" y="2619178"/>
        <a:ext cx="1869313" cy="1121588"/>
      </dsp:txXfrm>
    </dsp:sp>
    <dsp:sp modelId="{321DDB54-808C-7E43-A070-074BFA78FFBF}">
      <dsp:nvSpPr>
        <dsp:cNvPr id="0" name=""/>
        <dsp:cNvSpPr/>
      </dsp:nvSpPr>
      <dsp:spPr>
        <a:xfrm>
          <a:off x="2520536" y="3927697"/>
          <a:ext cx="1869313" cy="1121588"/>
        </a:xfrm>
        <a:prstGeom prst="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Sex :Woman or man (binary)</a:t>
          </a:r>
        </a:p>
      </dsp:txBody>
      <dsp:txXfrm>
        <a:off x="2520536" y="3927697"/>
        <a:ext cx="1869313" cy="11215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CCA31-3233-FC47-8657-586F388A5145}" type="datetimeFigureOut">
              <a:rPr lang="en-GB" smtClean="0"/>
              <a:t>16/07/2021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B2563-1D71-E04A-AFA4-D93BBD5FE3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187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B2563-1D71-E04A-AFA4-D93BBD5FE31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112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95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7/16/21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63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7/16/21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7/16/21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179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7/16/21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56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7/16/21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1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7/16/21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8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7/16/21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359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7/16/21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12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33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00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7" r:id="rId6"/>
    <p:sldLayoutId id="2147483702" r:id="rId7"/>
    <p:sldLayoutId id="2147483703" r:id="rId8"/>
    <p:sldLayoutId id="2147483704" r:id="rId9"/>
    <p:sldLayoutId id="2147483706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s://heart-disease-ml-project.herokuapp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7787B-F108-554F-96FA-CBE06F5EC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6783" y="516835"/>
            <a:ext cx="5977937" cy="16665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Project 3: Using Machine Learning to Explore and Predict Heart Failure</a:t>
            </a:r>
          </a:p>
        </p:txBody>
      </p:sp>
      <p:pic>
        <p:nvPicPr>
          <p:cNvPr id="4" name="Picture 3" descr="Blue and orange Colour Powder background">
            <a:extLst>
              <a:ext uri="{FF2B5EF4-FFF2-40B4-BE49-F238E27FC236}">
                <a16:creationId xmlns:a16="http://schemas.microsoft.com/office/drawing/2014/main" id="{0A3A6812-A750-4011-9574-125B408E1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76" r="45245" b="-1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421D759-8C15-7F4A-B6CD-A266D9CD7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6784" y="2546224"/>
            <a:ext cx="5977938" cy="3342747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Ankita </a:t>
            </a:r>
            <a:r>
              <a:rPr lang="en-US" sz="1800" dirty="0" err="1">
                <a:solidFill>
                  <a:srgbClr val="FFFFFF"/>
                </a:solidFill>
              </a:rPr>
              <a:t>Puri</a:t>
            </a:r>
            <a:endParaRPr lang="en-US" sz="18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Kritika Chaudhary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Wei (Will) </a:t>
            </a:r>
            <a:r>
              <a:rPr lang="en-US" sz="1800" dirty="0" err="1">
                <a:solidFill>
                  <a:srgbClr val="FFFFFF"/>
                </a:solidFill>
              </a:rPr>
              <a:t>Ke</a:t>
            </a:r>
            <a:endParaRPr lang="en-US" sz="18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James </a:t>
            </a:r>
            <a:r>
              <a:rPr lang="en-US" sz="1800" dirty="0" err="1">
                <a:solidFill>
                  <a:srgbClr val="FFFFFF"/>
                </a:solidFill>
              </a:rPr>
              <a:t>Rydlewski</a:t>
            </a:r>
            <a:endParaRPr lang="en-US" sz="18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Joshua Borschman </a:t>
            </a:r>
          </a:p>
        </p:txBody>
      </p:sp>
    </p:spTree>
    <p:extLst>
      <p:ext uri="{BB962C8B-B14F-4D97-AF65-F5344CB8AC3E}">
        <p14:creationId xmlns:p14="http://schemas.microsoft.com/office/powerpoint/2010/main" val="346110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5CECEF-F8EC-2E4E-BE59-E14834784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3186112"/>
            <a:ext cx="3642309" cy="3065991"/>
          </a:xfrm>
        </p:spPr>
        <p:txBody>
          <a:bodyPr anchor="ctr">
            <a:normAutofit/>
          </a:bodyPr>
          <a:lstStyle/>
          <a:p>
            <a:r>
              <a:rPr lang="en-GB" sz="4400" dirty="0">
                <a:solidFill>
                  <a:srgbClr val="FFFFFF"/>
                </a:solidFill>
              </a:rPr>
              <a:t>Machine Learning Continued: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5C05CC0-9EAE-9C40-AAA9-51FADCB1C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50" y="-1"/>
            <a:ext cx="5923721" cy="36630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79F58-6AB7-B246-924F-6DE1FB4C4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 fontScale="85000" lnSpcReduction="20000"/>
          </a:bodyPr>
          <a:lstStyle/>
          <a:p>
            <a:r>
              <a:rPr lang="en-US" dirty="0"/>
              <a:t>Survival Analysis </a:t>
            </a:r>
            <a:endParaRPr lang="en-AU" dirty="0"/>
          </a:p>
          <a:p>
            <a:r>
              <a:rPr lang="en-US" dirty="0" err="1"/>
              <a:t>cph</a:t>
            </a:r>
            <a:r>
              <a:rPr lang="en-US" dirty="0"/>
              <a:t> = </a:t>
            </a:r>
            <a:r>
              <a:rPr lang="en-US" dirty="0" err="1"/>
              <a:t>CoxPHFitter</a:t>
            </a:r>
            <a:r>
              <a:rPr lang="en-US" dirty="0"/>
              <a:t> ()</a:t>
            </a:r>
            <a:endParaRPr lang="en-AU" dirty="0"/>
          </a:p>
          <a:p>
            <a:r>
              <a:rPr lang="en-US" dirty="0"/>
              <a:t>#using Cox Proportional Hazards model fit our data</a:t>
            </a:r>
            <a:endParaRPr lang="en-AU" dirty="0"/>
          </a:p>
          <a:p>
            <a:r>
              <a:rPr lang="en-US" dirty="0" err="1"/>
              <a:t>cph.fit</a:t>
            </a:r>
            <a:r>
              <a:rPr lang="en-US" dirty="0"/>
              <a:t>(data, </a:t>
            </a:r>
            <a:r>
              <a:rPr lang="en-US" dirty="0" err="1"/>
              <a:t>duration_col</a:t>
            </a:r>
            <a:r>
              <a:rPr lang="en-US" dirty="0"/>
              <a:t>='time', </a:t>
            </a:r>
            <a:r>
              <a:rPr lang="en-US" dirty="0" err="1"/>
              <a:t>event_col</a:t>
            </a:r>
            <a:r>
              <a:rPr lang="en-US" dirty="0"/>
              <a:t>='DEATH_EVENT')</a:t>
            </a:r>
            <a:endParaRPr lang="en-AU" dirty="0"/>
          </a:p>
          <a:p>
            <a:r>
              <a:rPr lang="en-US" dirty="0"/>
              <a:t>Where Survival analysis can be used:</a:t>
            </a:r>
            <a:endParaRPr lang="en-AU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Medicine</a:t>
            </a:r>
            <a:endParaRPr lang="en-AU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Life expectancy(e.g. Cancer)</a:t>
            </a:r>
            <a:endParaRPr lang="en-AU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Drug efficacy Economics</a:t>
            </a:r>
            <a:endParaRPr lang="en-AU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Credit risk legal</a:t>
            </a:r>
            <a:endParaRPr lang="en-AU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Customer retention Company</a:t>
            </a:r>
            <a:endParaRPr lang="en-AU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Staff turnover </a:t>
            </a:r>
            <a:endParaRPr lang="en-AU" dirty="0"/>
          </a:p>
          <a:p>
            <a:r>
              <a:rPr lang="en-AU" sz="1700" dirty="0"/>
              <a:t>Medicine =&gt; drug efficacy Economics =&gt; Credit risk Legal =&gt; Predictors of criminal recidivism Marketing =&gt; Customer retention Company can even use for predict staff turnover ! </a:t>
            </a:r>
            <a:r>
              <a:rPr lang="en-AU" sz="1700" dirty="0" err="1"/>
              <a:t>cph</a:t>
            </a:r>
            <a:r>
              <a:rPr lang="en-AU" sz="1700" dirty="0"/>
              <a:t> = </a:t>
            </a:r>
            <a:r>
              <a:rPr lang="en-AU" sz="1700" dirty="0" err="1"/>
              <a:t>CoxPHFitter</a:t>
            </a:r>
            <a:r>
              <a:rPr lang="en-AU" sz="1700" dirty="0"/>
              <a:t>() </a:t>
            </a:r>
            <a:r>
              <a:rPr lang="en-AU" sz="1700" dirty="0" err="1"/>
              <a:t>cph.fit</a:t>
            </a:r>
            <a:r>
              <a:rPr lang="en-AU" sz="1700" dirty="0"/>
              <a:t>(data, </a:t>
            </a:r>
            <a:r>
              <a:rPr lang="en-AU" sz="1700" dirty="0" err="1"/>
              <a:t>duration_col</a:t>
            </a:r>
            <a:r>
              <a:rPr lang="en-AU" sz="1700" dirty="0"/>
              <a:t>='time', </a:t>
            </a:r>
            <a:r>
              <a:rPr lang="en-AU" sz="1700" dirty="0" err="1"/>
              <a:t>event_col</a:t>
            </a:r>
            <a:r>
              <a:rPr lang="en-AU" sz="1700" dirty="0"/>
              <a:t>='DEATH_EVENT')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348052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73AE7-20CC-744D-A758-E8778433C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Tableau to the Rescue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2A0F4-1BCC-DD42-A7A2-56CB496F0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We were able to integrate a Tableau Dashboard directly into our website.</a:t>
            </a:r>
          </a:p>
          <a:p>
            <a:r>
              <a:rPr lang="en-GB" dirty="0">
                <a:solidFill>
                  <a:srgbClr val="FFFFFF"/>
                </a:solidFill>
              </a:rPr>
              <a:t>Simple but visually interesting tables and graphs made the storytelling easier. </a:t>
            </a:r>
          </a:p>
          <a:p>
            <a:pPr marL="0" indent="0">
              <a:buNone/>
            </a:pPr>
            <a:r>
              <a:rPr lang="en-GB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24F73403-B899-4E03-AEF6-82740BC8E3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78" r="6455" b="-1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68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90D78DB-E2DB-4B06-ABA2-4C4EA548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+mj-lt"/>
              </a:rPr>
              <a:t>Tableau Dashboard Embedding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7093F1D8-7C76-4C27-B12D-D2FF45B2C2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4091726" y="666293"/>
            <a:ext cx="8064289" cy="552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13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B3FB45-19EE-B543-8CB1-CF3C50B54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Challenges</a:t>
            </a:r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DCC958C3-8A37-47DC-AB3A-E5081048F5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50" r="9462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BF9F-36FF-E641-81F4-331F3F481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784" y="2546224"/>
            <a:ext cx="5977938" cy="334274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>
                <a:solidFill>
                  <a:srgbClr val="FFFFFF"/>
                </a:solidFill>
              </a:rPr>
              <a:t>Integrating multiple index.html pages containing D3.js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>
                <a:solidFill>
                  <a:srgbClr val="FFFFFF"/>
                </a:solidFill>
              </a:rPr>
              <a:t>Tableau Public would not connect to Postgres Server.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>
                <a:solidFill>
                  <a:srgbClr val="FFFFFF"/>
                </a:solidFill>
              </a:rPr>
              <a:t>Unable to plot live data of survival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>
                <a:solidFill>
                  <a:srgbClr val="FFFFFF"/>
                </a:solidFill>
              </a:rPr>
              <a:t>Changing policies on AWS S3 Bucket so we could read the data. </a:t>
            </a:r>
          </a:p>
        </p:txBody>
      </p:sp>
    </p:spTree>
    <p:extLst>
      <p:ext uri="{BB962C8B-B14F-4D97-AF65-F5344CB8AC3E}">
        <p14:creationId xmlns:p14="http://schemas.microsoft.com/office/powerpoint/2010/main" val="1152354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A4B624-0DD2-9541-BE0F-4DBD2E78F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To the Website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A44EF-D9AC-B649-A712-8C0B7926E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>
            <a:normAutofit/>
          </a:bodyPr>
          <a:lstStyle/>
          <a:p>
            <a:r>
              <a:rPr lang="en-AU" b="1">
                <a:solidFill>
                  <a:srgbClr val="FFFFFF"/>
                </a:solidFill>
              </a:rPr>
              <a:t> </a:t>
            </a:r>
            <a:r>
              <a:rPr lang="en-AU" b="1">
                <a:solidFill>
                  <a:srgbClr val="FFFFFF"/>
                </a:solidFill>
                <a:hlinkClick r:id="rId2"/>
              </a:rPr>
              <a:t>https://heart-disease-ml-project.herokuapp.com/</a:t>
            </a:r>
            <a:endParaRPr lang="en-AU" b="1">
              <a:solidFill>
                <a:srgbClr val="FFFFFF"/>
              </a:solidFill>
            </a:endParaRPr>
          </a:p>
          <a:p>
            <a:endParaRPr lang="en-GB">
              <a:solidFill>
                <a:srgbClr val="FFFFFF"/>
              </a:solidFill>
            </a:endParaRPr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24338DF8-8774-4784-AABA-DE5FB6CE7D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45" r="31076" b="-1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44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69623-3F34-B84C-87E0-8B9093A45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A problem worth </a:t>
            </a:r>
            <a:r>
              <a:rPr lang="en-GB" dirty="0"/>
              <a:t>analysing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341AC2-9C8A-4A56-98D4-2B57DD5F6B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87728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DD63B29-F20C-4640-9C67-E62E37B4110B}"/>
              </a:ext>
            </a:extLst>
          </p:cNvPr>
          <p:cNvSpPr txBox="1"/>
          <p:nvPr/>
        </p:nvSpPr>
        <p:spPr>
          <a:xfrm>
            <a:off x="1770722" y="5958175"/>
            <a:ext cx="865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mbo" panose="02020502050201020203" pitchFamily="18" charset="0"/>
              </a:rPr>
              <a:t>https://</a:t>
            </a:r>
            <a:r>
              <a:rPr lang="en-US" dirty="0" err="1">
                <a:latin typeface="Bembo" panose="02020502050201020203" pitchFamily="18" charset="0"/>
              </a:rPr>
              <a:t>www.heartfoundation.org.au</a:t>
            </a:r>
            <a:r>
              <a:rPr lang="en-US" dirty="0">
                <a:latin typeface="Bembo" panose="02020502050201020203" pitchFamily="18" charset="0"/>
              </a:rPr>
              <a:t>/activities-finding-or-opinion/key-statistics-heart-failure</a:t>
            </a:r>
          </a:p>
        </p:txBody>
      </p:sp>
    </p:spTree>
    <p:extLst>
      <p:ext uri="{BB962C8B-B14F-4D97-AF65-F5344CB8AC3E}">
        <p14:creationId xmlns:p14="http://schemas.microsoft.com/office/powerpoint/2010/main" val="3445940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632F6-B9A4-497D-895C-C485B7D16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/>
              <a:t>Data explanation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833F1C-C36C-4980-B4E8-983026C482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395778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4124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4A37DD3-1B84-4776-94E1-C0AAA5C0F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18884-25F6-EE4D-907F-9FC835D2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ETL</a:t>
            </a:r>
          </a:p>
        </p:txBody>
      </p:sp>
      <p:pic>
        <p:nvPicPr>
          <p:cNvPr id="14" name="Picture 13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ACBB8F51-ED74-E34A-B834-1C112B283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325" y="0"/>
            <a:ext cx="6862194" cy="2178744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DB5E5A7-A378-3147-B9CB-9121F1A01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7706" y="2069353"/>
            <a:ext cx="8510566" cy="255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10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2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25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25D65-4E85-6643-8528-C044356D4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Machine Learning Architecture</a:t>
            </a:r>
          </a:p>
        </p:txBody>
      </p:sp>
      <p:cxnSp>
        <p:nvCxnSpPr>
          <p:cNvPr id="36" name="Straight Connector 29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Content Placeholder 16" descr="Diagram&#10;&#10;Description automatically generated">
            <a:extLst>
              <a:ext uri="{FF2B5EF4-FFF2-40B4-BE49-F238E27FC236}">
                <a16:creationId xmlns:a16="http://schemas.microsoft.com/office/drawing/2014/main" id="{CFC84535-EA5E-BA40-A68F-A0218AE98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5094" y="1832370"/>
            <a:ext cx="7423556" cy="354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89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B9C7FC8C-DC71-B848-B9E6-A7C1C4527F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2880028" y="643538"/>
            <a:ext cx="6433044" cy="361858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9004F5-E712-454A-85EB-3F8F0596A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Deployment Process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17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72B3874C-E261-499C-AADD-F58BEC0687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537"/>
          <a:stretch/>
        </p:blipFill>
        <p:spPr>
          <a:xfrm>
            <a:off x="-1" y="-2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1B96FB-98EB-DD47-810D-71A4ADE9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582" y="521595"/>
            <a:ext cx="5696097" cy="1691904"/>
          </a:xfrm>
        </p:spPr>
        <p:txBody>
          <a:bodyPr>
            <a:normAutofit/>
          </a:bodyPr>
          <a:lstStyle/>
          <a:p>
            <a:r>
              <a:rPr lang="en-GB" sz="4700"/>
              <a:t>Standard Visualisations Coming Up Short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3FFBAC-AB0F-448D-A038-E132C4CF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939" y="1091146"/>
            <a:ext cx="3694176" cy="458114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E799ED69-F8E1-1548-BBC9-930DD6AB37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16" r="43895"/>
          <a:stretch/>
        </p:blipFill>
        <p:spPr>
          <a:xfrm>
            <a:off x="1272746" y="1236337"/>
            <a:ext cx="3378375" cy="4272823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2992" y="2374385"/>
            <a:ext cx="55775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F9CA3-B6AF-E04B-8A55-F25745E4C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582" y="2535234"/>
            <a:ext cx="5696098" cy="3333857"/>
          </a:xfrm>
        </p:spPr>
        <p:txBody>
          <a:bodyPr>
            <a:normAutofit/>
          </a:bodyPr>
          <a:lstStyle/>
          <a:p>
            <a:r>
              <a:rPr lang="en-GB"/>
              <a:t>Using a D3 scatter plot it is clear that the data has some level of correlation.</a:t>
            </a:r>
          </a:p>
          <a:p>
            <a:r>
              <a:rPr lang="en-GB"/>
              <a:t>However due to the nature of the plot and human limitations we are unable to draw the meaning from it.</a:t>
            </a:r>
          </a:p>
          <a:p>
            <a:r>
              <a:rPr lang="en-GB"/>
              <a:t>Machine learning gives us the chance to engage with these complex relationships in a meaningful way.</a:t>
            </a:r>
          </a:p>
          <a:p>
            <a:pPr marL="0" indent="0">
              <a:buNone/>
            </a:pPr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4001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8FA4D4-5529-D444-A857-7B3E61779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GB" sz="3400">
                <a:solidFill>
                  <a:srgbClr val="FFFFFF"/>
                </a:solidFill>
              </a:rPr>
              <a:t>Modelling Models in Machine Learning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26C0E-06FD-0944-A886-AE2D28E90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rgbClr val="FFFFFF"/>
                </a:solidFill>
              </a:rPr>
              <a:t>Complexity in determining which models were the most useful.</a:t>
            </a:r>
          </a:p>
          <a:p>
            <a:r>
              <a:rPr lang="en-GB" dirty="0">
                <a:solidFill>
                  <a:srgbClr val="FFFFFF"/>
                </a:solidFill>
              </a:rPr>
              <a:t>Once determined turning those models into useful analysis provided some challenge.</a:t>
            </a:r>
          </a:p>
          <a:p>
            <a:r>
              <a:rPr lang="en-GB" dirty="0">
                <a:solidFill>
                  <a:srgbClr val="FFFFFF"/>
                </a:solidFill>
              </a:rPr>
              <a:t>Making the model interactive through filling out an online form and modelling that data to get a predicted result introduced further interactivity.</a:t>
            </a:r>
          </a:p>
        </p:txBody>
      </p:sp>
      <p:pic>
        <p:nvPicPr>
          <p:cNvPr id="5" name="Picture 4" descr="Geometric shapes on a wooden background">
            <a:extLst>
              <a:ext uri="{FF2B5EF4-FFF2-40B4-BE49-F238E27FC236}">
                <a16:creationId xmlns:a16="http://schemas.microsoft.com/office/drawing/2014/main" id="{7EE8F8E8-264C-4EC3-88A8-CB185645FC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93" r="19940" b="-1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98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3806111-2F75-4712-836F-429E8DDDD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A416A85B-D9C4-6A4A-8A82-D3DED1A2A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2" y="505813"/>
            <a:ext cx="5426764" cy="2537011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8F5E7B7-C6FD-BD48-ADBC-D534B13E5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228" y="321734"/>
            <a:ext cx="3500206" cy="290517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8ACB3A14-5A3C-8D4D-9ED2-3D2DE63A8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3803921"/>
            <a:ext cx="5426764" cy="2414909"/>
          </a:xfrm>
          <a:prstGeom prst="rect">
            <a:avLst/>
          </a:prstGeom>
        </p:spPr>
      </p:pic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3C038EE3-09E5-3C46-86BA-300F51D951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2265" y="3631096"/>
            <a:ext cx="4544133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012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5085</TotalTime>
  <Words>614</Words>
  <Application>Microsoft Macintosh PowerPoint</Application>
  <PresentationFormat>Widescreen</PresentationFormat>
  <Paragraphs>62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Nova Light</vt:lpstr>
      <vt:lpstr>Bembo</vt:lpstr>
      <vt:lpstr>Calibri</vt:lpstr>
      <vt:lpstr>RetrospectVTI</vt:lpstr>
      <vt:lpstr>Project 3: Using Machine Learning to Explore and Predict Heart Failure</vt:lpstr>
      <vt:lpstr>A problem worth analysing</vt:lpstr>
      <vt:lpstr>Data explanation </vt:lpstr>
      <vt:lpstr>ETL</vt:lpstr>
      <vt:lpstr>Machine Learning Architecture</vt:lpstr>
      <vt:lpstr>Deployment Process</vt:lpstr>
      <vt:lpstr>Standard Visualisations Coming Up Short</vt:lpstr>
      <vt:lpstr>Modelling Models in Machine Learning</vt:lpstr>
      <vt:lpstr>PowerPoint Presentation</vt:lpstr>
      <vt:lpstr>Machine Learning Continued:</vt:lpstr>
      <vt:lpstr>Tableau to the Rescue</vt:lpstr>
      <vt:lpstr>PowerPoint Presentation</vt:lpstr>
      <vt:lpstr>Challenges</vt:lpstr>
      <vt:lpstr>To the Website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Niemann</dc:creator>
  <cp:lastModifiedBy>M Niemann</cp:lastModifiedBy>
  <cp:revision>25</cp:revision>
  <dcterms:created xsi:type="dcterms:W3CDTF">2021-07-10T00:23:31Z</dcterms:created>
  <dcterms:modified xsi:type="dcterms:W3CDTF">2021-07-16T11:12:33Z</dcterms:modified>
</cp:coreProperties>
</file>