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2"/>
  </p:notes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90" r:id="rId35"/>
    <p:sldId id="291" r:id="rId36"/>
    <p:sldId id="292" r:id="rId37"/>
    <p:sldId id="299" r:id="rId38"/>
    <p:sldId id="300" r:id="rId39"/>
    <p:sldId id="301" r:id="rId40"/>
    <p:sldId id="293" r:id="rId41"/>
    <p:sldId id="295" r:id="rId42"/>
    <p:sldId id="296" r:id="rId43"/>
    <p:sldId id="297" r:id="rId44"/>
    <p:sldId id="298" r:id="rId45"/>
    <p:sldId id="302" r:id="rId46"/>
    <p:sldId id="305" r:id="rId47"/>
    <p:sldId id="308" r:id="rId48"/>
    <p:sldId id="306" r:id="rId49"/>
    <p:sldId id="304"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392"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873A1-4DC8-48AC-9255-968A26468A77}" type="datetimeFigureOut">
              <a:rPr lang="en-US" smtClean="0"/>
              <a:t>2/25/2018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5C7903-402B-4889-BD0C-24D50194EA63}" type="slidenum">
              <a:rPr lang="en-IN" smtClean="0"/>
              <a:t>‹#›</a:t>
            </a:fld>
            <a:endParaRPr lang="en-IN"/>
          </a:p>
        </p:txBody>
      </p:sp>
    </p:spTree>
    <p:extLst>
      <p:ext uri="{BB962C8B-B14F-4D97-AF65-F5344CB8AC3E}">
        <p14:creationId xmlns:p14="http://schemas.microsoft.com/office/powerpoint/2010/main" val="3853910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89AEEAA-BE03-4C8E-9571-6160FDAF4A0D}" type="slidenum">
              <a:rPr lang="en-US" smtClean="0"/>
              <a:pPr/>
              <a:t>29</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3245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AC1823B-E3A2-4003-8F8C-034BC4187D0E}" type="slidenum">
              <a:rPr lang="en-US" smtClean="0"/>
              <a:pPr/>
              <a:t>30</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7049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830C250-60E5-4F0F-AC9D-733B79F6DBC0}" type="slidenum">
              <a:rPr lang="en-US" smtClean="0"/>
              <a:pPr/>
              <a:t>31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8621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B8D71AB-99F8-4A5E-B53E-D7E226E7F922}"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38918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CCD3014-2F91-4531-8791-0F7CE194017C}" type="slidenum">
              <a:rPr lang="en-US" smtClean="0"/>
              <a:pPr/>
              <a:t>33</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12390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FA64972-502E-4E2E-99CD-F50F420F609C}" type="slidenum">
              <a:rPr lang="en-US" smtClean="0"/>
              <a:pPr/>
              <a:t>34</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9007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714DE2B-9FD2-4DDD-AEAD-7576991A0CBD}" type="slidenum">
              <a:rPr lang="en-US" smtClean="0"/>
              <a:pPr/>
              <a:t>35</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0858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8A6A754-7F79-4274-BF19-BFD48D205584}" type="slidenum">
              <a:rPr lang="en-US" smtClean="0"/>
              <a:pPr/>
              <a:t>39</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0917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61902C55-2A98-49E1-8CF4-1577F8D8A144}" type="slidenum">
              <a:rPr lang="en-US" smtClean="0"/>
              <a:pPr/>
              <a:t>48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0118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1580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416910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2580858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D8E3245D-7FAD-4581-BC64-4A7EC777B49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10.</a:t>
            </a:r>
            <a:fld id="{C4E16504-1BA7-4523-94E7-F49F1D99C61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10.</a:t>
            </a:r>
            <a:fld id="{703F81FA-3ACE-4717-B520-201F04F913D7}"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t>10.</a:t>
            </a:r>
            <a:fld id="{EC39F896-24C7-4457-AF03-DC52D1035FF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t>10.</a:t>
            </a:r>
            <a:fld id="{8DBE8AED-5AF0-489B-B15E-DDB51E1620E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10.</a:t>
            </a:r>
            <a:fld id="{8AFF5B0C-3586-41BC-BE5A-40DB5A715B8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10.</a:t>
            </a:r>
            <a:fld id="{06489375-55B0-44FB-9922-D1A425AED834}"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10.</a:t>
            </a:r>
            <a:fld id="{AF12089C-E8FD-482E-8F30-4ED47C9EE9D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3421036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10.</a:t>
            </a:r>
            <a:fld id="{955860A3-9F71-413C-85DB-C5CA63B9CBDF}"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10.</a:t>
            </a:r>
            <a:fld id="{9D6B7241-1364-4088-9286-100C9B5E5981}"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10.</a:t>
            </a:r>
            <a:fld id="{2B7F3204-E27C-4938-BE64-EDF5E8394AB3}"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10.</a:t>
            </a:r>
            <a:fld id="{7DAEAFFE-ACEE-4124-907A-07BF3633ED0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216383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37546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283596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319632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33232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208163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34DA3-9432-47BF-9215-7608547A3CD7}" type="datetimeFigureOut">
              <a:rPr lang="en-IN" smtClean="0"/>
              <a:pPr/>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12027-8313-4D93-9C8F-83C57A41AB78}" type="slidenum">
              <a:rPr lang="en-IN" smtClean="0"/>
              <a:pPr/>
              <a:t>‹#›</a:t>
            </a:fld>
            <a:endParaRPr lang="en-IN"/>
          </a:p>
        </p:txBody>
      </p:sp>
    </p:spTree>
    <p:extLst>
      <p:ext uri="{BB962C8B-B14F-4D97-AF65-F5344CB8AC3E}">
        <p14:creationId xmlns:p14="http://schemas.microsoft.com/office/powerpoint/2010/main" val="3713895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34DA3-9432-47BF-9215-7608547A3CD7}" type="datetimeFigureOut">
              <a:rPr lang="en-IN" smtClean="0"/>
              <a:pPr/>
              <a:t>25-02-2018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12027-8313-4D93-9C8F-83C57A41AB78}" type="slidenum">
              <a:rPr lang="en-IN" smtClean="0"/>
              <a:pPr/>
              <a:t>‹#›</a:t>
            </a:fld>
            <a:endParaRPr lang="en-IN"/>
          </a:p>
        </p:txBody>
      </p:sp>
    </p:spTree>
    <p:extLst>
      <p:ext uri="{BB962C8B-B14F-4D97-AF65-F5344CB8AC3E}">
        <p14:creationId xmlns:p14="http://schemas.microsoft.com/office/powerpoint/2010/main" val="866604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a:defRPr/>
            </a:pPr>
            <a:r>
              <a:rPr lang="en-US"/>
              <a:t>10.</a:t>
            </a:r>
            <a:fld id="{F87851FE-0DFC-4235-A818-BBD953C713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Link Layer</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2756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Block Coding </a:t>
            </a:r>
            <a:endParaRPr lang="en-IN" sz="4000" dirty="0"/>
          </a:p>
        </p:txBody>
      </p:sp>
      <p:sp>
        <p:nvSpPr>
          <p:cNvPr id="3" name="Content Placeholder 2"/>
          <p:cNvSpPr>
            <a:spLocks noGrp="1"/>
          </p:cNvSpPr>
          <p:nvPr>
            <p:ph idx="1"/>
          </p:nvPr>
        </p:nvSpPr>
        <p:spPr>
          <a:xfrm>
            <a:off x="628649" y="1825625"/>
            <a:ext cx="8143875" cy="4351338"/>
          </a:xfrm>
        </p:spPr>
        <p:txBody>
          <a:bodyPr>
            <a:normAutofit lnSpcReduction="10000"/>
          </a:bodyPr>
          <a:lstStyle/>
          <a:p>
            <a:r>
              <a:rPr lang="en-IN" sz="2400" dirty="0"/>
              <a:t>In block coding, </a:t>
            </a:r>
            <a:r>
              <a:rPr lang="en-IN" sz="2400" dirty="0" smtClean="0"/>
              <a:t>messages are divided </a:t>
            </a:r>
            <a:r>
              <a:rPr lang="en-IN" sz="2400" dirty="0"/>
              <a:t>into </a:t>
            </a:r>
            <a:r>
              <a:rPr lang="en-IN" sz="2400" i="1" dirty="0"/>
              <a:t>k </a:t>
            </a:r>
            <a:r>
              <a:rPr lang="en-IN" sz="2400" dirty="0" smtClean="0"/>
              <a:t>bits blocks, </a:t>
            </a:r>
            <a:r>
              <a:rPr lang="en-IN" sz="2400" dirty="0"/>
              <a:t>called </a:t>
            </a:r>
            <a:r>
              <a:rPr lang="en-IN" sz="2400" dirty="0" err="1">
                <a:solidFill>
                  <a:srgbClr val="FF0000"/>
                </a:solidFill>
              </a:rPr>
              <a:t>datawords</a:t>
            </a:r>
            <a:r>
              <a:rPr lang="en-IN" sz="2400" dirty="0"/>
              <a:t>. </a:t>
            </a:r>
            <a:endParaRPr lang="en-IN" sz="2400" dirty="0" smtClean="0"/>
          </a:p>
          <a:p>
            <a:r>
              <a:rPr lang="en-IN" sz="2400" i="1" dirty="0" smtClean="0"/>
              <a:t>r </a:t>
            </a:r>
            <a:r>
              <a:rPr lang="en-IN" sz="2400" dirty="0"/>
              <a:t>redundant bits </a:t>
            </a:r>
            <a:r>
              <a:rPr lang="en-IN" sz="2400" dirty="0" smtClean="0"/>
              <a:t>are added to </a:t>
            </a:r>
            <a:r>
              <a:rPr lang="en-IN" sz="2400" dirty="0"/>
              <a:t>each block to make the length </a:t>
            </a:r>
            <a:r>
              <a:rPr lang="en-IN" sz="2400" i="1" dirty="0"/>
              <a:t>n </a:t>
            </a:r>
            <a:r>
              <a:rPr lang="en-IN" sz="2400" dirty="0"/>
              <a:t>= </a:t>
            </a:r>
            <a:r>
              <a:rPr lang="en-IN" sz="2400" i="1" dirty="0"/>
              <a:t>k </a:t>
            </a:r>
            <a:r>
              <a:rPr lang="en-IN" sz="2400" dirty="0"/>
              <a:t>+ </a:t>
            </a:r>
            <a:r>
              <a:rPr lang="en-IN" sz="2400" i="1" dirty="0"/>
              <a:t>r. </a:t>
            </a:r>
            <a:endParaRPr lang="en-IN" sz="2400" i="1" dirty="0" smtClean="0"/>
          </a:p>
          <a:p>
            <a:r>
              <a:rPr lang="en-IN" sz="2400" dirty="0" smtClean="0"/>
              <a:t>The </a:t>
            </a:r>
            <a:r>
              <a:rPr lang="en-IN" sz="2400" dirty="0"/>
              <a:t>resulting </a:t>
            </a:r>
            <a:r>
              <a:rPr lang="en-IN" sz="2400" i="1" dirty="0"/>
              <a:t>n-bit </a:t>
            </a:r>
            <a:r>
              <a:rPr lang="en-IN" sz="2400" dirty="0" smtClean="0"/>
              <a:t>blocks are </a:t>
            </a:r>
            <a:r>
              <a:rPr lang="en-IN" sz="2400" dirty="0"/>
              <a:t>called </a:t>
            </a:r>
            <a:r>
              <a:rPr lang="en-IN" sz="2400" dirty="0" err="1">
                <a:solidFill>
                  <a:srgbClr val="FF0000"/>
                </a:solidFill>
              </a:rPr>
              <a:t>codewords</a:t>
            </a:r>
            <a:r>
              <a:rPr lang="en-IN" sz="2400" dirty="0"/>
              <a:t>. </a:t>
            </a:r>
            <a:endParaRPr lang="en-IN" sz="2400" dirty="0" smtClean="0"/>
          </a:p>
          <a:p>
            <a:r>
              <a:rPr lang="en-IN" sz="2400" dirty="0"/>
              <a:t>With </a:t>
            </a:r>
            <a:r>
              <a:rPr lang="en-IN" sz="2400" i="1" dirty="0"/>
              <a:t>k </a:t>
            </a:r>
            <a:r>
              <a:rPr lang="en-IN" sz="2400" dirty="0"/>
              <a:t>bits, </a:t>
            </a:r>
            <a:r>
              <a:rPr lang="en-IN" sz="2400" dirty="0" smtClean="0"/>
              <a:t>a </a:t>
            </a:r>
            <a:r>
              <a:rPr lang="en-IN" sz="2400" dirty="0"/>
              <a:t>combination of </a:t>
            </a:r>
            <a:r>
              <a:rPr lang="en-IN" sz="2400" i="1" dirty="0"/>
              <a:t>2</a:t>
            </a:r>
            <a:r>
              <a:rPr lang="en-IN" sz="2400" i="1" baseline="30000" dirty="0"/>
              <a:t>k</a:t>
            </a:r>
            <a:r>
              <a:rPr lang="en-IN" sz="2400" i="1" dirty="0"/>
              <a:t> </a:t>
            </a:r>
            <a:r>
              <a:rPr lang="en-IN" sz="2400" dirty="0" err="1" smtClean="0">
                <a:solidFill>
                  <a:srgbClr val="FF0000"/>
                </a:solidFill>
              </a:rPr>
              <a:t>datawords</a:t>
            </a:r>
            <a:r>
              <a:rPr lang="en-IN" sz="2400" dirty="0" smtClean="0"/>
              <a:t> can be created; </a:t>
            </a:r>
            <a:r>
              <a:rPr lang="en-IN" sz="2400" dirty="0"/>
              <a:t>with </a:t>
            </a:r>
            <a:r>
              <a:rPr lang="en-IN" sz="2400" i="1" dirty="0"/>
              <a:t>n </a:t>
            </a:r>
            <a:r>
              <a:rPr lang="en-IN" sz="2400" dirty="0"/>
              <a:t>bits, </a:t>
            </a:r>
            <a:r>
              <a:rPr lang="en-IN" sz="2400" dirty="0" smtClean="0"/>
              <a:t>a combination </a:t>
            </a:r>
            <a:r>
              <a:rPr lang="en-IN" sz="2400" dirty="0"/>
              <a:t>of </a:t>
            </a:r>
            <a:r>
              <a:rPr lang="en-IN" sz="2400" i="1" dirty="0"/>
              <a:t>2</a:t>
            </a:r>
            <a:r>
              <a:rPr lang="en-IN" sz="2400" i="1" baseline="30000" dirty="0"/>
              <a:t>n</a:t>
            </a:r>
            <a:r>
              <a:rPr lang="en-IN" sz="2400" i="1" dirty="0"/>
              <a:t> </a:t>
            </a:r>
            <a:r>
              <a:rPr lang="en-IN" sz="2400" dirty="0" err="1" smtClean="0">
                <a:solidFill>
                  <a:srgbClr val="FF0000"/>
                </a:solidFill>
              </a:rPr>
              <a:t>codewords</a:t>
            </a:r>
            <a:r>
              <a:rPr lang="en-IN" sz="2400" dirty="0" smtClean="0">
                <a:solidFill>
                  <a:srgbClr val="FF0000"/>
                </a:solidFill>
              </a:rPr>
              <a:t> </a:t>
            </a:r>
            <a:r>
              <a:rPr lang="en-IN" sz="2400" dirty="0"/>
              <a:t>can be created</a:t>
            </a:r>
            <a:r>
              <a:rPr lang="en-IN" sz="2400" dirty="0" smtClean="0"/>
              <a:t>.</a:t>
            </a:r>
          </a:p>
          <a:p>
            <a:r>
              <a:rPr lang="en-IN" sz="2400" dirty="0"/>
              <a:t>Since </a:t>
            </a:r>
            <a:r>
              <a:rPr lang="en-IN" sz="2400" i="1" dirty="0"/>
              <a:t>n </a:t>
            </a:r>
            <a:r>
              <a:rPr lang="en-IN" sz="2400" dirty="0"/>
              <a:t>&gt; </a:t>
            </a:r>
            <a:r>
              <a:rPr lang="en-IN" sz="2400" i="1" dirty="0"/>
              <a:t>k, </a:t>
            </a:r>
            <a:r>
              <a:rPr lang="en-IN" sz="2400" dirty="0"/>
              <a:t>the number of possible </a:t>
            </a:r>
            <a:r>
              <a:rPr lang="en-IN" sz="2400" dirty="0" err="1"/>
              <a:t>codewords</a:t>
            </a:r>
            <a:r>
              <a:rPr lang="en-IN" sz="2400" dirty="0"/>
              <a:t> is larger than the number of possible </a:t>
            </a:r>
            <a:r>
              <a:rPr lang="en-IN" sz="2400" dirty="0" err="1"/>
              <a:t>datawords</a:t>
            </a:r>
            <a:r>
              <a:rPr lang="en-IN" sz="2400" dirty="0" smtClean="0"/>
              <a:t>.</a:t>
            </a:r>
          </a:p>
          <a:p>
            <a:r>
              <a:rPr lang="en-IN" sz="2400" dirty="0"/>
              <a:t>The block coding process is one-to-one; the same </a:t>
            </a:r>
            <a:r>
              <a:rPr lang="en-IN" sz="2400" dirty="0" err="1"/>
              <a:t>dataword</a:t>
            </a:r>
            <a:r>
              <a:rPr lang="en-IN" sz="2400" dirty="0"/>
              <a:t> is always encoded as the same </a:t>
            </a:r>
            <a:r>
              <a:rPr lang="en-IN" sz="2400" dirty="0" err="1" smtClean="0"/>
              <a:t>codeword</a:t>
            </a:r>
            <a:r>
              <a:rPr lang="en-IN" sz="2400" dirty="0" smtClean="0"/>
              <a:t>, i.e., we </a:t>
            </a:r>
            <a:r>
              <a:rPr lang="en-IN" sz="2400" dirty="0"/>
              <a:t>have </a:t>
            </a:r>
            <a:r>
              <a:rPr lang="en-IN" sz="2400" i="1" dirty="0"/>
              <a:t>2</a:t>
            </a:r>
            <a:r>
              <a:rPr lang="en-IN" sz="2400" i="1" baseline="30000" dirty="0"/>
              <a:t>n</a:t>
            </a:r>
            <a:r>
              <a:rPr lang="en-IN" sz="2400" i="1" dirty="0"/>
              <a:t> </a:t>
            </a:r>
            <a:r>
              <a:rPr lang="en-IN" sz="2400" dirty="0"/>
              <a:t>- </a:t>
            </a:r>
            <a:r>
              <a:rPr lang="en-IN" sz="2400" i="1" dirty="0"/>
              <a:t>2</a:t>
            </a:r>
            <a:r>
              <a:rPr lang="en-IN" sz="2400" i="1" baseline="30000" dirty="0"/>
              <a:t>k</a:t>
            </a:r>
            <a:r>
              <a:rPr lang="en-IN" sz="2400" i="1" dirty="0"/>
              <a:t> </a:t>
            </a:r>
            <a:r>
              <a:rPr lang="en-IN" sz="2400" i="1" dirty="0" smtClean="0"/>
              <a:t>unused </a:t>
            </a:r>
            <a:r>
              <a:rPr lang="en-IN" sz="2400" dirty="0" err="1" smtClean="0"/>
              <a:t>codewords</a:t>
            </a:r>
            <a:r>
              <a:rPr lang="en-IN" sz="2400" dirty="0" smtClean="0"/>
              <a:t>. </a:t>
            </a:r>
            <a:endParaRPr lang="en-IN" sz="2400" dirty="0"/>
          </a:p>
          <a:p>
            <a:endParaRPr lang="en-IN" sz="2400" dirty="0"/>
          </a:p>
          <a:p>
            <a:endParaRPr lang="en-IN" sz="2400" dirty="0"/>
          </a:p>
        </p:txBody>
      </p:sp>
    </p:spTree>
    <p:extLst>
      <p:ext uri="{BB962C8B-B14F-4D97-AF65-F5344CB8AC3E}">
        <p14:creationId xmlns:p14="http://schemas.microsoft.com/office/powerpoint/2010/main" val="392186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Block Coding </a:t>
            </a:r>
            <a:endParaRPr lang="en-IN" sz="4000" dirty="0"/>
          </a:p>
        </p:txBody>
      </p:sp>
      <p:sp>
        <p:nvSpPr>
          <p:cNvPr id="3" name="Content Placeholder 2"/>
          <p:cNvSpPr>
            <a:spLocks noGrp="1"/>
          </p:cNvSpPr>
          <p:nvPr>
            <p:ph idx="1"/>
          </p:nvPr>
        </p:nvSpPr>
        <p:spPr/>
        <p:txBody>
          <a:bodyPr>
            <a:normAutofit/>
          </a:bodyPr>
          <a:lstStyle/>
          <a:p>
            <a:endParaRPr lang="en-IN" dirty="0"/>
          </a:p>
        </p:txBody>
      </p:sp>
      <p:pic>
        <p:nvPicPr>
          <p:cNvPr id="4" name="Picture 3"/>
          <p:cNvPicPr>
            <a:picLocks noChangeAspect="1"/>
          </p:cNvPicPr>
          <p:nvPr/>
        </p:nvPicPr>
        <p:blipFill rotWithShape="1">
          <a:blip r:embed="rId2"/>
          <a:srcRect l="9326" t="33716" r="10971" b="24321"/>
          <a:stretch/>
        </p:blipFill>
        <p:spPr>
          <a:xfrm>
            <a:off x="628650" y="2086769"/>
            <a:ext cx="7949944" cy="3142456"/>
          </a:xfrm>
          <a:prstGeom prst="rect">
            <a:avLst/>
          </a:prstGeom>
        </p:spPr>
      </p:pic>
    </p:spTree>
    <p:extLst>
      <p:ext uri="{BB962C8B-B14F-4D97-AF65-F5344CB8AC3E}">
        <p14:creationId xmlns:p14="http://schemas.microsoft.com/office/powerpoint/2010/main" val="799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Detection </a:t>
            </a:r>
          </a:p>
        </p:txBody>
      </p:sp>
      <p:sp>
        <p:nvSpPr>
          <p:cNvPr id="3" name="Content Placeholder 2"/>
          <p:cNvSpPr>
            <a:spLocks noGrp="1"/>
          </p:cNvSpPr>
          <p:nvPr>
            <p:ph idx="1"/>
          </p:nvPr>
        </p:nvSpPr>
        <p:spPr/>
        <p:txBody>
          <a:bodyPr>
            <a:normAutofit/>
          </a:bodyPr>
          <a:lstStyle/>
          <a:p>
            <a:r>
              <a:rPr lang="en-IN" sz="2400" dirty="0" smtClean="0">
                <a:solidFill>
                  <a:srgbClr val="000000"/>
                </a:solidFill>
                <a:latin typeface="Times-Roman"/>
              </a:rPr>
              <a:t>If</a:t>
            </a:r>
            <a:r>
              <a:rPr lang="en-IN" sz="2000" dirty="0" smtClean="0">
                <a:solidFill>
                  <a:srgbClr val="000000"/>
                </a:solidFill>
                <a:latin typeface="Helvetica" panose="020B0604020202020204" pitchFamily="34" charset="0"/>
              </a:rPr>
              <a:t> </a:t>
            </a:r>
            <a:r>
              <a:rPr lang="en-IN" sz="2400" dirty="0">
                <a:solidFill>
                  <a:srgbClr val="000000"/>
                </a:solidFill>
                <a:latin typeface="Times-Roman"/>
              </a:rPr>
              <a:t>the following two conditions </a:t>
            </a:r>
            <a:r>
              <a:rPr lang="en-IN" sz="2400" dirty="0" smtClean="0">
                <a:solidFill>
                  <a:srgbClr val="000000"/>
                </a:solidFill>
                <a:latin typeface="Times-Roman"/>
              </a:rPr>
              <a:t>are met</a:t>
            </a:r>
            <a:r>
              <a:rPr lang="en-IN" sz="2400" dirty="0">
                <a:solidFill>
                  <a:srgbClr val="000000"/>
                </a:solidFill>
                <a:latin typeface="Times-Roman"/>
              </a:rPr>
              <a:t>, the receiver can detect a change in the original </a:t>
            </a:r>
            <a:r>
              <a:rPr lang="en-IN" sz="2400" i="1" dirty="0" err="1" smtClean="0">
                <a:solidFill>
                  <a:srgbClr val="FF0000"/>
                </a:solidFill>
                <a:latin typeface="Times-Roman"/>
              </a:rPr>
              <a:t>codeword</a:t>
            </a:r>
            <a:r>
              <a:rPr lang="en-IN" sz="2400" dirty="0" smtClean="0">
                <a:solidFill>
                  <a:srgbClr val="000000"/>
                </a:solidFill>
                <a:latin typeface="Times-Roman"/>
              </a:rPr>
              <a:t>.</a:t>
            </a:r>
          </a:p>
          <a:p>
            <a:pPr lvl="1"/>
            <a:r>
              <a:rPr lang="en-IN" sz="2000" dirty="0" smtClean="0">
                <a:solidFill>
                  <a:srgbClr val="000000"/>
                </a:solidFill>
                <a:latin typeface="Times-Roman"/>
              </a:rPr>
              <a:t>The </a:t>
            </a:r>
            <a:r>
              <a:rPr lang="en-IN" sz="2000" dirty="0">
                <a:solidFill>
                  <a:srgbClr val="000000"/>
                </a:solidFill>
                <a:latin typeface="Times-Roman"/>
              </a:rPr>
              <a:t>receiver has (or can find) a list of valid </a:t>
            </a:r>
            <a:r>
              <a:rPr lang="en-IN" sz="2000" dirty="0" err="1" smtClean="0">
                <a:solidFill>
                  <a:srgbClr val="000000"/>
                </a:solidFill>
                <a:latin typeface="Times-Roman"/>
              </a:rPr>
              <a:t>codewords</a:t>
            </a:r>
            <a:r>
              <a:rPr lang="en-IN" sz="2000" dirty="0" smtClean="0">
                <a:solidFill>
                  <a:srgbClr val="000000"/>
                </a:solidFill>
                <a:latin typeface="Times-Roman"/>
              </a:rPr>
              <a:t>.</a:t>
            </a:r>
          </a:p>
          <a:p>
            <a:pPr lvl="1"/>
            <a:r>
              <a:rPr lang="en-IN" sz="2000" dirty="0" smtClean="0">
                <a:solidFill>
                  <a:srgbClr val="000000"/>
                </a:solidFill>
                <a:latin typeface="Times-Roman"/>
              </a:rPr>
              <a:t>The </a:t>
            </a:r>
            <a:r>
              <a:rPr lang="en-IN" sz="2000" dirty="0">
                <a:solidFill>
                  <a:srgbClr val="000000"/>
                </a:solidFill>
                <a:latin typeface="Times-Roman"/>
              </a:rPr>
              <a:t>original </a:t>
            </a:r>
            <a:r>
              <a:rPr lang="en-IN" sz="2000" dirty="0" err="1">
                <a:solidFill>
                  <a:srgbClr val="000000"/>
                </a:solidFill>
                <a:latin typeface="Times-Roman"/>
              </a:rPr>
              <a:t>codeword</a:t>
            </a:r>
            <a:r>
              <a:rPr lang="en-IN" sz="2000" dirty="0">
                <a:solidFill>
                  <a:srgbClr val="000000"/>
                </a:solidFill>
                <a:latin typeface="Times-Roman"/>
              </a:rPr>
              <a:t> has changed to an invalid one.</a:t>
            </a:r>
            <a:r>
              <a:rPr lang="en-IN" sz="2000" dirty="0"/>
              <a:t> </a:t>
            </a:r>
            <a:br>
              <a:rPr lang="en-IN" sz="2000" dirty="0"/>
            </a:br>
            <a:endParaRPr lang="en-IN" sz="2000" dirty="0"/>
          </a:p>
        </p:txBody>
      </p:sp>
      <p:pic>
        <p:nvPicPr>
          <p:cNvPr id="4" name="Picture 3"/>
          <p:cNvPicPr>
            <a:picLocks noChangeAspect="1"/>
          </p:cNvPicPr>
          <p:nvPr/>
        </p:nvPicPr>
        <p:blipFill rotWithShape="1">
          <a:blip r:embed="rId2"/>
          <a:srcRect l="625" t="27292" r="1251" b="20000"/>
          <a:stretch/>
        </p:blipFill>
        <p:spPr>
          <a:xfrm>
            <a:off x="422639" y="3371850"/>
            <a:ext cx="8298722" cy="3343275"/>
          </a:xfrm>
          <a:prstGeom prst="rect">
            <a:avLst/>
          </a:prstGeom>
        </p:spPr>
      </p:pic>
    </p:spTree>
    <p:extLst>
      <p:ext uri="{BB962C8B-B14F-4D97-AF65-F5344CB8AC3E}">
        <p14:creationId xmlns:p14="http://schemas.microsoft.com/office/powerpoint/2010/main" val="323615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assume that k =2 and n = 3</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31880" y="2282825"/>
            <a:ext cx="8280239" cy="3074988"/>
          </a:xfrm>
          <a:prstGeom prst="rect">
            <a:avLst/>
          </a:prstGeom>
        </p:spPr>
      </p:pic>
    </p:spTree>
    <p:extLst>
      <p:ext uri="{BB962C8B-B14F-4D97-AF65-F5344CB8AC3E}">
        <p14:creationId xmlns:p14="http://schemas.microsoft.com/office/powerpoint/2010/main" val="364905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8650" y="365126"/>
            <a:ext cx="7886700" cy="6264274"/>
          </a:xfrm>
        </p:spPr>
        <p:txBody>
          <a:bodyPr>
            <a:normAutofit/>
          </a:bodyPr>
          <a:lstStyle/>
          <a:p>
            <a:r>
              <a:rPr lang="en-IN" dirty="0"/>
              <a:t>Assume the sender encodes the </a:t>
            </a:r>
            <a:r>
              <a:rPr lang="en-IN" dirty="0" err="1"/>
              <a:t>dataword</a:t>
            </a:r>
            <a:r>
              <a:rPr lang="en-IN" dirty="0"/>
              <a:t> 01 as 011 and sends it to the receiver. </a:t>
            </a:r>
            <a:endParaRPr lang="en-IN" dirty="0" smtClean="0"/>
          </a:p>
          <a:p>
            <a:r>
              <a:rPr lang="en-IN" dirty="0" smtClean="0"/>
              <a:t>Consider the following cases:</a:t>
            </a:r>
            <a:endParaRPr lang="en-IN" dirty="0"/>
          </a:p>
          <a:p>
            <a:pPr lvl="1"/>
            <a:r>
              <a:rPr lang="en-IN" dirty="0" smtClean="0"/>
              <a:t>The </a:t>
            </a:r>
            <a:r>
              <a:rPr lang="en-IN" dirty="0"/>
              <a:t>receiver receives </a:t>
            </a:r>
            <a:r>
              <a:rPr lang="en-IN" dirty="0" smtClean="0"/>
              <a:t>O11. </a:t>
            </a:r>
            <a:r>
              <a:rPr lang="en-IN" dirty="0"/>
              <a:t>It is a valid </a:t>
            </a:r>
            <a:r>
              <a:rPr lang="en-IN" dirty="0" err="1"/>
              <a:t>codeword</a:t>
            </a:r>
            <a:r>
              <a:rPr lang="en-IN" dirty="0"/>
              <a:t>. The receiver extracts the </a:t>
            </a:r>
            <a:r>
              <a:rPr lang="en-IN" dirty="0" err="1"/>
              <a:t>dataword</a:t>
            </a:r>
            <a:r>
              <a:rPr lang="en-IN" dirty="0"/>
              <a:t> </a:t>
            </a:r>
            <a:r>
              <a:rPr lang="en-IN" dirty="0" smtClean="0"/>
              <a:t>01 from it.</a:t>
            </a:r>
          </a:p>
          <a:p>
            <a:pPr lvl="1"/>
            <a:endParaRPr lang="en-IN" dirty="0"/>
          </a:p>
          <a:p>
            <a:pPr lvl="1"/>
            <a:r>
              <a:rPr lang="en-IN" dirty="0" smtClean="0"/>
              <a:t>The </a:t>
            </a:r>
            <a:r>
              <a:rPr lang="en-IN" dirty="0" err="1"/>
              <a:t>codeword</a:t>
            </a:r>
            <a:r>
              <a:rPr lang="en-IN" dirty="0"/>
              <a:t> is corrupted during transmission, and 111 is received (the leftmost bit is corrupted). This is not a valid </a:t>
            </a:r>
            <a:r>
              <a:rPr lang="en-IN" dirty="0" err="1"/>
              <a:t>codeword</a:t>
            </a:r>
            <a:r>
              <a:rPr lang="en-IN" dirty="0"/>
              <a:t> and is </a:t>
            </a:r>
            <a:r>
              <a:rPr lang="en-IN" dirty="0" smtClean="0"/>
              <a:t>discarded.</a:t>
            </a:r>
          </a:p>
          <a:p>
            <a:pPr lvl="1"/>
            <a:endParaRPr lang="en-IN" dirty="0"/>
          </a:p>
          <a:p>
            <a:pPr lvl="1"/>
            <a:r>
              <a:rPr lang="en-IN" i="1" dirty="0" smtClean="0"/>
              <a:t>The </a:t>
            </a:r>
            <a:r>
              <a:rPr lang="en-IN" i="1" dirty="0" err="1"/>
              <a:t>codeword</a:t>
            </a:r>
            <a:r>
              <a:rPr lang="en-IN" i="1" dirty="0"/>
              <a:t> is corrupted during transmission, and 000 is received (the right two bits </a:t>
            </a:r>
            <a:r>
              <a:rPr lang="en-IN" i="1" dirty="0" smtClean="0"/>
              <a:t>are corrupted</a:t>
            </a:r>
            <a:r>
              <a:rPr lang="en-IN" i="1" dirty="0"/>
              <a:t>). This is a valid </a:t>
            </a:r>
            <a:r>
              <a:rPr lang="en-IN" i="1" dirty="0" err="1"/>
              <a:t>codeword</a:t>
            </a:r>
            <a:r>
              <a:rPr lang="en-IN" i="1" dirty="0"/>
              <a:t>. The receiver incorrectly extracts the </a:t>
            </a:r>
            <a:r>
              <a:rPr lang="en-IN" i="1" dirty="0" err="1"/>
              <a:t>dataword</a:t>
            </a:r>
            <a:r>
              <a:rPr lang="en-IN" i="1" dirty="0"/>
              <a:t> 00. </a:t>
            </a:r>
            <a:r>
              <a:rPr lang="en-IN" i="1" dirty="0" smtClean="0"/>
              <a:t>Two corrupted </a:t>
            </a:r>
            <a:r>
              <a:rPr lang="en-IN" i="1" dirty="0"/>
              <a:t>bits have made the error undetectable. </a:t>
            </a:r>
            <a:r>
              <a:rPr lang="en-IN" dirty="0"/>
              <a:t/>
            </a:r>
            <a:br>
              <a:rPr lang="en-IN" dirty="0"/>
            </a:br>
            <a:endParaRPr lang="en-IN" dirty="0"/>
          </a:p>
        </p:txBody>
      </p:sp>
    </p:spTree>
    <p:extLst>
      <p:ext uri="{BB962C8B-B14F-4D97-AF65-F5344CB8AC3E}">
        <p14:creationId xmlns:p14="http://schemas.microsoft.com/office/powerpoint/2010/main" val="247369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Correction </a:t>
            </a:r>
          </a:p>
        </p:txBody>
      </p:sp>
      <p:sp>
        <p:nvSpPr>
          <p:cNvPr id="3" name="Content Placeholder 2"/>
          <p:cNvSpPr>
            <a:spLocks noGrp="1"/>
          </p:cNvSpPr>
          <p:nvPr>
            <p:ph idx="1"/>
          </p:nvPr>
        </p:nvSpPr>
        <p:spPr/>
        <p:txBody>
          <a:bodyPr/>
          <a:lstStyle/>
          <a:p>
            <a:r>
              <a:rPr lang="en-IN" dirty="0" smtClean="0"/>
              <a:t>We </a:t>
            </a:r>
            <a:r>
              <a:rPr lang="en-IN" dirty="0"/>
              <a:t>need more redundant bits for error correction than for error detection </a:t>
            </a:r>
            <a:br>
              <a:rPr lang="en-IN" dirty="0"/>
            </a:br>
            <a:endParaRPr lang="en-IN" dirty="0"/>
          </a:p>
        </p:txBody>
      </p:sp>
      <p:pic>
        <p:nvPicPr>
          <p:cNvPr id="4" name="Picture 3"/>
          <p:cNvPicPr>
            <a:picLocks noChangeAspect="1"/>
          </p:cNvPicPr>
          <p:nvPr/>
        </p:nvPicPr>
        <p:blipFill rotWithShape="1">
          <a:blip r:embed="rId2"/>
          <a:srcRect l="756" t="28296" r="961" b="17583"/>
          <a:stretch/>
        </p:blipFill>
        <p:spPr>
          <a:xfrm>
            <a:off x="464852" y="3079750"/>
            <a:ext cx="8214296" cy="3392488"/>
          </a:xfrm>
          <a:prstGeom prst="rect">
            <a:avLst/>
          </a:prstGeom>
        </p:spPr>
      </p:pic>
    </p:spTree>
    <p:extLst>
      <p:ext uri="{BB962C8B-B14F-4D97-AF65-F5344CB8AC3E}">
        <p14:creationId xmlns:p14="http://schemas.microsoft.com/office/powerpoint/2010/main" val="141076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54012"/>
            <a:ext cx="7886700" cy="4351338"/>
          </a:xfrm>
        </p:spPr>
        <p:txBody>
          <a:bodyPr/>
          <a:lstStyle/>
          <a:p>
            <a:r>
              <a:rPr lang="en-IN" dirty="0"/>
              <a:t>Let us add more redundant bits to </a:t>
            </a:r>
            <a:r>
              <a:rPr lang="en-IN" dirty="0" smtClean="0"/>
              <a:t>the previous example to </a:t>
            </a:r>
            <a:r>
              <a:rPr lang="en-IN" dirty="0"/>
              <a:t>see if the receiver can correct an error </a:t>
            </a:r>
            <a:r>
              <a:rPr lang="en-IN" dirty="0" smtClean="0"/>
              <a:t>without knowing </a:t>
            </a:r>
            <a:r>
              <a:rPr lang="en-IN" dirty="0"/>
              <a:t>what was actually sent. </a:t>
            </a:r>
            <a:endParaRPr lang="en-IN" dirty="0" smtClean="0"/>
          </a:p>
          <a:p>
            <a:r>
              <a:rPr lang="en-IN" b="1" i="1" dirty="0" smtClean="0"/>
              <a:t>We </a:t>
            </a:r>
            <a:r>
              <a:rPr lang="en-IN" b="1" i="1" dirty="0"/>
              <a:t>add 3 redundant bits to the 2-bit </a:t>
            </a:r>
            <a:r>
              <a:rPr lang="en-IN" b="1" i="1" dirty="0" err="1"/>
              <a:t>dataword</a:t>
            </a:r>
            <a:r>
              <a:rPr lang="en-IN" b="1" i="1" dirty="0"/>
              <a:t> to make </a:t>
            </a:r>
            <a:r>
              <a:rPr lang="en-IN" b="1" i="1" dirty="0" smtClean="0"/>
              <a:t>5-bit </a:t>
            </a:r>
            <a:r>
              <a:rPr lang="en-IN" b="1" i="1" dirty="0" err="1" smtClean="0"/>
              <a:t>codewords</a:t>
            </a:r>
            <a:r>
              <a:rPr lang="en-IN" b="1" i="1" dirty="0"/>
              <a:t>. </a:t>
            </a:r>
            <a:endParaRPr lang="en-IN" b="1" i="1" dirty="0" smtClean="0"/>
          </a:p>
        </p:txBody>
      </p:sp>
      <p:pic>
        <p:nvPicPr>
          <p:cNvPr id="4" name="Picture 3"/>
          <p:cNvPicPr>
            <a:picLocks noChangeAspect="1"/>
          </p:cNvPicPr>
          <p:nvPr/>
        </p:nvPicPr>
        <p:blipFill>
          <a:blip r:embed="rId2"/>
          <a:stretch>
            <a:fillRect/>
          </a:stretch>
        </p:blipFill>
        <p:spPr>
          <a:xfrm>
            <a:off x="628650" y="2815431"/>
            <a:ext cx="7634301" cy="2856706"/>
          </a:xfrm>
          <a:prstGeom prst="rect">
            <a:avLst/>
          </a:prstGeom>
        </p:spPr>
      </p:pic>
    </p:spTree>
    <p:extLst>
      <p:ext uri="{BB962C8B-B14F-4D97-AF65-F5344CB8AC3E}">
        <p14:creationId xmlns:p14="http://schemas.microsoft.com/office/powerpoint/2010/main" val="244023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314325"/>
            <a:ext cx="8201025" cy="5862638"/>
          </a:xfrm>
        </p:spPr>
        <p:txBody>
          <a:bodyPr>
            <a:normAutofit/>
          </a:bodyPr>
          <a:lstStyle/>
          <a:p>
            <a:r>
              <a:rPr lang="en-IN" dirty="0" smtClean="0"/>
              <a:t>The </a:t>
            </a:r>
            <a:r>
              <a:rPr lang="en-IN" dirty="0" err="1"/>
              <a:t>dataword</a:t>
            </a:r>
            <a:r>
              <a:rPr lang="en-IN" dirty="0"/>
              <a:t> is 01. The sender consults the table </a:t>
            </a:r>
            <a:r>
              <a:rPr lang="en-IN" dirty="0" smtClean="0"/>
              <a:t>to </a:t>
            </a:r>
            <a:r>
              <a:rPr lang="en-IN" dirty="0"/>
              <a:t>create </a:t>
            </a:r>
            <a:r>
              <a:rPr lang="en-IN" dirty="0" smtClean="0"/>
              <a:t>the </a:t>
            </a:r>
            <a:r>
              <a:rPr lang="en-IN" dirty="0" err="1" smtClean="0"/>
              <a:t>codeword</a:t>
            </a:r>
            <a:r>
              <a:rPr lang="en-IN" dirty="0" smtClean="0"/>
              <a:t> </a:t>
            </a:r>
            <a:r>
              <a:rPr lang="en-IN" dirty="0"/>
              <a:t>01011. </a:t>
            </a:r>
            <a:endParaRPr lang="en-IN" dirty="0" smtClean="0"/>
          </a:p>
          <a:p>
            <a:r>
              <a:rPr lang="en-IN" dirty="0" smtClean="0"/>
              <a:t>The </a:t>
            </a:r>
            <a:r>
              <a:rPr lang="en-IN" dirty="0" err="1"/>
              <a:t>codeword</a:t>
            </a:r>
            <a:r>
              <a:rPr lang="en-IN" dirty="0"/>
              <a:t> is corrupted during transmission, and 01001 is </a:t>
            </a:r>
            <a:r>
              <a:rPr lang="en-IN" dirty="0" smtClean="0"/>
              <a:t>received. </a:t>
            </a:r>
          </a:p>
          <a:p>
            <a:r>
              <a:rPr lang="en-IN" dirty="0" smtClean="0"/>
              <a:t>First</a:t>
            </a:r>
            <a:r>
              <a:rPr lang="en-IN" dirty="0"/>
              <a:t>, the receiver finds that the received </a:t>
            </a:r>
            <a:r>
              <a:rPr lang="en-IN" dirty="0" err="1"/>
              <a:t>codeword</a:t>
            </a:r>
            <a:r>
              <a:rPr lang="en-IN" dirty="0"/>
              <a:t> is not in the table</a:t>
            </a:r>
            <a:r>
              <a:rPr lang="en-IN" dirty="0" smtClean="0"/>
              <a:t>.</a:t>
            </a:r>
          </a:p>
          <a:p>
            <a:r>
              <a:rPr lang="en-IN" dirty="0" smtClean="0"/>
              <a:t>This </a:t>
            </a:r>
            <a:r>
              <a:rPr lang="en-IN" dirty="0"/>
              <a:t>means an error has occurred. (Detection must come before correction.) </a:t>
            </a:r>
            <a:endParaRPr lang="en-IN" dirty="0" smtClean="0"/>
          </a:p>
          <a:p>
            <a:r>
              <a:rPr lang="en-IN" dirty="0" smtClean="0"/>
              <a:t>The </a:t>
            </a:r>
            <a:r>
              <a:rPr lang="en-IN" dirty="0"/>
              <a:t>receiver, </a:t>
            </a:r>
            <a:r>
              <a:rPr lang="en-IN" dirty="0" smtClean="0"/>
              <a:t>assuming that </a:t>
            </a:r>
            <a:r>
              <a:rPr lang="en-IN" dirty="0"/>
              <a:t>there is only 1 bit corrupted, uses </a:t>
            </a:r>
            <a:r>
              <a:rPr lang="en-IN" dirty="0" smtClean="0"/>
              <a:t>a strategy </a:t>
            </a:r>
            <a:r>
              <a:rPr lang="en-IN" dirty="0"/>
              <a:t>to guess the correct </a:t>
            </a:r>
            <a:r>
              <a:rPr lang="en-IN" dirty="0" err="1"/>
              <a:t>dataword</a:t>
            </a:r>
            <a:r>
              <a:rPr lang="en-IN" dirty="0"/>
              <a:t>. </a:t>
            </a:r>
            <a:br>
              <a:rPr lang="en-IN" dirty="0"/>
            </a:br>
            <a:endParaRPr lang="en-IN" dirty="0"/>
          </a:p>
        </p:txBody>
      </p:sp>
    </p:spTree>
    <p:extLst>
      <p:ext uri="{BB962C8B-B14F-4D97-AF65-F5344CB8AC3E}">
        <p14:creationId xmlns:p14="http://schemas.microsoft.com/office/powerpoint/2010/main" val="29251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Strategy</a:t>
            </a:r>
            <a:endParaRPr lang="en-IN" dirty="0"/>
          </a:p>
        </p:txBody>
      </p:sp>
      <p:sp>
        <p:nvSpPr>
          <p:cNvPr id="3" name="Content Placeholder 2"/>
          <p:cNvSpPr>
            <a:spLocks noGrp="1"/>
          </p:cNvSpPr>
          <p:nvPr>
            <p:ph idx="1"/>
          </p:nvPr>
        </p:nvSpPr>
        <p:spPr/>
        <p:txBody>
          <a:bodyPr>
            <a:normAutofit fontScale="92500" lnSpcReduction="20000"/>
          </a:bodyPr>
          <a:lstStyle/>
          <a:p>
            <a:r>
              <a:rPr lang="en-IN" dirty="0"/>
              <a:t>Comparing the received </a:t>
            </a:r>
            <a:r>
              <a:rPr lang="en-IN" dirty="0" err="1"/>
              <a:t>codeword</a:t>
            </a:r>
            <a:r>
              <a:rPr lang="en-IN" dirty="0"/>
              <a:t> with the first </a:t>
            </a:r>
            <a:r>
              <a:rPr lang="en-IN" dirty="0" err="1"/>
              <a:t>codeword</a:t>
            </a:r>
            <a:r>
              <a:rPr lang="en-IN" dirty="0"/>
              <a:t> in the table (01001 versus 00000),</a:t>
            </a:r>
            <a:br>
              <a:rPr lang="en-IN" dirty="0"/>
            </a:br>
            <a:r>
              <a:rPr lang="en-IN" dirty="0"/>
              <a:t>the receiver decides that the first </a:t>
            </a:r>
            <a:r>
              <a:rPr lang="en-IN" dirty="0" err="1"/>
              <a:t>codeword</a:t>
            </a:r>
            <a:r>
              <a:rPr lang="en-IN" dirty="0"/>
              <a:t> is not the one that was sent because there are two</a:t>
            </a:r>
            <a:br>
              <a:rPr lang="en-IN" dirty="0"/>
            </a:br>
            <a:r>
              <a:rPr lang="en-IN" dirty="0"/>
              <a:t>different </a:t>
            </a:r>
            <a:r>
              <a:rPr lang="en-IN" dirty="0" smtClean="0"/>
              <a:t>bits.</a:t>
            </a:r>
            <a:endParaRPr lang="en-IN" dirty="0"/>
          </a:p>
          <a:p>
            <a:r>
              <a:rPr lang="en-IN" dirty="0" smtClean="0"/>
              <a:t>By </a:t>
            </a:r>
            <a:r>
              <a:rPr lang="en-IN" dirty="0"/>
              <a:t>the same reasoning, the original </a:t>
            </a:r>
            <a:r>
              <a:rPr lang="en-IN" dirty="0" err="1"/>
              <a:t>codeword</a:t>
            </a:r>
            <a:r>
              <a:rPr lang="en-IN" dirty="0"/>
              <a:t> cannot be the third or fourth one in the table</a:t>
            </a:r>
            <a:r>
              <a:rPr lang="en-IN" dirty="0" smtClean="0"/>
              <a:t>.</a:t>
            </a:r>
            <a:endParaRPr lang="en-IN" dirty="0"/>
          </a:p>
          <a:p>
            <a:r>
              <a:rPr lang="en-IN" dirty="0" smtClean="0"/>
              <a:t>The </a:t>
            </a:r>
            <a:r>
              <a:rPr lang="en-IN" dirty="0"/>
              <a:t>original </a:t>
            </a:r>
            <a:r>
              <a:rPr lang="en-IN" dirty="0" err="1"/>
              <a:t>codeword</a:t>
            </a:r>
            <a:r>
              <a:rPr lang="en-IN" dirty="0"/>
              <a:t> must be the second one in the table because this is the only one </a:t>
            </a:r>
            <a:r>
              <a:rPr lang="en-IN" dirty="0" smtClean="0"/>
              <a:t>that differs </a:t>
            </a:r>
            <a:r>
              <a:rPr lang="en-IN" dirty="0"/>
              <a:t>from the received </a:t>
            </a:r>
            <a:r>
              <a:rPr lang="en-IN" dirty="0" err="1"/>
              <a:t>codeword</a:t>
            </a:r>
            <a:r>
              <a:rPr lang="en-IN" dirty="0"/>
              <a:t> by 1 bit. </a:t>
            </a:r>
            <a:endParaRPr lang="en-IN" dirty="0" smtClean="0"/>
          </a:p>
          <a:p>
            <a:r>
              <a:rPr lang="en-IN" dirty="0" smtClean="0"/>
              <a:t>The </a:t>
            </a:r>
            <a:r>
              <a:rPr lang="en-IN" dirty="0"/>
              <a:t>receiver replaces 01001 with 01011 </a:t>
            </a:r>
            <a:r>
              <a:rPr lang="en-IN" dirty="0" smtClean="0"/>
              <a:t>and consults </a:t>
            </a:r>
            <a:r>
              <a:rPr lang="en-IN" dirty="0"/>
              <a:t>the table to find the </a:t>
            </a:r>
            <a:r>
              <a:rPr lang="en-IN" dirty="0" err="1"/>
              <a:t>dataword</a:t>
            </a:r>
            <a:r>
              <a:rPr lang="en-IN" dirty="0"/>
              <a:t> 01 </a:t>
            </a:r>
            <a:br>
              <a:rPr lang="en-IN" dirty="0"/>
            </a:br>
            <a:endParaRPr lang="en-IN" dirty="0"/>
          </a:p>
        </p:txBody>
      </p:sp>
    </p:spTree>
    <p:extLst>
      <p:ext uri="{BB962C8B-B14F-4D97-AF65-F5344CB8AC3E}">
        <p14:creationId xmlns:p14="http://schemas.microsoft.com/office/powerpoint/2010/main" val="353307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Hamming Distance </a:t>
            </a:r>
          </a:p>
        </p:txBody>
      </p:sp>
      <p:sp>
        <p:nvSpPr>
          <p:cNvPr id="3" name="Content Placeholder 2"/>
          <p:cNvSpPr>
            <a:spLocks noGrp="1"/>
          </p:cNvSpPr>
          <p:nvPr>
            <p:ph idx="1"/>
          </p:nvPr>
        </p:nvSpPr>
        <p:spPr/>
        <p:txBody>
          <a:bodyPr>
            <a:normAutofit fontScale="77500" lnSpcReduction="20000"/>
          </a:bodyPr>
          <a:lstStyle/>
          <a:p>
            <a:r>
              <a:rPr lang="en-IN" dirty="0"/>
              <a:t>The Hamming distance between two words (of the same size) is the number </a:t>
            </a:r>
            <a:r>
              <a:rPr lang="en-IN" dirty="0" smtClean="0"/>
              <a:t>of differences </a:t>
            </a:r>
            <a:r>
              <a:rPr lang="en-IN" dirty="0"/>
              <a:t>between the corresponding bits. </a:t>
            </a:r>
            <a:endParaRPr lang="en-IN" dirty="0" smtClean="0"/>
          </a:p>
          <a:p>
            <a:r>
              <a:rPr lang="en-IN" dirty="0" smtClean="0"/>
              <a:t>Hamming </a:t>
            </a:r>
            <a:r>
              <a:rPr lang="en-IN" dirty="0"/>
              <a:t>distance </a:t>
            </a:r>
            <a:r>
              <a:rPr lang="en-IN" dirty="0" smtClean="0"/>
              <a:t>between two </a:t>
            </a:r>
            <a:r>
              <a:rPr lang="en-IN" dirty="0"/>
              <a:t>words </a:t>
            </a:r>
            <a:r>
              <a:rPr lang="en-IN" i="1" dirty="0"/>
              <a:t>x </a:t>
            </a:r>
            <a:r>
              <a:rPr lang="en-IN" dirty="0"/>
              <a:t>and </a:t>
            </a:r>
            <a:r>
              <a:rPr lang="en-IN" i="1" dirty="0"/>
              <a:t>y </a:t>
            </a:r>
            <a:r>
              <a:rPr lang="en-IN" i="1" dirty="0" smtClean="0"/>
              <a:t>is </a:t>
            </a:r>
            <a:r>
              <a:rPr lang="en-IN" dirty="0" smtClean="0"/>
              <a:t>represented as </a:t>
            </a:r>
            <a:r>
              <a:rPr lang="en-IN" i="1" dirty="0"/>
              <a:t>d(x, y</a:t>
            </a:r>
            <a:r>
              <a:rPr lang="en-IN" i="1" dirty="0" smtClean="0"/>
              <a:t>).</a:t>
            </a:r>
          </a:p>
          <a:p>
            <a:r>
              <a:rPr lang="en-IN" dirty="0" smtClean="0"/>
              <a:t>The </a:t>
            </a:r>
            <a:r>
              <a:rPr lang="en-IN" dirty="0"/>
              <a:t>Hamming distance can easily be found if </a:t>
            </a:r>
            <a:r>
              <a:rPr lang="en-IN" dirty="0" smtClean="0"/>
              <a:t>we </a:t>
            </a:r>
            <a:r>
              <a:rPr lang="en-IN" dirty="0"/>
              <a:t>apply the XOR operation </a:t>
            </a:r>
            <a:r>
              <a:rPr lang="en-IN" dirty="0" smtClean="0"/>
              <a:t>on the two </a:t>
            </a:r>
            <a:r>
              <a:rPr lang="en-IN" dirty="0"/>
              <a:t>words and count the number of </a:t>
            </a:r>
            <a:r>
              <a:rPr lang="en-IN" dirty="0" smtClean="0"/>
              <a:t>1s </a:t>
            </a:r>
            <a:r>
              <a:rPr lang="en-IN" dirty="0"/>
              <a:t>in the result. </a:t>
            </a:r>
            <a:endParaRPr lang="en-IN" dirty="0" smtClean="0"/>
          </a:p>
          <a:p>
            <a:r>
              <a:rPr lang="en-IN" dirty="0" smtClean="0"/>
              <a:t>Note </a:t>
            </a:r>
            <a:r>
              <a:rPr lang="en-IN" dirty="0"/>
              <a:t>that the Hamming distance </a:t>
            </a:r>
            <a:r>
              <a:rPr lang="en-IN" dirty="0" smtClean="0"/>
              <a:t>is a </a:t>
            </a:r>
            <a:r>
              <a:rPr lang="en-IN" dirty="0"/>
              <a:t>value greater than zero</a:t>
            </a:r>
            <a:r>
              <a:rPr lang="en-IN" dirty="0" smtClean="0"/>
              <a:t>.</a:t>
            </a:r>
          </a:p>
          <a:p>
            <a:r>
              <a:rPr lang="en-IN" dirty="0"/>
              <a:t>The Hamming distance d(000, 011) is 2 because 000 </a:t>
            </a:r>
            <a:r>
              <a:rPr lang="en-IN" dirty="0" smtClean="0"/>
              <a:t>XOR </a:t>
            </a:r>
            <a:r>
              <a:rPr lang="en-IN" dirty="0"/>
              <a:t>011 is 011 (two </a:t>
            </a:r>
            <a:r>
              <a:rPr lang="en-IN" dirty="0" smtClean="0"/>
              <a:t>1s).</a:t>
            </a:r>
            <a:endParaRPr lang="en-IN" dirty="0"/>
          </a:p>
          <a:p>
            <a:r>
              <a:rPr lang="en-IN" dirty="0" smtClean="0"/>
              <a:t>The </a:t>
            </a:r>
            <a:r>
              <a:rPr lang="en-IN" dirty="0"/>
              <a:t>Hamming distance d(10101, 11110) is 3 because 10101 </a:t>
            </a:r>
            <a:r>
              <a:rPr lang="en-IN" dirty="0" smtClean="0"/>
              <a:t>XOR </a:t>
            </a:r>
            <a:r>
              <a:rPr lang="en-IN" dirty="0"/>
              <a:t>11110 is 01011 (three </a:t>
            </a:r>
            <a:r>
              <a:rPr lang="en-IN" dirty="0" smtClean="0"/>
              <a:t>1s</a:t>
            </a:r>
            <a:r>
              <a:rPr lang="en-IN" dirty="0"/>
              <a:t>). </a:t>
            </a:r>
            <a:br>
              <a:rPr lang="en-IN" dirty="0"/>
            </a:br>
            <a:r>
              <a:rPr lang="en-IN" dirty="0"/>
              <a:t/>
            </a:r>
            <a:br>
              <a:rPr lang="en-IN" dirty="0"/>
            </a:br>
            <a:endParaRPr lang="en-IN" dirty="0"/>
          </a:p>
        </p:txBody>
      </p:sp>
    </p:spTree>
    <p:extLst>
      <p:ext uri="{BB962C8B-B14F-4D97-AF65-F5344CB8AC3E}">
        <p14:creationId xmlns:p14="http://schemas.microsoft.com/office/powerpoint/2010/main" val="1054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Responsibilities</a:t>
            </a:r>
            <a:endParaRPr lang="en-IN" dirty="0"/>
          </a:p>
        </p:txBody>
      </p:sp>
      <p:sp>
        <p:nvSpPr>
          <p:cNvPr id="3" name="Content Placeholder 2"/>
          <p:cNvSpPr>
            <a:spLocks noGrp="1"/>
          </p:cNvSpPr>
          <p:nvPr>
            <p:ph idx="1"/>
          </p:nvPr>
        </p:nvSpPr>
        <p:spPr>
          <a:xfrm>
            <a:off x="628649" y="1825625"/>
            <a:ext cx="8158163" cy="4775200"/>
          </a:xfrm>
        </p:spPr>
        <p:txBody>
          <a:bodyPr>
            <a:normAutofit/>
          </a:bodyPr>
          <a:lstStyle/>
          <a:p>
            <a:r>
              <a:rPr lang="en-IN" dirty="0" smtClean="0"/>
              <a:t>Framing</a:t>
            </a:r>
          </a:p>
          <a:p>
            <a:pPr lvl="1"/>
            <a:r>
              <a:rPr lang="en-IN" dirty="0" smtClean="0"/>
              <a:t>The </a:t>
            </a:r>
            <a:r>
              <a:rPr lang="en-IN" dirty="0"/>
              <a:t>stream of bits received from the network </a:t>
            </a:r>
            <a:r>
              <a:rPr lang="en-IN" dirty="0" smtClean="0"/>
              <a:t>layer is divided into </a:t>
            </a:r>
            <a:r>
              <a:rPr lang="en-IN" dirty="0"/>
              <a:t>manageable data units called frames. </a:t>
            </a:r>
            <a:endParaRPr lang="en-IN" dirty="0" smtClean="0"/>
          </a:p>
          <a:p>
            <a:r>
              <a:rPr lang="en-IN" dirty="0" smtClean="0"/>
              <a:t>Addressing</a:t>
            </a:r>
          </a:p>
          <a:p>
            <a:pPr lvl="1"/>
            <a:r>
              <a:rPr lang="en-IN" dirty="0" smtClean="0"/>
              <a:t>A header is added </a:t>
            </a:r>
            <a:r>
              <a:rPr lang="en-IN" dirty="0"/>
              <a:t>to the frame to define the addresses of the sender and receiver of the frame. </a:t>
            </a:r>
            <a:endParaRPr lang="en-IN" dirty="0" smtClean="0"/>
          </a:p>
          <a:p>
            <a:r>
              <a:rPr lang="en-IN" dirty="0" smtClean="0"/>
              <a:t>Flow control</a:t>
            </a:r>
          </a:p>
          <a:p>
            <a:pPr lvl="1"/>
            <a:r>
              <a:rPr lang="en-IN" dirty="0"/>
              <a:t>If the </a:t>
            </a:r>
            <a:r>
              <a:rPr lang="en-IN" dirty="0" smtClean="0"/>
              <a:t>data absorption rate </a:t>
            </a:r>
            <a:r>
              <a:rPr lang="en-IN" dirty="0"/>
              <a:t>at </a:t>
            </a:r>
            <a:r>
              <a:rPr lang="en-IN" dirty="0" smtClean="0"/>
              <a:t>the </a:t>
            </a:r>
            <a:r>
              <a:rPr lang="en-IN" dirty="0"/>
              <a:t>receiver is less than the </a:t>
            </a:r>
            <a:r>
              <a:rPr lang="en-IN" dirty="0" smtClean="0"/>
              <a:t>data production rate in </a:t>
            </a:r>
            <a:r>
              <a:rPr lang="en-IN" dirty="0"/>
              <a:t>the sender, </a:t>
            </a:r>
            <a:r>
              <a:rPr lang="en-IN" dirty="0" smtClean="0"/>
              <a:t>a </a:t>
            </a:r>
            <a:r>
              <a:rPr lang="en-IN" dirty="0"/>
              <a:t>flow control mechanism </a:t>
            </a:r>
            <a:r>
              <a:rPr lang="en-IN" dirty="0" smtClean="0"/>
              <a:t>is imposed to </a:t>
            </a:r>
            <a:r>
              <a:rPr lang="en-IN" dirty="0"/>
              <a:t>avoid overwhelming the receiver. </a:t>
            </a:r>
            <a:endParaRPr lang="en-IN" dirty="0" smtClean="0"/>
          </a:p>
        </p:txBody>
      </p:sp>
    </p:spTree>
    <p:extLst>
      <p:ext uri="{BB962C8B-B14F-4D97-AF65-F5344CB8AC3E}">
        <p14:creationId xmlns:p14="http://schemas.microsoft.com/office/powerpoint/2010/main" val="373605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Minimum Hamming Distance </a:t>
            </a:r>
          </a:p>
        </p:txBody>
      </p:sp>
      <p:sp>
        <p:nvSpPr>
          <p:cNvPr id="3" name="Content Placeholder 2"/>
          <p:cNvSpPr>
            <a:spLocks noGrp="1"/>
          </p:cNvSpPr>
          <p:nvPr>
            <p:ph idx="1"/>
          </p:nvPr>
        </p:nvSpPr>
        <p:spPr/>
        <p:txBody>
          <a:bodyPr>
            <a:normAutofit fontScale="92500" lnSpcReduction="10000"/>
          </a:bodyPr>
          <a:lstStyle/>
          <a:p>
            <a:r>
              <a:rPr lang="en-IN" dirty="0"/>
              <a:t>Although the concept of the Hamming distance is the central point in dealing with </a:t>
            </a:r>
            <a:r>
              <a:rPr lang="en-IN" dirty="0" smtClean="0"/>
              <a:t>error detection </a:t>
            </a:r>
            <a:r>
              <a:rPr lang="en-IN" dirty="0"/>
              <a:t>and correction codes, the measurement that is used for designing a code is </a:t>
            </a:r>
            <a:r>
              <a:rPr lang="en-IN" dirty="0" smtClean="0"/>
              <a:t>the minimum </a:t>
            </a:r>
            <a:r>
              <a:rPr lang="en-IN" dirty="0"/>
              <a:t>Hamming distance. </a:t>
            </a:r>
            <a:endParaRPr lang="en-IN" dirty="0" smtClean="0"/>
          </a:p>
          <a:p>
            <a:r>
              <a:rPr lang="en-IN" dirty="0" smtClean="0"/>
              <a:t>In </a:t>
            </a:r>
            <a:r>
              <a:rPr lang="en-IN" dirty="0"/>
              <a:t>a set of words, the minimum Hamming distance is </a:t>
            </a:r>
            <a:r>
              <a:rPr lang="en-IN" dirty="0" smtClean="0"/>
              <a:t>the smallest </a:t>
            </a:r>
            <a:r>
              <a:rPr lang="en-IN" dirty="0"/>
              <a:t>Hamming distance between all possible pairs. </a:t>
            </a:r>
            <a:endParaRPr lang="en-IN" dirty="0" smtClean="0"/>
          </a:p>
          <a:p>
            <a:r>
              <a:rPr lang="en-IN" dirty="0" smtClean="0"/>
              <a:t>We </a:t>
            </a:r>
            <a:r>
              <a:rPr lang="en-IN" dirty="0"/>
              <a:t>use </a:t>
            </a:r>
            <a:r>
              <a:rPr lang="en-IN" dirty="0" err="1"/>
              <a:t>d</a:t>
            </a:r>
            <a:r>
              <a:rPr lang="en-IN" baseline="-25000" dirty="0" err="1"/>
              <a:t>min</a:t>
            </a:r>
            <a:r>
              <a:rPr lang="en-IN" dirty="0"/>
              <a:t> to define the minimum Hamming distance in a coding scheme. </a:t>
            </a:r>
            <a:endParaRPr lang="en-IN" dirty="0" smtClean="0"/>
          </a:p>
          <a:p>
            <a:r>
              <a:rPr lang="en-IN" dirty="0" smtClean="0"/>
              <a:t>To </a:t>
            </a:r>
            <a:r>
              <a:rPr lang="en-IN" dirty="0"/>
              <a:t>find this value, we find the </a:t>
            </a:r>
            <a:r>
              <a:rPr lang="en-IN" dirty="0" smtClean="0"/>
              <a:t>Hamming distances </a:t>
            </a:r>
            <a:r>
              <a:rPr lang="en-IN" dirty="0"/>
              <a:t>between all words and select the smallest one. </a:t>
            </a:r>
            <a:br>
              <a:rPr lang="en-IN" dirty="0"/>
            </a:br>
            <a:endParaRPr lang="en-IN" dirty="0"/>
          </a:p>
        </p:txBody>
      </p:sp>
    </p:spTree>
    <p:extLst>
      <p:ext uri="{BB962C8B-B14F-4D97-AF65-F5344CB8AC3E}">
        <p14:creationId xmlns:p14="http://schemas.microsoft.com/office/powerpoint/2010/main" val="158694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Find the minimum Hamming distance of the coding scheme </a:t>
            </a:r>
          </a:p>
        </p:txBody>
      </p:sp>
      <p:sp>
        <p:nvSpPr>
          <p:cNvPr id="3" name="Content Placeholder 2"/>
          <p:cNvSpPr>
            <a:spLocks noGrp="1"/>
          </p:cNvSpPr>
          <p:nvPr>
            <p:ph idx="1"/>
          </p:nvPr>
        </p:nvSpPr>
        <p:spPr>
          <a:xfrm>
            <a:off x="214313" y="3562882"/>
            <a:ext cx="8715374" cy="2128306"/>
          </a:xfrm>
        </p:spPr>
        <p:txBody>
          <a:bodyPr>
            <a:noAutofit/>
          </a:bodyPr>
          <a:lstStyle/>
          <a:p>
            <a:r>
              <a:rPr lang="en-IN" sz="2400" dirty="0" smtClean="0"/>
              <a:t>d(000,011) = 2     d(000,101) = 2       d(000,110) = 2</a:t>
            </a:r>
          </a:p>
          <a:p>
            <a:r>
              <a:rPr lang="en-IN" sz="2400" dirty="0" smtClean="0"/>
              <a:t>d(011,101) </a:t>
            </a:r>
            <a:r>
              <a:rPr lang="en-IN" sz="2400" dirty="0"/>
              <a:t>= 2     </a:t>
            </a:r>
            <a:r>
              <a:rPr lang="en-IN" sz="2400" dirty="0" smtClean="0"/>
              <a:t>d(011,110) </a:t>
            </a:r>
            <a:r>
              <a:rPr lang="en-IN" sz="2400" dirty="0"/>
              <a:t>= 2       </a:t>
            </a:r>
            <a:r>
              <a:rPr lang="en-IN" sz="2400" dirty="0" smtClean="0"/>
              <a:t>d(101,110</a:t>
            </a:r>
            <a:r>
              <a:rPr lang="en-IN" sz="2400" dirty="0"/>
              <a:t>) = </a:t>
            </a:r>
            <a:r>
              <a:rPr lang="en-IN" sz="2400" dirty="0" smtClean="0"/>
              <a:t>2</a:t>
            </a:r>
          </a:p>
          <a:p>
            <a:r>
              <a:rPr lang="en-IN" sz="2400" dirty="0" err="1" smtClean="0"/>
              <a:t>d</a:t>
            </a:r>
            <a:r>
              <a:rPr lang="en-IN" sz="2400" baseline="-25000" dirty="0" err="1" smtClean="0"/>
              <a:t>min</a:t>
            </a:r>
            <a:r>
              <a:rPr lang="en-IN" sz="2400" dirty="0" smtClean="0"/>
              <a:t> = 2</a:t>
            </a:r>
          </a:p>
          <a:p>
            <a:r>
              <a:rPr lang="en-IN" sz="2400" dirty="0" smtClean="0"/>
              <a:t>Any </a:t>
            </a:r>
            <a:r>
              <a:rPr lang="en-IN" sz="2400" dirty="0"/>
              <a:t>coding </a:t>
            </a:r>
            <a:r>
              <a:rPr lang="en-IN" sz="2400" dirty="0" smtClean="0"/>
              <a:t>scheme needs </a:t>
            </a:r>
            <a:r>
              <a:rPr lang="en-IN" sz="2400" dirty="0"/>
              <a:t>to have at least three parameters: the </a:t>
            </a:r>
            <a:r>
              <a:rPr lang="en-IN" sz="2400" dirty="0" err="1"/>
              <a:t>codeword</a:t>
            </a:r>
            <a:r>
              <a:rPr lang="en-IN" sz="2400" dirty="0"/>
              <a:t> size </a:t>
            </a:r>
            <a:r>
              <a:rPr lang="en-IN" sz="2400" i="1" dirty="0"/>
              <a:t>n, </a:t>
            </a:r>
            <a:r>
              <a:rPr lang="en-IN" sz="2400" dirty="0"/>
              <a:t>the </a:t>
            </a:r>
            <a:r>
              <a:rPr lang="en-IN" sz="2400" dirty="0" err="1"/>
              <a:t>dataword</a:t>
            </a:r>
            <a:r>
              <a:rPr lang="en-IN" sz="2400" dirty="0"/>
              <a:t> size </a:t>
            </a:r>
            <a:r>
              <a:rPr lang="en-IN" sz="2400" i="1" dirty="0"/>
              <a:t>k, </a:t>
            </a:r>
            <a:r>
              <a:rPr lang="en-IN" sz="2400" dirty="0" smtClean="0"/>
              <a:t>and the </a:t>
            </a:r>
            <a:r>
              <a:rPr lang="en-IN" sz="2400" dirty="0"/>
              <a:t>minimum Hamming distance </a:t>
            </a:r>
            <a:r>
              <a:rPr lang="en-IN" sz="2400" i="1" dirty="0" err="1"/>
              <a:t>d</a:t>
            </a:r>
            <a:r>
              <a:rPr lang="en-IN" sz="2400" i="1" baseline="-25000" dirty="0" err="1"/>
              <a:t>min</a:t>
            </a:r>
            <a:r>
              <a:rPr lang="en-IN" sz="2400" i="1" dirty="0"/>
              <a:t>. </a:t>
            </a:r>
          </a:p>
          <a:p>
            <a:r>
              <a:rPr lang="en-IN" sz="2400" dirty="0" smtClean="0"/>
              <a:t>A </a:t>
            </a:r>
            <a:r>
              <a:rPr lang="en-IN" sz="2400" dirty="0"/>
              <a:t>coding scheme C is written as </a:t>
            </a:r>
            <a:r>
              <a:rPr lang="en-IN" sz="2400" i="1" dirty="0"/>
              <a:t>C(n, k) </a:t>
            </a:r>
            <a:r>
              <a:rPr lang="en-IN" sz="2400" dirty="0"/>
              <a:t>with </a:t>
            </a:r>
            <a:r>
              <a:rPr lang="en-IN" sz="2400" dirty="0" smtClean="0"/>
              <a:t>a separate </a:t>
            </a:r>
            <a:r>
              <a:rPr lang="en-IN" sz="2400" dirty="0"/>
              <a:t>expression for </a:t>
            </a:r>
            <a:r>
              <a:rPr lang="en-IN" sz="2400" i="1" dirty="0" err="1" smtClean="0"/>
              <a:t>d</a:t>
            </a:r>
            <a:r>
              <a:rPr lang="en-IN" sz="2400" i="1" baseline="-25000" dirty="0" err="1" smtClean="0"/>
              <a:t>min</a:t>
            </a:r>
            <a:r>
              <a:rPr lang="en-IN" sz="2400" i="1" dirty="0" smtClean="0"/>
              <a:t>.</a:t>
            </a:r>
            <a:r>
              <a:rPr lang="en-IN" sz="2400" dirty="0" smtClean="0"/>
              <a:t> </a:t>
            </a:r>
            <a:r>
              <a:rPr lang="en-IN" sz="2400" dirty="0"/>
              <a:t/>
            </a:r>
            <a:br>
              <a:rPr lang="en-IN" sz="2400" dirty="0"/>
            </a:br>
            <a:endParaRPr lang="en-IN" sz="2400" dirty="0"/>
          </a:p>
        </p:txBody>
      </p:sp>
      <p:pic>
        <p:nvPicPr>
          <p:cNvPr id="4" name="Picture 3"/>
          <p:cNvPicPr>
            <a:picLocks noChangeAspect="1"/>
          </p:cNvPicPr>
          <p:nvPr/>
        </p:nvPicPr>
        <p:blipFill>
          <a:blip r:embed="rId2"/>
          <a:stretch>
            <a:fillRect/>
          </a:stretch>
        </p:blipFill>
        <p:spPr>
          <a:xfrm>
            <a:off x="2473365" y="1690689"/>
            <a:ext cx="4197269" cy="1558717"/>
          </a:xfrm>
          <a:prstGeom prst="rect">
            <a:avLst/>
          </a:prstGeom>
        </p:spPr>
      </p:pic>
    </p:spTree>
    <p:extLst>
      <p:ext uri="{BB962C8B-B14F-4D97-AF65-F5344CB8AC3E}">
        <p14:creationId xmlns:p14="http://schemas.microsoft.com/office/powerpoint/2010/main" val="3672588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Hamming Distance and Error</a:t>
            </a:r>
            <a:r>
              <a:rPr lang="en-IN" dirty="0"/>
              <a:t> </a:t>
            </a:r>
          </a:p>
        </p:txBody>
      </p:sp>
      <p:sp>
        <p:nvSpPr>
          <p:cNvPr id="3" name="Content Placeholder 2"/>
          <p:cNvSpPr>
            <a:spLocks noGrp="1"/>
          </p:cNvSpPr>
          <p:nvPr>
            <p:ph idx="1"/>
          </p:nvPr>
        </p:nvSpPr>
        <p:spPr/>
        <p:txBody>
          <a:bodyPr>
            <a:normAutofit fontScale="92500"/>
          </a:bodyPr>
          <a:lstStyle/>
          <a:p>
            <a:r>
              <a:rPr lang="en-IN" dirty="0"/>
              <a:t>When a </a:t>
            </a:r>
            <a:r>
              <a:rPr lang="en-IN" dirty="0" err="1" smtClean="0"/>
              <a:t>codeword</a:t>
            </a:r>
            <a:r>
              <a:rPr lang="en-IN" dirty="0" smtClean="0"/>
              <a:t> is </a:t>
            </a:r>
            <a:r>
              <a:rPr lang="en-IN" dirty="0"/>
              <a:t>corrupted during transmission, the Hamming distance between the sent and received </a:t>
            </a:r>
            <a:r>
              <a:rPr lang="en-IN" dirty="0" err="1"/>
              <a:t>codewords</a:t>
            </a:r>
            <a:r>
              <a:rPr lang="en-IN" dirty="0"/>
              <a:t> is the number of bits affected by the error. </a:t>
            </a:r>
            <a:endParaRPr lang="en-IN" dirty="0" smtClean="0"/>
          </a:p>
          <a:p>
            <a:r>
              <a:rPr lang="en-IN" dirty="0" smtClean="0"/>
              <a:t>In </a:t>
            </a:r>
            <a:r>
              <a:rPr lang="en-IN" dirty="0"/>
              <a:t>other words, the Hamming </a:t>
            </a:r>
            <a:r>
              <a:rPr lang="en-IN" dirty="0" smtClean="0"/>
              <a:t>distance between </a:t>
            </a:r>
            <a:r>
              <a:rPr lang="en-IN" dirty="0"/>
              <a:t>the received </a:t>
            </a:r>
            <a:r>
              <a:rPr lang="en-IN" dirty="0" err="1"/>
              <a:t>codeword</a:t>
            </a:r>
            <a:r>
              <a:rPr lang="en-IN" dirty="0"/>
              <a:t> and the sent </a:t>
            </a:r>
            <a:r>
              <a:rPr lang="en-IN" dirty="0" err="1"/>
              <a:t>codeword</a:t>
            </a:r>
            <a:r>
              <a:rPr lang="en-IN" dirty="0"/>
              <a:t> is the number </a:t>
            </a:r>
            <a:r>
              <a:rPr lang="en-IN" dirty="0" smtClean="0"/>
              <a:t>of bits </a:t>
            </a:r>
            <a:r>
              <a:rPr lang="en-IN" dirty="0"/>
              <a:t>that are </a:t>
            </a:r>
            <a:r>
              <a:rPr lang="en-IN" dirty="0" smtClean="0"/>
              <a:t>corrupted during </a:t>
            </a:r>
            <a:r>
              <a:rPr lang="en-IN" dirty="0"/>
              <a:t>transmission. </a:t>
            </a:r>
            <a:endParaRPr lang="en-IN" dirty="0" smtClean="0"/>
          </a:p>
          <a:p>
            <a:r>
              <a:rPr lang="en-IN" dirty="0" smtClean="0"/>
              <a:t>For </a:t>
            </a:r>
            <a:r>
              <a:rPr lang="en-IN" dirty="0"/>
              <a:t>example, </a:t>
            </a:r>
            <a:r>
              <a:rPr lang="en-IN" dirty="0" smtClean="0"/>
              <a:t>if the </a:t>
            </a:r>
            <a:r>
              <a:rPr lang="en-IN" dirty="0" err="1"/>
              <a:t>codeword</a:t>
            </a:r>
            <a:r>
              <a:rPr lang="en-IN" dirty="0"/>
              <a:t> 00000 is sent and 01101 is received, 3 </a:t>
            </a:r>
            <a:r>
              <a:rPr lang="en-IN" dirty="0" smtClean="0"/>
              <a:t>bits are </a:t>
            </a:r>
            <a:r>
              <a:rPr lang="en-IN" dirty="0"/>
              <a:t>in error and the Hamming distance between the two is </a:t>
            </a:r>
            <a:r>
              <a:rPr lang="en-IN" dirty="0" smtClean="0"/>
              <a:t>d(00000</a:t>
            </a:r>
            <a:r>
              <a:rPr lang="en-IN" i="1" dirty="0" smtClean="0"/>
              <a:t>, </a:t>
            </a:r>
            <a:r>
              <a:rPr lang="en-IN" dirty="0"/>
              <a:t>01101) =3. </a:t>
            </a:r>
            <a:br>
              <a:rPr lang="en-IN" dirty="0"/>
            </a:br>
            <a:endParaRPr lang="en-IN" dirty="0"/>
          </a:p>
        </p:txBody>
      </p:sp>
    </p:spTree>
    <p:extLst>
      <p:ext uri="{BB962C8B-B14F-4D97-AF65-F5344CB8AC3E}">
        <p14:creationId xmlns:p14="http://schemas.microsoft.com/office/powerpoint/2010/main" val="947717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Minimum Distance for </a:t>
            </a:r>
            <a:r>
              <a:rPr lang="en-IN" i="1" dirty="0" smtClean="0"/>
              <a:t>Detection</a:t>
            </a:r>
            <a:r>
              <a:rPr lang="en-IN" dirty="0" smtClean="0"/>
              <a:t> </a:t>
            </a:r>
            <a:r>
              <a:rPr lang="en-IN" dirty="0" err="1" smtClean="0"/>
              <a:t>upto</a:t>
            </a:r>
            <a:r>
              <a:rPr lang="en-IN" dirty="0" smtClean="0"/>
              <a:t> </a:t>
            </a:r>
            <a:r>
              <a:rPr lang="en-IN" dirty="0" err="1" smtClean="0"/>
              <a:t>sbit</a:t>
            </a:r>
            <a:r>
              <a:rPr lang="en-IN" dirty="0" smtClean="0"/>
              <a:t> </a:t>
            </a:r>
            <a:r>
              <a:rPr lang="en-IN" i="1" dirty="0" smtClean="0"/>
              <a:t>Errors</a:t>
            </a:r>
            <a:endParaRPr lang="en-IN" dirty="0"/>
          </a:p>
        </p:txBody>
      </p:sp>
      <p:sp>
        <p:nvSpPr>
          <p:cNvPr id="3" name="Content Placeholder 2"/>
          <p:cNvSpPr>
            <a:spLocks noGrp="1"/>
          </p:cNvSpPr>
          <p:nvPr>
            <p:ph idx="1"/>
          </p:nvPr>
        </p:nvSpPr>
        <p:spPr>
          <a:xfrm>
            <a:off x="628650" y="1825625"/>
            <a:ext cx="7886700" cy="4718050"/>
          </a:xfrm>
        </p:spPr>
        <p:txBody>
          <a:bodyPr>
            <a:normAutofit fontScale="85000" lnSpcReduction="10000"/>
          </a:bodyPr>
          <a:lstStyle/>
          <a:p>
            <a:r>
              <a:rPr lang="en-IN" dirty="0" smtClean="0"/>
              <a:t>If </a:t>
            </a:r>
            <a:r>
              <a:rPr lang="en-IN" dirty="0"/>
              <a:t>s errors occur during transmission, the Hamming distance between </a:t>
            </a:r>
            <a:r>
              <a:rPr lang="en-IN" dirty="0" smtClean="0"/>
              <a:t>the sent </a:t>
            </a:r>
            <a:r>
              <a:rPr lang="en-IN" dirty="0" err="1"/>
              <a:t>codeword</a:t>
            </a:r>
            <a:r>
              <a:rPr lang="en-IN" dirty="0"/>
              <a:t> and received </a:t>
            </a:r>
            <a:r>
              <a:rPr lang="en-IN" dirty="0" err="1"/>
              <a:t>codeword</a:t>
            </a:r>
            <a:r>
              <a:rPr lang="en-IN" dirty="0"/>
              <a:t> is s. </a:t>
            </a:r>
            <a:endParaRPr lang="en-IN" dirty="0" smtClean="0"/>
          </a:p>
          <a:p>
            <a:r>
              <a:rPr lang="en-IN" dirty="0" smtClean="0"/>
              <a:t>If </a:t>
            </a:r>
            <a:r>
              <a:rPr lang="en-IN" dirty="0"/>
              <a:t>our code is to detect up to s errors, the minimum distance between the valid codes must be s + 1, so that the received </a:t>
            </a:r>
            <a:r>
              <a:rPr lang="en-IN" dirty="0" err="1"/>
              <a:t>codeword</a:t>
            </a:r>
            <a:r>
              <a:rPr lang="en-IN" dirty="0"/>
              <a:t> </a:t>
            </a:r>
            <a:r>
              <a:rPr lang="en-IN" dirty="0" smtClean="0"/>
              <a:t>does not </a:t>
            </a:r>
            <a:r>
              <a:rPr lang="en-IN" dirty="0"/>
              <a:t>match a valid </a:t>
            </a:r>
            <a:r>
              <a:rPr lang="en-IN" dirty="0" err="1"/>
              <a:t>codeword</a:t>
            </a:r>
            <a:r>
              <a:rPr lang="en-IN" dirty="0"/>
              <a:t>. </a:t>
            </a:r>
            <a:endParaRPr lang="en-IN" dirty="0" smtClean="0"/>
          </a:p>
          <a:p>
            <a:r>
              <a:rPr lang="en-IN" dirty="0" smtClean="0"/>
              <a:t>The </a:t>
            </a:r>
            <a:r>
              <a:rPr lang="en-IN" dirty="0"/>
              <a:t>distances are not enough (s + 1) for the receiver to accept it as valid. </a:t>
            </a:r>
            <a:endParaRPr lang="en-IN" dirty="0" smtClean="0"/>
          </a:p>
          <a:p>
            <a:r>
              <a:rPr lang="en-IN" dirty="0" smtClean="0"/>
              <a:t>The error </a:t>
            </a:r>
            <a:r>
              <a:rPr lang="en-IN" dirty="0"/>
              <a:t>will be detected. </a:t>
            </a:r>
            <a:endParaRPr lang="en-IN" dirty="0" smtClean="0"/>
          </a:p>
          <a:p>
            <a:r>
              <a:rPr lang="en-IN" dirty="0" smtClean="0"/>
              <a:t>We </a:t>
            </a:r>
            <a:r>
              <a:rPr lang="en-IN" dirty="0"/>
              <a:t>need to clarify a point here: Although a code with </a:t>
            </a:r>
            <a:r>
              <a:rPr lang="en-IN" i="1" dirty="0" err="1"/>
              <a:t>d</a:t>
            </a:r>
            <a:r>
              <a:rPr lang="en-IN" i="1" baseline="-25000" dirty="0" err="1"/>
              <a:t>min</a:t>
            </a:r>
            <a:r>
              <a:rPr lang="en-IN" i="1" dirty="0"/>
              <a:t> </a:t>
            </a:r>
            <a:r>
              <a:rPr lang="en-IN" dirty="0"/>
              <a:t>=s + 1 may be able to detect more than s errors in some special cases, only s or fewer errors </a:t>
            </a:r>
            <a:r>
              <a:rPr lang="en-IN" dirty="0" smtClean="0"/>
              <a:t>are guaranteed </a:t>
            </a:r>
            <a:r>
              <a:rPr lang="en-IN" dirty="0"/>
              <a:t>to be detected. </a:t>
            </a:r>
            <a:br>
              <a:rPr lang="en-IN" dirty="0"/>
            </a:br>
            <a:r>
              <a:rPr lang="en-IN" dirty="0"/>
              <a:t/>
            </a:r>
            <a:br>
              <a:rPr lang="en-IN" dirty="0"/>
            </a:br>
            <a:endParaRPr lang="en-IN" dirty="0"/>
          </a:p>
        </p:txBody>
      </p:sp>
    </p:spTree>
    <p:extLst>
      <p:ext uri="{BB962C8B-B14F-4D97-AF65-F5344CB8AC3E}">
        <p14:creationId xmlns:p14="http://schemas.microsoft.com/office/powerpoint/2010/main" val="359252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Minimum Distance for Detection</a:t>
            </a:r>
            <a:r>
              <a:rPr lang="en-IN" dirty="0"/>
              <a:t> </a:t>
            </a:r>
            <a:r>
              <a:rPr lang="en-IN" dirty="0" err="1"/>
              <a:t>upto</a:t>
            </a:r>
            <a:r>
              <a:rPr lang="en-IN" dirty="0"/>
              <a:t> </a:t>
            </a:r>
            <a:r>
              <a:rPr lang="en-IN" dirty="0" err="1"/>
              <a:t>sbit</a:t>
            </a:r>
            <a:r>
              <a:rPr lang="en-IN" dirty="0"/>
              <a:t> </a:t>
            </a:r>
            <a:r>
              <a:rPr lang="en-IN" i="1" dirty="0"/>
              <a:t>Errors</a:t>
            </a:r>
            <a:endParaRPr lang="en-IN" dirty="0"/>
          </a:p>
        </p:txBody>
      </p:sp>
      <p:sp>
        <p:nvSpPr>
          <p:cNvPr id="3" name="Content Placeholder 2"/>
          <p:cNvSpPr>
            <a:spLocks noGrp="1"/>
          </p:cNvSpPr>
          <p:nvPr>
            <p:ph idx="1"/>
          </p:nvPr>
        </p:nvSpPr>
        <p:spPr/>
        <p:txBody>
          <a:bodyPr/>
          <a:lstStyle/>
          <a:p>
            <a:r>
              <a:rPr lang="en-IN" dirty="0"/>
              <a:t>The minimum Hamming distance for our first code scheme </a:t>
            </a:r>
            <a:r>
              <a:rPr lang="en-IN" dirty="0" smtClean="0"/>
              <a:t>is </a:t>
            </a:r>
            <a:r>
              <a:rPr lang="en-IN" dirty="0"/>
              <a:t>2. This code </a:t>
            </a:r>
            <a:r>
              <a:rPr lang="en-IN" dirty="0" smtClean="0"/>
              <a:t>guarantees detection </a:t>
            </a:r>
            <a:r>
              <a:rPr lang="en-IN" dirty="0"/>
              <a:t>of only a single error. </a:t>
            </a:r>
            <a:endParaRPr lang="en-IN" dirty="0" smtClean="0"/>
          </a:p>
          <a:p>
            <a:r>
              <a:rPr lang="en-IN" dirty="0" smtClean="0"/>
              <a:t>For </a:t>
            </a:r>
            <a:r>
              <a:rPr lang="en-IN" dirty="0"/>
              <a:t>example, if the third </a:t>
            </a:r>
            <a:r>
              <a:rPr lang="en-IN" dirty="0" err="1"/>
              <a:t>codeword</a:t>
            </a:r>
            <a:r>
              <a:rPr lang="en-IN" dirty="0"/>
              <a:t> </a:t>
            </a:r>
            <a:r>
              <a:rPr lang="en-IN" dirty="0" smtClean="0"/>
              <a:t>(101</a:t>
            </a:r>
            <a:r>
              <a:rPr lang="en-IN" dirty="0"/>
              <a:t>) is sent and one </a:t>
            </a:r>
            <a:r>
              <a:rPr lang="en-IN" dirty="0" smtClean="0"/>
              <a:t>error occurs</a:t>
            </a:r>
            <a:r>
              <a:rPr lang="en-IN" dirty="0"/>
              <a:t>, the received </a:t>
            </a:r>
            <a:r>
              <a:rPr lang="en-IN" dirty="0" err="1"/>
              <a:t>codeword</a:t>
            </a:r>
            <a:r>
              <a:rPr lang="en-IN" dirty="0"/>
              <a:t> does not match any valid </a:t>
            </a:r>
            <a:r>
              <a:rPr lang="en-IN" dirty="0" err="1"/>
              <a:t>codeword</a:t>
            </a:r>
            <a:r>
              <a:rPr lang="en-IN" dirty="0"/>
              <a:t>. </a:t>
            </a:r>
            <a:endParaRPr lang="en-IN" dirty="0" smtClean="0"/>
          </a:p>
          <a:p>
            <a:r>
              <a:rPr lang="en-IN" dirty="0" smtClean="0"/>
              <a:t>If </a:t>
            </a:r>
            <a:r>
              <a:rPr lang="en-IN" dirty="0"/>
              <a:t>two errors occur, </a:t>
            </a:r>
            <a:r>
              <a:rPr lang="en-IN" dirty="0" smtClean="0"/>
              <a:t>however, the </a:t>
            </a:r>
            <a:r>
              <a:rPr lang="en-IN" dirty="0"/>
              <a:t>received </a:t>
            </a:r>
            <a:r>
              <a:rPr lang="en-IN" dirty="0" err="1"/>
              <a:t>codeword</a:t>
            </a:r>
            <a:r>
              <a:rPr lang="en-IN" dirty="0"/>
              <a:t> may match a valid </a:t>
            </a:r>
            <a:r>
              <a:rPr lang="en-IN" dirty="0" err="1"/>
              <a:t>codeword</a:t>
            </a:r>
            <a:r>
              <a:rPr lang="en-IN" dirty="0"/>
              <a:t> and the errors are not detected. </a:t>
            </a:r>
            <a:br>
              <a:rPr lang="en-IN" dirty="0"/>
            </a:br>
            <a:endParaRPr lang="en-IN" dirty="0"/>
          </a:p>
        </p:txBody>
      </p:sp>
    </p:spTree>
    <p:extLst>
      <p:ext uri="{BB962C8B-B14F-4D97-AF65-F5344CB8AC3E}">
        <p14:creationId xmlns:p14="http://schemas.microsoft.com/office/powerpoint/2010/main" val="4004755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Minimum Distance for Detection</a:t>
            </a:r>
            <a:r>
              <a:rPr lang="en-IN" dirty="0"/>
              <a:t> </a:t>
            </a:r>
            <a:r>
              <a:rPr lang="en-IN" dirty="0" err="1"/>
              <a:t>upto</a:t>
            </a:r>
            <a:r>
              <a:rPr lang="en-IN" dirty="0"/>
              <a:t> </a:t>
            </a:r>
            <a:r>
              <a:rPr lang="en-IN" dirty="0" err="1"/>
              <a:t>sbit</a:t>
            </a:r>
            <a:r>
              <a:rPr lang="en-IN" dirty="0"/>
              <a:t> </a:t>
            </a:r>
            <a:r>
              <a:rPr lang="en-IN" i="1" dirty="0"/>
              <a:t>Errors</a:t>
            </a:r>
            <a:endParaRPr lang="en-IN" dirty="0"/>
          </a:p>
        </p:txBody>
      </p:sp>
      <p:sp>
        <p:nvSpPr>
          <p:cNvPr id="3" name="Content Placeholder 2"/>
          <p:cNvSpPr>
            <a:spLocks noGrp="1"/>
          </p:cNvSpPr>
          <p:nvPr>
            <p:ph idx="1"/>
          </p:nvPr>
        </p:nvSpPr>
        <p:spPr/>
        <p:txBody>
          <a:bodyPr>
            <a:normAutofit fontScale="92500" lnSpcReduction="10000"/>
          </a:bodyPr>
          <a:lstStyle/>
          <a:p>
            <a:r>
              <a:rPr lang="en-IN" dirty="0"/>
              <a:t>Our second block code scheme </a:t>
            </a:r>
            <a:r>
              <a:rPr lang="en-IN" dirty="0" smtClean="0"/>
              <a:t>has </a:t>
            </a:r>
            <a:r>
              <a:rPr lang="en-IN" i="1" dirty="0" err="1"/>
              <a:t>d</a:t>
            </a:r>
            <a:r>
              <a:rPr lang="en-IN" i="1" baseline="-25000" dirty="0" err="1"/>
              <a:t>min</a:t>
            </a:r>
            <a:r>
              <a:rPr lang="en-IN" i="1" dirty="0"/>
              <a:t> </a:t>
            </a:r>
            <a:r>
              <a:rPr lang="en-IN" dirty="0"/>
              <a:t>= 3. </a:t>
            </a:r>
            <a:endParaRPr lang="en-IN" dirty="0" smtClean="0"/>
          </a:p>
          <a:p>
            <a:r>
              <a:rPr lang="en-IN" dirty="0" smtClean="0"/>
              <a:t>This </a:t>
            </a:r>
            <a:r>
              <a:rPr lang="en-IN" dirty="0"/>
              <a:t>code can detect up to two errors</a:t>
            </a:r>
            <a:r>
              <a:rPr lang="en-IN" dirty="0" smtClean="0"/>
              <a:t>.</a:t>
            </a:r>
          </a:p>
          <a:p>
            <a:r>
              <a:rPr lang="en-IN" dirty="0" smtClean="0"/>
              <a:t>Again</a:t>
            </a:r>
            <a:r>
              <a:rPr lang="en-IN" dirty="0"/>
              <a:t>, we see that when any of the valid </a:t>
            </a:r>
            <a:r>
              <a:rPr lang="en-IN" dirty="0" err="1"/>
              <a:t>codewords</a:t>
            </a:r>
            <a:r>
              <a:rPr lang="en-IN" dirty="0"/>
              <a:t> is sent, two errors create a </a:t>
            </a:r>
            <a:r>
              <a:rPr lang="en-IN" dirty="0" err="1"/>
              <a:t>codeword</a:t>
            </a:r>
            <a:r>
              <a:rPr lang="en-IN" dirty="0"/>
              <a:t> </a:t>
            </a:r>
            <a:r>
              <a:rPr lang="en-IN" dirty="0" smtClean="0"/>
              <a:t>which is </a:t>
            </a:r>
            <a:r>
              <a:rPr lang="en-IN" dirty="0"/>
              <a:t>not in the table of valid </a:t>
            </a:r>
            <a:r>
              <a:rPr lang="en-IN" dirty="0" err="1"/>
              <a:t>codewords</a:t>
            </a:r>
            <a:r>
              <a:rPr lang="en-IN" dirty="0"/>
              <a:t>. </a:t>
            </a:r>
            <a:endParaRPr lang="en-IN" dirty="0" smtClean="0"/>
          </a:p>
          <a:p>
            <a:r>
              <a:rPr lang="en-IN" dirty="0" smtClean="0"/>
              <a:t>The </a:t>
            </a:r>
            <a:r>
              <a:rPr lang="en-IN" dirty="0"/>
              <a:t>receiver cannot be fooled. </a:t>
            </a:r>
            <a:endParaRPr lang="en-IN" dirty="0" smtClean="0"/>
          </a:p>
          <a:p>
            <a:r>
              <a:rPr lang="en-IN" dirty="0" smtClean="0"/>
              <a:t>However</a:t>
            </a:r>
            <a:r>
              <a:rPr lang="en-IN" dirty="0"/>
              <a:t>, some combinations of three errors change a valid </a:t>
            </a:r>
            <a:r>
              <a:rPr lang="en-IN" dirty="0" err="1"/>
              <a:t>codeword</a:t>
            </a:r>
            <a:r>
              <a:rPr lang="en-IN" dirty="0"/>
              <a:t> to another valid </a:t>
            </a:r>
            <a:r>
              <a:rPr lang="en-IN" dirty="0" err="1"/>
              <a:t>codeword</a:t>
            </a:r>
            <a:r>
              <a:rPr lang="en-IN" dirty="0"/>
              <a:t>. </a:t>
            </a:r>
            <a:endParaRPr lang="en-IN" dirty="0" smtClean="0"/>
          </a:p>
          <a:p>
            <a:r>
              <a:rPr lang="en-IN" dirty="0" smtClean="0"/>
              <a:t>The </a:t>
            </a:r>
            <a:r>
              <a:rPr lang="en-IN" dirty="0"/>
              <a:t>receiver accepts </a:t>
            </a:r>
            <a:r>
              <a:rPr lang="en-IN" dirty="0" smtClean="0"/>
              <a:t>the received </a:t>
            </a:r>
            <a:r>
              <a:rPr lang="en-IN" dirty="0" err="1"/>
              <a:t>codeword</a:t>
            </a:r>
            <a:r>
              <a:rPr lang="en-IN" dirty="0"/>
              <a:t> and the errors are undetected. </a:t>
            </a:r>
            <a:br>
              <a:rPr lang="en-IN" dirty="0"/>
            </a:br>
            <a:endParaRPr lang="en-IN" dirty="0"/>
          </a:p>
        </p:txBody>
      </p:sp>
    </p:spTree>
    <p:extLst>
      <p:ext uri="{BB962C8B-B14F-4D97-AF65-F5344CB8AC3E}">
        <p14:creationId xmlns:p14="http://schemas.microsoft.com/office/powerpoint/2010/main" val="95004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Minimum Distance for Error </a:t>
            </a:r>
            <a:r>
              <a:rPr lang="en-IN" i="1" dirty="0" smtClean="0"/>
              <a:t>Correction</a:t>
            </a:r>
            <a:endParaRPr lang="en-IN" dirty="0"/>
          </a:p>
        </p:txBody>
      </p:sp>
      <p:sp>
        <p:nvSpPr>
          <p:cNvPr id="3" name="Content Placeholder 2"/>
          <p:cNvSpPr>
            <a:spLocks noGrp="1"/>
          </p:cNvSpPr>
          <p:nvPr>
            <p:ph idx="1"/>
          </p:nvPr>
        </p:nvSpPr>
        <p:spPr/>
        <p:txBody>
          <a:bodyPr>
            <a:normAutofit/>
          </a:bodyPr>
          <a:lstStyle/>
          <a:p>
            <a:r>
              <a:rPr lang="en-IN" dirty="0" smtClean="0"/>
              <a:t>When a received </a:t>
            </a:r>
            <a:r>
              <a:rPr lang="en-IN" dirty="0" err="1"/>
              <a:t>codeword</a:t>
            </a:r>
            <a:r>
              <a:rPr lang="en-IN" dirty="0"/>
              <a:t> is not a valid </a:t>
            </a:r>
            <a:r>
              <a:rPr lang="en-IN" dirty="0" err="1"/>
              <a:t>codeword</a:t>
            </a:r>
            <a:r>
              <a:rPr lang="en-IN" dirty="0"/>
              <a:t>, the receiver needs to decide which valid</a:t>
            </a:r>
            <a:br>
              <a:rPr lang="en-IN" dirty="0"/>
            </a:br>
            <a:r>
              <a:rPr lang="en-IN" dirty="0" err="1"/>
              <a:t>codeword</a:t>
            </a:r>
            <a:r>
              <a:rPr lang="en-IN" dirty="0"/>
              <a:t> was actually sent. </a:t>
            </a:r>
            <a:endParaRPr lang="en-IN" dirty="0" smtClean="0"/>
          </a:p>
          <a:p>
            <a:r>
              <a:rPr lang="en-IN" dirty="0" smtClean="0"/>
              <a:t>To </a:t>
            </a:r>
            <a:r>
              <a:rPr lang="en-IN" dirty="0"/>
              <a:t>guarantee correction of up to </a:t>
            </a:r>
            <a:r>
              <a:rPr lang="en-IN" i="1" dirty="0"/>
              <a:t>t </a:t>
            </a:r>
            <a:r>
              <a:rPr lang="en-IN" dirty="0"/>
              <a:t>errors in all cases, the </a:t>
            </a:r>
            <a:r>
              <a:rPr lang="en-IN" dirty="0" smtClean="0"/>
              <a:t>minimum Hamming </a:t>
            </a:r>
            <a:r>
              <a:rPr lang="en-IN" dirty="0"/>
              <a:t>distance in a block code must be </a:t>
            </a:r>
            <a:r>
              <a:rPr lang="en-IN" dirty="0" err="1"/>
              <a:t>d</a:t>
            </a:r>
            <a:r>
              <a:rPr lang="en-IN" baseline="-25000" dirty="0" err="1"/>
              <a:t>min</a:t>
            </a:r>
            <a:r>
              <a:rPr lang="en-IN" dirty="0"/>
              <a:t> </a:t>
            </a:r>
            <a:r>
              <a:rPr lang="en-IN" dirty="0" smtClean="0"/>
              <a:t>= </a:t>
            </a:r>
            <a:r>
              <a:rPr lang="en-IN" i="1" dirty="0"/>
              <a:t>2t </a:t>
            </a:r>
            <a:r>
              <a:rPr lang="en-IN" dirty="0"/>
              <a:t>+ 1. </a:t>
            </a:r>
            <a:br>
              <a:rPr lang="en-IN" dirty="0"/>
            </a:br>
            <a:r>
              <a:rPr lang="en-IN" dirty="0"/>
              <a:t/>
            </a:r>
            <a:br>
              <a:rPr lang="en-IN" dirty="0"/>
            </a:br>
            <a:endParaRPr lang="en-IN" dirty="0"/>
          </a:p>
        </p:txBody>
      </p:sp>
    </p:spTree>
    <p:extLst>
      <p:ext uri="{BB962C8B-B14F-4D97-AF65-F5344CB8AC3E}">
        <p14:creationId xmlns:p14="http://schemas.microsoft.com/office/powerpoint/2010/main" val="3797294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2463799"/>
          </a:xfrm>
        </p:spPr>
        <p:txBody>
          <a:bodyPr>
            <a:noAutofit/>
          </a:bodyPr>
          <a:lstStyle/>
          <a:p>
            <a:r>
              <a:rPr lang="en-IN" sz="4000" dirty="0"/>
              <a:t>A code scheme has a Hamming distance </a:t>
            </a:r>
            <a:r>
              <a:rPr lang="en-IN" sz="4000" dirty="0" err="1"/>
              <a:t>d</a:t>
            </a:r>
            <a:r>
              <a:rPr lang="en-IN" sz="4000" baseline="-25000" dirty="0" err="1"/>
              <a:t>min</a:t>
            </a:r>
            <a:r>
              <a:rPr lang="en-IN" sz="4000" dirty="0"/>
              <a:t> </a:t>
            </a:r>
            <a:r>
              <a:rPr lang="en-IN" sz="4000" dirty="0" smtClean="0"/>
              <a:t>= </a:t>
            </a:r>
            <a:r>
              <a:rPr lang="en-IN" sz="4000" dirty="0"/>
              <a:t>4. What is the error detection and </a:t>
            </a:r>
            <a:r>
              <a:rPr lang="en-IN" sz="4000" dirty="0" smtClean="0"/>
              <a:t>correction capability </a:t>
            </a:r>
            <a:r>
              <a:rPr lang="en-IN" sz="4000" dirty="0"/>
              <a:t>of this scheme? </a:t>
            </a:r>
            <a:br>
              <a:rPr lang="en-IN" sz="4000" dirty="0"/>
            </a:br>
            <a:endParaRPr lang="en-IN" sz="4000" dirty="0"/>
          </a:p>
        </p:txBody>
      </p:sp>
      <p:sp>
        <p:nvSpPr>
          <p:cNvPr id="3" name="Content Placeholder 2"/>
          <p:cNvSpPr>
            <a:spLocks noGrp="1"/>
          </p:cNvSpPr>
          <p:nvPr>
            <p:ph idx="1"/>
          </p:nvPr>
        </p:nvSpPr>
        <p:spPr>
          <a:xfrm>
            <a:off x="628650" y="2828925"/>
            <a:ext cx="7886700" cy="3348038"/>
          </a:xfrm>
        </p:spPr>
        <p:txBody>
          <a:bodyPr/>
          <a:lstStyle/>
          <a:p>
            <a:r>
              <a:rPr lang="en-IN" dirty="0"/>
              <a:t>This code guarantees the detection of up to three </a:t>
            </a:r>
            <a:r>
              <a:rPr lang="en-IN" dirty="0" smtClean="0"/>
              <a:t>errors </a:t>
            </a:r>
            <a:r>
              <a:rPr lang="en-IN" i="1" dirty="0"/>
              <a:t>(s </a:t>
            </a:r>
            <a:r>
              <a:rPr lang="en-IN" dirty="0" smtClean="0"/>
              <a:t>= </a:t>
            </a:r>
            <a:r>
              <a:rPr lang="en-IN" dirty="0"/>
              <a:t>3), but it can correct up to one error</a:t>
            </a:r>
            <a:r>
              <a:rPr lang="en-IN" dirty="0" smtClean="0"/>
              <a:t>.</a:t>
            </a:r>
          </a:p>
          <a:p>
            <a:r>
              <a:rPr lang="en-IN" dirty="0" smtClean="0"/>
              <a:t>In </a:t>
            </a:r>
            <a:r>
              <a:rPr lang="en-IN" dirty="0"/>
              <a:t>other words, if this code is used for error correction, part of its capability is wasted. Error correction codes need to have an odd minimum distance (3, 5, 7, ... ). </a:t>
            </a:r>
            <a:br>
              <a:rPr lang="en-IN" dirty="0"/>
            </a:br>
            <a:endParaRPr lang="en-IN" dirty="0"/>
          </a:p>
        </p:txBody>
      </p:sp>
    </p:spTree>
    <p:extLst>
      <p:ext uri="{BB962C8B-B14F-4D97-AF65-F5344CB8AC3E}">
        <p14:creationId xmlns:p14="http://schemas.microsoft.com/office/powerpoint/2010/main" val="1111597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Block Codes</a:t>
            </a:r>
            <a:endParaRPr lang="en-IN" dirty="0"/>
          </a:p>
        </p:txBody>
      </p:sp>
      <p:sp>
        <p:nvSpPr>
          <p:cNvPr id="3" name="Content Placeholder 2"/>
          <p:cNvSpPr>
            <a:spLocks noGrp="1"/>
          </p:cNvSpPr>
          <p:nvPr>
            <p:ph idx="1"/>
          </p:nvPr>
        </p:nvSpPr>
        <p:spPr/>
        <p:txBody>
          <a:bodyPr/>
          <a:lstStyle/>
          <a:p>
            <a:r>
              <a:rPr lang="en-IN" dirty="0" smtClean="0"/>
              <a:t>A linear block code is a code in which the exclusive OR (addition modulo-2) of two valid code words creates another valid </a:t>
            </a:r>
            <a:r>
              <a:rPr lang="en-IN" dirty="0" err="1" smtClean="0"/>
              <a:t>codeword</a:t>
            </a:r>
            <a:r>
              <a:rPr lang="en-IN" dirty="0" smtClean="0"/>
              <a:t>.</a:t>
            </a:r>
          </a:p>
          <a:p>
            <a:endParaRPr lang="en-IN" dirty="0"/>
          </a:p>
          <a:p>
            <a:r>
              <a:rPr lang="en-US" dirty="0"/>
              <a:t>A simple parity-check code is a </a:t>
            </a:r>
            <a:r>
              <a:rPr lang="en-US" dirty="0" smtClean="0"/>
              <a:t>single-bit </a:t>
            </a:r>
            <a:r>
              <a:rPr lang="en-US" dirty="0"/>
              <a:t>error-detecting code in which </a:t>
            </a:r>
            <a:r>
              <a:rPr lang="en-US" i="1" dirty="0" smtClean="0"/>
              <a:t>n</a:t>
            </a:r>
            <a:r>
              <a:rPr lang="en-US" dirty="0" smtClean="0"/>
              <a:t> </a:t>
            </a:r>
            <a:r>
              <a:rPr lang="en-US" dirty="0"/>
              <a:t>= </a:t>
            </a:r>
            <a:r>
              <a:rPr lang="en-US" i="1" dirty="0"/>
              <a:t>k</a:t>
            </a:r>
            <a:r>
              <a:rPr lang="en-US" dirty="0"/>
              <a:t> + 1 with </a:t>
            </a:r>
            <a:r>
              <a:rPr lang="en-US" i="1" dirty="0" err="1"/>
              <a:t>d</a:t>
            </a:r>
            <a:r>
              <a:rPr lang="en-US" baseline="-18000" dirty="0" err="1"/>
              <a:t>min</a:t>
            </a:r>
            <a:r>
              <a:rPr lang="en-US" dirty="0"/>
              <a:t> = 2.</a:t>
            </a:r>
          </a:p>
          <a:p>
            <a:endParaRPr lang="en-IN" dirty="0"/>
          </a:p>
        </p:txBody>
      </p:sp>
    </p:spTree>
    <p:extLst>
      <p:ext uri="{BB962C8B-B14F-4D97-AF65-F5344CB8AC3E}">
        <p14:creationId xmlns:p14="http://schemas.microsoft.com/office/powerpoint/2010/main" val="4103117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p:spPr>
        <p:txBody>
          <a:bodyPr/>
          <a:lstStyle/>
          <a:p>
            <a:r>
              <a:rPr lang="en-US" smtClean="0"/>
              <a:t>10.</a:t>
            </a:r>
            <a:fld id="{616E6369-395A-4F17-A502-C8A8A8A3A9E7}" type="slidenum">
              <a:rPr lang="en-US" smtClean="0"/>
              <a:pPr/>
              <a:t>29</a:t>
            </a:fld>
            <a:endParaRPr lang="en-US" smtClean="0"/>
          </a:p>
        </p:txBody>
      </p:sp>
      <p:sp>
        <p:nvSpPr>
          <p:cNvPr id="25603" name="Text Box 2"/>
          <p:cNvSpPr txBox="1">
            <a:spLocks noChangeArrowheads="1"/>
          </p:cNvSpPr>
          <p:nvPr/>
        </p:nvSpPr>
        <p:spPr bwMode="auto">
          <a:xfrm>
            <a:off x="381000" y="914400"/>
            <a:ext cx="50927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Table 10.3  </a:t>
            </a:r>
            <a:r>
              <a:rPr lang="en-US" sz="2000" i="1">
                <a:latin typeface="Times New Roman" pitchFamily="18" charset="0"/>
              </a:rPr>
              <a:t>Simple parity-check code C(5, 4)</a:t>
            </a:r>
          </a:p>
        </p:txBody>
      </p:sp>
      <p:pic>
        <p:nvPicPr>
          <p:cNvPr id="25604" name="Picture 4"/>
          <p:cNvPicPr>
            <a:picLocks noChangeAspect="1" noChangeArrowheads="1"/>
          </p:cNvPicPr>
          <p:nvPr/>
        </p:nvPicPr>
        <p:blipFill>
          <a:blip r:embed="rId3"/>
          <a:srcRect/>
          <a:stretch>
            <a:fillRect/>
          </a:stretch>
        </p:blipFill>
        <p:spPr bwMode="auto">
          <a:xfrm>
            <a:off x="319088" y="1303338"/>
            <a:ext cx="8520112" cy="414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Responsibilities</a:t>
            </a:r>
            <a:endParaRPr lang="en-IN" dirty="0"/>
          </a:p>
        </p:txBody>
      </p:sp>
      <p:sp>
        <p:nvSpPr>
          <p:cNvPr id="3" name="Content Placeholder 2"/>
          <p:cNvSpPr>
            <a:spLocks noGrp="1"/>
          </p:cNvSpPr>
          <p:nvPr>
            <p:ph idx="1"/>
          </p:nvPr>
        </p:nvSpPr>
        <p:spPr>
          <a:xfrm>
            <a:off x="628649" y="1825625"/>
            <a:ext cx="8158163" cy="4775200"/>
          </a:xfrm>
        </p:spPr>
        <p:txBody>
          <a:bodyPr>
            <a:normAutofit/>
          </a:bodyPr>
          <a:lstStyle/>
          <a:p>
            <a:r>
              <a:rPr lang="en-IN" dirty="0" smtClean="0">
                <a:solidFill>
                  <a:srgbClr val="FF0000"/>
                </a:solidFill>
              </a:rPr>
              <a:t>Error control</a:t>
            </a:r>
          </a:p>
          <a:p>
            <a:pPr lvl="1"/>
            <a:r>
              <a:rPr lang="en-IN" dirty="0"/>
              <a:t>The data link layer also adds reliability to the physical layer by adding mechanisms to detect and retransmit damaged, duplicate, or lost frames</a:t>
            </a:r>
            <a:r>
              <a:rPr lang="en-IN" dirty="0" smtClean="0"/>
              <a:t>.</a:t>
            </a:r>
          </a:p>
          <a:p>
            <a:r>
              <a:rPr lang="en-IN" dirty="0" smtClean="0"/>
              <a:t>Media access control</a:t>
            </a:r>
          </a:p>
          <a:p>
            <a:pPr lvl="1"/>
            <a:r>
              <a:rPr lang="en-IN" dirty="0"/>
              <a:t>When two or more devices are connected to the same link, data link layer protocols are necessary to determine which device has control over the link at any given time. </a:t>
            </a:r>
          </a:p>
        </p:txBody>
      </p:sp>
    </p:spTree>
    <p:extLst>
      <p:ext uri="{BB962C8B-B14F-4D97-AF65-F5344CB8AC3E}">
        <p14:creationId xmlns:p14="http://schemas.microsoft.com/office/powerpoint/2010/main" val="2813427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p:spPr>
        <p:txBody>
          <a:bodyPr/>
          <a:lstStyle/>
          <a:p>
            <a:r>
              <a:rPr lang="en-US" smtClean="0"/>
              <a:t>10.</a:t>
            </a:r>
            <a:fld id="{50806642-24F2-4DF1-9DEB-EE32A7DAD6D9}" type="slidenum">
              <a:rPr lang="en-US" smtClean="0"/>
              <a:pPr/>
              <a:t>30</a:t>
            </a:fld>
            <a:endParaRPr lang="en-US" smtClean="0"/>
          </a:p>
        </p:txBody>
      </p:sp>
      <p:sp>
        <p:nvSpPr>
          <p:cNvPr id="2662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2662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26629" name="Text Box 4"/>
          <p:cNvSpPr txBox="1">
            <a:spLocks noChangeArrowheads="1"/>
          </p:cNvSpPr>
          <p:nvPr/>
        </p:nvSpPr>
        <p:spPr bwMode="auto">
          <a:xfrm>
            <a:off x="304800" y="762000"/>
            <a:ext cx="72024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10.10  </a:t>
            </a:r>
            <a:r>
              <a:rPr lang="en-US" sz="2000" i="1">
                <a:latin typeface="Times New Roman" pitchFamily="18" charset="0"/>
              </a:rPr>
              <a:t>Encoder and decoder for simple parity-check code</a:t>
            </a:r>
          </a:p>
        </p:txBody>
      </p:sp>
      <p:sp>
        <p:nvSpPr>
          <p:cNvPr id="2663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26631" name="Picture 6"/>
          <p:cNvPicPr>
            <a:picLocks noChangeAspect="1" noChangeArrowheads="1"/>
          </p:cNvPicPr>
          <p:nvPr/>
        </p:nvPicPr>
        <p:blipFill>
          <a:blip r:embed="rId3"/>
          <a:srcRect/>
          <a:stretch>
            <a:fillRect/>
          </a:stretch>
        </p:blipFill>
        <p:spPr bwMode="auto">
          <a:xfrm>
            <a:off x="587375" y="1474788"/>
            <a:ext cx="8099425" cy="4373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p:spPr>
        <p:txBody>
          <a:bodyPr/>
          <a:lstStyle/>
          <a:p>
            <a:r>
              <a:rPr lang="en-US" smtClean="0"/>
              <a:t>10.</a:t>
            </a:r>
            <a:fld id="{996E5B4E-FF99-4650-A04B-B8C31AFEBD4B}" type="slidenum">
              <a:rPr lang="en-US" smtClean="0"/>
              <a:pPr/>
              <a:t>31</a:t>
            </a:fld>
            <a:endParaRPr lang="en-US" smtClean="0"/>
          </a:p>
        </p:txBody>
      </p:sp>
      <p:sp>
        <p:nvSpPr>
          <p:cNvPr id="276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7658" name="Rectangle 9"/>
          <p:cNvSpPr>
            <a:spLocks noChangeArrowheads="1"/>
          </p:cNvSpPr>
          <p:nvPr/>
        </p:nvSpPr>
        <p:spPr bwMode="auto">
          <a:xfrm>
            <a:off x="228600" y="1143000"/>
            <a:ext cx="8686800" cy="5216525"/>
          </a:xfrm>
          <a:prstGeom prst="rect">
            <a:avLst/>
          </a:prstGeom>
          <a:noFill/>
          <a:ln w="9525">
            <a:noFill/>
            <a:miter lim="800000"/>
            <a:headEnd/>
            <a:tailEnd/>
          </a:ln>
        </p:spPr>
        <p:txBody>
          <a:bodyPr>
            <a:spAutoFit/>
          </a:bodyPr>
          <a:lstStyle/>
          <a:p>
            <a:pPr algn="just"/>
            <a:r>
              <a:rPr lang="en-US" sz="2800" i="1">
                <a:latin typeface="Times New Roman" pitchFamily="18" charset="0"/>
              </a:rPr>
              <a:t>Let us look at some transmission scenarios. Assume the sender sends the dataword 1011. The codeword created from this dataword is 10111, which is sent to the receiver. We examine five cases:</a:t>
            </a:r>
          </a:p>
          <a:p>
            <a:pPr algn="just"/>
            <a:endParaRPr lang="en-US" sz="2800" i="1">
              <a:latin typeface="Times New Roman" pitchFamily="18" charset="0"/>
            </a:endParaRPr>
          </a:p>
          <a:p>
            <a:r>
              <a:rPr lang="en-US" sz="2800" i="1">
                <a:solidFill>
                  <a:schemeClr val="hlink"/>
                </a:solidFill>
                <a:latin typeface="Times New Roman" pitchFamily="18" charset="0"/>
              </a:rPr>
              <a:t>1.</a:t>
            </a:r>
            <a:r>
              <a:rPr lang="en-US" sz="2800" i="1">
                <a:latin typeface="Times New Roman" pitchFamily="18" charset="0"/>
              </a:rPr>
              <a:t>  No error occurs; the received codeword is 10111. The</a:t>
            </a:r>
            <a:br>
              <a:rPr lang="en-US" sz="2800" i="1">
                <a:latin typeface="Times New Roman" pitchFamily="18" charset="0"/>
              </a:rPr>
            </a:br>
            <a:r>
              <a:rPr lang="en-US" sz="2800" i="1">
                <a:latin typeface="Times New Roman" pitchFamily="18" charset="0"/>
              </a:rPr>
              <a:t>      syndrome is 0. The dataword 1011 is created.</a:t>
            </a:r>
          </a:p>
          <a:p>
            <a:r>
              <a:rPr lang="en-US" sz="2800" i="1">
                <a:solidFill>
                  <a:schemeClr val="hlink"/>
                </a:solidFill>
                <a:latin typeface="Times New Roman" pitchFamily="18" charset="0"/>
              </a:rPr>
              <a:t>2.</a:t>
            </a:r>
            <a:r>
              <a:rPr lang="en-US" sz="2800" i="1">
                <a:latin typeface="Times New Roman" pitchFamily="18" charset="0"/>
              </a:rPr>
              <a:t>  One single-bit error changes a</a:t>
            </a:r>
            <a:r>
              <a:rPr lang="en-US" sz="2800" i="1" baseline="-14000">
                <a:latin typeface="Times New Roman" pitchFamily="18" charset="0"/>
              </a:rPr>
              <a:t>1 </a:t>
            </a:r>
            <a:r>
              <a:rPr lang="en-US" sz="2800" i="1">
                <a:latin typeface="Times New Roman" pitchFamily="18" charset="0"/>
              </a:rPr>
              <a:t>. The received</a:t>
            </a:r>
            <a:br>
              <a:rPr lang="en-US" sz="2800" i="1">
                <a:latin typeface="Times New Roman" pitchFamily="18" charset="0"/>
              </a:rPr>
            </a:br>
            <a:r>
              <a:rPr lang="en-US" sz="2800" i="1">
                <a:latin typeface="Times New Roman" pitchFamily="18" charset="0"/>
              </a:rPr>
              <a:t>     codeword is 10011. The syndrome is 1. No dataword</a:t>
            </a:r>
            <a:br>
              <a:rPr lang="en-US" sz="2800" i="1">
                <a:latin typeface="Times New Roman" pitchFamily="18" charset="0"/>
              </a:rPr>
            </a:br>
            <a:r>
              <a:rPr lang="en-US" sz="2800" i="1">
                <a:latin typeface="Times New Roman" pitchFamily="18" charset="0"/>
              </a:rPr>
              <a:t>     is created.</a:t>
            </a:r>
          </a:p>
          <a:p>
            <a:r>
              <a:rPr lang="en-US" sz="2800" i="1">
                <a:solidFill>
                  <a:schemeClr val="hlink"/>
                </a:solidFill>
                <a:latin typeface="Times New Roman" pitchFamily="18" charset="0"/>
              </a:rPr>
              <a:t>3.</a:t>
            </a:r>
            <a:r>
              <a:rPr lang="en-US" sz="2800" i="1">
                <a:latin typeface="Times New Roman" pitchFamily="18" charset="0"/>
              </a:rPr>
              <a:t> One single-bit error changes r</a:t>
            </a:r>
            <a:r>
              <a:rPr lang="en-US" sz="2800" i="1" baseline="-14000">
                <a:latin typeface="Times New Roman" pitchFamily="18" charset="0"/>
              </a:rPr>
              <a:t>0 </a:t>
            </a:r>
            <a:r>
              <a:rPr lang="en-US" sz="2800" i="1">
                <a:latin typeface="Times New Roman" pitchFamily="18" charset="0"/>
              </a:rPr>
              <a:t>. The received codeword</a:t>
            </a:r>
            <a:br>
              <a:rPr lang="en-US" sz="2800" i="1">
                <a:latin typeface="Times New Roman" pitchFamily="18" charset="0"/>
              </a:rPr>
            </a:br>
            <a:r>
              <a:rPr lang="en-US" sz="2800" i="1">
                <a:latin typeface="Times New Roman" pitchFamily="18" charset="0"/>
              </a:rPr>
              <a:t>     is 10110. The syndrome is 1. No dataword is created. </a:t>
            </a:r>
          </a:p>
        </p:txBody>
      </p:sp>
      <p:sp>
        <p:nvSpPr>
          <p:cNvPr id="27659" name="Text Box 11"/>
          <p:cNvSpPr txBox="1">
            <a:spLocks noChangeArrowheads="1"/>
          </p:cNvSpPr>
          <p:nvPr/>
        </p:nvSpPr>
        <p:spPr bwMode="auto">
          <a:xfrm>
            <a:off x="1143000" y="0"/>
            <a:ext cx="2690813" cy="579438"/>
          </a:xfrm>
          <a:prstGeom prst="rect">
            <a:avLst/>
          </a:prstGeom>
          <a:noFill/>
          <a:ln w="9525">
            <a:noFill/>
            <a:miter lim="800000"/>
            <a:headEnd/>
            <a:tailEnd/>
          </a:ln>
        </p:spPr>
        <p:txBody>
          <a:bodyPr wrap="none">
            <a:spAutoFit/>
          </a:bodyPr>
          <a:lstStyle/>
          <a:p>
            <a:r>
              <a:rPr lang="en-US" i="1">
                <a:solidFill>
                  <a:schemeClr val="hlink"/>
                </a:solidFill>
                <a:latin typeface="Times New Roman" pitchFamily="18" charset="0"/>
              </a:rPr>
              <a:t>Example 10.12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p:spPr>
        <p:txBody>
          <a:bodyPr/>
          <a:lstStyle/>
          <a:p>
            <a:r>
              <a:rPr lang="en-US" smtClean="0"/>
              <a:t>10.</a:t>
            </a:r>
            <a:fld id="{CBEAC1D8-79EE-4065-8483-F7123958C105}" type="slidenum">
              <a:rPr lang="en-US" smtClean="0"/>
              <a:pPr/>
              <a:t>32</a:t>
            </a:fld>
            <a:endParaRPr lang="en-US" smtClean="0"/>
          </a:p>
        </p:txBody>
      </p:sp>
      <p:sp>
        <p:nvSpPr>
          <p:cNvPr id="2867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28682" name="Rectangle 9"/>
          <p:cNvSpPr>
            <a:spLocks noChangeArrowheads="1"/>
          </p:cNvSpPr>
          <p:nvPr/>
        </p:nvSpPr>
        <p:spPr bwMode="auto">
          <a:xfrm>
            <a:off x="228600" y="1143000"/>
            <a:ext cx="8763000" cy="4362450"/>
          </a:xfrm>
          <a:prstGeom prst="rect">
            <a:avLst/>
          </a:prstGeom>
          <a:noFill/>
          <a:ln w="9525">
            <a:noFill/>
            <a:miter lim="800000"/>
            <a:headEnd/>
            <a:tailEnd/>
          </a:ln>
        </p:spPr>
        <p:txBody>
          <a:bodyPr>
            <a:spAutoFit/>
          </a:bodyPr>
          <a:lstStyle/>
          <a:p>
            <a:r>
              <a:rPr lang="en-US" sz="2800" i="1">
                <a:solidFill>
                  <a:schemeClr val="hlink"/>
                </a:solidFill>
                <a:latin typeface="Times New Roman" pitchFamily="18" charset="0"/>
              </a:rPr>
              <a:t>4</a:t>
            </a:r>
            <a:r>
              <a:rPr lang="en-US" sz="2800" i="1">
                <a:latin typeface="Times New Roman" pitchFamily="18" charset="0"/>
              </a:rPr>
              <a:t>. An error changes r</a:t>
            </a:r>
            <a:r>
              <a:rPr lang="en-US" sz="2800" i="1" baseline="-14000">
                <a:latin typeface="Times New Roman" pitchFamily="18" charset="0"/>
              </a:rPr>
              <a:t>0</a:t>
            </a:r>
            <a:r>
              <a:rPr lang="en-US" sz="2800" i="1">
                <a:latin typeface="Times New Roman" pitchFamily="18" charset="0"/>
              </a:rPr>
              <a:t> and a second error changes a</a:t>
            </a:r>
            <a:r>
              <a:rPr lang="en-US" sz="2800" i="1" baseline="-14000">
                <a:latin typeface="Times New Roman" pitchFamily="18" charset="0"/>
              </a:rPr>
              <a:t>3 </a:t>
            </a:r>
            <a:r>
              <a:rPr lang="en-US" sz="2800" i="1">
                <a:latin typeface="Times New Roman" pitchFamily="18" charset="0"/>
              </a:rPr>
              <a:t>.</a:t>
            </a:r>
          </a:p>
          <a:p>
            <a:r>
              <a:rPr lang="en-US" sz="2800" i="1">
                <a:latin typeface="Times New Roman" pitchFamily="18" charset="0"/>
              </a:rPr>
              <a:t>    The received codeword is 00110. The syndrome is 0.</a:t>
            </a:r>
            <a:br>
              <a:rPr lang="en-US" sz="2800" i="1">
                <a:latin typeface="Times New Roman" pitchFamily="18" charset="0"/>
              </a:rPr>
            </a:br>
            <a:r>
              <a:rPr lang="en-US" sz="2800" i="1">
                <a:latin typeface="Times New Roman" pitchFamily="18" charset="0"/>
              </a:rPr>
              <a:t>    The dataword 0011 is created at the receiver. Note that</a:t>
            </a:r>
          </a:p>
          <a:p>
            <a:r>
              <a:rPr lang="en-US" sz="2800" i="1">
                <a:latin typeface="Times New Roman" pitchFamily="18" charset="0"/>
              </a:rPr>
              <a:t>    here the dataword is  wrongly created due to the</a:t>
            </a:r>
          </a:p>
          <a:p>
            <a:r>
              <a:rPr lang="en-US" sz="2800" i="1">
                <a:latin typeface="Times New Roman" pitchFamily="18" charset="0"/>
              </a:rPr>
              <a:t>    syndrome value. </a:t>
            </a:r>
          </a:p>
          <a:p>
            <a:r>
              <a:rPr lang="en-US" sz="2800" i="1">
                <a:solidFill>
                  <a:schemeClr val="hlink"/>
                </a:solidFill>
                <a:latin typeface="Times New Roman" pitchFamily="18" charset="0"/>
              </a:rPr>
              <a:t>5</a:t>
            </a:r>
            <a:r>
              <a:rPr lang="en-US" sz="2800" i="1">
                <a:latin typeface="Times New Roman" pitchFamily="18" charset="0"/>
              </a:rPr>
              <a:t>. Three bits—a</a:t>
            </a:r>
            <a:r>
              <a:rPr lang="en-US" sz="2800" i="1" baseline="-14000">
                <a:latin typeface="Times New Roman" pitchFamily="18" charset="0"/>
              </a:rPr>
              <a:t>3</a:t>
            </a:r>
            <a:r>
              <a:rPr lang="en-US" sz="2800" i="1">
                <a:latin typeface="Times New Roman" pitchFamily="18" charset="0"/>
              </a:rPr>
              <a:t>, a</a:t>
            </a:r>
            <a:r>
              <a:rPr lang="en-US" sz="2800" i="1" baseline="-14000">
                <a:latin typeface="Times New Roman" pitchFamily="18" charset="0"/>
              </a:rPr>
              <a:t>2</a:t>
            </a:r>
            <a:r>
              <a:rPr lang="en-US" sz="2800" i="1">
                <a:latin typeface="Times New Roman" pitchFamily="18" charset="0"/>
              </a:rPr>
              <a:t>, and a</a:t>
            </a:r>
            <a:r>
              <a:rPr lang="en-US" sz="2800" i="1" baseline="-14000">
                <a:latin typeface="Times New Roman" pitchFamily="18" charset="0"/>
              </a:rPr>
              <a:t>1</a:t>
            </a:r>
            <a:r>
              <a:rPr lang="en-US" sz="2800" i="1">
                <a:latin typeface="Times New Roman" pitchFamily="18" charset="0"/>
              </a:rPr>
              <a:t>—are changed by errors.</a:t>
            </a:r>
            <a:br>
              <a:rPr lang="en-US" sz="2800" i="1">
                <a:latin typeface="Times New Roman" pitchFamily="18" charset="0"/>
              </a:rPr>
            </a:br>
            <a:r>
              <a:rPr lang="en-US" sz="2800" i="1">
                <a:latin typeface="Times New Roman" pitchFamily="18" charset="0"/>
              </a:rPr>
              <a:t>    The received codeword is 01011. The syndrome is 1.</a:t>
            </a:r>
            <a:br>
              <a:rPr lang="en-US" sz="2800" i="1">
                <a:latin typeface="Times New Roman" pitchFamily="18" charset="0"/>
              </a:rPr>
            </a:br>
            <a:r>
              <a:rPr lang="en-US" sz="2800" i="1">
                <a:latin typeface="Times New Roman" pitchFamily="18" charset="0"/>
              </a:rPr>
              <a:t>    The dataword is not created. This shows that the simple</a:t>
            </a:r>
            <a:br>
              <a:rPr lang="en-US" sz="2800" i="1">
                <a:latin typeface="Times New Roman" pitchFamily="18" charset="0"/>
              </a:rPr>
            </a:br>
            <a:r>
              <a:rPr lang="en-US" sz="2800" i="1">
                <a:latin typeface="Times New Roman" pitchFamily="18" charset="0"/>
              </a:rPr>
              <a:t>    parity check, guaranteed to detect one single error, can</a:t>
            </a:r>
            <a:br>
              <a:rPr lang="en-US" sz="2800" i="1">
                <a:latin typeface="Times New Roman" pitchFamily="18" charset="0"/>
              </a:rPr>
            </a:br>
            <a:r>
              <a:rPr lang="en-US" sz="2800" i="1">
                <a:latin typeface="Times New Roman" pitchFamily="18" charset="0"/>
              </a:rPr>
              <a:t>    also find any odd number of errors.</a:t>
            </a:r>
          </a:p>
        </p:txBody>
      </p:sp>
      <p:sp>
        <p:nvSpPr>
          <p:cNvPr id="28683" name="Text Box 10"/>
          <p:cNvSpPr txBox="1">
            <a:spLocks noChangeArrowheads="1"/>
          </p:cNvSpPr>
          <p:nvPr/>
        </p:nvSpPr>
        <p:spPr bwMode="auto">
          <a:xfrm>
            <a:off x="1143000" y="0"/>
            <a:ext cx="4833938" cy="579438"/>
          </a:xfrm>
          <a:prstGeom prst="rect">
            <a:avLst/>
          </a:prstGeom>
          <a:noFill/>
          <a:ln w="9525">
            <a:noFill/>
            <a:miter lim="800000"/>
            <a:headEnd/>
            <a:tailEnd/>
          </a:ln>
        </p:spPr>
        <p:txBody>
          <a:bodyPr wrap="none">
            <a:spAutoFit/>
          </a:bodyPr>
          <a:lstStyle/>
          <a:p>
            <a:r>
              <a:rPr lang="en-US" i="1">
                <a:solidFill>
                  <a:schemeClr val="hlink"/>
                </a:solidFill>
                <a:latin typeface="Times New Roman" pitchFamily="18" charset="0"/>
              </a:rPr>
              <a:t>Example 10.12  (continued)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p:spPr>
        <p:txBody>
          <a:bodyPr/>
          <a:lstStyle/>
          <a:p>
            <a:r>
              <a:rPr lang="en-US" smtClean="0"/>
              <a:t>10.</a:t>
            </a:r>
            <a:fld id="{5DD9AA25-23FB-4FAA-BE54-998CFD5FF117}" type="slidenum">
              <a:rPr lang="en-US" smtClean="0"/>
              <a:pPr/>
              <a:t>33</a:t>
            </a:fld>
            <a:endParaRPr lang="en-US" smtClean="0"/>
          </a:p>
        </p:txBody>
      </p:sp>
      <p:sp>
        <p:nvSpPr>
          <p:cNvPr id="3072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3072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30725" name="Text Box 4"/>
          <p:cNvSpPr txBox="1">
            <a:spLocks noChangeArrowheads="1"/>
          </p:cNvSpPr>
          <p:nvPr/>
        </p:nvSpPr>
        <p:spPr bwMode="auto">
          <a:xfrm>
            <a:off x="304800" y="762000"/>
            <a:ext cx="568007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10.11  </a:t>
            </a:r>
            <a:r>
              <a:rPr lang="en-US" sz="2000" i="1">
                <a:latin typeface="Times New Roman" pitchFamily="18" charset="0"/>
              </a:rPr>
              <a:t>Two-dimensional parity-check code</a:t>
            </a:r>
          </a:p>
        </p:txBody>
      </p:sp>
      <p:sp>
        <p:nvSpPr>
          <p:cNvPr id="307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30727" name="Picture 9"/>
          <p:cNvPicPr>
            <a:picLocks noChangeAspect="1" noChangeArrowheads="1"/>
          </p:cNvPicPr>
          <p:nvPr/>
        </p:nvPicPr>
        <p:blipFill>
          <a:blip r:embed="rId3"/>
          <a:srcRect/>
          <a:stretch>
            <a:fillRect/>
          </a:stretch>
        </p:blipFill>
        <p:spPr bwMode="auto">
          <a:xfrm>
            <a:off x="2241550" y="2209800"/>
            <a:ext cx="438785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p:spPr>
        <p:txBody>
          <a:bodyPr/>
          <a:lstStyle/>
          <a:p>
            <a:r>
              <a:rPr lang="en-US" smtClean="0"/>
              <a:t>10.</a:t>
            </a:r>
            <a:fld id="{5D529E67-B0C4-4CE0-9D76-7179CD6A8E3F}" type="slidenum">
              <a:rPr lang="en-US" smtClean="0"/>
              <a:pPr/>
              <a:t>34</a:t>
            </a:fld>
            <a:endParaRPr lang="en-US" smtClean="0"/>
          </a:p>
        </p:txBody>
      </p:sp>
      <p:sp>
        <p:nvSpPr>
          <p:cNvPr id="3174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3174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31749" name="Text Box 4"/>
          <p:cNvSpPr txBox="1">
            <a:spLocks noChangeArrowheads="1"/>
          </p:cNvSpPr>
          <p:nvPr/>
        </p:nvSpPr>
        <p:spPr bwMode="auto">
          <a:xfrm>
            <a:off x="304800" y="762000"/>
            <a:ext cx="568007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10.11  </a:t>
            </a:r>
            <a:r>
              <a:rPr lang="en-US" sz="2000" i="1">
                <a:latin typeface="Times New Roman" pitchFamily="18" charset="0"/>
              </a:rPr>
              <a:t>Two-dimensional parity-check code</a:t>
            </a:r>
          </a:p>
        </p:txBody>
      </p:sp>
      <p:sp>
        <p:nvSpPr>
          <p:cNvPr id="3175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31751" name="Picture 8"/>
          <p:cNvPicPr>
            <a:picLocks noChangeAspect="1" noChangeArrowheads="1"/>
          </p:cNvPicPr>
          <p:nvPr/>
        </p:nvPicPr>
        <p:blipFill>
          <a:blip r:embed="rId3"/>
          <a:srcRect/>
          <a:stretch>
            <a:fillRect/>
          </a:stretch>
        </p:blipFill>
        <p:spPr bwMode="auto">
          <a:xfrm>
            <a:off x="304800" y="2247900"/>
            <a:ext cx="8547100" cy="284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p>
            <a:r>
              <a:rPr lang="en-US" smtClean="0"/>
              <a:t>10.</a:t>
            </a:r>
            <a:fld id="{9C36055E-29B7-42EB-9465-06D34D2D885F}" type="slidenum">
              <a:rPr lang="en-US" smtClean="0"/>
              <a:pPr/>
              <a:t>35</a:t>
            </a:fld>
            <a:endParaRPr lang="en-US" smtClean="0"/>
          </a:p>
        </p:txBody>
      </p:sp>
      <p:sp>
        <p:nvSpPr>
          <p:cNvPr id="3277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3277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32773" name="Text Box 4"/>
          <p:cNvSpPr txBox="1">
            <a:spLocks noChangeArrowheads="1"/>
          </p:cNvSpPr>
          <p:nvPr/>
        </p:nvSpPr>
        <p:spPr bwMode="auto">
          <a:xfrm>
            <a:off x="304800" y="762000"/>
            <a:ext cx="568007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10.11  </a:t>
            </a:r>
            <a:r>
              <a:rPr lang="en-US" sz="2000" i="1">
                <a:latin typeface="Times New Roman" pitchFamily="18" charset="0"/>
              </a:rPr>
              <a:t>Two-dimensional parity-check code</a:t>
            </a:r>
          </a:p>
        </p:txBody>
      </p:sp>
      <p:sp>
        <p:nvSpPr>
          <p:cNvPr id="3277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IN"/>
          </a:p>
        </p:txBody>
      </p:sp>
      <p:pic>
        <p:nvPicPr>
          <p:cNvPr id="32775" name="Picture 7"/>
          <p:cNvPicPr>
            <a:picLocks noChangeAspect="1" noChangeArrowheads="1"/>
          </p:cNvPicPr>
          <p:nvPr/>
        </p:nvPicPr>
        <p:blipFill>
          <a:blip r:embed="rId3"/>
          <a:srcRect/>
          <a:stretch>
            <a:fillRect/>
          </a:stretch>
        </p:blipFill>
        <p:spPr bwMode="auto">
          <a:xfrm>
            <a:off x="215900" y="2189163"/>
            <a:ext cx="8547100" cy="2840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36</a:t>
            </a:fld>
            <a:endParaRPr lang="en-US"/>
          </a:p>
        </p:txBody>
      </p:sp>
      <p:pic>
        <p:nvPicPr>
          <p:cNvPr id="79874" name="Picture 2"/>
          <p:cNvPicPr>
            <a:picLocks noChangeAspect="1" noChangeArrowheads="1"/>
          </p:cNvPicPr>
          <p:nvPr/>
        </p:nvPicPr>
        <p:blipFill>
          <a:blip r:embed="rId2"/>
          <a:srcRect/>
          <a:stretch>
            <a:fillRect/>
          </a:stretch>
        </p:blipFill>
        <p:spPr bwMode="auto">
          <a:xfrm>
            <a:off x="310500" y="616158"/>
            <a:ext cx="8656161" cy="490022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37</a:t>
            </a:fld>
            <a:endParaRPr lang="en-US"/>
          </a:p>
        </p:txBody>
      </p:sp>
      <p:pic>
        <p:nvPicPr>
          <p:cNvPr id="80898" name="Picture 2"/>
          <p:cNvPicPr>
            <a:picLocks noChangeAspect="1" noChangeArrowheads="1"/>
          </p:cNvPicPr>
          <p:nvPr/>
        </p:nvPicPr>
        <p:blipFill rotWithShape="1">
          <a:blip r:embed="rId2"/>
          <a:srcRect b="7356"/>
          <a:stretch/>
        </p:blipFill>
        <p:spPr bwMode="auto">
          <a:xfrm>
            <a:off x="308549" y="1"/>
            <a:ext cx="8580322" cy="5429250"/>
          </a:xfrm>
          <a:prstGeom prst="rect">
            <a:avLst/>
          </a:prstGeom>
          <a:noFill/>
          <a:ln w="9525">
            <a:noFill/>
            <a:miter lim="800000"/>
            <a:headEnd/>
            <a:tailEnd/>
          </a:ln>
          <a:effectLst/>
        </p:spPr>
      </p:pic>
      <p:sp>
        <p:nvSpPr>
          <p:cNvPr id="4" name="TextBox 3"/>
          <p:cNvSpPr txBox="1"/>
          <p:nvPr/>
        </p:nvSpPr>
        <p:spPr>
          <a:xfrm>
            <a:off x="1828800" y="5356660"/>
            <a:ext cx="2191626" cy="1384995"/>
          </a:xfrm>
          <a:prstGeom prst="rect">
            <a:avLst/>
          </a:prstGeom>
          <a:noFill/>
        </p:spPr>
        <p:txBody>
          <a:bodyPr wrap="none" rtlCol="0">
            <a:spAutoFit/>
          </a:bodyPr>
          <a:lstStyle/>
          <a:p>
            <a:r>
              <a:rPr lang="en-US" sz="2800" dirty="0" smtClean="0"/>
              <a:t>r</a:t>
            </a:r>
            <a:r>
              <a:rPr lang="en-US" sz="2800" baseline="-25000" dirty="0" smtClean="0"/>
              <a:t>0</a:t>
            </a:r>
            <a:r>
              <a:rPr lang="en-US" sz="2800" dirty="0" smtClean="0"/>
              <a:t>=a</a:t>
            </a:r>
            <a:r>
              <a:rPr lang="en-US" sz="2800" baseline="-25000" dirty="0" smtClean="0"/>
              <a:t>2</a:t>
            </a:r>
            <a:r>
              <a:rPr lang="en-US" sz="2800" dirty="0" smtClean="0"/>
              <a:t>+a</a:t>
            </a:r>
            <a:r>
              <a:rPr lang="en-US" sz="2800" baseline="-25000" dirty="0" smtClean="0"/>
              <a:t>1</a:t>
            </a:r>
            <a:r>
              <a:rPr lang="en-US" sz="2800" dirty="0" smtClean="0"/>
              <a:t>+a</a:t>
            </a:r>
            <a:r>
              <a:rPr lang="en-US" sz="2800" baseline="-25000" dirty="0" smtClean="0"/>
              <a:t>0</a:t>
            </a:r>
          </a:p>
          <a:p>
            <a:r>
              <a:rPr lang="en-US" sz="2800" dirty="0" smtClean="0"/>
              <a:t>r</a:t>
            </a:r>
            <a:r>
              <a:rPr lang="en-US" sz="2800" baseline="-25000" dirty="0" smtClean="0"/>
              <a:t>1</a:t>
            </a:r>
            <a:r>
              <a:rPr lang="en-US" sz="2800" dirty="0" smtClean="0"/>
              <a:t>=a</a:t>
            </a:r>
            <a:r>
              <a:rPr lang="en-US" sz="2800" baseline="-25000" dirty="0" smtClean="0"/>
              <a:t>3</a:t>
            </a:r>
            <a:r>
              <a:rPr lang="en-US" sz="2800" dirty="0" smtClean="0"/>
              <a:t>+a</a:t>
            </a:r>
            <a:r>
              <a:rPr lang="en-US" sz="2800" baseline="-25000" dirty="0" smtClean="0"/>
              <a:t>2</a:t>
            </a:r>
            <a:r>
              <a:rPr lang="en-US" sz="2800" dirty="0" smtClean="0"/>
              <a:t>+a</a:t>
            </a:r>
            <a:r>
              <a:rPr lang="en-US" sz="2800" baseline="-25000" dirty="0" smtClean="0"/>
              <a:t>1</a:t>
            </a:r>
          </a:p>
          <a:p>
            <a:r>
              <a:rPr lang="en-US" sz="2800" dirty="0" smtClean="0"/>
              <a:t>r</a:t>
            </a:r>
            <a:r>
              <a:rPr lang="en-US" sz="2800" baseline="-25000" dirty="0" smtClean="0"/>
              <a:t>2</a:t>
            </a:r>
            <a:r>
              <a:rPr lang="en-US" sz="2800" dirty="0" smtClean="0"/>
              <a:t>=a</a:t>
            </a:r>
            <a:r>
              <a:rPr lang="en-US" sz="2800" baseline="-25000" dirty="0" smtClean="0"/>
              <a:t>1</a:t>
            </a:r>
            <a:r>
              <a:rPr lang="en-US" sz="2800" dirty="0" smtClean="0"/>
              <a:t>+a</a:t>
            </a:r>
            <a:r>
              <a:rPr lang="en-US" sz="2800" baseline="-25000" dirty="0" smtClean="0"/>
              <a:t>0</a:t>
            </a:r>
            <a:r>
              <a:rPr lang="en-US" sz="2800" dirty="0" smtClean="0"/>
              <a:t>+a</a:t>
            </a:r>
            <a:r>
              <a:rPr lang="en-US" sz="2800" baseline="-25000" dirty="0" smtClean="0"/>
              <a:t>3</a:t>
            </a:r>
            <a:endParaRPr lang="en-IN" sz="2800" baseline="-25000" dirty="0"/>
          </a:p>
        </p:txBody>
      </p:sp>
      <p:sp>
        <p:nvSpPr>
          <p:cNvPr id="5" name="TextBox 4"/>
          <p:cNvSpPr txBox="1"/>
          <p:nvPr/>
        </p:nvSpPr>
        <p:spPr>
          <a:xfrm>
            <a:off x="4679429" y="5374148"/>
            <a:ext cx="2842445" cy="1384995"/>
          </a:xfrm>
          <a:prstGeom prst="rect">
            <a:avLst/>
          </a:prstGeom>
          <a:noFill/>
        </p:spPr>
        <p:txBody>
          <a:bodyPr wrap="none" rtlCol="0">
            <a:spAutoFit/>
          </a:bodyPr>
          <a:lstStyle/>
          <a:p>
            <a:r>
              <a:rPr lang="en-US" sz="2800" dirty="0" smtClean="0"/>
              <a:t>s</a:t>
            </a:r>
            <a:r>
              <a:rPr lang="en-US" sz="2800" baseline="-25000" dirty="0" smtClean="0"/>
              <a:t>0</a:t>
            </a:r>
            <a:r>
              <a:rPr lang="en-US" sz="2800" dirty="0" smtClean="0"/>
              <a:t>=b</a:t>
            </a:r>
            <a:r>
              <a:rPr lang="en-US" sz="2800" baseline="-25000" dirty="0" smtClean="0"/>
              <a:t>2</a:t>
            </a:r>
            <a:r>
              <a:rPr lang="en-US" sz="2800" dirty="0" smtClean="0"/>
              <a:t>+b</a:t>
            </a:r>
            <a:r>
              <a:rPr lang="en-US" sz="2800" baseline="-25000" dirty="0" smtClean="0"/>
              <a:t>1</a:t>
            </a:r>
            <a:r>
              <a:rPr lang="en-US" sz="2800" dirty="0" smtClean="0"/>
              <a:t>+b</a:t>
            </a:r>
            <a:r>
              <a:rPr lang="en-US" sz="2800" baseline="-25000" dirty="0" smtClean="0"/>
              <a:t>0</a:t>
            </a:r>
            <a:r>
              <a:rPr lang="en-US" sz="2800" dirty="0" smtClean="0"/>
              <a:t>+q</a:t>
            </a:r>
            <a:r>
              <a:rPr lang="en-US" sz="2800" baseline="-25000" dirty="0" smtClean="0"/>
              <a:t>0</a:t>
            </a:r>
          </a:p>
          <a:p>
            <a:r>
              <a:rPr lang="en-US" sz="2800" dirty="0" smtClean="0"/>
              <a:t>s</a:t>
            </a:r>
            <a:r>
              <a:rPr lang="en-US" sz="2800" baseline="-25000" dirty="0" smtClean="0"/>
              <a:t>1</a:t>
            </a:r>
            <a:r>
              <a:rPr lang="en-US" sz="2800" dirty="0" smtClean="0"/>
              <a:t>=b</a:t>
            </a:r>
            <a:r>
              <a:rPr lang="en-US" sz="2800" baseline="-25000" dirty="0" smtClean="0"/>
              <a:t>3</a:t>
            </a:r>
            <a:r>
              <a:rPr lang="en-US" sz="2800" dirty="0" smtClean="0"/>
              <a:t>+b</a:t>
            </a:r>
            <a:r>
              <a:rPr lang="en-US" sz="2800" baseline="-25000" dirty="0" smtClean="0"/>
              <a:t>2</a:t>
            </a:r>
            <a:r>
              <a:rPr lang="en-US" sz="2800" dirty="0" smtClean="0"/>
              <a:t>+b</a:t>
            </a:r>
            <a:r>
              <a:rPr lang="en-US" sz="2800" baseline="-25000" dirty="0" smtClean="0"/>
              <a:t>1</a:t>
            </a:r>
            <a:r>
              <a:rPr lang="en-US" sz="2800" dirty="0" smtClean="0"/>
              <a:t>+q</a:t>
            </a:r>
            <a:r>
              <a:rPr lang="en-US" sz="2800" baseline="-25000" dirty="0" smtClean="0"/>
              <a:t>1</a:t>
            </a:r>
          </a:p>
          <a:p>
            <a:r>
              <a:rPr lang="en-US" sz="2800" dirty="0" smtClean="0"/>
              <a:t>s</a:t>
            </a:r>
            <a:r>
              <a:rPr lang="en-US" sz="2800" baseline="-25000" dirty="0" smtClean="0"/>
              <a:t>2</a:t>
            </a:r>
            <a:r>
              <a:rPr lang="en-US" sz="2800" dirty="0" smtClean="0"/>
              <a:t>=b</a:t>
            </a:r>
            <a:r>
              <a:rPr lang="en-US" sz="2800" baseline="-25000" dirty="0" smtClean="0"/>
              <a:t>1</a:t>
            </a:r>
            <a:r>
              <a:rPr lang="en-US" sz="2800" dirty="0" smtClean="0"/>
              <a:t>+b</a:t>
            </a:r>
            <a:r>
              <a:rPr lang="en-US" sz="2800" baseline="-25000" dirty="0" smtClean="0"/>
              <a:t>0</a:t>
            </a:r>
            <a:r>
              <a:rPr lang="en-US" sz="2800" dirty="0" smtClean="0"/>
              <a:t>+b</a:t>
            </a:r>
            <a:r>
              <a:rPr lang="en-US" sz="2800" baseline="-25000" dirty="0" smtClean="0"/>
              <a:t>3</a:t>
            </a:r>
            <a:r>
              <a:rPr lang="en-US" sz="2800" dirty="0" smtClean="0"/>
              <a:t>+q</a:t>
            </a:r>
            <a:r>
              <a:rPr lang="en-US" sz="2800" baseline="-25000" dirty="0" smtClean="0"/>
              <a:t>2</a:t>
            </a:r>
            <a:endParaRPr lang="en-IN" sz="2800" baseline="-25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38</a:t>
            </a:fld>
            <a:endParaRPr lang="en-US"/>
          </a:p>
        </p:txBody>
      </p:sp>
      <p:pic>
        <p:nvPicPr>
          <p:cNvPr id="81922" name="Picture 2"/>
          <p:cNvPicPr>
            <a:picLocks noChangeAspect="1" noChangeArrowheads="1"/>
          </p:cNvPicPr>
          <p:nvPr/>
        </p:nvPicPr>
        <p:blipFill>
          <a:blip r:embed="rId2"/>
          <a:srcRect/>
          <a:stretch>
            <a:fillRect/>
          </a:stretch>
        </p:blipFill>
        <p:spPr bwMode="auto">
          <a:xfrm>
            <a:off x="0" y="1694436"/>
            <a:ext cx="8821413" cy="167835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p>
            <a:r>
              <a:rPr lang="en-US" smtClean="0"/>
              <a:t>10.</a:t>
            </a:r>
            <a:fld id="{C60C111A-A499-4538-97F1-ECED75002338}" type="slidenum">
              <a:rPr lang="en-US" smtClean="0"/>
              <a:pPr/>
              <a:t>39</a:t>
            </a:fld>
            <a:endParaRPr lang="en-US" smtClean="0"/>
          </a:p>
        </p:txBody>
      </p:sp>
      <p:sp>
        <p:nvSpPr>
          <p:cNvPr id="860163" name="Text Box 3"/>
          <p:cNvSpPr txBox="1">
            <a:spLocks noChangeArrowheads="1"/>
          </p:cNvSpPr>
          <p:nvPr/>
        </p:nvSpPr>
        <p:spPr bwMode="auto">
          <a:xfrm>
            <a:off x="304800" y="149225"/>
            <a:ext cx="3871573" cy="707886"/>
          </a:xfrm>
          <a:prstGeom prst="rect">
            <a:avLst/>
          </a:prstGeom>
          <a:noFill/>
          <a:ln w="9525">
            <a:noFill/>
            <a:miter lim="800000"/>
            <a:headEnd/>
            <a:tailEnd/>
          </a:ln>
          <a:effectLst/>
        </p:spPr>
        <p:txBody>
          <a:bodyPr wrap="none">
            <a:spAutoFit/>
          </a:bodyPr>
          <a:lstStyle/>
          <a:p>
            <a:pPr>
              <a:defRPr/>
            </a:pPr>
            <a:r>
              <a:rPr lang="en-US" sz="4000" dirty="0" smtClean="0">
                <a:latin typeface="Times" pitchFamily="18" charset="0"/>
              </a:rPr>
              <a:t>CYCLIC </a:t>
            </a:r>
            <a:r>
              <a:rPr lang="en-US" sz="4000" dirty="0">
                <a:latin typeface="Times" pitchFamily="18" charset="0"/>
              </a:rPr>
              <a:t>CODES</a:t>
            </a:r>
          </a:p>
        </p:txBody>
      </p:sp>
      <p:sp>
        <p:nvSpPr>
          <p:cNvPr id="3379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860165" name="Rectangle 5"/>
          <p:cNvSpPr>
            <a:spLocks noChangeArrowheads="1"/>
          </p:cNvSpPr>
          <p:nvPr/>
        </p:nvSpPr>
        <p:spPr bwMode="auto">
          <a:xfrm>
            <a:off x="304800" y="857111"/>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dirty="0">
                <a:solidFill>
                  <a:schemeClr val="hlink"/>
                </a:solidFill>
                <a:latin typeface="Times New Roman" pitchFamily="18" charset="0"/>
              </a:rPr>
              <a:t>Cyclic codes</a:t>
            </a:r>
            <a:r>
              <a:rPr lang="en-US" sz="2800" dirty="0">
                <a:latin typeface="Times New Roman" pitchFamily="18" charset="0"/>
              </a:rPr>
              <a:t> are special linear block codes with one extra property. In a cyclic code, if a </a:t>
            </a:r>
            <a:r>
              <a:rPr lang="en-US" sz="2800" dirty="0" err="1">
                <a:latin typeface="Times New Roman" pitchFamily="18" charset="0"/>
              </a:rPr>
              <a:t>codeword</a:t>
            </a:r>
            <a:r>
              <a:rPr lang="en-US" sz="2800" dirty="0">
                <a:latin typeface="Times New Roman" pitchFamily="18" charset="0"/>
              </a:rPr>
              <a:t> is cyclically shifted (rotated), the result is another </a:t>
            </a:r>
            <a:r>
              <a:rPr lang="en-US" sz="2800" dirty="0" err="1">
                <a:latin typeface="Times New Roman" pitchFamily="18" charset="0"/>
              </a:rPr>
              <a:t>codeword</a:t>
            </a:r>
            <a:r>
              <a:rPr lang="en-US" sz="2800" dirty="0">
                <a:latin typeface="Times New Roman" pitchFamily="18" charset="0"/>
              </a:rPr>
              <a:t>.</a:t>
            </a:r>
          </a:p>
        </p:txBody>
      </p:sp>
      <p:pic>
        <p:nvPicPr>
          <p:cNvPr id="9" name="Picture 2"/>
          <p:cNvPicPr>
            <a:picLocks noChangeAspect="1" noChangeArrowheads="1"/>
          </p:cNvPicPr>
          <p:nvPr/>
        </p:nvPicPr>
        <p:blipFill>
          <a:blip r:embed="rId3"/>
          <a:srcRect/>
          <a:stretch>
            <a:fillRect/>
          </a:stretch>
        </p:blipFill>
        <p:spPr bwMode="auto">
          <a:xfrm>
            <a:off x="876300" y="2710929"/>
            <a:ext cx="7390099" cy="39184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Error Detection and Correction</a:t>
            </a:r>
            <a:r>
              <a:rPr lang="en-IN" dirty="0"/>
              <a:t> </a:t>
            </a:r>
          </a:p>
        </p:txBody>
      </p:sp>
      <p:sp>
        <p:nvSpPr>
          <p:cNvPr id="3" name="Content Placeholder 2"/>
          <p:cNvSpPr>
            <a:spLocks noGrp="1"/>
          </p:cNvSpPr>
          <p:nvPr>
            <p:ph idx="1"/>
          </p:nvPr>
        </p:nvSpPr>
        <p:spPr>
          <a:xfrm>
            <a:off x="628650" y="1825625"/>
            <a:ext cx="7886700" cy="5132388"/>
          </a:xfrm>
        </p:spPr>
        <p:txBody>
          <a:bodyPr>
            <a:normAutofit fontScale="92500" lnSpcReduction="10000"/>
          </a:bodyPr>
          <a:lstStyle/>
          <a:p>
            <a:r>
              <a:rPr lang="en-IN" dirty="0"/>
              <a:t>Types of </a:t>
            </a:r>
            <a:r>
              <a:rPr lang="en-IN" dirty="0" smtClean="0"/>
              <a:t>Errors</a:t>
            </a:r>
          </a:p>
          <a:p>
            <a:pPr lvl="1"/>
            <a:r>
              <a:rPr lang="en-IN" dirty="0"/>
              <a:t>Single-Bit </a:t>
            </a:r>
            <a:r>
              <a:rPr lang="en-IN" dirty="0" smtClean="0"/>
              <a:t>Error</a:t>
            </a:r>
          </a:p>
          <a:p>
            <a:pPr lvl="1"/>
            <a:endParaRPr lang="en-IN" dirty="0"/>
          </a:p>
          <a:p>
            <a:pPr lvl="1"/>
            <a:endParaRPr lang="en-IN" dirty="0" smtClean="0"/>
          </a:p>
          <a:p>
            <a:pPr lvl="1"/>
            <a:endParaRPr lang="en-IN" dirty="0"/>
          </a:p>
          <a:p>
            <a:pPr lvl="1"/>
            <a:r>
              <a:rPr lang="en-IN" dirty="0" smtClean="0"/>
              <a:t>Burst Error</a:t>
            </a:r>
          </a:p>
          <a:p>
            <a:pPr lvl="1"/>
            <a:endParaRPr lang="en-IN" dirty="0"/>
          </a:p>
          <a:p>
            <a:pPr lvl="1"/>
            <a:endParaRPr lang="en-IN" dirty="0" smtClean="0"/>
          </a:p>
          <a:p>
            <a:pPr lvl="1"/>
            <a:endParaRPr lang="en-IN" dirty="0"/>
          </a:p>
          <a:p>
            <a:pPr lvl="1"/>
            <a:endParaRPr lang="en-IN" dirty="0" smtClean="0"/>
          </a:p>
          <a:p>
            <a:pPr lvl="1"/>
            <a:endParaRPr lang="en-IN" dirty="0"/>
          </a:p>
          <a:p>
            <a:r>
              <a:rPr lang="en-IN" dirty="0" smtClean="0"/>
              <a:t>To </a:t>
            </a:r>
            <a:r>
              <a:rPr lang="en-IN" dirty="0"/>
              <a:t>detect or correct errors, we need to send extra (redundant) bits with data. </a:t>
            </a:r>
            <a:br>
              <a:rPr lang="en-IN" dirty="0"/>
            </a:br>
            <a:endParaRPr lang="en-IN" dirty="0"/>
          </a:p>
        </p:txBody>
      </p:sp>
      <p:pic>
        <p:nvPicPr>
          <p:cNvPr id="7" name="Picture 6"/>
          <p:cNvPicPr>
            <a:picLocks noChangeAspect="1"/>
          </p:cNvPicPr>
          <p:nvPr/>
        </p:nvPicPr>
        <p:blipFill rotWithShape="1">
          <a:blip r:embed="rId2"/>
          <a:srcRect l="2024" t="33542" r="2024" b="37500"/>
          <a:stretch/>
        </p:blipFill>
        <p:spPr>
          <a:xfrm>
            <a:off x="3671888" y="1690689"/>
            <a:ext cx="4229100" cy="957262"/>
          </a:xfrm>
          <a:prstGeom prst="rect">
            <a:avLst/>
          </a:prstGeom>
        </p:spPr>
      </p:pic>
      <p:pic>
        <p:nvPicPr>
          <p:cNvPr id="8" name="Picture 7"/>
          <p:cNvPicPr>
            <a:picLocks noChangeAspect="1"/>
          </p:cNvPicPr>
          <p:nvPr/>
        </p:nvPicPr>
        <p:blipFill rotWithShape="1">
          <a:blip r:embed="rId3"/>
          <a:srcRect l="17320" t="45616" r="19201" b="13048"/>
          <a:stretch/>
        </p:blipFill>
        <p:spPr>
          <a:xfrm>
            <a:off x="3857625" y="3016252"/>
            <a:ext cx="3857625" cy="1885950"/>
          </a:xfrm>
          <a:prstGeom prst="rect">
            <a:avLst/>
          </a:prstGeom>
        </p:spPr>
      </p:pic>
    </p:spTree>
    <p:extLst>
      <p:ext uri="{BB962C8B-B14F-4D97-AF65-F5344CB8AC3E}">
        <p14:creationId xmlns:p14="http://schemas.microsoft.com/office/powerpoint/2010/main" val="1660820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40</a:t>
            </a:fld>
            <a:endParaRPr lang="en-US"/>
          </a:p>
        </p:txBody>
      </p:sp>
      <p:pic>
        <p:nvPicPr>
          <p:cNvPr id="2050" name="Picture 2"/>
          <p:cNvPicPr>
            <a:picLocks noChangeAspect="1" noChangeArrowheads="1"/>
          </p:cNvPicPr>
          <p:nvPr/>
        </p:nvPicPr>
        <p:blipFill>
          <a:blip r:embed="rId2"/>
          <a:srcRect/>
          <a:stretch>
            <a:fillRect/>
          </a:stretch>
        </p:blipFill>
        <p:spPr bwMode="auto">
          <a:xfrm>
            <a:off x="-111369" y="0"/>
            <a:ext cx="9152108" cy="592111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41</a:t>
            </a:fld>
            <a:endParaRPr lang="en-US"/>
          </a:p>
        </p:txBody>
      </p:sp>
      <p:pic>
        <p:nvPicPr>
          <p:cNvPr id="3074" name="Picture 2"/>
          <p:cNvPicPr>
            <a:picLocks noChangeAspect="1" noChangeArrowheads="1"/>
          </p:cNvPicPr>
          <p:nvPr/>
        </p:nvPicPr>
        <p:blipFill>
          <a:blip r:embed="rId2"/>
          <a:srcRect/>
          <a:stretch>
            <a:fillRect/>
          </a:stretch>
        </p:blipFill>
        <p:spPr bwMode="auto">
          <a:xfrm>
            <a:off x="-1" y="1"/>
            <a:ext cx="8920195" cy="68580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42</a:t>
            </a:fld>
            <a:endParaRPr lang="en-US"/>
          </a:p>
        </p:txBody>
      </p:sp>
      <p:pic>
        <p:nvPicPr>
          <p:cNvPr id="4098" name="Picture 2" descr="Image result for division in CRC decoder for two cases"/>
          <p:cNvPicPr>
            <a:picLocks noChangeAspect="1" noChangeArrowheads="1"/>
          </p:cNvPicPr>
          <p:nvPr/>
        </p:nvPicPr>
        <p:blipFill>
          <a:blip r:embed="rId2"/>
          <a:srcRect/>
          <a:stretch>
            <a:fillRect/>
          </a:stretch>
        </p:blipFill>
        <p:spPr bwMode="auto">
          <a:xfrm>
            <a:off x="215535" y="1233748"/>
            <a:ext cx="8521953" cy="5092102"/>
          </a:xfrm>
          <a:prstGeom prst="rect">
            <a:avLst/>
          </a:prstGeom>
          <a:noFill/>
        </p:spPr>
      </p:pic>
      <p:sp>
        <p:nvSpPr>
          <p:cNvPr id="4" name="TextBox 3"/>
          <p:cNvSpPr txBox="1"/>
          <p:nvPr/>
        </p:nvSpPr>
        <p:spPr>
          <a:xfrm>
            <a:off x="869430" y="644577"/>
            <a:ext cx="3997569" cy="369332"/>
          </a:xfrm>
          <a:prstGeom prst="rect">
            <a:avLst/>
          </a:prstGeom>
          <a:noFill/>
        </p:spPr>
        <p:txBody>
          <a:bodyPr wrap="none" rtlCol="0">
            <a:spAutoFit/>
          </a:bodyPr>
          <a:lstStyle/>
          <a:p>
            <a:r>
              <a:rPr lang="en-IN" dirty="0" smtClean="0"/>
              <a:t>Division in CRC decoder for two cases</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43</a:t>
            </a:fld>
            <a:endParaRPr lang="en-US"/>
          </a:p>
        </p:txBody>
      </p:sp>
      <p:pic>
        <p:nvPicPr>
          <p:cNvPr id="82946" name="Picture 2"/>
          <p:cNvPicPr>
            <a:picLocks noChangeAspect="1" noChangeArrowheads="1"/>
          </p:cNvPicPr>
          <p:nvPr/>
        </p:nvPicPr>
        <p:blipFill>
          <a:blip r:embed="rId2"/>
          <a:srcRect/>
          <a:stretch>
            <a:fillRect/>
          </a:stretch>
        </p:blipFill>
        <p:spPr bwMode="auto">
          <a:xfrm>
            <a:off x="314220" y="284812"/>
            <a:ext cx="8829780" cy="613097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44</a:t>
            </a:fld>
            <a:endParaRPr lang="en-US"/>
          </a:p>
        </p:txBody>
      </p:sp>
      <p:pic>
        <p:nvPicPr>
          <p:cNvPr id="83970" name="Picture 2"/>
          <p:cNvPicPr>
            <a:picLocks noChangeAspect="1" noChangeArrowheads="1"/>
          </p:cNvPicPr>
          <p:nvPr/>
        </p:nvPicPr>
        <p:blipFill>
          <a:blip r:embed="rId2"/>
          <a:srcRect/>
          <a:stretch>
            <a:fillRect/>
          </a:stretch>
        </p:blipFill>
        <p:spPr bwMode="auto">
          <a:xfrm>
            <a:off x="0" y="634506"/>
            <a:ext cx="9190810" cy="491185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45</a:t>
            </a:fld>
            <a:endParaRPr lang="en-US"/>
          </a:p>
        </p:txBody>
      </p:sp>
      <p:pic>
        <p:nvPicPr>
          <p:cNvPr id="84994" name="Picture 2" descr="Image result for crc division using polynomials"/>
          <p:cNvPicPr>
            <a:picLocks noChangeAspect="1" noChangeArrowheads="1"/>
          </p:cNvPicPr>
          <p:nvPr/>
        </p:nvPicPr>
        <p:blipFill>
          <a:blip r:embed="rId2"/>
          <a:srcRect/>
          <a:stretch>
            <a:fillRect/>
          </a:stretch>
        </p:blipFill>
        <p:spPr bwMode="auto">
          <a:xfrm>
            <a:off x="0" y="0"/>
            <a:ext cx="9144000" cy="6858001"/>
          </a:xfrm>
          <a:prstGeom prst="rect">
            <a:avLst/>
          </a:prstGeom>
          <a:noFill/>
        </p:spPr>
      </p:pic>
      <p:sp>
        <p:nvSpPr>
          <p:cNvPr id="4" name="TextBox 3"/>
          <p:cNvSpPr txBox="1"/>
          <p:nvPr/>
        </p:nvSpPr>
        <p:spPr>
          <a:xfrm>
            <a:off x="4017363" y="1528997"/>
            <a:ext cx="869432" cy="369332"/>
          </a:xfrm>
          <a:prstGeom prst="rect">
            <a:avLst/>
          </a:prstGeom>
          <a:solidFill>
            <a:srgbClr val="33CCFF"/>
          </a:solidFill>
        </p:spPr>
        <p:txBody>
          <a:bodyPr wrap="square" rtlCol="0">
            <a:spAutoFit/>
          </a:bodyPr>
          <a:lstStyle/>
          <a:p>
            <a:r>
              <a:rPr lang="en-US" dirty="0" smtClean="0"/>
              <a:t>x</a:t>
            </a:r>
            <a:r>
              <a:rPr lang="en-US" baseline="30000" dirty="0" smtClean="0"/>
              <a:t>3</a:t>
            </a:r>
            <a:r>
              <a:rPr lang="en-US" dirty="0" smtClean="0"/>
              <a:t>+x</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46</a:t>
            </a:fld>
            <a:endParaRPr lang="en-US"/>
          </a:p>
        </p:txBody>
      </p:sp>
      <p:pic>
        <p:nvPicPr>
          <p:cNvPr id="3" name="Picture 2"/>
          <p:cNvPicPr>
            <a:picLocks noChangeAspect="1"/>
          </p:cNvPicPr>
          <p:nvPr/>
        </p:nvPicPr>
        <p:blipFill>
          <a:blip r:embed="rId2"/>
          <a:stretch>
            <a:fillRect/>
          </a:stretch>
        </p:blipFill>
        <p:spPr>
          <a:xfrm>
            <a:off x="214313" y="-21787"/>
            <a:ext cx="8687863" cy="6879787"/>
          </a:xfrm>
          <a:prstGeom prst="rect">
            <a:avLst/>
          </a:prstGeom>
        </p:spPr>
      </p:pic>
    </p:spTree>
    <p:extLst>
      <p:ext uri="{BB962C8B-B14F-4D97-AF65-F5344CB8AC3E}">
        <p14:creationId xmlns:p14="http://schemas.microsoft.com/office/powerpoint/2010/main" val="739996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Checksum</a:t>
            </a:r>
            <a:endParaRPr lang="en-IN" dirty="0"/>
          </a:p>
        </p:txBody>
      </p:sp>
      <p:sp>
        <p:nvSpPr>
          <p:cNvPr id="4" name="Content Placeholder 3"/>
          <p:cNvSpPr>
            <a:spLocks noGrp="1"/>
          </p:cNvSpPr>
          <p:nvPr>
            <p:ph idx="1"/>
          </p:nvPr>
        </p:nvSpPr>
        <p:spPr/>
        <p:txBody>
          <a:bodyPr/>
          <a:lstStyle/>
          <a:p>
            <a:r>
              <a:rPr lang="en-IN" sz="2400" dirty="0" smtClean="0"/>
              <a:t>In </a:t>
            </a:r>
            <a:r>
              <a:rPr lang="en-IN" sz="2400" dirty="0"/>
              <a:t>checksum error detection scheme, the data is divided into k segments each of m bits. </a:t>
            </a:r>
          </a:p>
          <a:p>
            <a:r>
              <a:rPr lang="en-IN" sz="2400" dirty="0"/>
              <a:t>In the sender’s end the segments are added using 1’s complement arithmetic to get the sum. The sum is complemented to get the checksum.</a:t>
            </a:r>
          </a:p>
          <a:p>
            <a:r>
              <a:rPr lang="en-IN" sz="2400" dirty="0"/>
              <a:t>The checksum segment is sent along with the data segments. </a:t>
            </a:r>
          </a:p>
          <a:p>
            <a:r>
              <a:rPr lang="en-IN" sz="2400" dirty="0"/>
              <a:t>At the receiver’s end, all received segments are added using 1’s complement arithmetic to get the sum. The sum is complemented. </a:t>
            </a:r>
          </a:p>
          <a:p>
            <a:r>
              <a:rPr lang="en-IN" sz="2400" dirty="0"/>
              <a:t>If the result is zero, the received data is accepted; otherwise discarded.</a:t>
            </a:r>
          </a:p>
          <a:p>
            <a:endParaRPr lang="en-IN" sz="2400" dirty="0"/>
          </a:p>
        </p:txBody>
      </p:sp>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47</a:t>
            </a:fld>
            <a:endParaRPr lang="en-US"/>
          </a:p>
        </p:txBody>
      </p:sp>
    </p:spTree>
    <p:extLst>
      <p:ext uri="{BB962C8B-B14F-4D97-AF65-F5344CB8AC3E}">
        <p14:creationId xmlns:p14="http://schemas.microsoft.com/office/powerpoint/2010/main" val="535005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p>
            <a:r>
              <a:rPr lang="en-US" smtClean="0"/>
              <a:t>10.</a:t>
            </a:r>
            <a:fld id="{3D65621F-E05A-402E-8CC7-2013285967CD}" type="slidenum">
              <a:rPr lang="en-US" smtClean="0"/>
              <a:pPr/>
              <a:t>48</a:t>
            </a:fld>
            <a:endParaRPr lang="en-US" smtClean="0"/>
          </a:p>
        </p:txBody>
      </p:sp>
      <p:sp>
        <p:nvSpPr>
          <p:cNvPr id="49155"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IN"/>
          </a:p>
        </p:txBody>
      </p:sp>
      <p:sp>
        <p:nvSpPr>
          <p:cNvPr id="49156"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IN"/>
          </a:p>
        </p:txBody>
      </p:sp>
      <p:sp>
        <p:nvSpPr>
          <p:cNvPr id="49157" name="Text Box 4"/>
          <p:cNvSpPr txBox="1">
            <a:spLocks noChangeArrowheads="1"/>
          </p:cNvSpPr>
          <p:nvPr/>
        </p:nvSpPr>
        <p:spPr bwMode="auto">
          <a:xfrm>
            <a:off x="304800" y="304800"/>
            <a:ext cx="1483098" cy="461665"/>
          </a:xfrm>
          <a:prstGeom prst="rect">
            <a:avLst/>
          </a:prstGeom>
          <a:noFill/>
          <a:ln w="9525">
            <a:noFill/>
            <a:miter lim="800000"/>
            <a:headEnd/>
            <a:tailEnd/>
          </a:ln>
        </p:spPr>
        <p:txBody>
          <a:bodyPr wrap="none">
            <a:spAutoFit/>
          </a:bodyPr>
          <a:lstStyle/>
          <a:p>
            <a:r>
              <a:rPr lang="en-US" sz="2400" dirty="0" smtClean="0">
                <a:solidFill>
                  <a:schemeClr val="folHlink"/>
                </a:solidFill>
                <a:latin typeface="Times New Roman" pitchFamily="18" charset="0"/>
              </a:rPr>
              <a:t>Checksum</a:t>
            </a:r>
            <a:endParaRPr lang="en-US" sz="2000" i="1" dirty="0">
              <a:latin typeface="Times New Roman" pitchFamily="18" charset="0"/>
            </a:endParaRPr>
          </a:p>
        </p:txBody>
      </p:sp>
      <p:sp>
        <p:nvSpPr>
          <p:cNvPr id="49158"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IN"/>
          </a:p>
        </p:txBody>
      </p:sp>
      <p:pic>
        <p:nvPicPr>
          <p:cNvPr id="49159" name="Picture 7"/>
          <p:cNvPicPr>
            <a:picLocks noChangeAspect="1" noChangeArrowheads="1"/>
          </p:cNvPicPr>
          <p:nvPr/>
        </p:nvPicPr>
        <p:blipFill>
          <a:blip r:embed="rId3"/>
          <a:srcRect/>
          <a:stretch>
            <a:fillRect/>
          </a:stretch>
        </p:blipFill>
        <p:spPr bwMode="auto">
          <a:xfrm>
            <a:off x="831850" y="1066800"/>
            <a:ext cx="7185025" cy="4668838"/>
          </a:xfrm>
          <a:prstGeom prst="rect">
            <a:avLst/>
          </a:prstGeom>
          <a:noFill/>
          <a:ln w="9525">
            <a:noFill/>
            <a:miter lim="800000"/>
            <a:headEnd/>
            <a:tailEnd/>
          </a:ln>
        </p:spPr>
      </p:pic>
      <p:sp>
        <p:nvSpPr>
          <p:cNvPr id="49160" name="Text Box 9"/>
          <p:cNvSpPr txBox="1">
            <a:spLocks noChangeArrowheads="1"/>
          </p:cNvSpPr>
          <p:nvPr/>
        </p:nvSpPr>
        <p:spPr bwMode="auto">
          <a:xfrm>
            <a:off x="2133600" y="4800600"/>
            <a:ext cx="358775" cy="336550"/>
          </a:xfrm>
          <a:prstGeom prst="rect">
            <a:avLst/>
          </a:prstGeom>
          <a:solidFill>
            <a:srgbClr val="FFFF00"/>
          </a:solidFill>
          <a:ln w="9525">
            <a:noFill/>
            <a:miter lim="800000"/>
            <a:headEnd/>
            <a:tailEnd/>
          </a:ln>
        </p:spPr>
        <p:txBody>
          <a:bodyPr>
            <a:spAutoFit/>
          </a:bodyPr>
          <a:lstStyle/>
          <a:p>
            <a:pPr>
              <a:spcBef>
                <a:spcPct val="50000"/>
              </a:spcBef>
            </a:pPr>
            <a:r>
              <a:rPr lang="en-US" sz="1600">
                <a:latin typeface="Helvetica Narrow" pitchFamily="34" charset="0"/>
              </a:rPr>
              <a:t>1</a:t>
            </a:r>
          </a:p>
        </p:txBody>
      </p:sp>
      <p:sp>
        <p:nvSpPr>
          <p:cNvPr id="49161" name="Text Box 10"/>
          <p:cNvSpPr txBox="1">
            <a:spLocks noChangeArrowheads="1"/>
          </p:cNvSpPr>
          <p:nvPr/>
        </p:nvSpPr>
        <p:spPr bwMode="auto">
          <a:xfrm>
            <a:off x="6019800" y="4572000"/>
            <a:ext cx="1295400" cy="581025"/>
          </a:xfrm>
          <a:prstGeom prst="rect">
            <a:avLst/>
          </a:prstGeom>
          <a:solidFill>
            <a:srgbClr val="FFFF00"/>
          </a:solidFill>
          <a:ln w="9525">
            <a:noFill/>
            <a:miter lim="800000"/>
            <a:headEnd/>
            <a:tailEnd/>
          </a:ln>
        </p:spPr>
        <p:txBody>
          <a:bodyPr>
            <a:spAutoFit/>
          </a:bodyPr>
          <a:lstStyle/>
          <a:p>
            <a:r>
              <a:rPr lang="en-US" sz="1600">
                <a:latin typeface="Helvetica Narrow" pitchFamily="34" charset="0"/>
              </a:rPr>
              <a:t> 1   1   1   1</a:t>
            </a:r>
          </a:p>
          <a:p>
            <a:r>
              <a:rPr lang="en-US" sz="1600">
                <a:latin typeface="Helvetica Narrow" pitchFamily="34" charset="0"/>
              </a:rPr>
              <a:t> 0   0   0   0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t>10.</a:t>
            </a:r>
            <a:fld id="{06489375-55B0-44FB-9922-D1A425AED834}" type="slidenum">
              <a:rPr lang="en-US" smtClean="0"/>
              <a:pPr>
                <a:defRPr/>
              </a:pPr>
              <a:t>49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56777"/>
            <a:ext cx="7329488" cy="6810827"/>
          </a:xfrm>
          <a:prstGeom prst="rect">
            <a:avLst/>
          </a:prstGeom>
        </p:spPr>
      </p:pic>
    </p:spTree>
    <p:extLst>
      <p:ext uri="{BB962C8B-B14F-4D97-AF65-F5344CB8AC3E}">
        <p14:creationId xmlns:p14="http://schemas.microsoft.com/office/powerpoint/2010/main" val="323964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Detection Versus Correction </a:t>
            </a:r>
          </a:p>
        </p:txBody>
      </p:sp>
      <p:sp>
        <p:nvSpPr>
          <p:cNvPr id="3" name="Content Placeholder 2"/>
          <p:cNvSpPr>
            <a:spLocks noGrp="1"/>
          </p:cNvSpPr>
          <p:nvPr>
            <p:ph idx="1"/>
          </p:nvPr>
        </p:nvSpPr>
        <p:spPr/>
        <p:txBody>
          <a:bodyPr>
            <a:normAutofit fontScale="70000" lnSpcReduction="20000"/>
          </a:bodyPr>
          <a:lstStyle/>
          <a:p>
            <a:r>
              <a:rPr lang="en-IN" dirty="0" smtClean="0"/>
              <a:t>Correction </a:t>
            </a:r>
            <a:r>
              <a:rPr lang="en-IN" dirty="0"/>
              <a:t>of errors is more difficult than the detection. </a:t>
            </a:r>
            <a:endParaRPr lang="en-IN" dirty="0" smtClean="0"/>
          </a:p>
          <a:p>
            <a:r>
              <a:rPr lang="en-IN" dirty="0" smtClean="0"/>
              <a:t>In </a:t>
            </a:r>
            <a:r>
              <a:rPr lang="en-IN" b="1" dirty="0"/>
              <a:t>error detection</a:t>
            </a:r>
            <a:r>
              <a:rPr lang="en-IN" dirty="0"/>
              <a:t>, we </a:t>
            </a:r>
            <a:r>
              <a:rPr lang="en-IN" dirty="0" smtClean="0"/>
              <a:t>are looking </a:t>
            </a:r>
            <a:r>
              <a:rPr lang="en-IN" dirty="0"/>
              <a:t>only to see if any error has occurred. The answer is a simple yes or no. We </a:t>
            </a:r>
            <a:r>
              <a:rPr lang="en-IN" dirty="0" smtClean="0"/>
              <a:t>are not </a:t>
            </a:r>
            <a:r>
              <a:rPr lang="en-IN" dirty="0"/>
              <a:t>even interested in the number of errors. </a:t>
            </a:r>
            <a:endParaRPr lang="en-IN" dirty="0" smtClean="0"/>
          </a:p>
          <a:p>
            <a:r>
              <a:rPr lang="en-IN" dirty="0" smtClean="0"/>
              <a:t>A </a:t>
            </a:r>
            <a:r>
              <a:rPr lang="en-IN" dirty="0"/>
              <a:t>single-bit error is the same for us as </a:t>
            </a:r>
            <a:r>
              <a:rPr lang="en-IN" dirty="0" smtClean="0"/>
              <a:t>a burst </a:t>
            </a:r>
            <a:r>
              <a:rPr lang="en-IN" dirty="0"/>
              <a:t>error</a:t>
            </a:r>
            <a:r>
              <a:rPr lang="en-IN" dirty="0" smtClean="0"/>
              <a:t>.</a:t>
            </a:r>
          </a:p>
          <a:p>
            <a:r>
              <a:rPr lang="en-IN" dirty="0" smtClean="0"/>
              <a:t>In </a:t>
            </a:r>
            <a:r>
              <a:rPr lang="en-IN" b="1" dirty="0"/>
              <a:t>error correction</a:t>
            </a:r>
            <a:r>
              <a:rPr lang="en-IN" dirty="0"/>
              <a:t>, we need to know the exact number of bits that are corrupted </a:t>
            </a:r>
            <a:r>
              <a:rPr lang="en-IN" dirty="0" smtClean="0"/>
              <a:t>and more </a:t>
            </a:r>
            <a:r>
              <a:rPr lang="en-IN" dirty="0"/>
              <a:t>importantly, their location in the message. </a:t>
            </a:r>
            <a:endParaRPr lang="en-IN" dirty="0" smtClean="0"/>
          </a:p>
          <a:p>
            <a:r>
              <a:rPr lang="en-IN" dirty="0" smtClean="0"/>
              <a:t>The </a:t>
            </a:r>
            <a:r>
              <a:rPr lang="en-IN" dirty="0"/>
              <a:t>number of the errors and the size </a:t>
            </a:r>
            <a:r>
              <a:rPr lang="en-IN" dirty="0" smtClean="0"/>
              <a:t>of the </a:t>
            </a:r>
            <a:r>
              <a:rPr lang="en-IN" dirty="0"/>
              <a:t>message are important factors. </a:t>
            </a:r>
            <a:endParaRPr lang="en-IN" dirty="0" smtClean="0"/>
          </a:p>
          <a:p>
            <a:r>
              <a:rPr lang="en-IN" dirty="0" smtClean="0"/>
              <a:t>If </a:t>
            </a:r>
            <a:r>
              <a:rPr lang="en-IN" dirty="0"/>
              <a:t>we need to correct one single error in an 8-bit </a:t>
            </a:r>
            <a:r>
              <a:rPr lang="en-IN" dirty="0" smtClean="0"/>
              <a:t>data unit</a:t>
            </a:r>
            <a:r>
              <a:rPr lang="en-IN" dirty="0"/>
              <a:t>, we need to consider eight possible error locations; if we need to correct two errors</a:t>
            </a:r>
            <a:br>
              <a:rPr lang="en-IN" dirty="0"/>
            </a:br>
            <a:r>
              <a:rPr lang="en-IN" dirty="0"/>
              <a:t>in a data unit of the same size, we need to consider 28 possibilities. You can imagine </a:t>
            </a:r>
            <a:r>
              <a:rPr lang="en-IN" dirty="0" smtClean="0"/>
              <a:t>the receiver's </a:t>
            </a:r>
            <a:r>
              <a:rPr lang="en-IN" dirty="0"/>
              <a:t>difficulty in finding 10 errors in a data unit of 1000 bits </a:t>
            </a:r>
            <a:br>
              <a:rPr lang="en-IN" dirty="0"/>
            </a:br>
            <a:endParaRPr lang="en-IN" dirty="0"/>
          </a:p>
        </p:txBody>
      </p:sp>
    </p:spTree>
    <p:extLst>
      <p:ext uri="{BB962C8B-B14F-4D97-AF65-F5344CB8AC3E}">
        <p14:creationId xmlns:p14="http://schemas.microsoft.com/office/powerpoint/2010/main" val="384830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Forward Error Correction Versus Retransmission </a:t>
            </a:r>
          </a:p>
        </p:txBody>
      </p:sp>
      <p:sp>
        <p:nvSpPr>
          <p:cNvPr id="3" name="Content Placeholder 2"/>
          <p:cNvSpPr>
            <a:spLocks noGrp="1"/>
          </p:cNvSpPr>
          <p:nvPr>
            <p:ph idx="1"/>
          </p:nvPr>
        </p:nvSpPr>
        <p:spPr>
          <a:xfrm>
            <a:off x="628650" y="1825624"/>
            <a:ext cx="7886700" cy="4803775"/>
          </a:xfrm>
        </p:spPr>
        <p:txBody>
          <a:bodyPr>
            <a:noAutofit/>
          </a:bodyPr>
          <a:lstStyle/>
          <a:p>
            <a:r>
              <a:rPr lang="en-IN" dirty="0"/>
              <a:t>There are two main methods of error correction. </a:t>
            </a:r>
            <a:endParaRPr lang="en-IN" dirty="0" smtClean="0"/>
          </a:p>
          <a:p>
            <a:pPr lvl="1"/>
            <a:r>
              <a:rPr lang="en-IN" sz="2800" dirty="0" smtClean="0"/>
              <a:t>Forward </a:t>
            </a:r>
            <a:r>
              <a:rPr lang="en-IN" sz="2800" dirty="0"/>
              <a:t>error correction </a:t>
            </a:r>
            <a:endParaRPr lang="en-IN" sz="2800" dirty="0" smtClean="0"/>
          </a:p>
          <a:p>
            <a:pPr lvl="2"/>
            <a:r>
              <a:rPr lang="en-IN" sz="2400" dirty="0" smtClean="0"/>
              <a:t>Process </a:t>
            </a:r>
            <a:r>
              <a:rPr lang="en-IN" sz="2400" dirty="0"/>
              <a:t>in which the receiver tries to guess the message by using redundant bits. </a:t>
            </a:r>
            <a:endParaRPr lang="en-IN" sz="2400" dirty="0" smtClean="0"/>
          </a:p>
          <a:p>
            <a:pPr lvl="2"/>
            <a:r>
              <a:rPr lang="en-IN" sz="2400" dirty="0" smtClean="0"/>
              <a:t>This is possible </a:t>
            </a:r>
            <a:r>
              <a:rPr lang="en-IN" sz="2400" dirty="0"/>
              <a:t>if the number of errors is small. </a:t>
            </a:r>
            <a:endParaRPr lang="en-IN" sz="2400" dirty="0" smtClean="0"/>
          </a:p>
          <a:p>
            <a:pPr lvl="1"/>
            <a:r>
              <a:rPr lang="en-IN" sz="2800" dirty="0" smtClean="0"/>
              <a:t>Retransmission</a:t>
            </a:r>
            <a:endParaRPr lang="en-IN" sz="2800" dirty="0"/>
          </a:p>
          <a:p>
            <a:pPr lvl="2"/>
            <a:r>
              <a:rPr lang="en-IN" sz="2400" dirty="0" smtClean="0"/>
              <a:t>Technique </a:t>
            </a:r>
            <a:r>
              <a:rPr lang="en-IN" sz="2400" dirty="0"/>
              <a:t>in which the receiver detects the occurrence of an error and asks the </a:t>
            </a:r>
            <a:r>
              <a:rPr lang="en-IN" sz="2400" dirty="0" smtClean="0"/>
              <a:t>sender to </a:t>
            </a:r>
            <a:r>
              <a:rPr lang="en-IN" sz="2400" dirty="0"/>
              <a:t>resend the message. </a:t>
            </a:r>
            <a:endParaRPr lang="en-IN" sz="2400" dirty="0" smtClean="0"/>
          </a:p>
          <a:p>
            <a:pPr lvl="2"/>
            <a:r>
              <a:rPr lang="en-IN" sz="2400" dirty="0" smtClean="0"/>
              <a:t>Resending </a:t>
            </a:r>
            <a:r>
              <a:rPr lang="en-IN" sz="2400" dirty="0"/>
              <a:t>is repeated until a message arrives that the </a:t>
            </a:r>
            <a:r>
              <a:rPr lang="en-IN" sz="2400" dirty="0" smtClean="0"/>
              <a:t>receiver believes </a:t>
            </a:r>
            <a:r>
              <a:rPr lang="en-IN" sz="2400" dirty="0"/>
              <a:t>is error-free (usually, not all errors can be detected). </a:t>
            </a:r>
          </a:p>
        </p:txBody>
      </p:sp>
    </p:spTree>
    <p:extLst>
      <p:ext uri="{BB962C8B-B14F-4D97-AF65-F5344CB8AC3E}">
        <p14:creationId xmlns:p14="http://schemas.microsoft.com/office/powerpoint/2010/main" val="318925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Coding </a:t>
            </a:r>
          </a:p>
        </p:txBody>
      </p:sp>
      <p:sp>
        <p:nvSpPr>
          <p:cNvPr id="3" name="Content Placeholder 2"/>
          <p:cNvSpPr>
            <a:spLocks noGrp="1"/>
          </p:cNvSpPr>
          <p:nvPr>
            <p:ph idx="1"/>
          </p:nvPr>
        </p:nvSpPr>
        <p:spPr>
          <a:xfrm>
            <a:off x="628650" y="1825625"/>
            <a:ext cx="7886700" cy="4660900"/>
          </a:xfrm>
        </p:spPr>
        <p:txBody>
          <a:bodyPr>
            <a:normAutofit fontScale="85000" lnSpcReduction="10000"/>
          </a:bodyPr>
          <a:lstStyle/>
          <a:p>
            <a:r>
              <a:rPr lang="en-IN" dirty="0"/>
              <a:t>Redundancy is achieved through various coding schemes. </a:t>
            </a:r>
            <a:endParaRPr lang="en-IN" dirty="0" smtClean="0"/>
          </a:p>
          <a:p>
            <a:r>
              <a:rPr lang="en-IN" dirty="0" smtClean="0"/>
              <a:t>The </a:t>
            </a:r>
            <a:r>
              <a:rPr lang="en-IN" dirty="0"/>
              <a:t>sender adds </a:t>
            </a:r>
            <a:r>
              <a:rPr lang="en-IN" dirty="0" smtClean="0"/>
              <a:t>redundant bits </a:t>
            </a:r>
            <a:r>
              <a:rPr lang="en-IN" dirty="0"/>
              <a:t>through a process that creates a relationship between the redundant bits and the</a:t>
            </a:r>
            <a:br>
              <a:rPr lang="en-IN" dirty="0"/>
            </a:br>
            <a:r>
              <a:rPr lang="en-IN" dirty="0"/>
              <a:t>actual data bits. </a:t>
            </a:r>
            <a:endParaRPr lang="en-IN" dirty="0" smtClean="0"/>
          </a:p>
          <a:p>
            <a:r>
              <a:rPr lang="en-IN" dirty="0" smtClean="0"/>
              <a:t>The </a:t>
            </a:r>
            <a:r>
              <a:rPr lang="en-IN" dirty="0"/>
              <a:t>receiver checks the relationships between the two sets of bits </a:t>
            </a:r>
            <a:r>
              <a:rPr lang="en-IN" dirty="0" smtClean="0"/>
              <a:t>to detect </a:t>
            </a:r>
            <a:r>
              <a:rPr lang="en-IN" dirty="0"/>
              <a:t>or correct the errors. </a:t>
            </a:r>
            <a:endParaRPr lang="en-IN" dirty="0" smtClean="0"/>
          </a:p>
          <a:p>
            <a:r>
              <a:rPr lang="en-IN" dirty="0" smtClean="0"/>
              <a:t>The </a:t>
            </a:r>
            <a:r>
              <a:rPr lang="en-IN" dirty="0"/>
              <a:t>ratio of redundant bits to the data bits and the robustness of the process are important factors in any coding scheme. </a:t>
            </a:r>
            <a:endParaRPr lang="en-IN" dirty="0" smtClean="0"/>
          </a:p>
          <a:p>
            <a:r>
              <a:rPr lang="en-IN" dirty="0" smtClean="0"/>
              <a:t>We </a:t>
            </a:r>
            <a:r>
              <a:rPr lang="en-IN" dirty="0"/>
              <a:t>can divide coding schemes into two broad categories: </a:t>
            </a:r>
            <a:endParaRPr lang="en-IN" dirty="0" smtClean="0"/>
          </a:p>
          <a:p>
            <a:pPr lvl="1"/>
            <a:r>
              <a:rPr lang="en-IN" dirty="0" smtClean="0"/>
              <a:t>block </a:t>
            </a:r>
            <a:r>
              <a:rPr lang="en-IN" dirty="0"/>
              <a:t>coding and </a:t>
            </a:r>
            <a:endParaRPr lang="en-IN" dirty="0" smtClean="0"/>
          </a:p>
          <a:p>
            <a:pPr lvl="1"/>
            <a:r>
              <a:rPr lang="en-IN" dirty="0" smtClean="0"/>
              <a:t>convolution coding</a:t>
            </a:r>
            <a:r>
              <a:rPr lang="en-IN" dirty="0"/>
              <a:t> </a:t>
            </a:r>
            <a:r>
              <a:rPr lang="en-IN" dirty="0" smtClean="0"/>
              <a:t>(not in scope of the syllabus)</a:t>
            </a:r>
            <a:r>
              <a:rPr lang="en-IN" dirty="0"/>
              <a:t/>
            </a:r>
            <a:br>
              <a:rPr lang="en-IN" dirty="0"/>
            </a:br>
            <a:endParaRPr lang="en-IN" dirty="0"/>
          </a:p>
        </p:txBody>
      </p:sp>
    </p:spTree>
    <p:extLst>
      <p:ext uri="{BB962C8B-B14F-4D97-AF65-F5344CB8AC3E}">
        <p14:creationId xmlns:p14="http://schemas.microsoft.com/office/powerpoint/2010/main" val="88680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of encoder </a:t>
            </a:r>
            <a:r>
              <a:rPr lang="en-IN" dirty="0"/>
              <a:t>and decoder</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t="27453" b="18685"/>
          <a:stretch/>
        </p:blipFill>
        <p:spPr>
          <a:xfrm>
            <a:off x="98688" y="2192337"/>
            <a:ext cx="8946623" cy="3617913"/>
          </a:xfrm>
          <a:prstGeom prst="rect">
            <a:avLst/>
          </a:prstGeom>
        </p:spPr>
      </p:pic>
    </p:spTree>
    <p:extLst>
      <p:ext uri="{BB962C8B-B14F-4D97-AF65-F5344CB8AC3E}">
        <p14:creationId xmlns:p14="http://schemas.microsoft.com/office/powerpoint/2010/main" val="236497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Modular Arithmetic </a:t>
            </a:r>
          </a:p>
        </p:txBody>
      </p:sp>
      <p:sp>
        <p:nvSpPr>
          <p:cNvPr id="3" name="Content Placeholder 2"/>
          <p:cNvSpPr>
            <a:spLocks noGrp="1"/>
          </p:cNvSpPr>
          <p:nvPr>
            <p:ph idx="1"/>
          </p:nvPr>
        </p:nvSpPr>
        <p:spPr/>
        <p:txBody>
          <a:bodyPr/>
          <a:lstStyle/>
          <a:p>
            <a:r>
              <a:rPr lang="en-IN" i="1" dirty="0"/>
              <a:t>Modulo-2 Arithmetic</a:t>
            </a:r>
            <a:r>
              <a:rPr lang="en-IN" dirty="0"/>
              <a:t> </a:t>
            </a:r>
            <a:br>
              <a:rPr lang="en-IN" dirty="0"/>
            </a:br>
            <a:endParaRPr lang="en-IN" dirty="0"/>
          </a:p>
        </p:txBody>
      </p:sp>
      <p:pic>
        <p:nvPicPr>
          <p:cNvPr id="4" name="Picture 3"/>
          <p:cNvPicPr>
            <a:picLocks noChangeAspect="1"/>
          </p:cNvPicPr>
          <p:nvPr/>
        </p:nvPicPr>
        <p:blipFill>
          <a:blip r:embed="rId2"/>
          <a:stretch>
            <a:fillRect/>
          </a:stretch>
        </p:blipFill>
        <p:spPr>
          <a:xfrm>
            <a:off x="788207" y="2486817"/>
            <a:ext cx="7357497" cy="656431"/>
          </a:xfrm>
          <a:prstGeom prst="rect">
            <a:avLst/>
          </a:prstGeom>
        </p:spPr>
      </p:pic>
      <p:pic>
        <p:nvPicPr>
          <p:cNvPr id="5" name="Picture 4"/>
          <p:cNvPicPr>
            <a:picLocks noChangeAspect="1"/>
          </p:cNvPicPr>
          <p:nvPr/>
        </p:nvPicPr>
        <p:blipFill rotWithShape="1">
          <a:blip r:embed="rId3"/>
          <a:srcRect l="470" t="31524" r="-470" b="32151"/>
          <a:stretch/>
        </p:blipFill>
        <p:spPr>
          <a:xfrm>
            <a:off x="418562" y="3555998"/>
            <a:ext cx="8096788" cy="2208215"/>
          </a:xfrm>
          <a:prstGeom prst="rect">
            <a:avLst/>
          </a:prstGeom>
        </p:spPr>
      </p:pic>
    </p:spTree>
    <p:extLst>
      <p:ext uri="{BB962C8B-B14F-4D97-AF65-F5344CB8AC3E}">
        <p14:creationId xmlns:p14="http://schemas.microsoft.com/office/powerpoint/2010/main" val="3203799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159</TotalTime>
  <Words>1995</Words>
  <Application>Microsoft Office PowerPoint</Application>
  <PresentationFormat>On-screen Show (4:3)</PresentationFormat>
  <Paragraphs>202</Paragraphs>
  <Slides>49</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49</vt:i4>
      </vt:variant>
    </vt:vector>
  </HeadingPairs>
  <TitlesOfParts>
    <vt:vector size="62" baseType="lpstr">
      <vt:lpstr>Arial</vt:lpstr>
      <vt:lpstr>Calibri</vt:lpstr>
      <vt:lpstr>Calibri Light</vt:lpstr>
      <vt:lpstr>Helvetica</vt:lpstr>
      <vt:lpstr>Helvetica Narrow</vt:lpstr>
      <vt:lpstr>McGrawHill-Italic</vt:lpstr>
      <vt:lpstr>Tahoma</vt:lpstr>
      <vt:lpstr>Times</vt:lpstr>
      <vt:lpstr>Times New Roman</vt:lpstr>
      <vt:lpstr>Times-Roman</vt:lpstr>
      <vt:lpstr>Wingdings</vt:lpstr>
      <vt:lpstr>Office Theme</vt:lpstr>
      <vt:lpstr>Blends</vt:lpstr>
      <vt:lpstr>Data Link Layer</vt:lpstr>
      <vt:lpstr>Responsibilities</vt:lpstr>
      <vt:lpstr>Responsibilities</vt:lpstr>
      <vt:lpstr>Error Detection and Correction </vt:lpstr>
      <vt:lpstr>Detection Versus Correction </vt:lpstr>
      <vt:lpstr>Forward Error Correction Versus Retransmission </vt:lpstr>
      <vt:lpstr>Coding </vt:lpstr>
      <vt:lpstr>Structure of encoder and decoder</vt:lpstr>
      <vt:lpstr>Modular Arithmetic </vt:lpstr>
      <vt:lpstr>Block Coding </vt:lpstr>
      <vt:lpstr>Block Coding </vt:lpstr>
      <vt:lpstr>Error Detection </vt:lpstr>
      <vt:lpstr>Let us assume that k =2 and n = 3</vt:lpstr>
      <vt:lpstr>PowerPoint Presentation</vt:lpstr>
      <vt:lpstr>Error Correction </vt:lpstr>
      <vt:lpstr>PowerPoint Presentation</vt:lpstr>
      <vt:lpstr>PowerPoint Presentation</vt:lpstr>
      <vt:lpstr>Strategy</vt:lpstr>
      <vt:lpstr>Hamming Distance </vt:lpstr>
      <vt:lpstr>Minimum Hamming Distance </vt:lpstr>
      <vt:lpstr>Find the minimum Hamming distance of the coding scheme </vt:lpstr>
      <vt:lpstr>Hamming Distance and Error </vt:lpstr>
      <vt:lpstr>Minimum Distance for Detection upto sbit Errors</vt:lpstr>
      <vt:lpstr>Minimum Distance for Detection upto sbit Errors</vt:lpstr>
      <vt:lpstr>Minimum Distance for Detection upto sbit Errors</vt:lpstr>
      <vt:lpstr>Minimum Distance for Error Correction</vt:lpstr>
      <vt:lpstr>A code scheme has a Hamming distance dmin = 4. What is the error detection and correction capability of this scheme?  </vt:lpstr>
      <vt:lpstr>Linear Block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Checksum</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Layer</dc:title>
  <dc:creator>PRALAY KUNDU</dc:creator>
  <cp:lastModifiedBy>PRALAY KUNDU</cp:lastModifiedBy>
  <cp:revision>25</cp:revision>
  <dcterms:created xsi:type="dcterms:W3CDTF">2018-02-19T17:23:21Z</dcterms:created>
  <dcterms:modified xsi:type="dcterms:W3CDTF">2018-02-25T18:00:36Z</dcterms:modified>
</cp:coreProperties>
</file>