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88" r:id="rId6"/>
    <p:sldId id="260" r:id="rId7"/>
    <p:sldId id="289" r:id="rId8"/>
    <p:sldId id="261" r:id="rId9"/>
    <p:sldId id="290" r:id="rId10"/>
    <p:sldId id="291" r:id="rId11"/>
    <p:sldId id="292" r:id="rId12"/>
    <p:sldId id="293" r:id="rId13"/>
    <p:sldId id="262" r:id="rId14"/>
    <p:sldId id="263" r:id="rId15"/>
    <p:sldId id="264" r:id="rId16"/>
    <p:sldId id="265" r:id="rId17"/>
    <p:sldId id="266" r:id="rId18"/>
    <p:sldId id="267" r:id="rId19"/>
    <p:sldId id="268" r:id="rId20"/>
    <p:sldId id="269" r:id="rId21"/>
    <p:sldId id="270" r:id="rId22"/>
    <p:sldId id="294" r:id="rId23"/>
    <p:sldId id="295" r:id="rId24"/>
    <p:sldId id="271" r:id="rId25"/>
    <p:sldId id="273" r:id="rId26"/>
    <p:sldId id="274" r:id="rId27"/>
    <p:sldId id="275" r:id="rId28"/>
    <p:sldId id="276" r:id="rId29"/>
    <p:sldId id="277" r:id="rId30"/>
    <p:sldId id="296" r:id="rId31"/>
    <p:sldId id="297" r:id="rId32"/>
    <p:sldId id="278" r:id="rId33"/>
    <p:sldId id="299" r:id="rId34"/>
    <p:sldId id="298" r:id="rId35"/>
    <p:sldId id="279" r:id="rId36"/>
    <p:sldId id="300" r:id="rId37"/>
    <p:sldId id="301" r:id="rId38"/>
    <p:sldId id="281" r:id="rId39"/>
    <p:sldId id="282" r:id="rId40"/>
    <p:sldId id="302" r:id="rId41"/>
    <p:sldId id="283" r:id="rId42"/>
    <p:sldId id="284" r:id="rId43"/>
    <p:sldId id="285" r:id="rId44"/>
    <p:sldId id="286" r:id="rId45"/>
    <p:sldId id="28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E46C0A"/>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F62EB4-3E03-4422-864A-83272CE18EA4}" type="datetimeFigureOut">
              <a:rPr lang="en-US" smtClean="0"/>
              <a:t>3/12/2018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703DC-8C0F-46A6-BC82-F674EE85A2AB}" type="slidenum">
              <a:rPr lang="en-IN" smtClean="0"/>
              <a:t>‹#›</a:t>
            </a:fld>
            <a:endParaRPr lang="en-IN"/>
          </a:p>
        </p:txBody>
      </p:sp>
    </p:spTree>
    <p:extLst>
      <p:ext uri="{BB962C8B-B14F-4D97-AF65-F5344CB8AC3E}">
        <p14:creationId xmlns:p14="http://schemas.microsoft.com/office/powerpoint/2010/main" val="395632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miter lim="800000"/>
            <a:headEnd/>
            <a:tailEnd/>
          </a:ln>
        </p:spPr>
        <p:txBody>
          <a:bodyPr/>
          <a:lstStyle/>
          <a:p>
            <a:fld id="{610153CA-49F1-4BD4-B65B-D9E2038EC0B6}" type="slidenum">
              <a:rPr lang="en-US" altLang="en-US"/>
              <a:pPr/>
              <a:t>2</a:t>
            </a:fld>
            <a:endParaRPr lang="en-US" alt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78815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miter lim="800000"/>
            <a:headEnd/>
            <a:tailEnd/>
          </a:ln>
        </p:spPr>
        <p:txBody>
          <a:bodyPr/>
          <a:lstStyle/>
          <a:p>
            <a:fld id="{9708C4D4-4CDE-45BA-A0C1-7CD5B0AD533A}" type="slidenum">
              <a:rPr lang="en-US" altLang="en-US"/>
              <a:pPr/>
              <a:t>15</a:t>
            </a:fld>
            <a:endParaRPr lang="en-US" alt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1662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miter lim="800000"/>
            <a:headEnd/>
            <a:tailEnd/>
          </a:ln>
        </p:spPr>
        <p:txBody>
          <a:bodyPr/>
          <a:lstStyle/>
          <a:p>
            <a:fld id="{9ECCA6F3-DC9E-4F51-9257-D748DE3FDB99}" type="slidenum">
              <a:rPr lang="en-US" altLang="en-US"/>
              <a:pPr/>
              <a:t>16</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86449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miter lim="800000"/>
            <a:headEnd/>
            <a:tailEnd/>
          </a:ln>
        </p:spPr>
        <p:txBody>
          <a:bodyPr/>
          <a:lstStyle/>
          <a:p>
            <a:fld id="{ADC3D25A-9EB8-4E73-AC4A-9CF37A9E7CE5}" type="slidenum">
              <a:rPr lang="en-US" altLang="en-US"/>
              <a:pPr/>
              <a:t>17</a:t>
            </a:fld>
            <a:endParaRPr lang="en-US" altLang="en-U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02043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miter lim="800000"/>
            <a:headEnd/>
            <a:tailEnd/>
          </a:ln>
        </p:spPr>
        <p:txBody>
          <a:bodyPr/>
          <a:lstStyle/>
          <a:p>
            <a:fld id="{B99BD68C-F0B0-4B0B-BB19-2F5CB30DE480}" type="slidenum">
              <a:rPr lang="en-US" altLang="en-US"/>
              <a:pPr/>
              <a:t>18</a:t>
            </a:fld>
            <a:endParaRPr lang="en-US" alt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3846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miter lim="800000"/>
            <a:headEnd/>
            <a:tailEnd/>
          </a:ln>
        </p:spPr>
        <p:txBody>
          <a:bodyPr/>
          <a:lstStyle/>
          <a:p>
            <a:fld id="{B7E8D585-C6CA-4EE1-B4E1-6A13F1510CCA}" type="slidenum">
              <a:rPr lang="en-US" altLang="en-US"/>
              <a:pPr/>
              <a:t>19</a:t>
            </a:fld>
            <a:endParaRPr lang="en-US" altLang="en-US"/>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13626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miter lim="800000"/>
            <a:headEnd/>
            <a:tailEnd/>
          </a:ln>
        </p:spPr>
        <p:txBody>
          <a:bodyPr/>
          <a:lstStyle/>
          <a:p>
            <a:fld id="{EAF84E73-4B58-48D5-A502-0B379A07D298}" type="slidenum">
              <a:rPr lang="en-US" altLang="en-US"/>
              <a:pPr/>
              <a:t>20</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1512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miter lim="800000"/>
            <a:headEnd/>
            <a:tailEnd/>
          </a:ln>
        </p:spPr>
        <p:txBody>
          <a:bodyPr/>
          <a:lstStyle/>
          <a:p>
            <a:fld id="{A019037A-0B95-466A-A01F-F33D7DEB7157}" type="slidenum">
              <a:rPr lang="en-US" altLang="en-US"/>
              <a:pPr/>
              <a:t>21</a:t>
            </a:fld>
            <a:endParaRPr lang="en-US" alt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22900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miter lim="800000"/>
            <a:headEnd/>
            <a:tailEnd/>
          </a:ln>
        </p:spPr>
        <p:txBody>
          <a:bodyPr/>
          <a:lstStyle/>
          <a:p>
            <a:fld id="{D3CF39B2-C3AE-4D6B-BE66-3C2217B27C85}" type="slidenum">
              <a:rPr lang="en-US" altLang="en-US"/>
              <a:pPr/>
              <a:t>24</a:t>
            </a:fld>
            <a:endParaRPr lang="en-US" altLang="en-U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0324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miter lim="800000"/>
            <a:headEnd/>
            <a:tailEnd/>
          </a:ln>
        </p:spPr>
        <p:txBody>
          <a:bodyPr/>
          <a:lstStyle/>
          <a:p>
            <a:fld id="{248C8F50-CFA5-4BB4-BDF0-C3A4041D92AD}" type="slidenum">
              <a:rPr lang="en-US" altLang="en-US"/>
              <a:pPr/>
              <a:t>25</a:t>
            </a:fld>
            <a:endParaRPr lang="en-US" alt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28258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miter lim="800000"/>
            <a:headEnd/>
            <a:tailEnd/>
          </a:ln>
        </p:spPr>
        <p:txBody>
          <a:bodyPr/>
          <a:lstStyle/>
          <a:p>
            <a:fld id="{6445F237-5C64-40F7-9E0B-C1C4A579DF39}" type="slidenum">
              <a:rPr lang="en-US" altLang="en-US"/>
              <a:pPr/>
              <a:t>26</a:t>
            </a:fld>
            <a:endParaRPr lang="en-US" altLang="en-US"/>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74854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miter lim="800000"/>
            <a:headEnd/>
            <a:tailEnd/>
          </a:ln>
        </p:spPr>
        <p:txBody>
          <a:bodyPr/>
          <a:lstStyle/>
          <a:p>
            <a:fld id="{888E4A17-63F8-4BA0-A5A9-B6730EA51F3F}" type="slidenum">
              <a:rPr lang="en-US" altLang="en-US"/>
              <a:pPr/>
              <a:t>3</a:t>
            </a:fld>
            <a:endParaRPr lang="en-US" alt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92900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miter lim="800000"/>
            <a:headEnd/>
            <a:tailEnd/>
          </a:ln>
        </p:spPr>
        <p:txBody>
          <a:bodyPr/>
          <a:lstStyle/>
          <a:p>
            <a:fld id="{0A3B079E-ECE7-44B4-A7B0-DC5C53E80CB4}" type="slidenum">
              <a:rPr lang="en-US" altLang="en-US"/>
              <a:pPr/>
              <a:t>27</a:t>
            </a:fld>
            <a:endParaRPr lang="en-US" alt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84975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miter lim="800000"/>
            <a:headEnd/>
            <a:tailEnd/>
          </a:ln>
        </p:spPr>
        <p:txBody>
          <a:bodyPr/>
          <a:lstStyle/>
          <a:p>
            <a:fld id="{0578502C-D325-40FB-BDA4-B94BB2C2CC93}" type="slidenum">
              <a:rPr lang="en-US" altLang="en-US"/>
              <a:pPr/>
              <a:t>28</a:t>
            </a:fld>
            <a:endParaRPr lang="en-US" alt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63620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miter lim="800000"/>
            <a:headEnd/>
            <a:tailEnd/>
          </a:ln>
        </p:spPr>
        <p:txBody>
          <a:bodyPr/>
          <a:lstStyle/>
          <a:p>
            <a:fld id="{29ABC668-221C-4505-BFD7-E284CE8D3080}" type="slidenum">
              <a:rPr lang="en-US" altLang="en-US"/>
              <a:pPr/>
              <a:t>29</a:t>
            </a:fld>
            <a:endParaRPr lang="en-US" alt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26380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miter lim="800000"/>
            <a:headEnd/>
            <a:tailEnd/>
          </a:ln>
        </p:spPr>
        <p:txBody>
          <a:bodyPr/>
          <a:lstStyle/>
          <a:p>
            <a:fld id="{0C8FB1F5-5617-4918-B727-84FDD04710A1}" type="slidenum">
              <a:rPr lang="en-US" altLang="en-US"/>
              <a:pPr/>
              <a:t>32</a:t>
            </a:fld>
            <a:endParaRPr lang="en-US" altLang="en-US"/>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67905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miter lim="800000"/>
            <a:headEnd/>
            <a:tailEnd/>
          </a:ln>
        </p:spPr>
        <p:txBody>
          <a:bodyPr/>
          <a:lstStyle/>
          <a:p>
            <a:fld id="{F7F1863B-0DB3-4D5D-A5B9-BBEEF9E0152A}" type="slidenum">
              <a:rPr lang="en-US" altLang="en-US"/>
              <a:pPr/>
              <a:t>35</a:t>
            </a:fld>
            <a:endParaRPr lang="en-US" altLang="en-US"/>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81781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miter lim="800000"/>
            <a:headEnd/>
            <a:tailEnd/>
          </a:ln>
        </p:spPr>
        <p:txBody>
          <a:bodyPr/>
          <a:lstStyle/>
          <a:p>
            <a:fld id="{3DC645A9-4D17-4921-AC35-E929F62009ED}" type="slidenum">
              <a:rPr lang="en-US" altLang="en-US"/>
              <a:pPr/>
              <a:t>38</a:t>
            </a:fld>
            <a:endParaRPr lang="en-US" altLang="en-US"/>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64337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miter lim="800000"/>
            <a:headEnd/>
            <a:tailEnd/>
          </a:ln>
        </p:spPr>
        <p:txBody>
          <a:bodyPr/>
          <a:lstStyle/>
          <a:p>
            <a:fld id="{B6D9CCA5-EC57-4E56-AAAB-C722C991A9EF}" type="slidenum">
              <a:rPr lang="en-US" altLang="en-US"/>
              <a:pPr/>
              <a:t>39</a:t>
            </a:fld>
            <a:endParaRPr lang="en-US" altLang="en-US"/>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12527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miter lim="800000"/>
            <a:headEnd/>
            <a:tailEnd/>
          </a:ln>
        </p:spPr>
        <p:txBody>
          <a:bodyPr/>
          <a:lstStyle/>
          <a:p>
            <a:fld id="{DFCACFDB-484D-4A30-9C15-FF69C262CEB6}" type="slidenum">
              <a:rPr lang="en-US" altLang="en-US"/>
              <a:pPr/>
              <a:t>41</a:t>
            </a:fld>
            <a:endParaRPr lang="en-US" altLang="en-US"/>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50438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miter lim="800000"/>
            <a:headEnd/>
            <a:tailEnd/>
          </a:ln>
        </p:spPr>
        <p:txBody>
          <a:bodyPr/>
          <a:lstStyle/>
          <a:p>
            <a:fld id="{EA2EF069-D403-437D-8C66-CD148BCFE289}" type="slidenum">
              <a:rPr lang="en-US" altLang="en-US"/>
              <a:pPr/>
              <a:t>42</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55383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miter lim="800000"/>
            <a:headEnd/>
            <a:tailEnd/>
          </a:ln>
        </p:spPr>
        <p:txBody>
          <a:bodyPr/>
          <a:lstStyle/>
          <a:p>
            <a:fld id="{54ABC488-2271-4931-8FAE-0F6D7682CA10}" type="slidenum">
              <a:rPr lang="en-US" altLang="en-US"/>
              <a:pPr/>
              <a:t>43</a:t>
            </a:fld>
            <a:endParaRPr lang="en-US" alt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3377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miter lim="800000"/>
            <a:headEnd/>
            <a:tailEnd/>
          </a:ln>
        </p:spPr>
        <p:txBody>
          <a:bodyPr/>
          <a:lstStyle/>
          <a:p>
            <a:fld id="{6F0B20C7-9F93-4B49-A4DC-DCED40F299DB}" type="slidenum">
              <a:rPr lang="en-US" altLang="en-US"/>
              <a:pPr/>
              <a:t>4</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41390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miter lim="800000"/>
            <a:headEnd/>
            <a:tailEnd/>
          </a:ln>
        </p:spPr>
        <p:txBody>
          <a:bodyPr/>
          <a:lstStyle/>
          <a:p>
            <a:fld id="{6119591C-CCD9-4FA4-9810-93B808A39D69}" type="slidenum">
              <a:rPr lang="en-US" altLang="en-US"/>
              <a:pPr/>
              <a:t>44</a:t>
            </a:fld>
            <a:endParaRPr lang="en-US" altLang="en-US"/>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85519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miter lim="800000"/>
            <a:headEnd/>
            <a:tailEnd/>
          </a:ln>
        </p:spPr>
        <p:txBody>
          <a:bodyPr/>
          <a:lstStyle/>
          <a:p>
            <a:fld id="{303EC762-03DD-4978-B673-918383F37434}" type="slidenum">
              <a:rPr lang="en-US" altLang="en-US"/>
              <a:pPr/>
              <a:t>45</a:t>
            </a:fld>
            <a:endParaRPr lang="en-US" altLang="en-US"/>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23825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miter lim="800000"/>
            <a:headEnd/>
            <a:tailEnd/>
          </a:ln>
        </p:spPr>
        <p:txBody>
          <a:bodyPr/>
          <a:lstStyle/>
          <a:p>
            <a:fld id="{B5CD81A0-DD09-48DC-B9F7-15D47E9C733B}" type="slidenum">
              <a:rPr lang="en-US" altLang="en-US"/>
              <a:pPr/>
              <a:t>6</a:t>
            </a:fld>
            <a:endParaRPr lang="en-US" alt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63476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miter lim="800000"/>
            <a:headEnd/>
            <a:tailEnd/>
          </a:ln>
        </p:spPr>
        <p:txBody>
          <a:bodyPr/>
          <a:lstStyle/>
          <a:p>
            <a:fld id="{272195E9-0337-45AF-980A-4A1C89022A05}" type="slidenum">
              <a:rPr lang="en-US" altLang="en-US"/>
              <a:pPr/>
              <a:t>8</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2216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miter lim="800000"/>
            <a:headEnd/>
            <a:tailEnd/>
          </a:ln>
        </p:spPr>
        <p:txBody>
          <a:bodyPr/>
          <a:lstStyle/>
          <a:p>
            <a:fld id="{272195E9-0337-45AF-980A-4A1C89022A05}" type="slidenum">
              <a:rPr lang="en-US" altLang="en-US"/>
              <a:pPr/>
              <a:t>10</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65864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miter lim="800000"/>
            <a:headEnd/>
            <a:tailEnd/>
          </a:ln>
        </p:spPr>
        <p:txBody>
          <a:bodyPr/>
          <a:lstStyle/>
          <a:p>
            <a:fld id="{272195E9-0337-45AF-980A-4A1C89022A05}" type="slidenum">
              <a:rPr lang="en-US" altLang="en-US"/>
              <a:pPr/>
              <a:t>12</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33876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miter lim="800000"/>
            <a:headEnd/>
            <a:tailEnd/>
          </a:ln>
        </p:spPr>
        <p:txBody>
          <a:bodyPr/>
          <a:lstStyle/>
          <a:p>
            <a:fld id="{FA7726F2-6D12-4594-9015-D085653EA513}" type="slidenum">
              <a:rPr lang="en-US" altLang="en-US"/>
              <a:pPr/>
              <a:t>13</a:t>
            </a:fld>
            <a:endParaRPr lang="en-US" alt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8029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miter lim="800000"/>
            <a:headEnd/>
            <a:tailEnd/>
          </a:ln>
        </p:spPr>
        <p:txBody>
          <a:bodyPr/>
          <a:lstStyle/>
          <a:p>
            <a:fld id="{C2691FBF-8B95-4FB6-B7E9-E786EE3D155D}" type="slidenum">
              <a:rPr lang="en-US" altLang="en-US"/>
              <a:pPr/>
              <a:t>14</a:t>
            </a:fld>
            <a:endParaRPr lang="en-US" alt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108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HDLC and PPP</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1"/>
          <p:cNvSpPr>
            <a:spLocks noGrp="1"/>
          </p:cNvSpPr>
          <p:nvPr>
            <p:ph type="sldNum" sz="quarter" idx="10"/>
          </p:nvPr>
        </p:nvSpPr>
        <p:spPr>
          <a:noFill/>
          <a:ln>
            <a:miter lim="800000"/>
            <a:headEnd/>
            <a:tailEnd/>
          </a:ln>
        </p:spPr>
        <p:txBody>
          <a:bodyPr/>
          <a:lstStyle/>
          <a:p>
            <a:r>
              <a:rPr lang="en-US" altLang="en-US"/>
              <a:t>11.</a:t>
            </a:r>
            <a:fld id="{F9DB7954-1383-48F6-8BE3-4C478696B5B7}" type="slidenum">
              <a:rPr lang="en-US" altLang="en-US"/>
              <a:pPr/>
              <a:t>10</a:t>
            </a:fld>
            <a:endParaRPr lang="en-US" altLang="en-US"/>
          </a:p>
        </p:txBody>
      </p:sp>
      <p:sp>
        <p:nvSpPr>
          <p:cNvPr id="159747"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59748"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59749" name="Text Box 4"/>
          <p:cNvSpPr txBox="1">
            <a:spLocks noChangeArrowheads="1"/>
          </p:cNvSpPr>
          <p:nvPr/>
        </p:nvSpPr>
        <p:spPr bwMode="auto">
          <a:xfrm>
            <a:off x="304800" y="381000"/>
            <a:ext cx="8422690" cy="523220"/>
          </a:xfrm>
          <a:prstGeom prst="rect">
            <a:avLst/>
          </a:prstGeom>
          <a:noFill/>
          <a:ln w="9525">
            <a:noFill/>
            <a:miter lim="800000"/>
            <a:headEnd/>
            <a:tailEnd/>
          </a:ln>
          <a:effectLst/>
        </p:spPr>
        <p:txBody>
          <a:bodyPr wrap="none">
            <a:spAutoFit/>
          </a:bodyPr>
          <a:lstStyle/>
          <a:p>
            <a:r>
              <a:rPr lang="en-US" altLang="en-US" sz="2800" b="1" baseline="0" dirty="0">
                <a:solidFill>
                  <a:schemeClr val="folHlink"/>
                </a:solidFill>
                <a:latin typeface="Times New Roman" pitchFamily="18" charset="0"/>
              </a:rPr>
              <a:t>Figure 11.28  </a:t>
            </a:r>
            <a:r>
              <a:rPr lang="en-US" altLang="en-US" sz="2400" b="1" i="1" baseline="0" dirty="0">
                <a:latin typeface="Times New Roman" pitchFamily="18" charset="0"/>
              </a:rPr>
              <a:t>Control field format for the different frame types</a:t>
            </a:r>
          </a:p>
        </p:txBody>
      </p:sp>
      <p:sp>
        <p:nvSpPr>
          <p:cNvPr id="15975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59751" name="Picture 6"/>
          <p:cNvPicPr>
            <a:picLocks noChangeAspect="1" noChangeArrowheads="1"/>
          </p:cNvPicPr>
          <p:nvPr/>
        </p:nvPicPr>
        <p:blipFill>
          <a:blip r:embed="rId3"/>
          <a:srcRect/>
          <a:stretch>
            <a:fillRect/>
          </a:stretch>
        </p:blipFill>
        <p:spPr bwMode="auto">
          <a:xfrm>
            <a:off x="228600" y="2438400"/>
            <a:ext cx="4479925" cy="3079750"/>
          </a:xfrm>
          <a:prstGeom prst="rect">
            <a:avLst/>
          </a:prstGeom>
          <a:noFill/>
          <a:ln w="9525">
            <a:noFill/>
            <a:miter lim="800000"/>
            <a:headEnd/>
            <a:tailEnd/>
          </a:ln>
          <a:effectLst/>
        </p:spPr>
      </p:pic>
      <p:sp>
        <p:nvSpPr>
          <p:cNvPr id="8" name="Rounded Rectangular Callout 7"/>
          <p:cNvSpPr/>
          <p:nvPr/>
        </p:nvSpPr>
        <p:spPr>
          <a:xfrm>
            <a:off x="0" y="1479550"/>
            <a:ext cx="2133600" cy="609600"/>
          </a:xfrm>
          <a:prstGeom prst="wedgeRoundRectCallout">
            <a:avLst>
              <a:gd name="adj1" fmla="val -28561"/>
              <a:gd name="adj2" fmla="val 26905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Defines the Type of Frame</a:t>
            </a:r>
            <a:endParaRPr lang="en-IN" b="1" dirty="0"/>
          </a:p>
        </p:txBody>
      </p:sp>
      <p:sp>
        <p:nvSpPr>
          <p:cNvPr id="9" name="Right Brace 8"/>
          <p:cNvSpPr/>
          <p:nvPr/>
        </p:nvSpPr>
        <p:spPr>
          <a:xfrm rot="16200000">
            <a:off x="1333500" y="3009900"/>
            <a:ext cx="304800" cy="685800"/>
          </a:xfrm>
          <a:prstGeom prst="rightBrace">
            <a:avLst>
              <a:gd name="adj1" fmla="val 8333"/>
              <a:gd name="adj2" fmla="val 511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10" name="Rounded Rectangular Callout 9"/>
          <p:cNvSpPr/>
          <p:nvPr/>
        </p:nvSpPr>
        <p:spPr>
          <a:xfrm>
            <a:off x="2386781" y="946150"/>
            <a:ext cx="1755058" cy="838200"/>
          </a:xfrm>
          <a:prstGeom prst="wedgeRoundRectCallout">
            <a:avLst>
              <a:gd name="adj1" fmla="val -94809"/>
              <a:gd name="adj2" fmla="val 22323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Define the type of the frame</a:t>
            </a:r>
            <a:endParaRPr lang="en-IN" b="1" dirty="0"/>
          </a:p>
        </p:txBody>
      </p:sp>
      <p:sp>
        <p:nvSpPr>
          <p:cNvPr id="11" name="Right Brace 10"/>
          <p:cNvSpPr/>
          <p:nvPr/>
        </p:nvSpPr>
        <p:spPr>
          <a:xfrm rot="16200000">
            <a:off x="2873375" y="2689225"/>
            <a:ext cx="273050" cy="1295400"/>
          </a:xfrm>
          <a:prstGeom prst="rightBrace">
            <a:avLst>
              <a:gd name="adj1" fmla="val 8333"/>
              <a:gd name="adj2" fmla="val 511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12" name="Rounded Rectangular Callout 11"/>
          <p:cNvSpPr/>
          <p:nvPr/>
        </p:nvSpPr>
        <p:spPr>
          <a:xfrm>
            <a:off x="4648200" y="1143000"/>
            <a:ext cx="2089355" cy="838200"/>
          </a:xfrm>
          <a:prstGeom prst="wedgeRoundRectCallout">
            <a:avLst>
              <a:gd name="adj1" fmla="val -112343"/>
              <a:gd name="adj2" fmla="val 20577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ACK No. when piggybacking is used</a:t>
            </a:r>
            <a:endParaRPr lang="en-IN" b="1" dirty="0"/>
          </a:p>
        </p:txBody>
      </p:sp>
      <p:sp>
        <p:nvSpPr>
          <p:cNvPr id="14" name="Right Brace 13"/>
          <p:cNvSpPr/>
          <p:nvPr/>
        </p:nvSpPr>
        <p:spPr>
          <a:xfrm rot="16200000">
            <a:off x="495300" y="3009900"/>
            <a:ext cx="228600" cy="762000"/>
          </a:xfrm>
          <a:prstGeom prst="rightBrace">
            <a:avLst>
              <a:gd name="adj1" fmla="val 8333"/>
              <a:gd name="adj2" fmla="val 511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graphicFrame>
        <p:nvGraphicFramePr>
          <p:cNvPr id="15" name="Table 14"/>
          <p:cNvGraphicFramePr>
            <a:graphicFrameLocks noGrp="1"/>
          </p:cNvGraphicFramePr>
          <p:nvPr/>
        </p:nvGraphicFramePr>
        <p:xfrm>
          <a:off x="4876800" y="2133600"/>
          <a:ext cx="4038600" cy="3754120"/>
        </p:xfrm>
        <a:graphic>
          <a:graphicData uri="http://schemas.openxmlformats.org/drawingml/2006/table">
            <a:tbl>
              <a:tblPr firstRow="1" bandRow="1">
                <a:tableStyleId>{5C22544A-7EE6-4342-B048-85BDC9FD1C3A}</a:tableStyleId>
              </a:tblPr>
              <a:tblGrid>
                <a:gridCol w="685800"/>
                <a:gridCol w="3352800"/>
              </a:tblGrid>
              <a:tr h="370840">
                <a:tc>
                  <a:txBody>
                    <a:bodyPr/>
                    <a:lstStyle/>
                    <a:p>
                      <a:r>
                        <a:rPr lang="en-US" dirty="0" smtClean="0"/>
                        <a:t>Code</a:t>
                      </a:r>
                      <a:endParaRPr lang="en-IN" dirty="0"/>
                    </a:p>
                  </a:txBody>
                  <a:tcPr/>
                </a:tc>
                <a:tc>
                  <a:txBody>
                    <a:bodyPr/>
                    <a:lstStyle/>
                    <a:p>
                      <a:r>
                        <a:rPr lang="en-US" dirty="0" smtClean="0"/>
                        <a:t>Frame</a:t>
                      </a:r>
                      <a:endParaRPr lang="en-IN" dirty="0"/>
                    </a:p>
                  </a:txBody>
                  <a:tcPr/>
                </a:tc>
              </a:tr>
              <a:tr h="370840">
                <a:tc>
                  <a:txBody>
                    <a:bodyPr/>
                    <a:lstStyle/>
                    <a:p>
                      <a:r>
                        <a:rPr lang="en-US" dirty="0" smtClean="0"/>
                        <a:t>00</a:t>
                      </a:r>
                      <a:endParaRPr lang="en-IN" dirty="0"/>
                    </a:p>
                  </a:txBody>
                  <a:tcPr/>
                </a:tc>
                <a:tc>
                  <a:txBody>
                    <a:bodyPr/>
                    <a:lstStyle/>
                    <a:p>
                      <a:r>
                        <a:rPr lang="en-US" dirty="0" smtClean="0"/>
                        <a:t>Receive Ready(RR).</a:t>
                      </a:r>
                      <a:r>
                        <a:rPr lang="en-US" baseline="0" dirty="0" smtClean="0"/>
                        <a:t> Acknowledges  receipt of error-free frame</a:t>
                      </a:r>
                      <a:endParaRPr lang="en-IN" dirty="0"/>
                    </a:p>
                  </a:txBody>
                  <a:tcPr/>
                </a:tc>
              </a:tr>
              <a:tr h="370840">
                <a:tc>
                  <a:txBody>
                    <a:bodyPr/>
                    <a:lstStyle/>
                    <a:p>
                      <a:r>
                        <a:rPr lang="en-US" dirty="0" smtClean="0"/>
                        <a:t>10</a:t>
                      </a:r>
                      <a:endParaRPr lang="en-IN" dirty="0"/>
                    </a:p>
                  </a:txBody>
                  <a:tcPr/>
                </a:tc>
                <a:tc>
                  <a:txBody>
                    <a:bodyPr/>
                    <a:lstStyle/>
                    <a:p>
                      <a:r>
                        <a:rPr lang="en-US" dirty="0" smtClean="0"/>
                        <a:t>Receive Not Ready (RNR). </a:t>
                      </a:r>
                      <a:r>
                        <a:rPr lang="en-US" baseline="0" dirty="0" smtClean="0"/>
                        <a:t>Acknowledges  receipt of error-free frame and also says receiver is busy and cannot accept any more frame</a:t>
                      </a:r>
                      <a:endParaRPr lang="en-IN" dirty="0"/>
                    </a:p>
                  </a:txBody>
                  <a:tcPr/>
                </a:tc>
              </a:tr>
              <a:tr h="370840">
                <a:tc>
                  <a:txBody>
                    <a:bodyPr/>
                    <a:lstStyle/>
                    <a:p>
                      <a:r>
                        <a:rPr lang="en-US" dirty="0" smtClean="0"/>
                        <a:t>01</a:t>
                      </a:r>
                      <a:endParaRPr lang="en-IN" dirty="0"/>
                    </a:p>
                  </a:txBody>
                  <a:tcPr/>
                </a:tc>
                <a:tc>
                  <a:txBody>
                    <a:bodyPr/>
                    <a:lstStyle/>
                    <a:p>
                      <a:r>
                        <a:rPr lang="en-US" dirty="0" smtClean="0"/>
                        <a:t>Reject (REJ) NAK like go back N ARQ</a:t>
                      </a:r>
                      <a:endParaRPr lang="en-IN" dirty="0"/>
                    </a:p>
                  </a:txBody>
                  <a:tcPr/>
                </a:tc>
              </a:tr>
              <a:tr h="370840">
                <a:tc>
                  <a:txBody>
                    <a:bodyPr/>
                    <a:lstStyle/>
                    <a:p>
                      <a:r>
                        <a:rPr lang="en-US" dirty="0" smtClean="0"/>
                        <a:t>11</a:t>
                      </a:r>
                      <a:endParaRPr lang="en-IN" dirty="0"/>
                    </a:p>
                  </a:txBody>
                  <a:tcPr/>
                </a:tc>
                <a:tc>
                  <a:txBody>
                    <a:bodyPr/>
                    <a:lstStyle/>
                    <a:p>
                      <a:r>
                        <a:rPr lang="en-US" dirty="0" smtClean="0"/>
                        <a:t>Selective Reject(SREJ).</a:t>
                      </a:r>
                      <a:r>
                        <a:rPr lang="en-US" baseline="0" dirty="0" smtClean="0"/>
                        <a:t> NAK of selective repeat ARQ.</a:t>
                      </a:r>
                      <a:endParaRPr lang="en-IN"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9"/>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Field</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Determines the type of frame and defines its functionality</a:t>
            </a:r>
          </a:p>
          <a:p>
            <a:r>
              <a:rPr lang="en-US" dirty="0" smtClean="0"/>
              <a:t>I-Frames:</a:t>
            </a:r>
          </a:p>
          <a:p>
            <a:pPr lvl="1"/>
            <a:r>
              <a:rPr lang="en-US" dirty="0" smtClean="0"/>
              <a:t>Designed to carry user data from network layer</a:t>
            </a:r>
          </a:p>
          <a:p>
            <a:pPr lvl="1"/>
            <a:r>
              <a:rPr lang="en-US" dirty="0" smtClean="0"/>
              <a:t>Include flow and error control info (piggybacking)</a:t>
            </a:r>
          </a:p>
          <a:p>
            <a:r>
              <a:rPr lang="en-US" dirty="0" smtClean="0"/>
              <a:t>S-Frames:</a:t>
            </a:r>
          </a:p>
          <a:p>
            <a:pPr lvl="1"/>
            <a:r>
              <a:rPr lang="en-US" dirty="0" smtClean="0"/>
              <a:t>Supervisory frames. Control flow and error when piggybacking not possible</a:t>
            </a:r>
          </a:p>
          <a:p>
            <a:r>
              <a:rPr lang="en-US" dirty="0" smtClean="0"/>
              <a:t>U-Frames:</a:t>
            </a:r>
          </a:p>
          <a:p>
            <a:pPr lvl="1"/>
            <a:r>
              <a:rPr lang="en-US" dirty="0" smtClean="0"/>
              <a:t>Unnumbered frames. Codes in 2 parts-prefix and suffix. Together 5 bits i.e. 32 combinations</a:t>
            </a:r>
          </a:p>
          <a:p>
            <a:pPr lvl="1"/>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1"/>
          <p:cNvSpPr>
            <a:spLocks noGrp="1"/>
          </p:cNvSpPr>
          <p:nvPr>
            <p:ph type="sldNum" sz="quarter" idx="10"/>
          </p:nvPr>
        </p:nvSpPr>
        <p:spPr>
          <a:noFill/>
          <a:ln>
            <a:miter lim="800000"/>
            <a:headEnd/>
            <a:tailEnd/>
          </a:ln>
        </p:spPr>
        <p:txBody>
          <a:bodyPr/>
          <a:lstStyle/>
          <a:p>
            <a:r>
              <a:rPr lang="en-US" altLang="en-US"/>
              <a:t>11.</a:t>
            </a:r>
            <a:fld id="{F9DB7954-1383-48F6-8BE3-4C478696B5B7}" type="slidenum">
              <a:rPr lang="en-US" altLang="en-US"/>
              <a:pPr/>
              <a:t>12</a:t>
            </a:fld>
            <a:endParaRPr lang="en-US" altLang="en-US"/>
          </a:p>
        </p:txBody>
      </p:sp>
      <p:sp>
        <p:nvSpPr>
          <p:cNvPr id="159747"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59748"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59749" name="Text Box 4"/>
          <p:cNvSpPr txBox="1">
            <a:spLocks noChangeArrowheads="1"/>
          </p:cNvSpPr>
          <p:nvPr/>
        </p:nvSpPr>
        <p:spPr bwMode="auto">
          <a:xfrm>
            <a:off x="304800" y="381000"/>
            <a:ext cx="8422690" cy="523220"/>
          </a:xfrm>
          <a:prstGeom prst="rect">
            <a:avLst/>
          </a:prstGeom>
          <a:noFill/>
          <a:ln w="9525">
            <a:noFill/>
            <a:miter lim="800000"/>
            <a:headEnd/>
            <a:tailEnd/>
          </a:ln>
          <a:effectLst/>
        </p:spPr>
        <p:txBody>
          <a:bodyPr wrap="none">
            <a:spAutoFit/>
          </a:bodyPr>
          <a:lstStyle/>
          <a:p>
            <a:r>
              <a:rPr lang="en-US" altLang="en-US" sz="2800" b="1" baseline="0" dirty="0">
                <a:solidFill>
                  <a:schemeClr val="folHlink"/>
                </a:solidFill>
                <a:latin typeface="Times New Roman" pitchFamily="18" charset="0"/>
              </a:rPr>
              <a:t>Figure 11.28  </a:t>
            </a:r>
            <a:r>
              <a:rPr lang="en-US" altLang="en-US" sz="2400" b="1" i="1" baseline="0" dirty="0">
                <a:latin typeface="Times New Roman" pitchFamily="18" charset="0"/>
              </a:rPr>
              <a:t>Control field format for the different frame types</a:t>
            </a:r>
          </a:p>
        </p:txBody>
      </p:sp>
      <p:sp>
        <p:nvSpPr>
          <p:cNvPr id="15975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59751" name="Picture 6"/>
          <p:cNvPicPr>
            <a:picLocks noChangeAspect="1" noChangeArrowheads="1"/>
          </p:cNvPicPr>
          <p:nvPr/>
        </p:nvPicPr>
        <p:blipFill>
          <a:blip r:embed="rId3"/>
          <a:srcRect/>
          <a:stretch>
            <a:fillRect/>
          </a:stretch>
        </p:blipFill>
        <p:spPr bwMode="auto">
          <a:xfrm>
            <a:off x="228600" y="2438400"/>
            <a:ext cx="4479925" cy="3079750"/>
          </a:xfrm>
          <a:prstGeom prst="rect">
            <a:avLst/>
          </a:prstGeom>
          <a:noFill/>
          <a:ln w="9525">
            <a:noFill/>
            <a:miter lim="800000"/>
            <a:headEnd/>
            <a:tailEnd/>
          </a:ln>
          <a:effectLst/>
        </p:spPr>
      </p:pic>
      <p:sp>
        <p:nvSpPr>
          <p:cNvPr id="8" name="Rounded Rectangular Callout 7"/>
          <p:cNvSpPr/>
          <p:nvPr/>
        </p:nvSpPr>
        <p:spPr>
          <a:xfrm>
            <a:off x="0" y="1447800"/>
            <a:ext cx="2133600" cy="609600"/>
          </a:xfrm>
          <a:prstGeom prst="wedgeRoundRectCallout">
            <a:avLst>
              <a:gd name="adj1" fmla="val -27858"/>
              <a:gd name="adj2" fmla="val 43872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Defines the Type of Frame</a:t>
            </a:r>
            <a:endParaRPr lang="en-IN" b="1" dirty="0"/>
          </a:p>
        </p:txBody>
      </p:sp>
      <p:sp>
        <p:nvSpPr>
          <p:cNvPr id="9" name="Right Brace 8"/>
          <p:cNvSpPr/>
          <p:nvPr/>
        </p:nvSpPr>
        <p:spPr>
          <a:xfrm rot="16200000" flipH="1">
            <a:off x="1219200" y="5181600"/>
            <a:ext cx="533400" cy="685800"/>
          </a:xfrm>
          <a:prstGeom prst="rightBrace">
            <a:avLst>
              <a:gd name="adj1" fmla="val 8333"/>
              <a:gd name="adj2" fmla="val 511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10" name="Rounded Rectangular Callout 9"/>
          <p:cNvSpPr/>
          <p:nvPr/>
        </p:nvSpPr>
        <p:spPr>
          <a:xfrm>
            <a:off x="1066800" y="6019800"/>
            <a:ext cx="1755058" cy="838200"/>
          </a:xfrm>
          <a:prstGeom prst="wedgeRoundRectCallout">
            <a:avLst>
              <a:gd name="adj1" fmla="val 1705"/>
              <a:gd name="adj2" fmla="val -15054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Prefix</a:t>
            </a:r>
            <a:endParaRPr lang="en-IN" b="1" dirty="0"/>
          </a:p>
        </p:txBody>
      </p:sp>
      <p:sp>
        <p:nvSpPr>
          <p:cNvPr id="11" name="Right Brace 10"/>
          <p:cNvSpPr/>
          <p:nvPr/>
        </p:nvSpPr>
        <p:spPr>
          <a:xfrm rot="16200000" flipH="1">
            <a:off x="2841625" y="4854575"/>
            <a:ext cx="336550" cy="1295400"/>
          </a:xfrm>
          <a:prstGeom prst="rightBrace">
            <a:avLst>
              <a:gd name="adj1" fmla="val 8333"/>
              <a:gd name="adj2" fmla="val 511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12" name="Rounded Rectangular Callout 11"/>
          <p:cNvSpPr/>
          <p:nvPr/>
        </p:nvSpPr>
        <p:spPr>
          <a:xfrm>
            <a:off x="5943600" y="5410200"/>
            <a:ext cx="2089355" cy="838200"/>
          </a:xfrm>
          <a:prstGeom prst="wedgeRoundRectCallout">
            <a:avLst>
              <a:gd name="adj1" fmla="val -160413"/>
              <a:gd name="adj2" fmla="val -7679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Suffix</a:t>
            </a:r>
            <a:endParaRPr lang="en-IN" b="1" dirty="0"/>
          </a:p>
        </p:txBody>
      </p:sp>
      <p:sp>
        <p:nvSpPr>
          <p:cNvPr id="14" name="Right Brace 13"/>
          <p:cNvSpPr/>
          <p:nvPr/>
        </p:nvSpPr>
        <p:spPr>
          <a:xfrm rot="16200000">
            <a:off x="495300" y="4076700"/>
            <a:ext cx="228600" cy="762000"/>
          </a:xfrm>
          <a:prstGeom prst="rightBrace">
            <a:avLst>
              <a:gd name="adj1" fmla="val 8333"/>
              <a:gd name="adj2" fmla="val 511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9"/>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1"/>
          <p:cNvSpPr>
            <a:spLocks noGrp="1"/>
          </p:cNvSpPr>
          <p:nvPr>
            <p:ph type="sldNum" sz="quarter" idx="10"/>
          </p:nvPr>
        </p:nvSpPr>
        <p:spPr>
          <a:noFill/>
          <a:ln>
            <a:miter lim="800000"/>
            <a:headEnd/>
            <a:tailEnd/>
          </a:ln>
        </p:spPr>
        <p:txBody>
          <a:bodyPr/>
          <a:lstStyle/>
          <a:p>
            <a:r>
              <a:rPr lang="en-US" altLang="en-US"/>
              <a:t>11.</a:t>
            </a:r>
            <a:fld id="{18A69E06-C0DF-48B8-83AC-06EF0A72325D}" type="slidenum">
              <a:rPr lang="en-US" altLang="en-US"/>
              <a:pPr/>
              <a:t>13</a:t>
            </a:fld>
            <a:endParaRPr lang="en-US" altLang="en-US"/>
          </a:p>
        </p:txBody>
      </p:sp>
      <p:sp>
        <p:nvSpPr>
          <p:cNvPr id="161795" name="Text Box 2"/>
          <p:cNvSpPr txBox="1">
            <a:spLocks noChangeArrowheads="1"/>
          </p:cNvSpPr>
          <p:nvPr/>
        </p:nvSpPr>
        <p:spPr bwMode="auto">
          <a:xfrm>
            <a:off x="304800" y="685800"/>
            <a:ext cx="5918200"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Table 11.1  </a:t>
            </a:r>
            <a:r>
              <a:rPr lang="en-US" altLang="en-US" sz="2000" i="1" baseline="0">
                <a:latin typeface="Times New Roman" pitchFamily="18" charset="0"/>
              </a:rPr>
              <a:t>U-frame control command and response</a:t>
            </a:r>
          </a:p>
        </p:txBody>
      </p:sp>
      <p:pic>
        <p:nvPicPr>
          <p:cNvPr id="161796" name="Picture 5"/>
          <p:cNvPicPr>
            <a:picLocks noChangeAspect="1" noChangeArrowheads="1"/>
          </p:cNvPicPr>
          <p:nvPr/>
        </p:nvPicPr>
        <p:blipFill>
          <a:blip r:embed="rId3"/>
          <a:srcRect/>
          <a:stretch>
            <a:fillRect/>
          </a:stretch>
        </p:blipFill>
        <p:spPr bwMode="auto">
          <a:xfrm>
            <a:off x="158750" y="1158875"/>
            <a:ext cx="8756650" cy="5013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1"/>
          <p:cNvSpPr>
            <a:spLocks noGrp="1"/>
          </p:cNvSpPr>
          <p:nvPr>
            <p:ph type="sldNum" sz="quarter" idx="10"/>
          </p:nvPr>
        </p:nvSpPr>
        <p:spPr>
          <a:noFill/>
          <a:ln>
            <a:miter lim="800000"/>
            <a:headEnd/>
            <a:tailEnd/>
          </a:ln>
        </p:spPr>
        <p:txBody>
          <a:bodyPr/>
          <a:lstStyle/>
          <a:p>
            <a:r>
              <a:rPr lang="en-US" altLang="en-US"/>
              <a:t>11.</a:t>
            </a:r>
            <a:fld id="{FE76615B-1FD7-437B-916E-41C5A08A2F5C}" type="slidenum">
              <a:rPr lang="en-US" altLang="en-US"/>
              <a:pPr/>
              <a:t>14</a:t>
            </a:fld>
            <a:endParaRPr lang="en-US" altLang="en-US"/>
          </a:p>
        </p:txBody>
      </p:sp>
      <p:sp>
        <p:nvSpPr>
          <p:cNvPr id="1638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38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38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38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38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38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38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3850" name="Rectangle 9"/>
          <p:cNvSpPr>
            <a:spLocks noChangeArrowheads="1"/>
          </p:cNvSpPr>
          <p:nvPr/>
        </p:nvSpPr>
        <p:spPr bwMode="auto">
          <a:xfrm>
            <a:off x="228600" y="1143000"/>
            <a:ext cx="8686800" cy="4362450"/>
          </a:xfrm>
          <a:prstGeom prst="rect">
            <a:avLst/>
          </a:prstGeom>
          <a:solidFill>
            <a:schemeClr val="bg1"/>
          </a:solidFill>
          <a:ln w="9525">
            <a:noFill/>
            <a:miter lim="800000"/>
            <a:headEnd/>
            <a:tailEnd/>
          </a:ln>
          <a:effectLst/>
        </p:spPr>
        <p:txBody>
          <a:bodyPr>
            <a:spAutoFit/>
          </a:bodyPr>
          <a:lstStyle/>
          <a:p>
            <a:pPr algn="just"/>
            <a:r>
              <a:rPr lang="en-US" altLang="en-US" sz="2800" i="1" baseline="0">
                <a:latin typeface="Times New Roman" pitchFamily="18" charset="0"/>
              </a:rPr>
              <a:t>Figure 11.29 shows how </a:t>
            </a:r>
            <a:r>
              <a:rPr lang="en-US" altLang="en-US" sz="2800" i="1" baseline="0">
                <a:solidFill>
                  <a:schemeClr val="hlink"/>
                </a:solidFill>
                <a:latin typeface="Times New Roman" pitchFamily="18" charset="0"/>
              </a:rPr>
              <a:t>U-frames</a:t>
            </a:r>
            <a:r>
              <a:rPr lang="en-US" altLang="en-US" sz="2800" i="1" baseline="0">
                <a:latin typeface="Times New Roman" pitchFamily="18" charset="0"/>
              </a:rPr>
              <a:t> can be used for connection establishment and connection release. Node A asks for a connection with a set asynchronous balanced mode (SABM) frame; node B gives a positive response with an unnumbered acknowledgment (UA) frame. After these two exchanges, data can be transferred between the two nodes (not shown in the figure). After data transfer, node A sends a DISC (disconnect) frame to release the connection; it is confirmed by node B responding with a UA (unnumbered acknowledgment).</a:t>
            </a:r>
          </a:p>
        </p:txBody>
      </p:sp>
      <p:sp>
        <p:nvSpPr>
          <p:cNvPr id="163851" name="Text Box 10"/>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altLang="en-US" i="1" baseline="0">
                <a:solidFill>
                  <a:schemeClr val="hlink"/>
                </a:solidFill>
                <a:latin typeface="Times New Roman" pitchFamily="18" charset="0"/>
              </a:rPr>
              <a:t>Example 11.9</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1"/>
          <p:cNvSpPr>
            <a:spLocks noGrp="1"/>
          </p:cNvSpPr>
          <p:nvPr>
            <p:ph type="sldNum" sz="quarter" idx="10"/>
          </p:nvPr>
        </p:nvSpPr>
        <p:spPr>
          <a:noFill/>
          <a:ln>
            <a:miter lim="800000"/>
            <a:headEnd/>
            <a:tailEnd/>
          </a:ln>
        </p:spPr>
        <p:txBody>
          <a:bodyPr/>
          <a:lstStyle/>
          <a:p>
            <a:r>
              <a:rPr lang="en-US" altLang="en-US"/>
              <a:t>11.</a:t>
            </a:r>
            <a:fld id="{A597E962-C435-44C5-B495-FDD27C083313}" type="slidenum">
              <a:rPr lang="en-US" altLang="en-US"/>
              <a:pPr/>
              <a:t>15</a:t>
            </a:fld>
            <a:endParaRPr lang="en-US" altLang="en-US"/>
          </a:p>
        </p:txBody>
      </p:sp>
      <p:sp>
        <p:nvSpPr>
          <p:cNvPr id="165891"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65892"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65893" name="Text Box 4"/>
          <p:cNvSpPr txBox="1">
            <a:spLocks noChangeArrowheads="1"/>
          </p:cNvSpPr>
          <p:nvPr/>
        </p:nvSpPr>
        <p:spPr bwMode="auto">
          <a:xfrm>
            <a:off x="304800" y="381000"/>
            <a:ext cx="6357938"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11.29  </a:t>
            </a:r>
            <a:r>
              <a:rPr lang="en-US" altLang="en-US" sz="2000" i="1" baseline="0">
                <a:latin typeface="Times New Roman" pitchFamily="18" charset="0"/>
              </a:rPr>
              <a:t>Example of connection and disconnection</a:t>
            </a:r>
          </a:p>
        </p:txBody>
      </p:sp>
      <p:sp>
        <p:nvSpPr>
          <p:cNvPr id="16589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65895" name="Picture 6"/>
          <p:cNvPicPr>
            <a:picLocks noChangeAspect="1" noChangeArrowheads="1"/>
          </p:cNvPicPr>
          <p:nvPr/>
        </p:nvPicPr>
        <p:blipFill>
          <a:blip r:embed="rId3"/>
          <a:srcRect/>
          <a:stretch>
            <a:fillRect/>
          </a:stretch>
        </p:blipFill>
        <p:spPr bwMode="auto">
          <a:xfrm>
            <a:off x="1905000" y="1143000"/>
            <a:ext cx="4652963" cy="4965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1"/>
          <p:cNvSpPr>
            <a:spLocks noGrp="1"/>
          </p:cNvSpPr>
          <p:nvPr>
            <p:ph type="sldNum" sz="quarter" idx="10"/>
          </p:nvPr>
        </p:nvSpPr>
        <p:spPr>
          <a:noFill/>
          <a:ln>
            <a:miter lim="800000"/>
            <a:headEnd/>
            <a:tailEnd/>
          </a:ln>
        </p:spPr>
        <p:txBody>
          <a:bodyPr/>
          <a:lstStyle/>
          <a:p>
            <a:r>
              <a:rPr lang="en-US" altLang="en-US"/>
              <a:t>11.</a:t>
            </a:r>
            <a:fld id="{BABB7151-8525-4D62-90B4-83387CC3613E}" type="slidenum">
              <a:rPr lang="en-US" altLang="en-US"/>
              <a:pPr/>
              <a:t>16</a:t>
            </a:fld>
            <a:endParaRPr lang="en-US" altLang="en-US"/>
          </a:p>
        </p:txBody>
      </p:sp>
      <p:sp>
        <p:nvSpPr>
          <p:cNvPr id="1679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79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79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79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79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79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79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7946" name="Rectangle 9"/>
          <p:cNvSpPr>
            <a:spLocks noChangeArrowheads="1"/>
          </p:cNvSpPr>
          <p:nvPr/>
        </p:nvSpPr>
        <p:spPr bwMode="auto">
          <a:xfrm>
            <a:off x="228600" y="914400"/>
            <a:ext cx="8686800" cy="4789488"/>
          </a:xfrm>
          <a:prstGeom prst="rect">
            <a:avLst/>
          </a:prstGeom>
          <a:solidFill>
            <a:schemeClr val="bg1"/>
          </a:solidFill>
          <a:ln w="9525">
            <a:noFill/>
            <a:miter lim="800000"/>
            <a:headEnd/>
            <a:tailEnd/>
          </a:ln>
          <a:effectLst/>
        </p:spPr>
        <p:txBody>
          <a:bodyPr>
            <a:spAutoFit/>
          </a:bodyPr>
          <a:lstStyle/>
          <a:p>
            <a:pPr algn="just"/>
            <a:r>
              <a:rPr lang="en-US" altLang="en-US" sz="2800" i="1" baseline="0">
                <a:latin typeface="Times New Roman" pitchFamily="18" charset="0"/>
              </a:rPr>
              <a:t>Figure 11.30 shows an exchange using piggybacking. Node A begins the exchange of information with an </a:t>
            </a:r>
            <a:br>
              <a:rPr lang="en-US" altLang="en-US" sz="2800" i="1" baseline="0">
                <a:latin typeface="Times New Roman" pitchFamily="18" charset="0"/>
              </a:rPr>
            </a:br>
            <a:r>
              <a:rPr lang="en-US" altLang="en-US" sz="2800" i="1" baseline="0">
                <a:latin typeface="Times New Roman" pitchFamily="18" charset="0"/>
              </a:rPr>
              <a:t>I-frame numbered 0 followed by another I-frame numbered 1. Node B piggybacks its acknowledgment of both frames onto an I-frame of its own. Node B’s first </a:t>
            </a:r>
            <a:br>
              <a:rPr lang="en-US" altLang="en-US" sz="2800" i="1" baseline="0">
                <a:latin typeface="Times New Roman" pitchFamily="18" charset="0"/>
              </a:rPr>
            </a:br>
            <a:r>
              <a:rPr lang="en-US" altLang="en-US" sz="2800" i="1" baseline="0">
                <a:latin typeface="Times New Roman" pitchFamily="18" charset="0"/>
              </a:rPr>
              <a:t>I-frame is also numbered 0 [N(S) field] and contains a 2 in its N(R) field, acknowledging the receipt of A’s frames 1 and 0 and indicating that it expects frame 2 to arrive next. Node B transmits its second and third I-frames (numbered 1 and 2) before accepting further frames from node A. </a:t>
            </a:r>
          </a:p>
        </p:txBody>
      </p:sp>
      <p:sp>
        <p:nvSpPr>
          <p:cNvPr id="167947" name="Text Box 10"/>
          <p:cNvSpPr txBox="1">
            <a:spLocks noChangeArrowheads="1"/>
          </p:cNvSpPr>
          <p:nvPr/>
        </p:nvSpPr>
        <p:spPr bwMode="auto">
          <a:xfrm>
            <a:off x="1143000" y="0"/>
            <a:ext cx="2690813" cy="579438"/>
          </a:xfrm>
          <a:prstGeom prst="rect">
            <a:avLst/>
          </a:prstGeom>
          <a:noFill/>
          <a:ln w="9525">
            <a:noFill/>
            <a:miter lim="800000"/>
            <a:headEnd/>
            <a:tailEnd/>
          </a:ln>
          <a:effectLst/>
        </p:spPr>
        <p:txBody>
          <a:bodyPr wrap="none">
            <a:spAutoFit/>
          </a:bodyPr>
          <a:lstStyle/>
          <a:p>
            <a:r>
              <a:rPr lang="en-US" altLang="en-US" i="1" baseline="0">
                <a:solidFill>
                  <a:schemeClr val="hlink"/>
                </a:solidFill>
                <a:latin typeface="Times New Roman" pitchFamily="18" charset="0"/>
              </a:rPr>
              <a:t>Example 11.10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1"/>
          <p:cNvSpPr>
            <a:spLocks noGrp="1"/>
          </p:cNvSpPr>
          <p:nvPr>
            <p:ph type="sldNum" sz="quarter" idx="10"/>
          </p:nvPr>
        </p:nvSpPr>
        <p:spPr>
          <a:noFill/>
          <a:ln>
            <a:miter lim="800000"/>
            <a:headEnd/>
            <a:tailEnd/>
          </a:ln>
        </p:spPr>
        <p:txBody>
          <a:bodyPr/>
          <a:lstStyle/>
          <a:p>
            <a:r>
              <a:rPr lang="en-US" altLang="en-US"/>
              <a:t>11.</a:t>
            </a:r>
            <a:fld id="{17EF87F6-0A95-4931-8D9B-7052C99DD30E}" type="slidenum">
              <a:rPr lang="en-US" altLang="en-US"/>
              <a:pPr/>
              <a:t>17</a:t>
            </a:fld>
            <a:endParaRPr lang="en-US" altLang="en-US"/>
          </a:p>
        </p:txBody>
      </p:sp>
      <p:sp>
        <p:nvSpPr>
          <p:cNvPr id="1699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99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99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99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99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99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9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69994" name="Rectangle 9"/>
          <p:cNvSpPr>
            <a:spLocks noChangeArrowheads="1"/>
          </p:cNvSpPr>
          <p:nvPr/>
        </p:nvSpPr>
        <p:spPr bwMode="auto">
          <a:xfrm>
            <a:off x="228600" y="1143000"/>
            <a:ext cx="8686800" cy="3508375"/>
          </a:xfrm>
          <a:prstGeom prst="rect">
            <a:avLst/>
          </a:prstGeom>
          <a:solidFill>
            <a:schemeClr val="bg1"/>
          </a:solidFill>
          <a:ln w="9525">
            <a:noFill/>
            <a:miter lim="800000"/>
            <a:headEnd/>
            <a:tailEnd/>
          </a:ln>
          <a:effectLst/>
        </p:spPr>
        <p:txBody>
          <a:bodyPr>
            <a:spAutoFit/>
          </a:bodyPr>
          <a:lstStyle/>
          <a:p>
            <a:pPr algn="just"/>
            <a:r>
              <a:rPr lang="en-US" altLang="en-US" sz="2800" i="1" baseline="0">
                <a:latin typeface="Times New Roman" pitchFamily="18" charset="0"/>
              </a:rPr>
              <a:t>Its N(R) information, therefore, has not changed: B frames 1 and 2 indicate that node B is still expecting A’s frame 2 to arrive next. Node A has sent all its data. Therefore, it cannot piggyback an acknowledgment onto an I-frame and sends an S-frame instead. The RR code indicates that A is still ready to receive. The number 3 in the N(R) field tells B that frames 0, 1, and 2 have all been accepted and that A is now expecting frame number 3.</a:t>
            </a:r>
          </a:p>
        </p:txBody>
      </p:sp>
      <p:sp>
        <p:nvSpPr>
          <p:cNvPr id="169995" name="Text Box 10"/>
          <p:cNvSpPr txBox="1">
            <a:spLocks noChangeArrowheads="1"/>
          </p:cNvSpPr>
          <p:nvPr/>
        </p:nvSpPr>
        <p:spPr bwMode="auto">
          <a:xfrm>
            <a:off x="1143000" y="0"/>
            <a:ext cx="4732338" cy="579438"/>
          </a:xfrm>
          <a:prstGeom prst="rect">
            <a:avLst/>
          </a:prstGeom>
          <a:noFill/>
          <a:ln w="9525">
            <a:noFill/>
            <a:miter lim="800000"/>
            <a:headEnd/>
            <a:tailEnd/>
          </a:ln>
          <a:effectLst/>
        </p:spPr>
        <p:txBody>
          <a:bodyPr wrap="none">
            <a:spAutoFit/>
          </a:bodyPr>
          <a:lstStyle/>
          <a:p>
            <a:r>
              <a:rPr lang="en-US" altLang="en-US" i="1" baseline="0">
                <a:solidFill>
                  <a:schemeClr val="hlink"/>
                </a:solidFill>
                <a:latin typeface="Times New Roman" pitchFamily="18" charset="0"/>
              </a:rPr>
              <a:t>Example 11.10 (continued)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Number Placeholder 1"/>
          <p:cNvSpPr>
            <a:spLocks noGrp="1"/>
          </p:cNvSpPr>
          <p:nvPr>
            <p:ph type="sldNum" sz="quarter" idx="10"/>
          </p:nvPr>
        </p:nvSpPr>
        <p:spPr>
          <a:noFill/>
          <a:ln>
            <a:miter lim="800000"/>
            <a:headEnd/>
            <a:tailEnd/>
          </a:ln>
        </p:spPr>
        <p:txBody>
          <a:bodyPr/>
          <a:lstStyle/>
          <a:p>
            <a:r>
              <a:rPr lang="en-US" altLang="en-US"/>
              <a:t>11.</a:t>
            </a:r>
            <a:fld id="{4F6A932C-7F46-497A-838D-474C7490CDCA}" type="slidenum">
              <a:rPr lang="en-US" altLang="en-US"/>
              <a:pPr/>
              <a:t>18</a:t>
            </a:fld>
            <a:endParaRPr lang="en-US" altLang="en-US"/>
          </a:p>
        </p:txBody>
      </p:sp>
      <p:sp>
        <p:nvSpPr>
          <p:cNvPr id="172035"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72036"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IN"/>
          </a:p>
        </p:txBody>
      </p:sp>
      <p:sp>
        <p:nvSpPr>
          <p:cNvPr id="172037" name="Text Box 4"/>
          <p:cNvSpPr txBox="1">
            <a:spLocks noChangeArrowheads="1"/>
          </p:cNvSpPr>
          <p:nvPr/>
        </p:nvSpPr>
        <p:spPr bwMode="auto">
          <a:xfrm>
            <a:off x="304800" y="228600"/>
            <a:ext cx="6075363"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11.30  </a:t>
            </a:r>
            <a:r>
              <a:rPr lang="en-US" altLang="en-US" sz="2000" i="1" baseline="0">
                <a:latin typeface="Times New Roman" pitchFamily="18" charset="0"/>
              </a:rPr>
              <a:t>Example of piggybacking without error</a:t>
            </a:r>
          </a:p>
        </p:txBody>
      </p:sp>
      <p:sp>
        <p:nvSpPr>
          <p:cNvPr id="172038"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IN"/>
          </a:p>
        </p:txBody>
      </p:sp>
      <p:pic>
        <p:nvPicPr>
          <p:cNvPr id="172039" name="Picture 6"/>
          <p:cNvPicPr>
            <a:picLocks noChangeAspect="1" noChangeArrowheads="1"/>
          </p:cNvPicPr>
          <p:nvPr/>
        </p:nvPicPr>
        <p:blipFill>
          <a:blip r:embed="rId3"/>
          <a:srcRect/>
          <a:stretch>
            <a:fillRect/>
          </a:stretch>
        </p:blipFill>
        <p:spPr bwMode="auto">
          <a:xfrm>
            <a:off x="2811463" y="1028700"/>
            <a:ext cx="3436937" cy="521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1"/>
          <p:cNvSpPr>
            <a:spLocks noGrp="1"/>
          </p:cNvSpPr>
          <p:nvPr>
            <p:ph type="sldNum" sz="quarter" idx="10"/>
          </p:nvPr>
        </p:nvSpPr>
        <p:spPr>
          <a:noFill/>
          <a:ln>
            <a:miter lim="800000"/>
            <a:headEnd/>
            <a:tailEnd/>
          </a:ln>
        </p:spPr>
        <p:txBody>
          <a:bodyPr/>
          <a:lstStyle/>
          <a:p>
            <a:r>
              <a:rPr lang="en-US" altLang="en-US"/>
              <a:t>11.</a:t>
            </a:r>
            <a:fld id="{C6BA6F47-70B9-413F-AA5E-CCF8ECAA05D4}" type="slidenum">
              <a:rPr lang="en-US" altLang="en-US"/>
              <a:pPr/>
              <a:t>19</a:t>
            </a:fld>
            <a:endParaRPr lang="en-US" altLang="en-US"/>
          </a:p>
        </p:txBody>
      </p:sp>
      <p:sp>
        <p:nvSpPr>
          <p:cNvPr id="17408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740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7408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740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740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740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740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174090" name="Rectangle 9"/>
          <p:cNvSpPr>
            <a:spLocks noChangeArrowheads="1"/>
          </p:cNvSpPr>
          <p:nvPr/>
        </p:nvSpPr>
        <p:spPr bwMode="auto">
          <a:xfrm>
            <a:off x="228600" y="1143000"/>
            <a:ext cx="8686800" cy="4789488"/>
          </a:xfrm>
          <a:prstGeom prst="rect">
            <a:avLst/>
          </a:prstGeom>
          <a:solidFill>
            <a:schemeClr val="bg1"/>
          </a:solidFill>
          <a:ln w="9525">
            <a:noFill/>
            <a:miter lim="800000"/>
            <a:headEnd/>
            <a:tailEnd/>
          </a:ln>
          <a:effectLst/>
        </p:spPr>
        <p:txBody>
          <a:bodyPr>
            <a:spAutoFit/>
          </a:bodyPr>
          <a:lstStyle/>
          <a:p>
            <a:pPr algn="just"/>
            <a:r>
              <a:rPr lang="en-US" altLang="en-US" sz="2800" i="1" baseline="0">
                <a:latin typeface="Times New Roman" pitchFamily="18" charset="0"/>
              </a:rPr>
              <a:t>Figure 11.31 shows an exchange in which a frame is lost. Node B sends three data frames (0, 1, and 2), but frame 1 is lost. When node A receives frame 2, it discards it and sends a REJ frame for frame 1. Note that the protocol being used is Go-Back-N with the special use of an REJ frame as a NAK frame. The NAK frame does two things here: It confirms the receipt of frame 0 and declares that frame 1 and any following frames must be resent. Node B, after receiving the REJ frame, resends frames 1 and 2. Node A acknowledges the receipt by sending an RR frame (ACK) with acknowledgment number 3.</a:t>
            </a:r>
          </a:p>
        </p:txBody>
      </p:sp>
      <p:sp>
        <p:nvSpPr>
          <p:cNvPr id="174091" name="Text Box 10"/>
          <p:cNvSpPr txBox="1">
            <a:spLocks noChangeArrowheads="1"/>
          </p:cNvSpPr>
          <p:nvPr/>
        </p:nvSpPr>
        <p:spPr bwMode="auto">
          <a:xfrm>
            <a:off x="1143000" y="0"/>
            <a:ext cx="2690813" cy="579438"/>
          </a:xfrm>
          <a:prstGeom prst="rect">
            <a:avLst/>
          </a:prstGeom>
          <a:noFill/>
          <a:ln w="9525">
            <a:noFill/>
            <a:miter lim="800000"/>
            <a:headEnd/>
            <a:tailEnd/>
          </a:ln>
          <a:effectLst/>
        </p:spPr>
        <p:txBody>
          <a:bodyPr wrap="none">
            <a:spAutoFit/>
          </a:bodyPr>
          <a:lstStyle/>
          <a:p>
            <a:r>
              <a:rPr lang="en-US" altLang="en-US" i="1" baseline="0">
                <a:solidFill>
                  <a:schemeClr val="hlink"/>
                </a:solidFill>
                <a:latin typeface="Times New Roman" pitchFamily="18" charset="0"/>
              </a:rPr>
              <a:t>Example 11.11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Slide Number Placeholder 1"/>
          <p:cNvSpPr>
            <a:spLocks noGrp="1"/>
          </p:cNvSpPr>
          <p:nvPr>
            <p:ph type="sldNum" sz="quarter" idx="10"/>
          </p:nvPr>
        </p:nvSpPr>
        <p:spPr>
          <a:noFill/>
          <a:ln>
            <a:miter lim="800000"/>
            <a:headEnd/>
            <a:tailEnd/>
          </a:ln>
        </p:spPr>
        <p:txBody>
          <a:bodyPr/>
          <a:lstStyle/>
          <a:p>
            <a:r>
              <a:rPr lang="en-US" altLang="en-US"/>
              <a:t>11.</a:t>
            </a:r>
            <a:fld id="{E1E7E225-516A-474B-95CD-A7000340A981}" type="slidenum">
              <a:rPr lang="en-US" altLang="en-US"/>
              <a:pPr/>
              <a:t>2</a:t>
            </a:fld>
            <a:endParaRPr lang="en-US" altLang="en-US"/>
          </a:p>
        </p:txBody>
      </p:sp>
      <p:sp>
        <p:nvSpPr>
          <p:cNvPr id="86323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baseline="0">
              <a:effectLst>
                <a:outerShdw blurRad="38100" dist="38100" dir="2700000" algn="tl">
                  <a:srgbClr val="FFFFFF"/>
                </a:outerShdw>
              </a:effectLst>
              <a:latin typeface="Times New Roman" panose="02020603050405020304" pitchFamily="18" charset="0"/>
            </a:endParaRPr>
          </a:p>
        </p:txBody>
      </p:sp>
      <p:sp>
        <p:nvSpPr>
          <p:cNvPr id="863235" name="Text Box 3"/>
          <p:cNvSpPr txBox="1">
            <a:spLocks noChangeArrowheads="1"/>
          </p:cNvSpPr>
          <p:nvPr/>
        </p:nvSpPr>
        <p:spPr bwMode="auto">
          <a:xfrm>
            <a:off x="228600" y="152400"/>
            <a:ext cx="451758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5400" b="1" baseline="0">
                <a:latin typeface="Times" panose="02020603050405020304" pitchFamily="18" charset="0"/>
              </a:rPr>
              <a:t>11-6   HDLC</a:t>
            </a:r>
          </a:p>
        </p:txBody>
      </p:sp>
      <p:sp>
        <p:nvSpPr>
          <p:cNvPr id="151557"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baseline="0">
              <a:latin typeface="Times New Roman" pitchFamily="18" charset="0"/>
            </a:endParaRPr>
          </a:p>
        </p:txBody>
      </p:sp>
      <p:sp>
        <p:nvSpPr>
          <p:cNvPr id="863237" name="Rectangle 5"/>
          <p:cNvSpPr>
            <a:spLocks noChangeArrowheads="1"/>
          </p:cNvSpPr>
          <p:nvPr/>
        </p:nvSpPr>
        <p:spPr bwMode="auto">
          <a:xfrm>
            <a:off x="304800" y="1476375"/>
            <a:ext cx="8229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buFont typeface="Arial" pitchFamily="34" charset="0"/>
              <a:buChar char="•"/>
              <a:defRPr/>
            </a:pPr>
            <a:r>
              <a:rPr lang="en-US" altLang="en-US" sz="2400" baseline="0" dirty="0" smtClean="0">
                <a:solidFill>
                  <a:schemeClr val="hlink"/>
                </a:solidFill>
                <a:latin typeface="Times New Roman" panose="02020603050405020304" pitchFamily="18" charset="0"/>
              </a:rPr>
              <a:t> Bit-oriented</a:t>
            </a:r>
            <a:r>
              <a:rPr lang="en-US" altLang="en-US" sz="2400" baseline="0" dirty="0" smtClean="0">
                <a:latin typeface="Times New Roman" panose="02020603050405020304" pitchFamily="18" charset="0"/>
              </a:rPr>
              <a:t> </a:t>
            </a:r>
            <a:r>
              <a:rPr lang="en-US" altLang="en-US" sz="2400" baseline="0" dirty="0">
                <a:latin typeface="Times New Roman" panose="02020603050405020304" pitchFamily="18" charset="0"/>
              </a:rPr>
              <a:t>protocol for communication </a:t>
            </a:r>
            <a:endParaRPr lang="en-US" altLang="en-US" sz="2400" baseline="0" dirty="0" smtClean="0">
              <a:latin typeface="Times New Roman" panose="02020603050405020304" pitchFamily="18" charset="0"/>
            </a:endParaRPr>
          </a:p>
          <a:p>
            <a:pPr algn="just" eaLnBrk="1" hangingPunct="1">
              <a:buFont typeface="Arial" pitchFamily="34" charset="0"/>
              <a:buChar char="•"/>
              <a:defRPr/>
            </a:pPr>
            <a:r>
              <a:rPr lang="en-US" altLang="en-US" sz="2400" dirty="0" smtClean="0">
                <a:latin typeface="Times New Roman" panose="02020603050405020304" pitchFamily="18" charset="0"/>
              </a:rPr>
              <a:t> </a:t>
            </a:r>
            <a:r>
              <a:rPr lang="en-US" altLang="en-US" sz="2400" baseline="0" dirty="0" smtClean="0">
                <a:latin typeface="Times New Roman" panose="02020603050405020304" pitchFamily="18" charset="0"/>
              </a:rPr>
              <a:t>over </a:t>
            </a:r>
            <a:r>
              <a:rPr lang="en-US" altLang="en-US" sz="2400" baseline="0" dirty="0">
                <a:latin typeface="Times New Roman" panose="02020603050405020304" pitchFamily="18" charset="0"/>
              </a:rPr>
              <a:t>point-to-point and multipoint links. </a:t>
            </a:r>
            <a:endParaRPr lang="en-US" altLang="en-US" sz="2400" baseline="0" dirty="0" smtClean="0">
              <a:latin typeface="Times New Roman" panose="02020603050405020304" pitchFamily="18" charset="0"/>
            </a:endParaRPr>
          </a:p>
          <a:p>
            <a:pPr algn="just" eaLnBrk="1" hangingPunct="1">
              <a:buFont typeface="Arial" pitchFamily="34" charset="0"/>
              <a:buChar char="•"/>
              <a:defRPr/>
            </a:pPr>
            <a:r>
              <a:rPr lang="en-US" altLang="en-US" sz="2400" dirty="0" smtClean="0">
                <a:latin typeface="Times New Roman" panose="02020603050405020304" pitchFamily="18" charset="0"/>
              </a:rPr>
              <a:t> </a:t>
            </a:r>
            <a:r>
              <a:rPr lang="en-US" altLang="en-US" sz="2400" baseline="0" dirty="0" smtClean="0">
                <a:latin typeface="Times New Roman" panose="02020603050405020304" pitchFamily="18" charset="0"/>
              </a:rPr>
              <a:t>Implements </a:t>
            </a:r>
            <a:r>
              <a:rPr lang="en-US" altLang="en-US" sz="2400" baseline="0" dirty="0">
                <a:latin typeface="Times New Roman" panose="02020603050405020304" pitchFamily="18" charset="0"/>
              </a:rPr>
              <a:t>the ARQ </a:t>
            </a:r>
            <a:r>
              <a:rPr lang="en-US" altLang="en-US" sz="2400" baseline="0" dirty="0" smtClean="0">
                <a:latin typeface="Times New Roman" panose="02020603050405020304" pitchFamily="18" charset="0"/>
              </a:rPr>
              <a:t>mechanisms</a:t>
            </a:r>
          </a:p>
          <a:p>
            <a:pPr algn="just" eaLnBrk="1" hangingPunct="1">
              <a:buFont typeface="Arial" pitchFamily="34" charset="0"/>
              <a:buChar char="•"/>
              <a:defRPr/>
            </a:pPr>
            <a:endParaRPr lang="en-US" altLang="en-US" sz="2400" baseline="0" dirty="0" smtClean="0">
              <a:latin typeface="Times New Roman" panose="02020603050405020304" pitchFamily="18" charset="0"/>
            </a:endParaRPr>
          </a:p>
          <a:p>
            <a:pPr algn="just" eaLnBrk="1" hangingPunct="1">
              <a:buFont typeface="Arial" pitchFamily="34" charset="0"/>
              <a:buChar char="•"/>
              <a:defRPr/>
            </a:pPr>
            <a:r>
              <a:rPr lang="en-US" altLang="en-US" sz="2400" dirty="0" smtClean="0">
                <a:latin typeface="Times New Roman" panose="02020603050405020304" pitchFamily="18" charset="0"/>
              </a:rPr>
              <a:t> Operates in 2 modes:</a:t>
            </a:r>
          </a:p>
          <a:p>
            <a:pPr lvl="1" algn="just">
              <a:buFont typeface="Arial" pitchFamily="34" charset="0"/>
              <a:buChar char="•"/>
              <a:defRPr/>
            </a:pPr>
            <a:r>
              <a:rPr lang="en-US" altLang="en-US" sz="2400" b="1" baseline="0" dirty="0" smtClean="0">
                <a:solidFill>
                  <a:srgbClr val="FF0000"/>
                </a:solidFill>
                <a:latin typeface="Times New Roman" panose="02020603050405020304" pitchFamily="18" charset="0"/>
              </a:rPr>
              <a:t>Normal</a:t>
            </a:r>
            <a:r>
              <a:rPr lang="en-US" altLang="en-US" sz="2400" b="1" dirty="0" smtClean="0">
                <a:solidFill>
                  <a:srgbClr val="FF0000"/>
                </a:solidFill>
                <a:latin typeface="Times New Roman" panose="02020603050405020304" pitchFamily="18" charset="0"/>
              </a:rPr>
              <a:t> Response Mode</a:t>
            </a:r>
          </a:p>
          <a:p>
            <a:pPr lvl="2" algn="just">
              <a:buFont typeface="Arial" pitchFamily="34" charset="0"/>
              <a:buChar char="•"/>
              <a:defRPr/>
            </a:pPr>
            <a:r>
              <a:rPr lang="en-US" altLang="en-US" sz="2400" dirty="0" smtClean="0">
                <a:latin typeface="Times New Roman" panose="02020603050405020304" pitchFamily="18" charset="0"/>
              </a:rPr>
              <a:t>1 primary and multiple secondary</a:t>
            </a:r>
          </a:p>
          <a:p>
            <a:pPr lvl="2" algn="just">
              <a:buFont typeface="Arial" pitchFamily="34" charset="0"/>
              <a:buChar char="•"/>
              <a:defRPr/>
            </a:pPr>
            <a:r>
              <a:rPr lang="en-US" altLang="en-US" sz="2400" dirty="0" smtClean="0">
                <a:latin typeface="Times New Roman" panose="02020603050405020304" pitchFamily="18" charset="0"/>
              </a:rPr>
              <a:t>Point to point as well as point to multi point</a:t>
            </a:r>
          </a:p>
          <a:p>
            <a:pPr lvl="2" algn="just">
              <a:buFont typeface="Arial" pitchFamily="34" charset="0"/>
              <a:buChar char="•"/>
              <a:defRPr/>
            </a:pPr>
            <a:r>
              <a:rPr lang="en-US" altLang="en-US" sz="2400" dirty="0" smtClean="0">
                <a:latin typeface="Times New Roman" panose="02020603050405020304" pitchFamily="18" charset="0"/>
              </a:rPr>
              <a:t> Primary Sends, Secondary respond</a:t>
            </a:r>
          </a:p>
          <a:p>
            <a:pPr lvl="1" algn="just">
              <a:buFont typeface="Arial" pitchFamily="34" charset="0"/>
              <a:buChar char="•"/>
              <a:defRPr/>
            </a:pPr>
            <a:r>
              <a:rPr lang="en-US" altLang="en-US" sz="2400" b="1" baseline="0" dirty="0" smtClean="0">
                <a:solidFill>
                  <a:srgbClr val="FF0000"/>
                </a:solidFill>
                <a:latin typeface="Times New Roman" panose="02020603050405020304" pitchFamily="18" charset="0"/>
              </a:rPr>
              <a:t>Asynchronous</a:t>
            </a:r>
            <a:r>
              <a:rPr lang="en-US" altLang="en-US" sz="2400" b="1" dirty="0" smtClean="0">
                <a:solidFill>
                  <a:srgbClr val="FF0000"/>
                </a:solidFill>
                <a:latin typeface="Times New Roman" panose="02020603050405020304" pitchFamily="18" charset="0"/>
              </a:rPr>
              <a:t> Balanced Mode</a:t>
            </a:r>
          </a:p>
          <a:p>
            <a:pPr lvl="2" algn="just">
              <a:buFont typeface="Arial" pitchFamily="34" charset="0"/>
              <a:buChar char="•"/>
              <a:defRPr/>
            </a:pPr>
            <a:r>
              <a:rPr lang="en-US" altLang="en-US" sz="2400" baseline="0" dirty="0" smtClean="0">
                <a:latin typeface="Times New Roman" panose="02020603050405020304" pitchFamily="18" charset="0"/>
              </a:rPr>
              <a:t>Balanced Configuration</a:t>
            </a:r>
          </a:p>
          <a:p>
            <a:pPr lvl="2" algn="just">
              <a:buFont typeface="Arial" pitchFamily="34" charset="0"/>
              <a:buChar char="•"/>
              <a:defRPr/>
            </a:pPr>
            <a:r>
              <a:rPr lang="en-US" altLang="en-US" sz="2400" dirty="0" smtClean="0">
                <a:latin typeface="Times New Roman" panose="02020603050405020304" pitchFamily="18" charset="0"/>
              </a:rPr>
              <a:t>Each station can behave as both primary and secondary, i.e., peers</a:t>
            </a:r>
            <a:endParaRPr lang="en-US" altLang="en-US" sz="2400" baseline="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1"/>
          <p:cNvSpPr>
            <a:spLocks noGrp="1"/>
          </p:cNvSpPr>
          <p:nvPr>
            <p:ph type="sldNum" sz="quarter" idx="10"/>
          </p:nvPr>
        </p:nvSpPr>
        <p:spPr>
          <a:noFill/>
          <a:ln>
            <a:miter lim="800000"/>
            <a:headEnd/>
            <a:tailEnd/>
          </a:ln>
        </p:spPr>
        <p:txBody>
          <a:bodyPr/>
          <a:lstStyle/>
          <a:p>
            <a:r>
              <a:rPr lang="en-US" altLang="en-US"/>
              <a:t>11.</a:t>
            </a:r>
            <a:fld id="{FABFB659-7301-40D3-8D81-D629D41E3841}" type="slidenum">
              <a:rPr lang="en-US" altLang="en-US"/>
              <a:pPr/>
              <a:t>20</a:t>
            </a:fld>
            <a:endParaRPr lang="en-US" altLang="en-US"/>
          </a:p>
        </p:txBody>
      </p:sp>
      <p:sp>
        <p:nvSpPr>
          <p:cNvPr id="176131"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76132"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IN"/>
          </a:p>
        </p:txBody>
      </p:sp>
      <p:sp>
        <p:nvSpPr>
          <p:cNvPr id="176133" name="Text Box 4"/>
          <p:cNvSpPr txBox="1">
            <a:spLocks noChangeArrowheads="1"/>
          </p:cNvSpPr>
          <p:nvPr/>
        </p:nvSpPr>
        <p:spPr bwMode="auto">
          <a:xfrm>
            <a:off x="304800" y="228600"/>
            <a:ext cx="5737225"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11.31  </a:t>
            </a:r>
            <a:r>
              <a:rPr lang="en-US" altLang="en-US" sz="2000" i="1" baseline="0">
                <a:latin typeface="Times New Roman" pitchFamily="18" charset="0"/>
              </a:rPr>
              <a:t>Example of piggybacking with error</a:t>
            </a:r>
          </a:p>
        </p:txBody>
      </p:sp>
      <p:sp>
        <p:nvSpPr>
          <p:cNvPr id="176134"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IN"/>
          </a:p>
        </p:txBody>
      </p:sp>
      <p:pic>
        <p:nvPicPr>
          <p:cNvPr id="176135" name="Picture 6"/>
          <p:cNvPicPr>
            <a:picLocks noChangeAspect="1" noChangeArrowheads="1"/>
          </p:cNvPicPr>
          <p:nvPr/>
        </p:nvPicPr>
        <p:blipFill>
          <a:blip r:embed="rId3"/>
          <a:srcRect/>
          <a:stretch>
            <a:fillRect/>
          </a:stretch>
        </p:blipFill>
        <p:spPr bwMode="auto">
          <a:xfrm>
            <a:off x="2513013" y="1101725"/>
            <a:ext cx="3354387" cy="522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Slide Number Placeholder 1"/>
          <p:cNvSpPr>
            <a:spLocks noGrp="1"/>
          </p:cNvSpPr>
          <p:nvPr>
            <p:ph type="sldNum" sz="quarter" idx="10"/>
          </p:nvPr>
        </p:nvSpPr>
        <p:spPr>
          <a:noFill/>
          <a:ln>
            <a:miter lim="800000"/>
            <a:headEnd/>
            <a:tailEnd/>
          </a:ln>
        </p:spPr>
        <p:txBody>
          <a:bodyPr/>
          <a:lstStyle/>
          <a:p>
            <a:r>
              <a:rPr lang="en-US" altLang="en-US"/>
              <a:t>11.</a:t>
            </a:r>
            <a:fld id="{50D31193-0CB8-4B0C-B168-8FBC28898B25}" type="slidenum">
              <a:rPr lang="en-US" altLang="en-US"/>
              <a:pPr/>
              <a:t>21</a:t>
            </a:fld>
            <a:endParaRPr lang="en-US" altLang="en-US"/>
          </a:p>
        </p:txBody>
      </p:sp>
      <p:sp>
        <p:nvSpPr>
          <p:cNvPr id="86425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baseline="0">
              <a:effectLst>
                <a:outerShdw blurRad="38100" dist="38100" dir="2700000" algn="tl">
                  <a:srgbClr val="FFFFFF"/>
                </a:outerShdw>
              </a:effectLst>
              <a:latin typeface="Times New Roman" panose="02020603050405020304" pitchFamily="18" charset="0"/>
            </a:endParaRPr>
          </a:p>
        </p:txBody>
      </p:sp>
      <p:sp>
        <p:nvSpPr>
          <p:cNvPr id="864259" name="Text Box 3"/>
          <p:cNvSpPr txBox="1">
            <a:spLocks noChangeArrowheads="1"/>
          </p:cNvSpPr>
          <p:nvPr/>
        </p:nvSpPr>
        <p:spPr bwMode="auto">
          <a:xfrm>
            <a:off x="228600" y="406400"/>
            <a:ext cx="87703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600" b="1" baseline="0" dirty="0">
                <a:latin typeface="Times" panose="02020603050405020304" pitchFamily="18" charset="0"/>
              </a:rPr>
              <a:t>11-7   POINT-TO-POINT PROTOCOL</a:t>
            </a:r>
          </a:p>
        </p:txBody>
      </p:sp>
      <p:sp>
        <p:nvSpPr>
          <p:cNvPr id="178181"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baseline="0">
              <a:latin typeface="Times New Roman" pitchFamily="18" charset="0"/>
            </a:endParaRPr>
          </a:p>
        </p:txBody>
      </p:sp>
      <p:sp>
        <p:nvSpPr>
          <p:cNvPr id="864261" name="Rectangle 5"/>
          <p:cNvSpPr>
            <a:spLocks noChangeArrowheads="1"/>
          </p:cNvSpPr>
          <p:nvPr/>
        </p:nvSpPr>
        <p:spPr bwMode="auto">
          <a:xfrm>
            <a:off x="381000" y="1430175"/>
            <a:ext cx="82296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lnSpc>
                <a:spcPct val="150000"/>
              </a:lnSpc>
              <a:buFont typeface="Arial" pitchFamily="34" charset="0"/>
              <a:buChar char="•"/>
              <a:defRPr/>
            </a:pPr>
            <a:r>
              <a:rPr lang="en-US" altLang="en-US" sz="2800" baseline="0" dirty="0" smtClean="0">
                <a:latin typeface="Times New Roman" panose="02020603050405020304" pitchFamily="18" charset="0"/>
              </a:rPr>
              <a:t> Although </a:t>
            </a:r>
            <a:r>
              <a:rPr lang="en-US" altLang="en-US" sz="2800" baseline="0" dirty="0">
                <a:latin typeface="Times New Roman" panose="02020603050405020304" pitchFamily="18" charset="0"/>
              </a:rPr>
              <a:t>HDLC is a general protocol that can be used for both point-to-point and multipoint configurations, one of the most common protocols for point-to-point access is the </a:t>
            </a:r>
            <a:r>
              <a:rPr lang="en-US" altLang="en-US" sz="2800" baseline="0" dirty="0">
                <a:solidFill>
                  <a:schemeClr val="hlink"/>
                </a:solidFill>
                <a:latin typeface="Times New Roman" panose="02020603050405020304" pitchFamily="18" charset="0"/>
              </a:rPr>
              <a:t>Point-to-Point Protocol (PPP). </a:t>
            </a:r>
            <a:endParaRPr lang="en-US" altLang="en-US" sz="2800" baseline="0" dirty="0" smtClean="0">
              <a:solidFill>
                <a:schemeClr val="hlink"/>
              </a:solidFill>
              <a:latin typeface="Times New Roman" panose="02020603050405020304" pitchFamily="18" charset="0"/>
            </a:endParaRPr>
          </a:p>
          <a:p>
            <a:pPr algn="just">
              <a:lnSpc>
                <a:spcPct val="150000"/>
              </a:lnSpc>
              <a:buFont typeface="Arial" pitchFamily="34" charset="0"/>
              <a:buChar char="•"/>
              <a:defRPr/>
            </a:pPr>
            <a:r>
              <a:rPr lang="en-US" altLang="en-US" sz="2800" dirty="0" smtClean="0">
                <a:solidFill>
                  <a:schemeClr val="hlink"/>
                </a:solidFill>
                <a:latin typeface="Times New Roman" panose="02020603050405020304" pitchFamily="18" charset="0"/>
              </a:rPr>
              <a:t> </a:t>
            </a:r>
            <a:r>
              <a:rPr lang="en-US" altLang="en-US" sz="2800" baseline="0" dirty="0" smtClean="0">
                <a:latin typeface="Times New Roman" panose="02020603050405020304" pitchFamily="18" charset="0"/>
              </a:rPr>
              <a:t>PPP </a:t>
            </a:r>
            <a:r>
              <a:rPr lang="en-US" altLang="en-US" sz="2800" baseline="0" dirty="0">
                <a:latin typeface="Times New Roman" panose="02020603050405020304" pitchFamily="18" charset="0"/>
              </a:rPr>
              <a:t>is a </a:t>
            </a:r>
            <a:r>
              <a:rPr lang="en-US" altLang="en-US" sz="2800" baseline="0" dirty="0">
                <a:solidFill>
                  <a:schemeClr val="hlink"/>
                </a:solidFill>
                <a:latin typeface="Times New Roman" panose="02020603050405020304" pitchFamily="18" charset="0"/>
              </a:rPr>
              <a:t>byte-oriented</a:t>
            </a:r>
            <a:r>
              <a:rPr lang="en-US" altLang="en-US" sz="2800" baseline="0" dirty="0">
                <a:latin typeface="Times New Roman" panose="02020603050405020304" pitchFamily="18" charset="0"/>
              </a:rPr>
              <a:t> </a:t>
            </a:r>
            <a:r>
              <a:rPr lang="en-US" altLang="en-US" sz="2800" baseline="0" dirty="0" smtClean="0">
                <a:latin typeface="Times New Roman" panose="02020603050405020304" pitchFamily="18" charset="0"/>
              </a:rPr>
              <a:t>protocol with escape</a:t>
            </a:r>
            <a:r>
              <a:rPr lang="en-US" altLang="en-US" sz="2800" dirty="0" smtClean="0">
                <a:latin typeface="Times New Roman" panose="02020603050405020304" pitchFamily="18" charset="0"/>
              </a:rPr>
              <a:t> sequence </a:t>
            </a:r>
            <a:r>
              <a:rPr lang="en-IN" sz="2800" dirty="0" smtClean="0"/>
              <a:t>01111101</a:t>
            </a:r>
            <a:r>
              <a:rPr lang="en-US" altLang="en-US" sz="2800" baseline="0" dirty="0" smtClean="0">
                <a:latin typeface="Times New Roman" panose="02020603050405020304" pitchFamily="18" charset="0"/>
              </a:rPr>
              <a:t>.</a:t>
            </a:r>
          </a:p>
          <a:p>
            <a:pPr algn="just" eaLnBrk="1" hangingPunct="1">
              <a:lnSpc>
                <a:spcPct val="150000"/>
              </a:lnSpc>
              <a:buFont typeface="Arial" pitchFamily="34" charset="0"/>
              <a:buChar char="•"/>
              <a:defRPr/>
            </a:pPr>
            <a:r>
              <a:rPr lang="en-US" altLang="en-US" sz="2800" dirty="0">
                <a:latin typeface="Times New Roman" panose="02020603050405020304" pitchFamily="18" charset="0"/>
              </a:rPr>
              <a:t> </a:t>
            </a:r>
            <a:r>
              <a:rPr lang="en-US" altLang="en-US" sz="2800" dirty="0" smtClean="0">
                <a:latin typeface="Times New Roman" panose="02020603050405020304" pitchFamily="18" charset="0"/>
              </a:rPr>
              <a:t>Most commonly used protocol for data link layer to data link layer communication</a:t>
            </a:r>
            <a:endParaRPr lang="en-US" altLang="en-US" sz="2800" baseline="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PPP Services</a:t>
            </a:r>
            <a:endParaRPr lang="en-IN" dirty="0"/>
          </a:p>
        </p:txBody>
      </p:sp>
      <p:sp>
        <p:nvSpPr>
          <p:cNvPr id="3" name="Content Placeholder 2"/>
          <p:cNvSpPr>
            <a:spLocks noGrp="1"/>
          </p:cNvSpPr>
          <p:nvPr>
            <p:ph idx="1"/>
          </p:nvPr>
        </p:nvSpPr>
        <p:spPr>
          <a:xfrm>
            <a:off x="457200" y="1417638"/>
            <a:ext cx="8534400" cy="4525963"/>
          </a:xfrm>
        </p:spPr>
        <p:txBody>
          <a:bodyPr>
            <a:noAutofit/>
          </a:bodyPr>
          <a:lstStyle/>
          <a:p>
            <a:r>
              <a:rPr lang="en-IN" sz="2400" dirty="0" smtClean="0"/>
              <a:t>PPP </a:t>
            </a:r>
            <a:r>
              <a:rPr lang="en-IN" sz="2400" dirty="0" smtClean="0"/>
              <a:t>defines </a:t>
            </a:r>
            <a:r>
              <a:rPr lang="en-IN" sz="2400" dirty="0" smtClean="0"/>
              <a:t>the frame </a:t>
            </a:r>
            <a:r>
              <a:rPr lang="en-IN" sz="2400" dirty="0" smtClean="0"/>
              <a:t>format to </a:t>
            </a:r>
            <a:r>
              <a:rPr lang="en-IN" sz="2400" dirty="0" smtClean="0"/>
              <a:t>be exchanged </a:t>
            </a:r>
            <a:r>
              <a:rPr lang="en-IN" sz="2400" dirty="0" smtClean="0"/>
              <a:t>between devices</a:t>
            </a:r>
            <a:r>
              <a:rPr lang="en-IN" sz="2400" dirty="0" smtClean="0"/>
              <a:t>. </a:t>
            </a:r>
          </a:p>
          <a:p>
            <a:r>
              <a:rPr lang="en-IN" sz="2400" dirty="0" smtClean="0"/>
              <a:t>PPP defines </a:t>
            </a:r>
            <a:r>
              <a:rPr lang="en-IN" sz="2400" dirty="0" smtClean="0"/>
              <a:t>negotiation due to </a:t>
            </a:r>
            <a:r>
              <a:rPr lang="en-IN" sz="2400" dirty="0" smtClean="0"/>
              <a:t>the </a:t>
            </a:r>
            <a:r>
              <a:rPr lang="en-IN" sz="2400" dirty="0"/>
              <a:t>link establishment </a:t>
            </a:r>
            <a:r>
              <a:rPr lang="en-IN" sz="2400" dirty="0" smtClean="0"/>
              <a:t>and </a:t>
            </a:r>
            <a:r>
              <a:rPr lang="en-IN" sz="2400" dirty="0" smtClean="0"/>
              <a:t>data exchange. </a:t>
            </a:r>
            <a:endParaRPr lang="en-IN" sz="2400" dirty="0" smtClean="0"/>
          </a:p>
          <a:p>
            <a:r>
              <a:rPr lang="en-IN" sz="2400" dirty="0" smtClean="0"/>
              <a:t>PPP defines </a:t>
            </a:r>
            <a:r>
              <a:rPr lang="en-IN" sz="2400" dirty="0" smtClean="0"/>
              <a:t>encapsulation of </a:t>
            </a:r>
            <a:r>
              <a:rPr lang="en-IN" sz="2400" dirty="0" smtClean="0"/>
              <a:t>network </a:t>
            </a:r>
            <a:r>
              <a:rPr lang="en-IN" sz="2400" dirty="0" smtClean="0"/>
              <a:t>layer data </a:t>
            </a:r>
            <a:r>
              <a:rPr lang="en-IN" sz="2400" dirty="0" smtClean="0"/>
              <a:t>in </a:t>
            </a:r>
            <a:r>
              <a:rPr lang="en-IN" sz="2400" dirty="0" smtClean="0"/>
              <a:t>the data link frame. </a:t>
            </a:r>
          </a:p>
          <a:p>
            <a:r>
              <a:rPr lang="en-IN" sz="2400" dirty="0" smtClean="0"/>
              <a:t>PPP defines </a:t>
            </a:r>
            <a:r>
              <a:rPr lang="en-IN" sz="2400" dirty="0" smtClean="0"/>
              <a:t>authentication of </a:t>
            </a:r>
            <a:r>
              <a:rPr lang="en-IN" sz="2400" dirty="0" smtClean="0"/>
              <a:t>two </a:t>
            </a:r>
            <a:r>
              <a:rPr lang="en-IN" sz="2400" dirty="0"/>
              <a:t>devices </a:t>
            </a:r>
            <a:r>
              <a:rPr lang="en-IN" sz="2400" dirty="0" smtClean="0"/>
              <a:t>to one another</a:t>
            </a:r>
            <a:endParaRPr lang="en-IN" sz="2400" dirty="0" smtClean="0"/>
          </a:p>
          <a:p>
            <a:r>
              <a:rPr lang="en-IN" sz="2400" dirty="0" smtClean="0"/>
              <a:t>PPP provides multiple network layer services supporting a variety of network layer protocols. </a:t>
            </a:r>
          </a:p>
          <a:p>
            <a:r>
              <a:rPr lang="en-IN" sz="2400" dirty="0" smtClean="0"/>
              <a:t>PPP provides connections over multiple links. </a:t>
            </a:r>
          </a:p>
          <a:p>
            <a:r>
              <a:rPr lang="en-IN" sz="2400" dirty="0" smtClean="0"/>
              <a:t>PPP provides network address configuration. This is particularly useful when a home user needs a temporary network address to connect to the Internet.</a:t>
            </a:r>
            <a:br>
              <a:rPr lang="en-IN" sz="2400" dirty="0" smtClean="0"/>
            </a:br>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PPP Services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On the other hand, to keep PPP simple, several services are missing:</a:t>
            </a:r>
          </a:p>
          <a:p>
            <a:pPr lvl="1"/>
            <a:r>
              <a:rPr lang="en-IN" b="1" i="1" dirty="0" smtClean="0"/>
              <a:t>PPP does not provide flow control</a:t>
            </a:r>
            <a:r>
              <a:rPr lang="en-IN" dirty="0" smtClean="0"/>
              <a:t>. </a:t>
            </a:r>
            <a:endParaRPr lang="en-IN" dirty="0" smtClean="0"/>
          </a:p>
          <a:p>
            <a:pPr lvl="2"/>
            <a:r>
              <a:rPr lang="en-IN" dirty="0" smtClean="0"/>
              <a:t>A </a:t>
            </a:r>
            <a:r>
              <a:rPr lang="en-IN" dirty="0" smtClean="0"/>
              <a:t>sender can send several frames one after another with no concern about overwhelming the receiver. </a:t>
            </a:r>
          </a:p>
          <a:p>
            <a:pPr lvl="1"/>
            <a:r>
              <a:rPr lang="en-IN" dirty="0" smtClean="0"/>
              <a:t>PPP has </a:t>
            </a:r>
            <a:r>
              <a:rPr lang="en-IN" b="1" i="1" dirty="0" smtClean="0"/>
              <a:t>a very simple mechanism for error control</a:t>
            </a:r>
            <a:r>
              <a:rPr lang="en-IN" dirty="0" smtClean="0"/>
              <a:t>. </a:t>
            </a:r>
            <a:endParaRPr lang="en-IN" dirty="0" smtClean="0"/>
          </a:p>
          <a:p>
            <a:pPr lvl="2"/>
            <a:r>
              <a:rPr lang="en-IN" dirty="0" smtClean="0"/>
              <a:t>A </a:t>
            </a:r>
            <a:r>
              <a:rPr lang="en-IN" dirty="0" smtClean="0"/>
              <a:t>CRC field is used to detect errors. If the frame is corrupted, it is silently discarded; the upper-layer protocol needs to take care of the problem. Lack of error control and sequence numbering may cause a packet to be received out of order. </a:t>
            </a:r>
          </a:p>
          <a:p>
            <a:pPr lvl="1"/>
            <a:r>
              <a:rPr lang="en-IN" dirty="0" smtClean="0"/>
              <a:t>PPP </a:t>
            </a:r>
            <a:r>
              <a:rPr lang="en-IN" b="1" dirty="0" smtClean="0"/>
              <a:t>does not provide a sophisticated addressing mechanism to handle frames in a multipoint configuration</a:t>
            </a:r>
            <a:r>
              <a:rPr lang="en-IN" dirty="0" smtClean="0"/>
              <a:t>.</a:t>
            </a:r>
            <a:br>
              <a:rPr lang="en-IN" dirty="0" smtClean="0"/>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Number Placeholder 1"/>
          <p:cNvSpPr>
            <a:spLocks noGrp="1"/>
          </p:cNvSpPr>
          <p:nvPr>
            <p:ph type="sldNum" sz="quarter" idx="10"/>
          </p:nvPr>
        </p:nvSpPr>
        <p:spPr>
          <a:noFill/>
          <a:ln>
            <a:miter lim="800000"/>
            <a:headEnd/>
            <a:tailEnd/>
          </a:ln>
        </p:spPr>
        <p:txBody>
          <a:bodyPr/>
          <a:lstStyle/>
          <a:p>
            <a:r>
              <a:rPr lang="en-US" altLang="en-US"/>
              <a:t>11.</a:t>
            </a:r>
            <a:fld id="{FEE07A98-7363-445D-9B00-898DF38AF2BF}" type="slidenum">
              <a:rPr lang="en-US" altLang="en-US"/>
              <a:pPr/>
              <a:t>24</a:t>
            </a:fld>
            <a:endParaRPr lang="en-US" altLang="en-US"/>
          </a:p>
        </p:txBody>
      </p:sp>
      <p:sp>
        <p:nvSpPr>
          <p:cNvPr id="180227"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80228"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80229" name="Text Box 4"/>
          <p:cNvSpPr txBox="1">
            <a:spLocks noChangeArrowheads="1"/>
          </p:cNvSpPr>
          <p:nvPr/>
        </p:nvSpPr>
        <p:spPr bwMode="auto">
          <a:xfrm>
            <a:off x="304800" y="381000"/>
            <a:ext cx="3876675"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11.32  </a:t>
            </a:r>
            <a:r>
              <a:rPr lang="en-US" altLang="en-US" sz="2000" i="1" baseline="0">
                <a:latin typeface="Times New Roman" pitchFamily="18" charset="0"/>
              </a:rPr>
              <a:t>PPP frame format</a:t>
            </a:r>
          </a:p>
        </p:txBody>
      </p:sp>
      <p:sp>
        <p:nvSpPr>
          <p:cNvPr id="18023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80231" name="Picture 6"/>
          <p:cNvPicPr>
            <a:picLocks noChangeAspect="1" noChangeArrowheads="1"/>
          </p:cNvPicPr>
          <p:nvPr/>
        </p:nvPicPr>
        <p:blipFill>
          <a:blip r:embed="rId3"/>
          <a:srcRect/>
          <a:stretch>
            <a:fillRect/>
          </a:stretch>
        </p:blipFill>
        <p:spPr bwMode="auto">
          <a:xfrm>
            <a:off x="228600" y="3043238"/>
            <a:ext cx="8437563" cy="1223962"/>
          </a:xfrm>
          <a:prstGeom prst="rect">
            <a:avLst/>
          </a:prstGeom>
          <a:noFill/>
          <a:ln w="9525">
            <a:noFill/>
            <a:miter lim="800000"/>
            <a:headEnd/>
            <a:tailEnd/>
          </a:ln>
          <a:effectLst/>
        </p:spPr>
      </p:pic>
      <p:sp>
        <p:nvSpPr>
          <p:cNvPr id="2" name="Rounded Rectangular Callout 1"/>
          <p:cNvSpPr/>
          <p:nvPr/>
        </p:nvSpPr>
        <p:spPr>
          <a:xfrm>
            <a:off x="685800" y="1219200"/>
            <a:ext cx="1219200" cy="533400"/>
          </a:xfrm>
          <a:prstGeom prst="wedgeRoundRectCallout">
            <a:avLst>
              <a:gd name="adj1" fmla="val -9114"/>
              <a:gd name="adj2" fmla="val 28750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Broadcast Address</a:t>
            </a:r>
            <a:endParaRPr lang="en-IN" dirty="0"/>
          </a:p>
        </p:txBody>
      </p:sp>
      <p:sp>
        <p:nvSpPr>
          <p:cNvPr id="3" name="Rounded Rectangular Callout 2"/>
          <p:cNvSpPr/>
          <p:nvPr/>
        </p:nvSpPr>
        <p:spPr>
          <a:xfrm>
            <a:off x="2057400" y="381000"/>
            <a:ext cx="1447800" cy="1676400"/>
          </a:xfrm>
          <a:prstGeom prst="wedgeRoundRectCallout">
            <a:avLst>
              <a:gd name="adj1" fmla="val -45392"/>
              <a:gd name="adj2" fmla="val 11827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dk1"/>
                </a:solidFill>
              </a:rPr>
              <a:t>May be omitted based on negotiation of 2 parties</a:t>
            </a:r>
          </a:p>
        </p:txBody>
      </p:sp>
      <p:sp>
        <p:nvSpPr>
          <p:cNvPr id="4" name="Rounded Rectangular Callout 3"/>
          <p:cNvSpPr/>
          <p:nvPr/>
        </p:nvSpPr>
        <p:spPr>
          <a:xfrm>
            <a:off x="3657600" y="304800"/>
            <a:ext cx="2895600" cy="1143000"/>
          </a:xfrm>
          <a:prstGeom prst="wedgeRoundRectCallout">
            <a:avLst>
              <a:gd name="adj1" fmla="val -44248"/>
              <a:gd name="adj2" fmla="val 18361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dk1"/>
                </a:solidFill>
              </a:rPr>
              <a:t>Imitates unnumbered frames in HDLC. Field is optional as negligible flow and error control in PPP</a:t>
            </a:r>
          </a:p>
        </p:txBody>
      </p:sp>
      <p:sp>
        <p:nvSpPr>
          <p:cNvPr id="5" name="Rounded Rectangular Callout 4"/>
          <p:cNvSpPr/>
          <p:nvPr/>
        </p:nvSpPr>
        <p:spPr>
          <a:xfrm>
            <a:off x="4953000" y="1600199"/>
            <a:ext cx="3962400" cy="958850"/>
          </a:xfrm>
          <a:prstGeom prst="wedgeRoundRectCallout">
            <a:avLst>
              <a:gd name="adj1" fmla="val -61450"/>
              <a:gd name="adj2" fmla="val 13369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dk1"/>
                </a:solidFill>
              </a:rPr>
              <a:t>The protocol field defines what is being carried in the data field: </a:t>
            </a:r>
            <a:r>
              <a:rPr lang="en-IN" dirty="0">
                <a:solidFill>
                  <a:schemeClr val="dk1"/>
                </a:solidFill>
              </a:rPr>
              <a:t>either user </a:t>
            </a:r>
            <a:r>
              <a:rPr lang="en-IN" dirty="0">
                <a:solidFill>
                  <a:schemeClr val="dk1"/>
                </a:solidFill>
              </a:rPr>
              <a:t>data or other </a:t>
            </a:r>
            <a:r>
              <a:rPr lang="en-IN" dirty="0">
                <a:solidFill>
                  <a:schemeClr val="dk1"/>
                </a:solidFill>
              </a:rPr>
              <a:t>information </a:t>
            </a:r>
          </a:p>
        </p:txBody>
      </p:sp>
      <p:sp>
        <p:nvSpPr>
          <p:cNvPr id="6" name="Rounded Rectangular Callout 5"/>
          <p:cNvSpPr/>
          <p:nvPr/>
        </p:nvSpPr>
        <p:spPr>
          <a:xfrm>
            <a:off x="457200" y="4876800"/>
            <a:ext cx="4800600" cy="1844674"/>
          </a:xfrm>
          <a:prstGeom prst="wedgeRoundRectCallout">
            <a:avLst>
              <a:gd name="adj1" fmla="val 48784"/>
              <a:gd name="adj2" fmla="val -9660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dk1"/>
                </a:solidFill>
              </a:rPr>
              <a:t>sequence of bytes with the default of a </a:t>
            </a:r>
            <a:r>
              <a:rPr lang="en-IN" dirty="0">
                <a:solidFill>
                  <a:schemeClr val="dk1"/>
                </a:solidFill>
              </a:rPr>
              <a:t>max. 1500 bytes (negotiable). Data is byte stuffed </a:t>
            </a:r>
            <a:r>
              <a:rPr lang="en-IN" dirty="0">
                <a:solidFill>
                  <a:schemeClr val="dk1"/>
                </a:solidFill>
              </a:rPr>
              <a:t>if the flag byte pattern appears in this field. </a:t>
            </a:r>
            <a:r>
              <a:rPr lang="en-IN" dirty="0">
                <a:solidFill>
                  <a:schemeClr val="dk1"/>
                </a:solidFill>
              </a:rPr>
              <a:t>Padding </a:t>
            </a:r>
            <a:r>
              <a:rPr lang="en-IN" dirty="0">
                <a:solidFill>
                  <a:schemeClr val="dk1"/>
                </a:solidFill>
              </a:rPr>
              <a:t>is needed if the size is less than the </a:t>
            </a:r>
            <a:r>
              <a:rPr lang="en-IN" dirty="0">
                <a:solidFill>
                  <a:schemeClr val="dk1"/>
                </a:solidFill>
              </a:rPr>
              <a:t>maximum default </a:t>
            </a:r>
            <a:r>
              <a:rPr lang="en-IN" dirty="0">
                <a:solidFill>
                  <a:schemeClr val="dk1"/>
                </a:solidFill>
              </a:rPr>
              <a:t>value or the maximum negotiated value</a:t>
            </a:r>
            <a:r>
              <a:rPr lang="en-IN" dirty="0">
                <a:solidFill>
                  <a:schemeClr val="dk1"/>
                </a:solidFill>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1"/>
          <p:cNvSpPr>
            <a:spLocks noGrp="1"/>
          </p:cNvSpPr>
          <p:nvPr>
            <p:ph type="sldNum" sz="quarter" idx="10"/>
          </p:nvPr>
        </p:nvSpPr>
        <p:spPr>
          <a:noFill/>
          <a:ln>
            <a:miter lim="800000"/>
            <a:headEnd/>
            <a:tailEnd/>
          </a:ln>
        </p:spPr>
        <p:txBody>
          <a:bodyPr/>
          <a:lstStyle/>
          <a:p>
            <a:r>
              <a:rPr lang="en-US" altLang="en-US"/>
              <a:t>11.</a:t>
            </a:r>
            <a:fld id="{F22F4255-C298-4041-9A15-CF57A2CC38D9}" type="slidenum">
              <a:rPr lang="en-US" altLang="en-US"/>
              <a:pPr/>
              <a:t>25</a:t>
            </a:fld>
            <a:endParaRPr lang="en-US" altLang="en-US"/>
          </a:p>
        </p:txBody>
      </p:sp>
      <p:sp>
        <p:nvSpPr>
          <p:cNvPr id="184323"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84324"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84325" name="Text Box 4"/>
          <p:cNvSpPr txBox="1">
            <a:spLocks noChangeArrowheads="1"/>
          </p:cNvSpPr>
          <p:nvPr/>
        </p:nvSpPr>
        <p:spPr bwMode="auto">
          <a:xfrm>
            <a:off x="304800" y="381000"/>
            <a:ext cx="3827463"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11.33  </a:t>
            </a:r>
            <a:r>
              <a:rPr lang="en-US" altLang="en-US" sz="2000" i="1" baseline="0">
                <a:latin typeface="Times New Roman" pitchFamily="18" charset="0"/>
              </a:rPr>
              <a:t>Transition phases</a:t>
            </a:r>
          </a:p>
        </p:txBody>
      </p:sp>
      <p:sp>
        <p:nvSpPr>
          <p:cNvPr id="18432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84327" name="Picture 6"/>
          <p:cNvPicPr>
            <a:picLocks noChangeAspect="1" noChangeArrowheads="1"/>
          </p:cNvPicPr>
          <p:nvPr/>
        </p:nvPicPr>
        <p:blipFill>
          <a:blip r:embed="rId3"/>
          <a:srcRect/>
          <a:stretch>
            <a:fillRect/>
          </a:stretch>
        </p:blipFill>
        <p:spPr bwMode="auto">
          <a:xfrm>
            <a:off x="1976438" y="1506538"/>
            <a:ext cx="6481762" cy="3979862"/>
          </a:xfrm>
          <a:prstGeom prst="rect">
            <a:avLst/>
          </a:prstGeom>
          <a:noFill/>
          <a:ln w="9525">
            <a:noFill/>
            <a:miter lim="800000"/>
            <a:headEnd/>
            <a:tailEnd/>
          </a:ln>
          <a:effectLst/>
        </p:spPr>
      </p:pic>
      <p:sp>
        <p:nvSpPr>
          <p:cNvPr id="2" name="Rounded Rectangular Callout 1"/>
          <p:cNvSpPr/>
          <p:nvPr/>
        </p:nvSpPr>
        <p:spPr>
          <a:xfrm>
            <a:off x="150018" y="152400"/>
            <a:ext cx="2135981" cy="1676400"/>
          </a:xfrm>
          <a:prstGeom prst="wedgeRoundRectCallout">
            <a:avLst>
              <a:gd name="adj1" fmla="val 54267"/>
              <a:gd name="adj2" fmla="val 6921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L</a:t>
            </a:r>
            <a:r>
              <a:rPr lang="en-IN" dirty="0" smtClean="0"/>
              <a:t>ink </a:t>
            </a:r>
            <a:r>
              <a:rPr lang="en-IN" dirty="0"/>
              <a:t>is not being used. There is no active carrier (</a:t>
            </a:r>
            <a:r>
              <a:rPr lang="en-IN" dirty="0" smtClean="0"/>
              <a:t>at the </a:t>
            </a:r>
            <a:r>
              <a:rPr lang="en-IN" dirty="0"/>
              <a:t>physical layer) and the line is quiet</a:t>
            </a:r>
            <a:r>
              <a:rPr lang="en-IN" dirty="0"/>
              <a:t> </a:t>
            </a:r>
          </a:p>
        </p:txBody>
      </p:sp>
      <p:sp>
        <p:nvSpPr>
          <p:cNvPr id="3" name="Rounded Rectangular Callout 2"/>
          <p:cNvSpPr/>
          <p:nvPr/>
        </p:nvSpPr>
        <p:spPr>
          <a:xfrm>
            <a:off x="4800600" y="1"/>
            <a:ext cx="2955925" cy="1398588"/>
          </a:xfrm>
          <a:prstGeom prst="wedgeRoundRectCallout">
            <a:avLst>
              <a:gd name="adj1" fmla="val 169"/>
              <a:gd name="adj2" fmla="val 10002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dk1"/>
                </a:solidFill>
              </a:rPr>
              <a:t>System enters this phase when nodes </a:t>
            </a:r>
            <a:r>
              <a:rPr lang="en-IN" dirty="0">
                <a:solidFill>
                  <a:schemeClr val="dk1"/>
                </a:solidFill>
              </a:rPr>
              <a:t>starts the </a:t>
            </a:r>
            <a:r>
              <a:rPr lang="en-IN" dirty="0">
                <a:solidFill>
                  <a:schemeClr val="dk1"/>
                </a:solidFill>
              </a:rPr>
              <a:t>communication. </a:t>
            </a:r>
            <a:r>
              <a:rPr lang="en-IN" dirty="0">
                <a:solidFill>
                  <a:schemeClr val="dk1"/>
                </a:solidFill>
              </a:rPr>
              <a:t>Options </a:t>
            </a:r>
            <a:r>
              <a:rPr lang="en-IN" dirty="0">
                <a:solidFill>
                  <a:schemeClr val="dk1"/>
                </a:solidFill>
              </a:rPr>
              <a:t>are negotiated between the two parties</a:t>
            </a:r>
            <a:r>
              <a:rPr lang="en-IN" dirty="0">
                <a:solidFill>
                  <a:schemeClr val="dk1"/>
                </a:solidFill>
              </a:rPr>
              <a:t> </a:t>
            </a:r>
          </a:p>
        </p:txBody>
      </p:sp>
      <p:sp>
        <p:nvSpPr>
          <p:cNvPr id="4" name="Rounded Rectangular Callout 3"/>
          <p:cNvSpPr/>
          <p:nvPr/>
        </p:nvSpPr>
        <p:spPr>
          <a:xfrm>
            <a:off x="6924675" y="1752601"/>
            <a:ext cx="2209800" cy="1465262"/>
          </a:xfrm>
          <a:prstGeom prst="wedgeRoundRectCallout">
            <a:avLst>
              <a:gd name="adj1" fmla="val -77112"/>
              <a:gd name="adj2" fmla="val 6537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dk1"/>
                </a:solidFill>
              </a:rPr>
              <a:t>optional; </a:t>
            </a:r>
            <a:r>
              <a:rPr lang="en-IN" dirty="0">
                <a:solidFill>
                  <a:schemeClr val="dk1"/>
                </a:solidFill>
              </a:rPr>
              <a:t>nodes </a:t>
            </a:r>
            <a:r>
              <a:rPr lang="en-IN" dirty="0">
                <a:solidFill>
                  <a:schemeClr val="dk1"/>
                </a:solidFill>
              </a:rPr>
              <a:t>may </a:t>
            </a:r>
            <a:r>
              <a:rPr lang="en-IN" dirty="0">
                <a:solidFill>
                  <a:schemeClr val="dk1"/>
                </a:solidFill>
              </a:rPr>
              <a:t>decide, during </a:t>
            </a:r>
            <a:r>
              <a:rPr lang="en-IN" dirty="0">
                <a:solidFill>
                  <a:schemeClr val="dk1"/>
                </a:solidFill>
              </a:rPr>
              <a:t>the establishment </a:t>
            </a:r>
            <a:r>
              <a:rPr lang="en-IN" dirty="0">
                <a:solidFill>
                  <a:schemeClr val="dk1"/>
                </a:solidFill>
              </a:rPr>
              <a:t>phase, </a:t>
            </a:r>
            <a:r>
              <a:rPr lang="en-IN" dirty="0">
                <a:solidFill>
                  <a:schemeClr val="dk1"/>
                </a:solidFill>
              </a:rPr>
              <a:t>to skip this phase.</a:t>
            </a:r>
            <a:r>
              <a:rPr lang="en-IN" dirty="0">
                <a:solidFill>
                  <a:schemeClr val="dk1"/>
                </a:solidFill>
              </a:rPr>
              <a:t> </a:t>
            </a:r>
          </a:p>
        </p:txBody>
      </p:sp>
      <p:sp>
        <p:nvSpPr>
          <p:cNvPr id="5" name="Rounded Rectangular Callout 4"/>
          <p:cNvSpPr/>
          <p:nvPr/>
        </p:nvSpPr>
        <p:spPr>
          <a:xfrm>
            <a:off x="508000" y="5594349"/>
            <a:ext cx="7248525" cy="1104900"/>
          </a:xfrm>
          <a:prstGeom prst="wedgeRoundRectCallout">
            <a:avLst>
              <a:gd name="adj1" fmla="val 24896"/>
              <a:gd name="adj2" fmla="val -7804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dk1"/>
                </a:solidFill>
              </a:rPr>
              <a:t>negotiation </a:t>
            </a:r>
            <a:r>
              <a:rPr lang="en-IN" dirty="0">
                <a:solidFill>
                  <a:schemeClr val="dk1"/>
                </a:solidFill>
              </a:rPr>
              <a:t>of network </a:t>
            </a:r>
            <a:r>
              <a:rPr lang="en-IN" dirty="0">
                <a:solidFill>
                  <a:schemeClr val="dk1"/>
                </a:solidFill>
              </a:rPr>
              <a:t>layer </a:t>
            </a:r>
            <a:r>
              <a:rPr lang="en-IN" dirty="0">
                <a:solidFill>
                  <a:schemeClr val="dk1"/>
                </a:solidFill>
              </a:rPr>
              <a:t>protocols. Establish network </a:t>
            </a:r>
            <a:r>
              <a:rPr lang="en-IN" dirty="0">
                <a:solidFill>
                  <a:schemeClr val="dk1"/>
                </a:solidFill>
              </a:rPr>
              <a:t>layer agreement before data </a:t>
            </a:r>
            <a:r>
              <a:rPr lang="en-IN" dirty="0">
                <a:solidFill>
                  <a:schemeClr val="dk1"/>
                </a:solidFill>
              </a:rPr>
              <a:t>exchange. Reason: PPP </a:t>
            </a:r>
            <a:r>
              <a:rPr lang="en-IN" dirty="0">
                <a:solidFill>
                  <a:schemeClr val="dk1"/>
                </a:solidFill>
              </a:rPr>
              <a:t>supports multiple protocols at the network </a:t>
            </a:r>
            <a:r>
              <a:rPr lang="en-IN" dirty="0">
                <a:solidFill>
                  <a:schemeClr val="dk1"/>
                </a:solidFill>
              </a:rPr>
              <a:t>layer and sender and receiver must agree on same protocol.</a:t>
            </a:r>
          </a:p>
        </p:txBody>
      </p:sp>
      <p:sp>
        <p:nvSpPr>
          <p:cNvPr id="6" name="Rounded Rectangular Callout 5"/>
          <p:cNvSpPr/>
          <p:nvPr/>
        </p:nvSpPr>
        <p:spPr>
          <a:xfrm>
            <a:off x="-42862" y="3617911"/>
            <a:ext cx="1524000" cy="914400"/>
          </a:xfrm>
          <a:prstGeom prst="wedgeRoundRectCallout">
            <a:avLst>
              <a:gd name="adj1" fmla="val 88855"/>
              <a:gd name="adj2" fmla="val 8281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dk1"/>
                </a:solidFill>
              </a:rPr>
              <a:t>data transfer takes place</a:t>
            </a:r>
            <a:r>
              <a:rPr lang="en-IN" dirty="0">
                <a:solidFill>
                  <a:schemeClr val="dk1"/>
                </a:solidFill>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1"/>
          <p:cNvSpPr>
            <a:spLocks noGrp="1"/>
          </p:cNvSpPr>
          <p:nvPr>
            <p:ph type="sldNum" sz="quarter" idx="10"/>
          </p:nvPr>
        </p:nvSpPr>
        <p:spPr>
          <a:noFill/>
          <a:ln>
            <a:miter lim="800000"/>
            <a:headEnd/>
            <a:tailEnd/>
          </a:ln>
        </p:spPr>
        <p:txBody>
          <a:bodyPr/>
          <a:lstStyle/>
          <a:p>
            <a:r>
              <a:rPr lang="en-US" altLang="en-US"/>
              <a:t>11.</a:t>
            </a:r>
            <a:fld id="{C0BACB98-3C9A-436D-8C3B-5E7FBD36C5C4}" type="slidenum">
              <a:rPr lang="en-US" altLang="en-US"/>
              <a:pPr/>
              <a:t>26</a:t>
            </a:fld>
            <a:endParaRPr lang="en-US" altLang="en-US"/>
          </a:p>
        </p:txBody>
      </p:sp>
      <p:sp>
        <p:nvSpPr>
          <p:cNvPr id="186371"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86372"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86373" name="Text Box 4"/>
          <p:cNvSpPr txBox="1">
            <a:spLocks noChangeArrowheads="1"/>
          </p:cNvSpPr>
          <p:nvPr/>
        </p:nvSpPr>
        <p:spPr bwMode="auto">
          <a:xfrm>
            <a:off x="304800" y="381000"/>
            <a:ext cx="4116388"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11.34  </a:t>
            </a:r>
            <a:r>
              <a:rPr lang="en-US" altLang="en-US" sz="2000" i="1" baseline="0">
                <a:latin typeface="Times New Roman" pitchFamily="18" charset="0"/>
              </a:rPr>
              <a:t>Multiplexing in PPP</a:t>
            </a:r>
          </a:p>
        </p:txBody>
      </p:sp>
      <p:sp>
        <p:nvSpPr>
          <p:cNvPr id="18637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86375" name="Picture 6"/>
          <p:cNvPicPr>
            <a:picLocks noChangeAspect="1" noChangeArrowheads="1"/>
          </p:cNvPicPr>
          <p:nvPr/>
        </p:nvPicPr>
        <p:blipFill>
          <a:blip r:embed="rId3"/>
          <a:srcRect/>
          <a:stretch>
            <a:fillRect/>
          </a:stretch>
        </p:blipFill>
        <p:spPr bwMode="auto">
          <a:xfrm>
            <a:off x="822325" y="1258888"/>
            <a:ext cx="7102475" cy="4760912"/>
          </a:xfrm>
          <a:prstGeom prst="rect">
            <a:avLst/>
          </a:prstGeom>
          <a:noFill/>
          <a:ln w="9525">
            <a:noFill/>
            <a:miter lim="800000"/>
            <a:headEnd/>
            <a:tailEnd/>
          </a:ln>
          <a:effectLst/>
        </p:spPr>
      </p:pic>
      <p:sp>
        <p:nvSpPr>
          <p:cNvPr id="2" name="Rounded Rectangular Callout 1"/>
          <p:cNvSpPr/>
          <p:nvPr/>
        </p:nvSpPr>
        <p:spPr>
          <a:xfrm>
            <a:off x="5791200" y="609600"/>
            <a:ext cx="2971800" cy="1447800"/>
          </a:xfrm>
          <a:prstGeom prst="wedgeRoundRectCallout">
            <a:avLst>
              <a:gd name="adj1" fmla="val -21795"/>
              <a:gd name="adj2" fmla="val 12760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Establish, maintain, configure, </a:t>
            </a:r>
            <a:r>
              <a:rPr lang="en-IN" dirty="0"/>
              <a:t>and </a:t>
            </a:r>
            <a:r>
              <a:rPr lang="en-IN" dirty="0" smtClean="0"/>
              <a:t>terminate </a:t>
            </a:r>
            <a:r>
              <a:rPr lang="en-IN" dirty="0"/>
              <a:t>links. </a:t>
            </a:r>
            <a:r>
              <a:rPr lang="en-IN" dirty="0" smtClean="0"/>
              <a:t>Provides </a:t>
            </a:r>
            <a:r>
              <a:rPr lang="en-IN" dirty="0"/>
              <a:t>negotiation mechanisms to set </a:t>
            </a:r>
            <a:r>
              <a:rPr lang="en-IN" dirty="0" smtClean="0"/>
              <a:t>options. </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Number Placeholder 1"/>
          <p:cNvSpPr>
            <a:spLocks noGrp="1"/>
          </p:cNvSpPr>
          <p:nvPr>
            <p:ph type="sldNum" sz="quarter" idx="10"/>
          </p:nvPr>
        </p:nvSpPr>
        <p:spPr>
          <a:noFill/>
          <a:ln>
            <a:miter lim="800000"/>
            <a:headEnd/>
            <a:tailEnd/>
          </a:ln>
        </p:spPr>
        <p:txBody>
          <a:bodyPr/>
          <a:lstStyle/>
          <a:p>
            <a:r>
              <a:rPr lang="en-US" altLang="en-US"/>
              <a:t>11.</a:t>
            </a:r>
            <a:fld id="{1CCA9C2A-EDBC-4866-9717-9C2124D2B417}" type="slidenum">
              <a:rPr lang="en-US" altLang="en-US"/>
              <a:pPr/>
              <a:t>27</a:t>
            </a:fld>
            <a:endParaRPr lang="en-US" altLang="en-US"/>
          </a:p>
        </p:txBody>
      </p:sp>
      <p:sp>
        <p:nvSpPr>
          <p:cNvPr id="188419"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88420"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88421" name="Text Box 4"/>
          <p:cNvSpPr txBox="1">
            <a:spLocks noChangeArrowheads="1"/>
          </p:cNvSpPr>
          <p:nvPr/>
        </p:nvSpPr>
        <p:spPr bwMode="auto">
          <a:xfrm>
            <a:off x="260350" y="65087"/>
            <a:ext cx="5759450" cy="457200"/>
          </a:xfrm>
          <a:prstGeom prst="rect">
            <a:avLst/>
          </a:prstGeom>
          <a:noFill/>
          <a:ln w="9525">
            <a:noFill/>
            <a:miter lim="800000"/>
            <a:headEnd/>
            <a:tailEnd/>
          </a:ln>
          <a:effectLst/>
        </p:spPr>
        <p:txBody>
          <a:bodyPr wrap="none">
            <a:spAutoFit/>
          </a:bodyPr>
          <a:lstStyle/>
          <a:p>
            <a:r>
              <a:rPr lang="en-US" altLang="en-US" sz="2400" baseline="0" dirty="0">
                <a:solidFill>
                  <a:schemeClr val="folHlink"/>
                </a:solidFill>
                <a:latin typeface="Times New Roman" pitchFamily="18" charset="0"/>
              </a:rPr>
              <a:t>Figure 11.35  </a:t>
            </a:r>
            <a:r>
              <a:rPr lang="en-US" altLang="en-US" sz="2000" i="1" baseline="0" dirty="0">
                <a:latin typeface="Times New Roman" pitchFamily="18" charset="0"/>
              </a:rPr>
              <a:t>LCP packet encapsulated in a frame</a:t>
            </a:r>
          </a:p>
        </p:txBody>
      </p:sp>
      <p:sp>
        <p:nvSpPr>
          <p:cNvPr id="18842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88423" name="Picture 6"/>
          <p:cNvPicPr>
            <a:picLocks noChangeAspect="1" noChangeArrowheads="1"/>
          </p:cNvPicPr>
          <p:nvPr/>
        </p:nvPicPr>
        <p:blipFill>
          <a:blip r:embed="rId3"/>
          <a:srcRect/>
          <a:stretch>
            <a:fillRect/>
          </a:stretch>
        </p:blipFill>
        <p:spPr bwMode="auto">
          <a:xfrm>
            <a:off x="457200" y="1862137"/>
            <a:ext cx="8010395" cy="1706563"/>
          </a:xfrm>
          <a:prstGeom prst="rect">
            <a:avLst/>
          </a:prstGeom>
          <a:noFill/>
          <a:ln w="9525">
            <a:noFill/>
            <a:miter lim="800000"/>
            <a:headEnd/>
            <a:tailEnd/>
          </a:ln>
          <a:effectLst/>
        </p:spPr>
      </p:pic>
      <p:sp>
        <p:nvSpPr>
          <p:cNvPr id="2" name="Rounded Rectangular Callout 1"/>
          <p:cNvSpPr/>
          <p:nvPr/>
        </p:nvSpPr>
        <p:spPr>
          <a:xfrm>
            <a:off x="304800" y="990600"/>
            <a:ext cx="2209800" cy="609600"/>
          </a:xfrm>
          <a:prstGeom prst="wedgeRoundRectCallout">
            <a:avLst>
              <a:gd name="adj1" fmla="val 92314"/>
              <a:gd name="adj2" fmla="val 14921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type of LCP packet</a:t>
            </a:r>
            <a:r>
              <a:rPr lang="en-IN" dirty="0"/>
              <a:t> </a:t>
            </a:r>
          </a:p>
        </p:txBody>
      </p:sp>
      <p:sp>
        <p:nvSpPr>
          <p:cNvPr id="3" name="Rounded Rectangular Callout 2"/>
          <p:cNvSpPr/>
          <p:nvPr/>
        </p:nvSpPr>
        <p:spPr>
          <a:xfrm>
            <a:off x="3200400" y="533400"/>
            <a:ext cx="2057400" cy="1066800"/>
          </a:xfrm>
          <a:prstGeom prst="wedgeRoundRectCallout">
            <a:avLst>
              <a:gd name="adj1" fmla="val -17341"/>
              <a:gd name="adj2" fmla="val 10562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chemeClr val="dk1"/>
                </a:solidFill>
              </a:rPr>
              <a:t>holds a value that matches a request with a reply</a:t>
            </a:r>
            <a:r>
              <a:rPr lang="en-IN" dirty="0">
                <a:solidFill>
                  <a:schemeClr val="dk1"/>
                </a:solidFill>
              </a:rPr>
              <a:t> </a:t>
            </a:r>
          </a:p>
        </p:txBody>
      </p:sp>
      <p:sp>
        <p:nvSpPr>
          <p:cNvPr id="4" name="Rounded Rectangular Callout 3"/>
          <p:cNvSpPr/>
          <p:nvPr/>
        </p:nvSpPr>
        <p:spPr>
          <a:xfrm>
            <a:off x="6781800" y="152400"/>
            <a:ext cx="1981200" cy="914400"/>
          </a:xfrm>
          <a:prstGeom prst="wedgeRoundRectCallout">
            <a:avLst>
              <a:gd name="adj1" fmla="val -16506"/>
              <a:gd name="adj2" fmla="val 15937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chemeClr val="dk1"/>
                </a:solidFill>
              </a:rPr>
              <a:t>options, needed for some LCP packets</a:t>
            </a:r>
            <a:r>
              <a:rPr lang="en-IN" dirty="0">
                <a:solidFill>
                  <a:schemeClr val="dk1"/>
                </a:solidFill>
              </a:rPr>
              <a:t> </a:t>
            </a:r>
          </a:p>
        </p:txBody>
      </p:sp>
      <p:sp>
        <p:nvSpPr>
          <p:cNvPr id="5" name="Rounded Rectangular Callout 4"/>
          <p:cNvSpPr/>
          <p:nvPr/>
        </p:nvSpPr>
        <p:spPr>
          <a:xfrm>
            <a:off x="4038600" y="4114800"/>
            <a:ext cx="1752600" cy="1066800"/>
          </a:xfrm>
          <a:prstGeom prst="wedgeRoundRectCallout">
            <a:avLst>
              <a:gd name="adj1" fmla="val -9420"/>
              <a:gd name="adj2" fmla="val -20401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chemeClr val="dk1"/>
                </a:solidFill>
              </a:rPr>
              <a:t>length of the entire LCP packet</a:t>
            </a:r>
            <a:r>
              <a:rPr lang="en-IN" dirty="0">
                <a:solidFill>
                  <a:schemeClr val="dk1"/>
                </a:solidFill>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Number Placeholder 1"/>
          <p:cNvSpPr>
            <a:spLocks noGrp="1"/>
          </p:cNvSpPr>
          <p:nvPr>
            <p:ph type="sldNum" sz="quarter" idx="10"/>
          </p:nvPr>
        </p:nvSpPr>
        <p:spPr>
          <a:noFill/>
          <a:ln>
            <a:miter lim="800000"/>
            <a:headEnd/>
            <a:tailEnd/>
          </a:ln>
        </p:spPr>
        <p:txBody>
          <a:bodyPr/>
          <a:lstStyle/>
          <a:p>
            <a:r>
              <a:rPr lang="en-US" altLang="en-US"/>
              <a:t>11.</a:t>
            </a:r>
            <a:fld id="{4247EEA1-6A5D-4513-895B-A0A74C9215AA}" type="slidenum">
              <a:rPr lang="en-US" altLang="en-US"/>
              <a:pPr/>
              <a:t>28</a:t>
            </a:fld>
            <a:endParaRPr lang="en-US" altLang="en-US"/>
          </a:p>
        </p:txBody>
      </p:sp>
      <p:sp>
        <p:nvSpPr>
          <p:cNvPr id="190467" name="Text Box 2"/>
          <p:cNvSpPr txBox="1">
            <a:spLocks noChangeArrowheads="1"/>
          </p:cNvSpPr>
          <p:nvPr/>
        </p:nvSpPr>
        <p:spPr bwMode="auto">
          <a:xfrm>
            <a:off x="304800" y="762000"/>
            <a:ext cx="3009900"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Table 11.2  </a:t>
            </a:r>
            <a:r>
              <a:rPr lang="en-US" altLang="en-US" sz="2000" i="1" baseline="0">
                <a:latin typeface="Times New Roman" pitchFamily="18" charset="0"/>
              </a:rPr>
              <a:t>LCP packets</a:t>
            </a:r>
          </a:p>
        </p:txBody>
      </p:sp>
      <p:pic>
        <p:nvPicPr>
          <p:cNvPr id="190468" name="Picture 4"/>
          <p:cNvPicPr>
            <a:picLocks noChangeAspect="1" noChangeArrowheads="1"/>
          </p:cNvPicPr>
          <p:nvPr/>
        </p:nvPicPr>
        <p:blipFill>
          <a:blip r:embed="rId3"/>
          <a:srcRect/>
          <a:stretch>
            <a:fillRect/>
          </a:stretch>
        </p:blipFill>
        <p:spPr bwMode="auto">
          <a:xfrm>
            <a:off x="152400" y="1219200"/>
            <a:ext cx="8848725" cy="4640263"/>
          </a:xfrm>
          <a:prstGeom prst="rect">
            <a:avLst/>
          </a:prstGeom>
          <a:noFill/>
          <a:ln w="9525">
            <a:noFill/>
            <a:miter lim="800000"/>
            <a:headEnd/>
            <a:tailEnd/>
          </a:ln>
          <a:effectLst/>
        </p:spPr>
      </p:pic>
      <p:sp>
        <p:nvSpPr>
          <p:cNvPr id="2" name="Rectangle 1"/>
          <p:cNvSpPr/>
          <p:nvPr/>
        </p:nvSpPr>
        <p:spPr>
          <a:xfrm>
            <a:off x="304799" y="1676400"/>
            <a:ext cx="8534401" cy="1524000"/>
          </a:xfrm>
          <a:prstGeom prst="rect">
            <a:avLst/>
          </a:prstGeom>
          <a:solidFill>
            <a:srgbClr val="4F81B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04799" y="3200400"/>
            <a:ext cx="8534401" cy="685800"/>
          </a:xfrm>
          <a:prstGeom prst="rect">
            <a:avLst/>
          </a:prstGeom>
          <a:solidFill>
            <a:srgbClr val="E46C0A">
              <a:alpha val="10196"/>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04799" y="3886200"/>
            <a:ext cx="8534401" cy="1828800"/>
          </a:xfrm>
          <a:prstGeom prst="rect">
            <a:avLst/>
          </a:prstGeom>
          <a:solidFill>
            <a:srgbClr val="00B050">
              <a:alpha val="10196"/>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ular Callout 5"/>
          <p:cNvSpPr/>
          <p:nvPr/>
        </p:nvSpPr>
        <p:spPr>
          <a:xfrm>
            <a:off x="3962400" y="381000"/>
            <a:ext cx="3048000" cy="838200"/>
          </a:xfrm>
          <a:prstGeom prst="wedgeRoundRectCallout">
            <a:avLst>
              <a:gd name="adj1" fmla="val 104323"/>
              <a:gd name="adj2" fmla="val 12435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link configuration during the establish phase</a:t>
            </a:r>
            <a:r>
              <a:rPr lang="en-IN" dirty="0"/>
              <a:t> </a:t>
            </a:r>
          </a:p>
        </p:txBody>
      </p:sp>
      <p:sp>
        <p:nvSpPr>
          <p:cNvPr id="7" name="Rounded Rectangular Callout 6"/>
          <p:cNvSpPr/>
          <p:nvPr/>
        </p:nvSpPr>
        <p:spPr>
          <a:xfrm>
            <a:off x="7162799" y="152400"/>
            <a:ext cx="1828799" cy="1524000"/>
          </a:xfrm>
          <a:prstGeom prst="wedgeRoundRectCallout">
            <a:avLst>
              <a:gd name="adj1" fmla="val -33333"/>
              <a:gd name="adj2" fmla="val 15906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link </a:t>
            </a:r>
            <a:r>
              <a:rPr lang="en-IN" dirty="0" smtClean="0"/>
              <a:t>termination </a:t>
            </a:r>
            <a:r>
              <a:rPr lang="en-IN" dirty="0"/>
              <a:t>during the termination phase. </a:t>
            </a:r>
            <a:r>
              <a:rPr lang="en-IN" dirty="0"/>
              <a:t/>
            </a:r>
            <a:br>
              <a:rPr lang="en-IN" dirty="0"/>
            </a:br>
            <a:endParaRPr lang="en-IN" dirty="0"/>
          </a:p>
        </p:txBody>
      </p:sp>
      <p:sp>
        <p:nvSpPr>
          <p:cNvPr id="8" name="Rounded Rectangular Callout 7"/>
          <p:cNvSpPr/>
          <p:nvPr/>
        </p:nvSpPr>
        <p:spPr>
          <a:xfrm>
            <a:off x="3962400" y="5859464"/>
            <a:ext cx="2895600" cy="862012"/>
          </a:xfrm>
          <a:prstGeom prst="wedgeRoundRectCallout">
            <a:avLst>
              <a:gd name="adj1" fmla="val 65516"/>
              <a:gd name="adj2" fmla="val -8587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link monitoring and debugging</a:t>
            </a:r>
            <a:r>
              <a:rPr lang="en-IN" dirty="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Number Placeholder 1"/>
          <p:cNvSpPr>
            <a:spLocks noGrp="1"/>
          </p:cNvSpPr>
          <p:nvPr>
            <p:ph type="sldNum" sz="quarter" idx="10"/>
          </p:nvPr>
        </p:nvSpPr>
        <p:spPr>
          <a:noFill/>
          <a:ln>
            <a:miter lim="800000"/>
            <a:headEnd/>
            <a:tailEnd/>
          </a:ln>
        </p:spPr>
        <p:txBody>
          <a:bodyPr/>
          <a:lstStyle/>
          <a:p>
            <a:r>
              <a:rPr lang="en-US" altLang="en-US"/>
              <a:t>11.</a:t>
            </a:r>
            <a:fld id="{B380E76B-7CD8-44FE-9A5A-DA64FDF67C71}" type="slidenum">
              <a:rPr lang="en-US" altLang="en-US"/>
              <a:pPr/>
              <a:t>29</a:t>
            </a:fld>
            <a:endParaRPr lang="en-US" altLang="en-US"/>
          </a:p>
        </p:txBody>
      </p:sp>
      <p:sp>
        <p:nvSpPr>
          <p:cNvPr id="192515" name="Text Box 2"/>
          <p:cNvSpPr txBox="1">
            <a:spLocks noChangeArrowheads="1"/>
          </p:cNvSpPr>
          <p:nvPr/>
        </p:nvSpPr>
        <p:spPr bwMode="auto">
          <a:xfrm>
            <a:off x="990600" y="914400"/>
            <a:ext cx="3473450"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Table 11.3  </a:t>
            </a:r>
            <a:r>
              <a:rPr lang="en-US" altLang="en-US" sz="2000" i="1" baseline="0">
                <a:latin typeface="Times New Roman" pitchFamily="18" charset="0"/>
              </a:rPr>
              <a:t>Common options</a:t>
            </a:r>
          </a:p>
        </p:txBody>
      </p:sp>
      <p:pic>
        <p:nvPicPr>
          <p:cNvPr id="192516" name="Picture 4"/>
          <p:cNvPicPr>
            <a:picLocks noChangeAspect="1" noChangeArrowheads="1"/>
          </p:cNvPicPr>
          <p:nvPr/>
        </p:nvPicPr>
        <p:blipFill>
          <a:blip r:embed="rId3"/>
          <a:srcRect/>
          <a:stretch>
            <a:fillRect/>
          </a:stretch>
        </p:blipFill>
        <p:spPr bwMode="auto">
          <a:xfrm>
            <a:off x="679450" y="1303338"/>
            <a:ext cx="7778750" cy="2811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1"/>
          <p:cNvSpPr>
            <a:spLocks noGrp="1"/>
          </p:cNvSpPr>
          <p:nvPr>
            <p:ph type="sldNum" sz="quarter" idx="10"/>
          </p:nvPr>
        </p:nvSpPr>
        <p:spPr>
          <a:noFill/>
          <a:ln>
            <a:miter lim="800000"/>
            <a:headEnd/>
            <a:tailEnd/>
          </a:ln>
        </p:spPr>
        <p:txBody>
          <a:bodyPr/>
          <a:lstStyle/>
          <a:p>
            <a:r>
              <a:rPr lang="en-US" altLang="en-US"/>
              <a:t>11.</a:t>
            </a:r>
            <a:fld id="{020B94DE-3C68-4F29-BC34-6148BA3F9C2C}" type="slidenum">
              <a:rPr lang="en-US" altLang="en-US"/>
              <a:pPr/>
              <a:t>3</a:t>
            </a:fld>
            <a:endParaRPr lang="en-US" altLang="en-US"/>
          </a:p>
        </p:txBody>
      </p:sp>
      <p:sp>
        <p:nvSpPr>
          <p:cNvPr id="153603"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53604"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53605" name="Text Box 4"/>
          <p:cNvSpPr txBox="1">
            <a:spLocks noChangeArrowheads="1"/>
          </p:cNvSpPr>
          <p:nvPr/>
        </p:nvSpPr>
        <p:spPr bwMode="auto">
          <a:xfrm>
            <a:off x="304800" y="381000"/>
            <a:ext cx="4823565" cy="461665"/>
          </a:xfrm>
          <a:prstGeom prst="rect">
            <a:avLst/>
          </a:prstGeom>
          <a:noFill/>
          <a:ln w="9525">
            <a:noFill/>
            <a:miter lim="800000"/>
            <a:headEnd/>
            <a:tailEnd/>
          </a:ln>
          <a:effectLst/>
        </p:spPr>
        <p:txBody>
          <a:bodyPr wrap="none">
            <a:spAutoFit/>
          </a:bodyPr>
          <a:lstStyle/>
          <a:p>
            <a:r>
              <a:rPr lang="en-US" altLang="en-US" sz="2400" baseline="0" dirty="0">
                <a:solidFill>
                  <a:schemeClr val="folHlink"/>
                </a:solidFill>
                <a:latin typeface="Times New Roman" pitchFamily="18" charset="0"/>
              </a:rPr>
              <a:t>Figure 11.25  </a:t>
            </a:r>
            <a:r>
              <a:rPr lang="en-US" altLang="en-US" sz="2400" b="1" i="1" baseline="0" dirty="0">
                <a:latin typeface="Times New Roman" pitchFamily="18" charset="0"/>
              </a:rPr>
              <a:t>Normal response mode</a:t>
            </a:r>
          </a:p>
        </p:txBody>
      </p:sp>
      <p:sp>
        <p:nvSpPr>
          <p:cNvPr id="15360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53607" name="Picture 6"/>
          <p:cNvPicPr>
            <a:picLocks noChangeAspect="1" noChangeArrowheads="1"/>
          </p:cNvPicPr>
          <p:nvPr/>
        </p:nvPicPr>
        <p:blipFill>
          <a:blip r:embed="rId3"/>
          <a:srcRect/>
          <a:stretch>
            <a:fillRect/>
          </a:stretch>
        </p:blipFill>
        <p:spPr bwMode="auto">
          <a:xfrm>
            <a:off x="322263" y="1493838"/>
            <a:ext cx="8364537" cy="4373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Authentication Protocols</a:t>
            </a:r>
            <a:r>
              <a:rPr lang="en-IN" dirty="0"/>
              <a:t> </a:t>
            </a:r>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r>
              <a:rPr lang="en-IN" dirty="0"/>
              <a:t>PPP is designed for use </a:t>
            </a:r>
            <a:r>
              <a:rPr lang="en-IN" dirty="0" smtClean="0"/>
              <a:t>over dial-up </a:t>
            </a:r>
            <a:r>
              <a:rPr lang="en-IN" dirty="0"/>
              <a:t>links where verification of user identity is necessary. </a:t>
            </a:r>
            <a:endParaRPr lang="en-IN" dirty="0" smtClean="0"/>
          </a:p>
          <a:p>
            <a:r>
              <a:rPr lang="en-IN" b="1" dirty="0" smtClean="0"/>
              <a:t>Authentication </a:t>
            </a:r>
            <a:r>
              <a:rPr lang="en-IN" dirty="0"/>
              <a:t>means validating the identity of a user who needs to access a set of resources. </a:t>
            </a:r>
            <a:endParaRPr lang="en-IN" dirty="0" smtClean="0"/>
          </a:p>
          <a:p>
            <a:r>
              <a:rPr lang="en-IN" dirty="0" smtClean="0"/>
              <a:t>PPP </a:t>
            </a:r>
            <a:r>
              <a:rPr lang="en-IN" dirty="0"/>
              <a:t>has created </a:t>
            </a:r>
            <a:r>
              <a:rPr lang="en-IN" dirty="0" smtClean="0"/>
              <a:t>two protocols </a:t>
            </a:r>
            <a:r>
              <a:rPr lang="en-IN" dirty="0"/>
              <a:t>for authentication: </a:t>
            </a:r>
            <a:endParaRPr lang="en-IN" dirty="0" smtClean="0"/>
          </a:p>
          <a:p>
            <a:pPr lvl="1"/>
            <a:r>
              <a:rPr lang="en-IN" dirty="0" smtClean="0"/>
              <a:t>Password </a:t>
            </a:r>
            <a:r>
              <a:rPr lang="en-IN" dirty="0"/>
              <a:t>Authentication Protocol </a:t>
            </a:r>
            <a:r>
              <a:rPr lang="en-IN" dirty="0" smtClean="0"/>
              <a:t>(PAP) and </a:t>
            </a:r>
          </a:p>
          <a:p>
            <a:pPr lvl="1"/>
            <a:r>
              <a:rPr lang="en-IN" dirty="0" smtClean="0"/>
              <a:t>Challenge Handshake Authentication Protocol (CHAP). </a:t>
            </a:r>
          </a:p>
          <a:p>
            <a:r>
              <a:rPr lang="en-IN" dirty="0" smtClean="0"/>
              <a:t>These </a:t>
            </a:r>
            <a:r>
              <a:rPr lang="en-IN" dirty="0"/>
              <a:t>protocols are used during </a:t>
            </a:r>
            <a:r>
              <a:rPr lang="en-IN" dirty="0" smtClean="0"/>
              <a:t>the authentication </a:t>
            </a:r>
            <a:r>
              <a:rPr lang="en-IN" dirty="0"/>
              <a:t>phase.</a:t>
            </a:r>
            <a:r>
              <a:rPr lang="en-IN" dirty="0"/>
              <a:t> </a:t>
            </a:r>
            <a:br>
              <a:rPr lang="en-IN" dirty="0"/>
            </a:br>
            <a:endParaRPr lang="en-IN" dirty="0"/>
          </a:p>
        </p:txBody>
      </p:sp>
    </p:spTree>
    <p:extLst>
      <p:ext uri="{BB962C8B-B14F-4D97-AF65-F5344CB8AC3E}">
        <p14:creationId xmlns:p14="http://schemas.microsoft.com/office/powerpoint/2010/main" val="3159568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Password Authentication </a:t>
            </a:r>
            <a:r>
              <a:rPr lang="en-IN" sz="3600" b="1" dirty="0" smtClean="0"/>
              <a:t>Protocol (PAP</a:t>
            </a:r>
            <a:r>
              <a:rPr lang="en-IN" sz="3600" b="1" dirty="0"/>
              <a:t>)</a:t>
            </a:r>
            <a:endParaRPr lang="en-IN" sz="3600" dirty="0"/>
          </a:p>
        </p:txBody>
      </p:sp>
      <p:sp>
        <p:nvSpPr>
          <p:cNvPr id="3" name="Content Placeholder 2"/>
          <p:cNvSpPr>
            <a:spLocks noGrp="1"/>
          </p:cNvSpPr>
          <p:nvPr>
            <p:ph idx="1"/>
          </p:nvPr>
        </p:nvSpPr>
        <p:spPr/>
        <p:txBody>
          <a:bodyPr>
            <a:normAutofit/>
          </a:bodyPr>
          <a:lstStyle/>
          <a:p>
            <a:r>
              <a:rPr lang="en-IN" dirty="0" smtClean="0"/>
              <a:t>The is </a:t>
            </a:r>
            <a:r>
              <a:rPr lang="en-IN" dirty="0"/>
              <a:t>a simple authentication procedure with a two-step </a:t>
            </a:r>
            <a:r>
              <a:rPr lang="en-IN" dirty="0" smtClean="0"/>
              <a:t>process:</a:t>
            </a:r>
            <a:endParaRPr lang="en-IN" dirty="0"/>
          </a:p>
          <a:p>
            <a:pPr lvl="1"/>
            <a:r>
              <a:rPr lang="en-IN" dirty="0" smtClean="0"/>
              <a:t>The </a:t>
            </a:r>
            <a:r>
              <a:rPr lang="en-IN" dirty="0"/>
              <a:t>user who wants to access a system sends an authentication </a:t>
            </a:r>
            <a:r>
              <a:rPr lang="en-IN" dirty="0" smtClean="0"/>
              <a:t>identification(usually </a:t>
            </a:r>
            <a:r>
              <a:rPr lang="en-IN" dirty="0"/>
              <a:t>the user name) and a </a:t>
            </a:r>
            <a:r>
              <a:rPr lang="en-IN" dirty="0" smtClean="0"/>
              <a:t>password.</a:t>
            </a:r>
            <a:endParaRPr lang="en-IN" dirty="0"/>
          </a:p>
          <a:p>
            <a:pPr lvl="1"/>
            <a:r>
              <a:rPr lang="en-IN" dirty="0" smtClean="0"/>
              <a:t>The </a:t>
            </a:r>
            <a:r>
              <a:rPr lang="en-IN" dirty="0"/>
              <a:t>system checks the validity of the identification and password and either </a:t>
            </a:r>
            <a:r>
              <a:rPr lang="en-IN" dirty="0" smtClean="0"/>
              <a:t>accepts or </a:t>
            </a:r>
            <a:r>
              <a:rPr lang="en-IN" dirty="0"/>
              <a:t>denies connection.</a:t>
            </a:r>
            <a:r>
              <a:rPr lang="en-IN" dirty="0"/>
              <a:t> </a:t>
            </a:r>
            <a:br>
              <a:rPr lang="en-IN" dirty="0"/>
            </a:br>
            <a:endParaRPr lang="en-IN" dirty="0"/>
          </a:p>
        </p:txBody>
      </p:sp>
    </p:spTree>
    <p:extLst>
      <p:ext uri="{BB962C8B-B14F-4D97-AF65-F5344CB8AC3E}">
        <p14:creationId xmlns:p14="http://schemas.microsoft.com/office/powerpoint/2010/main" val="4049370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1"/>
          <p:cNvSpPr>
            <a:spLocks noGrp="1"/>
          </p:cNvSpPr>
          <p:nvPr>
            <p:ph type="sldNum" sz="quarter" idx="10"/>
          </p:nvPr>
        </p:nvSpPr>
        <p:spPr>
          <a:noFill/>
          <a:ln>
            <a:miter lim="800000"/>
            <a:headEnd/>
            <a:tailEnd/>
          </a:ln>
        </p:spPr>
        <p:txBody>
          <a:bodyPr/>
          <a:lstStyle/>
          <a:p>
            <a:r>
              <a:rPr lang="en-US" altLang="en-US"/>
              <a:t>11.</a:t>
            </a:r>
            <a:fld id="{60593A0D-96ED-4BB6-B489-0AF233270EE1}" type="slidenum">
              <a:rPr lang="en-US" altLang="en-US"/>
              <a:pPr/>
              <a:t>32</a:t>
            </a:fld>
            <a:endParaRPr lang="en-US" altLang="en-US"/>
          </a:p>
        </p:txBody>
      </p:sp>
      <p:sp>
        <p:nvSpPr>
          <p:cNvPr id="194563"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94564" name="Line 3"/>
          <p:cNvSpPr>
            <a:spLocks noChangeShapeType="1"/>
          </p:cNvSpPr>
          <p:nvPr/>
        </p:nvSpPr>
        <p:spPr bwMode="auto">
          <a:xfrm>
            <a:off x="120650" y="1079499"/>
            <a:ext cx="8763000" cy="0"/>
          </a:xfrm>
          <a:prstGeom prst="line">
            <a:avLst/>
          </a:prstGeom>
          <a:noFill/>
          <a:ln w="19050">
            <a:solidFill>
              <a:schemeClr val="hlink"/>
            </a:solidFill>
            <a:round/>
            <a:headEnd/>
            <a:tailEnd/>
          </a:ln>
          <a:effectLst/>
        </p:spPr>
        <p:txBody>
          <a:bodyPr/>
          <a:lstStyle/>
          <a:p>
            <a:endParaRPr lang="en-IN"/>
          </a:p>
        </p:txBody>
      </p:sp>
      <p:sp>
        <p:nvSpPr>
          <p:cNvPr id="194565" name="Text Box 4"/>
          <p:cNvSpPr txBox="1">
            <a:spLocks noChangeArrowheads="1"/>
          </p:cNvSpPr>
          <p:nvPr/>
        </p:nvSpPr>
        <p:spPr bwMode="auto">
          <a:xfrm>
            <a:off x="304800" y="381000"/>
            <a:ext cx="6388100"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11.36  </a:t>
            </a:r>
            <a:r>
              <a:rPr lang="en-US" altLang="en-US" sz="2000" i="1" baseline="0">
                <a:latin typeface="Times New Roman" pitchFamily="18" charset="0"/>
              </a:rPr>
              <a:t>PAP packets encapsulated in a PPP frame</a:t>
            </a:r>
          </a:p>
        </p:txBody>
      </p:sp>
      <p:sp>
        <p:nvSpPr>
          <p:cNvPr id="19456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94567" name="Picture 6"/>
          <p:cNvPicPr>
            <a:picLocks noChangeAspect="1" noChangeArrowheads="1"/>
          </p:cNvPicPr>
          <p:nvPr/>
        </p:nvPicPr>
        <p:blipFill>
          <a:blip r:embed="rId3"/>
          <a:srcRect/>
          <a:stretch>
            <a:fillRect/>
          </a:stretch>
        </p:blipFill>
        <p:spPr bwMode="auto">
          <a:xfrm>
            <a:off x="958850" y="1295400"/>
            <a:ext cx="6965950" cy="4651375"/>
          </a:xfrm>
          <a:prstGeom prst="rect">
            <a:avLst/>
          </a:prstGeom>
          <a:noFill/>
          <a:ln w="9525">
            <a:noFill/>
            <a:miter lim="800000"/>
            <a:headEnd/>
            <a:tailEnd/>
          </a:ln>
          <a:effectLst/>
        </p:spPr>
      </p:pic>
      <p:sp>
        <p:nvSpPr>
          <p:cNvPr id="2" name="Rounded Rectangular Callout 1"/>
          <p:cNvSpPr/>
          <p:nvPr/>
        </p:nvSpPr>
        <p:spPr>
          <a:xfrm>
            <a:off x="2590800" y="1187449"/>
            <a:ext cx="2270125" cy="852488"/>
          </a:xfrm>
          <a:prstGeom prst="wedgeRoundRectCallout">
            <a:avLst>
              <a:gd name="adj1" fmla="val -53656"/>
              <a:gd name="adj2" fmla="val 21302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dk1"/>
                </a:solidFill>
              </a:rPr>
              <a:t>used by the user to send the user name and password</a:t>
            </a:r>
            <a:r>
              <a:rPr lang="en-IN" dirty="0">
                <a:solidFill>
                  <a:schemeClr val="dk1"/>
                </a:solidFill>
              </a:rPr>
              <a:t> </a:t>
            </a:r>
          </a:p>
        </p:txBody>
      </p:sp>
      <p:sp>
        <p:nvSpPr>
          <p:cNvPr id="3" name="Rounded Rectangular Callout 2"/>
          <p:cNvSpPr/>
          <p:nvPr/>
        </p:nvSpPr>
        <p:spPr>
          <a:xfrm>
            <a:off x="63500" y="1547019"/>
            <a:ext cx="1047750" cy="1858960"/>
          </a:xfrm>
          <a:prstGeom prst="wedgeRoundRectCallout">
            <a:avLst>
              <a:gd name="adj1" fmla="val 81611"/>
              <a:gd name="adj2" fmla="val 91862"/>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used by the system to allow access</a:t>
            </a:r>
            <a:r>
              <a:rPr lang="en-IN" dirty="0"/>
              <a:t> </a:t>
            </a:r>
          </a:p>
        </p:txBody>
      </p:sp>
      <p:sp>
        <p:nvSpPr>
          <p:cNvPr id="4" name="Rounded Rectangular Callout 3"/>
          <p:cNvSpPr/>
          <p:nvPr/>
        </p:nvSpPr>
        <p:spPr>
          <a:xfrm>
            <a:off x="7467600" y="3575050"/>
            <a:ext cx="1676400" cy="1035051"/>
          </a:xfrm>
          <a:prstGeom prst="wedgeRoundRectCallout">
            <a:avLst>
              <a:gd name="adj1" fmla="val -138447"/>
              <a:gd name="adj2" fmla="val 69402"/>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solidFill>
                  <a:schemeClr val="dk1"/>
                </a:solidFill>
              </a:rPr>
              <a:t>used by the </a:t>
            </a:r>
            <a:r>
              <a:rPr lang="en-IN" dirty="0">
                <a:solidFill>
                  <a:schemeClr val="dk1"/>
                </a:solidFill>
              </a:rPr>
              <a:t>system to </a:t>
            </a:r>
            <a:r>
              <a:rPr lang="en-IN" dirty="0">
                <a:solidFill>
                  <a:schemeClr val="dk1"/>
                </a:solidFill>
              </a:rPr>
              <a:t>deny access</a:t>
            </a:r>
            <a:r>
              <a:rPr lang="en-IN" dirty="0">
                <a:solidFill>
                  <a:schemeClr val="dk1"/>
                </a:solidFill>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t>Challenge Handshake Authentication Protocol (CHAP) </a:t>
            </a:r>
            <a:endParaRPr lang="en-IN" sz="3600" dirty="0"/>
          </a:p>
        </p:txBody>
      </p:sp>
      <p:sp>
        <p:nvSpPr>
          <p:cNvPr id="3" name="Content Placeholder 2"/>
          <p:cNvSpPr>
            <a:spLocks noGrp="1"/>
          </p:cNvSpPr>
          <p:nvPr>
            <p:ph idx="1"/>
          </p:nvPr>
        </p:nvSpPr>
        <p:spPr/>
        <p:txBody>
          <a:bodyPr>
            <a:normAutofit fontScale="92500" lnSpcReduction="20000"/>
          </a:bodyPr>
          <a:lstStyle/>
          <a:p>
            <a:r>
              <a:rPr lang="en-IN" dirty="0" smtClean="0"/>
              <a:t>A three-way hand-shaking </a:t>
            </a:r>
            <a:r>
              <a:rPr lang="en-IN" dirty="0"/>
              <a:t>authentication protocol that provides greater security than PAP. </a:t>
            </a:r>
            <a:endParaRPr lang="en-IN" dirty="0" smtClean="0"/>
          </a:p>
          <a:p>
            <a:r>
              <a:rPr lang="en-IN" dirty="0"/>
              <a:t>P</a:t>
            </a:r>
            <a:r>
              <a:rPr lang="en-IN" dirty="0" smtClean="0"/>
              <a:t>assword </a:t>
            </a:r>
            <a:r>
              <a:rPr lang="en-IN" dirty="0"/>
              <a:t>is kept secret; it is never sent online</a:t>
            </a:r>
            <a:r>
              <a:rPr lang="en-IN" dirty="0" smtClean="0"/>
              <a:t>.</a:t>
            </a:r>
          </a:p>
          <a:p>
            <a:r>
              <a:rPr lang="en-IN" dirty="0" smtClean="0"/>
              <a:t>System </a:t>
            </a:r>
            <a:r>
              <a:rPr lang="en-IN" dirty="0"/>
              <a:t>sends the user a challenge packet containing a challenge value, usually</a:t>
            </a:r>
            <a:br>
              <a:rPr lang="en-IN" dirty="0"/>
            </a:br>
            <a:r>
              <a:rPr lang="en-IN" dirty="0"/>
              <a:t>a few </a:t>
            </a:r>
            <a:r>
              <a:rPr lang="en-IN" dirty="0" smtClean="0"/>
              <a:t>bytes.</a:t>
            </a:r>
            <a:endParaRPr lang="en-IN" dirty="0"/>
          </a:p>
          <a:p>
            <a:r>
              <a:rPr lang="en-IN" dirty="0" smtClean="0"/>
              <a:t>User </a:t>
            </a:r>
            <a:r>
              <a:rPr lang="en-IN" dirty="0"/>
              <a:t>applies a predefined function </a:t>
            </a:r>
            <a:r>
              <a:rPr lang="en-IN" dirty="0" smtClean="0"/>
              <a:t>using the </a:t>
            </a:r>
            <a:r>
              <a:rPr lang="en-IN" dirty="0"/>
              <a:t>challenge value and the </a:t>
            </a:r>
            <a:r>
              <a:rPr lang="en-IN" dirty="0" smtClean="0"/>
              <a:t>user's own </a:t>
            </a:r>
            <a:r>
              <a:rPr lang="en-IN" dirty="0"/>
              <a:t>password and creates a result. </a:t>
            </a:r>
            <a:endParaRPr lang="en-IN" dirty="0" smtClean="0"/>
          </a:p>
          <a:p>
            <a:r>
              <a:rPr lang="en-IN" dirty="0" smtClean="0"/>
              <a:t>The </a:t>
            </a:r>
            <a:r>
              <a:rPr lang="en-IN" dirty="0"/>
              <a:t>user sends the result in the response </a:t>
            </a:r>
            <a:r>
              <a:rPr lang="en-IN" dirty="0" smtClean="0"/>
              <a:t>packet to </a:t>
            </a:r>
            <a:r>
              <a:rPr lang="en-IN" dirty="0"/>
              <a:t>the </a:t>
            </a:r>
            <a:r>
              <a:rPr lang="en-IN" dirty="0" smtClean="0"/>
              <a:t>system.</a:t>
            </a:r>
            <a:endParaRPr lang="en-IN" dirty="0"/>
          </a:p>
        </p:txBody>
      </p:sp>
    </p:spTree>
    <p:extLst>
      <p:ext uri="{BB962C8B-B14F-4D97-AF65-F5344CB8AC3E}">
        <p14:creationId xmlns:p14="http://schemas.microsoft.com/office/powerpoint/2010/main" val="2624407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t>Challenge Handshake Authentication Protocol (CHAP) </a:t>
            </a:r>
            <a:endParaRPr lang="en-IN" sz="3600" dirty="0"/>
          </a:p>
        </p:txBody>
      </p:sp>
      <p:sp>
        <p:nvSpPr>
          <p:cNvPr id="3" name="Content Placeholder 2"/>
          <p:cNvSpPr>
            <a:spLocks noGrp="1"/>
          </p:cNvSpPr>
          <p:nvPr>
            <p:ph idx="1"/>
          </p:nvPr>
        </p:nvSpPr>
        <p:spPr/>
        <p:txBody>
          <a:bodyPr>
            <a:normAutofit fontScale="85000" lnSpcReduction="20000"/>
          </a:bodyPr>
          <a:lstStyle/>
          <a:p>
            <a:r>
              <a:rPr lang="en-IN" dirty="0" smtClean="0"/>
              <a:t>The </a:t>
            </a:r>
            <a:r>
              <a:rPr lang="en-IN" dirty="0"/>
              <a:t>system does the same. It applies the same function to the password of the </a:t>
            </a:r>
            <a:r>
              <a:rPr lang="en-IN" dirty="0" smtClean="0"/>
              <a:t>user (known </a:t>
            </a:r>
            <a:r>
              <a:rPr lang="en-IN" dirty="0"/>
              <a:t>to the system) and the challenge value to create a result. </a:t>
            </a:r>
            <a:endParaRPr lang="en-IN" dirty="0" smtClean="0"/>
          </a:p>
          <a:p>
            <a:r>
              <a:rPr lang="en-IN" dirty="0" smtClean="0"/>
              <a:t>If </a:t>
            </a:r>
            <a:r>
              <a:rPr lang="en-IN" dirty="0"/>
              <a:t>the result created </a:t>
            </a:r>
            <a:r>
              <a:rPr lang="en-IN" dirty="0" smtClean="0"/>
              <a:t>is the </a:t>
            </a:r>
            <a:r>
              <a:rPr lang="en-IN" dirty="0"/>
              <a:t>same as the result sent in the response packet, access is granted; otherwise, it </a:t>
            </a:r>
            <a:r>
              <a:rPr lang="en-IN" dirty="0" smtClean="0"/>
              <a:t>is denied</a:t>
            </a:r>
            <a:r>
              <a:rPr lang="en-IN" dirty="0"/>
              <a:t>. </a:t>
            </a:r>
            <a:endParaRPr lang="en-IN" dirty="0" smtClean="0"/>
          </a:p>
          <a:p>
            <a:r>
              <a:rPr lang="en-IN" dirty="0" smtClean="0"/>
              <a:t>CHAP </a:t>
            </a:r>
            <a:r>
              <a:rPr lang="en-IN" dirty="0"/>
              <a:t>is more secure than PAP, especially if the system continuously changes</a:t>
            </a:r>
            <a:br>
              <a:rPr lang="en-IN" dirty="0"/>
            </a:br>
            <a:r>
              <a:rPr lang="en-IN" dirty="0"/>
              <a:t>the challenge value. </a:t>
            </a:r>
            <a:endParaRPr lang="en-IN" dirty="0" smtClean="0"/>
          </a:p>
          <a:p>
            <a:r>
              <a:rPr lang="en-IN" dirty="0" smtClean="0"/>
              <a:t>Even </a:t>
            </a:r>
            <a:r>
              <a:rPr lang="en-IN" dirty="0"/>
              <a:t>if the intruder learns the challenge value and the result, </a:t>
            </a:r>
            <a:r>
              <a:rPr lang="en-IN" dirty="0" smtClean="0"/>
              <a:t>the password </a:t>
            </a:r>
            <a:r>
              <a:rPr lang="en-IN" dirty="0"/>
              <a:t>is still secret. </a:t>
            </a:r>
            <a:r>
              <a:rPr lang="en-IN" dirty="0"/>
              <a:t/>
            </a:r>
            <a:br>
              <a:rPr lang="en-IN" dirty="0"/>
            </a:br>
            <a:endParaRPr lang="en-IN" dirty="0"/>
          </a:p>
        </p:txBody>
      </p:sp>
    </p:spTree>
    <p:extLst>
      <p:ext uri="{BB962C8B-B14F-4D97-AF65-F5344CB8AC3E}">
        <p14:creationId xmlns:p14="http://schemas.microsoft.com/office/powerpoint/2010/main" val="3050411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Number Placeholder 1"/>
          <p:cNvSpPr>
            <a:spLocks noGrp="1"/>
          </p:cNvSpPr>
          <p:nvPr>
            <p:ph type="sldNum" sz="quarter" idx="10"/>
          </p:nvPr>
        </p:nvSpPr>
        <p:spPr>
          <a:noFill/>
          <a:ln>
            <a:miter lim="800000"/>
            <a:headEnd/>
            <a:tailEnd/>
          </a:ln>
        </p:spPr>
        <p:txBody>
          <a:bodyPr/>
          <a:lstStyle/>
          <a:p>
            <a:r>
              <a:rPr lang="en-US" altLang="en-US"/>
              <a:t>11.</a:t>
            </a:r>
            <a:fld id="{324928F2-36DF-47DA-B143-BA385E1AE0AB}" type="slidenum">
              <a:rPr lang="en-US" altLang="en-US"/>
              <a:pPr/>
              <a:t>35</a:t>
            </a:fld>
            <a:endParaRPr lang="en-US" altLang="en-US"/>
          </a:p>
        </p:txBody>
      </p:sp>
      <p:sp>
        <p:nvSpPr>
          <p:cNvPr id="196611"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96612"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96613" name="Text Box 4"/>
          <p:cNvSpPr txBox="1">
            <a:spLocks noChangeArrowheads="1"/>
          </p:cNvSpPr>
          <p:nvPr/>
        </p:nvSpPr>
        <p:spPr bwMode="auto">
          <a:xfrm>
            <a:off x="304800" y="381000"/>
            <a:ext cx="6599238"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11.37  </a:t>
            </a:r>
            <a:r>
              <a:rPr lang="en-US" altLang="en-US" sz="2000" i="1" baseline="0">
                <a:latin typeface="Times New Roman" pitchFamily="18" charset="0"/>
              </a:rPr>
              <a:t>CHAP packets encapsulated in a PPP frame</a:t>
            </a:r>
          </a:p>
        </p:txBody>
      </p:sp>
      <p:sp>
        <p:nvSpPr>
          <p:cNvPr id="196614"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IN"/>
          </a:p>
        </p:txBody>
      </p:sp>
      <p:pic>
        <p:nvPicPr>
          <p:cNvPr id="196615" name="Picture 7"/>
          <p:cNvPicPr>
            <a:picLocks noChangeAspect="1" noChangeArrowheads="1"/>
          </p:cNvPicPr>
          <p:nvPr/>
        </p:nvPicPr>
        <p:blipFill>
          <a:blip r:embed="rId3"/>
          <a:srcRect/>
          <a:stretch>
            <a:fillRect/>
          </a:stretch>
        </p:blipFill>
        <p:spPr bwMode="auto">
          <a:xfrm>
            <a:off x="995363" y="1066800"/>
            <a:ext cx="6929437" cy="5162550"/>
          </a:xfrm>
          <a:prstGeom prst="rect">
            <a:avLst/>
          </a:prstGeom>
          <a:noFill/>
          <a:ln w="9525">
            <a:noFill/>
            <a:miter lim="800000"/>
            <a:headEnd/>
            <a:tailEnd/>
          </a:ln>
          <a:effectLst/>
        </p:spPr>
      </p:pic>
      <p:sp>
        <p:nvSpPr>
          <p:cNvPr id="2" name="Rounded Rectangular Callout 1"/>
          <p:cNvSpPr/>
          <p:nvPr/>
        </p:nvSpPr>
        <p:spPr>
          <a:xfrm>
            <a:off x="152400" y="838200"/>
            <a:ext cx="1524000" cy="1371600"/>
          </a:xfrm>
          <a:prstGeom prst="wedgeRoundRectCallout">
            <a:avLst>
              <a:gd name="adj1" fmla="val 95662"/>
              <a:gd name="adj2" fmla="val 14604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used by the system to send the challenge value</a:t>
            </a:r>
            <a:r>
              <a:rPr lang="en-IN" dirty="0"/>
              <a:t> </a:t>
            </a:r>
          </a:p>
        </p:txBody>
      </p:sp>
      <p:sp>
        <p:nvSpPr>
          <p:cNvPr id="3" name="Rounded Rectangular Callout 2"/>
          <p:cNvSpPr/>
          <p:nvPr/>
        </p:nvSpPr>
        <p:spPr>
          <a:xfrm>
            <a:off x="7162800" y="1828800"/>
            <a:ext cx="1828800" cy="1295400"/>
          </a:xfrm>
          <a:prstGeom prst="wedgeRoundRectCallout">
            <a:avLst>
              <a:gd name="adj1" fmla="val -78646"/>
              <a:gd name="adj2" fmla="val 12536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dk1"/>
                </a:solidFill>
              </a:rPr>
              <a:t>used by</a:t>
            </a:r>
            <a:br>
              <a:rPr lang="en-IN" dirty="0">
                <a:solidFill>
                  <a:schemeClr val="dk1"/>
                </a:solidFill>
              </a:rPr>
            </a:br>
            <a:r>
              <a:rPr lang="en-IN" dirty="0">
                <a:solidFill>
                  <a:schemeClr val="dk1"/>
                </a:solidFill>
              </a:rPr>
              <a:t>the user to return the result </a:t>
            </a:r>
            <a:endParaRPr lang="en-IN" dirty="0">
              <a:solidFill>
                <a:schemeClr val="dk1"/>
              </a:solidFill>
            </a:endParaRPr>
          </a:p>
        </p:txBody>
      </p:sp>
      <p:sp>
        <p:nvSpPr>
          <p:cNvPr id="4" name="Rounded Rectangular Callout 3"/>
          <p:cNvSpPr/>
          <p:nvPr/>
        </p:nvSpPr>
        <p:spPr>
          <a:xfrm>
            <a:off x="152400" y="2667000"/>
            <a:ext cx="1524000" cy="1371600"/>
          </a:xfrm>
          <a:prstGeom prst="wedgeRoundRectCallout">
            <a:avLst>
              <a:gd name="adj1" fmla="val 76667"/>
              <a:gd name="adj2" fmla="val 8645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dk1"/>
                </a:solidFill>
              </a:rPr>
              <a:t>used by the system to allow</a:t>
            </a:r>
            <a:br>
              <a:rPr lang="en-IN" dirty="0">
                <a:solidFill>
                  <a:schemeClr val="dk1"/>
                </a:solidFill>
              </a:rPr>
            </a:br>
            <a:r>
              <a:rPr lang="en-IN" dirty="0">
                <a:solidFill>
                  <a:schemeClr val="dk1"/>
                </a:solidFill>
              </a:rPr>
              <a:t>system access</a:t>
            </a:r>
          </a:p>
        </p:txBody>
      </p:sp>
      <p:sp>
        <p:nvSpPr>
          <p:cNvPr id="5" name="Rounded Rectangular Callout 4"/>
          <p:cNvSpPr/>
          <p:nvPr/>
        </p:nvSpPr>
        <p:spPr>
          <a:xfrm>
            <a:off x="7315200" y="3581400"/>
            <a:ext cx="1676400" cy="1295400"/>
          </a:xfrm>
          <a:prstGeom prst="wedgeRoundRectCallout">
            <a:avLst>
              <a:gd name="adj1" fmla="val -173390"/>
              <a:gd name="adj2" fmla="val 7022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dk1"/>
                </a:solidFill>
              </a:rPr>
              <a:t>used by the system to deny </a:t>
            </a:r>
            <a:r>
              <a:rPr lang="en-IN" dirty="0">
                <a:solidFill>
                  <a:schemeClr val="dk1"/>
                </a:solidFill>
              </a:rPr>
              <a:t>system access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Network Control Protocols</a:t>
            </a:r>
            <a:r>
              <a:rPr lang="en-IN" dirty="0"/>
              <a:t> </a:t>
            </a:r>
          </a:p>
        </p:txBody>
      </p:sp>
      <p:sp>
        <p:nvSpPr>
          <p:cNvPr id="3" name="Content Placeholder 2"/>
          <p:cNvSpPr>
            <a:spLocks noGrp="1"/>
          </p:cNvSpPr>
          <p:nvPr>
            <p:ph idx="1"/>
          </p:nvPr>
        </p:nvSpPr>
        <p:spPr/>
        <p:txBody>
          <a:bodyPr>
            <a:normAutofit fontScale="77500" lnSpcReduction="20000"/>
          </a:bodyPr>
          <a:lstStyle/>
          <a:p>
            <a:r>
              <a:rPr lang="en-IN" dirty="0"/>
              <a:t>PPP is a multiple-network layer protocol. </a:t>
            </a:r>
            <a:endParaRPr lang="en-IN" dirty="0" smtClean="0"/>
          </a:p>
          <a:p>
            <a:pPr lvl="1"/>
            <a:r>
              <a:rPr lang="en-IN" dirty="0" smtClean="0"/>
              <a:t>It </a:t>
            </a:r>
            <a:r>
              <a:rPr lang="en-IN" dirty="0"/>
              <a:t>can carry a network layer data packet </a:t>
            </a:r>
            <a:r>
              <a:rPr lang="en-IN" dirty="0" smtClean="0"/>
              <a:t>from protocols </a:t>
            </a:r>
            <a:r>
              <a:rPr lang="en-IN" dirty="0"/>
              <a:t>defined by the Internet, OSI, Xerox, </a:t>
            </a:r>
            <a:r>
              <a:rPr lang="en-IN" dirty="0" err="1"/>
              <a:t>DECnet</a:t>
            </a:r>
            <a:r>
              <a:rPr lang="en-IN" dirty="0"/>
              <a:t>, AppleTalk, Novel, and so on.</a:t>
            </a:r>
            <a:r>
              <a:rPr lang="en-IN" dirty="0"/>
              <a:t> </a:t>
            </a:r>
            <a:endParaRPr lang="en-IN" dirty="0" smtClean="0"/>
          </a:p>
          <a:p>
            <a:r>
              <a:rPr lang="en-IN" b="1" dirty="0" smtClean="0"/>
              <a:t>To </a:t>
            </a:r>
            <a:r>
              <a:rPr lang="en-IN" b="1" dirty="0"/>
              <a:t>do this, PPP has defined a specific Network Control Protocol for each network protocol. </a:t>
            </a:r>
            <a:r>
              <a:rPr lang="en-IN" dirty="0" smtClean="0"/>
              <a:t>For </a:t>
            </a:r>
            <a:r>
              <a:rPr lang="en-IN" dirty="0"/>
              <a:t>example, </a:t>
            </a:r>
            <a:endParaRPr lang="en-IN" dirty="0" smtClean="0"/>
          </a:p>
          <a:p>
            <a:pPr lvl="1"/>
            <a:r>
              <a:rPr lang="en-IN" dirty="0" smtClean="0"/>
              <a:t>IPCP </a:t>
            </a:r>
            <a:r>
              <a:rPr lang="en-IN" dirty="0"/>
              <a:t>(Internet Protocol Control Protocol) configures the link </a:t>
            </a:r>
            <a:r>
              <a:rPr lang="en-IN" dirty="0" smtClean="0"/>
              <a:t>for carrying </a:t>
            </a:r>
            <a:r>
              <a:rPr lang="en-IN" dirty="0"/>
              <a:t>IP data packets. </a:t>
            </a:r>
            <a:endParaRPr lang="en-IN" dirty="0" smtClean="0"/>
          </a:p>
          <a:p>
            <a:pPr lvl="1"/>
            <a:r>
              <a:rPr lang="en-IN" dirty="0" smtClean="0"/>
              <a:t>Xerox </a:t>
            </a:r>
            <a:r>
              <a:rPr lang="en-IN" dirty="0"/>
              <a:t>CP does the same for the Xerox protocol data packets,</a:t>
            </a:r>
            <a:br>
              <a:rPr lang="en-IN" dirty="0"/>
            </a:br>
            <a:r>
              <a:rPr lang="en-IN" dirty="0"/>
              <a:t>and so on. </a:t>
            </a:r>
            <a:endParaRPr lang="en-IN" dirty="0" smtClean="0"/>
          </a:p>
          <a:p>
            <a:r>
              <a:rPr lang="en-IN" dirty="0" smtClean="0"/>
              <a:t>Note </a:t>
            </a:r>
            <a:r>
              <a:rPr lang="en-IN" dirty="0"/>
              <a:t>that none of the NCP packets carry network layer </a:t>
            </a:r>
            <a:r>
              <a:rPr lang="en-IN" dirty="0" smtClean="0"/>
              <a:t>data </a:t>
            </a:r>
          </a:p>
          <a:p>
            <a:r>
              <a:rPr lang="en-IN" dirty="0" smtClean="0"/>
              <a:t>They just configure </a:t>
            </a:r>
            <a:r>
              <a:rPr lang="en-IN" dirty="0"/>
              <a:t>the link at the network layer for the incoming data.</a:t>
            </a:r>
            <a:r>
              <a:rPr lang="en-IN" dirty="0"/>
              <a:t> </a:t>
            </a:r>
            <a:br>
              <a:rPr lang="en-IN" dirty="0"/>
            </a:br>
            <a:endParaRPr lang="en-IN" dirty="0"/>
          </a:p>
        </p:txBody>
      </p:sp>
    </p:spTree>
    <p:extLst>
      <p:ext uri="{BB962C8B-B14F-4D97-AF65-F5344CB8AC3E}">
        <p14:creationId xmlns:p14="http://schemas.microsoft.com/office/powerpoint/2010/main" val="2454222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Internet Protocol Control Protocol (IPCP)</a:t>
            </a:r>
            <a:r>
              <a:rPr lang="en-IN" sz="3600" dirty="0"/>
              <a:t> </a:t>
            </a:r>
          </a:p>
        </p:txBody>
      </p:sp>
      <p:sp>
        <p:nvSpPr>
          <p:cNvPr id="3" name="Content Placeholder 2"/>
          <p:cNvSpPr>
            <a:spLocks noGrp="1"/>
          </p:cNvSpPr>
          <p:nvPr>
            <p:ph idx="1"/>
          </p:nvPr>
        </p:nvSpPr>
        <p:spPr/>
        <p:txBody>
          <a:bodyPr/>
          <a:lstStyle/>
          <a:p>
            <a:r>
              <a:rPr lang="en-IN" dirty="0"/>
              <a:t>configures the link used to carry IP packets in the Internet</a:t>
            </a:r>
            <a:r>
              <a:rPr lang="en-IN" dirty="0"/>
              <a:t> </a:t>
            </a:r>
            <a:br>
              <a:rPr lang="en-IN" dirty="0"/>
            </a:br>
            <a:endParaRPr lang="en-IN" dirty="0"/>
          </a:p>
        </p:txBody>
      </p:sp>
      <p:pic>
        <p:nvPicPr>
          <p:cNvPr id="4" name="Picture 6"/>
          <p:cNvPicPr>
            <a:picLocks noChangeAspect="1" noChangeArrowheads="1"/>
          </p:cNvPicPr>
          <p:nvPr/>
        </p:nvPicPr>
        <p:blipFill>
          <a:blip r:embed="rId2"/>
          <a:srcRect/>
          <a:stretch>
            <a:fillRect/>
          </a:stretch>
        </p:blipFill>
        <p:spPr bwMode="auto">
          <a:xfrm>
            <a:off x="457200" y="4267200"/>
            <a:ext cx="8318500" cy="1781175"/>
          </a:xfrm>
          <a:prstGeom prst="rect">
            <a:avLst/>
          </a:prstGeom>
          <a:noFill/>
          <a:ln w="9525">
            <a:noFill/>
            <a:miter lim="800000"/>
            <a:headEnd/>
            <a:tailEnd/>
          </a:ln>
          <a:effectLst/>
        </p:spPr>
      </p:pic>
      <p:sp>
        <p:nvSpPr>
          <p:cNvPr id="5" name="Text Box 4"/>
          <p:cNvSpPr txBox="1">
            <a:spLocks noChangeArrowheads="1"/>
          </p:cNvSpPr>
          <p:nvPr/>
        </p:nvSpPr>
        <p:spPr bwMode="auto">
          <a:xfrm>
            <a:off x="1752600" y="3421857"/>
            <a:ext cx="6197600"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11.38  </a:t>
            </a:r>
            <a:r>
              <a:rPr lang="en-US" altLang="en-US" sz="2000" i="1" baseline="0">
                <a:latin typeface="Times New Roman" pitchFamily="18" charset="0"/>
              </a:rPr>
              <a:t>IPCP packet encapsulated in PPP frame</a:t>
            </a:r>
          </a:p>
        </p:txBody>
      </p:sp>
    </p:spTree>
    <p:extLst>
      <p:ext uri="{BB962C8B-B14F-4D97-AF65-F5344CB8AC3E}">
        <p14:creationId xmlns:p14="http://schemas.microsoft.com/office/powerpoint/2010/main" val="3604063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1"/>
          <p:cNvSpPr>
            <a:spLocks noGrp="1"/>
          </p:cNvSpPr>
          <p:nvPr>
            <p:ph type="sldNum" sz="quarter" idx="10"/>
          </p:nvPr>
        </p:nvSpPr>
        <p:spPr>
          <a:noFill/>
          <a:ln>
            <a:miter lim="800000"/>
            <a:headEnd/>
            <a:tailEnd/>
          </a:ln>
        </p:spPr>
        <p:txBody>
          <a:bodyPr/>
          <a:lstStyle/>
          <a:p>
            <a:r>
              <a:rPr lang="en-US" altLang="en-US"/>
              <a:t>11.</a:t>
            </a:r>
            <a:fld id="{D8B26830-A3F0-48BB-AD7B-8B1F41C431D7}" type="slidenum">
              <a:rPr lang="en-US" altLang="en-US"/>
              <a:pPr/>
              <a:t>38</a:t>
            </a:fld>
            <a:endParaRPr lang="en-US" altLang="en-US"/>
          </a:p>
        </p:txBody>
      </p:sp>
      <p:sp>
        <p:nvSpPr>
          <p:cNvPr id="200707" name="Text Box 2"/>
          <p:cNvSpPr txBox="1">
            <a:spLocks noChangeArrowheads="1"/>
          </p:cNvSpPr>
          <p:nvPr/>
        </p:nvSpPr>
        <p:spPr bwMode="auto">
          <a:xfrm>
            <a:off x="1219200" y="914400"/>
            <a:ext cx="4708525"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Table 11.4  </a:t>
            </a:r>
            <a:r>
              <a:rPr lang="en-US" altLang="en-US" sz="2000" i="1" baseline="0">
                <a:latin typeface="Times New Roman" pitchFamily="18" charset="0"/>
              </a:rPr>
              <a:t>Code value for IPCP packets</a:t>
            </a:r>
          </a:p>
        </p:txBody>
      </p:sp>
      <p:pic>
        <p:nvPicPr>
          <p:cNvPr id="200708" name="Picture 4"/>
          <p:cNvPicPr>
            <a:picLocks noChangeAspect="1" noChangeArrowheads="1"/>
          </p:cNvPicPr>
          <p:nvPr/>
        </p:nvPicPr>
        <p:blipFill>
          <a:blip r:embed="rId3"/>
          <a:srcRect/>
          <a:stretch>
            <a:fillRect/>
          </a:stretch>
        </p:blipFill>
        <p:spPr bwMode="auto">
          <a:xfrm>
            <a:off x="958850" y="1316038"/>
            <a:ext cx="7194550" cy="40941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Number Placeholder 1"/>
          <p:cNvSpPr>
            <a:spLocks noGrp="1"/>
          </p:cNvSpPr>
          <p:nvPr>
            <p:ph type="sldNum" sz="quarter" idx="10"/>
          </p:nvPr>
        </p:nvSpPr>
        <p:spPr>
          <a:noFill/>
          <a:ln>
            <a:miter lim="800000"/>
            <a:headEnd/>
            <a:tailEnd/>
          </a:ln>
        </p:spPr>
        <p:txBody>
          <a:bodyPr/>
          <a:lstStyle/>
          <a:p>
            <a:r>
              <a:rPr lang="en-US" altLang="en-US"/>
              <a:t>11.</a:t>
            </a:r>
            <a:fld id="{7D58A69E-3220-4F97-B809-AED8B16CEDAB}" type="slidenum">
              <a:rPr lang="en-US" altLang="en-US"/>
              <a:pPr/>
              <a:t>39</a:t>
            </a:fld>
            <a:endParaRPr lang="en-US" altLang="en-US"/>
          </a:p>
        </p:txBody>
      </p:sp>
      <p:sp>
        <p:nvSpPr>
          <p:cNvPr id="202755"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202756"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202757" name="Text Box 4"/>
          <p:cNvSpPr txBox="1">
            <a:spLocks noChangeArrowheads="1"/>
          </p:cNvSpPr>
          <p:nvPr/>
        </p:nvSpPr>
        <p:spPr bwMode="auto">
          <a:xfrm>
            <a:off x="304800" y="381000"/>
            <a:ext cx="6386513"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11.39  </a:t>
            </a:r>
            <a:r>
              <a:rPr lang="en-US" altLang="en-US" sz="2000" i="1" baseline="0">
                <a:latin typeface="Times New Roman" pitchFamily="18" charset="0"/>
              </a:rPr>
              <a:t>IP datagram encapsulated in a PPP frame</a:t>
            </a:r>
          </a:p>
        </p:txBody>
      </p:sp>
      <p:sp>
        <p:nvSpPr>
          <p:cNvPr id="20275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202759" name="Picture 6"/>
          <p:cNvPicPr>
            <a:picLocks noChangeAspect="1" noChangeArrowheads="1"/>
          </p:cNvPicPr>
          <p:nvPr/>
        </p:nvPicPr>
        <p:blipFill>
          <a:blip r:embed="rId3"/>
          <a:srcRect/>
          <a:stretch>
            <a:fillRect/>
          </a:stretch>
        </p:blipFill>
        <p:spPr bwMode="auto">
          <a:xfrm>
            <a:off x="301625" y="2624138"/>
            <a:ext cx="8308975" cy="1566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1"/>
          <p:cNvSpPr>
            <a:spLocks noGrp="1"/>
          </p:cNvSpPr>
          <p:nvPr>
            <p:ph type="sldNum" sz="quarter" idx="10"/>
          </p:nvPr>
        </p:nvSpPr>
        <p:spPr>
          <a:noFill/>
          <a:ln>
            <a:miter lim="800000"/>
            <a:headEnd/>
            <a:tailEnd/>
          </a:ln>
        </p:spPr>
        <p:txBody>
          <a:bodyPr/>
          <a:lstStyle/>
          <a:p>
            <a:r>
              <a:rPr lang="en-US" altLang="en-US"/>
              <a:t>11.</a:t>
            </a:r>
            <a:fld id="{B337C71A-5D5D-4241-80D1-789D5F7A6A52}" type="slidenum">
              <a:rPr lang="en-US" altLang="en-US"/>
              <a:pPr/>
              <a:t>4</a:t>
            </a:fld>
            <a:endParaRPr lang="en-US" altLang="en-US"/>
          </a:p>
        </p:txBody>
      </p:sp>
      <p:sp>
        <p:nvSpPr>
          <p:cNvPr id="155651"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55652"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55653" name="Text Box 4"/>
          <p:cNvSpPr txBox="1">
            <a:spLocks noChangeArrowheads="1"/>
          </p:cNvSpPr>
          <p:nvPr/>
        </p:nvSpPr>
        <p:spPr bwMode="auto">
          <a:xfrm>
            <a:off x="304800" y="381000"/>
            <a:ext cx="6065443" cy="523220"/>
          </a:xfrm>
          <a:prstGeom prst="rect">
            <a:avLst/>
          </a:prstGeom>
          <a:noFill/>
          <a:ln w="9525">
            <a:noFill/>
            <a:miter lim="800000"/>
            <a:headEnd/>
            <a:tailEnd/>
          </a:ln>
          <a:effectLst/>
        </p:spPr>
        <p:txBody>
          <a:bodyPr wrap="none">
            <a:spAutoFit/>
          </a:bodyPr>
          <a:lstStyle/>
          <a:p>
            <a:r>
              <a:rPr lang="en-US" altLang="en-US" sz="2800" b="1" baseline="0" dirty="0">
                <a:solidFill>
                  <a:schemeClr val="folHlink"/>
                </a:solidFill>
                <a:latin typeface="Times New Roman" pitchFamily="18" charset="0"/>
              </a:rPr>
              <a:t>Figure 11.26  </a:t>
            </a:r>
            <a:r>
              <a:rPr lang="en-US" altLang="en-US" sz="2400" b="1" i="1" baseline="0" dirty="0">
                <a:latin typeface="Times New Roman" pitchFamily="18" charset="0"/>
              </a:rPr>
              <a:t>Asynchronous balanced mode</a:t>
            </a:r>
          </a:p>
        </p:txBody>
      </p:sp>
      <p:sp>
        <p:nvSpPr>
          <p:cNvPr id="155654"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IN"/>
          </a:p>
        </p:txBody>
      </p:sp>
      <p:pic>
        <p:nvPicPr>
          <p:cNvPr id="155655" name="Picture 6"/>
          <p:cNvPicPr>
            <a:picLocks noChangeAspect="1" noChangeArrowheads="1"/>
          </p:cNvPicPr>
          <p:nvPr/>
        </p:nvPicPr>
        <p:blipFill>
          <a:blip r:embed="rId3"/>
          <a:srcRect/>
          <a:stretch>
            <a:fillRect/>
          </a:stretch>
        </p:blipFill>
        <p:spPr bwMode="auto">
          <a:xfrm>
            <a:off x="215900" y="2819400"/>
            <a:ext cx="8775700" cy="1477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Multilink PPP</a:t>
            </a:r>
            <a:r>
              <a:rPr lang="en-IN" dirty="0"/>
              <a:t> </a:t>
            </a:r>
          </a:p>
        </p:txBody>
      </p:sp>
      <p:sp>
        <p:nvSpPr>
          <p:cNvPr id="3" name="Content Placeholder 2"/>
          <p:cNvSpPr>
            <a:spLocks noGrp="1"/>
          </p:cNvSpPr>
          <p:nvPr>
            <p:ph idx="1"/>
          </p:nvPr>
        </p:nvSpPr>
        <p:spPr>
          <a:xfrm>
            <a:off x="457200" y="1417638"/>
            <a:ext cx="8458200" cy="5105400"/>
          </a:xfrm>
        </p:spPr>
        <p:txBody>
          <a:bodyPr>
            <a:noAutofit/>
          </a:bodyPr>
          <a:lstStyle/>
          <a:p>
            <a:r>
              <a:rPr lang="en-IN" sz="2200" dirty="0"/>
              <a:t>PPP was originally designed for a single-channel point-to-point physical link. </a:t>
            </a:r>
            <a:endParaRPr lang="en-IN" sz="2200" dirty="0" smtClean="0"/>
          </a:p>
          <a:p>
            <a:r>
              <a:rPr lang="en-IN" sz="2200" dirty="0" smtClean="0"/>
              <a:t>Availability </a:t>
            </a:r>
            <a:r>
              <a:rPr lang="en-IN" sz="2200" dirty="0"/>
              <a:t>of multiple channels in a single point-to-point link motivated the development </a:t>
            </a:r>
            <a:r>
              <a:rPr lang="en-IN" sz="2200" dirty="0" smtClean="0"/>
              <a:t>of Multilink </a:t>
            </a:r>
            <a:r>
              <a:rPr lang="en-IN" sz="2200" dirty="0"/>
              <a:t>PPP. </a:t>
            </a:r>
            <a:endParaRPr lang="en-IN" sz="2200" dirty="0" smtClean="0"/>
          </a:p>
          <a:p>
            <a:r>
              <a:rPr lang="en-IN" sz="2200" dirty="0" smtClean="0"/>
              <a:t>In </a:t>
            </a:r>
            <a:r>
              <a:rPr lang="en-IN" sz="2200" dirty="0"/>
              <a:t>this case, a logical PPP frame is divided into several actual </a:t>
            </a:r>
            <a:r>
              <a:rPr lang="en-IN" sz="2200" dirty="0" smtClean="0"/>
              <a:t>PPP frames</a:t>
            </a:r>
            <a:r>
              <a:rPr lang="en-IN" sz="2200" dirty="0"/>
              <a:t>. </a:t>
            </a:r>
            <a:endParaRPr lang="en-IN" sz="2200" dirty="0" smtClean="0"/>
          </a:p>
          <a:p>
            <a:r>
              <a:rPr lang="en-IN" sz="2200" dirty="0" smtClean="0"/>
              <a:t>A </a:t>
            </a:r>
            <a:r>
              <a:rPr lang="en-IN" sz="2200" dirty="0"/>
              <a:t>segment of the logical frame is carried in the payload of an actual PPP </a:t>
            </a:r>
            <a:r>
              <a:rPr lang="en-IN" sz="2200" dirty="0" smtClean="0"/>
              <a:t>frame</a:t>
            </a:r>
          </a:p>
          <a:p>
            <a:r>
              <a:rPr lang="en-IN" sz="2200" dirty="0" smtClean="0"/>
              <a:t>To </a:t>
            </a:r>
            <a:r>
              <a:rPr lang="en-IN" sz="2200" dirty="0"/>
              <a:t>show that the actual PPP frame is carrying a fragment of a</a:t>
            </a:r>
            <a:r>
              <a:rPr lang="en-IN" sz="2200" dirty="0"/>
              <a:t> </a:t>
            </a:r>
            <a:r>
              <a:rPr lang="en-IN" sz="2200" dirty="0"/>
              <a:t>logical PPP frame, the protocol field is set to Ox003d. </a:t>
            </a:r>
            <a:endParaRPr lang="en-IN" sz="2200" dirty="0" smtClean="0"/>
          </a:p>
          <a:p>
            <a:r>
              <a:rPr lang="en-IN" sz="2200" dirty="0" smtClean="0"/>
              <a:t>This </a:t>
            </a:r>
            <a:r>
              <a:rPr lang="en-IN" sz="2200" dirty="0"/>
              <a:t>new development adds complexity. </a:t>
            </a:r>
            <a:endParaRPr lang="en-IN" sz="2200" dirty="0" smtClean="0"/>
          </a:p>
          <a:p>
            <a:r>
              <a:rPr lang="en-IN" sz="2200" dirty="0" smtClean="0"/>
              <a:t>For </a:t>
            </a:r>
            <a:r>
              <a:rPr lang="en-IN" sz="2200" dirty="0"/>
              <a:t>example, a sequence number needs to be added to the actual PPP frame </a:t>
            </a:r>
            <a:r>
              <a:rPr lang="en-IN" sz="2200" dirty="0" smtClean="0"/>
              <a:t>to show </a:t>
            </a:r>
            <a:r>
              <a:rPr lang="en-IN" sz="2200" dirty="0"/>
              <a:t>a fragment's position in the logical frame.</a:t>
            </a:r>
            <a:r>
              <a:rPr lang="en-IN" sz="2200" dirty="0"/>
              <a:t> </a:t>
            </a:r>
            <a:br>
              <a:rPr lang="en-IN" sz="2200" dirty="0"/>
            </a:br>
            <a:r>
              <a:rPr lang="en-IN" sz="2200" dirty="0"/>
              <a:t/>
            </a:r>
            <a:br>
              <a:rPr lang="en-IN" sz="2200" dirty="0"/>
            </a:br>
            <a:endParaRPr lang="en-IN" sz="2200" dirty="0"/>
          </a:p>
        </p:txBody>
      </p:sp>
    </p:spTree>
    <p:extLst>
      <p:ext uri="{BB962C8B-B14F-4D97-AF65-F5344CB8AC3E}">
        <p14:creationId xmlns:p14="http://schemas.microsoft.com/office/powerpoint/2010/main" val="2683364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Number Placeholder 1"/>
          <p:cNvSpPr>
            <a:spLocks noGrp="1"/>
          </p:cNvSpPr>
          <p:nvPr>
            <p:ph type="sldNum" sz="quarter" idx="10"/>
          </p:nvPr>
        </p:nvSpPr>
        <p:spPr>
          <a:noFill/>
          <a:ln>
            <a:miter lim="800000"/>
            <a:headEnd/>
            <a:tailEnd/>
          </a:ln>
        </p:spPr>
        <p:txBody>
          <a:bodyPr/>
          <a:lstStyle/>
          <a:p>
            <a:r>
              <a:rPr lang="en-US" altLang="en-US"/>
              <a:t>11.</a:t>
            </a:r>
            <a:fld id="{B11B66E9-AE21-46E9-951D-3B31420D8677}" type="slidenum">
              <a:rPr lang="en-US" altLang="en-US"/>
              <a:pPr/>
              <a:t>41</a:t>
            </a:fld>
            <a:endParaRPr lang="en-US" altLang="en-US"/>
          </a:p>
        </p:txBody>
      </p:sp>
      <p:sp>
        <p:nvSpPr>
          <p:cNvPr id="204803"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204804"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204805" name="Text Box 4"/>
          <p:cNvSpPr txBox="1">
            <a:spLocks noChangeArrowheads="1"/>
          </p:cNvSpPr>
          <p:nvPr/>
        </p:nvSpPr>
        <p:spPr bwMode="auto">
          <a:xfrm>
            <a:off x="304800" y="381000"/>
            <a:ext cx="3475038"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11.40  </a:t>
            </a:r>
            <a:r>
              <a:rPr lang="en-US" altLang="en-US" sz="2000" i="1" baseline="0">
                <a:latin typeface="Times New Roman" pitchFamily="18" charset="0"/>
              </a:rPr>
              <a:t>Multilink PPP</a:t>
            </a:r>
          </a:p>
        </p:txBody>
      </p:sp>
      <p:sp>
        <p:nvSpPr>
          <p:cNvPr id="20480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204807" name="Picture 6"/>
          <p:cNvPicPr>
            <a:picLocks noChangeAspect="1" noChangeArrowheads="1"/>
          </p:cNvPicPr>
          <p:nvPr/>
        </p:nvPicPr>
        <p:blipFill>
          <a:blip r:embed="rId3"/>
          <a:srcRect/>
          <a:stretch>
            <a:fillRect/>
          </a:stretch>
        </p:blipFill>
        <p:spPr bwMode="auto">
          <a:xfrm>
            <a:off x="685800" y="1752600"/>
            <a:ext cx="7431088" cy="3565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Number Placeholder 1"/>
          <p:cNvSpPr>
            <a:spLocks noGrp="1"/>
          </p:cNvSpPr>
          <p:nvPr>
            <p:ph type="sldNum" sz="quarter" idx="10"/>
          </p:nvPr>
        </p:nvSpPr>
        <p:spPr>
          <a:noFill/>
          <a:ln>
            <a:miter lim="800000"/>
            <a:headEnd/>
            <a:tailEnd/>
          </a:ln>
        </p:spPr>
        <p:txBody>
          <a:bodyPr/>
          <a:lstStyle/>
          <a:p>
            <a:r>
              <a:rPr lang="en-US" altLang="en-US"/>
              <a:t>11.</a:t>
            </a:r>
            <a:fld id="{E9B4DBCF-2001-4B88-8F23-EF966C31BE92}" type="slidenum">
              <a:rPr lang="en-US" altLang="en-US"/>
              <a:pPr/>
              <a:t>42</a:t>
            </a:fld>
            <a:endParaRPr lang="en-US" altLang="en-US"/>
          </a:p>
        </p:txBody>
      </p:sp>
      <p:sp>
        <p:nvSpPr>
          <p:cNvPr id="2068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68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68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68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68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68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68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6858" name="Rectangle 9"/>
          <p:cNvSpPr>
            <a:spLocks noChangeArrowheads="1"/>
          </p:cNvSpPr>
          <p:nvPr/>
        </p:nvSpPr>
        <p:spPr bwMode="auto">
          <a:xfrm>
            <a:off x="228600" y="1143000"/>
            <a:ext cx="8686800" cy="4789488"/>
          </a:xfrm>
          <a:prstGeom prst="rect">
            <a:avLst/>
          </a:prstGeom>
          <a:solidFill>
            <a:schemeClr val="bg1"/>
          </a:solidFill>
          <a:ln w="9525">
            <a:noFill/>
            <a:miter lim="800000"/>
            <a:headEnd/>
            <a:tailEnd/>
          </a:ln>
          <a:effectLst/>
        </p:spPr>
        <p:txBody>
          <a:bodyPr>
            <a:spAutoFit/>
          </a:bodyPr>
          <a:lstStyle/>
          <a:p>
            <a:pPr algn="just"/>
            <a:r>
              <a:rPr lang="en-US" altLang="en-US" sz="2800" i="1" baseline="0">
                <a:latin typeface="Times New Roman" pitchFamily="18" charset="0"/>
              </a:rPr>
              <a:t>Let us go through the phases followed by a network layer packet as it is transmitted through a PPP connection. Figure 11.41 shows the steps. For simplicity, we assume unidirectional movement of data from the user site to the system site (such as sending an e-mail through an ISP). </a:t>
            </a:r>
          </a:p>
          <a:p>
            <a:pPr algn="just"/>
            <a:endParaRPr lang="en-US" altLang="en-US" sz="2800" i="1" baseline="0">
              <a:latin typeface="Times New Roman" pitchFamily="18" charset="0"/>
            </a:endParaRPr>
          </a:p>
          <a:p>
            <a:pPr algn="just"/>
            <a:r>
              <a:rPr lang="en-US" altLang="en-US" sz="2800" i="1" baseline="0">
                <a:latin typeface="Times New Roman" pitchFamily="18" charset="0"/>
              </a:rPr>
              <a:t>The first two frames show link establishment. We have chosen two options (not shown in the figure): using PAP for authentication and suppressing the address control fields. Frames 3 and 4 are for authentication. Frames 5 and 6 establish the network layer connection using IPCP.</a:t>
            </a:r>
          </a:p>
        </p:txBody>
      </p:sp>
      <p:sp>
        <p:nvSpPr>
          <p:cNvPr id="206859" name="Text Box 11"/>
          <p:cNvSpPr txBox="1">
            <a:spLocks noChangeArrowheads="1"/>
          </p:cNvSpPr>
          <p:nvPr/>
        </p:nvSpPr>
        <p:spPr bwMode="auto">
          <a:xfrm>
            <a:off x="1143000" y="0"/>
            <a:ext cx="2690813" cy="579438"/>
          </a:xfrm>
          <a:prstGeom prst="rect">
            <a:avLst/>
          </a:prstGeom>
          <a:noFill/>
          <a:ln w="9525">
            <a:noFill/>
            <a:miter lim="800000"/>
            <a:headEnd/>
            <a:tailEnd/>
          </a:ln>
          <a:effectLst/>
        </p:spPr>
        <p:txBody>
          <a:bodyPr wrap="none">
            <a:spAutoFit/>
          </a:bodyPr>
          <a:lstStyle/>
          <a:p>
            <a:r>
              <a:rPr lang="en-US" altLang="en-US" i="1" baseline="0">
                <a:solidFill>
                  <a:schemeClr val="hlink"/>
                </a:solidFill>
                <a:latin typeface="Times New Roman" pitchFamily="18" charset="0"/>
              </a:rPr>
              <a:t>Example 11.12</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Number Placeholder 1"/>
          <p:cNvSpPr>
            <a:spLocks noGrp="1"/>
          </p:cNvSpPr>
          <p:nvPr>
            <p:ph type="sldNum" sz="quarter" idx="10"/>
          </p:nvPr>
        </p:nvSpPr>
        <p:spPr>
          <a:noFill/>
          <a:ln>
            <a:miter lim="800000"/>
            <a:headEnd/>
            <a:tailEnd/>
          </a:ln>
        </p:spPr>
        <p:txBody>
          <a:bodyPr/>
          <a:lstStyle/>
          <a:p>
            <a:r>
              <a:rPr lang="en-US" altLang="en-US"/>
              <a:t>11.</a:t>
            </a:r>
            <a:fld id="{51D5D9F8-9575-4E8E-91CC-83A04F72CA54}" type="slidenum">
              <a:rPr lang="en-US" altLang="en-US"/>
              <a:pPr/>
              <a:t>43</a:t>
            </a:fld>
            <a:endParaRPr lang="en-US" altLang="en-US"/>
          </a:p>
        </p:txBody>
      </p:sp>
      <p:sp>
        <p:nvSpPr>
          <p:cNvPr id="2088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89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89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89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89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89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89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ltLang="en-US" sz="2400" b="0" baseline="0">
              <a:latin typeface="Tahoma" pitchFamily="34" charset="0"/>
            </a:endParaRPr>
          </a:p>
        </p:txBody>
      </p:sp>
      <p:sp>
        <p:nvSpPr>
          <p:cNvPr id="208906" name="Rectangle 9"/>
          <p:cNvSpPr>
            <a:spLocks noChangeArrowheads="1"/>
          </p:cNvSpPr>
          <p:nvPr/>
        </p:nvSpPr>
        <p:spPr bwMode="auto">
          <a:xfrm>
            <a:off x="228600" y="1143000"/>
            <a:ext cx="8686800" cy="5216525"/>
          </a:xfrm>
          <a:prstGeom prst="rect">
            <a:avLst/>
          </a:prstGeom>
          <a:solidFill>
            <a:schemeClr val="bg1"/>
          </a:solidFill>
          <a:ln w="9525">
            <a:noFill/>
            <a:miter lim="800000"/>
            <a:headEnd/>
            <a:tailEnd/>
          </a:ln>
          <a:effectLst/>
        </p:spPr>
        <p:txBody>
          <a:bodyPr>
            <a:spAutoFit/>
          </a:bodyPr>
          <a:lstStyle/>
          <a:p>
            <a:pPr algn="just"/>
            <a:r>
              <a:rPr lang="en-US" altLang="en-US" sz="2800" i="1" baseline="0">
                <a:latin typeface="Times New Roman" pitchFamily="18" charset="0"/>
              </a:rPr>
              <a:t>The next several frames show that some IP packets are encapsulated in the PPP frame. The system (receiver) may have been running several network layer protocols, but it knows that the incoming data must be delivered to the IP protocol because the NCP protocol used before the data transfer was IPCP.</a:t>
            </a:r>
          </a:p>
          <a:p>
            <a:endParaRPr lang="en-US" altLang="en-US" sz="2800" i="1" baseline="0">
              <a:latin typeface="Times New Roman" pitchFamily="18" charset="0"/>
            </a:endParaRPr>
          </a:p>
          <a:p>
            <a:pPr algn="just"/>
            <a:r>
              <a:rPr lang="en-US" altLang="en-US" sz="2800" i="1" baseline="0">
                <a:latin typeface="Times New Roman" pitchFamily="18" charset="0"/>
              </a:rPr>
              <a:t>After data transfer, the user then terminates the data link connection, which is acknowledged by the system. Of course the user or the system could have chosen to terminate the network layer IPCP and keep the data link layer running if it wanted to run another NCP protocol.</a:t>
            </a:r>
          </a:p>
        </p:txBody>
      </p:sp>
      <p:sp>
        <p:nvSpPr>
          <p:cNvPr id="208907" name="Text Box 10"/>
          <p:cNvSpPr txBox="1">
            <a:spLocks noChangeArrowheads="1"/>
          </p:cNvSpPr>
          <p:nvPr/>
        </p:nvSpPr>
        <p:spPr bwMode="auto">
          <a:xfrm>
            <a:off x="1143000" y="0"/>
            <a:ext cx="4732338" cy="579438"/>
          </a:xfrm>
          <a:prstGeom prst="rect">
            <a:avLst/>
          </a:prstGeom>
          <a:noFill/>
          <a:ln w="9525">
            <a:noFill/>
            <a:miter lim="800000"/>
            <a:headEnd/>
            <a:tailEnd/>
          </a:ln>
          <a:effectLst/>
        </p:spPr>
        <p:txBody>
          <a:bodyPr wrap="none">
            <a:spAutoFit/>
          </a:bodyPr>
          <a:lstStyle/>
          <a:p>
            <a:r>
              <a:rPr lang="en-US" altLang="en-US" i="1" baseline="0">
                <a:solidFill>
                  <a:schemeClr val="hlink"/>
                </a:solidFill>
                <a:latin typeface="Times New Roman" pitchFamily="18" charset="0"/>
              </a:rPr>
              <a:t>Example 11.12 (continued)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Number Placeholder 1"/>
          <p:cNvSpPr>
            <a:spLocks noGrp="1"/>
          </p:cNvSpPr>
          <p:nvPr>
            <p:ph type="sldNum" sz="quarter" idx="10"/>
          </p:nvPr>
        </p:nvSpPr>
        <p:spPr>
          <a:noFill/>
          <a:ln>
            <a:miter lim="800000"/>
            <a:headEnd/>
            <a:tailEnd/>
          </a:ln>
        </p:spPr>
        <p:txBody>
          <a:bodyPr/>
          <a:lstStyle/>
          <a:p>
            <a:r>
              <a:rPr lang="en-US" altLang="en-US"/>
              <a:t>11.</a:t>
            </a:r>
            <a:fld id="{E25830F2-18D0-4084-979A-F9DE67BCBC48}" type="slidenum">
              <a:rPr lang="en-US" altLang="en-US"/>
              <a:pPr/>
              <a:t>44</a:t>
            </a:fld>
            <a:endParaRPr lang="en-US" altLang="en-US"/>
          </a:p>
        </p:txBody>
      </p:sp>
      <p:sp>
        <p:nvSpPr>
          <p:cNvPr id="210947"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210948"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IN"/>
          </a:p>
        </p:txBody>
      </p:sp>
      <p:sp>
        <p:nvSpPr>
          <p:cNvPr id="210949" name="Text Box 4"/>
          <p:cNvSpPr txBox="1">
            <a:spLocks noChangeArrowheads="1"/>
          </p:cNvSpPr>
          <p:nvPr/>
        </p:nvSpPr>
        <p:spPr bwMode="auto">
          <a:xfrm>
            <a:off x="304800" y="228600"/>
            <a:ext cx="3208338"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11.41  </a:t>
            </a:r>
            <a:r>
              <a:rPr lang="en-US" altLang="en-US" sz="2000" i="1" baseline="0">
                <a:latin typeface="Times New Roman" pitchFamily="18" charset="0"/>
              </a:rPr>
              <a:t>An example</a:t>
            </a:r>
          </a:p>
        </p:txBody>
      </p:sp>
      <p:sp>
        <p:nvSpPr>
          <p:cNvPr id="210950"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IN"/>
          </a:p>
        </p:txBody>
      </p:sp>
      <p:pic>
        <p:nvPicPr>
          <p:cNvPr id="210951" name="Picture 7"/>
          <p:cNvPicPr>
            <a:picLocks noChangeAspect="1" noChangeArrowheads="1"/>
          </p:cNvPicPr>
          <p:nvPr/>
        </p:nvPicPr>
        <p:blipFill>
          <a:blip r:embed="rId3"/>
          <a:srcRect/>
          <a:stretch>
            <a:fillRect/>
          </a:stretch>
        </p:blipFill>
        <p:spPr bwMode="auto">
          <a:xfrm>
            <a:off x="1260475" y="852488"/>
            <a:ext cx="5978525" cy="5395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Number Placeholder 1"/>
          <p:cNvSpPr>
            <a:spLocks noGrp="1"/>
          </p:cNvSpPr>
          <p:nvPr>
            <p:ph type="sldNum" sz="quarter" idx="10"/>
          </p:nvPr>
        </p:nvSpPr>
        <p:spPr>
          <a:noFill/>
          <a:ln>
            <a:miter lim="800000"/>
            <a:headEnd/>
            <a:tailEnd/>
          </a:ln>
        </p:spPr>
        <p:txBody>
          <a:bodyPr/>
          <a:lstStyle/>
          <a:p>
            <a:r>
              <a:rPr lang="en-US" altLang="en-US"/>
              <a:t>11.</a:t>
            </a:r>
            <a:fld id="{7AABE2CA-2EB1-483B-A7C5-7611D2A57D4F}" type="slidenum">
              <a:rPr lang="en-US" altLang="en-US"/>
              <a:pPr/>
              <a:t>45</a:t>
            </a:fld>
            <a:endParaRPr lang="en-US" altLang="en-US"/>
          </a:p>
        </p:txBody>
      </p:sp>
      <p:sp>
        <p:nvSpPr>
          <p:cNvPr id="212995"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212996"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IN"/>
          </a:p>
        </p:txBody>
      </p:sp>
      <p:sp>
        <p:nvSpPr>
          <p:cNvPr id="212997" name="Text Box 4"/>
          <p:cNvSpPr txBox="1">
            <a:spLocks noChangeArrowheads="1"/>
          </p:cNvSpPr>
          <p:nvPr/>
        </p:nvSpPr>
        <p:spPr bwMode="auto">
          <a:xfrm>
            <a:off x="304800" y="228600"/>
            <a:ext cx="4483100"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11.41  </a:t>
            </a:r>
            <a:r>
              <a:rPr lang="en-US" altLang="en-US" sz="2000" i="1" baseline="0">
                <a:latin typeface="Times New Roman" pitchFamily="18" charset="0"/>
              </a:rPr>
              <a:t>An example </a:t>
            </a:r>
            <a:r>
              <a:rPr lang="en-US" altLang="en-US" sz="2000" i="1" baseline="0">
                <a:solidFill>
                  <a:schemeClr val="hlink"/>
                </a:solidFill>
                <a:latin typeface="Times New Roman" pitchFamily="18" charset="0"/>
              </a:rPr>
              <a:t>(continued)</a:t>
            </a:r>
          </a:p>
        </p:txBody>
      </p:sp>
      <p:sp>
        <p:nvSpPr>
          <p:cNvPr id="212998"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IN"/>
          </a:p>
        </p:txBody>
      </p:sp>
      <p:pic>
        <p:nvPicPr>
          <p:cNvPr id="212999" name="Picture 7"/>
          <p:cNvPicPr>
            <a:picLocks noChangeAspect="1" noChangeArrowheads="1"/>
          </p:cNvPicPr>
          <p:nvPr/>
        </p:nvPicPr>
        <p:blipFill>
          <a:blip r:embed="rId3"/>
          <a:srcRect/>
          <a:stretch>
            <a:fillRect/>
          </a:stretch>
        </p:blipFill>
        <p:spPr bwMode="auto">
          <a:xfrm>
            <a:off x="596900" y="1066800"/>
            <a:ext cx="7175500" cy="5043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HDLC Frames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Each frame serves as envelope for transmission of different types of messages.</a:t>
            </a:r>
          </a:p>
          <a:p>
            <a:r>
              <a:rPr lang="en-US" dirty="0" smtClean="0"/>
              <a:t>I-Frame</a:t>
            </a:r>
          </a:p>
          <a:p>
            <a:pPr lvl="1"/>
            <a:r>
              <a:rPr lang="en-US" dirty="0" smtClean="0"/>
              <a:t>Transport user data and control information relating to user data (piggybacking)</a:t>
            </a:r>
          </a:p>
          <a:p>
            <a:r>
              <a:rPr lang="en-US" dirty="0" smtClean="0"/>
              <a:t>S-Frame</a:t>
            </a:r>
          </a:p>
          <a:p>
            <a:pPr lvl="1"/>
            <a:r>
              <a:rPr lang="en-US" dirty="0" smtClean="0"/>
              <a:t>Transport control information</a:t>
            </a:r>
          </a:p>
          <a:p>
            <a:r>
              <a:rPr lang="en-US" dirty="0" smtClean="0"/>
              <a:t>U-Frame</a:t>
            </a:r>
          </a:p>
          <a:p>
            <a:pPr lvl="1"/>
            <a:r>
              <a:rPr lang="en-US" dirty="0" smtClean="0"/>
              <a:t>Reserved for system management</a:t>
            </a:r>
          </a:p>
          <a:p>
            <a:pPr lvl="1"/>
            <a:r>
              <a:rPr lang="en-US" dirty="0" smtClean="0"/>
              <a:t>Manages the link itself</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1"/>
          <p:cNvSpPr>
            <a:spLocks noGrp="1"/>
          </p:cNvSpPr>
          <p:nvPr>
            <p:ph type="sldNum" sz="quarter" idx="10"/>
          </p:nvPr>
        </p:nvSpPr>
        <p:spPr>
          <a:noFill/>
          <a:ln>
            <a:miter lim="800000"/>
            <a:headEnd/>
            <a:tailEnd/>
          </a:ln>
        </p:spPr>
        <p:txBody>
          <a:bodyPr/>
          <a:lstStyle/>
          <a:p>
            <a:r>
              <a:rPr lang="en-US" altLang="en-US"/>
              <a:t>11.</a:t>
            </a:r>
            <a:fld id="{BC574823-EBCF-41FC-89DF-2DFA7E4FB5F2}" type="slidenum">
              <a:rPr lang="en-US" altLang="en-US"/>
              <a:pPr/>
              <a:t>6</a:t>
            </a:fld>
            <a:endParaRPr lang="en-US" altLang="en-US"/>
          </a:p>
        </p:txBody>
      </p:sp>
      <p:sp>
        <p:nvSpPr>
          <p:cNvPr id="157699"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57700"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57701" name="Text Box 4"/>
          <p:cNvSpPr txBox="1">
            <a:spLocks noChangeArrowheads="1"/>
          </p:cNvSpPr>
          <p:nvPr/>
        </p:nvSpPr>
        <p:spPr bwMode="auto">
          <a:xfrm>
            <a:off x="304800" y="381000"/>
            <a:ext cx="3448050" cy="457200"/>
          </a:xfrm>
          <a:prstGeom prst="rect">
            <a:avLst/>
          </a:prstGeom>
          <a:noFill/>
          <a:ln w="9525">
            <a:noFill/>
            <a:miter lim="800000"/>
            <a:headEnd/>
            <a:tailEnd/>
          </a:ln>
          <a:effectLst/>
        </p:spPr>
        <p:txBody>
          <a:bodyPr wrap="none">
            <a:spAutoFit/>
          </a:bodyPr>
          <a:lstStyle/>
          <a:p>
            <a:r>
              <a:rPr lang="en-US" altLang="en-US" sz="2400" baseline="0">
                <a:solidFill>
                  <a:schemeClr val="folHlink"/>
                </a:solidFill>
                <a:latin typeface="Times New Roman" pitchFamily="18" charset="0"/>
              </a:rPr>
              <a:t>Figure 11.27  </a:t>
            </a:r>
            <a:r>
              <a:rPr lang="en-US" altLang="en-US" sz="2000" i="1" baseline="0">
                <a:latin typeface="Times New Roman" pitchFamily="18" charset="0"/>
              </a:rPr>
              <a:t>HDLC frames</a:t>
            </a:r>
          </a:p>
        </p:txBody>
      </p:sp>
      <p:sp>
        <p:nvSpPr>
          <p:cNvPr id="15770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57703" name="Picture 6"/>
          <p:cNvPicPr>
            <a:picLocks noChangeAspect="1" noChangeArrowheads="1"/>
          </p:cNvPicPr>
          <p:nvPr/>
        </p:nvPicPr>
        <p:blipFill>
          <a:blip r:embed="rId3"/>
          <a:srcRect/>
          <a:stretch>
            <a:fillRect/>
          </a:stretch>
        </p:blipFill>
        <p:spPr bwMode="auto">
          <a:xfrm>
            <a:off x="136525" y="1752600"/>
            <a:ext cx="8702675" cy="3843338"/>
          </a:xfrm>
          <a:prstGeom prst="rect">
            <a:avLst/>
          </a:prstGeom>
          <a:noFill/>
          <a:ln w="9525">
            <a:noFill/>
            <a:miter lim="800000"/>
            <a:headEnd/>
            <a:tailEnd/>
          </a:ln>
          <a:effectLst/>
        </p:spPr>
      </p:pic>
      <p:sp>
        <p:nvSpPr>
          <p:cNvPr id="8" name="Rounded Rectangular Callout 7"/>
          <p:cNvSpPr/>
          <p:nvPr/>
        </p:nvSpPr>
        <p:spPr>
          <a:xfrm>
            <a:off x="228600" y="228600"/>
            <a:ext cx="2971800" cy="1143000"/>
          </a:xfrm>
          <a:prstGeom prst="wedgeRoundRectCallout">
            <a:avLst>
              <a:gd name="adj1" fmla="val -6219"/>
              <a:gd name="adj2" fmla="val 8348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8-bit sequence 01111110 identifies beginning and end of a frame and serves as synchronization pattern</a:t>
            </a:r>
            <a:endParaRPr lang="en-IN" b="1" dirty="0"/>
          </a:p>
        </p:txBody>
      </p:sp>
      <p:sp>
        <p:nvSpPr>
          <p:cNvPr id="9" name="Rounded Rectangular Callout 8"/>
          <p:cNvSpPr/>
          <p:nvPr/>
        </p:nvSpPr>
        <p:spPr>
          <a:xfrm>
            <a:off x="1524000" y="3505200"/>
            <a:ext cx="7391400" cy="2819400"/>
          </a:xfrm>
          <a:prstGeom prst="wedgeRoundRectCallout">
            <a:avLst>
              <a:gd name="adj1" fmla="val -39796"/>
              <a:gd name="adj2" fmla="val -7824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buFont typeface="Arial" pitchFamily="34" charset="0"/>
              <a:buChar char="•"/>
            </a:pPr>
            <a:r>
              <a:rPr lang="en-US" b="1" dirty="0" smtClean="0"/>
              <a:t> If Primary created frame, this field contains </a:t>
            </a:r>
            <a:r>
              <a:rPr lang="en-US" b="1" i="1" dirty="0" smtClean="0"/>
              <a:t>receiver’s </a:t>
            </a:r>
            <a:r>
              <a:rPr lang="en-US" b="1" dirty="0" smtClean="0"/>
              <a:t>address. </a:t>
            </a:r>
          </a:p>
          <a:p>
            <a:pPr algn="just">
              <a:buFont typeface="Arial" pitchFamily="34" charset="0"/>
              <a:buChar char="•"/>
            </a:pPr>
            <a:r>
              <a:rPr lang="en-US" b="1" dirty="0" smtClean="0"/>
              <a:t> If created by Secondary, it contains </a:t>
            </a:r>
            <a:r>
              <a:rPr lang="en-US" b="1" i="1" dirty="0" smtClean="0"/>
              <a:t>sender’s</a:t>
            </a:r>
            <a:r>
              <a:rPr lang="en-US" b="1" dirty="0" smtClean="0"/>
              <a:t> address. </a:t>
            </a:r>
          </a:p>
          <a:p>
            <a:pPr algn="just">
              <a:buFont typeface="Arial" pitchFamily="34" charset="0"/>
              <a:buChar char="•"/>
            </a:pPr>
            <a:r>
              <a:rPr lang="en-US" b="1" dirty="0" smtClean="0"/>
              <a:t> Can be 1 to several bytes long. </a:t>
            </a:r>
          </a:p>
          <a:p>
            <a:pPr algn="just">
              <a:buFont typeface="Arial" pitchFamily="34" charset="0"/>
              <a:buChar char="•"/>
            </a:pPr>
            <a:r>
              <a:rPr lang="en-US" b="1" dirty="0" smtClean="0"/>
              <a:t> If one byte, 7-bits are used for 128 addresses last bit denotes size of the address.  </a:t>
            </a:r>
          </a:p>
          <a:p>
            <a:pPr algn="just">
              <a:buFont typeface="Arial" pitchFamily="34" charset="0"/>
              <a:buChar char="•"/>
            </a:pPr>
            <a:r>
              <a:rPr lang="en-US" b="1" dirty="0" smtClean="0"/>
              <a:t> If 1 byte, last bit is 1. </a:t>
            </a:r>
          </a:p>
          <a:p>
            <a:pPr algn="just">
              <a:buFont typeface="Arial" pitchFamily="34" charset="0"/>
              <a:buChar char="•"/>
            </a:pPr>
            <a:r>
              <a:rPr lang="en-US" b="1" dirty="0" smtClean="0"/>
              <a:t>If more than 1 byte, all bytes except the last byte will have the bit as 0. </a:t>
            </a:r>
          </a:p>
          <a:p>
            <a:pPr algn="just">
              <a:buFont typeface="Arial" pitchFamily="34" charset="0"/>
              <a:buChar char="•"/>
            </a:pPr>
            <a:r>
              <a:rPr lang="en-US" b="1" dirty="0" smtClean="0"/>
              <a:t>Last byte will have the bit as 1.</a:t>
            </a:r>
            <a:endParaRPr lang="en-IN" b="1" dirty="0"/>
          </a:p>
        </p:txBody>
      </p:sp>
      <p:sp>
        <p:nvSpPr>
          <p:cNvPr id="10" name="Rounded Rectangular Callout 9"/>
          <p:cNvSpPr/>
          <p:nvPr/>
        </p:nvSpPr>
        <p:spPr>
          <a:xfrm>
            <a:off x="4343400" y="228600"/>
            <a:ext cx="2971800" cy="1066800"/>
          </a:xfrm>
          <a:prstGeom prst="wedgeRoundRectCallout">
            <a:avLst>
              <a:gd name="adj1" fmla="val 34653"/>
              <a:gd name="adj2" fmla="val 11027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Error Detection Field.</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Field</a:t>
            </a:r>
            <a:endParaRPr lang="en-IN" dirty="0"/>
          </a:p>
        </p:txBody>
      </p:sp>
      <p:sp>
        <p:nvSpPr>
          <p:cNvPr id="3" name="Content Placeholder 2"/>
          <p:cNvSpPr>
            <a:spLocks noGrp="1"/>
          </p:cNvSpPr>
          <p:nvPr>
            <p:ph idx="1"/>
          </p:nvPr>
        </p:nvSpPr>
        <p:spPr/>
        <p:txBody>
          <a:bodyPr/>
          <a:lstStyle/>
          <a:p>
            <a:r>
              <a:rPr lang="en-US" dirty="0" smtClean="0"/>
              <a:t>Determines the type of frame and defines its functionality</a:t>
            </a:r>
          </a:p>
          <a:p>
            <a:r>
              <a:rPr lang="en-US" dirty="0" smtClean="0"/>
              <a:t>I-Frames:</a:t>
            </a:r>
          </a:p>
          <a:p>
            <a:pPr lvl="1"/>
            <a:r>
              <a:rPr lang="en-US" dirty="0" smtClean="0"/>
              <a:t>Designed to carry user data from network layer</a:t>
            </a:r>
          </a:p>
          <a:p>
            <a:pPr lvl="1"/>
            <a:r>
              <a:rPr lang="en-US" dirty="0" smtClean="0"/>
              <a:t>Include flow and error control info (piggybacking)</a:t>
            </a:r>
          </a:p>
          <a:p>
            <a:pPr lvl="1"/>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1"/>
          <p:cNvSpPr>
            <a:spLocks noGrp="1"/>
          </p:cNvSpPr>
          <p:nvPr>
            <p:ph type="sldNum" sz="quarter" idx="10"/>
          </p:nvPr>
        </p:nvSpPr>
        <p:spPr>
          <a:noFill/>
          <a:ln>
            <a:miter lim="800000"/>
            <a:headEnd/>
            <a:tailEnd/>
          </a:ln>
        </p:spPr>
        <p:txBody>
          <a:bodyPr/>
          <a:lstStyle/>
          <a:p>
            <a:r>
              <a:rPr lang="en-US" altLang="en-US"/>
              <a:t>11.</a:t>
            </a:r>
            <a:fld id="{F9DB7954-1383-48F6-8BE3-4C478696B5B7}" type="slidenum">
              <a:rPr lang="en-US" altLang="en-US"/>
              <a:pPr/>
              <a:t>8</a:t>
            </a:fld>
            <a:endParaRPr lang="en-US" altLang="en-US"/>
          </a:p>
        </p:txBody>
      </p:sp>
      <p:sp>
        <p:nvSpPr>
          <p:cNvPr id="159747"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IN"/>
          </a:p>
        </p:txBody>
      </p:sp>
      <p:sp>
        <p:nvSpPr>
          <p:cNvPr id="159748"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IN"/>
          </a:p>
        </p:txBody>
      </p:sp>
      <p:sp>
        <p:nvSpPr>
          <p:cNvPr id="159749" name="Text Box 4"/>
          <p:cNvSpPr txBox="1">
            <a:spLocks noChangeArrowheads="1"/>
          </p:cNvSpPr>
          <p:nvPr/>
        </p:nvSpPr>
        <p:spPr bwMode="auto">
          <a:xfrm>
            <a:off x="304800" y="381000"/>
            <a:ext cx="8422690" cy="523220"/>
          </a:xfrm>
          <a:prstGeom prst="rect">
            <a:avLst/>
          </a:prstGeom>
          <a:noFill/>
          <a:ln w="9525">
            <a:noFill/>
            <a:miter lim="800000"/>
            <a:headEnd/>
            <a:tailEnd/>
          </a:ln>
          <a:effectLst/>
        </p:spPr>
        <p:txBody>
          <a:bodyPr wrap="none">
            <a:spAutoFit/>
          </a:bodyPr>
          <a:lstStyle/>
          <a:p>
            <a:r>
              <a:rPr lang="en-US" altLang="en-US" sz="2800" b="1" baseline="0" dirty="0">
                <a:solidFill>
                  <a:schemeClr val="folHlink"/>
                </a:solidFill>
                <a:latin typeface="Times New Roman" pitchFamily="18" charset="0"/>
              </a:rPr>
              <a:t>Figure 11.28  </a:t>
            </a:r>
            <a:r>
              <a:rPr lang="en-US" altLang="en-US" sz="2400" b="1" i="1" baseline="0" dirty="0">
                <a:latin typeface="Times New Roman" pitchFamily="18" charset="0"/>
              </a:rPr>
              <a:t>Control field format for the different frame types</a:t>
            </a:r>
          </a:p>
        </p:txBody>
      </p:sp>
      <p:sp>
        <p:nvSpPr>
          <p:cNvPr id="15975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IN"/>
          </a:p>
        </p:txBody>
      </p:sp>
      <p:pic>
        <p:nvPicPr>
          <p:cNvPr id="159751" name="Picture 6"/>
          <p:cNvPicPr>
            <a:picLocks noChangeAspect="1" noChangeArrowheads="1"/>
          </p:cNvPicPr>
          <p:nvPr/>
        </p:nvPicPr>
        <p:blipFill>
          <a:blip r:embed="rId3"/>
          <a:srcRect/>
          <a:stretch>
            <a:fillRect/>
          </a:stretch>
        </p:blipFill>
        <p:spPr bwMode="auto">
          <a:xfrm>
            <a:off x="2225675" y="2025650"/>
            <a:ext cx="4479925" cy="3079750"/>
          </a:xfrm>
          <a:prstGeom prst="rect">
            <a:avLst/>
          </a:prstGeom>
          <a:noFill/>
          <a:ln w="9525">
            <a:noFill/>
            <a:miter lim="800000"/>
            <a:headEnd/>
            <a:tailEnd/>
          </a:ln>
          <a:effectLst/>
        </p:spPr>
      </p:pic>
      <p:sp>
        <p:nvSpPr>
          <p:cNvPr id="8" name="Rounded Rectangular Callout 7"/>
          <p:cNvSpPr/>
          <p:nvPr/>
        </p:nvSpPr>
        <p:spPr>
          <a:xfrm>
            <a:off x="381000" y="1143000"/>
            <a:ext cx="2133600" cy="609600"/>
          </a:xfrm>
          <a:prstGeom prst="wedgeRoundRectCallout">
            <a:avLst>
              <a:gd name="adj1" fmla="val 39589"/>
              <a:gd name="adj2" fmla="val 10430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Defines the Type of Frame</a:t>
            </a:r>
            <a:endParaRPr lang="en-IN" b="1" dirty="0"/>
          </a:p>
        </p:txBody>
      </p:sp>
      <p:sp>
        <p:nvSpPr>
          <p:cNvPr id="9" name="Right Brace 8"/>
          <p:cNvSpPr/>
          <p:nvPr/>
        </p:nvSpPr>
        <p:spPr>
          <a:xfrm rot="16200000">
            <a:off x="3086100" y="1028700"/>
            <a:ext cx="457200" cy="1295400"/>
          </a:xfrm>
          <a:prstGeom prst="rightBrace">
            <a:avLst>
              <a:gd name="adj1" fmla="val 8333"/>
              <a:gd name="adj2" fmla="val 511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10" name="Rounded Rectangular Callout 9"/>
          <p:cNvSpPr/>
          <p:nvPr/>
        </p:nvSpPr>
        <p:spPr>
          <a:xfrm>
            <a:off x="3758381" y="533400"/>
            <a:ext cx="1755058" cy="838200"/>
          </a:xfrm>
          <a:prstGeom prst="wedgeRoundRectCallout">
            <a:avLst>
              <a:gd name="adj1" fmla="val -75165"/>
              <a:gd name="adj2" fmla="val 7479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Define sequence no. of the frame</a:t>
            </a:r>
            <a:endParaRPr lang="en-IN" b="1" dirty="0"/>
          </a:p>
        </p:txBody>
      </p:sp>
      <p:sp>
        <p:nvSpPr>
          <p:cNvPr id="11" name="Right Brace 10"/>
          <p:cNvSpPr/>
          <p:nvPr/>
        </p:nvSpPr>
        <p:spPr>
          <a:xfrm rot="16200000">
            <a:off x="4762500" y="1104900"/>
            <a:ext cx="457200" cy="1295400"/>
          </a:xfrm>
          <a:prstGeom prst="rightBrace">
            <a:avLst>
              <a:gd name="adj1" fmla="val 8333"/>
              <a:gd name="adj2" fmla="val 511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12" name="Rounded Rectangular Callout 11"/>
          <p:cNvSpPr/>
          <p:nvPr/>
        </p:nvSpPr>
        <p:spPr>
          <a:xfrm>
            <a:off x="6110747" y="914400"/>
            <a:ext cx="2089355" cy="838200"/>
          </a:xfrm>
          <a:prstGeom prst="wedgeRoundRectCallout">
            <a:avLst>
              <a:gd name="adj1" fmla="val -106603"/>
              <a:gd name="adj2" fmla="val 3587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ACK No. when piggybacking is used</a:t>
            </a:r>
            <a:endParaRPr lang="en-IN" b="1" dirty="0"/>
          </a:p>
        </p:txBody>
      </p:sp>
      <p:sp>
        <p:nvSpPr>
          <p:cNvPr id="13" name="Rounded Rectangular Callout 12"/>
          <p:cNvSpPr/>
          <p:nvPr/>
        </p:nvSpPr>
        <p:spPr>
          <a:xfrm>
            <a:off x="6553200" y="2438400"/>
            <a:ext cx="2590800" cy="1676400"/>
          </a:xfrm>
          <a:prstGeom prst="wedgeRoundRectCallout">
            <a:avLst>
              <a:gd name="adj1" fmla="val -144577"/>
              <a:gd name="adj2" fmla="val -4897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Has meaning only if value is 1. Means </a:t>
            </a:r>
            <a:r>
              <a:rPr lang="en-US" b="1" i="1" dirty="0" smtClean="0"/>
              <a:t>poll</a:t>
            </a:r>
            <a:r>
              <a:rPr lang="en-US" b="1" dirty="0" smtClean="0"/>
              <a:t> when sent from P to S. Means </a:t>
            </a:r>
            <a:r>
              <a:rPr lang="en-US" b="1" i="1" dirty="0" smtClean="0"/>
              <a:t>final</a:t>
            </a:r>
            <a:r>
              <a:rPr lang="en-US" b="1" dirty="0" smtClean="0"/>
              <a:t> when sent from S to P</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9"/>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Field</a:t>
            </a:r>
            <a:endParaRPr lang="en-IN" dirty="0"/>
          </a:p>
        </p:txBody>
      </p:sp>
      <p:sp>
        <p:nvSpPr>
          <p:cNvPr id="3" name="Content Placeholder 2"/>
          <p:cNvSpPr>
            <a:spLocks noGrp="1"/>
          </p:cNvSpPr>
          <p:nvPr>
            <p:ph idx="1"/>
          </p:nvPr>
        </p:nvSpPr>
        <p:spPr/>
        <p:txBody>
          <a:bodyPr/>
          <a:lstStyle/>
          <a:p>
            <a:r>
              <a:rPr lang="en-US" dirty="0" smtClean="0"/>
              <a:t>Determines the type of frame and defines its functionality</a:t>
            </a:r>
          </a:p>
          <a:p>
            <a:r>
              <a:rPr lang="en-US" dirty="0" smtClean="0"/>
              <a:t>I-Frames:</a:t>
            </a:r>
          </a:p>
          <a:p>
            <a:pPr lvl="1"/>
            <a:r>
              <a:rPr lang="en-US" dirty="0" smtClean="0"/>
              <a:t>Designed to carry user data from network layer</a:t>
            </a:r>
          </a:p>
          <a:p>
            <a:pPr lvl="1"/>
            <a:r>
              <a:rPr lang="en-US" dirty="0" smtClean="0"/>
              <a:t>Include flow and error control info (piggybacking)</a:t>
            </a:r>
          </a:p>
          <a:p>
            <a:r>
              <a:rPr lang="en-US" dirty="0" smtClean="0"/>
              <a:t>S-Frames:</a:t>
            </a:r>
          </a:p>
          <a:p>
            <a:pPr lvl="1"/>
            <a:r>
              <a:rPr lang="en-US" dirty="0" smtClean="0"/>
              <a:t>Supervisory frames. Control flow and error when piggybacking not possible</a:t>
            </a:r>
          </a:p>
          <a:p>
            <a:pPr lvl="1"/>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2311</Words>
  <Application>Microsoft Office PowerPoint</Application>
  <PresentationFormat>On-screen Show (4:3)</PresentationFormat>
  <Paragraphs>259</Paragraphs>
  <Slides>45</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Tahoma</vt:lpstr>
      <vt:lpstr>Times</vt:lpstr>
      <vt:lpstr>Times New Roman</vt:lpstr>
      <vt:lpstr>Office Theme</vt:lpstr>
      <vt:lpstr>HDLC and PPP</vt:lpstr>
      <vt:lpstr>PowerPoint Presentation</vt:lpstr>
      <vt:lpstr>PowerPoint Presentation</vt:lpstr>
      <vt:lpstr>PowerPoint Presentation</vt:lpstr>
      <vt:lpstr>HDLC Frames</vt:lpstr>
      <vt:lpstr>PowerPoint Presentation</vt:lpstr>
      <vt:lpstr>Control Field</vt:lpstr>
      <vt:lpstr>PowerPoint Presentation</vt:lpstr>
      <vt:lpstr>Control Field</vt:lpstr>
      <vt:lpstr>PowerPoint Presentation</vt:lpstr>
      <vt:lpstr>Control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PPP Services</vt:lpstr>
      <vt:lpstr>PPP Services</vt:lpstr>
      <vt:lpstr>PowerPoint Presentation</vt:lpstr>
      <vt:lpstr>PowerPoint Presentation</vt:lpstr>
      <vt:lpstr>PowerPoint Presentation</vt:lpstr>
      <vt:lpstr>PowerPoint Presentation</vt:lpstr>
      <vt:lpstr>PowerPoint Presentation</vt:lpstr>
      <vt:lpstr>PowerPoint Presentation</vt:lpstr>
      <vt:lpstr>Authentication Protocols </vt:lpstr>
      <vt:lpstr>Password Authentication Protocol (PAP)</vt:lpstr>
      <vt:lpstr>PowerPoint Presentation</vt:lpstr>
      <vt:lpstr>Challenge Handshake Authentication Protocol (CHAP) </vt:lpstr>
      <vt:lpstr>Challenge Handshake Authentication Protocol (CHAP) </vt:lpstr>
      <vt:lpstr>PowerPoint Presentation</vt:lpstr>
      <vt:lpstr>Network Control Protocols </vt:lpstr>
      <vt:lpstr>Internet Protocol Control Protocol (IPCP) </vt:lpstr>
      <vt:lpstr>PowerPoint Presentation</vt:lpstr>
      <vt:lpstr>PowerPoint Presentation</vt:lpstr>
      <vt:lpstr>Multilink PPP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HDLC and PPP</dc:title>
  <dc:creator>Anindita</dc:creator>
  <cp:lastModifiedBy>PRALAY KUNDU</cp:lastModifiedBy>
  <cp:revision>26</cp:revision>
  <dcterms:created xsi:type="dcterms:W3CDTF">2006-08-16T00:00:00Z</dcterms:created>
  <dcterms:modified xsi:type="dcterms:W3CDTF">2018-03-12T15:24:18Z</dcterms:modified>
</cp:coreProperties>
</file>