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3" r:id="rId23"/>
    <p:sldId id="284" r:id="rId24"/>
    <p:sldId id="285" r:id="rId25"/>
    <p:sldId id="286" r:id="rId26"/>
    <p:sldId id="287" r:id="rId27"/>
    <p:sldId id="288" r:id="rId28"/>
    <p:sldId id="289" r:id="rId29"/>
    <p:sldId id="292" r:id="rId30"/>
    <p:sldId id="293" r:id="rId31"/>
    <p:sldId id="290" r:id="rId32"/>
    <p:sldId id="291" r:id="rId33"/>
    <p:sldId id="278" r:id="rId34"/>
    <p:sldId id="279" r:id="rId35"/>
    <p:sldId id="280" r:id="rId36"/>
    <p:sldId id="281" r:id="rId37"/>
    <p:sldId id="2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Address Translation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Reverse ARP (RARP</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r>
              <a:rPr lang="en-IN" dirty="0" smtClean="0"/>
              <a:t>Used </a:t>
            </a:r>
            <a:r>
              <a:rPr lang="en-IN" dirty="0" smtClean="0"/>
              <a:t>by a computer </a:t>
            </a:r>
            <a:r>
              <a:rPr lang="en-IN" dirty="0" smtClean="0"/>
              <a:t>to </a:t>
            </a:r>
            <a:r>
              <a:rPr lang="en-IN" dirty="0" smtClean="0"/>
              <a:t>find out its own IP address. </a:t>
            </a:r>
            <a:endParaRPr lang="en-IN" dirty="0" smtClean="0"/>
          </a:p>
          <a:p>
            <a:r>
              <a:rPr lang="en-IN" dirty="0" smtClean="0"/>
              <a:t>It </a:t>
            </a:r>
            <a:r>
              <a:rPr lang="en-IN" dirty="0" smtClean="0"/>
              <a:t>involves the following steps: </a:t>
            </a:r>
            <a:endParaRPr lang="en-IN" dirty="0" smtClean="0"/>
          </a:p>
          <a:p>
            <a:pPr lvl="1"/>
            <a:r>
              <a:rPr lang="en-IN" dirty="0" smtClean="0"/>
              <a:t>Host </a:t>
            </a:r>
            <a:r>
              <a:rPr lang="en-IN" dirty="0" smtClean="0"/>
              <a:t>A broadcasts a RARP request specifying itself as the target </a:t>
            </a:r>
            <a:endParaRPr lang="en-IN" dirty="0" smtClean="0"/>
          </a:p>
          <a:p>
            <a:pPr lvl="1"/>
            <a:r>
              <a:rPr lang="en-IN" dirty="0" smtClean="0"/>
              <a:t>RARP </a:t>
            </a:r>
            <a:r>
              <a:rPr lang="en-IN" dirty="0" smtClean="0"/>
              <a:t>server responds with the reply directly to host A </a:t>
            </a:r>
            <a:endParaRPr lang="en-IN" dirty="0" smtClean="0"/>
          </a:p>
          <a:p>
            <a:pPr lvl="1"/>
            <a:r>
              <a:rPr lang="en-IN" dirty="0" smtClean="0"/>
              <a:t>Host </a:t>
            </a:r>
            <a:r>
              <a:rPr lang="en-IN" dirty="0" smtClean="0"/>
              <a:t>A preserves the IP address in its main memory for future use until it reboots</a:t>
            </a:r>
            <a:br>
              <a:rPr lang="en-IN" dirty="0" smtClean="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3554" name="Picture 2" descr="Image result for RARP images"/>
          <p:cNvPicPr>
            <a:picLocks noChangeAspect="1" noChangeArrowheads="1"/>
          </p:cNvPicPr>
          <p:nvPr/>
        </p:nvPicPr>
        <p:blipFill>
          <a:blip r:embed="rId2"/>
          <a:srcRect/>
          <a:stretch>
            <a:fillRect/>
          </a:stretch>
        </p:blipFill>
        <p:spPr bwMode="auto">
          <a:xfrm>
            <a:off x="0" y="0"/>
            <a:ext cx="9144000" cy="686516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ICMP: Purpose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To make efficient use of the network resources, </a:t>
            </a:r>
            <a:r>
              <a:rPr lang="en-IN" dirty="0" smtClean="0">
                <a:solidFill>
                  <a:srgbClr val="FF0000"/>
                </a:solidFill>
              </a:rPr>
              <a:t>IP was designed to provide unreliable and connectionless</a:t>
            </a:r>
            <a:r>
              <a:rPr lang="en-IN" dirty="0" smtClean="0"/>
              <a:t> best-effort datagram delivery service. </a:t>
            </a:r>
            <a:endParaRPr lang="en-IN" dirty="0" smtClean="0"/>
          </a:p>
          <a:p>
            <a:r>
              <a:rPr lang="en-IN" dirty="0" smtClean="0"/>
              <a:t>As </a:t>
            </a:r>
            <a:r>
              <a:rPr lang="en-IN" dirty="0" smtClean="0"/>
              <a:t>a consequence, </a:t>
            </a:r>
            <a:r>
              <a:rPr lang="en-IN" dirty="0" smtClean="0">
                <a:solidFill>
                  <a:srgbClr val="0000FF"/>
                </a:solidFill>
              </a:rPr>
              <a:t>IP has no error-control mechanism</a:t>
            </a:r>
            <a:r>
              <a:rPr lang="en-IN" dirty="0" smtClean="0"/>
              <a:t> and also </a:t>
            </a:r>
            <a:r>
              <a:rPr lang="en-IN" dirty="0" smtClean="0">
                <a:solidFill>
                  <a:srgbClr val="0000FF"/>
                </a:solidFill>
              </a:rPr>
              <a:t>lacks mechanism for host and management queries</a:t>
            </a:r>
            <a:r>
              <a:rPr lang="en-IN" dirty="0" smtClean="0"/>
              <a:t>. </a:t>
            </a:r>
            <a:endParaRPr lang="en-IN" dirty="0" smtClean="0"/>
          </a:p>
          <a:p>
            <a:r>
              <a:rPr lang="en-IN" dirty="0" smtClean="0"/>
              <a:t>A </a:t>
            </a:r>
            <a:r>
              <a:rPr lang="en-IN" dirty="0" smtClean="0"/>
              <a:t>companion </a:t>
            </a:r>
            <a:r>
              <a:rPr lang="en-IN" dirty="0" smtClean="0"/>
              <a:t>protocol, which </a:t>
            </a:r>
            <a:r>
              <a:rPr lang="en-IN" dirty="0" smtClean="0">
                <a:solidFill>
                  <a:srgbClr val="FF0000"/>
                </a:solidFill>
              </a:rPr>
              <a:t>operates in the Network Layer</a:t>
            </a:r>
            <a:r>
              <a:rPr lang="en-IN" dirty="0" smtClean="0"/>
              <a:t> too, known </a:t>
            </a:r>
            <a:r>
              <a:rPr lang="en-IN" dirty="0" smtClean="0">
                <a:solidFill>
                  <a:srgbClr val="0000FF"/>
                </a:solidFill>
              </a:rPr>
              <a:t>as </a:t>
            </a:r>
            <a:r>
              <a:rPr lang="en-IN" i="1" dirty="0" smtClean="0">
                <a:solidFill>
                  <a:srgbClr val="0000FF"/>
                </a:solidFill>
              </a:rPr>
              <a:t>Internet Control Message Protocol </a:t>
            </a:r>
            <a:r>
              <a:rPr lang="en-IN" dirty="0" smtClean="0">
                <a:solidFill>
                  <a:srgbClr val="0000FF"/>
                </a:solidFill>
              </a:rPr>
              <a:t>(ICMP), </a:t>
            </a:r>
            <a:r>
              <a:rPr lang="en-IN" dirty="0" smtClean="0"/>
              <a:t>has been designed to </a:t>
            </a:r>
            <a:r>
              <a:rPr lang="en-IN" dirty="0" smtClean="0">
                <a:solidFill>
                  <a:srgbClr val="FF0000"/>
                </a:solidFill>
              </a:rPr>
              <a:t>compensate these two deficiencies</a:t>
            </a:r>
            <a:r>
              <a:rPr lang="en-IN" dirty="0" smtClean="0"/>
              <a:t>. </a:t>
            </a:r>
            <a:endParaRPr lang="en-I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ICMP</a:t>
            </a:r>
            <a:endParaRPr lang="en-IN"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IN" dirty="0" smtClean="0"/>
              <a:t>ICMP </a:t>
            </a:r>
            <a:r>
              <a:rPr lang="en-IN" dirty="0" smtClean="0"/>
              <a:t>messages can be broadly divided into two broad categories: </a:t>
            </a:r>
            <a:endParaRPr lang="en-IN" dirty="0" smtClean="0"/>
          </a:p>
          <a:p>
            <a:pPr lvl="1"/>
            <a:r>
              <a:rPr lang="en-IN" dirty="0" smtClean="0"/>
              <a:t>Error </a:t>
            </a:r>
            <a:r>
              <a:rPr lang="en-IN" dirty="0" smtClean="0"/>
              <a:t>reporting Messages: </a:t>
            </a:r>
            <a:endParaRPr lang="en-IN" dirty="0" smtClean="0"/>
          </a:p>
          <a:p>
            <a:pPr lvl="2"/>
            <a:r>
              <a:rPr lang="en-IN" dirty="0" smtClean="0"/>
              <a:t>Destination </a:t>
            </a:r>
            <a:r>
              <a:rPr lang="en-IN" dirty="0" smtClean="0"/>
              <a:t>unreachable, </a:t>
            </a:r>
            <a:endParaRPr lang="en-IN" dirty="0" smtClean="0"/>
          </a:p>
          <a:p>
            <a:pPr lvl="2"/>
            <a:r>
              <a:rPr lang="en-IN" dirty="0" smtClean="0"/>
              <a:t>Time </a:t>
            </a:r>
            <a:r>
              <a:rPr lang="en-IN" dirty="0" smtClean="0"/>
              <a:t>exceeded, </a:t>
            </a:r>
            <a:endParaRPr lang="en-IN" dirty="0" smtClean="0"/>
          </a:p>
          <a:p>
            <a:pPr lvl="2"/>
            <a:r>
              <a:rPr lang="en-IN" dirty="0" smtClean="0"/>
              <a:t>Source </a:t>
            </a:r>
            <a:r>
              <a:rPr lang="en-IN" dirty="0" smtClean="0"/>
              <a:t>quench, </a:t>
            </a:r>
            <a:endParaRPr lang="en-IN" dirty="0" smtClean="0"/>
          </a:p>
          <a:p>
            <a:pPr lvl="2"/>
            <a:r>
              <a:rPr lang="en-IN" dirty="0" smtClean="0"/>
              <a:t>Parameter </a:t>
            </a:r>
            <a:r>
              <a:rPr lang="en-IN" dirty="0" smtClean="0"/>
              <a:t>problems, </a:t>
            </a:r>
            <a:endParaRPr lang="en-IN" dirty="0" smtClean="0"/>
          </a:p>
          <a:p>
            <a:pPr lvl="2"/>
            <a:r>
              <a:rPr lang="en-IN" dirty="0" smtClean="0"/>
              <a:t>Redirect </a:t>
            </a:r>
          </a:p>
          <a:p>
            <a:pPr lvl="1"/>
            <a:r>
              <a:rPr lang="en-IN" dirty="0" smtClean="0"/>
              <a:t>Query</a:t>
            </a:r>
            <a:r>
              <a:rPr lang="en-IN" dirty="0" smtClean="0"/>
              <a:t>: </a:t>
            </a:r>
            <a:endParaRPr lang="en-IN" dirty="0" smtClean="0"/>
          </a:p>
          <a:p>
            <a:pPr lvl="2"/>
            <a:r>
              <a:rPr lang="en-IN" dirty="0" smtClean="0"/>
              <a:t>Echo </a:t>
            </a:r>
            <a:r>
              <a:rPr lang="en-IN" dirty="0" smtClean="0"/>
              <a:t>request and reply, </a:t>
            </a:r>
            <a:endParaRPr lang="en-IN" dirty="0" smtClean="0"/>
          </a:p>
          <a:p>
            <a:pPr lvl="2"/>
            <a:r>
              <a:rPr lang="en-IN" dirty="0" smtClean="0"/>
              <a:t>Timestamp </a:t>
            </a:r>
            <a:r>
              <a:rPr lang="en-IN" dirty="0" smtClean="0"/>
              <a:t>request and reply, </a:t>
            </a:r>
            <a:endParaRPr lang="en-IN" dirty="0" smtClean="0"/>
          </a:p>
          <a:p>
            <a:pPr lvl="2"/>
            <a:r>
              <a:rPr lang="en-IN" dirty="0" smtClean="0"/>
              <a:t>Address </a:t>
            </a:r>
            <a:r>
              <a:rPr lang="en-IN" dirty="0" smtClean="0"/>
              <a:t>mask request and reply</a:t>
            </a:r>
            <a:br>
              <a:rPr lang="en-IN" dirty="0" smtClean="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Congestion?</a:t>
            </a:r>
            <a:endParaRPr lang="en-IN" dirty="0"/>
          </a:p>
        </p:txBody>
      </p:sp>
      <p:sp>
        <p:nvSpPr>
          <p:cNvPr id="3" name="Content Placeholder 2"/>
          <p:cNvSpPr>
            <a:spLocks noGrp="1"/>
          </p:cNvSpPr>
          <p:nvPr>
            <p:ph idx="1"/>
          </p:nvPr>
        </p:nvSpPr>
        <p:spPr/>
        <p:txBody>
          <a:bodyPr>
            <a:noAutofit/>
          </a:bodyPr>
          <a:lstStyle/>
          <a:p>
            <a:r>
              <a:rPr lang="en-IN" sz="2000" dirty="0" smtClean="0"/>
              <a:t>Internet </a:t>
            </a:r>
            <a:r>
              <a:rPr lang="en-IN" sz="2000" dirty="0" smtClean="0"/>
              <a:t>can be considered as a Queue of packets, where transmitting nodes are constantly adding packets and some of them (receiving nodes) are removing packets from the queue. </a:t>
            </a:r>
            <a:endParaRPr lang="en-IN" sz="2000" dirty="0" smtClean="0"/>
          </a:p>
          <a:p>
            <a:r>
              <a:rPr lang="en-IN" sz="2000" dirty="0" smtClean="0"/>
              <a:t>Too many </a:t>
            </a:r>
            <a:r>
              <a:rPr lang="en-IN" sz="2000" dirty="0" smtClean="0"/>
              <a:t>packets are present in this queue (or internet or a part of internet), </a:t>
            </a:r>
            <a:r>
              <a:rPr lang="en-IN" sz="2000" dirty="0" smtClean="0"/>
              <a:t>when constantly </a:t>
            </a:r>
            <a:r>
              <a:rPr lang="en-IN" sz="2000" dirty="0" smtClean="0"/>
              <a:t>transmitting nodes are pouring packets at a higher rate than receiving nodes are removing them. </a:t>
            </a:r>
            <a:endParaRPr lang="en-IN" sz="2000" dirty="0" smtClean="0"/>
          </a:p>
          <a:p>
            <a:r>
              <a:rPr lang="en-IN" sz="2000" dirty="0" smtClean="0"/>
              <a:t>This </a:t>
            </a:r>
            <a:r>
              <a:rPr lang="en-IN" sz="2000" dirty="0" smtClean="0"/>
              <a:t>degrades the performance, and such a situation is termed as Congestion. </a:t>
            </a:r>
            <a:endParaRPr lang="en-IN" sz="2000" dirty="0" smtClean="0"/>
          </a:p>
          <a:p>
            <a:endParaRPr lang="en-IN" sz="2000" dirty="0" smtClean="0"/>
          </a:p>
        </p:txBody>
      </p:sp>
      <p:pic>
        <p:nvPicPr>
          <p:cNvPr id="4" name="Picture 4" descr="Related image"/>
          <p:cNvPicPr>
            <a:picLocks noChangeAspect="1" noChangeArrowheads="1"/>
          </p:cNvPicPr>
          <p:nvPr/>
        </p:nvPicPr>
        <p:blipFill>
          <a:blip r:embed="rId2"/>
          <a:srcRect l="11667" t="8889" r="11667" b="15556"/>
          <a:stretch>
            <a:fillRect/>
          </a:stretch>
        </p:blipFill>
        <p:spPr bwMode="auto">
          <a:xfrm>
            <a:off x="2590800" y="4038600"/>
            <a:ext cx="3505200" cy="2590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Control</a:t>
            </a:r>
            <a:endParaRPr lang="en-IN" dirty="0"/>
          </a:p>
        </p:txBody>
      </p:sp>
      <p:sp>
        <p:nvSpPr>
          <p:cNvPr id="3" name="Content Placeholder 2"/>
          <p:cNvSpPr>
            <a:spLocks noGrp="1"/>
          </p:cNvSpPr>
          <p:nvPr>
            <p:ph idx="1"/>
          </p:nvPr>
        </p:nvSpPr>
        <p:spPr/>
        <p:txBody>
          <a:bodyPr>
            <a:noAutofit/>
          </a:bodyPr>
          <a:lstStyle/>
          <a:p>
            <a:r>
              <a:rPr lang="en-IN" sz="2400" dirty="0" smtClean="0"/>
              <a:t>Objective: maintain </a:t>
            </a:r>
            <a:r>
              <a:rPr lang="en-IN" sz="2400" dirty="0" smtClean="0"/>
              <a:t>the number of packets in the network below the level at which performance falls off dramatically. </a:t>
            </a:r>
          </a:p>
          <a:p>
            <a:r>
              <a:rPr lang="en-IN" sz="2400" dirty="0" smtClean="0"/>
              <a:t>Nature </a:t>
            </a:r>
            <a:r>
              <a:rPr lang="en-IN" sz="2400" dirty="0" smtClean="0"/>
              <a:t>of a Packet switching </a:t>
            </a:r>
            <a:r>
              <a:rPr lang="en-IN" sz="2400" dirty="0" smtClean="0"/>
              <a:t>network: </a:t>
            </a:r>
          </a:p>
          <a:p>
            <a:pPr lvl="1"/>
            <a:r>
              <a:rPr lang="en-IN" sz="2000" dirty="0" smtClean="0"/>
              <a:t>A </a:t>
            </a:r>
            <a:r>
              <a:rPr lang="en-IN" sz="2000" dirty="0" smtClean="0"/>
              <a:t>network of queues </a:t>
            </a:r>
            <a:endParaRPr lang="en-IN" sz="2000" dirty="0" smtClean="0"/>
          </a:p>
          <a:p>
            <a:pPr lvl="1"/>
            <a:r>
              <a:rPr lang="en-IN" sz="2000" dirty="0" smtClean="0"/>
              <a:t>At </a:t>
            </a:r>
            <a:r>
              <a:rPr lang="en-IN" sz="2000" dirty="0" smtClean="0"/>
              <a:t>each node, there is a queue of packets for each outgoing channel </a:t>
            </a:r>
            <a:endParaRPr lang="en-IN" sz="2000" dirty="0" smtClean="0"/>
          </a:p>
          <a:p>
            <a:pPr lvl="1"/>
            <a:r>
              <a:rPr lang="en-IN" sz="2000" dirty="0" smtClean="0"/>
              <a:t>If </a:t>
            </a:r>
            <a:r>
              <a:rPr lang="en-IN" sz="2000" dirty="0" smtClean="0"/>
              <a:t>packet arrival rate exceeds the packet transmission rate, the queue size grows without bound </a:t>
            </a:r>
            <a:endParaRPr lang="en-IN" sz="2000" dirty="0" smtClean="0"/>
          </a:p>
          <a:p>
            <a:pPr lvl="1"/>
            <a:r>
              <a:rPr lang="en-IN" sz="2000" dirty="0" smtClean="0"/>
              <a:t>When </a:t>
            </a:r>
            <a:r>
              <a:rPr lang="en-IN" sz="2000" dirty="0" smtClean="0"/>
              <a:t>the line for which packets are queuing becomes more than 80% utilized, the queue length grows alarmingly</a:t>
            </a: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a:t>
            </a:r>
            <a:endParaRPr lang="en-IN" dirty="0"/>
          </a:p>
        </p:txBody>
      </p:sp>
      <p:sp>
        <p:nvSpPr>
          <p:cNvPr id="3" name="Content Placeholder 2"/>
          <p:cNvSpPr>
            <a:spLocks noGrp="1"/>
          </p:cNvSpPr>
          <p:nvPr>
            <p:ph idx="1"/>
          </p:nvPr>
        </p:nvSpPr>
        <p:spPr>
          <a:xfrm>
            <a:off x="457200" y="1600200"/>
            <a:ext cx="8382000" cy="4525963"/>
          </a:xfrm>
        </p:spPr>
        <p:txBody>
          <a:bodyPr>
            <a:normAutofit/>
          </a:bodyPr>
          <a:lstStyle/>
          <a:p>
            <a:r>
              <a:rPr lang="en-IN" dirty="0" smtClean="0"/>
              <a:t>If </a:t>
            </a:r>
            <a:r>
              <a:rPr lang="en-IN" dirty="0" smtClean="0">
                <a:solidFill>
                  <a:srgbClr val="0000FF"/>
                </a:solidFill>
              </a:rPr>
              <a:t>number </a:t>
            </a:r>
            <a:r>
              <a:rPr lang="en-IN" dirty="0" smtClean="0">
                <a:solidFill>
                  <a:srgbClr val="0000FF"/>
                </a:solidFill>
              </a:rPr>
              <a:t>of packets </a:t>
            </a:r>
            <a:r>
              <a:rPr lang="en-IN" dirty="0" smtClean="0"/>
              <a:t>sent is </a:t>
            </a:r>
            <a:r>
              <a:rPr lang="en-IN" dirty="0" smtClean="0">
                <a:solidFill>
                  <a:srgbClr val="0000FF"/>
                </a:solidFill>
              </a:rPr>
              <a:t>within the carrying capacity</a:t>
            </a:r>
            <a:r>
              <a:rPr lang="en-IN" dirty="0" smtClean="0"/>
              <a:t>, </a:t>
            </a:r>
            <a:r>
              <a:rPr lang="en-IN" dirty="0" smtClean="0"/>
              <a:t>they all </a:t>
            </a:r>
            <a:r>
              <a:rPr lang="en-IN" dirty="0" smtClean="0">
                <a:solidFill>
                  <a:srgbClr val="FF0000"/>
                </a:solidFill>
              </a:rPr>
              <a:t>delivered</a:t>
            </a:r>
            <a:endParaRPr lang="en-IN" dirty="0" smtClean="0"/>
          </a:p>
          <a:p>
            <a:r>
              <a:rPr lang="en-IN" dirty="0" smtClean="0"/>
              <a:t>If traffic </a:t>
            </a:r>
            <a:r>
              <a:rPr lang="en-IN" dirty="0" smtClean="0"/>
              <a:t>increases too far, the routers are no longer able to cope, and they begin to lose </a:t>
            </a:r>
            <a:r>
              <a:rPr lang="en-IN" dirty="0" smtClean="0"/>
              <a:t>packets - </a:t>
            </a:r>
            <a:r>
              <a:rPr lang="en-IN" dirty="0" smtClean="0">
                <a:solidFill>
                  <a:srgbClr val="FF0000"/>
                </a:solidFill>
              </a:rPr>
              <a:t>Congestion</a:t>
            </a:r>
            <a:r>
              <a:rPr lang="en-IN" dirty="0" smtClean="0"/>
              <a:t>. </a:t>
            </a:r>
          </a:p>
          <a:p>
            <a:r>
              <a:rPr lang="en-IN" dirty="0" smtClean="0"/>
              <a:t>At </a:t>
            </a:r>
            <a:r>
              <a:rPr lang="en-IN" dirty="0" smtClean="0"/>
              <a:t>very high traffic, performance collapse completely, and almost no packet is delivered. </a:t>
            </a:r>
            <a:endParaRPr lang="en-I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Causes Of </a:t>
            </a:r>
            <a:r>
              <a:rPr lang="en-IN" dirty="0" smtClean="0"/>
              <a:t>Congestion</a:t>
            </a:r>
            <a:endParaRPr lang="en-IN" dirty="0"/>
          </a:p>
        </p:txBody>
      </p:sp>
      <p:sp>
        <p:nvSpPr>
          <p:cNvPr id="3" name="Content Placeholder 2"/>
          <p:cNvSpPr>
            <a:spLocks noGrp="1"/>
          </p:cNvSpPr>
          <p:nvPr>
            <p:ph idx="1"/>
          </p:nvPr>
        </p:nvSpPr>
        <p:spPr/>
        <p:txBody>
          <a:bodyPr>
            <a:noAutofit/>
          </a:bodyPr>
          <a:lstStyle/>
          <a:p>
            <a:r>
              <a:rPr lang="en-US" sz="2400" dirty="0" smtClean="0"/>
              <a:t>Memory: </a:t>
            </a:r>
          </a:p>
          <a:p>
            <a:pPr lvl="1"/>
            <a:r>
              <a:rPr lang="en-IN" sz="2000" dirty="0" smtClean="0"/>
              <a:t>Stream </a:t>
            </a:r>
            <a:r>
              <a:rPr lang="en-IN" sz="2000" dirty="0" smtClean="0"/>
              <a:t>of packets arrive </a:t>
            </a:r>
            <a:r>
              <a:rPr lang="en-IN" sz="2000" dirty="0" smtClean="0"/>
              <a:t>suddenly on </a:t>
            </a:r>
            <a:r>
              <a:rPr lang="en-IN" sz="2000" dirty="0" smtClean="0"/>
              <a:t>several input lines and need to be out on the same output line, </a:t>
            </a:r>
            <a:r>
              <a:rPr lang="en-IN" sz="2000" dirty="0" smtClean="0"/>
              <a:t>forming </a:t>
            </a:r>
            <a:r>
              <a:rPr lang="en-IN" sz="2000" dirty="0" smtClean="0"/>
              <a:t>a long </a:t>
            </a:r>
            <a:r>
              <a:rPr lang="en-IN" sz="2000" dirty="0" smtClean="0"/>
              <a:t>queue</a:t>
            </a:r>
          </a:p>
          <a:p>
            <a:pPr lvl="1"/>
            <a:r>
              <a:rPr lang="en-IN" sz="2000" i="1" dirty="0" smtClean="0"/>
              <a:t>Insufficient memory in the routers</a:t>
            </a:r>
            <a:r>
              <a:rPr lang="en-IN" sz="2000" dirty="0" smtClean="0"/>
              <a:t>, lead to packet drop. </a:t>
            </a:r>
          </a:p>
          <a:p>
            <a:pPr lvl="1"/>
            <a:r>
              <a:rPr lang="en-IN" sz="2000" dirty="0" smtClean="0"/>
              <a:t>Even infinite </a:t>
            </a:r>
            <a:r>
              <a:rPr lang="en-IN" sz="2000" dirty="0" smtClean="0"/>
              <a:t>amount of memory </a:t>
            </a:r>
            <a:r>
              <a:rPr lang="en-IN" sz="2000" dirty="0" smtClean="0"/>
              <a:t>will increase congestion; </a:t>
            </a:r>
            <a:r>
              <a:rPr lang="en-IN" sz="2000" dirty="0" smtClean="0"/>
              <a:t>because by the time packets gets at the head of the </a:t>
            </a:r>
            <a:r>
              <a:rPr lang="en-IN" sz="2000" dirty="0" smtClean="0"/>
              <a:t>queue, they will time-out </a:t>
            </a:r>
            <a:r>
              <a:rPr lang="en-IN" sz="2000" dirty="0" smtClean="0"/>
              <a:t>(repeatedly), and duplicates may also be present. </a:t>
            </a:r>
            <a:endParaRPr lang="en-IN" sz="2000" dirty="0" smtClean="0"/>
          </a:p>
          <a:p>
            <a:pPr lvl="1"/>
            <a:r>
              <a:rPr lang="en-IN" sz="2000" dirty="0" smtClean="0"/>
              <a:t>All </a:t>
            </a:r>
            <a:r>
              <a:rPr lang="en-IN" sz="2000" dirty="0" smtClean="0"/>
              <a:t>the packets will be forwarded to next router up to the destination, all the way only increasing the load to the network more and more. </a:t>
            </a:r>
            <a:endParaRPr lang="en-IN" sz="2000" dirty="0" smtClean="0"/>
          </a:p>
          <a:p>
            <a:pPr lvl="1"/>
            <a:r>
              <a:rPr lang="en-IN" sz="2000" dirty="0" smtClean="0"/>
              <a:t>Finally </a:t>
            </a:r>
            <a:r>
              <a:rPr lang="en-IN" sz="2000" dirty="0" smtClean="0"/>
              <a:t>when it arrives at the destination, the packet will be discarded, due to time out, so instead of been dropped at any intermediate router (in case memory is restricted) such a packet goes all the way up to the destination, increasing the network load throughout and then finally gets dropped there.</a:t>
            </a:r>
            <a:br>
              <a:rPr lang="en-IN" sz="2000" dirty="0" smtClean="0"/>
            </a:b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Causes Of Congestion</a:t>
            </a:r>
            <a:endParaRPr lang="en-IN" dirty="0"/>
          </a:p>
        </p:txBody>
      </p:sp>
      <p:sp>
        <p:nvSpPr>
          <p:cNvPr id="3" name="Content Placeholder 2"/>
          <p:cNvSpPr>
            <a:spLocks noGrp="1"/>
          </p:cNvSpPr>
          <p:nvPr>
            <p:ph idx="1"/>
          </p:nvPr>
        </p:nvSpPr>
        <p:spPr/>
        <p:txBody>
          <a:bodyPr>
            <a:normAutofit lnSpcReduction="10000"/>
          </a:bodyPr>
          <a:lstStyle/>
          <a:p>
            <a:r>
              <a:rPr lang="en-IN" i="1" dirty="0" smtClean="0"/>
              <a:t>Slow processors </a:t>
            </a:r>
            <a:r>
              <a:rPr lang="en-IN" dirty="0" smtClean="0"/>
              <a:t>: </a:t>
            </a:r>
          </a:p>
          <a:p>
            <a:pPr lvl="1"/>
            <a:r>
              <a:rPr lang="en-IN" dirty="0" smtClean="0"/>
              <a:t>If </a:t>
            </a:r>
            <a:r>
              <a:rPr lang="en-IN" dirty="0" smtClean="0"/>
              <a:t>the router CPU is </a:t>
            </a:r>
            <a:r>
              <a:rPr lang="en-IN" dirty="0" smtClean="0"/>
              <a:t>slow, </a:t>
            </a:r>
            <a:r>
              <a:rPr lang="en-IN" dirty="0" smtClean="0"/>
              <a:t>queue can build up even if there is excess of line capacity. </a:t>
            </a:r>
            <a:endParaRPr lang="en-IN" dirty="0" smtClean="0"/>
          </a:p>
          <a:p>
            <a:r>
              <a:rPr lang="en-IN" i="1" dirty="0" smtClean="0"/>
              <a:t>Low Bandwidth</a:t>
            </a:r>
            <a:r>
              <a:rPr lang="en-IN" dirty="0" smtClean="0"/>
              <a:t>:</a:t>
            </a:r>
          </a:p>
          <a:p>
            <a:pPr lvl="1"/>
            <a:r>
              <a:rPr lang="en-IN" dirty="0" smtClean="0"/>
              <a:t>Upgrading </a:t>
            </a:r>
            <a:r>
              <a:rPr lang="en-IN" dirty="0" smtClean="0"/>
              <a:t>lines but not changing slow processors, or vice-versa, often helps a little; these can just shift the bottleneck to some other point. </a:t>
            </a:r>
            <a:endParaRPr lang="en-IN" dirty="0" smtClean="0"/>
          </a:p>
          <a:p>
            <a:pPr lvl="1"/>
            <a:r>
              <a:rPr lang="en-IN" dirty="0" smtClean="0"/>
              <a:t>The </a:t>
            </a:r>
            <a:r>
              <a:rPr lang="en-IN" dirty="0" smtClean="0"/>
              <a:t>real problem is the mismatch between different parts of the system</a:t>
            </a:r>
            <a:br>
              <a:rPr lang="en-IN" dirty="0" smtClean="0"/>
            </a:b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Causes Of Congestion</a:t>
            </a:r>
            <a:endParaRPr lang="en-IN" dirty="0"/>
          </a:p>
        </p:txBody>
      </p:sp>
      <p:sp>
        <p:nvSpPr>
          <p:cNvPr id="3" name="Content Placeholder 2"/>
          <p:cNvSpPr>
            <a:spLocks noGrp="1"/>
          </p:cNvSpPr>
          <p:nvPr>
            <p:ph idx="1"/>
          </p:nvPr>
        </p:nvSpPr>
        <p:spPr/>
        <p:txBody>
          <a:bodyPr>
            <a:normAutofit/>
          </a:bodyPr>
          <a:lstStyle/>
          <a:p>
            <a:r>
              <a:rPr lang="en-IN" i="1" dirty="0" smtClean="0"/>
              <a:t>Bursty </a:t>
            </a:r>
            <a:r>
              <a:rPr lang="en-IN" dirty="0" smtClean="0"/>
              <a:t>nature of </a:t>
            </a:r>
            <a:r>
              <a:rPr lang="en-IN" dirty="0" smtClean="0"/>
              <a:t>traffic:</a:t>
            </a:r>
          </a:p>
          <a:p>
            <a:pPr lvl="1"/>
            <a:r>
              <a:rPr lang="en-IN" dirty="0" smtClean="0"/>
              <a:t>If </a:t>
            </a:r>
            <a:r>
              <a:rPr lang="en-IN" dirty="0" smtClean="0"/>
              <a:t>the hosts </a:t>
            </a:r>
            <a:r>
              <a:rPr lang="en-IN" dirty="0" smtClean="0"/>
              <a:t>transmit </a:t>
            </a:r>
            <a:r>
              <a:rPr lang="en-IN" dirty="0" smtClean="0"/>
              <a:t>at a uniform rate, then congestion problem will be less common and all other causes will not even led to congestion because other causes just act as an enzyme which boosts up the congestion when the traffic is </a:t>
            </a:r>
            <a:r>
              <a:rPr lang="en-IN" dirty="0" err="1" smtClean="0"/>
              <a:t>bursty</a:t>
            </a:r>
            <a:r>
              <a:rPr lang="en-IN" dirty="0" smtClean="0"/>
              <a:t> (i.e., other causes just add on to make the problem more serious, main cause is the </a:t>
            </a:r>
            <a:r>
              <a:rPr lang="en-IN" dirty="0" err="1" smtClean="0"/>
              <a:t>bursty</a:t>
            </a:r>
            <a:r>
              <a:rPr lang="en-IN" dirty="0" smtClean="0"/>
              <a:t> traffic).</a:t>
            </a:r>
            <a:br>
              <a:rPr lang="en-IN"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r>
              <a:rPr lang="en-IN" dirty="0" smtClean="0"/>
              <a:t>NAT allows a </a:t>
            </a:r>
            <a:r>
              <a:rPr lang="en-IN" dirty="0" smtClean="0">
                <a:solidFill>
                  <a:srgbClr val="FF0000"/>
                </a:solidFill>
              </a:rPr>
              <a:t>large set of IP addresses to be used in an internal (private) network </a:t>
            </a:r>
            <a:r>
              <a:rPr lang="en-IN" dirty="0" smtClean="0"/>
              <a:t>and a </a:t>
            </a:r>
            <a:r>
              <a:rPr lang="en-IN" dirty="0" smtClean="0">
                <a:solidFill>
                  <a:srgbClr val="0000FF"/>
                </a:solidFill>
              </a:rPr>
              <a:t>handful of addresses to be used for the external internet</a:t>
            </a:r>
            <a:r>
              <a:rPr lang="en-IN" dirty="0" smtClean="0"/>
              <a:t>. </a:t>
            </a:r>
            <a:endParaRPr lang="en-IN" dirty="0" smtClean="0"/>
          </a:p>
          <a:p>
            <a:r>
              <a:rPr lang="en-IN" dirty="0" smtClean="0"/>
              <a:t>The </a:t>
            </a:r>
            <a:r>
              <a:rPr lang="en-IN" dirty="0" smtClean="0"/>
              <a:t>internet authorities has set aside three sets of addresses to be used as private addresses</a:t>
            </a:r>
            <a:br>
              <a:rPr lang="en-IN" dirty="0" smtClean="0"/>
            </a:br>
            <a:endParaRPr lang="en-IN" dirty="0"/>
          </a:p>
        </p:txBody>
      </p:sp>
      <p:pic>
        <p:nvPicPr>
          <p:cNvPr id="4" name="Picture 2"/>
          <p:cNvPicPr>
            <a:picLocks noChangeAspect="1" noChangeArrowheads="1"/>
          </p:cNvPicPr>
          <p:nvPr/>
        </p:nvPicPr>
        <p:blipFill>
          <a:blip r:embed="rId2"/>
          <a:srcRect l="21244" r="24630" b="76056"/>
          <a:stretch>
            <a:fillRect/>
          </a:stretch>
        </p:blipFill>
        <p:spPr bwMode="auto">
          <a:xfrm>
            <a:off x="1752600" y="4267200"/>
            <a:ext cx="5334000" cy="12954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Effects of </a:t>
            </a:r>
            <a:r>
              <a:rPr lang="en-IN" dirty="0" smtClean="0"/>
              <a:t>Congestion</a:t>
            </a:r>
            <a:endParaRPr lang="en-IN" dirty="0"/>
          </a:p>
        </p:txBody>
      </p:sp>
      <p:sp>
        <p:nvSpPr>
          <p:cNvPr id="3" name="Content Placeholder 2"/>
          <p:cNvSpPr>
            <a:spLocks noGrp="1"/>
          </p:cNvSpPr>
          <p:nvPr>
            <p:ph idx="1"/>
          </p:nvPr>
        </p:nvSpPr>
        <p:spPr/>
        <p:txBody>
          <a:bodyPr/>
          <a:lstStyle/>
          <a:p>
            <a:r>
              <a:rPr lang="en-IN" dirty="0" smtClean="0"/>
              <a:t>Congestion affects two vital </a:t>
            </a:r>
            <a:r>
              <a:rPr lang="en-IN" dirty="0" smtClean="0"/>
              <a:t>parameters: </a:t>
            </a:r>
          </a:p>
          <a:p>
            <a:pPr lvl="1"/>
            <a:r>
              <a:rPr lang="en-IN" i="1" dirty="0" smtClean="0"/>
              <a:t>Throughput</a:t>
            </a:r>
          </a:p>
          <a:p>
            <a:pPr lvl="1"/>
            <a:r>
              <a:rPr lang="en-IN" i="1" dirty="0" smtClean="0"/>
              <a:t>Delay</a:t>
            </a:r>
            <a:r>
              <a:rPr lang="en-IN" dirty="0" smtClean="0"/>
              <a:t/>
            </a:r>
            <a:br>
              <a:rPr lang="en-IN" dirty="0" smtClean="0"/>
            </a:br>
            <a:endParaRPr lang="en-IN" dirty="0"/>
          </a:p>
        </p:txBody>
      </p:sp>
      <p:pic>
        <p:nvPicPr>
          <p:cNvPr id="31747" name="Picture 3"/>
          <p:cNvPicPr>
            <a:picLocks noChangeAspect="1" noChangeArrowheads="1"/>
          </p:cNvPicPr>
          <p:nvPr/>
        </p:nvPicPr>
        <p:blipFill>
          <a:blip r:embed="rId2"/>
          <a:srcRect/>
          <a:stretch>
            <a:fillRect/>
          </a:stretch>
        </p:blipFill>
        <p:spPr bwMode="auto">
          <a:xfrm>
            <a:off x="914400" y="3352800"/>
            <a:ext cx="7315201" cy="322326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Congestion Control </a:t>
            </a:r>
            <a:r>
              <a:rPr lang="en-IN" dirty="0" smtClean="0"/>
              <a:t>Techniques</a:t>
            </a:r>
            <a:endParaRPr lang="en-IN" dirty="0"/>
          </a:p>
        </p:txBody>
      </p:sp>
      <p:sp>
        <p:nvSpPr>
          <p:cNvPr id="3" name="Content Placeholder 2"/>
          <p:cNvSpPr>
            <a:spLocks noGrp="1"/>
          </p:cNvSpPr>
          <p:nvPr>
            <p:ph idx="1"/>
          </p:nvPr>
        </p:nvSpPr>
        <p:spPr/>
        <p:txBody>
          <a:bodyPr>
            <a:normAutofit/>
          </a:bodyPr>
          <a:lstStyle/>
          <a:p>
            <a:r>
              <a:rPr lang="en-IN" sz="2800" b="1" dirty="0" smtClean="0"/>
              <a:t>Open loop: </a:t>
            </a:r>
            <a:endParaRPr lang="en-IN" sz="2800" b="1" dirty="0" smtClean="0"/>
          </a:p>
          <a:p>
            <a:pPr lvl="1"/>
            <a:r>
              <a:rPr lang="en-IN" sz="2400" dirty="0" smtClean="0"/>
              <a:t>Protocols </a:t>
            </a:r>
            <a:r>
              <a:rPr lang="en-IN" sz="2400" dirty="0" smtClean="0"/>
              <a:t>to </a:t>
            </a:r>
            <a:r>
              <a:rPr lang="en-IN" sz="2400" dirty="0" smtClean="0">
                <a:solidFill>
                  <a:srgbClr val="FF0000"/>
                </a:solidFill>
              </a:rPr>
              <a:t>prevent</a:t>
            </a:r>
            <a:r>
              <a:rPr lang="en-IN" sz="2400" dirty="0" smtClean="0"/>
              <a:t> or avoid congestion, ensuring that the </a:t>
            </a:r>
            <a:r>
              <a:rPr lang="en-IN" sz="2400" dirty="0" smtClean="0"/>
              <a:t>system </a:t>
            </a:r>
            <a:r>
              <a:rPr lang="en-IN" sz="2400" dirty="0" smtClean="0"/>
              <a:t>never enters a Congested State. </a:t>
            </a:r>
            <a:endParaRPr lang="en-IN" sz="2400" dirty="0" smtClean="0"/>
          </a:p>
          <a:p>
            <a:r>
              <a:rPr lang="en-IN" sz="2800" b="1" dirty="0" smtClean="0"/>
              <a:t>Close </a:t>
            </a:r>
            <a:r>
              <a:rPr lang="en-IN" sz="2800" b="1" dirty="0" smtClean="0"/>
              <a:t>loop: </a:t>
            </a:r>
            <a:endParaRPr lang="en-IN" sz="2800" b="1" dirty="0" smtClean="0"/>
          </a:p>
          <a:p>
            <a:pPr lvl="1"/>
            <a:r>
              <a:rPr lang="en-IN" sz="2400" dirty="0" smtClean="0"/>
              <a:t>Protocols </a:t>
            </a:r>
            <a:r>
              <a:rPr lang="en-IN" sz="2400" dirty="0" smtClean="0"/>
              <a:t>that allow system to enter congested state, </a:t>
            </a:r>
            <a:r>
              <a:rPr lang="en-IN" sz="2400" dirty="0" smtClean="0">
                <a:solidFill>
                  <a:srgbClr val="FF0000"/>
                </a:solidFill>
              </a:rPr>
              <a:t>detect it, and remove it</a:t>
            </a:r>
            <a:r>
              <a:rPr lang="en-IN" sz="2400" dirty="0" smtClean="0"/>
              <a:t>.</a:t>
            </a:r>
            <a:br>
              <a:rPr lang="en-IN" sz="2400" dirty="0" smtClean="0"/>
            </a:b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6866" name="Picture 2"/>
          <p:cNvPicPr>
            <a:picLocks noChangeAspect="1" noChangeArrowheads="1"/>
          </p:cNvPicPr>
          <p:nvPr/>
        </p:nvPicPr>
        <p:blipFill>
          <a:blip r:embed="rId2"/>
          <a:srcRect l="2121" r="3222"/>
          <a:stretch>
            <a:fillRect/>
          </a:stretch>
        </p:blipFill>
        <p:spPr bwMode="auto">
          <a:xfrm>
            <a:off x="-1" y="609600"/>
            <a:ext cx="9146300" cy="5410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Open Loop: Retransmission Policy</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If </a:t>
            </a:r>
            <a:r>
              <a:rPr lang="en-IN" dirty="0" smtClean="0"/>
              <a:t>the sender feels that a sent packet is lost or corrupted, the </a:t>
            </a:r>
            <a:r>
              <a:rPr lang="en-IN" dirty="0" smtClean="0"/>
              <a:t>packet needs </a:t>
            </a:r>
            <a:r>
              <a:rPr lang="en-IN" dirty="0" smtClean="0"/>
              <a:t>to be retransmitted. </a:t>
            </a:r>
            <a:endParaRPr lang="en-IN" dirty="0" smtClean="0"/>
          </a:p>
          <a:p>
            <a:r>
              <a:rPr lang="en-IN" dirty="0" smtClean="0"/>
              <a:t>Retransmission </a:t>
            </a:r>
            <a:r>
              <a:rPr lang="en-IN" dirty="0" smtClean="0"/>
              <a:t>in general may increase congestion in the network. </a:t>
            </a:r>
            <a:endParaRPr lang="en-IN" dirty="0" smtClean="0"/>
          </a:p>
          <a:p>
            <a:r>
              <a:rPr lang="en-IN" dirty="0" smtClean="0"/>
              <a:t>However</a:t>
            </a:r>
            <a:r>
              <a:rPr lang="en-IN" dirty="0" smtClean="0"/>
              <a:t>, a </a:t>
            </a:r>
            <a:r>
              <a:rPr lang="en-IN" dirty="0" smtClean="0"/>
              <a:t>good retransmission </a:t>
            </a:r>
            <a:r>
              <a:rPr lang="en-IN" dirty="0" smtClean="0"/>
              <a:t>policy can prevent congestion. </a:t>
            </a:r>
            <a:endParaRPr lang="en-IN" dirty="0" smtClean="0"/>
          </a:p>
          <a:p>
            <a:r>
              <a:rPr lang="en-IN" dirty="0" smtClean="0"/>
              <a:t>The </a:t>
            </a:r>
            <a:r>
              <a:rPr lang="en-IN" dirty="0" smtClean="0"/>
              <a:t>retransmission policy and the retransmission timers must </a:t>
            </a:r>
            <a:r>
              <a:rPr lang="en-IN" dirty="0" smtClean="0"/>
              <a:t>be designed </a:t>
            </a:r>
            <a:r>
              <a:rPr lang="en-IN" dirty="0" smtClean="0"/>
              <a:t>to optimize efficiency and at the same time prevent congestion. </a:t>
            </a:r>
            <a:endParaRPr lang="en-IN" dirty="0" smtClean="0"/>
          </a:p>
          <a:p>
            <a:r>
              <a:rPr lang="en-IN" dirty="0" smtClean="0"/>
              <a:t>For </a:t>
            </a:r>
            <a:r>
              <a:rPr lang="en-IN" dirty="0" smtClean="0"/>
              <a:t>example, the retransmission </a:t>
            </a:r>
            <a:r>
              <a:rPr lang="en-IN" dirty="0" smtClean="0"/>
              <a:t>policy used </a:t>
            </a:r>
            <a:r>
              <a:rPr lang="en-IN" dirty="0" smtClean="0"/>
              <a:t>by TCP is designed to prevent or alleviate congestion.</a:t>
            </a:r>
            <a:br>
              <a:rPr lang="en-IN" dirty="0" smtClean="0"/>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Open Loop: </a:t>
            </a:r>
            <a:r>
              <a:rPr lang="en-IN" dirty="0" smtClean="0"/>
              <a:t>Window Policy</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type of window at the sender may also affect congestion. </a:t>
            </a:r>
            <a:endParaRPr lang="en-IN" dirty="0" smtClean="0"/>
          </a:p>
          <a:p>
            <a:r>
              <a:rPr lang="en-IN" dirty="0" smtClean="0"/>
              <a:t>The </a:t>
            </a:r>
            <a:r>
              <a:rPr lang="en-IN" dirty="0" smtClean="0"/>
              <a:t>Selective Repeat window is better than the</a:t>
            </a:r>
            <a:br>
              <a:rPr lang="en-IN" dirty="0" smtClean="0"/>
            </a:br>
            <a:r>
              <a:rPr lang="en-IN" dirty="0" smtClean="0"/>
              <a:t>Go-Back-N window for congestion control. </a:t>
            </a:r>
            <a:endParaRPr lang="en-IN" dirty="0" smtClean="0"/>
          </a:p>
          <a:p>
            <a:r>
              <a:rPr lang="en-IN" dirty="0" smtClean="0"/>
              <a:t>In </a:t>
            </a:r>
            <a:r>
              <a:rPr lang="en-IN" dirty="0" smtClean="0"/>
              <a:t>the Go-Back-N window, when the timer for a packet times </a:t>
            </a:r>
            <a:r>
              <a:rPr lang="en-IN" dirty="0" smtClean="0"/>
              <a:t>out, several </a:t>
            </a:r>
            <a:r>
              <a:rPr lang="en-IN" dirty="0" smtClean="0"/>
              <a:t>packets may be resent, although some may have arrived safe and sound at the receiver. </a:t>
            </a:r>
            <a:endParaRPr lang="en-IN" dirty="0" smtClean="0"/>
          </a:p>
          <a:p>
            <a:r>
              <a:rPr lang="en-IN" dirty="0" smtClean="0"/>
              <a:t>This duplication may </a:t>
            </a:r>
            <a:r>
              <a:rPr lang="en-IN" dirty="0" smtClean="0"/>
              <a:t>make the congestion worse. </a:t>
            </a:r>
            <a:endParaRPr lang="en-IN" dirty="0" smtClean="0"/>
          </a:p>
          <a:p>
            <a:r>
              <a:rPr lang="en-IN" dirty="0" smtClean="0"/>
              <a:t>The </a:t>
            </a:r>
            <a:r>
              <a:rPr lang="en-IN" dirty="0" smtClean="0"/>
              <a:t>Selective Repeat window, on the other hand, tries to send the </a:t>
            </a:r>
            <a:r>
              <a:rPr lang="en-IN" dirty="0" smtClean="0"/>
              <a:t>specific packets </a:t>
            </a:r>
            <a:r>
              <a:rPr lang="en-IN" dirty="0" smtClean="0"/>
              <a:t>that have been lost or corrupted.</a:t>
            </a:r>
            <a:br>
              <a:rPr lang="en-IN" dirty="0" smtClean="0"/>
            </a:b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Open Loop: </a:t>
            </a:r>
            <a:r>
              <a:rPr lang="en-IN" dirty="0" smtClean="0"/>
              <a:t>Acknowledgment Policy</a:t>
            </a:r>
            <a:endParaRPr lang="en-IN" dirty="0"/>
          </a:p>
        </p:txBody>
      </p:sp>
      <p:sp>
        <p:nvSpPr>
          <p:cNvPr id="3" name="Content Placeholder 2"/>
          <p:cNvSpPr>
            <a:spLocks noGrp="1"/>
          </p:cNvSpPr>
          <p:nvPr>
            <p:ph idx="1"/>
          </p:nvPr>
        </p:nvSpPr>
        <p:spPr/>
        <p:txBody>
          <a:bodyPr>
            <a:noAutofit/>
          </a:bodyPr>
          <a:lstStyle/>
          <a:p>
            <a:r>
              <a:rPr lang="en-IN" sz="2400" dirty="0" smtClean="0"/>
              <a:t>The acknowledgment policy imposed by the receiver may also affect congestion. </a:t>
            </a:r>
            <a:endParaRPr lang="en-IN" sz="2400" dirty="0" smtClean="0"/>
          </a:p>
          <a:p>
            <a:r>
              <a:rPr lang="en-IN" sz="2400" dirty="0" smtClean="0"/>
              <a:t>If </a:t>
            </a:r>
            <a:r>
              <a:rPr lang="en-IN" sz="2400" dirty="0" smtClean="0"/>
              <a:t>the receiver does </a:t>
            </a:r>
            <a:r>
              <a:rPr lang="en-IN" sz="2400" dirty="0" smtClean="0"/>
              <a:t>not acknowledge </a:t>
            </a:r>
            <a:r>
              <a:rPr lang="en-IN" sz="2400" dirty="0" smtClean="0"/>
              <a:t>every packet it receives, it may slow down the sender and help prevent congestion. </a:t>
            </a:r>
            <a:endParaRPr lang="en-IN" sz="2400" dirty="0" smtClean="0"/>
          </a:p>
          <a:p>
            <a:r>
              <a:rPr lang="en-IN" sz="2400" dirty="0" smtClean="0"/>
              <a:t>A </a:t>
            </a:r>
            <a:r>
              <a:rPr lang="en-IN" sz="2400" dirty="0" smtClean="0"/>
              <a:t>receiver may send an acknowledgment only if it has a packet to be sent or </a:t>
            </a:r>
            <a:r>
              <a:rPr lang="en-IN" sz="2400" dirty="0" smtClean="0"/>
              <a:t>a special </a:t>
            </a:r>
            <a:r>
              <a:rPr lang="en-IN" sz="2400" dirty="0" smtClean="0"/>
              <a:t>timer expires. </a:t>
            </a:r>
            <a:endParaRPr lang="en-IN" sz="2400" dirty="0" smtClean="0"/>
          </a:p>
          <a:p>
            <a:r>
              <a:rPr lang="en-IN" sz="2400" dirty="0" smtClean="0"/>
              <a:t>A </a:t>
            </a:r>
            <a:r>
              <a:rPr lang="en-IN" sz="2400" dirty="0" smtClean="0"/>
              <a:t>receiver may decide to acknowledge only N packets at a time. </a:t>
            </a:r>
            <a:endParaRPr lang="en-IN" sz="2400" dirty="0" smtClean="0"/>
          </a:p>
          <a:p>
            <a:r>
              <a:rPr lang="en-IN" sz="2400" dirty="0" smtClean="0"/>
              <a:t>We </a:t>
            </a:r>
            <a:r>
              <a:rPr lang="en-IN" sz="2400" dirty="0" smtClean="0"/>
              <a:t>need to know that </a:t>
            </a:r>
            <a:r>
              <a:rPr lang="en-IN" sz="2400" dirty="0" smtClean="0"/>
              <a:t>the acknowledgments </a:t>
            </a:r>
            <a:r>
              <a:rPr lang="en-IN" sz="2400" dirty="0" smtClean="0"/>
              <a:t>are also part of the load in a network. </a:t>
            </a:r>
            <a:endParaRPr lang="en-IN" sz="2400" dirty="0" smtClean="0"/>
          </a:p>
          <a:p>
            <a:r>
              <a:rPr lang="en-IN" sz="2400" dirty="0" smtClean="0"/>
              <a:t>Sending </a:t>
            </a:r>
            <a:r>
              <a:rPr lang="en-IN" sz="2400" dirty="0" smtClean="0"/>
              <a:t>fewer acknowledgments means imposing </a:t>
            </a:r>
            <a:r>
              <a:rPr lang="en-IN" sz="2400" dirty="0" smtClean="0"/>
              <a:t>less load </a:t>
            </a:r>
            <a:r>
              <a:rPr lang="en-IN" sz="2400" dirty="0" smtClean="0"/>
              <a:t>on the network.</a:t>
            </a:r>
            <a:br>
              <a:rPr lang="en-IN" sz="2400" dirty="0" smtClean="0"/>
            </a:b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Open Loop: </a:t>
            </a:r>
            <a:r>
              <a:rPr lang="en-IN" dirty="0" smtClean="0"/>
              <a:t>Discarding </a:t>
            </a:r>
            <a:r>
              <a:rPr lang="en-IN" dirty="0" smtClean="0"/>
              <a:t>Policy </a:t>
            </a:r>
            <a:endParaRPr lang="en-IN" dirty="0"/>
          </a:p>
        </p:txBody>
      </p:sp>
      <p:sp>
        <p:nvSpPr>
          <p:cNvPr id="3" name="Content Placeholder 2"/>
          <p:cNvSpPr>
            <a:spLocks noGrp="1"/>
          </p:cNvSpPr>
          <p:nvPr>
            <p:ph idx="1"/>
          </p:nvPr>
        </p:nvSpPr>
        <p:spPr/>
        <p:txBody>
          <a:bodyPr>
            <a:normAutofit lnSpcReduction="10000"/>
          </a:bodyPr>
          <a:lstStyle/>
          <a:p>
            <a:r>
              <a:rPr lang="en-IN" dirty="0" smtClean="0"/>
              <a:t>A good discarding policy by the routers may prevent congestion and at the same time may not harm the </a:t>
            </a:r>
            <a:r>
              <a:rPr lang="en-IN" dirty="0" smtClean="0"/>
              <a:t>integrity of </a:t>
            </a:r>
            <a:r>
              <a:rPr lang="en-IN" dirty="0" smtClean="0"/>
              <a:t>the transmission. </a:t>
            </a:r>
            <a:endParaRPr lang="en-IN" dirty="0" smtClean="0"/>
          </a:p>
          <a:p>
            <a:r>
              <a:rPr lang="en-IN" dirty="0" smtClean="0"/>
              <a:t>For </a:t>
            </a:r>
            <a:r>
              <a:rPr lang="en-IN" dirty="0" smtClean="0"/>
              <a:t>example, in audio transmission, if the policy is to discard less sensitive packets when</a:t>
            </a:r>
            <a:br>
              <a:rPr lang="en-IN" dirty="0" smtClean="0"/>
            </a:br>
            <a:r>
              <a:rPr lang="en-IN" dirty="0" smtClean="0"/>
              <a:t>congestion is likely to happen, the quality of sound is still preserved and congestion is prevented or alleviated.</a:t>
            </a:r>
            <a:br>
              <a:rPr lang="en-IN" dirty="0" smtClean="0"/>
            </a:b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Open Loop: </a:t>
            </a:r>
            <a:r>
              <a:rPr lang="en-IN" dirty="0" smtClean="0"/>
              <a:t>Admission Policy</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An admission policy, which is a </a:t>
            </a:r>
            <a:r>
              <a:rPr lang="en-IN" dirty="0" smtClean="0"/>
              <a:t>QoS mechanism</a:t>
            </a:r>
            <a:r>
              <a:rPr lang="en-IN" dirty="0" smtClean="0"/>
              <a:t>, can also prevent congestion in virtual-circuit</a:t>
            </a:r>
            <a:br>
              <a:rPr lang="en-IN" dirty="0" smtClean="0"/>
            </a:br>
            <a:r>
              <a:rPr lang="en-IN" dirty="0" smtClean="0"/>
              <a:t>networks. </a:t>
            </a:r>
            <a:endParaRPr lang="en-IN" dirty="0" smtClean="0"/>
          </a:p>
          <a:p>
            <a:r>
              <a:rPr lang="en-IN" dirty="0" smtClean="0"/>
              <a:t>Switches </a:t>
            </a:r>
            <a:r>
              <a:rPr lang="en-IN" dirty="0" smtClean="0"/>
              <a:t>in a flow first check the resource requirement of a flow before admitting it to the network. </a:t>
            </a:r>
            <a:endParaRPr lang="en-IN" dirty="0" smtClean="0"/>
          </a:p>
          <a:p>
            <a:r>
              <a:rPr lang="en-IN" dirty="0" smtClean="0"/>
              <a:t>A router </a:t>
            </a:r>
            <a:r>
              <a:rPr lang="en-IN" dirty="0" smtClean="0"/>
              <a:t>can deny establishing a virtual- circuit connection if there is congestion in the network or if there is </a:t>
            </a:r>
            <a:r>
              <a:rPr lang="en-IN" dirty="0" smtClean="0"/>
              <a:t>a possibility </a:t>
            </a:r>
            <a:r>
              <a:rPr lang="en-IN" dirty="0" smtClean="0"/>
              <a:t>of future congestion</a:t>
            </a:r>
            <a:br>
              <a:rPr lang="en-IN" dirty="0" smtClean="0"/>
            </a:b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Closed-Loop: Back-pressure</a:t>
            </a:r>
            <a:endParaRPr lang="en-IN" dirty="0"/>
          </a:p>
        </p:txBody>
      </p:sp>
      <p:sp>
        <p:nvSpPr>
          <p:cNvPr id="3" name="Content Placeholder 2"/>
          <p:cNvSpPr>
            <a:spLocks noGrp="1"/>
          </p:cNvSpPr>
          <p:nvPr>
            <p:ph idx="1"/>
          </p:nvPr>
        </p:nvSpPr>
        <p:spPr/>
        <p:txBody>
          <a:bodyPr>
            <a:noAutofit/>
          </a:bodyPr>
          <a:lstStyle/>
          <a:p>
            <a:r>
              <a:rPr lang="en-IN" sz="2000" dirty="0" smtClean="0"/>
              <a:t>Backpressure is a mechanism </a:t>
            </a:r>
            <a:r>
              <a:rPr lang="en-IN" sz="2000" dirty="0" smtClean="0"/>
              <a:t>in which a congested node </a:t>
            </a:r>
            <a:r>
              <a:rPr lang="en-IN" sz="2000" dirty="0" smtClean="0"/>
              <a:t>stops receiving </a:t>
            </a:r>
            <a:r>
              <a:rPr lang="en-IN" sz="2000" dirty="0" smtClean="0"/>
              <a:t>data from the immediate upstream node or nodes. </a:t>
            </a:r>
            <a:endParaRPr lang="en-IN" sz="2000" dirty="0" smtClean="0"/>
          </a:p>
          <a:p>
            <a:r>
              <a:rPr lang="en-IN" sz="2000" dirty="0" smtClean="0"/>
              <a:t>This </a:t>
            </a:r>
            <a:r>
              <a:rPr lang="en-IN" sz="2000" dirty="0" smtClean="0"/>
              <a:t>may cause the upstream node or nodes </a:t>
            </a:r>
            <a:r>
              <a:rPr lang="en-IN" sz="2000" dirty="0" smtClean="0"/>
              <a:t>to become </a:t>
            </a:r>
            <a:r>
              <a:rPr lang="en-IN" sz="2000" dirty="0" smtClean="0"/>
              <a:t>congested, and they, in turn, reject data from their upstream nodes or nodes. And so on. </a:t>
            </a:r>
            <a:endParaRPr lang="en-IN" sz="2000" dirty="0" smtClean="0"/>
          </a:p>
          <a:p>
            <a:r>
              <a:rPr lang="en-IN" sz="2000" dirty="0" smtClean="0"/>
              <a:t>Backpressure is a </a:t>
            </a:r>
            <a:r>
              <a:rPr lang="en-IN" sz="2000" dirty="0" smtClean="0"/>
              <a:t>node-to-node congestion control that starts with a node and propagates, in the opposite direction of data </a:t>
            </a:r>
            <a:r>
              <a:rPr lang="en-IN" sz="2000" dirty="0" smtClean="0"/>
              <a:t>flow, to </a:t>
            </a:r>
            <a:r>
              <a:rPr lang="en-IN" sz="2000" dirty="0" smtClean="0"/>
              <a:t>the source. </a:t>
            </a:r>
            <a:endParaRPr lang="en-IN" sz="2000" dirty="0" smtClean="0"/>
          </a:p>
          <a:p>
            <a:r>
              <a:rPr lang="en-IN" sz="2000" dirty="0" smtClean="0"/>
              <a:t>The </a:t>
            </a:r>
            <a:r>
              <a:rPr lang="en-IN" sz="2000" dirty="0" smtClean="0"/>
              <a:t>backpressure technique can be applied only to virtual circuit networks, in which each </a:t>
            </a:r>
            <a:r>
              <a:rPr lang="en-IN" sz="2000" dirty="0" smtClean="0"/>
              <a:t>node knows </a:t>
            </a:r>
            <a:r>
              <a:rPr lang="en-IN" sz="2000" dirty="0" smtClean="0"/>
              <a:t>the upstream node from which a flow of data is corning.</a:t>
            </a:r>
            <a:br>
              <a:rPr lang="en-IN" sz="2000" dirty="0" smtClean="0"/>
            </a:br>
            <a:endParaRPr lang="en-IN" sz="2000" dirty="0"/>
          </a:p>
        </p:txBody>
      </p:sp>
      <p:pic>
        <p:nvPicPr>
          <p:cNvPr id="37890" name="Picture 2" descr="Image result for backpressure and choke packet"/>
          <p:cNvPicPr>
            <a:picLocks noChangeAspect="1" noChangeArrowheads="1"/>
          </p:cNvPicPr>
          <p:nvPr/>
        </p:nvPicPr>
        <p:blipFill>
          <a:blip r:embed="rId2"/>
          <a:srcRect l="20833" t="50000" r="20000" b="34444"/>
          <a:stretch>
            <a:fillRect/>
          </a:stretch>
        </p:blipFill>
        <p:spPr bwMode="auto">
          <a:xfrm>
            <a:off x="914400" y="5029200"/>
            <a:ext cx="7728857" cy="1524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Closed-Loop: </a:t>
            </a:r>
            <a:r>
              <a:rPr lang="en-IN" dirty="0" smtClean="0"/>
              <a:t>Choke Packet</a:t>
            </a:r>
            <a:endParaRPr lang="en-IN" dirty="0"/>
          </a:p>
        </p:txBody>
      </p:sp>
      <p:sp>
        <p:nvSpPr>
          <p:cNvPr id="3" name="Content Placeholder 2"/>
          <p:cNvSpPr>
            <a:spLocks noGrp="1"/>
          </p:cNvSpPr>
          <p:nvPr>
            <p:ph idx="1"/>
          </p:nvPr>
        </p:nvSpPr>
        <p:spPr>
          <a:xfrm>
            <a:off x="457200" y="1600201"/>
            <a:ext cx="8229600" cy="3505199"/>
          </a:xfrm>
        </p:spPr>
        <p:txBody>
          <a:bodyPr>
            <a:noAutofit/>
          </a:bodyPr>
          <a:lstStyle/>
          <a:p>
            <a:r>
              <a:rPr lang="en-IN" sz="1800" dirty="0" smtClean="0"/>
              <a:t>A choke packet is a packet sent by a node to the source to inform it of congestion. </a:t>
            </a:r>
            <a:endParaRPr lang="en-IN" sz="1800" dirty="0" smtClean="0"/>
          </a:p>
          <a:p>
            <a:r>
              <a:rPr lang="en-IN" sz="1800" b="1" dirty="0" smtClean="0"/>
              <a:t>In backpressure, </a:t>
            </a:r>
            <a:r>
              <a:rPr lang="en-IN" sz="1800" b="1" dirty="0" smtClean="0"/>
              <a:t>the warning is </a:t>
            </a:r>
            <a:r>
              <a:rPr lang="en-IN" sz="1800" b="1" dirty="0" smtClean="0">
                <a:solidFill>
                  <a:srgbClr val="FF0000"/>
                </a:solidFill>
              </a:rPr>
              <a:t>from one node to its upstream node</a:t>
            </a:r>
            <a:r>
              <a:rPr lang="en-IN" sz="1800" b="1" dirty="0" smtClean="0"/>
              <a:t>,</a:t>
            </a:r>
            <a:br>
              <a:rPr lang="en-IN" sz="1800" b="1" dirty="0" smtClean="0"/>
            </a:br>
            <a:r>
              <a:rPr lang="en-IN" sz="1800" b="1" dirty="0" smtClean="0"/>
              <a:t>although the warning may eventually reach the source station. </a:t>
            </a:r>
            <a:endParaRPr lang="en-IN" sz="1800" b="1" dirty="0" smtClean="0"/>
          </a:p>
          <a:p>
            <a:r>
              <a:rPr lang="en-IN" sz="1800" b="1" dirty="0" smtClean="0"/>
              <a:t>In </a:t>
            </a:r>
            <a:r>
              <a:rPr lang="en-IN" sz="1800" b="1" dirty="0" smtClean="0"/>
              <a:t>the choke packet method, the warning is </a:t>
            </a:r>
            <a:r>
              <a:rPr lang="en-IN" sz="1800" b="1" dirty="0" smtClean="0">
                <a:solidFill>
                  <a:srgbClr val="FF0000"/>
                </a:solidFill>
              </a:rPr>
              <a:t>from the </a:t>
            </a:r>
            <a:r>
              <a:rPr lang="en-IN" sz="1800" b="1" dirty="0" smtClean="0">
                <a:solidFill>
                  <a:srgbClr val="FF0000"/>
                </a:solidFill>
              </a:rPr>
              <a:t>router</a:t>
            </a:r>
            <a:r>
              <a:rPr lang="en-IN" sz="1800" b="1" dirty="0" smtClean="0"/>
              <a:t>, which has encountered congestion, </a:t>
            </a:r>
            <a:r>
              <a:rPr lang="en-IN" sz="1800" b="1" dirty="0" smtClean="0">
                <a:solidFill>
                  <a:srgbClr val="FF0000"/>
                </a:solidFill>
              </a:rPr>
              <a:t>to the source station directly</a:t>
            </a:r>
            <a:r>
              <a:rPr lang="en-IN" sz="1800" b="1" dirty="0" smtClean="0"/>
              <a:t>. </a:t>
            </a:r>
            <a:endParaRPr lang="en-IN" sz="1800" b="1" dirty="0" smtClean="0"/>
          </a:p>
          <a:p>
            <a:r>
              <a:rPr lang="en-IN" sz="1800" dirty="0" smtClean="0"/>
              <a:t>The </a:t>
            </a:r>
            <a:r>
              <a:rPr lang="en-IN" sz="1800" dirty="0" smtClean="0">
                <a:solidFill>
                  <a:srgbClr val="FF0000"/>
                </a:solidFill>
              </a:rPr>
              <a:t>intermediate nodes </a:t>
            </a:r>
            <a:r>
              <a:rPr lang="en-IN" sz="1800" dirty="0" smtClean="0"/>
              <a:t>through which </a:t>
            </a:r>
            <a:r>
              <a:rPr lang="en-IN" sz="1800" dirty="0" smtClean="0"/>
              <a:t>the packet has </a:t>
            </a:r>
            <a:r>
              <a:rPr lang="en-IN" sz="1800" dirty="0" smtClean="0"/>
              <a:t>travelled </a:t>
            </a:r>
            <a:r>
              <a:rPr lang="en-IN" sz="1800" dirty="0" smtClean="0">
                <a:solidFill>
                  <a:srgbClr val="FF0000"/>
                </a:solidFill>
              </a:rPr>
              <a:t>are not warned</a:t>
            </a:r>
            <a:r>
              <a:rPr lang="en-IN" sz="1800" dirty="0" smtClean="0"/>
              <a:t>. </a:t>
            </a:r>
            <a:endParaRPr lang="en-IN" sz="1800" dirty="0" smtClean="0"/>
          </a:p>
          <a:p>
            <a:r>
              <a:rPr lang="en-IN" sz="1800" dirty="0" smtClean="0"/>
              <a:t>We </a:t>
            </a:r>
            <a:r>
              <a:rPr lang="en-IN" sz="1800" dirty="0" smtClean="0"/>
              <a:t>have seen an example of this type of control in ICMP. </a:t>
            </a:r>
            <a:endParaRPr lang="en-IN" sz="1800" dirty="0" smtClean="0"/>
          </a:p>
          <a:p>
            <a:r>
              <a:rPr lang="en-IN" sz="1800" dirty="0" smtClean="0"/>
              <a:t>When a router </a:t>
            </a:r>
            <a:r>
              <a:rPr lang="en-IN" sz="1800" dirty="0" smtClean="0"/>
              <a:t>in the Internet is overwhelmed </a:t>
            </a:r>
            <a:r>
              <a:rPr lang="en-IN" sz="1800" dirty="0" err="1" smtClean="0"/>
              <a:t>datagrams</a:t>
            </a:r>
            <a:r>
              <a:rPr lang="en-IN" sz="1800" dirty="0" smtClean="0"/>
              <a:t>, it may discard some of them; but it informs the </a:t>
            </a:r>
            <a:r>
              <a:rPr lang="en-IN" sz="1800" dirty="0" smtClean="0"/>
              <a:t>source host, using </a:t>
            </a:r>
            <a:r>
              <a:rPr lang="en-IN" sz="1800" dirty="0" smtClean="0"/>
              <a:t>a source quench ICMP message. </a:t>
            </a:r>
            <a:endParaRPr lang="en-IN" sz="1800" dirty="0" smtClean="0"/>
          </a:p>
          <a:p>
            <a:r>
              <a:rPr lang="en-IN" sz="1800" dirty="0" smtClean="0"/>
              <a:t>The </a:t>
            </a:r>
            <a:r>
              <a:rPr lang="en-IN" sz="1800" dirty="0" smtClean="0"/>
              <a:t>warning message goes directly to the source station; the intermediate</a:t>
            </a:r>
            <a:br>
              <a:rPr lang="en-IN" sz="1800" dirty="0" smtClean="0"/>
            </a:br>
            <a:r>
              <a:rPr lang="en-IN" sz="1800" dirty="0" smtClean="0"/>
              <a:t>routers does </a:t>
            </a:r>
            <a:r>
              <a:rPr lang="en-IN" sz="1800" dirty="0" smtClean="0"/>
              <a:t>not take any action.</a:t>
            </a:r>
            <a:br>
              <a:rPr lang="en-IN" sz="1800" dirty="0" smtClean="0"/>
            </a:br>
            <a:endParaRPr lang="en-IN" sz="1800" dirty="0"/>
          </a:p>
        </p:txBody>
      </p:sp>
      <p:pic>
        <p:nvPicPr>
          <p:cNvPr id="4" name="Picture 2" descr="Image result for backpressure and choke packet"/>
          <p:cNvPicPr>
            <a:picLocks noChangeAspect="1" noChangeArrowheads="1"/>
          </p:cNvPicPr>
          <p:nvPr/>
        </p:nvPicPr>
        <p:blipFill>
          <a:blip r:embed="rId2"/>
          <a:srcRect l="22500" t="75556" r="20833" b="5555"/>
          <a:stretch>
            <a:fillRect/>
          </a:stretch>
        </p:blipFill>
        <p:spPr bwMode="auto">
          <a:xfrm>
            <a:off x="838200" y="4953000"/>
            <a:ext cx="7620000" cy="1905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These </a:t>
            </a:r>
            <a:r>
              <a:rPr lang="en-IN" dirty="0" smtClean="0"/>
              <a:t>addresses can be </a:t>
            </a:r>
            <a:r>
              <a:rPr lang="en-IN" dirty="0" smtClean="0">
                <a:solidFill>
                  <a:srgbClr val="0000FF"/>
                </a:solidFill>
              </a:rPr>
              <a:t>reused within different internal networks </a:t>
            </a:r>
            <a:r>
              <a:rPr lang="en-IN" dirty="0" smtClean="0">
                <a:solidFill>
                  <a:srgbClr val="FF0000"/>
                </a:solidFill>
              </a:rPr>
              <a:t>simultaneously</a:t>
            </a:r>
            <a:r>
              <a:rPr lang="en-IN" dirty="0" smtClean="0"/>
              <a:t>, which in effect has helped to increase the lifespan of the IPV4. </a:t>
            </a:r>
            <a:endParaRPr lang="en-IN" dirty="0" smtClean="0"/>
          </a:p>
          <a:p>
            <a:r>
              <a:rPr lang="en-IN" dirty="0" smtClean="0"/>
              <a:t>Requires a </a:t>
            </a:r>
            <a:r>
              <a:rPr lang="en-IN" dirty="0" smtClean="0"/>
              <a:t>router to perform the operation of </a:t>
            </a:r>
            <a:r>
              <a:rPr lang="en-IN" dirty="0" smtClean="0">
                <a:solidFill>
                  <a:srgbClr val="FF0000"/>
                </a:solidFill>
              </a:rPr>
              <a:t>address translation </a:t>
            </a:r>
            <a:r>
              <a:rPr lang="en-IN" dirty="0" smtClean="0">
                <a:solidFill>
                  <a:srgbClr val="0000FF"/>
                </a:solidFill>
              </a:rPr>
              <a:t>between the private network and the internet</a:t>
            </a:r>
            <a:r>
              <a:rPr lang="en-IN" dirty="0" smtClean="0"/>
              <a:t>.</a:t>
            </a:r>
            <a:br>
              <a:rPr lang="en-IN" dirty="0" smtClean="0"/>
            </a:br>
            <a:r>
              <a:rPr lang="en-IN" dirty="0" smtClean="0"/>
              <a:t> </a:t>
            </a:r>
            <a:br>
              <a:rPr lang="en-IN" dirty="0" smtClean="0"/>
            </a:b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Closed-Loop: </a:t>
            </a:r>
            <a:r>
              <a:rPr lang="en-IN" dirty="0" smtClean="0"/>
              <a:t>Implicit Signaling</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In implicit signaling, there is no communication between the congested node or nodes and the source. </a:t>
            </a:r>
            <a:endParaRPr lang="en-IN" dirty="0" smtClean="0"/>
          </a:p>
          <a:p>
            <a:r>
              <a:rPr lang="en-IN" dirty="0" smtClean="0"/>
              <a:t>The </a:t>
            </a:r>
            <a:r>
              <a:rPr lang="en-IN" dirty="0" smtClean="0">
                <a:solidFill>
                  <a:srgbClr val="FF0000"/>
                </a:solidFill>
              </a:rPr>
              <a:t>source </a:t>
            </a:r>
            <a:r>
              <a:rPr lang="en-IN" dirty="0" smtClean="0">
                <a:solidFill>
                  <a:srgbClr val="FF0000"/>
                </a:solidFill>
              </a:rPr>
              <a:t>guesses that there is a congestion </a:t>
            </a:r>
            <a:r>
              <a:rPr lang="en-IN" dirty="0" smtClean="0"/>
              <a:t>somewhere in the network from other symptoms. </a:t>
            </a:r>
            <a:endParaRPr lang="en-IN" dirty="0" smtClean="0"/>
          </a:p>
          <a:p>
            <a:r>
              <a:rPr lang="en-IN" dirty="0" smtClean="0"/>
              <a:t>For </a:t>
            </a:r>
            <a:r>
              <a:rPr lang="en-IN" dirty="0" smtClean="0"/>
              <a:t>example, when </a:t>
            </a:r>
            <a:r>
              <a:rPr lang="en-IN" dirty="0" smtClean="0"/>
              <a:t>a source </a:t>
            </a:r>
            <a:r>
              <a:rPr lang="en-IN" dirty="0" smtClean="0"/>
              <a:t>sends several packets and there is no acknowledgment for a while, one assumption is that the network </a:t>
            </a:r>
            <a:r>
              <a:rPr lang="en-IN" dirty="0" smtClean="0"/>
              <a:t>is congested</a:t>
            </a:r>
            <a:r>
              <a:rPr lang="en-IN" dirty="0" smtClean="0"/>
              <a:t>. </a:t>
            </a:r>
            <a:endParaRPr lang="en-IN" dirty="0" smtClean="0"/>
          </a:p>
          <a:p>
            <a:r>
              <a:rPr lang="en-IN" dirty="0" smtClean="0"/>
              <a:t>The </a:t>
            </a:r>
            <a:r>
              <a:rPr lang="en-IN" dirty="0" smtClean="0"/>
              <a:t>delay in receiving an acknowledgment is interpreted as congestion in the network; the </a:t>
            </a:r>
            <a:r>
              <a:rPr lang="en-IN" dirty="0" smtClean="0"/>
              <a:t>source should </a:t>
            </a:r>
            <a:r>
              <a:rPr lang="en-IN" dirty="0" smtClean="0"/>
              <a:t>slow down. </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Closed-Loop</a:t>
            </a:r>
            <a:r>
              <a:rPr lang="en-IN" dirty="0" smtClean="0"/>
              <a:t>: </a:t>
            </a:r>
            <a:r>
              <a:rPr lang="en-IN" dirty="0" smtClean="0"/>
              <a:t>Explicit </a:t>
            </a:r>
            <a:r>
              <a:rPr lang="en-IN" dirty="0" smtClean="0"/>
              <a:t>Signaling</a:t>
            </a:r>
            <a:endParaRPr lang="en-IN" dirty="0"/>
          </a:p>
        </p:txBody>
      </p:sp>
      <p:sp>
        <p:nvSpPr>
          <p:cNvPr id="3" name="Content Placeholder 2"/>
          <p:cNvSpPr>
            <a:spLocks noGrp="1"/>
          </p:cNvSpPr>
          <p:nvPr>
            <p:ph idx="1"/>
          </p:nvPr>
        </p:nvSpPr>
        <p:spPr/>
        <p:txBody>
          <a:bodyPr>
            <a:noAutofit/>
          </a:bodyPr>
          <a:lstStyle/>
          <a:p>
            <a:r>
              <a:rPr lang="en-IN" sz="2800" dirty="0" smtClean="0"/>
              <a:t>The node that experiences congestion can explicitly send a signal to the source or destination. </a:t>
            </a:r>
            <a:endParaRPr lang="en-IN" sz="2800" dirty="0" smtClean="0"/>
          </a:p>
          <a:p>
            <a:r>
              <a:rPr lang="en-IN" sz="2800" dirty="0" smtClean="0"/>
              <a:t>In </a:t>
            </a:r>
            <a:r>
              <a:rPr lang="en-IN" sz="2800" dirty="0" smtClean="0"/>
              <a:t>the choke packet method, a </a:t>
            </a:r>
            <a:r>
              <a:rPr lang="en-IN" sz="2800" dirty="0" smtClean="0"/>
              <a:t>separate packet </a:t>
            </a:r>
            <a:r>
              <a:rPr lang="en-IN" sz="2800" dirty="0" smtClean="0"/>
              <a:t>is used for this </a:t>
            </a:r>
            <a:r>
              <a:rPr lang="en-IN" sz="2800" dirty="0" smtClean="0"/>
              <a:t>purpose</a:t>
            </a:r>
          </a:p>
          <a:p>
            <a:r>
              <a:rPr lang="en-IN" sz="2800" dirty="0" smtClean="0"/>
              <a:t>In </a:t>
            </a:r>
            <a:r>
              <a:rPr lang="en-IN" sz="2800" dirty="0" smtClean="0"/>
              <a:t>the explicit signaling method, the signal is included in the packets that </a:t>
            </a:r>
            <a:r>
              <a:rPr lang="en-IN" sz="2800" dirty="0" smtClean="0"/>
              <a:t>carry data</a:t>
            </a:r>
            <a:r>
              <a:rPr lang="en-IN" sz="2800" dirty="0" smtClean="0"/>
              <a:t>. </a:t>
            </a:r>
            <a:endParaRPr lang="en-IN" sz="2800" dirty="0" smtClean="0"/>
          </a:p>
          <a:p>
            <a:r>
              <a:rPr lang="en-IN" sz="2800" dirty="0" smtClean="0"/>
              <a:t>Explicit </a:t>
            </a:r>
            <a:r>
              <a:rPr lang="en-IN" sz="2800" dirty="0" smtClean="0"/>
              <a:t>signaling, </a:t>
            </a:r>
            <a:r>
              <a:rPr lang="en-IN" sz="2800" dirty="0" smtClean="0"/>
              <a:t>can </a:t>
            </a:r>
            <a:r>
              <a:rPr lang="en-IN" sz="2800" dirty="0" smtClean="0"/>
              <a:t>occur in either the forward or </a:t>
            </a:r>
            <a:r>
              <a:rPr lang="en-IN" sz="2800" dirty="0" smtClean="0"/>
              <a:t>the backward </a:t>
            </a:r>
            <a:r>
              <a:rPr lang="en-IN" sz="2800" dirty="0" smtClean="0"/>
              <a:t>direction</a:t>
            </a:r>
            <a:r>
              <a:rPr lang="en-IN" sz="2800" dirty="0" smtClean="0"/>
              <a:t>.</a:t>
            </a:r>
          </a:p>
          <a:p>
            <a:pPr>
              <a:buNone/>
            </a:pPr>
            <a:r>
              <a:rPr lang="en-IN" sz="2000" dirty="0" smtClean="0"/>
              <a:t/>
            </a:r>
            <a:br>
              <a:rPr lang="en-IN" sz="2000" dirty="0" smtClean="0"/>
            </a:br>
            <a:endParaRPr lang="en-I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Closed-Loop: Explicit Signaling</a:t>
            </a:r>
            <a:endParaRPr lang="en-IN" dirty="0"/>
          </a:p>
        </p:txBody>
      </p:sp>
      <p:sp>
        <p:nvSpPr>
          <p:cNvPr id="3" name="Content Placeholder 2"/>
          <p:cNvSpPr>
            <a:spLocks noGrp="1"/>
          </p:cNvSpPr>
          <p:nvPr>
            <p:ph idx="1"/>
          </p:nvPr>
        </p:nvSpPr>
        <p:spPr/>
        <p:txBody>
          <a:bodyPr>
            <a:noAutofit/>
          </a:bodyPr>
          <a:lstStyle/>
          <a:p>
            <a:r>
              <a:rPr lang="en-IN" sz="2800" dirty="0" smtClean="0"/>
              <a:t>Backward Signaling: </a:t>
            </a:r>
          </a:p>
          <a:p>
            <a:pPr lvl="1"/>
            <a:r>
              <a:rPr lang="en-IN" sz="2000" dirty="0" smtClean="0"/>
              <a:t>A bit can be set in a packet moving in the direction opposite to the congestion. </a:t>
            </a:r>
          </a:p>
          <a:p>
            <a:pPr lvl="1"/>
            <a:r>
              <a:rPr lang="en-IN" sz="2000" dirty="0" smtClean="0"/>
              <a:t>This bit can warn the source that there is congestion and that it needs to slow down to avoid the discarding of packets.</a:t>
            </a:r>
          </a:p>
          <a:p>
            <a:r>
              <a:rPr lang="en-IN" sz="2800" dirty="0" smtClean="0"/>
              <a:t>Forward Signaling: </a:t>
            </a:r>
          </a:p>
          <a:p>
            <a:pPr lvl="1"/>
            <a:r>
              <a:rPr lang="en-IN" sz="2000" dirty="0" smtClean="0"/>
              <a:t>A bit can be set in a packet moving in the direction of the congestion. </a:t>
            </a:r>
          </a:p>
          <a:p>
            <a:pPr lvl="1"/>
            <a:r>
              <a:rPr lang="en-IN" sz="2000" dirty="0" smtClean="0"/>
              <a:t>This bit can warn the destination that there is congestion. </a:t>
            </a:r>
          </a:p>
          <a:p>
            <a:pPr lvl="1"/>
            <a:r>
              <a:rPr lang="en-IN" sz="2000" dirty="0" smtClean="0"/>
              <a:t>The receiver in this case can use policies, such as slowing down the acknowledgments, to alleviate the congestion.</a:t>
            </a:r>
            <a:br>
              <a:rPr lang="en-IN" sz="2000" dirty="0" smtClean="0"/>
            </a:br>
            <a:endParaRPr lang="en-IN" sz="3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Leaky Bucket </a:t>
            </a:r>
            <a:r>
              <a:rPr lang="en-IN" dirty="0" smtClean="0"/>
              <a:t>Algorithm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When the host has to send a packet, the packet is thrown into the bucket. </a:t>
            </a:r>
            <a:endParaRPr lang="en-IN" dirty="0" smtClean="0"/>
          </a:p>
          <a:p>
            <a:r>
              <a:rPr lang="en-IN" dirty="0" smtClean="0"/>
              <a:t>The </a:t>
            </a:r>
            <a:r>
              <a:rPr lang="en-IN" dirty="0" smtClean="0"/>
              <a:t>bucket leaks at a constant rate, meaning the network interface transmits packets at a constant rate. </a:t>
            </a:r>
            <a:endParaRPr lang="en-IN" dirty="0" smtClean="0"/>
          </a:p>
          <a:p>
            <a:r>
              <a:rPr lang="en-IN" dirty="0" smtClean="0"/>
              <a:t>Bursty </a:t>
            </a:r>
            <a:r>
              <a:rPr lang="en-IN" dirty="0" smtClean="0"/>
              <a:t>traffic is converted to a uniform traffic by the leaky bucket. </a:t>
            </a:r>
            <a:endParaRPr lang="en-IN" dirty="0" smtClean="0"/>
          </a:p>
          <a:p>
            <a:r>
              <a:rPr lang="en-IN" dirty="0" smtClean="0"/>
              <a:t>In </a:t>
            </a:r>
            <a:r>
              <a:rPr lang="en-IN" dirty="0" smtClean="0"/>
              <a:t>practice the bucket is a finite queue that outputs at a finite rate</a:t>
            </a:r>
            <a:br>
              <a:rPr lang="en-IN" dirty="0" smtClean="0"/>
            </a:b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Leaky Bucket Algorithm</a:t>
            </a:r>
            <a:endParaRPr lang="en-IN" dirty="0"/>
          </a:p>
        </p:txBody>
      </p:sp>
      <p:sp>
        <p:nvSpPr>
          <p:cNvPr id="3" name="Content Placeholder 2"/>
          <p:cNvSpPr>
            <a:spLocks noGrp="1"/>
          </p:cNvSpPr>
          <p:nvPr>
            <p:ph idx="1"/>
          </p:nvPr>
        </p:nvSpPr>
        <p:spPr/>
        <p:txBody>
          <a:bodyPr/>
          <a:lstStyle/>
          <a:p>
            <a:endParaRPr lang="en-IN"/>
          </a:p>
        </p:txBody>
      </p:sp>
      <p:pic>
        <p:nvPicPr>
          <p:cNvPr id="33794" name="Picture 2"/>
          <p:cNvPicPr>
            <a:picLocks noChangeAspect="1" noChangeArrowheads="1"/>
          </p:cNvPicPr>
          <p:nvPr/>
        </p:nvPicPr>
        <p:blipFill>
          <a:blip r:embed="rId2"/>
          <a:srcRect/>
          <a:stretch>
            <a:fillRect/>
          </a:stretch>
        </p:blipFill>
        <p:spPr bwMode="auto">
          <a:xfrm>
            <a:off x="152400" y="2209800"/>
            <a:ext cx="8763000" cy="394816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Token Bucket </a:t>
            </a:r>
            <a:r>
              <a:rPr lang="en-IN" dirty="0" smtClean="0"/>
              <a:t>Algorithm</a:t>
            </a:r>
            <a:endParaRPr lang="en-IN" dirty="0"/>
          </a:p>
        </p:txBody>
      </p:sp>
      <p:sp>
        <p:nvSpPr>
          <p:cNvPr id="3" name="Content Placeholder 2"/>
          <p:cNvSpPr>
            <a:spLocks noGrp="1"/>
          </p:cNvSpPr>
          <p:nvPr>
            <p:ph idx="1"/>
          </p:nvPr>
        </p:nvSpPr>
        <p:spPr/>
        <p:txBody>
          <a:bodyPr>
            <a:normAutofit/>
          </a:bodyPr>
          <a:lstStyle/>
          <a:p>
            <a:r>
              <a:rPr lang="en-IN" dirty="0" smtClean="0"/>
              <a:t>In regular intervals tokens are thrown into the bucket</a:t>
            </a:r>
            <a:r>
              <a:rPr lang="en-IN" dirty="0" smtClean="0"/>
              <a:t>.</a:t>
            </a:r>
            <a:endParaRPr lang="en-IN" dirty="0" smtClean="0"/>
          </a:p>
          <a:p>
            <a:r>
              <a:rPr lang="en-IN" dirty="0" smtClean="0"/>
              <a:t>The </a:t>
            </a:r>
            <a:r>
              <a:rPr lang="en-IN" dirty="0" smtClean="0"/>
              <a:t>bucket has a maximum </a:t>
            </a:r>
            <a:r>
              <a:rPr lang="en-IN" dirty="0" smtClean="0"/>
              <a:t>capacity.</a:t>
            </a:r>
            <a:endParaRPr lang="en-IN" dirty="0" smtClean="0"/>
          </a:p>
          <a:p>
            <a:r>
              <a:rPr lang="en-IN" dirty="0" smtClean="0"/>
              <a:t>If </a:t>
            </a:r>
            <a:r>
              <a:rPr lang="en-IN" dirty="0" smtClean="0"/>
              <a:t>there is a ready packet, a token is removed from the bucket, and the packet is </a:t>
            </a:r>
            <a:r>
              <a:rPr lang="en-IN" dirty="0" smtClean="0"/>
              <a:t>send.</a:t>
            </a:r>
          </a:p>
          <a:p>
            <a:r>
              <a:rPr lang="en-IN" dirty="0" smtClean="0"/>
              <a:t>If </a:t>
            </a:r>
            <a:r>
              <a:rPr lang="en-IN" dirty="0" smtClean="0"/>
              <a:t>there is no token in the bucket, the packet cannot be send.</a:t>
            </a:r>
            <a:br>
              <a:rPr lang="en-IN" dirty="0" smtClean="0"/>
            </a:b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Token Bucket Algorithm</a:t>
            </a:r>
            <a:endParaRPr lang="en-IN" dirty="0"/>
          </a:p>
        </p:txBody>
      </p:sp>
      <p:sp>
        <p:nvSpPr>
          <p:cNvPr id="3" name="Content Placeholder 2"/>
          <p:cNvSpPr>
            <a:spLocks noGrp="1"/>
          </p:cNvSpPr>
          <p:nvPr>
            <p:ph idx="1"/>
          </p:nvPr>
        </p:nvSpPr>
        <p:spPr/>
        <p:txBody>
          <a:bodyPr/>
          <a:lstStyle/>
          <a:p>
            <a:endParaRPr lang="en-IN"/>
          </a:p>
        </p:txBody>
      </p:sp>
      <p:pic>
        <p:nvPicPr>
          <p:cNvPr id="34818" name="Picture 2"/>
          <p:cNvPicPr>
            <a:picLocks noChangeAspect="1" noChangeArrowheads="1"/>
          </p:cNvPicPr>
          <p:nvPr/>
        </p:nvPicPr>
        <p:blipFill>
          <a:blip r:embed="rId2"/>
          <a:srcRect/>
          <a:stretch>
            <a:fillRect/>
          </a:stretch>
        </p:blipFill>
        <p:spPr bwMode="auto">
          <a:xfrm>
            <a:off x="457200" y="2286000"/>
            <a:ext cx="8239125" cy="40290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Token Bucket Algorithm</a:t>
            </a:r>
            <a:endParaRPr lang="en-IN" dirty="0"/>
          </a:p>
        </p:txBody>
      </p:sp>
      <p:sp>
        <p:nvSpPr>
          <p:cNvPr id="3" name="Content Placeholder 2"/>
          <p:cNvSpPr>
            <a:spLocks noGrp="1"/>
          </p:cNvSpPr>
          <p:nvPr>
            <p:ph idx="1"/>
          </p:nvPr>
        </p:nvSpPr>
        <p:spPr/>
        <p:txBody>
          <a:bodyPr/>
          <a:lstStyle/>
          <a:p>
            <a:endParaRPr lang="en-IN" dirty="0"/>
          </a:p>
        </p:txBody>
      </p:sp>
      <p:pic>
        <p:nvPicPr>
          <p:cNvPr id="35842" name="Picture 2"/>
          <p:cNvPicPr>
            <a:picLocks noChangeAspect="1" noChangeArrowheads="1"/>
          </p:cNvPicPr>
          <p:nvPr/>
        </p:nvPicPr>
        <p:blipFill>
          <a:blip r:embed="rId2"/>
          <a:srcRect/>
          <a:stretch>
            <a:fillRect/>
          </a:stretch>
        </p:blipFill>
        <p:spPr bwMode="auto">
          <a:xfrm>
            <a:off x="2133600" y="1600200"/>
            <a:ext cx="4781550" cy="4876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l="5779" r="1759"/>
          <a:stretch>
            <a:fillRect/>
          </a:stretch>
        </p:blipFill>
        <p:spPr bwMode="auto">
          <a:xfrm>
            <a:off x="0" y="609600"/>
            <a:ext cx="9111916" cy="5410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dirty="0" smtClean="0"/>
              <a:t>Address Resolution Protocol (ARP</a:t>
            </a:r>
            <a:r>
              <a:rPr lang="en-IN" dirty="0" smtClean="0"/>
              <a:t>)</a:t>
            </a:r>
            <a:endParaRPr lang="en-IN" dirty="0"/>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ARP?</a:t>
            </a:r>
            <a:endParaRPr lang="en-IN"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IN" dirty="0" smtClean="0"/>
              <a:t>The knowledge </a:t>
            </a:r>
            <a:r>
              <a:rPr lang="en-IN" dirty="0" smtClean="0"/>
              <a:t>of hosts’ IP address is not sufficient for sending packets, because </a:t>
            </a:r>
            <a:r>
              <a:rPr lang="en-IN" i="1" dirty="0" smtClean="0">
                <a:solidFill>
                  <a:srgbClr val="0000FF"/>
                </a:solidFill>
              </a:rPr>
              <a:t>data link hardware does not understand internet addresses</a:t>
            </a:r>
            <a:r>
              <a:rPr lang="en-IN" dirty="0" smtClean="0"/>
              <a:t>. </a:t>
            </a:r>
            <a:endParaRPr lang="en-IN" dirty="0" smtClean="0"/>
          </a:p>
          <a:p>
            <a:endParaRPr lang="en-IN" dirty="0" smtClean="0"/>
          </a:p>
          <a:p>
            <a:r>
              <a:rPr lang="en-IN" dirty="0" smtClean="0"/>
              <a:t>In an </a:t>
            </a:r>
            <a:r>
              <a:rPr lang="en-IN" dirty="0" smtClean="0"/>
              <a:t>Ethernet network, the </a:t>
            </a:r>
            <a:r>
              <a:rPr lang="en-IN" dirty="0" smtClean="0">
                <a:solidFill>
                  <a:srgbClr val="0000FF"/>
                </a:solidFill>
              </a:rPr>
              <a:t>Ethernet controller card can send and receive using 48-bit </a:t>
            </a:r>
            <a:r>
              <a:rPr lang="en-IN" dirty="0" smtClean="0">
                <a:solidFill>
                  <a:srgbClr val="0000FF"/>
                </a:solidFill>
              </a:rPr>
              <a:t>Ethernet (MAC) </a:t>
            </a:r>
            <a:r>
              <a:rPr lang="en-IN" dirty="0" smtClean="0"/>
              <a:t>addresses</a:t>
            </a:r>
            <a:r>
              <a:rPr lang="en-IN" dirty="0" smtClean="0"/>
              <a:t> </a:t>
            </a:r>
            <a:r>
              <a:rPr lang="en-IN" dirty="0" smtClean="0"/>
              <a:t>and the </a:t>
            </a:r>
            <a:r>
              <a:rPr lang="en-IN" dirty="0" smtClean="0">
                <a:solidFill>
                  <a:srgbClr val="FF0000"/>
                </a:solidFill>
              </a:rPr>
              <a:t>32-bit IP addresses are unknown to these cards. </a:t>
            </a:r>
            <a:endParaRPr lang="en-IN" dirty="0" smtClean="0">
              <a:solidFill>
                <a:srgbClr val="FF0000"/>
              </a:solidFill>
            </a:endParaRPr>
          </a:p>
          <a:p>
            <a:endParaRPr lang="en-IN" dirty="0" smtClean="0">
              <a:solidFill>
                <a:srgbClr val="FF0000"/>
              </a:solidFill>
            </a:endParaRPr>
          </a:p>
          <a:p>
            <a:r>
              <a:rPr lang="en-IN" dirty="0" smtClean="0"/>
              <a:t>This </a:t>
            </a:r>
            <a:r>
              <a:rPr lang="en-IN" dirty="0" smtClean="0"/>
              <a:t>requires a </a:t>
            </a:r>
            <a:r>
              <a:rPr lang="en-IN" dirty="0" smtClean="0">
                <a:solidFill>
                  <a:srgbClr val="FF0000"/>
                </a:solidFill>
              </a:rPr>
              <a:t>mapping of the IP addresses to the corresponding Ethernet </a:t>
            </a:r>
            <a:r>
              <a:rPr lang="en-IN" dirty="0" smtClean="0">
                <a:solidFill>
                  <a:srgbClr val="FF0000"/>
                </a:solidFill>
              </a:rPr>
              <a:t>addresses </a:t>
            </a:r>
            <a:r>
              <a:rPr lang="en-IN" dirty="0" smtClean="0"/>
              <a:t>which is </a:t>
            </a:r>
            <a:r>
              <a:rPr lang="en-IN" dirty="0" smtClean="0"/>
              <a:t>accomplished by </a:t>
            </a:r>
            <a:r>
              <a:rPr lang="en-IN" i="1" dirty="0" smtClean="0">
                <a:solidFill>
                  <a:srgbClr val="0000FF"/>
                </a:solidFill>
              </a:rPr>
              <a:t>Address </a:t>
            </a:r>
            <a:r>
              <a:rPr lang="en-IN" i="1" dirty="0" smtClean="0">
                <a:solidFill>
                  <a:srgbClr val="0000FF"/>
                </a:solidFill>
              </a:rPr>
              <a:t>Resolution </a:t>
            </a:r>
            <a:r>
              <a:rPr lang="en-IN" i="1" dirty="0" smtClean="0">
                <a:solidFill>
                  <a:srgbClr val="0000FF"/>
                </a:solidFill>
              </a:rPr>
              <a:t>Protocol (ARP</a:t>
            </a:r>
            <a:r>
              <a:rPr lang="en-IN" i="1" dirty="0" smtClean="0">
                <a:solidFill>
                  <a:srgbClr val="0000FF"/>
                </a:solidFill>
              </a:rPr>
              <a:t>)</a:t>
            </a:r>
            <a:r>
              <a:rPr lang="en-IN" dirty="0" smtClean="0"/>
              <a:t>.</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of ARP: First Approach</a:t>
            </a:r>
            <a:endParaRPr lang="en-IN" dirty="0"/>
          </a:p>
        </p:txBody>
      </p:sp>
      <p:sp>
        <p:nvSpPr>
          <p:cNvPr id="3" name="Content Placeholder 2"/>
          <p:cNvSpPr>
            <a:spLocks noGrp="1"/>
          </p:cNvSpPr>
          <p:nvPr>
            <p:ph idx="1"/>
          </p:nvPr>
        </p:nvSpPr>
        <p:spPr/>
        <p:txBody>
          <a:bodyPr>
            <a:normAutofit/>
          </a:bodyPr>
          <a:lstStyle/>
          <a:p>
            <a:r>
              <a:rPr lang="en-IN" dirty="0" smtClean="0"/>
              <a:t>One possible approach is to have a </a:t>
            </a:r>
            <a:r>
              <a:rPr lang="en-IN" i="1" dirty="0" smtClean="0">
                <a:solidFill>
                  <a:srgbClr val="0000FF"/>
                </a:solidFill>
              </a:rPr>
              <a:t>configuration file </a:t>
            </a:r>
            <a:r>
              <a:rPr lang="en-IN" dirty="0" smtClean="0">
                <a:solidFill>
                  <a:srgbClr val="0000FF"/>
                </a:solidFill>
              </a:rPr>
              <a:t>somewhere in the system that maps IP addresses onto the Ethernet addresses</a:t>
            </a:r>
            <a:r>
              <a:rPr lang="en-IN" dirty="0" smtClean="0"/>
              <a:t>. </a:t>
            </a:r>
            <a:endParaRPr lang="en-IN" dirty="0" smtClean="0"/>
          </a:p>
          <a:p>
            <a:pPr lvl="1"/>
            <a:r>
              <a:rPr lang="en-IN" dirty="0" smtClean="0"/>
              <a:t>Although </a:t>
            </a:r>
            <a:r>
              <a:rPr lang="en-IN" dirty="0" smtClean="0"/>
              <a:t>this approach is </a:t>
            </a:r>
            <a:r>
              <a:rPr lang="en-IN" dirty="0" smtClean="0">
                <a:solidFill>
                  <a:srgbClr val="FF0000"/>
                </a:solidFill>
              </a:rPr>
              <a:t>straightforward</a:t>
            </a:r>
            <a:r>
              <a:rPr lang="en-IN" dirty="0" smtClean="0"/>
              <a:t>, </a:t>
            </a:r>
            <a:r>
              <a:rPr lang="en-IN" dirty="0" smtClean="0">
                <a:solidFill>
                  <a:srgbClr val="FF0000"/>
                </a:solidFill>
              </a:rPr>
              <a:t>maintaining an </a:t>
            </a:r>
            <a:r>
              <a:rPr lang="en-IN" dirty="0" smtClean="0">
                <a:solidFill>
                  <a:srgbClr val="FF0000"/>
                </a:solidFill>
              </a:rPr>
              <a:t>up-to-date </a:t>
            </a:r>
            <a:r>
              <a:rPr lang="en-IN" dirty="0" smtClean="0">
                <a:solidFill>
                  <a:srgbClr val="FF0000"/>
                </a:solidFill>
              </a:rPr>
              <a:t>table has a high overhead </a:t>
            </a:r>
            <a:r>
              <a:rPr lang="en-IN" dirty="0" smtClean="0"/>
              <a:t>on the system. </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Working of ARP: Second Approach (Widely used)</a:t>
            </a:r>
            <a:endParaRPr lang="en-IN"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IN" dirty="0" smtClean="0"/>
              <a:t>Second approach </a:t>
            </a:r>
            <a:r>
              <a:rPr lang="en-IN" dirty="0" smtClean="0"/>
              <a:t>is to </a:t>
            </a:r>
            <a:r>
              <a:rPr lang="en-IN" dirty="0" smtClean="0">
                <a:solidFill>
                  <a:srgbClr val="0000FF"/>
                </a:solidFill>
              </a:rPr>
              <a:t>broadcast packet onto the Ethernet </a:t>
            </a:r>
            <a:r>
              <a:rPr lang="en-IN" dirty="0" smtClean="0"/>
              <a:t>asking “</a:t>
            </a:r>
            <a:r>
              <a:rPr lang="en-IN" i="1" dirty="0" smtClean="0">
                <a:solidFill>
                  <a:srgbClr val="FF0000"/>
                </a:solidFill>
              </a:rPr>
              <a:t>who owns </a:t>
            </a:r>
            <a:r>
              <a:rPr lang="en-IN" i="1" dirty="0" smtClean="0">
                <a:solidFill>
                  <a:srgbClr val="FF0000"/>
                </a:solidFill>
              </a:rPr>
              <a:t>the destination </a:t>
            </a:r>
            <a:r>
              <a:rPr lang="en-IN" i="1" dirty="0" smtClean="0">
                <a:solidFill>
                  <a:srgbClr val="FF0000"/>
                </a:solidFill>
              </a:rPr>
              <a:t>IP address</a:t>
            </a:r>
            <a:r>
              <a:rPr lang="en-IN" dirty="0" smtClean="0"/>
              <a:t>?”. </a:t>
            </a:r>
            <a:endParaRPr lang="en-IN" dirty="0" smtClean="0"/>
          </a:p>
          <a:p>
            <a:endParaRPr lang="en-IN" dirty="0" smtClean="0"/>
          </a:p>
          <a:p>
            <a:r>
              <a:rPr lang="en-IN" dirty="0" smtClean="0"/>
              <a:t>Destination </a:t>
            </a:r>
            <a:r>
              <a:rPr lang="en-IN" dirty="0" smtClean="0"/>
              <a:t>node responds with its Ethernet address after hearing the request. </a:t>
            </a:r>
            <a:endParaRPr lang="en-IN" dirty="0" smtClean="0"/>
          </a:p>
          <a:p>
            <a:endParaRPr lang="en-IN" dirty="0" smtClean="0"/>
          </a:p>
          <a:p>
            <a:r>
              <a:rPr lang="en-IN" dirty="0" smtClean="0">
                <a:solidFill>
                  <a:srgbClr val="FF0000"/>
                </a:solidFill>
              </a:rPr>
              <a:t>ARP </a:t>
            </a:r>
            <a:r>
              <a:rPr lang="en-IN" dirty="0" smtClean="0">
                <a:solidFill>
                  <a:srgbClr val="FF0000"/>
                </a:solidFill>
              </a:rPr>
              <a:t>is a dynamic mapping approach for finding a physical address for a known IP address. </a:t>
            </a:r>
            <a:endParaRPr lang="en-IN" dirty="0" smtClean="0">
              <a:solidFill>
                <a:srgbClr val="FF0000"/>
              </a:solidFill>
            </a:endParaRPr>
          </a:p>
          <a:p>
            <a:endParaRPr lang="en-IN" dirty="0" smtClean="0">
              <a:solidFill>
                <a:srgbClr val="FF0000"/>
              </a:solidFill>
            </a:endParaRPr>
          </a:p>
          <a:p>
            <a:r>
              <a:rPr lang="en-IN" dirty="0" smtClean="0"/>
              <a:t>It </a:t>
            </a:r>
            <a:r>
              <a:rPr lang="en-IN" dirty="0" smtClean="0"/>
              <a:t>involves following two </a:t>
            </a:r>
            <a:r>
              <a:rPr lang="en-IN" dirty="0" smtClean="0"/>
              <a:t>basic</a:t>
            </a:r>
          </a:p>
          <a:p>
            <a:pPr lvl="1"/>
            <a:r>
              <a:rPr lang="en-IN" dirty="0" smtClean="0"/>
              <a:t>An </a:t>
            </a:r>
            <a:r>
              <a:rPr lang="en-IN" dirty="0" smtClean="0"/>
              <a:t>ARP request is broadcast to all stations in the network </a:t>
            </a:r>
            <a:endParaRPr lang="en-IN" dirty="0" smtClean="0"/>
          </a:p>
          <a:p>
            <a:pPr lvl="1"/>
            <a:r>
              <a:rPr lang="en-IN" dirty="0" smtClean="0"/>
              <a:t>An </a:t>
            </a:r>
            <a:r>
              <a:rPr lang="en-IN" dirty="0" smtClean="0"/>
              <a:t>ARP reply is an </a:t>
            </a:r>
            <a:r>
              <a:rPr lang="en-IN" dirty="0" err="1" smtClean="0"/>
              <a:t>unicast</a:t>
            </a:r>
            <a:r>
              <a:rPr lang="en-IN" dirty="0" smtClean="0"/>
              <a:t> to the host requesting the </a:t>
            </a:r>
            <a:r>
              <a:rPr lang="en-IN" dirty="0" smtClean="0"/>
              <a:t>mapping</a:t>
            </a:r>
          </a:p>
          <a:p>
            <a:endParaRPr lang="en-IN" dirty="0" smtClean="0"/>
          </a:p>
          <a:p>
            <a:r>
              <a:rPr lang="en-IN" dirty="0" smtClean="0"/>
              <a:t>To </a:t>
            </a:r>
            <a:r>
              <a:rPr lang="en-IN" dirty="0" smtClean="0"/>
              <a:t>improve the efficiency of the ARP </a:t>
            </a:r>
            <a:r>
              <a:rPr lang="en-IN" dirty="0" smtClean="0"/>
              <a:t>protocol, cache memory is used </a:t>
            </a:r>
            <a:r>
              <a:rPr lang="en-IN" dirty="0" smtClean="0"/>
              <a:t>to hold the recently acquired frame containing the physical address. </a:t>
            </a:r>
            <a:endParaRPr lang="en-IN" dirty="0" smtClean="0"/>
          </a:p>
          <a:p>
            <a:pPr lvl="1"/>
            <a:r>
              <a:rPr lang="en-IN" dirty="0" smtClean="0"/>
              <a:t>As </a:t>
            </a:r>
            <a:r>
              <a:rPr lang="en-IN" dirty="0" smtClean="0"/>
              <a:t>a consequence, no broadcasting is necessary in near future.</a:t>
            </a:r>
            <a:br>
              <a:rPr lang="en-IN" dirty="0" smtClean="0"/>
            </a:br>
            <a:r>
              <a:rPr lang="en-IN" dirty="0" smtClean="0"/>
              <a:t>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Image result for ARP images"/>
          <p:cNvPicPr>
            <a:picLocks noChangeAspect="1" noChangeArrowheads="1"/>
          </p:cNvPicPr>
          <p:nvPr/>
        </p:nvPicPr>
        <p:blipFill>
          <a:blip r:embed="rId2"/>
          <a:srcRect/>
          <a:stretch>
            <a:fillRect/>
          </a:stretch>
        </p:blipFill>
        <p:spPr bwMode="auto">
          <a:xfrm>
            <a:off x="0" y="0"/>
            <a:ext cx="9144000" cy="685800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1909</Words>
  <Application>Microsoft Office PowerPoint</Application>
  <PresentationFormat>On-screen Show (4:3)</PresentationFormat>
  <Paragraphs>161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Network Address Translation</vt:lpstr>
      <vt:lpstr>Slide 2</vt:lpstr>
      <vt:lpstr>Slide 3</vt:lpstr>
      <vt:lpstr>Slide 4</vt:lpstr>
      <vt:lpstr>Address Resolution Protocol (ARP)</vt:lpstr>
      <vt:lpstr>What is ARP?</vt:lpstr>
      <vt:lpstr>Working of ARP: First Approach</vt:lpstr>
      <vt:lpstr>Working of ARP: Second Approach (Widely used)</vt:lpstr>
      <vt:lpstr>Slide 9</vt:lpstr>
      <vt:lpstr>Reverse ARP (RARP)</vt:lpstr>
      <vt:lpstr>Slide 11</vt:lpstr>
      <vt:lpstr>ICMP: Purpose</vt:lpstr>
      <vt:lpstr>ICMP</vt:lpstr>
      <vt:lpstr>What is Congestion?</vt:lpstr>
      <vt:lpstr>Congestion Control</vt:lpstr>
      <vt:lpstr>Congestion</vt:lpstr>
      <vt:lpstr>Causes Of Congestion</vt:lpstr>
      <vt:lpstr>Causes Of Congestion</vt:lpstr>
      <vt:lpstr>Causes Of Congestion</vt:lpstr>
      <vt:lpstr>Effects of Congestion</vt:lpstr>
      <vt:lpstr>Congestion Control Techniques</vt:lpstr>
      <vt:lpstr>Slide 22</vt:lpstr>
      <vt:lpstr>Open Loop: Retransmission Policy</vt:lpstr>
      <vt:lpstr>Open Loop: Window Policy</vt:lpstr>
      <vt:lpstr>Open Loop: Acknowledgment Policy</vt:lpstr>
      <vt:lpstr>Open Loop: Discarding Policy </vt:lpstr>
      <vt:lpstr>Open Loop: Admission Policy</vt:lpstr>
      <vt:lpstr>Closed-Loop: Back-pressure</vt:lpstr>
      <vt:lpstr>Closed-Loop: Choke Packet</vt:lpstr>
      <vt:lpstr>Closed-Loop: Implicit Signaling</vt:lpstr>
      <vt:lpstr>Closed-Loop: Explicit Signaling</vt:lpstr>
      <vt:lpstr>Closed-Loop: Explicit Signaling</vt:lpstr>
      <vt:lpstr>Leaky Bucket Algorithm</vt:lpstr>
      <vt:lpstr>Leaky Bucket Algorithm</vt:lpstr>
      <vt:lpstr>Token Bucket Algorithm</vt:lpstr>
      <vt:lpstr>Token Bucket Algorithm</vt:lpstr>
      <vt:lpstr>Token Bucket Algorithm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Address Translation</dc:title>
  <dc:creator>Anindita</dc:creator>
  <cp:lastModifiedBy>Anindita</cp:lastModifiedBy>
  <cp:revision>24</cp:revision>
  <dcterms:created xsi:type="dcterms:W3CDTF">2006-08-16T00:00:00Z</dcterms:created>
  <dcterms:modified xsi:type="dcterms:W3CDTF">2018-04-02T07:21:29Z</dcterms:modified>
</cp:coreProperties>
</file>