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7" r:id="rId40"/>
    <p:sldId id="299" r:id="rId41"/>
    <p:sldId id="294" r:id="rId42"/>
    <p:sldId id="295" r:id="rId43"/>
    <p:sldId id="296" r:id="rId44"/>
    <p:sldId id="29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D3D-70AB-41F1-994A-E9E0A533CD17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711B-ABE6-430E-B4A8-DEB4AEE49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25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D3D-70AB-41F1-994A-E9E0A533CD17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711B-ABE6-430E-B4A8-DEB4AEE49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82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D3D-70AB-41F1-994A-E9E0A533CD17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711B-ABE6-430E-B4A8-DEB4AEE49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1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D3D-70AB-41F1-994A-E9E0A533CD17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711B-ABE6-430E-B4A8-DEB4AEE49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13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D3D-70AB-41F1-994A-E9E0A533CD17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711B-ABE6-430E-B4A8-DEB4AEE49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64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D3D-70AB-41F1-994A-E9E0A533CD17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711B-ABE6-430E-B4A8-DEB4AEE49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0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D3D-70AB-41F1-994A-E9E0A533CD17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711B-ABE6-430E-B4A8-DEB4AEE49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82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D3D-70AB-41F1-994A-E9E0A533CD17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711B-ABE6-430E-B4A8-DEB4AEE49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94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D3D-70AB-41F1-994A-E9E0A533CD17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711B-ABE6-430E-B4A8-DEB4AEE49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06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D3D-70AB-41F1-994A-E9E0A533CD17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711B-ABE6-430E-B4A8-DEB4AEE49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16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D3D-70AB-41F1-994A-E9E0A533CD17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711B-ABE6-430E-B4A8-DEB4AEE49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4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AED3D-70AB-41F1-994A-E9E0A533CD17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A711B-ABE6-430E-B4A8-DEB4AEE49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91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Digital Data to Analog Signal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26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Frequency-Shift Keying (FSK)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Frequency spectrum: </a:t>
            </a:r>
            <a:endParaRPr lang="en-IN" b="1" dirty="0" smtClean="0"/>
          </a:p>
          <a:p>
            <a:pPr lvl="1"/>
            <a:r>
              <a:rPr lang="en-IN" dirty="0" smtClean="0"/>
              <a:t>FSK </a:t>
            </a:r>
            <a:r>
              <a:rPr lang="en-IN" dirty="0"/>
              <a:t>may be considered as a combination of two ASK </a:t>
            </a:r>
            <a:r>
              <a:rPr lang="en-IN" dirty="0" smtClean="0"/>
              <a:t>spectra </a:t>
            </a:r>
            <a:r>
              <a:rPr lang="en-IN" dirty="0" err="1" smtClean="0"/>
              <a:t>centered</a:t>
            </a:r>
            <a:r>
              <a:rPr lang="en-IN" dirty="0" smtClean="0"/>
              <a:t> </a:t>
            </a:r>
            <a:r>
              <a:rPr lang="en-IN" dirty="0"/>
              <a:t>around f</a:t>
            </a:r>
            <a:r>
              <a:rPr lang="en-IN" baseline="-25000" dirty="0"/>
              <a:t>c1</a:t>
            </a:r>
            <a:r>
              <a:rPr lang="en-IN" dirty="0"/>
              <a:t> and f</a:t>
            </a:r>
            <a:r>
              <a:rPr lang="en-IN" baseline="-25000" dirty="0"/>
              <a:t>c2</a:t>
            </a:r>
            <a:r>
              <a:rPr lang="en-IN" dirty="0"/>
              <a:t>, which requires higher bandwidth. The bandwidth = (f</a:t>
            </a:r>
            <a:r>
              <a:rPr lang="en-IN" baseline="-25000" dirty="0"/>
              <a:t>c2</a:t>
            </a:r>
            <a:r>
              <a:rPr lang="en-IN" dirty="0"/>
              <a:t> - f</a:t>
            </a:r>
            <a:r>
              <a:rPr lang="en-IN" baseline="-25000" dirty="0"/>
              <a:t>c1</a:t>
            </a:r>
            <a:r>
              <a:rPr lang="en-IN" dirty="0" smtClean="0"/>
              <a:t>)+ </a:t>
            </a:r>
            <a:r>
              <a:rPr lang="en-IN" dirty="0" err="1"/>
              <a:t>N</a:t>
            </a:r>
            <a:r>
              <a:rPr lang="en-IN" baseline="-25000" dirty="0" err="1"/>
              <a:t>b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5532"/>
            <a:ext cx="9144000" cy="34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7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 Shift Keying (PSK)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phase of the carrier signal is shifted </a:t>
            </a:r>
            <a:r>
              <a:rPr lang="en-IN" dirty="0" smtClean="0"/>
              <a:t>by </a:t>
            </a:r>
            <a:r>
              <a:rPr lang="en-IN" dirty="0"/>
              <a:t>the modulating signal with the</a:t>
            </a:r>
            <a:r>
              <a:rPr lang="en-IN" dirty="0"/>
              <a:t> </a:t>
            </a:r>
            <a:r>
              <a:rPr lang="en-IN" dirty="0" smtClean="0"/>
              <a:t>phase </a:t>
            </a:r>
            <a:r>
              <a:rPr lang="en-IN" dirty="0"/>
              <a:t>measured relative to the previous bit interval.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binary 0 is represented </a:t>
            </a:r>
            <a:r>
              <a:rPr lang="en-IN" dirty="0" smtClean="0"/>
              <a:t>by sending </a:t>
            </a:r>
            <a:r>
              <a:rPr lang="en-IN" dirty="0"/>
              <a:t>a signal of the same phase as the preceding one and 1 is represented by </a:t>
            </a:r>
            <a:r>
              <a:rPr lang="en-IN" dirty="0" smtClean="0"/>
              <a:t>sending the </a:t>
            </a:r>
            <a:r>
              <a:rPr lang="en-IN" dirty="0"/>
              <a:t>signal with an opposite phase to the previous </a:t>
            </a:r>
            <a:r>
              <a:rPr lang="en-IN" dirty="0" smtClean="0"/>
              <a:t>one.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4691524"/>
            <a:ext cx="6172200" cy="216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61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62" y="0"/>
            <a:ext cx="3500438" cy="2148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2-PSK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58151" cy="4351338"/>
          </a:xfrm>
        </p:spPr>
        <p:txBody>
          <a:bodyPr>
            <a:noAutofit/>
          </a:bodyPr>
          <a:lstStyle/>
          <a:p>
            <a:r>
              <a:rPr lang="en-IN" sz="2400" dirty="0" smtClean="0"/>
              <a:t>In 2-PSK the carrier is used </a:t>
            </a:r>
            <a:r>
              <a:rPr lang="en-IN" sz="2400" dirty="0"/>
              <a:t>to represent 0 or </a:t>
            </a:r>
            <a:r>
              <a:rPr lang="en-IN" sz="2400" dirty="0" smtClean="0"/>
              <a:t>1.</a:t>
            </a:r>
          </a:p>
          <a:p>
            <a:pPr marL="457200" lvl="1" indent="0">
              <a:buNone/>
            </a:pPr>
            <a:r>
              <a:rPr lang="en-IN" sz="2000" dirty="0"/>
              <a:t>	</a:t>
            </a:r>
            <a:r>
              <a:rPr lang="en-IN" dirty="0"/>
              <a:t>s(t</a:t>
            </a:r>
            <a:r>
              <a:rPr lang="en-IN" dirty="0"/>
              <a:t>) = A cos (2π</a:t>
            </a:r>
            <a:r>
              <a:rPr lang="en-IN" dirty="0" err="1"/>
              <a:t>fct</a:t>
            </a:r>
            <a:r>
              <a:rPr lang="en-IN" dirty="0"/>
              <a:t> + π) for binary </a:t>
            </a:r>
            <a:r>
              <a:rPr lang="en-IN" dirty="0"/>
              <a:t>1</a:t>
            </a:r>
          </a:p>
          <a:p>
            <a:pPr marL="0" indent="0">
              <a:buNone/>
            </a:pPr>
            <a:r>
              <a:rPr lang="en-IN" sz="2400" dirty="0" smtClean="0"/>
              <a:t>	s(t</a:t>
            </a:r>
            <a:r>
              <a:rPr lang="en-IN" sz="2400" dirty="0"/>
              <a:t>) = A cos (2π</a:t>
            </a:r>
            <a:r>
              <a:rPr lang="en-IN" sz="2400" dirty="0" err="1"/>
              <a:t>fct</a:t>
            </a:r>
            <a:r>
              <a:rPr lang="en-IN" sz="2400" dirty="0"/>
              <a:t>) for binary 0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signal set can be shown geometrically </a:t>
            </a:r>
            <a:r>
              <a:rPr lang="en-IN" sz="2400" dirty="0" smtClean="0"/>
              <a:t>and is </a:t>
            </a:r>
            <a:r>
              <a:rPr lang="en-IN" sz="2400" dirty="0"/>
              <a:t>called </a:t>
            </a:r>
            <a:r>
              <a:rPr lang="en-IN" sz="2400" dirty="0" smtClean="0"/>
              <a:t>a</a:t>
            </a:r>
            <a:r>
              <a:rPr lang="en-IN" sz="2400" dirty="0"/>
              <a:t> </a:t>
            </a:r>
            <a:r>
              <a:rPr lang="en-IN" sz="2400" dirty="0" smtClean="0"/>
              <a:t>Constellation </a:t>
            </a:r>
            <a:r>
              <a:rPr lang="en-IN" sz="2400" dirty="0"/>
              <a:t>diagram for 2-PSK </a:t>
            </a:r>
            <a:r>
              <a:rPr lang="en-IN" sz="2400" dirty="0" smtClean="0"/>
              <a:t>signal</a:t>
            </a:r>
          </a:p>
          <a:p>
            <a:r>
              <a:rPr lang="en-IN" sz="2400" dirty="0" smtClean="0"/>
              <a:t>In </a:t>
            </a:r>
            <a:r>
              <a:rPr lang="en-IN" sz="2400" dirty="0"/>
              <a:t>this method, the phase of the carrier signal is shifted </a:t>
            </a:r>
            <a:r>
              <a:rPr lang="en-IN" sz="2400" dirty="0" smtClean="0"/>
              <a:t>by phase </a:t>
            </a:r>
            <a:r>
              <a:rPr lang="en-IN" sz="2400" dirty="0"/>
              <a:t>measured relative to the previous bit interval.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binary 0 is represented </a:t>
            </a:r>
            <a:r>
              <a:rPr lang="en-IN" sz="2400" dirty="0" smtClean="0"/>
              <a:t>by sending </a:t>
            </a:r>
            <a:r>
              <a:rPr lang="en-IN" sz="2400" dirty="0"/>
              <a:t>a signal of the same phase as the preceding one and </a:t>
            </a:r>
            <a:endParaRPr lang="en-IN" sz="2400" dirty="0" smtClean="0"/>
          </a:p>
          <a:p>
            <a:r>
              <a:rPr lang="en-IN" sz="2400" dirty="0" smtClean="0"/>
              <a:t>1 </a:t>
            </a:r>
            <a:r>
              <a:rPr lang="en-IN" sz="2400" dirty="0"/>
              <a:t>is represented by </a:t>
            </a:r>
            <a:r>
              <a:rPr lang="en-IN" sz="2400" dirty="0" smtClean="0"/>
              <a:t>sending the </a:t>
            </a:r>
            <a:r>
              <a:rPr lang="en-IN" sz="2400" dirty="0"/>
              <a:t>signal with an opposite phase to the previous </a:t>
            </a:r>
            <a:r>
              <a:rPr lang="en-IN" sz="2400" dirty="0" smtClean="0"/>
              <a:t>one</a:t>
            </a: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75882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Constellation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72438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A </a:t>
            </a:r>
            <a:r>
              <a:rPr lang="en-IN" b="1" dirty="0" smtClean="0"/>
              <a:t>constellation </a:t>
            </a:r>
            <a:r>
              <a:rPr lang="en-IN" dirty="0" smtClean="0"/>
              <a:t>diagram </a:t>
            </a:r>
            <a:r>
              <a:rPr lang="en-IN" dirty="0"/>
              <a:t>provides a graphical representation of the </a:t>
            </a:r>
            <a:r>
              <a:rPr lang="en-IN" dirty="0" smtClean="0"/>
              <a:t>complex envelope </a:t>
            </a:r>
            <a:r>
              <a:rPr lang="en-IN" dirty="0"/>
              <a:t>of each possible symbol state.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x-axis of a constellation diagram </a:t>
            </a:r>
            <a:r>
              <a:rPr lang="en-IN" dirty="0" smtClean="0"/>
              <a:t>represents the </a:t>
            </a:r>
            <a:r>
              <a:rPr lang="en-IN" dirty="0"/>
              <a:t>in-phase component of the complex envelope, and the y-axis represents </a:t>
            </a:r>
            <a:r>
              <a:rPr lang="en-IN" dirty="0" smtClean="0"/>
              <a:t>the quadrature </a:t>
            </a:r>
            <a:r>
              <a:rPr lang="en-IN" dirty="0"/>
              <a:t>component of the complex envelope.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distance between signals on </a:t>
            </a:r>
            <a:r>
              <a:rPr lang="en-IN" dirty="0" smtClean="0"/>
              <a:t>a constellation diagram </a:t>
            </a:r>
            <a:r>
              <a:rPr lang="en-IN" dirty="0"/>
              <a:t>indicates how different the modulation waveforms are, and </a:t>
            </a:r>
            <a:r>
              <a:rPr lang="en-IN" dirty="0" smtClean="0"/>
              <a:t>how well </a:t>
            </a:r>
            <a:r>
              <a:rPr lang="en-IN" dirty="0"/>
              <a:t>a receiver can differentiate between all possible symbols in presence of noise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1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M-</a:t>
            </a:r>
            <a:r>
              <a:rPr lang="en-IN" dirty="0" err="1"/>
              <a:t>ary</a:t>
            </a:r>
            <a:r>
              <a:rPr lang="en-IN" dirty="0"/>
              <a:t> Modulation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7886701" cy="4351338"/>
          </a:xfrm>
        </p:spPr>
        <p:txBody>
          <a:bodyPr>
            <a:normAutofit/>
          </a:bodyPr>
          <a:lstStyle/>
          <a:p>
            <a:r>
              <a:rPr lang="en-IN" dirty="0"/>
              <a:t>Instead of just varying phase, frequency or amplitude of the </a:t>
            </a:r>
            <a:r>
              <a:rPr lang="en-IN" dirty="0" smtClean="0"/>
              <a:t>RF signal</a:t>
            </a:r>
            <a:r>
              <a:rPr lang="en-IN" dirty="0"/>
              <a:t>, modern </a:t>
            </a:r>
            <a:r>
              <a:rPr lang="en-IN" dirty="0" smtClean="0"/>
              <a:t>modulation techniques allow both envelope(amplitude) </a:t>
            </a:r>
            <a:r>
              <a:rPr lang="en-IN" dirty="0"/>
              <a:t>and phase (</a:t>
            </a:r>
            <a:r>
              <a:rPr lang="en-IN" dirty="0" smtClean="0"/>
              <a:t>or frequency) of the RF carrier to vary. </a:t>
            </a:r>
          </a:p>
          <a:p>
            <a:r>
              <a:rPr lang="en-IN" dirty="0" smtClean="0"/>
              <a:t>Because </a:t>
            </a:r>
            <a:r>
              <a:rPr lang="en-IN" dirty="0"/>
              <a:t>the envelope and phase provide </a:t>
            </a:r>
            <a:r>
              <a:rPr lang="en-IN" dirty="0" smtClean="0"/>
              <a:t>two degrees </a:t>
            </a:r>
            <a:r>
              <a:rPr lang="en-IN" dirty="0"/>
              <a:t>of freedom, such modulation techniques map baseband data into four or </a:t>
            </a:r>
            <a:r>
              <a:rPr lang="en-IN" dirty="0" smtClean="0"/>
              <a:t>more possible </a:t>
            </a:r>
            <a:r>
              <a:rPr lang="en-IN" dirty="0"/>
              <a:t>RF carrier signals. Such modulation techniques are known as </a:t>
            </a:r>
            <a:r>
              <a:rPr lang="en-IN" b="1" dirty="0" smtClean="0"/>
              <a:t>M-</a:t>
            </a:r>
            <a:r>
              <a:rPr lang="en-IN" b="1" dirty="0" err="1" smtClean="0"/>
              <a:t>ary</a:t>
            </a:r>
            <a:r>
              <a:rPr lang="en-IN" b="1" dirty="0" smtClean="0"/>
              <a:t> modulation</a:t>
            </a:r>
            <a:r>
              <a:rPr lang="en-IN" dirty="0"/>
              <a:t>.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0056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M-</a:t>
            </a:r>
            <a:r>
              <a:rPr lang="en-IN" dirty="0" err="1"/>
              <a:t>ary</a:t>
            </a:r>
            <a:r>
              <a:rPr lang="en-IN" dirty="0"/>
              <a:t> Modulation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dirty="0"/>
              <a:t>In M-</a:t>
            </a:r>
            <a:r>
              <a:rPr lang="en-IN" sz="2000" dirty="0" err="1"/>
              <a:t>ary</a:t>
            </a:r>
            <a:r>
              <a:rPr lang="en-IN" sz="2000" dirty="0"/>
              <a:t> modulation scheme, two or more bits are grouped together to </a:t>
            </a:r>
            <a:r>
              <a:rPr lang="en-IN" sz="2000" dirty="0" smtClean="0"/>
              <a:t>form symbols </a:t>
            </a:r>
            <a:r>
              <a:rPr lang="en-IN" sz="2000" dirty="0"/>
              <a:t>and one of possible signals S</a:t>
            </a:r>
            <a:r>
              <a:rPr lang="en-IN" sz="2000" baseline="-25000" dirty="0"/>
              <a:t>1</a:t>
            </a:r>
            <a:r>
              <a:rPr lang="en-IN" sz="2000" dirty="0"/>
              <a:t>(t), S</a:t>
            </a:r>
            <a:r>
              <a:rPr lang="en-IN" sz="2000" baseline="-25000" dirty="0"/>
              <a:t>2</a:t>
            </a:r>
            <a:r>
              <a:rPr lang="en-IN" sz="2000" dirty="0"/>
              <a:t>(t), …, S</a:t>
            </a:r>
            <a:r>
              <a:rPr lang="en-IN" sz="2000" baseline="-25000" dirty="0"/>
              <a:t>m</a:t>
            </a:r>
            <a:r>
              <a:rPr lang="en-IN" sz="2000" dirty="0"/>
              <a:t>(t) is transmitted during </a:t>
            </a:r>
            <a:r>
              <a:rPr lang="en-IN" sz="2000" dirty="0" smtClean="0"/>
              <a:t>each symbol </a:t>
            </a:r>
            <a:r>
              <a:rPr lang="en-IN" sz="2000" dirty="0"/>
              <a:t>period </a:t>
            </a:r>
            <a:r>
              <a:rPr lang="en-IN" sz="2000" dirty="0" err="1"/>
              <a:t>T</a:t>
            </a:r>
            <a:r>
              <a:rPr lang="en-IN" sz="2000" baseline="-25000" dirty="0" err="1"/>
              <a:t>s</a:t>
            </a:r>
            <a:r>
              <a:rPr lang="en-IN" sz="2000" dirty="0"/>
              <a:t>. </a:t>
            </a:r>
            <a:endParaRPr lang="en-IN" sz="2000" dirty="0" smtClean="0"/>
          </a:p>
          <a:p>
            <a:r>
              <a:rPr lang="en-IN" sz="2000" dirty="0" smtClean="0"/>
              <a:t>Normally</a:t>
            </a:r>
            <a:r>
              <a:rPr lang="en-IN" sz="2000" dirty="0"/>
              <a:t>, the number of possible signals is M = 2</a:t>
            </a:r>
            <a:r>
              <a:rPr lang="en-IN" sz="2000" baseline="30000" dirty="0"/>
              <a:t>n</a:t>
            </a:r>
            <a:r>
              <a:rPr lang="en-IN" sz="2000" dirty="0"/>
              <a:t>, where n is </a:t>
            </a:r>
            <a:r>
              <a:rPr lang="en-IN" sz="2000" dirty="0" smtClean="0"/>
              <a:t>an integer</a:t>
            </a:r>
            <a:r>
              <a:rPr lang="en-IN" sz="2000" dirty="0"/>
              <a:t>. </a:t>
            </a:r>
            <a:endParaRPr lang="en-IN" sz="2000" dirty="0" smtClean="0"/>
          </a:p>
          <a:p>
            <a:r>
              <a:rPr lang="en-IN" sz="2000" dirty="0" smtClean="0"/>
              <a:t>Depending </a:t>
            </a:r>
            <a:r>
              <a:rPr lang="en-IN" sz="2000" dirty="0"/>
              <a:t>on whether the amplitude, phase or frequency is varied, </a:t>
            </a:r>
            <a:r>
              <a:rPr lang="en-IN" sz="2000" dirty="0" smtClean="0"/>
              <a:t>the modulation </a:t>
            </a:r>
            <a:r>
              <a:rPr lang="en-IN" sz="2000" dirty="0"/>
              <a:t>is referred to as M-</a:t>
            </a:r>
            <a:r>
              <a:rPr lang="en-IN" sz="2000" dirty="0" err="1"/>
              <a:t>ary</a:t>
            </a:r>
            <a:r>
              <a:rPr lang="en-IN" sz="2000" dirty="0"/>
              <a:t> ASK, M-</a:t>
            </a:r>
            <a:r>
              <a:rPr lang="en-IN" sz="2000" dirty="0" err="1"/>
              <a:t>ary</a:t>
            </a:r>
            <a:r>
              <a:rPr lang="en-IN" sz="2000" dirty="0"/>
              <a:t> PSK or M-</a:t>
            </a:r>
            <a:r>
              <a:rPr lang="en-IN" sz="2000" dirty="0" err="1"/>
              <a:t>ary</a:t>
            </a:r>
            <a:r>
              <a:rPr lang="en-IN" sz="2000" dirty="0"/>
              <a:t> </a:t>
            </a:r>
            <a:r>
              <a:rPr lang="en-IN" sz="2000" dirty="0" smtClean="0"/>
              <a:t>FSK. </a:t>
            </a:r>
          </a:p>
          <a:p>
            <a:r>
              <a:rPr lang="en-IN" sz="2000" dirty="0" smtClean="0"/>
              <a:t>M-</a:t>
            </a:r>
            <a:r>
              <a:rPr lang="en-IN" sz="2000" dirty="0" err="1" smtClean="0"/>
              <a:t>ary</a:t>
            </a:r>
            <a:r>
              <a:rPr lang="en-IN" sz="2000" dirty="0" smtClean="0"/>
              <a:t> modulation </a:t>
            </a:r>
            <a:r>
              <a:rPr lang="en-IN" sz="2000" dirty="0"/>
              <a:t>technique attractive for use in bandlimited channels, because these </a:t>
            </a:r>
            <a:r>
              <a:rPr lang="en-IN" sz="2000" dirty="0" smtClean="0"/>
              <a:t>techniques achieve </a:t>
            </a:r>
            <a:r>
              <a:rPr lang="en-IN" sz="2000" dirty="0"/>
              <a:t>better bandwidth efficiency at the expense of power efficiency. </a:t>
            </a:r>
            <a:endParaRPr lang="en-IN" sz="2000" dirty="0" smtClean="0"/>
          </a:p>
          <a:p>
            <a:r>
              <a:rPr lang="en-IN" sz="2000" dirty="0" smtClean="0"/>
              <a:t>For </a:t>
            </a:r>
            <a:r>
              <a:rPr lang="en-IN" sz="2000" dirty="0"/>
              <a:t>example, </a:t>
            </a:r>
            <a:r>
              <a:rPr lang="en-IN" sz="2000" dirty="0" smtClean="0"/>
              <a:t>an 8-PSK </a:t>
            </a:r>
            <a:r>
              <a:rPr lang="en-IN" sz="2000" dirty="0"/>
              <a:t>technique requires a bandwidth that is log</a:t>
            </a:r>
            <a:r>
              <a:rPr lang="en-IN" sz="2000" baseline="-25000" dirty="0"/>
              <a:t>2</a:t>
            </a:r>
            <a:r>
              <a:rPr lang="en-IN" sz="2000" dirty="0"/>
              <a:t>8 = 3 times smaller than 2-PSK (</a:t>
            </a:r>
            <a:r>
              <a:rPr lang="en-IN" sz="2000" dirty="0" smtClean="0"/>
              <a:t>also known </a:t>
            </a:r>
            <a:r>
              <a:rPr lang="en-IN" sz="2000" dirty="0"/>
              <a:t>as BPSK) system. </a:t>
            </a:r>
            <a:endParaRPr lang="en-IN" sz="2000" dirty="0" smtClean="0"/>
          </a:p>
          <a:p>
            <a:r>
              <a:rPr lang="en-IN" sz="2000" dirty="0" smtClean="0"/>
              <a:t>However</a:t>
            </a:r>
            <a:r>
              <a:rPr lang="en-IN" sz="2000" dirty="0"/>
              <a:t>, M-</a:t>
            </a:r>
            <a:r>
              <a:rPr lang="en-IN" sz="2000" dirty="0" err="1"/>
              <a:t>ary</a:t>
            </a:r>
            <a:r>
              <a:rPr lang="en-IN" sz="2000" dirty="0"/>
              <a:t> signalling results in poorer error </a:t>
            </a:r>
            <a:r>
              <a:rPr lang="en-IN" sz="2000" dirty="0" smtClean="0"/>
              <a:t>performance because </a:t>
            </a:r>
            <a:r>
              <a:rPr lang="en-IN" sz="2000" dirty="0"/>
              <a:t>of smaller distances between signals in the constellation diagram.</a:t>
            </a:r>
            <a:r>
              <a:rPr lang="en-IN" sz="2000" dirty="0"/>
              <a:t> </a:t>
            </a:r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93785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76" y="4599110"/>
            <a:ext cx="4286250" cy="2058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Quadrature Phase</a:t>
            </a:r>
            <a:r>
              <a:rPr lang="en-IN" dirty="0"/>
              <a:t> </a:t>
            </a:r>
            <a:r>
              <a:rPr lang="en-IN" dirty="0" smtClean="0"/>
              <a:t>S</a:t>
            </a:r>
            <a:r>
              <a:rPr lang="en-IN" dirty="0"/>
              <a:t>hift Keying (QPSK)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QPSK can be used </a:t>
            </a:r>
            <a:r>
              <a:rPr lang="en-IN" dirty="0"/>
              <a:t>f</a:t>
            </a:r>
            <a:r>
              <a:rPr lang="en-IN" dirty="0" smtClean="0"/>
              <a:t>or </a:t>
            </a:r>
            <a:r>
              <a:rPr lang="en-IN" dirty="0"/>
              <a:t>more efficient use of bandwidth</a:t>
            </a:r>
            <a:r>
              <a:rPr lang="en-IN" dirty="0"/>
              <a:t>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s(t) = A cos</a:t>
            </a:r>
            <a:r>
              <a:rPr lang="en-IN" dirty="0"/>
              <a:t> </a:t>
            </a:r>
            <a:r>
              <a:rPr lang="el-GR" dirty="0"/>
              <a:t>(2π</a:t>
            </a:r>
            <a:r>
              <a:rPr lang="en-IN" dirty="0" err="1"/>
              <a:t>f</a:t>
            </a:r>
            <a:r>
              <a:rPr lang="en-IN" baseline="-25000" dirty="0" err="1"/>
              <a:t>c</a:t>
            </a:r>
            <a:r>
              <a:rPr lang="en-IN" dirty="0" err="1"/>
              <a:t>t</a:t>
            </a:r>
            <a:r>
              <a:rPr lang="en-IN" dirty="0"/>
              <a:t>) for 00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 smtClean="0"/>
              <a:t>	= </a:t>
            </a:r>
            <a:r>
              <a:rPr lang="en-IN" dirty="0"/>
              <a:t>A cos (2π</a:t>
            </a:r>
            <a:r>
              <a:rPr lang="en-IN" dirty="0" err="1"/>
              <a:t>f</a:t>
            </a:r>
            <a:r>
              <a:rPr lang="en-IN" baseline="-25000" dirty="0" err="1"/>
              <a:t>c</a:t>
            </a:r>
            <a:r>
              <a:rPr lang="en-IN" dirty="0" err="1"/>
              <a:t>t</a:t>
            </a:r>
            <a:r>
              <a:rPr lang="en-IN" dirty="0"/>
              <a:t> + 90) for 01</a:t>
            </a:r>
            <a:r>
              <a:rPr lang="en-IN" dirty="0"/>
              <a:t>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= </a:t>
            </a:r>
            <a:r>
              <a:rPr lang="en-IN" dirty="0"/>
              <a:t>A cos (2π</a:t>
            </a:r>
            <a:r>
              <a:rPr lang="en-IN" dirty="0" err="1"/>
              <a:t>f</a:t>
            </a:r>
            <a:r>
              <a:rPr lang="en-IN" baseline="-25000" dirty="0" err="1"/>
              <a:t>c</a:t>
            </a:r>
            <a:r>
              <a:rPr lang="en-IN" dirty="0" err="1"/>
              <a:t>t</a:t>
            </a:r>
            <a:r>
              <a:rPr lang="en-IN" dirty="0"/>
              <a:t> + 180) for 10</a:t>
            </a:r>
            <a:br>
              <a:rPr lang="en-IN" dirty="0"/>
            </a:br>
            <a:r>
              <a:rPr lang="en-IN" dirty="0" smtClean="0"/>
              <a:t>	= </a:t>
            </a:r>
            <a:r>
              <a:rPr lang="en-IN" dirty="0"/>
              <a:t>A cos (2π</a:t>
            </a:r>
            <a:r>
              <a:rPr lang="en-IN" dirty="0" err="1"/>
              <a:t>f</a:t>
            </a:r>
            <a:r>
              <a:rPr lang="en-IN" baseline="-25000" dirty="0" err="1"/>
              <a:t>c</a:t>
            </a:r>
            <a:r>
              <a:rPr lang="en-IN" dirty="0" err="1"/>
              <a:t>t</a:t>
            </a:r>
            <a:r>
              <a:rPr lang="en-IN" dirty="0"/>
              <a:t> + 270) for 11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Here phase </a:t>
            </a:r>
            <a:r>
              <a:rPr lang="en-IN" dirty="0"/>
              <a:t>shift occurs in multiple of </a:t>
            </a:r>
            <a:r>
              <a:rPr lang="en-IN" dirty="0" smtClean="0"/>
              <a:t>90° </a:t>
            </a:r>
            <a:r>
              <a:rPr lang="en-IN" dirty="0"/>
              <a:t>as shown in constellation diagram 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776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8-PSK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81381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15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365126"/>
            <a:ext cx="8686800" cy="1325563"/>
          </a:xfrm>
        </p:spPr>
        <p:txBody>
          <a:bodyPr>
            <a:normAutofit/>
          </a:bodyPr>
          <a:lstStyle/>
          <a:p>
            <a:r>
              <a:rPr lang="en-IN" sz="4000" b="1" dirty="0"/>
              <a:t>QAM (Quadrature Amplitude Modulation)</a:t>
            </a:r>
            <a:r>
              <a:rPr lang="en-IN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Ability of equipment to distinguish </a:t>
            </a:r>
            <a:r>
              <a:rPr lang="en-IN" dirty="0" smtClean="0"/>
              <a:t>small differences </a:t>
            </a:r>
            <a:r>
              <a:rPr lang="en-IN" dirty="0"/>
              <a:t>in </a:t>
            </a:r>
            <a:r>
              <a:rPr lang="en-IN" dirty="0" smtClean="0"/>
              <a:t>phase, </a:t>
            </a:r>
            <a:r>
              <a:rPr lang="en-IN" dirty="0"/>
              <a:t>limits the potential bit rate.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can be improved by </a:t>
            </a:r>
            <a:r>
              <a:rPr lang="en-IN" dirty="0" smtClean="0"/>
              <a:t>combining ASK </a:t>
            </a:r>
            <a:r>
              <a:rPr lang="en-IN" dirty="0"/>
              <a:t>and </a:t>
            </a:r>
            <a:r>
              <a:rPr lang="en-IN" dirty="0" smtClean="0"/>
              <a:t>PSK which results in QAM. </a:t>
            </a:r>
          </a:p>
          <a:p>
            <a:r>
              <a:rPr lang="en-IN" dirty="0" smtClean="0"/>
              <a:t>It </a:t>
            </a:r>
            <a:r>
              <a:rPr lang="en-IN" dirty="0"/>
              <a:t>is possible to obtain higher data rate using QAM.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may be noted that M-</a:t>
            </a:r>
            <a:r>
              <a:rPr lang="en-IN" dirty="0" err="1"/>
              <a:t>ary</a:t>
            </a:r>
            <a:r>
              <a:rPr lang="en-IN" dirty="0"/>
              <a:t> QAM does not have constant </a:t>
            </a:r>
            <a:r>
              <a:rPr lang="en-IN" dirty="0" smtClean="0"/>
              <a:t>energy per </a:t>
            </a:r>
            <a:r>
              <a:rPr lang="en-IN" dirty="0"/>
              <a:t>symbol, nor does it have constant distance between possible symbol values.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986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QAM (Quadrature Amplitude Modulation)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constellation diagram of a QAM signal with two amplitude levels and four phases is: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2833688"/>
            <a:ext cx="75342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8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Essential for scenarios like telephone </a:t>
            </a:r>
            <a:r>
              <a:rPr lang="en-IN" dirty="0"/>
              <a:t>network. </a:t>
            </a:r>
            <a:endParaRPr lang="en-IN" dirty="0" smtClean="0"/>
          </a:p>
          <a:p>
            <a:r>
              <a:rPr lang="en-IN" dirty="0" smtClean="0"/>
              <a:t>Conversion </a:t>
            </a:r>
            <a:r>
              <a:rPr lang="en-IN" dirty="0"/>
              <a:t>is accomplished with </a:t>
            </a:r>
            <a:r>
              <a:rPr lang="en-IN" dirty="0" smtClean="0"/>
              <a:t>the help </a:t>
            </a:r>
            <a:r>
              <a:rPr lang="en-IN" dirty="0"/>
              <a:t>of special devices such as modem (modulator-demodulator</a:t>
            </a:r>
            <a:r>
              <a:rPr lang="en-IN" dirty="0" smtClean="0"/>
              <a:t>).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3833813"/>
            <a:ext cx="86010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25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 rate and Baud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Use </a:t>
            </a:r>
            <a:r>
              <a:rPr lang="en-IN" dirty="0"/>
              <a:t>of different modulation techniques lead to different </a:t>
            </a:r>
            <a:r>
              <a:rPr lang="en-IN" dirty="0" smtClean="0"/>
              <a:t>baud rates </a:t>
            </a:r>
            <a:r>
              <a:rPr lang="en-IN" dirty="0"/>
              <a:t>(number of signal elements per second) for different values of bit rates, which</a:t>
            </a:r>
            <a:br>
              <a:rPr lang="en-IN" dirty="0"/>
            </a:br>
            <a:r>
              <a:rPr lang="en-IN" dirty="0"/>
              <a:t>represents the numbers of data bits per second. </a:t>
            </a:r>
            <a:endParaRPr lang="en-IN" dirty="0" smtClean="0"/>
          </a:p>
          <a:p>
            <a:r>
              <a:rPr lang="en-IN" dirty="0" smtClean="0"/>
              <a:t>Same </a:t>
            </a:r>
            <a:r>
              <a:rPr lang="en-IN" dirty="0"/>
              <a:t>baud </a:t>
            </a:r>
            <a:r>
              <a:rPr lang="en-IN" dirty="0" smtClean="0"/>
              <a:t>rate allows </a:t>
            </a:r>
            <a:r>
              <a:rPr lang="en-IN" dirty="0"/>
              <a:t>different bit rates for different modulation techniques.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baud rate, </a:t>
            </a:r>
            <a:r>
              <a:rPr lang="en-IN" dirty="0" smtClean="0"/>
              <a:t>implies </a:t>
            </a:r>
            <a:r>
              <a:rPr lang="en-IN" dirty="0"/>
              <a:t>the bandwidth requirement of the medium used for transmission of the </a:t>
            </a:r>
            <a:r>
              <a:rPr lang="en-IN" dirty="0" smtClean="0"/>
              <a:t>analog signal</a:t>
            </a:r>
            <a:r>
              <a:rPr lang="en-IN" dirty="0"/>
              <a:t>.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248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 rate and Baud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39" y="1825625"/>
            <a:ext cx="8412721" cy="433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62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Multiplexing of Signals</a:t>
            </a:r>
            <a:r>
              <a:rPr lang="en-IN" dirty="0"/>
              <a:t>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404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process of making </a:t>
            </a:r>
            <a:r>
              <a:rPr lang="en-IN" sz="2400" dirty="0" smtClean="0"/>
              <a:t>the most </a:t>
            </a:r>
            <a:r>
              <a:rPr lang="en-IN" sz="2400" dirty="0"/>
              <a:t>effective use of the available channel </a:t>
            </a:r>
            <a:r>
              <a:rPr lang="en-IN" sz="2400" dirty="0" smtClean="0"/>
              <a:t>capacity, by sharing a </a:t>
            </a:r>
            <a:r>
              <a:rPr lang="en-IN" sz="2400" dirty="0"/>
              <a:t>medium </a:t>
            </a:r>
            <a:r>
              <a:rPr lang="en-IN" sz="2400" dirty="0" smtClean="0"/>
              <a:t>by </a:t>
            </a:r>
            <a:r>
              <a:rPr lang="en-IN" sz="2400" dirty="0"/>
              <a:t>more than one channel of signals</a:t>
            </a:r>
            <a:r>
              <a:rPr lang="en-IN" sz="2400" dirty="0" smtClean="0"/>
              <a:t> </a:t>
            </a:r>
            <a:r>
              <a:rPr lang="en-IN" sz="2400" dirty="0"/>
              <a:t>is called </a:t>
            </a:r>
            <a:r>
              <a:rPr lang="en-IN" sz="2400" b="1" dirty="0"/>
              <a:t>Multiplexing</a:t>
            </a:r>
            <a:r>
              <a:rPr lang="en-IN" sz="2400" dirty="0"/>
              <a:t>. </a:t>
            </a:r>
            <a:endParaRPr lang="en-IN" sz="2400" dirty="0" smtClean="0"/>
          </a:p>
          <a:p>
            <a:r>
              <a:rPr lang="en-IN" sz="2400" dirty="0" smtClean="0"/>
              <a:t>Most </a:t>
            </a:r>
            <a:r>
              <a:rPr lang="en-IN" sz="2400" dirty="0"/>
              <a:t>common use of multiplexing is in long-haul communication using coaxial </a:t>
            </a:r>
            <a:r>
              <a:rPr lang="en-IN" sz="2400" dirty="0" smtClean="0"/>
              <a:t>cable, microwave </a:t>
            </a:r>
            <a:r>
              <a:rPr lang="en-IN" sz="2400" dirty="0"/>
              <a:t>and optical fibre.</a:t>
            </a:r>
            <a:r>
              <a:rPr lang="en-IN" sz="2400" dirty="0"/>
              <a:t> 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4001294"/>
            <a:ext cx="87153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29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Autofit/>
          </a:bodyPr>
          <a:lstStyle/>
          <a:p>
            <a:r>
              <a:rPr lang="en-IN" sz="2400" dirty="0"/>
              <a:t>Multiplexing techniques can be categorized into the following three </a:t>
            </a:r>
            <a:r>
              <a:rPr lang="en-IN" sz="2400" dirty="0" smtClean="0"/>
              <a:t>types:</a:t>
            </a:r>
          </a:p>
          <a:p>
            <a:pPr lvl="1"/>
            <a:r>
              <a:rPr lang="en-IN" sz="1900" b="1" i="1" dirty="0"/>
              <a:t>Frequency-division multiplexing (FDM</a:t>
            </a:r>
            <a:r>
              <a:rPr lang="en-IN" sz="1900" b="1" i="1" dirty="0" smtClean="0"/>
              <a:t>)</a:t>
            </a:r>
            <a:r>
              <a:rPr lang="en-IN" sz="1900" dirty="0" smtClean="0"/>
              <a:t>: </a:t>
            </a:r>
          </a:p>
          <a:p>
            <a:pPr lvl="2"/>
            <a:r>
              <a:rPr lang="en-IN" sz="1900" dirty="0" smtClean="0"/>
              <a:t>Most </a:t>
            </a:r>
            <a:r>
              <a:rPr lang="en-IN" sz="1900" dirty="0"/>
              <a:t>popular and is used </a:t>
            </a:r>
            <a:r>
              <a:rPr lang="en-IN" sz="1900" dirty="0" smtClean="0"/>
              <a:t>extensively in </a:t>
            </a:r>
            <a:r>
              <a:rPr lang="en-IN" sz="1900" dirty="0"/>
              <a:t>radio and TV transmission. </a:t>
            </a:r>
            <a:endParaRPr lang="en-IN" sz="1900" dirty="0" smtClean="0"/>
          </a:p>
          <a:p>
            <a:pPr lvl="2"/>
            <a:r>
              <a:rPr lang="en-IN" sz="1900" dirty="0" smtClean="0"/>
              <a:t>Frequency </a:t>
            </a:r>
            <a:r>
              <a:rPr lang="en-IN" sz="1900" dirty="0"/>
              <a:t>spectrum is divided into </a:t>
            </a:r>
            <a:r>
              <a:rPr lang="en-IN" sz="1900" dirty="0" smtClean="0"/>
              <a:t>several logical </a:t>
            </a:r>
            <a:r>
              <a:rPr lang="en-IN" sz="1900" dirty="0"/>
              <a:t>channels, giving each user exclusive possession of a particular frequency</a:t>
            </a:r>
            <a:br>
              <a:rPr lang="en-IN" sz="1900" dirty="0"/>
            </a:br>
            <a:r>
              <a:rPr lang="en-IN" sz="1900" dirty="0"/>
              <a:t>band.</a:t>
            </a:r>
            <a:r>
              <a:rPr lang="en-IN" sz="1900" dirty="0"/>
              <a:t> </a:t>
            </a:r>
            <a:endParaRPr lang="en-IN" sz="1900" dirty="0" smtClean="0"/>
          </a:p>
          <a:p>
            <a:pPr lvl="1"/>
            <a:r>
              <a:rPr lang="en-IN" sz="1900" b="1" i="1" dirty="0"/>
              <a:t>Time-division Multiplexing (TDM</a:t>
            </a:r>
            <a:r>
              <a:rPr lang="en-IN" sz="1900" b="1" i="1" dirty="0" smtClean="0"/>
              <a:t>)</a:t>
            </a:r>
            <a:r>
              <a:rPr lang="en-IN" sz="1900" dirty="0" smtClean="0"/>
              <a:t>:</a:t>
            </a:r>
          </a:p>
          <a:p>
            <a:pPr lvl="2"/>
            <a:r>
              <a:rPr lang="en-IN" sz="1900" dirty="0" smtClean="0"/>
              <a:t>Also </a:t>
            </a:r>
            <a:r>
              <a:rPr lang="en-IN" sz="1900" dirty="0"/>
              <a:t>called synchronous </a:t>
            </a:r>
            <a:r>
              <a:rPr lang="en-IN" sz="1900" dirty="0" smtClean="0"/>
              <a:t>TDM</a:t>
            </a:r>
          </a:p>
          <a:p>
            <a:pPr lvl="2"/>
            <a:r>
              <a:rPr lang="en-IN" sz="1900" dirty="0" smtClean="0"/>
              <a:t>commonly </a:t>
            </a:r>
            <a:r>
              <a:rPr lang="en-IN" sz="1900" dirty="0"/>
              <a:t>used for multiplexing digitized voice stream. </a:t>
            </a:r>
            <a:endParaRPr lang="en-IN" sz="1900" dirty="0" smtClean="0"/>
          </a:p>
          <a:p>
            <a:pPr lvl="2"/>
            <a:r>
              <a:rPr lang="en-IN" sz="1900" dirty="0" smtClean="0"/>
              <a:t>The </a:t>
            </a:r>
            <a:r>
              <a:rPr lang="en-IN" sz="1900" dirty="0"/>
              <a:t>users take turns </a:t>
            </a:r>
            <a:r>
              <a:rPr lang="en-IN" sz="1900" dirty="0" smtClean="0"/>
              <a:t>using the </a:t>
            </a:r>
            <a:r>
              <a:rPr lang="en-IN" sz="1900" dirty="0"/>
              <a:t>entire channel for short burst of time</a:t>
            </a:r>
            <a:r>
              <a:rPr lang="en-IN" sz="1900" dirty="0"/>
              <a:t> </a:t>
            </a:r>
            <a:endParaRPr lang="en-IN" sz="1900" dirty="0" smtClean="0"/>
          </a:p>
          <a:p>
            <a:pPr lvl="1"/>
            <a:r>
              <a:rPr lang="en-IN" sz="1900" b="1" i="1" dirty="0" smtClean="0"/>
              <a:t>Statistical </a:t>
            </a:r>
            <a:r>
              <a:rPr lang="en-IN" sz="1900" b="1" i="1" dirty="0"/>
              <a:t>TDM</a:t>
            </a:r>
            <a:r>
              <a:rPr lang="en-IN" sz="1900" dirty="0"/>
              <a:t> </a:t>
            </a:r>
            <a:r>
              <a:rPr lang="en-IN" sz="1900" dirty="0" smtClean="0"/>
              <a:t>:</a:t>
            </a:r>
          </a:p>
          <a:p>
            <a:pPr lvl="2"/>
            <a:r>
              <a:rPr lang="en-IN" sz="1900" dirty="0" smtClean="0"/>
              <a:t>Also </a:t>
            </a:r>
            <a:r>
              <a:rPr lang="en-IN" sz="1900" dirty="0"/>
              <a:t>called asynchronous TDM, </a:t>
            </a:r>
            <a:endParaRPr lang="en-IN" sz="1900" dirty="0" smtClean="0"/>
          </a:p>
          <a:p>
            <a:pPr lvl="2"/>
            <a:r>
              <a:rPr lang="en-IN" sz="1900" dirty="0" smtClean="0"/>
              <a:t>simply </a:t>
            </a:r>
            <a:r>
              <a:rPr lang="en-IN" sz="1900" dirty="0"/>
              <a:t>improves </a:t>
            </a:r>
            <a:r>
              <a:rPr lang="en-IN" sz="1900" dirty="0" smtClean="0"/>
              <a:t>on the </a:t>
            </a:r>
            <a:r>
              <a:rPr lang="en-IN" sz="1900" dirty="0"/>
              <a:t>efficiency of synchronous TDM.</a:t>
            </a:r>
            <a:r>
              <a:rPr lang="en-IN" sz="1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3515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Frequency-Division Multiplexing (FDM)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</a:t>
            </a:r>
            <a:r>
              <a:rPr lang="en-IN" sz="2400" dirty="0" smtClean="0"/>
              <a:t>vailable </a:t>
            </a:r>
            <a:r>
              <a:rPr lang="en-IN" sz="2400" dirty="0"/>
              <a:t>bandwidth of a single physical medium</a:t>
            </a:r>
            <a:br>
              <a:rPr lang="en-IN" sz="2400" dirty="0"/>
            </a:br>
            <a:r>
              <a:rPr lang="en-IN" sz="2400" dirty="0"/>
              <a:t>is subdivided into several independent frequency </a:t>
            </a:r>
            <a:r>
              <a:rPr lang="en-IN" sz="2400" dirty="0" smtClean="0"/>
              <a:t>channels</a:t>
            </a:r>
          </a:p>
          <a:p>
            <a:r>
              <a:rPr lang="en-IN" sz="2400" dirty="0"/>
              <a:t>Independent message </a:t>
            </a:r>
            <a:r>
              <a:rPr lang="en-IN" sz="2400" dirty="0" smtClean="0"/>
              <a:t>signals are </a:t>
            </a:r>
            <a:r>
              <a:rPr lang="en-IN" sz="2400" dirty="0"/>
              <a:t>translated into different frequency bands using modulation techniques, which </a:t>
            </a:r>
            <a:r>
              <a:rPr lang="en-IN" sz="2400" dirty="0" smtClean="0"/>
              <a:t>are combined </a:t>
            </a:r>
            <a:r>
              <a:rPr lang="en-IN" sz="2400" dirty="0"/>
              <a:t>by a linear summing circuit in the multiplexer, to a composite signal</a:t>
            </a:r>
            <a:r>
              <a:rPr lang="en-IN" sz="2400" dirty="0"/>
              <a:t> </a:t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4319588"/>
            <a:ext cx="86201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35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85737"/>
            <a:ext cx="7629525" cy="3639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779" y="4001294"/>
            <a:ext cx="6548439" cy="266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82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Guard Bands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the channels are very close to one other, it leads to inter-channel cross talk. </a:t>
            </a:r>
            <a:endParaRPr lang="en-IN" dirty="0" smtClean="0"/>
          </a:p>
          <a:p>
            <a:r>
              <a:rPr lang="en-IN" dirty="0" smtClean="0"/>
              <a:t>Channels must </a:t>
            </a:r>
            <a:r>
              <a:rPr lang="en-IN" dirty="0"/>
              <a:t>be separated by strips of unused bandwidth to prevent </a:t>
            </a:r>
            <a:r>
              <a:rPr lang="en-IN" b="1" dirty="0"/>
              <a:t>inter-channel cross talk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These </a:t>
            </a:r>
            <a:r>
              <a:rPr lang="en-IN" dirty="0"/>
              <a:t>unused channels between each successive channel are known as </a:t>
            </a:r>
            <a:r>
              <a:rPr lang="en-IN" b="1" dirty="0"/>
              <a:t>guard band</a:t>
            </a:r>
            <a:r>
              <a:rPr lang="en-IN" dirty="0"/>
              <a:t>s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578080"/>
            <a:ext cx="4495800" cy="193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55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Wavelength-Division Multiplexing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86738" cy="4351338"/>
          </a:xfrm>
        </p:spPr>
        <p:txBody>
          <a:bodyPr>
            <a:noAutofit/>
          </a:bodyPr>
          <a:lstStyle/>
          <a:p>
            <a:r>
              <a:rPr lang="en-IN" sz="2200" dirty="0"/>
              <a:t>conceptually same as the FDM, </a:t>
            </a:r>
            <a:endParaRPr lang="en-IN" sz="2200" dirty="0" smtClean="0"/>
          </a:p>
          <a:p>
            <a:r>
              <a:rPr lang="en-IN" sz="2200" dirty="0" smtClean="0"/>
              <a:t>except that the </a:t>
            </a:r>
            <a:r>
              <a:rPr lang="en-IN" sz="2200" dirty="0"/>
              <a:t>multiplexing and </a:t>
            </a:r>
            <a:r>
              <a:rPr lang="en-IN" sz="2200" dirty="0" err="1"/>
              <a:t>demultiplexing</a:t>
            </a:r>
            <a:r>
              <a:rPr lang="en-IN" sz="2200" dirty="0"/>
              <a:t> involves light signals transmitted through fibre-optic</a:t>
            </a:r>
            <a:br>
              <a:rPr lang="en-IN" sz="2200" dirty="0"/>
            </a:br>
            <a:r>
              <a:rPr lang="en-IN" sz="2200" dirty="0"/>
              <a:t>channels. </a:t>
            </a:r>
            <a:endParaRPr lang="en-IN" sz="2200" dirty="0" smtClean="0"/>
          </a:p>
          <a:p>
            <a:r>
              <a:rPr lang="en-IN" sz="2200" dirty="0" smtClean="0"/>
              <a:t>The </a:t>
            </a:r>
            <a:r>
              <a:rPr lang="en-IN" sz="2200" dirty="0"/>
              <a:t>idea is the same: we are combining different frequency signals. </a:t>
            </a:r>
            <a:endParaRPr lang="en-IN" sz="2200" dirty="0" smtClean="0"/>
          </a:p>
          <a:p>
            <a:r>
              <a:rPr lang="en-IN" sz="2200" dirty="0" smtClean="0"/>
              <a:t>However, the </a:t>
            </a:r>
            <a:r>
              <a:rPr lang="en-IN" sz="2200" dirty="0"/>
              <a:t>difference is that the frequencies are very high. </a:t>
            </a:r>
            <a:endParaRPr lang="en-IN" sz="2200" dirty="0" smtClean="0"/>
          </a:p>
          <a:p>
            <a:r>
              <a:rPr lang="en-IN" sz="2200" dirty="0" smtClean="0"/>
              <a:t>It </a:t>
            </a:r>
            <a:r>
              <a:rPr lang="en-IN" sz="2200" dirty="0"/>
              <a:t>is designed to utilize the high </a:t>
            </a:r>
            <a:r>
              <a:rPr lang="en-IN" sz="2200" dirty="0" smtClean="0"/>
              <a:t>data rate </a:t>
            </a:r>
            <a:r>
              <a:rPr lang="en-IN" sz="2200" dirty="0"/>
              <a:t>capability of fibre-optic cable. </a:t>
            </a:r>
            <a:endParaRPr lang="en-IN" sz="2200" dirty="0" smtClean="0"/>
          </a:p>
          <a:p>
            <a:r>
              <a:rPr lang="en-IN" sz="2200" dirty="0" smtClean="0"/>
              <a:t>Very </a:t>
            </a:r>
            <a:r>
              <a:rPr lang="en-IN" sz="2200" dirty="0"/>
              <a:t>narrow band of light signal from different </a:t>
            </a:r>
            <a:r>
              <a:rPr lang="en-IN" sz="2200" dirty="0" smtClean="0"/>
              <a:t>source are </a:t>
            </a:r>
            <a:r>
              <a:rPr lang="en-IN" sz="2200" dirty="0"/>
              <a:t>combined to make a wider band of light. </a:t>
            </a:r>
            <a:endParaRPr lang="en-IN" sz="2200" dirty="0" smtClean="0"/>
          </a:p>
          <a:p>
            <a:r>
              <a:rPr lang="en-IN" sz="2200" dirty="0" smtClean="0"/>
              <a:t>At </a:t>
            </a:r>
            <a:r>
              <a:rPr lang="en-IN" sz="2200" dirty="0"/>
              <a:t>the receiver the signals are separated </a:t>
            </a:r>
            <a:r>
              <a:rPr lang="en-IN" sz="2200" dirty="0" smtClean="0"/>
              <a:t>with the </a:t>
            </a:r>
            <a:r>
              <a:rPr lang="en-IN" sz="2200" dirty="0"/>
              <a:t>help of a </a:t>
            </a:r>
            <a:r>
              <a:rPr lang="en-IN" sz="2200" dirty="0" err="1"/>
              <a:t>demultiplexer</a:t>
            </a:r>
            <a:r>
              <a:rPr lang="en-IN" sz="2200" dirty="0"/>
              <a:t> </a:t>
            </a:r>
            <a:r>
              <a:rPr lang="en-IN" sz="2200" dirty="0"/>
              <a:t/>
            </a:r>
            <a:br>
              <a:rPr lang="en-IN" sz="2200" dirty="0"/>
            </a:b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95052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365126"/>
            <a:ext cx="7920038" cy="603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3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Modulation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Modulation techniques involved:</a:t>
            </a:r>
          </a:p>
          <a:p>
            <a:pPr lvl="1"/>
            <a:r>
              <a:rPr lang="en-IN" sz="2000" dirty="0" smtClean="0"/>
              <a:t>Amplitude </a:t>
            </a:r>
            <a:r>
              <a:rPr lang="en-IN" sz="2000" dirty="0"/>
              <a:t>shift keying (ASK</a:t>
            </a:r>
            <a:r>
              <a:rPr lang="en-IN" sz="2000" dirty="0" smtClean="0"/>
              <a:t>), </a:t>
            </a:r>
          </a:p>
          <a:p>
            <a:pPr lvl="1"/>
            <a:r>
              <a:rPr lang="en-IN" sz="2000" dirty="0" smtClean="0"/>
              <a:t>Frequency </a:t>
            </a:r>
            <a:r>
              <a:rPr lang="en-IN" sz="2000" dirty="0"/>
              <a:t>shift keying (FSK) and </a:t>
            </a:r>
            <a:endParaRPr lang="en-IN" sz="2000" dirty="0" smtClean="0"/>
          </a:p>
          <a:p>
            <a:pPr lvl="1"/>
            <a:r>
              <a:rPr lang="en-IN" sz="2000" dirty="0" smtClean="0"/>
              <a:t>Phase </a:t>
            </a:r>
            <a:r>
              <a:rPr lang="en-IN" sz="2000" dirty="0"/>
              <a:t>shift keying (PSK), </a:t>
            </a:r>
            <a:endParaRPr lang="en-IN" sz="2000" dirty="0" smtClean="0"/>
          </a:p>
          <a:p>
            <a:r>
              <a:rPr lang="en-IN" sz="2400" dirty="0" smtClean="0"/>
              <a:t>There </a:t>
            </a:r>
            <a:r>
              <a:rPr lang="en-IN" sz="2400" dirty="0"/>
              <a:t>are many situations where ASK and </a:t>
            </a:r>
            <a:r>
              <a:rPr lang="en-IN" sz="2400" dirty="0" smtClean="0"/>
              <a:t>PSK techniques </a:t>
            </a:r>
            <a:r>
              <a:rPr lang="en-IN" sz="2400" dirty="0"/>
              <a:t>are combined together </a:t>
            </a:r>
            <a:r>
              <a:rPr lang="en-IN" sz="2400" dirty="0" smtClean="0"/>
              <a:t>to form Quadrature </a:t>
            </a:r>
            <a:r>
              <a:rPr lang="en-IN" sz="2400" dirty="0"/>
              <a:t>Amplitude </a:t>
            </a:r>
            <a:r>
              <a:rPr lang="en-IN" sz="2400" dirty="0"/>
              <a:t>M</a:t>
            </a:r>
            <a:r>
              <a:rPr lang="en-IN" sz="2400" dirty="0" smtClean="0"/>
              <a:t>odulation </a:t>
            </a:r>
            <a:r>
              <a:rPr lang="en-IN" sz="2400" dirty="0"/>
              <a:t>(QAM). 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18" y="4086225"/>
            <a:ext cx="4786382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19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Wavelength-Division Multiplexing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Multiplexing and </a:t>
            </a:r>
            <a:r>
              <a:rPr lang="en-IN" sz="1800" dirty="0" err="1"/>
              <a:t>demultiplexing</a:t>
            </a:r>
            <a:r>
              <a:rPr lang="en-IN" sz="1800" dirty="0"/>
              <a:t> of light signals can be done with the help of a </a:t>
            </a:r>
            <a:r>
              <a:rPr lang="en-IN" sz="1800" b="1" dirty="0" smtClean="0"/>
              <a:t>prism</a:t>
            </a:r>
            <a:r>
              <a:rPr lang="en-IN" sz="1800" dirty="0" smtClean="0"/>
              <a:t>. </a:t>
            </a:r>
          </a:p>
          <a:p>
            <a:r>
              <a:rPr lang="en-IN" sz="1800" dirty="0" smtClean="0"/>
              <a:t>From </a:t>
            </a:r>
            <a:r>
              <a:rPr lang="en-IN" sz="1800" dirty="0"/>
              <a:t>the basic knowledge of physics we know that light signal </a:t>
            </a:r>
            <a:r>
              <a:rPr lang="en-IN" sz="1800" dirty="0" smtClean="0"/>
              <a:t>is bent </a:t>
            </a:r>
            <a:r>
              <a:rPr lang="en-IN" sz="1800" dirty="0"/>
              <a:t>by different amount based on the angle of incidence and wavelength of light </a:t>
            </a:r>
            <a:r>
              <a:rPr lang="en-IN" sz="1800" dirty="0" smtClean="0"/>
              <a:t>as shown </a:t>
            </a:r>
            <a:r>
              <a:rPr lang="en-IN" sz="1800" dirty="0"/>
              <a:t>by different colours in the figure. </a:t>
            </a:r>
            <a:endParaRPr lang="en-IN" sz="1800" dirty="0" smtClean="0"/>
          </a:p>
          <a:p>
            <a:r>
              <a:rPr lang="en-IN" sz="1800" dirty="0" smtClean="0"/>
              <a:t>One </a:t>
            </a:r>
            <a:r>
              <a:rPr lang="en-IN" sz="1800" dirty="0"/>
              <a:t>prism performs the role of a multiplexer </a:t>
            </a:r>
            <a:r>
              <a:rPr lang="en-IN" sz="1800" dirty="0" smtClean="0"/>
              <a:t>by combining </a:t>
            </a:r>
            <a:r>
              <a:rPr lang="en-IN" sz="1800" dirty="0"/>
              <a:t>lights having different frequencies from different sources. </a:t>
            </a:r>
            <a:endParaRPr lang="en-IN" sz="1800" dirty="0" smtClean="0"/>
          </a:p>
          <a:p>
            <a:r>
              <a:rPr lang="en-IN" sz="1800" dirty="0" smtClean="0"/>
              <a:t>The composite signal </a:t>
            </a:r>
            <a:r>
              <a:rPr lang="en-IN" sz="1800" dirty="0"/>
              <a:t>can be transmitted through an optical fibre cable over long distances, if required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At </a:t>
            </a:r>
            <a:r>
              <a:rPr lang="en-IN" sz="1800" dirty="0"/>
              <a:t>the other end of the optical fibre cable the composite signal is applied to another </a:t>
            </a:r>
            <a:r>
              <a:rPr lang="en-IN" sz="1800" dirty="0" smtClean="0"/>
              <a:t>prism to </a:t>
            </a:r>
            <a:r>
              <a:rPr lang="en-IN" sz="1800" dirty="0"/>
              <a:t>do the reverse operation, the function of a </a:t>
            </a:r>
            <a:r>
              <a:rPr lang="en-IN" sz="1800" dirty="0" err="1"/>
              <a:t>demultiplexer</a:t>
            </a:r>
            <a:r>
              <a:rPr lang="en-IN" sz="1800" dirty="0"/>
              <a:t>.</a:t>
            </a:r>
            <a:r>
              <a:rPr lang="en-IN" sz="1800" dirty="0"/>
              <a:t> </a:t>
            </a:r>
            <a:br>
              <a:rPr lang="en-IN" sz="1800" dirty="0"/>
            </a:b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5205412"/>
            <a:ext cx="55054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78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Time-Division Multiplexing (TDM)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dirty="0" smtClean="0"/>
              <a:t>All </a:t>
            </a:r>
            <a:r>
              <a:rPr lang="en-IN" sz="2000" dirty="0"/>
              <a:t>signals operate with same frequency </a:t>
            </a:r>
            <a:r>
              <a:rPr lang="en-IN" sz="2000" dirty="0" smtClean="0"/>
              <a:t>at different times</a:t>
            </a:r>
          </a:p>
          <a:p>
            <a:r>
              <a:rPr lang="en-IN" sz="2000" dirty="0" smtClean="0"/>
              <a:t>An electronic commutator sequentially </a:t>
            </a:r>
            <a:r>
              <a:rPr lang="en-IN" sz="2000" dirty="0"/>
              <a:t>samples all data source and combines them to form a composite base </a:t>
            </a:r>
            <a:r>
              <a:rPr lang="en-IN" sz="2000" dirty="0" smtClean="0"/>
              <a:t>band signal</a:t>
            </a:r>
            <a:r>
              <a:rPr lang="en-IN" sz="2000" dirty="0"/>
              <a:t>, which travels through the media and is being </a:t>
            </a:r>
            <a:r>
              <a:rPr lang="en-IN" sz="2000" dirty="0" err="1"/>
              <a:t>demultiplexed</a:t>
            </a:r>
            <a:r>
              <a:rPr lang="en-IN" sz="2000" dirty="0"/>
              <a:t> into </a:t>
            </a:r>
            <a:r>
              <a:rPr lang="en-IN" sz="2000" dirty="0" smtClean="0"/>
              <a:t>appropriate independent </a:t>
            </a:r>
            <a:r>
              <a:rPr lang="en-IN" sz="2000" dirty="0"/>
              <a:t>message signals by the corresponding commutator at the receiving end. </a:t>
            </a:r>
            <a:endParaRPr lang="en-IN" sz="2000" dirty="0" smtClean="0"/>
          </a:p>
          <a:p>
            <a:r>
              <a:rPr lang="en-IN" sz="2000" dirty="0" smtClean="0"/>
              <a:t>The incoming </a:t>
            </a:r>
            <a:r>
              <a:rPr lang="en-IN" sz="2000" dirty="0"/>
              <a:t>data from each source are briefly buffered. </a:t>
            </a:r>
            <a:endParaRPr lang="en-IN" sz="2000" dirty="0" smtClean="0"/>
          </a:p>
          <a:p>
            <a:r>
              <a:rPr lang="en-IN" sz="2000" dirty="0" smtClean="0"/>
              <a:t>Each </a:t>
            </a:r>
            <a:r>
              <a:rPr lang="en-IN" sz="2000" dirty="0"/>
              <a:t>buffer is typically one bit </a:t>
            </a:r>
            <a:r>
              <a:rPr lang="en-IN" sz="2000" dirty="0" smtClean="0"/>
              <a:t>or one </a:t>
            </a:r>
            <a:r>
              <a:rPr lang="en-IN" sz="2000" dirty="0"/>
              <a:t>character in length. </a:t>
            </a:r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buffers are scanned sequentially to form a composite </a:t>
            </a:r>
            <a:r>
              <a:rPr lang="en-IN" sz="2000" dirty="0" smtClean="0"/>
              <a:t>data stream</a:t>
            </a:r>
            <a:r>
              <a:rPr lang="en-IN" sz="2000" dirty="0"/>
              <a:t>. </a:t>
            </a:r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scan operation is sufficiently rapid so that each buffer is emptied before </a:t>
            </a:r>
            <a:r>
              <a:rPr lang="en-IN" sz="2000" dirty="0" smtClean="0"/>
              <a:t>more data </a:t>
            </a:r>
            <a:r>
              <a:rPr lang="en-IN" sz="2000" dirty="0"/>
              <a:t>can arrive. </a:t>
            </a:r>
            <a:endParaRPr lang="en-IN" sz="2000" dirty="0" smtClean="0"/>
          </a:p>
          <a:p>
            <a:r>
              <a:rPr lang="en-IN" sz="2000" dirty="0" smtClean="0"/>
              <a:t>Composite </a:t>
            </a:r>
            <a:r>
              <a:rPr lang="en-IN" sz="2000" dirty="0"/>
              <a:t>data rate must be at least equal to the sum of the individual</a:t>
            </a:r>
            <a:br>
              <a:rPr lang="en-IN" sz="2000" dirty="0"/>
            </a:br>
            <a:r>
              <a:rPr lang="en-IN" sz="2000" dirty="0"/>
              <a:t>data rates. </a:t>
            </a:r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composite signal can be transmitted directly or through a modem. 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70912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50" y="765176"/>
            <a:ext cx="8141499" cy="529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65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Time-Division Multiplexing (TDM)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200" dirty="0" smtClean="0"/>
              <a:t>The </a:t>
            </a:r>
            <a:r>
              <a:rPr lang="en-IN" sz="2200" dirty="0"/>
              <a:t>composite signal has some </a:t>
            </a:r>
            <a:r>
              <a:rPr lang="en-IN" sz="2200" i="1" dirty="0"/>
              <a:t>dead space </a:t>
            </a:r>
            <a:r>
              <a:rPr lang="en-IN" sz="2200" dirty="0"/>
              <a:t>between </a:t>
            </a:r>
            <a:r>
              <a:rPr lang="en-IN" sz="2200" dirty="0" smtClean="0"/>
              <a:t>the successive </a:t>
            </a:r>
            <a:r>
              <a:rPr lang="en-IN" sz="2200" dirty="0"/>
              <a:t>sampled pulses, which is essential to prevent </a:t>
            </a:r>
            <a:r>
              <a:rPr lang="en-IN" sz="2200" dirty="0" smtClean="0"/>
              <a:t>inter-channel </a:t>
            </a:r>
            <a:r>
              <a:rPr lang="en-IN" sz="2200" dirty="0"/>
              <a:t>cross talks. </a:t>
            </a:r>
            <a:endParaRPr lang="en-IN" sz="2200" dirty="0" smtClean="0"/>
          </a:p>
          <a:p>
            <a:r>
              <a:rPr lang="en-IN" sz="2200" dirty="0" smtClean="0"/>
              <a:t>Along with </a:t>
            </a:r>
            <a:r>
              <a:rPr lang="en-IN" sz="2200" dirty="0"/>
              <a:t>the sampled pulses, one synchronizing pulse is sent in each </a:t>
            </a:r>
            <a:r>
              <a:rPr lang="en-IN" sz="2200" dirty="0" smtClean="0"/>
              <a:t>cycle</a:t>
            </a:r>
            <a:r>
              <a:rPr lang="en-IN" sz="2200" dirty="0"/>
              <a:t> </a:t>
            </a:r>
            <a:r>
              <a:rPr lang="en-IN" sz="2200" dirty="0" smtClean="0"/>
              <a:t>which along </a:t>
            </a:r>
            <a:r>
              <a:rPr lang="en-IN" sz="2200" dirty="0"/>
              <a:t>with the control information form a </a:t>
            </a:r>
            <a:r>
              <a:rPr lang="en-IN" sz="2200" i="1" dirty="0"/>
              <a:t>frame</a:t>
            </a:r>
            <a:r>
              <a:rPr lang="en-IN" sz="2200" dirty="0"/>
              <a:t>. </a:t>
            </a:r>
            <a:endParaRPr lang="en-IN" sz="2200" dirty="0" smtClean="0"/>
          </a:p>
          <a:p>
            <a:r>
              <a:rPr lang="en-IN" sz="2200" dirty="0" smtClean="0"/>
              <a:t>Each </a:t>
            </a:r>
            <a:r>
              <a:rPr lang="en-IN" sz="2200" dirty="0"/>
              <a:t>of these frames contain a cycle </a:t>
            </a:r>
            <a:r>
              <a:rPr lang="en-IN" sz="2200" dirty="0" smtClean="0"/>
              <a:t>of time </a:t>
            </a:r>
            <a:r>
              <a:rPr lang="en-IN" sz="2200" dirty="0"/>
              <a:t>slots and in each frame, one or more slots are dedicated to each data source. </a:t>
            </a:r>
            <a:endParaRPr lang="en-IN" sz="2200" dirty="0" smtClean="0"/>
          </a:p>
          <a:p>
            <a:r>
              <a:rPr lang="en-IN" sz="2200" dirty="0" smtClean="0"/>
              <a:t>The maximum </a:t>
            </a:r>
            <a:r>
              <a:rPr lang="en-IN" sz="2200" dirty="0"/>
              <a:t>bandwidth (data rate) of a TDM system should be at least equal to the </a:t>
            </a:r>
            <a:r>
              <a:rPr lang="en-IN" sz="2200" dirty="0" smtClean="0"/>
              <a:t>same data </a:t>
            </a:r>
            <a:r>
              <a:rPr lang="en-IN" sz="2200" dirty="0"/>
              <a:t>rate of the sources</a:t>
            </a:r>
            <a:r>
              <a:rPr lang="en-IN" sz="2200" dirty="0" smtClean="0"/>
              <a:t>.</a:t>
            </a:r>
          </a:p>
          <a:p>
            <a:r>
              <a:rPr lang="en-IN" sz="2200" dirty="0" smtClean="0"/>
              <a:t>Synchronous </a:t>
            </a:r>
            <a:r>
              <a:rPr lang="en-IN" sz="2200" dirty="0"/>
              <a:t>TDM is called synchronous mainly because each time slot is preassigned </a:t>
            </a:r>
            <a:r>
              <a:rPr lang="en-IN" sz="2200" dirty="0" smtClean="0"/>
              <a:t>to a </a:t>
            </a:r>
            <a:r>
              <a:rPr lang="en-IN" sz="2200" dirty="0"/>
              <a:t>fixed source. </a:t>
            </a:r>
            <a:endParaRPr lang="en-IN" sz="2200" dirty="0" smtClean="0"/>
          </a:p>
        </p:txBody>
      </p:sp>
    </p:spTree>
    <p:extLst>
      <p:ext uri="{BB962C8B-B14F-4D97-AF65-F5344CB8AC3E}">
        <p14:creationId xmlns:p14="http://schemas.microsoft.com/office/powerpoint/2010/main" val="3651957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Time-Division Multiplexing (TDM)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time slots are transmitted irrespective of whether the sources </a:t>
            </a:r>
            <a:r>
              <a:rPr lang="en-IN" sz="2400" dirty="0" smtClean="0"/>
              <a:t>have any </a:t>
            </a:r>
            <a:r>
              <a:rPr lang="en-IN" sz="2400" dirty="0"/>
              <a:t>data to send or not. </a:t>
            </a:r>
            <a:endParaRPr lang="en-IN" sz="2400" dirty="0" smtClean="0"/>
          </a:p>
          <a:p>
            <a:r>
              <a:rPr lang="en-IN" sz="2400" dirty="0" smtClean="0"/>
              <a:t>Hence</a:t>
            </a:r>
            <a:r>
              <a:rPr lang="en-IN" sz="2400" dirty="0"/>
              <a:t>, for the sake of simplicity of implementation, </a:t>
            </a:r>
            <a:r>
              <a:rPr lang="en-IN" sz="2400" dirty="0" smtClean="0"/>
              <a:t>channel capacity </a:t>
            </a:r>
            <a:r>
              <a:rPr lang="en-IN" sz="2400" dirty="0"/>
              <a:t>is wasted. </a:t>
            </a:r>
            <a:endParaRPr lang="en-IN" sz="2400" dirty="0" smtClean="0"/>
          </a:p>
          <a:p>
            <a:r>
              <a:rPr lang="en-IN" sz="2400" dirty="0" smtClean="0"/>
              <a:t>Although </a:t>
            </a:r>
            <a:r>
              <a:rPr lang="en-IN" sz="2400" dirty="0"/>
              <a:t>fixed assignment is used TDM, devices can handle </a:t>
            </a:r>
            <a:r>
              <a:rPr lang="en-IN" sz="2400" dirty="0" smtClean="0"/>
              <a:t>sources of </a:t>
            </a:r>
            <a:r>
              <a:rPr lang="en-IN" sz="2400" dirty="0"/>
              <a:t>different data rates. </a:t>
            </a:r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dirty="0"/>
              <a:t>is done by assigning fewer slots per cycle to the slower </a:t>
            </a:r>
            <a:r>
              <a:rPr lang="en-IN" sz="2400" dirty="0" smtClean="0"/>
              <a:t>input devices </a:t>
            </a:r>
            <a:r>
              <a:rPr lang="en-IN" sz="2400" dirty="0"/>
              <a:t>than the faster devices. </a:t>
            </a:r>
            <a:endParaRPr lang="en-IN" sz="2400" dirty="0" smtClean="0"/>
          </a:p>
          <a:p>
            <a:r>
              <a:rPr lang="en-IN" sz="2400" dirty="0" smtClean="0"/>
              <a:t>Both </a:t>
            </a:r>
            <a:r>
              <a:rPr lang="en-IN" sz="2400" dirty="0"/>
              <a:t>multiplexing and </a:t>
            </a:r>
            <a:r>
              <a:rPr lang="en-IN" sz="2400" dirty="0" err="1"/>
              <a:t>demultiplexing</a:t>
            </a:r>
            <a:r>
              <a:rPr lang="en-IN" sz="2400" dirty="0"/>
              <a:t> operation </a:t>
            </a:r>
            <a:r>
              <a:rPr lang="en-IN" sz="2400" dirty="0" smtClean="0"/>
              <a:t>for synchronous </a:t>
            </a:r>
            <a:r>
              <a:rPr lang="en-IN" sz="2400" dirty="0"/>
              <a:t>TDM</a:t>
            </a:r>
            <a:r>
              <a:rPr lang="en-IN" sz="2400" dirty="0"/>
              <a:t> </a:t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31086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Statistical Time-division Multiplexing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One drawback of the TDM </a:t>
            </a:r>
            <a:r>
              <a:rPr lang="en-IN" sz="2000" dirty="0" smtClean="0"/>
              <a:t>approach </a:t>
            </a:r>
            <a:r>
              <a:rPr lang="en-IN" sz="2000" dirty="0"/>
              <a:t>is that </a:t>
            </a:r>
            <a:r>
              <a:rPr lang="en-IN" sz="2000" dirty="0" smtClean="0"/>
              <a:t>m</a:t>
            </a:r>
            <a:r>
              <a:rPr lang="en-IN" sz="2000" dirty="0"/>
              <a:t>any of the time slots</a:t>
            </a:r>
            <a:r>
              <a:rPr lang="en-IN" sz="2000" dirty="0"/>
              <a:t> </a:t>
            </a:r>
            <a:r>
              <a:rPr lang="en-IN" sz="2000" dirty="0" smtClean="0"/>
              <a:t>in </a:t>
            </a:r>
            <a:r>
              <a:rPr lang="en-IN" sz="2000" dirty="0"/>
              <a:t>the frame are wasted. </a:t>
            </a:r>
            <a:endParaRPr lang="en-IN" sz="2000" dirty="0" smtClean="0"/>
          </a:p>
          <a:p>
            <a:r>
              <a:rPr lang="en-IN" sz="2000" dirty="0" smtClean="0"/>
              <a:t>If a terminal </a:t>
            </a:r>
            <a:r>
              <a:rPr lang="en-IN" sz="2000" dirty="0"/>
              <a:t>has no data to transmit </a:t>
            </a:r>
            <a:r>
              <a:rPr lang="en-IN" sz="2000" dirty="0" smtClean="0"/>
              <a:t>at particular </a:t>
            </a:r>
            <a:r>
              <a:rPr lang="en-IN" sz="2000" dirty="0"/>
              <a:t>instant of time, an empty time slot will be transmitted. </a:t>
            </a:r>
            <a:endParaRPr lang="en-IN" sz="2000" dirty="0" smtClean="0"/>
          </a:p>
          <a:p>
            <a:r>
              <a:rPr lang="en-IN" sz="2000" dirty="0" smtClean="0"/>
              <a:t>An </a:t>
            </a:r>
            <a:r>
              <a:rPr lang="en-IN" sz="2000" dirty="0"/>
              <a:t>efficient </a:t>
            </a:r>
            <a:r>
              <a:rPr lang="en-IN" sz="2000" dirty="0" smtClean="0"/>
              <a:t>alternative to </a:t>
            </a:r>
            <a:r>
              <a:rPr lang="en-IN" sz="2000" dirty="0"/>
              <a:t>this synchronous TDM is statistical TDM, also known as </a:t>
            </a:r>
            <a:r>
              <a:rPr lang="en-IN" sz="2000" b="1" dirty="0"/>
              <a:t>asynchronous TDM </a:t>
            </a:r>
            <a:r>
              <a:rPr lang="en-IN" sz="2000" dirty="0" smtClean="0"/>
              <a:t>or </a:t>
            </a:r>
            <a:r>
              <a:rPr lang="en-IN" sz="2000" b="1" dirty="0" smtClean="0"/>
              <a:t>Intelligent </a:t>
            </a:r>
            <a:r>
              <a:rPr lang="en-IN" sz="2000" dirty="0"/>
              <a:t>TDM. </a:t>
            </a:r>
            <a:endParaRPr lang="en-IN" sz="2000" dirty="0" smtClean="0"/>
          </a:p>
          <a:p>
            <a:r>
              <a:rPr lang="en-IN" sz="2000" dirty="0" smtClean="0"/>
              <a:t>It </a:t>
            </a:r>
            <a:r>
              <a:rPr lang="en-IN" sz="2000" dirty="0"/>
              <a:t>dynamically allocates the time slots on demand to separate </a:t>
            </a:r>
            <a:r>
              <a:rPr lang="en-IN" sz="2000" dirty="0" smtClean="0"/>
              <a:t>input channels</a:t>
            </a:r>
            <a:r>
              <a:rPr lang="en-IN" sz="2000" dirty="0"/>
              <a:t>, thus saving the channel capacity. </a:t>
            </a:r>
            <a:endParaRPr lang="en-IN" sz="2000" dirty="0" smtClean="0"/>
          </a:p>
          <a:p>
            <a:r>
              <a:rPr lang="en-IN" sz="2000" dirty="0" smtClean="0"/>
              <a:t>As </a:t>
            </a:r>
            <a:r>
              <a:rPr lang="en-IN" sz="2000" dirty="0"/>
              <a:t>with Synchronous TDM, </a:t>
            </a:r>
            <a:r>
              <a:rPr lang="en-IN" sz="2000" dirty="0" smtClean="0"/>
              <a:t>statistical multiplexers </a:t>
            </a:r>
            <a:r>
              <a:rPr lang="en-IN" sz="2000" dirty="0"/>
              <a:t>also have many I/O lines with a buffer associated to each of them. </a:t>
            </a:r>
            <a:endParaRPr lang="en-IN" sz="2000" dirty="0" smtClean="0"/>
          </a:p>
          <a:p>
            <a:r>
              <a:rPr lang="en-IN" sz="2000" dirty="0" smtClean="0"/>
              <a:t>During the </a:t>
            </a:r>
            <a:r>
              <a:rPr lang="en-IN" sz="2000" dirty="0"/>
              <a:t>input, the multiplexer scans the input buffers, collecting data until the frame is </a:t>
            </a:r>
            <a:r>
              <a:rPr lang="en-IN" sz="2000" dirty="0" smtClean="0"/>
              <a:t>filled and </a:t>
            </a:r>
            <a:r>
              <a:rPr lang="en-IN" sz="2000" dirty="0"/>
              <a:t>send the frame. 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1763813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Statistical Time-division Multiplexing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dirty="0" smtClean="0"/>
              <a:t>At </a:t>
            </a:r>
            <a:r>
              <a:rPr lang="en-IN" sz="2000" dirty="0"/>
              <a:t>the receiving end, the </a:t>
            </a:r>
            <a:r>
              <a:rPr lang="en-IN" sz="2000" dirty="0" err="1"/>
              <a:t>demultiplexer</a:t>
            </a:r>
            <a:r>
              <a:rPr lang="en-IN" sz="2000" dirty="0"/>
              <a:t> receives the frame </a:t>
            </a:r>
            <a:r>
              <a:rPr lang="en-IN" sz="2000" dirty="0" smtClean="0"/>
              <a:t>and distributes </a:t>
            </a:r>
            <a:r>
              <a:rPr lang="en-IN" sz="2000" dirty="0"/>
              <a:t>the data to the appropriate buffers. </a:t>
            </a:r>
            <a:endParaRPr lang="en-IN" sz="2000" dirty="0" smtClean="0"/>
          </a:p>
          <a:p>
            <a:r>
              <a:rPr lang="en-IN" sz="2000" dirty="0" smtClean="0"/>
              <a:t>It </a:t>
            </a:r>
            <a:r>
              <a:rPr lang="en-IN" sz="2000" dirty="0"/>
              <a:t>may be noted </a:t>
            </a:r>
            <a:r>
              <a:rPr lang="en-IN" sz="2000" dirty="0" smtClean="0"/>
              <a:t>that many </a:t>
            </a:r>
            <a:r>
              <a:rPr lang="en-IN" sz="2000" dirty="0"/>
              <a:t>slots remain unutilised in case synchronous TDM, but the slots are fully </a:t>
            </a:r>
            <a:r>
              <a:rPr lang="en-IN" sz="2000" dirty="0" smtClean="0"/>
              <a:t>utilized leading </a:t>
            </a:r>
            <a:r>
              <a:rPr lang="en-IN" sz="2000" dirty="0"/>
              <a:t>to smaller time for transmission and better utilization of bandwidth of </a:t>
            </a:r>
            <a:r>
              <a:rPr lang="en-IN" sz="2000" dirty="0" smtClean="0"/>
              <a:t>the medium</a:t>
            </a:r>
            <a:r>
              <a:rPr lang="en-IN" sz="2000" dirty="0"/>
              <a:t>. </a:t>
            </a:r>
            <a:endParaRPr lang="en-IN" sz="2000" dirty="0" smtClean="0"/>
          </a:p>
          <a:p>
            <a:r>
              <a:rPr lang="en-IN" sz="2000" dirty="0" smtClean="0"/>
              <a:t>In </a:t>
            </a:r>
            <a:r>
              <a:rPr lang="en-IN" sz="2000" dirty="0"/>
              <a:t>case of statistical TDM, the data in each slot must have an address </a:t>
            </a:r>
            <a:r>
              <a:rPr lang="en-IN" sz="2000" dirty="0" smtClean="0"/>
              <a:t>part, which </a:t>
            </a:r>
            <a:r>
              <a:rPr lang="en-IN" sz="2000" dirty="0"/>
              <a:t>identifies the source of data. </a:t>
            </a:r>
            <a:endParaRPr lang="en-IN" sz="2000" dirty="0" smtClean="0"/>
          </a:p>
          <a:p>
            <a:r>
              <a:rPr lang="en-IN" sz="2000" dirty="0" smtClean="0"/>
              <a:t>Since </a:t>
            </a:r>
            <a:r>
              <a:rPr lang="en-IN" sz="2000" dirty="0"/>
              <a:t>data arrive from and are distributed to </a:t>
            </a:r>
            <a:r>
              <a:rPr lang="en-IN" sz="2000" dirty="0" smtClean="0"/>
              <a:t>I/O lines </a:t>
            </a:r>
            <a:r>
              <a:rPr lang="en-IN" sz="2000" dirty="0"/>
              <a:t>unpredictably, address information is required to assure proper </a:t>
            </a:r>
            <a:r>
              <a:rPr lang="en-IN" sz="2000" dirty="0" smtClean="0"/>
              <a:t>delivery which leads </a:t>
            </a:r>
            <a:r>
              <a:rPr lang="en-IN" sz="2000" dirty="0"/>
              <a:t>to more overhead per slot. </a:t>
            </a:r>
            <a:endParaRPr lang="en-IN" sz="2000" dirty="0" smtClean="0"/>
          </a:p>
          <a:p>
            <a:r>
              <a:rPr lang="en-IN" sz="2000" dirty="0" smtClean="0"/>
              <a:t>Relative </a:t>
            </a:r>
            <a:r>
              <a:rPr lang="en-IN" sz="2000" dirty="0"/>
              <a:t>addressing can be used to</a:t>
            </a:r>
            <a:r>
              <a:rPr lang="en-IN" sz="2000" dirty="0"/>
              <a:t> </a:t>
            </a:r>
            <a:r>
              <a:rPr lang="en-IN" sz="2000" dirty="0" smtClean="0"/>
              <a:t>reduce overhead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58097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4" y="365126"/>
            <a:ext cx="8835108" cy="540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766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Orthogonal Frequency Division Multiplexing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FDM transmits </a:t>
            </a:r>
            <a:r>
              <a:rPr lang="en-IN" sz="2400" dirty="0"/>
              <a:t>multiple </a:t>
            </a:r>
            <a:r>
              <a:rPr lang="en-IN" sz="2400" dirty="0" smtClean="0"/>
              <a:t>signals simultaneously </a:t>
            </a:r>
            <a:r>
              <a:rPr lang="en-IN" sz="2400" dirty="0"/>
              <a:t>over a single transmission </a:t>
            </a:r>
            <a:r>
              <a:rPr lang="en-IN" sz="2400" dirty="0" smtClean="0"/>
              <a:t>path. </a:t>
            </a:r>
          </a:p>
          <a:p>
            <a:r>
              <a:rPr lang="en-IN" sz="2400" dirty="0" smtClean="0"/>
              <a:t>Each signal </a:t>
            </a:r>
            <a:r>
              <a:rPr lang="en-IN" sz="2400" dirty="0"/>
              <a:t>travels within its own unique frequency range (carrier), </a:t>
            </a:r>
            <a:r>
              <a:rPr lang="en-IN" sz="2400" dirty="0" smtClean="0"/>
              <a:t>which is </a:t>
            </a:r>
            <a:r>
              <a:rPr lang="en-IN" sz="2400" dirty="0"/>
              <a:t>modulated by </a:t>
            </a:r>
            <a:r>
              <a:rPr lang="en-IN" sz="2400" dirty="0" smtClean="0"/>
              <a:t>the data.</a:t>
            </a:r>
          </a:p>
          <a:p>
            <a:r>
              <a:rPr lang="en-IN" sz="2400" dirty="0"/>
              <a:t>Orthogonal FDM's (OFDM) </a:t>
            </a:r>
            <a:r>
              <a:rPr lang="en-IN" sz="2400" b="1" dirty="0"/>
              <a:t>spread spectrum </a:t>
            </a:r>
            <a:r>
              <a:rPr lang="en-IN" sz="2400" dirty="0"/>
              <a:t>technique distributes the data over a large</a:t>
            </a:r>
            <a:r>
              <a:rPr lang="en-IN" sz="2400" dirty="0"/>
              <a:t> </a:t>
            </a:r>
            <a:r>
              <a:rPr lang="en-IN" sz="2400" dirty="0" smtClean="0"/>
              <a:t>number </a:t>
            </a:r>
            <a:r>
              <a:rPr lang="en-IN" sz="2400" dirty="0"/>
              <a:t>of carriers that are</a:t>
            </a:r>
            <a:r>
              <a:rPr lang="en-IN" sz="2400" dirty="0"/>
              <a:t> </a:t>
            </a:r>
            <a:r>
              <a:rPr lang="en-IN" sz="2400" dirty="0" smtClean="0"/>
              <a:t>spaced </a:t>
            </a:r>
            <a:r>
              <a:rPr lang="en-IN" sz="2400" dirty="0"/>
              <a:t>apart at precise frequencies. </a:t>
            </a:r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dirty="0"/>
              <a:t>spacing provides </a:t>
            </a:r>
            <a:r>
              <a:rPr lang="en-IN" sz="2400" dirty="0" smtClean="0"/>
              <a:t>the "orthogonality</a:t>
            </a:r>
            <a:r>
              <a:rPr lang="en-IN" sz="2400" dirty="0"/>
              <a:t>" in this technique, which prevents the demodulators from </a:t>
            </a:r>
            <a:r>
              <a:rPr lang="en-IN" sz="2400" dirty="0" smtClean="0"/>
              <a:t>seeing frequencies </a:t>
            </a:r>
            <a:r>
              <a:rPr lang="en-IN" sz="2400" dirty="0"/>
              <a:t>other than their own. 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17907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Spread Spectrum: PN Sequence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125" t="24154" r="24219" b="23042"/>
          <a:stretch/>
        </p:blipFill>
        <p:spPr>
          <a:xfrm>
            <a:off x="457199" y="1690689"/>
            <a:ext cx="8480959" cy="478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1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Amplitude-shift keying (ASK)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 smtClean="0"/>
              <a:t>2 binary </a:t>
            </a:r>
            <a:r>
              <a:rPr lang="en-IN" dirty="0"/>
              <a:t>values are represented by two different amplitudes of the </a:t>
            </a:r>
            <a:r>
              <a:rPr lang="en-IN" dirty="0" smtClean="0"/>
              <a:t>carrier frequency.</a:t>
            </a:r>
          </a:p>
          <a:p>
            <a:r>
              <a:rPr lang="en-IN" dirty="0" smtClean="0"/>
              <a:t>The </a:t>
            </a:r>
            <a:r>
              <a:rPr lang="en-IN" dirty="0"/>
              <a:t>unmodulated carrier can be represented by</a:t>
            </a:r>
            <a:br>
              <a:rPr lang="en-IN" dirty="0"/>
            </a:br>
            <a:r>
              <a:rPr lang="en-IN" dirty="0" smtClean="0"/>
              <a:t>			</a:t>
            </a:r>
            <a:r>
              <a:rPr lang="en-IN" dirty="0" err="1" smtClean="0"/>
              <a:t>e</a:t>
            </a:r>
            <a:r>
              <a:rPr lang="en-IN" baseline="-25000" dirty="0" err="1" smtClean="0"/>
              <a:t>c</a:t>
            </a:r>
            <a:r>
              <a:rPr lang="en-IN" dirty="0" smtClean="0"/>
              <a:t>(t</a:t>
            </a:r>
            <a:r>
              <a:rPr lang="en-IN" dirty="0"/>
              <a:t>) = </a:t>
            </a:r>
            <a:r>
              <a:rPr lang="en-IN" dirty="0" err="1"/>
              <a:t>E</a:t>
            </a:r>
            <a:r>
              <a:rPr lang="en-IN" baseline="-25000" dirty="0" err="1"/>
              <a:t>c</a:t>
            </a:r>
            <a:r>
              <a:rPr lang="en-IN" dirty="0"/>
              <a:t> cos </a:t>
            </a:r>
            <a:r>
              <a:rPr lang="en-IN" dirty="0" smtClean="0"/>
              <a:t>2π</a:t>
            </a:r>
            <a:r>
              <a:rPr lang="en-IN" dirty="0" err="1" smtClean="0"/>
              <a:t>f</a:t>
            </a:r>
            <a:r>
              <a:rPr lang="en-IN" baseline="-25000" dirty="0" err="1" smtClean="0"/>
              <a:t>c</a:t>
            </a:r>
            <a:r>
              <a:rPr lang="en-IN" dirty="0" err="1" smtClean="0"/>
              <a:t>t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modulated signal can be written as</a:t>
            </a:r>
            <a:br>
              <a:rPr lang="en-IN" dirty="0"/>
            </a:br>
            <a:r>
              <a:rPr lang="en-IN" dirty="0" smtClean="0"/>
              <a:t>			s(t</a:t>
            </a:r>
            <a:r>
              <a:rPr lang="en-IN" dirty="0"/>
              <a:t>) = k </a:t>
            </a:r>
            <a:r>
              <a:rPr lang="en-IN" dirty="0" err="1" smtClean="0"/>
              <a:t>e</a:t>
            </a:r>
            <a:r>
              <a:rPr lang="en-IN" baseline="-25000" dirty="0" err="1" smtClean="0"/>
              <a:t>m</a:t>
            </a:r>
            <a:r>
              <a:rPr lang="en-IN" dirty="0" smtClean="0"/>
              <a:t> cos </a:t>
            </a:r>
            <a:r>
              <a:rPr lang="en-IN" dirty="0"/>
              <a:t>2π</a:t>
            </a:r>
            <a:r>
              <a:rPr lang="en-IN" dirty="0" err="1"/>
              <a:t>f</a:t>
            </a:r>
            <a:r>
              <a:rPr lang="en-IN" baseline="-25000" dirty="0" err="1"/>
              <a:t>c</a:t>
            </a:r>
            <a:r>
              <a:rPr lang="en-IN" dirty="0" err="1"/>
              <a:t>t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		s(t</a:t>
            </a:r>
            <a:r>
              <a:rPr lang="en-IN" dirty="0"/>
              <a:t>) = A</a:t>
            </a:r>
            <a:r>
              <a:rPr lang="en-IN" baseline="-25000" dirty="0"/>
              <a:t>1</a:t>
            </a:r>
            <a:r>
              <a:rPr lang="en-IN" dirty="0"/>
              <a:t>cos 2π</a:t>
            </a:r>
            <a:r>
              <a:rPr lang="en-IN" dirty="0" err="1"/>
              <a:t>f</a:t>
            </a:r>
            <a:r>
              <a:rPr lang="en-IN" baseline="-25000" dirty="0" err="1"/>
              <a:t>c</a:t>
            </a:r>
            <a:r>
              <a:rPr lang="en-IN" dirty="0" err="1"/>
              <a:t>t</a:t>
            </a:r>
            <a:r>
              <a:rPr lang="en-IN" dirty="0"/>
              <a:t> for 1</a:t>
            </a:r>
            <a:br>
              <a:rPr lang="en-IN" dirty="0"/>
            </a:br>
            <a:r>
              <a:rPr lang="en-IN" dirty="0" smtClean="0"/>
              <a:t>			s(t</a:t>
            </a:r>
            <a:r>
              <a:rPr lang="en-IN" dirty="0"/>
              <a:t>) = A</a:t>
            </a:r>
            <a:r>
              <a:rPr lang="en-IN" baseline="-25000" dirty="0"/>
              <a:t>2</a:t>
            </a:r>
            <a:r>
              <a:rPr lang="en-IN" dirty="0"/>
              <a:t>cos 2π</a:t>
            </a:r>
            <a:r>
              <a:rPr lang="en-IN" dirty="0" err="1"/>
              <a:t>f</a:t>
            </a:r>
            <a:r>
              <a:rPr lang="en-IN" baseline="-25000" dirty="0" err="1"/>
              <a:t>c</a:t>
            </a:r>
            <a:r>
              <a:rPr lang="en-IN" dirty="0" err="1"/>
              <a:t>t</a:t>
            </a:r>
            <a:r>
              <a:rPr lang="en-IN" dirty="0"/>
              <a:t> for 0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306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Spread </a:t>
            </a:r>
            <a:r>
              <a:rPr lang="en-IN" dirty="0" smtClean="0"/>
              <a:t>Spectrum: Orthogonal Codes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875" t="34160" r="34218" b="25543"/>
          <a:stretch/>
        </p:blipFill>
        <p:spPr>
          <a:xfrm>
            <a:off x="921543" y="1690689"/>
            <a:ext cx="7300913" cy="48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26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Orthogonal Frequency Division Multiplexing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37" y="2119313"/>
            <a:ext cx="8185013" cy="456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218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Orthogonal Frequency Division Multiplexing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/>
              <a:t>The benefits of OFDM are </a:t>
            </a:r>
            <a:endParaRPr lang="en-IN" dirty="0" smtClean="0"/>
          </a:p>
          <a:p>
            <a:pPr lvl="1"/>
            <a:r>
              <a:rPr lang="en-IN" dirty="0" smtClean="0"/>
              <a:t>high </a:t>
            </a:r>
            <a:r>
              <a:rPr lang="en-IN" dirty="0"/>
              <a:t>spectral efficiency, </a:t>
            </a:r>
            <a:endParaRPr lang="en-IN" dirty="0" smtClean="0"/>
          </a:p>
          <a:p>
            <a:pPr lvl="1"/>
            <a:r>
              <a:rPr lang="en-IN" dirty="0" smtClean="0"/>
              <a:t>resiliency </a:t>
            </a:r>
            <a:r>
              <a:rPr lang="en-IN" dirty="0"/>
              <a:t>to RF interference, </a:t>
            </a:r>
            <a:r>
              <a:rPr lang="en-IN" dirty="0" smtClean="0"/>
              <a:t>and</a:t>
            </a:r>
          </a:p>
          <a:p>
            <a:pPr lvl="1"/>
            <a:r>
              <a:rPr lang="en-IN" dirty="0" smtClean="0"/>
              <a:t>lower </a:t>
            </a:r>
            <a:r>
              <a:rPr lang="en-IN" dirty="0"/>
              <a:t>multi-path distortion.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is useful because in a typical terrestrial </a:t>
            </a:r>
            <a:r>
              <a:rPr lang="en-IN" dirty="0" smtClean="0"/>
              <a:t>broadcasting scenario </a:t>
            </a:r>
            <a:r>
              <a:rPr lang="en-IN" dirty="0"/>
              <a:t>there are </a:t>
            </a:r>
            <a:r>
              <a:rPr lang="en-IN" dirty="0" smtClean="0"/>
              <a:t>multipath-channels. </a:t>
            </a:r>
          </a:p>
          <a:p>
            <a:r>
              <a:rPr lang="en-IN" dirty="0" smtClean="0"/>
              <a:t>Since </a:t>
            </a:r>
            <a:r>
              <a:rPr lang="en-IN" dirty="0"/>
              <a:t>multiple versions of the signal </a:t>
            </a:r>
            <a:r>
              <a:rPr lang="en-IN" dirty="0" smtClean="0"/>
              <a:t>interfere with </a:t>
            </a:r>
            <a:r>
              <a:rPr lang="en-IN" dirty="0"/>
              <a:t>each other (inter symbol interference (ISI)) it becomes very hard to extract </a:t>
            </a:r>
            <a:r>
              <a:rPr lang="en-IN" dirty="0" smtClean="0"/>
              <a:t>the </a:t>
            </a:r>
            <a:r>
              <a:rPr lang="en-IN" dirty="0"/>
              <a:t>original information.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029939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Orthogonal Frequency Division Multiplexing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OFDM </a:t>
            </a:r>
            <a:r>
              <a:rPr lang="en-IN" sz="2400" dirty="0"/>
              <a:t>is a transmission technique that has been around for years, but </a:t>
            </a:r>
            <a:r>
              <a:rPr lang="en-IN" sz="2400" dirty="0" smtClean="0"/>
              <a:t>recently became </a:t>
            </a:r>
            <a:r>
              <a:rPr lang="en-IN" sz="2400" dirty="0"/>
              <a:t>popular due to the development of </a:t>
            </a:r>
            <a:r>
              <a:rPr lang="en-IN" sz="2400" dirty="0" smtClean="0"/>
              <a:t>DSPs </a:t>
            </a:r>
            <a:r>
              <a:rPr lang="en-IN" sz="2400" dirty="0"/>
              <a:t>that </a:t>
            </a:r>
            <a:r>
              <a:rPr lang="en-IN" sz="2400" dirty="0" smtClean="0"/>
              <a:t>can handle </a:t>
            </a:r>
            <a:r>
              <a:rPr lang="en-IN" sz="2400" dirty="0"/>
              <a:t>its heavy digital processing requirements. </a:t>
            </a:r>
            <a:endParaRPr lang="en-IN" sz="2400" dirty="0" smtClean="0"/>
          </a:p>
          <a:p>
            <a:r>
              <a:rPr lang="en-IN" sz="2400" dirty="0" smtClean="0"/>
              <a:t>OFDM </a:t>
            </a:r>
            <a:r>
              <a:rPr lang="en-IN" sz="2400" dirty="0"/>
              <a:t>is being implemented </a:t>
            </a:r>
            <a:r>
              <a:rPr lang="en-IN" sz="2400" dirty="0" smtClean="0"/>
              <a:t>in BWA systems to </a:t>
            </a:r>
            <a:r>
              <a:rPr lang="en-IN" sz="2400" dirty="0"/>
              <a:t>overcome wireless transmission </a:t>
            </a:r>
            <a:r>
              <a:rPr lang="en-IN" sz="2400" dirty="0" smtClean="0"/>
              <a:t>problems and </a:t>
            </a:r>
            <a:r>
              <a:rPr lang="en-IN" sz="2400" dirty="0"/>
              <a:t>to improve bandwidth. </a:t>
            </a:r>
            <a:endParaRPr lang="en-IN" sz="2400" dirty="0" smtClean="0"/>
          </a:p>
          <a:p>
            <a:r>
              <a:rPr lang="en-IN" sz="2400" dirty="0" smtClean="0"/>
              <a:t>OFDM </a:t>
            </a:r>
            <a:r>
              <a:rPr lang="en-IN" sz="2400" dirty="0"/>
              <a:t>is also used in wireless LANs as specified by </a:t>
            </a:r>
            <a:r>
              <a:rPr lang="en-IN" sz="2400" dirty="0" smtClean="0"/>
              <a:t>the </a:t>
            </a:r>
            <a:r>
              <a:rPr lang="en-IN" sz="2400" dirty="0"/>
              <a:t>IEEE 802.11a and the ETSI </a:t>
            </a:r>
            <a:r>
              <a:rPr lang="en-IN" sz="2400" dirty="0" err="1"/>
              <a:t>HiperLAN</a:t>
            </a:r>
            <a:r>
              <a:rPr lang="en-IN" sz="2400" dirty="0"/>
              <a:t>/2 standards. </a:t>
            </a:r>
            <a:endParaRPr lang="en-IN" sz="2400" dirty="0" smtClean="0"/>
          </a:p>
          <a:p>
            <a:r>
              <a:rPr lang="en-IN" sz="2400" dirty="0" smtClean="0"/>
              <a:t>It </a:t>
            </a:r>
            <a:r>
              <a:rPr lang="en-IN" sz="2400" dirty="0"/>
              <a:t>is also used for wireless </a:t>
            </a:r>
            <a:r>
              <a:rPr lang="en-IN" sz="2400" dirty="0" smtClean="0"/>
              <a:t>digital radio </a:t>
            </a:r>
            <a:r>
              <a:rPr lang="en-IN" sz="2400" dirty="0"/>
              <a:t>and TV transmissions, particularly in Europe. </a:t>
            </a:r>
            <a:endParaRPr lang="en-IN" sz="2400" dirty="0" smtClean="0"/>
          </a:p>
          <a:p>
            <a:r>
              <a:rPr lang="en-IN" sz="2400" dirty="0" smtClean="0"/>
              <a:t>OFDM </a:t>
            </a:r>
            <a:r>
              <a:rPr lang="en-IN" sz="2400" dirty="0"/>
              <a:t>is sometimes called multicarrier or discrete multi-tone modulation.</a:t>
            </a:r>
            <a:r>
              <a:rPr lang="en-IN" sz="2400" dirty="0"/>
              <a:t> </a:t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30409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Orthogonal Frequency Division Multiplexing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OFDM is similar to FDM but </a:t>
            </a:r>
            <a:r>
              <a:rPr lang="en-IN" dirty="0" smtClean="0"/>
              <a:t>much </a:t>
            </a:r>
            <a:r>
              <a:rPr lang="en-IN" dirty="0"/>
              <a:t>more spectrally efficient </a:t>
            </a:r>
            <a:r>
              <a:rPr lang="en-IN" dirty="0" smtClean="0"/>
              <a:t>by </a:t>
            </a:r>
            <a:r>
              <a:rPr lang="en-IN" dirty="0"/>
              <a:t>spacing the </a:t>
            </a:r>
            <a:r>
              <a:rPr lang="en-IN" dirty="0" smtClean="0"/>
              <a:t>sub-channels </a:t>
            </a:r>
            <a:r>
              <a:rPr lang="en-IN" dirty="0"/>
              <a:t>much closer together (until they are actually overlapping).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is done </a:t>
            </a:r>
            <a:r>
              <a:rPr lang="en-IN" dirty="0" smtClean="0"/>
              <a:t>by finding orthogonal frequencies i.e. perpendicular to each other in mathematical </a:t>
            </a:r>
            <a:r>
              <a:rPr lang="en-IN" dirty="0"/>
              <a:t>sense, allowing the spectrum of each sub-channel to overlap </a:t>
            </a:r>
            <a:r>
              <a:rPr lang="en-IN" dirty="0" smtClean="0"/>
              <a:t>another without </a:t>
            </a:r>
            <a:r>
              <a:rPr lang="en-IN" dirty="0"/>
              <a:t>interfering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06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Amplitude-shift keying (ASK)</a:t>
            </a:r>
            <a:r>
              <a:rPr lang="en-IN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7988492" cy="2366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418" y="4144543"/>
            <a:ext cx="7015163" cy="247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9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Amplitude-shift keying (ASK)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29613" cy="4351338"/>
          </a:xfrm>
        </p:spPr>
        <p:txBody>
          <a:bodyPr/>
          <a:lstStyle/>
          <a:p>
            <a:r>
              <a:rPr lang="en-IN" dirty="0"/>
              <a:t>Special case: On/Off Keying (OOK), </a:t>
            </a:r>
          </a:p>
          <a:p>
            <a:pPr lvl="1"/>
            <a:r>
              <a:rPr lang="en-IN" dirty="0"/>
              <a:t>the amplitude A</a:t>
            </a:r>
            <a:r>
              <a:rPr lang="en-IN" baseline="-25000" dirty="0"/>
              <a:t>2</a:t>
            </a:r>
            <a:r>
              <a:rPr lang="en-IN" dirty="0"/>
              <a:t> = 0</a:t>
            </a:r>
          </a:p>
          <a:p>
            <a:pPr lvl="1"/>
            <a:r>
              <a:rPr lang="en-IN" dirty="0"/>
              <a:t>ASK is susceptible to sudden gain changes and OOK is commonly used to transmit digital data over optical fibers. </a:t>
            </a:r>
            <a:endParaRPr lang="en-IN" dirty="0" smtClean="0"/>
          </a:p>
          <a:p>
            <a:r>
              <a:rPr lang="en-IN" dirty="0"/>
              <a:t>Frequency Spectrum: </a:t>
            </a:r>
            <a:endParaRPr lang="en-IN" dirty="0" smtClean="0"/>
          </a:p>
          <a:p>
            <a:pPr lvl="1"/>
            <a:r>
              <a:rPr lang="en-IN" dirty="0" smtClean="0"/>
              <a:t>If </a:t>
            </a:r>
            <a:r>
              <a:rPr lang="en-IN" dirty="0" err="1"/>
              <a:t>B</a:t>
            </a:r>
            <a:r>
              <a:rPr lang="en-IN" baseline="-25000" dirty="0" err="1"/>
              <a:t>m</a:t>
            </a:r>
            <a:r>
              <a:rPr lang="en-IN" dirty="0"/>
              <a:t> is the overall bandwidth of the binary signal, </a:t>
            </a:r>
            <a:r>
              <a:rPr lang="en-IN" dirty="0" smtClean="0"/>
              <a:t>the bandwidth </a:t>
            </a:r>
            <a:r>
              <a:rPr lang="en-IN" dirty="0"/>
              <a:t>of the modulated signal is B</a:t>
            </a:r>
            <a:r>
              <a:rPr lang="en-IN" baseline="-25000" dirty="0"/>
              <a:t>T</a:t>
            </a:r>
            <a:r>
              <a:rPr lang="en-IN" dirty="0"/>
              <a:t> = </a:t>
            </a:r>
            <a:r>
              <a:rPr lang="en-IN" dirty="0" err="1"/>
              <a:t>N</a:t>
            </a:r>
            <a:r>
              <a:rPr lang="en-IN" baseline="-25000" dirty="0" err="1"/>
              <a:t>b</a:t>
            </a:r>
            <a:r>
              <a:rPr lang="en-IN" dirty="0"/>
              <a:t>, where </a:t>
            </a:r>
            <a:r>
              <a:rPr lang="en-IN" dirty="0" err="1"/>
              <a:t>N</a:t>
            </a:r>
            <a:r>
              <a:rPr lang="en-IN" baseline="-25000" dirty="0" err="1"/>
              <a:t>b</a:t>
            </a:r>
            <a:r>
              <a:rPr lang="en-IN" dirty="0"/>
              <a:t> is the baud rate. 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37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Amplitude-shift keying (ASK)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1191"/>
            <a:ext cx="9144000" cy="383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1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Frequency-Shift Keying (FSK)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IN" dirty="0" smtClean="0"/>
              <a:t>wo </a:t>
            </a:r>
            <a:r>
              <a:rPr lang="en-IN" dirty="0"/>
              <a:t>binary values are </a:t>
            </a:r>
            <a:r>
              <a:rPr lang="en-IN" dirty="0" smtClean="0"/>
              <a:t>represented by two </a:t>
            </a:r>
            <a:r>
              <a:rPr lang="en-IN" dirty="0"/>
              <a:t>different frequencies near </a:t>
            </a:r>
            <a:r>
              <a:rPr lang="en-IN" dirty="0" smtClean="0"/>
              <a:t>the carrier frequencies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891660"/>
            <a:ext cx="7500938" cy="342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9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Frequency-Shift Keying (FSK)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15313" cy="435133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Two </a:t>
            </a:r>
            <a:r>
              <a:rPr lang="en-IN" sz="2400" dirty="0"/>
              <a:t>carrier frequencies f</a:t>
            </a:r>
            <a:r>
              <a:rPr lang="en-IN" sz="2400" baseline="-25000" dirty="0"/>
              <a:t>1</a:t>
            </a:r>
            <a:r>
              <a:rPr lang="en-IN" sz="2400" dirty="0"/>
              <a:t> and f</a:t>
            </a:r>
            <a:r>
              <a:rPr lang="en-IN" sz="2400" baseline="-25000" dirty="0"/>
              <a:t>2</a:t>
            </a:r>
            <a:r>
              <a:rPr lang="en-IN" sz="2400" dirty="0"/>
              <a:t> are used </a:t>
            </a:r>
            <a:r>
              <a:rPr lang="en-IN" sz="2400" dirty="0" smtClean="0"/>
              <a:t>to represent </a:t>
            </a:r>
            <a:r>
              <a:rPr lang="en-IN" sz="2400" dirty="0"/>
              <a:t>1 and 0 </a:t>
            </a:r>
            <a:endParaRPr lang="en-IN" sz="2400" dirty="0" smtClean="0"/>
          </a:p>
          <a:p>
            <a:r>
              <a:rPr lang="en-IN" sz="2400" dirty="0" smtClean="0"/>
              <a:t>Here </a:t>
            </a:r>
            <a:r>
              <a:rPr lang="en-IN" sz="2400" dirty="0"/>
              <a:t>s(t) = A cos 2πf</a:t>
            </a:r>
            <a:r>
              <a:rPr lang="en-IN" sz="2400" baseline="-25000" dirty="0"/>
              <a:t>c1</a:t>
            </a:r>
            <a:r>
              <a:rPr lang="en-IN" sz="2400" dirty="0"/>
              <a:t>t for binary 1</a:t>
            </a:r>
            <a:br>
              <a:rPr lang="en-IN" sz="2400" dirty="0"/>
            </a:br>
            <a:r>
              <a:rPr lang="en-IN" sz="2400" dirty="0"/>
              <a:t>And s(t) = A cos 2πf</a:t>
            </a:r>
            <a:r>
              <a:rPr lang="en-IN" sz="2400" baseline="-25000" dirty="0"/>
              <a:t>c2</a:t>
            </a:r>
            <a:r>
              <a:rPr lang="en-IN" sz="2400" dirty="0"/>
              <a:t>t for binary </a:t>
            </a:r>
            <a:r>
              <a:rPr lang="en-IN" sz="2400" dirty="0" smtClean="0"/>
              <a:t>0</a:t>
            </a:r>
          </a:p>
          <a:p>
            <a:r>
              <a:rPr lang="en-IN" sz="2400" dirty="0" smtClean="0"/>
              <a:t>This </a:t>
            </a:r>
            <a:r>
              <a:rPr lang="en-IN" sz="2400" dirty="0"/>
              <a:t>method is less susceptible to errors than ASK. </a:t>
            </a:r>
            <a:endParaRPr lang="en-IN" sz="2400" dirty="0" smtClean="0"/>
          </a:p>
          <a:p>
            <a:r>
              <a:rPr lang="en-IN" sz="2400" dirty="0" smtClean="0"/>
              <a:t>It </a:t>
            </a:r>
            <a:r>
              <a:rPr lang="en-IN" sz="2400" dirty="0"/>
              <a:t>is mainly used in higher </a:t>
            </a:r>
            <a:r>
              <a:rPr lang="en-IN" sz="2400" dirty="0" smtClean="0"/>
              <a:t>frequency radio </a:t>
            </a:r>
            <a:r>
              <a:rPr lang="en-IN" sz="2400" dirty="0"/>
              <a:t>transmission.</a:t>
            </a:r>
            <a:r>
              <a:rPr lang="en-IN" sz="2400" dirty="0"/>
              <a:t> 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81" y="4001294"/>
            <a:ext cx="8574781" cy="199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9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1974</Words>
  <Application>Microsoft Office PowerPoint</Application>
  <PresentationFormat>On-screen Show (4:3)</PresentationFormat>
  <Paragraphs>170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Digital Data to Analog Signal</vt:lpstr>
      <vt:lpstr>When?</vt:lpstr>
      <vt:lpstr>Modulation Techniques</vt:lpstr>
      <vt:lpstr>Amplitude-shift keying (ASK) </vt:lpstr>
      <vt:lpstr>Amplitude-shift keying (ASK) </vt:lpstr>
      <vt:lpstr>Amplitude-shift keying (ASK) </vt:lpstr>
      <vt:lpstr>Amplitude-shift keying (ASK) </vt:lpstr>
      <vt:lpstr>Frequency-Shift Keying (FSK) </vt:lpstr>
      <vt:lpstr>Frequency-Shift Keying (FSK) </vt:lpstr>
      <vt:lpstr>Frequency-Shift Keying (FSK) </vt:lpstr>
      <vt:lpstr>Phase Shift Keying (PSK) </vt:lpstr>
      <vt:lpstr>2-PSK</vt:lpstr>
      <vt:lpstr>Constellation Diagram</vt:lpstr>
      <vt:lpstr>M-ary Modulation </vt:lpstr>
      <vt:lpstr>M-ary Modulation </vt:lpstr>
      <vt:lpstr>Quadrature Phase Shift Keying (QPSK) </vt:lpstr>
      <vt:lpstr>8-PSK</vt:lpstr>
      <vt:lpstr>QAM (Quadrature Amplitude Modulation) </vt:lpstr>
      <vt:lpstr>QAM (Quadrature Amplitude Modulation) </vt:lpstr>
      <vt:lpstr>Bit rate and Baud rate</vt:lpstr>
      <vt:lpstr>Bit rate and Baud rate</vt:lpstr>
      <vt:lpstr>Multiplexing of Signals </vt:lpstr>
      <vt:lpstr>Multiplexing</vt:lpstr>
      <vt:lpstr>Multiplexing</vt:lpstr>
      <vt:lpstr>Frequency-Division Multiplexing (FDM) </vt:lpstr>
      <vt:lpstr>PowerPoint Presentation</vt:lpstr>
      <vt:lpstr>Guard Bands</vt:lpstr>
      <vt:lpstr>Wavelength-Division Multiplexing </vt:lpstr>
      <vt:lpstr>PowerPoint Presentation</vt:lpstr>
      <vt:lpstr>Wavelength-Division Multiplexing </vt:lpstr>
      <vt:lpstr>Time-Division Multiplexing (TDM) </vt:lpstr>
      <vt:lpstr>PowerPoint Presentation</vt:lpstr>
      <vt:lpstr>Time-Division Multiplexing (TDM) </vt:lpstr>
      <vt:lpstr>Time-Division Multiplexing (TDM) </vt:lpstr>
      <vt:lpstr>Statistical Time-division Multiplexing </vt:lpstr>
      <vt:lpstr>Statistical Time-division Multiplexing </vt:lpstr>
      <vt:lpstr>PowerPoint Presentation</vt:lpstr>
      <vt:lpstr>Orthogonal Frequency Division Multiplexing </vt:lpstr>
      <vt:lpstr>Spread Spectrum: PN Sequence</vt:lpstr>
      <vt:lpstr>Spread Spectrum: Orthogonal Codes</vt:lpstr>
      <vt:lpstr>Orthogonal Frequency Division Multiplexing </vt:lpstr>
      <vt:lpstr>Orthogonal Frequency Division Multiplexing </vt:lpstr>
      <vt:lpstr>Orthogonal Frequency Division Multiplexing </vt:lpstr>
      <vt:lpstr>Orthogonal Frequency Division Multiplexing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Data to Analog Signal</dc:title>
  <dc:creator>PRALAY KUNDU</dc:creator>
  <cp:lastModifiedBy>PRALAY KUNDU</cp:lastModifiedBy>
  <cp:revision>22</cp:revision>
  <dcterms:created xsi:type="dcterms:W3CDTF">2018-02-11T15:59:43Z</dcterms:created>
  <dcterms:modified xsi:type="dcterms:W3CDTF">2018-02-11T18:50:37Z</dcterms:modified>
</cp:coreProperties>
</file>