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  <p:sldId id="31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574D0-8F4F-4F63-885D-3588D7E13BCC}">
          <p14:sldIdLst>
            <p14:sldId id="256"/>
            <p14:sldId id="258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4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57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8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0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69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1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64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0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4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65D9-FF3E-480F-AAD5-54F7AF624AA4}" type="datetimeFigureOut">
              <a:rPr lang="en-IN" smtClean="0"/>
              <a:t>18-02-2018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BE2C-E0CD-46AB-99E9-9BF73F4E4F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8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PSTN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Subscriber Telephones are connected, through </a:t>
            </a:r>
            <a:r>
              <a:rPr lang="en-IN" b="1" dirty="0"/>
              <a:t>Local Loops </a:t>
            </a:r>
            <a:r>
              <a:rPr lang="en-IN" dirty="0"/>
              <a:t>to end offices (or </a:t>
            </a:r>
            <a:r>
              <a:rPr lang="en-IN" dirty="0" smtClean="0"/>
              <a:t>central offices</a:t>
            </a:r>
            <a:r>
              <a:rPr lang="en-IN" dirty="0"/>
              <a:t>).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small town may have only one end office, but large cities have several </a:t>
            </a:r>
            <a:r>
              <a:rPr lang="en-IN" dirty="0" smtClean="0"/>
              <a:t>end offices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regional offices are connected using mesh topology</a:t>
            </a:r>
            <a:r>
              <a:rPr lang="en-IN" dirty="0" smtClean="0"/>
              <a:t>.</a:t>
            </a:r>
          </a:p>
          <a:p>
            <a:r>
              <a:rPr lang="en-IN" dirty="0"/>
              <a:t>Accessing the switching station at the end offices is accomplished through dialling. </a:t>
            </a:r>
            <a:endParaRPr lang="en-IN" dirty="0" smtClean="0"/>
          </a:p>
          <a:p>
            <a:r>
              <a:rPr lang="en-IN" dirty="0"/>
              <a:t>In the past, telephone featured rotary or pulse dialling, in which digital signals were sent to the end office for each dialled digit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prone to errors due to inconsistency in humans during dialling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3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PSTN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Solution:</a:t>
            </a:r>
          </a:p>
          <a:p>
            <a:pPr lvl="1"/>
            <a:r>
              <a:rPr lang="en-IN" dirty="0" smtClean="0"/>
              <a:t>dialling by </a:t>
            </a:r>
            <a:r>
              <a:rPr lang="en-IN" dirty="0"/>
              <a:t>Touch-Tone technique. </a:t>
            </a:r>
            <a:endParaRPr lang="en-IN" dirty="0" smtClean="0"/>
          </a:p>
          <a:p>
            <a:r>
              <a:rPr lang="en-IN" dirty="0"/>
              <a:t>Touch-Tone </a:t>
            </a:r>
            <a:r>
              <a:rPr lang="en-IN" dirty="0" smtClean="0"/>
              <a:t>technique:</a:t>
            </a:r>
          </a:p>
          <a:p>
            <a:pPr lvl="1"/>
            <a:r>
              <a:rPr lang="en-IN" dirty="0" smtClean="0"/>
              <a:t>User </a:t>
            </a:r>
            <a:r>
              <a:rPr lang="en-IN" dirty="0"/>
              <a:t>sends a small burst of frequency called dual tone, because it is </a:t>
            </a:r>
            <a:r>
              <a:rPr lang="en-IN" dirty="0" smtClean="0"/>
              <a:t>a combination </a:t>
            </a:r>
            <a:r>
              <a:rPr lang="en-IN" dirty="0"/>
              <a:t>of two frequencies.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combination of frequencies sent depends on the </a:t>
            </a:r>
            <a:r>
              <a:rPr lang="en-IN" dirty="0" smtClean="0"/>
              <a:t>row and </a:t>
            </a:r>
            <a:r>
              <a:rPr lang="en-IN" dirty="0"/>
              <a:t>column of the pressed </a:t>
            </a:r>
            <a:r>
              <a:rPr lang="en-IN" dirty="0" smtClean="0"/>
              <a:t>pad.</a:t>
            </a:r>
          </a:p>
          <a:p>
            <a:r>
              <a:rPr lang="en-IN" dirty="0"/>
              <a:t>The connections are multiplexed when have to send to </a:t>
            </a:r>
            <a:r>
              <a:rPr lang="en-IN" dirty="0" smtClean="0"/>
              <a:t>an upward </a:t>
            </a:r>
            <a:r>
              <a:rPr lang="en-IN" dirty="0"/>
              <a:t>switching </a:t>
            </a:r>
            <a:r>
              <a:rPr lang="en-IN" dirty="0" smtClean="0"/>
              <a:t>office.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8422"/>
            <a:ext cx="6577013" cy="17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with 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It satisfies the requirement </a:t>
            </a:r>
            <a:r>
              <a:rPr lang="en-IN" dirty="0"/>
              <a:t>of voice communication, it suffers from the following two shortcomings </a:t>
            </a:r>
            <a:r>
              <a:rPr lang="en-IN" dirty="0" smtClean="0"/>
              <a:t>for data communication:</a:t>
            </a:r>
            <a:endParaRPr lang="en-IN" dirty="0"/>
          </a:p>
          <a:p>
            <a:pPr lvl="1"/>
            <a:r>
              <a:rPr lang="en-IN" dirty="0" smtClean="0"/>
              <a:t>In </a:t>
            </a:r>
            <a:r>
              <a:rPr lang="en-IN" dirty="0"/>
              <a:t>a typical user/host data connection, line utilization is very </a:t>
            </a:r>
            <a:r>
              <a:rPr lang="en-IN" dirty="0" smtClean="0"/>
              <a:t>low.</a:t>
            </a:r>
            <a:endParaRPr lang="en-IN" dirty="0"/>
          </a:p>
          <a:p>
            <a:pPr lvl="1"/>
            <a:r>
              <a:rPr lang="en-IN" dirty="0" smtClean="0"/>
              <a:t>Provides </a:t>
            </a:r>
            <a:r>
              <a:rPr lang="en-IN" dirty="0"/>
              <a:t>facility for data transmission at a constant rate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information transmission applications, the circuit switching method is very</a:t>
            </a:r>
            <a:br>
              <a:rPr lang="en-IN" dirty="0"/>
            </a:br>
            <a:r>
              <a:rPr lang="en-IN" dirty="0"/>
              <a:t>slow, relatively expensive and inefficient. </a:t>
            </a:r>
            <a:endParaRPr lang="en-IN" dirty="0" smtClean="0"/>
          </a:p>
          <a:p>
            <a:r>
              <a:rPr lang="en-IN" dirty="0" smtClean="0"/>
              <a:t>Establishing </a:t>
            </a:r>
            <a:r>
              <a:rPr lang="en-IN" dirty="0"/>
              <a:t>a </a:t>
            </a:r>
            <a:r>
              <a:rPr lang="en-IN" dirty="0" smtClean="0"/>
              <a:t>dedicated connection </a:t>
            </a:r>
            <a:r>
              <a:rPr lang="en-IN" dirty="0"/>
              <a:t>before sending the message itself inserts a delay time, which might </a:t>
            </a:r>
            <a:r>
              <a:rPr lang="en-IN" dirty="0" smtClean="0"/>
              <a:t>become significant </a:t>
            </a:r>
            <a:r>
              <a:rPr lang="en-IN" dirty="0"/>
              <a:t>for the total message transfer time. </a:t>
            </a:r>
            <a:endParaRPr lang="en-IN" dirty="0" smtClean="0"/>
          </a:p>
          <a:p>
            <a:r>
              <a:rPr lang="en-IN" dirty="0" smtClean="0"/>
              <a:t>Total </a:t>
            </a:r>
            <a:r>
              <a:rPr lang="en-IN" dirty="0"/>
              <a:t>channel remains </a:t>
            </a:r>
            <a:r>
              <a:rPr lang="en-IN" dirty="0" smtClean="0"/>
              <a:t>idle and </a:t>
            </a:r>
            <a:r>
              <a:rPr lang="en-IN" dirty="0"/>
              <a:t>unavailable to the other users </a:t>
            </a:r>
            <a:r>
              <a:rPr lang="en-IN" dirty="0" smtClean="0"/>
              <a:t>once </a:t>
            </a:r>
            <a:r>
              <a:rPr lang="en-IN" dirty="0"/>
              <a:t>connection is made.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594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with 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Once a connection </a:t>
            </a:r>
            <a:r>
              <a:rPr lang="en-IN" dirty="0"/>
              <a:t>is established, it is guaranteed and orderly delivery of message is ensured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Unfortunately</a:t>
            </a:r>
            <a:r>
              <a:rPr lang="en-IN" dirty="0"/>
              <a:t>, the data transmission pattern may not ensure this, because </a:t>
            </a:r>
            <a:r>
              <a:rPr lang="en-IN" dirty="0" smtClean="0"/>
              <a:t>data transmission </a:t>
            </a:r>
            <a:r>
              <a:rPr lang="en-IN" dirty="0"/>
              <a:t>is bursty in </a:t>
            </a:r>
            <a:r>
              <a:rPr lang="en-IN" dirty="0" smtClean="0"/>
              <a:t>nature which limits </a:t>
            </a:r>
            <a:r>
              <a:rPr lang="en-IN" dirty="0"/>
              <a:t>the utility of the method. </a:t>
            </a:r>
            <a:endParaRPr lang="en-IN" dirty="0" smtClean="0"/>
          </a:p>
          <a:p>
            <a:r>
              <a:rPr lang="en-IN" dirty="0" smtClean="0"/>
              <a:t>Solution:</a:t>
            </a:r>
          </a:p>
          <a:p>
            <a:pPr lvl="1"/>
            <a:r>
              <a:rPr lang="en-IN" dirty="0" smtClean="0"/>
              <a:t>Message Switching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4143375"/>
            <a:ext cx="4958087" cy="241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" y="5058568"/>
            <a:ext cx="3633788" cy="12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Switching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72438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 dedicated </a:t>
            </a:r>
            <a:r>
              <a:rPr lang="en-IN" sz="2400" dirty="0"/>
              <a:t>physical line between the sender and </a:t>
            </a:r>
            <a:r>
              <a:rPr lang="en-IN" sz="2400" dirty="0" smtClean="0"/>
              <a:t>receiver</a:t>
            </a:r>
          </a:p>
          <a:p>
            <a:r>
              <a:rPr lang="en-IN" sz="2400" dirty="0" smtClean="0"/>
              <a:t>Message </a:t>
            </a:r>
            <a:r>
              <a:rPr lang="en-IN" sz="2400" dirty="0"/>
              <a:t>is sent to </a:t>
            </a:r>
            <a:r>
              <a:rPr lang="en-IN" sz="2400" dirty="0" smtClean="0"/>
              <a:t>the nearest </a:t>
            </a:r>
            <a:r>
              <a:rPr lang="en-IN" sz="2400" dirty="0"/>
              <a:t>directly connected switching node.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node stores the message, checks </a:t>
            </a:r>
            <a:r>
              <a:rPr lang="en-IN" sz="2400" dirty="0" smtClean="0"/>
              <a:t>for errors</a:t>
            </a:r>
            <a:r>
              <a:rPr lang="en-IN" sz="2400" dirty="0"/>
              <a:t>, selects the best available route and forwards the message to the next </a:t>
            </a:r>
            <a:r>
              <a:rPr lang="en-IN" sz="2400" dirty="0" smtClean="0"/>
              <a:t>intermediate node.</a:t>
            </a:r>
          </a:p>
          <a:p>
            <a:r>
              <a:rPr lang="en-IN" sz="2400" dirty="0"/>
              <a:t>The line becomes free again for other messages, while the process is being continued in some other nodes. </a:t>
            </a:r>
            <a:endParaRPr lang="en-IN" sz="2400" dirty="0" smtClean="0"/>
          </a:p>
          <a:p>
            <a:r>
              <a:rPr lang="en-IN" sz="2400" dirty="0" smtClean="0"/>
              <a:t>Known </a:t>
            </a:r>
            <a:r>
              <a:rPr lang="en-IN" sz="2400" dirty="0"/>
              <a:t>as </a:t>
            </a:r>
            <a:r>
              <a:rPr lang="en-IN" sz="2400" i="1" dirty="0"/>
              <a:t>store-and-forward technology </a:t>
            </a:r>
            <a:r>
              <a:rPr lang="en-IN" sz="2400" dirty="0"/>
              <a:t>where the message hops from node to node to its </a:t>
            </a:r>
            <a:r>
              <a:rPr lang="en-IN" sz="2400" dirty="0" smtClean="0"/>
              <a:t>final destination</a:t>
            </a:r>
            <a:r>
              <a:rPr lang="en-IN" sz="2400" dirty="0"/>
              <a:t>.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431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</a:t>
            </a:r>
            <a:r>
              <a:rPr lang="en-IN" dirty="0" smtClean="0"/>
              <a:t>Switching: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More </a:t>
            </a:r>
            <a:r>
              <a:rPr lang="en-IN" dirty="0"/>
              <a:t>devices can share the network </a:t>
            </a:r>
            <a:r>
              <a:rPr lang="en-IN" dirty="0" smtClean="0"/>
              <a:t>bandwidth. </a:t>
            </a:r>
          </a:p>
          <a:p>
            <a:r>
              <a:rPr lang="en-IN" dirty="0" smtClean="0"/>
              <a:t>Temporary </a:t>
            </a:r>
            <a:r>
              <a:rPr lang="en-IN" dirty="0"/>
              <a:t>storage of message reduces </a:t>
            </a:r>
            <a:r>
              <a:rPr lang="en-IN" dirty="0" smtClean="0"/>
              <a:t>traffic congestion to some extent. </a:t>
            </a:r>
          </a:p>
          <a:p>
            <a:r>
              <a:rPr lang="en-IN" dirty="0" smtClean="0"/>
              <a:t>Urgency of messages are considered leading to faster transmission of urgent messages</a:t>
            </a:r>
          </a:p>
          <a:p>
            <a:r>
              <a:rPr lang="en-IN" dirty="0" smtClean="0"/>
              <a:t>Through broadcast </a:t>
            </a:r>
            <a:r>
              <a:rPr lang="en-IN" dirty="0"/>
              <a:t>addresses one message can be sent to several users. </a:t>
            </a:r>
            <a:endParaRPr lang="en-IN" dirty="0" smtClean="0"/>
          </a:p>
          <a:p>
            <a:r>
              <a:rPr lang="en-IN" dirty="0" smtClean="0"/>
              <a:t>Since the destination </a:t>
            </a:r>
            <a:r>
              <a:rPr lang="en-IN" dirty="0"/>
              <a:t>host need not be active when the message is sent, </a:t>
            </a:r>
            <a:r>
              <a:rPr lang="en-IN" dirty="0" smtClean="0"/>
              <a:t>global communication is improved.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8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15288" cy="1325563"/>
          </a:xfrm>
        </p:spPr>
        <p:txBody>
          <a:bodyPr/>
          <a:lstStyle/>
          <a:p>
            <a:r>
              <a:rPr lang="en-IN" dirty="0"/>
              <a:t>Message </a:t>
            </a:r>
            <a:r>
              <a:rPr lang="en-IN" dirty="0" smtClean="0"/>
              <a:t>Switching: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message </a:t>
            </a:r>
            <a:r>
              <a:rPr lang="en-IN" dirty="0"/>
              <a:t>blocks </a:t>
            </a:r>
            <a:r>
              <a:rPr lang="en-IN" dirty="0" smtClean="0"/>
              <a:t>requires considerable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amount of storage space </a:t>
            </a:r>
            <a:r>
              <a:rPr lang="en-IN" dirty="0" smtClean="0"/>
              <a:t>at </a:t>
            </a:r>
            <a:r>
              <a:rPr lang="en-IN" dirty="0"/>
              <a:t>each node to buffer the messages. </a:t>
            </a:r>
            <a:endParaRPr lang="en-IN" dirty="0" smtClean="0"/>
          </a:p>
          <a:p>
            <a:r>
              <a:rPr lang="en-IN" dirty="0" smtClean="0"/>
              <a:t>A message might </a:t>
            </a:r>
            <a:r>
              <a:rPr lang="en-IN" dirty="0"/>
              <a:t>occupy the buffers for minutes, thus blocking the </a:t>
            </a:r>
            <a:r>
              <a:rPr lang="en-IN" dirty="0" smtClean="0"/>
              <a:t>inter-nodal </a:t>
            </a:r>
            <a:r>
              <a:rPr lang="en-IN" dirty="0"/>
              <a:t>traffic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Solution:</a:t>
            </a:r>
          </a:p>
          <a:p>
            <a:pPr lvl="1"/>
            <a:r>
              <a:rPr lang="en-IN" dirty="0"/>
              <a:t>Packet Switching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2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Follows same </a:t>
            </a:r>
            <a:r>
              <a:rPr lang="en-IN" dirty="0"/>
              <a:t>‘store-and-forward’ approach.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overcome the limitations of </a:t>
            </a:r>
            <a:r>
              <a:rPr lang="en-IN" dirty="0" smtClean="0"/>
              <a:t>message switching</a:t>
            </a:r>
            <a:r>
              <a:rPr lang="en-IN" dirty="0"/>
              <a:t>, messages are divided into subsets of equal length called </a:t>
            </a:r>
            <a:r>
              <a:rPr lang="en-IN" i="1" dirty="0"/>
              <a:t>packets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approach </a:t>
            </a:r>
            <a:r>
              <a:rPr lang="en-IN" dirty="0"/>
              <a:t>was developed for long-distance data communication (1970) and it has evolved</a:t>
            </a:r>
            <a:r>
              <a:rPr lang="en-IN" dirty="0"/>
              <a:t> </a:t>
            </a:r>
            <a:r>
              <a:rPr lang="en-IN" dirty="0"/>
              <a:t>over time.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packet switching approach, data are transmitted in short packets (</a:t>
            </a:r>
            <a:r>
              <a:rPr lang="en-IN" dirty="0" smtClean="0"/>
              <a:t>few Kbytes</a:t>
            </a:r>
            <a:r>
              <a:rPr lang="en-IN" dirty="0"/>
              <a:t>).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long message is broken up into a series of </a:t>
            </a:r>
            <a:r>
              <a:rPr lang="en-IN" dirty="0" smtClean="0"/>
              <a:t>packets.</a:t>
            </a:r>
          </a:p>
          <a:p>
            <a:r>
              <a:rPr lang="en-IN" dirty="0" smtClean="0"/>
              <a:t>Every </a:t>
            </a:r>
            <a:r>
              <a:rPr lang="en-IN" dirty="0"/>
              <a:t>packet contains some control information in its </a:t>
            </a:r>
            <a:r>
              <a:rPr lang="en-IN" dirty="0" smtClean="0"/>
              <a:t>header</a:t>
            </a:r>
            <a:r>
              <a:rPr lang="en-IN" dirty="0"/>
              <a:t>, which is required </a:t>
            </a:r>
            <a:r>
              <a:rPr lang="en-IN" dirty="0" smtClean="0"/>
              <a:t>for routing </a:t>
            </a:r>
            <a:r>
              <a:rPr lang="en-IN" dirty="0"/>
              <a:t>and other purposes.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44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043112"/>
            <a:ext cx="8048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Main difference </a:t>
            </a:r>
            <a:r>
              <a:rPr lang="en-IN" sz="3200" dirty="0" smtClean="0"/>
              <a:t>with Circuit </a:t>
            </a:r>
            <a:r>
              <a:rPr lang="en-IN" sz="3200" dirty="0"/>
              <a:t>Switching </a:t>
            </a:r>
            <a:endParaRPr lang="en-IN" sz="3200" dirty="0" smtClean="0"/>
          </a:p>
          <a:p>
            <a:pPr lvl="1"/>
            <a:r>
              <a:rPr lang="en-IN" dirty="0" smtClean="0"/>
              <a:t>communication </a:t>
            </a:r>
            <a:r>
              <a:rPr lang="en-IN" dirty="0"/>
              <a:t>lines are not dedicated to passing messages from the source to </a:t>
            </a:r>
            <a:r>
              <a:rPr lang="en-IN" dirty="0" smtClean="0"/>
              <a:t>the destination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Different </a:t>
            </a:r>
            <a:r>
              <a:rPr lang="en-IN" dirty="0"/>
              <a:t>messages (and even different packets) can </a:t>
            </a:r>
            <a:r>
              <a:rPr lang="en-IN" dirty="0" smtClean="0"/>
              <a:t>pass through </a:t>
            </a:r>
            <a:r>
              <a:rPr lang="en-IN" dirty="0"/>
              <a:t>different </a:t>
            </a:r>
            <a:r>
              <a:rPr lang="en-IN" dirty="0" smtClean="0"/>
              <a:t>routes </a:t>
            </a:r>
          </a:p>
          <a:p>
            <a:pPr lvl="1"/>
            <a:r>
              <a:rPr lang="en-IN" dirty="0" smtClean="0"/>
              <a:t>“Dead </a:t>
            </a:r>
            <a:r>
              <a:rPr lang="en-IN" dirty="0"/>
              <a:t>time" in </a:t>
            </a:r>
            <a:r>
              <a:rPr lang="en-IN" dirty="0" smtClean="0"/>
              <a:t>communication between the </a:t>
            </a:r>
            <a:r>
              <a:rPr lang="en-IN" dirty="0"/>
              <a:t>source and the destination, </a:t>
            </a:r>
            <a:r>
              <a:rPr lang="en-IN" dirty="0" smtClean="0"/>
              <a:t>can </a:t>
            </a:r>
            <a:r>
              <a:rPr lang="en-IN" dirty="0"/>
              <a:t>be used by other sources.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Two types:</a:t>
            </a:r>
          </a:p>
          <a:p>
            <a:pPr lvl="2"/>
            <a:r>
              <a:rPr lang="en-IN" dirty="0" smtClean="0"/>
              <a:t>Datagram Network</a:t>
            </a:r>
          </a:p>
          <a:p>
            <a:pPr lvl="2"/>
            <a:r>
              <a:rPr lang="en-IN" dirty="0" smtClean="0"/>
              <a:t>Virtual Circuit Switched Network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2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</a:t>
            </a:r>
            <a:r>
              <a:rPr lang="en-IN" dirty="0" smtClean="0"/>
              <a:t>Network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32" y="2181225"/>
            <a:ext cx="6246019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5325" cy="43513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No reserved bandwidth on the links, and </a:t>
            </a:r>
            <a:endParaRPr lang="en-IN" sz="2400" dirty="0" smtClean="0"/>
          </a:p>
          <a:p>
            <a:r>
              <a:rPr lang="en-IN" sz="2400" dirty="0" smtClean="0"/>
              <a:t>No </a:t>
            </a:r>
            <a:r>
              <a:rPr lang="en-IN" sz="2400" dirty="0"/>
              <a:t>scheduled processing time for each packet. </a:t>
            </a:r>
          </a:p>
          <a:p>
            <a:r>
              <a:rPr lang="en-IN" sz="2400" dirty="0" smtClean="0"/>
              <a:t>Resources </a:t>
            </a:r>
            <a:r>
              <a:rPr lang="en-IN" sz="2400" dirty="0"/>
              <a:t>are allocated on </a:t>
            </a:r>
            <a:r>
              <a:rPr lang="en-IN" sz="2400" dirty="0" smtClean="0"/>
              <a:t>demand on </a:t>
            </a:r>
            <a:r>
              <a:rPr lang="en-IN" sz="2400" dirty="0"/>
              <a:t>a FCFS basis. </a:t>
            </a:r>
          </a:p>
          <a:p>
            <a:r>
              <a:rPr lang="en-IN" sz="2400" dirty="0"/>
              <a:t>When a switch receives a packet, </a:t>
            </a:r>
            <a:r>
              <a:rPr lang="en-IN" sz="2400" dirty="0" smtClean="0"/>
              <a:t>irrespective of source or destination</a:t>
            </a:r>
            <a:r>
              <a:rPr lang="en-IN" sz="2400" dirty="0"/>
              <a:t>, the packet must wait if </a:t>
            </a:r>
            <a:r>
              <a:rPr lang="en-IN" sz="2400" dirty="0" smtClean="0"/>
              <a:t>other </a:t>
            </a:r>
            <a:r>
              <a:rPr lang="en-IN" sz="2400" dirty="0"/>
              <a:t>packets </a:t>
            </a:r>
            <a:r>
              <a:rPr lang="en-IN" sz="2400" dirty="0" smtClean="0"/>
              <a:t>are being </a:t>
            </a:r>
            <a:r>
              <a:rPr lang="en-IN" sz="2400" dirty="0"/>
              <a:t>processed which create delay. </a:t>
            </a:r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dirty="0"/>
              <a:t>packet is treated </a:t>
            </a:r>
            <a:r>
              <a:rPr lang="en-IN" sz="2400" dirty="0" smtClean="0"/>
              <a:t>independently. </a:t>
            </a:r>
          </a:p>
          <a:p>
            <a:r>
              <a:rPr lang="en-IN" sz="2400" dirty="0" smtClean="0"/>
              <a:t>Even if a </a:t>
            </a:r>
            <a:r>
              <a:rPr lang="en-IN" sz="2400" dirty="0"/>
              <a:t>packet is part of a </a:t>
            </a:r>
            <a:r>
              <a:rPr lang="en-IN" sz="2400" dirty="0" smtClean="0"/>
              <a:t>multi-packet </a:t>
            </a:r>
            <a:r>
              <a:rPr lang="en-IN" sz="2400" dirty="0"/>
              <a:t>transmission, the network treats it as though it </a:t>
            </a:r>
            <a:r>
              <a:rPr lang="en-IN" sz="2400" dirty="0" smtClean="0"/>
              <a:t>existed alone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Packets </a:t>
            </a:r>
            <a:r>
              <a:rPr lang="en-IN" sz="2400" dirty="0"/>
              <a:t>in this approach are referred to as </a:t>
            </a:r>
            <a:r>
              <a:rPr lang="en-IN" sz="2400" dirty="0" smtClean="0"/>
              <a:t>datagr</a:t>
            </a:r>
            <a:r>
              <a:rPr lang="en-IN" sz="2400" dirty="0"/>
              <a:t>ams.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64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28311" r="3703" b="25720"/>
          <a:stretch/>
        </p:blipFill>
        <p:spPr>
          <a:xfrm>
            <a:off x="370796" y="2062163"/>
            <a:ext cx="8402408" cy="3095624"/>
          </a:xfrm>
        </p:spPr>
      </p:pic>
    </p:spTree>
    <p:extLst>
      <p:ext uri="{BB962C8B-B14F-4D97-AF65-F5344CB8AC3E}">
        <p14:creationId xmlns:p14="http://schemas.microsoft.com/office/powerpoint/2010/main" val="214125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86725" cy="4746625"/>
          </a:xfrm>
        </p:spPr>
        <p:txBody>
          <a:bodyPr>
            <a:normAutofit/>
          </a:bodyPr>
          <a:lstStyle/>
          <a:p>
            <a:r>
              <a:rPr lang="en-IN" dirty="0" smtClean="0"/>
              <a:t>Links </a:t>
            </a:r>
            <a:r>
              <a:rPr lang="en-IN" dirty="0"/>
              <a:t>may </a:t>
            </a:r>
            <a:r>
              <a:rPr lang="en-IN" dirty="0" smtClean="0"/>
              <a:t>be not </a:t>
            </a:r>
            <a:r>
              <a:rPr lang="en-IN" dirty="0"/>
              <a:t>have the necessary </a:t>
            </a:r>
            <a:r>
              <a:rPr lang="en-IN" dirty="0" smtClean="0"/>
              <a:t>bandwidth available </a:t>
            </a:r>
            <a:r>
              <a:rPr lang="en-IN" dirty="0"/>
              <a:t>to carry all the packets from A to X. </a:t>
            </a:r>
            <a:endParaRPr lang="en-IN" dirty="0" smtClean="0"/>
          </a:p>
          <a:p>
            <a:r>
              <a:rPr lang="en-IN" dirty="0" smtClean="0"/>
              <a:t>Out </a:t>
            </a:r>
            <a:r>
              <a:rPr lang="en-IN" dirty="0"/>
              <a:t>of order </a:t>
            </a:r>
            <a:r>
              <a:rPr lang="en-IN" dirty="0" smtClean="0"/>
              <a:t>arrival at destination with </a:t>
            </a:r>
            <a:r>
              <a:rPr lang="en-IN" dirty="0"/>
              <a:t>different delays between </a:t>
            </a:r>
            <a:r>
              <a:rPr lang="en-IN" dirty="0" smtClean="0"/>
              <a:t>the packets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Packets </a:t>
            </a:r>
            <a:r>
              <a:rPr lang="en-IN" dirty="0"/>
              <a:t>may also be lost or dropped because of a lack of resources. </a:t>
            </a:r>
            <a:endParaRPr lang="en-IN" dirty="0" smtClean="0"/>
          </a:p>
          <a:p>
            <a:r>
              <a:rPr lang="en-IN" dirty="0" smtClean="0"/>
              <a:t>In most protocols</a:t>
            </a:r>
            <a:r>
              <a:rPr lang="en-IN" dirty="0"/>
              <a:t>, it is the responsibility of an upper-layer protocol to reorder the datagrams </a:t>
            </a:r>
            <a:r>
              <a:rPr lang="en-IN" dirty="0" smtClean="0"/>
              <a:t>or ask </a:t>
            </a:r>
            <a:r>
              <a:rPr lang="en-IN" dirty="0"/>
              <a:t>for lost datagrams before passing them on to the application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77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86725" cy="474662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Datagram </a:t>
            </a:r>
            <a:r>
              <a:rPr lang="en-IN" dirty="0"/>
              <a:t>networks are sometimes referred to as connectionless networks. </a:t>
            </a:r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/>
              <a:t>setup or teardown phases.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packet is </a:t>
            </a:r>
            <a:r>
              <a:rPr lang="en-IN" dirty="0" smtClean="0"/>
              <a:t>treated the </a:t>
            </a:r>
            <a:r>
              <a:rPr lang="en-IN" dirty="0"/>
              <a:t>same by a switch regardless of its source or destination.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The efficiency is better than that of a circuit-switched network</a:t>
            </a:r>
          </a:p>
          <a:p>
            <a:r>
              <a:rPr lang="en-IN" dirty="0"/>
              <a:t>Resources are allocated </a:t>
            </a:r>
            <a:r>
              <a:rPr lang="en-IN" dirty="0" smtClean="0"/>
              <a:t>on demand. </a:t>
            </a:r>
            <a:endParaRPr lang="en-IN" dirty="0"/>
          </a:p>
          <a:p>
            <a:r>
              <a:rPr lang="en-IN" dirty="0"/>
              <a:t>If a source sends a packet and there is a delay </a:t>
            </a:r>
            <a:r>
              <a:rPr lang="en-IN" dirty="0" smtClean="0"/>
              <a:t>before </a:t>
            </a:r>
            <a:r>
              <a:rPr lang="en-IN" dirty="0"/>
              <a:t>another packet can be sent, </a:t>
            </a:r>
            <a:r>
              <a:rPr lang="en-IN" dirty="0" smtClean="0"/>
              <a:t>the resources </a:t>
            </a:r>
            <a:r>
              <a:rPr lang="en-IN" dirty="0"/>
              <a:t>can be reallocated during </a:t>
            </a:r>
            <a:r>
              <a:rPr lang="en-IN" dirty="0" smtClean="0"/>
              <a:t> this delay for </a:t>
            </a:r>
            <a:r>
              <a:rPr lang="en-IN" dirty="0"/>
              <a:t>other packets from other sources.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39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 Table maintained by Intermediate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14925" cy="4351338"/>
          </a:xfrm>
        </p:spPr>
        <p:txBody>
          <a:bodyPr>
            <a:noAutofit/>
          </a:bodyPr>
          <a:lstStyle/>
          <a:p>
            <a:r>
              <a:rPr lang="en-IN" sz="2400" dirty="0"/>
              <a:t>Every packet </a:t>
            </a:r>
            <a:r>
              <a:rPr lang="en-IN" sz="2400" dirty="0" smtClean="0"/>
              <a:t>carries </a:t>
            </a:r>
            <a:r>
              <a:rPr lang="en-IN" sz="2400" dirty="0"/>
              <a:t>a header that contains, </a:t>
            </a:r>
            <a:r>
              <a:rPr lang="en-IN" sz="2400" dirty="0" smtClean="0"/>
              <a:t>the </a:t>
            </a:r>
            <a:r>
              <a:rPr lang="en-IN" sz="2400" dirty="0"/>
              <a:t>destination address of the packet. </a:t>
            </a:r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the switch receives the packet, </a:t>
            </a:r>
            <a:r>
              <a:rPr lang="en-IN" sz="2400" dirty="0" smtClean="0"/>
              <a:t>this destination </a:t>
            </a:r>
            <a:r>
              <a:rPr lang="en-IN" sz="2400" dirty="0"/>
              <a:t>address is examined; the routing table is consulted to find the </a:t>
            </a:r>
            <a:r>
              <a:rPr lang="en-IN" sz="2400" dirty="0" smtClean="0"/>
              <a:t>corresponding port </a:t>
            </a:r>
            <a:r>
              <a:rPr lang="en-IN" sz="2400" dirty="0"/>
              <a:t>through which the packet should be forwarded.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address, </a:t>
            </a:r>
            <a:r>
              <a:rPr lang="en-IN" sz="2400" dirty="0" smtClean="0"/>
              <a:t>remains </a:t>
            </a:r>
            <a:r>
              <a:rPr lang="en-IN" sz="2400" dirty="0"/>
              <a:t>the same during the entire journey of the</a:t>
            </a:r>
            <a:br>
              <a:rPr lang="en-IN" sz="2400" dirty="0"/>
            </a:br>
            <a:r>
              <a:rPr lang="en-IN" sz="2400" dirty="0" smtClean="0"/>
              <a:t>packet.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3" t="20377" r="35377" b="12453"/>
          <a:stretch/>
        </p:blipFill>
        <p:spPr>
          <a:xfrm>
            <a:off x="6057901" y="1825625"/>
            <a:ext cx="2900362" cy="44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Greater </a:t>
            </a:r>
            <a:r>
              <a:rPr lang="en-IN" dirty="0"/>
              <a:t>delay </a:t>
            </a:r>
            <a:r>
              <a:rPr lang="en-IN" dirty="0" smtClean="0"/>
              <a:t>than </a:t>
            </a:r>
            <a:r>
              <a:rPr lang="en-IN" dirty="0"/>
              <a:t>in a virtual-circuit network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Although </a:t>
            </a:r>
            <a:r>
              <a:rPr lang="en-IN" dirty="0"/>
              <a:t>there are no setup and teardown phases, each packet may experience a wait at </a:t>
            </a:r>
            <a:r>
              <a:rPr lang="en-IN" dirty="0" smtClean="0"/>
              <a:t>a switch </a:t>
            </a:r>
            <a:r>
              <a:rPr lang="en-IN" dirty="0"/>
              <a:t>before it is forwarded.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addition, since not all packets in a message </a:t>
            </a:r>
            <a:r>
              <a:rPr lang="en-IN" dirty="0" smtClean="0"/>
              <a:t>necessarily travel </a:t>
            </a:r>
            <a:r>
              <a:rPr lang="en-IN" dirty="0"/>
              <a:t>through the same switches, the delay is not uniform for the packets of a message.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29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 in Datagram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2"/>
          <a:stretch/>
        </p:blipFill>
        <p:spPr>
          <a:xfrm>
            <a:off x="173949" y="1690689"/>
            <a:ext cx="8570002" cy="5267561"/>
          </a:xfrm>
        </p:spPr>
      </p:pic>
    </p:spTree>
    <p:extLst>
      <p:ext uri="{BB962C8B-B14F-4D97-AF65-F5344CB8AC3E}">
        <p14:creationId xmlns:p14="http://schemas.microsoft.com/office/powerpoint/2010/main" val="1216494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VIRTUAL-CIRCUIT NETWORKS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Cross </a:t>
            </a:r>
            <a:r>
              <a:rPr lang="en-IN" dirty="0"/>
              <a:t>between a circuit-switched network and a </a:t>
            </a:r>
            <a:r>
              <a:rPr lang="en-IN" dirty="0" smtClean="0"/>
              <a:t>datagram network</a:t>
            </a:r>
          </a:p>
          <a:p>
            <a:r>
              <a:rPr lang="en-IN" dirty="0"/>
              <a:t>As in a circuit-switched </a:t>
            </a:r>
            <a:r>
              <a:rPr lang="en-IN" dirty="0" smtClean="0"/>
              <a:t>network, setup, teardown and data </a:t>
            </a:r>
            <a:r>
              <a:rPr lang="en-IN" dirty="0"/>
              <a:t>transfer phase.</a:t>
            </a:r>
            <a:r>
              <a:rPr lang="en-IN" dirty="0"/>
              <a:t> </a:t>
            </a:r>
          </a:p>
          <a:p>
            <a:r>
              <a:rPr lang="en-IN" dirty="0"/>
              <a:t>Resources can be allocated during the setup </a:t>
            </a:r>
            <a:r>
              <a:rPr lang="en-IN" dirty="0" smtClean="0"/>
              <a:t>phase, or </a:t>
            </a:r>
            <a:r>
              <a:rPr lang="en-IN" dirty="0"/>
              <a:t>on </a:t>
            </a:r>
            <a:r>
              <a:rPr lang="en-IN" dirty="0" smtClean="0"/>
              <a:t>demand</a:t>
            </a:r>
            <a:endParaRPr lang="en-IN" dirty="0"/>
          </a:p>
          <a:p>
            <a:r>
              <a:rPr lang="en-IN" dirty="0" smtClean="0"/>
              <a:t>Data </a:t>
            </a:r>
            <a:r>
              <a:rPr lang="en-IN" dirty="0"/>
              <a:t>are packetized and each packet carries an address </a:t>
            </a:r>
            <a:r>
              <a:rPr lang="en-IN" dirty="0" smtClean="0"/>
              <a:t>in the </a:t>
            </a:r>
            <a:r>
              <a:rPr lang="en-IN" dirty="0"/>
              <a:t>header. However, the address in the header has local jurisdiction (it defines </a:t>
            </a:r>
            <a:r>
              <a:rPr lang="en-IN" dirty="0" smtClean="0"/>
              <a:t>what should </a:t>
            </a:r>
            <a:r>
              <a:rPr lang="en-IN" dirty="0"/>
              <a:t>be the next switch and the channel on which the packet is being </a:t>
            </a:r>
            <a:r>
              <a:rPr lang="en-IN" dirty="0" smtClean="0"/>
              <a:t>carried</a:t>
            </a:r>
            <a:r>
              <a:rPr lang="en-IN" dirty="0"/>
              <a:t>), </a:t>
            </a:r>
            <a:r>
              <a:rPr lang="en-IN" dirty="0" smtClean="0"/>
              <a:t>not end-to-end </a:t>
            </a:r>
            <a:r>
              <a:rPr lang="en-IN" dirty="0"/>
              <a:t>jurisdiction. </a:t>
            </a:r>
            <a:endParaRPr lang="en-IN" dirty="0" smtClean="0"/>
          </a:p>
          <a:p>
            <a:r>
              <a:rPr lang="en-IN" dirty="0" smtClean="0"/>
              <a:t>Maintains  </a:t>
            </a:r>
            <a:r>
              <a:rPr lang="en-IN" dirty="0"/>
              <a:t>virtual-circuit </a:t>
            </a:r>
            <a:r>
              <a:rPr lang="en-IN" dirty="0" smtClean="0"/>
              <a:t>identifiers</a:t>
            </a:r>
          </a:p>
          <a:p>
            <a:r>
              <a:rPr lang="en-IN" dirty="0" smtClean="0"/>
              <a:t>All </a:t>
            </a:r>
            <a:r>
              <a:rPr lang="en-IN" dirty="0"/>
              <a:t>packets follow the same path established </a:t>
            </a:r>
            <a:r>
              <a:rPr lang="en-IN" dirty="0" smtClean="0"/>
              <a:t>during the </a:t>
            </a:r>
            <a:r>
              <a:rPr lang="en-IN" dirty="0"/>
              <a:t>connection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Normally </a:t>
            </a:r>
            <a:r>
              <a:rPr lang="en-IN" dirty="0"/>
              <a:t>implemented in the data link layer, while </a:t>
            </a:r>
            <a:r>
              <a:rPr lang="en-IN" dirty="0" smtClean="0"/>
              <a:t>a circuit-switched </a:t>
            </a:r>
            <a:r>
              <a:rPr lang="en-IN" dirty="0"/>
              <a:t>network is implemented in the physical layer and a datagram network in the network layer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46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VIRTUAL-CIRCUIT </a:t>
            </a:r>
            <a:r>
              <a:rPr lang="en-IN" dirty="0" smtClean="0"/>
              <a:t>NETWORKS: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i="1" dirty="0"/>
              <a:t>Global </a:t>
            </a:r>
            <a:r>
              <a:rPr lang="en-IN" i="1" dirty="0" smtClean="0"/>
              <a:t>Addressing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source or a destination needs to have a global </a:t>
            </a:r>
            <a:r>
              <a:rPr lang="en-IN" dirty="0" smtClean="0"/>
              <a:t>address</a:t>
            </a:r>
          </a:p>
          <a:p>
            <a:pPr lvl="1"/>
            <a:r>
              <a:rPr lang="en-IN" dirty="0" smtClean="0"/>
              <a:t>Unique in </a:t>
            </a:r>
            <a:r>
              <a:rPr lang="en-IN" dirty="0"/>
              <a:t>the scope of the network </a:t>
            </a:r>
            <a:r>
              <a:rPr lang="en-IN" dirty="0" smtClean="0"/>
              <a:t>(nationally or internationally)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global address in virtual-circuit networks is </a:t>
            </a:r>
            <a:r>
              <a:rPr lang="en-IN" dirty="0" smtClean="0"/>
              <a:t>used only </a:t>
            </a:r>
            <a:r>
              <a:rPr lang="en-IN" dirty="0"/>
              <a:t>to create a virtual-circuit </a:t>
            </a:r>
            <a:r>
              <a:rPr lang="en-IN" dirty="0" smtClean="0"/>
              <a:t>identifier.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i="1" dirty="0" smtClean="0"/>
              <a:t>Virtual-Circuit Identifier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identifier that is actually used for data transfer is called the virtual-circuit </a:t>
            </a:r>
            <a:r>
              <a:rPr lang="en-IN" dirty="0" smtClean="0"/>
              <a:t>identifier (</a:t>
            </a:r>
            <a:r>
              <a:rPr lang="en-IN" dirty="0" err="1" smtClean="0"/>
              <a:t>VCl</a:t>
            </a:r>
            <a:r>
              <a:rPr lang="en-IN" dirty="0"/>
              <a:t>). </a:t>
            </a:r>
            <a:endParaRPr lang="en-IN" dirty="0" smtClean="0"/>
          </a:p>
          <a:p>
            <a:pPr lvl="1"/>
            <a:r>
              <a:rPr lang="en-IN" dirty="0" smtClean="0"/>
              <a:t>A VCI, </a:t>
            </a:r>
            <a:r>
              <a:rPr lang="en-IN" dirty="0"/>
              <a:t>unlike a global address, is a small number that has only switch scope; </a:t>
            </a:r>
            <a:endParaRPr lang="en-IN" dirty="0" smtClean="0"/>
          </a:p>
          <a:p>
            <a:pPr lvl="1"/>
            <a:r>
              <a:rPr lang="en-IN" dirty="0" smtClean="0"/>
              <a:t>It is </a:t>
            </a:r>
            <a:r>
              <a:rPr lang="en-IN" dirty="0"/>
              <a:t>used by a frame between two switches.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a frame arrives at a switch, it has </a:t>
            </a:r>
            <a:r>
              <a:rPr lang="en-IN" dirty="0" smtClean="0"/>
              <a:t>a VCI</a:t>
            </a:r>
            <a:r>
              <a:rPr lang="en-IN" dirty="0"/>
              <a:t>; when it leaves, it has a different </a:t>
            </a:r>
            <a:r>
              <a:rPr lang="en-IN" dirty="0" err="1"/>
              <a:t>VCl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VCI does not need to be a </a:t>
            </a:r>
            <a:r>
              <a:rPr lang="en-IN" dirty="0" smtClean="0"/>
              <a:t>large number </a:t>
            </a:r>
            <a:r>
              <a:rPr lang="en-IN" dirty="0"/>
              <a:t>since each switch can use its own unique set of </a:t>
            </a:r>
            <a:r>
              <a:rPr lang="en-IN" dirty="0" err="1"/>
              <a:t>VCls</a:t>
            </a:r>
            <a:r>
              <a:rPr lang="en-IN" dirty="0"/>
              <a:t>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t="29296" r="11091" b="33601"/>
          <a:stretch/>
        </p:blipFill>
        <p:spPr>
          <a:xfrm>
            <a:off x="5929314" y="1027907"/>
            <a:ext cx="2800350" cy="9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Connection of Virtual Circuit Networks: </a:t>
            </a:r>
            <a:r>
              <a:rPr lang="en-IN" i="1" dirty="0"/>
              <a:t>Data Transfer Phase</a:t>
            </a:r>
            <a:r>
              <a:rPr lang="en-IN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 smtClean="0"/>
              <a:t>To </a:t>
            </a:r>
            <a:r>
              <a:rPr lang="en-IN" dirty="0"/>
              <a:t>transfer a frame from a source to its destination, all switches need to have a </a:t>
            </a:r>
            <a:r>
              <a:rPr lang="en-IN" dirty="0" smtClean="0"/>
              <a:t>table entry </a:t>
            </a:r>
            <a:r>
              <a:rPr lang="en-IN" dirty="0"/>
              <a:t>for this virtual circuit.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table, in its simplest form, has four </a:t>
            </a:r>
            <a:r>
              <a:rPr lang="en-IN" dirty="0" smtClean="0"/>
              <a:t>columns, i.e., the </a:t>
            </a:r>
            <a:r>
              <a:rPr lang="en-IN" dirty="0"/>
              <a:t>switch holds four pieces of information for each virtual circuit that </a:t>
            </a:r>
            <a:r>
              <a:rPr lang="en-IN" dirty="0" smtClean="0"/>
              <a:t>is already </a:t>
            </a:r>
            <a:r>
              <a:rPr lang="en-IN" dirty="0"/>
              <a:t>set up. </a:t>
            </a:r>
            <a:endParaRPr lang="en-IN" dirty="0" smtClean="0"/>
          </a:p>
          <a:p>
            <a:pPr lvl="1"/>
            <a:r>
              <a:rPr lang="en-IN" dirty="0" smtClean="0"/>
              <a:t>Assuming </a:t>
            </a:r>
            <a:r>
              <a:rPr lang="en-IN" dirty="0"/>
              <a:t>that each switch has a table with entries for all active virtual circuits.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Division </a:t>
            </a:r>
            <a:r>
              <a:rPr lang="en-IN" dirty="0" smtClean="0"/>
              <a:t>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Same switch transmits both voice an data as digital signals</a:t>
            </a:r>
          </a:p>
          <a:p>
            <a:r>
              <a:rPr lang="en-IN" sz="2400" dirty="0" smtClean="0"/>
              <a:t>Modern </a:t>
            </a:r>
            <a:r>
              <a:rPr lang="en-IN" sz="2400" dirty="0"/>
              <a:t>circuit switches use digital </a:t>
            </a:r>
            <a:r>
              <a:rPr lang="en-IN" sz="2400" dirty="0" smtClean="0"/>
              <a:t>TDM technique</a:t>
            </a:r>
          </a:p>
          <a:p>
            <a:r>
              <a:rPr lang="en-IN" sz="2400" dirty="0" smtClean="0"/>
              <a:t>Synchronous </a:t>
            </a:r>
            <a:r>
              <a:rPr lang="en-IN" sz="2400" dirty="0"/>
              <a:t>TDM allows multiple low-speed </a:t>
            </a:r>
            <a:r>
              <a:rPr lang="en-IN" sz="2400" dirty="0" smtClean="0"/>
              <a:t>bit streams </a:t>
            </a:r>
            <a:r>
              <a:rPr lang="en-IN" sz="2400" dirty="0"/>
              <a:t>to share a high-speed line. </a:t>
            </a:r>
            <a:endParaRPr lang="en-IN" sz="2400" dirty="0" smtClean="0"/>
          </a:p>
          <a:p>
            <a:r>
              <a:rPr lang="en-IN" sz="2400" dirty="0" smtClean="0"/>
              <a:t>Sampled </a:t>
            </a:r>
            <a:r>
              <a:rPr lang="en-IN" sz="2400" dirty="0"/>
              <a:t>in a round robin manner. </a:t>
            </a:r>
            <a:endParaRPr lang="en-IN" sz="2400" dirty="0" smtClean="0"/>
          </a:p>
          <a:p>
            <a:r>
              <a:rPr lang="en-IN" sz="2400" dirty="0" smtClean="0"/>
              <a:t>The samples </a:t>
            </a:r>
            <a:r>
              <a:rPr lang="en-IN" sz="2400" dirty="0"/>
              <a:t>are organized serially into slots (channels) to form a recurring frame of slots</a:t>
            </a:r>
            <a:r>
              <a:rPr lang="en-IN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683" b="66199"/>
          <a:stretch/>
        </p:blipFill>
        <p:spPr>
          <a:xfrm>
            <a:off x="2439135" y="4742656"/>
            <a:ext cx="5008679" cy="17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9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15833" r="11544" b="9303"/>
          <a:stretch/>
        </p:blipFill>
        <p:spPr>
          <a:xfrm>
            <a:off x="426911" y="365126"/>
            <a:ext cx="8290177" cy="5642271"/>
          </a:xfrm>
        </p:spPr>
      </p:pic>
    </p:spTree>
    <p:extLst>
      <p:ext uri="{BB962C8B-B14F-4D97-AF65-F5344CB8AC3E}">
        <p14:creationId xmlns:p14="http://schemas.microsoft.com/office/powerpoint/2010/main" val="255302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16819" r="7846" b="7990"/>
          <a:stretch/>
        </p:blipFill>
        <p:spPr>
          <a:xfrm>
            <a:off x="428625" y="679451"/>
            <a:ext cx="8528965" cy="5778499"/>
          </a:xfrm>
        </p:spPr>
      </p:pic>
    </p:spTree>
    <p:extLst>
      <p:ext uri="{BB962C8B-B14F-4D97-AF65-F5344CB8AC3E}">
        <p14:creationId xmlns:p14="http://schemas.microsoft.com/office/powerpoint/2010/main" val="184511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Connection of Virtual Circuit Networks: </a:t>
            </a:r>
            <a:r>
              <a:rPr lang="en-IN" i="1" dirty="0"/>
              <a:t>Setup Phase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switch </a:t>
            </a:r>
            <a:r>
              <a:rPr lang="en-IN" dirty="0"/>
              <a:t>creates an entry for a virtual circuit.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dirty="0" smtClean="0"/>
              <a:t>suppose source </a:t>
            </a:r>
            <a:r>
              <a:rPr lang="en-IN" dirty="0"/>
              <a:t>A needs to create a virtual circuit to B. </a:t>
            </a:r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steps are required: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setup </a:t>
            </a:r>
            <a:r>
              <a:rPr lang="en-IN" dirty="0" smtClean="0"/>
              <a:t>request and </a:t>
            </a:r>
          </a:p>
          <a:p>
            <a:pPr lvl="1"/>
            <a:r>
              <a:rPr lang="en-IN" dirty="0" smtClean="0"/>
              <a:t>the acknowledgment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3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22400" r="8629" b="17512"/>
          <a:stretch/>
        </p:blipFill>
        <p:spPr>
          <a:xfrm>
            <a:off x="1671079" y="0"/>
            <a:ext cx="5801841" cy="30509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t="24774" r="5651" b="16040"/>
          <a:stretch/>
        </p:blipFill>
        <p:spPr>
          <a:xfrm>
            <a:off x="1113865" y="3416096"/>
            <a:ext cx="6844271" cy="343121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85775" y="3165961"/>
            <a:ext cx="8029575" cy="2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7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 setup request frame is sent from the source to the destination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Source </a:t>
            </a:r>
            <a:r>
              <a:rPr lang="en-IN" dirty="0"/>
              <a:t>A sends a setup frame to switch 1.</a:t>
            </a:r>
          </a:p>
          <a:p>
            <a:r>
              <a:rPr lang="en-IN" dirty="0"/>
              <a:t>Switch 1 receives the setup request frame. It knows that a frame going from A to B goes out through port 3. (How? To be covered later)</a:t>
            </a:r>
          </a:p>
          <a:p>
            <a:r>
              <a:rPr lang="en-IN" dirty="0"/>
              <a:t>The switch, in the setup phase, acts as a packet switch; it has a routing table which is different from the switching table. </a:t>
            </a:r>
          </a:p>
          <a:p>
            <a:r>
              <a:rPr lang="en-IN" dirty="0"/>
              <a:t>For the moment, assume that it knows the output port. </a:t>
            </a:r>
          </a:p>
          <a:p>
            <a:r>
              <a:rPr lang="en-IN" dirty="0"/>
              <a:t>The switch creates an entry in its table for this virtual circuit, but it is only able to fill three of the four columns. </a:t>
            </a:r>
            <a:r>
              <a:rPr lang="en-IN" dirty="0" smtClean="0"/>
              <a:t>It </a:t>
            </a:r>
            <a:r>
              <a:rPr lang="en-IN" dirty="0"/>
              <a:t>does not yet know the outgoing VCI, which will be found during the acknowledgment step. The switch then forwards the frame through port </a:t>
            </a:r>
            <a:r>
              <a:rPr lang="en-IN" dirty="0" smtClean="0"/>
              <a:t>3 to </a:t>
            </a:r>
            <a:r>
              <a:rPr lang="en-IN" dirty="0"/>
              <a:t>switch </a:t>
            </a:r>
            <a:r>
              <a:rPr lang="en-IN" dirty="0" smtClean="0"/>
              <a:t>2.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62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 setup request frame is sent from the source to the destination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Switch </a:t>
            </a:r>
            <a:r>
              <a:rPr lang="en-IN" dirty="0"/>
              <a:t>2 receives the setup request frame. The same events happen here as </a:t>
            </a:r>
            <a:r>
              <a:rPr lang="en-IN" dirty="0" smtClean="0"/>
              <a:t>at switch </a:t>
            </a:r>
            <a:r>
              <a:rPr lang="en-IN" dirty="0"/>
              <a:t>1; three columns of the table are completed: in this case, incoming port (l</a:t>
            </a:r>
            <a:r>
              <a:rPr lang="en-IN" dirty="0" smtClean="0"/>
              <a:t>), incoming </a:t>
            </a:r>
            <a:r>
              <a:rPr lang="en-IN" dirty="0"/>
              <a:t>VCI (66), and outgoing port (2</a:t>
            </a:r>
            <a:r>
              <a:rPr lang="en-IN" dirty="0" smtClean="0"/>
              <a:t>).</a:t>
            </a:r>
          </a:p>
          <a:p>
            <a:r>
              <a:rPr lang="en-IN" dirty="0" smtClean="0"/>
              <a:t>Switch </a:t>
            </a:r>
            <a:r>
              <a:rPr lang="en-IN" dirty="0"/>
              <a:t>3 receives the setup request frame. Again, three columns are </a:t>
            </a:r>
            <a:r>
              <a:rPr lang="en-IN" dirty="0" smtClean="0"/>
              <a:t>completed: incoming </a:t>
            </a:r>
            <a:r>
              <a:rPr lang="en-IN" dirty="0"/>
              <a:t>port (2), incoming VCI (22), and outgoing port (3</a:t>
            </a:r>
            <a:r>
              <a:rPr lang="en-IN" dirty="0" smtClean="0"/>
              <a:t>).</a:t>
            </a:r>
          </a:p>
          <a:p>
            <a:r>
              <a:rPr lang="en-IN" dirty="0" smtClean="0"/>
              <a:t>Destination </a:t>
            </a:r>
            <a:r>
              <a:rPr lang="en-IN" dirty="0"/>
              <a:t>B receives the setup frame, and if it is ready to receive frames from A,</a:t>
            </a:r>
            <a:br>
              <a:rPr lang="en-IN" dirty="0"/>
            </a:br>
            <a:r>
              <a:rPr lang="en-IN" dirty="0"/>
              <a:t>it assigns a VCI to the incoming frames that come from A, in this case 77. This</a:t>
            </a:r>
            <a:br>
              <a:rPr lang="en-IN" dirty="0"/>
            </a:br>
            <a:r>
              <a:rPr lang="en-IN" dirty="0"/>
              <a:t>VCI lets the destination know that the frames come from A, and not other sources.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326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of Virtual Circuit Networks: </a:t>
            </a:r>
            <a:r>
              <a:rPr lang="en-IN" dirty="0" smtClean="0"/>
              <a:t>Acknowledgment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 special frame, called the acknowledgment frame, </a:t>
            </a:r>
            <a:r>
              <a:rPr lang="en-IN" sz="2400" dirty="0" smtClean="0"/>
              <a:t>completes the </a:t>
            </a:r>
            <a:r>
              <a:rPr lang="en-IN" sz="2400" dirty="0"/>
              <a:t>entries in the switching tables. </a:t>
            </a:r>
            <a:endParaRPr lang="en-IN" sz="2400" dirty="0" smtClean="0"/>
          </a:p>
          <a:p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destination sends an acknowledgment to switch 3.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acknowledgment </a:t>
            </a:r>
            <a:r>
              <a:rPr lang="en-IN" sz="2400" dirty="0" smtClean="0"/>
              <a:t>carries the </a:t>
            </a:r>
            <a:r>
              <a:rPr lang="en-IN" sz="2400" dirty="0"/>
              <a:t>global source and destination addresses so the switch knows which entry in </a:t>
            </a:r>
            <a:r>
              <a:rPr lang="en-IN" sz="2400" dirty="0" smtClean="0"/>
              <a:t>the table </a:t>
            </a:r>
            <a:r>
              <a:rPr lang="en-IN" sz="2400" dirty="0"/>
              <a:t>is to be completed.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frame also carries VCI 77, chosen by the destination </a:t>
            </a:r>
            <a:r>
              <a:rPr lang="en-IN" sz="2400" dirty="0" smtClean="0"/>
              <a:t>as the </a:t>
            </a:r>
            <a:r>
              <a:rPr lang="en-IN" sz="2400" dirty="0"/>
              <a:t>incoming VCI for frames from A. </a:t>
            </a:r>
            <a:endParaRPr lang="en-IN" sz="2400" dirty="0" smtClean="0"/>
          </a:p>
          <a:p>
            <a:r>
              <a:rPr lang="en-IN" sz="2400" dirty="0" smtClean="0"/>
              <a:t>Switch </a:t>
            </a:r>
            <a:r>
              <a:rPr lang="en-IN" sz="2400" dirty="0"/>
              <a:t>3 uses this VCI to complete the </a:t>
            </a:r>
            <a:r>
              <a:rPr lang="en-IN" sz="2400" dirty="0" smtClean="0"/>
              <a:t>outgoing VCI </a:t>
            </a:r>
            <a:r>
              <a:rPr lang="en-IN" sz="2400" dirty="0"/>
              <a:t>column for this entry. </a:t>
            </a:r>
            <a:endParaRPr lang="en-IN" sz="2400" dirty="0" smtClean="0"/>
          </a:p>
          <a:p>
            <a:r>
              <a:rPr lang="en-IN" sz="2400" dirty="0" smtClean="0"/>
              <a:t>Note </a:t>
            </a:r>
            <a:r>
              <a:rPr lang="en-IN" sz="2400" dirty="0"/>
              <a:t>that 77 is the incoming VCI for destination B, </a:t>
            </a:r>
            <a:r>
              <a:rPr lang="en-IN" sz="2400" dirty="0" smtClean="0"/>
              <a:t>but the </a:t>
            </a:r>
            <a:r>
              <a:rPr lang="en-IN" sz="2400" dirty="0"/>
              <a:t>outgoing VCI for switch 3</a:t>
            </a:r>
            <a:r>
              <a:rPr lang="en-I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50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of Virtual Circuit Networks: </a:t>
            </a:r>
            <a:r>
              <a:rPr lang="en-IN" dirty="0" smtClean="0"/>
              <a:t>Acknowledgment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Autofit/>
          </a:bodyPr>
          <a:lstStyle/>
          <a:p>
            <a:r>
              <a:rPr lang="en-IN" sz="2300" dirty="0" smtClean="0"/>
              <a:t>Note </a:t>
            </a:r>
            <a:r>
              <a:rPr lang="en-IN" sz="2300" dirty="0"/>
              <a:t>that 77 is the incoming VCI for destination B, </a:t>
            </a:r>
            <a:r>
              <a:rPr lang="en-IN" sz="2300" dirty="0" smtClean="0"/>
              <a:t>but the </a:t>
            </a:r>
            <a:r>
              <a:rPr lang="en-IN" sz="2300" dirty="0"/>
              <a:t>outgoing VCI for switch 3</a:t>
            </a:r>
            <a:r>
              <a:rPr lang="en-IN" sz="2300" dirty="0" smtClean="0"/>
              <a:t>.</a:t>
            </a:r>
          </a:p>
          <a:p>
            <a:r>
              <a:rPr lang="en-IN" sz="2300" dirty="0" smtClean="0"/>
              <a:t>Switch </a:t>
            </a:r>
            <a:r>
              <a:rPr lang="en-IN" sz="2300" dirty="0"/>
              <a:t>3 sends an acknowledgment to switch 2 that contains its incoming VCI in </a:t>
            </a:r>
            <a:r>
              <a:rPr lang="en-IN" sz="2300" dirty="0" smtClean="0"/>
              <a:t>the table</a:t>
            </a:r>
            <a:r>
              <a:rPr lang="en-IN" sz="2300" dirty="0"/>
              <a:t>, chosen in the previous step. </a:t>
            </a:r>
            <a:endParaRPr lang="en-IN" sz="2300" dirty="0" smtClean="0"/>
          </a:p>
          <a:p>
            <a:r>
              <a:rPr lang="en-IN" sz="2300" dirty="0" smtClean="0"/>
              <a:t>Switch </a:t>
            </a:r>
            <a:r>
              <a:rPr lang="en-IN" sz="2300" dirty="0"/>
              <a:t>2 uses this as the outgoing VCI in the table</a:t>
            </a:r>
            <a:r>
              <a:rPr lang="en-IN" sz="2300" dirty="0" smtClean="0"/>
              <a:t>.</a:t>
            </a:r>
          </a:p>
          <a:p>
            <a:r>
              <a:rPr lang="en-IN" sz="2300" dirty="0" smtClean="0"/>
              <a:t>Switch </a:t>
            </a:r>
            <a:r>
              <a:rPr lang="en-IN" sz="2300" dirty="0"/>
              <a:t>2 sends an acknowledgment to switch 1 that contains its incoming VCI in </a:t>
            </a:r>
            <a:r>
              <a:rPr lang="en-IN" sz="2300" dirty="0" smtClean="0"/>
              <a:t>the table</a:t>
            </a:r>
            <a:r>
              <a:rPr lang="en-IN" sz="2300" dirty="0"/>
              <a:t>, chosen in the previous step. </a:t>
            </a:r>
            <a:endParaRPr lang="en-IN" sz="2300" dirty="0" smtClean="0"/>
          </a:p>
          <a:p>
            <a:r>
              <a:rPr lang="en-IN" sz="2300" dirty="0" smtClean="0"/>
              <a:t>Switch </a:t>
            </a:r>
            <a:r>
              <a:rPr lang="en-IN" sz="2300" dirty="0"/>
              <a:t>1 uses this as the outgoing VCI in the </a:t>
            </a:r>
            <a:r>
              <a:rPr lang="en-IN" sz="2300" dirty="0" smtClean="0"/>
              <a:t>table.</a:t>
            </a:r>
            <a:endParaRPr lang="en-IN" sz="2300" dirty="0"/>
          </a:p>
          <a:p>
            <a:r>
              <a:rPr lang="en-IN" sz="2300" dirty="0" smtClean="0"/>
              <a:t>Finally </a:t>
            </a:r>
            <a:r>
              <a:rPr lang="en-IN" sz="2300" dirty="0"/>
              <a:t>switch 1 sends an acknowledgment to source A that contains its </a:t>
            </a:r>
            <a:r>
              <a:rPr lang="en-IN" sz="2300" dirty="0" smtClean="0"/>
              <a:t>incoming VCI </a:t>
            </a:r>
            <a:r>
              <a:rPr lang="en-IN" sz="2300" dirty="0"/>
              <a:t>in the table, chosen in the previous step</a:t>
            </a:r>
            <a:r>
              <a:rPr lang="en-IN" sz="2300" dirty="0" smtClean="0"/>
              <a:t>.</a:t>
            </a:r>
          </a:p>
          <a:p>
            <a:r>
              <a:rPr lang="en-IN" sz="2300" dirty="0" smtClean="0"/>
              <a:t>The </a:t>
            </a:r>
            <a:r>
              <a:rPr lang="en-IN" sz="2300" dirty="0"/>
              <a:t>source uses this as the outgoing VCI for the data frames to be sent to destination B.</a:t>
            </a:r>
            <a:r>
              <a:rPr lang="en-IN" sz="2300" dirty="0"/>
              <a:t> </a:t>
            </a:r>
            <a:br>
              <a:rPr lang="en-IN" sz="2300" dirty="0"/>
            </a:b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76197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of Virtual Circuit Networks: </a:t>
            </a:r>
            <a:r>
              <a:rPr lang="en-IN" i="1" dirty="0" smtClean="0"/>
              <a:t>Teardown Phase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phase, source A, after sending all frames to B, sends a special frame called </a:t>
            </a:r>
            <a:r>
              <a:rPr lang="en-IN" dirty="0" smtClean="0"/>
              <a:t>a </a:t>
            </a:r>
            <a:r>
              <a:rPr lang="en-IN" i="1" dirty="0" smtClean="0"/>
              <a:t>teardown </a:t>
            </a:r>
            <a:r>
              <a:rPr lang="en-IN" i="1" dirty="0"/>
              <a:t>request. </a:t>
            </a:r>
            <a:endParaRPr lang="en-IN" i="1" dirty="0" smtClean="0"/>
          </a:p>
          <a:p>
            <a:r>
              <a:rPr lang="en-IN" dirty="0" smtClean="0"/>
              <a:t>Destination </a:t>
            </a:r>
            <a:r>
              <a:rPr lang="en-IN" dirty="0"/>
              <a:t>B responds with a teardown confirmation frame. </a:t>
            </a:r>
            <a:endParaRPr lang="en-IN" dirty="0" smtClean="0"/>
          </a:p>
          <a:p>
            <a:r>
              <a:rPr lang="en-IN" dirty="0" smtClean="0"/>
              <a:t>All switches </a:t>
            </a:r>
            <a:r>
              <a:rPr lang="en-IN" dirty="0"/>
              <a:t>delete the corresponding entry from their tables.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4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Resource </a:t>
            </a:r>
            <a:r>
              <a:rPr lang="en-IN" dirty="0"/>
              <a:t>reservation in a virtual-circuit network can be made </a:t>
            </a:r>
            <a:r>
              <a:rPr lang="en-IN" dirty="0" smtClean="0"/>
              <a:t>during the </a:t>
            </a:r>
            <a:r>
              <a:rPr lang="en-IN" dirty="0"/>
              <a:t>setup or can be on demand during the data transfer phase.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first case, the </a:t>
            </a:r>
            <a:r>
              <a:rPr lang="en-IN" dirty="0" smtClean="0"/>
              <a:t>delay for </a:t>
            </a:r>
            <a:r>
              <a:rPr lang="en-IN" dirty="0"/>
              <a:t>each packet is the same; in the second case, each packet may encounter different</a:t>
            </a:r>
            <a:br>
              <a:rPr lang="en-IN" dirty="0"/>
            </a:br>
            <a:r>
              <a:rPr lang="en-IN" dirty="0"/>
              <a:t>delays.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one big advantage in a virtual-circuit network even if resource </a:t>
            </a:r>
            <a:r>
              <a:rPr lang="en-IN" dirty="0" smtClean="0"/>
              <a:t>allocation is </a:t>
            </a:r>
            <a:r>
              <a:rPr lang="en-IN" dirty="0"/>
              <a:t>on demand. The source can check the availability of the resources, without </a:t>
            </a:r>
            <a:r>
              <a:rPr lang="en-IN" dirty="0" smtClean="0"/>
              <a:t>actually reserving </a:t>
            </a:r>
            <a:r>
              <a:rPr lang="en-IN" dirty="0"/>
              <a:t>it. </a:t>
            </a:r>
            <a:endParaRPr lang="en-IN" dirty="0" smtClean="0"/>
          </a:p>
          <a:p>
            <a:r>
              <a:rPr lang="en-IN" dirty="0" smtClean="0"/>
              <a:t>Consider </a:t>
            </a:r>
            <a:r>
              <a:rPr lang="en-IN" dirty="0"/>
              <a:t>a family that wants to dine at a restaurant. Although the </a:t>
            </a:r>
            <a:r>
              <a:rPr lang="en-IN" dirty="0" smtClean="0"/>
              <a:t>restaurant may </a:t>
            </a:r>
            <a:r>
              <a:rPr lang="en-IN" dirty="0"/>
              <a:t>not accept reservations (allocation of the tables is on demand), the family can </a:t>
            </a:r>
            <a:r>
              <a:rPr lang="en-IN" dirty="0" smtClean="0"/>
              <a:t>call and </a:t>
            </a:r>
            <a:r>
              <a:rPr lang="en-IN" dirty="0"/>
              <a:t>find out the waiting time. </a:t>
            </a:r>
            <a:r>
              <a:rPr lang="en-IN" dirty="0" smtClean="0"/>
              <a:t>This </a:t>
            </a:r>
            <a:r>
              <a:rPr lang="en-IN" dirty="0"/>
              <a:t>can save the family time and effort.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09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Division </a:t>
            </a:r>
            <a:r>
              <a:rPr lang="en-IN" dirty="0" smtClean="0"/>
              <a:t>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During successive time slots, different I/O pairings are enabled, allowing a number of connections to be carried over the shared bus. </a:t>
            </a:r>
          </a:p>
          <a:p>
            <a:r>
              <a:rPr lang="en-IN" dirty="0" smtClean="0"/>
              <a:t>Data rate on </a:t>
            </a:r>
            <a:r>
              <a:rPr lang="en-IN" dirty="0"/>
              <a:t>the bus must be high enough so that the slots recur sufficiently frequently. </a:t>
            </a:r>
            <a:endParaRPr lang="en-IN" dirty="0" smtClean="0"/>
          </a:p>
          <a:p>
            <a:r>
              <a:rPr lang="en-IN" dirty="0" smtClean="0"/>
              <a:t>The source-destination </a:t>
            </a:r>
            <a:r>
              <a:rPr lang="en-IN" dirty="0"/>
              <a:t>pairs corresponding to all active connections are stored in </a:t>
            </a:r>
            <a:r>
              <a:rPr lang="en-IN" dirty="0" smtClean="0"/>
              <a:t>control memory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the slots need not specify the source and destination addresses.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97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a virtual-circuit network, there is a one-time delay for setup and a one-time delay </a:t>
            </a:r>
            <a:r>
              <a:rPr lang="en-IN" sz="2000" dirty="0" smtClean="0"/>
              <a:t>for teardown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resources are allocated during the setup phase, there is no wait time </a:t>
            </a:r>
            <a:r>
              <a:rPr lang="en-IN" sz="2000" dirty="0" smtClean="0"/>
              <a:t>for individual </a:t>
            </a:r>
            <a:r>
              <a:rPr lang="en-IN" sz="2000" dirty="0"/>
              <a:t>packets. </a:t>
            </a: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5" b="15110"/>
          <a:stretch/>
        </p:blipFill>
        <p:spPr>
          <a:xfrm>
            <a:off x="0" y="3200399"/>
            <a:ext cx="6934200" cy="3343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4876" y="3816628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3T+3t+Setup+Teardown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8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Time-Division Switch</a:t>
            </a:r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t="12804" r="4959" b="6876"/>
          <a:stretch/>
        </p:blipFill>
        <p:spPr>
          <a:xfrm>
            <a:off x="628650" y="1690689"/>
            <a:ext cx="7415214" cy="5038724"/>
          </a:xfrm>
        </p:spPr>
      </p:pic>
    </p:spTree>
    <p:extLst>
      <p:ext uri="{BB962C8B-B14F-4D97-AF65-F5344CB8AC3E}">
        <p14:creationId xmlns:p14="http://schemas.microsoft.com/office/powerpoint/2010/main" val="278614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Time- and Space-Division Switch Combinations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Space-division </a:t>
            </a:r>
            <a:r>
              <a:rPr lang="en-IN" dirty="0"/>
              <a:t>switching is </a:t>
            </a:r>
            <a:r>
              <a:rPr lang="en-IN" dirty="0" smtClean="0"/>
              <a:t>instantaneous but huge number </a:t>
            </a:r>
            <a:r>
              <a:rPr lang="en-IN" dirty="0"/>
              <a:t>of </a:t>
            </a:r>
            <a:r>
              <a:rPr lang="en-IN" dirty="0" err="1"/>
              <a:t>crosspoints</a:t>
            </a:r>
            <a:r>
              <a:rPr lang="en-IN" dirty="0"/>
              <a:t> </a:t>
            </a:r>
            <a:r>
              <a:rPr lang="en-IN" dirty="0" smtClean="0"/>
              <a:t>are required </a:t>
            </a:r>
            <a:r>
              <a:rPr lang="en-IN" dirty="0"/>
              <a:t>to make space-division switching acceptable </a:t>
            </a:r>
            <a:r>
              <a:rPr lang="en-IN" dirty="0" smtClean="0"/>
              <a:t>in terms </a:t>
            </a:r>
            <a:r>
              <a:rPr lang="en-IN" dirty="0"/>
              <a:t>of blocking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advantage of time-division switching is that it needs no </a:t>
            </a:r>
            <a:r>
              <a:rPr lang="en-IN" dirty="0" err="1"/>
              <a:t>crosspoints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disadvantage, in the case of TSI, is that processing each connection creates delays. </a:t>
            </a:r>
            <a:endParaRPr lang="en-IN" dirty="0" smtClean="0"/>
          </a:p>
          <a:p>
            <a:r>
              <a:rPr lang="en-IN" dirty="0" smtClean="0"/>
              <a:t>Each time slot </a:t>
            </a:r>
            <a:r>
              <a:rPr lang="en-IN" dirty="0"/>
              <a:t>must be stored by the RAM, then retrieved and passed 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Combining </a:t>
            </a:r>
            <a:r>
              <a:rPr lang="en-IN" dirty="0"/>
              <a:t>the two results in switches that </a:t>
            </a:r>
            <a:r>
              <a:rPr lang="en-IN" dirty="0" smtClean="0"/>
              <a:t>are optimized </a:t>
            </a:r>
            <a:r>
              <a:rPr lang="en-IN" dirty="0"/>
              <a:t>both physically (the number of </a:t>
            </a:r>
            <a:r>
              <a:rPr lang="en-IN" dirty="0" err="1"/>
              <a:t>crosspoints</a:t>
            </a:r>
            <a:r>
              <a:rPr lang="en-IN" dirty="0"/>
              <a:t>) and temporally (the </a:t>
            </a:r>
            <a:r>
              <a:rPr lang="en-IN" dirty="0" smtClean="0"/>
              <a:t>amount of </a:t>
            </a:r>
            <a:r>
              <a:rPr lang="en-IN" dirty="0"/>
              <a:t>delay</a:t>
            </a:r>
            <a:r>
              <a:rPr lang="en-IN" dirty="0" smtClean="0"/>
              <a:t>) provides better results. </a:t>
            </a:r>
          </a:p>
          <a:p>
            <a:r>
              <a:rPr lang="en-IN" dirty="0" smtClean="0"/>
              <a:t>Multistage </a:t>
            </a:r>
            <a:r>
              <a:rPr lang="en-IN" dirty="0"/>
              <a:t>switches of this sort can be designed as time-space-time (</a:t>
            </a:r>
            <a:r>
              <a:rPr lang="en-IN" dirty="0" smtClean="0"/>
              <a:t>TST) switch</a:t>
            </a:r>
            <a:r>
              <a:rPr lang="en-IN" dirty="0"/>
              <a:t>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45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Time-Space-Time </a:t>
            </a:r>
            <a:r>
              <a:rPr lang="en-IN" dirty="0"/>
              <a:t>(TST) </a:t>
            </a:r>
            <a:r>
              <a:rPr lang="en-IN" dirty="0" smtClean="0"/>
              <a:t>Switch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 t="17475" r="2915" b="11273"/>
          <a:stretch/>
        </p:blipFill>
        <p:spPr>
          <a:xfrm>
            <a:off x="485776" y="1914525"/>
            <a:ext cx="8343899" cy="4739860"/>
          </a:xfrm>
        </p:spPr>
      </p:pic>
    </p:spTree>
    <p:extLst>
      <p:ext uri="{BB962C8B-B14F-4D97-AF65-F5344CB8AC3E}">
        <p14:creationId xmlns:p14="http://schemas.microsoft.com/office/powerpoint/2010/main" val="2362881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Time-Space-Time (TST)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Instead </a:t>
            </a:r>
            <a:r>
              <a:rPr lang="en-IN" dirty="0"/>
              <a:t>of one time-division switch, </a:t>
            </a:r>
            <a:r>
              <a:rPr lang="en-IN" dirty="0" smtClean="0"/>
              <a:t>it divides </a:t>
            </a:r>
            <a:r>
              <a:rPr lang="en-IN" dirty="0"/>
              <a:t>the inputs into three groups (of four inputs each) and directs them to three timeslot interchanges.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result is that the average delay is one-third of what would </a:t>
            </a:r>
            <a:r>
              <a:rPr lang="en-IN" dirty="0" smtClean="0"/>
              <a:t>result from </a:t>
            </a:r>
            <a:r>
              <a:rPr lang="en-IN" dirty="0"/>
              <a:t>using one time-slot interchange to handle all 12 inputs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last stage is a mirror image of the first stage.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middle stage is a </a:t>
            </a:r>
            <a:r>
              <a:rPr lang="en-IN" dirty="0" smtClean="0"/>
              <a:t>space division </a:t>
            </a:r>
            <a:r>
              <a:rPr lang="en-IN" dirty="0"/>
              <a:t>switch (crossbar) that connects the TSI groups to allow connectivity between</a:t>
            </a:r>
            <a:br>
              <a:rPr lang="en-IN" dirty="0"/>
            </a:br>
            <a:r>
              <a:rPr lang="en-IN" dirty="0"/>
              <a:t>all possible input and output pairs (e.g., to connect input 3 of the first group to output </a:t>
            </a:r>
            <a:r>
              <a:rPr lang="en-IN" dirty="0" smtClean="0"/>
              <a:t>7 of </a:t>
            </a:r>
            <a:r>
              <a:rPr lang="en-IN" dirty="0"/>
              <a:t>the second group)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75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switch used in a packet-switched network has a different structure from a switch used</a:t>
            </a:r>
            <a:br>
              <a:rPr lang="en-IN" dirty="0"/>
            </a:br>
            <a:r>
              <a:rPr lang="en-IN" dirty="0"/>
              <a:t>in a circuit-switched network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can say that a packet switch has four components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input </a:t>
            </a:r>
            <a:r>
              <a:rPr lang="en-IN" dirty="0"/>
              <a:t>ports, </a:t>
            </a:r>
            <a:endParaRPr lang="en-IN" dirty="0" smtClean="0"/>
          </a:p>
          <a:p>
            <a:pPr lvl="1"/>
            <a:r>
              <a:rPr lang="en-IN" dirty="0" smtClean="0"/>
              <a:t>output </a:t>
            </a:r>
            <a:r>
              <a:rPr lang="en-IN" dirty="0"/>
              <a:t>ports,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routing processor, and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switching fabric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31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3" y="1833564"/>
            <a:ext cx="8866087" cy="4524374"/>
          </a:xfrm>
        </p:spPr>
      </p:pic>
    </p:spTree>
    <p:extLst>
      <p:ext uri="{BB962C8B-B14F-4D97-AF65-F5344CB8AC3E}">
        <p14:creationId xmlns:p14="http://schemas.microsoft.com/office/powerpoint/2010/main" val="2306110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Input Port : </a:t>
            </a:r>
          </a:p>
          <a:p>
            <a:pPr lvl="1"/>
            <a:r>
              <a:rPr lang="en-IN" sz="2000" dirty="0" smtClean="0"/>
              <a:t>Performs </a:t>
            </a:r>
            <a:r>
              <a:rPr lang="en-IN" sz="2000" dirty="0"/>
              <a:t>the physical and data link functions of the packet switch. </a:t>
            </a:r>
            <a:endParaRPr lang="en-IN" sz="2000" dirty="0" smtClean="0"/>
          </a:p>
          <a:p>
            <a:pPr lvl="1"/>
            <a:r>
              <a:rPr lang="en-IN" sz="2000" dirty="0" smtClean="0"/>
              <a:t>The bits </a:t>
            </a:r>
            <a:r>
              <a:rPr lang="en-IN" sz="2000" dirty="0"/>
              <a:t>are constructed from the received signal.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packet is </a:t>
            </a:r>
            <a:r>
              <a:rPr lang="en-IN" sz="2000" dirty="0" err="1"/>
              <a:t>decapsulated</a:t>
            </a:r>
            <a:r>
              <a:rPr lang="en-IN" sz="2000" dirty="0"/>
              <a:t> from the frame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Errors </a:t>
            </a:r>
            <a:r>
              <a:rPr lang="en-IN" sz="2000" dirty="0"/>
              <a:t>are detected and corrected.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packet is now ready to be routed by the network</a:t>
            </a:r>
            <a:br>
              <a:rPr lang="en-IN" sz="2000" dirty="0"/>
            </a:br>
            <a:r>
              <a:rPr lang="en-IN" sz="2000" dirty="0"/>
              <a:t>layer. </a:t>
            </a:r>
            <a:endParaRPr lang="en-IN" sz="2000" dirty="0" smtClean="0"/>
          </a:p>
          <a:p>
            <a:pPr lvl="1"/>
            <a:r>
              <a:rPr lang="en-IN" sz="2000" dirty="0" smtClean="0"/>
              <a:t>In </a:t>
            </a:r>
            <a:r>
              <a:rPr lang="en-IN" sz="2000" dirty="0"/>
              <a:t>addition to a physical layer processor and a data link processor, the input </a:t>
            </a:r>
            <a:r>
              <a:rPr lang="en-IN" sz="2000" dirty="0" smtClean="0"/>
              <a:t>port has </a:t>
            </a:r>
            <a:r>
              <a:rPr lang="en-IN" sz="2000" dirty="0"/>
              <a:t>buffers (queues) to hold the packet before it is directed to the switching fabric</a:t>
            </a:r>
            <a:r>
              <a:rPr lang="en-IN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5129213"/>
            <a:ext cx="4467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44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Output </a:t>
            </a:r>
            <a:r>
              <a:rPr lang="en-IN" i="1" dirty="0" smtClean="0"/>
              <a:t>Port:</a:t>
            </a:r>
            <a:endParaRPr lang="en-IN" i="1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output port performs the same functions as the input port, but in the reverse order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First </a:t>
            </a:r>
            <a:r>
              <a:rPr lang="en-IN" dirty="0"/>
              <a:t>the outgoing packets are queued, then the packet is encapsulated in a frame, </a:t>
            </a:r>
            <a:r>
              <a:rPr lang="en-IN" dirty="0" smtClean="0"/>
              <a:t>and finally </a:t>
            </a:r>
            <a:r>
              <a:rPr lang="en-IN" dirty="0"/>
              <a:t>the physical layer functions are applied to the frame to create the signal to </a:t>
            </a:r>
            <a:r>
              <a:rPr lang="en-IN" dirty="0" smtClean="0"/>
              <a:t>be sent </a:t>
            </a:r>
            <a:r>
              <a:rPr lang="en-IN" dirty="0"/>
              <a:t>on the line.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4400549"/>
            <a:ext cx="6740775" cy="16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28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Routing Processor:</a:t>
            </a:r>
          </a:p>
          <a:p>
            <a:pPr lvl="1"/>
            <a:r>
              <a:rPr lang="en-IN" dirty="0"/>
              <a:t>The routing processor performs the functions of the network layer. </a:t>
            </a:r>
            <a:endParaRPr lang="en-IN" dirty="0" smtClean="0"/>
          </a:p>
          <a:p>
            <a:pPr lvl="1"/>
            <a:r>
              <a:rPr lang="en-IN" dirty="0" smtClean="0"/>
              <a:t>The destination address </a:t>
            </a:r>
            <a:r>
              <a:rPr lang="en-IN" dirty="0"/>
              <a:t>is used to find the address of the next hop and, at the same time, the output port</a:t>
            </a:r>
            <a:br>
              <a:rPr lang="en-IN" dirty="0"/>
            </a:br>
            <a:r>
              <a:rPr lang="en-IN" dirty="0"/>
              <a:t>number from which the packet is sent out.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activity is sometimes referred to </a:t>
            </a:r>
            <a:r>
              <a:rPr lang="en-IN" dirty="0" smtClean="0"/>
              <a:t>as </a:t>
            </a:r>
            <a:r>
              <a:rPr lang="en-IN" b="1" dirty="0" smtClean="0"/>
              <a:t>table </a:t>
            </a:r>
            <a:r>
              <a:rPr lang="en-IN" b="1" dirty="0"/>
              <a:t>lookup </a:t>
            </a:r>
            <a:r>
              <a:rPr lang="en-IN" dirty="0"/>
              <a:t>because the routing processor searches the routing table.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the </a:t>
            </a:r>
            <a:r>
              <a:rPr lang="en-IN" dirty="0" smtClean="0"/>
              <a:t>newer packet </a:t>
            </a:r>
            <a:r>
              <a:rPr lang="en-IN" dirty="0"/>
              <a:t>switches, this function of the routing processor is being moved to the input ports</a:t>
            </a:r>
            <a:br>
              <a:rPr lang="en-IN" dirty="0"/>
            </a:br>
            <a:r>
              <a:rPr lang="en-IN" dirty="0"/>
              <a:t>to facilitate and expedite the process.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3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Division Switching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Time-division switching uses </a:t>
            </a:r>
            <a:r>
              <a:rPr lang="en-IN" dirty="0" smtClean="0"/>
              <a:t>TDM to </a:t>
            </a:r>
            <a:r>
              <a:rPr lang="en-IN" dirty="0"/>
              <a:t>achieve switching, i.e.</a:t>
            </a:r>
            <a:br>
              <a:rPr lang="en-IN" dirty="0"/>
            </a:br>
            <a:r>
              <a:rPr lang="en-IN" dirty="0"/>
              <a:t>different ongoing connections can use same switching path but at different interleaved </a:t>
            </a:r>
            <a:r>
              <a:rPr lang="en-IN" dirty="0" smtClean="0"/>
              <a:t>time intervals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two popular methods of time-division switching namely, </a:t>
            </a:r>
            <a:endParaRPr lang="en-IN" dirty="0" smtClean="0"/>
          </a:p>
          <a:p>
            <a:pPr lvl="1"/>
            <a:r>
              <a:rPr lang="en-IN" dirty="0" smtClean="0"/>
              <a:t>Time-Slot Interchange </a:t>
            </a:r>
            <a:r>
              <a:rPr lang="en-IN" dirty="0"/>
              <a:t>(TSI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TSI changes the ordering of the slots based on </a:t>
            </a:r>
            <a:r>
              <a:rPr lang="en-IN" dirty="0" smtClean="0"/>
              <a:t>desired connection </a:t>
            </a:r>
            <a:r>
              <a:rPr lang="en-IN" dirty="0"/>
              <a:t>and it has a random-access memory to store data and flip the time </a:t>
            </a:r>
            <a:r>
              <a:rPr lang="en-IN" dirty="0" smtClean="0"/>
              <a:t>slots.</a:t>
            </a:r>
          </a:p>
          <a:p>
            <a:pPr lvl="2"/>
            <a:r>
              <a:rPr lang="en-IN" dirty="0" smtClean="0"/>
              <a:t>Writing </a:t>
            </a:r>
            <a:r>
              <a:rPr lang="en-IN" dirty="0"/>
              <a:t>can be performed in the memory sequentially, but data is read selectively.</a:t>
            </a:r>
          </a:p>
          <a:p>
            <a:pPr lvl="1"/>
            <a:r>
              <a:rPr lang="en-IN" dirty="0" smtClean="0"/>
              <a:t>TDM bus</a:t>
            </a:r>
          </a:p>
          <a:p>
            <a:pPr lvl="2"/>
            <a:r>
              <a:rPr lang="en-IN" dirty="0" smtClean="0"/>
              <a:t>In TDM </a:t>
            </a:r>
            <a:r>
              <a:rPr lang="en-IN" dirty="0"/>
              <a:t>bus there are several input and outputs connected to a high-speed bus. </a:t>
            </a:r>
            <a:endParaRPr lang="en-IN" dirty="0" smtClean="0"/>
          </a:p>
          <a:p>
            <a:pPr lvl="2"/>
            <a:r>
              <a:rPr lang="en-IN" dirty="0" smtClean="0"/>
              <a:t>During </a:t>
            </a:r>
            <a:r>
              <a:rPr lang="en-IN" dirty="0"/>
              <a:t>a </a:t>
            </a:r>
            <a:r>
              <a:rPr lang="en-IN" dirty="0" smtClean="0"/>
              <a:t>time slot </a:t>
            </a:r>
            <a:r>
              <a:rPr lang="en-IN" dirty="0"/>
              <a:t>only one particular output switch is closed, so only one connection at a </a:t>
            </a:r>
            <a:r>
              <a:rPr lang="en-IN" dirty="0" smtClean="0"/>
              <a:t>particular instant </a:t>
            </a:r>
            <a:r>
              <a:rPr lang="en-IN" dirty="0"/>
              <a:t>of </a:t>
            </a:r>
            <a:r>
              <a:rPr lang="en-IN" dirty="0" smtClean="0"/>
              <a:t>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06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/>
              <a:t>Switching </a:t>
            </a:r>
            <a:r>
              <a:rPr lang="en-IN" i="1" dirty="0" smtClean="0"/>
              <a:t>Fabrics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The most difficult task in a packet switch is to move the packet from the input queue </a:t>
            </a:r>
            <a:r>
              <a:rPr lang="en-IN" dirty="0" smtClean="0"/>
              <a:t>to the </a:t>
            </a:r>
            <a:r>
              <a:rPr lang="en-IN" dirty="0"/>
              <a:t>output queue.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speed with which this is done affects the size of the </a:t>
            </a:r>
            <a:r>
              <a:rPr lang="en-IN" dirty="0" smtClean="0"/>
              <a:t>input/output queue </a:t>
            </a:r>
            <a:r>
              <a:rPr lang="en-IN" dirty="0"/>
              <a:t>and the overall delay in packet delivery.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the past, when a packet switch </a:t>
            </a:r>
            <a:r>
              <a:rPr lang="en-IN" dirty="0" smtClean="0"/>
              <a:t>was actually </a:t>
            </a:r>
            <a:r>
              <a:rPr lang="en-IN" dirty="0"/>
              <a:t>a dedicated computer, the memory of the computer or a bus was used as </a:t>
            </a:r>
            <a:r>
              <a:rPr lang="en-IN" dirty="0" smtClean="0"/>
              <a:t>the switching </a:t>
            </a:r>
            <a:r>
              <a:rPr lang="en-IN" dirty="0"/>
              <a:t>fabric.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input port stored the packet in memory; the output port </a:t>
            </a:r>
            <a:r>
              <a:rPr lang="en-IN" dirty="0" smtClean="0"/>
              <a:t>retrieved the </a:t>
            </a:r>
            <a:r>
              <a:rPr lang="en-IN" dirty="0"/>
              <a:t>packet from memory. </a:t>
            </a:r>
            <a:endParaRPr lang="en-IN" dirty="0" smtClean="0"/>
          </a:p>
          <a:p>
            <a:pPr lvl="1"/>
            <a:r>
              <a:rPr lang="en-IN" dirty="0" smtClean="0"/>
              <a:t>Today</a:t>
            </a:r>
            <a:r>
              <a:rPr lang="en-IN" dirty="0"/>
              <a:t>, packet switches are specialized mechanisms that use a</a:t>
            </a:r>
            <a:br>
              <a:rPr lang="en-IN" dirty="0"/>
            </a:br>
            <a:r>
              <a:rPr lang="en-IN" dirty="0"/>
              <a:t>variety of switching fabrics.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88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Packet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Some </a:t>
            </a:r>
            <a:r>
              <a:rPr lang="en-IN" dirty="0"/>
              <a:t>of these fabrics are:</a:t>
            </a:r>
          </a:p>
          <a:p>
            <a:pPr lvl="1"/>
            <a:r>
              <a:rPr lang="en-IN" dirty="0"/>
              <a:t>Crossbar Switch</a:t>
            </a:r>
          </a:p>
          <a:p>
            <a:pPr lvl="1"/>
            <a:r>
              <a:rPr lang="en-IN" dirty="0"/>
              <a:t>Banyan Switch</a:t>
            </a:r>
          </a:p>
          <a:p>
            <a:pPr lvl="2"/>
            <a:r>
              <a:rPr lang="en-IN" dirty="0"/>
              <a:t>A more realistic approach than the crossbar switch is the banyan switch (named after the banyan tree). </a:t>
            </a:r>
          </a:p>
          <a:p>
            <a:pPr lvl="2"/>
            <a:r>
              <a:rPr lang="en-IN" dirty="0"/>
              <a:t>A banyan switch is a multistage switch with </a:t>
            </a:r>
            <a:r>
              <a:rPr lang="en-IN" dirty="0" smtClean="0"/>
              <a:t>micro switches </a:t>
            </a:r>
            <a:r>
              <a:rPr lang="en-IN" dirty="0"/>
              <a:t>at each stage that route the packets based on the output port represented </a:t>
            </a:r>
            <a:r>
              <a:rPr lang="en-IN" dirty="0" smtClean="0"/>
              <a:t>as a </a:t>
            </a:r>
            <a:r>
              <a:rPr lang="en-IN" dirty="0"/>
              <a:t>binary string. </a:t>
            </a:r>
            <a:endParaRPr lang="en-IN" dirty="0" smtClean="0"/>
          </a:p>
          <a:p>
            <a:pPr lvl="2"/>
            <a:r>
              <a:rPr lang="en-IN" dirty="0" smtClean="0"/>
              <a:t>For </a:t>
            </a:r>
            <a:r>
              <a:rPr lang="en-IN" i="1" dirty="0"/>
              <a:t>n </a:t>
            </a:r>
            <a:r>
              <a:rPr lang="en-IN" dirty="0"/>
              <a:t>inputs and </a:t>
            </a:r>
            <a:r>
              <a:rPr lang="en-IN" i="1" dirty="0"/>
              <a:t>n </a:t>
            </a:r>
            <a:r>
              <a:rPr lang="en-IN" dirty="0"/>
              <a:t>outputs, we have log2 </a:t>
            </a:r>
            <a:r>
              <a:rPr lang="en-IN" i="1" dirty="0"/>
              <a:t>n </a:t>
            </a:r>
            <a:r>
              <a:rPr lang="en-IN" dirty="0"/>
              <a:t>stages with </a:t>
            </a:r>
            <a:r>
              <a:rPr lang="en-IN" i="1" dirty="0"/>
              <a:t>nl2 </a:t>
            </a:r>
            <a:r>
              <a:rPr lang="en-IN" dirty="0" smtClean="0"/>
              <a:t>micro switches at </a:t>
            </a:r>
            <a:r>
              <a:rPr lang="en-IN" dirty="0"/>
              <a:t>each stage. </a:t>
            </a:r>
            <a:endParaRPr lang="en-IN" dirty="0" smtClean="0"/>
          </a:p>
          <a:p>
            <a:pPr lvl="2"/>
            <a:r>
              <a:rPr lang="en-IN" dirty="0" smtClean="0"/>
              <a:t>The </a:t>
            </a:r>
            <a:r>
              <a:rPr lang="en-IN" dirty="0"/>
              <a:t>first stage routes the packet based on the high-order bit of the </a:t>
            </a:r>
            <a:r>
              <a:rPr lang="en-IN" dirty="0" smtClean="0"/>
              <a:t>binary string</a:t>
            </a:r>
            <a:r>
              <a:rPr lang="en-IN" dirty="0"/>
              <a:t>. </a:t>
            </a:r>
            <a:endParaRPr lang="en-IN" dirty="0" smtClean="0"/>
          </a:p>
          <a:p>
            <a:pPr lvl="2"/>
            <a:r>
              <a:rPr lang="en-IN" dirty="0" smtClean="0"/>
              <a:t>The </a:t>
            </a:r>
            <a:r>
              <a:rPr lang="en-IN" dirty="0"/>
              <a:t>second stage routes the packet based on the second high-order bit, and so 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9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Banyan Switch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t="19846" r="17247" b="18096"/>
          <a:stretch/>
        </p:blipFill>
        <p:spPr>
          <a:xfrm>
            <a:off x="914400" y="1869618"/>
            <a:ext cx="7315200" cy="4702631"/>
          </a:xfrm>
        </p:spPr>
      </p:pic>
    </p:spTree>
    <p:extLst>
      <p:ext uri="{BB962C8B-B14F-4D97-AF65-F5344CB8AC3E}">
        <p14:creationId xmlns:p14="http://schemas.microsoft.com/office/powerpoint/2010/main" val="2333774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1" b="19153"/>
          <a:stretch/>
        </p:blipFill>
        <p:spPr>
          <a:xfrm>
            <a:off x="0" y="1385888"/>
            <a:ext cx="9319117" cy="3671888"/>
          </a:xfrm>
        </p:spPr>
      </p:pic>
    </p:spTree>
    <p:extLst>
      <p:ext uri="{BB962C8B-B14F-4D97-AF65-F5344CB8AC3E}">
        <p14:creationId xmlns:p14="http://schemas.microsoft.com/office/powerpoint/2010/main" val="2971340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Batcher-banyan switch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9613" cy="4351338"/>
          </a:xfrm>
        </p:spPr>
        <p:txBody>
          <a:bodyPr>
            <a:noAutofit/>
          </a:bodyPr>
          <a:lstStyle/>
          <a:p>
            <a:r>
              <a:rPr lang="en-IN" sz="2000" dirty="0"/>
              <a:t>The problem with the banyan switch is the possibility </a:t>
            </a:r>
            <a:r>
              <a:rPr lang="en-IN" sz="2000" dirty="0" smtClean="0"/>
              <a:t>of internal </a:t>
            </a:r>
            <a:r>
              <a:rPr lang="en-IN" sz="2000" dirty="0"/>
              <a:t>collision even when two packets are not heading for the same output port. </a:t>
            </a:r>
            <a:endParaRPr lang="en-IN" sz="2000" dirty="0" smtClean="0"/>
          </a:p>
          <a:p>
            <a:r>
              <a:rPr lang="en-IN" sz="2000" dirty="0" smtClean="0"/>
              <a:t>We can </a:t>
            </a:r>
            <a:r>
              <a:rPr lang="en-IN" sz="2000" dirty="0"/>
              <a:t>solve this problem by sorting the arriving packets based on their destination port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K</a:t>
            </a:r>
            <a:r>
              <a:rPr lang="en-IN" sz="2000" dirty="0"/>
              <a:t>. E. Batcher designed a switch that comes before the banyan switch and sorts </a:t>
            </a:r>
            <a:r>
              <a:rPr lang="en-IN" sz="2000" dirty="0" smtClean="0"/>
              <a:t>the incoming </a:t>
            </a:r>
            <a:r>
              <a:rPr lang="en-IN" sz="2000" dirty="0"/>
              <a:t>packets according to their final destinations.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combination is called </a:t>
            </a:r>
            <a:r>
              <a:rPr lang="en-IN" sz="2000" dirty="0" smtClean="0"/>
              <a:t>the </a:t>
            </a:r>
            <a:r>
              <a:rPr lang="en-IN" sz="2000" b="1" dirty="0" smtClean="0"/>
              <a:t>Batcher-banyan </a:t>
            </a:r>
            <a:r>
              <a:rPr lang="en-IN" sz="2000" b="1" dirty="0"/>
              <a:t>switch. </a:t>
            </a:r>
            <a:endParaRPr lang="en-IN" sz="2000" b="1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sorting switch uses hardware merging </a:t>
            </a:r>
            <a:r>
              <a:rPr lang="en-IN" sz="2000" dirty="0" smtClean="0"/>
              <a:t>techniques. </a:t>
            </a:r>
          </a:p>
          <a:p>
            <a:r>
              <a:rPr lang="en-IN" sz="2000" dirty="0" smtClean="0"/>
              <a:t>Normally</a:t>
            </a:r>
            <a:r>
              <a:rPr lang="en-IN" sz="2000" dirty="0"/>
              <a:t>, another hardware module called a </a:t>
            </a:r>
            <a:r>
              <a:rPr lang="en-IN" sz="2000" b="1" dirty="0"/>
              <a:t>trap </a:t>
            </a:r>
            <a:r>
              <a:rPr lang="en-IN" sz="2000" dirty="0" smtClean="0"/>
              <a:t>is added </a:t>
            </a:r>
            <a:r>
              <a:rPr lang="en-IN" sz="2000" dirty="0"/>
              <a:t>between the Batcher switch and the banyan </a:t>
            </a:r>
            <a:r>
              <a:rPr lang="en-IN" sz="2000" dirty="0" smtClean="0"/>
              <a:t>switch.</a:t>
            </a:r>
          </a:p>
          <a:p>
            <a:r>
              <a:rPr lang="en-IN" sz="2000" dirty="0" smtClean="0"/>
              <a:t>The trap module </a:t>
            </a:r>
            <a:r>
              <a:rPr lang="en-IN" sz="2000" dirty="0"/>
              <a:t>prevents duplicate packets (packets with the same output destination) </a:t>
            </a:r>
            <a:r>
              <a:rPr lang="en-IN" sz="2000" dirty="0" smtClean="0"/>
              <a:t>from passing </a:t>
            </a:r>
            <a:r>
              <a:rPr lang="en-IN" sz="2000" dirty="0"/>
              <a:t>to the banyan switch simultaneously. </a:t>
            </a:r>
            <a:endParaRPr lang="en-IN" sz="2000" dirty="0" smtClean="0"/>
          </a:p>
          <a:p>
            <a:r>
              <a:rPr lang="en-IN" sz="2000" dirty="0" smtClean="0"/>
              <a:t>Only </a:t>
            </a:r>
            <a:r>
              <a:rPr lang="en-IN" sz="2000" dirty="0"/>
              <a:t>one packet for each destination </a:t>
            </a:r>
            <a:r>
              <a:rPr lang="en-IN" sz="2000" dirty="0" smtClean="0"/>
              <a:t>is allowed </a:t>
            </a:r>
            <a:r>
              <a:rPr lang="en-IN" sz="2000" dirty="0"/>
              <a:t>at each tick; if there is more than one, they wait for the next tick.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4134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Batcher-banyan switch</a:t>
            </a:r>
            <a:r>
              <a:rPr lang="en-IN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31412" r="5090" b="24589"/>
          <a:stretch/>
        </p:blipFill>
        <p:spPr>
          <a:xfrm>
            <a:off x="142874" y="1957387"/>
            <a:ext cx="8954214" cy="3157538"/>
          </a:xfrm>
        </p:spPr>
      </p:pic>
    </p:spTree>
    <p:extLst>
      <p:ext uri="{BB962C8B-B14F-4D97-AF65-F5344CB8AC3E}">
        <p14:creationId xmlns:p14="http://schemas.microsoft.com/office/powerpoint/2010/main" val="417636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Transmission Media</a:t>
            </a:r>
          </a:p>
          <a:p>
            <a:r>
              <a:rPr lang="en-IN" dirty="0"/>
              <a:t>Using Telephone and Cable </a:t>
            </a:r>
            <a:r>
              <a:rPr lang="en-IN" dirty="0" smtClean="0"/>
              <a:t>Networks for </a:t>
            </a:r>
            <a:r>
              <a:rPr lang="en-IN" dirty="0"/>
              <a:t>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93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Time-Slot </a:t>
            </a:r>
            <a:r>
              <a:rPr lang="en-IN" dirty="0" smtClean="0"/>
              <a:t>Interchange (TSI)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20" r="3031"/>
          <a:stretch/>
        </p:blipFill>
        <p:spPr>
          <a:xfrm>
            <a:off x="628650" y="1690689"/>
            <a:ext cx="5204678" cy="2459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77" y="3681912"/>
            <a:ext cx="4729163" cy="25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TDM </a:t>
            </a:r>
            <a:r>
              <a:rPr lang="en-IN" dirty="0" smtClean="0"/>
              <a:t>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966648"/>
            <a:ext cx="5757863" cy="36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Public Switched Telephone Networks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PSTN </a:t>
            </a:r>
            <a:r>
              <a:rPr lang="en-IN" dirty="0"/>
              <a:t>is an example of circuit-switched network. </a:t>
            </a:r>
            <a:endParaRPr lang="en-IN" dirty="0" smtClean="0"/>
          </a:p>
          <a:p>
            <a:r>
              <a:rPr lang="en-IN" dirty="0" smtClean="0"/>
              <a:t>Also </a:t>
            </a:r>
            <a:r>
              <a:rPr lang="en-IN" dirty="0"/>
              <a:t>known as Plain Old Telephone Service (POTS).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switching centres used for </a:t>
            </a:r>
            <a:r>
              <a:rPr lang="en-IN" dirty="0" smtClean="0"/>
              <a:t>the switching </a:t>
            </a:r>
            <a:r>
              <a:rPr lang="en-IN" dirty="0"/>
              <a:t>are organised in different levels, namely: </a:t>
            </a:r>
            <a:endParaRPr lang="en-IN" dirty="0" smtClean="0"/>
          </a:p>
          <a:p>
            <a:pPr lvl="1"/>
            <a:r>
              <a:rPr lang="en-IN" dirty="0" smtClean="0"/>
              <a:t>Regional </a:t>
            </a:r>
            <a:r>
              <a:rPr lang="en-IN" dirty="0"/>
              <a:t>offices (class 1), </a:t>
            </a:r>
            <a:endParaRPr lang="en-IN" dirty="0" smtClean="0"/>
          </a:p>
          <a:p>
            <a:pPr lvl="1"/>
            <a:r>
              <a:rPr lang="en-IN" dirty="0" smtClean="0"/>
              <a:t>Section offices </a:t>
            </a:r>
            <a:r>
              <a:rPr lang="en-IN" dirty="0"/>
              <a:t>(class 2), </a:t>
            </a:r>
            <a:endParaRPr lang="en-IN" dirty="0" smtClean="0"/>
          </a:p>
          <a:p>
            <a:pPr lvl="1"/>
            <a:r>
              <a:rPr lang="en-IN" dirty="0" smtClean="0"/>
              <a:t>Primary </a:t>
            </a:r>
            <a:r>
              <a:rPr lang="en-IN" dirty="0"/>
              <a:t>offices (class 3), </a:t>
            </a:r>
            <a:endParaRPr lang="en-IN" dirty="0" smtClean="0"/>
          </a:p>
          <a:p>
            <a:pPr lvl="1"/>
            <a:r>
              <a:rPr lang="en-IN" dirty="0" smtClean="0"/>
              <a:t>Toll </a:t>
            </a:r>
            <a:r>
              <a:rPr lang="en-IN" dirty="0"/>
              <a:t>offices (class 4) and finally </a:t>
            </a:r>
            <a:endParaRPr lang="en-IN" dirty="0" smtClean="0"/>
          </a:p>
          <a:p>
            <a:pPr lvl="1"/>
            <a:r>
              <a:rPr lang="en-IN" dirty="0" smtClean="0"/>
              <a:t>End </a:t>
            </a:r>
            <a:r>
              <a:rPr lang="en-IN" dirty="0"/>
              <a:t>offices</a:t>
            </a:r>
            <a:r>
              <a:rPr lang="en-IN" dirty="0"/>
              <a:t> </a:t>
            </a:r>
            <a:r>
              <a:rPr lang="en-IN" dirty="0"/>
              <a:t>(class 5)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Subscribers </a:t>
            </a:r>
            <a:r>
              <a:rPr lang="en-IN" dirty="0" smtClean="0"/>
              <a:t>are </a:t>
            </a:r>
            <a:r>
              <a:rPr lang="en-IN" dirty="0"/>
              <a:t>directly connected to these end offices. </a:t>
            </a:r>
            <a:endParaRPr lang="en-IN" dirty="0" smtClean="0"/>
          </a:p>
          <a:p>
            <a:r>
              <a:rPr lang="en-IN" dirty="0" smtClean="0"/>
              <a:t>Each office </a:t>
            </a:r>
            <a:r>
              <a:rPr lang="en-IN" dirty="0"/>
              <a:t>is connected directly to a number of offices at a level below and mostly a </a:t>
            </a:r>
            <a:r>
              <a:rPr lang="en-IN" dirty="0" smtClean="0"/>
              <a:t>single office </a:t>
            </a:r>
            <a:r>
              <a:rPr lang="en-IN" dirty="0"/>
              <a:t>at higher level.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2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PSTN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22" r="11009"/>
          <a:stretch/>
        </p:blipFill>
        <p:spPr>
          <a:xfrm>
            <a:off x="2828925" y="365126"/>
            <a:ext cx="5543550" cy="57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2930</Words>
  <Application>Microsoft Office PowerPoint</Application>
  <PresentationFormat>On-screen Show (4:3)</PresentationFormat>
  <Paragraphs>261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PowerPoint Presentation</vt:lpstr>
      <vt:lpstr>Switched Network Categories</vt:lpstr>
      <vt:lpstr>Time Division Switching</vt:lpstr>
      <vt:lpstr>Time Division Switching</vt:lpstr>
      <vt:lpstr>Time Division Switching </vt:lpstr>
      <vt:lpstr>Time-Slot Interchange (TSI)</vt:lpstr>
      <vt:lpstr>TDM bus</vt:lpstr>
      <vt:lpstr>Public Switched Telephone Networks </vt:lpstr>
      <vt:lpstr>PSTN</vt:lpstr>
      <vt:lpstr>PSTN</vt:lpstr>
      <vt:lpstr>PSTN</vt:lpstr>
      <vt:lpstr>Issues with Circuit Switching</vt:lpstr>
      <vt:lpstr>Issues with Circuit Switching</vt:lpstr>
      <vt:lpstr>Message Switching </vt:lpstr>
      <vt:lpstr>Message Switching: Advantages</vt:lpstr>
      <vt:lpstr>Message Switching: Disadvantages</vt:lpstr>
      <vt:lpstr>Packet Switching </vt:lpstr>
      <vt:lpstr>Packet Switching </vt:lpstr>
      <vt:lpstr>Packet Switching </vt:lpstr>
      <vt:lpstr>Datagram Network</vt:lpstr>
      <vt:lpstr>Datagram Network</vt:lpstr>
      <vt:lpstr>Datagram Network</vt:lpstr>
      <vt:lpstr>Datagram Network</vt:lpstr>
      <vt:lpstr>Routing Table maintained by Intermediate Nodes</vt:lpstr>
      <vt:lpstr>Datagram Network</vt:lpstr>
      <vt:lpstr>Delay in Datagram Network</vt:lpstr>
      <vt:lpstr>VIRTUAL-CIRCUIT NETWORKS </vt:lpstr>
      <vt:lpstr>VIRTUAL-CIRCUIT NETWORKS: Addressing</vt:lpstr>
      <vt:lpstr>Connection of Virtual Circuit Networks: Data Transfer Phase </vt:lpstr>
      <vt:lpstr>PowerPoint Presentation</vt:lpstr>
      <vt:lpstr>PowerPoint Presentation</vt:lpstr>
      <vt:lpstr>Connection of Virtual Circuit Networks: Setup Phase </vt:lpstr>
      <vt:lpstr>PowerPoint Presentation</vt:lpstr>
      <vt:lpstr>A setup request frame is sent from the source to the destination.</vt:lpstr>
      <vt:lpstr>A setup request frame is sent from the source to the destination.</vt:lpstr>
      <vt:lpstr>Connection of Virtual Circuit Networks: Acknowledgment</vt:lpstr>
      <vt:lpstr>Connection of Virtual Circuit Networks: Acknowledgment</vt:lpstr>
      <vt:lpstr>Connection of Virtual Circuit Networks: Teardown Phase </vt:lpstr>
      <vt:lpstr>Efficiency</vt:lpstr>
      <vt:lpstr>Delay</vt:lpstr>
      <vt:lpstr>Time-Division Switch </vt:lpstr>
      <vt:lpstr>Time- and Space-Division Switch Combinations </vt:lpstr>
      <vt:lpstr>Time-Space-Time (TST) Switch</vt:lpstr>
      <vt:lpstr>Time-Space-Time (TST) Switch</vt:lpstr>
      <vt:lpstr>Structure of Packet Switches </vt:lpstr>
      <vt:lpstr>Structure of Packet Switches </vt:lpstr>
      <vt:lpstr>Structure of Packet Switches </vt:lpstr>
      <vt:lpstr>Structure of Packet Switches </vt:lpstr>
      <vt:lpstr>Structure of Packet Switches </vt:lpstr>
      <vt:lpstr>Structure of Packet Switches </vt:lpstr>
      <vt:lpstr>Structure of Packet Switches </vt:lpstr>
      <vt:lpstr>Banyan Switch</vt:lpstr>
      <vt:lpstr>PowerPoint Presentation</vt:lpstr>
      <vt:lpstr>Batcher-banyan switch </vt:lpstr>
      <vt:lpstr>Batcher-banyan switch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PRALAY KUNDU</dc:creator>
  <cp:lastModifiedBy>PRALAY KUNDU</cp:lastModifiedBy>
  <cp:revision>30</cp:revision>
  <dcterms:created xsi:type="dcterms:W3CDTF">2018-02-18T14:37:31Z</dcterms:created>
  <dcterms:modified xsi:type="dcterms:W3CDTF">2018-02-18T17:38:37Z</dcterms:modified>
</cp:coreProperties>
</file>