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xls" ContentType="application/vnd.ms-exce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7"/>
  </p:notesMasterIdLst>
  <p:sldIdLst>
    <p:sldId id="256" r:id="rId2"/>
    <p:sldId id="300" r:id="rId3"/>
    <p:sldId id="257" r:id="rId4"/>
    <p:sldId id="258" r:id="rId5"/>
    <p:sldId id="259" r:id="rId6"/>
    <p:sldId id="260" r:id="rId7"/>
    <p:sldId id="261" r:id="rId8"/>
    <p:sldId id="262" r:id="rId9"/>
    <p:sldId id="264" r:id="rId10"/>
    <p:sldId id="265" r:id="rId11"/>
    <p:sldId id="301" r:id="rId12"/>
    <p:sldId id="266" r:id="rId13"/>
    <p:sldId id="267" r:id="rId14"/>
    <p:sldId id="268" r:id="rId15"/>
    <p:sldId id="270" r:id="rId16"/>
    <p:sldId id="271" r:id="rId17"/>
    <p:sldId id="269" r:id="rId18"/>
    <p:sldId id="272" r:id="rId19"/>
    <p:sldId id="273" r:id="rId20"/>
    <p:sldId id="274" r:id="rId21"/>
    <p:sldId id="302" r:id="rId22"/>
    <p:sldId id="303" r:id="rId23"/>
    <p:sldId id="304" r:id="rId24"/>
    <p:sldId id="275" r:id="rId25"/>
    <p:sldId id="276" r:id="rId26"/>
    <p:sldId id="277" r:id="rId27"/>
    <p:sldId id="278" r:id="rId28"/>
    <p:sldId id="279" r:id="rId29"/>
    <p:sldId id="280" r:id="rId30"/>
    <p:sldId id="281" r:id="rId31"/>
    <p:sldId id="282" r:id="rId32"/>
    <p:sldId id="283" r:id="rId33"/>
    <p:sldId id="284" r:id="rId34"/>
    <p:sldId id="285"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32" r:id="rId49"/>
    <p:sldId id="305" r:id="rId50"/>
    <p:sldId id="306" r:id="rId51"/>
    <p:sldId id="347" r:id="rId52"/>
    <p:sldId id="348" r:id="rId53"/>
    <p:sldId id="349" r:id="rId54"/>
    <p:sldId id="307" r:id="rId55"/>
    <p:sldId id="308" r:id="rId56"/>
    <p:sldId id="309" r:id="rId57"/>
    <p:sldId id="310" r:id="rId58"/>
    <p:sldId id="311" r:id="rId59"/>
    <p:sldId id="312" r:id="rId60"/>
    <p:sldId id="313" r:id="rId61"/>
    <p:sldId id="350" r:id="rId62"/>
    <p:sldId id="351" r:id="rId63"/>
    <p:sldId id="359" r:id="rId64"/>
    <p:sldId id="353" r:id="rId65"/>
    <p:sldId id="314" r:id="rId66"/>
    <p:sldId id="315" r:id="rId67"/>
    <p:sldId id="316" r:id="rId68"/>
    <p:sldId id="317" r:id="rId69"/>
    <p:sldId id="354" r:id="rId70"/>
    <p:sldId id="355" r:id="rId71"/>
    <p:sldId id="357" r:id="rId72"/>
    <p:sldId id="358" r:id="rId73"/>
    <p:sldId id="356" r:id="rId74"/>
    <p:sldId id="318" r:id="rId75"/>
    <p:sldId id="319" r:id="rId76"/>
    <p:sldId id="324" r:id="rId77"/>
    <p:sldId id="360" r:id="rId78"/>
    <p:sldId id="361" r:id="rId79"/>
    <p:sldId id="362" r:id="rId80"/>
    <p:sldId id="323" r:id="rId81"/>
    <p:sldId id="363" r:id="rId82"/>
    <p:sldId id="322" r:id="rId83"/>
    <p:sldId id="321" r:id="rId84"/>
    <p:sldId id="320" r:id="rId85"/>
    <p:sldId id="325" r:id="rId86"/>
    <p:sldId id="326" r:id="rId87"/>
    <p:sldId id="327" r:id="rId88"/>
    <p:sldId id="328" r:id="rId89"/>
    <p:sldId id="329" r:id="rId90"/>
    <p:sldId id="330" r:id="rId91"/>
    <p:sldId id="331" r:id="rId92"/>
    <p:sldId id="333" r:id="rId93"/>
    <p:sldId id="334" r:id="rId94"/>
    <p:sldId id="335" r:id="rId95"/>
    <p:sldId id="336" r:id="rId96"/>
    <p:sldId id="337" r:id="rId97"/>
    <p:sldId id="338" r:id="rId98"/>
    <p:sldId id="339" r:id="rId99"/>
    <p:sldId id="340" r:id="rId100"/>
    <p:sldId id="341" r:id="rId101"/>
    <p:sldId id="342" r:id="rId102"/>
    <p:sldId id="343" r:id="rId103"/>
    <p:sldId id="344" r:id="rId104"/>
    <p:sldId id="345" r:id="rId105"/>
    <p:sldId id="346" r:id="rId10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 Id="rId4" Type="http://schemas.openxmlformats.org/officeDocument/2006/relationships/image" Target="../media/image41.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 Id="rId4" Type="http://schemas.openxmlformats.org/officeDocument/2006/relationships/image" Target="../media/image45.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 Id="rId4" Type="http://schemas.openxmlformats.org/officeDocument/2006/relationships/image" Target="../media/image49.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870B679-73E9-485D-A60A-33A62C30449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010FA8E3-EF39-48F4-94DC-BC726E6F930A}" type="slidenum">
              <a:rPr lang="en-US" smtClean="0"/>
              <a:pPr/>
              <a:t>11</a:t>
            </a:fld>
            <a:endParaRPr lang="en-US" smtClean="0"/>
          </a:p>
        </p:txBody>
      </p:sp>
      <p:sp>
        <p:nvSpPr>
          <p:cNvPr id="112643" name="Text Box 2"/>
          <p:cNvSpPr txBox="1">
            <a:spLocks noChangeArrowheads="1"/>
          </p:cNvSpPr>
          <p:nvPr/>
        </p:nvSpPr>
        <p:spPr bwMode="auto">
          <a:xfrm>
            <a:off x="1422400" y="754063"/>
            <a:ext cx="4068763" cy="3051175"/>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112644" name="Rectangle 3"/>
          <p:cNvSpPr>
            <a:spLocks noGrp="1" noChangeArrowheads="1"/>
          </p:cNvSpPr>
          <p:nvPr>
            <p:ph type="body"/>
          </p:nvPr>
        </p:nvSpPr>
        <p:spPr>
          <a:xfrm>
            <a:off x="914400" y="4343400"/>
            <a:ext cx="5029200" cy="4208463"/>
          </a:xfrm>
          <a:noFill/>
          <a:ln/>
        </p:spPr>
        <p:txBody>
          <a:bodyPr wrap="none" anchor="ct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18"/>
          <p:cNvSpPr>
            <a:spLocks noGrp="1" noChangeArrowheads="1"/>
          </p:cNvSpPr>
          <p:nvPr>
            <p:ph type="sldNum" sz="quarter" idx="5"/>
          </p:nvPr>
        </p:nvSpPr>
        <p:spPr>
          <a:noFill/>
        </p:spPr>
        <p:txBody>
          <a:bodyPr/>
          <a:lstStyle/>
          <a:p>
            <a:pPr>
              <a:buFont typeface="Times New Roman" pitchFamily="18" charset="0"/>
              <a:buNone/>
            </a:pPr>
            <a:fld id="{3C0C686F-E447-4CD6-83AB-062DF86E38E4}" type="slidenum">
              <a:rPr lang="de-DE" smtClean="0">
                <a:latin typeface="Times New Roman" pitchFamily="18" charset="0"/>
              </a:rPr>
              <a:pPr>
                <a:buFont typeface="Times New Roman" pitchFamily="18" charset="0"/>
                <a:buNone/>
              </a:pPr>
              <a:t>73</a:t>
            </a:fld>
            <a:endParaRPr lang="de-DE" smtClean="0">
              <a:latin typeface="Times New Roman" pitchFamily="18" charset="0"/>
            </a:endParaRPr>
          </a:p>
        </p:txBody>
      </p:sp>
      <p:sp>
        <p:nvSpPr>
          <p:cNvPr id="12185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ea typeface="DejaVu Sans" charset="0"/>
              <a:cs typeface="DejaVu Sans" charset="0"/>
            </a:endParaRPr>
          </a:p>
        </p:txBody>
      </p:sp>
      <p:sp>
        <p:nvSpPr>
          <p:cNvPr id="121860" name="Rectangle 2"/>
          <p:cNvSpPr>
            <a:spLocks noGrp="1" noChangeArrowheads="1"/>
          </p:cNvSpPr>
          <p:nvPr>
            <p:ph type="body"/>
          </p:nvPr>
        </p:nvSpPr>
        <p:spPr>
          <a:xfrm>
            <a:off x="914400" y="4343400"/>
            <a:ext cx="5011738" cy="409733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8"/>
          <p:cNvSpPr>
            <a:spLocks noGrp="1" noChangeArrowheads="1"/>
          </p:cNvSpPr>
          <p:nvPr>
            <p:ph type="sldNum" sz="quarter" idx="5"/>
          </p:nvPr>
        </p:nvSpPr>
        <p:spPr>
          <a:noFill/>
        </p:spPr>
        <p:txBody>
          <a:bodyPr/>
          <a:lstStyle/>
          <a:p>
            <a:pPr>
              <a:buFont typeface="Times New Roman" pitchFamily="18" charset="0"/>
              <a:buNone/>
            </a:pPr>
            <a:fld id="{66E66BFA-0CB7-437C-AFE6-D03E5C0DF85F}" type="slidenum">
              <a:rPr lang="de-DE" smtClean="0">
                <a:latin typeface="Times New Roman" pitchFamily="18" charset="0"/>
              </a:rPr>
              <a:pPr>
                <a:buFont typeface="Times New Roman" pitchFamily="18" charset="0"/>
                <a:buNone/>
              </a:pPr>
              <a:t>77</a:t>
            </a:fld>
            <a:endParaRPr lang="de-DE" smtClean="0">
              <a:latin typeface="Times New Roman" pitchFamily="18" charset="0"/>
            </a:endParaRPr>
          </a:p>
        </p:txBody>
      </p:sp>
      <p:sp>
        <p:nvSpPr>
          <p:cNvPr id="12288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ea typeface="DejaVu Sans" charset="0"/>
              <a:cs typeface="DejaVu Sans" charset="0"/>
            </a:endParaRPr>
          </a:p>
        </p:txBody>
      </p:sp>
      <p:sp>
        <p:nvSpPr>
          <p:cNvPr id="122884" name="Rectangle 2"/>
          <p:cNvSpPr>
            <a:spLocks noGrp="1" noChangeArrowheads="1"/>
          </p:cNvSpPr>
          <p:nvPr>
            <p:ph type="body"/>
          </p:nvPr>
        </p:nvSpPr>
        <p:spPr>
          <a:xfrm>
            <a:off x="914400" y="4343400"/>
            <a:ext cx="5011738" cy="409733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18"/>
          <p:cNvSpPr>
            <a:spLocks noGrp="1" noChangeArrowheads="1"/>
          </p:cNvSpPr>
          <p:nvPr>
            <p:ph type="sldNum" sz="quarter" idx="5"/>
          </p:nvPr>
        </p:nvSpPr>
        <p:spPr>
          <a:noFill/>
        </p:spPr>
        <p:txBody>
          <a:bodyPr/>
          <a:lstStyle/>
          <a:p>
            <a:pPr>
              <a:buFont typeface="Times New Roman" pitchFamily="18" charset="0"/>
              <a:buNone/>
            </a:pPr>
            <a:fld id="{EEEE03F7-9749-4CEB-AD8E-3C96E38A854F}" type="slidenum">
              <a:rPr lang="de-DE" smtClean="0">
                <a:latin typeface="Times New Roman" pitchFamily="18" charset="0"/>
              </a:rPr>
              <a:pPr>
                <a:buFont typeface="Times New Roman" pitchFamily="18" charset="0"/>
                <a:buNone/>
              </a:pPr>
              <a:t>78</a:t>
            </a:fld>
            <a:endParaRPr lang="de-DE" smtClean="0">
              <a:latin typeface="Times New Roman" pitchFamily="18" charset="0"/>
            </a:endParaRPr>
          </a:p>
        </p:txBody>
      </p:sp>
      <p:sp>
        <p:nvSpPr>
          <p:cNvPr id="12390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ea typeface="DejaVu Sans" charset="0"/>
              <a:cs typeface="DejaVu Sans" charset="0"/>
            </a:endParaRPr>
          </a:p>
        </p:txBody>
      </p:sp>
      <p:sp>
        <p:nvSpPr>
          <p:cNvPr id="123908" name="Rectangle 2"/>
          <p:cNvSpPr>
            <a:spLocks noGrp="1" noChangeArrowheads="1"/>
          </p:cNvSpPr>
          <p:nvPr>
            <p:ph type="body"/>
          </p:nvPr>
        </p:nvSpPr>
        <p:spPr>
          <a:xfrm>
            <a:off x="914400" y="4343400"/>
            <a:ext cx="5011738" cy="409733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8"/>
          <p:cNvSpPr>
            <a:spLocks noGrp="1" noChangeArrowheads="1"/>
          </p:cNvSpPr>
          <p:nvPr>
            <p:ph type="sldNum" sz="quarter" idx="5"/>
          </p:nvPr>
        </p:nvSpPr>
        <p:spPr>
          <a:noFill/>
        </p:spPr>
        <p:txBody>
          <a:bodyPr/>
          <a:lstStyle/>
          <a:p>
            <a:pPr>
              <a:buFont typeface="Times New Roman" pitchFamily="18" charset="0"/>
              <a:buNone/>
            </a:pPr>
            <a:fld id="{6FC87CAF-04AC-457C-80A1-2CF1CF0DC840}" type="slidenum">
              <a:rPr lang="de-DE" smtClean="0">
                <a:latin typeface="Times New Roman" pitchFamily="18" charset="0"/>
              </a:rPr>
              <a:pPr>
                <a:buFont typeface="Times New Roman" pitchFamily="18" charset="0"/>
                <a:buNone/>
              </a:pPr>
              <a:t>79</a:t>
            </a:fld>
            <a:endParaRPr lang="de-DE" smtClean="0">
              <a:latin typeface="Times New Roman" pitchFamily="18" charset="0"/>
            </a:endParaRPr>
          </a:p>
        </p:txBody>
      </p:sp>
      <p:sp>
        <p:nvSpPr>
          <p:cNvPr id="12493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ea typeface="DejaVu Sans" charset="0"/>
              <a:cs typeface="DejaVu Sans" charset="0"/>
            </a:endParaRPr>
          </a:p>
        </p:txBody>
      </p:sp>
      <p:sp>
        <p:nvSpPr>
          <p:cNvPr id="124932" name="Rectangle 2"/>
          <p:cNvSpPr>
            <a:spLocks noGrp="1" noChangeArrowheads="1"/>
          </p:cNvSpPr>
          <p:nvPr>
            <p:ph type="body"/>
          </p:nvPr>
        </p:nvSpPr>
        <p:spPr>
          <a:xfrm>
            <a:off x="914400" y="4343400"/>
            <a:ext cx="5011738" cy="409733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18"/>
          <p:cNvSpPr>
            <a:spLocks noGrp="1" noChangeArrowheads="1"/>
          </p:cNvSpPr>
          <p:nvPr>
            <p:ph type="sldNum" sz="quarter" idx="5"/>
          </p:nvPr>
        </p:nvSpPr>
        <p:spPr>
          <a:noFill/>
        </p:spPr>
        <p:txBody>
          <a:bodyPr/>
          <a:lstStyle/>
          <a:p>
            <a:pPr>
              <a:buFont typeface="Times New Roman" pitchFamily="18" charset="0"/>
              <a:buNone/>
            </a:pPr>
            <a:fld id="{3E46A1B3-68AE-48A9-977E-3E3562698E94}" type="slidenum">
              <a:rPr lang="de-DE" smtClean="0">
                <a:latin typeface="Times New Roman" pitchFamily="18" charset="0"/>
              </a:rPr>
              <a:pPr>
                <a:buFont typeface="Times New Roman" pitchFamily="18" charset="0"/>
                <a:buNone/>
              </a:pPr>
              <a:t>81</a:t>
            </a:fld>
            <a:endParaRPr lang="de-DE" smtClean="0">
              <a:latin typeface="Times New Roman" pitchFamily="18" charset="0"/>
            </a:endParaRPr>
          </a:p>
        </p:txBody>
      </p:sp>
      <p:sp>
        <p:nvSpPr>
          <p:cNvPr id="12595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ea typeface="DejaVu Sans" charset="0"/>
              <a:cs typeface="DejaVu Sans" charset="0"/>
            </a:endParaRPr>
          </a:p>
        </p:txBody>
      </p:sp>
      <p:sp>
        <p:nvSpPr>
          <p:cNvPr id="125956" name="Rectangle 2"/>
          <p:cNvSpPr>
            <a:spLocks noGrp="1" noChangeArrowheads="1"/>
          </p:cNvSpPr>
          <p:nvPr>
            <p:ph type="body"/>
          </p:nvPr>
        </p:nvSpPr>
        <p:spPr>
          <a:xfrm>
            <a:off x="914400" y="4343400"/>
            <a:ext cx="5011738" cy="409733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AABF834C-91BF-4AA9-923D-FAA5880A7584}" type="slidenum">
              <a:rPr lang="en-US" smtClean="0"/>
              <a:pPr/>
              <a:t>82</a:t>
            </a:fld>
            <a:endParaRPr 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xfrm>
            <a:off x="914400" y="4343400"/>
            <a:ext cx="5029200" cy="4114800"/>
          </a:xfrm>
          <a:noFill/>
          <a:ln/>
        </p:spPr>
        <p:txBody>
          <a:bodyPr/>
          <a:lstStyle/>
          <a:p>
            <a:pPr eaLnBrk="1" hangingPunct="1"/>
            <a:r>
              <a:rPr lang="en-US" smtClean="0"/>
              <a:t>Crossover.avi</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600ACB05-F0A6-4E4D-958C-E1213714FF1D}" type="slidenum">
              <a:rPr lang="en-US" smtClean="0"/>
              <a:pPr/>
              <a:t>84</a:t>
            </a:fld>
            <a:endParaRPr 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xfrm>
            <a:off x="914400" y="4343400"/>
            <a:ext cx="5029200" cy="4114800"/>
          </a:xfrm>
          <a:noFill/>
          <a:ln/>
        </p:spPr>
        <p:txBody>
          <a:bodyPr/>
          <a:lstStyle/>
          <a:p>
            <a:pPr eaLnBrk="1" hangingPunct="1"/>
            <a:r>
              <a:rPr lang="en-US" smtClean="0"/>
              <a:t>Mutation.avi</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9093AC73-903A-4DD7-A533-0F8AAD45EECA}" type="slidenum">
              <a:rPr lang="en-US" smtClean="0"/>
              <a:pPr/>
              <a:t>85</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xfrm>
            <a:off x="914400" y="4343400"/>
            <a:ext cx="5029200" cy="4114800"/>
          </a:xfrm>
          <a:noFill/>
          <a:ln/>
        </p:spPr>
        <p:txBody>
          <a:bodyPr/>
          <a:lstStyle/>
          <a:p>
            <a:pPr eaLnBrk="1" hangingPunct="1"/>
            <a:r>
              <a:rPr lang="en-US" smtClean="0"/>
              <a:t>BBB3666 (converted to BMP from eps)</a:t>
            </a:r>
          </a:p>
          <a:p>
            <a:pPr eaLnBrk="1" hangingPunct="1"/>
            <a:r>
              <a:rPr lang="en-US" smtClean="0"/>
              <a:t>The following were cut as parameter subpoints so that the text fit on a slide</a:t>
            </a:r>
          </a:p>
          <a:p>
            <a:pPr lvl="1" algn="just" eaLnBrk="1" hangingPunct="1"/>
            <a:r>
              <a:rPr lang="en-US" b="1" smtClean="0">
                <a:latin typeface="Times" pitchFamily="18" charset="0"/>
                <a:cs typeface="Times New Roman" pitchFamily="18" charset="0"/>
              </a:rPr>
              <a:t>population size</a:t>
            </a:r>
          </a:p>
          <a:p>
            <a:pPr lvl="1" algn="just" eaLnBrk="1" hangingPunct="1"/>
            <a:r>
              <a:rPr lang="en-US" b="1" smtClean="0">
                <a:latin typeface="Times" pitchFamily="18" charset="0"/>
                <a:cs typeface="Times New Roman" pitchFamily="18" charset="0"/>
              </a:rPr>
              <a:t>number of generations</a:t>
            </a:r>
          </a:p>
          <a:p>
            <a:pPr lvl="1" eaLnBrk="1" hangingPunct="1"/>
            <a:r>
              <a:rPr lang="en-US" b="1" smtClean="0">
                <a:latin typeface="Times" pitchFamily="18" charset="0"/>
                <a:cs typeface="Times New Roman" pitchFamily="18" charset="0"/>
              </a:rPr>
              <a:t>minor parameters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802FBFB1-184F-4C1C-8F13-6C871A60E9C7}" type="slidenum">
              <a:rPr lang="en-US" smtClean="0"/>
              <a:pPr/>
              <a:t>89</a:t>
            </a:fld>
            <a:endParaRPr lang="en-U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914400" y="4343400"/>
            <a:ext cx="5029200" cy="4114800"/>
          </a:xfrm>
          <a:noFill/>
          <a:ln/>
        </p:spPr>
        <p:txBody>
          <a:bodyPr/>
          <a:lstStyle/>
          <a:p>
            <a:pPr eaLnBrk="1" hangingPunct="1"/>
            <a:r>
              <a:rPr lang="en-US" smtClean="0"/>
              <a:t>BBB3663 was broken into 4 components and converted to BMP files for the incremental unveiling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F4B7567-C929-4A13-8C9C-9DE485C32EC8}" type="slidenum">
              <a:rPr lang="en-US" smtClean="0"/>
              <a:pPr/>
              <a:t>90</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xfrm>
            <a:off x="914400" y="4343400"/>
            <a:ext cx="5029200" cy="4114800"/>
          </a:xfrm>
          <a:noFill/>
          <a:ln/>
        </p:spPr>
        <p:txBody>
          <a:bodyPr/>
          <a:lstStyle/>
          <a:p>
            <a:pPr eaLnBrk="1" hangingPunct="1"/>
            <a:r>
              <a:rPr lang="en-US" smtClean="0"/>
              <a:t>BBB3662 was broken up into 4 indidual BMP files from the original eps file to satisfy display constraings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B081CD53-751C-45FF-915F-ED05437E1B9C}" type="slidenum">
              <a:rPr lang="en-US" smtClean="0"/>
              <a:pPr/>
              <a:t>48</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14400" y="4343400"/>
            <a:ext cx="5029200" cy="4114800"/>
          </a:xfrm>
          <a:noFill/>
          <a:ln/>
        </p:spPr>
        <p:txBody>
          <a:bodyPr/>
          <a:lstStyle/>
          <a:p>
            <a:pPr eaLnBrk="1" hangingPunct="1"/>
            <a:r>
              <a:rPr lang="en-US" smtClean="0"/>
              <a:t> BBB4003</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AD651165-7CC0-4438-826E-1E38668B1104}" type="slidenum">
              <a:rPr lang="en-US" smtClean="0"/>
              <a:pPr/>
              <a:t>91</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14400" y="4343400"/>
            <a:ext cx="5029200" cy="4114800"/>
          </a:xfrm>
          <a:noFill/>
          <a:ln/>
        </p:spPr>
        <p:txBody>
          <a:bodyPr/>
          <a:lstStyle/>
          <a:p>
            <a:pPr eaLnBrk="1" hangingPunct="1"/>
            <a:r>
              <a:rPr lang="en-US" smtClean="0"/>
              <a:t>BBB3664 was broken up into 4 indidual BMP files from the original eps file to satisfy display constraings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8"/>
          <p:cNvSpPr>
            <a:spLocks noGrp="1" noChangeArrowheads="1"/>
          </p:cNvSpPr>
          <p:nvPr>
            <p:ph type="sldNum" sz="quarter" idx="5"/>
          </p:nvPr>
        </p:nvSpPr>
        <p:spPr>
          <a:noFill/>
        </p:spPr>
        <p:txBody>
          <a:bodyPr/>
          <a:lstStyle/>
          <a:p>
            <a:pPr>
              <a:buFont typeface="Times New Roman" pitchFamily="18" charset="0"/>
              <a:buNone/>
            </a:pPr>
            <a:fld id="{492427E5-F661-4515-8007-0938B08D4032}" type="slidenum">
              <a:rPr lang="de-DE" smtClean="0">
                <a:latin typeface="Times New Roman" pitchFamily="18" charset="0"/>
              </a:rPr>
              <a:pPr>
                <a:buFont typeface="Times New Roman" pitchFamily="18" charset="0"/>
                <a:buNone/>
              </a:pPr>
              <a:t>52</a:t>
            </a:fld>
            <a:endParaRPr lang="de-DE" smtClean="0">
              <a:latin typeface="Times New Roman" pitchFamily="18" charset="0"/>
            </a:endParaRPr>
          </a:p>
        </p:txBody>
      </p:sp>
      <p:sp>
        <p:nvSpPr>
          <p:cNvPr id="11469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ea typeface="DejaVu Sans" charset="0"/>
              <a:cs typeface="DejaVu Sans" charset="0"/>
            </a:endParaRPr>
          </a:p>
        </p:txBody>
      </p:sp>
      <p:sp>
        <p:nvSpPr>
          <p:cNvPr id="114692" name="Rectangle 2"/>
          <p:cNvSpPr>
            <a:spLocks noGrp="1" noChangeArrowheads="1"/>
          </p:cNvSpPr>
          <p:nvPr>
            <p:ph type="body"/>
          </p:nvPr>
        </p:nvSpPr>
        <p:spPr>
          <a:xfrm>
            <a:off x="914400" y="4343400"/>
            <a:ext cx="5011738" cy="409733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18"/>
          <p:cNvSpPr>
            <a:spLocks noGrp="1" noChangeArrowheads="1"/>
          </p:cNvSpPr>
          <p:nvPr>
            <p:ph type="sldNum" sz="quarter" idx="5"/>
          </p:nvPr>
        </p:nvSpPr>
        <p:spPr>
          <a:noFill/>
        </p:spPr>
        <p:txBody>
          <a:bodyPr/>
          <a:lstStyle/>
          <a:p>
            <a:pPr>
              <a:buFont typeface="Times New Roman" pitchFamily="18" charset="0"/>
              <a:buNone/>
            </a:pPr>
            <a:fld id="{9F4FBE53-1E5E-4711-A60A-A4D3CFB96B51}" type="slidenum">
              <a:rPr lang="de-DE" smtClean="0">
                <a:latin typeface="Times New Roman" pitchFamily="18" charset="0"/>
              </a:rPr>
              <a:pPr>
                <a:buFont typeface="Times New Roman" pitchFamily="18" charset="0"/>
                <a:buNone/>
              </a:pPr>
              <a:t>53</a:t>
            </a:fld>
            <a:endParaRPr lang="de-DE" smtClean="0">
              <a:latin typeface="Times New Roman" pitchFamily="18" charset="0"/>
            </a:endParaRPr>
          </a:p>
        </p:txBody>
      </p:sp>
      <p:sp>
        <p:nvSpPr>
          <p:cNvPr id="11571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ea typeface="DejaVu Sans" charset="0"/>
              <a:cs typeface="DejaVu Sans" charset="0"/>
            </a:endParaRPr>
          </a:p>
        </p:txBody>
      </p:sp>
      <p:sp>
        <p:nvSpPr>
          <p:cNvPr id="115716" name="Rectangle 2"/>
          <p:cNvSpPr>
            <a:spLocks noGrp="1" noChangeArrowheads="1"/>
          </p:cNvSpPr>
          <p:nvPr>
            <p:ph type="body"/>
          </p:nvPr>
        </p:nvSpPr>
        <p:spPr>
          <a:xfrm>
            <a:off x="914400" y="4343400"/>
            <a:ext cx="5011738" cy="409733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21F11DF-8DC3-420D-A202-0AC1FFD0F918}" type="slidenum">
              <a:rPr lang="en-US" smtClean="0"/>
              <a:pPr/>
              <a:t>54</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914400" y="4343400"/>
            <a:ext cx="5029200" cy="4114800"/>
          </a:xfrm>
          <a:noFill/>
          <a:ln/>
        </p:spPr>
        <p:txBody>
          <a:bodyPr/>
          <a:lstStyle/>
          <a:p>
            <a:pPr eaLnBrk="1" hangingPunct="1"/>
            <a:r>
              <a:rPr lang="en-US" smtClean="0"/>
              <a:t>BBB121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8"/>
          <p:cNvSpPr>
            <a:spLocks noGrp="1" noChangeArrowheads="1"/>
          </p:cNvSpPr>
          <p:nvPr>
            <p:ph type="sldNum" sz="quarter" idx="5"/>
          </p:nvPr>
        </p:nvSpPr>
        <p:spPr>
          <a:noFill/>
        </p:spPr>
        <p:txBody>
          <a:bodyPr/>
          <a:lstStyle/>
          <a:p>
            <a:pPr>
              <a:buFont typeface="Times New Roman" pitchFamily="18" charset="0"/>
              <a:buNone/>
            </a:pPr>
            <a:fld id="{4B30CB6C-F11F-4AE1-9BAF-79A687DC93A2}" type="slidenum">
              <a:rPr lang="de-DE" smtClean="0">
                <a:latin typeface="Times New Roman" pitchFamily="18" charset="0"/>
              </a:rPr>
              <a:pPr>
                <a:buFont typeface="Times New Roman" pitchFamily="18" charset="0"/>
                <a:buNone/>
              </a:pPr>
              <a:t>61</a:t>
            </a:fld>
            <a:endParaRPr lang="de-DE" smtClean="0">
              <a:latin typeface="Times New Roman" pitchFamily="18" charset="0"/>
            </a:endParaRPr>
          </a:p>
        </p:txBody>
      </p:sp>
      <p:sp>
        <p:nvSpPr>
          <p:cNvPr id="11776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ea typeface="DejaVu Sans" charset="0"/>
              <a:cs typeface="DejaVu Sans" charset="0"/>
            </a:endParaRPr>
          </a:p>
        </p:txBody>
      </p:sp>
      <p:sp>
        <p:nvSpPr>
          <p:cNvPr id="117764" name="Rectangle 2"/>
          <p:cNvSpPr>
            <a:spLocks noGrp="1" noChangeArrowheads="1"/>
          </p:cNvSpPr>
          <p:nvPr>
            <p:ph type="body"/>
          </p:nvPr>
        </p:nvSpPr>
        <p:spPr>
          <a:xfrm>
            <a:off x="914400" y="4343400"/>
            <a:ext cx="5011738" cy="409733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14C7FFE2-02D1-42BC-822C-C7E3CF5C0649}" type="slidenum">
              <a:rPr lang="en-US" smtClean="0"/>
              <a:pPr/>
              <a:t>68</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914400" y="4343400"/>
            <a:ext cx="5029200" cy="4114800"/>
          </a:xfrm>
          <a:noFill/>
          <a:ln/>
        </p:spPr>
        <p:txBody>
          <a:bodyPr/>
          <a:lstStyle/>
          <a:p>
            <a:pPr eaLnBrk="1" hangingPunct="1"/>
            <a:r>
              <a:rPr lang="en-US" smtClean="0"/>
              <a:t>Creation.avi (creation.gif converted to AVI movie file)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8"/>
          <p:cNvSpPr>
            <a:spLocks noGrp="1" noChangeArrowheads="1"/>
          </p:cNvSpPr>
          <p:nvPr>
            <p:ph type="sldNum" sz="quarter" idx="5"/>
          </p:nvPr>
        </p:nvSpPr>
        <p:spPr>
          <a:noFill/>
        </p:spPr>
        <p:txBody>
          <a:bodyPr/>
          <a:lstStyle/>
          <a:p>
            <a:pPr>
              <a:buFont typeface="Times New Roman" pitchFamily="18" charset="0"/>
              <a:buNone/>
            </a:pPr>
            <a:fld id="{5E46C41B-BA6A-4E03-AE7A-03226E2FD6CE}" type="slidenum">
              <a:rPr lang="de-DE" smtClean="0">
                <a:latin typeface="Times New Roman" pitchFamily="18" charset="0"/>
              </a:rPr>
              <a:pPr>
                <a:buFont typeface="Times New Roman" pitchFamily="18" charset="0"/>
                <a:buNone/>
              </a:pPr>
              <a:t>69</a:t>
            </a:fld>
            <a:endParaRPr lang="de-DE" smtClean="0">
              <a:latin typeface="Times New Roman" pitchFamily="18" charset="0"/>
            </a:endParaRPr>
          </a:p>
        </p:txBody>
      </p:sp>
      <p:sp>
        <p:nvSpPr>
          <p:cNvPr id="11981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ea typeface="DejaVu Sans" charset="0"/>
              <a:cs typeface="DejaVu Sans" charset="0"/>
            </a:endParaRPr>
          </a:p>
        </p:txBody>
      </p:sp>
      <p:sp>
        <p:nvSpPr>
          <p:cNvPr id="119812" name="Rectangle 2"/>
          <p:cNvSpPr>
            <a:spLocks noGrp="1" noChangeArrowheads="1"/>
          </p:cNvSpPr>
          <p:nvPr>
            <p:ph type="body"/>
          </p:nvPr>
        </p:nvSpPr>
        <p:spPr>
          <a:xfrm>
            <a:off x="914400" y="4343400"/>
            <a:ext cx="5011738" cy="409733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8"/>
          <p:cNvSpPr>
            <a:spLocks noGrp="1" noChangeArrowheads="1"/>
          </p:cNvSpPr>
          <p:nvPr>
            <p:ph type="sldNum" sz="quarter" idx="5"/>
          </p:nvPr>
        </p:nvSpPr>
        <p:spPr>
          <a:noFill/>
        </p:spPr>
        <p:txBody>
          <a:bodyPr/>
          <a:lstStyle/>
          <a:p>
            <a:pPr>
              <a:buFont typeface="Times New Roman" pitchFamily="18" charset="0"/>
              <a:buNone/>
            </a:pPr>
            <a:fld id="{57E1CDAC-EC52-42B3-81D9-CEB377D58BAB}" type="slidenum">
              <a:rPr lang="de-DE" smtClean="0">
                <a:latin typeface="Times New Roman" pitchFamily="18" charset="0"/>
              </a:rPr>
              <a:pPr>
                <a:buFont typeface="Times New Roman" pitchFamily="18" charset="0"/>
                <a:buNone/>
              </a:pPr>
              <a:t>70</a:t>
            </a:fld>
            <a:endParaRPr lang="de-DE" smtClean="0">
              <a:latin typeface="Times New Roman" pitchFamily="18" charset="0"/>
            </a:endParaRPr>
          </a:p>
        </p:txBody>
      </p:sp>
      <p:sp>
        <p:nvSpPr>
          <p:cNvPr id="12083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ea typeface="DejaVu Sans" charset="0"/>
              <a:cs typeface="DejaVu Sans" charset="0"/>
            </a:endParaRPr>
          </a:p>
        </p:txBody>
      </p:sp>
      <p:sp>
        <p:nvSpPr>
          <p:cNvPr id="120836" name="Rectangle 2"/>
          <p:cNvSpPr>
            <a:spLocks noGrp="1" noChangeArrowheads="1"/>
          </p:cNvSpPr>
          <p:nvPr>
            <p:ph type="body"/>
          </p:nvPr>
        </p:nvSpPr>
        <p:spPr>
          <a:xfrm>
            <a:off x="914400" y="4343400"/>
            <a:ext cx="5011738" cy="4097338"/>
          </a:xfrm>
          <a:noFill/>
          <a:ln/>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US"/>
          </a:p>
        </p:txBody>
      </p:sp>
      <p:sp>
        <p:nvSpPr>
          <p:cNvPr id="34819"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3482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p:cNvSpPr>
            <a:spLocks noGrp="1" noChangeArrowheads="1"/>
          </p:cNvSpPr>
          <p:nvPr>
            <p:ph type="dt" sz="half" idx="10"/>
          </p:nvPr>
        </p:nvSpPr>
        <p:spPr/>
        <p:txBody>
          <a:bodyPr/>
          <a:lstStyle>
            <a:lvl1pPr>
              <a:defRPr/>
            </a:lvl1pPr>
          </a:lstStyle>
          <a:p>
            <a:pPr>
              <a:defRPr/>
            </a:pPr>
            <a:endParaRPr lang="en-US" altLang="en-US"/>
          </a:p>
        </p:txBody>
      </p:sp>
      <p:sp>
        <p:nvSpPr>
          <p:cNvPr id="39" name="Rectangle 6"/>
          <p:cNvSpPr>
            <a:spLocks noGrp="1" noChangeArrowheads="1"/>
          </p:cNvSpPr>
          <p:nvPr>
            <p:ph type="ftr" sz="quarter" idx="11"/>
          </p:nvPr>
        </p:nvSpPr>
        <p:spPr/>
        <p:txBody>
          <a:bodyPr/>
          <a:lstStyle>
            <a:lvl1pPr>
              <a:defRPr/>
            </a:lvl1pPr>
          </a:lstStyle>
          <a:p>
            <a:pPr>
              <a:defRPr/>
            </a:pPr>
            <a:endParaRPr lang="en-US" altLang="en-US"/>
          </a:p>
        </p:txBody>
      </p:sp>
      <p:sp>
        <p:nvSpPr>
          <p:cNvPr id="40" name="Rectangle 7"/>
          <p:cNvSpPr>
            <a:spLocks noGrp="1" noChangeArrowheads="1"/>
          </p:cNvSpPr>
          <p:nvPr>
            <p:ph type="sldNum" sz="quarter" idx="12"/>
          </p:nvPr>
        </p:nvSpPr>
        <p:spPr/>
        <p:txBody>
          <a:bodyPr/>
          <a:lstStyle>
            <a:lvl1pPr>
              <a:defRPr/>
            </a:lvl1pPr>
          </a:lstStyle>
          <a:p>
            <a:pPr>
              <a:defRPr/>
            </a:pPr>
            <a:fld id="{31A890A0-1B3A-45B2-8702-8974F1BC52D6}"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4FE4D2FB-D065-4589-BA65-92EC5198B9CC}"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BF260963-3806-41FB-979D-27D606A12B99}"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BBDCE566-756F-40EC-A502-E4D2404E9678}"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8229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4000500"/>
            <a:ext cx="8229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A4595E98-19AD-4177-8A89-A5C65824CBEB}"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lstStyle/>
          <a:p>
            <a:pPr lvl="0"/>
            <a:endParaRPr 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81526308-B4D9-4760-B1FE-EAC7CFC47894}" type="slidenum">
              <a:rPr lang="en-US" altLang="en-US"/>
              <a:pPr>
                <a:defRPr/>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8229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000500"/>
            <a:ext cx="8229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933926FF-94C6-423A-904B-4DD204C46E79}" type="slidenum">
              <a:rPr lang="en-US" altLang="en-US"/>
              <a:pPr>
                <a:defRPr/>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379413"/>
            <a:ext cx="7753350" cy="11239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2057400"/>
            <a:ext cx="3800475" cy="4095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8675" y="2057400"/>
            <a:ext cx="3800475" cy="4095750"/>
          </a:xfrm>
        </p:spPr>
        <p:txBody>
          <a:bodyPr/>
          <a:lstStyle/>
          <a:p>
            <a:pPr lvl="0"/>
            <a:endParaRPr lang="en-US" noProof="0" smtClean="0"/>
          </a:p>
        </p:txBody>
      </p:sp>
      <p:sp>
        <p:nvSpPr>
          <p:cNvPr id="5" name="Rectangle 8"/>
          <p:cNvSpPr>
            <a:spLocks noGrp="1" noChangeArrowheads="1"/>
          </p:cNvSpPr>
          <p:nvPr>
            <p:ph type="dt" idx="10"/>
          </p:nvPr>
        </p:nvSpPr>
        <p:spPr/>
        <p:txBody>
          <a:bodyPr/>
          <a:lstStyle>
            <a:lvl1pPr>
              <a:defRPr/>
            </a:lvl1pPr>
          </a:lstStyle>
          <a:p>
            <a:pPr>
              <a:defRPr/>
            </a:pPr>
            <a:endParaRPr lang="de-DE"/>
          </a:p>
        </p:txBody>
      </p:sp>
      <p:sp>
        <p:nvSpPr>
          <p:cNvPr id="6" name="Rectangle 9"/>
          <p:cNvSpPr>
            <a:spLocks noGrp="1" noChangeArrowheads="1"/>
          </p:cNvSpPr>
          <p:nvPr>
            <p:ph type="ftr" idx="11"/>
          </p:nvPr>
        </p:nvSpPr>
        <p:spPr/>
        <p:txBody>
          <a:bodyPr/>
          <a:lstStyle>
            <a:lvl1pPr>
              <a:defRPr/>
            </a:lvl1pPr>
          </a:lstStyle>
          <a:p>
            <a:pPr>
              <a:defRPr/>
            </a:pPr>
            <a:endParaRPr lang="de-DE"/>
          </a:p>
        </p:txBody>
      </p:sp>
      <p:sp>
        <p:nvSpPr>
          <p:cNvPr id="7" name="Rectangle 10"/>
          <p:cNvSpPr>
            <a:spLocks noGrp="1" noChangeArrowheads="1"/>
          </p:cNvSpPr>
          <p:nvPr>
            <p:ph type="sldNum" idx="12"/>
          </p:nvPr>
        </p:nvSpPr>
        <p:spPr/>
        <p:txBody>
          <a:bodyPr/>
          <a:lstStyle>
            <a:lvl1pPr>
              <a:defRPr/>
            </a:lvl1pPr>
          </a:lstStyle>
          <a:p>
            <a:pPr>
              <a:defRPr/>
            </a:pPr>
            <a:fld id="{985A040F-BE98-417D-A8D6-FC976018427F}" type="slidenum">
              <a:rPr lang="de-DE"/>
              <a:pPr>
                <a:defRPr/>
              </a:pPr>
              <a:t>‹#›</a:t>
            </a:fld>
            <a:endParaRPr lang="de-D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7813"/>
            <a:ext cx="8229600" cy="5853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450D2E0D-2B4B-4E46-93AC-7B2723D63A54}"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DB53CE20-A054-49AD-AFD8-44B619477ABC}"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CF63E9FF-DAD0-4EDE-A220-8E7ADE5C259B}"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43FD4E8F-4A7E-4055-9AD3-ABE49461B605}"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186B5D7E-DEEB-4E9A-9C73-27F6DBA69EB8}"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4FB81EEC-2F62-4959-8EC2-335AB9F003BF}"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CA065A62-390C-47EA-AB99-26159F895FE3}"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BE89CE59-050B-4979-9EAA-590B6276F8DF}"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F8CC124F-90C8-4768-BD99-76C122CEDCB9}"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en-US"/>
          </a:p>
        </p:txBody>
      </p:sp>
      <p:sp>
        <p:nvSpPr>
          <p:cNvPr id="16387"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6388"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379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altLang="en-US"/>
          </a:p>
        </p:txBody>
      </p:sp>
      <p:sp>
        <p:nvSpPr>
          <p:cNvPr id="3379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ltLang="en-US"/>
          </a:p>
        </p:txBody>
      </p:sp>
      <p:sp>
        <p:nvSpPr>
          <p:cNvPr id="3379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666F32C3-2639-4E73-97E3-8395B9FE8EEA}" type="slidenum">
              <a:rPr lang="en-US" altLang="en-US"/>
              <a:pPr>
                <a:defRPr/>
              </a:pPr>
              <a:t>‹#›</a:t>
            </a:fld>
            <a:endParaRPr lang="en-US" altLang="en-US"/>
          </a:p>
        </p:txBody>
      </p:sp>
      <p:grpSp>
        <p:nvGrpSpPr>
          <p:cNvPr id="16392" name="Group 8"/>
          <p:cNvGrpSpPr>
            <a:grpSpLocks/>
          </p:cNvGrpSpPr>
          <p:nvPr/>
        </p:nvGrpSpPr>
        <p:grpSpPr bwMode="auto">
          <a:xfrm>
            <a:off x="8153400" y="152400"/>
            <a:ext cx="792163" cy="1295400"/>
            <a:chOff x="5136" y="960"/>
            <a:chExt cx="528" cy="864"/>
          </a:xfrm>
        </p:grpSpPr>
        <p:sp>
          <p:nvSpPr>
            <p:cNvPr id="3380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US"/>
            </a:p>
          </p:txBody>
        </p:sp>
        <p:sp>
          <p:nvSpPr>
            <p:cNvPr id="33802"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US"/>
            </a:p>
          </p:txBody>
        </p:sp>
        <p:sp>
          <p:nvSpPr>
            <p:cNvPr id="33803" name="Oval 11"/>
            <p:cNvSpPr>
              <a:spLocks noChangeArrowheads="1"/>
            </p:cNvSpPr>
            <p:nvPr/>
          </p:nvSpPr>
          <p:spPr bwMode="auto">
            <a:xfrm>
              <a:off x="5360" y="960"/>
              <a:ext cx="76" cy="80"/>
            </a:xfrm>
            <a:prstGeom prst="ellipse">
              <a:avLst/>
            </a:prstGeom>
            <a:solidFill>
              <a:schemeClr val="tx2"/>
            </a:solidFill>
            <a:ln w="9525">
              <a:noFill/>
              <a:round/>
              <a:headEnd/>
              <a:tailEnd/>
            </a:ln>
            <a:effectLst/>
          </p:spPr>
          <p:txBody>
            <a:bodyPr wrap="none" anchor="ctr"/>
            <a:lstStyle/>
            <a:p>
              <a:pPr>
                <a:defRPr/>
              </a:pPr>
              <a:endParaRPr lang="en-US"/>
            </a:p>
          </p:txBody>
        </p:sp>
        <p:sp>
          <p:nvSpPr>
            <p:cNvPr id="33804" name="Oval 12"/>
            <p:cNvSpPr>
              <a:spLocks noChangeArrowheads="1"/>
            </p:cNvSpPr>
            <p:nvPr/>
          </p:nvSpPr>
          <p:spPr bwMode="auto">
            <a:xfrm>
              <a:off x="5136" y="1072"/>
              <a:ext cx="80" cy="77"/>
            </a:xfrm>
            <a:prstGeom prst="ellipse">
              <a:avLst/>
            </a:prstGeom>
            <a:solidFill>
              <a:schemeClr val="tx2"/>
            </a:solidFill>
            <a:ln w="9525">
              <a:noFill/>
              <a:round/>
              <a:headEnd/>
              <a:tailEnd/>
            </a:ln>
            <a:effectLst/>
          </p:spPr>
          <p:txBody>
            <a:bodyPr wrap="none" anchor="ctr"/>
            <a:lstStyle/>
            <a:p>
              <a:pPr>
                <a:defRPr/>
              </a:pPr>
              <a:endParaRPr lang="en-US"/>
            </a:p>
          </p:txBody>
        </p:sp>
        <p:sp>
          <p:nvSpPr>
            <p:cNvPr id="33805" name="Oval 13"/>
            <p:cNvSpPr>
              <a:spLocks noChangeArrowheads="1"/>
            </p:cNvSpPr>
            <p:nvPr/>
          </p:nvSpPr>
          <p:spPr bwMode="auto">
            <a:xfrm>
              <a:off x="5248" y="1072"/>
              <a:ext cx="79" cy="77"/>
            </a:xfrm>
            <a:prstGeom prst="ellipse">
              <a:avLst/>
            </a:prstGeom>
            <a:solidFill>
              <a:schemeClr val="tx2"/>
            </a:solidFill>
            <a:ln w="9525">
              <a:noFill/>
              <a:round/>
              <a:headEnd/>
              <a:tailEnd/>
            </a:ln>
            <a:effectLst/>
          </p:spPr>
          <p:txBody>
            <a:bodyPr wrap="none" anchor="ctr"/>
            <a:lstStyle/>
            <a:p>
              <a:pPr>
                <a:defRPr/>
              </a:pPr>
              <a:endParaRPr lang="en-US"/>
            </a:p>
          </p:txBody>
        </p:sp>
        <p:sp>
          <p:nvSpPr>
            <p:cNvPr id="33806" name="Oval 14"/>
            <p:cNvSpPr>
              <a:spLocks noChangeArrowheads="1"/>
            </p:cNvSpPr>
            <p:nvPr/>
          </p:nvSpPr>
          <p:spPr bwMode="auto">
            <a:xfrm>
              <a:off x="5360" y="1072"/>
              <a:ext cx="76" cy="77"/>
            </a:xfrm>
            <a:prstGeom prst="ellipse">
              <a:avLst/>
            </a:prstGeom>
            <a:solidFill>
              <a:schemeClr val="tx2"/>
            </a:solidFill>
            <a:ln w="9525">
              <a:noFill/>
              <a:round/>
              <a:headEnd/>
              <a:tailEnd/>
            </a:ln>
            <a:effectLst/>
          </p:spPr>
          <p:txBody>
            <a:bodyPr wrap="none" anchor="ctr"/>
            <a:lstStyle/>
            <a:p>
              <a:pPr>
                <a:defRPr/>
              </a:pPr>
              <a:endParaRPr lang="en-US"/>
            </a:p>
          </p:txBody>
        </p:sp>
        <p:sp>
          <p:nvSpPr>
            <p:cNvPr id="33807" name="Oval 15"/>
            <p:cNvSpPr>
              <a:spLocks noChangeArrowheads="1"/>
            </p:cNvSpPr>
            <p:nvPr/>
          </p:nvSpPr>
          <p:spPr bwMode="auto">
            <a:xfrm>
              <a:off x="5472" y="1072"/>
              <a:ext cx="73" cy="77"/>
            </a:xfrm>
            <a:prstGeom prst="ellipse">
              <a:avLst/>
            </a:prstGeom>
            <a:solidFill>
              <a:schemeClr val="accent2"/>
            </a:solidFill>
            <a:ln w="9525">
              <a:noFill/>
              <a:round/>
              <a:headEnd/>
              <a:tailEnd/>
            </a:ln>
            <a:effectLst/>
          </p:spPr>
          <p:txBody>
            <a:bodyPr wrap="none" anchor="ctr"/>
            <a:lstStyle/>
            <a:p>
              <a:pPr>
                <a:defRPr/>
              </a:pPr>
              <a:endParaRPr lang="en-US"/>
            </a:p>
          </p:txBody>
        </p:sp>
        <p:sp>
          <p:nvSpPr>
            <p:cNvPr id="33808" name="Oval 16"/>
            <p:cNvSpPr>
              <a:spLocks noChangeArrowheads="1"/>
            </p:cNvSpPr>
            <p:nvPr/>
          </p:nvSpPr>
          <p:spPr bwMode="auto">
            <a:xfrm>
              <a:off x="5136" y="1184"/>
              <a:ext cx="80" cy="73"/>
            </a:xfrm>
            <a:prstGeom prst="ellipse">
              <a:avLst/>
            </a:prstGeom>
            <a:solidFill>
              <a:schemeClr val="tx2"/>
            </a:solidFill>
            <a:ln w="9525">
              <a:noFill/>
              <a:round/>
              <a:headEnd/>
              <a:tailEnd/>
            </a:ln>
            <a:effectLst/>
          </p:spPr>
          <p:txBody>
            <a:bodyPr wrap="none" anchor="ctr"/>
            <a:lstStyle/>
            <a:p>
              <a:pPr>
                <a:defRPr/>
              </a:pPr>
              <a:endParaRPr lang="en-US"/>
            </a:p>
          </p:txBody>
        </p:sp>
        <p:sp>
          <p:nvSpPr>
            <p:cNvPr id="33809" name="Oval 17"/>
            <p:cNvSpPr>
              <a:spLocks noChangeArrowheads="1"/>
            </p:cNvSpPr>
            <p:nvPr/>
          </p:nvSpPr>
          <p:spPr bwMode="auto">
            <a:xfrm>
              <a:off x="5248" y="1184"/>
              <a:ext cx="79" cy="73"/>
            </a:xfrm>
            <a:prstGeom prst="ellipse">
              <a:avLst/>
            </a:prstGeom>
            <a:solidFill>
              <a:schemeClr val="tx2"/>
            </a:solidFill>
            <a:ln w="9525">
              <a:noFill/>
              <a:round/>
              <a:headEnd/>
              <a:tailEnd/>
            </a:ln>
            <a:effectLst/>
          </p:spPr>
          <p:txBody>
            <a:bodyPr wrap="none" anchor="ctr"/>
            <a:lstStyle/>
            <a:p>
              <a:pPr>
                <a:defRPr/>
              </a:pPr>
              <a:endParaRPr lang="en-US"/>
            </a:p>
          </p:txBody>
        </p:sp>
        <p:sp>
          <p:nvSpPr>
            <p:cNvPr id="33810" name="Oval 18"/>
            <p:cNvSpPr>
              <a:spLocks noChangeArrowheads="1"/>
            </p:cNvSpPr>
            <p:nvPr/>
          </p:nvSpPr>
          <p:spPr bwMode="auto">
            <a:xfrm>
              <a:off x="5360" y="1184"/>
              <a:ext cx="76" cy="73"/>
            </a:xfrm>
            <a:prstGeom prst="ellipse">
              <a:avLst/>
            </a:prstGeom>
            <a:solidFill>
              <a:schemeClr val="accent2"/>
            </a:solidFill>
            <a:ln w="9525">
              <a:noFill/>
              <a:round/>
              <a:headEnd/>
              <a:tailEnd/>
            </a:ln>
            <a:effectLst/>
          </p:spPr>
          <p:txBody>
            <a:bodyPr wrap="none" anchor="ctr"/>
            <a:lstStyle/>
            <a:p>
              <a:pPr>
                <a:defRPr/>
              </a:pPr>
              <a:endParaRPr lang="en-US"/>
            </a:p>
          </p:txBody>
        </p:sp>
        <p:sp>
          <p:nvSpPr>
            <p:cNvPr id="33811" name="Oval 19"/>
            <p:cNvSpPr>
              <a:spLocks noChangeArrowheads="1"/>
            </p:cNvSpPr>
            <p:nvPr/>
          </p:nvSpPr>
          <p:spPr bwMode="auto">
            <a:xfrm>
              <a:off x="5472" y="1184"/>
              <a:ext cx="73" cy="73"/>
            </a:xfrm>
            <a:prstGeom prst="ellipse">
              <a:avLst/>
            </a:prstGeom>
            <a:solidFill>
              <a:schemeClr val="accent2"/>
            </a:solidFill>
            <a:ln w="9525">
              <a:noFill/>
              <a:round/>
              <a:headEnd/>
              <a:tailEnd/>
            </a:ln>
            <a:effectLst/>
          </p:spPr>
          <p:txBody>
            <a:bodyPr wrap="none" anchor="ctr"/>
            <a:lstStyle/>
            <a:p>
              <a:pPr>
                <a:defRPr/>
              </a:pPr>
              <a:endParaRPr lang="en-US"/>
            </a:p>
          </p:txBody>
        </p:sp>
        <p:sp>
          <p:nvSpPr>
            <p:cNvPr id="33812" name="Oval 20"/>
            <p:cNvSpPr>
              <a:spLocks noChangeArrowheads="1"/>
            </p:cNvSpPr>
            <p:nvPr/>
          </p:nvSpPr>
          <p:spPr bwMode="auto">
            <a:xfrm>
              <a:off x="5584" y="1184"/>
              <a:ext cx="80" cy="73"/>
            </a:xfrm>
            <a:prstGeom prst="ellipse">
              <a:avLst/>
            </a:prstGeom>
            <a:solidFill>
              <a:schemeClr val="accent1"/>
            </a:solidFill>
            <a:ln w="9525">
              <a:noFill/>
              <a:round/>
              <a:headEnd/>
              <a:tailEnd/>
            </a:ln>
            <a:effectLst/>
          </p:spPr>
          <p:txBody>
            <a:bodyPr wrap="none" anchor="ctr"/>
            <a:lstStyle/>
            <a:p>
              <a:pPr>
                <a:defRPr/>
              </a:pPr>
              <a:endParaRPr lang="en-US"/>
            </a:p>
          </p:txBody>
        </p:sp>
        <p:sp>
          <p:nvSpPr>
            <p:cNvPr id="3381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US"/>
            </a:p>
          </p:txBody>
        </p:sp>
        <p:sp>
          <p:nvSpPr>
            <p:cNvPr id="33814"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3815" name="Oval 23"/>
            <p:cNvSpPr>
              <a:spLocks noChangeArrowheads="1"/>
            </p:cNvSpPr>
            <p:nvPr/>
          </p:nvSpPr>
          <p:spPr bwMode="auto">
            <a:xfrm>
              <a:off x="5360" y="1296"/>
              <a:ext cx="76"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3816" name="Oval 24"/>
            <p:cNvSpPr>
              <a:spLocks noChangeArrowheads="1"/>
            </p:cNvSpPr>
            <p:nvPr/>
          </p:nvSpPr>
          <p:spPr bwMode="auto">
            <a:xfrm>
              <a:off x="5472" y="1296"/>
              <a:ext cx="73"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381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3818"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3819" name="Oval 27"/>
            <p:cNvSpPr>
              <a:spLocks noChangeArrowheads="1"/>
            </p:cNvSpPr>
            <p:nvPr/>
          </p:nvSpPr>
          <p:spPr bwMode="auto">
            <a:xfrm>
              <a:off x="5360" y="1408"/>
              <a:ext cx="76"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3820" name="Oval 28"/>
            <p:cNvSpPr>
              <a:spLocks noChangeArrowheads="1"/>
            </p:cNvSpPr>
            <p:nvPr/>
          </p:nvSpPr>
          <p:spPr bwMode="auto">
            <a:xfrm>
              <a:off x="5472" y="1408"/>
              <a:ext cx="73"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382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US"/>
            </a:p>
          </p:txBody>
        </p:sp>
        <p:sp>
          <p:nvSpPr>
            <p:cNvPr id="33822"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3823"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3824" name="Oval 32"/>
            <p:cNvSpPr>
              <a:spLocks noChangeArrowheads="1"/>
            </p:cNvSpPr>
            <p:nvPr/>
          </p:nvSpPr>
          <p:spPr bwMode="auto">
            <a:xfrm>
              <a:off x="5360" y="1520"/>
              <a:ext cx="76"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3825" name="Oval 33"/>
            <p:cNvSpPr>
              <a:spLocks noChangeArrowheads="1"/>
            </p:cNvSpPr>
            <p:nvPr/>
          </p:nvSpPr>
          <p:spPr bwMode="auto">
            <a:xfrm>
              <a:off x="5472" y="1520"/>
              <a:ext cx="73"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33826" name="Oval 34"/>
            <p:cNvSpPr>
              <a:spLocks noChangeArrowheads="1"/>
            </p:cNvSpPr>
            <p:nvPr/>
          </p:nvSpPr>
          <p:spPr bwMode="auto">
            <a:xfrm>
              <a:off x="5136" y="1632"/>
              <a:ext cx="80" cy="75"/>
            </a:xfrm>
            <a:prstGeom prst="ellipse">
              <a:avLst/>
            </a:prstGeom>
            <a:solidFill>
              <a:schemeClr val="accent1"/>
            </a:solidFill>
            <a:ln w="9525">
              <a:noFill/>
              <a:round/>
              <a:headEnd/>
              <a:tailEnd/>
            </a:ln>
            <a:effectLst/>
          </p:spPr>
          <p:txBody>
            <a:bodyPr wrap="none" anchor="ctr"/>
            <a:lstStyle/>
            <a:p>
              <a:pPr>
                <a:defRPr/>
              </a:pPr>
              <a:endParaRPr lang="en-US"/>
            </a:p>
          </p:txBody>
        </p:sp>
        <p:sp>
          <p:nvSpPr>
            <p:cNvPr id="33827" name="Oval 35"/>
            <p:cNvSpPr>
              <a:spLocks noChangeArrowheads="1"/>
            </p:cNvSpPr>
            <p:nvPr/>
          </p:nvSpPr>
          <p:spPr bwMode="auto">
            <a:xfrm>
              <a:off x="5248" y="1632"/>
              <a:ext cx="79" cy="75"/>
            </a:xfrm>
            <a:prstGeom prst="ellipse">
              <a:avLst/>
            </a:prstGeom>
            <a:solidFill>
              <a:schemeClr val="accent1"/>
            </a:solidFill>
            <a:ln w="9525">
              <a:noFill/>
              <a:round/>
              <a:headEnd/>
              <a:tailEnd/>
            </a:ln>
            <a:effectLst/>
          </p:spPr>
          <p:txBody>
            <a:bodyPr wrap="none" anchor="ctr"/>
            <a:lstStyle/>
            <a:p>
              <a:pPr>
                <a:defRPr/>
              </a:pPr>
              <a:endParaRPr lang="en-US"/>
            </a:p>
          </p:txBody>
        </p:sp>
        <p:sp>
          <p:nvSpPr>
            <p:cNvPr id="33828" name="Oval 36"/>
            <p:cNvSpPr>
              <a:spLocks noChangeArrowheads="1"/>
            </p:cNvSpPr>
            <p:nvPr/>
          </p:nvSpPr>
          <p:spPr bwMode="auto">
            <a:xfrm>
              <a:off x="5360" y="1632"/>
              <a:ext cx="76" cy="75"/>
            </a:xfrm>
            <a:prstGeom prst="ellipse">
              <a:avLst/>
            </a:prstGeom>
            <a:solidFill>
              <a:schemeClr val="folHlink"/>
            </a:solidFill>
            <a:ln w="9525">
              <a:noFill/>
              <a:round/>
              <a:headEnd/>
              <a:tailEnd/>
            </a:ln>
            <a:effectLst/>
          </p:spPr>
          <p:txBody>
            <a:bodyPr wrap="none" anchor="ctr"/>
            <a:lstStyle/>
            <a:p>
              <a:pPr>
                <a:defRPr/>
              </a:pPr>
              <a:endParaRPr lang="en-US"/>
            </a:p>
          </p:txBody>
        </p:sp>
        <p:sp>
          <p:nvSpPr>
            <p:cNvPr id="33829" name="Oval 37"/>
            <p:cNvSpPr>
              <a:spLocks noChangeArrowheads="1"/>
            </p:cNvSpPr>
            <p:nvPr/>
          </p:nvSpPr>
          <p:spPr bwMode="auto">
            <a:xfrm>
              <a:off x="5472" y="1632"/>
              <a:ext cx="73" cy="75"/>
            </a:xfrm>
            <a:prstGeom prst="ellipse">
              <a:avLst/>
            </a:prstGeom>
            <a:solidFill>
              <a:schemeClr val="folHlink"/>
            </a:solidFill>
            <a:ln w="9525">
              <a:noFill/>
              <a:round/>
              <a:headEnd/>
              <a:tailEnd/>
            </a:ln>
            <a:effectLst/>
          </p:spPr>
          <p:txBody>
            <a:bodyPr wrap="none" anchor="ctr"/>
            <a:lstStyle/>
            <a:p>
              <a:pPr>
                <a:defRPr/>
              </a:pPr>
              <a:endParaRPr lang="en-US"/>
            </a:p>
          </p:txBody>
        </p:sp>
        <p:sp>
          <p:nvSpPr>
            <p:cNvPr id="33830"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US"/>
            </a:p>
          </p:txBody>
        </p:sp>
        <p:sp>
          <p:nvSpPr>
            <p:cNvPr id="33831" name="Oval 39"/>
            <p:cNvSpPr>
              <a:spLocks noChangeArrowheads="1"/>
            </p:cNvSpPr>
            <p:nvPr/>
          </p:nvSpPr>
          <p:spPr bwMode="auto">
            <a:xfrm>
              <a:off x="5472" y="1744"/>
              <a:ext cx="73" cy="80"/>
            </a:xfrm>
            <a:prstGeom prst="ellipse">
              <a:avLst/>
            </a:prstGeom>
            <a:solidFill>
              <a:schemeClr val="folHlink"/>
            </a:solidFill>
            <a:ln w="9525">
              <a:noFill/>
              <a:round/>
              <a:headEnd/>
              <a:tailEnd/>
            </a:ln>
            <a:effectLst/>
          </p:spPr>
          <p:txBody>
            <a:bodyPr wrap="none" anchor="ct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791"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2" r:id="rId16"/>
    <p:sldLayoutId id="2147483790" r:id="rId17"/>
  </p:sldLayoutIdLst>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defRPr>
      </a:lvl2pPr>
      <a:lvl3pPr algn="l" rtl="0" eaLnBrk="0" fontAlgn="base" hangingPunct="0">
        <a:spcBef>
          <a:spcPct val="0"/>
        </a:spcBef>
        <a:spcAft>
          <a:spcPct val="0"/>
        </a:spcAft>
        <a:defRPr sz="3900" b="1">
          <a:solidFill>
            <a:schemeClr val="tx2"/>
          </a:solidFill>
          <a:latin typeface="Arial" pitchFamily="34" charset="0"/>
        </a:defRPr>
      </a:lvl3pPr>
      <a:lvl4pPr algn="l" rtl="0" eaLnBrk="0" fontAlgn="base" hangingPunct="0">
        <a:spcBef>
          <a:spcPct val="0"/>
        </a:spcBef>
        <a:spcAft>
          <a:spcPct val="0"/>
        </a:spcAft>
        <a:defRPr sz="3900" b="1">
          <a:solidFill>
            <a:schemeClr val="tx2"/>
          </a:solidFill>
          <a:latin typeface="Arial" pitchFamily="34" charset="0"/>
        </a:defRPr>
      </a:lvl4pPr>
      <a:lvl5pPr algn="l" rtl="0" eaLnBrk="0" fontAlgn="base" hangingPunct="0">
        <a:spcBef>
          <a:spcPct val="0"/>
        </a:spcBef>
        <a:spcAft>
          <a:spcPct val="0"/>
        </a:spcAft>
        <a:defRPr sz="3900" b="1">
          <a:solidFill>
            <a:schemeClr val="tx2"/>
          </a:solidFill>
          <a:latin typeface="Arial" pitchFamily="34" charset="0"/>
        </a:defRPr>
      </a:lvl5pPr>
      <a:lvl6pPr marL="457200" algn="l" rtl="0" fontAlgn="base">
        <a:spcBef>
          <a:spcPct val="0"/>
        </a:spcBef>
        <a:spcAft>
          <a:spcPct val="0"/>
        </a:spcAft>
        <a:defRPr sz="3900" b="1">
          <a:solidFill>
            <a:schemeClr val="tx2"/>
          </a:solidFill>
          <a:latin typeface="Arial" pitchFamily="34" charset="0"/>
        </a:defRPr>
      </a:lvl6pPr>
      <a:lvl7pPr marL="914400" algn="l" rtl="0" fontAlgn="base">
        <a:spcBef>
          <a:spcPct val="0"/>
        </a:spcBef>
        <a:spcAft>
          <a:spcPct val="0"/>
        </a:spcAft>
        <a:defRPr sz="3900" b="1">
          <a:solidFill>
            <a:schemeClr val="tx2"/>
          </a:solidFill>
          <a:latin typeface="Arial" pitchFamily="34" charset="0"/>
        </a:defRPr>
      </a:lvl7pPr>
      <a:lvl8pPr marL="1371600" algn="l" rtl="0" fontAlgn="base">
        <a:spcBef>
          <a:spcPct val="0"/>
        </a:spcBef>
        <a:spcAft>
          <a:spcPct val="0"/>
        </a:spcAft>
        <a:defRPr sz="3900" b="1">
          <a:solidFill>
            <a:schemeClr val="tx2"/>
          </a:solidFill>
          <a:latin typeface="Arial" pitchFamily="34" charset="0"/>
        </a:defRPr>
      </a:lvl8pPr>
      <a:lvl9pPr marL="1828800" algn="l" rtl="0" fontAlgn="base">
        <a:spcBef>
          <a:spcPct val="0"/>
        </a:spcBef>
        <a:spcAft>
          <a:spcPct val="0"/>
        </a:spcAft>
        <a:defRPr sz="3900" b="1">
          <a:solidFill>
            <a:schemeClr val="tx2"/>
          </a:solidFill>
          <a:latin typeface="Arial"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7.xml"/><Relationship Id="rId5" Type="http://schemas.openxmlformats.org/officeDocument/2006/relationships/image" Target="../media/image61.jpeg"/><Relationship Id="rId4" Type="http://schemas.openxmlformats.org/officeDocument/2006/relationships/image" Target="../media/image6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hyperlink" Target="http://en.wikipedia.org/wiki/Fitness_function" TargetMode="External"/><Relationship Id="rId3" Type="http://schemas.openxmlformats.org/officeDocument/2006/relationships/hyperlink" Target="http://en.wikipedia.org/wiki/Reproduction" TargetMode="External"/><Relationship Id="rId7" Type="http://schemas.openxmlformats.org/officeDocument/2006/relationships/hyperlink" Target="http://en.wikipedia.org/wiki/Candidate_solution" TargetMode="External"/><Relationship Id="rId2" Type="http://schemas.openxmlformats.org/officeDocument/2006/relationships/hyperlink" Target="http://en.wikipedia.org/wiki/Biological_evolution" TargetMode="External"/><Relationship Id="rId1" Type="http://schemas.openxmlformats.org/officeDocument/2006/relationships/slideLayout" Target="../slideLayouts/slideLayout2.xml"/><Relationship Id="rId6" Type="http://schemas.openxmlformats.org/officeDocument/2006/relationships/hyperlink" Target="http://en.wikipedia.org/wiki/Natural_selection" TargetMode="External"/><Relationship Id="rId5" Type="http://schemas.openxmlformats.org/officeDocument/2006/relationships/hyperlink" Target="http://en.wikipedia.org/wiki/Genetic_recombination" TargetMode="External"/><Relationship Id="rId4" Type="http://schemas.openxmlformats.org/officeDocument/2006/relationships/hyperlink" Target="http://en.wikipedia.org/wiki/Mutation" TargetMode="External"/><Relationship Id="rId9" Type="http://schemas.openxmlformats.org/officeDocument/2006/relationships/hyperlink" Target="http://en.wikipedia.org/wiki/Evolution" TargetMode="Externa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4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oleObject" Target="../embeddings/oleObject14.bin"/><Relationship Id="rId2" Type="http://schemas.openxmlformats.org/officeDocument/2006/relationships/slideLayout" Target="../slideLayouts/slideLayout15.xml"/><Relationship Id="rId1" Type="http://schemas.openxmlformats.org/officeDocument/2006/relationships/vmlDrawing" Target="../drawings/vmlDrawing11.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oleObject" Target="../embeddings/oleObject18.bin"/><Relationship Id="rId2" Type="http://schemas.openxmlformats.org/officeDocument/2006/relationships/slideLayout" Target="../slideLayouts/slideLayout15.xml"/><Relationship Id="rId1" Type="http://schemas.openxmlformats.org/officeDocument/2006/relationships/vmlDrawing" Target="../drawings/vmlDrawing12.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oleObject" Target="../embeddings/oleObject22.bin"/><Relationship Id="rId2" Type="http://schemas.openxmlformats.org/officeDocument/2006/relationships/slideLayout" Target="../slideLayouts/slideLayout15.xml"/><Relationship Id="rId1" Type="http://schemas.openxmlformats.org/officeDocument/2006/relationships/vmlDrawing" Target="../drawings/vmlDrawing13.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image" Target="../media/image51.jpeg"/></Relationships>
</file>

<file path=ppt/slides/_rels/slide98.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pPr eaLnBrk="1" hangingPunct="1"/>
            <a:r>
              <a:rPr lang="en-GB" smtClean="0">
                <a:solidFill>
                  <a:srgbClr val="003366"/>
                </a:solidFill>
              </a:rPr>
              <a:t>Genetic Algorithms</a:t>
            </a:r>
            <a:endParaRPr lang="en-US" smtClean="0">
              <a:solidFill>
                <a:srgbClr val="003366"/>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22238"/>
            <a:ext cx="7543800" cy="552450"/>
          </a:xfrm>
        </p:spPr>
        <p:txBody>
          <a:bodyPr/>
          <a:lstStyle/>
          <a:p>
            <a:pPr eaLnBrk="1" hangingPunct="1"/>
            <a:r>
              <a:rPr lang="en-US" sz="3100" smtClean="0"/>
              <a:t>Creating a GA on Computer</a:t>
            </a:r>
          </a:p>
        </p:txBody>
      </p:sp>
      <p:sp>
        <p:nvSpPr>
          <p:cNvPr id="28675" name="Rectangle 4"/>
          <p:cNvSpPr>
            <a:spLocks noGrp="1" noChangeArrowheads="1"/>
          </p:cNvSpPr>
          <p:nvPr>
            <p:ph type="body" idx="1"/>
          </p:nvPr>
        </p:nvSpPr>
        <p:spPr>
          <a:xfrm>
            <a:off x="304800" y="914400"/>
            <a:ext cx="8229600" cy="4525963"/>
          </a:xfrm>
          <a:noFill/>
        </p:spPr>
        <p:txBody>
          <a:bodyPr/>
          <a:lstStyle/>
          <a:p>
            <a:pPr eaLnBrk="1" hangingPunct="1">
              <a:lnSpc>
                <a:spcPct val="80000"/>
              </a:lnSpc>
            </a:pPr>
            <a:endParaRPr lang="en-US" sz="2100" b="1" smtClean="0"/>
          </a:p>
          <a:p>
            <a:pPr eaLnBrk="1" hangingPunct="1">
              <a:lnSpc>
                <a:spcPct val="80000"/>
              </a:lnSpc>
            </a:pPr>
            <a:endParaRPr lang="en-US" sz="2100" b="1" smtClean="0"/>
          </a:p>
          <a:p>
            <a:pPr eaLnBrk="1" hangingPunct="1">
              <a:lnSpc>
                <a:spcPct val="80000"/>
              </a:lnSpc>
            </a:pPr>
            <a:r>
              <a:rPr lang="en-US" sz="2100" smtClean="0"/>
              <a:t>Simple_Genetic_Algorithm()</a:t>
            </a:r>
            <a:br>
              <a:rPr lang="en-US" sz="2100" smtClean="0"/>
            </a:br>
            <a:r>
              <a:rPr lang="en-US" sz="2100" smtClean="0"/>
              <a:t>{</a:t>
            </a:r>
            <a:br>
              <a:rPr lang="en-US" sz="2100" smtClean="0"/>
            </a:br>
            <a:r>
              <a:rPr lang="en-US" sz="2100" smtClean="0"/>
              <a:t>	Initialize the Population;</a:t>
            </a:r>
            <a:br>
              <a:rPr lang="en-US" sz="2100" smtClean="0"/>
            </a:br>
            <a:r>
              <a:rPr lang="en-US" sz="2100" smtClean="0"/>
              <a:t>	Calculate Fitness Function;</a:t>
            </a:r>
            <a:br>
              <a:rPr lang="en-US" sz="2100" smtClean="0"/>
            </a:br>
            <a:r>
              <a:rPr lang="en-US" sz="2100" smtClean="0"/>
              <a:t/>
            </a:r>
            <a:br>
              <a:rPr lang="en-US" sz="2100" smtClean="0"/>
            </a:br>
            <a:r>
              <a:rPr lang="en-US" sz="2100" smtClean="0"/>
              <a:t>	While (</a:t>
            </a:r>
            <a:r>
              <a:rPr kumimoji="1" lang="en-US" altLang="ja-JP" sz="2100" b="1" smtClean="0">
                <a:ea typeface="ＭＳ Ｐゴシック" pitchFamily="34" charset="-128"/>
              </a:rPr>
              <a:t>not</a:t>
            </a:r>
            <a:r>
              <a:rPr kumimoji="1" lang="en-US" altLang="ja-JP" sz="2100" smtClean="0">
                <a:ea typeface="ＭＳ Ｐゴシック" pitchFamily="34" charset="-128"/>
              </a:rPr>
              <a:t> termination condition</a:t>
            </a:r>
            <a:r>
              <a:rPr lang="en-US" sz="2100" smtClean="0"/>
              <a:t>)</a:t>
            </a:r>
            <a:br>
              <a:rPr lang="en-US" sz="2100" smtClean="0"/>
            </a:br>
            <a:r>
              <a:rPr lang="en-US" sz="2100" smtClean="0"/>
              <a:t>	{</a:t>
            </a:r>
            <a:br>
              <a:rPr lang="en-US" sz="2100" smtClean="0"/>
            </a:br>
            <a:r>
              <a:rPr lang="en-US" sz="2100" smtClean="0"/>
              <a:t>		Selection;//</a:t>
            </a:r>
            <a:r>
              <a:rPr lang="en-US" sz="1700" smtClean="0"/>
              <a:t>Natural Selection, Survival Of Fittest</a:t>
            </a:r>
            <a:r>
              <a:rPr lang="en-US" sz="2100" smtClean="0"/>
              <a:t>				Crossover;//</a:t>
            </a:r>
            <a:r>
              <a:rPr lang="en-US" sz="1700" smtClean="0"/>
              <a:t>Reproduction, Propagate favorable characteristics</a:t>
            </a:r>
          </a:p>
          <a:p>
            <a:pPr eaLnBrk="1" hangingPunct="1">
              <a:lnSpc>
                <a:spcPct val="80000"/>
              </a:lnSpc>
            </a:pPr>
            <a:r>
              <a:rPr lang="en-US" sz="2100" smtClean="0"/>
              <a:t>		Mutation;</a:t>
            </a:r>
          </a:p>
          <a:p>
            <a:pPr eaLnBrk="1" hangingPunct="1">
              <a:lnSpc>
                <a:spcPct val="80000"/>
              </a:lnSpc>
            </a:pPr>
            <a:r>
              <a:rPr lang="en-US" sz="2100" smtClean="0"/>
              <a:t>		Calculate Fitness Function;</a:t>
            </a:r>
            <a:br>
              <a:rPr lang="en-US" sz="2100" smtClean="0"/>
            </a:br>
            <a:r>
              <a:rPr lang="en-US" sz="2100" smtClean="0"/>
              <a:t>	}</a:t>
            </a:r>
            <a:br>
              <a:rPr lang="en-US" sz="2100" smtClean="0"/>
            </a:br>
            <a:r>
              <a:rPr lang="en-US" sz="2100" smtClean="0"/>
              <a:t>}</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smtClean="0"/>
              <a:t>Tree based representation</a:t>
            </a:r>
          </a:p>
        </p:txBody>
      </p:sp>
      <p:sp>
        <p:nvSpPr>
          <p:cNvPr id="105475" name="Rectangle 3"/>
          <p:cNvSpPr>
            <a:spLocks noGrp="1" noChangeArrowheads="1"/>
          </p:cNvSpPr>
          <p:nvPr>
            <p:ph type="body" idx="1"/>
          </p:nvPr>
        </p:nvSpPr>
        <p:spPr/>
        <p:txBody>
          <a:bodyPr/>
          <a:lstStyle/>
          <a:p>
            <a:pPr eaLnBrk="1" hangingPunct="1">
              <a:lnSpc>
                <a:spcPct val="90000"/>
              </a:lnSpc>
            </a:pPr>
            <a:r>
              <a:rPr lang="en-US" smtClean="0"/>
              <a:t>In GA, ES, EP chromosomes are linear structures (bit strings, integer string, real-valued vectors, permutations)</a:t>
            </a:r>
          </a:p>
          <a:p>
            <a:pPr eaLnBrk="1" hangingPunct="1">
              <a:lnSpc>
                <a:spcPct val="90000"/>
              </a:lnSpc>
            </a:pPr>
            <a:r>
              <a:rPr lang="en-US" smtClean="0"/>
              <a:t>Tree shaped chromosomes are non-linear structures</a:t>
            </a:r>
          </a:p>
          <a:p>
            <a:pPr eaLnBrk="1" hangingPunct="1">
              <a:lnSpc>
                <a:spcPct val="90000"/>
              </a:lnSpc>
            </a:pPr>
            <a:r>
              <a:rPr lang="en-US" smtClean="0"/>
              <a:t>In GA, ES, EP the size of the chromosomes is fixed</a:t>
            </a:r>
          </a:p>
          <a:p>
            <a:pPr eaLnBrk="1" hangingPunct="1">
              <a:lnSpc>
                <a:spcPct val="90000"/>
              </a:lnSpc>
            </a:pPr>
            <a:r>
              <a:rPr lang="en-US" smtClean="0"/>
              <a:t>Trees in GP may vary in depth and width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smtClean="0"/>
              <a:t>Offspring creation scheme</a:t>
            </a:r>
          </a:p>
        </p:txBody>
      </p:sp>
      <p:sp>
        <p:nvSpPr>
          <p:cNvPr id="106499" name="Rectangle 3"/>
          <p:cNvSpPr>
            <a:spLocks noGrp="1" noChangeArrowheads="1"/>
          </p:cNvSpPr>
          <p:nvPr>
            <p:ph type="body" idx="1"/>
          </p:nvPr>
        </p:nvSpPr>
        <p:spPr/>
        <p:txBody>
          <a:bodyPr/>
          <a:lstStyle/>
          <a:p>
            <a:pPr eaLnBrk="1" hangingPunct="1">
              <a:buFont typeface="Wingdings" pitchFamily="2" charset="2"/>
              <a:buNone/>
            </a:pPr>
            <a:r>
              <a:rPr lang="en-US" smtClean="0"/>
              <a:t>Compare </a:t>
            </a:r>
          </a:p>
          <a:p>
            <a:pPr eaLnBrk="1" hangingPunct="1"/>
            <a:r>
              <a:rPr lang="en-US" smtClean="0"/>
              <a:t>GA scheme using crossover AND mutation sequentially (be it probabilistically)</a:t>
            </a:r>
          </a:p>
          <a:p>
            <a:pPr eaLnBrk="1" hangingPunct="1"/>
            <a:r>
              <a:rPr lang="en-US" smtClean="0"/>
              <a:t>GP scheme using crossover OR mutation (chosen probabilistically)</a:t>
            </a:r>
          </a:p>
          <a:p>
            <a:pPr eaLnBrk="1" hangingPunct="1"/>
            <a:endParaRPr lang="en-US"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0" y="685800"/>
            <a:ext cx="9144000" cy="6172200"/>
          </a:xfrm>
          <a:prstGeom prst="rect">
            <a:avLst/>
          </a:prstGeom>
          <a:solidFill>
            <a:schemeClr val="bg1"/>
          </a:solidFill>
          <a:ln w="12700">
            <a:noFill/>
            <a:miter lim="800000"/>
            <a:headEnd type="none" w="sm" len="sm"/>
            <a:tailEnd type="none" w="sm" len="sm"/>
          </a:ln>
        </p:spPr>
        <p:txBody>
          <a:bodyPr wrap="none" anchor="ctr"/>
          <a:lstStyle/>
          <a:p>
            <a:pPr algn="ctr"/>
            <a:endParaRPr lang="en-US" sz="2400">
              <a:latin typeface="Times New Roman" pitchFamily="18" charset="0"/>
            </a:endParaRPr>
          </a:p>
        </p:txBody>
      </p:sp>
      <p:pic>
        <p:nvPicPr>
          <p:cNvPr id="107523" name="Picture 3" descr="6-4-2"/>
          <p:cNvPicPr>
            <a:picLocks noChangeAspect="1" noChangeArrowheads="1"/>
          </p:cNvPicPr>
          <p:nvPr/>
        </p:nvPicPr>
        <p:blipFill>
          <a:blip r:embed="rId2"/>
          <a:srcRect/>
          <a:stretch>
            <a:fillRect/>
          </a:stretch>
        </p:blipFill>
        <p:spPr bwMode="auto">
          <a:xfrm>
            <a:off x="4572000" y="762000"/>
            <a:ext cx="4149725" cy="5480050"/>
          </a:xfrm>
          <a:prstGeom prst="rect">
            <a:avLst/>
          </a:prstGeom>
          <a:noFill/>
          <a:ln w="9525">
            <a:noFill/>
            <a:miter lim="800000"/>
            <a:headEnd/>
            <a:tailEnd/>
          </a:ln>
        </p:spPr>
      </p:pic>
      <p:pic>
        <p:nvPicPr>
          <p:cNvPr id="107524" name="Picture 4" descr="6-4-1"/>
          <p:cNvPicPr>
            <a:picLocks noChangeAspect="1" noChangeArrowheads="1"/>
          </p:cNvPicPr>
          <p:nvPr/>
        </p:nvPicPr>
        <p:blipFill>
          <a:blip r:embed="rId3"/>
          <a:srcRect/>
          <a:stretch>
            <a:fillRect/>
          </a:stretch>
        </p:blipFill>
        <p:spPr bwMode="auto">
          <a:xfrm>
            <a:off x="228600" y="762000"/>
            <a:ext cx="4122738" cy="5559425"/>
          </a:xfrm>
          <a:prstGeom prst="rect">
            <a:avLst/>
          </a:prstGeom>
          <a:noFill/>
          <a:ln w="9525">
            <a:noFill/>
            <a:miter lim="800000"/>
            <a:headEnd/>
            <a:tailEnd/>
          </a:ln>
        </p:spPr>
      </p:pic>
      <p:sp>
        <p:nvSpPr>
          <p:cNvPr id="107525" name="Text Box 5"/>
          <p:cNvSpPr txBox="1">
            <a:spLocks noChangeArrowheads="1"/>
          </p:cNvSpPr>
          <p:nvPr/>
        </p:nvSpPr>
        <p:spPr bwMode="auto">
          <a:xfrm>
            <a:off x="5715000" y="6400800"/>
            <a:ext cx="1928813" cy="457200"/>
          </a:xfrm>
          <a:prstGeom prst="rect">
            <a:avLst/>
          </a:prstGeom>
          <a:noFill/>
          <a:ln w="12700">
            <a:noFill/>
            <a:miter lim="800000"/>
            <a:headEnd type="none" w="sm" len="sm"/>
            <a:tailEnd type="none" w="sm" len="sm"/>
          </a:ln>
        </p:spPr>
        <p:txBody>
          <a:bodyPr wrap="none">
            <a:spAutoFit/>
          </a:bodyPr>
          <a:lstStyle/>
          <a:p>
            <a:r>
              <a:rPr lang="en-US" sz="2400"/>
              <a:t>GP flowchart</a:t>
            </a:r>
          </a:p>
        </p:txBody>
      </p:sp>
      <p:sp>
        <p:nvSpPr>
          <p:cNvPr id="107526" name="Text Box 6"/>
          <p:cNvSpPr txBox="1">
            <a:spLocks noChangeArrowheads="1"/>
          </p:cNvSpPr>
          <p:nvPr/>
        </p:nvSpPr>
        <p:spPr bwMode="auto">
          <a:xfrm>
            <a:off x="1600200" y="6400800"/>
            <a:ext cx="1928813" cy="457200"/>
          </a:xfrm>
          <a:prstGeom prst="rect">
            <a:avLst/>
          </a:prstGeom>
          <a:noFill/>
          <a:ln w="12700">
            <a:noFill/>
            <a:miter lim="800000"/>
            <a:headEnd type="none" w="sm" len="sm"/>
            <a:tailEnd type="none" w="sm" len="sm"/>
          </a:ln>
        </p:spPr>
        <p:txBody>
          <a:bodyPr wrap="none">
            <a:spAutoFit/>
          </a:bodyPr>
          <a:lstStyle/>
          <a:p>
            <a:r>
              <a:rPr lang="en-US" sz="2400"/>
              <a:t>GA flowchart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smtClean="0"/>
              <a:t>Mutation</a:t>
            </a:r>
          </a:p>
        </p:txBody>
      </p:sp>
      <p:sp>
        <p:nvSpPr>
          <p:cNvPr id="108547" name="Rectangle 3"/>
          <p:cNvSpPr>
            <a:spLocks noGrp="1" noChangeArrowheads="1"/>
          </p:cNvSpPr>
          <p:nvPr>
            <p:ph type="body" idx="1"/>
          </p:nvPr>
        </p:nvSpPr>
        <p:spPr/>
        <p:txBody>
          <a:bodyPr/>
          <a:lstStyle/>
          <a:p>
            <a:pPr eaLnBrk="1" hangingPunct="1"/>
            <a:r>
              <a:rPr lang="en-US" smtClean="0"/>
              <a:t>Most common mutation: replace randomly chosen subtree by randomly generated tree</a:t>
            </a:r>
          </a:p>
        </p:txBody>
      </p:sp>
      <p:pic>
        <p:nvPicPr>
          <p:cNvPr id="108548" name="Picture 4" descr="6-5-1"/>
          <p:cNvPicPr>
            <a:picLocks noChangeAspect="1" noChangeArrowheads="1"/>
          </p:cNvPicPr>
          <p:nvPr/>
        </p:nvPicPr>
        <p:blipFill>
          <a:blip r:embed="rId2"/>
          <a:srcRect/>
          <a:stretch>
            <a:fillRect/>
          </a:stretch>
        </p:blipFill>
        <p:spPr bwMode="auto">
          <a:xfrm>
            <a:off x="762000" y="3429000"/>
            <a:ext cx="4168775" cy="3300413"/>
          </a:xfrm>
          <a:prstGeom prst="rect">
            <a:avLst/>
          </a:prstGeom>
          <a:noFill/>
          <a:ln w="9525">
            <a:noFill/>
            <a:miter lim="800000"/>
            <a:headEnd/>
            <a:tailEnd/>
          </a:ln>
        </p:spPr>
      </p:pic>
      <p:pic>
        <p:nvPicPr>
          <p:cNvPr id="108549" name="Picture 5" descr="6-5-2"/>
          <p:cNvPicPr>
            <a:picLocks noChangeAspect="1" noChangeArrowheads="1"/>
          </p:cNvPicPr>
          <p:nvPr/>
        </p:nvPicPr>
        <p:blipFill>
          <a:blip r:embed="rId3"/>
          <a:srcRect/>
          <a:stretch>
            <a:fillRect/>
          </a:stretch>
        </p:blipFill>
        <p:spPr bwMode="auto">
          <a:xfrm>
            <a:off x="5638800" y="3429000"/>
            <a:ext cx="2843213" cy="2481263"/>
          </a:xfrm>
          <a:prstGeom prst="rect">
            <a:avLst/>
          </a:prstGeom>
          <a:noFill/>
          <a:ln w="9525">
            <a:noFill/>
            <a:miter lim="800000"/>
            <a:headEnd/>
            <a:tailEnd/>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smtClean="0"/>
              <a:t>Recombination	</a:t>
            </a:r>
          </a:p>
        </p:txBody>
      </p:sp>
      <p:sp>
        <p:nvSpPr>
          <p:cNvPr id="109571" name="Rectangle 3"/>
          <p:cNvSpPr>
            <a:spLocks noGrp="1" noChangeArrowheads="1"/>
          </p:cNvSpPr>
          <p:nvPr>
            <p:ph type="body" idx="1"/>
          </p:nvPr>
        </p:nvSpPr>
        <p:spPr/>
        <p:txBody>
          <a:bodyPr/>
          <a:lstStyle/>
          <a:p>
            <a:pPr eaLnBrk="1" hangingPunct="1"/>
            <a:r>
              <a:rPr lang="en-US" smtClean="0"/>
              <a:t>Most common recombination: exchange two randomly chosen subtrees among the parents</a:t>
            </a:r>
          </a:p>
          <a:p>
            <a:pPr eaLnBrk="1" hangingPunct="1"/>
            <a:r>
              <a:rPr lang="en-US" smtClean="0"/>
              <a:t>Recombination has two parameters:</a:t>
            </a:r>
          </a:p>
          <a:p>
            <a:pPr lvl="1" eaLnBrk="1" hangingPunct="1"/>
            <a:r>
              <a:rPr lang="en-US" smtClean="0"/>
              <a:t>Probability p</a:t>
            </a:r>
            <a:r>
              <a:rPr lang="en-US" baseline="-25000" smtClean="0"/>
              <a:t>c</a:t>
            </a:r>
            <a:r>
              <a:rPr lang="en-US" smtClean="0"/>
              <a:t> to choose recombination vs. mutation</a:t>
            </a:r>
          </a:p>
          <a:p>
            <a:pPr lvl="1" eaLnBrk="1" hangingPunct="1"/>
            <a:r>
              <a:rPr lang="en-US" smtClean="0"/>
              <a:t>Probability to chose an internal point within each parent as crossover point</a:t>
            </a:r>
          </a:p>
          <a:p>
            <a:pPr eaLnBrk="1" hangingPunct="1"/>
            <a:r>
              <a:rPr lang="en-US" smtClean="0"/>
              <a:t>The size of offspring can exceed that of the parents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685800"/>
            <a:ext cx="9144000" cy="6172200"/>
          </a:xfrm>
          <a:prstGeom prst="rect">
            <a:avLst/>
          </a:prstGeom>
          <a:solidFill>
            <a:schemeClr val="bg1"/>
          </a:solidFill>
          <a:ln w="12700">
            <a:noFill/>
            <a:miter lim="800000"/>
            <a:headEnd type="none" w="sm" len="sm"/>
            <a:tailEnd type="none" w="sm" len="sm"/>
          </a:ln>
        </p:spPr>
        <p:txBody>
          <a:bodyPr wrap="none" anchor="ctr"/>
          <a:lstStyle/>
          <a:p>
            <a:pPr algn="ctr"/>
            <a:endParaRPr lang="en-US" sz="2400">
              <a:latin typeface="Times New Roman" pitchFamily="18" charset="0"/>
            </a:endParaRPr>
          </a:p>
        </p:txBody>
      </p:sp>
      <p:sp>
        <p:nvSpPr>
          <p:cNvPr id="110595" name="Text Box 3"/>
          <p:cNvSpPr txBox="1">
            <a:spLocks noChangeArrowheads="1"/>
          </p:cNvSpPr>
          <p:nvPr/>
        </p:nvSpPr>
        <p:spPr bwMode="auto">
          <a:xfrm>
            <a:off x="5715000" y="6400800"/>
            <a:ext cx="1135063" cy="457200"/>
          </a:xfrm>
          <a:prstGeom prst="rect">
            <a:avLst/>
          </a:prstGeom>
          <a:noFill/>
          <a:ln w="12700">
            <a:noFill/>
            <a:miter lim="800000"/>
            <a:headEnd type="none" w="sm" len="sm"/>
            <a:tailEnd type="none" w="sm" len="sm"/>
          </a:ln>
        </p:spPr>
        <p:txBody>
          <a:bodyPr wrap="none">
            <a:spAutoFit/>
          </a:bodyPr>
          <a:lstStyle/>
          <a:p>
            <a:r>
              <a:rPr lang="en-US" sz="2400"/>
              <a:t>Child 2</a:t>
            </a:r>
          </a:p>
        </p:txBody>
      </p:sp>
      <p:sp>
        <p:nvSpPr>
          <p:cNvPr id="110596" name="Text Box 4"/>
          <p:cNvSpPr txBox="1">
            <a:spLocks noChangeArrowheads="1"/>
          </p:cNvSpPr>
          <p:nvPr/>
        </p:nvSpPr>
        <p:spPr bwMode="auto">
          <a:xfrm>
            <a:off x="1295400" y="3429000"/>
            <a:ext cx="1336675" cy="457200"/>
          </a:xfrm>
          <a:prstGeom prst="rect">
            <a:avLst/>
          </a:prstGeom>
          <a:noFill/>
          <a:ln w="12700">
            <a:noFill/>
            <a:miter lim="800000"/>
            <a:headEnd type="none" w="sm" len="sm"/>
            <a:tailEnd type="none" w="sm" len="sm"/>
          </a:ln>
        </p:spPr>
        <p:txBody>
          <a:bodyPr wrap="none">
            <a:spAutoFit/>
          </a:bodyPr>
          <a:lstStyle/>
          <a:p>
            <a:r>
              <a:rPr lang="en-US" sz="2400"/>
              <a:t>Parent 1</a:t>
            </a:r>
          </a:p>
        </p:txBody>
      </p:sp>
      <p:pic>
        <p:nvPicPr>
          <p:cNvPr id="110597" name="Picture 5" descr="6-6-1"/>
          <p:cNvPicPr>
            <a:picLocks noChangeAspect="1" noChangeArrowheads="1"/>
          </p:cNvPicPr>
          <p:nvPr/>
        </p:nvPicPr>
        <p:blipFill>
          <a:blip r:embed="rId2"/>
          <a:srcRect/>
          <a:stretch>
            <a:fillRect/>
          </a:stretch>
        </p:blipFill>
        <p:spPr bwMode="auto">
          <a:xfrm>
            <a:off x="457200" y="679450"/>
            <a:ext cx="3473450" cy="2749550"/>
          </a:xfrm>
          <a:prstGeom prst="rect">
            <a:avLst/>
          </a:prstGeom>
          <a:noFill/>
          <a:ln w="9525">
            <a:noFill/>
            <a:miter lim="800000"/>
            <a:headEnd/>
            <a:tailEnd/>
          </a:ln>
        </p:spPr>
      </p:pic>
      <p:pic>
        <p:nvPicPr>
          <p:cNvPr id="110598" name="Picture 6" descr="6-6-2"/>
          <p:cNvPicPr>
            <a:picLocks noChangeAspect="1" noChangeArrowheads="1"/>
          </p:cNvPicPr>
          <p:nvPr/>
        </p:nvPicPr>
        <p:blipFill>
          <a:blip r:embed="rId3"/>
          <a:srcRect/>
          <a:stretch>
            <a:fillRect/>
          </a:stretch>
        </p:blipFill>
        <p:spPr bwMode="auto">
          <a:xfrm>
            <a:off x="5105400" y="1066800"/>
            <a:ext cx="3125788" cy="2012950"/>
          </a:xfrm>
          <a:prstGeom prst="rect">
            <a:avLst/>
          </a:prstGeom>
          <a:noFill/>
          <a:ln w="9525">
            <a:noFill/>
            <a:miter lim="800000"/>
            <a:headEnd/>
            <a:tailEnd/>
          </a:ln>
        </p:spPr>
      </p:pic>
      <p:sp>
        <p:nvSpPr>
          <p:cNvPr id="110599" name="Text Box 7"/>
          <p:cNvSpPr txBox="1">
            <a:spLocks noChangeArrowheads="1"/>
          </p:cNvSpPr>
          <p:nvPr/>
        </p:nvSpPr>
        <p:spPr bwMode="auto">
          <a:xfrm>
            <a:off x="6019800" y="3429000"/>
            <a:ext cx="1336675" cy="457200"/>
          </a:xfrm>
          <a:prstGeom prst="rect">
            <a:avLst/>
          </a:prstGeom>
          <a:noFill/>
          <a:ln w="12700">
            <a:noFill/>
            <a:miter lim="800000"/>
            <a:headEnd type="none" w="sm" len="sm"/>
            <a:tailEnd type="none" w="sm" len="sm"/>
          </a:ln>
        </p:spPr>
        <p:txBody>
          <a:bodyPr wrap="none">
            <a:spAutoFit/>
          </a:bodyPr>
          <a:lstStyle/>
          <a:p>
            <a:r>
              <a:rPr lang="en-US" sz="2400"/>
              <a:t>Parent 2</a:t>
            </a:r>
          </a:p>
        </p:txBody>
      </p:sp>
      <p:sp>
        <p:nvSpPr>
          <p:cNvPr id="110600" name="Text Box 8"/>
          <p:cNvSpPr txBox="1">
            <a:spLocks noChangeArrowheads="1"/>
          </p:cNvSpPr>
          <p:nvPr/>
        </p:nvSpPr>
        <p:spPr bwMode="auto">
          <a:xfrm>
            <a:off x="1600200" y="6400800"/>
            <a:ext cx="1135063" cy="457200"/>
          </a:xfrm>
          <a:prstGeom prst="rect">
            <a:avLst/>
          </a:prstGeom>
          <a:noFill/>
          <a:ln w="12700">
            <a:noFill/>
            <a:miter lim="800000"/>
            <a:headEnd type="none" w="sm" len="sm"/>
            <a:tailEnd type="none" w="sm" len="sm"/>
          </a:ln>
        </p:spPr>
        <p:txBody>
          <a:bodyPr wrap="none">
            <a:spAutoFit/>
          </a:bodyPr>
          <a:lstStyle/>
          <a:p>
            <a:r>
              <a:rPr lang="en-US" sz="2400"/>
              <a:t>Child 1</a:t>
            </a:r>
          </a:p>
        </p:txBody>
      </p:sp>
      <p:pic>
        <p:nvPicPr>
          <p:cNvPr id="110601" name="Picture 9" descr="6-6-3"/>
          <p:cNvPicPr>
            <a:picLocks noChangeAspect="1" noChangeArrowheads="1"/>
          </p:cNvPicPr>
          <p:nvPr/>
        </p:nvPicPr>
        <p:blipFill>
          <a:blip r:embed="rId4"/>
          <a:srcRect/>
          <a:stretch>
            <a:fillRect/>
          </a:stretch>
        </p:blipFill>
        <p:spPr bwMode="auto">
          <a:xfrm>
            <a:off x="762000" y="4191000"/>
            <a:ext cx="2816225" cy="2044700"/>
          </a:xfrm>
          <a:prstGeom prst="rect">
            <a:avLst/>
          </a:prstGeom>
          <a:noFill/>
          <a:ln w="9525">
            <a:noFill/>
            <a:miter lim="800000"/>
            <a:headEnd/>
            <a:tailEnd/>
          </a:ln>
        </p:spPr>
      </p:pic>
      <p:pic>
        <p:nvPicPr>
          <p:cNvPr id="110602" name="Picture 10" descr="6-6-4"/>
          <p:cNvPicPr>
            <a:picLocks noChangeAspect="1" noChangeArrowheads="1"/>
          </p:cNvPicPr>
          <p:nvPr/>
        </p:nvPicPr>
        <p:blipFill>
          <a:blip r:embed="rId5"/>
          <a:srcRect/>
          <a:stretch>
            <a:fillRect/>
          </a:stretch>
        </p:blipFill>
        <p:spPr bwMode="auto">
          <a:xfrm>
            <a:off x="5105400" y="4114800"/>
            <a:ext cx="2952750" cy="209391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a:grpSpLocks/>
          </p:cNvGrpSpPr>
          <p:nvPr/>
        </p:nvGrpSpPr>
        <p:grpSpPr bwMode="auto">
          <a:xfrm>
            <a:off x="990600" y="2362200"/>
            <a:ext cx="7942263" cy="3840163"/>
            <a:chOff x="576" y="1624"/>
            <a:chExt cx="5051" cy="2285"/>
          </a:xfrm>
        </p:grpSpPr>
        <p:sp>
          <p:nvSpPr>
            <p:cNvPr id="29700" name="Line 3"/>
            <p:cNvSpPr>
              <a:spLocks noChangeShapeType="1"/>
            </p:cNvSpPr>
            <p:nvPr/>
          </p:nvSpPr>
          <p:spPr bwMode="auto">
            <a:xfrm flipV="1">
              <a:off x="2253" y="2393"/>
              <a:ext cx="1623" cy="9"/>
            </a:xfrm>
            <a:prstGeom prst="line">
              <a:avLst/>
            </a:prstGeom>
            <a:noFill/>
            <a:ln w="38160">
              <a:solidFill>
                <a:srgbClr val="003366"/>
              </a:solidFill>
              <a:miter lim="800000"/>
              <a:headEnd/>
              <a:tailEnd type="triangle" w="med" len="med"/>
            </a:ln>
          </p:spPr>
          <p:txBody>
            <a:bodyPr/>
            <a:lstStyle/>
            <a:p>
              <a:endParaRPr lang="en-US"/>
            </a:p>
          </p:txBody>
        </p:sp>
        <p:sp>
          <p:nvSpPr>
            <p:cNvPr id="29701" name="Text Box 4"/>
            <p:cNvSpPr txBox="1">
              <a:spLocks noChangeArrowheads="1"/>
            </p:cNvSpPr>
            <p:nvPr/>
          </p:nvSpPr>
          <p:spPr bwMode="auto">
            <a:xfrm>
              <a:off x="3647" y="1630"/>
              <a:ext cx="1980" cy="489"/>
            </a:xfrm>
            <a:prstGeom prst="rect">
              <a:avLst/>
            </a:prstGeom>
            <a:noFill/>
            <a:ln w="9525">
              <a:noFill/>
              <a:round/>
              <a:headEnd/>
              <a:tailEnd/>
            </a:ln>
          </p:spPr>
          <p:txBody>
            <a:bodyPr lIns="90000" tIns="46800" rIns="90000" bIns="46800">
              <a:spAutoFit/>
            </a:bodyPr>
            <a:lstStyle/>
            <a:p>
              <a:pPr defTabSz="449263">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a:solidFill>
                    <a:srgbClr val="003366"/>
                  </a:solidFill>
                </a:rPr>
                <a:t>Genotype space = {0,1}</a:t>
              </a:r>
              <a:r>
                <a:rPr lang="en-IN" sz="2400" baseline="30000">
                  <a:solidFill>
                    <a:srgbClr val="003366"/>
                  </a:solidFill>
                </a:rPr>
                <a:t>L</a:t>
              </a:r>
            </a:p>
          </p:txBody>
        </p:sp>
        <p:sp>
          <p:nvSpPr>
            <p:cNvPr id="29702" name="AutoShape 5"/>
            <p:cNvSpPr>
              <a:spLocks noChangeArrowheads="1"/>
            </p:cNvSpPr>
            <p:nvPr/>
          </p:nvSpPr>
          <p:spPr bwMode="auto">
            <a:xfrm>
              <a:off x="3946" y="2043"/>
              <a:ext cx="1578" cy="1479"/>
            </a:xfrm>
            <a:prstGeom prst="cube">
              <a:avLst>
                <a:gd name="adj" fmla="val 25000"/>
              </a:avLst>
            </a:prstGeom>
            <a:noFill/>
            <a:ln w="38160">
              <a:solidFill>
                <a:srgbClr val="003366"/>
              </a:solidFill>
              <a:miter lim="800000"/>
              <a:headEnd/>
              <a:tailEnd/>
            </a:ln>
          </p:spPr>
          <p:txBody>
            <a:bodyPr wrap="none" anchor="ctr"/>
            <a:lstStyle/>
            <a:p>
              <a:endParaRPr lang="en-US"/>
            </a:p>
          </p:txBody>
        </p:sp>
        <p:sp>
          <p:nvSpPr>
            <p:cNvPr id="29703" name="Text Box 6"/>
            <p:cNvSpPr txBox="1">
              <a:spLocks noChangeArrowheads="1"/>
            </p:cNvSpPr>
            <p:nvPr/>
          </p:nvSpPr>
          <p:spPr bwMode="auto">
            <a:xfrm>
              <a:off x="713" y="1624"/>
              <a:ext cx="1615" cy="272"/>
            </a:xfrm>
            <a:prstGeom prst="rect">
              <a:avLst/>
            </a:prstGeom>
            <a:noFill/>
            <a:ln w="9525">
              <a:noFill/>
              <a:round/>
              <a:headEnd/>
              <a:tailEnd/>
            </a:ln>
          </p:spPr>
          <p:txBody>
            <a:bodyPr wrap="none" lIns="90000" tIns="46800" rIns="90000" bIns="46800">
              <a:spAutoFit/>
            </a:bodyPr>
            <a:lstStyle/>
            <a:p>
              <a:pPr defTabSz="449263">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a:solidFill>
                    <a:srgbClr val="003366"/>
                  </a:solidFill>
                </a:rPr>
                <a:t>Phenotype space</a:t>
              </a:r>
            </a:p>
          </p:txBody>
        </p:sp>
        <p:sp>
          <p:nvSpPr>
            <p:cNvPr id="29704" name="Freeform 7"/>
            <p:cNvSpPr>
              <a:spLocks noChangeArrowheads="1"/>
            </p:cNvSpPr>
            <p:nvPr/>
          </p:nvSpPr>
          <p:spPr bwMode="auto">
            <a:xfrm>
              <a:off x="576" y="2093"/>
              <a:ext cx="1851" cy="1508"/>
            </a:xfrm>
            <a:custGeom>
              <a:avLst/>
              <a:gdLst>
                <a:gd name="T0" fmla="*/ 179 w 2080"/>
                <a:gd name="T1" fmla="*/ 240 h 1800"/>
                <a:gd name="T2" fmla="*/ 115 w 2080"/>
                <a:gd name="T3" fmla="*/ 147 h 1800"/>
                <a:gd name="T4" fmla="*/ 247 w 2080"/>
                <a:gd name="T5" fmla="*/ 33 h 1800"/>
                <a:gd name="T6" fmla="*/ 516 w 2080"/>
                <a:gd name="T7" fmla="*/ 71 h 1800"/>
                <a:gd name="T8" fmla="*/ 778 w 2080"/>
                <a:gd name="T9" fmla="*/ 0 h 1800"/>
                <a:gd name="T10" fmla="*/ 898 w 2080"/>
                <a:gd name="T11" fmla="*/ 185 h 1800"/>
                <a:gd name="T12" fmla="*/ 878 w 2080"/>
                <a:gd name="T13" fmla="*/ 332 h 1800"/>
                <a:gd name="T14" fmla="*/ 1017 w 2080"/>
                <a:gd name="T15" fmla="*/ 406 h 1800"/>
                <a:gd name="T16" fmla="*/ 1033 w 2080"/>
                <a:gd name="T17" fmla="*/ 584 h 1800"/>
                <a:gd name="T18" fmla="*/ 759 w 2080"/>
                <a:gd name="T19" fmla="*/ 606 h 1800"/>
                <a:gd name="T20" fmla="*/ 585 w 2080"/>
                <a:gd name="T21" fmla="*/ 498 h 1800"/>
                <a:gd name="T22" fmla="*/ 445 w 2080"/>
                <a:gd name="T23" fmla="*/ 622 h 1800"/>
                <a:gd name="T24" fmla="*/ 159 w 2080"/>
                <a:gd name="T25" fmla="*/ 525 h 1800"/>
                <a:gd name="T26" fmla="*/ 0 w 2080"/>
                <a:gd name="T27" fmla="*/ 465 h 1800"/>
                <a:gd name="T28" fmla="*/ 155 w 2080"/>
                <a:gd name="T29" fmla="*/ 343 h 1800"/>
                <a:gd name="T30" fmla="*/ 104 w 2080"/>
                <a:gd name="T31" fmla="*/ 232 h 1800"/>
                <a:gd name="T32" fmla="*/ 179 w 2080"/>
                <a:gd name="T33" fmla="*/ 240 h 18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80"/>
                <a:gd name="T52" fmla="*/ 0 h 1800"/>
                <a:gd name="T53" fmla="*/ 2080 w 2080"/>
                <a:gd name="T54" fmla="*/ 1800 h 180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80" h="1800">
                  <a:moveTo>
                    <a:pt x="360" y="696"/>
                  </a:moveTo>
                  <a:lnTo>
                    <a:pt x="232" y="424"/>
                  </a:lnTo>
                  <a:lnTo>
                    <a:pt x="496" y="96"/>
                  </a:lnTo>
                  <a:lnTo>
                    <a:pt x="1040" y="208"/>
                  </a:lnTo>
                  <a:lnTo>
                    <a:pt x="1568" y="0"/>
                  </a:lnTo>
                  <a:lnTo>
                    <a:pt x="1808" y="536"/>
                  </a:lnTo>
                  <a:lnTo>
                    <a:pt x="1768" y="960"/>
                  </a:lnTo>
                  <a:lnTo>
                    <a:pt x="2048" y="1176"/>
                  </a:lnTo>
                  <a:lnTo>
                    <a:pt x="2080" y="1688"/>
                  </a:lnTo>
                  <a:lnTo>
                    <a:pt x="1528" y="1752"/>
                  </a:lnTo>
                  <a:lnTo>
                    <a:pt x="1176" y="1440"/>
                  </a:lnTo>
                  <a:lnTo>
                    <a:pt x="896" y="1800"/>
                  </a:lnTo>
                  <a:lnTo>
                    <a:pt x="320" y="1520"/>
                  </a:lnTo>
                  <a:lnTo>
                    <a:pt x="0" y="1344"/>
                  </a:lnTo>
                  <a:lnTo>
                    <a:pt x="312" y="992"/>
                  </a:lnTo>
                  <a:lnTo>
                    <a:pt x="208" y="672"/>
                  </a:lnTo>
                  <a:lnTo>
                    <a:pt x="360" y="696"/>
                  </a:lnTo>
                  <a:close/>
                </a:path>
              </a:pathLst>
            </a:custGeom>
            <a:noFill/>
            <a:ln w="38160">
              <a:solidFill>
                <a:srgbClr val="003366"/>
              </a:solidFill>
              <a:round/>
              <a:headEnd/>
              <a:tailEnd/>
            </a:ln>
          </p:spPr>
          <p:txBody>
            <a:bodyPr wrap="none" anchor="ctr"/>
            <a:lstStyle/>
            <a:p>
              <a:endParaRPr lang="en-US"/>
            </a:p>
          </p:txBody>
        </p:sp>
        <p:sp>
          <p:nvSpPr>
            <p:cNvPr id="29705" name="Text Box 8"/>
            <p:cNvSpPr txBox="1">
              <a:spLocks noChangeArrowheads="1"/>
            </p:cNvSpPr>
            <p:nvPr/>
          </p:nvSpPr>
          <p:spPr bwMode="auto">
            <a:xfrm>
              <a:off x="2386" y="1952"/>
              <a:ext cx="1485" cy="489"/>
            </a:xfrm>
            <a:prstGeom prst="rect">
              <a:avLst/>
            </a:prstGeom>
            <a:noFill/>
            <a:ln w="9525">
              <a:noFill/>
              <a:round/>
              <a:headEnd/>
              <a:tailEnd/>
            </a:ln>
          </p:spPr>
          <p:txBody>
            <a:bodyPr wrap="none" lIns="90000" tIns="46800" rIns="90000" bIns="46800">
              <a:spAutoFit/>
            </a:bodyPr>
            <a:lstStyle/>
            <a:p>
              <a:pPr defTabSz="449263">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a:solidFill>
                    <a:srgbClr val="003366"/>
                  </a:solidFill>
                </a:rPr>
                <a:t>Encoding </a:t>
              </a:r>
            </a:p>
            <a:p>
              <a:pPr defTabSz="449263">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a:solidFill>
                    <a:srgbClr val="003366"/>
                  </a:solidFill>
                </a:rPr>
                <a:t>(representation)</a:t>
              </a:r>
            </a:p>
          </p:txBody>
        </p:sp>
        <p:sp>
          <p:nvSpPr>
            <p:cNvPr id="29706" name="Line 9"/>
            <p:cNvSpPr>
              <a:spLocks noChangeShapeType="1"/>
            </p:cNvSpPr>
            <p:nvPr/>
          </p:nvSpPr>
          <p:spPr bwMode="auto">
            <a:xfrm>
              <a:off x="2463" y="3346"/>
              <a:ext cx="1360" cy="1"/>
            </a:xfrm>
            <a:prstGeom prst="line">
              <a:avLst/>
            </a:prstGeom>
            <a:noFill/>
            <a:ln w="38160">
              <a:solidFill>
                <a:srgbClr val="003366"/>
              </a:solidFill>
              <a:miter lim="800000"/>
              <a:headEnd type="triangle" w="med" len="med"/>
              <a:tailEnd/>
            </a:ln>
          </p:spPr>
          <p:txBody>
            <a:bodyPr/>
            <a:lstStyle/>
            <a:p>
              <a:endParaRPr lang="en-US"/>
            </a:p>
          </p:txBody>
        </p:sp>
        <p:sp>
          <p:nvSpPr>
            <p:cNvPr id="29707" name="Text Box 10"/>
            <p:cNvSpPr txBox="1">
              <a:spLocks noChangeArrowheads="1"/>
            </p:cNvSpPr>
            <p:nvPr/>
          </p:nvSpPr>
          <p:spPr bwMode="auto">
            <a:xfrm>
              <a:off x="2451" y="3420"/>
              <a:ext cx="2164" cy="489"/>
            </a:xfrm>
            <a:prstGeom prst="rect">
              <a:avLst/>
            </a:prstGeom>
            <a:noFill/>
            <a:ln w="9525">
              <a:noFill/>
              <a:round/>
              <a:headEnd/>
              <a:tailEnd/>
            </a:ln>
          </p:spPr>
          <p:txBody>
            <a:bodyPr wrap="none" lIns="90000" tIns="46800" rIns="90000" bIns="46800">
              <a:spAutoFit/>
            </a:bodyPr>
            <a:lstStyle/>
            <a:p>
              <a:pPr defTabSz="449263">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a:solidFill>
                    <a:srgbClr val="003366"/>
                  </a:solidFill>
                </a:rPr>
                <a:t>Decoding</a:t>
              </a:r>
            </a:p>
            <a:p>
              <a:pPr defTabSz="449263">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a:solidFill>
                    <a:srgbClr val="003366"/>
                  </a:solidFill>
                </a:rPr>
                <a:t>(inverse representation)</a:t>
              </a:r>
            </a:p>
          </p:txBody>
        </p:sp>
        <p:sp>
          <p:nvSpPr>
            <p:cNvPr id="29708" name="Text Box 11"/>
            <p:cNvSpPr txBox="1">
              <a:spLocks noChangeArrowheads="1"/>
            </p:cNvSpPr>
            <p:nvPr/>
          </p:nvSpPr>
          <p:spPr bwMode="auto">
            <a:xfrm>
              <a:off x="4087" y="3180"/>
              <a:ext cx="1094" cy="277"/>
            </a:xfrm>
            <a:prstGeom prst="rect">
              <a:avLst/>
            </a:prstGeom>
            <a:noFill/>
            <a:ln w="9360">
              <a:solidFill>
                <a:srgbClr val="003366"/>
              </a:solidFill>
              <a:miter lim="800000"/>
              <a:headEnd/>
              <a:tailEnd/>
            </a:ln>
          </p:spPr>
          <p:txBody>
            <a:bodyPr wrap="none" lIns="90000" tIns="46800" rIns="90000" bIns="46800">
              <a:spAutoFit/>
            </a:bodyPr>
            <a:lstStyle/>
            <a:p>
              <a:pPr defTabSz="449263">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a:solidFill>
                    <a:srgbClr val="003366"/>
                  </a:solidFill>
                </a:rPr>
                <a:t>011101001</a:t>
              </a:r>
            </a:p>
          </p:txBody>
        </p:sp>
        <p:sp>
          <p:nvSpPr>
            <p:cNvPr id="29709" name="Text Box 12"/>
            <p:cNvSpPr txBox="1">
              <a:spLocks noChangeArrowheads="1"/>
            </p:cNvSpPr>
            <p:nvPr/>
          </p:nvSpPr>
          <p:spPr bwMode="auto">
            <a:xfrm>
              <a:off x="3966" y="2858"/>
              <a:ext cx="1094" cy="277"/>
            </a:xfrm>
            <a:prstGeom prst="rect">
              <a:avLst/>
            </a:prstGeom>
            <a:noFill/>
            <a:ln w="9360">
              <a:solidFill>
                <a:srgbClr val="003366"/>
              </a:solidFill>
              <a:miter lim="800000"/>
              <a:headEnd/>
              <a:tailEnd/>
            </a:ln>
          </p:spPr>
          <p:txBody>
            <a:bodyPr wrap="none" lIns="90000" tIns="46800" rIns="90000" bIns="46800">
              <a:spAutoFit/>
            </a:bodyPr>
            <a:lstStyle/>
            <a:p>
              <a:pPr defTabSz="449263">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a:solidFill>
                    <a:srgbClr val="003366"/>
                  </a:solidFill>
                </a:rPr>
                <a:t>010001001</a:t>
              </a:r>
            </a:p>
          </p:txBody>
        </p:sp>
        <p:sp>
          <p:nvSpPr>
            <p:cNvPr id="29710" name="Text Box 13"/>
            <p:cNvSpPr txBox="1">
              <a:spLocks noChangeArrowheads="1"/>
            </p:cNvSpPr>
            <p:nvPr/>
          </p:nvSpPr>
          <p:spPr bwMode="auto">
            <a:xfrm>
              <a:off x="4372" y="2540"/>
              <a:ext cx="985" cy="278"/>
            </a:xfrm>
            <a:prstGeom prst="rect">
              <a:avLst/>
            </a:prstGeom>
            <a:noFill/>
            <a:ln w="9360">
              <a:solidFill>
                <a:srgbClr val="003366"/>
              </a:solidFill>
              <a:miter lim="800000"/>
              <a:headEnd/>
              <a:tailEnd/>
            </a:ln>
          </p:spPr>
          <p:txBody>
            <a:bodyPr wrap="none" lIns="90000" tIns="46800" rIns="90000" bIns="46800">
              <a:spAutoFit/>
            </a:bodyPr>
            <a:lstStyle/>
            <a:p>
              <a:pPr defTabSz="449263">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a:solidFill>
                    <a:srgbClr val="003366"/>
                  </a:solidFill>
                </a:rPr>
                <a:t>10010010</a:t>
              </a:r>
            </a:p>
          </p:txBody>
        </p:sp>
        <p:sp>
          <p:nvSpPr>
            <p:cNvPr id="29711" name="Text Box 14"/>
            <p:cNvSpPr txBox="1">
              <a:spLocks noChangeArrowheads="1"/>
            </p:cNvSpPr>
            <p:nvPr/>
          </p:nvSpPr>
          <p:spPr bwMode="auto">
            <a:xfrm>
              <a:off x="4293" y="2174"/>
              <a:ext cx="986" cy="277"/>
            </a:xfrm>
            <a:prstGeom prst="rect">
              <a:avLst/>
            </a:prstGeom>
            <a:noFill/>
            <a:ln w="9360">
              <a:solidFill>
                <a:srgbClr val="003366"/>
              </a:solidFill>
              <a:miter lim="800000"/>
              <a:headEnd/>
              <a:tailEnd/>
            </a:ln>
          </p:spPr>
          <p:txBody>
            <a:bodyPr wrap="none" lIns="90000" tIns="46800" rIns="90000" bIns="46800">
              <a:spAutoFit/>
            </a:bodyPr>
            <a:lstStyle/>
            <a:p>
              <a:pPr defTabSz="449263">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a:solidFill>
                    <a:srgbClr val="003366"/>
                  </a:solidFill>
                </a:rPr>
                <a:t>10010001</a:t>
              </a:r>
            </a:p>
          </p:txBody>
        </p:sp>
      </p:grpSp>
      <p:sp>
        <p:nvSpPr>
          <p:cNvPr id="29699" name="Rectangle 15"/>
          <p:cNvSpPr>
            <a:spLocks noGrp="1" noChangeArrowheads="1"/>
          </p:cNvSpPr>
          <p:nvPr>
            <p:ph type="title"/>
          </p:nvPr>
        </p:nvSpPr>
        <p:spPr>
          <a:xfrm>
            <a:off x="685800" y="762000"/>
            <a:ext cx="8458200" cy="1143000"/>
          </a:xfrm>
        </p:spPr>
        <p:txBody>
          <a:bodyPr lIns="90000" tIns="46800" rIns="90000" bIns="46800" anchor="ct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Representation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22238"/>
            <a:ext cx="7543800" cy="725487"/>
          </a:xfrm>
        </p:spPr>
        <p:txBody>
          <a:bodyPr/>
          <a:lstStyle/>
          <a:p>
            <a:pPr eaLnBrk="1" hangingPunct="1"/>
            <a:r>
              <a:rPr lang="en-US" sz="3500" smtClean="0"/>
              <a:t>Encoding</a:t>
            </a:r>
          </a:p>
        </p:txBody>
      </p:sp>
      <p:sp>
        <p:nvSpPr>
          <p:cNvPr id="30723" name="Rectangle 3"/>
          <p:cNvSpPr>
            <a:spLocks noGrp="1" noChangeArrowheads="1"/>
          </p:cNvSpPr>
          <p:nvPr>
            <p:ph type="body" idx="1"/>
          </p:nvPr>
        </p:nvSpPr>
        <p:spPr/>
        <p:txBody>
          <a:bodyPr/>
          <a:lstStyle/>
          <a:p>
            <a:pPr eaLnBrk="1" hangingPunct="1">
              <a:lnSpc>
                <a:spcPct val="90000"/>
              </a:lnSpc>
            </a:pPr>
            <a:r>
              <a:rPr lang="en-US" sz="1900" i="1" smtClean="0">
                <a:solidFill>
                  <a:schemeClr val="tx2"/>
                </a:solidFill>
                <a:latin typeface="Times New Roman" pitchFamily="18" charset="0"/>
              </a:rPr>
              <a:t>The process of representing the solution in the form of a </a:t>
            </a:r>
            <a:r>
              <a:rPr lang="en-US" sz="1900" b="1" i="1" smtClean="0">
                <a:solidFill>
                  <a:schemeClr val="tx2"/>
                </a:solidFill>
                <a:latin typeface="Times New Roman" pitchFamily="18" charset="0"/>
              </a:rPr>
              <a:t>string</a:t>
            </a:r>
            <a:r>
              <a:rPr lang="en-US" sz="1900" i="1" smtClean="0">
                <a:solidFill>
                  <a:schemeClr val="tx2"/>
                </a:solidFill>
                <a:latin typeface="Times New Roman" pitchFamily="18" charset="0"/>
              </a:rPr>
              <a:t> that conveys the necessary information.</a:t>
            </a:r>
          </a:p>
          <a:p>
            <a:pPr eaLnBrk="1" hangingPunct="1">
              <a:lnSpc>
                <a:spcPct val="90000"/>
              </a:lnSpc>
              <a:buFont typeface="Wingdings" pitchFamily="2" charset="2"/>
              <a:buNone/>
            </a:pPr>
            <a:endParaRPr lang="en-US" sz="1900" smtClean="0">
              <a:latin typeface="Times New Roman" pitchFamily="18" charset="0"/>
            </a:endParaRPr>
          </a:p>
          <a:p>
            <a:pPr eaLnBrk="1" hangingPunct="1">
              <a:lnSpc>
                <a:spcPct val="90000"/>
              </a:lnSpc>
            </a:pPr>
            <a:r>
              <a:rPr lang="en-US" sz="1900" smtClean="0">
                <a:latin typeface="Times New Roman" pitchFamily="18" charset="0"/>
              </a:rPr>
              <a:t>Just as in a chromosome, each gene controls a particular characteristic of the individual, similarly, each element in the string represents a characteristic of the solution.</a:t>
            </a:r>
          </a:p>
          <a:p>
            <a:pPr eaLnBrk="1" hangingPunct="1">
              <a:lnSpc>
                <a:spcPct val="90000"/>
              </a:lnSpc>
            </a:pPr>
            <a:endParaRPr lang="en-US" sz="1900" smtClean="0">
              <a:latin typeface="Times New Roman" pitchFamily="18" charset="0"/>
            </a:endParaRPr>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0" y="274638"/>
            <a:ext cx="8229600" cy="411162"/>
          </a:xfrm>
        </p:spPr>
        <p:txBody>
          <a:bodyPr/>
          <a:lstStyle/>
          <a:p>
            <a:pPr eaLnBrk="1" hangingPunct="1"/>
            <a:r>
              <a:rPr lang="en-US" altLang="ja-JP" sz="3100" smtClean="0">
                <a:ea typeface="ＭＳ Ｐゴシック" pitchFamily="34" charset="-128"/>
              </a:rPr>
              <a:t>Encoding Issue</a:t>
            </a:r>
            <a:endParaRPr lang="en-US" sz="3100" smtClean="0"/>
          </a:p>
        </p:txBody>
      </p:sp>
      <p:sp>
        <p:nvSpPr>
          <p:cNvPr id="31747" name="Rectangle 3"/>
          <p:cNvSpPr>
            <a:spLocks noGrp="1" noChangeArrowheads="1"/>
          </p:cNvSpPr>
          <p:nvPr>
            <p:ph type="body" idx="4294967295"/>
          </p:nvPr>
        </p:nvSpPr>
        <p:spPr>
          <a:xfrm>
            <a:off x="0" y="838200"/>
            <a:ext cx="9144000" cy="6019800"/>
          </a:xfrm>
        </p:spPr>
        <p:txBody>
          <a:bodyPr/>
          <a:lstStyle/>
          <a:p>
            <a:pPr eaLnBrk="1" hangingPunct="1">
              <a:lnSpc>
                <a:spcPct val="90000"/>
              </a:lnSpc>
            </a:pPr>
            <a:r>
              <a:rPr lang="en-US" altLang="ja-JP" sz="1900" smtClean="0">
                <a:solidFill>
                  <a:srgbClr val="0000FF"/>
                </a:solidFill>
                <a:latin typeface="Times New Roman" pitchFamily="18" charset="0"/>
                <a:ea typeface="ＭＳ Ｐゴシック" pitchFamily="34" charset="-128"/>
              </a:rPr>
              <a:t>How to encode a solution</a:t>
            </a:r>
            <a:r>
              <a:rPr lang="en-US" altLang="ja-JP" sz="1900" smtClean="0">
                <a:latin typeface="Times New Roman" pitchFamily="18" charset="0"/>
                <a:ea typeface="ＭＳ Ｐゴシック" pitchFamily="34" charset="-128"/>
              </a:rPr>
              <a:t> of the problem </a:t>
            </a:r>
            <a:r>
              <a:rPr lang="en-US" altLang="ja-JP" sz="1900" smtClean="0">
                <a:solidFill>
                  <a:srgbClr val="0000FF"/>
                </a:solidFill>
                <a:latin typeface="Times New Roman" pitchFamily="18" charset="0"/>
                <a:ea typeface="ＭＳ Ｐゴシック" pitchFamily="34" charset="-128"/>
              </a:rPr>
              <a:t>into a chromosome</a:t>
            </a:r>
            <a:r>
              <a:rPr lang="en-US" altLang="ja-JP" sz="1900" smtClean="0">
                <a:latin typeface="Times New Roman" pitchFamily="18" charset="0"/>
                <a:ea typeface="ＭＳ Ｐゴシック" pitchFamily="34" charset="-128"/>
              </a:rPr>
              <a:t> is a </a:t>
            </a:r>
            <a:r>
              <a:rPr lang="en-US" altLang="ja-JP" sz="1900" smtClean="0">
                <a:solidFill>
                  <a:srgbClr val="0000FF"/>
                </a:solidFill>
                <a:latin typeface="Times New Roman" pitchFamily="18" charset="0"/>
                <a:ea typeface="ＭＳ Ｐゴシック" pitchFamily="34" charset="-128"/>
              </a:rPr>
              <a:t>key issue</a:t>
            </a:r>
            <a:r>
              <a:rPr lang="en-US" altLang="ja-JP" sz="1900" smtClean="0">
                <a:latin typeface="Times New Roman" pitchFamily="18" charset="0"/>
                <a:ea typeface="ＭＳ Ｐゴシック" pitchFamily="34" charset="-128"/>
              </a:rPr>
              <a:t> for </a:t>
            </a:r>
          </a:p>
          <a:p>
            <a:pPr eaLnBrk="1" hangingPunct="1">
              <a:lnSpc>
                <a:spcPct val="90000"/>
              </a:lnSpc>
              <a:buFont typeface="Wingdings" pitchFamily="2" charset="2"/>
              <a:buNone/>
            </a:pPr>
            <a:r>
              <a:rPr lang="en-US" altLang="ja-JP" sz="1900" smtClean="0">
                <a:latin typeface="Times New Roman" pitchFamily="18" charset="0"/>
                <a:ea typeface="ＭＳ Ｐゴシック" pitchFamily="34" charset="-128"/>
              </a:rPr>
              <a:t>      genetic algorithms.</a:t>
            </a:r>
          </a:p>
          <a:p>
            <a:pPr lvl="1" eaLnBrk="1" hangingPunct="1">
              <a:lnSpc>
                <a:spcPct val="90000"/>
              </a:lnSpc>
            </a:pPr>
            <a:r>
              <a:rPr lang="en-US" altLang="ja-JP" sz="2000" smtClean="0">
                <a:latin typeface="Times New Roman" pitchFamily="18" charset="0"/>
                <a:ea typeface="ＭＳ Ｐゴシック" pitchFamily="34" charset="-128"/>
              </a:rPr>
              <a:t>In </a:t>
            </a:r>
            <a:r>
              <a:rPr lang="en-US" altLang="ja-JP" sz="2000" smtClean="0">
                <a:solidFill>
                  <a:srgbClr val="0000FF"/>
                </a:solidFill>
                <a:latin typeface="Times New Roman" pitchFamily="18" charset="0"/>
                <a:ea typeface="ＭＳ Ｐゴシック" pitchFamily="34" charset="-128"/>
              </a:rPr>
              <a:t>Holland's work</a:t>
            </a:r>
            <a:r>
              <a:rPr lang="en-US" altLang="ja-JP" sz="2000" smtClean="0">
                <a:latin typeface="Times New Roman" pitchFamily="18" charset="0"/>
                <a:ea typeface="ＭＳ Ｐゴシック" pitchFamily="34" charset="-128"/>
              </a:rPr>
              <a:t>, encoding is carried out using </a:t>
            </a:r>
            <a:r>
              <a:rPr lang="en-US" altLang="ja-JP" sz="2000" smtClean="0">
                <a:solidFill>
                  <a:srgbClr val="0000FF"/>
                </a:solidFill>
                <a:latin typeface="Times New Roman" pitchFamily="18" charset="0"/>
                <a:ea typeface="ＭＳ Ｐゴシック" pitchFamily="34" charset="-128"/>
              </a:rPr>
              <a:t>binary strings</a:t>
            </a:r>
            <a:r>
              <a:rPr lang="en-US" altLang="ja-JP" sz="2000" smtClean="0">
                <a:latin typeface="Times New Roman" pitchFamily="18" charset="0"/>
                <a:ea typeface="ＭＳ Ｐゴシック" pitchFamily="34" charset="-128"/>
              </a:rPr>
              <a:t>.</a:t>
            </a:r>
          </a:p>
          <a:p>
            <a:pPr lvl="1" eaLnBrk="1" hangingPunct="1">
              <a:lnSpc>
                <a:spcPct val="90000"/>
              </a:lnSpc>
            </a:pPr>
            <a:r>
              <a:rPr lang="en-US" altLang="ja-JP" sz="2000" smtClean="0">
                <a:latin typeface="Times New Roman" pitchFamily="18" charset="0"/>
                <a:ea typeface="ＭＳ Ｐゴシック" pitchFamily="34" charset="-128"/>
              </a:rPr>
              <a:t>For many GA applications, especially for the problems from </a:t>
            </a:r>
            <a:r>
              <a:rPr lang="en-US" altLang="ja-JP" sz="2000" smtClean="0">
                <a:solidFill>
                  <a:srgbClr val="0000FF"/>
                </a:solidFill>
                <a:latin typeface="Times New Roman" pitchFamily="18" charset="0"/>
                <a:ea typeface="ＭＳ Ｐゴシック" pitchFamily="34" charset="-128"/>
              </a:rPr>
              <a:t>industrial engineering</a:t>
            </a:r>
            <a:r>
              <a:rPr lang="en-US" altLang="ja-JP" sz="2000" smtClean="0">
                <a:latin typeface="Times New Roman" pitchFamily="18" charset="0"/>
                <a:ea typeface="ＭＳ Ｐゴシック" pitchFamily="34" charset="-128"/>
              </a:rPr>
              <a:t> world, the simple GA was difficult to apply directly as the </a:t>
            </a:r>
            <a:r>
              <a:rPr lang="en-US" altLang="ja-JP" sz="2000" smtClean="0">
                <a:solidFill>
                  <a:srgbClr val="0000FF"/>
                </a:solidFill>
                <a:latin typeface="Times New Roman" pitchFamily="18" charset="0"/>
                <a:ea typeface="ＭＳ Ｐゴシック" pitchFamily="34" charset="-128"/>
              </a:rPr>
              <a:t>binary string is not a natural coding</a:t>
            </a:r>
            <a:r>
              <a:rPr lang="en-US" altLang="ja-JP" sz="2000" smtClean="0">
                <a:latin typeface="Times New Roman" pitchFamily="18" charset="0"/>
                <a:ea typeface="ＭＳ Ｐゴシック" pitchFamily="34" charset="-128"/>
              </a:rPr>
              <a:t>. </a:t>
            </a:r>
          </a:p>
          <a:p>
            <a:pPr eaLnBrk="1" hangingPunct="1">
              <a:lnSpc>
                <a:spcPct val="90000"/>
              </a:lnSpc>
            </a:pPr>
            <a:r>
              <a:rPr lang="en-US" altLang="ja-JP" sz="1900" smtClean="0">
                <a:latin typeface="Times New Roman" pitchFamily="18" charset="0"/>
                <a:ea typeface="ＭＳ Ｐゴシック" pitchFamily="34" charset="-128"/>
              </a:rPr>
              <a:t>During last ten years, various non-string encoding techniques have been created for particular problems. For example:</a:t>
            </a:r>
          </a:p>
          <a:p>
            <a:pPr lvl="1" eaLnBrk="1" hangingPunct="1">
              <a:lnSpc>
                <a:spcPct val="90000"/>
              </a:lnSpc>
            </a:pPr>
            <a:r>
              <a:rPr lang="en-US" altLang="ja-JP" sz="2000" smtClean="0">
                <a:latin typeface="Times New Roman" pitchFamily="18" charset="0"/>
                <a:ea typeface="ＭＳ Ｐゴシック" pitchFamily="34" charset="-128"/>
              </a:rPr>
              <a:t>The </a:t>
            </a:r>
            <a:r>
              <a:rPr lang="en-US" altLang="ja-JP" sz="2000" smtClean="0">
                <a:solidFill>
                  <a:srgbClr val="0000FF"/>
                </a:solidFill>
                <a:latin typeface="Times New Roman" pitchFamily="18" charset="0"/>
                <a:ea typeface="ＭＳ Ｐゴシック" pitchFamily="34" charset="-128"/>
              </a:rPr>
              <a:t>real number coding</a:t>
            </a:r>
            <a:r>
              <a:rPr lang="en-US" altLang="ja-JP" sz="2000" smtClean="0">
                <a:latin typeface="Times New Roman" pitchFamily="18" charset="0"/>
                <a:ea typeface="ＭＳ Ｐゴシック" pitchFamily="34" charset="-128"/>
              </a:rPr>
              <a:t> for </a:t>
            </a:r>
            <a:r>
              <a:rPr lang="en-US" altLang="ja-JP" sz="2000" smtClean="0">
                <a:solidFill>
                  <a:srgbClr val="0000FF"/>
                </a:solidFill>
                <a:latin typeface="Times New Roman" pitchFamily="18" charset="0"/>
                <a:ea typeface="ＭＳ Ｐゴシック" pitchFamily="34" charset="-128"/>
              </a:rPr>
              <a:t>constrained optimization problems</a:t>
            </a:r>
          </a:p>
          <a:p>
            <a:pPr lvl="1" eaLnBrk="1" hangingPunct="1">
              <a:lnSpc>
                <a:spcPct val="90000"/>
              </a:lnSpc>
            </a:pPr>
            <a:r>
              <a:rPr lang="en-US" altLang="ja-JP" sz="2000" smtClean="0">
                <a:latin typeface="Times New Roman" pitchFamily="18" charset="0"/>
                <a:ea typeface="ＭＳ Ｐゴシック" pitchFamily="34" charset="-128"/>
              </a:rPr>
              <a:t>The </a:t>
            </a:r>
            <a:r>
              <a:rPr lang="en-US" altLang="ja-JP" sz="2000" smtClean="0">
                <a:solidFill>
                  <a:srgbClr val="0000FF"/>
                </a:solidFill>
                <a:latin typeface="Times New Roman" pitchFamily="18" charset="0"/>
                <a:ea typeface="ＭＳ Ｐゴシック" pitchFamily="34" charset="-128"/>
              </a:rPr>
              <a:t>integer coding</a:t>
            </a:r>
            <a:r>
              <a:rPr lang="en-US" altLang="ja-JP" sz="2000" smtClean="0">
                <a:latin typeface="Times New Roman" pitchFamily="18" charset="0"/>
                <a:ea typeface="ＭＳ Ｐゴシック" pitchFamily="34" charset="-128"/>
              </a:rPr>
              <a:t> for </a:t>
            </a:r>
            <a:r>
              <a:rPr lang="en-US" altLang="ja-JP" sz="2000" smtClean="0">
                <a:solidFill>
                  <a:srgbClr val="0000FF"/>
                </a:solidFill>
                <a:latin typeface="Times New Roman" pitchFamily="18" charset="0"/>
                <a:ea typeface="ＭＳ Ｐゴシック" pitchFamily="34" charset="-128"/>
              </a:rPr>
              <a:t>combinatorial optimization</a:t>
            </a:r>
            <a:r>
              <a:rPr lang="en-US" altLang="ja-JP" sz="2000" smtClean="0">
                <a:latin typeface="Times New Roman" pitchFamily="18" charset="0"/>
                <a:ea typeface="ＭＳ Ｐゴシック" pitchFamily="34" charset="-128"/>
              </a:rPr>
              <a:t> problems.</a:t>
            </a:r>
          </a:p>
          <a:p>
            <a:pPr eaLnBrk="1" hangingPunct="1">
              <a:lnSpc>
                <a:spcPct val="90000"/>
              </a:lnSpc>
            </a:pPr>
            <a:r>
              <a:rPr lang="en-US" altLang="ja-JP" sz="1900" smtClean="0">
                <a:solidFill>
                  <a:srgbClr val="0000FF"/>
                </a:solidFill>
                <a:latin typeface="Times New Roman" pitchFamily="18" charset="0"/>
                <a:ea typeface="ＭＳ Ｐゴシック" pitchFamily="34" charset="-128"/>
              </a:rPr>
              <a:t>Choosing an appropriate representation</a:t>
            </a:r>
            <a:r>
              <a:rPr lang="en-US" altLang="ja-JP" sz="1900" smtClean="0">
                <a:latin typeface="Times New Roman" pitchFamily="18" charset="0"/>
                <a:ea typeface="ＭＳ Ｐゴシック" pitchFamily="34" charset="-128"/>
              </a:rPr>
              <a:t> of candidate solutions to the problem at hand is the foundation </a:t>
            </a:r>
            <a:r>
              <a:rPr lang="en-US" altLang="ja-JP" sz="1900" smtClean="0">
                <a:solidFill>
                  <a:srgbClr val="0000FF"/>
                </a:solidFill>
                <a:latin typeface="Times New Roman" pitchFamily="18" charset="0"/>
                <a:ea typeface="ＭＳ Ｐゴシック" pitchFamily="34" charset="-128"/>
              </a:rPr>
              <a:t>for applying genetic algorithms</a:t>
            </a:r>
            <a:r>
              <a:rPr lang="en-US" altLang="ja-JP" sz="1900" smtClean="0">
                <a:latin typeface="Times New Roman" pitchFamily="18" charset="0"/>
                <a:ea typeface="ＭＳ Ｐゴシック" pitchFamily="34" charset="-128"/>
              </a:rPr>
              <a:t> to solve real world problems, which conditions all the subsequent steps of genetic algorithms.</a:t>
            </a:r>
          </a:p>
          <a:p>
            <a:pPr eaLnBrk="1" hangingPunct="1">
              <a:lnSpc>
                <a:spcPct val="90000"/>
              </a:lnSpc>
            </a:pPr>
            <a:r>
              <a:rPr lang="en-US" altLang="ja-JP" sz="1900" smtClean="0">
                <a:latin typeface="Times New Roman" pitchFamily="18" charset="0"/>
                <a:ea typeface="ＭＳ Ｐゴシック" pitchFamily="34" charset="-128"/>
              </a:rPr>
              <a:t>For any application case, it is necessary to </a:t>
            </a:r>
            <a:r>
              <a:rPr lang="en-US" altLang="ja-JP" sz="1900" smtClean="0">
                <a:solidFill>
                  <a:srgbClr val="0000FF"/>
                </a:solidFill>
                <a:latin typeface="Times New Roman" pitchFamily="18" charset="0"/>
                <a:ea typeface="ＭＳ Ｐゴシック" pitchFamily="34" charset="-128"/>
              </a:rPr>
              <a:t>analysis carefully</a:t>
            </a:r>
            <a:r>
              <a:rPr lang="en-US" altLang="ja-JP" sz="1900" smtClean="0">
                <a:latin typeface="Times New Roman" pitchFamily="18" charset="0"/>
                <a:ea typeface="ＭＳ Ｐゴシック" pitchFamily="34" charset="-128"/>
              </a:rPr>
              <a:t> to result in an </a:t>
            </a:r>
            <a:r>
              <a:rPr lang="en-US" altLang="ja-JP" sz="1900" smtClean="0">
                <a:solidFill>
                  <a:srgbClr val="0000FF"/>
                </a:solidFill>
                <a:latin typeface="Times New Roman" pitchFamily="18" charset="0"/>
                <a:ea typeface="ＭＳ Ｐゴシック" pitchFamily="34" charset="-128"/>
              </a:rPr>
              <a:t>appropriate representation</a:t>
            </a:r>
            <a:r>
              <a:rPr lang="en-US" altLang="ja-JP" sz="1900" smtClean="0">
                <a:latin typeface="Times New Roman" pitchFamily="18" charset="0"/>
                <a:ea typeface="ＭＳ Ｐゴシック" pitchFamily="34" charset="-128"/>
              </a:rPr>
              <a:t> of solutions together with meaningful and problem-specific genetic operators.</a:t>
            </a:r>
            <a:endParaRPr lang="en-US" sz="1900" smtClean="0">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0"/>
            <a:ext cx="8229600" cy="609600"/>
          </a:xfrm>
        </p:spPr>
        <p:txBody>
          <a:bodyPr/>
          <a:lstStyle/>
          <a:p>
            <a:pPr eaLnBrk="1" hangingPunct="1"/>
            <a:r>
              <a:rPr lang="en-US" sz="3100" smtClean="0"/>
              <a:t>Examples</a:t>
            </a:r>
          </a:p>
        </p:txBody>
      </p:sp>
      <p:sp>
        <p:nvSpPr>
          <p:cNvPr id="32771" name="Rectangle 3"/>
          <p:cNvSpPr>
            <a:spLocks noGrp="1" noChangeArrowheads="1"/>
          </p:cNvSpPr>
          <p:nvPr>
            <p:ph type="body" idx="1"/>
          </p:nvPr>
        </p:nvSpPr>
        <p:spPr>
          <a:xfrm>
            <a:off x="0" y="533400"/>
            <a:ext cx="9144000" cy="6324600"/>
          </a:xfrm>
        </p:spPr>
        <p:txBody>
          <a:bodyPr/>
          <a:lstStyle/>
          <a:p>
            <a:pPr eaLnBrk="1" hangingPunct="1"/>
            <a:r>
              <a:rPr lang="en-US" sz="1700" b="1" smtClean="0">
                <a:solidFill>
                  <a:schemeClr val="tx2"/>
                </a:solidFill>
                <a:latin typeface="Times New Roman" pitchFamily="18" charset="0"/>
              </a:rPr>
              <a:t>Binary Encoding – </a:t>
            </a:r>
            <a:r>
              <a:rPr lang="en-US" sz="1700" smtClean="0">
                <a:latin typeface="Times New Roman" pitchFamily="18" charset="0"/>
              </a:rPr>
              <a:t>Most common method of encoding. Chromosomes are strings of 1s and 0s and each position in the chromosome represents a particular characteristic of the problem</a:t>
            </a:r>
            <a:r>
              <a:rPr lang="en-US" smtClean="0">
                <a:latin typeface="Times New Roman" pitchFamily="18" charset="0"/>
              </a:rPr>
              <a:t>.</a:t>
            </a:r>
          </a:p>
          <a:p>
            <a:pPr eaLnBrk="1" hangingPunct="1"/>
            <a:endParaRPr lang="en-US" smtClean="0"/>
          </a:p>
          <a:p>
            <a:pPr eaLnBrk="1" hangingPunct="1"/>
            <a:endParaRPr lang="en-US" sz="1700" b="1" smtClean="0">
              <a:solidFill>
                <a:schemeClr val="tx2"/>
              </a:solidFill>
              <a:latin typeface="Times New Roman" pitchFamily="18" charset="0"/>
            </a:endParaRPr>
          </a:p>
          <a:p>
            <a:pPr eaLnBrk="1" hangingPunct="1"/>
            <a:r>
              <a:rPr lang="en-US" sz="1700" b="1" smtClean="0">
                <a:solidFill>
                  <a:schemeClr val="tx2"/>
                </a:solidFill>
                <a:latin typeface="Times New Roman" pitchFamily="18" charset="0"/>
              </a:rPr>
              <a:t>Permutation Encoding – </a:t>
            </a:r>
            <a:r>
              <a:rPr lang="en-US" sz="1700" smtClean="0">
                <a:latin typeface="Times New Roman" pitchFamily="18" charset="0"/>
              </a:rPr>
              <a:t>Useful in ordering problems such as the Traveling Salesman Problem (TSP). Example. In TSP, every chromosome is a string of numbers, each of which represents  a city to be visited.</a:t>
            </a:r>
          </a:p>
          <a:p>
            <a:pPr eaLnBrk="1" hangingPunct="1"/>
            <a:endParaRPr lang="en-US" sz="1700" smtClean="0">
              <a:latin typeface="Times New Roman" pitchFamily="18" charset="0"/>
            </a:endParaRPr>
          </a:p>
          <a:p>
            <a:pPr eaLnBrk="1" hangingPunct="1"/>
            <a:endParaRPr lang="en-US" sz="1700" smtClean="0">
              <a:latin typeface="Times New Roman" pitchFamily="18" charset="0"/>
            </a:endParaRPr>
          </a:p>
          <a:p>
            <a:pPr algn="just" eaLnBrk="1" hangingPunct="1"/>
            <a:endParaRPr lang="en-US" sz="1700" b="1" smtClean="0">
              <a:solidFill>
                <a:schemeClr val="bg2"/>
              </a:solidFill>
              <a:latin typeface="Times New Roman" pitchFamily="18" charset="0"/>
            </a:endParaRPr>
          </a:p>
          <a:p>
            <a:pPr eaLnBrk="1" hangingPunct="1"/>
            <a:r>
              <a:rPr lang="en-US" sz="1700" b="1" smtClean="0">
                <a:solidFill>
                  <a:schemeClr val="bg2"/>
                </a:solidFill>
                <a:latin typeface="Times New Roman" pitchFamily="18" charset="0"/>
              </a:rPr>
              <a:t>Value Encoding –</a:t>
            </a:r>
            <a:r>
              <a:rPr lang="en-US" sz="1700" b="1" smtClean="0">
                <a:solidFill>
                  <a:schemeClr val="accent2"/>
                </a:solidFill>
                <a:latin typeface="Times New Roman" pitchFamily="18" charset="0"/>
              </a:rPr>
              <a:t> </a:t>
            </a:r>
            <a:r>
              <a:rPr lang="en-US" sz="1700" smtClean="0">
                <a:latin typeface="Times New Roman" pitchFamily="18" charset="0"/>
              </a:rPr>
              <a:t>Used in problems where complicated values, such as real numbers, are used and where binary encoding would not suffice.</a:t>
            </a:r>
          </a:p>
          <a:p>
            <a:pPr algn="just" eaLnBrk="1" hangingPunct="1">
              <a:buFont typeface="Wingdings" pitchFamily="2" charset="2"/>
              <a:buNone/>
            </a:pPr>
            <a:r>
              <a:rPr lang="en-US" sz="1700" smtClean="0">
                <a:latin typeface="Times New Roman" pitchFamily="18" charset="0"/>
              </a:rPr>
              <a:t>     Good for some problems, but </a:t>
            </a:r>
            <a:r>
              <a:rPr lang="en-US" sz="1700" i="1" smtClean="0">
                <a:latin typeface="Times New Roman" pitchFamily="18" charset="0"/>
              </a:rPr>
              <a:t>often necessary to develop some specific crossover and mutation techniques for these chromosomes.</a:t>
            </a:r>
          </a:p>
          <a:p>
            <a:pPr algn="just" eaLnBrk="1" hangingPunct="1">
              <a:buFont typeface="Wingdings" pitchFamily="2" charset="2"/>
              <a:buNone/>
            </a:pPr>
            <a:endParaRPr lang="en-US" sz="1700" i="1" smtClean="0">
              <a:latin typeface="Times New Roman" pitchFamily="18" charset="0"/>
            </a:endParaRPr>
          </a:p>
        </p:txBody>
      </p:sp>
      <p:grpSp>
        <p:nvGrpSpPr>
          <p:cNvPr id="32772" name="Group 4"/>
          <p:cNvGrpSpPr>
            <a:grpSpLocks/>
          </p:cNvGrpSpPr>
          <p:nvPr/>
        </p:nvGrpSpPr>
        <p:grpSpPr bwMode="auto">
          <a:xfrm>
            <a:off x="1600200" y="1371600"/>
            <a:ext cx="5715000" cy="795338"/>
            <a:chOff x="1344" y="987"/>
            <a:chExt cx="3216" cy="501"/>
          </a:xfrm>
        </p:grpSpPr>
        <p:sp>
          <p:nvSpPr>
            <p:cNvPr id="32797" name="Rectangle 5"/>
            <p:cNvSpPr>
              <a:spLocks noChangeArrowheads="1"/>
            </p:cNvSpPr>
            <p:nvPr/>
          </p:nvSpPr>
          <p:spPr bwMode="auto">
            <a:xfrm>
              <a:off x="2640" y="1236"/>
              <a:ext cx="1920" cy="252"/>
            </a:xfrm>
            <a:prstGeom prst="rect">
              <a:avLst/>
            </a:prstGeom>
            <a:noFill/>
            <a:ln w="9525">
              <a:noFill/>
              <a:miter lim="800000"/>
              <a:headEnd/>
              <a:tailEnd/>
            </a:ln>
          </p:spPr>
          <p:txBody>
            <a:bodyPr/>
            <a:lstStyle/>
            <a:p>
              <a:pPr>
                <a:spcBef>
                  <a:spcPct val="20000"/>
                </a:spcBef>
                <a:buClr>
                  <a:schemeClr val="tx2"/>
                </a:buClr>
                <a:buSzPct val="70000"/>
                <a:buFont typeface="Wingdings" pitchFamily="2" charset="2"/>
                <a:buNone/>
              </a:pPr>
              <a:r>
                <a:rPr lang="en-US" sz="2100"/>
                <a:t>11111110000000011111</a:t>
              </a:r>
              <a:endParaRPr lang="en-US" sz="1500"/>
            </a:p>
          </p:txBody>
        </p:sp>
        <p:sp>
          <p:nvSpPr>
            <p:cNvPr id="32798" name="Rectangle 6"/>
            <p:cNvSpPr>
              <a:spLocks noChangeArrowheads="1"/>
            </p:cNvSpPr>
            <p:nvPr/>
          </p:nvSpPr>
          <p:spPr bwMode="auto">
            <a:xfrm>
              <a:off x="1344" y="1236"/>
              <a:ext cx="1296" cy="252"/>
            </a:xfrm>
            <a:prstGeom prst="rect">
              <a:avLst/>
            </a:prstGeom>
            <a:noFill/>
            <a:ln w="9525">
              <a:noFill/>
              <a:miter lim="800000"/>
              <a:headEnd/>
              <a:tailEnd/>
            </a:ln>
          </p:spPr>
          <p:txBody>
            <a:bodyPr/>
            <a:lstStyle/>
            <a:p>
              <a:pPr>
                <a:spcBef>
                  <a:spcPct val="20000"/>
                </a:spcBef>
                <a:buClr>
                  <a:schemeClr val="tx2"/>
                </a:buClr>
                <a:buSzPct val="70000"/>
                <a:buFont typeface="Wingdings" pitchFamily="2" charset="2"/>
                <a:buNone/>
              </a:pPr>
              <a:r>
                <a:rPr lang="en-US" sz="2100"/>
                <a:t>Chromosome B</a:t>
              </a:r>
              <a:endParaRPr lang="en-US" sz="1500"/>
            </a:p>
          </p:txBody>
        </p:sp>
        <p:sp>
          <p:nvSpPr>
            <p:cNvPr id="32799" name="Rectangle 7"/>
            <p:cNvSpPr>
              <a:spLocks noChangeArrowheads="1"/>
            </p:cNvSpPr>
            <p:nvPr/>
          </p:nvSpPr>
          <p:spPr bwMode="auto">
            <a:xfrm>
              <a:off x="2640" y="987"/>
              <a:ext cx="1920" cy="249"/>
            </a:xfrm>
            <a:prstGeom prst="rect">
              <a:avLst/>
            </a:prstGeom>
            <a:noFill/>
            <a:ln w="9525">
              <a:noFill/>
              <a:miter lim="800000"/>
              <a:headEnd/>
              <a:tailEnd/>
            </a:ln>
          </p:spPr>
          <p:txBody>
            <a:bodyPr/>
            <a:lstStyle/>
            <a:p>
              <a:pPr>
                <a:spcBef>
                  <a:spcPct val="20000"/>
                </a:spcBef>
                <a:buClr>
                  <a:schemeClr val="tx2"/>
                </a:buClr>
                <a:buSzPct val="70000"/>
                <a:buFont typeface="Wingdings" pitchFamily="2" charset="2"/>
                <a:buNone/>
              </a:pPr>
              <a:r>
                <a:rPr lang="en-US" sz="2100"/>
                <a:t>10110010110011100101</a:t>
              </a:r>
              <a:endParaRPr lang="en-US" sz="1500"/>
            </a:p>
          </p:txBody>
        </p:sp>
        <p:sp>
          <p:nvSpPr>
            <p:cNvPr id="32800" name="Rectangle 8"/>
            <p:cNvSpPr>
              <a:spLocks noChangeArrowheads="1"/>
            </p:cNvSpPr>
            <p:nvPr/>
          </p:nvSpPr>
          <p:spPr bwMode="auto">
            <a:xfrm>
              <a:off x="1344" y="987"/>
              <a:ext cx="1296" cy="249"/>
            </a:xfrm>
            <a:prstGeom prst="rect">
              <a:avLst/>
            </a:prstGeom>
            <a:noFill/>
            <a:ln w="9525">
              <a:noFill/>
              <a:miter lim="800000"/>
              <a:headEnd/>
              <a:tailEnd/>
            </a:ln>
          </p:spPr>
          <p:txBody>
            <a:bodyPr/>
            <a:lstStyle/>
            <a:p>
              <a:pPr>
                <a:spcBef>
                  <a:spcPct val="20000"/>
                </a:spcBef>
                <a:buClr>
                  <a:schemeClr val="tx2"/>
                </a:buClr>
                <a:buSzPct val="70000"/>
                <a:buFont typeface="Wingdings" pitchFamily="2" charset="2"/>
                <a:buNone/>
              </a:pPr>
              <a:r>
                <a:rPr lang="en-US" sz="2100"/>
                <a:t>Chromosome A</a:t>
              </a:r>
            </a:p>
          </p:txBody>
        </p:sp>
        <p:sp>
          <p:nvSpPr>
            <p:cNvPr id="32801" name="Line 9"/>
            <p:cNvSpPr>
              <a:spLocks noChangeShapeType="1"/>
            </p:cNvSpPr>
            <p:nvPr/>
          </p:nvSpPr>
          <p:spPr bwMode="auto">
            <a:xfrm>
              <a:off x="1344" y="987"/>
              <a:ext cx="1296" cy="0"/>
            </a:xfrm>
            <a:prstGeom prst="line">
              <a:avLst/>
            </a:prstGeom>
            <a:noFill/>
            <a:ln w="28575">
              <a:solidFill>
                <a:schemeClr val="tx1"/>
              </a:solidFill>
              <a:miter lim="800000"/>
              <a:headEnd/>
              <a:tailEnd/>
            </a:ln>
          </p:spPr>
          <p:txBody>
            <a:bodyPr wrap="none"/>
            <a:lstStyle/>
            <a:p>
              <a:endParaRPr lang="en-US"/>
            </a:p>
          </p:txBody>
        </p:sp>
        <p:sp>
          <p:nvSpPr>
            <p:cNvPr id="32802" name="Line 10"/>
            <p:cNvSpPr>
              <a:spLocks noChangeShapeType="1"/>
            </p:cNvSpPr>
            <p:nvPr/>
          </p:nvSpPr>
          <p:spPr bwMode="auto">
            <a:xfrm>
              <a:off x="1344" y="1236"/>
              <a:ext cx="3216" cy="0"/>
            </a:xfrm>
            <a:prstGeom prst="line">
              <a:avLst/>
            </a:prstGeom>
            <a:noFill/>
            <a:ln w="12700">
              <a:solidFill>
                <a:schemeClr val="tx1"/>
              </a:solidFill>
              <a:miter lim="800000"/>
              <a:headEnd/>
              <a:tailEnd/>
            </a:ln>
          </p:spPr>
          <p:txBody>
            <a:bodyPr wrap="none"/>
            <a:lstStyle/>
            <a:p>
              <a:endParaRPr lang="en-US"/>
            </a:p>
          </p:txBody>
        </p:sp>
        <p:sp>
          <p:nvSpPr>
            <p:cNvPr id="32803" name="Line 11"/>
            <p:cNvSpPr>
              <a:spLocks noChangeShapeType="1"/>
            </p:cNvSpPr>
            <p:nvPr/>
          </p:nvSpPr>
          <p:spPr bwMode="auto">
            <a:xfrm>
              <a:off x="1344" y="1488"/>
              <a:ext cx="3216" cy="0"/>
            </a:xfrm>
            <a:prstGeom prst="line">
              <a:avLst/>
            </a:prstGeom>
            <a:noFill/>
            <a:ln w="28575" cap="sq">
              <a:solidFill>
                <a:schemeClr val="tx1"/>
              </a:solidFill>
              <a:miter lim="800000"/>
              <a:headEnd/>
              <a:tailEnd/>
            </a:ln>
          </p:spPr>
          <p:txBody>
            <a:bodyPr wrap="none"/>
            <a:lstStyle/>
            <a:p>
              <a:endParaRPr lang="en-US"/>
            </a:p>
          </p:txBody>
        </p:sp>
        <p:sp>
          <p:nvSpPr>
            <p:cNvPr id="32804" name="Line 12"/>
            <p:cNvSpPr>
              <a:spLocks noChangeShapeType="1"/>
            </p:cNvSpPr>
            <p:nvPr/>
          </p:nvSpPr>
          <p:spPr bwMode="auto">
            <a:xfrm>
              <a:off x="1344" y="987"/>
              <a:ext cx="0" cy="501"/>
            </a:xfrm>
            <a:prstGeom prst="line">
              <a:avLst/>
            </a:prstGeom>
            <a:noFill/>
            <a:ln w="28575" cap="sq">
              <a:solidFill>
                <a:schemeClr val="tx1"/>
              </a:solidFill>
              <a:miter lim="800000"/>
              <a:headEnd/>
              <a:tailEnd/>
            </a:ln>
          </p:spPr>
          <p:txBody>
            <a:bodyPr wrap="none"/>
            <a:lstStyle/>
            <a:p>
              <a:endParaRPr lang="en-US"/>
            </a:p>
          </p:txBody>
        </p:sp>
        <p:sp>
          <p:nvSpPr>
            <p:cNvPr id="32805" name="Line 13"/>
            <p:cNvSpPr>
              <a:spLocks noChangeShapeType="1"/>
            </p:cNvSpPr>
            <p:nvPr/>
          </p:nvSpPr>
          <p:spPr bwMode="auto">
            <a:xfrm>
              <a:off x="2640" y="987"/>
              <a:ext cx="0" cy="501"/>
            </a:xfrm>
            <a:prstGeom prst="line">
              <a:avLst/>
            </a:prstGeom>
            <a:noFill/>
            <a:ln w="12700">
              <a:solidFill>
                <a:schemeClr val="tx1"/>
              </a:solidFill>
              <a:miter lim="800000"/>
              <a:headEnd/>
              <a:tailEnd/>
            </a:ln>
          </p:spPr>
          <p:txBody>
            <a:bodyPr wrap="none"/>
            <a:lstStyle/>
            <a:p>
              <a:endParaRPr lang="en-US"/>
            </a:p>
          </p:txBody>
        </p:sp>
        <p:sp>
          <p:nvSpPr>
            <p:cNvPr id="32806" name="Line 14"/>
            <p:cNvSpPr>
              <a:spLocks noChangeShapeType="1"/>
            </p:cNvSpPr>
            <p:nvPr/>
          </p:nvSpPr>
          <p:spPr bwMode="auto">
            <a:xfrm>
              <a:off x="4560" y="987"/>
              <a:ext cx="0" cy="501"/>
            </a:xfrm>
            <a:prstGeom prst="line">
              <a:avLst/>
            </a:prstGeom>
            <a:noFill/>
            <a:ln w="28575" cap="sq">
              <a:solidFill>
                <a:schemeClr val="tx1"/>
              </a:solidFill>
              <a:miter lim="800000"/>
              <a:headEnd/>
              <a:tailEnd/>
            </a:ln>
          </p:spPr>
          <p:txBody>
            <a:bodyPr wrap="none"/>
            <a:lstStyle/>
            <a:p>
              <a:endParaRPr lang="en-US"/>
            </a:p>
          </p:txBody>
        </p:sp>
        <p:sp>
          <p:nvSpPr>
            <p:cNvPr id="32807" name="Line 15"/>
            <p:cNvSpPr>
              <a:spLocks noChangeShapeType="1"/>
            </p:cNvSpPr>
            <p:nvPr/>
          </p:nvSpPr>
          <p:spPr bwMode="auto">
            <a:xfrm>
              <a:off x="2640" y="987"/>
              <a:ext cx="1920" cy="0"/>
            </a:xfrm>
            <a:prstGeom prst="line">
              <a:avLst/>
            </a:prstGeom>
            <a:noFill/>
            <a:ln w="28575" cap="sq">
              <a:solidFill>
                <a:schemeClr val="tx1"/>
              </a:solidFill>
              <a:miter lim="800000"/>
              <a:headEnd/>
              <a:tailEnd/>
            </a:ln>
          </p:spPr>
          <p:txBody>
            <a:bodyPr wrap="none"/>
            <a:lstStyle/>
            <a:p>
              <a:endParaRPr lang="en-US"/>
            </a:p>
          </p:txBody>
        </p:sp>
      </p:grpSp>
      <p:grpSp>
        <p:nvGrpSpPr>
          <p:cNvPr id="32773" name="Group 16"/>
          <p:cNvGrpSpPr>
            <a:grpSpLocks/>
          </p:cNvGrpSpPr>
          <p:nvPr/>
        </p:nvGrpSpPr>
        <p:grpSpPr bwMode="auto">
          <a:xfrm>
            <a:off x="1752600" y="3124200"/>
            <a:ext cx="5867400" cy="828675"/>
            <a:chOff x="1344" y="3213"/>
            <a:chExt cx="3216" cy="522"/>
          </a:xfrm>
        </p:grpSpPr>
        <p:sp>
          <p:nvSpPr>
            <p:cNvPr id="32786" name="Rectangle 17"/>
            <p:cNvSpPr>
              <a:spLocks noChangeArrowheads="1"/>
            </p:cNvSpPr>
            <p:nvPr/>
          </p:nvSpPr>
          <p:spPr bwMode="auto">
            <a:xfrm>
              <a:off x="2640" y="3465"/>
              <a:ext cx="1920" cy="249"/>
            </a:xfrm>
            <a:prstGeom prst="rect">
              <a:avLst/>
            </a:prstGeom>
            <a:noFill/>
            <a:ln w="9525">
              <a:noFill/>
              <a:miter lim="800000"/>
              <a:headEnd/>
              <a:tailEnd/>
            </a:ln>
          </p:spPr>
          <p:txBody>
            <a:bodyPr/>
            <a:lstStyle/>
            <a:p>
              <a:pPr>
                <a:spcBef>
                  <a:spcPct val="20000"/>
                </a:spcBef>
                <a:buClr>
                  <a:schemeClr val="tx2"/>
                </a:buClr>
                <a:buSzPct val="70000"/>
                <a:buFont typeface="Wingdings" pitchFamily="2" charset="2"/>
                <a:buNone/>
              </a:pPr>
              <a:r>
                <a:rPr lang="en-US" sz="2100"/>
                <a:t>8  5  6  7  2  3  1  4  9</a:t>
              </a:r>
            </a:p>
          </p:txBody>
        </p:sp>
        <p:sp>
          <p:nvSpPr>
            <p:cNvPr id="32787" name="Rectangle 18"/>
            <p:cNvSpPr>
              <a:spLocks noChangeArrowheads="1"/>
            </p:cNvSpPr>
            <p:nvPr/>
          </p:nvSpPr>
          <p:spPr bwMode="auto">
            <a:xfrm>
              <a:off x="1344" y="3465"/>
              <a:ext cx="1296" cy="249"/>
            </a:xfrm>
            <a:prstGeom prst="rect">
              <a:avLst/>
            </a:prstGeom>
            <a:noFill/>
            <a:ln w="9525">
              <a:noFill/>
              <a:miter lim="800000"/>
              <a:headEnd/>
              <a:tailEnd/>
            </a:ln>
          </p:spPr>
          <p:txBody>
            <a:bodyPr/>
            <a:lstStyle/>
            <a:p>
              <a:pPr>
                <a:spcBef>
                  <a:spcPct val="20000"/>
                </a:spcBef>
                <a:buClr>
                  <a:schemeClr val="tx2"/>
                </a:buClr>
                <a:buSzPct val="70000"/>
                <a:buFont typeface="Wingdings" pitchFamily="2" charset="2"/>
                <a:buNone/>
              </a:pPr>
              <a:r>
                <a:rPr lang="en-US" sz="2100"/>
                <a:t>Chromosome B</a:t>
              </a:r>
              <a:endParaRPr lang="en-US" sz="1500"/>
            </a:p>
          </p:txBody>
        </p:sp>
        <p:sp>
          <p:nvSpPr>
            <p:cNvPr id="32788" name="Rectangle 19"/>
            <p:cNvSpPr>
              <a:spLocks noChangeArrowheads="1"/>
            </p:cNvSpPr>
            <p:nvPr/>
          </p:nvSpPr>
          <p:spPr bwMode="auto">
            <a:xfrm>
              <a:off x="2640" y="3216"/>
              <a:ext cx="1920" cy="249"/>
            </a:xfrm>
            <a:prstGeom prst="rect">
              <a:avLst/>
            </a:prstGeom>
            <a:noFill/>
            <a:ln w="9525">
              <a:noFill/>
              <a:miter lim="800000"/>
              <a:headEnd/>
              <a:tailEnd/>
            </a:ln>
          </p:spPr>
          <p:txBody>
            <a:bodyPr/>
            <a:lstStyle/>
            <a:p>
              <a:pPr>
                <a:spcBef>
                  <a:spcPct val="20000"/>
                </a:spcBef>
                <a:buClr>
                  <a:schemeClr val="tx2"/>
                </a:buClr>
                <a:buSzPct val="70000"/>
                <a:buFont typeface="Wingdings" pitchFamily="2" charset="2"/>
                <a:buNone/>
              </a:pPr>
              <a:r>
                <a:rPr lang="en-US" sz="2100"/>
                <a:t>1  5  3  2  6  4  7  9  8</a:t>
              </a:r>
            </a:p>
          </p:txBody>
        </p:sp>
        <p:sp>
          <p:nvSpPr>
            <p:cNvPr id="32789" name="Rectangle 20"/>
            <p:cNvSpPr>
              <a:spLocks noChangeArrowheads="1"/>
            </p:cNvSpPr>
            <p:nvPr/>
          </p:nvSpPr>
          <p:spPr bwMode="auto">
            <a:xfrm>
              <a:off x="1344" y="3216"/>
              <a:ext cx="1296" cy="249"/>
            </a:xfrm>
            <a:prstGeom prst="rect">
              <a:avLst/>
            </a:prstGeom>
            <a:noFill/>
            <a:ln w="9525">
              <a:noFill/>
              <a:miter lim="800000"/>
              <a:headEnd/>
              <a:tailEnd/>
            </a:ln>
          </p:spPr>
          <p:txBody>
            <a:bodyPr/>
            <a:lstStyle/>
            <a:p>
              <a:pPr>
                <a:spcBef>
                  <a:spcPct val="20000"/>
                </a:spcBef>
                <a:buClr>
                  <a:schemeClr val="tx2"/>
                </a:buClr>
                <a:buSzPct val="70000"/>
                <a:buFont typeface="Wingdings" pitchFamily="2" charset="2"/>
                <a:buNone/>
              </a:pPr>
              <a:r>
                <a:rPr lang="en-US" sz="2100"/>
                <a:t>Chromosome A</a:t>
              </a:r>
            </a:p>
          </p:txBody>
        </p:sp>
        <p:sp>
          <p:nvSpPr>
            <p:cNvPr id="32790" name="Line 21"/>
            <p:cNvSpPr>
              <a:spLocks noChangeShapeType="1"/>
            </p:cNvSpPr>
            <p:nvPr/>
          </p:nvSpPr>
          <p:spPr bwMode="auto">
            <a:xfrm>
              <a:off x="1344" y="3213"/>
              <a:ext cx="1296" cy="0"/>
            </a:xfrm>
            <a:prstGeom prst="line">
              <a:avLst/>
            </a:prstGeom>
            <a:noFill/>
            <a:ln w="28575">
              <a:solidFill>
                <a:schemeClr val="tx1"/>
              </a:solidFill>
              <a:miter lim="800000"/>
              <a:headEnd/>
              <a:tailEnd/>
            </a:ln>
          </p:spPr>
          <p:txBody>
            <a:bodyPr wrap="none"/>
            <a:lstStyle/>
            <a:p>
              <a:endParaRPr lang="en-US"/>
            </a:p>
          </p:txBody>
        </p:sp>
        <p:sp>
          <p:nvSpPr>
            <p:cNvPr id="32791" name="Line 22"/>
            <p:cNvSpPr>
              <a:spLocks noChangeShapeType="1"/>
            </p:cNvSpPr>
            <p:nvPr/>
          </p:nvSpPr>
          <p:spPr bwMode="auto">
            <a:xfrm>
              <a:off x="1344" y="3465"/>
              <a:ext cx="3216" cy="0"/>
            </a:xfrm>
            <a:prstGeom prst="line">
              <a:avLst/>
            </a:prstGeom>
            <a:noFill/>
            <a:ln w="12700">
              <a:solidFill>
                <a:schemeClr val="tx1"/>
              </a:solidFill>
              <a:miter lim="800000"/>
              <a:headEnd/>
              <a:tailEnd/>
            </a:ln>
          </p:spPr>
          <p:txBody>
            <a:bodyPr wrap="none"/>
            <a:lstStyle/>
            <a:p>
              <a:endParaRPr lang="en-US"/>
            </a:p>
          </p:txBody>
        </p:sp>
        <p:sp>
          <p:nvSpPr>
            <p:cNvPr id="32792" name="Line 23"/>
            <p:cNvSpPr>
              <a:spLocks noChangeShapeType="1"/>
            </p:cNvSpPr>
            <p:nvPr/>
          </p:nvSpPr>
          <p:spPr bwMode="auto">
            <a:xfrm>
              <a:off x="1344" y="3735"/>
              <a:ext cx="3216" cy="0"/>
            </a:xfrm>
            <a:prstGeom prst="line">
              <a:avLst/>
            </a:prstGeom>
            <a:noFill/>
            <a:ln w="28575" cap="sq">
              <a:solidFill>
                <a:schemeClr val="tx1"/>
              </a:solidFill>
              <a:miter lim="800000"/>
              <a:headEnd/>
              <a:tailEnd/>
            </a:ln>
          </p:spPr>
          <p:txBody>
            <a:bodyPr wrap="none"/>
            <a:lstStyle/>
            <a:p>
              <a:endParaRPr lang="en-US"/>
            </a:p>
          </p:txBody>
        </p:sp>
        <p:sp>
          <p:nvSpPr>
            <p:cNvPr id="32793" name="Line 24"/>
            <p:cNvSpPr>
              <a:spLocks noChangeShapeType="1"/>
            </p:cNvSpPr>
            <p:nvPr/>
          </p:nvSpPr>
          <p:spPr bwMode="auto">
            <a:xfrm>
              <a:off x="1344" y="3216"/>
              <a:ext cx="0" cy="498"/>
            </a:xfrm>
            <a:prstGeom prst="line">
              <a:avLst/>
            </a:prstGeom>
            <a:noFill/>
            <a:ln w="28575" cap="sq">
              <a:solidFill>
                <a:schemeClr val="tx1"/>
              </a:solidFill>
              <a:miter lim="800000"/>
              <a:headEnd/>
              <a:tailEnd/>
            </a:ln>
          </p:spPr>
          <p:txBody>
            <a:bodyPr wrap="none"/>
            <a:lstStyle/>
            <a:p>
              <a:endParaRPr lang="en-US"/>
            </a:p>
          </p:txBody>
        </p:sp>
        <p:sp>
          <p:nvSpPr>
            <p:cNvPr id="32794" name="Line 25"/>
            <p:cNvSpPr>
              <a:spLocks noChangeShapeType="1"/>
            </p:cNvSpPr>
            <p:nvPr/>
          </p:nvSpPr>
          <p:spPr bwMode="auto">
            <a:xfrm>
              <a:off x="2640" y="3216"/>
              <a:ext cx="0" cy="498"/>
            </a:xfrm>
            <a:prstGeom prst="line">
              <a:avLst/>
            </a:prstGeom>
            <a:noFill/>
            <a:ln w="12700">
              <a:solidFill>
                <a:schemeClr val="tx1"/>
              </a:solidFill>
              <a:miter lim="800000"/>
              <a:headEnd/>
              <a:tailEnd/>
            </a:ln>
          </p:spPr>
          <p:txBody>
            <a:bodyPr wrap="none"/>
            <a:lstStyle/>
            <a:p>
              <a:endParaRPr lang="en-US"/>
            </a:p>
          </p:txBody>
        </p:sp>
        <p:sp>
          <p:nvSpPr>
            <p:cNvPr id="32795" name="Line 26"/>
            <p:cNvSpPr>
              <a:spLocks noChangeShapeType="1"/>
            </p:cNvSpPr>
            <p:nvPr/>
          </p:nvSpPr>
          <p:spPr bwMode="auto">
            <a:xfrm>
              <a:off x="4560" y="3216"/>
              <a:ext cx="0" cy="498"/>
            </a:xfrm>
            <a:prstGeom prst="line">
              <a:avLst/>
            </a:prstGeom>
            <a:noFill/>
            <a:ln w="28575" cap="sq">
              <a:solidFill>
                <a:schemeClr val="tx1"/>
              </a:solidFill>
              <a:miter lim="800000"/>
              <a:headEnd/>
              <a:tailEnd/>
            </a:ln>
          </p:spPr>
          <p:txBody>
            <a:bodyPr wrap="none"/>
            <a:lstStyle/>
            <a:p>
              <a:endParaRPr lang="en-US"/>
            </a:p>
          </p:txBody>
        </p:sp>
        <p:sp>
          <p:nvSpPr>
            <p:cNvPr id="32796" name="Line 27"/>
            <p:cNvSpPr>
              <a:spLocks noChangeShapeType="1"/>
            </p:cNvSpPr>
            <p:nvPr/>
          </p:nvSpPr>
          <p:spPr bwMode="auto">
            <a:xfrm>
              <a:off x="2640" y="3216"/>
              <a:ext cx="1920" cy="0"/>
            </a:xfrm>
            <a:prstGeom prst="line">
              <a:avLst/>
            </a:prstGeom>
            <a:noFill/>
            <a:ln w="28575" cap="sq">
              <a:solidFill>
                <a:schemeClr val="tx1"/>
              </a:solidFill>
              <a:miter lim="800000"/>
              <a:headEnd/>
              <a:tailEnd/>
            </a:ln>
          </p:spPr>
          <p:txBody>
            <a:bodyPr wrap="none"/>
            <a:lstStyle/>
            <a:p>
              <a:endParaRPr lang="en-US"/>
            </a:p>
          </p:txBody>
        </p:sp>
      </p:grpSp>
      <p:grpSp>
        <p:nvGrpSpPr>
          <p:cNvPr id="32774" name="Group 28"/>
          <p:cNvGrpSpPr>
            <a:grpSpLocks/>
          </p:cNvGrpSpPr>
          <p:nvPr/>
        </p:nvGrpSpPr>
        <p:grpSpPr bwMode="auto">
          <a:xfrm>
            <a:off x="1219200" y="5410200"/>
            <a:ext cx="7239000" cy="914400"/>
            <a:chOff x="1344" y="3024"/>
            <a:chExt cx="3984" cy="537"/>
          </a:xfrm>
        </p:grpSpPr>
        <p:sp>
          <p:nvSpPr>
            <p:cNvPr id="32775" name="Rectangle 29"/>
            <p:cNvSpPr>
              <a:spLocks noChangeArrowheads="1"/>
            </p:cNvSpPr>
            <p:nvPr/>
          </p:nvSpPr>
          <p:spPr bwMode="auto">
            <a:xfrm>
              <a:off x="2672" y="3312"/>
              <a:ext cx="2656" cy="249"/>
            </a:xfrm>
            <a:prstGeom prst="rect">
              <a:avLst/>
            </a:prstGeom>
            <a:noFill/>
            <a:ln w="9525">
              <a:noFill/>
              <a:miter lim="800000"/>
              <a:headEnd/>
              <a:tailEnd/>
            </a:ln>
          </p:spPr>
          <p:txBody>
            <a:bodyPr/>
            <a:lstStyle/>
            <a:p>
              <a:pPr algn="ctr">
                <a:spcBef>
                  <a:spcPct val="20000"/>
                </a:spcBef>
                <a:buClr>
                  <a:schemeClr val="tx2"/>
                </a:buClr>
                <a:buSzPct val="70000"/>
                <a:buFont typeface="Wingdings" pitchFamily="2" charset="2"/>
                <a:buNone/>
              </a:pPr>
              <a:r>
                <a:rPr lang="en-US" sz="2000"/>
                <a:t>(left), (back), (left), (right), (forward)</a:t>
              </a:r>
            </a:p>
          </p:txBody>
        </p:sp>
        <p:sp>
          <p:nvSpPr>
            <p:cNvPr id="32776" name="Rectangle 30"/>
            <p:cNvSpPr>
              <a:spLocks noChangeArrowheads="1"/>
            </p:cNvSpPr>
            <p:nvPr/>
          </p:nvSpPr>
          <p:spPr bwMode="auto">
            <a:xfrm>
              <a:off x="1344" y="3312"/>
              <a:ext cx="1328" cy="249"/>
            </a:xfrm>
            <a:prstGeom prst="rect">
              <a:avLst/>
            </a:prstGeom>
            <a:noFill/>
            <a:ln w="9525">
              <a:noFill/>
              <a:miter lim="800000"/>
              <a:headEnd/>
              <a:tailEnd/>
            </a:ln>
          </p:spPr>
          <p:txBody>
            <a:bodyPr/>
            <a:lstStyle/>
            <a:p>
              <a:pPr algn="ctr">
                <a:spcBef>
                  <a:spcPct val="20000"/>
                </a:spcBef>
                <a:buClr>
                  <a:schemeClr val="tx2"/>
                </a:buClr>
                <a:buSzPct val="70000"/>
                <a:buFont typeface="Wingdings" pitchFamily="2" charset="2"/>
                <a:buNone/>
              </a:pPr>
              <a:r>
                <a:rPr lang="en-US" sz="2000"/>
                <a:t>Chromosome</a:t>
              </a:r>
              <a:r>
                <a:rPr lang="en-US" sz="2000">
                  <a:solidFill>
                    <a:schemeClr val="accent2"/>
                  </a:solidFill>
                </a:rPr>
                <a:t> </a:t>
              </a:r>
              <a:r>
                <a:rPr lang="en-US" sz="2000"/>
                <a:t>B</a:t>
              </a:r>
            </a:p>
          </p:txBody>
        </p:sp>
        <p:sp>
          <p:nvSpPr>
            <p:cNvPr id="32777" name="Rectangle 31"/>
            <p:cNvSpPr>
              <a:spLocks noChangeArrowheads="1"/>
            </p:cNvSpPr>
            <p:nvPr/>
          </p:nvSpPr>
          <p:spPr bwMode="auto">
            <a:xfrm>
              <a:off x="2672" y="3024"/>
              <a:ext cx="2656" cy="288"/>
            </a:xfrm>
            <a:prstGeom prst="rect">
              <a:avLst/>
            </a:prstGeom>
            <a:noFill/>
            <a:ln w="9525">
              <a:noFill/>
              <a:miter lim="800000"/>
              <a:headEnd/>
              <a:tailEnd/>
            </a:ln>
          </p:spPr>
          <p:txBody>
            <a:bodyPr/>
            <a:lstStyle/>
            <a:p>
              <a:pPr algn="ctr">
                <a:spcBef>
                  <a:spcPct val="20000"/>
                </a:spcBef>
                <a:buClr>
                  <a:schemeClr val="tx2"/>
                </a:buClr>
                <a:buSzPct val="70000"/>
                <a:buFont typeface="Wingdings" pitchFamily="2" charset="2"/>
                <a:buNone/>
              </a:pPr>
              <a:r>
                <a:rPr lang="en-US" sz="2000"/>
                <a:t>1.235  5.323  0.454  2.321  2.454</a:t>
              </a:r>
            </a:p>
          </p:txBody>
        </p:sp>
        <p:sp>
          <p:nvSpPr>
            <p:cNvPr id="32778" name="Rectangle 32"/>
            <p:cNvSpPr>
              <a:spLocks noChangeArrowheads="1"/>
            </p:cNvSpPr>
            <p:nvPr/>
          </p:nvSpPr>
          <p:spPr bwMode="auto">
            <a:xfrm>
              <a:off x="1344" y="3024"/>
              <a:ext cx="1328" cy="288"/>
            </a:xfrm>
            <a:prstGeom prst="rect">
              <a:avLst/>
            </a:prstGeom>
            <a:noFill/>
            <a:ln w="9525">
              <a:noFill/>
              <a:miter lim="800000"/>
              <a:headEnd/>
              <a:tailEnd/>
            </a:ln>
          </p:spPr>
          <p:txBody>
            <a:bodyPr/>
            <a:lstStyle/>
            <a:p>
              <a:pPr algn="ctr">
                <a:spcBef>
                  <a:spcPct val="20000"/>
                </a:spcBef>
                <a:buClr>
                  <a:schemeClr val="tx2"/>
                </a:buClr>
                <a:buSzPct val="70000"/>
                <a:buFont typeface="Wingdings" pitchFamily="2" charset="2"/>
                <a:buNone/>
              </a:pPr>
              <a:r>
                <a:rPr lang="en-US" sz="2000"/>
                <a:t>Chromosome A</a:t>
              </a:r>
            </a:p>
          </p:txBody>
        </p:sp>
        <p:sp>
          <p:nvSpPr>
            <p:cNvPr id="32779" name="Line 33"/>
            <p:cNvSpPr>
              <a:spLocks noChangeShapeType="1"/>
            </p:cNvSpPr>
            <p:nvPr/>
          </p:nvSpPr>
          <p:spPr bwMode="auto">
            <a:xfrm>
              <a:off x="1344" y="3024"/>
              <a:ext cx="1328" cy="0"/>
            </a:xfrm>
            <a:prstGeom prst="line">
              <a:avLst/>
            </a:prstGeom>
            <a:noFill/>
            <a:ln w="28575">
              <a:solidFill>
                <a:schemeClr val="tx1"/>
              </a:solidFill>
              <a:miter lim="800000"/>
              <a:headEnd/>
              <a:tailEnd/>
            </a:ln>
          </p:spPr>
          <p:txBody>
            <a:bodyPr wrap="none"/>
            <a:lstStyle/>
            <a:p>
              <a:endParaRPr lang="en-US"/>
            </a:p>
          </p:txBody>
        </p:sp>
        <p:sp>
          <p:nvSpPr>
            <p:cNvPr id="32780" name="Line 34"/>
            <p:cNvSpPr>
              <a:spLocks noChangeShapeType="1"/>
            </p:cNvSpPr>
            <p:nvPr/>
          </p:nvSpPr>
          <p:spPr bwMode="auto">
            <a:xfrm>
              <a:off x="1344" y="3312"/>
              <a:ext cx="3984" cy="0"/>
            </a:xfrm>
            <a:prstGeom prst="line">
              <a:avLst/>
            </a:prstGeom>
            <a:noFill/>
            <a:ln w="12700">
              <a:solidFill>
                <a:schemeClr val="tx1"/>
              </a:solidFill>
              <a:miter lim="800000"/>
              <a:headEnd/>
              <a:tailEnd/>
            </a:ln>
          </p:spPr>
          <p:txBody>
            <a:bodyPr wrap="none"/>
            <a:lstStyle/>
            <a:p>
              <a:endParaRPr lang="en-US"/>
            </a:p>
          </p:txBody>
        </p:sp>
        <p:sp>
          <p:nvSpPr>
            <p:cNvPr id="32781" name="Line 35"/>
            <p:cNvSpPr>
              <a:spLocks noChangeShapeType="1"/>
            </p:cNvSpPr>
            <p:nvPr/>
          </p:nvSpPr>
          <p:spPr bwMode="auto">
            <a:xfrm>
              <a:off x="1344" y="3561"/>
              <a:ext cx="3984" cy="0"/>
            </a:xfrm>
            <a:prstGeom prst="line">
              <a:avLst/>
            </a:prstGeom>
            <a:noFill/>
            <a:ln w="28575" cap="sq">
              <a:solidFill>
                <a:schemeClr val="tx1"/>
              </a:solidFill>
              <a:miter lim="800000"/>
              <a:headEnd/>
              <a:tailEnd/>
            </a:ln>
          </p:spPr>
          <p:txBody>
            <a:bodyPr wrap="none"/>
            <a:lstStyle/>
            <a:p>
              <a:endParaRPr lang="en-US"/>
            </a:p>
          </p:txBody>
        </p:sp>
        <p:sp>
          <p:nvSpPr>
            <p:cNvPr id="32782" name="Line 36"/>
            <p:cNvSpPr>
              <a:spLocks noChangeShapeType="1"/>
            </p:cNvSpPr>
            <p:nvPr/>
          </p:nvSpPr>
          <p:spPr bwMode="auto">
            <a:xfrm>
              <a:off x="1344" y="3024"/>
              <a:ext cx="0" cy="537"/>
            </a:xfrm>
            <a:prstGeom prst="line">
              <a:avLst/>
            </a:prstGeom>
            <a:noFill/>
            <a:ln w="28575" cap="sq">
              <a:solidFill>
                <a:schemeClr val="tx1"/>
              </a:solidFill>
              <a:miter lim="800000"/>
              <a:headEnd/>
              <a:tailEnd/>
            </a:ln>
          </p:spPr>
          <p:txBody>
            <a:bodyPr wrap="none"/>
            <a:lstStyle/>
            <a:p>
              <a:endParaRPr lang="en-US"/>
            </a:p>
          </p:txBody>
        </p:sp>
        <p:sp>
          <p:nvSpPr>
            <p:cNvPr id="32783" name="Line 37"/>
            <p:cNvSpPr>
              <a:spLocks noChangeShapeType="1"/>
            </p:cNvSpPr>
            <p:nvPr/>
          </p:nvSpPr>
          <p:spPr bwMode="auto">
            <a:xfrm>
              <a:off x="2672" y="3024"/>
              <a:ext cx="0" cy="537"/>
            </a:xfrm>
            <a:prstGeom prst="line">
              <a:avLst/>
            </a:prstGeom>
            <a:noFill/>
            <a:ln w="12700">
              <a:solidFill>
                <a:schemeClr val="tx1"/>
              </a:solidFill>
              <a:miter lim="800000"/>
              <a:headEnd/>
              <a:tailEnd/>
            </a:ln>
          </p:spPr>
          <p:txBody>
            <a:bodyPr wrap="none"/>
            <a:lstStyle/>
            <a:p>
              <a:endParaRPr lang="en-US"/>
            </a:p>
          </p:txBody>
        </p:sp>
        <p:sp>
          <p:nvSpPr>
            <p:cNvPr id="32784" name="Line 38"/>
            <p:cNvSpPr>
              <a:spLocks noChangeShapeType="1"/>
            </p:cNvSpPr>
            <p:nvPr/>
          </p:nvSpPr>
          <p:spPr bwMode="auto">
            <a:xfrm>
              <a:off x="5328" y="3024"/>
              <a:ext cx="0" cy="537"/>
            </a:xfrm>
            <a:prstGeom prst="line">
              <a:avLst/>
            </a:prstGeom>
            <a:noFill/>
            <a:ln w="28575" cap="sq">
              <a:solidFill>
                <a:schemeClr val="tx1"/>
              </a:solidFill>
              <a:miter lim="800000"/>
              <a:headEnd/>
              <a:tailEnd/>
            </a:ln>
          </p:spPr>
          <p:txBody>
            <a:bodyPr wrap="none"/>
            <a:lstStyle/>
            <a:p>
              <a:endParaRPr lang="en-US"/>
            </a:p>
          </p:txBody>
        </p:sp>
        <p:sp>
          <p:nvSpPr>
            <p:cNvPr id="32785" name="Line 39"/>
            <p:cNvSpPr>
              <a:spLocks noChangeShapeType="1"/>
            </p:cNvSpPr>
            <p:nvPr/>
          </p:nvSpPr>
          <p:spPr bwMode="auto">
            <a:xfrm>
              <a:off x="2672" y="3024"/>
              <a:ext cx="2656" cy="0"/>
            </a:xfrm>
            <a:prstGeom prst="line">
              <a:avLst/>
            </a:prstGeom>
            <a:noFill/>
            <a:ln w="28575" cap="sq">
              <a:solidFill>
                <a:schemeClr val="tx1"/>
              </a:solidFill>
              <a:miter lim="800000"/>
              <a:headEnd/>
              <a:tailEnd/>
            </a:ln>
          </p:spPr>
          <p:txBody>
            <a:bodyPr wrap="none"/>
            <a:lstStyle/>
            <a:p>
              <a:endParaRPr 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descr="GA"/>
          <p:cNvPicPr>
            <a:picLocks noChangeAspect="1" noChangeArrowheads="1" noCrop="1"/>
          </p:cNvPicPr>
          <p:nvPr/>
        </p:nvPicPr>
        <p:blipFill>
          <a:blip r:embed="rId2"/>
          <a:srcRect/>
          <a:stretch>
            <a:fillRect/>
          </a:stretch>
        </p:blipFill>
        <p:spPr bwMode="auto">
          <a:xfrm>
            <a:off x="457200" y="228600"/>
            <a:ext cx="7315200" cy="5915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22238"/>
            <a:ext cx="7543800" cy="552450"/>
          </a:xfrm>
        </p:spPr>
        <p:txBody>
          <a:bodyPr/>
          <a:lstStyle/>
          <a:p>
            <a:pPr eaLnBrk="1" hangingPunct="1"/>
            <a:r>
              <a:rPr lang="en-US" sz="3100" smtClean="0"/>
              <a:t>Basic GA Operators</a:t>
            </a:r>
          </a:p>
        </p:txBody>
      </p:sp>
      <p:sp>
        <p:nvSpPr>
          <p:cNvPr id="34819" name="Rectangle 3"/>
          <p:cNvSpPr>
            <a:spLocks noGrp="1" noChangeArrowheads="1"/>
          </p:cNvSpPr>
          <p:nvPr>
            <p:ph type="body" idx="1"/>
          </p:nvPr>
        </p:nvSpPr>
        <p:spPr>
          <a:xfrm>
            <a:off x="0" y="914400"/>
            <a:ext cx="9144000" cy="3276600"/>
          </a:xfrm>
        </p:spPr>
        <p:txBody>
          <a:bodyPr/>
          <a:lstStyle/>
          <a:p>
            <a:pPr eaLnBrk="1" hangingPunct="1">
              <a:lnSpc>
                <a:spcPct val="90000"/>
              </a:lnSpc>
            </a:pPr>
            <a:endParaRPr lang="en-US" smtClean="0"/>
          </a:p>
          <a:p>
            <a:pPr eaLnBrk="1" hangingPunct="1">
              <a:lnSpc>
                <a:spcPct val="90000"/>
              </a:lnSpc>
            </a:pPr>
            <a:r>
              <a:rPr lang="en-US" sz="1900" b="1" smtClean="0">
                <a:solidFill>
                  <a:srgbClr val="FF3300"/>
                </a:solidFill>
                <a:latin typeface="Times New Roman" pitchFamily="18" charset="0"/>
              </a:rPr>
              <a:t>Selection -</a:t>
            </a:r>
            <a:r>
              <a:rPr lang="en-US" sz="1900" smtClean="0">
                <a:latin typeface="Times New Roman" pitchFamily="18" charset="0"/>
              </a:rPr>
              <a:t> </a:t>
            </a:r>
            <a:r>
              <a:rPr lang="en-US" altLang="ja-JP" sz="1900" smtClean="0">
                <a:latin typeface="Times New Roman" pitchFamily="18" charset="0"/>
                <a:ea typeface="ＭＳ Ｐゴシック" pitchFamily="34" charset="-128"/>
              </a:rPr>
              <a:t>Directing a GA search toward promising region in the search space.</a:t>
            </a:r>
          </a:p>
          <a:p>
            <a:pPr eaLnBrk="1" hangingPunct="1">
              <a:lnSpc>
                <a:spcPct val="90000"/>
              </a:lnSpc>
              <a:buFont typeface="Wingdings" pitchFamily="2" charset="2"/>
              <a:buNone/>
            </a:pPr>
            <a:r>
              <a:rPr lang="en-US" altLang="ja-JP" sz="1900" smtClean="0">
                <a:latin typeface="Times New Roman" pitchFamily="18" charset="0"/>
                <a:ea typeface="ＭＳ Ｐゴシック" pitchFamily="34" charset="-128"/>
              </a:rPr>
              <a:t> 		         Se</a:t>
            </a:r>
            <a:r>
              <a:rPr lang="en-US" altLang="zh-CN" sz="1900" smtClean="0">
                <a:latin typeface="Times New Roman" pitchFamily="18" charset="0"/>
                <a:ea typeface="宋体" pitchFamily="2" charset="-122"/>
              </a:rPr>
              <a:t>lection refers to choosing parents for recombination and new </a:t>
            </a:r>
          </a:p>
          <a:p>
            <a:pPr eaLnBrk="1" hangingPunct="1">
              <a:lnSpc>
                <a:spcPct val="90000"/>
              </a:lnSpc>
              <a:buFont typeface="Wingdings" pitchFamily="2" charset="2"/>
              <a:buNone/>
            </a:pPr>
            <a:r>
              <a:rPr lang="en-US" altLang="zh-CN" sz="1900" smtClean="0">
                <a:latin typeface="Times New Roman" pitchFamily="18" charset="0"/>
                <a:ea typeface="宋体" pitchFamily="2" charset="-122"/>
              </a:rPr>
              <a:t>                        population was formed by replacing parents with their offspring. They </a:t>
            </a:r>
          </a:p>
          <a:p>
            <a:pPr eaLnBrk="1" hangingPunct="1">
              <a:lnSpc>
                <a:spcPct val="90000"/>
              </a:lnSpc>
              <a:buFont typeface="Wingdings" pitchFamily="2" charset="2"/>
              <a:buNone/>
            </a:pPr>
            <a:r>
              <a:rPr lang="en-US" altLang="zh-CN" sz="1900" smtClean="0">
                <a:latin typeface="Times New Roman" pitchFamily="18" charset="0"/>
                <a:ea typeface="宋体" pitchFamily="2" charset="-122"/>
              </a:rPr>
              <a:t>                        called it as </a:t>
            </a:r>
            <a:r>
              <a:rPr lang="en-US" altLang="zh-CN" sz="1900" b="1" smtClean="0">
                <a:solidFill>
                  <a:srgbClr val="0000FF"/>
                </a:solidFill>
                <a:latin typeface="Times New Roman" pitchFamily="18" charset="0"/>
                <a:ea typeface="宋体" pitchFamily="2" charset="-122"/>
              </a:rPr>
              <a:t>reproductive plan</a:t>
            </a:r>
            <a:endParaRPr lang="en-US" altLang="ja-JP" sz="1900" smtClean="0">
              <a:latin typeface="Times New Roman" pitchFamily="18" charset="0"/>
              <a:ea typeface="ＭＳ Ｐゴシック" pitchFamily="34" charset="-128"/>
            </a:endParaRPr>
          </a:p>
          <a:p>
            <a:pPr eaLnBrk="1" hangingPunct="1">
              <a:lnSpc>
                <a:spcPct val="90000"/>
              </a:lnSpc>
            </a:pPr>
            <a:endParaRPr lang="en-US" altLang="ja-JP" sz="1900" smtClean="0">
              <a:latin typeface="Times New Roman" pitchFamily="18" charset="0"/>
              <a:ea typeface="ＭＳ Ｐゴシック" pitchFamily="34" charset="-128"/>
            </a:endParaRPr>
          </a:p>
          <a:p>
            <a:pPr eaLnBrk="1" hangingPunct="1">
              <a:lnSpc>
                <a:spcPct val="90000"/>
              </a:lnSpc>
            </a:pPr>
            <a:r>
              <a:rPr lang="en-US" sz="1900" b="1" smtClean="0">
                <a:solidFill>
                  <a:srgbClr val="FF3300"/>
                </a:solidFill>
                <a:latin typeface="Times New Roman" pitchFamily="18" charset="0"/>
              </a:rPr>
              <a:t>Crossover - </a:t>
            </a:r>
            <a:r>
              <a:rPr lang="en-US" sz="1900" smtClean="0">
                <a:latin typeface="Times New Roman" pitchFamily="18" charset="0"/>
              </a:rPr>
              <a:t>Looking for solutions near existing solutions</a:t>
            </a:r>
          </a:p>
          <a:p>
            <a:pPr eaLnBrk="1" hangingPunct="1">
              <a:lnSpc>
                <a:spcPct val="90000"/>
              </a:lnSpc>
              <a:buFont typeface="Wingdings" pitchFamily="2" charset="2"/>
              <a:buNone/>
            </a:pPr>
            <a:r>
              <a:rPr lang="en-US" sz="1900" smtClean="0">
                <a:latin typeface="Times New Roman" pitchFamily="18" charset="0"/>
              </a:rPr>
              <a:t>				</a:t>
            </a:r>
          </a:p>
          <a:p>
            <a:pPr eaLnBrk="1" hangingPunct="1">
              <a:lnSpc>
                <a:spcPct val="90000"/>
              </a:lnSpc>
            </a:pPr>
            <a:r>
              <a:rPr lang="en-US" sz="1900" b="1" smtClean="0">
                <a:solidFill>
                  <a:srgbClr val="FF3300"/>
                </a:solidFill>
                <a:latin typeface="Times New Roman" pitchFamily="18" charset="0"/>
              </a:rPr>
              <a:t>Mutation  - </a:t>
            </a:r>
            <a:r>
              <a:rPr lang="en-US" sz="1900" smtClean="0">
                <a:latin typeface="Times New Roman" pitchFamily="18" charset="0"/>
              </a:rPr>
              <a:t>Looking at completely new areas of search space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22238"/>
            <a:ext cx="7543800" cy="466725"/>
          </a:xfrm>
        </p:spPr>
        <p:txBody>
          <a:bodyPr/>
          <a:lstStyle/>
          <a:p>
            <a:pPr eaLnBrk="1" hangingPunct="1"/>
            <a:r>
              <a:rPr lang="en-US" sz="3100" smtClean="0"/>
              <a:t>Fitness function</a:t>
            </a:r>
          </a:p>
        </p:txBody>
      </p:sp>
      <p:sp>
        <p:nvSpPr>
          <p:cNvPr id="35843" name="Rectangle 3"/>
          <p:cNvSpPr>
            <a:spLocks noGrp="1" noChangeArrowheads="1"/>
          </p:cNvSpPr>
          <p:nvPr>
            <p:ph type="body" idx="1"/>
          </p:nvPr>
        </p:nvSpPr>
        <p:spPr>
          <a:xfrm>
            <a:off x="0" y="1219200"/>
            <a:ext cx="9144000" cy="3962400"/>
          </a:xfrm>
        </p:spPr>
        <p:txBody>
          <a:bodyPr/>
          <a:lstStyle/>
          <a:p>
            <a:pPr eaLnBrk="1" hangingPunct="1">
              <a:lnSpc>
                <a:spcPct val="80000"/>
              </a:lnSpc>
            </a:pPr>
            <a:r>
              <a:rPr lang="en-US" sz="2000" i="1" smtClean="0"/>
              <a:t>Quantifies the optimality of a solution (that is, a chromosome): that particular chromosome may be ranked against all the other chromosomes</a:t>
            </a:r>
          </a:p>
          <a:p>
            <a:pPr eaLnBrk="1" hangingPunct="1">
              <a:lnSpc>
                <a:spcPct val="80000"/>
              </a:lnSpc>
              <a:buFont typeface="Wingdings" pitchFamily="2" charset="2"/>
              <a:buNone/>
            </a:pPr>
            <a:endParaRPr lang="en-US" sz="2000" smtClean="0"/>
          </a:p>
          <a:p>
            <a:pPr eaLnBrk="1" hangingPunct="1">
              <a:lnSpc>
                <a:spcPct val="80000"/>
              </a:lnSpc>
            </a:pPr>
            <a:r>
              <a:rPr lang="en-US" sz="2000" smtClean="0"/>
              <a:t>A fitness value is assigned to each solution depending on how close it actually is to solving the problem. </a:t>
            </a:r>
          </a:p>
          <a:p>
            <a:pPr eaLnBrk="1" hangingPunct="1">
              <a:lnSpc>
                <a:spcPct val="80000"/>
              </a:lnSpc>
            </a:pPr>
            <a:endParaRPr lang="en-US" sz="2000" smtClean="0"/>
          </a:p>
          <a:p>
            <a:pPr eaLnBrk="1" hangingPunct="1">
              <a:lnSpc>
                <a:spcPct val="80000"/>
              </a:lnSpc>
            </a:pPr>
            <a:r>
              <a:rPr lang="en-US" sz="2000" smtClean="0"/>
              <a:t>Ideal fitness function correlates closely to goal + quickly computable.</a:t>
            </a:r>
          </a:p>
          <a:p>
            <a:pPr eaLnBrk="1" hangingPunct="1">
              <a:lnSpc>
                <a:spcPct val="80000"/>
              </a:lnSpc>
            </a:pPr>
            <a:endParaRPr lang="en-US" sz="2000" smtClean="0"/>
          </a:p>
          <a:p>
            <a:pPr eaLnBrk="1" hangingPunct="1">
              <a:lnSpc>
                <a:spcPct val="80000"/>
              </a:lnSpc>
            </a:pPr>
            <a:r>
              <a:rPr lang="en-US" sz="2000" smtClean="0"/>
              <a:t>For instance, for knapsack problem</a:t>
            </a:r>
          </a:p>
          <a:p>
            <a:pPr eaLnBrk="1" hangingPunct="1">
              <a:lnSpc>
                <a:spcPct val="80000"/>
              </a:lnSpc>
              <a:buFont typeface="Wingdings" pitchFamily="2" charset="2"/>
              <a:buNone/>
            </a:pPr>
            <a:r>
              <a:rPr lang="en-US" sz="2000" smtClean="0"/>
              <a:t>	Fitness Function = Total value of the things in the knapsack</a:t>
            </a:r>
          </a:p>
          <a:p>
            <a:pPr eaLnBrk="1" hangingPunct="1">
              <a:lnSpc>
                <a:spcPct val="80000"/>
              </a:lnSpc>
            </a:pPr>
            <a:endParaRPr lang="en-US" sz="20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22238"/>
            <a:ext cx="7543800" cy="552450"/>
          </a:xfrm>
        </p:spPr>
        <p:txBody>
          <a:bodyPr/>
          <a:lstStyle/>
          <a:p>
            <a:pPr eaLnBrk="1" hangingPunct="1"/>
            <a:r>
              <a:rPr lang="en-US" sz="3100" smtClean="0"/>
              <a:t>So, how to select the best?</a:t>
            </a:r>
          </a:p>
        </p:txBody>
      </p:sp>
      <p:sp>
        <p:nvSpPr>
          <p:cNvPr id="36867" name="Rectangle 3"/>
          <p:cNvSpPr>
            <a:spLocks noGrp="1" noChangeArrowheads="1"/>
          </p:cNvSpPr>
          <p:nvPr>
            <p:ph type="body" idx="1"/>
          </p:nvPr>
        </p:nvSpPr>
        <p:spPr>
          <a:xfrm>
            <a:off x="0" y="1295400"/>
            <a:ext cx="9144000" cy="5562600"/>
          </a:xfrm>
        </p:spPr>
        <p:txBody>
          <a:bodyPr/>
          <a:lstStyle/>
          <a:p>
            <a:pPr lvl="1" eaLnBrk="1" hangingPunct="1"/>
            <a:endParaRPr lang="en-US" sz="2000" b="1" smtClean="0"/>
          </a:p>
          <a:p>
            <a:pPr lvl="1" eaLnBrk="1" hangingPunct="1"/>
            <a:r>
              <a:rPr lang="en-US" sz="2000" b="1" smtClean="0"/>
              <a:t>Roulette Selection</a:t>
            </a:r>
          </a:p>
          <a:p>
            <a:pPr lvl="1" eaLnBrk="1" hangingPunct="1"/>
            <a:endParaRPr lang="en-US" sz="2000" b="1" smtClean="0"/>
          </a:p>
          <a:p>
            <a:pPr lvl="1" eaLnBrk="1" hangingPunct="1"/>
            <a:r>
              <a:rPr lang="en-US" sz="2000" b="1" smtClean="0"/>
              <a:t>Rank Selection</a:t>
            </a:r>
          </a:p>
          <a:p>
            <a:pPr lvl="1" eaLnBrk="1" hangingPunct="1"/>
            <a:endParaRPr lang="en-US" sz="2000" b="1" smtClean="0"/>
          </a:p>
          <a:p>
            <a:pPr lvl="1" eaLnBrk="1" hangingPunct="1"/>
            <a:r>
              <a:rPr lang="en-US" sz="2000" b="1" smtClean="0"/>
              <a:t>Steady State Selection</a:t>
            </a:r>
          </a:p>
          <a:p>
            <a:pPr lvl="1" eaLnBrk="1" hangingPunct="1"/>
            <a:endParaRPr lang="en-US" sz="2000" b="1" smtClean="0"/>
          </a:p>
          <a:p>
            <a:pPr lvl="1" eaLnBrk="1" hangingPunct="1"/>
            <a:r>
              <a:rPr lang="en-US" sz="2000" b="1" smtClean="0"/>
              <a:t>Tournament Selection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3500" smtClean="0"/>
              <a:t>Roulette wheel selection</a:t>
            </a:r>
          </a:p>
        </p:txBody>
      </p:sp>
      <p:sp>
        <p:nvSpPr>
          <p:cNvPr id="37891" name="Rectangle 3"/>
          <p:cNvSpPr>
            <a:spLocks noGrp="1" noChangeArrowheads="1"/>
          </p:cNvSpPr>
          <p:nvPr>
            <p:ph type="body" sz="half" idx="1"/>
          </p:nvPr>
        </p:nvSpPr>
        <p:spPr/>
        <p:txBody>
          <a:bodyPr/>
          <a:lstStyle/>
          <a:p>
            <a:pPr eaLnBrk="1" hangingPunct="1">
              <a:buFont typeface="Wingdings" pitchFamily="2" charset="2"/>
              <a:buNone/>
            </a:pPr>
            <a:r>
              <a:rPr lang="en-US" sz="1700" b="1" u="sng" smtClean="0">
                <a:solidFill>
                  <a:srgbClr val="FF3300"/>
                </a:solidFill>
                <a:latin typeface="Times New Roman" pitchFamily="18" charset="0"/>
              </a:rPr>
              <a:t>Main idea</a:t>
            </a:r>
            <a:r>
              <a:rPr lang="en-US" sz="1700" b="1" smtClean="0">
                <a:latin typeface="Times New Roman" pitchFamily="18" charset="0"/>
              </a:rPr>
              <a:t>:  </a:t>
            </a:r>
          </a:p>
          <a:p>
            <a:pPr eaLnBrk="1" hangingPunct="1"/>
            <a:r>
              <a:rPr lang="en-US" sz="1700" smtClean="0">
                <a:latin typeface="Times New Roman" pitchFamily="18" charset="0"/>
              </a:rPr>
              <a:t>the fitter is the solution with the most chances to be chosen</a:t>
            </a:r>
          </a:p>
          <a:p>
            <a:pPr eaLnBrk="1" hangingPunct="1">
              <a:spcBef>
                <a:spcPts val="600"/>
              </a:spcBef>
              <a:buClr>
                <a:srgbClr val="003366"/>
              </a:buClr>
              <a:buSzPct val="75000"/>
              <a:buFont typeface="Wingdings" pitchFamily="2" charset="2"/>
              <a:buChar char=""/>
            </a:pPr>
            <a:r>
              <a:rPr lang="en-US" sz="1700" smtClean="0">
                <a:latin typeface="Times New Roman" pitchFamily="18" charset="0"/>
              </a:rPr>
              <a:t>better individuals get higher chance</a:t>
            </a:r>
          </a:p>
          <a:p>
            <a:pPr lvl="1" eaLnBrk="1" hangingPunct="1">
              <a:buClr>
                <a:srgbClr val="003366"/>
              </a:buClr>
              <a:buSzPct val="75000"/>
              <a:buFont typeface="Arial" pitchFamily="34" charset="0"/>
              <a:buChar char="–"/>
            </a:pPr>
            <a:r>
              <a:rPr lang="en-US" sz="1800" smtClean="0">
                <a:latin typeface="Times New Roman" pitchFamily="18" charset="0"/>
              </a:rPr>
              <a:t>Chances </a:t>
            </a:r>
            <a:r>
              <a:rPr lang="en-GB" sz="1800" smtClean="0">
                <a:latin typeface="Times New Roman" pitchFamily="18" charset="0"/>
              </a:rPr>
              <a:t>proportional </a:t>
            </a:r>
            <a:r>
              <a:rPr lang="en-US" sz="1800" smtClean="0">
                <a:latin typeface="Times New Roman" pitchFamily="18" charset="0"/>
              </a:rPr>
              <a:t>to fitness</a:t>
            </a:r>
          </a:p>
          <a:p>
            <a:pPr lvl="1" eaLnBrk="1" hangingPunct="1">
              <a:buClr>
                <a:srgbClr val="003366"/>
              </a:buClr>
              <a:buSzPct val="75000"/>
              <a:buFont typeface="Arial" pitchFamily="34" charset="0"/>
              <a:buChar char="–"/>
            </a:pPr>
            <a:endParaRPr lang="en-US" sz="1800" smtClean="0">
              <a:latin typeface="Times New Roman" pitchFamily="18" charset="0"/>
            </a:endParaRPr>
          </a:p>
          <a:p>
            <a:pPr lvl="1" eaLnBrk="1" hangingPunct="1">
              <a:buClr>
                <a:srgbClr val="003366"/>
              </a:buClr>
              <a:buSzPct val="75000"/>
              <a:buFont typeface="Arial" pitchFamily="34" charset="0"/>
              <a:buChar char="–"/>
            </a:pPr>
            <a:endParaRPr lang="en-US" sz="1800" smtClean="0">
              <a:latin typeface="Times New Roman" pitchFamily="18" charset="0"/>
            </a:endParaRPr>
          </a:p>
          <a:p>
            <a:pPr eaLnBrk="1" hangingPunct="1"/>
            <a:endParaRPr lang="en-US" sz="1700" smtClean="0">
              <a:latin typeface="Times New Roman" pitchFamily="18" charset="0"/>
            </a:endParaRPr>
          </a:p>
        </p:txBody>
      </p:sp>
      <p:graphicFrame>
        <p:nvGraphicFramePr>
          <p:cNvPr id="20530" name="Group 50"/>
          <p:cNvGraphicFramePr>
            <a:graphicFrameLocks noGrp="1"/>
          </p:cNvGraphicFramePr>
          <p:nvPr>
            <p:ph sz="half" idx="2"/>
          </p:nvPr>
        </p:nvGraphicFramePr>
        <p:xfrm>
          <a:off x="4648200" y="2362200"/>
          <a:ext cx="3851275" cy="4132580"/>
        </p:xfrm>
        <a:graphic>
          <a:graphicData uri="http://schemas.openxmlformats.org/drawingml/2006/table">
            <a:tbl>
              <a:tblPr/>
              <a:tblGrid>
                <a:gridCol w="809625"/>
                <a:gridCol w="1062038"/>
                <a:gridCol w="1104900"/>
                <a:gridCol w="874712"/>
              </a:tblGrid>
              <a:tr h="5969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1" i="0" u="none" strike="noStrike" cap="none" normalizeH="0" baseline="0" smtClean="0">
                          <a:ln>
                            <a:noFill/>
                          </a:ln>
                          <a:solidFill>
                            <a:srgbClr val="CC3300"/>
                          </a:solidFill>
                          <a:effectLst/>
                          <a:latin typeface="Arial" pitchFamily="34" charset="0"/>
                        </a:rPr>
                        <a:t>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1" i="0" u="none" strike="noStrike" cap="none" normalizeH="0" baseline="0" smtClean="0">
                          <a:ln>
                            <a:noFill/>
                          </a:ln>
                          <a:solidFill>
                            <a:srgbClr val="CC3300"/>
                          </a:solidFill>
                          <a:effectLst/>
                          <a:latin typeface="Arial" pitchFamily="34" charset="0"/>
                        </a:rPr>
                        <a:t>String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1" i="0" u="none" strike="noStrike" cap="none" normalizeH="0" baseline="0" smtClean="0">
                          <a:ln>
                            <a:noFill/>
                          </a:ln>
                          <a:solidFill>
                            <a:srgbClr val="CC3300"/>
                          </a:solidFill>
                          <a:effectLst/>
                          <a:latin typeface="Arial" pitchFamily="34" charset="0"/>
                        </a:rPr>
                        <a:t>Fitness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1" i="0" u="none" strike="noStrike" cap="none" normalizeH="0" baseline="0" smtClean="0">
                          <a:ln>
                            <a:noFill/>
                          </a:ln>
                          <a:solidFill>
                            <a:srgbClr val="CC3300"/>
                          </a:solidFill>
                          <a:effectLst/>
                          <a:latin typeface="Arial" pitchFamily="34" charset="0"/>
                        </a:rPr>
                        <a:t>% Of 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23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          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169</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0" i="0" u="none" strike="noStrike" cap="none" normalizeH="0" baseline="0" smtClean="0">
                        <a:ln>
                          <a:noFill/>
                        </a:ln>
                        <a:solidFill>
                          <a:srgbClr val="000000"/>
                        </a:solidFill>
                        <a:effectLst/>
                        <a:latin typeface="Arial"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  14.4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         11000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576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49.2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23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         01000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64   </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0" i="0" u="none" strike="noStrike" cap="none" normalizeH="0" baseline="0" smtClean="0">
                        <a:ln>
                          <a:noFill/>
                        </a:ln>
                        <a:solidFill>
                          <a:srgbClr val="000000"/>
                        </a:solidFill>
                        <a:effectLst/>
                        <a:latin typeface="Arial"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   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16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
                      </a:r>
                      <a:br>
                        <a:rPr kumimoji="0" lang="en-US" sz="2000" b="0" i="0" u="none" strike="noStrike" cap="none" normalizeH="0" baseline="0" smtClean="0">
                          <a:ln>
                            <a:noFill/>
                          </a:ln>
                          <a:solidFill>
                            <a:srgbClr val="000000"/>
                          </a:solidFill>
                          <a:effectLst/>
                          <a:latin typeface="Arial" pitchFamily="34" charset="0"/>
                          <a:cs typeface="Times New Roman" pitchFamily="18" charset="0"/>
                        </a:rPr>
                      </a:br>
                      <a:r>
                        <a:rPr kumimoji="0" lang="en-US" sz="2000" b="0" i="0" u="none" strike="noStrike" cap="none" normalizeH="0" baseline="0" smtClean="0">
                          <a:ln>
                            <a:noFill/>
                          </a:ln>
                          <a:solidFill>
                            <a:srgbClr val="000000"/>
                          </a:solidFill>
                          <a:effectLst/>
                          <a:latin typeface="Arial" pitchFamily="34" charset="0"/>
                          <a:cs typeface="Times New Roman"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         10011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361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 30.9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rgbClr val="CC3300"/>
                          </a:solidFill>
                          <a:effectLst/>
                          <a:latin typeface="Arial" pitchFamily="34"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52400"/>
            <a:ext cx="7543800" cy="487363"/>
          </a:xfrm>
        </p:spPr>
        <p:txBody>
          <a:bodyPr/>
          <a:lstStyle/>
          <a:p>
            <a:pPr eaLnBrk="1" hangingPunct="1"/>
            <a:r>
              <a:rPr lang="en-US" smtClean="0">
                <a:latin typeface="Times New Roman" pitchFamily="18" charset="0"/>
              </a:rPr>
              <a:t>Evolutionary Algorithms</a:t>
            </a:r>
          </a:p>
        </p:txBody>
      </p:sp>
      <p:sp>
        <p:nvSpPr>
          <p:cNvPr id="20483" name="Rectangle 3"/>
          <p:cNvSpPr>
            <a:spLocks noGrp="1" noChangeArrowheads="1"/>
          </p:cNvSpPr>
          <p:nvPr>
            <p:ph type="body" idx="1"/>
          </p:nvPr>
        </p:nvSpPr>
        <p:spPr>
          <a:xfrm>
            <a:off x="0" y="990600"/>
            <a:ext cx="8915400" cy="4953000"/>
          </a:xfrm>
        </p:spPr>
        <p:txBody>
          <a:bodyPr/>
          <a:lstStyle/>
          <a:p>
            <a:pPr eaLnBrk="1" hangingPunct="1"/>
            <a:r>
              <a:rPr lang="en-US" sz="2000" smtClean="0">
                <a:latin typeface="Times New Roman" pitchFamily="18" charset="0"/>
              </a:rPr>
              <a:t>“Evolutionary Computing” was introduced in the 1960s by </a:t>
            </a:r>
            <a:r>
              <a:rPr lang="en-US" sz="2000" i="1" smtClean="0">
                <a:latin typeface="Times New Roman" pitchFamily="18" charset="0"/>
              </a:rPr>
              <a:t>I. Rechenberg</a:t>
            </a:r>
            <a:r>
              <a:rPr lang="en-US" sz="2800" smtClean="0">
                <a:latin typeface="Times New Roman" pitchFamily="18" charset="0"/>
              </a:rPr>
              <a:t>.</a:t>
            </a:r>
            <a:endParaRPr lang="en-US" sz="2000" smtClean="0">
              <a:latin typeface="Times New Roman" pitchFamily="18" charset="0"/>
            </a:endParaRPr>
          </a:p>
          <a:p>
            <a:pPr eaLnBrk="1" hangingPunct="1"/>
            <a:r>
              <a:rPr lang="en-US" sz="2000" smtClean="0">
                <a:latin typeface="Times New Roman" pitchFamily="18" charset="0"/>
              </a:rPr>
              <a:t>EA is a generic population based meta-heuristic optimization algorithm</a:t>
            </a:r>
          </a:p>
          <a:p>
            <a:pPr eaLnBrk="1" hangingPunct="1"/>
            <a:r>
              <a:rPr lang="en-US" sz="2000" smtClean="0">
                <a:latin typeface="Times New Roman" pitchFamily="18" charset="0"/>
              </a:rPr>
              <a:t>An EA uses some mechanisms inspired by </a:t>
            </a:r>
            <a:r>
              <a:rPr lang="en-US" sz="2000" smtClean="0">
                <a:solidFill>
                  <a:srgbClr val="FF3300"/>
                </a:solidFill>
                <a:latin typeface="Times New Roman" pitchFamily="18" charset="0"/>
                <a:hlinkClick r:id="rId2" tooltip="Biological evolution"/>
              </a:rPr>
              <a:t>biological evolution</a:t>
            </a:r>
            <a:r>
              <a:rPr lang="en-US" sz="2000" smtClean="0">
                <a:latin typeface="Times New Roman" pitchFamily="18" charset="0"/>
              </a:rPr>
              <a:t>: </a:t>
            </a:r>
            <a:r>
              <a:rPr lang="en-US" sz="2000" smtClean="0">
                <a:latin typeface="Times New Roman" pitchFamily="18" charset="0"/>
                <a:hlinkClick r:id="rId3" tooltip="Reproduction"/>
              </a:rPr>
              <a:t>reproduction</a:t>
            </a:r>
            <a:r>
              <a:rPr lang="en-US" sz="2000" smtClean="0">
                <a:latin typeface="Times New Roman" pitchFamily="18" charset="0"/>
              </a:rPr>
              <a:t>, </a:t>
            </a:r>
            <a:r>
              <a:rPr lang="en-US" sz="2000" smtClean="0">
                <a:latin typeface="Times New Roman" pitchFamily="18" charset="0"/>
                <a:hlinkClick r:id="rId4" tooltip="Mutation"/>
              </a:rPr>
              <a:t>mutation</a:t>
            </a:r>
            <a:r>
              <a:rPr lang="en-US" sz="2000" smtClean="0">
                <a:latin typeface="Times New Roman" pitchFamily="18" charset="0"/>
              </a:rPr>
              <a:t>, </a:t>
            </a:r>
            <a:r>
              <a:rPr lang="en-US" sz="2000" smtClean="0">
                <a:latin typeface="Times New Roman" pitchFamily="18" charset="0"/>
                <a:hlinkClick r:id="rId5" tooltip="Genetic recombination"/>
              </a:rPr>
              <a:t>recombination</a:t>
            </a:r>
            <a:r>
              <a:rPr lang="en-US" sz="2000" smtClean="0">
                <a:latin typeface="Times New Roman" pitchFamily="18" charset="0"/>
              </a:rPr>
              <a:t>, and </a:t>
            </a:r>
            <a:r>
              <a:rPr lang="en-US" sz="2000" smtClean="0">
                <a:latin typeface="Times New Roman" pitchFamily="18" charset="0"/>
                <a:hlinkClick r:id="rId6" tooltip="Natural selection"/>
              </a:rPr>
              <a:t>selection</a:t>
            </a:r>
            <a:r>
              <a:rPr lang="en-US" smtClean="0"/>
              <a:t>. </a:t>
            </a:r>
          </a:p>
          <a:p>
            <a:pPr eaLnBrk="1" hangingPunct="1"/>
            <a:r>
              <a:rPr lang="en-US" sz="2000" smtClean="0">
                <a:latin typeface="Times New Roman" pitchFamily="18" charset="0"/>
                <a:hlinkClick r:id="rId7" tooltip="Candidate solution"/>
              </a:rPr>
              <a:t>Candidate solutions</a:t>
            </a:r>
            <a:r>
              <a:rPr lang="en-US" sz="2000" smtClean="0">
                <a:latin typeface="Times New Roman" pitchFamily="18" charset="0"/>
              </a:rPr>
              <a:t> to the optimization problem play the role of individuals in a population, and the </a:t>
            </a:r>
            <a:r>
              <a:rPr lang="en-US" sz="2000" smtClean="0">
                <a:latin typeface="Times New Roman" pitchFamily="18" charset="0"/>
                <a:hlinkClick r:id="rId8" tooltip="Fitness function"/>
              </a:rPr>
              <a:t>fitness function</a:t>
            </a:r>
            <a:r>
              <a:rPr lang="en-US" sz="2000" smtClean="0">
                <a:latin typeface="Times New Roman" pitchFamily="18" charset="0"/>
              </a:rPr>
              <a:t> determines the environment within which the solutions "live"</a:t>
            </a:r>
            <a:r>
              <a:rPr lang="en-US" smtClean="0"/>
              <a:t> </a:t>
            </a:r>
          </a:p>
          <a:p>
            <a:pPr eaLnBrk="1" hangingPunct="1"/>
            <a:r>
              <a:rPr lang="en-US" sz="2000" smtClean="0">
                <a:latin typeface="Times New Roman" pitchFamily="18" charset="0"/>
                <a:hlinkClick r:id="rId9" tooltip="Evolution"/>
              </a:rPr>
              <a:t>Evolution</a:t>
            </a:r>
            <a:r>
              <a:rPr lang="en-US" sz="2000" smtClean="0">
                <a:latin typeface="Times New Roman" pitchFamily="18" charset="0"/>
              </a:rPr>
              <a:t> of the population then takes place after the repeated application of the above operators</a:t>
            </a:r>
            <a:r>
              <a:rPr lang="en-US" smtClean="0"/>
              <a:t>. </a:t>
            </a:r>
          </a:p>
          <a:p>
            <a:pPr eaLnBrk="1" hangingPunct="1"/>
            <a:r>
              <a:rPr lang="en-US" sz="2000" b="1" smtClean="0">
                <a:latin typeface="Times New Roman" pitchFamily="18" charset="0"/>
              </a:rPr>
              <a:t>Various EA Techniques</a:t>
            </a:r>
          </a:p>
          <a:p>
            <a:pPr lvl="2" eaLnBrk="1" hangingPunct="1"/>
            <a:r>
              <a:rPr lang="en-US" sz="1700" b="1" smtClean="0">
                <a:latin typeface="Times New Roman" pitchFamily="18" charset="0"/>
              </a:rPr>
              <a:t>Genetic Algorithms</a:t>
            </a:r>
          </a:p>
          <a:p>
            <a:pPr lvl="2" eaLnBrk="1" hangingPunct="1"/>
            <a:r>
              <a:rPr lang="en-US" sz="1700" b="1" smtClean="0">
                <a:latin typeface="Times New Roman" pitchFamily="18" charset="0"/>
              </a:rPr>
              <a:t>Genetic Programming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p:txBody>
          <a:bodyPr/>
          <a:lstStyle/>
          <a:p>
            <a:pPr eaLnBrk="1" hangingPunct="1"/>
            <a:r>
              <a:rPr lang="en-US" sz="3500" smtClean="0"/>
              <a:t>Roulette wheel selection</a:t>
            </a:r>
          </a:p>
        </p:txBody>
      </p:sp>
      <p:graphicFrame>
        <p:nvGraphicFramePr>
          <p:cNvPr id="1026" name="Object 4"/>
          <p:cNvGraphicFramePr>
            <a:graphicFrameLocks noChangeAspect="1"/>
          </p:cNvGraphicFramePr>
          <p:nvPr>
            <p:ph idx="1"/>
          </p:nvPr>
        </p:nvGraphicFramePr>
        <p:xfrm>
          <a:off x="990600" y="1868488"/>
          <a:ext cx="5715000" cy="3116262"/>
        </p:xfrm>
        <a:graphic>
          <a:graphicData uri="http://schemas.openxmlformats.org/presentationml/2006/ole">
            <p:oleObj spid="_x0000_s1026" name="Chart" r:id="rId3" imgW="4562475" imgH="2466975" progId="Excel.Sheet.8">
              <p:embed/>
            </p:oleObj>
          </a:graphicData>
        </a:graphic>
      </p:graphicFrame>
      <p:sp>
        <p:nvSpPr>
          <p:cNvPr id="1028" name="Rectangle 7"/>
          <p:cNvSpPr>
            <a:spLocks noChangeArrowheads="1"/>
          </p:cNvSpPr>
          <p:nvPr/>
        </p:nvSpPr>
        <p:spPr bwMode="auto">
          <a:xfrm>
            <a:off x="381000" y="5029200"/>
            <a:ext cx="9328150" cy="1311275"/>
          </a:xfrm>
          <a:prstGeom prst="rect">
            <a:avLst/>
          </a:prstGeom>
          <a:noFill/>
          <a:ln w="9525">
            <a:noFill/>
            <a:miter lim="800000"/>
            <a:headEnd/>
            <a:tailEnd/>
          </a:ln>
        </p:spPr>
        <p:txBody>
          <a:bodyPr wrap="none">
            <a:spAutoFit/>
          </a:bodyPr>
          <a:lstStyle/>
          <a:p>
            <a:r>
              <a:rPr lang="en-US" sz="2000">
                <a:latin typeface="Times New Roman" pitchFamily="18" charset="0"/>
              </a:rPr>
              <a:t>All you have to do is spin the ball and grab the chromosome at the 			</a:t>
            </a:r>
          </a:p>
          <a:p>
            <a:r>
              <a:rPr lang="en-US" sz="2000">
                <a:latin typeface="Times New Roman" pitchFamily="18" charset="0"/>
              </a:rPr>
              <a:t>point it  stops</a:t>
            </a:r>
          </a:p>
          <a:p>
            <a:endParaRPr lang="en-US" sz="2000">
              <a:latin typeface="Times New Roman" pitchFamily="18" charset="0"/>
            </a:endParaRPr>
          </a:p>
          <a:p>
            <a:r>
              <a:rPr lang="en-US" sz="2000">
                <a:latin typeface="Times New Roman" pitchFamily="18" charset="0"/>
              </a:rPr>
              <a:t>Drawbacks??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122238"/>
            <a:ext cx="7543800" cy="715962"/>
          </a:xfrm>
        </p:spPr>
        <p:txBody>
          <a:bodyPr/>
          <a:lstStyle/>
          <a:p>
            <a:pPr eaLnBrk="1" hangingPunct="1"/>
            <a:r>
              <a:rPr lang="en-US" smtClean="0"/>
              <a:t>Rank Selection</a:t>
            </a:r>
          </a:p>
        </p:txBody>
      </p:sp>
      <p:sp>
        <p:nvSpPr>
          <p:cNvPr id="38915" name="Rectangle 3"/>
          <p:cNvSpPr>
            <a:spLocks noGrp="1" noChangeArrowheads="1"/>
          </p:cNvSpPr>
          <p:nvPr>
            <p:ph type="body" idx="1"/>
          </p:nvPr>
        </p:nvSpPr>
        <p:spPr>
          <a:xfrm>
            <a:off x="0" y="1752600"/>
            <a:ext cx="9144000" cy="4114800"/>
          </a:xfrm>
        </p:spPr>
        <p:txBody>
          <a:bodyPr/>
          <a:lstStyle/>
          <a:p>
            <a:pPr eaLnBrk="1" hangingPunct="1"/>
            <a:r>
              <a:rPr lang="en-US" sz="1800" smtClean="0">
                <a:latin typeface="Times New Roman" pitchFamily="18" charset="0"/>
                <a:cs typeface="Times New Roman" pitchFamily="18" charset="0"/>
              </a:rPr>
              <a:t>In rank-based fitness assignment, the population is sorted according to the objective values.</a:t>
            </a:r>
          </a:p>
          <a:p>
            <a:pPr eaLnBrk="1" hangingPunct="1"/>
            <a:r>
              <a:rPr lang="en-US" sz="1800" smtClean="0">
                <a:latin typeface="Times New Roman" pitchFamily="18" charset="0"/>
                <a:cs typeface="Times New Roman" pitchFamily="18" charset="0"/>
              </a:rPr>
              <a:t>So individuals are ranked according to the fitness values </a:t>
            </a:r>
          </a:p>
          <a:p>
            <a:pPr eaLnBrk="1" hangingPunct="1"/>
            <a:r>
              <a:rPr lang="en-US" sz="1800" smtClean="0">
                <a:latin typeface="Times New Roman" pitchFamily="18" charset="0"/>
                <a:cs typeface="Times New Roman" pitchFamily="18" charset="0"/>
              </a:rPr>
              <a:t>rank N is assigned to the best individual and the rank 1 to the worst individual if there are N individuals in the population</a:t>
            </a:r>
          </a:p>
          <a:p>
            <a:pPr eaLnBrk="1" hangingPunct="1"/>
            <a:r>
              <a:rPr lang="en-US" sz="1800" smtClean="0">
                <a:latin typeface="Times New Roman" pitchFamily="18" charset="0"/>
                <a:cs typeface="Times New Roman" pitchFamily="18" charset="0"/>
              </a:rPr>
              <a:t>Then the individuals are selected with a probability that is linearly proportional to the rank of the individuals in the population. </a:t>
            </a:r>
          </a:p>
          <a:p>
            <a:pPr eaLnBrk="1" hangingPunct="1"/>
            <a:r>
              <a:rPr lang="en-US" sz="1800" smtClean="0">
                <a:latin typeface="Times New Roman" pitchFamily="18" charset="0"/>
                <a:cs typeface="Times New Roman" pitchFamily="18" charset="0"/>
              </a:rPr>
              <a:t>Ranking introduces a uniform scaling across the population and provides a simple and effective way of controlling selective pressure.</a:t>
            </a:r>
            <a:r>
              <a:rPr lang="en-US" smtClean="0">
                <a:latin typeface="Times New Roman" pitchFamily="18" charset="0"/>
                <a:cs typeface="Times New Roman" pitchFamily="18" charset="0"/>
              </a:rPr>
              <a:t> </a:t>
            </a:r>
          </a:p>
          <a:p>
            <a:pPr eaLnBrk="1" hangingPunct="1"/>
            <a:r>
              <a:rPr lang="en-US" sz="1800" smtClean="0">
                <a:latin typeface="Times New Roman" pitchFamily="18" charset="0"/>
                <a:cs typeface="Times New Roman" pitchFamily="18" charset="0"/>
              </a:rPr>
              <a:t>Selective pressure is the degree to which the better individuals are favoured</a:t>
            </a:r>
          </a:p>
          <a:p>
            <a:pPr eaLnBrk="1" hangingPunct="1"/>
            <a:r>
              <a:rPr lang="en-US" sz="1800" smtClean="0">
                <a:latin typeface="Times New Roman" pitchFamily="18" charset="0"/>
                <a:cs typeface="Times New Roman" pitchFamily="18" charset="0"/>
              </a:rPr>
              <a:t>Higher the selective pressure, the better individuals are favoured</a:t>
            </a:r>
          </a:p>
          <a:p>
            <a:pPr eaLnBrk="1" hangingPunct="1"/>
            <a:r>
              <a:rPr lang="en-US" sz="1800" smtClean="0">
                <a:latin typeface="Times New Roman" pitchFamily="18" charset="0"/>
                <a:cs typeface="Times New Roman" pitchFamily="18" charset="0"/>
              </a:rPr>
              <a:t>Linear ranking allows values of selective pressure in [1.0, 2.0]. </a:t>
            </a:r>
          </a:p>
          <a:p>
            <a:pPr eaLnBrk="1" hangingPunct="1"/>
            <a:endParaRPr lang="en-US" sz="1800" smtClean="0">
              <a:latin typeface="Times New Roman" pitchFamily="18" charset="0"/>
              <a:cs typeface="Times New Roman" pitchFamily="18" charset="0"/>
            </a:endParaRPr>
          </a:p>
          <a:p>
            <a:pPr eaLnBrk="1" hangingPunct="1">
              <a:buFont typeface="Wingdings" pitchFamily="2" charset="2"/>
              <a:buNone/>
            </a:pPr>
            <a:endParaRPr lang="en-US"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22238"/>
            <a:ext cx="7543800" cy="563562"/>
          </a:xfrm>
        </p:spPr>
        <p:txBody>
          <a:bodyPr/>
          <a:lstStyle/>
          <a:p>
            <a:pPr eaLnBrk="1" hangingPunct="1"/>
            <a:r>
              <a:rPr lang="en-US" sz="3500" smtClean="0"/>
              <a:t>Tournament Selection</a:t>
            </a:r>
          </a:p>
        </p:txBody>
      </p:sp>
      <p:sp>
        <p:nvSpPr>
          <p:cNvPr id="39939" name="Rectangle 3"/>
          <p:cNvSpPr>
            <a:spLocks noGrp="1" noChangeArrowheads="1"/>
          </p:cNvSpPr>
          <p:nvPr>
            <p:ph type="body" idx="1"/>
          </p:nvPr>
        </p:nvSpPr>
        <p:spPr>
          <a:xfrm>
            <a:off x="0" y="1752600"/>
            <a:ext cx="9144000" cy="3581400"/>
          </a:xfrm>
        </p:spPr>
        <p:txBody>
          <a:bodyPr/>
          <a:lstStyle/>
          <a:p>
            <a:pPr eaLnBrk="1" hangingPunct="1"/>
            <a:r>
              <a:rPr lang="en-US" sz="1800" smtClean="0">
                <a:latin typeface="Times New Roman" pitchFamily="18" charset="0"/>
              </a:rPr>
              <a:t>This strategy provides selective pressure by holding a tournament competition among N</a:t>
            </a:r>
            <a:r>
              <a:rPr lang="en-US" sz="1800" baseline="-25000" smtClean="0">
                <a:latin typeface="Times New Roman" pitchFamily="18" charset="0"/>
              </a:rPr>
              <a:t>u</a:t>
            </a:r>
            <a:r>
              <a:rPr lang="en-US" sz="1800" smtClean="0">
                <a:latin typeface="Times New Roman" pitchFamily="18" charset="0"/>
              </a:rPr>
              <a:t> individuals</a:t>
            </a:r>
          </a:p>
          <a:p>
            <a:pPr eaLnBrk="1" hangingPunct="1"/>
            <a:endParaRPr lang="en-US" sz="1800" smtClean="0">
              <a:latin typeface="Times New Roman" pitchFamily="18" charset="0"/>
            </a:endParaRPr>
          </a:p>
          <a:p>
            <a:pPr eaLnBrk="1" hangingPunct="1"/>
            <a:r>
              <a:rPr lang="en-US" sz="1800" smtClean="0">
                <a:latin typeface="Times New Roman" pitchFamily="18" charset="0"/>
              </a:rPr>
              <a:t>The best individual, i.e. the winner from the tournament is the one with highest fitness.</a:t>
            </a:r>
          </a:p>
          <a:p>
            <a:pPr eaLnBrk="1" hangingPunct="1"/>
            <a:endParaRPr lang="en-US" sz="1800" smtClean="0">
              <a:latin typeface="Times New Roman" pitchFamily="18" charset="0"/>
            </a:endParaRPr>
          </a:p>
          <a:p>
            <a:pPr eaLnBrk="1" hangingPunct="1"/>
            <a:r>
              <a:rPr lang="en-US" sz="1800" smtClean="0">
                <a:latin typeface="Times New Roman" pitchFamily="18" charset="0"/>
              </a:rPr>
              <a:t>The winners are then inserted into the mating pool.</a:t>
            </a:r>
          </a:p>
          <a:p>
            <a:pPr eaLnBrk="1" hangingPunct="1"/>
            <a:endParaRPr lang="en-US" sz="1800" smtClean="0">
              <a:latin typeface="Times New Roman" pitchFamily="18" charset="0"/>
            </a:endParaRPr>
          </a:p>
          <a:p>
            <a:pPr eaLnBrk="1" hangingPunct="1"/>
            <a:r>
              <a:rPr lang="en-US" sz="1800" smtClean="0">
                <a:latin typeface="Times New Roman" pitchFamily="18" charset="0"/>
              </a:rPr>
              <a:t>The whole process is repeated until the mating pool is filled.</a:t>
            </a:r>
          </a:p>
          <a:p>
            <a:pPr eaLnBrk="1" hangingPunct="1"/>
            <a:endParaRPr lang="en-US" sz="1800" smtClean="0">
              <a:latin typeface="Times New Roman" pitchFamily="18" charset="0"/>
            </a:endParaRPr>
          </a:p>
          <a:p>
            <a:pPr eaLnBrk="1" hangingPunct="1"/>
            <a:r>
              <a:rPr lang="en-US" sz="1800" b="1" smtClean="0">
                <a:latin typeface="Times New Roman" pitchFamily="18" charset="0"/>
              </a:rPr>
              <a:t>Example??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122238"/>
            <a:ext cx="7543800" cy="639762"/>
          </a:xfrm>
        </p:spPr>
        <p:txBody>
          <a:bodyPr/>
          <a:lstStyle/>
          <a:p>
            <a:pPr eaLnBrk="1" hangingPunct="1"/>
            <a:r>
              <a:rPr lang="en-US" sz="3500" smtClean="0"/>
              <a:t>Steady State Selection</a:t>
            </a:r>
          </a:p>
        </p:txBody>
      </p:sp>
      <p:sp>
        <p:nvSpPr>
          <p:cNvPr id="40963" name="Rectangle 3"/>
          <p:cNvSpPr>
            <a:spLocks noGrp="1" noChangeArrowheads="1"/>
          </p:cNvSpPr>
          <p:nvPr>
            <p:ph type="body" idx="1"/>
          </p:nvPr>
        </p:nvSpPr>
        <p:spPr>
          <a:xfrm>
            <a:off x="0" y="2209800"/>
            <a:ext cx="9144000" cy="3048000"/>
          </a:xfrm>
        </p:spPr>
        <p:txBody>
          <a:bodyPr/>
          <a:lstStyle/>
          <a:p>
            <a:pPr eaLnBrk="1" hangingPunct="1">
              <a:lnSpc>
                <a:spcPct val="90000"/>
              </a:lnSpc>
            </a:pPr>
            <a:r>
              <a:rPr lang="en-US" sz="1800" smtClean="0">
                <a:latin typeface="Times New Roman" pitchFamily="18" charset="0"/>
              </a:rPr>
              <a:t>This is not a particular method of selecting the parents</a:t>
            </a:r>
          </a:p>
          <a:p>
            <a:pPr eaLnBrk="1" hangingPunct="1">
              <a:lnSpc>
                <a:spcPct val="90000"/>
              </a:lnSpc>
            </a:pPr>
            <a:endParaRPr lang="en-US" sz="1800" smtClean="0">
              <a:latin typeface="Times New Roman" pitchFamily="18" charset="0"/>
            </a:endParaRPr>
          </a:p>
          <a:p>
            <a:pPr eaLnBrk="1" hangingPunct="1">
              <a:lnSpc>
                <a:spcPct val="90000"/>
              </a:lnSpc>
            </a:pPr>
            <a:r>
              <a:rPr lang="en-US" sz="1800" smtClean="0">
                <a:latin typeface="Times New Roman" pitchFamily="18" charset="0"/>
              </a:rPr>
              <a:t>The main idea of selection is that bigger part of chromosomes should survive to the next generation</a:t>
            </a:r>
          </a:p>
          <a:p>
            <a:pPr eaLnBrk="1" hangingPunct="1">
              <a:lnSpc>
                <a:spcPct val="90000"/>
              </a:lnSpc>
            </a:pPr>
            <a:endParaRPr lang="en-US" sz="1800" smtClean="0">
              <a:latin typeface="Times New Roman" pitchFamily="18" charset="0"/>
            </a:endParaRPr>
          </a:p>
          <a:p>
            <a:pPr eaLnBrk="1" hangingPunct="1">
              <a:lnSpc>
                <a:spcPct val="90000"/>
              </a:lnSpc>
            </a:pPr>
            <a:r>
              <a:rPr lang="en-US" sz="1800" smtClean="0">
                <a:latin typeface="Times New Roman" pitchFamily="18" charset="0"/>
              </a:rPr>
              <a:t>The offspring of the individuals selected from each generation go back into the pre-existing gene pool, replacing some of the less fit members of the previous generation. Some individuals are retained between generations.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22238"/>
            <a:ext cx="7543800" cy="552450"/>
          </a:xfrm>
        </p:spPr>
        <p:txBody>
          <a:bodyPr/>
          <a:lstStyle/>
          <a:p>
            <a:pPr eaLnBrk="1" hangingPunct="1"/>
            <a:r>
              <a:rPr lang="en-US" sz="3100" smtClean="0"/>
              <a:t>Crossover</a:t>
            </a:r>
          </a:p>
        </p:txBody>
      </p:sp>
      <p:sp>
        <p:nvSpPr>
          <p:cNvPr id="41987" name="Rectangle 3"/>
          <p:cNvSpPr>
            <a:spLocks noGrp="1" noChangeArrowheads="1"/>
          </p:cNvSpPr>
          <p:nvPr>
            <p:ph type="body" idx="1"/>
          </p:nvPr>
        </p:nvSpPr>
        <p:spPr>
          <a:xfrm>
            <a:off x="0" y="914400"/>
            <a:ext cx="9144000" cy="5943600"/>
          </a:xfrm>
        </p:spPr>
        <p:txBody>
          <a:bodyPr/>
          <a:lstStyle/>
          <a:p>
            <a:pPr eaLnBrk="1" hangingPunct="1">
              <a:buFont typeface="Wingdings" pitchFamily="2" charset="2"/>
              <a:buNone/>
            </a:pPr>
            <a:r>
              <a:rPr lang="en-US" sz="1900" b="1" u="sng" smtClean="0">
                <a:solidFill>
                  <a:srgbClr val="FF3300"/>
                </a:solidFill>
                <a:latin typeface="Times New Roman" pitchFamily="18" charset="0"/>
              </a:rPr>
              <a:t>Main idea</a:t>
            </a:r>
            <a:r>
              <a:rPr lang="en-US" sz="1900" b="1" smtClean="0">
                <a:latin typeface="Times New Roman" pitchFamily="18" charset="0"/>
              </a:rPr>
              <a:t>: </a:t>
            </a:r>
          </a:p>
          <a:p>
            <a:pPr eaLnBrk="1" hangingPunct="1"/>
            <a:r>
              <a:rPr lang="en-US" sz="1900" smtClean="0">
                <a:latin typeface="Times New Roman" pitchFamily="18" charset="0"/>
              </a:rPr>
              <a:t>combine genetic material (bits) of 2 “parent” chromosomes ( solutions )     </a:t>
            </a:r>
          </a:p>
          <a:p>
            <a:pPr eaLnBrk="1" hangingPunct="1">
              <a:buFont typeface="Wingdings" pitchFamily="2" charset="2"/>
              <a:buNone/>
            </a:pPr>
            <a:r>
              <a:rPr lang="en-US" sz="1900" smtClean="0">
                <a:latin typeface="Times New Roman" pitchFamily="18" charset="0"/>
              </a:rPr>
              <a:t>     and   produce a new “child” possessing characteristics of both “parents”.</a:t>
            </a:r>
          </a:p>
          <a:p>
            <a:pPr eaLnBrk="1" hangingPunct="1">
              <a:buFont typeface="Wingdings" pitchFamily="2" charset="2"/>
              <a:buNone/>
            </a:pPr>
            <a:endParaRPr lang="en-US" sz="1900" smtClean="0">
              <a:latin typeface="Times New Roman" pitchFamily="18" charset="0"/>
            </a:endParaRPr>
          </a:p>
          <a:p>
            <a:pPr eaLnBrk="1" hangingPunct="1"/>
            <a:r>
              <a:rPr lang="en-GB" sz="2000" smtClean="0">
                <a:latin typeface="Times New Roman" pitchFamily="18" charset="0"/>
              </a:rPr>
              <a:t>For each consecutive pair apply crossover with probability P</a:t>
            </a:r>
            <a:r>
              <a:rPr lang="en-GB" sz="2000" baseline="-25000" smtClean="0">
                <a:latin typeface="Times New Roman" pitchFamily="18" charset="0"/>
              </a:rPr>
              <a:t>c</a:t>
            </a:r>
            <a:r>
              <a:rPr lang="en-GB" sz="2000" smtClean="0">
                <a:latin typeface="Times New Roman" pitchFamily="18" charset="0"/>
              </a:rPr>
              <a:t> , otherwise copy parents. P</a:t>
            </a:r>
            <a:r>
              <a:rPr lang="en-GB" sz="2000" baseline="-25000" smtClean="0">
                <a:latin typeface="Times New Roman" pitchFamily="18" charset="0"/>
              </a:rPr>
              <a:t>c </a:t>
            </a:r>
            <a:r>
              <a:rPr lang="en-GB" sz="2000" smtClean="0">
                <a:latin typeface="Times New Roman" pitchFamily="18" charset="0"/>
              </a:rPr>
              <a:t>typically in range (0.6, 0.9)</a:t>
            </a:r>
            <a:endParaRPr lang="en-US" sz="2000" smtClean="0">
              <a:latin typeface="Times New Roman" pitchFamily="18" charset="0"/>
            </a:endParaRPr>
          </a:p>
          <a:p>
            <a:pPr eaLnBrk="1" hangingPunct="1">
              <a:buFont typeface="Wingdings" pitchFamily="2" charset="2"/>
              <a:buNone/>
            </a:pPr>
            <a:endParaRPr lang="en-US" sz="1900" smtClean="0">
              <a:latin typeface="Times New Roman" pitchFamily="18" charset="0"/>
            </a:endParaRPr>
          </a:p>
          <a:p>
            <a:pPr eaLnBrk="1" hangingPunct="1"/>
            <a:r>
              <a:rPr lang="en-US" sz="1900" smtClean="0">
                <a:latin typeface="Times New Roman" pitchFamily="18" charset="0"/>
              </a:rPr>
              <a:t>Crossover between 2 good solutions </a:t>
            </a:r>
            <a:r>
              <a:rPr lang="en-US" sz="1900" b="1" smtClean="0">
                <a:solidFill>
                  <a:srgbClr val="CC3300"/>
                </a:solidFill>
                <a:latin typeface="Times New Roman" pitchFamily="18" charset="0"/>
              </a:rPr>
              <a:t>MAY NOT ALWAYS</a:t>
            </a:r>
            <a:r>
              <a:rPr lang="en-US" sz="1900" smtClean="0">
                <a:latin typeface="Times New Roman" pitchFamily="18" charset="0"/>
              </a:rPr>
              <a:t> yield a better or as good a solution.</a:t>
            </a:r>
          </a:p>
          <a:p>
            <a:pPr eaLnBrk="1" hangingPunct="1"/>
            <a:endParaRPr lang="en-US" sz="1900" smtClean="0">
              <a:latin typeface="Times New Roman" pitchFamily="18" charset="0"/>
            </a:endParaRPr>
          </a:p>
          <a:p>
            <a:pPr eaLnBrk="1" hangingPunct="1"/>
            <a:r>
              <a:rPr lang="en-US" sz="1900" smtClean="0">
                <a:latin typeface="Times New Roman" pitchFamily="18" charset="0"/>
              </a:rPr>
              <a:t>Since parents are good, probability of the child being good is high.</a:t>
            </a:r>
          </a:p>
          <a:p>
            <a:pPr eaLnBrk="1" hangingPunct="1"/>
            <a:endParaRPr lang="en-US" sz="1900" smtClean="0">
              <a:latin typeface="Times New Roman" pitchFamily="18" charset="0"/>
            </a:endParaRPr>
          </a:p>
          <a:p>
            <a:pPr eaLnBrk="1" hangingPunct="1"/>
            <a:r>
              <a:rPr lang="en-US" sz="1900" smtClean="0">
                <a:latin typeface="Times New Roman" pitchFamily="18" charset="0"/>
              </a:rPr>
              <a:t>If offspring is not good (poor solution), it will be removed in the next iteration during “Selection”.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22238"/>
            <a:ext cx="7543800" cy="552450"/>
          </a:xfrm>
        </p:spPr>
        <p:txBody>
          <a:bodyPr/>
          <a:lstStyle/>
          <a:p>
            <a:pPr eaLnBrk="1" hangingPunct="1"/>
            <a:r>
              <a:rPr lang="en-US" sz="3100" smtClean="0"/>
              <a:t>Crossover methods</a:t>
            </a:r>
          </a:p>
        </p:txBody>
      </p:sp>
      <p:sp>
        <p:nvSpPr>
          <p:cNvPr id="43011" name="Rectangle 3"/>
          <p:cNvSpPr>
            <a:spLocks noGrp="1" noChangeArrowheads="1"/>
          </p:cNvSpPr>
          <p:nvPr>
            <p:ph type="body" idx="1"/>
          </p:nvPr>
        </p:nvSpPr>
        <p:spPr>
          <a:xfrm>
            <a:off x="0" y="838200"/>
            <a:ext cx="9144000" cy="5791200"/>
          </a:xfrm>
        </p:spPr>
        <p:txBody>
          <a:bodyPr/>
          <a:lstStyle/>
          <a:p>
            <a:pPr eaLnBrk="1" hangingPunct="1"/>
            <a:r>
              <a:rPr lang="en-US" sz="1900" b="1" smtClean="0">
                <a:solidFill>
                  <a:schemeClr val="tx2"/>
                </a:solidFill>
                <a:latin typeface="Times New Roman" pitchFamily="18" charset="0"/>
              </a:rPr>
              <a:t>Single Point Crossover- </a:t>
            </a:r>
            <a:r>
              <a:rPr lang="en-US" sz="1900" smtClean="0">
                <a:latin typeface="Times New Roman" pitchFamily="18" charset="0"/>
              </a:rPr>
              <a:t>A random point is chosen on the individual chromosomes (strings) and the genetic material is exchanged at this point.</a:t>
            </a:r>
          </a:p>
          <a:p>
            <a:pPr eaLnBrk="1" hangingPunct="1"/>
            <a:endParaRPr lang="en-US" sz="1900" smtClean="0">
              <a:latin typeface="Times New Roman" pitchFamily="18" charset="0"/>
            </a:endParaRPr>
          </a:p>
        </p:txBody>
      </p:sp>
      <p:pic>
        <p:nvPicPr>
          <p:cNvPr id="43012" name="Picture 4" descr="CROSS0"/>
          <p:cNvPicPr>
            <a:picLocks noChangeAspect="1" noChangeArrowheads="1" noCrop="1"/>
          </p:cNvPicPr>
          <p:nvPr/>
        </p:nvPicPr>
        <p:blipFill>
          <a:blip r:embed="rId2"/>
          <a:srcRect/>
          <a:stretch>
            <a:fillRect/>
          </a:stretch>
        </p:blipFill>
        <p:spPr bwMode="auto">
          <a:xfrm>
            <a:off x="1981200" y="2209800"/>
            <a:ext cx="4572000" cy="4311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122238"/>
            <a:ext cx="7543800" cy="725487"/>
          </a:xfrm>
        </p:spPr>
        <p:txBody>
          <a:bodyPr/>
          <a:lstStyle/>
          <a:p>
            <a:pPr eaLnBrk="1" hangingPunct="1"/>
            <a:r>
              <a:rPr lang="en-US" sz="3500" smtClean="0"/>
              <a:t>Crossover methods</a:t>
            </a:r>
          </a:p>
        </p:txBody>
      </p:sp>
      <p:sp>
        <p:nvSpPr>
          <p:cNvPr id="44035" name="Rectangle 3"/>
          <p:cNvSpPr>
            <a:spLocks noGrp="1" noChangeArrowheads="1"/>
          </p:cNvSpPr>
          <p:nvPr>
            <p:ph type="body" sz="half" idx="1"/>
          </p:nvPr>
        </p:nvSpPr>
        <p:spPr/>
        <p:txBody>
          <a:bodyPr/>
          <a:lstStyle/>
          <a:p>
            <a:pPr eaLnBrk="1" hangingPunct="1"/>
            <a:r>
              <a:rPr lang="en-US" sz="1700" b="1" smtClean="0">
                <a:solidFill>
                  <a:schemeClr val="tx2"/>
                </a:solidFill>
                <a:latin typeface="Times New Roman" pitchFamily="18" charset="0"/>
              </a:rPr>
              <a:t>Two-Point Crossover- </a:t>
            </a:r>
            <a:r>
              <a:rPr lang="en-US" sz="1700" smtClean="0">
                <a:latin typeface="Times New Roman" pitchFamily="18" charset="0"/>
              </a:rPr>
              <a:t>Two random points are chosen on the individual chromosomes (strings) and the genetic material is exchanged at these points.</a:t>
            </a:r>
          </a:p>
          <a:p>
            <a:pPr eaLnBrk="1" hangingPunct="1"/>
            <a:endParaRPr lang="en-US" sz="1700" smtClean="0">
              <a:latin typeface="Times New Roman" pitchFamily="18" charset="0"/>
            </a:endParaRPr>
          </a:p>
        </p:txBody>
      </p:sp>
      <p:graphicFrame>
        <p:nvGraphicFramePr>
          <p:cNvPr id="26628" name="Group 4"/>
          <p:cNvGraphicFramePr>
            <a:graphicFrameLocks noGrp="1"/>
          </p:cNvGraphicFramePr>
          <p:nvPr>
            <p:ph sz="half" idx="2"/>
          </p:nvPr>
        </p:nvGraphicFramePr>
        <p:xfrm>
          <a:off x="4267200" y="1600200"/>
          <a:ext cx="4724400" cy="4525964"/>
        </p:xfrm>
        <a:graphic>
          <a:graphicData uri="http://schemas.openxmlformats.org/drawingml/2006/table">
            <a:tbl>
              <a:tblPr/>
              <a:tblGrid>
                <a:gridCol w="2006600"/>
                <a:gridCol w="2717800"/>
              </a:tblGrid>
              <a:tr h="11318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500" b="1" i="0" u="none" strike="noStrike" cap="none" normalizeH="0" baseline="0" dirty="0" smtClean="0">
                          <a:ln>
                            <a:noFill/>
                          </a:ln>
                          <a:solidFill>
                            <a:srgbClr val="FF0000"/>
                          </a:solidFill>
                          <a:effectLst/>
                          <a:latin typeface="Arial" pitchFamily="34" charset="0"/>
                        </a:rPr>
                        <a:t>Chromosome1</a:t>
                      </a:r>
                      <a:endParaRPr kumimoji="0" lang="en-US" sz="1500" b="1" i="0" u="none" strike="noStrike" cap="none" normalizeH="0" baseline="0" dirty="0" smtClean="0">
                        <a:ln>
                          <a:noFill/>
                        </a:ln>
                        <a:solidFill>
                          <a:srgbClr val="0000FF"/>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500" b="1" i="0" u="none" strike="noStrike" cap="none" normalizeH="0" baseline="0" smtClean="0">
                          <a:ln>
                            <a:noFill/>
                          </a:ln>
                          <a:solidFill>
                            <a:srgbClr val="FF0000"/>
                          </a:solidFill>
                          <a:effectLst/>
                          <a:latin typeface="Arial" pitchFamily="34" charset="0"/>
                        </a:rPr>
                        <a:t>11011 | 00100 | 110110</a:t>
                      </a:r>
                      <a:endParaRPr kumimoji="0" lang="en-US" sz="15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500" b="1" i="0" u="none" strike="noStrike" cap="none" normalizeH="0" baseline="0" dirty="0" smtClean="0">
                          <a:ln>
                            <a:noFill/>
                          </a:ln>
                          <a:solidFill>
                            <a:srgbClr val="0000FF"/>
                          </a:solidFill>
                          <a:effectLst/>
                          <a:latin typeface="Arial" pitchFamily="34" charset="0"/>
                        </a:rPr>
                        <a:t>Chromosome 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500" b="1" i="0" u="none" strike="noStrike" cap="none" normalizeH="0" baseline="0" smtClean="0">
                          <a:ln>
                            <a:noFill/>
                          </a:ln>
                          <a:solidFill>
                            <a:srgbClr val="0000FF"/>
                          </a:solidFill>
                          <a:effectLst/>
                          <a:latin typeface="Arial" pitchFamily="34" charset="0"/>
                        </a:rPr>
                        <a:t>10101 | 11000 | 011110</a:t>
                      </a:r>
                      <a:endParaRPr kumimoji="0" lang="en-US" sz="15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303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500" b="1" i="0" u="none" strike="noStrike" cap="none" normalizeH="0" baseline="0" smtClean="0">
                          <a:ln>
                            <a:noFill/>
                          </a:ln>
                          <a:solidFill>
                            <a:schemeClr val="tx1"/>
                          </a:solidFill>
                          <a:effectLst/>
                          <a:latin typeface="Arial" pitchFamily="34" charset="0"/>
                        </a:rPr>
                        <a:t>Offspring 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500" b="1" i="0" u="none" strike="noStrike" cap="none" normalizeH="0" baseline="0" smtClean="0">
                          <a:ln>
                            <a:noFill/>
                          </a:ln>
                          <a:solidFill>
                            <a:srgbClr val="0000FF"/>
                          </a:solidFill>
                          <a:effectLst/>
                          <a:latin typeface="Arial" pitchFamily="34" charset="0"/>
                        </a:rPr>
                        <a:t>10101 </a:t>
                      </a:r>
                      <a:r>
                        <a:rPr kumimoji="0" lang="en-US" sz="1500" b="1" i="0" u="none" strike="noStrike" cap="none" normalizeH="0" baseline="0" smtClean="0">
                          <a:ln>
                            <a:noFill/>
                          </a:ln>
                          <a:solidFill>
                            <a:schemeClr val="tx1"/>
                          </a:solidFill>
                          <a:effectLst/>
                          <a:latin typeface="Arial" pitchFamily="34" charset="0"/>
                        </a:rPr>
                        <a:t>|</a:t>
                      </a:r>
                      <a:r>
                        <a:rPr kumimoji="0" lang="en-US" sz="1500" b="1" i="0" u="none" strike="noStrike" cap="none" normalizeH="0" baseline="0" smtClean="0">
                          <a:ln>
                            <a:noFill/>
                          </a:ln>
                          <a:solidFill>
                            <a:srgbClr val="0000FF"/>
                          </a:solidFill>
                          <a:effectLst/>
                          <a:latin typeface="Arial" pitchFamily="34" charset="0"/>
                        </a:rPr>
                        <a:t> </a:t>
                      </a:r>
                      <a:r>
                        <a:rPr kumimoji="0" lang="en-US" sz="1500" b="1" i="0" u="none" strike="noStrike" cap="none" normalizeH="0" baseline="0" smtClean="0">
                          <a:ln>
                            <a:noFill/>
                          </a:ln>
                          <a:solidFill>
                            <a:srgbClr val="FF0000"/>
                          </a:solidFill>
                          <a:effectLst/>
                          <a:latin typeface="Arial" pitchFamily="34" charset="0"/>
                        </a:rPr>
                        <a:t> 00100</a:t>
                      </a:r>
                      <a:r>
                        <a:rPr kumimoji="0" lang="en-US" sz="1500" b="1" i="0" u="none" strike="noStrike" cap="none" normalizeH="0" baseline="0" smtClean="0">
                          <a:ln>
                            <a:noFill/>
                          </a:ln>
                          <a:solidFill>
                            <a:srgbClr val="0000FF"/>
                          </a:solidFill>
                          <a:effectLst/>
                          <a:latin typeface="Arial" pitchFamily="34" charset="0"/>
                        </a:rPr>
                        <a:t> </a:t>
                      </a:r>
                      <a:r>
                        <a:rPr kumimoji="0" lang="en-US" sz="1500" b="1" i="0" u="none" strike="noStrike" cap="none" normalizeH="0" baseline="0" smtClean="0">
                          <a:ln>
                            <a:noFill/>
                          </a:ln>
                          <a:solidFill>
                            <a:schemeClr val="tx1"/>
                          </a:solidFill>
                          <a:effectLst/>
                          <a:latin typeface="Arial" pitchFamily="34" charset="0"/>
                        </a:rPr>
                        <a:t>|</a:t>
                      </a:r>
                      <a:r>
                        <a:rPr kumimoji="0" lang="en-US" sz="1500" b="1" i="0" u="none" strike="noStrike" cap="none" normalizeH="0" baseline="0" smtClean="0">
                          <a:ln>
                            <a:noFill/>
                          </a:ln>
                          <a:solidFill>
                            <a:srgbClr val="0000FF"/>
                          </a:solidFill>
                          <a:effectLst/>
                          <a:latin typeface="Arial" pitchFamily="34" charset="0"/>
                        </a:rPr>
                        <a:t>  011110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500" b="1" i="0" u="none" strike="noStrike" cap="none" normalizeH="0" baseline="0" smtClean="0">
                          <a:ln>
                            <a:noFill/>
                          </a:ln>
                          <a:solidFill>
                            <a:schemeClr val="tx1"/>
                          </a:solidFill>
                          <a:effectLst/>
                          <a:latin typeface="Arial" pitchFamily="34" charset="0"/>
                        </a:rPr>
                        <a:t>Offspring 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500" b="1" i="0" u="none" strike="noStrike" cap="none" normalizeH="0" baseline="0" dirty="0" smtClean="0">
                          <a:ln>
                            <a:noFill/>
                          </a:ln>
                          <a:solidFill>
                            <a:srgbClr val="FF0000"/>
                          </a:solidFill>
                          <a:effectLst/>
                          <a:latin typeface="Arial" pitchFamily="34" charset="0"/>
                        </a:rPr>
                        <a:t>11011 </a:t>
                      </a:r>
                      <a:r>
                        <a:rPr kumimoji="0" lang="en-US" sz="1500" b="1" i="0" u="none" strike="noStrike" cap="none" normalizeH="0" baseline="0" dirty="0" smtClean="0">
                          <a:ln>
                            <a:noFill/>
                          </a:ln>
                          <a:solidFill>
                            <a:schemeClr val="tx1"/>
                          </a:solidFill>
                          <a:effectLst/>
                          <a:latin typeface="Arial" pitchFamily="34" charset="0"/>
                        </a:rPr>
                        <a:t>|</a:t>
                      </a:r>
                      <a:r>
                        <a:rPr kumimoji="0" lang="en-US" sz="1500" b="1" i="0" u="none" strike="noStrike" cap="none" normalizeH="0" baseline="0" dirty="0" smtClean="0">
                          <a:ln>
                            <a:noFill/>
                          </a:ln>
                          <a:solidFill>
                            <a:srgbClr val="FF0000"/>
                          </a:solidFill>
                          <a:effectLst/>
                          <a:latin typeface="Arial" pitchFamily="34" charset="0"/>
                        </a:rPr>
                        <a:t>  </a:t>
                      </a:r>
                      <a:r>
                        <a:rPr kumimoji="0" lang="en-US" sz="1500" b="1" i="0" u="none" strike="noStrike" cap="none" normalizeH="0" baseline="0" dirty="0" smtClean="0">
                          <a:ln>
                            <a:noFill/>
                          </a:ln>
                          <a:solidFill>
                            <a:srgbClr val="0000FF"/>
                          </a:solidFill>
                          <a:effectLst/>
                          <a:latin typeface="Arial" pitchFamily="34" charset="0"/>
                        </a:rPr>
                        <a:t>11000</a:t>
                      </a:r>
                      <a:r>
                        <a:rPr kumimoji="0" lang="en-US" sz="1500" b="1" i="0" u="none" strike="noStrike" cap="none" normalizeH="0" baseline="0" dirty="0" smtClean="0">
                          <a:ln>
                            <a:noFill/>
                          </a:ln>
                          <a:solidFill>
                            <a:srgbClr val="FF0000"/>
                          </a:solidFill>
                          <a:effectLst/>
                          <a:latin typeface="Arial" pitchFamily="34" charset="0"/>
                        </a:rPr>
                        <a:t> </a:t>
                      </a:r>
                      <a:r>
                        <a:rPr kumimoji="0" lang="en-US" sz="1500" b="1" i="0" u="none" strike="noStrike" cap="none" normalizeH="0" baseline="0" dirty="0" smtClean="0">
                          <a:ln>
                            <a:noFill/>
                          </a:ln>
                          <a:solidFill>
                            <a:schemeClr val="tx1"/>
                          </a:solidFill>
                          <a:effectLst/>
                          <a:latin typeface="Arial" pitchFamily="34" charset="0"/>
                        </a:rPr>
                        <a:t>|</a:t>
                      </a:r>
                      <a:r>
                        <a:rPr kumimoji="0" lang="en-US" sz="1500" b="1" i="0" u="none" strike="noStrike" cap="none" normalizeH="0" baseline="0" dirty="0" smtClean="0">
                          <a:ln>
                            <a:noFill/>
                          </a:ln>
                          <a:solidFill>
                            <a:srgbClr val="FF0000"/>
                          </a:solidFill>
                          <a:effectLst/>
                          <a:latin typeface="Arial" pitchFamily="34" charset="0"/>
                        </a:rPr>
                        <a:t>  110110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122238"/>
            <a:ext cx="7543800" cy="552450"/>
          </a:xfrm>
        </p:spPr>
        <p:txBody>
          <a:bodyPr/>
          <a:lstStyle/>
          <a:p>
            <a:pPr eaLnBrk="1" hangingPunct="1"/>
            <a:r>
              <a:rPr lang="en-US" sz="3100" smtClean="0"/>
              <a:t>Crossover methods</a:t>
            </a:r>
          </a:p>
        </p:txBody>
      </p:sp>
      <p:sp>
        <p:nvSpPr>
          <p:cNvPr id="45059" name="Rectangle 3"/>
          <p:cNvSpPr>
            <a:spLocks noGrp="1" noChangeArrowheads="1"/>
          </p:cNvSpPr>
          <p:nvPr>
            <p:ph type="body" idx="1"/>
          </p:nvPr>
        </p:nvSpPr>
        <p:spPr>
          <a:xfrm>
            <a:off x="0" y="914400"/>
            <a:ext cx="9144000" cy="5943600"/>
          </a:xfrm>
        </p:spPr>
        <p:txBody>
          <a:bodyPr/>
          <a:lstStyle/>
          <a:p>
            <a:pPr eaLnBrk="1" hangingPunct="1">
              <a:buFont typeface="Wingdings" pitchFamily="2" charset="2"/>
              <a:buNone/>
            </a:pPr>
            <a:r>
              <a:rPr lang="en-IN" sz="2100" smtClean="0">
                <a:latin typeface="Times New Roman" pitchFamily="18" charset="0"/>
              </a:rPr>
              <a:t>Uniform crossover –</a:t>
            </a:r>
            <a:r>
              <a:rPr lang="en-IN" sz="1900" smtClean="0">
                <a:latin typeface="Times New Roman" pitchFamily="18" charset="0"/>
              </a:rPr>
              <a:t> </a:t>
            </a:r>
          </a:p>
          <a:p>
            <a:pPr eaLnBrk="1" hangingPunct="1"/>
            <a:r>
              <a:rPr lang="en-US" sz="1700" smtClean="0">
                <a:latin typeface="Times New Roman" pitchFamily="18" charset="0"/>
              </a:rPr>
              <a:t>In a uniform crossover, we don’t divide the chromosome into segments, rather we treat each gene separately.</a:t>
            </a:r>
          </a:p>
          <a:p>
            <a:pPr eaLnBrk="1" hangingPunct="1"/>
            <a:r>
              <a:rPr lang="en-US" sz="1700" smtClean="0">
                <a:latin typeface="Times New Roman" pitchFamily="18" charset="0"/>
              </a:rPr>
              <a:t>we essentially flip a coin for each chromosome to decide whether or not it’ll be included in the off-spring. </a:t>
            </a:r>
            <a:endParaRPr lang="en-IN" sz="1700" smtClean="0">
              <a:latin typeface="Times New Roman" pitchFamily="18" charset="0"/>
            </a:endParaRPr>
          </a:p>
          <a:p>
            <a:pPr eaLnBrk="1" hangingPunct="1"/>
            <a:r>
              <a:rPr lang="en-GB" sz="1700" smtClean="0">
                <a:latin typeface="Times New Roman" pitchFamily="18" charset="0"/>
              </a:rPr>
              <a:t>Assign 'heads' to one parent, 'tails' to the other</a:t>
            </a:r>
          </a:p>
          <a:p>
            <a:pPr eaLnBrk="1" hangingPunct="1">
              <a:spcBef>
                <a:spcPts val="600"/>
              </a:spcBef>
              <a:buClr>
                <a:srgbClr val="003366"/>
              </a:buClr>
              <a:buSzPct val="75000"/>
              <a:buFont typeface="Wingdings" pitchFamily="2" charset="2"/>
              <a:buChar char=""/>
            </a:pPr>
            <a:r>
              <a:rPr lang="en-GB" sz="1700" smtClean="0">
                <a:latin typeface="Times New Roman" pitchFamily="18" charset="0"/>
              </a:rPr>
              <a:t>Flip a coin for each gene of the first child</a:t>
            </a:r>
          </a:p>
          <a:p>
            <a:pPr eaLnBrk="1" hangingPunct="1">
              <a:spcBef>
                <a:spcPts val="600"/>
              </a:spcBef>
              <a:buClr>
                <a:srgbClr val="003366"/>
              </a:buClr>
              <a:buSzPct val="75000"/>
              <a:buFont typeface="Wingdings" pitchFamily="2" charset="2"/>
              <a:buChar char=""/>
            </a:pPr>
            <a:r>
              <a:rPr lang="en-GB" sz="1700" smtClean="0">
                <a:latin typeface="Times New Roman" pitchFamily="18" charset="0"/>
              </a:rPr>
              <a:t>Make an inverse copy of the gene for the second child</a:t>
            </a:r>
          </a:p>
          <a:p>
            <a:pPr eaLnBrk="1" hangingPunct="1">
              <a:spcBef>
                <a:spcPts val="600"/>
              </a:spcBef>
              <a:buClr>
                <a:srgbClr val="003366"/>
              </a:buClr>
              <a:buSzPct val="75000"/>
              <a:buFont typeface="Wingdings" pitchFamily="2" charset="2"/>
              <a:buChar char=""/>
            </a:pPr>
            <a:r>
              <a:rPr lang="en-GB" sz="1700" smtClean="0">
                <a:latin typeface="Times New Roman" pitchFamily="18" charset="0"/>
              </a:rPr>
              <a:t>Inheritance is independent of position</a:t>
            </a:r>
          </a:p>
          <a:p>
            <a:pPr eaLnBrk="1" hangingPunct="1">
              <a:spcBef>
                <a:spcPts val="600"/>
              </a:spcBef>
              <a:buClr>
                <a:srgbClr val="003366"/>
              </a:buClr>
              <a:buSzPct val="75000"/>
              <a:buFont typeface="Wingdings" pitchFamily="2" charset="2"/>
              <a:buChar char=""/>
            </a:pPr>
            <a:r>
              <a:rPr lang="en-GB" sz="1700" smtClean="0">
                <a:latin typeface="Times New Roman" pitchFamily="18" charset="0"/>
              </a:rPr>
              <a:t>Sometimes gene in the offspring is created by copying the corresponding gene from one or the other parent chosen according to a randomly generated mask.</a:t>
            </a:r>
          </a:p>
          <a:p>
            <a:pPr eaLnBrk="1" hangingPunct="1">
              <a:spcBef>
                <a:spcPts val="600"/>
              </a:spcBef>
              <a:buClr>
                <a:srgbClr val="003366"/>
              </a:buClr>
              <a:buSzPct val="75000"/>
              <a:buFont typeface="Wingdings" pitchFamily="2" charset="2"/>
              <a:buChar char=""/>
            </a:pPr>
            <a:endParaRPr lang="en-US" sz="1700" smtClean="0">
              <a:latin typeface="Times New Roman" pitchFamily="18" charset="0"/>
            </a:endParaRPr>
          </a:p>
        </p:txBody>
      </p:sp>
      <p:sp>
        <p:nvSpPr>
          <p:cNvPr id="45060" name="AutoShape 6" descr="Uniform Crossover"/>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45061" name="AutoShape 8" descr="Uniform Crossover"/>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45062" name="AutoShape 14" descr="Uniform Crossover"/>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45063" name="AutoShape 16" descr="Uniform Crossover"/>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graphicFrame>
        <p:nvGraphicFramePr>
          <p:cNvPr id="11" name="Table 10"/>
          <p:cNvGraphicFramePr>
            <a:graphicFrameLocks noGrp="1"/>
          </p:cNvGraphicFramePr>
          <p:nvPr/>
        </p:nvGraphicFramePr>
        <p:xfrm>
          <a:off x="457200" y="4495800"/>
          <a:ext cx="3733800" cy="370840"/>
        </p:xfrm>
        <a:graphic>
          <a:graphicData uri="http://schemas.openxmlformats.org/drawingml/2006/table">
            <a:tbl>
              <a:tblPr firstRow="1" bandRow="1">
                <a:tableStyleId>{5C22544A-7EE6-4342-B048-85BDC9FD1C3A}</a:tableStyleId>
              </a:tblPr>
              <a:tblGrid>
                <a:gridCol w="373380"/>
                <a:gridCol w="373380"/>
                <a:gridCol w="373380"/>
                <a:gridCol w="373380"/>
                <a:gridCol w="373380"/>
                <a:gridCol w="373380"/>
                <a:gridCol w="373380"/>
                <a:gridCol w="373380"/>
                <a:gridCol w="373380"/>
                <a:gridCol w="373380"/>
              </a:tblGrid>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r>
            </a:tbl>
          </a:graphicData>
        </a:graphic>
      </p:graphicFrame>
      <p:graphicFrame>
        <p:nvGraphicFramePr>
          <p:cNvPr id="12" name="Table 11"/>
          <p:cNvGraphicFramePr>
            <a:graphicFrameLocks noGrp="1"/>
          </p:cNvGraphicFramePr>
          <p:nvPr/>
        </p:nvGraphicFramePr>
        <p:xfrm>
          <a:off x="457200" y="5257800"/>
          <a:ext cx="3733800" cy="370840"/>
        </p:xfrm>
        <a:graphic>
          <a:graphicData uri="http://schemas.openxmlformats.org/drawingml/2006/table">
            <a:tbl>
              <a:tblPr firstRow="1" bandRow="1">
                <a:tableStyleId>{5C22544A-7EE6-4342-B048-85BDC9FD1C3A}</a:tableStyleId>
              </a:tblPr>
              <a:tblGrid>
                <a:gridCol w="373380"/>
                <a:gridCol w="373380"/>
                <a:gridCol w="373380"/>
                <a:gridCol w="373380"/>
                <a:gridCol w="373380"/>
                <a:gridCol w="373380"/>
                <a:gridCol w="373380"/>
                <a:gridCol w="373380"/>
                <a:gridCol w="373380"/>
                <a:gridCol w="373380"/>
              </a:tblGrid>
              <a:tr h="370840">
                <a:tc>
                  <a:txBody>
                    <a:bodyPr/>
                    <a:lstStyle/>
                    <a:p>
                      <a:r>
                        <a:rPr lang="en-US" dirty="0" smtClean="0"/>
                        <a:t>5</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5</a:t>
                      </a:r>
                      <a:endParaRPr lang="en-US" dirty="0"/>
                    </a:p>
                  </a:txBody>
                  <a:tcPr/>
                </a:tc>
                <a:tc>
                  <a:txBody>
                    <a:bodyPr/>
                    <a:lstStyle/>
                    <a:p>
                      <a:r>
                        <a:rPr lang="en-US" dirty="0" smtClean="0"/>
                        <a:t>8</a:t>
                      </a:r>
                      <a:endParaRPr lang="en-US" dirty="0"/>
                    </a:p>
                  </a:txBody>
                  <a:tcPr/>
                </a:tc>
              </a:tr>
            </a:tbl>
          </a:graphicData>
        </a:graphic>
      </p:graphicFrame>
      <p:graphicFrame>
        <p:nvGraphicFramePr>
          <p:cNvPr id="13" name="Table 12"/>
          <p:cNvGraphicFramePr>
            <a:graphicFrameLocks noGrp="1"/>
          </p:cNvGraphicFramePr>
          <p:nvPr/>
        </p:nvGraphicFramePr>
        <p:xfrm>
          <a:off x="5181600" y="4495800"/>
          <a:ext cx="3733800" cy="370840"/>
        </p:xfrm>
        <a:graphic>
          <a:graphicData uri="http://schemas.openxmlformats.org/drawingml/2006/table">
            <a:tbl>
              <a:tblPr firstRow="1" bandRow="1">
                <a:tableStyleId>{5C22544A-7EE6-4342-B048-85BDC9FD1C3A}</a:tableStyleId>
              </a:tblPr>
              <a:tblGrid>
                <a:gridCol w="373380"/>
                <a:gridCol w="373380"/>
                <a:gridCol w="373380"/>
                <a:gridCol w="373380"/>
                <a:gridCol w="373380"/>
                <a:gridCol w="373380"/>
                <a:gridCol w="373380"/>
                <a:gridCol w="373380"/>
                <a:gridCol w="373380"/>
                <a:gridCol w="373380"/>
              </a:tblGrid>
              <a:tr h="370840">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9</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5</a:t>
                      </a:r>
                      <a:endParaRPr lang="en-US" dirty="0"/>
                    </a:p>
                  </a:txBody>
                  <a:tcPr/>
                </a:tc>
                <a:tc>
                  <a:txBody>
                    <a:bodyPr/>
                    <a:lstStyle/>
                    <a:p>
                      <a:r>
                        <a:rPr lang="en-US" dirty="0" smtClean="0"/>
                        <a:t>9</a:t>
                      </a:r>
                      <a:endParaRPr lang="en-US" dirty="0"/>
                    </a:p>
                  </a:txBody>
                  <a:tcPr/>
                </a:tc>
              </a:tr>
            </a:tbl>
          </a:graphicData>
        </a:graphic>
      </p:graphicFrame>
      <p:graphicFrame>
        <p:nvGraphicFramePr>
          <p:cNvPr id="14" name="Table 13"/>
          <p:cNvGraphicFramePr>
            <a:graphicFrameLocks noGrp="1"/>
          </p:cNvGraphicFramePr>
          <p:nvPr/>
        </p:nvGraphicFramePr>
        <p:xfrm>
          <a:off x="5181600" y="5267325"/>
          <a:ext cx="3733800" cy="370840"/>
        </p:xfrm>
        <a:graphic>
          <a:graphicData uri="http://schemas.openxmlformats.org/drawingml/2006/table">
            <a:tbl>
              <a:tblPr firstRow="1" bandRow="1">
                <a:tableStyleId>{5C22544A-7EE6-4342-B048-85BDC9FD1C3A}</a:tableStyleId>
              </a:tblPr>
              <a:tblGrid>
                <a:gridCol w="373380"/>
                <a:gridCol w="373380"/>
                <a:gridCol w="373380"/>
                <a:gridCol w="373380"/>
                <a:gridCol w="373380"/>
                <a:gridCol w="373380"/>
                <a:gridCol w="373380"/>
                <a:gridCol w="373380"/>
                <a:gridCol w="373380"/>
                <a:gridCol w="373380"/>
              </a:tblGrid>
              <a:tr h="370840">
                <a:tc>
                  <a:txBody>
                    <a:bodyPr/>
                    <a:lstStyle/>
                    <a:p>
                      <a:r>
                        <a:rPr lang="en-US" dirty="0" smtClean="0"/>
                        <a:t>0</a:t>
                      </a:r>
                      <a:endParaRPr lang="en-US" dirty="0"/>
                    </a:p>
                  </a:txBody>
                  <a:tcPr/>
                </a:tc>
                <a:tc>
                  <a:txBody>
                    <a:bodyPr/>
                    <a:lstStyle/>
                    <a:p>
                      <a:r>
                        <a:rPr lang="en-US" dirty="0" smtClean="0"/>
                        <a:t>8</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8</a:t>
                      </a:r>
                      <a:endParaRPr lang="en-US" dirty="0"/>
                    </a:p>
                  </a:txBody>
                  <a:tcPr/>
                </a:tc>
              </a:tr>
            </a:tbl>
          </a:graphicData>
        </a:graphic>
      </p:graphicFrame>
      <p:sp>
        <p:nvSpPr>
          <p:cNvPr id="15" name="Right Arrow 14"/>
          <p:cNvSpPr/>
          <p:nvPr/>
        </p:nvSpPr>
        <p:spPr>
          <a:xfrm>
            <a:off x="4495800" y="49530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22238"/>
            <a:ext cx="7543800" cy="487362"/>
          </a:xfrm>
        </p:spPr>
        <p:txBody>
          <a:bodyPr/>
          <a:lstStyle/>
          <a:p>
            <a:pPr algn="ctr" eaLnBrk="1" hangingPunct="1"/>
            <a:r>
              <a:rPr lang="en-US" sz="3100" smtClean="0"/>
              <a:t>Mutation</a:t>
            </a:r>
          </a:p>
        </p:txBody>
      </p:sp>
      <p:sp>
        <p:nvSpPr>
          <p:cNvPr id="46083" name="Rectangle 3"/>
          <p:cNvSpPr>
            <a:spLocks noGrp="1" noChangeArrowheads="1"/>
          </p:cNvSpPr>
          <p:nvPr>
            <p:ph type="body" idx="1"/>
          </p:nvPr>
        </p:nvSpPr>
        <p:spPr>
          <a:xfrm>
            <a:off x="0" y="685800"/>
            <a:ext cx="9144000" cy="6172200"/>
          </a:xfrm>
        </p:spPr>
        <p:txBody>
          <a:bodyPr/>
          <a:lstStyle/>
          <a:p>
            <a:pPr eaLnBrk="1" hangingPunct="1">
              <a:spcBef>
                <a:spcPts val="600"/>
              </a:spcBef>
              <a:buClr>
                <a:srgbClr val="003366"/>
              </a:buClr>
              <a:buSzPct val="75000"/>
              <a:buFont typeface="Wingdings" pitchFamily="2" charset="2"/>
              <a:buChar char=""/>
            </a:pPr>
            <a:endParaRPr lang="en-GB" sz="2000" smtClean="0">
              <a:latin typeface="Times New Roman" pitchFamily="18" charset="0"/>
            </a:endParaRPr>
          </a:p>
          <a:p>
            <a:pPr eaLnBrk="1" hangingPunct="1">
              <a:spcBef>
                <a:spcPts val="600"/>
              </a:spcBef>
              <a:buClr>
                <a:srgbClr val="003366"/>
              </a:buClr>
              <a:buSzPct val="75000"/>
              <a:buFont typeface="Wingdings" pitchFamily="2" charset="2"/>
              <a:buChar char=""/>
            </a:pPr>
            <a:endParaRPr lang="en-GB" sz="2000" smtClean="0">
              <a:latin typeface="Times New Roman" pitchFamily="18" charset="0"/>
            </a:endParaRPr>
          </a:p>
          <a:p>
            <a:pPr eaLnBrk="1" hangingPunct="1">
              <a:spcBef>
                <a:spcPts val="600"/>
              </a:spcBef>
              <a:buClr>
                <a:srgbClr val="003366"/>
              </a:buClr>
              <a:buSzPct val="75000"/>
              <a:buFont typeface="Wingdings" pitchFamily="2" charset="2"/>
              <a:buChar char=""/>
            </a:pPr>
            <a:r>
              <a:rPr lang="en-GB" sz="2000" smtClean="0">
                <a:latin typeface="Times New Roman" pitchFamily="18" charset="0"/>
              </a:rPr>
              <a:t>Alter each gene independently with a probability </a:t>
            </a:r>
            <a:r>
              <a:rPr lang="en-GB" sz="2000" i="1" smtClean="0">
                <a:latin typeface="Times New Roman" pitchFamily="18" charset="0"/>
              </a:rPr>
              <a:t>p</a:t>
            </a:r>
            <a:r>
              <a:rPr lang="en-GB" sz="2000" i="1" baseline="-25000" smtClean="0">
                <a:latin typeface="Times New Roman" pitchFamily="18" charset="0"/>
              </a:rPr>
              <a:t>m </a:t>
            </a:r>
          </a:p>
          <a:p>
            <a:pPr eaLnBrk="1" hangingPunct="1">
              <a:spcBef>
                <a:spcPts val="600"/>
              </a:spcBef>
              <a:buClr>
                <a:srgbClr val="003366"/>
              </a:buClr>
              <a:buSzPct val="75000"/>
              <a:buFont typeface="Wingdings" pitchFamily="2" charset="2"/>
              <a:buChar char=""/>
            </a:pPr>
            <a:r>
              <a:rPr lang="en-GB" sz="2000" i="1" smtClean="0">
                <a:latin typeface="Times New Roman" pitchFamily="18" charset="0"/>
              </a:rPr>
              <a:t>p</a:t>
            </a:r>
            <a:r>
              <a:rPr lang="en-GB" sz="2000" i="1" baseline="-25000" smtClean="0">
                <a:latin typeface="Times New Roman" pitchFamily="18" charset="0"/>
              </a:rPr>
              <a:t>m </a:t>
            </a:r>
            <a:r>
              <a:rPr lang="en-GB" sz="2000" smtClean="0">
                <a:latin typeface="Times New Roman" pitchFamily="18" charset="0"/>
              </a:rPr>
              <a:t>is called the mutation rate</a:t>
            </a:r>
          </a:p>
          <a:p>
            <a:pPr lvl="1" eaLnBrk="1" hangingPunct="1">
              <a:spcBef>
                <a:spcPts val="500"/>
              </a:spcBef>
              <a:buClr>
                <a:srgbClr val="003366"/>
              </a:buClr>
              <a:buSzPct val="75000"/>
              <a:buFont typeface="Arial" pitchFamily="34" charset="0"/>
              <a:buChar char="–"/>
            </a:pPr>
            <a:r>
              <a:rPr lang="en-GB" sz="2000" smtClean="0">
                <a:latin typeface="Times New Roman" pitchFamily="18" charset="0"/>
              </a:rPr>
              <a:t>Typically </a:t>
            </a:r>
            <a:r>
              <a:rPr lang="en-US" sz="2000" smtClean="0">
                <a:latin typeface="Times New Roman" pitchFamily="18" charset="0"/>
              </a:rPr>
              <a:t>between </a:t>
            </a:r>
            <a:r>
              <a:rPr lang="en-GB" sz="2000" smtClean="0">
                <a:latin typeface="Times New Roman" pitchFamily="18" charset="0"/>
              </a:rPr>
              <a:t>1/pop_size</a:t>
            </a:r>
            <a:r>
              <a:rPr lang="en-US" sz="2000" smtClean="0">
                <a:latin typeface="Times New Roman" pitchFamily="18" charset="0"/>
              </a:rPr>
              <a:t> and</a:t>
            </a:r>
            <a:r>
              <a:rPr lang="en-GB" sz="2000" smtClean="0">
                <a:latin typeface="Times New Roman" pitchFamily="18" charset="0"/>
              </a:rPr>
              <a:t> 1/</a:t>
            </a:r>
            <a:r>
              <a:rPr lang="en-US" sz="2000" smtClean="0">
                <a:latin typeface="Times New Roman" pitchFamily="18" charset="0"/>
              </a:rPr>
              <a:t> chromosome_length</a:t>
            </a:r>
          </a:p>
          <a:p>
            <a:pPr eaLnBrk="1" hangingPunct="1"/>
            <a:endParaRPr lang="en-US" sz="2000" smtClean="0">
              <a:latin typeface="Times New Roman" pitchFamily="18" charset="0"/>
            </a:endParaRPr>
          </a:p>
        </p:txBody>
      </p:sp>
      <p:pic>
        <p:nvPicPr>
          <p:cNvPr id="46084" name="Picture 4"/>
          <p:cNvPicPr>
            <a:picLocks noChangeAspect="1" noChangeArrowheads="1"/>
          </p:cNvPicPr>
          <p:nvPr/>
        </p:nvPicPr>
        <p:blipFill>
          <a:blip r:embed="rId2"/>
          <a:srcRect/>
          <a:stretch>
            <a:fillRect/>
          </a:stretch>
        </p:blipFill>
        <p:spPr bwMode="auto">
          <a:xfrm>
            <a:off x="685800" y="2590800"/>
            <a:ext cx="6972300" cy="2008188"/>
          </a:xfrm>
          <a:prstGeom prst="rect">
            <a:avLst/>
          </a:prstGeom>
          <a:noFill/>
          <a:ln w="9525">
            <a:noFill/>
            <a:round/>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22238"/>
            <a:ext cx="7543800" cy="487362"/>
          </a:xfrm>
        </p:spPr>
        <p:txBody>
          <a:bodyPr/>
          <a:lstStyle/>
          <a:p>
            <a:pPr eaLnBrk="1" hangingPunct="1"/>
            <a:r>
              <a:rPr lang="en-GB" sz="3600" smtClean="0">
                <a:latin typeface="Times New Roman" pitchFamily="18" charset="0"/>
              </a:rPr>
              <a:t>Crossover OR mutation?</a:t>
            </a:r>
            <a:endParaRPr lang="en-US" sz="3600" smtClean="0">
              <a:latin typeface="Times New Roman" pitchFamily="18" charset="0"/>
            </a:endParaRPr>
          </a:p>
        </p:txBody>
      </p:sp>
      <p:sp>
        <p:nvSpPr>
          <p:cNvPr id="47107" name="Rectangle 3"/>
          <p:cNvSpPr>
            <a:spLocks noGrp="1" noChangeArrowheads="1"/>
          </p:cNvSpPr>
          <p:nvPr>
            <p:ph type="body" idx="1"/>
          </p:nvPr>
        </p:nvSpPr>
        <p:spPr>
          <a:xfrm>
            <a:off x="0" y="762000"/>
            <a:ext cx="9144000" cy="6096000"/>
          </a:xfrm>
        </p:spPr>
        <p:txBody>
          <a:bodyPr/>
          <a:lstStyle/>
          <a:p>
            <a:pPr eaLnBrk="1" hangingPunct="1">
              <a:lnSpc>
                <a:spcPct val="130000"/>
              </a:lnSpc>
              <a:spcBef>
                <a:spcPct val="0"/>
              </a:spcBef>
            </a:pPr>
            <a:r>
              <a:rPr lang="en-GB" sz="2000" smtClean="0">
                <a:latin typeface="Times New Roman" pitchFamily="18" charset="0"/>
              </a:rPr>
              <a:t>There is co-operation AND competition between them</a:t>
            </a:r>
          </a:p>
          <a:p>
            <a:pPr eaLnBrk="1" hangingPunct="1">
              <a:lnSpc>
                <a:spcPct val="130000"/>
              </a:lnSpc>
              <a:spcBef>
                <a:spcPts val="600"/>
              </a:spcBef>
              <a:buClr>
                <a:srgbClr val="003366"/>
              </a:buClr>
              <a:buSzPct val="75000"/>
              <a:buFont typeface="Wingdings" pitchFamily="2" charset="2"/>
              <a:buChar char=""/>
            </a:pPr>
            <a:r>
              <a:rPr lang="en-GB" sz="2000" smtClean="0">
                <a:latin typeface="Times New Roman" pitchFamily="18" charset="0"/>
              </a:rPr>
              <a:t> Crossover is explorative, it makes a </a:t>
            </a:r>
            <a:r>
              <a:rPr lang="en-GB" sz="2000" i="1" smtClean="0">
                <a:latin typeface="Times New Roman" pitchFamily="18" charset="0"/>
              </a:rPr>
              <a:t>big</a:t>
            </a:r>
            <a:r>
              <a:rPr lang="en-GB" sz="2000" smtClean="0">
                <a:latin typeface="Times New Roman" pitchFamily="18" charset="0"/>
              </a:rPr>
              <a:t> jump to an area somewhere “in between” two (parent) areas</a:t>
            </a:r>
          </a:p>
          <a:p>
            <a:pPr eaLnBrk="1" hangingPunct="1">
              <a:lnSpc>
                <a:spcPct val="130000"/>
              </a:lnSpc>
              <a:spcBef>
                <a:spcPts val="600"/>
              </a:spcBef>
              <a:buClr>
                <a:srgbClr val="003366"/>
              </a:buClr>
              <a:buSzPct val="75000"/>
              <a:buFont typeface="Wingdings" pitchFamily="2" charset="2"/>
              <a:buChar char=""/>
            </a:pPr>
            <a:r>
              <a:rPr lang="en-GB" sz="2000" smtClean="0">
                <a:latin typeface="Times New Roman" pitchFamily="18" charset="0"/>
              </a:rPr>
              <a:t> Mutation is exploitative, it creates random </a:t>
            </a:r>
            <a:r>
              <a:rPr lang="en-GB" sz="2000" i="1" smtClean="0">
                <a:latin typeface="Times New Roman" pitchFamily="18" charset="0"/>
              </a:rPr>
              <a:t>small</a:t>
            </a:r>
            <a:r>
              <a:rPr lang="en-GB" sz="2000" smtClean="0">
                <a:latin typeface="Times New Roman" pitchFamily="18" charset="0"/>
              </a:rPr>
              <a:t> diversions, thereby staying near (in the area of ) the parent</a:t>
            </a:r>
          </a:p>
          <a:p>
            <a:pPr eaLnBrk="1" hangingPunct="1">
              <a:lnSpc>
                <a:spcPct val="130000"/>
              </a:lnSpc>
              <a:spcBef>
                <a:spcPts val="600"/>
              </a:spcBef>
            </a:pPr>
            <a:r>
              <a:rPr lang="en-GB" sz="2000" smtClean="0">
                <a:latin typeface="Times New Roman" pitchFamily="18" charset="0"/>
              </a:rPr>
              <a:t>Exploration: Discovering promising areas in the search space, i.e. gaining information on the problem</a:t>
            </a:r>
          </a:p>
          <a:p>
            <a:pPr eaLnBrk="1" hangingPunct="1">
              <a:lnSpc>
                <a:spcPct val="130000"/>
              </a:lnSpc>
              <a:spcBef>
                <a:spcPts val="600"/>
              </a:spcBef>
            </a:pPr>
            <a:r>
              <a:rPr lang="en-GB" sz="2000" smtClean="0">
                <a:latin typeface="Times New Roman" pitchFamily="18" charset="0"/>
              </a:rPr>
              <a:t>Exploitation: Optimising within a promising area, i.e. using information</a:t>
            </a:r>
          </a:p>
          <a:p>
            <a:pPr eaLnBrk="1" hangingPunct="1">
              <a:lnSpc>
                <a:spcPct val="130000"/>
              </a:lnSpc>
              <a:spcBef>
                <a:spcPts val="600"/>
              </a:spcBef>
            </a:pPr>
            <a:r>
              <a:rPr lang="en-GB" sz="2000" smtClean="0">
                <a:latin typeface="Times New Roman" pitchFamily="18" charset="0"/>
              </a:rPr>
              <a:t>To hit the optimum it’s often needed a ‘lucky’ mutation</a:t>
            </a:r>
            <a:endParaRPr lang="en-US" sz="2000" smtClean="0">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22238"/>
            <a:ext cx="7543800" cy="898525"/>
          </a:xfrm>
        </p:spPr>
        <p:txBody>
          <a:bodyPr/>
          <a:lstStyle/>
          <a:p>
            <a:pPr eaLnBrk="1" hangingPunct="1"/>
            <a:r>
              <a:rPr lang="en-US" smtClean="0"/>
              <a:t>History of Genetic Algorithms</a:t>
            </a:r>
          </a:p>
        </p:txBody>
      </p:sp>
      <p:sp>
        <p:nvSpPr>
          <p:cNvPr id="21507" name="Rectangle 3"/>
          <p:cNvSpPr>
            <a:spLocks noGrp="1" noChangeArrowheads="1"/>
          </p:cNvSpPr>
          <p:nvPr>
            <p:ph type="body" idx="1"/>
          </p:nvPr>
        </p:nvSpPr>
        <p:spPr>
          <a:xfrm>
            <a:off x="0" y="1219200"/>
            <a:ext cx="9144000" cy="4191000"/>
          </a:xfrm>
        </p:spPr>
        <p:txBody>
          <a:bodyPr/>
          <a:lstStyle/>
          <a:p>
            <a:pPr eaLnBrk="1" hangingPunct="1">
              <a:lnSpc>
                <a:spcPct val="90000"/>
              </a:lnSpc>
              <a:buFont typeface="Wingdings" pitchFamily="2" charset="2"/>
              <a:buNone/>
            </a:pPr>
            <a:endParaRPr lang="en-US" sz="2000" smtClean="0">
              <a:latin typeface="Times New Roman" pitchFamily="18" charset="0"/>
            </a:endParaRPr>
          </a:p>
          <a:p>
            <a:pPr eaLnBrk="1" hangingPunct="1">
              <a:lnSpc>
                <a:spcPct val="90000"/>
              </a:lnSpc>
            </a:pPr>
            <a:r>
              <a:rPr lang="en-US" sz="2000" i="1" smtClean="0">
                <a:latin typeface="Times New Roman" pitchFamily="18" charset="0"/>
              </a:rPr>
              <a:t>Professor John Holland</a:t>
            </a:r>
            <a:r>
              <a:rPr lang="en-US" sz="2000" smtClean="0">
                <a:latin typeface="Times New Roman" pitchFamily="18" charset="0"/>
              </a:rPr>
              <a:t> at the University of Michigan came up with book "</a:t>
            </a:r>
            <a:r>
              <a:rPr lang="en-US" sz="2000" smtClean="0">
                <a:solidFill>
                  <a:schemeClr val="hlink"/>
                </a:solidFill>
                <a:latin typeface="Times New Roman" pitchFamily="18" charset="0"/>
              </a:rPr>
              <a:t>Adaptation in Natural and Artificial Systems</a:t>
            </a:r>
            <a:r>
              <a:rPr lang="en-US" sz="2000" smtClean="0">
                <a:latin typeface="Times New Roman" pitchFamily="18" charset="0"/>
              </a:rPr>
              <a:t>" explored the concept of using mathematically-based artificial evolution as a method to conduct a structured search for solutions to complex problems. </a:t>
            </a:r>
          </a:p>
          <a:p>
            <a:pPr eaLnBrk="1" hangingPunct="1">
              <a:lnSpc>
                <a:spcPct val="90000"/>
              </a:lnSpc>
              <a:buFont typeface="Wingdings" pitchFamily="2" charset="2"/>
              <a:buNone/>
            </a:pPr>
            <a:endParaRPr lang="en-US" sz="2000" smtClean="0">
              <a:latin typeface="Times New Roman" pitchFamily="18" charset="0"/>
            </a:endParaRPr>
          </a:p>
          <a:p>
            <a:pPr eaLnBrk="1" hangingPunct="1">
              <a:lnSpc>
                <a:spcPct val="90000"/>
              </a:lnSpc>
            </a:pPr>
            <a:r>
              <a:rPr lang="en-US" sz="2000" i="1" smtClean="0">
                <a:latin typeface="Times New Roman" pitchFamily="18" charset="0"/>
              </a:rPr>
              <a:t>Dr. David E. Goldberg</a:t>
            </a:r>
            <a:r>
              <a:rPr lang="en-US" sz="2000" smtClean="0">
                <a:latin typeface="Times New Roman" pitchFamily="18" charset="0"/>
              </a:rPr>
              <a:t>. In his 1989 landmark text "</a:t>
            </a:r>
            <a:r>
              <a:rPr lang="en-US" sz="2000" smtClean="0">
                <a:solidFill>
                  <a:schemeClr val="accent2"/>
                </a:solidFill>
                <a:latin typeface="Times New Roman" pitchFamily="18" charset="0"/>
              </a:rPr>
              <a:t>Genetic Algorithms in Search, Optimization and Machine Learning</a:t>
            </a:r>
            <a:r>
              <a:rPr lang="en-US" sz="2000" smtClean="0">
                <a:latin typeface="Times New Roman" pitchFamily="18" charset="0"/>
              </a:rPr>
              <a:t>”, suggested applications for genetic algorithms in a wide range of engineering fields. </a:t>
            </a:r>
          </a:p>
          <a:p>
            <a:pPr eaLnBrk="1" hangingPunct="1">
              <a:lnSpc>
                <a:spcPct val="90000"/>
              </a:lnSpc>
            </a:pPr>
            <a:endParaRPr lang="en-US" sz="20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22238"/>
            <a:ext cx="7543800" cy="487362"/>
          </a:xfrm>
        </p:spPr>
        <p:txBody>
          <a:bodyPr/>
          <a:lstStyle/>
          <a:p>
            <a:pPr eaLnBrk="1" hangingPunct="1"/>
            <a:r>
              <a:rPr lang="en-US" sz="3600" smtClean="0"/>
              <a:t>Elitism</a:t>
            </a:r>
          </a:p>
        </p:txBody>
      </p:sp>
      <p:sp>
        <p:nvSpPr>
          <p:cNvPr id="48131" name="Rectangle 3"/>
          <p:cNvSpPr>
            <a:spLocks noGrp="1" noChangeArrowheads="1"/>
          </p:cNvSpPr>
          <p:nvPr>
            <p:ph type="body" idx="1"/>
          </p:nvPr>
        </p:nvSpPr>
        <p:spPr>
          <a:xfrm>
            <a:off x="0" y="762000"/>
            <a:ext cx="9144000" cy="6096000"/>
          </a:xfrm>
        </p:spPr>
        <p:txBody>
          <a:bodyPr/>
          <a:lstStyle/>
          <a:p>
            <a:pPr lvl="1" eaLnBrk="1" hangingPunct="1"/>
            <a:r>
              <a:rPr lang="en-US" altLang="zh-CN" sz="2000" smtClean="0">
                <a:latin typeface="Times New Roman" pitchFamily="18" charset="0"/>
                <a:ea typeface="宋体" pitchFamily="2" charset="-122"/>
              </a:rPr>
              <a:t>In Holland's original GA, parents are replaced by their offspring soon </a:t>
            </a:r>
          </a:p>
          <a:p>
            <a:pPr lvl="1" eaLnBrk="1" hangingPunct="1">
              <a:buFont typeface="Wingdings" pitchFamily="2" charset="2"/>
              <a:buNone/>
            </a:pPr>
            <a:r>
              <a:rPr lang="en-US" altLang="zh-CN" sz="2000" smtClean="0">
                <a:latin typeface="Times New Roman" pitchFamily="18" charset="0"/>
                <a:ea typeface="宋体" pitchFamily="2" charset="-122"/>
              </a:rPr>
              <a:t>      after they give birth.</a:t>
            </a:r>
            <a:endParaRPr lang="en-US" altLang="ja-JP" sz="2000" smtClean="0">
              <a:latin typeface="Times New Roman" pitchFamily="18" charset="0"/>
              <a:ea typeface="ＭＳ Ｐゴシック" pitchFamily="34" charset="-128"/>
            </a:endParaRPr>
          </a:p>
          <a:p>
            <a:pPr lvl="2" eaLnBrk="1" hangingPunct="1"/>
            <a:r>
              <a:rPr lang="en-US" altLang="zh-CN" sz="2000" smtClean="0">
                <a:latin typeface="Times New Roman" pitchFamily="18" charset="0"/>
                <a:ea typeface="宋体" pitchFamily="2" charset="-122"/>
              </a:rPr>
              <a:t>This is called as </a:t>
            </a:r>
            <a:r>
              <a:rPr lang="en-US" altLang="zh-CN" sz="2000" smtClean="0">
                <a:solidFill>
                  <a:srgbClr val="0000FF"/>
                </a:solidFill>
                <a:latin typeface="Times New Roman" pitchFamily="18" charset="0"/>
                <a:ea typeface="宋体" pitchFamily="2" charset="-122"/>
              </a:rPr>
              <a:t>generational</a:t>
            </a:r>
            <a:r>
              <a:rPr lang="en-US" altLang="ja-JP" sz="2000" smtClean="0">
                <a:solidFill>
                  <a:srgbClr val="0000FF"/>
                </a:solidFill>
                <a:latin typeface="Times New Roman" pitchFamily="18" charset="0"/>
                <a:ea typeface="ＭＳ Ｐゴシック" pitchFamily="34" charset="-128"/>
              </a:rPr>
              <a:t> </a:t>
            </a:r>
            <a:r>
              <a:rPr lang="en-US" altLang="zh-CN" sz="2000" smtClean="0">
                <a:solidFill>
                  <a:srgbClr val="0000FF"/>
                </a:solidFill>
                <a:latin typeface="Times New Roman" pitchFamily="18" charset="0"/>
                <a:ea typeface="宋体" pitchFamily="2" charset="-122"/>
              </a:rPr>
              <a:t>replacement</a:t>
            </a:r>
            <a:r>
              <a:rPr lang="en-US" altLang="zh-CN" sz="2000" smtClean="0">
                <a:latin typeface="Times New Roman" pitchFamily="18" charset="0"/>
                <a:ea typeface="宋体" pitchFamily="2" charset="-122"/>
              </a:rPr>
              <a:t>. </a:t>
            </a:r>
          </a:p>
          <a:p>
            <a:pPr lvl="1" eaLnBrk="1" hangingPunct="1"/>
            <a:r>
              <a:rPr lang="en-US" altLang="zh-CN" sz="2000" smtClean="0">
                <a:latin typeface="Times New Roman" pitchFamily="18" charset="0"/>
                <a:ea typeface="宋体" pitchFamily="2" charset="-122"/>
              </a:rPr>
              <a:t>Because genetic operations are blind in nature, </a:t>
            </a:r>
            <a:r>
              <a:rPr lang="en-US" altLang="zh-CN" sz="2000" smtClean="0">
                <a:solidFill>
                  <a:srgbClr val="0000FF"/>
                </a:solidFill>
                <a:latin typeface="Times New Roman" pitchFamily="18" charset="0"/>
                <a:ea typeface="宋体" pitchFamily="2" charset="-122"/>
              </a:rPr>
              <a:t>offspring may be worse</a:t>
            </a:r>
            <a:r>
              <a:rPr lang="en-US" altLang="zh-CN" sz="2000" smtClean="0">
                <a:latin typeface="Times New Roman" pitchFamily="18" charset="0"/>
                <a:ea typeface="宋体" pitchFamily="2" charset="-122"/>
              </a:rPr>
              <a:t> than their parents. </a:t>
            </a:r>
            <a:endParaRPr lang="en-US" altLang="ja-JP" sz="2000" smtClean="0">
              <a:latin typeface="Times New Roman" pitchFamily="18" charset="0"/>
              <a:ea typeface="ＭＳ Ｐゴシック" pitchFamily="34" charset="-128"/>
            </a:endParaRPr>
          </a:p>
          <a:p>
            <a:pPr lvl="2" eaLnBrk="1" hangingPunct="1"/>
            <a:r>
              <a:rPr lang="en-US" altLang="zh-CN" sz="2000" smtClean="0">
                <a:latin typeface="Times New Roman" pitchFamily="18" charset="0"/>
                <a:ea typeface="宋体" pitchFamily="2" charset="-122"/>
              </a:rPr>
              <a:t>To overcome this problem, several replacement strategies have been examined.</a:t>
            </a:r>
            <a:endParaRPr lang="en-US" altLang="ja-JP" sz="2000" smtClean="0">
              <a:latin typeface="Times New Roman" pitchFamily="18" charset="0"/>
              <a:ea typeface="ＭＳ Ｐゴシック" pitchFamily="34" charset="-128"/>
            </a:endParaRPr>
          </a:p>
          <a:p>
            <a:pPr lvl="1" eaLnBrk="1" hangingPunct="1"/>
            <a:r>
              <a:rPr lang="en-US" altLang="zh-CN" sz="2000" smtClean="0">
                <a:latin typeface="Times New Roman" pitchFamily="18" charset="0"/>
                <a:ea typeface="宋体" pitchFamily="2" charset="-122"/>
              </a:rPr>
              <a:t>Holland suggested that each offspring replaces a randomly chosen chromosome of the current population as it was born.</a:t>
            </a:r>
            <a:endParaRPr lang="en-US" altLang="ja-JP" sz="2000" smtClean="0">
              <a:latin typeface="Times New Roman" pitchFamily="18" charset="0"/>
              <a:ea typeface="ＭＳ Ｐゴシック" pitchFamily="34" charset="-128"/>
            </a:endParaRPr>
          </a:p>
          <a:p>
            <a:pPr lvl="1" eaLnBrk="1" hangingPunct="1"/>
            <a:r>
              <a:rPr lang="en-US" altLang="zh-CN" sz="2000" smtClean="0">
                <a:latin typeface="Times New Roman" pitchFamily="18" charset="0"/>
                <a:ea typeface="宋体" pitchFamily="2" charset="-122"/>
              </a:rPr>
              <a:t>De Jong proposed a </a:t>
            </a:r>
            <a:r>
              <a:rPr lang="en-US" altLang="zh-CN" sz="2000" smtClean="0">
                <a:solidFill>
                  <a:srgbClr val="0000FF"/>
                </a:solidFill>
                <a:latin typeface="Times New Roman" pitchFamily="18" charset="0"/>
                <a:ea typeface="宋体" pitchFamily="2" charset="-122"/>
              </a:rPr>
              <a:t>crowding strategy</a:t>
            </a:r>
          </a:p>
          <a:p>
            <a:pPr lvl="2" eaLnBrk="1" hangingPunct="1"/>
            <a:r>
              <a:rPr lang="en-US" altLang="ja-JP" sz="2000" smtClean="0">
                <a:latin typeface="Times New Roman" pitchFamily="18" charset="0"/>
                <a:ea typeface="ＭＳ Ｐゴシック" pitchFamily="34" charset="-128"/>
              </a:rPr>
              <a:t>In </a:t>
            </a:r>
            <a:r>
              <a:rPr lang="en-US" altLang="ja-JP" sz="2000" smtClean="0">
                <a:solidFill>
                  <a:srgbClr val="0000FF"/>
                </a:solidFill>
                <a:latin typeface="Times New Roman" pitchFamily="18" charset="0"/>
                <a:ea typeface="ＭＳ Ｐゴシック" pitchFamily="34" charset="-128"/>
              </a:rPr>
              <a:t>the crowding model</a:t>
            </a:r>
            <a:r>
              <a:rPr lang="en-US" altLang="ja-JP" sz="2000" smtClean="0">
                <a:latin typeface="Times New Roman" pitchFamily="18" charset="0"/>
                <a:ea typeface="ＭＳ Ｐゴシック" pitchFamily="34" charset="-128"/>
              </a:rPr>
              <a:t>, when an offspring was born, one parent was selected to die. The dying parent was chosen as that parent that was most closely resembled the new offspring using a simple bit-by-bit similarity count to measure resemblance.</a:t>
            </a:r>
          </a:p>
          <a:p>
            <a:pPr lvl="1" eaLnBrk="1" hangingPunct="1"/>
            <a:endParaRPr lang="en-US" sz="2000" smtClean="0">
              <a:solidFill>
                <a:srgbClr val="0000FF"/>
              </a:solidFill>
              <a:latin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28600"/>
            <a:ext cx="7543800" cy="411163"/>
          </a:xfrm>
        </p:spPr>
        <p:txBody>
          <a:bodyPr/>
          <a:lstStyle/>
          <a:p>
            <a:pPr eaLnBrk="1" hangingPunct="1"/>
            <a:r>
              <a:rPr lang="en-US" sz="4000" smtClean="0">
                <a:latin typeface="Times New Roman" pitchFamily="18" charset="0"/>
              </a:rPr>
              <a:t>Example</a:t>
            </a:r>
          </a:p>
        </p:txBody>
      </p:sp>
      <p:sp>
        <p:nvSpPr>
          <p:cNvPr id="49155" name="Rectangle 3"/>
          <p:cNvSpPr>
            <a:spLocks noGrp="1" noChangeArrowheads="1"/>
          </p:cNvSpPr>
          <p:nvPr>
            <p:ph type="body" idx="1"/>
          </p:nvPr>
        </p:nvSpPr>
        <p:spPr>
          <a:xfrm>
            <a:off x="304800" y="1447800"/>
            <a:ext cx="8229600" cy="4411663"/>
          </a:xfrm>
        </p:spPr>
        <p:txBody>
          <a:bodyPr/>
          <a:lstStyle/>
          <a:p>
            <a:pPr eaLnBrk="1" hangingPunct="1">
              <a:buClr>
                <a:srgbClr val="003366"/>
              </a:buClr>
              <a:buSzPct val="75000"/>
              <a:buFont typeface="Wingdings" pitchFamily="2" charset="2"/>
              <a:buChar char=""/>
            </a:pPr>
            <a:r>
              <a:rPr lang="en-US" sz="2000" smtClean="0">
                <a:latin typeface="Times New Roman" pitchFamily="18" charset="0"/>
              </a:rPr>
              <a:t>Simple problem: max x</a:t>
            </a:r>
            <a:r>
              <a:rPr lang="en-US" sz="2000" baseline="30000" smtClean="0">
                <a:latin typeface="Times New Roman" pitchFamily="18" charset="0"/>
              </a:rPr>
              <a:t>2</a:t>
            </a:r>
            <a:r>
              <a:rPr lang="en-US" sz="2000" smtClean="0">
                <a:latin typeface="Times New Roman" pitchFamily="18" charset="0"/>
              </a:rPr>
              <a:t> over {0,1,…,31}</a:t>
            </a:r>
          </a:p>
          <a:p>
            <a:pPr eaLnBrk="1" hangingPunct="1">
              <a:buClr>
                <a:srgbClr val="003366"/>
              </a:buClr>
              <a:buSzPct val="75000"/>
              <a:buFont typeface="Wingdings" pitchFamily="2" charset="2"/>
              <a:buChar char=""/>
            </a:pPr>
            <a:r>
              <a:rPr lang="en-US" sz="2000" smtClean="0">
                <a:latin typeface="Times New Roman" pitchFamily="18" charset="0"/>
              </a:rPr>
              <a:t>GA approach:</a:t>
            </a:r>
          </a:p>
          <a:p>
            <a:pPr lvl="1" eaLnBrk="1" hangingPunct="1">
              <a:buClr>
                <a:srgbClr val="003366"/>
              </a:buClr>
              <a:buSzPct val="75000"/>
              <a:buFont typeface="Arial" pitchFamily="34" charset="0"/>
              <a:buChar char="–"/>
            </a:pPr>
            <a:r>
              <a:rPr lang="en-US" sz="2000" smtClean="0">
                <a:latin typeface="Times New Roman" pitchFamily="18" charset="0"/>
              </a:rPr>
              <a:t>Representation: binary code, e.g. 01101 </a:t>
            </a:r>
            <a:r>
              <a:rPr lang="en-US" smtClean="0">
                <a:latin typeface="Symbol" pitchFamily="18" charset="2"/>
              </a:rPr>
              <a:t></a:t>
            </a:r>
            <a:r>
              <a:rPr lang="en-US" sz="2000" smtClean="0">
                <a:latin typeface="Times New Roman" pitchFamily="18" charset="0"/>
              </a:rPr>
              <a:t> 13</a:t>
            </a:r>
          </a:p>
          <a:p>
            <a:pPr lvl="1" eaLnBrk="1" hangingPunct="1">
              <a:buClr>
                <a:srgbClr val="003366"/>
              </a:buClr>
              <a:buSzPct val="75000"/>
              <a:buFont typeface="Arial" pitchFamily="34" charset="0"/>
              <a:buChar char="–"/>
            </a:pPr>
            <a:r>
              <a:rPr lang="en-US" sz="2000" smtClean="0">
                <a:latin typeface="Times New Roman" pitchFamily="18" charset="0"/>
              </a:rPr>
              <a:t>Population size: 4</a:t>
            </a:r>
          </a:p>
          <a:p>
            <a:pPr lvl="1" eaLnBrk="1" hangingPunct="1">
              <a:buClr>
                <a:srgbClr val="003366"/>
              </a:buClr>
              <a:buSzPct val="75000"/>
              <a:buFont typeface="Arial" pitchFamily="34" charset="0"/>
              <a:buChar char="–"/>
            </a:pPr>
            <a:r>
              <a:rPr lang="en-US" sz="2000" smtClean="0">
                <a:latin typeface="Times New Roman" pitchFamily="18" charset="0"/>
              </a:rPr>
              <a:t>1-point crossover, bitwise mutation </a:t>
            </a:r>
          </a:p>
          <a:p>
            <a:pPr lvl="1" eaLnBrk="1" hangingPunct="1">
              <a:buClr>
                <a:srgbClr val="003366"/>
              </a:buClr>
              <a:buSzPct val="75000"/>
              <a:buFont typeface="Arial" pitchFamily="34" charset="0"/>
              <a:buChar char="–"/>
            </a:pPr>
            <a:r>
              <a:rPr lang="en-US" sz="2000" smtClean="0">
                <a:latin typeface="Times New Roman" pitchFamily="18" charset="0"/>
              </a:rPr>
              <a:t>Roulette wheel selection</a:t>
            </a:r>
          </a:p>
          <a:p>
            <a:pPr lvl="1" eaLnBrk="1" hangingPunct="1">
              <a:buClr>
                <a:srgbClr val="003366"/>
              </a:buClr>
              <a:buSzPct val="75000"/>
              <a:buFont typeface="Arial" pitchFamily="34" charset="0"/>
              <a:buChar char="–"/>
            </a:pPr>
            <a:r>
              <a:rPr lang="en-US" sz="2000" smtClean="0">
                <a:latin typeface="Times New Roman" pitchFamily="18" charset="0"/>
              </a:rPr>
              <a:t>Random initialization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122238"/>
            <a:ext cx="7543800" cy="487362"/>
          </a:xfrm>
        </p:spPr>
        <p:txBody>
          <a:bodyPr/>
          <a:lstStyle/>
          <a:p>
            <a:pPr eaLnBrk="1" hangingPunct="1"/>
            <a:r>
              <a:rPr lang="en-IN" sz="3600" smtClean="0">
                <a:latin typeface="Times New Roman" pitchFamily="18" charset="0"/>
              </a:rPr>
              <a:t>Example: Selection &amp; Crossover</a:t>
            </a:r>
            <a:endParaRPr lang="en-US" sz="3600" smtClean="0">
              <a:latin typeface="Times New Roman" pitchFamily="18" charset="0"/>
            </a:endParaRPr>
          </a:p>
        </p:txBody>
      </p:sp>
      <p:pic>
        <p:nvPicPr>
          <p:cNvPr id="50179" name="Picture 4"/>
          <p:cNvPicPr>
            <a:picLocks noGrp="1" noChangeAspect="1" noChangeArrowheads="1"/>
          </p:cNvPicPr>
          <p:nvPr>
            <p:ph type="body" idx="1"/>
          </p:nvPr>
        </p:nvPicPr>
        <p:blipFill>
          <a:blip r:embed="rId2"/>
          <a:srcRect/>
          <a:stretch>
            <a:fillRect/>
          </a:stretch>
        </p:blipFill>
        <p:spPr>
          <a:xfrm>
            <a:off x="152400" y="609600"/>
            <a:ext cx="8229600" cy="2514600"/>
          </a:xfrm>
          <a:noFill/>
        </p:spPr>
      </p:pic>
      <p:sp>
        <p:nvSpPr>
          <p:cNvPr id="50180" name="Rectangle 5"/>
          <p:cNvSpPr>
            <a:spLocks noChangeArrowheads="1"/>
          </p:cNvSpPr>
          <p:nvPr/>
        </p:nvSpPr>
        <p:spPr bwMode="auto">
          <a:xfrm>
            <a:off x="4114800" y="2209800"/>
            <a:ext cx="1066800" cy="914400"/>
          </a:xfrm>
          <a:prstGeom prst="rect">
            <a:avLst/>
          </a:prstGeom>
          <a:noFill/>
          <a:ln w="76320">
            <a:solidFill>
              <a:srgbClr val="99CC99"/>
            </a:solidFill>
            <a:miter lim="800000"/>
            <a:headEnd/>
            <a:tailEnd/>
          </a:ln>
        </p:spPr>
        <p:txBody>
          <a:bodyPr wrap="none" anchor="ctr"/>
          <a:lstStyle/>
          <a:p>
            <a:endParaRPr lang="en-US"/>
          </a:p>
        </p:txBody>
      </p:sp>
      <p:pic>
        <p:nvPicPr>
          <p:cNvPr id="50181" name="Picture 6"/>
          <p:cNvPicPr>
            <a:picLocks noChangeAspect="1" noChangeArrowheads="1"/>
          </p:cNvPicPr>
          <p:nvPr/>
        </p:nvPicPr>
        <p:blipFill>
          <a:blip r:embed="rId3"/>
          <a:srcRect/>
          <a:stretch>
            <a:fillRect/>
          </a:stretch>
        </p:blipFill>
        <p:spPr bwMode="auto">
          <a:xfrm>
            <a:off x="152400" y="3505200"/>
            <a:ext cx="8239125" cy="2895600"/>
          </a:xfrm>
          <a:prstGeom prst="rect">
            <a:avLst/>
          </a:prstGeom>
          <a:noFill/>
          <a:ln w="9525">
            <a:noFill/>
            <a:round/>
            <a:headEnd/>
            <a:tailEnd/>
          </a:ln>
        </p:spPr>
      </p:pic>
      <p:sp>
        <p:nvSpPr>
          <p:cNvPr id="50182" name="Rectangle 7"/>
          <p:cNvSpPr>
            <a:spLocks noChangeArrowheads="1"/>
          </p:cNvSpPr>
          <p:nvPr/>
        </p:nvSpPr>
        <p:spPr bwMode="auto">
          <a:xfrm>
            <a:off x="7010400" y="5410200"/>
            <a:ext cx="1295400" cy="990600"/>
          </a:xfrm>
          <a:prstGeom prst="rect">
            <a:avLst/>
          </a:prstGeom>
          <a:noFill/>
          <a:ln w="76320">
            <a:solidFill>
              <a:srgbClr val="99CC99"/>
            </a:solidFill>
            <a:miter lim="800000"/>
            <a:headEnd/>
            <a:tailEnd/>
          </a:ln>
        </p:spPr>
        <p:txBody>
          <a:bodyPr wrap="none" anchor="ct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22238"/>
            <a:ext cx="7543800" cy="487362"/>
          </a:xfrm>
        </p:spPr>
        <p:txBody>
          <a:bodyPr/>
          <a:lstStyle/>
          <a:p>
            <a:pPr eaLnBrk="1" hangingPunct="1"/>
            <a:r>
              <a:rPr lang="en-US" sz="3600" smtClean="0">
                <a:latin typeface="Times New Roman" pitchFamily="18" charset="0"/>
              </a:rPr>
              <a:t>Example: Mutation</a:t>
            </a:r>
          </a:p>
        </p:txBody>
      </p:sp>
      <p:pic>
        <p:nvPicPr>
          <p:cNvPr id="51203" name="Picture 4"/>
          <p:cNvPicPr>
            <a:picLocks noGrp="1" noChangeAspect="1" noChangeArrowheads="1"/>
          </p:cNvPicPr>
          <p:nvPr>
            <p:ph type="body" idx="1"/>
          </p:nvPr>
        </p:nvPicPr>
        <p:blipFill>
          <a:blip r:embed="rId2"/>
          <a:srcRect/>
          <a:stretch>
            <a:fillRect/>
          </a:stretch>
        </p:blipFill>
        <p:spPr>
          <a:xfrm>
            <a:off x="228600" y="1219200"/>
            <a:ext cx="7399338" cy="3400425"/>
          </a:xfrm>
          <a:noFill/>
        </p:spPr>
      </p:pic>
      <p:sp>
        <p:nvSpPr>
          <p:cNvPr id="51204" name="Rectangle 5"/>
          <p:cNvSpPr>
            <a:spLocks noChangeArrowheads="1"/>
          </p:cNvSpPr>
          <p:nvPr/>
        </p:nvSpPr>
        <p:spPr bwMode="auto">
          <a:xfrm>
            <a:off x="3352800" y="1981200"/>
            <a:ext cx="304800" cy="381000"/>
          </a:xfrm>
          <a:prstGeom prst="rect">
            <a:avLst/>
          </a:prstGeom>
          <a:noFill/>
          <a:ln w="38160">
            <a:solidFill>
              <a:srgbClr val="33CCCC"/>
            </a:solidFill>
            <a:miter lim="800000"/>
            <a:headEnd/>
            <a:tailEnd/>
          </a:ln>
        </p:spPr>
        <p:txBody>
          <a:bodyPr wrap="none" anchor="ctr"/>
          <a:lstStyle/>
          <a:p>
            <a:endParaRPr lang="en-US"/>
          </a:p>
        </p:txBody>
      </p:sp>
      <p:sp>
        <p:nvSpPr>
          <p:cNvPr id="51205" name="Rectangle 6"/>
          <p:cNvSpPr>
            <a:spLocks noChangeArrowheads="1"/>
          </p:cNvSpPr>
          <p:nvPr/>
        </p:nvSpPr>
        <p:spPr bwMode="auto">
          <a:xfrm>
            <a:off x="3871913" y="3048000"/>
            <a:ext cx="304800" cy="381000"/>
          </a:xfrm>
          <a:prstGeom prst="rect">
            <a:avLst/>
          </a:prstGeom>
          <a:noFill/>
          <a:ln w="38160">
            <a:solidFill>
              <a:srgbClr val="33CCCC"/>
            </a:solidFill>
            <a:miter lim="800000"/>
            <a:headEnd/>
            <a:tailEnd/>
          </a:ln>
        </p:spPr>
        <p:txBody>
          <a:bodyPr wrap="none" anchor="ctr"/>
          <a:lstStyle/>
          <a:p>
            <a:endParaRPr lang="en-US"/>
          </a:p>
        </p:txBody>
      </p:sp>
      <p:sp>
        <p:nvSpPr>
          <p:cNvPr id="51206" name="Rectangle 7"/>
          <p:cNvSpPr>
            <a:spLocks noChangeArrowheads="1"/>
          </p:cNvSpPr>
          <p:nvPr/>
        </p:nvSpPr>
        <p:spPr bwMode="auto">
          <a:xfrm>
            <a:off x="6248400" y="3429000"/>
            <a:ext cx="1219200" cy="1143000"/>
          </a:xfrm>
          <a:prstGeom prst="rect">
            <a:avLst/>
          </a:prstGeom>
          <a:noFill/>
          <a:ln w="76320">
            <a:solidFill>
              <a:srgbClr val="99CC99"/>
            </a:solidFill>
            <a:miter lim="800000"/>
            <a:headEnd/>
            <a:tailEnd/>
          </a:ln>
        </p:spPr>
        <p:txBody>
          <a:bodyPr wrap="none" anchor="ct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22238"/>
            <a:ext cx="7543800" cy="411162"/>
          </a:xfrm>
        </p:spPr>
        <p:txBody>
          <a:bodyPr/>
          <a:lstStyle/>
          <a:p>
            <a:pPr eaLnBrk="1" hangingPunct="1"/>
            <a:r>
              <a:rPr lang="en-US" sz="3600" smtClean="0">
                <a:latin typeface="Times New Roman" pitchFamily="18" charset="0"/>
              </a:rPr>
              <a:t>Another Example</a:t>
            </a:r>
          </a:p>
        </p:txBody>
      </p:sp>
      <p:sp>
        <p:nvSpPr>
          <p:cNvPr id="52227" name="Rectangle 3"/>
          <p:cNvSpPr>
            <a:spLocks noGrp="1" noChangeArrowheads="1"/>
          </p:cNvSpPr>
          <p:nvPr>
            <p:ph type="body" idx="1"/>
          </p:nvPr>
        </p:nvSpPr>
        <p:spPr>
          <a:xfrm>
            <a:off x="0" y="609600"/>
            <a:ext cx="9144000" cy="6248400"/>
          </a:xfrm>
        </p:spPr>
        <p:txBody>
          <a:bodyPr/>
          <a:lstStyle/>
          <a:p>
            <a:pPr eaLnBrk="1" hangingPunct="1"/>
            <a:r>
              <a:rPr kumimoji="1" lang="en-US" altLang="ja-JP" sz="2000" smtClean="0">
                <a:latin typeface="Times New Roman" pitchFamily="18" charset="0"/>
                <a:ea typeface="ＭＳ Ｐゴシック" pitchFamily="34" charset="-128"/>
              </a:rPr>
              <a:t>max    </a:t>
            </a:r>
            <a:r>
              <a:rPr kumimoji="1" lang="en-US" altLang="ja-JP" sz="2000" i="1" smtClean="0">
                <a:latin typeface="Times New Roman" pitchFamily="18" charset="0"/>
                <a:ea typeface="ＭＳ Ｐゴシック" pitchFamily="34" charset="-128"/>
              </a:rPr>
              <a:t>f </a:t>
            </a:r>
            <a:r>
              <a:rPr kumimoji="1" lang="en-US" altLang="ja-JP" sz="2000" smtClean="0">
                <a:latin typeface="Times New Roman" pitchFamily="18" charset="0"/>
                <a:ea typeface="ＭＳ Ｐゴシック" pitchFamily="34" charset="-128"/>
              </a:rPr>
              <a:t>(</a:t>
            </a:r>
            <a:r>
              <a:rPr kumimoji="1" lang="en-US" altLang="ja-JP" sz="2000" i="1" smtClean="0">
                <a:latin typeface="Times New Roman" pitchFamily="18" charset="0"/>
                <a:ea typeface="ＭＳ Ｐゴシック" pitchFamily="34" charset="-128"/>
              </a:rPr>
              <a:t>x</a:t>
            </a:r>
            <a:r>
              <a:rPr kumimoji="1" lang="en-US" altLang="ja-JP" sz="2000" smtClean="0">
                <a:latin typeface="Times New Roman" pitchFamily="18" charset="0"/>
                <a:ea typeface="ＭＳ Ｐゴシック" pitchFamily="34" charset="-128"/>
              </a:rPr>
              <a:t>1, </a:t>
            </a:r>
            <a:r>
              <a:rPr kumimoji="1" lang="en-US" altLang="ja-JP" sz="2000" i="1" smtClean="0">
                <a:latin typeface="Times New Roman" pitchFamily="18" charset="0"/>
                <a:ea typeface="ＭＳ Ｐゴシック" pitchFamily="34" charset="-128"/>
              </a:rPr>
              <a:t>x</a:t>
            </a:r>
            <a:r>
              <a:rPr kumimoji="1" lang="en-US" altLang="ja-JP" sz="2000" smtClean="0">
                <a:latin typeface="Times New Roman" pitchFamily="18" charset="0"/>
                <a:ea typeface="ＭＳ Ｐゴシック" pitchFamily="34" charset="-128"/>
              </a:rPr>
              <a:t>2) = 21.5 + </a:t>
            </a:r>
            <a:r>
              <a:rPr kumimoji="1" lang="en-US" altLang="ja-JP" sz="2000" i="1" smtClean="0">
                <a:latin typeface="Times New Roman" pitchFamily="18" charset="0"/>
                <a:ea typeface="ＭＳ Ｐゴシック" pitchFamily="34" charset="-128"/>
              </a:rPr>
              <a:t>x</a:t>
            </a:r>
            <a:r>
              <a:rPr kumimoji="1" lang="en-US" altLang="ja-JP" sz="2000" smtClean="0">
                <a:latin typeface="Times New Roman" pitchFamily="18" charset="0"/>
                <a:ea typeface="ＭＳ Ｐゴシック" pitchFamily="34" charset="-128"/>
              </a:rPr>
              <a:t>1·sin(4 </a:t>
            </a:r>
            <a:r>
              <a:rPr kumimoji="1" lang="el-GR" altLang="ja-JP" sz="2000" smtClean="0">
                <a:latin typeface="Times New Roman" pitchFamily="18" charset="0"/>
                <a:cs typeface="Times New Roman" pitchFamily="18" charset="0"/>
              </a:rPr>
              <a:t>Π</a:t>
            </a:r>
            <a:r>
              <a:rPr kumimoji="1" lang="en-US" altLang="ja-JP" sz="2000" smtClean="0">
                <a:latin typeface="Times New Roman" pitchFamily="18" charset="0"/>
                <a:ea typeface="ＭＳ Ｐゴシック" pitchFamily="34" charset="-128"/>
                <a:cs typeface="Times New Roman" pitchFamily="18" charset="0"/>
              </a:rPr>
              <a:t> </a:t>
            </a:r>
            <a:r>
              <a:rPr kumimoji="1" lang="en-US" altLang="ja-JP" sz="2000" i="1" smtClean="0">
                <a:latin typeface="Times New Roman" pitchFamily="18" charset="0"/>
                <a:ea typeface="ＭＳ Ｐゴシック" pitchFamily="34" charset="-128"/>
              </a:rPr>
              <a:t>x</a:t>
            </a:r>
            <a:r>
              <a:rPr kumimoji="1" lang="en-US" altLang="ja-JP" sz="2000" smtClean="0">
                <a:latin typeface="Times New Roman" pitchFamily="18" charset="0"/>
                <a:ea typeface="ＭＳ Ｐゴシック" pitchFamily="34" charset="-128"/>
              </a:rPr>
              <a:t>1) + </a:t>
            </a:r>
            <a:r>
              <a:rPr kumimoji="1" lang="en-US" altLang="ja-JP" sz="2000" i="1" smtClean="0">
                <a:latin typeface="Times New Roman" pitchFamily="18" charset="0"/>
                <a:ea typeface="ＭＳ Ｐゴシック" pitchFamily="34" charset="-128"/>
              </a:rPr>
              <a:t>x</a:t>
            </a:r>
            <a:r>
              <a:rPr kumimoji="1" lang="en-US" altLang="ja-JP" sz="2000" smtClean="0">
                <a:latin typeface="Times New Roman" pitchFamily="18" charset="0"/>
                <a:ea typeface="ＭＳ Ｐゴシック" pitchFamily="34" charset="-128"/>
              </a:rPr>
              <a:t>2·sin(20 </a:t>
            </a:r>
            <a:r>
              <a:rPr kumimoji="1" lang="el-GR" altLang="ja-JP" sz="2000" smtClean="0">
                <a:latin typeface="Times New Roman" pitchFamily="18" charset="0"/>
                <a:cs typeface="Times New Roman" pitchFamily="18" charset="0"/>
              </a:rPr>
              <a:t>Π</a:t>
            </a:r>
            <a:r>
              <a:rPr kumimoji="1" lang="en-US" altLang="ja-JP" sz="2000" smtClean="0">
                <a:latin typeface="Times New Roman" pitchFamily="18" charset="0"/>
                <a:ea typeface="ＭＳ Ｐゴシック" pitchFamily="34" charset="-128"/>
              </a:rPr>
              <a:t> </a:t>
            </a:r>
            <a:r>
              <a:rPr kumimoji="1" lang="en-US" altLang="ja-JP" sz="2000" i="1" smtClean="0">
                <a:latin typeface="Times New Roman" pitchFamily="18" charset="0"/>
                <a:ea typeface="ＭＳ Ｐゴシック" pitchFamily="34" charset="-128"/>
              </a:rPr>
              <a:t>x</a:t>
            </a:r>
            <a:r>
              <a:rPr kumimoji="1" lang="en-US" altLang="ja-JP" sz="2000" smtClean="0">
                <a:latin typeface="Times New Roman" pitchFamily="18" charset="0"/>
                <a:ea typeface="ＭＳ Ｐゴシック" pitchFamily="34" charset="-128"/>
              </a:rPr>
              <a:t>2)</a:t>
            </a:r>
          </a:p>
          <a:p>
            <a:pPr eaLnBrk="1" hangingPunct="1"/>
            <a:r>
              <a:rPr kumimoji="1" lang="en-US" altLang="ja-JP" sz="2000" smtClean="0">
                <a:latin typeface="Times New Roman" pitchFamily="18" charset="0"/>
                <a:ea typeface="ＭＳ Ｐゴシック" pitchFamily="34" charset="-128"/>
              </a:rPr>
              <a:t>s. t.    -3.0 ≤ </a:t>
            </a:r>
            <a:r>
              <a:rPr kumimoji="1" lang="en-US" altLang="ja-JP" sz="2000" i="1" smtClean="0">
                <a:latin typeface="Times New Roman" pitchFamily="18" charset="0"/>
                <a:ea typeface="ＭＳ Ｐゴシック" pitchFamily="34" charset="-128"/>
              </a:rPr>
              <a:t>x</a:t>
            </a:r>
            <a:r>
              <a:rPr kumimoji="1" lang="en-US" altLang="ja-JP" sz="2000" smtClean="0">
                <a:latin typeface="Times New Roman" pitchFamily="18" charset="0"/>
                <a:ea typeface="ＭＳ Ｐゴシック" pitchFamily="34" charset="-128"/>
              </a:rPr>
              <a:t>1 ≤ 12.1</a:t>
            </a:r>
            <a:endParaRPr kumimoji="1" lang="en-US" altLang="ja-JP" sz="2000" b="1" smtClean="0">
              <a:latin typeface="Times New Roman" pitchFamily="18" charset="0"/>
              <a:ea typeface="ＭＳ Ｐゴシック" pitchFamily="34" charset="-128"/>
            </a:endParaRPr>
          </a:p>
          <a:p>
            <a:pPr eaLnBrk="1" hangingPunct="1"/>
            <a:r>
              <a:rPr kumimoji="1" lang="en-US" altLang="ja-JP" sz="2000" smtClean="0">
                <a:latin typeface="Times New Roman" pitchFamily="18" charset="0"/>
                <a:ea typeface="ＭＳ Ｐゴシック" pitchFamily="34" charset="-128"/>
              </a:rPr>
              <a:t>           4.1 ≤ </a:t>
            </a:r>
            <a:r>
              <a:rPr kumimoji="1" lang="en-US" altLang="ja-JP" sz="2000" i="1" smtClean="0">
                <a:latin typeface="Times New Roman" pitchFamily="18" charset="0"/>
                <a:ea typeface="ＭＳ Ｐゴシック" pitchFamily="34" charset="-128"/>
              </a:rPr>
              <a:t>x</a:t>
            </a:r>
            <a:r>
              <a:rPr kumimoji="1" lang="en-US" altLang="ja-JP" sz="2000" smtClean="0">
                <a:latin typeface="Times New Roman" pitchFamily="18" charset="0"/>
                <a:ea typeface="ＭＳ Ｐゴシック" pitchFamily="34" charset="-128"/>
              </a:rPr>
              <a:t>2  ≤ 5.8</a:t>
            </a:r>
          </a:p>
          <a:p>
            <a:pPr eaLnBrk="1" hangingPunct="1"/>
            <a:endParaRPr lang="en-US" sz="2000" smtClean="0">
              <a:latin typeface="Times New Roman" pitchFamily="18" charset="0"/>
            </a:endParaRPr>
          </a:p>
        </p:txBody>
      </p:sp>
      <p:pic>
        <p:nvPicPr>
          <p:cNvPr id="52228" name="Picture 4"/>
          <p:cNvPicPr>
            <a:picLocks noChangeArrowheads="1"/>
          </p:cNvPicPr>
          <p:nvPr/>
        </p:nvPicPr>
        <p:blipFill>
          <a:blip r:embed="rId2"/>
          <a:srcRect/>
          <a:stretch>
            <a:fillRect/>
          </a:stretch>
        </p:blipFill>
        <p:spPr bwMode="auto">
          <a:xfrm>
            <a:off x="533400" y="1676400"/>
            <a:ext cx="7620000" cy="49530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533400" y="228600"/>
            <a:ext cx="7467600" cy="1371600"/>
          </a:xfrm>
        </p:spPr>
        <p:txBody>
          <a:bodyPr/>
          <a:lstStyle/>
          <a:p>
            <a:pPr eaLnBrk="1" hangingPunct="1"/>
            <a:r>
              <a:rPr lang="en-US" altLang="ja-JP" sz="4000" smtClean="0">
                <a:latin typeface="Times New Roman" pitchFamily="18" charset="0"/>
                <a:ea typeface="ＭＳ Ｐゴシック" pitchFamily="34" charset="-128"/>
              </a:rPr>
              <a:t>Representation</a:t>
            </a:r>
            <a:br>
              <a:rPr lang="en-US" altLang="ja-JP" sz="4000" smtClean="0">
                <a:latin typeface="Times New Roman" pitchFamily="18" charset="0"/>
                <a:ea typeface="ＭＳ Ｐゴシック" pitchFamily="34" charset="-128"/>
              </a:rPr>
            </a:br>
            <a:r>
              <a:rPr lang="en-US" altLang="ja-JP" sz="3500" b="0" smtClean="0">
                <a:ea typeface="ＭＳ Ｐゴシック" pitchFamily="34" charset="-128"/>
              </a:rPr>
              <a:t>Binary String Representation</a:t>
            </a:r>
            <a:br>
              <a:rPr lang="en-US" altLang="ja-JP" sz="3500" b="0" smtClean="0">
                <a:ea typeface="ＭＳ Ｐゴシック" pitchFamily="34" charset="-128"/>
              </a:rPr>
            </a:br>
            <a:endParaRPr lang="en-US" altLang="ja-JP" sz="3500" b="0" smtClean="0">
              <a:ea typeface="ＭＳ Ｐゴシック" pitchFamily="34" charset="-128"/>
            </a:endParaRPr>
          </a:p>
        </p:txBody>
      </p:sp>
      <p:sp>
        <p:nvSpPr>
          <p:cNvPr id="45060" name="Rectangle 4"/>
          <p:cNvSpPr>
            <a:spLocks noChangeArrowheads="1"/>
          </p:cNvSpPr>
          <p:nvPr/>
        </p:nvSpPr>
        <p:spPr bwMode="auto">
          <a:xfrm>
            <a:off x="762000" y="1295400"/>
            <a:ext cx="8077200" cy="609600"/>
          </a:xfrm>
          <a:prstGeom prst="rect">
            <a:avLst/>
          </a:prstGeom>
          <a:noFill/>
          <a:ln w="9525">
            <a:noFill/>
            <a:miter lim="800000"/>
            <a:headEnd/>
            <a:tailEnd/>
          </a:ln>
        </p:spPr>
        <p:txBody>
          <a:bodyPr lIns="0" tIns="0" rIns="0" bIns="0">
            <a:spAutoFit/>
          </a:bodyPr>
          <a:lstStyle/>
          <a:p>
            <a:pPr marL="357188" indent="-357188" defTabSz="835025" eaLnBrk="0" hangingPunct="0">
              <a:buClr>
                <a:srgbClr val="A50021"/>
              </a:buClr>
              <a:buFont typeface="Wingdings" pitchFamily="2" charset="2"/>
              <a:buChar char="n"/>
            </a:pPr>
            <a:r>
              <a:rPr kumimoji="1" lang="en-US" altLang="ja-JP" sz="2000">
                <a:ea typeface="HG丸ｺﾞｼｯｸM-PRO" pitchFamily="49" charset="-128"/>
              </a:rPr>
              <a:t>The </a:t>
            </a:r>
            <a:r>
              <a:rPr kumimoji="1" lang="en-US" altLang="ja-JP" sz="2000" b="1" u="sng">
                <a:solidFill>
                  <a:srgbClr val="0000FF"/>
                </a:solidFill>
                <a:ea typeface="HG丸ｺﾞｼｯｸM-PRO" pitchFamily="49" charset="-128"/>
              </a:rPr>
              <a:t>domain</a:t>
            </a:r>
            <a:r>
              <a:rPr kumimoji="1" lang="en-US" altLang="ja-JP" sz="2000" u="sng">
                <a:solidFill>
                  <a:srgbClr val="0000FF"/>
                </a:solidFill>
                <a:ea typeface="HG丸ｺﾞｼｯｸM-PRO" pitchFamily="49" charset="-128"/>
              </a:rPr>
              <a:t> of </a:t>
            </a:r>
            <a:r>
              <a:rPr kumimoji="1" lang="en-US" altLang="ja-JP" sz="2000" i="1" u="sng">
                <a:solidFill>
                  <a:srgbClr val="0000FF"/>
                </a:solidFill>
                <a:ea typeface="HG丸ｺﾞｼｯｸM-PRO" pitchFamily="49" charset="-128"/>
              </a:rPr>
              <a:t>x</a:t>
            </a:r>
            <a:r>
              <a:rPr kumimoji="1" lang="en-US" altLang="ja-JP" sz="2000" i="1" u="sng" baseline="-25000">
                <a:solidFill>
                  <a:srgbClr val="0000FF"/>
                </a:solidFill>
                <a:ea typeface="HG丸ｺﾞｼｯｸM-PRO" pitchFamily="49" charset="-128"/>
              </a:rPr>
              <a:t>j</a:t>
            </a:r>
            <a:r>
              <a:rPr kumimoji="1" lang="en-US" altLang="ja-JP" sz="2000" i="1" baseline="-25000">
                <a:ea typeface="HG丸ｺﾞｼｯｸM-PRO" pitchFamily="49" charset="-128"/>
              </a:rPr>
              <a:t> </a:t>
            </a:r>
            <a:r>
              <a:rPr kumimoji="1" lang="en-US" altLang="ja-JP" sz="2000">
                <a:ea typeface="HG丸ｺﾞｼｯｸM-PRO" pitchFamily="49" charset="-128"/>
              </a:rPr>
              <a:t>is [</a:t>
            </a:r>
            <a:r>
              <a:rPr kumimoji="1" lang="en-US" altLang="ja-JP" sz="2000" i="1">
                <a:ea typeface="HG丸ｺﾞｼｯｸM-PRO" pitchFamily="49" charset="-128"/>
              </a:rPr>
              <a:t>a</a:t>
            </a:r>
            <a:r>
              <a:rPr kumimoji="1" lang="en-US" altLang="ja-JP" sz="2000" i="1" baseline="-25000">
                <a:ea typeface="HG丸ｺﾞｼｯｸM-PRO" pitchFamily="49" charset="-128"/>
              </a:rPr>
              <a:t>j</a:t>
            </a:r>
            <a:r>
              <a:rPr kumimoji="1" lang="en-US" altLang="ja-JP" sz="2000">
                <a:ea typeface="HG丸ｺﾞｼｯｸM-PRO" pitchFamily="49" charset="-128"/>
              </a:rPr>
              <a:t>, </a:t>
            </a:r>
            <a:r>
              <a:rPr kumimoji="1" lang="en-US" altLang="ja-JP" sz="2000" i="1">
                <a:ea typeface="HG丸ｺﾞｼｯｸM-PRO" pitchFamily="49" charset="-128"/>
              </a:rPr>
              <a:t>b</a:t>
            </a:r>
            <a:r>
              <a:rPr kumimoji="1" lang="en-US" altLang="ja-JP" sz="2000" i="1" baseline="-25000">
                <a:ea typeface="HG丸ｺﾞｼｯｸM-PRO" pitchFamily="49" charset="-128"/>
              </a:rPr>
              <a:t>j</a:t>
            </a:r>
            <a:r>
              <a:rPr kumimoji="1" lang="en-US" altLang="ja-JP" sz="2000">
                <a:ea typeface="HG丸ｺﾞｼｯｸM-PRO" pitchFamily="49" charset="-128"/>
              </a:rPr>
              <a:t>] and the required precision is five places after the decimal point.</a:t>
            </a:r>
          </a:p>
        </p:txBody>
      </p:sp>
      <p:sp>
        <p:nvSpPr>
          <p:cNvPr id="45061" name="Rectangle 5"/>
          <p:cNvSpPr>
            <a:spLocks noChangeArrowheads="1"/>
          </p:cNvSpPr>
          <p:nvPr/>
        </p:nvSpPr>
        <p:spPr bwMode="auto">
          <a:xfrm>
            <a:off x="762000" y="1981200"/>
            <a:ext cx="8077200" cy="609600"/>
          </a:xfrm>
          <a:prstGeom prst="rect">
            <a:avLst/>
          </a:prstGeom>
          <a:noFill/>
          <a:ln w="9525">
            <a:noFill/>
            <a:miter lim="800000"/>
            <a:headEnd/>
            <a:tailEnd/>
          </a:ln>
        </p:spPr>
        <p:txBody>
          <a:bodyPr lIns="0" tIns="0" rIns="0" bIns="0">
            <a:spAutoFit/>
          </a:bodyPr>
          <a:lstStyle/>
          <a:p>
            <a:pPr marL="357188" indent="-357188" defTabSz="835025" eaLnBrk="0" hangingPunct="0">
              <a:buClr>
                <a:srgbClr val="A50021"/>
              </a:buClr>
              <a:buFont typeface="Wingdings" pitchFamily="2" charset="2"/>
              <a:buChar char="n"/>
            </a:pPr>
            <a:r>
              <a:rPr kumimoji="1" lang="en-US" altLang="ja-JP" sz="2000">
                <a:ea typeface="HG丸ｺﾞｼｯｸM-PRO" pitchFamily="49" charset="-128"/>
              </a:rPr>
              <a:t>The </a:t>
            </a:r>
            <a:r>
              <a:rPr kumimoji="1" lang="en-US" altLang="ja-JP" sz="2000" b="1" u="sng">
                <a:solidFill>
                  <a:srgbClr val="0000FF"/>
                </a:solidFill>
                <a:ea typeface="HG丸ｺﾞｼｯｸM-PRO" pitchFamily="49" charset="-128"/>
              </a:rPr>
              <a:t>precision requirement</a:t>
            </a:r>
            <a:r>
              <a:rPr kumimoji="1" lang="en-US" altLang="ja-JP" sz="2000">
                <a:ea typeface="HG丸ｺﾞｼｯｸM-PRO" pitchFamily="49" charset="-128"/>
              </a:rPr>
              <a:t> implies that the range of domain of each variable should be divided into at least (</a:t>
            </a:r>
            <a:r>
              <a:rPr kumimoji="1" lang="en-US" altLang="ja-JP" sz="2000" i="1">
                <a:ea typeface="HG丸ｺﾞｼｯｸM-PRO" pitchFamily="49" charset="-128"/>
              </a:rPr>
              <a:t>b</a:t>
            </a:r>
            <a:r>
              <a:rPr kumimoji="1" lang="en-US" altLang="ja-JP" sz="2000" i="1" baseline="-25000">
                <a:ea typeface="HG丸ｺﾞｼｯｸM-PRO" pitchFamily="49" charset="-128"/>
              </a:rPr>
              <a:t>j </a:t>
            </a:r>
            <a:r>
              <a:rPr kumimoji="1" lang="en-US" altLang="ja-JP" sz="2000">
                <a:ea typeface="HG丸ｺﾞｼｯｸM-PRO" pitchFamily="49" charset="-128"/>
              </a:rPr>
              <a:t>- </a:t>
            </a:r>
            <a:r>
              <a:rPr kumimoji="1" lang="en-US" altLang="ja-JP" sz="2000" i="1">
                <a:ea typeface="HG丸ｺﾞｼｯｸM-PRO" pitchFamily="49" charset="-128"/>
              </a:rPr>
              <a:t>a</a:t>
            </a:r>
            <a:r>
              <a:rPr kumimoji="1" lang="en-US" altLang="ja-JP" sz="2000" i="1" baseline="-25000">
                <a:ea typeface="HG丸ｺﾞｼｯｸM-PRO" pitchFamily="49" charset="-128"/>
              </a:rPr>
              <a:t>j </a:t>
            </a:r>
            <a:r>
              <a:rPr kumimoji="1" lang="en-US" altLang="ja-JP" sz="2000">
                <a:ea typeface="HG丸ｺﾞｼｯｸM-PRO" pitchFamily="49" charset="-128"/>
              </a:rPr>
              <a:t>)</a:t>
            </a:r>
            <a:r>
              <a:rPr kumimoji="1" lang="en-US" altLang="ja-JP" sz="2000">
                <a:ea typeface="HG丸ｺﾞｼｯｸM-PRO" pitchFamily="49" charset="-128"/>
                <a:sym typeface="Symbol" pitchFamily="18" charset="2"/>
              </a:rPr>
              <a:t></a:t>
            </a:r>
            <a:r>
              <a:rPr kumimoji="1" lang="en-US" altLang="ja-JP" sz="2000">
                <a:ea typeface="HG丸ｺﾞｼｯｸM-PRO" pitchFamily="49" charset="-128"/>
              </a:rPr>
              <a:t>10</a:t>
            </a:r>
            <a:r>
              <a:rPr kumimoji="1" lang="en-US" altLang="ja-JP" sz="2000" baseline="30000">
                <a:ea typeface="HG丸ｺﾞｼｯｸM-PRO" pitchFamily="49" charset="-128"/>
              </a:rPr>
              <a:t>5 </a:t>
            </a:r>
            <a:r>
              <a:rPr kumimoji="1" lang="en-US" altLang="ja-JP" sz="2000">
                <a:ea typeface="HG丸ｺﾞｼｯｸM-PRO" pitchFamily="49" charset="-128"/>
              </a:rPr>
              <a:t>size ranges.</a:t>
            </a:r>
          </a:p>
        </p:txBody>
      </p:sp>
      <p:sp>
        <p:nvSpPr>
          <p:cNvPr id="45062" name="Rectangle 6"/>
          <p:cNvSpPr>
            <a:spLocks noChangeArrowheads="1"/>
          </p:cNvSpPr>
          <p:nvPr/>
        </p:nvSpPr>
        <p:spPr bwMode="auto">
          <a:xfrm>
            <a:off x="671513" y="3357563"/>
            <a:ext cx="8077200" cy="609600"/>
          </a:xfrm>
          <a:prstGeom prst="rect">
            <a:avLst/>
          </a:prstGeom>
          <a:noFill/>
          <a:ln w="9525">
            <a:noFill/>
            <a:miter lim="800000"/>
            <a:headEnd/>
            <a:tailEnd/>
          </a:ln>
        </p:spPr>
        <p:txBody>
          <a:bodyPr lIns="0" tIns="0" rIns="0" bIns="0">
            <a:spAutoFit/>
          </a:bodyPr>
          <a:lstStyle/>
          <a:p>
            <a:pPr marL="357188" indent="-357188" defTabSz="835025" eaLnBrk="0" hangingPunct="0">
              <a:buClr>
                <a:srgbClr val="A50021"/>
              </a:buClr>
              <a:buFont typeface="Wingdings" pitchFamily="2" charset="2"/>
              <a:buChar char="n"/>
            </a:pPr>
            <a:r>
              <a:rPr kumimoji="1" lang="en-US" altLang="ja-JP" sz="2000">
                <a:ea typeface="HG丸ｺﾞｼｯｸM-PRO" pitchFamily="49" charset="-128"/>
              </a:rPr>
              <a:t>The </a:t>
            </a:r>
            <a:r>
              <a:rPr kumimoji="1" lang="en-US" altLang="ja-JP" sz="2000" b="1" u="sng">
                <a:solidFill>
                  <a:srgbClr val="0000FF"/>
                </a:solidFill>
                <a:ea typeface="HG丸ｺﾞｼｯｸM-PRO" pitchFamily="49" charset="-128"/>
              </a:rPr>
              <a:t>required bits</a:t>
            </a:r>
            <a:r>
              <a:rPr kumimoji="1" lang="en-US" altLang="ja-JP" sz="2000">
                <a:ea typeface="HG丸ｺﾞｼｯｸM-PRO" pitchFamily="49" charset="-128"/>
              </a:rPr>
              <a:t> (denoted with </a:t>
            </a:r>
            <a:r>
              <a:rPr kumimoji="1" lang="en-US" altLang="ja-JP" sz="2000" i="1">
                <a:ea typeface="HG丸ｺﾞｼｯｸM-PRO" pitchFamily="49" charset="-128"/>
              </a:rPr>
              <a:t>m</a:t>
            </a:r>
            <a:r>
              <a:rPr kumimoji="1" lang="en-US" altLang="ja-JP" sz="2000" i="1" baseline="-25000">
                <a:ea typeface="HG丸ｺﾞｼｯｸM-PRO" pitchFamily="49" charset="-128"/>
              </a:rPr>
              <a:t>j</a:t>
            </a:r>
            <a:r>
              <a:rPr kumimoji="1" lang="en-US" altLang="ja-JP" sz="2000">
                <a:ea typeface="HG丸ｺﾞｼｯｸM-PRO" pitchFamily="49" charset="-128"/>
              </a:rPr>
              <a:t>) for a variable is calculated as follows:</a:t>
            </a:r>
          </a:p>
        </p:txBody>
      </p:sp>
      <p:sp>
        <p:nvSpPr>
          <p:cNvPr id="45063" name="Rectangle 7"/>
          <p:cNvSpPr>
            <a:spLocks noChangeArrowheads="1"/>
          </p:cNvSpPr>
          <p:nvPr/>
        </p:nvSpPr>
        <p:spPr bwMode="auto">
          <a:xfrm>
            <a:off x="671513" y="4652963"/>
            <a:ext cx="8077200" cy="609600"/>
          </a:xfrm>
          <a:prstGeom prst="rect">
            <a:avLst/>
          </a:prstGeom>
          <a:noFill/>
          <a:ln w="9525">
            <a:noFill/>
            <a:miter lim="800000"/>
            <a:headEnd/>
            <a:tailEnd/>
          </a:ln>
        </p:spPr>
        <p:txBody>
          <a:bodyPr lIns="0" tIns="0" rIns="0" bIns="0">
            <a:spAutoFit/>
          </a:bodyPr>
          <a:lstStyle/>
          <a:p>
            <a:pPr marL="357188" indent="-357188" defTabSz="835025" eaLnBrk="0" hangingPunct="0">
              <a:buClr>
                <a:srgbClr val="A50021"/>
              </a:buClr>
              <a:buFont typeface="Wingdings" pitchFamily="2" charset="2"/>
              <a:buChar char="n"/>
            </a:pPr>
            <a:r>
              <a:rPr kumimoji="1" lang="en-US" altLang="ja-JP" sz="2000">
                <a:ea typeface="HG丸ｺﾞｼｯｸM-PRO" pitchFamily="49" charset="-128"/>
              </a:rPr>
              <a:t>The </a:t>
            </a:r>
            <a:r>
              <a:rPr kumimoji="1" lang="en-US" altLang="ja-JP" sz="2000" u="sng">
                <a:solidFill>
                  <a:srgbClr val="0000FF"/>
                </a:solidFill>
                <a:ea typeface="HG丸ｺﾞｼｯｸM-PRO" pitchFamily="49" charset="-128"/>
              </a:rPr>
              <a:t>mapping</a:t>
            </a:r>
            <a:r>
              <a:rPr kumimoji="1" lang="en-US" altLang="ja-JP" sz="2000" b="1" u="sng">
                <a:ea typeface="HG丸ｺﾞｼｯｸM-PRO" pitchFamily="49" charset="-128"/>
              </a:rPr>
              <a:t> </a:t>
            </a:r>
            <a:r>
              <a:rPr kumimoji="1" lang="en-US" altLang="ja-JP" sz="2000" u="sng">
                <a:ea typeface="HG丸ｺﾞｼｯｸM-PRO" pitchFamily="49" charset="-128"/>
              </a:rPr>
              <a:t>from a binary string to a real number</a:t>
            </a:r>
            <a:r>
              <a:rPr kumimoji="1" lang="en-US" altLang="ja-JP" sz="2000">
                <a:ea typeface="HG丸ｺﾞｼｯｸM-PRO" pitchFamily="49" charset="-128"/>
              </a:rPr>
              <a:t> for variable </a:t>
            </a:r>
            <a:r>
              <a:rPr kumimoji="1" lang="en-US" altLang="ja-JP" sz="2000" i="1">
                <a:ea typeface="HG丸ｺﾞｼｯｸM-PRO" pitchFamily="49" charset="-128"/>
              </a:rPr>
              <a:t>x</a:t>
            </a:r>
            <a:r>
              <a:rPr kumimoji="1" lang="en-US" altLang="ja-JP" sz="2000" i="1" baseline="-25000">
                <a:ea typeface="HG丸ｺﾞｼｯｸM-PRO" pitchFamily="49" charset="-128"/>
              </a:rPr>
              <a:t>j  </a:t>
            </a:r>
            <a:r>
              <a:rPr kumimoji="1" lang="en-US" altLang="ja-JP" sz="2000">
                <a:ea typeface="HG丸ｺﾞｼｯｸM-PRO" pitchFamily="49" charset="-128"/>
              </a:rPr>
              <a:t>is completed as follows:</a:t>
            </a:r>
          </a:p>
        </p:txBody>
      </p:sp>
      <p:graphicFrame>
        <p:nvGraphicFramePr>
          <p:cNvPr id="45064" name="Object 8"/>
          <p:cNvGraphicFramePr>
            <a:graphicFrameLocks noChangeAspect="1"/>
          </p:cNvGraphicFramePr>
          <p:nvPr/>
        </p:nvGraphicFramePr>
        <p:xfrm>
          <a:off x="2478088" y="3860800"/>
          <a:ext cx="3671887" cy="528638"/>
        </p:xfrm>
        <a:graphic>
          <a:graphicData uri="http://schemas.openxmlformats.org/presentationml/2006/ole">
            <p:oleObj spid="_x0000_s2050" name="数式" r:id="rId3" imgW="1854000" imgH="266400" progId="Equation.3">
              <p:embed/>
            </p:oleObj>
          </a:graphicData>
        </a:graphic>
      </p:graphicFrame>
      <p:graphicFrame>
        <p:nvGraphicFramePr>
          <p:cNvPr id="45065" name="Object 9"/>
          <p:cNvGraphicFramePr>
            <a:graphicFrameLocks noChangeAspect="1"/>
          </p:cNvGraphicFramePr>
          <p:nvPr/>
        </p:nvGraphicFramePr>
        <p:xfrm>
          <a:off x="2352675" y="5084763"/>
          <a:ext cx="4799013" cy="866775"/>
        </p:xfrm>
        <a:graphic>
          <a:graphicData uri="http://schemas.openxmlformats.org/presentationml/2006/ole">
            <p:oleObj spid="_x0000_s2051" name="数式" r:id="rId4" imgW="238752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slide(fromBottom)">
                                      <p:cBhvr>
                                        <p:cTn id="7" dur="500"/>
                                        <p:tgtEl>
                                          <p:spTgt spid="4506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45061"/>
                                        </p:tgtEl>
                                        <p:attrNameLst>
                                          <p:attrName>style.visibility</p:attrName>
                                        </p:attrNameLst>
                                      </p:cBhvr>
                                      <p:to>
                                        <p:strVal val="visible"/>
                                      </p:to>
                                    </p:set>
                                    <p:animEffect transition="in" filter="slide(fromBottom)">
                                      <p:cBhvr>
                                        <p:cTn id="10" dur="500"/>
                                        <p:tgtEl>
                                          <p:spTgt spid="45061"/>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5062"/>
                                        </p:tgtEl>
                                        <p:attrNameLst>
                                          <p:attrName>style.visibility</p:attrName>
                                        </p:attrNameLst>
                                      </p:cBhvr>
                                      <p:to>
                                        <p:strVal val="visible"/>
                                      </p:to>
                                    </p:set>
                                    <p:animEffect transition="in" filter="slide(fromBottom)">
                                      <p:cBhvr>
                                        <p:cTn id="15" dur="500"/>
                                        <p:tgtEl>
                                          <p:spTgt spid="45062"/>
                                        </p:tgtEl>
                                      </p:cBhvr>
                                    </p:animEffect>
                                  </p:childTnLst>
                                </p:cTn>
                              </p:par>
                              <p:par>
                                <p:cTn id="16" presetID="12" presetClass="entr" presetSubtype="4" fill="hold" nodeType="withEffect">
                                  <p:stCondLst>
                                    <p:cond delay="0"/>
                                  </p:stCondLst>
                                  <p:childTnLst>
                                    <p:set>
                                      <p:cBhvr>
                                        <p:cTn id="17" dur="1" fill="hold">
                                          <p:stCondLst>
                                            <p:cond delay="0"/>
                                          </p:stCondLst>
                                        </p:cTn>
                                        <p:tgtEl>
                                          <p:spTgt spid="45064"/>
                                        </p:tgtEl>
                                        <p:attrNameLst>
                                          <p:attrName>style.visibility</p:attrName>
                                        </p:attrNameLst>
                                      </p:cBhvr>
                                      <p:to>
                                        <p:strVal val="visible"/>
                                      </p:to>
                                    </p:set>
                                    <p:animEffect transition="in" filter="slide(fromBottom)">
                                      <p:cBhvr>
                                        <p:cTn id="18" dur="500"/>
                                        <p:tgtEl>
                                          <p:spTgt spid="45064"/>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45063"/>
                                        </p:tgtEl>
                                        <p:attrNameLst>
                                          <p:attrName>style.visibility</p:attrName>
                                        </p:attrNameLst>
                                      </p:cBhvr>
                                      <p:to>
                                        <p:strVal val="visible"/>
                                      </p:to>
                                    </p:set>
                                    <p:animEffect transition="in" filter="slide(fromBottom)">
                                      <p:cBhvr>
                                        <p:cTn id="21" dur="500"/>
                                        <p:tgtEl>
                                          <p:spTgt spid="45063"/>
                                        </p:tgtEl>
                                      </p:cBhvr>
                                    </p:animEffect>
                                  </p:childTnLst>
                                </p:cTn>
                              </p:par>
                              <p:par>
                                <p:cTn id="22" presetID="12" presetClass="entr" presetSubtype="4" fill="hold" nodeType="withEffect">
                                  <p:stCondLst>
                                    <p:cond delay="0"/>
                                  </p:stCondLst>
                                  <p:childTnLst>
                                    <p:set>
                                      <p:cBhvr>
                                        <p:cTn id="23" dur="1" fill="hold">
                                          <p:stCondLst>
                                            <p:cond delay="0"/>
                                          </p:stCondLst>
                                        </p:cTn>
                                        <p:tgtEl>
                                          <p:spTgt spid="45065"/>
                                        </p:tgtEl>
                                        <p:attrNameLst>
                                          <p:attrName>style.visibility</p:attrName>
                                        </p:attrNameLst>
                                      </p:cBhvr>
                                      <p:to>
                                        <p:strVal val="visible"/>
                                      </p:to>
                                    </p:set>
                                    <p:animEffect transition="in" filter="slide(fromBottom)">
                                      <p:cBhvr>
                                        <p:cTn id="24" dur="500"/>
                                        <p:tgtEl>
                                          <p:spTgt spid="45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1" grpId="0"/>
      <p:bldP spid="45062" grpId="0"/>
      <p:bldP spid="4506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1000" y="228600"/>
            <a:ext cx="7543800" cy="579438"/>
          </a:xfrm>
        </p:spPr>
        <p:txBody>
          <a:bodyPr/>
          <a:lstStyle/>
          <a:p>
            <a:pPr eaLnBrk="1" hangingPunct="1"/>
            <a:r>
              <a:rPr lang="en-US" altLang="ja-JP" sz="3500" smtClean="0">
                <a:ea typeface="ＭＳ Ｐゴシック" pitchFamily="34" charset="-128"/>
              </a:rPr>
              <a:t>Representation</a:t>
            </a:r>
          </a:p>
        </p:txBody>
      </p:sp>
      <p:pic>
        <p:nvPicPr>
          <p:cNvPr id="46084" name="Picture 4" descr="図1"/>
          <p:cNvPicPr>
            <a:picLocks noChangeAspect="1" noChangeArrowheads="1"/>
          </p:cNvPicPr>
          <p:nvPr/>
        </p:nvPicPr>
        <p:blipFill>
          <a:blip r:embed="rId2"/>
          <a:srcRect/>
          <a:stretch>
            <a:fillRect/>
          </a:stretch>
        </p:blipFill>
        <p:spPr bwMode="auto">
          <a:xfrm>
            <a:off x="1912938" y="5386388"/>
            <a:ext cx="5345112" cy="1138237"/>
          </a:xfrm>
          <a:prstGeom prst="rect">
            <a:avLst/>
          </a:prstGeom>
          <a:noFill/>
          <a:ln w="9525">
            <a:noFill/>
            <a:miter lim="800000"/>
            <a:headEnd/>
            <a:tailEnd/>
          </a:ln>
        </p:spPr>
      </p:pic>
      <p:sp>
        <p:nvSpPr>
          <p:cNvPr id="46085" name="Rectangle 5"/>
          <p:cNvSpPr>
            <a:spLocks noChangeArrowheads="1"/>
          </p:cNvSpPr>
          <p:nvPr/>
        </p:nvSpPr>
        <p:spPr bwMode="auto">
          <a:xfrm>
            <a:off x="838200" y="1295400"/>
            <a:ext cx="8077200" cy="609600"/>
          </a:xfrm>
          <a:prstGeom prst="rect">
            <a:avLst/>
          </a:prstGeom>
          <a:noFill/>
          <a:ln w="9525">
            <a:noFill/>
            <a:miter lim="800000"/>
            <a:headEnd/>
            <a:tailEnd/>
          </a:ln>
        </p:spPr>
        <p:txBody>
          <a:bodyPr lIns="0" tIns="0" rIns="0" bIns="0">
            <a:spAutoFit/>
          </a:bodyPr>
          <a:lstStyle/>
          <a:p>
            <a:pPr marL="357188" indent="-357188" defTabSz="835025" eaLnBrk="0" hangingPunct="0">
              <a:buClr>
                <a:srgbClr val="A50021"/>
              </a:buClr>
              <a:buFont typeface="Wingdings" pitchFamily="2" charset="2"/>
              <a:buChar char="n"/>
            </a:pPr>
            <a:r>
              <a:rPr kumimoji="1" lang="en-US" altLang="ja-JP" sz="2000">
                <a:ea typeface="HG丸ｺﾞｼｯｸM-PRO" pitchFamily="49" charset="-128"/>
              </a:rPr>
              <a:t>The </a:t>
            </a:r>
            <a:r>
              <a:rPr kumimoji="1" lang="en-US" altLang="ja-JP" sz="2000" b="1">
                <a:solidFill>
                  <a:srgbClr val="0000FF"/>
                </a:solidFill>
                <a:ea typeface="HG丸ｺﾞｼｯｸM-PRO" pitchFamily="49" charset="-128"/>
              </a:rPr>
              <a:t>precision requirement</a:t>
            </a:r>
            <a:r>
              <a:rPr kumimoji="1" lang="en-US" altLang="ja-JP" sz="2000">
                <a:ea typeface="HG丸ｺﾞｼｯｸM-PRO" pitchFamily="49" charset="-128"/>
              </a:rPr>
              <a:t> implies that </a:t>
            </a:r>
            <a:r>
              <a:rPr kumimoji="1" lang="en-US" altLang="ja-JP" sz="2000" u="sng">
                <a:ea typeface="HG丸ｺﾞｼｯｸM-PRO" pitchFamily="49" charset="-128"/>
              </a:rPr>
              <a:t>the range of domain of each variable</a:t>
            </a:r>
            <a:r>
              <a:rPr kumimoji="1" lang="en-US" altLang="ja-JP" sz="2000">
                <a:ea typeface="HG丸ｺﾞｼｯｸM-PRO" pitchFamily="49" charset="-128"/>
              </a:rPr>
              <a:t> should be divided into at least (</a:t>
            </a:r>
            <a:r>
              <a:rPr kumimoji="1" lang="en-US" altLang="ja-JP" sz="2000" i="1">
                <a:ea typeface="HG丸ｺﾞｼｯｸM-PRO" pitchFamily="49" charset="-128"/>
              </a:rPr>
              <a:t>b</a:t>
            </a:r>
            <a:r>
              <a:rPr kumimoji="1" lang="en-US" altLang="ja-JP" sz="2000" i="1" baseline="-25000">
                <a:ea typeface="HG丸ｺﾞｼｯｸM-PRO" pitchFamily="49" charset="-128"/>
              </a:rPr>
              <a:t>j </a:t>
            </a:r>
            <a:r>
              <a:rPr kumimoji="1" lang="en-US" altLang="ja-JP" sz="2000">
                <a:ea typeface="HG丸ｺﾞｼｯｸM-PRO" pitchFamily="49" charset="-128"/>
              </a:rPr>
              <a:t>- </a:t>
            </a:r>
            <a:r>
              <a:rPr kumimoji="1" lang="en-US" altLang="ja-JP" sz="2000" i="1">
                <a:ea typeface="HG丸ｺﾞｼｯｸM-PRO" pitchFamily="49" charset="-128"/>
              </a:rPr>
              <a:t>a</a:t>
            </a:r>
            <a:r>
              <a:rPr kumimoji="1" lang="en-US" altLang="ja-JP" sz="2000" i="1" baseline="-25000">
                <a:ea typeface="HG丸ｺﾞｼｯｸM-PRO" pitchFamily="49" charset="-128"/>
              </a:rPr>
              <a:t>j </a:t>
            </a:r>
            <a:r>
              <a:rPr kumimoji="1" lang="en-US" altLang="ja-JP" sz="2000">
                <a:ea typeface="HG丸ｺﾞｼｯｸM-PRO" pitchFamily="49" charset="-128"/>
              </a:rPr>
              <a:t>)</a:t>
            </a:r>
            <a:r>
              <a:rPr kumimoji="1" lang="en-US" altLang="ja-JP" sz="2000">
                <a:ea typeface="HG丸ｺﾞｼｯｸM-PRO" pitchFamily="49" charset="-128"/>
                <a:sym typeface="Symbol" pitchFamily="18" charset="2"/>
              </a:rPr>
              <a:t></a:t>
            </a:r>
            <a:r>
              <a:rPr kumimoji="1" lang="en-US" altLang="ja-JP" sz="2000">
                <a:ea typeface="HG丸ｺﾞｼｯｸM-PRO" pitchFamily="49" charset="-128"/>
              </a:rPr>
              <a:t>10</a:t>
            </a:r>
            <a:r>
              <a:rPr kumimoji="1" lang="en-US" altLang="ja-JP" sz="2000" baseline="30000">
                <a:ea typeface="HG丸ｺﾞｼｯｸM-PRO" pitchFamily="49" charset="-128"/>
              </a:rPr>
              <a:t>5 </a:t>
            </a:r>
            <a:r>
              <a:rPr kumimoji="1" lang="en-US" altLang="ja-JP" sz="2000">
                <a:ea typeface="HG丸ｺﾞｼｯｸM-PRO" pitchFamily="49" charset="-128"/>
              </a:rPr>
              <a:t>size ranges.</a:t>
            </a:r>
          </a:p>
        </p:txBody>
      </p:sp>
      <p:sp>
        <p:nvSpPr>
          <p:cNvPr id="46086" name="Rectangle 6"/>
          <p:cNvSpPr>
            <a:spLocks noChangeArrowheads="1"/>
          </p:cNvSpPr>
          <p:nvPr/>
        </p:nvSpPr>
        <p:spPr bwMode="auto">
          <a:xfrm>
            <a:off x="2649538" y="2846388"/>
            <a:ext cx="4167187" cy="641350"/>
          </a:xfrm>
          <a:prstGeom prst="rect">
            <a:avLst/>
          </a:prstGeom>
          <a:noFill/>
          <a:ln w="12700">
            <a:noFill/>
            <a:miter lim="800000"/>
            <a:headEnd type="none" w="sm" len="sm"/>
            <a:tailEnd type="none" w="sm" len="sm"/>
          </a:ln>
        </p:spPr>
        <p:txBody>
          <a:bodyPr wrap="none">
            <a:spAutoFit/>
          </a:bodyPr>
          <a:lstStyle/>
          <a:p>
            <a:pPr defTabSz="762000" eaLnBrk="0" hangingPunct="0"/>
            <a:r>
              <a:rPr kumimoji="1" lang="en-US" altLang="ja-JP" i="1">
                <a:solidFill>
                  <a:srgbClr val="0000FF"/>
                </a:solidFill>
                <a:latin typeface="Times New Roman" pitchFamily="18" charset="0"/>
                <a:ea typeface="HG丸ｺﾞｼｯｸM-PRO" pitchFamily="49" charset="-128"/>
              </a:rPr>
              <a:t>x</a:t>
            </a:r>
            <a:r>
              <a:rPr kumimoji="1" lang="en-US" altLang="ja-JP" baseline="-25000">
                <a:solidFill>
                  <a:srgbClr val="0000FF"/>
                </a:solidFill>
                <a:latin typeface="Times New Roman" pitchFamily="18" charset="0"/>
                <a:ea typeface="HG丸ｺﾞｼｯｸM-PRO" pitchFamily="49" charset="-128"/>
              </a:rPr>
              <a:t>1 </a:t>
            </a:r>
            <a:r>
              <a:rPr kumimoji="1" lang="en-US" altLang="ja-JP">
                <a:solidFill>
                  <a:srgbClr val="0000FF"/>
                </a:solidFill>
                <a:latin typeface="Times New Roman" pitchFamily="18" charset="0"/>
                <a:ea typeface="HG丸ｺﾞｼｯｸM-PRO" pitchFamily="49" charset="-128"/>
              </a:rPr>
              <a:t>: (12.1-(-3.0)) </a:t>
            </a:r>
            <a:r>
              <a:rPr kumimoji="1" lang="en-US" altLang="ja-JP">
                <a:solidFill>
                  <a:srgbClr val="0000FF"/>
                </a:solidFill>
                <a:latin typeface="Times New Roman" pitchFamily="18" charset="0"/>
                <a:ea typeface="HG丸ｺﾞｼｯｸM-PRO" pitchFamily="49" charset="-128"/>
                <a:sym typeface="Symbol" pitchFamily="18" charset="2"/>
              </a:rPr>
              <a:t> 10,000 = 151,000</a:t>
            </a:r>
          </a:p>
          <a:p>
            <a:pPr defTabSz="762000" eaLnBrk="0" hangingPunct="0"/>
            <a:r>
              <a:rPr kumimoji="1" lang="en-US" altLang="ja-JP">
                <a:solidFill>
                  <a:srgbClr val="0000FF"/>
                </a:solidFill>
                <a:latin typeface="Times New Roman" pitchFamily="18" charset="0"/>
                <a:ea typeface="HG丸ｺﾞｼｯｸM-PRO" pitchFamily="49" charset="-128"/>
                <a:sym typeface="Symbol" pitchFamily="18" charset="2"/>
              </a:rPr>
              <a:t>       2</a:t>
            </a:r>
            <a:r>
              <a:rPr kumimoji="1" lang="en-US" altLang="ja-JP" baseline="30000">
                <a:solidFill>
                  <a:srgbClr val="0000FF"/>
                </a:solidFill>
                <a:latin typeface="Times New Roman" pitchFamily="18" charset="0"/>
                <a:ea typeface="HG丸ｺﾞｼｯｸM-PRO" pitchFamily="49" charset="-128"/>
              </a:rPr>
              <a:t>17</a:t>
            </a:r>
            <a:r>
              <a:rPr kumimoji="1" lang="en-US" altLang="ja-JP">
                <a:solidFill>
                  <a:srgbClr val="0000FF"/>
                </a:solidFill>
                <a:latin typeface="Times New Roman" pitchFamily="18" charset="0"/>
                <a:ea typeface="HG丸ｺﾞｼｯｸM-PRO" pitchFamily="49" charset="-128"/>
              </a:rPr>
              <a:t> &lt;151,000 </a:t>
            </a:r>
            <a:r>
              <a:rPr kumimoji="1" lang="en-US" altLang="ja-JP">
                <a:solidFill>
                  <a:srgbClr val="0000FF"/>
                </a:solidFill>
                <a:latin typeface="Times New Roman" pitchFamily="18" charset="0"/>
                <a:ea typeface="HG丸ｺﾞｼｯｸM-PRO" pitchFamily="49" charset="-128"/>
                <a:sym typeface="Symbol" pitchFamily="18" charset="2"/>
              </a:rPr>
              <a:t> 2</a:t>
            </a:r>
            <a:r>
              <a:rPr kumimoji="1" lang="en-US" altLang="ja-JP" baseline="30000">
                <a:solidFill>
                  <a:srgbClr val="0000FF"/>
                </a:solidFill>
                <a:latin typeface="Times New Roman" pitchFamily="18" charset="0"/>
                <a:ea typeface="HG丸ｺﾞｼｯｸM-PRO" pitchFamily="49" charset="-128"/>
              </a:rPr>
              <a:t>18</a:t>
            </a:r>
            <a:r>
              <a:rPr kumimoji="1" lang="en-US" altLang="ja-JP">
                <a:solidFill>
                  <a:srgbClr val="0000FF"/>
                </a:solidFill>
                <a:latin typeface="Times New Roman" pitchFamily="18" charset="0"/>
                <a:ea typeface="HG丸ｺﾞｼｯｸM-PRO" pitchFamily="49" charset="-128"/>
              </a:rPr>
              <a:t>,             </a:t>
            </a:r>
            <a:r>
              <a:rPr kumimoji="1" lang="en-US" altLang="ja-JP" i="1">
                <a:solidFill>
                  <a:srgbClr val="0000FF"/>
                </a:solidFill>
                <a:latin typeface="Times New Roman" pitchFamily="18" charset="0"/>
                <a:ea typeface="HG丸ｺﾞｼｯｸM-PRO" pitchFamily="49" charset="-128"/>
              </a:rPr>
              <a:t>m</a:t>
            </a:r>
            <a:r>
              <a:rPr kumimoji="1" lang="en-US" altLang="ja-JP" baseline="-25000">
                <a:solidFill>
                  <a:srgbClr val="0000FF"/>
                </a:solidFill>
                <a:latin typeface="Times New Roman" pitchFamily="18" charset="0"/>
                <a:ea typeface="HG丸ｺﾞｼｯｸM-PRO" pitchFamily="49" charset="-128"/>
              </a:rPr>
              <a:t>1 </a:t>
            </a:r>
            <a:r>
              <a:rPr kumimoji="1" lang="en-US" altLang="ja-JP">
                <a:solidFill>
                  <a:srgbClr val="0000FF"/>
                </a:solidFill>
                <a:latin typeface="Times New Roman" pitchFamily="18" charset="0"/>
                <a:ea typeface="HG丸ｺﾞｼｯｸM-PRO" pitchFamily="49" charset="-128"/>
              </a:rPr>
              <a:t>= 18 bits</a:t>
            </a:r>
          </a:p>
        </p:txBody>
      </p:sp>
      <p:sp>
        <p:nvSpPr>
          <p:cNvPr id="46087" name="Rectangle 7"/>
          <p:cNvSpPr>
            <a:spLocks noChangeArrowheads="1"/>
          </p:cNvSpPr>
          <p:nvPr/>
        </p:nvSpPr>
        <p:spPr bwMode="auto">
          <a:xfrm>
            <a:off x="2660650" y="3582988"/>
            <a:ext cx="4167188" cy="641350"/>
          </a:xfrm>
          <a:prstGeom prst="rect">
            <a:avLst/>
          </a:prstGeom>
          <a:noFill/>
          <a:ln w="12700">
            <a:noFill/>
            <a:miter lim="800000"/>
            <a:headEnd type="none" w="sm" len="sm"/>
            <a:tailEnd type="none" w="sm" len="sm"/>
          </a:ln>
        </p:spPr>
        <p:txBody>
          <a:bodyPr wrap="none">
            <a:spAutoFit/>
          </a:bodyPr>
          <a:lstStyle/>
          <a:p>
            <a:pPr defTabSz="762000" eaLnBrk="0" hangingPunct="0"/>
            <a:r>
              <a:rPr kumimoji="1" lang="en-US" altLang="ja-JP" i="1">
                <a:solidFill>
                  <a:srgbClr val="A50021"/>
                </a:solidFill>
                <a:latin typeface="Times New Roman" pitchFamily="18" charset="0"/>
                <a:ea typeface="HG丸ｺﾞｼｯｸM-PRO" pitchFamily="49" charset="-128"/>
              </a:rPr>
              <a:t>x</a:t>
            </a:r>
            <a:r>
              <a:rPr kumimoji="1" lang="en-US" altLang="ja-JP" baseline="-25000">
                <a:solidFill>
                  <a:srgbClr val="A50021"/>
                </a:solidFill>
                <a:latin typeface="Times New Roman" pitchFamily="18" charset="0"/>
                <a:ea typeface="HG丸ｺﾞｼｯｸM-PRO" pitchFamily="49" charset="-128"/>
              </a:rPr>
              <a:t>2 </a:t>
            </a:r>
            <a:r>
              <a:rPr kumimoji="1" lang="en-US" altLang="ja-JP">
                <a:solidFill>
                  <a:srgbClr val="A50021"/>
                </a:solidFill>
                <a:latin typeface="Times New Roman" pitchFamily="18" charset="0"/>
                <a:ea typeface="HG丸ｺﾞｼｯｸM-PRO" pitchFamily="49" charset="-128"/>
              </a:rPr>
              <a:t>: (5.8-4.1) </a:t>
            </a:r>
            <a:r>
              <a:rPr kumimoji="1" lang="en-US" altLang="ja-JP">
                <a:solidFill>
                  <a:srgbClr val="A50021"/>
                </a:solidFill>
                <a:latin typeface="Times New Roman" pitchFamily="18" charset="0"/>
                <a:ea typeface="HG丸ｺﾞｼｯｸM-PRO" pitchFamily="49" charset="-128"/>
                <a:sym typeface="Symbol" pitchFamily="18" charset="2"/>
              </a:rPr>
              <a:t> 10,000 = 17,000</a:t>
            </a:r>
          </a:p>
          <a:p>
            <a:pPr defTabSz="762000" eaLnBrk="0" hangingPunct="0"/>
            <a:r>
              <a:rPr kumimoji="1" lang="en-US" altLang="ja-JP">
                <a:solidFill>
                  <a:srgbClr val="A50021"/>
                </a:solidFill>
                <a:latin typeface="Times New Roman" pitchFamily="18" charset="0"/>
                <a:ea typeface="HG丸ｺﾞｼｯｸM-PRO" pitchFamily="49" charset="-128"/>
                <a:sym typeface="Symbol" pitchFamily="18" charset="2"/>
              </a:rPr>
              <a:t>       2</a:t>
            </a:r>
            <a:r>
              <a:rPr kumimoji="1" lang="en-US" altLang="ja-JP" baseline="30000">
                <a:solidFill>
                  <a:srgbClr val="A50021"/>
                </a:solidFill>
                <a:latin typeface="Times New Roman" pitchFamily="18" charset="0"/>
                <a:ea typeface="HG丸ｺﾞｼｯｸM-PRO" pitchFamily="49" charset="-128"/>
              </a:rPr>
              <a:t>14</a:t>
            </a:r>
            <a:r>
              <a:rPr kumimoji="1" lang="en-US" altLang="ja-JP">
                <a:solidFill>
                  <a:srgbClr val="A50021"/>
                </a:solidFill>
                <a:latin typeface="Times New Roman" pitchFamily="18" charset="0"/>
                <a:ea typeface="HG丸ｺﾞｼｯｸM-PRO" pitchFamily="49" charset="-128"/>
              </a:rPr>
              <a:t> &lt;17,000 </a:t>
            </a:r>
            <a:r>
              <a:rPr kumimoji="1" lang="en-US" altLang="ja-JP">
                <a:solidFill>
                  <a:srgbClr val="A50021"/>
                </a:solidFill>
                <a:latin typeface="Times New Roman" pitchFamily="18" charset="0"/>
                <a:ea typeface="HG丸ｺﾞｼｯｸM-PRO" pitchFamily="49" charset="-128"/>
                <a:sym typeface="Symbol" pitchFamily="18" charset="2"/>
              </a:rPr>
              <a:t> 2</a:t>
            </a:r>
            <a:r>
              <a:rPr kumimoji="1" lang="en-US" altLang="ja-JP" baseline="30000">
                <a:solidFill>
                  <a:srgbClr val="A50021"/>
                </a:solidFill>
                <a:latin typeface="Times New Roman" pitchFamily="18" charset="0"/>
                <a:ea typeface="HG丸ｺﾞｼｯｸM-PRO" pitchFamily="49" charset="-128"/>
              </a:rPr>
              <a:t>15</a:t>
            </a:r>
            <a:r>
              <a:rPr kumimoji="1" lang="en-US" altLang="ja-JP">
                <a:solidFill>
                  <a:srgbClr val="A50021"/>
                </a:solidFill>
                <a:latin typeface="Times New Roman" pitchFamily="18" charset="0"/>
                <a:ea typeface="HG丸ｺﾞｼｯｸM-PRO" pitchFamily="49" charset="-128"/>
              </a:rPr>
              <a:t>,               </a:t>
            </a:r>
            <a:r>
              <a:rPr kumimoji="1" lang="en-US" altLang="ja-JP" i="1">
                <a:solidFill>
                  <a:srgbClr val="A50021"/>
                </a:solidFill>
                <a:latin typeface="Times New Roman" pitchFamily="18" charset="0"/>
                <a:ea typeface="HG丸ｺﾞｼｯｸM-PRO" pitchFamily="49" charset="-128"/>
              </a:rPr>
              <a:t>m</a:t>
            </a:r>
            <a:r>
              <a:rPr kumimoji="1" lang="en-US" altLang="ja-JP" baseline="-25000">
                <a:solidFill>
                  <a:srgbClr val="A50021"/>
                </a:solidFill>
                <a:latin typeface="Times New Roman" pitchFamily="18" charset="0"/>
                <a:ea typeface="HG丸ｺﾞｼｯｸM-PRO" pitchFamily="49" charset="-128"/>
              </a:rPr>
              <a:t>2 </a:t>
            </a:r>
            <a:r>
              <a:rPr kumimoji="1" lang="en-US" altLang="ja-JP">
                <a:solidFill>
                  <a:srgbClr val="A50021"/>
                </a:solidFill>
                <a:latin typeface="Times New Roman" pitchFamily="18" charset="0"/>
                <a:ea typeface="HG丸ｺﾞｼｯｸM-PRO" pitchFamily="49" charset="-128"/>
              </a:rPr>
              <a:t>= 15 bits</a:t>
            </a:r>
          </a:p>
        </p:txBody>
      </p:sp>
      <p:sp>
        <p:nvSpPr>
          <p:cNvPr id="46088" name="Rectangle 8"/>
          <p:cNvSpPr>
            <a:spLocks noChangeArrowheads="1"/>
          </p:cNvSpPr>
          <p:nvPr/>
        </p:nvSpPr>
        <p:spPr bwMode="auto">
          <a:xfrm>
            <a:off x="2122488" y="4648200"/>
            <a:ext cx="5329237" cy="366713"/>
          </a:xfrm>
          <a:prstGeom prst="rect">
            <a:avLst/>
          </a:prstGeom>
          <a:noFill/>
          <a:ln w="12700">
            <a:noFill/>
            <a:miter lim="800000"/>
            <a:headEnd type="none" w="sm" len="sm"/>
            <a:tailEnd type="none" w="sm" len="sm"/>
          </a:ln>
        </p:spPr>
        <p:txBody>
          <a:bodyPr wrap="none">
            <a:spAutoFit/>
          </a:bodyPr>
          <a:lstStyle/>
          <a:p>
            <a:pPr defTabSz="762000" eaLnBrk="0" hangingPunct="0"/>
            <a:r>
              <a:rPr kumimoji="1" lang="en-US" altLang="ja-JP">
                <a:solidFill>
                  <a:srgbClr val="0000FF"/>
                </a:solidFill>
                <a:ea typeface="ＭＳ Ｐゴシック" pitchFamily="34" charset="-128"/>
              </a:rPr>
              <a:t>precision requirement:</a:t>
            </a:r>
            <a:r>
              <a:rPr kumimoji="1" lang="en-US" altLang="ja-JP" b="1">
                <a:ea typeface="ＭＳ Ｐゴシック" pitchFamily="34" charset="-128"/>
              </a:rPr>
              <a:t> </a:t>
            </a:r>
            <a:r>
              <a:rPr kumimoji="1" lang="en-US" altLang="ja-JP" i="1">
                <a:latin typeface="Times New Roman" pitchFamily="18" charset="0"/>
                <a:ea typeface="HG丸ｺﾞｼｯｸM-PRO" pitchFamily="49" charset="-128"/>
              </a:rPr>
              <a:t>m </a:t>
            </a:r>
            <a:r>
              <a:rPr kumimoji="1" lang="en-US" altLang="ja-JP">
                <a:latin typeface="Times New Roman" pitchFamily="18" charset="0"/>
                <a:ea typeface="HG丸ｺﾞｼｯｸM-PRO" pitchFamily="49" charset="-128"/>
              </a:rPr>
              <a:t>= </a:t>
            </a:r>
            <a:r>
              <a:rPr kumimoji="1" lang="en-US" altLang="ja-JP" i="1">
                <a:latin typeface="Times New Roman" pitchFamily="18" charset="0"/>
                <a:ea typeface="HG丸ｺﾞｼｯｸM-PRO" pitchFamily="49" charset="-128"/>
              </a:rPr>
              <a:t>m</a:t>
            </a:r>
            <a:r>
              <a:rPr kumimoji="1" lang="en-US" altLang="ja-JP" baseline="-25000">
                <a:latin typeface="Times New Roman" pitchFamily="18" charset="0"/>
                <a:ea typeface="HG丸ｺﾞｼｯｸM-PRO" pitchFamily="49" charset="-128"/>
              </a:rPr>
              <a:t>1 </a:t>
            </a:r>
            <a:r>
              <a:rPr kumimoji="1" lang="en-US" altLang="ja-JP">
                <a:latin typeface="Times New Roman" pitchFamily="18" charset="0"/>
                <a:ea typeface="HG丸ｺﾞｼｯｸM-PRO" pitchFamily="49" charset="-128"/>
                <a:sym typeface="Symbol" pitchFamily="18" charset="2"/>
              </a:rPr>
              <a:t>+</a:t>
            </a:r>
            <a:r>
              <a:rPr kumimoji="1" lang="en-US" altLang="ja-JP" baseline="-25000">
                <a:latin typeface="Times New Roman" pitchFamily="18" charset="0"/>
                <a:ea typeface="HG丸ｺﾞｼｯｸM-PRO" pitchFamily="49" charset="-128"/>
              </a:rPr>
              <a:t> </a:t>
            </a:r>
            <a:r>
              <a:rPr kumimoji="1" lang="en-US" altLang="ja-JP" i="1">
                <a:latin typeface="Times New Roman" pitchFamily="18" charset="0"/>
                <a:ea typeface="HG丸ｺﾞｼｯｸM-PRO" pitchFamily="49" charset="-128"/>
              </a:rPr>
              <a:t>m</a:t>
            </a:r>
            <a:r>
              <a:rPr kumimoji="1" lang="en-US" altLang="ja-JP" baseline="-25000">
                <a:latin typeface="Times New Roman" pitchFamily="18" charset="0"/>
                <a:ea typeface="HG丸ｺﾞｼｯｸM-PRO" pitchFamily="49" charset="-128"/>
              </a:rPr>
              <a:t>2 </a:t>
            </a:r>
            <a:r>
              <a:rPr kumimoji="1" lang="en-US" altLang="ja-JP">
                <a:latin typeface="Times New Roman" pitchFamily="18" charset="0"/>
                <a:ea typeface="HG丸ｺﾞｼｯｸM-PRO" pitchFamily="49" charset="-128"/>
              </a:rPr>
              <a:t>= 18 +15 = 33 bits</a:t>
            </a:r>
          </a:p>
        </p:txBody>
      </p:sp>
      <p:sp>
        <p:nvSpPr>
          <p:cNvPr id="46089" name="AutoShape 9"/>
          <p:cNvSpPr>
            <a:spLocks noChangeArrowheads="1"/>
          </p:cNvSpPr>
          <p:nvPr/>
        </p:nvSpPr>
        <p:spPr bwMode="auto">
          <a:xfrm rot="5400000">
            <a:off x="4415631" y="4013994"/>
            <a:ext cx="358775" cy="865188"/>
          </a:xfrm>
          <a:prstGeom prst="rightArrow">
            <a:avLst>
              <a:gd name="adj1" fmla="val 57620"/>
              <a:gd name="adj2" fmla="val 45088"/>
            </a:avLst>
          </a:prstGeom>
          <a:gradFill rotWithShape="1">
            <a:gsLst>
              <a:gs pos="0">
                <a:srgbClr val="0000CC"/>
              </a:gs>
              <a:gs pos="50000">
                <a:srgbClr val="FFFFFF"/>
              </a:gs>
              <a:gs pos="100000">
                <a:srgbClr val="0000CC"/>
              </a:gs>
            </a:gsLst>
            <a:lin ang="5400000" scaled="1"/>
          </a:gradFill>
          <a:ln w="9525">
            <a:solidFill>
              <a:srgbClr val="000000"/>
            </a:solidFill>
            <a:miter lim="800000"/>
            <a:headEnd/>
            <a:tailEnd/>
          </a:ln>
          <a:effectLst>
            <a:outerShdw dist="35921" dir="2700000" algn="ctr" rotWithShape="0">
              <a:schemeClr val="bg2"/>
            </a:outerShdw>
          </a:effectLst>
        </p:spPr>
        <p:txBody>
          <a:bodyPr wrap="none" anchor="ctr"/>
          <a:lstStyle/>
          <a:p>
            <a:pPr>
              <a:defRPr/>
            </a:pPr>
            <a:endParaRPr lang="en-US"/>
          </a:p>
        </p:txBody>
      </p:sp>
      <p:sp>
        <p:nvSpPr>
          <p:cNvPr id="46090" name="AutoShape 10"/>
          <p:cNvSpPr>
            <a:spLocks noChangeArrowheads="1"/>
          </p:cNvSpPr>
          <p:nvPr/>
        </p:nvSpPr>
        <p:spPr bwMode="auto">
          <a:xfrm rot="5400000">
            <a:off x="4414044" y="4817269"/>
            <a:ext cx="358775" cy="865187"/>
          </a:xfrm>
          <a:prstGeom prst="rightArrow">
            <a:avLst>
              <a:gd name="adj1" fmla="val 57620"/>
              <a:gd name="adj2" fmla="val 45088"/>
            </a:avLst>
          </a:prstGeom>
          <a:gradFill rotWithShape="1">
            <a:gsLst>
              <a:gs pos="0">
                <a:srgbClr val="0000CC"/>
              </a:gs>
              <a:gs pos="50000">
                <a:srgbClr val="FFFFFF"/>
              </a:gs>
              <a:gs pos="100000">
                <a:srgbClr val="0000CC"/>
              </a:gs>
            </a:gsLst>
            <a:lin ang="5400000" scaled="1"/>
          </a:gradFill>
          <a:ln w="9525">
            <a:solidFill>
              <a:srgbClr val="000000"/>
            </a:solidFill>
            <a:miter lim="800000"/>
            <a:headEnd/>
            <a:tailEnd/>
          </a:ln>
          <a:effectLst>
            <a:outerShdw dist="35921" dir="2700000" algn="ctr" rotWithShape="0">
              <a:schemeClr val="bg2"/>
            </a:outerShdw>
          </a:effectLst>
        </p:spPr>
        <p:txBody>
          <a:bodyPr wrap="none" anchor="ctr"/>
          <a:lstStyle/>
          <a:p>
            <a:pPr>
              <a:defRPr/>
            </a:pPr>
            <a:endParaRPr lang="en-US"/>
          </a:p>
        </p:txBody>
      </p:sp>
      <p:sp>
        <p:nvSpPr>
          <p:cNvPr id="46091" name="Rectangle 11"/>
          <p:cNvSpPr>
            <a:spLocks noChangeArrowheads="1"/>
          </p:cNvSpPr>
          <p:nvPr/>
        </p:nvSpPr>
        <p:spPr bwMode="auto">
          <a:xfrm>
            <a:off x="838200" y="2286000"/>
            <a:ext cx="8077200" cy="609600"/>
          </a:xfrm>
          <a:prstGeom prst="rect">
            <a:avLst/>
          </a:prstGeom>
          <a:noFill/>
          <a:ln w="9525">
            <a:noFill/>
            <a:miter lim="800000"/>
            <a:headEnd/>
            <a:tailEnd/>
          </a:ln>
        </p:spPr>
        <p:txBody>
          <a:bodyPr lIns="0" tIns="0" rIns="0" bIns="0">
            <a:spAutoFit/>
          </a:bodyPr>
          <a:lstStyle/>
          <a:p>
            <a:pPr marL="357188" indent="-357188" defTabSz="835025" eaLnBrk="0" hangingPunct="0">
              <a:buClr>
                <a:srgbClr val="A50021"/>
              </a:buClr>
              <a:buFont typeface="Wingdings" pitchFamily="2" charset="2"/>
              <a:buChar char="n"/>
            </a:pPr>
            <a:r>
              <a:rPr kumimoji="1" lang="en-US" altLang="ja-JP" sz="2000">
                <a:ea typeface="HG丸ｺﾞｼｯｸM-PRO" pitchFamily="49" charset="-128"/>
              </a:rPr>
              <a:t>The </a:t>
            </a:r>
            <a:r>
              <a:rPr kumimoji="1" lang="en-US" altLang="ja-JP" sz="2000" b="1">
                <a:solidFill>
                  <a:srgbClr val="0000FF"/>
                </a:solidFill>
                <a:ea typeface="HG丸ｺﾞｼｯｸM-PRO" pitchFamily="49" charset="-128"/>
              </a:rPr>
              <a:t>required bits</a:t>
            </a:r>
            <a:r>
              <a:rPr kumimoji="1" lang="en-US" altLang="ja-JP" sz="2000">
                <a:ea typeface="HG丸ｺﾞｼｯｸM-PRO" pitchFamily="49" charset="-128"/>
              </a:rPr>
              <a:t> (denoted with </a:t>
            </a:r>
            <a:r>
              <a:rPr kumimoji="1" lang="en-US" altLang="ja-JP" sz="2000" i="1">
                <a:ea typeface="HG丸ｺﾞｼｯｸM-PRO" pitchFamily="49" charset="-128"/>
              </a:rPr>
              <a:t>m</a:t>
            </a:r>
            <a:r>
              <a:rPr kumimoji="1" lang="en-US" altLang="ja-JP" sz="2000" i="1" baseline="-25000">
                <a:ea typeface="HG丸ｺﾞｼｯｸM-PRO" pitchFamily="49" charset="-128"/>
              </a:rPr>
              <a:t>j</a:t>
            </a:r>
            <a:r>
              <a:rPr kumimoji="1" lang="en-US" altLang="ja-JP" sz="2000">
                <a:ea typeface="HG丸ｺﾞｼｯｸM-PRO" pitchFamily="49" charset="-128"/>
              </a:rPr>
              <a:t>) for a variable is calculated as follows: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slide(fromBottom)">
                                      <p:cBhvr>
                                        <p:cTn id="7" dur="500"/>
                                        <p:tgtEl>
                                          <p:spTgt spid="46085"/>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46091"/>
                                        </p:tgtEl>
                                        <p:attrNameLst>
                                          <p:attrName>style.visibility</p:attrName>
                                        </p:attrNameLst>
                                      </p:cBhvr>
                                      <p:to>
                                        <p:strVal val="visible"/>
                                      </p:to>
                                    </p:set>
                                    <p:animEffect transition="in" filter="slide(fromBottom)">
                                      <p:cBhvr>
                                        <p:cTn id="10" dur="500"/>
                                        <p:tgtEl>
                                          <p:spTgt spid="46091"/>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6086"/>
                                        </p:tgtEl>
                                        <p:attrNameLst>
                                          <p:attrName>style.visibility</p:attrName>
                                        </p:attrNameLst>
                                      </p:cBhvr>
                                      <p:to>
                                        <p:strVal val="visible"/>
                                      </p:to>
                                    </p:set>
                                    <p:animEffect transition="in" filter="slide(fromBottom)">
                                      <p:cBhvr>
                                        <p:cTn id="15" dur="500"/>
                                        <p:tgtEl>
                                          <p:spTgt spid="46086"/>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46087"/>
                                        </p:tgtEl>
                                        <p:attrNameLst>
                                          <p:attrName>style.visibility</p:attrName>
                                        </p:attrNameLst>
                                      </p:cBhvr>
                                      <p:to>
                                        <p:strVal val="visible"/>
                                      </p:to>
                                    </p:set>
                                    <p:animEffect transition="in" filter="slide(fromBottom)">
                                      <p:cBhvr>
                                        <p:cTn id="18" dur="500"/>
                                        <p:tgtEl>
                                          <p:spTgt spid="46087"/>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46089"/>
                                        </p:tgtEl>
                                        <p:attrNameLst>
                                          <p:attrName>style.visibility</p:attrName>
                                        </p:attrNameLst>
                                      </p:cBhvr>
                                      <p:to>
                                        <p:strVal val="visible"/>
                                      </p:to>
                                    </p:set>
                                    <p:animEffect transition="in" filter="slide(fromBottom)">
                                      <p:cBhvr>
                                        <p:cTn id="21" dur="500"/>
                                        <p:tgtEl>
                                          <p:spTgt spid="46089"/>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46088"/>
                                        </p:tgtEl>
                                        <p:attrNameLst>
                                          <p:attrName>style.visibility</p:attrName>
                                        </p:attrNameLst>
                                      </p:cBhvr>
                                      <p:to>
                                        <p:strVal val="visible"/>
                                      </p:to>
                                    </p:set>
                                    <p:animEffect transition="in" filter="slide(fromBottom)">
                                      <p:cBhvr>
                                        <p:cTn id="24" dur="500"/>
                                        <p:tgtEl>
                                          <p:spTgt spid="46088"/>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46090"/>
                                        </p:tgtEl>
                                        <p:attrNameLst>
                                          <p:attrName>style.visibility</p:attrName>
                                        </p:attrNameLst>
                                      </p:cBhvr>
                                      <p:to>
                                        <p:strVal val="visible"/>
                                      </p:to>
                                    </p:set>
                                    <p:animEffect transition="in" filter="slide(fromBottom)">
                                      <p:cBhvr>
                                        <p:cTn id="27" dur="500"/>
                                        <p:tgtEl>
                                          <p:spTgt spid="46090"/>
                                        </p:tgtEl>
                                      </p:cBhvr>
                                    </p:animEffect>
                                  </p:childTnLst>
                                </p:cTn>
                              </p:par>
                              <p:par>
                                <p:cTn id="28" presetID="12" presetClass="entr" presetSubtype="4" fill="hold" nodeType="withEffect">
                                  <p:stCondLst>
                                    <p:cond delay="0"/>
                                  </p:stCondLst>
                                  <p:childTnLst>
                                    <p:set>
                                      <p:cBhvr>
                                        <p:cTn id="29" dur="1" fill="hold">
                                          <p:stCondLst>
                                            <p:cond delay="0"/>
                                          </p:stCondLst>
                                        </p:cTn>
                                        <p:tgtEl>
                                          <p:spTgt spid="46084"/>
                                        </p:tgtEl>
                                        <p:attrNameLst>
                                          <p:attrName>style.visibility</p:attrName>
                                        </p:attrNameLst>
                                      </p:cBhvr>
                                      <p:to>
                                        <p:strVal val="visible"/>
                                      </p:to>
                                    </p:set>
                                    <p:animEffect transition="in" filter="slide(fromBottom)">
                                      <p:cBhvr>
                                        <p:cTn id="30"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p:bldP spid="46086" grpId="0"/>
      <p:bldP spid="46087" grpId="0"/>
      <p:bldP spid="46088" grpId="0"/>
      <p:bldP spid="46089" grpId="0" animBg="1"/>
      <p:bldP spid="46090" grpId="0" animBg="1"/>
      <p:bldP spid="4609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1979613" y="2133600"/>
            <a:ext cx="5111750" cy="108108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a:p>
        </p:txBody>
      </p:sp>
      <p:sp>
        <p:nvSpPr>
          <p:cNvPr id="54275" name="Rectangle 3"/>
          <p:cNvSpPr>
            <a:spLocks noGrp="1" noChangeArrowheads="1"/>
          </p:cNvSpPr>
          <p:nvPr>
            <p:ph type="title"/>
          </p:nvPr>
        </p:nvSpPr>
        <p:spPr>
          <a:xfrm>
            <a:off x="457200" y="228600"/>
            <a:ext cx="7543800" cy="579438"/>
          </a:xfrm>
        </p:spPr>
        <p:txBody>
          <a:bodyPr/>
          <a:lstStyle/>
          <a:p>
            <a:pPr eaLnBrk="1" hangingPunct="1"/>
            <a:r>
              <a:rPr lang="en-US" altLang="ja-JP" sz="3500" smtClean="0">
                <a:ea typeface="ＭＳ Ｐゴシック" pitchFamily="34" charset="-128"/>
              </a:rPr>
              <a:t>Representation</a:t>
            </a:r>
          </a:p>
        </p:txBody>
      </p:sp>
      <p:pic>
        <p:nvPicPr>
          <p:cNvPr id="47109" name="Picture 5" descr="図1"/>
          <p:cNvPicPr>
            <a:picLocks noChangeAspect="1" noChangeArrowheads="1"/>
          </p:cNvPicPr>
          <p:nvPr/>
        </p:nvPicPr>
        <p:blipFill>
          <a:blip r:embed="rId2"/>
          <a:srcRect/>
          <a:stretch>
            <a:fillRect/>
          </a:stretch>
        </p:blipFill>
        <p:spPr bwMode="auto">
          <a:xfrm>
            <a:off x="2051050" y="2205038"/>
            <a:ext cx="4824413" cy="1027112"/>
          </a:xfrm>
          <a:prstGeom prst="rect">
            <a:avLst/>
          </a:prstGeom>
          <a:noFill/>
          <a:ln w="9525">
            <a:noFill/>
            <a:miter lim="800000"/>
            <a:headEnd/>
            <a:tailEnd/>
          </a:ln>
        </p:spPr>
      </p:pic>
      <p:sp>
        <p:nvSpPr>
          <p:cNvPr id="47110" name="AutoShape 6"/>
          <p:cNvSpPr>
            <a:spLocks noChangeArrowheads="1"/>
          </p:cNvSpPr>
          <p:nvPr/>
        </p:nvSpPr>
        <p:spPr bwMode="auto">
          <a:xfrm rot="5400000">
            <a:off x="4344194" y="4807744"/>
            <a:ext cx="454025" cy="865187"/>
          </a:xfrm>
          <a:prstGeom prst="rightArrow">
            <a:avLst>
              <a:gd name="adj1" fmla="val 57620"/>
              <a:gd name="adj2" fmla="val 45088"/>
            </a:avLst>
          </a:prstGeom>
          <a:gradFill rotWithShape="1">
            <a:gsLst>
              <a:gs pos="0">
                <a:srgbClr val="0000CC"/>
              </a:gs>
              <a:gs pos="50000">
                <a:srgbClr val="FFFFFF"/>
              </a:gs>
              <a:gs pos="100000">
                <a:srgbClr val="0000CC"/>
              </a:gs>
            </a:gsLst>
            <a:lin ang="5400000" scaled="1"/>
          </a:gradFill>
          <a:ln w="9525">
            <a:solidFill>
              <a:srgbClr val="000000"/>
            </a:solidFill>
            <a:miter lim="800000"/>
            <a:headEnd/>
            <a:tailEnd/>
          </a:ln>
          <a:effectLst>
            <a:outerShdw dist="35921" dir="2700000" algn="ctr" rotWithShape="0">
              <a:schemeClr val="bg2"/>
            </a:outerShdw>
          </a:effectLst>
        </p:spPr>
        <p:txBody>
          <a:bodyPr wrap="none" anchor="ctr"/>
          <a:lstStyle/>
          <a:p>
            <a:pPr>
              <a:defRPr/>
            </a:pPr>
            <a:endParaRPr lang="en-US"/>
          </a:p>
        </p:txBody>
      </p:sp>
      <p:sp>
        <p:nvSpPr>
          <p:cNvPr id="54278" name="Rectangle 7"/>
          <p:cNvSpPr>
            <a:spLocks noChangeArrowheads="1"/>
          </p:cNvSpPr>
          <p:nvPr/>
        </p:nvSpPr>
        <p:spPr bwMode="auto">
          <a:xfrm>
            <a:off x="533400" y="1143000"/>
            <a:ext cx="8077200" cy="609600"/>
          </a:xfrm>
          <a:prstGeom prst="rect">
            <a:avLst/>
          </a:prstGeom>
          <a:noFill/>
          <a:ln w="9525">
            <a:noFill/>
            <a:miter lim="800000"/>
            <a:headEnd/>
            <a:tailEnd/>
          </a:ln>
        </p:spPr>
        <p:txBody>
          <a:bodyPr lIns="0" tIns="0" rIns="0" bIns="0">
            <a:spAutoFit/>
          </a:bodyPr>
          <a:lstStyle/>
          <a:p>
            <a:pPr marL="357188" indent="-357188" defTabSz="835025" eaLnBrk="0" hangingPunct="0">
              <a:buClr>
                <a:srgbClr val="A50021"/>
              </a:buClr>
              <a:buFont typeface="Wingdings" pitchFamily="2" charset="2"/>
              <a:buChar char="n"/>
            </a:pPr>
            <a:r>
              <a:rPr kumimoji="1" lang="en-US" altLang="ja-JP" sz="2000" u="sng">
                <a:ea typeface="HG丸ｺﾞｼｯｸM-PRO" pitchFamily="49" charset="-128"/>
              </a:rPr>
              <a:t>The </a:t>
            </a:r>
            <a:r>
              <a:rPr kumimoji="1" lang="en-US" altLang="ja-JP" sz="2000" u="sng">
                <a:solidFill>
                  <a:srgbClr val="0000FF"/>
                </a:solidFill>
                <a:ea typeface="HG丸ｺﾞｼｯｸM-PRO" pitchFamily="49" charset="-128"/>
              </a:rPr>
              <a:t>mapping</a:t>
            </a:r>
            <a:r>
              <a:rPr kumimoji="1" lang="en-US" altLang="ja-JP" sz="2000" b="1" u="sng">
                <a:ea typeface="HG丸ｺﾞｼｯｸM-PRO" pitchFamily="49" charset="-128"/>
              </a:rPr>
              <a:t> </a:t>
            </a:r>
            <a:r>
              <a:rPr kumimoji="1" lang="en-US" altLang="ja-JP" sz="2000" u="sng">
                <a:ea typeface="HG丸ｺﾞｼｯｸM-PRO" pitchFamily="49" charset="-128"/>
              </a:rPr>
              <a:t>from a binary string to a real number</a:t>
            </a:r>
            <a:r>
              <a:rPr kumimoji="1" lang="en-US" altLang="ja-JP" sz="2000">
                <a:ea typeface="HG丸ｺﾞｼｯｸM-PRO" pitchFamily="49" charset="-128"/>
              </a:rPr>
              <a:t> for variable </a:t>
            </a:r>
          </a:p>
          <a:p>
            <a:pPr marL="357188" indent="-357188" defTabSz="835025" eaLnBrk="0" hangingPunct="0">
              <a:buClr>
                <a:srgbClr val="A50021"/>
              </a:buClr>
              <a:buFont typeface="Wingdings" pitchFamily="2" charset="2"/>
              <a:buNone/>
            </a:pPr>
            <a:r>
              <a:rPr kumimoji="1" lang="en-US" altLang="ja-JP" sz="2000" i="1">
                <a:ea typeface="HG丸ｺﾞｼｯｸM-PRO" pitchFamily="49" charset="-128"/>
              </a:rPr>
              <a:t>     x</a:t>
            </a:r>
            <a:r>
              <a:rPr kumimoji="1" lang="en-US" altLang="ja-JP" sz="2000" i="1" baseline="-25000">
                <a:ea typeface="HG丸ｺﾞｼｯｸM-PRO" pitchFamily="49" charset="-128"/>
              </a:rPr>
              <a:t>j  </a:t>
            </a:r>
            <a:r>
              <a:rPr kumimoji="1" lang="en-US" altLang="ja-JP" sz="2000">
                <a:ea typeface="HG丸ｺﾞｼｯｸM-PRO" pitchFamily="49" charset="-128"/>
              </a:rPr>
              <a:t>is completed as follows:</a:t>
            </a:r>
          </a:p>
        </p:txBody>
      </p:sp>
      <p:pic>
        <p:nvPicPr>
          <p:cNvPr id="47112" name="Picture 8" descr="図2"/>
          <p:cNvPicPr>
            <a:picLocks noChangeAspect="1" noChangeArrowheads="1"/>
          </p:cNvPicPr>
          <p:nvPr/>
        </p:nvPicPr>
        <p:blipFill>
          <a:blip r:embed="rId3"/>
          <a:srcRect/>
          <a:stretch>
            <a:fillRect/>
          </a:stretch>
        </p:blipFill>
        <p:spPr bwMode="auto">
          <a:xfrm>
            <a:off x="2039938" y="3346450"/>
            <a:ext cx="5111750" cy="909638"/>
          </a:xfrm>
          <a:prstGeom prst="rect">
            <a:avLst/>
          </a:prstGeom>
          <a:noFill/>
          <a:ln w="9525">
            <a:noFill/>
            <a:miter lim="800000"/>
            <a:headEnd/>
            <a:tailEnd/>
          </a:ln>
        </p:spPr>
      </p:pic>
      <p:pic>
        <p:nvPicPr>
          <p:cNvPr id="47113" name="Picture 9" descr="図3"/>
          <p:cNvPicPr>
            <a:picLocks noChangeAspect="1" noChangeArrowheads="1"/>
          </p:cNvPicPr>
          <p:nvPr/>
        </p:nvPicPr>
        <p:blipFill>
          <a:blip r:embed="rId4"/>
          <a:srcRect/>
          <a:stretch>
            <a:fillRect/>
          </a:stretch>
        </p:blipFill>
        <p:spPr bwMode="auto">
          <a:xfrm>
            <a:off x="2555875" y="4330700"/>
            <a:ext cx="3960813" cy="754063"/>
          </a:xfrm>
          <a:prstGeom prst="rect">
            <a:avLst/>
          </a:prstGeom>
          <a:noFill/>
          <a:ln w="9525">
            <a:noFill/>
            <a:miter lim="800000"/>
            <a:headEnd/>
            <a:tailEnd/>
          </a:ln>
        </p:spPr>
      </p:pic>
      <p:pic>
        <p:nvPicPr>
          <p:cNvPr id="47114" name="Picture 10" descr="図5"/>
          <p:cNvPicPr>
            <a:picLocks noChangeAspect="1" noChangeArrowheads="1"/>
          </p:cNvPicPr>
          <p:nvPr/>
        </p:nvPicPr>
        <p:blipFill>
          <a:blip r:embed="rId5"/>
          <a:srcRect/>
          <a:stretch>
            <a:fillRect/>
          </a:stretch>
        </p:blipFill>
        <p:spPr bwMode="auto">
          <a:xfrm>
            <a:off x="1258888" y="5497513"/>
            <a:ext cx="3313112" cy="1016000"/>
          </a:xfrm>
          <a:prstGeom prst="rect">
            <a:avLst/>
          </a:prstGeom>
          <a:noFill/>
          <a:ln w="9525">
            <a:noFill/>
            <a:miter lim="800000"/>
            <a:headEnd/>
            <a:tailEnd/>
          </a:ln>
        </p:spPr>
      </p:pic>
      <p:pic>
        <p:nvPicPr>
          <p:cNvPr id="47115" name="Picture 11" descr="図6"/>
          <p:cNvPicPr>
            <a:picLocks noChangeAspect="1" noChangeArrowheads="1"/>
          </p:cNvPicPr>
          <p:nvPr/>
        </p:nvPicPr>
        <p:blipFill>
          <a:blip r:embed="rId6"/>
          <a:srcRect/>
          <a:stretch>
            <a:fillRect/>
          </a:stretch>
        </p:blipFill>
        <p:spPr bwMode="auto">
          <a:xfrm>
            <a:off x="4787900" y="5483225"/>
            <a:ext cx="3384550" cy="9890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slide(fromBottom)">
                                      <p:cBhvr>
                                        <p:cTn id="7" dur="500"/>
                                        <p:tgtEl>
                                          <p:spTgt spid="47106"/>
                                        </p:tgtEl>
                                      </p:cBhvr>
                                    </p:animEffect>
                                  </p:childTnLst>
                                </p:cTn>
                              </p:par>
                              <p:par>
                                <p:cTn id="8" presetID="12" presetClass="entr" presetSubtype="4" fill="hold" nodeType="withEffect">
                                  <p:stCondLst>
                                    <p:cond delay="0"/>
                                  </p:stCondLst>
                                  <p:childTnLst>
                                    <p:set>
                                      <p:cBhvr>
                                        <p:cTn id="9" dur="1" fill="hold">
                                          <p:stCondLst>
                                            <p:cond delay="0"/>
                                          </p:stCondLst>
                                        </p:cTn>
                                        <p:tgtEl>
                                          <p:spTgt spid="47109"/>
                                        </p:tgtEl>
                                        <p:attrNameLst>
                                          <p:attrName>style.visibility</p:attrName>
                                        </p:attrNameLst>
                                      </p:cBhvr>
                                      <p:to>
                                        <p:strVal val="visible"/>
                                      </p:to>
                                    </p:set>
                                    <p:animEffect transition="in" filter="slide(fromBottom)">
                                      <p:cBhvr>
                                        <p:cTn id="10" dur="500"/>
                                        <p:tgtEl>
                                          <p:spTgt spid="47109"/>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47110"/>
                                        </p:tgtEl>
                                        <p:attrNameLst>
                                          <p:attrName>style.visibility</p:attrName>
                                        </p:attrNameLst>
                                      </p:cBhvr>
                                      <p:to>
                                        <p:strVal val="visible"/>
                                      </p:to>
                                    </p:set>
                                    <p:animEffect transition="in" filter="slide(fromBottom)">
                                      <p:cBhvr>
                                        <p:cTn id="13" dur="500"/>
                                        <p:tgtEl>
                                          <p:spTgt spid="47110"/>
                                        </p:tgtEl>
                                      </p:cBhvr>
                                    </p:animEffect>
                                  </p:childTnLst>
                                </p:cTn>
                              </p:par>
                              <p:par>
                                <p:cTn id="14" presetID="12" presetClass="entr" presetSubtype="4" fill="hold" nodeType="withEffect">
                                  <p:stCondLst>
                                    <p:cond delay="0"/>
                                  </p:stCondLst>
                                  <p:childTnLst>
                                    <p:set>
                                      <p:cBhvr>
                                        <p:cTn id="15" dur="1" fill="hold">
                                          <p:stCondLst>
                                            <p:cond delay="0"/>
                                          </p:stCondLst>
                                        </p:cTn>
                                        <p:tgtEl>
                                          <p:spTgt spid="47112"/>
                                        </p:tgtEl>
                                        <p:attrNameLst>
                                          <p:attrName>style.visibility</p:attrName>
                                        </p:attrNameLst>
                                      </p:cBhvr>
                                      <p:to>
                                        <p:strVal val="visible"/>
                                      </p:to>
                                    </p:set>
                                    <p:animEffect transition="in" filter="slide(fromBottom)">
                                      <p:cBhvr>
                                        <p:cTn id="16" dur="500"/>
                                        <p:tgtEl>
                                          <p:spTgt spid="47112"/>
                                        </p:tgtEl>
                                      </p:cBhvr>
                                    </p:animEffect>
                                  </p:childTnLst>
                                </p:cTn>
                              </p:par>
                              <p:par>
                                <p:cTn id="17" presetID="12" presetClass="entr" presetSubtype="4" fill="hold" nodeType="withEffect">
                                  <p:stCondLst>
                                    <p:cond delay="0"/>
                                  </p:stCondLst>
                                  <p:childTnLst>
                                    <p:set>
                                      <p:cBhvr>
                                        <p:cTn id="18" dur="1" fill="hold">
                                          <p:stCondLst>
                                            <p:cond delay="0"/>
                                          </p:stCondLst>
                                        </p:cTn>
                                        <p:tgtEl>
                                          <p:spTgt spid="47113"/>
                                        </p:tgtEl>
                                        <p:attrNameLst>
                                          <p:attrName>style.visibility</p:attrName>
                                        </p:attrNameLst>
                                      </p:cBhvr>
                                      <p:to>
                                        <p:strVal val="visible"/>
                                      </p:to>
                                    </p:set>
                                    <p:animEffect transition="in" filter="slide(fromBottom)">
                                      <p:cBhvr>
                                        <p:cTn id="19" dur="500"/>
                                        <p:tgtEl>
                                          <p:spTgt spid="47113"/>
                                        </p:tgtEl>
                                      </p:cBhvr>
                                    </p:animEffect>
                                  </p:childTnLst>
                                </p:cTn>
                              </p:par>
                              <p:par>
                                <p:cTn id="20" presetID="12" presetClass="entr" presetSubtype="4" fill="hold" nodeType="withEffect">
                                  <p:stCondLst>
                                    <p:cond delay="0"/>
                                  </p:stCondLst>
                                  <p:childTnLst>
                                    <p:set>
                                      <p:cBhvr>
                                        <p:cTn id="21" dur="1" fill="hold">
                                          <p:stCondLst>
                                            <p:cond delay="0"/>
                                          </p:stCondLst>
                                        </p:cTn>
                                        <p:tgtEl>
                                          <p:spTgt spid="47114"/>
                                        </p:tgtEl>
                                        <p:attrNameLst>
                                          <p:attrName>style.visibility</p:attrName>
                                        </p:attrNameLst>
                                      </p:cBhvr>
                                      <p:to>
                                        <p:strVal val="visible"/>
                                      </p:to>
                                    </p:set>
                                    <p:animEffect transition="in" filter="slide(fromBottom)">
                                      <p:cBhvr>
                                        <p:cTn id="22" dur="500"/>
                                        <p:tgtEl>
                                          <p:spTgt spid="47114"/>
                                        </p:tgtEl>
                                      </p:cBhvr>
                                    </p:animEffect>
                                  </p:childTnLst>
                                </p:cTn>
                              </p:par>
                              <p:par>
                                <p:cTn id="23" presetID="12" presetClass="entr" presetSubtype="4" fill="hold" nodeType="withEffect">
                                  <p:stCondLst>
                                    <p:cond delay="0"/>
                                  </p:stCondLst>
                                  <p:childTnLst>
                                    <p:set>
                                      <p:cBhvr>
                                        <p:cTn id="24" dur="1" fill="hold">
                                          <p:stCondLst>
                                            <p:cond delay="0"/>
                                          </p:stCondLst>
                                        </p:cTn>
                                        <p:tgtEl>
                                          <p:spTgt spid="47115"/>
                                        </p:tgtEl>
                                        <p:attrNameLst>
                                          <p:attrName>style.visibility</p:attrName>
                                        </p:attrNameLst>
                                      </p:cBhvr>
                                      <p:to>
                                        <p:strVal val="visible"/>
                                      </p:to>
                                    </p:set>
                                    <p:animEffect transition="in" filter="slide(fromBottom)">
                                      <p:cBhvr>
                                        <p:cTn id="25" dur="500"/>
                                        <p:tgtEl>
                                          <p:spTgt spid="47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p:bldP spid="471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28600" y="228600"/>
            <a:ext cx="7543800" cy="503238"/>
          </a:xfrm>
        </p:spPr>
        <p:txBody>
          <a:bodyPr/>
          <a:lstStyle/>
          <a:p>
            <a:pPr eaLnBrk="1" hangingPunct="1"/>
            <a:r>
              <a:rPr lang="en-US" altLang="ja-JP" sz="3500" smtClean="0">
                <a:ea typeface="ＭＳ Ｐゴシック" pitchFamily="34" charset="-128"/>
              </a:rPr>
              <a:t>Initial Population</a:t>
            </a:r>
          </a:p>
        </p:txBody>
      </p:sp>
      <p:sp>
        <p:nvSpPr>
          <p:cNvPr id="55299" name="Rectangle 3"/>
          <p:cNvSpPr>
            <a:spLocks noGrp="1" noChangeArrowheads="1"/>
          </p:cNvSpPr>
          <p:nvPr>
            <p:ph type="body" idx="1"/>
          </p:nvPr>
        </p:nvSpPr>
        <p:spPr>
          <a:xfrm>
            <a:off x="0" y="685800"/>
            <a:ext cx="8229600" cy="490538"/>
          </a:xfrm>
        </p:spPr>
        <p:txBody>
          <a:bodyPr/>
          <a:lstStyle/>
          <a:p>
            <a:pPr eaLnBrk="1" hangingPunct="1"/>
            <a:r>
              <a:rPr lang="en-US" altLang="ja-JP" sz="2000" smtClean="0">
                <a:latin typeface="Times New Roman" pitchFamily="18" charset="0"/>
                <a:ea typeface="ＭＳ Ｐゴシック" pitchFamily="34" charset="-128"/>
              </a:rPr>
              <a:t>Initial population is randomly generated as follows:</a:t>
            </a:r>
          </a:p>
        </p:txBody>
      </p:sp>
      <p:sp>
        <p:nvSpPr>
          <p:cNvPr id="48132" name="Rectangle 4"/>
          <p:cNvSpPr>
            <a:spLocks noChangeArrowheads="1"/>
          </p:cNvSpPr>
          <p:nvPr/>
        </p:nvSpPr>
        <p:spPr bwMode="auto">
          <a:xfrm>
            <a:off x="228600" y="1219200"/>
            <a:ext cx="8283575" cy="4340225"/>
          </a:xfrm>
          <a:prstGeom prst="rect">
            <a:avLst/>
          </a:prstGeom>
          <a:noFill/>
          <a:ln w="9525">
            <a:noFill/>
            <a:miter lim="800000"/>
            <a:headEnd/>
            <a:tailEnd/>
          </a:ln>
        </p:spPr>
        <p:txBody>
          <a:bodyPr wrap="none" lIns="0" tIns="0" rIns="0" bIns="0">
            <a:spAutoFit/>
          </a:bodyPr>
          <a:lstStyle/>
          <a:p>
            <a:pPr defTabSz="835025" eaLnBrk="0" hangingPunct="0"/>
            <a:r>
              <a:rPr kumimoji="1" lang="en-US" altLang="ja-JP" b="1" i="1">
                <a:ea typeface="HG丸ｺﾞｼｯｸM-PRO" pitchFamily="49" charset="-128"/>
              </a:rPr>
              <a:t>v</a:t>
            </a:r>
            <a:r>
              <a:rPr kumimoji="1" lang="en-US" altLang="ja-JP" baseline="-25000">
                <a:ea typeface="HG丸ｺﾞｼｯｸM-PRO" pitchFamily="49" charset="-128"/>
              </a:rPr>
              <a:t>1   </a:t>
            </a:r>
            <a:r>
              <a:rPr kumimoji="1" lang="en-US" altLang="ja-JP" i="1">
                <a:ea typeface="HG丸ｺﾞｼｯｸM-PRO" pitchFamily="49" charset="-128"/>
              </a:rPr>
              <a:t>= </a:t>
            </a:r>
            <a:r>
              <a:rPr kumimoji="1" lang="en-US" altLang="ja-JP">
                <a:ea typeface="HG丸ｺﾞｼｯｸM-PRO" pitchFamily="49" charset="-128"/>
              </a:rPr>
              <a:t>[000001010100101001101111011111110] = [</a:t>
            </a:r>
            <a:r>
              <a:rPr kumimoji="1" lang="en-US" altLang="ja-JP" i="1">
                <a:ea typeface="HG丸ｺﾞｼｯｸM-PRO" pitchFamily="49" charset="-128"/>
              </a:rPr>
              <a:t>x</a:t>
            </a:r>
            <a:r>
              <a:rPr kumimoji="1" lang="en-US" altLang="ja-JP" baseline="-25000">
                <a:ea typeface="HG丸ｺﾞｼｯｸM-PRO" pitchFamily="49" charset="-128"/>
              </a:rPr>
              <a:t>1  </a:t>
            </a:r>
            <a:r>
              <a:rPr kumimoji="1" lang="en-US" altLang="ja-JP" i="1">
                <a:ea typeface="HG丸ｺﾞｼｯｸM-PRO" pitchFamily="49" charset="-128"/>
              </a:rPr>
              <a:t>x</a:t>
            </a:r>
            <a:r>
              <a:rPr kumimoji="1" lang="en-US" altLang="ja-JP" baseline="-25000">
                <a:ea typeface="HG丸ｺﾞｼｯｸM-PRO" pitchFamily="49" charset="-128"/>
              </a:rPr>
              <a:t>2</a:t>
            </a:r>
            <a:r>
              <a:rPr kumimoji="1" lang="en-US" altLang="ja-JP">
                <a:ea typeface="HG丸ｺﾞｼｯｸM-PRO" pitchFamily="49" charset="-128"/>
              </a:rPr>
              <a:t>] = [-2.687969   5.361653]</a:t>
            </a:r>
          </a:p>
          <a:p>
            <a:pPr defTabSz="835025" eaLnBrk="0" hangingPunct="0">
              <a:lnSpc>
                <a:spcPct val="180000"/>
              </a:lnSpc>
            </a:pPr>
            <a:r>
              <a:rPr kumimoji="1" lang="en-US" altLang="ja-JP" b="1" i="1">
                <a:ea typeface="HG丸ｺﾞｼｯｸM-PRO" pitchFamily="49" charset="-128"/>
              </a:rPr>
              <a:t>v</a:t>
            </a:r>
            <a:r>
              <a:rPr kumimoji="1" lang="en-US" altLang="ja-JP" baseline="-25000">
                <a:ea typeface="HG丸ｺﾞｼｯｸM-PRO" pitchFamily="49" charset="-128"/>
              </a:rPr>
              <a:t>2   </a:t>
            </a:r>
            <a:r>
              <a:rPr kumimoji="1" lang="en-US" altLang="ja-JP" i="1">
                <a:ea typeface="HG丸ｺﾞｼｯｸM-PRO" pitchFamily="49" charset="-128"/>
              </a:rPr>
              <a:t>= </a:t>
            </a:r>
            <a:r>
              <a:rPr kumimoji="1" lang="en-US" altLang="ja-JP">
                <a:ea typeface="HG丸ｺﾞｼｯｸM-PRO" pitchFamily="49" charset="-128"/>
              </a:rPr>
              <a:t>[001110101110011000000010101001000] = [</a:t>
            </a:r>
            <a:r>
              <a:rPr kumimoji="1" lang="en-US" altLang="ja-JP" i="1">
                <a:ea typeface="HG丸ｺﾞｼｯｸM-PRO" pitchFamily="49" charset="-128"/>
              </a:rPr>
              <a:t>x</a:t>
            </a:r>
            <a:r>
              <a:rPr kumimoji="1" lang="en-US" altLang="ja-JP" baseline="-25000">
                <a:ea typeface="HG丸ｺﾞｼｯｸM-PRO" pitchFamily="49" charset="-128"/>
              </a:rPr>
              <a:t>1  </a:t>
            </a:r>
            <a:r>
              <a:rPr kumimoji="1" lang="en-US" altLang="ja-JP" i="1">
                <a:ea typeface="HG丸ｺﾞｼｯｸM-PRO" pitchFamily="49" charset="-128"/>
              </a:rPr>
              <a:t>x</a:t>
            </a:r>
            <a:r>
              <a:rPr kumimoji="1" lang="en-US" altLang="ja-JP" baseline="-25000">
                <a:ea typeface="HG丸ｺﾞｼｯｸM-PRO" pitchFamily="49" charset="-128"/>
              </a:rPr>
              <a:t>2</a:t>
            </a:r>
            <a:r>
              <a:rPr kumimoji="1" lang="en-US" altLang="ja-JP">
                <a:ea typeface="HG丸ｺﾞｼｯｸM-PRO" pitchFamily="49" charset="-128"/>
              </a:rPr>
              <a:t>] = [ 0.474101   4.170144]</a:t>
            </a:r>
          </a:p>
          <a:p>
            <a:pPr defTabSz="835025" eaLnBrk="0" hangingPunct="0">
              <a:lnSpc>
                <a:spcPct val="170000"/>
              </a:lnSpc>
            </a:pPr>
            <a:r>
              <a:rPr kumimoji="1" lang="en-US" altLang="ja-JP" b="1" i="1">
                <a:ea typeface="HG丸ｺﾞｼｯｸM-PRO" pitchFamily="49" charset="-128"/>
              </a:rPr>
              <a:t>v</a:t>
            </a:r>
            <a:r>
              <a:rPr kumimoji="1" lang="en-US" altLang="ja-JP" baseline="-25000">
                <a:ea typeface="HG丸ｺﾞｼｯｸM-PRO" pitchFamily="49" charset="-128"/>
              </a:rPr>
              <a:t>3   </a:t>
            </a:r>
            <a:r>
              <a:rPr kumimoji="1" lang="en-US" altLang="ja-JP" i="1">
                <a:ea typeface="HG丸ｺﾞｼｯｸM-PRO" pitchFamily="49" charset="-128"/>
              </a:rPr>
              <a:t>= </a:t>
            </a:r>
            <a:r>
              <a:rPr kumimoji="1" lang="en-US" altLang="ja-JP">
                <a:ea typeface="HG丸ｺﾞｼｯｸM-PRO" pitchFamily="49" charset="-128"/>
              </a:rPr>
              <a:t>[111000111000001000010101001000110] = [</a:t>
            </a:r>
            <a:r>
              <a:rPr kumimoji="1" lang="en-US" altLang="ja-JP" i="1">
                <a:ea typeface="HG丸ｺﾞｼｯｸM-PRO" pitchFamily="49" charset="-128"/>
              </a:rPr>
              <a:t>x</a:t>
            </a:r>
            <a:r>
              <a:rPr kumimoji="1" lang="en-US" altLang="ja-JP" baseline="-25000">
                <a:ea typeface="HG丸ｺﾞｼｯｸM-PRO" pitchFamily="49" charset="-128"/>
              </a:rPr>
              <a:t>1  </a:t>
            </a:r>
            <a:r>
              <a:rPr kumimoji="1" lang="en-US" altLang="ja-JP" i="1">
                <a:ea typeface="HG丸ｺﾞｼｯｸM-PRO" pitchFamily="49" charset="-128"/>
              </a:rPr>
              <a:t>x</a:t>
            </a:r>
            <a:r>
              <a:rPr kumimoji="1" lang="en-US" altLang="ja-JP" baseline="-25000">
                <a:ea typeface="HG丸ｺﾞｼｯｸM-PRO" pitchFamily="49" charset="-128"/>
              </a:rPr>
              <a:t>2</a:t>
            </a:r>
            <a:r>
              <a:rPr kumimoji="1" lang="en-US" altLang="ja-JP">
                <a:ea typeface="HG丸ｺﾞｼｯｸM-PRO" pitchFamily="49" charset="-128"/>
              </a:rPr>
              <a:t>] = [10.419457  4.661461]</a:t>
            </a:r>
          </a:p>
          <a:p>
            <a:pPr defTabSz="835025" eaLnBrk="0" hangingPunct="0">
              <a:lnSpc>
                <a:spcPct val="170000"/>
              </a:lnSpc>
            </a:pPr>
            <a:r>
              <a:rPr kumimoji="1" lang="en-US" altLang="ja-JP" b="1" i="1">
                <a:ea typeface="HG丸ｺﾞｼｯｸM-PRO" pitchFamily="49" charset="-128"/>
              </a:rPr>
              <a:t>v</a:t>
            </a:r>
            <a:r>
              <a:rPr kumimoji="1" lang="en-US" altLang="ja-JP" baseline="-25000">
                <a:ea typeface="HG丸ｺﾞｼｯｸM-PRO" pitchFamily="49" charset="-128"/>
              </a:rPr>
              <a:t>4   </a:t>
            </a:r>
            <a:r>
              <a:rPr kumimoji="1" lang="en-US" altLang="ja-JP" i="1">
                <a:ea typeface="HG丸ｺﾞｼｯｸM-PRO" pitchFamily="49" charset="-128"/>
              </a:rPr>
              <a:t>= </a:t>
            </a:r>
            <a:r>
              <a:rPr kumimoji="1" lang="en-US" altLang="ja-JP">
                <a:ea typeface="HG丸ｺﾞｼｯｸM-PRO" pitchFamily="49" charset="-128"/>
              </a:rPr>
              <a:t>[100110110100101101000000010111001] = [</a:t>
            </a:r>
            <a:r>
              <a:rPr kumimoji="1" lang="en-US" altLang="ja-JP" i="1">
                <a:ea typeface="HG丸ｺﾞｼｯｸM-PRO" pitchFamily="49" charset="-128"/>
              </a:rPr>
              <a:t>x</a:t>
            </a:r>
            <a:r>
              <a:rPr kumimoji="1" lang="en-US" altLang="ja-JP" baseline="-25000">
                <a:ea typeface="HG丸ｺﾞｼｯｸM-PRO" pitchFamily="49" charset="-128"/>
              </a:rPr>
              <a:t>1  </a:t>
            </a:r>
            <a:r>
              <a:rPr kumimoji="1" lang="en-US" altLang="ja-JP" i="1">
                <a:ea typeface="HG丸ｺﾞｼｯｸM-PRO" pitchFamily="49" charset="-128"/>
              </a:rPr>
              <a:t>x</a:t>
            </a:r>
            <a:r>
              <a:rPr kumimoji="1" lang="en-US" altLang="ja-JP" baseline="-25000">
                <a:ea typeface="HG丸ｺﾞｼｯｸM-PRO" pitchFamily="49" charset="-128"/>
              </a:rPr>
              <a:t>2</a:t>
            </a:r>
            <a:r>
              <a:rPr kumimoji="1" lang="en-US" altLang="ja-JP">
                <a:ea typeface="HG丸ｺﾞｼｯｸM-PRO" pitchFamily="49" charset="-128"/>
              </a:rPr>
              <a:t>] = [  6.159951  4.109598]</a:t>
            </a:r>
          </a:p>
          <a:p>
            <a:pPr defTabSz="835025" eaLnBrk="0" hangingPunct="0">
              <a:lnSpc>
                <a:spcPct val="170000"/>
              </a:lnSpc>
            </a:pPr>
            <a:r>
              <a:rPr kumimoji="1" lang="en-US" altLang="ja-JP" b="1" i="1">
                <a:ea typeface="HG丸ｺﾞｼｯｸM-PRO" pitchFamily="49" charset="-128"/>
              </a:rPr>
              <a:t>v</a:t>
            </a:r>
            <a:r>
              <a:rPr kumimoji="1" lang="en-US" altLang="ja-JP" baseline="-25000">
                <a:ea typeface="HG丸ｺﾞｼｯｸM-PRO" pitchFamily="49" charset="-128"/>
              </a:rPr>
              <a:t>5   </a:t>
            </a:r>
            <a:r>
              <a:rPr kumimoji="1" lang="en-US" altLang="ja-JP" i="1">
                <a:ea typeface="HG丸ｺﾞｼｯｸM-PRO" pitchFamily="49" charset="-128"/>
              </a:rPr>
              <a:t>= </a:t>
            </a:r>
            <a:r>
              <a:rPr kumimoji="1" lang="en-US" altLang="ja-JP">
                <a:ea typeface="HG丸ｺﾞｼｯｸM-PRO" pitchFamily="49" charset="-128"/>
              </a:rPr>
              <a:t>[000010111101100010001110001101000] = [</a:t>
            </a:r>
            <a:r>
              <a:rPr kumimoji="1" lang="en-US" altLang="ja-JP" i="1">
                <a:ea typeface="HG丸ｺﾞｼｯｸM-PRO" pitchFamily="49" charset="-128"/>
              </a:rPr>
              <a:t>x</a:t>
            </a:r>
            <a:r>
              <a:rPr kumimoji="1" lang="en-US" altLang="ja-JP" baseline="-25000">
                <a:ea typeface="HG丸ｺﾞｼｯｸM-PRO" pitchFamily="49" charset="-128"/>
              </a:rPr>
              <a:t>1  </a:t>
            </a:r>
            <a:r>
              <a:rPr kumimoji="1" lang="en-US" altLang="ja-JP" i="1">
                <a:ea typeface="HG丸ｺﾞｼｯｸM-PRO" pitchFamily="49" charset="-128"/>
              </a:rPr>
              <a:t>x</a:t>
            </a:r>
            <a:r>
              <a:rPr kumimoji="1" lang="en-US" altLang="ja-JP" baseline="-25000">
                <a:ea typeface="HG丸ｺﾞｼｯｸM-PRO" pitchFamily="49" charset="-128"/>
              </a:rPr>
              <a:t>2</a:t>
            </a:r>
            <a:r>
              <a:rPr kumimoji="1" lang="en-US" altLang="ja-JP">
                <a:ea typeface="HG丸ｺﾞｼｯｸM-PRO" pitchFamily="49" charset="-128"/>
              </a:rPr>
              <a:t>] = [ -2.301286  4.477282]</a:t>
            </a:r>
          </a:p>
          <a:p>
            <a:pPr defTabSz="835025" eaLnBrk="0" hangingPunct="0">
              <a:lnSpc>
                <a:spcPct val="170000"/>
              </a:lnSpc>
            </a:pPr>
            <a:r>
              <a:rPr kumimoji="1" lang="en-US" altLang="ja-JP" b="1" i="1">
                <a:ea typeface="HG丸ｺﾞｼｯｸM-PRO" pitchFamily="49" charset="-128"/>
              </a:rPr>
              <a:t>v</a:t>
            </a:r>
            <a:r>
              <a:rPr kumimoji="1" lang="en-US" altLang="ja-JP" baseline="-25000">
                <a:ea typeface="HG丸ｺﾞｼｯｸM-PRO" pitchFamily="49" charset="-128"/>
              </a:rPr>
              <a:t>6   </a:t>
            </a:r>
            <a:r>
              <a:rPr kumimoji="1" lang="en-US" altLang="ja-JP" i="1">
                <a:ea typeface="HG丸ｺﾞｼｯｸM-PRO" pitchFamily="49" charset="-128"/>
              </a:rPr>
              <a:t>= </a:t>
            </a:r>
            <a:r>
              <a:rPr kumimoji="1" lang="en-US" altLang="ja-JP">
                <a:ea typeface="HG丸ｺﾞｼｯｸM-PRO" pitchFamily="49" charset="-128"/>
              </a:rPr>
              <a:t>[111110101011011000000010110011001] = [</a:t>
            </a:r>
            <a:r>
              <a:rPr kumimoji="1" lang="en-US" altLang="ja-JP" i="1">
                <a:ea typeface="HG丸ｺﾞｼｯｸM-PRO" pitchFamily="49" charset="-128"/>
              </a:rPr>
              <a:t>x</a:t>
            </a:r>
            <a:r>
              <a:rPr kumimoji="1" lang="en-US" altLang="ja-JP" baseline="-25000">
                <a:ea typeface="HG丸ｺﾞｼｯｸM-PRO" pitchFamily="49" charset="-128"/>
              </a:rPr>
              <a:t>1  </a:t>
            </a:r>
            <a:r>
              <a:rPr kumimoji="1" lang="en-US" altLang="ja-JP" i="1">
                <a:ea typeface="HG丸ｺﾞｼｯｸM-PRO" pitchFamily="49" charset="-128"/>
              </a:rPr>
              <a:t>x</a:t>
            </a:r>
            <a:r>
              <a:rPr kumimoji="1" lang="en-US" altLang="ja-JP" baseline="-25000">
                <a:ea typeface="HG丸ｺﾞｼｯｸM-PRO" pitchFamily="49" charset="-128"/>
              </a:rPr>
              <a:t>2</a:t>
            </a:r>
            <a:r>
              <a:rPr kumimoji="1" lang="en-US" altLang="ja-JP">
                <a:ea typeface="HG丸ｺﾞｼｯｸM-PRO" pitchFamily="49" charset="-128"/>
              </a:rPr>
              <a:t>] = [11.788084  4.174346]</a:t>
            </a:r>
          </a:p>
          <a:p>
            <a:pPr defTabSz="835025" eaLnBrk="0" hangingPunct="0">
              <a:lnSpc>
                <a:spcPct val="170000"/>
              </a:lnSpc>
            </a:pPr>
            <a:r>
              <a:rPr kumimoji="1" lang="en-US" altLang="ja-JP" b="1" i="1">
                <a:ea typeface="HG丸ｺﾞｼｯｸM-PRO" pitchFamily="49" charset="-128"/>
              </a:rPr>
              <a:t>v</a:t>
            </a:r>
            <a:r>
              <a:rPr kumimoji="1" lang="en-US" altLang="ja-JP" baseline="-25000">
                <a:ea typeface="HG丸ｺﾞｼｯｸM-PRO" pitchFamily="49" charset="-128"/>
              </a:rPr>
              <a:t>7   </a:t>
            </a:r>
            <a:r>
              <a:rPr kumimoji="1" lang="en-US" altLang="ja-JP" i="1">
                <a:ea typeface="HG丸ｺﾞｼｯｸM-PRO" pitchFamily="49" charset="-128"/>
              </a:rPr>
              <a:t>= </a:t>
            </a:r>
            <a:r>
              <a:rPr kumimoji="1" lang="en-US" altLang="ja-JP">
                <a:ea typeface="HG丸ｺﾞｼｯｸM-PRO" pitchFamily="49" charset="-128"/>
              </a:rPr>
              <a:t>[110100010011111000100110011101101] = [</a:t>
            </a:r>
            <a:r>
              <a:rPr kumimoji="1" lang="en-US" altLang="ja-JP" i="1">
                <a:ea typeface="HG丸ｺﾞｼｯｸM-PRO" pitchFamily="49" charset="-128"/>
              </a:rPr>
              <a:t>x</a:t>
            </a:r>
            <a:r>
              <a:rPr kumimoji="1" lang="en-US" altLang="ja-JP" baseline="-25000">
                <a:ea typeface="HG丸ｺﾞｼｯｸM-PRO" pitchFamily="49" charset="-128"/>
              </a:rPr>
              <a:t>1  </a:t>
            </a:r>
            <a:r>
              <a:rPr kumimoji="1" lang="en-US" altLang="ja-JP" i="1">
                <a:ea typeface="HG丸ｺﾞｼｯｸM-PRO" pitchFamily="49" charset="-128"/>
              </a:rPr>
              <a:t>x</a:t>
            </a:r>
            <a:r>
              <a:rPr kumimoji="1" lang="en-US" altLang="ja-JP" baseline="-25000">
                <a:ea typeface="HG丸ｺﾞｼｯｸM-PRO" pitchFamily="49" charset="-128"/>
              </a:rPr>
              <a:t>2</a:t>
            </a:r>
            <a:r>
              <a:rPr kumimoji="1" lang="en-US" altLang="ja-JP">
                <a:ea typeface="HG丸ｺﾞｼｯｸM-PRO" pitchFamily="49" charset="-128"/>
              </a:rPr>
              <a:t>] = [  9.342067  5.121702]</a:t>
            </a:r>
          </a:p>
          <a:p>
            <a:pPr defTabSz="835025" eaLnBrk="0" hangingPunct="0">
              <a:lnSpc>
                <a:spcPct val="150000"/>
              </a:lnSpc>
            </a:pPr>
            <a:r>
              <a:rPr kumimoji="1" lang="en-US" altLang="ja-JP" b="1" i="1">
                <a:ea typeface="HG丸ｺﾞｼｯｸM-PRO" pitchFamily="49" charset="-128"/>
              </a:rPr>
              <a:t>v</a:t>
            </a:r>
            <a:r>
              <a:rPr kumimoji="1" lang="en-US" altLang="ja-JP" baseline="-25000">
                <a:ea typeface="HG丸ｺﾞｼｯｸM-PRO" pitchFamily="49" charset="-128"/>
              </a:rPr>
              <a:t>8   </a:t>
            </a:r>
            <a:r>
              <a:rPr kumimoji="1" lang="en-US" altLang="ja-JP" i="1">
                <a:ea typeface="HG丸ｺﾞｼｯｸM-PRO" pitchFamily="49" charset="-128"/>
              </a:rPr>
              <a:t>= </a:t>
            </a:r>
            <a:r>
              <a:rPr kumimoji="1" lang="en-US" altLang="ja-JP">
                <a:ea typeface="HG丸ｺﾞｼｯｸM-PRO" pitchFamily="49" charset="-128"/>
              </a:rPr>
              <a:t>[001011010100001100010110011001100] = [</a:t>
            </a:r>
            <a:r>
              <a:rPr kumimoji="1" lang="en-US" altLang="ja-JP" i="1">
                <a:ea typeface="HG丸ｺﾞｼｯｸM-PRO" pitchFamily="49" charset="-128"/>
              </a:rPr>
              <a:t>x</a:t>
            </a:r>
            <a:r>
              <a:rPr kumimoji="1" lang="en-US" altLang="ja-JP" baseline="-25000">
                <a:ea typeface="HG丸ｺﾞｼｯｸM-PRO" pitchFamily="49" charset="-128"/>
              </a:rPr>
              <a:t>1  </a:t>
            </a:r>
            <a:r>
              <a:rPr kumimoji="1" lang="en-US" altLang="ja-JP" i="1">
                <a:ea typeface="HG丸ｺﾞｼｯｸM-PRO" pitchFamily="49" charset="-128"/>
              </a:rPr>
              <a:t>x</a:t>
            </a:r>
            <a:r>
              <a:rPr kumimoji="1" lang="en-US" altLang="ja-JP" baseline="-25000">
                <a:ea typeface="HG丸ｺﾞｼｯｸM-PRO" pitchFamily="49" charset="-128"/>
              </a:rPr>
              <a:t>2</a:t>
            </a:r>
            <a:r>
              <a:rPr kumimoji="1" lang="en-US" altLang="ja-JP">
                <a:ea typeface="HG丸ｺﾞｼｯｸM-PRO" pitchFamily="49" charset="-128"/>
              </a:rPr>
              <a:t>] = [ -0.330256  4.694977]</a:t>
            </a:r>
          </a:p>
          <a:p>
            <a:pPr defTabSz="835025" eaLnBrk="0" hangingPunct="0">
              <a:lnSpc>
                <a:spcPct val="150000"/>
              </a:lnSpc>
            </a:pPr>
            <a:r>
              <a:rPr kumimoji="1" lang="en-US" altLang="ja-JP" b="1" i="1">
                <a:ea typeface="HG丸ｺﾞｼｯｸM-PRO" pitchFamily="49" charset="-128"/>
              </a:rPr>
              <a:t>v</a:t>
            </a:r>
            <a:r>
              <a:rPr kumimoji="1" lang="en-US" altLang="ja-JP" baseline="-25000">
                <a:ea typeface="HG丸ｺﾞｼｯｸM-PRO" pitchFamily="49" charset="-128"/>
              </a:rPr>
              <a:t>9   </a:t>
            </a:r>
            <a:r>
              <a:rPr kumimoji="1" lang="en-US" altLang="ja-JP" i="1">
                <a:ea typeface="HG丸ｺﾞｼｯｸM-PRO" pitchFamily="49" charset="-128"/>
              </a:rPr>
              <a:t>= </a:t>
            </a:r>
            <a:r>
              <a:rPr kumimoji="1" lang="en-US" altLang="ja-JP">
                <a:ea typeface="HG丸ｺﾞｼｯｸM-PRO" pitchFamily="49" charset="-128"/>
              </a:rPr>
              <a:t>[111110001011101100011101000111101] = [</a:t>
            </a:r>
            <a:r>
              <a:rPr kumimoji="1" lang="en-US" altLang="ja-JP" i="1">
                <a:ea typeface="HG丸ｺﾞｼｯｸM-PRO" pitchFamily="49" charset="-128"/>
              </a:rPr>
              <a:t>x</a:t>
            </a:r>
            <a:r>
              <a:rPr kumimoji="1" lang="en-US" altLang="ja-JP" baseline="-25000">
                <a:ea typeface="HG丸ｺﾞｼｯｸM-PRO" pitchFamily="49" charset="-128"/>
              </a:rPr>
              <a:t>1  </a:t>
            </a:r>
            <a:r>
              <a:rPr kumimoji="1" lang="en-US" altLang="ja-JP" i="1">
                <a:ea typeface="HG丸ｺﾞｼｯｸM-PRO" pitchFamily="49" charset="-128"/>
              </a:rPr>
              <a:t>x</a:t>
            </a:r>
            <a:r>
              <a:rPr kumimoji="1" lang="en-US" altLang="ja-JP" baseline="-25000">
                <a:ea typeface="HG丸ｺﾞｼｯｸM-PRO" pitchFamily="49" charset="-128"/>
              </a:rPr>
              <a:t>2</a:t>
            </a:r>
            <a:r>
              <a:rPr kumimoji="1" lang="en-US" altLang="ja-JP">
                <a:ea typeface="HG丸ｺﾞｼｯｸM-PRO" pitchFamily="49" charset="-128"/>
              </a:rPr>
              <a:t>] = [11.671267  4.873501]</a:t>
            </a:r>
          </a:p>
          <a:p>
            <a:pPr defTabSz="835025" eaLnBrk="0" hangingPunct="0">
              <a:lnSpc>
                <a:spcPct val="150000"/>
              </a:lnSpc>
            </a:pPr>
            <a:r>
              <a:rPr kumimoji="1" lang="en-US" altLang="ja-JP" b="1" i="1">
                <a:ea typeface="HG丸ｺﾞｼｯｸM-PRO" pitchFamily="49" charset="-128"/>
              </a:rPr>
              <a:t>v</a:t>
            </a:r>
            <a:r>
              <a:rPr kumimoji="1" lang="en-US" altLang="ja-JP" baseline="-25000">
                <a:ea typeface="HG丸ｺﾞｼｯｸM-PRO" pitchFamily="49" charset="-128"/>
              </a:rPr>
              <a:t>10 </a:t>
            </a:r>
            <a:r>
              <a:rPr kumimoji="1" lang="en-US" altLang="ja-JP" i="1">
                <a:ea typeface="HG丸ｺﾞｼｯｸM-PRO" pitchFamily="49" charset="-128"/>
              </a:rPr>
              <a:t>= </a:t>
            </a:r>
            <a:r>
              <a:rPr kumimoji="1" lang="en-US" altLang="ja-JP">
                <a:ea typeface="HG丸ｺﾞｼｯｸM-PRO" pitchFamily="49" charset="-128"/>
              </a:rPr>
              <a:t>[111101001110101010000010101101010] = [</a:t>
            </a:r>
            <a:r>
              <a:rPr kumimoji="1" lang="en-US" altLang="ja-JP" i="1">
                <a:ea typeface="HG丸ｺﾞｼｯｸM-PRO" pitchFamily="49" charset="-128"/>
              </a:rPr>
              <a:t>x</a:t>
            </a:r>
            <a:r>
              <a:rPr kumimoji="1" lang="en-US" altLang="ja-JP" baseline="-25000">
                <a:ea typeface="HG丸ｺﾞｼｯｸM-PRO" pitchFamily="49" charset="-128"/>
              </a:rPr>
              <a:t>1  </a:t>
            </a:r>
            <a:r>
              <a:rPr kumimoji="1" lang="en-US" altLang="ja-JP" i="1">
                <a:ea typeface="HG丸ｺﾞｼｯｸM-PRO" pitchFamily="49" charset="-128"/>
              </a:rPr>
              <a:t>x</a:t>
            </a:r>
            <a:r>
              <a:rPr kumimoji="1" lang="en-US" altLang="ja-JP" baseline="-25000">
                <a:ea typeface="HG丸ｺﾞｼｯｸM-PRO" pitchFamily="49" charset="-128"/>
              </a:rPr>
              <a:t>2</a:t>
            </a:r>
            <a:r>
              <a:rPr kumimoji="1" lang="en-US" altLang="ja-JP">
                <a:ea typeface="HG丸ｺﾞｼｯｸM-PRO" pitchFamily="49" charset="-128"/>
              </a:rPr>
              <a:t>] = [11.446273  4.171908]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Effect transition="in" filter="slide(fromBottom)">
                                      <p:cBhvr>
                                        <p:cTn id="7" dur="500"/>
                                        <p:tgtEl>
                                          <p:spTgt spid="48132">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8132">
                                            <p:txEl>
                                              <p:pRg st="1" end="1"/>
                                            </p:txEl>
                                          </p:spTgt>
                                        </p:tgtEl>
                                        <p:attrNameLst>
                                          <p:attrName>style.visibility</p:attrName>
                                        </p:attrNameLst>
                                      </p:cBhvr>
                                      <p:to>
                                        <p:strVal val="visible"/>
                                      </p:to>
                                    </p:set>
                                    <p:animEffect transition="in" filter="slide(fromBottom)">
                                      <p:cBhvr>
                                        <p:cTn id="10" dur="500"/>
                                        <p:tgtEl>
                                          <p:spTgt spid="48132">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8132">
                                            <p:txEl>
                                              <p:pRg st="2" end="2"/>
                                            </p:txEl>
                                          </p:spTgt>
                                        </p:tgtEl>
                                        <p:attrNameLst>
                                          <p:attrName>style.visibility</p:attrName>
                                        </p:attrNameLst>
                                      </p:cBhvr>
                                      <p:to>
                                        <p:strVal val="visible"/>
                                      </p:to>
                                    </p:set>
                                    <p:animEffect transition="in" filter="slide(fromBottom)">
                                      <p:cBhvr>
                                        <p:cTn id="13" dur="500"/>
                                        <p:tgtEl>
                                          <p:spTgt spid="48132">
                                            <p:txEl>
                                              <p:pRg st="2" end="2"/>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48132">
                                            <p:txEl>
                                              <p:pRg st="3" end="3"/>
                                            </p:txEl>
                                          </p:spTgt>
                                        </p:tgtEl>
                                        <p:attrNameLst>
                                          <p:attrName>style.visibility</p:attrName>
                                        </p:attrNameLst>
                                      </p:cBhvr>
                                      <p:to>
                                        <p:strVal val="visible"/>
                                      </p:to>
                                    </p:set>
                                    <p:animEffect transition="in" filter="slide(fromBottom)">
                                      <p:cBhvr>
                                        <p:cTn id="16" dur="500"/>
                                        <p:tgtEl>
                                          <p:spTgt spid="48132">
                                            <p:txEl>
                                              <p:pRg st="3" end="3"/>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48132">
                                            <p:txEl>
                                              <p:pRg st="4" end="4"/>
                                            </p:txEl>
                                          </p:spTgt>
                                        </p:tgtEl>
                                        <p:attrNameLst>
                                          <p:attrName>style.visibility</p:attrName>
                                        </p:attrNameLst>
                                      </p:cBhvr>
                                      <p:to>
                                        <p:strVal val="visible"/>
                                      </p:to>
                                    </p:set>
                                    <p:animEffect transition="in" filter="slide(fromBottom)">
                                      <p:cBhvr>
                                        <p:cTn id="19" dur="500"/>
                                        <p:tgtEl>
                                          <p:spTgt spid="4813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48132">
                                            <p:txEl>
                                              <p:pRg st="5" end="5"/>
                                            </p:txEl>
                                          </p:spTgt>
                                        </p:tgtEl>
                                        <p:attrNameLst>
                                          <p:attrName>style.visibility</p:attrName>
                                        </p:attrNameLst>
                                      </p:cBhvr>
                                      <p:to>
                                        <p:strVal val="visible"/>
                                      </p:to>
                                    </p:set>
                                    <p:animEffect transition="in" filter="slide(fromBottom)">
                                      <p:cBhvr>
                                        <p:cTn id="24" dur="500"/>
                                        <p:tgtEl>
                                          <p:spTgt spid="48132">
                                            <p:txEl>
                                              <p:pRg st="5" end="5"/>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48132">
                                            <p:txEl>
                                              <p:pRg st="6" end="6"/>
                                            </p:txEl>
                                          </p:spTgt>
                                        </p:tgtEl>
                                        <p:attrNameLst>
                                          <p:attrName>style.visibility</p:attrName>
                                        </p:attrNameLst>
                                      </p:cBhvr>
                                      <p:to>
                                        <p:strVal val="visible"/>
                                      </p:to>
                                    </p:set>
                                    <p:animEffect transition="in" filter="slide(fromBottom)">
                                      <p:cBhvr>
                                        <p:cTn id="27" dur="500"/>
                                        <p:tgtEl>
                                          <p:spTgt spid="48132">
                                            <p:txEl>
                                              <p:pRg st="6" end="6"/>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48132">
                                            <p:txEl>
                                              <p:pRg st="7" end="7"/>
                                            </p:txEl>
                                          </p:spTgt>
                                        </p:tgtEl>
                                        <p:attrNameLst>
                                          <p:attrName>style.visibility</p:attrName>
                                        </p:attrNameLst>
                                      </p:cBhvr>
                                      <p:to>
                                        <p:strVal val="visible"/>
                                      </p:to>
                                    </p:set>
                                    <p:animEffect transition="in" filter="slide(fromBottom)">
                                      <p:cBhvr>
                                        <p:cTn id="30" dur="500"/>
                                        <p:tgtEl>
                                          <p:spTgt spid="48132">
                                            <p:txEl>
                                              <p:pRg st="7" end="7"/>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48132">
                                            <p:txEl>
                                              <p:pRg st="8" end="8"/>
                                            </p:txEl>
                                          </p:spTgt>
                                        </p:tgtEl>
                                        <p:attrNameLst>
                                          <p:attrName>style.visibility</p:attrName>
                                        </p:attrNameLst>
                                      </p:cBhvr>
                                      <p:to>
                                        <p:strVal val="visible"/>
                                      </p:to>
                                    </p:set>
                                    <p:animEffect transition="in" filter="slide(fromBottom)">
                                      <p:cBhvr>
                                        <p:cTn id="33" dur="500"/>
                                        <p:tgtEl>
                                          <p:spTgt spid="48132">
                                            <p:txEl>
                                              <p:pRg st="8" end="8"/>
                                            </p:txEl>
                                          </p:spTgt>
                                        </p:tgtEl>
                                      </p:cBhvr>
                                    </p:animEffect>
                                  </p:childTnLst>
                                </p:cTn>
                              </p:par>
                              <p:par>
                                <p:cTn id="34" presetID="12" presetClass="entr" presetSubtype="4" fill="hold" nodeType="withEffect">
                                  <p:stCondLst>
                                    <p:cond delay="0"/>
                                  </p:stCondLst>
                                  <p:childTnLst>
                                    <p:set>
                                      <p:cBhvr>
                                        <p:cTn id="35" dur="1" fill="hold">
                                          <p:stCondLst>
                                            <p:cond delay="0"/>
                                          </p:stCondLst>
                                        </p:cTn>
                                        <p:tgtEl>
                                          <p:spTgt spid="48132">
                                            <p:txEl>
                                              <p:pRg st="9" end="9"/>
                                            </p:txEl>
                                          </p:spTgt>
                                        </p:tgtEl>
                                        <p:attrNameLst>
                                          <p:attrName>style.visibility</p:attrName>
                                        </p:attrNameLst>
                                      </p:cBhvr>
                                      <p:to>
                                        <p:strVal val="visible"/>
                                      </p:to>
                                    </p:set>
                                    <p:animEffect transition="in" filter="slide(fromBottom)">
                                      <p:cBhvr>
                                        <p:cTn id="36" dur="500"/>
                                        <p:tgtEl>
                                          <p:spTgt spid="4813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717550" y="2011363"/>
            <a:ext cx="8137525" cy="2016125"/>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a:p>
        </p:txBody>
      </p:sp>
      <p:sp>
        <p:nvSpPr>
          <p:cNvPr id="3076" name="Rectangle 3"/>
          <p:cNvSpPr>
            <a:spLocks noGrp="1" noChangeArrowheads="1"/>
          </p:cNvSpPr>
          <p:nvPr>
            <p:ph type="title"/>
          </p:nvPr>
        </p:nvSpPr>
        <p:spPr>
          <a:xfrm>
            <a:off x="304800" y="152400"/>
            <a:ext cx="7543800" cy="579438"/>
          </a:xfrm>
        </p:spPr>
        <p:txBody>
          <a:bodyPr/>
          <a:lstStyle/>
          <a:p>
            <a:pPr eaLnBrk="1" hangingPunct="1"/>
            <a:r>
              <a:rPr lang="en-US" altLang="ja-JP" sz="3500" smtClean="0">
                <a:ea typeface="ＭＳ Ｐゴシック" pitchFamily="34" charset="-128"/>
              </a:rPr>
              <a:t>Evaluation</a:t>
            </a:r>
          </a:p>
        </p:txBody>
      </p:sp>
      <p:sp>
        <p:nvSpPr>
          <p:cNvPr id="3077" name="Rectangle 4"/>
          <p:cNvSpPr>
            <a:spLocks noGrp="1" noChangeArrowheads="1"/>
          </p:cNvSpPr>
          <p:nvPr>
            <p:ph type="body" idx="1"/>
          </p:nvPr>
        </p:nvSpPr>
        <p:spPr>
          <a:xfrm>
            <a:off x="0" y="838200"/>
            <a:ext cx="8642350" cy="5400675"/>
          </a:xfrm>
        </p:spPr>
        <p:txBody>
          <a:bodyPr/>
          <a:lstStyle/>
          <a:p>
            <a:pPr eaLnBrk="1" hangingPunct="1"/>
            <a:r>
              <a:rPr lang="en-US" altLang="ja-JP" sz="2200" smtClean="0">
                <a:ea typeface="ＭＳ Ｐゴシック" pitchFamily="34" charset="-128"/>
              </a:rPr>
              <a:t>The process of </a:t>
            </a:r>
            <a:r>
              <a:rPr lang="en-US" altLang="ja-JP" sz="2200" smtClean="0">
                <a:solidFill>
                  <a:srgbClr val="0000FF"/>
                </a:solidFill>
                <a:ea typeface="ＭＳ Ｐゴシック" pitchFamily="34" charset="-128"/>
              </a:rPr>
              <a:t>evaluating the fitness</a:t>
            </a:r>
            <a:r>
              <a:rPr lang="en-US" altLang="ja-JP" sz="2200" smtClean="0">
                <a:ea typeface="ＭＳ Ｐゴシック" pitchFamily="34" charset="-128"/>
              </a:rPr>
              <a:t> of a chromosome consists of the following three steps:</a:t>
            </a:r>
          </a:p>
        </p:txBody>
      </p:sp>
      <p:sp>
        <p:nvSpPr>
          <p:cNvPr id="49157" name="Rectangle 5"/>
          <p:cNvSpPr>
            <a:spLocks noChangeArrowheads="1"/>
          </p:cNvSpPr>
          <p:nvPr/>
        </p:nvSpPr>
        <p:spPr bwMode="auto">
          <a:xfrm>
            <a:off x="762000" y="2057400"/>
            <a:ext cx="8072438" cy="549275"/>
          </a:xfrm>
          <a:prstGeom prst="rect">
            <a:avLst/>
          </a:prstGeom>
          <a:noFill/>
          <a:ln w="9525">
            <a:noFill/>
            <a:miter lim="800000"/>
            <a:headEnd/>
            <a:tailEnd/>
          </a:ln>
        </p:spPr>
        <p:txBody>
          <a:bodyPr lIns="0" tIns="0" rIns="0" bIns="0">
            <a:spAutoFit/>
          </a:bodyPr>
          <a:lstStyle/>
          <a:p>
            <a:pPr marL="806450" indent="-806450" defTabSz="835025" eaLnBrk="0" hangingPunct="0"/>
            <a:r>
              <a:rPr kumimoji="1" lang="en-US" altLang="ja-JP">
                <a:solidFill>
                  <a:srgbClr val="000000"/>
                </a:solidFill>
                <a:ea typeface="HG丸ｺﾞｼｯｸM-PRO" pitchFamily="49" charset="-128"/>
              </a:rPr>
              <a:t>step 1: Convert the chromosome’s genotype to its phenotype, </a:t>
            </a:r>
            <a:r>
              <a:rPr kumimoji="1" lang="en-US" altLang="ja-JP" i="1">
                <a:solidFill>
                  <a:srgbClr val="000000"/>
                </a:solidFill>
                <a:ea typeface="HG丸ｺﾞｼｯｸM-PRO" pitchFamily="49" charset="-128"/>
              </a:rPr>
              <a:t>i.e.</a:t>
            </a:r>
            <a:r>
              <a:rPr kumimoji="1" lang="en-US" altLang="ja-JP">
                <a:solidFill>
                  <a:srgbClr val="000000"/>
                </a:solidFill>
                <a:ea typeface="HG丸ｺﾞｼｯｸM-PRO" pitchFamily="49" charset="-128"/>
              </a:rPr>
              <a:t>, convert binary string into relative real values </a:t>
            </a:r>
            <a:r>
              <a:rPr kumimoji="1" lang="en-US" altLang="ja-JP" b="1" i="1">
                <a:solidFill>
                  <a:srgbClr val="000000"/>
                </a:solidFill>
                <a:ea typeface="HG丸ｺﾞｼｯｸM-PRO" pitchFamily="49" charset="-128"/>
              </a:rPr>
              <a:t>x</a:t>
            </a:r>
            <a:r>
              <a:rPr kumimoji="1" lang="en-US" altLang="ja-JP" i="1" baseline="-25000">
                <a:solidFill>
                  <a:srgbClr val="000000"/>
                </a:solidFill>
                <a:ea typeface="HG丸ｺﾞｼｯｸM-PRO" pitchFamily="49" charset="-128"/>
              </a:rPr>
              <a:t>k</a:t>
            </a:r>
            <a:r>
              <a:rPr kumimoji="1" lang="en-US" altLang="ja-JP" baseline="30000">
                <a:solidFill>
                  <a:srgbClr val="000000"/>
                </a:solidFill>
                <a:ea typeface="HG丸ｺﾞｼｯｸM-PRO" pitchFamily="49" charset="-128"/>
              </a:rPr>
              <a:t> </a:t>
            </a:r>
            <a:r>
              <a:rPr kumimoji="1" lang="en-US" altLang="ja-JP">
                <a:solidFill>
                  <a:srgbClr val="000000"/>
                </a:solidFill>
                <a:ea typeface="HG丸ｺﾞｼｯｸM-PRO" pitchFamily="49" charset="-128"/>
              </a:rPr>
              <a:t>=(</a:t>
            </a:r>
            <a:r>
              <a:rPr kumimoji="1" lang="en-US" altLang="ja-JP" i="1">
                <a:solidFill>
                  <a:srgbClr val="000000"/>
                </a:solidFill>
                <a:ea typeface="HG丸ｺﾞｼｯｸM-PRO" pitchFamily="49" charset="-128"/>
              </a:rPr>
              <a:t>x</a:t>
            </a:r>
            <a:r>
              <a:rPr kumimoji="1" lang="en-US" altLang="ja-JP" i="1" baseline="-25000">
                <a:solidFill>
                  <a:srgbClr val="000000"/>
                </a:solidFill>
                <a:ea typeface="HG丸ｺﾞｼｯｸM-PRO" pitchFamily="49" charset="-128"/>
              </a:rPr>
              <a:t>k</a:t>
            </a:r>
            <a:r>
              <a:rPr kumimoji="1" lang="en-US" altLang="ja-JP" baseline="-25000">
                <a:solidFill>
                  <a:srgbClr val="000000"/>
                </a:solidFill>
                <a:ea typeface="HG丸ｺﾞｼｯｸM-PRO" pitchFamily="49" charset="-128"/>
              </a:rPr>
              <a:t>1</a:t>
            </a:r>
            <a:r>
              <a:rPr kumimoji="1" lang="en-US" altLang="ja-JP">
                <a:solidFill>
                  <a:srgbClr val="000000"/>
                </a:solidFill>
                <a:ea typeface="HG丸ｺﾞｼｯｸM-PRO" pitchFamily="49" charset="-128"/>
              </a:rPr>
              <a:t>, </a:t>
            </a:r>
            <a:r>
              <a:rPr kumimoji="1" lang="en-US" altLang="ja-JP" i="1">
                <a:solidFill>
                  <a:srgbClr val="000000"/>
                </a:solidFill>
                <a:ea typeface="HG丸ｺﾞｼｯｸM-PRO" pitchFamily="49" charset="-128"/>
              </a:rPr>
              <a:t>x</a:t>
            </a:r>
            <a:r>
              <a:rPr kumimoji="1" lang="en-US" altLang="ja-JP" i="1" baseline="-25000">
                <a:solidFill>
                  <a:srgbClr val="000000"/>
                </a:solidFill>
                <a:ea typeface="HG丸ｺﾞｼｯｸM-PRO" pitchFamily="49" charset="-128"/>
              </a:rPr>
              <a:t>k</a:t>
            </a:r>
            <a:r>
              <a:rPr kumimoji="1" lang="en-US" altLang="ja-JP" baseline="-25000">
                <a:solidFill>
                  <a:srgbClr val="000000"/>
                </a:solidFill>
                <a:ea typeface="HG丸ｺﾞｼｯｸM-PRO" pitchFamily="49" charset="-128"/>
              </a:rPr>
              <a:t>2</a:t>
            </a:r>
            <a:r>
              <a:rPr kumimoji="1" lang="en-US" altLang="ja-JP">
                <a:solidFill>
                  <a:srgbClr val="000000"/>
                </a:solidFill>
                <a:ea typeface="HG丸ｺﾞｼｯｸM-PRO" pitchFamily="49" charset="-128"/>
              </a:rPr>
              <a:t>),   </a:t>
            </a:r>
            <a:r>
              <a:rPr kumimoji="1" lang="en-US" altLang="ja-JP" i="1">
                <a:solidFill>
                  <a:srgbClr val="000000"/>
                </a:solidFill>
                <a:ea typeface="HG丸ｺﾞｼｯｸM-PRO" pitchFamily="49" charset="-128"/>
              </a:rPr>
              <a:t>k </a:t>
            </a:r>
            <a:r>
              <a:rPr kumimoji="1" lang="en-US" altLang="ja-JP">
                <a:solidFill>
                  <a:srgbClr val="000000"/>
                </a:solidFill>
                <a:ea typeface="HG丸ｺﾞｼｯｸM-PRO" pitchFamily="49" charset="-128"/>
              </a:rPr>
              <a:t>= 1,2, …, </a:t>
            </a:r>
            <a:r>
              <a:rPr kumimoji="1" lang="en-US" altLang="ja-JP" i="1">
                <a:solidFill>
                  <a:srgbClr val="000000"/>
                </a:solidFill>
                <a:ea typeface="HG丸ｺﾞｼｯｸM-PRO" pitchFamily="49" charset="-128"/>
              </a:rPr>
              <a:t>popSize</a:t>
            </a:r>
            <a:r>
              <a:rPr kumimoji="1" lang="en-US" altLang="ja-JP">
                <a:solidFill>
                  <a:srgbClr val="000000"/>
                </a:solidFill>
                <a:ea typeface="HG丸ｺﾞｼｯｸM-PRO" pitchFamily="49" charset="-128"/>
              </a:rPr>
              <a:t>.</a:t>
            </a:r>
          </a:p>
        </p:txBody>
      </p:sp>
      <p:sp>
        <p:nvSpPr>
          <p:cNvPr id="49158" name="Rectangle 6"/>
          <p:cNvSpPr>
            <a:spLocks noChangeArrowheads="1"/>
          </p:cNvSpPr>
          <p:nvPr/>
        </p:nvSpPr>
        <p:spPr bwMode="auto">
          <a:xfrm>
            <a:off x="782638" y="2678113"/>
            <a:ext cx="6711950" cy="274637"/>
          </a:xfrm>
          <a:prstGeom prst="rect">
            <a:avLst/>
          </a:prstGeom>
          <a:noFill/>
          <a:ln w="9525">
            <a:noFill/>
            <a:miter lim="800000"/>
            <a:headEnd/>
            <a:tailEnd/>
          </a:ln>
        </p:spPr>
        <p:txBody>
          <a:bodyPr wrap="none" lIns="0" tIns="0" rIns="0" bIns="0">
            <a:spAutoFit/>
          </a:bodyPr>
          <a:lstStyle/>
          <a:p>
            <a:pPr defTabSz="835025" eaLnBrk="0" hangingPunct="0"/>
            <a:r>
              <a:rPr kumimoji="1" lang="en-US" altLang="ja-JP">
                <a:solidFill>
                  <a:srgbClr val="000000"/>
                </a:solidFill>
                <a:ea typeface="HG丸ｺﾞｼｯｸM-PRO" pitchFamily="49" charset="-128"/>
              </a:rPr>
              <a:t>step 2: Evaluate the objective function </a:t>
            </a:r>
            <a:r>
              <a:rPr kumimoji="1" lang="en-US" altLang="ja-JP" i="1">
                <a:solidFill>
                  <a:srgbClr val="000000"/>
                </a:solidFill>
                <a:ea typeface="HG丸ｺﾞｼｯｸM-PRO" pitchFamily="49" charset="-128"/>
              </a:rPr>
              <a:t>f </a:t>
            </a:r>
            <a:r>
              <a:rPr kumimoji="1" lang="en-US" altLang="ja-JP">
                <a:solidFill>
                  <a:srgbClr val="000000"/>
                </a:solidFill>
                <a:ea typeface="HG丸ｺﾞｼｯｸM-PRO" pitchFamily="49" charset="-128"/>
              </a:rPr>
              <a:t>(</a:t>
            </a:r>
            <a:r>
              <a:rPr kumimoji="1" lang="en-US" altLang="ja-JP" b="1" i="1">
                <a:solidFill>
                  <a:srgbClr val="000000"/>
                </a:solidFill>
                <a:ea typeface="HG丸ｺﾞｼｯｸM-PRO" pitchFamily="49" charset="-128"/>
              </a:rPr>
              <a:t>x</a:t>
            </a:r>
            <a:r>
              <a:rPr kumimoji="1" lang="en-US" altLang="ja-JP" i="1" baseline="-25000">
                <a:solidFill>
                  <a:srgbClr val="000000"/>
                </a:solidFill>
                <a:ea typeface="HG丸ｺﾞｼｯｸM-PRO" pitchFamily="49" charset="-128"/>
              </a:rPr>
              <a:t>k</a:t>
            </a:r>
            <a:r>
              <a:rPr kumimoji="1" lang="en-US" altLang="ja-JP">
                <a:solidFill>
                  <a:srgbClr val="000000"/>
                </a:solidFill>
                <a:ea typeface="HG丸ｺﾞｼｯｸM-PRO" pitchFamily="49" charset="-128"/>
              </a:rPr>
              <a:t>),   </a:t>
            </a:r>
            <a:r>
              <a:rPr kumimoji="1" lang="en-US" altLang="ja-JP" i="1">
                <a:solidFill>
                  <a:srgbClr val="000000"/>
                </a:solidFill>
                <a:ea typeface="HG丸ｺﾞｼｯｸM-PRO" pitchFamily="49" charset="-128"/>
              </a:rPr>
              <a:t>k </a:t>
            </a:r>
            <a:r>
              <a:rPr kumimoji="1" lang="en-US" altLang="ja-JP">
                <a:solidFill>
                  <a:srgbClr val="000000"/>
                </a:solidFill>
                <a:ea typeface="HG丸ｺﾞｼｯｸM-PRO" pitchFamily="49" charset="-128"/>
              </a:rPr>
              <a:t>= 1,2, …, </a:t>
            </a:r>
            <a:r>
              <a:rPr kumimoji="1" lang="en-US" altLang="ja-JP" i="1">
                <a:solidFill>
                  <a:srgbClr val="000000"/>
                </a:solidFill>
                <a:ea typeface="HG丸ｺﾞｼｯｸM-PRO" pitchFamily="49" charset="-128"/>
              </a:rPr>
              <a:t>popSize</a:t>
            </a:r>
            <a:r>
              <a:rPr kumimoji="1" lang="en-US" altLang="ja-JP">
                <a:solidFill>
                  <a:srgbClr val="000000"/>
                </a:solidFill>
                <a:ea typeface="HG丸ｺﾞｼｯｸM-PRO" pitchFamily="49" charset="-128"/>
              </a:rPr>
              <a:t>.</a:t>
            </a:r>
          </a:p>
        </p:txBody>
      </p:sp>
      <p:sp>
        <p:nvSpPr>
          <p:cNvPr id="49159" name="Rectangle 7"/>
          <p:cNvSpPr>
            <a:spLocks noChangeArrowheads="1"/>
          </p:cNvSpPr>
          <p:nvPr/>
        </p:nvSpPr>
        <p:spPr bwMode="auto">
          <a:xfrm>
            <a:off x="782638" y="3059113"/>
            <a:ext cx="8208962" cy="823912"/>
          </a:xfrm>
          <a:prstGeom prst="rect">
            <a:avLst/>
          </a:prstGeom>
          <a:noFill/>
          <a:ln w="9525">
            <a:noFill/>
            <a:miter lim="800000"/>
            <a:headEnd/>
            <a:tailEnd/>
          </a:ln>
        </p:spPr>
        <p:txBody>
          <a:bodyPr lIns="0" tIns="0" rIns="0" bIns="0">
            <a:spAutoFit/>
          </a:bodyPr>
          <a:lstStyle/>
          <a:p>
            <a:pPr marL="809625" indent="-809625" defTabSz="835025" eaLnBrk="0" hangingPunct="0"/>
            <a:r>
              <a:rPr kumimoji="1" lang="en-US" altLang="ja-JP">
                <a:solidFill>
                  <a:srgbClr val="000000"/>
                </a:solidFill>
                <a:ea typeface="HG丸ｺﾞｼｯｸM-PRO" pitchFamily="49" charset="-128"/>
              </a:rPr>
              <a:t>step 3: Convert the value of objective function into fitness. For the maximization problem, the fitness is simply equal to the value of objective function:</a:t>
            </a:r>
          </a:p>
          <a:p>
            <a:pPr marL="809625" indent="-809625" algn="ctr" defTabSz="835025" eaLnBrk="0" hangingPunct="0"/>
            <a:r>
              <a:rPr kumimoji="1" lang="en-US" altLang="ja-JP" i="1">
                <a:solidFill>
                  <a:srgbClr val="000000"/>
                </a:solidFill>
                <a:ea typeface="HG丸ｺﾞｼｯｸM-PRO" pitchFamily="49" charset="-128"/>
              </a:rPr>
              <a:t>eval</a:t>
            </a:r>
            <a:r>
              <a:rPr kumimoji="1" lang="en-US" altLang="ja-JP">
                <a:solidFill>
                  <a:srgbClr val="000000"/>
                </a:solidFill>
                <a:ea typeface="HG丸ｺﾞｼｯｸM-PRO" pitchFamily="49" charset="-128"/>
              </a:rPr>
              <a:t>(</a:t>
            </a:r>
            <a:r>
              <a:rPr kumimoji="1" lang="en-US" altLang="ja-JP" b="1" i="1">
                <a:solidFill>
                  <a:srgbClr val="000000"/>
                </a:solidFill>
                <a:ea typeface="HG丸ｺﾞｼｯｸM-PRO" pitchFamily="49" charset="-128"/>
              </a:rPr>
              <a:t>v</a:t>
            </a:r>
            <a:r>
              <a:rPr kumimoji="1" lang="en-US" altLang="ja-JP" i="1" baseline="-25000">
                <a:solidFill>
                  <a:srgbClr val="000000"/>
                </a:solidFill>
                <a:ea typeface="HG丸ｺﾞｼｯｸM-PRO" pitchFamily="49" charset="-128"/>
              </a:rPr>
              <a:t>k</a:t>
            </a:r>
            <a:r>
              <a:rPr kumimoji="1" lang="en-US" altLang="ja-JP">
                <a:solidFill>
                  <a:srgbClr val="000000"/>
                </a:solidFill>
                <a:ea typeface="HG丸ｺﾞｼｯｸM-PRO" pitchFamily="49" charset="-128"/>
              </a:rPr>
              <a:t>) = </a:t>
            </a:r>
            <a:r>
              <a:rPr kumimoji="1" lang="en-US" altLang="ja-JP" i="1">
                <a:solidFill>
                  <a:srgbClr val="000000"/>
                </a:solidFill>
                <a:ea typeface="HG丸ｺﾞｼｯｸM-PRO" pitchFamily="49" charset="-128"/>
              </a:rPr>
              <a:t>f </a:t>
            </a:r>
            <a:r>
              <a:rPr kumimoji="1" lang="en-US" altLang="ja-JP">
                <a:solidFill>
                  <a:srgbClr val="000000"/>
                </a:solidFill>
                <a:ea typeface="HG丸ｺﾞｼｯｸM-PRO" pitchFamily="49" charset="-128"/>
              </a:rPr>
              <a:t>(</a:t>
            </a:r>
            <a:r>
              <a:rPr kumimoji="1" lang="en-US" altLang="ja-JP" i="1">
                <a:solidFill>
                  <a:srgbClr val="000000"/>
                </a:solidFill>
                <a:ea typeface="HG丸ｺﾞｼｯｸM-PRO" pitchFamily="49" charset="-128"/>
              </a:rPr>
              <a:t>x</a:t>
            </a:r>
            <a:r>
              <a:rPr kumimoji="1" lang="en-US" altLang="ja-JP" i="1" baseline="-25000">
                <a:solidFill>
                  <a:srgbClr val="000000"/>
                </a:solidFill>
                <a:ea typeface="HG丸ｺﾞｼｯｸM-PRO" pitchFamily="49" charset="-128"/>
              </a:rPr>
              <a:t>k</a:t>
            </a:r>
            <a:r>
              <a:rPr kumimoji="1" lang="en-US" altLang="ja-JP">
                <a:solidFill>
                  <a:srgbClr val="000000"/>
                </a:solidFill>
                <a:ea typeface="HG丸ｺﾞｼｯｸM-PRO" pitchFamily="49" charset="-128"/>
              </a:rPr>
              <a:t>),   </a:t>
            </a:r>
            <a:r>
              <a:rPr kumimoji="1" lang="en-US" altLang="ja-JP" i="1">
                <a:solidFill>
                  <a:srgbClr val="000000"/>
                </a:solidFill>
                <a:ea typeface="HG丸ｺﾞｼｯｸM-PRO" pitchFamily="49" charset="-128"/>
              </a:rPr>
              <a:t>k </a:t>
            </a:r>
            <a:r>
              <a:rPr kumimoji="1" lang="en-US" altLang="ja-JP">
                <a:solidFill>
                  <a:srgbClr val="000000"/>
                </a:solidFill>
                <a:ea typeface="HG丸ｺﾞｼｯｸM-PRO" pitchFamily="49" charset="-128"/>
              </a:rPr>
              <a:t>= 1,2, …, </a:t>
            </a:r>
            <a:r>
              <a:rPr kumimoji="1" lang="en-US" altLang="ja-JP" i="1">
                <a:solidFill>
                  <a:srgbClr val="000000"/>
                </a:solidFill>
                <a:ea typeface="HG丸ｺﾞｼｯｸM-PRO" pitchFamily="49" charset="-128"/>
              </a:rPr>
              <a:t>popSize</a:t>
            </a:r>
            <a:r>
              <a:rPr kumimoji="1" lang="en-US" altLang="ja-JP">
                <a:solidFill>
                  <a:srgbClr val="000000"/>
                </a:solidFill>
                <a:ea typeface="HG丸ｺﾞｼｯｸM-PRO" pitchFamily="49" charset="-128"/>
              </a:rPr>
              <a:t>.</a:t>
            </a:r>
          </a:p>
        </p:txBody>
      </p:sp>
      <p:sp>
        <p:nvSpPr>
          <p:cNvPr id="3081" name="Text Box 8"/>
          <p:cNvSpPr txBox="1">
            <a:spLocks noChangeArrowheads="1"/>
          </p:cNvSpPr>
          <p:nvPr/>
        </p:nvSpPr>
        <p:spPr bwMode="auto">
          <a:xfrm>
            <a:off x="684213" y="1628775"/>
            <a:ext cx="2495550" cy="366713"/>
          </a:xfrm>
          <a:prstGeom prst="rect">
            <a:avLst/>
          </a:prstGeom>
          <a:noFill/>
          <a:ln w="9525">
            <a:noFill/>
            <a:miter lim="800000"/>
            <a:headEnd/>
            <a:tailEnd/>
          </a:ln>
        </p:spPr>
        <p:txBody>
          <a:bodyPr wrap="none">
            <a:spAutoFit/>
          </a:bodyPr>
          <a:lstStyle/>
          <a:p>
            <a:r>
              <a:rPr kumimoji="1" lang="en-US" altLang="ja-JP" b="1">
                <a:ea typeface="ＭＳ Ｐゴシック" pitchFamily="34" charset="-128"/>
              </a:rPr>
              <a:t>procedure</a:t>
            </a:r>
            <a:r>
              <a:rPr kumimoji="1" lang="en-US" altLang="ja-JP">
                <a:ea typeface="ＭＳ Ｐゴシック" pitchFamily="34" charset="-128"/>
              </a:rPr>
              <a:t>: Evaluation</a:t>
            </a:r>
          </a:p>
        </p:txBody>
      </p:sp>
      <p:graphicFrame>
        <p:nvGraphicFramePr>
          <p:cNvPr id="49161" name="Object 9"/>
          <p:cNvGraphicFramePr>
            <a:graphicFrameLocks noChangeAspect="1"/>
          </p:cNvGraphicFramePr>
          <p:nvPr/>
        </p:nvGraphicFramePr>
        <p:xfrm>
          <a:off x="2430463" y="4149725"/>
          <a:ext cx="4402137" cy="747713"/>
        </p:xfrm>
        <a:graphic>
          <a:graphicData uri="http://schemas.openxmlformats.org/presentationml/2006/ole">
            <p:oleObj spid="_x0000_s3074" name="数式" r:id="rId3" imgW="2692080" imgH="457200" progId="Equation.3">
              <p:embed/>
            </p:oleObj>
          </a:graphicData>
        </a:graphic>
      </p:graphicFrame>
      <p:sp>
        <p:nvSpPr>
          <p:cNvPr id="49162" name="Rectangle 10"/>
          <p:cNvSpPr>
            <a:spLocks noChangeArrowheads="1"/>
          </p:cNvSpPr>
          <p:nvPr/>
        </p:nvSpPr>
        <p:spPr bwMode="auto">
          <a:xfrm>
            <a:off x="2411413" y="4941888"/>
            <a:ext cx="4519612" cy="366712"/>
          </a:xfrm>
          <a:prstGeom prst="rect">
            <a:avLst/>
          </a:prstGeom>
          <a:noFill/>
          <a:ln w="9525">
            <a:noFill/>
            <a:miter lim="800000"/>
            <a:headEnd/>
            <a:tailEnd/>
          </a:ln>
        </p:spPr>
        <p:txBody>
          <a:bodyPr wrap="none">
            <a:spAutoFit/>
          </a:bodyPr>
          <a:lstStyle/>
          <a:p>
            <a:r>
              <a:rPr kumimoji="1" lang="en-US" altLang="ja-JP" i="1">
                <a:latin typeface="Times New Roman" pitchFamily="18" charset="0"/>
                <a:ea typeface="ＭＳ Ｐゴシック" pitchFamily="34" charset="-128"/>
              </a:rPr>
              <a:t>f </a:t>
            </a:r>
            <a:r>
              <a:rPr kumimoji="1" lang="en-US" altLang="ja-JP">
                <a:latin typeface="Times New Roman" pitchFamily="18" charset="0"/>
                <a:ea typeface="ＭＳ Ｐゴシック" pitchFamily="34" charset="-128"/>
              </a:rPr>
              <a:t>(</a:t>
            </a:r>
            <a:r>
              <a:rPr kumimoji="1" lang="en-US" altLang="ja-JP" i="1">
                <a:latin typeface="Times New Roman" pitchFamily="18" charset="0"/>
                <a:ea typeface="ＭＳ Ｐゴシック" pitchFamily="34" charset="-128"/>
              </a:rPr>
              <a:t>x</a:t>
            </a:r>
            <a:r>
              <a:rPr kumimoji="1" lang="en-US" altLang="ja-JP" baseline="-25000">
                <a:latin typeface="Times New Roman" pitchFamily="18" charset="0"/>
                <a:ea typeface="ＭＳ Ｐゴシック" pitchFamily="34" charset="-128"/>
              </a:rPr>
              <a:t>1</a:t>
            </a:r>
            <a:r>
              <a:rPr kumimoji="1" lang="en-US" altLang="ja-JP">
                <a:latin typeface="Times New Roman" pitchFamily="18" charset="0"/>
                <a:ea typeface="ＭＳ Ｐゴシック" pitchFamily="34" charset="-128"/>
              </a:rPr>
              <a:t>, </a:t>
            </a:r>
            <a:r>
              <a:rPr kumimoji="1" lang="en-US" altLang="ja-JP" i="1">
                <a:latin typeface="Times New Roman" pitchFamily="18" charset="0"/>
                <a:ea typeface="ＭＳ Ｐゴシック" pitchFamily="34" charset="-128"/>
              </a:rPr>
              <a:t>x</a:t>
            </a:r>
            <a:r>
              <a:rPr kumimoji="1" lang="en-US" altLang="ja-JP" baseline="-25000">
                <a:latin typeface="Times New Roman" pitchFamily="18" charset="0"/>
                <a:ea typeface="ＭＳ Ｐゴシック" pitchFamily="34" charset="-128"/>
              </a:rPr>
              <a:t>2</a:t>
            </a:r>
            <a:r>
              <a:rPr kumimoji="1" lang="en-US" altLang="ja-JP">
                <a:latin typeface="Times New Roman" pitchFamily="18" charset="0"/>
                <a:ea typeface="ＭＳ Ｐゴシック" pitchFamily="34" charset="-128"/>
              </a:rPr>
              <a:t>) = 21.5 + </a:t>
            </a:r>
            <a:r>
              <a:rPr kumimoji="1" lang="en-US" altLang="ja-JP" i="1">
                <a:latin typeface="Times New Roman" pitchFamily="18" charset="0"/>
                <a:ea typeface="ＭＳ Ｐゴシック" pitchFamily="34" charset="-128"/>
              </a:rPr>
              <a:t>x</a:t>
            </a:r>
            <a:r>
              <a:rPr kumimoji="1" lang="en-US" altLang="ja-JP" baseline="-25000">
                <a:latin typeface="Times New Roman" pitchFamily="18" charset="0"/>
                <a:ea typeface="ＭＳ Ｐゴシック" pitchFamily="34" charset="-128"/>
              </a:rPr>
              <a:t>1</a:t>
            </a:r>
            <a:r>
              <a:rPr kumimoji="1" lang="en-US" altLang="ja-JP">
                <a:latin typeface="Times New Roman" pitchFamily="18" charset="0"/>
                <a:ea typeface="ＭＳ Ｐゴシック" pitchFamily="34" charset="-128"/>
              </a:rPr>
              <a:t>·sin(4</a:t>
            </a:r>
            <a:r>
              <a:rPr kumimoji="1" lang="el-GR" altLang="ja-JP" i="1">
                <a:latin typeface="Times New Roman" pitchFamily="18" charset="0"/>
                <a:ea typeface="ＭＳ Ｐゴシック" pitchFamily="34" charset="-128"/>
                <a:cs typeface="Times New Roman" pitchFamily="18" charset="0"/>
              </a:rPr>
              <a:t>π</a:t>
            </a:r>
            <a:r>
              <a:rPr kumimoji="1" lang="en-US" altLang="ja-JP">
                <a:latin typeface="Times New Roman" pitchFamily="18" charset="0"/>
                <a:ea typeface="ＭＳ Ｐゴシック" pitchFamily="34" charset="-128"/>
              </a:rPr>
              <a:t> </a:t>
            </a:r>
            <a:r>
              <a:rPr kumimoji="1" lang="en-US" altLang="ja-JP" i="1">
                <a:latin typeface="Times New Roman" pitchFamily="18" charset="0"/>
                <a:ea typeface="ＭＳ Ｐゴシック" pitchFamily="34" charset="-128"/>
              </a:rPr>
              <a:t>x</a:t>
            </a:r>
            <a:r>
              <a:rPr kumimoji="1" lang="en-US" altLang="ja-JP" baseline="-25000">
                <a:latin typeface="Times New Roman" pitchFamily="18" charset="0"/>
                <a:ea typeface="ＭＳ Ｐゴシック" pitchFamily="34" charset="-128"/>
              </a:rPr>
              <a:t>1</a:t>
            </a:r>
            <a:r>
              <a:rPr kumimoji="1" lang="en-US" altLang="ja-JP">
                <a:latin typeface="Times New Roman" pitchFamily="18" charset="0"/>
                <a:ea typeface="ＭＳ Ｐゴシック" pitchFamily="34" charset="-128"/>
              </a:rPr>
              <a:t>) + </a:t>
            </a:r>
            <a:r>
              <a:rPr kumimoji="1" lang="en-US" altLang="ja-JP" i="1">
                <a:latin typeface="Times New Roman" pitchFamily="18" charset="0"/>
                <a:ea typeface="ＭＳ Ｐゴシック" pitchFamily="34" charset="-128"/>
              </a:rPr>
              <a:t>x</a:t>
            </a:r>
            <a:r>
              <a:rPr kumimoji="1" lang="en-US" altLang="ja-JP">
                <a:latin typeface="Times New Roman" pitchFamily="18" charset="0"/>
                <a:ea typeface="ＭＳ Ｐゴシック" pitchFamily="34" charset="-128"/>
              </a:rPr>
              <a:t>2·sin(20</a:t>
            </a:r>
            <a:r>
              <a:rPr kumimoji="1" lang="el-GR" altLang="ja-JP" i="1">
                <a:latin typeface="Times New Roman" pitchFamily="18" charset="0"/>
                <a:ea typeface="ＭＳ Ｐゴシック" pitchFamily="34" charset="-128"/>
              </a:rPr>
              <a:t>π</a:t>
            </a:r>
            <a:r>
              <a:rPr kumimoji="1" lang="en-US" altLang="ja-JP">
                <a:latin typeface="Times New Roman" pitchFamily="18" charset="0"/>
                <a:ea typeface="ＭＳ Ｐゴシック" pitchFamily="34" charset="-128"/>
              </a:rPr>
              <a:t> </a:t>
            </a:r>
            <a:r>
              <a:rPr kumimoji="1" lang="en-US" altLang="ja-JP" i="1">
                <a:latin typeface="Times New Roman" pitchFamily="18" charset="0"/>
                <a:ea typeface="ＭＳ Ｐゴシック" pitchFamily="34" charset="-128"/>
              </a:rPr>
              <a:t>x</a:t>
            </a:r>
            <a:r>
              <a:rPr kumimoji="1" lang="en-US" altLang="ja-JP" baseline="-25000">
                <a:latin typeface="Times New Roman" pitchFamily="18" charset="0"/>
                <a:ea typeface="ＭＳ Ｐゴシック" pitchFamily="34" charset="-128"/>
              </a:rPr>
              <a:t>2</a:t>
            </a:r>
            <a:r>
              <a:rPr kumimoji="1" lang="en-US" altLang="ja-JP">
                <a:latin typeface="Times New Roman" pitchFamily="18" charset="0"/>
                <a:ea typeface="ＭＳ Ｐゴシック" pitchFamily="34" charset="-128"/>
              </a:rPr>
              <a:t>)</a:t>
            </a:r>
          </a:p>
        </p:txBody>
      </p:sp>
      <p:sp>
        <p:nvSpPr>
          <p:cNvPr id="49163" name="Text Box 11"/>
          <p:cNvSpPr txBox="1">
            <a:spLocks noChangeArrowheads="1"/>
          </p:cNvSpPr>
          <p:nvPr/>
        </p:nvSpPr>
        <p:spPr bwMode="auto">
          <a:xfrm>
            <a:off x="2417763" y="5942013"/>
            <a:ext cx="4498975" cy="366712"/>
          </a:xfrm>
          <a:prstGeom prst="rect">
            <a:avLst/>
          </a:prstGeom>
          <a:noFill/>
          <a:ln w="9525">
            <a:noFill/>
            <a:miter lim="800000"/>
            <a:headEnd/>
            <a:tailEnd/>
          </a:ln>
        </p:spPr>
        <p:txBody>
          <a:bodyPr wrap="none">
            <a:spAutoFit/>
          </a:bodyPr>
          <a:lstStyle/>
          <a:p>
            <a:r>
              <a:rPr kumimoji="1" lang="en-US" altLang="ja-JP" i="1">
                <a:latin typeface="Times New Roman" pitchFamily="18" charset="0"/>
                <a:ea typeface="ＭＳ Ｐゴシック" pitchFamily="34" charset="-128"/>
              </a:rPr>
              <a:t>eval</a:t>
            </a:r>
            <a:r>
              <a:rPr kumimoji="1" lang="en-US" altLang="ja-JP">
                <a:latin typeface="Times New Roman" pitchFamily="18" charset="0"/>
                <a:ea typeface="ＭＳ Ｐゴシック" pitchFamily="34" charset="-128"/>
              </a:rPr>
              <a:t>(</a:t>
            </a:r>
            <a:r>
              <a:rPr kumimoji="1" lang="en-US" altLang="ja-JP" b="1" i="1">
                <a:latin typeface="Times New Roman" pitchFamily="18" charset="0"/>
                <a:ea typeface="ＭＳ Ｐゴシック" pitchFamily="34" charset="-128"/>
              </a:rPr>
              <a:t>v</a:t>
            </a:r>
            <a:r>
              <a:rPr kumimoji="1" lang="en-US" altLang="ja-JP" baseline="-25000">
                <a:latin typeface="Times New Roman" pitchFamily="18" charset="0"/>
                <a:ea typeface="ＭＳ Ｐゴシック" pitchFamily="34" charset="-128"/>
              </a:rPr>
              <a:t>1</a:t>
            </a:r>
            <a:r>
              <a:rPr kumimoji="1" lang="en-US" altLang="ja-JP">
                <a:latin typeface="Times New Roman" pitchFamily="18" charset="0"/>
                <a:ea typeface="ＭＳ Ｐゴシック" pitchFamily="34" charset="-128"/>
              </a:rPr>
              <a:t>)</a:t>
            </a:r>
            <a:r>
              <a:rPr kumimoji="1" lang="en-US" altLang="ja-JP" i="1">
                <a:latin typeface="Times New Roman" pitchFamily="18" charset="0"/>
                <a:ea typeface="ＭＳ Ｐゴシック" pitchFamily="34" charset="-128"/>
              </a:rPr>
              <a:t> = f </a:t>
            </a:r>
            <a:r>
              <a:rPr kumimoji="1" lang="en-US" altLang="ja-JP">
                <a:latin typeface="Times New Roman" pitchFamily="18" charset="0"/>
                <a:ea typeface="ＭＳ Ｐゴシック" pitchFamily="34" charset="-128"/>
              </a:rPr>
              <a:t>(-2.687969, 5.361653) =19.805119</a:t>
            </a:r>
          </a:p>
        </p:txBody>
      </p:sp>
      <p:sp>
        <p:nvSpPr>
          <p:cNvPr id="49164" name="AutoShape 12"/>
          <p:cNvSpPr>
            <a:spLocks noChangeArrowheads="1"/>
          </p:cNvSpPr>
          <p:nvPr/>
        </p:nvSpPr>
        <p:spPr bwMode="auto">
          <a:xfrm rot="5400000">
            <a:off x="4406106" y="5201444"/>
            <a:ext cx="454025" cy="865188"/>
          </a:xfrm>
          <a:prstGeom prst="rightArrow">
            <a:avLst>
              <a:gd name="adj1" fmla="val 57620"/>
              <a:gd name="adj2" fmla="val 45088"/>
            </a:avLst>
          </a:prstGeom>
          <a:gradFill rotWithShape="1">
            <a:gsLst>
              <a:gs pos="0">
                <a:srgbClr val="0000CC"/>
              </a:gs>
              <a:gs pos="50000">
                <a:srgbClr val="FFFFFF"/>
              </a:gs>
              <a:gs pos="100000">
                <a:srgbClr val="0000CC"/>
              </a:gs>
            </a:gsLst>
            <a:lin ang="5400000" scaled="1"/>
          </a:gradFill>
          <a:ln w="9525">
            <a:solidFill>
              <a:srgbClr val="000000"/>
            </a:solidFill>
            <a:miter lim="800000"/>
            <a:headEnd/>
            <a:tailEnd/>
          </a:ln>
          <a:effectLst>
            <a:outerShdw dist="35921" dir="2700000" algn="ctr" rotWithShape="0">
              <a:schemeClr val="bg2"/>
            </a:outerShdw>
          </a:effectLst>
        </p:spPr>
        <p:txBody>
          <a:bodyPr wrap="none" anchor="ct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slide(fromBottom)">
                                      <p:cBhvr>
                                        <p:cTn id="7" dur="500"/>
                                        <p:tgtEl>
                                          <p:spTgt spid="4915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49157"/>
                                        </p:tgtEl>
                                        <p:attrNameLst>
                                          <p:attrName>style.visibility</p:attrName>
                                        </p:attrNameLst>
                                      </p:cBhvr>
                                      <p:to>
                                        <p:strVal val="visible"/>
                                      </p:to>
                                    </p:set>
                                    <p:animEffect transition="in" filter="slide(fromBottom)">
                                      <p:cBhvr>
                                        <p:cTn id="10" dur="500"/>
                                        <p:tgtEl>
                                          <p:spTgt spid="49157"/>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49158"/>
                                        </p:tgtEl>
                                        <p:attrNameLst>
                                          <p:attrName>style.visibility</p:attrName>
                                        </p:attrNameLst>
                                      </p:cBhvr>
                                      <p:to>
                                        <p:strVal val="visible"/>
                                      </p:to>
                                    </p:set>
                                    <p:animEffect transition="in" filter="slide(fromBottom)">
                                      <p:cBhvr>
                                        <p:cTn id="13" dur="500"/>
                                        <p:tgtEl>
                                          <p:spTgt spid="49158"/>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49159"/>
                                        </p:tgtEl>
                                        <p:attrNameLst>
                                          <p:attrName>style.visibility</p:attrName>
                                        </p:attrNameLst>
                                      </p:cBhvr>
                                      <p:to>
                                        <p:strVal val="visible"/>
                                      </p:to>
                                    </p:set>
                                    <p:animEffect transition="in" filter="slide(fromBottom)">
                                      <p:cBhvr>
                                        <p:cTn id="16" dur="500"/>
                                        <p:tgtEl>
                                          <p:spTgt spid="49159"/>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49161"/>
                                        </p:tgtEl>
                                        <p:attrNameLst>
                                          <p:attrName>style.visibility</p:attrName>
                                        </p:attrNameLst>
                                      </p:cBhvr>
                                      <p:to>
                                        <p:strVal val="visible"/>
                                      </p:to>
                                    </p:set>
                                    <p:animEffect transition="in" filter="slide(fromBottom)">
                                      <p:cBhvr>
                                        <p:cTn id="21" dur="500"/>
                                        <p:tgtEl>
                                          <p:spTgt spid="49161"/>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49162"/>
                                        </p:tgtEl>
                                        <p:attrNameLst>
                                          <p:attrName>style.visibility</p:attrName>
                                        </p:attrNameLst>
                                      </p:cBhvr>
                                      <p:to>
                                        <p:strVal val="visible"/>
                                      </p:to>
                                    </p:set>
                                    <p:animEffect transition="in" filter="slide(fromBottom)">
                                      <p:cBhvr>
                                        <p:cTn id="24" dur="500"/>
                                        <p:tgtEl>
                                          <p:spTgt spid="49162"/>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49163"/>
                                        </p:tgtEl>
                                        <p:attrNameLst>
                                          <p:attrName>style.visibility</p:attrName>
                                        </p:attrNameLst>
                                      </p:cBhvr>
                                      <p:to>
                                        <p:strVal val="visible"/>
                                      </p:to>
                                    </p:set>
                                    <p:animEffect transition="in" filter="slide(fromBottom)">
                                      <p:cBhvr>
                                        <p:cTn id="27" dur="500"/>
                                        <p:tgtEl>
                                          <p:spTgt spid="49163"/>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49164"/>
                                        </p:tgtEl>
                                        <p:attrNameLst>
                                          <p:attrName>style.visibility</p:attrName>
                                        </p:attrNameLst>
                                      </p:cBhvr>
                                      <p:to>
                                        <p:strVal val="visible"/>
                                      </p:to>
                                    </p:set>
                                    <p:animEffect transition="in" filter="slide(fromBottom)">
                                      <p:cBhvr>
                                        <p:cTn id="30" dur="500"/>
                                        <p:tgtEl>
                                          <p:spTgt spid="49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p:bldP spid="49157" grpId="0"/>
      <p:bldP spid="49158" grpId="0"/>
      <p:bldP spid="49159" grpId="0"/>
      <p:bldP spid="49162" grpId="0"/>
      <p:bldP spid="49163" grpId="0"/>
      <p:bldP spid="4916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152400"/>
            <a:ext cx="7924800" cy="1295400"/>
          </a:xfrm>
        </p:spPr>
        <p:txBody>
          <a:bodyPr/>
          <a:lstStyle/>
          <a:p>
            <a:pPr eaLnBrk="1" hangingPunct="1"/>
            <a:r>
              <a:rPr lang="en-US" smtClean="0"/>
              <a:t>Operators of Genetic Algorithms</a:t>
            </a:r>
          </a:p>
        </p:txBody>
      </p:sp>
      <p:sp>
        <p:nvSpPr>
          <p:cNvPr id="22531" name="Rectangle 3"/>
          <p:cNvSpPr>
            <a:spLocks noGrp="1" noChangeArrowheads="1"/>
          </p:cNvSpPr>
          <p:nvPr>
            <p:ph type="body" idx="1"/>
          </p:nvPr>
        </p:nvSpPr>
        <p:spPr>
          <a:xfrm>
            <a:off x="0" y="1600200"/>
            <a:ext cx="9144000" cy="3886200"/>
          </a:xfrm>
        </p:spPr>
        <p:txBody>
          <a:bodyPr/>
          <a:lstStyle/>
          <a:p>
            <a:pPr eaLnBrk="1" hangingPunct="1">
              <a:lnSpc>
                <a:spcPct val="90000"/>
              </a:lnSpc>
              <a:buFont typeface="Wingdings" pitchFamily="2" charset="2"/>
              <a:buChar char="q"/>
            </a:pPr>
            <a:r>
              <a:rPr lang="en-US" sz="2000" smtClean="0">
                <a:latin typeface="Times New Roman" pitchFamily="18" charset="0"/>
              </a:rPr>
              <a:t>Genetic Algorithms are </a:t>
            </a:r>
            <a:r>
              <a:rPr lang="en-US" sz="2000" i="1" smtClean="0">
                <a:solidFill>
                  <a:schemeClr val="hlink"/>
                </a:solidFill>
                <a:latin typeface="Times New Roman" pitchFamily="18" charset="0"/>
              </a:rPr>
              <a:t>search</a:t>
            </a:r>
            <a:r>
              <a:rPr lang="en-US" sz="2000" smtClean="0">
                <a:latin typeface="Times New Roman" pitchFamily="18" charset="0"/>
              </a:rPr>
              <a:t> and </a:t>
            </a:r>
            <a:r>
              <a:rPr lang="en-US" sz="2000" i="1" smtClean="0">
                <a:solidFill>
                  <a:schemeClr val="hlink"/>
                </a:solidFill>
                <a:latin typeface="Times New Roman" pitchFamily="18" charset="0"/>
              </a:rPr>
              <a:t>optimization</a:t>
            </a:r>
            <a:r>
              <a:rPr lang="en-US" sz="2000" smtClean="0">
                <a:latin typeface="Times New Roman" pitchFamily="18" charset="0"/>
              </a:rPr>
              <a:t> techniques based on Darwin’s Principle of </a:t>
            </a:r>
            <a:r>
              <a:rPr lang="en-US" sz="2000" i="1" smtClean="0">
                <a:solidFill>
                  <a:schemeClr val="hlink"/>
                </a:solidFill>
                <a:latin typeface="Times New Roman" pitchFamily="18" charset="0"/>
              </a:rPr>
              <a:t>Natural Selection</a:t>
            </a:r>
            <a:r>
              <a:rPr lang="en-US" sz="2000" smtClean="0">
                <a:solidFill>
                  <a:schemeClr val="hlink"/>
                </a:solidFill>
                <a:latin typeface="Times New Roman" pitchFamily="18" charset="0"/>
              </a:rPr>
              <a:t>.</a:t>
            </a:r>
          </a:p>
          <a:p>
            <a:pPr eaLnBrk="1" hangingPunct="1">
              <a:lnSpc>
                <a:spcPct val="90000"/>
              </a:lnSpc>
              <a:buFont typeface="Wingdings" pitchFamily="2" charset="2"/>
              <a:buChar char="q"/>
            </a:pPr>
            <a:endParaRPr lang="en-US" sz="2000" b="1" i="1" smtClean="0">
              <a:solidFill>
                <a:schemeClr val="hlink"/>
              </a:solidFill>
              <a:latin typeface="Times New Roman" pitchFamily="18" charset="0"/>
            </a:endParaRPr>
          </a:p>
          <a:p>
            <a:pPr algn="ctr" eaLnBrk="1" hangingPunct="1">
              <a:lnSpc>
                <a:spcPct val="90000"/>
              </a:lnSpc>
              <a:buFont typeface="Wingdings" pitchFamily="2" charset="2"/>
              <a:buNone/>
            </a:pPr>
            <a:r>
              <a:rPr lang="en-US" sz="2000" b="1" i="1" smtClean="0">
                <a:solidFill>
                  <a:schemeClr val="hlink"/>
                </a:solidFill>
                <a:latin typeface="Times New Roman" pitchFamily="18" charset="0"/>
              </a:rPr>
              <a:t>“problems are solved by an evolutionary process resulting in a best (fittest) solution (survivor) , </a:t>
            </a:r>
          </a:p>
          <a:p>
            <a:pPr algn="ctr" eaLnBrk="1" hangingPunct="1">
              <a:lnSpc>
                <a:spcPct val="90000"/>
              </a:lnSpc>
              <a:buFont typeface="Wingdings" pitchFamily="2" charset="2"/>
              <a:buNone/>
            </a:pPr>
            <a:r>
              <a:rPr lang="en-US" sz="2000" b="1" i="1" smtClean="0">
                <a:solidFill>
                  <a:schemeClr val="hlink"/>
                </a:solidFill>
                <a:latin typeface="Times New Roman" pitchFamily="18" charset="0"/>
              </a:rPr>
              <a:t> -In Other words, the solution is evolved”</a:t>
            </a:r>
          </a:p>
          <a:p>
            <a:pPr eaLnBrk="1" hangingPunct="1">
              <a:lnSpc>
                <a:spcPct val="90000"/>
              </a:lnSpc>
              <a:buFont typeface="Wingdings" pitchFamily="2" charset="2"/>
              <a:buNone/>
            </a:pPr>
            <a:r>
              <a:rPr lang="en-US" sz="2000" b="1" smtClean="0">
                <a:solidFill>
                  <a:srgbClr val="A50021"/>
                </a:solidFill>
                <a:latin typeface="Times New Roman" pitchFamily="18" charset="0"/>
              </a:rPr>
              <a:t>       1. Inheritance – Offspring acquire characteristics</a:t>
            </a:r>
          </a:p>
          <a:p>
            <a:pPr eaLnBrk="1" hangingPunct="1">
              <a:lnSpc>
                <a:spcPct val="90000"/>
              </a:lnSpc>
              <a:buFont typeface="Wingdings" pitchFamily="2" charset="2"/>
              <a:buNone/>
            </a:pPr>
            <a:r>
              <a:rPr lang="en-US" sz="2000" b="1" smtClean="0">
                <a:solidFill>
                  <a:srgbClr val="A50021"/>
                </a:solidFill>
                <a:latin typeface="Times New Roman" pitchFamily="18" charset="0"/>
              </a:rPr>
              <a:t>       2. Mutation – Change, to avoid similarity </a:t>
            </a:r>
          </a:p>
          <a:p>
            <a:pPr eaLnBrk="1" hangingPunct="1">
              <a:lnSpc>
                <a:spcPct val="90000"/>
              </a:lnSpc>
              <a:buFont typeface="Wingdings" pitchFamily="2" charset="2"/>
              <a:buNone/>
            </a:pPr>
            <a:r>
              <a:rPr lang="en-US" sz="2000" b="1" smtClean="0">
                <a:solidFill>
                  <a:srgbClr val="A50021"/>
                </a:solidFill>
                <a:latin typeface="Times New Roman" pitchFamily="18" charset="0"/>
              </a:rPr>
              <a:t>       3. Natural Selection – Variations improve survival</a:t>
            </a:r>
          </a:p>
          <a:p>
            <a:pPr eaLnBrk="1" hangingPunct="1">
              <a:lnSpc>
                <a:spcPct val="90000"/>
              </a:lnSpc>
              <a:buFont typeface="Wingdings" pitchFamily="2" charset="2"/>
              <a:buNone/>
            </a:pPr>
            <a:r>
              <a:rPr lang="en-US" sz="2000" b="1" smtClean="0">
                <a:solidFill>
                  <a:srgbClr val="A50021"/>
                </a:solidFill>
                <a:latin typeface="Times New Roman" pitchFamily="18" charset="0"/>
              </a:rPr>
              <a:t>       4. Recombination - Crossover</a:t>
            </a:r>
          </a:p>
          <a:p>
            <a:pPr eaLnBrk="1" hangingPunct="1">
              <a:lnSpc>
                <a:spcPct val="90000"/>
              </a:lnSpc>
            </a:pPr>
            <a:endParaRPr lang="en-US" sz="20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457200" y="685800"/>
            <a:ext cx="8229600" cy="4411663"/>
          </a:xfrm>
        </p:spPr>
        <p:txBody>
          <a:bodyPr/>
          <a:lstStyle/>
          <a:p>
            <a:pPr eaLnBrk="1" hangingPunct="1"/>
            <a:r>
              <a:rPr lang="en-US" altLang="ja-JP" sz="2000" u="sng" smtClean="0">
                <a:ea typeface="ＭＳ Ｐゴシック" pitchFamily="34" charset="-128"/>
              </a:rPr>
              <a:t>An evaluation function plays </a:t>
            </a:r>
            <a:r>
              <a:rPr lang="en-US" altLang="ja-JP" sz="2000" b="1" u="sng" smtClean="0">
                <a:solidFill>
                  <a:srgbClr val="0000FF"/>
                </a:solidFill>
                <a:ea typeface="ＭＳ Ｐゴシック" pitchFamily="34" charset="-128"/>
              </a:rPr>
              <a:t>the role of the environment</a:t>
            </a:r>
            <a:r>
              <a:rPr lang="en-US" altLang="ja-JP" sz="2000" smtClean="0">
                <a:ea typeface="ＭＳ Ｐゴシック" pitchFamily="34" charset="-128"/>
              </a:rPr>
              <a:t>, </a:t>
            </a:r>
          </a:p>
          <a:p>
            <a:pPr eaLnBrk="1" hangingPunct="1">
              <a:buFont typeface="Wingdings" pitchFamily="2" charset="2"/>
              <a:buNone/>
            </a:pPr>
            <a:r>
              <a:rPr lang="en-US" altLang="ja-JP" sz="2000" smtClean="0">
                <a:ea typeface="ＭＳ Ｐゴシック" pitchFamily="34" charset="-128"/>
              </a:rPr>
              <a:t>     and it rates chromosomes in terms of </a:t>
            </a:r>
            <a:r>
              <a:rPr lang="en-US" altLang="ja-JP" sz="2000" b="1" smtClean="0">
                <a:solidFill>
                  <a:srgbClr val="0000FF"/>
                </a:solidFill>
                <a:ea typeface="ＭＳ Ｐゴシック" pitchFamily="34" charset="-128"/>
              </a:rPr>
              <a:t>their fitness</a:t>
            </a:r>
            <a:r>
              <a:rPr lang="en-US" altLang="ja-JP" sz="2000" smtClean="0">
                <a:ea typeface="ＭＳ Ｐゴシック" pitchFamily="34" charset="-128"/>
              </a:rPr>
              <a:t>.</a:t>
            </a:r>
          </a:p>
          <a:p>
            <a:pPr eaLnBrk="1" hangingPunct="1"/>
            <a:r>
              <a:rPr lang="en-US" altLang="ja-JP" sz="2000" smtClean="0">
                <a:ea typeface="ＭＳ Ｐゴシック" pitchFamily="34" charset="-128"/>
              </a:rPr>
              <a:t>The fitness function values of above chromosomes are as follows:</a:t>
            </a:r>
          </a:p>
          <a:p>
            <a:pPr eaLnBrk="1" hangingPunct="1"/>
            <a:endParaRPr lang="en-US" altLang="ja-JP" sz="2000" smtClean="0">
              <a:ea typeface="ＭＳ Ｐゴシック" pitchFamily="34" charset="-128"/>
            </a:endParaRPr>
          </a:p>
          <a:p>
            <a:pPr eaLnBrk="1" hangingPunct="1"/>
            <a:endParaRPr lang="en-US" altLang="ja-JP" sz="2000" smtClean="0">
              <a:ea typeface="ＭＳ Ｐゴシック" pitchFamily="34" charset="-128"/>
            </a:endParaRPr>
          </a:p>
          <a:p>
            <a:pPr eaLnBrk="1" hangingPunct="1"/>
            <a:endParaRPr lang="en-US" altLang="ja-JP" sz="2000" smtClean="0">
              <a:ea typeface="ＭＳ Ｐゴシック" pitchFamily="34" charset="-128"/>
            </a:endParaRPr>
          </a:p>
          <a:p>
            <a:pPr eaLnBrk="1" hangingPunct="1"/>
            <a:endParaRPr lang="en-US" altLang="ja-JP" sz="2000" smtClean="0">
              <a:ea typeface="ＭＳ Ｐゴシック" pitchFamily="34" charset="-128"/>
            </a:endParaRPr>
          </a:p>
          <a:p>
            <a:pPr eaLnBrk="1" hangingPunct="1"/>
            <a:endParaRPr lang="en-US" altLang="ja-JP" sz="2000" smtClean="0">
              <a:ea typeface="ＭＳ Ｐゴシック" pitchFamily="34" charset="-128"/>
            </a:endParaRPr>
          </a:p>
          <a:p>
            <a:pPr eaLnBrk="1" hangingPunct="1"/>
            <a:endParaRPr lang="en-US" altLang="ja-JP" sz="2000" smtClean="0">
              <a:ea typeface="ＭＳ Ｐゴシック" pitchFamily="34" charset="-128"/>
            </a:endParaRPr>
          </a:p>
          <a:p>
            <a:pPr eaLnBrk="1" hangingPunct="1"/>
            <a:endParaRPr lang="en-US" altLang="ja-JP" sz="2000" smtClean="0">
              <a:ea typeface="ＭＳ Ｐゴシック" pitchFamily="34" charset="-128"/>
            </a:endParaRPr>
          </a:p>
          <a:p>
            <a:pPr eaLnBrk="1" hangingPunct="1"/>
            <a:endParaRPr lang="en-US" altLang="ja-JP" sz="2000" smtClean="0">
              <a:ea typeface="ＭＳ Ｐゴシック" pitchFamily="34" charset="-128"/>
            </a:endParaRPr>
          </a:p>
          <a:p>
            <a:pPr eaLnBrk="1" hangingPunct="1"/>
            <a:endParaRPr lang="en-US" altLang="ja-JP" sz="2000" smtClean="0">
              <a:ea typeface="ＭＳ Ｐゴシック" pitchFamily="34" charset="-128"/>
            </a:endParaRPr>
          </a:p>
          <a:p>
            <a:pPr eaLnBrk="1" hangingPunct="1"/>
            <a:endParaRPr lang="en-US" altLang="ja-JP" sz="2000" smtClean="0">
              <a:ea typeface="ＭＳ Ｐゴシック" pitchFamily="34" charset="-128"/>
            </a:endParaRPr>
          </a:p>
          <a:p>
            <a:pPr eaLnBrk="1" hangingPunct="1"/>
            <a:r>
              <a:rPr lang="en-US" altLang="ja-JP" sz="2000" smtClean="0">
                <a:ea typeface="ＭＳ Ｐゴシック" pitchFamily="34" charset="-128"/>
              </a:rPr>
              <a:t>It is clear that chromosome </a:t>
            </a:r>
            <a:r>
              <a:rPr lang="en-US" altLang="ja-JP" sz="2000" i="1" smtClean="0">
                <a:solidFill>
                  <a:schemeClr val="accent2"/>
                </a:solidFill>
                <a:ea typeface="ＭＳ Ｐゴシック" pitchFamily="34" charset="-128"/>
              </a:rPr>
              <a:t>v</a:t>
            </a:r>
            <a:r>
              <a:rPr lang="en-US" altLang="ja-JP" sz="2000" baseline="-25000" smtClean="0">
                <a:solidFill>
                  <a:schemeClr val="accent2"/>
                </a:solidFill>
                <a:ea typeface="ＭＳ Ｐゴシック" pitchFamily="34" charset="-128"/>
              </a:rPr>
              <a:t>4</a:t>
            </a:r>
            <a:r>
              <a:rPr lang="en-US" altLang="ja-JP" sz="2000" smtClean="0">
                <a:ea typeface="ＭＳ Ｐゴシック" pitchFamily="34" charset="-128"/>
              </a:rPr>
              <a:t> is </a:t>
            </a:r>
            <a:r>
              <a:rPr lang="en-US" altLang="ja-JP" sz="2000" u="sng" smtClean="0">
                <a:ea typeface="ＭＳ Ｐゴシック" pitchFamily="34" charset="-128"/>
              </a:rPr>
              <a:t>the </a:t>
            </a:r>
            <a:r>
              <a:rPr lang="en-US" altLang="ja-JP" sz="2000" u="sng" smtClean="0">
                <a:solidFill>
                  <a:schemeClr val="accent2"/>
                </a:solidFill>
                <a:ea typeface="ＭＳ Ｐゴシック" pitchFamily="34" charset="-128"/>
              </a:rPr>
              <a:t>strongest</a:t>
            </a:r>
            <a:r>
              <a:rPr lang="en-US" altLang="ja-JP" sz="2000" u="sng" smtClean="0">
                <a:ea typeface="ＭＳ Ｐゴシック" pitchFamily="34" charset="-128"/>
              </a:rPr>
              <a:t> one</a:t>
            </a:r>
            <a:r>
              <a:rPr lang="en-US" altLang="ja-JP" sz="2000" smtClean="0">
                <a:ea typeface="ＭＳ Ｐゴシック" pitchFamily="34" charset="-128"/>
              </a:rPr>
              <a:t> and that chromosome </a:t>
            </a:r>
            <a:r>
              <a:rPr lang="en-US" altLang="ja-JP" sz="2000" i="1" smtClean="0">
                <a:solidFill>
                  <a:srgbClr val="0000FF"/>
                </a:solidFill>
                <a:ea typeface="ＭＳ Ｐゴシック" pitchFamily="34" charset="-128"/>
              </a:rPr>
              <a:t>v</a:t>
            </a:r>
            <a:r>
              <a:rPr lang="en-US" altLang="ja-JP" sz="2000" baseline="-25000" smtClean="0">
                <a:solidFill>
                  <a:srgbClr val="0000FF"/>
                </a:solidFill>
                <a:ea typeface="ＭＳ Ｐゴシック" pitchFamily="34" charset="-128"/>
              </a:rPr>
              <a:t>3</a:t>
            </a:r>
            <a:r>
              <a:rPr lang="en-US" altLang="ja-JP" sz="2000" baseline="-25000" smtClean="0">
                <a:ea typeface="ＭＳ Ｐゴシック" pitchFamily="34" charset="-128"/>
              </a:rPr>
              <a:t> </a:t>
            </a:r>
            <a:r>
              <a:rPr lang="en-US" altLang="ja-JP" sz="2000" smtClean="0">
                <a:ea typeface="ＭＳ Ｐゴシック" pitchFamily="34" charset="-128"/>
              </a:rPr>
              <a:t>is </a:t>
            </a:r>
            <a:r>
              <a:rPr lang="en-US" altLang="ja-JP" sz="2000" u="sng" smtClean="0">
                <a:ea typeface="ＭＳ Ｐゴシック" pitchFamily="34" charset="-128"/>
              </a:rPr>
              <a:t>the </a:t>
            </a:r>
            <a:r>
              <a:rPr lang="en-US" altLang="ja-JP" sz="2000" u="sng" smtClean="0">
                <a:solidFill>
                  <a:srgbClr val="0000FF"/>
                </a:solidFill>
                <a:ea typeface="ＭＳ Ｐゴシック" pitchFamily="34" charset="-128"/>
              </a:rPr>
              <a:t>weakest</a:t>
            </a:r>
            <a:r>
              <a:rPr lang="en-US" altLang="ja-JP" sz="2000" u="sng" smtClean="0">
                <a:ea typeface="ＭＳ Ｐゴシック" pitchFamily="34" charset="-128"/>
              </a:rPr>
              <a:t> one.</a:t>
            </a:r>
          </a:p>
        </p:txBody>
      </p:sp>
      <p:sp>
        <p:nvSpPr>
          <p:cNvPr id="56323" name="Rectangle 3"/>
          <p:cNvSpPr>
            <a:spLocks noGrp="1" noChangeArrowheads="1"/>
          </p:cNvSpPr>
          <p:nvPr>
            <p:ph type="title"/>
          </p:nvPr>
        </p:nvSpPr>
        <p:spPr>
          <a:xfrm>
            <a:off x="381000" y="152400"/>
            <a:ext cx="7543800" cy="503238"/>
          </a:xfrm>
        </p:spPr>
        <p:txBody>
          <a:bodyPr/>
          <a:lstStyle/>
          <a:p>
            <a:pPr eaLnBrk="1" hangingPunct="1"/>
            <a:r>
              <a:rPr lang="en-US" altLang="ja-JP" sz="3500" smtClean="0">
                <a:ea typeface="ＭＳ Ｐゴシック" pitchFamily="34" charset="-128"/>
              </a:rPr>
              <a:t>Evaluation</a:t>
            </a:r>
          </a:p>
        </p:txBody>
      </p:sp>
      <p:sp>
        <p:nvSpPr>
          <p:cNvPr id="50180" name="Rectangle 4"/>
          <p:cNvSpPr>
            <a:spLocks noChangeArrowheads="1"/>
          </p:cNvSpPr>
          <p:nvPr/>
        </p:nvSpPr>
        <p:spPr bwMode="auto">
          <a:xfrm>
            <a:off x="1258888" y="1916113"/>
            <a:ext cx="4884737" cy="3571875"/>
          </a:xfrm>
          <a:prstGeom prst="rect">
            <a:avLst/>
          </a:prstGeom>
          <a:noFill/>
          <a:ln w="9525">
            <a:noFill/>
            <a:miter lim="800000"/>
            <a:headEnd/>
            <a:tailEnd/>
          </a:ln>
        </p:spPr>
        <p:txBody>
          <a:bodyPr wrap="none" lIns="0" tIns="0" rIns="0" bIns="0">
            <a:spAutoFit/>
          </a:bodyPr>
          <a:lstStyle/>
          <a:p>
            <a:pPr defTabSz="835025" eaLnBrk="0" hangingPunct="0">
              <a:lnSpc>
                <a:spcPct val="130000"/>
              </a:lnSpc>
            </a:pPr>
            <a:r>
              <a:rPr kumimoji="1" lang="en-US" altLang="ja-JP" i="1">
                <a:ea typeface="HG丸ｺﾞｼｯｸM-PRO" pitchFamily="49" charset="-128"/>
              </a:rPr>
              <a:t>eval</a:t>
            </a:r>
            <a:r>
              <a:rPr kumimoji="1" lang="en-US" altLang="ja-JP">
                <a:ea typeface="HG丸ｺﾞｼｯｸM-PRO" pitchFamily="49" charset="-128"/>
              </a:rPr>
              <a:t>(</a:t>
            </a:r>
            <a:r>
              <a:rPr kumimoji="1" lang="en-US" altLang="ja-JP" b="1" i="1">
                <a:ea typeface="HG丸ｺﾞｼｯｸM-PRO" pitchFamily="49" charset="-128"/>
              </a:rPr>
              <a:t>v</a:t>
            </a:r>
            <a:r>
              <a:rPr kumimoji="1" lang="en-US" altLang="ja-JP" baseline="-25000">
                <a:ea typeface="HG丸ｺﾞｼｯｸM-PRO" pitchFamily="49" charset="-128"/>
              </a:rPr>
              <a:t>1</a:t>
            </a:r>
            <a:r>
              <a:rPr kumimoji="1" lang="en-US" altLang="ja-JP">
                <a:ea typeface="HG丸ｺﾞｼｯｸM-PRO" pitchFamily="49" charset="-128"/>
              </a:rPr>
              <a:t>)</a:t>
            </a:r>
            <a:r>
              <a:rPr kumimoji="1" lang="en-US" altLang="ja-JP" i="1">
                <a:ea typeface="HG丸ｺﾞｼｯｸM-PRO" pitchFamily="49" charset="-128"/>
              </a:rPr>
              <a:t> = f </a:t>
            </a:r>
            <a:r>
              <a:rPr kumimoji="1" lang="en-US" altLang="ja-JP">
                <a:ea typeface="HG丸ｺﾞｼｯｸM-PRO" pitchFamily="49" charset="-128"/>
              </a:rPr>
              <a:t>(-2.687969, 5.361653) =19.805119 </a:t>
            </a:r>
          </a:p>
          <a:p>
            <a:pPr defTabSz="835025" eaLnBrk="0" hangingPunct="0">
              <a:lnSpc>
                <a:spcPct val="130000"/>
              </a:lnSpc>
            </a:pPr>
            <a:r>
              <a:rPr kumimoji="1" lang="en-US" altLang="ja-JP" i="1">
                <a:ea typeface="HG丸ｺﾞｼｯｸM-PRO" pitchFamily="49" charset="-128"/>
              </a:rPr>
              <a:t>eval</a:t>
            </a:r>
            <a:r>
              <a:rPr kumimoji="1" lang="en-US" altLang="ja-JP">
                <a:ea typeface="HG丸ｺﾞｼｯｸM-PRO" pitchFamily="49" charset="-128"/>
              </a:rPr>
              <a:t>(</a:t>
            </a:r>
            <a:r>
              <a:rPr kumimoji="1" lang="en-US" altLang="ja-JP" b="1" i="1">
                <a:ea typeface="HG丸ｺﾞｼｯｸM-PRO" pitchFamily="49" charset="-128"/>
              </a:rPr>
              <a:t>v</a:t>
            </a:r>
            <a:r>
              <a:rPr kumimoji="1" lang="en-US" altLang="ja-JP" baseline="-25000">
                <a:ea typeface="HG丸ｺﾞｼｯｸM-PRO" pitchFamily="49" charset="-128"/>
              </a:rPr>
              <a:t>2</a:t>
            </a:r>
            <a:r>
              <a:rPr kumimoji="1" lang="en-US" altLang="ja-JP">
                <a:ea typeface="HG丸ｺﾞｼｯｸM-PRO" pitchFamily="49" charset="-128"/>
              </a:rPr>
              <a:t>)</a:t>
            </a:r>
            <a:r>
              <a:rPr kumimoji="1" lang="en-US" altLang="ja-JP" baseline="-25000">
                <a:ea typeface="HG丸ｺﾞｼｯｸM-PRO" pitchFamily="49" charset="-128"/>
              </a:rPr>
              <a:t> </a:t>
            </a:r>
            <a:r>
              <a:rPr kumimoji="1" lang="en-US" altLang="ja-JP" i="1">
                <a:ea typeface="HG丸ｺﾞｼｯｸM-PRO" pitchFamily="49" charset="-128"/>
              </a:rPr>
              <a:t>= f </a:t>
            </a:r>
            <a:r>
              <a:rPr kumimoji="1" lang="en-US" altLang="ja-JP">
                <a:ea typeface="HG丸ｺﾞｼｯｸM-PRO" pitchFamily="49" charset="-128"/>
              </a:rPr>
              <a:t>(0.474101, 4.170144) = 17.370896</a:t>
            </a:r>
          </a:p>
          <a:p>
            <a:pPr defTabSz="835025" eaLnBrk="0" hangingPunct="0">
              <a:lnSpc>
                <a:spcPct val="130000"/>
              </a:lnSpc>
            </a:pPr>
            <a:r>
              <a:rPr kumimoji="1" lang="en-US" altLang="ja-JP" i="1">
                <a:solidFill>
                  <a:srgbClr val="0000FF"/>
                </a:solidFill>
                <a:ea typeface="HG丸ｺﾞｼｯｸM-PRO" pitchFamily="49" charset="-128"/>
              </a:rPr>
              <a:t>eval</a:t>
            </a:r>
            <a:r>
              <a:rPr kumimoji="1" lang="en-US" altLang="ja-JP">
                <a:solidFill>
                  <a:srgbClr val="0000FF"/>
                </a:solidFill>
                <a:ea typeface="HG丸ｺﾞｼｯｸM-PRO" pitchFamily="49" charset="-128"/>
              </a:rPr>
              <a:t>(</a:t>
            </a:r>
            <a:r>
              <a:rPr kumimoji="1" lang="en-US" altLang="ja-JP" b="1" i="1">
                <a:solidFill>
                  <a:srgbClr val="0000FF"/>
                </a:solidFill>
                <a:ea typeface="HG丸ｺﾞｼｯｸM-PRO" pitchFamily="49" charset="-128"/>
              </a:rPr>
              <a:t>v</a:t>
            </a:r>
            <a:r>
              <a:rPr kumimoji="1" lang="en-US" altLang="ja-JP" baseline="-25000">
                <a:solidFill>
                  <a:srgbClr val="0000FF"/>
                </a:solidFill>
                <a:ea typeface="HG丸ｺﾞｼｯｸM-PRO" pitchFamily="49" charset="-128"/>
              </a:rPr>
              <a:t>3</a:t>
            </a:r>
            <a:r>
              <a:rPr kumimoji="1" lang="en-US" altLang="ja-JP">
                <a:solidFill>
                  <a:srgbClr val="0000FF"/>
                </a:solidFill>
                <a:ea typeface="HG丸ｺﾞｼｯｸM-PRO" pitchFamily="49" charset="-128"/>
              </a:rPr>
              <a:t>)</a:t>
            </a:r>
            <a:r>
              <a:rPr kumimoji="1" lang="en-US" altLang="ja-JP" baseline="-25000">
                <a:solidFill>
                  <a:srgbClr val="0000FF"/>
                </a:solidFill>
                <a:ea typeface="HG丸ｺﾞｼｯｸM-PRO" pitchFamily="49" charset="-128"/>
              </a:rPr>
              <a:t> </a:t>
            </a:r>
            <a:r>
              <a:rPr kumimoji="1" lang="en-US" altLang="ja-JP" i="1">
                <a:solidFill>
                  <a:srgbClr val="0000FF"/>
                </a:solidFill>
                <a:ea typeface="HG丸ｺﾞｼｯｸM-PRO" pitchFamily="49" charset="-128"/>
              </a:rPr>
              <a:t>= f </a:t>
            </a:r>
            <a:r>
              <a:rPr kumimoji="1" lang="en-US" altLang="ja-JP">
                <a:solidFill>
                  <a:srgbClr val="0000FF"/>
                </a:solidFill>
                <a:ea typeface="HG丸ｺﾞｼｯｸM-PRO" pitchFamily="49" charset="-128"/>
              </a:rPr>
              <a:t>(10.419457, 4.661461) = 9.590546</a:t>
            </a:r>
          </a:p>
          <a:p>
            <a:pPr defTabSz="835025" eaLnBrk="0" hangingPunct="0">
              <a:lnSpc>
                <a:spcPct val="130000"/>
              </a:lnSpc>
            </a:pPr>
            <a:r>
              <a:rPr kumimoji="1" lang="en-US" altLang="ja-JP" i="1">
                <a:solidFill>
                  <a:schemeClr val="accent2"/>
                </a:solidFill>
                <a:ea typeface="HG丸ｺﾞｼｯｸM-PRO" pitchFamily="49" charset="-128"/>
              </a:rPr>
              <a:t>eval</a:t>
            </a:r>
            <a:r>
              <a:rPr kumimoji="1" lang="en-US" altLang="ja-JP">
                <a:solidFill>
                  <a:schemeClr val="accent2"/>
                </a:solidFill>
                <a:ea typeface="HG丸ｺﾞｼｯｸM-PRO" pitchFamily="49" charset="-128"/>
              </a:rPr>
              <a:t>(</a:t>
            </a:r>
            <a:r>
              <a:rPr kumimoji="1" lang="en-US" altLang="ja-JP" b="1" i="1">
                <a:solidFill>
                  <a:schemeClr val="accent2"/>
                </a:solidFill>
                <a:ea typeface="HG丸ｺﾞｼｯｸM-PRO" pitchFamily="49" charset="-128"/>
              </a:rPr>
              <a:t>v</a:t>
            </a:r>
            <a:r>
              <a:rPr kumimoji="1" lang="en-US" altLang="ja-JP" baseline="-25000">
                <a:solidFill>
                  <a:schemeClr val="accent2"/>
                </a:solidFill>
                <a:ea typeface="HG丸ｺﾞｼｯｸM-PRO" pitchFamily="49" charset="-128"/>
              </a:rPr>
              <a:t>4</a:t>
            </a:r>
            <a:r>
              <a:rPr kumimoji="1" lang="en-US" altLang="ja-JP">
                <a:solidFill>
                  <a:schemeClr val="accent2"/>
                </a:solidFill>
                <a:ea typeface="HG丸ｺﾞｼｯｸM-PRO" pitchFamily="49" charset="-128"/>
              </a:rPr>
              <a:t>)</a:t>
            </a:r>
            <a:r>
              <a:rPr kumimoji="1" lang="en-US" altLang="ja-JP" baseline="-25000">
                <a:solidFill>
                  <a:schemeClr val="accent2"/>
                </a:solidFill>
                <a:ea typeface="HG丸ｺﾞｼｯｸM-PRO" pitchFamily="49" charset="-128"/>
              </a:rPr>
              <a:t> </a:t>
            </a:r>
            <a:r>
              <a:rPr kumimoji="1" lang="en-US" altLang="ja-JP" i="1">
                <a:solidFill>
                  <a:schemeClr val="accent2"/>
                </a:solidFill>
                <a:ea typeface="HG丸ｺﾞｼｯｸM-PRO" pitchFamily="49" charset="-128"/>
              </a:rPr>
              <a:t>= f </a:t>
            </a:r>
            <a:r>
              <a:rPr kumimoji="1" lang="en-US" altLang="ja-JP">
                <a:solidFill>
                  <a:schemeClr val="accent2"/>
                </a:solidFill>
                <a:ea typeface="HG丸ｺﾞｼｯｸM-PRO" pitchFamily="49" charset="-128"/>
              </a:rPr>
              <a:t>(6.159951, 4.109598) = 29.406122</a:t>
            </a:r>
          </a:p>
          <a:p>
            <a:pPr defTabSz="835025" eaLnBrk="0" hangingPunct="0">
              <a:lnSpc>
                <a:spcPct val="130000"/>
              </a:lnSpc>
            </a:pPr>
            <a:r>
              <a:rPr kumimoji="1" lang="en-US" altLang="ja-JP" i="1">
                <a:ea typeface="HG丸ｺﾞｼｯｸM-PRO" pitchFamily="49" charset="-128"/>
              </a:rPr>
              <a:t>eval</a:t>
            </a:r>
            <a:r>
              <a:rPr kumimoji="1" lang="en-US" altLang="ja-JP">
                <a:ea typeface="HG丸ｺﾞｼｯｸM-PRO" pitchFamily="49" charset="-128"/>
              </a:rPr>
              <a:t>(</a:t>
            </a:r>
            <a:r>
              <a:rPr kumimoji="1" lang="en-US" altLang="ja-JP" b="1" i="1">
                <a:ea typeface="HG丸ｺﾞｼｯｸM-PRO" pitchFamily="49" charset="-128"/>
              </a:rPr>
              <a:t>v</a:t>
            </a:r>
            <a:r>
              <a:rPr kumimoji="1" lang="en-US" altLang="ja-JP" baseline="-25000">
                <a:ea typeface="HG丸ｺﾞｼｯｸM-PRO" pitchFamily="49" charset="-128"/>
              </a:rPr>
              <a:t>5</a:t>
            </a:r>
            <a:r>
              <a:rPr kumimoji="1" lang="en-US" altLang="ja-JP">
                <a:ea typeface="HG丸ｺﾞｼｯｸM-PRO" pitchFamily="49" charset="-128"/>
              </a:rPr>
              <a:t>)</a:t>
            </a:r>
            <a:r>
              <a:rPr kumimoji="1" lang="en-US" altLang="ja-JP" baseline="-25000">
                <a:ea typeface="HG丸ｺﾞｼｯｸM-PRO" pitchFamily="49" charset="-128"/>
              </a:rPr>
              <a:t> </a:t>
            </a:r>
            <a:r>
              <a:rPr kumimoji="1" lang="en-US" altLang="ja-JP" i="1">
                <a:ea typeface="HG丸ｺﾞｼｯｸM-PRO" pitchFamily="49" charset="-128"/>
              </a:rPr>
              <a:t>= f </a:t>
            </a:r>
            <a:r>
              <a:rPr kumimoji="1" lang="en-US" altLang="ja-JP">
                <a:ea typeface="HG丸ｺﾞｼｯｸM-PRO" pitchFamily="49" charset="-128"/>
              </a:rPr>
              <a:t>(-2.301286, 4.477282) = 15.686091</a:t>
            </a:r>
          </a:p>
          <a:p>
            <a:pPr defTabSz="835025" eaLnBrk="0" hangingPunct="0">
              <a:lnSpc>
                <a:spcPct val="130000"/>
              </a:lnSpc>
            </a:pPr>
            <a:r>
              <a:rPr kumimoji="1" lang="en-US" altLang="ja-JP" i="1">
                <a:ea typeface="HG丸ｺﾞｼｯｸM-PRO" pitchFamily="49" charset="-128"/>
              </a:rPr>
              <a:t>eval</a:t>
            </a:r>
            <a:r>
              <a:rPr kumimoji="1" lang="en-US" altLang="ja-JP">
                <a:ea typeface="HG丸ｺﾞｼｯｸM-PRO" pitchFamily="49" charset="-128"/>
              </a:rPr>
              <a:t>(</a:t>
            </a:r>
            <a:r>
              <a:rPr kumimoji="1" lang="en-US" altLang="ja-JP" b="1" i="1">
                <a:ea typeface="HG丸ｺﾞｼｯｸM-PRO" pitchFamily="49" charset="-128"/>
              </a:rPr>
              <a:t>v</a:t>
            </a:r>
            <a:r>
              <a:rPr kumimoji="1" lang="en-US" altLang="ja-JP" baseline="-25000">
                <a:ea typeface="HG丸ｺﾞｼｯｸM-PRO" pitchFamily="49" charset="-128"/>
              </a:rPr>
              <a:t>6</a:t>
            </a:r>
            <a:r>
              <a:rPr kumimoji="1" lang="en-US" altLang="ja-JP">
                <a:ea typeface="HG丸ｺﾞｼｯｸM-PRO" pitchFamily="49" charset="-128"/>
              </a:rPr>
              <a:t>)</a:t>
            </a:r>
            <a:r>
              <a:rPr kumimoji="1" lang="en-US" altLang="ja-JP" baseline="-25000">
                <a:ea typeface="HG丸ｺﾞｼｯｸM-PRO" pitchFamily="49" charset="-128"/>
              </a:rPr>
              <a:t> </a:t>
            </a:r>
            <a:r>
              <a:rPr kumimoji="1" lang="en-US" altLang="ja-JP" i="1">
                <a:ea typeface="HG丸ｺﾞｼｯｸM-PRO" pitchFamily="49" charset="-128"/>
              </a:rPr>
              <a:t>= f </a:t>
            </a:r>
            <a:r>
              <a:rPr kumimoji="1" lang="en-US" altLang="ja-JP">
                <a:ea typeface="HG丸ｺﾞｼｯｸM-PRO" pitchFamily="49" charset="-128"/>
              </a:rPr>
              <a:t>(11.788084, 4.174346) = 11.900541</a:t>
            </a:r>
          </a:p>
          <a:p>
            <a:pPr defTabSz="835025" eaLnBrk="0" hangingPunct="0">
              <a:lnSpc>
                <a:spcPct val="130000"/>
              </a:lnSpc>
            </a:pPr>
            <a:r>
              <a:rPr kumimoji="1" lang="en-US" altLang="ja-JP" i="1">
                <a:ea typeface="HG丸ｺﾞｼｯｸM-PRO" pitchFamily="49" charset="-128"/>
              </a:rPr>
              <a:t>eval</a:t>
            </a:r>
            <a:r>
              <a:rPr kumimoji="1" lang="en-US" altLang="ja-JP">
                <a:ea typeface="HG丸ｺﾞｼｯｸM-PRO" pitchFamily="49" charset="-128"/>
              </a:rPr>
              <a:t>(</a:t>
            </a:r>
            <a:r>
              <a:rPr kumimoji="1" lang="en-US" altLang="ja-JP" b="1" i="1">
                <a:ea typeface="HG丸ｺﾞｼｯｸM-PRO" pitchFamily="49" charset="-128"/>
              </a:rPr>
              <a:t>v</a:t>
            </a:r>
            <a:r>
              <a:rPr kumimoji="1" lang="en-US" altLang="ja-JP" baseline="-25000">
                <a:ea typeface="HG丸ｺﾞｼｯｸM-PRO" pitchFamily="49" charset="-128"/>
              </a:rPr>
              <a:t>7</a:t>
            </a:r>
            <a:r>
              <a:rPr kumimoji="1" lang="en-US" altLang="ja-JP">
                <a:ea typeface="HG丸ｺﾞｼｯｸM-PRO" pitchFamily="49" charset="-128"/>
              </a:rPr>
              <a:t>)</a:t>
            </a:r>
            <a:r>
              <a:rPr kumimoji="1" lang="en-US" altLang="ja-JP" baseline="-25000">
                <a:ea typeface="HG丸ｺﾞｼｯｸM-PRO" pitchFamily="49" charset="-128"/>
              </a:rPr>
              <a:t> </a:t>
            </a:r>
            <a:r>
              <a:rPr kumimoji="1" lang="en-US" altLang="ja-JP" i="1">
                <a:ea typeface="HG丸ｺﾞｼｯｸM-PRO" pitchFamily="49" charset="-128"/>
              </a:rPr>
              <a:t>= f </a:t>
            </a:r>
            <a:r>
              <a:rPr kumimoji="1" lang="en-US" altLang="ja-JP">
                <a:ea typeface="HG丸ｺﾞｼｯｸM-PRO" pitchFamily="49" charset="-128"/>
              </a:rPr>
              <a:t>(9.342067, 5.121702) = 17.958717</a:t>
            </a:r>
          </a:p>
          <a:p>
            <a:pPr defTabSz="835025" eaLnBrk="0" hangingPunct="0">
              <a:lnSpc>
                <a:spcPct val="130000"/>
              </a:lnSpc>
            </a:pPr>
            <a:r>
              <a:rPr kumimoji="1" lang="en-US" altLang="ja-JP" i="1">
                <a:ea typeface="HG丸ｺﾞｼｯｸM-PRO" pitchFamily="49" charset="-128"/>
              </a:rPr>
              <a:t>eval</a:t>
            </a:r>
            <a:r>
              <a:rPr kumimoji="1" lang="en-US" altLang="ja-JP">
                <a:ea typeface="HG丸ｺﾞｼｯｸM-PRO" pitchFamily="49" charset="-128"/>
              </a:rPr>
              <a:t>(</a:t>
            </a:r>
            <a:r>
              <a:rPr kumimoji="1" lang="en-US" altLang="ja-JP" b="1" i="1">
                <a:ea typeface="HG丸ｺﾞｼｯｸM-PRO" pitchFamily="49" charset="-128"/>
              </a:rPr>
              <a:t>v</a:t>
            </a:r>
            <a:r>
              <a:rPr kumimoji="1" lang="en-US" altLang="ja-JP" baseline="-25000">
                <a:ea typeface="HG丸ｺﾞｼｯｸM-PRO" pitchFamily="49" charset="-128"/>
              </a:rPr>
              <a:t>8</a:t>
            </a:r>
            <a:r>
              <a:rPr kumimoji="1" lang="en-US" altLang="ja-JP">
                <a:ea typeface="HG丸ｺﾞｼｯｸM-PRO" pitchFamily="49" charset="-128"/>
              </a:rPr>
              <a:t>)</a:t>
            </a:r>
            <a:r>
              <a:rPr kumimoji="1" lang="en-US" altLang="ja-JP" baseline="-25000">
                <a:ea typeface="HG丸ｺﾞｼｯｸM-PRO" pitchFamily="49" charset="-128"/>
              </a:rPr>
              <a:t> </a:t>
            </a:r>
            <a:r>
              <a:rPr kumimoji="1" lang="en-US" altLang="ja-JP" i="1">
                <a:ea typeface="HG丸ｺﾞｼｯｸM-PRO" pitchFamily="49" charset="-128"/>
              </a:rPr>
              <a:t>= f </a:t>
            </a:r>
            <a:r>
              <a:rPr kumimoji="1" lang="en-US" altLang="ja-JP">
                <a:ea typeface="HG丸ｺﾞｼｯｸM-PRO" pitchFamily="49" charset="-128"/>
              </a:rPr>
              <a:t>(-0.330256, 4.694977) = 19.763190</a:t>
            </a:r>
          </a:p>
          <a:p>
            <a:pPr defTabSz="835025" eaLnBrk="0" hangingPunct="0">
              <a:lnSpc>
                <a:spcPct val="130000"/>
              </a:lnSpc>
            </a:pPr>
            <a:r>
              <a:rPr kumimoji="1" lang="en-US" altLang="ja-JP" i="1">
                <a:ea typeface="HG丸ｺﾞｼｯｸM-PRO" pitchFamily="49" charset="-128"/>
              </a:rPr>
              <a:t>eval</a:t>
            </a:r>
            <a:r>
              <a:rPr kumimoji="1" lang="en-US" altLang="ja-JP">
                <a:ea typeface="HG丸ｺﾞｼｯｸM-PRO" pitchFamily="49" charset="-128"/>
              </a:rPr>
              <a:t>(</a:t>
            </a:r>
            <a:r>
              <a:rPr kumimoji="1" lang="en-US" altLang="ja-JP" b="1" i="1">
                <a:ea typeface="HG丸ｺﾞｼｯｸM-PRO" pitchFamily="49" charset="-128"/>
              </a:rPr>
              <a:t>v</a:t>
            </a:r>
            <a:r>
              <a:rPr kumimoji="1" lang="en-US" altLang="ja-JP" baseline="-25000">
                <a:ea typeface="HG丸ｺﾞｼｯｸM-PRO" pitchFamily="49" charset="-128"/>
              </a:rPr>
              <a:t>9</a:t>
            </a:r>
            <a:r>
              <a:rPr kumimoji="1" lang="en-US" altLang="ja-JP">
                <a:ea typeface="HG丸ｺﾞｼｯｸM-PRO" pitchFamily="49" charset="-128"/>
              </a:rPr>
              <a:t>)</a:t>
            </a:r>
            <a:r>
              <a:rPr kumimoji="1" lang="en-US" altLang="ja-JP" baseline="-25000">
                <a:ea typeface="HG丸ｺﾞｼｯｸM-PRO" pitchFamily="49" charset="-128"/>
              </a:rPr>
              <a:t> </a:t>
            </a:r>
            <a:r>
              <a:rPr kumimoji="1" lang="en-US" altLang="ja-JP" i="1">
                <a:ea typeface="HG丸ｺﾞｼｯｸM-PRO" pitchFamily="49" charset="-128"/>
              </a:rPr>
              <a:t>= f </a:t>
            </a:r>
            <a:r>
              <a:rPr kumimoji="1" lang="en-US" altLang="ja-JP">
                <a:ea typeface="HG丸ｺﾞｼｯｸM-PRO" pitchFamily="49" charset="-128"/>
              </a:rPr>
              <a:t>(11.671267, 4.873501) = 26.401669</a:t>
            </a:r>
          </a:p>
          <a:p>
            <a:pPr defTabSz="835025" eaLnBrk="0" hangingPunct="0">
              <a:lnSpc>
                <a:spcPct val="130000"/>
              </a:lnSpc>
            </a:pPr>
            <a:r>
              <a:rPr kumimoji="1" lang="en-US" altLang="ja-JP" i="1">
                <a:ea typeface="HG丸ｺﾞｼｯｸM-PRO" pitchFamily="49" charset="-128"/>
              </a:rPr>
              <a:t>eval</a:t>
            </a:r>
            <a:r>
              <a:rPr kumimoji="1" lang="en-US" altLang="ja-JP">
                <a:ea typeface="HG丸ｺﾞｼｯｸM-PRO" pitchFamily="49" charset="-128"/>
              </a:rPr>
              <a:t>(</a:t>
            </a:r>
            <a:r>
              <a:rPr kumimoji="1" lang="en-US" altLang="ja-JP" b="1" i="1">
                <a:ea typeface="HG丸ｺﾞｼｯｸM-PRO" pitchFamily="49" charset="-128"/>
              </a:rPr>
              <a:t>v</a:t>
            </a:r>
            <a:r>
              <a:rPr kumimoji="1" lang="en-US" altLang="ja-JP" baseline="-25000">
                <a:ea typeface="HG丸ｺﾞｼｯｸM-PRO" pitchFamily="49" charset="-128"/>
              </a:rPr>
              <a:t>10</a:t>
            </a:r>
            <a:r>
              <a:rPr kumimoji="1" lang="en-US" altLang="ja-JP">
                <a:ea typeface="HG丸ｺﾞｼｯｸM-PRO" pitchFamily="49" charset="-128"/>
              </a:rPr>
              <a:t>)</a:t>
            </a:r>
            <a:r>
              <a:rPr kumimoji="1" lang="en-US" altLang="ja-JP" baseline="-25000">
                <a:ea typeface="HG丸ｺﾞｼｯｸM-PRO" pitchFamily="49" charset="-128"/>
              </a:rPr>
              <a:t> </a:t>
            </a:r>
            <a:r>
              <a:rPr kumimoji="1" lang="en-US" altLang="ja-JP" i="1">
                <a:ea typeface="HG丸ｺﾞｼｯｸM-PRO" pitchFamily="49" charset="-128"/>
              </a:rPr>
              <a:t>= f </a:t>
            </a:r>
            <a:r>
              <a:rPr kumimoji="1" lang="en-US" altLang="ja-JP">
                <a:ea typeface="HG丸ｺﾞｼｯｸM-PRO" pitchFamily="49" charset="-128"/>
              </a:rPr>
              <a:t>(11.446273, 4.171908) = 10.252480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slide(fromBottom)">
                                      <p:cBhvr>
                                        <p:cTn id="7" dur="500"/>
                                        <p:tgtEl>
                                          <p:spTgt spid="50180"/>
                                        </p:tgtEl>
                                      </p:cBhvr>
                                    </p:animEffect>
                                  </p:childTnLst>
                                </p:cTn>
                              </p:par>
                              <p:par>
                                <p:cTn id="8" presetID="12" presetClass="entr" presetSubtype="4" fill="hold" nodeType="withEffect">
                                  <p:stCondLst>
                                    <p:cond delay="0"/>
                                  </p:stCondLst>
                                  <p:childTnLst>
                                    <p:set>
                                      <p:cBhvr>
                                        <p:cTn id="9" dur="1" fill="hold">
                                          <p:stCondLst>
                                            <p:cond delay="0"/>
                                          </p:stCondLst>
                                        </p:cTn>
                                        <p:tgtEl>
                                          <p:spTgt spid="50178">
                                            <p:txEl>
                                              <p:pRg st="13" end="13"/>
                                            </p:txEl>
                                          </p:spTgt>
                                        </p:tgtEl>
                                        <p:attrNameLst>
                                          <p:attrName>style.visibility</p:attrName>
                                        </p:attrNameLst>
                                      </p:cBhvr>
                                      <p:to>
                                        <p:strVal val="visible"/>
                                      </p:to>
                                    </p:set>
                                    <p:animEffect transition="in" filter="slide(fromBottom)">
                                      <p:cBhvr>
                                        <p:cTn id="10" dur="500"/>
                                        <p:tgtEl>
                                          <p:spTgt spid="5017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81000" y="228600"/>
            <a:ext cx="7543800" cy="579438"/>
          </a:xfrm>
        </p:spPr>
        <p:txBody>
          <a:bodyPr/>
          <a:lstStyle/>
          <a:p>
            <a:pPr eaLnBrk="1" hangingPunct="1"/>
            <a:r>
              <a:rPr lang="en-US" altLang="ja-JP" sz="3500" smtClean="0">
                <a:ea typeface="ＭＳ Ｐゴシック" pitchFamily="34" charset="-128"/>
              </a:rPr>
              <a:t>Genetic Operators</a:t>
            </a:r>
          </a:p>
        </p:txBody>
      </p:sp>
      <p:sp>
        <p:nvSpPr>
          <p:cNvPr id="51203" name="Rectangle 3"/>
          <p:cNvSpPr>
            <a:spLocks noGrp="1" noChangeArrowheads="1"/>
          </p:cNvSpPr>
          <p:nvPr>
            <p:ph type="body" idx="1"/>
          </p:nvPr>
        </p:nvSpPr>
        <p:spPr>
          <a:xfrm>
            <a:off x="228600" y="762000"/>
            <a:ext cx="8642350" cy="5400675"/>
          </a:xfrm>
        </p:spPr>
        <p:txBody>
          <a:bodyPr/>
          <a:lstStyle/>
          <a:p>
            <a:pPr eaLnBrk="1" hangingPunct="1"/>
            <a:r>
              <a:rPr lang="en-US" altLang="ja-JP" sz="2200" b="1" smtClean="0">
                <a:solidFill>
                  <a:srgbClr val="0000FF"/>
                </a:solidFill>
                <a:ea typeface="ＭＳ Ｐゴシック" pitchFamily="34" charset="-128"/>
              </a:rPr>
              <a:t>Selection</a:t>
            </a:r>
            <a:r>
              <a:rPr lang="en-US" altLang="ja-JP" sz="2200" smtClean="0">
                <a:ea typeface="ＭＳ Ｐゴシック" pitchFamily="34" charset="-128"/>
              </a:rPr>
              <a:t>:</a:t>
            </a:r>
          </a:p>
          <a:p>
            <a:pPr lvl="1" eaLnBrk="1" hangingPunct="1"/>
            <a:r>
              <a:rPr lang="en-US" altLang="zh-CN" sz="2000" smtClean="0">
                <a:ea typeface="宋体" pitchFamily="2" charset="-122"/>
              </a:rPr>
              <a:t>In most practices, a </a:t>
            </a:r>
            <a:r>
              <a:rPr lang="en-US" altLang="zh-CN" sz="2000" b="1" u="sng" smtClean="0">
                <a:solidFill>
                  <a:srgbClr val="0000FF"/>
                </a:solidFill>
                <a:ea typeface="宋体" pitchFamily="2" charset="-122"/>
              </a:rPr>
              <a:t>roulette wheel approach</a:t>
            </a:r>
            <a:r>
              <a:rPr lang="en-US" altLang="zh-CN" sz="2000" smtClean="0">
                <a:ea typeface="宋体" pitchFamily="2" charset="-122"/>
              </a:rPr>
              <a:t> is</a:t>
            </a:r>
            <a:r>
              <a:rPr lang="en-US" altLang="ja-JP" sz="2000" smtClean="0">
                <a:ea typeface="ＭＳ Ｐゴシック" pitchFamily="34" charset="-128"/>
              </a:rPr>
              <a:t> </a:t>
            </a:r>
            <a:r>
              <a:rPr lang="en-US" altLang="zh-CN" sz="2000" smtClean="0">
                <a:ea typeface="宋体" pitchFamily="2" charset="-122"/>
              </a:rPr>
              <a:t>adopted as the selection procedure, which is </a:t>
            </a:r>
            <a:r>
              <a:rPr lang="en-US" altLang="zh-CN" sz="2000" u="sng" smtClean="0">
                <a:ea typeface="宋体" pitchFamily="2" charset="-122"/>
              </a:rPr>
              <a:t>one of the</a:t>
            </a:r>
            <a:r>
              <a:rPr lang="en-US" altLang="ja-JP" sz="2000" u="sng" smtClean="0">
                <a:ea typeface="ＭＳ Ｐゴシック" pitchFamily="34" charset="-128"/>
              </a:rPr>
              <a:t> </a:t>
            </a:r>
            <a:r>
              <a:rPr lang="en-US" altLang="zh-CN" sz="2000" u="sng" smtClean="0">
                <a:ea typeface="宋体" pitchFamily="2" charset="-122"/>
              </a:rPr>
              <a:t>fitness-proportional selection</a:t>
            </a:r>
            <a:r>
              <a:rPr lang="en-US" altLang="ja-JP" sz="2000" smtClean="0">
                <a:ea typeface="ＭＳ Ｐゴシック" pitchFamily="34" charset="-128"/>
              </a:rPr>
              <a:t> </a:t>
            </a:r>
            <a:r>
              <a:rPr lang="en-US" altLang="zh-CN" sz="2000" smtClean="0">
                <a:ea typeface="宋体" pitchFamily="2" charset="-122"/>
              </a:rPr>
              <a:t>and can select a new population with respect</a:t>
            </a:r>
            <a:r>
              <a:rPr lang="en-US" altLang="ja-JP" sz="2000" smtClean="0">
                <a:ea typeface="ＭＳ Ｐゴシック" pitchFamily="34" charset="-128"/>
              </a:rPr>
              <a:t> </a:t>
            </a:r>
            <a:r>
              <a:rPr lang="en-US" altLang="zh-CN" sz="2000" smtClean="0">
                <a:ea typeface="宋体" pitchFamily="2" charset="-122"/>
              </a:rPr>
              <a:t>to the probability distribution based on fitness values. </a:t>
            </a:r>
          </a:p>
          <a:p>
            <a:pPr lvl="1" eaLnBrk="1" hangingPunct="1"/>
            <a:r>
              <a:rPr lang="en-US" altLang="zh-CN" sz="2000" smtClean="0">
                <a:ea typeface="宋体" pitchFamily="2" charset="-122"/>
              </a:rPr>
              <a:t>The </a:t>
            </a:r>
            <a:r>
              <a:rPr lang="en-US" altLang="zh-CN" sz="2000" smtClean="0">
                <a:solidFill>
                  <a:srgbClr val="0000FF"/>
                </a:solidFill>
                <a:ea typeface="宋体" pitchFamily="2" charset="-122"/>
              </a:rPr>
              <a:t>roulette wheel</a:t>
            </a:r>
            <a:r>
              <a:rPr lang="en-US" altLang="zh-CN" sz="2000" smtClean="0">
                <a:ea typeface="宋体" pitchFamily="2" charset="-122"/>
              </a:rPr>
              <a:t> can be constructed with the following</a:t>
            </a:r>
            <a:r>
              <a:rPr lang="en-US" altLang="ja-JP" sz="2000" smtClean="0">
                <a:ea typeface="ＭＳ Ｐゴシック" pitchFamily="34" charset="-128"/>
              </a:rPr>
              <a:t> </a:t>
            </a:r>
            <a:r>
              <a:rPr lang="en-US" altLang="zh-CN" sz="2000" smtClean="0">
                <a:ea typeface="宋体" pitchFamily="2" charset="-122"/>
              </a:rPr>
              <a:t>steps:</a:t>
            </a:r>
            <a:endParaRPr lang="en-US" altLang="ja-JP" sz="2000" smtClean="0">
              <a:ea typeface="ＭＳ Ｐゴシック" pitchFamily="34" charset="-128"/>
            </a:endParaRPr>
          </a:p>
        </p:txBody>
      </p:sp>
      <p:sp>
        <p:nvSpPr>
          <p:cNvPr id="51204" name="Rectangle 4"/>
          <p:cNvSpPr>
            <a:spLocks noChangeArrowheads="1"/>
          </p:cNvSpPr>
          <p:nvPr/>
        </p:nvSpPr>
        <p:spPr bwMode="auto">
          <a:xfrm>
            <a:off x="1187450" y="3070225"/>
            <a:ext cx="5130800" cy="274638"/>
          </a:xfrm>
          <a:prstGeom prst="rect">
            <a:avLst/>
          </a:prstGeom>
          <a:noFill/>
          <a:ln w="9525">
            <a:noFill/>
            <a:miter lim="800000"/>
            <a:headEnd/>
            <a:tailEnd/>
          </a:ln>
        </p:spPr>
        <p:txBody>
          <a:bodyPr wrap="none" lIns="0" tIns="0" rIns="0" bIns="0">
            <a:spAutoFit/>
          </a:bodyPr>
          <a:lstStyle/>
          <a:p>
            <a:pPr defTabSz="835025" eaLnBrk="0" hangingPunct="0"/>
            <a:r>
              <a:rPr kumimoji="1" lang="en-US" altLang="ja-JP">
                <a:ea typeface="HG丸ｺﾞｼｯｸM-PRO" pitchFamily="49" charset="-128"/>
              </a:rPr>
              <a:t>step 1: </a:t>
            </a:r>
            <a:r>
              <a:rPr kumimoji="1" lang="en-US" altLang="ja-JP">
                <a:solidFill>
                  <a:srgbClr val="0000FF"/>
                </a:solidFill>
                <a:ea typeface="HG丸ｺﾞｼｯｸM-PRO" pitchFamily="49" charset="-128"/>
              </a:rPr>
              <a:t>Calculate the total fitness</a:t>
            </a:r>
            <a:r>
              <a:rPr kumimoji="1" lang="en-US" altLang="ja-JP">
                <a:ea typeface="HG丸ｺﾞｼｯｸM-PRO" pitchFamily="49" charset="-128"/>
              </a:rPr>
              <a:t> for the population</a:t>
            </a:r>
          </a:p>
        </p:txBody>
      </p:sp>
      <p:pic>
        <p:nvPicPr>
          <p:cNvPr id="51205" name="Picture 5" descr="図7"/>
          <p:cNvPicPr>
            <a:picLocks noChangeAspect="1" noChangeArrowheads="1"/>
          </p:cNvPicPr>
          <p:nvPr/>
        </p:nvPicPr>
        <p:blipFill>
          <a:blip r:embed="rId2"/>
          <a:srcRect/>
          <a:stretch>
            <a:fillRect/>
          </a:stretch>
        </p:blipFill>
        <p:spPr bwMode="auto">
          <a:xfrm>
            <a:off x="6389688" y="2852738"/>
            <a:ext cx="1584325" cy="750887"/>
          </a:xfrm>
          <a:prstGeom prst="rect">
            <a:avLst/>
          </a:prstGeom>
          <a:noFill/>
          <a:ln w="9525">
            <a:noFill/>
            <a:miter lim="800000"/>
            <a:headEnd/>
            <a:tailEnd/>
          </a:ln>
        </p:spPr>
      </p:pic>
      <p:sp>
        <p:nvSpPr>
          <p:cNvPr id="51206" name="Rectangle 6"/>
          <p:cNvSpPr>
            <a:spLocks noChangeArrowheads="1"/>
          </p:cNvSpPr>
          <p:nvPr/>
        </p:nvSpPr>
        <p:spPr bwMode="auto">
          <a:xfrm>
            <a:off x="1203325" y="3560763"/>
            <a:ext cx="6537325" cy="274637"/>
          </a:xfrm>
          <a:prstGeom prst="rect">
            <a:avLst/>
          </a:prstGeom>
          <a:noFill/>
          <a:ln w="9525">
            <a:noFill/>
            <a:miter lim="800000"/>
            <a:headEnd/>
            <a:tailEnd/>
          </a:ln>
        </p:spPr>
        <p:txBody>
          <a:bodyPr wrap="none" lIns="0" tIns="0" rIns="0" bIns="0">
            <a:spAutoFit/>
          </a:bodyPr>
          <a:lstStyle/>
          <a:p>
            <a:pPr defTabSz="835025" eaLnBrk="0" hangingPunct="0"/>
            <a:r>
              <a:rPr kumimoji="1" lang="en-US" altLang="ja-JP">
                <a:ea typeface="HG丸ｺﾞｼｯｸM-PRO" pitchFamily="49" charset="-128"/>
              </a:rPr>
              <a:t>step 2: </a:t>
            </a:r>
            <a:r>
              <a:rPr kumimoji="1" lang="en-US" altLang="ja-JP">
                <a:solidFill>
                  <a:srgbClr val="0000FF"/>
                </a:solidFill>
                <a:ea typeface="HG丸ｺﾞｼｯｸM-PRO" pitchFamily="49" charset="-128"/>
              </a:rPr>
              <a:t>Calculate selection probability</a:t>
            </a:r>
            <a:r>
              <a:rPr kumimoji="1" lang="en-US" altLang="ja-JP">
                <a:ea typeface="HG丸ｺﾞｼｯｸM-PRO" pitchFamily="49" charset="-128"/>
              </a:rPr>
              <a:t> </a:t>
            </a:r>
            <a:r>
              <a:rPr kumimoji="1" lang="en-US" altLang="ja-JP" i="1">
                <a:ea typeface="HG丸ｺﾞｼｯｸM-PRO" pitchFamily="49" charset="-128"/>
              </a:rPr>
              <a:t>p</a:t>
            </a:r>
            <a:r>
              <a:rPr kumimoji="1" lang="en-US" altLang="ja-JP" i="1" baseline="-25000">
                <a:ea typeface="HG丸ｺﾞｼｯｸM-PRO" pitchFamily="49" charset="-128"/>
              </a:rPr>
              <a:t>k </a:t>
            </a:r>
            <a:r>
              <a:rPr kumimoji="1" lang="en-US" altLang="ja-JP">
                <a:ea typeface="HG丸ｺﾞｼｯｸM-PRO" pitchFamily="49" charset="-128"/>
              </a:rPr>
              <a:t>for</a:t>
            </a:r>
            <a:r>
              <a:rPr kumimoji="1" lang="en-US" altLang="ja-JP" i="1" baseline="-25000">
                <a:ea typeface="HG丸ｺﾞｼｯｸM-PRO" pitchFamily="49" charset="-128"/>
              </a:rPr>
              <a:t> </a:t>
            </a:r>
            <a:r>
              <a:rPr kumimoji="1" lang="en-US" altLang="ja-JP">
                <a:ea typeface="HG丸ｺﾞｼｯｸM-PRO" pitchFamily="49" charset="-128"/>
              </a:rPr>
              <a:t>each chromosome </a:t>
            </a:r>
            <a:r>
              <a:rPr kumimoji="1" lang="en-US" altLang="ja-JP" b="1" i="1">
                <a:ea typeface="HG丸ｺﾞｼｯｸM-PRO" pitchFamily="49" charset="-128"/>
              </a:rPr>
              <a:t>v</a:t>
            </a:r>
            <a:r>
              <a:rPr kumimoji="1" lang="en-US" altLang="ja-JP" i="1" baseline="-25000">
                <a:ea typeface="HG丸ｺﾞｼｯｸM-PRO" pitchFamily="49" charset="-128"/>
              </a:rPr>
              <a:t>k</a:t>
            </a:r>
            <a:endParaRPr kumimoji="1" lang="en-US" altLang="ja-JP">
              <a:ea typeface="HG丸ｺﾞｼｯｸM-PRO" pitchFamily="49" charset="-128"/>
            </a:endParaRPr>
          </a:p>
        </p:txBody>
      </p:sp>
      <p:pic>
        <p:nvPicPr>
          <p:cNvPr id="51207" name="Picture 7" descr="図8"/>
          <p:cNvPicPr>
            <a:picLocks noChangeAspect="1" noChangeArrowheads="1"/>
          </p:cNvPicPr>
          <p:nvPr/>
        </p:nvPicPr>
        <p:blipFill>
          <a:blip r:embed="rId3"/>
          <a:srcRect/>
          <a:stretch>
            <a:fillRect/>
          </a:stretch>
        </p:blipFill>
        <p:spPr bwMode="auto">
          <a:xfrm>
            <a:off x="2709863" y="3881438"/>
            <a:ext cx="4094162" cy="615950"/>
          </a:xfrm>
          <a:prstGeom prst="rect">
            <a:avLst/>
          </a:prstGeom>
          <a:noFill/>
          <a:ln w="9525">
            <a:noFill/>
            <a:miter lim="800000"/>
            <a:headEnd/>
            <a:tailEnd/>
          </a:ln>
        </p:spPr>
      </p:pic>
      <p:sp>
        <p:nvSpPr>
          <p:cNvPr id="51208" name="Rectangle 8"/>
          <p:cNvSpPr>
            <a:spLocks noChangeArrowheads="1"/>
          </p:cNvSpPr>
          <p:nvPr/>
        </p:nvSpPr>
        <p:spPr bwMode="auto">
          <a:xfrm>
            <a:off x="1193800" y="4535488"/>
            <a:ext cx="6748463" cy="274637"/>
          </a:xfrm>
          <a:prstGeom prst="rect">
            <a:avLst/>
          </a:prstGeom>
          <a:noFill/>
          <a:ln w="9525">
            <a:noFill/>
            <a:miter lim="800000"/>
            <a:headEnd/>
            <a:tailEnd/>
          </a:ln>
        </p:spPr>
        <p:txBody>
          <a:bodyPr wrap="none" lIns="0" tIns="0" rIns="0" bIns="0">
            <a:spAutoFit/>
          </a:bodyPr>
          <a:lstStyle/>
          <a:p>
            <a:pPr defTabSz="835025" eaLnBrk="0" hangingPunct="0"/>
            <a:r>
              <a:rPr kumimoji="1" lang="en-US" altLang="ja-JP">
                <a:ea typeface="HG丸ｺﾞｼｯｸM-PRO" pitchFamily="49" charset="-128"/>
              </a:rPr>
              <a:t>step 3: </a:t>
            </a:r>
            <a:r>
              <a:rPr kumimoji="1" lang="en-US" altLang="ja-JP">
                <a:solidFill>
                  <a:srgbClr val="0000FF"/>
                </a:solidFill>
                <a:ea typeface="HG丸ｺﾞｼｯｸM-PRO" pitchFamily="49" charset="-128"/>
              </a:rPr>
              <a:t>Calculate cumulative probability</a:t>
            </a:r>
            <a:r>
              <a:rPr kumimoji="1" lang="en-US" altLang="ja-JP">
                <a:ea typeface="HG丸ｺﾞｼｯｸM-PRO" pitchFamily="49" charset="-128"/>
              </a:rPr>
              <a:t> </a:t>
            </a:r>
            <a:r>
              <a:rPr kumimoji="1" lang="en-US" altLang="ja-JP" i="1">
                <a:ea typeface="HG丸ｺﾞｼｯｸM-PRO" pitchFamily="49" charset="-128"/>
              </a:rPr>
              <a:t>q</a:t>
            </a:r>
            <a:r>
              <a:rPr kumimoji="1" lang="en-US" altLang="ja-JP" i="1" baseline="-25000">
                <a:ea typeface="HG丸ｺﾞｼｯｸM-PRO" pitchFamily="49" charset="-128"/>
              </a:rPr>
              <a:t>k </a:t>
            </a:r>
            <a:r>
              <a:rPr kumimoji="1" lang="en-US" altLang="ja-JP">
                <a:ea typeface="HG丸ｺﾞｼｯｸM-PRO" pitchFamily="49" charset="-128"/>
              </a:rPr>
              <a:t>for each chromosome </a:t>
            </a:r>
            <a:r>
              <a:rPr kumimoji="1" lang="en-US" altLang="ja-JP" b="1" i="1">
                <a:ea typeface="HG丸ｺﾞｼｯｸM-PRO" pitchFamily="49" charset="-128"/>
              </a:rPr>
              <a:t>v</a:t>
            </a:r>
            <a:r>
              <a:rPr kumimoji="1" lang="en-US" altLang="ja-JP" i="1" baseline="-25000">
                <a:ea typeface="HG丸ｺﾞｼｯｸM-PRO" pitchFamily="49" charset="-128"/>
              </a:rPr>
              <a:t>k</a:t>
            </a:r>
            <a:endParaRPr kumimoji="1" lang="en-US" altLang="ja-JP">
              <a:ea typeface="HG丸ｺﾞｼｯｸM-PRO" pitchFamily="49" charset="-128"/>
            </a:endParaRPr>
          </a:p>
        </p:txBody>
      </p:sp>
      <p:pic>
        <p:nvPicPr>
          <p:cNvPr id="51209" name="Picture 9" descr="図9"/>
          <p:cNvPicPr>
            <a:picLocks noChangeAspect="1" noChangeArrowheads="1"/>
          </p:cNvPicPr>
          <p:nvPr/>
        </p:nvPicPr>
        <p:blipFill>
          <a:blip r:embed="rId4"/>
          <a:srcRect/>
          <a:stretch>
            <a:fillRect/>
          </a:stretch>
        </p:blipFill>
        <p:spPr bwMode="auto">
          <a:xfrm>
            <a:off x="2754313" y="4757738"/>
            <a:ext cx="4283075" cy="762000"/>
          </a:xfrm>
          <a:prstGeom prst="rect">
            <a:avLst/>
          </a:prstGeom>
          <a:noFill/>
          <a:ln w="9525">
            <a:noFill/>
            <a:miter lim="800000"/>
            <a:headEnd/>
            <a:tailEnd/>
          </a:ln>
        </p:spPr>
      </p:pic>
      <p:sp>
        <p:nvSpPr>
          <p:cNvPr id="51210" name="Rectangle 10"/>
          <p:cNvSpPr>
            <a:spLocks noChangeArrowheads="1"/>
          </p:cNvSpPr>
          <p:nvPr/>
        </p:nvSpPr>
        <p:spPr bwMode="auto">
          <a:xfrm>
            <a:off x="1198563" y="5505450"/>
            <a:ext cx="5892800" cy="274638"/>
          </a:xfrm>
          <a:prstGeom prst="rect">
            <a:avLst/>
          </a:prstGeom>
          <a:noFill/>
          <a:ln w="9525">
            <a:noFill/>
            <a:miter lim="800000"/>
            <a:headEnd/>
            <a:tailEnd/>
          </a:ln>
        </p:spPr>
        <p:txBody>
          <a:bodyPr wrap="none" lIns="0" tIns="0" rIns="0" bIns="0">
            <a:spAutoFit/>
          </a:bodyPr>
          <a:lstStyle/>
          <a:p>
            <a:pPr defTabSz="835025" eaLnBrk="0" hangingPunct="0"/>
            <a:r>
              <a:rPr kumimoji="1" lang="en-US" altLang="ja-JP">
                <a:ea typeface="HG丸ｺﾞｼｯｸM-PRO" pitchFamily="49" charset="-128"/>
              </a:rPr>
              <a:t>step 4: </a:t>
            </a:r>
            <a:r>
              <a:rPr kumimoji="1" lang="en-US" altLang="ja-JP">
                <a:solidFill>
                  <a:srgbClr val="0000FF"/>
                </a:solidFill>
                <a:ea typeface="HG丸ｺﾞｼｯｸM-PRO" pitchFamily="49" charset="-128"/>
              </a:rPr>
              <a:t>Generate a random number</a:t>
            </a:r>
            <a:r>
              <a:rPr kumimoji="1" lang="en-US" altLang="ja-JP">
                <a:ea typeface="HG丸ｺﾞｼｯｸM-PRO" pitchFamily="49" charset="-128"/>
              </a:rPr>
              <a:t> </a:t>
            </a:r>
            <a:r>
              <a:rPr kumimoji="1" lang="en-US" altLang="ja-JP" i="1">
                <a:ea typeface="HG丸ｺﾞｼｯｸM-PRO" pitchFamily="49" charset="-128"/>
              </a:rPr>
              <a:t>r</a:t>
            </a:r>
            <a:r>
              <a:rPr kumimoji="1" lang="en-US" altLang="ja-JP">
                <a:ea typeface="HG丸ｺﾞｼｯｸM-PRO" pitchFamily="49" charset="-128"/>
              </a:rPr>
              <a:t> from the range [0, 1].</a:t>
            </a:r>
          </a:p>
        </p:txBody>
      </p:sp>
      <p:sp>
        <p:nvSpPr>
          <p:cNvPr id="51211" name="Rectangle 11"/>
          <p:cNvSpPr>
            <a:spLocks noChangeArrowheads="1"/>
          </p:cNvSpPr>
          <p:nvPr/>
        </p:nvSpPr>
        <p:spPr bwMode="auto">
          <a:xfrm>
            <a:off x="1195388" y="5864225"/>
            <a:ext cx="7192962" cy="549275"/>
          </a:xfrm>
          <a:prstGeom prst="rect">
            <a:avLst/>
          </a:prstGeom>
          <a:noFill/>
          <a:ln w="9525">
            <a:noFill/>
            <a:miter lim="800000"/>
            <a:headEnd/>
            <a:tailEnd/>
          </a:ln>
        </p:spPr>
        <p:txBody>
          <a:bodyPr lIns="0" tIns="0" rIns="0" bIns="0">
            <a:spAutoFit/>
          </a:bodyPr>
          <a:lstStyle/>
          <a:p>
            <a:pPr marL="809625" indent="-809625" defTabSz="835025" eaLnBrk="0" hangingPunct="0"/>
            <a:r>
              <a:rPr kumimoji="1" lang="en-US" altLang="ja-JP">
                <a:ea typeface="HG丸ｺﾞｼｯｸM-PRO" pitchFamily="49" charset="-128"/>
              </a:rPr>
              <a:t>step 5: </a:t>
            </a:r>
            <a:r>
              <a:rPr kumimoji="1" lang="en-US" altLang="ja-JP">
                <a:solidFill>
                  <a:srgbClr val="0000FF"/>
                </a:solidFill>
                <a:ea typeface="HG丸ｺﾞｼｯｸM-PRO" pitchFamily="49" charset="-128"/>
              </a:rPr>
              <a:t>If </a:t>
            </a:r>
            <a:r>
              <a:rPr kumimoji="1" lang="en-US" altLang="ja-JP" i="1">
                <a:solidFill>
                  <a:srgbClr val="0000FF"/>
                </a:solidFill>
                <a:ea typeface="HG丸ｺﾞｼｯｸM-PRO" pitchFamily="49" charset="-128"/>
              </a:rPr>
              <a:t>r</a:t>
            </a:r>
            <a:r>
              <a:rPr kumimoji="1" lang="en-US" altLang="ja-JP">
                <a:solidFill>
                  <a:srgbClr val="0000FF"/>
                </a:solidFill>
                <a:ea typeface="HG丸ｺﾞｼｯｸM-PRO" pitchFamily="49" charset="-128"/>
              </a:rPr>
              <a:t> </a:t>
            </a:r>
            <a:r>
              <a:rPr kumimoji="1" lang="en-US" altLang="ja-JP">
                <a:solidFill>
                  <a:srgbClr val="0000FF"/>
                </a:solidFill>
                <a:ea typeface="HG丸ｺﾞｼｯｸM-PRO" pitchFamily="49" charset="-128"/>
                <a:sym typeface="Symbol" pitchFamily="18" charset="2"/>
              </a:rPr>
              <a:t></a:t>
            </a:r>
            <a:r>
              <a:rPr kumimoji="1" lang="en-US" altLang="ja-JP">
                <a:solidFill>
                  <a:srgbClr val="0000FF"/>
                </a:solidFill>
                <a:ea typeface="HG丸ｺﾞｼｯｸM-PRO" pitchFamily="49" charset="-128"/>
              </a:rPr>
              <a:t> </a:t>
            </a:r>
            <a:r>
              <a:rPr kumimoji="1" lang="en-US" altLang="ja-JP" i="1">
                <a:solidFill>
                  <a:srgbClr val="0000FF"/>
                </a:solidFill>
                <a:ea typeface="HG丸ｺﾞｼｯｸM-PRO" pitchFamily="49" charset="-128"/>
              </a:rPr>
              <a:t>q</a:t>
            </a:r>
            <a:r>
              <a:rPr kumimoji="1" lang="en-US" altLang="ja-JP" baseline="-25000">
                <a:solidFill>
                  <a:srgbClr val="0000FF"/>
                </a:solidFill>
                <a:ea typeface="HG丸ｺﾞｼｯｸM-PRO" pitchFamily="49" charset="-128"/>
              </a:rPr>
              <a:t>1</a:t>
            </a:r>
            <a:r>
              <a:rPr kumimoji="1" lang="en-US" altLang="ja-JP">
                <a:solidFill>
                  <a:srgbClr val="0000FF"/>
                </a:solidFill>
                <a:ea typeface="HG丸ｺﾞｼｯｸM-PRO" pitchFamily="49" charset="-128"/>
              </a:rPr>
              <a:t>, then select the first chromosome </a:t>
            </a:r>
            <a:r>
              <a:rPr kumimoji="1" lang="en-US" altLang="ja-JP" b="1" i="1">
                <a:solidFill>
                  <a:srgbClr val="0000FF"/>
                </a:solidFill>
                <a:ea typeface="HG丸ｺﾞｼｯｸM-PRO" pitchFamily="49" charset="-128"/>
              </a:rPr>
              <a:t>v</a:t>
            </a:r>
            <a:r>
              <a:rPr kumimoji="1" lang="en-US" altLang="ja-JP" baseline="-25000">
                <a:solidFill>
                  <a:srgbClr val="0000FF"/>
                </a:solidFill>
                <a:ea typeface="HG丸ｺﾞｼｯｸM-PRO" pitchFamily="49" charset="-128"/>
              </a:rPr>
              <a:t>1</a:t>
            </a:r>
            <a:r>
              <a:rPr kumimoji="1" lang="en-US" altLang="ja-JP">
                <a:ea typeface="HG丸ｺﾞｼｯｸM-PRO" pitchFamily="49" charset="-128"/>
              </a:rPr>
              <a:t>; otherwise, select the </a:t>
            </a:r>
            <a:r>
              <a:rPr kumimoji="1" lang="en-US" altLang="ja-JP" i="1">
                <a:ea typeface="HG丸ｺﾞｼｯｸM-PRO" pitchFamily="49" charset="-128"/>
              </a:rPr>
              <a:t>k</a:t>
            </a:r>
            <a:r>
              <a:rPr kumimoji="1" lang="en-US" altLang="ja-JP">
                <a:ea typeface="HG丸ｺﾞｼｯｸM-PRO" pitchFamily="49" charset="-128"/>
              </a:rPr>
              <a:t>th chromosome </a:t>
            </a:r>
            <a:r>
              <a:rPr kumimoji="1" lang="en-US" altLang="ja-JP" b="1" i="1">
                <a:ea typeface="HG丸ｺﾞｼｯｸM-PRO" pitchFamily="49" charset="-128"/>
              </a:rPr>
              <a:t>v</a:t>
            </a:r>
            <a:r>
              <a:rPr kumimoji="1" lang="en-US" altLang="ja-JP" i="1" baseline="-25000">
                <a:ea typeface="HG丸ｺﾞｼｯｸM-PRO" pitchFamily="49" charset="-128"/>
              </a:rPr>
              <a:t>k </a:t>
            </a:r>
            <a:r>
              <a:rPr kumimoji="1" lang="en-US" altLang="ja-JP">
                <a:ea typeface="HG丸ｺﾞｼｯｸM-PRO" pitchFamily="49" charset="-128"/>
              </a:rPr>
              <a:t>(2 </a:t>
            </a:r>
            <a:r>
              <a:rPr kumimoji="1" lang="en-US" altLang="ja-JP">
                <a:ea typeface="HG丸ｺﾞｼｯｸM-PRO" pitchFamily="49" charset="-128"/>
                <a:sym typeface="Symbol" pitchFamily="18" charset="2"/>
              </a:rPr>
              <a:t></a:t>
            </a:r>
            <a:r>
              <a:rPr kumimoji="1" lang="en-US" altLang="ja-JP">
                <a:ea typeface="HG丸ｺﾞｼｯｸM-PRO" pitchFamily="49" charset="-128"/>
              </a:rPr>
              <a:t> </a:t>
            </a:r>
            <a:r>
              <a:rPr kumimoji="1" lang="en-US" altLang="ja-JP" i="1">
                <a:ea typeface="HG丸ｺﾞｼｯｸM-PRO" pitchFamily="49" charset="-128"/>
              </a:rPr>
              <a:t>k</a:t>
            </a:r>
            <a:r>
              <a:rPr kumimoji="1" lang="en-US" altLang="ja-JP">
                <a:ea typeface="HG丸ｺﾞｼｯｸM-PRO" pitchFamily="49" charset="-128"/>
              </a:rPr>
              <a:t> </a:t>
            </a:r>
            <a:r>
              <a:rPr kumimoji="1" lang="en-US" altLang="ja-JP">
                <a:ea typeface="HG丸ｺﾞｼｯｸM-PRO" pitchFamily="49" charset="-128"/>
                <a:sym typeface="Symbol" pitchFamily="18" charset="2"/>
              </a:rPr>
              <a:t> </a:t>
            </a:r>
            <a:r>
              <a:rPr kumimoji="1" lang="en-US" altLang="ja-JP" i="1">
                <a:ea typeface="HG丸ｺﾞｼｯｸM-PRO" pitchFamily="49" charset="-128"/>
                <a:sym typeface="Symbol" pitchFamily="18" charset="2"/>
              </a:rPr>
              <a:t>popSize</a:t>
            </a:r>
            <a:r>
              <a:rPr kumimoji="1" lang="en-US" altLang="ja-JP">
                <a:ea typeface="HG丸ｺﾞｼｯｸM-PRO" pitchFamily="49" charset="-128"/>
              </a:rPr>
              <a:t>) such that </a:t>
            </a:r>
            <a:r>
              <a:rPr kumimoji="1" lang="en-US" altLang="ja-JP" i="1">
                <a:ea typeface="HG丸ｺﾞｼｯｸM-PRO" pitchFamily="49" charset="-128"/>
              </a:rPr>
              <a:t>q</a:t>
            </a:r>
            <a:r>
              <a:rPr kumimoji="1" lang="en-US" altLang="ja-JP" i="1" baseline="-25000">
                <a:ea typeface="HG丸ｺﾞｼｯｸM-PRO" pitchFamily="49" charset="-128"/>
              </a:rPr>
              <a:t>k</a:t>
            </a:r>
            <a:r>
              <a:rPr kumimoji="1" lang="en-US" altLang="ja-JP" baseline="-25000">
                <a:ea typeface="HG丸ｺﾞｼｯｸM-PRO" pitchFamily="49" charset="-128"/>
              </a:rPr>
              <a:t>-1</a:t>
            </a:r>
            <a:r>
              <a:rPr kumimoji="1" lang="en-US" altLang="ja-JP">
                <a:ea typeface="HG丸ｺﾞｼｯｸM-PRO" pitchFamily="49" charset="-128"/>
              </a:rPr>
              <a:t>&lt; </a:t>
            </a:r>
            <a:r>
              <a:rPr kumimoji="1" lang="en-US" altLang="ja-JP" i="1">
                <a:ea typeface="HG丸ｺﾞｼｯｸM-PRO" pitchFamily="49" charset="-128"/>
              </a:rPr>
              <a:t>r</a:t>
            </a:r>
            <a:r>
              <a:rPr kumimoji="1" lang="en-US" altLang="ja-JP">
                <a:ea typeface="HG丸ｺﾞｼｯｸM-PRO" pitchFamily="49" charset="-128"/>
              </a:rPr>
              <a:t> </a:t>
            </a:r>
            <a:r>
              <a:rPr kumimoji="1" lang="en-US" altLang="ja-JP">
                <a:ea typeface="HG丸ｺﾞｼｯｸM-PRO" pitchFamily="49" charset="-128"/>
                <a:sym typeface="Symbol" pitchFamily="18" charset="2"/>
              </a:rPr>
              <a:t> </a:t>
            </a:r>
            <a:r>
              <a:rPr kumimoji="1" lang="en-US" altLang="ja-JP" i="1">
                <a:ea typeface="HG丸ｺﾞｼｯｸM-PRO" pitchFamily="49" charset="-128"/>
              </a:rPr>
              <a:t>q</a:t>
            </a:r>
            <a:r>
              <a:rPr kumimoji="1" lang="en-US" altLang="ja-JP" i="1" baseline="-25000">
                <a:ea typeface="HG丸ｺﾞｼｯｸM-PRO" pitchFamily="49" charset="-128"/>
              </a:rPr>
              <a:t>k </a:t>
            </a:r>
            <a:r>
              <a:rPr kumimoji="1" lang="en-US" altLang="ja-JP">
                <a:ea typeface="HG丸ｺﾞｼｯｸM-PRO" pitchFamily="49" charset="-128"/>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1203">
                                            <p:txEl>
                                              <p:pRg st="2" end="2"/>
                                            </p:txEl>
                                          </p:spTgt>
                                        </p:tgtEl>
                                        <p:attrNameLst>
                                          <p:attrName>style.visibility</p:attrName>
                                        </p:attrNameLst>
                                      </p:cBhvr>
                                      <p:to>
                                        <p:strVal val="visible"/>
                                      </p:to>
                                    </p:set>
                                    <p:animEffect transition="in" filter="slide(fromBottom)">
                                      <p:cBhvr>
                                        <p:cTn id="7" dur="500"/>
                                        <p:tgtEl>
                                          <p:spTgt spid="51203">
                                            <p:txEl>
                                              <p:pRg st="2" end="2"/>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51204"/>
                                        </p:tgtEl>
                                        <p:attrNameLst>
                                          <p:attrName>style.visibility</p:attrName>
                                        </p:attrNameLst>
                                      </p:cBhvr>
                                      <p:to>
                                        <p:strVal val="visible"/>
                                      </p:to>
                                    </p:set>
                                    <p:animEffect transition="in" filter="slide(fromBottom)">
                                      <p:cBhvr>
                                        <p:cTn id="10" dur="500"/>
                                        <p:tgtEl>
                                          <p:spTgt spid="51204"/>
                                        </p:tgtEl>
                                      </p:cBhvr>
                                    </p:animEffect>
                                  </p:childTnLst>
                                </p:cTn>
                              </p:par>
                              <p:par>
                                <p:cTn id="11" presetID="12" presetClass="entr" presetSubtype="4" fill="hold" nodeType="withEffect">
                                  <p:stCondLst>
                                    <p:cond delay="0"/>
                                  </p:stCondLst>
                                  <p:childTnLst>
                                    <p:set>
                                      <p:cBhvr>
                                        <p:cTn id="12" dur="1" fill="hold">
                                          <p:stCondLst>
                                            <p:cond delay="0"/>
                                          </p:stCondLst>
                                        </p:cTn>
                                        <p:tgtEl>
                                          <p:spTgt spid="51205"/>
                                        </p:tgtEl>
                                        <p:attrNameLst>
                                          <p:attrName>style.visibility</p:attrName>
                                        </p:attrNameLst>
                                      </p:cBhvr>
                                      <p:to>
                                        <p:strVal val="visible"/>
                                      </p:to>
                                    </p:set>
                                    <p:animEffect transition="in" filter="slide(fromBottom)">
                                      <p:cBhvr>
                                        <p:cTn id="13" dur="500"/>
                                        <p:tgtEl>
                                          <p:spTgt spid="51205"/>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51206"/>
                                        </p:tgtEl>
                                        <p:attrNameLst>
                                          <p:attrName>style.visibility</p:attrName>
                                        </p:attrNameLst>
                                      </p:cBhvr>
                                      <p:to>
                                        <p:strVal val="visible"/>
                                      </p:to>
                                    </p:set>
                                    <p:animEffect transition="in" filter="slide(fromBottom)">
                                      <p:cBhvr>
                                        <p:cTn id="16" dur="500"/>
                                        <p:tgtEl>
                                          <p:spTgt spid="51206"/>
                                        </p:tgtEl>
                                      </p:cBhvr>
                                    </p:animEffect>
                                  </p:childTnLst>
                                </p:cTn>
                              </p:par>
                              <p:par>
                                <p:cTn id="17" presetID="12" presetClass="entr" presetSubtype="4" fill="hold" nodeType="withEffect">
                                  <p:stCondLst>
                                    <p:cond delay="0"/>
                                  </p:stCondLst>
                                  <p:childTnLst>
                                    <p:set>
                                      <p:cBhvr>
                                        <p:cTn id="18" dur="1" fill="hold">
                                          <p:stCondLst>
                                            <p:cond delay="0"/>
                                          </p:stCondLst>
                                        </p:cTn>
                                        <p:tgtEl>
                                          <p:spTgt spid="51207"/>
                                        </p:tgtEl>
                                        <p:attrNameLst>
                                          <p:attrName>style.visibility</p:attrName>
                                        </p:attrNameLst>
                                      </p:cBhvr>
                                      <p:to>
                                        <p:strVal val="visible"/>
                                      </p:to>
                                    </p:set>
                                    <p:animEffect transition="in" filter="slide(fromBottom)">
                                      <p:cBhvr>
                                        <p:cTn id="19" dur="500"/>
                                        <p:tgtEl>
                                          <p:spTgt spid="51207"/>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51208"/>
                                        </p:tgtEl>
                                        <p:attrNameLst>
                                          <p:attrName>style.visibility</p:attrName>
                                        </p:attrNameLst>
                                      </p:cBhvr>
                                      <p:to>
                                        <p:strVal val="visible"/>
                                      </p:to>
                                    </p:set>
                                    <p:animEffect transition="in" filter="slide(fromBottom)">
                                      <p:cBhvr>
                                        <p:cTn id="22" dur="500"/>
                                        <p:tgtEl>
                                          <p:spTgt spid="51208"/>
                                        </p:tgtEl>
                                      </p:cBhvr>
                                    </p:animEffect>
                                  </p:childTnLst>
                                </p:cTn>
                              </p:par>
                              <p:par>
                                <p:cTn id="23" presetID="12" presetClass="entr" presetSubtype="4" fill="hold" nodeType="withEffect">
                                  <p:stCondLst>
                                    <p:cond delay="0"/>
                                  </p:stCondLst>
                                  <p:childTnLst>
                                    <p:set>
                                      <p:cBhvr>
                                        <p:cTn id="24" dur="1" fill="hold">
                                          <p:stCondLst>
                                            <p:cond delay="0"/>
                                          </p:stCondLst>
                                        </p:cTn>
                                        <p:tgtEl>
                                          <p:spTgt spid="51209"/>
                                        </p:tgtEl>
                                        <p:attrNameLst>
                                          <p:attrName>style.visibility</p:attrName>
                                        </p:attrNameLst>
                                      </p:cBhvr>
                                      <p:to>
                                        <p:strVal val="visible"/>
                                      </p:to>
                                    </p:set>
                                    <p:animEffect transition="in" filter="slide(fromBottom)">
                                      <p:cBhvr>
                                        <p:cTn id="25" dur="500"/>
                                        <p:tgtEl>
                                          <p:spTgt spid="51209"/>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51210"/>
                                        </p:tgtEl>
                                        <p:attrNameLst>
                                          <p:attrName>style.visibility</p:attrName>
                                        </p:attrNameLst>
                                      </p:cBhvr>
                                      <p:to>
                                        <p:strVal val="visible"/>
                                      </p:to>
                                    </p:set>
                                    <p:animEffect transition="in" filter="slide(fromBottom)">
                                      <p:cBhvr>
                                        <p:cTn id="28" dur="500"/>
                                        <p:tgtEl>
                                          <p:spTgt spid="51210"/>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51211"/>
                                        </p:tgtEl>
                                        <p:attrNameLst>
                                          <p:attrName>style.visibility</p:attrName>
                                        </p:attrNameLst>
                                      </p:cBhvr>
                                      <p:to>
                                        <p:strVal val="visible"/>
                                      </p:to>
                                    </p:set>
                                    <p:animEffect transition="in" filter="slide(fromBottom)">
                                      <p:cBhvr>
                                        <p:cTn id="31" dur="500"/>
                                        <p:tgtEl>
                                          <p:spTgt spid="51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p:bldP spid="51206" grpId="0"/>
      <p:bldP spid="51208" grpId="0"/>
      <p:bldP spid="51210" grpId="0"/>
      <p:bldP spid="512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28600" y="228600"/>
            <a:ext cx="7543800" cy="503238"/>
          </a:xfrm>
        </p:spPr>
        <p:txBody>
          <a:bodyPr/>
          <a:lstStyle/>
          <a:p>
            <a:pPr eaLnBrk="1" hangingPunct="1"/>
            <a:r>
              <a:rPr lang="en-US" altLang="ja-JP" sz="3500" smtClean="0">
                <a:ea typeface="ＭＳ Ｐゴシック" pitchFamily="34" charset="-128"/>
              </a:rPr>
              <a:t>Genetic Operators</a:t>
            </a:r>
          </a:p>
        </p:txBody>
      </p:sp>
      <p:sp>
        <p:nvSpPr>
          <p:cNvPr id="58371" name="Rectangle 3"/>
          <p:cNvSpPr>
            <a:spLocks noGrp="1" noChangeArrowheads="1"/>
          </p:cNvSpPr>
          <p:nvPr>
            <p:ph type="body" idx="1"/>
          </p:nvPr>
        </p:nvSpPr>
        <p:spPr>
          <a:xfrm>
            <a:off x="179388" y="765175"/>
            <a:ext cx="8642350" cy="5400675"/>
          </a:xfrm>
        </p:spPr>
        <p:txBody>
          <a:bodyPr/>
          <a:lstStyle/>
          <a:p>
            <a:pPr eaLnBrk="1" hangingPunct="1"/>
            <a:r>
              <a:rPr lang="en-US" altLang="en-US" sz="2200" smtClean="0">
                <a:solidFill>
                  <a:srgbClr val="0000FF"/>
                </a:solidFill>
              </a:rPr>
              <a:t>Illustration of Selection</a:t>
            </a:r>
            <a:r>
              <a:rPr lang="en-US" altLang="ja-JP" sz="2200" smtClean="0">
                <a:ea typeface="ＭＳ Ｐゴシック" pitchFamily="34" charset="-128"/>
              </a:rPr>
              <a:t>:</a:t>
            </a:r>
          </a:p>
        </p:txBody>
      </p:sp>
      <p:sp>
        <p:nvSpPr>
          <p:cNvPr id="58372" name="Rectangle 4"/>
          <p:cNvSpPr>
            <a:spLocks noChangeArrowheads="1"/>
          </p:cNvSpPr>
          <p:nvPr/>
        </p:nvSpPr>
        <p:spPr bwMode="auto">
          <a:xfrm>
            <a:off x="1042988" y="1282700"/>
            <a:ext cx="5397500" cy="274638"/>
          </a:xfrm>
          <a:prstGeom prst="rect">
            <a:avLst/>
          </a:prstGeom>
          <a:noFill/>
          <a:ln w="9525">
            <a:noFill/>
            <a:miter lim="800000"/>
            <a:headEnd/>
            <a:tailEnd/>
          </a:ln>
        </p:spPr>
        <p:txBody>
          <a:bodyPr wrap="none" lIns="0" tIns="0" rIns="0" bIns="0">
            <a:spAutoFit/>
          </a:bodyPr>
          <a:lstStyle/>
          <a:p>
            <a:pPr defTabSz="835025" eaLnBrk="0" hangingPunct="0"/>
            <a:r>
              <a:rPr kumimoji="1" lang="en-US" altLang="ja-JP">
                <a:ea typeface="HG丸ｺﾞｼｯｸM-PRO" pitchFamily="49" charset="-128"/>
              </a:rPr>
              <a:t>step 1: Calculate the total fitness </a:t>
            </a:r>
            <a:r>
              <a:rPr kumimoji="1" lang="en-US" altLang="ja-JP" i="1">
                <a:ea typeface="HG丸ｺﾞｼｯｸM-PRO" pitchFamily="49" charset="-128"/>
              </a:rPr>
              <a:t>F</a:t>
            </a:r>
            <a:r>
              <a:rPr kumimoji="1" lang="en-US" altLang="ja-JP">
                <a:ea typeface="HG丸ｺﾞｼｯｸM-PRO" pitchFamily="49" charset="-128"/>
              </a:rPr>
              <a:t> for the population.</a:t>
            </a:r>
          </a:p>
        </p:txBody>
      </p:sp>
      <p:sp>
        <p:nvSpPr>
          <p:cNvPr id="58373" name="Rectangle 5"/>
          <p:cNvSpPr>
            <a:spLocks noChangeArrowheads="1"/>
          </p:cNvSpPr>
          <p:nvPr/>
        </p:nvSpPr>
        <p:spPr bwMode="auto">
          <a:xfrm>
            <a:off x="1042988" y="2435225"/>
            <a:ext cx="6600825" cy="274638"/>
          </a:xfrm>
          <a:prstGeom prst="rect">
            <a:avLst/>
          </a:prstGeom>
          <a:noFill/>
          <a:ln w="9525">
            <a:noFill/>
            <a:miter lim="800000"/>
            <a:headEnd/>
            <a:tailEnd/>
          </a:ln>
        </p:spPr>
        <p:txBody>
          <a:bodyPr wrap="none" lIns="0" tIns="0" rIns="0" bIns="0">
            <a:spAutoFit/>
          </a:bodyPr>
          <a:lstStyle/>
          <a:p>
            <a:pPr defTabSz="835025" eaLnBrk="0" hangingPunct="0"/>
            <a:r>
              <a:rPr kumimoji="1" lang="en-US" altLang="ja-JP">
                <a:ea typeface="HG丸ｺﾞｼｯｸM-PRO" pitchFamily="49" charset="-128"/>
              </a:rPr>
              <a:t>step 2: Calculate selection probability </a:t>
            </a:r>
            <a:r>
              <a:rPr kumimoji="1" lang="en-US" altLang="ja-JP" i="1">
                <a:ea typeface="HG丸ｺﾞｼｯｸM-PRO" pitchFamily="49" charset="-128"/>
              </a:rPr>
              <a:t>p</a:t>
            </a:r>
            <a:r>
              <a:rPr kumimoji="1" lang="en-US" altLang="ja-JP" i="1" baseline="-25000">
                <a:ea typeface="HG丸ｺﾞｼｯｸM-PRO" pitchFamily="49" charset="-128"/>
              </a:rPr>
              <a:t>k </a:t>
            </a:r>
            <a:r>
              <a:rPr kumimoji="1" lang="en-US" altLang="ja-JP">
                <a:ea typeface="HG丸ｺﾞｼｯｸM-PRO" pitchFamily="49" charset="-128"/>
              </a:rPr>
              <a:t>for</a:t>
            </a:r>
            <a:r>
              <a:rPr kumimoji="1" lang="en-US" altLang="ja-JP" i="1" baseline="-25000">
                <a:ea typeface="HG丸ｺﾞｼｯｸM-PRO" pitchFamily="49" charset="-128"/>
              </a:rPr>
              <a:t> </a:t>
            </a:r>
            <a:r>
              <a:rPr kumimoji="1" lang="en-US" altLang="ja-JP">
                <a:ea typeface="HG丸ｺﾞｼｯｸM-PRO" pitchFamily="49" charset="-128"/>
              </a:rPr>
              <a:t>each chromosome </a:t>
            </a:r>
            <a:r>
              <a:rPr kumimoji="1" lang="en-US" altLang="ja-JP" b="1" i="1">
                <a:ea typeface="HG丸ｺﾞｼｯｸM-PRO" pitchFamily="49" charset="-128"/>
              </a:rPr>
              <a:t>v</a:t>
            </a:r>
            <a:r>
              <a:rPr kumimoji="1" lang="en-US" altLang="ja-JP" i="1" baseline="-25000">
                <a:ea typeface="HG丸ｺﾞｼｯｸM-PRO" pitchFamily="49" charset="-128"/>
              </a:rPr>
              <a:t>k</a:t>
            </a:r>
            <a:r>
              <a:rPr kumimoji="1" lang="en-US" altLang="ja-JP">
                <a:ea typeface="HG丸ｺﾞｼｯｸM-PRO" pitchFamily="49" charset="-128"/>
              </a:rPr>
              <a:t>.</a:t>
            </a:r>
          </a:p>
        </p:txBody>
      </p:sp>
      <p:sp>
        <p:nvSpPr>
          <p:cNvPr id="52230" name="Rectangle 6"/>
          <p:cNvSpPr>
            <a:spLocks noChangeArrowheads="1"/>
          </p:cNvSpPr>
          <p:nvPr/>
        </p:nvSpPr>
        <p:spPr bwMode="auto">
          <a:xfrm>
            <a:off x="1042988" y="3946525"/>
            <a:ext cx="6811962" cy="274638"/>
          </a:xfrm>
          <a:prstGeom prst="rect">
            <a:avLst/>
          </a:prstGeom>
          <a:noFill/>
          <a:ln w="9525">
            <a:noFill/>
            <a:miter lim="800000"/>
            <a:headEnd/>
            <a:tailEnd/>
          </a:ln>
        </p:spPr>
        <p:txBody>
          <a:bodyPr wrap="none" lIns="0" tIns="0" rIns="0" bIns="0">
            <a:spAutoFit/>
          </a:bodyPr>
          <a:lstStyle/>
          <a:p>
            <a:pPr defTabSz="835025" eaLnBrk="0" hangingPunct="0"/>
            <a:r>
              <a:rPr kumimoji="1" lang="en-US" altLang="ja-JP">
                <a:ea typeface="HG丸ｺﾞｼｯｸM-PRO" pitchFamily="49" charset="-128"/>
              </a:rPr>
              <a:t>step 3: Calculate cumulative probability </a:t>
            </a:r>
            <a:r>
              <a:rPr kumimoji="1" lang="en-US" altLang="ja-JP" i="1">
                <a:ea typeface="HG丸ｺﾞｼｯｸM-PRO" pitchFamily="49" charset="-128"/>
              </a:rPr>
              <a:t>q</a:t>
            </a:r>
            <a:r>
              <a:rPr kumimoji="1" lang="en-US" altLang="ja-JP" i="1" baseline="-25000">
                <a:ea typeface="HG丸ｺﾞｼｯｸM-PRO" pitchFamily="49" charset="-128"/>
              </a:rPr>
              <a:t>k </a:t>
            </a:r>
            <a:r>
              <a:rPr kumimoji="1" lang="en-US" altLang="ja-JP">
                <a:ea typeface="HG丸ｺﾞｼｯｸM-PRO" pitchFamily="49" charset="-128"/>
              </a:rPr>
              <a:t>for each chromosome </a:t>
            </a:r>
            <a:r>
              <a:rPr kumimoji="1" lang="en-US" altLang="ja-JP" b="1" i="1">
                <a:ea typeface="HG丸ｺﾞｼｯｸM-PRO" pitchFamily="49" charset="-128"/>
              </a:rPr>
              <a:t>v</a:t>
            </a:r>
            <a:r>
              <a:rPr kumimoji="1" lang="en-US" altLang="ja-JP" i="1" baseline="-25000">
                <a:ea typeface="HG丸ｺﾞｼｯｸM-PRO" pitchFamily="49" charset="-128"/>
              </a:rPr>
              <a:t>k</a:t>
            </a:r>
            <a:r>
              <a:rPr kumimoji="1" lang="en-US" altLang="ja-JP">
                <a:ea typeface="HG丸ｺﾞｼｯｸM-PRO" pitchFamily="49" charset="-128"/>
              </a:rPr>
              <a:t>.</a:t>
            </a:r>
          </a:p>
        </p:txBody>
      </p:sp>
      <p:sp>
        <p:nvSpPr>
          <p:cNvPr id="52231" name="Rectangle 7"/>
          <p:cNvSpPr>
            <a:spLocks noChangeArrowheads="1"/>
          </p:cNvSpPr>
          <p:nvPr/>
        </p:nvSpPr>
        <p:spPr bwMode="auto">
          <a:xfrm>
            <a:off x="1042988" y="5486400"/>
            <a:ext cx="5892800" cy="274638"/>
          </a:xfrm>
          <a:prstGeom prst="rect">
            <a:avLst/>
          </a:prstGeom>
          <a:noFill/>
          <a:ln w="9525">
            <a:noFill/>
            <a:miter lim="800000"/>
            <a:headEnd/>
            <a:tailEnd/>
          </a:ln>
        </p:spPr>
        <p:txBody>
          <a:bodyPr wrap="none" lIns="0" tIns="0" rIns="0" bIns="0">
            <a:spAutoFit/>
          </a:bodyPr>
          <a:lstStyle/>
          <a:p>
            <a:pPr defTabSz="835025" eaLnBrk="0" hangingPunct="0"/>
            <a:r>
              <a:rPr kumimoji="1" lang="en-US" altLang="ja-JP">
                <a:ea typeface="HG丸ｺﾞｼｯｸM-PRO" pitchFamily="49" charset="-128"/>
              </a:rPr>
              <a:t>step 4: Generate a random number </a:t>
            </a:r>
            <a:r>
              <a:rPr kumimoji="1" lang="en-US" altLang="ja-JP" i="1">
                <a:ea typeface="HG丸ｺﾞｼｯｸM-PRO" pitchFamily="49" charset="-128"/>
              </a:rPr>
              <a:t>r</a:t>
            </a:r>
            <a:r>
              <a:rPr kumimoji="1" lang="en-US" altLang="ja-JP">
                <a:ea typeface="HG丸ｺﾞｼｯｸM-PRO" pitchFamily="49" charset="-128"/>
              </a:rPr>
              <a:t> from the range [0, 1].</a:t>
            </a:r>
          </a:p>
        </p:txBody>
      </p:sp>
      <p:grpSp>
        <p:nvGrpSpPr>
          <p:cNvPr id="58376" name="Group 8"/>
          <p:cNvGrpSpPr>
            <a:grpSpLocks/>
          </p:cNvGrpSpPr>
          <p:nvPr/>
        </p:nvGrpSpPr>
        <p:grpSpPr bwMode="auto">
          <a:xfrm>
            <a:off x="2908300" y="1570038"/>
            <a:ext cx="2887663" cy="766762"/>
            <a:chOff x="1209" y="942"/>
            <a:chExt cx="1819" cy="483"/>
          </a:xfrm>
        </p:grpSpPr>
        <p:sp>
          <p:nvSpPr>
            <p:cNvPr id="58401" name="Rectangle 9"/>
            <p:cNvSpPr>
              <a:spLocks noChangeArrowheads="1"/>
            </p:cNvSpPr>
            <p:nvPr/>
          </p:nvSpPr>
          <p:spPr bwMode="auto">
            <a:xfrm>
              <a:off x="2572" y="1080"/>
              <a:ext cx="456" cy="182"/>
            </a:xfrm>
            <a:prstGeom prst="rect">
              <a:avLst/>
            </a:prstGeom>
            <a:noFill/>
            <a:ln w="9525">
              <a:noFill/>
              <a:miter lim="800000"/>
              <a:headEnd/>
              <a:tailEnd/>
            </a:ln>
          </p:spPr>
          <p:txBody>
            <a:bodyPr wrap="none" lIns="0" tIns="0" rIns="0" bIns="0">
              <a:spAutoFit/>
            </a:bodyPr>
            <a:lstStyle/>
            <a:p>
              <a:pPr defTabSz="762000" eaLnBrk="0" hangingPunct="0"/>
              <a:r>
                <a:rPr kumimoji="1" lang="en-US" altLang="ja-JP" sz="1900">
                  <a:latin typeface="Times New Roman" pitchFamily="18" charset="0"/>
                  <a:ea typeface="HG丸ｺﾞｼｯｸM-PRO" pitchFamily="49" charset="-128"/>
                </a:rPr>
                <a:t>135372</a:t>
              </a:r>
              <a:endParaRPr kumimoji="1" lang="en-US" altLang="ja-JP" sz="1600">
                <a:latin typeface="Times New Roman" pitchFamily="18" charset="0"/>
                <a:ea typeface="HG丸ｺﾞｼｯｸM-PRO" pitchFamily="49" charset="-128"/>
              </a:endParaRPr>
            </a:p>
          </p:txBody>
        </p:sp>
        <p:sp>
          <p:nvSpPr>
            <p:cNvPr id="58402" name="Rectangle 10"/>
            <p:cNvSpPr>
              <a:spLocks noChangeArrowheads="1"/>
            </p:cNvSpPr>
            <p:nvPr/>
          </p:nvSpPr>
          <p:spPr bwMode="auto">
            <a:xfrm>
              <a:off x="2535" y="1080"/>
              <a:ext cx="38" cy="182"/>
            </a:xfrm>
            <a:prstGeom prst="rect">
              <a:avLst/>
            </a:prstGeom>
            <a:noFill/>
            <a:ln w="9525">
              <a:noFill/>
              <a:miter lim="800000"/>
              <a:headEnd/>
              <a:tailEnd/>
            </a:ln>
          </p:spPr>
          <p:txBody>
            <a:bodyPr wrap="none" lIns="0" tIns="0" rIns="0" bIns="0">
              <a:spAutoFit/>
            </a:bodyPr>
            <a:lstStyle/>
            <a:p>
              <a:pPr defTabSz="762000" eaLnBrk="0" hangingPunct="0"/>
              <a:r>
                <a:rPr kumimoji="1" lang="en-US" altLang="ja-JP" sz="1900">
                  <a:latin typeface="Times New Roman" pitchFamily="18" charset="0"/>
                  <a:ea typeface="HG丸ｺﾞｼｯｸM-PRO" pitchFamily="49" charset="-128"/>
                </a:rPr>
                <a:t>.</a:t>
              </a:r>
              <a:endParaRPr kumimoji="1" lang="en-US" altLang="ja-JP" sz="1600">
                <a:latin typeface="Times New Roman" pitchFamily="18" charset="0"/>
                <a:ea typeface="HG丸ｺﾞｼｯｸM-PRO" pitchFamily="49" charset="-128"/>
              </a:endParaRPr>
            </a:p>
          </p:txBody>
        </p:sp>
        <p:sp>
          <p:nvSpPr>
            <p:cNvPr id="58403" name="Rectangle 11"/>
            <p:cNvSpPr>
              <a:spLocks noChangeArrowheads="1"/>
            </p:cNvSpPr>
            <p:nvPr/>
          </p:nvSpPr>
          <p:spPr bwMode="auto">
            <a:xfrm>
              <a:off x="2310" y="1080"/>
              <a:ext cx="228" cy="182"/>
            </a:xfrm>
            <a:prstGeom prst="rect">
              <a:avLst/>
            </a:prstGeom>
            <a:noFill/>
            <a:ln w="9525">
              <a:noFill/>
              <a:miter lim="800000"/>
              <a:headEnd/>
              <a:tailEnd/>
            </a:ln>
          </p:spPr>
          <p:txBody>
            <a:bodyPr wrap="none" lIns="0" tIns="0" rIns="0" bIns="0">
              <a:spAutoFit/>
            </a:bodyPr>
            <a:lstStyle/>
            <a:p>
              <a:pPr defTabSz="762000" eaLnBrk="0" hangingPunct="0"/>
              <a:r>
                <a:rPr kumimoji="1" lang="en-US" altLang="ja-JP" sz="1900">
                  <a:latin typeface="Times New Roman" pitchFamily="18" charset="0"/>
                  <a:ea typeface="HG丸ｺﾞｼｯｸM-PRO" pitchFamily="49" charset="-128"/>
                </a:rPr>
                <a:t>178</a:t>
              </a:r>
              <a:endParaRPr kumimoji="1" lang="en-US" altLang="ja-JP" sz="1600">
                <a:latin typeface="Times New Roman" pitchFamily="18" charset="0"/>
                <a:ea typeface="HG丸ｺﾞｼｯｸM-PRO" pitchFamily="49" charset="-128"/>
              </a:endParaRPr>
            </a:p>
          </p:txBody>
        </p:sp>
        <p:sp>
          <p:nvSpPr>
            <p:cNvPr id="58404" name="Rectangle 12"/>
            <p:cNvSpPr>
              <a:spLocks noChangeArrowheads="1"/>
            </p:cNvSpPr>
            <p:nvPr/>
          </p:nvSpPr>
          <p:spPr bwMode="auto">
            <a:xfrm>
              <a:off x="2137" y="1080"/>
              <a:ext cx="51" cy="182"/>
            </a:xfrm>
            <a:prstGeom prst="rect">
              <a:avLst/>
            </a:prstGeom>
            <a:noFill/>
            <a:ln w="9525">
              <a:noFill/>
              <a:miter lim="800000"/>
              <a:headEnd/>
              <a:tailEnd/>
            </a:ln>
          </p:spPr>
          <p:txBody>
            <a:bodyPr wrap="none" lIns="0" tIns="0" rIns="0" bIns="0">
              <a:spAutoFit/>
            </a:bodyPr>
            <a:lstStyle/>
            <a:p>
              <a:pPr defTabSz="762000" eaLnBrk="0" hangingPunct="0"/>
              <a:r>
                <a:rPr kumimoji="1" lang="en-US" altLang="ja-JP" sz="1900">
                  <a:latin typeface="Times New Roman" pitchFamily="18" charset="0"/>
                  <a:ea typeface="HG丸ｺﾞｼｯｸM-PRO" pitchFamily="49" charset="-128"/>
                </a:rPr>
                <a:t>)</a:t>
              </a:r>
              <a:endParaRPr kumimoji="1" lang="en-US" altLang="ja-JP" sz="1600">
                <a:latin typeface="Times New Roman" pitchFamily="18" charset="0"/>
                <a:ea typeface="HG丸ｺﾞｼｯｸM-PRO" pitchFamily="49" charset="-128"/>
              </a:endParaRPr>
            </a:p>
          </p:txBody>
        </p:sp>
        <p:sp>
          <p:nvSpPr>
            <p:cNvPr id="58405" name="Rectangle 13"/>
            <p:cNvSpPr>
              <a:spLocks noChangeArrowheads="1"/>
            </p:cNvSpPr>
            <p:nvPr/>
          </p:nvSpPr>
          <p:spPr bwMode="auto">
            <a:xfrm>
              <a:off x="1936" y="1080"/>
              <a:ext cx="51" cy="182"/>
            </a:xfrm>
            <a:prstGeom prst="rect">
              <a:avLst/>
            </a:prstGeom>
            <a:noFill/>
            <a:ln w="9525">
              <a:noFill/>
              <a:miter lim="800000"/>
              <a:headEnd/>
              <a:tailEnd/>
            </a:ln>
          </p:spPr>
          <p:txBody>
            <a:bodyPr wrap="none" lIns="0" tIns="0" rIns="0" bIns="0">
              <a:spAutoFit/>
            </a:bodyPr>
            <a:lstStyle/>
            <a:p>
              <a:pPr defTabSz="762000" eaLnBrk="0" hangingPunct="0"/>
              <a:r>
                <a:rPr kumimoji="1" lang="en-US" altLang="ja-JP" sz="1900">
                  <a:latin typeface="Times New Roman" pitchFamily="18" charset="0"/>
                  <a:ea typeface="HG丸ｺﾞｼｯｸM-PRO" pitchFamily="49" charset="-128"/>
                </a:rPr>
                <a:t>(</a:t>
              </a:r>
              <a:endParaRPr kumimoji="1" lang="en-US" altLang="ja-JP" sz="1600">
                <a:latin typeface="Times New Roman" pitchFamily="18" charset="0"/>
                <a:ea typeface="HG丸ｺﾞｼｯｸM-PRO" pitchFamily="49" charset="-128"/>
              </a:endParaRPr>
            </a:p>
          </p:txBody>
        </p:sp>
        <p:sp>
          <p:nvSpPr>
            <p:cNvPr id="58406" name="Rectangle 14"/>
            <p:cNvSpPr>
              <a:spLocks noChangeArrowheads="1"/>
            </p:cNvSpPr>
            <p:nvPr/>
          </p:nvSpPr>
          <p:spPr bwMode="auto">
            <a:xfrm>
              <a:off x="1508" y="942"/>
              <a:ext cx="104" cy="125"/>
            </a:xfrm>
            <a:prstGeom prst="rect">
              <a:avLst/>
            </a:prstGeom>
            <a:noFill/>
            <a:ln w="9525">
              <a:noFill/>
              <a:miter lim="800000"/>
              <a:headEnd/>
              <a:tailEnd/>
            </a:ln>
          </p:spPr>
          <p:txBody>
            <a:bodyPr wrap="none" lIns="0" tIns="0" rIns="0" bIns="0">
              <a:spAutoFit/>
            </a:bodyPr>
            <a:lstStyle/>
            <a:p>
              <a:pPr defTabSz="762000" eaLnBrk="0" hangingPunct="0"/>
              <a:r>
                <a:rPr kumimoji="1" lang="en-US" altLang="ja-JP" sz="1300">
                  <a:latin typeface="Times New Roman" pitchFamily="18" charset="0"/>
                  <a:ea typeface="HG丸ｺﾞｼｯｸM-PRO" pitchFamily="49" charset="-128"/>
                </a:rPr>
                <a:t>10</a:t>
              </a:r>
              <a:endParaRPr kumimoji="1" lang="en-US" altLang="ja-JP" sz="1600">
                <a:latin typeface="Times New Roman" pitchFamily="18" charset="0"/>
                <a:ea typeface="HG丸ｺﾞｼｯｸM-PRO" pitchFamily="49" charset="-128"/>
              </a:endParaRPr>
            </a:p>
          </p:txBody>
        </p:sp>
        <p:sp>
          <p:nvSpPr>
            <p:cNvPr id="58407" name="Rectangle 15"/>
            <p:cNvSpPr>
              <a:spLocks noChangeArrowheads="1"/>
            </p:cNvSpPr>
            <p:nvPr/>
          </p:nvSpPr>
          <p:spPr bwMode="auto">
            <a:xfrm>
              <a:off x="1601" y="1299"/>
              <a:ext cx="52" cy="125"/>
            </a:xfrm>
            <a:prstGeom prst="rect">
              <a:avLst/>
            </a:prstGeom>
            <a:noFill/>
            <a:ln w="9525">
              <a:noFill/>
              <a:miter lim="800000"/>
              <a:headEnd/>
              <a:tailEnd/>
            </a:ln>
          </p:spPr>
          <p:txBody>
            <a:bodyPr wrap="none" lIns="0" tIns="0" rIns="0" bIns="0">
              <a:spAutoFit/>
            </a:bodyPr>
            <a:lstStyle/>
            <a:p>
              <a:pPr defTabSz="762000" eaLnBrk="0" hangingPunct="0"/>
              <a:r>
                <a:rPr kumimoji="1" lang="en-US" altLang="ja-JP" sz="1300">
                  <a:latin typeface="Times New Roman" pitchFamily="18" charset="0"/>
                  <a:ea typeface="HG丸ｺﾞｼｯｸM-PRO" pitchFamily="49" charset="-128"/>
                </a:rPr>
                <a:t>1</a:t>
              </a:r>
              <a:endParaRPr kumimoji="1" lang="en-US" altLang="ja-JP" sz="1600">
                <a:latin typeface="Times New Roman" pitchFamily="18" charset="0"/>
                <a:ea typeface="HG丸ｺﾞｼｯｸM-PRO" pitchFamily="49" charset="-128"/>
              </a:endParaRPr>
            </a:p>
          </p:txBody>
        </p:sp>
        <p:sp>
          <p:nvSpPr>
            <p:cNvPr id="58408" name="Rectangle 16"/>
            <p:cNvSpPr>
              <a:spLocks noChangeArrowheads="1"/>
            </p:cNvSpPr>
            <p:nvPr/>
          </p:nvSpPr>
          <p:spPr bwMode="auto">
            <a:xfrm>
              <a:off x="2224" y="1062"/>
              <a:ext cx="83" cy="182"/>
            </a:xfrm>
            <a:prstGeom prst="rect">
              <a:avLst/>
            </a:prstGeom>
            <a:noFill/>
            <a:ln w="9525">
              <a:noFill/>
              <a:miter lim="800000"/>
              <a:headEnd/>
              <a:tailEnd/>
            </a:ln>
          </p:spPr>
          <p:txBody>
            <a:bodyPr wrap="none" lIns="0" tIns="0" rIns="0" bIns="0">
              <a:spAutoFit/>
            </a:bodyPr>
            <a:lstStyle/>
            <a:p>
              <a:pPr defTabSz="762000" eaLnBrk="0" hangingPunct="0"/>
              <a:r>
                <a:rPr kumimoji="1" lang="en-US" altLang="ja-JP" sz="1900">
                  <a:latin typeface="Symbol" pitchFamily="18" charset="2"/>
                  <a:ea typeface="HG丸ｺﾞｼｯｸM-PRO" pitchFamily="49" charset="-128"/>
                </a:rPr>
                <a:t>=</a:t>
              </a:r>
              <a:endParaRPr kumimoji="1" lang="en-US" altLang="ja-JP" sz="1600">
                <a:latin typeface="Times New Roman" pitchFamily="18" charset="0"/>
                <a:ea typeface="HG丸ｺﾞｼｯｸM-PRO" pitchFamily="49" charset="-128"/>
              </a:endParaRPr>
            </a:p>
          </p:txBody>
        </p:sp>
        <p:sp>
          <p:nvSpPr>
            <p:cNvPr id="58409" name="Rectangle 17"/>
            <p:cNvSpPr>
              <a:spLocks noChangeArrowheads="1"/>
            </p:cNvSpPr>
            <p:nvPr/>
          </p:nvSpPr>
          <p:spPr bwMode="auto">
            <a:xfrm>
              <a:off x="1352" y="1062"/>
              <a:ext cx="83" cy="182"/>
            </a:xfrm>
            <a:prstGeom prst="rect">
              <a:avLst/>
            </a:prstGeom>
            <a:noFill/>
            <a:ln w="9525">
              <a:noFill/>
              <a:miter lim="800000"/>
              <a:headEnd/>
              <a:tailEnd/>
            </a:ln>
          </p:spPr>
          <p:txBody>
            <a:bodyPr wrap="none" lIns="0" tIns="0" rIns="0" bIns="0">
              <a:spAutoFit/>
            </a:bodyPr>
            <a:lstStyle/>
            <a:p>
              <a:pPr defTabSz="762000" eaLnBrk="0" hangingPunct="0"/>
              <a:r>
                <a:rPr kumimoji="1" lang="en-US" altLang="ja-JP" sz="1900">
                  <a:latin typeface="Symbol" pitchFamily="18" charset="2"/>
                  <a:ea typeface="HG丸ｺﾞｼｯｸM-PRO" pitchFamily="49" charset="-128"/>
                </a:rPr>
                <a:t>=</a:t>
              </a:r>
              <a:endParaRPr kumimoji="1" lang="en-US" altLang="ja-JP" sz="1600">
                <a:latin typeface="Times New Roman" pitchFamily="18" charset="0"/>
                <a:ea typeface="HG丸ｺﾞｼｯｸM-PRO" pitchFamily="49" charset="-128"/>
              </a:endParaRPr>
            </a:p>
          </p:txBody>
        </p:sp>
        <p:sp>
          <p:nvSpPr>
            <p:cNvPr id="58410" name="Rectangle 18"/>
            <p:cNvSpPr>
              <a:spLocks noChangeArrowheads="1"/>
            </p:cNvSpPr>
            <p:nvPr/>
          </p:nvSpPr>
          <p:spPr bwMode="auto">
            <a:xfrm>
              <a:off x="1470" y="990"/>
              <a:ext cx="194" cy="326"/>
            </a:xfrm>
            <a:prstGeom prst="rect">
              <a:avLst/>
            </a:prstGeom>
            <a:noFill/>
            <a:ln w="9525">
              <a:noFill/>
              <a:miter lim="800000"/>
              <a:headEnd/>
              <a:tailEnd/>
            </a:ln>
          </p:spPr>
          <p:txBody>
            <a:bodyPr wrap="none" lIns="0" tIns="0" rIns="0" bIns="0">
              <a:spAutoFit/>
            </a:bodyPr>
            <a:lstStyle/>
            <a:p>
              <a:pPr defTabSz="762000" eaLnBrk="0" hangingPunct="0"/>
              <a:r>
                <a:rPr kumimoji="1" lang="en-US" altLang="ja-JP" sz="3400">
                  <a:latin typeface="Symbol" pitchFamily="18" charset="2"/>
                  <a:ea typeface="HG丸ｺﾞｼｯｸM-PRO" pitchFamily="49" charset="-128"/>
                </a:rPr>
                <a:t>å</a:t>
              </a:r>
              <a:endParaRPr kumimoji="1" lang="en-US" altLang="ja-JP" sz="1600">
                <a:latin typeface="Times New Roman" pitchFamily="18" charset="0"/>
                <a:ea typeface="HG丸ｺﾞｼｯｸM-PRO" pitchFamily="49" charset="-128"/>
              </a:endParaRPr>
            </a:p>
          </p:txBody>
        </p:sp>
        <p:sp>
          <p:nvSpPr>
            <p:cNvPr id="58411" name="Rectangle 19"/>
            <p:cNvSpPr>
              <a:spLocks noChangeArrowheads="1"/>
            </p:cNvSpPr>
            <p:nvPr/>
          </p:nvSpPr>
          <p:spPr bwMode="auto">
            <a:xfrm>
              <a:off x="1549" y="1288"/>
              <a:ext cx="57" cy="125"/>
            </a:xfrm>
            <a:prstGeom prst="rect">
              <a:avLst/>
            </a:prstGeom>
            <a:noFill/>
            <a:ln w="9525">
              <a:noFill/>
              <a:miter lim="800000"/>
              <a:headEnd/>
              <a:tailEnd/>
            </a:ln>
          </p:spPr>
          <p:txBody>
            <a:bodyPr wrap="none" lIns="0" tIns="0" rIns="0" bIns="0">
              <a:spAutoFit/>
            </a:bodyPr>
            <a:lstStyle/>
            <a:p>
              <a:pPr defTabSz="762000" eaLnBrk="0" hangingPunct="0"/>
              <a:r>
                <a:rPr kumimoji="1" lang="en-US" altLang="ja-JP" sz="1300">
                  <a:latin typeface="Symbol" pitchFamily="18" charset="2"/>
                  <a:ea typeface="HG丸ｺﾞｼｯｸM-PRO" pitchFamily="49" charset="-128"/>
                </a:rPr>
                <a:t>=</a:t>
              </a:r>
              <a:endParaRPr kumimoji="1" lang="en-US" altLang="ja-JP" sz="1600">
                <a:latin typeface="Times New Roman" pitchFamily="18" charset="0"/>
                <a:ea typeface="HG丸ｺﾞｼｯｸM-PRO" pitchFamily="49" charset="-128"/>
              </a:endParaRPr>
            </a:p>
          </p:txBody>
        </p:sp>
        <p:sp>
          <p:nvSpPr>
            <p:cNvPr id="58412" name="Rectangle 20"/>
            <p:cNvSpPr>
              <a:spLocks noChangeArrowheads="1"/>
            </p:cNvSpPr>
            <p:nvPr/>
          </p:nvSpPr>
          <p:spPr bwMode="auto">
            <a:xfrm>
              <a:off x="1488" y="1300"/>
              <a:ext cx="46" cy="125"/>
            </a:xfrm>
            <a:prstGeom prst="rect">
              <a:avLst/>
            </a:prstGeom>
            <a:noFill/>
            <a:ln w="9525">
              <a:noFill/>
              <a:miter lim="800000"/>
              <a:headEnd/>
              <a:tailEnd/>
            </a:ln>
          </p:spPr>
          <p:txBody>
            <a:bodyPr wrap="none" lIns="0" tIns="0" rIns="0" bIns="0">
              <a:spAutoFit/>
            </a:bodyPr>
            <a:lstStyle/>
            <a:p>
              <a:pPr defTabSz="762000" eaLnBrk="0" hangingPunct="0"/>
              <a:r>
                <a:rPr kumimoji="1" lang="en-US" altLang="ja-JP" sz="1300" i="1">
                  <a:latin typeface="Times New Roman" pitchFamily="18" charset="0"/>
                  <a:ea typeface="HG丸ｺﾞｼｯｸM-PRO" pitchFamily="49" charset="-128"/>
                </a:rPr>
                <a:t>k</a:t>
              </a:r>
              <a:endParaRPr kumimoji="1" lang="en-US" altLang="ja-JP" sz="1600">
                <a:latin typeface="Times New Roman" pitchFamily="18" charset="0"/>
                <a:ea typeface="HG丸ｺﾞｼｯｸM-PRO" pitchFamily="49" charset="-128"/>
              </a:endParaRPr>
            </a:p>
          </p:txBody>
        </p:sp>
        <p:sp>
          <p:nvSpPr>
            <p:cNvPr id="58413" name="Rectangle 21"/>
            <p:cNvSpPr>
              <a:spLocks noChangeArrowheads="1"/>
            </p:cNvSpPr>
            <p:nvPr/>
          </p:nvSpPr>
          <p:spPr bwMode="auto">
            <a:xfrm>
              <a:off x="2062" y="1157"/>
              <a:ext cx="46" cy="125"/>
            </a:xfrm>
            <a:prstGeom prst="rect">
              <a:avLst/>
            </a:prstGeom>
            <a:noFill/>
            <a:ln w="9525">
              <a:noFill/>
              <a:miter lim="800000"/>
              <a:headEnd/>
              <a:tailEnd/>
            </a:ln>
          </p:spPr>
          <p:txBody>
            <a:bodyPr wrap="none" lIns="0" tIns="0" rIns="0" bIns="0">
              <a:spAutoFit/>
            </a:bodyPr>
            <a:lstStyle/>
            <a:p>
              <a:pPr defTabSz="762000" eaLnBrk="0" hangingPunct="0"/>
              <a:r>
                <a:rPr kumimoji="1" lang="en-US" altLang="ja-JP" sz="1300" i="1">
                  <a:latin typeface="Times New Roman" pitchFamily="18" charset="0"/>
                  <a:ea typeface="HG丸ｺﾞｼｯｸM-PRO" pitchFamily="49" charset="-128"/>
                </a:rPr>
                <a:t>k</a:t>
              </a:r>
              <a:endParaRPr kumimoji="1" lang="en-US" altLang="ja-JP" sz="1600">
                <a:latin typeface="Times New Roman" pitchFamily="18" charset="0"/>
                <a:ea typeface="HG丸ｺﾞｼｯｸM-PRO" pitchFamily="49" charset="-128"/>
              </a:endParaRPr>
            </a:p>
          </p:txBody>
        </p:sp>
        <p:sp>
          <p:nvSpPr>
            <p:cNvPr id="58414" name="Rectangle 22"/>
            <p:cNvSpPr>
              <a:spLocks noChangeArrowheads="1"/>
            </p:cNvSpPr>
            <p:nvPr/>
          </p:nvSpPr>
          <p:spPr bwMode="auto">
            <a:xfrm>
              <a:off x="1679" y="1080"/>
              <a:ext cx="252" cy="182"/>
            </a:xfrm>
            <a:prstGeom prst="rect">
              <a:avLst/>
            </a:prstGeom>
            <a:noFill/>
            <a:ln w="9525">
              <a:noFill/>
              <a:miter lim="800000"/>
              <a:headEnd/>
              <a:tailEnd/>
            </a:ln>
          </p:spPr>
          <p:txBody>
            <a:bodyPr wrap="none" lIns="0" tIns="0" rIns="0" bIns="0">
              <a:spAutoFit/>
            </a:bodyPr>
            <a:lstStyle/>
            <a:p>
              <a:pPr defTabSz="762000" eaLnBrk="0" hangingPunct="0"/>
              <a:r>
                <a:rPr kumimoji="1" lang="en-US" altLang="ja-JP" sz="1900" i="1">
                  <a:latin typeface="Times New Roman" pitchFamily="18" charset="0"/>
                  <a:ea typeface="HG丸ｺﾞｼｯｸM-PRO" pitchFamily="49" charset="-128"/>
                </a:rPr>
                <a:t>eval</a:t>
              </a:r>
              <a:endParaRPr kumimoji="1" lang="en-US" altLang="ja-JP" sz="1600">
                <a:latin typeface="Times New Roman" pitchFamily="18" charset="0"/>
                <a:ea typeface="HG丸ｺﾞｼｯｸM-PRO" pitchFamily="49" charset="-128"/>
              </a:endParaRPr>
            </a:p>
          </p:txBody>
        </p:sp>
        <p:sp>
          <p:nvSpPr>
            <p:cNvPr id="58415" name="Rectangle 23"/>
            <p:cNvSpPr>
              <a:spLocks noChangeArrowheads="1"/>
            </p:cNvSpPr>
            <p:nvPr/>
          </p:nvSpPr>
          <p:spPr bwMode="auto">
            <a:xfrm>
              <a:off x="1209" y="1080"/>
              <a:ext cx="93" cy="182"/>
            </a:xfrm>
            <a:prstGeom prst="rect">
              <a:avLst/>
            </a:prstGeom>
            <a:noFill/>
            <a:ln w="9525">
              <a:noFill/>
              <a:miter lim="800000"/>
              <a:headEnd/>
              <a:tailEnd/>
            </a:ln>
          </p:spPr>
          <p:txBody>
            <a:bodyPr wrap="none" lIns="0" tIns="0" rIns="0" bIns="0">
              <a:spAutoFit/>
            </a:bodyPr>
            <a:lstStyle/>
            <a:p>
              <a:pPr defTabSz="762000" eaLnBrk="0" hangingPunct="0"/>
              <a:r>
                <a:rPr kumimoji="1" lang="en-US" altLang="ja-JP" sz="1900" i="1">
                  <a:latin typeface="Times New Roman" pitchFamily="18" charset="0"/>
                  <a:ea typeface="HG丸ｺﾞｼｯｸM-PRO" pitchFamily="49" charset="-128"/>
                </a:rPr>
                <a:t>F</a:t>
              </a:r>
              <a:endParaRPr kumimoji="1" lang="en-US" altLang="ja-JP" sz="1600">
                <a:latin typeface="Times New Roman" pitchFamily="18" charset="0"/>
                <a:ea typeface="HG丸ｺﾞｼｯｸM-PRO" pitchFamily="49" charset="-128"/>
              </a:endParaRPr>
            </a:p>
          </p:txBody>
        </p:sp>
        <p:sp>
          <p:nvSpPr>
            <p:cNvPr id="58416" name="Rectangle 24"/>
            <p:cNvSpPr>
              <a:spLocks noChangeArrowheads="1"/>
            </p:cNvSpPr>
            <p:nvPr/>
          </p:nvSpPr>
          <p:spPr bwMode="auto">
            <a:xfrm>
              <a:off x="1987" y="1080"/>
              <a:ext cx="67" cy="182"/>
            </a:xfrm>
            <a:prstGeom prst="rect">
              <a:avLst/>
            </a:prstGeom>
            <a:noFill/>
            <a:ln w="9525">
              <a:noFill/>
              <a:miter lim="800000"/>
              <a:headEnd/>
              <a:tailEnd/>
            </a:ln>
          </p:spPr>
          <p:txBody>
            <a:bodyPr wrap="none" lIns="0" tIns="0" rIns="0" bIns="0">
              <a:spAutoFit/>
            </a:bodyPr>
            <a:lstStyle/>
            <a:p>
              <a:pPr defTabSz="762000" eaLnBrk="0" hangingPunct="0"/>
              <a:r>
                <a:rPr kumimoji="1" lang="en-US" altLang="ja-JP" sz="1900" b="1" i="1">
                  <a:latin typeface="Times New Roman" pitchFamily="18" charset="0"/>
                  <a:ea typeface="HG丸ｺﾞｼｯｸM-PRO" pitchFamily="49" charset="-128"/>
                </a:rPr>
                <a:t>v</a:t>
              </a:r>
              <a:endParaRPr kumimoji="1" lang="en-US" altLang="ja-JP" sz="1600">
                <a:latin typeface="Times New Roman" pitchFamily="18" charset="0"/>
                <a:ea typeface="HG丸ｺﾞｼｯｸM-PRO" pitchFamily="49" charset="-128"/>
              </a:endParaRPr>
            </a:p>
          </p:txBody>
        </p:sp>
      </p:grpSp>
      <p:pic>
        <p:nvPicPr>
          <p:cNvPr id="58377" name="Picture 25" descr="図10"/>
          <p:cNvPicPr>
            <a:picLocks noChangeAspect="1" noChangeArrowheads="1"/>
          </p:cNvPicPr>
          <p:nvPr/>
        </p:nvPicPr>
        <p:blipFill>
          <a:blip r:embed="rId2"/>
          <a:srcRect/>
          <a:stretch>
            <a:fillRect/>
          </a:stretch>
        </p:blipFill>
        <p:spPr bwMode="auto">
          <a:xfrm>
            <a:off x="2047875" y="2794000"/>
            <a:ext cx="5980113" cy="1016000"/>
          </a:xfrm>
          <a:prstGeom prst="rect">
            <a:avLst/>
          </a:prstGeom>
          <a:noFill/>
          <a:ln w="9525">
            <a:noFill/>
            <a:miter lim="800000"/>
            <a:headEnd/>
            <a:tailEnd/>
          </a:ln>
        </p:spPr>
      </p:pic>
      <p:pic>
        <p:nvPicPr>
          <p:cNvPr id="52250" name="Picture 26" descr="図11"/>
          <p:cNvPicPr>
            <a:picLocks noChangeAspect="1" noChangeArrowheads="1"/>
          </p:cNvPicPr>
          <p:nvPr/>
        </p:nvPicPr>
        <p:blipFill>
          <a:blip r:embed="rId3"/>
          <a:srcRect/>
          <a:stretch>
            <a:fillRect/>
          </a:stretch>
        </p:blipFill>
        <p:spPr bwMode="auto">
          <a:xfrm>
            <a:off x="2051050" y="4246563"/>
            <a:ext cx="5732463" cy="1150937"/>
          </a:xfrm>
          <a:prstGeom prst="rect">
            <a:avLst/>
          </a:prstGeom>
          <a:noFill/>
          <a:ln w="9525">
            <a:noFill/>
            <a:miter lim="800000"/>
            <a:headEnd/>
            <a:tailEnd/>
          </a:ln>
        </p:spPr>
      </p:pic>
      <p:grpSp>
        <p:nvGrpSpPr>
          <p:cNvPr id="3" name="Group 27"/>
          <p:cNvGrpSpPr>
            <a:grpSpLocks/>
          </p:cNvGrpSpPr>
          <p:nvPr/>
        </p:nvGrpSpPr>
        <p:grpSpPr bwMode="auto">
          <a:xfrm>
            <a:off x="1836738" y="5832475"/>
            <a:ext cx="6264275" cy="549275"/>
            <a:chOff x="1157" y="3756"/>
            <a:chExt cx="3946" cy="346"/>
          </a:xfrm>
        </p:grpSpPr>
        <p:sp>
          <p:nvSpPr>
            <p:cNvPr id="58380" name="Rectangle 28"/>
            <p:cNvSpPr>
              <a:spLocks noChangeArrowheads="1"/>
            </p:cNvSpPr>
            <p:nvPr/>
          </p:nvSpPr>
          <p:spPr bwMode="auto">
            <a:xfrm>
              <a:off x="4332" y="3929"/>
              <a:ext cx="712" cy="173"/>
            </a:xfrm>
            <a:prstGeom prst="rect">
              <a:avLst/>
            </a:prstGeom>
            <a:noFill/>
            <a:ln w="9525">
              <a:noFill/>
              <a:miter lim="800000"/>
              <a:headEnd/>
              <a:tailEnd/>
            </a:ln>
          </p:spPr>
          <p:txBody>
            <a:bodyPr lIns="0" tIns="0" rIns="0" bIns="0">
              <a:spAutoFit/>
            </a:bodyPr>
            <a:lstStyle/>
            <a:p>
              <a:pPr defTabSz="762000" eaLnBrk="0" hangingPunct="0"/>
              <a:r>
                <a:rPr kumimoji="1" lang="en-US" altLang="ja-JP">
                  <a:solidFill>
                    <a:srgbClr val="000000"/>
                  </a:solidFill>
                  <a:latin typeface="Times New Roman" pitchFamily="18" charset="0"/>
                  <a:ea typeface="HG丸ｺﾞｼｯｸM-PRO" pitchFamily="49" charset="-128"/>
                </a:rPr>
                <a:t>0.197577</a:t>
              </a:r>
            </a:p>
          </p:txBody>
        </p:sp>
        <p:sp>
          <p:nvSpPr>
            <p:cNvPr id="58381" name="Rectangle 29"/>
            <p:cNvSpPr>
              <a:spLocks noChangeArrowheads="1"/>
            </p:cNvSpPr>
            <p:nvPr/>
          </p:nvSpPr>
          <p:spPr bwMode="auto">
            <a:xfrm>
              <a:off x="4083" y="3929"/>
              <a:ext cx="45" cy="173"/>
            </a:xfrm>
            <a:prstGeom prst="rect">
              <a:avLst/>
            </a:prstGeom>
            <a:noFill/>
            <a:ln w="9525">
              <a:noFill/>
              <a:miter lim="800000"/>
              <a:headEnd/>
              <a:tailEnd/>
            </a:ln>
          </p:spPr>
          <p:txBody>
            <a:bodyPr lIns="0" tIns="0" rIns="0" bIns="0">
              <a:spAutoFit/>
            </a:bodyPr>
            <a:lstStyle/>
            <a:p>
              <a:pPr defTabSz="762000" eaLnBrk="0" hangingPunct="0"/>
              <a:r>
                <a:rPr kumimoji="1" lang="en-US" altLang="ja-JP">
                  <a:solidFill>
                    <a:srgbClr val="000000"/>
                  </a:solidFill>
                  <a:latin typeface="Times New Roman" pitchFamily="18" charset="0"/>
                  <a:ea typeface="HG丸ｺﾞｼｯｸM-PRO" pitchFamily="49" charset="-128"/>
                </a:rPr>
                <a:t> </a:t>
              </a:r>
            </a:p>
          </p:txBody>
        </p:sp>
        <p:sp>
          <p:nvSpPr>
            <p:cNvPr id="58382" name="Rectangle 30"/>
            <p:cNvSpPr>
              <a:spLocks noChangeArrowheads="1"/>
            </p:cNvSpPr>
            <p:nvPr/>
          </p:nvSpPr>
          <p:spPr bwMode="auto">
            <a:xfrm>
              <a:off x="3536" y="3929"/>
              <a:ext cx="790" cy="173"/>
            </a:xfrm>
            <a:prstGeom prst="rect">
              <a:avLst/>
            </a:prstGeom>
            <a:noFill/>
            <a:ln w="9525">
              <a:noFill/>
              <a:miter lim="800000"/>
              <a:headEnd/>
              <a:tailEnd/>
            </a:ln>
          </p:spPr>
          <p:txBody>
            <a:bodyPr lIns="0" tIns="0" rIns="0" bIns="0">
              <a:spAutoFit/>
            </a:bodyPr>
            <a:lstStyle/>
            <a:p>
              <a:pPr defTabSz="762000" eaLnBrk="0" hangingPunct="0"/>
              <a:r>
                <a:rPr kumimoji="1" lang="en-US" altLang="ja-JP">
                  <a:solidFill>
                    <a:srgbClr val="000000"/>
                  </a:solidFill>
                  <a:latin typeface="Times New Roman" pitchFamily="18" charset="0"/>
                  <a:ea typeface="HG丸ｺﾞｼｯｸM-PRO" pitchFamily="49" charset="-128"/>
                </a:rPr>
                <a:t>0.032685,</a:t>
              </a:r>
            </a:p>
          </p:txBody>
        </p:sp>
        <p:sp>
          <p:nvSpPr>
            <p:cNvPr id="58383" name="Rectangle 31"/>
            <p:cNvSpPr>
              <a:spLocks noChangeArrowheads="1"/>
            </p:cNvSpPr>
            <p:nvPr/>
          </p:nvSpPr>
          <p:spPr bwMode="auto">
            <a:xfrm>
              <a:off x="3396" y="3929"/>
              <a:ext cx="45" cy="173"/>
            </a:xfrm>
            <a:prstGeom prst="rect">
              <a:avLst/>
            </a:prstGeom>
            <a:noFill/>
            <a:ln w="9525">
              <a:noFill/>
              <a:miter lim="800000"/>
              <a:headEnd/>
              <a:tailEnd/>
            </a:ln>
          </p:spPr>
          <p:txBody>
            <a:bodyPr lIns="0" tIns="0" rIns="0" bIns="0">
              <a:spAutoFit/>
            </a:bodyPr>
            <a:lstStyle/>
            <a:p>
              <a:pPr defTabSz="762000" eaLnBrk="0" hangingPunct="0"/>
              <a:r>
                <a:rPr kumimoji="1" lang="en-US" altLang="ja-JP">
                  <a:solidFill>
                    <a:srgbClr val="000000"/>
                  </a:solidFill>
                  <a:latin typeface="Times New Roman" pitchFamily="18" charset="0"/>
                  <a:ea typeface="HG丸ｺﾞｼｯｸM-PRO" pitchFamily="49" charset="-128"/>
                </a:rPr>
                <a:t> </a:t>
              </a:r>
            </a:p>
          </p:txBody>
        </p:sp>
        <p:sp>
          <p:nvSpPr>
            <p:cNvPr id="58384" name="Rectangle 32"/>
            <p:cNvSpPr>
              <a:spLocks noChangeArrowheads="1"/>
            </p:cNvSpPr>
            <p:nvPr/>
          </p:nvSpPr>
          <p:spPr bwMode="auto">
            <a:xfrm>
              <a:off x="2745" y="3929"/>
              <a:ext cx="790" cy="173"/>
            </a:xfrm>
            <a:prstGeom prst="rect">
              <a:avLst/>
            </a:prstGeom>
            <a:noFill/>
            <a:ln w="9525">
              <a:noFill/>
              <a:miter lim="800000"/>
              <a:headEnd/>
              <a:tailEnd/>
            </a:ln>
          </p:spPr>
          <p:txBody>
            <a:bodyPr lIns="0" tIns="0" rIns="0" bIns="0">
              <a:spAutoFit/>
            </a:bodyPr>
            <a:lstStyle/>
            <a:p>
              <a:pPr defTabSz="762000" eaLnBrk="0" hangingPunct="0"/>
              <a:r>
                <a:rPr kumimoji="1" lang="en-US" altLang="ja-JP">
                  <a:solidFill>
                    <a:srgbClr val="000000"/>
                  </a:solidFill>
                  <a:latin typeface="Times New Roman" pitchFamily="18" charset="0"/>
                  <a:ea typeface="HG丸ｺﾞｼｯｸM-PRO" pitchFamily="49" charset="-128"/>
                </a:rPr>
                <a:t>0.343242,</a:t>
              </a:r>
            </a:p>
          </p:txBody>
        </p:sp>
        <p:sp>
          <p:nvSpPr>
            <p:cNvPr id="58385" name="Rectangle 33"/>
            <p:cNvSpPr>
              <a:spLocks noChangeArrowheads="1"/>
            </p:cNvSpPr>
            <p:nvPr/>
          </p:nvSpPr>
          <p:spPr bwMode="auto">
            <a:xfrm>
              <a:off x="2709" y="3929"/>
              <a:ext cx="45" cy="173"/>
            </a:xfrm>
            <a:prstGeom prst="rect">
              <a:avLst/>
            </a:prstGeom>
            <a:noFill/>
            <a:ln w="9525">
              <a:noFill/>
              <a:miter lim="800000"/>
              <a:headEnd/>
              <a:tailEnd/>
            </a:ln>
          </p:spPr>
          <p:txBody>
            <a:bodyPr lIns="0" tIns="0" rIns="0" bIns="0">
              <a:spAutoFit/>
            </a:bodyPr>
            <a:lstStyle/>
            <a:p>
              <a:pPr defTabSz="762000" eaLnBrk="0" hangingPunct="0"/>
              <a:r>
                <a:rPr kumimoji="1" lang="en-US" altLang="ja-JP">
                  <a:solidFill>
                    <a:srgbClr val="000000"/>
                  </a:solidFill>
                  <a:latin typeface="Times New Roman" pitchFamily="18" charset="0"/>
                  <a:ea typeface="HG丸ｺﾞｼｯｸM-PRO" pitchFamily="49" charset="-128"/>
                </a:rPr>
                <a:t> </a:t>
              </a:r>
            </a:p>
          </p:txBody>
        </p:sp>
        <p:sp>
          <p:nvSpPr>
            <p:cNvPr id="58386" name="Rectangle 34"/>
            <p:cNvSpPr>
              <a:spLocks noChangeArrowheads="1"/>
            </p:cNvSpPr>
            <p:nvPr/>
          </p:nvSpPr>
          <p:spPr bwMode="auto">
            <a:xfrm>
              <a:off x="1928" y="3929"/>
              <a:ext cx="790" cy="173"/>
            </a:xfrm>
            <a:prstGeom prst="rect">
              <a:avLst/>
            </a:prstGeom>
            <a:noFill/>
            <a:ln w="9525">
              <a:noFill/>
              <a:miter lim="800000"/>
              <a:headEnd/>
              <a:tailEnd/>
            </a:ln>
          </p:spPr>
          <p:txBody>
            <a:bodyPr lIns="0" tIns="0" rIns="0" bIns="0">
              <a:spAutoFit/>
            </a:bodyPr>
            <a:lstStyle/>
            <a:p>
              <a:pPr defTabSz="762000" eaLnBrk="0" hangingPunct="0"/>
              <a:r>
                <a:rPr kumimoji="1" lang="en-US" altLang="ja-JP">
                  <a:solidFill>
                    <a:srgbClr val="000000"/>
                  </a:solidFill>
                  <a:latin typeface="Times New Roman" pitchFamily="18" charset="0"/>
                  <a:ea typeface="HG丸ｺﾞｼｯｸM-PRO" pitchFamily="49" charset="-128"/>
                </a:rPr>
                <a:t>0.177618,</a:t>
              </a:r>
            </a:p>
          </p:txBody>
        </p:sp>
        <p:sp>
          <p:nvSpPr>
            <p:cNvPr id="58387" name="Rectangle 35"/>
            <p:cNvSpPr>
              <a:spLocks noChangeArrowheads="1"/>
            </p:cNvSpPr>
            <p:nvPr/>
          </p:nvSpPr>
          <p:spPr bwMode="auto">
            <a:xfrm>
              <a:off x="2021" y="3929"/>
              <a:ext cx="45" cy="173"/>
            </a:xfrm>
            <a:prstGeom prst="rect">
              <a:avLst/>
            </a:prstGeom>
            <a:noFill/>
            <a:ln w="9525">
              <a:noFill/>
              <a:miter lim="800000"/>
              <a:headEnd/>
              <a:tailEnd/>
            </a:ln>
          </p:spPr>
          <p:txBody>
            <a:bodyPr lIns="0" tIns="0" rIns="0" bIns="0">
              <a:spAutoFit/>
            </a:bodyPr>
            <a:lstStyle/>
            <a:p>
              <a:pPr defTabSz="762000" eaLnBrk="0" hangingPunct="0"/>
              <a:r>
                <a:rPr kumimoji="1" lang="en-US" altLang="ja-JP">
                  <a:solidFill>
                    <a:srgbClr val="000000"/>
                  </a:solidFill>
                  <a:latin typeface="Times New Roman" pitchFamily="18" charset="0"/>
                  <a:ea typeface="HG丸ｺﾞｼｯｸM-PRO" pitchFamily="49" charset="-128"/>
                </a:rPr>
                <a:t> </a:t>
              </a:r>
            </a:p>
          </p:txBody>
        </p:sp>
        <p:sp>
          <p:nvSpPr>
            <p:cNvPr id="58388" name="Rectangle 36"/>
            <p:cNvSpPr>
              <a:spLocks noChangeArrowheads="1"/>
            </p:cNvSpPr>
            <p:nvPr/>
          </p:nvSpPr>
          <p:spPr bwMode="auto">
            <a:xfrm>
              <a:off x="1157" y="3929"/>
              <a:ext cx="790" cy="173"/>
            </a:xfrm>
            <a:prstGeom prst="rect">
              <a:avLst/>
            </a:prstGeom>
            <a:noFill/>
            <a:ln w="9525">
              <a:noFill/>
              <a:miter lim="800000"/>
              <a:headEnd/>
              <a:tailEnd/>
            </a:ln>
          </p:spPr>
          <p:txBody>
            <a:bodyPr lIns="0" tIns="0" rIns="0" bIns="0">
              <a:spAutoFit/>
            </a:bodyPr>
            <a:lstStyle/>
            <a:p>
              <a:pPr defTabSz="762000" eaLnBrk="0" hangingPunct="0"/>
              <a:r>
                <a:rPr kumimoji="1" lang="en-US" altLang="ja-JP">
                  <a:solidFill>
                    <a:srgbClr val="000000"/>
                  </a:solidFill>
                  <a:latin typeface="Times New Roman" pitchFamily="18" charset="0"/>
                  <a:ea typeface="HG丸ｺﾞｼｯｸM-PRO" pitchFamily="49" charset="-128"/>
                </a:rPr>
                <a:t>0.583392,</a:t>
              </a:r>
            </a:p>
          </p:txBody>
        </p:sp>
        <p:sp>
          <p:nvSpPr>
            <p:cNvPr id="58389" name="Rectangle 37"/>
            <p:cNvSpPr>
              <a:spLocks noChangeArrowheads="1"/>
            </p:cNvSpPr>
            <p:nvPr/>
          </p:nvSpPr>
          <p:spPr bwMode="auto">
            <a:xfrm>
              <a:off x="1293" y="3929"/>
              <a:ext cx="90" cy="173"/>
            </a:xfrm>
            <a:prstGeom prst="rect">
              <a:avLst/>
            </a:prstGeom>
            <a:noFill/>
            <a:ln w="9525">
              <a:noFill/>
              <a:miter lim="800000"/>
              <a:headEnd/>
              <a:tailEnd/>
            </a:ln>
          </p:spPr>
          <p:txBody>
            <a:bodyPr lIns="0" tIns="0" rIns="0" bIns="0">
              <a:spAutoFit/>
            </a:bodyPr>
            <a:lstStyle/>
            <a:p>
              <a:pPr defTabSz="762000" eaLnBrk="0" hangingPunct="0"/>
              <a:r>
                <a:rPr kumimoji="1" lang="en-US" altLang="ja-JP">
                  <a:solidFill>
                    <a:srgbClr val="000000"/>
                  </a:solidFill>
                  <a:latin typeface="Times New Roman" pitchFamily="18" charset="0"/>
                  <a:ea typeface="HG丸ｺﾞｼｯｸM-PRO" pitchFamily="49" charset="-128"/>
                </a:rPr>
                <a:t>  </a:t>
              </a:r>
            </a:p>
          </p:txBody>
        </p:sp>
        <p:sp>
          <p:nvSpPr>
            <p:cNvPr id="58390" name="Rectangle 38"/>
            <p:cNvSpPr>
              <a:spLocks noChangeArrowheads="1"/>
            </p:cNvSpPr>
            <p:nvPr/>
          </p:nvSpPr>
          <p:spPr bwMode="auto">
            <a:xfrm>
              <a:off x="4771" y="3756"/>
              <a:ext cx="45" cy="173"/>
            </a:xfrm>
            <a:prstGeom prst="rect">
              <a:avLst/>
            </a:prstGeom>
            <a:noFill/>
            <a:ln w="9525">
              <a:noFill/>
              <a:miter lim="800000"/>
              <a:headEnd/>
              <a:tailEnd/>
            </a:ln>
          </p:spPr>
          <p:txBody>
            <a:bodyPr lIns="0" tIns="0" rIns="0" bIns="0">
              <a:spAutoFit/>
            </a:bodyPr>
            <a:lstStyle/>
            <a:p>
              <a:pPr defTabSz="762000" eaLnBrk="0" hangingPunct="0"/>
              <a:r>
                <a:rPr kumimoji="1" lang="en-US" altLang="ja-JP">
                  <a:solidFill>
                    <a:srgbClr val="000000"/>
                  </a:solidFill>
                  <a:latin typeface="Times New Roman" pitchFamily="18" charset="0"/>
                  <a:ea typeface="HG丸ｺﾞｼｯｸM-PRO" pitchFamily="49" charset="-128"/>
                </a:rPr>
                <a:t> </a:t>
              </a:r>
            </a:p>
          </p:txBody>
        </p:sp>
        <p:sp>
          <p:nvSpPr>
            <p:cNvPr id="58391" name="Rectangle 39"/>
            <p:cNvSpPr>
              <a:spLocks noChangeArrowheads="1"/>
            </p:cNvSpPr>
            <p:nvPr/>
          </p:nvSpPr>
          <p:spPr bwMode="auto">
            <a:xfrm>
              <a:off x="4313" y="3756"/>
              <a:ext cx="790" cy="173"/>
            </a:xfrm>
            <a:prstGeom prst="rect">
              <a:avLst/>
            </a:prstGeom>
            <a:noFill/>
            <a:ln w="9525">
              <a:noFill/>
              <a:miter lim="800000"/>
              <a:headEnd/>
              <a:tailEnd/>
            </a:ln>
          </p:spPr>
          <p:txBody>
            <a:bodyPr lIns="0" tIns="0" rIns="0" bIns="0">
              <a:spAutoFit/>
            </a:bodyPr>
            <a:lstStyle/>
            <a:p>
              <a:pPr defTabSz="762000" eaLnBrk="0" hangingPunct="0"/>
              <a:r>
                <a:rPr kumimoji="1" lang="en-US" altLang="ja-JP">
                  <a:solidFill>
                    <a:srgbClr val="000000"/>
                  </a:solidFill>
                  <a:latin typeface="Times New Roman" pitchFamily="18" charset="0"/>
                  <a:ea typeface="HG丸ｺﾞｼｯｸM-PRO" pitchFamily="49" charset="-128"/>
                </a:rPr>
                <a:t>0.350871,</a:t>
              </a:r>
            </a:p>
          </p:txBody>
        </p:sp>
        <p:sp>
          <p:nvSpPr>
            <p:cNvPr id="58392" name="Rectangle 40"/>
            <p:cNvSpPr>
              <a:spLocks noChangeArrowheads="1"/>
            </p:cNvSpPr>
            <p:nvPr/>
          </p:nvSpPr>
          <p:spPr bwMode="auto">
            <a:xfrm>
              <a:off x="4083" y="3756"/>
              <a:ext cx="45" cy="173"/>
            </a:xfrm>
            <a:prstGeom prst="rect">
              <a:avLst/>
            </a:prstGeom>
            <a:noFill/>
            <a:ln w="9525">
              <a:noFill/>
              <a:miter lim="800000"/>
              <a:headEnd/>
              <a:tailEnd/>
            </a:ln>
          </p:spPr>
          <p:txBody>
            <a:bodyPr lIns="0" tIns="0" rIns="0" bIns="0">
              <a:spAutoFit/>
            </a:bodyPr>
            <a:lstStyle/>
            <a:p>
              <a:pPr defTabSz="762000" eaLnBrk="0" hangingPunct="0"/>
              <a:r>
                <a:rPr kumimoji="1" lang="en-US" altLang="ja-JP">
                  <a:solidFill>
                    <a:srgbClr val="000000"/>
                  </a:solidFill>
                  <a:latin typeface="Times New Roman" pitchFamily="18" charset="0"/>
                  <a:ea typeface="HG丸ｺﾞｼｯｸM-PRO" pitchFamily="49" charset="-128"/>
                </a:rPr>
                <a:t> </a:t>
              </a:r>
            </a:p>
          </p:txBody>
        </p:sp>
        <p:sp>
          <p:nvSpPr>
            <p:cNvPr id="58393" name="Rectangle 41"/>
            <p:cNvSpPr>
              <a:spLocks noChangeArrowheads="1"/>
            </p:cNvSpPr>
            <p:nvPr/>
          </p:nvSpPr>
          <p:spPr bwMode="auto">
            <a:xfrm>
              <a:off x="3537" y="3756"/>
              <a:ext cx="750" cy="173"/>
            </a:xfrm>
            <a:prstGeom prst="rect">
              <a:avLst/>
            </a:prstGeom>
            <a:noFill/>
            <a:ln w="9525">
              <a:noFill/>
              <a:miter lim="800000"/>
              <a:headEnd/>
              <a:tailEnd/>
            </a:ln>
          </p:spPr>
          <p:txBody>
            <a:bodyPr lIns="0" tIns="0" rIns="0" bIns="0">
              <a:spAutoFit/>
            </a:bodyPr>
            <a:lstStyle/>
            <a:p>
              <a:pPr defTabSz="762000" eaLnBrk="0" hangingPunct="0"/>
              <a:r>
                <a:rPr kumimoji="1" lang="en-US" altLang="ja-JP">
                  <a:solidFill>
                    <a:srgbClr val="000000"/>
                  </a:solidFill>
                  <a:latin typeface="Times New Roman" pitchFamily="18" charset="0"/>
                  <a:ea typeface="HG丸ｺﾞｼｯｸM-PRO" pitchFamily="49" charset="-128"/>
                </a:rPr>
                <a:t>0.881893,</a:t>
              </a:r>
            </a:p>
          </p:txBody>
        </p:sp>
        <p:sp>
          <p:nvSpPr>
            <p:cNvPr id="58394" name="Rectangle 42"/>
            <p:cNvSpPr>
              <a:spLocks noChangeArrowheads="1"/>
            </p:cNvSpPr>
            <p:nvPr/>
          </p:nvSpPr>
          <p:spPr bwMode="auto">
            <a:xfrm>
              <a:off x="3396" y="3756"/>
              <a:ext cx="45" cy="173"/>
            </a:xfrm>
            <a:prstGeom prst="rect">
              <a:avLst/>
            </a:prstGeom>
            <a:noFill/>
            <a:ln w="9525">
              <a:noFill/>
              <a:miter lim="800000"/>
              <a:headEnd/>
              <a:tailEnd/>
            </a:ln>
          </p:spPr>
          <p:txBody>
            <a:bodyPr lIns="0" tIns="0" rIns="0" bIns="0">
              <a:spAutoFit/>
            </a:bodyPr>
            <a:lstStyle/>
            <a:p>
              <a:pPr defTabSz="762000" eaLnBrk="0" hangingPunct="0"/>
              <a:r>
                <a:rPr kumimoji="1" lang="en-US" altLang="ja-JP">
                  <a:solidFill>
                    <a:srgbClr val="000000"/>
                  </a:solidFill>
                  <a:latin typeface="Times New Roman" pitchFamily="18" charset="0"/>
                  <a:ea typeface="HG丸ｺﾞｼｯｸM-PRO" pitchFamily="49" charset="-128"/>
                </a:rPr>
                <a:t> </a:t>
              </a:r>
            </a:p>
          </p:txBody>
        </p:sp>
        <p:sp>
          <p:nvSpPr>
            <p:cNvPr id="58395" name="Rectangle 43"/>
            <p:cNvSpPr>
              <a:spLocks noChangeArrowheads="1"/>
            </p:cNvSpPr>
            <p:nvPr/>
          </p:nvSpPr>
          <p:spPr bwMode="auto">
            <a:xfrm>
              <a:off x="2745" y="3756"/>
              <a:ext cx="790" cy="173"/>
            </a:xfrm>
            <a:prstGeom prst="rect">
              <a:avLst/>
            </a:prstGeom>
            <a:noFill/>
            <a:ln w="9525">
              <a:noFill/>
              <a:miter lim="800000"/>
              <a:headEnd/>
              <a:tailEnd/>
            </a:ln>
          </p:spPr>
          <p:txBody>
            <a:bodyPr lIns="0" tIns="0" rIns="0" bIns="0">
              <a:spAutoFit/>
            </a:bodyPr>
            <a:lstStyle/>
            <a:p>
              <a:pPr defTabSz="762000" eaLnBrk="0" hangingPunct="0"/>
              <a:r>
                <a:rPr kumimoji="1" lang="en-US" altLang="ja-JP">
                  <a:solidFill>
                    <a:srgbClr val="000000"/>
                  </a:solidFill>
                  <a:latin typeface="Times New Roman" pitchFamily="18" charset="0"/>
                  <a:ea typeface="HG丸ｺﾞｼｯｸM-PRO" pitchFamily="49" charset="-128"/>
                </a:rPr>
                <a:t>0.766503,</a:t>
              </a:r>
            </a:p>
          </p:txBody>
        </p:sp>
        <p:sp>
          <p:nvSpPr>
            <p:cNvPr id="58396" name="Rectangle 44"/>
            <p:cNvSpPr>
              <a:spLocks noChangeArrowheads="1"/>
            </p:cNvSpPr>
            <p:nvPr/>
          </p:nvSpPr>
          <p:spPr bwMode="auto">
            <a:xfrm>
              <a:off x="2709" y="3756"/>
              <a:ext cx="45" cy="173"/>
            </a:xfrm>
            <a:prstGeom prst="rect">
              <a:avLst/>
            </a:prstGeom>
            <a:noFill/>
            <a:ln w="9525">
              <a:noFill/>
              <a:miter lim="800000"/>
              <a:headEnd/>
              <a:tailEnd/>
            </a:ln>
          </p:spPr>
          <p:txBody>
            <a:bodyPr lIns="0" tIns="0" rIns="0" bIns="0">
              <a:spAutoFit/>
            </a:bodyPr>
            <a:lstStyle/>
            <a:p>
              <a:pPr defTabSz="762000" eaLnBrk="0" hangingPunct="0"/>
              <a:r>
                <a:rPr kumimoji="1" lang="en-US" altLang="ja-JP">
                  <a:solidFill>
                    <a:srgbClr val="000000"/>
                  </a:solidFill>
                  <a:latin typeface="Times New Roman" pitchFamily="18" charset="0"/>
                  <a:ea typeface="HG丸ｺﾞｼｯｸM-PRO" pitchFamily="49" charset="-128"/>
                </a:rPr>
                <a:t> </a:t>
              </a:r>
            </a:p>
          </p:txBody>
        </p:sp>
        <p:sp>
          <p:nvSpPr>
            <p:cNvPr id="58397" name="Rectangle 45"/>
            <p:cNvSpPr>
              <a:spLocks noChangeArrowheads="1"/>
            </p:cNvSpPr>
            <p:nvPr/>
          </p:nvSpPr>
          <p:spPr bwMode="auto">
            <a:xfrm>
              <a:off x="1928" y="3756"/>
              <a:ext cx="790" cy="173"/>
            </a:xfrm>
            <a:prstGeom prst="rect">
              <a:avLst/>
            </a:prstGeom>
            <a:noFill/>
            <a:ln w="9525">
              <a:noFill/>
              <a:miter lim="800000"/>
              <a:headEnd/>
              <a:tailEnd/>
            </a:ln>
          </p:spPr>
          <p:txBody>
            <a:bodyPr lIns="0" tIns="0" rIns="0" bIns="0">
              <a:spAutoFit/>
            </a:bodyPr>
            <a:lstStyle/>
            <a:p>
              <a:pPr defTabSz="762000" eaLnBrk="0" hangingPunct="0"/>
              <a:r>
                <a:rPr kumimoji="1" lang="en-US" altLang="ja-JP">
                  <a:solidFill>
                    <a:srgbClr val="000000"/>
                  </a:solidFill>
                  <a:latin typeface="Times New Roman" pitchFamily="18" charset="0"/>
                  <a:ea typeface="HG丸ｺﾞｼｯｸM-PRO" pitchFamily="49" charset="-128"/>
                </a:rPr>
                <a:t>0.322062,</a:t>
              </a:r>
            </a:p>
          </p:txBody>
        </p:sp>
        <p:sp>
          <p:nvSpPr>
            <p:cNvPr id="58398" name="Rectangle 46"/>
            <p:cNvSpPr>
              <a:spLocks noChangeArrowheads="1"/>
            </p:cNvSpPr>
            <p:nvPr/>
          </p:nvSpPr>
          <p:spPr bwMode="auto">
            <a:xfrm>
              <a:off x="2021" y="3756"/>
              <a:ext cx="45" cy="173"/>
            </a:xfrm>
            <a:prstGeom prst="rect">
              <a:avLst/>
            </a:prstGeom>
            <a:noFill/>
            <a:ln w="9525">
              <a:noFill/>
              <a:miter lim="800000"/>
              <a:headEnd/>
              <a:tailEnd/>
            </a:ln>
          </p:spPr>
          <p:txBody>
            <a:bodyPr lIns="0" tIns="0" rIns="0" bIns="0">
              <a:spAutoFit/>
            </a:bodyPr>
            <a:lstStyle/>
            <a:p>
              <a:pPr defTabSz="762000" eaLnBrk="0" hangingPunct="0"/>
              <a:r>
                <a:rPr kumimoji="1" lang="en-US" altLang="ja-JP">
                  <a:solidFill>
                    <a:srgbClr val="000000"/>
                  </a:solidFill>
                  <a:latin typeface="Times New Roman" pitchFamily="18" charset="0"/>
                  <a:ea typeface="HG丸ｺﾞｼｯｸM-PRO" pitchFamily="49" charset="-128"/>
                </a:rPr>
                <a:t> </a:t>
              </a:r>
            </a:p>
          </p:txBody>
        </p:sp>
        <p:sp>
          <p:nvSpPr>
            <p:cNvPr id="58399" name="Rectangle 47"/>
            <p:cNvSpPr>
              <a:spLocks noChangeArrowheads="1"/>
            </p:cNvSpPr>
            <p:nvPr/>
          </p:nvSpPr>
          <p:spPr bwMode="auto">
            <a:xfrm>
              <a:off x="1157" y="3756"/>
              <a:ext cx="790" cy="173"/>
            </a:xfrm>
            <a:prstGeom prst="rect">
              <a:avLst/>
            </a:prstGeom>
            <a:noFill/>
            <a:ln w="9525">
              <a:noFill/>
              <a:miter lim="800000"/>
              <a:headEnd/>
              <a:tailEnd/>
            </a:ln>
          </p:spPr>
          <p:txBody>
            <a:bodyPr lIns="0" tIns="0" rIns="0" bIns="0">
              <a:spAutoFit/>
            </a:bodyPr>
            <a:lstStyle/>
            <a:p>
              <a:pPr defTabSz="762000" eaLnBrk="0" hangingPunct="0"/>
              <a:r>
                <a:rPr kumimoji="1" lang="en-US" altLang="ja-JP">
                  <a:solidFill>
                    <a:srgbClr val="000000"/>
                  </a:solidFill>
                  <a:latin typeface="Times New Roman" pitchFamily="18" charset="0"/>
                  <a:ea typeface="HG丸ｺﾞｼｯｸM-PRO" pitchFamily="49" charset="-128"/>
                </a:rPr>
                <a:t>0.301431,</a:t>
              </a:r>
            </a:p>
          </p:txBody>
        </p:sp>
        <p:sp>
          <p:nvSpPr>
            <p:cNvPr id="58400" name="Rectangle 48"/>
            <p:cNvSpPr>
              <a:spLocks noChangeArrowheads="1"/>
            </p:cNvSpPr>
            <p:nvPr/>
          </p:nvSpPr>
          <p:spPr bwMode="auto">
            <a:xfrm>
              <a:off x="1293" y="3756"/>
              <a:ext cx="90" cy="173"/>
            </a:xfrm>
            <a:prstGeom prst="rect">
              <a:avLst/>
            </a:prstGeom>
            <a:noFill/>
            <a:ln w="9525">
              <a:noFill/>
              <a:miter lim="800000"/>
              <a:headEnd/>
              <a:tailEnd/>
            </a:ln>
          </p:spPr>
          <p:txBody>
            <a:bodyPr lIns="0" tIns="0" rIns="0" bIns="0">
              <a:spAutoFit/>
            </a:bodyPr>
            <a:lstStyle/>
            <a:p>
              <a:pPr defTabSz="762000" eaLnBrk="0" hangingPunct="0"/>
              <a:r>
                <a:rPr kumimoji="1" lang="en-US" altLang="ja-JP">
                  <a:solidFill>
                    <a:srgbClr val="000000"/>
                  </a:solidFill>
                  <a:latin typeface="Times New Roman" pitchFamily="18" charset="0"/>
                  <a:ea typeface="HG丸ｺﾞｼｯｸM-PRO" pitchFamily="49" charset="-128"/>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2230"/>
                                        </p:tgtEl>
                                        <p:attrNameLst>
                                          <p:attrName>style.visibility</p:attrName>
                                        </p:attrNameLst>
                                      </p:cBhvr>
                                      <p:to>
                                        <p:strVal val="visible"/>
                                      </p:to>
                                    </p:set>
                                    <p:animEffect transition="in" filter="slide(fromBottom)">
                                      <p:cBhvr>
                                        <p:cTn id="7" dur="500"/>
                                        <p:tgtEl>
                                          <p:spTgt spid="52230"/>
                                        </p:tgtEl>
                                      </p:cBhvr>
                                    </p:animEffect>
                                  </p:childTnLst>
                                </p:cTn>
                              </p:par>
                              <p:par>
                                <p:cTn id="8" presetID="12" presetClass="entr" presetSubtype="4" fill="hold" nodeType="withEffect">
                                  <p:stCondLst>
                                    <p:cond delay="0"/>
                                  </p:stCondLst>
                                  <p:childTnLst>
                                    <p:set>
                                      <p:cBhvr>
                                        <p:cTn id="9" dur="1" fill="hold">
                                          <p:stCondLst>
                                            <p:cond delay="0"/>
                                          </p:stCondLst>
                                        </p:cTn>
                                        <p:tgtEl>
                                          <p:spTgt spid="52250"/>
                                        </p:tgtEl>
                                        <p:attrNameLst>
                                          <p:attrName>style.visibility</p:attrName>
                                        </p:attrNameLst>
                                      </p:cBhvr>
                                      <p:to>
                                        <p:strVal val="visible"/>
                                      </p:to>
                                    </p:set>
                                    <p:animEffect transition="in" filter="slide(fromBottom)">
                                      <p:cBhvr>
                                        <p:cTn id="10" dur="500"/>
                                        <p:tgtEl>
                                          <p:spTgt spid="52250"/>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52231"/>
                                        </p:tgtEl>
                                        <p:attrNameLst>
                                          <p:attrName>style.visibility</p:attrName>
                                        </p:attrNameLst>
                                      </p:cBhvr>
                                      <p:to>
                                        <p:strVal val="visible"/>
                                      </p:to>
                                    </p:set>
                                    <p:animEffect transition="in" filter="slide(fromBottom)">
                                      <p:cBhvr>
                                        <p:cTn id="13" dur="500"/>
                                        <p:tgtEl>
                                          <p:spTgt spid="52231"/>
                                        </p:tgtEl>
                                      </p:cBhvr>
                                    </p:animEffect>
                                  </p:childTnLst>
                                </p:cTn>
                              </p:par>
                              <p:par>
                                <p:cTn id="14" presetID="12" presetClass="entr" presetSubtype="4"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lide(fromBottom)">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p:bldP spid="5223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8600" y="152400"/>
            <a:ext cx="7543800" cy="503238"/>
          </a:xfrm>
        </p:spPr>
        <p:txBody>
          <a:bodyPr/>
          <a:lstStyle/>
          <a:p>
            <a:pPr eaLnBrk="1" hangingPunct="1"/>
            <a:r>
              <a:rPr lang="en-US" altLang="ja-JP" sz="3500" smtClean="0">
                <a:ea typeface="ＭＳ Ｐゴシック" pitchFamily="34" charset="-128"/>
              </a:rPr>
              <a:t>Genetic Operators</a:t>
            </a:r>
          </a:p>
        </p:txBody>
      </p:sp>
      <p:sp>
        <p:nvSpPr>
          <p:cNvPr id="59395" name="Rectangle 3"/>
          <p:cNvSpPr>
            <a:spLocks noGrp="1" noChangeArrowheads="1"/>
          </p:cNvSpPr>
          <p:nvPr>
            <p:ph type="body" idx="1"/>
          </p:nvPr>
        </p:nvSpPr>
        <p:spPr>
          <a:xfrm>
            <a:off x="304800" y="609600"/>
            <a:ext cx="8229600" cy="4411663"/>
          </a:xfrm>
        </p:spPr>
        <p:txBody>
          <a:bodyPr/>
          <a:lstStyle/>
          <a:p>
            <a:pPr eaLnBrk="1" hangingPunct="1"/>
            <a:r>
              <a:rPr lang="en-US" altLang="en-US" sz="2200" smtClean="0">
                <a:solidFill>
                  <a:srgbClr val="0000FF"/>
                </a:solidFill>
              </a:rPr>
              <a:t>Illustration of Selection</a:t>
            </a:r>
            <a:r>
              <a:rPr lang="en-US" altLang="ja-JP" sz="2200" smtClean="0">
                <a:ea typeface="ＭＳ Ｐゴシック" pitchFamily="34" charset="-128"/>
              </a:rPr>
              <a:t>:</a:t>
            </a:r>
            <a:endParaRPr lang="en-US" altLang="ja-JP" smtClean="0">
              <a:ea typeface="ＭＳ Ｐゴシック" pitchFamily="34" charset="-128"/>
            </a:endParaRPr>
          </a:p>
        </p:txBody>
      </p:sp>
      <p:sp>
        <p:nvSpPr>
          <p:cNvPr id="59396" name="Rectangle 4"/>
          <p:cNvSpPr>
            <a:spLocks noChangeArrowheads="1"/>
          </p:cNvSpPr>
          <p:nvPr/>
        </p:nvSpPr>
        <p:spPr bwMode="auto">
          <a:xfrm>
            <a:off x="457200" y="1219200"/>
            <a:ext cx="8288338" cy="1206500"/>
          </a:xfrm>
          <a:prstGeom prst="rect">
            <a:avLst/>
          </a:prstGeom>
          <a:noFill/>
          <a:ln w="9525">
            <a:noFill/>
            <a:miter lim="800000"/>
            <a:headEnd/>
            <a:tailEnd/>
          </a:ln>
        </p:spPr>
        <p:txBody>
          <a:bodyPr wrap="none" lIns="0" tIns="0" rIns="0" bIns="0">
            <a:spAutoFit/>
          </a:bodyPr>
          <a:lstStyle/>
          <a:p>
            <a:pPr defTabSz="835025" eaLnBrk="0" hangingPunct="0">
              <a:lnSpc>
                <a:spcPct val="110000"/>
              </a:lnSpc>
            </a:pPr>
            <a:r>
              <a:rPr kumimoji="1" lang="en-US" altLang="ja-JP">
                <a:ea typeface="HG丸ｺﾞｼｯｸM-PRO" pitchFamily="49" charset="-128"/>
              </a:rPr>
              <a:t>step 5: </a:t>
            </a:r>
            <a:r>
              <a:rPr kumimoji="1" lang="en-US" altLang="ja-JP" i="1">
                <a:ea typeface="HG丸ｺﾞｼｯｸM-PRO" pitchFamily="49" charset="-128"/>
              </a:rPr>
              <a:t>q</a:t>
            </a:r>
            <a:r>
              <a:rPr kumimoji="1" lang="en-US" altLang="ja-JP" baseline="-25000">
                <a:ea typeface="HG丸ｺﾞｼｯｸM-PRO" pitchFamily="49" charset="-128"/>
              </a:rPr>
              <a:t>3</a:t>
            </a:r>
            <a:r>
              <a:rPr kumimoji="1" lang="en-US" altLang="ja-JP">
                <a:ea typeface="HG丸ｺﾞｼｯｸM-PRO" pitchFamily="49" charset="-128"/>
              </a:rPr>
              <a:t>&lt; </a:t>
            </a:r>
            <a:r>
              <a:rPr kumimoji="1" lang="en-US" altLang="ja-JP" i="1">
                <a:ea typeface="HG丸ｺﾞｼｯｸM-PRO" pitchFamily="49" charset="-128"/>
              </a:rPr>
              <a:t>r</a:t>
            </a:r>
            <a:r>
              <a:rPr kumimoji="1" lang="en-US" altLang="ja-JP" baseline="-25000">
                <a:ea typeface="HG丸ｺﾞｼｯｸM-PRO" pitchFamily="49" charset="-128"/>
              </a:rPr>
              <a:t>1 </a:t>
            </a:r>
            <a:r>
              <a:rPr kumimoji="1" lang="en-US" altLang="ja-JP">
                <a:ea typeface="HG丸ｺﾞｼｯｸM-PRO" pitchFamily="49" charset="-128"/>
              </a:rPr>
              <a:t>= 0.301432 </a:t>
            </a:r>
            <a:r>
              <a:rPr kumimoji="1" lang="en-US" altLang="ja-JP">
                <a:ea typeface="HG丸ｺﾞｼｯｸM-PRO" pitchFamily="49" charset="-128"/>
                <a:sym typeface="Symbol" pitchFamily="18" charset="2"/>
              </a:rPr>
              <a:t> </a:t>
            </a:r>
            <a:r>
              <a:rPr kumimoji="1" lang="en-US" altLang="ja-JP" i="1">
                <a:ea typeface="HG丸ｺﾞｼｯｸM-PRO" pitchFamily="49" charset="-128"/>
              </a:rPr>
              <a:t>q</a:t>
            </a:r>
            <a:r>
              <a:rPr kumimoji="1" lang="en-US" altLang="ja-JP" baseline="-25000">
                <a:ea typeface="HG丸ｺﾞｼｯｸM-PRO" pitchFamily="49" charset="-128"/>
              </a:rPr>
              <a:t>4</a:t>
            </a:r>
            <a:r>
              <a:rPr kumimoji="1" lang="en-US" altLang="ja-JP">
                <a:ea typeface="HG丸ｺﾞｼｯｸM-PRO" pitchFamily="49" charset="-128"/>
              </a:rPr>
              <a:t>, it means that the chromosome </a:t>
            </a:r>
            <a:r>
              <a:rPr kumimoji="1" lang="en-US" altLang="ja-JP" b="1" i="1">
                <a:ea typeface="HG丸ｺﾞｼｯｸM-PRO" pitchFamily="49" charset="-128"/>
              </a:rPr>
              <a:t>v</a:t>
            </a:r>
            <a:r>
              <a:rPr kumimoji="1" lang="en-US" altLang="ja-JP" baseline="-25000">
                <a:ea typeface="HG丸ｺﾞｼｯｸM-PRO" pitchFamily="49" charset="-128"/>
              </a:rPr>
              <a:t>4</a:t>
            </a:r>
            <a:r>
              <a:rPr kumimoji="1" lang="en-US" altLang="ja-JP">
                <a:ea typeface="HG丸ｺﾞｼｯｸM-PRO" pitchFamily="49" charset="-128"/>
              </a:rPr>
              <a:t> is selected </a:t>
            </a:r>
          </a:p>
          <a:p>
            <a:pPr defTabSz="835025" eaLnBrk="0" hangingPunct="0">
              <a:lnSpc>
                <a:spcPct val="110000"/>
              </a:lnSpc>
            </a:pPr>
            <a:r>
              <a:rPr kumimoji="1" lang="en-US" altLang="ja-JP">
                <a:ea typeface="HG丸ｺﾞｼｯｸM-PRO" pitchFamily="49" charset="-128"/>
              </a:rPr>
              <a:t>            for new population; </a:t>
            </a:r>
            <a:r>
              <a:rPr kumimoji="1" lang="en-US" altLang="ja-JP" i="1">
                <a:ea typeface="HG丸ｺﾞｼｯｸM-PRO" pitchFamily="49" charset="-128"/>
              </a:rPr>
              <a:t>q</a:t>
            </a:r>
            <a:r>
              <a:rPr kumimoji="1" lang="en-US" altLang="ja-JP" baseline="-25000">
                <a:ea typeface="HG丸ｺﾞｼｯｸM-PRO" pitchFamily="49" charset="-128"/>
              </a:rPr>
              <a:t>3</a:t>
            </a:r>
            <a:r>
              <a:rPr kumimoji="1" lang="en-US" altLang="ja-JP">
                <a:ea typeface="HG丸ｺﾞｼｯｸM-PRO" pitchFamily="49" charset="-128"/>
              </a:rPr>
              <a:t>&lt; </a:t>
            </a:r>
            <a:r>
              <a:rPr kumimoji="1" lang="en-US" altLang="ja-JP" i="1">
                <a:ea typeface="HG丸ｺﾞｼｯｸM-PRO" pitchFamily="49" charset="-128"/>
              </a:rPr>
              <a:t>r</a:t>
            </a:r>
            <a:r>
              <a:rPr kumimoji="1" lang="en-US" altLang="ja-JP" baseline="-25000">
                <a:ea typeface="HG丸ｺﾞｼｯｸM-PRO" pitchFamily="49" charset="-128"/>
              </a:rPr>
              <a:t>2 </a:t>
            </a:r>
            <a:r>
              <a:rPr kumimoji="1" lang="en-US" altLang="ja-JP">
                <a:ea typeface="HG丸ｺﾞｼｯｸM-PRO" pitchFamily="49" charset="-128"/>
              </a:rPr>
              <a:t>= 0.322062 </a:t>
            </a:r>
            <a:r>
              <a:rPr kumimoji="1" lang="en-US" altLang="ja-JP">
                <a:ea typeface="HG丸ｺﾞｼｯｸM-PRO" pitchFamily="49" charset="-128"/>
                <a:sym typeface="Symbol" pitchFamily="18" charset="2"/>
              </a:rPr>
              <a:t> </a:t>
            </a:r>
            <a:r>
              <a:rPr kumimoji="1" lang="en-US" altLang="ja-JP" i="1">
                <a:ea typeface="HG丸ｺﾞｼｯｸM-PRO" pitchFamily="49" charset="-128"/>
              </a:rPr>
              <a:t>q</a:t>
            </a:r>
            <a:r>
              <a:rPr kumimoji="1" lang="en-US" altLang="ja-JP" baseline="-25000">
                <a:ea typeface="HG丸ｺﾞｼｯｸM-PRO" pitchFamily="49" charset="-128"/>
              </a:rPr>
              <a:t>4</a:t>
            </a:r>
            <a:r>
              <a:rPr kumimoji="1" lang="en-US" altLang="ja-JP">
                <a:ea typeface="HG丸ｺﾞｼｯｸM-PRO" pitchFamily="49" charset="-128"/>
              </a:rPr>
              <a:t>, it means that the chromosome </a:t>
            </a:r>
          </a:p>
          <a:p>
            <a:pPr defTabSz="835025" eaLnBrk="0" hangingPunct="0">
              <a:lnSpc>
                <a:spcPct val="110000"/>
              </a:lnSpc>
            </a:pPr>
            <a:r>
              <a:rPr kumimoji="1" lang="en-US" altLang="ja-JP">
                <a:ea typeface="HG丸ｺﾞｼｯｸM-PRO" pitchFamily="49" charset="-128"/>
              </a:rPr>
              <a:t>            </a:t>
            </a:r>
            <a:r>
              <a:rPr kumimoji="1" lang="en-US" altLang="ja-JP" b="1" i="1">
                <a:ea typeface="HG丸ｺﾞｼｯｸM-PRO" pitchFamily="49" charset="-128"/>
              </a:rPr>
              <a:t>v</a:t>
            </a:r>
            <a:r>
              <a:rPr kumimoji="1" lang="en-US" altLang="ja-JP" baseline="-25000">
                <a:ea typeface="HG丸ｺﾞｼｯｸM-PRO" pitchFamily="49" charset="-128"/>
              </a:rPr>
              <a:t>4</a:t>
            </a:r>
            <a:r>
              <a:rPr kumimoji="1" lang="en-US" altLang="ja-JP">
                <a:ea typeface="HG丸ｺﾞｼｯｸM-PRO" pitchFamily="49" charset="-128"/>
              </a:rPr>
              <a:t> is selected again, and so on. Finally, the new population consists of the </a:t>
            </a:r>
          </a:p>
          <a:p>
            <a:pPr defTabSz="835025" eaLnBrk="0" hangingPunct="0">
              <a:lnSpc>
                <a:spcPct val="110000"/>
              </a:lnSpc>
            </a:pPr>
            <a:r>
              <a:rPr kumimoji="1" lang="en-US" altLang="ja-JP">
                <a:ea typeface="HG丸ｺﾞｼｯｸM-PRO" pitchFamily="49" charset="-128"/>
              </a:rPr>
              <a:t>            following  chromosome</a:t>
            </a:r>
            <a:r>
              <a:rPr kumimoji="1" lang="en-US" altLang="ja-JP">
                <a:ea typeface="HG丸ｺﾞｼｯｸM-PRO" pitchFamily="49" charset="-128"/>
                <a:sym typeface="Symbol" pitchFamily="18" charset="2"/>
              </a:rPr>
              <a:t>.</a:t>
            </a:r>
          </a:p>
        </p:txBody>
      </p:sp>
      <p:sp>
        <p:nvSpPr>
          <p:cNvPr id="53253" name="Rectangle 5"/>
          <p:cNvSpPr>
            <a:spLocks noChangeArrowheads="1"/>
          </p:cNvSpPr>
          <p:nvPr/>
        </p:nvSpPr>
        <p:spPr bwMode="auto">
          <a:xfrm>
            <a:off x="1763713" y="2781300"/>
            <a:ext cx="5759450" cy="3571875"/>
          </a:xfrm>
          <a:prstGeom prst="rect">
            <a:avLst/>
          </a:prstGeom>
          <a:noFill/>
          <a:ln w="9525">
            <a:noFill/>
            <a:miter lim="800000"/>
            <a:headEnd/>
            <a:tailEnd/>
          </a:ln>
        </p:spPr>
        <p:txBody>
          <a:bodyPr wrap="none" lIns="0" tIns="0" rIns="0" bIns="0">
            <a:spAutoFit/>
          </a:bodyPr>
          <a:lstStyle/>
          <a:p>
            <a:pPr defTabSz="835025" eaLnBrk="0" hangingPunct="0">
              <a:lnSpc>
                <a:spcPct val="130000"/>
              </a:lnSpc>
            </a:pPr>
            <a:r>
              <a:rPr kumimoji="1" lang="en-US" altLang="ja-JP" b="1" i="1">
                <a:ea typeface="HG丸ｺﾞｼｯｸM-PRO" pitchFamily="49" charset="-128"/>
              </a:rPr>
              <a:t>v'</a:t>
            </a:r>
            <a:r>
              <a:rPr kumimoji="1" lang="en-US" altLang="ja-JP" baseline="-25000">
                <a:ea typeface="HG丸ｺﾞｼｯｸM-PRO" pitchFamily="49" charset="-128"/>
              </a:rPr>
              <a:t>1   </a:t>
            </a:r>
            <a:r>
              <a:rPr kumimoji="1" lang="en-US" altLang="ja-JP" i="1">
                <a:ea typeface="HG丸ｺﾞｼｯｸM-PRO" pitchFamily="49" charset="-128"/>
              </a:rPr>
              <a:t>= </a:t>
            </a:r>
            <a:r>
              <a:rPr kumimoji="1" lang="en-US" altLang="ja-JP">
                <a:ea typeface="HG丸ｺﾞｼｯｸM-PRO" pitchFamily="49" charset="-128"/>
              </a:rPr>
              <a:t>[100110110100101101000000010111001]      (</a:t>
            </a:r>
            <a:r>
              <a:rPr kumimoji="1" lang="en-US" altLang="ja-JP" b="1" i="1">
                <a:ea typeface="HG丸ｺﾞｼｯｸM-PRO" pitchFamily="49" charset="-128"/>
              </a:rPr>
              <a:t>v</a:t>
            </a:r>
            <a:r>
              <a:rPr kumimoji="1" lang="en-US" altLang="ja-JP" baseline="-25000">
                <a:ea typeface="HG丸ｺﾞｼｯｸM-PRO" pitchFamily="49" charset="-128"/>
              </a:rPr>
              <a:t>4 </a:t>
            </a:r>
            <a:r>
              <a:rPr kumimoji="1" lang="en-US" altLang="ja-JP">
                <a:ea typeface="HG丸ｺﾞｼｯｸM-PRO" pitchFamily="49" charset="-128"/>
              </a:rPr>
              <a:t>) </a:t>
            </a:r>
          </a:p>
          <a:p>
            <a:pPr defTabSz="835025" eaLnBrk="0" hangingPunct="0">
              <a:lnSpc>
                <a:spcPct val="130000"/>
              </a:lnSpc>
            </a:pPr>
            <a:r>
              <a:rPr kumimoji="1" lang="en-US" altLang="ja-JP" b="1" i="1">
                <a:ea typeface="HG丸ｺﾞｼｯｸM-PRO" pitchFamily="49" charset="-128"/>
              </a:rPr>
              <a:t>v'</a:t>
            </a:r>
            <a:r>
              <a:rPr kumimoji="1" lang="en-US" altLang="ja-JP" baseline="-25000">
                <a:ea typeface="HG丸ｺﾞｼｯｸM-PRO" pitchFamily="49" charset="-128"/>
              </a:rPr>
              <a:t>2   </a:t>
            </a:r>
            <a:r>
              <a:rPr kumimoji="1" lang="en-US" altLang="ja-JP" i="1">
                <a:ea typeface="HG丸ｺﾞｼｯｸM-PRO" pitchFamily="49" charset="-128"/>
              </a:rPr>
              <a:t>= </a:t>
            </a:r>
            <a:r>
              <a:rPr kumimoji="1" lang="en-US" altLang="ja-JP">
                <a:ea typeface="HG丸ｺﾞｼｯｸM-PRO" pitchFamily="49" charset="-128"/>
              </a:rPr>
              <a:t>[100110110100101101000000010111001]      (</a:t>
            </a:r>
            <a:r>
              <a:rPr kumimoji="1" lang="en-US" altLang="ja-JP" b="1" i="1">
                <a:ea typeface="HG丸ｺﾞｼｯｸM-PRO" pitchFamily="49" charset="-128"/>
              </a:rPr>
              <a:t>v</a:t>
            </a:r>
            <a:r>
              <a:rPr kumimoji="1" lang="en-US" altLang="ja-JP" baseline="-25000">
                <a:ea typeface="HG丸ｺﾞｼｯｸM-PRO" pitchFamily="49" charset="-128"/>
              </a:rPr>
              <a:t>4 </a:t>
            </a:r>
            <a:r>
              <a:rPr kumimoji="1" lang="en-US" altLang="ja-JP">
                <a:ea typeface="HG丸ｺﾞｼｯｸM-PRO" pitchFamily="49" charset="-128"/>
              </a:rPr>
              <a:t>)</a:t>
            </a:r>
          </a:p>
          <a:p>
            <a:pPr defTabSz="835025" eaLnBrk="0" hangingPunct="0">
              <a:lnSpc>
                <a:spcPct val="130000"/>
              </a:lnSpc>
            </a:pPr>
            <a:r>
              <a:rPr kumimoji="1" lang="en-US" altLang="ja-JP" b="1" i="1">
                <a:ea typeface="HG丸ｺﾞｼｯｸM-PRO" pitchFamily="49" charset="-128"/>
              </a:rPr>
              <a:t>v'</a:t>
            </a:r>
            <a:r>
              <a:rPr kumimoji="1" lang="en-US" altLang="ja-JP" baseline="-25000">
                <a:ea typeface="HG丸ｺﾞｼｯｸM-PRO" pitchFamily="49" charset="-128"/>
              </a:rPr>
              <a:t>3   </a:t>
            </a:r>
            <a:r>
              <a:rPr kumimoji="1" lang="en-US" altLang="ja-JP" i="1">
                <a:ea typeface="HG丸ｺﾞｼｯｸM-PRO" pitchFamily="49" charset="-128"/>
              </a:rPr>
              <a:t>= </a:t>
            </a:r>
            <a:r>
              <a:rPr kumimoji="1" lang="en-US" altLang="ja-JP">
                <a:ea typeface="HG丸ｺﾞｼｯｸM-PRO" pitchFamily="49" charset="-128"/>
              </a:rPr>
              <a:t>[001011010100001100010110011001100]      (</a:t>
            </a:r>
            <a:r>
              <a:rPr kumimoji="1" lang="en-US" altLang="ja-JP" b="1" i="1">
                <a:ea typeface="HG丸ｺﾞｼｯｸM-PRO" pitchFamily="49" charset="-128"/>
              </a:rPr>
              <a:t>v</a:t>
            </a:r>
            <a:r>
              <a:rPr kumimoji="1" lang="en-US" altLang="ja-JP" baseline="-25000">
                <a:ea typeface="HG丸ｺﾞｼｯｸM-PRO" pitchFamily="49" charset="-128"/>
              </a:rPr>
              <a:t>8 </a:t>
            </a:r>
            <a:r>
              <a:rPr kumimoji="1" lang="en-US" altLang="ja-JP">
                <a:ea typeface="HG丸ｺﾞｼｯｸM-PRO" pitchFamily="49" charset="-128"/>
              </a:rPr>
              <a:t>)</a:t>
            </a:r>
          </a:p>
          <a:p>
            <a:pPr defTabSz="835025" eaLnBrk="0" hangingPunct="0">
              <a:lnSpc>
                <a:spcPct val="130000"/>
              </a:lnSpc>
            </a:pPr>
            <a:r>
              <a:rPr kumimoji="1" lang="en-US" altLang="ja-JP" b="1" i="1">
                <a:ea typeface="HG丸ｺﾞｼｯｸM-PRO" pitchFamily="49" charset="-128"/>
              </a:rPr>
              <a:t>v'</a:t>
            </a:r>
            <a:r>
              <a:rPr kumimoji="1" lang="en-US" altLang="ja-JP" baseline="-25000">
                <a:ea typeface="HG丸ｺﾞｼｯｸM-PRO" pitchFamily="49" charset="-128"/>
              </a:rPr>
              <a:t>4   </a:t>
            </a:r>
            <a:r>
              <a:rPr kumimoji="1" lang="en-US" altLang="ja-JP" i="1">
                <a:ea typeface="HG丸ｺﾞｼｯｸM-PRO" pitchFamily="49" charset="-128"/>
              </a:rPr>
              <a:t>= </a:t>
            </a:r>
            <a:r>
              <a:rPr kumimoji="1" lang="en-US" altLang="ja-JP">
                <a:ea typeface="HG丸ｺﾞｼｯｸM-PRO" pitchFamily="49" charset="-128"/>
              </a:rPr>
              <a:t>[111110001011101100011101000111101]      (</a:t>
            </a:r>
            <a:r>
              <a:rPr kumimoji="1" lang="en-US" altLang="ja-JP" b="1" i="1">
                <a:ea typeface="HG丸ｺﾞｼｯｸM-PRO" pitchFamily="49" charset="-128"/>
              </a:rPr>
              <a:t>v</a:t>
            </a:r>
            <a:r>
              <a:rPr kumimoji="1" lang="en-US" altLang="ja-JP" baseline="-25000">
                <a:ea typeface="HG丸ｺﾞｼｯｸM-PRO" pitchFamily="49" charset="-128"/>
              </a:rPr>
              <a:t>9 </a:t>
            </a:r>
            <a:r>
              <a:rPr kumimoji="1" lang="en-US" altLang="ja-JP">
                <a:ea typeface="HG丸ｺﾞｼｯｸM-PRO" pitchFamily="49" charset="-128"/>
              </a:rPr>
              <a:t>) </a:t>
            </a:r>
          </a:p>
          <a:p>
            <a:pPr defTabSz="835025" eaLnBrk="0" hangingPunct="0">
              <a:lnSpc>
                <a:spcPct val="130000"/>
              </a:lnSpc>
            </a:pPr>
            <a:r>
              <a:rPr kumimoji="1" lang="en-US" altLang="ja-JP" b="1" i="1">
                <a:ea typeface="HG丸ｺﾞｼｯｸM-PRO" pitchFamily="49" charset="-128"/>
              </a:rPr>
              <a:t>v'</a:t>
            </a:r>
            <a:r>
              <a:rPr kumimoji="1" lang="en-US" altLang="ja-JP" baseline="-25000">
                <a:ea typeface="HG丸ｺﾞｼｯｸM-PRO" pitchFamily="49" charset="-128"/>
              </a:rPr>
              <a:t>5   </a:t>
            </a:r>
            <a:r>
              <a:rPr kumimoji="1" lang="en-US" altLang="ja-JP" i="1">
                <a:ea typeface="HG丸ｺﾞｼｯｸM-PRO" pitchFamily="49" charset="-128"/>
              </a:rPr>
              <a:t>= </a:t>
            </a:r>
            <a:r>
              <a:rPr kumimoji="1" lang="en-US" altLang="ja-JP">
                <a:ea typeface="HG丸ｺﾞｼｯｸM-PRO" pitchFamily="49" charset="-128"/>
              </a:rPr>
              <a:t>[100110110100101101000000010111001]      (</a:t>
            </a:r>
            <a:r>
              <a:rPr kumimoji="1" lang="en-US" altLang="ja-JP" b="1" i="1">
                <a:ea typeface="HG丸ｺﾞｼｯｸM-PRO" pitchFamily="49" charset="-128"/>
              </a:rPr>
              <a:t>v</a:t>
            </a:r>
            <a:r>
              <a:rPr kumimoji="1" lang="en-US" altLang="ja-JP" baseline="-25000">
                <a:ea typeface="HG丸ｺﾞｼｯｸM-PRO" pitchFamily="49" charset="-128"/>
              </a:rPr>
              <a:t>4 </a:t>
            </a:r>
            <a:r>
              <a:rPr kumimoji="1" lang="en-US" altLang="ja-JP">
                <a:ea typeface="HG丸ｺﾞｼｯｸM-PRO" pitchFamily="49" charset="-128"/>
              </a:rPr>
              <a:t>)</a:t>
            </a:r>
          </a:p>
          <a:p>
            <a:pPr defTabSz="835025" eaLnBrk="0" hangingPunct="0">
              <a:lnSpc>
                <a:spcPct val="130000"/>
              </a:lnSpc>
            </a:pPr>
            <a:r>
              <a:rPr kumimoji="1" lang="en-US" altLang="ja-JP" b="1" i="1">
                <a:ea typeface="HG丸ｺﾞｼｯｸM-PRO" pitchFamily="49" charset="-128"/>
              </a:rPr>
              <a:t>v'</a:t>
            </a:r>
            <a:r>
              <a:rPr kumimoji="1" lang="en-US" altLang="ja-JP" baseline="-25000">
                <a:ea typeface="HG丸ｺﾞｼｯｸM-PRO" pitchFamily="49" charset="-128"/>
              </a:rPr>
              <a:t>6   </a:t>
            </a:r>
            <a:r>
              <a:rPr kumimoji="1" lang="en-US" altLang="ja-JP" i="1">
                <a:ea typeface="HG丸ｺﾞｼｯｸM-PRO" pitchFamily="49" charset="-128"/>
              </a:rPr>
              <a:t>= </a:t>
            </a:r>
            <a:r>
              <a:rPr kumimoji="1" lang="en-US" altLang="ja-JP">
                <a:ea typeface="HG丸ｺﾞｼｯｸM-PRO" pitchFamily="49" charset="-128"/>
              </a:rPr>
              <a:t>[110100010011111000100110011101101]      (</a:t>
            </a:r>
            <a:r>
              <a:rPr kumimoji="1" lang="en-US" altLang="ja-JP" b="1" i="1">
                <a:ea typeface="HG丸ｺﾞｼｯｸM-PRO" pitchFamily="49" charset="-128"/>
              </a:rPr>
              <a:t>v</a:t>
            </a:r>
            <a:r>
              <a:rPr kumimoji="1" lang="en-US" altLang="ja-JP" baseline="-25000">
                <a:ea typeface="HG丸ｺﾞｼｯｸM-PRO" pitchFamily="49" charset="-128"/>
              </a:rPr>
              <a:t>7 </a:t>
            </a:r>
            <a:r>
              <a:rPr kumimoji="1" lang="en-US" altLang="ja-JP">
                <a:ea typeface="HG丸ｺﾞｼｯｸM-PRO" pitchFamily="49" charset="-128"/>
              </a:rPr>
              <a:t>)</a:t>
            </a:r>
          </a:p>
          <a:p>
            <a:pPr defTabSz="835025" eaLnBrk="0" hangingPunct="0">
              <a:lnSpc>
                <a:spcPct val="130000"/>
              </a:lnSpc>
            </a:pPr>
            <a:r>
              <a:rPr kumimoji="1" lang="en-US" altLang="ja-JP" b="1" i="1">
                <a:ea typeface="HG丸ｺﾞｼｯｸM-PRO" pitchFamily="49" charset="-128"/>
              </a:rPr>
              <a:t>v'</a:t>
            </a:r>
            <a:r>
              <a:rPr kumimoji="1" lang="en-US" altLang="ja-JP" baseline="-25000">
                <a:ea typeface="HG丸ｺﾞｼｯｸM-PRO" pitchFamily="49" charset="-128"/>
              </a:rPr>
              <a:t>7   </a:t>
            </a:r>
            <a:r>
              <a:rPr kumimoji="1" lang="en-US" altLang="ja-JP" i="1">
                <a:ea typeface="HG丸ｺﾞｼｯｸM-PRO" pitchFamily="49" charset="-128"/>
              </a:rPr>
              <a:t>= </a:t>
            </a:r>
            <a:r>
              <a:rPr kumimoji="1" lang="en-US" altLang="ja-JP">
                <a:ea typeface="HG丸ｺﾞｼｯｸM-PRO" pitchFamily="49" charset="-128"/>
              </a:rPr>
              <a:t>[001110101110011000000010101001000]      (</a:t>
            </a:r>
            <a:r>
              <a:rPr kumimoji="1" lang="en-US" altLang="ja-JP" b="1" i="1">
                <a:ea typeface="HG丸ｺﾞｼｯｸM-PRO" pitchFamily="49" charset="-128"/>
              </a:rPr>
              <a:t>v</a:t>
            </a:r>
            <a:r>
              <a:rPr kumimoji="1" lang="en-US" altLang="ja-JP" baseline="-25000">
                <a:ea typeface="HG丸ｺﾞｼｯｸM-PRO" pitchFamily="49" charset="-128"/>
              </a:rPr>
              <a:t>2 </a:t>
            </a:r>
            <a:r>
              <a:rPr kumimoji="1" lang="en-US" altLang="ja-JP">
                <a:ea typeface="HG丸ｺﾞｼｯｸM-PRO" pitchFamily="49" charset="-128"/>
              </a:rPr>
              <a:t>)</a:t>
            </a:r>
          </a:p>
          <a:p>
            <a:pPr defTabSz="835025" eaLnBrk="0" hangingPunct="0">
              <a:lnSpc>
                <a:spcPct val="130000"/>
              </a:lnSpc>
            </a:pPr>
            <a:r>
              <a:rPr kumimoji="1" lang="en-US" altLang="ja-JP" b="1" i="1">
                <a:ea typeface="HG丸ｺﾞｼｯｸM-PRO" pitchFamily="49" charset="-128"/>
              </a:rPr>
              <a:t>v'</a:t>
            </a:r>
            <a:r>
              <a:rPr kumimoji="1" lang="en-US" altLang="ja-JP" baseline="-25000">
                <a:ea typeface="HG丸ｺﾞｼｯｸM-PRO" pitchFamily="49" charset="-128"/>
              </a:rPr>
              <a:t>8   </a:t>
            </a:r>
            <a:r>
              <a:rPr kumimoji="1" lang="en-US" altLang="ja-JP" i="1">
                <a:ea typeface="HG丸ｺﾞｼｯｸM-PRO" pitchFamily="49" charset="-128"/>
              </a:rPr>
              <a:t>= </a:t>
            </a:r>
            <a:r>
              <a:rPr kumimoji="1" lang="en-US" altLang="ja-JP">
                <a:ea typeface="HG丸ｺﾞｼｯｸM-PRO" pitchFamily="49" charset="-128"/>
              </a:rPr>
              <a:t>[100110110100101101000000010111001]      (</a:t>
            </a:r>
            <a:r>
              <a:rPr kumimoji="1" lang="en-US" altLang="ja-JP" b="1" i="1">
                <a:ea typeface="HG丸ｺﾞｼｯｸM-PRO" pitchFamily="49" charset="-128"/>
              </a:rPr>
              <a:t>v</a:t>
            </a:r>
            <a:r>
              <a:rPr kumimoji="1" lang="en-US" altLang="ja-JP" baseline="-25000">
                <a:ea typeface="HG丸ｺﾞｼｯｸM-PRO" pitchFamily="49" charset="-128"/>
              </a:rPr>
              <a:t>4 </a:t>
            </a:r>
            <a:r>
              <a:rPr kumimoji="1" lang="en-US" altLang="ja-JP">
                <a:ea typeface="HG丸ｺﾞｼｯｸM-PRO" pitchFamily="49" charset="-128"/>
              </a:rPr>
              <a:t>)</a:t>
            </a:r>
          </a:p>
          <a:p>
            <a:pPr defTabSz="835025" eaLnBrk="0" hangingPunct="0">
              <a:lnSpc>
                <a:spcPct val="130000"/>
              </a:lnSpc>
            </a:pPr>
            <a:r>
              <a:rPr kumimoji="1" lang="en-US" altLang="ja-JP" b="1" i="1">
                <a:ea typeface="HG丸ｺﾞｼｯｸM-PRO" pitchFamily="49" charset="-128"/>
              </a:rPr>
              <a:t>v'</a:t>
            </a:r>
            <a:r>
              <a:rPr kumimoji="1" lang="en-US" altLang="ja-JP" baseline="-25000">
                <a:ea typeface="HG丸ｺﾞｼｯｸM-PRO" pitchFamily="49" charset="-128"/>
              </a:rPr>
              <a:t>9   </a:t>
            </a:r>
            <a:r>
              <a:rPr kumimoji="1" lang="en-US" altLang="ja-JP" i="1">
                <a:ea typeface="HG丸ｺﾞｼｯｸM-PRO" pitchFamily="49" charset="-128"/>
              </a:rPr>
              <a:t>= </a:t>
            </a:r>
            <a:r>
              <a:rPr kumimoji="1" lang="en-US" altLang="ja-JP">
                <a:ea typeface="HG丸ｺﾞｼｯｸM-PRO" pitchFamily="49" charset="-128"/>
              </a:rPr>
              <a:t>[000001010100101001101111011111110]      (</a:t>
            </a:r>
            <a:r>
              <a:rPr kumimoji="1" lang="en-US" altLang="ja-JP" b="1" i="1">
                <a:ea typeface="HG丸ｺﾞｼｯｸM-PRO" pitchFamily="49" charset="-128"/>
              </a:rPr>
              <a:t>v</a:t>
            </a:r>
            <a:r>
              <a:rPr kumimoji="1" lang="en-US" altLang="ja-JP" baseline="-25000">
                <a:ea typeface="HG丸ｺﾞｼｯｸM-PRO" pitchFamily="49" charset="-128"/>
              </a:rPr>
              <a:t>1 </a:t>
            </a:r>
            <a:r>
              <a:rPr kumimoji="1" lang="en-US" altLang="ja-JP">
                <a:ea typeface="HG丸ｺﾞｼｯｸM-PRO" pitchFamily="49" charset="-128"/>
              </a:rPr>
              <a:t>)</a:t>
            </a:r>
          </a:p>
          <a:p>
            <a:pPr defTabSz="835025" eaLnBrk="0" hangingPunct="0">
              <a:lnSpc>
                <a:spcPct val="130000"/>
              </a:lnSpc>
            </a:pPr>
            <a:r>
              <a:rPr kumimoji="1" lang="en-US" altLang="ja-JP" b="1" i="1">
                <a:ea typeface="HG丸ｺﾞｼｯｸM-PRO" pitchFamily="49" charset="-128"/>
              </a:rPr>
              <a:t>v'</a:t>
            </a:r>
            <a:r>
              <a:rPr kumimoji="1" lang="en-US" altLang="ja-JP" baseline="-25000">
                <a:ea typeface="HG丸ｺﾞｼｯｸM-PRO" pitchFamily="49" charset="-128"/>
              </a:rPr>
              <a:t>10 </a:t>
            </a:r>
            <a:r>
              <a:rPr kumimoji="1" lang="en-US" altLang="ja-JP" i="1">
                <a:ea typeface="HG丸ｺﾞｼｯｸM-PRO" pitchFamily="49" charset="-128"/>
              </a:rPr>
              <a:t>= </a:t>
            </a:r>
            <a:r>
              <a:rPr kumimoji="1" lang="en-US" altLang="ja-JP">
                <a:ea typeface="HG丸ｺﾞｼｯｸM-PRO" pitchFamily="49" charset="-128"/>
              </a:rPr>
              <a:t>[001110101110011000000010101001000]      (</a:t>
            </a:r>
            <a:r>
              <a:rPr kumimoji="1" lang="en-US" altLang="ja-JP" b="1" i="1">
                <a:ea typeface="HG丸ｺﾞｼｯｸM-PRO" pitchFamily="49" charset="-128"/>
              </a:rPr>
              <a:t>v</a:t>
            </a:r>
            <a:r>
              <a:rPr kumimoji="1" lang="en-US" altLang="ja-JP" baseline="-25000">
                <a:ea typeface="HG丸ｺﾞｼｯｸM-PRO" pitchFamily="49" charset="-128"/>
              </a:rPr>
              <a:t>2 </a:t>
            </a:r>
            <a:r>
              <a:rPr kumimoji="1" lang="en-US" altLang="ja-JP">
                <a:ea typeface="HG丸ｺﾞｼｯｸM-PRO" pitchFamily="49"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slide(fromBottom)">
                                      <p:cBhvr>
                                        <p:cTn id="7" dur="500"/>
                                        <p:tgtEl>
                                          <p:spTgt spid="53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4621213" y="5329238"/>
            <a:ext cx="2471737" cy="381000"/>
          </a:xfrm>
          <a:prstGeom prst="rect">
            <a:avLst/>
          </a:prstGeom>
          <a:solidFill>
            <a:srgbClr val="CCFFCC"/>
          </a:solidFill>
          <a:ln w="9525">
            <a:noFill/>
            <a:miter lim="800000"/>
            <a:headEnd/>
            <a:tailEnd/>
          </a:ln>
        </p:spPr>
        <p:txBody>
          <a:bodyPr wrap="none" anchor="ctr"/>
          <a:lstStyle/>
          <a:p>
            <a:endParaRPr lang="en-US"/>
          </a:p>
        </p:txBody>
      </p:sp>
      <p:sp>
        <p:nvSpPr>
          <p:cNvPr id="54275" name="Rectangle 3"/>
          <p:cNvSpPr>
            <a:spLocks noChangeArrowheads="1"/>
          </p:cNvSpPr>
          <p:nvPr/>
        </p:nvSpPr>
        <p:spPr bwMode="auto">
          <a:xfrm>
            <a:off x="4621213" y="5840413"/>
            <a:ext cx="2466975" cy="381000"/>
          </a:xfrm>
          <a:prstGeom prst="rect">
            <a:avLst/>
          </a:prstGeom>
          <a:solidFill>
            <a:srgbClr val="FFFF99"/>
          </a:solidFill>
          <a:ln w="9525">
            <a:noFill/>
            <a:miter lim="800000"/>
            <a:headEnd/>
            <a:tailEnd/>
          </a:ln>
        </p:spPr>
        <p:txBody>
          <a:bodyPr wrap="none" anchor="ctr"/>
          <a:lstStyle/>
          <a:p>
            <a:endParaRPr lang="en-US"/>
          </a:p>
        </p:txBody>
      </p:sp>
      <p:sp>
        <p:nvSpPr>
          <p:cNvPr id="54276" name="Rectangle 4"/>
          <p:cNvSpPr>
            <a:spLocks noChangeArrowheads="1"/>
          </p:cNvSpPr>
          <p:nvPr/>
        </p:nvSpPr>
        <p:spPr bwMode="auto">
          <a:xfrm>
            <a:off x="2339975" y="4271963"/>
            <a:ext cx="4752975" cy="381000"/>
          </a:xfrm>
          <a:prstGeom prst="rect">
            <a:avLst/>
          </a:prstGeom>
          <a:solidFill>
            <a:srgbClr val="CCFFCC"/>
          </a:solidFill>
          <a:ln w="9525">
            <a:noFill/>
            <a:miter lim="800000"/>
            <a:headEnd/>
            <a:tailEnd/>
          </a:ln>
        </p:spPr>
        <p:txBody>
          <a:bodyPr wrap="none" anchor="ctr"/>
          <a:lstStyle/>
          <a:p>
            <a:endParaRPr lang="en-US"/>
          </a:p>
        </p:txBody>
      </p:sp>
      <p:sp>
        <p:nvSpPr>
          <p:cNvPr id="54277" name="Rectangle 5"/>
          <p:cNvSpPr>
            <a:spLocks noChangeArrowheads="1"/>
          </p:cNvSpPr>
          <p:nvPr/>
        </p:nvSpPr>
        <p:spPr bwMode="auto">
          <a:xfrm>
            <a:off x="2328863" y="3751263"/>
            <a:ext cx="4752975" cy="381000"/>
          </a:xfrm>
          <a:prstGeom prst="rect">
            <a:avLst/>
          </a:prstGeom>
          <a:solidFill>
            <a:srgbClr val="FFFF99"/>
          </a:solidFill>
          <a:ln w="9525">
            <a:noFill/>
            <a:miter lim="800000"/>
            <a:headEnd/>
            <a:tailEnd/>
          </a:ln>
        </p:spPr>
        <p:txBody>
          <a:bodyPr wrap="none" anchor="ctr"/>
          <a:lstStyle/>
          <a:p>
            <a:endParaRPr lang="en-US"/>
          </a:p>
        </p:txBody>
      </p:sp>
      <p:sp>
        <p:nvSpPr>
          <p:cNvPr id="60422" name="Rectangle 6"/>
          <p:cNvSpPr>
            <a:spLocks noGrp="1" noChangeArrowheads="1"/>
          </p:cNvSpPr>
          <p:nvPr>
            <p:ph type="title"/>
          </p:nvPr>
        </p:nvSpPr>
        <p:spPr>
          <a:xfrm>
            <a:off x="228600" y="152400"/>
            <a:ext cx="7543800" cy="503238"/>
          </a:xfrm>
        </p:spPr>
        <p:txBody>
          <a:bodyPr/>
          <a:lstStyle/>
          <a:p>
            <a:pPr eaLnBrk="1" hangingPunct="1"/>
            <a:r>
              <a:rPr lang="en-US" altLang="ja-JP" sz="3500" smtClean="0">
                <a:ea typeface="ＭＳ Ｐゴシック" pitchFamily="34" charset="-128"/>
              </a:rPr>
              <a:t>Genetic Operators</a:t>
            </a:r>
          </a:p>
        </p:txBody>
      </p:sp>
      <p:sp>
        <p:nvSpPr>
          <p:cNvPr id="60423" name="Rectangle 7"/>
          <p:cNvSpPr>
            <a:spLocks noGrp="1" noChangeArrowheads="1"/>
          </p:cNvSpPr>
          <p:nvPr>
            <p:ph type="body" idx="1"/>
          </p:nvPr>
        </p:nvSpPr>
        <p:spPr>
          <a:xfrm>
            <a:off x="228600" y="914400"/>
            <a:ext cx="8229600" cy="4411663"/>
          </a:xfrm>
        </p:spPr>
        <p:txBody>
          <a:bodyPr/>
          <a:lstStyle/>
          <a:p>
            <a:pPr eaLnBrk="1" hangingPunct="1"/>
            <a:r>
              <a:rPr lang="en-US" altLang="ja-JP" sz="2200" b="1" smtClean="0">
                <a:ea typeface="ＭＳ Ｐゴシック" pitchFamily="34" charset="-128"/>
              </a:rPr>
              <a:t>Crossover</a:t>
            </a:r>
            <a:r>
              <a:rPr lang="en-US" altLang="ja-JP" sz="2200" smtClean="0">
                <a:ea typeface="ＭＳ Ｐゴシック" pitchFamily="34" charset="-128"/>
              </a:rPr>
              <a:t> (One-cut point crossover)</a:t>
            </a:r>
          </a:p>
          <a:p>
            <a:pPr lvl="1" eaLnBrk="1" hangingPunct="1"/>
            <a:r>
              <a:rPr lang="en-US" altLang="zh-CN" sz="2000" smtClean="0">
                <a:ea typeface="宋体" pitchFamily="2" charset="-122"/>
              </a:rPr>
              <a:t>Crossover used here is </a:t>
            </a:r>
            <a:r>
              <a:rPr lang="en-US" altLang="zh-CN" sz="2000" u="sng" smtClean="0">
                <a:solidFill>
                  <a:srgbClr val="0000FF"/>
                </a:solidFill>
                <a:ea typeface="宋体" pitchFamily="2" charset="-122"/>
              </a:rPr>
              <a:t>one cut point method</a:t>
            </a:r>
            <a:r>
              <a:rPr lang="en-US" altLang="zh-CN" sz="2000" smtClean="0">
                <a:ea typeface="宋体" pitchFamily="2" charset="-122"/>
              </a:rPr>
              <a:t>, which random selects one cut point</a:t>
            </a:r>
            <a:r>
              <a:rPr lang="en-US" altLang="ja-JP" sz="2000" smtClean="0">
                <a:ea typeface="ＭＳ Ｐゴシック" pitchFamily="34" charset="-128"/>
              </a:rPr>
              <a:t>.</a:t>
            </a:r>
          </a:p>
          <a:p>
            <a:pPr lvl="1" eaLnBrk="1" hangingPunct="1"/>
            <a:r>
              <a:rPr lang="en-US" altLang="ja-JP" sz="2000" b="1" smtClean="0">
                <a:solidFill>
                  <a:srgbClr val="0000FF"/>
                </a:solidFill>
                <a:ea typeface="ＭＳ Ｐゴシック" pitchFamily="34" charset="-128"/>
              </a:rPr>
              <a:t>E</a:t>
            </a:r>
            <a:r>
              <a:rPr lang="en-US" altLang="zh-CN" sz="2000" b="1" smtClean="0">
                <a:solidFill>
                  <a:srgbClr val="0000FF"/>
                </a:solidFill>
                <a:ea typeface="宋体" pitchFamily="2" charset="-122"/>
              </a:rPr>
              <a:t>xchanges</a:t>
            </a:r>
            <a:r>
              <a:rPr lang="en-US" altLang="zh-CN" sz="2000" smtClean="0">
                <a:ea typeface="宋体" pitchFamily="2" charset="-122"/>
              </a:rPr>
              <a:t> the right parts</a:t>
            </a:r>
            <a:r>
              <a:rPr lang="en-US" altLang="ja-JP" sz="2000" smtClean="0">
                <a:ea typeface="ＭＳ Ｐゴシック" pitchFamily="34" charset="-128"/>
              </a:rPr>
              <a:t> </a:t>
            </a:r>
            <a:r>
              <a:rPr lang="en-US" altLang="zh-CN" sz="2000" smtClean="0">
                <a:ea typeface="宋体" pitchFamily="2" charset="-122"/>
              </a:rPr>
              <a:t>of two parents to generate offspring.</a:t>
            </a:r>
            <a:endParaRPr lang="en-US" altLang="ja-JP" sz="2000" smtClean="0">
              <a:ea typeface="ＭＳ Ｐゴシック" pitchFamily="34" charset="-128"/>
            </a:endParaRPr>
          </a:p>
          <a:p>
            <a:pPr lvl="1" eaLnBrk="1" hangingPunct="1"/>
            <a:r>
              <a:rPr lang="en-US" altLang="zh-CN" sz="2000" smtClean="0">
                <a:ea typeface="宋体" pitchFamily="2" charset="-122"/>
              </a:rPr>
              <a:t>Consider two chromosomes as follow and the cut point is randomly</a:t>
            </a:r>
            <a:r>
              <a:rPr lang="en-US" altLang="ja-JP" sz="2000" smtClean="0">
                <a:ea typeface="ＭＳ Ｐゴシック" pitchFamily="34" charset="-128"/>
              </a:rPr>
              <a:t> </a:t>
            </a:r>
            <a:r>
              <a:rPr lang="en-US" altLang="zh-CN" sz="2000" smtClean="0">
                <a:ea typeface="宋体" pitchFamily="2" charset="-122"/>
              </a:rPr>
              <a:t>selected after the 17th gene:</a:t>
            </a:r>
          </a:p>
          <a:p>
            <a:pPr lvl="1" eaLnBrk="1" hangingPunct="1"/>
            <a:endParaRPr lang="en-US" altLang="ja-JP" sz="2000" smtClean="0">
              <a:ea typeface="ＭＳ Ｐゴシック" pitchFamily="34" charset="-128"/>
            </a:endParaRPr>
          </a:p>
        </p:txBody>
      </p:sp>
      <p:sp>
        <p:nvSpPr>
          <p:cNvPr id="54280" name="Rectangle 8"/>
          <p:cNvSpPr>
            <a:spLocks noChangeArrowheads="1"/>
          </p:cNvSpPr>
          <p:nvPr/>
        </p:nvSpPr>
        <p:spPr bwMode="auto">
          <a:xfrm>
            <a:off x="1725613" y="3684588"/>
            <a:ext cx="5553075" cy="968375"/>
          </a:xfrm>
          <a:prstGeom prst="rect">
            <a:avLst/>
          </a:prstGeom>
          <a:noFill/>
          <a:ln w="12700">
            <a:noFill/>
            <a:miter lim="800000"/>
            <a:headEnd type="none" w="sm" len="sm"/>
            <a:tailEnd type="none" w="sm" len="sm"/>
          </a:ln>
        </p:spPr>
        <p:txBody>
          <a:bodyPr wrap="none">
            <a:spAutoFit/>
          </a:bodyPr>
          <a:lstStyle/>
          <a:p>
            <a:pPr defTabSz="762000" eaLnBrk="0" hangingPunct="0">
              <a:lnSpc>
                <a:spcPct val="120000"/>
              </a:lnSpc>
            </a:pPr>
            <a:r>
              <a:rPr kumimoji="1" lang="en-US" altLang="ja-JP" sz="2000" b="1" i="1">
                <a:solidFill>
                  <a:srgbClr val="0000FF"/>
                </a:solidFill>
                <a:ea typeface="HG丸ｺﾞｼｯｸM-PRO" pitchFamily="49" charset="-128"/>
              </a:rPr>
              <a:t>v</a:t>
            </a:r>
            <a:r>
              <a:rPr kumimoji="1" lang="en-US" altLang="ja-JP" sz="2000" baseline="-25000">
                <a:solidFill>
                  <a:srgbClr val="0000FF"/>
                </a:solidFill>
                <a:ea typeface="HG丸ｺﾞｼｯｸM-PRO" pitchFamily="49" charset="-128"/>
              </a:rPr>
              <a:t>1 </a:t>
            </a:r>
            <a:r>
              <a:rPr kumimoji="1" lang="en-US" altLang="ja-JP" sz="2000" i="1">
                <a:solidFill>
                  <a:srgbClr val="0000FF"/>
                </a:solidFill>
                <a:ea typeface="HG丸ｺﾞｼｯｸM-PRO" pitchFamily="49" charset="-128"/>
              </a:rPr>
              <a:t>= </a:t>
            </a:r>
            <a:r>
              <a:rPr kumimoji="1" lang="en-US" altLang="ja-JP" sz="2000">
                <a:solidFill>
                  <a:srgbClr val="0000FF"/>
                </a:solidFill>
                <a:ea typeface="HG丸ｺﾞｼｯｸM-PRO" pitchFamily="49" charset="-128"/>
              </a:rPr>
              <a:t>[100110110100101101000000010111001]</a:t>
            </a:r>
            <a:r>
              <a:rPr kumimoji="1" lang="en-US" altLang="ja-JP" sz="2000">
                <a:ea typeface="HG丸ｺﾞｼｯｸM-PRO" pitchFamily="49" charset="-128"/>
              </a:rPr>
              <a:t> </a:t>
            </a:r>
          </a:p>
          <a:p>
            <a:pPr defTabSz="762000" eaLnBrk="0" hangingPunct="0">
              <a:lnSpc>
                <a:spcPct val="120000"/>
              </a:lnSpc>
            </a:pPr>
            <a:endParaRPr kumimoji="1" lang="en-US" altLang="ja-JP" sz="800">
              <a:ea typeface="HG丸ｺﾞｼｯｸM-PRO" pitchFamily="49" charset="-128"/>
            </a:endParaRPr>
          </a:p>
          <a:p>
            <a:pPr defTabSz="762000" eaLnBrk="0" hangingPunct="0">
              <a:lnSpc>
                <a:spcPct val="120000"/>
              </a:lnSpc>
            </a:pPr>
            <a:r>
              <a:rPr kumimoji="1" lang="en-US" altLang="ja-JP" sz="2000" b="1" i="1">
                <a:solidFill>
                  <a:schemeClr val="accent2"/>
                </a:solidFill>
                <a:ea typeface="HG丸ｺﾞｼｯｸM-PRO" pitchFamily="49" charset="-128"/>
              </a:rPr>
              <a:t>v</a:t>
            </a:r>
            <a:r>
              <a:rPr kumimoji="1" lang="en-US" altLang="ja-JP" sz="2000" baseline="-25000">
                <a:solidFill>
                  <a:schemeClr val="accent2"/>
                </a:solidFill>
                <a:ea typeface="HG丸ｺﾞｼｯｸM-PRO" pitchFamily="49" charset="-128"/>
              </a:rPr>
              <a:t>2 </a:t>
            </a:r>
            <a:r>
              <a:rPr kumimoji="1" lang="en-US" altLang="ja-JP" sz="2000" i="1">
                <a:solidFill>
                  <a:schemeClr val="accent2"/>
                </a:solidFill>
                <a:ea typeface="HG丸ｺﾞｼｯｸM-PRO" pitchFamily="49" charset="-128"/>
              </a:rPr>
              <a:t>= </a:t>
            </a:r>
            <a:r>
              <a:rPr kumimoji="1" lang="en-US" altLang="ja-JP" sz="2000">
                <a:solidFill>
                  <a:schemeClr val="accent2"/>
                </a:solidFill>
                <a:ea typeface="HG丸ｺﾞｼｯｸM-PRO" pitchFamily="49" charset="-128"/>
              </a:rPr>
              <a:t>[001110101110011000000010101001000]</a:t>
            </a:r>
          </a:p>
        </p:txBody>
      </p:sp>
      <p:sp>
        <p:nvSpPr>
          <p:cNvPr id="54281" name="Line 9"/>
          <p:cNvSpPr>
            <a:spLocks noChangeShapeType="1"/>
          </p:cNvSpPr>
          <p:nvPr/>
        </p:nvSpPr>
        <p:spPr bwMode="auto">
          <a:xfrm flipV="1">
            <a:off x="4705350" y="3495675"/>
            <a:ext cx="0" cy="287338"/>
          </a:xfrm>
          <a:prstGeom prst="line">
            <a:avLst/>
          </a:prstGeom>
          <a:noFill/>
          <a:ln w="38100">
            <a:solidFill>
              <a:schemeClr val="accent2"/>
            </a:solidFill>
            <a:round/>
            <a:headEnd type="triangle" w="med" len="med"/>
            <a:tailEnd/>
          </a:ln>
        </p:spPr>
        <p:txBody>
          <a:bodyPr/>
          <a:lstStyle/>
          <a:p>
            <a:endParaRPr lang="en-US"/>
          </a:p>
        </p:txBody>
      </p:sp>
      <p:sp>
        <p:nvSpPr>
          <p:cNvPr id="54282" name="Rectangle 10"/>
          <p:cNvSpPr>
            <a:spLocks noChangeArrowheads="1"/>
          </p:cNvSpPr>
          <p:nvPr/>
        </p:nvSpPr>
        <p:spPr bwMode="auto">
          <a:xfrm>
            <a:off x="2384425" y="5856288"/>
            <a:ext cx="2259013" cy="381000"/>
          </a:xfrm>
          <a:prstGeom prst="rect">
            <a:avLst/>
          </a:prstGeom>
          <a:solidFill>
            <a:srgbClr val="CCFFCC"/>
          </a:solidFill>
          <a:ln w="9525">
            <a:noFill/>
            <a:miter lim="800000"/>
            <a:headEnd/>
            <a:tailEnd/>
          </a:ln>
        </p:spPr>
        <p:txBody>
          <a:bodyPr wrap="none" anchor="ctr"/>
          <a:lstStyle/>
          <a:p>
            <a:endParaRPr lang="en-US"/>
          </a:p>
        </p:txBody>
      </p:sp>
      <p:sp>
        <p:nvSpPr>
          <p:cNvPr id="54283" name="Rectangle 11"/>
          <p:cNvSpPr>
            <a:spLocks noChangeArrowheads="1"/>
          </p:cNvSpPr>
          <p:nvPr/>
        </p:nvSpPr>
        <p:spPr bwMode="auto">
          <a:xfrm>
            <a:off x="2384425" y="5335588"/>
            <a:ext cx="2254250" cy="381000"/>
          </a:xfrm>
          <a:prstGeom prst="rect">
            <a:avLst/>
          </a:prstGeom>
          <a:solidFill>
            <a:srgbClr val="FFFF99"/>
          </a:solidFill>
          <a:ln w="9525">
            <a:noFill/>
            <a:miter lim="800000"/>
            <a:headEnd/>
            <a:tailEnd/>
          </a:ln>
        </p:spPr>
        <p:txBody>
          <a:bodyPr wrap="none" anchor="ctr"/>
          <a:lstStyle/>
          <a:p>
            <a:endParaRPr lang="en-US"/>
          </a:p>
        </p:txBody>
      </p:sp>
      <p:sp>
        <p:nvSpPr>
          <p:cNvPr id="54284" name="Rectangle 12"/>
          <p:cNvSpPr>
            <a:spLocks noChangeArrowheads="1"/>
          </p:cNvSpPr>
          <p:nvPr/>
        </p:nvSpPr>
        <p:spPr bwMode="auto">
          <a:xfrm>
            <a:off x="1714500" y="5268913"/>
            <a:ext cx="5553075" cy="968375"/>
          </a:xfrm>
          <a:prstGeom prst="rect">
            <a:avLst/>
          </a:prstGeom>
          <a:noFill/>
          <a:ln w="12700">
            <a:noFill/>
            <a:miter lim="800000"/>
            <a:headEnd type="none" w="sm" len="sm"/>
            <a:tailEnd type="none" w="sm" len="sm"/>
          </a:ln>
        </p:spPr>
        <p:txBody>
          <a:bodyPr wrap="none">
            <a:spAutoFit/>
          </a:bodyPr>
          <a:lstStyle/>
          <a:p>
            <a:pPr defTabSz="762000" eaLnBrk="0" hangingPunct="0">
              <a:lnSpc>
                <a:spcPct val="120000"/>
              </a:lnSpc>
            </a:pPr>
            <a:r>
              <a:rPr kumimoji="1" lang="en-US" altLang="ja-JP" sz="2000" b="1" i="1">
                <a:solidFill>
                  <a:srgbClr val="0000FF"/>
                </a:solidFill>
                <a:ea typeface="HG丸ｺﾞｼｯｸM-PRO" pitchFamily="49" charset="-128"/>
              </a:rPr>
              <a:t>c</a:t>
            </a:r>
            <a:r>
              <a:rPr kumimoji="1" lang="en-US" altLang="ja-JP" sz="2000" baseline="-25000">
                <a:solidFill>
                  <a:srgbClr val="0000FF"/>
                </a:solidFill>
                <a:ea typeface="HG丸ｺﾞｼｯｸM-PRO" pitchFamily="49" charset="-128"/>
              </a:rPr>
              <a:t>1 </a:t>
            </a:r>
            <a:r>
              <a:rPr kumimoji="1" lang="en-US" altLang="ja-JP" sz="2000" i="1">
                <a:solidFill>
                  <a:srgbClr val="0000FF"/>
                </a:solidFill>
                <a:ea typeface="HG丸ｺﾞｼｯｸM-PRO" pitchFamily="49" charset="-128"/>
              </a:rPr>
              <a:t>= </a:t>
            </a:r>
            <a:r>
              <a:rPr kumimoji="1" lang="en-US" altLang="ja-JP" sz="2000">
                <a:solidFill>
                  <a:srgbClr val="0000FF"/>
                </a:solidFill>
                <a:ea typeface="HG丸ｺﾞｼｯｸM-PRO" pitchFamily="49" charset="-128"/>
              </a:rPr>
              <a:t>[1001101101001011</a:t>
            </a:r>
            <a:r>
              <a:rPr kumimoji="1" lang="en-US" altLang="ja-JP" sz="2000">
                <a:solidFill>
                  <a:schemeClr val="accent2"/>
                </a:solidFill>
                <a:ea typeface="HG丸ｺﾞｼｯｸM-PRO" pitchFamily="49" charset="-128"/>
              </a:rPr>
              <a:t>00000010101001000</a:t>
            </a:r>
            <a:r>
              <a:rPr kumimoji="1" lang="en-US" altLang="ja-JP" sz="2000">
                <a:solidFill>
                  <a:srgbClr val="0000FF"/>
                </a:solidFill>
                <a:ea typeface="HG丸ｺﾞｼｯｸM-PRO" pitchFamily="49" charset="-128"/>
              </a:rPr>
              <a:t>]</a:t>
            </a:r>
            <a:r>
              <a:rPr kumimoji="1" lang="en-US" altLang="ja-JP" sz="2000">
                <a:ea typeface="HG丸ｺﾞｼｯｸM-PRO" pitchFamily="49" charset="-128"/>
              </a:rPr>
              <a:t> </a:t>
            </a:r>
          </a:p>
          <a:p>
            <a:pPr defTabSz="762000" eaLnBrk="0" hangingPunct="0">
              <a:lnSpc>
                <a:spcPct val="120000"/>
              </a:lnSpc>
            </a:pPr>
            <a:endParaRPr kumimoji="1" lang="en-US" altLang="ja-JP" sz="800">
              <a:ea typeface="HG丸ｺﾞｼｯｸM-PRO" pitchFamily="49" charset="-128"/>
            </a:endParaRPr>
          </a:p>
          <a:p>
            <a:pPr defTabSz="762000" eaLnBrk="0" hangingPunct="0">
              <a:lnSpc>
                <a:spcPct val="120000"/>
              </a:lnSpc>
            </a:pPr>
            <a:r>
              <a:rPr kumimoji="1" lang="en-US" altLang="ja-JP" sz="2000" b="1" i="1">
                <a:solidFill>
                  <a:schemeClr val="accent2"/>
                </a:solidFill>
                <a:ea typeface="HG丸ｺﾞｼｯｸM-PRO" pitchFamily="49" charset="-128"/>
              </a:rPr>
              <a:t>c</a:t>
            </a:r>
            <a:r>
              <a:rPr kumimoji="1" lang="en-US" altLang="ja-JP" sz="2000" baseline="-25000">
                <a:solidFill>
                  <a:schemeClr val="accent2"/>
                </a:solidFill>
                <a:ea typeface="HG丸ｺﾞｼｯｸM-PRO" pitchFamily="49" charset="-128"/>
              </a:rPr>
              <a:t>2 </a:t>
            </a:r>
            <a:r>
              <a:rPr kumimoji="1" lang="en-US" altLang="ja-JP" sz="2000" i="1">
                <a:solidFill>
                  <a:schemeClr val="accent2"/>
                </a:solidFill>
                <a:ea typeface="HG丸ｺﾞｼｯｸM-PRO" pitchFamily="49" charset="-128"/>
              </a:rPr>
              <a:t>= </a:t>
            </a:r>
            <a:r>
              <a:rPr kumimoji="1" lang="en-US" altLang="ja-JP" sz="2000">
                <a:solidFill>
                  <a:schemeClr val="accent2"/>
                </a:solidFill>
                <a:ea typeface="HG丸ｺﾞｼｯｸM-PRO" pitchFamily="49" charset="-128"/>
              </a:rPr>
              <a:t>[0011101011100110</a:t>
            </a:r>
            <a:r>
              <a:rPr kumimoji="1" lang="en-US" altLang="ja-JP" sz="2000">
                <a:solidFill>
                  <a:srgbClr val="0000FF"/>
                </a:solidFill>
                <a:ea typeface="HG丸ｺﾞｼｯｸM-PRO" pitchFamily="49" charset="-128"/>
              </a:rPr>
              <a:t>01000000010111001</a:t>
            </a:r>
            <a:r>
              <a:rPr kumimoji="1" lang="en-US" altLang="ja-JP" sz="2000">
                <a:solidFill>
                  <a:schemeClr val="accent2"/>
                </a:solidFill>
                <a:ea typeface="HG丸ｺﾞｼｯｸM-PRO" pitchFamily="49" charset="-128"/>
              </a:rPr>
              <a:t>]</a:t>
            </a:r>
          </a:p>
        </p:txBody>
      </p:sp>
      <p:sp>
        <p:nvSpPr>
          <p:cNvPr id="54285" name="AutoShape 13"/>
          <p:cNvSpPr>
            <a:spLocks noChangeArrowheads="1"/>
          </p:cNvSpPr>
          <p:nvPr/>
        </p:nvSpPr>
        <p:spPr bwMode="auto">
          <a:xfrm rot="5400000">
            <a:off x="4344988" y="4714875"/>
            <a:ext cx="454025" cy="574675"/>
          </a:xfrm>
          <a:prstGeom prst="rightArrow">
            <a:avLst>
              <a:gd name="adj1" fmla="val 57620"/>
              <a:gd name="adj2" fmla="val 45088"/>
            </a:avLst>
          </a:prstGeom>
          <a:gradFill rotWithShape="1">
            <a:gsLst>
              <a:gs pos="0">
                <a:srgbClr val="0000CC"/>
              </a:gs>
              <a:gs pos="50000">
                <a:srgbClr val="FFFFFF"/>
              </a:gs>
              <a:gs pos="100000">
                <a:srgbClr val="0000CC"/>
              </a:gs>
            </a:gsLst>
            <a:lin ang="5400000" scaled="1"/>
          </a:gradFill>
          <a:ln w="9525">
            <a:solidFill>
              <a:srgbClr val="000000"/>
            </a:solidFill>
            <a:miter lim="800000"/>
            <a:headEnd/>
            <a:tailEnd/>
          </a:ln>
          <a:effectLst>
            <a:outerShdw dist="35921" dir="2700000" algn="ctr" rotWithShape="0">
              <a:schemeClr val="bg2"/>
            </a:outerShdw>
          </a:effectLst>
        </p:spPr>
        <p:txBody>
          <a:bodyPr wrap="none" anchor="ctr"/>
          <a:lstStyle/>
          <a:p>
            <a:pPr>
              <a:defRPr/>
            </a:pPr>
            <a:endParaRPr lang="en-US"/>
          </a:p>
        </p:txBody>
      </p:sp>
      <p:sp>
        <p:nvSpPr>
          <p:cNvPr id="54286" name="Text Box 14"/>
          <p:cNvSpPr txBox="1">
            <a:spLocks noChangeArrowheads="1"/>
          </p:cNvSpPr>
          <p:nvPr/>
        </p:nvSpPr>
        <p:spPr bwMode="auto">
          <a:xfrm>
            <a:off x="4549775" y="3330575"/>
            <a:ext cx="3340100" cy="366713"/>
          </a:xfrm>
          <a:prstGeom prst="rect">
            <a:avLst/>
          </a:prstGeom>
          <a:noFill/>
          <a:ln w="12700">
            <a:noFill/>
            <a:miter lim="800000"/>
            <a:headEnd/>
            <a:tailEnd/>
          </a:ln>
        </p:spPr>
        <p:txBody>
          <a:bodyPr anchor="ctr">
            <a:spAutoFit/>
          </a:bodyPr>
          <a:lstStyle/>
          <a:p>
            <a:pPr algn="ctr" defTabSz="762000"/>
            <a:r>
              <a:rPr kumimoji="1" lang="en-US" altLang="ja-JP">
                <a:solidFill>
                  <a:srgbClr val="0000FF"/>
                </a:solidFill>
                <a:ea typeface="明朝" pitchFamily="17" charset="-128"/>
              </a:rPr>
              <a:t>crossing point at 17th gene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slide(fromBottom)">
                                      <p:cBhvr>
                                        <p:cTn id="7" dur="500"/>
                                        <p:tgtEl>
                                          <p:spTgt spid="5427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54275"/>
                                        </p:tgtEl>
                                        <p:attrNameLst>
                                          <p:attrName>style.visibility</p:attrName>
                                        </p:attrNameLst>
                                      </p:cBhvr>
                                      <p:to>
                                        <p:strVal val="visible"/>
                                      </p:to>
                                    </p:set>
                                    <p:animEffect transition="in" filter="slide(fromBottom)">
                                      <p:cBhvr>
                                        <p:cTn id="10" dur="500"/>
                                        <p:tgtEl>
                                          <p:spTgt spid="54275"/>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54276"/>
                                        </p:tgtEl>
                                        <p:attrNameLst>
                                          <p:attrName>style.visibility</p:attrName>
                                        </p:attrNameLst>
                                      </p:cBhvr>
                                      <p:to>
                                        <p:strVal val="visible"/>
                                      </p:to>
                                    </p:set>
                                    <p:animEffect transition="in" filter="slide(fromBottom)">
                                      <p:cBhvr>
                                        <p:cTn id="13" dur="500"/>
                                        <p:tgtEl>
                                          <p:spTgt spid="54276"/>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54277"/>
                                        </p:tgtEl>
                                        <p:attrNameLst>
                                          <p:attrName>style.visibility</p:attrName>
                                        </p:attrNameLst>
                                      </p:cBhvr>
                                      <p:to>
                                        <p:strVal val="visible"/>
                                      </p:to>
                                    </p:set>
                                    <p:animEffect transition="in" filter="slide(fromBottom)">
                                      <p:cBhvr>
                                        <p:cTn id="16" dur="500"/>
                                        <p:tgtEl>
                                          <p:spTgt spid="54277"/>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54280"/>
                                        </p:tgtEl>
                                        <p:attrNameLst>
                                          <p:attrName>style.visibility</p:attrName>
                                        </p:attrNameLst>
                                      </p:cBhvr>
                                      <p:to>
                                        <p:strVal val="visible"/>
                                      </p:to>
                                    </p:set>
                                    <p:animEffect transition="in" filter="slide(fromBottom)">
                                      <p:cBhvr>
                                        <p:cTn id="19" dur="500"/>
                                        <p:tgtEl>
                                          <p:spTgt spid="54280"/>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54281"/>
                                        </p:tgtEl>
                                        <p:attrNameLst>
                                          <p:attrName>style.visibility</p:attrName>
                                        </p:attrNameLst>
                                      </p:cBhvr>
                                      <p:to>
                                        <p:strVal val="visible"/>
                                      </p:to>
                                    </p:set>
                                    <p:animEffect transition="in" filter="slide(fromBottom)">
                                      <p:cBhvr>
                                        <p:cTn id="22" dur="500"/>
                                        <p:tgtEl>
                                          <p:spTgt spid="54281"/>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54282"/>
                                        </p:tgtEl>
                                        <p:attrNameLst>
                                          <p:attrName>style.visibility</p:attrName>
                                        </p:attrNameLst>
                                      </p:cBhvr>
                                      <p:to>
                                        <p:strVal val="visible"/>
                                      </p:to>
                                    </p:set>
                                    <p:animEffect transition="in" filter="slide(fromBottom)">
                                      <p:cBhvr>
                                        <p:cTn id="25" dur="500"/>
                                        <p:tgtEl>
                                          <p:spTgt spid="54282"/>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54283"/>
                                        </p:tgtEl>
                                        <p:attrNameLst>
                                          <p:attrName>style.visibility</p:attrName>
                                        </p:attrNameLst>
                                      </p:cBhvr>
                                      <p:to>
                                        <p:strVal val="visible"/>
                                      </p:to>
                                    </p:set>
                                    <p:animEffect transition="in" filter="slide(fromBottom)">
                                      <p:cBhvr>
                                        <p:cTn id="28" dur="500"/>
                                        <p:tgtEl>
                                          <p:spTgt spid="54283"/>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54284"/>
                                        </p:tgtEl>
                                        <p:attrNameLst>
                                          <p:attrName>style.visibility</p:attrName>
                                        </p:attrNameLst>
                                      </p:cBhvr>
                                      <p:to>
                                        <p:strVal val="visible"/>
                                      </p:to>
                                    </p:set>
                                    <p:animEffect transition="in" filter="slide(fromBottom)">
                                      <p:cBhvr>
                                        <p:cTn id="31" dur="500"/>
                                        <p:tgtEl>
                                          <p:spTgt spid="54284"/>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54285"/>
                                        </p:tgtEl>
                                        <p:attrNameLst>
                                          <p:attrName>style.visibility</p:attrName>
                                        </p:attrNameLst>
                                      </p:cBhvr>
                                      <p:to>
                                        <p:strVal val="visible"/>
                                      </p:to>
                                    </p:set>
                                    <p:animEffect transition="in" filter="slide(fromBottom)">
                                      <p:cBhvr>
                                        <p:cTn id="34" dur="500"/>
                                        <p:tgtEl>
                                          <p:spTgt spid="54285"/>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54286"/>
                                        </p:tgtEl>
                                        <p:attrNameLst>
                                          <p:attrName>style.visibility</p:attrName>
                                        </p:attrNameLst>
                                      </p:cBhvr>
                                      <p:to>
                                        <p:strVal val="visible"/>
                                      </p:to>
                                    </p:set>
                                    <p:animEffect transition="in" filter="slide(fromBottom)">
                                      <p:cBhvr>
                                        <p:cTn id="37" dur="500"/>
                                        <p:tgtEl>
                                          <p:spTgt spid="54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54276" grpId="0" animBg="1"/>
      <p:bldP spid="54277" grpId="0" animBg="1"/>
      <p:bldP spid="54280" grpId="0"/>
      <p:bldP spid="54281" grpId="0" animBg="1"/>
      <p:bldP spid="54282" grpId="0" animBg="1"/>
      <p:bldP spid="54283" grpId="0" animBg="1"/>
      <p:bldP spid="54284" grpId="0"/>
      <p:bldP spid="54285" grpId="0" animBg="1"/>
      <p:bldP spid="5428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00563" y="4837113"/>
            <a:ext cx="142875" cy="381000"/>
          </a:xfrm>
          <a:prstGeom prst="rect">
            <a:avLst/>
          </a:prstGeom>
          <a:solidFill>
            <a:srgbClr val="FFFF99"/>
          </a:solidFill>
          <a:ln w="9525">
            <a:noFill/>
            <a:miter lim="800000"/>
            <a:headEnd/>
            <a:tailEnd/>
          </a:ln>
        </p:spPr>
        <p:txBody>
          <a:bodyPr wrap="none" anchor="ctr"/>
          <a:lstStyle/>
          <a:p>
            <a:endParaRPr lang="en-US"/>
          </a:p>
        </p:txBody>
      </p:sp>
      <p:sp>
        <p:nvSpPr>
          <p:cNvPr id="61443" name="Rectangle 3"/>
          <p:cNvSpPr>
            <a:spLocks noGrp="1" noChangeArrowheads="1"/>
          </p:cNvSpPr>
          <p:nvPr>
            <p:ph type="title"/>
          </p:nvPr>
        </p:nvSpPr>
        <p:spPr>
          <a:xfrm>
            <a:off x="304800" y="152400"/>
            <a:ext cx="7543800" cy="503238"/>
          </a:xfrm>
        </p:spPr>
        <p:txBody>
          <a:bodyPr/>
          <a:lstStyle/>
          <a:p>
            <a:pPr eaLnBrk="1" hangingPunct="1"/>
            <a:r>
              <a:rPr lang="en-US" altLang="ja-JP" sz="3500" smtClean="0">
                <a:ea typeface="ＭＳ Ｐゴシック" pitchFamily="34" charset="-128"/>
              </a:rPr>
              <a:t>Genetic Operators</a:t>
            </a:r>
          </a:p>
        </p:txBody>
      </p:sp>
      <p:sp>
        <p:nvSpPr>
          <p:cNvPr id="61444" name="Rectangle 4"/>
          <p:cNvSpPr>
            <a:spLocks noGrp="1" noChangeArrowheads="1"/>
          </p:cNvSpPr>
          <p:nvPr>
            <p:ph type="body" idx="1"/>
          </p:nvPr>
        </p:nvSpPr>
        <p:spPr>
          <a:xfrm>
            <a:off x="285750" y="762000"/>
            <a:ext cx="8858250" cy="5400675"/>
          </a:xfrm>
        </p:spPr>
        <p:txBody>
          <a:bodyPr/>
          <a:lstStyle/>
          <a:p>
            <a:pPr marL="357188" indent="-357188" eaLnBrk="1" hangingPunct="1">
              <a:lnSpc>
                <a:spcPct val="110000"/>
              </a:lnSpc>
              <a:tabLst>
                <a:tab pos="357188" algn="l"/>
              </a:tabLst>
            </a:pPr>
            <a:r>
              <a:rPr lang="en-US" altLang="ja-JP" sz="2400" b="1" smtClean="0">
                <a:ea typeface="ＭＳ Ｐゴシック" pitchFamily="34" charset="-128"/>
              </a:rPr>
              <a:t>Mutation</a:t>
            </a:r>
          </a:p>
          <a:p>
            <a:pPr marL="809625" lvl="1" indent="-273050" eaLnBrk="1" hangingPunct="1">
              <a:lnSpc>
                <a:spcPct val="110000"/>
              </a:lnSpc>
              <a:tabLst>
                <a:tab pos="357188" algn="l"/>
              </a:tabLst>
            </a:pPr>
            <a:r>
              <a:rPr lang="en-US" altLang="ja-JP" sz="2000" b="1" u="sng" smtClean="0">
                <a:ea typeface="ＭＳ Ｐゴシック" pitchFamily="34" charset="-128"/>
              </a:rPr>
              <a:t>Alters one or more genes</a:t>
            </a:r>
            <a:r>
              <a:rPr lang="en-US" altLang="ja-JP" sz="2000" smtClean="0">
                <a:ea typeface="ＭＳ Ｐゴシック" pitchFamily="34" charset="-128"/>
              </a:rPr>
              <a:t> with a probability equal to the mutation rate. </a:t>
            </a:r>
          </a:p>
          <a:p>
            <a:pPr marL="809625" lvl="1" indent="-273050" eaLnBrk="1" hangingPunct="1">
              <a:lnSpc>
                <a:spcPct val="110000"/>
              </a:lnSpc>
              <a:tabLst>
                <a:tab pos="357188" algn="l"/>
              </a:tabLst>
            </a:pPr>
            <a:r>
              <a:rPr lang="en-US" altLang="ja-JP" sz="2000" smtClean="0">
                <a:ea typeface="ＭＳ Ｐゴシック" pitchFamily="34" charset="-128"/>
              </a:rPr>
              <a:t>Assume that the 16th gene of the chromosome </a:t>
            </a:r>
            <a:r>
              <a:rPr lang="en-US" altLang="ja-JP" sz="2000" i="1" smtClean="0">
                <a:ea typeface="ＭＳ Ｐゴシック" pitchFamily="34" charset="-128"/>
              </a:rPr>
              <a:t>v</a:t>
            </a:r>
            <a:r>
              <a:rPr lang="en-US" altLang="ja-JP" sz="2000" baseline="-25000" smtClean="0">
                <a:ea typeface="ＭＳ Ｐゴシック" pitchFamily="34" charset="-128"/>
              </a:rPr>
              <a:t>1</a:t>
            </a:r>
            <a:r>
              <a:rPr lang="en-US" altLang="ja-JP" sz="2000" smtClean="0">
                <a:ea typeface="ＭＳ Ｐゴシック" pitchFamily="34" charset="-128"/>
              </a:rPr>
              <a:t> is selected for a mutation. </a:t>
            </a:r>
          </a:p>
          <a:p>
            <a:pPr marL="809625" lvl="1" indent="-273050" eaLnBrk="1" hangingPunct="1">
              <a:lnSpc>
                <a:spcPct val="110000"/>
              </a:lnSpc>
              <a:tabLst>
                <a:tab pos="357188" algn="l"/>
              </a:tabLst>
            </a:pPr>
            <a:r>
              <a:rPr lang="en-US" altLang="ja-JP" sz="2000" smtClean="0">
                <a:ea typeface="ＭＳ Ｐゴシック" pitchFamily="34" charset="-128"/>
              </a:rPr>
              <a:t>Since the gene is 1, it would be flipped into 0. So the chromosome after mutation would be:</a:t>
            </a:r>
          </a:p>
        </p:txBody>
      </p:sp>
      <p:sp>
        <p:nvSpPr>
          <p:cNvPr id="55301" name="Rectangle 5"/>
          <p:cNvSpPr>
            <a:spLocks noChangeArrowheads="1"/>
          </p:cNvSpPr>
          <p:nvPr/>
        </p:nvSpPr>
        <p:spPr bwMode="auto">
          <a:xfrm>
            <a:off x="4500563" y="3751263"/>
            <a:ext cx="142875" cy="381000"/>
          </a:xfrm>
          <a:prstGeom prst="rect">
            <a:avLst/>
          </a:prstGeom>
          <a:solidFill>
            <a:srgbClr val="FFFF99"/>
          </a:solidFill>
          <a:ln w="9525">
            <a:noFill/>
            <a:miter lim="800000"/>
            <a:headEnd/>
            <a:tailEnd/>
          </a:ln>
        </p:spPr>
        <p:txBody>
          <a:bodyPr wrap="none" anchor="ctr"/>
          <a:lstStyle/>
          <a:p>
            <a:endParaRPr lang="en-US"/>
          </a:p>
        </p:txBody>
      </p:sp>
      <p:sp>
        <p:nvSpPr>
          <p:cNvPr id="55302" name="Rectangle 6"/>
          <p:cNvSpPr>
            <a:spLocks noChangeArrowheads="1"/>
          </p:cNvSpPr>
          <p:nvPr/>
        </p:nvSpPr>
        <p:spPr bwMode="auto">
          <a:xfrm>
            <a:off x="1725613" y="3684588"/>
            <a:ext cx="5553075" cy="457200"/>
          </a:xfrm>
          <a:prstGeom prst="rect">
            <a:avLst/>
          </a:prstGeom>
          <a:noFill/>
          <a:ln w="12700">
            <a:noFill/>
            <a:miter lim="800000"/>
            <a:headEnd type="none" w="sm" len="sm"/>
            <a:tailEnd type="none" w="sm" len="sm"/>
          </a:ln>
        </p:spPr>
        <p:txBody>
          <a:bodyPr wrap="none">
            <a:spAutoFit/>
          </a:bodyPr>
          <a:lstStyle/>
          <a:p>
            <a:pPr defTabSz="762000" eaLnBrk="0" hangingPunct="0">
              <a:lnSpc>
                <a:spcPct val="120000"/>
              </a:lnSpc>
            </a:pPr>
            <a:r>
              <a:rPr kumimoji="1" lang="en-US" altLang="ja-JP" sz="2000" b="1" i="1">
                <a:solidFill>
                  <a:srgbClr val="0000FF"/>
                </a:solidFill>
                <a:ea typeface="HG丸ｺﾞｼｯｸM-PRO" pitchFamily="49" charset="-128"/>
              </a:rPr>
              <a:t>v</a:t>
            </a:r>
            <a:r>
              <a:rPr kumimoji="1" lang="en-US" altLang="ja-JP" sz="2000" baseline="-25000">
                <a:solidFill>
                  <a:srgbClr val="0000FF"/>
                </a:solidFill>
                <a:ea typeface="HG丸ｺﾞｼｯｸM-PRO" pitchFamily="49" charset="-128"/>
              </a:rPr>
              <a:t>1 </a:t>
            </a:r>
            <a:r>
              <a:rPr kumimoji="1" lang="en-US" altLang="ja-JP" sz="2000" i="1">
                <a:solidFill>
                  <a:srgbClr val="0000FF"/>
                </a:solidFill>
                <a:ea typeface="HG丸ｺﾞｼｯｸM-PRO" pitchFamily="49" charset="-128"/>
              </a:rPr>
              <a:t>= </a:t>
            </a:r>
            <a:r>
              <a:rPr kumimoji="1" lang="en-US" altLang="ja-JP" sz="2000">
                <a:solidFill>
                  <a:srgbClr val="0000FF"/>
                </a:solidFill>
                <a:ea typeface="HG丸ｺﾞｼｯｸM-PRO" pitchFamily="49" charset="-128"/>
              </a:rPr>
              <a:t>[100110110100101</a:t>
            </a:r>
            <a:r>
              <a:rPr kumimoji="1" lang="en-US" altLang="ja-JP" sz="2000">
                <a:solidFill>
                  <a:schemeClr val="accent2"/>
                </a:solidFill>
                <a:ea typeface="HG丸ｺﾞｼｯｸM-PRO" pitchFamily="49" charset="-128"/>
              </a:rPr>
              <a:t>1</a:t>
            </a:r>
            <a:r>
              <a:rPr kumimoji="1" lang="en-US" altLang="ja-JP" sz="2000">
                <a:solidFill>
                  <a:srgbClr val="0000FF"/>
                </a:solidFill>
                <a:ea typeface="HG丸ｺﾞｼｯｸM-PRO" pitchFamily="49" charset="-128"/>
              </a:rPr>
              <a:t>01000000010111001]</a:t>
            </a:r>
            <a:r>
              <a:rPr kumimoji="1" lang="en-US" altLang="ja-JP" sz="2000">
                <a:ea typeface="HG丸ｺﾞｼｯｸM-PRO" pitchFamily="49" charset="-128"/>
              </a:rPr>
              <a:t> </a:t>
            </a:r>
            <a:endParaRPr kumimoji="1" lang="en-US" altLang="ja-JP" sz="2000">
              <a:solidFill>
                <a:schemeClr val="accent2"/>
              </a:solidFill>
              <a:ea typeface="HG丸ｺﾞｼｯｸM-PRO" pitchFamily="49" charset="-128"/>
            </a:endParaRPr>
          </a:p>
        </p:txBody>
      </p:sp>
      <p:sp>
        <p:nvSpPr>
          <p:cNvPr id="55303" name="Line 7"/>
          <p:cNvSpPr>
            <a:spLocks noChangeShapeType="1"/>
          </p:cNvSpPr>
          <p:nvPr/>
        </p:nvSpPr>
        <p:spPr bwMode="auto">
          <a:xfrm flipV="1">
            <a:off x="4572000" y="3495675"/>
            <a:ext cx="0" cy="287338"/>
          </a:xfrm>
          <a:prstGeom prst="line">
            <a:avLst/>
          </a:prstGeom>
          <a:noFill/>
          <a:ln w="38100">
            <a:solidFill>
              <a:schemeClr val="accent2"/>
            </a:solidFill>
            <a:round/>
            <a:headEnd type="triangle" w="med" len="med"/>
            <a:tailEnd/>
          </a:ln>
        </p:spPr>
        <p:txBody>
          <a:bodyPr/>
          <a:lstStyle/>
          <a:p>
            <a:endParaRPr lang="en-US"/>
          </a:p>
        </p:txBody>
      </p:sp>
      <p:sp>
        <p:nvSpPr>
          <p:cNvPr id="55304" name="Rectangle 8"/>
          <p:cNvSpPr>
            <a:spLocks noChangeArrowheads="1"/>
          </p:cNvSpPr>
          <p:nvPr/>
        </p:nvSpPr>
        <p:spPr bwMode="auto">
          <a:xfrm>
            <a:off x="1739900" y="4772025"/>
            <a:ext cx="5553075" cy="457200"/>
          </a:xfrm>
          <a:prstGeom prst="rect">
            <a:avLst/>
          </a:prstGeom>
          <a:noFill/>
          <a:ln w="12700">
            <a:noFill/>
            <a:miter lim="800000"/>
            <a:headEnd type="none" w="sm" len="sm"/>
            <a:tailEnd type="none" w="sm" len="sm"/>
          </a:ln>
        </p:spPr>
        <p:txBody>
          <a:bodyPr wrap="none">
            <a:spAutoFit/>
          </a:bodyPr>
          <a:lstStyle/>
          <a:p>
            <a:pPr defTabSz="762000" eaLnBrk="0" hangingPunct="0">
              <a:lnSpc>
                <a:spcPct val="120000"/>
              </a:lnSpc>
            </a:pPr>
            <a:r>
              <a:rPr kumimoji="1" lang="en-US" altLang="ja-JP" sz="2000" b="1" i="1">
                <a:solidFill>
                  <a:srgbClr val="0000FF"/>
                </a:solidFill>
                <a:ea typeface="HG丸ｺﾞｼｯｸM-PRO" pitchFamily="49" charset="-128"/>
              </a:rPr>
              <a:t>c</a:t>
            </a:r>
            <a:r>
              <a:rPr kumimoji="1" lang="en-US" altLang="ja-JP" sz="2000" baseline="-25000">
                <a:solidFill>
                  <a:srgbClr val="0000FF"/>
                </a:solidFill>
                <a:ea typeface="HG丸ｺﾞｼｯｸM-PRO" pitchFamily="49" charset="-128"/>
              </a:rPr>
              <a:t>1 </a:t>
            </a:r>
            <a:r>
              <a:rPr kumimoji="1" lang="en-US" altLang="ja-JP" sz="2000" i="1">
                <a:solidFill>
                  <a:srgbClr val="0000FF"/>
                </a:solidFill>
                <a:ea typeface="HG丸ｺﾞｼｯｸM-PRO" pitchFamily="49" charset="-128"/>
              </a:rPr>
              <a:t>= </a:t>
            </a:r>
            <a:r>
              <a:rPr kumimoji="1" lang="en-US" altLang="ja-JP" sz="2000">
                <a:solidFill>
                  <a:srgbClr val="0000FF"/>
                </a:solidFill>
                <a:ea typeface="HG丸ｺﾞｼｯｸM-PRO" pitchFamily="49" charset="-128"/>
              </a:rPr>
              <a:t>[100110110100101</a:t>
            </a:r>
            <a:r>
              <a:rPr kumimoji="1" lang="en-US" altLang="ja-JP" sz="2000">
                <a:solidFill>
                  <a:schemeClr val="accent2"/>
                </a:solidFill>
                <a:ea typeface="HG丸ｺﾞｼｯｸM-PRO" pitchFamily="49" charset="-128"/>
              </a:rPr>
              <a:t>0</a:t>
            </a:r>
            <a:r>
              <a:rPr kumimoji="1" lang="en-US" altLang="ja-JP" sz="2000">
                <a:solidFill>
                  <a:srgbClr val="0000FF"/>
                </a:solidFill>
                <a:ea typeface="HG丸ｺﾞｼｯｸM-PRO" pitchFamily="49" charset="-128"/>
              </a:rPr>
              <a:t>00000010101001000] </a:t>
            </a:r>
            <a:endParaRPr kumimoji="1" lang="en-US" altLang="ja-JP" sz="800">
              <a:solidFill>
                <a:srgbClr val="0000FF"/>
              </a:solidFill>
              <a:ea typeface="HG丸ｺﾞｼｯｸM-PRO" pitchFamily="49" charset="-128"/>
            </a:endParaRPr>
          </a:p>
        </p:txBody>
      </p:sp>
      <p:sp>
        <p:nvSpPr>
          <p:cNvPr id="55305" name="AutoShape 9"/>
          <p:cNvSpPr>
            <a:spLocks noChangeArrowheads="1"/>
          </p:cNvSpPr>
          <p:nvPr/>
        </p:nvSpPr>
        <p:spPr bwMode="auto">
          <a:xfrm rot="5400000">
            <a:off x="4356100" y="4292600"/>
            <a:ext cx="431800" cy="431800"/>
          </a:xfrm>
          <a:prstGeom prst="rightArrow">
            <a:avLst>
              <a:gd name="adj1" fmla="val 57620"/>
              <a:gd name="adj2" fmla="val 45088"/>
            </a:avLst>
          </a:prstGeom>
          <a:gradFill rotWithShape="1">
            <a:gsLst>
              <a:gs pos="0">
                <a:srgbClr val="0000CC"/>
              </a:gs>
              <a:gs pos="50000">
                <a:srgbClr val="FFFFFF"/>
              </a:gs>
              <a:gs pos="100000">
                <a:srgbClr val="0000CC"/>
              </a:gs>
            </a:gsLst>
            <a:lin ang="5400000" scaled="1"/>
          </a:gradFill>
          <a:ln w="9525">
            <a:solidFill>
              <a:srgbClr val="000000"/>
            </a:solidFill>
            <a:miter lim="800000"/>
            <a:headEnd/>
            <a:tailEnd/>
          </a:ln>
          <a:effectLst>
            <a:outerShdw dist="35921" dir="2700000" algn="ctr" rotWithShape="0">
              <a:schemeClr val="bg2"/>
            </a:outerShdw>
          </a:effectLst>
        </p:spPr>
        <p:txBody>
          <a:bodyPr wrap="none" anchor="ctr"/>
          <a:lstStyle/>
          <a:p>
            <a:pPr>
              <a:defRPr/>
            </a:pPr>
            <a:endParaRPr lang="en-US"/>
          </a:p>
        </p:txBody>
      </p:sp>
      <p:sp>
        <p:nvSpPr>
          <p:cNvPr id="55306" name="Text Box 10"/>
          <p:cNvSpPr txBox="1">
            <a:spLocks noChangeArrowheads="1"/>
          </p:cNvSpPr>
          <p:nvPr/>
        </p:nvSpPr>
        <p:spPr bwMode="auto">
          <a:xfrm>
            <a:off x="4460875" y="3319463"/>
            <a:ext cx="3340100" cy="366712"/>
          </a:xfrm>
          <a:prstGeom prst="rect">
            <a:avLst/>
          </a:prstGeom>
          <a:noFill/>
          <a:ln w="12700">
            <a:noFill/>
            <a:miter lim="800000"/>
            <a:headEnd/>
            <a:tailEnd/>
          </a:ln>
        </p:spPr>
        <p:txBody>
          <a:bodyPr anchor="ctr">
            <a:spAutoFit/>
          </a:bodyPr>
          <a:lstStyle/>
          <a:p>
            <a:pPr algn="ctr" defTabSz="762000"/>
            <a:r>
              <a:rPr kumimoji="1" lang="en-US" altLang="ja-JP">
                <a:solidFill>
                  <a:srgbClr val="0000FF"/>
                </a:solidFill>
                <a:ea typeface="明朝" pitchFamily="17" charset="-128"/>
              </a:rPr>
              <a:t>mutating point at 16th gene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slide(fromBottom)">
                                      <p:cBhvr>
                                        <p:cTn id="7" dur="500"/>
                                        <p:tgtEl>
                                          <p:spTgt spid="55298"/>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55301"/>
                                        </p:tgtEl>
                                        <p:attrNameLst>
                                          <p:attrName>style.visibility</p:attrName>
                                        </p:attrNameLst>
                                      </p:cBhvr>
                                      <p:to>
                                        <p:strVal val="visible"/>
                                      </p:to>
                                    </p:set>
                                    <p:animEffect transition="in" filter="slide(fromBottom)">
                                      <p:cBhvr>
                                        <p:cTn id="10" dur="500"/>
                                        <p:tgtEl>
                                          <p:spTgt spid="55301"/>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55302"/>
                                        </p:tgtEl>
                                        <p:attrNameLst>
                                          <p:attrName>style.visibility</p:attrName>
                                        </p:attrNameLst>
                                      </p:cBhvr>
                                      <p:to>
                                        <p:strVal val="visible"/>
                                      </p:to>
                                    </p:set>
                                    <p:animEffect transition="in" filter="slide(fromBottom)">
                                      <p:cBhvr>
                                        <p:cTn id="13" dur="500"/>
                                        <p:tgtEl>
                                          <p:spTgt spid="55302"/>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55303"/>
                                        </p:tgtEl>
                                        <p:attrNameLst>
                                          <p:attrName>style.visibility</p:attrName>
                                        </p:attrNameLst>
                                      </p:cBhvr>
                                      <p:to>
                                        <p:strVal val="visible"/>
                                      </p:to>
                                    </p:set>
                                    <p:animEffect transition="in" filter="slide(fromBottom)">
                                      <p:cBhvr>
                                        <p:cTn id="16" dur="500"/>
                                        <p:tgtEl>
                                          <p:spTgt spid="55303"/>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55304"/>
                                        </p:tgtEl>
                                        <p:attrNameLst>
                                          <p:attrName>style.visibility</p:attrName>
                                        </p:attrNameLst>
                                      </p:cBhvr>
                                      <p:to>
                                        <p:strVal val="visible"/>
                                      </p:to>
                                    </p:set>
                                    <p:animEffect transition="in" filter="slide(fromBottom)">
                                      <p:cBhvr>
                                        <p:cTn id="19" dur="500"/>
                                        <p:tgtEl>
                                          <p:spTgt spid="55304"/>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55305"/>
                                        </p:tgtEl>
                                        <p:attrNameLst>
                                          <p:attrName>style.visibility</p:attrName>
                                        </p:attrNameLst>
                                      </p:cBhvr>
                                      <p:to>
                                        <p:strVal val="visible"/>
                                      </p:to>
                                    </p:set>
                                    <p:animEffect transition="in" filter="slide(fromBottom)">
                                      <p:cBhvr>
                                        <p:cTn id="22" dur="500"/>
                                        <p:tgtEl>
                                          <p:spTgt spid="55305"/>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55306"/>
                                        </p:tgtEl>
                                        <p:attrNameLst>
                                          <p:attrName>style.visibility</p:attrName>
                                        </p:attrNameLst>
                                      </p:cBhvr>
                                      <p:to>
                                        <p:strVal val="visible"/>
                                      </p:to>
                                    </p:set>
                                    <p:animEffect transition="in" filter="slide(fromBottom)">
                                      <p:cBhvr>
                                        <p:cTn id="25" dur="500"/>
                                        <p:tgtEl>
                                          <p:spTgt spid="55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nimBg="1"/>
      <p:bldP spid="55301" grpId="0" animBg="1"/>
      <p:bldP spid="55302" grpId="0"/>
      <p:bldP spid="55303" grpId="0" animBg="1"/>
      <p:bldP spid="55304" grpId="0"/>
      <p:bldP spid="55305" grpId="0" animBg="1"/>
      <p:bldP spid="5530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81000" y="228600"/>
            <a:ext cx="7543800" cy="655638"/>
          </a:xfrm>
        </p:spPr>
        <p:txBody>
          <a:bodyPr/>
          <a:lstStyle/>
          <a:p>
            <a:pPr eaLnBrk="1" hangingPunct="1"/>
            <a:r>
              <a:rPr lang="en-US" altLang="ja-JP" sz="3500" smtClean="0">
                <a:ea typeface="ＭＳ Ｐゴシック" pitchFamily="34" charset="-128"/>
              </a:rPr>
              <a:t>Next Generation</a:t>
            </a:r>
          </a:p>
        </p:txBody>
      </p:sp>
      <p:sp>
        <p:nvSpPr>
          <p:cNvPr id="56324" name="Rectangle 4"/>
          <p:cNvSpPr>
            <a:spLocks noChangeArrowheads="1"/>
          </p:cNvSpPr>
          <p:nvPr/>
        </p:nvSpPr>
        <p:spPr bwMode="auto">
          <a:xfrm>
            <a:off x="152400" y="1219200"/>
            <a:ext cx="7908925" cy="4159250"/>
          </a:xfrm>
          <a:prstGeom prst="rect">
            <a:avLst/>
          </a:prstGeom>
          <a:noFill/>
          <a:ln w="9525">
            <a:noFill/>
            <a:miter lim="800000"/>
            <a:headEnd/>
            <a:tailEnd/>
          </a:ln>
        </p:spPr>
        <p:txBody>
          <a:bodyPr wrap="none" lIns="0" tIns="0" rIns="0" bIns="0">
            <a:spAutoFit/>
          </a:bodyPr>
          <a:lstStyle/>
          <a:p>
            <a:pPr defTabSz="835025" eaLnBrk="0" hangingPunct="0">
              <a:lnSpc>
                <a:spcPct val="170000"/>
              </a:lnSpc>
            </a:pPr>
            <a:r>
              <a:rPr kumimoji="1" lang="en-US" altLang="ja-JP" sz="1600" b="1" i="1">
                <a:ea typeface="HG丸ｺﾞｼｯｸM-PRO" pitchFamily="49" charset="-128"/>
              </a:rPr>
              <a:t>v</a:t>
            </a:r>
            <a:r>
              <a:rPr kumimoji="1" lang="en-US" altLang="ja-JP" sz="1600" baseline="-25000">
                <a:ea typeface="HG丸ｺﾞｼｯｸM-PRO" pitchFamily="49" charset="-128"/>
              </a:rPr>
              <a:t>1</a:t>
            </a:r>
            <a:r>
              <a:rPr kumimoji="1" lang="en-US" altLang="ja-JP" sz="1600" b="1" i="1">
                <a:ea typeface="HG丸ｺﾞｼｯｸM-PRO" pitchFamily="49" charset="-128"/>
              </a:rPr>
              <a:t>'</a:t>
            </a:r>
            <a:r>
              <a:rPr kumimoji="1" lang="en-US" altLang="ja-JP" sz="1600" baseline="-25000">
                <a:ea typeface="HG丸ｺﾞｼｯｸM-PRO" pitchFamily="49" charset="-128"/>
              </a:rPr>
              <a:t>   </a:t>
            </a:r>
            <a:r>
              <a:rPr kumimoji="1" lang="en-US" altLang="ja-JP" sz="1600" i="1">
                <a:ea typeface="HG丸ｺﾞｼｯｸM-PRO" pitchFamily="49" charset="-128"/>
              </a:rPr>
              <a:t>= </a:t>
            </a:r>
            <a:r>
              <a:rPr kumimoji="1" lang="en-US" altLang="ja-JP" sz="1600">
                <a:ea typeface="HG丸ｺﾞｼｯｸM-PRO" pitchFamily="49" charset="-128"/>
              </a:rPr>
              <a:t>[100110110100101101000000010111001],   </a:t>
            </a:r>
            <a:r>
              <a:rPr kumimoji="1" lang="en-US" altLang="ja-JP" sz="1600" i="1">
                <a:ea typeface="HG丸ｺﾞｼｯｸM-PRO" pitchFamily="49" charset="-128"/>
              </a:rPr>
              <a:t>f</a:t>
            </a:r>
            <a:r>
              <a:rPr kumimoji="1" lang="en-US" altLang="ja-JP" sz="1600">
                <a:ea typeface="HG丸ｺﾞｼｯｸM-PRO" pitchFamily="49" charset="-128"/>
              </a:rPr>
              <a:t> (6.159951, 4.109598) = 29.406122</a:t>
            </a:r>
          </a:p>
          <a:p>
            <a:pPr defTabSz="835025" eaLnBrk="0" hangingPunct="0">
              <a:lnSpc>
                <a:spcPct val="170000"/>
              </a:lnSpc>
            </a:pPr>
            <a:r>
              <a:rPr kumimoji="1" lang="en-US" altLang="ja-JP" sz="1600" b="1" i="1">
                <a:ea typeface="HG丸ｺﾞｼｯｸM-PRO" pitchFamily="49" charset="-128"/>
              </a:rPr>
              <a:t>v</a:t>
            </a:r>
            <a:r>
              <a:rPr kumimoji="1" lang="en-US" altLang="ja-JP" sz="1600" baseline="-25000">
                <a:ea typeface="HG丸ｺﾞｼｯｸM-PRO" pitchFamily="49" charset="-128"/>
              </a:rPr>
              <a:t>2</a:t>
            </a:r>
            <a:r>
              <a:rPr kumimoji="1" lang="en-US" altLang="ja-JP" sz="1600" b="1" i="1">
                <a:ea typeface="HG丸ｺﾞｼｯｸM-PRO" pitchFamily="49" charset="-128"/>
              </a:rPr>
              <a:t>'</a:t>
            </a:r>
            <a:r>
              <a:rPr kumimoji="1" lang="en-US" altLang="ja-JP" sz="1600" baseline="-25000">
                <a:ea typeface="HG丸ｺﾞｼｯｸM-PRO" pitchFamily="49" charset="-128"/>
              </a:rPr>
              <a:t>   </a:t>
            </a:r>
            <a:r>
              <a:rPr kumimoji="1" lang="en-US" altLang="ja-JP" sz="1600" i="1">
                <a:ea typeface="HG丸ｺﾞｼｯｸM-PRO" pitchFamily="49" charset="-128"/>
              </a:rPr>
              <a:t>= </a:t>
            </a:r>
            <a:r>
              <a:rPr kumimoji="1" lang="en-US" altLang="ja-JP" sz="1600">
                <a:ea typeface="HG丸ｺﾞｼｯｸM-PRO" pitchFamily="49" charset="-128"/>
              </a:rPr>
              <a:t>[100110110100101101000000010111001],   </a:t>
            </a:r>
            <a:r>
              <a:rPr kumimoji="1" lang="en-US" altLang="ja-JP" sz="1600" i="1">
                <a:ea typeface="HG丸ｺﾞｼｯｸM-PRO" pitchFamily="49" charset="-128"/>
              </a:rPr>
              <a:t>f</a:t>
            </a:r>
            <a:r>
              <a:rPr kumimoji="1" lang="en-US" altLang="ja-JP" sz="1600">
                <a:ea typeface="HG丸ｺﾞｼｯｸM-PRO" pitchFamily="49" charset="-128"/>
              </a:rPr>
              <a:t> (6.159951, 4.109598) = 29.406122</a:t>
            </a:r>
          </a:p>
          <a:p>
            <a:pPr defTabSz="835025" eaLnBrk="0" hangingPunct="0">
              <a:lnSpc>
                <a:spcPct val="170000"/>
              </a:lnSpc>
            </a:pPr>
            <a:r>
              <a:rPr kumimoji="1" lang="en-US" altLang="ja-JP" sz="1600" b="1" i="1">
                <a:ea typeface="HG丸ｺﾞｼｯｸM-PRO" pitchFamily="49" charset="-128"/>
              </a:rPr>
              <a:t>v</a:t>
            </a:r>
            <a:r>
              <a:rPr kumimoji="1" lang="en-US" altLang="ja-JP" sz="1600" baseline="-25000">
                <a:ea typeface="HG丸ｺﾞｼｯｸM-PRO" pitchFamily="49" charset="-128"/>
              </a:rPr>
              <a:t>3</a:t>
            </a:r>
            <a:r>
              <a:rPr kumimoji="1" lang="en-US" altLang="ja-JP" sz="1600" b="1" i="1">
                <a:ea typeface="HG丸ｺﾞｼｯｸM-PRO" pitchFamily="49" charset="-128"/>
              </a:rPr>
              <a:t>'</a:t>
            </a:r>
            <a:r>
              <a:rPr kumimoji="1" lang="en-US" altLang="ja-JP" sz="1600" baseline="-25000">
                <a:ea typeface="HG丸ｺﾞｼｯｸM-PRO" pitchFamily="49" charset="-128"/>
              </a:rPr>
              <a:t>   </a:t>
            </a:r>
            <a:r>
              <a:rPr kumimoji="1" lang="en-US" altLang="ja-JP" sz="1600" i="1">
                <a:ea typeface="HG丸ｺﾞｼｯｸM-PRO" pitchFamily="49" charset="-128"/>
              </a:rPr>
              <a:t>= </a:t>
            </a:r>
            <a:r>
              <a:rPr kumimoji="1" lang="en-US" altLang="ja-JP" sz="1600">
                <a:ea typeface="HG丸ｺﾞｼｯｸM-PRO" pitchFamily="49" charset="-128"/>
              </a:rPr>
              <a:t>[001011010100001100010110011001100],   </a:t>
            </a:r>
            <a:r>
              <a:rPr kumimoji="1" lang="en-US" altLang="ja-JP" sz="1600" i="1">
                <a:ea typeface="HG丸ｺﾞｼｯｸM-PRO" pitchFamily="49" charset="-128"/>
              </a:rPr>
              <a:t>f</a:t>
            </a:r>
            <a:r>
              <a:rPr kumimoji="1" lang="en-US" altLang="ja-JP" sz="1600">
                <a:ea typeface="HG丸ｺﾞｼｯｸM-PRO" pitchFamily="49" charset="-128"/>
              </a:rPr>
              <a:t> (-0.330256, 4.694977) = 19.763190</a:t>
            </a:r>
          </a:p>
          <a:p>
            <a:pPr defTabSz="835025" eaLnBrk="0" hangingPunct="0">
              <a:lnSpc>
                <a:spcPct val="170000"/>
              </a:lnSpc>
            </a:pPr>
            <a:r>
              <a:rPr kumimoji="1" lang="en-US" altLang="ja-JP" sz="1600" b="1" i="1">
                <a:ea typeface="HG丸ｺﾞｼｯｸM-PRO" pitchFamily="49" charset="-128"/>
              </a:rPr>
              <a:t>v</a:t>
            </a:r>
            <a:r>
              <a:rPr kumimoji="1" lang="en-US" altLang="ja-JP" sz="1600" baseline="-25000">
                <a:ea typeface="HG丸ｺﾞｼｯｸM-PRO" pitchFamily="49" charset="-128"/>
              </a:rPr>
              <a:t>4</a:t>
            </a:r>
            <a:r>
              <a:rPr kumimoji="1" lang="en-US" altLang="ja-JP" sz="1600" b="1" i="1">
                <a:ea typeface="HG丸ｺﾞｼｯｸM-PRO" pitchFamily="49" charset="-128"/>
              </a:rPr>
              <a:t>'</a:t>
            </a:r>
            <a:r>
              <a:rPr kumimoji="1" lang="en-US" altLang="ja-JP" sz="1600" baseline="-25000">
                <a:ea typeface="HG丸ｺﾞｼｯｸM-PRO" pitchFamily="49" charset="-128"/>
              </a:rPr>
              <a:t>   </a:t>
            </a:r>
            <a:r>
              <a:rPr kumimoji="1" lang="en-US" altLang="ja-JP" sz="1600" i="1">
                <a:ea typeface="HG丸ｺﾞｼｯｸM-PRO" pitchFamily="49" charset="-128"/>
              </a:rPr>
              <a:t>= </a:t>
            </a:r>
            <a:r>
              <a:rPr kumimoji="1" lang="en-US" altLang="ja-JP" sz="1600">
                <a:ea typeface="HG丸ｺﾞｼｯｸM-PRO" pitchFamily="49" charset="-128"/>
              </a:rPr>
              <a:t>[111110001011101100011101000111101],   </a:t>
            </a:r>
            <a:r>
              <a:rPr kumimoji="1" lang="en-US" altLang="ja-JP" sz="1600" i="1">
                <a:ea typeface="HG丸ｺﾞｼｯｸM-PRO" pitchFamily="49" charset="-128"/>
              </a:rPr>
              <a:t>f</a:t>
            </a:r>
            <a:r>
              <a:rPr kumimoji="1" lang="en-US" altLang="ja-JP" sz="1600">
                <a:ea typeface="HG丸ｺﾞｼｯｸM-PRO" pitchFamily="49" charset="-128"/>
              </a:rPr>
              <a:t> (11.907206, 4.873501) = 5.702781</a:t>
            </a:r>
          </a:p>
          <a:p>
            <a:pPr defTabSz="835025" eaLnBrk="0" hangingPunct="0">
              <a:lnSpc>
                <a:spcPct val="170000"/>
              </a:lnSpc>
            </a:pPr>
            <a:r>
              <a:rPr kumimoji="1" lang="en-US" altLang="ja-JP" sz="1600" b="1" i="1">
                <a:ea typeface="HG丸ｺﾞｼｯｸM-PRO" pitchFamily="49" charset="-128"/>
              </a:rPr>
              <a:t>v</a:t>
            </a:r>
            <a:r>
              <a:rPr kumimoji="1" lang="en-US" altLang="ja-JP" sz="1600" baseline="-25000">
                <a:ea typeface="HG丸ｺﾞｼｯｸM-PRO" pitchFamily="49" charset="-128"/>
              </a:rPr>
              <a:t>5</a:t>
            </a:r>
            <a:r>
              <a:rPr kumimoji="1" lang="en-US" altLang="ja-JP" sz="1600" b="1" i="1">
                <a:ea typeface="HG丸ｺﾞｼｯｸM-PRO" pitchFamily="49" charset="-128"/>
              </a:rPr>
              <a:t>'</a:t>
            </a:r>
            <a:r>
              <a:rPr kumimoji="1" lang="en-US" altLang="ja-JP" sz="1600" baseline="-25000">
                <a:ea typeface="HG丸ｺﾞｼｯｸM-PRO" pitchFamily="49" charset="-128"/>
              </a:rPr>
              <a:t>   </a:t>
            </a:r>
            <a:r>
              <a:rPr kumimoji="1" lang="en-US" altLang="ja-JP" sz="1600" i="1">
                <a:ea typeface="HG丸ｺﾞｼｯｸM-PRO" pitchFamily="49" charset="-128"/>
              </a:rPr>
              <a:t>= </a:t>
            </a:r>
            <a:r>
              <a:rPr kumimoji="1" lang="en-US" altLang="ja-JP" sz="1600">
                <a:ea typeface="HG丸ｺﾞｼｯｸM-PRO" pitchFamily="49" charset="-128"/>
              </a:rPr>
              <a:t>[100110110100101101000000010111001],   </a:t>
            </a:r>
            <a:r>
              <a:rPr kumimoji="1" lang="en-US" altLang="ja-JP" sz="1600" i="1">
                <a:ea typeface="HG丸ｺﾞｼｯｸM-PRO" pitchFamily="49" charset="-128"/>
              </a:rPr>
              <a:t>f</a:t>
            </a:r>
            <a:r>
              <a:rPr kumimoji="1" lang="en-US" altLang="ja-JP" sz="1600">
                <a:ea typeface="HG丸ｺﾞｼｯｸM-PRO" pitchFamily="49" charset="-128"/>
              </a:rPr>
              <a:t> (8.024130, 4.170248) = 19.91025</a:t>
            </a:r>
          </a:p>
          <a:p>
            <a:pPr defTabSz="835025" eaLnBrk="0" hangingPunct="0">
              <a:lnSpc>
                <a:spcPct val="170000"/>
              </a:lnSpc>
            </a:pPr>
            <a:r>
              <a:rPr kumimoji="1" lang="en-US" altLang="ja-JP" sz="1600" b="1" i="1">
                <a:ea typeface="HG丸ｺﾞｼｯｸM-PRO" pitchFamily="49" charset="-128"/>
              </a:rPr>
              <a:t>v</a:t>
            </a:r>
            <a:r>
              <a:rPr kumimoji="1" lang="en-US" altLang="ja-JP" sz="1600" baseline="-25000">
                <a:ea typeface="HG丸ｺﾞｼｯｸM-PRO" pitchFamily="49" charset="-128"/>
              </a:rPr>
              <a:t>6</a:t>
            </a:r>
            <a:r>
              <a:rPr kumimoji="1" lang="en-US" altLang="ja-JP" sz="1600" b="1" i="1">
                <a:ea typeface="HG丸ｺﾞｼｯｸM-PRO" pitchFamily="49" charset="-128"/>
              </a:rPr>
              <a:t>'</a:t>
            </a:r>
            <a:r>
              <a:rPr kumimoji="1" lang="en-US" altLang="ja-JP" sz="1600" baseline="-25000">
                <a:ea typeface="HG丸ｺﾞｼｯｸM-PRO" pitchFamily="49" charset="-128"/>
              </a:rPr>
              <a:t>   </a:t>
            </a:r>
            <a:r>
              <a:rPr kumimoji="1" lang="en-US" altLang="ja-JP" sz="1600" i="1">
                <a:ea typeface="HG丸ｺﾞｼｯｸM-PRO" pitchFamily="49" charset="-128"/>
              </a:rPr>
              <a:t>= </a:t>
            </a:r>
            <a:r>
              <a:rPr kumimoji="1" lang="en-US" altLang="ja-JP" sz="1600">
                <a:ea typeface="HG丸ｺﾞｼｯｸM-PRO" pitchFamily="49" charset="-128"/>
              </a:rPr>
              <a:t>[110100010011111000100110011101101],   </a:t>
            </a:r>
            <a:r>
              <a:rPr kumimoji="1" lang="en-US" altLang="ja-JP" sz="1600" i="1">
                <a:ea typeface="HG丸ｺﾞｼｯｸM-PRO" pitchFamily="49" charset="-128"/>
              </a:rPr>
              <a:t>f</a:t>
            </a:r>
            <a:r>
              <a:rPr kumimoji="1" lang="en-US" altLang="ja-JP" sz="1600">
                <a:ea typeface="HG丸ｺﾞｼｯｸM-PRO" pitchFamily="49" charset="-128"/>
              </a:rPr>
              <a:t> (9.34067, 5.121702) = 17.958717</a:t>
            </a:r>
          </a:p>
          <a:p>
            <a:pPr defTabSz="835025" eaLnBrk="0" hangingPunct="0">
              <a:lnSpc>
                <a:spcPct val="170000"/>
              </a:lnSpc>
            </a:pPr>
            <a:r>
              <a:rPr kumimoji="1" lang="en-US" altLang="ja-JP" sz="1600" b="1" i="1">
                <a:ea typeface="HG丸ｺﾞｼｯｸM-PRO" pitchFamily="49" charset="-128"/>
              </a:rPr>
              <a:t>v</a:t>
            </a:r>
            <a:r>
              <a:rPr kumimoji="1" lang="en-US" altLang="ja-JP" sz="1600" baseline="-25000">
                <a:ea typeface="HG丸ｺﾞｼｯｸM-PRO" pitchFamily="49" charset="-128"/>
              </a:rPr>
              <a:t>7</a:t>
            </a:r>
            <a:r>
              <a:rPr kumimoji="1" lang="en-US" altLang="ja-JP" sz="1600" b="1" i="1">
                <a:ea typeface="HG丸ｺﾞｼｯｸM-PRO" pitchFamily="49" charset="-128"/>
              </a:rPr>
              <a:t>'</a:t>
            </a:r>
            <a:r>
              <a:rPr kumimoji="1" lang="en-US" altLang="ja-JP" sz="1600" baseline="-25000">
                <a:ea typeface="HG丸ｺﾞｼｯｸM-PRO" pitchFamily="49" charset="-128"/>
              </a:rPr>
              <a:t>   </a:t>
            </a:r>
            <a:r>
              <a:rPr kumimoji="1" lang="en-US" altLang="ja-JP" sz="1600" i="1">
                <a:ea typeface="HG丸ｺﾞｼｯｸM-PRO" pitchFamily="49" charset="-128"/>
              </a:rPr>
              <a:t>= </a:t>
            </a:r>
            <a:r>
              <a:rPr kumimoji="1" lang="en-US" altLang="ja-JP" sz="1600">
                <a:ea typeface="HG丸ｺﾞｼｯｸM-PRO" pitchFamily="49" charset="-128"/>
              </a:rPr>
              <a:t>[100110110100101101000000010111001],   </a:t>
            </a:r>
            <a:r>
              <a:rPr kumimoji="1" lang="en-US" altLang="ja-JP" sz="1600" i="1">
                <a:ea typeface="HG丸ｺﾞｼｯｸM-PRO" pitchFamily="49" charset="-128"/>
              </a:rPr>
              <a:t>f</a:t>
            </a:r>
            <a:r>
              <a:rPr kumimoji="1" lang="en-US" altLang="ja-JP" sz="1600">
                <a:ea typeface="HG丸ｺﾞｼｯｸM-PRO" pitchFamily="49" charset="-128"/>
              </a:rPr>
              <a:t> (6.159951, 4.109598) = 29.406122</a:t>
            </a:r>
          </a:p>
          <a:p>
            <a:pPr defTabSz="835025" eaLnBrk="0" hangingPunct="0">
              <a:lnSpc>
                <a:spcPct val="170000"/>
              </a:lnSpc>
            </a:pPr>
            <a:r>
              <a:rPr kumimoji="1" lang="en-US" altLang="ja-JP" sz="1600" b="1" i="1">
                <a:ea typeface="HG丸ｺﾞｼｯｸM-PRO" pitchFamily="49" charset="-128"/>
              </a:rPr>
              <a:t>v</a:t>
            </a:r>
            <a:r>
              <a:rPr kumimoji="1" lang="en-US" altLang="ja-JP" sz="1600" baseline="-25000">
                <a:ea typeface="HG丸ｺﾞｼｯｸM-PRO" pitchFamily="49" charset="-128"/>
              </a:rPr>
              <a:t>8</a:t>
            </a:r>
            <a:r>
              <a:rPr kumimoji="1" lang="en-US" altLang="ja-JP" sz="1600" b="1" i="1">
                <a:ea typeface="HG丸ｺﾞｼｯｸM-PRO" pitchFamily="49" charset="-128"/>
              </a:rPr>
              <a:t>'</a:t>
            </a:r>
            <a:r>
              <a:rPr kumimoji="1" lang="en-US" altLang="ja-JP" sz="1600" baseline="-25000">
                <a:ea typeface="HG丸ｺﾞｼｯｸM-PRO" pitchFamily="49" charset="-128"/>
              </a:rPr>
              <a:t>   </a:t>
            </a:r>
            <a:r>
              <a:rPr kumimoji="1" lang="en-US" altLang="ja-JP" sz="1600" i="1">
                <a:ea typeface="HG丸ｺﾞｼｯｸM-PRO" pitchFamily="49" charset="-128"/>
              </a:rPr>
              <a:t>= </a:t>
            </a:r>
            <a:r>
              <a:rPr kumimoji="1" lang="en-US" altLang="ja-JP" sz="1600">
                <a:ea typeface="HG丸ｺﾞｼｯｸM-PRO" pitchFamily="49" charset="-128"/>
              </a:rPr>
              <a:t>[100110110100101101000000010111001],   </a:t>
            </a:r>
            <a:r>
              <a:rPr kumimoji="1" lang="en-US" altLang="ja-JP" sz="1600" i="1">
                <a:ea typeface="HG丸ｺﾞｼｯｸM-PRO" pitchFamily="49" charset="-128"/>
              </a:rPr>
              <a:t>f</a:t>
            </a:r>
            <a:r>
              <a:rPr kumimoji="1" lang="en-US" altLang="ja-JP" sz="1600">
                <a:ea typeface="HG丸ｺﾞｼｯｸM-PRO" pitchFamily="49" charset="-128"/>
              </a:rPr>
              <a:t> (6.159951, 4.109598) = 29.406122</a:t>
            </a:r>
          </a:p>
          <a:p>
            <a:pPr defTabSz="835025" eaLnBrk="0" hangingPunct="0">
              <a:lnSpc>
                <a:spcPct val="170000"/>
              </a:lnSpc>
            </a:pPr>
            <a:r>
              <a:rPr kumimoji="1" lang="en-US" altLang="ja-JP" sz="1600" b="1" i="1">
                <a:ea typeface="HG丸ｺﾞｼｯｸM-PRO" pitchFamily="49" charset="-128"/>
              </a:rPr>
              <a:t>v</a:t>
            </a:r>
            <a:r>
              <a:rPr kumimoji="1" lang="en-US" altLang="ja-JP" sz="1600" baseline="-25000">
                <a:ea typeface="HG丸ｺﾞｼｯｸM-PRO" pitchFamily="49" charset="-128"/>
              </a:rPr>
              <a:t>9</a:t>
            </a:r>
            <a:r>
              <a:rPr kumimoji="1" lang="en-US" altLang="ja-JP" sz="1600" b="1" i="1">
                <a:ea typeface="HG丸ｺﾞｼｯｸM-PRO" pitchFamily="49" charset="-128"/>
              </a:rPr>
              <a:t>'</a:t>
            </a:r>
            <a:r>
              <a:rPr kumimoji="1" lang="en-US" altLang="ja-JP" sz="1600" baseline="-25000">
                <a:ea typeface="HG丸ｺﾞｼｯｸM-PRO" pitchFamily="49" charset="-128"/>
              </a:rPr>
              <a:t>   </a:t>
            </a:r>
            <a:r>
              <a:rPr kumimoji="1" lang="en-US" altLang="ja-JP" sz="1600" i="1">
                <a:ea typeface="HG丸ｺﾞｼｯｸM-PRO" pitchFamily="49" charset="-128"/>
              </a:rPr>
              <a:t>= </a:t>
            </a:r>
            <a:r>
              <a:rPr kumimoji="1" lang="en-US" altLang="ja-JP" sz="1600">
                <a:ea typeface="HG丸ｺﾞｼｯｸM-PRO" pitchFamily="49" charset="-128"/>
              </a:rPr>
              <a:t>[000001010100101001101111011111110],   </a:t>
            </a:r>
            <a:r>
              <a:rPr kumimoji="1" lang="en-US" altLang="ja-JP" sz="1600" i="1">
                <a:ea typeface="HG丸ｺﾞｼｯｸM-PRO" pitchFamily="49" charset="-128"/>
              </a:rPr>
              <a:t>f</a:t>
            </a:r>
            <a:r>
              <a:rPr kumimoji="1" lang="en-US" altLang="ja-JP" sz="1600">
                <a:ea typeface="HG丸ｺﾞｼｯｸM-PRO" pitchFamily="49" charset="-128"/>
              </a:rPr>
              <a:t> (-2.687969, 5.361653) = 19.805199</a:t>
            </a:r>
          </a:p>
          <a:p>
            <a:pPr defTabSz="835025" eaLnBrk="0" hangingPunct="0">
              <a:lnSpc>
                <a:spcPct val="170000"/>
              </a:lnSpc>
            </a:pPr>
            <a:r>
              <a:rPr kumimoji="1" lang="en-US" altLang="ja-JP" sz="1600" b="1" i="1">
                <a:ea typeface="HG丸ｺﾞｼｯｸM-PRO" pitchFamily="49" charset="-128"/>
              </a:rPr>
              <a:t>v</a:t>
            </a:r>
            <a:r>
              <a:rPr kumimoji="1" lang="en-US" altLang="ja-JP" sz="1600" baseline="-25000">
                <a:ea typeface="HG丸ｺﾞｼｯｸM-PRO" pitchFamily="49" charset="-128"/>
              </a:rPr>
              <a:t>10</a:t>
            </a:r>
            <a:r>
              <a:rPr kumimoji="1" lang="en-US" altLang="ja-JP" sz="1600" b="1" i="1">
                <a:ea typeface="HG丸ｺﾞｼｯｸM-PRO" pitchFamily="49" charset="-128"/>
              </a:rPr>
              <a:t>'</a:t>
            </a:r>
            <a:r>
              <a:rPr kumimoji="1" lang="en-US" altLang="ja-JP" sz="1600" baseline="-25000">
                <a:ea typeface="HG丸ｺﾞｼｯｸM-PRO" pitchFamily="49" charset="-128"/>
              </a:rPr>
              <a:t> </a:t>
            </a:r>
            <a:r>
              <a:rPr kumimoji="1" lang="en-US" altLang="ja-JP" sz="1600" i="1">
                <a:ea typeface="HG丸ｺﾞｼｯｸM-PRO" pitchFamily="49" charset="-128"/>
              </a:rPr>
              <a:t>= </a:t>
            </a:r>
            <a:r>
              <a:rPr kumimoji="1" lang="en-US" altLang="ja-JP" sz="1600">
                <a:ea typeface="HG丸ｺﾞｼｯｸM-PRO" pitchFamily="49" charset="-128"/>
              </a:rPr>
              <a:t>[001110101110011000000010101001000],   </a:t>
            </a:r>
            <a:r>
              <a:rPr kumimoji="1" lang="en-US" altLang="ja-JP" sz="1600" i="1">
                <a:ea typeface="HG丸ｺﾞｼｯｸM-PRO" pitchFamily="49" charset="-128"/>
              </a:rPr>
              <a:t>f</a:t>
            </a:r>
            <a:r>
              <a:rPr kumimoji="1" lang="en-US" altLang="ja-JP" sz="1600">
                <a:ea typeface="HG丸ｺﾞｼｯｸM-PRO" pitchFamily="49" charset="-128"/>
              </a:rPr>
              <a:t> (0.474101, 4.170248) = 17.370896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6324">
                                            <p:txEl>
                                              <p:pRg st="0" end="0"/>
                                            </p:txEl>
                                          </p:spTgt>
                                        </p:tgtEl>
                                        <p:attrNameLst>
                                          <p:attrName>style.visibility</p:attrName>
                                        </p:attrNameLst>
                                      </p:cBhvr>
                                      <p:to>
                                        <p:strVal val="visible"/>
                                      </p:to>
                                    </p:set>
                                    <p:animEffect transition="in" filter="slide(fromBottom)">
                                      <p:cBhvr>
                                        <p:cTn id="7" dur="500"/>
                                        <p:tgtEl>
                                          <p:spTgt spid="56324">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6324">
                                            <p:txEl>
                                              <p:pRg st="1" end="1"/>
                                            </p:txEl>
                                          </p:spTgt>
                                        </p:tgtEl>
                                        <p:attrNameLst>
                                          <p:attrName>style.visibility</p:attrName>
                                        </p:attrNameLst>
                                      </p:cBhvr>
                                      <p:to>
                                        <p:strVal val="visible"/>
                                      </p:to>
                                    </p:set>
                                    <p:animEffect transition="in" filter="slide(fromBottom)">
                                      <p:cBhvr>
                                        <p:cTn id="10" dur="500"/>
                                        <p:tgtEl>
                                          <p:spTgt spid="56324">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56324">
                                            <p:txEl>
                                              <p:pRg st="2" end="2"/>
                                            </p:txEl>
                                          </p:spTgt>
                                        </p:tgtEl>
                                        <p:attrNameLst>
                                          <p:attrName>style.visibility</p:attrName>
                                        </p:attrNameLst>
                                      </p:cBhvr>
                                      <p:to>
                                        <p:strVal val="visible"/>
                                      </p:to>
                                    </p:set>
                                    <p:animEffect transition="in" filter="slide(fromBottom)">
                                      <p:cBhvr>
                                        <p:cTn id="13" dur="500"/>
                                        <p:tgtEl>
                                          <p:spTgt spid="56324">
                                            <p:txEl>
                                              <p:pRg st="2" end="2"/>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56324">
                                            <p:txEl>
                                              <p:pRg st="3" end="3"/>
                                            </p:txEl>
                                          </p:spTgt>
                                        </p:tgtEl>
                                        <p:attrNameLst>
                                          <p:attrName>style.visibility</p:attrName>
                                        </p:attrNameLst>
                                      </p:cBhvr>
                                      <p:to>
                                        <p:strVal val="visible"/>
                                      </p:to>
                                    </p:set>
                                    <p:animEffect transition="in" filter="slide(fromBottom)">
                                      <p:cBhvr>
                                        <p:cTn id="16" dur="500"/>
                                        <p:tgtEl>
                                          <p:spTgt spid="56324">
                                            <p:txEl>
                                              <p:pRg st="3" end="3"/>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56324">
                                            <p:txEl>
                                              <p:pRg st="4" end="4"/>
                                            </p:txEl>
                                          </p:spTgt>
                                        </p:tgtEl>
                                        <p:attrNameLst>
                                          <p:attrName>style.visibility</p:attrName>
                                        </p:attrNameLst>
                                      </p:cBhvr>
                                      <p:to>
                                        <p:strVal val="visible"/>
                                      </p:to>
                                    </p:set>
                                    <p:animEffect transition="in" filter="slide(fromBottom)">
                                      <p:cBhvr>
                                        <p:cTn id="19" dur="500"/>
                                        <p:tgtEl>
                                          <p:spTgt spid="5632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56324">
                                            <p:txEl>
                                              <p:pRg st="5" end="5"/>
                                            </p:txEl>
                                          </p:spTgt>
                                        </p:tgtEl>
                                        <p:attrNameLst>
                                          <p:attrName>style.visibility</p:attrName>
                                        </p:attrNameLst>
                                      </p:cBhvr>
                                      <p:to>
                                        <p:strVal val="visible"/>
                                      </p:to>
                                    </p:set>
                                    <p:animEffect transition="in" filter="slide(fromBottom)">
                                      <p:cBhvr>
                                        <p:cTn id="24" dur="500"/>
                                        <p:tgtEl>
                                          <p:spTgt spid="56324">
                                            <p:txEl>
                                              <p:pRg st="5" end="5"/>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56324">
                                            <p:txEl>
                                              <p:pRg st="6" end="6"/>
                                            </p:txEl>
                                          </p:spTgt>
                                        </p:tgtEl>
                                        <p:attrNameLst>
                                          <p:attrName>style.visibility</p:attrName>
                                        </p:attrNameLst>
                                      </p:cBhvr>
                                      <p:to>
                                        <p:strVal val="visible"/>
                                      </p:to>
                                    </p:set>
                                    <p:animEffect transition="in" filter="slide(fromBottom)">
                                      <p:cBhvr>
                                        <p:cTn id="27" dur="500"/>
                                        <p:tgtEl>
                                          <p:spTgt spid="56324">
                                            <p:txEl>
                                              <p:pRg st="6" end="6"/>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56324">
                                            <p:txEl>
                                              <p:pRg st="7" end="7"/>
                                            </p:txEl>
                                          </p:spTgt>
                                        </p:tgtEl>
                                        <p:attrNameLst>
                                          <p:attrName>style.visibility</p:attrName>
                                        </p:attrNameLst>
                                      </p:cBhvr>
                                      <p:to>
                                        <p:strVal val="visible"/>
                                      </p:to>
                                    </p:set>
                                    <p:animEffect transition="in" filter="slide(fromBottom)">
                                      <p:cBhvr>
                                        <p:cTn id="30" dur="500"/>
                                        <p:tgtEl>
                                          <p:spTgt spid="56324">
                                            <p:txEl>
                                              <p:pRg st="7" end="7"/>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56324">
                                            <p:txEl>
                                              <p:pRg st="8" end="8"/>
                                            </p:txEl>
                                          </p:spTgt>
                                        </p:tgtEl>
                                        <p:attrNameLst>
                                          <p:attrName>style.visibility</p:attrName>
                                        </p:attrNameLst>
                                      </p:cBhvr>
                                      <p:to>
                                        <p:strVal val="visible"/>
                                      </p:to>
                                    </p:set>
                                    <p:animEffect transition="in" filter="slide(fromBottom)">
                                      <p:cBhvr>
                                        <p:cTn id="33" dur="500"/>
                                        <p:tgtEl>
                                          <p:spTgt spid="56324">
                                            <p:txEl>
                                              <p:pRg st="8" end="8"/>
                                            </p:txEl>
                                          </p:spTgt>
                                        </p:tgtEl>
                                      </p:cBhvr>
                                    </p:animEffect>
                                  </p:childTnLst>
                                </p:cTn>
                              </p:par>
                              <p:par>
                                <p:cTn id="34" presetID="12" presetClass="entr" presetSubtype="4" fill="hold" nodeType="withEffect">
                                  <p:stCondLst>
                                    <p:cond delay="0"/>
                                  </p:stCondLst>
                                  <p:childTnLst>
                                    <p:set>
                                      <p:cBhvr>
                                        <p:cTn id="35" dur="1" fill="hold">
                                          <p:stCondLst>
                                            <p:cond delay="0"/>
                                          </p:stCondLst>
                                        </p:cTn>
                                        <p:tgtEl>
                                          <p:spTgt spid="56324">
                                            <p:txEl>
                                              <p:pRg st="9" end="9"/>
                                            </p:txEl>
                                          </p:spTgt>
                                        </p:tgtEl>
                                        <p:attrNameLst>
                                          <p:attrName>style.visibility</p:attrName>
                                        </p:attrNameLst>
                                      </p:cBhvr>
                                      <p:to>
                                        <p:strVal val="visible"/>
                                      </p:to>
                                    </p:set>
                                    <p:animEffect transition="in" filter="slide(fromBottom)">
                                      <p:cBhvr>
                                        <p:cTn id="36" dur="500"/>
                                        <p:tgtEl>
                                          <p:spTgt spid="563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ja-JP" sz="3100" smtClean="0">
                <a:ea typeface="ＭＳ Ｐゴシック" pitchFamily="34" charset="-128"/>
              </a:rPr>
              <a:t>Final Result </a:t>
            </a:r>
          </a:p>
        </p:txBody>
      </p:sp>
      <p:sp>
        <p:nvSpPr>
          <p:cNvPr id="4100" name="Rectangle 3"/>
          <p:cNvSpPr>
            <a:spLocks noGrp="1" noChangeArrowheads="1"/>
          </p:cNvSpPr>
          <p:nvPr>
            <p:ph type="body" idx="1"/>
          </p:nvPr>
        </p:nvSpPr>
        <p:spPr>
          <a:xfrm>
            <a:off x="457200" y="1371600"/>
            <a:ext cx="8229600" cy="4759325"/>
          </a:xfrm>
        </p:spPr>
        <p:txBody>
          <a:bodyPr/>
          <a:lstStyle/>
          <a:p>
            <a:pPr eaLnBrk="1" hangingPunct="1"/>
            <a:r>
              <a:rPr lang="en-US" altLang="ja-JP" smtClean="0">
                <a:ea typeface="ＭＳ Ｐゴシック" pitchFamily="34" charset="-128"/>
              </a:rPr>
              <a:t>Evolutional Process</a:t>
            </a:r>
          </a:p>
          <a:p>
            <a:pPr eaLnBrk="1" hangingPunct="1"/>
            <a:endParaRPr lang="en-US" altLang="ja-JP" smtClean="0">
              <a:ea typeface="ＭＳ Ｐゴシック" pitchFamily="34" charset="-128"/>
            </a:endParaRPr>
          </a:p>
          <a:p>
            <a:pPr eaLnBrk="1" hangingPunct="1"/>
            <a:endParaRPr lang="en-US" altLang="ja-JP" smtClean="0">
              <a:ea typeface="ＭＳ Ｐゴシック" pitchFamily="34" charset="-128"/>
            </a:endParaRPr>
          </a:p>
          <a:p>
            <a:pPr eaLnBrk="1" hangingPunct="1"/>
            <a:endParaRPr lang="en-US" altLang="ja-JP" smtClean="0">
              <a:ea typeface="ＭＳ Ｐゴシック" pitchFamily="34" charset="-128"/>
            </a:endParaRPr>
          </a:p>
          <a:p>
            <a:pPr eaLnBrk="1" hangingPunct="1"/>
            <a:endParaRPr lang="en-US" altLang="ja-JP" smtClean="0">
              <a:ea typeface="ＭＳ Ｐゴシック" pitchFamily="34" charset="-128"/>
            </a:endParaRPr>
          </a:p>
          <a:p>
            <a:pPr eaLnBrk="1" hangingPunct="1"/>
            <a:endParaRPr lang="en-US" altLang="ja-JP" smtClean="0">
              <a:ea typeface="ＭＳ Ｐゴシック" pitchFamily="34" charset="-128"/>
            </a:endParaRPr>
          </a:p>
          <a:p>
            <a:pPr eaLnBrk="1" hangingPunct="1"/>
            <a:endParaRPr lang="en-US" altLang="ja-JP" smtClean="0">
              <a:ea typeface="ＭＳ Ｐゴシック" pitchFamily="34" charset="-128"/>
            </a:endParaRPr>
          </a:p>
          <a:p>
            <a:pPr eaLnBrk="1" hangingPunct="1"/>
            <a:endParaRPr lang="en-US" altLang="ja-JP" smtClean="0">
              <a:ea typeface="ＭＳ Ｐゴシック" pitchFamily="34" charset="-128"/>
            </a:endParaRPr>
          </a:p>
          <a:p>
            <a:pPr eaLnBrk="1" hangingPunct="1"/>
            <a:endParaRPr lang="en-US" altLang="ja-JP" smtClean="0">
              <a:ea typeface="ＭＳ Ｐゴシック" pitchFamily="34" charset="-128"/>
            </a:endParaRPr>
          </a:p>
          <a:p>
            <a:pPr eaLnBrk="1" hangingPunct="1"/>
            <a:endParaRPr lang="en-US" altLang="ja-JP" smtClean="0">
              <a:ea typeface="ＭＳ Ｐゴシック" pitchFamily="34" charset="-128"/>
            </a:endParaRPr>
          </a:p>
          <a:p>
            <a:pPr eaLnBrk="1" hangingPunct="1"/>
            <a:endParaRPr lang="en-US" altLang="ja-JP" smtClean="0">
              <a:ea typeface="ＭＳ Ｐゴシック" pitchFamily="34" charset="-128"/>
            </a:endParaRPr>
          </a:p>
          <a:p>
            <a:pPr eaLnBrk="1" hangingPunct="1"/>
            <a:endParaRPr lang="en-US" altLang="ja-JP" sz="1000" smtClean="0">
              <a:ea typeface="ＭＳ Ｐゴシック" pitchFamily="34" charset="-128"/>
            </a:endParaRPr>
          </a:p>
        </p:txBody>
      </p:sp>
      <p:graphicFrame>
        <p:nvGraphicFramePr>
          <p:cNvPr id="4098" name="Object 4"/>
          <p:cNvGraphicFramePr>
            <a:graphicFrameLocks noChangeAspect="1"/>
          </p:cNvGraphicFramePr>
          <p:nvPr/>
        </p:nvGraphicFramePr>
        <p:xfrm>
          <a:off x="228600" y="1752600"/>
          <a:ext cx="8678863" cy="4283075"/>
        </p:xfrm>
        <a:graphic>
          <a:graphicData uri="http://schemas.openxmlformats.org/presentationml/2006/ole">
            <p:oleObj spid="_x0000_s4098" name="Image" r:id="rId3" imgW="8679139" imgH="4282386" progId="">
              <p:embed/>
            </p:oleObj>
          </a:graphicData>
        </a:graphic>
      </p:graphicFrame>
      <p:sp>
        <p:nvSpPr>
          <p:cNvPr id="4101" name="Text Box 6"/>
          <p:cNvSpPr txBox="1">
            <a:spLocks noChangeArrowheads="1"/>
          </p:cNvSpPr>
          <p:nvPr/>
        </p:nvSpPr>
        <p:spPr bwMode="auto">
          <a:xfrm>
            <a:off x="228600" y="1447800"/>
            <a:ext cx="4824413" cy="304800"/>
          </a:xfrm>
          <a:prstGeom prst="rect">
            <a:avLst/>
          </a:prstGeom>
          <a:solidFill>
            <a:srgbClr val="C0C0C0"/>
          </a:solidFill>
          <a:ln w="9525">
            <a:noFill/>
            <a:miter lim="800000"/>
            <a:headEnd/>
            <a:tailEnd/>
          </a:ln>
        </p:spPr>
        <p:txBody>
          <a:bodyPr>
            <a:spAutoFit/>
          </a:bodyPr>
          <a:lstStyle/>
          <a:p>
            <a:r>
              <a:rPr kumimoji="1" lang="en-US" altLang="ja-JP" sz="1400" b="1" i="1">
                <a:ea typeface="ＭＳ Ｐゴシック" pitchFamily="34" charset="-128"/>
              </a:rPr>
              <a:t>maxGen</a:t>
            </a:r>
            <a:r>
              <a:rPr kumimoji="1" lang="en-US" altLang="ja-JP" sz="1400" b="1">
                <a:ea typeface="ＭＳ Ｐゴシック" pitchFamily="34" charset="-128"/>
              </a:rPr>
              <a:t>: 1000    </a:t>
            </a:r>
            <a:r>
              <a:rPr kumimoji="1" lang="en-US" altLang="ja-JP" sz="1400" b="1" i="1">
                <a:ea typeface="ＭＳ Ｐゴシック" pitchFamily="34" charset="-128"/>
              </a:rPr>
              <a:t>p</a:t>
            </a:r>
            <a:r>
              <a:rPr kumimoji="1" lang="en-US" altLang="ja-JP" sz="1400" b="1" i="1" baseline="-25000">
                <a:ea typeface="ＭＳ Ｐゴシック" pitchFamily="34" charset="-128"/>
              </a:rPr>
              <a:t>C</a:t>
            </a:r>
            <a:r>
              <a:rPr kumimoji="1" lang="en-US" altLang="ja-JP" sz="1400" b="1">
                <a:ea typeface="ＭＳ Ｐゴシック" pitchFamily="34" charset="-128"/>
              </a:rPr>
              <a:t>: 0.25    </a:t>
            </a:r>
            <a:r>
              <a:rPr kumimoji="1" lang="en-US" altLang="ja-JP" sz="1400" b="1" i="1">
                <a:ea typeface="ＭＳ Ｐゴシック" pitchFamily="34" charset="-128"/>
              </a:rPr>
              <a:t>p</a:t>
            </a:r>
            <a:r>
              <a:rPr kumimoji="1" lang="en-US" altLang="ja-JP" sz="1400" b="1" i="1" baseline="-25000">
                <a:ea typeface="ＭＳ Ｐゴシック" pitchFamily="34" charset="-128"/>
              </a:rPr>
              <a:t>M</a:t>
            </a:r>
            <a:r>
              <a:rPr kumimoji="1" lang="en-US" altLang="ja-JP" sz="1400" b="1">
                <a:ea typeface="ＭＳ Ｐゴシック" pitchFamily="34" charset="-128"/>
              </a:rPr>
              <a:t>: 0.01</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DNA-man-2003-6-2"/>
          <p:cNvPicPr>
            <a:picLocks noChangeAspect="1" noChangeArrowheads="1"/>
          </p:cNvPicPr>
          <p:nvPr/>
        </p:nvPicPr>
        <p:blipFill>
          <a:blip r:embed="rId3"/>
          <a:srcRect/>
          <a:stretch>
            <a:fillRect/>
          </a:stretch>
        </p:blipFill>
        <p:spPr bwMode="auto">
          <a:xfrm>
            <a:off x="2971800" y="1447800"/>
            <a:ext cx="3465513" cy="4648200"/>
          </a:xfrm>
          <a:prstGeom prst="rect">
            <a:avLst/>
          </a:prstGeom>
          <a:noFill/>
          <a:ln w="9525">
            <a:noFill/>
            <a:miter lim="800000"/>
            <a:headEnd/>
            <a:tailEnd/>
          </a:ln>
        </p:spPr>
      </p:pic>
      <p:sp>
        <p:nvSpPr>
          <p:cNvPr id="63491" name="Rectangle 3"/>
          <p:cNvSpPr>
            <a:spLocks noGrp="1" noChangeArrowheads="1"/>
          </p:cNvSpPr>
          <p:nvPr>
            <p:ph type="ctrTitle"/>
          </p:nvPr>
        </p:nvSpPr>
        <p:spPr>
          <a:xfrm>
            <a:off x="685800" y="228600"/>
            <a:ext cx="7772400" cy="1066800"/>
          </a:xfrm>
        </p:spPr>
        <p:txBody>
          <a:bodyPr/>
          <a:lstStyle/>
          <a:p>
            <a:pPr algn="l" eaLnBrk="1" hangingPunct="1"/>
            <a:r>
              <a:rPr lang="en-US" sz="3200" b="0" smtClean="0">
                <a:cs typeface="Times New Roman" pitchFamily="18" charset="0"/>
              </a:rPr>
              <a:t>GENETIC PROGRAMMING</a:t>
            </a:r>
          </a:p>
        </p:txBody>
      </p:sp>
      <p:sp>
        <p:nvSpPr>
          <p:cNvPr id="63492" name="Rectangle 4"/>
          <p:cNvSpPr>
            <a:spLocks noChangeArrowheads="1"/>
          </p:cNvSpPr>
          <p:nvPr/>
        </p:nvSpPr>
        <p:spPr bwMode="auto">
          <a:xfrm>
            <a:off x="3438525" y="1881188"/>
            <a:ext cx="9144000" cy="0"/>
          </a:xfrm>
          <a:prstGeom prst="rect">
            <a:avLst/>
          </a:prstGeom>
          <a:noFill/>
          <a:ln w="9525">
            <a:noFill/>
            <a:miter lim="800000"/>
            <a:headEnd/>
            <a:tailEnd/>
          </a:ln>
        </p:spPr>
        <p:txBody>
          <a:bodyPr>
            <a:spAutoFit/>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z="3000" b="0" smtClean="0">
                <a:cs typeface="Times New Roman" pitchFamily="18" charset="0"/>
              </a:rPr>
              <a:t>THE CHALLENGE</a:t>
            </a:r>
          </a:p>
        </p:txBody>
      </p:sp>
      <p:sp>
        <p:nvSpPr>
          <p:cNvPr id="64515" name="Rectangle 3"/>
          <p:cNvSpPr>
            <a:spLocks noGrp="1" noChangeArrowheads="1"/>
          </p:cNvSpPr>
          <p:nvPr>
            <p:ph type="body" idx="1"/>
          </p:nvPr>
        </p:nvSpPr>
        <p:spPr>
          <a:xfrm>
            <a:off x="1066800" y="2209800"/>
            <a:ext cx="7543800" cy="2362200"/>
          </a:xfrm>
        </p:spPr>
        <p:txBody>
          <a:bodyPr/>
          <a:lstStyle/>
          <a:p>
            <a:pPr algn="just" eaLnBrk="1" hangingPunct="1">
              <a:lnSpc>
                <a:spcPct val="90000"/>
              </a:lnSpc>
              <a:buFont typeface="Wingdings" pitchFamily="2" charset="2"/>
              <a:buNone/>
            </a:pPr>
            <a:r>
              <a:rPr lang="en-US" sz="2100" b="1" smtClean="0">
                <a:cs typeface="Times New Roman" pitchFamily="18" charset="0"/>
              </a:rPr>
              <a:t>    "How can computers learn to solve problems without being explicitly programmed?  In other words, how can computers be made to do what is needed to be done, without being told exactly how to do it?" </a:t>
            </a:r>
          </a:p>
          <a:p>
            <a:pPr algn="just" eaLnBrk="1" hangingPunct="1">
              <a:lnSpc>
                <a:spcPct val="90000"/>
              </a:lnSpc>
              <a:buFont typeface="Wingdings" pitchFamily="2" charset="2"/>
              <a:buNone/>
            </a:pPr>
            <a:endParaRPr lang="en-US" sz="2100" b="1" smtClean="0">
              <a:cs typeface="Times New Roman" pitchFamily="18" charset="0"/>
            </a:endParaRPr>
          </a:p>
          <a:p>
            <a:pPr algn="just" eaLnBrk="1" hangingPunct="1">
              <a:lnSpc>
                <a:spcPct val="90000"/>
              </a:lnSpc>
              <a:buFont typeface="Wingdings" pitchFamily="2" charset="2"/>
              <a:buNone/>
            </a:pPr>
            <a:r>
              <a:rPr lang="en-US" sz="2100" b="1" smtClean="0">
                <a:cs typeface="Times New Roman" pitchFamily="18" charset="0"/>
              </a:rPr>
              <a:t>   </a:t>
            </a:r>
            <a:r>
              <a:rPr lang="en-US" sz="2100" b="1" smtClean="0">
                <a:cs typeface="Times New Roman" pitchFamily="18" charset="0"/>
                <a:sym typeface="Symbol" pitchFamily="18" charset="2"/>
              </a:rPr>
              <a:t></a:t>
            </a:r>
            <a:r>
              <a:rPr lang="en-US" sz="2100" b="1" smtClean="0">
                <a:cs typeface="Times New Roman" pitchFamily="18" charset="0"/>
              </a:rPr>
              <a:t> Attributed to Arthur Samuel (1959)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22238"/>
            <a:ext cx="7543800" cy="638175"/>
          </a:xfrm>
        </p:spPr>
        <p:txBody>
          <a:bodyPr/>
          <a:lstStyle/>
          <a:p>
            <a:pPr eaLnBrk="1" hangingPunct="1"/>
            <a:r>
              <a:rPr lang="en-US" sz="3500" dirty="0" smtClean="0">
                <a:cs typeface="Andalus" pitchFamily="18" charset="-78"/>
              </a:rPr>
              <a:t>Genetics</a:t>
            </a:r>
          </a:p>
        </p:txBody>
      </p:sp>
      <p:sp>
        <p:nvSpPr>
          <p:cNvPr id="23555" name="Rectangle 3"/>
          <p:cNvSpPr>
            <a:spLocks noGrp="1" noChangeArrowheads="1"/>
          </p:cNvSpPr>
          <p:nvPr>
            <p:ph type="body" idx="1"/>
          </p:nvPr>
        </p:nvSpPr>
        <p:spPr>
          <a:xfrm>
            <a:off x="0" y="838200"/>
            <a:ext cx="9144000" cy="6019800"/>
          </a:xfrm>
        </p:spPr>
        <p:txBody>
          <a:bodyPr/>
          <a:lstStyle/>
          <a:p>
            <a:pPr eaLnBrk="1" hangingPunct="1">
              <a:buFont typeface="Wingdings" pitchFamily="2" charset="2"/>
              <a:buNone/>
            </a:pPr>
            <a:r>
              <a:rPr lang="en-US" sz="1700" b="1" dirty="0" smtClean="0">
                <a:solidFill>
                  <a:schemeClr val="accent2"/>
                </a:solidFill>
                <a:latin typeface="Times New Roman" pitchFamily="18" charset="0"/>
              </a:rPr>
              <a:t>Chromosome</a:t>
            </a:r>
          </a:p>
          <a:p>
            <a:pPr eaLnBrk="1" hangingPunct="1">
              <a:buFont typeface="Wingdings" pitchFamily="2" charset="2"/>
              <a:buChar char="Ø"/>
            </a:pPr>
            <a:r>
              <a:rPr lang="en-US" sz="1700" dirty="0" smtClean="0">
                <a:latin typeface="Times New Roman" pitchFamily="18" charset="0"/>
              </a:rPr>
              <a:t> All Living organisms consists of cells. In each cell there is a same set of Chromosomes. </a:t>
            </a:r>
          </a:p>
          <a:p>
            <a:pPr eaLnBrk="1" hangingPunct="1">
              <a:buFont typeface="Wingdings" pitchFamily="2" charset="2"/>
              <a:buChar char="Ø"/>
            </a:pPr>
            <a:r>
              <a:rPr lang="en-US" sz="1700" dirty="0" smtClean="0">
                <a:latin typeface="Times New Roman" pitchFamily="18" charset="0"/>
              </a:rPr>
              <a:t> Chromosomes are strings of DNA and consists of genes, blocks of DNA.</a:t>
            </a:r>
          </a:p>
          <a:p>
            <a:pPr eaLnBrk="1" hangingPunct="1">
              <a:buFont typeface="Wingdings" pitchFamily="2" charset="2"/>
              <a:buChar char="Ø"/>
            </a:pPr>
            <a:r>
              <a:rPr lang="en-US" sz="1700" dirty="0" smtClean="0">
                <a:latin typeface="Times New Roman" pitchFamily="18" charset="0"/>
              </a:rPr>
              <a:t> Each gene encodes a trait, for example color of eyes. </a:t>
            </a:r>
          </a:p>
          <a:p>
            <a:pPr eaLnBrk="1" hangingPunct="1">
              <a:buFont typeface="Wingdings" pitchFamily="2" charset="2"/>
              <a:buChar char="Ø"/>
            </a:pPr>
            <a:endParaRPr lang="en-US" sz="1700" dirty="0" smtClean="0">
              <a:latin typeface="Times New Roman" pitchFamily="18" charset="0"/>
            </a:endParaRPr>
          </a:p>
          <a:p>
            <a:pPr eaLnBrk="1" hangingPunct="1">
              <a:buFont typeface="Wingdings" pitchFamily="2" charset="2"/>
              <a:buChar char="Ø"/>
            </a:pPr>
            <a:endParaRPr lang="en-US" sz="1700" dirty="0" smtClean="0">
              <a:latin typeface="Times New Roman" pitchFamily="18" charset="0"/>
            </a:endParaRPr>
          </a:p>
          <a:p>
            <a:pPr eaLnBrk="1" hangingPunct="1">
              <a:buFont typeface="Wingdings" pitchFamily="2" charset="2"/>
              <a:buChar char="Ø"/>
            </a:pPr>
            <a:endParaRPr lang="en-US" sz="1700" dirty="0" smtClean="0">
              <a:latin typeface="Times New Roman" pitchFamily="18" charset="0"/>
            </a:endParaRPr>
          </a:p>
          <a:p>
            <a:pPr eaLnBrk="1" hangingPunct="1">
              <a:buFont typeface="Wingdings" pitchFamily="2" charset="2"/>
              <a:buChar char="Ø"/>
            </a:pPr>
            <a:endParaRPr lang="en-US" sz="1700" dirty="0" smtClean="0">
              <a:latin typeface="Times New Roman" pitchFamily="18" charset="0"/>
            </a:endParaRPr>
          </a:p>
          <a:p>
            <a:pPr eaLnBrk="1" hangingPunct="1">
              <a:buFont typeface="Wingdings" pitchFamily="2" charset="2"/>
              <a:buChar char="Ø"/>
            </a:pPr>
            <a:endParaRPr lang="en-US" sz="1700" dirty="0" smtClean="0">
              <a:latin typeface="Times New Roman" pitchFamily="18" charset="0"/>
            </a:endParaRPr>
          </a:p>
          <a:p>
            <a:pPr eaLnBrk="1" hangingPunct="1">
              <a:buFont typeface="Wingdings" pitchFamily="2" charset="2"/>
              <a:buChar char="Ø"/>
            </a:pPr>
            <a:endParaRPr lang="en-US" sz="1700" dirty="0" smtClean="0">
              <a:latin typeface="Times New Roman" pitchFamily="18" charset="0"/>
            </a:endParaRPr>
          </a:p>
          <a:p>
            <a:pPr eaLnBrk="1" hangingPunct="1">
              <a:buFont typeface="Wingdings" pitchFamily="2" charset="2"/>
              <a:buChar char="Ø"/>
            </a:pPr>
            <a:endParaRPr lang="en-US" sz="1700" dirty="0" smtClean="0">
              <a:latin typeface="Times New Roman" pitchFamily="18" charset="0"/>
            </a:endParaRPr>
          </a:p>
          <a:p>
            <a:pPr eaLnBrk="1" hangingPunct="1">
              <a:buFont typeface="Wingdings" pitchFamily="2" charset="2"/>
              <a:buNone/>
            </a:pPr>
            <a:r>
              <a:rPr lang="en-US" sz="2000" b="1" dirty="0" smtClean="0">
                <a:solidFill>
                  <a:schemeClr val="accent2"/>
                </a:solidFill>
                <a:latin typeface="Times New Roman" pitchFamily="18" charset="0"/>
              </a:rPr>
              <a:t>Reproduction</a:t>
            </a:r>
          </a:p>
          <a:p>
            <a:pPr eaLnBrk="1" hangingPunct="1"/>
            <a:r>
              <a:rPr lang="en-US" sz="2000" dirty="0" smtClean="0">
                <a:latin typeface="Times New Roman" pitchFamily="18" charset="0"/>
              </a:rPr>
              <a:t>During reproduction, recombination (or crossover) occurs first. Genes from parents combine to form a whole new chromosome. The newly created offspring can then be mutated. The changes are mainly caused by errors in copying genes from parents.</a:t>
            </a:r>
          </a:p>
          <a:p>
            <a:pPr eaLnBrk="1" hangingPunct="1">
              <a:buFont typeface="Wingdings" pitchFamily="2" charset="2"/>
              <a:buNone/>
            </a:pPr>
            <a:r>
              <a:rPr lang="en-US" sz="2000" dirty="0" smtClean="0">
                <a:latin typeface="Times New Roman" pitchFamily="18" charset="0"/>
              </a:rPr>
              <a:t>    </a:t>
            </a:r>
          </a:p>
          <a:p>
            <a:pPr eaLnBrk="1" hangingPunct="1"/>
            <a:r>
              <a:rPr lang="en-US" sz="2000" dirty="0" smtClean="0">
                <a:latin typeface="Times New Roman" pitchFamily="18" charset="0"/>
              </a:rPr>
              <a:t>The fitness of an organism is </a:t>
            </a:r>
            <a:r>
              <a:rPr lang="en-US" sz="2000" dirty="0" smtClean="0">
                <a:latin typeface="Times New Roman" pitchFamily="18" charset="0"/>
              </a:rPr>
              <a:t>measured </a:t>
            </a:r>
            <a:r>
              <a:rPr lang="en-US" sz="2000" dirty="0" smtClean="0">
                <a:latin typeface="Times New Roman" pitchFamily="18" charset="0"/>
              </a:rPr>
              <a:t>by success of the organism in its life (survival)</a:t>
            </a:r>
          </a:p>
          <a:p>
            <a:pPr eaLnBrk="1" hangingPunct="1">
              <a:buFont typeface="Wingdings" pitchFamily="2" charset="2"/>
              <a:buChar char="Ø"/>
            </a:pPr>
            <a:endParaRPr lang="en-US" sz="2000" dirty="0" smtClean="0">
              <a:latin typeface="Times New Roman" pitchFamily="18" charset="0"/>
            </a:endParaRPr>
          </a:p>
          <a:p>
            <a:pPr eaLnBrk="1" hangingPunct="1"/>
            <a:endParaRPr lang="en-US" sz="1700" dirty="0" smtClean="0"/>
          </a:p>
        </p:txBody>
      </p:sp>
      <p:pic>
        <p:nvPicPr>
          <p:cNvPr id="23556" name="Picture 4"/>
          <p:cNvPicPr>
            <a:picLocks noChangeAspect="1" noChangeArrowheads="1"/>
          </p:cNvPicPr>
          <p:nvPr/>
        </p:nvPicPr>
        <p:blipFill>
          <a:blip r:embed="rId2"/>
          <a:srcRect/>
          <a:stretch>
            <a:fillRect/>
          </a:stretch>
        </p:blipFill>
        <p:spPr bwMode="auto">
          <a:xfrm>
            <a:off x="2895600" y="2286000"/>
            <a:ext cx="4191000" cy="2046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z="3000" b="0" smtClean="0">
                <a:cs typeface="Times New Roman" pitchFamily="18" charset="0"/>
              </a:rPr>
              <a:t>CRITERION FOR SUCCESS</a:t>
            </a:r>
            <a:r>
              <a:rPr lang="en-US" sz="3000" smtClean="0"/>
              <a:t> </a:t>
            </a:r>
          </a:p>
        </p:txBody>
      </p:sp>
      <p:sp>
        <p:nvSpPr>
          <p:cNvPr id="65539" name="Rectangle 3"/>
          <p:cNvSpPr>
            <a:spLocks noGrp="1" noChangeArrowheads="1"/>
          </p:cNvSpPr>
          <p:nvPr>
            <p:ph type="body" idx="1"/>
          </p:nvPr>
        </p:nvSpPr>
        <p:spPr>
          <a:xfrm>
            <a:off x="762000" y="2286000"/>
            <a:ext cx="7772400" cy="3048000"/>
          </a:xfrm>
        </p:spPr>
        <p:txBody>
          <a:bodyPr/>
          <a:lstStyle/>
          <a:p>
            <a:pPr algn="just" eaLnBrk="1" hangingPunct="1">
              <a:buFont typeface="Wingdings" pitchFamily="2" charset="2"/>
              <a:buNone/>
            </a:pPr>
            <a:r>
              <a:rPr lang="en-US" sz="2100" b="1" smtClean="0">
                <a:cs typeface="Times New Roman" pitchFamily="18" charset="0"/>
              </a:rPr>
              <a:t>    "The aim is ... to get machines to exhibit behavior, which if done by humans, would be assumed to involve the use of intelligence.“</a:t>
            </a:r>
          </a:p>
          <a:p>
            <a:pPr algn="just" eaLnBrk="1" hangingPunct="1">
              <a:buFont typeface="Wingdings" pitchFamily="2" charset="2"/>
              <a:buNone/>
            </a:pPr>
            <a:endParaRPr lang="en-US" sz="2100" b="1" smtClean="0">
              <a:cs typeface="Times New Roman" pitchFamily="18" charset="0"/>
            </a:endParaRPr>
          </a:p>
          <a:p>
            <a:pPr eaLnBrk="1" hangingPunct="1">
              <a:buFont typeface="Wingdings" pitchFamily="2" charset="2"/>
              <a:buNone/>
            </a:pPr>
            <a:r>
              <a:rPr lang="en-US" sz="2100" b="1" smtClean="0">
                <a:cs typeface="Times New Roman" pitchFamily="18" charset="0"/>
              </a:rPr>
              <a:t>       </a:t>
            </a:r>
            <a:r>
              <a:rPr lang="en-US" sz="2100" b="1" smtClean="0">
                <a:cs typeface="Times New Roman" pitchFamily="18" charset="0"/>
                <a:sym typeface="Symbol" pitchFamily="18" charset="2"/>
              </a:rPr>
              <a:t></a:t>
            </a:r>
            <a:r>
              <a:rPr lang="en-US" sz="2100" b="1" smtClean="0">
                <a:cs typeface="Times New Roman" pitchFamily="18" charset="0"/>
              </a:rPr>
              <a:t> Arthur Samuel (1983)</a:t>
            </a:r>
            <a:r>
              <a:rPr lang="en-US" sz="2100" smtClean="0"/>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	</a:t>
            </a:r>
            <a:r>
              <a:rPr lang="en-US" sz="3000" smtClean="0"/>
              <a:t>What is Genetic Programming?</a:t>
            </a:r>
          </a:p>
        </p:txBody>
      </p:sp>
      <p:sp>
        <p:nvSpPr>
          <p:cNvPr id="66563" name="Rectangle 3"/>
          <p:cNvSpPr>
            <a:spLocks noGrp="1" noChangeArrowheads="1"/>
          </p:cNvSpPr>
          <p:nvPr>
            <p:ph idx="1"/>
          </p:nvPr>
        </p:nvSpPr>
        <p:spPr>
          <a:xfrm>
            <a:off x="457200" y="2362200"/>
            <a:ext cx="8229600" cy="2319338"/>
          </a:xfrm>
        </p:spPr>
        <p:txBody>
          <a:bodyPr/>
          <a:lstStyle/>
          <a:p>
            <a:pPr eaLnBrk="1" hangingPunct="1"/>
            <a:r>
              <a:rPr lang="en-US" sz="2400" smtClean="0">
                <a:latin typeface="Times New Roman" pitchFamily="18" charset="0"/>
                <a:cs typeface="Times New Roman" pitchFamily="18" charset="0"/>
              </a:rPr>
              <a:t>A method to evolve computer programs</a:t>
            </a:r>
          </a:p>
          <a:p>
            <a:pPr eaLnBrk="1" hangingPunct="1"/>
            <a:r>
              <a:rPr lang="en-US" sz="2400" smtClean="0">
                <a:latin typeface="Times New Roman" pitchFamily="18" charset="0"/>
                <a:cs typeface="Times New Roman" pitchFamily="18" charset="0"/>
              </a:rPr>
              <a:t>Automatic programming: Solve problems without explicitly being programmed</a:t>
            </a:r>
          </a:p>
          <a:p>
            <a:pPr eaLnBrk="1" hangingPunct="1"/>
            <a:r>
              <a:rPr lang="en-US" sz="2400" smtClean="0">
                <a:latin typeface="Times New Roman" pitchFamily="18" charset="0"/>
                <a:cs typeface="Times New Roman" pitchFamily="18" charset="0"/>
              </a:rPr>
              <a:t>Works by using </a:t>
            </a:r>
            <a:r>
              <a:rPr lang="en-US" sz="2400" b="1" smtClean="0">
                <a:solidFill>
                  <a:schemeClr val="accent2"/>
                </a:solidFill>
                <a:latin typeface="Times New Roman" pitchFamily="18" charset="0"/>
                <a:cs typeface="Times New Roman" pitchFamily="18" charset="0"/>
              </a:rPr>
              <a:t>Genetic Algorithms</a:t>
            </a:r>
            <a:r>
              <a:rPr lang="en-US" sz="2400" smtClean="0">
                <a:latin typeface="Times New Roman" pitchFamily="18" charset="0"/>
                <a:cs typeface="Times New Roman" pitchFamily="18" charset="0"/>
              </a:rPr>
              <a:t> to automatically generate computer programs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noChangeArrowheads="1"/>
          </p:cNvSpPr>
          <p:nvPr>
            <p:ph type="title" idx="4294967295"/>
          </p:nvPr>
        </p:nvSpPr>
        <p:spPr>
          <a:xfrm>
            <a:off x="228600" y="379413"/>
            <a:ext cx="8763000" cy="881062"/>
          </a:xfrm>
        </p:spPr>
        <p:txBody>
          <a:bodyPr lIns="92160" tIns="46080" rIns="92160" bIns="46080"/>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mtClean="0"/>
              <a:t>What is Genetic Programming?</a:t>
            </a:r>
          </a:p>
        </p:txBody>
      </p:sp>
      <p:sp>
        <p:nvSpPr>
          <p:cNvPr id="67587" name="Rectangle 2"/>
          <p:cNvSpPr>
            <a:spLocks noGrp="1" noChangeArrowheads="1"/>
          </p:cNvSpPr>
          <p:nvPr>
            <p:ph type="body" idx="1"/>
          </p:nvPr>
        </p:nvSpPr>
        <p:spPr>
          <a:xfrm>
            <a:off x="304800" y="1600200"/>
            <a:ext cx="8229600" cy="4573588"/>
          </a:xfrm>
        </p:spPr>
        <p:txBody>
          <a:bodyPr lIns="92160" tIns="46080" rIns="92160" bIns="46080"/>
          <a:lstStyle/>
          <a:p>
            <a:pPr>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sz="2800" smtClean="0"/>
              <a:t>Part of larger discipline called Machine Learning. Machine learning can be best described as "the study of computer algorithms that improve automatically through experience" (Mitchell 1996).</a:t>
            </a:r>
          </a:p>
          <a:p>
            <a:pPr>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sz="2800" smtClean="0"/>
              <a:t>It attempts to solve the problem - How can computers be made to do what needs to be done without being told exactly how to do it?</a:t>
            </a:r>
          </a:p>
          <a:p>
            <a:pPr>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sz="2800" smtClean="0"/>
              <a:t>This is where the aspect of Artificial Intelligence comes into play.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Grp="1" noChangeArrowheads="1"/>
          </p:cNvSpPr>
          <p:nvPr>
            <p:ph type="title" idx="4294967295"/>
          </p:nvPr>
        </p:nvSpPr>
        <p:spPr>
          <a:xfrm>
            <a:off x="685800" y="379413"/>
            <a:ext cx="7772400" cy="1143000"/>
          </a:xfrm>
        </p:spPr>
        <p:txBody>
          <a:bodyPr lIns="92160" tIns="46080" rIns="92160" bIns="46080"/>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mtClean="0"/>
              <a:t>Why Genetic Programming?</a:t>
            </a:r>
          </a:p>
        </p:txBody>
      </p:sp>
      <p:sp>
        <p:nvSpPr>
          <p:cNvPr id="68611" name="Rectangle 2"/>
          <p:cNvSpPr>
            <a:spLocks noGrp="1" noChangeArrowheads="1"/>
          </p:cNvSpPr>
          <p:nvPr>
            <p:ph type="body" idx="1"/>
          </p:nvPr>
        </p:nvSpPr>
        <p:spPr>
          <a:xfrm>
            <a:off x="685800" y="2057400"/>
            <a:ext cx="8077200" cy="4114800"/>
          </a:xfrm>
        </p:spPr>
        <p:txBody>
          <a:bodyPr lIns="92160" tIns="46080" rIns="92160" bIns="46080"/>
          <a:lstStyle/>
          <a:p>
            <a:pPr>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sz="2800" smtClean="0"/>
              <a:t>It saves time by freeing the human from having to design complex algorithms. Not only designing the algorithms but creating ones that give optimal solutions.</a:t>
            </a:r>
          </a:p>
          <a:p>
            <a:pPr>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sz="2800" smtClean="0"/>
              <a:t>“It combines genetic algorithms with the basic thrust of AI, which was to get computers to do things automatically – to evolve a population of programs” - John R. Koza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122238"/>
            <a:ext cx="7543800" cy="1036637"/>
          </a:xfrm>
        </p:spPr>
        <p:txBody>
          <a:bodyPr/>
          <a:lstStyle/>
          <a:p>
            <a:pPr eaLnBrk="1" hangingPunct="1"/>
            <a:r>
              <a:rPr lang="en-US" b="0" smtClean="0">
                <a:cs typeface="Times New Roman" pitchFamily="18" charset="0"/>
              </a:rPr>
              <a:t>A COMPUTER PROGRAM </a:t>
            </a:r>
          </a:p>
        </p:txBody>
      </p:sp>
      <p:graphicFrame>
        <p:nvGraphicFramePr>
          <p:cNvPr id="5122" name="Object 3"/>
          <p:cNvGraphicFramePr>
            <a:graphicFrameLocks noChangeAspect="1"/>
          </p:cNvGraphicFramePr>
          <p:nvPr>
            <p:ph sz="half" idx="1"/>
          </p:nvPr>
        </p:nvGraphicFramePr>
        <p:xfrm>
          <a:off x="1182688" y="1963738"/>
          <a:ext cx="6777037" cy="3078162"/>
        </p:xfrm>
        <a:graphic>
          <a:graphicData uri="http://schemas.openxmlformats.org/presentationml/2006/ole">
            <p:oleObj spid="_x0000_s5122" name="Bitmap Image" r:id="rId4" imgW="8411749" imgH="3772427" progId="PBrush">
              <p:embed/>
            </p:oleObj>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85800" y="304800"/>
            <a:ext cx="7772400" cy="838200"/>
          </a:xfrm>
        </p:spPr>
        <p:txBody>
          <a:bodyPr/>
          <a:lstStyle/>
          <a:p>
            <a:pPr eaLnBrk="1" hangingPunct="1"/>
            <a:r>
              <a:rPr lang="en-US" sz="3200" b="0" smtClean="0">
                <a:cs typeface="Times New Roman" pitchFamily="18" charset="0"/>
              </a:rPr>
              <a:t>GENETIC PROGRAMMING (GP)</a:t>
            </a:r>
            <a:endParaRPr lang="en-US" sz="3200" smtClean="0"/>
          </a:p>
        </p:txBody>
      </p:sp>
      <p:sp>
        <p:nvSpPr>
          <p:cNvPr id="69635" name="Rectangle 3"/>
          <p:cNvSpPr>
            <a:spLocks noGrp="1" noChangeArrowheads="1"/>
          </p:cNvSpPr>
          <p:nvPr>
            <p:ph type="body" idx="1"/>
          </p:nvPr>
        </p:nvSpPr>
        <p:spPr>
          <a:xfrm>
            <a:off x="533400" y="1447800"/>
            <a:ext cx="7772400" cy="4876800"/>
          </a:xfrm>
        </p:spPr>
        <p:txBody>
          <a:bodyPr/>
          <a:lstStyle/>
          <a:p>
            <a:pPr eaLnBrk="1" hangingPunct="1">
              <a:lnSpc>
                <a:spcPct val="90000"/>
              </a:lnSpc>
            </a:pPr>
            <a:r>
              <a:rPr lang="en-US" sz="2000" b="1" smtClean="0">
                <a:latin typeface="Times New Roman" pitchFamily="18" charset="0"/>
                <a:cs typeface="Times New Roman" pitchFamily="18" charset="0"/>
              </a:rPr>
              <a:t>GP applies the approach of the genetic algorithm to the space of possible computer programs </a:t>
            </a:r>
          </a:p>
          <a:p>
            <a:pPr eaLnBrk="1" hangingPunct="1">
              <a:lnSpc>
                <a:spcPct val="90000"/>
              </a:lnSpc>
            </a:pPr>
            <a:endParaRPr lang="en-US" sz="2000" b="1" smtClean="0">
              <a:latin typeface="Times New Roman" pitchFamily="18" charset="0"/>
              <a:cs typeface="Times New Roman" pitchFamily="18" charset="0"/>
            </a:endParaRPr>
          </a:p>
          <a:p>
            <a:pPr eaLnBrk="1" hangingPunct="1">
              <a:lnSpc>
                <a:spcPct val="90000"/>
              </a:lnSpc>
            </a:pPr>
            <a:r>
              <a:rPr lang="en-US" sz="2000" b="1" smtClean="0">
                <a:latin typeface="Times New Roman" pitchFamily="18" charset="0"/>
                <a:cs typeface="Times New Roman" pitchFamily="18" charset="0"/>
              </a:rPr>
              <a:t>Computer programs are the </a:t>
            </a:r>
            <a:r>
              <a:rPr lang="en-US" sz="2000" b="1" i="1" smtClean="0">
                <a:latin typeface="Times New Roman" pitchFamily="18" charset="0"/>
                <a:cs typeface="Times New Roman" pitchFamily="18" charset="0"/>
              </a:rPr>
              <a:t>lingua franca</a:t>
            </a:r>
            <a:r>
              <a:rPr lang="en-US" sz="2000" b="1" smtClean="0">
                <a:latin typeface="Times New Roman" pitchFamily="18" charset="0"/>
                <a:cs typeface="Times New Roman" pitchFamily="18" charset="0"/>
              </a:rPr>
              <a:t> for expressing the solutions to a wide variety of problems</a:t>
            </a:r>
          </a:p>
          <a:p>
            <a:pPr eaLnBrk="1" hangingPunct="1">
              <a:lnSpc>
                <a:spcPct val="90000"/>
              </a:lnSpc>
            </a:pPr>
            <a:endParaRPr lang="en-US" sz="2000" smtClean="0">
              <a:latin typeface="Times New Roman" pitchFamily="18" charset="0"/>
            </a:endParaRPr>
          </a:p>
          <a:p>
            <a:pPr eaLnBrk="1" hangingPunct="1">
              <a:lnSpc>
                <a:spcPct val="90000"/>
              </a:lnSpc>
            </a:pPr>
            <a:r>
              <a:rPr lang="en-US" sz="2000" b="1" smtClean="0">
                <a:latin typeface="Times New Roman" pitchFamily="18" charset="0"/>
                <a:cs typeface="Times New Roman" pitchFamily="18" charset="0"/>
              </a:rPr>
              <a:t>A wide variety of seemingly different problems from many different fields can be reformulated as a search for a computer program to solve the problem.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09600" y="381000"/>
            <a:ext cx="7772400" cy="838200"/>
          </a:xfrm>
        </p:spPr>
        <p:txBody>
          <a:bodyPr/>
          <a:lstStyle/>
          <a:p>
            <a:pPr eaLnBrk="1" hangingPunct="1"/>
            <a:r>
              <a:rPr lang="en-US" sz="3200" b="0" smtClean="0"/>
              <a:t>GP </a:t>
            </a:r>
            <a:r>
              <a:rPr lang="en-US" sz="3200" b="0" smtClean="0">
                <a:cs typeface="Times New Roman" pitchFamily="18" charset="0"/>
                <a:sym typeface="Symbol" pitchFamily="18" charset="2"/>
              </a:rPr>
              <a:t></a:t>
            </a:r>
            <a:r>
              <a:rPr lang="en-US" sz="3200" b="0" smtClean="0">
                <a:cs typeface="Times New Roman" pitchFamily="18" charset="0"/>
              </a:rPr>
              <a:t> </a:t>
            </a:r>
            <a:r>
              <a:rPr lang="en-US" sz="3200" b="0" smtClean="0"/>
              <a:t>MAIN POINTS</a:t>
            </a:r>
          </a:p>
        </p:txBody>
      </p:sp>
      <p:sp>
        <p:nvSpPr>
          <p:cNvPr id="70659" name="Rectangle 3"/>
          <p:cNvSpPr>
            <a:spLocks noGrp="1" noChangeArrowheads="1"/>
          </p:cNvSpPr>
          <p:nvPr>
            <p:ph type="body" idx="1"/>
          </p:nvPr>
        </p:nvSpPr>
        <p:spPr>
          <a:xfrm>
            <a:off x="685800" y="1524000"/>
            <a:ext cx="7772400" cy="4724400"/>
          </a:xfrm>
        </p:spPr>
        <p:txBody>
          <a:bodyPr/>
          <a:lstStyle/>
          <a:p>
            <a:pPr eaLnBrk="1" hangingPunct="1"/>
            <a:r>
              <a:rPr lang="en-US" sz="2000" b="1" smtClean="0">
                <a:latin typeface="Times New Roman" pitchFamily="18" charset="0"/>
                <a:cs typeface="Times New Roman" pitchFamily="18" charset="0"/>
              </a:rPr>
              <a:t>Genetic programming now routinely delivers high-return human-competitive machine intelligence.</a:t>
            </a:r>
          </a:p>
          <a:p>
            <a:pPr eaLnBrk="1" hangingPunct="1">
              <a:buFont typeface="Wingdings" pitchFamily="2" charset="2"/>
              <a:buNone/>
            </a:pPr>
            <a:endParaRPr lang="en-US" sz="2000" b="1" smtClean="0">
              <a:latin typeface="Times New Roman" pitchFamily="18" charset="0"/>
              <a:cs typeface="Times New Roman" pitchFamily="18" charset="0"/>
            </a:endParaRPr>
          </a:p>
          <a:p>
            <a:pPr eaLnBrk="1" hangingPunct="1"/>
            <a:r>
              <a:rPr lang="en-US" sz="2000" b="1" smtClean="0">
                <a:latin typeface="Times New Roman" pitchFamily="18" charset="0"/>
                <a:cs typeface="Times New Roman" pitchFamily="18" charset="0"/>
              </a:rPr>
              <a:t>Genetic programming is an automated invention machine.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09600" y="228600"/>
            <a:ext cx="7772400" cy="1371600"/>
          </a:xfrm>
        </p:spPr>
        <p:txBody>
          <a:bodyPr/>
          <a:lstStyle/>
          <a:p>
            <a:pPr eaLnBrk="1" hangingPunct="1"/>
            <a:r>
              <a:rPr lang="en-US" sz="3200" b="0" smtClean="0"/>
              <a:t>DEFINITION OF </a:t>
            </a:r>
            <a:r>
              <a:rPr lang="en-US" sz="3200" b="0" smtClean="0">
                <a:latin typeface="Times New Roman" pitchFamily="18" charset="0"/>
              </a:rPr>
              <a:t>“</a:t>
            </a:r>
            <a:r>
              <a:rPr lang="en-US" sz="3200" b="0" smtClean="0"/>
              <a:t>HIGH-RETURN</a:t>
            </a:r>
            <a:r>
              <a:rPr lang="en-US" sz="3200" b="0" smtClean="0">
                <a:latin typeface="Times New Roman" pitchFamily="18" charset="0"/>
              </a:rPr>
              <a:t>”</a:t>
            </a:r>
            <a:r>
              <a:rPr lang="en-US" smtClean="0"/>
              <a:t> </a:t>
            </a:r>
          </a:p>
        </p:txBody>
      </p:sp>
      <p:sp>
        <p:nvSpPr>
          <p:cNvPr id="71683" name="Rectangle 3"/>
          <p:cNvSpPr>
            <a:spLocks noGrp="1" noChangeArrowheads="1"/>
          </p:cNvSpPr>
          <p:nvPr>
            <p:ph type="body" idx="1"/>
          </p:nvPr>
        </p:nvSpPr>
        <p:spPr>
          <a:xfrm>
            <a:off x="457200" y="2209800"/>
            <a:ext cx="8229600" cy="3921125"/>
          </a:xfrm>
        </p:spPr>
        <p:txBody>
          <a:bodyPr/>
          <a:lstStyle/>
          <a:p>
            <a:pPr eaLnBrk="1" hangingPunct="1">
              <a:buFont typeface="Wingdings" pitchFamily="2" charset="2"/>
              <a:buNone/>
            </a:pPr>
            <a:r>
              <a:rPr lang="en-US" sz="2000" b="1" smtClean="0">
                <a:latin typeface="Times New Roman" pitchFamily="18" charset="0"/>
                <a:cs typeface="Times New Roman" pitchFamily="18" charset="0"/>
              </a:rPr>
              <a:t>	The </a:t>
            </a:r>
            <a:r>
              <a:rPr lang="en-US" sz="2000" b="1" i="1" smtClean="0">
                <a:latin typeface="Times New Roman" pitchFamily="18" charset="0"/>
                <a:cs typeface="Times New Roman" pitchFamily="18" charset="0"/>
              </a:rPr>
              <a:t>AI ratio</a:t>
            </a:r>
            <a:r>
              <a:rPr lang="en-US" sz="2000" b="1" smtClean="0">
                <a:latin typeface="Times New Roman" pitchFamily="18" charset="0"/>
                <a:cs typeface="Times New Roman" pitchFamily="18" charset="0"/>
              </a:rPr>
              <a:t> (the “artificial-to-intelligence” ratio) of a problem-solving method as the ratio of that which is delivered by the automated operation of the </a:t>
            </a:r>
            <a:r>
              <a:rPr lang="en-US" sz="2000" b="1" i="1" smtClean="0">
                <a:latin typeface="Times New Roman" pitchFamily="18" charset="0"/>
                <a:cs typeface="Times New Roman" pitchFamily="18" charset="0"/>
              </a:rPr>
              <a:t>artificial</a:t>
            </a:r>
            <a:r>
              <a:rPr lang="en-US" sz="2000" b="1" smtClean="0">
                <a:latin typeface="Times New Roman" pitchFamily="18" charset="0"/>
                <a:cs typeface="Times New Roman" pitchFamily="18" charset="0"/>
              </a:rPr>
              <a:t> method to the amount of </a:t>
            </a:r>
            <a:r>
              <a:rPr lang="en-US" sz="2000" b="1" i="1" smtClean="0">
                <a:latin typeface="Times New Roman" pitchFamily="18" charset="0"/>
                <a:cs typeface="Times New Roman" pitchFamily="18" charset="0"/>
              </a:rPr>
              <a:t>intelligence</a:t>
            </a:r>
            <a:r>
              <a:rPr lang="en-US" sz="2000" b="1" smtClean="0">
                <a:latin typeface="Times New Roman" pitchFamily="18" charset="0"/>
                <a:cs typeface="Times New Roman" pitchFamily="18" charset="0"/>
              </a:rPr>
              <a:t> that is supplied by the human applying the method to a particular problem</a:t>
            </a:r>
            <a:endParaRPr lang="en-US" sz="2000" b="1" smtClean="0">
              <a:latin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457200"/>
            <a:ext cx="7772400" cy="1295400"/>
          </a:xfrm>
        </p:spPr>
        <p:txBody>
          <a:bodyPr/>
          <a:lstStyle/>
          <a:p>
            <a:pPr eaLnBrk="1" hangingPunct="1"/>
            <a:r>
              <a:rPr lang="en-US" sz="3200" b="0" smtClean="0"/>
              <a:t>DEFINITION OF </a:t>
            </a:r>
            <a:r>
              <a:rPr lang="en-US" sz="3200" b="0" smtClean="0">
                <a:latin typeface="Times New Roman" pitchFamily="18" charset="0"/>
              </a:rPr>
              <a:t>“</a:t>
            </a:r>
            <a:r>
              <a:rPr lang="en-US" sz="3200" b="0" smtClean="0"/>
              <a:t>ROUTINE</a:t>
            </a:r>
            <a:r>
              <a:rPr lang="en-US" sz="3200" b="0" smtClean="0">
                <a:latin typeface="Times New Roman" pitchFamily="18" charset="0"/>
              </a:rPr>
              <a:t>”</a:t>
            </a:r>
            <a:r>
              <a:rPr lang="en-US" b="0" smtClean="0"/>
              <a:t> </a:t>
            </a:r>
          </a:p>
        </p:txBody>
      </p:sp>
      <p:sp>
        <p:nvSpPr>
          <p:cNvPr id="72707" name="Rectangle 3"/>
          <p:cNvSpPr>
            <a:spLocks noGrp="1" noChangeArrowheads="1"/>
          </p:cNvSpPr>
          <p:nvPr>
            <p:ph type="body" idx="1"/>
          </p:nvPr>
        </p:nvSpPr>
        <p:spPr>
          <a:xfrm>
            <a:off x="609600" y="2133600"/>
            <a:ext cx="7772400" cy="3581400"/>
          </a:xfrm>
        </p:spPr>
        <p:txBody>
          <a:bodyPr/>
          <a:lstStyle/>
          <a:p>
            <a:pPr eaLnBrk="1" hangingPunct="1">
              <a:buFont typeface="Wingdings" pitchFamily="2" charset="2"/>
              <a:buNone/>
            </a:pPr>
            <a:r>
              <a:rPr lang="en-US" sz="2000" b="1" smtClean="0">
                <a:latin typeface="Times New Roman" pitchFamily="18" charset="0"/>
                <a:cs typeface="Times New Roman" pitchFamily="18" charset="0"/>
              </a:rPr>
              <a:t>	A problem solving method is </a:t>
            </a:r>
            <a:r>
              <a:rPr lang="en-US" sz="2000" b="1" i="1" smtClean="0">
                <a:latin typeface="Times New Roman" pitchFamily="18" charset="0"/>
                <a:cs typeface="Times New Roman" pitchFamily="18" charset="0"/>
              </a:rPr>
              <a:t>routine</a:t>
            </a:r>
            <a:r>
              <a:rPr lang="en-US" sz="2000" b="1" smtClean="0">
                <a:latin typeface="Times New Roman" pitchFamily="18" charset="0"/>
                <a:cs typeface="Times New Roman" pitchFamily="18" charset="0"/>
              </a:rPr>
              <a:t> if it is general and relatively little human effort is required to get the method to successfully handle new problems within a particular domain and to successfully handle new problems from a different domain.</a:t>
            </a:r>
            <a:r>
              <a:rPr lang="en-US" sz="2000" smtClean="0">
                <a:latin typeface="Times New Roman" pitchFamily="18" charset="0"/>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5800" y="152400"/>
            <a:ext cx="7772400" cy="1371600"/>
          </a:xfrm>
        </p:spPr>
        <p:txBody>
          <a:bodyPr/>
          <a:lstStyle/>
          <a:p>
            <a:pPr eaLnBrk="1" hangingPunct="1"/>
            <a:r>
              <a:rPr lang="en-US" b="0" smtClean="0"/>
              <a:t>CRITERIA FOR </a:t>
            </a:r>
            <a:br>
              <a:rPr lang="en-US" b="0" smtClean="0"/>
            </a:br>
            <a:r>
              <a:rPr lang="en-US" b="0" smtClean="0"/>
              <a:t>“HUMAN-COMPETITIVENESS”</a:t>
            </a:r>
          </a:p>
        </p:txBody>
      </p:sp>
      <p:sp>
        <p:nvSpPr>
          <p:cNvPr id="73731" name="Rectangle 3"/>
          <p:cNvSpPr>
            <a:spLocks noGrp="1" noChangeArrowheads="1"/>
          </p:cNvSpPr>
          <p:nvPr>
            <p:ph type="body" idx="1"/>
          </p:nvPr>
        </p:nvSpPr>
        <p:spPr>
          <a:xfrm>
            <a:off x="457200" y="1905000"/>
            <a:ext cx="8305800" cy="4038600"/>
          </a:xfrm>
        </p:spPr>
        <p:txBody>
          <a:bodyPr/>
          <a:lstStyle/>
          <a:p>
            <a:pPr eaLnBrk="1" hangingPunct="1">
              <a:lnSpc>
                <a:spcPct val="90000"/>
              </a:lnSpc>
            </a:pPr>
            <a:r>
              <a:rPr lang="en-US" sz="2600" b="1" smtClean="0"/>
              <a:t>Previously patented, an improvement over a patented invention, or patentable today</a:t>
            </a:r>
          </a:p>
          <a:p>
            <a:pPr eaLnBrk="1" hangingPunct="1">
              <a:lnSpc>
                <a:spcPct val="90000"/>
              </a:lnSpc>
            </a:pPr>
            <a:r>
              <a:rPr lang="en-US" sz="2600" b="1" smtClean="0"/>
              <a:t>Publishable in its own right as a new scientific result </a:t>
            </a:r>
            <a:r>
              <a:rPr lang="en-US" sz="2600" b="1" smtClean="0">
                <a:latin typeface="Symbol" pitchFamily="18" charset="2"/>
              </a:rPr>
              <a:t>¾ </a:t>
            </a:r>
            <a:r>
              <a:rPr lang="en-US" sz="2600" b="1" smtClean="0"/>
              <a:t>independent of the fact that the result was mechanically created</a:t>
            </a:r>
          </a:p>
          <a:p>
            <a:pPr eaLnBrk="1" hangingPunct="1">
              <a:lnSpc>
                <a:spcPct val="90000"/>
              </a:lnSpc>
            </a:pPr>
            <a:r>
              <a:rPr lang="en-US" sz="2600" b="1" smtClean="0"/>
              <a:t>Holds it own in regulated competition against humans (or programs)</a:t>
            </a:r>
          </a:p>
          <a:p>
            <a:pPr eaLnBrk="1" hangingPunct="1">
              <a:lnSpc>
                <a:spcPct val="90000"/>
              </a:lnSpc>
            </a:pPr>
            <a:r>
              <a:rPr lang="en-US" sz="2600" b="1" smtClean="0"/>
              <a:t>5 other similar criteria that are “arms-length” from the fields of AI, ML, GP</a:t>
            </a:r>
            <a:endParaRPr lang="en-US" sz="21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22238"/>
            <a:ext cx="7543800" cy="552450"/>
          </a:xfrm>
        </p:spPr>
        <p:txBody>
          <a:bodyPr/>
          <a:lstStyle/>
          <a:p>
            <a:pPr eaLnBrk="1" hangingPunct="1"/>
            <a:r>
              <a:rPr lang="en-US" sz="3500" smtClean="0"/>
              <a:t>Principle Of Natural Selection</a:t>
            </a:r>
          </a:p>
        </p:txBody>
      </p:sp>
      <p:sp>
        <p:nvSpPr>
          <p:cNvPr id="24579" name="Rectangle 3"/>
          <p:cNvSpPr>
            <a:spLocks noGrp="1" noChangeArrowheads="1"/>
          </p:cNvSpPr>
          <p:nvPr>
            <p:ph type="body" idx="1"/>
          </p:nvPr>
        </p:nvSpPr>
        <p:spPr>
          <a:xfrm>
            <a:off x="0" y="838200"/>
            <a:ext cx="9144000" cy="4114800"/>
          </a:xfrm>
        </p:spPr>
        <p:txBody>
          <a:bodyPr/>
          <a:lstStyle/>
          <a:p>
            <a:pPr eaLnBrk="1" hangingPunct="1">
              <a:lnSpc>
                <a:spcPct val="90000"/>
              </a:lnSpc>
            </a:pPr>
            <a:endParaRPr lang="en-US" sz="2200" b="1" i="1" smtClean="0">
              <a:latin typeface="Times New Roman" pitchFamily="18" charset="0"/>
            </a:endParaRPr>
          </a:p>
          <a:p>
            <a:pPr eaLnBrk="1" hangingPunct="1">
              <a:lnSpc>
                <a:spcPct val="90000"/>
              </a:lnSpc>
            </a:pPr>
            <a:r>
              <a:rPr lang="en-US" sz="2200" b="1" i="1" smtClean="0">
                <a:latin typeface="Times New Roman" pitchFamily="18" charset="0"/>
              </a:rPr>
              <a:t>“Select The Best, Discard The Rest”</a:t>
            </a:r>
          </a:p>
          <a:p>
            <a:pPr eaLnBrk="1" hangingPunct="1">
              <a:lnSpc>
                <a:spcPct val="90000"/>
              </a:lnSpc>
              <a:buFont typeface="Wingdings" pitchFamily="2" charset="2"/>
              <a:buNone/>
            </a:pPr>
            <a:endParaRPr lang="en-US" sz="2200" b="1" i="1" smtClean="0">
              <a:latin typeface="Times New Roman" pitchFamily="18" charset="0"/>
            </a:endParaRPr>
          </a:p>
          <a:p>
            <a:pPr algn="just" eaLnBrk="1" hangingPunct="1">
              <a:lnSpc>
                <a:spcPct val="90000"/>
              </a:lnSpc>
              <a:buFont typeface="Wingdings" pitchFamily="2" charset="2"/>
              <a:buChar char="q"/>
            </a:pPr>
            <a:r>
              <a:rPr lang="en-US" sz="2000" b="1" smtClean="0">
                <a:latin typeface="Times New Roman" pitchFamily="18" charset="0"/>
              </a:rPr>
              <a:t>Two important elements required for any problem before a genetic algorithm can be used for a solution are:</a:t>
            </a:r>
          </a:p>
          <a:p>
            <a:pPr algn="just" eaLnBrk="1" hangingPunct="1">
              <a:lnSpc>
                <a:spcPct val="90000"/>
              </a:lnSpc>
              <a:buFont typeface="Wingdings" pitchFamily="2" charset="2"/>
              <a:buChar char="q"/>
            </a:pPr>
            <a:endParaRPr lang="en-US" sz="2000" b="1" smtClean="0">
              <a:latin typeface="Times New Roman" pitchFamily="18" charset="0"/>
            </a:endParaRPr>
          </a:p>
          <a:p>
            <a:pPr algn="just" eaLnBrk="1" hangingPunct="1">
              <a:lnSpc>
                <a:spcPct val="90000"/>
              </a:lnSpc>
              <a:buFont typeface="Wingdings" pitchFamily="2" charset="2"/>
              <a:buChar char="Ø"/>
            </a:pPr>
            <a:r>
              <a:rPr lang="en-US" sz="2000" b="1" smtClean="0">
                <a:latin typeface="Times New Roman" pitchFamily="18" charset="0"/>
              </a:rPr>
              <a:t>Method for representing a solution (encoding)</a:t>
            </a:r>
          </a:p>
          <a:p>
            <a:pPr algn="just" eaLnBrk="1" hangingPunct="1">
              <a:lnSpc>
                <a:spcPct val="90000"/>
              </a:lnSpc>
              <a:buFont typeface="Wingdings" pitchFamily="2" charset="2"/>
              <a:buNone/>
            </a:pPr>
            <a:r>
              <a:rPr lang="en-US" sz="2000" b="1" smtClean="0">
                <a:latin typeface="Times New Roman" pitchFamily="18" charset="0"/>
              </a:rPr>
              <a:t>           ex: string of bits, numbers, character</a:t>
            </a:r>
          </a:p>
          <a:p>
            <a:pPr algn="just" eaLnBrk="1" hangingPunct="1">
              <a:lnSpc>
                <a:spcPct val="90000"/>
              </a:lnSpc>
              <a:buFont typeface="Wingdings" pitchFamily="2" charset="2"/>
              <a:buNone/>
            </a:pPr>
            <a:endParaRPr lang="en-US" sz="2000" b="1" smtClean="0">
              <a:latin typeface="Times New Roman" pitchFamily="18" charset="0"/>
            </a:endParaRPr>
          </a:p>
          <a:p>
            <a:pPr algn="just" eaLnBrk="1" hangingPunct="1">
              <a:lnSpc>
                <a:spcPct val="90000"/>
              </a:lnSpc>
              <a:buFont typeface="Wingdings" pitchFamily="2" charset="2"/>
              <a:buChar char="Ø"/>
            </a:pPr>
            <a:r>
              <a:rPr lang="en-US" sz="2000" b="1" smtClean="0">
                <a:latin typeface="Times New Roman" pitchFamily="18" charset="0"/>
              </a:rPr>
              <a:t>Method for measuring the quality of any proposed solution, using fitness function</a:t>
            </a:r>
          </a:p>
          <a:p>
            <a:pPr algn="just" eaLnBrk="1" hangingPunct="1">
              <a:lnSpc>
                <a:spcPct val="90000"/>
              </a:lnSpc>
              <a:buFont typeface="Wingdings" pitchFamily="2" charset="2"/>
              <a:buNone/>
            </a:pPr>
            <a:r>
              <a:rPr lang="en-US" sz="2000" b="1" smtClean="0">
                <a:latin typeface="Times New Roman" pitchFamily="18" charset="0"/>
              </a:rPr>
              <a:t>		ex: Determining total weight</a:t>
            </a:r>
          </a:p>
          <a:p>
            <a:pPr eaLnBrk="1" hangingPunct="1">
              <a:lnSpc>
                <a:spcPct val="90000"/>
              </a:lnSpc>
            </a:pPr>
            <a:endParaRPr lang="en-US" sz="200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09600" y="381000"/>
            <a:ext cx="7848600" cy="1524000"/>
          </a:xfrm>
        </p:spPr>
        <p:txBody>
          <a:bodyPr/>
          <a:lstStyle/>
          <a:p>
            <a:pPr eaLnBrk="1" hangingPunct="1"/>
            <a:r>
              <a:rPr lang="en-US" sz="3000" b="0" smtClean="0">
                <a:cs typeface="Times New Roman" pitchFamily="18" charset="0"/>
              </a:rPr>
              <a:t>PROGRESSION OF QUALITATIVELY MORE SUBSTANTIAL RESULTS PRODUCED BY GP</a:t>
            </a:r>
          </a:p>
        </p:txBody>
      </p:sp>
      <p:sp>
        <p:nvSpPr>
          <p:cNvPr id="74755" name="Rectangle 3"/>
          <p:cNvSpPr>
            <a:spLocks noGrp="1" noChangeArrowheads="1"/>
          </p:cNvSpPr>
          <p:nvPr>
            <p:ph type="body" idx="1"/>
          </p:nvPr>
        </p:nvSpPr>
        <p:spPr>
          <a:xfrm>
            <a:off x="457200" y="2290763"/>
            <a:ext cx="8229600" cy="3595687"/>
          </a:xfrm>
        </p:spPr>
        <p:txBody>
          <a:bodyPr/>
          <a:lstStyle/>
          <a:p>
            <a:pPr algn="just" eaLnBrk="1" hangingPunct="1"/>
            <a:r>
              <a:rPr lang="en-US" b="1" smtClean="0">
                <a:cs typeface="Times New Roman" pitchFamily="18" charset="0"/>
              </a:rPr>
              <a:t>Toy problems</a:t>
            </a:r>
          </a:p>
          <a:p>
            <a:pPr algn="just" eaLnBrk="1" hangingPunct="1"/>
            <a:r>
              <a:rPr lang="en-US" b="1" smtClean="0">
                <a:cs typeface="Times New Roman" pitchFamily="18" charset="0"/>
              </a:rPr>
              <a:t>Human-competitive non-patent results</a:t>
            </a:r>
          </a:p>
          <a:p>
            <a:pPr algn="just" eaLnBrk="1" hangingPunct="1"/>
            <a:r>
              <a:rPr lang="en-US" b="1" smtClean="0">
                <a:cs typeface="Times New Roman" pitchFamily="18" charset="0"/>
              </a:rPr>
              <a:t>20</a:t>
            </a:r>
            <a:r>
              <a:rPr lang="en-US" b="1" baseline="30000" smtClean="0">
                <a:cs typeface="Times New Roman" pitchFamily="18" charset="0"/>
              </a:rPr>
              <a:t>th</a:t>
            </a:r>
            <a:r>
              <a:rPr lang="en-US" b="1" smtClean="0">
                <a:cs typeface="Times New Roman" pitchFamily="18" charset="0"/>
              </a:rPr>
              <a:t>-century patented inventions</a:t>
            </a:r>
          </a:p>
          <a:p>
            <a:pPr algn="just" eaLnBrk="1" hangingPunct="1"/>
            <a:r>
              <a:rPr lang="en-US" b="1" smtClean="0">
                <a:cs typeface="Times New Roman" pitchFamily="18" charset="0"/>
              </a:rPr>
              <a:t>21</a:t>
            </a:r>
            <a:r>
              <a:rPr lang="en-US" b="1" baseline="30000" smtClean="0">
                <a:cs typeface="Times New Roman" pitchFamily="18" charset="0"/>
              </a:rPr>
              <a:t>st</a:t>
            </a:r>
            <a:r>
              <a:rPr lang="en-US" b="1" smtClean="0">
                <a:cs typeface="Times New Roman" pitchFamily="18" charset="0"/>
              </a:rPr>
              <a:t>-century patented inventions</a:t>
            </a:r>
          </a:p>
          <a:p>
            <a:pPr eaLnBrk="1" hangingPunct="1"/>
            <a:r>
              <a:rPr lang="en-US" b="1" smtClean="0">
                <a:cs typeface="Times New Roman" pitchFamily="18" charset="0"/>
              </a:rPr>
              <a:t>Patentable new inventions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ChangeArrowheads="1"/>
          </p:cNvSpPr>
          <p:nvPr>
            <p:ph type="title" idx="4294967295"/>
          </p:nvPr>
        </p:nvSpPr>
        <p:spPr>
          <a:xfrm>
            <a:off x="236538" y="277813"/>
            <a:ext cx="8763000" cy="801687"/>
          </a:xfrm>
        </p:spPr>
        <p:txBody>
          <a:bodyPr lIns="92160" tIns="46080" rIns="92160" bIns="46080"/>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mtClean="0"/>
              <a:t>Algorithm</a:t>
            </a:r>
          </a:p>
        </p:txBody>
      </p:sp>
      <p:sp>
        <p:nvSpPr>
          <p:cNvPr id="75779" name="Rectangle 2"/>
          <p:cNvSpPr>
            <a:spLocks noGrp="1" noChangeArrowheads="1"/>
          </p:cNvSpPr>
          <p:nvPr>
            <p:ph type="body" idx="1"/>
          </p:nvPr>
        </p:nvSpPr>
        <p:spPr>
          <a:xfrm>
            <a:off x="533400" y="1219200"/>
            <a:ext cx="7869238" cy="5094288"/>
          </a:xfrm>
        </p:spPr>
        <p:txBody>
          <a:bodyPr lIns="92160" tIns="46080" rIns="92160" bIns="46080"/>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IN" sz="2400" smtClean="0"/>
              <a:t>Randomly create an initial population of programs from the available primitives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IN" sz="2400" smtClean="0"/>
              <a:t>Repeat </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IN" sz="2400" smtClean="0"/>
              <a:t>Execute each program and ascertain its fitness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IN" sz="2400" smtClean="0"/>
              <a:t>Select one or two program(s) from the population with a probability based on fitness to participate in genetic operations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IN" sz="2400" smtClean="0"/>
              <a:t>Create new individual program(s) by applying genetic operations with specified probabilities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IN" sz="2400" smtClean="0"/>
              <a:t>until an acceptable solution is found or some other stopping condition is met</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IN" sz="2400" smtClean="0"/>
              <a:t>return the best-so-far individual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57200" y="457200"/>
            <a:ext cx="7543800" cy="563563"/>
          </a:xfrm>
        </p:spPr>
        <p:txBody>
          <a:bodyPr/>
          <a:lstStyle/>
          <a:p>
            <a:pPr algn="ctr"/>
            <a:r>
              <a:rPr lang="en-US" smtClean="0"/>
              <a:t>Data Representation</a:t>
            </a:r>
          </a:p>
        </p:txBody>
      </p:sp>
      <p:sp>
        <p:nvSpPr>
          <p:cNvPr id="76803" name="Content Placeholder 2"/>
          <p:cNvSpPr>
            <a:spLocks noGrp="1"/>
          </p:cNvSpPr>
          <p:nvPr>
            <p:ph idx="1"/>
          </p:nvPr>
        </p:nvSpPr>
        <p:spPr>
          <a:xfrm>
            <a:off x="0" y="1981200"/>
            <a:ext cx="9144000" cy="2819400"/>
          </a:xfrm>
        </p:spPr>
        <p:txBody>
          <a:bodyPr/>
          <a:lstStyle/>
          <a:p>
            <a:r>
              <a:rPr lang="en-US" sz="2400" smtClean="0">
                <a:latin typeface="Times New Roman" pitchFamily="18" charset="0"/>
                <a:cs typeface="Times New Roman" pitchFamily="18" charset="0"/>
              </a:rPr>
              <a:t>Programs can be considered as strings</a:t>
            </a:r>
          </a:p>
          <a:p>
            <a:r>
              <a:rPr lang="en-US" sz="2400" smtClean="0">
                <a:latin typeface="Times New Roman" pitchFamily="18" charset="0"/>
                <a:cs typeface="Times New Roman" pitchFamily="18" charset="0"/>
              </a:rPr>
              <a:t>Limitation: It’s mostly inappropriate to assume a fixed length of programs</a:t>
            </a:r>
          </a:p>
          <a:p>
            <a:r>
              <a:rPr lang="en-US" sz="2400" smtClean="0">
                <a:latin typeface="Times New Roman" pitchFamily="18" charset="0"/>
                <a:cs typeface="Times New Roman" pitchFamily="18" charset="0"/>
              </a:rPr>
              <a:t>It’s necessary to modify the data representation</a:t>
            </a:r>
          </a:p>
          <a:p>
            <a:r>
              <a:rPr lang="en-US" sz="2400" smtClean="0">
                <a:latin typeface="Times New Roman" pitchFamily="18" charset="0"/>
                <a:cs typeface="Times New Roman" pitchFamily="18" charset="0"/>
              </a:rPr>
              <a:t>The common approach to represent programs in GP is to consider programs as trees.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lstStyle/>
          <a:p>
            <a:pPr algn="ctr" eaLnBrk="1" hangingPunct="1"/>
            <a:r>
              <a:rPr lang="en-US" sz="4000" smtClean="0">
                <a:cs typeface="Andalus" pitchFamily="18" charset="-78"/>
              </a:rPr>
              <a:t>FLOWCHART OF GENETIC PROGRAMMING</a:t>
            </a:r>
            <a:endParaRPr lang="en-IN" sz="4000" smtClean="0">
              <a:cs typeface="Andalus" pitchFamily="18" charset="-78"/>
            </a:endParaRPr>
          </a:p>
        </p:txBody>
      </p:sp>
      <p:pic>
        <p:nvPicPr>
          <p:cNvPr id="1026" name="Picture 2" descr="C:\Users\shreya\Desktop\gp\revisedtree.jpg"/>
          <p:cNvPicPr>
            <a:picLocks noGrp="1" noChangeAspect="1" noChangeArrowheads="1"/>
          </p:cNvPicPr>
          <p:nvPr>
            <p:ph idx="1"/>
          </p:nvPr>
        </p:nvPicPr>
        <p:blipFill>
          <a:blip r:embed="rId2"/>
          <a:stretch>
            <a:fillRect/>
          </a:stretch>
        </p:blipFill>
        <p:spPr>
          <a:xfrm>
            <a:off x="2667000" y="2274888"/>
            <a:ext cx="3810000" cy="3181350"/>
          </a:xfrm>
          <a:ln w="38100" cap="sq">
            <a:solidFill>
              <a:srgbClr val="000000"/>
            </a:solidFill>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blinds(horizontal)">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1"/>
          <p:cNvSpPr>
            <a:spLocks noGrp="1" noChangeArrowheads="1"/>
          </p:cNvSpPr>
          <p:nvPr>
            <p:ph type="title"/>
          </p:nvPr>
        </p:nvSpPr>
        <p:spPr/>
        <p:txBody>
          <a:bodyPr/>
          <a:lstStyle/>
          <a:p>
            <a:pPr eaLnBrk="1" hangingPunct="1"/>
            <a:r>
              <a:rPr lang="en-US" sz="3000" smtClean="0"/>
              <a:t>A Simple Example of an Individual</a:t>
            </a:r>
            <a:br>
              <a:rPr lang="en-US" sz="3000" smtClean="0"/>
            </a:br>
            <a:r>
              <a:rPr lang="en-US" sz="3000" smtClean="0"/>
              <a:t>that returns 3(x+6) </a:t>
            </a:r>
          </a:p>
        </p:txBody>
      </p:sp>
      <p:pic>
        <p:nvPicPr>
          <p:cNvPr id="78851" name="Picture 25"/>
          <p:cNvPicPr>
            <a:picLocks noGrp="1" noChangeAspect="1" noChangeArrowheads="1"/>
          </p:cNvPicPr>
          <p:nvPr>
            <p:ph idx="1"/>
          </p:nvPr>
        </p:nvPicPr>
        <p:blipFill>
          <a:blip r:embed="rId2"/>
          <a:srcRect/>
          <a:stretch>
            <a:fillRect/>
          </a:stretch>
        </p:blipFill>
        <p:spPr>
          <a:xfrm>
            <a:off x="1295400" y="2895600"/>
            <a:ext cx="5029200" cy="3429000"/>
          </a:xfr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09600" y="228600"/>
            <a:ext cx="7772400" cy="1295400"/>
          </a:xfrm>
        </p:spPr>
        <p:txBody>
          <a:bodyPr/>
          <a:lstStyle/>
          <a:p>
            <a:pPr eaLnBrk="1" hangingPunct="1"/>
            <a:r>
              <a:rPr lang="en-US" b="0" smtClean="0">
                <a:cs typeface="Times New Roman" pitchFamily="18" charset="0"/>
              </a:rPr>
              <a:t>A COMPUTER PROGRAM IN C</a:t>
            </a:r>
            <a:endParaRPr lang="en-US" smtClean="0"/>
          </a:p>
        </p:txBody>
      </p:sp>
      <p:sp>
        <p:nvSpPr>
          <p:cNvPr id="79875" name="Rectangle 3"/>
          <p:cNvSpPr>
            <a:spLocks noGrp="1" noChangeArrowheads="1"/>
          </p:cNvSpPr>
          <p:nvPr>
            <p:ph type="body" idx="1"/>
          </p:nvPr>
        </p:nvSpPr>
        <p:spPr>
          <a:xfrm>
            <a:off x="609600" y="1524000"/>
            <a:ext cx="7772400" cy="4800600"/>
          </a:xfrm>
        </p:spPr>
        <p:txBody>
          <a:bodyPr/>
          <a:lstStyle/>
          <a:p>
            <a:pPr eaLnBrk="1" hangingPunct="1">
              <a:lnSpc>
                <a:spcPct val="90000"/>
              </a:lnSpc>
              <a:buFont typeface="Wingdings" pitchFamily="2" charset="2"/>
              <a:buNone/>
            </a:pPr>
            <a:r>
              <a:rPr lang="en-US" sz="2600" b="1" smtClean="0">
                <a:latin typeface="Courier New" pitchFamily="49" charset="0"/>
                <a:cs typeface="Times New Roman" pitchFamily="18" charset="0"/>
              </a:rPr>
              <a:t>int foo (int time)</a:t>
            </a:r>
          </a:p>
          <a:p>
            <a:pPr eaLnBrk="1" hangingPunct="1">
              <a:lnSpc>
                <a:spcPct val="90000"/>
              </a:lnSpc>
              <a:buFont typeface="Wingdings" pitchFamily="2" charset="2"/>
              <a:buNone/>
            </a:pPr>
            <a:r>
              <a:rPr lang="en-US" sz="2600" b="1" smtClean="0">
                <a:latin typeface="Courier New" pitchFamily="49" charset="0"/>
                <a:cs typeface="Times New Roman" pitchFamily="18" charset="0"/>
              </a:rPr>
              <a:t>{</a:t>
            </a:r>
          </a:p>
          <a:p>
            <a:pPr eaLnBrk="1" hangingPunct="1">
              <a:lnSpc>
                <a:spcPct val="90000"/>
              </a:lnSpc>
              <a:buFont typeface="Wingdings" pitchFamily="2" charset="2"/>
              <a:buNone/>
            </a:pPr>
            <a:r>
              <a:rPr lang="en-US" sz="2600" b="1" smtClean="0">
                <a:latin typeface="Courier New" pitchFamily="49" charset="0"/>
                <a:cs typeface="Times New Roman" pitchFamily="18" charset="0"/>
              </a:rPr>
              <a:t>   int temp1, temp2;</a:t>
            </a:r>
          </a:p>
          <a:p>
            <a:pPr eaLnBrk="1" hangingPunct="1">
              <a:lnSpc>
                <a:spcPct val="90000"/>
              </a:lnSpc>
              <a:buFont typeface="Wingdings" pitchFamily="2" charset="2"/>
              <a:buNone/>
            </a:pPr>
            <a:r>
              <a:rPr lang="en-US" sz="2600" b="1" smtClean="0">
                <a:latin typeface="Courier New" pitchFamily="49" charset="0"/>
                <a:cs typeface="Times New Roman" pitchFamily="18" charset="0"/>
              </a:rPr>
              <a:t>   if (time &gt; 10)</a:t>
            </a:r>
          </a:p>
          <a:p>
            <a:pPr eaLnBrk="1" hangingPunct="1">
              <a:lnSpc>
                <a:spcPct val="90000"/>
              </a:lnSpc>
              <a:buFont typeface="Wingdings" pitchFamily="2" charset="2"/>
              <a:buNone/>
            </a:pPr>
            <a:r>
              <a:rPr lang="en-US" sz="2600" b="1" smtClean="0">
                <a:latin typeface="Courier New" pitchFamily="49" charset="0"/>
                <a:cs typeface="Times New Roman" pitchFamily="18" charset="0"/>
              </a:rPr>
              <a:t>       temp1 = 3;</a:t>
            </a:r>
          </a:p>
          <a:p>
            <a:pPr eaLnBrk="1" hangingPunct="1">
              <a:lnSpc>
                <a:spcPct val="90000"/>
              </a:lnSpc>
              <a:buFont typeface="Wingdings" pitchFamily="2" charset="2"/>
              <a:buNone/>
            </a:pPr>
            <a:r>
              <a:rPr lang="en-US" sz="2600" b="1" smtClean="0">
                <a:latin typeface="Courier New" pitchFamily="49" charset="0"/>
                <a:cs typeface="Times New Roman" pitchFamily="18" charset="0"/>
              </a:rPr>
              <a:t>   else</a:t>
            </a:r>
          </a:p>
          <a:p>
            <a:pPr eaLnBrk="1" hangingPunct="1">
              <a:lnSpc>
                <a:spcPct val="90000"/>
              </a:lnSpc>
              <a:buFont typeface="Wingdings" pitchFamily="2" charset="2"/>
              <a:buNone/>
            </a:pPr>
            <a:r>
              <a:rPr lang="en-US" sz="2600" b="1" smtClean="0">
                <a:latin typeface="Courier New" pitchFamily="49" charset="0"/>
                <a:cs typeface="Times New Roman" pitchFamily="18" charset="0"/>
              </a:rPr>
              <a:t>       temp1 = 4;</a:t>
            </a:r>
          </a:p>
          <a:p>
            <a:pPr eaLnBrk="1" hangingPunct="1">
              <a:lnSpc>
                <a:spcPct val="90000"/>
              </a:lnSpc>
              <a:buFont typeface="Wingdings" pitchFamily="2" charset="2"/>
              <a:buNone/>
            </a:pPr>
            <a:r>
              <a:rPr lang="en-US" sz="2600" b="1" smtClean="0">
                <a:latin typeface="Courier New" pitchFamily="49" charset="0"/>
                <a:cs typeface="Times New Roman" pitchFamily="18" charset="0"/>
              </a:rPr>
              <a:t>   temp2 = temp1 + 1 + 2;</a:t>
            </a:r>
          </a:p>
          <a:p>
            <a:pPr eaLnBrk="1" hangingPunct="1">
              <a:lnSpc>
                <a:spcPct val="90000"/>
              </a:lnSpc>
              <a:buFont typeface="Wingdings" pitchFamily="2" charset="2"/>
              <a:buNone/>
            </a:pPr>
            <a:r>
              <a:rPr lang="en-US" sz="2600" b="1" smtClean="0">
                <a:latin typeface="Courier New" pitchFamily="49" charset="0"/>
                <a:cs typeface="Times New Roman" pitchFamily="18" charset="0"/>
              </a:rPr>
              <a:t>   return (temp2);</a:t>
            </a:r>
          </a:p>
          <a:p>
            <a:pPr eaLnBrk="1" hangingPunct="1">
              <a:lnSpc>
                <a:spcPct val="90000"/>
              </a:lnSpc>
              <a:buFont typeface="Wingdings" pitchFamily="2" charset="2"/>
              <a:buNone/>
            </a:pPr>
            <a:r>
              <a:rPr lang="en-US" sz="2600" b="1" smtClean="0">
                <a:latin typeface="Courier New" pitchFamily="49" charset="0"/>
                <a:cs typeface="Times New Roman" pitchFamily="18" charset="0"/>
              </a:rPr>
              <a:t>}</a:t>
            </a:r>
            <a:endParaRPr lang="en-US" sz="2600" smtClean="0">
              <a:latin typeface="Courier New"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5800" y="228600"/>
            <a:ext cx="7772400" cy="533400"/>
          </a:xfrm>
        </p:spPr>
        <p:txBody>
          <a:bodyPr/>
          <a:lstStyle/>
          <a:p>
            <a:pPr eaLnBrk="1" hangingPunct="1"/>
            <a:r>
              <a:rPr lang="en-US" b="0" smtClean="0">
                <a:cs typeface="Times New Roman" pitchFamily="18" charset="0"/>
              </a:rPr>
              <a:t>OUTPUT OF C PROGRAM</a:t>
            </a:r>
          </a:p>
        </p:txBody>
      </p:sp>
      <p:graphicFrame>
        <p:nvGraphicFramePr>
          <p:cNvPr id="78851" name="Group 3"/>
          <p:cNvGraphicFramePr>
            <a:graphicFrameLocks noGrp="1"/>
          </p:cNvGraphicFramePr>
          <p:nvPr>
            <p:ph type="tbl" idx="1"/>
          </p:nvPr>
        </p:nvGraphicFramePr>
        <p:xfrm>
          <a:off x="3505200" y="990600"/>
          <a:ext cx="1981200" cy="5851525"/>
        </p:xfrm>
        <a:graphic>
          <a:graphicData uri="http://schemas.openxmlformats.org/drawingml/2006/table">
            <a:tbl>
              <a:tblPr/>
              <a:tblGrid>
                <a:gridCol w="990600"/>
                <a:gridCol w="990600"/>
              </a:tblGrid>
              <a:tr h="2936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85800" y="228600"/>
            <a:ext cx="7772400" cy="685800"/>
          </a:xfrm>
        </p:spPr>
        <p:txBody>
          <a:bodyPr/>
          <a:lstStyle/>
          <a:p>
            <a:pPr eaLnBrk="1" hangingPunct="1"/>
            <a:r>
              <a:rPr lang="en-US" b="0" smtClean="0">
                <a:cs typeface="Times New Roman" pitchFamily="18" charset="0"/>
              </a:rPr>
              <a:t>PROGRAM TREE</a:t>
            </a:r>
            <a:r>
              <a:rPr lang="en-US" smtClean="0">
                <a:latin typeface="Courier New" pitchFamily="49" charset="0"/>
              </a:rPr>
              <a:t> </a:t>
            </a:r>
          </a:p>
        </p:txBody>
      </p:sp>
      <p:sp>
        <p:nvSpPr>
          <p:cNvPr id="81923" name="Rectangle 3"/>
          <p:cNvSpPr>
            <a:spLocks noGrp="1" noChangeArrowheads="1"/>
          </p:cNvSpPr>
          <p:nvPr>
            <p:ph type="body" idx="1"/>
          </p:nvPr>
        </p:nvSpPr>
        <p:spPr>
          <a:xfrm>
            <a:off x="609600" y="5943600"/>
            <a:ext cx="7772400" cy="609600"/>
          </a:xfrm>
        </p:spPr>
        <p:txBody>
          <a:bodyPr/>
          <a:lstStyle/>
          <a:p>
            <a:pPr eaLnBrk="1" hangingPunct="1">
              <a:buFont typeface="Wingdings" pitchFamily="2" charset="2"/>
              <a:buNone/>
            </a:pPr>
            <a:r>
              <a:rPr lang="en-US" b="1" smtClean="0">
                <a:latin typeface="Courier New" pitchFamily="49" charset="0"/>
                <a:cs typeface="Times New Roman" pitchFamily="18" charset="0"/>
              </a:rPr>
              <a:t>(+ 1 2 (IF (&gt; TIME 10) 3 4))</a:t>
            </a:r>
            <a:endParaRPr lang="en-US" smtClean="0"/>
          </a:p>
        </p:txBody>
      </p:sp>
      <p:pic>
        <p:nvPicPr>
          <p:cNvPr id="81924" name="Picture 4" descr="example_program_tree"/>
          <p:cNvPicPr>
            <a:picLocks noChangeAspect="1" noChangeArrowheads="1"/>
          </p:cNvPicPr>
          <p:nvPr/>
        </p:nvPicPr>
        <p:blipFill>
          <a:blip r:embed="rId2"/>
          <a:srcRect/>
          <a:stretch>
            <a:fillRect/>
          </a:stretch>
        </p:blipFill>
        <p:spPr bwMode="auto">
          <a:xfrm>
            <a:off x="2386013" y="1185863"/>
            <a:ext cx="4371975" cy="4486275"/>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09600" y="304800"/>
            <a:ext cx="7772400" cy="685800"/>
          </a:xfrm>
        </p:spPr>
        <p:txBody>
          <a:bodyPr/>
          <a:lstStyle/>
          <a:p>
            <a:pPr eaLnBrk="1" hangingPunct="1"/>
            <a:r>
              <a:rPr lang="en-US" sz="3000" b="0" smtClean="0">
                <a:cs typeface="Times New Roman" pitchFamily="18" charset="0"/>
              </a:rPr>
              <a:t>CREATING RANDOM PROGRAMS</a:t>
            </a:r>
            <a:r>
              <a:rPr lang="en-US" smtClean="0"/>
              <a:t> </a:t>
            </a:r>
          </a:p>
        </p:txBody>
      </p:sp>
      <p:graphicFrame>
        <p:nvGraphicFramePr>
          <p:cNvPr id="6146" name="Object 3">
            <a:hlinkClick r:id="" action="ppaction://ole?verb=0"/>
          </p:cNvPr>
          <p:cNvGraphicFramePr>
            <a:graphicFrameLocks noChangeAspect="1"/>
          </p:cNvGraphicFramePr>
          <p:nvPr>
            <p:ph idx="1"/>
          </p:nvPr>
        </p:nvGraphicFramePr>
        <p:xfrm>
          <a:off x="995363" y="1271588"/>
          <a:ext cx="7011987" cy="5343525"/>
        </p:xfrm>
        <a:graphic>
          <a:graphicData uri="http://schemas.openxmlformats.org/presentationml/2006/ole">
            <p:oleObj spid="_x0000_s6146" name="Video Clip" r:id="rId4" imgW="5961905" imgH="4544059" progId="Package">
              <p:embed/>
            </p:oleObj>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
          <p:cNvSpPr>
            <a:spLocks noGrp="1" noChangeArrowheads="1"/>
          </p:cNvSpPr>
          <p:nvPr>
            <p:ph type="title" idx="4294967295"/>
          </p:nvPr>
        </p:nvSpPr>
        <p:spPr>
          <a:xfrm>
            <a:off x="152400" y="150813"/>
            <a:ext cx="8991600" cy="1143000"/>
          </a:xfrm>
        </p:spPr>
        <p:txBody>
          <a:bodyPr lIns="92160" tIns="46080" rIns="92160" bIns="46080"/>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mtClean="0"/>
              <a:t>Basics</a:t>
            </a:r>
          </a:p>
        </p:txBody>
      </p:sp>
      <p:sp>
        <p:nvSpPr>
          <p:cNvPr id="82947" name="Rectangle 2"/>
          <p:cNvSpPr>
            <a:spLocks noGrp="1" noChangeArrowheads="1"/>
          </p:cNvSpPr>
          <p:nvPr>
            <p:ph type="body" idx="1"/>
          </p:nvPr>
        </p:nvSpPr>
        <p:spPr>
          <a:xfrm>
            <a:off x="685800" y="2057400"/>
            <a:ext cx="7467600" cy="4286250"/>
          </a:xfrm>
        </p:spPr>
        <p:txBody>
          <a:bodyPr lIns="92160" tIns="46080" rIns="92160" bIns="46080"/>
          <a:lstStyle/>
          <a:p>
            <a:pPr>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sz="2800" smtClean="0"/>
              <a:t>Terminal: The variables and constants in the program (x, y and 3) which forms leaves of the tree.</a:t>
            </a:r>
          </a:p>
          <a:p>
            <a:pPr>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sz="2800" smtClean="0"/>
              <a:t>Funtion: The arithmetic operations (+, * and max) are internal nodes called functions.</a:t>
            </a:r>
          </a:p>
          <a:p>
            <a:pPr>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sz="2800" smtClean="0"/>
              <a:t>Primitive set : Functions and terminals together from primitive set. </a:t>
            </a:r>
          </a:p>
          <a:p>
            <a:pPr>
              <a:spcBef>
                <a:spcPts val="700"/>
              </a:spcBef>
              <a:buFont typeface="Times New Roman" pitchFamily="18" charse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de-DE" sz="2800" smtClean="0"/>
          </a:p>
          <a:p>
            <a:pPr>
              <a:spcBef>
                <a:spcPts val="700"/>
              </a:spcBef>
              <a:buFont typeface="Times New Roman" pitchFamily="18" charse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de-DE" sz="280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22238"/>
            <a:ext cx="7543800" cy="638175"/>
          </a:xfrm>
        </p:spPr>
        <p:txBody>
          <a:bodyPr/>
          <a:lstStyle/>
          <a:p>
            <a:pPr eaLnBrk="1" hangingPunct="1"/>
            <a:r>
              <a:rPr lang="en-US" sz="3500" smtClean="0"/>
              <a:t>GA Elements</a:t>
            </a:r>
          </a:p>
        </p:txBody>
      </p:sp>
      <p:pic>
        <p:nvPicPr>
          <p:cNvPr id="25603" name="Picture 4"/>
          <p:cNvPicPr>
            <a:picLocks noGrp="1" noChangeAspect="1" noChangeArrowheads="1"/>
          </p:cNvPicPr>
          <p:nvPr>
            <p:ph type="body" idx="1"/>
          </p:nvPr>
        </p:nvPicPr>
        <p:blipFill>
          <a:blip r:embed="rId2"/>
          <a:srcRect/>
          <a:stretch>
            <a:fillRect/>
          </a:stretch>
        </p:blipFill>
        <p:spPr>
          <a:xfrm>
            <a:off x="381000" y="1455738"/>
            <a:ext cx="7620000" cy="4640262"/>
          </a:xfr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
          <p:cNvSpPr>
            <a:spLocks noGrp="1" noChangeArrowheads="1"/>
          </p:cNvSpPr>
          <p:nvPr>
            <p:ph type="title" idx="4294967295"/>
          </p:nvPr>
        </p:nvSpPr>
        <p:spPr>
          <a:xfrm>
            <a:off x="152400" y="150813"/>
            <a:ext cx="8991600" cy="1143000"/>
          </a:xfrm>
        </p:spPr>
        <p:txBody>
          <a:bodyPr lIns="92160" tIns="46080" rIns="92160" bIns="46080"/>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mtClean="0"/>
              <a:t>Initialization of population</a:t>
            </a:r>
          </a:p>
        </p:txBody>
      </p:sp>
      <p:sp>
        <p:nvSpPr>
          <p:cNvPr id="83971" name="Rectangle 2"/>
          <p:cNvSpPr>
            <a:spLocks noGrp="1" noChangeArrowheads="1"/>
          </p:cNvSpPr>
          <p:nvPr>
            <p:ph type="body" idx="1"/>
          </p:nvPr>
        </p:nvSpPr>
        <p:spPr>
          <a:xfrm>
            <a:off x="685800" y="1676400"/>
            <a:ext cx="7467600" cy="3505200"/>
          </a:xfrm>
        </p:spPr>
        <p:txBody>
          <a:bodyPr lIns="92160" tIns="46080" rIns="92160" bIns="46080"/>
          <a:lstStyle/>
          <a:p>
            <a:pPr>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sz="2400" u="sng" smtClean="0">
                <a:latin typeface="Times New Roman" pitchFamily="18" charset="0"/>
                <a:cs typeface="Times New Roman" pitchFamily="18" charset="0"/>
              </a:rPr>
              <a:t>Full Method</a:t>
            </a:r>
            <a:r>
              <a:rPr lang="de-DE" sz="2400" smtClean="0">
                <a:latin typeface="Times New Roman" pitchFamily="18" charset="0"/>
                <a:cs typeface="Times New Roman" pitchFamily="18" charset="0"/>
              </a:rPr>
              <a:t>: Selecting internal nodes from function set untill maximum depth is reached. At the end, select node from terminal set. All leaves are at same level.</a:t>
            </a:r>
          </a:p>
          <a:p>
            <a:pPr>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sz="2400" u="sng" smtClean="0">
                <a:latin typeface="Times New Roman" pitchFamily="18" charset="0"/>
                <a:cs typeface="Times New Roman" pitchFamily="18" charset="0"/>
              </a:rPr>
              <a:t>Grow Method</a:t>
            </a:r>
            <a:r>
              <a:rPr lang="de-DE" sz="2400" smtClean="0">
                <a:latin typeface="Times New Roman" pitchFamily="18" charset="0"/>
                <a:cs typeface="Times New Roman" pitchFamily="18" charset="0"/>
              </a:rPr>
              <a:t>: Select nodes from the primitive set until maximum depth is reached. </a:t>
            </a:r>
          </a:p>
          <a:p>
            <a:pPr>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sz="2400" u="sng" smtClean="0">
                <a:latin typeface="Times New Roman" pitchFamily="18" charset="0"/>
                <a:cs typeface="Times New Roman" pitchFamily="18" charset="0"/>
              </a:rPr>
              <a:t>Ramped half-and-half</a:t>
            </a:r>
            <a:r>
              <a:rPr lang="de-DE" sz="2400" smtClean="0">
                <a:latin typeface="Times New Roman" pitchFamily="18" charset="0"/>
                <a:cs typeface="Times New Roman" pitchFamily="18" charset="0"/>
              </a:rPr>
              <a:t>: Half the initial population is constructed using full and half is constructed using grow. Depth limits of trees not fixed. </a:t>
            </a:r>
          </a:p>
          <a:p>
            <a:pPr>
              <a:spcBef>
                <a:spcPts val="700"/>
              </a:spcBef>
              <a:buFont typeface="Times New Roman" pitchFamily="18" charse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de-DE" sz="280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
          <p:cNvSpPr>
            <a:spLocks noGrp="1" noChangeArrowheads="1"/>
          </p:cNvSpPr>
          <p:nvPr>
            <p:ph type="title" idx="4294967295"/>
          </p:nvPr>
        </p:nvSpPr>
        <p:spPr>
          <a:xfrm>
            <a:off x="457200" y="304800"/>
            <a:ext cx="8229600" cy="1139825"/>
          </a:xfrm>
        </p:spPr>
        <p:txBody>
          <a:bodyPr/>
          <a:lstStyle/>
          <a:p>
            <a:r>
              <a:rPr lang="en-US" smtClean="0"/>
              <a:t>GROW</a:t>
            </a:r>
          </a:p>
        </p:txBody>
      </p:sp>
      <p:pic>
        <p:nvPicPr>
          <p:cNvPr id="84995" name="Picture 5" descr="growmethod"/>
          <p:cNvPicPr>
            <a:picLocks noGrp="1" noChangeAspect="1" noChangeArrowheads="1"/>
          </p:cNvPicPr>
          <p:nvPr>
            <p:ph/>
          </p:nvPr>
        </p:nvPicPr>
        <p:blipFill>
          <a:blip r:embed="rId2"/>
          <a:srcRect/>
          <a:stretch>
            <a:fillRect/>
          </a:stretch>
        </p:blipFill>
        <p:spPr>
          <a:xfrm>
            <a:off x="3810000" y="1371600"/>
            <a:ext cx="1676400" cy="4495800"/>
          </a:xfrm>
          <a:noFill/>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5"/>
          <p:cNvSpPr>
            <a:spLocks noGrp="1" noChangeArrowheads="1"/>
          </p:cNvSpPr>
          <p:nvPr>
            <p:ph type="title" idx="4294967295"/>
          </p:nvPr>
        </p:nvSpPr>
        <p:spPr/>
        <p:txBody>
          <a:bodyPr/>
          <a:lstStyle/>
          <a:p>
            <a:r>
              <a:rPr lang="en-US" smtClean="0"/>
              <a:t>FULL</a:t>
            </a:r>
          </a:p>
        </p:txBody>
      </p:sp>
      <p:pic>
        <p:nvPicPr>
          <p:cNvPr id="86019" name="Picture 5" descr="fullmethod"/>
          <p:cNvPicPr>
            <a:picLocks noGrp="1" noChangeAspect="1" noChangeArrowheads="1"/>
          </p:cNvPicPr>
          <p:nvPr>
            <p:ph/>
          </p:nvPr>
        </p:nvPicPr>
        <p:blipFill>
          <a:blip r:embed="rId2"/>
          <a:srcRect/>
          <a:stretch>
            <a:fillRect/>
          </a:stretch>
        </p:blipFill>
        <p:spPr>
          <a:xfrm>
            <a:off x="3733800" y="990600"/>
            <a:ext cx="1905000" cy="4648200"/>
          </a:xfr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
          <p:cNvSpPr>
            <a:spLocks noGrp="1" noChangeArrowheads="1"/>
          </p:cNvSpPr>
          <p:nvPr>
            <p:ph type="title" idx="4294967295"/>
          </p:nvPr>
        </p:nvSpPr>
        <p:spPr>
          <a:xfrm>
            <a:off x="152400" y="150813"/>
            <a:ext cx="8991600" cy="1143000"/>
          </a:xfrm>
        </p:spPr>
        <p:txBody>
          <a:bodyPr lIns="92160" tIns="46080" rIns="92160" bIns="46080"/>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mtClean="0"/>
              <a:t>Initialization of population(Contd.)</a:t>
            </a:r>
            <a:r>
              <a:rPr lang="ar-SA" smtClean="0">
                <a:cs typeface="Arial" pitchFamily="34" charset="0"/>
              </a:rPr>
              <a:t>‏</a:t>
            </a:r>
            <a:endParaRPr lang="de-DE" smtClean="0"/>
          </a:p>
        </p:txBody>
      </p:sp>
      <p:sp>
        <p:nvSpPr>
          <p:cNvPr id="87043" name="Rectangle 2"/>
          <p:cNvSpPr>
            <a:spLocks noGrp="1" noChangeArrowheads="1"/>
          </p:cNvSpPr>
          <p:nvPr>
            <p:ph type="body" idx="1"/>
          </p:nvPr>
        </p:nvSpPr>
        <p:spPr>
          <a:xfrm>
            <a:off x="685800" y="2057400"/>
            <a:ext cx="7467600" cy="4114800"/>
          </a:xfrm>
        </p:spPr>
        <p:txBody>
          <a:bodyPr lIns="92160" tIns="46080" rIns="92160" bIns="46080"/>
          <a:lstStyle/>
          <a:p>
            <a:pPr>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sz="2800" smtClean="0"/>
              <a:t>Initialization need not be entirely random.</a:t>
            </a:r>
          </a:p>
          <a:p>
            <a:pPr>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sz="2800" smtClean="0"/>
              <a:t>If properties of the desired solution is known, produce trees accordingly. This creates intial bias in population for faster convergence.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sz="3000" b="0" smtClean="0">
                <a:cs typeface="Times New Roman" pitchFamily="18" charset="0"/>
              </a:rPr>
              <a:t>CREATING RANDOM PROGRAMS</a:t>
            </a:r>
            <a:r>
              <a:rPr lang="en-US" smtClean="0"/>
              <a:t> </a:t>
            </a:r>
          </a:p>
        </p:txBody>
      </p:sp>
      <p:sp>
        <p:nvSpPr>
          <p:cNvPr id="88067" name="Rectangle 3"/>
          <p:cNvSpPr>
            <a:spLocks noGrp="1" noChangeArrowheads="1"/>
          </p:cNvSpPr>
          <p:nvPr>
            <p:ph type="body" idx="1"/>
          </p:nvPr>
        </p:nvSpPr>
        <p:spPr>
          <a:xfrm>
            <a:off x="685800" y="1981200"/>
            <a:ext cx="7772400" cy="4343400"/>
          </a:xfrm>
        </p:spPr>
        <p:txBody>
          <a:bodyPr/>
          <a:lstStyle/>
          <a:p>
            <a:pPr eaLnBrk="1" hangingPunct="1"/>
            <a:r>
              <a:rPr lang="en-US" b="1" smtClean="0">
                <a:cs typeface="Times New Roman" pitchFamily="18" charset="0"/>
              </a:rPr>
              <a:t>Available functions                                                </a:t>
            </a:r>
            <a:r>
              <a:rPr lang="en-US" b="1" smtClean="0">
                <a:latin typeface="New Century Schlbk" charset="0"/>
                <a:cs typeface="Times New Roman" pitchFamily="18" charset="0"/>
              </a:rPr>
              <a:t>F</a:t>
            </a:r>
            <a:r>
              <a:rPr lang="en-US" b="1" smtClean="0">
                <a:cs typeface="Times New Roman" pitchFamily="18" charset="0"/>
              </a:rPr>
              <a:t> = {</a:t>
            </a:r>
            <a:r>
              <a:rPr lang="en-US" b="1" smtClean="0">
                <a:latin typeface="Courier New" pitchFamily="49" charset="0"/>
                <a:cs typeface="Times New Roman" pitchFamily="18" charset="0"/>
              </a:rPr>
              <a:t>+, -, *, %, IFLTE</a:t>
            </a:r>
            <a:r>
              <a:rPr lang="en-US" b="1" smtClean="0">
                <a:cs typeface="Times New Roman" pitchFamily="18" charset="0"/>
              </a:rPr>
              <a:t>}</a:t>
            </a:r>
            <a:endParaRPr lang="en-US" smtClean="0"/>
          </a:p>
          <a:p>
            <a:pPr eaLnBrk="1" hangingPunct="1"/>
            <a:r>
              <a:rPr lang="en-US" b="1" smtClean="0">
                <a:cs typeface="Times New Roman" pitchFamily="18" charset="0"/>
              </a:rPr>
              <a:t>Available terminals                                                  </a:t>
            </a:r>
            <a:r>
              <a:rPr lang="en-US" b="1" smtClean="0">
                <a:latin typeface="New Century Schlbk" charset="0"/>
                <a:cs typeface="Times New Roman" pitchFamily="18" charset="0"/>
              </a:rPr>
              <a:t>T</a:t>
            </a:r>
            <a:r>
              <a:rPr lang="en-US" b="1" smtClean="0">
                <a:cs typeface="Times New Roman" pitchFamily="18" charset="0"/>
              </a:rPr>
              <a:t> = {</a:t>
            </a:r>
            <a:r>
              <a:rPr lang="en-US" b="1" smtClean="0">
                <a:latin typeface="Courier New" pitchFamily="49" charset="0"/>
                <a:cs typeface="Times New Roman" pitchFamily="18" charset="0"/>
              </a:rPr>
              <a:t>X, Y, Random-Constants</a:t>
            </a:r>
            <a:r>
              <a:rPr lang="en-US" b="1" smtClean="0">
                <a:cs typeface="Times New Roman" pitchFamily="18" charset="0"/>
              </a:rPr>
              <a:t>}</a:t>
            </a:r>
            <a:endParaRPr lang="en-US" smtClean="0"/>
          </a:p>
          <a:p>
            <a:pPr eaLnBrk="1" hangingPunct="1"/>
            <a:r>
              <a:rPr lang="en-US" b="1" smtClean="0">
                <a:cs typeface="Times New Roman" pitchFamily="18" charset="0"/>
              </a:rPr>
              <a:t>The random programs are</a:t>
            </a:r>
            <a:r>
              <a:rPr lang="en-US" smtClean="0"/>
              <a:t>:</a:t>
            </a:r>
          </a:p>
          <a:p>
            <a:pPr lvl="1" eaLnBrk="1" hangingPunct="1"/>
            <a:r>
              <a:rPr lang="en-US" b="1" smtClean="0">
                <a:cs typeface="Times New Roman" pitchFamily="18" charset="0"/>
              </a:rPr>
              <a:t>Of different sizes and shapes</a:t>
            </a:r>
            <a:r>
              <a:rPr lang="en-US" smtClean="0"/>
              <a:t> </a:t>
            </a:r>
          </a:p>
          <a:p>
            <a:pPr lvl="1" eaLnBrk="1" hangingPunct="1"/>
            <a:r>
              <a:rPr lang="en-US" b="1" smtClean="0">
                <a:cs typeface="Times New Roman" pitchFamily="18" charset="0"/>
              </a:rPr>
              <a:t>Syntactically valid</a:t>
            </a:r>
            <a:endParaRPr lang="en-US" smtClean="0"/>
          </a:p>
          <a:p>
            <a:pPr lvl="1" eaLnBrk="1" hangingPunct="1"/>
            <a:r>
              <a:rPr lang="en-US" b="1" smtClean="0">
                <a:cs typeface="Times New Roman" pitchFamily="18" charset="0"/>
              </a:rPr>
              <a:t>Executable</a:t>
            </a:r>
            <a:r>
              <a:rPr lang="en-US" smtClean="0"/>
              <a:t>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b="0" smtClean="0"/>
              <a:t>GP GENETIC OPERATIONS</a:t>
            </a:r>
          </a:p>
        </p:txBody>
      </p:sp>
      <p:sp>
        <p:nvSpPr>
          <p:cNvPr id="89091" name="Rectangle 3"/>
          <p:cNvSpPr>
            <a:spLocks noGrp="1" noChangeArrowheads="1"/>
          </p:cNvSpPr>
          <p:nvPr>
            <p:ph type="body" idx="1"/>
          </p:nvPr>
        </p:nvSpPr>
        <p:spPr>
          <a:xfrm>
            <a:off x="457200" y="1719263"/>
            <a:ext cx="8229600" cy="3349625"/>
          </a:xfrm>
        </p:spPr>
        <p:txBody>
          <a:bodyPr/>
          <a:lstStyle/>
          <a:p>
            <a:pPr eaLnBrk="1" hangingPunct="1">
              <a:buFont typeface="Wingdings" pitchFamily="2" charset="2"/>
              <a:buNone/>
            </a:pPr>
            <a:endParaRPr lang="en-US" smtClean="0"/>
          </a:p>
          <a:p>
            <a:pPr eaLnBrk="1" hangingPunct="1"/>
            <a:r>
              <a:rPr lang="en-US" b="1" smtClean="0">
                <a:cs typeface="Times New Roman" pitchFamily="18" charset="0"/>
              </a:rPr>
              <a:t>Reproduction</a:t>
            </a:r>
          </a:p>
          <a:p>
            <a:pPr eaLnBrk="1" hangingPunct="1"/>
            <a:r>
              <a:rPr lang="en-US" b="1" smtClean="0">
                <a:cs typeface="Times New Roman" pitchFamily="18" charset="0"/>
              </a:rPr>
              <a:t>Mutation</a:t>
            </a:r>
          </a:p>
          <a:p>
            <a:pPr eaLnBrk="1" hangingPunct="1"/>
            <a:r>
              <a:rPr lang="en-US" b="1" smtClean="0">
                <a:cs typeface="Times New Roman" pitchFamily="18" charset="0"/>
              </a:rPr>
              <a:t>Crossover (sexual recombination)</a:t>
            </a:r>
          </a:p>
          <a:p>
            <a:pPr eaLnBrk="1" hangingPunct="1"/>
            <a:r>
              <a:rPr lang="en-US" b="1" smtClean="0">
                <a:cs typeface="Times New Roman" pitchFamily="18" charset="0"/>
              </a:rPr>
              <a:t>Architecture-altering operations</a:t>
            </a:r>
          </a:p>
          <a:p>
            <a:pPr eaLnBrk="1" hangingPunct="1"/>
            <a:endParaRPr lang="en-US"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sz="3000" b="0" smtClean="0">
                <a:cs typeface="Times New Roman" pitchFamily="18" charset="0"/>
              </a:rPr>
              <a:t>REPRODUCTION OPERATION</a:t>
            </a:r>
            <a:r>
              <a:rPr lang="en-US" smtClean="0"/>
              <a:t> </a:t>
            </a:r>
          </a:p>
        </p:txBody>
      </p:sp>
      <p:sp>
        <p:nvSpPr>
          <p:cNvPr id="90115" name="Rectangle 3"/>
          <p:cNvSpPr>
            <a:spLocks noGrp="1" noChangeArrowheads="1"/>
          </p:cNvSpPr>
          <p:nvPr>
            <p:ph type="body" idx="1"/>
          </p:nvPr>
        </p:nvSpPr>
        <p:spPr>
          <a:xfrm>
            <a:off x="533400" y="2133600"/>
            <a:ext cx="7772400" cy="2514600"/>
          </a:xfrm>
        </p:spPr>
        <p:txBody>
          <a:bodyPr/>
          <a:lstStyle/>
          <a:p>
            <a:pPr eaLnBrk="1" hangingPunct="1"/>
            <a:r>
              <a:rPr lang="en-US" b="1" smtClean="0">
                <a:cs typeface="Times New Roman" pitchFamily="18" charset="0"/>
              </a:rPr>
              <a:t>Select parent probabilistically based on fitness</a:t>
            </a:r>
            <a:r>
              <a:rPr lang="en-US" smtClean="0"/>
              <a:t> </a:t>
            </a:r>
          </a:p>
          <a:p>
            <a:pPr eaLnBrk="1" hangingPunct="1"/>
            <a:r>
              <a:rPr lang="en-US" b="1" smtClean="0">
                <a:cs typeface="Times New Roman" pitchFamily="18" charset="0"/>
              </a:rPr>
              <a:t>Copy it (unchanged) into the next generation of the population</a:t>
            </a:r>
            <a:r>
              <a:rPr lang="en-US" smtClean="0"/>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
          <p:cNvSpPr>
            <a:spLocks noGrp="1" noChangeArrowheads="1"/>
          </p:cNvSpPr>
          <p:nvPr>
            <p:ph type="title" idx="4294967295"/>
          </p:nvPr>
        </p:nvSpPr>
        <p:spPr>
          <a:xfrm>
            <a:off x="152400" y="150813"/>
            <a:ext cx="8991600" cy="1143000"/>
          </a:xfrm>
        </p:spPr>
        <p:txBody>
          <a:bodyPr lIns="92160" tIns="46080" rIns="92160" bIns="46080"/>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mtClean="0"/>
              <a:t>Selection Strategies</a:t>
            </a:r>
          </a:p>
        </p:txBody>
      </p:sp>
      <p:sp>
        <p:nvSpPr>
          <p:cNvPr id="91139" name="Rectangle 2"/>
          <p:cNvSpPr>
            <a:spLocks noGrp="1" noChangeArrowheads="1"/>
          </p:cNvSpPr>
          <p:nvPr>
            <p:ph type="body" idx="1"/>
          </p:nvPr>
        </p:nvSpPr>
        <p:spPr>
          <a:xfrm>
            <a:off x="381000" y="1371600"/>
            <a:ext cx="7772400" cy="5181600"/>
          </a:xfrm>
        </p:spPr>
        <p:txBody>
          <a:bodyPr lIns="92160" tIns="46080" rIns="92160" bIns="46080"/>
          <a:lstStyle/>
          <a:p>
            <a:pPr>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sz="2800" u="sng" smtClean="0"/>
              <a:t>Tournament Selection</a:t>
            </a:r>
            <a:r>
              <a:rPr lang="de-DE" sz="2800" smtClean="0"/>
              <a:t>: Best individual from a set of randomly selected individuals is chosen to be parent.</a:t>
            </a:r>
          </a:p>
          <a:p>
            <a:pPr>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sz="2800" i="1" smtClean="0"/>
              <a:t>Advantage</a:t>
            </a:r>
            <a:r>
              <a:rPr lang="de-DE" sz="2800" smtClean="0"/>
              <a:t>: It rescales fitness among the population. A best program doesn't populate the next generation with its children reducing diversity.</a:t>
            </a:r>
          </a:p>
          <a:p>
            <a:pPr>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sz="2800" i="1" smtClean="0"/>
              <a:t>Disadvantage</a:t>
            </a:r>
            <a:r>
              <a:rPr lang="de-DE" sz="2800" smtClean="0"/>
              <a:t>: A small difference in fitness gets amplified in next generation. Even though it is just marginally better than its competitior.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Grp="1" noChangeArrowheads="1"/>
          </p:cNvSpPr>
          <p:nvPr>
            <p:ph type="title" idx="4294967295"/>
          </p:nvPr>
        </p:nvSpPr>
        <p:spPr>
          <a:xfrm>
            <a:off x="152400" y="150813"/>
            <a:ext cx="8991600" cy="1143000"/>
          </a:xfrm>
        </p:spPr>
        <p:txBody>
          <a:bodyPr lIns="92160" tIns="46080" rIns="92160" bIns="46080"/>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mtClean="0"/>
              <a:t>Selection Strategies(Contd.)</a:t>
            </a:r>
            <a:r>
              <a:rPr lang="ar-SA" smtClean="0">
                <a:cs typeface="Arial" pitchFamily="34" charset="0"/>
              </a:rPr>
              <a:t>‏</a:t>
            </a:r>
            <a:endParaRPr lang="de-DE" smtClean="0"/>
          </a:p>
        </p:txBody>
      </p:sp>
      <p:sp>
        <p:nvSpPr>
          <p:cNvPr id="7172" name="Rectangle 2"/>
          <p:cNvSpPr>
            <a:spLocks noGrp="1" noChangeArrowheads="1"/>
          </p:cNvSpPr>
          <p:nvPr>
            <p:ph type="body" idx="1"/>
          </p:nvPr>
        </p:nvSpPr>
        <p:spPr>
          <a:xfrm>
            <a:off x="685800" y="2057400"/>
            <a:ext cx="3275013" cy="4114800"/>
          </a:xfrm>
        </p:spPr>
        <p:txBody>
          <a:bodyPr lIns="92160" tIns="46080" rIns="92160" bIns="46080"/>
          <a:lstStyle/>
          <a:p>
            <a:pPr>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sz="2800" i="1" u="sng" smtClean="0"/>
              <a:t>Fitness-Proportionate Selection</a:t>
            </a:r>
            <a:r>
              <a:rPr lang="de-DE" sz="2800" smtClean="0"/>
              <a:t>: Select individuals based on their fitness values.</a:t>
            </a:r>
          </a:p>
          <a:p>
            <a:pPr>
              <a:spcBef>
                <a:spcPts val="700"/>
              </a:spcBef>
              <a:buFont typeface="Times New Roman" pitchFamily="18" charse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de-DE" sz="2800" smtClean="0"/>
          </a:p>
        </p:txBody>
      </p:sp>
      <p:grpSp>
        <p:nvGrpSpPr>
          <p:cNvPr id="7173" name="Group 3"/>
          <p:cNvGrpSpPr>
            <a:grpSpLocks/>
          </p:cNvGrpSpPr>
          <p:nvPr/>
        </p:nvGrpSpPr>
        <p:grpSpPr bwMode="auto">
          <a:xfrm>
            <a:off x="3060700" y="1800225"/>
            <a:ext cx="7197725" cy="4960938"/>
            <a:chOff x="1928" y="1134"/>
            <a:chExt cx="4534" cy="3125"/>
          </a:xfrm>
        </p:grpSpPr>
        <p:graphicFrame>
          <p:nvGraphicFramePr>
            <p:cNvPr id="7170" name="Object 4"/>
            <p:cNvGraphicFramePr>
              <a:graphicFrameLocks noChangeAspect="1"/>
            </p:cNvGraphicFramePr>
            <p:nvPr/>
          </p:nvGraphicFramePr>
          <p:xfrm>
            <a:off x="1928" y="1134"/>
            <a:ext cx="4535" cy="3126"/>
          </p:xfrm>
          <a:graphic>
            <a:graphicData uri="http://schemas.openxmlformats.org/presentationml/2006/ole">
              <p:oleObj spid="_x0000_s7170" r:id="rId4" imgW="7344000" imgH="3645000" progId="MSGraph.Chart.8">
                <p:embed/>
              </p:oleObj>
            </a:graphicData>
          </a:graphic>
        </p:graphicFrame>
        <p:sp>
          <p:nvSpPr>
            <p:cNvPr id="7174" name="Text Box 5"/>
            <p:cNvSpPr txBox="1">
              <a:spLocks noChangeArrowheads="1"/>
            </p:cNvSpPr>
            <p:nvPr/>
          </p:nvSpPr>
          <p:spPr bwMode="auto">
            <a:xfrm>
              <a:off x="1928" y="1134"/>
              <a:ext cx="4535" cy="3126"/>
            </a:xfrm>
            <a:prstGeom prst="rect">
              <a:avLst/>
            </a:prstGeom>
            <a:noFill/>
            <a:ln w="9525">
              <a:noFill/>
              <a:round/>
              <a:headEnd/>
              <a:tailEnd/>
            </a:ln>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
          <p:cNvSpPr>
            <a:spLocks noGrp="1" noChangeArrowheads="1"/>
          </p:cNvSpPr>
          <p:nvPr>
            <p:ph type="title" idx="4294967295"/>
          </p:nvPr>
        </p:nvSpPr>
        <p:spPr>
          <a:xfrm>
            <a:off x="152400" y="150813"/>
            <a:ext cx="8991600" cy="1143000"/>
          </a:xfrm>
        </p:spPr>
        <p:txBody>
          <a:bodyPr lIns="92160" tIns="46080" rIns="92160" bIns="46080"/>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mtClean="0"/>
              <a:t>Breeding Next Generation</a:t>
            </a:r>
          </a:p>
        </p:txBody>
      </p:sp>
      <p:sp>
        <p:nvSpPr>
          <p:cNvPr id="92163" name="Rectangle 2"/>
          <p:cNvSpPr>
            <a:spLocks noGrp="1" noChangeArrowheads="1"/>
          </p:cNvSpPr>
          <p:nvPr>
            <p:ph type="body" idx="1"/>
          </p:nvPr>
        </p:nvSpPr>
        <p:spPr>
          <a:xfrm>
            <a:off x="228600" y="1447800"/>
            <a:ext cx="8229600" cy="5181600"/>
          </a:xfrm>
        </p:spPr>
        <p:txBody>
          <a:bodyPr lIns="92160" tIns="46080" rIns="92160" bIns="46080"/>
          <a:lstStyle/>
          <a:p>
            <a:pPr>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sz="2800" smtClean="0"/>
              <a:t>Crossover, mutation and reproduction are main operators applied on parents to generate offsprings.</a:t>
            </a:r>
          </a:p>
          <a:p>
            <a:pPr>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sz="2800" i="1" u="sng" smtClean="0"/>
              <a:t>Subtree Crossover</a:t>
            </a:r>
            <a:r>
              <a:rPr lang="de-DE" sz="2800" smtClean="0"/>
              <a:t>: Create the offspring by replacing the subtree rooted at the crossover point in a </a:t>
            </a:r>
            <a:r>
              <a:rPr lang="de-DE" sz="2800" i="1" smtClean="0"/>
              <a:t>copy</a:t>
            </a:r>
            <a:r>
              <a:rPr lang="de-DE" sz="2800" smtClean="0"/>
              <a:t> of the first parent with a </a:t>
            </a:r>
            <a:r>
              <a:rPr lang="de-DE" sz="2800" i="1" smtClean="0"/>
              <a:t>copy</a:t>
            </a:r>
            <a:r>
              <a:rPr lang="de-DE" sz="2800" smtClean="0"/>
              <a:t> of the subtree rooted at the crossover point in the second parent. </a:t>
            </a:r>
          </a:p>
          <a:p>
            <a:pPr>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sz="2800" i="1" u="sng" smtClean="0"/>
              <a:t>Reproduction</a:t>
            </a:r>
            <a:r>
              <a:rPr lang="de-DE" sz="2800" smtClean="0"/>
              <a:t>: Simply copy an elite individual to next generation. Ensures passing of good genes.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2400"/>
            <a:ext cx="8229600" cy="533400"/>
          </a:xfrm>
        </p:spPr>
        <p:txBody>
          <a:bodyPr/>
          <a:lstStyle/>
          <a:p>
            <a:pPr eaLnBrk="1" hangingPunct="1"/>
            <a:r>
              <a:rPr lang="en-US" sz="3500" smtClean="0"/>
              <a:t>Search Space</a:t>
            </a:r>
          </a:p>
        </p:txBody>
      </p:sp>
      <p:sp>
        <p:nvSpPr>
          <p:cNvPr id="26627" name="Rectangle 3"/>
          <p:cNvSpPr>
            <a:spLocks noGrp="1" noChangeArrowheads="1"/>
          </p:cNvSpPr>
          <p:nvPr>
            <p:ph type="body" idx="1"/>
          </p:nvPr>
        </p:nvSpPr>
        <p:spPr>
          <a:xfrm>
            <a:off x="0" y="1524000"/>
            <a:ext cx="9144000" cy="5334000"/>
          </a:xfrm>
        </p:spPr>
        <p:txBody>
          <a:bodyPr/>
          <a:lstStyle/>
          <a:p>
            <a:pPr eaLnBrk="1" hangingPunct="1">
              <a:lnSpc>
                <a:spcPct val="80000"/>
              </a:lnSpc>
            </a:pPr>
            <a:r>
              <a:rPr lang="en-US" sz="1700" smtClean="0">
                <a:latin typeface="Times New Roman" pitchFamily="18" charset="0"/>
              </a:rPr>
              <a:t>If we are solving some problem, we are usually </a:t>
            </a:r>
            <a:r>
              <a:rPr lang="en-US" sz="1700" b="1" smtClean="0">
                <a:latin typeface="Times New Roman" pitchFamily="18" charset="0"/>
              </a:rPr>
              <a:t>looking for some solution, which will be the best among others. The space of all feasible solutions (it means objects among those the desired solution is) is called search space</a:t>
            </a:r>
            <a:r>
              <a:rPr lang="en-US" sz="1700" smtClean="0">
                <a:latin typeface="Times New Roman" pitchFamily="18" charset="0"/>
              </a:rPr>
              <a:t> (also state space). Each point in the search space represent one feasible solution. Each feasible solution can be "marked" by its value or fitness for the problem. </a:t>
            </a:r>
          </a:p>
          <a:p>
            <a:pPr eaLnBrk="1" hangingPunct="1">
              <a:lnSpc>
                <a:spcPct val="80000"/>
              </a:lnSpc>
              <a:buFont typeface="Wingdings" pitchFamily="2" charset="2"/>
              <a:buNone/>
            </a:pPr>
            <a:endParaRPr lang="en-US" sz="1700" smtClean="0">
              <a:latin typeface="Times New Roman" pitchFamily="18" charset="0"/>
            </a:endParaRPr>
          </a:p>
          <a:p>
            <a:pPr eaLnBrk="1" hangingPunct="1">
              <a:lnSpc>
                <a:spcPct val="80000"/>
              </a:lnSpc>
            </a:pPr>
            <a:r>
              <a:rPr lang="en-US" sz="1700" b="1" i="1" smtClean="0">
                <a:solidFill>
                  <a:schemeClr val="accent2"/>
                </a:solidFill>
                <a:latin typeface="Times New Roman" pitchFamily="18" charset="0"/>
              </a:rPr>
              <a:t>Initialization</a:t>
            </a:r>
          </a:p>
          <a:p>
            <a:pPr eaLnBrk="1" hangingPunct="1">
              <a:lnSpc>
                <a:spcPct val="80000"/>
              </a:lnSpc>
              <a:buFont typeface="Wingdings" pitchFamily="2" charset="2"/>
              <a:buNone/>
            </a:pPr>
            <a:r>
              <a:rPr lang="en-US" sz="1700" b="1" smtClean="0">
                <a:solidFill>
                  <a:schemeClr val="accent2"/>
                </a:solidFill>
                <a:latin typeface="Times New Roman" pitchFamily="18" charset="0"/>
              </a:rPr>
              <a:t>	</a:t>
            </a:r>
            <a:r>
              <a:rPr lang="en-US" sz="1700" b="1" smtClean="0">
                <a:latin typeface="Times New Roman" pitchFamily="18" charset="0"/>
              </a:rPr>
              <a:t>Initially many individual solutions are randomly generated to form an initial population, covering the entire range of possible solutions (the search space)</a:t>
            </a:r>
          </a:p>
          <a:p>
            <a:pPr eaLnBrk="1" hangingPunct="1">
              <a:lnSpc>
                <a:spcPct val="80000"/>
              </a:lnSpc>
              <a:buFont typeface="Wingdings" pitchFamily="2" charset="2"/>
              <a:buNone/>
            </a:pPr>
            <a:r>
              <a:rPr lang="en-US" sz="1700" b="1" smtClean="0">
                <a:latin typeface="Times New Roman" pitchFamily="18" charset="0"/>
              </a:rPr>
              <a:t>	Each point in the search space represents one possible solution marked by its value( fitness)</a:t>
            </a:r>
          </a:p>
          <a:p>
            <a:pPr eaLnBrk="1" hangingPunct="1">
              <a:lnSpc>
                <a:spcPct val="80000"/>
              </a:lnSpc>
              <a:buFont typeface="Wingdings" pitchFamily="2" charset="2"/>
              <a:buNone/>
            </a:pPr>
            <a:endParaRPr lang="en-US" sz="1700" b="1" smtClean="0">
              <a:latin typeface="Times New Roman" pitchFamily="18" charset="0"/>
            </a:endParaRPr>
          </a:p>
          <a:p>
            <a:pPr eaLnBrk="1" hangingPunct="1">
              <a:lnSpc>
                <a:spcPct val="80000"/>
              </a:lnSpc>
              <a:buFont typeface="Wingdings" pitchFamily="2" charset="2"/>
              <a:buChar char="q"/>
            </a:pPr>
            <a:r>
              <a:rPr lang="en-US" sz="1700" b="1" i="1" smtClean="0">
                <a:solidFill>
                  <a:schemeClr val="accent2"/>
                </a:solidFill>
                <a:latin typeface="Times New Roman" pitchFamily="18" charset="0"/>
              </a:rPr>
              <a:t>Selection</a:t>
            </a:r>
          </a:p>
          <a:p>
            <a:pPr algn="just" eaLnBrk="1" hangingPunct="1">
              <a:lnSpc>
                <a:spcPct val="80000"/>
              </a:lnSpc>
              <a:buFont typeface="Wingdings" pitchFamily="2" charset="2"/>
              <a:buNone/>
            </a:pPr>
            <a:r>
              <a:rPr lang="en-US" sz="1700" b="1" smtClean="0">
                <a:solidFill>
                  <a:schemeClr val="accent2"/>
                </a:solidFill>
                <a:latin typeface="Times New Roman" pitchFamily="18" charset="0"/>
              </a:rPr>
              <a:t>	</a:t>
            </a:r>
            <a:r>
              <a:rPr lang="en-US" sz="1700" b="1" smtClean="0">
                <a:latin typeface="Times New Roman" pitchFamily="18" charset="0"/>
              </a:rPr>
              <a:t>A proportion of the existing population is selected to bread a new bread of generation.</a:t>
            </a:r>
          </a:p>
          <a:p>
            <a:pPr algn="just" eaLnBrk="1" hangingPunct="1">
              <a:lnSpc>
                <a:spcPct val="80000"/>
              </a:lnSpc>
              <a:buFont typeface="Wingdings" pitchFamily="2" charset="2"/>
              <a:buNone/>
            </a:pPr>
            <a:endParaRPr lang="en-US" sz="1700" b="1" smtClean="0">
              <a:latin typeface="Times New Roman" pitchFamily="18" charset="0"/>
            </a:endParaRPr>
          </a:p>
          <a:p>
            <a:pPr eaLnBrk="1" hangingPunct="1">
              <a:lnSpc>
                <a:spcPct val="80000"/>
              </a:lnSpc>
              <a:buFont typeface="Wingdings" pitchFamily="2" charset="2"/>
              <a:buChar char="q"/>
            </a:pPr>
            <a:r>
              <a:rPr lang="en-US" sz="1700" b="1" i="1" smtClean="0">
                <a:solidFill>
                  <a:schemeClr val="accent2"/>
                </a:solidFill>
                <a:latin typeface="Times New Roman" pitchFamily="18" charset="0"/>
              </a:rPr>
              <a:t>Reproduction</a:t>
            </a:r>
          </a:p>
          <a:p>
            <a:pPr algn="ctr" eaLnBrk="1" hangingPunct="1">
              <a:lnSpc>
                <a:spcPct val="80000"/>
              </a:lnSpc>
              <a:buFont typeface="Wingdings" pitchFamily="2" charset="2"/>
              <a:buNone/>
            </a:pPr>
            <a:r>
              <a:rPr lang="en-US" sz="1700" b="1" smtClean="0">
                <a:solidFill>
                  <a:schemeClr val="accent2"/>
                </a:solidFill>
                <a:latin typeface="Times New Roman" pitchFamily="18" charset="0"/>
              </a:rPr>
              <a:t>      </a:t>
            </a:r>
            <a:r>
              <a:rPr lang="en-US" sz="1700" b="1" smtClean="0">
                <a:latin typeface="Times New Roman" pitchFamily="18" charset="0"/>
              </a:rPr>
              <a:t>Generate a second generation population of solutions from those selected through genetic operators: crossover and mutation.</a:t>
            </a:r>
          </a:p>
          <a:p>
            <a:pPr eaLnBrk="1" hangingPunct="1">
              <a:lnSpc>
                <a:spcPct val="80000"/>
              </a:lnSpc>
              <a:buFont typeface="Wingdings" pitchFamily="2" charset="2"/>
              <a:buChar char="q"/>
            </a:pPr>
            <a:r>
              <a:rPr lang="en-US" sz="1700" b="1" i="1" smtClean="0">
                <a:solidFill>
                  <a:schemeClr val="accent2"/>
                </a:solidFill>
                <a:latin typeface="Times New Roman" pitchFamily="18" charset="0"/>
              </a:rPr>
              <a:t>Termination</a:t>
            </a:r>
          </a:p>
          <a:p>
            <a:pPr eaLnBrk="1" hangingPunct="1">
              <a:lnSpc>
                <a:spcPct val="80000"/>
              </a:lnSpc>
              <a:buFont typeface="Wingdings" pitchFamily="2" charset="2"/>
              <a:buNone/>
            </a:pPr>
            <a:r>
              <a:rPr lang="en-US" sz="1700" b="1" smtClean="0">
                <a:solidFill>
                  <a:schemeClr val="accent2"/>
                </a:solidFill>
                <a:latin typeface="Times New Roman" pitchFamily="18" charset="0"/>
              </a:rPr>
              <a:t>	</a:t>
            </a:r>
            <a:r>
              <a:rPr lang="en-US" sz="1700" b="1" smtClean="0">
                <a:latin typeface="Times New Roman" pitchFamily="18" charset="0"/>
              </a:rPr>
              <a:t>A solution is found that satisfies minimum criteria</a:t>
            </a:r>
          </a:p>
          <a:p>
            <a:pPr algn="just" eaLnBrk="1" hangingPunct="1">
              <a:lnSpc>
                <a:spcPct val="80000"/>
              </a:lnSpc>
              <a:buFont typeface="Wingdings" pitchFamily="2" charset="2"/>
              <a:buNone/>
            </a:pPr>
            <a:r>
              <a:rPr lang="en-US" sz="1700" b="1" smtClean="0">
                <a:latin typeface="Times New Roman" pitchFamily="18" charset="0"/>
              </a:rPr>
              <a:t>    	Fixed number of generations found</a:t>
            </a:r>
          </a:p>
          <a:p>
            <a:pPr algn="just" eaLnBrk="1" hangingPunct="1">
              <a:lnSpc>
                <a:spcPct val="80000"/>
              </a:lnSpc>
              <a:buFont typeface="Wingdings" pitchFamily="2" charset="2"/>
              <a:buNone/>
            </a:pPr>
            <a:r>
              <a:rPr lang="en-US" sz="1700" b="1" smtClean="0">
                <a:latin typeface="Times New Roman" pitchFamily="18" charset="0"/>
              </a:rPr>
              <a:t>    	Allocated budget (computation, time/money) reached</a:t>
            </a:r>
          </a:p>
          <a:p>
            <a:pPr algn="just" eaLnBrk="1" hangingPunct="1">
              <a:lnSpc>
                <a:spcPct val="80000"/>
              </a:lnSpc>
              <a:buFont typeface="Wingdings" pitchFamily="2" charset="2"/>
              <a:buNone/>
            </a:pPr>
            <a:r>
              <a:rPr lang="en-US" sz="1700" b="1" smtClean="0">
                <a:latin typeface="Times New Roman" pitchFamily="18" charset="0"/>
              </a:rPr>
              <a:t>    	The highest ranking solution’s fitness is reaching or has reached</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122238"/>
            <a:ext cx="7543800" cy="1036637"/>
          </a:xfrm>
        </p:spPr>
        <p:txBody>
          <a:bodyPr/>
          <a:lstStyle/>
          <a:p>
            <a:pPr eaLnBrk="1" hangingPunct="1"/>
            <a:r>
              <a:rPr lang="en-US" sz="3000" b="0" smtClean="0">
                <a:cs typeface="Times New Roman" pitchFamily="18" charset="0"/>
              </a:rPr>
              <a:t>CROSSOVER OPERATION</a:t>
            </a:r>
            <a:r>
              <a:rPr lang="en-US" sz="3000" smtClean="0"/>
              <a:t> </a:t>
            </a:r>
          </a:p>
        </p:txBody>
      </p:sp>
      <p:sp>
        <p:nvSpPr>
          <p:cNvPr id="93187" name="Rectangle 3"/>
          <p:cNvSpPr>
            <a:spLocks noGrp="1" noChangeArrowheads="1"/>
          </p:cNvSpPr>
          <p:nvPr>
            <p:ph type="body" idx="1"/>
          </p:nvPr>
        </p:nvSpPr>
        <p:spPr/>
        <p:txBody>
          <a:bodyPr/>
          <a:lstStyle/>
          <a:p>
            <a:pPr eaLnBrk="1" hangingPunct="1"/>
            <a:r>
              <a:rPr lang="en-US" sz="2100" b="1" smtClean="0">
                <a:cs typeface="Times New Roman" pitchFamily="18" charset="0"/>
              </a:rPr>
              <a:t>Select 2 parents probabilistically based on fitness</a:t>
            </a:r>
            <a:endParaRPr lang="en-US" sz="2100" smtClean="0"/>
          </a:p>
          <a:p>
            <a:pPr eaLnBrk="1" hangingPunct="1"/>
            <a:r>
              <a:rPr lang="en-US" sz="2100" b="1" smtClean="0">
                <a:cs typeface="Times New Roman" pitchFamily="18" charset="0"/>
              </a:rPr>
              <a:t>Randomly pick a number from 1 to </a:t>
            </a:r>
            <a:r>
              <a:rPr lang="en-US" sz="2100" b="1" smtClean="0">
                <a:latin typeface="Courier New" pitchFamily="49" charset="0"/>
                <a:cs typeface="Times New Roman" pitchFamily="18" charset="0"/>
              </a:rPr>
              <a:t>NUMBER-OF-POINTS</a:t>
            </a:r>
            <a:r>
              <a:rPr lang="en-US" sz="2100" b="1" smtClean="0">
                <a:cs typeface="Times New Roman" pitchFamily="18" charset="0"/>
              </a:rPr>
              <a:t> for 1</a:t>
            </a:r>
            <a:r>
              <a:rPr lang="en-US" sz="2100" b="1" baseline="30000" smtClean="0">
                <a:cs typeface="Times New Roman" pitchFamily="18" charset="0"/>
              </a:rPr>
              <a:t>st</a:t>
            </a:r>
            <a:r>
              <a:rPr lang="en-US" sz="2100" b="1" smtClean="0">
                <a:cs typeface="Times New Roman" pitchFamily="18" charset="0"/>
              </a:rPr>
              <a:t> parent</a:t>
            </a:r>
          </a:p>
          <a:p>
            <a:pPr eaLnBrk="1" hangingPunct="1"/>
            <a:r>
              <a:rPr lang="en-US" sz="2100" b="1" smtClean="0">
                <a:cs typeface="Times New Roman" pitchFamily="18" charset="0"/>
              </a:rPr>
              <a:t>Independently randomly pick a number for 2</a:t>
            </a:r>
            <a:r>
              <a:rPr lang="en-US" sz="2100" b="1" baseline="30000" smtClean="0">
                <a:cs typeface="Times New Roman" pitchFamily="18" charset="0"/>
              </a:rPr>
              <a:t>nd</a:t>
            </a:r>
            <a:r>
              <a:rPr lang="en-US" sz="2100" b="1" smtClean="0">
                <a:cs typeface="Times New Roman" pitchFamily="18" charset="0"/>
              </a:rPr>
              <a:t> parent</a:t>
            </a:r>
          </a:p>
          <a:p>
            <a:pPr eaLnBrk="1" hangingPunct="1"/>
            <a:r>
              <a:rPr lang="en-US" sz="2100" b="1" smtClean="0">
                <a:cs typeface="Times New Roman" pitchFamily="18" charset="0"/>
              </a:rPr>
              <a:t>The result is a syntactically valid executable program</a:t>
            </a:r>
          </a:p>
          <a:p>
            <a:pPr eaLnBrk="1" hangingPunct="1"/>
            <a:r>
              <a:rPr lang="en-US" sz="2100" b="1" smtClean="0">
                <a:cs typeface="Times New Roman" pitchFamily="18" charset="0"/>
              </a:rPr>
              <a:t>Put the offspring into the next generation of the population</a:t>
            </a:r>
          </a:p>
          <a:p>
            <a:pPr eaLnBrk="1" hangingPunct="1"/>
            <a:r>
              <a:rPr lang="en-US" sz="2100" b="1" smtClean="0">
                <a:cs typeface="Times New Roman" pitchFamily="18" charset="0"/>
              </a:rPr>
              <a:t>Identify the subtrees rooted at the two picked points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
          <p:cNvSpPr>
            <a:spLocks noGrp="1" noChangeArrowheads="1"/>
          </p:cNvSpPr>
          <p:nvPr>
            <p:ph type="title" idx="4294967295"/>
          </p:nvPr>
        </p:nvSpPr>
        <p:spPr>
          <a:xfrm>
            <a:off x="152400" y="134938"/>
            <a:ext cx="8991600" cy="763587"/>
          </a:xfrm>
        </p:spPr>
        <p:txBody>
          <a:bodyPr lIns="92160" tIns="46080" rIns="92160" bIns="46080"/>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mtClean="0"/>
              <a:t>Subtree Crossover</a:t>
            </a:r>
          </a:p>
        </p:txBody>
      </p:sp>
      <p:sp>
        <p:nvSpPr>
          <p:cNvPr id="94211" name="Rectangle 2"/>
          <p:cNvSpPr>
            <a:spLocks noGrp="1" noChangeArrowheads="1"/>
          </p:cNvSpPr>
          <p:nvPr>
            <p:ph type="body" idx="1"/>
          </p:nvPr>
        </p:nvSpPr>
        <p:spPr>
          <a:xfrm>
            <a:off x="685800" y="2057400"/>
            <a:ext cx="7467600" cy="4114800"/>
          </a:xfrm>
        </p:spPr>
        <p:txBody>
          <a:bodyPr lIns="92160" tIns="46080" rIns="92160" bIns="46080"/>
          <a:lstStyle/>
          <a:p>
            <a:pPr>
              <a:spcBef>
                <a:spcPts val="7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sz="2800" smtClean="0"/>
              <a:t> </a:t>
            </a:r>
          </a:p>
        </p:txBody>
      </p:sp>
      <p:pic>
        <p:nvPicPr>
          <p:cNvPr id="94212" name="Picture 3"/>
          <p:cNvPicPr>
            <a:picLocks noChangeAspect="1" noChangeArrowheads="1"/>
          </p:cNvPicPr>
          <p:nvPr/>
        </p:nvPicPr>
        <p:blipFill>
          <a:blip r:embed="rId3"/>
          <a:srcRect/>
          <a:stretch>
            <a:fillRect/>
          </a:stretch>
        </p:blipFill>
        <p:spPr bwMode="auto">
          <a:xfrm>
            <a:off x="179388" y="1260475"/>
            <a:ext cx="8820150" cy="540067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85800" y="228600"/>
            <a:ext cx="7772400" cy="762000"/>
          </a:xfrm>
        </p:spPr>
        <p:txBody>
          <a:bodyPr/>
          <a:lstStyle/>
          <a:p>
            <a:pPr eaLnBrk="1" hangingPunct="1"/>
            <a:r>
              <a:rPr lang="en-US" sz="3000" b="0" smtClean="0">
                <a:cs typeface="Times New Roman" pitchFamily="18" charset="0"/>
              </a:rPr>
              <a:t>CROSSOVER OPERATION</a:t>
            </a:r>
            <a:endParaRPr lang="en-US" sz="3000" smtClean="0"/>
          </a:p>
        </p:txBody>
      </p:sp>
      <p:graphicFrame>
        <p:nvGraphicFramePr>
          <p:cNvPr id="8194" name="Object 3">
            <a:hlinkClick r:id="" action="ppaction://ole?verb=0"/>
          </p:cNvPr>
          <p:cNvGraphicFramePr>
            <a:graphicFrameLocks noChangeAspect="1"/>
          </p:cNvGraphicFramePr>
          <p:nvPr>
            <p:ph idx="1"/>
          </p:nvPr>
        </p:nvGraphicFramePr>
        <p:xfrm>
          <a:off x="1143000" y="1268413"/>
          <a:ext cx="7008813" cy="5256212"/>
        </p:xfrm>
        <a:graphic>
          <a:graphicData uri="http://schemas.openxmlformats.org/presentationml/2006/ole">
            <p:oleObj spid="_x0000_s8194" name="Video Clip" r:id="rId4" imgW="9345329" imgH="7009524" progId="Package">
              <p:embed/>
            </p:oleObj>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85800" y="228600"/>
            <a:ext cx="7772400" cy="990600"/>
          </a:xfrm>
        </p:spPr>
        <p:txBody>
          <a:bodyPr/>
          <a:lstStyle/>
          <a:p>
            <a:pPr eaLnBrk="1" hangingPunct="1"/>
            <a:r>
              <a:rPr lang="en-US" sz="3000" b="0" smtClean="0">
                <a:cs typeface="Times New Roman" pitchFamily="18" charset="0"/>
              </a:rPr>
              <a:t>MUTATION OPERATION</a:t>
            </a:r>
            <a:endParaRPr lang="en-US" sz="3000" smtClean="0"/>
          </a:p>
        </p:txBody>
      </p:sp>
      <p:sp>
        <p:nvSpPr>
          <p:cNvPr id="95235" name="Rectangle 3"/>
          <p:cNvSpPr>
            <a:spLocks noGrp="1" noChangeArrowheads="1"/>
          </p:cNvSpPr>
          <p:nvPr>
            <p:ph type="body" idx="1"/>
          </p:nvPr>
        </p:nvSpPr>
        <p:spPr>
          <a:xfrm>
            <a:off x="533400" y="1447800"/>
            <a:ext cx="8001000" cy="4724400"/>
          </a:xfrm>
        </p:spPr>
        <p:txBody>
          <a:bodyPr/>
          <a:lstStyle/>
          <a:p>
            <a:pPr eaLnBrk="1" hangingPunct="1">
              <a:lnSpc>
                <a:spcPct val="90000"/>
              </a:lnSpc>
            </a:pPr>
            <a:r>
              <a:rPr lang="en-US" sz="2600" b="1" smtClean="0">
                <a:cs typeface="Times New Roman" pitchFamily="18" charset="0"/>
              </a:rPr>
              <a:t>Select 1 parent probabilistically based on fitness</a:t>
            </a:r>
          </a:p>
          <a:p>
            <a:pPr eaLnBrk="1" hangingPunct="1">
              <a:lnSpc>
                <a:spcPct val="90000"/>
              </a:lnSpc>
            </a:pPr>
            <a:r>
              <a:rPr lang="en-US" sz="2600" b="1" smtClean="0">
                <a:cs typeface="Times New Roman" pitchFamily="18" charset="0"/>
              </a:rPr>
              <a:t>Pick point from 1 to </a:t>
            </a:r>
            <a:r>
              <a:rPr lang="en-US" sz="2600" b="1" smtClean="0">
                <a:latin typeface="Courier New" pitchFamily="49" charset="0"/>
                <a:cs typeface="Times New Roman" pitchFamily="18" charset="0"/>
              </a:rPr>
              <a:t>NUMBER-OF-POINTS</a:t>
            </a:r>
          </a:p>
          <a:p>
            <a:pPr eaLnBrk="1" hangingPunct="1">
              <a:lnSpc>
                <a:spcPct val="90000"/>
              </a:lnSpc>
            </a:pPr>
            <a:r>
              <a:rPr lang="en-US" sz="2600" b="1" smtClean="0">
                <a:cs typeface="Times New Roman" pitchFamily="18" charset="0"/>
              </a:rPr>
              <a:t>Delete subtree at the picked point</a:t>
            </a:r>
            <a:endParaRPr lang="en-US" sz="2600" b="1" smtClean="0">
              <a:latin typeface="Courier New" pitchFamily="49" charset="0"/>
              <a:cs typeface="Times New Roman" pitchFamily="18" charset="0"/>
            </a:endParaRPr>
          </a:p>
          <a:p>
            <a:pPr eaLnBrk="1" hangingPunct="1">
              <a:lnSpc>
                <a:spcPct val="90000"/>
              </a:lnSpc>
            </a:pPr>
            <a:r>
              <a:rPr lang="en-US" sz="2600" b="1" smtClean="0">
                <a:cs typeface="Times New Roman" pitchFamily="18" charset="0"/>
              </a:rPr>
              <a:t>Grow new subtree at the mutation point in same way as generated trees for initial random population (generation 0)</a:t>
            </a:r>
          </a:p>
          <a:p>
            <a:pPr eaLnBrk="1" hangingPunct="1">
              <a:lnSpc>
                <a:spcPct val="90000"/>
              </a:lnSpc>
            </a:pPr>
            <a:r>
              <a:rPr lang="en-US" sz="2600" b="1" smtClean="0">
                <a:cs typeface="Times New Roman" pitchFamily="18" charset="0"/>
              </a:rPr>
              <a:t>The result is a syntactically valid executable program</a:t>
            </a:r>
          </a:p>
          <a:p>
            <a:pPr eaLnBrk="1" hangingPunct="1">
              <a:lnSpc>
                <a:spcPct val="90000"/>
              </a:lnSpc>
            </a:pPr>
            <a:r>
              <a:rPr lang="en-US" sz="2600" b="1" smtClean="0">
                <a:cs typeface="Times New Roman" pitchFamily="18" charset="0"/>
              </a:rPr>
              <a:t>Put the offspring into the next generation of the population</a:t>
            </a:r>
            <a:endParaRPr lang="en-US" sz="2600" smtClean="0">
              <a:latin typeface="Courier New" pitchFamily="49"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09600" y="152400"/>
            <a:ext cx="7772400" cy="685800"/>
          </a:xfrm>
        </p:spPr>
        <p:txBody>
          <a:bodyPr/>
          <a:lstStyle/>
          <a:p>
            <a:pPr eaLnBrk="1" hangingPunct="1"/>
            <a:r>
              <a:rPr lang="en-US" sz="3000" b="0" smtClean="0">
                <a:cs typeface="Times New Roman" pitchFamily="18" charset="0"/>
              </a:rPr>
              <a:t>MUTATION OPERATION</a:t>
            </a:r>
            <a:endParaRPr lang="en-US" sz="3000" smtClean="0"/>
          </a:p>
        </p:txBody>
      </p:sp>
      <p:graphicFrame>
        <p:nvGraphicFramePr>
          <p:cNvPr id="9218" name="Object 3">
            <a:hlinkClick r:id="" action="ppaction://ole?verb=0"/>
          </p:cNvPr>
          <p:cNvGraphicFramePr>
            <a:graphicFrameLocks noChangeAspect="1"/>
          </p:cNvGraphicFramePr>
          <p:nvPr>
            <p:ph idx="1"/>
          </p:nvPr>
        </p:nvGraphicFramePr>
        <p:xfrm>
          <a:off x="765175" y="1103313"/>
          <a:ext cx="7315200" cy="5414962"/>
        </p:xfrm>
        <a:graphic>
          <a:graphicData uri="http://schemas.openxmlformats.org/presentationml/2006/ole">
            <p:oleObj spid="_x0000_s9218" name="Video Clip" r:id="rId4" imgW="9752381" imgH="7219048" progId="Package">
              <p:embed/>
            </p:oleObj>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04800" y="228600"/>
            <a:ext cx="7772400" cy="1219200"/>
          </a:xfrm>
        </p:spPr>
        <p:txBody>
          <a:bodyPr/>
          <a:lstStyle/>
          <a:p>
            <a:pPr eaLnBrk="1" hangingPunct="1"/>
            <a:r>
              <a:rPr lang="en-US" sz="3000" b="0" smtClean="0">
                <a:cs typeface="Times New Roman" pitchFamily="18" charset="0"/>
              </a:rPr>
              <a:t>FIVE MAJOR PREPARATORY STEPS FOR GP</a:t>
            </a:r>
            <a:r>
              <a:rPr lang="en-US" b="0" smtClean="0">
                <a:cs typeface="Times New Roman" pitchFamily="18" charset="0"/>
              </a:rPr>
              <a:t> </a:t>
            </a:r>
          </a:p>
        </p:txBody>
      </p:sp>
      <p:graphicFrame>
        <p:nvGraphicFramePr>
          <p:cNvPr id="10242" name="Object 3"/>
          <p:cNvGraphicFramePr>
            <a:graphicFrameLocks noChangeAspect="1"/>
          </p:cNvGraphicFramePr>
          <p:nvPr>
            <p:ph sz="half" idx="1"/>
          </p:nvPr>
        </p:nvGraphicFramePr>
        <p:xfrm>
          <a:off x="990600" y="1752600"/>
          <a:ext cx="7040563" cy="1981200"/>
        </p:xfrm>
        <a:graphic>
          <a:graphicData uri="http://schemas.openxmlformats.org/presentationml/2006/ole">
            <p:oleObj spid="_x0000_s10242" name="Bitmap Image" r:id="rId4" imgW="8361905" imgH="2352381" progId="PBrush">
              <p:embed/>
            </p:oleObj>
          </a:graphicData>
        </a:graphic>
      </p:graphicFrame>
      <p:sp>
        <p:nvSpPr>
          <p:cNvPr id="10244" name="Rectangle 4"/>
          <p:cNvSpPr>
            <a:spLocks noGrp="1" noChangeArrowheads="1"/>
          </p:cNvSpPr>
          <p:nvPr>
            <p:ph type="body" sz="half" idx="2"/>
          </p:nvPr>
        </p:nvSpPr>
        <p:spPr>
          <a:xfrm>
            <a:off x="685800" y="4114800"/>
            <a:ext cx="7772400" cy="2362200"/>
          </a:xfrm>
        </p:spPr>
        <p:txBody>
          <a:bodyPr/>
          <a:lstStyle/>
          <a:p>
            <a:pPr eaLnBrk="1" hangingPunct="1">
              <a:lnSpc>
                <a:spcPct val="90000"/>
              </a:lnSpc>
            </a:pPr>
            <a:r>
              <a:rPr lang="en-US" sz="2200" b="1" smtClean="0">
                <a:cs typeface="Times New Roman" pitchFamily="18" charset="0"/>
              </a:rPr>
              <a:t>Determining the set of terminals</a:t>
            </a:r>
            <a:endParaRPr lang="en-US" sz="2200" smtClean="0"/>
          </a:p>
          <a:p>
            <a:pPr eaLnBrk="1" hangingPunct="1">
              <a:lnSpc>
                <a:spcPct val="90000"/>
              </a:lnSpc>
            </a:pPr>
            <a:r>
              <a:rPr lang="en-US" sz="2200" b="1" smtClean="0">
                <a:cs typeface="Times New Roman" pitchFamily="18" charset="0"/>
              </a:rPr>
              <a:t>Determining the set of functions</a:t>
            </a:r>
            <a:endParaRPr lang="en-US" sz="2200" smtClean="0"/>
          </a:p>
          <a:p>
            <a:pPr eaLnBrk="1" hangingPunct="1">
              <a:lnSpc>
                <a:spcPct val="90000"/>
              </a:lnSpc>
            </a:pPr>
            <a:r>
              <a:rPr lang="en-US" sz="2200" b="1" smtClean="0">
                <a:cs typeface="Times New Roman" pitchFamily="18" charset="0"/>
              </a:rPr>
              <a:t>Determining the fitness measure</a:t>
            </a:r>
            <a:r>
              <a:rPr lang="en-US" sz="2200" smtClean="0"/>
              <a:t> </a:t>
            </a:r>
          </a:p>
          <a:p>
            <a:pPr eaLnBrk="1" hangingPunct="1">
              <a:lnSpc>
                <a:spcPct val="90000"/>
              </a:lnSpc>
            </a:pPr>
            <a:r>
              <a:rPr lang="en-US" sz="2200" b="1" smtClean="0">
                <a:cs typeface="Times New Roman" pitchFamily="18" charset="0"/>
              </a:rPr>
              <a:t>Determining the parameters for the run</a:t>
            </a:r>
            <a:endParaRPr lang="en-US" sz="2200" smtClean="0"/>
          </a:p>
          <a:p>
            <a:pPr eaLnBrk="1" hangingPunct="1">
              <a:lnSpc>
                <a:spcPct val="90000"/>
              </a:lnSpc>
            </a:pPr>
            <a:r>
              <a:rPr lang="en-US" sz="2200" b="1" smtClean="0">
                <a:cs typeface="Times New Roman" pitchFamily="18" charset="0"/>
              </a:rPr>
              <a:t>Determining the method for designating a result and the criterion for terminating a run</a:t>
            </a:r>
            <a:endParaRPr lang="en-US" sz="2200"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2133600"/>
            <a:ext cx="7772400" cy="1600200"/>
          </a:xfrm>
        </p:spPr>
        <p:txBody>
          <a:bodyPr/>
          <a:lstStyle/>
          <a:p>
            <a:pPr eaLnBrk="1" hangingPunct="1"/>
            <a:r>
              <a:rPr lang="en-US" b="0" smtClean="0"/>
              <a:t>ILLUSTRATIVE GP RUN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533400" y="228600"/>
            <a:ext cx="7772400" cy="762000"/>
          </a:xfrm>
        </p:spPr>
        <p:txBody>
          <a:bodyPr/>
          <a:lstStyle/>
          <a:p>
            <a:pPr eaLnBrk="1" hangingPunct="1"/>
            <a:r>
              <a:rPr lang="en-US" sz="3000" b="0" smtClean="0"/>
              <a:t>SYMBOLIC REGRESSION</a:t>
            </a:r>
            <a:r>
              <a:rPr lang="en-US" smtClean="0"/>
              <a:t> </a:t>
            </a:r>
            <a:endParaRPr lang="en-US" sz="3000" smtClean="0"/>
          </a:p>
        </p:txBody>
      </p:sp>
      <p:graphicFrame>
        <p:nvGraphicFramePr>
          <p:cNvPr id="95278" name="Group 46"/>
          <p:cNvGraphicFramePr>
            <a:graphicFrameLocks noGrp="1"/>
          </p:cNvGraphicFramePr>
          <p:nvPr>
            <p:ph type="tbl" idx="1"/>
          </p:nvPr>
        </p:nvGraphicFramePr>
        <p:xfrm>
          <a:off x="3200400" y="1371600"/>
          <a:ext cx="2895600" cy="4999038"/>
        </p:xfrm>
        <a:graphic>
          <a:graphicData uri="http://schemas.openxmlformats.org/drawingml/2006/table">
            <a:tbl>
              <a:tblPr/>
              <a:tblGrid>
                <a:gridCol w="1524000"/>
                <a:gridCol w="1371600"/>
              </a:tblGrid>
              <a:tr h="3746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Independent variable </a:t>
                      </a:r>
                      <a:r>
                        <a:rPr kumimoji="0" lang="en-US" sz="1800" b="0" i="1" u="none" strike="noStrike" cap="none" normalizeH="0" baseline="0" smtClean="0">
                          <a:ln>
                            <a:noFill/>
                          </a:ln>
                          <a:solidFill>
                            <a:schemeClr val="tx1"/>
                          </a:solidFill>
                          <a:effectLst/>
                          <a:latin typeface="Arial" pitchFamily="34" charset="0"/>
                          <a:cs typeface="Times New Roman" pitchFamily="18" charset="0"/>
                        </a:rPr>
                        <a:t>X</a:t>
                      </a:r>
                      <a:r>
                        <a:rPr kumimoji="0" lang="en-US" sz="1800" b="0" i="0" u="none" strike="noStrike" cap="none" normalizeH="0" baseline="0" smtClean="0">
                          <a:ln>
                            <a:noFill/>
                          </a:ln>
                          <a:solidFill>
                            <a:schemeClr val="tx1"/>
                          </a:solidFill>
                          <a:effectLst/>
                          <a:latin typeface="Arial"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Dependent variable </a:t>
                      </a:r>
                      <a:r>
                        <a:rPr kumimoji="0" lang="en-US" sz="1800" b="0" i="1" u="none" strike="noStrike" cap="none" normalizeH="0" baseline="0" smtClean="0">
                          <a:ln>
                            <a:noFill/>
                          </a:ln>
                          <a:solidFill>
                            <a:schemeClr val="tx1"/>
                          </a:solidFill>
                          <a:effectLst/>
                          <a:latin typeface="Arial" pitchFamily="34" charset="0"/>
                          <a:cs typeface="Times New Roman" pitchFamily="18" charset="0"/>
                        </a:rPr>
                        <a:t>Y</a:t>
                      </a:r>
                      <a:r>
                        <a:rPr kumimoji="0" lang="en-US" sz="1800" b="0" i="0" u="none" strike="noStrike" cap="none" normalizeH="0" baseline="0" smtClean="0">
                          <a:ln>
                            <a:noFill/>
                          </a:ln>
                          <a:solidFill>
                            <a:schemeClr val="tx1"/>
                          </a:solidFill>
                          <a:effectLst/>
                          <a:latin typeface="Arial"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-0.80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0.84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-0.60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0.76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-0.40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0.76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-0.20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0.84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0.20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0.40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0.60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0.80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2.44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85800" y="228600"/>
            <a:ext cx="7772400" cy="838200"/>
          </a:xfrm>
        </p:spPr>
        <p:txBody>
          <a:bodyPr/>
          <a:lstStyle/>
          <a:p>
            <a:pPr eaLnBrk="1" hangingPunct="1"/>
            <a:r>
              <a:rPr lang="en-US" sz="3000" b="0" smtClean="0">
                <a:cs typeface="Times New Roman" pitchFamily="18" charset="0"/>
              </a:rPr>
              <a:t>PREPARATORY STEPS</a:t>
            </a:r>
          </a:p>
        </p:txBody>
      </p:sp>
      <p:graphicFrame>
        <p:nvGraphicFramePr>
          <p:cNvPr id="96259" name="Group 3"/>
          <p:cNvGraphicFramePr>
            <a:graphicFrameLocks noGrp="1"/>
          </p:cNvGraphicFramePr>
          <p:nvPr>
            <p:ph type="tbl" idx="1"/>
          </p:nvPr>
        </p:nvGraphicFramePr>
        <p:xfrm>
          <a:off x="685800" y="1295400"/>
          <a:ext cx="7772400" cy="4999038"/>
        </p:xfrm>
        <a:graphic>
          <a:graphicData uri="http://schemas.openxmlformats.org/drawingml/2006/table">
            <a:tbl>
              <a:tblPr/>
              <a:tblGrid>
                <a:gridCol w="609600"/>
                <a:gridCol w="2743200"/>
                <a:gridCol w="4419600"/>
              </a:tblGrid>
              <a:tr h="6858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6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1" i="0" u="none" strike="noStrike" cap="none" normalizeH="0" baseline="0" smtClean="0">
                          <a:ln>
                            <a:noFill/>
                          </a:ln>
                          <a:solidFill>
                            <a:schemeClr val="tx1"/>
                          </a:solidFill>
                          <a:effectLst/>
                          <a:latin typeface="Arial" pitchFamily="34" charset="0"/>
                          <a:cs typeface="Times New Roman" pitchFamily="18" charset="0"/>
                        </a:rPr>
                        <a:t>Objective: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1" i="0" u="none" strike="noStrike" cap="none" normalizeH="0" baseline="0" smtClean="0">
                          <a:ln>
                            <a:noFill/>
                          </a:ln>
                          <a:solidFill>
                            <a:schemeClr val="tx1"/>
                          </a:solidFill>
                          <a:effectLst/>
                          <a:latin typeface="Arial" pitchFamily="34" charset="0"/>
                          <a:cs typeface="Times New Roman" pitchFamily="18" charset="0"/>
                        </a:rPr>
                        <a:t>Find a computer program with one input (independent variable </a:t>
                      </a:r>
                      <a:r>
                        <a:rPr kumimoji="0" lang="en-US" sz="1700" b="1" i="0" u="none" strike="noStrike" cap="none" normalizeH="0" baseline="0" smtClean="0">
                          <a:ln>
                            <a:noFill/>
                          </a:ln>
                          <a:solidFill>
                            <a:schemeClr val="tx1"/>
                          </a:solidFill>
                          <a:effectLst/>
                          <a:latin typeface="Courier New" pitchFamily="49" charset="0"/>
                          <a:cs typeface="Times New Roman" pitchFamily="18" charset="0"/>
                        </a:rPr>
                        <a:t>X</a:t>
                      </a:r>
                      <a:r>
                        <a:rPr kumimoji="0" lang="en-US" sz="1700" b="1" i="0" u="none" strike="noStrike" cap="none" normalizeH="0" baseline="0" smtClean="0">
                          <a:ln>
                            <a:noFill/>
                          </a:ln>
                          <a:solidFill>
                            <a:schemeClr val="tx1"/>
                          </a:solidFill>
                          <a:effectLst/>
                          <a:latin typeface="Arial" pitchFamily="34" charset="0"/>
                          <a:cs typeface="Times New Roman" pitchFamily="18" charset="0"/>
                        </a:rPr>
                        <a:t>) whose output equals the given data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0" i="0" u="none" strike="noStrike" cap="none" normalizeH="0" baseline="0" smtClean="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1" i="0" u="none" strike="noStrike" cap="none" normalizeH="0" baseline="0" smtClean="0">
                          <a:ln>
                            <a:noFill/>
                          </a:ln>
                          <a:solidFill>
                            <a:schemeClr val="tx1"/>
                          </a:solidFill>
                          <a:effectLst/>
                          <a:latin typeface="Arial" pitchFamily="34" charset="0"/>
                          <a:cs typeface="Times New Roman" pitchFamily="18" charset="0"/>
                        </a:rPr>
                        <a:t>Terminal 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1" i="0" u="none" strike="noStrike" cap="none" normalizeH="0" baseline="0" smtClean="0">
                          <a:ln>
                            <a:noFill/>
                          </a:ln>
                          <a:solidFill>
                            <a:schemeClr val="tx1"/>
                          </a:solidFill>
                          <a:effectLst/>
                          <a:latin typeface="Courier New" pitchFamily="49" charset="0"/>
                          <a:cs typeface="Times New Roman" pitchFamily="18" charset="0"/>
                        </a:rPr>
                        <a:t>T = {X, Random-Constants}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0" i="0" u="none" strike="noStrike" cap="none" normalizeH="0" baseline="0" smtClean="0">
                          <a:ln>
                            <a:noFill/>
                          </a:ln>
                          <a:solidFill>
                            <a:schemeClr val="tx1"/>
                          </a:solidFill>
                          <a:effectLst/>
                          <a:latin typeface="Arial"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US" sz="1700" b="1" i="0" u="none" strike="noStrike" cap="none" normalizeH="0" baseline="0" smtClean="0">
                          <a:ln>
                            <a:noFill/>
                          </a:ln>
                          <a:solidFill>
                            <a:schemeClr val="tx1"/>
                          </a:solidFill>
                          <a:effectLst/>
                          <a:latin typeface="Arial" pitchFamily="34" charset="0"/>
                          <a:cs typeface="Times New Roman" pitchFamily="18" charset="0"/>
                        </a:rPr>
                        <a:t>Function set:</a:t>
                      </a:r>
                      <a:endParaRPr kumimoji="0" lang="en-US" sz="2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1" i="0" u="none" strike="noStrike" cap="none" normalizeH="0" baseline="0" smtClean="0">
                          <a:ln>
                            <a:noFill/>
                          </a:ln>
                          <a:solidFill>
                            <a:schemeClr val="tx1"/>
                          </a:solidFill>
                          <a:effectLst/>
                          <a:latin typeface="Courier New" pitchFamily="49" charset="0"/>
                          <a:cs typeface="Times New Roman" pitchFamily="18" charset="0"/>
                        </a:rPr>
                        <a:t>F = {+,  -,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0" i="0" u="none" strike="noStrike" cap="none" normalizeH="0" baseline="0" smtClean="0">
                          <a:ln>
                            <a:noFill/>
                          </a:ln>
                          <a:solidFill>
                            <a:schemeClr val="tx1"/>
                          </a:solidFill>
                          <a:effectLst/>
                          <a:latin typeface="Arial"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1" i="0" u="none" strike="noStrike" cap="none" normalizeH="0" baseline="0" smtClean="0">
                          <a:ln>
                            <a:noFill/>
                          </a:ln>
                          <a:solidFill>
                            <a:schemeClr val="tx1"/>
                          </a:solidFill>
                          <a:effectLst/>
                          <a:latin typeface="Arial" pitchFamily="34" charset="0"/>
                          <a:cs typeface="Times New Roman" pitchFamily="18" charset="0"/>
                        </a:rPr>
                        <a:t>Fitness: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US" sz="1700" b="1" i="0" u="none" strike="noStrike" cap="none" normalizeH="0" baseline="0" smtClean="0">
                          <a:ln>
                            <a:noFill/>
                          </a:ln>
                          <a:solidFill>
                            <a:schemeClr val="tx1"/>
                          </a:solidFill>
                          <a:effectLst/>
                          <a:latin typeface="Arial" pitchFamily="34" charset="0"/>
                          <a:cs typeface="Times New Roman" pitchFamily="18" charset="0"/>
                        </a:rPr>
                        <a:t>The sum of the absolute value of the differences between the candidate program’s output and the given data (computed over numerous values of the independent variable </a:t>
                      </a:r>
                      <a:r>
                        <a:rPr kumimoji="0" lang="en-US" sz="1700" b="1" i="1" u="none" strike="noStrike" cap="none" normalizeH="0" baseline="0" smtClean="0">
                          <a:ln>
                            <a:noFill/>
                          </a:ln>
                          <a:solidFill>
                            <a:schemeClr val="tx1"/>
                          </a:solidFill>
                          <a:effectLst/>
                          <a:latin typeface="Arial" pitchFamily="34" charset="0"/>
                          <a:cs typeface="Times New Roman" pitchFamily="18" charset="0"/>
                        </a:rPr>
                        <a:t>x</a:t>
                      </a:r>
                      <a:r>
                        <a:rPr kumimoji="0" lang="en-US" sz="1700" b="1" i="0" u="none" strike="noStrike" cap="none" normalizeH="0" baseline="0" smtClean="0">
                          <a:ln>
                            <a:noFill/>
                          </a:ln>
                          <a:solidFill>
                            <a:schemeClr val="tx1"/>
                          </a:solidFill>
                          <a:effectLst/>
                          <a:latin typeface="Arial" pitchFamily="34" charset="0"/>
                          <a:cs typeface="Times New Roman" pitchFamily="18" charset="0"/>
                        </a:rPr>
                        <a:t> from –1.0 to +1.0)</a:t>
                      </a:r>
                      <a:endParaRPr kumimoji="0" lang="en-US" sz="2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0" i="0" u="none" strike="noStrike" cap="none" normalizeH="0" baseline="0" smtClean="0">
                          <a:ln>
                            <a:noFill/>
                          </a:ln>
                          <a:solidFill>
                            <a:schemeClr val="tx1"/>
                          </a:solidFill>
                          <a:effectLst/>
                          <a:latin typeface="Arial"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1" i="0" u="none" strike="noStrike" cap="none" normalizeH="0" baseline="0" smtClean="0">
                          <a:ln>
                            <a:noFill/>
                          </a:ln>
                          <a:solidFill>
                            <a:schemeClr val="tx1"/>
                          </a:solidFill>
                          <a:effectLst/>
                          <a:latin typeface="Arial" pitchFamily="34" charset="0"/>
                          <a:cs typeface="Times New Roman" pitchFamily="18" charset="0"/>
                        </a:rPr>
                        <a:t>Parameters: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1" i="0" u="none" strike="noStrike" cap="none" normalizeH="0" baseline="0" smtClean="0">
                          <a:ln>
                            <a:noFill/>
                          </a:ln>
                          <a:solidFill>
                            <a:schemeClr val="tx1"/>
                          </a:solidFill>
                          <a:effectLst/>
                          <a:latin typeface="Arial" pitchFamily="34" charset="0"/>
                          <a:cs typeface="Times New Roman" pitchFamily="18" charset="0"/>
                        </a:rPr>
                        <a:t>Population size </a:t>
                      </a:r>
                      <a:r>
                        <a:rPr kumimoji="0" lang="en-US" sz="1700" b="1" i="1" u="none" strike="noStrike" cap="none" normalizeH="0" baseline="0" smtClean="0">
                          <a:ln>
                            <a:noFill/>
                          </a:ln>
                          <a:solidFill>
                            <a:schemeClr val="tx1"/>
                          </a:solidFill>
                          <a:effectLst/>
                          <a:latin typeface="Arial" pitchFamily="34" charset="0"/>
                          <a:cs typeface="Times New Roman" pitchFamily="18" charset="0"/>
                        </a:rPr>
                        <a:t>M </a:t>
                      </a:r>
                      <a:r>
                        <a:rPr kumimoji="0" lang="en-US" sz="1700" b="1" i="0" u="none" strike="noStrike" cap="none" normalizeH="0" baseline="0" smtClean="0">
                          <a:ln>
                            <a:noFill/>
                          </a:ln>
                          <a:solidFill>
                            <a:schemeClr val="tx1"/>
                          </a:solidFill>
                          <a:effectLst/>
                          <a:latin typeface="Arial" pitchFamily="34" charset="0"/>
                          <a:cs typeface="Times New Roman" pitchFamily="18" charset="0"/>
                        </a:rPr>
                        <a:t>=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0" i="0" u="none" strike="noStrike" cap="none" normalizeH="0" baseline="0" smtClean="0">
                          <a:ln>
                            <a:noFill/>
                          </a:ln>
                          <a:solidFill>
                            <a:schemeClr val="tx1"/>
                          </a:solidFill>
                          <a:effectLst/>
                          <a:latin typeface="Arial"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1" i="0" u="none" strike="noStrike" cap="none" normalizeH="0" baseline="0" smtClean="0">
                          <a:ln>
                            <a:noFill/>
                          </a:ln>
                          <a:solidFill>
                            <a:schemeClr val="tx1"/>
                          </a:solidFill>
                          <a:effectLst/>
                          <a:latin typeface="Arial" pitchFamily="34" charset="0"/>
                          <a:cs typeface="Times New Roman" pitchFamily="18" charset="0"/>
                        </a:rPr>
                        <a:t>Termination: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1" i="0" u="none" strike="noStrike" cap="none" normalizeH="0" baseline="0" smtClean="0">
                          <a:ln>
                            <a:noFill/>
                          </a:ln>
                          <a:solidFill>
                            <a:schemeClr val="tx1"/>
                          </a:solidFill>
                          <a:effectLst/>
                          <a:latin typeface="Arial" pitchFamily="34" charset="0"/>
                          <a:cs typeface="Times New Roman" pitchFamily="18" charset="0"/>
                        </a:rPr>
                        <a:t>An individual emerges whose sum of absolute errors is less than 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2"/>
          <p:cNvSpPr>
            <a:spLocks noGrp="1" noChangeArrowheads="1"/>
          </p:cNvSpPr>
          <p:nvPr>
            <p:ph type="title"/>
          </p:nvPr>
        </p:nvSpPr>
        <p:spPr/>
        <p:txBody>
          <a:bodyPr/>
          <a:lstStyle/>
          <a:p>
            <a:pPr eaLnBrk="1" hangingPunct="1"/>
            <a:r>
              <a:rPr lang="en-US" sz="3000" b="0" smtClean="0">
                <a:cs typeface="Times New Roman" pitchFamily="18" charset="0"/>
              </a:rPr>
              <a:t>SYMBOLIC REGRESSION</a:t>
            </a:r>
            <a:endParaRPr lang="en-US" smtClean="0"/>
          </a:p>
        </p:txBody>
      </p:sp>
      <p:sp>
        <p:nvSpPr>
          <p:cNvPr id="11271" name="Rectangle 3"/>
          <p:cNvSpPr>
            <a:spLocks noGrp="1" noChangeArrowheads="1"/>
          </p:cNvSpPr>
          <p:nvPr>
            <p:ph type="body" sz="half" idx="1"/>
          </p:nvPr>
        </p:nvSpPr>
        <p:spPr>
          <a:xfrm>
            <a:off x="838200" y="1905000"/>
            <a:ext cx="7772400" cy="1295400"/>
          </a:xfrm>
        </p:spPr>
        <p:txBody>
          <a:bodyPr/>
          <a:lstStyle/>
          <a:p>
            <a:pPr algn="ctr" eaLnBrk="1" hangingPunct="1">
              <a:buFont typeface="Wingdings" pitchFamily="2" charset="2"/>
              <a:buNone/>
            </a:pPr>
            <a:r>
              <a:rPr lang="en-US" sz="2600" b="1" smtClean="0">
                <a:cs typeface="Times New Roman" pitchFamily="18" charset="0"/>
              </a:rPr>
              <a:t>POPULATION OF 4 RANDOMLY CREATED INDIVIDUALS FOR GENERATION 0</a:t>
            </a:r>
          </a:p>
        </p:txBody>
      </p:sp>
      <p:graphicFrame>
        <p:nvGraphicFramePr>
          <p:cNvPr id="11266" name="Object 4"/>
          <p:cNvGraphicFramePr>
            <a:graphicFrameLocks noChangeAspect="1"/>
          </p:cNvGraphicFramePr>
          <p:nvPr>
            <p:ph sz="half" idx="2"/>
          </p:nvPr>
        </p:nvGraphicFramePr>
        <p:xfrm>
          <a:off x="619125" y="3271838"/>
          <a:ext cx="1344613" cy="2124075"/>
        </p:xfrm>
        <a:graphic>
          <a:graphicData uri="http://schemas.openxmlformats.org/presentationml/2006/ole">
            <p:oleObj spid="_x0000_s11266" name="Bitmap Image" r:id="rId4" imgW="2161905" imgH="3371429" progId="PBrush">
              <p:embed/>
            </p:oleObj>
          </a:graphicData>
        </a:graphic>
      </p:graphicFrame>
      <p:graphicFrame>
        <p:nvGraphicFramePr>
          <p:cNvPr id="11267" name="Object 5"/>
          <p:cNvGraphicFramePr>
            <a:graphicFrameLocks noChangeAspect="1"/>
          </p:cNvGraphicFramePr>
          <p:nvPr>
            <p:ph sz="quarter" idx="4294967295"/>
          </p:nvPr>
        </p:nvGraphicFramePr>
        <p:xfrm>
          <a:off x="3119438" y="3271838"/>
          <a:ext cx="1328737" cy="2124075"/>
        </p:xfrm>
        <a:graphic>
          <a:graphicData uri="http://schemas.openxmlformats.org/presentationml/2006/ole">
            <p:oleObj spid="_x0000_s11267" name="Bitmap Image" r:id="rId5" imgW="2152951" imgH="3400900" progId="PBrush">
              <p:embed/>
            </p:oleObj>
          </a:graphicData>
        </a:graphic>
      </p:graphicFrame>
      <p:graphicFrame>
        <p:nvGraphicFramePr>
          <p:cNvPr id="11268" name="Object 6"/>
          <p:cNvGraphicFramePr>
            <a:graphicFrameLocks noChangeAspect="1"/>
          </p:cNvGraphicFramePr>
          <p:nvPr>
            <p:ph sz="quarter" idx="4294967295"/>
          </p:nvPr>
        </p:nvGraphicFramePr>
        <p:xfrm>
          <a:off x="5297488" y="3271838"/>
          <a:ext cx="1006475" cy="2124075"/>
        </p:xfrm>
        <a:graphic>
          <a:graphicData uri="http://schemas.openxmlformats.org/presentationml/2006/ole">
            <p:oleObj spid="_x0000_s11268" name="Bitmap Image" r:id="rId6" imgW="1619476" imgH="3381847" progId="PBrush">
              <p:embed/>
            </p:oleObj>
          </a:graphicData>
        </a:graphic>
      </p:graphicFrame>
      <p:graphicFrame>
        <p:nvGraphicFramePr>
          <p:cNvPr id="11269" name="Object 7"/>
          <p:cNvGraphicFramePr>
            <a:graphicFrameLocks noChangeAspect="1"/>
          </p:cNvGraphicFramePr>
          <p:nvPr>
            <p:ph sz="quarter" idx="4294967295"/>
          </p:nvPr>
        </p:nvGraphicFramePr>
        <p:xfrm>
          <a:off x="7315200" y="3189288"/>
          <a:ext cx="1358900" cy="2124075"/>
        </p:xfrm>
        <a:graphic>
          <a:graphicData uri="http://schemas.openxmlformats.org/presentationml/2006/ole">
            <p:oleObj spid="_x0000_s11269" name="Bitmap Image" r:id="rId7" imgW="2152951" imgH="3323810" progId="PBrush">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762000"/>
            <a:ext cx="7543800" cy="346075"/>
          </a:xfrm>
        </p:spPr>
        <p:txBody>
          <a:bodyPr/>
          <a:lstStyle/>
          <a:p>
            <a:pPr eaLnBrk="1" hangingPunct="1"/>
            <a:r>
              <a:rPr lang="en-US" sz="3500" smtClean="0"/>
              <a:t>Methodology Associated with GAs</a:t>
            </a:r>
            <a:r>
              <a:rPr lang="en-US" sz="3500" b="0" smtClean="0"/>
              <a:t/>
            </a:r>
            <a:br>
              <a:rPr lang="en-US" sz="3500" b="0" smtClean="0"/>
            </a:br>
            <a:endParaRPr lang="en-US" sz="3500" b="0" smtClean="0"/>
          </a:p>
        </p:txBody>
      </p:sp>
      <p:sp>
        <p:nvSpPr>
          <p:cNvPr id="27651" name="AutoShape 3"/>
          <p:cNvSpPr>
            <a:spLocks noChangeArrowheads="1"/>
          </p:cNvSpPr>
          <p:nvPr/>
        </p:nvSpPr>
        <p:spPr bwMode="auto">
          <a:xfrm>
            <a:off x="4038600" y="1447800"/>
            <a:ext cx="914400" cy="296863"/>
          </a:xfrm>
          <a:prstGeom prst="flowChartConnector">
            <a:avLst/>
          </a:prstGeom>
          <a:solidFill>
            <a:srgbClr val="FFFFFF"/>
          </a:solidFill>
          <a:ln w="9525">
            <a:solidFill>
              <a:srgbClr val="000000"/>
            </a:solidFill>
            <a:round/>
            <a:headEnd/>
            <a:tailEnd/>
          </a:ln>
        </p:spPr>
        <p:txBody>
          <a:bodyPr/>
          <a:lstStyle/>
          <a:p>
            <a:pPr algn="ctr"/>
            <a:r>
              <a:rPr lang="en-US" sz="1200" b="1" dirty="0" smtClean="0">
                <a:cs typeface="Arial" pitchFamily="34" charset="0"/>
              </a:rPr>
              <a:t>Begin</a:t>
            </a:r>
            <a:endParaRPr lang="en-US" b="1" dirty="0">
              <a:cs typeface="Arial" pitchFamily="34" charset="0"/>
            </a:endParaRPr>
          </a:p>
        </p:txBody>
      </p:sp>
      <p:sp>
        <p:nvSpPr>
          <p:cNvPr id="27652" name="Line 4"/>
          <p:cNvSpPr>
            <a:spLocks noChangeShapeType="1"/>
          </p:cNvSpPr>
          <p:nvPr/>
        </p:nvSpPr>
        <p:spPr bwMode="auto">
          <a:xfrm flipH="1">
            <a:off x="4511675" y="1760538"/>
            <a:ext cx="0" cy="396875"/>
          </a:xfrm>
          <a:prstGeom prst="line">
            <a:avLst/>
          </a:prstGeom>
          <a:noFill/>
          <a:ln w="9525">
            <a:solidFill>
              <a:srgbClr val="000000"/>
            </a:solidFill>
            <a:round/>
            <a:headEnd/>
            <a:tailEnd type="triangle" w="med" len="med"/>
          </a:ln>
        </p:spPr>
        <p:txBody>
          <a:bodyPr/>
          <a:lstStyle/>
          <a:p>
            <a:endParaRPr lang="en-US"/>
          </a:p>
        </p:txBody>
      </p:sp>
      <p:sp>
        <p:nvSpPr>
          <p:cNvPr id="27653" name="AutoShape 5"/>
          <p:cNvSpPr>
            <a:spLocks noChangeArrowheads="1"/>
          </p:cNvSpPr>
          <p:nvPr/>
        </p:nvSpPr>
        <p:spPr bwMode="auto">
          <a:xfrm>
            <a:off x="3776663" y="2170113"/>
            <a:ext cx="1452562" cy="471487"/>
          </a:xfrm>
          <a:prstGeom prst="flowChartProcess">
            <a:avLst/>
          </a:prstGeom>
          <a:solidFill>
            <a:srgbClr val="FFFFFF"/>
          </a:solidFill>
          <a:ln w="9525">
            <a:solidFill>
              <a:srgbClr val="000000"/>
            </a:solidFill>
            <a:miter lim="800000"/>
            <a:headEnd/>
            <a:tailEnd/>
          </a:ln>
        </p:spPr>
        <p:txBody>
          <a:bodyPr/>
          <a:lstStyle/>
          <a:p>
            <a:pPr algn="ctr"/>
            <a:r>
              <a:rPr lang="en-US" sz="1200" b="1">
                <a:cs typeface="Arial" pitchFamily="34" charset="0"/>
              </a:rPr>
              <a:t>Initialize population</a:t>
            </a:r>
            <a:endParaRPr lang="en-US" b="1">
              <a:cs typeface="Arial" pitchFamily="34" charset="0"/>
            </a:endParaRPr>
          </a:p>
        </p:txBody>
      </p:sp>
      <p:sp>
        <p:nvSpPr>
          <p:cNvPr id="27654" name="Line 6"/>
          <p:cNvSpPr>
            <a:spLocks noChangeShapeType="1"/>
          </p:cNvSpPr>
          <p:nvPr/>
        </p:nvSpPr>
        <p:spPr bwMode="auto">
          <a:xfrm>
            <a:off x="4511675" y="2854325"/>
            <a:ext cx="0" cy="496888"/>
          </a:xfrm>
          <a:prstGeom prst="line">
            <a:avLst/>
          </a:prstGeom>
          <a:noFill/>
          <a:ln w="9525">
            <a:solidFill>
              <a:srgbClr val="000000"/>
            </a:solidFill>
            <a:round/>
            <a:headEnd/>
            <a:tailEnd type="triangle" w="med" len="med"/>
          </a:ln>
        </p:spPr>
        <p:txBody>
          <a:bodyPr/>
          <a:lstStyle/>
          <a:p>
            <a:endParaRPr lang="en-US"/>
          </a:p>
        </p:txBody>
      </p:sp>
      <p:sp>
        <p:nvSpPr>
          <p:cNvPr id="27655" name="AutoShape 7"/>
          <p:cNvSpPr>
            <a:spLocks noChangeArrowheads="1"/>
          </p:cNvSpPr>
          <p:nvPr/>
        </p:nvSpPr>
        <p:spPr bwMode="auto">
          <a:xfrm>
            <a:off x="3581400" y="3879850"/>
            <a:ext cx="1905000" cy="701675"/>
          </a:xfrm>
          <a:prstGeom prst="flowChartDecision">
            <a:avLst/>
          </a:prstGeom>
          <a:solidFill>
            <a:srgbClr val="FFFFFF"/>
          </a:solidFill>
          <a:ln w="9525">
            <a:solidFill>
              <a:srgbClr val="000000"/>
            </a:solidFill>
            <a:miter lim="800000"/>
            <a:headEnd/>
            <a:tailEnd/>
          </a:ln>
        </p:spPr>
        <p:txBody>
          <a:bodyPr/>
          <a:lstStyle/>
          <a:p>
            <a:pPr algn="ctr"/>
            <a:r>
              <a:rPr lang="en-US" sz="1000" b="1" dirty="0">
                <a:cs typeface="Arial" pitchFamily="34" charset="0"/>
              </a:rPr>
              <a:t>Met Termination condition?</a:t>
            </a:r>
          </a:p>
        </p:txBody>
      </p:sp>
      <p:sp>
        <p:nvSpPr>
          <p:cNvPr id="27656" name="AutoShape 8"/>
          <p:cNvSpPr>
            <a:spLocks noChangeArrowheads="1"/>
          </p:cNvSpPr>
          <p:nvPr/>
        </p:nvSpPr>
        <p:spPr bwMode="auto">
          <a:xfrm>
            <a:off x="914400" y="5191125"/>
            <a:ext cx="1382713" cy="523875"/>
          </a:xfrm>
          <a:prstGeom prst="flowChartProcess">
            <a:avLst/>
          </a:prstGeom>
          <a:solidFill>
            <a:srgbClr val="FFFFFF"/>
          </a:solidFill>
          <a:ln w="9525">
            <a:solidFill>
              <a:srgbClr val="000000"/>
            </a:solidFill>
            <a:miter lim="800000"/>
            <a:headEnd/>
            <a:tailEnd/>
          </a:ln>
        </p:spPr>
        <p:txBody>
          <a:bodyPr/>
          <a:lstStyle/>
          <a:p>
            <a:pPr algn="ctr"/>
            <a:r>
              <a:rPr lang="en-US" sz="1200" b="1">
                <a:cs typeface="Arial" pitchFamily="34" charset="0"/>
              </a:rPr>
              <a:t>T=T+1 </a:t>
            </a:r>
          </a:p>
          <a:p>
            <a:pPr algn="ctr"/>
            <a:r>
              <a:rPr lang="en-US" sz="1200" b="1">
                <a:cs typeface="Arial" pitchFamily="34" charset="0"/>
              </a:rPr>
              <a:t>(go to next step)</a:t>
            </a:r>
            <a:endParaRPr lang="en-US" b="1">
              <a:cs typeface="Arial" pitchFamily="34" charset="0"/>
            </a:endParaRPr>
          </a:p>
        </p:txBody>
      </p:sp>
      <p:sp>
        <p:nvSpPr>
          <p:cNvPr id="27657" name="Line 9"/>
          <p:cNvSpPr>
            <a:spLocks noChangeShapeType="1"/>
          </p:cNvSpPr>
          <p:nvPr/>
        </p:nvSpPr>
        <p:spPr bwMode="auto">
          <a:xfrm flipH="1">
            <a:off x="1600200" y="6477000"/>
            <a:ext cx="5791200" cy="0"/>
          </a:xfrm>
          <a:prstGeom prst="line">
            <a:avLst/>
          </a:prstGeom>
          <a:noFill/>
          <a:ln w="9525">
            <a:solidFill>
              <a:srgbClr val="000000"/>
            </a:solidFill>
            <a:round/>
            <a:headEnd/>
            <a:tailEnd type="triangle" w="med" len="med"/>
          </a:ln>
        </p:spPr>
        <p:txBody>
          <a:bodyPr/>
          <a:lstStyle/>
          <a:p>
            <a:endParaRPr lang="en-US"/>
          </a:p>
        </p:txBody>
      </p:sp>
      <p:sp>
        <p:nvSpPr>
          <p:cNvPr id="27658" name="AutoShape 10"/>
          <p:cNvSpPr>
            <a:spLocks noChangeArrowheads="1"/>
          </p:cNvSpPr>
          <p:nvPr/>
        </p:nvSpPr>
        <p:spPr bwMode="auto">
          <a:xfrm>
            <a:off x="6757988" y="4421188"/>
            <a:ext cx="1306512" cy="396875"/>
          </a:xfrm>
          <a:prstGeom prst="flowChartProcess">
            <a:avLst/>
          </a:prstGeom>
          <a:solidFill>
            <a:srgbClr val="FFFFFF"/>
          </a:solidFill>
          <a:ln w="9525">
            <a:solidFill>
              <a:srgbClr val="000000"/>
            </a:solidFill>
            <a:miter lim="800000"/>
            <a:headEnd/>
            <a:tailEnd/>
          </a:ln>
        </p:spPr>
        <p:txBody>
          <a:bodyPr/>
          <a:lstStyle/>
          <a:p>
            <a:pPr algn="ctr"/>
            <a:r>
              <a:rPr lang="en-US" sz="1200" b="1">
                <a:cs typeface="Arial" pitchFamily="34" charset="0"/>
              </a:rPr>
              <a:t>Selection</a:t>
            </a:r>
            <a:endParaRPr lang="en-US" b="1">
              <a:cs typeface="Arial" pitchFamily="34" charset="0"/>
            </a:endParaRPr>
          </a:p>
        </p:txBody>
      </p:sp>
      <p:sp>
        <p:nvSpPr>
          <p:cNvPr id="27659" name="AutoShape 11"/>
          <p:cNvSpPr>
            <a:spLocks noChangeArrowheads="1"/>
          </p:cNvSpPr>
          <p:nvPr/>
        </p:nvSpPr>
        <p:spPr bwMode="auto">
          <a:xfrm>
            <a:off x="6700838" y="5221288"/>
            <a:ext cx="1452562" cy="315912"/>
          </a:xfrm>
          <a:prstGeom prst="flowChartProcess">
            <a:avLst/>
          </a:prstGeom>
          <a:solidFill>
            <a:srgbClr val="FFFFFF"/>
          </a:solidFill>
          <a:ln w="9525">
            <a:solidFill>
              <a:srgbClr val="000000"/>
            </a:solidFill>
            <a:miter lim="800000"/>
            <a:headEnd/>
            <a:tailEnd/>
          </a:ln>
        </p:spPr>
        <p:txBody>
          <a:bodyPr/>
          <a:lstStyle/>
          <a:p>
            <a:pPr algn="ctr"/>
            <a:r>
              <a:rPr lang="en-US" sz="1200" b="1">
                <a:cs typeface="Arial" pitchFamily="34" charset="0"/>
              </a:rPr>
              <a:t>Crossover</a:t>
            </a:r>
            <a:endParaRPr lang="en-US" b="1">
              <a:cs typeface="Arial" pitchFamily="34" charset="0"/>
            </a:endParaRPr>
          </a:p>
        </p:txBody>
      </p:sp>
      <p:sp>
        <p:nvSpPr>
          <p:cNvPr id="27660" name="AutoShape 12"/>
          <p:cNvSpPr>
            <a:spLocks noChangeArrowheads="1"/>
          </p:cNvSpPr>
          <p:nvPr/>
        </p:nvSpPr>
        <p:spPr bwMode="auto">
          <a:xfrm>
            <a:off x="6700838" y="5949950"/>
            <a:ext cx="1452562" cy="298450"/>
          </a:xfrm>
          <a:prstGeom prst="flowChartProcess">
            <a:avLst/>
          </a:prstGeom>
          <a:solidFill>
            <a:srgbClr val="FFFFFF"/>
          </a:solidFill>
          <a:ln w="9525">
            <a:solidFill>
              <a:srgbClr val="000000"/>
            </a:solidFill>
            <a:miter lim="800000"/>
            <a:headEnd/>
            <a:tailEnd/>
          </a:ln>
        </p:spPr>
        <p:txBody>
          <a:bodyPr/>
          <a:lstStyle/>
          <a:p>
            <a:pPr algn="ctr"/>
            <a:r>
              <a:rPr lang="en-US" sz="1200" b="1">
                <a:cs typeface="Arial" pitchFamily="34" charset="0"/>
              </a:rPr>
              <a:t>Mutation</a:t>
            </a:r>
            <a:r>
              <a:rPr lang="en-US" sz="1200">
                <a:cs typeface="Arial" pitchFamily="34" charset="0"/>
              </a:rPr>
              <a:t>             </a:t>
            </a:r>
            <a:endParaRPr lang="en-US">
              <a:cs typeface="Arial" pitchFamily="34" charset="0"/>
            </a:endParaRPr>
          </a:p>
        </p:txBody>
      </p:sp>
      <p:sp>
        <p:nvSpPr>
          <p:cNvPr id="27661" name="Line 13"/>
          <p:cNvSpPr>
            <a:spLocks noChangeShapeType="1"/>
          </p:cNvSpPr>
          <p:nvPr/>
        </p:nvSpPr>
        <p:spPr bwMode="auto">
          <a:xfrm>
            <a:off x="7418388" y="4826000"/>
            <a:ext cx="0" cy="395288"/>
          </a:xfrm>
          <a:prstGeom prst="line">
            <a:avLst/>
          </a:prstGeom>
          <a:noFill/>
          <a:ln w="9525">
            <a:solidFill>
              <a:srgbClr val="000000"/>
            </a:solidFill>
            <a:round/>
            <a:headEnd/>
            <a:tailEnd type="triangle" w="med" len="med"/>
          </a:ln>
        </p:spPr>
        <p:txBody>
          <a:bodyPr/>
          <a:lstStyle/>
          <a:p>
            <a:endParaRPr lang="en-US"/>
          </a:p>
        </p:txBody>
      </p:sp>
      <p:sp>
        <p:nvSpPr>
          <p:cNvPr id="27662" name="Line 14"/>
          <p:cNvSpPr>
            <a:spLocks noChangeShapeType="1"/>
          </p:cNvSpPr>
          <p:nvPr/>
        </p:nvSpPr>
        <p:spPr bwMode="auto">
          <a:xfrm>
            <a:off x="7418388" y="5553075"/>
            <a:ext cx="0" cy="396875"/>
          </a:xfrm>
          <a:prstGeom prst="line">
            <a:avLst/>
          </a:prstGeom>
          <a:noFill/>
          <a:ln w="9525">
            <a:solidFill>
              <a:srgbClr val="000000"/>
            </a:solidFill>
            <a:round/>
            <a:headEnd/>
            <a:tailEnd type="triangle" w="med" len="med"/>
          </a:ln>
        </p:spPr>
        <p:txBody>
          <a:bodyPr/>
          <a:lstStyle/>
          <a:p>
            <a:endParaRPr lang="en-US"/>
          </a:p>
        </p:txBody>
      </p:sp>
      <p:sp>
        <p:nvSpPr>
          <p:cNvPr id="27663" name="Text Box 15"/>
          <p:cNvSpPr txBox="1">
            <a:spLocks noChangeArrowheads="1"/>
          </p:cNvSpPr>
          <p:nvPr/>
        </p:nvSpPr>
        <p:spPr bwMode="auto">
          <a:xfrm>
            <a:off x="5867400" y="3981450"/>
            <a:ext cx="685800" cy="274638"/>
          </a:xfrm>
          <a:prstGeom prst="rect">
            <a:avLst/>
          </a:prstGeom>
          <a:noFill/>
          <a:ln w="9525" algn="ctr">
            <a:noFill/>
            <a:miter lim="800000"/>
            <a:headEnd/>
            <a:tailEnd/>
          </a:ln>
        </p:spPr>
        <p:txBody>
          <a:bodyPr>
            <a:spAutoFit/>
          </a:bodyPr>
          <a:lstStyle/>
          <a:p>
            <a:pPr algn="ctr">
              <a:spcBef>
                <a:spcPct val="50000"/>
              </a:spcBef>
            </a:pPr>
            <a:r>
              <a:rPr lang="en-US" sz="1200" b="1">
                <a:cs typeface="Arial" pitchFamily="34" charset="0"/>
              </a:rPr>
              <a:t>N</a:t>
            </a:r>
          </a:p>
        </p:txBody>
      </p:sp>
      <p:sp>
        <p:nvSpPr>
          <p:cNvPr id="27664" name="AutoShape 16"/>
          <p:cNvSpPr>
            <a:spLocks noChangeArrowheads="1"/>
          </p:cNvSpPr>
          <p:nvPr/>
        </p:nvSpPr>
        <p:spPr bwMode="auto">
          <a:xfrm>
            <a:off x="3771900" y="3028950"/>
            <a:ext cx="1452563" cy="471488"/>
          </a:xfrm>
          <a:prstGeom prst="flowChartProcess">
            <a:avLst/>
          </a:prstGeom>
          <a:solidFill>
            <a:srgbClr val="FFFFFF"/>
          </a:solidFill>
          <a:ln w="9525">
            <a:solidFill>
              <a:srgbClr val="000000"/>
            </a:solidFill>
            <a:miter lim="800000"/>
            <a:headEnd/>
            <a:tailEnd/>
          </a:ln>
        </p:spPr>
        <p:txBody>
          <a:bodyPr/>
          <a:lstStyle/>
          <a:p>
            <a:pPr algn="ctr"/>
            <a:r>
              <a:rPr lang="en-US" sz="1200" b="1">
                <a:cs typeface="Arial" pitchFamily="34" charset="0"/>
              </a:rPr>
              <a:t>Evaluate Solutions</a:t>
            </a:r>
            <a:endParaRPr lang="en-US" b="1">
              <a:cs typeface="Arial" pitchFamily="34" charset="0"/>
            </a:endParaRPr>
          </a:p>
        </p:txBody>
      </p:sp>
      <p:sp>
        <p:nvSpPr>
          <p:cNvPr id="27665" name="Line 17"/>
          <p:cNvSpPr>
            <a:spLocks noChangeShapeType="1"/>
          </p:cNvSpPr>
          <p:nvPr/>
        </p:nvSpPr>
        <p:spPr bwMode="auto">
          <a:xfrm flipH="1">
            <a:off x="4510088" y="2627313"/>
            <a:ext cx="0" cy="396875"/>
          </a:xfrm>
          <a:prstGeom prst="line">
            <a:avLst/>
          </a:prstGeom>
          <a:noFill/>
          <a:ln w="9525">
            <a:solidFill>
              <a:srgbClr val="000000"/>
            </a:solidFill>
            <a:round/>
            <a:headEnd/>
            <a:tailEnd type="triangle" w="med" len="med"/>
          </a:ln>
        </p:spPr>
        <p:txBody>
          <a:bodyPr/>
          <a:lstStyle/>
          <a:p>
            <a:endParaRPr lang="en-US"/>
          </a:p>
        </p:txBody>
      </p:sp>
      <p:sp>
        <p:nvSpPr>
          <p:cNvPr id="27666" name="Line 18"/>
          <p:cNvSpPr>
            <a:spLocks noChangeShapeType="1"/>
          </p:cNvSpPr>
          <p:nvPr/>
        </p:nvSpPr>
        <p:spPr bwMode="auto">
          <a:xfrm flipH="1">
            <a:off x="4524375" y="3489325"/>
            <a:ext cx="0" cy="396875"/>
          </a:xfrm>
          <a:prstGeom prst="line">
            <a:avLst/>
          </a:prstGeom>
          <a:noFill/>
          <a:ln w="9525">
            <a:solidFill>
              <a:srgbClr val="000000"/>
            </a:solidFill>
            <a:round/>
            <a:headEnd/>
            <a:tailEnd type="triangle" w="med" len="med"/>
          </a:ln>
        </p:spPr>
        <p:txBody>
          <a:bodyPr/>
          <a:lstStyle/>
          <a:p>
            <a:endParaRPr lang="en-US"/>
          </a:p>
        </p:txBody>
      </p:sp>
      <p:sp>
        <p:nvSpPr>
          <p:cNvPr id="27667" name="Line 19"/>
          <p:cNvSpPr>
            <a:spLocks noChangeShapeType="1"/>
          </p:cNvSpPr>
          <p:nvPr/>
        </p:nvSpPr>
        <p:spPr bwMode="auto">
          <a:xfrm>
            <a:off x="7419975" y="4210050"/>
            <a:ext cx="0" cy="228600"/>
          </a:xfrm>
          <a:prstGeom prst="line">
            <a:avLst/>
          </a:prstGeom>
          <a:noFill/>
          <a:ln w="9525">
            <a:solidFill>
              <a:srgbClr val="000000"/>
            </a:solidFill>
            <a:round/>
            <a:headEnd/>
            <a:tailEnd type="triangle" w="med" len="med"/>
          </a:ln>
        </p:spPr>
        <p:txBody>
          <a:bodyPr/>
          <a:lstStyle/>
          <a:p>
            <a:endParaRPr lang="en-US"/>
          </a:p>
        </p:txBody>
      </p:sp>
      <p:sp>
        <p:nvSpPr>
          <p:cNvPr id="27668" name="Line 20"/>
          <p:cNvSpPr>
            <a:spLocks noChangeShapeType="1"/>
          </p:cNvSpPr>
          <p:nvPr/>
        </p:nvSpPr>
        <p:spPr bwMode="auto">
          <a:xfrm>
            <a:off x="5438775" y="4219575"/>
            <a:ext cx="1981200" cy="0"/>
          </a:xfrm>
          <a:prstGeom prst="line">
            <a:avLst/>
          </a:prstGeom>
          <a:noFill/>
          <a:ln w="9525">
            <a:solidFill>
              <a:srgbClr val="000000"/>
            </a:solidFill>
            <a:round/>
            <a:headEnd/>
            <a:tailEnd type="triangle" w="med" len="med"/>
          </a:ln>
        </p:spPr>
        <p:txBody>
          <a:bodyPr/>
          <a:lstStyle/>
          <a:p>
            <a:endParaRPr lang="en-US"/>
          </a:p>
        </p:txBody>
      </p:sp>
      <p:sp>
        <p:nvSpPr>
          <p:cNvPr id="27669" name="Line 21"/>
          <p:cNvSpPr>
            <a:spLocks noChangeShapeType="1"/>
          </p:cNvSpPr>
          <p:nvPr/>
        </p:nvSpPr>
        <p:spPr bwMode="auto">
          <a:xfrm>
            <a:off x="1600200" y="4219575"/>
            <a:ext cx="1981200" cy="0"/>
          </a:xfrm>
          <a:prstGeom prst="line">
            <a:avLst/>
          </a:prstGeom>
          <a:noFill/>
          <a:ln w="9525">
            <a:solidFill>
              <a:srgbClr val="000000"/>
            </a:solidFill>
            <a:round/>
            <a:headEnd/>
            <a:tailEnd type="triangle" w="med" len="med"/>
          </a:ln>
        </p:spPr>
        <p:txBody>
          <a:bodyPr/>
          <a:lstStyle/>
          <a:p>
            <a:endParaRPr lang="en-US"/>
          </a:p>
        </p:txBody>
      </p:sp>
      <p:sp>
        <p:nvSpPr>
          <p:cNvPr id="27670" name="Line 22"/>
          <p:cNvSpPr>
            <a:spLocks noChangeShapeType="1"/>
          </p:cNvSpPr>
          <p:nvPr/>
        </p:nvSpPr>
        <p:spPr bwMode="auto">
          <a:xfrm flipV="1">
            <a:off x="1600200" y="4191000"/>
            <a:ext cx="0" cy="990600"/>
          </a:xfrm>
          <a:prstGeom prst="line">
            <a:avLst/>
          </a:prstGeom>
          <a:noFill/>
          <a:ln w="9525">
            <a:solidFill>
              <a:srgbClr val="000000"/>
            </a:solidFill>
            <a:round/>
            <a:headEnd/>
            <a:tailEnd type="triangle" w="med" len="med"/>
          </a:ln>
        </p:spPr>
        <p:txBody>
          <a:bodyPr/>
          <a:lstStyle/>
          <a:p>
            <a:endParaRPr lang="en-US"/>
          </a:p>
        </p:txBody>
      </p:sp>
      <p:sp>
        <p:nvSpPr>
          <p:cNvPr id="27671" name="Line 23"/>
          <p:cNvSpPr>
            <a:spLocks noChangeShapeType="1"/>
          </p:cNvSpPr>
          <p:nvPr/>
        </p:nvSpPr>
        <p:spPr bwMode="auto">
          <a:xfrm flipV="1">
            <a:off x="1600200" y="5791200"/>
            <a:ext cx="0" cy="671513"/>
          </a:xfrm>
          <a:prstGeom prst="line">
            <a:avLst/>
          </a:prstGeom>
          <a:noFill/>
          <a:ln w="9525">
            <a:solidFill>
              <a:srgbClr val="000000"/>
            </a:solidFill>
            <a:round/>
            <a:headEnd/>
            <a:tailEnd type="triangle" w="med" len="med"/>
          </a:ln>
        </p:spPr>
        <p:txBody>
          <a:bodyPr/>
          <a:lstStyle/>
          <a:p>
            <a:endParaRPr lang="en-US"/>
          </a:p>
        </p:txBody>
      </p:sp>
      <p:sp>
        <p:nvSpPr>
          <p:cNvPr id="27672" name="Line 24"/>
          <p:cNvSpPr>
            <a:spLocks noChangeShapeType="1"/>
          </p:cNvSpPr>
          <p:nvPr/>
        </p:nvSpPr>
        <p:spPr bwMode="auto">
          <a:xfrm>
            <a:off x="7391400" y="6248400"/>
            <a:ext cx="0" cy="228600"/>
          </a:xfrm>
          <a:prstGeom prst="line">
            <a:avLst/>
          </a:prstGeom>
          <a:noFill/>
          <a:ln w="9525">
            <a:solidFill>
              <a:srgbClr val="000000"/>
            </a:solidFill>
            <a:round/>
            <a:headEnd/>
            <a:tailEnd type="triangle" w="med" len="med"/>
          </a:ln>
        </p:spPr>
        <p:txBody>
          <a:bodyPr/>
          <a:lstStyle/>
          <a:p>
            <a:endParaRPr lang="en-US"/>
          </a:p>
        </p:txBody>
      </p:sp>
      <p:sp>
        <p:nvSpPr>
          <p:cNvPr id="27673" name="Line 25"/>
          <p:cNvSpPr>
            <a:spLocks noChangeShapeType="1"/>
          </p:cNvSpPr>
          <p:nvPr/>
        </p:nvSpPr>
        <p:spPr bwMode="auto">
          <a:xfrm>
            <a:off x="4524375" y="4586288"/>
            <a:ext cx="0" cy="609600"/>
          </a:xfrm>
          <a:prstGeom prst="line">
            <a:avLst/>
          </a:prstGeom>
          <a:noFill/>
          <a:ln w="9525">
            <a:solidFill>
              <a:srgbClr val="000000"/>
            </a:solidFill>
            <a:round/>
            <a:headEnd/>
            <a:tailEnd type="triangle" w="med" len="med"/>
          </a:ln>
        </p:spPr>
        <p:txBody>
          <a:bodyPr/>
          <a:lstStyle/>
          <a:p>
            <a:endParaRPr lang="en-US"/>
          </a:p>
        </p:txBody>
      </p:sp>
      <p:sp>
        <p:nvSpPr>
          <p:cNvPr id="27674" name="Text Box 26"/>
          <p:cNvSpPr txBox="1">
            <a:spLocks noChangeArrowheads="1"/>
          </p:cNvSpPr>
          <p:nvPr/>
        </p:nvSpPr>
        <p:spPr bwMode="auto">
          <a:xfrm>
            <a:off x="4038600" y="4648200"/>
            <a:ext cx="685800" cy="274638"/>
          </a:xfrm>
          <a:prstGeom prst="rect">
            <a:avLst/>
          </a:prstGeom>
          <a:noFill/>
          <a:ln w="9525" algn="ctr">
            <a:noFill/>
            <a:miter lim="800000"/>
            <a:headEnd/>
            <a:tailEnd/>
          </a:ln>
        </p:spPr>
        <p:txBody>
          <a:bodyPr>
            <a:spAutoFit/>
          </a:bodyPr>
          <a:lstStyle/>
          <a:p>
            <a:pPr algn="ctr">
              <a:spcBef>
                <a:spcPct val="50000"/>
              </a:spcBef>
            </a:pPr>
            <a:r>
              <a:rPr lang="en-US" sz="1200" b="1">
                <a:cs typeface="Arial" pitchFamily="34" charset="0"/>
              </a:rPr>
              <a:t>Y</a:t>
            </a:r>
          </a:p>
        </p:txBody>
      </p:sp>
      <p:sp>
        <p:nvSpPr>
          <p:cNvPr id="27675" name="AutoShape 27"/>
          <p:cNvSpPr>
            <a:spLocks noChangeArrowheads="1"/>
          </p:cNvSpPr>
          <p:nvPr/>
        </p:nvSpPr>
        <p:spPr bwMode="auto">
          <a:xfrm>
            <a:off x="4117975" y="5208588"/>
            <a:ext cx="830263" cy="296862"/>
          </a:xfrm>
          <a:prstGeom prst="flowChartConnector">
            <a:avLst/>
          </a:prstGeom>
          <a:solidFill>
            <a:srgbClr val="FFFFFF"/>
          </a:solidFill>
          <a:ln w="9525">
            <a:solidFill>
              <a:srgbClr val="000000"/>
            </a:solidFill>
            <a:round/>
            <a:headEnd/>
            <a:tailEnd/>
          </a:ln>
        </p:spPr>
        <p:txBody>
          <a:bodyPr/>
          <a:lstStyle/>
          <a:p>
            <a:pPr algn="ctr"/>
            <a:r>
              <a:rPr lang="en-US" sz="1200" b="1">
                <a:cs typeface="Arial" pitchFamily="34" charset="0"/>
              </a:rPr>
              <a:t>Stop</a:t>
            </a:r>
            <a:endParaRPr lang="en-US" b="1">
              <a:cs typeface="Arial" pitchFamily="34" charset="0"/>
            </a:endParaRPr>
          </a:p>
        </p:txBody>
      </p:sp>
      <p:sp>
        <p:nvSpPr>
          <p:cNvPr id="27676" name="Text Box 28"/>
          <p:cNvSpPr txBox="1">
            <a:spLocks noChangeArrowheads="1"/>
          </p:cNvSpPr>
          <p:nvPr/>
        </p:nvSpPr>
        <p:spPr bwMode="auto">
          <a:xfrm>
            <a:off x="4433888" y="3535363"/>
            <a:ext cx="1966912" cy="274637"/>
          </a:xfrm>
          <a:prstGeom prst="rect">
            <a:avLst/>
          </a:prstGeom>
          <a:noFill/>
          <a:ln w="9525" algn="ctr">
            <a:noFill/>
            <a:miter lim="800000"/>
            <a:headEnd/>
            <a:tailEnd/>
          </a:ln>
        </p:spPr>
        <p:txBody>
          <a:bodyPr>
            <a:spAutoFit/>
          </a:bodyPr>
          <a:lstStyle/>
          <a:p>
            <a:pPr algn="ctr">
              <a:spcBef>
                <a:spcPct val="50000"/>
              </a:spcBef>
            </a:pPr>
            <a:r>
              <a:rPr lang="en-US" sz="1200" b="1">
                <a:cs typeface="Arial" pitchFamily="34" charset="0"/>
              </a:rPr>
              <a:t>T =0  (first step)</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2"/>
          <p:cNvSpPr>
            <a:spLocks noGrp="1" noChangeArrowheads="1"/>
          </p:cNvSpPr>
          <p:nvPr>
            <p:ph type="title"/>
          </p:nvPr>
        </p:nvSpPr>
        <p:spPr>
          <a:xfrm>
            <a:off x="609600" y="228600"/>
            <a:ext cx="7772400" cy="1143000"/>
          </a:xfrm>
        </p:spPr>
        <p:txBody>
          <a:bodyPr/>
          <a:lstStyle/>
          <a:p>
            <a:pPr eaLnBrk="1" hangingPunct="1"/>
            <a:r>
              <a:rPr lang="en-US" sz="3000" b="0" smtClean="0">
                <a:cs typeface="Times New Roman" pitchFamily="18" charset="0"/>
              </a:rPr>
              <a:t>SYMBOLIC REGRESSION </a:t>
            </a:r>
            <a:r>
              <a:rPr lang="en-US" sz="3000" b="0" i="1" smtClean="0">
                <a:cs typeface="Times New Roman" pitchFamily="18" charset="0"/>
              </a:rPr>
              <a:t>x</a:t>
            </a:r>
            <a:r>
              <a:rPr lang="en-US" sz="3000" b="0" baseline="30000" smtClean="0">
                <a:cs typeface="Times New Roman" pitchFamily="18" charset="0"/>
              </a:rPr>
              <a:t>2</a:t>
            </a:r>
            <a:r>
              <a:rPr lang="en-US" sz="3000" b="0" smtClean="0">
                <a:cs typeface="Times New Roman" pitchFamily="18" charset="0"/>
              </a:rPr>
              <a:t> + </a:t>
            </a:r>
            <a:r>
              <a:rPr lang="en-US" sz="3000" b="0" i="1" smtClean="0">
                <a:cs typeface="Times New Roman" pitchFamily="18" charset="0"/>
              </a:rPr>
              <a:t>x</a:t>
            </a:r>
            <a:r>
              <a:rPr lang="en-US" sz="3000" b="0" smtClean="0">
                <a:cs typeface="Times New Roman" pitchFamily="18" charset="0"/>
              </a:rPr>
              <a:t> + 1</a:t>
            </a:r>
          </a:p>
        </p:txBody>
      </p:sp>
      <p:sp>
        <p:nvSpPr>
          <p:cNvPr id="12295" name="Rectangle 3"/>
          <p:cNvSpPr>
            <a:spLocks noGrp="1" noChangeArrowheads="1"/>
          </p:cNvSpPr>
          <p:nvPr>
            <p:ph type="body" sz="half" idx="1"/>
          </p:nvPr>
        </p:nvSpPr>
        <p:spPr>
          <a:xfrm>
            <a:off x="381000" y="1676400"/>
            <a:ext cx="8153400" cy="609600"/>
          </a:xfrm>
        </p:spPr>
        <p:txBody>
          <a:bodyPr/>
          <a:lstStyle/>
          <a:p>
            <a:pPr eaLnBrk="1" hangingPunct="1">
              <a:buFont typeface="Wingdings" pitchFamily="2" charset="2"/>
              <a:buNone/>
            </a:pPr>
            <a:r>
              <a:rPr lang="en-US" sz="2600" b="1" smtClean="0">
                <a:cs typeface="Times New Roman" pitchFamily="18" charset="0"/>
              </a:rPr>
              <a:t>   FITNESS OF THE 4 INDIVIDUALS IN GEN 0</a:t>
            </a:r>
          </a:p>
        </p:txBody>
      </p:sp>
      <p:graphicFrame>
        <p:nvGraphicFramePr>
          <p:cNvPr id="12290" name="Object 4"/>
          <p:cNvGraphicFramePr>
            <a:graphicFrameLocks noChangeAspect="1"/>
          </p:cNvGraphicFramePr>
          <p:nvPr>
            <p:ph sz="half" idx="2"/>
          </p:nvPr>
        </p:nvGraphicFramePr>
        <p:xfrm>
          <a:off x="228600" y="2971800"/>
          <a:ext cx="1946275" cy="1608138"/>
        </p:xfrm>
        <a:graphic>
          <a:graphicData uri="http://schemas.openxmlformats.org/presentationml/2006/ole">
            <p:oleObj spid="_x0000_s12290" name="Bitmap Image" r:id="rId4" imgW="2685714" imgH="2219635" progId="PBrush">
              <p:embed/>
            </p:oleObj>
          </a:graphicData>
        </a:graphic>
      </p:graphicFrame>
      <p:graphicFrame>
        <p:nvGraphicFramePr>
          <p:cNvPr id="12291" name="Object 5"/>
          <p:cNvGraphicFramePr>
            <a:graphicFrameLocks noChangeAspect="1"/>
          </p:cNvGraphicFramePr>
          <p:nvPr/>
        </p:nvGraphicFramePr>
        <p:xfrm>
          <a:off x="2438400" y="2971800"/>
          <a:ext cx="1955800" cy="1604963"/>
        </p:xfrm>
        <a:graphic>
          <a:graphicData uri="http://schemas.openxmlformats.org/presentationml/2006/ole">
            <p:oleObj spid="_x0000_s12291" name="Bitmap Image" r:id="rId5" imgW="2685714" imgH="2200582" progId="PBrush">
              <p:embed/>
            </p:oleObj>
          </a:graphicData>
        </a:graphic>
      </p:graphicFrame>
      <p:graphicFrame>
        <p:nvGraphicFramePr>
          <p:cNvPr id="12292" name="Object 6"/>
          <p:cNvGraphicFramePr>
            <a:graphicFrameLocks noChangeAspect="1"/>
          </p:cNvGraphicFramePr>
          <p:nvPr/>
        </p:nvGraphicFramePr>
        <p:xfrm>
          <a:off x="4648200" y="2971800"/>
          <a:ext cx="1981200" cy="1608138"/>
        </p:xfrm>
        <a:graphic>
          <a:graphicData uri="http://schemas.openxmlformats.org/presentationml/2006/ole">
            <p:oleObj spid="_x0000_s12292" name="Bitmap Image" r:id="rId6" imgW="2685714" imgH="2180952" progId="PBrush">
              <p:embed/>
            </p:oleObj>
          </a:graphicData>
        </a:graphic>
      </p:graphicFrame>
      <p:graphicFrame>
        <p:nvGraphicFramePr>
          <p:cNvPr id="12293" name="Object 7"/>
          <p:cNvGraphicFramePr>
            <a:graphicFrameLocks noChangeAspect="1"/>
          </p:cNvGraphicFramePr>
          <p:nvPr/>
        </p:nvGraphicFramePr>
        <p:xfrm>
          <a:off x="6781800" y="2971800"/>
          <a:ext cx="2011363" cy="1611313"/>
        </p:xfrm>
        <a:graphic>
          <a:graphicData uri="http://schemas.openxmlformats.org/presentationml/2006/ole">
            <p:oleObj spid="_x0000_s12293" name="Bitmap Image" r:id="rId7" imgW="2676899" imgH="2142857" progId="PBrush">
              <p:embed/>
            </p:oleObj>
          </a:graphicData>
        </a:graphic>
      </p:graphicFrame>
      <p:grpSp>
        <p:nvGrpSpPr>
          <p:cNvPr id="12296" name="Group 8"/>
          <p:cNvGrpSpPr>
            <a:grpSpLocks/>
          </p:cNvGrpSpPr>
          <p:nvPr/>
        </p:nvGrpSpPr>
        <p:grpSpPr bwMode="auto">
          <a:xfrm>
            <a:off x="228600" y="4800600"/>
            <a:ext cx="8686800" cy="1644650"/>
            <a:chOff x="43" y="0"/>
            <a:chExt cx="3832" cy="1036"/>
          </a:xfrm>
        </p:grpSpPr>
        <p:sp>
          <p:nvSpPr>
            <p:cNvPr id="12297" name="Rectangle 9"/>
            <p:cNvSpPr>
              <a:spLocks noChangeArrowheads="1"/>
            </p:cNvSpPr>
            <p:nvPr/>
          </p:nvSpPr>
          <p:spPr bwMode="auto">
            <a:xfrm>
              <a:off x="43" y="0"/>
              <a:ext cx="958" cy="518"/>
            </a:xfrm>
            <a:prstGeom prst="rect">
              <a:avLst/>
            </a:prstGeom>
            <a:noFill/>
            <a:ln w="9525">
              <a:noFill/>
              <a:miter lim="800000"/>
              <a:headEnd/>
              <a:tailEnd/>
            </a:ln>
          </p:spPr>
          <p:txBody>
            <a:bodyPr/>
            <a:lstStyle/>
            <a:p>
              <a:pPr algn="ctr"/>
              <a:r>
                <a:rPr lang="en-US" sz="2400" b="1" i="1">
                  <a:latin typeface="Times" pitchFamily="18" charset="0"/>
                  <a:cs typeface="Times New Roman" pitchFamily="18" charset="0"/>
                </a:rPr>
                <a:t>x</a:t>
              </a:r>
              <a:r>
                <a:rPr lang="en-US" sz="2400" b="1">
                  <a:latin typeface="Times" pitchFamily="18" charset="0"/>
                  <a:cs typeface="Times New Roman" pitchFamily="18" charset="0"/>
                </a:rPr>
                <a:t> + 1</a:t>
              </a:r>
            </a:p>
            <a:p>
              <a:pPr algn="ctr" eaLnBrk="0" hangingPunct="0"/>
              <a:endParaRPr lang="en-US" sz="2400">
                <a:latin typeface="Times New Roman" pitchFamily="18" charset="0"/>
              </a:endParaRPr>
            </a:p>
          </p:txBody>
        </p:sp>
        <p:sp>
          <p:nvSpPr>
            <p:cNvPr id="12298" name="Rectangle 10"/>
            <p:cNvSpPr>
              <a:spLocks noChangeArrowheads="1"/>
            </p:cNvSpPr>
            <p:nvPr/>
          </p:nvSpPr>
          <p:spPr bwMode="auto">
            <a:xfrm>
              <a:off x="1001" y="0"/>
              <a:ext cx="958" cy="518"/>
            </a:xfrm>
            <a:prstGeom prst="rect">
              <a:avLst/>
            </a:prstGeom>
            <a:noFill/>
            <a:ln w="9525">
              <a:noFill/>
              <a:miter lim="800000"/>
              <a:headEnd/>
              <a:tailEnd/>
            </a:ln>
          </p:spPr>
          <p:txBody>
            <a:bodyPr/>
            <a:lstStyle/>
            <a:p>
              <a:pPr algn="ctr"/>
              <a:r>
                <a:rPr lang="en-US" sz="2400" b="1" i="1">
                  <a:latin typeface="Times" pitchFamily="18" charset="0"/>
                  <a:cs typeface="Times New Roman" pitchFamily="18" charset="0"/>
                </a:rPr>
                <a:t>x</a:t>
              </a:r>
              <a:r>
                <a:rPr lang="en-US" sz="2400" b="1" baseline="30000">
                  <a:latin typeface="Times" pitchFamily="18" charset="0"/>
                  <a:cs typeface="Times New Roman" pitchFamily="18" charset="0"/>
                </a:rPr>
                <a:t>2</a:t>
              </a:r>
              <a:r>
                <a:rPr lang="en-US" sz="2400" b="1">
                  <a:latin typeface="Times" pitchFamily="18" charset="0"/>
                  <a:cs typeface="Times New Roman" pitchFamily="18" charset="0"/>
                </a:rPr>
                <a:t> + 1</a:t>
              </a:r>
            </a:p>
            <a:p>
              <a:pPr algn="ctr" eaLnBrk="0" hangingPunct="0"/>
              <a:endParaRPr lang="en-US" sz="2400">
                <a:latin typeface="Times New Roman" pitchFamily="18" charset="0"/>
              </a:endParaRPr>
            </a:p>
          </p:txBody>
        </p:sp>
        <p:sp>
          <p:nvSpPr>
            <p:cNvPr id="12299" name="Rectangle 11"/>
            <p:cNvSpPr>
              <a:spLocks noChangeArrowheads="1"/>
            </p:cNvSpPr>
            <p:nvPr/>
          </p:nvSpPr>
          <p:spPr bwMode="auto">
            <a:xfrm>
              <a:off x="1959" y="0"/>
              <a:ext cx="958" cy="518"/>
            </a:xfrm>
            <a:prstGeom prst="rect">
              <a:avLst/>
            </a:prstGeom>
            <a:noFill/>
            <a:ln w="9525">
              <a:noFill/>
              <a:miter lim="800000"/>
              <a:headEnd/>
              <a:tailEnd/>
            </a:ln>
          </p:spPr>
          <p:txBody>
            <a:bodyPr/>
            <a:lstStyle/>
            <a:p>
              <a:pPr algn="ctr"/>
              <a:r>
                <a:rPr lang="en-US" sz="2400" b="1">
                  <a:latin typeface="Times" pitchFamily="18" charset="0"/>
                  <a:cs typeface="Times New Roman" pitchFamily="18" charset="0"/>
                </a:rPr>
                <a:t>2</a:t>
              </a:r>
            </a:p>
            <a:p>
              <a:pPr algn="ctr" eaLnBrk="0" hangingPunct="0"/>
              <a:endParaRPr lang="en-US" sz="2400">
                <a:latin typeface="Times New Roman" pitchFamily="18" charset="0"/>
              </a:endParaRPr>
            </a:p>
          </p:txBody>
        </p:sp>
        <p:sp>
          <p:nvSpPr>
            <p:cNvPr id="12300" name="Rectangle 12"/>
            <p:cNvSpPr>
              <a:spLocks noChangeArrowheads="1"/>
            </p:cNvSpPr>
            <p:nvPr/>
          </p:nvSpPr>
          <p:spPr bwMode="auto">
            <a:xfrm>
              <a:off x="2917" y="0"/>
              <a:ext cx="958" cy="518"/>
            </a:xfrm>
            <a:prstGeom prst="rect">
              <a:avLst/>
            </a:prstGeom>
            <a:noFill/>
            <a:ln w="9525">
              <a:noFill/>
              <a:miter lim="800000"/>
              <a:headEnd/>
              <a:tailEnd/>
            </a:ln>
          </p:spPr>
          <p:txBody>
            <a:bodyPr/>
            <a:lstStyle/>
            <a:p>
              <a:pPr algn="ctr"/>
              <a:r>
                <a:rPr lang="en-US" sz="2400" b="1" i="1">
                  <a:latin typeface="Times" pitchFamily="18" charset="0"/>
                  <a:cs typeface="Times New Roman" pitchFamily="18" charset="0"/>
                </a:rPr>
                <a:t>x</a:t>
              </a:r>
              <a:endParaRPr lang="en-US" sz="2400" b="1">
                <a:latin typeface="Times" pitchFamily="18" charset="0"/>
                <a:cs typeface="Times New Roman" pitchFamily="18" charset="0"/>
              </a:endParaRPr>
            </a:p>
            <a:p>
              <a:pPr algn="ctr" eaLnBrk="0" hangingPunct="0"/>
              <a:endParaRPr lang="en-US" sz="2400">
                <a:latin typeface="Times New Roman" pitchFamily="18" charset="0"/>
              </a:endParaRPr>
            </a:p>
          </p:txBody>
        </p:sp>
        <p:sp>
          <p:nvSpPr>
            <p:cNvPr id="12301" name="Rectangle 13"/>
            <p:cNvSpPr>
              <a:spLocks noChangeArrowheads="1"/>
            </p:cNvSpPr>
            <p:nvPr/>
          </p:nvSpPr>
          <p:spPr bwMode="auto">
            <a:xfrm>
              <a:off x="43" y="518"/>
              <a:ext cx="958" cy="518"/>
            </a:xfrm>
            <a:prstGeom prst="rect">
              <a:avLst/>
            </a:prstGeom>
            <a:noFill/>
            <a:ln w="9525">
              <a:noFill/>
              <a:miter lim="800000"/>
              <a:headEnd/>
              <a:tailEnd/>
            </a:ln>
          </p:spPr>
          <p:txBody>
            <a:bodyPr/>
            <a:lstStyle/>
            <a:p>
              <a:pPr algn="ctr"/>
              <a:r>
                <a:rPr lang="en-US" sz="2400" b="1">
                  <a:latin typeface="Times" pitchFamily="18" charset="0"/>
                  <a:cs typeface="Times New Roman" pitchFamily="18" charset="0"/>
                </a:rPr>
                <a:t>0.67</a:t>
              </a:r>
            </a:p>
            <a:p>
              <a:pPr algn="ctr" eaLnBrk="0" hangingPunct="0"/>
              <a:endParaRPr lang="en-US" sz="2400">
                <a:latin typeface="Times New Roman" pitchFamily="18" charset="0"/>
              </a:endParaRPr>
            </a:p>
          </p:txBody>
        </p:sp>
        <p:sp>
          <p:nvSpPr>
            <p:cNvPr id="12302" name="Rectangle 14"/>
            <p:cNvSpPr>
              <a:spLocks noChangeArrowheads="1"/>
            </p:cNvSpPr>
            <p:nvPr/>
          </p:nvSpPr>
          <p:spPr bwMode="auto">
            <a:xfrm>
              <a:off x="1001" y="518"/>
              <a:ext cx="958" cy="518"/>
            </a:xfrm>
            <a:prstGeom prst="rect">
              <a:avLst/>
            </a:prstGeom>
            <a:noFill/>
            <a:ln w="9525">
              <a:noFill/>
              <a:miter lim="800000"/>
              <a:headEnd/>
              <a:tailEnd/>
            </a:ln>
          </p:spPr>
          <p:txBody>
            <a:bodyPr/>
            <a:lstStyle/>
            <a:p>
              <a:pPr algn="ctr"/>
              <a:r>
                <a:rPr lang="en-US" sz="2400" b="1">
                  <a:latin typeface="Times" pitchFamily="18" charset="0"/>
                  <a:cs typeface="Times New Roman" pitchFamily="18" charset="0"/>
                </a:rPr>
                <a:t>1.00</a:t>
              </a:r>
            </a:p>
            <a:p>
              <a:pPr algn="ctr" eaLnBrk="0" hangingPunct="0"/>
              <a:endParaRPr lang="en-US" sz="2400">
                <a:latin typeface="Times New Roman" pitchFamily="18" charset="0"/>
              </a:endParaRPr>
            </a:p>
          </p:txBody>
        </p:sp>
        <p:sp>
          <p:nvSpPr>
            <p:cNvPr id="12303" name="Rectangle 15"/>
            <p:cNvSpPr>
              <a:spLocks noChangeArrowheads="1"/>
            </p:cNvSpPr>
            <p:nvPr/>
          </p:nvSpPr>
          <p:spPr bwMode="auto">
            <a:xfrm>
              <a:off x="1959" y="518"/>
              <a:ext cx="958" cy="518"/>
            </a:xfrm>
            <a:prstGeom prst="rect">
              <a:avLst/>
            </a:prstGeom>
            <a:noFill/>
            <a:ln w="9525">
              <a:noFill/>
              <a:miter lim="800000"/>
              <a:headEnd/>
              <a:tailEnd/>
            </a:ln>
          </p:spPr>
          <p:txBody>
            <a:bodyPr/>
            <a:lstStyle/>
            <a:p>
              <a:pPr algn="ctr"/>
              <a:r>
                <a:rPr lang="en-US" sz="2400" b="1">
                  <a:latin typeface="Times" pitchFamily="18" charset="0"/>
                  <a:cs typeface="Times New Roman" pitchFamily="18" charset="0"/>
                </a:rPr>
                <a:t>1.70</a:t>
              </a:r>
            </a:p>
            <a:p>
              <a:pPr algn="ctr" eaLnBrk="0" hangingPunct="0"/>
              <a:endParaRPr lang="en-US" sz="2400">
                <a:latin typeface="Times New Roman" pitchFamily="18" charset="0"/>
              </a:endParaRPr>
            </a:p>
          </p:txBody>
        </p:sp>
        <p:sp>
          <p:nvSpPr>
            <p:cNvPr id="12304" name="Rectangle 16"/>
            <p:cNvSpPr>
              <a:spLocks noChangeArrowheads="1"/>
            </p:cNvSpPr>
            <p:nvPr/>
          </p:nvSpPr>
          <p:spPr bwMode="auto">
            <a:xfrm>
              <a:off x="2917" y="518"/>
              <a:ext cx="958" cy="518"/>
            </a:xfrm>
            <a:prstGeom prst="rect">
              <a:avLst/>
            </a:prstGeom>
            <a:noFill/>
            <a:ln w="9525">
              <a:noFill/>
              <a:miter lim="800000"/>
              <a:headEnd/>
              <a:tailEnd/>
            </a:ln>
          </p:spPr>
          <p:txBody>
            <a:bodyPr/>
            <a:lstStyle/>
            <a:p>
              <a:pPr algn="ctr"/>
              <a:r>
                <a:rPr lang="en-US" sz="2400" b="1">
                  <a:latin typeface="Times" pitchFamily="18" charset="0"/>
                  <a:cs typeface="Times New Roman" pitchFamily="18" charset="0"/>
                </a:rPr>
                <a:t>2.67</a:t>
              </a:r>
            </a:p>
            <a:p>
              <a:pPr algn="ctr" eaLnBrk="0" hangingPunct="0"/>
              <a:endParaRPr lang="en-US" sz="2400">
                <a:latin typeface="Times New Roman" pitchFamily="18" charset="0"/>
              </a:endParaRPr>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2"/>
          <p:cNvSpPr>
            <a:spLocks noGrp="1" noChangeArrowheads="1"/>
          </p:cNvSpPr>
          <p:nvPr>
            <p:ph type="title"/>
          </p:nvPr>
        </p:nvSpPr>
        <p:spPr>
          <a:xfrm>
            <a:off x="685800" y="304800"/>
            <a:ext cx="7772400" cy="685800"/>
          </a:xfrm>
        </p:spPr>
        <p:txBody>
          <a:bodyPr/>
          <a:lstStyle/>
          <a:p>
            <a:pPr eaLnBrk="1" hangingPunct="1"/>
            <a:r>
              <a:rPr lang="en-US" sz="3000" b="0" smtClean="0">
                <a:cs typeface="Times New Roman" pitchFamily="18" charset="0"/>
              </a:rPr>
              <a:t>SYMBOLIC REGRESSION </a:t>
            </a:r>
            <a:r>
              <a:rPr lang="en-US" sz="3000" b="0" i="1" smtClean="0">
                <a:cs typeface="Times New Roman" pitchFamily="18" charset="0"/>
              </a:rPr>
              <a:t>x</a:t>
            </a:r>
            <a:r>
              <a:rPr lang="en-US" sz="3000" b="0" baseline="30000" smtClean="0">
                <a:cs typeface="Times New Roman" pitchFamily="18" charset="0"/>
              </a:rPr>
              <a:t>2</a:t>
            </a:r>
            <a:r>
              <a:rPr lang="en-US" sz="3000" b="0" smtClean="0">
                <a:cs typeface="Times New Roman" pitchFamily="18" charset="0"/>
              </a:rPr>
              <a:t> + </a:t>
            </a:r>
            <a:r>
              <a:rPr lang="en-US" sz="3000" b="0" i="1" smtClean="0">
                <a:cs typeface="Times New Roman" pitchFamily="18" charset="0"/>
              </a:rPr>
              <a:t>x</a:t>
            </a:r>
            <a:r>
              <a:rPr lang="en-US" sz="3000" b="0" smtClean="0">
                <a:cs typeface="Times New Roman" pitchFamily="18" charset="0"/>
              </a:rPr>
              <a:t> + 1</a:t>
            </a:r>
          </a:p>
        </p:txBody>
      </p:sp>
      <p:sp>
        <p:nvSpPr>
          <p:cNvPr id="13319" name="Rectangle 3"/>
          <p:cNvSpPr>
            <a:spLocks noGrp="1" noChangeArrowheads="1"/>
          </p:cNvSpPr>
          <p:nvPr>
            <p:ph type="body" sz="half" idx="1"/>
          </p:nvPr>
        </p:nvSpPr>
        <p:spPr>
          <a:xfrm>
            <a:off x="685800" y="1219200"/>
            <a:ext cx="7772400" cy="533400"/>
          </a:xfrm>
        </p:spPr>
        <p:txBody>
          <a:bodyPr/>
          <a:lstStyle/>
          <a:p>
            <a:pPr algn="ctr" eaLnBrk="1" hangingPunct="1">
              <a:buFont typeface="Wingdings" pitchFamily="2" charset="2"/>
              <a:buNone/>
            </a:pPr>
            <a:r>
              <a:rPr lang="en-US" sz="2600" b="1" smtClean="0">
                <a:cs typeface="Times New Roman" pitchFamily="18" charset="0"/>
              </a:rPr>
              <a:t>GENERATION 1</a:t>
            </a:r>
            <a:r>
              <a:rPr lang="en-US" sz="2600" smtClean="0"/>
              <a:t> </a:t>
            </a:r>
          </a:p>
        </p:txBody>
      </p:sp>
      <p:grpSp>
        <p:nvGrpSpPr>
          <p:cNvPr id="2" name="Group 4"/>
          <p:cNvGrpSpPr>
            <a:grpSpLocks/>
          </p:cNvGrpSpPr>
          <p:nvPr/>
        </p:nvGrpSpPr>
        <p:grpSpPr bwMode="auto">
          <a:xfrm>
            <a:off x="538163" y="1882775"/>
            <a:ext cx="1592262" cy="3954463"/>
            <a:chOff x="339" y="1340"/>
            <a:chExt cx="1003" cy="2337"/>
          </a:xfrm>
        </p:grpSpPr>
        <p:graphicFrame>
          <p:nvGraphicFramePr>
            <p:cNvPr id="13317" name="Object 5"/>
            <p:cNvGraphicFramePr>
              <a:graphicFrameLocks noChangeAspect="1"/>
            </p:cNvGraphicFramePr>
            <p:nvPr/>
          </p:nvGraphicFramePr>
          <p:xfrm>
            <a:off x="339" y="1340"/>
            <a:ext cx="712" cy="1338"/>
          </p:xfrm>
          <a:graphic>
            <a:graphicData uri="http://schemas.openxmlformats.org/presentationml/2006/ole">
              <p:oleObj spid="_x0000_s13317" name="Bitmap Image" r:id="rId4" imgW="2161905" imgH="4009524" progId="PBrush">
                <p:embed/>
              </p:oleObj>
            </a:graphicData>
          </a:graphic>
        </p:graphicFrame>
        <p:sp>
          <p:nvSpPr>
            <p:cNvPr id="13327" name="Rectangle 6"/>
            <p:cNvSpPr>
              <a:spLocks noChangeArrowheads="1"/>
            </p:cNvSpPr>
            <p:nvPr/>
          </p:nvSpPr>
          <p:spPr bwMode="auto">
            <a:xfrm>
              <a:off x="384" y="3216"/>
              <a:ext cx="958" cy="461"/>
            </a:xfrm>
            <a:prstGeom prst="rect">
              <a:avLst/>
            </a:prstGeom>
            <a:noFill/>
            <a:ln w="9525">
              <a:noFill/>
              <a:miter lim="800000"/>
              <a:headEnd/>
              <a:tailEnd/>
            </a:ln>
          </p:spPr>
          <p:txBody>
            <a:bodyPr/>
            <a:lstStyle/>
            <a:p>
              <a:pPr algn="just"/>
              <a:r>
                <a:rPr lang="en-US" b="1">
                  <a:latin typeface="Times" pitchFamily="18" charset="0"/>
                  <a:cs typeface="Times New Roman" pitchFamily="18" charset="0"/>
                </a:rPr>
                <a:t>Copy of (a)</a:t>
              </a:r>
            </a:p>
            <a:p>
              <a:pPr algn="just" eaLnBrk="0" hangingPunct="0"/>
              <a:endParaRPr lang="en-US" sz="2400">
                <a:latin typeface="Times New Roman" pitchFamily="18" charset="0"/>
              </a:endParaRPr>
            </a:p>
          </p:txBody>
        </p:sp>
      </p:grpSp>
      <p:grpSp>
        <p:nvGrpSpPr>
          <p:cNvPr id="3" name="Group 7"/>
          <p:cNvGrpSpPr>
            <a:grpSpLocks/>
          </p:cNvGrpSpPr>
          <p:nvPr/>
        </p:nvGrpSpPr>
        <p:grpSpPr bwMode="auto">
          <a:xfrm>
            <a:off x="2971800" y="2133600"/>
            <a:ext cx="1520825" cy="4038600"/>
            <a:chOff x="1872" y="1488"/>
            <a:chExt cx="958" cy="2544"/>
          </a:xfrm>
        </p:grpSpPr>
        <p:graphicFrame>
          <p:nvGraphicFramePr>
            <p:cNvPr id="13316" name="Object 8"/>
            <p:cNvGraphicFramePr>
              <a:graphicFrameLocks noChangeAspect="1"/>
            </p:cNvGraphicFramePr>
            <p:nvPr/>
          </p:nvGraphicFramePr>
          <p:xfrm>
            <a:off x="1920" y="1488"/>
            <a:ext cx="668" cy="1248"/>
          </p:xfrm>
          <a:graphic>
            <a:graphicData uri="http://schemas.openxmlformats.org/presentationml/2006/ole">
              <p:oleObj spid="_x0000_s13316" name="Bitmap Image" r:id="rId5" imgW="2152951" imgH="4019048" progId="PBrush">
                <p:embed/>
              </p:oleObj>
            </a:graphicData>
          </a:graphic>
        </p:graphicFrame>
        <p:sp>
          <p:nvSpPr>
            <p:cNvPr id="13326" name="Rectangle 9"/>
            <p:cNvSpPr>
              <a:spLocks noChangeArrowheads="1"/>
            </p:cNvSpPr>
            <p:nvPr/>
          </p:nvSpPr>
          <p:spPr bwMode="auto">
            <a:xfrm>
              <a:off x="1872" y="3024"/>
              <a:ext cx="958" cy="1008"/>
            </a:xfrm>
            <a:prstGeom prst="rect">
              <a:avLst/>
            </a:prstGeom>
            <a:noFill/>
            <a:ln w="9525">
              <a:noFill/>
              <a:miter lim="800000"/>
              <a:headEnd/>
              <a:tailEnd/>
            </a:ln>
          </p:spPr>
          <p:txBody>
            <a:bodyPr/>
            <a:lstStyle/>
            <a:p>
              <a:r>
                <a:rPr lang="en-US" b="1">
                  <a:latin typeface="Times" pitchFamily="18" charset="0"/>
                  <a:cs typeface="Times New Roman" pitchFamily="18" charset="0"/>
                </a:rPr>
                <a:t>Mutant of (c)</a:t>
              </a:r>
            </a:p>
            <a:p>
              <a:pPr eaLnBrk="0" hangingPunct="0"/>
              <a:r>
                <a:rPr lang="en-US" b="1">
                  <a:latin typeface="Times" pitchFamily="18" charset="0"/>
                  <a:cs typeface="Times New Roman" pitchFamily="18" charset="0"/>
                </a:rPr>
                <a:t> </a:t>
              </a:r>
            </a:p>
            <a:p>
              <a:pPr eaLnBrk="0" hangingPunct="0"/>
              <a:r>
                <a:rPr lang="en-US" b="1">
                  <a:latin typeface="Times" pitchFamily="18" charset="0"/>
                  <a:cs typeface="Times New Roman" pitchFamily="18" charset="0"/>
                </a:rPr>
                <a:t>picking “2” as mutation point</a:t>
              </a:r>
            </a:p>
            <a:p>
              <a:pPr algn="just" eaLnBrk="0" hangingPunct="0"/>
              <a:endParaRPr lang="en-US" sz="2400">
                <a:latin typeface="Times New Roman" pitchFamily="18" charset="0"/>
              </a:endParaRPr>
            </a:p>
          </p:txBody>
        </p:sp>
      </p:grpSp>
      <p:grpSp>
        <p:nvGrpSpPr>
          <p:cNvPr id="4" name="Group 10"/>
          <p:cNvGrpSpPr>
            <a:grpSpLocks/>
          </p:cNvGrpSpPr>
          <p:nvPr/>
        </p:nvGrpSpPr>
        <p:grpSpPr bwMode="auto">
          <a:xfrm>
            <a:off x="4953000" y="2133600"/>
            <a:ext cx="1905000" cy="4724400"/>
            <a:chOff x="3120" y="1488"/>
            <a:chExt cx="1200" cy="2832"/>
          </a:xfrm>
        </p:grpSpPr>
        <p:graphicFrame>
          <p:nvGraphicFramePr>
            <p:cNvPr id="13315" name="Object 11"/>
            <p:cNvGraphicFramePr>
              <a:graphicFrameLocks noChangeAspect="1"/>
            </p:cNvGraphicFramePr>
            <p:nvPr/>
          </p:nvGraphicFramePr>
          <p:xfrm>
            <a:off x="3360" y="1488"/>
            <a:ext cx="507" cy="1243"/>
          </p:xfrm>
          <a:graphic>
            <a:graphicData uri="http://schemas.openxmlformats.org/presentationml/2006/ole">
              <p:oleObj spid="_x0000_s13315" name="Bitmap Image" r:id="rId6" imgW="1619476" imgH="3971429" progId="PBrush">
                <p:embed/>
              </p:oleObj>
            </a:graphicData>
          </a:graphic>
        </p:graphicFrame>
        <p:sp>
          <p:nvSpPr>
            <p:cNvPr id="13325" name="Rectangle 12"/>
            <p:cNvSpPr>
              <a:spLocks noChangeArrowheads="1"/>
            </p:cNvSpPr>
            <p:nvPr/>
          </p:nvSpPr>
          <p:spPr bwMode="auto">
            <a:xfrm>
              <a:off x="3120" y="2832"/>
              <a:ext cx="1200" cy="1488"/>
            </a:xfrm>
            <a:prstGeom prst="rect">
              <a:avLst/>
            </a:prstGeom>
            <a:noFill/>
            <a:ln w="9525">
              <a:noFill/>
              <a:miter lim="800000"/>
              <a:headEnd/>
              <a:tailEnd/>
            </a:ln>
          </p:spPr>
          <p:txBody>
            <a:bodyPr/>
            <a:lstStyle/>
            <a:p>
              <a:r>
                <a:rPr lang="en-US" b="1">
                  <a:latin typeface="Times" pitchFamily="18" charset="0"/>
                  <a:cs typeface="Times New Roman" pitchFamily="18" charset="0"/>
                </a:rPr>
                <a:t>First offspring of crossover of (a) and (b) </a:t>
              </a:r>
            </a:p>
            <a:p>
              <a:pPr eaLnBrk="0" hangingPunct="0"/>
              <a:r>
                <a:rPr lang="en-US" b="1">
                  <a:latin typeface="Times" pitchFamily="18" charset="0"/>
                  <a:cs typeface="Times New Roman" pitchFamily="18" charset="0"/>
                </a:rPr>
                <a:t>picking “+” of parent (a) and left-most “x” of parent (b) as crossover points</a:t>
              </a:r>
            </a:p>
            <a:p>
              <a:pPr algn="just" eaLnBrk="0" hangingPunct="0"/>
              <a:endParaRPr lang="en-US" sz="2400">
                <a:latin typeface="Times New Roman" pitchFamily="18" charset="0"/>
              </a:endParaRPr>
            </a:p>
          </p:txBody>
        </p:sp>
      </p:grpSp>
      <p:grpSp>
        <p:nvGrpSpPr>
          <p:cNvPr id="5" name="Group 13"/>
          <p:cNvGrpSpPr>
            <a:grpSpLocks/>
          </p:cNvGrpSpPr>
          <p:nvPr/>
        </p:nvGrpSpPr>
        <p:grpSpPr bwMode="auto">
          <a:xfrm>
            <a:off x="6934200" y="2057400"/>
            <a:ext cx="1905000" cy="4419600"/>
            <a:chOff x="4368" y="1488"/>
            <a:chExt cx="1200" cy="2784"/>
          </a:xfrm>
        </p:grpSpPr>
        <p:graphicFrame>
          <p:nvGraphicFramePr>
            <p:cNvPr id="13314" name="Object 14"/>
            <p:cNvGraphicFramePr>
              <a:graphicFrameLocks noChangeAspect="1"/>
            </p:cNvGraphicFramePr>
            <p:nvPr/>
          </p:nvGraphicFramePr>
          <p:xfrm>
            <a:off x="4560" y="1488"/>
            <a:ext cx="662" cy="1244"/>
          </p:xfrm>
          <a:graphic>
            <a:graphicData uri="http://schemas.openxmlformats.org/presentationml/2006/ole">
              <p:oleObj spid="_x0000_s13314" name="Bitmap Image" r:id="rId7" imgW="2152951" imgH="4048690" progId="PBrush">
                <p:embed/>
              </p:oleObj>
            </a:graphicData>
          </a:graphic>
        </p:graphicFrame>
        <p:sp>
          <p:nvSpPr>
            <p:cNvPr id="13324" name="Rectangle 15"/>
            <p:cNvSpPr>
              <a:spLocks noChangeArrowheads="1"/>
            </p:cNvSpPr>
            <p:nvPr/>
          </p:nvSpPr>
          <p:spPr bwMode="auto">
            <a:xfrm>
              <a:off x="4368" y="2832"/>
              <a:ext cx="1200" cy="1440"/>
            </a:xfrm>
            <a:prstGeom prst="rect">
              <a:avLst/>
            </a:prstGeom>
            <a:noFill/>
            <a:ln w="9525">
              <a:noFill/>
              <a:miter lim="800000"/>
              <a:headEnd/>
              <a:tailEnd/>
            </a:ln>
          </p:spPr>
          <p:txBody>
            <a:bodyPr/>
            <a:lstStyle/>
            <a:p>
              <a:r>
                <a:rPr lang="en-US" b="1">
                  <a:latin typeface="Times" pitchFamily="18" charset="0"/>
                  <a:cs typeface="Times New Roman" pitchFamily="18" charset="0"/>
                </a:rPr>
                <a:t>Second offspring of crossover of (a) and (b)</a:t>
              </a:r>
            </a:p>
            <a:p>
              <a:pPr eaLnBrk="0" hangingPunct="0"/>
              <a:r>
                <a:rPr lang="en-US" b="1">
                  <a:latin typeface="Times" pitchFamily="18" charset="0"/>
                  <a:cs typeface="Times New Roman" pitchFamily="18" charset="0"/>
                </a:rPr>
                <a:t> picking “+” of parent (a) and left-most “x” of parent (b) as crossover points</a:t>
              </a:r>
              <a:endParaRPr lang="en-US" sz="2400">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GB" smtClean="0"/>
              <a:t>G</a:t>
            </a:r>
            <a:r>
              <a:rPr lang="en-US" smtClean="0"/>
              <a:t>P</a:t>
            </a:r>
            <a:r>
              <a:rPr lang="en-GB" smtClean="0"/>
              <a:t> quick overview</a:t>
            </a:r>
          </a:p>
        </p:txBody>
      </p:sp>
      <p:sp>
        <p:nvSpPr>
          <p:cNvPr id="99331" name="Rectangle 3"/>
          <p:cNvSpPr>
            <a:spLocks noGrp="1" noChangeArrowheads="1"/>
          </p:cNvSpPr>
          <p:nvPr>
            <p:ph type="body" idx="1"/>
          </p:nvPr>
        </p:nvSpPr>
        <p:spPr/>
        <p:txBody>
          <a:bodyPr/>
          <a:lstStyle/>
          <a:p>
            <a:pPr eaLnBrk="1" hangingPunct="1">
              <a:lnSpc>
                <a:spcPct val="90000"/>
              </a:lnSpc>
            </a:pPr>
            <a:r>
              <a:rPr lang="en-US" sz="2600" smtClean="0"/>
              <a:t>Developed: USA in the 1990’s</a:t>
            </a:r>
          </a:p>
          <a:p>
            <a:pPr eaLnBrk="1" hangingPunct="1">
              <a:lnSpc>
                <a:spcPct val="90000"/>
              </a:lnSpc>
            </a:pPr>
            <a:r>
              <a:rPr lang="en-US" sz="2600" smtClean="0"/>
              <a:t>Early names: J. Koza</a:t>
            </a:r>
          </a:p>
          <a:p>
            <a:pPr eaLnBrk="1" hangingPunct="1">
              <a:lnSpc>
                <a:spcPct val="90000"/>
              </a:lnSpc>
            </a:pPr>
            <a:r>
              <a:rPr lang="en-US" sz="2600" smtClean="0"/>
              <a:t>Typically applied to:</a:t>
            </a:r>
          </a:p>
          <a:p>
            <a:pPr lvl="1" eaLnBrk="1" hangingPunct="1">
              <a:lnSpc>
                <a:spcPct val="90000"/>
              </a:lnSpc>
            </a:pPr>
            <a:r>
              <a:rPr lang="en-US" sz="2200" smtClean="0"/>
              <a:t>machine learning tasks (prediction, classification…)</a:t>
            </a:r>
          </a:p>
          <a:p>
            <a:pPr eaLnBrk="1" hangingPunct="1">
              <a:lnSpc>
                <a:spcPct val="90000"/>
              </a:lnSpc>
            </a:pPr>
            <a:r>
              <a:rPr lang="en-US" sz="2600" smtClean="0"/>
              <a:t>Attributed features:</a:t>
            </a:r>
          </a:p>
          <a:p>
            <a:pPr lvl="1" eaLnBrk="1" hangingPunct="1">
              <a:lnSpc>
                <a:spcPct val="90000"/>
              </a:lnSpc>
            </a:pPr>
            <a:r>
              <a:rPr lang="en-US" sz="2200" smtClean="0"/>
              <a:t>competes with neural nets and alike</a:t>
            </a:r>
          </a:p>
          <a:p>
            <a:pPr lvl="1" eaLnBrk="1" hangingPunct="1">
              <a:lnSpc>
                <a:spcPct val="90000"/>
              </a:lnSpc>
            </a:pPr>
            <a:r>
              <a:rPr lang="en-US" sz="2200" smtClean="0"/>
              <a:t>needs huge populations (thousands)</a:t>
            </a:r>
          </a:p>
          <a:p>
            <a:pPr lvl="1" eaLnBrk="1" hangingPunct="1">
              <a:lnSpc>
                <a:spcPct val="90000"/>
              </a:lnSpc>
            </a:pPr>
            <a:r>
              <a:rPr lang="en-US" sz="2200" smtClean="0"/>
              <a:t>slow</a:t>
            </a:r>
          </a:p>
          <a:p>
            <a:pPr eaLnBrk="1" hangingPunct="1">
              <a:lnSpc>
                <a:spcPct val="90000"/>
              </a:lnSpc>
            </a:pPr>
            <a:r>
              <a:rPr lang="en-US" sz="2600" smtClean="0"/>
              <a:t>Special:</a:t>
            </a:r>
          </a:p>
          <a:p>
            <a:pPr lvl="1" eaLnBrk="1" hangingPunct="1">
              <a:lnSpc>
                <a:spcPct val="90000"/>
              </a:lnSpc>
            </a:pPr>
            <a:r>
              <a:rPr lang="en-US" sz="2200" smtClean="0"/>
              <a:t>non-linear chromosomes: trees, graphs</a:t>
            </a:r>
          </a:p>
          <a:p>
            <a:pPr lvl="1" eaLnBrk="1" hangingPunct="1">
              <a:lnSpc>
                <a:spcPct val="90000"/>
              </a:lnSpc>
            </a:pPr>
            <a:r>
              <a:rPr lang="en-US" sz="2200" smtClean="0"/>
              <a:t>mutation possible but not necessary (disputed!)</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GB" smtClean="0"/>
              <a:t>GP technical summary tableau</a:t>
            </a:r>
          </a:p>
        </p:txBody>
      </p:sp>
      <p:graphicFrame>
        <p:nvGraphicFramePr>
          <p:cNvPr id="107523" name="Group 3"/>
          <p:cNvGraphicFramePr>
            <a:graphicFrameLocks noGrp="1"/>
          </p:cNvGraphicFramePr>
          <p:nvPr>
            <p:ph type="tbl" idx="1"/>
          </p:nvPr>
        </p:nvGraphicFramePr>
        <p:xfrm>
          <a:off x="457200" y="2170113"/>
          <a:ext cx="8229600" cy="3111500"/>
        </p:xfrm>
        <a:graphic>
          <a:graphicData uri="http://schemas.openxmlformats.org/drawingml/2006/table">
            <a:tbl>
              <a:tblPr/>
              <a:tblGrid>
                <a:gridCol w="4114800"/>
                <a:gridCol w="4114800"/>
              </a:tblGrid>
              <a:tr h="6223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2600" b="0" i="0" u="none" strike="noStrike" cap="none" normalizeH="0" baseline="0" smtClean="0">
                          <a:ln>
                            <a:noFill/>
                          </a:ln>
                          <a:solidFill>
                            <a:schemeClr val="tx1"/>
                          </a:solidFill>
                          <a:effectLst/>
                          <a:latin typeface="Arial" pitchFamily="34" charset="0"/>
                        </a:rPr>
                        <a:t>Representation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2600" b="0" i="0" u="none" strike="noStrike" cap="none" normalizeH="0" baseline="0" smtClean="0">
                          <a:ln>
                            <a:noFill/>
                          </a:ln>
                          <a:solidFill>
                            <a:schemeClr val="tx1"/>
                          </a:solidFill>
                          <a:effectLst/>
                          <a:latin typeface="Arial" pitchFamily="34" charset="0"/>
                        </a:rPr>
                        <a:t>Tree structures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223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2600" b="0" i="0" u="none" strike="noStrike" cap="none" normalizeH="0" baseline="0" smtClean="0">
                          <a:ln>
                            <a:noFill/>
                          </a:ln>
                          <a:solidFill>
                            <a:schemeClr val="tx1"/>
                          </a:solidFill>
                          <a:effectLst/>
                          <a:latin typeface="Arial" pitchFamily="34" charset="0"/>
                        </a:rPr>
                        <a:t>Recombination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2600" b="0" i="0" u="none" strike="noStrike" cap="none" normalizeH="0" baseline="0" smtClean="0">
                          <a:ln>
                            <a:noFill/>
                          </a:ln>
                          <a:solidFill>
                            <a:schemeClr val="tx1"/>
                          </a:solidFill>
                          <a:effectLst/>
                          <a:latin typeface="Arial" pitchFamily="34" charset="0"/>
                        </a:rPr>
                        <a:t>Exchange of subtrees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223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2600" b="0" i="0" u="none" strike="noStrike" cap="none" normalizeH="0" baseline="0" smtClean="0">
                          <a:ln>
                            <a:noFill/>
                          </a:ln>
                          <a:solidFill>
                            <a:schemeClr val="tx1"/>
                          </a:solidFill>
                          <a:effectLst/>
                          <a:latin typeface="Arial" pitchFamily="34" charset="0"/>
                        </a:rPr>
                        <a:t>Mutation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2600" b="0" i="0" u="none" strike="noStrike" cap="none" normalizeH="0" baseline="0" smtClean="0">
                          <a:ln>
                            <a:noFill/>
                          </a:ln>
                          <a:solidFill>
                            <a:schemeClr val="tx1"/>
                          </a:solidFill>
                          <a:effectLst/>
                          <a:latin typeface="Arial" pitchFamily="34" charset="0"/>
                        </a:rPr>
                        <a:t>Random change in trees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223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2600" b="0" i="0" u="none" strike="noStrike" cap="none" normalizeH="0" baseline="0" smtClean="0">
                          <a:ln>
                            <a:noFill/>
                          </a:ln>
                          <a:solidFill>
                            <a:schemeClr val="tx1"/>
                          </a:solidFill>
                          <a:effectLst/>
                          <a:latin typeface="Arial" pitchFamily="34" charset="0"/>
                        </a:rPr>
                        <a:t>Parent selection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2600" b="0" i="0" u="none" strike="noStrike" cap="none" normalizeH="0" baseline="0" smtClean="0">
                          <a:ln>
                            <a:noFill/>
                          </a:ln>
                          <a:solidFill>
                            <a:schemeClr val="tx1"/>
                          </a:solidFill>
                          <a:effectLst/>
                          <a:latin typeface="Arial" pitchFamily="34" charset="0"/>
                        </a:rPr>
                        <a:t>Fitness proportional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223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2600" b="0" i="0" u="none" strike="noStrike" cap="none" normalizeH="0" baseline="0" smtClean="0">
                          <a:ln>
                            <a:noFill/>
                          </a:ln>
                          <a:solidFill>
                            <a:schemeClr val="tx1"/>
                          </a:solidFill>
                          <a:effectLst/>
                          <a:latin typeface="Arial" pitchFamily="34" charset="0"/>
                        </a:rPr>
                        <a:t>Survivor selection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GB" sz="2600" b="0" i="0" u="none" strike="noStrike" cap="none" normalizeH="0" baseline="0" smtClean="0">
                          <a:ln>
                            <a:noFill/>
                          </a:ln>
                          <a:solidFill>
                            <a:schemeClr val="tx1"/>
                          </a:solidFill>
                          <a:effectLst/>
                          <a:latin typeface="Arial" pitchFamily="34" charset="0"/>
                        </a:rPr>
                        <a:t>Generational replacement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smtClean="0"/>
              <a:t>Introductory example: </a:t>
            </a:r>
            <a:br>
              <a:rPr lang="en-US" smtClean="0"/>
            </a:br>
            <a:r>
              <a:rPr lang="en-US" smtClean="0"/>
              <a:t>credit scoring</a:t>
            </a:r>
          </a:p>
        </p:txBody>
      </p:sp>
      <p:sp>
        <p:nvSpPr>
          <p:cNvPr id="101379" name="Rectangle 3"/>
          <p:cNvSpPr>
            <a:spLocks noGrp="1" noChangeArrowheads="1"/>
          </p:cNvSpPr>
          <p:nvPr>
            <p:ph type="body" idx="1"/>
          </p:nvPr>
        </p:nvSpPr>
        <p:spPr/>
        <p:txBody>
          <a:bodyPr/>
          <a:lstStyle/>
          <a:p>
            <a:pPr eaLnBrk="1" hangingPunct="1">
              <a:lnSpc>
                <a:spcPct val="90000"/>
              </a:lnSpc>
            </a:pPr>
            <a:r>
              <a:rPr lang="en-US" sz="2600" smtClean="0"/>
              <a:t>A possible model: </a:t>
            </a:r>
          </a:p>
          <a:p>
            <a:pPr algn="ctr" eaLnBrk="1" hangingPunct="1">
              <a:lnSpc>
                <a:spcPct val="90000"/>
              </a:lnSpc>
              <a:buFont typeface="Wingdings" pitchFamily="2" charset="2"/>
              <a:buNone/>
            </a:pPr>
            <a:r>
              <a:rPr lang="en-US" sz="2600" smtClean="0"/>
              <a:t>IF </a:t>
            </a:r>
            <a:r>
              <a:rPr lang="en-GB" sz="2600" smtClean="0">
                <a:solidFill>
                  <a:srgbClr val="FF0000"/>
                </a:solidFill>
              </a:rPr>
              <a:t>(NOC = 2) AND (S &gt; 80000)</a:t>
            </a:r>
            <a:r>
              <a:rPr lang="en-GB" sz="2600" smtClean="0"/>
              <a:t> THEN </a:t>
            </a:r>
            <a:r>
              <a:rPr lang="en-GB" sz="2600" smtClean="0">
                <a:solidFill>
                  <a:srgbClr val="FF0000"/>
                </a:solidFill>
              </a:rPr>
              <a:t>good</a:t>
            </a:r>
            <a:r>
              <a:rPr lang="en-GB" sz="2600" smtClean="0"/>
              <a:t> ELSE </a:t>
            </a:r>
            <a:r>
              <a:rPr lang="en-GB" sz="2600" smtClean="0">
                <a:solidFill>
                  <a:srgbClr val="FF0000"/>
                </a:solidFill>
              </a:rPr>
              <a:t>bad</a:t>
            </a:r>
          </a:p>
          <a:p>
            <a:pPr eaLnBrk="1" hangingPunct="1">
              <a:lnSpc>
                <a:spcPct val="90000"/>
              </a:lnSpc>
            </a:pPr>
            <a:r>
              <a:rPr lang="en-GB" sz="2600" smtClean="0"/>
              <a:t>In general: </a:t>
            </a:r>
          </a:p>
          <a:p>
            <a:pPr algn="ctr" eaLnBrk="1" hangingPunct="1">
              <a:lnSpc>
                <a:spcPct val="90000"/>
              </a:lnSpc>
              <a:buFont typeface="Wingdings" pitchFamily="2" charset="2"/>
              <a:buNone/>
            </a:pPr>
            <a:r>
              <a:rPr lang="en-GB" sz="2600" smtClean="0"/>
              <a:t>IF </a:t>
            </a:r>
            <a:r>
              <a:rPr lang="en-GB" sz="2600" smtClean="0">
                <a:solidFill>
                  <a:srgbClr val="FF0000"/>
                </a:solidFill>
              </a:rPr>
              <a:t>formula</a:t>
            </a:r>
            <a:r>
              <a:rPr lang="en-GB" sz="2600" smtClean="0"/>
              <a:t> THEN </a:t>
            </a:r>
            <a:r>
              <a:rPr lang="en-GB" sz="2600" smtClean="0">
                <a:solidFill>
                  <a:srgbClr val="FF0000"/>
                </a:solidFill>
              </a:rPr>
              <a:t>good</a:t>
            </a:r>
            <a:r>
              <a:rPr lang="en-GB" sz="2600" smtClean="0"/>
              <a:t> ELSE </a:t>
            </a:r>
            <a:r>
              <a:rPr lang="en-GB" sz="2600" smtClean="0">
                <a:solidFill>
                  <a:srgbClr val="FF0000"/>
                </a:solidFill>
              </a:rPr>
              <a:t>bad</a:t>
            </a:r>
            <a:endParaRPr lang="en-GB" sz="2600" smtClean="0"/>
          </a:p>
          <a:p>
            <a:pPr eaLnBrk="1" hangingPunct="1">
              <a:lnSpc>
                <a:spcPct val="90000"/>
              </a:lnSpc>
            </a:pPr>
            <a:r>
              <a:rPr lang="en-GB" sz="2600" smtClean="0"/>
              <a:t>Only unknown is the right formula, hence</a:t>
            </a:r>
          </a:p>
          <a:p>
            <a:pPr eaLnBrk="1" hangingPunct="1">
              <a:lnSpc>
                <a:spcPct val="90000"/>
              </a:lnSpc>
            </a:pPr>
            <a:r>
              <a:rPr lang="en-GB" sz="2600" smtClean="0"/>
              <a:t>Our search space (phenotypes) is the set of formulas</a:t>
            </a:r>
          </a:p>
          <a:p>
            <a:pPr eaLnBrk="1" hangingPunct="1">
              <a:lnSpc>
                <a:spcPct val="90000"/>
              </a:lnSpc>
            </a:pPr>
            <a:r>
              <a:rPr lang="en-GB" sz="2600" smtClean="0"/>
              <a:t>Natural fitness of a formula: percentage of well classified cases of the model it stands for</a:t>
            </a:r>
          </a:p>
          <a:p>
            <a:pPr eaLnBrk="1" hangingPunct="1">
              <a:lnSpc>
                <a:spcPct val="90000"/>
              </a:lnSpc>
            </a:pPr>
            <a:r>
              <a:rPr lang="en-GB" sz="2600" smtClean="0"/>
              <a:t>Natural representation of formulas (genotypes) is: parse trees</a:t>
            </a:r>
            <a:endParaRPr lang="en-US" sz="2600" smtClean="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smtClean="0"/>
              <a:t>Introductory example: </a:t>
            </a:r>
            <a:br>
              <a:rPr lang="en-US" smtClean="0"/>
            </a:br>
            <a:r>
              <a:rPr lang="en-US" smtClean="0"/>
              <a:t>credit scoring</a:t>
            </a:r>
          </a:p>
        </p:txBody>
      </p:sp>
      <p:sp>
        <p:nvSpPr>
          <p:cNvPr id="102403" name="Rectangle 3"/>
          <p:cNvSpPr>
            <a:spLocks noGrp="1" noChangeArrowheads="1"/>
          </p:cNvSpPr>
          <p:nvPr>
            <p:ph type="body" idx="1"/>
          </p:nvPr>
        </p:nvSpPr>
        <p:spPr/>
        <p:txBody>
          <a:bodyPr/>
          <a:lstStyle/>
          <a:p>
            <a:pPr algn="ctr" eaLnBrk="1" hangingPunct="1">
              <a:buFont typeface="Wingdings" pitchFamily="2" charset="2"/>
              <a:buNone/>
            </a:pPr>
            <a:r>
              <a:rPr lang="en-US" sz="2600" smtClean="0"/>
              <a:t>IF </a:t>
            </a:r>
            <a:r>
              <a:rPr lang="en-GB" sz="2600" smtClean="0">
                <a:solidFill>
                  <a:srgbClr val="FF0000"/>
                </a:solidFill>
              </a:rPr>
              <a:t>(NOC = 2) AND (S &gt; 80000)</a:t>
            </a:r>
            <a:r>
              <a:rPr lang="en-GB" sz="2600" smtClean="0"/>
              <a:t> THEN </a:t>
            </a:r>
            <a:r>
              <a:rPr lang="en-GB" sz="2600" smtClean="0">
                <a:solidFill>
                  <a:srgbClr val="FF0000"/>
                </a:solidFill>
              </a:rPr>
              <a:t>good</a:t>
            </a:r>
            <a:r>
              <a:rPr lang="en-GB" sz="2600" smtClean="0"/>
              <a:t> ELSE </a:t>
            </a:r>
            <a:r>
              <a:rPr lang="en-GB" sz="2600" smtClean="0">
                <a:solidFill>
                  <a:srgbClr val="FF0000"/>
                </a:solidFill>
              </a:rPr>
              <a:t>bad</a:t>
            </a:r>
          </a:p>
          <a:p>
            <a:pPr eaLnBrk="1" hangingPunct="1">
              <a:buFont typeface="Wingdings" pitchFamily="2" charset="2"/>
              <a:buNone/>
            </a:pPr>
            <a:r>
              <a:rPr lang="en-US" sz="2600" smtClean="0"/>
              <a:t>can be represented by the following tree</a:t>
            </a:r>
          </a:p>
        </p:txBody>
      </p:sp>
      <p:grpSp>
        <p:nvGrpSpPr>
          <p:cNvPr id="102404" name="Group 4"/>
          <p:cNvGrpSpPr>
            <a:grpSpLocks/>
          </p:cNvGrpSpPr>
          <p:nvPr/>
        </p:nvGrpSpPr>
        <p:grpSpPr bwMode="auto">
          <a:xfrm>
            <a:off x="1524000" y="3657600"/>
            <a:ext cx="6781800" cy="2497138"/>
            <a:chOff x="1200" y="2256"/>
            <a:chExt cx="3312" cy="910"/>
          </a:xfrm>
        </p:grpSpPr>
        <p:sp>
          <p:nvSpPr>
            <p:cNvPr id="102405" name="Text Box 5"/>
            <p:cNvSpPr txBox="1">
              <a:spLocks noChangeArrowheads="1"/>
            </p:cNvSpPr>
            <p:nvPr/>
          </p:nvSpPr>
          <p:spPr bwMode="auto">
            <a:xfrm>
              <a:off x="2592" y="2256"/>
              <a:ext cx="576" cy="134"/>
            </a:xfrm>
            <a:prstGeom prst="rect">
              <a:avLst/>
            </a:prstGeom>
            <a:noFill/>
            <a:ln w="9525">
              <a:noFill/>
              <a:miter lim="800000"/>
              <a:headEnd/>
              <a:tailEnd/>
            </a:ln>
          </p:spPr>
          <p:txBody>
            <a:bodyPr>
              <a:spAutoFit/>
            </a:bodyPr>
            <a:lstStyle/>
            <a:p>
              <a:pPr eaLnBrk="0" hangingPunct="0">
                <a:spcBef>
                  <a:spcPct val="50000"/>
                </a:spcBef>
              </a:pPr>
              <a:r>
                <a:rPr lang="en-GB"/>
                <a:t>AND</a:t>
              </a:r>
            </a:p>
          </p:txBody>
        </p:sp>
        <p:sp>
          <p:nvSpPr>
            <p:cNvPr id="102406" name="Text Box 6"/>
            <p:cNvSpPr txBox="1">
              <a:spLocks noChangeArrowheads="1"/>
            </p:cNvSpPr>
            <p:nvPr/>
          </p:nvSpPr>
          <p:spPr bwMode="auto">
            <a:xfrm>
              <a:off x="3168" y="3024"/>
              <a:ext cx="240" cy="133"/>
            </a:xfrm>
            <a:prstGeom prst="rect">
              <a:avLst/>
            </a:prstGeom>
            <a:noFill/>
            <a:ln w="9525">
              <a:noFill/>
              <a:miter lim="800000"/>
              <a:headEnd/>
              <a:tailEnd/>
            </a:ln>
          </p:spPr>
          <p:txBody>
            <a:bodyPr>
              <a:spAutoFit/>
            </a:bodyPr>
            <a:lstStyle/>
            <a:p>
              <a:pPr eaLnBrk="0" hangingPunct="0">
                <a:spcBef>
                  <a:spcPct val="50000"/>
                </a:spcBef>
              </a:pPr>
              <a:r>
                <a:rPr lang="en-GB"/>
                <a:t>S</a:t>
              </a:r>
            </a:p>
          </p:txBody>
        </p:sp>
        <p:sp>
          <p:nvSpPr>
            <p:cNvPr id="102407" name="Text Box 7"/>
            <p:cNvSpPr txBox="1">
              <a:spLocks noChangeArrowheads="1"/>
            </p:cNvSpPr>
            <p:nvPr/>
          </p:nvSpPr>
          <p:spPr bwMode="auto">
            <a:xfrm>
              <a:off x="2208" y="3024"/>
              <a:ext cx="240" cy="133"/>
            </a:xfrm>
            <a:prstGeom prst="rect">
              <a:avLst/>
            </a:prstGeom>
            <a:noFill/>
            <a:ln w="9525">
              <a:noFill/>
              <a:miter lim="800000"/>
              <a:headEnd/>
              <a:tailEnd/>
            </a:ln>
          </p:spPr>
          <p:txBody>
            <a:bodyPr>
              <a:spAutoFit/>
            </a:bodyPr>
            <a:lstStyle/>
            <a:p>
              <a:pPr eaLnBrk="0" hangingPunct="0">
                <a:spcBef>
                  <a:spcPct val="50000"/>
                </a:spcBef>
              </a:pPr>
              <a:r>
                <a:rPr lang="en-GB"/>
                <a:t>2</a:t>
              </a:r>
            </a:p>
          </p:txBody>
        </p:sp>
        <p:sp>
          <p:nvSpPr>
            <p:cNvPr id="102408" name="Text Box 8"/>
            <p:cNvSpPr txBox="1">
              <a:spLocks noChangeArrowheads="1"/>
            </p:cNvSpPr>
            <p:nvPr/>
          </p:nvSpPr>
          <p:spPr bwMode="auto">
            <a:xfrm>
              <a:off x="1200" y="3024"/>
              <a:ext cx="576" cy="133"/>
            </a:xfrm>
            <a:prstGeom prst="rect">
              <a:avLst/>
            </a:prstGeom>
            <a:noFill/>
            <a:ln w="9525">
              <a:noFill/>
              <a:miter lim="800000"/>
              <a:headEnd/>
              <a:tailEnd/>
            </a:ln>
          </p:spPr>
          <p:txBody>
            <a:bodyPr>
              <a:spAutoFit/>
            </a:bodyPr>
            <a:lstStyle/>
            <a:p>
              <a:pPr eaLnBrk="0" hangingPunct="0">
                <a:spcBef>
                  <a:spcPct val="50000"/>
                </a:spcBef>
              </a:pPr>
              <a:r>
                <a:rPr lang="en-GB"/>
                <a:t>NOC</a:t>
              </a:r>
            </a:p>
          </p:txBody>
        </p:sp>
        <p:sp>
          <p:nvSpPr>
            <p:cNvPr id="102409" name="Text Box 9"/>
            <p:cNvSpPr txBox="1">
              <a:spLocks noChangeArrowheads="1"/>
            </p:cNvSpPr>
            <p:nvPr/>
          </p:nvSpPr>
          <p:spPr bwMode="auto">
            <a:xfrm>
              <a:off x="3984" y="3033"/>
              <a:ext cx="528" cy="133"/>
            </a:xfrm>
            <a:prstGeom prst="rect">
              <a:avLst/>
            </a:prstGeom>
            <a:noFill/>
            <a:ln w="9525">
              <a:noFill/>
              <a:miter lim="800000"/>
              <a:headEnd/>
              <a:tailEnd/>
            </a:ln>
          </p:spPr>
          <p:txBody>
            <a:bodyPr>
              <a:spAutoFit/>
            </a:bodyPr>
            <a:lstStyle/>
            <a:p>
              <a:pPr eaLnBrk="0" hangingPunct="0">
                <a:spcBef>
                  <a:spcPct val="50000"/>
                </a:spcBef>
              </a:pPr>
              <a:r>
                <a:rPr lang="en-GB"/>
                <a:t>80000</a:t>
              </a:r>
            </a:p>
          </p:txBody>
        </p:sp>
        <p:sp>
          <p:nvSpPr>
            <p:cNvPr id="102410" name="Text Box 10"/>
            <p:cNvSpPr txBox="1">
              <a:spLocks noChangeArrowheads="1"/>
            </p:cNvSpPr>
            <p:nvPr/>
          </p:nvSpPr>
          <p:spPr bwMode="auto">
            <a:xfrm>
              <a:off x="3600" y="2544"/>
              <a:ext cx="240" cy="134"/>
            </a:xfrm>
            <a:prstGeom prst="rect">
              <a:avLst/>
            </a:prstGeom>
            <a:noFill/>
            <a:ln w="9525">
              <a:noFill/>
              <a:miter lim="800000"/>
              <a:headEnd/>
              <a:tailEnd/>
            </a:ln>
          </p:spPr>
          <p:txBody>
            <a:bodyPr>
              <a:spAutoFit/>
            </a:bodyPr>
            <a:lstStyle/>
            <a:p>
              <a:pPr eaLnBrk="0" hangingPunct="0">
                <a:spcBef>
                  <a:spcPct val="50000"/>
                </a:spcBef>
              </a:pPr>
              <a:r>
                <a:rPr lang="en-GB"/>
                <a:t>&gt;</a:t>
              </a:r>
            </a:p>
          </p:txBody>
        </p:sp>
        <p:sp>
          <p:nvSpPr>
            <p:cNvPr id="102411" name="Text Box 11"/>
            <p:cNvSpPr txBox="1">
              <a:spLocks noChangeArrowheads="1"/>
            </p:cNvSpPr>
            <p:nvPr/>
          </p:nvSpPr>
          <p:spPr bwMode="auto">
            <a:xfrm>
              <a:off x="1776" y="2544"/>
              <a:ext cx="240" cy="134"/>
            </a:xfrm>
            <a:prstGeom prst="rect">
              <a:avLst/>
            </a:prstGeom>
            <a:noFill/>
            <a:ln w="9525">
              <a:noFill/>
              <a:miter lim="800000"/>
              <a:headEnd/>
              <a:tailEnd/>
            </a:ln>
          </p:spPr>
          <p:txBody>
            <a:bodyPr>
              <a:spAutoFit/>
            </a:bodyPr>
            <a:lstStyle/>
            <a:p>
              <a:pPr eaLnBrk="0" hangingPunct="0">
                <a:spcBef>
                  <a:spcPct val="50000"/>
                </a:spcBef>
              </a:pPr>
              <a:r>
                <a:rPr lang="en-GB"/>
                <a:t>=</a:t>
              </a:r>
            </a:p>
          </p:txBody>
        </p:sp>
        <p:sp>
          <p:nvSpPr>
            <p:cNvPr id="102412" name="Line 12"/>
            <p:cNvSpPr>
              <a:spLocks noChangeShapeType="1"/>
            </p:cNvSpPr>
            <p:nvPr/>
          </p:nvSpPr>
          <p:spPr bwMode="auto">
            <a:xfrm flipH="1">
              <a:off x="1968" y="2400"/>
              <a:ext cx="624" cy="192"/>
            </a:xfrm>
            <a:prstGeom prst="line">
              <a:avLst/>
            </a:prstGeom>
            <a:noFill/>
            <a:ln w="9525">
              <a:solidFill>
                <a:schemeClr val="tx1"/>
              </a:solidFill>
              <a:round/>
              <a:headEnd/>
              <a:tailEnd/>
            </a:ln>
          </p:spPr>
          <p:txBody>
            <a:bodyPr wrap="none" anchor="ctr"/>
            <a:lstStyle/>
            <a:p>
              <a:endParaRPr lang="en-US"/>
            </a:p>
          </p:txBody>
        </p:sp>
        <p:sp>
          <p:nvSpPr>
            <p:cNvPr id="102413" name="Line 13"/>
            <p:cNvSpPr>
              <a:spLocks noChangeShapeType="1"/>
            </p:cNvSpPr>
            <p:nvPr/>
          </p:nvSpPr>
          <p:spPr bwMode="auto">
            <a:xfrm>
              <a:off x="2976" y="2400"/>
              <a:ext cx="624" cy="192"/>
            </a:xfrm>
            <a:prstGeom prst="line">
              <a:avLst/>
            </a:prstGeom>
            <a:noFill/>
            <a:ln w="9525">
              <a:solidFill>
                <a:schemeClr val="tx1"/>
              </a:solidFill>
              <a:round/>
              <a:headEnd/>
              <a:tailEnd/>
            </a:ln>
          </p:spPr>
          <p:txBody>
            <a:bodyPr wrap="none" anchor="ctr"/>
            <a:lstStyle/>
            <a:p>
              <a:endParaRPr lang="en-US"/>
            </a:p>
          </p:txBody>
        </p:sp>
        <p:sp>
          <p:nvSpPr>
            <p:cNvPr id="102414" name="Line 14"/>
            <p:cNvSpPr>
              <a:spLocks noChangeShapeType="1"/>
            </p:cNvSpPr>
            <p:nvPr/>
          </p:nvSpPr>
          <p:spPr bwMode="auto">
            <a:xfrm flipH="1">
              <a:off x="1536" y="2736"/>
              <a:ext cx="288" cy="288"/>
            </a:xfrm>
            <a:prstGeom prst="line">
              <a:avLst/>
            </a:prstGeom>
            <a:noFill/>
            <a:ln w="9525">
              <a:solidFill>
                <a:schemeClr val="tx1"/>
              </a:solidFill>
              <a:round/>
              <a:headEnd/>
              <a:tailEnd/>
            </a:ln>
          </p:spPr>
          <p:txBody>
            <a:bodyPr wrap="none" anchor="ctr"/>
            <a:lstStyle/>
            <a:p>
              <a:endParaRPr lang="en-US"/>
            </a:p>
          </p:txBody>
        </p:sp>
        <p:sp>
          <p:nvSpPr>
            <p:cNvPr id="102415" name="Line 15"/>
            <p:cNvSpPr>
              <a:spLocks noChangeShapeType="1"/>
            </p:cNvSpPr>
            <p:nvPr/>
          </p:nvSpPr>
          <p:spPr bwMode="auto">
            <a:xfrm>
              <a:off x="1920" y="2736"/>
              <a:ext cx="288" cy="288"/>
            </a:xfrm>
            <a:prstGeom prst="line">
              <a:avLst/>
            </a:prstGeom>
            <a:noFill/>
            <a:ln w="9525">
              <a:solidFill>
                <a:schemeClr val="tx1"/>
              </a:solidFill>
              <a:round/>
              <a:headEnd/>
              <a:tailEnd/>
            </a:ln>
          </p:spPr>
          <p:txBody>
            <a:bodyPr wrap="none" anchor="ctr"/>
            <a:lstStyle/>
            <a:p>
              <a:endParaRPr lang="en-US"/>
            </a:p>
          </p:txBody>
        </p:sp>
        <p:sp>
          <p:nvSpPr>
            <p:cNvPr id="102416" name="Line 16"/>
            <p:cNvSpPr>
              <a:spLocks noChangeShapeType="1"/>
            </p:cNvSpPr>
            <p:nvPr/>
          </p:nvSpPr>
          <p:spPr bwMode="auto">
            <a:xfrm flipH="1">
              <a:off x="3360" y="2736"/>
              <a:ext cx="288" cy="288"/>
            </a:xfrm>
            <a:prstGeom prst="line">
              <a:avLst/>
            </a:prstGeom>
            <a:noFill/>
            <a:ln w="9525">
              <a:solidFill>
                <a:schemeClr val="tx1"/>
              </a:solidFill>
              <a:round/>
              <a:headEnd/>
              <a:tailEnd/>
            </a:ln>
          </p:spPr>
          <p:txBody>
            <a:bodyPr wrap="none" anchor="ctr"/>
            <a:lstStyle/>
            <a:p>
              <a:endParaRPr lang="en-US"/>
            </a:p>
          </p:txBody>
        </p:sp>
        <p:sp>
          <p:nvSpPr>
            <p:cNvPr id="102417" name="Line 17"/>
            <p:cNvSpPr>
              <a:spLocks noChangeShapeType="1"/>
            </p:cNvSpPr>
            <p:nvPr/>
          </p:nvSpPr>
          <p:spPr bwMode="auto">
            <a:xfrm>
              <a:off x="3744" y="2736"/>
              <a:ext cx="288" cy="288"/>
            </a:xfrm>
            <a:prstGeom prst="line">
              <a:avLst/>
            </a:prstGeom>
            <a:noFill/>
            <a:ln w="9525">
              <a:solidFill>
                <a:schemeClr val="tx1"/>
              </a:solidFill>
              <a:round/>
              <a:headEnd/>
              <a:tailEnd/>
            </a:ln>
          </p:spPr>
          <p:txBody>
            <a:bodyPr wrap="none" anchor="ctr"/>
            <a:lstStyle/>
            <a:p>
              <a:endParaRPr lang="en-US"/>
            </a:p>
          </p:txBody>
        </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smtClean="0"/>
              <a:t>Tree based representation</a:t>
            </a:r>
          </a:p>
        </p:txBody>
      </p:sp>
      <p:sp>
        <p:nvSpPr>
          <p:cNvPr id="14340" name="Rectangle 3"/>
          <p:cNvSpPr>
            <a:spLocks noGrp="1" noChangeArrowheads="1"/>
          </p:cNvSpPr>
          <p:nvPr>
            <p:ph type="body" idx="1"/>
          </p:nvPr>
        </p:nvSpPr>
        <p:spPr/>
        <p:txBody>
          <a:bodyPr/>
          <a:lstStyle/>
          <a:p>
            <a:pPr eaLnBrk="1" hangingPunct="1"/>
            <a:r>
              <a:rPr lang="en-US" smtClean="0"/>
              <a:t>Trees are a universal form, e.g. consider </a:t>
            </a:r>
          </a:p>
          <a:p>
            <a:pPr eaLnBrk="1" hangingPunct="1"/>
            <a:r>
              <a:rPr lang="en-US" smtClean="0"/>
              <a:t>Arithmetic formula</a:t>
            </a:r>
          </a:p>
          <a:p>
            <a:pPr eaLnBrk="1" hangingPunct="1"/>
            <a:endParaRPr lang="en-US" smtClean="0"/>
          </a:p>
          <a:p>
            <a:pPr eaLnBrk="1" hangingPunct="1"/>
            <a:r>
              <a:rPr lang="en-US" smtClean="0"/>
              <a:t>Logical formula</a:t>
            </a:r>
          </a:p>
          <a:p>
            <a:pPr eaLnBrk="1" hangingPunct="1"/>
            <a:endParaRPr lang="en-US" smtClean="0"/>
          </a:p>
          <a:p>
            <a:pPr eaLnBrk="1" hangingPunct="1"/>
            <a:r>
              <a:rPr lang="en-US" smtClean="0"/>
              <a:t>Program</a:t>
            </a:r>
          </a:p>
          <a:p>
            <a:pPr eaLnBrk="1" hangingPunct="1"/>
            <a:endParaRPr lang="en-US" smtClean="0"/>
          </a:p>
        </p:txBody>
      </p:sp>
      <p:graphicFrame>
        <p:nvGraphicFramePr>
          <p:cNvPr id="14338" name="Object 4"/>
          <p:cNvGraphicFramePr>
            <a:graphicFrameLocks noChangeAspect="1"/>
          </p:cNvGraphicFramePr>
          <p:nvPr/>
        </p:nvGraphicFramePr>
        <p:xfrm>
          <a:off x="4953000" y="2819400"/>
          <a:ext cx="2741613" cy="863600"/>
        </p:xfrm>
        <a:graphic>
          <a:graphicData uri="http://schemas.openxmlformats.org/presentationml/2006/ole">
            <p:oleObj spid="_x0000_s14338" name="Equation" r:id="rId3" imgW="1371600" imgH="431640" progId="Equation.3">
              <p:embed/>
            </p:oleObj>
          </a:graphicData>
        </a:graphic>
      </p:graphicFrame>
      <p:sp>
        <p:nvSpPr>
          <p:cNvPr id="14341" name="Text Box 5"/>
          <p:cNvSpPr txBox="1">
            <a:spLocks noChangeArrowheads="1"/>
          </p:cNvSpPr>
          <p:nvPr/>
        </p:nvSpPr>
        <p:spPr bwMode="auto">
          <a:xfrm>
            <a:off x="4152900" y="3886200"/>
            <a:ext cx="4991100" cy="457200"/>
          </a:xfrm>
          <a:prstGeom prst="rect">
            <a:avLst/>
          </a:prstGeom>
          <a:noFill/>
          <a:ln w="12700">
            <a:noFill/>
            <a:miter lim="800000"/>
            <a:headEnd type="none" w="sm" len="sm"/>
            <a:tailEnd type="none" w="sm" len="sm"/>
          </a:ln>
        </p:spPr>
        <p:txBody>
          <a:bodyPr wrap="none">
            <a:spAutoFit/>
          </a:bodyPr>
          <a:lstStyle/>
          <a:p>
            <a:r>
              <a:rPr lang="en-US" sz="2400">
                <a:solidFill>
                  <a:srgbClr val="000000"/>
                </a:solidFill>
                <a:latin typeface="Times New Roman" pitchFamily="18" charset="0"/>
              </a:rPr>
              <a:t>(x </a:t>
            </a:r>
            <a:r>
              <a:rPr lang="en-US" sz="2400">
                <a:solidFill>
                  <a:srgbClr val="000000"/>
                </a:solidFill>
                <a:latin typeface="Times New Roman" pitchFamily="18" charset="0"/>
                <a:sym typeface="Symbol" pitchFamily="18" charset="2"/>
              </a:rPr>
              <a:t> true)  (( x  y )  (z  (x  y)))</a:t>
            </a:r>
          </a:p>
        </p:txBody>
      </p:sp>
      <p:sp>
        <p:nvSpPr>
          <p:cNvPr id="14342" name="Text Box 6"/>
          <p:cNvSpPr txBox="1">
            <a:spLocks noChangeArrowheads="1"/>
          </p:cNvSpPr>
          <p:nvPr/>
        </p:nvSpPr>
        <p:spPr bwMode="auto">
          <a:xfrm>
            <a:off x="5105400" y="4572000"/>
            <a:ext cx="1990725" cy="1917700"/>
          </a:xfrm>
          <a:prstGeom prst="rect">
            <a:avLst/>
          </a:prstGeom>
          <a:noFill/>
          <a:ln w="12700">
            <a:noFill/>
            <a:miter lim="800000"/>
            <a:headEnd type="none" w="sm" len="sm"/>
            <a:tailEnd type="none" w="sm" len="sm"/>
          </a:ln>
        </p:spPr>
        <p:txBody>
          <a:bodyPr wrap="none">
            <a:spAutoFit/>
          </a:bodyPr>
          <a:lstStyle/>
          <a:p>
            <a:r>
              <a:rPr lang="en-US" sz="2400">
                <a:solidFill>
                  <a:srgbClr val="000000"/>
                </a:solidFill>
                <a:latin typeface="Times New Roman" pitchFamily="18" charset="0"/>
              </a:rPr>
              <a:t>i =1;</a:t>
            </a:r>
          </a:p>
          <a:p>
            <a:r>
              <a:rPr lang="en-US" sz="2400">
                <a:solidFill>
                  <a:srgbClr val="000000"/>
                </a:solidFill>
                <a:latin typeface="Times New Roman" pitchFamily="18" charset="0"/>
              </a:rPr>
              <a:t>while (i &lt; 20)</a:t>
            </a:r>
          </a:p>
          <a:p>
            <a:r>
              <a:rPr lang="en-US" sz="2400">
                <a:solidFill>
                  <a:srgbClr val="000000"/>
                </a:solidFill>
                <a:latin typeface="Times New Roman" pitchFamily="18" charset="0"/>
              </a:rPr>
              <a:t>{</a:t>
            </a:r>
          </a:p>
          <a:p>
            <a:r>
              <a:rPr lang="en-US" sz="2400">
                <a:solidFill>
                  <a:srgbClr val="000000"/>
                </a:solidFill>
                <a:latin typeface="Times New Roman" pitchFamily="18" charset="0"/>
              </a:rPr>
              <a:t>	i = i +1</a:t>
            </a:r>
          </a:p>
          <a:p>
            <a:r>
              <a:rPr lang="en-US" sz="2400">
                <a:solidFill>
                  <a:srgbClr val="000000"/>
                </a:solidFill>
                <a:latin typeface="Times New Roman" pitchFamily="18" charset="0"/>
              </a:rPr>
              <a: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mtClean="0"/>
              <a:t>Tree based representation</a:t>
            </a:r>
          </a:p>
        </p:txBody>
      </p:sp>
      <p:graphicFrame>
        <p:nvGraphicFramePr>
          <p:cNvPr id="15362" name="Object 3"/>
          <p:cNvGraphicFramePr>
            <a:graphicFrameLocks noChangeAspect="1"/>
          </p:cNvGraphicFramePr>
          <p:nvPr/>
        </p:nvGraphicFramePr>
        <p:xfrm>
          <a:off x="6172200" y="2565400"/>
          <a:ext cx="2741613" cy="863600"/>
        </p:xfrm>
        <a:graphic>
          <a:graphicData uri="http://schemas.openxmlformats.org/presentationml/2006/ole">
            <p:oleObj spid="_x0000_s15362" name="Equation" r:id="rId3" imgW="1371600" imgH="431640" progId="Equation.3">
              <p:embed/>
            </p:oleObj>
          </a:graphicData>
        </a:graphic>
      </p:graphicFrame>
      <p:pic>
        <p:nvPicPr>
          <p:cNvPr id="15364" name="Picture 4" descr="6-2-1"/>
          <p:cNvPicPr>
            <a:picLocks noChangeAspect="1" noChangeArrowheads="1"/>
          </p:cNvPicPr>
          <p:nvPr/>
        </p:nvPicPr>
        <p:blipFill>
          <a:blip r:embed="rId4"/>
          <a:srcRect/>
          <a:stretch>
            <a:fillRect/>
          </a:stretch>
        </p:blipFill>
        <p:spPr bwMode="auto">
          <a:xfrm>
            <a:off x="1219200" y="2590800"/>
            <a:ext cx="4556125" cy="3606800"/>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smtClean="0"/>
              <a:t>Tree based representation</a:t>
            </a:r>
          </a:p>
        </p:txBody>
      </p:sp>
      <p:pic>
        <p:nvPicPr>
          <p:cNvPr id="103427" name="Picture 3" descr="6-2-2"/>
          <p:cNvPicPr>
            <a:picLocks noChangeAspect="1" noChangeArrowheads="1"/>
          </p:cNvPicPr>
          <p:nvPr/>
        </p:nvPicPr>
        <p:blipFill>
          <a:blip r:embed="rId2"/>
          <a:srcRect/>
          <a:stretch>
            <a:fillRect/>
          </a:stretch>
        </p:blipFill>
        <p:spPr bwMode="auto">
          <a:xfrm>
            <a:off x="1143000" y="2667000"/>
            <a:ext cx="4506913" cy="3471863"/>
          </a:xfrm>
          <a:prstGeom prst="rect">
            <a:avLst/>
          </a:prstGeom>
          <a:noFill/>
          <a:ln w="9525">
            <a:noFill/>
            <a:miter lim="800000"/>
            <a:headEnd/>
            <a:tailEnd/>
          </a:ln>
        </p:spPr>
      </p:pic>
      <p:sp>
        <p:nvSpPr>
          <p:cNvPr id="103428" name="Text Box 4"/>
          <p:cNvSpPr txBox="1">
            <a:spLocks noChangeArrowheads="1"/>
          </p:cNvSpPr>
          <p:nvPr/>
        </p:nvSpPr>
        <p:spPr bwMode="auto">
          <a:xfrm>
            <a:off x="3886200" y="2667000"/>
            <a:ext cx="4991100" cy="457200"/>
          </a:xfrm>
          <a:prstGeom prst="rect">
            <a:avLst/>
          </a:prstGeom>
          <a:noFill/>
          <a:ln w="12700">
            <a:noFill/>
            <a:miter lim="800000"/>
            <a:headEnd type="none" w="sm" len="sm"/>
            <a:tailEnd type="none" w="sm" len="sm"/>
          </a:ln>
        </p:spPr>
        <p:txBody>
          <a:bodyPr wrap="none">
            <a:spAutoFit/>
          </a:bodyPr>
          <a:lstStyle/>
          <a:p>
            <a:r>
              <a:rPr lang="en-US" sz="2400">
                <a:solidFill>
                  <a:srgbClr val="000000"/>
                </a:solidFill>
                <a:latin typeface="Times New Roman" pitchFamily="18" charset="0"/>
              </a:rPr>
              <a:t>(x </a:t>
            </a:r>
            <a:r>
              <a:rPr lang="en-US" sz="2400">
                <a:solidFill>
                  <a:srgbClr val="000000"/>
                </a:solidFill>
                <a:latin typeface="Times New Roman" pitchFamily="18" charset="0"/>
                <a:sym typeface="Symbol" pitchFamily="18" charset="2"/>
              </a:rPr>
              <a:t> true)  (( x  y )  (z  (x  y)))</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smtClean="0"/>
              <a:t>Tree based representation</a:t>
            </a:r>
          </a:p>
        </p:txBody>
      </p:sp>
      <p:sp>
        <p:nvSpPr>
          <p:cNvPr id="104451" name="Text Box 3"/>
          <p:cNvSpPr txBox="1">
            <a:spLocks noChangeArrowheads="1"/>
          </p:cNvSpPr>
          <p:nvPr/>
        </p:nvSpPr>
        <p:spPr bwMode="auto">
          <a:xfrm>
            <a:off x="6324600" y="2667000"/>
            <a:ext cx="1990725" cy="1917700"/>
          </a:xfrm>
          <a:prstGeom prst="rect">
            <a:avLst/>
          </a:prstGeom>
          <a:noFill/>
          <a:ln w="12700">
            <a:noFill/>
            <a:miter lim="800000"/>
            <a:headEnd type="none" w="sm" len="sm"/>
            <a:tailEnd type="none" w="sm" len="sm"/>
          </a:ln>
        </p:spPr>
        <p:txBody>
          <a:bodyPr wrap="none">
            <a:spAutoFit/>
          </a:bodyPr>
          <a:lstStyle/>
          <a:p>
            <a:r>
              <a:rPr lang="en-US" sz="2400">
                <a:solidFill>
                  <a:srgbClr val="000000"/>
                </a:solidFill>
                <a:latin typeface="Times New Roman" pitchFamily="18" charset="0"/>
              </a:rPr>
              <a:t>i =1;</a:t>
            </a:r>
          </a:p>
          <a:p>
            <a:r>
              <a:rPr lang="en-US" sz="2400">
                <a:solidFill>
                  <a:srgbClr val="000000"/>
                </a:solidFill>
                <a:latin typeface="Times New Roman" pitchFamily="18" charset="0"/>
              </a:rPr>
              <a:t>while (i &lt; 20)</a:t>
            </a:r>
          </a:p>
          <a:p>
            <a:r>
              <a:rPr lang="en-US" sz="2400">
                <a:solidFill>
                  <a:srgbClr val="000000"/>
                </a:solidFill>
                <a:latin typeface="Times New Roman" pitchFamily="18" charset="0"/>
              </a:rPr>
              <a:t>{</a:t>
            </a:r>
          </a:p>
          <a:p>
            <a:r>
              <a:rPr lang="en-US" sz="2400">
                <a:solidFill>
                  <a:srgbClr val="000000"/>
                </a:solidFill>
                <a:latin typeface="Times New Roman" pitchFamily="18" charset="0"/>
              </a:rPr>
              <a:t>	i = i +1</a:t>
            </a:r>
          </a:p>
          <a:p>
            <a:r>
              <a:rPr lang="en-US" sz="2400">
                <a:solidFill>
                  <a:srgbClr val="000000"/>
                </a:solidFill>
                <a:latin typeface="Times New Roman" pitchFamily="18" charset="0"/>
              </a:rPr>
              <a:t>} </a:t>
            </a:r>
          </a:p>
        </p:txBody>
      </p:sp>
      <p:pic>
        <p:nvPicPr>
          <p:cNvPr id="104452" name="Picture 4" descr="6-3"/>
          <p:cNvPicPr>
            <a:picLocks noChangeAspect="1" noChangeArrowheads="1"/>
          </p:cNvPicPr>
          <p:nvPr/>
        </p:nvPicPr>
        <p:blipFill>
          <a:blip r:embed="rId2"/>
          <a:srcRect/>
          <a:stretch>
            <a:fillRect/>
          </a:stretch>
        </p:blipFill>
        <p:spPr bwMode="auto">
          <a:xfrm>
            <a:off x="990600" y="2667000"/>
            <a:ext cx="4524375" cy="35623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2259</TotalTime>
  <Words>5320</Words>
  <Application>Microsoft Office PowerPoint</Application>
  <PresentationFormat>On-screen Show (4:3)</PresentationFormat>
  <Paragraphs>858</Paragraphs>
  <Slides>105</Slides>
  <Notes>20</Notes>
  <HiddenSlides>0</HiddenSlides>
  <MMClips>0</MMClips>
  <ScaleCrop>false</ScaleCrop>
  <HeadingPairs>
    <vt:vector size="6" baseType="variant">
      <vt:variant>
        <vt:lpstr>Theme</vt:lpstr>
      </vt:variant>
      <vt:variant>
        <vt:i4>1</vt:i4>
      </vt:variant>
      <vt:variant>
        <vt:lpstr>Embedded OLE Servers</vt:lpstr>
      </vt:variant>
      <vt:variant>
        <vt:i4>7</vt:i4>
      </vt:variant>
      <vt:variant>
        <vt:lpstr>Slide Titles</vt:lpstr>
      </vt:variant>
      <vt:variant>
        <vt:i4>105</vt:i4>
      </vt:variant>
    </vt:vector>
  </HeadingPairs>
  <TitlesOfParts>
    <vt:vector size="113" baseType="lpstr">
      <vt:lpstr>Network</vt:lpstr>
      <vt:lpstr>Chart</vt:lpstr>
      <vt:lpstr>数式</vt:lpstr>
      <vt:lpstr>Image</vt:lpstr>
      <vt:lpstr>Bitmap Image</vt:lpstr>
      <vt:lpstr>Video Clip</vt:lpstr>
      <vt:lpstr>Microsoft Graph Chart</vt:lpstr>
      <vt:lpstr>Equation</vt:lpstr>
      <vt:lpstr>Genetic Algorithms</vt:lpstr>
      <vt:lpstr>Evolutionary Algorithms</vt:lpstr>
      <vt:lpstr>History of Genetic Algorithms</vt:lpstr>
      <vt:lpstr>Operators of Genetic Algorithms</vt:lpstr>
      <vt:lpstr>Genetics</vt:lpstr>
      <vt:lpstr>Principle Of Natural Selection</vt:lpstr>
      <vt:lpstr>GA Elements</vt:lpstr>
      <vt:lpstr>Search Space</vt:lpstr>
      <vt:lpstr>Methodology Associated with GAs </vt:lpstr>
      <vt:lpstr>Creating a GA on Computer</vt:lpstr>
      <vt:lpstr>Representation</vt:lpstr>
      <vt:lpstr>Encoding</vt:lpstr>
      <vt:lpstr>Encoding Issue</vt:lpstr>
      <vt:lpstr>Examples</vt:lpstr>
      <vt:lpstr>Slide 15</vt:lpstr>
      <vt:lpstr>Basic GA Operators</vt:lpstr>
      <vt:lpstr>Fitness function</vt:lpstr>
      <vt:lpstr>So, how to select the best?</vt:lpstr>
      <vt:lpstr>Roulette wheel selection</vt:lpstr>
      <vt:lpstr>Roulette wheel selection</vt:lpstr>
      <vt:lpstr>Rank Selection</vt:lpstr>
      <vt:lpstr>Tournament Selection</vt:lpstr>
      <vt:lpstr>Steady State Selection</vt:lpstr>
      <vt:lpstr>Crossover</vt:lpstr>
      <vt:lpstr>Crossover methods</vt:lpstr>
      <vt:lpstr>Crossover methods</vt:lpstr>
      <vt:lpstr>Crossover methods</vt:lpstr>
      <vt:lpstr>Mutation</vt:lpstr>
      <vt:lpstr>Crossover OR mutation?</vt:lpstr>
      <vt:lpstr>Elitism</vt:lpstr>
      <vt:lpstr>Example</vt:lpstr>
      <vt:lpstr>Example: Selection &amp; Crossover</vt:lpstr>
      <vt:lpstr>Example: Mutation</vt:lpstr>
      <vt:lpstr>Another Example</vt:lpstr>
      <vt:lpstr>Representation Binary String Representation </vt:lpstr>
      <vt:lpstr>Representation</vt:lpstr>
      <vt:lpstr>Representation</vt:lpstr>
      <vt:lpstr>Initial Population</vt:lpstr>
      <vt:lpstr>Evaluation</vt:lpstr>
      <vt:lpstr>Evaluation</vt:lpstr>
      <vt:lpstr>Genetic Operators</vt:lpstr>
      <vt:lpstr>Genetic Operators</vt:lpstr>
      <vt:lpstr>Genetic Operators</vt:lpstr>
      <vt:lpstr>Genetic Operators</vt:lpstr>
      <vt:lpstr>Genetic Operators</vt:lpstr>
      <vt:lpstr>Next Generation</vt:lpstr>
      <vt:lpstr>Final Result </vt:lpstr>
      <vt:lpstr>GENETIC PROGRAMMING</vt:lpstr>
      <vt:lpstr>THE CHALLENGE</vt:lpstr>
      <vt:lpstr>CRITERION FOR SUCCESS </vt:lpstr>
      <vt:lpstr> What is Genetic Programming?</vt:lpstr>
      <vt:lpstr>What is Genetic Programming?</vt:lpstr>
      <vt:lpstr>Why Genetic Programming?</vt:lpstr>
      <vt:lpstr>A COMPUTER PROGRAM </vt:lpstr>
      <vt:lpstr>GENETIC PROGRAMMING (GP)</vt:lpstr>
      <vt:lpstr>GP  MAIN POINTS</vt:lpstr>
      <vt:lpstr>DEFINITION OF “HIGH-RETURN” </vt:lpstr>
      <vt:lpstr>DEFINITION OF “ROUTINE” </vt:lpstr>
      <vt:lpstr>CRITERIA FOR  “HUMAN-COMPETITIVENESS”</vt:lpstr>
      <vt:lpstr>PROGRESSION OF QUALITATIVELY MORE SUBSTANTIAL RESULTS PRODUCED BY GP</vt:lpstr>
      <vt:lpstr>Algorithm</vt:lpstr>
      <vt:lpstr>Data Representation</vt:lpstr>
      <vt:lpstr>FLOWCHART OF GENETIC PROGRAMMING</vt:lpstr>
      <vt:lpstr>A Simple Example of an Individual that returns 3(x+6) </vt:lpstr>
      <vt:lpstr>A COMPUTER PROGRAM IN C</vt:lpstr>
      <vt:lpstr>OUTPUT OF C PROGRAM</vt:lpstr>
      <vt:lpstr>PROGRAM TREE </vt:lpstr>
      <vt:lpstr>CREATING RANDOM PROGRAMS </vt:lpstr>
      <vt:lpstr>Basics</vt:lpstr>
      <vt:lpstr>Initialization of population</vt:lpstr>
      <vt:lpstr>GROW</vt:lpstr>
      <vt:lpstr>FULL</vt:lpstr>
      <vt:lpstr>Initialization of population(Contd.)‏</vt:lpstr>
      <vt:lpstr>CREATING RANDOM PROGRAMS </vt:lpstr>
      <vt:lpstr>GP GENETIC OPERATIONS</vt:lpstr>
      <vt:lpstr>REPRODUCTION OPERATION </vt:lpstr>
      <vt:lpstr>Selection Strategies</vt:lpstr>
      <vt:lpstr>Selection Strategies(Contd.)‏</vt:lpstr>
      <vt:lpstr>Breeding Next Generation</vt:lpstr>
      <vt:lpstr>CROSSOVER OPERATION </vt:lpstr>
      <vt:lpstr>Subtree Crossover</vt:lpstr>
      <vt:lpstr>CROSSOVER OPERATION</vt:lpstr>
      <vt:lpstr>MUTATION OPERATION</vt:lpstr>
      <vt:lpstr>MUTATION OPERATION</vt:lpstr>
      <vt:lpstr>FIVE MAJOR PREPARATORY STEPS FOR GP </vt:lpstr>
      <vt:lpstr>ILLUSTRATIVE GP RUN</vt:lpstr>
      <vt:lpstr>SYMBOLIC REGRESSION </vt:lpstr>
      <vt:lpstr>PREPARATORY STEPS</vt:lpstr>
      <vt:lpstr>SYMBOLIC REGRESSION</vt:lpstr>
      <vt:lpstr>SYMBOLIC REGRESSION x2 + x + 1</vt:lpstr>
      <vt:lpstr>SYMBOLIC REGRESSION x2 + x + 1</vt:lpstr>
      <vt:lpstr>GP quick overview</vt:lpstr>
      <vt:lpstr>GP technical summary tableau</vt:lpstr>
      <vt:lpstr>Introductory example:  credit scoring</vt:lpstr>
      <vt:lpstr>Introductory example:  credit scoring</vt:lpstr>
      <vt:lpstr>Tree based representation</vt:lpstr>
      <vt:lpstr>Tree based representation</vt:lpstr>
      <vt:lpstr>Tree based representation</vt:lpstr>
      <vt:lpstr>Tree based representation</vt:lpstr>
      <vt:lpstr>Tree based representation</vt:lpstr>
      <vt:lpstr>Offspring creation scheme</vt:lpstr>
      <vt:lpstr>Slide 102</vt:lpstr>
      <vt:lpstr>Mutation</vt:lpstr>
      <vt:lpstr>Recombination </vt:lpstr>
      <vt:lpstr>Slide 105</vt:lpstr>
    </vt:vector>
  </TitlesOfParts>
  <Company>hit-k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Algorithms</dc:title>
  <dc:creator>Sujay</dc:creator>
  <cp:lastModifiedBy>sujay</cp:lastModifiedBy>
  <cp:revision>65</cp:revision>
  <dcterms:created xsi:type="dcterms:W3CDTF">2011-01-12T05:56:42Z</dcterms:created>
  <dcterms:modified xsi:type="dcterms:W3CDTF">2020-04-11T18:43:14Z</dcterms:modified>
</cp:coreProperties>
</file>