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0074D4-F3D4-4366-ADDE-522ED652D907}" type="datetimeFigureOut">
              <a:rPr lang="en-US" smtClean="0"/>
              <a:pPr/>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26182-2698-4CF7-B739-2293C4F6784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0074D4-F3D4-4366-ADDE-522ED652D907}" type="datetimeFigureOut">
              <a:rPr lang="en-US" smtClean="0"/>
              <a:pPr/>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26182-2698-4CF7-B739-2293C4F6784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0074D4-F3D4-4366-ADDE-522ED652D907}" type="datetimeFigureOut">
              <a:rPr lang="en-US" smtClean="0"/>
              <a:pPr/>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26182-2698-4CF7-B739-2293C4F6784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0074D4-F3D4-4366-ADDE-522ED652D907}" type="datetimeFigureOut">
              <a:rPr lang="en-US" smtClean="0"/>
              <a:pPr/>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26182-2698-4CF7-B739-2293C4F6784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0074D4-F3D4-4366-ADDE-522ED652D907}" type="datetimeFigureOut">
              <a:rPr lang="en-US" smtClean="0"/>
              <a:pPr/>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26182-2698-4CF7-B739-2293C4F6784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0074D4-F3D4-4366-ADDE-522ED652D907}" type="datetimeFigureOut">
              <a:rPr lang="en-US" smtClean="0"/>
              <a:pPr/>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C26182-2698-4CF7-B739-2293C4F6784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0074D4-F3D4-4366-ADDE-522ED652D907}" type="datetimeFigureOut">
              <a:rPr lang="en-US" smtClean="0"/>
              <a:pPr/>
              <a:t>3/11/2020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C26182-2698-4CF7-B739-2293C4F6784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0074D4-F3D4-4366-ADDE-522ED652D907}" type="datetimeFigureOut">
              <a:rPr lang="en-US" smtClean="0"/>
              <a:pPr/>
              <a:t>3/11/2020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C26182-2698-4CF7-B739-2293C4F6784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0074D4-F3D4-4366-ADDE-522ED652D907}" type="datetimeFigureOut">
              <a:rPr lang="en-US" smtClean="0"/>
              <a:pPr/>
              <a:t>3/11/2020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C26182-2698-4CF7-B739-2293C4F6784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0074D4-F3D4-4366-ADDE-522ED652D907}" type="datetimeFigureOut">
              <a:rPr lang="en-US" smtClean="0"/>
              <a:pPr/>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C26182-2698-4CF7-B739-2293C4F6784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0074D4-F3D4-4366-ADDE-522ED652D907}" type="datetimeFigureOut">
              <a:rPr lang="en-US" smtClean="0"/>
              <a:pPr/>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C26182-2698-4CF7-B739-2293C4F6784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0074D4-F3D4-4366-ADDE-522ED652D907}" type="datetimeFigureOut">
              <a:rPr lang="en-US" smtClean="0"/>
              <a:pPr/>
              <a:t>3/11/2020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C26182-2698-4CF7-B739-2293C4F6784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1"/>
          <p:cNvSpPr>
            <a:spLocks noGrp="1"/>
          </p:cNvSpPr>
          <p:nvPr>
            <p:ph idx="1"/>
          </p:nvPr>
        </p:nvSpPr>
        <p:spPr>
          <a:xfrm>
            <a:off x="152400" y="1481138"/>
            <a:ext cx="8763000" cy="4995862"/>
          </a:xfrm>
        </p:spPr>
        <p:txBody>
          <a:bodyPr>
            <a:noAutofit/>
          </a:bodyPr>
          <a:lstStyle/>
          <a:p>
            <a:r>
              <a:rPr lang="en-US" sz="2000" dirty="0" smtClean="0"/>
              <a:t>Search can be characterized as finding a path through a graph or tree structure</a:t>
            </a:r>
          </a:p>
          <a:p>
            <a:endParaRPr lang="en-US" sz="2000" dirty="0" smtClean="0"/>
          </a:p>
          <a:p>
            <a:r>
              <a:rPr lang="en-US" sz="2000" dirty="0" smtClean="0"/>
              <a:t>This requires moving from node to node after successively expanding &amp; generating connected nodes.</a:t>
            </a:r>
          </a:p>
          <a:p>
            <a:endParaRPr lang="en-US" sz="2000" dirty="0" smtClean="0"/>
          </a:p>
          <a:p>
            <a:r>
              <a:rPr lang="en-US" sz="2000" dirty="0" smtClean="0"/>
              <a:t>The process of generating all of the children of a parent is also known as expanding the node</a:t>
            </a:r>
          </a:p>
          <a:p>
            <a:endParaRPr lang="en-US" sz="2000" dirty="0" smtClean="0"/>
          </a:p>
          <a:p>
            <a:r>
              <a:rPr lang="en-US" sz="2000" dirty="0" smtClean="0"/>
              <a:t>A search procedure is a strategy for selecting the order in which nodes are generated &amp; a given path selected</a:t>
            </a:r>
          </a:p>
          <a:p>
            <a:endParaRPr lang="en-US" sz="2000" dirty="0" smtClean="0"/>
          </a:p>
          <a:p>
            <a:r>
              <a:rPr lang="en-US" sz="2000" dirty="0" smtClean="0"/>
              <a:t>Search problems can be classified by the information used to carry out a given strategy</a:t>
            </a:r>
          </a:p>
          <a:p>
            <a:pPr lvl="1">
              <a:buFont typeface="Wingdings" pitchFamily="2" charset="2"/>
              <a:buChar char="Ø"/>
            </a:pPr>
            <a:r>
              <a:rPr lang="en-US" sz="2000" b="1" dirty="0" smtClean="0"/>
              <a:t>blind or uninformed search</a:t>
            </a:r>
          </a:p>
          <a:p>
            <a:pPr lvl="1">
              <a:buFont typeface="Wingdings" pitchFamily="2" charset="2"/>
              <a:buChar char="Ø"/>
            </a:pPr>
            <a:r>
              <a:rPr lang="en-US" sz="2000" b="1" dirty="0" smtClean="0"/>
              <a:t>informed or directed search</a:t>
            </a:r>
            <a:endParaRPr lang="en-US" sz="2000" dirty="0" smtClean="0"/>
          </a:p>
        </p:txBody>
      </p:sp>
      <p:sp>
        <p:nvSpPr>
          <p:cNvPr id="3" name="Title 2"/>
          <p:cNvSpPr>
            <a:spLocks noGrp="1"/>
          </p:cNvSpPr>
          <p:nvPr>
            <p:ph type="title"/>
          </p:nvPr>
        </p:nvSpPr>
        <p:spPr/>
        <p:txBody>
          <a:bodyPr/>
          <a:lstStyle/>
          <a:p>
            <a:pPr>
              <a:defRPr/>
            </a:pPr>
            <a:r>
              <a:rPr lang="en-US" dirty="0" smtClean="0"/>
              <a:t>Search Methods</a:t>
            </a:r>
            <a:endParaRPr lang="en-US" dirty="0"/>
          </a:p>
        </p:txBody>
      </p:sp>
      <p:sp>
        <p:nvSpPr>
          <p:cNvPr id="43012"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2C98F63C-DAC0-49A1-95F3-2EF99ACB2A69}" type="datetime1">
              <a:rPr lang="en-US" smtClean="0"/>
              <a:pPr>
                <a:defRPr/>
              </a:pPr>
              <a:t>3/11/2020</a:t>
            </a:fld>
            <a:endParaRPr lang="en-US" smtClean="0"/>
          </a:p>
        </p:txBody>
      </p:sp>
      <p:sp>
        <p:nvSpPr>
          <p:cNvPr id="43013"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8B90690C-98C1-4866-838A-6B362A89AA99}" type="slidenum">
              <a:rPr lang="en-US" smtClean="0"/>
              <a:pPr>
                <a:defRPr/>
              </a:pPr>
              <a:t>1</a:t>
            </a:fld>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1"/>
          <p:cNvSpPr>
            <a:spLocks noGrp="1"/>
          </p:cNvSpPr>
          <p:nvPr>
            <p:ph idx="1"/>
          </p:nvPr>
        </p:nvSpPr>
        <p:spPr>
          <a:xfrm>
            <a:off x="381000" y="685800"/>
            <a:ext cx="8763000" cy="5638800"/>
          </a:xfrm>
        </p:spPr>
        <p:txBody>
          <a:bodyPr>
            <a:noAutofit/>
          </a:bodyPr>
          <a:lstStyle/>
          <a:p>
            <a:pPr>
              <a:spcBef>
                <a:spcPts val="0"/>
              </a:spcBef>
            </a:pPr>
            <a:r>
              <a:rPr lang="en-US" sz="1600" b="1" dirty="0" smtClean="0"/>
              <a:t>begin</a:t>
            </a:r>
          </a:p>
          <a:p>
            <a:pPr>
              <a:spcBef>
                <a:spcPts val="0"/>
              </a:spcBef>
            </a:pPr>
            <a:r>
              <a:rPr lang="en-US" sz="1600" b="1" dirty="0" smtClean="0"/>
              <a:t>    put start node s into OPEN;</a:t>
            </a:r>
          </a:p>
          <a:p>
            <a:pPr>
              <a:spcBef>
                <a:spcPts val="0"/>
              </a:spcBef>
            </a:pPr>
            <a:r>
              <a:rPr lang="en-US" sz="1600" b="1" dirty="0" smtClean="0"/>
              <a:t>    found = false;</a:t>
            </a:r>
          </a:p>
          <a:p>
            <a:pPr>
              <a:spcBef>
                <a:spcPts val="0"/>
              </a:spcBef>
            </a:pPr>
            <a:r>
              <a:rPr lang="en-US" sz="1600" b="1" dirty="0" smtClean="0"/>
              <a:t>    while OPEN not empty &amp; not(found) do</a:t>
            </a:r>
          </a:p>
          <a:p>
            <a:pPr>
              <a:spcBef>
                <a:spcPts val="0"/>
              </a:spcBef>
            </a:pPr>
            <a:r>
              <a:rPr lang="en-US" sz="1600" b="1" dirty="0" smtClean="0"/>
              <a:t>     begin</a:t>
            </a:r>
          </a:p>
          <a:p>
            <a:pPr>
              <a:spcBef>
                <a:spcPts val="0"/>
              </a:spcBef>
            </a:pPr>
            <a:r>
              <a:rPr lang="en-US" sz="1600" b="1" dirty="0" smtClean="0"/>
              <a:t>             remove top most node n from OPEN &amp; put it in CLOSED;</a:t>
            </a:r>
          </a:p>
          <a:p>
            <a:pPr>
              <a:spcBef>
                <a:spcPts val="0"/>
              </a:spcBef>
            </a:pPr>
            <a:r>
              <a:rPr lang="en-US" sz="1600" b="1" dirty="0" smtClean="0"/>
              <a:t>             if depth of n = depth bound then     // depth bound is set very high, say infinity</a:t>
            </a:r>
          </a:p>
          <a:p>
            <a:pPr>
              <a:spcBef>
                <a:spcPts val="0"/>
              </a:spcBef>
            </a:pPr>
            <a:r>
              <a:rPr lang="en-US" sz="1600" b="1" dirty="0" smtClean="0"/>
              <a:t>                       CLEAN-UP CLOSED;</a:t>
            </a:r>
          </a:p>
          <a:p>
            <a:pPr>
              <a:spcBef>
                <a:spcPts val="0"/>
              </a:spcBef>
            </a:pPr>
            <a:r>
              <a:rPr lang="en-US" sz="1600" b="1" dirty="0" smtClean="0"/>
              <a:t>             else begin</a:t>
            </a:r>
          </a:p>
          <a:p>
            <a:pPr>
              <a:spcBef>
                <a:spcPts val="0"/>
              </a:spcBef>
            </a:pPr>
            <a:r>
              <a:rPr lang="en-US" sz="1600" b="1" dirty="0" smtClean="0"/>
              <a:t>                       expand n generating all its successors;</a:t>
            </a:r>
          </a:p>
          <a:p>
            <a:pPr>
              <a:spcBef>
                <a:spcPts val="0"/>
              </a:spcBef>
            </a:pPr>
            <a:r>
              <a:rPr lang="en-US" sz="1600" b="1" dirty="0" smtClean="0"/>
              <a:t>                       put these successors (in no particular order) on top of OPEN </a:t>
            </a:r>
          </a:p>
          <a:p>
            <a:pPr>
              <a:spcBef>
                <a:spcPts val="0"/>
              </a:spcBef>
            </a:pPr>
            <a:r>
              <a:rPr lang="en-US" sz="1600" b="1" dirty="0" smtClean="0"/>
              <a:t>                       except the successor already appearing in CLOSED;</a:t>
            </a:r>
          </a:p>
          <a:p>
            <a:pPr>
              <a:spcBef>
                <a:spcPts val="0"/>
              </a:spcBef>
            </a:pPr>
            <a:r>
              <a:rPr lang="en-US" sz="1600" b="1" dirty="0" smtClean="0"/>
              <a:t>                       Direct backward pointer to n for each </a:t>
            </a:r>
            <a:r>
              <a:rPr lang="en-US" sz="1600" b="1" dirty="0" err="1" smtClean="0"/>
              <a:t>succ</a:t>
            </a:r>
            <a:r>
              <a:rPr lang="en-US" sz="1600" b="1" dirty="0" smtClean="0"/>
              <a:t>. </a:t>
            </a:r>
            <a:r>
              <a:rPr lang="en-US" sz="1600" b="1" dirty="0" err="1" smtClean="0"/>
              <a:t>n</a:t>
            </a:r>
            <a:r>
              <a:rPr lang="en-US" sz="1600" b="1" baseline="-25000" dirty="0" err="1" smtClean="0"/>
              <a:t>i</a:t>
            </a:r>
            <a:r>
              <a:rPr lang="en-US" sz="1600" b="1" dirty="0" smtClean="0"/>
              <a:t>; </a:t>
            </a:r>
          </a:p>
          <a:p>
            <a:pPr>
              <a:spcBef>
                <a:spcPts val="0"/>
              </a:spcBef>
            </a:pPr>
            <a:r>
              <a:rPr lang="en-US" sz="1600" b="1" dirty="0" smtClean="0"/>
              <a:t>                       If any of </a:t>
            </a:r>
            <a:r>
              <a:rPr lang="en-US" sz="1600" b="1" dirty="0" err="1" smtClean="0"/>
              <a:t>n</a:t>
            </a:r>
            <a:r>
              <a:rPr lang="en-US" sz="1600" b="1" baseline="-25000" dirty="0" err="1" smtClean="0"/>
              <a:t>i</a:t>
            </a:r>
            <a:r>
              <a:rPr lang="en-US" sz="1600" b="1" dirty="0" smtClean="0"/>
              <a:t> is a goal node then</a:t>
            </a:r>
          </a:p>
          <a:p>
            <a:pPr>
              <a:spcBef>
                <a:spcPts val="0"/>
              </a:spcBef>
            </a:pPr>
            <a:r>
              <a:rPr lang="en-US" sz="1600" b="1" dirty="0" smtClean="0"/>
              <a:t>                           Found = true;</a:t>
            </a:r>
          </a:p>
          <a:p>
            <a:pPr>
              <a:spcBef>
                <a:spcPts val="0"/>
              </a:spcBef>
            </a:pPr>
            <a:r>
              <a:rPr lang="en-US" sz="1600" b="1" dirty="0" smtClean="0"/>
              <a:t>                       Else if any </a:t>
            </a:r>
            <a:r>
              <a:rPr lang="en-US" sz="1600" b="1" dirty="0" err="1" smtClean="0"/>
              <a:t>n</a:t>
            </a:r>
            <a:r>
              <a:rPr lang="en-US" sz="1600" b="1" baseline="-25000" dirty="0" err="1" smtClean="0"/>
              <a:t>i</a:t>
            </a:r>
            <a:r>
              <a:rPr lang="en-US" sz="1600" b="1" dirty="0" smtClean="0"/>
              <a:t> is a dead end then</a:t>
            </a:r>
          </a:p>
          <a:p>
            <a:pPr>
              <a:spcBef>
                <a:spcPts val="0"/>
              </a:spcBef>
            </a:pPr>
            <a:r>
              <a:rPr lang="en-US" sz="1600" b="1" dirty="0" smtClean="0"/>
              <a:t>                            Remove it from OPEN &amp; CLEAN-UP CLOSED;</a:t>
            </a:r>
          </a:p>
          <a:p>
            <a:pPr>
              <a:spcBef>
                <a:spcPts val="0"/>
              </a:spcBef>
            </a:pPr>
            <a:r>
              <a:rPr lang="en-US" sz="1600" b="1" dirty="0" smtClean="0"/>
              <a:t>                     end</a:t>
            </a:r>
          </a:p>
          <a:p>
            <a:pPr>
              <a:spcBef>
                <a:spcPts val="0"/>
              </a:spcBef>
            </a:pPr>
            <a:r>
              <a:rPr lang="en-US" sz="1600" b="1" dirty="0" smtClean="0"/>
              <a:t>     end</a:t>
            </a:r>
          </a:p>
          <a:p>
            <a:pPr>
              <a:spcBef>
                <a:spcPts val="0"/>
              </a:spcBef>
            </a:pPr>
            <a:r>
              <a:rPr lang="en-US" sz="1600" b="1" dirty="0" smtClean="0"/>
              <a:t>     if OPEN is empty then</a:t>
            </a:r>
          </a:p>
          <a:p>
            <a:pPr>
              <a:spcBef>
                <a:spcPts val="0"/>
              </a:spcBef>
            </a:pPr>
            <a:r>
              <a:rPr lang="en-US" sz="1600" b="1" dirty="0" smtClean="0"/>
              <a:t>          output “solution path not found”;</a:t>
            </a:r>
          </a:p>
          <a:p>
            <a:pPr>
              <a:spcBef>
                <a:spcPts val="0"/>
              </a:spcBef>
            </a:pPr>
            <a:r>
              <a:rPr lang="en-US" sz="1600" b="1" dirty="0" smtClean="0"/>
              <a:t>     else</a:t>
            </a:r>
          </a:p>
          <a:p>
            <a:pPr>
              <a:spcBef>
                <a:spcPts val="0"/>
              </a:spcBef>
            </a:pPr>
            <a:r>
              <a:rPr lang="en-US" sz="1600" b="1" dirty="0" smtClean="0"/>
              <a:t>          output the solution by tracing back thru pointers;</a:t>
            </a:r>
          </a:p>
          <a:p>
            <a:pPr>
              <a:spcBef>
                <a:spcPts val="0"/>
              </a:spcBef>
            </a:pPr>
            <a:r>
              <a:rPr lang="en-US" sz="1600" b="1" dirty="0" smtClean="0"/>
              <a:t> end  { End of Algorithm }</a:t>
            </a:r>
          </a:p>
        </p:txBody>
      </p:sp>
      <p:sp>
        <p:nvSpPr>
          <p:cNvPr id="3" name="Title 2"/>
          <p:cNvSpPr>
            <a:spLocks noGrp="1"/>
          </p:cNvSpPr>
          <p:nvPr>
            <p:ph type="title"/>
          </p:nvPr>
        </p:nvSpPr>
        <p:spPr>
          <a:xfrm>
            <a:off x="457200" y="0"/>
            <a:ext cx="8229600" cy="457200"/>
          </a:xfrm>
        </p:spPr>
        <p:txBody>
          <a:bodyPr>
            <a:normAutofit fontScale="90000"/>
          </a:bodyPr>
          <a:lstStyle/>
          <a:p>
            <a:pPr>
              <a:defRPr/>
            </a:pPr>
            <a:r>
              <a:rPr lang="en-US" dirty="0" smtClean="0"/>
              <a:t>Depth First Search (DFS) algorithm</a:t>
            </a:r>
            <a:endParaRPr lang="en-US" dirty="0"/>
          </a:p>
        </p:txBody>
      </p:sp>
      <p:sp>
        <p:nvSpPr>
          <p:cNvPr id="51204"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955A1BD1-E73D-4A9A-BA8E-A2D4F3204DA9}" type="datetime1">
              <a:rPr lang="en-US" smtClean="0"/>
              <a:pPr>
                <a:defRPr/>
              </a:pPr>
              <a:t>3/11/2020</a:t>
            </a:fld>
            <a:endParaRPr lang="en-US" smtClean="0"/>
          </a:p>
        </p:txBody>
      </p:sp>
      <p:sp>
        <p:nvSpPr>
          <p:cNvPr id="51205"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9A2BE9EB-6F12-43C6-A1BC-B0B8FA26FDD0}" type="slidenum">
              <a:rPr lang="en-US" smtClean="0"/>
              <a:pPr>
                <a:defRPr/>
              </a:pPr>
              <a:t>10</a:t>
            </a:fld>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0"/>
            <a:ext cx="8839200" cy="5715000"/>
          </a:xfrm>
        </p:spPr>
        <p:txBody>
          <a:bodyPr>
            <a:normAutofit fontScale="92500" lnSpcReduction="20000"/>
          </a:bodyPr>
          <a:lstStyle/>
          <a:p>
            <a:pPr>
              <a:buNone/>
            </a:pPr>
            <a:r>
              <a:rPr lang="en-US" dirty="0" smtClean="0"/>
              <a:t>                   S</a:t>
            </a:r>
          </a:p>
          <a:p>
            <a:pPr>
              <a:buNone/>
            </a:pPr>
            <a:endParaRPr lang="en-US" dirty="0" smtClean="0"/>
          </a:p>
          <a:p>
            <a:pPr>
              <a:buNone/>
            </a:pPr>
            <a:r>
              <a:rPr lang="en-US" dirty="0" smtClean="0"/>
              <a:t>         m1                               m2</a:t>
            </a:r>
          </a:p>
          <a:p>
            <a:pPr>
              <a:buNone/>
            </a:pPr>
            <a:r>
              <a:rPr lang="en-US" dirty="0" smtClean="0"/>
              <a:t>			      m3</a:t>
            </a:r>
          </a:p>
          <a:p>
            <a:pPr>
              <a:buNone/>
            </a:pPr>
            <a:endParaRPr lang="en-US" dirty="0" smtClean="0"/>
          </a:p>
          <a:p>
            <a:pPr>
              <a:buNone/>
            </a:pPr>
            <a:endParaRPr lang="en-US" dirty="0" smtClean="0"/>
          </a:p>
          <a:p>
            <a:pPr>
              <a:buNone/>
            </a:pPr>
            <a:r>
              <a:rPr lang="en-US" dirty="0" smtClean="0"/>
              <a:t>		  m4			    m5</a:t>
            </a:r>
          </a:p>
          <a:p>
            <a:pPr>
              <a:buNone/>
            </a:pPr>
            <a:r>
              <a:rPr lang="en-US" dirty="0" smtClean="0"/>
              <a:t>							      m4        m6	</a:t>
            </a:r>
          </a:p>
          <a:p>
            <a:pPr>
              <a:buNone/>
            </a:pPr>
            <a:r>
              <a:rPr lang="en-US" dirty="0" smtClean="0"/>
              <a:t>          m6                       r                m3                   r</a:t>
            </a:r>
          </a:p>
          <a:p>
            <a:pPr>
              <a:buNone/>
            </a:pPr>
            <a:r>
              <a:rPr lang="en-US" dirty="0" smtClean="0"/>
              <a:t>                                          m1                        m5</a:t>
            </a:r>
          </a:p>
          <a:p>
            <a:pPr>
              <a:buNone/>
            </a:pPr>
            <a:r>
              <a:rPr lang="en-US" dirty="0" smtClean="0"/>
              <a:t>                                S                        m4 </a:t>
            </a:r>
          </a:p>
          <a:p>
            <a:pPr>
              <a:buNone/>
            </a:pPr>
            <a:r>
              <a:rPr lang="en-US" dirty="0" smtClean="0"/>
              <a:t>                                          m2</a:t>
            </a:r>
          </a:p>
          <a:p>
            <a:pPr>
              <a:buNone/>
            </a:pPr>
            <a:endParaRPr lang="en-US" dirty="0"/>
          </a:p>
        </p:txBody>
      </p:sp>
      <p:sp>
        <p:nvSpPr>
          <p:cNvPr id="3" name="Title 2"/>
          <p:cNvSpPr>
            <a:spLocks noGrp="1"/>
          </p:cNvSpPr>
          <p:nvPr>
            <p:ph type="title"/>
          </p:nvPr>
        </p:nvSpPr>
        <p:spPr>
          <a:xfrm>
            <a:off x="533400" y="152400"/>
            <a:ext cx="8229600" cy="914400"/>
          </a:xfrm>
        </p:spPr>
        <p:txBody>
          <a:bodyPr>
            <a:normAutofit fontScale="90000"/>
          </a:bodyPr>
          <a:lstStyle/>
          <a:p>
            <a:pPr algn="ctr"/>
            <a:r>
              <a:rPr lang="en-US" dirty="0" smtClean="0"/>
              <a:t>Depth First Search (DFS)</a:t>
            </a:r>
            <a:br>
              <a:rPr lang="en-US" dirty="0" smtClean="0"/>
            </a:br>
            <a:r>
              <a:rPr lang="en-US" sz="2200" dirty="0" smtClean="0"/>
              <a:t>Example</a:t>
            </a:r>
            <a:endParaRPr lang="en-US" sz="2200" dirty="0"/>
          </a:p>
        </p:txBody>
      </p:sp>
      <p:sp>
        <p:nvSpPr>
          <p:cNvPr id="4" name="Date Placeholder 3"/>
          <p:cNvSpPr>
            <a:spLocks noGrp="1"/>
          </p:cNvSpPr>
          <p:nvPr>
            <p:ph type="dt" sz="half" idx="10"/>
          </p:nvPr>
        </p:nvSpPr>
        <p:spPr/>
        <p:txBody>
          <a:bodyPr/>
          <a:lstStyle/>
          <a:p>
            <a:pPr>
              <a:defRPr/>
            </a:pPr>
            <a:fld id="{BE1E8C0F-D302-4A8A-8D4C-D24475641384}" type="datetime1">
              <a:rPr lang="en-US" smtClean="0"/>
              <a:pPr>
                <a:defRPr/>
              </a:pPr>
              <a:t>3/11/2020</a:t>
            </a:fld>
            <a:endParaRPr lang="en-US"/>
          </a:p>
        </p:txBody>
      </p:sp>
      <p:sp>
        <p:nvSpPr>
          <p:cNvPr id="5" name="Slide Number Placeholder 4"/>
          <p:cNvSpPr>
            <a:spLocks noGrp="1"/>
          </p:cNvSpPr>
          <p:nvPr>
            <p:ph type="sldNum" sz="quarter" idx="12"/>
          </p:nvPr>
        </p:nvSpPr>
        <p:spPr/>
        <p:txBody>
          <a:bodyPr/>
          <a:lstStyle/>
          <a:p>
            <a:pPr>
              <a:defRPr/>
            </a:pPr>
            <a:fld id="{7D3F2E21-2301-473E-A2DB-6CF668E0285E}" type="slidenum">
              <a:rPr lang="en-US" smtClean="0"/>
              <a:pPr>
                <a:defRPr/>
              </a:pPr>
              <a:t>11</a:t>
            </a:fld>
            <a:endParaRPr lang="en-US"/>
          </a:p>
        </p:txBody>
      </p:sp>
      <p:sp>
        <p:nvSpPr>
          <p:cNvPr id="6" name="Oval 5"/>
          <p:cNvSpPr/>
          <p:nvPr/>
        </p:nvSpPr>
        <p:spPr>
          <a:xfrm>
            <a:off x="2743200" y="1219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828800" y="2057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733800" y="2057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819400" y="2895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05000" y="3810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886200" y="3810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962400" y="4876800"/>
            <a:ext cx="304800" cy="3048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3" name="Oval 12"/>
          <p:cNvSpPr/>
          <p:nvPr/>
        </p:nvSpPr>
        <p:spPr>
          <a:xfrm>
            <a:off x="1905000" y="5029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6" idx="3"/>
            <a:endCxn id="7" idx="7"/>
          </p:cNvCxnSpPr>
          <p:nvPr/>
        </p:nvCxnSpPr>
        <p:spPr>
          <a:xfrm rot="5400000">
            <a:off x="2127063" y="1441263"/>
            <a:ext cx="622674" cy="698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5"/>
            <a:endCxn id="8" idx="1"/>
          </p:cNvCxnSpPr>
          <p:nvPr/>
        </p:nvCxnSpPr>
        <p:spPr>
          <a:xfrm rot="16200000" flipH="1">
            <a:off x="3079563" y="1403163"/>
            <a:ext cx="622674" cy="775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4"/>
          </p:cNvCxnSpPr>
          <p:nvPr/>
        </p:nvCxnSpPr>
        <p:spPr>
          <a:xfrm rot="16200000" flipH="1">
            <a:off x="2095500" y="2247900"/>
            <a:ext cx="609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3"/>
            <a:endCxn id="9" idx="7"/>
          </p:cNvCxnSpPr>
          <p:nvPr/>
        </p:nvCxnSpPr>
        <p:spPr>
          <a:xfrm rot="5400000">
            <a:off x="3117663" y="2279463"/>
            <a:ext cx="622674" cy="698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6200000" flipH="1">
            <a:off x="1295399" y="3048000"/>
            <a:ext cx="1447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4"/>
          </p:cNvCxnSpPr>
          <p:nvPr/>
        </p:nvCxnSpPr>
        <p:spPr>
          <a:xfrm rot="16200000" flipH="1">
            <a:off x="3200400" y="3048000"/>
            <a:ext cx="1447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3"/>
            <a:endCxn id="10" idx="7"/>
          </p:cNvCxnSpPr>
          <p:nvPr/>
        </p:nvCxnSpPr>
        <p:spPr>
          <a:xfrm rot="5400000">
            <a:off x="2165163" y="3155763"/>
            <a:ext cx="698874" cy="698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4"/>
            <a:endCxn id="11" idx="1"/>
          </p:cNvCxnSpPr>
          <p:nvPr/>
        </p:nvCxnSpPr>
        <p:spPr>
          <a:xfrm rot="16200000" flipH="1">
            <a:off x="3124200" y="3047999"/>
            <a:ext cx="654237" cy="959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5"/>
            <a:endCxn id="12" idx="2"/>
          </p:cNvCxnSpPr>
          <p:nvPr/>
        </p:nvCxnSpPr>
        <p:spPr>
          <a:xfrm rot="16200000" flipH="1">
            <a:off x="2584263" y="3651062"/>
            <a:ext cx="959037" cy="17972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1" idx="4"/>
            <a:endCxn id="12" idx="1"/>
          </p:cNvCxnSpPr>
          <p:nvPr/>
        </p:nvCxnSpPr>
        <p:spPr>
          <a:xfrm rot="5400000">
            <a:off x="3619501" y="4502337"/>
            <a:ext cx="806637" cy="315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 idx="4"/>
            <a:endCxn id="13" idx="0"/>
          </p:cNvCxnSpPr>
          <p:nvPr/>
        </p:nvCxnSpPr>
        <p:spPr>
          <a:xfrm rot="5400000">
            <a:off x="1600200" y="4572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nvGraphicFramePr>
        <p:xfrm>
          <a:off x="5257800" y="1371600"/>
          <a:ext cx="3657601" cy="2966720"/>
        </p:xfrm>
        <a:graphic>
          <a:graphicData uri="http://schemas.openxmlformats.org/drawingml/2006/table">
            <a:tbl>
              <a:tblPr firstRow="1" bandRow="1">
                <a:tableStyleId>{5C22544A-7EE6-4342-B048-85BDC9FD1C3A}</a:tableStyleId>
              </a:tblPr>
              <a:tblGrid>
                <a:gridCol w="1676400"/>
                <a:gridCol w="1981201"/>
              </a:tblGrid>
              <a:tr h="370840">
                <a:tc>
                  <a:txBody>
                    <a:bodyPr/>
                    <a:lstStyle/>
                    <a:p>
                      <a:r>
                        <a:rPr lang="en-US" dirty="0" smtClean="0"/>
                        <a:t>OPEN</a:t>
                      </a:r>
                      <a:endParaRPr lang="en-US" dirty="0"/>
                    </a:p>
                  </a:txBody>
                  <a:tcPr/>
                </a:tc>
                <a:tc>
                  <a:txBody>
                    <a:bodyPr/>
                    <a:lstStyle/>
                    <a:p>
                      <a:r>
                        <a:rPr lang="en-US" dirty="0" smtClean="0"/>
                        <a:t>CLOSED</a:t>
                      </a:r>
                      <a:endParaRPr lang="en-US" dirty="0"/>
                    </a:p>
                  </a:txBody>
                  <a:tcPr/>
                </a:tc>
              </a:tr>
              <a:tr h="370840">
                <a:tc>
                  <a:txBody>
                    <a:bodyPr/>
                    <a:lstStyle/>
                    <a:p>
                      <a:r>
                        <a:rPr lang="en-US" sz="1400" strike="noStrike" dirty="0" smtClean="0"/>
                        <a:t>S</a:t>
                      </a:r>
                      <a:endParaRPr lang="en-US" sz="1400" strike="noStrike" dirty="0"/>
                    </a:p>
                  </a:txBody>
                  <a:tcPr/>
                </a:tc>
                <a:tc>
                  <a:txBody>
                    <a:bodyPr/>
                    <a:lstStyle/>
                    <a:p>
                      <a:endParaRPr lang="en-US" sz="1400" dirty="0"/>
                    </a:p>
                  </a:txBody>
                  <a:tcPr/>
                </a:tc>
              </a:tr>
              <a:tr h="370840">
                <a:tc>
                  <a:txBody>
                    <a:bodyPr/>
                    <a:lstStyle/>
                    <a:p>
                      <a:r>
                        <a:rPr lang="en-US" sz="1400" strike="sngStrike" dirty="0" smtClean="0"/>
                        <a:t>S</a:t>
                      </a:r>
                      <a:endParaRPr lang="en-US" sz="1400" strike="sngStrike" dirty="0"/>
                    </a:p>
                  </a:txBody>
                  <a:tcPr/>
                </a:tc>
                <a:tc>
                  <a:txBody>
                    <a:bodyPr/>
                    <a:lstStyle/>
                    <a:p>
                      <a:r>
                        <a:rPr lang="en-US" sz="1400" dirty="0" smtClean="0"/>
                        <a:t>S</a:t>
                      </a:r>
                      <a:endParaRPr lang="en-US" sz="1400" dirty="0"/>
                    </a:p>
                  </a:txBody>
                  <a:tcPr/>
                </a:tc>
              </a:tr>
              <a:tr h="370840">
                <a:tc>
                  <a:txBody>
                    <a:bodyPr/>
                    <a:lstStyle/>
                    <a:p>
                      <a:r>
                        <a:rPr lang="en-US" sz="1400" strike="sngStrike" dirty="0" smtClean="0"/>
                        <a:t>m1</a:t>
                      </a:r>
                      <a:r>
                        <a:rPr lang="en-US" sz="1400" dirty="0" smtClean="0"/>
                        <a:t>m2</a:t>
                      </a:r>
                      <a:endParaRPr lang="en-US" sz="1400" dirty="0"/>
                    </a:p>
                  </a:txBody>
                  <a:tcPr/>
                </a:tc>
                <a:tc>
                  <a:txBody>
                    <a:bodyPr/>
                    <a:lstStyle/>
                    <a:p>
                      <a:r>
                        <a:rPr lang="en-US" sz="1400" strike="noStrike" dirty="0" smtClean="0"/>
                        <a:t>S m1</a:t>
                      </a:r>
                      <a:endParaRPr lang="en-US" sz="1400" strike="noStrike" dirty="0"/>
                    </a:p>
                  </a:txBody>
                  <a:tcPr/>
                </a:tc>
              </a:tr>
              <a:tr h="370840">
                <a:tc>
                  <a:txBody>
                    <a:bodyPr/>
                    <a:lstStyle/>
                    <a:p>
                      <a:r>
                        <a:rPr lang="en-US" sz="1400" strike="sngStrike" dirty="0" smtClean="0"/>
                        <a:t>m3</a:t>
                      </a:r>
                      <a:r>
                        <a:rPr lang="en-US" sz="1400" dirty="0" smtClean="0"/>
                        <a:t>m4m2</a:t>
                      </a:r>
                      <a:endParaRPr lang="en-US" sz="1400" dirty="0"/>
                    </a:p>
                  </a:txBody>
                  <a:tcPr/>
                </a:tc>
                <a:tc>
                  <a:txBody>
                    <a:bodyPr/>
                    <a:lstStyle/>
                    <a:p>
                      <a:r>
                        <a:rPr lang="en-US" sz="1400" dirty="0" smtClean="0"/>
                        <a:t>S m1 m3</a:t>
                      </a:r>
                      <a:endParaRPr lang="en-US" sz="1400" dirty="0"/>
                    </a:p>
                  </a:txBody>
                  <a:tcPr/>
                </a:tc>
              </a:tr>
              <a:tr h="370840">
                <a:tc>
                  <a:txBody>
                    <a:bodyPr/>
                    <a:lstStyle/>
                    <a:p>
                      <a:r>
                        <a:rPr lang="en-US" sz="1400" strike="sngStrike" dirty="0" smtClean="0"/>
                        <a:t>m4</a:t>
                      </a:r>
                      <a:r>
                        <a:rPr lang="en-US" sz="1400" dirty="0" smtClean="0"/>
                        <a:t> m5 m4 m2</a:t>
                      </a:r>
                      <a:endParaRPr lang="en-US" sz="1400" dirty="0"/>
                    </a:p>
                  </a:txBody>
                  <a:tcPr/>
                </a:tc>
                <a:tc>
                  <a:txBody>
                    <a:bodyPr/>
                    <a:lstStyle/>
                    <a:p>
                      <a:r>
                        <a:rPr lang="en-US" sz="1400" dirty="0" smtClean="0"/>
                        <a:t>S m1 m3 m4</a:t>
                      </a:r>
                      <a:endParaRPr lang="en-US" sz="1400" dirty="0"/>
                    </a:p>
                  </a:txBody>
                  <a:tcPr/>
                </a:tc>
              </a:tr>
              <a:tr h="370840">
                <a:tc>
                  <a:txBody>
                    <a:bodyPr/>
                    <a:lstStyle/>
                    <a:p>
                      <a:r>
                        <a:rPr lang="en-US" sz="1400" dirty="0" smtClean="0"/>
                        <a:t>m6 r m5 m4 m2</a:t>
                      </a:r>
                      <a:endParaRPr lang="en-US" sz="1400" dirty="0"/>
                    </a:p>
                  </a:txBody>
                  <a:tcPr/>
                </a:tc>
                <a:tc>
                  <a:txBody>
                    <a:bodyPr/>
                    <a:lstStyle/>
                    <a:p>
                      <a:endParaRPr lang="en-US" sz="1400" dirty="0"/>
                    </a:p>
                  </a:txBody>
                  <a:tcPr/>
                </a:tc>
              </a:tr>
              <a:tr h="370840">
                <a:tc>
                  <a:txBody>
                    <a:bodyPr/>
                    <a:lstStyle/>
                    <a:p>
                      <a:endParaRPr lang="en-US" sz="1400" dirty="0"/>
                    </a:p>
                  </a:txBody>
                  <a:tcPr/>
                </a:tc>
                <a:tc>
                  <a:txBody>
                    <a:bodyPr/>
                    <a:lstStyle/>
                    <a:p>
                      <a:endParaRPr lang="en-US" sz="1400" dirty="0"/>
                    </a:p>
                  </a:txBody>
                  <a:tcPr/>
                </a:tc>
              </a:tr>
            </a:tbl>
          </a:graphicData>
        </a:graphic>
      </p:graphicFrame>
      <p:cxnSp>
        <p:nvCxnSpPr>
          <p:cNvPr id="41" name="Straight Arrow Connector 40"/>
          <p:cNvCxnSpPr/>
          <p:nvPr/>
        </p:nvCxnSpPr>
        <p:spPr>
          <a:xfrm rot="10800000" flipV="1">
            <a:off x="3200400" y="5715000"/>
            <a:ext cx="609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0800000">
            <a:off x="3200400" y="601980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0800000" flipV="1">
            <a:off x="4343400" y="5334000"/>
            <a:ext cx="762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4343400" y="5638800"/>
            <a:ext cx="762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flipV="1">
            <a:off x="5638800" y="4876800"/>
            <a:ext cx="685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10800000">
            <a:off x="5715000" y="5181600"/>
            <a:ext cx="609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10800000">
            <a:off x="6934200" y="44958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0800000">
            <a:off x="6934200" y="4724400"/>
            <a:ext cx="685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371600"/>
            <a:ext cx="8763000" cy="5181600"/>
          </a:xfrm>
        </p:spPr>
        <p:txBody>
          <a:bodyPr/>
          <a:lstStyle/>
          <a:p>
            <a:pPr>
              <a:buNone/>
            </a:pPr>
            <a:r>
              <a:rPr lang="en-US" dirty="0" smtClean="0"/>
              <a:t>                  A</a:t>
            </a:r>
          </a:p>
          <a:p>
            <a:pPr>
              <a:buNone/>
            </a:pPr>
            <a:r>
              <a:rPr lang="en-US" dirty="0" smtClean="0"/>
              <a:t>           B                   F</a:t>
            </a:r>
          </a:p>
          <a:p>
            <a:pPr>
              <a:buNone/>
            </a:pPr>
            <a:endParaRPr lang="en-US" dirty="0" smtClean="0"/>
          </a:p>
          <a:p>
            <a:pPr>
              <a:buNone/>
            </a:pPr>
            <a:r>
              <a:rPr lang="en-US" dirty="0" smtClean="0"/>
              <a:t>   C            D            G</a:t>
            </a:r>
          </a:p>
          <a:p>
            <a:pPr>
              <a:buNone/>
            </a:pPr>
            <a:endParaRPr lang="en-US" dirty="0" smtClean="0"/>
          </a:p>
          <a:p>
            <a:pPr>
              <a:buNone/>
            </a:pPr>
            <a:r>
              <a:rPr lang="en-US" dirty="0" smtClean="0"/>
              <a:t>                 E             H</a:t>
            </a:r>
          </a:p>
          <a:p>
            <a:pPr>
              <a:buNone/>
            </a:pPr>
            <a:endParaRPr lang="en-US" dirty="0" smtClean="0"/>
          </a:p>
          <a:p>
            <a:pPr>
              <a:buNone/>
            </a:pPr>
            <a:r>
              <a:rPr lang="en-US" dirty="0" smtClean="0"/>
              <a:t>                                I</a:t>
            </a:r>
            <a:endParaRPr lang="en-US" dirty="0"/>
          </a:p>
        </p:txBody>
      </p:sp>
      <p:sp>
        <p:nvSpPr>
          <p:cNvPr id="3" name="Title 2"/>
          <p:cNvSpPr>
            <a:spLocks noGrp="1"/>
          </p:cNvSpPr>
          <p:nvPr>
            <p:ph type="title"/>
          </p:nvPr>
        </p:nvSpPr>
        <p:spPr>
          <a:xfrm>
            <a:off x="533400" y="152400"/>
            <a:ext cx="8229600" cy="1143000"/>
          </a:xfrm>
        </p:spPr>
        <p:txBody>
          <a:bodyPr/>
          <a:lstStyle/>
          <a:p>
            <a:pPr algn="ctr"/>
            <a:r>
              <a:rPr lang="en-US" dirty="0" smtClean="0"/>
              <a:t>Depth First Search (DFS)</a:t>
            </a:r>
            <a:br>
              <a:rPr lang="en-US" dirty="0" smtClean="0"/>
            </a:br>
            <a:r>
              <a:rPr lang="en-US" sz="2200" dirty="0" smtClean="0"/>
              <a:t>Example</a:t>
            </a:r>
            <a:endParaRPr lang="en-US" dirty="0"/>
          </a:p>
        </p:txBody>
      </p:sp>
      <p:sp>
        <p:nvSpPr>
          <p:cNvPr id="4" name="Date Placeholder 3"/>
          <p:cNvSpPr>
            <a:spLocks noGrp="1"/>
          </p:cNvSpPr>
          <p:nvPr>
            <p:ph type="dt" sz="half" idx="10"/>
          </p:nvPr>
        </p:nvSpPr>
        <p:spPr/>
        <p:txBody>
          <a:bodyPr/>
          <a:lstStyle/>
          <a:p>
            <a:pPr>
              <a:defRPr/>
            </a:pPr>
            <a:fld id="{BE1E8C0F-D302-4A8A-8D4C-D24475641384}" type="datetime1">
              <a:rPr lang="en-US" smtClean="0"/>
              <a:pPr>
                <a:defRPr/>
              </a:pPr>
              <a:t>3/11/2020</a:t>
            </a:fld>
            <a:endParaRPr lang="en-US"/>
          </a:p>
        </p:txBody>
      </p:sp>
      <p:sp>
        <p:nvSpPr>
          <p:cNvPr id="5" name="Slide Number Placeholder 4"/>
          <p:cNvSpPr>
            <a:spLocks noGrp="1"/>
          </p:cNvSpPr>
          <p:nvPr>
            <p:ph type="sldNum" sz="quarter" idx="12"/>
          </p:nvPr>
        </p:nvSpPr>
        <p:spPr/>
        <p:txBody>
          <a:bodyPr/>
          <a:lstStyle/>
          <a:p>
            <a:pPr>
              <a:defRPr/>
            </a:pPr>
            <a:fld id="{7D3F2E21-2301-473E-A2DB-6CF668E0285E}" type="slidenum">
              <a:rPr lang="en-US" smtClean="0"/>
              <a:pPr>
                <a:defRPr/>
              </a:pPr>
              <a:t>12</a:t>
            </a:fld>
            <a:endParaRPr lang="en-US"/>
          </a:p>
        </p:txBody>
      </p:sp>
      <p:sp>
        <p:nvSpPr>
          <p:cNvPr id="6" name="Oval 5"/>
          <p:cNvSpPr/>
          <p:nvPr/>
        </p:nvSpPr>
        <p:spPr>
          <a:xfrm>
            <a:off x="2667000" y="1524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905000" y="2133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505200" y="2133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43000" y="2895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590800" y="2895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5908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505200" y="2895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505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505200" y="4724400"/>
            <a:ext cx="228600" cy="2286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6" idx="4"/>
            <a:endCxn id="7" idx="7"/>
          </p:cNvCxnSpPr>
          <p:nvPr/>
        </p:nvCxnSpPr>
        <p:spPr>
          <a:xfrm rot="5400000">
            <a:off x="2233472" y="1619250"/>
            <a:ext cx="414478" cy="6811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4"/>
          </p:cNvCxnSpPr>
          <p:nvPr/>
        </p:nvCxnSpPr>
        <p:spPr>
          <a:xfrm rot="16200000" flipH="1">
            <a:off x="2952750" y="1581150"/>
            <a:ext cx="38100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4"/>
            <a:endCxn id="9" idx="0"/>
          </p:cNvCxnSpPr>
          <p:nvPr/>
        </p:nvCxnSpPr>
        <p:spPr>
          <a:xfrm rot="5400000">
            <a:off x="1371600" y="2247900"/>
            <a:ext cx="5334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4"/>
            <a:endCxn id="10" idx="1"/>
          </p:cNvCxnSpPr>
          <p:nvPr/>
        </p:nvCxnSpPr>
        <p:spPr>
          <a:xfrm rot="16200000" flipH="1">
            <a:off x="2038350" y="2343150"/>
            <a:ext cx="566878" cy="6049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4"/>
            <a:endCxn id="11" idx="0"/>
          </p:cNvCxnSpPr>
          <p:nvPr/>
        </p:nvCxnSpPr>
        <p:spPr>
          <a:xfrm rot="5400000">
            <a:off x="2324100" y="35052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4"/>
            <a:endCxn id="12" idx="0"/>
          </p:cNvCxnSpPr>
          <p:nvPr/>
        </p:nvCxnSpPr>
        <p:spPr>
          <a:xfrm rot="5400000">
            <a:off x="3352800" y="26289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2" idx="4"/>
            <a:endCxn id="13" idx="0"/>
          </p:cNvCxnSpPr>
          <p:nvPr/>
        </p:nvCxnSpPr>
        <p:spPr>
          <a:xfrm rot="5400000">
            <a:off x="3238500" y="35052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4"/>
            <a:endCxn id="14" idx="0"/>
          </p:cNvCxnSpPr>
          <p:nvPr/>
        </p:nvCxnSpPr>
        <p:spPr>
          <a:xfrm rot="5400000">
            <a:off x="3314700" y="44196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1" name="Table 30"/>
          <p:cNvGraphicFramePr>
            <a:graphicFrameLocks noGrp="1"/>
          </p:cNvGraphicFramePr>
          <p:nvPr/>
        </p:nvGraphicFramePr>
        <p:xfrm>
          <a:off x="4876800" y="1600200"/>
          <a:ext cx="4038600" cy="4079240"/>
        </p:xfrm>
        <a:graphic>
          <a:graphicData uri="http://schemas.openxmlformats.org/drawingml/2006/table">
            <a:tbl>
              <a:tblPr firstRow="1" bandRow="1">
                <a:tableStyleId>{5C22544A-7EE6-4342-B048-85BDC9FD1C3A}</a:tableStyleId>
              </a:tblPr>
              <a:tblGrid>
                <a:gridCol w="1093787"/>
                <a:gridCol w="2944813"/>
              </a:tblGrid>
              <a:tr h="370840">
                <a:tc>
                  <a:txBody>
                    <a:bodyPr/>
                    <a:lstStyle/>
                    <a:p>
                      <a:pPr algn="ctr"/>
                      <a:r>
                        <a:rPr lang="en-US" dirty="0" smtClean="0"/>
                        <a:t>OPEN</a:t>
                      </a:r>
                      <a:endParaRPr lang="en-US" dirty="0"/>
                    </a:p>
                  </a:txBody>
                  <a:tcPr/>
                </a:tc>
                <a:tc>
                  <a:txBody>
                    <a:bodyPr/>
                    <a:lstStyle/>
                    <a:p>
                      <a:pPr algn="ctr"/>
                      <a:r>
                        <a:rPr lang="en-US" dirty="0" smtClean="0"/>
                        <a:t>CLOSED</a:t>
                      </a:r>
                      <a:endParaRPr lang="en-US" dirty="0"/>
                    </a:p>
                  </a:txBody>
                  <a:tcPr/>
                </a:tc>
              </a:tr>
              <a:tr h="370840">
                <a:tc>
                  <a:txBody>
                    <a:bodyPr/>
                    <a:lstStyle/>
                    <a:p>
                      <a:r>
                        <a:rPr lang="en-US" sz="1400" strike="sngStrike" dirty="0" smtClean="0"/>
                        <a:t>A</a:t>
                      </a:r>
                      <a:endParaRPr lang="en-US" sz="1400" strike="sngStrike" dirty="0"/>
                    </a:p>
                  </a:txBody>
                  <a:tcPr/>
                </a:tc>
                <a:tc>
                  <a:txBody>
                    <a:bodyPr/>
                    <a:lstStyle/>
                    <a:p>
                      <a:endParaRPr lang="en-US" sz="1400" dirty="0"/>
                    </a:p>
                  </a:txBody>
                  <a:tcPr/>
                </a:tc>
              </a:tr>
              <a:tr h="370840">
                <a:tc>
                  <a:txBody>
                    <a:bodyPr/>
                    <a:lstStyle/>
                    <a:p>
                      <a:r>
                        <a:rPr lang="en-US" sz="1400" strike="sngStrike" dirty="0" smtClean="0"/>
                        <a:t>B</a:t>
                      </a:r>
                      <a:r>
                        <a:rPr lang="en-US" sz="1400" strike="noStrike" dirty="0" smtClean="0"/>
                        <a:t> F</a:t>
                      </a:r>
                      <a:endParaRPr lang="en-US" sz="1400" strike="noStrike" dirty="0"/>
                    </a:p>
                  </a:txBody>
                  <a:tcPr/>
                </a:tc>
                <a:tc>
                  <a:txBody>
                    <a:bodyPr/>
                    <a:lstStyle/>
                    <a:p>
                      <a:r>
                        <a:rPr lang="en-US" sz="1400" dirty="0" smtClean="0"/>
                        <a:t>A</a:t>
                      </a:r>
                      <a:endParaRPr lang="en-US" sz="1400" dirty="0"/>
                    </a:p>
                  </a:txBody>
                  <a:tcPr/>
                </a:tc>
              </a:tr>
              <a:tr h="370840">
                <a:tc>
                  <a:txBody>
                    <a:bodyPr/>
                    <a:lstStyle/>
                    <a:p>
                      <a:r>
                        <a:rPr lang="en-US" sz="1400" strike="sngStrike" dirty="0" smtClean="0"/>
                        <a:t>C</a:t>
                      </a:r>
                      <a:r>
                        <a:rPr lang="en-US" sz="1400" dirty="0" smtClean="0"/>
                        <a:t>DF</a:t>
                      </a:r>
                      <a:endParaRPr lang="en-US" sz="1400" dirty="0"/>
                    </a:p>
                  </a:txBody>
                  <a:tcPr/>
                </a:tc>
                <a:tc>
                  <a:txBody>
                    <a:bodyPr/>
                    <a:lstStyle/>
                    <a:p>
                      <a:r>
                        <a:rPr lang="en-US" sz="1400" strike="noStrike" dirty="0" smtClean="0"/>
                        <a:t>A B</a:t>
                      </a:r>
                      <a:endParaRPr lang="en-US" sz="1400" strike="noStrike" dirty="0"/>
                    </a:p>
                  </a:txBody>
                  <a:tcPr/>
                </a:tc>
              </a:tr>
              <a:tr h="370840">
                <a:tc>
                  <a:txBody>
                    <a:bodyPr/>
                    <a:lstStyle/>
                    <a:p>
                      <a:r>
                        <a:rPr lang="en-US" sz="1400" strike="sngStrike" dirty="0" smtClean="0"/>
                        <a:t>D</a:t>
                      </a:r>
                      <a:r>
                        <a:rPr lang="en-US" sz="1400" dirty="0" smtClean="0"/>
                        <a:t>F</a:t>
                      </a:r>
                      <a:endParaRPr lang="en-US" sz="1400" dirty="0"/>
                    </a:p>
                  </a:txBody>
                  <a:tcPr/>
                </a:tc>
                <a:tc>
                  <a:txBody>
                    <a:bodyPr/>
                    <a:lstStyle/>
                    <a:p>
                      <a:r>
                        <a:rPr lang="en-US" sz="1400" dirty="0" smtClean="0"/>
                        <a:t>A B</a:t>
                      </a:r>
                      <a:endParaRPr lang="en-US" sz="1400" dirty="0"/>
                    </a:p>
                  </a:txBody>
                  <a:tcPr/>
                </a:tc>
              </a:tr>
              <a:tr h="370840">
                <a:tc>
                  <a:txBody>
                    <a:bodyPr/>
                    <a:lstStyle/>
                    <a:p>
                      <a:r>
                        <a:rPr lang="en-US" sz="1400" strike="sngStrike" dirty="0" smtClean="0"/>
                        <a:t>E</a:t>
                      </a:r>
                      <a:r>
                        <a:rPr lang="en-US" sz="1400" dirty="0" smtClean="0"/>
                        <a:t>F</a:t>
                      </a:r>
                      <a:endParaRPr lang="en-US" sz="1400" dirty="0"/>
                    </a:p>
                  </a:txBody>
                  <a:tcPr/>
                </a:tc>
                <a:tc>
                  <a:txBody>
                    <a:bodyPr/>
                    <a:lstStyle/>
                    <a:p>
                      <a:r>
                        <a:rPr lang="en-US" sz="1400" dirty="0" smtClean="0"/>
                        <a:t>A</a:t>
                      </a:r>
                      <a:r>
                        <a:rPr lang="en-US" sz="1400" strike="sngStrike" dirty="0" smtClean="0"/>
                        <a:t>BD</a:t>
                      </a:r>
                      <a:r>
                        <a:rPr lang="en-US" sz="1400" strike="noStrike" dirty="0" smtClean="0"/>
                        <a:t>         Due to CLEAN-UP</a:t>
                      </a:r>
                      <a:endParaRPr lang="en-US" sz="1400" strike="noStrike" dirty="0"/>
                    </a:p>
                  </a:txBody>
                  <a:tcPr/>
                </a:tc>
              </a:tr>
              <a:tr h="370840">
                <a:tc>
                  <a:txBody>
                    <a:bodyPr/>
                    <a:lstStyle/>
                    <a:p>
                      <a:r>
                        <a:rPr lang="en-US" sz="1400" strike="sngStrike" dirty="0" smtClean="0"/>
                        <a:t>F</a:t>
                      </a:r>
                      <a:endParaRPr lang="en-US" sz="1400" strike="sngStrike" dirty="0"/>
                    </a:p>
                  </a:txBody>
                  <a:tcPr/>
                </a:tc>
                <a:tc>
                  <a:txBody>
                    <a:bodyPr/>
                    <a:lstStyle/>
                    <a:p>
                      <a:r>
                        <a:rPr lang="en-US" sz="1400" dirty="0" smtClean="0"/>
                        <a:t>A</a:t>
                      </a:r>
                      <a:endParaRPr lang="en-US" sz="1400" dirty="0"/>
                    </a:p>
                  </a:txBody>
                  <a:tcPr/>
                </a:tc>
              </a:tr>
              <a:tr h="370840">
                <a:tc>
                  <a:txBody>
                    <a:bodyPr/>
                    <a:lstStyle/>
                    <a:p>
                      <a:r>
                        <a:rPr lang="en-US" sz="1400" strike="sngStrike" dirty="0" smtClean="0"/>
                        <a:t>G</a:t>
                      </a:r>
                      <a:endParaRPr lang="en-US" sz="1400" strike="sngStrike" dirty="0"/>
                    </a:p>
                  </a:txBody>
                  <a:tcPr/>
                </a:tc>
                <a:tc>
                  <a:txBody>
                    <a:bodyPr/>
                    <a:lstStyle/>
                    <a:p>
                      <a:r>
                        <a:rPr lang="en-US" sz="1400" dirty="0" smtClean="0"/>
                        <a:t>AF</a:t>
                      </a:r>
                      <a:endParaRPr lang="en-US" sz="1400" dirty="0"/>
                    </a:p>
                  </a:txBody>
                  <a:tcPr/>
                </a:tc>
              </a:tr>
              <a:tr h="370840">
                <a:tc>
                  <a:txBody>
                    <a:bodyPr/>
                    <a:lstStyle/>
                    <a:p>
                      <a:r>
                        <a:rPr lang="en-US" sz="1400" strike="sngStrike" dirty="0" smtClean="0"/>
                        <a:t>H</a:t>
                      </a:r>
                      <a:endParaRPr lang="en-US" sz="1400" strike="sngStrike" dirty="0"/>
                    </a:p>
                  </a:txBody>
                  <a:tcPr/>
                </a:tc>
                <a:tc>
                  <a:txBody>
                    <a:bodyPr/>
                    <a:lstStyle/>
                    <a:p>
                      <a:r>
                        <a:rPr lang="en-US" sz="1400" dirty="0" smtClean="0"/>
                        <a:t>AFG</a:t>
                      </a:r>
                      <a:endParaRPr lang="en-US" sz="1400" dirty="0"/>
                    </a:p>
                  </a:txBody>
                  <a:tcPr/>
                </a:tc>
              </a:tr>
              <a:tr h="370840">
                <a:tc>
                  <a:txBody>
                    <a:bodyPr/>
                    <a:lstStyle/>
                    <a:p>
                      <a:r>
                        <a:rPr lang="en-US" sz="1400" strike="sngStrike" dirty="0" smtClean="0"/>
                        <a:t>I</a:t>
                      </a:r>
                      <a:endParaRPr lang="en-US" sz="1400" strike="sngStrike" dirty="0"/>
                    </a:p>
                  </a:txBody>
                  <a:tcPr/>
                </a:tc>
                <a:tc>
                  <a:txBody>
                    <a:bodyPr/>
                    <a:lstStyle/>
                    <a:p>
                      <a:r>
                        <a:rPr lang="en-US" sz="1400" dirty="0" smtClean="0"/>
                        <a:t>AFGH</a:t>
                      </a:r>
                      <a:endParaRPr lang="en-US" sz="1400" dirty="0"/>
                    </a:p>
                  </a:txBody>
                  <a:tcPr/>
                </a:tc>
              </a:tr>
              <a:tr h="370840">
                <a:tc>
                  <a:txBody>
                    <a:bodyPr/>
                    <a:lstStyle/>
                    <a:p>
                      <a:endParaRPr lang="en-US" sz="1400" dirty="0"/>
                    </a:p>
                  </a:txBody>
                  <a:tcPr/>
                </a:tc>
                <a:tc>
                  <a:txBody>
                    <a:bodyPr/>
                    <a:lstStyle/>
                    <a:p>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ntent Placeholder 1"/>
          <p:cNvSpPr>
            <a:spLocks noGrp="1"/>
          </p:cNvSpPr>
          <p:nvPr>
            <p:ph idx="1"/>
          </p:nvPr>
        </p:nvSpPr>
        <p:spPr>
          <a:xfrm>
            <a:off x="228600" y="914400"/>
            <a:ext cx="8686800" cy="5562600"/>
          </a:xfrm>
        </p:spPr>
        <p:txBody>
          <a:bodyPr/>
          <a:lstStyle/>
          <a:p>
            <a:r>
              <a:rPr lang="en-US" sz="1600" smtClean="0"/>
              <a:t>CLEAN-UP operation means removing of all the nodes from CLOSED that don’t have any child in OPEN</a:t>
            </a:r>
          </a:p>
          <a:p>
            <a:endParaRPr lang="en-US" sz="1600" smtClean="0"/>
          </a:p>
          <a:p>
            <a:r>
              <a:rPr lang="en-US" sz="1600" smtClean="0"/>
              <a:t>CLOSED will contain only the expanded nodes in the current path, reduces size of CLOSED &amp; save memory.</a:t>
            </a:r>
          </a:p>
          <a:p>
            <a:endParaRPr lang="en-US" sz="1600" smtClean="0"/>
          </a:p>
          <a:p>
            <a:r>
              <a:rPr lang="en-US" sz="1600" smtClean="0"/>
              <a:t>CLOSED list forms a single path from the start node to the currently expanded node with CLEAN-UP operations. This restricts maximum storage which is: depth bound * branching factor</a:t>
            </a:r>
          </a:p>
          <a:p>
            <a:endParaRPr lang="en-US" sz="1600" smtClean="0"/>
          </a:p>
          <a:p>
            <a:r>
              <a:rPr lang="en-US" sz="1600" smtClean="0"/>
              <a:t>Complete?? No: fails in infinite-depth spaces, spaces with loops Modify to avoid repeated states along path</a:t>
            </a:r>
          </a:p>
          <a:p>
            <a:pPr>
              <a:buFont typeface="Wingdings 3" pitchFamily="18" charset="2"/>
              <a:buNone/>
            </a:pPr>
            <a:r>
              <a:rPr lang="en-US" sz="1600" smtClean="0"/>
              <a:t>     -</a:t>
            </a:r>
            <a:r>
              <a:rPr lang="en-US" sz="1600" smtClean="0">
                <a:sym typeface="Wingdings" pitchFamily="2" charset="2"/>
              </a:rPr>
              <a:t></a:t>
            </a:r>
            <a:r>
              <a:rPr lang="en-US" sz="1600" smtClean="0"/>
              <a:t> complete in finite spaces</a:t>
            </a:r>
          </a:p>
          <a:p>
            <a:pPr>
              <a:buFont typeface="Wingdings 3" pitchFamily="18" charset="2"/>
              <a:buNone/>
            </a:pPr>
            <a:endParaRPr lang="en-US" sz="1600" smtClean="0"/>
          </a:p>
          <a:p>
            <a:r>
              <a:rPr lang="en-US" sz="1600" smtClean="0"/>
              <a:t>Time?? O(b</a:t>
            </a:r>
            <a:r>
              <a:rPr lang="en-US" sz="1600" baseline="30000" smtClean="0"/>
              <a:t>m</a:t>
            </a:r>
            <a:r>
              <a:rPr lang="en-US" sz="1600" smtClean="0"/>
              <a:t>): terrible if m is much larger than d</a:t>
            </a:r>
          </a:p>
          <a:p>
            <a:pPr>
              <a:buFont typeface="Wingdings 3" pitchFamily="18" charset="2"/>
              <a:buNone/>
            </a:pPr>
            <a:r>
              <a:rPr lang="en-US" sz="1600" smtClean="0"/>
              <a:t>     but if solutions are dense, may be much faster than breadth-first</a:t>
            </a:r>
          </a:p>
          <a:p>
            <a:r>
              <a:rPr lang="en-US" sz="1600" smtClean="0"/>
              <a:t>Space?? O(bm), i.e., linear space!</a:t>
            </a:r>
          </a:p>
          <a:p>
            <a:pPr>
              <a:buFont typeface="Wingdings 3" pitchFamily="18" charset="2"/>
              <a:buNone/>
            </a:pPr>
            <a:endParaRPr lang="en-US" sz="1600" smtClean="0"/>
          </a:p>
          <a:p>
            <a:r>
              <a:rPr lang="en-US" sz="1600" smtClean="0"/>
              <a:t>Optimal?? No</a:t>
            </a:r>
          </a:p>
          <a:p>
            <a:pPr>
              <a:buFont typeface="Wingdings 3" pitchFamily="18" charset="2"/>
              <a:buNone/>
            </a:pPr>
            <a:endParaRPr lang="en-US" sz="1600" smtClean="0"/>
          </a:p>
        </p:txBody>
      </p:sp>
      <p:sp>
        <p:nvSpPr>
          <p:cNvPr id="3" name="Title 2"/>
          <p:cNvSpPr>
            <a:spLocks noGrp="1"/>
          </p:cNvSpPr>
          <p:nvPr>
            <p:ph type="title"/>
          </p:nvPr>
        </p:nvSpPr>
        <p:spPr>
          <a:xfrm>
            <a:off x="457200" y="274638"/>
            <a:ext cx="8229600" cy="639762"/>
          </a:xfrm>
        </p:spPr>
        <p:txBody>
          <a:bodyPr>
            <a:normAutofit fontScale="90000"/>
          </a:bodyPr>
          <a:lstStyle/>
          <a:p>
            <a:pPr>
              <a:defRPr/>
            </a:pPr>
            <a:r>
              <a:rPr lang="en-US" dirty="0" smtClean="0"/>
              <a:t>Remarks</a:t>
            </a:r>
            <a:endParaRPr lang="en-US" dirty="0"/>
          </a:p>
        </p:txBody>
      </p:sp>
      <p:sp>
        <p:nvSpPr>
          <p:cNvPr id="52228"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F6AC034B-D6F3-4BA2-A07E-ABDDB9258ACA}" type="datetime1">
              <a:rPr lang="en-US" smtClean="0"/>
              <a:pPr>
                <a:defRPr/>
              </a:pPr>
              <a:t>3/11/2020</a:t>
            </a:fld>
            <a:endParaRPr lang="en-US" smtClean="0"/>
          </a:p>
        </p:txBody>
      </p:sp>
      <p:sp>
        <p:nvSpPr>
          <p:cNvPr id="52229"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E69BF804-5CF7-47C7-A7D4-D0CC7AD0DF9C}" type="slidenum">
              <a:rPr lang="en-US" smtClean="0"/>
              <a:pPr>
                <a:defRPr/>
              </a:pPr>
              <a:t>13</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ntent Placeholder 1"/>
          <p:cNvSpPr>
            <a:spLocks noGrp="1"/>
          </p:cNvSpPr>
          <p:nvPr>
            <p:ph idx="1"/>
          </p:nvPr>
        </p:nvSpPr>
        <p:spPr>
          <a:xfrm>
            <a:off x="228600" y="838200"/>
            <a:ext cx="8686800" cy="5791200"/>
          </a:xfrm>
        </p:spPr>
        <p:txBody>
          <a:bodyPr>
            <a:noAutofit/>
          </a:bodyPr>
          <a:lstStyle/>
          <a:p>
            <a:pPr indent="-144000">
              <a:spcBef>
                <a:spcPts val="600"/>
              </a:spcBef>
            </a:pPr>
            <a:r>
              <a:rPr lang="en-US" sz="2400" dirty="0" smtClean="0"/>
              <a:t>Depth-limited search is a depth-first search with depth limit l, i.e., nodes at depth l have no successors</a:t>
            </a:r>
          </a:p>
          <a:p>
            <a:pPr indent="-144000">
              <a:spcBef>
                <a:spcPts val="600"/>
              </a:spcBef>
            </a:pPr>
            <a:r>
              <a:rPr lang="en-US" sz="2400" dirty="0" smtClean="0"/>
              <a:t>The drawback of DFS is that it can make a wrong choice &amp; get stuck going down a very long (or even infinite) path when a different choice would lead to a solution near the root of the search tree</a:t>
            </a:r>
          </a:p>
          <a:p>
            <a:pPr indent="-144000">
              <a:spcBef>
                <a:spcPts val="600"/>
              </a:spcBef>
            </a:pPr>
            <a:r>
              <a:rPr lang="en-US" sz="2400" dirty="0" smtClean="0"/>
              <a:t>The depth limit solves the infinite-path problem</a:t>
            </a:r>
          </a:p>
          <a:p>
            <a:pPr indent="-144000">
              <a:spcBef>
                <a:spcPts val="600"/>
              </a:spcBef>
            </a:pPr>
            <a:r>
              <a:rPr lang="en-US" sz="2400" dirty="0" smtClean="0"/>
              <a:t>The problem of unbounded trees can be alleviated by supplying depth-first search with a predetermined depth limit l, i.e. nodes at depth l are treated as if they have no successors</a:t>
            </a:r>
          </a:p>
          <a:p>
            <a:pPr indent="-144000">
              <a:spcBef>
                <a:spcPts val="600"/>
              </a:spcBef>
            </a:pPr>
            <a:r>
              <a:rPr lang="en-US" sz="2400" dirty="0" smtClean="0"/>
              <a:t>But, it also introduces an additional source of incompleteness if we choose l &lt; d, i.e., the shallowest goal is beyond the depth limit</a:t>
            </a:r>
          </a:p>
          <a:p>
            <a:pPr indent="-144000">
              <a:spcBef>
                <a:spcPts val="600"/>
              </a:spcBef>
            </a:pPr>
            <a:r>
              <a:rPr lang="en-US" sz="2400" dirty="0" smtClean="0"/>
              <a:t>Time needed: O(</a:t>
            </a:r>
            <a:r>
              <a:rPr lang="en-US" sz="2400" dirty="0" err="1" smtClean="0"/>
              <a:t>b</a:t>
            </a:r>
            <a:r>
              <a:rPr lang="en-US" sz="2400" baseline="30000" dirty="0" err="1" smtClean="0"/>
              <a:t>l</a:t>
            </a:r>
            <a:r>
              <a:rPr lang="en-US" sz="2400" dirty="0" smtClean="0"/>
              <a:t>), Space needed: O(</a:t>
            </a:r>
            <a:r>
              <a:rPr lang="en-US" sz="2400" dirty="0" err="1" smtClean="0"/>
              <a:t>b</a:t>
            </a:r>
            <a:r>
              <a:rPr lang="en-US" sz="2400" baseline="30000" dirty="0" err="1" smtClean="0"/>
              <a:t>l</a:t>
            </a:r>
            <a:r>
              <a:rPr lang="en-US" sz="2400" dirty="0" smtClean="0"/>
              <a:t>)</a:t>
            </a:r>
          </a:p>
          <a:p>
            <a:pPr indent="-144000">
              <a:spcBef>
                <a:spcPts val="600"/>
              </a:spcBef>
            </a:pPr>
            <a:r>
              <a:rPr lang="en-US" sz="2400" dirty="0" smtClean="0"/>
              <a:t>DFS viewed as a special case of depth-limited search with l = </a:t>
            </a:r>
            <a:r>
              <a:rPr lang="en-US" sz="2400" dirty="0" smtClean="0">
                <a:sym typeface="Symbol" pitchFamily="18" charset="2"/>
              </a:rPr>
              <a:t></a:t>
            </a:r>
            <a:endParaRPr lang="en-US" sz="2400" dirty="0" smtClean="0"/>
          </a:p>
        </p:txBody>
      </p:sp>
      <p:sp>
        <p:nvSpPr>
          <p:cNvPr id="3" name="Title 2"/>
          <p:cNvSpPr>
            <a:spLocks noGrp="1"/>
          </p:cNvSpPr>
          <p:nvPr>
            <p:ph type="title"/>
          </p:nvPr>
        </p:nvSpPr>
        <p:spPr>
          <a:xfrm>
            <a:off x="457200" y="228600"/>
            <a:ext cx="8229600" cy="639762"/>
          </a:xfrm>
        </p:spPr>
        <p:txBody>
          <a:bodyPr>
            <a:normAutofit fontScale="90000"/>
          </a:bodyPr>
          <a:lstStyle/>
          <a:p>
            <a:pPr>
              <a:defRPr/>
            </a:pPr>
            <a:r>
              <a:rPr lang="en-US" dirty="0" smtClean="0"/>
              <a:t>Depth-limited Search</a:t>
            </a:r>
            <a:br>
              <a:rPr lang="en-US" dirty="0" smtClean="0"/>
            </a:br>
            <a:endParaRPr lang="en-US" dirty="0"/>
          </a:p>
        </p:txBody>
      </p:sp>
      <p:sp>
        <p:nvSpPr>
          <p:cNvPr id="53252"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EC2CFDB4-B61A-48FD-B731-DB3FC8659D3F}" type="datetime1">
              <a:rPr lang="en-US" smtClean="0"/>
              <a:pPr>
                <a:defRPr/>
              </a:pPr>
              <a:t>3/11/2020</a:t>
            </a:fld>
            <a:endParaRPr lang="en-US" smtClean="0"/>
          </a:p>
        </p:txBody>
      </p:sp>
      <p:sp>
        <p:nvSpPr>
          <p:cNvPr id="53253"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C13F0934-05DB-4527-9188-7B55B69D63CA}" type="slidenum">
              <a:rPr lang="en-US" smtClean="0"/>
              <a:pPr>
                <a:defRPr/>
              </a:pPr>
              <a:t>14</a:t>
            </a:fld>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ntent Placeholder 1"/>
          <p:cNvSpPr>
            <a:spLocks noGrp="1"/>
          </p:cNvSpPr>
          <p:nvPr>
            <p:ph idx="1"/>
          </p:nvPr>
        </p:nvSpPr>
        <p:spPr>
          <a:xfrm>
            <a:off x="304800" y="1828800"/>
            <a:ext cx="8839200" cy="4267200"/>
          </a:xfrm>
        </p:spPr>
        <p:txBody>
          <a:bodyPr>
            <a:noAutofit/>
          </a:bodyPr>
          <a:lstStyle/>
          <a:p>
            <a:r>
              <a:rPr lang="en-US" sz="2400" dirty="0" smtClean="0"/>
              <a:t>This is a general strategy, often used in combination with depth-first search, that finds the best depth limit</a:t>
            </a:r>
          </a:p>
          <a:p>
            <a:endParaRPr lang="en-US" sz="2400" dirty="0" smtClean="0"/>
          </a:p>
          <a:p>
            <a:r>
              <a:rPr lang="en-US" sz="2400" dirty="0" smtClean="0"/>
              <a:t>It does this by gradually increasing the limit – first 0, then 1, then 2, &amp; so on – until a goal is found</a:t>
            </a:r>
          </a:p>
          <a:p>
            <a:endParaRPr lang="en-US" sz="2400" dirty="0" smtClean="0"/>
          </a:p>
          <a:p>
            <a:r>
              <a:rPr lang="en-US" sz="2400" dirty="0" smtClean="0"/>
              <a:t>This will occur when the depth limit reaches d, the depth of the shallowest goal node</a:t>
            </a:r>
          </a:p>
          <a:p>
            <a:endParaRPr lang="en-US" sz="2400" dirty="0" smtClean="0"/>
          </a:p>
          <a:p>
            <a:r>
              <a:rPr lang="en-US" sz="2400" dirty="0" smtClean="0"/>
              <a:t>Iterative deepening combines the benefits of DFS &amp; BFS</a:t>
            </a:r>
          </a:p>
        </p:txBody>
      </p:sp>
      <p:sp>
        <p:nvSpPr>
          <p:cNvPr id="3" name="Title 2"/>
          <p:cNvSpPr>
            <a:spLocks noGrp="1"/>
          </p:cNvSpPr>
          <p:nvPr>
            <p:ph type="title"/>
          </p:nvPr>
        </p:nvSpPr>
        <p:spPr>
          <a:xfrm>
            <a:off x="457200" y="533400"/>
            <a:ext cx="8229600" cy="868362"/>
          </a:xfrm>
        </p:spPr>
        <p:txBody>
          <a:bodyPr>
            <a:normAutofit fontScale="90000"/>
          </a:bodyPr>
          <a:lstStyle/>
          <a:p>
            <a:pPr algn="ctr">
              <a:defRPr/>
            </a:pPr>
            <a:r>
              <a:rPr lang="en-US" dirty="0" smtClean="0"/>
              <a:t>Iterative deepening depth-first search</a:t>
            </a:r>
            <a:br>
              <a:rPr lang="en-US" dirty="0" smtClean="0"/>
            </a:br>
            <a:endParaRPr lang="en-US" dirty="0"/>
          </a:p>
        </p:txBody>
      </p:sp>
      <p:sp>
        <p:nvSpPr>
          <p:cNvPr id="54276"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0AADB87F-25CD-462A-A4CA-09E230F103E8}" type="datetime1">
              <a:rPr lang="en-US" smtClean="0"/>
              <a:pPr>
                <a:defRPr/>
              </a:pPr>
              <a:t>3/11/2020</a:t>
            </a:fld>
            <a:endParaRPr lang="en-US" smtClean="0"/>
          </a:p>
        </p:txBody>
      </p:sp>
      <p:sp>
        <p:nvSpPr>
          <p:cNvPr id="54277"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6D761187-A3BA-4C70-A70B-3579E4D7B746}" type="slidenum">
              <a:rPr lang="en-US" smtClean="0"/>
              <a:pPr>
                <a:defRPr/>
              </a:pPr>
              <a:t>15</a:t>
            </a:fld>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37E5C1A8-8844-4F37-9E1B-BE53F1ECD19E}" type="datetime1">
              <a:rPr lang="en-US" smtClean="0"/>
              <a:pPr>
                <a:defRPr/>
              </a:pPr>
              <a:t>3/11/2020</a:t>
            </a:fld>
            <a:endParaRPr lang="en-US" smtClean="0"/>
          </a:p>
        </p:txBody>
      </p:sp>
      <p:sp>
        <p:nvSpPr>
          <p:cNvPr id="55299"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F6C30D9F-5008-4D9C-8FAD-2F9D94ABAB9E}" type="slidenum">
              <a:rPr lang="en-US" smtClean="0"/>
              <a:pPr>
                <a:defRPr/>
              </a:pPr>
              <a:t>16</a:t>
            </a:fld>
            <a:endParaRPr lang="en-US" smtClean="0"/>
          </a:p>
        </p:txBody>
      </p:sp>
      <p:pic>
        <p:nvPicPr>
          <p:cNvPr id="70660" name="Picture 2"/>
          <p:cNvPicPr>
            <a:picLocks noGrp="1" noChangeAspect="1" noChangeArrowheads="1"/>
          </p:cNvPicPr>
          <p:nvPr>
            <p:ph idx="1"/>
          </p:nvPr>
        </p:nvPicPr>
        <p:blipFill>
          <a:blip r:embed="rId2" cstate="print"/>
          <a:srcRect/>
          <a:stretch>
            <a:fillRect/>
          </a:stretch>
        </p:blipFill>
        <p:spPr>
          <a:xfrm>
            <a:off x="228600" y="838200"/>
            <a:ext cx="7391400" cy="1676400"/>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CC8C4E44-1FFC-4F22-A2CF-D231761BAD56}" type="datetime1">
              <a:rPr lang="en-US" smtClean="0"/>
              <a:pPr>
                <a:defRPr/>
              </a:pPr>
              <a:t>3/11/2020</a:t>
            </a:fld>
            <a:endParaRPr lang="en-US" smtClean="0"/>
          </a:p>
        </p:txBody>
      </p:sp>
      <p:sp>
        <p:nvSpPr>
          <p:cNvPr id="56323"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8E0431D4-AD72-4982-A57B-998B780D762D}" type="slidenum">
              <a:rPr lang="en-US" smtClean="0"/>
              <a:pPr>
                <a:defRPr/>
              </a:pPr>
              <a:t>17</a:t>
            </a:fld>
            <a:endParaRPr lang="en-US" smtClean="0"/>
          </a:p>
        </p:txBody>
      </p:sp>
      <p:pic>
        <p:nvPicPr>
          <p:cNvPr id="71684" name="Picture 2"/>
          <p:cNvPicPr>
            <a:picLocks noChangeAspect="1" noChangeArrowheads="1"/>
          </p:cNvPicPr>
          <p:nvPr/>
        </p:nvPicPr>
        <p:blipFill>
          <a:blip r:embed="rId2" cstate="print"/>
          <a:srcRect/>
          <a:stretch>
            <a:fillRect/>
          </a:stretch>
        </p:blipFill>
        <p:spPr bwMode="auto">
          <a:xfrm>
            <a:off x="228600" y="762000"/>
            <a:ext cx="7543800"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4F768964-00DF-4096-93A0-77A29F0CDD24}" type="datetime1">
              <a:rPr lang="en-US" smtClean="0"/>
              <a:pPr>
                <a:defRPr/>
              </a:pPr>
              <a:t>3/11/2020</a:t>
            </a:fld>
            <a:endParaRPr lang="en-US" smtClean="0"/>
          </a:p>
        </p:txBody>
      </p:sp>
      <p:sp>
        <p:nvSpPr>
          <p:cNvPr id="57347"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7E36B1F9-C86E-43EC-9F7B-CC70A16C5FDD}" type="slidenum">
              <a:rPr lang="en-US" smtClean="0"/>
              <a:pPr>
                <a:defRPr/>
              </a:pPr>
              <a:t>18</a:t>
            </a:fld>
            <a:endParaRPr lang="en-US" smtClean="0"/>
          </a:p>
        </p:txBody>
      </p:sp>
      <p:pic>
        <p:nvPicPr>
          <p:cNvPr id="72708" name="Picture 2"/>
          <p:cNvPicPr>
            <a:picLocks noChangeAspect="1" noChangeArrowheads="1"/>
          </p:cNvPicPr>
          <p:nvPr/>
        </p:nvPicPr>
        <p:blipFill>
          <a:blip r:embed="rId2" cstate="print"/>
          <a:srcRect/>
          <a:stretch>
            <a:fillRect/>
          </a:stretch>
        </p:blipFill>
        <p:spPr bwMode="auto">
          <a:xfrm>
            <a:off x="762000" y="838200"/>
            <a:ext cx="7696200"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3F6D2AF9-5985-4F86-8618-64190F20064B}" type="datetime1">
              <a:rPr lang="en-US" smtClean="0"/>
              <a:pPr>
                <a:defRPr/>
              </a:pPr>
              <a:t>3/11/2020</a:t>
            </a:fld>
            <a:endParaRPr lang="en-US" smtClean="0"/>
          </a:p>
        </p:txBody>
      </p:sp>
      <p:sp>
        <p:nvSpPr>
          <p:cNvPr id="58371"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4DAAB432-F489-4DC0-8174-7173109EB53B}" type="slidenum">
              <a:rPr lang="en-US" smtClean="0"/>
              <a:pPr>
                <a:defRPr/>
              </a:pPr>
              <a:t>19</a:t>
            </a:fld>
            <a:endParaRPr lang="en-US" smtClean="0"/>
          </a:p>
        </p:txBody>
      </p:sp>
      <p:pic>
        <p:nvPicPr>
          <p:cNvPr id="73732" name="Picture 2"/>
          <p:cNvPicPr>
            <a:picLocks noChangeAspect="1" noChangeArrowheads="1"/>
          </p:cNvPicPr>
          <p:nvPr/>
        </p:nvPicPr>
        <p:blipFill>
          <a:blip r:embed="rId2" cstate="print"/>
          <a:srcRect/>
          <a:stretch>
            <a:fillRect/>
          </a:stretch>
        </p:blipFill>
        <p:spPr bwMode="auto">
          <a:xfrm>
            <a:off x="609600" y="685800"/>
            <a:ext cx="8229600"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ntent Placeholder 1"/>
          <p:cNvSpPr>
            <a:spLocks noGrp="1"/>
          </p:cNvSpPr>
          <p:nvPr>
            <p:ph idx="1"/>
          </p:nvPr>
        </p:nvSpPr>
        <p:spPr>
          <a:xfrm>
            <a:off x="152400" y="1143000"/>
            <a:ext cx="8763000" cy="5334000"/>
          </a:xfrm>
        </p:spPr>
        <p:txBody>
          <a:bodyPr>
            <a:normAutofit/>
          </a:bodyPr>
          <a:lstStyle/>
          <a:p>
            <a:r>
              <a:rPr lang="en-US" sz="2400" dirty="0" smtClean="0"/>
              <a:t>A strategy is defined by picking the order of node expansion</a:t>
            </a:r>
          </a:p>
          <a:p>
            <a:endParaRPr lang="en-US" sz="2400" dirty="0" smtClean="0"/>
          </a:p>
          <a:p>
            <a:r>
              <a:rPr lang="en-US" sz="2400" b="1" dirty="0" smtClean="0"/>
              <a:t>Strategies are evaluated along the following dimensions:</a:t>
            </a:r>
            <a:endParaRPr lang="en-US" sz="2400" dirty="0" smtClean="0"/>
          </a:p>
          <a:p>
            <a:pPr lvl="2">
              <a:buFont typeface="Wingdings" pitchFamily="2" charset="2"/>
              <a:buChar char="Ø"/>
            </a:pPr>
            <a:r>
              <a:rPr lang="en-US" dirty="0" smtClean="0"/>
              <a:t>Completeness: does it always find a solution, if one exists?</a:t>
            </a:r>
          </a:p>
          <a:p>
            <a:pPr lvl="2">
              <a:buFont typeface="Wingdings" pitchFamily="2" charset="2"/>
              <a:buChar char="Ø"/>
            </a:pPr>
            <a:r>
              <a:rPr lang="en-US" dirty="0" smtClean="0"/>
              <a:t>Time complexity: number of nodes generated/expanded</a:t>
            </a:r>
          </a:p>
          <a:p>
            <a:pPr lvl="2">
              <a:buFont typeface="Wingdings" pitchFamily="2" charset="2"/>
              <a:buChar char="Ø"/>
            </a:pPr>
            <a:r>
              <a:rPr lang="en-US" dirty="0" smtClean="0"/>
              <a:t>Space complexity: maximum number of nodes in memory</a:t>
            </a:r>
          </a:p>
          <a:p>
            <a:pPr lvl="2">
              <a:buFont typeface="Wingdings" pitchFamily="2" charset="2"/>
              <a:buChar char="Ø"/>
            </a:pPr>
            <a:r>
              <a:rPr lang="en-US" dirty="0" smtClean="0"/>
              <a:t>Optimality: does it always find a least-cost solution?</a:t>
            </a:r>
          </a:p>
          <a:p>
            <a:pPr lvl="2">
              <a:buFont typeface="Wingdings" pitchFamily="2" charset="2"/>
              <a:buChar char="Ø"/>
            </a:pPr>
            <a:endParaRPr lang="en-US" dirty="0" smtClean="0"/>
          </a:p>
          <a:p>
            <a:r>
              <a:rPr lang="en-US" sz="2400" dirty="0" smtClean="0"/>
              <a:t>Time and space complexity are measured in terms of</a:t>
            </a:r>
          </a:p>
          <a:p>
            <a:r>
              <a:rPr lang="en-US" sz="2400" dirty="0" smtClean="0"/>
              <a:t>b - maximum branching factor of the search tree</a:t>
            </a:r>
          </a:p>
          <a:p>
            <a:r>
              <a:rPr lang="en-US" sz="2400" dirty="0" smtClean="0"/>
              <a:t>d - depth of the least-cost solution</a:t>
            </a:r>
          </a:p>
          <a:p>
            <a:r>
              <a:rPr lang="en-US" sz="2400" dirty="0" smtClean="0"/>
              <a:t>m - maximum depth of the state space (may be ∞)</a:t>
            </a:r>
          </a:p>
        </p:txBody>
      </p:sp>
      <p:sp>
        <p:nvSpPr>
          <p:cNvPr id="3" name="Title 2"/>
          <p:cNvSpPr>
            <a:spLocks noGrp="1"/>
          </p:cNvSpPr>
          <p:nvPr>
            <p:ph type="title"/>
          </p:nvPr>
        </p:nvSpPr>
        <p:spPr>
          <a:xfrm>
            <a:off x="457200" y="274638"/>
            <a:ext cx="8229600" cy="944562"/>
          </a:xfrm>
        </p:spPr>
        <p:txBody>
          <a:bodyPr/>
          <a:lstStyle/>
          <a:p>
            <a:pPr>
              <a:defRPr/>
            </a:pPr>
            <a:r>
              <a:rPr lang="en-US" dirty="0" smtClean="0"/>
              <a:t>Search Strategies</a:t>
            </a:r>
            <a:endParaRPr lang="en-US" dirty="0"/>
          </a:p>
        </p:txBody>
      </p:sp>
      <p:sp>
        <p:nvSpPr>
          <p:cNvPr id="44036"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148ED0EA-1177-4CEB-BABD-3CE97D5CEA21}" type="datetime1">
              <a:rPr lang="en-US" smtClean="0"/>
              <a:pPr>
                <a:defRPr/>
              </a:pPr>
              <a:t>3/11/2020</a:t>
            </a:fld>
            <a:endParaRPr lang="en-US" smtClean="0"/>
          </a:p>
        </p:txBody>
      </p:sp>
      <p:sp>
        <p:nvSpPr>
          <p:cNvPr id="44037"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EF6491C7-F210-4FED-915C-D043C5DCA48E}" type="slidenum">
              <a:rPr lang="en-US" smtClean="0"/>
              <a:pPr>
                <a:defRPr/>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ntent Placeholder 1"/>
          <p:cNvSpPr>
            <a:spLocks noGrp="1"/>
          </p:cNvSpPr>
          <p:nvPr>
            <p:ph idx="1"/>
          </p:nvPr>
        </p:nvSpPr>
        <p:spPr>
          <a:xfrm>
            <a:off x="0" y="762000"/>
            <a:ext cx="9144000" cy="5867400"/>
          </a:xfrm>
        </p:spPr>
        <p:txBody>
          <a:bodyPr>
            <a:noAutofit/>
          </a:bodyPr>
          <a:lstStyle/>
          <a:p>
            <a:r>
              <a:rPr lang="en-US" sz="2600" dirty="0" smtClean="0"/>
              <a:t>Complete?? Yes</a:t>
            </a:r>
          </a:p>
          <a:p>
            <a:r>
              <a:rPr lang="en-US" sz="2600" dirty="0" smtClean="0"/>
              <a:t>Time?? (d)b</a:t>
            </a:r>
            <a:r>
              <a:rPr lang="en-US" sz="2600" baseline="30000" dirty="0" smtClean="0"/>
              <a:t>1</a:t>
            </a:r>
            <a:r>
              <a:rPr lang="en-US" sz="2600" dirty="0" smtClean="0"/>
              <a:t> + (d -1)b</a:t>
            </a:r>
            <a:r>
              <a:rPr lang="en-US" sz="2600" baseline="30000" dirty="0" smtClean="0"/>
              <a:t>2</a:t>
            </a:r>
            <a:r>
              <a:rPr lang="en-US" sz="2600" dirty="0" smtClean="0"/>
              <a:t> + : : : + (1)</a:t>
            </a:r>
            <a:r>
              <a:rPr lang="en-US" sz="2600" dirty="0" err="1" smtClean="0"/>
              <a:t>b</a:t>
            </a:r>
            <a:r>
              <a:rPr lang="en-US" sz="2600" baseline="30000" dirty="0" err="1" smtClean="0"/>
              <a:t>d</a:t>
            </a:r>
            <a:r>
              <a:rPr lang="en-US" sz="2600" dirty="0" smtClean="0"/>
              <a:t> = O(</a:t>
            </a:r>
            <a:r>
              <a:rPr lang="en-US" sz="2600" dirty="0" err="1" smtClean="0"/>
              <a:t>b</a:t>
            </a:r>
            <a:r>
              <a:rPr lang="en-US" sz="2600" baseline="30000" dirty="0" err="1" smtClean="0"/>
              <a:t>d</a:t>
            </a:r>
            <a:r>
              <a:rPr lang="en-US" sz="2600" dirty="0" smtClean="0"/>
              <a:t>)</a:t>
            </a:r>
          </a:p>
          <a:p>
            <a:r>
              <a:rPr lang="en-US" sz="2600" dirty="0" smtClean="0"/>
              <a:t>Space?? O(</a:t>
            </a:r>
            <a:r>
              <a:rPr lang="en-US" sz="2600" dirty="0" err="1" smtClean="0"/>
              <a:t>b</a:t>
            </a:r>
            <a:r>
              <a:rPr lang="en-US" sz="2600" baseline="30000" dirty="0" err="1" smtClean="0"/>
              <a:t>d</a:t>
            </a:r>
            <a:r>
              <a:rPr lang="en-US" sz="2600" dirty="0" smtClean="0"/>
              <a:t>)</a:t>
            </a:r>
          </a:p>
          <a:p>
            <a:r>
              <a:rPr lang="en-US" sz="2600" dirty="0" smtClean="0"/>
              <a:t>Optimal?? Yes, if step cost = 1</a:t>
            </a:r>
          </a:p>
          <a:p>
            <a:r>
              <a:rPr lang="en-US" sz="2600" dirty="0" smtClean="0"/>
              <a:t>Can be modified to explore uniform-cost tree</a:t>
            </a:r>
          </a:p>
          <a:p>
            <a:r>
              <a:rPr lang="en-US" sz="2600" dirty="0" smtClean="0"/>
              <a:t>Numerical comparison for b = 10 and d = 5, solution at far right leaf:</a:t>
            </a:r>
          </a:p>
          <a:p>
            <a:r>
              <a:rPr lang="pt-BR" sz="2600" dirty="0" smtClean="0"/>
              <a:t>N(IDS) = 50 + 400 + 3,000 + 20,000 + 100,000 = 123, 450</a:t>
            </a:r>
          </a:p>
          <a:p>
            <a:r>
              <a:rPr lang="pt-BR" sz="2600" dirty="0" smtClean="0"/>
              <a:t>N(BFS) = 1+10 + 100 + 1, 000 + 10, 000 + 100, 000 = 1, 11,111</a:t>
            </a:r>
          </a:p>
          <a:p>
            <a:r>
              <a:rPr lang="en-US" sz="2600" dirty="0" smtClean="0"/>
              <a:t>an iterative deepening search from depth 1 all the way down to depth </a:t>
            </a:r>
            <a:r>
              <a:rPr lang="en-US" sz="2600" i="1" dirty="0" smtClean="0"/>
              <a:t>d expands </a:t>
            </a:r>
            <a:r>
              <a:rPr lang="en-US" sz="2600" dirty="0" smtClean="0"/>
              <a:t>only about 11 % more nodes than a single breadth-first or depth-limited search to depth </a:t>
            </a:r>
            <a:r>
              <a:rPr lang="en-US" sz="2600" i="1" dirty="0" smtClean="0"/>
              <a:t>d, when b = 10</a:t>
            </a:r>
            <a:endParaRPr lang="pt-BR" sz="2600" dirty="0" smtClean="0"/>
          </a:p>
        </p:txBody>
      </p:sp>
      <p:sp>
        <p:nvSpPr>
          <p:cNvPr id="3" name="Title 2"/>
          <p:cNvSpPr>
            <a:spLocks noGrp="1"/>
          </p:cNvSpPr>
          <p:nvPr>
            <p:ph type="title"/>
          </p:nvPr>
        </p:nvSpPr>
        <p:spPr>
          <a:xfrm>
            <a:off x="381000" y="152400"/>
            <a:ext cx="8229600" cy="685800"/>
          </a:xfrm>
        </p:spPr>
        <p:txBody>
          <a:bodyPr>
            <a:normAutofit fontScale="90000"/>
          </a:bodyPr>
          <a:lstStyle/>
          <a:p>
            <a:pPr>
              <a:defRPr/>
            </a:pPr>
            <a:r>
              <a:rPr lang="en-US" dirty="0" smtClean="0"/>
              <a:t>Remarks</a:t>
            </a:r>
            <a:endParaRPr lang="en-US" dirty="0"/>
          </a:p>
        </p:txBody>
      </p:sp>
      <p:sp>
        <p:nvSpPr>
          <p:cNvPr id="59396"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31E41955-5921-4C11-B0F5-EF1AE0F09778}" type="datetime1">
              <a:rPr lang="en-US" smtClean="0"/>
              <a:pPr>
                <a:defRPr/>
              </a:pPr>
              <a:t>3/11/2020</a:t>
            </a:fld>
            <a:endParaRPr lang="en-US" smtClean="0"/>
          </a:p>
        </p:txBody>
      </p:sp>
      <p:sp>
        <p:nvSpPr>
          <p:cNvPr id="59397"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C5666731-BD96-4D99-954E-6E0AA8831413}" type="slidenum">
              <a:rPr lang="en-US" smtClean="0"/>
              <a:pPr>
                <a:defRPr/>
              </a:pPr>
              <a:t>20</a:t>
            </a:fld>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1"/>
          <p:cNvSpPr>
            <a:spLocks noGrp="1"/>
          </p:cNvSpPr>
          <p:nvPr>
            <p:ph idx="1"/>
          </p:nvPr>
        </p:nvSpPr>
        <p:spPr>
          <a:xfrm>
            <a:off x="381000" y="838200"/>
            <a:ext cx="8229600" cy="5715000"/>
          </a:xfrm>
        </p:spPr>
        <p:txBody>
          <a:bodyPr>
            <a:normAutofit fontScale="85000" lnSpcReduction="20000"/>
          </a:bodyPr>
          <a:lstStyle/>
          <a:p>
            <a:r>
              <a:rPr lang="en-US" sz="3300" dirty="0" smtClean="0"/>
              <a:t>more information than the initial state, the operators, &amp; the goal state is available</a:t>
            </a:r>
          </a:p>
          <a:p>
            <a:endParaRPr lang="en-US" sz="3300" dirty="0" smtClean="0"/>
          </a:p>
          <a:p>
            <a:r>
              <a:rPr lang="en-US" sz="3300" dirty="0" smtClean="0"/>
              <a:t>When this is the case, the better the information available, the more efficient the search process will be</a:t>
            </a:r>
          </a:p>
          <a:p>
            <a:endParaRPr lang="en-US" sz="3300" dirty="0" smtClean="0"/>
          </a:p>
          <a:p>
            <a:r>
              <a:rPr lang="en-US" sz="3300" dirty="0" smtClean="0"/>
              <a:t>They often depend on the use of heuristic information</a:t>
            </a:r>
          </a:p>
          <a:p>
            <a:endParaRPr lang="en-US" sz="3300" dirty="0" smtClean="0"/>
          </a:p>
          <a:p>
            <a:r>
              <a:rPr lang="en-US" sz="3300" dirty="0" smtClean="0"/>
              <a:t>A </a:t>
            </a:r>
            <a:r>
              <a:rPr lang="en-US" sz="3300" i="1" dirty="0" smtClean="0"/>
              <a:t>heuristic</a:t>
            </a:r>
            <a:r>
              <a:rPr lang="en-US" sz="3300" dirty="0" smtClean="0"/>
              <a:t> is a method that </a:t>
            </a:r>
          </a:p>
          <a:p>
            <a:pPr>
              <a:buFont typeface="Wingdings 3" pitchFamily="18" charset="2"/>
              <a:buNone/>
            </a:pPr>
            <a:r>
              <a:rPr lang="en-US" sz="3300" dirty="0" smtClean="0"/>
              <a:t>		a) might not always find the best solution </a:t>
            </a:r>
          </a:p>
          <a:p>
            <a:pPr>
              <a:buFont typeface="Wingdings 3" pitchFamily="18" charset="2"/>
              <a:buNone/>
            </a:pPr>
            <a:r>
              <a:rPr lang="en-US" sz="3300" b="1" i="1" dirty="0" smtClean="0"/>
              <a:t>		</a:t>
            </a:r>
            <a:r>
              <a:rPr lang="en-US" sz="3300" dirty="0" smtClean="0"/>
              <a:t>b) but is guaranteed to find a good solution in reasonable time. </a:t>
            </a:r>
          </a:p>
          <a:p>
            <a:endParaRPr lang="en-US" sz="1600" dirty="0" smtClean="0"/>
          </a:p>
        </p:txBody>
      </p:sp>
      <p:sp>
        <p:nvSpPr>
          <p:cNvPr id="3" name="Title 2"/>
          <p:cNvSpPr>
            <a:spLocks noGrp="1"/>
          </p:cNvSpPr>
          <p:nvPr>
            <p:ph type="title"/>
          </p:nvPr>
        </p:nvSpPr>
        <p:spPr>
          <a:xfrm>
            <a:off x="457200" y="274638"/>
            <a:ext cx="8229600" cy="715962"/>
          </a:xfrm>
        </p:spPr>
        <p:txBody>
          <a:bodyPr>
            <a:normAutofit fontScale="90000"/>
          </a:bodyPr>
          <a:lstStyle/>
          <a:p>
            <a:pPr>
              <a:defRPr/>
            </a:pPr>
            <a:r>
              <a:rPr lang="en-US" dirty="0" smtClean="0"/>
              <a:t>Informed Search</a:t>
            </a:r>
            <a:br>
              <a:rPr lang="en-US" dirty="0" smtClean="0"/>
            </a:br>
            <a:endParaRPr lang="en-US" dirty="0"/>
          </a:p>
        </p:txBody>
      </p:sp>
      <p:sp>
        <p:nvSpPr>
          <p:cNvPr id="60420"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468E4369-BC59-4029-BC01-282EE90FF5BE}" type="datetime1">
              <a:rPr lang="en-US" smtClean="0"/>
              <a:pPr>
                <a:defRPr/>
              </a:pPr>
              <a:t>3/11/2020</a:t>
            </a:fld>
            <a:endParaRPr lang="en-US" smtClean="0"/>
          </a:p>
        </p:txBody>
      </p:sp>
      <p:sp>
        <p:nvSpPr>
          <p:cNvPr id="60421"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2F32EE18-BB58-4A0F-8631-C96B18BB2CDA}" type="slidenum">
              <a:rPr lang="en-US" smtClean="0"/>
              <a:pPr>
                <a:defRPr/>
              </a:pPr>
              <a:t>21</a:t>
            </a:fld>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1"/>
          <p:cNvSpPr>
            <a:spLocks noGrp="1"/>
          </p:cNvSpPr>
          <p:nvPr>
            <p:ph idx="1"/>
          </p:nvPr>
        </p:nvSpPr>
        <p:spPr>
          <a:xfrm>
            <a:off x="0" y="304800"/>
            <a:ext cx="9144000" cy="6477000"/>
          </a:xfrm>
        </p:spPr>
        <p:txBody>
          <a:bodyPr>
            <a:normAutofit fontScale="92500" lnSpcReduction="20000"/>
          </a:bodyPr>
          <a:lstStyle/>
          <a:p>
            <a:pPr>
              <a:buNone/>
            </a:pPr>
            <a:r>
              <a:rPr lang="en-US" sz="1500" b="1" dirty="0" smtClean="0"/>
              <a:t>	begin</a:t>
            </a:r>
          </a:p>
          <a:p>
            <a:pPr lvl="1"/>
            <a:r>
              <a:rPr lang="en-US" sz="1300" b="1" dirty="0" smtClean="0"/>
              <a:t>  g(s)=0; h(s)=0; put s in OPEN; found = false;</a:t>
            </a:r>
          </a:p>
          <a:p>
            <a:pPr lvl="1"/>
            <a:r>
              <a:rPr lang="en-US" sz="1300" b="1" dirty="0" smtClean="0"/>
              <a:t>  while OPEN not empty &amp; not(found) do</a:t>
            </a:r>
          </a:p>
          <a:p>
            <a:pPr lvl="1"/>
            <a:r>
              <a:rPr lang="en-US" sz="1300" b="1" dirty="0" smtClean="0"/>
              <a:t>  begin</a:t>
            </a:r>
          </a:p>
          <a:p>
            <a:pPr lvl="1"/>
            <a:r>
              <a:rPr lang="en-US" sz="1300" b="1" dirty="0" smtClean="0"/>
              <a:t>    	select a node from OPEN with minimum f-value(resolve ties  arbitrarily, but in favor of a goal node);</a:t>
            </a:r>
          </a:p>
          <a:p>
            <a:pPr lvl="1"/>
            <a:r>
              <a:rPr lang="en-US" sz="1300" b="1" dirty="0" smtClean="0"/>
              <a:t>     remove n from OPEN &amp; put n in CLOSED;</a:t>
            </a:r>
          </a:p>
          <a:p>
            <a:pPr lvl="1"/>
            <a:r>
              <a:rPr lang="en-US" sz="1300" b="1" dirty="0" smtClean="0"/>
              <a:t>     if n is a goal node then</a:t>
            </a:r>
          </a:p>
          <a:p>
            <a:pPr lvl="1"/>
            <a:r>
              <a:rPr lang="en-US" sz="1300" b="1" dirty="0" smtClean="0"/>
              <a:t>           found = true;</a:t>
            </a:r>
          </a:p>
          <a:p>
            <a:pPr lvl="1"/>
            <a:r>
              <a:rPr lang="en-US" sz="1300" b="1" smtClean="0"/>
              <a:t>     else </a:t>
            </a:r>
            <a:r>
              <a:rPr lang="en-US" sz="1300" b="1" dirty="0" smtClean="0"/>
              <a:t>begin</a:t>
            </a:r>
          </a:p>
          <a:p>
            <a:pPr lvl="1"/>
            <a:r>
              <a:rPr lang="en-US" sz="1300" b="1" dirty="0" smtClean="0"/>
              <a:t>               expand n generating all its immediate successors </a:t>
            </a:r>
            <a:r>
              <a:rPr lang="en-US" sz="1300" b="1" dirty="0" err="1" smtClean="0"/>
              <a:t>n</a:t>
            </a:r>
            <a:r>
              <a:rPr lang="en-US" sz="1300" b="1" baseline="-25000" dirty="0" err="1" smtClean="0"/>
              <a:t>i</a:t>
            </a:r>
            <a:r>
              <a:rPr lang="en-US" sz="1300" b="1" dirty="0" smtClean="0"/>
              <a:t> (if any);</a:t>
            </a:r>
          </a:p>
          <a:p>
            <a:pPr lvl="1"/>
            <a:r>
              <a:rPr lang="en-US" sz="1300" b="1" dirty="0" smtClean="0"/>
              <a:t>               for each successor </a:t>
            </a:r>
            <a:r>
              <a:rPr lang="en-US" sz="1300" b="1" dirty="0" err="1" smtClean="0"/>
              <a:t>n</a:t>
            </a:r>
            <a:r>
              <a:rPr lang="en-US" sz="1300" b="1" baseline="-25000" dirty="0" err="1" smtClean="0"/>
              <a:t>i</a:t>
            </a:r>
            <a:r>
              <a:rPr lang="en-US" sz="1300" b="1" dirty="0" smtClean="0"/>
              <a:t> of n do</a:t>
            </a:r>
          </a:p>
          <a:p>
            <a:pPr lvl="1"/>
            <a:r>
              <a:rPr lang="en-US" sz="1300" b="1" dirty="0" smtClean="0"/>
              <a:t>               begin</a:t>
            </a:r>
          </a:p>
          <a:p>
            <a:pPr lvl="1"/>
            <a:r>
              <a:rPr lang="en-US" sz="1300" b="1" dirty="0" smtClean="0"/>
              <a:t>                   g = g(n) + c(n, </a:t>
            </a:r>
            <a:r>
              <a:rPr lang="en-US" sz="1300" b="1" dirty="0" err="1" smtClean="0"/>
              <a:t>n</a:t>
            </a:r>
            <a:r>
              <a:rPr lang="en-US" sz="1300" b="1" baseline="-25000" dirty="0" err="1" smtClean="0"/>
              <a:t>i</a:t>
            </a:r>
            <a:r>
              <a:rPr lang="en-US" sz="1300" b="1" dirty="0" smtClean="0"/>
              <a:t>);</a:t>
            </a:r>
          </a:p>
          <a:p>
            <a:pPr lvl="1"/>
            <a:r>
              <a:rPr lang="en-US" sz="1300" b="1" dirty="0" smtClean="0"/>
              <a:t>                   if </a:t>
            </a:r>
            <a:r>
              <a:rPr lang="en-US" sz="1300" b="1" dirty="0" err="1" smtClean="0"/>
              <a:t>n</a:t>
            </a:r>
            <a:r>
              <a:rPr lang="en-US" sz="1300" b="1" baseline="-25000" dirty="0" err="1" smtClean="0"/>
              <a:t>i</a:t>
            </a:r>
            <a:r>
              <a:rPr lang="en-US" sz="1300" b="1" dirty="0" smtClean="0"/>
              <a:t> is not already in OPEN or CLOSED then</a:t>
            </a:r>
          </a:p>
          <a:p>
            <a:pPr lvl="1"/>
            <a:r>
              <a:rPr lang="en-US" sz="1300" b="1" dirty="0" smtClean="0"/>
              <a:t>                   begin</a:t>
            </a:r>
          </a:p>
          <a:p>
            <a:pPr lvl="1"/>
            <a:r>
              <a:rPr lang="en-US" sz="1300" b="1" dirty="0" smtClean="0"/>
              <a:t>                      g(</a:t>
            </a:r>
            <a:r>
              <a:rPr lang="en-US" sz="1300" b="1" dirty="0" err="1" smtClean="0"/>
              <a:t>n</a:t>
            </a:r>
            <a:r>
              <a:rPr lang="en-US" sz="1300" b="1" baseline="-25000" dirty="0" err="1" smtClean="0"/>
              <a:t>i</a:t>
            </a:r>
            <a:r>
              <a:rPr lang="en-US" sz="1300" b="1" dirty="0" smtClean="0"/>
              <a:t>) = g;</a:t>
            </a:r>
          </a:p>
          <a:p>
            <a:pPr lvl="1"/>
            <a:r>
              <a:rPr lang="en-US" sz="1300" b="1" dirty="0" smtClean="0"/>
              <a:t>                      f(</a:t>
            </a:r>
            <a:r>
              <a:rPr lang="en-US" sz="1300" b="1" dirty="0" err="1" smtClean="0"/>
              <a:t>n</a:t>
            </a:r>
            <a:r>
              <a:rPr lang="en-US" sz="1300" b="1" baseline="-25000" dirty="0" err="1" smtClean="0"/>
              <a:t>i</a:t>
            </a:r>
            <a:r>
              <a:rPr lang="en-US" sz="1300" b="1" dirty="0" smtClean="0"/>
              <a:t>) = g + h(</a:t>
            </a:r>
            <a:r>
              <a:rPr lang="en-US" sz="1300" b="1" dirty="0" err="1" smtClean="0"/>
              <a:t>n</a:t>
            </a:r>
            <a:r>
              <a:rPr lang="en-US" sz="1300" b="1" baseline="-25000" dirty="0" err="1" smtClean="0"/>
              <a:t>i</a:t>
            </a:r>
            <a:r>
              <a:rPr lang="en-US" sz="1300" b="1" dirty="0" smtClean="0"/>
              <a:t>);</a:t>
            </a:r>
          </a:p>
          <a:p>
            <a:pPr lvl="1"/>
            <a:r>
              <a:rPr lang="en-US" sz="1300" b="1" dirty="0" smtClean="0"/>
              <a:t>                      put </a:t>
            </a:r>
            <a:r>
              <a:rPr lang="en-US" sz="1300" b="1" dirty="0" err="1" smtClean="0"/>
              <a:t>n</a:t>
            </a:r>
            <a:r>
              <a:rPr lang="en-US" sz="1300" b="1" baseline="-25000" dirty="0" err="1" smtClean="0"/>
              <a:t>i</a:t>
            </a:r>
            <a:r>
              <a:rPr lang="en-US" sz="1300" b="1" dirty="0" smtClean="0"/>
              <a:t> in OPEN;</a:t>
            </a:r>
          </a:p>
          <a:p>
            <a:pPr lvl="1"/>
            <a:r>
              <a:rPr lang="en-US" sz="1300" b="1" dirty="0" smtClean="0"/>
              <a:t>                      direct backward pointer from </a:t>
            </a:r>
            <a:r>
              <a:rPr lang="en-US" sz="1300" b="1" dirty="0" err="1" smtClean="0"/>
              <a:t>n</a:t>
            </a:r>
            <a:r>
              <a:rPr lang="en-US" sz="1300" b="1" baseline="-25000" dirty="0" err="1" smtClean="0"/>
              <a:t>i</a:t>
            </a:r>
            <a:r>
              <a:rPr lang="en-US" sz="1300" b="1" dirty="0" smtClean="0"/>
              <a:t> to n;</a:t>
            </a:r>
          </a:p>
          <a:p>
            <a:pPr lvl="1"/>
            <a:r>
              <a:rPr lang="en-US" sz="1300" b="1" dirty="0" smtClean="0"/>
              <a:t>                   end      </a:t>
            </a:r>
          </a:p>
          <a:p>
            <a:pPr lvl="1"/>
            <a:r>
              <a:rPr lang="en-US" sz="1300" b="1" dirty="0" smtClean="0"/>
              <a:t>                   else if g(</a:t>
            </a:r>
            <a:r>
              <a:rPr lang="en-US" sz="1300" b="1" dirty="0" err="1" smtClean="0"/>
              <a:t>n</a:t>
            </a:r>
            <a:r>
              <a:rPr lang="en-US" sz="1300" b="1" baseline="-25000" dirty="0" err="1" smtClean="0"/>
              <a:t>i</a:t>
            </a:r>
            <a:r>
              <a:rPr lang="en-US" sz="1300" b="1" dirty="0" smtClean="0"/>
              <a:t>) &gt; g then</a:t>
            </a:r>
          </a:p>
          <a:p>
            <a:pPr lvl="1"/>
            <a:r>
              <a:rPr lang="en-US" sz="1300" b="1" dirty="0" smtClean="0"/>
              <a:t>                   begin</a:t>
            </a:r>
          </a:p>
          <a:p>
            <a:pPr lvl="1"/>
            <a:r>
              <a:rPr lang="en-US" sz="1300" b="1" dirty="0" smtClean="0"/>
              <a:t>                       g(</a:t>
            </a:r>
            <a:r>
              <a:rPr lang="en-US" sz="1300" b="1" dirty="0" err="1" smtClean="0"/>
              <a:t>n</a:t>
            </a:r>
            <a:r>
              <a:rPr lang="en-US" sz="1300" b="1" baseline="-25000" dirty="0" err="1" smtClean="0"/>
              <a:t>i</a:t>
            </a:r>
            <a:r>
              <a:rPr lang="en-US" sz="1300" b="1" dirty="0" smtClean="0"/>
              <a:t>) = g; f(</a:t>
            </a:r>
            <a:r>
              <a:rPr lang="en-US" sz="1300" b="1" dirty="0" err="1" smtClean="0"/>
              <a:t>n</a:t>
            </a:r>
            <a:r>
              <a:rPr lang="en-US" sz="1300" b="1" baseline="-25000" dirty="0" err="1" smtClean="0"/>
              <a:t>i</a:t>
            </a:r>
            <a:r>
              <a:rPr lang="en-US" sz="1300" b="1" dirty="0" smtClean="0"/>
              <a:t>) = </a:t>
            </a:r>
            <a:r>
              <a:rPr lang="en-US" sz="1300" b="1" dirty="0" err="1" smtClean="0"/>
              <a:t>g+h</a:t>
            </a:r>
            <a:r>
              <a:rPr lang="en-US" sz="1300" b="1" dirty="0" smtClean="0"/>
              <a:t>(</a:t>
            </a:r>
            <a:r>
              <a:rPr lang="en-US" sz="1300" b="1" dirty="0" err="1" smtClean="0"/>
              <a:t>n</a:t>
            </a:r>
            <a:r>
              <a:rPr lang="en-US" sz="1300" b="1" i="1" baseline="-25000" dirty="0" err="1" smtClean="0"/>
              <a:t>i</a:t>
            </a:r>
            <a:r>
              <a:rPr lang="en-US" sz="1300" b="1" dirty="0" smtClean="0"/>
              <a:t>);  </a:t>
            </a:r>
          </a:p>
          <a:p>
            <a:pPr lvl="1"/>
            <a:r>
              <a:rPr lang="en-US" sz="1300" b="1" dirty="0" smtClean="0"/>
              <a:t>                       redirect backward pointer from </a:t>
            </a:r>
            <a:r>
              <a:rPr lang="en-US" sz="1300" b="1" dirty="0" err="1" smtClean="0"/>
              <a:t>n</a:t>
            </a:r>
            <a:r>
              <a:rPr lang="en-US" sz="1300" b="1" baseline="-25000" dirty="0" err="1" smtClean="0"/>
              <a:t>i</a:t>
            </a:r>
            <a:r>
              <a:rPr lang="en-US" sz="1300" b="1" dirty="0" smtClean="0"/>
              <a:t> to n;</a:t>
            </a:r>
          </a:p>
          <a:p>
            <a:pPr lvl="1"/>
            <a:r>
              <a:rPr lang="en-US" sz="1300" b="1" dirty="0" smtClean="0"/>
              <a:t>                       if </a:t>
            </a:r>
            <a:r>
              <a:rPr lang="en-US" sz="1300" b="1" dirty="0" err="1" smtClean="0"/>
              <a:t>ni</a:t>
            </a:r>
            <a:r>
              <a:rPr lang="en-US" sz="1300" b="1" dirty="0" smtClean="0"/>
              <a:t> is in CLOSED then</a:t>
            </a:r>
          </a:p>
          <a:p>
            <a:pPr lvl="1"/>
            <a:r>
              <a:rPr lang="en-US" sz="1300" b="1" dirty="0" smtClean="0"/>
              <a:t>                           remove it from CLOSED &amp; put </a:t>
            </a:r>
            <a:r>
              <a:rPr lang="en-US" sz="1300" b="1" dirty="0" err="1" smtClean="0"/>
              <a:t>n</a:t>
            </a:r>
            <a:r>
              <a:rPr lang="en-US" sz="1300" b="1" baseline="-25000" dirty="0" err="1" smtClean="0"/>
              <a:t>i</a:t>
            </a:r>
            <a:r>
              <a:rPr lang="en-US" sz="1300" b="1" dirty="0" smtClean="0"/>
              <a:t> in OPEN;         </a:t>
            </a:r>
          </a:p>
          <a:p>
            <a:pPr lvl="1"/>
            <a:r>
              <a:rPr lang="en-US" sz="1300" b="1" dirty="0" smtClean="0"/>
              <a:t>                    end</a:t>
            </a:r>
          </a:p>
          <a:p>
            <a:pPr lvl="1"/>
            <a:r>
              <a:rPr lang="en-US" sz="1300" b="1" dirty="0" smtClean="0"/>
              <a:t>             end</a:t>
            </a:r>
          </a:p>
          <a:p>
            <a:pPr lvl="1"/>
            <a:r>
              <a:rPr lang="en-US" sz="1300" b="1" dirty="0" smtClean="0"/>
              <a:t>         end</a:t>
            </a:r>
          </a:p>
          <a:p>
            <a:pPr lvl="1"/>
            <a:r>
              <a:rPr lang="en-US" sz="1300" b="1" dirty="0" smtClean="0"/>
              <a:t>  end</a:t>
            </a:r>
          </a:p>
          <a:p>
            <a:pPr lvl="1"/>
            <a:r>
              <a:rPr lang="en-US" sz="1300" b="1" dirty="0" smtClean="0"/>
              <a:t>  If (found) then   output f(n) &amp; solution path by tracing back through pointers;</a:t>
            </a:r>
          </a:p>
          <a:p>
            <a:pPr lvl="1"/>
            <a:r>
              <a:rPr lang="en-US" sz="1300" b="1" dirty="0" smtClean="0"/>
              <a:t>  Else   output failure message;</a:t>
            </a:r>
          </a:p>
          <a:p>
            <a:pPr>
              <a:buFont typeface="Wingdings 3" pitchFamily="18" charset="2"/>
              <a:buNone/>
            </a:pPr>
            <a:r>
              <a:rPr lang="en-US" sz="1500" b="1" dirty="0" smtClean="0"/>
              <a:t>	end</a:t>
            </a:r>
          </a:p>
          <a:p>
            <a:endParaRPr lang="en-US" sz="1800" dirty="0" smtClean="0"/>
          </a:p>
        </p:txBody>
      </p:sp>
      <p:sp>
        <p:nvSpPr>
          <p:cNvPr id="3" name="Title 2"/>
          <p:cNvSpPr>
            <a:spLocks noGrp="1"/>
          </p:cNvSpPr>
          <p:nvPr>
            <p:ph type="title"/>
          </p:nvPr>
        </p:nvSpPr>
        <p:spPr>
          <a:xfrm>
            <a:off x="304800" y="0"/>
            <a:ext cx="8229600" cy="304800"/>
          </a:xfrm>
        </p:spPr>
        <p:txBody>
          <a:bodyPr>
            <a:normAutofit fontScale="90000"/>
          </a:bodyPr>
          <a:lstStyle/>
          <a:p>
            <a:pPr>
              <a:defRPr/>
            </a:pPr>
            <a:r>
              <a:rPr lang="en-US" dirty="0" smtClean="0"/>
              <a:t>A*</a:t>
            </a:r>
            <a:endParaRPr lang="en-US" dirty="0"/>
          </a:p>
        </p:txBody>
      </p:sp>
      <p:sp>
        <p:nvSpPr>
          <p:cNvPr id="61444"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3148453D-8F55-41AB-A098-D640E2297C61}" type="datetime1">
              <a:rPr lang="en-US" smtClean="0"/>
              <a:pPr>
                <a:defRPr/>
              </a:pPr>
              <a:t>3/11/2020</a:t>
            </a:fld>
            <a:endParaRPr lang="en-US" smtClean="0"/>
          </a:p>
        </p:txBody>
      </p:sp>
      <p:sp>
        <p:nvSpPr>
          <p:cNvPr id="61445"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1BC8ED95-2DA3-4547-A81E-BC2F9441595C}" type="slidenum">
              <a:rPr lang="en-US" smtClean="0"/>
              <a:pPr>
                <a:defRPr/>
              </a:pPr>
              <a:t>22</a:t>
            </a:fld>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14400"/>
            <a:ext cx="9144000" cy="4953000"/>
          </a:xfrm>
        </p:spPr>
        <p:txBody>
          <a:bodyPr/>
          <a:lstStyle/>
          <a:p>
            <a:pPr>
              <a:buNone/>
            </a:pPr>
            <a:r>
              <a:rPr lang="en-US" dirty="0" smtClean="0"/>
              <a:t>                    </a:t>
            </a:r>
            <a:r>
              <a:rPr lang="en-US" sz="1600" dirty="0" smtClean="0"/>
              <a:t>S</a:t>
            </a:r>
          </a:p>
          <a:p>
            <a:pPr>
              <a:buNone/>
            </a:pPr>
            <a:r>
              <a:rPr lang="en-US" sz="1600" dirty="0" smtClean="0"/>
              <a:t>                                    2                 3</a:t>
            </a:r>
          </a:p>
          <a:p>
            <a:pPr>
              <a:buNone/>
            </a:pPr>
            <a:r>
              <a:rPr lang="en-US" sz="1600" dirty="0" smtClean="0"/>
              <a:t>                      m1</a:t>
            </a:r>
            <a:r>
              <a:rPr lang="en-US" sz="1600" baseline="30000" dirty="0" smtClean="0"/>
              <a:t>(4)</a:t>
            </a:r>
            <a:r>
              <a:rPr lang="en-US" sz="1600" dirty="0" smtClean="0"/>
              <a:t>                                 m2</a:t>
            </a:r>
            <a:r>
              <a:rPr lang="en-US" sz="1600" baseline="30000" dirty="0" smtClean="0"/>
              <a:t>(5)</a:t>
            </a:r>
          </a:p>
          <a:p>
            <a:pPr>
              <a:buNone/>
            </a:pPr>
            <a:r>
              <a:rPr lang="en-US" sz="1600" dirty="0" smtClean="0"/>
              <a:t>                                          3 m3</a:t>
            </a:r>
            <a:r>
              <a:rPr lang="en-US" sz="1600" baseline="30000" dirty="0" smtClean="0"/>
              <a:t>(0)</a:t>
            </a:r>
            <a:r>
              <a:rPr lang="en-US" sz="1600" dirty="0" smtClean="0"/>
              <a:t>  1</a:t>
            </a:r>
          </a:p>
          <a:p>
            <a:pPr>
              <a:buNone/>
            </a:pPr>
            <a:r>
              <a:rPr lang="en-US" sz="1600" dirty="0" smtClean="0"/>
              <a:t>                              4                        </a:t>
            </a:r>
          </a:p>
          <a:p>
            <a:pPr>
              <a:buNone/>
            </a:pPr>
            <a:r>
              <a:rPr lang="en-US" sz="1600" dirty="0" smtClean="0"/>
              <a:t>                                       1            2         1</a:t>
            </a:r>
          </a:p>
          <a:p>
            <a:pPr>
              <a:buNone/>
            </a:pPr>
            <a:endParaRPr lang="en-US" sz="1600" dirty="0" smtClean="0"/>
          </a:p>
          <a:p>
            <a:pPr>
              <a:buNone/>
            </a:pPr>
            <a:r>
              <a:rPr lang="en-US" sz="1600" dirty="0" smtClean="0"/>
              <a:t>                       m4</a:t>
            </a:r>
            <a:r>
              <a:rPr lang="en-US" sz="1600" baseline="30000" dirty="0" smtClean="0"/>
              <a:t>(5)</a:t>
            </a:r>
            <a:r>
              <a:rPr lang="en-US" sz="1600" dirty="0" smtClean="0"/>
              <a:t>                                  m5</a:t>
            </a:r>
            <a:r>
              <a:rPr lang="en-US" sz="1600" baseline="30000" dirty="0" smtClean="0"/>
              <a:t>(3)</a:t>
            </a:r>
          </a:p>
          <a:p>
            <a:pPr>
              <a:buNone/>
            </a:pPr>
            <a:r>
              <a:rPr lang="en-US" sz="1600" dirty="0" smtClean="0"/>
              <a:t>                             1                        1         3</a:t>
            </a:r>
          </a:p>
          <a:p>
            <a:pPr>
              <a:buNone/>
            </a:pPr>
            <a:r>
              <a:rPr lang="en-US" sz="1600" dirty="0" smtClean="0"/>
              <a:t>      </a:t>
            </a:r>
          </a:p>
          <a:p>
            <a:pPr>
              <a:buNone/>
            </a:pPr>
            <a:r>
              <a:rPr lang="en-US" sz="1600" dirty="0" smtClean="0"/>
              <a:t>                      m6 </a:t>
            </a:r>
            <a:r>
              <a:rPr lang="en-US" sz="1600" baseline="30000" dirty="0" smtClean="0"/>
              <a:t>(2)</a:t>
            </a:r>
            <a:r>
              <a:rPr lang="en-US" sz="1600" dirty="0" smtClean="0"/>
              <a:t>                                   r</a:t>
            </a:r>
          </a:p>
          <a:p>
            <a:pPr>
              <a:buNone/>
            </a:pPr>
            <a:endParaRPr lang="en-US" sz="1600" dirty="0" smtClean="0"/>
          </a:p>
          <a:p>
            <a:pPr>
              <a:buNone/>
            </a:pPr>
            <a:r>
              <a:rPr lang="en-US" sz="1600" dirty="0" smtClean="0"/>
              <a:t>Solution Path:          S           m2              m5          r, cost = 7</a:t>
            </a:r>
          </a:p>
          <a:p>
            <a:pPr>
              <a:buNone/>
            </a:pPr>
            <a:endParaRPr lang="en-US" sz="1600" dirty="0" smtClean="0"/>
          </a:p>
          <a:p>
            <a:pPr>
              <a:buNone/>
            </a:pPr>
            <a:r>
              <a:rPr lang="en-US" sz="1600" b="1" dirty="0" smtClean="0"/>
              <a:t>Note: This is not the best solution</a:t>
            </a:r>
          </a:p>
          <a:p>
            <a:pPr>
              <a:buNone/>
            </a:pPr>
            <a:endParaRPr lang="en-US" dirty="0"/>
          </a:p>
        </p:txBody>
      </p:sp>
      <p:sp>
        <p:nvSpPr>
          <p:cNvPr id="3" name="Title 2"/>
          <p:cNvSpPr>
            <a:spLocks noGrp="1"/>
          </p:cNvSpPr>
          <p:nvPr>
            <p:ph type="title"/>
          </p:nvPr>
        </p:nvSpPr>
        <p:spPr>
          <a:xfrm>
            <a:off x="457200" y="228600"/>
            <a:ext cx="8229600" cy="715962"/>
          </a:xfrm>
        </p:spPr>
        <p:txBody>
          <a:bodyPr>
            <a:normAutofit fontScale="90000"/>
          </a:bodyPr>
          <a:lstStyle/>
          <a:p>
            <a:r>
              <a:rPr lang="en-US" dirty="0" smtClean="0"/>
              <a:t>A</a:t>
            </a:r>
            <a:r>
              <a:rPr lang="en-US" baseline="30000" dirty="0" smtClean="0"/>
              <a:t>*</a:t>
            </a:r>
            <a:r>
              <a:rPr lang="en-US" dirty="0" smtClean="0"/>
              <a:t> Example (I)</a:t>
            </a:r>
            <a:endParaRPr lang="en-US" dirty="0"/>
          </a:p>
        </p:txBody>
      </p:sp>
      <p:sp>
        <p:nvSpPr>
          <p:cNvPr id="4" name="Date Placeholder 3"/>
          <p:cNvSpPr>
            <a:spLocks noGrp="1"/>
          </p:cNvSpPr>
          <p:nvPr>
            <p:ph type="dt" sz="half" idx="10"/>
          </p:nvPr>
        </p:nvSpPr>
        <p:spPr/>
        <p:txBody>
          <a:bodyPr/>
          <a:lstStyle/>
          <a:p>
            <a:pPr>
              <a:defRPr/>
            </a:pPr>
            <a:fld id="{BE1E8C0F-D302-4A8A-8D4C-D24475641384}" type="datetime1">
              <a:rPr lang="en-US" smtClean="0"/>
              <a:pPr>
                <a:defRPr/>
              </a:pPr>
              <a:t>3/11/2020</a:t>
            </a:fld>
            <a:endParaRPr lang="en-US"/>
          </a:p>
        </p:txBody>
      </p:sp>
      <p:sp>
        <p:nvSpPr>
          <p:cNvPr id="5" name="Slide Number Placeholder 4"/>
          <p:cNvSpPr>
            <a:spLocks noGrp="1"/>
          </p:cNvSpPr>
          <p:nvPr>
            <p:ph type="sldNum" sz="quarter" idx="12"/>
          </p:nvPr>
        </p:nvSpPr>
        <p:spPr/>
        <p:txBody>
          <a:bodyPr/>
          <a:lstStyle/>
          <a:p>
            <a:pPr>
              <a:defRPr/>
            </a:pPr>
            <a:fld id="{7D3F2E21-2301-473E-A2DB-6CF668E0285E}" type="slidenum">
              <a:rPr lang="en-US" smtClean="0"/>
              <a:pPr>
                <a:defRPr/>
              </a:pPr>
              <a:t>23</a:t>
            </a:fld>
            <a:endParaRPr lang="en-US"/>
          </a:p>
        </p:txBody>
      </p:sp>
      <p:sp>
        <p:nvSpPr>
          <p:cNvPr id="6" name="Oval 5"/>
          <p:cNvSpPr/>
          <p:nvPr/>
        </p:nvSpPr>
        <p:spPr>
          <a:xfrm>
            <a:off x="2133600" y="1143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524000" y="1752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43200" y="1752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133600" y="2362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6" idx="3"/>
            <a:endCxn id="7" idx="7"/>
          </p:cNvCxnSpPr>
          <p:nvPr/>
        </p:nvCxnSpPr>
        <p:spPr>
          <a:xfrm rot="5400000">
            <a:off x="1719122" y="1338122"/>
            <a:ext cx="447956" cy="4479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4"/>
            <a:endCxn id="8" idx="1"/>
          </p:cNvCxnSpPr>
          <p:nvPr/>
        </p:nvCxnSpPr>
        <p:spPr>
          <a:xfrm rot="16200000" flipH="1">
            <a:off x="2305050" y="1314450"/>
            <a:ext cx="414478" cy="528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4"/>
            <a:endCxn id="9" idx="1"/>
          </p:cNvCxnSpPr>
          <p:nvPr/>
        </p:nvCxnSpPr>
        <p:spPr>
          <a:xfrm rot="16200000" flipH="1">
            <a:off x="1695450" y="1924050"/>
            <a:ext cx="414478" cy="528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2385872" y="1890572"/>
            <a:ext cx="414478" cy="528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524000" y="3048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895600" y="3048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7" idx="4"/>
            <a:endCxn id="19" idx="0"/>
          </p:cNvCxnSpPr>
          <p:nvPr/>
        </p:nvCxnSpPr>
        <p:spPr>
          <a:xfrm rot="5400000">
            <a:off x="1104900" y="25146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6200000" flipH="1">
            <a:off x="2419350" y="2495550"/>
            <a:ext cx="1066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4"/>
            <a:endCxn id="19" idx="7"/>
          </p:cNvCxnSpPr>
          <p:nvPr/>
        </p:nvCxnSpPr>
        <p:spPr>
          <a:xfrm rot="5400000">
            <a:off x="1738172" y="2571750"/>
            <a:ext cx="490678" cy="528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4"/>
            <a:endCxn id="20" idx="1"/>
          </p:cNvCxnSpPr>
          <p:nvPr/>
        </p:nvCxnSpPr>
        <p:spPr>
          <a:xfrm rot="16200000" flipH="1">
            <a:off x="2343150" y="2495550"/>
            <a:ext cx="490678" cy="6811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15240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895600" y="3886200"/>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a:stCxn id="20" idx="4"/>
            <a:endCxn id="30" idx="0"/>
          </p:cNvCxnSpPr>
          <p:nvPr/>
        </p:nvCxnSpPr>
        <p:spPr>
          <a:xfrm rot="5400000">
            <a:off x="2705100" y="35814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9" idx="4"/>
            <a:endCxn id="30" idx="1"/>
          </p:cNvCxnSpPr>
          <p:nvPr/>
        </p:nvCxnSpPr>
        <p:spPr>
          <a:xfrm rot="16200000" flipH="1">
            <a:off x="1962150" y="2952750"/>
            <a:ext cx="643078" cy="1290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9" idx="4"/>
            <a:endCxn id="29" idx="0"/>
          </p:cNvCxnSpPr>
          <p:nvPr/>
        </p:nvCxnSpPr>
        <p:spPr>
          <a:xfrm rot="5400000">
            <a:off x="1333500" y="35814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7" name="Table 36"/>
          <p:cNvGraphicFramePr>
            <a:graphicFrameLocks noGrp="1"/>
          </p:cNvGraphicFramePr>
          <p:nvPr/>
        </p:nvGraphicFramePr>
        <p:xfrm>
          <a:off x="3809998" y="1295400"/>
          <a:ext cx="5334003" cy="3120815"/>
        </p:xfrm>
        <a:graphic>
          <a:graphicData uri="http://schemas.openxmlformats.org/drawingml/2006/table">
            <a:tbl>
              <a:tblPr firstRow="1" bandRow="1">
                <a:tableStyleId>{5C22544A-7EE6-4342-B048-85BDC9FD1C3A}</a:tableStyleId>
              </a:tblPr>
              <a:tblGrid>
                <a:gridCol w="685802"/>
                <a:gridCol w="627179"/>
                <a:gridCol w="592016"/>
                <a:gridCol w="609600"/>
                <a:gridCol w="609600"/>
                <a:gridCol w="609600"/>
                <a:gridCol w="609600"/>
                <a:gridCol w="457205"/>
                <a:gridCol w="533401"/>
              </a:tblGrid>
              <a:tr h="313267">
                <a:tc>
                  <a:txBody>
                    <a:bodyPr/>
                    <a:lstStyle/>
                    <a:p>
                      <a:r>
                        <a:rPr lang="en-US" sz="1400" dirty="0" smtClean="0"/>
                        <a:t>steps</a:t>
                      </a:r>
                      <a:endParaRPr lang="en-US" sz="1400" dirty="0"/>
                    </a:p>
                  </a:txBody>
                  <a:tcPr/>
                </a:tc>
                <a:tc>
                  <a:txBody>
                    <a:bodyPr/>
                    <a:lstStyle/>
                    <a:p>
                      <a:r>
                        <a:rPr lang="en-US" sz="1200" dirty="0" smtClean="0"/>
                        <a:t>S</a:t>
                      </a:r>
                      <a:endParaRPr lang="en-US" sz="1200" dirty="0"/>
                    </a:p>
                  </a:txBody>
                  <a:tcPr/>
                </a:tc>
                <a:tc>
                  <a:txBody>
                    <a:bodyPr/>
                    <a:lstStyle/>
                    <a:p>
                      <a:r>
                        <a:rPr lang="en-US" sz="1200" dirty="0" smtClean="0"/>
                        <a:t>m1</a:t>
                      </a:r>
                      <a:endParaRPr lang="en-US" sz="1200" dirty="0"/>
                    </a:p>
                  </a:txBody>
                  <a:tcPr/>
                </a:tc>
                <a:tc>
                  <a:txBody>
                    <a:bodyPr/>
                    <a:lstStyle/>
                    <a:p>
                      <a:r>
                        <a:rPr lang="en-US" sz="1200" dirty="0" smtClean="0"/>
                        <a:t>m2</a:t>
                      </a:r>
                      <a:endParaRPr lang="en-US" sz="1200" dirty="0"/>
                    </a:p>
                  </a:txBody>
                  <a:tcPr/>
                </a:tc>
                <a:tc>
                  <a:txBody>
                    <a:bodyPr/>
                    <a:lstStyle/>
                    <a:p>
                      <a:r>
                        <a:rPr lang="en-US" sz="1200" dirty="0" smtClean="0"/>
                        <a:t>m3</a:t>
                      </a:r>
                      <a:endParaRPr lang="en-US" sz="1200" dirty="0"/>
                    </a:p>
                  </a:txBody>
                  <a:tcPr/>
                </a:tc>
                <a:tc>
                  <a:txBody>
                    <a:bodyPr/>
                    <a:lstStyle/>
                    <a:p>
                      <a:r>
                        <a:rPr lang="en-US" sz="1200" dirty="0" smtClean="0"/>
                        <a:t>m4</a:t>
                      </a:r>
                      <a:endParaRPr lang="en-US" sz="1200" dirty="0"/>
                    </a:p>
                  </a:txBody>
                  <a:tcPr/>
                </a:tc>
                <a:tc>
                  <a:txBody>
                    <a:bodyPr/>
                    <a:lstStyle/>
                    <a:p>
                      <a:r>
                        <a:rPr lang="en-US" sz="1200" dirty="0" smtClean="0"/>
                        <a:t>m5</a:t>
                      </a:r>
                      <a:endParaRPr lang="en-US" sz="1200" dirty="0"/>
                    </a:p>
                  </a:txBody>
                  <a:tcPr/>
                </a:tc>
                <a:tc>
                  <a:txBody>
                    <a:bodyPr/>
                    <a:lstStyle/>
                    <a:p>
                      <a:r>
                        <a:rPr lang="en-US" sz="1200" dirty="0" smtClean="0"/>
                        <a:t>m6</a:t>
                      </a:r>
                      <a:endParaRPr lang="en-US" sz="1200" dirty="0"/>
                    </a:p>
                  </a:txBody>
                  <a:tcPr/>
                </a:tc>
                <a:tc>
                  <a:txBody>
                    <a:bodyPr/>
                    <a:lstStyle/>
                    <a:p>
                      <a:r>
                        <a:rPr lang="en-US" dirty="0" smtClean="0"/>
                        <a:t>r</a:t>
                      </a:r>
                      <a:endParaRPr lang="en-US" dirty="0"/>
                    </a:p>
                  </a:txBody>
                  <a:tcPr/>
                </a:tc>
              </a:tr>
              <a:tr h="313267">
                <a:tc>
                  <a:txBody>
                    <a:bodyPr/>
                    <a:lstStyle/>
                    <a:p>
                      <a:r>
                        <a:rPr lang="en-US" sz="1400" dirty="0" smtClean="0"/>
                        <a:t>1</a:t>
                      </a:r>
                      <a:endParaRPr lang="en-US" sz="1400" dirty="0"/>
                    </a:p>
                  </a:txBody>
                  <a:tcPr/>
                </a:tc>
                <a:tc>
                  <a:txBody>
                    <a:bodyPr/>
                    <a:lstStyle/>
                    <a:p>
                      <a:r>
                        <a:rPr lang="en-US" sz="1400" dirty="0" smtClean="0"/>
                        <a:t>0+0</a:t>
                      </a:r>
                      <a:endParaRPr lang="en-US" sz="1400"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35280">
                <a:tc>
                  <a:txBody>
                    <a:bodyPr/>
                    <a:lstStyle/>
                    <a:p>
                      <a:pPr marL="0" algn="l" rtl="0" eaLnBrk="1" latinLnBrk="0" hangingPunct="1"/>
                      <a:r>
                        <a:rPr kumimoji="0" lang="en-US" sz="1400" kern="1200" dirty="0" smtClean="0">
                          <a:solidFill>
                            <a:schemeClr val="dk1"/>
                          </a:solidFill>
                          <a:latin typeface="+mn-lt"/>
                          <a:ea typeface="+mn-ea"/>
                          <a:cs typeface="+mn-cs"/>
                        </a:rPr>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strike="sngStrike" kern="1200" dirty="0" smtClean="0">
                          <a:solidFill>
                            <a:schemeClr val="dk1"/>
                          </a:solidFill>
                          <a:latin typeface="+mn-lt"/>
                          <a:ea typeface="+mn-ea"/>
                          <a:cs typeface="+mn-cs"/>
                        </a:rPr>
                        <a:t>0+0</a:t>
                      </a:r>
                    </a:p>
                  </a:txBody>
                  <a:tcPr/>
                </a:tc>
                <a:tc>
                  <a:txBody>
                    <a:bodyPr/>
                    <a:lstStyle/>
                    <a:p>
                      <a:pPr marL="0" algn="l" rtl="0" eaLnBrk="1" latinLnBrk="0" hangingPunct="1"/>
                      <a:r>
                        <a:rPr kumimoji="0" lang="en-US" sz="1400" kern="1200" dirty="0" smtClean="0">
                          <a:solidFill>
                            <a:schemeClr val="dk1"/>
                          </a:solidFill>
                          <a:latin typeface="+mn-lt"/>
                          <a:ea typeface="+mn-ea"/>
                          <a:cs typeface="+mn-cs"/>
                        </a:rPr>
                        <a:t>2+4</a:t>
                      </a:r>
                    </a:p>
                  </a:txBody>
                  <a:tcPr/>
                </a:tc>
                <a:tc>
                  <a:txBody>
                    <a:bodyPr/>
                    <a:lstStyle/>
                    <a:p>
                      <a:pPr marL="0" algn="l" rtl="0" eaLnBrk="1" latinLnBrk="0" hangingPunct="1"/>
                      <a:r>
                        <a:rPr kumimoji="0" lang="en-US" sz="1400" kern="1200" dirty="0" smtClean="0">
                          <a:solidFill>
                            <a:schemeClr val="dk1"/>
                          </a:solidFill>
                          <a:latin typeface="+mn-lt"/>
                          <a:ea typeface="+mn-ea"/>
                          <a:cs typeface="+mn-cs"/>
                        </a:rPr>
                        <a:t>3+5</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r h="313267">
                <a:tc>
                  <a:txBody>
                    <a:bodyPr/>
                    <a:lstStyle/>
                    <a:p>
                      <a:pPr marL="0" algn="l" rtl="0" eaLnBrk="1" latinLnBrk="0" hangingPunct="1"/>
                      <a:r>
                        <a:rPr kumimoji="0" lang="en-US" sz="1400" kern="1200" dirty="0" smtClean="0">
                          <a:solidFill>
                            <a:schemeClr val="dk1"/>
                          </a:solidFill>
                          <a:latin typeface="+mn-lt"/>
                          <a:ea typeface="+mn-ea"/>
                          <a:cs typeface="+mn-cs"/>
                        </a:rPr>
                        <a:t>3</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r>
                        <a:rPr kumimoji="0" lang="en-US" sz="1400" strike="sngStrike" kern="1200" dirty="0" smtClean="0">
                          <a:solidFill>
                            <a:schemeClr val="dk1"/>
                          </a:solidFill>
                          <a:latin typeface="+mn-lt"/>
                          <a:ea typeface="+mn-ea"/>
                          <a:cs typeface="+mn-cs"/>
                        </a:rPr>
                        <a:t>2+4</a:t>
                      </a:r>
                    </a:p>
                  </a:txBody>
                  <a:tcPr/>
                </a:tc>
                <a:tc>
                  <a:txBody>
                    <a:bodyPr/>
                    <a:lstStyle/>
                    <a:p>
                      <a:pPr marL="0" algn="l" rtl="0" eaLnBrk="1" latinLnBrk="0" hangingPunct="1"/>
                      <a:r>
                        <a:rPr kumimoji="0" lang="en-US" sz="1400" kern="1200" dirty="0" smtClean="0">
                          <a:solidFill>
                            <a:schemeClr val="dk1"/>
                          </a:solidFill>
                          <a:latin typeface="+mn-lt"/>
                          <a:ea typeface="+mn-ea"/>
                          <a:cs typeface="+mn-cs"/>
                        </a:rPr>
                        <a:t>3+5</a:t>
                      </a:r>
                    </a:p>
                  </a:txBody>
                  <a:tcPr/>
                </a:tc>
                <a:tc>
                  <a:txBody>
                    <a:bodyPr/>
                    <a:lstStyle/>
                    <a:p>
                      <a:pPr marL="0" algn="l" rtl="0" eaLnBrk="1" latinLnBrk="0" hangingPunct="1"/>
                      <a:r>
                        <a:rPr kumimoji="0" lang="en-US" sz="1400" kern="1200" dirty="0" smtClean="0">
                          <a:solidFill>
                            <a:schemeClr val="dk1"/>
                          </a:solidFill>
                          <a:latin typeface="+mn-lt"/>
                          <a:ea typeface="+mn-ea"/>
                          <a:cs typeface="+mn-cs"/>
                        </a:rPr>
                        <a:t>5+0</a:t>
                      </a:r>
                    </a:p>
                  </a:txBody>
                  <a:tcPr/>
                </a:tc>
                <a:tc>
                  <a:txBody>
                    <a:bodyPr/>
                    <a:lstStyle/>
                    <a:p>
                      <a:pPr marL="0" algn="l" rtl="0" eaLnBrk="1" latinLnBrk="0" hangingPunct="1"/>
                      <a:r>
                        <a:rPr kumimoji="0" lang="en-US" sz="1400" kern="1200" dirty="0" smtClean="0">
                          <a:solidFill>
                            <a:schemeClr val="dk1"/>
                          </a:solidFill>
                          <a:latin typeface="+mn-lt"/>
                          <a:ea typeface="+mn-ea"/>
                          <a:cs typeface="+mn-cs"/>
                        </a:rPr>
                        <a:t>6+5</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r h="313267">
                <a:tc>
                  <a:txBody>
                    <a:bodyPr/>
                    <a:lstStyle/>
                    <a:p>
                      <a:pPr marL="0" algn="l" rtl="0" eaLnBrk="1" latinLnBrk="0" hangingPunct="1"/>
                      <a:r>
                        <a:rPr kumimoji="0" lang="en-US" sz="1400" kern="1200" dirty="0" smtClean="0">
                          <a:solidFill>
                            <a:schemeClr val="dk1"/>
                          </a:solidFill>
                          <a:latin typeface="+mn-lt"/>
                          <a:ea typeface="+mn-ea"/>
                          <a:cs typeface="+mn-cs"/>
                        </a:rPr>
                        <a:t>4</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r>
                        <a:rPr kumimoji="0" lang="en-US" sz="1400" kern="1200" dirty="0" smtClean="0">
                          <a:solidFill>
                            <a:schemeClr val="dk1"/>
                          </a:solidFill>
                          <a:latin typeface="+mn-lt"/>
                          <a:ea typeface="+mn-ea"/>
                          <a:cs typeface="+mn-cs"/>
                        </a:rPr>
                        <a:t>3+5</a:t>
                      </a:r>
                    </a:p>
                  </a:txBody>
                  <a:tcPr/>
                </a:tc>
                <a:tc>
                  <a:txBody>
                    <a:bodyPr/>
                    <a:lstStyle/>
                    <a:p>
                      <a:pPr marL="0" algn="l" rtl="0" eaLnBrk="1" latinLnBrk="0" hangingPunct="1"/>
                      <a:r>
                        <a:rPr kumimoji="0" lang="en-US" sz="1400" strike="sngStrike" kern="1200" dirty="0" smtClean="0">
                          <a:solidFill>
                            <a:schemeClr val="dk1"/>
                          </a:solidFill>
                          <a:latin typeface="+mn-lt"/>
                          <a:ea typeface="+mn-ea"/>
                          <a:cs typeface="+mn-cs"/>
                        </a:rPr>
                        <a:t>5+0</a:t>
                      </a:r>
                    </a:p>
                  </a:txBody>
                  <a:tcPr/>
                </a:tc>
                <a:tc>
                  <a:txBody>
                    <a:bodyPr/>
                    <a:lstStyle/>
                    <a:p>
                      <a:pPr marL="0" algn="l" rtl="0" eaLnBrk="1" latinLnBrk="0" hangingPunct="1"/>
                      <a:r>
                        <a:rPr kumimoji="0" lang="en-US" sz="1400" kern="1200" dirty="0" smtClean="0">
                          <a:solidFill>
                            <a:schemeClr val="dk1"/>
                          </a:solidFill>
                          <a:latin typeface="+mn-lt"/>
                          <a:ea typeface="+mn-ea"/>
                          <a:cs typeface="+mn-cs"/>
                        </a:rPr>
                        <a:t>6+5</a:t>
                      </a:r>
                    </a:p>
                  </a:txBody>
                  <a:tcPr/>
                </a:tc>
                <a:tc>
                  <a:txBody>
                    <a:bodyPr/>
                    <a:lstStyle/>
                    <a:p>
                      <a:pPr marL="0" algn="l" rtl="0" eaLnBrk="1" latinLnBrk="0" hangingPunct="1"/>
                      <a:r>
                        <a:rPr kumimoji="0" lang="en-US" sz="1400" kern="1200" dirty="0" smtClean="0">
                          <a:solidFill>
                            <a:schemeClr val="dk1"/>
                          </a:solidFill>
                          <a:latin typeface="+mn-lt"/>
                          <a:ea typeface="+mn-ea"/>
                          <a:cs typeface="+mn-cs"/>
                        </a:rPr>
                        <a:t>7+3</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r h="313267">
                <a:tc>
                  <a:txBody>
                    <a:bodyPr/>
                    <a:lstStyle/>
                    <a:p>
                      <a:pPr marL="0" algn="l" rtl="0" eaLnBrk="1" latinLnBrk="0" hangingPunct="1"/>
                      <a:r>
                        <a:rPr kumimoji="0" lang="en-US" sz="1400" kern="1200" dirty="0" smtClean="0">
                          <a:solidFill>
                            <a:schemeClr val="dk1"/>
                          </a:solidFill>
                          <a:latin typeface="+mn-lt"/>
                          <a:ea typeface="+mn-ea"/>
                          <a:cs typeface="+mn-cs"/>
                        </a:rPr>
                        <a:t>5</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strike="sngStrike" kern="1200" dirty="0" smtClean="0">
                          <a:solidFill>
                            <a:schemeClr val="dk1"/>
                          </a:solidFill>
                          <a:latin typeface="+mn-lt"/>
                          <a:ea typeface="+mn-ea"/>
                          <a:cs typeface="+mn-cs"/>
                        </a:rPr>
                        <a:t>3+5</a:t>
                      </a:r>
                    </a:p>
                  </a:txBody>
                  <a:tcPr/>
                </a:tc>
                <a:tc>
                  <a:txBody>
                    <a:bodyPr/>
                    <a:lstStyle/>
                    <a:p>
                      <a:pPr marL="0" algn="l" rtl="0" eaLnBrk="1" latinLnBrk="0" hangingPunct="1"/>
                      <a:r>
                        <a:rPr kumimoji="0" lang="en-US" sz="1400" kern="1200" dirty="0" smtClean="0">
                          <a:solidFill>
                            <a:schemeClr val="dk1"/>
                          </a:solidFill>
                          <a:latin typeface="+mn-lt"/>
                          <a:ea typeface="+mn-ea"/>
                          <a:cs typeface="+mn-cs"/>
                        </a:rPr>
                        <a:t>4+0</a:t>
                      </a:r>
                    </a:p>
                  </a:txBody>
                  <a:tcPr/>
                </a:tc>
                <a:tc>
                  <a:txBody>
                    <a:bodyPr/>
                    <a:lstStyle/>
                    <a:p>
                      <a:pPr marL="0" algn="l" rtl="0" eaLnBrk="1" latinLnBrk="0" hangingPunct="1"/>
                      <a:r>
                        <a:rPr kumimoji="0" lang="en-US" sz="1400" kern="1200" dirty="0" smtClean="0">
                          <a:solidFill>
                            <a:schemeClr val="dk1"/>
                          </a:solidFill>
                          <a:latin typeface="+mn-lt"/>
                          <a:ea typeface="+mn-ea"/>
                          <a:cs typeface="+mn-cs"/>
                        </a:rPr>
                        <a:t>6+5</a:t>
                      </a:r>
                    </a:p>
                  </a:txBody>
                  <a:tcPr/>
                </a:tc>
                <a:tc>
                  <a:txBody>
                    <a:bodyPr/>
                    <a:lstStyle/>
                    <a:p>
                      <a:pPr marL="0" algn="l" rtl="0" eaLnBrk="1" latinLnBrk="0" hangingPunct="1"/>
                      <a:r>
                        <a:rPr kumimoji="0" lang="en-US" sz="1400" kern="1200" dirty="0" smtClean="0">
                          <a:solidFill>
                            <a:schemeClr val="dk1"/>
                          </a:solidFill>
                          <a:latin typeface="+mn-lt"/>
                          <a:ea typeface="+mn-ea"/>
                          <a:cs typeface="+mn-cs"/>
                        </a:rPr>
                        <a:t>4+3</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r h="313267">
                <a:tc>
                  <a:txBody>
                    <a:bodyPr/>
                    <a:lstStyle/>
                    <a:p>
                      <a:pPr marL="0" algn="l" rtl="0" eaLnBrk="1" latinLnBrk="0" hangingPunct="1"/>
                      <a:r>
                        <a:rPr kumimoji="0" lang="en-US" sz="1400" kern="1200" dirty="0" smtClean="0">
                          <a:solidFill>
                            <a:schemeClr val="dk1"/>
                          </a:solidFill>
                          <a:latin typeface="+mn-lt"/>
                          <a:ea typeface="+mn-ea"/>
                          <a:cs typeface="+mn-cs"/>
                        </a:rPr>
                        <a:t>6</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strike="sngStrike" kern="1200" dirty="0" smtClean="0">
                          <a:solidFill>
                            <a:schemeClr val="dk1"/>
                          </a:solidFill>
                          <a:latin typeface="+mn-lt"/>
                          <a:ea typeface="+mn-ea"/>
                          <a:cs typeface="+mn-cs"/>
                        </a:rPr>
                        <a:t>4+0</a:t>
                      </a:r>
                    </a:p>
                  </a:txBody>
                  <a:tcPr/>
                </a:tc>
                <a:tc>
                  <a:txBody>
                    <a:bodyPr/>
                    <a:lstStyle/>
                    <a:p>
                      <a:pPr marL="0" algn="l" rtl="0" eaLnBrk="1" latinLnBrk="0" hangingPunct="1"/>
                      <a:r>
                        <a:rPr kumimoji="0" lang="en-US" sz="1400" kern="1200" dirty="0" smtClean="0">
                          <a:solidFill>
                            <a:schemeClr val="dk1"/>
                          </a:solidFill>
                          <a:latin typeface="+mn-lt"/>
                          <a:ea typeface="+mn-ea"/>
                          <a:cs typeface="+mn-cs"/>
                        </a:rPr>
                        <a:t>5+5</a:t>
                      </a:r>
                    </a:p>
                  </a:txBody>
                  <a:tcPr/>
                </a:tc>
                <a:tc>
                  <a:txBody>
                    <a:bodyPr/>
                    <a:lstStyle/>
                    <a:p>
                      <a:pPr marL="0" algn="l" rtl="0" eaLnBrk="1" latinLnBrk="0" hangingPunct="1"/>
                      <a:r>
                        <a:rPr kumimoji="0" lang="en-US" sz="1400" kern="1200" dirty="0" smtClean="0">
                          <a:solidFill>
                            <a:schemeClr val="dk1"/>
                          </a:solidFill>
                          <a:latin typeface="+mn-lt"/>
                          <a:ea typeface="+mn-ea"/>
                          <a:cs typeface="+mn-cs"/>
                        </a:rPr>
                        <a:t>4+3</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r h="313267">
                <a:tc>
                  <a:txBody>
                    <a:bodyPr/>
                    <a:lstStyle/>
                    <a:p>
                      <a:pPr marL="0" algn="l" rtl="0" eaLnBrk="1" latinLnBrk="0" hangingPunct="1"/>
                      <a:r>
                        <a:rPr kumimoji="0" lang="en-US" sz="1400" kern="1200" dirty="0" smtClean="0">
                          <a:solidFill>
                            <a:schemeClr val="dk1"/>
                          </a:solidFill>
                          <a:latin typeface="+mn-lt"/>
                          <a:ea typeface="+mn-ea"/>
                          <a:cs typeface="+mn-cs"/>
                        </a:rPr>
                        <a:t>7</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r>
                        <a:rPr kumimoji="0" lang="en-US" sz="1400" kern="1200" dirty="0" smtClean="0">
                          <a:solidFill>
                            <a:schemeClr val="dk1"/>
                          </a:solidFill>
                          <a:latin typeface="+mn-lt"/>
                          <a:ea typeface="+mn-ea"/>
                          <a:cs typeface="+mn-cs"/>
                        </a:rPr>
                        <a:t>5+5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strike="sngStrike" kern="1200" dirty="0" smtClean="0">
                          <a:solidFill>
                            <a:schemeClr val="dk1"/>
                          </a:solidFill>
                          <a:latin typeface="+mn-lt"/>
                          <a:ea typeface="+mn-ea"/>
                          <a:cs typeface="+mn-cs"/>
                        </a:rPr>
                        <a:t>4+3</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r>
                        <a:rPr kumimoji="0" lang="en-US" sz="1200" kern="1200" dirty="0" smtClean="0">
                          <a:solidFill>
                            <a:schemeClr val="dk1"/>
                          </a:solidFill>
                          <a:latin typeface="+mn-lt"/>
                          <a:ea typeface="+mn-ea"/>
                          <a:cs typeface="+mn-cs"/>
                        </a:rPr>
                        <a:t>7+0</a:t>
                      </a:r>
                    </a:p>
                  </a:txBody>
                  <a:tcPr/>
                </a:tc>
              </a:tr>
              <a:tr h="313267">
                <a:tc>
                  <a:txBody>
                    <a:bodyPr/>
                    <a:lstStyle/>
                    <a:p>
                      <a:pPr marL="0" algn="l" rtl="0" eaLnBrk="1" latinLnBrk="0" hangingPunct="1"/>
                      <a:r>
                        <a:rPr kumimoji="0" lang="en-US" sz="1400" kern="1200" dirty="0" smtClean="0">
                          <a:solidFill>
                            <a:schemeClr val="dk1"/>
                          </a:solidFill>
                          <a:latin typeface="+mn-lt"/>
                          <a:ea typeface="+mn-ea"/>
                          <a:cs typeface="+mn-cs"/>
                        </a:rPr>
                        <a:t>8</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strike="sngStrike" kern="1200" dirty="0" smtClean="0">
                          <a:solidFill>
                            <a:schemeClr val="dk1"/>
                          </a:solidFill>
                          <a:latin typeface="+mn-lt"/>
                          <a:ea typeface="+mn-ea"/>
                          <a:cs typeface="+mn-cs"/>
                        </a:rPr>
                        <a:t>7+0</a:t>
                      </a:r>
                    </a:p>
                    <a:p>
                      <a:pPr marL="0" algn="l" rtl="0" eaLnBrk="1" latinLnBrk="0" hangingPunct="1"/>
                      <a:endParaRPr kumimoji="0" lang="en-US" sz="1400" kern="1200" dirty="0" smtClean="0">
                        <a:solidFill>
                          <a:schemeClr val="dk1"/>
                        </a:solidFill>
                        <a:latin typeface="+mn-lt"/>
                        <a:ea typeface="+mn-ea"/>
                        <a:cs typeface="+mn-cs"/>
                      </a:endParaRPr>
                    </a:p>
                  </a:txBody>
                  <a:tcPr/>
                </a:tc>
              </a:tr>
            </a:tbl>
          </a:graphicData>
        </a:graphic>
      </p:graphicFrame>
      <p:cxnSp>
        <p:nvCxnSpPr>
          <p:cNvPr id="39" name="Straight Arrow Connector 38"/>
          <p:cNvCxnSpPr/>
          <p:nvPr/>
        </p:nvCxnSpPr>
        <p:spPr>
          <a:xfrm rot="10800000">
            <a:off x="1752600" y="4875212"/>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0800000">
            <a:off x="2590800" y="4875212"/>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0800000">
            <a:off x="3429001" y="4875211"/>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09600"/>
            <a:ext cx="8686800" cy="5715000"/>
          </a:xfrm>
        </p:spPr>
        <p:txBody>
          <a:bodyPr/>
          <a:lstStyle/>
          <a:p>
            <a:r>
              <a:rPr lang="en-US" dirty="0" smtClean="0"/>
              <a:t>                                  S                         </a:t>
            </a:r>
          </a:p>
          <a:p>
            <a:r>
              <a:rPr lang="en-US" sz="1400" dirty="0" smtClean="0"/>
              <a:t>                                                      m1</a:t>
            </a:r>
            <a:r>
              <a:rPr lang="en-US" sz="1400" baseline="30000" dirty="0" smtClean="0"/>
              <a:t>(8)</a:t>
            </a:r>
            <a:r>
              <a:rPr lang="en-US" sz="1400" dirty="0" smtClean="0"/>
              <a:t>             1                 2                m2</a:t>
            </a:r>
            <a:r>
              <a:rPr lang="en-US" sz="1400" baseline="30000" dirty="0" smtClean="0"/>
              <a:t>(8)</a:t>
            </a:r>
          </a:p>
          <a:p>
            <a:r>
              <a:rPr lang="en-US" sz="1400" dirty="0" smtClean="0"/>
              <a:t>                                                   3                 4         n2</a:t>
            </a:r>
            <a:r>
              <a:rPr lang="en-US" sz="1400" baseline="30000" dirty="0" smtClean="0"/>
              <a:t>(5)</a:t>
            </a:r>
            <a:r>
              <a:rPr lang="en-US" sz="1400" dirty="0" smtClean="0"/>
              <a:t>    2          1            3 </a:t>
            </a:r>
          </a:p>
          <a:p>
            <a:r>
              <a:rPr lang="en-US" sz="1400" dirty="0" smtClean="0"/>
              <a:t>                                  n1</a:t>
            </a:r>
            <a:r>
              <a:rPr lang="en-US" sz="1400" baseline="30000" dirty="0" smtClean="0"/>
              <a:t>(7)</a:t>
            </a:r>
            <a:r>
              <a:rPr lang="en-US" sz="1400" dirty="0" smtClean="0"/>
              <a:t>                                                       n3</a:t>
            </a:r>
            <a:r>
              <a:rPr lang="en-US" sz="1400" baseline="30000" dirty="0" smtClean="0"/>
              <a:t>(7)</a:t>
            </a:r>
            <a:r>
              <a:rPr lang="en-US" sz="1400" dirty="0" smtClean="0"/>
              <a:t>                          n4</a:t>
            </a:r>
            <a:r>
              <a:rPr lang="en-US" sz="1400" baseline="30000" dirty="0" smtClean="0"/>
              <a:t>(6)</a:t>
            </a:r>
          </a:p>
          <a:p>
            <a:r>
              <a:rPr lang="en-US" sz="1400" dirty="0" smtClean="0"/>
              <a:t>                                                                                   3                              1</a:t>
            </a:r>
          </a:p>
          <a:p>
            <a:r>
              <a:rPr lang="en-US" sz="1400" dirty="0" smtClean="0"/>
              <a:t>                                                                                r1                                                  2            </a:t>
            </a:r>
          </a:p>
          <a:p>
            <a:r>
              <a:rPr lang="en-US" sz="1400" dirty="0" smtClean="0"/>
              <a:t>                                                                                                                              r2</a:t>
            </a:r>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r>
              <a:rPr lang="en-US" sz="1400" dirty="0" smtClean="0"/>
              <a:t>Solution Path:       S         m2           n2            r1, Cost = 7</a:t>
            </a:r>
          </a:p>
          <a:p>
            <a:r>
              <a:rPr lang="en-US" sz="1400" b="1" dirty="0" smtClean="0"/>
              <a:t>               Note: Still not the best solution</a:t>
            </a:r>
          </a:p>
          <a:p>
            <a:endParaRPr lang="en-US" sz="1400" dirty="0" smtClean="0"/>
          </a:p>
          <a:p>
            <a:endParaRPr lang="en-US" sz="14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A</a:t>
            </a:r>
            <a:r>
              <a:rPr lang="en-US" baseline="30000" dirty="0" smtClean="0"/>
              <a:t>*</a:t>
            </a:r>
            <a:r>
              <a:rPr lang="en-US" dirty="0" smtClean="0"/>
              <a:t> Example (II)</a:t>
            </a:r>
            <a:endParaRPr lang="en-US" dirty="0"/>
          </a:p>
        </p:txBody>
      </p:sp>
      <p:sp>
        <p:nvSpPr>
          <p:cNvPr id="4" name="Date Placeholder 3"/>
          <p:cNvSpPr>
            <a:spLocks noGrp="1"/>
          </p:cNvSpPr>
          <p:nvPr>
            <p:ph type="dt" sz="half" idx="10"/>
          </p:nvPr>
        </p:nvSpPr>
        <p:spPr/>
        <p:txBody>
          <a:bodyPr/>
          <a:lstStyle/>
          <a:p>
            <a:pPr>
              <a:defRPr/>
            </a:pPr>
            <a:fld id="{BE1E8C0F-D302-4A8A-8D4C-D24475641384}" type="datetime1">
              <a:rPr lang="en-US" smtClean="0"/>
              <a:pPr>
                <a:defRPr/>
              </a:pPr>
              <a:t>3/11/2020</a:t>
            </a:fld>
            <a:endParaRPr lang="en-US"/>
          </a:p>
        </p:txBody>
      </p:sp>
      <p:sp>
        <p:nvSpPr>
          <p:cNvPr id="5" name="Slide Number Placeholder 4"/>
          <p:cNvSpPr>
            <a:spLocks noGrp="1"/>
          </p:cNvSpPr>
          <p:nvPr>
            <p:ph type="sldNum" sz="quarter" idx="12"/>
          </p:nvPr>
        </p:nvSpPr>
        <p:spPr/>
        <p:txBody>
          <a:bodyPr/>
          <a:lstStyle/>
          <a:p>
            <a:pPr>
              <a:defRPr/>
            </a:pPr>
            <a:fld id="{7D3F2E21-2301-473E-A2DB-6CF668E0285E}" type="slidenum">
              <a:rPr lang="en-US" smtClean="0"/>
              <a:pPr>
                <a:defRPr/>
              </a:pPr>
              <a:t>24</a:t>
            </a:fld>
            <a:endParaRPr lang="en-US"/>
          </a:p>
        </p:txBody>
      </p:sp>
      <p:sp>
        <p:nvSpPr>
          <p:cNvPr id="6" name="Oval 5"/>
          <p:cNvSpPr/>
          <p:nvPr/>
        </p:nvSpPr>
        <p:spPr>
          <a:xfrm>
            <a:off x="4038600" y="914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276600" y="1219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876800" y="1219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038600" y="167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038600" y="2362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791200" y="1905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867400" y="2667000"/>
            <a:ext cx="152400" cy="1524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438400" y="1752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6" idx="3"/>
            <a:endCxn id="7" idx="7"/>
          </p:cNvCxnSpPr>
          <p:nvPr/>
        </p:nvCxnSpPr>
        <p:spPr>
          <a:xfrm rot="5400000">
            <a:off x="3635282" y="815882"/>
            <a:ext cx="197036" cy="6542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5"/>
            <a:endCxn id="8" idx="1"/>
          </p:cNvCxnSpPr>
          <p:nvPr/>
        </p:nvCxnSpPr>
        <p:spPr>
          <a:xfrm rot="16200000" flipH="1">
            <a:off x="4435382" y="777782"/>
            <a:ext cx="197036" cy="7304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4"/>
          </p:cNvCxnSpPr>
          <p:nvPr/>
        </p:nvCxnSpPr>
        <p:spPr>
          <a:xfrm rot="16200000" flipH="1">
            <a:off x="3543300" y="1181100"/>
            <a:ext cx="304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3"/>
            <a:endCxn id="9" idx="7"/>
          </p:cNvCxnSpPr>
          <p:nvPr/>
        </p:nvCxnSpPr>
        <p:spPr>
          <a:xfrm rot="5400000">
            <a:off x="4359182" y="1158782"/>
            <a:ext cx="349436" cy="7304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4"/>
            <a:endCxn id="10" idx="0"/>
          </p:cNvCxnSpPr>
          <p:nvPr/>
        </p:nvCxnSpPr>
        <p:spPr>
          <a:xfrm rot="5400000">
            <a:off x="3848100" y="20955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2"/>
          </p:cNvCxnSpPr>
          <p:nvPr/>
        </p:nvCxnSpPr>
        <p:spPr>
          <a:xfrm rot="10800000" flipV="1">
            <a:off x="2514600" y="1295400"/>
            <a:ext cx="762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6"/>
          </p:cNvCxnSpPr>
          <p:nvPr/>
        </p:nvCxnSpPr>
        <p:spPr>
          <a:xfrm>
            <a:off x="5029200" y="1295400"/>
            <a:ext cx="7620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3"/>
            <a:endCxn id="10" idx="6"/>
          </p:cNvCxnSpPr>
          <p:nvPr/>
        </p:nvCxnSpPr>
        <p:spPr>
          <a:xfrm rot="5400000">
            <a:off x="4800600" y="1425482"/>
            <a:ext cx="403318" cy="16225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1" idx="4"/>
            <a:endCxn id="12" idx="1"/>
          </p:cNvCxnSpPr>
          <p:nvPr/>
        </p:nvCxnSpPr>
        <p:spPr>
          <a:xfrm rot="16200000" flipH="1">
            <a:off x="5562600" y="2362200"/>
            <a:ext cx="631918" cy="223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876800" y="1752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stCxn id="8" idx="4"/>
            <a:endCxn id="32" idx="0"/>
          </p:cNvCxnSpPr>
          <p:nvPr/>
        </p:nvCxnSpPr>
        <p:spPr>
          <a:xfrm rot="5400000">
            <a:off x="4762500" y="15621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5" name="Table 34"/>
          <p:cNvGraphicFramePr>
            <a:graphicFrameLocks noGrp="1"/>
          </p:cNvGraphicFramePr>
          <p:nvPr/>
        </p:nvGraphicFramePr>
        <p:xfrm>
          <a:off x="762000" y="3048000"/>
          <a:ext cx="7620002" cy="2267375"/>
        </p:xfrm>
        <a:graphic>
          <a:graphicData uri="http://schemas.openxmlformats.org/drawingml/2006/table">
            <a:tbl>
              <a:tblPr firstRow="1" bandRow="1">
                <a:tableStyleId>{5C22544A-7EE6-4342-B048-85BDC9FD1C3A}</a:tableStyleId>
              </a:tblPr>
              <a:tblGrid>
                <a:gridCol w="890652"/>
                <a:gridCol w="814517"/>
                <a:gridCol w="768852"/>
                <a:gridCol w="791688"/>
                <a:gridCol w="791688"/>
                <a:gridCol w="791688"/>
                <a:gridCol w="791688"/>
                <a:gridCol w="593773"/>
                <a:gridCol w="692728"/>
                <a:gridCol w="692728"/>
              </a:tblGrid>
              <a:tr h="313267">
                <a:tc>
                  <a:txBody>
                    <a:bodyPr/>
                    <a:lstStyle/>
                    <a:p>
                      <a:r>
                        <a:rPr lang="en-US" sz="1400" dirty="0" smtClean="0"/>
                        <a:t>steps</a:t>
                      </a:r>
                      <a:endParaRPr lang="en-US" sz="1400" dirty="0"/>
                    </a:p>
                  </a:txBody>
                  <a:tcPr/>
                </a:tc>
                <a:tc>
                  <a:txBody>
                    <a:bodyPr/>
                    <a:lstStyle/>
                    <a:p>
                      <a:r>
                        <a:rPr lang="en-US" sz="1200" dirty="0" smtClean="0"/>
                        <a:t>S</a:t>
                      </a:r>
                      <a:endParaRPr lang="en-US" sz="1200" dirty="0"/>
                    </a:p>
                  </a:txBody>
                  <a:tcPr/>
                </a:tc>
                <a:tc>
                  <a:txBody>
                    <a:bodyPr/>
                    <a:lstStyle/>
                    <a:p>
                      <a:r>
                        <a:rPr lang="en-US" sz="1200" dirty="0" smtClean="0"/>
                        <a:t>m1</a:t>
                      </a:r>
                      <a:endParaRPr lang="en-US" sz="1200" dirty="0"/>
                    </a:p>
                  </a:txBody>
                  <a:tcPr/>
                </a:tc>
                <a:tc>
                  <a:txBody>
                    <a:bodyPr/>
                    <a:lstStyle/>
                    <a:p>
                      <a:r>
                        <a:rPr lang="en-US" sz="1200" dirty="0" smtClean="0"/>
                        <a:t>m2</a:t>
                      </a:r>
                      <a:endParaRPr lang="en-US" sz="1200" dirty="0"/>
                    </a:p>
                  </a:txBody>
                  <a:tcPr/>
                </a:tc>
                <a:tc>
                  <a:txBody>
                    <a:bodyPr/>
                    <a:lstStyle/>
                    <a:p>
                      <a:r>
                        <a:rPr lang="en-US" sz="1200" dirty="0" smtClean="0"/>
                        <a:t>n1</a:t>
                      </a:r>
                      <a:endParaRPr lang="en-US" sz="1200" dirty="0"/>
                    </a:p>
                  </a:txBody>
                  <a:tcPr/>
                </a:tc>
                <a:tc>
                  <a:txBody>
                    <a:bodyPr/>
                    <a:lstStyle/>
                    <a:p>
                      <a:r>
                        <a:rPr lang="en-US" sz="1200" dirty="0" smtClean="0"/>
                        <a:t>n2</a:t>
                      </a:r>
                      <a:endParaRPr lang="en-US" sz="1200" dirty="0"/>
                    </a:p>
                  </a:txBody>
                  <a:tcPr/>
                </a:tc>
                <a:tc>
                  <a:txBody>
                    <a:bodyPr/>
                    <a:lstStyle/>
                    <a:p>
                      <a:r>
                        <a:rPr lang="en-US" sz="1200" dirty="0" smtClean="0"/>
                        <a:t>n3</a:t>
                      </a:r>
                      <a:endParaRPr lang="en-US" sz="1200" dirty="0"/>
                    </a:p>
                  </a:txBody>
                  <a:tcPr/>
                </a:tc>
                <a:tc>
                  <a:txBody>
                    <a:bodyPr/>
                    <a:lstStyle/>
                    <a:p>
                      <a:r>
                        <a:rPr lang="en-US" sz="1200" dirty="0" smtClean="0"/>
                        <a:t>n4</a:t>
                      </a:r>
                      <a:endParaRPr lang="en-US" sz="1200" dirty="0"/>
                    </a:p>
                  </a:txBody>
                  <a:tcPr/>
                </a:tc>
                <a:tc>
                  <a:txBody>
                    <a:bodyPr/>
                    <a:lstStyle/>
                    <a:p>
                      <a:pPr marL="0" algn="l" rtl="0" eaLnBrk="1" latinLnBrk="0" hangingPunct="1"/>
                      <a:r>
                        <a:rPr kumimoji="0" lang="en-US" sz="1200" b="1" kern="1200" dirty="0" smtClean="0">
                          <a:solidFill>
                            <a:schemeClr val="lt1"/>
                          </a:solidFill>
                          <a:latin typeface="+mn-lt"/>
                          <a:ea typeface="+mn-ea"/>
                          <a:cs typeface="+mn-cs"/>
                        </a:rPr>
                        <a:t>r1</a:t>
                      </a:r>
                    </a:p>
                  </a:txBody>
                  <a:tcPr/>
                </a:tc>
                <a:tc>
                  <a:txBody>
                    <a:bodyPr/>
                    <a:lstStyle/>
                    <a:p>
                      <a:pPr marL="0" algn="l" rtl="0" eaLnBrk="1" latinLnBrk="0" hangingPunct="1"/>
                      <a:r>
                        <a:rPr kumimoji="0" lang="en-US" sz="1200" b="1" kern="1200" dirty="0" smtClean="0">
                          <a:solidFill>
                            <a:schemeClr val="lt1"/>
                          </a:solidFill>
                          <a:latin typeface="+mn-lt"/>
                          <a:ea typeface="+mn-ea"/>
                          <a:cs typeface="+mn-cs"/>
                        </a:rPr>
                        <a:t>r2</a:t>
                      </a:r>
                    </a:p>
                  </a:txBody>
                  <a:tcPr/>
                </a:tc>
              </a:tr>
              <a:tr h="313267">
                <a:tc>
                  <a:txBody>
                    <a:bodyPr/>
                    <a:lstStyle/>
                    <a:p>
                      <a:r>
                        <a:rPr lang="en-US" sz="1400" dirty="0" smtClean="0"/>
                        <a:t>1</a:t>
                      </a:r>
                      <a:endParaRPr lang="en-US" sz="1400" dirty="0"/>
                    </a:p>
                  </a:txBody>
                  <a:tcPr/>
                </a:tc>
                <a:tc>
                  <a:txBody>
                    <a:bodyPr/>
                    <a:lstStyle/>
                    <a:p>
                      <a:r>
                        <a:rPr lang="en-US" sz="1400" dirty="0" smtClean="0"/>
                        <a:t>0+0</a:t>
                      </a:r>
                      <a:endParaRPr lang="en-US" sz="1400"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35280">
                <a:tc>
                  <a:txBody>
                    <a:bodyPr/>
                    <a:lstStyle/>
                    <a:p>
                      <a:pPr marL="0" algn="l" rtl="0" eaLnBrk="1" latinLnBrk="0" hangingPunct="1"/>
                      <a:r>
                        <a:rPr kumimoji="0" lang="en-US" sz="1400" kern="1200" dirty="0" smtClean="0">
                          <a:solidFill>
                            <a:schemeClr val="dk1"/>
                          </a:solidFill>
                          <a:latin typeface="+mn-lt"/>
                          <a:ea typeface="+mn-ea"/>
                          <a:cs typeface="+mn-cs"/>
                        </a:rPr>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strike="sngStrike" kern="1200" dirty="0" smtClean="0">
                          <a:solidFill>
                            <a:schemeClr val="dk1"/>
                          </a:solidFill>
                          <a:latin typeface="+mn-lt"/>
                          <a:ea typeface="+mn-ea"/>
                          <a:cs typeface="+mn-cs"/>
                        </a:rPr>
                        <a:t>0+0</a:t>
                      </a:r>
                    </a:p>
                  </a:txBody>
                  <a:tcPr/>
                </a:tc>
                <a:tc>
                  <a:txBody>
                    <a:bodyPr/>
                    <a:lstStyle/>
                    <a:p>
                      <a:pPr marL="0" algn="l" rtl="0" eaLnBrk="1" latinLnBrk="0" hangingPunct="1"/>
                      <a:r>
                        <a:rPr kumimoji="0" lang="en-US" sz="1400" kern="1200" dirty="0" smtClean="0">
                          <a:solidFill>
                            <a:schemeClr val="dk1"/>
                          </a:solidFill>
                          <a:latin typeface="+mn-lt"/>
                          <a:ea typeface="+mn-ea"/>
                          <a:cs typeface="+mn-cs"/>
                        </a:rPr>
                        <a:t>1+8</a:t>
                      </a:r>
                    </a:p>
                  </a:txBody>
                  <a:tcPr/>
                </a:tc>
                <a:tc>
                  <a:txBody>
                    <a:bodyPr/>
                    <a:lstStyle/>
                    <a:p>
                      <a:pPr marL="0" algn="l" rtl="0" eaLnBrk="1" latinLnBrk="0" hangingPunct="1"/>
                      <a:r>
                        <a:rPr kumimoji="0" lang="en-US" sz="1400" kern="1200" dirty="0" smtClean="0">
                          <a:solidFill>
                            <a:schemeClr val="dk1"/>
                          </a:solidFill>
                          <a:latin typeface="+mn-lt"/>
                          <a:ea typeface="+mn-ea"/>
                          <a:cs typeface="+mn-cs"/>
                        </a:rPr>
                        <a:t>2+8</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r h="313267">
                <a:tc>
                  <a:txBody>
                    <a:bodyPr/>
                    <a:lstStyle/>
                    <a:p>
                      <a:pPr marL="0" algn="l" rtl="0" eaLnBrk="1" latinLnBrk="0" hangingPunct="1"/>
                      <a:r>
                        <a:rPr kumimoji="0" lang="en-US" sz="1400" kern="1200" dirty="0" smtClean="0">
                          <a:solidFill>
                            <a:schemeClr val="dk1"/>
                          </a:solidFill>
                          <a:latin typeface="+mn-lt"/>
                          <a:ea typeface="+mn-ea"/>
                          <a:cs typeface="+mn-cs"/>
                        </a:rPr>
                        <a:t>3</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r>
                        <a:rPr kumimoji="0" lang="en-US" sz="1400" strike="sngStrike" kern="1200" dirty="0" smtClean="0">
                          <a:solidFill>
                            <a:schemeClr val="dk1"/>
                          </a:solidFill>
                          <a:latin typeface="+mn-lt"/>
                          <a:ea typeface="+mn-ea"/>
                          <a:cs typeface="+mn-cs"/>
                        </a:rPr>
                        <a:t>1+8</a:t>
                      </a:r>
                    </a:p>
                  </a:txBody>
                  <a:tcPr/>
                </a:tc>
                <a:tc>
                  <a:txBody>
                    <a:bodyPr/>
                    <a:lstStyle/>
                    <a:p>
                      <a:pPr marL="0" algn="l" rtl="0" eaLnBrk="1" latinLnBrk="0" hangingPunct="1"/>
                      <a:r>
                        <a:rPr kumimoji="0" lang="en-US" sz="1400" kern="1200" dirty="0" smtClean="0">
                          <a:solidFill>
                            <a:srgbClr val="FF0000"/>
                          </a:solidFill>
                          <a:latin typeface="+mn-lt"/>
                          <a:ea typeface="+mn-ea"/>
                          <a:cs typeface="+mn-cs"/>
                        </a:rPr>
                        <a:t>2+8</a:t>
                      </a:r>
                    </a:p>
                  </a:txBody>
                  <a:tcPr/>
                </a:tc>
                <a:tc>
                  <a:txBody>
                    <a:bodyPr/>
                    <a:lstStyle/>
                    <a:p>
                      <a:pPr marL="0" algn="l" rtl="0" eaLnBrk="1" latinLnBrk="0" hangingPunct="1"/>
                      <a:r>
                        <a:rPr kumimoji="0" lang="en-US" sz="1400" kern="1200" dirty="0" smtClean="0">
                          <a:solidFill>
                            <a:schemeClr val="dk1"/>
                          </a:solidFill>
                          <a:latin typeface="+mn-lt"/>
                          <a:ea typeface="+mn-ea"/>
                          <a:cs typeface="+mn-cs"/>
                        </a:rPr>
                        <a:t>4+7</a:t>
                      </a:r>
                    </a:p>
                  </a:txBody>
                  <a:tcPr/>
                </a:tc>
                <a:tc>
                  <a:txBody>
                    <a:bodyPr/>
                    <a:lstStyle/>
                    <a:p>
                      <a:pPr marL="0" algn="l" rtl="0" eaLnBrk="1" latinLnBrk="0" hangingPunct="1"/>
                      <a:r>
                        <a:rPr kumimoji="0" lang="en-US" sz="1400" kern="1200" dirty="0" smtClean="0">
                          <a:solidFill>
                            <a:srgbClr val="FF0000"/>
                          </a:solidFill>
                          <a:latin typeface="+mn-lt"/>
                          <a:ea typeface="+mn-ea"/>
                          <a:cs typeface="+mn-cs"/>
                        </a:rPr>
                        <a:t>5+5</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r h="313267">
                <a:tc>
                  <a:txBody>
                    <a:bodyPr/>
                    <a:lstStyle/>
                    <a:p>
                      <a:pPr marL="0" algn="l" rtl="0" eaLnBrk="1" latinLnBrk="0" hangingPunct="1"/>
                      <a:r>
                        <a:rPr kumimoji="0" lang="en-US" sz="1400" kern="1200" dirty="0" smtClean="0">
                          <a:solidFill>
                            <a:schemeClr val="dk1"/>
                          </a:solidFill>
                          <a:latin typeface="+mn-lt"/>
                          <a:ea typeface="+mn-ea"/>
                          <a:cs typeface="+mn-cs"/>
                        </a:rPr>
                        <a:t>4</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r>
                        <a:rPr kumimoji="0" lang="en-US" sz="1400" strike="sngStrike" kern="1200" dirty="0" smtClean="0">
                          <a:solidFill>
                            <a:schemeClr val="dk1"/>
                          </a:solidFill>
                          <a:latin typeface="+mn-lt"/>
                          <a:ea typeface="+mn-ea"/>
                          <a:cs typeface="+mn-cs"/>
                        </a:rPr>
                        <a:t>2+8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smtClean="0">
                          <a:solidFill>
                            <a:schemeClr val="dk1"/>
                          </a:solidFill>
                          <a:latin typeface="+mn-lt"/>
                          <a:ea typeface="+mn-ea"/>
                          <a:cs typeface="+mn-cs"/>
                        </a:rPr>
                        <a:t>4+7</a:t>
                      </a:r>
                    </a:p>
                  </a:txBody>
                  <a:tcPr/>
                </a:tc>
                <a:tc>
                  <a:txBody>
                    <a:bodyPr/>
                    <a:lstStyle/>
                    <a:p>
                      <a:pPr marL="0" algn="l" rtl="0" eaLnBrk="1" latinLnBrk="0" hangingPunct="1"/>
                      <a:r>
                        <a:rPr kumimoji="0" lang="en-US" sz="1400" kern="1200" dirty="0" smtClean="0">
                          <a:solidFill>
                            <a:schemeClr val="dk1"/>
                          </a:solidFill>
                          <a:latin typeface="+mn-lt"/>
                          <a:ea typeface="+mn-ea"/>
                          <a:cs typeface="+mn-cs"/>
                        </a:rPr>
                        <a:t>4+5</a:t>
                      </a:r>
                    </a:p>
                  </a:txBody>
                  <a:tcPr/>
                </a:tc>
                <a:tc>
                  <a:txBody>
                    <a:bodyPr/>
                    <a:lstStyle/>
                    <a:p>
                      <a:pPr marL="0" algn="l" rtl="0" eaLnBrk="1" latinLnBrk="0" hangingPunct="1"/>
                      <a:r>
                        <a:rPr kumimoji="0" lang="en-US" sz="1400" kern="1200" dirty="0" smtClean="0">
                          <a:solidFill>
                            <a:schemeClr val="dk1"/>
                          </a:solidFill>
                          <a:latin typeface="+mn-lt"/>
                          <a:ea typeface="+mn-ea"/>
                          <a:cs typeface="+mn-cs"/>
                        </a:rPr>
                        <a:t>3+7</a:t>
                      </a:r>
                    </a:p>
                  </a:txBody>
                  <a:tcPr/>
                </a:tc>
                <a:tc>
                  <a:txBody>
                    <a:bodyPr/>
                    <a:lstStyle/>
                    <a:p>
                      <a:pPr marL="0" algn="l" rtl="0" eaLnBrk="1" latinLnBrk="0" hangingPunct="1"/>
                      <a:r>
                        <a:rPr kumimoji="0" lang="en-US" sz="1400" kern="1200" dirty="0" smtClean="0">
                          <a:solidFill>
                            <a:schemeClr val="dk1"/>
                          </a:solidFill>
                          <a:latin typeface="+mn-lt"/>
                          <a:ea typeface="+mn-ea"/>
                          <a:cs typeface="+mn-cs"/>
                        </a:rPr>
                        <a:t>5+6</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r h="313267">
                <a:tc>
                  <a:txBody>
                    <a:bodyPr/>
                    <a:lstStyle/>
                    <a:p>
                      <a:pPr marL="0" algn="l" rtl="0" eaLnBrk="1" latinLnBrk="0" hangingPunct="1"/>
                      <a:r>
                        <a:rPr kumimoji="0" lang="en-US" sz="1400" kern="1200" dirty="0" smtClean="0">
                          <a:solidFill>
                            <a:schemeClr val="dk1"/>
                          </a:solidFill>
                          <a:latin typeface="+mn-lt"/>
                          <a:ea typeface="+mn-ea"/>
                          <a:cs typeface="+mn-cs"/>
                        </a:rPr>
                        <a:t>5</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400" strike="sngStrike"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smtClean="0">
                          <a:solidFill>
                            <a:schemeClr val="dk1"/>
                          </a:solidFill>
                          <a:latin typeface="+mn-lt"/>
                          <a:ea typeface="+mn-ea"/>
                          <a:cs typeface="+mn-cs"/>
                        </a:rPr>
                        <a:t>4+7</a:t>
                      </a:r>
                    </a:p>
                  </a:txBody>
                  <a:tcPr/>
                </a:tc>
                <a:tc>
                  <a:txBody>
                    <a:bodyPr/>
                    <a:lstStyle/>
                    <a:p>
                      <a:pPr marL="0" algn="l" rtl="0" eaLnBrk="1" latinLnBrk="0" hangingPunct="1"/>
                      <a:r>
                        <a:rPr kumimoji="0" lang="en-US" sz="1400" strike="sngStrike" kern="1200" dirty="0" smtClean="0">
                          <a:solidFill>
                            <a:schemeClr val="dk1"/>
                          </a:solidFill>
                          <a:latin typeface="+mn-lt"/>
                          <a:ea typeface="+mn-ea"/>
                          <a:cs typeface="+mn-cs"/>
                        </a:rPr>
                        <a:t>4+5</a:t>
                      </a:r>
                    </a:p>
                  </a:txBody>
                  <a:tcPr/>
                </a:tc>
                <a:tc>
                  <a:txBody>
                    <a:bodyPr/>
                    <a:lstStyle/>
                    <a:p>
                      <a:pPr marL="0" algn="l" rtl="0" eaLnBrk="1" latinLnBrk="0" hangingPunct="1"/>
                      <a:r>
                        <a:rPr kumimoji="0" lang="en-US" sz="1400" kern="1200" dirty="0" smtClean="0">
                          <a:solidFill>
                            <a:schemeClr val="dk1"/>
                          </a:solidFill>
                          <a:latin typeface="+mn-lt"/>
                          <a:ea typeface="+mn-ea"/>
                          <a:cs typeface="+mn-cs"/>
                        </a:rPr>
                        <a:t>3+7</a:t>
                      </a:r>
                    </a:p>
                  </a:txBody>
                  <a:tcPr/>
                </a:tc>
                <a:tc>
                  <a:txBody>
                    <a:bodyPr/>
                    <a:lstStyle/>
                    <a:p>
                      <a:pPr marL="0" algn="l" rtl="0" eaLnBrk="1" latinLnBrk="0" hangingPunct="1"/>
                      <a:r>
                        <a:rPr kumimoji="0" lang="en-US" sz="1400" kern="1200" dirty="0" smtClean="0">
                          <a:solidFill>
                            <a:schemeClr val="dk1"/>
                          </a:solidFill>
                          <a:latin typeface="+mn-lt"/>
                          <a:ea typeface="+mn-ea"/>
                          <a:cs typeface="+mn-cs"/>
                        </a:rPr>
                        <a:t>5+6</a:t>
                      </a:r>
                    </a:p>
                  </a:txBody>
                  <a:tcPr/>
                </a:tc>
                <a:tc>
                  <a:txBody>
                    <a:bodyPr/>
                    <a:lstStyle/>
                    <a:p>
                      <a:pPr marL="0" algn="l" rtl="0" eaLnBrk="1" latinLnBrk="0" hangingPunct="1"/>
                      <a:r>
                        <a:rPr kumimoji="0" lang="en-US" sz="1400" kern="1200" dirty="0" smtClean="0">
                          <a:solidFill>
                            <a:schemeClr val="dk1"/>
                          </a:solidFill>
                          <a:latin typeface="+mn-lt"/>
                          <a:ea typeface="+mn-ea"/>
                          <a:cs typeface="+mn-cs"/>
                        </a:rPr>
                        <a:t>7+0</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r h="313267">
                <a:tc>
                  <a:txBody>
                    <a:bodyPr/>
                    <a:lstStyle/>
                    <a:p>
                      <a:pPr marL="0" algn="l" rtl="0" eaLnBrk="1" latinLnBrk="0" hangingPunct="1"/>
                      <a:r>
                        <a:rPr kumimoji="0" lang="en-US" sz="1400" kern="1200" dirty="0" smtClean="0">
                          <a:solidFill>
                            <a:schemeClr val="dk1"/>
                          </a:solidFill>
                          <a:latin typeface="+mn-lt"/>
                          <a:ea typeface="+mn-ea"/>
                          <a:cs typeface="+mn-cs"/>
                        </a:rPr>
                        <a:t>6</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400" strike="sngStrike"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r>
                        <a:rPr kumimoji="0" lang="en-US" sz="1400" strike="sngStrike" kern="1200" dirty="0" smtClean="0">
                          <a:solidFill>
                            <a:schemeClr val="dk1"/>
                          </a:solidFill>
                          <a:latin typeface="+mn-lt"/>
                          <a:ea typeface="+mn-ea"/>
                          <a:cs typeface="+mn-cs"/>
                        </a:rPr>
                        <a:t>7+0</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bl>
          </a:graphicData>
        </a:graphic>
      </p:graphicFrame>
      <p:cxnSp>
        <p:nvCxnSpPr>
          <p:cNvPr id="37" name="Straight Arrow Connector 36"/>
          <p:cNvCxnSpPr/>
          <p:nvPr/>
        </p:nvCxnSpPr>
        <p:spPr>
          <a:xfrm rot="10800000">
            <a:off x="2057400" y="56388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0800000">
            <a:off x="2590800" y="5638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0800000">
            <a:off x="3276601" y="5638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62000"/>
            <a:ext cx="8915400" cy="5791200"/>
          </a:xfrm>
        </p:spPr>
        <p:txBody>
          <a:bodyPr/>
          <a:lstStyle/>
          <a:p>
            <a:r>
              <a:rPr lang="en-US" dirty="0" smtClean="0"/>
              <a:t>                                   </a:t>
            </a:r>
            <a:r>
              <a:rPr lang="en-US" sz="1800" dirty="0" smtClean="0"/>
              <a:t>S</a:t>
            </a:r>
          </a:p>
          <a:p>
            <a:r>
              <a:rPr lang="en-US" sz="1800" dirty="0" smtClean="0"/>
              <a:t>                                     m1</a:t>
            </a:r>
            <a:r>
              <a:rPr lang="en-US" sz="1800" baseline="30000" dirty="0" smtClean="0"/>
              <a:t>(6)</a:t>
            </a:r>
            <a:r>
              <a:rPr lang="en-US" sz="1800" dirty="0" smtClean="0"/>
              <a:t>    4                     2  </a:t>
            </a:r>
          </a:p>
          <a:p>
            <a:r>
              <a:rPr lang="en-US" sz="1800" dirty="0" smtClean="0"/>
              <a:t>                                                                n2</a:t>
            </a:r>
            <a:r>
              <a:rPr lang="en-US" sz="1800" baseline="30000" dirty="0" smtClean="0"/>
              <a:t>(3)</a:t>
            </a:r>
            <a:r>
              <a:rPr lang="en-US" sz="1800" dirty="0" smtClean="0"/>
              <a:t>               m2</a:t>
            </a:r>
            <a:r>
              <a:rPr lang="en-US" sz="1800" baseline="30000" dirty="0" smtClean="0"/>
              <a:t>(2)</a:t>
            </a:r>
          </a:p>
          <a:p>
            <a:r>
              <a:rPr lang="en-US" sz="1800" dirty="0" smtClean="0"/>
              <a:t>                                   3                       4          2    1                 3</a:t>
            </a:r>
          </a:p>
          <a:p>
            <a:r>
              <a:rPr lang="en-US" sz="1800" dirty="0" smtClean="0"/>
              <a:t>                        n1</a:t>
            </a:r>
            <a:r>
              <a:rPr lang="en-US" sz="1800" baseline="30000" dirty="0" smtClean="0"/>
              <a:t>(7)</a:t>
            </a:r>
            <a:r>
              <a:rPr lang="en-US" sz="1800" dirty="0" smtClean="0"/>
              <a:t>                                                   n3</a:t>
            </a:r>
            <a:r>
              <a:rPr lang="en-US" sz="1800" baseline="30000" dirty="0" smtClean="0"/>
              <a:t>(7)</a:t>
            </a:r>
            <a:r>
              <a:rPr lang="en-US" sz="1800" dirty="0" smtClean="0"/>
              <a:t>                   n4</a:t>
            </a:r>
            <a:r>
              <a:rPr lang="en-US" sz="1800" baseline="30000" dirty="0" smtClean="0"/>
              <a:t>(1)</a:t>
            </a:r>
          </a:p>
          <a:p>
            <a:r>
              <a:rPr lang="en-US" sz="1800" dirty="0" smtClean="0"/>
              <a:t>                                                               3</a:t>
            </a:r>
          </a:p>
          <a:p>
            <a:r>
              <a:rPr lang="en-US" sz="1800" dirty="0" smtClean="0"/>
              <a:t>                                                                r1             1                          2  </a:t>
            </a:r>
          </a:p>
          <a:p>
            <a:r>
              <a:rPr lang="en-US" sz="1800" dirty="0" smtClean="0"/>
              <a:t>                                                                                                      r2</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pPr lvl="2"/>
            <a:endParaRPr lang="en-US" sz="1200" dirty="0" smtClean="0"/>
          </a:p>
          <a:p>
            <a:pPr lvl="8"/>
            <a:r>
              <a:rPr lang="en-US" sz="1400" dirty="0" smtClean="0"/>
              <a:t>Solution Path: S        m2      n4        r1, Cost = 6              </a:t>
            </a:r>
            <a:endParaRPr lang="en-US" sz="1400" dirty="0"/>
          </a:p>
        </p:txBody>
      </p:sp>
      <p:sp>
        <p:nvSpPr>
          <p:cNvPr id="3" name="Title 2"/>
          <p:cNvSpPr>
            <a:spLocks noGrp="1"/>
          </p:cNvSpPr>
          <p:nvPr>
            <p:ph type="title"/>
          </p:nvPr>
        </p:nvSpPr>
        <p:spPr>
          <a:xfrm>
            <a:off x="457200" y="274638"/>
            <a:ext cx="8229600" cy="487362"/>
          </a:xfrm>
        </p:spPr>
        <p:txBody>
          <a:bodyPr>
            <a:normAutofit fontScale="90000"/>
          </a:bodyPr>
          <a:lstStyle/>
          <a:p>
            <a:r>
              <a:rPr lang="en-US" dirty="0" smtClean="0"/>
              <a:t>A</a:t>
            </a:r>
            <a:r>
              <a:rPr lang="en-US" baseline="30000" dirty="0" smtClean="0"/>
              <a:t>*</a:t>
            </a:r>
            <a:r>
              <a:rPr lang="en-US" dirty="0" smtClean="0"/>
              <a:t> Example (III)</a:t>
            </a:r>
            <a:endParaRPr lang="en-US" dirty="0"/>
          </a:p>
        </p:txBody>
      </p:sp>
      <p:sp>
        <p:nvSpPr>
          <p:cNvPr id="4" name="Date Placeholder 3"/>
          <p:cNvSpPr>
            <a:spLocks noGrp="1"/>
          </p:cNvSpPr>
          <p:nvPr>
            <p:ph type="dt" sz="half" idx="10"/>
          </p:nvPr>
        </p:nvSpPr>
        <p:spPr/>
        <p:txBody>
          <a:bodyPr/>
          <a:lstStyle/>
          <a:p>
            <a:pPr>
              <a:defRPr/>
            </a:pPr>
            <a:fld id="{BE1E8C0F-D302-4A8A-8D4C-D24475641384}" type="datetime1">
              <a:rPr lang="en-US" smtClean="0"/>
              <a:pPr>
                <a:defRPr/>
              </a:pPr>
              <a:t>3/11/2020</a:t>
            </a:fld>
            <a:endParaRPr lang="en-US"/>
          </a:p>
        </p:txBody>
      </p:sp>
      <p:sp>
        <p:nvSpPr>
          <p:cNvPr id="5" name="Slide Number Placeholder 4"/>
          <p:cNvSpPr>
            <a:spLocks noGrp="1"/>
          </p:cNvSpPr>
          <p:nvPr>
            <p:ph type="sldNum" sz="quarter" idx="12"/>
          </p:nvPr>
        </p:nvSpPr>
        <p:spPr/>
        <p:txBody>
          <a:bodyPr/>
          <a:lstStyle/>
          <a:p>
            <a:pPr>
              <a:defRPr/>
            </a:pPr>
            <a:fld id="{7D3F2E21-2301-473E-A2DB-6CF668E0285E}" type="slidenum">
              <a:rPr lang="en-US" smtClean="0"/>
              <a:pPr>
                <a:defRPr/>
              </a:pPr>
              <a:t>25</a:t>
            </a:fld>
            <a:endParaRPr lang="en-US"/>
          </a:p>
        </p:txBody>
      </p:sp>
      <p:sp>
        <p:nvSpPr>
          <p:cNvPr id="7" name="Oval 6"/>
          <p:cNvSpPr/>
          <p:nvPr/>
        </p:nvSpPr>
        <p:spPr>
          <a:xfrm>
            <a:off x="3886200" y="9144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124200" y="15240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648200" y="15240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86200" y="20574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209800" y="22860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886200" y="2819400"/>
            <a:ext cx="152400" cy="2286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943600" y="24384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019800" y="32004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7" idx="3"/>
            <a:endCxn id="8" idx="0"/>
          </p:cNvCxnSpPr>
          <p:nvPr/>
        </p:nvCxnSpPr>
        <p:spPr>
          <a:xfrm rot="5400000">
            <a:off x="3347220" y="962702"/>
            <a:ext cx="414478" cy="7081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5"/>
            <a:endCxn id="9" idx="0"/>
          </p:cNvCxnSpPr>
          <p:nvPr/>
        </p:nvCxnSpPr>
        <p:spPr>
          <a:xfrm rot="16200000" flipH="1">
            <a:off x="4163102" y="962702"/>
            <a:ext cx="414478" cy="7081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5"/>
            <a:endCxn id="10" idx="1"/>
          </p:cNvCxnSpPr>
          <p:nvPr/>
        </p:nvCxnSpPr>
        <p:spPr>
          <a:xfrm rot="16200000" flipH="1">
            <a:off x="3395522" y="1577882"/>
            <a:ext cx="371756" cy="6542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3"/>
            <a:endCxn id="10" idx="0"/>
          </p:cNvCxnSpPr>
          <p:nvPr/>
        </p:nvCxnSpPr>
        <p:spPr>
          <a:xfrm rot="5400000">
            <a:off x="4147320" y="1534202"/>
            <a:ext cx="338278" cy="7081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3"/>
            <a:endCxn id="11" idx="0"/>
          </p:cNvCxnSpPr>
          <p:nvPr/>
        </p:nvCxnSpPr>
        <p:spPr>
          <a:xfrm rot="5400000">
            <a:off x="2432820" y="1572302"/>
            <a:ext cx="566878" cy="8605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4"/>
            <a:endCxn id="12" idx="0"/>
          </p:cNvCxnSpPr>
          <p:nvPr/>
        </p:nvCxnSpPr>
        <p:spPr>
          <a:xfrm rot="5400000">
            <a:off x="3695700" y="25527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4"/>
            <a:endCxn id="13" idx="1"/>
          </p:cNvCxnSpPr>
          <p:nvPr/>
        </p:nvCxnSpPr>
        <p:spPr>
          <a:xfrm rot="16200000" flipH="1">
            <a:off x="4985520" y="1491480"/>
            <a:ext cx="719278" cy="12415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3"/>
            <a:endCxn id="12" idx="7"/>
          </p:cNvCxnSpPr>
          <p:nvPr/>
        </p:nvCxnSpPr>
        <p:spPr>
          <a:xfrm rot="5400000">
            <a:off x="4881422" y="1768382"/>
            <a:ext cx="219356" cy="19496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3" idx="4"/>
            <a:endCxn id="14" idx="1"/>
          </p:cNvCxnSpPr>
          <p:nvPr/>
        </p:nvCxnSpPr>
        <p:spPr>
          <a:xfrm rot="16200000" flipH="1">
            <a:off x="5747520" y="2939280"/>
            <a:ext cx="566878" cy="223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4648200" y="22098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stCxn id="9" idx="4"/>
            <a:endCxn id="33" idx="0"/>
          </p:cNvCxnSpPr>
          <p:nvPr/>
        </p:nvCxnSpPr>
        <p:spPr>
          <a:xfrm rot="5400000">
            <a:off x="4495800" y="19812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nvGraphicFramePr>
        <p:xfrm>
          <a:off x="457200" y="3581400"/>
          <a:ext cx="7620002" cy="2267375"/>
        </p:xfrm>
        <a:graphic>
          <a:graphicData uri="http://schemas.openxmlformats.org/drawingml/2006/table">
            <a:tbl>
              <a:tblPr firstRow="1" bandRow="1">
                <a:tableStyleId>{5C22544A-7EE6-4342-B048-85BDC9FD1C3A}</a:tableStyleId>
              </a:tblPr>
              <a:tblGrid>
                <a:gridCol w="890652"/>
                <a:gridCol w="814517"/>
                <a:gridCol w="768852"/>
                <a:gridCol w="791688"/>
                <a:gridCol w="791688"/>
                <a:gridCol w="791688"/>
                <a:gridCol w="791688"/>
                <a:gridCol w="593773"/>
                <a:gridCol w="692728"/>
                <a:gridCol w="692728"/>
              </a:tblGrid>
              <a:tr h="313267">
                <a:tc>
                  <a:txBody>
                    <a:bodyPr/>
                    <a:lstStyle/>
                    <a:p>
                      <a:r>
                        <a:rPr lang="en-US" sz="1400" dirty="0" smtClean="0"/>
                        <a:t>steps</a:t>
                      </a:r>
                      <a:endParaRPr lang="en-US" sz="1400" dirty="0"/>
                    </a:p>
                  </a:txBody>
                  <a:tcPr/>
                </a:tc>
                <a:tc>
                  <a:txBody>
                    <a:bodyPr/>
                    <a:lstStyle/>
                    <a:p>
                      <a:r>
                        <a:rPr lang="en-US" sz="1200" dirty="0" smtClean="0"/>
                        <a:t>S</a:t>
                      </a:r>
                      <a:endParaRPr lang="en-US" sz="1200" dirty="0"/>
                    </a:p>
                  </a:txBody>
                  <a:tcPr/>
                </a:tc>
                <a:tc>
                  <a:txBody>
                    <a:bodyPr/>
                    <a:lstStyle/>
                    <a:p>
                      <a:r>
                        <a:rPr lang="en-US" sz="1200" dirty="0" smtClean="0"/>
                        <a:t>m1</a:t>
                      </a:r>
                      <a:endParaRPr lang="en-US" sz="1200" dirty="0"/>
                    </a:p>
                  </a:txBody>
                  <a:tcPr/>
                </a:tc>
                <a:tc>
                  <a:txBody>
                    <a:bodyPr/>
                    <a:lstStyle/>
                    <a:p>
                      <a:r>
                        <a:rPr lang="en-US" sz="1200" dirty="0" smtClean="0"/>
                        <a:t>m2</a:t>
                      </a:r>
                      <a:endParaRPr lang="en-US" sz="1200" dirty="0"/>
                    </a:p>
                  </a:txBody>
                  <a:tcPr/>
                </a:tc>
                <a:tc>
                  <a:txBody>
                    <a:bodyPr/>
                    <a:lstStyle/>
                    <a:p>
                      <a:r>
                        <a:rPr lang="en-US" sz="1200" dirty="0" smtClean="0"/>
                        <a:t>n1</a:t>
                      </a:r>
                      <a:endParaRPr lang="en-US" sz="1200" dirty="0"/>
                    </a:p>
                  </a:txBody>
                  <a:tcPr/>
                </a:tc>
                <a:tc>
                  <a:txBody>
                    <a:bodyPr/>
                    <a:lstStyle/>
                    <a:p>
                      <a:r>
                        <a:rPr lang="en-US" sz="1200" dirty="0" smtClean="0"/>
                        <a:t>n2</a:t>
                      </a:r>
                      <a:endParaRPr lang="en-US" sz="1200" dirty="0"/>
                    </a:p>
                  </a:txBody>
                  <a:tcPr/>
                </a:tc>
                <a:tc>
                  <a:txBody>
                    <a:bodyPr/>
                    <a:lstStyle/>
                    <a:p>
                      <a:r>
                        <a:rPr lang="en-US" sz="1200" dirty="0" smtClean="0"/>
                        <a:t>n3</a:t>
                      </a:r>
                      <a:endParaRPr lang="en-US" sz="1200" dirty="0"/>
                    </a:p>
                  </a:txBody>
                  <a:tcPr/>
                </a:tc>
                <a:tc>
                  <a:txBody>
                    <a:bodyPr/>
                    <a:lstStyle/>
                    <a:p>
                      <a:r>
                        <a:rPr lang="en-US" sz="1200" dirty="0" smtClean="0"/>
                        <a:t>n4</a:t>
                      </a:r>
                      <a:endParaRPr lang="en-US" sz="1200" dirty="0"/>
                    </a:p>
                  </a:txBody>
                  <a:tcPr/>
                </a:tc>
                <a:tc>
                  <a:txBody>
                    <a:bodyPr/>
                    <a:lstStyle/>
                    <a:p>
                      <a:pPr marL="0" algn="l" rtl="0" eaLnBrk="1" latinLnBrk="0" hangingPunct="1"/>
                      <a:r>
                        <a:rPr kumimoji="0" lang="en-US" sz="1200" b="1" kern="1200" dirty="0" smtClean="0">
                          <a:solidFill>
                            <a:schemeClr val="lt1"/>
                          </a:solidFill>
                          <a:latin typeface="+mn-lt"/>
                          <a:ea typeface="+mn-ea"/>
                          <a:cs typeface="+mn-cs"/>
                        </a:rPr>
                        <a:t>r1</a:t>
                      </a:r>
                    </a:p>
                  </a:txBody>
                  <a:tcPr/>
                </a:tc>
                <a:tc>
                  <a:txBody>
                    <a:bodyPr/>
                    <a:lstStyle/>
                    <a:p>
                      <a:pPr marL="0" algn="l" rtl="0" eaLnBrk="1" latinLnBrk="0" hangingPunct="1"/>
                      <a:r>
                        <a:rPr kumimoji="0" lang="en-US" sz="1200" b="1" kern="1200" dirty="0" smtClean="0">
                          <a:solidFill>
                            <a:schemeClr val="lt1"/>
                          </a:solidFill>
                          <a:latin typeface="+mn-lt"/>
                          <a:ea typeface="+mn-ea"/>
                          <a:cs typeface="+mn-cs"/>
                        </a:rPr>
                        <a:t>r2</a:t>
                      </a:r>
                    </a:p>
                  </a:txBody>
                  <a:tcPr/>
                </a:tc>
              </a:tr>
              <a:tr h="313267">
                <a:tc>
                  <a:txBody>
                    <a:bodyPr/>
                    <a:lstStyle/>
                    <a:p>
                      <a:r>
                        <a:rPr lang="en-US" sz="1400" dirty="0" smtClean="0"/>
                        <a:t>1</a:t>
                      </a:r>
                      <a:endParaRPr lang="en-US" sz="1400" dirty="0"/>
                    </a:p>
                  </a:txBody>
                  <a:tcPr/>
                </a:tc>
                <a:tc>
                  <a:txBody>
                    <a:bodyPr/>
                    <a:lstStyle/>
                    <a:p>
                      <a:r>
                        <a:rPr lang="en-US" sz="1400" dirty="0" smtClean="0"/>
                        <a:t>0+0</a:t>
                      </a:r>
                      <a:endParaRPr lang="en-US" sz="1400"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35280">
                <a:tc>
                  <a:txBody>
                    <a:bodyPr/>
                    <a:lstStyle/>
                    <a:p>
                      <a:pPr marL="0" algn="l" rtl="0" eaLnBrk="1" latinLnBrk="0" hangingPunct="1"/>
                      <a:r>
                        <a:rPr kumimoji="0" lang="en-US" sz="1400" kern="1200" dirty="0" smtClean="0">
                          <a:solidFill>
                            <a:schemeClr val="dk1"/>
                          </a:solidFill>
                          <a:latin typeface="+mn-lt"/>
                          <a:ea typeface="+mn-ea"/>
                          <a:cs typeface="+mn-cs"/>
                        </a:rPr>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strike="sngStrike" kern="1200" dirty="0" smtClean="0">
                          <a:solidFill>
                            <a:schemeClr val="dk1"/>
                          </a:solidFill>
                          <a:latin typeface="+mn-lt"/>
                          <a:ea typeface="+mn-ea"/>
                          <a:cs typeface="+mn-cs"/>
                        </a:rPr>
                        <a:t>0+0</a:t>
                      </a:r>
                    </a:p>
                  </a:txBody>
                  <a:tcPr/>
                </a:tc>
                <a:tc>
                  <a:txBody>
                    <a:bodyPr/>
                    <a:lstStyle/>
                    <a:p>
                      <a:pPr marL="0" algn="l" rtl="0" eaLnBrk="1" latinLnBrk="0" hangingPunct="1"/>
                      <a:r>
                        <a:rPr kumimoji="0" lang="en-US" sz="1400" kern="1200" dirty="0" smtClean="0">
                          <a:solidFill>
                            <a:schemeClr val="dk1"/>
                          </a:solidFill>
                          <a:latin typeface="+mn-lt"/>
                          <a:ea typeface="+mn-ea"/>
                          <a:cs typeface="+mn-cs"/>
                        </a:rPr>
                        <a:t>1+6</a:t>
                      </a:r>
                    </a:p>
                  </a:txBody>
                  <a:tcPr/>
                </a:tc>
                <a:tc>
                  <a:txBody>
                    <a:bodyPr/>
                    <a:lstStyle/>
                    <a:p>
                      <a:pPr marL="0" algn="l" rtl="0" eaLnBrk="1" latinLnBrk="0" hangingPunct="1"/>
                      <a:r>
                        <a:rPr kumimoji="0" lang="en-US" sz="1400" kern="1200" dirty="0" smtClean="0">
                          <a:solidFill>
                            <a:schemeClr val="dk1"/>
                          </a:solidFill>
                          <a:latin typeface="+mn-lt"/>
                          <a:ea typeface="+mn-ea"/>
                          <a:cs typeface="+mn-cs"/>
                        </a:rPr>
                        <a:t>2+2</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r h="313267">
                <a:tc>
                  <a:txBody>
                    <a:bodyPr/>
                    <a:lstStyle/>
                    <a:p>
                      <a:pPr marL="0" algn="l" rtl="0" eaLnBrk="1" latinLnBrk="0" hangingPunct="1"/>
                      <a:r>
                        <a:rPr kumimoji="0" lang="en-US" sz="1400" kern="1200" dirty="0" smtClean="0">
                          <a:solidFill>
                            <a:schemeClr val="dk1"/>
                          </a:solidFill>
                          <a:latin typeface="+mn-lt"/>
                          <a:ea typeface="+mn-ea"/>
                          <a:cs typeface="+mn-cs"/>
                        </a:rPr>
                        <a:t>3</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r>
                        <a:rPr kumimoji="0" lang="en-US" sz="1400" kern="1200" dirty="0" smtClean="0">
                          <a:solidFill>
                            <a:schemeClr val="dk1"/>
                          </a:solidFill>
                          <a:latin typeface="+mn-lt"/>
                          <a:ea typeface="+mn-ea"/>
                          <a:cs typeface="+mn-cs"/>
                        </a:rPr>
                        <a:t>1+6</a:t>
                      </a:r>
                    </a:p>
                  </a:txBody>
                  <a:tcPr/>
                </a:tc>
                <a:tc>
                  <a:txBody>
                    <a:bodyPr/>
                    <a:lstStyle/>
                    <a:p>
                      <a:pPr marL="0" algn="l" rtl="0" eaLnBrk="1" latinLnBrk="0" hangingPunct="1"/>
                      <a:r>
                        <a:rPr kumimoji="0" lang="en-US" sz="1400" strike="sngStrike" kern="1200" dirty="0" smtClean="0">
                          <a:solidFill>
                            <a:schemeClr val="dk1"/>
                          </a:solidFill>
                          <a:latin typeface="+mn-lt"/>
                          <a:ea typeface="+mn-ea"/>
                          <a:cs typeface="+mn-cs"/>
                        </a:rPr>
                        <a:t>2+2</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r>
                        <a:rPr kumimoji="0" lang="en-US" sz="1400" kern="1200" dirty="0" smtClean="0">
                          <a:solidFill>
                            <a:schemeClr val="dk1"/>
                          </a:solidFill>
                          <a:latin typeface="+mn-lt"/>
                          <a:ea typeface="+mn-ea"/>
                          <a:cs typeface="+mn-cs"/>
                        </a:rPr>
                        <a:t>4+3</a:t>
                      </a:r>
                    </a:p>
                  </a:txBody>
                  <a:tcPr/>
                </a:tc>
                <a:tc>
                  <a:txBody>
                    <a:bodyPr/>
                    <a:lstStyle/>
                    <a:p>
                      <a:pPr marL="0" algn="l" rtl="0" eaLnBrk="1" latinLnBrk="0" hangingPunct="1"/>
                      <a:r>
                        <a:rPr kumimoji="0" lang="en-US" sz="1400" kern="1200" dirty="0" smtClean="0">
                          <a:solidFill>
                            <a:schemeClr val="dk1"/>
                          </a:solidFill>
                          <a:latin typeface="+mn-lt"/>
                          <a:ea typeface="+mn-ea"/>
                          <a:cs typeface="+mn-cs"/>
                        </a:rPr>
                        <a:t>3+7</a:t>
                      </a:r>
                    </a:p>
                  </a:txBody>
                  <a:tcPr/>
                </a:tc>
                <a:tc>
                  <a:txBody>
                    <a:bodyPr/>
                    <a:lstStyle/>
                    <a:p>
                      <a:pPr marL="0" algn="l" rtl="0" eaLnBrk="1" latinLnBrk="0" hangingPunct="1"/>
                      <a:r>
                        <a:rPr kumimoji="0" lang="en-US" sz="1400" kern="1200" dirty="0" smtClean="0">
                          <a:solidFill>
                            <a:schemeClr val="dk1"/>
                          </a:solidFill>
                          <a:latin typeface="+mn-lt"/>
                          <a:ea typeface="+mn-ea"/>
                          <a:cs typeface="+mn-cs"/>
                        </a:rPr>
                        <a:t>5+1</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r h="313267">
                <a:tc>
                  <a:txBody>
                    <a:bodyPr/>
                    <a:lstStyle/>
                    <a:p>
                      <a:pPr marL="0" algn="l" rtl="0" eaLnBrk="1" latinLnBrk="0" hangingPunct="1"/>
                      <a:r>
                        <a:rPr kumimoji="0" lang="en-US" sz="1400" kern="1200" dirty="0" smtClean="0">
                          <a:solidFill>
                            <a:schemeClr val="dk1"/>
                          </a:solidFill>
                          <a:latin typeface="+mn-lt"/>
                          <a:ea typeface="+mn-ea"/>
                          <a:cs typeface="+mn-cs"/>
                        </a:rPr>
                        <a:t>4</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smtClean="0">
                          <a:solidFill>
                            <a:schemeClr val="dk1"/>
                          </a:solidFill>
                          <a:latin typeface="+mn-lt"/>
                          <a:ea typeface="+mn-ea"/>
                          <a:cs typeface="+mn-cs"/>
                        </a:rPr>
                        <a:t>1+6</a:t>
                      </a:r>
                    </a:p>
                  </a:txBody>
                  <a:tcPr/>
                </a:tc>
                <a:tc>
                  <a:txBody>
                    <a:bodyPr/>
                    <a:lstStyle/>
                    <a:p>
                      <a:pPr marL="0" algn="l" rtl="0" eaLnBrk="1" latinLnBrk="0" hangingPunct="1"/>
                      <a:endParaRPr kumimoji="0" lang="en-US" sz="1400" strike="sngStrike"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r>
                        <a:rPr kumimoji="0" lang="en-US" sz="1400" kern="1200" dirty="0" smtClean="0">
                          <a:solidFill>
                            <a:schemeClr val="dk1"/>
                          </a:solidFill>
                          <a:latin typeface="+mn-lt"/>
                          <a:ea typeface="+mn-ea"/>
                          <a:cs typeface="+mn-cs"/>
                        </a:rPr>
                        <a:t>4+3</a:t>
                      </a:r>
                    </a:p>
                  </a:txBody>
                  <a:tcPr/>
                </a:tc>
                <a:tc>
                  <a:txBody>
                    <a:bodyPr/>
                    <a:lstStyle/>
                    <a:p>
                      <a:pPr marL="0" algn="l" rtl="0" eaLnBrk="1" latinLnBrk="0" hangingPunct="1"/>
                      <a:r>
                        <a:rPr kumimoji="0" lang="en-US" sz="1400" kern="1200" dirty="0" smtClean="0">
                          <a:solidFill>
                            <a:schemeClr val="dk1"/>
                          </a:solidFill>
                          <a:latin typeface="+mn-lt"/>
                          <a:ea typeface="+mn-ea"/>
                          <a:cs typeface="+mn-cs"/>
                        </a:rPr>
                        <a:t>3+7</a:t>
                      </a:r>
                    </a:p>
                  </a:txBody>
                  <a:tcPr/>
                </a:tc>
                <a:tc>
                  <a:txBody>
                    <a:bodyPr/>
                    <a:lstStyle/>
                    <a:p>
                      <a:pPr marL="0" algn="l" rtl="0" eaLnBrk="1" latinLnBrk="0" hangingPunct="1"/>
                      <a:r>
                        <a:rPr kumimoji="0" lang="en-US" sz="1400" strike="sngStrike" kern="1200" dirty="0" smtClean="0">
                          <a:solidFill>
                            <a:schemeClr val="dk1"/>
                          </a:solidFill>
                          <a:latin typeface="+mn-lt"/>
                          <a:ea typeface="+mn-ea"/>
                          <a:cs typeface="+mn-cs"/>
                        </a:rPr>
                        <a:t>5+1</a:t>
                      </a:r>
                    </a:p>
                  </a:txBody>
                  <a:tcPr/>
                </a:tc>
                <a:tc>
                  <a:txBody>
                    <a:bodyPr/>
                    <a:lstStyle/>
                    <a:p>
                      <a:pPr marL="0" algn="l" rtl="0" eaLnBrk="1" latinLnBrk="0" hangingPunct="1"/>
                      <a:r>
                        <a:rPr kumimoji="0" lang="en-US" sz="1400" kern="1200" dirty="0" smtClean="0">
                          <a:solidFill>
                            <a:schemeClr val="dk1"/>
                          </a:solidFill>
                          <a:latin typeface="+mn-lt"/>
                          <a:ea typeface="+mn-ea"/>
                          <a:cs typeface="+mn-cs"/>
                        </a:rPr>
                        <a:t>6+0</a:t>
                      </a:r>
                    </a:p>
                  </a:txBody>
                  <a:tcPr/>
                </a:tc>
                <a:tc>
                  <a:txBody>
                    <a:bodyPr/>
                    <a:lstStyle/>
                    <a:p>
                      <a:pPr marL="0" algn="l" rtl="0" eaLnBrk="1" latinLnBrk="0" hangingPunct="1"/>
                      <a:r>
                        <a:rPr kumimoji="0" lang="en-US" sz="1400" kern="1200" dirty="0" smtClean="0">
                          <a:solidFill>
                            <a:schemeClr val="dk1"/>
                          </a:solidFill>
                          <a:latin typeface="+mn-lt"/>
                          <a:ea typeface="+mn-ea"/>
                          <a:cs typeface="+mn-cs"/>
                        </a:rPr>
                        <a:t>7+0</a:t>
                      </a:r>
                    </a:p>
                  </a:txBody>
                  <a:tcPr/>
                </a:tc>
              </a:tr>
              <a:tr h="313267">
                <a:tc>
                  <a:txBody>
                    <a:bodyPr/>
                    <a:lstStyle/>
                    <a:p>
                      <a:pPr marL="0" algn="l" rtl="0" eaLnBrk="1" latinLnBrk="0" hangingPunct="1"/>
                      <a:r>
                        <a:rPr kumimoji="0" lang="en-US" sz="1400" kern="1200" dirty="0" smtClean="0">
                          <a:solidFill>
                            <a:schemeClr val="dk1"/>
                          </a:solidFill>
                          <a:latin typeface="+mn-lt"/>
                          <a:ea typeface="+mn-ea"/>
                          <a:cs typeface="+mn-cs"/>
                        </a:rPr>
                        <a:t>5</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smtClean="0">
                          <a:solidFill>
                            <a:schemeClr val="dk1"/>
                          </a:solidFill>
                          <a:latin typeface="+mn-lt"/>
                          <a:ea typeface="+mn-ea"/>
                          <a:cs typeface="+mn-cs"/>
                        </a:rPr>
                        <a:t>1+6</a:t>
                      </a:r>
                    </a:p>
                  </a:txBody>
                  <a:tcPr/>
                </a:tc>
                <a:tc>
                  <a:txBody>
                    <a:bodyPr/>
                    <a:lstStyle/>
                    <a:p>
                      <a:pPr marL="0" algn="l" rtl="0" eaLnBrk="1" latinLnBrk="0" hangingPunct="1"/>
                      <a:endParaRPr kumimoji="0" lang="en-US" sz="1400" strike="sngStrike"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r>
                        <a:rPr kumimoji="0" lang="en-US" sz="1400" kern="1200" dirty="0" smtClean="0">
                          <a:solidFill>
                            <a:schemeClr val="dk1"/>
                          </a:solidFill>
                          <a:latin typeface="+mn-lt"/>
                          <a:ea typeface="+mn-ea"/>
                          <a:cs typeface="+mn-cs"/>
                        </a:rPr>
                        <a:t>4+3</a:t>
                      </a:r>
                    </a:p>
                  </a:txBody>
                  <a:tcPr/>
                </a:tc>
                <a:tc>
                  <a:txBody>
                    <a:bodyPr/>
                    <a:lstStyle/>
                    <a:p>
                      <a:pPr marL="0" algn="l" rtl="0" eaLnBrk="1" latinLnBrk="0" hangingPunct="1"/>
                      <a:r>
                        <a:rPr kumimoji="0" lang="en-US" sz="1400" kern="1200" dirty="0" smtClean="0">
                          <a:solidFill>
                            <a:schemeClr val="dk1"/>
                          </a:solidFill>
                          <a:latin typeface="+mn-lt"/>
                          <a:ea typeface="+mn-ea"/>
                          <a:cs typeface="+mn-cs"/>
                        </a:rPr>
                        <a:t>3+7</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strike="sngStrike" kern="1200" dirty="0" smtClean="0">
                          <a:solidFill>
                            <a:schemeClr val="dk1"/>
                          </a:solidFill>
                          <a:latin typeface="+mn-lt"/>
                          <a:ea typeface="+mn-ea"/>
                          <a:cs typeface="+mn-cs"/>
                        </a:rPr>
                        <a:t>6+0</a:t>
                      </a:r>
                    </a:p>
                  </a:txBody>
                  <a:tcPr/>
                </a:tc>
                <a:tc>
                  <a:txBody>
                    <a:bodyPr/>
                    <a:lstStyle/>
                    <a:p>
                      <a:pPr marL="0" algn="l" rtl="0" eaLnBrk="1" latinLnBrk="0" hangingPunct="1"/>
                      <a:r>
                        <a:rPr kumimoji="0" lang="en-US" sz="1400" kern="1200" dirty="0" smtClean="0">
                          <a:solidFill>
                            <a:schemeClr val="dk1"/>
                          </a:solidFill>
                          <a:latin typeface="+mn-lt"/>
                          <a:ea typeface="+mn-ea"/>
                          <a:cs typeface="+mn-cs"/>
                        </a:rPr>
                        <a:t>7+0</a:t>
                      </a:r>
                    </a:p>
                  </a:txBody>
                  <a:tcPr/>
                </a:tc>
              </a:tr>
              <a:tr h="313267">
                <a:tc>
                  <a:txBody>
                    <a:bodyPr/>
                    <a:lstStyle/>
                    <a:p>
                      <a:pPr marL="0" algn="l" rtl="0" eaLnBrk="1" latinLnBrk="0" hangingPunct="1"/>
                      <a:r>
                        <a:rPr kumimoji="0" lang="en-US" sz="1400" kern="1200" dirty="0" smtClean="0">
                          <a:solidFill>
                            <a:schemeClr val="dk1"/>
                          </a:solidFill>
                          <a:latin typeface="+mn-lt"/>
                          <a:ea typeface="+mn-ea"/>
                          <a:cs typeface="+mn-cs"/>
                        </a:rPr>
                        <a:t>6</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400" strike="sngStrike"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strike="sngStrike"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bl>
          </a:graphicData>
        </a:graphic>
      </p:graphicFrame>
      <p:cxnSp>
        <p:nvCxnSpPr>
          <p:cNvPr id="38" name="Straight Arrow Connector 37"/>
          <p:cNvCxnSpPr/>
          <p:nvPr/>
        </p:nvCxnSpPr>
        <p:spPr>
          <a:xfrm rot="10800000">
            <a:off x="5105400" y="62484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10800000">
            <a:off x="5638800" y="62484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10800000">
            <a:off x="6019800" y="62484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ntent Placeholder 1"/>
          <p:cNvSpPr>
            <a:spLocks noGrp="1"/>
          </p:cNvSpPr>
          <p:nvPr>
            <p:ph idx="1"/>
          </p:nvPr>
        </p:nvSpPr>
        <p:spPr>
          <a:xfrm>
            <a:off x="228600" y="609600"/>
            <a:ext cx="8610600" cy="5867400"/>
          </a:xfrm>
        </p:spPr>
        <p:txBody>
          <a:bodyPr>
            <a:normAutofit fontScale="92500" lnSpcReduction="10000"/>
          </a:bodyPr>
          <a:lstStyle/>
          <a:p>
            <a:endParaRPr lang="en-US" sz="1600" dirty="0" smtClean="0"/>
          </a:p>
          <a:p>
            <a:r>
              <a:rPr lang="en-US" sz="2400" dirty="0" smtClean="0"/>
              <a:t>Non-negative heuristic estimate h(n) is associated with each node n in the graph where h(n) is the estimate of the cost of a minimum cost path from n to a goal node</a:t>
            </a:r>
          </a:p>
          <a:p>
            <a:r>
              <a:rPr lang="en-US" sz="2400" dirty="0" smtClean="0"/>
              <a:t>f(n) = g(n) + h(n), where f(n) gives an estimate of the cost of a minimal cost path from s to a goal node, which is constrained to pass through n, where as </a:t>
            </a:r>
          </a:p>
          <a:p>
            <a:pPr>
              <a:buFont typeface="Wingdings 3" pitchFamily="18" charset="2"/>
              <a:buNone/>
            </a:pPr>
            <a:r>
              <a:rPr lang="en-US" sz="2400" b="1" dirty="0" smtClean="0"/>
              <a:t>	g(n): </a:t>
            </a:r>
            <a:r>
              <a:rPr lang="en-US" sz="2400" dirty="0" smtClean="0"/>
              <a:t>cost of </a:t>
            </a:r>
            <a:r>
              <a:rPr lang="en-US" sz="2400" u="sng" dirty="0" smtClean="0"/>
              <a:t>currently known best path</a:t>
            </a:r>
            <a:r>
              <a:rPr lang="en-US" sz="2400" dirty="0" smtClean="0"/>
              <a:t> from s to n</a:t>
            </a:r>
          </a:p>
          <a:p>
            <a:pPr>
              <a:buFont typeface="Wingdings 3" pitchFamily="18" charset="2"/>
              <a:buNone/>
            </a:pPr>
            <a:r>
              <a:rPr lang="en-US" sz="2400" b="1" dirty="0" smtClean="0"/>
              <a:t>	g</a:t>
            </a:r>
            <a:r>
              <a:rPr lang="en-US" sz="2400" b="1" baseline="30000" dirty="0" smtClean="0"/>
              <a:t>*</a:t>
            </a:r>
            <a:r>
              <a:rPr lang="en-US" sz="2400" b="1" dirty="0" smtClean="0"/>
              <a:t>(n)</a:t>
            </a:r>
            <a:r>
              <a:rPr lang="en-US" sz="2400" dirty="0" smtClean="0"/>
              <a:t>: cost of </a:t>
            </a:r>
            <a:r>
              <a:rPr lang="en-US" sz="2400" u="sng" dirty="0" smtClean="0"/>
              <a:t>best path</a:t>
            </a:r>
            <a:r>
              <a:rPr lang="en-US" sz="2400" dirty="0" smtClean="0"/>
              <a:t> from s to n such that g</a:t>
            </a:r>
            <a:r>
              <a:rPr lang="en-US" sz="2400" baseline="30000" dirty="0" smtClean="0"/>
              <a:t>*</a:t>
            </a:r>
            <a:r>
              <a:rPr lang="en-US" sz="2400" dirty="0" smtClean="0"/>
              <a:t>(n)</a:t>
            </a:r>
            <a:r>
              <a:rPr lang="en-US" sz="2400" dirty="0" smtClean="0">
                <a:sym typeface="Symbol" pitchFamily="18" charset="2"/>
              </a:rPr>
              <a:t></a:t>
            </a:r>
            <a:r>
              <a:rPr lang="en-US" sz="2400" dirty="0" smtClean="0"/>
              <a:t>g(n)</a:t>
            </a:r>
          </a:p>
          <a:p>
            <a:pPr>
              <a:buFont typeface="Wingdings 3" pitchFamily="18" charset="2"/>
              <a:buNone/>
            </a:pPr>
            <a:r>
              <a:rPr lang="en-US" sz="2400" b="1" dirty="0" smtClean="0"/>
              <a:t>	f(s): </a:t>
            </a:r>
            <a:r>
              <a:rPr lang="en-US" sz="2400" dirty="0" smtClean="0"/>
              <a:t>cost of the optimal solution path</a:t>
            </a:r>
          </a:p>
          <a:p>
            <a:pPr>
              <a:buFont typeface="Wingdings 3" pitchFamily="18" charset="2"/>
              <a:buNone/>
            </a:pPr>
            <a:endParaRPr lang="en-US" sz="2400" dirty="0" smtClean="0"/>
          </a:p>
          <a:p>
            <a:pPr>
              <a:buFont typeface="Wingdings 3" pitchFamily="18" charset="2"/>
              <a:buNone/>
            </a:pPr>
            <a:r>
              <a:rPr lang="en-US" sz="2400" dirty="0" smtClean="0"/>
              <a:t>	h</a:t>
            </a:r>
            <a:r>
              <a:rPr lang="en-US" sz="2400" baseline="30000" dirty="0" smtClean="0"/>
              <a:t>*</a:t>
            </a:r>
            <a:r>
              <a:rPr lang="en-US" sz="2400" dirty="0" smtClean="0"/>
              <a:t>(n) is the actual cost of a minimal cost path from n to a goal node. It is infinite if no path exists</a:t>
            </a:r>
          </a:p>
          <a:p>
            <a:pPr>
              <a:buFont typeface="Wingdings 3" pitchFamily="18" charset="2"/>
              <a:buNone/>
            </a:pPr>
            <a:endParaRPr lang="en-US" sz="2400" dirty="0" smtClean="0"/>
          </a:p>
          <a:p>
            <a:pPr>
              <a:buFont typeface="Wingdings 3" pitchFamily="18" charset="2"/>
              <a:buNone/>
            </a:pPr>
            <a:r>
              <a:rPr lang="en-US" sz="2400" dirty="0" smtClean="0"/>
              <a:t>	f</a:t>
            </a:r>
            <a:r>
              <a:rPr lang="en-US" sz="2400" baseline="30000" dirty="0" smtClean="0"/>
              <a:t>*</a:t>
            </a:r>
            <a:r>
              <a:rPr lang="en-US" sz="2400" dirty="0" smtClean="0"/>
              <a:t>(n) = g</a:t>
            </a:r>
            <a:r>
              <a:rPr lang="en-US" sz="2400" baseline="30000" dirty="0" smtClean="0"/>
              <a:t>*</a:t>
            </a:r>
            <a:r>
              <a:rPr lang="en-US" sz="2400" dirty="0" smtClean="0"/>
              <a:t>(n) + h</a:t>
            </a:r>
            <a:r>
              <a:rPr lang="en-US" sz="2400" baseline="30000" dirty="0" smtClean="0"/>
              <a:t>*</a:t>
            </a:r>
            <a:r>
              <a:rPr lang="en-US" sz="2400" dirty="0" smtClean="0"/>
              <a:t>(n) is the actual cost of a minimal cost path from the start node to a goal node which is constrained to pass through n, such that f</a:t>
            </a:r>
            <a:r>
              <a:rPr lang="en-US" sz="2400" baseline="30000" dirty="0" smtClean="0"/>
              <a:t>*</a:t>
            </a:r>
            <a:r>
              <a:rPr lang="en-US" sz="2400" dirty="0" smtClean="0"/>
              <a:t>(n) </a:t>
            </a:r>
            <a:r>
              <a:rPr lang="en-US" sz="2400" dirty="0" smtClean="0">
                <a:sym typeface="Symbol" pitchFamily="18" charset="2"/>
              </a:rPr>
              <a:t></a:t>
            </a:r>
            <a:r>
              <a:rPr lang="en-US" sz="2400" dirty="0" smtClean="0"/>
              <a:t> f(s)</a:t>
            </a:r>
          </a:p>
          <a:p>
            <a:endParaRPr lang="en-US" sz="1600" dirty="0" smtClean="0"/>
          </a:p>
          <a:p>
            <a:endParaRPr lang="en-US" sz="1600" dirty="0" smtClean="0"/>
          </a:p>
        </p:txBody>
      </p:sp>
      <p:sp>
        <p:nvSpPr>
          <p:cNvPr id="3" name="Title 2"/>
          <p:cNvSpPr>
            <a:spLocks noGrp="1"/>
          </p:cNvSpPr>
          <p:nvPr>
            <p:ph type="title"/>
          </p:nvPr>
        </p:nvSpPr>
        <p:spPr>
          <a:xfrm>
            <a:off x="457200" y="274638"/>
            <a:ext cx="8229600" cy="639762"/>
          </a:xfrm>
        </p:spPr>
        <p:txBody>
          <a:bodyPr>
            <a:normAutofit fontScale="90000"/>
          </a:bodyPr>
          <a:lstStyle/>
          <a:p>
            <a:pPr>
              <a:defRPr/>
            </a:pPr>
            <a:r>
              <a:rPr lang="en-US" dirty="0" smtClean="0"/>
              <a:t>Heuristic Estimate</a:t>
            </a:r>
            <a:br>
              <a:rPr lang="en-US" dirty="0" smtClean="0"/>
            </a:br>
            <a:endParaRPr lang="en-US" dirty="0"/>
          </a:p>
        </p:txBody>
      </p:sp>
      <p:sp>
        <p:nvSpPr>
          <p:cNvPr id="62468"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2D95638C-71F4-40EB-A06E-542855273BED}" type="datetime1">
              <a:rPr lang="en-US" smtClean="0"/>
              <a:pPr>
                <a:defRPr/>
              </a:pPr>
              <a:t>3/11/2020</a:t>
            </a:fld>
            <a:endParaRPr lang="en-US" smtClean="0"/>
          </a:p>
        </p:txBody>
      </p:sp>
      <p:sp>
        <p:nvSpPr>
          <p:cNvPr id="62469"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DF6256A1-5C63-492D-9035-A255A4805014}" type="slidenum">
              <a:rPr lang="en-US" smtClean="0"/>
              <a:pPr>
                <a:defRPr/>
              </a:pPr>
              <a:t>26</a:t>
            </a:fld>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ntent Placeholder 1"/>
          <p:cNvSpPr>
            <a:spLocks noGrp="1"/>
          </p:cNvSpPr>
          <p:nvPr>
            <p:ph idx="1"/>
          </p:nvPr>
        </p:nvSpPr>
        <p:spPr>
          <a:xfrm>
            <a:off x="0" y="609600"/>
            <a:ext cx="8991600" cy="5791200"/>
          </a:xfrm>
        </p:spPr>
        <p:txBody>
          <a:bodyPr>
            <a:noAutofit/>
          </a:bodyPr>
          <a:lstStyle/>
          <a:p>
            <a:r>
              <a:rPr lang="en-US" sz="2400" dirty="0" smtClean="0"/>
              <a:t>If </a:t>
            </a:r>
            <a:r>
              <a:rPr lang="en-US" sz="2400" dirty="0" smtClean="0"/>
              <a:t>h = 0 </a:t>
            </a:r>
            <a:r>
              <a:rPr lang="en-US" sz="2400" dirty="0" smtClean="0"/>
              <a:t>for all nodes then A</a:t>
            </a:r>
            <a:r>
              <a:rPr lang="en-US" sz="2400" baseline="30000" dirty="0" smtClean="0"/>
              <a:t>*</a:t>
            </a:r>
            <a:r>
              <a:rPr lang="en-US" sz="2400" dirty="0" smtClean="0"/>
              <a:t> reduces to Uniform Cost method &amp; the optimal solution is guaranteed</a:t>
            </a:r>
          </a:p>
          <a:p>
            <a:endParaRPr lang="en-US" sz="2400" dirty="0" smtClean="0"/>
          </a:p>
          <a:p>
            <a:r>
              <a:rPr lang="en-US" sz="2400" dirty="0" smtClean="0"/>
              <a:t>A heuristic h is admissible if for each node n belonging to the graph 0 </a:t>
            </a:r>
            <a:r>
              <a:rPr lang="en-US" sz="2400" dirty="0" smtClean="0">
                <a:sym typeface="Symbol" pitchFamily="18" charset="2"/>
              </a:rPr>
              <a:t></a:t>
            </a:r>
            <a:r>
              <a:rPr lang="en-US" sz="2400" dirty="0" smtClean="0"/>
              <a:t> h(n) </a:t>
            </a:r>
            <a:r>
              <a:rPr lang="en-US" sz="2400" dirty="0" smtClean="0">
                <a:sym typeface="Symbol" pitchFamily="18" charset="2"/>
              </a:rPr>
              <a:t></a:t>
            </a:r>
            <a:r>
              <a:rPr lang="en-US" sz="2400" dirty="0" smtClean="0"/>
              <a:t> h</a:t>
            </a:r>
            <a:r>
              <a:rPr lang="en-US" sz="2400" baseline="30000" dirty="0" smtClean="0"/>
              <a:t>*</a:t>
            </a:r>
            <a:r>
              <a:rPr lang="en-US" sz="2400" dirty="0" smtClean="0"/>
              <a:t>(n). Otherwise a heuristic is called as inadmissible</a:t>
            </a:r>
          </a:p>
          <a:p>
            <a:endParaRPr lang="en-US" sz="2400" dirty="0" smtClean="0"/>
          </a:p>
          <a:p>
            <a:r>
              <a:rPr lang="en-US" sz="2400" dirty="0" smtClean="0"/>
              <a:t>Algorithm A</a:t>
            </a:r>
            <a:r>
              <a:rPr lang="en-US" sz="2400" baseline="30000" dirty="0" smtClean="0"/>
              <a:t>*</a:t>
            </a:r>
            <a:r>
              <a:rPr lang="en-US" sz="2400" dirty="0" smtClean="0"/>
              <a:t> finds </a:t>
            </a:r>
            <a:r>
              <a:rPr lang="en-US" sz="2400" dirty="0" smtClean="0"/>
              <a:t> an optimal </a:t>
            </a:r>
            <a:r>
              <a:rPr lang="en-US" sz="2400" dirty="0" smtClean="0"/>
              <a:t>solution path if </a:t>
            </a:r>
            <a:r>
              <a:rPr lang="en-US" sz="2400" dirty="0" smtClean="0"/>
              <a:t>the heuristic </a:t>
            </a:r>
            <a:r>
              <a:rPr lang="en-US" sz="2400" dirty="0" smtClean="0"/>
              <a:t>estimates are admissible, i.e., h(n) never overestimates the cost to reach the goal</a:t>
            </a:r>
          </a:p>
          <a:p>
            <a:endParaRPr lang="en-US" sz="2400" dirty="0" smtClean="0"/>
          </a:p>
          <a:p>
            <a:r>
              <a:rPr lang="en-US" sz="2400" dirty="0" smtClean="0"/>
              <a:t>A</a:t>
            </a:r>
            <a:r>
              <a:rPr lang="en-US" sz="2400" baseline="30000" dirty="0" smtClean="0"/>
              <a:t>*</a:t>
            </a:r>
            <a:r>
              <a:rPr lang="en-US" sz="2400" dirty="0" smtClean="0"/>
              <a:t> never stores entire explicit graph. That’s why size of memory requirement is </a:t>
            </a:r>
            <a:r>
              <a:rPr lang="en-US" sz="2400" dirty="0" smtClean="0"/>
              <a:t>appreciably less </a:t>
            </a:r>
            <a:r>
              <a:rPr lang="en-US" sz="2400" dirty="0" smtClean="0"/>
              <a:t>in contrast to DFS</a:t>
            </a:r>
          </a:p>
          <a:p>
            <a:endParaRPr lang="en-US" sz="2400" dirty="0" smtClean="0"/>
          </a:p>
          <a:p>
            <a:r>
              <a:rPr lang="en-US" sz="2400" dirty="0" smtClean="0"/>
              <a:t>A node may be expanded more than once by A</a:t>
            </a:r>
            <a:r>
              <a:rPr lang="en-US" sz="2400" baseline="30000" dirty="0" smtClean="0"/>
              <a:t>*</a:t>
            </a:r>
            <a:r>
              <a:rPr lang="en-US" sz="2400" dirty="0" smtClean="0"/>
              <a:t>, i.e., there is a chance of expanding more nodes in A</a:t>
            </a:r>
            <a:r>
              <a:rPr lang="en-US" sz="2400" baseline="30000" dirty="0" smtClean="0"/>
              <a:t>*</a:t>
            </a:r>
            <a:r>
              <a:rPr lang="en-US" sz="2400" dirty="0" smtClean="0"/>
              <a:t> than Uniform Cost method</a:t>
            </a:r>
          </a:p>
        </p:txBody>
      </p:sp>
      <p:sp>
        <p:nvSpPr>
          <p:cNvPr id="3" name="Title 2"/>
          <p:cNvSpPr>
            <a:spLocks noGrp="1"/>
          </p:cNvSpPr>
          <p:nvPr>
            <p:ph type="title"/>
          </p:nvPr>
        </p:nvSpPr>
        <p:spPr>
          <a:xfrm>
            <a:off x="457200" y="381000"/>
            <a:ext cx="8229600" cy="381000"/>
          </a:xfrm>
        </p:spPr>
        <p:txBody>
          <a:bodyPr>
            <a:normAutofit fontScale="90000"/>
          </a:bodyPr>
          <a:lstStyle/>
          <a:p>
            <a:pPr>
              <a:defRPr/>
            </a:pPr>
            <a:r>
              <a:rPr lang="en-US" dirty="0" smtClean="0"/>
              <a:t>Remarks</a:t>
            </a:r>
            <a:br>
              <a:rPr lang="en-US" dirty="0" smtClean="0"/>
            </a:br>
            <a:endParaRPr lang="en-US" dirty="0"/>
          </a:p>
        </p:txBody>
      </p:sp>
      <p:sp>
        <p:nvSpPr>
          <p:cNvPr id="63492"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C98BDA8D-3D8B-4EE9-A0E0-BF819CB0130C}" type="datetime1">
              <a:rPr lang="en-US" smtClean="0"/>
              <a:pPr>
                <a:defRPr/>
              </a:pPr>
              <a:t>3/11/2020</a:t>
            </a:fld>
            <a:endParaRPr lang="en-US" smtClean="0"/>
          </a:p>
        </p:txBody>
      </p:sp>
      <p:sp>
        <p:nvSpPr>
          <p:cNvPr id="63493"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74467D58-51F8-417C-876B-28C04E5D0E70}" type="slidenum">
              <a:rPr lang="en-US" smtClean="0"/>
              <a:pPr>
                <a:defRPr/>
              </a:pPr>
              <a:t>27</a:t>
            </a:fld>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ntent Placeholder 1"/>
          <p:cNvSpPr>
            <a:spLocks noGrp="1"/>
          </p:cNvSpPr>
          <p:nvPr>
            <p:ph idx="1"/>
          </p:nvPr>
        </p:nvSpPr>
        <p:spPr>
          <a:xfrm>
            <a:off x="152400" y="609600"/>
            <a:ext cx="8839200" cy="5943600"/>
          </a:xfrm>
        </p:spPr>
        <p:txBody>
          <a:bodyPr>
            <a:normAutofit lnSpcReduction="10000"/>
          </a:bodyPr>
          <a:lstStyle/>
          <a:p>
            <a:pPr algn="just"/>
            <a:r>
              <a:rPr lang="en-US" sz="1800" dirty="0" smtClean="0"/>
              <a:t>Let’s consider the heuristics for the 8-puzzle problem, one of the earliest heuristic search problems</a:t>
            </a:r>
          </a:p>
          <a:p>
            <a:pPr algn="just"/>
            <a:endParaRPr lang="en-US" sz="1600" dirty="0" smtClean="0"/>
          </a:p>
          <a:p>
            <a:pPr algn="just"/>
            <a:endParaRPr lang="en-US" sz="1600" dirty="0" smtClean="0"/>
          </a:p>
          <a:p>
            <a:pPr algn="just"/>
            <a:endParaRPr lang="en-US" sz="1600" dirty="0" smtClean="0"/>
          </a:p>
          <a:p>
            <a:pPr algn="just"/>
            <a:endParaRPr lang="en-US" sz="1600" dirty="0" smtClean="0"/>
          </a:p>
          <a:p>
            <a:pPr algn="just"/>
            <a:endParaRPr lang="en-US" sz="1600" dirty="0" smtClean="0"/>
          </a:p>
          <a:p>
            <a:pPr algn="just"/>
            <a:endParaRPr lang="en-US" sz="1600" dirty="0" smtClean="0"/>
          </a:p>
          <a:p>
            <a:pPr algn="just"/>
            <a:r>
              <a:rPr lang="en-US" sz="1800" dirty="0" smtClean="0"/>
              <a:t>The </a:t>
            </a:r>
            <a:r>
              <a:rPr lang="en-US" sz="1800" dirty="0" smtClean="0"/>
              <a:t>two commonly used heuristic functions are:</a:t>
            </a:r>
          </a:p>
          <a:p>
            <a:pPr lvl="1" algn="just"/>
            <a:r>
              <a:rPr lang="en-US" sz="1800" dirty="0" smtClean="0"/>
              <a:t>h1 = the number of misplaced tiles. For the above figure, the start state would have h1=6. h1 is admissible heuristic, because it is clear that any tile that is out of place must be moved at least once.</a:t>
            </a:r>
          </a:p>
          <a:p>
            <a:pPr lvl="1" algn="just"/>
            <a:r>
              <a:rPr lang="en-US" sz="1800" dirty="0" smtClean="0"/>
              <a:t>h2 = the sum of the distances of the tiles from their goal positions. Because tiles can’t move along diagonals, the distance is the sum of the horizontal &amp; vertical distances. This is sometimes called the city block distance or Manhattan distance. For the above figure, the start state gives a Manhattan distance of h2 = 4+0+3+3+1+0+2+1 = 14. h2 is also admissible, because all any move can do is to move one tile one step closer to the goal</a:t>
            </a:r>
          </a:p>
          <a:p>
            <a:pPr algn="just"/>
            <a:r>
              <a:rPr lang="en-US" sz="1800" dirty="0" smtClean="0"/>
              <a:t>It is easy to see from the definitions of the two heuristics that, for any node n, h2(n) </a:t>
            </a:r>
            <a:r>
              <a:rPr lang="en-US" sz="1800" dirty="0" smtClean="0">
                <a:sym typeface="Symbol" pitchFamily="18" charset="2"/>
              </a:rPr>
              <a:t></a:t>
            </a:r>
            <a:r>
              <a:rPr lang="en-US" sz="1800" dirty="0" smtClean="0"/>
              <a:t> h1(n), i.e., h2 dominates h1</a:t>
            </a:r>
          </a:p>
          <a:p>
            <a:pPr algn="just"/>
            <a:r>
              <a:rPr lang="en-US" sz="1800" dirty="0" smtClean="0"/>
              <a:t>It is always better to use a heuristic function with higher values, provided it does not overestimate &amp; that the computation time for the heuristic is not too large</a:t>
            </a:r>
          </a:p>
        </p:txBody>
      </p:sp>
      <p:sp>
        <p:nvSpPr>
          <p:cNvPr id="3" name="Title 2"/>
          <p:cNvSpPr>
            <a:spLocks noGrp="1"/>
          </p:cNvSpPr>
          <p:nvPr>
            <p:ph type="title"/>
          </p:nvPr>
        </p:nvSpPr>
        <p:spPr>
          <a:xfrm>
            <a:off x="457200" y="152400"/>
            <a:ext cx="8229600" cy="457200"/>
          </a:xfrm>
        </p:spPr>
        <p:txBody>
          <a:bodyPr>
            <a:normAutofit fontScale="90000"/>
          </a:bodyPr>
          <a:lstStyle/>
          <a:p>
            <a:pPr>
              <a:defRPr/>
            </a:pPr>
            <a:r>
              <a:rPr lang="en-US" dirty="0" smtClean="0"/>
              <a:t/>
            </a:r>
            <a:br>
              <a:rPr lang="en-US" dirty="0" smtClean="0"/>
            </a:br>
            <a:r>
              <a:rPr lang="en-US" dirty="0" smtClean="0"/>
              <a:t>Heuristic </a:t>
            </a:r>
            <a:r>
              <a:rPr lang="en-US" dirty="0" smtClean="0"/>
              <a:t>Functions</a:t>
            </a:r>
            <a:br>
              <a:rPr lang="en-US" dirty="0" smtClean="0"/>
            </a:br>
            <a:endParaRPr lang="en-US" dirty="0"/>
          </a:p>
        </p:txBody>
      </p:sp>
      <p:sp>
        <p:nvSpPr>
          <p:cNvPr id="64516"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BD4C73DF-DDCA-4380-9830-03B69A822849}" type="datetime1">
              <a:rPr lang="en-US" smtClean="0"/>
              <a:pPr>
                <a:defRPr/>
              </a:pPr>
              <a:t>3/11/2020</a:t>
            </a:fld>
            <a:endParaRPr lang="en-US" smtClean="0"/>
          </a:p>
        </p:txBody>
      </p:sp>
      <p:sp>
        <p:nvSpPr>
          <p:cNvPr id="64517"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9BB02297-52F1-4207-8A9E-26DE3E540B40}" type="slidenum">
              <a:rPr lang="en-US" smtClean="0"/>
              <a:pPr>
                <a:defRPr/>
              </a:pPr>
              <a:t>28</a:t>
            </a:fld>
            <a:endParaRPr lang="en-US" smtClean="0"/>
          </a:p>
        </p:txBody>
      </p:sp>
      <p:pic>
        <p:nvPicPr>
          <p:cNvPr id="79878" name="Picture 2"/>
          <p:cNvPicPr>
            <a:picLocks noChangeAspect="1" noChangeArrowheads="1"/>
          </p:cNvPicPr>
          <p:nvPr/>
        </p:nvPicPr>
        <p:blipFill>
          <a:blip r:embed="rId2" cstate="print"/>
          <a:srcRect/>
          <a:stretch>
            <a:fillRect/>
          </a:stretch>
        </p:blipFill>
        <p:spPr bwMode="auto">
          <a:xfrm>
            <a:off x="2286000" y="990600"/>
            <a:ext cx="3705225"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ntent Placeholder 1"/>
          <p:cNvSpPr>
            <a:spLocks noGrp="1"/>
          </p:cNvSpPr>
          <p:nvPr>
            <p:ph idx="1"/>
          </p:nvPr>
        </p:nvSpPr>
        <p:spPr>
          <a:xfrm>
            <a:off x="0" y="990600"/>
            <a:ext cx="9144000" cy="5334000"/>
          </a:xfrm>
        </p:spPr>
        <p:txBody>
          <a:bodyPr>
            <a:noAutofit/>
          </a:bodyPr>
          <a:lstStyle/>
          <a:p>
            <a:r>
              <a:rPr lang="en-US" sz="2300" b="1" dirty="0" smtClean="0"/>
              <a:t>Consistent heuristic: </a:t>
            </a:r>
            <a:r>
              <a:rPr lang="en-US" sz="2300" dirty="0" smtClean="0"/>
              <a:t>for any node n and one of its children n’, </a:t>
            </a:r>
            <a:r>
              <a:rPr lang="en-US" sz="2300" dirty="0" smtClean="0"/>
              <a:t>  </a:t>
            </a:r>
          </a:p>
          <a:p>
            <a:pPr>
              <a:buNone/>
            </a:pPr>
            <a:r>
              <a:rPr lang="en-US" sz="2300" dirty="0" smtClean="0"/>
              <a:t>      h(n) ≤ </a:t>
            </a:r>
            <a:r>
              <a:rPr lang="en-US" sz="2300" dirty="0" smtClean="0"/>
              <a:t>c(n, n’) + h(n’) &amp; for any goal node G, h(G) = 0</a:t>
            </a:r>
          </a:p>
          <a:p>
            <a:endParaRPr lang="en-US" sz="2300" dirty="0" smtClean="0"/>
          </a:p>
          <a:p>
            <a:r>
              <a:rPr lang="en-US" sz="2300" dirty="0" smtClean="0"/>
              <a:t>a) If h is consistent, then </a:t>
            </a:r>
            <a:r>
              <a:rPr lang="en-US" sz="2300" dirty="0" smtClean="0"/>
              <a:t>prove t</a:t>
            </a:r>
            <a:r>
              <a:rPr lang="en-US" sz="2300" dirty="0" smtClean="0"/>
              <a:t>hat</a:t>
            </a:r>
            <a:r>
              <a:rPr lang="en-US" sz="2300" dirty="0" smtClean="0"/>
              <a:t> </a:t>
            </a:r>
            <a:r>
              <a:rPr lang="en-US" sz="2300" dirty="0" smtClean="0"/>
              <a:t>h(n</a:t>
            </a:r>
            <a:r>
              <a:rPr lang="en-US" sz="2300" dirty="0" smtClean="0"/>
              <a:t>) ≤ </a:t>
            </a:r>
            <a:r>
              <a:rPr lang="en-US" sz="2300" dirty="0" smtClean="0"/>
              <a:t>c(n, n’) + h(n’) is applicable for any descendant n’ </a:t>
            </a:r>
            <a:r>
              <a:rPr lang="en-US" sz="2300" dirty="0" smtClean="0"/>
              <a:t>of </a:t>
            </a:r>
            <a:r>
              <a:rPr lang="en-US" sz="2300" dirty="0" smtClean="0"/>
              <a:t>n.</a:t>
            </a:r>
          </a:p>
          <a:p>
            <a:pPr>
              <a:buFont typeface="Wingdings 3" pitchFamily="18" charset="2"/>
              <a:buNone/>
            </a:pPr>
            <a:r>
              <a:rPr lang="en-US" sz="2300" dirty="0" smtClean="0"/>
              <a:t>    </a:t>
            </a:r>
            <a:r>
              <a:rPr lang="en-US" sz="2300" dirty="0" smtClean="0"/>
              <a:t>    Proof</a:t>
            </a:r>
            <a:r>
              <a:rPr lang="en-US" sz="2300" dirty="0" smtClean="0"/>
              <a:t>: </a:t>
            </a:r>
            <a:r>
              <a:rPr lang="en-US" sz="2300" dirty="0" smtClean="0"/>
              <a:t>Let n</a:t>
            </a:r>
            <a:r>
              <a:rPr lang="en-US" sz="2300" dirty="0" smtClean="0"/>
              <a:t>’’ </a:t>
            </a:r>
            <a:r>
              <a:rPr lang="en-US" sz="2300" dirty="0" smtClean="0"/>
              <a:t>be </a:t>
            </a:r>
            <a:r>
              <a:rPr lang="en-US" sz="2300" dirty="0" smtClean="0"/>
              <a:t>a grandchild of n by way </a:t>
            </a:r>
            <a:r>
              <a:rPr lang="en-US" sz="2300" dirty="0" smtClean="0"/>
              <a:t>of a child </a:t>
            </a:r>
            <a:r>
              <a:rPr lang="en-US" sz="2300" dirty="0" smtClean="0"/>
              <a:t>n’.</a:t>
            </a:r>
          </a:p>
          <a:p>
            <a:pPr>
              <a:buFont typeface="Wingdings 3" pitchFamily="18" charset="2"/>
              <a:buNone/>
            </a:pPr>
            <a:r>
              <a:rPr lang="en-US" sz="2300" dirty="0" smtClean="0"/>
              <a:t>		  </a:t>
            </a:r>
            <a:r>
              <a:rPr lang="en-US" sz="2300" dirty="0" smtClean="0"/>
              <a:t> </a:t>
            </a:r>
            <a:r>
              <a:rPr lang="en-US" sz="2300" dirty="0" smtClean="0"/>
              <a:t>   Then we have </a:t>
            </a:r>
            <a:r>
              <a:rPr lang="en-US" sz="2300" dirty="0" smtClean="0"/>
              <a:t> </a:t>
            </a:r>
            <a:r>
              <a:rPr lang="en-US" sz="2300" dirty="0" smtClean="0"/>
              <a:t>h(n</a:t>
            </a:r>
            <a:r>
              <a:rPr lang="en-US" sz="2300" dirty="0" smtClean="0"/>
              <a:t>) ≤ </a:t>
            </a:r>
            <a:r>
              <a:rPr lang="en-US" sz="2300" dirty="0" smtClean="0"/>
              <a:t>c(n, n’) + h(n’)   </a:t>
            </a:r>
            <a:r>
              <a:rPr lang="en-US" sz="2300" dirty="0" smtClean="0"/>
              <a:t>(by def. of consistency)</a:t>
            </a:r>
            <a:endParaRPr lang="en-US" sz="2300" dirty="0" smtClean="0"/>
          </a:p>
          <a:p>
            <a:pPr>
              <a:buFont typeface="Wingdings 3" pitchFamily="18" charset="2"/>
              <a:buNone/>
            </a:pPr>
            <a:r>
              <a:rPr lang="en-US" sz="2300" dirty="0" smtClean="0"/>
              <a:t>               </a:t>
            </a:r>
            <a:r>
              <a:rPr lang="en-US" sz="2300" dirty="0" smtClean="0"/>
              <a:t> </a:t>
            </a:r>
            <a:r>
              <a:rPr lang="en-US" sz="2300" dirty="0" smtClean="0"/>
              <a:t>                     also </a:t>
            </a:r>
            <a:r>
              <a:rPr lang="en-US" sz="2300" dirty="0" smtClean="0"/>
              <a:t> </a:t>
            </a:r>
            <a:r>
              <a:rPr lang="en-US" sz="2300" dirty="0" smtClean="0"/>
              <a:t>h(n</a:t>
            </a:r>
            <a:r>
              <a:rPr lang="en-US" sz="2300" dirty="0" smtClean="0"/>
              <a:t>’) ≤ </a:t>
            </a:r>
            <a:r>
              <a:rPr lang="en-US" sz="2300" dirty="0" smtClean="0"/>
              <a:t>c(n’, n’’) + h(n’’)    </a:t>
            </a:r>
            <a:r>
              <a:rPr lang="en-US" sz="2300" dirty="0" smtClean="0"/>
              <a:t>(same reason)</a:t>
            </a:r>
            <a:endParaRPr lang="en-US" sz="2300" dirty="0" smtClean="0"/>
          </a:p>
          <a:p>
            <a:pPr>
              <a:buFont typeface="Wingdings 3" pitchFamily="18" charset="2"/>
              <a:buNone/>
            </a:pPr>
            <a:r>
              <a:rPr lang="en-US" sz="2300" dirty="0" smtClean="0"/>
              <a:t>		    so from (1), h(n</a:t>
            </a:r>
            <a:r>
              <a:rPr lang="en-US" sz="2300" dirty="0" smtClean="0"/>
              <a:t>) ≤ </a:t>
            </a:r>
            <a:r>
              <a:rPr lang="en-US" sz="2300" dirty="0" smtClean="0">
                <a:solidFill>
                  <a:srgbClr val="0070C0"/>
                </a:solidFill>
              </a:rPr>
              <a:t>c(n, n’) + c(n’, n’’) </a:t>
            </a:r>
            <a:r>
              <a:rPr lang="en-US" sz="2300" dirty="0" smtClean="0"/>
              <a:t>+ h(n’’) </a:t>
            </a:r>
            <a:r>
              <a:rPr lang="en-US" sz="2300" dirty="0" smtClean="0"/>
              <a:t> ≤ </a:t>
            </a:r>
            <a:r>
              <a:rPr lang="en-US" sz="2300" dirty="0" smtClean="0">
                <a:solidFill>
                  <a:srgbClr val="0070C0"/>
                </a:solidFill>
              </a:rPr>
              <a:t>c(n, n’’) </a:t>
            </a:r>
            <a:r>
              <a:rPr lang="en-US" sz="2300" dirty="0" smtClean="0"/>
              <a:t>+ h(n</a:t>
            </a:r>
            <a:r>
              <a:rPr lang="en-US" sz="2300" dirty="0" smtClean="0"/>
              <a:t>’’) </a:t>
            </a:r>
            <a:r>
              <a:rPr lang="en-US" sz="2300" dirty="0" smtClean="0">
                <a:solidFill>
                  <a:srgbClr val="0070C0"/>
                </a:solidFill>
              </a:rPr>
              <a:t>(</a:t>
            </a:r>
            <a:r>
              <a:rPr lang="en-US" sz="2300" dirty="0" smtClean="0">
                <a:solidFill>
                  <a:srgbClr val="0070C0"/>
                </a:solidFill>
              </a:rPr>
              <a:t>c(n</a:t>
            </a:r>
            <a:r>
              <a:rPr lang="en-US" sz="2300" dirty="0" smtClean="0">
                <a:solidFill>
                  <a:srgbClr val="0070C0"/>
                </a:solidFill>
              </a:rPr>
              <a:t>, n’) + c(n’, n’’) </a:t>
            </a:r>
            <a:r>
              <a:rPr lang="en-US" sz="2300" dirty="0" smtClean="0">
                <a:solidFill>
                  <a:srgbClr val="0070C0"/>
                </a:solidFill>
              </a:rPr>
              <a:t>= </a:t>
            </a:r>
            <a:r>
              <a:rPr lang="en-US" sz="2300" dirty="0" smtClean="0">
                <a:solidFill>
                  <a:srgbClr val="0070C0"/>
                </a:solidFill>
              </a:rPr>
              <a:t>c(n, n’’) </a:t>
            </a:r>
            <a:r>
              <a:rPr lang="en-US" sz="2300" dirty="0" smtClean="0">
                <a:solidFill>
                  <a:srgbClr val="0070C0"/>
                </a:solidFill>
              </a:rPr>
              <a:t>as n’’ is discovered by way of n’)</a:t>
            </a:r>
            <a:endParaRPr lang="en-US" sz="2300" dirty="0" smtClean="0">
              <a:solidFill>
                <a:srgbClr val="0070C0"/>
              </a:solidFill>
            </a:endParaRPr>
          </a:p>
          <a:p>
            <a:pPr>
              <a:buFont typeface="Wingdings 3" pitchFamily="18" charset="2"/>
              <a:buNone/>
            </a:pPr>
            <a:r>
              <a:rPr lang="en-US" sz="2300" dirty="0" smtClean="0"/>
              <a:t>     </a:t>
            </a:r>
            <a:r>
              <a:rPr lang="en-US" sz="2300" dirty="0" smtClean="0"/>
              <a:t>Thus </a:t>
            </a:r>
            <a:r>
              <a:rPr lang="en-US" sz="2300" dirty="0" smtClean="0"/>
              <a:t>the inequality holds for a grandchild n’’ of n as well as for a direct child n’ of n. By a similar argument, we can extend this to any descendant of n.</a:t>
            </a:r>
          </a:p>
        </p:txBody>
      </p:sp>
      <p:sp>
        <p:nvSpPr>
          <p:cNvPr id="3" name="Title 2"/>
          <p:cNvSpPr>
            <a:spLocks noGrp="1"/>
          </p:cNvSpPr>
          <p:nvPr>
            <p:ph type="title"/>
          </p:nvPr>
        </p:nvSpPr>
        <p:spPr>
          <a:xfrm>
            <a:off x="457200" y="274638"/>
            <a:ext cx="8229600" cy="792162"/>
          </a:xfrm>
        </p:spPr>
        <p:txBody>
          <a:bodyPr/>
          <a:lstStyle/>
          <a:p>
            <a:pPr>
              <a:defRPr/>
            </a:pPr>
            <a:r>
              <a:rPr lang="en-US" sz="3700" dirty="0" smtClean="0"/>
              <a:t>Important Results on A</a:t>
            </a:r>
            <a:r>
              <a:rPr lang="en-US" sz="3700" baseline="30000" dirty="0" smtClean="0"/>
              <a:t>*</a:t>
            </a:r>
            <a:endParaRPr lang="en-US" sz="3700" baseline="30000" dirty="0"/>
          </a:p>
        </p:txBody>
      </p:sp>
      <p:sp>
        <p:nvSpPr>
          <p:cNvPr id="65540"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FA85033F-2438-447D-AF4B-937A3779A246}" type="datetime1">
              <a:rPr lang="en-US" smtClean="0"/>
              <a:pPr>
                <a:defRPr/>
              </a:pPr>
              <a:t>3/11/2020</a:t>
            </a:fld>
            <a:endParaRPr lang="en-US" smtClean="0"/>
          </a:p>
        </p:txBody>
      </p:sp>
      <p:sp>
        <p:nvSpPr>
          <p:cNvPr id="65541"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85AD04B6-941B-4F6A-B8D5-53A555F83812}" type="slidenum">
              <a:rPr lang="en-US" smtClean="0"/>
              <a:pPr>
                <a:defRPr/>
              </a:pPr>
              <a:t>29</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1"/>
          <p:cNvSpPr>
            <a:spLocks noGrp="1"/>
          </p:cNvSpPr>
          <p:nvPr>
            <p:ph idx="1"/>
          </p:nvPr>
        </p:nvSpPr>
        <p:spPr>
          <a:xfrm>
            <a:off x="457200" y="1752600"/>
            <a:ext cx="8229600" cy="4495800"/>
          </a:xfrm>
        </p:spPr>
        <p:txBody>
          <a:bodyPr>
            <a:normAutofit/>
          </a:bodyPr>
          <a:lstStyle/>
          <a:p>
            <a:r>
              <a:rPr lang="en-US" sz="2400" dirty="0" smtClean="0"/>
              <a:t>Breadth-first search</a:t>
            </a:r>
          </a:p>
          <a:p>
            <a:endParaRPr lang="en-US" sz="2400" dirty="0" smtClean="0"/>
          </a:p>
          <a:p>
            <a:r>
              <a:rPr lang="en-US" sz="2400" dirty="0" smtClean="0"/>
              <a:t>Uniform-cost search</a:t>
            </a:r>
          </a:p>
          <a:p>
            <a:endParaRPr lang="en-US" sz="2400" dirty="0" smtClean="0"/>
          </a:p>
          <a:p>
            <a:r>
              <a:rPr lang="en-US" sz="2400" dirty="0" smtClean="0"/>
              <a:t>Depth-first search</a:t>
            </a:r>
          </a:p>
          <a:p>
            <a:endParaRPr lang="en-US" sz="2400" dirty="0" smtClean="0"/>
          </a:p>
          <a:p>
            <a:r>
              <a:rPr lang="en-US" sz="2400" dirty="0" smtClean="0"/>
              <a:t>Depth-limited search</a:t>
            </a:r>
          </a:p>
          <a:p>
            <a:endParaRPr lang="en-US" sz="2400" dirty="0" smtClean="0"/>
          </a:p>
          <a:p>
            <a:r>
              <a:rPr lang="en-US" sz="2400" dirty="0" smtClean="0"/>
              <a:t>Iterative deepening search</a:t>
            </a:r>
          </a:p>
        </p:txBody>
      </p:sp>
      <p:sp>
        <p:nvSpPr>
          <p:cNvPr id="3" name="Title 2"/>
          <p:cNvSpPr>
            <a:spLocks noGrp="1"/>
          </p:cNvSpPr>
          <p:nvPr>
            <p:ph type="title"/>
          </p:nvPr>
        </p:nvSpPr>
        <p:spPr/>
        <p:txBody>
          <a:bodyPr/>
          <a:lstStyle/>
          <a:p>
            <a:pPr>
              <a:defRPr/>
            </a:pPr>
            <a:r>
              <a:rPr lang="en-US" dirty="0" smtClean="0"/>
              <a:t>Uninformed or Blind Search </a:t>
            </a:r>
            <a:endParaRPr lang="en-US" dirty="0"/>
          </a:p>
        </p:txBody>
      </p:sp>
      <p:sp>
        <p:nvSpPr>
          <p:cNvPr id="45060"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A8B85776-36C6-4EB5-A329-AAD60E0745F5}" type="datetime1">
              <a:rPr lang="en-US" smtClean="0"/>
              <a:pPr>
                <a:defRPr/>
              </a:pPr>
              <a:t>3/11/2020</a:t>
            </a:fld>
            <a:endParaRPr lang="en-US" smtClean="0"/>
          </a:p>
        </p:txBody>
      </p:sp>
      <p:sp>
        <p:nvSpPr>
          <p:cNvPr id="45061"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52F20744-1DDF-452D-93F0-DE64EECF60F5}" type="slidenum">
              <a:rPr lang="en-US" smtClean="0"/>
              <a:pPr>
                <a:defRPr/>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Content Placeholder 1"/>
          <p:cNvSpPr>
            <a:spLocks noGrp="1"/>
          </p:cNvSpPr>
          <p:nvPr>
            <p:ph idx="1"/>
          </p:nvPr>
        </p:nvSpPr>
        <p:spPr>
          <a:xfrm>
            <a:off x="228600" y="762000"/>
            <a:ext cx="8915400" cy="5715000"/>
          </a:xfrm>
        </p:spPr>
        <p:txBody>
          <a:bodyPr>
            <a:normAutofit fontScale="85000" lnSpcReduction="20000"/>
          </a:bodyPr>
          <a:lstStyle/>
          <a:p>
            <a:pPr>
              <a:buNone/>
            </a:pPr>
            <a:r>
              <a:rPr lang="en-US" sz="2200" b="1" dirty="0" smtClean="0"/>
              <a:t>b) If A* uses a consistent heuristic, then f(n) is non-decreasing along any path</a:t>
            </a:r>
          </a:p>
          <a:p>
            <a:pPr>
              <a:buFont typeface="Wingdings 3" pitchFamily="18" charset="2"/>
              <a:buNone/>
            </a:pPr>
            <a:r>
              <a:rPr lang="en-US" sz="2400" dirty="0" smtClean="0"/>
              <a:t>Proof</a:t>
            </a:r>
            <a:r>
              <a:rPr lang="en-US" sz="2400" dirty="0" smtClean="0"/>
              <a:t>: </a:t>
            </a:r>
            <a:r>
              <a:rPr lang="en-US" sz="2400" dirty="0" smtClean="0"/>
              <a:t>We </a:t>
            </a:r>
            <a:r>
              <a:rPr lang="en-US" sz="2400" dirty="0" smtClean="0"/>
              <a:t>know that f(n) = g(n) + h(n)  --------------- (1)</a:t>
            </a:r>
          </a:p>
          <a:p>
            <a:pPr>
              <a:buFont typeface="Wingdings 3" pitchFamily="18" charset="2"/>
              <a:buNone/>
            </a:pPr>
            <a:r>
              <a:rPr lang="en-US" sz="2400" dirty="0" smtClean="0"/>
              <a:t>       </a:t>
            </a:r>
            <a:r>
              <a:rPr lang="en-US" sz="2400" dirty="0" smtClean="0"/>
              <a:t>Since </a:t>
            </a:r>
            <a:r>
              <a:rPr lang="en-US" sz="2400" dirty="0" smtClean="0"/>
              <a:t>A* </a:t>
            </a:r>
            <a:r>
              <a:rPr lang="en-US" sz="2400" dirty="0" smtClean="0"/>
              <a:t>uses a </a:t>
            </a:r>
            <a:r>
              <a:rPr lang="en-US" sz="2400" dirty="0" smtClean="0"/>
              <a:t>consistent heuristic, so h(n</a:t>
            </a:r>
            <a:r>
              <a:rPr lang="en-US" sz="2400" dirty="0" smtClean="0"/>
              <a:t>)  ≤ </a:t>
            </a:r>
            <a:r>
              <a:rPr lang="en-US" sz="2400" dirty="0" smtClean="0"/>
              <a:t>c(n, n’) + h(n</a:t>
            </a:r>
            <a:r>
              <a:rPr lang="en-US" sz="2400" dirty="0" smtClean="0"/>
              <a:t>’), where n’ is a successor of n by some action a.</a:t>
            </a:r>
            <a:endParaRPr lang="en-US" sz="2400" dirty="0" smtClean="0"/>
          </a:p>
          <a:p>
            <a:pPr>
              <a:buFont typeface="Wingdings 3" pitchFamily="18" charset="2"/>
              <a:buNone/>
            </a:pPr>
            <a:r>
              <a:rPr lang="en-US" sz="2400" dirty="0" smtClean="0"/>
              <a:t>	</a:t>
            </a:r>
            <a:r>
              <a:rPr lang="en-US" sz="2400" dirty="0" smtClean="0"/>
              <a:t>So</a:t>
            </a:r>
            <a:r>
              <a:rPr lang="en-US" sz="2400" dirty="0" smtClean="0"/>
              <a:t>, from (1) we have</a:t>
            </a:r>
            <a:r>
              <a:rPr lang="en-US" sz="2400" dirty="0" smtClean="0"/>
              <a:t>,  f(n</a:t>
            </a:r>
            <a:r>
              <a:rPr lang="en-US" sz="2400" dirty="0" smtClean="0"/>
              <a:t>) ≤ </a:t>
            </a:r>
            <a:r>
              <a:rPr lang="en-US" sz="2400" dirty="0" smtClean="0">
                <a:solidFill>
                  <a:srgbClr val="0070C0"/>
                </a:solidFill>
              </a:rPr>
              <a:t>g(n) + c(n, n’) </a:t>
            </a:r>
            <a:r>
              <a:rPr lang="en-US" sz="2400" dirty="0" smtClean="0"/>
              <a:t>+ h(n</a:t>
            </a:r>
            <a:r>
              <a:rPr lang="en-US" sz="2400" dirty="0" smtClean="0"/>
              <a:t>’) ≤ </a:t>
            </a:r>
            <a:r>
              <a:rPr lang="en-US" sz="2400" dirty="0" smtClean="0">
                <a:solidFill>
                  <a:srgbClr val="0070C0"/>
                </a:solidFill>
              </a:rPr>
              <a:t>g(n’) </a:t>
            </a:r>
            <a:r>
              <a:rPr lang="en-US" sz="2400" dirty="0" smtClean="0"/>
              <a:t>+ h(n’) ≤ f(n</a:t>
            </a:r>
            <a:r>
              <a:rPr lang="en-US" sz="2400" dirty="0" smtClean="0"/>
              <a:t>’) </a:t>
            </a:r>
          </a:p>
          <a:p>
            <a:pPr>
              <a:buFont typeface="Wingdings 3" pitchFamily="18" charset="2"/>
              <a:buNone/>
            </a:pPr>
            <a:r>
              <a:rPr lang="en-US" sz="2400" dirty="0" smtClean="0"/>
              <a:t> </a:t>
            </a:r>
            <a:r>
              <a:rPr lang="en-US" sz="2400" dirty="0" smtClean="0"/>
              <a:t>                                              </a:t>
            </a:r>
            <a:r>
              <a:rPr lang="en-US" sz="2400" dirty="0" smtClean="0"/>
              <a:t>(Since </a:t>
            </a:r>
            <a:r>
              <a:rPr lang="en-US" sz="2400" dirty="0" smtClean="0">
                <a:solidFill>
                  <a:srgbClr val="0070C0"/>
                </a:solidFill>
              </a:rPr>
              <a:t>g(n) + c(n, n’) </a:t>
            </a:r>
            <a:r>
              <a:rPr lang="en-US" sz="2400" dirty="0" smtClean="0">
                <a:solidFill>
                  <a:srgbClr val="0070C0"/>
                </a:solidFill>
              </a:rPr>
              <a:t> = </a:t>
            </a:r>
            <a:r>
              <a:rPr lang="en-US" sz="2400" dirty="0" smtClean="0">
                <a:solidFill>
                  <a:srgbClr val="0070C0"/>
                </a:solidFill>
              </a:rPr>
              <a:t>g(n</a:t>
            </a:r>
            <a:r>
              <a:rPr lang="en-US" sz="2400" dirty="0" smtClean="0">
                <a:solidFill>
                  <a:srgbClr val="0070C0"/>
                </a:solidFill>
              </a:rPr>
              <a:t>’) </a:t>
            </a:r>
            <a:r>
              <a:rPr lang="en-US" sz="2400" dirty="0" smtClean="0"/>
              <a:t>as n’ is a successor of n)</a:t>
            </a:r>
            <a:endParaRPr lang="en-US" sz="2400" dirty="0" smtClean="0"/>
          </a:p>
          <a:p>
            <a:pPr>
              <a:buFont typeface="Wingdings 3" pitchFamily="18" charset="2"/>
              <a:buNone/>
            </a:pPr>
            <a:r>
              <a:rPr lang="en-US" sz="2400" dirty="0" smtClean="0"/>
              <a:t>Thus we can say that a node’s f is never less than it’s parent’s f, so f is non-decreasing along any </a:t>
            </a:r>
            <a:r>
              <a:rPr lang="en-US" sz="2400" dirty="0" smtClean="0"/>
              <a:t>path</a:t>
            </a:r>
          </a:p>
          <a:p>
            <a:pPr>
              <a:buFont typeface="Wingdings 3" pitchFamily="18" charset="2"/>
              <a:buNone/>
            </a:pPr>
            <a:endParaRPr lang="en-US" sz="2400" dirty="0" smtClean="0"/>
          </a:p>
          <a:p>
            <a:pPr>
              <a:buFont typeface="Wingdings 3" pitchFamily="18" charset="2"/>
              <a:buNone/>
            </a:pPr>
            <a:r>
              <a:rPr lang="en-US" sz="2400" b="1" dirty="0" smtClean="0"/>
              <a:t>c</a:t>
            </a:r>
            <a:r>
              <a:rPr lang="en-US" sz="2400" b="1" dirty="0" smtClean="0"/>
              <a:t>) If h is consistent, then h is admissible also</a:t>
            </a:r>
          </a:p>
          <a:p>
            <a:pPr>
              <a:buFont typeface="Wingdings 3" pitchFamily="18" charset="2"/>
              <a:buNone/>
            </a:pPr>
            <a:r>
              <a:rPr lang="en-US" sz="2400" dirty="0" smtClean="0"/>
              <a:t> Proof: </a:t>
            </a:r>
            <a:r>
              <a:rPr lang="en-US" sz="2400" dirty="0" smtClean="0"/>
              <a:t>Since </a:t>
            </a:r>
            <a:r>
              <a:rPr lang="en-US" sz="2400" dirty="0" smtClean="0"/>
              <a:t>h is consistent heuristic, so h(n</a:t>
            </a:r>
            <a:r>
              <a:rPr lang="en-US" sz="2400" dirty="0" smtClean="0"/>
              <a:t>) ≤ </a:t>
            </a:r>
            <a:r>
              <a:rPr lang="en-US" sz="2400" dirty="0" smtClean="0"/>
              <a:t>c(n, n’) + h(n’) ---------- (1)</a:t>
            </a:r>
          </a:p>
          <a:p>
            <a:pPr>
              <a:buFont typeface="Wingdings 3" pitchFamily="18" charset="2"/>
              <a:buNone/>
            </a:pPr>
            <a:r>
              <a:rPr lang="en-US" sz="2400" dirty="0" smtClean="0"/>
              <a:t>    </a:t>
            </a:r>
            <a:r>
              <a:rPr lang="en-US" sz="2400" dirty="0" smtClean="0"/>
              <a:t>Now</a:t>
            </a:r>
            <a:r>
              <a:rPr lang="en-US" sz="2400" dirty="0" smtClean="0"/>
              <a:t>, for any node n, consider the best path from it to any goal node. </a:t>
            </a:r>
            <a:r>
              <a:rPr lang="en-US" sz="2400" dirty="0" smtClean="0"/>
              <a:t>Its cost is</a:t>
            </a:r>
            <a:r>
              <a:rPr lang="en-US" sz="2400" dirty="0" smtClean="0"/>
              <a:t> </a:t>
            </a:r>
            <a:r>
              <a:rPr lang="en-US" sz="2400" dirty="0" smtClean="0"/>
              <a:t>h*(n</a:t>
            </a:r>
            <a:r>
              <a:rPr lang="en-US" sz="2400" dirty="0" smtClean="0"/>
              <a:t>), which </a:t>
            </a:r>
            <a:r>
              <a:rPr lang="en-US" sz="2400" dirty="0" smtClean="0"/>
              <a:t>an admissible heuristic must not overestimate. For the consistent heuristic, n’ can be any descendant of n. </a:t>
            </a:r>
            <a:r>
              <a:rPr lang="en-US" sz="2400" dirty="0" smtClean="0"/>
              <a:t>C</a:t>
            </a:r>
            <a:r>
              <a:rPr lang="en-US" sz="2400" dirty="0" smtClean="0"/>
              <a:t>onsider </a:t>
            </a:r>
            <a:r>
              <a:rPr lang="en-US" sz="2400" dirty="0" smtClean="0"/>
              <a:t>n’ </a:t>
            </a:r>
            <a:r>
              <a:rPr lang="en-US" sz="2400" dirty="0" smtClean="0"/>
              <a:t>is</a:t>
            </a:r>
            <a:r>
              <a:rPr lang="en-US" sz="2400" dirty="0" smtClean="0"/>
              <a:t> </a:t>
            </a:r>
            <a:r>
              <a:rPr lang="en-US" sz="2400" dirty="0" smtClean="0"/>
              <a:t>G, where G is </a:t>
            </a:r>
            <a:r>
              <a:rPr lang="en-US" sz="2400" dirty="0" smtClean="0"/>
              <a:t>the </a:t>
            </a:r>
            <a:r>
              <a:rPr lang="en-US" sz="2400" dirty="0" smtClean="0"/>
              <a:t>best reachable goal node. </a:t>
            </a:r>
          </a:p>
          <a:p>
            <a:pPr>
              <a:buFont typeface="Wingdings 3" pitchFamily="18" charset="2"/>
              <a:buNone/>
            </a:pPr>
            <a:r>
              <a:rPr lang="en-US" sz="2400" dirty="0" smtClean="0"/>
              <a:t>   </a:t>
            </a:r>
            <a:r>
              <a:rPr lang="en-US" sz="2400" dirty="0" smtClean="0"/>
              <a:t> So </a:t>
            </a:r>
            <a:r>
              <a:rPr lang="en-US" sz="2400" dirty="0" smtClean="0"/>
              <a:t>from (1) we get, h(n)≤ c(n, G) + h(G) </a:t>
            </a:r>
          </a:p>
          <a:p>
            <a:pPr>
              <a:buFont typeface="Wingdings 3" pitchFamily="18" charset="2"/>
              <a:buNone/>
            </a:pPr>
            <a:r>
              <a:rPr lang="en-US" sz="2400" dirty="0" smtClean="0"/>
              <a:t>    </a:t>
            </a:r>
            <a:r>
              <a:rPr lang="en-US" sz="2400" dirty="0" smtClean="0"/>
              <a:t>S</a:t>
            </a:r>
            <a:r>
              <a:rPr lang="en-US" sz="2400" dirty="0" smtClean="0"/>
              <a:t>ince </a:t>
            </a:r>
            <a:r>
              <a:rPr lang="en-US" sz="2400" dirty="0" smtClean="0"/>
              <a:t>h(G) = 0, so we have h(n)≤ c(n, G); </a:t>
            </a:r>
            <a:endParaRPr lang="en-US" sz="2400" dirty="0" smtClean="0"/>
          </a:p>
          <a:p>
            <a:pPr>
              <a:buFont typeface="Wingdings 3" pitchFamily="18" charset="2"/>
              <a:buNone/>
            </a:pPr>
            <a:r>
              <a:rPr lang="en-US" sz="2400" dirty="0" smtClean="0"/>
              <a:t> </a:t>
            </a:r>
            <a:r>
              <a:rPr lang="en-US" sz="2400" dirty="0" smtClean="0"/>
              <a:t>   </a:t>
            </a:r>
            <a:r>
              <a:rPr lang="en-US" sz="2400" dirty="0" smtClean="0"/>
              <a:t>But c(n, </a:t>
            </a:r>
            <a:r>
              <a:rPr lang="en-US" sz="2400" dirty="0" smtClean="0"/>
              <a:t>G) is basically </a:t>
            </a:r>
            <a:r>
              <a:rPr lang="en-US" sz="2400" dirty="0" smtClean="0"/>
              <a:t>h*(n) </a:t>
            </a:r>
            <a:endParaRPr lang="en-US" sz="2400" dirty="0" smtClean="0"/>
          </a:p>
          <a:p>
            <a:pPr>
              <a:buFont typeface="Wingdings 3" pitchFamily="18" charset="2"/>
              <a:buNone/>
            </a:pPr>
            <a:r>
              <a:rPr lang="en-US" sz="2400" dirty="0" smtClean="0"/>
              <a:t> </a:t>
            </a:r>
            <a:r>
              <a:rPr lang="en-US" sz="2400" dirty="0" smtClean="0"/>
              <a:t>   So h(n</a:t>
            </a:r>
            <a:r>
              <a:rPr lang="en-US" sz="2400" dirty="0" smtClean="0"/>
              <a:t>) ≤ </a:t>
            </a:r>
            <a:r>
              <a:rPr lang="en-US" sz="2400" dirty="0" smtClean="0"/>
              <a:t>h*(n) which is the definition of admissible heuristic. Hence the proof. </a:t>
            </a:r>
            <a:r>
              <a:rPr lang="en-US" sz="1800" dirty="0" smtClean="0"/>
              <a:t>        </a:t>
            </a:r>
            <a:endParaRPr lang="en-US" sz="1800" dirty="0" smtClean="0"/>
          </a:p>
          <a:p>
            <a:pPr>
              <a:buFont typeface="Wingdings 3" pitchFamily="18" charset="2"/>
              <a:buNone/>
            </a:pPr>
            <a:endParaRPr lang="en-US" sz="1600" dirty="0" smtClean="0"/>
          </a:p>
          <a:p>
            <a:pPr>
              <a:buFont typeface="Wingdings 3" pitchFamily="18" charset="2"/>
              <a:buNone/>
            </a:pPr>
            <a:endParaRPr lang="en-US" sz="1600" dirty="0" smtClean="0"/>
          </a:p>
          <a:p>
            <a:pPr>
              <a:buFont typeface="Wingdings 3" pitchFamily="18" charset="2"/>
              <a:buNone/>
            </a:pPr>
            <a:endParaRPr lang="en-US" sz="1600" dirty="0" smtClean="0"/>
          </a:p>
        </p:txBody>
      </p:sp>
      <p:sp>
        <p:nvSpPr>
          <p:cNvPr id="3" name="Title 2"/>
          <p:cNvSpPr>
            <a:spLocks noGrp="1"/>
          </p:cNvSpPr>
          <p:nvPr>
            <p:ph type="title"/>
          </p:nvPr>
        </p:nvSpPr>
        <p:spPr>
          <a:xfrm>
            <a:off x="457200" y="152400"/>
            <a:ext cx="8229600" cy="639762"/>
          </a:xfrm>
        </p:spPr>
        <p:txBody>
          <a:bodyPr>
            <a:normAutofit fontScale="90000"/>
          </a:bodyPr>
          <a:lstStyle/>
          <a:p>
            <a:pPr>
              <a:defRPr/>
            </a:pPr>
            <a:r>
              <a:rPr lang="en-US" sz="3700" dirty="0" smtClean="0"/>
              <a:t>Important Results on A</a:t>
            </a:r>
            <a:r>
              <a:rPr lang="en-US" sz="3700" baseline="30000" dirty="0" smtClean="0"/>
              <a:t>* </a:t>
            </a:r>
            <a:r>
              <a:rPr lang="en-US" sz="2400" dirty="0" smtClean="0"/>
              <a:t>contd..</a:t>
            </a:r>
            <a:endParaRPr lang="en-US" sz="2400" dirty="0"/>
          </a:p>
        </p:txBody>
      </p:sp>
      <p:sp>
        <p:nvSpPr>
          <p:cNvPr id="66564"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BCF5A796-6597-4C45-8692-CD971848684C}" type="datetime1">
              <a:rPr lang="en-US" smtClean="0"/>
              <a:pPr>
                <a:defRPr/>
              </a:pPr>
              <a:t>3/11/2020</a:t>
            </a:fld>
            <a:endParaRPr lang="en-US" smtClean="0"/>
          </a:p>
        </p:txBody>
      </p:sp>
      <p:sp>
        <p:nvSpPr>
          <p:cNvPr id="66565"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53A74983-EEF3-4DC7-945B-053014672AB3}" type="slidenum">
              <a:rPr lang="en-US" smtClean="0"/>
              <a:pPr>
                <a:defRPr/>
              </a:pPr>
              <a:t>30</a:t>
            </a:fld>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Content Placeholder 1"/>
          <p:cNvSpPr>
            <a:spLocks noGrp="1"/>
          </p:cNvSpPr>
          <p:nvPr>
            <p:ph idx="1"/>
          </p:nvPr>
        </p:nvSpPr>
        <p:spPr>
          <a:xfrm>
            <a:off x="304800" y="1295400"/>
            <a:ext cx="8839200" cy="5029200"/>
          </a:xfrm>
        </p:spPr>
        <p:txBody>
          <a:bodyPr>
            <a:normAutofit/>
          </a:bodyPr>
          <a:lstStyle/>
          <a:p>
            <a:r>
              <a:rPr lang="en-US" sz="2000" b="1" dirty="0" smtClean="0"/>
              <a:t>Prove that the heuristic ‘sum of </a:t>
            </a:r>
            <a:r>
              <a:rPr lang="en-US" sz="2000" b="1" dirty="0" err="1" smtClean="0"/>
              <a:t>manhattan</a:t>
            </a:r>
            <a:r>
              <a:rPr lang="en-US" sz="2000" b="1" dirty="0" smtClean="0"/>
              <a:t> distances’ for the 8-puzzle problem is an admissible heuristic</a:t>
            </a:r>
          </a:p>
          <a:p>
            <a:endParaRPr lang="en-US" sz="2000" b="1" dirty="0" smtClean="0"/>
          </a:p>
          <a:p>
            <a:r>
              <a:rPr lang="en-US" sz="2000" dirty="0" smtClean="0"/>
              <a:t>Proof: Let the sum of </a:t>
            </a:r>
            <a:r>
              <a:rPr lang="en-US" sz="2000" dirty="0" err="1" smtClean="0"/>
              <a:t>manhattan</a:t>
            </a:r>
            <a:r>
              <a:rPr lang="en-US" sz="2000" dirty="0" smtClean="0"/>
              <a:t> distances be denoted by </a:t>
            </a:r>
            <a:r>
              <a:rPr lang="en-US" sz="2000" dirty="0" err="1" smtClean="0"/>
              <a:t>totdist</a:t>
            </a:r>
            <a:r>
              <a:rPr lang="en-US" sz="2000" dirty="0" smtClean="0"/>
              <a:t>. We have to prove that </a:t>
            </a:r>
            <a:r>
              <a:rPr lang="en-US" sz="2000" dirty="0" err="1" smtClean="0"/>
              <a:t>totdist</a:t>
            </a:r>
            <a:r>
              <a:rPr lang="en-US" sz="2000" dirty="0" smtClean="0"/>
              <a:t> ≤ h* ∀ positions</a:t>
            </a:r>
          </a:p>
          <a:p>
            <a:pPr>
              <a:buFont typeface="Wingdings 3" pitchFamily="18" charset="2"/>
              <a:buNone/>
            </a:pPr>
            <a:r>
              <a:rPr lang="en-US" sz="2000" dirty="0" smtClean="0"/>
              <a:t>     this relation can be proved by the following argument:</a:t>
            </a:r>
          </a:p>
          <a:p>
            <a:pPr>
              <a:buFont typeface="Wingdings 3" pitchFamily="18" charset="2"/>
              <a:buNone/>
            </a:pPr>
            <a:r>
              <a:rPr lang="en-US" sz="2000" dirty="0" smtClean="0"/>
              <a:t>     if we relaxed the problem by allowing the tiles to climb on top of each other, then   each tile could travel to its home square along a trajectory whose length is exactly the </a:t>
            </a:r>
            <a:r>
              <a:rPr lang="en-US" sz="2000" dirty="0" err="1" smtClean="0"/>
              <a:t>manhattan</a:t>
            </a:r>
            <a:r>
              <a:rPr lang="en-US" sz="2000" dirty="0" smtClean="0"/>
              <a:t> distance .</a:t>
            </a:r>
          </a:p>
          <a:p>
            <a:pPr>
              <a:buFont typeface="Wingdings 3" pitchFamily="18" charset="2"/>
              <a:buNone/>
            </a:pPr>
            <a:r>
              <a:rPr lang="en-US" sz="2000" dirty="0" smtClean="0"/>
              <a:t>    so the optimal solution in the relaxed puzzle would be exactly of length </a:t>
            </a:r>
            <a:r>
              <a:rPr lang="en-US" sz="2000" dirty="0" err="1" smtClean="0"/>
              <a:t>totdist</a:t>
            </a:r>
            <a:r>
              <a:rPr lang="en-US" sz="2000" dirty="0" smtClean="0"/>
              <a:t>.  </a:t>
            </a:r>
          </a:p>
          <a:p>
            <a:pPr>
              <a:buFont typeface="Wingdings 3" pitchFamily="18" charset="2"/>
              <a:buNone/>
            </a:pPr>
            <a:r>
              <a:rPr lang="en-US" sz="2000" dirty="0" smtClean="0"/>
              <a:t>    In the original problem, however, there is interaction between the tiles and they are in each other’s way. This can prevent the tiles from moving along the shortest trajectories, which ensures our optimal solution’s length be equal to greater than </a:t>
            </a:r>
            <a:r>
              <a:rPr lang="en-US" sz="2000" dirty="0" err="1" smtClean="0"/>
              <a:t>totdist</a:t>
            </a:r>
            <a:r>
              <a:rPr lang="en-US" sz="2000" dirty="0" smtClean="0"/>
              <a:t>, i.e. h*≥ </a:t>
            </a:r>
            <a:r>
              <a:rPr lang="en-US" sz="2000" dirty="0" err="1" smtClean="0"/>
              <a:t>totdist</a:t>
            </a:r>
            <a:r>
              <a:rPr lang="en-US" sz="2000" dirty="0" smtClean="0"/>
              <a:t>.</a:t>
            </a:r>
          </a:p>
          <a:p>
            <a:endParaRPr lang="en-US" sz="1600" dirty="0" smtClean="0"/>
          </a:p>
        </p:txBody>
      </p:sp>
      <p:sp>
        <p:nvSpPr>
          <p:cNvPr id="3" name="Title 2"/>
          <p:cNvSpPr>
            <a:spLocks noGrp="1"/>
          </p:cNvSpPr>
          <p:nvPr>
            <p:ph type="title"/>
          </p:nvPr>
        </p:nvSpPr>
        <p:spPr>
          <a:xfrm>
            <a:off x="457200" y="274638"/>
            <a:ext cx="8229600" cy="715962"/>
          </a:xfrm>
        </p:spPr>
        <p:txBody>
          <a:bodyPr/>
          <a:lstStyle/>
          <a:p>
            <a:pPr>
              <a:defRPr/>
            </a:pPr>
            <a:r>
              <a:rPr lang="en-US" sz="3700" dirty="0" smtClean="0"/>
              <a:t>Important Results on A</a:t>
            </a:r>
            <a:r>
              <a:rPr lang="en-US" sz="3700" baseline="30000" dirty="0" smtClean="0"/>
              <a:t>* </a:t>
            </a:r>
            <a:r>
              <a:rPr lang="en-US" sz="3700" dirty="0" smtClean="0"/>
              <a:t>contd..</a:t>
            </a:r>
            <a:endParaRPr lang="en-US" sz="3700" dirty="0"/>
          </a:p>
        </p:txBody>
      </p:sp>
      <p:sp>
        <p:nvSpPr>
          <p:cNvPr id="67588"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A30A85CB-0A01-4882-BD25-B1B05F76DBC7}" type="datetime1">
              <a:rPr lang="en-US" smtClean="0"/>
              <a:pPr>
                <a:defRPr/>
              </a:pPr>
              <a:t>3/11/2020</a:t>
            </a:fld>
            <a:endParaRPr lang="en-US" smtClean="0"/>
          </a:p>
        </p:txBody>
      </p:sp>
      <p:sp>
        <p:nvSpPr>
          <p:cNvPr id="67589"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CDE96FC5-460B-450F-A054-F7A55A1AD366}" type="slidenum">
              <a:rPr lang="en-US" smtClean="0"/>
              <a:pPr>
                <a:defRPr/>
              </a:pPr>
              <a:t>31</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1"/>
          <p:cNvSpPr>
            <a:spLocks noGrp="1"/>
          </p:cNvSpPr>
          <p:nvPr>
            <p:ph idx="1"/>
          </p:nvPr>
        </p:nvSpPr>
        <p:spPr>
          <a:xfrm>
            <a:off x="152400" y="990600"/>
            <a:ext cx="8839200" cy="5410200"/>
          </a:xfrm>
        </p:spPr>
        <p:txBody>
          <a:bodyPr/>
          <a:lstStyle/>
          <a:p>
            <a:r>
              <a:rPr lang="en-US" sz="1800" b="1" dirty="0" smtClean="0"/>
              <a:t>Algorithm</a:t>
            </a:r>
          </a:p>
          <a:p>
            <a:r>
              <a:rPr lang="en-US" sz="1400" dirty="0" smtClean="0"/>
              <a:t>begin</a:t>
            </a:r>
          </a:p>
          <a:p>
            <a:r>
              <a:rPr lang="en-US" sz="1400" dirty="0" smtClean="0"/>
              <a:t>        put start node in OPEN, found = false;</a:t>
            </a:r>
          </a:p>
          <a:p>
            <a:r>
              <a:rPr lang="en-US" sz="1400" dirty="0" smtClean="0"/>
              <a:t>        while OPEN not empty &amp; not(found) do</a:t>
            </a:r>
          </a:p>
          <a:p>
            <a:r>
              <a:rPr lang="en-US" sz="1400" dirty="0" smtClean="0"/>
              <a:t>        begin</a:t>
            </a:r>
          </a:p>
          <a:p>
            <a:r>
              <a:rPr lang="en-US" sz="1400" dirty="0" smtClean="0"/>
              <a:t>             remove top-most node n from OPEN &amp; put n in CLOSED;</a:t>
            </a:r>
          </a:p>
          <a:p>
            <a:r>
              <a:rPr lang="en-US" sz="1400" dirty="0" smtClean="0"/>
              <a:t>             expand n generating all its successors;</a:t>
            </a:r>
          </a:p>
          <a:p>
            <a:r>
              <a:rPr lang="en-US" sz="1400" dirty="0" smtClean="0"/>
              <a:t>             put those successors (in no particular order) at the end of OPEN except the</a:t>
            </a:r>
          </a:p>
          <a:p>
            <a:pPr>
              <a:buNone/>
            </a:pPr>
            <a:r>
              <a:rPr lang="en-US" sz="1400" dirty="0" smtClean="0"/>
              <a:t>                         successor already appearing in OPEN or CLOSED;  // can happen  for graphs          </a:t>
            </a:r>
          </a:p>
          <a:p>
            <a:r>
              <a:rPr lang="en-US" sz="1400" dirty="0" smtClean="0"/>
              <a:t>             direct backward pointer to n for each successor </a:t>
            </a:r>
            <a:r>
              <a:rPr lang="en-US" sz="1400" dirty="0" err="1" smtClean="0"/>
              <a:t>n</a:t>
            </a:r>
            <a:r>
              <a:rPr lang="en-US" sz="1400" baseline="-25000" dirty="0" err="1" smtClean="0"/>
              <a:t>i</a:t>
            </a:r>
            <a:r>
              <a:rPr lang="en-US" sz="1400" dirty="0" smtClean="0"/>
              <a:t>;</a:t>
            </a:r>
          </a:p>
          <a:p>
            <a:r>
              <a:rPr lang="en-US" sz="1400" dirty="0" smtClean="0"/>
              <a:t>              if any of the successor is a goal node then</a:t>
            </a:r>
          </a:p>
          <a:p>
            <a:r>
              <a:rPr lang="en-US" sz="1400" dirty="0" smtClean="0"/>
              <a:t>                         found = true;</a:t>
            </a:r>
          </a:p>
          <a:p>
            <a:r>
              <a:rPr lang="en-US" sz="1400" dirty="0" smtClean="0"/>
              <a:t>              else if any of </a:t>
            </a:r>
            <a:r>
              <a:rPr lang="en-US" sz="1400" dirty="0" err="1" smtClean="0"/>
              <a:t>n</a:t>
            </a:r>
            <a:r>
              <a:rPr lang="en-US" sz="1400" baseline="-25000" dirty="0" err="1" smtClean="0"/>
              <a:t>i</a:t>
            </a:r>
            <a:r>
              <a:rPr lang="en-US" sz="1400" dirty="0" smtClean="0"/>
              <a:t> is a dead end then</a:t>
            </a:r>
          </a:p>
          <a:p>
            <a:r>
              <a:rPr lang="en-US" sz="1400" dirty="0" smtClean="0"/>
              <a:t>                         remove it from OPEN ;</a:t>
            </a:r>
          </a:p>
          <a:p>
            <a:r>
              <a:rPr lang="en-US" sz="1400" dirty="0" smtClean="0"/>
              <a:t>         end</a:t>
            </a:r>
          </a:p>
          <a:p>
            <a:r>
              <a:rPr lang="en-US" sz="1400" dirty="0" smtClean="0"/>
              <a:t>        if OPEN is empty then</a:t>
            </a:r>
          </a:p>
          <a:p>
            <a:r>
              <a:rPr lang="en-US" sz="1400" dirty="0" smtClean="0"/>
              <a:t>            output failure message;</a:t>
            </a:r>
          </a:p>
          <a:p>
            <a:r>
              <a:rPr lang="en-US" sz="1400" dirty="0" smtClean="0"/>
              <a:t>        else</a:t>
            </a:r>
          </a:p>
          <a:p>
            <a:r>
              <a:rPr lang="en-US" sz="1400" dirty="0" smtClean="0"/>
              <a:t>            output solution path by tracing back thru pointers;</a:t>
            </a:r>
          </a:p>
          <a:p>
            <a:r>
              <a:rPr lang="en-US" sz="1400" dirty="0" smtClean="0"/>
              <a:t>    end  </a:t>
            </a:r>
          </a:p>
          <a:p>
            <a:endParaRPr lang="en-US" sz="1400" dirty="0" smtClean="0"/>
          </a:p>
        </p:txBody>
      </p:sp>
      <p:sp>
        <p:nvSpPr>
          <p:cNvPr id="3" name="Title 2"/>
          <p:cNvSpPr>
            <a:spLocks noGrp="1"/>
          </p:cNvSpPr>
          <p:nvPr>
            <p:ph type="title"/>
          </p:nvPr>
        </p:nvSpPr>
        <p:spPr>
          <a:xfrm>
            <a:off x="457200" y="152400"/>
            <a:ext cx="8229600" cy="838200"/>
          </a:xfrm>
        </p:spPr>
        <p:txBody>
          <a:bodyPr/>
          <a:lstStyle/>
          <a:p>
            <a:pPr>
              <a:defRPr/>
            </a:pPr>
            <a:r>
              <a:rPr lang="en-US" dirty="0" smtClean="0"/>
              <a:t>Breadth – first Search (BFS)</a:t>
            </a:r>
            <a:endParaRPr lang="en-US" dirty="0"/>
          </a:p>
        </p:txBody>
      </p:sp>
      <p:sp>
        <p:nvSpPr>
          <p:cNvPr id="46084"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C653382C-F89B-4A6E-ADBA-BC41799B208E}" type="datetime1">
              <a:rPr lang="en-US" smtClean="0"/>
              <a:pPr>
                <a:defRPr/>
              </a:pPr>
              <a:t>3/11/2020</a:t>
            </a:fld>
            <a:endParaRPr lang="en-US" smtClean="0"/>
          </a:p>
        </p:txBody>
      </p:sp>
      <p:sp>
        <p:nvSpPr>
          <p:cNvPr id="46085"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F6F100B7-6615-4A1F-92A9-14E960FF72AB}" type="slidenum">
              <a:rPr lang="en-US" smtClean="0"/>
              <a:pPr>
                <a:defRPr/>
              </a:pPr>
              <a:t>4</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066800"/>
            <a:ext cx="9144000" cy="5791200"/>
          </a:xfrm>
        </p:spPr>
        <p:txBody>
          <a:bodyPr>
            <a:normAutofit fontScale="92500" lnSpcReduction="20000"/>
          </a:bodyPr>
          <a:lstStyle/>
          <a:p>
            <a:pPr>
              <a:buNone/>
            </a:pPr>
            <a:r>
              <a:rPr lang="en-US" dirty="0" smtClean="0"/>
              <a:t>				     S</a:t>
            </a:r>
          </a:p>
          <a:p>
            <a:pPr>
              <a:buNone/>
            </a:pPr>
            <a:endParaRPr lang="en-US" dirty="0" smtClean="0"/>
          </a:p>
          <a:p>
            <a:pPr>
              <a:buNone/>
            </a:pPr>
            <a:r>
              <a:rPr lang="en-US" dirty="0" smtClean="0"/>
              <a:t>                       m1                            m2</a:t>
            </a:r>
          </a:p>
          <a:p>
            <a:pPr>
              <a:buNone/>
            </a:pPr>
            <a:r>
              <a:rPr lang="en-US" dirty="0" smtClean="0"/>
              <a:t>                                        m3</a:t>
            </a:r>
          </a:p>
          <a:p>
            <a:pPr>
              <a:buNone/>
            </a:pPr>
            <a:endParaRPr lang="en-US" dirty="0" smtClean="0"/>
          </a:p>
          <a:p>
            <a:pPr>
              <a:buNone/>
            </a:pPr>
            <a:endParaRPr lang="en-US" dirty="0" smtClean="0"/>
          </a:p>
          <a:p>
            <a:pPr>
              <a:buNone/>
            </a:pPr>
            <a:r>
              <a:rPr lang="en-US" dirty="0" smtClean="0"/>
              <a:t>		         m4			    m5</a:t>
            </a:r>
          </a:p>
          <a:p>
            <a:pPr>
              <a:buNone/>
            </a:pPr>
            <a:endParaRPr lang="en-US" dirty="0" smtClean="0"/>
          </a:p>
          <a:p>
            <a:pPr>
              <a:buNone/>
            </a:pPr>
            <a:r>
              <a:rPr lang="en-US" dirty="0" smtClean="0"/>
              <a:t>                         m6                            r   m3           m6</a:t>
            </a:r>
          </a:p>
          <a:p>
            <a:pPr>
              <a:buNone/>
            </a:pPr>
            <a:r>
              <a:rPr lang="en-US" dirty="0" smtClean="0"/>
              <a:t>					    m1             m4          r     </a:t>
            </a:r>
          </a:p>
          <a:p>
            <a:pPr>
              <a:buNone/>
            </a:pPr>
            <a:r>
              <a:rPr lang="en-US" dirty="0" smtClean="0"/>
              <a:t>                                   S                                   </a:t>
            </a:r>
          </a:p>
          <a:p>
            <a:pPr>
              <a:buNone/>
            </a:pPr>
            <a:r>
              <a:rPr lang="en-US" dirty="0" smtClean="0"/>
              <a:t>                                                  m2       m5</a:t>
            </a:r>
          </a:p>
          <a:p>
            <a:pPr>
              <a:buNone/>
            </a:pPr>
            <a:endParaRPr lang="en-US" dirty="0"/>
          </a:p>
        </p:txBody>
      </p:sp>
      <p:sp>
        <p:nvSpPr>
          <p:cNvPr id="3" name="Title 2"/>
          <p:cNvSpPr>
            <a:spLocks noGrp="1"/>
          </p:cNvSpPr>
          <p:nvPr>
            <p:ph type="title"/>
          </p:nvPr>
        </p:nvSpPr>
        <p:spPr>
          <a:xfrm>
            <a:off x="457200" y="152400"/>
            <a:ext cx="8229600" cy="914400"/>
          </a:xfrm>
        </p:spPr>
        <p:txBody>
          <a:bodyPr>
            <a:normAutofit fontScale="90000"/>
          </a:bodyPr>
          <a:lstStyle/>
          <a:p>
            <a:pPr algn="ctr"/>
            <a:r>
              <a:rPr lang="en-US" dirty="0" smtClean="0"/>
              <a:t>Breadth – first Search (BFS)</a:t>
            </a:r>
            <a:br>
              <a:rPr lang="en-US" dirty="0" smtClean="0"/>
            </a:br>
            <a:r>
              <a:rPr lang="en-US" sz="2700" dirty="0" smtClean="0"/>
              <a:t>Example</a:t>
            </a:r>
            <a:endParaRPr lang="en-US" sz="2700" dirty="0"/>
          </a:p>
        </p:txBody>
      </p:sp>
      <p:sp>
        <p:nvSpPr>
          <p:cNvPr id="4" name="Date Placeholder 3"/>
          <p:cNvSpPr>
            <a:spLocks noGrp="1"/>
          </p:cNvSpPr>
          <p:nvPr>
            <p:ph type="dt" sz="half" idx="10"/>
          </p:nvPr>
        </p:nvSpPr>
        <p:spPr/>
        <p:txBody>
          <a:bodyPr/>
          <a:lstStyle/>
          <a:p>
            <a:pPr>
              <a:defRPr/>
            </a:pPr>
            <a:fld id="{BE1E8C0F-D302-4A8A-8D4C-D24475641384}" type="datetime1">
              <a:rPr lang="en-US" smtClean="0"/>
              <a:pPr>
                <a:defRPr/>
              </a:pPr>
              <a:t>3/11/2020</a:t>
            </a:fld>
            <a:endParaRPr lang="en-US"/>
          </a:p>
        </p:txBody>
      </p:sp>
      <p:sp>
        <p:nvSpPr>
          <p:cNvPr id="5" name="Slide Number Placeholder 4"/>
          <p:cNvSpPr>
            <a:spLocks noGrp="1"/>
          </p:cNvSpPr>
          <p:nvPr>
            <p:ph type="sldNum" sz="quarter" idx="12"/>
          </p:nvPr>
        </p:nvSpPr>
        <p:spPr/>
        <p:txBody>
          <a:bodyPr/>
          <a:lstStyle/>
          <a:p>
            <a:pPr>
              <a:defRPr/>
            </a:pPr>
            <a:fld id="{7D3F2E21-2301-473E-A2DB-6CF668E0285E}" type="slidenum">
              <a:rPr lang="en-US" smtClean="0"/>
              <a:pPr>
                <a:defRPr/>
              </a:pPr>
              <a:t>5</a:t>
            </a:fld>
            <a:endParaRPr lang="en-US" dirty="0"/>
          </a:p>
        </p:txBody>
      </p:sp>
      <p:sp>
        <p:nvSpPr>
          <p:cNvPr id="6" name="Oval 5"/>
          <p:cNvSpPr/>
          <p:nvPr/>
        </p:nvSpPr>
        <p:spPr>
          <a:xfrm>
            <a:off x="3657600" y="1676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667000" y="2209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724400" y="2209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657600" y="2895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667000" y="3810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800600" y="3810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667000" y="4800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nut 12"/>
          <p:cNvSpPr/>
          <p:nvPr/>
        </p:nvSpPr>
        <p:spPr>
          <a:xfrm>
            <a:off x="4724400" y="4724400"/>
            <a:ext cx="381000" cy="38100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4" name="Straight Arrow Connector 23"/>
          <p:cNvCxnSpPr>
            <a:stCxn id="6" idx="2"/>
            <a:endCxn id="7" idx="7"/>
          </p:cNvCxnSpPr>
          <p:nvPr/>
        </p:nvCxnSpPr>
        <p:spPr>
          <a:xfrm rot="10800000" flipV="1">
            <a:off x="2862122" y="1790700"/>
            <a:ext cx="795478" cy="4525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6200000" flipH="1">
            <a:off x="4162144" y="1562100"/>
            <a:ext cx="371756" cy="9051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4"/>
          </p:cNvCxnSpPr>
          <p:nvPr/>
        </p:nvCxnSpPr>
        <p:spPr>
          <a:xfrm rot="16200000" flipH="1">
            <a:off x="2952750" y="2266950"/>
            <a:ext cx="533400" cy="87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4"/>
            <a:endCxn id="9" idx="7"/>
          </p:cNvCxnSpPr>
          <p:nvPr/>
        </p:nvCxnSpPr>
        <p:spPr>
          <a:xfrm rot="5400000">
            <a:off x="4100372" y="2190750"/>
            <a:ext cx="490678" cy="9859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7" idx="4"/>
          </p:cNvCxnSpPr>
          <p:nvPr/>
        </p:nvCxnSpPr>
        <p:spPr>
          <a:xfrm rot="16200000" flipH="1">
            <a:off x="2152650" y="30670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 idx="4"/>
          </p:cNvCxnSpPr>
          <p:nvPr/>
        </p:nvCxnSpPr>
        <p:spPr>
          <a:xfrm rot="16200000" flipH="1">
            <a:off x="4210050" y="30670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4"/>
          </p:cNvCxnSpPr>
          <p:nvPr/>
        </p:nvCxnSpPr>
        <p:spPr>
          <a:xfrm rot="5400000">
            <a:off x="2990850" y="3028950"/>
            <a:ext cx="685800" cy="87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9" idx="4"/>
            <a:endCxn id="11" idx="1"/>
          </p:cNvCxnSpPr>
          <p:nvPr/>
        </p:nvCxnSpPr>
        <p:spPr>
          <a:xfrm rot="16200000" flipH="1">
            <a:off x="3943350" y="2952750"/>
            <a:ext cx="719278" cy="10621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 idx="5"/>
            <a:endCxn id="13" idx="1"/>
          </p:cNvCxnSpPr>
          <p:nvPr/>
        </p:nvCxnSpPr>
        <p:spPr>
          <a:xfrm rot="16200000" flipH="1">
            <a:off x="3433622" y="3433622"/>
            <a:ext cx="775074" cy="1918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1" idx="4"/>
            <a:endCxn id="13" idx="0"/>
          </p:cNvCxnSpPr>
          <p:nvPr/>
        </p:nvCxnSpPr>
        <p:spPr>
          <a:xfrm rot="5400000">
            <a:off x="4572000" y="43815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0" idx="4"/>
            <a:endCxn id="12" idx="0"/>
          </p:cNvCxnSpPr>
          <p:nvPr/>
        </p:nvCxnSpPr>
        <p:spPr>
          <a:xfrm rot="5400000">
            <a:off x="2400300" y="44196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45" name="Table 44"/>
          <p:cNvGraphicFramePr>
            <a:graphicFrameLocks noGrp="1"/>
          </p:cNvGraphicFramePr>
          <p:nvPr/>
        </p:nvGraphicFramePr>
        <p:xfrm>
          <a:off x="5638800" y="1371600"/>
          <a:ext cx="3352801" cy="2966720"/>
        </p:xfrm>
        <a:graphic>
          <a:graphicData uri="http://schemas.openxmlformats.org/drawingml/2006/table">
            <a:tbl>
              <a:tblPr firstRow="1" bandRow="1">
                <a:tableStyleId>{5C22544A-7EE6-4342-B048-85BDC9FD1C3A}</a:tableStyleId>
              </a:tblPr>
              <a:tblGrid>
                <a:gridCol w="1447800"/>
                <a:gridCol w="1905001"/>
              </a:tblGrid>
              <a:tr h="370840">
                <a:tc>
                  <a:txBody>
                    <a:bodyPr/>
                    <a:lstStyle/>
                    <a:p>
                      <a:r>
                        <a:rPr lang="en-US" dirty="0" smtClean="0"/>
                        <a:t>OPEN</a:t>
                      </a:r>
                      <a:endParaRPr lang="en-US" dirty="0"/>
                    </a:p>
                  </a:txBody>
                  <a:tcPr/>
                </a:tc>
                <a:tc>
                  <a:txBody>
                    <a:bodyPr/>
                    <a:lstStyle/>
                    <a:p>
                      <a:r>
                        <a:rPr lang="en-US" dirty="0" smtClean="0"/>
                        <a:t>CLOSED</a:t>
                      </a:r>
                      <a:endParaRPr lang="en-US" dirty="0"/>
                    </a:p>
                  </a:txBody>
                  <a:tcPr/>
                </a:tc>
              </a:tr>
              <a:tr h="370840">
                <a:tc>
                  <a:txBody>
                    <a:bodyPr/>
                    <a:lstStyle/>
                    <a:p>
                      <a:r>
                        <a:rPr lang="en-US" sz="1400" strike="noStrike" dirty="0" smtClean="0"/>
                        <a:t>S</a:t>
                      </a:r>
                      <a:endParaRPr lang="en-US" sz="1400" strike="noStrike" dirty="0"/>
                    </a:p>
                  </a:txBody>
                  <a:tcPr/>
                </a:tc>
                <a:tc>
                  <a:txBody>
                    <a:bodyPr/>
                    <a:lstStyle/>
                    <a:p>
                      <a:endParaRPr lang="en-US" sz="1400" dirty="0"/>
                    </a:p>
                  </a:txBody>
                  <a:tcPr/>
                </a:tc>
              </a:tr>
              <a:tr h="370840">
                <a:tc>
                  <a:txBody>
                    <a:bodyPr/>
                    <a:lstStyle/>
                    <a:p>
                      <a:r>
                        <a:rPr lang="en-US" sz="1400" strike="sngStrike" dirty="0" smtClean="0"/>
                        <a:t>S</a:t>
                      </a:r>
                      <a:endParaRPr lang="en-US" sz="1400" strike="sngStrike" dirty="0"/>
                    </a:p>
                  </a:txBody>
                  <a:tcPr/>
                </a:tc>
                <a:tc>
                  <a:txBody>
                    <a:bodyPr/>
                    <a:lstStyle/>
                    <a:p>
                      <a:r>
                        <a:rPr lang="en-US" sz="1400" dirty="0" smtClean="0"/>
                        <a:t>S</a:t>
                      </a:r>
                      <a:endParaRPr lang="en-US" sz="1400" dirty="0"/>
                    </a:p>
                  </a:txBody>
                  <a:tcPr/>
                </a:tc>
              </a:tr>
              <a:tr h="370840">
                <a:tc>
                  <a:txBody>
                    <a:bodyPr/>
                    <a:lstStyle/>
                    <a:p>
                      <a:r>
                        <a:rPr lang="en-US" sz="1400" strike="sngStrike" dirty="0" smtClean="0"/>
                        <a:t>m1</a:t>
                      </a:r>
                      <a:r>
                        <a:rPr lang="en-US" sz="1400" dirty="0" smtClean="0"/>
                        <a:t>m2</a:t>
                      </a:r>
                      <a:endParaRPr lang="en-US" sz="1400" dirty="0"/>
                    </a:p>
                  </a:txBody>
                  <a:tcPr/>
                </a:tc>
                <a:tc>
                  <a:txBody>
                    <a:bodyPr/>
                    <a:lstStyle/>
                    <a:p>
                      <a:r>
                        <a:rPr lang="en-US" sz="1400" strike="noStrike" dirty="0" smtClean="0"/>
                        <a:t>S m1</a:t>
                      </a:r>
                      <a:endParaRPr lang="en-US" sz="1400" strike="noStrike" dirty="0"/>
                    </a:p>
                  </a:txBody>
                  <a:tcPr/>
                </a:tc>
              </a:tr>
              <a:tr h="370840">
                <a:tc>
                  <a:txBody>
                    <a:bodyPr/>
                    <a:lstStyle/>
                    <a:p>
                      <a:r>
                        <a:rPr lang="en-US" sz="1400" strike="sngStrike" dirty="0" smtClean="0"/>
                        <a:t>m2</a:t>
                      </a:r>
                      <a:r>
                        <a:rPr lang="en-US" sz="1400" dirty="0" smtClean="0"/>
                        <a:t> m3 m4</a:t>
                      </a:r>
                      <a:endParaRPr lang="en-US" sz="1400" dirty="0"/>
                    </a:p>
                  </a:txBody>
                  <a:tcPr/>
                </a:tc>
                <a:tc>
                  <a:txBody>
                    <a:bodyPr/>
                    <a:lstStyle/>
                    <a:p>
                      <a:r>
                        <a:rPr lang="en-US" sz="1400" dirty="0" smtClean="0"/>
                        <a:t>S m1 m2</a:t>
                      </a:r>
                      <a:endParaRPr lang="en-US" sz="1400" dirty="0"/>
                    </a:p>
                  </a:txBody>
                  <a:tcPr/>
                </a:tc>
              </a:tr>
              <a:tr h="370840">
                <a:tc>
                  <a:txBody>
                    <a:bodyPr/>
                    <a:lstStyle/>
                    <a:p>
                      <a:r>
                        <a:rPr lang="en-US" sz="1400" strike="sngStrike" dirty="0" smtClean="0"/>
                        <a:t>m3</a:t>
                      </a:r>
                      <a:r>
                        <a:rPr lang="en-US" sz="1400" baseline="0" dirty="0" smtClean="0"/>
                        <a:t> m4 m5</a:t>
                      </a:r>
                      <a:endParaRPr lang="en-US" sz="1400" dirty="0"/>
                    </a:p>
                  </a:txBody>
                  <a:tcPr/>
                </a:tc>
                <a:tc>
                  <a:txBody>
                    <a:bodyPr/>
                    <a:lstStyle/>
                    <a:p>
                      <a:r>
                        <a:rPr lang="en-US" sz="1400" dirty="0" smtClean="0"/>
                        <a:t>S m1 m2 m3</a:t>
                      </a:r>
                      <a:endParaRPr lang="en-US" sz="1400" dirty="0"/>
                    </a:p>
                  </a:txBody>
                  <a:tcPr/>
                </a:tc>
              </a:tr>
              <a:tr h="370840">
                <a:tc>
                  <a:txBody>
                    <a:bodyPr/>
                    <a:lstStyle/>
                    <a:p>
                      <a:r>
                        <a:rPr lang="en-US" sz="1400" strike="sngStrike" dirty="0" smtClean="0"/>
                        <a:t>m4</a:t>
                      </a:r>
                      <a:r>
                        <a:rPr lang="en-US" sz="1400" dirty="0" smtClean="0"/>
                        <a:t> m5</a:t>
                      </a:r>
                      <a:endParaRPr lang="en-US" sz="1400" dirty="0"/>
                    </a:p>
                  </a:txBody>
                  <a:tcPr/>
                </a:tc>
                <a:tc>
                  <a:txBody>
                    <a:bodyPr/>
                    <a:lstStyle/>
                    <a:p>
                      <a:r>
                        <a:rPr lang="en-US" sz="1400" dirty="0" smtClean="0"/>
                        <a:t>S m1 m2 m3 m4</a:t>
                      </a:r>
                      <a:endParaRPr lang="en-US" sz="1400" dirty="0"/>
                    </a:p>
                  </a:txBody>
                  <a:tcPr/>
                </a:tc>
              </a:tr>
              <a:tr h="370840">
                <a:tc>
                  <a:txBody>
                    <a:bodyPr/>
                    <a:lstStyle/>
                    <a:p>
                      <a:r>
                        <a:rPr lang="en-US" sz="1400" dirty="0" smtClean="0"/>
                        <a:t>m5 m6 r</a:t>
                      </a:r>
                      <a:endParaRPr lang="en-US" sz="1400" dirty="0"/>
                    </a:p>
                  </a:txBody>
                  <a:tcPr/>
                </a:tc>
                <a:tc>
                  <a:txBody>
                    <a:bodyPr/>
                    <a:lstStyle/>
                    <a:p>
                      <a:endParaRPr lang="en-US" sz="1400" dirty="0"/>
                    </a:p>
                  </a:txBody>
                  <a:tcPr/>
                </a:tc>
              </a:tr>
            </a:tbl>
          </a:graphicData>
        </a:graphic>
      </p:graphicFrame>
      <p:cxnSp>
        <p:nvCxnSpPr>
          <p:cNvPr id="49" name="Straight Arrow Connector 48"/>
          <p:cNvCxnSpPr/>
          <p:nvPr/>
        </p:nvCxnSpPr>
        <p:spPr>
          <a:xfrm rot="10800000" flipV="1">
            <a:off x="3429000" y="5486400"/>
            <a:ext cx="609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0800000">
            <a:off x="3505200" y="6019800"/>
            <a:ext cx="685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10800000">
            <a:off x="4876800" y="63246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10800000" flipV="1">
            <a:off x="4724400" y="5181600"/>
            <a:ext cx="762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0800000">
            <a:off x="4800600" y="55626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10800000" flipV="1">
            <a:off x="6248400" y="5181600"/>
            <a:ext cx="609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10800000">
            <a:off x="6248400" y="55626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1"/>
          <p:cNvSpPr>
            <a:spLocks noGrp="1"/>
          </p:cNvSpPr>
          <p:nvPr>
            <p:ph idx="1"/>
          </p:nvPr>
        </p:nvSpPr>
        <p:spPr>
          <a:xfrm>
            <a:off x="152400" y="838200"/>
            <a:ext cx="8839200" cy="5638800"/>
          </a:xfrm>
        </p:spPr>
        <p:txBody>
          <a:bodyPr>
            <a:normAutofit fontScale="77500" lnSpcReduction="20000"/>
          </a:bodyPr>
          <a:lstStyle/>
          <a:p>
            <a:r>
              <a:rPr lang="en-US" sz="2600" dirty="0" smtClean="0"/>
              <a:t>OPEN holds nodes generated in the explicit graph, but not yet expanded. CLOSED holds list of expanded nodes in the graph</a:t>
            </a:r>
          </a:p>
          <a:p>
            <a:endParaRPr lang="en-US" sz="2600" dirty="0" smtClean="0"/>
          </a:p>
          <a:p>
            <a:r>
              <a:rPr lang="en-US" sz="2600" dirty="0" smtClean="0"/>
              <a:t>Complete?? Yes (if b is finite)</a:t>
            </a:r>
          </a:p>
          <a:p>
            <a:r>
              <a:rPr lang="en-US" sz="2600" dirty="0" smtClean="0"/>
              <a:t>Time?? 1 + b + b</a:t>
            </a:r>
            <a:r>
              <a:rPr lang="en-US" sz="2600" baseline="30000" dirty="0" smtClean="0"/>
              <a:t>2</a:t>
            </a:r>
            <a:r>
              <a:rPr lang="en-US" sz="2600" dirty="0" smtClean="0"/>
              <a:t> + b</a:t>
            </a:r>
            <a:r>
              <a:rPr lang="en-US" sz="2600" baseline="30000" dirty="0" smtClean="0"/>
              <a:t>3</a:t>
            </a:r>
            <a:r>
              <a:rPr lang="en-US" sz="2600" dirty="0" smtClean="0"/>
              <a:t> + : : : + </a:t>
            </a:r>
            <a:r>
              <a:rPr lang="en-US" sz="2600" dirty="0" err="1" smtClean="0"/>
              <a:t>b</a:t>
            </a:r>
            <a:r>
              <a:rPr lang="en-US" sz="2600" baseline="30000" dirty="0" err="1" smtClean="0"/>
              <a:t>d</a:t>
            </a:r>
            <a:r>
              <a:rPr lang="en-US" sz="2600" dirty="0" smtClean="0"/>
              <a:t> = (b</a:t>
            </a:r>
            <a:r>
              <a:rPr lang="en-US" sz="2600" baseline="30000" dirty="0" smtClean="0"/>
              <a:t>d+1</a:t>
            </a:r>
            <a:r>
              <a:rPr lang="en-US" sz="2600" dirty="0" smtClean="0"/>
              <a:t> – 1) / (b – 1) = O(</a:t>
            </a:r>
            <a:r>
              <a:rPr lang="en-US" sz="2600" dirty="0" err="1" smtClean="0"/>
              <a:t>b</a:t>
            </a:r>
            <a:r>
              <a:rPr lang="en-US" sz="2600" baseline="30000" dirty="0" err="1" smtClean="0"/>
              <a:t>d</a:t>
            </a:r>
            <a:r>
              <a:rPr lang="en-US" sz="2600" dirty="0" smtClean="0"/>
              <a:t>), </a:t>
            </a:r>
          </a:p>
          <a:p>
            <a:r>
              <a:rPr lang="en-US" sz="2600" dirty="0" smtClean="0"/>
              <a:t>If the goal test is applied when selected for expansion, rather than when generated, in the worst-case the whole layer at depth d may get expanded before the goal is tested and in that case complexity will become O(b</a:t>
            </a:r>
            <a:r>
              <a:rPr lang="en-US" sz="2600" baseline="30000" dirty="0" smtClean="0"/>
              <a:t>d+1</a:t>
            </a:r>
            <a:r>
              <a:rPr lang="en-US" sz="2600" dirty="0" smtClean="0"/>
              <a:t>)</a:t>
            </a:r>
          </a:p>
          <a:p>
            <a:r>
              <a:rPr lang="en-US" sz="2600" dirty="0" smtClean="0"/>
              <a:t>Space -  O(</a:t>
            </a:r>
            <a:r>
              <a:rPr lang="en-US" sz="2600" dirty="0" err="1" smtClean="0"/>
              <a:t>b</a:t>
            </a:r>
            <a:r>
              <a:rPr lang="en-US" sz="2600" baseline="30000" dirty="0" err="1" smtClean="0"/>
              <a:t>d</a:t>
            </a:r>
            <a:r>
              <a:rPr lang="en-US" sz="2600" dirty="0" smtClean="0"/>
              <a:t>) (keeps every node in memory)</a:t>
            </a:r>
          </a:p>
          <a:p>
            <a:r>
              <a:rPr lang="en-US" sz="2600" dirty="0" smtClean="0"/>
              <a:t>Is it Optimal? - Yes (if cost = 1 per step); not optimal in general</a:t>
            </a:r>
          </a:p>
          <a:p>
            <a:endParaRPr lang="en-US" sz="2600" dirty="0" smtClean="0"/>
          </a:p>
          <a:p>
            <a:r>
              <a:rPr lang="en-US" sz="2600" b="1" dirty="0" smtClean="0"/>
              <a:t>Advantages</a:t>
            </a:r>
          </a:p>
          <a:p>
            <a:r>
              <a:rPr lang="en-US" sz="2600" dirty="0" smtClean="0"/>
              <a:t>BFS guarantees to find goal node if </a:t>
            </a:r>
            <a:r>
              <a:rPr lang="en-US" sz="2600" smtClean="0"/>
              <a:t>one exists. </a:t>
            </a:r>
            <a:r>
              <a:rPr lang="en-US" sz="2600" dirty="0" smtClean="0"/>
              <a:t>But the solution may not be optimal in terms of cost, if the cost of exploring each edge is not same.</a:t>
            </a:r>
          </a:p>
          <a:p>
            <a:r>
              <a:rPr lang="en-US" sz="2600" dirty="0" smtClean="0"/>
              <a:t>BFS produces faster solution in certain graphs. </a:t>
            </a:r>
          </a:p>
          <a:p>
            <a:r>
              <a:rPr lang="en-US" sz="2600" b="1" dirty="0" smtClean="0"/>
              <a:t>Disadvantages</a:t>
            </a:r>
            <a:endParaRPr lang="en-US" sz="2600" dirty="0" smtClean="0"/>
          </a:p>
          <a:p>
            <a:r>
              <a:rPr lang="en-US" sz="2600" dirty="0" smtClean="0"/>
              <a:t>Higher memory required.</a:t>
            </a:r>
          </a:p>
          <a:p>
            <a:r>
              <a:rPr lang="en-US" sz="2600" dirty="0" smtClean="0"/>
              <a:t>More house-keeping work, more overhead &amp; relatively difficult to implement.</a:t>
            </a:r>
          </a:p>
          <a:p>
            <a:r>
              <a:rPr lang="en-US" sz="2600" dirty="0" smtClean="0"/>
              <a:t>Not suitable for human problem solving approach.</a:t>
            </a:r>
          </a:p>
          <a:p>
            <a:endParaRPr lang="en-US" sz="1600" dirty="0" smtClean="0"/>
          </a:p>
        </p:txBody>
      </p:sp>
      <p:sp>
        <p:nvSpPr>
          <p:cNvPr id="3" name="Title 2"/>
          <p:cNvSpPr>
            <a:spLocks noGrp="1"/>
          </p:cNvSpPr>
          <p:nvPr>
            <p:ph type="title"/>
          </p:nvPr>
        </p:nvSpPr>
        <p:spPr>
          <a:xfrm>
            <a:off x="457200" y="228600"/>
            <a:ext cx="8229600" cy="563562"/>
          </a:xfrm>
        </p:spPr>
        <p:txBody>
          <a:bodyPr>
            <a:normAutofit fontScale="90000"/>
          </a:bodyPr>
          <a:lstStyle/>
          <a:p>
            <a:pPr>
              <a:defRPr/>
            </a:pPr>
            <a:r>
              <a:rPr lang="en-US" dirty="0" smtClean="0"/>
              <a:t>Remarks</a:t>
            </a:r>
            <a:br>
              <a:rPr lang="en-US" dirty="0" smtClean="0"/>
            </a:br>
            <a:endParaRPr lang="en-US" dirty="0"/>
          </a:p>
        </p:txBody>
      </p:sp>
      <p:sp>
        <p:nvSpPr>
          <p:cNvPr id="47108"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1406990A-DE9E-4E92-8CC5-1AA18778AC85}" type="datetime1">
              <a:rPr lang="en-US" smtClean="0"/>
              <a:pPr>
                <a:defRPr/>
              </a:pPr>
              <a:t>3/11/2020</a:t>
            </a:fld>
            <a:endParaRPr lang="en-US" smtClean="0"/>
          </a:p>
        </p:txBody>
      </p:sp>
      <p:sp>
        <p:nvSpPr>
          <p:cNvPr id="47109"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AC584082-3C62-4847-9E10-A758435C9B5B}" type="slidenum">
              <a:rPr lang="en-US" smtClean="0"/>
              <a:pPr>
                <a:defRPr/>
              </a:pPr>
              <a:t>6</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ntent Placeholder 1"/>
          <p:cNvSpPr>
            <a:spLocks noGrp="1"/>
          </p:cNvSpPr>
          <p:nvPr>
            <p:ph idx="1"/>
          </p:nvPr>
        </p:nvSpPr>
        <p:spPr>
          <a:xfrm>
            <a:off x="0" y="1524000"/>
            <a:ext cx="8839200" cy="3429000"/>
          </a:xfrm>
        </p:spPr>
        <p:txBody>
          <a:bodyPr>
            <a:noAutofit/>
          </a:bodyPr>
          <a:lstStyle/>
          <a:p>
            <a:pPr algn="just"/>
            <a:r>
              <a:rPr lang="en-US" sz="2400" b="1" dirty="0" smtClean="0"/>
              <a:t>Uniform cost search modifies the breadth-first strategy </a:t>
            </a:r>
            <a:r>
              <a:rPr lang="en-US" sz="2400" dirty="0" smtClean="0"/>
              <a:t>by always expanding the lowest-cost node on the fringe (as measured by the path cost g(n)), rather than the lowest-depth node, where </a:t>
            </a:r>
            <a:r>
              <a:rPr lang="en-US" sz="2400" b="1" dirty="0" smtClean="0"/>
              <a:t>g(n): </a:t>
            </a:r>
            <a:r>
              <a:rPr lang="en-US" sz="2400" dirty="0" smtClean="0"/>
              <a:t>cost of </a:t>
            </a:r>
            <a:r>
              <a:rPr lang="en-US" sz="2400" u="sng" dirty="0" smtClean="0"/>
              <a:t>currently known best path</a:t>
            </a:r>
            <a:r>
              <a:rPr lang="en-US" sz="2400" dirty="0" smtClean="0"/>
              <a:t> from start node s to n</a:t>
            </a:r>
          </a:p>
          <a:p>
            <a:endParaRPr lang="en-US" sz="2400" dirty="0" smtClean="0"/>
          </a:p>
          <a:p>
            <a:pPr algn="just"/>
            <a:r>
              <a:rPr lang="en-US" sz="2400" dirty="0" smtClean="0"/>
              <a:t>It is easy to see that breadth-first search is just uniform cost search with </a:t>
            </a:r>
            <a:r>
              <a:rPr lang="en-US" sz="2400" i="1" dirty="0" smtClean="0"/>
              <a:t>g(n) = DEPTH(n)</a:t>
            </a:r>
          </a:p>
          <a:p>
            <a:endParaRPr lang="en-US" sz="2400" i="1" dirty="0" smtClean="0"/>
          </a:p>
          <a:p>
            <a:pPr algn="just"/>
            <a:r>
              <a:rPr lang="en-US" sz="2400" dirty="0" smtClean="0"/>
              <a:t>When certain conditions are met, the first solution that is found is guaranteed to be the cheapest solution, because if there were a cheaper path that was a solution, it would have been expanded earlier, and thus would have been found first</a:t>
            </a:r>
          </a:p>
        </p:txBody>
      </p:sp>
      <p:sp>
        <p:nvSpPr>
          <p:cNvPr id="3" name="Title 2"/>
          <p:cNvSpPr>
            <a:spLocks noGrp="1"/>
          </p:cNvSpPr>
          <p:nvPr>
            <p:ph type="title"/>
          </p:nvPr>
        </p:nvSpPr>
        <p:spPr>
          <a:xfrm>
            <a:off x="457200" y="152400"/>
            <a:ext cx="8229600" cy="685800"/>
          </a:xfrm>
        </p:spPr>
        <p:txBody>
          <a:bodyPr>
            <a:normAutofit fontScale="90000"/>
          </a:bodyPr>
          <a:lstStyle/>
          <a:p>
            <a:pPr>
              <a:defRPr/>
            </a:pPr>
            <a:r>
              <a:rPr lang="en-US" dirty="0" smtClean="0"/>
              <a:t>Uniform cost search</a:t>
            </a:r>
            <a:endParaRPr lang="en-US" dirty="0"/>
          </a:p>
        </p:txBody>
      </p:sp>
      <p:sp>
        <p:nvSpPr>
          <p:cNvPr id="48132"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62ADDA5D-1B1F-4071-A838-E2AC4FEB7A30}" type="datetime1">
              <a:rPr lang="en-US" smtClean="0"/>
              <a:pPr>
                <a:defRPr/>
              </a:pPr>
              <a:t>3/11/2020</a:t>
            </a:fld>
            <a:endParaRPr lang="en-US" smtClean="0"/>
          </a:p>
        </p:txBody>
      </p:sp>
      <p:sp>
        <p:nvSpPr>
          <p:cNvPr id="48133"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BECFF414-947C-4A4D-839B-5FE42B4A8A4B}" type="slidenum">
              <a:rPr lang="en-US" smtClean="0"/>
              <a:pPr>
                <a:defRPr/>
              </a:pPr>
              <a:t>7</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1"/>
          <p:cNvSpPr>
            <a:spLocks noGrp="1"/>
          </p:cNvSpPr>
          <p:nvPr>
            <p:ph idx="1"/>
          </p:nvPr>
        </p:nvSpPr>
        <p:spPr>
          <a:xfrm>
            <a:off x="228600" y="381000"/>
            <a:ext cx="8686800" cy="6477000"/>
          </a:xfrm>
        </p:spPr>
        <p:txBody>
          <a:bodyPr>
            <a:normAutofit/>
          </a:bodyPr>
          <a:lstStyle/>
          <a:p>
            <a:pPr>
              <a:spcBef>
                <a:spcPts val="0"/>
              </a:spcBef>
            </a:pPr>
            <a:r>
              <a:rPr lang="en-US" sz="1400" b="1" dirty="0" smtClean="0">
                <a:latin typeface="Times New Roman" pitchFamily="18" charset="0"/>
                <a:cs typeface="Times New Roman" pitchFamily="18" charset="0"/>
              </a:rPr>
              <a:t>begin</a:t>
            </a:r>
          </a:p>
          <a:p>
            <a:pPr>
              <a:spcBef>
                <a:spcPts val="0"/>
              </a:spcBef>
            </a:pPr>
            <a:r>
              <a:rPr lang="en-US" sz="1400" b="1" dirty="0" smtClean="0">
                <a:latin typeface="Times New Roman" pitchFamily="18" charset="0"/>
                <a:cs typeface="Times New Roman" pitchFamily="18" charset="0"/>
              </a:rPr>
              <a:t>   g(s) = 0; put s in OPEN; found = false;</a:t>
            </a:r>
          </a:p>
          <a:p>
            <a:pPr>
              <a:spcBef>
                <a:spcPts val="0"/>
              </a:spcBef>
            </a:pPr>
            <a:r>
              <a:rPr lang="en-US" sz="1400" b="1" dirty="0" smtClean="0">
                <a:latin typeface="Times New Roman" pitchFamily="18" charset="0"/>
                <a:cs typeface="Times New Roman" pitchFamily="18" charset="0"/>
              </a:rPr>
              <a:t>   while OPEN not empty &amp; not(found) do</a:t>
            </a:r>
          </a:p>
          <a:p>
            <a:pPr>
              <a:spcBef>
                <a:spcPts val="0"/>
              </a:spcBef>
            </a:pPr>
            <a:r>
              <a:rPr lang="en-US" sz="1400" b="1" dirty="0" smtClean="0">
                <a:latin typeface="Times New Roman" pitchFamily="18" charset="0"/>
                <a:cs typeface="Times New Roman" pitchFamily="18" charset="0"/>
              </a:rPr>
              <a:t>    begin</a:t>
            </a:r>
          </a:p>
          <a:p>
            <a:pPr>
              <a:spcBef>
                <a:spcPts val="0"/>
              </a:spcBef>
            </a:pPr>
            <a:r>
              <a:rPr lang="en-US" sz="1400" b="1" dirty="0" smtClean="0">
                <a:latin typeface="Times New Roman" pitchFamily="18" charset="0"/>
                <a:cs typeface="Times New Roman" pitchFamily="18" charset="0"/>
              </a:rPr>
              <a:t>       select a node n from OPEN with minimum g-value(resolve ties arbitrarily but in </a:t>
            </a:r>
          </a:p>
          <a:p>
            <a:pPr>
              <a:spcBef>
                <a:spcPts val="0"/>
              </a:spcBef>
            </a:pPr>
            <a:r>
              <a:rPr lang="en-US" sz="1400" b="1" dirty="0" smtClean="0">
                <a:latin typeface="Times New Roman" pitchFamily="18" charset="0"/>
                <a:cs typeface="Times New Roman" pitchFamily="18" charset="0"/>
              </a:rPr>
              <a:t>       favor of a goal node); </a:t>
            </a:r>
          </a:p>
          <a:p>
            <a:pPr>
              <a:spcBef>
                <a:spcPts val="0"/>
              </a:spcBef>
            </a:pPr>
            <a:r>
              <a:rPr lang="en-US" sz="1400" b="1" dirty="0" smtClean="0">
                <a:latin typeface="Times New Roman" pitchFamily="18" charset="0"/>
                <a:cs typeface="Times New Roman" pitchFamily="18" charset="0"/>
              </a:rPr>
              <a:t>       remove n from OPEN &amp; put n in CLOSED;</a:t>
            </a:r>
          </a:p>
          <a:p>
            <a:pPr>
              <a:spcBef>
                <a:spcPts val="0"/>
              </a:spcBef>
            </a:pPr>
            <a:r>
              <a:rPr lang="en-US" sz="1400" b="1" dirty="0" smtClean="0">
                <a:latin typeface="Times New Roman" pitchFamily="18" charset="0"/>
                <a:cs typeface="Times New Roman" pitchFamily="18" charset="0"/>
              </a:rPr>
              <a:t>       if n is a goal node then found = true;</a:t>
            </a:r>
          </a:p>
          <a:p>
            <a:pPr>
              <a:spcBef>
                <a:spcPts val="0"/>
              </a:spcBef>
            </a:pPr>
            <a:r>
              <a:rPr lang="en-US" sz="1400" b="1" dirty="0" smtClean="0">
                <a:latin typeface="Times New Roman" pitchFamily="18" charset="0"/>
                <a:cs typeface="Times New Roman" pitchFamily="18" charset="0"/>
              </a:rPr>
              <a:t>       else begin</a:t>
            </a:r>
          </a:p>
          <a:p>
            <a:pPr>
              <a:spcBef>
                <a:spcPts val="0"/>
              </a:spcBef>
            </a:pPr>
            <a:r>
              <a:rPr lang="en-US" sz="1400" b="1" dirty="0" smtClean="0">
                <a:latin typeface="Times New Roman" pitchFamily="18" charset="0"/>
                <a:cs typeface="Times New Roman" pitchFamily="18" charset="0"/>
              </a:rPr>
              <a:t>                  expand n generating all its immediate successors </a:t>
            </a:r>
            <a:r>
              <a:rPr lang="en-US" sz="1400" b="1" dirty="0" err="1" smtClean="0">
                <a:latin typeface="Times New Roman" pitchFamily="18" charset="0"/>
                <a:cs typeface="Times New Roman" pitchFamily="18" charset="0"/>
              </a:rPr>
              <a:t>n</a:t>
            </a:r>
            <a:r>
              <a:rPr lang="en-US" sz="1400" b="1" baseline="-25000" dirty="0" err="1" smtClean="0">
                <a:latin typeface="Times New Roman" pitchFamily="18" charset="0"/>
                <a:cs typeface="Times New Roman" pitchFamily="18" charset="0"/>
              </a:rPr>
              <a:t>i</a:t>
            </a:r>
            <a:r>
              <a:rPr lang="en-US" sz="1400" b="1" dirty="0" smtClean="0">
                <a:latin typeface="Times New Roman" pitchFamily="18" charset="0"/>
                <a:cs typeface="Times New Roman" pitchFamily="18" charset="0"/>
              </a:rPr>
              <a:t> (if any);</a:t>
            </a:r>
          </a:p>
          <a:p>
            <a:pPr>
              <a:spcBef>
                <a:spcPts val="0"/>
              </a:spcBef>
            </a:pPr>
            <a:r>
              <a:rPr lang="en-US" sz="1400" b="1" dirty="0" smtClean="0">
                <a:latin typeface="Times New Roman" pitchFamily="18" charset="0"/>
                <a:cs typeface="Times New Roman" pitchFamily="18" charset="0"/>
              </a:rPr>
              <a:t>                  for each </a:t>
            </a:r>
            <a:r>
              <a:rPr lang="en-US" sz="1400" b="1" dirty="0" err="1" smtClean="0">
                <a:latin typeface="Times New Roman" pitchFamily="18" charset="0"/>
                <a:cs typeface="Times New Roman" pitchFamily="18" charset="0"/>
              </a:rPr>
              <a:t>n</a:t>
            </a:r>
            <a:r>
              <a:rPr lang="en-US" sz="1400" b="1" baseline="-25000" dirty="0" err="1" smtClean="0">
                <a:latin typeface="Times New Roman" pitchFamily="18" charset="0"/>
                <a:cs typeface="Times New Roman" pitchFamily="18" charset="0"/>
              </a:rPr>
              <a:t>i</a:t>
            </a:r>
            <a:r>
              <a:rPr lang="en-US" sz="1400" b="1" dirty="0" smtClean="0">
                <a:latin typeface="Times New Roman" pitchFamily="18" charset="0"/>
                <a:cs typeface="Times New Roman" pitchFamily="18" charset="0"/>
              </a:rPr>
              <a:t> do</a:t>
            </a:r>
          </a:p>
          <a:p>
            <a:pPr>
              <a:spcBef>
                <a:spcPts val="0"/>
              </a:spcBef>
            </a:pPr>
            <a:r>
              <a:rPr lang="en-US" sz="1400" b="1" dirty="0" smtClean="0">
                <a:latin typeface="Times New Roman" pitchFamily="18" charset="0"/>
                <a:cs typeface="Times New Roman" pitchFamily="18" charset="0"/>
              </a:rPr>
              <a:t>                  begin</a:t>
            </a:r>
          </a:p>
          <a:p>
            <a:pPr>
              <a:spcBef>
                <a:spcPts val="0"/>
              </a:spcBef>
            </a:pPr>
            <a:r>
              <a:rPr lang="en-US" sz="1400" b="1" dirty="0" smtClean="0">
                <a:latin typeface="Times New Roman" pitchFamily="18" charset="0"/>
                <a:cs typeface="Times New Roman" pitchFamily="18" charset="0"/>
              </a:rPr>
              <a:t>                    g = g(n) + c(n, </a:t>
            </a:r>
            <a:r>
              <a:rPr lang="en-US" sz="1400" b="1" dirty="0" err="1" smtClean="0">
                <a:latin typeface="Times New Roman" pitchFamily="18" charset="0"/>
                <a:cs typeface="Times New Roman" pitchFamily="18" charset="0"/>
              </a:rPr>
              <a:t>n</a:t>
            </a:r>
            <a:r>
              <a:rPr lang="en-US" sz="1400" b="1" baseline="-25000" dirty="0" err="1" smtClean="0">
                <a:latin typeface="Times New Roman" pitchFamily="18" charset="0"/>
                <a:cs typeface="Times New Roman" pitchFamily="18" charset="0"/>
              </a:rPr>
              <a:t>i</a:t>
            </a:r>
            <a:r>
              <a:rPr lang="en-US" sz="1400" b="1" dirty="0" smtClean="0">
                <a:latin typeface="Times New Roman" pitchFamily="18" charset="0"/>
                <a:cs typeface="Times New Roman" pitchFamily="18" charset="0"/>
              </a:rPr>
              <a:t>);</a:t>
            </a:r>
          </a:p>
          <a:p>
            <a:pPr>
              <a:spcBef>
                <a:spcPts val="0"/>
              </a:spcBef>
            </a:pPr>
            <a:r>
              <a:rPr lang="en-US" sz="1400" b="1" dirty="0" smtClean="0">
                <a:latin typeface="Times New Roman" pitchFamily="18" charset="0"/>
                <a:cs typeface="Times New Roman" pitchFamily="18" charset="0"/>
              </a:rPr>
              <a:t>                    if </a:t>
            </a:r>
            <a:r>
              <a:rPr lang="en-US" sz="1400" b="1" dirty="0" err="1" smtClean="0">
                <a:latin typeface="Times New Roman" pitchFamily="18" charset="0"/>
                <a:cs typeface="Times New Roman" pitchFamily="18" charset="0"/>
              </a:rPr>
              <a:t>n</a:t>
            </a:r>
            <a:r>
              <a:rPr lang="en-US" sz="1400" b="1" baseline="-25000" dirty="0" err="1" smtClean="0">
                <a:latin typeface="Times New Roman" pitchFamily="18" charset="0"/>
                <a:cs typeface="Times New Roman" pitchFamily="18" charset="0"/>
              </a:rPr>
              <a:t>i</a:t>
            </a:r>
            <a:r>
              <a:rPr lang="en-US" sz="1400" b="1" dirty="0" smtClean="0">
                <a:latin typeface="Times New Roman" pitchFamily="18" charset="0"/>
                <a:cs typeface="Times New Roman" pitchFamily="18" charset="0"/>
              </a:rPr>
              <a:t> is not already in OPEN or CLOSED then</a:t>
            </a:r>
          </a:p>
          <a:p>
            <a:pPr>
              <a:spcBef>
                <a:spcPts val="0"/>
              </a:spcBef>
            </a:pPr>
            <a:r>
              <a:rPr lang="en-US" sz="1400" b="1" dirty="0" smtClean="0">
                <a:latin typeface="Times New Roman" pitchFamily="18" charset="0"/>
                <a:cs typeface="Times New Roman" pitchFamily="18" charset="0"/>
              </a:rPr>
              <a:t>                    begin</a:t>
            </a:r>
          </a:p>
          <a:p>
            <a:pPr>
              <a:spcBef>
                <a:spcPts val="0"/>
              </a:spcBef>
            </a:pPr>
            <a:r>
              <a:rPr lang="en-US" sz="1400" b="1" dirty="0" smtClean="0">
                <a:latin typeface="Times New Roman" pitchFamily="18" charset="0"/>
                <a:cs typeface="Times New Roman" pitchFamily="18" charset="0"/>
              </a:rPr>
              <a:t>                       g(</a:t>
            </a:r>
            <a:r>
              <a:rPr lang="en-US" sz="1400" b="1" dirty="0" err="1" smtClean="0">
                <a:latin typeface="Times New Roman" pitchFamily="18" charset="0"/>
                <a:cs typeface="Times New Roman" pitchFamily="18" charset="0"/>
              </a:rPr>
              <a:t>n</a:t>
            </a:r>
            <a:r>
              <a:rPr lang="en-US" sz="1400" b="1" baseline="-25000" dirty="0" err="1" smtClean="0">
                <a:latin typeface="Times New Roman" pitchFamily="18" charset="0"/>
                <a:cs typeface="Times New Roman" pitchFamily="18" charset="0"/>
              </a:rPr>
              <a:t>i</a:t>
            </a:r>
            <a:r>
              <a:rPr lang="en-US" sz="1400" b="1" dirty="0" smtClean="0">
                <a:latin typeface="Times New Roman" pitchFamily="18" charset="0"/>
                <a:cs typeface="Times New Roman" pitchFamily="18" charset="0"/>
              </a:rPr>
              <a:t>) = g; put </a:t>
            </a:r>
            <a:r>
              <a:rPr lang="en-US" sz="1400" b="1" dirty="0" err="1" smtClean="0">
                <a:latin typeface="Times New Roman" pitchFamily="18" charset="0"/>
                <a:cs typeface="Times New Roman" pitchFamily="18" charset="0"/>
              </a:rPr>
              <a:t>n</a:t>
            </a:r>
            <a:r>
              <a:rPr lang="en-US" sz="1400" b="1" baseline="-25000" dirty="0" err="1" smtClean="0">
                <a:latin typeface="Times New Roman" pitchFamily="18" charset="0"/>
                <a:cs typeface="Times New Roman" pitchFamily="18" charset="0"/>
              </a:rPr>
              <a:t>i</a:t>
            </a:r>
            <a:r>
              <a:rPr lang="en-US" sz="1400" b="1" dirty="0" smtClean="0">
                <a:latin typeface="Times New Roman" pitchFamily="18" charset="0"/>
                <a:cs typeface="Times New Roman" pitchFamily="18" charset="0"/>
              </a:rPr>
              <a:t> in OPEN;</a:t>
            </a:r>
          </a:p>
          <a:p>
            <a:pPr>
              <a:spcBef>
                <a:spcPts val="0"/>
              </a:spcBef>
            </a:pPr>
            <a:r>
              <a:rPr lang="en-US" sz="1400" b="1" dirty="0" smtClean="0">
                <a:latin typeface="Times New Roman" pitchFamily="18" charset="0"/>
                <a:cs typeface="Times New Roman" pitchFamily="18" charset="0"/>
              </a:rPr>
              <a:t>                       direct backward pointer from </a:t>
            </a:r>
            <a:r>
              <a:rPr lang="en-US" sz="1400" b="1" dirty="0" err="1" smtClean="0">
                <a:latin typeface="Times New Roman" pitchFamily="18" charset="0"/>
                <a:cs typeface="Times New Roman" pitchFamily="18" charset="0"/>
              </a:rPr>
              <a:t>n</a:t>
            </a:r>
            <a:r>
              <a:rPr lang="en-US" sz="1400" b="1" baseline="-25000" dirty="0" err="1" smtClean="0">
                <a:latin typeface="Times New Roman" pitchFamily="18" charset="0"/>
                <a:cs typeface="Times New Roman" pitchFamily="18" charset="0"/>
              </a:rPr>
              <a:t>i</a:t>
            </a:r>
            <a:r>
              <a:rPr lang="en-US" sz="1400" b="1" dirty="0" smtClean="0">
                <a:latin typeface="Times New Roman" pitchFamily="18" charset="0"/>
                <a:cs typeface="Times New Roman" pitchFamily="18" charset="0"/>
              </a:rPr>
              <a:t> to n;</a:t>
            </a:r>
          </a:p>
          <a:p>
            <a:pPr>
              <a:spcBef>
                <a:spcPts val="0"/>
              </a:spcBef>
            </a:pPr>
            <a:r>
              <a:rPr lang="en-US" sz="1400" b="1" dirty="0" smtClean="0">
                <a:latin typeface="Times New Roman" pitchFamily="18" charset="0"/>
                <a:cs typeface="Times New Roman" pitchFamily="18" charset="0"/>
              </a:rPr>
              <a:t>                     end     </a:t>
            </a:r>
          </a:p>
          <a:p>
            <a:pPr>
              <a:spcBef>
                <a:spcPts val="0"/>
              </a:spcBef>
            </a:pPr>
            <a:r>
              <a:rPr lang="en-US" sz="1400" b="1" dirty="0" smtClean="0">
                <a:latin typeface="Times New Roman" pitchFamily="18" charset="0"/>
                <a:cs typeface="Times New Roman" pitchFamily="18" charset="0"/>
              </a:rPr>
              <a:t>                     else if </a:t>
            </a:r>
            <a:r>
              <a:rPr lang="en-US" sz="1400" b="1" dirty="0" err="1" smtClean="0">
                <a:latin typeface="Times New Roman" pitchFamily="18" charset="0"/>
                <a:cs typeface="Times New Roman" pitchFamily="18" charset="0"/>
              </a:rPr>
              <a:t>n</a:t>
            </a:r>
            <a:r>
              <a:rPr lang="en-US" sz="1400" b="1" baseline="-25000" dirty="0" err="1" smtClean="0">
                <a:latin typeface="Times New Roman" pitchFamily="18" charset="0"/>
                <a:cs typeface="Times New Roman" pitchFamily="18" charset="0"/>
              </a:rPr>
              <a:t>i</a:t>
            </a:r>
            <a:r>
              <a:rPr lang="en-US" sz="1400" b="1" dirty="0" smtClean="0">
                <a:latin typeface="Times New Roman" pitchFamily="18" charset="0"/>
                <a:cs typeface="Times New Roman" pitchFamily="18" charset="0"/>
              </a:rPr>
              <a:t> is in OPEN and g(</a:t>
            </a:r>
            <a:r>
              <a:rPr lang="en-US" sz="1400" b="1" dirty="0" err="1" smtClean="0">
                <a:latin typeface="Times New Roman" pitchFamily="18" charset="0"/>
                <a:cs typeface="Times New Roman" pitchFamily="18" charset="0"/>
              </a:rPr>
              <a:t>n</a:t>
            </a:r>
            <a:r>
              <a:rPr lang="en-US" sz="1400" b="1" baseline="-25000" dirty="0" err="1" smtClean="0">
                <a:latin typeface="Times New Roman" pitchFamily="18" charset="0"/>
                <a:cs typeface="Times New Roman" pitchFamily="18" charset="0"/>
              </a:rPr>
              <a:t>i</a:t>
            </a:r>
            <a:r>
              <a:rPr lang="en-US" sz="1400" b="1" dirty="0" smtClean="0">
                <a:latin typeface="Times New Roman" pitchFamily="18" charset="0"/>
                <a:cs typeface="Times New Roman" pitchFamily="18" charset="0"/>
              </a:rPr>
              <a:t>) &gt; g then</a:t>
            </a:r>
          </a:p>
          <a:p>
            <a:pPr>
              <a:spcBef>
                <a:spcPts val="0"/>
              </a:spcBef>
            </a:pPr>
            <a:r>
              <a:rPr lang="en-US" sz="1400" b="1" dirty="0" smtClean="0">
                <a:latin typeface="Times New Roman" pitchFamily="18" charset="0"/>
                <a:cs typeface="Times New Roman" pitchFamily="18" charset="0"/>
              </a:rPr>
              <a:t>                     begin</a:t>
            </a:r>
          </a:p>
          <a:p>
            <a:pPr>
              <a:spcBef>
                <a:spcPts val="0"/>
              </a:spcBef>
            </a:pPr>
            <a:r>
              <a:rPr lang="en-US" sz="1400" b="1" dirty="0" smtClean="0">
                <a:latin typeface="Times New Roman" pitchFamily="18" charset="0"/>
                <a:cs typeface="Times New Roman" pitchFamily="18" charset="0"/>
              </a:rPr>
              <a:t>                              g(</a:t>
            </a:r>
            <a:r>
              <a:rPr lang="en-US" sz="1400" b="1" dirty="0" err="1" smtClean="0">
                <a:latin typeface="Times New Roman" pitchFamily="18" charset="0"/>
                <a:cs typeface="Times New Roman" pitchFamily="18" charset="0"/>
              </a:rPr>
              <a:t>n</a:t>
            </a:r>
            <a:r>
              <a:rPr lang="en-US" sz="1400" b="1" baseline="-25000" dirty="0" err="1" smtClean="0">
                <a:latin typeface="Times New Roman" pitchFamily="18" charset="0"/>
                <a:cs typeface="Times New Roman" pitchFamily="18" charset="0"/>
              </a:rPr>
              <a:t>i</a:t>
            </a:r>
            <a:r>
              <a:rPr lang="en-US" sz="1400" b="1" dirty="0" smtClean="0">
                <a:latin typeface="Times New Roman" pitchFamily="18" charset="0"/>
                <a:cs typeface="Times New Roman" pitchFamily="18" charset="0"/>
              </a:rPr>
              <a:t>) = g;</a:t>
            </a:r>
          </a:p>
          <a:p>
            <a:pPr>
              <a:spcBef>
                <a:spcPts val="0"/>
              </a:spcBef>
            </a:pPr>
            <a:r>
              <a:rPr lang="en-US" sz="1400" b="1" dirty="0" smtClean="0">
                <a:latin typeface="Times New Roman" pitchFamily="18" charset="0"/>
                <a:cs typeface="Times New Roman" pitchFamily="18" charset="0"/>
              </a:rPr>
              <a:t>                              redirect backward pointer from </a:t>
            </a:r>
            <a:r>
              <a:rPr lang="en-US" sz="1400" b="1" dirty="0" err="1" smtClean="0">
                <a:latin typeface="Times New Roman" pitchFamily="18" charset="0"/>
                <a:cs typeface="Times New Roman" pitchFamily="18" charset="0"/>
              </a:rPr>
              <a:t>n</a:t>
            </a:r>
            <a:r>
              <a:rPr lang="en-US" sz="1400" b="1" baseline="-25000" dirty="0" err="1" smtClean="0">
                <a:latin typeface="Times New Roman" pitchFamily="18" charset="0"/>
                <a:cs typeface="Times New Roman" pitchFamily="18" charset="0"/>
              </a:rPr>
              <a:t>i</a:t>
            </a:r>
            <a:r>
              <a:rPr lang="en-US" sz="1400" b="1" dirty="0" smtClean="0">
                <a:latin typeface="Times New Roman" pitchFamily="18" charset="0"/>
                <a:cs typeface="Times New Roman" pitchFamily="18" charset="0"/>
              </a:rPr>
              <a:t> to n;</a:t>
            </a:r>
          </a:p>
          <a:p>
            <a:pPr>
              <a:spcBef>
                <a:spcPts val="0"/>
              </a:spcBef>
            </a:pPr>
            <a:r>
              <a:rPr lang="en-US" sz="1400" b="1" dirty="0" smtClean="0">
                <a:latin typeface="Times New Roman" pitchFamily="18" charset="0"/>
                <a:cs typeface="Times New Roman" pitchFamily="18" charset="0"/>
              </a:rPr>
              <a:t>                     end</a:t>
            </a:r>
          </a:p>
          <a:p>
            <a:pPr>
              <a:spcBef>
                <a:spcPts val="0"/>
              </a:spcBef>
            </a:pPr>
            <a:r>
              <a:rPr lang="en-US" sz="1400" b="1" dirty="0" smtClean="0">
                <a:latin typeface="Times New Roman" pitchFamily="18" charset="0"/>
                <a:cs typeface="Times New Roman" pitchFamily="18" charset="0"/>
              </a:rPr>
              <a:t>                  end</a:t>
            </a:r>
          </a:p>
          <a:p>
            <a:pPr>
              <a:spcBef>
                <a:spcPts val="0"/>
              </a:spcBef>
            </a:pPr>
            <a:r>
              <a:rPr lang="en-US" sz="1400" b="1" dirty="0" smtClean="0">
                <a:latin typeface="Times New Roman" pitchFamily="18" charset="0"/>
                <a:cs typeface="Times New Roman" pitchFamily="18" charset="0"/>
              </a:rPr>
              <a:t>          end</a:t>
            </a:r>
          </a:p>
          <a:p>
            <a:pPr>
              <a:spcBef>
                <a:spcPts val="0"/>
              </a:spcBef>
            </a:pPr>
            <a:r>
              <a:rPr lang="en-US" sz="1400" b="1" dirty="0" smtClean="0">
                <a:latin typeface="Times New Roman" pitchFamily="18" charset="0"/>
                <a:cs typeface="Times New Roman" pitchFamily="18" charset="0"/>
              </a:rPr>
              <a:t>    end</a:t>
            </a:r>
          </a:p>
          <a:p>
            <a:pPr>
              <a:spcBef>
                <a:spcPts val="0"/>
              </a:spcBef>
            </a:pPr>
            <a:r>
              <a:rPr lang="en-US" sz="1400" b="1" dirty="0" smtClean="0">
                <a:latin typeface="Times New Roman" pitchFamily="18" charset="0"/>
                <a:cs typeface="Times New Roman" pitchFamily="18" charset="0"/>
              </a:rPr>
              <a:t>    if (found) then output g(n) &amp; solution path thru pointers;</a:t>
            </a:r>
          </a:p>
          <a:p>
            <a:pPr>
              <a:spcBef>
                <a:spcPts val="0"/>
              </a:spcBef>
            </a:pPr>
            <a:r>
              <a:rPr lang="en-US" sz="1400" b="1" dirty="0" smtClean="0">
                <a:latin typeface="Times New Roman" pitchFamily="18" charset="0"/>
                <a:cs typeface="Times New Roman" pitchFamily="18" charset="0"/>
              </a:rPr>
              <a:t>    else output failure message;</a:t>
            </a:r>
          </a:p>
          <a:p>
            <a:pPr>
              <a:spcBef>
                <a:spcPts val="0"/>
              </a:spcBef>
            </a:pPr>
            <a:r>
              <a:rPr lang="en-US" sz="1400" b="1" dirty="0" smtClean="0">
                <a:latin typeface="Times New Roman" pitchFamily="18" charset="0"/>
                <a:cs typeface="Times New Roman" pitchFamily="18" charset="0"/>
              </a:rPr>
              <a:t>end          </a:t>
            </a:r>
          </a:p>
        </p:txBody>
      </p:sp>
      <p:sp>
        <p:nvSpPr>
          <p:cNvPr id="3" name="Title 2"/>
          <p:cNvSpPr>
            <a:spLocks noGrp="1"/>
          </p:cNvSpPr>
          <p:nvPr>
            <p:ph type="title"/>
          </p:nvPr>
        </p:nvSpPr>
        <p:spPr>
          <a:xfrm>
            <a:off x="457200" y="228600"/>
            <a:ext cx="8229600" cy="381000"/>
          </a:xfrm>
        </p:spPr>
        <p:txBody>
          <a:bodyPr>
            <a:normAutofit fontScale="90000"/>
          </a:bodyPr>
          <a:lstStyle/>
          <a:p>
            <a:pPr>
              <a:defRPr/>
            </a:pPr>
            <a:r>
              <a:rPr lang="en-US" dirty="0" smtClean="0"/>
              <a:t>Uniform cost search algorithm</a:t>
            </a:r>
            <a:br>
              <a:rPr lang="en-US" dirty="0" smtClean="0"/>
            </a:br>
            <a:endParaRPr lang="en-US" sz="1800" dirty="0"/>
          </a:p>
        </p:txBody>
      </p:sp>
      <p:sp>
        <p:nvSpPr>
          <p:cNvPr id="49156"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4C307C31-1E65-4194-8847-709D708EAD6B}" type="datetime1">
              <a:rPr lang="en-US" smtClean="0"/>
              <a:pPr>
                <a:defRPr/>
              </a:pPr>
              <a:t>3/11/2020</a:t>
            </a:fld>
            <a:endParaRPr lang="en-US" dirty="0" smtClean="0"/>
          </a:p>
        </p:txBody>
      </p:sp>
      <p:sp>
        <p:nvSpPr>
          <p:cNvPr id="49157"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4CFBE883-2F80-42F5-901A-E8D60046CA5D}" type="slidenum">
              <a:rPr lang="en-US" smtClean="0"/>
              <a:pPr>
                <a:defRPr/>
              </a:pPr>
              <a:t>8</a:t>
            </a:fld>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ntent Placeholder 1"/>
          <p:cNvSpPr>
            <a:spLocks noGrp="1"/>
          </p:cNvSpPr>
          <p:nvPr>
            <p:ph idx="1"/>
          </p:nvPr>
        </p:nvSpPr>
        <p:spPr>
          <a:xfrm>
            <a:off x="228600" y="990600"/>
            <a:ext cx="8686800" cy="5105400"/>
          </a:xfrm>
        </p:spPr>
        <p:txBody>
          <a:bodyPr>
            <a:noAutofit/>
          </a:bodyPr>
          <a:lstStyle/>
          <a:p>
            <a:pPr algn="just"/>
            <a:r>
              <a:rPr lang="en-US" sz="2400" dirty="0" smtClean="0"/>
              <a:t>Uniform cost works with g(n) values of node. It doesn’t use any information about the cost of the remaining path from a node to a goal node. So, in many problems the uniform cost method tends to expand too many nodes</a:t>
            </a:r>
          </a:p>
          <a:p>
            <a:pPr algn="just"/>
            <a:r>
              <a:rPr lang="en-US" sz="2400" dirty="0" smtClean="0"/>
              <a:t>It is possible to cut down the no. of node expansion by using the estimate of the cost of the remaining path from a node to a goal node</a:t>
            </a:r>
          </a:p>
          <a:p>
            <a:pPr algn="just"/>
            <a:endParaRPr lang="en-US" sz="2400" dirty="0" smtClean="0"/>
          </a:p>
          <a:p>
            <a:r>
              <a:rPr lang="en-US" sz="2400" dirty="0" smtClean="0"/>
              <a:t>Complete?? Yes, if step cost ≥</a:t>
            </a:r>
            <a:r>
              <a:rPr lang="en-US" sz="2400" dirty="0" smtClean="0">
                <a:sym typeface="Symbol" pitchFamily="18" charset="2"/>
              </a:rPr>
              <a:t> </a:t>
            </a:r>
            <a:r>
              <a:rPr lang="en-US" sz="2400" dirty="0" smtClean="0"/>
              <a:t> </a:t>
            </a:r>
          </a:p>
          <a:p>
            <a:r>
              <a:rPr lang="en-US" sz="2400" dirty="0" smtClean="0"/>
              <a:t>Time?? # of nodes with g ≤ cost of optimal solution, O(</a:t>
            </a:r>
            <a:r>
              <a:rPr lang="en-US" sz="2400" dirty="0" err="1" smtClean="0"/>
              <a:t>b</a:t>
            </a:r>
            <a:r>
              <a:rPr lang="en-US" sz="2400" baseline="30000" dirty="0" err="1" smtClean="0"/>
              <a:t>⌈C</a:t>
            </a:r>
            <a:r>
              <a:rPr lang="en-US" sz="2400" baseline="30000" dirty="0" smtClean="0"/>
              <a:t>*/</a:t>
            </a:r>
            <a:r>
              <a:rPr lang="en-US" sz="2400" baseline="30000" dirty="0" smtClean="0">
                <a:sym typeface="Symbol" pitchFamily="18" charset="2"/>
              </a:rPr>
              <a:t> ⌉</a:t>
            </a:r>
            <a:r>
              <a:rPr lang="en-US" sz="2400" dirty="0" smtClean="0"/>
              <a:t>)</a:t>
            </a:r>
          </a:p>
          <a:p>
            <a:pPr>
              <a:buFont typeface="Wingdings 3" pitchFamily="18" charset="2"/>
              <a:buNone/>
            </a:pPr>
            <a:r>
              <a:rPr lang="en-US" sz="2400" dirty="0" smtClean="0"/>
              <a:t>             where C* is the cost of the optimal solution</a:t>
            </a:r>
          </a:p>
          <a:p>
            <a:r>
              <a:rPr lang="en-US" sz="2400" dirty="0" smtClean="0"/>
              <a:t>Space?? # of nodes with g ≤ cost of optimal solution, O(</a:t>
            </a:r>
            <a:r>
              <a:rPr lang="en-US" sz="2400" dirty="0" err="1" smtClean="0"/>
              <a:t>b</a:t>
            </a:r>
            <a:r>
              <a:rPr lang="en-US" sz="2400" baseline="30000" dirty="0" err="1" smtClean="0"/>
              <a:t>⌈C</a:t>
            </a:r>
            <a:r>
              <a:rPr lang="en-US" sz="2400" baseline="30000" dirty="0" smtClean="0"/>
              <a:t>*/</a:t>
            </a:r>
            <a:r>
              <a:rPr lang="en-US" sz="2400" baseline="30000" dirty="0" smtClean="0">
                <a:sym typeface="Symbol" pitchFamily="18" charset="2"/>
              </a:rPr>
              <a:t> ⌉</a:t>
            </a:r>
            <a:r>
              <a:rPr lang="en-US" sz="2400" dirty="0" smtClean="0"/>
              <a:t>)</a:t>
            </a:r>
          </a:p>
          <a:p>
            <a:r>
              <a:rPr lang="en-US" sz="2400" dirty="0" smtClean="0"/>
              <a:t>Optimal?? Yes - nodes expanded in increasing order of g(n)</a:t>
            </a:r>
          </a:p>
        </p:txBody>
      </p:sp>
      <p:sp>
        <p:nvSpPr>
          <p:cNvPr id="3" name="Title 2"/>
          <p:cNvSpPr>
            <a:spLocks noGrp="1"/>
          </p:cNvSpPr>
          <p:nvPr>
            <p:ph type="title"/>
          </p:nvPr>
        </p:nvSpPr>
        <p:spPr>
          <a:xfrm>
            <a:off x="457200" y="0"/>
            <a:ext cx="8229600" cy="1143000"/>
          </a:xfrm>
        </p:spPr>
        <p:txBody>
          <a:bodyPr/>
          <a:lstStyle/>
          <a:p>
            <a:pPr>
              <a:defRPr/>
            </a:pPr>
            <a:r>
              <a:rPr lang="en-US" dirty="0" smtClean="0"/>
              <a:t>Remarks</a:t>
            </a:r>
            <a:endParaRPr lang="en-US" dirty="0"/>
          </a:p>
        </p:txBody>
      </p:sp>
      <p:sp>
        <p:nvSpPr>
          <p:cNvPr id="50180"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0C905B11-CB3E-45DD-8DE4-E3FCCD2C088F}" type="datetime1">
              <a:rPr lang="en-US" smtClean="0"/>
              <a:pPr>
                <a:defRPr/>
              </a:pPr>
              <a:t>3/11/2020</a:t>
            </a:fld>
            <a:endParaRPr lang="en-US" smtClean="0"/>
          </a:p>
        </p:txBody>
      </p:sp>
      <p:sp>
        <p:nvSpPr>
          <p:cNvPr id="50181"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7021200C-7FC0-44C6-B8BE-21FD99D24D54}" type="slidenum">
              <a:rPr lang="en-US" smtClean="0"/>
              <a:pPr>
                <a:defRPr/>
              </a:pPr>
              <a:t>9</a:t>
            </a:fld>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771</TotalTime>
  <Words>2946</Words>
  <Application>Microsoft Office PowerPoint</Application>
  <PresentationFormat>On-screen Show (4:3)</PresentationFormat>
  <Paragraphs>603</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Search Methods</vt:lpstr>
      <vt:lpstr>Search Strategies</vt:lpstr>
      <vt:lpstr>Uninformed or Blind Search </vt:lpstr>
      <vt:lpstr>Breadth – first Search (BFS)</vt:lpstr>
      <vt:lpstr>Breadth – first Search (BFS) Example</vt:lpstr>
      <vt:lpstr>Remarks </vt:lpstr>
      <vt:lpstr>Uniform cost search</vt:lpstr>
      <vt:lpstr>Uniform cost search algorithm </vt:lpstr>
      <vt:lpstr>Remarks</vt:lpstr>
      <vt:lpstr>Depth First Search (DFS) algorithm</vt:lpstr>
      <vt:lpstr>Depth First Search (DFS) Example</vt:lpstr>
      <vt:lpstr>Depth First Search (DFS) Example</vt:lpstr>
      <vt:lpstr>Remarks</vt:lpstr>
      <vt:lpstr>Depth-limited Search </vt:lpstr>
      <vt:lpstr>Iterative deepening depth-first search </vt:lpstr>
      <vt:lpstr>Slide 16</vt:lpstr>
      <vt:lpstr>Slide 17</vt:lpstr>
      <vt:lpstr>Slide 18</vt:lpstr>
      <vt:lpstr>Slide 19</vt:lpstr>
      <vt:lpstr>Remarks</vt:lpstr>
      <vt:lpstr>Informed Search </vt:lpstr>
      <vt:lpstr>A*</vt:lpstr>
      <vt:lpstr>A* Example (I)</vt:lpstr>
      <vt:lpstr>A* Example (II)</vt:lpstr>
      <vt:lpstr>A* Example (III)</vt:lpstr>
      <vt:lpstr>Heuristic Estimate </vt:lpstr>
      <vt:lpstr>Remarks </vt:lpstr>
      <vt:lpstr> Heuristic Functions </vt:lpstr>
      <vt:lpstr>Important Results on A*</vt:lpstr>
      <vt:lpstr>Important Results on A* contd..</vt:lpstr>
      <vt:lpstr>Important Results on A* contd..</vt:lpstr>
    </vt:vector>
  </TitlesOfParts>
  <Company>HITK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Heritage </dc:creator>
  <cp:lastModifiedBy>User</cp:lastModifiedBy>
  <cp:revision>14</cp:revision>
  <dcterms:created xsi:type="dcterms:W3CDTF">2020-01-28T10:16:01Z</dcterms:created>
  <dcterms:modified xsi:type="dcterms:W3CDTF">2020-03-11T12:45:11Z</dcterms:modified>
</cp:coreProperties>
</file>