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313" r:id="rId3"/>
    <p:sldId id="315" r:id="rId4"/>
    <p:sldId id="265" r:id="rId5"/>
    <p:sldId id="267" r:id="rId6"/>
    <p:sldId id="268" r:id="rId7"/>
    <p:sldId id="327" r:id="rId8"/>
    <p:sldId id="316" r:id="rId9"/>
    <p:sldId id="325" r:id="rId10"/>
    <p:sldId id="326" r:id="rId11"/>
    <p:sldId id="318" r:id="rId12"/>
    <p:sldId id="266" r:id="rId13"/>
    <p:sldId id="257" r:id="rId14"/>
    <p:sldId id="263" r:id="rId15"/>
    <p:sldId id="292" r:id="rId16"/>
    <p:sldId id="293" r:id="rId17"/>
    <p:sldId id="294" r:id="rId18"/>
    <p:sldId id="295" r:id="rId19"/>
    <p:sldId id="261" r:id="rId20"/>
    <p:sldId id="260" r:id="rId21"/>
    <p:sldId id="262" r:id="rId22"/>
    <p:sldId id="264" r:id="rId23"/>
    <p:sldId id="269" r:id="rId24"/>
    <p:sldId id="287" r:id="rId25"/>
    <p:sldId id="288" r:id="rId26"/>
    <p:sldId id="328" r:id="rId27"/>
    <p:sldId id="329" r:id="rId28"/>
    <p:sldId id="330" r:id="rId29"/>
    <p:sldId id="331" r:id="rId30"/>
    <p:sldId id="319" r:id="rId31"/>
    <p:sldId id="332" r:id="rId32"/>
    <p:sldId id="333" r:id="rId33"/>
    <p:sldId id="334" r:id="rId34"/>
    <p:sldId id="285" r:id="rId35"/>
    <p:sldId id="286" r:id="rId36"/>
    <p:sldId id="271" r:id="rId37"/>
    <p:sldId id="272" r:id="rId38"/>
    <p:sldId id="273" r:id="rId39"/>
    <p:sldId id="276" r:id="rId40"/>
    <p:sldId id="277" r:id="rId41"/>
    <p:sldId id="278" r:id="rId42"/>
    <p:sldId id="279" r:id="rId43"/>
    <p:sldId id="280" r:id="rId44"/>
    <p:sldId id="281" r:id="rId45"/>
    <p:sldId id="274" r:id="rId46"/>
    <p:sldId id="320" r:id="rId47"/>
    <p:sldId id="321" r:id="rId48"/>
    <p:sldId id="322" r:id="rId49"/>
    <p:sldId id="323" r:id="rId50"/>
    <p:sldId id="335" r:id="rId51"/>
    <p:sldId id="337" r:id="rId52"/>
    <p:sldId id="336" r:id="rId53"/>
    <p:sldId id="339" r:id="rId54"/>
    <p:sldId id="340" r:id="rId55"/>
    <p:sldId id="341" r:id="rId56"/>
    <p:sldId id="342" r:id="rId57"/>
    <p:sldId id="343" r:id="rId58"/>
    <p:sldId id="344" r:id="rId59"/>
    <p:sldId id="345" r:id="rId60"/>
    <p:sldId id="346" r:id="rId61"/>
    <p:sldId id="275" r:id="rId62"/>
    <p:sldId id="282" r:id="rId63"/>
    <p:sldId id="283" r:id="rId64"/>
    <p:sldId id="284" r:id="rId65"/>
    <p:sldId id="289" r:id="rId66"/>
    <p:sldId id="290" r:id="rId67"/>
    <p:sldId id="291" r:id="rId68"/>
    <p:sldId id="296" r:id="rId69"/>
    <p:sldId id="297" r:id="rId70"/>
    <p:sldId id="298" r:id="rId71"/>
    <p:sldId id="299" r:id="rId72"/>
    <p:sldId id="301" r:id="rId73"/>
    <p:sldId id="304" r:id="rId74"/>
    <p:sldId id="307" r:id="rId75"/>
    <p:sldId id="308" r:id="rId76"/>
    <p:sldId id="310" r:id="rId77"/>
    <p:sldId id="311" r:id="rId78"/>
    <p:sldId id="312"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9" autoAdjust="0"/>
  </p:normalViewPr>
  <p:slideViewPr>
    <p:cSldViewPr>
      <p:cViewPr varScale="1">
        <p:scale>
          <a:sx n="65" d="100"/>
          <a:sy n="65" d="100"/>
        </p:scale>
        <p:origin x="-666" y="-96"/>
      </p:cViewPr>
      <p:guideLst>
        <p:guide orient="horz" pos="2160"/>
        <p:guide pos="2880"/>
      </p:guideLst>
    </p:cSldViewPr>
  </p:slideViewPr>
  <p:outlineViewPr>
    <p:cViewPr>
      <p:scale>
        <a:sx n="33" d="100"/>
        <a:sy n="33" d="100"/>
      </p:scale>
      <p:origin x="0" y="151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image" Target="../media/image71.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image" Target="../media/image7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emf"/><Relationship Id="rId5" Type="http://schemas.openxmlformats.org/officeDocument/2006/relationships/image" Target="../media/image98.wmf"/><Relationship Id="rId4" Type="http://schemas.openxmlformats.org/officeDocument/2006/relationships/image" Target="../media/image9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4C0EFD0A-E076-423E-8965-939ECCC0ECFF}" type="datetimeFigureOut">
              <a:rPr lang="en-US"/>
              <a:pPr>
                <a:defRPr/>
              </a:pPr>
              <a:t>18/03/2013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D2B4D380-07BC-4A62-9773-E4DC3D12613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noFill/>
          <a:ln w="9525"/>
        </p:spPr>
        <p:txBody>
          <a:bodyPr/>
          <a:lstStyle/>
          <a:p>
            <a:endParaRPr lang="en-US" smtClean="0"/>
          </a:p>
        </p:txBody>
      </p:sp>
      <p:sp>
        <p:nvSpPr>
          <p:cNvPr id="1146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noFill/>
          <a:ln w="9525"/>
        </p:spPr>
        <p:txBody>
          <a:bodyPr/>
          <a:lstStyle/>
          <a:p>
            <a:endParaRPr lang="en-US" smtClean="0"/>
          </a:p>
        </p:txBody>
      </p:sp>
      <p:sp>
        <p:nvSpPr>
          <p:cNvPr id="1208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noFill/>
          <a:ln w="9525"/>
        </p:spPr>
        <p:txBody>
          <a:bodyPr/>
          <a:lstStyle/>
          <a:p>
            <a:r>
              <a:rPr lang="en-US" smtClean="0"/>
              <a:t>Show pattern space OH for “take-out special”  vs. “Dinner for two”.</a:t>
            </a:r>
          </a:p>
          <a:p>
            <a:r>
              <a:rPr lang="en-US" smtClean="0"/>
              <a:t>Also OHs for XOR and linear dependent points.</a:t>
            </a:r>
          </a:p>
          <a:p>
            <a:endParaRPr lang="en-US" smtClean="0"/>
          </a:p>
        </p:txBody>
      </p:sp>
      <p:sp>
        <p:nvSpPr>
          <p:cNvPr id="138243" name="Rectangle 3"/>
          <p:cNvSpPr>
            <a:spLocks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noFill/>
          <a:ln w="9525"/>
        </p:spPr>
        <p:txBody>
          <a:bodyPr/>
          <a:lstStyle/>
          <a:p>
            <a:endParaRPr lang="en-US" smtClean="0"/>
          </a:p>
        </p:txBody>
      </p:sp>
      <p:sp>
        <p:nvSpPr>
          <p:cNvPr id="140291" name="Rectangle 3"/>
          <p:cNvSpPr>
            <a:spLocks noChangeArrowheads="1" noTextEdit="1"/>
          </p:cNvSpPr>
          <p:nvPr>
            <p:ph type="sldImg"/>
          </p:nvPr>
        </p:nvSpPr>
        <p:spPr>
          <a:xfrm>
            <a:off x="1152525" y="692150"/>
            <a:ext cx="4554538"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BCBA21E-5987-4BD6-A0A9-F0B62C4D6A96}" type="slidenum">
              <a:rPr lang="en-US"/>
              <a:pPr fontAlgn="base">
                <a:spcBef>
                  <a:spcPct val="0"/>
                </a:spcBef>
                <a:spcAft>
                  <a:spcPct val="0"/>
                </a:spcAft>
              </a:pPr>
              <a:t>70</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xfrm>
            <a:off x="914400" y="4341813"/>
            <a:ext cx="5032375" cy="4116387"/>
          </a:xfrm>
          <a:noFill/>
        </p:spPr>
        <p:txBody>
          <a:bodyPr wrap="square" numCol="1" anchor="t" anchorCtr="0" compatLnSpc="1">
            <a:prstTxWarp prst="textNoShape">
              <a:avLst/>
            </a:prstTxWarp>
          </a:bodyPr>
          <a:lstStyle/>
          <a:p>
            <a:pPr>
              <a:spcBef>
                <a:spcPct val="0"/>
              </a:spcBef>
            </a:pPr>
            <a:endParaRPr lang="fi-FI"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9F5918-C038-4440-B229-F15DB471AED7}" type="slidenum">
              <a:rPr lang="ru-RU"/>
              <a:pPr fontAlgn="base">
                <a:spcBef>
                  <a:spcPct val="0"/>
                </a:spcBef>
                <a:spcAft>
                  <a:spcPct val="0"/>
                </a:spcAft>
              </a:pPr>
              <a:t>13</a:t>
            </a:fld>
            <a:endParaRPr lang="ru-RU"/>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7F1DEB-1C44-42E4-A604-14944EBB9DEE}" type="slidenum">
              <a:rPr lang="ru-RU"/>
              <a:pPr fontAlgn="base">
                <a:spcBef>
                  <a:spcPct val="0"/>
                </a:spcBef>
                <a:spcAft>
                  <a:spcPct val="0"/>
                </a:spcAft>
              </a:pPr>
              <a:t>14</a:t>
            </a:fld>
            <a:endParaRPr lang="ru-RU"/>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7CFFAE-A4A3-4285-A2DD-B713EBD12AAA}" type="slidenum">
              <a:rPr lang="ru-RU"/>
              <a:pPr fontAlgn="base">
                <a:spcBef>
                  <a:spcPct val="0"/>
                </a:spcBef>
                <a:spcAft>
                  <a:spcPct val="0"/>
                </a:spcAft>
              </a:pPr>
              <a:t>19</a:t>
            </a:fld>
            <a:endParaRPr lang="ru-RU"/>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990AB3-98CA-4883-B08A-32572DB9CF3C}" type="slidenum">
              <a:rPr lang="ru-RU"/>
              <a:pPr fontAlgn="base">
                <a:spcBef>
                  <a:spcPct val="0"/>
                </a:spcBef>
                <a:spcAft>
                  <a:spcPct val="0"/>
                </a:spcAft>
              </a:pPr>
              <a:t>20</a:t>
            </a:fld>
            <a:endParaRPr lang="ru-RU"/>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1E91D2-3929-4E6C-8588-09C724FECE25}" type="slidenum">
              <a:rPr lang="ru-RU"/>
              <a:pPr fontAlgn="base">
                <a:spcBef>
                  <a:spcPct val="0"/>
                </a:spcBef>
                <a:spcAft>
                  <a:spcPct val="0"/>
                </a:spcAft>
              </a:pPr>
              <a:t>21</a:t>
            </a:fld>
            <a:endParaRPr lang="ru-RU"/>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2B4D380-07BC-4A62-9773-E4DC3D12613F}" type="slidenum">
              <a:rPr lang="en-US" smtClean="0"/>
              <a:pPr>
                <a:defRPr/>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noFill/>
          <a:ln w="9525"/>
        </p:spPr>
        <p:txBody>
          <a:bodyPr/>
          <a:lstStyle/>
          <a:p>
            <a:endParaRPr lang="en-US" smtClean="0"/>
          </a:p>
        </p:txBody>
      </p:sp>
      <p:sp>
        <p:nvSpPr>
          <p:cNvPr id="1187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noFill/>
          <a:ln w="9525"/>
        </p:spPr>
        <p:txBody>
          <a:bodyPr/>
          <a:lstStyle/>
          <a:p>
            <a:endParaRPr lang="en-US" smtClean="0"/>
          </a:p>
        </p:txBody>
      </p:sp>
      <p:sp>
        <p:nvSpPr>
          <p:cNvPr id="119811"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E144ED7-23DC-444F-844D-C7B3D409176B}" type="datetimeFigureOut">
              <a:rPr lang="en-US"/>
              <a:pPr>
                <a:defRPr/>
              </a:pPr>
              <a:t>18/03/2013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4648F1-906B-4FDD-83CA-125D9313AF5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237404-CFE9-4EAF-AFAE-B95B57345D2D}" type="datetimeFigureOut">
              <a:rPr lang="en-US"/>
              <a:pPr>
                <a:defRPr/>
              </a:pPr>
              <a:t>18/03/2013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46604B-5CD9-4BE2-A64E-6D67CA8E485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F016991-FC52-430B-B0DF-F2F60C680DA2}" type="datetimeFigureOut">
              <a:rPr lang="en-US"/>
              <a:pPr>
                <a:defRPr/>
              </a:pPr>
              <a:t>18/03/2013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188A9F-4F5F-404E-B2F3-263E3277432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fld id="{72341CC2-EFA9-468B-A62F-1B2C8FD93DAC}" type="datetime1">
              <a:rPr lang="en-US"/>
              <a:pPr>
                <a:defRPr/>
              </a:pPr>
              <a:t>18/03/2013</a:t>
            </a:fld>
            <a:endParaRPr lang="ru-RU"/>
          </a:p>
        </p:txBody>
      </p:sp>
      <p:sp>
        <p:nvSpPr>
          <p:cNvPr id="8" name="Rectangle 12"/>
          <p:cNvSpPr>
            <a:spLocks noGrp="1" noChangeArrowheads="1"/>
          </p:cNvSpPr>
          <p:nvPr>
            <p:ph type="ftr" sz="quarter" idx="11"/>
          </p:nvPr>
        </p:nvSpPr>
        <p:spPr/>
        <p:txBody>
          <a:bodyPr/>
          <a:lstStyle>
            <a:lvl1pPr>
              <a:defRPr/>
            </a:lvl1pPr>
          </a:lstStyle>
          <a:p>
            <a:pPr>
              <a:defRPr/>
            </a:pPr>
            <a:endParaRPr lang="ru-RU"/>
          </a:p>
        </p:txBody>
      </p:sp>
      <p:sp>
        <p:nvSpPr>
          <p:cNvPr id="9" name="Rectangle 13"/>
          <p:cNvSpPr>
            <a:spLocks noGrp="1" noChangeArrowheads="1"/>
          </p:cNvSpPr>
          <p:nvPr>
            <p:ph type="sldNum" sz="quarter" idx="12"/>
          </p:nvPr>
        </p:nvSpPr>
        <p:spPr/>
        <p:txBody>
          <a:bodyPr/>
          <a:lstStyle>
            <a:lvl1pPr>
              <a:defRPr/>
            </a:lvl1pPr>
          </a:lstStyle>
          <a:p>
            <a:pPr>
              <a:defRPr/>
            </a:pPr>
            <a:fld id="{469BAB14-6D3E-4F9D-8B96-715049050FA0}"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p:txBody>
          <a:bodyPr/>
          <a:lstStyle>
            <a:lvl1pPr>
              <a:defRPr/>
            </a:lvl1pPr>
          </a:lstStyle>
          <a:p>
            <a:pPr>
              <a:defRPr/>
            </a:pPr>
            <a:endParaRPr lang="ru-RU"/>
          </a:p>
        </p:txBody>
      </p:sp>
      <p:sp>
        <p:nvSpPr>
          <p:cNvPr id="7" name="Rectangle 12"/>
          <p:cNvSpPr>
            <a:spLocks noGrp="1" noChangeArrowheads="1"/>
          </p:cNvSpPr>
          <p:nvPr>
            <p:ph type="ftr" sz="quarter" idx="11"/>
          </p:nvPr>
        </p:nvSpPr>
        <p:spPr/>
        <p:txBody>
          <a:bodyPr/>
          <a:lstStyle>
            <a:lvl1pPr>
              <a:defRPr/>
            </a:lvl1pPr>
          </a:lstStyle>
          <a:p>
            <a:pPr>
              <a:defRPr/>
            </a:pPr>
            <a:endParaRPr lang="ru-RU"/>
          </a:p>
        </p:txBody>
      </p:sp>
      <p:sp>
        <p:nvSpPr>
          <p:cNvPr id="8" name="Rectangle 13"/>
          <p:cNvSpPr>
            <a:spLocks noGrp="1" noChangeArrowheads="1"/>
          </p:cNvSpPr>
          <p:nvPr>
            <p:ph type="sldNum" sz="quarter" idx="12"/>
          </p:nvPr>
        </p:nvSpPr>
        <p:spPr/>
        <p:txBody>
          <a:bodyPr/>
          <a:lstStyle>
            <a:lvl1pPr>
              <a:defRPr/>
            </a:lvl1pPr>
          </a:lstStyle>
          <a:p>
            <a:pPr>
              <a:defRPr/>
            </a:pPr>
            <a:fld id="{6CA7F007-0DA0-435C-9380-400159700055}" type="slidenum">
              <a:rPr lang="ru-RU"/>
              <a:pPr>
                <a:defRPr/>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p:txBody>
          <a:bodyPr/>
          <a:lstStyle>
            <a:lvl1pPr>
              <a:defRPr/>
            </a:lvl1pPr>
          </a:lstStyle>
          <a:p>
            <a:pPr>
              <a:defRPr/>
            </a:pPr>
            <a:endParaRPr lang="ru-RU"/>
          </a:p>
        </p:txBody>
      </p:sp>
      <p:sp>
        <p:nvSpPr>
          <p:cNvPr id="7" name="Rectangle 12"/>
          <p:cNvSpPr>
            <a:spLocks noGrp="1" noChangeArrowheads="1"/>
          </p:cNvSpPr>
          <p:nvPr>
            <p:ph type="ftr" sz="quarter" idx="11"/>
          </p:nvPr>
        </p:nvSpPr>
        <p:spPr/>
        <p:txBody>
          <a:bodyPr/>
          <a:lstStyle>
            <a:lvl1pPr>
              <a:defRPr/>
            </a:lvl1pPr>
          </a:lstStyle>
          <a:p>
            <a:pPr>
              <a:defRPr/>
            </a:pPr>
            <a:endParaRPr lang="ru-RU"/>
          </a:p>
        </p:txBody>
      </p:sp>
      <p:sp>
        <p:nvSpPr>
          <p:cNvPr id="8" name="Rectangle 13"/>
          <p:cNvSpPr>
            <a:spLocks noGrp="1" noChangeArrowheads="1"/>
          </p:cNvSpPr>
          <p:nvPr>
            <p:ph type="sldNum" sz="quarter" idx="12"/>
          </p:nvPr>
        </p:nvSpPr>
        <p:spPr/>
        <p:txBody>
          <a:bodyPr/>
          <a:lstStyle>
            <a:lvl1pPr>
              <a:defRPr/>
            </a:lvl1pPr>
          </a:lstStyle>
          <a:p>
            <a:pPr>
              <a:defRPr/>
            </a:pPr>
            <a:fld id="{CFBD5047-1B7C-4904-A6A0-0A036E6F6819}" type="slidenum">
              <a:rPr lang="ru-RU"/>
              <a:pPr>
                <a:defRPr/>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rtlCol="0">
            <a:normAutofit/>
          </a:bodyPr>
          <a:lstStyle/>
          <a:p>
            <a:pPr lvl="0"/>
            <a:endParaRPr lang="en-US" noProof="0"/>
          </a:p>
        </p:txBody>
      </p:sp>
      <p:sp>
        <p:nvSpPr>
          <p:cNvPr id="4" name="Rectangle 11"/>
          <p:cNvSpPr>
            <a:spLocks noGrp="1" noChangeArrowheads="1"/>
          </p:cNvSpPr>
          <p:nvPr>
            <p:ph type="dt" sz="half" idx="10"/>
          </p:nvPr>
        </p:nvSpPr>
        <p:spPr/>
        <p:txBody>
          <a:bodyPr/>
          <a:lstStyle>
            <a:lvl1pPr>
              <a:defRPr/>
            </a:lvl1pPr>
          </a:lstStyle>
          <a:p>
            <a:pPr>
              <a:defRPr/>
            </a:pPr>
            <a:endParaRPr lang="ru-RU"/>
          </a:p>
        </p:txBody>
      </p:sp>
      <p:sp>
        <p:nvSpPr>
          <p:cNvPr id="5" name="Rectangle 12"/>
          <p:cNvSpPr>
            <a:spLocks noGrp="1" noChangeArrowheads="1"/>
          </p:cNvSpPr>
          <p:nvPr>
            <p:ph type="ftr" sz="quarter" idx="11"/>
          </p:nvPr>
        </p:nvSpPr>
        <p:spPr/>
        <p:txBody>
          <a:bodyPr/>
          <a:lstStyle>
            <a:lvl1pPr>
              <a:defRPr/>
            </a:lvl1pPr>
          </a:lstStyle>
          <a:p>
            <a:pPr>
              <a:defRPr/>
            </a:pPr>
            <a:endParaRPr lang="ru-RU"/>
          </a:p>
        </p:txBody>
      </p:sp>
      <p:sp>
        <p:nvSpPr>
          <p:cNvPr id="6" name="Rectangle 13"/>
          <p:cNvSpPr>
            <a:spLocks noGrp="1" noChangeArrowheads="1"/>
          </p:cNvSpPr>
          <p:nvPr>
            <p:ph type="sldNum" sz="quarter" idx="12"/>
          </p:nvPr>
        </p:nvSpPr>
        <p:spPr/>
        <p:txBody>
          <a:bodyPr/>
          <a:lstStyle>
            <a:lvl1pPr>
              <a:defRPr/>
            </a:lvl1pPr>
          </a:lstStyle>
          <a:p>
            <a:pPr>
              <a:defRPr/>
            </a:pPr>
            <a:fld id="{6437D4D1-5F7E-4975-A3C3-49BD504BC068}"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7E7AF6-4C77-46B2-8231-E623F4355A07}" type="datetimeFigureOut">
              <a:rPr lang="en-US"/>
              <a:pPr>
                <a:defRPr/>
              </a:pPr>
              <a:t>18/03/2013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B82965-DF18-4658-AB2B-1E135FEC3EA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FF0E458-7915-44E1-B2E0-D2680A6ABE62}" type="datetimeFigureOut">
              <a:rPr lang="en-US"/>
              <a:pPr>
                <a:defRPr/>
              </a:pPr>
              <a:t>18/03/2013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80C440-8EB3-438A-9F5B-57CAEB9B554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9C5BC0E-F714-4C43-A43B-C79BDF8E8030}" type="datetimeFigureOut">
              <a:rPr lang="en-US"/>
              <a:pPr>
                <a:defRPr/>
              </a:pPr>
              <a:t>18/03/2013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1C112D-415A-4884-BC21-C6686F03486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35B52C0-00CC-439E-A760-B23839B40268}" type="datetimeFigureOut">
              <a:rPr lang="en-US"/>
              <a:pPr>
                <a:defRPr/>
              </a:pPr>
              <a:t>18/03/2013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76E1E90-FE6E-4623-A463-22B32F57EB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B94F26C-7312-455E-A804-0C8D0575DD95}" type="datetimeFigureOut">
              <a:rPr lang="en-US"/>
              <a:pPr>
                <a:defRPr/>
              </a:pPr>
              <a:t>18/03/2013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8E6BB4B-617B-4A3B-AB28-C4619BAA9F1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A56D57C-7B7E-4CD9-A7A3-9EDCD1A4C9E0}" type="datetimeFigureOut">
              <a:rPr lang="en-US"/>
              <a:pPr>
                <a:defRPr/>
              </a:pPr>
              <a:t>18/03/2013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59D8B92-7F76-4CB3-BED6-52B1A6A8169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2E7AC2-AF90-49B9-8F22-E588181DD21D}" type="datetimeFigureOut">
              <a:rPr lang="en-US"/>
              <a:pPr>
                <a:defRPr/>
              </a:pPr>
              <a:t>18/03/2013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309B46-9C13-48C9-AE42-9A1CD0FE793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952AF2-1637-435F-835D-FFD39ADECFCC}" type="datetimeFigureOut">
              <a:rPr lang="en-US"/>
              <a:pPr>
                <a:defRPr/>
              </a:pPr>
              <a:t>18/03/2013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D8F33B6-C35A-4B81-BFC4-CD1CA2DA9E3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F0E7DFF0-9EC0-445B-829D-37BFC2D558D2}" type="datetimeFigureOut">
              <a:rPr lang="en-US"/>
              <a:pPr>
                <a:defRPr/>
              </a:pPr>
              <a:t>18/03/2013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114D7E30-75D4-4916-818F-4B29D82103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79" r:id="rId12"/>
    <p:sldLayoutId id="2147483680" r:id="rId13"/>
    <p:sldLayoutId id="2147483681" r:id="rId14"/>
    <p:sldLayoutId id="2147483682" r:id="rId15"/>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xml"/><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4.xml"/><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0" Type="http://schemas.openxmlformats.org/officeDocument/2006/relationships/oleObject" Target="../embeddings/oleObject32.bin"/><Relationship Id="rId4" Type="http://schemas.openxmlformats.org/officeDocument/2006/relationships/oleObject" Target="../embeddings/oleObject26.bin"/><Relationship Id="rId9"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http://www.itee.uq.edu.au/~cogs2010/cmc/chapters/Introduction/ConnectionStructures.gif" TargetMode="External"/><Relationship Id="rId2" Type="http://schemas.openxmlformats.org/officeDocument/2006/relationships/image" Target="../media/image46.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oleObject" Target="../embeddings/oleObject39.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oleObject" Target="../embeddings/oleObject4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4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50.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5.wmf"/><Relationship Id="rId4" Type="http://schemas.openxmlformats.org/officeDocument/2006/relationships/oleObject" Target="../embeddings/Microsoft_Office_Excel_97-2003_Worksheet2.xls"/></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78.wmf"/><Relationship Id="rId4" Type="http://schemas.openxmlformats.org/officeDocument/2006/relationships/oleObject" Target="../embeddings/Microsoft_Office_Excel_97-2003_Worksheet4.xls"/></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Office_Excel_97-2003_Worksheet5.xls"/><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62.bin"/><Relationship Id="rId4" Type="http://schemas.openxmlformats.org/officeDocument/2006/relationships/image" Target="../media/image81.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6.xml"/><Relationship Id="rId1" Type="http://schemas.openxmlformats.org/officeDocument/2006/relationships/vmlDrawing" Target="../drawings/vmlDrawing24.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oleObject" Target="../embeddings/oleObject65.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69.bin"/><Relationship Id="rId11" Type="http://schemas.openxmlformats.org/officeDocument/2006/relationships/oleObject" Target="../embeddings/oleObject74.bin"/><Relationship Id="rId5" Type="http://schemas.openxmlformats.org/officeDocument/2006/relationships/oleObject" Target="../embeddings/oleObject68.bin"/><Relationship Id="rId10" Type="http://schemas.openxmlformats.org/officeDocument/2006/relationships/oleObject" Target="../embeddings/oleObject73.bin"/><Relationship Id="rId4" Type="http://schemas.openxmlformats.org/officeDocument/2006/relationships/oleObject" Target="../embeddings/oleObject67.bin"/><Relationship Id="rId9" Type="http://schemas.openxmlformats.org/officeDocument/2006/relationships/oleObject" Target="../embeddings/oleObject72.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7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Microsoft_Office_Word_97_-_2003_Document6.doc"/><Relationship Id="rId7" Type="http://schemas.openxmlformats.org/officeDocument/2006/relationships/oleObject" Target="../embeddings/oleObject80.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D:\sumathi1\neuralandfuzzy\neural%20nwt\Neural%20Networks_files\report.artn.jpg"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notesSlide" Target="../notesSlides/notesSlide13.xml"/><Relationship Id="rId7" Type="http://schemas.openxmlformats.org/officeDocument/2006/relationships/image" Target="../media/image103.png"/><Relationship Id="rId2" Type="http://schemas.openxmlformats.org/officeDocument/2006/relationships/slideLayout" Target="../slideLayouts/slideLayout14.xml"/><Relationship Id="rId1" Type="http://schemas.openxmlformats.org/officeDocument/2006/relationships/vmlDrawing" Target="../drawings/vmlDrawing29.vml"/><Relationship Id="rId6" Type="http://schemas.openxmlformats.org/officeDocument/2006/relationships/image" Target="../media/image102.jpeg"/><Relationship Id="rId5" Type="http://schemas.openxmlformats.org/officeDocument/2006/relationships/image" Target="../media/image101.png"/><Relationship Id="rId4" Type="http://schemas.openxmlformats.org/officeDocument/2006/relationships/oleObject" Target="../embeddings/oleObject82.bin"/><Relationship Id="rId9" Type="http://schemas.openxmlformats.org/officeDocument/2006/relationships/image" Target="../media/image104.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oleObject" Target="../embeddings/oleObject84.bin"/><Relationship Id="rId3" Type="http://schemas.openxmlformats.org/officeDocument/2006/relationships/image" Target="../media/image106.png"/><Relationship Id="rId7" Type="http://schemas.openxmlformats.org/officeDocument/2006/relationships/image" Target="../media/image110.png"/><Relationship Id="rId12" Type="http://schemas.openxmlformats.org/officeDocument/2006/relationships/image" Target="../media/image115.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9.png"/><Relationship Id="rId11" Type="http://schemas.openxmlformats.org/officeDocument/2006/relationships/image" Target="../media/image114.png"/><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107.png"/><Relationship Id="rId9" Type="http://schemas.openxmlformats.org/officeDocument/2006/relationships/image" Target="../media/image112.png"/></Relationships>
</file>

<file path=ppt/slides/_rels/slide7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4.xml"/><Relationship Id="rId1" Type="http://schemas.openxmlformats.org/officeDocument/2006/relationships/vmlDrawing" Target="../drawings/vmlDrawing31.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6.xml"/><Relationship Id="rId5" Type="http://schemas.openxmlformats.org/officeDocument/2006/relationships/image" Target="../media/image125.jpeg"/><Relationship Id="rId4" Type="http://schemas.openxmlformats.org/officeDocument/2006/relationships/image" Target="../media/image124.jpe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714348" y="2500306"/>
            <a:ext cx="7772400" cy="1470025"/>
          </a:xfrm>
        </p:spPr>
        <p:txBody>
          <a:bodyPr/>
          <a:lstStyle/>
          <a:p>
            <a:r>
              <a:rPr lang="en-US" b="1" dirty="0" smtClean="0">
                <a:solidFill>
                  <a:srgbClr val="0000FF"/>
                </a:solidFill>
              </a:rPr>
              <a:t>Artificial Neural Networks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2"/>
          </p:nvPr>
        </p:nvSpPr>
        <p:spPr>
          <a:noFill/>
        </p:spPr>
        <p:txBody>
          <a:bodyPr/>
          <a:lstStyle/>
          <a:p>
            <a:fld id="{2DCEBF76-D80F-4E5F-A34A-1FCCAD944A0A}" type="slidenum">
              <a:rPr lang="en-US" smtClean="0"/>
              <a:pPr/>
              <a:t>10</a:t>
            </a:fld>
            <a:endParaRPr lang="en-US" smtClean="0"/>
          </a:p>
        </p:txBody>
      </p:sp>
      <p:sp>
        <p:nvSpPr>
          <p:cNvPr id="7172" name="Text Box 2"/>
          <p:cNvSpPr txBox="1">
            <a:spLocks noChangeArrowheads="1"/>
          </p:cNvSpPr>
          <p:nvPr/>
        </p:nvSpPr>
        <p:spPr bwMode="auto">
          <a:xfrm>
            <a:off x="304800" y="685800"/>
            <a:ext cx="7467600" cy="457200"/>
          </a:xfrm>
          <a:prstGeom prst="rect">
            <a:avLst/>
          </a:prstGeom>
          <a:noFill/>
          <a:ln w="9525">
            <a:noFill/>
            <a:miter lim="800000"/>
            <a:headEnd/>
            <a:tailEnd/>
          </a:ln>
        </p:spPr>
        <p:txBody>
          <a:bodyPr>
            <a:spAutoFit/>
          </a:bodyPr>
          <a:lstStyle/>
          <a:p>
            <a:pPr eaLnBrk="1" hangingPunct="1">
              <a:spcBef>
                <a:spcPct val="50000"/>
              </a:spcBef>
            </a:pPr>
            <a:endParaRPr lang="en-US" sz="2400">
              <a:latin typeface="Times New Roman" pitchFamily="18" charset="0"/>
            </a:endParaRPr>
          </a:p>
        </p:txBody>
      </p:sp>
      <p:sp>
        <p:nvSpPr>
          <p:cNvPr id="7173" name="Text Box 3"/>
          <p:cNvSpPr txBox="1">
            <a:spLocks noChangeArrowheads="1"/>
          </p:cNvSpPr>
          <p:nvPr/>
        </p:nvSpPr>
        <p:spPr bwMode="auto">
          <a:xfrm>
            <a:off x="533400" y="533400"/>
            <a:ext cx="7315200" cy="5934075"/>
          </a:xfrm>
          <a:prstGeom prst="rect">
            <a:avLst/>
          </a:prstGeom>
          <a:noFill/>
          <a:ln w="9525">
            <a:noFill/>
            <a:miter lim="800000"/>
            <a:headEnd/>
            <a:tailEnd/>
          </a:ln>
        </p:spPr>
        <p:txBody>
          <a:bodyPr>
            <a:spAutoFit/>
          </a:bodyPr>
          <a:lstStyle/>
          <a:p>
            <a:pPr eaLnBrk="1" hangingPunct="1">
              <a:spcBef>
                <a:spcPct val="50000"/>
              </a:spcBef>
            </a:pPr>
            <a:r>
              <a:rPr lang="en-US" sz="2400" b="1">
                <a:latin typeface="Arial" pitchFamily="34" charset="0"/>
              </a:rPr>
              <a:t>According to Haykin (1994), p. 2:</a:t>
            </a:r>
          </a:p>
          <a:p>
            <a:pPr algn="just" eaLnBrk="1" hangingPunct="1">
              <a:spcBef>
                <a:spcPct val="50000"/>
              </a:spcBef>
            </a:pPr>
            <a:r>
              <a:rPr lang="en-US" sz="2400" b="1">
                <a:solidFill>
                  <a:srgbClr val="FF33CC"/>
                </a:solidFill>
                <a:latin typeface="Arial" pitchFamily="34" charset="0"/>
              </a:rPr>
              <a:t>• A neural network is a massively parallel</a:t>
            </a:r>
          </a:p>
          <a:p>
            <a:pPr algn="just" eaLnBrk="1" hangingPunct="1">
              <a:spcBef>
                <a:spcPct val="50000"/>
              </a:spcBef>
            </a:pPr>
            <a:r>
              <a:rPr lang="en-US" sz="2400" b="1">
                <a:solidFill>
                  <a:srgbClr val="FF33CC"/>
                </a:solidFill>
                <a:latin typeface="Arial" pitchFamily="34" charset="0"/>
              </a:rPr>
              <a:t>distributed processor that has a natural</a:t>
            </a:r>
          </a:p>
          <a:p>
            <a:pPr algn="just" eaLnBrk="1" hangingPunct="1">
              <a:spcBef>
                <a:spcPct val="50000"/>
              </a:spcBef>
            </a:pPr>
            <a:r>
              <a:rPr lang="en-US" sz="2400" b="1">
                <a:solidFill>
                  <a:srgbClr val="FF33CC"/>
                </a:solidFill>
                <a:latin typeface="Arial" pitchFamily="34" charset="0"/>
              </a:rPr>
              <a:t>propensity for storing experiential knowledge</a:t>
            </a:r>
          </a:p>
          <a:p>
            <a:pPr algn="just" eaLnBrk="1" hangingPunct="1">
              <a:spcBef>
                <a:spcPct val="50000"/>
              </a:spcBef>
            </a:pPr>
            <a:r>
              <a:rPr lang="en-US" sz="2400" b="1">
                <a:solidFill>
                  <a:srgbClr val="FF33CC"/>
                </a:solidFill>
                <a:latin typeface="Arial" pitchFamily="34" charset="0"/>
              </a:rPr>
              <a:t>and making it available for use. It resembles</a:t>
            </a:r>
          </a:p>
          <a:p>
            <a:pPr algn="just" eaLnBrk="1" hangingPunct="1">
              <a:spcBef>
                <a:spcPct val="50000"/>
              </a:spcBef>
            </a:pPr>
            <a:r>
              <a:rPr lang="en-US" sz="2400" b="1">
                <a:solidFill>
                  <a:srgbClr val="FF33CC"/>
                </a:solidFill>
                <a:latin typeface="Arial" pitchFamily="34" charset="0"/>
              </a:rPr>
              <a:t> the brain in two respects:</a:t>
            </a:r>
          </a:p>
          <a:p>
            <a:pPr algn="just" eaLnBrk="1" hangingPunct="1">
              <a:spcBef>
                <a:spcPct val="50000"/>
              </a:spcBef>
            </a:pPr>
            <a:r>
              <a:rPr lang="en-US" sz="2400" b="1">
                <a:solidFill>
                  <a:srgbClr val="FF33CC"/>
                </a:solidFill>
                <a:latin typeface="Arial" pitchFamily="34" charset="0"/>
              </a:rPr>
              <a:t>	</a:t>
            </a:r>
            <a:r>
              <a:rPr lang="en-US" sz="2400" b="1">
                <a:solidFill>
                  <a:schemeClr val="tx2"/>
                </a:solidFill>
                <a:latin typeface="Arial" pitchFamily="34" charset="0"/>
              </a:rPr>
              <a:t>– Knowledge is acquired by the network through a learning process.</a:t>
            </a:r>
          </a:p>
          <a:p>
            <a:pPr algn="just" eaLnBrk="1" hangingPunct="1">
              <a:spcBef>
                <a:spcPct val="50000"/>
              </a:spcBef>
            </a:pPr>
            <a:r>
              <a:rPr lang="en-US" sz="2400" b="1">
                <a:solidFill>
                  <a:schemeClr val="tx2"/>
                </a:solidFill>
                <a:latin typeface="Arial" pitchFamily="34" charset="0"/>
              </a:rPr>
              <a:t>	– Inter-neuron connection strengths known as  synaptic weights are used to store the knowledge.</a:t>
            </a:r>
          </a:p>
          <a:p>
            <a:pPr eaLnBrk="1" hangingPunct="1">
              <a:spcBef>
                <a:spcPct val="50000"/>
              </a:spcBef>
            </a:pPr>
            <a:endParaRPr lang="en-US" sz="2400" b="1">
              <a:solidFill>
                <a:schemeClr val="tx2"/>
              </a:solidFill>
              <a:latin typeface="Times New Roman"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smtClean="0">
                <a:solidFill>
                  <a:srgbClr val="0000FF"/>
                </a:solidFill>
              </a:rPr>
              <a:t>Background and Motivation</a:t>
            </a:r>
          </a:p>
        </p:txBody>
      </p:sp>
      <p:sp>
        <p:nvSpPr>
          <p:cNvPr id="24579" name="Rectangle 3"/>
          <p:cNvSpPr>
            <a:spLocks noGrp="1" noChangeArrowheads="1"/>
          </p:cNvSpPr>
          <p:nvPr>
            <p:ph type="body" idx="1"/>
          </p:nvPr>
        </p:nvSpPr>
        <p:spPr>
          <a:xfrm>
            <a:off x="723900" y="1495424"/>
            <a:ext cx="7772400" cy="4933971"/>
          </a:xfrm>
        </p:spPr>
        <p:txBody>
          <a:bodyPr/>
          <a:lstStyle/>
          <a:p>
            <a:pPr algn="ctr">
              <a:buFont typeface="Monotype Sorts" pitchFamily="2" charset="2"/>
              <a:buNone/>
              <a:defRPr/>
            </a:pPr>
            <a:r>
              <a:rPr lang="en-US" dirty="0" smtClean="0">
                <a:solidFill>
                  <a:schemeClr val="accent2"/>
                </a:solidFill>
              </a:rPr>
              <a:t>History of Artificial Neural Networks</a:t>
            </a:r>
            <a:endParaRPr lang="en-US" dirty="0" smtClean="0"/>
          </a:p>
          <a:p>
            <a:pPr>
              <a:defRPr/>
            </a:pPr>
            <a:r>
              <a:rPr lang="en-US" sz="2000" dirty="0" smtClean="0">
                <a:solidFill>
                  <a:schemeClr val="tx2"/>
                </a:solidFill>
              </a:rPr>
              <a:t>Creation:</a:t>
            </a:r>
            <a:endParaRPr lang="en-US" sz="2000" dirty="0" smtClean="0"/>
          </a:p>
          <a:p>
            <a:pPr lvl="1">
              <a:buFontTx/>
              <a:buNone/>
              <a:defRPr/>
            </a:pPr>
            <a:r>
              <a:rPr lang="en-US" sz="2000" dirty="0" smtClean="0"/>
              <a:t>1890: William James - defined a neuronal process of learning</a:t>
            </a:r>
          </a:p>
          <a:p>
            <a:pPr>
              <a:defRPr/>
            </a:pPr>
            <a:r>
              <a:rPr lang="en-US" sz="2000" dirty="0" smtClean="0">
                <a:solidFill>
                  <a:schemeClr val="tx2"/>
                </a:solidFill>
              </a:rPr>
              <a:t>Promising Technology:</a:t>
            </a:r>
          </a:p>
          <a:p>
            <a:pPr lvl="1">
              <a:buFontTx/>
              <a:buNone/>
              <a:defRPr/>
            </a:pPr>
            <a:r>
              <a:rPr lang="en-US" sz="2000" dirty="0" smtClean="0"/>
              <a:t>1943: McCulloch and Pitts - earliest mathematical models</a:t>
            </a:r>
          </a:p>
          <a:p>
            <a:pPr lvl="1">
              <a:buFontTx/>
              <a:buNone/>
              <a:defRPr/>
            </a:pPr>
            <a:r>
              <a:rPr lang="en-US" sz="2000" dirty="0" smtClean="0"/>
              <a:t>1954: </a:t>
            </a:r>
            <a:r>
              <a:rPr lang="en-US" sz="2000" dirty="0" err="1" smtClean="0"/>
              <a:t>Hebb</a:t>
            </a:r>
            <a:r>
              <a:rPr lang="en-US" sz="2000" dirty="0" smtClean="0"/>
              <a:t> and IBM research group - earliest simulations</a:t>
            </a:r>
          </a:p>
          <a:p>
            <a:pPr lvl="1">
              <a:buFontTx/>
              <a:buNone/>
              <a:defRPr/>
            </a:pPr>
            <a:r>
              <a:rPr lang="en-US" sz="2000" dirty="0" smtClean="0"/>
              <a:t>1958: Frank Rosenblatt -  The </a:t>
            </a:r>
            <a:r>
              <a:rPr lang="en-US" sz="2000" dirty="0" err="1" smtClean="0"/>
              <a:t>Perceptron</a:t>
            </a:r>
            <a:endParaRPr lang="en-US" sz="2000" dirty="0" smtClean="0"/>
          </a:p>
          <a:p>
            <a:pPr>
              <a:defRPr/>
            </a:pPr>
            <a:r>
              <a:rPr lang="en-US" sz="2000" dirty="0" smtClean="0">
                <a:solidFill>
                  <a:schemeClr val="tx2"/>
                </a:solidFill>
              </a:rPr>
              <a:t>Disenchantment:</a:t>
            </a:r>
            <a:endParaRPr lang="en-US" sz="2000" dirty="0" smtClean="0"/>
          </a:p>
          <a:p>
            <a:pPr lvl="1">
              <a:buFontTx/>
              <a:buNone/>
              <a:defRPr/>
            </a:pPr>
            <a:r>
              <a:rPr lang="en-US" sz="2000" dirty="0" smtClean="0"/>
              <a:t>1969: </a:t>
            </a:r>
            <a:r>
              <a:rPr lang="en-US" sz="2000" dirty="0" err="1" smtClean="0"/>
              <a:t>Minsky</a:t>
            </a:r>
            <a:r>
              <a:rPr lang="en-US" sz="2000" dirty="0" smtClean="0"/>
              <a:t> and </a:t>
            </a:r>
            <a:r>
              <a:rPr lang="en-US" sz="2000" dirty="0" err="1" smtClean="0"/>
              <a:t>Papert</a:t>
            </a:r>
            <a:r>
              <a:rPr lang="en-US" sz="2000" dirty="0" smtClean="0"/>
              <a:t> - </a:t>
            </a:r>
            <a:r>
              <a:rPr lang="en-US" sz="2000" dirty="0" err="1" smtClean="0"/>
              <a:t>perceptrons</a:t>
            </a:r>
            <a:r>
              <a:rPr lang="en-US" sz="2000" dirty="0" smtClean="0"/>
              <a:t> have severe limitations</a:t>
            </a:r>
          </a:p>
          <a:p>
            <a:pPr>
              <a:defRPr/>
            </a:pPr>
            <a:r>
              <a:rPr lang="en-US" sz="2000" dirty="0" smtClean="0">
                <a:solidFill>
                  <a:schemeClr val="tx2"/>
                </a:solidFill>
              </a:rPr>
              <a:t>Re-emergence:</a:t>
            </a:r>
            <a:endParaRPr lang="en-US" sz="2000" dirty="0" smtClean="0"/>
          </a:p>
          <a:p>
            <a:pPr lvl="1">
              <a:buFontTx/>
              <a:buNone/>
              <a:defRPr/>
            </a:pPr>
            <a:r>
              <a:rPr lang="en-US" sz="2000" dirty="0" smtClean="0"/>
              <a:t>1985: Multi-layer nets that use back-propagation</a:t>
            </a:r>
          </a:p>
          <a:p>
            <a:pPr lvl="1">
              <a:buFontTx/>
              <a:buNone/>
              <a:defRPr/>
            </a:pPr>
            <a:r>
              <a:rPr lang="en-US" sz="2000" dirty="0" smtClean="0"/>
              <a:t>1986: PDP Research Group - multi-disciplined approach</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76"/>
          <p:cNvPicPr>
            <a:picLocks noChangeAspect="1" noChangeArrowheads="1"/>
          </p:cNvPicPr>
          <p:nvPr/>
        </p:nvPicPr>
        <p:blipFill>
          <a:blip r:embed="rId2" cstate="print"/>
          <a:srcRect/>
          <a:stretch>
            <a:fillRect/>
          </a:stretch>
        </p:blipFill>
        <p:spPr bwMode="auto">
          <a:xfrm>
            <a:off x="323850" y="1773238"/>
            <a:ext cx="1776413" cy="1944687"/>
          </a:xfrm>
          <a:prstGeom prst="rect">
            <a:avLst/>
          </a:prstGeom>
          <a:noFill/>
          <a:ln w="9525">
            <a:noFill/>
            <a:miter lim="800000"/>
            <a:headEnd/>
            <a:tailEnd/>
          </a:ln>
        </p:spPr>
      </p:pic>
      <p:sp>
        <p:nvSpPr>
          <p:cNvPr id="34819" name="AutoShape 77"/>
          <p:cNvSpPr>
            <a:spLocks noChangeArrowheads="1"/>
          </p:cNvSpPr>
          <p:nvPr/>
        </p:nvSpPr>
        <p:spPr bwMode="auto">
          <a:xfrm>
            <a:off x="2771775" y="2276475"/>
            <a:ext cx="2592388" cy="1801813"/>
          </a:xfrm>
          <a:prstGeom prst="wedgeRoundRectCallout">
            <a:avLst>
              <a:gd name="adj1" fmla="val -93722"/>
              <a:gd name="adj2" fmla="val -64361"/>
              <a:gd name="adj3" fmla="val 16667"/>
            </a:avLst>
          </a:prstGeom>
          <a:solidFill>
            <a:schemeClr val="accent1"/>
          </a:solidFill>
          <a:ln w="9525">
            <a:solidFill>
              <a:schemeClr val="tx1"/>
            </a:solidFill>
            <a:miter lim="800000"/>
            <a:headEnd/>
            <a:tailEnd/>
          </a:ln>
        </p:spPr>
        <p:txBody>
          <a:bodyPr/>
          <a:lstStyle/>
          <a:p>
            <a:endParaRPr lang="en-US">
              <a:latin typeface="Calibri" pitchFamily="34" charset="0"/>
            </a:endParaRPr>
          </a:p>
        </p:txBody>
      </p:sp>
      <p:grpSp>
        <p:nvGrpSpPr>
          <p:cNvPr id="34820" name="Group 28"/>
          <p:cNvGrpSpPr>
            <a:grpSpLocks/>
          </p:cNvGrpSpPr>
          <p:nvPr/>
        </p:nvGrpSpPr>
        <p:grpSpPr bwMode="auto">
          <a:xfrm>
            <a:off x="3059113" y="2832100"/>
            <a:ext cx="1806575" cy="1028700"/>
            <a:chOff x="6192" y="2016"/>
            <a:chExt cx="3744" cy="2304"/>
          </a:xfrm>
        </p:grpSpPr>
        <p:grpSp>
          <p:nvGrpSpPr>
            <p:cNvPr id="34990" name="Group 29"/>
            <p:cNvGrpSpPr>
              <a:grpSpLocks/>
            </p:cNvGrpSpPr>
            <p:nvPr/>
          </p:nvGrpSpPr>
          <p:grpSpPr bwMode="auto">
            <a:xfrm>
              <a:off x="6192" y="2016"/>
              <a:ext cx="1896" cy="1440"/>
              <a:chOff x="2136" y="5328"/>
              <a:chExt cx="7152" cy="5280"/>
            </a:xfrm>
          </p:grpSpPr>
          <p:sp>
            <p:nvSpPr>
              <p:cNvPr id="35012" name="Freeform 30"/>
              <p:cNvSpPr>
                <a:spLocks/>
              </p:cNvSpPr>
              <p:nvPr/>
            </p:nvSpPr>
            <p:spPr bwMode="auto">
              <a:xfrm>
                <a:off x="3144" y="5424"/>
                <a:ext cx="2640" cy="2376"/>
              </a:xfrm>
              <a:custGeom>
                <a:avLst/>
                <a:gdLst>
                  <a:gd name="T0" fmla="*/ 312 w 2640"/>
                  <a:gd name="T1" fmla="*/ 624 h 2376"/>
                  <a:gd name="T2" fmla="*/ 1176 w 2640"/>
                  <a:gd name="T3" fmla="*/ 912 h 2376"/>
                  <a:gd name="T4" fmla="*/ 1608 w 2640"/>
                  <a:gd name="T5" fmla="*/ 192 h 2376"/>
                  <a:gd name="T6" fmla="*/ 1752 w 2640"/>
                  <a:gd name="T7" fmla="*/ 48 h 2376"/>
                  <a:gd name="T8" fmla="*/ 1608 w 2640"/>
                  <a:gd name="T9" fmla="*/ 480 h 2376"/>
                  <a:gd name="T10" fmla="*/ 1608 w 2640"/>
                  <a:gd name="T11" fmla="*/ 912 h 2376"/>
                  <a:gd name="T12" fmla="*/ 2184 w 2640"/>
                  <a:gd name="T13" fmla="*/ 912 h 2376"/>
                  <a:gd name="T14" fmla="*/ 2328 w 2640"/>
                  <a:gd name="T15" fmla="*/ 624 h 2376"/>
                  <a:gd name="T16" fmla="*/ 2616 w 2640"/>
                  <a:gd name="T17" fmla="*/ 480 h 2376"/>
                  <a:gd name="T18" fmla="*/ 2472 w 2640"/>
                  <a:gd name="T19" fmla="*/ 912 h 2376"/>
                  <a:gd name="T20" fmla="*/ 1752 w 2640"/>
                  <a:gd name="T21" fmla="*/ 1488 h 2376"/>
                  <a:gd name="T22" fmla="*/ 2184 w 2640"/>
                  <a:gd name="T23" fmla="*/ 2208 h 2376"/>
                  <a:gd name="T24" fmla="*/ 1464 w 2640"/>
                  <a:gd name="T25" fmla="*/ 1776 h 2376"/>
                  <a:gd name="T26" fmla="*/ 1032 w 2640"/>
                  <a:gd name="T27" fmla="*/ 1776 h 2376"/>
                  <a:gd name="T28" fmla="*/ 600 w 2640"/>
                  <a:gd name="T29" fmla="*/ 2352 h 2376"/>
                  <a:gd name="T30" fmla="*/ 888 w 2640"/>
                  <a:gd name="T31" fmla="*/ 1632 h 2376"/>
                  <a:gd name="T32" fmla="*/ 600 w 2640"/>
                  <a:gd name="T33" fmla="*/ 1344 h 2376"/>
                  <a:gd name="T34" fmla="*/ 24 w 2640"/>
                  <a:gd name="T35" fmla="*/ 1632 h 2376"/>
                  <a:gd name="T36" fmla="*/ 744 w 2640"/>
                  <a:gd name="T37" fmla="*/ 1056 h 2376"/>
                  <a:gd name="T38" fmla="*/ 312 w 2640"/>
                  <a:gd name="T39" fmla="*/ 624 h 23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40"/>
                  <a:gd name="T61" fmla="*/ 0 h 2376"/>
                  <a:gd name="T62" fmla="*/ 2640 w 2640"/>
                  <a:gd name="T63" fmla="*/ 2376 h 23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40" h="2376">
                    <a:moveTo>
                      <a:pt x="312" y="624"/>
                    </a:moveTo>
                    <a:cubicBezTo>
                      <a:pt x="384" y="600"/>
                      <a:pt x="960" y="984"/>
                      <a:pt x="1176" y="912"/>
                    </a:cubicBezTo>
                    <a:cubicBezTo>
                      <a:pt x="1392" y="840"/>
                      <a:pt x="1512" y="336"/>
                      <a:pt x="1608" y="192"/>
                    </a:cubicBezTo>
                    <a:cubicBezTo>
                      <a:pt x="1704" y="48"/>
                      <a:pt x="1752" y="0"/>
                      <a:pt x="1752" y="48"/>
                    </a:cubicBezTo>
                    <a:cubicBezTo>
                      <a:pt x="1752" y="96"/>
                      <a:pt x="1632" y="336"/>
                      <a:pt x="1608" y="480"/>
                    </a:cubicBezTo>
                    <a:cubicBezTo>
                      <a:pt x="1584" y="624"/>
                      <a:pt x="1512" y="840"/>
                      <a:pt x="1608" y="912"/>
                    </a:cubicBezTo>
                    <a:cubicBezTo>
                      <a:pt x="1704" y="984"/>
                      <a:pt x="2064" y="960"/>
                      <a:pt x="2184" y="912"/>
                    </a:cubicBezTo>
                    <a:cubicBezTo>
                      <a:pt x="2304" y="864"/>
                      <a:pt x="2256" y="696"/>
                      <a:pt x="2328" y="624"/>
                    </a:cubicBezTo>
                    <a:cubicBezTo>
                      <a:pt x="2400" y="552"/>
                      <a:pt x="2592" y="432"/>
                      <a:pt x="2616" y="480"/>
                    </a:cubicBezTo>
                    <a:cubicBezTo>
                      <a:pt x="2640" y="528"/>
                      <a:pt x="2616" y="744"/>
                      <a:pt x="2472" y="912"/>
                    </a:cubicBezTo>
                    <a:cubicBezTo>
                      <a:pt x="2328" y="1080"/>
                      <a:pt x="1800" y="1272"/>
                      <a:pt x="1752" y="1488"/>
                    </a:cubicBezTo>
                    <a:cubicBezTo>
                      <a:pt x="1704" y="1704"/>
                      <a:pt x="2232" y="2160"/>
                      <a:pt x="2184" y="2208"/>
                    </a:cubicBezTo>
                    <a:cubicBezTo>
                      <a:pt x="2136" y="2256"/>
                      <a:pt x="1656" y="1848"/>
                      <a:pt x="1464" y="1776"/>
                    </a:cubicBezTo>
                    <a:cubicBezTo>
                      <a:pt x="1272" y="1704"/>
                      <a:pt x="1176" y="1680"/>
                      <a:pt x="1032" y="1776"/>
                    </a:cubicBezTo>
                    <a:cubicBezTo>
                      <a:pt x="888" y="1872"/>
                      <a:pt x="624" y="2376"/>
                      <a:pt x="600" y="2352"/>
                    </a:cubicBezTo>
                    <a:cubicBezTo>
                      <a:pt x="576" y="2328"/>
                      <a:pt x="888" y="1800"/>
                      <a:pt x="888" y="1632"/>
                    </a:cubicBezTo>
                    <a:cubicBezTo>
                      <a:pt x="888" y="1464"/>
                      <a:pt x="744" y="1344"/>
                      <a:pt x="600" y="1344"/>
                    </a:cubicBezTo>
                    <a:cubicBezTo>
                      <a:pt x="456" y="1344"/>
                      <a:pt x="0" y="1680"/>
                      <a:pt x="24" y="1632"/>
                    </a:cubicBezTo>
                    <a:cubicBezTo>
                      <a:pt x="48" y="1584"/>
                      <a:pt x="696" y="1224"/>
                      <a:pt x="744" y="1056"/>
                    </a:cubicBezTo>
                    <a:cubicBezTo>
                      <a:pt x="792" y="888"/>
                      <a:pt x="240" y="648"/>
                      <a:pt x="312" y="624"/>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013" name="Freeform 31"/>
              <p:cNvSpPr>
                <a:spLocks/>
              </p:cNvSpPr>
              <p:nvPr/>
            </p:nvSpPr>
            <p:spPr bwMode="auto">
              <a:xfrm>
                <a:off x="6624" y="5616"/>
                <a:ext cx="2568" cy="2616"/>
              </a:xfrm>
              <a:custGeom>
                <a:avLst/>
                <a:gdLst>
                  <a:gd name="T0" fmla="*/ 72 w 2568"/>
                  <a:gd name="T1" fmla="*/ 432 h 2616"/>
                  <a:gd name="T2" fmla="*/ 792 w 2568"/>
                  <a:gd name="T3" fmla="*/ 864 h 2616"/>
                  <a:gd name="T4" fmla="*/ 1224 w 2568"/>
                  <a:gd name="T5" fmla="*/ 864 h 2616"/>
                  <a:gd name="T6" fmla="*/ 1368 w 2568"/>
                  <a:gd name="T7" fmla="*/ 144 h 2616"/>
                  <a:gd name="T8" fmla="*/ 1656 w 2568"/>
                  <a:gd name="T9" fmla="*/ 0 h 2616"/>
                  <a:gd name="T10" fmla="*/ 1512 w 2568"/>
                  <a:gd name="T11" fmla="*/ 144 h 2616"/>
                  <a:gd name="T12" fmla="*/ 1512 w 2568"/>
                  <a:gd name="T13" fmla="*/ 864 h 2616"/>
                  <a:gd name="T14" fmla="*/ 2088 w 2568"/>
                  <a:gd name="T15" fmla="*/ 720 h 2616"/>
                  <a:gd name="T16" fmla="*/ 2520 w 2568"/>
                  <a:gd name="T17" fmla="*/ 864 h 2616"/>
                  <a:gd name="T18" fmla="*/ 2088 w 2568"/>
                  <a:gd name="T19" fmla="*/ 864 h 2616"/>
                  <a:gd name="T20" fmla="*/ 1800 w 2568"/>
                  <a:gd name="T21" fmla="*/ 1296 h 2616"/>
                  <a:gd name="T22" fmla="*/ 1944 w 2568"/>
                  <a:gd name="T23" fmla="*/ 1728 h 2616"/>
                  <a:gd name="T24" fmla="*/ 2520 w 2568"/>
                  <a:gd name="T25" fmla="*/ 2016 h 2616"/>
                  <a:gd name="T26" fmla="*/ 1656 w 2568"/>
                  <a:gd name="T27" fmla="*/ 1872 h 2616"/>
                  <a:gd name="T28" fmla="*/ 1368 w 2568"/>
                  <a:gd name="T29" fmla="*/ 2160 h 2616"/>
                  <a:gd name="T30" fmla="*/ 936 w 2568"/>
                  <a:gd name="T31" fmla="*/ 2592 h 2616"/>
                  <a:gd name="T32" fmla="*/ 1224 w 2568"/>
                  <a:gd name="T33" fmla="*/ 2016 h 2616"/>
                  <a:gd name="T34" fmla="*/ 1224 w 2568"/>
                  <a:gd name="T35" fmla="*/ 1440 h 2616"/>
                  <a:gd name="T36" fmla="*/ 72 w 2568"/>
                  <a:gd name="T37" fmla="*/ 432 h 26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68"/>
                  <a:gd name="T58" fmla="*/ 0 h 2616"/>
                  <a:gd name="T59" fmla="*/ 2568 w 2568"/>
                  <a:gd name="T60" fmla="*/ 2616 h 26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68" h="2616">
                    <a:moveTo>
                      <a:pt x="72" y="432"/>
                    </a:moveTo>
                    <a:cubicBezTo>
                      <a:pt x="0" y="336"/>
                      <a:pt x="600" y="792"/>
                      <a:pt x="792" y="864"/>
                    </a:cubicBezTo>
                    <a:cubicBezTo>
                      <a:pt x="984" y="936"/>
                      <a:pt x="1128" y="984"/>
                      <a:pt x="1224" y="864"/>
                    </a:cubicBezTo>
                    <a:cubicBezTo>
                      <a:pt x="1320" y="744"/>
                      <a:pt x="1296" y="288"/>
                      <a:pt x="1368" y="144"/>
                    </a:cubicBezTo>
                    <a:cubicBezTo>
                      <a:pt x="1440" y="0"/>
                      <a:pt x="1632" y="0"/>
                      <a:pt x="1656" y="0"/>
                    </a:cubicBezTo>
                    <a:cubicBezTo>
                      <a:pt x="1680" y="0"/>
                      <a:pt x="1536" y="0"/>
                      <a:pt x="1512" y="144"/>
                    </a:cubicBezTo>
                    <a:cubicBezTo>
                      <a:pt x="1488" y="288"/>
                      <a:pt x="1416" y="768"/>
                      <a:pt x="1512" y="864"/>
                    </a:cubicBezTo>
                    <a:cubicBezTo>
                      <a:pt x="1608" y="960"/>
                      <a:pt x="1920" y="720"/>
                      <a:pt x="2088" y="720"/>
                    </a:cubicBezTo>
                    <a:cubicBezTo>
                      <a:pt x="2256" y="720"/>
                      <a:pt x="2520" y="840"/>
                      <a:pt x="2520" y="864"/>
                    </a:cubicBezTo>
                    <a:cubicBezTo>
                      <a:pt x="2520" y="888"/>
                      <a:pt x="2208" y="792"/>
                      <a:pt x="2088" y="864"/>
                    </a:cubicBezTo>
                    <a:cubicBezTo>
                      <a:pt x="1968" y="936"/>
                      <a:pt x="1824" y="1152"/>
                      <a:pt x="1800" y="1296"/>
                    </a:cubicBezTo>
                    <a:cubicBezTo>
                      <a:pt x="1776" y="1440"/>
                      <a:pt x="1824" y="1608"/>
                      <a:pt x="1944" y="1728"/>
                    </a:cubicBezTo>
                    <a:cubicBezTo>
                      <a:pt x="2064" y="1848"/>
                      <a:pt x="2568" y="1992"/>
                      <a:pt x="2520" y="2016"/>
                    </a:cubicBezTo>
                    <a:cubicBezTo>
                      <a:pt x="2472" y="2040"/>
                      <a:pt x="1848" y="1848"/>
                      <a:pt x="1656" y="1872"/>
                    </a:cubicBezTo>
                    <a:cubicBezTo>
                      <a:pt x="1464" y="1896"/>
                      <a:pt x="1488" y="2040"/>
                      <a:pt x="1368" y="2160"/>
                    </a:cubicBezTo>
                    <a:cubicBezTo>
                      <a:pt x="1248" y="2280"/>
                      <a:pt x="960" y="2616"/>
                      <a:pt x="936" y="2592"/>
                    </a:cubicBezTo>
                    <a:cubicBezTo>
                      <a:pt x="912" y="2568"/>
                      <a:pt x="1176" y="2208"/>
                      <a:pt x="1224" y="2016"/>
                    </a:cubicBezTo>
                    <a:cubicBezTo>
                      <a:pt x="1272" y="1824"/>
                      <a:pt x="1416" y="1704"/>
                      <a:pt x="1224" y="1440"/>
                    </a:cubicBezTo>
                    <a:cubicBezTo>
                      <a:pt x="1032" y="1176"/>
                      <a:pt x="144" y="528"/>
                      <a:pt x="72" y="432"/>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014" name="Freeform 32"/>
              <p:cNvSpPr>
                <a:spLocks/>
              </p:cNvSpPr>
              <p:nvPr/>
            </p:nvSpPr>
            <p:spPr bwMode="auto">
              <a:xfrm>
                <a:off x="5040" y="7776"/>
                <a:ext cx="2952" cy="2832"/>
              </a:xfrm>
              <a:custGeom>
                <a:avLst/>
                <a:gdLst>
                  <a:gd name="T0" fmla="*/ 168 w 2952"/>
                  <a:gd name="T1" fmla="*/ 360 h 2832"/>
                  <a:gd name="T2" fmla="*/ 744 w 2952"/>
                  <a:gd name="T3" fmla="*/ 1080 h 2832"/>
                  <a:gd name="T4" fmla="*/ 1176 w 2952"/>
                  <a:gd name="T5" fmla="*/ 1080 h 2832"/>
                  <a:gd name="T6" fmla="*/ 1608 w 2952"/>
                  <a:gd name="T7" fmla="*/ 216 h 2832"/>
                  <a:gd name="T8" fmla="*/ 1896 w 2952"/>
                  <a:gd name="T9" fmla="*/ 72 h 2832"/>
                  <a:gd name="T10" fmla="*/ 1752 w 2952"/>
                  <a:gd name="T11" fmla="*/ 648 h 2832"/>
                  <a:gd name="T12" fmla="*/ 2040 w 2952"/>
                  <a:gd name="T13" fmla="*/ 1224 h 2832"/>
                  <a:gd name="T14" fmla="*/ 2904 w 2952"/>
                  <a:gd name="T15" fmla="*/ 1080 h 2832"/>
                  <a:gd name="T16" fmla="*/ 1752 w 2952"/>
                  <a:gd name="T17" fmla="*/ 1656 h 2832"/>
                  <a:gd name="T18" fmla="*/ 1752 w 2952"/>
                  <a:gd name="T19" fmla="*/ 1944 h 2832"/>
                  <a:gd name="T20" fmla="*/ 2616 w 2952"/>
                  <a:gd name="T21" fmla="*/ 2232 h 2832"/>
                  <a:gd name="T22" fmla="*/ 1320 w 2952"/>
                  <a:gd name="T23" fmla="*/ 2088 h 2832"/>
                  <a:gd name="T24" fmla="*/ 168 w 2952"/>
                  <a:gd name="T25" fmla="*/ 2808 h 2832"/>
                  <a:gd name="T26" fmla="*/ 312 w 2952"/>
                  <a:gd name="T27" fmla="*/ 2232 h 2832"/>
                  <a:gd name="T28" fmla="*/ 456 w 2952"/>
                  <a:gd name="T29" fmla="*/ 1656 h 2832"/>
                  <a:gd name="T30" fmla="*/ 168 w 2952"/>
                  <a:gd name="T31" fmla="*/ 360 h 28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52"/>
                  <a:gd name="T49" fmla="*/ 0 h 2832"/>
                  <a:gd name="T50" fmla="*/ 2952 w 2952"/>
                  <a:gd name="T51" fmla="*/ 2832 h 28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52" h="2832">
                    <a:moveTo>
                      <a:pt x="168" y="360"/>
                    </a:moveTo>
                    <a:cubicBezTo>
                      <a:pt x="216" y="264"/>
                      <a:pt x="576" y="960"/>
                      <a:pt x="744" y="1080"/>
                    </a:cubicBezTo>
                    <a:cubicBezTo>
                      <a:pt x="912" y="1200"/>
                      <a:pt x="1032" y="1224"/>
                      <a:pt x="1176" y="1080"/>
                    </a:cubicBezTo>
                    <a:cubicBezTo>
                      <a:pt x="1320" y="936"/>
                      <a:pt x="1488" y="384"/>
                      <a:pt x="1608" y="216"/>
                    </a:cubicBezTo>
                    <a:cubicBezTo>
                      <a:pt x="1728" y="48"/>
                      <a:pt x="1872" y="0"/>
                      <a:pt x="1896" y="72"/>
                    </a:cubicBezTo>
                    <a:cubicBezTo>
                      <a:pt x="1920" y="144"/>
                      <a:pt x="1728" y="456"/>
                      <a:pt x="1752" y="648"/>
                    </a:cubicBezTo>
                    <a:cubicBezTo>
                      <a:pt x="1776" y="840"/>
                      <a:pt x="1848" y="1152"/>
                      <a:pt x="2040" y="1224"/>
                    </a:cubicBezTo>
                    <a:cubicBezTo>
                      <a:pt x="2232" y="1296"/>
                      <a:pt x="2952" y="1008"/>
                      <a:pt x="2904" y="1080"/>
                    </a:cubicBezTo>
                    <a:cubicBezTo>
                      <a:pt x="2856" y="1152"/>
                      <a:pt x="1944" y="1512"/>
                      <a:pt x="1752" y="1656"/>
                    </a:cubicBezTo>
                    <a:cubicBezTo>
                      <a:pt x="1560" y="1800"/>
                      <a:pt x="1608" y="1848"/>
                      <a:pt x="1752" y="1944"/>
                    </a:cubicBezTo>
                    <a:cubicBezTo>
                      <a:pt x="1896" y="2040"/>
                      <a:pt x="2688" y="2208"/>
                      <a:pt x="2616" y="2232"/>
                    </a:cubicBezTo>
                    <a:cubicBezTo>
                      <a:pt x="2544" y="2256"/>
                      <a:pt x="1728" y="1992"/>
                      <a:pt x="1320" y="2088"/>
                    </a:cubicBezTo>
                    <a:cubicBezTo>
                      <a:pt x="912" y="2184"/>
                      <a:pt x="336" y="2784"/>
                      <a:pt x="168" y="2808"/>
                    </a:cubicBezTo>
                    <a:cubicBezTo>
                      <a:pt x="0" y="2832"/>
                      <a:pt x="264" y="2424"/>
                      <a:pt x="312" y="2232"/>
                    </a:cubicBezTo>
                    <a:cubicBezTo>
                      <a:pt x="360" y="2040"/>
                      <a:pt x="480" y="1968"/>
                      <a:pt x="456" y="1656"/>
                    </a:cubicBezTo>
                    <a:cubicBezTo>
                      <a:pt x="432" y="1344"/>
                      <a:pt x="120" y="456"/>
                      <a:pt x="168" y="360"/>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015" name="Freeform 33"/>
              <p:cNvSpPr>
                <a:spLocks/>
              </p:cNvSpPr>
              <p:nvPr/>
            </p:nvSpPr>
            <p:spPr bwMode="auto">
              <a:xfrm>
                <a:off x="4464" y="7488"/>
                <a:ext cx="864" cy="744"/>
              </a:xfrm>
              <a:custGeom>
                <a:avLst/>
                <a:gdLst>
                  <a:gd name="T0" fmla="*/ 864 w 864"/>
                  <a:gd name="T1" fmla="*/ 744 h 744"/>
                  <a:gd name="T2" fmla="*/ 576 w 864"/>
                  <a:gd name="T3" fmla="*/ 168 h 744"/>
                  <a:gd name="T4" fmla="*/ 288 w 864"/>
                  <a:gd name="T5" fmla="*/ 24 h 744"/>
                  <a:gd name="T6" fmla="*/ 0 w 864"/>
                  <a:gd name="T7" fmla="*/ 24 h 744"/>
                  <a:gd name="T8" fmla="*/ 0 60000 65536"/>
                  <a:gd name="T9" fmla="*/ 0 60000 65536"/>
                  <a:gd name="T10" fmla="*/ 0 60000 65536"/>
                  <a:gd name="T11" fmla="*/ 0 60000 65536"/>
                  <a:gd name="T12" fmla="*/ 0 w 864"/>
                  <a:gd name="T13" fmla="*/ 0 h 744"/>
                  <a:gd name="T14" fmla="*/ 864 w 864"/>
                  <a:gd name="T15" fmla="*/ 744 h 744"/>
                </a:gdLst>
                <a:ahLst/>
                <a:cxnLst>
                  <a:cxn ang="T8">
                    <a:pos x="T0" y="T1"/>
                  </a:cxn>
                  <a:cxn ang="T9">
                    <a:pos x="T2" y="T3"/>
                  </a:cxn>
                  <a:cxn ang="T10">
                    <a:pos x="T4" y="T5"/>
                  </a:cxn>
                  <a:cxn ang="T11">
                    <a:pos x="T6" y="T7"/>
                  </a:cxn>
                </a:cxnLst>
                <a:rect l="T12" t="T13" r="T14" b="T15"/>
                <a:pathLst>
                  <a:path w="864" h="744">
                    <a:moveTo>
                      <a:pt x="864" y="744"/>
                    </a:moveTo>
                    <a:cubicBezTo>
                      <a:pt x="768" y="516"/>
                      <a:pt x="672" y="288"/>
                      <a:pt x="576" y="168"/>
                    </a:cubicBezTo>
                    <a:cubicBezTo>
                      <a:pt x="480" y="48"/>
                      <a:pt x="384" y="48"/>
                      <a:pt x="288" y="24"/>
                    </a:cubicBezTo>
                    <a:cubicBezTo>
                      <a:pt x="192" y="0"/>
                      <a:pt x="48" y="24"/>
                      <a:pt x="0" y="24"/>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16" name="Freeform 34"/>
              <p:cNvSpPr>
                <a:spLocks/>
              </p:cNvSpPr>
              <p:nvPr/>
            </p:nvSpPr>
            <p:spPr bwMode="auto">
              <a:xfrm>
                <a:off x="5760" y="5328"/>
                <a:ext cx="1296" cy="576"/>
              </a:xfrm>
              <a:custGeom>
                <a:avLst/>
                <a:gdLst>
                  <a:gd name="T0" fmla="*/ 0 w 1296"/>
                  <a:gd name="T1" fmla="*/ 576 h 576"/>
                  <a:gd name="T2" fmla="*/ 576 w 1296"/>
                  <a:gd name="T3" fmla="*/ 288 h 576"/>
                  <a:gd name="T4" fmla="*/ 1152 w 1296"/>
                  <a:gd name="T5" fmla="*/ 288 h 576"/>
                  <a:gd name="T6" fmla="*/ 1296 w 1296"/>
                  <a:gd name="T7" fmla="*/ 0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576"/>
                    </a:moveTo>
                    <a:cubicBezTo>
                      <a:pt x="192" y="456"/>
                      <a:pt x="384" y="336"/>
                      <a:pt x="576" y="288"/>
                    </a:cubicBezTo>
                    <a:cubicBezTo>
                      <a:pt x="768" y="240"/>
                      <a:pt x="1032" y="336"/>
                      <a:pt x="1152" y="288"/>
                    </a:cubicBezTo>
                    <a:cubicBezTo>
                      <a:pt x="1272" y="240"/>
                      <a:pt x="1284" y="120"/>
                      <a:pt x="1296"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17" name="Freeform 35"/>
              <p:cNvSpPr>
                <a:spLocks/>
              </p:cNvSpPr>
              <p:nvPr/>
            </p:nvSpPr>
            <p:spPr bwMode="auto">
              <a:xfrm>
                <a:off x="6888" y="7920"/>
                <a:ext cx="744" cy="768"/>
              </a:xfrm>
              <a:custGeom>
                <a:avLst/>
                <a:gdLst>
                  <a:gd name="T0" fmla="*/ 744 w 744"/>
                  <a:gd name="T1" fmla="*/ 288 h 768"/>
                  <a:gd name="T2" fmla="*/ 312 w 744"/>
                  <a:gd name="T3" fmla="*/ 720 h 768"/>
                  <a:gd name="T4" fmla="*/ 24 w 744"/>
                  <a:gd name="T5" fmla="*/ 576 h 768"/>
                  <a:gd name="T6" fmla="*/ 168 w 744"/>
                  <a:gd name="T7" fmla="*/ 0 h 768"/>
                  <a:gd name="T8" fmla="*/ 0 60000 65536"/>
                  <a:gd name="T9" fmla="*/ 0 60000 65536"/>
                  <a:gd name="T10" fmla="*/ 0 60000 65536"/>
                  <a:gd name="T11" fmla="*/ 0 60000 65536"/>
                  <a:gd name="T12" fmla="*/ 0 w 744"/>
                  <a:gd name="T13" fmla="*/ 0 h 768"/>
                  <a:gd name="T14" fmla="*/ 744 w 744"/>
                  <a:gd name="T15" fmla="*/ 768 h 768"/>
                </a:gdLst>
                <a:ahLst/>
                <a:cxnLst>
                  <a:cxn ang="T8">
                    <a:pos x="T0" y="T1"/>
                  </a:cxn>
                  <a:cxn ang="T9">
                    <a:pos x="T2" y="T3"/>
                  </a:cxn>
                  <a:cxn ang="T10">
                    <a:pos x="T4" y="T5"/>
                  </a:cxn>
                  <a:cxn ang="T11">
                    <a:pos x="T6" y="T7"/>
                  </a:cxn>
                </a:cxnLst>
                <a:rect l="T12" t="T13" r="T14" b="T15"/>
                <a:pathLst>
                  <a:path w="744" h="768">
                    <a:moveTo>
                      <a:pt x="744" y="288"/>
                    </a:moveTo>
                    <a:cubicBezTo>
                      <a:pt x="588" y="480"/>
                      <a:pt x="432" y="672"/>
                      <a:pt x="312" y="720"/>
                    </a:cubicBezTo>
                    <a:cubicBezTo>
                      <a:pt x="192" y="768"/>
                      <a:pt x="48" y="696"/>
                      <a:pt x="24" y="576"/>
                    </a:cubicBezTo>
                    <a:cubicBezTo>
                      <a:pt x="0" y="456"/>
                      <a:pt x="84" y="228"/>
                      <a:pt x="16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18" name="Freeform 36"/>
              <p:cNvSpPr>
                <a:spLocks/>
              </p:cNvSpPr>
              <p:nvPr/>
            </p:nvSpPr>
            <p:spPr bwMode="auto">
              <a:xfrm>
                <a:off x="5328" y="7632"/>
                <a:ext cx="1296" cy="576"/>
              </a:xfrm>
              <a:custGeom>
                <a:avLst/>
                <a:gdLst>
                  <a:gd name="T0" fmla="*/ 0 w 1296"/>
                  <a:gd name="T1" fmla="*/ 0 h 576"/>
                  <a:gd name="T2" fmla="*/ 288 w 1296"/>
                  <a:gd name="T3" fmla="*/ 288 h 576"/>
                  <a:gd name="T4" fmla="*/ 576 w 1296"/>
                  <a:gd name="T5" fmla="*/ 144 h 576"/>
                  <a:gd name="T6" fmla="*/ 864 w 1296"/>
                  <a:gd name="T7" fmla="*/ 576 h 576"/>
                  <a:gd name="T8" fmla="*/ 1296 w 1296"/>
                  <a:gd name="T9" fmla="*/ 144 h 576"/>
                  <a:gd name="T10" fmla="*/ 0 60000 65536"/>
                  <a:gd name="T11" fmla="*/ 0 60000 65536"/>
                  <a:gd name="T12" fmla="*/ 0 60000 65536"/>
                  <a:gd name="T13" fmla="*/ 0 60000 65536"/>
                  <a:gd name="T14" fmla="*/ 0 60000 65536"/>
                  <a:gd name="T15" fmla="*/ 0 w 1296"/>
                  <a:gd name="T16" fmla="*/ 0 h 576"/>
                  <a:gd name="T17" fmla="*/ 1296 w 1296"/>
                  <a:gd name="T18" fmla="*/ 576 h 576"/>
                </a:gdLst>
                <a:ahLst/>
                <a:cxnLst>
                  <a:cxn ang="T10">
                    <a:pos x="T0" y="T1"/>
                  </a:cxn>
                  <a:cxn ang="T11">
                    <a:pos x="T2" y="T3"/>
                  </a:cxn>
                  <a:cxn ang="T12">
                    <a:pos x="T4" y="T5"/>
                  </a:cxn>
                  <a:cxn ang="T13">
                    <a:pos x="T6" y="T7"/>
                  </a:cxn>
                  <a:cxn ang="T14">
                    <a:pos x="T8" y="T9"/>
                  </a:cxn>
                </a:cxnLst>
                <a:rect l="T15" t="T16" r="T17" b="T18"/>
                <a:pathLst>
                  <a:path w="1296" h="576">
                    <a:moveTo>
                      <a:pt x="0" y="0"/>
                    </a:moveTo>
                    <a:cubicBezTo>
                      <a:pt x="96" y="132"/>
                      <a:pt x="192" y="264"/>
                      <a:pt x="288" y="288"/>
                    </a:cubicBezTo>
                    <a:cubicBezTo>
                      <a:pt x="384" y="312"/>
                      <a:pt x="480" y="96"/>
                      <a:pt x="576" y="144"/>
                    </a:cubicBezTo>
                    <a:cubicBezTo>
                      <a:pt x="672" y="192"/>
                      <a:pt x="744" y="576"/>
                      <a:pt x="864" y="576"/>
                    </a:cubicBezTo>
                    <a:cubicBezTo>
                      <a:pt x="984" y="576"/>
                      <a:pt x="1140" y="360"/>
                      <a:pt x="1296" y="144"/>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19" name="Freeform 37"/>
              <p:cNvSpPr>
                <a:spLocks/>
              </p:cNvSpPr>
              <p:nvPr/>
            </p:nvSpPr>
            <p:spPr bwMode="auto">
              <a:xfrm>
                <a:off x="6192" y="5472"/>
                <a:ext cx="576" cy="576"/>
              </a:xfrm>
              <a:custGeom>
                <a:avLst/>
                <a:gdLst>
                  <a:gd name="T0" fmla="*/ 576 w 576"/>
                  <a:gd name="T1" fmla="*/ 576 h 576"/>
                  <a:gd name="T2" fmla="*/ 288 w 576"/>
                  <a:gd name="T3" fmla="*/ 432 h 576"/>
                  <a:gd name="T4" fmla="*/ 432 w 576"/>
                  <a:gd name="T5" fmla="*/ 144 h 576"/>
                  <a:gd name="T6" fmla="*/ 144 w 576"/>
                  <a:gd name="T7" fmla="*/ 14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576" y="576"/>
                    </a:moveTo>
                    <a:cubicBezTo>
                      <a:pt x="444" y="540"/>
                      <a:pt x="312" y="504"/>
                      <a:pt x="288" y="432"/>
                    </a:cubicBezTo>
                    <a:cubicBezTo>
                      <a:pt x="264" y="360"/>
                      <a:pt x="456" y="192"/>
                      <a:pt x="432" y="144"/>
                    </a:cubicBezTo>
                    <a:cubicBezTo>
                      <a:pt x="408" y="96"/>
                      <a:pt x="216" y="168"/>
                      <a:pt x="144" y="144"/>
                    </a:cubicBezTo>
                    <a:cubicBezTo>
                      <a:pt x="72" y="120"/>
                      <a:pt x="36" y="60"/>
                      <a:pt x="0"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0" name="Freeform 38"/>
              <p:cNvSpPr>
                <a:spLocks/>
              </p:cNvSpPr>
              <p:nvPr/>
            </p:nvSpPr>
            <p:spPr bwMode="auto">
              <a:xfrm>
                <a:off x="5904" y="7392"/>
                <a:ext cx="1368" cy="816"/>
              </a:xfrm>
              <a:custGeom>
                <a:avLst/>
                <a:gdLst>
                  <a:gd name="T0" fmla="*/ 1008 w 1368"/>
                  <a:gd name="T1" fmla="*/ 384 h 816"/>
                  <a:gd name="T2" fmla="*/ 1296 w 1368"/>
                  <a:gd name="T3" fmla="*/ 240 h 816"/>
                  <a:gd name="T4" fmla="*/ 576 w 1368"/>
                  <a:gd name="T5" fmla="*/ 96 h 816"/>
                  <a:gd name="T6" fmla="*/ 0 w 1368"/>
                  <a:gd name="T7" fmla="*/ 816 h 816"/>
                  <a:gd name="T8" fmla="*/ 0 60000 65536"/>
                  <a:gd name="T9" fmla="*/ 0 60000 65536"/>
                  <a:gd name="T10" fmla="*/ 0 60000 65536"/>
                  <a:gd name="T11" fmla="*/ 0 60000 65536"/>
                  <a:gd name="T12" fmla="*/ 0 w 1368"/>
                  <a:gd name="T13" fmla="*/ 0 h 816"/>
                  <a:gd name="T14" fmla="*/ 1368 w 1368"/>
                  <a:gd name="T15" fmla="*/ 816 h 816"/>
                </a:gdLst>
                <a:ahLst/>
                <a:cxnLst>
                  <a:cxn ang="T8">
                    <a:pos x="T0" y="T1"/>
                  </a:cxn>
                  <a:cxn ang="T9">
                    <a:pos x="T2" y="T3"/>
                  </a:cxn>
                  <a:cxn ang="T10">
                    <a:pos x="T4" y="T5"/>
                  </a:cxn>
                  <a:cxn ang="T11">
                    <a:pos x="T6" y="T7"/>
                  </a:cxn>
                </a:cxnLst>
                <a:rect l="T12" t="T13" r="T14" b="T15"/>
                <a:pathLst>
                  <a:path w="1368" h="816">
                    <a:moveTo>
                      <a:pt x="1008" y="384"/>
                    </a:moveTo>
                    <a:cubicBezTo>
                      <a:pt x="1188" y="336"/>
                      <a:pt x="1368" y="288"/>
                      <a:pt x="1296" y="240"/>
                    </a:cubicBezTo>
                    <a:cubicBezTo>
                      <a:pt x="1224" y="192"/>
                      <a:pt x="792" y="0"/>
                      <a:pt x="576" y="96"/>
                    </a:cubicBezTo>
                    <a:cubicBezTo>
                      <a:pt x="360" y="192"/>
                      <a:pt x="96" y="720"/>
                      <a:pt x="0" y="816"/>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1" name="Freeform 39"/>
              <p:cNvSpPr>
                <a:spLocks/>
              </p:cNvSpPr>
              <p:nvPr/>
            </p:nvSpPr>
            <p:spPr bwMode="auto">
              <a:xfrm>
                <a:off x="4896" y="7488"/>
                <a:ext cx="1584" cy="744"/>
              </a:xfrm>
              <a:custGeom>
                <a:avLst/>
                <a:gdLst>
                  <a:gd name="T0" fmla="*/ 1584 w 1584"/>
                  <a:gd name="T1" fmla="*/ 0 h 744"/>
                  <a:gd name="T2" fmla="*/ 1152 w 1584"/>
                  <a:gd name="T3" fmla="*/ 144 h 744"/>
                  <a:gd name="T4" fmla="*/ 864 w 1584"/>
                  <a:gd name="T5" fmla="*/ 288 h 744"/>
                  <a:gd name="T6" fmla="*/ 1008 w 1584"/>
                  <a:gd name="T7" fmla="*/ 720 h 744"/>
                  <a:gd name="T8" fmla="*/ 288 w 1584"/>
                  <a:gd name="T9" fmla="*/ 432 h 744"/>
                  <a:gd name="T10" fmla="*/ 0 w 1584"/>
                  <a:gd name="T11" fmla="*/ 0 h 744"/>
                  <a:gd name="T12" fmla="*/ 0 60000 65536"/>
                  <a:gd name="T13" fmla="*/ 0 60000 65536"/>
                  <a:gd name="T14" fmla="*/ 0 60000 65536"/>
                  <a:gd name="T15" fmla="*/ 0 60000 65536"/>
                  <a:gd name="T16" fmla="*/ 0 60000 65536"/>
                  <a:gd name="T17" fmla="*/ 0 60000 65536"/>
                  <a:gd name="T18" fmla="*/ 0 w 1584"/>
                  <a:gd name="T19" fmla="*/ 0 h 744"/>
                  <a:gd name="T20" fmla="*/ 1584 w 1584"/>
                  <a:gd name="T21" fmla="*/ 744 h 744"/>
                </a:gdLst>
                <a:ahLst/>
                <a:cxnLst>
                  <a:cxn ang="T12">
                    <a:pos x="T0" y="T1"/>
                  </a:cxn>
                  <a:cxn ang="T13">
                    <a:pos x="T2" y="T3"/>
                  </a:cxn>
                  <a:cxn ang="T14">
                    <a:pos x="T4" y="T5"/>
                  </a:cxn>
                  <a:cxn ang="T15">
                    <a:pos x="T6" y="T7"/>
                  </a:cxn>
                  <a:cxn ang="T16">
                    <a:pos x="T8" y="T9"/>
                  </a:cxn>
                  <a:cxn ang="T17">
                    <a:pos x="T10" y="T11"/>
                  </a:cxn>
                </a:cxnLst>
                <a:rect l="T18" t="T19" r="T20" b="T21"/>
                <a:pathLst>
                  <a:path w="1584" h="744">
                    <a:moveTo>
                      <a:pt x="1584" y="0"/>
                    </a:moveTo>
                    <a:cubicBezTo>
                      <a:pt x="1428" y="48"/>
                      <a:pt x="1272" y="96"/>
                      <a:pt x="1152" y="144"/>
                    </a:cubicBezTo>
                    <a:cubicBezTo>
                      <a:pt x="1032" y="192"/>
                      <a:pt x="888" y="192"/>
                      <a:pt x="864" y="288"/>
                    </a:cubicBezTo>
                    <a:cubicBezTo>
                      <a:pt x="840" y="384"/>
                      <a:pt x="1104" y="696"/>
                      <a:pt x="1008" y="720"/>
                    </a:cubicBezTo>
                    <a:cubicBezTo>
                      <a:pt x="912" y="744"/>
                      <a:pt x="456" y="552"/>
                      <a:pt x="288" y="432"/>
                    </a:cubicBezTo>
                    <a:cubicBezTo>
                      <a:pt x="120" y="312"/>
                      <a:pt x="60" y="156"/>
                      <a:pt x="0"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2" name="Freeform 40"/>
              <p:cNvSpPr>
                <a:spLocks/>
              </p:cNvSpPr>
              <p:nvPr/>
            </p:nvSpPr>
            <p:spPr bwMode="auto">
              <a:xfrm>
                <a:off x="2136" y="5328"/>
                <a:ext cx="1320" cy="720"/>
              </a:xfrm>
              <a:custGeom>
                <a:avLst/>
                <a:gdLst>
                  <a:gd name="T0" fmla="*/ 1320 w 1320"/>
                  <a:gd name="T1" fmla="*/ 720 h 720"/>
                  <a:gd name="T2" fmla="*/ 1176 w 1320"/>
                  <a:gd name="T3" fmla="*/ 288 h 720"/>
                  <a:gd name="T4" fmla="*/ 888 w 1320"/>
                  <a:gd name="T5" fmla="*/ 288 h 720"/>
                  <a:gd name="T6" fmla="*/ 312 w 1320"/>
                  <a:gd name="T7" fmla="*/ 576 h 720"/>
                  <a:gd name="T8" fmla="*/ 24 w 1320"/>
                  <a:gd name="T9" fmla="*/ 288 h 720"/>
                  <a:gd name="T10" fmla="*/ 168 w 1320"/>
                  <a:gd name="T11" fmla="*/ 0 h 720"/>
                  <a:gd name="T12" fmla="*/ 0 60000 65536"/>
                  <a:gd name="T13" fmla="*/ 0 60000 65536"/>
                  <a:gd name="T14" fmla="*/ 0 60000 65536"/>
                  <a:gd name="T15" fmla="*/ 0 60000 65536"/>
                  <a:gd name="T16" fmla="*/ 0 60000 65536"/>
                  <a:gd name="T17" fmla="*/ 0 60000 65536"/>
                  <a:gd name="T18" fmla="*/ 0 w 1320"/>
                  <a:gd name="T19" fmla="*/ 0 h 720"/>
                  <a:gd name="T20" fmla="*/ 1320 w 1320"/>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1320" h="720">
                    <a:moveTo>
                      <a:pt x="1320" y="720"/>
                    </a:moveTo>
                    <a:cubicBezTo>
                      <a:pt x="1284" y="540"/>
                      <a:pt x="1248" y="360"/>
                      <a:pt x="1176" y="288"/>
                    </a:cubicBezTo>
                    <a:cubicBezTo>
                      <a:pt x="1104" y="216"/>
                      <a:pt x="1032" y="240"/>
                      <a:pt x="888" y="288"/>
                    </a:cubicBezTo>
                    <a:cubicBezTo>
                      <a:pt x="744" y="336"/>
                      <a:pt x="456" y="576"/>
                      <a:pt x="312" y="576"/>
                    </a:cubicBezTo>
                    <a:cubicBezTo>
                      <a:pt x="168" y="576"/>
                      <a:pt x="48" y="384"/>
                      <a:pt x="24" y="288"/>
                    </a:cubicBezTo>
                    <a:cubicBezTo>
                      <a:pt x="0" y="192"/>
                      <a:pt x="84" y="96"/>
                      <a:pt x="16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3" name="Freeform 41"/>
              <p:cNvSpPr>
                <a:spLocks/>
              </p:cNvSpPr>
              <p:nvPr/>
            </p:nvSpPr>
            <p:spPr bwMode="auto">
              <a:xfrm>
                <a:off x="2160" y="7776"/>
                <a:ext cx="1680" cy="648"/>
              </a:xfrm>
              <a:custGeom>
                <a:avLst/>
                <a:gdLst>
                  <a:gd name="T0" fmla="*/ 1584 w 1680"/>
                  <a:gd name="T1" fmla="*/ 0 h 648"/>
                  <a:gd name="T2" fmla="*/ 1584 w 1680"/>
                  <a:gd name="T3" fmla="*/ 432 h 648"/>
                  <a:gd name="T4" fmla="*/ 1008 w 1680"/>
                  <a:gd name="T5" fmla="*/ 576 h 648"/>
                  <a:gd name="T6" fmla="*/ 288 w 1680"/>
                  <a:gd name="T7" fmla="*/ 0 h 648"/>
                  <a:gd name="T8" fmla="*/ 0 w 1680"/>
                  <a:gd name="T9" fmla="*/ 576 h 648"/>
                  <a:gd name="T10" fmla="*/ 0 60000 65536"/>
                  <a:gd name="T11" fmla="*/ 0 60000 65536"/>
                  <a:gd name="T12" fmla="*/ 0 60000 65536"/>
                  <a:gd name="T13" fmla="*/ 0 60000 65536"/>
                  <a:gd name="T14" fmla="*/ 0 60000 65536"/>
                  <a:gd name="T15" fmla="*/ 0 w 1680"/>
                  <a:gd name="T16" fmla="*/ 0 h 648"/>
                  <a:gd name="T17" fmla="*/ 1680 w 1680"/>
                  <a:gd name="T18" fmla="*/ 648 h 648"/>
                </a:gdLst>
                <a:ahLst/>
                <a:cxnLst>
                  <a:cxn ang="T10">
                    <a:pos x="T0" y="T1"/>
                  </a:cxn>
                  <a:cxn ang="T11">
                    <a:pos x="T2" y="T3"/>
                  </a:cxn>
                  <a:cxn ang="T12">
                    <a:pos x="T4" y="T5"/>
                  </a:cxn>
                  <a:cxn ang="T13">
                    <a:pos x="T6" y="T7"/>
                  </a:cxn>
                  <a:cxn ang="T14">
                    <a:pos x="T8" y="T9"/>
                  </a:cxn>
                </a:cxnLst>
                <a:rect l="T15" t="T16" r="T17" b="T18"/>
                <a:pathLst>
                  <a:path w="1680" h="648">
                    <a:moveTo>
                      <a:pt x="1584" y="0"/>
                    </a:moveTo>
                    <a:cubicBezTo>
                      <a:pt x="1632" y="168"/>
                      <a:pt x="1680" y="336"/>
                      <a:pt x="1584" y="432"/>
                    </a:cubicBezTo>
                    <a:cubicBezTo>
                      <a:pt x="1488" y="528"/>
                      <a:pt x="1224" y="648"/>
                      <a:pt x="1008" y="576"/>
                    </a:cubicBezTo>
                    <a:cubicBezTo>
                      <a:pt x="792" y="504"/>
                      <a:pt x="456" y="0"/>
                      <a:pt x="288" y="0"/>
                    </a:cubicBezTo>
                    <a:cubicBezTo>
                      <a:pt x="120" y="0"/>
                      <a:pt x="60" y="288"/>
                      <a:pt x="0" y="576"/>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4" name="Freeform 42"/>
              <p:cNvSpPr>
                <a:spLocks/>
              </p:cNvSpPr>
              <p:nvPr/>
            </p:nvSpPr>
            <p:spPr bwMode="auto">
              <a:xfrm>
                <a:off x="2160" y="7056"/>
                <a:ext cx="1008" cy="1152"/>
              </a:xfrm>
              <a:custGeom>
                <a:avLst/>
                <a:gdLst>
                  <a:gd name="T0" fmla="*/ 1008 w 1008"/>
                  <a:gd name="T1" fmla="*/ 0 h 1152"/>
                  <a:gd name="T2" fmla="*/ 576 w 1008"/>
                  <a:gd name="T3" fmla="*/ 144 h 1152"/>
                  <a:gd name="T4" fmla="*/ 576 w 1008"/>
                  <a:gd name="T5" fmla="*/ 576 h 1152"/>
                  <a:gd name="T6" fmla="*/ 144 w 1008"/>
                  <a:gd name="T7" fmla="*/ 432 h 1152"/>
                  <a:gd name="T8" fmla="*/ 0 w 1008"/>
                  <a:gd name="T9" fmla="*/ 1152 h 1152"/>
                  <a:gd name="T10" fmla="*/ 0 60000 65536"/>
                  <a:gd name="T11" fmla="*/ 0 60000 65536"/>
                  <a:gd name="T12" fmla="*/ 0 60000 65536"/>
                  <a:gd name="T13" fmla="*/ 0 60000 65536"/>
                  <a:gd name="T14" fmla="*/ 0 60000 65536"/>
                  <a:gd name="T15" fmla="*/ 0 w 1008"/>
                  <a:gd name="T16" fmla="*/ 0 h 1152"/>
                  <a:gd name="T17" fmla="*/ 1008 w 1008"/>
                  <a:gd name="T18" fmla="*/ 1152 h 1152"/>
                </a:gdLst>
                <a:ahLst/>
                <a:cxnLst>
                  <a:cxn ang="T10">
                    <a:pos x="T0" y="T1"/>
                  </a:cxn>
                  <a:cxn ang="T11">
                    <a:pos x="T2" y="T3"/>
                  </a:cxn>
                  <a:cxn ang="T12">
                    <a:pos x="T4" y="T5"/>
                  </a:cxn>
                  <a:cxn ang="T13">
                    <a:pos x="T6" y="T7"/>
                  </a:cxn>
                  <a:cxn ang="T14">
                    <a:pos x="T8" y="T9"/>
                  </a:cxn>
                </a:cxnLst>
                <a:rect l="T15" t="T16" r="T17" b="T18"/>
                <a:pathLst>
                  <a:path w="1008" h="1152">
                    <a:moveTo>
                      <a:pt x="1008" y="0"/>
                    </a:moveTo>
                    <a:cubicBezTo>
                      <a:pt x="828" y="24"/>
                      <a:pt x="648" y="48"/>
                      <a:pt x="576" y="144"/>
                    </a:cubicBezTo>
                    <a:cubicBezTo>
                      <a:pt x="504" y="240"/>
                      <a:pt x="648" y="528"/>
                      <a:pt x="576" y="576"/>
                    </a:cubicBezTo>
                    <a:cubicBezTo>
                      <a:pt x="504" y="624"/>
                      <a:pt x="240" y="336"/>
                      <a:pt x="144" y="432"/>
                    </a:cubicBezTo>
                    <a:cubicBezTo>
                      <a:pt x="48" y="528"/>
                      <a:pt x="24" y="840"/>
                      <a:pt x="0" y="1152"/>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5" name="Freeform 43"/>
              <p:cNvSpPr>
                <a:spLocks/>
              </p:cNvSpPr>
              <p:nvPr/>
            </p:nvSpPr>
            <p:spPr bwMode="auto">
              <a:xfrm>
                <a:off x="5736" y="5904"/>
                <a:ext cx="744" cy="1752"/>
              </a:xfrm>
              <a:custGeom>
                <a:avLst/>
                <a:gdLst>
                  <a:gd name="T0" fmla="*/ 744 w 744"/>
                  <a:gd name="T1" fmla="*/ 0 h 1752"/>
                  <a:gd name="T2" fmla="*/ 312 w 744"/>
                  <a:gd name="T3" fmla="*/ 288 h 1752"/>
                  <a:gd name="T4" fmla="*/ 600 w 744"/>
                  <a:gd name="T5" fmla="*/ 720 h 1752"/>
                  <a:gd name="T6" fmla="*/ 24 w 744"/>
                  <a:gd name="T7" fmla="*/ 1584 h 1752"/>
                  <a:gd name="T8" fmla="*/ 456 w 744"/>
                  <a:gd name="T9" fmla="*/ 1728 h 1752"/>
                  <a:gd name="T10" fmla="*/ 0 60000 65536"/>
                  <a:gd name="T11" fmla="*/ 0 60000 65536"/>
                  <a:gd name="T12" fmla="*/ 0 60000 65536"/>
                  <a:gd name="T13" fmla="*/ 0 60000 65536"/>
                  <a:gd name="T14" fmla="*/ 0 60000 65536"/>
                  <a:gd name="T15" fmla="*/ 0 w 744"/>
                  <a:gd name="T16" fmla="*/ 0 h 1752"/>
                  <a:gd name="T17" fmla="*/ 744 w 744"/>
                  <a:gd name="T18" fmla="*/ 1752 h 1752"/>
                </a:gdLst>
                <a:ahLst/>
                <a:cxnLst>
                  <a:cxn ang="T10">
                    <a:pos x="T0" y="T1"/>
                  </a:cxn>
                  <a:cxn ang="T11">
                    <a:pos x="T2" y="T3"/>
                  </a:cxn>
                  <a:cxn ang="T12">
                    <a:pos x="T4" y="T5"/>
                  </a:cxn>
                  <a:cxn ang="T13">
                    <a:pos x="T6" y="T7"/>
                  </a:cxn>
                  <a:cxn ang="T14">
                    <a:pos x="T8" y="T9"/>
                  </a:cxn>
                </a:cxnLst>
                <a:rect l="T15" t="T16" r="T17" b="T18"/>
                <a:pathLst>
                  <a:path w="744" h="1752">
                    <a:moveTo>
                      <a:pt x="744" y="0"/>
                    </a:moveTo>
                    <a:cubicBezTo>
                      <a:pt x="540" y="84"/>
                      <a:pt x="336" y="168"/>
                      <a:pt x="312" y="288"/>
                    </a:cubicBezTo>
                    <a:cubicBezTo>
                      <a:pt x="288" y="408"/>
                      <a:pt x="648" y="504"/>
                      <a:pt x="600" y="720"/>
                    </a:cubicBezTo>
                    <a:cubicBezTo>
                      <a:pt x="552" y="936"/>
                      <a:pt x="48" y="1416"/>
                      <a:pt x="24" y="1584"/>
                    </a:cubicBezTo>
                    <a:cubicBezTo>
                      <a:pt x="0" y="1752"/>
                      <a:pt x="228" y="1740"/>
                      <a:pt x="456" y="1728"/>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6" name="Freeform 44"/>
              <p:cNvSpPr>
                <a:spLocks/>
              </p:cNvSpPr>
              <p:nvPr/>
            </p:nvSpPr>
            <p:spPr bwMode="auto">
              <a:xfrm>
                <a:off x="8208" y="5472"/>
                <a:ext cx="1080" cy="504"/>
              </a:xfrm>
              <a:custGeom>
                <a:avLst/>
                <a:gdLst>
                  <a:gd name="T0" fmla="*/ 0 w 1080"/>
                  <a:gd name="T1" fmla="*/ 144 h 504"/>
                  <a:gd name="T2" fmla="*/ 432 w 1080"/>
                  <a:gd name="T3" fmla="*/ 144 h 504"/>
                  <a:gd name="T4" fmla="*/ 576 w 1080"/>
                  <a:gd name="T5" fmla="*/ 432 h 504"/>
                  <a:gd name="T6" fmla="*/ 1008 w 1080"/>
                  <a:gd name="T7" fmla="*/ 432 h 504"/>
                  <a:gd name="T8" fmla="*/ 1008 w 1080"/>
                  <a:gd name="T9" fmla="*/ 0 h 504"/>
                  <a:gd name="T10" fmla="*/ 0 60000 65536"/>
                  <a:gd name="T11" fmla="*/ 0 60000 65536"/>
                  <a:gd name="T12" fmla="*/ 0 60000 65536"/>
                  <a:gd name="T13" fmla="*/ 0 60000 65536"/>
                  <a:gd name="T14" fmla="*/ 0 60000 65536"/>
                  <a:gd name="T15" fmla="*/ 0 w 1080"/>
                  <a:gd name="T16" fmla="*/ 0 h 504"/>
                  <a:gd name="T17" fmla="*/ 1080 w 1080"/>
                  <a:gd name="T18" fmla="*/ 504 h 504"/>
                </a:gdLst>
                <a:ahLst/>
                <a:cxnLst>
                  <a:cxn ang="T10">
                    <a:pos x="T0" y="T1"/>
                  </a:cxn>
                  <a:cxn ang="T11">
                    <a:pos x="T2" y="T3"/>
                  </a:cxn>
                  <a:cxn ang="T12">
                    <a:pos x="T4" y="T5"/>
                  </a:cxn>
                  <a:cxn ang="T13">
                    <a:pos x="T6" y="T7"/>
                  </a:cxn>
                  <a:cxn ang="T14">
                    <a:pos x="T8" y="T9"/>
                  </a:cxn>
                </a:cxnLst>
                <a:rect l="T15" t="T16" r="T17" b="T18"/>
                <a:pathLst>
                  <a:path w="1080" h="504">
                    <a:moveTo>
                      <a:pt x="0" y="144"/>
                    </a:moveTo>
                    <a:cubicBezTo>
                      <a:pt x="168" y="120"/>
                      <a:pt x="336" y="96"/>
                      <a:pt x="432" y="144"/>
                    </a:cubicBezTo>
                    <a:cubicBezTo>
                      <a:pt x="528" y="192"/>
                      <a:pt x="480" y="384"/>
                      <a:pt x="576" y="432"/>
                    </a:cubicBezTo>
                    <a:cubicBezTo>
                      <a:pt x="672" y="480"/>
                      <a:pt x="936" y="504"/>
                      <a:pt x="1008" y="432"/>
                    </a:cubicBezTo>
                    <a:cubicBezTo>
                      <a:pt x="1080" y="360"/>
                      <a:pt x="1044" y="180"/>
                      <a:pt x="100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7" name="Oval 45"/>
              <p:cNvSpPr>
                <a:spLocks noChangeArrowheads="1"/>
              </p:cNvSpPr>
              <p:nvPr/>
            </p:nvSpPr>
            <p:spPr bwMode="auto">
              <a:xfrm>
                <a:off x="4320" y="6624"/>
                <a:ext cx="432" cy="288"/>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sp>
            <p:nvSpPr>
              <p:cNvPr id="35028" name="Oval 46"/>
              <p:cNvSpPr>
                <a:spLocks noChangeArrowheads="1"/>
              </p:cNvSpPr>
              <p:nvPr/>
            </p:nvSpPr>
            <p:spPr bwMode="auto">
              <a:xfrm>
                <a:off x="5904" y="9216"/>
                <a:ext cx="576" cy="288"/>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sp>
            <p:nvSpPr>
              <p:cNvPr id="35029" name="Oval 47"/>
              <p:cNvSpPr>
                <a:spLocks noChangeArrowheads="1"/>
              </p:cNvSpPr>
              <p:nvPr/>
            </p:nvSpPr>
            <p:spPr bwMode="auto">
              <a:xfrm>
                <a:off x="8064" y="6768"/>
                <a:ext cx="144" cy="432"/>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grpSp>
        <p:grpSp>
          <p:nvGrpSpPr>
            <p:cNvPr id="34991" name="Group 48"/>
            <p:cNvGrpSpPr>
              <a:grpSpLocks/>
            </p:cNvGrpSpPr>
            <p:nvPr/>
          </p:nvGrpSpPr>
          <p:grpSpPr bwMode="auto">
            <a:xfrm>
              <a:off x="7776" y="2880"/>
              <a:ext cx="2160" cy="1440"/>
              <a:chOff x="4176" y="6480"/>
              <a:chExt cx="2160" cy="1440"/>
            </a:xfrm>
          </p:grpSpPr>
          <p:sp>
            <p:nvSpPr>
              <p:cNvPr id="34992" name="Oval 49"/>
              <p:cNvSpPr>
                <a:spLocks noChangeArrowheads="1"/>
              </p:cNvSpPr>
              <p:nvPr/>
            </p:nvSpPr>
            <p:spPr bwMode="auto">
              <a:xfrm>
                <a:off x="4176" y="6480"/>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3" name="Oval 50"/>
              <p:cNvSpPr>
                <a:spLocks noChangeArrowheads="1"/>
              </p:cNvSpPr>
              <p:nvPr/>
            </p:nvSpPr>
            <p:spPr bwMode="auto">
              <a:xfrm>
                <a:off x="4176" y="7056"/>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4" name="Oval 51"/>
              <p:cNvSpPr>
                <a:spLocks noChangeArrowheads="1"/>
              </p:cNvSpPr>
              <p:nvPr/>
            </p:nvSpPr>
            <p:spPr bwMode="auto">
              <a:xfrm>
                <a:off x="4176" y="7632"/>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5" name="Oval 52"/>
              <p:cNvSpPr>
                <a:spLocks noChangeArrowheads="1"/>
              </p:cNvSpPr>
              <p:nvPr/>
            </p:nvSpPr>
            <p:spPr bwMode="auto">
              <a:xfrm>
                <a:off x="5040" y="6768"/>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6" name="Oval 53"/>
              <p:cNvSpPr>
                <a:spLocks noChangeArrowheads="1"/>
              </p:cNvSpPr>
              <p:nvPr/>
            </p:nvSpPr>
            <p:spPr bwMode="auto">
              <a:xfrm>
                <a:off x="5040" y="7344"/>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7" name="Oval 54"/>
              <p:cNvSpPr>
                <a:spLocks noChangeArrowheads="1"/>
              </p:cNvSpPr>
              <p:nvPr/>
            </p:nvSpPr>
            <p:spPr bwMode="auto">
              <a:xfrm>
                <a:off x="5760" y="6480"/>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8" name="Oval 55"/>
              <p:cNvSpPr>
                <a:spLocks noChangeArrowheads="1"/>
              </p:cNvSpPr>
              <p:nvPr/>
            </p:nvSpPr>
            <p:spPr bwMode="auto">
              <a:xfrm>
                <a:off x="5760" y="7632"/>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9" name="Line 56"/>
              <p:cNvSpPr>
                <a:spLocks noChangeShapeType="1"/>
              </p:cNvSpPr>
              <p:nvPr/>
            </p:nvSpPr>
            <p:spPr bwMode="auto">
              <a:xfrm>
                <a:off x="4320" y="7632"/>
                <a:ext cx="144" cy="0"/>
              </a:xfrm>
              <a:prstGeom prst="line">
                <a:avLst/>
              </a:prstGeom>
              <a:noFill/>
              <a:ln w="9525">
                <a:solidFill>
                  <a:schemeClr val="hlink"/>
                </a:solidFill>
                <a:round/>
                <a:headEnd/>
                <a:tailEnd/>
              </a:ln>
            </p:spPr>
            <p:txBody>
              <a:bodyPr/>
              <a:lstStyle/>
              <a:p>
                <a:endParaRPr lang="en-US"/>
              </a:p>
            </p:txBody>
          </p:sp>
          <p:sp>
            <p:nvSpPr>
              <p:cNvPr id="35000" name="Line 57"/>
              <p:cNvSpPr>
                <a:spLocks noChangeShapeType="1"/>
              </p:cNvSpPr>
              <p:nvPr/>
            </p:nvSpPr>
            <p:spPr bwMode="auto">
              <a:xfrm flipV="1">
                <a:off x="4464" y="6912"/>
                <a:ext cx="576" cy="720"/>
              </a:xfrm>
              <a:prstGeom prst="line">
                <a:avLst/>
              </a:prstGeom>
              <a:noFill/>
              <a:ln w="9525">
                <a:solidFill>
                  <a:schemeClr val="hlink"/>
                </a:solidFill>
                <a:round/>
                <a:headEnd/>
                <a:tailEnd/>
              </a:ln>
            </p:spPr>
            <p:txBody>
              <a:bodyPr/>
              <a:lstStyle/>
              <a:p>
                <a:endParaRPr lang="en-US"/>
              </a:p>
            </p:txBody>
          </p:sp>
          <p:sp>
            <p:nvSpPr>
              <p:cNvPr id="35001" name="Line 58"/>
              <p:cNvSpPr>
                <a:spLocks noChangeShapeType="1"/>
              </p:cNvSpPr>
              <p:nvPr/>
            </p:nvSpPr>
            <p:spPr bwMode="auto">
              <a:xfrm flipV="1">
                <a:off x="4464" y="6912"/>
                <a:ext cx="576" cy="288"/>
              </a:xfrm>
              <a:prstGeom prst="line">
                <a:avLst/>
              </a:prstGeom>
              <a:noFill/>
              <a:ln w="9525">
                <a:solidFill>
                  <a:schemeClr val="hlink"/>
                </a:solidFill>
                <a:round/>
                <a:headEnd/>
                <a:tailEnd/>
              </a:ln>
            </p:spPr>
            <p:txBody>
              <a:bodyPr/>
              <a:lstStyle/>
              <a:p>
                <a:endParaRPr lang="en-US"/>
              </a:p>
            </p:txBody>
          </p:sp>
          <p:sp>
            <p:nvSpPr>
              <p:cNvPr id="35002" name="Line 59"/>
              <p:cNvSpPr>
                <a:spLocks noChangeShapeType="1"/>
              </p:cNvSpPr>
              <p:nvPr/>
            </p:nvSpPr>
            <p:spPr bwMode="auto">
              <a:xfrm>
                <a:off x="4464" y="6624"/>
                <a:ext cx="576" cy="432"/>
              </a:xfrm>
              <a:prstGeom prst="line">
                <a:avLst/>
              </a:prstGeom>
              <a:noFill/>
              <a:ln w="9525">
                <a:solidFill>
                  <a:schemeClr val="hlink"/>
                </a:solidFill>
                <a:round/>
                <a:headEnd/>
                <a:tailEnd/>
              </a:ln>
            </p:spPr>
            <p:txBody>
              <a:bodyPr/>
              <a:lstStyle/>
              <a:p>
                <a:endParaRPr lang="en-US"/>
              </a:p>
            </p:txBody>
          </p:sp>
          <p:sp>
            <p:nvSpPr>
              <p:cNvPr id="35003" name="Line 60"/>
              <p:cNvSpPr>
                <a:spLocks noChangeShapeType="1"/>
              </p:cNvSpPr>
              <p:nvPr/>
            </p:nvSpPr>
            <p:spPr bwMode="auto">
              <a:xfrm>
                <a:off x="4464" y="6624"/>
                <a:ext cx="576" cy="864"/>
              </a:xfrm>
              <a:prstGeom prst="line">
                <a:avLst/>
              </a:prstGeom>
              <a:noFill/>
              <a:ln w="9525">
                <a:solidFill>
                  <a:schemeClr val="hlink"/>
                </a:solidFill>
                <a:round/>
                <a:headEnd/>
                <a:tailEnd/>
              </a:ln>
            </p:spPr>
            <p:txBody>
              <a:bodyPr/>
              <a:lstStyle/>
              <a:p>
                <a:endParaRPr lang="en-US"/>
              </a:p>
            </p:txBody>
          </p:sp>
          <p:sp>
            <p:nvSpPr>
              <p:cNvPr id="35004" name="Line 61"/>
              <p:cNvSpPr>
                <a:spLocks noChangeShapeType="1"/>
              </p:cNvSpPr>
              <p:nvPr/>
            </p:nvSpPr>
            <p:spPr bwMode="auto">
              <a:xfrm>
                <a:off x="4464" y="7200"/>
                <a:ext cx="576" cy="288"/>
              </a:xfrm>
              <a:prstGeom prst="line">
                <a:avLst/>
              </a:prstGeom>
              <a:noFill/>
              <a:ln w="9525">
                <a:solidFill>
                  <a:schemeClr val="hlink"/>
                </a:solidFill>
                <a:round/>
                <a:headEnd/>
                <a:tailEnd/>
              </a:ln>
            </p:spPr>
            <p:txBody>
              <a:bodyPr/>
              <a:lstStyle/>
              <a:p>
                <a:endParaRPr lang="en-US"/>
              </a:p>
            </p:txBody>
          </p:sp>
          <p:sp>
            <p:nvSpPr>
              <p:cNvPr id="35005" name="Line 62"/>
              <p:cNvSpPr>
                <a:spLocks noChangeShapeType="1"/>
              </p:cNvSpPr>
              <p:nvPr/>
            </p:nvSpPr>
            <p:spPr bwMode="auto">
              <a:xfrm flipV="1">
                <a:off x="4464" y="7488"/>
                <a:ext cx="576" cy="144"/>
              </a:xfrm>
              <a:prstGeom prst="line">
                <a:avLst/>
              </a:prstGeom>
              <a:noFill/>
              <a:ln w="9525">
                <a:solidFill>
                  <a:schemeClr val="hlink"/>
                </a:solidFill>
                <a:round/>
                <a:headEnd/>
                <a:tailEnd/>
              </a:ln>
            </p:spPr>
            <p:txBody>
              <a:bodyPr/>
              <a:lstStyle/>
              <a:p>
                <a:endParaRPr lang="en-US"/>
              </a:p>
            </p:txBody>
          </p:sp>
          <p:sp>
            <p:nvSpPr>
              <p:cNvPr id="35006" name="Line 63"/>
              <p:cNvSpPr>
                <a:spLocks noChangeShapeType="1"/>
              </p:cNvSpPr>
              <p:nvPr/>
            </p:nvSpPr>
            <p:spPr bwMode="auto">
              <a:xfrm flipV="1">
                <a:off x="5328" y="6624"/>
                <a:ext cx="432" cy="288"/>
              </a:xfrm>
              <a:prstGeom prst="line">
                <a:avLst/>
              </a:prstGeom>
              <a:noFill/>
              <a:ln w="9525">
                <a:solidFill>
                  <a:schemeClr val="hlink"/>
                </a:solidFill>
                <a:round/>
                <a:headEnd/>
                <a:tailEnd/>
              </a:ln>
            </p:spPr>
            <p:txBody>
              <a:bodyPr/>
              <a:lstStyle/>
              <a:p>
                <a:endParaRPr lang="en-US"/>
              </a:p>
            </p:txBody>
          </p:sp>
          <p:sp>
            <p:nvSpPr>
              <p:cNvPr id="35007" name="Line 64"/>
              <p:cNvSpPr>
                <a:spLocks noChangeShapeType="1"/>
              </p:cNvSpPr>
              <p:nvPr/>
            </p:nvSpPr>
            <p:spPr bwMode="auto">
              <a:xfrm flipV="1">
                <a:off x="5328" y="6624"/>
                <a:ext cx="432" cy="864"/>
              </a:xfrm>
              <a:prstGeom prst="line">
                <a:avLst/>
              </a:prstGeom>
              <a:noFill/>
              <a:ln w="9525">
                <a:solidFill>
                  <a:schemeClr val="hlink"/>
                </a:solidFill>
                <a:round/>
                <a:headEnd/>
                <a:tailEnd/>
              </a:ln>
            </p:spPr>
            <p:txBody>
              <a:bodyPr/>
              <a:lstStyle/>
              <a:p>
                <a:endParaRPr lang="en-US"/>
              </a:p>
            </p:txBody>
          </p:sp>
          <p:sp>
            <p:nvSpPr>
              <p:cNvPr id="35008" name="Line 65"/>
              <p:cNvSpPr>
                <a:spLocks noChangeShapeType="1"/>
              </p:cNvSpPr>
              <p:nvPr/>
            </p:nvSpPr>
            <p:spPr bwMode="auto">
              <a:xfrm>
                <a:off x="5328" y="6912"/>
                <a:ext cx="432" cy="864"/>
              </a:xfrm>
              <a:prstGeom prst="line">
                <a:avLst/>
              </a:prstGeom>
              <a:noFill/>
              <a:ln w="9525">
                <a:solidFill>
                  <a:schemeClr val="hlink"/>
                </a:solidFill>
                <a:round/>
                <a:headEnd/>
                <a:tailEnd/>
              </a:ln>
            </p:spPr>
            <p:txBody>
              <a:bodyPr/>
              <a:lstStyle/>
              <a:p>
                <a:endParaRPr lang="en-US"/>
              </a:p>
            </p:txBody>
          </p:sp>
          <p:sp>
            <p:nvSpPr>
              <p:cNvPr id="35009" name="Line 66"/>
              <p:cNvSpPr>
                <a:spLocks noChangeShapeType="1"/>
              </p:cNvSpPr>
              <p:nvPr/>
            </p:nvSpPr>
            <p:spPr bwMode="auto">
              <a:xfrm>
                <a:off x="5328" y="7488"/>
                <a:ext cx="432" cy="288"/>
              </a:xfrm>
              <a:prstGeom prst="line">
                <a:avLst/>
              </a:prstGeom>
              <a:noFill/>
              <a:ln w="9525">
                <a:solidFill>
                  <a:schemeClr val="hlink"/>
                </a:solidFill>
                <a:round/>
                <a:headEnd/>
                <a:tailEnd/>
              </a:ln>
            </p:spPr>
            <p:txBody>
              <a:bodyPr/>
              <a:lstStyle/>
              <a:p>
                <a:endParaRPr lang="en-US"/>
              </a:p>
            </p:txBody>
          </p:sp>
          <p:sp>
            <p:nvSpPr>
              <p:cNvPr id="35010" name="Line 67"/>
              <p:cNvSpPr>
                <a:spLocks noChangeShapeType="1"/>
              </p:cNvSpPr>
              <p:nvPr/>
            </p:nvSpPr>
            <p:spPr bwMode="auto">
              <a:xfrm>
                <a:off x="6048" y="6624"/>
                <a:ext cx="288" cy="0"/>
              </a:xfrm>
              <a:prstGeom prst="line">
                <a:avLst/>
              </a:prstGeom>
              <a:noFill/>
              <a:ln w="9525">
                <a:solidFill>
                  <a:schemeClr val="hlink"/>
                </a:solidFill>
                <a:round/>
                <a:headEnd/>
                <a:tailEnd/>
              </a:ln>
            </p:spPr>
            <p:txBody>
              <a:bodyPr/>
              <a:lstStyle/>
              <a:p>
                <a:endParaRPr lang="en-US"/>
              </a:p>
            </p:txBody>
          </p:sp>
          <p:sp>
            <p:nvSpPr>
              <p:cNvPr id="35011" name="Line 68"/>
              <p:cNvSpPr>
                <a:spLocks noChangeShapeType="1"/>
              </p:cNvSpPr>
              <p:nvPr/>
            </p:nvSpPr>
            <p:spPr bwMode="auto">
              <a:xfrm>
                <a:off x="6048" y="7776"/>
                <a:ext cx="288" cy="0"/>
              </a:xfrm>
              <a:prstGeom prst="line">
                <a:avLst/>
              </a:prstGeom>
              <a:noFill/>
              <a:ln w="9525">
                <a:solidFill>
                  <a:schemeClr val="hlink"/>
                </a:solidFill>
                <a:round/>
                <a:headEnd/>
                <a:tailEnd/>
              </a:ln>
            </p:spPr>
            <p:txBody>
              <a:bodyPr/>
              <a:lstStyle/>
              <a:p>
                <a:endParaRPr lang="en-US"/>
              </a:p>
            </p:txBody>
          </p:sp>
        </p:grpSp>
      </p:grpSp>
      <p:grpSp>
        <p:nvGrpSpPr>
          <p:cNvPr id="34821" name="Group 246"/>
          <p:cNvGrpSpPr>
            <a:grpSpLocks/>
          </p:cNvGrpSpPr>
          <p:nvPr/>
        </p:nvGrpSpPr>
        <p:grpSpPr bwMode="auto">
          <a:xfrm>
            <a:off x="5508625" y="3284538"/>
            <a:ext cx="3384550" cy="3240087"/>
            <a:chOff x="3470" y="1344"/>
            <a:chExt cx="2132" cy="2041"/>
          </a:xfrm>
        </p:grpSpPr>
        <p:sp>
          <p:nvSpPr>
            <p:cNvPr id="34828" name="Rectangle 78"/>
            <p:cNvSpPr>
              <a:spLocks noChangeArrowheads="1"/>
            </p:cNvSpPr>
            <p:nvPr/>
          </p:nvSpPr>
          <p:spPr bwMode="auto">
            <a:xfrm>
              <a:off x="3470" y="1344"/>
              <a:ext cx="2132" cy="2041"/>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US">
                <a:latin typeface="Calibri" pitchFamily="34" charset="0"/>
              </a:endParaRPr>
            </a:p>
          </p:txBody>
        </p:sp>
        <p:grpSp>
          <p:nvGrpSpPr>
            <p:cNvPr id="34829" name="Group 79"/>
            <p:cNvGrpSpPr>
              <a:grpSpLocks/>
            </p:cNvGrpSpPr>
            <p:nvPr/>
          </p:nvGrpSpPr>
          <p:grpSpPr bwMode="auto">
            <a:xfrm>
              <a:off x="3651" y="1783"/>
              <a:ext cx="1728" cy="1511"/>
              <a:chOff x="6048" y="2557"/>
              <a:chExt cx="4320" cy="3779"/>
            </a:xfrm>
          </p:grpSpPr>
          <p:sp>
            <p:nvSpPr>
              <p:cNvPr id="34832" name="Text Box 80"/>
              <p:cNvSpPr txBox="1">
                <a:spLocks noChangeArrowheads="1"/>
              </p:cNvSpPr>
              <p:nvPr/>
            </p:nvSpPr>
            <p:spPr bwMode="auto">
              <a:xfrm>
                <a:off x="7776" y="4176"/>
                <a:ext cx="576" cy="720"/>
              </a:xfrm>
              <a:prstGeom prst="rect">
                <a:avLst/>
              </a:prstGeom>
              <a:solidFill>
                <a:schemeClr val="hlink"/>
              </a:solidFill>
              <a:ln w="9525">
                <a:solidFill>
                  <a:srgbClr val="CCFFFF"/>
                </a:solidFill>
                <a:miter lim="800000"/>
                <a:headEnd/>
                <a:tailEnd/>
              </a:ln>
            </p:spPr>
            <p:txBody>
              <a:bodyPr/>
              <a:lstStyle/>
              <a:p>
                <a:r>
                  <a:rPr lang="ru-RU" sz="2400" b="1">
                    <a:latin typeface="Calibri" pitchFamily="34" charset="0"/>
                  </a:rPr>
                  <a:t>?</a:t>
                </a:r>
                <a:endParaRPr lang="ru-RU">
                  <a:latin typeface="Calibri" pitchFamily="34" charset="0"/>
                </a:endParaRPr>
              </a:p>
            </p:txBody>
          </p:sp>
          <p:grpSp>
            <p:nvGrpSpPr>
              <p:cNvPr id="34833" name="Group 81"/>
              <p:cNvGrpSpPr>
                <a:grpSpLocks/>
              </p:cNvGrpSpPr>
              <p:nvPr/>
            </p:nvGrpSpPr>
            <p:grpSpPr bwMode="auto">
              <a:xfrm>
                <a:off x="6048" y="4514"/>
                <a:ext cx="1167" cy="1215"/>
                <a:chOff x="1008" y="6768"/>
                <a:chExt cx="3168" cy="2448"/>
              </a:xfrm>
            </p:grpSpPr>
            <p:sp>
              <p:nvSpPr>
                <p:cNvPr id="34961" name="Oval 82"/>
                <p:cNvSpPr>
                  <a:spLocks noChangeArrowheads="1"/>
                </p:cNvSpPr>
                <p:nvPr/>
              </p:nvSpPr>
              <p:spPr bwMode="auto">
                <a:xfrm>
                  <a:off x="1008" y="734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2" name="Oval 83"/>
                <p:cNvSpPr>
                  <a:spLocks noChangeArrowheads="1"/>
                </p:cNvSpPr>
                <p:nvPr/>
              </p:nvSpPr>
              <p:spPr bwMode="auto">
                <a:xfrm>
                  <a:off x="2016" y="734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3" name="Oval 84"/>
                <p:cNvSpPr>
                  <a:spLocks noChangeArrowheads="1"/>
                </p:cNvSpPr>
                <p:nvPr/>
              </p:nvSpPr>
              <p:spPr bwMode="auto">
                <a:xfrm>
                  <a:off x="1008" y="806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4" name="Oval 85"/>
                <p:cNvSpPr>
                  <a:spLocks noChangeArrowheads="1"/>
                </p:cNvSpPr>
                <p:nvPr/>
              </p:nvSpPr>
              <p:spPr bwMode="auto">
                <a:xfrm>
                  <a:off x="1008" y="878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5" name="Oval 86"/>
                <p:cNvSpPr>
                  <a:spLocks noChangeArrowheads="1"/>
                </p:cNvSpPr>
                <p:nvPr/>
              </p:nvSpPr>
              <p:spPr bwMode="auto">
                <a:xfrm>
                  <a:off x="2016" y="806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6" name="Oval 87"/>
                <p:cNvSpPr>
                  <a:spLocks noChangeArrowheads="1"/>
                </p:cNvSpPr>
                <p:nvPr/>
              </p:nvSpPr>
              <p:spPr bwMode="auto">
                <a:xfrm>
                  <a:off x="2016" y="878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7" name="Oval 88"/>
                <p:cNvSpPr>
                  <a:spLocks noChangeArrowheads="1"/>
                </p:cNvSpPr>
                <p:nvPr/>
              </p:nvSpPr>
              <p:spPr bwMode="auto">
                <a:xfrm>
                  <a:off x="2880" y="7056"/>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8" name="Oval 89"/>
                <p:cNvSpPr>
                  <a:spLocks noChangeArrowheads="1"/>
                </p:cNvSpPr>
                <p:nvPr/>
              </p:nvSpPr>
              <p:spPr bwMode="auto">
                <a:xfrm>
                  <a:off x="2880" y="7776"/>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9" name="Oval 90"/>
                <p:cNvSpPr>
                  <a:spLocks noChangeArrowheads="1"/>
                </p:cNvSpPr>
                <p:nvPr/>
              </p:nvSpPr>
              <p:spPr bwMode="auto">
                <a:xfrm>
                  <a:off x="2880" y="8496"/>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70" name="Oval 91"/>
                <p:cNvSpPr>
                  <a:spLocks noChangeArrowheads="1"/>
                </p:cNvSpPr>
                <p:nvPr/>
              </p:nvSpPr>
              <p:spPr bwMode="auto">
                <a:xfrm>
                  <a:off x="3744" y="676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71" name="Oval 92"/>
                <p:cNvSpPr>
                  <a:spLocks noChangeArrowheads="1"/>
                </p:cNvSpPr>
                <p:nvPr/>
              </p:nvSpPr>
              <p:spPr bwMode="auto">
                <a:xfrm>
                  <a:off x="3744" y="748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72" name="Oval 93"/>
                <p:cNvSpPr>
                  <a:spLocks noChangeArrowheads="1"/>
                </p:cNvSpPr>
                <p:nvPr/>
              </p:nvSpPr>
              <p:spPr bwMode="auto">
                <a:xfrm>
                  <a:off x="3744" y="820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73" name="Line 94"/>
                <p:cNvSpPr>
                  <a:spLocks noChangeShapeType="1"/>
                </p:cNvSpPr>
                <p:nvPr/>
              </p:nvSpPr>
              <p:spPr bwMode="auto">
                <a:xfrm flipV="1">
                  <a:off x="2160" y="6912"/>
                  <a:ext cx="2016" cy="720"/>
                </a:xfrm>
                <a:prstGeom prst="line">
                  <a:avLst/>
                </a:prstGeom>
                <a:noFill/>
                <a:ln w="9525">
                  <a:solidFill>
                    <a:srgbClr val="CCFFFF"/>
                  </a:solidFill>
                  <a:round/>
                  <a:headEnd/>
                  <a:tailEnd/>
                </a:ln>
              </p:spPr>
              <p:txBody>
                <a:bodyPr/>
                <a:lstStyle/>
                <a:p>
                  <a:endParaRPr lang="en-US"/>
                </a:p>
              </p:txBody>
            </p:sp>
            <p:sp>
              <p:nvSpPr>
                <p:cNvPr id="34974" name="Line 95"/>
                <p:cNvSpPr>
                  <a:spLocks noChangeShapeType="1"/>
                </p:cNvSpPr>
                <p:nvPr/>
              </p:nvSpPr>
              <p:spPr bwMode="auto">
                <a:xfrm flipV="1">
                  <a:off x="2160" y="8496"/>
                  <a:ext cx="1872" cy="576"/>
                </a:xfrm>
                <a:prstGeom prst="line">
                  <a:avLst/>
                </a:prstGeom>
                <a:noFill/>
                <a:ln w="9525">
                  <a:solidFill>
                    <a:srgbClr val="CCFFFF"/>
                  </a:solidFill>
                  <a:round/>
                  <a:headEnd/>
                  <a:tailEnd/>
                </a:ln>
              </p:spPr>
              <p:txBody>
                <a:bodyPr/>
                <a:lstStyle/>
                <a:p>
                  <a:endParaRPr lang="en-US"/>
                </a:p>
              </p:txBody>
            </p:sp>
            <p:sp>
              <p:nvSpPr>
                <p:cNvPr id="34975" name="Line 96"/>
                <p:cNvSpPr>
                  <a:spLocks noChangeShapeType="1"/>
                </p:cNvSpPr>
                <p:nvPr/>
              </p:nvSpPr>
              <p:spPr bwMode="auto">
                <a:xfrm flipV="1">
                  <a:off x="2304" y="7632"/>
                  <a:ext cx="0" cy="1440"/>
                </a:xfrm>
                <a:prstGeom prst="line">
                  <a:avLst/>
                </a:prstGeom>
                <a:noFill/>
                <a:ln w="9525">
                  <a:solidFill>
                    <a:srgbClr val="CCFFFF"/>
                  </a:solidFill>
                  <a:round/>
                  <a:headEnd/>
                  <a:tailEnd/>
                </a:ln>
              </p:spPr>
              <p:txBody>
                <a:bodyPr/>
                <a:lstStyle/>
                <a:p>
                  <a:endParaRPr lang="en-US"/>
                </a:p>
              </p:txBody>
            </p:sp>
            <p:sp>
              <p:nvSpPr>
                <p:cNvPr id="34976" name="Line 97"/>
                <p:cNvSpPr>
                  <a:spLocks noChangeShapeType="1"/>
                </p:cNvSpPr>
                <p:nvPr/>
              </p:nvSpPr>
              <p:spPr bwMode="auto">
                <a:xfrm flipV="1">
                  <a:off x="4032" y="6912"/>
                  <a:ext cx="0" cy="1584"/>
                </a:xfrm>
                <a:prstGeom prst="line">
                  <a:avLst/>
                </a:prstGeom>
                <a:noFill/>
                <a:ln w="9525">
                  <a:solidFill>
                    <a:srgbClr val="CCFFFF"/>
                  </a:solidFill>
                  <a:round/>
                  <a:headEnd/>
                  <a:tailEnd/>
                </a:ln>
              </p:spPr>
              <p:txBody>
                <a:bodyPr/>
                <a:lstStyle/>
                <a:p>
                  <a:endParaRPr lang="en-US"/>
                </a:p>
              </p:txBody>
            </p:sp>
            <p:sp>
              <p:nvSpPr>
                <p:cNvPr id="34977" name="Line 98"/>
                <p:cNvSpPr>
                  <a:spLocks noChangeShapeType="1"/>
                </p:cNvSpPr>
                <p:nvPr/>
              </p:nvSpPr>
              <p:spPr bwMode="auto">
                <a:xfrm flipV="1">
                  <a:off x="1296" y="6768"/>
                  <a:ext cx="2592" cy="720"/>
                </a:xfrm>
                <a:prstGeom prst="line">
                  <a:avLst/>
                </a:prstGeom>
                <a:noFill/>
                <a:ln w="9525">
                  <a:solidFill>
                    <a:srgbClr val="CCFFFF"/>
                  </a:solidFill>
                  <a:round/>
                  <a:headEnd/>
                  <a:tailEnd type="triangle" w="med" len="med"/>
                </a:ln>
              </p:spPr>
              <p:txBody>
                <a:bodyPr/>
                <a:lstStyle/>
                <a:p>
                  <a:endParaRPr lang="en-US"/>
                </a:p>
              </p:txBody>
            </p:sp>
            <p:sp>
              <p:nvSpPr>
                <p:cNvPr id="34978" name="Line 99"/>
                <p:cNvSpPr>
                  <a:spLocks noChangeShapeType="1"/>
                </p:cNvSpPr>
                <p:nvPr/>
              </p:nvSpPr>
              <p:spPr bwMode="auto">
                <a:xfrm flipV="1">
                  <a:off x="1296" y="7200"/>
                  <a:ext cx="1728" cy="288"/>
                </a:xfrm>
                <a:prstGeom prst="line">
                  <a:avLst/>
                </a:prstGeom>
                <a:noFill/>
                <a:ln w="9525">
                  <a:solidFill>
                    <a:srgbClr val="CCFFFF"/>
                  </a:solidFill>
                  <a:round/>
                  <a:headEnd/>
                  <a:tailEnd type="triangle" w="med" len="med"/>
                </a:ln>
              </p:spPr>
              <p:txBody>
                <a:bodyPr/>
                <a:lstStyle/>
                <a:p>
                  <a:endParaRPr lang="en-US"/>
                </a:p>
              </p:txBody>
            </p:sp>
            <p:sp>
              <p:nvSpPr>
                <p:cNvPr id="34979" name="Line 100"/>
                <p:cNvSpPr>
                  <a:spLocks noChangeShapeType="1"/>
                </p:cNvSpPr>
                <p:nvPr/>
              </p:nvSpPr>
              <p:spPr bwMode="auto">
                <a:xfrm>
                  <a:off x="1296" y="7488"/>
                  <a:ext cx="1008" cy="0"/>
                </a:xfrm>
                <a:prstGeom prst="line">
                  <a:avLst/>
                </a:prstGeom>
                <a:noFill/>
                <a:ln w="9525">
                  <a:solidFill>
                    <a:srgbClr val="CCFFFF"/>
                  </a:solidFill>
                  <a:round/>
                  <a:headEnd/>
                  <a:tailEnd type="triangle" w="med" len="med"/>
                </a:ln>
              </p:spPr>
              <p:txBody>
                <a:bodyPr/>
                <a:lstStyle/>
                <a:p>
                  <a:endParaRPr lang="en-US"/>
                </a:p>
              </p:txBody>
            </p:sp>
            <p:sp>
              <p:nvSpPr>
                <p:cNvPr id="34980" name="Line 101"/>
                <p:cNvSpPr>
                  <a:spLocks noChangeShapeType="1"/>
                </p:cNvSpPr>
                <p:nvPr/>
              </p:nvSpPr>
              <p:spPr bwMode="auto">
                <a:xfrm>
                  <a:off x="1296" y="7776"/>
                  <a:ext cx="720" cy="1152"/>
                </a:xfrm>
                <a:prstGeom prst="line">
                  <a:avLst/>
                </a:prstGeom>
                <a:noFill/>
                <a:ln w="9525">
                  <a:solidFill>
                    <a:srgbClr val="CCFFFF"/>
                  </a:solidFill>
                  <a:round/>
                  <a:headEnd/>
                  <a:tailEnd type="triangle" w="med" len="med"/>
                </a:ln>
              </p:spPr>
              <p:txBody>
                <a:bodyPr/>
                <a:lstStyle/>
                <a:p>
                  <a:endParaRPr lang="en-US"/>
                </a:p>
              </p:txBody>
            </p:sp>
            <p:sp>
              <p:nvSpPr>
                <p:cNvPr id="34981" name="Line 102"/>
                <p:cNvSpPr>
                  <a:spLocks noChangeShapeType="1"/>
                </p:cNvSpPr>
                <p:nvPr/>
              </p:nvSpPr>
              <p:spPr bwMode="auto">
                <a:xfrm>
                  <a:off x="1440" y="7632"/>
                  <a:ext cx="576" cy="576"/>
                </a:xfrm>
                <a:prstGeom prst="line">
                  <a:avLst/>
                </a:prstGeom>
                <a:noFill/>
                <a:ln w="9525">
                  <a:solidFill>
                    <a:srgbClr val="CCFFFF"/>
                  </a:solidFill>
                  <a:round/>
                  <a:headEnd/>
                  <a:tailEnd type="triangle" w="med" len="med"/>
                </a:ln>
              </p:spPr>
              <p:txBody>
                <a:bodyPr/>
                <a:lstStyle/>
                <a:p>
                  <a:endParaRPr lang="en-US"/>
                </a:p>
              </p:txBody>
            </p:sp>
            <p:sp>
              <p:nvSpPr>
                <p:cNvPr id="34982" name="Line 103"/>
                <p:cNvSpPr>
                  <a:spLocks noChangeShapeType="1"/>
                </p:cNvSpPr>
                <p:nvPr/>
              </p:nvSpPr>
              <p:spPr bwMode="auto">
                <a:xfrm flipV="1">
                  <a:off x="1440" y="7776"/>
                  <a:ext cx="576" cy="432"/>
                </a:xfrm>
                <a:prstGeom prst="line">
                  <a:avLst/>
                </a:prstGeom>
                <a:noFill/>
                <a:ln w="9525">
                  <a:solidFill>
                    <a:srgbClr val="CCFFFF"/>
                  </a:solidFill>
                  <a:round/>
                  <a:headEnd/>
                  <a:tailEnd type="triangle" w="med" len="med"/>
                </a:ln>
              </p:spPr>
              <p:txBody>
                <a:bodyPr/>
                <a:lstStyle/>
                <a:p>
                  <a:endParaRPr lang="en-US"/>
                </a:p>
              </p:txBody>
            </p:sp>
            <p:sp>
              <p:nvSpPr>
                <p:cNvPr id="34983" name="Line 104"/>
                <p:cNvSpPr>
                  <a:spLocks noChangeShapeType="1"/>
                </p:cNvSpPr>
                <p:nvPr/>
              </p:nvSpPr>
              <p:spPr bwMode="auto">
                <a:xfrm>
                  <a:off x="1440" y="8208"/>
                  <a:ext cx="576" cy="144"/>
                </a:xfrm>
                <a:prstGeom prst="line">
                  <a:avLst/>
                </a:prstGeom>
                <a:noFill/>
                <a:ln w="9525">
                  <a:solidFill>
                    <a:srgbClr val="CCFFFF"/>
                  </a:solidFill>
                  <a:round/>
                  <a:headEnd/>
                  <a:tailEnd type="triangle" w="med" len="med"/>
                </a:ln>
              </p:spPr>
              <p:txBody>
                <a:bodyPr/>
                <a:lstStyle/>
                <a:p>
                  <a:endParaRPr lang="en-US"/>
                </a:p>
              </p:txBody>
            </p:sp>
            <p:sp>
              <p:nvSpPr>
                <p:cNvPr id="34984" name="Line 105"/>
                <p:cNvSpPr>
                  <a:spLocks noChangeShapeType="1"/>
                </p:cNvSpPr>
                <p:nvPr/>
              </p:nvSpPr>
              <p:spPr bwMode="auto">
                <a:xfrm>
                  <a:off x="1440" y="8208"/>
                  <a:ext cx="576" cy="720"/>
                </a:xfrm>
                <a:prstGeom prst="line">
                  <a:avLst/>
                </a:prstGeom>
                <a:noFill/>
                <a:ln w="9525">
                  <a:solidFill>
                    <a:srgbClr val="CCFFFF"/>
                  </a:solidFill>
                  <a:round/>
                  <a:headEnd/>
                  <a:tailEnd type="triangle" w="med" len="med"/>
                </a:ln>
              </p:spPr>
              <p:txBody>
                <a:bodyPr/>
                <a:lstStyle/>
                <a:p>
                  <a:endParaRPr lang="en-US"/>
                </a:p>
              </p:txBody>
            </p:sp>
            <p:sp>
              <p:nvSpPr>
                <p:cNvPr id="34985" name="Line 106"/>
                <p:cNvSpPr>
                  <a:spLocks noChangeShapeType="1"/>
                </p:cNvSpPr>
                <p:nvPr/>
              </p:nvSpPr>
              <p:spPr bwMode="auto">
                <a:xfrm flipV="1">
                  <a:off x="1440" y="7776"/>
                  <a:ext cx="576" cy="1152"/>
                </a:xfrm>
                <a:prstGeom prst="line">
                  <a:avLst/>
                </a:prstGeom>
                <a:noFill/>
                <a:ln w="9525">
                  <a:solidFill>
                    <a:srgbClr val="CCFFFF"/>
                  </a:solidFill>
                  <a:round/>
                  <a:headEnd/>
                  <a:tailEnd type="triangle" w="med" len="med"/>
                </a:ln>
              </p:spPr>
              <p:txBody>
                <a:bodyPr/>
                <a:lstStyle/>
                <a:p>
                  <a:endParaRPr lang="en-US"/>
                </a:p>
              </p:txBody>
            </p:sp>
            <p:sp>
              <p:nvSpPr>
                <p:cNvPr id="34986" name="Line 107"/>
                <p:cNvSpPr>
                  <a:spLocks noChangeShapeType="1"/>
                </p:cNvSpPr>
                <p:nvPr/>
              </p:nvSpPr>
              <p:spPr bwMode="auto">
                <a:xfrm>
                  <a:off x="1440" y="8928"/>
                  <a:ext cx="576" cy="144"/>
                </a:xfrm>
                <a:prstGeom prst="line">
                  <a:avLst/>
                </a:prstGeom>
                <a:noFill/>
                <a:ln w="9525">
                  <a:solidFill>
                    <a:srgbClr val="CCFFFF"/>
                  </a:solidFill>
                  <a:round/>
                  <a:headEnd/>
                  <a:tailEnd type="triangle" w="med" len="med"/>
                </a:ln>
              </p:spPr>
              <p:txBody>
                <a:bodyPr/>
                <a:lstStyle/>
                <a:p>
                  <a:endParaRPr lang="en-US"/>
                </a:p>
              </p:txBody>
            </p:sp>
            <p:sp>
              <p:nvSpPr>
                <p:cNvPr id="34987" name="Line 108"/>
                <p:cNvSpPr>
                  <a:spLocks noChangeShapeType="1"/>
                </p:cNvSpPr>
                <p:nvPr/>
              </p:nvSpPr>
              <p:spPr bwMode="auto">
                <a:xfrm flipV="1">
                  <a:off x="1440" y="8496"/>
                  <a:ext cx="576" cy="432"/>
                </a:xfrm>
                <a:prstGeom prst="line">
                  <a:avLst/>
                </a:prstGeom>
                <a:noFill/>
                <a:ln w="9525">
                  <a:solidFill>
                    <a:srgbClr val="CCFFFF"/>
                  </a:solidFill>
                  <a:round/>
                  <a:headEnd/>
                  <a:tailEnd type="triangle" w="med" len="med"/>
                </a:ln>
              </p:spPr>
              <p:txBody>
                <a:bodyPr/>
                <a:lstStyle/>
                <a:p>
                  <a:endParaRPr lang="en-US"/>
                </a:p>
              </p:txBody>
            </p:sp>
            <p:sp>
              <p:nvSpPr>
                <p:cNvPr id="34988" name="Line 109"/>
                <p:cNvSpPr>
                  <a:spLocks noChangeShapeType="1"/>
                </p:cNvSpPr>
                <p:nvPr/>
              </p:nvSpPr>
              <p:spPr bwMode="auto">
                <a:xfrm flipV="1">
                  <a:off x="2304" y="7776"/>
                  <a:ext cx="1728" cy="576"/>
                </a:xfrm>
                <a:prstGeom prst="line">
                  <a:avLst/>
                </a:prstGeom>
                <a:noFill/>
                <a:ln w="9525">
                  <a:solidFill>
                    <a:srgbClr val="CCFFFF"/>
                  </a:solidFill>
                  <a:round/>
                  <a:headEnd/>
                  <a:tailEnd/>
                </a:ln>
              </p:spPr>
              <p:txBody>
                <a:bodyPr/>
                <a:lstStyle/>
                <a:p>
                  <a:endParaRPr lang="en-US"/>
                </a:p>
              </p:txBody>
            </p:sp>
            <p:sp>
              <p:nvSpPr>
                <p:cNvPr id="34989" name="Line 110"/>
                <p:cNvSpPr>
                  <a:spLocks noChangeShapeType="1"/>
                </p:cNvSpPr>
                <p:nvPr/>
              </p:nvSpPr>
              <p:spPr bwMode="auto">
                <a:xfrm>
                  <a:off x="3168" y="7200"/>
                  <a:ext cx="0" cy="1584"/>
                </a:xfrm>
                <a:prstGeom prst="line">
                  <a:avLst/>
                </a:prstGeom>
                <a:noFill/>
                <a:ln w="9525">
                  <a:solidFill>
                    <a:srgbClr val="CCFFFF"/>
                  </a:solidFill>
                  <a:round/>
                  <a:headEnd/>
                  <a:tailEnd/>
                </a:ln>
              </p:spPr>
              <p:txBody>
                <a:bodyPr/>
                <a:lstStyle/>
                <a:p>
                  <a:endParaRPr lang="en-US"/>
                </a:p>
              </p:txBody>
            </p:sp>
          </p:grpSp>
          <p:grpSp>
            <p:nvGrpSpPr>
              <p:cNvPr id="34834" name="Group 111"/>
              <p:cNvGrpSpPr>
                <a:grpSpLocks/>
              </p:cNvGrpSpPr>
              <p:nvPr/>
            </p:nvGrpSpPr>
            <p:grpSpPr bwMode="auto">
              <a:xfrm>
                <a:off x="9201" y="3056"/>
                <a:ext cx="1167" cy="1336"/>
                <a:chOff x="8784" y="432"/>
                <a:chExt cx="2736" cy="3456"/>
              </a:xfrm>
            </p:grpSpPr>
            <p:sp>
              <p:nvSpPr>
                <p:cNvPr id="34938" name="Oval 112"/>
                <p:cNvSpPr>
                  <a:spLocks noChangeArrowheads="1"/>
                </p:cNvSpPr>
                <p:nvPr/>
              </p:nvSpPr>
              <p:spPr bwMode="auto">
                <a:xfrm>
                  <a:off x="9936" y="3168"/>
                  <a:ext cx="288" cy="720"/>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39" name="Oval 113"/>
                <p:cNvSpPr>
                  <a:spLocks noChangeArrowheads="1"/>
                </p:cNvSpPr>
                <p:nvPr/>
              </p:nvSpPr>
              <p:spPr bwMode="auto">
                <a:xfrm>
                  <a:off x="9936" y="432"/>
                  <a:ext cx="144" cy="576"/>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0" name="Oval 114"/>
                <p:cNvSpPr>
                  <a:spLocks noChangeArrowheads="1"/>
                </p:cNvSpPr>
                <p:nvPr/>
              </p:nvSpPr>
              <p:spPr bwMode="auto">
                <a:xfrm flipH="1">
                  <a:off x="8784" y="86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1" name="Oval 115"/>
                <p:cNvSpPr>
                  <a:spLocks noChangeArrowheads="1"/>
                </p:cNvSpPr>
                <p:nvPr/>
              </p:nvSpPr>
              <p:spPr bwMode="auto">
                <a:xfrm flipH="1">
                  <a:off x="9792" y="86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2" name="Oval 116"/>
                <p:cNvSpPr>
                  <a:spLocks noChangeArrowheads="1"/>
                </p:cNvSpPr>
                <p:nvPr/>
              </p:nvSpPr>
              <p:spPr bwMode="auto">
                <a:xfrm flipH="1">
                  <a:off x="8784" y="1872"/>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3" name="Oval 117"/>
                <p:cNvSpPr>
                  <a:spLocks noChangeArrowheads="1"/>
                </p:cNvSpPr>
                <p:nvPr/>
              </p:nvSpPr>
              <p:spPr bwMode="auto">
                <a:xfrm flipH="1">
                  <a:off x="8784" y="2880"/>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4" name="Oval 118"/>
                <p:cNvSpPr>
                  <a:spLocks noChangeArrowheads="1"/>
                </p:cNvSpPr>
                <p:nvPr/>
              </p:nvSpPr>
              <p:spPr bwMode="auto">
                <a:xfrm flipH="1">
                  <a:off x="9792" y="1872"/>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5" name="Oval 119"/>
                <p:cNvSpPr>
                  <a:spLocks noChangeArrowheads="1"/>
                </p:cNvSpPr>
                <p:nvPr/>
              </p:nvSpPr>
              <p:spPr bwMode="auto">
                <a:xfrm flipH="1">
                  <a:off x="9792" y="2880"/>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6" name="Freeform 120"/>
                <p:cNvSpPr>
                  <a:spLocks/>
                </p:cNvSpPr>
                <p:nvPr/>
              </p:nvSpPr>
              <p:spPr bwMode="auto">
                <a:xfrm>
                  <a:off x="10080" y="864"/>
                  <a:ext cx="600" cy="1152"/>
                </a:xfrm>
                <a:custGeom>
                  <a:avLst/>
                  <a:gdLst>
                    <a:gd name="T0" fmla="*/ 144 w 600"/>
                    <a:gd name="T1" fmla="*/ 1152 h 1152"/>
                    <a:gd name="T2" fmla="*/ 576 w 600"/>
                    <a:gd name="T3" fmla="*/ 432 h 1152"/>
                    <a:gd name="T4" fmla="*/ 0 w 600"/>
                    <a:gd name="T5" fmla="*/ 0 h 1152"/>
                    <a:gd name="T6" fmla="*/ 0 60000 65536"/>
                    <a:gd name="T7" fmla="*/ 0 60000 65536"/>
                    <a:gd name="T8" fmla="*/ 0 60000 65536"/>
                    <a:gd name="T9" fmla="*/ 0 w 600"/>
                    <a:gd name="T10" fmla="*/ 0 h 1152"/>
                    <a:gd name="T11" fmla="*/ 600 w 600"/>
                    <a:gd name="T12" fmla="*/ 1152 h 1152"/>
                  </a:gdLst>
                  <a:ahLst/>
                  <a:cxnLst>
                    <a:cxn ang="T6">
                      <a:pos x="T0" y="T1"/>
                    </a:cxn>
                    <a:cxn ang="T7">
                      <a:pos x="T2" y="T3"/>
                    </a:cxn>
                    <a:cxn ang="T8">
                      <a:pos x="T4" y="T5"/>
                    </a:cxn>
                  </a:cxnLst>
                  <a:rect l="T9" t="T10" r="T11" b="T12"/>
                  <a:pathLst>
                    <a:path w="600" h="1152">
                      <a:moveTo>
                        <a:pt x="144" y="1152"/>
                      </a:moveTo>
                      <a:cubicBezTo>
                        <a:pt x="372" y="888"/>
                        <a:pt x="600" y="624"/>
                        <a:pt x="576" y="432"/>
                      </a:cubicBezTo>
                      <a:cubicBezTo>
                        <a:pt x="552" y="240"/>
                        <a:pt x="96" y="72"/>
                        <a:pt x="0" y="0"/>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7" name="Freeform 121"/>
                <p:cNvSpPr>
                  <a:spLocks/>
                </p:cNvSpPr>
                <p:nvPr/>
              </p:nvSpPr>
              <p:spPr bwMode="auto">
                <a:xfrm>
                  <a:off x="10080" y="2016"/>
                  <a:ext cx="600" cy="1152"/>
                </a:xfrm>
                <a:custGeom>
                  <a:avLst/>
                  <a:gdLst>
                    <a:gd name="T0" fmla="*/ 0 w 600"/>
                    <a:gd name="T1" fmla="*/ 0 h 1152"/>
                    <a:gd name="T2" fmla="*/ 576 w 600"/>
                    <a:gd name="T3" fmla="*/ 720 h 1152"/>
                    <a:gd name="T4" fmla="*/ 144 w 600"/>
                    <a:gd name="T5" fmla="*/ 1152 h 1152"/>
                    <a:gd name="T6" fmla="*/ 0 60000 65536"/>
                    <a:gd name="T7" fmla="*/ 0 60000 65536"/>
                    <a:gd name="T8" fmla="*/ 0 60000 65536"/>
                    <a:gd name="T9" fmla="*/ 0 w 600"/>
                    <a:gd name="T10" fmla="*/ 0 h 1152"/>
                    <a:gd name="T11" fmla="*/ 600 w 600"/>
                    <a:gd name="T12" fmla="*/ 1152 h 1152"/>
                  </a:gdLst>
                  <a:ahLst/>
                  <a:cxnLst>
                    <a:cxn ang="T6">
                      <a:pos x="T0" y="T1"/>
                    </a:cxn>
                    <a:cxn ang="T7">
                      <a:pos x="T2" y="T3"/>
                    </a:cxn>
                    <a:cxn ang="T8">
                      <a:pos x="T4" y="T5"/>
                    </a:cxn>
                  </a:cxnLst>
                  <a:rect l="T9" t="T10" r="T11" b="T12"/>
                  <a:pathLst>
                    <a:path w="600" h="1152">
                      <a:moveTo>
                        <a:pt x="0" y="0"/>
                      </a:moveTo>
                      <a:cubicBezTo>
                        <a:pt x="276" y="264"/>
                        <a:pt x="552" y="528"/>
                        <a:pt x="576" y="720"/>
                      </a:cubicBezTo>
                      <a:cubicBezTo>
                        <a:pt x="600" y="912"/>
                        <a:pt x="216" y="1056"/>
                        <a:pt x="144" y="1152"/>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8" name="Freeform 122"/>
                <p:cNvSpPr>
                  <a:spLocks/>
                </p:cNvSpPr>
                <p:nvPr/>
              </p:nvSpPr>
              <p:spPr bwMode="auto">
                <a:xfrm>
                  <a:off x="10080" y="864"/>
                  <a:ext cx="1296" cy="2304"/>
                </a:xfrm>
                <a:custGeom>
                  <a:avLst/>
                  <a:gdLst>
                    <a:gd name="T0" fmla="*/ 0 w 1296"/>
                    <a:gd name="T1" fmla="*/ 0 h 2304"/>
                    <a:gd name="T2" fmla="*/ 1008 w 1296"/>
                    <a:gd name="T3" fmla="*/ 576 h 2304"/>
                    <a:gd name="T4" fmla="*/ 1152 w 1296"/>
                    <a:gd name="T5" fmla="*/ 1440 h 2304"/>
                    <a:gd name="T6" fmla="*/ 144 w 1296"/>
                    <a:gd name="T7" fmla="*/ 2304 h 2304"/>
                    <a:gd name="T8" fmla="*/ 0 60000 65536"/>
                    <a:gd name="T9" fmla="*/ 0 60000 65536"/>
                    <a:gd name="T10" fmla="*/ 0 60000 65536"/>
                    <a:gd name="T11" fmla="*/ 0 60000 65536"/>
                    <a:gd name="T12" fmla="*/ 0 w 1296"/>
                    <a:gd name="T13" fmla="*/ 0 h 2304"/>
                    <a:gd name="T14" fmla="*/ 1296 w 1296"/>
                    <a:gd name="T15" fmla="*/ 2304 h 2304"/>
                  </a:gdLst>
                  <a:ahLst/>
                  <a:cxnLst>
                    <a:cxn ang="T8">
                      <a:pos x="T0" y="T1"/>
                    </a:cxn>
                    <a:cxn ang="T9">
                      <a:pos x="T2" y="T3"/>
                    </a:cxn>
                    <a:cxn ang="T10">
                      <a:pos x="T4" y="T5"/>
                    </a:cxn>
                    <a:cxn ang="T11">
                      <a:pos x="T6" y="T7"/>
                    </a:cxn>
                  </a:cxnLst>
                  <a:rect l="T12" t="T13" r="T14" b="T15"/>
                  <a:pathLst>
                    <a:path w="1296" h="2304">
                      <a:moveTo>
                        <a:pt x="0" y="0"/>
                      </a:moveTo>
                      <a:cubicBezTo>
                        <a:pt x="408" y="168"/>
                        <a:pt x="816" y="336"/>
                        <a:pt x="1008" y="576"/>
                      </a:cubicBezTo>
                      <a:cubicBezTo>
                        <a:pt x="1200" y="816"/>
                        <a:pt x="1296" y="1152"/>
                        <a:pt x="1152" y="1440"/>
                      </a:cubicBezTo>
                      <a:cubicBezTo>
                        <a:pt x="1008" y="1728"/>
                        <a:pt x="312" y="2160"/>
                        <a:pt x="144" y="2304"/>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9" name="Line 123"/>
                <p:cNvSpPr>
                  <a:spLocks noChangeShapeType="1"/>
                </p:cNvSpPr>
                <p:nvPr/>
              </p:nvSpPr>
              <p:spPr bwMode="auto">
                <a:xfrm>
                  <a:off x="10224" y="1008"/>
                  <a:ext cx="1152" cy="0"/>
                </a:xfrm>
                <a:prstGeom prst="line">
                  <a:avLst/>
                </a:prstGeom>
                <a:noFill/>
                <a:ln w="12700">
                  <a:solidFill>
                    <a:srgbClr val="CCFFFF"/>
                  </a:solidFill>
                  <a:round/>
                  <a:headEnd/>
                  <a:tailEnd type="triangle" w="med" len="med"/>
                </a:ln>
              </p:spPr>
              <p:txBody>
                <a:bodyPr/>
                <a:lstStyle/>
                <a:p>
                  <a:endParaRPr lang="en-US"/>
                </a:p>
              </p:txBody>
            </p:sp>
            <p:sp>
              <p:nvSpPr>
                <p:cNvPr id="34950" name="Line 124"/>
                <p:cNvSpPr>
                  <a:spLocks noChangeShapeType="1"/>
                </p:cNvSpPr>
                <p:nvPr/>
              </p:nvSpPr>
              <p:spPr bwMode="auto">
                <a:xfrm>
                  <a:off x="10224" y="3168"/>
                  <a:ext cx="1008" cy="0"/>
                </a:xfrm>
                <a:prstGeom prst="line">
                  <a:avLst/>
                </a:prstGeom>
                <a:noFill/>
                <a:ln w="12700">
                  <a:solidFill>
                    <a:srgbClr val="CCFFFF"/>
                  </a:solidFill>
                  <a:round/>
                  <a:headEnd/>
                  <a:tailEnd type="triangle" w="med" len="med"/>
                </a:ln>
              </p:spPr>
              <p:txBody>
                <a:bodyPr/>
                <a:lstStyle/>
                <a:p>
                  <a:endParaRPr lang="en-US"/>
                </a:p>
              </p:txBody>
            </p:sp>
            <p:sp>
              <p:nvSpPr>
                <p:cNvPr id="34951" name="Line 125"/>
                <p:cNvSpPr>
                  <a:spLocks noChangeShapeType="1"/>
                </p:cNvSpPr>
                <p:nvPr/>
              </p:nvSpPr>
              <p:spPr bwMode="auto">
                <a:xfrm>
                  <a:off x="10224" y="2160"/>
                  <a:ext cx="1296" cy="0"/>
                </a:xfrm>
                <a:prstGeom prst="line">
                  <a:avLst/>
                </a:prstGeom>
                <a:noFill/>
                <a:ln w="12700">
                  <a:solidFill>
                    <a:srgbClr val="CCFFFF"/>
                  </a:solidFill>
                  <a:round/>
                  <a:headEnd/>
                  <a:tailEnd type="triangle" w="med" len="med"/>
                </a:ln>
              </p:spPr>
              <p:txBody>
                <a:bodyPr/>
                <a:lstStyle/>
                <a:p>
                  <a:endParaRPr lang="en-US"/>
                </a:p>
              </p:txBody>
            </p:sp>
            <p:sp>
              <p:nvSpPr>
                <p:cNvPr id="34952" name="Line 126"/>
                <p:cNvSpPr>
                  <a:spLocks noChangeShapeType="1"/>
                </p:cNvSpPr>
                <p:nvPr/>
              </p:nvSpPr>
              <p:spPr bwMode="auto">
                <a:xfrm>
                  <a:off x="9216" y="1008"/>
                  <a:ext cx="576" cy="0"/>
                </a:xfrm>
                <a:prstGeom prst="line">
                  <a:avLst/>
                </a:prstGeom>
                <a:noFill/>
                <a:ln w="12700">
                  <a:solidFill>
                    <a:srgbClr val="CCFFFF"/>
                  </a:solidFill>
                  <a:round/>
                  <a:headEnd/>
                  <a:tailEnd type="triangle" w="med" len="med"/>
                </a:ln>
              </p:spPr>
              <p:txBody>
                <a:bodyPr/>
                <a:lstStyle/>
                <a:p>
                  <a:endParaRPr lang="en-US"/>
                </a:p>
              </p:txBody>
            </p:sp>
            <p:sp>
              <p:nvSpPr>
                <p:cNvPr id="34953" name="Line 127"/>
                <p:cNvSpPr>
                  <a:spLocks noChangeShapeType="1"/>
                </p:cNvSpPr>
                <p:nvPr/>
              </p:nvSpPr>
              <p:spPr bwMode="auto">
                <a:xfrm>
                  <a:off x="9216" y="1008"/>
                  <a:ext cx="576" cy="864"/>
                </a:xfrm>
                <a:prstGeom prst="line">
                  <a:avLst/>
                </a:prstGeom>
                <a:noFill/>
                <a:ln w="12700">
                  <a:solidFill>
                    <a:srgbClr val="CCFFFF"/>
                  </a:solidFill>
                  <a:round/>
                  <a:headEnd/>
                  <a:tailEnd type="triangle" w="med" len="med"/>
                </a:ln>
              </p:spPr>
              <p:txBody>
                <a:bodyPr/>
                <a:lstStyle/>
                <a:p>
                  <a:endParaRPr lang="en-US"/>
                </a:p>
              </p:txBody>
            </p:sp>
            <p:sp>
              <p:nvSpPr>
                <p:cNvPr id="34954" name="Line 128"/>
                <p:cNvSpPr>
                  <a:spLocks noChangeShapeType="1"/>
                </p:cNvSpPr>
                <p:nvPr/>
              </p:nvSpPr>
              <p:spPr bwMode="auto">
                <a:xfrm>
                  <a:off x="9216" y="1152"/>
                  <a:ext cx="720" cy="1728"/>
                </a:xfrm>
                <a:prstGeom prst="line">
                  <a:avLst/>
                </a:prstGeom>
                <a:noFill/>
                <a:ln w="12700">
                  <a:solidFill>
                    <a:srgbClr val="CCFFFF"/>
                  </a:solidFill>
                  <a:round/>
                  <a:headEnd/>
                  <a:tailEnd type="triangle" w="med" len="med"/>
                </a:ln>
              </p:spPr>
              <p:txBody>
                <a:bodyPr/>
                <a:lstStyle/>
                <a:p>
                  <a:endParaRPr lang="en-US"/>
                </a:p>
              </p:txBody>
            </p:sp>
            <p:sp>
              <p:nvSpPr>
                <p:cNvPr id="34955" name="Line 129"/>
                <p:cNvSpPr>
                  <a:spLocks noChangeShapeType="1"/>
                </p:cNvSpPr>
                <p:nvPr/>
              </p:nvSpPr>
              <p:spPr bwMode="auto">
                <a:xfrm flipV="1">
                  <a:off x="9216" y="1152"/>
                  <a:ext cx="576" cy="720"/>
                </a:xfrm>
                <a:prstGeom prst="line">
                  <a:avLst/>
                </a:prstGeom>
                <a:noFill/>
                <a:ln w="12700">
                  <a:solidFill>
                    <a:srgbClr val="CCFFFF"/>
                  </a:solidFill>
                  <a:round/>
                  <a:headEnd/>
                  <a:tailEnd type="triangle" w="med" len="med"/>
                </a:ln>
              </p:spPr>
              <p:txBody>
                <a:bodyPr/>
                <a:lstStyle/>
                <a:p>
                  <a:endParaRPr lang="en-US"/>
                </a:p>
              </p:txBody>
            </p:sp>
            <p:sp>
              <p:nvSpPr>
                <p:cNvPr id="34956" name="Line 130"/>
                <p:cNvSpPr>
                  <a:spLocks noChangeShapeType="1"/>
                </p:cNvSpPr>
                <p:nvPr/>
              </p:nvSpPr>
              <p:spPr bwMode="auto">
                <a:xfrm flipV="1">
                  <a:off x="9216" y="1296"/>
                  <a:ext cx="576" cy="1584"/>
                </a:xfrm>
                <a:prstGeom prst="line">
                  <a:avLst/>
                </a:prstGeom>
                <a:noFill/>
                <a:ln w="12700">
                  <a:solidFill>
                    <a:srgbClr val="CCFFFF"/>
                  </a:solidFill>
                  <a:round/>
                  <a:headEnd/>
                  <a:tailEnd type="triangle" w="med" len="med"/>
                </a:ln>
              </p:spPr>
              <p:txBody>
                <a:bodyPr/>
                <a:lstStyle/>
                <a:p>
                  <a:endParaRPr lang="en-US"/>
                </a:p>
              </p:txBody>
            </p:sp>
            <p:sp>
              <p:nvSpPr>
                <p:cNvPr id="34957" name="Line 131"/>
                <p:cNvSpPr>
                  <a:spLocks noChangeShapeType="1"/>
                </p:cNvSpPr>
                <p:nvPr/>
              </p:nvSpPr>
              <p:spPr bwMode="auto">
                <a:xfrm>
                  <a:off x="9216" y="2160"/>
                  <a:ext cx="576" cy="0"/>
                </a:xfrm>
                <a:prstGeom prst="line">
                  <a:avLst/>
                </a:prstGeom>
                <a:noFill/>
                <a:ln w="12700">
                  <a:solidFill>
                    <a:srgbClr val="CCFFFF"/>
                  </a:solidFill>
                  <a:round/>
                  <a:headEnd/>
                  <a:tailEnd type="triangle" w="med" len="med"/>
                </a:ln>
              </p:spPr>
              <p:txBody>
                <a:bodyPr/>
                <a:lstStyle/>
                <a:p>
                  <a:endParaRPr lang="en-US"/>
                </a:p>
              </p:txBody>
            </p:sp>
            <p:sp>
              <p:nvSpPr>
                <p:cNvPr id="34958" name="Line 132"/>
                <p:cNvSpPr>
                  <a:spLocks noChangeShapeType="1"/>
                </p:cNvSpPr>
                <p:nvPr/>
              </p:nvSpPr>
              <p:spPr bwMode="auto">
                <a:xfrm>
                  <a:off x="9216" y="2160"/>
                  <a:ext cx="576" cy="720"/>
                </a:xfrm>
                <a:prstGeom prst="line">
                  <a:avLst/>
                </a:prstGeom>
                <a:noFill/>
                <a:ln w="12700">
                  <a:solidFill>
                    <a:srgbClr val="CCFFFF"/>
                  </a:solidFill>
                  <a:round/>
                  <a:headEnd/>
                  <a:tailEnd type="triangle" w="med" len="med"/>
                </a:ln>
              </p:spPr>
              <p:txBody>
                <a:bodyPr/>
                <a:lstStyle/>
                <a:p>
                  <a:endParaRPr lang="en-US"/>
                </a:p>
              </p:txBody>
            </p:sp>
            <p:sp>
              <p:nvSpPr>
                <p:cNvPr id="34959" name="Line 133"/>
                <p:cNvSpPr>
                  <a:spLocks noChangeShapeType="1"/>
                </p:cNvSpPr>
                <p:nvPr/>
              </p:nvSpPr>
              <p:spPr bwMode="auto">
                <a:xfrm>
                  <a:off x="9216" y="3168"/>
                  <a:ext cx="576" cy="0"/>
                </a:xfrm>
                <a:prstGeom prst="line">
                  <a:avLst/>
                </a:prstGeom>
                <a:noFill/>
                <a:ln w="12700">
                  <a:solidFill>
                    <a:srgbClr val="CCFFFF"/>
                  </a:solidFill>
                  <a:round/>
                  <a:headEnd/>
                  <a:tailEnd type="triangle" w="med" len="med"/>
                </a:ln>
              </p:spPr>
              <p:txBody>
                <a:bodyPr/>
                <a:lstStyle/>
                <a:p>
                  <a:endParaRPr lang="en-US"/>
                </a:p>
              </p:txBody>
            </p:sp>
            <p:sp>
              <p:nvSpPr>
                <p:cNvPr id="34960" name="Line 134"/>
                <p:cNvSpPr>
                  <a:spLocks noChangeShapeType="1"/>
                </p:cNvSpPr>
                <p:nvPr/>
              </p:nvSpPr>
              <p:spPr bwMode="auto">
                <a:xfrm flipV="1">
                  <a:off x="9216" y="2304"/>
                  <a:ext cx="576" cy="720"/>
                </a:xfrm>
                <a:prstGeom prst="line">
                  <a:avLst/>
                </a:prstGeom>
                <a:noFill/>
                <a:ln w="12700">
                  <a:solidFill>
                    <a:srgbClr val="CCFFFF"/>
                  </a:solidFill>
                  <a:round/>
                  <a:headEnd/>
                  <a:tailEnd type="triangle" w="med" len="med"/>
                </a:ln>
              </p:spPr>
              <p:txBody>
                <a:bodyPr/>
                <a:lstStyle/>
                <a:p>
                  <a:endParaRPr lang="en-US"/>
                </a:p>
              </p:txBody>
            </p:sp>
          </p:grpSp>
          <p:grpSp>
            <p:nvGrpSpPr>
              <p:cNvPr id="34835" name="Group 135"/>
              <p:cNvGrpSpPr>
                <a:grpSpLocks/>
              </p:cNvGrpSpPr>
              <p:nvPr/>
            </p:nvGrpSpPr>
            <p:grpSpPr bwMode="auto">
              <a:xfrm>
                <a:off x="6412" y="3299"/>
                <a:ext cx="843" cy="972"/>
                <a:chOff x="1008" y="1670"/>
                <a:chExt cx="1872" cy="2160"/>
              </a:xfrm>
            </p:grpSpPr>
            <p:sp>
              <p:nvSpPr>
                <p:cNvPr id="34920" name="Oval 136"/>
                <p:cNvSpPr>
                  <a:spLocks noChangeArrowheads="1"/>
                </p:cNvSpPr>
                <p:nvPr/>
              </p:nvSpPr>
              <p:spPr bwMode="auto">
                <a:xfrm flipH="1">
                  <a:off x="1008" y="1670"/>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1" name="Oval 137"/>
                <p:cNvSpPr>
                  <a:spLocks noChangeArrowheads="1"/>
                </p:cNvSpPr>
                <p:nvPr/>
              </p:nvSpPr>
              <p:spPr bwMode="auto">
                <a:xfrm flipH="1">
                  <a:off x="2016" y="1670"/>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2" name="Oval 138"/>
                <p:cNvSpPr>
                  <a:spLocks noChangeArrowheads="1"/>
                </p:cNvSpPr>
                <p:nvPr/>
              </p:nvSpPr>
              <p:spPr bwMode="auto">
                <a:xfrm flipH="1">
                  <a:off x="1008" y="253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3" name="Oval 139"/>
                <p:cNvSpPr>
                  <a:spLocks noChangeArrowheads="1"/>
                </p:cNvSpPr>
                <p:nvPr/>
              </p:nvSpPr>
              <p:spPr bwMode="auto">
                <a:xfrm flipH="1">
                  <a:off x="1008" y="339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4" name="Oval 140"/>
                <p:cNvSpPr>
                  <a:spLocks noChangeArrowheads="1"/>
                </p:cNvSpPr>
                <p:nvPr/>
              </p:nvSpPr>
              <p:spPr bwMode="auto">
                <a:xfrm flipH="1">
                  <a:off x="2016" y="253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5" name="Oval 141"/>
                <p:cNvSpPr>
                  <a:spLocks noChangeArrowheads="1"/>
                </p:cNvSpPr>
                <p:nvPr/>
              </p:nvSpPr>
              <p:spPr bwMode="auto">
                <a:xfrm flipH="1">
                  <a:off x="2016" y="339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6" name="Line 142"/>
                <p:cNvSpPr>
                  <a:spLocks noChangeShapeType="1"/>
                </p:cNvSpPr>
                <p:nvPr/>
              </p:nvSpPr>
              <p:spPr bwMode="auto">
                <a:xfrm>
                  <a:off x="1440" y="1814"/>
                  <a:ext cx="576" cy="0"/>
                </a:xfrm>
                <a:prstGeom prst="line">
                  <a:avLst/>
                </a:prstGeom>
                <a:noFill/>
                <a:ln w="9525">
                  <a:solidFill>
                    <a:srgbClr val="CCFFFF"/>
                  </a:solidFill>
                  <a:round/>
                  <a:headEnd/>
                  <a:tailEnd type="triangle" w="med" len="med"/>
                </a:ln>
              </p:spPr>
              <p:txBody>
                <a:bodyPr/>
                <a:lstStyle/>
                <a:p>
                  <a:endParaRPr lang="en-US"/>
                </a:p>
              </p:txBody>
            </p:sp>
            <p:sp>
              <p:nvSpPr>
                <p:cNvPr id="34927" name="Line 143"/>
                <p:cNvSpPr>
                  <a:spLocks noChangeShapeType="1"/>
                </p:cNvSpPr>
                <p:nvPr/>
              </p:nvSpPr>
              <p:spPr bwMode="auto">
                <a:xfrm>
                  <a:off x="1440" y="1958"/>
                  <a:ext cx="576" cy="576"/>
                </a:xfrm>
                <a:prstGeom prst="line">
                  <a:avLst/>
                </a:prstGeom>
                <a:noFill/>
                <a:ln w="9525">
                  <a:solidFill>
                    <a:srgbClr val="CCFFFF"/>
                  </a:solidFill>
                  <a:round/>
                  <a:headEnd/>
                  <a:tailEnd type="triangle" w="med" len="med"/>
                </a:ln>
              </p:spPr>
              <p:txBody>
                <a:bodyPr/>
                <a:lstStyle/>
                <a:p>
                  <a:endParaRPr lang="en-US"/>
                </a:p>
              </p:txBody>
            </p:sp>
            <p:sp>
              <p:nvSpPr>
                <p:cNvPr id="34928" name="Line 144"/>
                <p:cNvSpPr>
                  <a:spLocks noChangeShapeType="1"/>
                </p:cNvSpPr>
                <p:nvPr/>
              </p:nvSpPr>
              <p:spPr bwMode="auto">
                <a:xfrm>
                  <a:off x="1440" y="1958"/>
                  <a:ext cx="576" cy="1440"/>
                </a:xfrm>
                <a:prstGeom prst="line">
                  <a:avLst/>
                </a:prstGeom>
                <a:noFill/>
                <a:ln w="9525">
                  <a:solidFill>
                    <a:srgbClr val="CCFFFF"/>
                  </a:solidFill>
                  <a:round/>
                  <a:headEnd/>
                  <a:tailEnd type="triangle" w="med" len="med"/>
                </a:ln>
              </p:spPr>
              <p:txBody>
                <a:bodyPr/>
                <a:lstStyle/>
                <a:p>
                  <a:endParaRPr lang="en-US"/>
                </a:p>
              </p:txBody>
            </p:sp>
            <p:sp>
              <p:nvSpPr>
                <p:cNvPr id="34929" name="Line 145"/>
                <p:cNvSpPr>
                  <a:spLocks noChangeShapeType="1"/>
                </p:cNvSpPr>
                <p:nvPr/>
              </p:nvSpPr>
              <p:spPr bwMode="auto">
                <a:xfrm flipV="1">
                  <a:off x="1440" y="2102"/>
                  <a:ext cx="432" cy="720"/>
                </a:xfrm>
                <a:prstGeom prst="line">
                  <a:avLst/>
                </a:prstGeom>
                <a:noFill/>
                <a:ln w="9525">
                  <a:solidFill>
                    <a:srgbClr val="CCFFFF"/>
                  </a:solidFill>
                  <a:round/>
                  <a:headEnd/>
                  <a:tailEnd type="triangle" w="med" len="med"/>
                </a:ln>
              </p:spPr>
              <p:txBody>
                <a:bodyPr/>
                <a:lstStyle/>
                <a:p>
                  <a:endParaRPr lang="en-US"/>
                </a:p>
              </p:txBody>
            </p:sp>
            <p:sp>
              <p:nvSpPr>
                <p:cNvPr id="34930" name="Line 146"/>
                <p:cNvSpPr>
                  <a:spLocks noChangeShapeType="1"/>
                </p:cNvSpPr>
                <p:nvPr/>
              </p:nvSpPr>
              <p:spPr bwMode="auto">
                <a:xfrm>
                  <a:off x="1440" y="2736"/>
                  <a:ext cx="576" cy="0"/>
                </a:xfrm>
                <a:prstGeom prst="line">
                  <a:avLst/>
                </a:prstGeom>
                <a:noFill/>
                <a:ln w="9525">
                  <a:solidFill>
                    <a:srgbClr val="CCFFFF"/>
                  </a:solidFill>
                  <a:round/>
                  <a:headEnd/>
                  <a:tailEnd type="triangle" w="med" len="med"/>
                </a:ln>
              </p:spPr>
              <p:txBody>
                <a:bodyPr/>
                <a:lstStyle/>
                <a:p>
                  <a:endParaRPr lang="en-US"/>
                </a:p>
              </p:txBody>
            </p:sp>
            <p:sp>
              <p:nvSpPr>
                <p:cNvPr id="34931" name="Line 147"/>
                <p:cNvSpPr>
                  <a:spLocks noChangeShapeType="1"/>
                </p:cNvSpPr>
                <p:nvPr/>
              </p:nvSpPr>
              <p:spPr bwMode="auto">
                <a:xfrm>
                  <a:off x="1440" y="2736"/>
                  <a:ext cx="576" cy="720"/>
                </a:xfrm>
                <a:prstGeom prst="line">
                  <a:avLst/>
                </a:prstGeom>
                <a:noFill/>
                <a:ln w="9525">
                  <a:solidFill>
                    <a:srgbClr val="CCFFFF"/>
                  </a:solidFill>
                  <a:round/>
                  <a:headEnd/>
                  <a:tailEnd type="triangle" w="med" len="med"/>
                </a:ln>
              </p:spPr>
              <p:txBody>
                <a:bodyPr/>
                <a:lstStyle/>
                <a:p>
                  <a:endParaRPr lang="en-US"/>
                </a:p>
              </p:txBody>
            </p:sp>
            <p:sp>
              <p:nvSpPr>
                <p:cNvPr id="34932" name="Line 148"/>
                <p:cNvSpPr>
                  <a:spLocks noChangeShapeType="1"/>
                </p:cNvSpPr>
                <p:nvPr/>
              </p:nvSpPr>
              <p:spPr bwMode="auto">
                <a:xfrm>
                  <a:off x="1440" y="3600"/>
                  <a:ext cx="576" cy="0"/>
                </a:xfrm>
                <a:prstGeom prst="line">
                  <a:avLst/>
                </a:prstGeom>
                <a:noFill/>
                <a:ln w="9525">
                  <a:solidFill>
                    <a:srgbClr val="CCFFFF"/>
                  </a:solidFill>
                  <a:round/>
                  <a:headEnd/>
                  <a:tailEnd type="triangle" w="med" len="med"/>
                </a:ln>
              </p:spPr>
              <p:txBody>
                <a:bodyPr/>
                <a:lstStyle/>
                <a:p>
                  <a:endParaRPr lang="en-US"/>
                </a:p>
              </p:txBody>
            </p:sp>
            <p:sp>
              <p:nvSpPr>
                <p:cNvPr id="34933" name="Line 149"/>
                <p:cNvSpPr>
                  <a:spLocks noChangeShapeType="1"/>
                </p:cNvSpPr>
                <p:nvPr/>
              </p:nvSpPr>
              <p:spPr bwMode="auto">
                <a:xfrm flipV="1">
                  <a:off x="1440" y="2880"/>
                  <a:ext cx="576" cy="720"/>
                </a:xfrm>
                <a:prstGeom prst="line">
                  <a:avLst/>
                </a:prstGeom>
                <a:noFill/>
                <a:ln w="9525">
                  <a:solidFill>
                    <a:srgbClr val="CCFFFF"/>
                  </a:solidFill>
                  <a:round/>
                  <a:headEnd/>
                  <a:tailEnd type="triangle" w="med" len="med"/>
                </a:ln>
              </p:spPr>
              <p:txBody>
                <a:bodyPr/>
                <a:lstStyle/>
                <a:p>
                  <a:endParaRPr lang="en-US"/>
                </a:p>
              </p:txBody>
            </p:sp>
            <p:sp>
              <p:nvSpPr>
                <p:cNvPr id="34934" name="Line 150"/>
                <p:cNvSpPr>
                  <a:spLocks noChangeShapeType="1"/>
                </p:cNvSpPr>
                <p:nvPr/>
              </p:nvSpPr>
              <p:spPr bwMode="auto">
                <a:xfrm flipV="1">
                  <a:off x="1440" y="2160"/>
                  <a:ext cx="720" cy="1440"/>
                </a:xfrm>
                <a:prstGeom prst="line">
                  <a:avLst/>
                </a:prstGeom>
                <a:noFill/>
                <a:ln w="9525">
                  <a:solidFill>
                    <a:srgbClr val="CCFFFF"/>
                  </a:solidFill>
                  <a:round/>
                  <a:headEnd/>
                  <a:tailEnd type="triangle" w="med" len="med"/>
                </a:ln>
              </p:spPr>
              <p:txBody>
                <a:bodyPr/>
                <a:lstStyle/>
                <a:p>
                  <a:endParaRPr lang="en-US"/>
                </a:p>
              </p:txBody>
            </p:sp>
            <p:sp>
              <p:nvSpPr>
                <p:cNvPr id="34935" name="Line 151"/>
                <p:cNvSpPr>
                  <a:spLocks noChangeShapeType="1"/>
                </p:cNvSpPr>
                <p:nvPr/>
              </p:nvSpPr>
              <p:spPr bwMode="auto">
                <a:xfrm>
                  <a:off x="2448" y="1872"/>
                  <a:ext cx="432" cy="0"/>
                </a:xfrm>
                <a:prstGeom prst="line">
                  <a:avLst/>
                </a:prstGeom>
                <a:noFill/>
                <a:ln w="9525">
                  <a:solidFill>
                    <a:srgbClr val="CCFFFF"/>
                  </a:solidFill>
                  <a:round/>
                  <a:headEnd/>
                  <a:tailEnd type="triangle" w="med" len="med"/>
                </a:ln>
              </p:spPr>
              <p:txBody>
                <a:bodyPr/>
                <a:lstStyle/>
                <a:p>
                  <a:endParaRPr lang="en-US"/>
                </a:p>
              </p:txBody>
            </p:sp>
            <p:sp>
              <p:nvSpPr>
                <p:cNvPr id="34936" name="Line 152"/>
                <p:cNvSpPr>
                  <a:spLocks noChangeShapeType="1"/>
                </p:cNvSpPr>
                <p:nvPr/>
              </p:nvSpPr>
              <p:spPr bwMode="auto">
                <a:xfrm>
                  <a:off x="2448" y="2736"/>
                  <a:ext cx="432" cy="0"/>
                </a:xfrm>
                <a:prstGeom prst="line">
                  <a:avLst/>
                </a:prstGeom>
                <a:noFill/>
                <a:ln w="9525">
                  <a:solidFill>
                    <a:srgbClr val="CCFFFF"/>
                  </a:solidFill>
                  <a:round/>
                  <a:headEnd/>
                  <a:tailEnd type="triangle" w="med" len="med"/>
                </a:ln>
              </p:spPr>
              <p:txBody>
                <a:bodyPr/>
                <a:lstStyle/>
                <a:p>
                  <a:endParaRPr lang="en-US"/>
                </a:p>
              </p:txBody>
            </p:sp>
            <p:sp>
              <p:nvSpPr>
                <p:cNvPr id="34937" name="Line 153"/>
                <p:cNvSpPr>
                  <a:spLocks noChangeShapeType="1"/>
                </p:cNvSpPr>
                <p:nvPr/>
              </p:nvSpPr>
              <p:spPr bwMode="auto">
                <a:xfrm>
                  <a:off x="2448" y="3600"/>
                  <a:ext cx="432" cy="0"/>
                </a:xfrm>
                <a:prstGeom prst="line">
                  <a:avLst/>
                </a:prstGeom>
                <a:noFill/>
                <a:ln w="9525">
                  <a:solidFill>
                    <a:srgbClr val="CCFFFF"/>
                  </a:solidFill>
                  <a:round/>
                  <a:headEnd/>
                  <a:tailEnd type="triangle" w="med" len="med"/>
                </a:ln>
              </p:spPr>
              <p:txBody>
                <a:bodyPr/>
                <a:lstStyle/>
                <a:p>
                  <a:endParaRPr lang="en-US"/>
                </a:p>
              </p:txBody>
            </p:sp>
          </p:grpSp>
          <p:grpSp>
            <p:nvGrpSpPr>
              <p:cNvPr id="34836" name="Group 154"/>
              <p:cNvGrpSpPr>
                <a:grpSpLocks/>
              </p:cNvGrpSpPr>
              <p:nvPr/>
            </p:nvGrpSpPr>
            <p:grpSpPr bwMode="auto">
              <a:xfrm>
                <a:off x="7503" y="2557"/>
                <a:ext cx="1573" cy="899"/>
                <a:chOff x="4608" y="2534"/>
                <a:chExt cx="3168" cy="1872"/>
              </a:xfrm>
            </p:grpSpPr>
            <p:sp>
              <p:nvSpPr>
                <p:cNvPr id="34890" name="Oval 155"/>
                <p:cNvSpPr>
                  <a:spLocks noChangeArrowheads="1"/>
                </p:cNvSpPr>
                <p:nvPr/>
              </p:nvSpPr>
              <p:spPr bwMode="auto">
                <a:xfrm>
                  <a:off x="4608" y="253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1" name="Oval 156"/>
                <p:cNvSpPr>
                  <a:spLocks noChangeArrowheads="1"/>
                </p:cNvSpPr>
                <p:nvPr/>
              </p:nvSpPr>
              <p:spPr bwMode="auto">
                <a:xfrm>
                  <a:off x="4608" y="325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2" name="Oval 157"/>
                <p:cNvSpPr>
                  <a:spLocks noChangeArrowheads="1"/>
                </p:cNvSpPr>
                <p:nvPr/>
              </p:nvSpPr>
              <p:spPr bwMode="auto">
                <a:xfrm>
                  <a:off x="4608" y="397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3" name="Oval 158"/>
                <p:cNvSpPr>
                  <a:spLocks noChangeArrowheads="1"/>
                </p:cNvSpPr>
                <p:nvPr/>
              </p:nvSpPr>
              <p:spPr bwMode="auto">
                <a:xfrm>
                  <a:off x="5616" y="253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4" name="Oval 159"/>
                <p:cNvSpPr>
                  <a:spLocks noChangeArrowheads="1"/>
                </p:cNvSpPr>
                <p:nvPr/>
              </p:nvSpPr>
              <p:spPr bwMode="auto">
                <a:xfrm>
                  <a:off x="5616" y="325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5" name="Oval 160"/>
                <p:cNvSpPr>
                  <a:spLocks noChangeArrowheads="1"/>
                </p:cNvSpPr>
                <p:nvPr/>
              </p:nvSpPr>
              <p:spPr bwMode="auto">
                <a:xfrm>
                  <a:off x="5616" y="397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6" name="Oval 161"/>
                <p:cNvSpPr>
                  <a:spLocks noChangeArrowheads="1"/>
                </p:cNvSpPr>
                <p:nvPr/>
              </p:nvSpPr>
              <p:spPr bwMode="auto">
                <a:xfrm>
                  <a:off x="6624" y="253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7" name="Oval 162"/>
                <p:cNvSpPr>
                  <a:spLocks noChangeArrowheads="1"/>
                </p:cNvSpPr>
                <p:nvPr/>
              </p:nvSpPr>
              <p:spPr bwMode="auto">
                <a:xfrm>
                  <a:off x="6624" y="325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8" name="Oval 163"/>
                <p:cNvSpPr>
                  <a:spLocks noChangeArrowheads="1"/>
                </p:cNvSpPr>
                <p:nvPr/>
              </p:nvSpPr>
              <p:spPr bwMode="auto">
                <a:xfrm>
                  <a:off x="6624" y="397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9" name="Line 164"/>
                <p:cNvSpPr>
                  <a:spLocks noChangeShapeType="1"/>
                </p:cNvSpPr>
                <p:nvPr/>
              </p:nvSpPr>
              <p:spPr bwMode="auto">
                <a:xfrm>
                  <a:off x="5040" y="2736"/>
                  <a:ext cx="576" cy="0"/>
                </a:xfrm>
                <a:prstGeom prst="line">
                  <a:avLst/>
                </a:prstGeom>
                <a:noFill/>
                <a:ln w="12700">
                  <a:solidFill>
                    <a:srgbClr val="CCFFFF"/>
                  </a:solidFill>
                  <a:round/>
                  <a:headEnd/>
                  <a:tailEnd type="triangle" w="med" len="med"/>
                </a:ln>
              </p:spPr>
              <p:txBody>
                <a:bodyPr/>
                <a:lstStyle/>
                <a:p>
                  <a:endParaRPr lang="en-US"/>
                </a:p>
              </p:txBody>
            </p:sp>
            <p:sp>
              <p:nvSpPr>
                <p:cNvPr id="34900" name="Line 165"/>
                <p:cNvSpPr>
                  <a:spLocks noChangeShapeType="1"/>
                </p:cNvSpPr>
                <p:nvPr/>
              </p:nvSpPr>
              <p:spPr bwMode="auto">
                <a:xfrm>
                  <a:off x="6048" y="2736"/>
                  <a:ext cx="576" cy="0"/>
                </a:xfrm>
                <a:prstGeom prst="line">
                  <a:avLst/>
                </a:prstGeom>
                <a:noFill/>
                <a:ln w="12700">
                  <a:solidFill>
                    <a:srgbClr val="CCFFFF"/>
                  </a:solidFill>
                  <a:round/>
                  <a:headEnd/>
                  <a:tailEnd type="triangle" w="med" len="med"/>
                </a:ln>
              </p:spPr>
              <p:txBody>
                <a:bodyPr/>
                <a:lstStyle/>
                <a:p>
                  <a:endParaRPr lang="en-US"/>
                </a:p>
              </p:txBody>
            </p:sp>
            <p:sp>
              <p:nvSpPr>
                <p:cNvPr id="34901" name="Line 166"/>
                <p:cNvSpPr>
                  <a:spLocks noChangeShapeType="1"/>
                </p:cNvSpPr>
                <p:nvPr/>
              </p:nvSpPr>
              <p:spPr bwMode="auto">
                <a:xfrm>
                  <a:off x="5040" y="3456"/>
                  <a:ext cx="576" cy="0"/>
                </a:xfrm>
                <a:prstGeom prst="line">
                  <a:avLst/>
                </a:prstGeom>
                <a:noFill/>
                <a:ln w="12700">
                  <a:solidFill>
                    <a:srgbClr val="CCFFFF"/>
                  </a:solidFill>
                  <a:round/>
                  <a:headEnd/>
                  <a:tailEnd type="triangle" w="med" len="med"/>
                </a:ln>
              </p:spPr>
              <p:txBody>
                <a:bodyPr/>
                <a:lstStyle/>
                <a:p>
                  <a:endParaRPr lang="en-US"/>
                </a:p>
              </p:txBody>
            </p:sp>
            <p:sp>
              <p:nvSpPr>
                <p:cNvPr id="34902" name="Line 167"/>
                <p:cNvSpPr>
                  <a:spLocks noChangeShapeType="1"/>
                </p:cNvSpPr>
                <p:nvPr/>
              </p:nvSpPr>
              <p:spPr bwMode="auto">
                <a:xfrm>
                  <a:off x="6048" y="3456"/>
                  <a:ext cx="576" cy="0"/>
                </a:xfrm>
                <a:prstGeom prst="line">
                  <a:avLst/>
                </a:prstGeom>
                <a:noFill/>
                <a:ln w="12700">
                  <a:solidFill>
                    <a:srgbClr val="CCFFFF"/>
                  </a:solidFill>
                  <a:round/>
                  <a:headEnd/>
                  <a:tailEnd type="triangle" w="med" len="med"/>
                </a:ln>
              </p:spPr>
              <p:txBody>
                <a:bodyPr/>
                <a:lstStyle/>
                <a:p>
                  <a:endParaRPr lang="en-US"/>
                </a:p>
              </p:txBody>
            </p:sp>
            <p:sp>
              <p:nvSpPr>
                <p:cNvPr id="34903" name="Line 168"/>
                <p:cNvSpPr>
                  <a:spLocks noChangeShapeType="1"/>
                </p:cNvSpPr>
                <p:nvPr/>
              </p:nvSpPr>
              <p:spPr bwMode="auto">
                <a:xfrm>
                  <a:off x="5040" y="4176"/>
                  <a:ext cx="432" cy="0"/>
                </a:xfrm>
                <a:prstGeom prst="line">
                  <a:avLst/>
                </a:prstGeom>
                <a:noFill/>
                <a:ln w="12700">
                  <a:solidFill>
                    <a:srgbClr val="CCFFFF"/>
                  </a:solidFill>
                  <a:round/>
                  <a:headEnd/>
                  <a:tailEnd type="triangle" w="med" len="med"/>
                </a:ln>
              </p:spPr>
              <p:txBody>
                <a:bodyPr/>
                <a:lstStyle/>
                <a:p>
                  <a:endParaRPr lang="en-US"/>
                </a:p>
              </p:txBody>
            </p:sp>
            <p:sp>
              <p:nvSpPr>
                <p:cNvPr id="34904" name="Line 169"/>
                <p:cNvSpPr>
                  <a:spLocks noChangeShapeType="1"/>
                </p:cNvSpPr>
                <p:nvPr/>
              </p:nvSpPr>
              <p:spPr bwMode="auto">
                <a:xfrm>
                  <a:off x="6048" y="4176"/>
                  <a:ext cx="576" cy="0"/>
                </a:xfrm>
                <a:prstGeom prst="line">
                  <a:avLst/>
                </a:prstGeom>
                <a:noFill/>
                <a:ln w="12700">
                  <a:solidFill>
                    <a:srgbClr val="CCFFFF"/>
                  </a:solidFill>
                  <a:round/>
                  <a:headEnd/>
                  <a:tailEnd type="triangle" w="med" len="med"/>
                </a:ln>
              </p:spPr>
              <p:txBody>
                <a:bodyPr/>
                <a:lstStyle/>
                <a:p>
                  <a:endParaRPr lang="en-US"/>
                </a:p>
              </p:txBody>
            </p:sp>
            <p:sp>
              <p:nvSpPr>
                <p:cNvPr id="34905" name="Line 170"/>
                <p:cNvSpPr>
                  <a:spLocks noChangeShapeType="1"/>
                </p:cNvSpPr>
                <p:nvPr/>
              </p:nvSpPr>
              <p:spPr bwMode="auto">
                <a:xfrm>
                  <a:off x="7056" y="2766"/>
                  <a:ext cx="720" cy="0"/>
                </a:xfrm>
                <a:prstGeom prst="line">
                  <a:avLst/>
                </a:prstGeom>
                <a:noFill/>
                <a:ln w="12700">
                  <a:solidFill>
                    <a:srgbClr val="CCFFFF"/>
                  </a:solidFill>
                  <a:round/>
                  <a:headEnd/>
                  <a:tailEnd type="triangle" w="med" len="med"/>
                </a:ln>
              </p:spPr>
              <p:txBody>
                <a:bodyPr/>
                <a:lstStyle/>
                <a:p>
                  <a:endParaRPr lang="en-US"/>
                </a:p>
              </p:txBody>
            </p:sp>
            <p:sp>
              <p:nvSpPr>
                <p:cNvPr id="34906" name="Line 171"/>
                <p:cNvSpPr>
                  <a:spLocks noChangeShapeType="1"/>
                </p:cNvSpPr>
                <p:nvPr/>
              </p:nvSpPr>
              <p:spPr bwMode="auto">
                <a:xfrm>
                  <a:off x="7056" y="3456"/>
                  <a:ext cx="720" cy="0"/>
                </a:xfrm>
                <a:prstGeom prst="line">
                  <a:avLst/>
                </a:prstGeom>
                <a:noFill/>
                <a:ln w="12700">
                  <a:solidFill>
                    <a:srgbClr val="CCFFFF"/>
                  </a:solidFill>
                  <a:round/>
                  <a:headEnd/>
                  <a:tailEnd type="triangle" w="med" len="med"/>
                </a:ln>
              </p:spPr>
              <p:txBody>
                <a:bodyPr/>
                <a:lstStyle/>
                <a:p>
                  <a:endParaRPr lang="en-US"/>
                </a:p>
              </p:txBody>
            </p:sp>
            <p:sp>
              <p:nvSpPr>
                <p:cNvPr id="34907" name="Line 172"/>
                <p:cNvSpPr>
                  <a:spLocks noChangeShapeType="1"/>
                </p:cNvSpPr>
                <p:nvPr/>
              </p:nvSpPr>
              <p:spPr bwMode="auto">
                <a:xfrm>
                  <a:off x="7056" y="4176"/>
                  <a:ext cx="720" cy="0"/>
                </a:xfrm>
                <a:prstGeom prst="line">
                  <a:avLst/>
                </a:prstGeom>
                <a:noFill/>
                <a:ln w="12700">
                  <a:solidFill>
                    <a:srgbClr val="CCFFFF"/>
                  </a:solidFill>
                  <a:round/>
                  <a:headEnd/>
                  <a:tailEnd type="triangle" w="med" len="med"/>
                </a:ln>
              </p:spPr>
              <p:txBody>
                <a:bodyPr/>
                <a:lstStyle/>
                <a:p>
                  <a:endParaRPr lang="en-US"/>
                </a:p>
              </p:txBody>
            </p:sp>
            <p:sp>
              <p:nvSpPr>
                <p:cNvPr id="34908" name="Line 173"/>
                <p:cNvSpPr>
                  <a:spLocks noChangeShapeType="1"/>
                </p:cNvSpPr>
                <p:nvPr/>
              </p:nvSpPr>
              <p:spPr bwMode="auto">
                <a:xfrm flipV="1">
                  <a:off x="5040" y="2880"/>
                  <a:ext cx="576" cy="576"/>
                </a:xfrm>
                <a:prstGeom prst="line">
                  <a:avLst/>
                </a:prstGeom>
                <a:noFill/>
                <a:ln w="12700">
                  <a:solidFill>
                    <a:srgbClr val="CCFFFF"/>
                  </a:solidFill>
                  <a:round/>
                  <a:headEnd/>
                  <a:tailEnd type="triangle" w="med" len="med"/>
                </a:ln>
              </p:spPr>
              <p:txBody>
                <a:bodyPr/>
                <a:lstStyle/>
                <a:p>
                  <a:endParaRPr lang="en-US"/>
                </a:p>
              </p:txBody>
            </p:sp>
            <p:sp>
              <p:nvSpPr>
                <p:cNvPr id="34909" name="Line 174"/>
                <p:cNvSpPr>
                  <a:spLocks noChangeShapeType="1"/>
                </p:cNvSpPr>
                <p:nvPr/>
              </p:nvSpPr>
              <p:spPr bwMode="auto">
                <a:xfrm>
                  <a:off x="5040" y="3456"/>
                  <a:ext cx="576" cy="576"/>
                </a:xfrm>
                <a:prstGeom prst="line">
                  <a:avLst/>
                </a:prstGeom>
                <a:noFill/>
                <a:ln w="12700">
                  <a:solidFill>
                    <a:srgbClr val="CCFFFF"/>
                  </a:solidFill>
                  <a:round/>
                  <a:headEnd/>
                  <a:tailEnd type="triangle" w="med" len="med"/>
                </a:ln>
              </p:spPr>
              <p:txBody>
                <a:bodyPr/>
                <a:lstStyle/>
                <a:p>
                  <a:endParaRPr lang="en-US"/>
                </a:p>
              </p:txBody>
            </p:sp>
            <p:sp>
              <p:nvSpPr>
                <p:cNvPr id="34910" name="Line 175"/>
                <p:cNvSpPr>
                  <a:spLocks noChangeShapeType="1"/>
                </p:cNvSpPr>
                <p:nvPr/>
              </p:nvSpPr>
              <p:spPr bwMode="auto">
                <a:xfrm>
                  <a:off x="5040" y="2736"/>
                  <a:ext cx="576" cy="576"/>
                </a:xfrm>
                <a:prstGeom prst="line">
                  <a:avLst/>
                </a:prstGeom>
                <a:noFill/>
                <a:ln w="12700">
                  <a:solidFill>
                    <a:srgbClr val="CCFFFF"/>
                  </a:solidFill>
                  <a:round/>
                  <a:headEnd/>
                  <a:tailEnd type="triangle" w="med" len="med"/>
                </a:ln>
              </p:spPr>
              <p:txBody>
                <a:bodyPr/>
                <a:lstStyle/>
                <a:p>
                  <a:endParaRPr lang="en-US"/>
                </a:p>
              </p:txBody>
            </p:sp>
            <p:sp>
              <p:nvSpPr>
                <p:cNvPr id="34911" name="Line 176"/>
                <p:cNvSpPr>
                  <a:spLocks noChangeShapeType="1"/>
                </p:cNvSpPr>
                <p:nvPr/>
              </p:nvSpPr>
              <p:spPr bwMode="auto">
                <a:xfrm flipV="1">
                  <a:off x="5040" y="3600"/>
                  <a:ext cx="576" cy="432"/>
                </a:xfrm>
                <a:prstGeom prst="line">
                  <a:avLst/>
                </a:prstGeom>
                <a:noFill/>
                <a:ln w="12700">
                  <a:solidFill>
                    <a:srgbClr val="CCFFFF"/>
                  </a:solidFill>
                  <a:round/>
                  <a:headEnd/>
                  <a:tailEnd type="triangle" w="med" len="med"/>
                </a:ln>
              </p:spPr>
              <p:txBody>
                <a:bodyPr/>
                <a:lstStyle/>
                <a:p>
                  <a:endParaRPr lang="en-US"/>
                </a:p>
              </p:txBody>
            </p:sp>
            <p:sp>
              <p:nvSpPr>
                <p:cNvPr id="34912" name="Line 177"/>
                <p:cNvSpPr>
                  <a:spLocks noChangeShapeType="1"/>
                </p:cNvSpPr>
                <p:nvPr/>
              </p:nvSpPr>
              <p:spPr bwMode="auto">
                <a:xfrm flipV="1">
                  <a:off x="5040" y="3024"/>
                  <a:ext cx="576" cy="1008"/>
                </a:xfrm>
                <a:prstGeom prst="line">
                  <a:avLst/>
                </a:prstGeom>
                <a:noFill/>
                <a:ln w="12700">
                  <a:solidFill>
                    <a:srgbClr val="CCFFFF"/>
                  </a:solidFill>
                  <a:round/>
                  <a:headEnd/>
                  <a:tailEnd type="triangle" w="med" len="med"/>
                </a:ln>
              </p:spPr>
              <p:txBody>
                <a:bodyPr/>
                <a:lstStyle/>
                <a:p>
                  <a:endParaRPr lang="en-US"/>
                </a:p>
              </p:txBody>
            </p:sp>
            <p:sp>
              <p:nvSpPr>
                <p:cNvPr id="34913" name="Line 178"/>
                <p:cNvSpPr>
                  <a:spLocks noChangeShapeType="1"/>
                </p:cNvSpPr>
                <p:nvPr/>
              </p:nvSpPr>
              <p:spPr bwMode="auto">
                <a:xfrm>
                  <a:off x="5184" y="2880"/>
                  <a:ext cx="432" cy="1152"/>
                </a:xfrm>
                <a:prstGeom prst="line">
                  <a:avLst/>
                </a:prstGeom>
                <a:noFill/>
                <a:ln w="12700">
                  <a:solidFill>
                    <a:srgbClr val="CCFFFF"/>
                  </a:solidFill>
                  <a:round/>
                  <a:headEnd/>
                  <a:tailEnd type="triangle" w="med" len="med"/>
                </a:ln>
              </p:spPr>
              <p:txBody>
                <a:bodyPr/>
                <a:lstStyle/>
                <a:p>
                  <a:endParaRPr lang="en-US"/>
                </a:p>
              </p:txBody>
            </p:sp>
            <p:sp>
              <p:nvSpPr>
                <p:cNvPr id="34914" name="Line 179"/>
                <p:cNvSpPr>
                  <a:spLocks noChangeShapeType="1"/>
                </p:cNvSpPr>
                <p:nvPr/>
              </p:nvSpPr>
              <p:spPr bwMode="auto">
                <a:xfrm>
                  <a:off x="6048" y="2736"/>
                  <a:ext cx="432" cy="1296"/>
                </a:xfrm>
                <a:prstGeom prst="line">
                  <a:avLst/>
                </a:prstGeom>
                <a:noFill/>
                <a:ln w="12700">
                  <a:solidFill>
                    <a:srgbClr val="CCFFFF"/>
                  </a:solidFill>
                  <a:round/>
                  <a:headEnd/>
                  <a:tailEnd type="triangle" w="med" len="med"/>
                </a:ln>
              </p:spPr>
              <p:txBody>
                <a:bodyPr/>
                <a:lstStyle/>
                <a:p>
                  <a:endParaRPr lang="en-US"/>
                </a:p>
              </p:txBody>
            </p:sp>
            <p:sp>
              <p:nvSpPr>
                <p:cNvPr id="34915" name="Line 180"/>
                <p:cNvSpPr>
                  <a:spLocks noChangeShapeType="1"/>
                </p:cNvSpPr>
                <p:nvPr/>
              </p:nvSpPr>
              <p:spPr bwMode="auto">
                <a:xfrm flipV="1">
                  <a:off x="6048" y="3024"/>
                  <a:ext cx="576" cy="1008"/>
                </a:xfrm>
                <a:prstGeom prst="line">
                  <a:avLst/>
                </a:prstGeom>
                <a:noFill/>
                <a:ln w="12700">
                  <a:solidFill>
                    <a:srgbClr val="CCFFFF"/>
                  </a:solidFill>
                  <a:round/>
                  <a:headEnd/>
                  <a:tailEnd type="triangle" w="med" len="med"/>
                </a:ln>
              </p:spPr>
              <p:txBody>
                <a:bodyPr/>
                <a:lstStyle/>
                <a:p>
                  <a:endParaRPr lang="en-US"/>
                </a:p>
              </p:txBody>
            </p:sp>
            <p:sp>
              <p:nvSpPr>
                <p:cNvPr id="34916" name="Line 181"/>
                <p:cNvSpPr>
                  <a:spLocks noChangeShapeType="1"/>
                </p:cNvSpPr>
                <p:nvPr/>
              </p:nvSpPr>
              <p:spPr bwMode="auto">
                <a:xfrm flipV="1">
                  <a:off x="6048" y="2880"/>
                  <a:ext cx="576" cy="576"/>
                </a:xfrm>
                <a:prstGeom prst="line">
                  <a:avLst/>
                </a:prstGeom>
                <a:noFill/>
                <a:ln w="12700">
                  <a:solidFill>
                    <a:srgbClr val="CCFFFF"/>
                  </a:solidFill>
                  <a:round/>
                  <a:headEnd/>
                  <a:tailEnd type="triangle" w="med" len="med"/>
                </a:ln>
              </p:spPr>
              <p:txBody>
                <a:bodyPr/>
                <a:lstStyle/>
                <a:p>
                  <a:endParaRPr lang="en-US"/>
                </a:p>
              </p:txBody>
            </p:sp>
            <p:sp>
              <p:nvSpPr>
                <p:cNvPr id="34917" name="Line 182"/>
                <p:cNvSpPr>
                  <a:spLocks noChangeShapeType="1"/>
                </p:cNvSpPr>
                <p:nvPr/>
              </p:nvSpPr>
              <p:spPr bwMode="auto">
                <a:xfrm>
                  <a:off x="6192" y="3456"/>
                  <a:ext cx="432" cy="720"/>
                </a:xfrm>
                <a:prstGeom prst="line">
                  <a:avLst/>
                </a:prstGeom>
                <a:noFill/>
                <a:ln w="12700">
                  <a:solidFill>
                    <a:srgbClr val="CCFFFF"/>
                  </a:solidFill>
                  <a:round/>
                  <a:headEnd/>
                  <a:tailEnd type="triangle" w="med" len="med"/>
                </a:ln>
              </p:spPr>
              <p:txBody>
                <a:bodyPr/>
                <a:lstStyle/>
                <a:p>
                  <a:endParaRPr lang="en-US"/>
                </a:p>
              </p:txBody>
            </p:sp>
            <p:sp>
              <p:nvSpPr>
                <p:cNvPr id="34918" name="Line 183"/>
                <p:cNvSpPr>
                  <a:spLocks noChangeShapeType="1"/>
                </p:cNvSpPr>
                <p:nvPr/>
              </p:nvSpPr>
              <p:spPr bwMode="auto">
                <a:xfrm flipV="1">
                  <a:off x="6048" y="3600"/>
                  <a:ext cx="576" cy="432"/>
                </a:xfrm>
                <a:prstGeom prst="line">
                  <a:avLst/>
                </a:prstGeom>
                <a:noFill/>
                <a:ln w="12700">
                  <a:solidFill>
                    <a:srgbClr val="CCFFFF"/>
                  </a:solidFill>
                  <a:round/>
                  <a:headEnd/>
                  <a:tailEnd type="triangle" w="med" len="med"/>
                </a:ln>
              </p:spPr>
              <p:txBody>
                <a:bodyPr/>
                <a:lstStyle/>
                <a:p>
                  <a:endParaRPr lang="en-US"/>
                </a:p>
              </p:txBody>
            </p:sp>
            <p:sp>
              <p:nvSpPr>
                <p:cNvPr id="34919" name="Line 184"/>
                <p:cNvSpPr>
                  <a:spLocks noChangeShapeType="1"/>
                </p:cNvSpPr>
                <p:nvPr/>
              </p:nvSpPr>
              <p:spPr bwMode="auto">
                <a:xfrm>
                  <a:off x="6192" y="2736"/>
                  <a:ext cx="576" cy="576"/>
                </a:xfrm>
                <a:prstGeom prst="line">
                  <a:avLst/>
                </a:prstGeom>
                <a:noFill/>
                <a:ln w="12700">
                  <a:solidFill>
                    <a:srgbClr val="CCFFFF"/>
                  </a:solidFill>
                  <a:round/>
                  <a:headEnd/>
                  <a:tailEnd type="triangle" w="med" len="med"/>
                </a:ln>
              </p:spPr>
              <p:txBody>
                <a:bodyPr/>
                <a:lstStyle/>
                <a:p>
                  <a:endParaRPr lang="en-US"/>
                </a:p>
              </p:txBody>
            </p:sp>
          </p:grpSp>
          <p:grpSp>
            <p:nvGrpSpPr>
              <p:cNvPr id="34837" name="Group 185"/>
              <p:cNvGrpSpPr>
                <a:grpSpLocks/>
              </p:cNvGrpSpPr>
              <p:nvPr/>
            </p:nvGrpSpPr>
            <p:grpSpPr bwMode="auto">
              <a:xfrm>
                <a:off x="7503" y="5364"/>
                <a:ext cx="1092" cy="972"/>
                <a:chOff x="4320" y="8064"/>
                <a:chExt cx="3168" cy="2592"/>
              </a:xfrm>
            </p:grpSpPr>
            <p:sp>
              <p:nvSpPr>
                <p:cNvPr id="34860" name="Oval 186"/>
                <p:cNvSpPr>
                  <a:spLocks noChangeArrowheads="1"/>
                </p:cNvSpPr>
                <p:nvPr/>
              </p:nvSpPr>
              <p:spPr bwMode="auto">
                <a:xfrm flipH="1">
                  <a:off x="5184" y="843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1" name="Oval 187"/>
                <p:cNvSpPr>
                  <a:spLocks noChangeArrowheads="1"/>
                </p:cNvSpPr>
                <p:nvPr/>
              </p:nvSpPr>
              <p:spPr bwMode="auto">
                <a:xfrm flipH="1">
                  <a:off x="6192" y="843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2" name="Oval 188"/>
                <p:cNvSpPr>
                  <a:spLocks noChangeArrowheads="1"/>
                </p:cNvSpPr>
                <p:nvPr/>
              </p:nvSpPr>
              <p:spPr bwMode="auto">
                <a:xfrm flipH="1">
                  <a:off x="5184" y="915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3" name="Oval 189"/>
                <p:cNvSpPr>
                  <a:spLocks noChangeArrowheads="1"/>
                </p:cNvSpPr>
                <p:nvPr/>
              </p:nvSpPr>
              <p:spPr bwMode="auto">
                <a:xfrm flipH="1">
                  <a:off x="5184" y="10022"/>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4" name="Oval 190"/>
                <p:cNvSpPr>
                  <a:spLocks noChangeArrowheads="1"/>
                </p:cNvSpPr>
                <p:nvPr/>
              </p:nvSpPr>
              <p:spPr bwMode="auto">
                <a:xfrm flipH="1">
                  <a:off x="6192" y="915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5" name="Oval 191"/>
                <p:cNvSpPr>
                  <a:spLocks noChangeArrowheads="1"/>
                </p:cNvSpPr>
                <p:nvPr/>
              </p:nvSpPr>
              <p:spPr bwMode="auto">
                <a:xfrm flipH="1">
                  <a:off x="6192" y="10022"/>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6" name="Line 192"/>
                <p:cNvSpPr>
                  <a:spLocks noChangeShapeType="1"/>
                </p:cNvSpPr>
                <p:nvPr/>
              </p:nvSpPr>
              <p:spPr bwMode="auto">
                <a:xfrm>
                  <a:off x="6624" y="8640"/>
                  <a:ext cx="864" cy="0"/>
                </a:xfrm>
                <a:prstGeom prst="line">
                  <a:avLst/>
                </a:prstGeom>
                <a:noFill/>
                <a:ln w="9525">
                  <a:solidFill>
                    <a:srgbClr val="CCFFFF"/>
                  </a:solidFill>
                  <a:round/>
                  <a:headEnd/>
                  <a:tailEnd type="triangle" w="med" len="med"/>
                </a:ln>
              </p:spPr>
              <p:txBody>
                <a:bodyPr/>
                <a:lstStyle/>
                <a:p>
                  <a:endParaRPr lang="en-US"/>
                </a:p>
              </p:txBody>
            </p:sp>
            <p:sp>
              <p:nvSpPr>
                <p:cNvPr id="34867" name="Line 193"/>
                <p:cNvSpPr>
                  <a:spLocks noChangeShapeType="1"/>
                </p:cNvSpPr>
                <p:nvPr/>
              </p:nvSpPr>
              <p:spPr bwMode="auto">
                <a:xfrm>
                  <a:off x="6624" y="9360"/>
                  <a:ext cx="864" cy="0"/>
                </a:xfrm>
                <a:prstGeom prst="line">
                  <a:avLst/>
                </a:prstGeom>
                <a:noFill/>
                <a:ln w="9525">
                  <a:solidFill>
                    <a:srgbClr val="CCFFFF"/>
                  </a:solidFill>
                  <a:round/>
                  <a:headEnd/>
                  <a:tailEnd type="triangle" w="med" len="med"/>
                </a:ln>
              </p:spPr>
              <p:txBody>
                <a:bodyPr/>
                <a:lstStyle/>
                <a:p>
                  <a:endParaRPr lang="en-US"/>
                </a:p>
              </p:txBody>
            </p:sp>
            <p:sp>
              <p:nvSpPr>
                <p:cNvPr id="34868" name="Line 194"/>
                <p:cNvSpPr>
                  <a:spLocks noChangeShapeType="1"/>
                </p:cNvSpPr>
                <p:nvPr/>
              </p:nvSpPr>
              <p:spPr bwMode="auto">
                <a:xfrm>
                  <a:off x="6624" y="10224"/>
                  <a:ext cx="864" cy="0"/>
                </a:xfrm>
                <a:prstGeom prst="line">
                  <a:avLst/>
                </a:prstGeom>
                <a:noFill/>
                <a:ln w="9525">
                  <a:solidFill>
                    <a:srgbClr val="CCFFFF"/>
                  </a:solidFill>
                  <a:round/>
                  <a:headEnd/>
                  <a:tailEnd type="triangle" w="med" len="med"/>
                </a:ln>
              </p:spPr>
              <p:txBody>
                <a:bodyPr/>
                <a:lstStyle/>
                <a:p>
                  <a:endParaRPr lang="en-US"/>
                </a:p>
              </p:txBody>
            </p:sp>
            <p:sp>
              <p:nvSpPr>
                <p:cNvPr id="34869" name="Line 195"/>
                <p:cNvSpPr>
                  <a:spLocks noChangeShapeType="1"/>
                </p:cNvSpPr>
                <p:nvPr/>
              </p:nvSpPr>
              <p:spPr bwMode="auto">
                <a:xfrm>
                  <a:off x="4752" y="8640"/>
                  <a:ext cx="432" cy="0"/>
                </a:xfrm>
                <a:prstGeom prst="line">
                  <a:avLst/>
                </a:prstGeom>
                <a:noFill/>
                <a:ln w="9525">
                  <a:solidFill>
                    <a:srgbClr val="CCFFFF"/>
                  </a:solidFill>
                  <a:round/>
                  <a:headEnd/>
                  <a:tailEnd type="triangle" w="med" len="med"/>
                </a:ln>
              </p:spPr>
              <p:txBody>
                <a:bodyPr/>
                <a:lstStyle/>
                <a:p>
                  <a:endParaRPr lang="en-US"/>
                </a:p>
              </p:txBody>
            </p:sp>
            <p:sp>
              <p:nvSpPr>
                <p:cNvPr id="34870" name="Line 196"/>
                <p:cNvSpPr>
                  <a:spLocks noChangeShapeType="1"/>
                </p:cNvSpPr>
                <p:nvPr/>
              </p:nvSpPr>
              <p:spPr bwMode="auto">
                <a:xfrm>
                  <a:off x="4320" y="9360"/>
                  <a:ext cx="864" cy="0"/>
                </a:xfrm>
                <a:prstGeom prst="line">
                  <a:avLst/>
                </a:prstGeom>
                <a:noFill/>
                <a:ln w="9525">
                  <a:solidFill>
                    <a:srgbClr val="CCFFFF"/>
                  </a:solidFill>
                  <a:round/>
                  <a:headEnd/>
                  <a:tailEnd type="triangle" w="med" len="med"/>
                </a:ln>
              </p:spPr>
              <p:txBody>
                <a:bodyPr/>
                <a:lstStyle/>
                <a:p>
                  <a:endParaRPr lang="en-US"/>
                </a:p>
              </p:txBody>
            </p:sp>
            <p:sp>
              <p:nvSpPr>
                <p:cNvPr id="34871" name="Line 197"/>
                <p:cNvSpPr>
                  <a:spLocks noChangeShapeType="1"/>
                </p:cNvSpPr>
                <p:nvPr/>
              </p:nvSpPr>
              <p:spPr bwMode="auto">
                <a:xfrm>
                  <a:off x="4608" y="10224"/>
                  <a:ext cx="576" cy="0"/>
                </a:xfrm>
                <a:prstGeom prst="line">
                  <a:avLst/>
                </a:prstGeom>
                <a:noFill/>
                <a:ln w="9525">
                  <a:solidFill>
                    <a:srgbClr val="CCFFFF"/>
                  </a:solidFill>
                  <a:round/>
                  <a:headEnd/>
                  <a:tailEnd type="triangle" w="med" len="med"/>
                </a:ln>
              </p:spPr>
              <p:txBody>
                <a:bodyPr/>
                <a:lstStyle/>
                <a:p>
                  <a:endParaRPr lang="en-US"/>
                </a:p>
              </p:txBody>
            </p:sp>
            <p:sp>
              <p:nvSpPr>
                <p:cNvPr id="34872" name="Line 198"/>
                <p:cNvSpPr>
                  <a:spLocks noChangeShapeType="1"/>
                </p:cNvSpPr>
                <p:nvPr/>
              </p:nvSpPr>
              <p:spPr bwMode="auto">
                <a:xfrm>
                  <a:off x="4608" y="10224"/>
                  <a:ext cx="0" cy="432"/>
                </a:xfrm>
                <a:prstGeom prst="line">
                  <a:avLst/>
                </a:prstGeom>
                <a:noFill/>
                <a:ln w="9525">
                  <a:solidFill>
                    <a:srgbClr val="CCFFFF"/>
                  </a:solidFill>
                  <a:round/>
                  <a:headEnd/>
                  <a:tailEnd/>
                </a:ln>
              </p:spPr>
              <p:txBody>
                <a:bodyPr/>
                <a:lstStyle/>
                <a:p>
                  <a:endParaRPr lang="en-US"/>
                </a:p>
              </p:txBody>
            </p:sp>
            <p:sp>
              <p:nvSpPr>
                <p:cNvPr id="34873" name="Line 199"/>
                <p:cNvSpPr>
                  <a:spLocks noChangeShapeType="1"/>
                </p:cNvSpPr>
                <p:nvPr/>
              </p:nvSpPr>
              <p:spPr bwMode="auto">
                <a:xfrm>
                  <a:off x="4608" y="10656"/>
                  <a:ext cx="2304" cy="0"/>
                </a:xfrm>
                <a:prstGeom prst="line">
                  <a:avLst/>
                </a:prstGeom>
                <a:noFill/>
                <a:ln w="9525">
                  <a:solidFill>
                    <a:srgbClr val="CCFFFF"/>
                  </a:solidFill>
                  <a:round/>
                  <a:headEnd/>
                  <a:tailEnd/>
                </a:ln>
              </p:spPr>
              <p:txBody>
                <a:bodyPr/>
                <a:lstStyle/>
                <a:p>
                  <a:endParaRPr lang="en-US"/>
                </a:p>
              </p:txBody>
            </p:sp>
            <p:sp>
              <p:nvSpPr>
                <p:cNvPr id="34874" name="Line 200"/>
                <p:cNvSpPr>
                  <a:spLocks noChangeShapeType="1"/>
                </p:cNvSpPr>
                <p:nvPr/>
              </p:nvSpPr>
              <p:spPr bwMode="auto">
                <a:xfrm flipV="1">
                  <a:off x="6912" y="10224"/>
                  <a:ext cx="0" cy="432"/>
                </a:xfrm>
                <a:prstGeom prst="line">
                  <a:avLst/>
                </a:prstGeom>
                <a:noFill/>
                <a:ln w="9525">
                  <a:solidFill>
                    <a:srgbClr val="CCFFFF"/>
                  </a:solidFill>
                  <a:round/>
                  <a:headEnd/>
                  <a:tailEnd/>
                </a:ln>
              </p:spPr>
              <p:txBody>
                <a:bodyPr/>
                <a:lstStyle/>
                <a:p>
                  <a:endParaRPr lang="en-US"/>
                </a:p>
              </p:txBody>
            </p:sp>
            <p:sp>
              <p:nvSpPr>
                <p:cNvPr id="34875" name="Line 201"/>
                <p:cNvSpPr>
                  <a:spLocks noChangeShapeType="1"/>
                </p:cNvSpPr>
                <p:nvPr/>
              </p:nvSpPr>
              <p:spPr bwMode="auto">
                <a:xfrm flipV="1">
                  <a:off x="4752" y="8208"/>
                  <a:ext cx="0" cy="432"/>
                </a:xfrm>
                <a:prstGeom prst="line">
                  <a:avLst/>
                </a:prstGeom>
                <a:noFill/>
                <a:ln w="9525">
                  <a:solidFill>
                    <a:srgbClr val="CCFFFF"/>
                  </a:solidFill>
                  <a:round/>
                  <a:headEnd/>
                  <a:tailEnd/>
                </a:ln>
              </p:spPr>
              <p:txBody>
                <a:bodyPr/>
                <a:lstStyle/>
                <a:p>
                  <a:endParaRPr lang="en-US"/>
                </a:p>
              </p:txBody>
            </p:sp>
            <p:sp>
              <p:nvSpPr>
                <p:cNvPr id="34876" name="Line 202"/>
                <p:cNvSpPr>
                  <a:spLocks noChangeShapeType="1"/>
                </p:cNvSpPr>
                <p:nvPr/>
              </p:nvSpPr>
              <p:spPr bwMode="auto">
                <a:xfrm>
                  <a:off x="4752" y="8208"/>
                  <a:ext cx="2016" cy="0"/>
                </a:xfrm>
                <a:prstGeom prst="line">
                  <a:avLst/>
                </a:prstGeom>
                <a:noFill/>
                <a:ln w="9525">
                  <a:solidFill>
                    <a:srgbClr val="CCFFFF"/>
                  </a:solidFill>
                  <a:round/>
                  <a:headEnd/>
                  <a:tailEnd/>
                </a:ln>
              </p:spPr>
              <p:txBody>
                <a:bodyPr/>
                <a:lstStyle/>
                <a:p>
                  <a:endParaRPr lang="en-US"/>
                </a:p>
              </p:txBody>
            </p:sp>
            <p:sp>
              <p:nvSpPr>
                <p:cNvPr id="34877" name="Line 203"/>
                <p:cNvSpPr>
                  <a:spLocks noChangeShapeType="1"/>
                </p:cNvSpPr>
                <p:nvPr/>
              </p:nvSpPr>
              <p:spPr bwMode="auto">
                <a:xfrm>
                  <a:off x="6768" y="8208"/>
                  <a:ext cx="0" cy="432"/>
                </a:xfrm>
                <a:prstGeom prst="line">
                  <a:avLst/>
                </a:prstGeom>
                <a:noFill/>
                <a:ln w="9525">
                  <a:solidFill>
                    <a:srgbClr val="CCFFFF"/>
                  </a:solidFill>
                  <a:round/>
                  <a:headEnd/>
                  <a:tailEnd/>
                </a:ln>
              </p:spPr>
              <p:txBody>
                <a:bodyPr/>
                <a:lstStyle/>
                <a:p>
                  <a:endParaRPr lang="en-US"/>
                </a:p>
              </p:txBody>
            </p:sp>
            <p:sp>
              <p:nvSpPr>
                <p:cNvPr id="34878" name="Line 204"/>
                <p:cNvSpPr>
                  <a:spLocks noChangeShapeType="1"/>
                </p:cNvSpPr>
                <p:nvPr/>
              </p:nvSpPr>
              <p:spPr bwMode="auto">
                <a:xfrm flipV="1">
                  <a:off x="4320" y="8064"/>
                  <a:ext cx="0" cy="1296"/>
                </a:xfrm>
                <a:prstGeom prst="line">
                  <a:avLst/>
                </a:prstGeom>
                <a:noFill/>
                <a:ln w="9525">
                  <a:solidFill>
                    <a:srgbClr val="CCFFFF"/>
                  </a:solidFill>
                  <a:round/>
                  <a:headEnd/>
                  <a:tailEnd/>
                </a:ln>
              </p:spPr>
              <p:txBody>
                <a:bodyPr/>
                <a:lstStyle/>
                <a:p>
                  <a:endParaRPr lang="en-US"/>
                </a:p>
              </p:txBody>
            </p:sp>
            <p:sp>
              <p:nvSpPr>
                <p:cNvPr id="34879" name="Line 205"/>
                <p:cNvSpPr>
                  <a:spLocks noChangeShapeType="1"/>
                </p:cNvSpPr>
                <p:nvPr/>
              </p:nvSpPr>
              <p:spPr bwMode="auto">
                <a:xfrm>
                  <a:off x="4320" y="8064"/>
                  <a:ext cx="2736" cy="0"/>
                </a:xfrm>
                <a:prstGeom prst="line">
                  <a:avLst/>
                </a:prstGeom>
                <a:noFill/>
                <a:ln w="9525">
                  <a:solidFill>
                    <a:srgbClr val="CCFFFF"/>
                  </a:solidFill>
                  <a:round/>
                  <a:headEnd/>
                  <a:tailEnd/>
                </a:ln>
              </p:spPr>
              <p:txBody>
                <a:bodyPr/>
                <a:lstStyle/>
                <a:p>
                  <a:endParaRPr lang="en-US"/>
                </a:p>
              </p:txBody>
            </p:sp>
            <p:sp>
              <p:nvSpPr>
                <p:cNvPr id="34880" name="Line 206"/>
                <p:cNvSpPr>
                  <a:spLocks noChangeShapeType="1"/>
                </p:cNvSpPr>
                <p:nvPr/>
              </p:nvSpPr>
              <p:spPr bwMode="auto">
                <a:xfrm>
                  <a:off x="7056" y="8064"/>
                  <a:ext cx="0" cy="1440"/>
                </a:xfrm>
                <a:prstGeom prst="line">
                  <a:avLst/>
                </a:prstGeom>
                <a:noFill/>
                <a:ln w="9525">
                  <a:solidFill>
                    <a:srgbClr val="CCFFFF"/>
                  </a:solidFill>
                  <a:round/>
                  <a:headEnd/>
                  <a:tailEnd/>
                </a:ln>
              </p:spPr>
              <p:txBody>
                <a:bodyPr/>
                <a:lstStyle/>
                <a:p>
                  <a:endParaRPr lang="en-US"/>
                </a:p>
              </p:txBody>
            </p:sp>
            <p:sp>
              <p:nvSpPr>
                <p:cNvPr id="34881" name="Line 207"/>
                <p:cNvSpPr>
                  <a:spLocks noChangeShapeType="1"/>
                </p:cNvSpPr>
                <p:nvPr/>
              </p:nvSpPr>
              <p:spPr bwMode="auto">
                <a:xfrm>
                  <a:off x="5616" y="8640"/>
                  <a:ext cx="720" cy="0"/>
                </a:xfrm>
                <a:prstGeom prst="line">
                  <a:avLst/>
                </a:prstGeom>
                <a:noFill/>
                <a:ln w="9525">
                  <a:solidFill>
                    <a:srgbClr val="CCFFFF"/>
                  </a:solidFill>
                  <a:round/>
                  <a:headEnd/>
                  <a:tailEnd type="triangle" w="med" len="med"/>
                </a:ln>
              </p:spPr>
              <p:txBody>
                <a:bodyPr/>
                <a:lstStyle/>
                <a:p>
                  <a:endParaRPr lang="en-US"/>
                </a:p>
              </p:txBody>
            </p:sp>
            <p:sp>
              <p:nvSpPr>
                <p:cNvPr id="34882" name="Line 208"/>
                <p:cNvSpPr>
                  <a:spLocks noChangeShapeType="1"/>
                </p:cNvSpPr>
                <p:nvPr/>
              </p:nvSpPr>
              <p:spPr bwMode="auto">
                <a:xfrm>
                  <a:off x="5616" y="8640"/>
                  <a:ext cx="576" cy="576"/>
                </a:xfrm>
                <a:prstGeom prst="line">
                  <a:avLst/>
                </a:prstGeom>
                <a:noFill/>
                <a:ln w="9525">
                  <a:solidFill>
                    <a:srgbClr val="CCFFFF"/>
                  </a:solidFill>
                  <a:round/>
                  <a:headEnd/>
                  <a:tailEnd type="triangle" w="med" len="med"/>
                </a:ln>
              </p:spPr>
              <p:txBody>
                <a:bodyPr/>
                <a:lstStyle/>
                <a:p>
                  <a:endParaRPr lang="en-US"/>
                </a:p>
              </p:txBody>
            </p:sp>
            <p:sp>
              <p:nvSpPr>
                <p:cNvPr id="34883" name="Line 209"/>
                <p:cNvSpPr>
                  <a:spLocks noChangeShapeType="1"/>
                </p:cNvSpPr>
                <p:nvPr/>
              </p:nvSpPr>
              <p:spPr bwMode="auto">
                <a:xfrm>
                  <a:off x="5616" y="8784"/>
                  <a:ext cx="576" cy="1440"/>
                </a:xfrm>
                <a:prstGeom prst="line">
                  <a:avLst/>
                </a:prstGeom>
                <a:noFill/>
                <a:ln w="9525">
                  <a:solidFill>
                    <a:srgbClr val="CCFFFF"/>
                  </a:solidFill>
                  <a:round/>
                  <a:headEnd/>
                  <a:tailEnd type="triangle" w="med" len="med"/>
                </a:ln>
              </p:spPr>
              <p:txBody>
                <a:bodyPr/>
                <a:lstStyle/>
                <a:p>
                  <a:endParaRPr lang="en-US"/>
                </a:p>
              </p:txBody>
            </p:sp>
            <p:sp>
              <p:nvSpPr>
                <p:cNvPr id="34884" name="Line 210"/>
                <p:cNvSpPr>
                  <a:spLocks noChangeShapeType="1"/>
                </p:cNvSpPr>
                <p:nvPr/>
              </p:nvSpPr>
              <p:spPr bwMode="auto">
                <a:xfrm flipV="1">
                  <a:off x="5616" y="8784"/>
                  <a:ext cx="576" cy="576"/>
                </a:xfrm>
                <a:prstGeom prst="line">
                  <a:avLst/>
                </a:prstGeom>
                <a:noFill/>
                <a:ln w="9525">
                  <a:solidFill>
                    <a:srgbClr val="CCFFFF"/>
                  </a:solidFill>
                  <a:round/>
                  <a:headEnd/>
                  <a:tailEnd type="triangle" w="med" len="med"/>
                </a:ln>
              </p:spPr>
              <p:txBody>
                <a:bodyPr/>
                <a:lstStyle/>
                <a:p>
                  <a:endParaRPr lang="en-US"/>
                </a:p>
              </p:txBody>
            </p:sp>
            <p:sp>
              <p:nvSpPr>
                <p:cNvPr id="34885" name="Line 211"/>
                <p:cNvSpPr>
                  <a:spLocks noChangeShapeType="1"/>
                </p:cNvSpPr>
                <p:nvPr/>
              </p:nvSpPr>
              <p:spPr bwMode="auto">
                <a:xfrm>
                  <a:off x="5616" y="9360"/>
                  <a:ext cx="432" cy="864"/>
                </a:xfrm>
                <a:prstGeom prst="line">
                  <a:avLst/>
                </a:prstGeom>
                <a:noFill/>
                <a:ln w="9525">
                  <a:solidFill>
                    <a:srgbClr val="CCFFFF"/>
                  </a:solidFill>
                  <a:round/>
                  <a:headEnd/>
                  <a:tailEnd type="triangle" w="med" len="med"/>
                </a:ln>
              </p:spPr>
              <p:txBody>
                <a:bodyPr/>
                <a:lstStyle/>
                <a:p>
                  <a:endParaRPr lang="en-US"/>
                </a:p>
              </p:txBody>
            </p:sp>
            <p:sp>
              <p:nvSpPr>
                <p:cNvPr id="34886" name="Line 212"/>
                <p:cNvSpPr>
                  <a:spLocks noChangeShapeType="1"/>
                </p:cNvSpPr>
                <p:nvPr/>
              </p:nvSpPr>
              <p:spPr bwMode="auto">
                <a:xfrm>
                  <a:off x="5616" y="9360"/>
                  <a:ext cx="576" cy="0"/>
                </a:xfrm>
                <a:prstGeom prst="line">
                  <a:avLst/>
                </a:prstGeom>
                <a:noFill/>
                <a:ln w="9525">
                  <a:solidFill>
                    <a:srgbClr val="CCFFFF"/>
                  </a:solidFill>
                  <a:round/>
                  <a:headEnd/>
                  <a:tailEnd type="triangle" w="med" len="med"/>
                </a:ln>
              </p:spPr>
              <p:txBody>
                <a:bodyPr/>
                <a:lstStyle/>
                <a:p>
                  <a:endParaRPr lang="en-US"/>
                </a:p>
              </p:txBody>
            </p:sp>
            <p:sp>
              <p:nvSpPr>
                <p:cNvPr id="34887" name="Line 213"/>
                <p:cNvSpPr>
                  <a:spLocks noChangeShapeType="1"/>
                </p:cNvSpPr>
                <p:nvPr/>
              </p:nvSpPr>
              <p:spPr bwMode="auto">
                <a:xfrm>
                  <a:off x="5616" y="10224"/>
                  <a:ext cx="576" cy="0"/>
                </a:xfrm>
                <a:prstGeom prst="line">
                  <a:avLst/>
                </a:prstGeom>
                <a:noFill/>
                <a:ln w="9525">
                  <a:solidFill>
                    <a:srgbClr val="CCFFFF"/>
                  </a:solidFill>
                  <a:round/>
                  <a:headEnd/>
                  <a:tailEnd type="triangle" w="med" len="med"/>
                </a:ln>
              </p:spPr>
              <p:txBody>
                <a:bodyPr/>
                <a:lstStyle/>
                <a:p>
                  <a:endParaRPr lang="en-US"/>
                </a:p>
              </p:txBody>
            </p:sp>
            <p:sp>
              <p:nvSpPr>
                <p:cNvPr id="34888" name="Line 214"/>
                <p:cNvSpPr>
                  <a:spLocks noChangeShapeType="1"/>
                </p:cNvSpPr>
                <p:nvPr/>
              </p:nvSpPr>
              <p:spPr bwMode="auto">
                <a:xfrm flipV="1">
                  <a:off x="5616" y="9504"/>
                  <a:ext cx="576" cy="720"/>
                </a:xfrm>
                <a:prstGeom prst="line">
                  <a:avLst/>
                </a:prstGeom>
                <a:noFill/>
                <a:ln w="9525">
                  <a:solidFill>
                    <a:srgbClr val="CCFFFF"/>
                  </a:solidFill>
                  <a:round/>
                  <a:headEnd/>
                  <a:tailEnd/>
                </a:ln>
              </p:spPr>
              <p:txBody>
                <a:bodyPr/>
                <a:lstStyle/>
                <a:p>
                  <a:endParaRPr lang="en-US"/>
                </a:p>
              </p:txBody>
            </p:sp>
            <p:sp>
              <p:nvSpPr>
                <p:cNvPr id="34889" name="Line 215"/>
                <p:cNvSpPr>
                  <a:spLocks noChangeShapeType="1"/>
                </p:cNvSpPr>
                <p:nvPr/>
              </p:nvSpPr>
              <p:spPr bwMode="auto">
                <a:xfrm flipV="1">
                  <a:off x="5616" y="8928"/>
                  <a:ext cx="576" cy="1296"/>
                </a:xfrm>
                <a:prstGeom prst="line">
                  <a:avLst/>
                </a:prstGeom>
                <a:noFill/>
                <a:ln w="9525">
                  <a:solidFill>
                    <a:srgbClr val="CCFFFF"/>
                  </a:solidFill>
                  <a:round/>
                  <a:headEnd/>
                  <a:tailEnd type="triangle" w="med" len="med"/>
                </a:ln>
              </p:spPr>
              <p:txBody>
                <a:bodyPr/>
                <a:lstStyle/>
                <a:p>
                  <a:endParaRPr lang="en-US"/>
                </a:p>
              </p:txBody>
            </p:sp>
          </p:grpSp>
          <p:grpSp>
            <p:nvGrpSpPr>
              <p:cNvPr id="34838" name="Group 216"/>
              <p:cNvGrpSpPr>
                <a:grpSpLocks/>
              </p:cNvGrpSpPr>
              <p:nvPr/>
            </p:nvGrpSpPr>
            <p:grpSpPr bwMode="auto">
              <a:xfrm>
                <a:off x="9047" y="4608"/>
                <a:ext cx="1033" cy="1215"/>
                <a:chOff x="8928" y="6048"/>
                <a:chExt cx="2304" cy="2880"/>
              </a:xfrm>
            </p:grpSpPr>
            <p:sp>
              <p:nvSpPr>
                <p:cNvPr id="34845" name="Oval 217"/>
                <p:cNvSpPr>
                  <a:spLocks noChangeArrowheads="1"/>
                </p:cNvSpPr>
                <p:nvPr/>
              </p:nvSpPr>
              <p:spPr bwMode="auto">
                <a:xfrm>
                  <a:off x="10224" y="8208"/>
                  <a:ext cx="288" cy="720"/>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46" name="Oval 218"/>
                <p:cNvSpPr>
                  <a:spLocks noChangeArrowheads="1"/>
                </p:cNvSpPr>
                <p:nvPr/>
              </p:nvSpPr>
              <p:spPr bwMode="auto">
                <a:xfrm>
                  <a:off x="10368" y="6048"/>
                  <a:ext cx="288" cy="720"/>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grpSp>
              <p:nvGrpSpPr>
                <p:cNvPr id="34847" name="Group 219"/>
                <p:cNvGrpSpPr>
                  <a:grpSpLocks/>
                </p:cNvGrpSpPr>
                <p:nvPr/>
              </p:nvGrpSpPr>
              <p:grpSpPr bwMode="auto">
                <a:xfrm>
                  <a:off x="8928" y="6624"/>
                  <a:ext cx="1728" cy="432"/>
                  <a:chOff x="8928" y="6624"/>
                  <a:chExt cx="1728" cy="432"/>
                </a:xfrm>
              </p:grpSpPr>
              <p:sp>
                <p:nvSpPr>
                  <p:cNvPr id="34857" name="Oval 220"/>
                  <p:cNvSpPr>
                    <a:spLocks noChangeArrowheads="1"/>
                  </p:cNvSpPr>
                  <p:nvPr/>
                </p:nvSpPr>
                <p:spPr bwMode="auto">
                  <a:xfrm>
                    <a:off x="9216" y="6624"/>
                    <a:ext cx="1296"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8" name="Oval 221"/>
                  <p:cNvSpPr>
                    <a:spLocks noChangeArrowheads="1"/>
                  </p:cNvSpPr>
                  <p:nvPr/>
                </p:nvSpPr>
                <p:spPr bwMode="auto">
                  <a:xfrm flipH="1">
                    <a:off x="8928" y="662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9" name="Oval 222"/>
                  <p:cNvSpPr>
                    <a:spLocks noChangeArrowheads="1"/>
                  </p:cNvSpPr>
                  <p:nvPr/>
                </p:nvSpPr>
                <p:spPr bwMode="auto">
                  <a:xfrm flipH="1">
                    <a:off x="10224" y="662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grpSp>
            <p:grpSp>
              <p:nvGrpSpPr>
                <p:cNvPr id="34848" name="Group 223"/>
                <p:cNvGrpSpPr>
                  <a:grpSpLocks/>
                </p:cNvGrpSpPr>
                <p:nvPr/>
              </p:nvGrpSpPr>
              <p:grpSpPr bwMode="auto">
                <a:xfrm>
                  <a:off x="8928" y="7920"/>
                  <a:ext cx="1728" cy="432"/>
                  <a:chOff x="8928" y="6624"/>
                  <a:chExt cx="1728" cy="432"/>
                </a:xfrm>
              </p:grpSpPr>
              <p:sp>
                <p:nvSpPr>
                  <p:cNvPr id="34854" name="Oval 224"/>
                  <p:cNvSpPr>
                    <a:spLocks noChangeArrowheads="1"/>
                  </p:cNvSpPr>
                  <p:nvPr/>
                </p:nvSpPr>
                <p:spPr bwMode="auto">
                  <a:xfrm>
                    <a:off x="9216" y="6624"/>
                    <a:ext cx="1296"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5" name="Oval 225"/>
                  <p:cNvSpPr>
                    <a:spLocks noChangeArrowheads="1"/>
                  </p:cNvSpPr>
                  <p:nvPr/>
                </p:nvSpPr>
                <p:spPr bwMode="auto">
                  <a:xfrm flipH="1">
                    <a:off x="8928" y="662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6" name="Oval 226"/>
                  <p:cNvSpPr>
                    <a:spLocks noChangeArrowheads="1"/>
                  </p:cNvSpPr>
                  <p:nvPr/>
                </p:nvSpPr>
                <p:spPr bwMode="auto">
                  <a:xfrm flipH="1">
                    <a:off x="10224" y="662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grpSp>
            <p:sp>
              <p:nvSpPr>
                <p:cNvPr id="34849" name="Freeform 227"/>
                <p:cNvSpPr>
                  <a:spLocks/>
                </p:cNvSpPr>
                <p:nvPr/>
              </p:nvSpPr>
              <p:spPr bwMode="auto">
                <a:xfrm>
                  <a:off x="9120" y="7056"/>
                  <a:ext cx="1416" cy="912"/>
                </a:xfrm>
                <a:custGeom>
                  <a:avLst/>
                  <a:gdLst>
                    <a:gd name="T0" fmla="*/ 96 w 1416"/>
                    <a:gd name="T1" fmla="*/ 864 h 912"/>
                    <a:gd name="T2" fmla="*/ 240 w 1416"/>
                    <a:gd name="T3" fmla="*/ 432 h 912"/>
                    <a:gd name="T4" fmla="*/ 528 w 1416"/>
                    <a:gd name="T5" fmla="*/ 144 h 912"/>
                    <a:gd name="T6" fmla="*/ 1104 w 1416"/>
                    <a:gd name="T7" fmla="*/ 0 h 912"/>
                    <a:gd name="T8" fmla="*/ 1392 w 1416"/>
                    <a:gd name="T9" fmla="*/ 144 h 912"/>
                    <a:gd name="T10" fmla="*/ 1248 w 1416"/>
                    <a:gd name="T11" fmla="*/ 432 h 912"/>
                    <a:gd name="T12" fmla="*/ 816 w 1416"/>
                    <a:gd name="T13" fmla="*/ 720 h 912"/>
                    <a:gd name="T14" fmla="*/ 96 w 1416"/>
                    <a:gd name="T15" fmla="*/ 864 h 912"/>
                    <a:gd name="T16" fmla="*/ 0 60000 65536"/>
                    <a:gd name="T17" fmla="*/ 0 60000 65536"/>
                    <a:gd name="T18" fmla="*/ 0 60000 65536"/>
                    <a:gd name="T19" fmla="*/ 0 60000 65536"/>
                    <a:gd name="T20" fmla="*/ 0 60000 65536"/>
                    <a:gd name="T21" fmla="*/ 0 60000 65536"/>
                    <a:gd name="T22" fmla="*/ 0 60000 65536"/>
                    <a:gd name="T23" fmla="*/ 0 60000 65536"/>
                    <a:gd name="T24" fmla="*/ 0 w 1416"/>
                    <a:gd name="T25" fmla="*/ 0 h 912"/>
                    <a:gd name="T26" fmla="*/ 1416 w 1416"/>
                    <a:gd name="T27" fmla="*/ 912 h 9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6" h="912">
                      <a:moveTo>
                        <a:pt x="96" y="864"/>
                      </a:moveTo>
                      <a:cubicBezTo>
                        <a:pt x="0" y="816"/>
                        <a:pt x="168" y="552"/>
                        <a:pt x="240" y="432"/>
                      </a:cubicBezTo>
                      <a:cubicBezTo>
                        <a:pt x="312" y="312"/>
                        <a:pt x="384" y="216"/>
                        <a:pt x="528" y="144"/>
                      </a:cubicBezTo>
                      <a:cubicBezTo>
                        <a:pt x="672" y="72"/>
                        <a:pt x="960" y="0"/>
                        <a:pt x="1104" y="0"/>
                      </a:cubicBezTo>
                      <a:cubicBezTo>
                        <a:pt x="1248" y="0"/>
                        <a:pt x="1368" y="72"/>
                        <a:pt x="1392" y="144"/>
                      </a:cubicBezTo>
                      <a:cubicBezTo>
                        <a:pt x="1416" y="216"/>
                        <a:pt x="1344" y="336"/>
                        <a:pt x="1248" y="432"/>
                      </a:cubicBezTo>
                      <a:cubicBezTo>
                        <a:pt x="1152" y="528"/>
                        <a:pt x="984" y="648"/>
                        <a:pt x="816" y="720"/>
                      </a:cubicBezTo>
                      <a:cubicBezTo>
                        <a:pt x="648" y="792"/>
                        <a:pt x="192" y="912"/>
                        <a:pt x="96" y="864"/>
                      </a:cubicBezTo>
                      <a:close/>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0" name="Freeform 228"/>
                <p:cNvSpPr>
                  <a:spLocks/>
                </p:cNvSpPr>
                <p:nvPr/>
              </p:nvSpPr>
              <p:spPr bwMode="auto">
                <a:xfrm>
                  <a:off x="9192" y="7056"/>
                  <a:ext cx="1176" cy="1056"/>
                </a:xfrm>
                <a:custGeom>
                  <a:avLst/>
                  <a:gdLst>
                    <a:gd name="T0" fmla="*/ 24 w 1176"/>
                    <a:gd name="T1" fmla="*/ 0 h 1056"/>
                    <a:gd name="T2" fmla="*/ 24 w 1176"/>
                    <a:gd name="T3" fmla="*/ 288 h 1056"/>
                    <a:gd name="T4" fmla="*/ 168 w 1176"/>
                    <a:gd name="T5" fmla="*/ 576 h 1056"/>
                    <a:gd name="T6" fmla="*/ 888 w 1176"/>
                    <a:gd name="T7" fmla="*/ 1008 h 1056"/>
                    <a:gd name="T8" fmla="*/ 1176 w 1176"/>
                    <a:gd name="T9" fmla="*/ 864 h 1056"/>
                    <a:gd name="T10" fmla="*/ 0 60000 65536"/>
                    <a:gd name="T11" fmla="*/ 0 60000 65536"/>
                    <a:gd name="T12" fmla="*/ 0 60000 65536"/>
                    <a:gd name="T13" fmla="*/ 0 60000 65536"/>
                    <a:gd name="T14" fmla="*/ 0 60000 65536"/>
                    <a:gd name="T15" fmla="*/ 0 w 1176"/>
                    <a:gd name="T16" fmla="*/ 0 h 1056"/>
                    <a:gd name="T17" fmla="*/ 1176 w 1176"/>
                    <a:gd name="T18" fmla="*/ 1056 h 1056"/>
                  </a:gdLst>
                  <a:ahLst/>
                  <a:cxnLst>
                    <a:cxn ang="T10">
                      <a:pos x="T0" y="T1"/>
                    </a:cxn>
                    <a:cxn ang="T11">
                      <a:pos x="T2" y="T3"/>
                    </a:cxn>
                    <a:cxn ang="T12">
                      <a:pos x="T4" y="T5"/>
                    </a:cxn>
                    <a:cxn ang="T13">
                      <a:pos x="T6" y="T7"/>
                    </a:cxn>
                    <a:cxn ang="T14">
                      <a:pos x="T8" y="T9"/>
                    </a:cxn>
                  </a:cxnLst>
                  <a:rect l="T15" t="T16" r="T17" b="T18"/>
                  <a:pathLst>
                    <a:path w="1176" h="1056">
                      <a:moveTo>
                        <a:pt x="24" y="0"/>
                      </a:moveTo>
                      <a:cubicBezTo>
                        <a:pt x="12" y="96"/>
                        <a:pt x="0" y="192"/>
                        <a:pt x="24" y="288"/>
                      </a:cubicBezTo>
                      <a:cubicBezTo>
                        <a:pt x="48" y="384"/>
                        <a:pt x="24" y="456"/>
                        <a:pt x="168" y="576"/>
                      </a:cubicBezTo>
                      <a:cubicBezTo>
                        <a:pt x="312" y="696"/>
                        <a:pt x="720" y="960"/>
                        <a:pt x="888" y="1008"/>
                      </a:cubicBezTo>
                      <a:cubicBezTo>
                        <a:pt x="1056" y="1056"/>
                        <a:pt x="1116" y="960"/>
                        <a:pt x="1176" y="864"/>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1" name="Freeform 229"/>
                <p:cNvSpPr>
                  <a:spLocks/>
                </p:cNvSpPr>
                <p:nvPr/>
              </p:nvSpPr>
              <p:spPr bwMode="auto">
                <a:xfrm>
                  <a:off x="9360" y="6912"/>
                  <a:ext cx="1008" cy="1008"/>
                </a:xfrm>
                <a:custGeom>
                  <a:avLst/>
                  <a:gdLst>
                    <a:gd name="T0" fmla="*/ 0 w 1008"/>
                    <a:gd name="T1" fmla="*/ 0 h 1008"/>
                    <a:gd name="T2" fmla="*/ 576 w 1008"/>
                    <a:gd name="T3" fmla="*/ 288 h 1008"/>
                    <a:gd name="T4" fmla="*/ 1008 w 1008"/>
                    <a:gd name="T5" fmla="*/ 1008 h 1008"/>
                    <a:gd name="T6" fmla="*/ 0 60000 65536"/>
                    <a:gd name="T7" fmla="*/ 0 60000 65536"/>
                    <a:gd name="T8" fmla="*/ 0 60000 65536"/>
                    <a:gd name="T9" fmla="*/ 0 w 1008"/>
                    <a:gd name="T10" fmla="*/ 0 h 1008"/>
                    <a:gd name="T11" fmla="*/ 1008 w 1008"/>
                    <a:gd name="T12" fmla="*/ 1008 h 1008"/>
                  </a:gdLst>
                  <a:ahLst/>
                  <a:cxnLst>
                    <a:cxn ang="T6">
                      <a:pos x="T0" y="T1"/>
                    </a:cxn>
                    <a:cxn ang="T7">
                      <a:pos x="T2" y="T3"/>
                    </a:cxn>
                    <a:cxn ang="T8">
                      <a:pos x="T4" y="T5"/>
                    </a:cxn>
                  </a:cxnLst>
                  <a:rect l="T9" t="T10" r="T11" b="T12"/>
                  <a:pathLst>
                    <a:path w="1008" h="1008">
                      <a:moveTo>
                        <a:pt x="0" y="0"/>
                      </a:moveTo>
                      <a:cubicBezTo>
                        <a:pt x="204" y="60"/>
                        <a:pt x="408" y="120"/>
                        <a:pt x="576" y="288"/>
                      </a:cubicBezTo>
                      <a:cubicBezTo>
                        <a:pt x="744" y="456"/>
                        <a:pt x="936" y="888"/>
                        <a:pt x="1008" y="1008"/>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2" name="Line 230"/>
                <p:cNvSpPr>
                  <a:spLocks noChangeShapeType="1"/>
                </p:cNvSpPr>
                <p:nvPr/>
              </p:nvSpPr>
              <p:spPr bwMode="auto">
                <a:xfrm>
                  <a:off x="10656" y="6912"/>
                  <a:ext cx="576" cy="0"/>
                </a:xfrm>
                <a:prstGeom prst="line">
                  <a:avLst/>
                </a:prstGeom>
                <a:noFill/>
                <a:ln w="12700">
                  <a:solidFill>
                    <a:srgbClr val="CCFFFF"/>
                  </a:solidFill>
                  <a:round/>
                  <a:headEnd/>
                  <a:tailEnd type="triangle" w="med" len="med"/>
                </a:ln>
              </p:spPr>
              <p:txBody>
                <a:bodyPr/>
                <a:lstStyle/>
                <a:p>
                  <a:endParaRPr lang="en-US"/>
                </a:p>
              </p:txBody>
            </p:sp>
            <p:sp>
              <p:nvSpPr>
                <p:cNvPr id="34853" name="Line 231"/>
                <p:cNvSpPr>
                  <a:spLocks noChangeShapeType="1"/>
                </p:cNvSpPr>
                <p:nvPr/>
              </p:nvSpPr>
              <p:spPr bwMode="auto">
                <a:xfrm>
                  <a:off x="10656" y="8064"/>
                  <a:ext cx="576" cy="0"/>
                </a:xfrm>
                <a:prstGeom prst="line">
                  <a:avLst/>
                </a:prstGeom>
                <a:noFill/>
                <a:ln w="12700">
                  <a:solidFill>
                    <a:srgbClr val="CCFFFF"/>
                  </a:solidFill>
                  <a:round/>
                  <a:headEnd/>
                  <a:tailEnd type="triangle" w="med" len="med"/>
                </a:ln>
              </p:spPr>
              <p:txBody>
                <a:bodyPr/>
                <a:lstStyle/>
                <a:p>
                  <a:endParaRPr lang="en-US"/>
                </a:p>
              </p:txBody>
            </p:sp>
          </p:grpSp>
          <p:sp>
            <p:nvSpPr>
              <p:cNvPr id="34839" name="Line 232"/>
              <p:cNvSpPr>
                <a:spLocks noChangeShapeType="1"/>
              </p:cNvSpPr>
              <p:nvPr/>
            </p:nvSpPr>
            <p:spPr bwMode="auto">
              <a:xfrm flipV="1">
                <a:off x="8450" y="3990"/>
                <a:ext cx="509" cy="327"/>
              </a:xfrm>
              <a:prstGeom prst="line">
                <a:avLst/>
              </a:prstGeom>
              <a:noFill/>
              <a:ln w="57150" cmpd="thinThick">
                <a:solidFill>
                  <a:srgbClr val="CCFFFF"/>
                </a:solidFill>
                <a:round/>
                <a:headEnd/>
                <a:tailEnd type="triangle" w="med" len="med"/>
              </a:ln>
            </p:spPr>
            <p:txBody>
              <a:bodyPr/>
              <a:lstStyle/>
              <a:p>
                <a:endParaRPr lang="en-US"/>
              </a:p>
            </p:txBody>
          </p:sp>
          <p:sp>
            <p:nvSpPr>
              <p:cNvPr id="34840" name="Line 233"/>
              <p:cNvSpPr>
                <a:spLocks noChangeShapeType="1"/>
              </p:cNvSpPr>
              <p:nvPr/>
            </p:nvSpPr>
            <p:spPr bwMode="auto">
              <a:xfrm flipH="1" flipV="1">
                <a:off x="7382" y="3990"/>
                <a:ext cx="458" cy="327"/>
              </a:xfrm>
              <a:prstGeom prst="line">
                <a:avLst/>
              </a:prstGeom>
              <a:noFill/>
              <a:ln w="57150" cmpd="thickThin">
                <a:solidFill>
                  <a:srgbClr val="CCFFFF"/>
                </a:solidFill>
                <a:round/>
                <a:headEnd/>
                <a:tailEnd type="triangle" w="med" len="med"/>
              </a:ln>
            </p:spPr>
            <p:txBody>
              <a:bodyPr/>
              <a:lstStyle/>
              <a:p>
                <a:endParaRPr lang="en-US"/>
              </a:p>
            </p:txBody>
          </p:sp>
          <p:sp>
            <p:nvSpPr>
              <p:cNvPr id="34841" name="Line 234"/>
              <p:cNvSpPr>
                <a:spLocks noChangeShapeType="1"/>
              </p:cNvSpPr>
              <p:nvPr/>
            </p:nvSpPr>
            <p:spPr bwMode="auto">
              <a:xfrm>
                <a:off x="8450" y="4644"/>
                <a:ext cx="509" cy="327"/>
              </a:xfrm>
              <a:prstGeom prst="line">
                <a:avLst/>
              </a:prstGeom>
              <a:noFill/>
              <a:ln w="57150" cmpd="thickThin">
                <a:solidFill>
                  <a:srgbClr val="CCFFFF"/>
                </a:solidFill>
                <a:round/>
                <a:headEnd/>
                <a:tailEnd type="triangle" w="med" len="med"/>
              </a:ln>
            </p:spPr>
            <p:txBody>
              <a:bodyPr/>
              <a:lstStyle/>
              <a:p>
                <a:endParaRPr lang="en-US"/>
              </a:p>
            </p:txBody>
          </p:sp>
          <p:sp>
            <p:nvSpPr>
              <p:cNvPr id="34842" name="Line 235"/>
              <p:cNvSpPr>
                <a:spLocks noChangeShapeType="1"/>
              </p:cNvSpPr>
              <p:nvPr/>
            </p:nvSpPr>
            <p:spPr bwMode="auto">
              <a:xfrm flipH="1">
                <a:off x="7433" y="4699"/>
                <a:ext cx="407" cy="272"/>
              </a:xfrm>
              <a:prstGeom prst="line">
                <a:avLst/>
              </a:prstGeom>
              <a:noFill/>
              <a:ln w="57150" cmpd="thinThick">
                <a:solidFill>
                  <a:srgbClr val="CCFFFF"/>
                </a:solidFill>
                <a:round/>
                <a:headEnd/>
                <a:tailEnd type="triangle" w="med" len="med"/>
              </a:ln>
            </p:spPr>
            <p:txBody>
              <a:bodyPr/>
              <a:lstStyle/>
              <a:p>
                <a:endParaRPr lang="en-US"/>
              </a:p>
            </p:txBody>
          </p:sp>
          <p:sp>
            <p:nvSpPr>
              <p:cNvPr id="34843" name="Line 236"/>
              <p:cNvSpPr>
                <a:spLocks noChangeShapeType="1"/>
              </p:cNvSpPr>
              <p:nvPr/>
            </p:nvSpPr>
            <p:spPr bwMode="auto">
              <a:xfrm flipV="1">
                <a:off x="8145" y="3663"/>
                <a:ext cx="0" cy="490"/>
              </a:xfrm>
              <a:prstGeom prst="line">
                <a:avLst/>
              </a:prstGeom>
              <a:noFill/>
              <a:ln w="57150" cmpd="thinThick">
                <a:solidFill>
                  <a:srgbClr val="CCFFFF"/>
                </a:solidFill>
                <a:round/>
                <a:headEnd/>
                <a:tailEnd type="triangle" w="med" len="med"/>
              </a:ln>
            </p:spPr>
            <p:txBody>
              <a:bodyPr/>
              <a:lstStyle/>
              <a:p>
                <a:endParaRPr lang="en-US"/>
              </a:p>
            </p:txBody>
          </p:sp>
          <p:sp>
            <p:nvSpPr>
              <p:cNvPr id="34844" name="Line 237"/>
              <p:cNvSpPr>
                <a:spLocks noChangeShapeType="1"/>
              </p:cNvSpPr>
              <p:nvPr/>
            </p:nvSpPr>
            <p:spPr bwMode="auto">
              <a:xfrm>
                <a:off x="8145" y="4862"/>
                <a:ext cx="0" cy="381"/>
              </a:xfrm>
              <a:prstGeom prst="line">
                <a:avLst/>
              </a:prstGeom>
              <a:noFill/>
              <a:ln w="57150" cmpd="thinThick">
                <a:solidFill>
                  <a:srgbClr val="CCFFFF"/>
                </a:solidFill>
                <a:round/>
                <a:headEnd/>
                <a:tailEnd type="triangle" w="med" len="med"/>
              </a:ln>
            </p:spPr>
            <p:txBody>
              <a:bodyPr/>
              <a:lstStyle/>
              <a:p>
                <a:endParaRPr lang="en-US"/>
              </a:p>
            </p:txBody>
          </p:sp>
        </p:grpSp>
        <p:pic>
          <p:nvPicPr>
            <p:cNvPr id="34830" name="Picture 238"/>
            <p:cNvPicPr>
              <a:picLocks noChangeAspect="1" noChangeArrowheads="1"/>
            </p:cNvPicPr>
            <p:nvPr/>
          </p:nvPicPr>
          <p:blipFill>
            <a:blip r:embed="rId3" cstate="print"/>
            <a:srcRect/>
            <a:stretch>
              <a:fillRect/>
            </a:stretch>
          </p:blipFill>
          <p:spPr bwMode="auto">
            <a:xfrm>
              <a:off x="4289" y="2341"/>
              <a:ext cx="405" cy="414"/>
            </a:xfrm>
            <a:prstGeom prst="rect">
              <a:avLst/>
            </a:prstGeom>
            <a:noFill/>
            <a:ln w="9525">
              <a:noFill/>
              <a:miter lim="800000"/>
              <a:headEnd/>
              <a:tailEnd/>
            </a:ln>
          </p:spPr>
        </p:pic>
        <p:sp>
          <p:nvSpPr>
            <p:cNvPr id="34831" name="Text Box 69"/>
            <p:cNvSpPr txBox="1">
              <a:spLocks noChangeArrowheads="1"/>
            </p:cNvSpPr>
            <p:nvPr/>
          </p:nvSpPr>
          <p:spPr bwMode="auto">
            <a:xfrm>
              <a:off x="3742" y="1389"/>
              <a:ext cx="1633" cy="231"/>
            </a:xfrm>
            <a:prstGeom prst="rect">
              <a:avLst/>
            </a:prstGeom>
            <a:noFill/>
            <a:ln w="9525">
              <a:noFill/>
              <a:miter lim="800000"/>
              <a:headEnd/>
              <a:tailEnd/>
            </a:ln>
          </p:spPr>
          <p:txBody>
            <a:bodyPr>
              <a:spAutoFit/>
            </a:bodyPr>
            <a:lstStyle/>
            <a:p>
              <a:pPr>
                <a:spcBef>
                  <a:spcPct val="50000"/>
                </a:spcBef>
              </a:pPr>
              <a:r>
                <a:rPr lang="en-US" b="1">
                  <a:solidFill>
                    <a:schemeClr val="hlink"/>
                  </a:solidFill>
                  <a:latin typeface="Calibri" pitchFamily="34" charset="0"/>
                </a:rPr>
                <a:t>Brain-Like Computer</a:t>
              </a:r>
              <a:endParaRPr lang="ru-RU" b="1">
                <a:solidFill>
                  <a:schemeClr val="hlink"/>
                </a:solidFill>
                <a:latin typeface="Calibri" pitchFamily="34" charset="0"/>
              </a:endParaRPr>
            </a:p>
          </p:txBody>
        </p:sp>
      </p:grpSp>
      <p:sp>
        <p:nvSpPr>
          <p:cNvPr id="34822" name="Text Box 241"/>
          <p:cNvSpPr txBox="1">
            <a:spLocks noChangeArrowheads="1"/>
          </p:cNvSpPr>
          <p:nvPr/>
        </p:nvSpPr>
        <p:spPr bwMode="auto">
          <a:xfrm>
            <a:off x="611188" y="4076700"/>
            <a:ext cx="4537075" cy="2444750"/>
          </a:xfrm>
          <a:prstGeom prst="rect">
            <a:avLst/>
          </a:prstGeom>
          <a:noFill/>
          <a:ln w="9525">
            <a:noFill/>
            <a:miter lim="800000"/>
            <a:headEnd/>
            <a:tailEnd/>
          </a:ln>
        </p:spPr>
        <p:txBody>
          <a:bodyPr>
            <a:spAutoFit/>
          </a:bodyPr>
          <a:lstStyle/>
          <a:p>
            <a:pPr algn="just">
              <a:spcBef>
                <a:spcPct val="50000"/>
              </a:spcBef>
            </a:pPr>
            <a:r>
              <a:rPr lang="en-US" b="1">
                <a:latin typeface="Calibri" pitchFamily="34" charset="0"/>
              </a:rPr>
              <a:t>Brain-like computer –</a:t>
            </a:r>
            <a:r>
              <a:rPr lang="en-US" sz="1600" b="1" i="1">
                <a:latin typeface="Calibri" pitchFamily="34" charset="0"/>
              </a:rPr>
              <a:t> </a:t>
            </a:r>
          </a:p>
          <a:p>
            <a:pPr algn="just">
              <a:spcBef>
                <a:spcPct val="50000"/>
              </a:spcBef>
            </a:pPr>
            <a:r>
              <a:rPr lang="en-US" sz="1600" b="1" i="1">
                <a:latin typeface="Calibri" pitchFamily="34" charset="0"/>
              </a:rPr>
              <a:t>is a mathematical model of humane-brain principles of computations. </a:t>
            </a:r>
            <a:r>
              <a:rPr lang="ru-RU" sz="1600" b="1" i="1">
                <a:latin typeface="Calibri" pitchFamily="34" charset="0"/>
              </a:rPr>
              <a:t>This computer consists of  those   elements which  can be called the biological neuron prototypes</a:t>
            </a:r>
            <a:r>
              <a:rPr lang="en-US" sz="1600" b="1" i="1">
                <a:latin typeface="Calibri" pitchFamily="34" charset="0"/>
              </a:rPr>
              <a:t>, which are interconnected by direct links called connections and which cooperate to perform parallel distributed processing (PDP) in order to solve a desired computational task. </a:t>
            </a:r>
            <a:r>
              <a:rPr lang="ru-RU" sz="1600" b="1" i="1">
                <a:latin typeface="Calibri" pitchFamily="34" charset="0"/>
              </a:rPr>
              <a:t> </a:t>
            </a:r>
          </a:p>
        </p:txBody>
      </p:sp>
      <p:sp>
        <p:nvSpPr>
          <p:cNvPr id="34823" name="Text Box 244"/>
          <p:cNvSpPr txBox="1">
            <a:spLocks noChangeArrowheads="1"/>
          </p:cNvSpPr>
          <p:nvPr/>
        </p:nvSpPr>
        <p:spPr bwMode="auto">
          <a:xfrm>
            <a:off x="2843213" y="2300288"/>
            <a:ext cx="2449512" cy="336550"/>
          </a:xfrm>
          <a:prstGeom prst="rect">
            <a:avLst/>
          </a:prstGeom>
          <a:noFill/>
          <a:ln w="9525">
            <a:noFill/>
            <a:miter lim="800000"/>
            <a:headEnd/>
            <a:tailEnd/>
          </a:ln>
        </p:spPr>
        <p:txBody>
          <a:bodyPr>
            <a:spAutoFit/>
          </a:bodyPr>
          <a:lstStyle/>
          <a:p>
            <a:pPr>
              <a:spcBef>
                <a:spcPct val="50000"/>
              </a:spcBef>
            </a:pPr>
            <a:r>
              <a:rPr lang="en-US" sz="1600" b="1">
                <a:latin typeface="Calibri" pitchFamily="34" charset="0"/>
              </a:rPr>
              <a:t>Neurons and Neural Net</a:t>
            </a:r>
            <a:endParaRPr lang="ru-RU" sz="1600" b="1">
              <a:latin typeface="Calibri" pitchFamily="34" charset="0"/>
            </a:endParaRPr>
          </a:p>
        </p:txBody>
      </p:sp>
      <p:sp>
        <p:nvSpPr>
          <p:cNvPr id="34824" name="Text Box 247"/>
          <p:cNvSpPr txBox="1">
            <a:spLocks noChangeArrowheads="1"/>
          </p:cNvSpPr>
          <p:nvPr/>
        </p:nvSpPr>
        <p:spPr bwMode="auto">
          <a:xfrm>
            <a:off x="5580063" y="1557338"/>
            <a:ext cx="3276600" cy="1465262"/>
          </a:xfrm>
          <a:prstGeom prst="rect">
            <a:avLst/>
          </a:prstGeom>
          <a:noFill/>
          <a:ln w="9525">
            <a:noFill/>
            <a:miter lim="800000"/>
            <a:headEnd/>
            <a:tailEnd/>
          </a:ln>
        </p:spPr>
        <p:txBody>
          <a:bodyPr>
            <a:spAutoFit/>
          </a:bodyPr>
          <a:lstStyle/>
          <a:p>
            <a:pPr algn="just">
              <a:spcBef>
                <a:spcPct val="50000"/>
              </a:spcBef>
            </a:pPr>
            <a:r>
              <a:rPr lang="en-US" b="1" i="1">
                <a:latin typeface="Calibri" pitchFamily="34" charset="0"/>
              </a:rPr>
              <a:t>The new paradigm of computing mathematics consists of the combination  of such artificial neurons into some artificial neuron net</a:t>
            </a:r>
            <a:r>
              <a:rPr lang="en-US">
                <a:latin typeface="Calibri" pitchFamily="34" charset="0"/>
              </a:rPr>
              <a:t>.</a:t>
            </a:r>
            <a:endParaRPr lang="ru-RU">
              <a:latin typeface="Calibri" pitchFamily="34" charset="0"/>
            </a:endParaRPr>
          </a:p>
        </p:txBody>
      </p:sp>
      <p:sp>
        <p:nvSpPr>
          <p:cNvPr id="34825" name="Text Box 248"/>
          <p:cNvSpPr txBox="1">
            <a:spLocks noChangeArrowheads="1"/>
          </p:cNvSpPr>
          <p:nvPr/>
        </p:nvSpPr>
        <p:spPr bwMode="auto">
          <a:xfrm>
            <a:off x="1836738" y="1274763"/>
            <a:ext cx="4248150" cy="641350"/>
          </a:xfrm>
          <a:prstGeom prst="rect">
            <a:avLst/>
          </a:prstGeom>
          <a:noFill/>
          <a:ln w="9525">
            <a:noFill/>
            <a:miter lim="800000"/>
            <a:headEnd/>
            <a:tailEnd/>
          </a:ln>
        </p:spPr>
        <p:txBody>
          <a:bodyPr>
            <a:spAutoFit/>
          </a:bodyPr>
          <a:lstStyle/>
          <a:p>
            <a:pPr>
              <a:spcBef>
                <a:spcPct val="50000"/>
              </a:spcBef>
            </a:pPr>
            <a:r>
              <a:rPr lang="en-US">
                <a:solidFill>
                  <a:srgbClr val="0000FF"/>
                </a:solidFill>
                <a:latin typeface="Calibri" pitchFamily="34" charset="0"/>
              </a:rPr>
              <a:t>Artificial Neural Network – Mathematical                         Paradigms of  Brain-Like Computer</a:t>
            </a:r>
          </a:p>
        </p:txBody>
      </p:sp>
      <p:sp>
        <p:nvSpPr>
          <p:cNvPr id="34826" name="Title 213"/>
          <p:cNvSpPr>
            <a:spLocks noGrp="1"/>
          </p:cNvSpPr>
          <p:nvPr>
            <p:ph type="title"/>
          </p:nvPr>
        </p:nvSpPr>
        <p:spPr/>
        <p:txBody>
          <a:bodyPr/>
          <a:lstStyle/>
          <a:p>
            <a:r>
              <a:rPr lang="en-US" smtClean="0">
                <a:solidFill>
                  <a:srgbClr val="3333FF"/>
                </a:solidFill>
              </a:rPr>
              <a:t>Brain-like Computer</a:t>
            </a:r>
          </a:p>
        </p:txBody>
      </p:sp>
      <p:sp>
        <p:nvSpPr>
          <p:cNvPr id="215" name="Slide Number Placeholder 214"/>
          <p:cNvSpPr>
            <a:spLocks noGrp="1"/>
          </p:cNvSpPr>
          <p:nvPr>
            <p:ph type="sldNum" sz="quarter" idx="12"/>
          </p:nvPr>
        </p:nvSpPr>
        <p:spPr/>
        <p:txBody>
          <a:bodyPr/>
          <a:lstStyle/>
          <a:p>
            <a:pPr>
              <a:defRPr/>
            </a:pPr>
            <a:fld id="{6C129940-0338-4563-84F1-9DF4ADA6AF05}"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7"/>
          <p:cNvPicPr>
            <a:picLocks noChangeAspect="1" noChangeArrowheads="1"/>
          </p:cNvPicPr>
          <p:nvPr/>
        </p:nvPicPr>
        <p:blipFill>
          <a:blip r:embed="rId3" cstate="print"/>
          <a:srcRect/>
          <a:stretch>
            <a:fillRect/>
          </a:stretch>
        </p:blipFill>
        <p:spPr bwMode="auto">
          <a:xfrm>
            <a:off x="468313" y="1839913"/>
            <a:ext cx="1554162" cy="1589087"/>
          </a:xfrm>
          <a:prstGeom prst="rect">
            <a:avLst/>
          </a:prstGeom>
          <a:noFill/>
          <a:ln w="9525">
            <a:noFill/>
            <a:miter lim="800000"/>
            <a:headEnd/>
            <a:tailEnd/>
          </a:ln>
        </p:spPr>
      </p:pic>
      <p:grpSp>
        <p:nvGrpSpPr>
          <p:cNvPr id="35843" name="Group 28"/>
          <p:cNvGrpSpPr>
            <a:grpSpLocks/>
          </p:cNvGrpSpPr>
          <p:nvPr/>
        </p:nvGrpSpPr>
        <p:grpSpPr bwMode="auto">
          <a:xfrm>
            <a:off x="2124075" y="1895475"/>
            <a:ext cx="1806575" cy="1028700"/>
            <a:chOff x="6192" y="2016"/>
            <a:chExt cx="3744" cy="2304"/>
          </a:xfrm>
        </p:grpSpPr>
        <p:grpSp>
          <p:nvGrpSpPr>
            <p:cNvPr id="35849" name="Group 29"/>
            <p:cNvGrpSpPr>
              <a:grpSpLocks/>
            </p:cNvGrpSpPr>
            <p:nvPr/>
          </p:nvGrpSpPr>
          <p:grpSpPr bwMode="auto">
            <a:xfrm>
              <a:off x="6192" y="2016"/>
              <a:ext cx="1896" cy="1440"/>
              <a:chOff x="2136" y="5328"/>
              <a:chExt cx="7152" cy="5280"/>
            </a:xfrm>
          </p:grpSpPr>
          <p:sp>
            <p:nvSpPr>
              <p:cNvPr id="35871" name="Freeform 30"/>
              <p:cNvSpPr>
                <a:spLocks/>
              </p:cNvSpPr>
              <p:nvPr/>
            </p:nvSpPr>
            <p:spPr bwMode="auto">
              <a:xfrm>
                <a:off x="3144" y="5424"/>
                <a:ext cx="2640" cy="2376"/>
              </a:xfrm>
              <a:custGeom>
                <a:avLst/>
                <a:gdLst>
                  <a:gd name="T0" fmla="*/ 312 w 2640"/>
                  <a:gd name="T1" fmla="*/ 624 h 2376"/>
                  <a:gd name="T2" fmla="*/ 1176 w 2640"/>
                  <a:gd name="T3" fmla="*/ 912 h 2376"/>
                  <a:gd name="T4" fmla="*/ 1608 w 2640"/>
                  <a:gd name="T5" fmla="*/ 192 h 2376"/>
                  <a:gd name="T6" fmla="*/ 1752 w 2640"/>
                  <a:gd name="T7" fmla="*/ 48 h 2376"/>
                  <a:gd name="T8" fmla="*/ 1608 w 2640"/>
                  <a:gd name="T9" fmla="*/ 480 h 2376"/>
                  <a:gd name="T10" fmla="*/ 1608 w 2640"/>
                  <a:gd name="T11" fmla="*/ 912 h 2376"/>
                  <a:gd name="T12" fmla="*/ 2184 w 2640"/>
                  <a:gd name="T13" fmla="*/ 912 h 2376"/>
                  <a:gd name="T14" fmla="*/ 2328 w 2640"/>
                  <a:gd name="T15" fmla="*/ 624 h 2376"/>
                  <a:gd name="T16" fmla="*/ 2616 w 2640"/>
                  <a:gd name="T17" fmla="*/ 480 h 2376"/>
                  <a:gd name="T18" fmla="*/ 2472 w 2640"/>
                  <a:gd name="T19" fmla="*/ 912 h 2376"/>
                  <a:gd name="T20" fmla="*/ 1752 w 2640"/>
                  <a:gd name="T21" fmla="*/ 1488 h 2376"/>
                  <a:gd name="T22" fmla="*/ 2184 w 2640"/>
                  <a:gd name="T23" fmla="*/ 2208 h 2376"/>
                  <a:gd name="T24" fmla="*/ 1464 w 2640"/>
                  <a:gd name="T25" fmla="*/ 1776 h 2376"/>
                  <a:gd name="T26" fmla="*/ 1032 w 2640"/>
                  <a:gd name="T27" fmla="*/ 1776 h 2376"/>
                  <a:gd name="T28" fmla="*/ 600 w 2640"/>
                  <a:gd name="T29" fmla="*/ 2352 h 2376"/>
                  <a:gd name="T30" fmla="*/ 888 w 2640"/>
                  <a:gd name="T31" fmla="*/ 1632 h 2376"/>
                  <a:gd name="T32" fmla="*/ 600 w 2640"/>
                  <a:gd name="T33" fmla="*/ 1344 h 2376"/>
                  <a:gd name="T34" fmla="*/ 24 w 2640"/>
                  <a:gd name="T35" fmla="*/ 1632 h 2376"/>
                  <a:gd name="T36" fmla="*/ 744 w 2640"/>
                  <a:gd name="T37" fmla="*/ 1056 h 2376"/>
                  <a:gd name="T38" fmla="*/ 312 w 2640"/>
                  <a:gd name="T39" fmla="*/ 624 h 23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40"/>
                  <a:gd name="T61" fmla="*/ 0 h 2376"/>
                  <a:gd name="T62" fmla="*/ 2640 w 2640"/>
                  <a:gd name="T63" fmla="*/ 2376 h 23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40" h="2376">
                    <a:moveTo>
                      <a:pt x="312" y="624"/>
                    </a:moveTo>
                    <a:cubicBezTo>
                      <a:pt x="384" y="600"/>
                      <a:pt x="960" y="984"/>
                      <a:pt x="1176" y="912"/>
                    </a:cubicBezTo>
                    <a:cubicBezTo>
                      <a:pt x="1392" y="840"/>
                      <a:pt x="1512" y="336"/>
                      <a:pt x="1608" y="192"/>
                    </a:cubicBezTo>
                    <a:cubicBezTo>
                      <a:pt x="1704" y="48"/>
                      <a:pt x="1752" y="0"/>
                      <a:pt x="1752" y="48"/>
                    </a:cubicBezTo>
                    <a:cubicBezTo>
                      <a:pt x="1752" y="96"/>
                      <a:pt x="1632" y="336"/>
                      <a:pt x="1608" y="480"/>
                    </a:cubicBezTo>
                    <a:cubicBezTo>
                      <a:pt x="1584" y="624"/>
                      <a:pt x="1512" y="840"/>
                      <a:pt x="1608" y="912"/>
                    </a:cubicBezTo>
                    <a:cubicBezTo>
                      <a:pt x="1704" y="984"/>
                      <a:pt x="2064" y="960"/>
                      <a:pt x="2184" y="912"/>
                    </a:cubicBezTo>
                    <a:cubicBezTo>
                      <a:pt x="2304" y="864"/>
                      <a:pt x="2256" y="696"/>
                      <a:pt x="2328" y="624"/>
                    </a:cubicBezTo>
                    <a:cubicBezTo>
                      <a:pt x="2400" y="552"/>
                      <a:pt x="2592" y="432"/>
                      <a:pt x="2616" y="480"/>
                    </a:cubicBezTo>
                    <a:cubicBezTo>
                      <a:pt x="2640" y="528"/>
                      <a:pt x="2616" y="744"/>
                      <a:pt x="2472" y="912"/>
                    </a:cubicBezTo>
                    <a:cubicBezTo>
                      <a:pt x="2328" y="1080"/>
                      <a:pt x="1800" y="1272"/>
                      <a:pt x="1752" y="1488"/>
                    </a:cubicBezTo>
                    <a:cubicBezTo>
                      <a:pt x="1704" y="1704"/>
                      <a:pt x="2232" y="2160"/>
                      <a:pt x="2184" y="2208"/>
                    </a:cubicBezTo>
                    <a:cubicBezTo>
                      <a:pt x="2136" y="2256"/>
                      <a:pt x="1656" y="1848"/>
                      <a:pt x="1464" y="1776"/>
                    </a:cubicBezTo>
                    <a:cubicBezTo>
                      <a:pt x="1272" y="1704"/>
                      <a:pt x="1176" y="1680"/>
                      <a:pt x="1032" y="1776"/>
                    </a:cubicBezTo>
                    <a:cubicBezTo>
                      <a:pt x="888" y="1872"/>
                      <a:pt x="624" y="2376"/>
                      <a:pt x="600" y="2352"/>
                    </a:cubicBezTo>
                    <a:cubicBezTo>
                      <a:pt x="576" y="2328"/>
                      <a:pt x="888" y="1800"/>
                      <a:pt x="888" y="1632"/>
                    </a:cubicBezTo>
                    <a:cubicBezTo>
                      <a:pt x="888" y="1464"/>
                      <a:pt x="744" y="1344"/>
                      <a:pt x="600" y="1344"/>
                    </a:cubicBezTo>
                    <a:cubicBezTo>
                      <a:pt x="456" y="1344"/>
                      <a:pt x="0" y="1680"/>
                      <a:pt x="24" y="1632"/>
                    </a:cubicBezTo>
                    <a:cubicBezTo>
                      <a:pt x="48" y="1584"/>
                      <a:pt x="696" y="1224"/>
                      <a:pt x="744" y="1056"/>
                    </a:cubicBezTo>
                    <a:cubicBezTo>
                      <a:pt x="792" y="888"/>
                      <a:pt x="240" y="648"/>
                      <a:pt x="312" y="624"/>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872" name="Freeform 31"/>
              <p:cNvSpPr>
                <a:spLocks/>
              </p:cNvSpPr>
              <p:nvPr/>
            </p:nvSpPr>
            <p:spPr bwMode="auto">
              <a:xfrm>
                <a:off x="6624" y="5616"/>
                <a:ext cx="2568" cy="2616"/>
              </a:xfrm>
              <a:custGeom>
                <a:avLst/>
                <a:gdLst>
                  <a:gd name="T0" fmla="*/ 72 w 2568"/>
                  <a:gd name="T1" fmla="*/ 432 h 2616"/>
                  <a:gd name="T2" fmla="*/ 792 w 2568"/>
                  <a:gd name="T3" fmla="*/ 864 h 2616"/>
                  <a:gd name="T4" fmla="*/ 1224 w 2568"/>
                  <a:gd name="T5" fmla="*/ 864 h 2616"/>
                  <a:gd name="T6" fmla="*/ 1368 w 2568"/>
                  <a:gd name="T7" fmla="*/ 144 h 2616"/>
                  <a:gd name="T8" fmla="*/ 1656 w 2568"/>
                  <a:gd name="T9" fmla="*/ 0 h 2616"/>
                  <a:gd name="T10" fmla="*/ 1512 w 2568"/>
                  <a:gd name="T11" fmla="*/ 144 h 2616"/>
                  <a:gd name="T12" fmla="*/ 1512 w 2568"/>
                  <a:gd name="T13" fmla="*/ 864 h 2616"/>
                  <a:gd name="T14" fmla="*/ 2088 w 2568"/>
                  <a:gd name="T15" fmla="*/ 720 h 2616"/>
                  <a:gd name="T16" fmla="*/ 2520 w 2568"/>
                  <a:gd name="T17" fmla="*/ 864 h 2616"/>
                  <a:gd name="T18" fmla="*/ 2088 w 2568"/>
                  <a:gd name="T19" fmla="*/ 864 h 2616"/>
                  <a:gd name="T20" fmla="*/ 1800 w 2568"/>
                  <a:gd name="T21" fmla="*/ 1296 h 2616"/>
                  <a:gd name="T22" fmla="*/ 1944 w 2568"/>
                  <a:gd name="T23" fmla="*/ 1728 h 2616"/>
                  <a:gd name="T24" fmla="*/ 2520 w 2568"/>
                  <a:gd name="T25" fmla="*/ 2016 h 2616"/>
                  <a:gd name="T26" fmla="*/ 1656 w 2568"/>
                  <a:gd name="T27" fmla="*/ 1872 h 2616"/>
                  <a:gd name="T28" fmla="*/ 1368 w 2568"/>
                  <a:gd name="T29" fmla="*/ 2160 h 2616"/>
                  <a:gd name="T30" fmla="*/ 936 w 2568"/>
                  <a:gd name="T31" fmla="*/ 2592 h 2616"/>
                  <a:gd name="T32" fmla="*/ 1224 w 2568"/>
                  <a:gd name="T33" fmla="*/ 2016 h 2616"/>
                  <a:gd name="T34" fmla="*/ 1224 w 2568"/>
                  <a:gd name="T35" fmla="*/ 1440 h 2616"/>
                  <a:gd name="T36" fmla="*/ 72 w 2568"/>
                  <a:gd name="T37" fmla="*/ 432 h 26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68"/>
                  <a:gd name="T58" fmla="*/ 0 h 2616"/>
                  <a:gd name="T59" fmla="*/ 2568 w 2568"/>
                  <a:gd name="T60" fmla="*/ 2616 h 26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68" h="2616">
                    <a:moveTo>
                      <a:pt x="72" y="432"/>
                    </a:moveTo>
                    <a:cubicBezTo>
                      <a:pt x="0" y="336"/>
                      <a:pt x="600" y="792"/>
                      <a:pt x="792" y="864"/>
                    </a:cubicBezTo>
                    <a:cubicBezTo>
                      <a:pt x="984" y="936"/>
                      <a:pt x="1128" y="984"/>
                      <a:pt x="1224" y="864"/>
                    </a:cubicBezTo>
                    <a:cubicBezTo>
                      <a:pt x="1320" y="744"/>
                      <a:pt x="1296" y="288"/>
                      <a:pt x="1368" y="144"/>
                    </a:cubicBezTo>
                    <a:cubicBezTo>
                      <a:pt x="1440" y="0"/>
                      <a:pt x="1632" y="0"/>
                      <a:pt x="1656" y="0"/>
                    </a:cubicBezTo>
                    <a:cubicBezTo>
                      <a:pt x="1680" y="0"/>
                      <a:pt x="1536" y="0"/>
                      <a:pt x="1512" y="144"/>
                    </a:cubicBezTo>
                    <a:cubicBezTo>
                      <a:pt x="1488" y="288"/>
                      <a:pt x="1416" y="768"/>
                      <a:pt x="1512" y="864"/>
                    </a:cubicBezTo>
                    <a:cubicBezTo>
                      <a:pt x="1608" y="960"/>
                      <a:pt x="1920" y="720"/>
                      <a:pt x="2088" y="720"/>
                    </a:cubicBezTo>
                    <a:cubicBezTo>
                      <a:pt x="2256" y="720"/>
                      <a:pt x="2520" y="840"/>
                      <a:pt x="2520" y="864"/>
                    </a:cubicBezTo>
                    <a:cubicBezTo>
                      <a:pt x="2520" y="888"/>
                      <a:pt x="2208" y="792"/>
                      <a:pt x="2088" y="864"/>
                    </a:cubicBezTo>
                    <a:cubicBezTo>
                      <a:pt x="1968" y="936"/>
                      <a:pt x="1824" y="1152"/>
                      <a:pt x="1800" y="1296"/>
                    </a:cubicBezTo>
                    <a:cubicBezTo>
                      <a:pt x="1776" y="1440"/>
                      <a:pt x="1824" y="1608"/>
                      <a:pt x="1944" y="1728"/>
                    </a:cubicBezTo>
                    <a:cubicBezTo>
                      <a:pt x="2064" y="1848"/>
                      <a:pt x="2568" y="1992"/>
                      <a:pt x="2520" y="2016"/>
                    </a:cubicBezTo>
                    <a:cubicBezTo>
                      <a:pt x="2472" y="2040"/>
                      <a:pt x="1848" y="1848"/>
                      <a:pt x="1656" y="1872"/>
                    </a:cubicBezTo>
                    <a:cubicBezTo>
                      <a:pt x="1464" y="1896"/>
                      <a:pt x="1488" y="2040"/>
                      <a:pt x="1368" y="2160"/>
                    </a:cubicBezTo>
                    <a:cubicBezTo>
                      <a:pt x="1248" y="2280"/>
                      <a:pt x="960" y="2616"/>
                      <a:pt x="936" y="2592"/>
                    </a:cubicBezTo>
                    <a:cubicBezTo>
                      <a:pt x="912" y="2568"/>
                      <a:pt x="1176" y="2208"/>
                      <a:pt x="1224" y="2016"/>
                    </a:cubicBezTo>
                    <a:cubicBezTo>
                      <a:pt x="1272" y="1824"/>
                      <a:pt x="1416" y="1704"/>
                      <a:pt x="1224" y="1440"/>
                    </a:cubicBezTo>
                    <a:cubicBezTo>
                      <a:pt x="1032" y="1176"/>
                      <a:pt x="144" y="528"/>
                      <a:pt x="72" y="432"/>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873" name="Freeform 32"/>
              <p:cNvSpPr>
                <a:spLocks/>
              </p:cNvSpPr>
              <p:nvPr/>
            </p:nvSpPr>
            <p:spPr bwMode="auto">
              <a:xfrm>
                <a:off x="5040" y="7776"/>
                <a:ext cx="2952" cy="2832"/>
              </a:xfrm>
              <a:custGeom>
                <a:avLst/>
                <a:gdLst>
                  <a:gd name="T0" fmla="*/ 168 w 2952"/>
                  <a:gd name="T1" fmla="*/ 360 h 2832"/>
                  <a:gd name="T2" fmla="*/ 744 w 2952"/>
                  <a:gd name="T3" fmla="*/ 1080 h 2832"/>
                  <a:gd name="T4" fmla="*/ 1176 w 2952"/>
                  <a:gd name="T5" fmla="*/ 1080 h 2832"/>
                  <a:gd name="T6" fmla="*/ 1608 w 2952"/>
                  <a:gd name="T7" fmla="*/ 216 h 2832"/>
                  <a:gd name="T8" fmla="*/ 1896 w 2952"/>
                  <a:gd name="T9" fmla="*/ 72 h 2832"/>
                  <a:gd name="T10" fmla="*/ 1752 w 2952"/>
                  <a:gd name="T11" fmla="*/ 648 h 2832"/>
                  <a:gd name="T12" fmla="*/ 2040 w 2952"/>
                  <a:gd name="T13" fmla="*/ 1224 h 2832"/>
                  <a:gd name="T14" fmla="*/ 2904 w 2952"/>
                  <a:gd name="T15" fmla="*/ 1080 h 2832"/>
                  <a:gd name="T16" fmla="*/ 1752 w 2952"/>
                  <a:gd name="T17" fmla="*/ 1656 h 2832"/>
                  <a:gd name="T18" fmla="*/ 1752 w 2952"/>
                  <a:gd name="T19" fmla="*/ 1944 h 2832"/>
                  <a:gd name="T20" fmla="*/ 2616 w 2952"/>
                  <a:gd name="T21" fmla="*/ 2232 h 2832"/>
                  <a:gd name="T22" fmla="*/ 1320 w 2952"/>
                  <a:gd name="T23" fmla="*/ 2088 h 2832"/>
                  <a:gd name="T24" fmla="*/ 168 w 2952"/>
                  <a:gd name="T25" fmla="*/ 2808 h 2832"/>
                  <a:gd name="T26" fmla="*/ 312 w 2952"/>
                  <a:gd name="T27" fmla="*/ 2232 h 2832"/>
                  <a:gd name="T28" fmla="*/ 456 w 2952"/>
                  <a:gd name="T29" fmla="*/ 1656 h 2832"/>
                  <a:gd name="T30" fmla="*/ 168 w 2952"/>
                  <a:gd name="T31" fmla="*/ 360 h 28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52"/>
                  <a:gd name="T49" fmla="*/ 0 h 2832"/>
                  <a:gd name="T50" fmla="*/ 2952 w 2952"/>
                  <a:gd name="T51" fmla="*/ 2832 h 28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52" h="2832">
                    <a:moveTo>
                      <a:pt x="168" y="360"/>
                    </a:moveTo>
                    <a:cubicBezTo>
                      <a:pt x="216" y="264"/>
                      <a:pt x="576" y="960"/>
                      <a:pt x="744" y="1080"/>
                    </a:cubicBezTo>
                    <a:cubicBezTo>
                      <a:pt x="912" y="1200"/>
                      <a:pt x="1032" y="1224"/>
                      <a:pt x="1176" y="1080"/>
                    </a:cubicBezTo>
                    <a:cubicBezTo>
                      <a:pt x="1320" y="936"/>
                      <a:pt x="1488" y="384"/>
                      <a:pt x="1608" y="216"/>
                    </a:cubicBezTo>
                    <a:cubicBezTo>
                      <a:pt x="1728" y="48"/>
                      <a:pt x="1872" y="0"/>
                      <a:pt x="1896" y="72"/>
                    </a:cubicBezTo>
                    <a:cubicBezTo>
                      <a:pt x="1920" y="144"/>
                      <a:pt x="1728" y="456"/>
                      <a:pt x="1752" y="648"/>
                    </a:cubicBezTo>
                    <a:cubicBezTo>
                      <a:pt x="1776" y="840"/>
                      <a:pt x="1848" y="1152"/>
                      <a:pt x="2040" y="1224"/>
                    </a:cubicBezTo>
                    <a:cubicBezTo>
                      <a:pt x="2232" y="1296"/>
                      <a:pt x="2952" y="1008"/>
                      <a:pt x="2904" y="1080"/>
                    </a:cubicBezTo>
                    <a:cubicBezTo>
                      <a:pt x="2856" y="1152"/>
                      <a:pt x="1944" y="1512"/>
                      <a:pt x="1752" y="1656"/>
                    </a:cubicBezTo>
                    <a:cubicBezTo>
                      <a:pt x="1560" y="1800"/>
                      <a:pt x="1608" y="1848"/>
                      <a:pt x="1752" y="1944"/>
                    </a:cubicBezTo>
                    <a:cubicBezTo>
                      <a:pt x="1896" y="2040"/>
                      <a:pt x="2688" y="2208"/>
                      <a:pt x="2616" y="2232"/>
                    </a:cubicBezTo>
                    <a:cubicBezTo>
                      <a:pt x="2544" y="2256"/>
                      <a:pt x="1728" y="1992"/>
                      <a:pt x="1320" y="2088"/>
                    </a:cubicBezTo>
                    <a:cubicBezTo>
                      <a:pt x="912" y="2184"/>
                      <a:pt x="336" y="2784"/>
                      <a:pt x="168" y="2808"/>
                    </a:cubicBezTo>
                    <a:cubicBezTo>
                      <a:pt x="0" y="2832"/>
                      <a:pt x="264" y="2424"/>
                      <a:pt x="312" y="2232"/>
                    </a:cubicBezTo>
                    <a:cubicBezTo>
                      <a:pt x="360" y="2040"/>
                      <a:pt x="480" y="1968"/>
                      <a:pt x="456" y="1656"/>
                    </a:cubicBezTo>
                    <a:cubicBezTo>
                      <a:pt x="432" y="1344"/>
                      <a:pt x="120" y="456"/>
                      <a:pt x="168" y="360"/>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874" name="Freeform 33"/>
              <p:cNvSpPr>
                <a:spLocks/>
              </p:cNvSpPr>
              <p:nvPr/>
            </p:nvSpPr>
            <p:spPr bwMode="auto">
              <a:xfrm>
                <a:off x="4464" y="7488"/>
                <a:ext cx="864" cy="744"/>
              </a:xfrm>
              <a:custGeom>
                <a:avLst/>
                <a:gdLst>
                  <a:gd name="T0" fmla="*/ 864 w 864"/>
                  <a:gd name="T1" fmla="*/ 744 h 744"/>
                  <a:gd name="T2" fmla="*/ 576 w 864"/>
                  <a:gd name="T3" fmla="*/ 168 h 744"/>
                  <a:gd name="T4" fmla="*/ 288 w 864"/>
                  <a:gd name="T5" fmla="*/ 24 h 744"/>
                  <a:gd name="T6" fmla="*/ 0 w 864"/>
                  <a:gd name="T7" fmla="*/ 24 h 744"/>
                  <a:gd name="T8" fmla="*/ 0 60000 65536"/>
                  <a:gd name="T9" fmla="*/ 0 60000 65536"/>
                  <a:gd name="T10" fmla="*/ 0 60000 65536"/>
                  <a:gd name="T11" fmla="*/ 0 60000 65536"/>
                  <a:gd name="T12" fmla="*/ 0 w 864"/>
                  <a:gd name="T13" fmla="*/ 0 h 744"/>
                  <a:gd name="T14" fmla="*/ 864 w 864"/>
                  <a:gd name="T15" fmla="*/ 744 h 744"/>
                </a:gdLst>
                <a:ahLst/>
                <a:cxnLst>
                  <a:cxn ang="T8">
                    <a:pos x="T0" y="T1"/>
                  </a:cxn>
                  <a:cxn ang="T9">
                    <a:pos x="T2" y="T3"/>
                  </a:cxn>
                  <a:cxn ang="T10">
                    <a:pos x="T4" y="T5"/>
                  </a:cxn>
                  <a:cxn ang="T11">
                    <a:pos x="T6" y="T7"/>
                  </a:cxn>
                </a:cxnLst>
                <a:rect l="T12" t="T13" r="T14" b="T15"/>
                <a:pathLst>
                  <a:path w="864" h="744">
                    <a:moveTo>
                      <a:pt x="864" y="744"/>
                    </a:moveTo>
                    <a:cubicBezTo>
                      <a:pt x="768" y="516"/>
                      <a:pt x="672" y="288"/>
                      <a:pt x="576" y="168"/>
                    </a:cubicBezTo>
                    <a:cubicBezTo>
                      <a:pt x="480" y="48"/>
                      <a:pt x="384" y="48"/>
                      <a:pt x="288" y="24"/>
                    </a:cubicBezTo>
                    <a:cubicBezTo>
                      <a:pt x="192" y="0"/>
                      <a:pt x="48" y="24"/>
                      <a:pt x="0" y="24"/>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5" name="Freeform 34"/>
              <p:cNvSpPr>
                <a:spLocks/>
              </p:cNvSpPr>
              <p:nvPr/>
            </p:nvSpPr>
            <p:spPr bwMode="auto">
              <a:xfrm>
                <a:off x="5760" y="5328"/>
                <a:ext cx="1296" cy="576"/>
              </a:xfrm>
              <a:custGeom>
                <a:avLst/>
                <a:gdLst>
                  <a:gd name="T0" fmla="*/ 0 w 1296"/>
                  <a:gd name="T1" fmla="*/ 576 h 576"/>
                  <a:gd name="T2" fmla="*/ 576 w 1296"/>
                  <a:gd name="T3" fmla="*/ 288 h 576"/>
                  <a:gd name="T4" fmla="*/ 1152 w 1296"/>
                  <a:gd name="T5" fmla="*/ 288 h 576"/>
                  <a:gd name="T6" fmla="*/ 1296 w 1296"/>
                  <a:gd name="T7" fmla="*/ 0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576"/>
                    </a:moveTo>
                    <a:cubicBezTo>
                      <a:pt x="192" y="456"/>
                      <a:pt x="384" y="336"/>
                      <a:pt x="576" y="288"/>
                    </a:cubicBezTo>
                    <a:cubicBezTo>
                      <a:pt x="768" y="240"/>
                      <a:pt x="1032" y="336"/>
                      <a:pt x="1152" y="288"/>
                    </a:cubicBezTo>
                    <a:cubicBezTo>
                      <a:pt x="1272" y="240"/>
                      <a:pt x="1284" y="120"/>
                      <a:pt x="1296"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6" name="Freeform 35"/>
              <p:cNvSpPr>
                <a:spLocks/>
              </p:cNvSpPr>
              <p:nvPr/>
            </p:nvSpPr>
            <p:spPr bwMode="auto">
              <a:xfrm>
                <a:off x="6888" y="7920"/>
                <a:ext cx="744" cy="768"/>
              </a:xfrm>
              <a:custGeom>
                <a:avLst/>
                <a:gdLst>
                  <a:gd name="T0" fmla="*/ 744 w 744"/>
                  <a:gd name="T1" fmla="*/ 288 h 768"/>
                  <a:gd name="T2" fmla="*/ 312 w 744"/>
                  <a:gd name="T3" fmla="*/ 720 h 768"/>
                  <a:gd name="T4" fmla="*/ 24 w 744"/>
                  <a:gd name="T5" fmla="*/ 576 h 768"/>
                  <a:gd name="T6" fmla="*/ 168 w 744"/>
                  <a:gd name="T7" fmla="*/ 0 h 768"/>
                  <a:gd name="T8" fmla="*/ 0 60000 65536"/>
                  <a:gd name="T9" fmla="*/ 0 60000 65536"/>
                  <a:gd name="T10" fmla="*/ 0 60000 65536"/>
                  <a:gd name="T11" fmla="*/ 0 60000 65536"/>
                  <a:gd name="T12" fmla="*/ 0 w 744"/>
                  <a:gd name="T13" fmla="*/ 0 h 768"/>
                  <a:gd name="T14" fmla="*/ 744 w 744"/>
                  <a:gd name="T15" fmla="*/ 768 h 768"/>
                </a:gdLst>
                <a:ahLst/>
                <a:cxnLst>
                  <a:cxn ang="T8">
                    <a:pos x="T0" y="T1"/>
                  </a:cxn>
                  <a:cxn ang="T9">
                    <a:pos x="T2" y="T3"/>
                  </a:cxn>
                  <a:cxn ang="T10">
                    <a:pos x="T4" y="T5"/>
                  </a:cxn>
                  <a:cxn ang="T11">
                    <a:pos x="T6" y="T7"/>
                  </a:cxn>
                </a:cxnLst>
                <a:rect l="T12" t="T13" r="T14" b="T15"/>
                <a:pathLst>
                  <a:path w="744" h="768">
                    <a:moveTo>
                      <a:pt x="744" y="288"/>
                    </a:moveTo>
                    <a:cubicBezTo>
                      <a:pt x="588" y="480"/>
                      <a:pt x="432" y="672"/>
                      <a:pt x="312" y="720"/>
                    </a:cubicBezTo>
                    <a:cubicBezTo>
                      <a:pt x="192" y="768"/>
                      <a:pt x="48" y="696"/>
                      <a:pt x="24" y="576"/>
                    </a:cubicBezTo>
                    <a:cubicBezTo>
                      <a:pt x="0" y="456"/>
                      <a:pt x="84" y="228"/>
                      <a:pt x="16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7" name="Freeform 36"/>
              <p:cNvSpPr>
                <a:spLocks/>
              </p:cNvSpPr>
              <p:nvPr/>
            </p:nvSpPr>
            <p:spPr bwMode="auto">
              <a:xfrm>
                <a:off x="5328" y="7632"/>
                <a:ext cx="1296" cy="576"/>
              </a:xfrm>
              <a:custGeom>
                <a:avLst/>
                <a:gdLst>
                  <a:gd name="T0" fmla="*/ 0 w 1296"/>
                  <a:gd name="T1" fmla="*/ 0 h 576"/>
                  <a:gd name="T2" fmla="*/ 288 w 1296"/>
                  <a:gd name="T3" fmla="*/ 288 h 576"/>
                  <a:gd name="T4" fmla="*/ 576 w 1296"/>
                  <a:gd name="T5" fmla="*/ 144 h 576"/>
                  <a:gd name="T6" fmla="*/ 864 w 1296"/>
                  <a:gd name="T7" fmla="*/ 576 h 576"/>
                  <a:gd name="T8" fmla="*/ 1296 w 1296"/>
                  <a:gd name="T9" fmla="*/ 144 h 576"/>
                  <a:gd name="T10" fmla="*/ 0 60000 65536"/>
                  <a:gd name="T11" fmla="*/ 0 60000 65536"/>
                  <a:gd name="T12" fmla="*/ 0 60000 65536"/>
                  <a:gd name="T13" fmla="*/ 0 60000 65536"/>
                  <a:gd name="T14" fmla="*/ 0 60000 65536"/>
                  <a:gd name="T15" fmla="*/ 0 w 1296"/>
                  <a:gd name="T16" fmla="*/ 0 h 576"/>
                  <a:gd name="T17" fmla="*/ 1296 w 1296"/>
                  <a:gd name="T18" fmla="*/ 576 h 576"/>
                </a:gdLst>
                <a:ahLst/>
                <a:cxnLst>
                  <a:cxn ang="T10">
                    <a:pos x="T0" y="T1"/>
                  </a:cxn>
                  <a:cxn ang="T11">
                    <a:pos x="T2" y="T3"/>
                  </a:cxn>
                  <a:cxn ang="T12">
                    <a:pos x="T4" y="T5"/>
                  </a:cxn>
                  <a:cxn ang="T13">
                    <a:pos x="T6" y="T7"/>
                  </a:cxn>
                  <a:cxn ang="T14">
                    <a:pos x="T8" y="T9"/>
                  </a:cxn>
                </a:cxnLst>
                <a:rect l="T15" t="T16" r="T17" b="T18"/>
                <a:pathLst>
                  <a:path w="1296" h="576">
                    <a:moveTo>
                      <a:pt x="0" y="0"/>
                    </a:moveTo>
                    <a:cubicBezTo>
                      <a:pt x="96" y="132"/>
                      <a:pt x="192" y="264"/>
                      <a:pt x="288" y="288"/>
                    </a:cubicBezTo>
                    <a:cubicBezTo>
                      <a:pt x="384" y="312"/>
                      <a:pt x="480" y="96"/>
                      <a:pt x="576" y="144"/>
                    </a:cubicBezTo>
                    <a:cubicBezTo>
                      <a:pt x="672" y="192"/>
                      <a:pt x="744" y="576"/>
                      <a:pt x="864" y="576"/>
                    </a:cubicBezTo>
                    <a:cubicBezTo>
                      <a:pt x="984" y="576"/>
                      <a:pt x="1140" y="360"/>
                      <a:pt x="1296" y="144"/>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8" name="Freeform 37"/>
              <p:cNvSpPr>
                <a:spLocks/>
              </p:cNvSpPr>
              <p:nvPr/>
            </p:nvSpPr>
            <p:spPr bwMode="auto">
              <a:xfrm>
                <a:off x="6192" y="5472"/>
                <a:ext cx="576" cy="576"/>
              </a:xfrm>
              <a:custGeom>
                <a:avLst/>
                <a:gdLst>
                  <a:gd name="T0" fmla="*/ 576 w 576"/>
                  <a:gd name="T1" fmla="*/ 576 h 576"/>
                  <a:gd name="T2" fmla="*/ 288 w 576"/>
                  <a:gd name="T3" fmla="*/ 432 h 576"/>
                  <a:gd name="T4" fmla="*/ 432 w 576"/>
                  <a:gd name="T5" fmla="*/ 144 h 576"/>
                  <a:gd name="T6" fmla="*/ 144 w 576"/>
                  <a:gd name="T7" fmla="*/ 14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576" y="576"/>
                    </a:moveTo>
                    <a:cubicBezTo>
                      <a:pt x="444" y="540"/>
                      <a:pt x="312" y="504"/>
                      <a:pt x="288" y="432"/>
                    </a:cubicBezTo>
                    <a:cubicBezTo>
                      <a:pt x="264" y="360"/>
                      <a:pt x="456" y="192"/>
                      <a:pt x="432" y="144"/>
                    </a:cubicBezTo>
                    <a:cubicBezTo>
                      <a:pt x="408" y="96"/>
                      <a:pt x="216" y="168"/>
                      <a:pt x="144" y="144"/>
                    </a:cubicBezTo>
                    <a:cubicBezTo>
                      <a:pt x="72" y="120"/>
                      <a:pt x="36" y="60"/>
                      <a:pt x="0"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9" name="Freeform 38"/>
              <p:cNvSpPr>
                <a:spLocks/>
              </p:cNvSpPr>
              <p:nvPr/>
            </p:nvSpPr>
            <p:spPr bwMode="auto">
              <a:xfrm>
                <a:off x="5904" y="7392"/>
                <a:ext cx="1368" cy="816"/>
              </a:xfrm>
              <a:custGeom>
                <a:avLst/>
                <a:gdLst>
                  <a:gd name="T0" fmla="*/ 1008 w 1368"/>
                  <a:gd name="T1" fmla="*/ 384 h 816"/>
                  <a:gd name="T2" fmla="*/ 1296 w 1368"/>
                  <a:gd name="T3" fmla="*/ 240 h 816"/>
                  <a:gd name="T4" fmla="*/ 576 w 1368"/>
                  <a:gd name="T5" fmla="*/ 96 h 816"/>
                  <a:gd name="T6" fmla="*/ 0 w 1368"/>
                  <a:gd name="T7" fmla="*/ 816 h 816"/>
                  <a:gd name="T8" fmla="*/ 0 60000 65536"/>
                  <a:gd name="T9" fmla="*/ 0 60000 65536"/>
                  <a:gd name="T10" fmla="*/ 0 60000 65536"/>
                  <a:gd name="T11" fmla="*/ 0 60000 65536"/>
                  <a:gd name="T12" fmla="*/ 0 w 1368"/>
                  <a:gd name="T13" fmla="*/ 0 h 816"/>
                  <a:gd name="T14" fmla="*/ 1368 w 1368"/>
                  <a:gd name="T15" fmla="*/ 816 h 816"/>
                </a:gdLst>
                <a:ahLst/>
                <a:cxnLst>
                  <a:cxn ang="T8">
                    <a:pos x="T0" y="T1"/>
                  </a:cxn>
                  <a:cxn ang="T9">
                    <a:pos x="T2" y="T3"/>
                  </a:cxn>
                  <a:cxn ang="T10">
                    <a:pos x="T4" y="T5"/>
                  </a:cxn>
                  <a:cxn ang="T11">
                    <a:pos x="T6" y="T7"/>
                  </a:cxn>
                </a:cxnLst>
                <a:rect l="T12" t="T13" r="T14" b="T15"/>
                <a:pathLst>
                  <a:path w="1368" h="816">
                    <a:moveTo>
                      <a:pt x="1008" y="384"/>
                    </a:moveTo>
                    <a:cubicBezTo>
                      <a:pt x="1188" y="336"/>
                      <a:pt x="1368" y="288"/>
                      <a:pt x="1296" y="240"/>
                    </a:cubicBezTo>
                    <a:cubicBezTo>
                      <a:pt x="1224" y="192"/>
                      <a:pt x="792" y="0"/>
                      <a:pt x="576" y="96"/>
                    </a:cubicBezTo>
                    <a:cubicBezTo>
                      <a:pt x="360" y="192"/>
                      <a:pt x="96" y="720"/>
                      <a:pt x="0" y="816"/>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0" name="Freeform 39"/>
              <p:cNvSpPr>
                <a:spLocks/>
              </p:cNvSpPr>
              <p:nvPr/>
            </p:nvSpPr>
            <p:spPr bwMode="auto">
              <a:xfrm>
                <a:off x="4896" y="7488"/>
                <a:ext cx="1584" cy="744"/>
              </a:xfrm>
              <a:custGeom>
                <a:avLst/>
                <a:gdLst>
                  <a:gd name="T0" fmla="*/ 1584 w 1584"/>
                  <a:gd name="T1" fmla="*/ 0 h 744"/>
                  <a:gd name="T2" fmla="*/ 1152 w 1584"/>
                  <a:gd name="T3" fmla="*/ 144 h 744"/>
                  <a:gd name="T4" fmla="*/ 864 w 1584"/>
                  <a:gd name="T5" fmla="*/ 288 h 744"/>
                  <a:gd name="T6" fmla="*/ 1008 w 1584"/>
                  <a:gd name="T7" fmla="*/ 720 h 744"/>
                  <a:gd name="T8" fmla="*/ 288 w 1584"/>
                  <a:gd name="T9" fmla="*/ 432 h 744"/>
                  <a:gd name="T10" fmla="*/ 0 w 1584"/>
                  <a:gd name="T11" fmla="*/ 0 h 744"/>
                  <a:gd name="T12" fmla="*/ 0 60000 65536"/>
                  <a:gd name="T13" fmla="*/ 0 60000 65536"/>
                  <a:gd name="T14" fmla="*/ 0 60000 65536"/>
                  <a:gd name="T15" fmla="*/ 0 60000 65536"/>
                  <a:gd name="T16" fmla="*/ 0 60000 65536"/>
                  <a:gd name="T17" fmla="*/ 0 60000 65536"/>
                  <a:gd name="T18" fmla="*/ 0 w 1584"/>
                  <a:gd name="T19" fmla="*/ 0 h 744"/>
                  <a:gd name="T20" fmla="*/ 1584 w 1584"/>
                  <a:gd name="T21" fmla="*/ 744 h 744"/>
                </a:gdLst>
                <a:ahLst/>
                <a:cxnLst>
                  <a:cxn ang="T12">
                    <a:pos x="T0" y="T1"/>
                  </a:cxn>
                  <a:cxn ang="T13">
                    <a:pos x="T2" y="T3"/>
                  </a:cxn>
                  <a:cxn ang="T14">
                    <a:pos x="T4" y="T5"/>
                  </a:cxn>
                  <a:cxn ang="T15">
                    <a:pos x="T6" y="T7"/>
                  </a:cxn>
                  <a:cxn ang="T16">
                    <a:pos x="T8" y="T9"/>
                  </a:cxn>
                  <a:cxn ang="T17">
                    <a:pos x="T10" y="T11"/>
                  </a:cxn>
                </a:cxnLst>
                <a:rect l="T18" t="T19" r="T20" b="T21"/>
                <a:pathLst>
                  <a:path w="1584" h="744">
                    <a:moveTo>
                      <a:pt x="1584" y="0"/>
                    </a:moveTo>
                    <a:cubicBezTo>
                      <a:pt x="1428" y="48"/>
                      <a:pt x="1272" y="96"/>
                      <a:pt x="1152" y="144"/>
                    </a:cubicBezTo>
                    <a:cubicBezTo>
                      <a:pt x="1032" y="192"/>
                      <a:pt x="888" y="192"/>
                      <a:pt x="864" y="288"/>
                    </a:cubicBezTo>
                    <a:cubicBezTo>
                      <a:pt x="840" y="384"/>
                      <a:pt x="1104" y="696"/>
                      <a:pt x="1008" y="720"/>
                    </a:cubicBezTo>
                    <a:cubicBezTo>
                      <a:pt x="912" y="744"/>
                      <a:pt x="456" y="552"/>
                      <a:pt x="288" y="432"/>
                    </a:cubicBezTo>
                    <a:cubicBezTo>
                      <a:pt x="120" y="312"/>
                      <a:pt x="60" y="156"/>
                      <a:pt x="0"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1" name="Freeform 40"/>
              <p:cNvSpPr>
                <a:spLocks/>
              </p:cNvSpPr>
              <p:nvPr/>
            </p:nvSpPr>
            <p:spPr bwMode="auto">
              <a:xfrm>
                <a:off x="2136" y="5328"/>
                <a:ext cx="1320" cy="720"/>
              </a:xfrm>
              <a:custGeom>
                <a:avLst/>
                <a:gdLst>
                  <a:gd name="T0" fmla="*/ 1320 w 1320"/>
                  <a:gd name="T1" fmla="*/ 720 h 720"/>
                  <a:gd name="T2" fmla="*/ 1176 w 1320"/>
                  <a:gd name="T3" fmla="*/ 288 h 720"/>
                  <a:gd name="T4" fmla="*/ 888 w 1320"/>
                  <a:gd name="T5" fmla="*/ 288 h 720"/>
                  <a:gd name="T6" fmla="*/ 312 w 1320"/>
                  <a:gd name="T7" fmla="*/ 576 h 720"/>
                  <a:gd name="T8" fmla="*/ 24 w 1320"/>
                  <a:gd name="T9" fmla="*/ 288 h 720"/>
                  <a:gd name="T10" fmla="*/ 168 w 1320"/>
                  <a:gd name="T11" fmla="*/ 0 h 720"/>
                  <a:gd name="T12" fmla="*/ 0 60000 65536"/>
                  <a:gd name="T13" fmla="*/ 0 60000 65536"/>
                  <a:gd name="T14" fmla="*/ 0 60000 65536"/>
                  <a:gd name="T15" fmla="*/ 0 60000 65536"/>
                  <a:gd name="T16" fmla="*/ 0 60000 65536"/>
                  <a:gd name="T17" fmla="*/ 0 60000 65536"/>
                  <a:gd name="T18" fmla="*/ 0 w 1320"/>
                  <a:gd name="T19" fmla="*/ 0 h 720"/>
                  <a:gd name="T20" fmla="*/ 1320 w 1320"/>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1320" h="720">
                    <a:moveTo>
                      <a:pt x="1320" y="720"/>
                    </a:moveTo>
                    <a:cubicBezTo>
                      <a:pt x="1284" y="540"/>
                      <a:pt x="1248" y="360"/>
                      <a:pt x="1176" y="288"/>
                    </a:cubicBezTo>
                    <a:cubicBezTo>
                      <a:pt x="1104" y="216"/>
                      <a:pt x="1032" y="240"/>
                      <a:pt x="888" y="288"/>
                    </a:cubicBezTo>
                    <a:cubicBezTo>
                      <a:pt x="744" y="336"/>
                      <a:pt x="456" y="576"/>
                      <a:pt x="312" y="576"/>
                    </a:cubicBezTo>
                    <a:cubicBezTo>
                      <a:pt x="168" y="576"/>
                      <a:pt x="48" y="384"/>
                      <a:pt x="24" y="288"/>
                    </a:cubicBezTo>
                    <a:cubicBezTo>
                      <a:pt x="0" y="192"/>
                      <a:pt x="84" y="96"/>
                      <a:pt x="16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2" name="Freeform 41"/>
              <p:cNvSpPr>
                <a:spLocks/>
              </p:cNvSpPr>
              <p:nvPr/>
            </p:nvSpPr>
            <p:spPr bwMode="auto">
              <a:xfrm>
                <a:off x="2160" y="7776"/>
                <a:ext cx="1680" cy="648"/>
              </a:xfrm>
              <a:custGeom>
                <a:avLst/>
                <a:gdLst>
                  <a:gd name="T0" fmla="*/ 1584 w 1680"/>
                  <a:gd name="T1" fmla="*/ 0 h 648"/>
                  <a:gd name="T2" fmla="*/ 1584 w 1680"/>
                  <a:gd name="T3" fmla="*/ 432 h 648"/>
                  <a:gd name="T4" fmla="*/ 1008 w 1680"/>
                  <a:gd name="T5" fmla="*/ 576 h 648"/>
                  <a:gd name="T6" fmla="*/ 288 w 1680"/>
                  <a:gd name="T7" fmla="*/ 0 h 648"/>
                  <a:gd name="T8" fmla="*/ 0 w 1680"/>
                  <a:gd name="T9" fmla="*/ 576 h 648"/>
                  <a:gd name="T10" fmla="*/ 0 60000 65536"/>
                  <a:gd name="T11" fmla="*/ 0 60000 65536"/>
                  <a:gd name="T12" fmla="*/ 0 60000 65536"/>
                  <a:gd name="T13" fmla="*/ 0 60000 65536"/>
                  <a:gd name="T14" fmla="*/ 0 60000 65536"/>
                  <a:gd name="T15" fmla="*/ 0 w 1680"/>
                  <a:gd name="T16" fmla="*/ 0 h 648"/>
                  <a:gd name="T17" fmla="*/ 1680 w 1680"/>
                  <a:gd name="T18" fmla="*/ 648 h 648"/>
                </a:gdLst>
                <a:ahLst/>
                <a:cxnLst>
                  <a:cxn ang="T10">
                    <a:pos x="T0" y="T1"/>
                  </a:cxn>
                  <a:cxn ang="T11">
                    <a:pos x="T2" y="T3"/>
                  </a:cxn>
                  <a:cxn ang="T12">
                    <a:pos x="T4" y="T5"/>
                  </a:cxn>
                  <a:cxn ang="T13">
                    <a:pos x="T6" y="T7"/>
                  </a:cxn>
                  <a:cxn ang="T14">
                    <a:pos x="T8" y="T9"/>
                  </a:cxn>
                </a:cxnLst>
                <a:rect l="T15" t="T16" r="T17" b="T18"/>
                <a:pathLst>
                  <a:path w="1680" h="648">
                    <a:moveTo>
                      <a:pt x="1584" y="0"/>
                    </a:moveTo>
                    <a:cubicBezTo>
                      <a:pt x="1632" y="168"/>
                      <a:pt x="1680" y="336"/>
                      <a:pt x="1584" y="432"/>
                    </a:cubicBezTo>
                    <a:cubicBezTo>
                      <a:pt x="1488" y="528"/>
                      <a:pt x="1224" y="648"/>
                      <a:pt x="1008" y="576"/>
                    </a:cubicBezTo>
                    <a:cubicBezTo>
                      <a:pt x="792" y="504"/>
                      <a:pt x="456" y="0"/>
                      <a:pt x="288" y="0"/>
                    </a:cubicBezTo>
                    <a:cubicBezTo>
                      <a:pt x="120" y="0"/>
                      <a:pt x="60" y="288"/>
                      <a:pt x="0" y="576"/>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3" name="Freeform 42"/>
              <p:cNvSpPr>
                <a:spLocks/>
              </p:cNvSpPr>
              <p:nvPr/>
            </p:nvSpPr>
            <p:spPr bwMode="auto">
              <a:xfrm>
                <a:off x="2160" y="7056"/>
                <a:ext cx="1008" cy="1152"/>
              </a:xfrm>
              <a:custGeom>
                <a:avLst/>
                <a:gdLst>
                  <a:gd name="T0" fmla="*/ 1008 w 1008"/>
                  <a:gd name="T1" fmla="*/ 0 h 1152"/>
                  <a:gd name="T2" fmla="*/ 576 w 1008"/>
                  <a:gd name="T3" fmla="*/ 144 h 1152"/>
                  <a:gd name="T4" fmla="*/ 576 w 1008"/>
                  <a:gd name="T5" fmla="*/ 576 h 1152"/>
                  <a:gd name="T6" fmla="*/ 144 w 1008"/>
                  <a:gd name="T7" fmla="*/ 432 h 1152"/>
                  <a:gd name="T8" fmla="*/ 0 w 1008"/>
                  <a:gd name="T9" fmla="*/ 1152 h 1152"/>
                  <a:gd name="T10" fmla="*/ 0 60000 65536"/>
                  <a:gd name="T11" fmla="*/ 0 60000 65536"/>
                  <a:gd name="T12" fmla="*/ 0 60000 65536"/>
                  <a:gd name="T13" fmla="*/ 0 60000 65536"/>
                  <a:gd name="T14" fmla="*/ 0 60000 65536"/>
                  <a:gd name="T15" fmla="*/ 0 w 1008"/>
                  <a:gd name="T16" fmla="*/ 0 h 1152"/>
                  <a:gd name="T17" fmla="*/ 1008 w 1008"/>
                  <a:gd name="T18" fmla="*/ 1152 h 1152"/>
                </a:gdLst>
                <a:ahLst/>
                <a:cxnLst>
                  <a:cxn ang="T10">
                    <a:pos x="T0" y="T1"/>
                  </a:cxn>
                  <a:cxn ang="T11">
                    <a:pos x="T2" y="T3"/>
                  </a:cxn>
                  <a:cxn ang="T12">
                    <a:pos x="T4" y="T5"/>
                  </a:cxn>
                  <a:cxn ang="T13">
                    <a:pos x="T6" y="T7"/>
                  </a:cxn>
                  <a:cxn ang="T14">
                    <a:pos x="T8" y="T9"/>
                  </a:cxn>
                </a:cxnLst>
                <a:rect l="T15" t="T16" r="T17" b="T18"/>
                <a:pathLst>
                  <a:path w="1008" h="1152">
                    <a:moveTo>
                      <a:pt x="1008" y="0"/>
                    </a:moveTo>
                    <a:cubicBezTo>
                      <a:pt x="828" y="24"/>
                      <a:pt x="648" y="48"/>
                      <a:pt x="576" y="144"/>
                    </a:cubicBezTo>
                    <a:cubicBezTo>
                      <a:pt x="504" y="240"/>
                      <a:pt x="648" y="528"/>
                      <a:pt x="576" y="576"/>
                    </a:cubicBezTo>
                    <a:cubicBezTo>
                      <a:pt x="504" y="624"/>
                      <a:pt x="240" y="336"/>
                      <a:pt x="144" y="432"/>
                    </a:cubicBezTo>
                    <a:cubicBezTo>
                      <a:pt x="48" y="528"/>
                      <a:pt x="24" y="840"/>
                      <a:pt x="0" y="1152"/>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4" name="Freeform 43"/>
              <p:cNvSpPr>
                <a:spLocks/>
              </p:cNvSpPr>
              <p:nvPr/>
            </p:nvSpPr>
            <p:spPr bwMode="auto">
              <a:xfrm>
                <a:off x="5736" y="5904"/>
                <a:ext cx="744" cy="1752"/>
              </a:xfrm>
              <a:custGeom>
                <a:avLst/>
                <a:gdLst>
                  <a:gd name="T0" fmla="*/ 744 w 744"/>
                  <a:gd name="T1" fmla="*/ 0 h 1752"/>
                  <a:gd name="T2" fmla="*/ 312 w 744"/>
                  <a:gd name="T3" fmla="*/ 288 h 1752"/>
                  <a:gd name="T4" fmla="*/ 600 w 744"/>
                  <a:gd name="T5" fmla="*/ 720 h 1752"/>
                  <a:gd name="T6" fmla="*/ 24 w 744"/>
                  <a:gd name="T7" fmla="*/ 1584 h 1752"/>
                  <a:gd name="T8" fmla="*/ 456 w 744"/>
                  <a:gd name="T9" fmla="*/ 1728 h 1752"/>
                  <a:gd name="T10" fmla="*/ 0 60000 65536"/>
                  <a:gd name="T11" fmla="*/ 0 60000 65536"/>
                  <a:gd name="T12" fmla="*/ 0 60000 65536"/>
                  <a:gd name="T13" fmla="*/ 0 60000 65536"/>
                  <a:gd name="T14" fmla="*/ 0 60000 65536"/>
                  <a:gd name="T15" fmla="*/ 0 w 744"/>
                  <a:gd name="T16" fmla="*/ 0 h 1752"/>
                  <a:gd name="T17" fmla="*/ 744 w 744"/>
                  <a:gd name="T18" fmla="*/ 1752 h 1752"/>
                </a:gdLst>
                <a:ahLst/>
                <a:cxnLst>
                  <a:cxn ang="T10">
                    <a:pos x="T0" y="T1"/>
                  </a:cxn>
                  <a:cxn ang="T11">
                    <a:pos x="T2" y="T3"/>
                  </a:cxn>
                  <a:cxn ang="T12">
                    <a:pos x="T4" y="T5"/>
                  </a:cxn>
                  <a:cxn ang="T13">
                    <a:pos x="T6" y="T7"/>
                  </a:cxn>
                  <a:cxn ang="T14">
                    <a:pos x="T8" y="T9"/>
                  </a:cxn>
                </a:cxnLst>
                <a:rect l="T15" t="T16" r="T17" b="T18"/>
                <a:pathLst>
                  <a:path w="744" h="1752">
                    <a:moveTo>
                      <a:pt x="744" y="0"/>
                    </a:moveTo>
                    <a:cubicBezTo>
                      <a:pt x="540" y="84"/>
                      <a:pt x="336" y="168"/>
                      <a:pt x="312" y="288"/>
                    </a:cubicBezTo>
                    <a:cubicBezTo>
                      <a:pt x="288" y="408"/>
                      <a:pt x="648" y="504"/>
                      <a:pt x="600" y="720"/>
                    </a:cubicBezTo>
                    <a:cubicBezTo>
                      <a:pt x="552" y="936"/>
                      <a:pt x="48" y="1416"/>
                      <a:pt x="24" y="1584"/>
                    </a:cubicBezTo>
                    <a:cubicBezTo>
                      <a:pt x="0" y="1752"/>
                      <a:pt x="228" y="1740"/>
                      <a:pt x="456" y="1728"/>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5" name="Freeform 44"/>
              <p:cNvSpPr>
                <a:spLocks/>
              </p:cNvSpPr>
              <p:nvPr/>
            </p:nvSpPr>
            <p:spPr bwMode="auto">
              <a:xfrm>
                <a:off x="8208" y="5472"/>
                <a:ext cx="1080" cy="504"/>
              </a:xfrm>
              <a:custGeom>
                <a:avLst/>
                <a:gdLst>
                  <a:gd name="T0" fmla="*/ 0 w 1080"/>
                  <a:gd name="T1" fmla="*/ 144 h 504"/>
                  <a:gd name="T2" fmla="*/ 432 w 1080"/>
                  <a:gd name="T3" fmla="*/ 144 h 504"/>
                  <a:gd name="T4" fmla="*/ 576 w 1080"/>
                  <a:gd name="T5" fmla="*/ 432 h 504"/>
                  <a:gd name="T6" fmla="*/ 1008 w 1080"/>
                  <a:gd name="T7" fmla="*/ 432 h 504"/>
                  <a:gd name="T8" fmla="*/ 1008 w 1080"/>
                  <a:gd name="T9" fmla="*/ 0 h 504"/>
                  <a:gd name="T10" fmla="*/ 0 60000 65536"/>
                  <a:gd name="T11" fmla="*/ 0 60000 65536"/>
                  <a:gd name="T12" fmla="*/ 0 60000 65536"/>
                  <a:gd name="T13" fmla="*/ 0 60000 65536"/>
                  <a:gd name="T14" fmla="*/ 0 60000 65536"/>
                  <a:gd name="T15" fmla="*/ 0 w 1080"/>
                  <a:gd name="T16" fmla="*/ 0 h 504"/>
                  <a:gd name="T17" fmla="*/ 1080 w 1080"/>
                  <a:gd name="T18" fmla="*/ 504 h 504"/>
                </a:gdLst>
                <a:ahLst/>
                <a:cxnLst>
                  <a:cxn ang="T10">
                    <a:pos x="T0" y="T1"/>
                  </a:cxn>
                  <a:cxn ang="T11">
                    <a:pos x="T2" y="T3"/>
                  </a:cxn>
                  <a:cxn ang="T12">
                    <a:pos x="T4" y="T5"/>
                  </a:cxn>
                  <a:cxn ang="T13">
                    <a:pos x="T6" y="T7"/>
                  </a:cxn>
                  <a:cxn ang="T14">
                    <a:pos x="T8" y="T9"/>
                  </a:cxn>
                </a:cxnLst>
                <a:rect l="T15" t="T16" r="T17" b="T18"/>
                <a:pathLst>
                  <a:path w="1080" h="504">
                    <a:moveTo>
                      <a:pt x="0" y="144"/>
                    </a:moveTo>
                    <a:cubicBezTo>
                      <a:pt x="168" y="120"/>
                      <a:pt x="336" y="96"/>
                      <a:pt x="432" y="144"/>
                    </a:cubicBezTo>
                    <a:cubicBezTo>
                      <a:pt x="528" y="192"/>
                      <a:pt x="480" y="384"/>
                      <a:pt x="576" y="432"/>
                    </a:cubicBezTo>
                    <a:cubicBezTo>
                      <a:pt x="672" y="480"/>
                      <a:pt x="936" y="504"/>
                      <a:pt x="1008" y="432"/>
                    </a:cubicBezTo>
                    <a:cubicBezTo>
                      <a:pt x="1080" y="360"/>
                      <a:pt x="1044" y="180"/>
                      <a:pt x="100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6" name="Oval 45"/>
              <p:cNvSpPr>
                <a:spLocks noChangeArrowheads="1"/>
              </p:cNvSpPr>
              <p:nvPr/>
            </p:nvSpPr>
            <p:spPr bwMode="auto">
              <a:xfrm>
                <a:off x="4320" y="6624"/>
                <a:ext cx="432" cy="288"/>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sp>
            <p:nvSpPr>
              <p:cNvPr id="35887" name="Oval 46"/>
              <p:cNvSpPr>
                <a:spLocks noChangeArrowheads="1"/>
              </p:cNvSpPr>
              <p:nvPr/>
            </p:nvSpPr>
            <p:spPr bwMode="auto">
              <a:xfrm>
                <a:off x="5904" y="9216"/>
                <a:ext cx="576" cy="288"/>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sp>
            <p:nvSpPr>
              <p:cNvPr id="35888" name="Oval 47"/>
              <p:cNvSpPr>
                <a:spLocks noChangeArrowheads="1"/>
              </p:cNvSpPr>
              <p:nvPr/>
            </p:nvSpPr>
            <p:spPr bwMode="auto">
              <a:xfrm>
                <a:off x="8064" y="6768"/>
                <a:ext cx="144" cy="432"/>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grpSp>
        <p:grpSp>
          <p:nvGrpSpPr>
            <p:cNvPr id="35850" name="Group 48"/>
            <p:cNvGrpSpPr>
              <a:grpSpLocks/>
            </p:cNvGrpSpPr>
            <p:nvPr/>
          </p:nvGrpSpPr>
          <p:grpSpPr bwMode="auto">
            <a:xfrm>
              <a:off x="7776" y="2880"/>
              <a:ext cx="2160" cy="1440"/>
              <a:chOff x="4176" y="6480"/>
              <a:chExt cx="2160" cy="1440"/>
            </a:xfrm>
          </p:grpSpPr>
          <p:sp>
            <p:nvSpPr>
              <p:cNvPr id="35851" name="Oval 49"/>
              <p:cNvSpPr>
                <a:spLocks noChangeArrowheads="1"/>
              </p:cNvSpPr>
              <p:nvPr/>
            </p:nvSpPr>
            <p:spPr bwMode="auto">
              <a:xfrm>
                <a:off x="4176" y="6480"/>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2" name="Oval 50"/>
              <p:cNvSpPr>
                <a:spLocks noChangeArrowheads="1"/>
              </p:cNvSpPr>
              <p:nvPr/>
            </p:nvSpPr>
            <p:spPr bwMode="auto">
              <a:xfrm>
                <a:off x="4176" y="7056"/>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3" name="Oval 51"/>
              <p:cNvSpPr>
                <a:spLocks noChangeArrowheads="1"/>
              </p:cNvSpPr>
              <p:nvPr/>
            </p:nvSpPr>
            <p:spPr bwMode="auto">
              <a:xfrm>
                <a:off x="4176" y="7632"/>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4" name="Oval 52"/>
              <p:cNvSpPr>
                <a:spLocks noChangeArrowheads="1"/>
              </p:cNvSpPr>
              <p:nvPr/>
            </p:nvSpPr>
            <p:spPr bwMode="auto">
              <a:xfrm>
                <a:off x="5040" y="6768"/>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5" name="Oval 53"/>
              <p:cNvSpPr>
                <a:spLocks noChangeArrowheads="1"/>
              </p:cNvSpPr>
              <p:nvPr/>
            </p:nvSpPr>
            <p:spPr bwMode="auto">
              <a:xfrm>
                <a:off x="5040" y="7344"/>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6" name="Oval 54"/>
              <p:cNvSpPr>
                <a:spLocks noChangeArrowheads="1"/>
              </p:cNvSpPr>
              <p:nvPr/>
            </p:nvSpPr>
            <p:spPr bwMode="auto">
              <a:xfrm>
                <a:off x="5760" y="6480"/>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7" name="Oval 55"/>
              <p:cNvSpPr>
                <a:spLocks noChangeArrowheads="1"/>
              </p:cNvSpPr>
              <p:nvPr/>
            </p:nvSpPr>
            <p:spPr bwMode="auto">
              <a:xfrm>
                <a:off x="5760" y="7632"/>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8" name="Line 56"/>
              <p:cNvSpPr>
                <a:spLocks noChangeShapeType="1"/>
              </p:cNvSpPr>
              <p:nvPr/>
            </p:nvSpPr>
            <p:spPr bwMode="auto">
              <a:xfrm>
                <a:off x="4320" y="7632"/>
                <a:ext cx="144" cy="0"/>
              </a:xfrm>
              <a:prstGeom prst="line">
                <a:avLst/>
              </a:prstGeom>
              <a:noFill/>
              <a:ln w="9525">
                <a:solidFill>
                  <a:schemeClr val="hlink"/>
                </a:solidFill>
                <a:round/>
                <a:headEnd/>
                <a:tailEnd/>
              </a:ln>
            </p:spPr>
            <p:txBody>
              <a:bodyPr/>
              <a:lstStyle/>
              <a:p>
                <a:endParaRPr lang="en-US"/>
              </a:p>
            </p:txBody>
          </p:sp>
          <p:sp>
            <p:nvSpPr>
              <p:cNvPr id="35859" name="Line 57"/>
              <p:cNvSpPr>
                <a:spLocks noChangeShapeType="1"/>
              </p:cNvSpPr>
              <p:nvPr/>
            </p:nvSpPr>
            <p:spPr bwMode="auto">
              <a:xfrm flipV="1">
                <a:off x="4464" y="6912"/>
                <a:ext cx="576" cy="720"/>
              </a:xfrm>
              <a:prstGeom prst="line">
                <a:avLst/>
              </a:prstGeom>
              <a:noFill/>
              <a:ln w="9525">
                <a:solidFill>
                  <a:schemeClr val="hlink"/>
                </a:solidFill>
                <a:round/>
                <a:headEnd/>
                <a:tailEnd/>
              </a:ln>
            </p:spPr>
            <p:txBody>
              <a:bodyPr/>
              <a:lstStyle/>
              <a:p>
                <a:endParaRPr lang="en-US"/>
              </a:p>
            </p:txBody>
          </p:sp>
          <p:sp>
            <p:nvSpPr>
              <p:cNvPr id="35860" name="Line 58"/>
              <p:cNvSpPr>
                <a:spLocks noChangeShapeType="1"/>
              </p:cNvSpPr>
              <p:nvPr/>
            </p:nvSpPr>
            <p:spPr bwMode="auto">
              <a:xfrm flipV="1">
                <a:off x="4464" y="6912"/>
                <a:ext cx="576" cy="288"/>
              </a:xfrm>
              <a:prstGeom prst="line">
                <a:avLst/>
              </a:prstGeom>
              <a:noFill/>
              <a:ln w="9525">
                <a:solidFill>
                  <a:schemeClr val="hlink"/>
                </a:solidFill>
                <a:round/>
                <a:headEnd/>
                <a:tailEnd/>
              </a:ln>
            </p:spPr>
            <p:txBody>
              <a:bodyPr/>
              <a:lstStyle/>
              <a:p>
                <a:endParaRPr lang="en-US"/>
              </a:p>
            </p:txBody>
          </p:sp>
          <p:sp>
            <p:nvSpPr>
              <p:cNvPr id="35861" name="Line 59"/>
              <p:cNvSpPr>
                <a:spLocks noChangeShapeType="1"/>
              </p:cNvSpPr>
              <p:nvPr/>
            </p:nvSpPr>
            <p:spPr bwMode="auto">
              <a:xfrm>
                <a:off x="4464" y="6624"/>
                <a:ext cx="576" cy="432"/>
              </a:xfrm>
              <a:prstGeom prst="line">
                <a:avLst/>
              </a:prstGeom>
              <a:noFill/>
              <a:ln w="9525">
                <a:solidFill>
                  <a:schemeClr val="hlink"/>
                </a:solidFill>
                <a:round/>
                <a:headEnd/>
                <a:tailEnd/>
              </a:ln>
            </p:spPr>
            <p:txBody>
              <a:bodyPr/>
              <a:lstStyle/>
              <a:p>
                <a:endParaRPr lang="en-US"/>
              </a:p>
            </p:txBody>
          </p:sp>
          <p:sp>
            <p:nvSpPr>
              <p:cNvPr id="35862" name="Line 60"/>
              <p:cNvSpPr>
                <a:spLocks noChangeShapeType="1"/>
              </p:cNvSpPr>
              <p:nvPr/>
            </p:nvSpPr>
            <p:spPr bwMode="auto">
              <a:xfrm>
                <a:off x="4464" y="6624"/>
                <a:ext cx="576" cy="864"/>
              </a:xfrm>
              <a:prstGeom prst="line">
                <a:avLst/>
              </a:prstGeom>
              <a:noFill/>
              <a:ln w="9525">
                <a:solidFill>
                  <a:schemeClr val="hlink"/>
                </a:solidFill>
                <a:round/>
                <a:headEnd/>
                <a:tailEnd/>
              </a:ln>
            </p:spPr>
            <p:txBody>
              <a:bodyPr/>
              <a:lstStyle/>
              <a:p>
                <a:endParaRPr lang="en-US"/>
              </a:p>
            </p:txBody>
          </p:sp>
          <p:sp>
            <p:nvSpPr>
              <p:cNvPr id="35863" name="Line 61"/>
              <p:cNvSpPr>
                <a:spLocks noChangeShapeType="1"/>
              </p:cNvSpPr>
              <p:nvPr/>
            </p:nvSpPr>
            <p:spPr bwMode="auto">
              <a:xfrm>
                <a:off x="4464" y="7200"/>
                <a:ext cx="576" cy="288"/>
              </a:xfrm>
              <a:prstGeom prst="line">
                <a:avLst/>
              </a:prstGeom>
              <a:noFill/>
              <a:ln w="9525">
                <a:solidFill>
                  <a:schemeClr val="hlink"/>
                </a:solidFill>
                <a:round/>
                <a:headEnd/>
                <a:tailEnd/>
              </a:ln>
            </p:spPr>
            <p:txBody>
              <a:bodyPr/>
              <a:lstStyle/>
              <a:p>
                <a:endParaRPr lang="en-US"/>
              </a:p>
            </p:txBody>
          </p:sp>
          <p:sp>
            <p:nvSpPr>
              <p:cNvPr id="35864" name="Line 62"/>
              <p:cNvSpPr>
                <a:spLocks noChangeShapeType="1"/>
              </p:cNvSpPr>
              <p:nvPr/>
            </p:nvSpPr>
            <p:spPr bwMode="auto">
              <a:xfrm flipV="1">
                <a:off x="4464" y="7488"/>
                <a:ext cx="576" cy="144"/>
              </a:xfrm>
              <a:prstGeom prst="line">
                <a:avLst/>
              </a:prstGeom>
              <a:noFill/>
              <a:ln w="9525">
                <a:solidFill>
                  <a:schemeClr val="hlink"/>
                </a:solidFill>
                <a:round/>
                <a:headEnd/>
                <a:tailEnd/>
              </a:ln>
            </p:spPr>
            <p:txBody>
              <a:bodyPr/>
              <a:lstStyle/>
              <a:p>
                <a:endParaRPr lang="en-US"/>
              </a:p>
            </p:txBody>
          </p:sp>
          <p:sp>
            <p:nvSpPr>
              <p:cNvPr id="35865" name="Line 63"/>
              <p:cNvSpPr>
                <a:spLocks noChangeShapeType="1"/>
              </p:cNvSpPr>
              <p:nvPr/>
            </p:nvSpPr>
            <p:spPr bwMode="auto">
              <a:xfrm flipV="1">
                <a:off x="5328" y="6624"/>
                <a:ext cx="432" cy="288"/>
              </a:xfrm>
              <a:prstGeom prst="line">
                <a:avLst/>
              </a:prstGeom>
              <a:noFill/>
              <a:ln w="9525">
                <a:solidFill>
                  <a:schemeClr val="hlink"/>
                </a:solidFill>
                <a:round/>
                <a:headEnd/>
                <a:tailEnd/>
              </a:ln>
            </p:spPr>
            <p:txBody>
              <a:bodyPr/>
              <a:lstStyle/>
              <a:p>
                <a:endParaRPr lang="en-US"/>
              </a:p>
            </p:txBody>
          </p:sp>
          <p:sp>
            <p:nvSpPr>
              <p:cNvPr id="35866" name="Line 64"/>
              <p:cNvSpPr>
                <a:spLocks noChangeShapeType="1"/>
              </p:cNvSpPr>
              <p:nvPr/>
            </p:nvSpPr>
            <p:spPr bwMode="auto">
              <a:xfrm flipV="1">
                <a:off x="5328" y="6624"/>
                <a:ext cx="432" cy="864"/>
              </a:xfrm>
              <a:prstGeom prst="line">
                <a:avLst/>
              </a:prstGeom>
              <a:noFill/>
              <a:ln w="9525">
                <a:solidFill>
                  <a:schemeClr val="hlink"/>
                </a:solidFill>
                <a:round/>
                <a:headEnd/>
                <a:tailEnd/>
              </a:ln>
            </p:spPr>
            <p:txBody>
              <a:bodyPr/>
              <a:lstStyle/>
              <a:p>
                <a:endParaRPr lang="en-US"/>
              </a:p>
            </p:txBody>
          </p:sp>
          <p:sp>
            <p:nvSpPr>
              <p:cNvPr id="35867" name="Line 65"/>
              <p:cNvSpPr>
                <a:spLocks noChangeShapeType="1"/>
              </p:cNvSpPr>
              <p:nvPr/>
            </p:nvSpPr>
            <p:spPr bwMode="auto">
              <a:xfrm>
                <a:off x="5328" y="6912"/>
                <a:ext cx="432" cy="864"/>
              </a:xfrm>
              <a:prstGeom prst="line">
                <a:avLst/>
              </a:prstGeom>
              <a:noFill/>
              <a:ln w="9525">
                <a:solidFill>
                  <a:schemeClr val="hlink"/>
                </a:solidFill>
                <a:round/>
                <a:headEnd/>
                <a:tailEnd/>
              </a:ln>
            </p:spPr>
            <p:txBody>
              <a:bodyPr/>
              <a:lstStyle/>
              <a:p>
                <a:endParaRPr lang="en-US"/>
              </a:p>
            </p:txBody>
          </p:sp>
          <p:sp>
            <p:nvSpPr>
              <p:cNvPr id="35868" name="Line 66"/>
              <p:cNvSpPr>
                <a:spLocks noChangeShapeType="1"/>
              </p:cNvSpPr>
              <p:nvPr/>
            </p:nvSpPr>
            <p:spPr bwMode="auto">
              <a:xfrm>
                <a:off x="5328" y="7488"/>
                <a:ext cx="432" cy="288"/>
              </a:xfrm>
              <a:prstGeom prst="line">
                <a:avLst/>
              </a:prstGeom>
              <a:noFill/>
              <a:ln w="9525">
                <a:solidFill>
                  <a:schemeClr val="hlink"/>
                </a:solidFill>
                <a:round/>
                <a:headEnd/>
                <a:tailEnd/>
              </a:ln>
            </p:spPr>
            <p:txBody>
              <a:bodyPr/>
              <a:lstStyle/>
              <a:p>
                <a:endParaRPr lang="en-US"/>
              </a:p>
            </p:txBody>
          </p:sp>
          <p:sp>
            <p:nvSpPr>
              <p:cNvPr id="35869" name="Line 67"/>
              <p:cNvSpPr>
                <a:spLocks noChangeShapeType="1"/>
              </p:cNvSpPr>
              <p:nvPr/>
            </p:nvSpPr>
            <p:spPr bwMode="auto">
              <a:xfrm>
                <a:off x="6048" y="6624"/>
                <a:ext cx="288" cy="0"/>
              </a:xfrm>
              <a:prstGeom prst="line">
                <a:avLst/>
              </a:prstGeom>
              <a:noFill/>
              <a:ln w="9525">
                <a:solidFill>
                  <a:schemeClr val="hlink"/>
                </a:solidFill>
                <a:round/>
                <a:headEnd/>
                <a:tailEnd/>
              </a:ln>
            </p:spPr>
            <p:txBody>
              <a:bodyPr/>
              <a:lstStyle/>
              <a:p>
                <a:endParaRPr lang="en-US"/>
              </a:p>
            </p:txBody>
          </p:sp>
          <p:sp>
            <p:nvSpPr>
              <p:cNvPr id="35870" name="Line 68"/>
              <p:cNvSpPr>
                <a:spLocks noChangeShapeType="1"/>
              </p:cNvSpPr>
              <p:nvPr/>
            </p:nvSpPr>
            <p:spPr bwMode="auto">
              <a:xfrm>
                <a:off x="6048" y="7776"/>
                <a:ext cx="288" cy="0"/>
              </a:xfrm>
              <a:prstGeom prst="line">
                <a:avLst/>
              </a:prstGeom>
              <a:noFill/>
              <a:ln w="9525">
                <a:solidFill>
                  <a:schemeClr val="hlink"/>
                </a:solidFill>
                <a:round/>
                <a:headEnd/>
                <a:tailEnd/>
              </a:ln>
            </p:spPr>
            <p:txBody>
              <a:bodyPr/>
              <a:lstStyle/>
              <a:p>
                <a:endParaRPr lang="en-US"/>
              </a:p>
            </p:txBody>
          </p:sp>
        </p:grpSp>
      </p:grpSp>
      <p:sp>
        <p:nvSpPr>
          <p:cNvPr id="35844" name="Text Box 69"/>
          <p:cNvSpPr txBox="1">
            <a:spLocks noChangeArrowheads="1"/>
          </p:cNvSpPr>
          <p:nvPr/>
        </p:nvSpPr>
        <p:spPr bwMode="auto">
          <a:xfrm>
            <a:off x="1258888" y="1219200"/>
            <a:ext cx="2170112" cy="581025"/>
          </a:xfrm>
          <a:prstGeom prst="rect">
            <a:avLst/>
          </a:prstGeom>
          <a:noFill/>
          <a:ln w="9525">
            <a:noFill/>
            <a:miter lim="800000"/>
            <a:headEnd/>
            <a:tailEnd/>
          </a:ln>
        </p:spPr>
        <p:txBody>
          <a:bodyPr>
            <a:spAutoFit/>
          </a:bodyPr>
          <a:lstStyle/>
          <a:p>
            <a:pPr algn="ctr">
              <a:spcBef>
                <a:spcPct val="50000"/>
              </a:spcBef>
            </a:pPr>
            <a:r>
              <a:rPr lang="en-US" b="1">
                <a:latin typeface="Calibri" pitchFamily="34" charset="0"/>
              </a:rPr>
              <a:t>NN as an model of brain-like Computer</a:t>
            </a:r>
            <a:endParaRPr lang="ru-RU" b="1">
              <a:latin typeface="Calibri" pitchFamily="34" charset="0"/>
            </a:endParaRPr>
          </a:p>
        </p:txBody>
      </p:sp>
      <p:sp>
        <p:nvSpPr>
          <p:cNvPr id="35845" name="Text Box 70"/>
          <p:cNvSpPr txBox="1">
            <a:spLocks noChangeArrowheads="1"/>
          </p:cNvSpPr>
          <p:nvPr/>
        </p:nvSpPr>
        <p:spPr bwMode="auto">
          <a:xfrm>
            <a:off x="4286250" y="1225550"/>
            <a:ext cx="4537075" cy="5632450"/>
          </a:xfrm>
          <a:prstGeom prst="rect">
            <a:avLst/>
          </a:prstGeom>
          <a:noFill/>
          <a:ln w="9525">
            <a:solidFill>
              <a:schemeClr val="hlink"/>
            </a:solidFill>
            <a:miter lim="800000"/>
            <a:headEnd/>
            <a:tailEnd/>
          </a:ln>
        </p:spPr>
        <p:txBody>
          <a:bodyPr>
            <a:spAutoFit/>
          </a:bodyPr>
          <a:lstStyle/>
          <a:p>
            <a:pPr>
              <a:buFont typeface="Wingdings" pitchFamily="2" charset="2"/>
              <a:buChar char="v"/>
            </a:pPr>
            <a:r>
              <a:rPr lang="en-US" sz="1400" b="1">
                <a:latin typeface="Calibri" pitchFamily="34" charset="0"/>
              </a:rPr>
              <a:t>      </a:t>
            </a:r>
            <a:r>
              <a:rPr lang="en-US" b="1">
                <a:solidFill>
                  <a:srgbClr val="0000FF"/>
                </a:solidFill>
                <a:latin typeface="Calibri" pitchFamily="34" charset="0"/>
              </a:rPr>
              <a:t>An </a:t>
            </a:r>
            <a:r>
              <a:rPr lang="en-US" b="1">
                <a:solidFill>
                  <a:srgbClr val="FF0000"/>
                </a:solidFill>
                <a:latin typeface="Calibri" pitchFamily="34" charset="0"/>
              </a:rPr>
              <a:t>artificial neural network (ANN) </a:t>
            </a:r>
            <a:r>
              <a:rPr lang="en-US" b="1">
                <a:solidFill>
                  <a:srgbClr val="0000FF"/>
                </a:solidFill>
                <a:latin typeface="Calibri" pitchFamily="34" charset="0"/>
              </a:rPr>
              <a:t>is a  massively parallel distributed processor that has a natural propensity for storing experimental knowledge and making it available for use. It means that:</a:t>
            </a:r>
          </a:p>
          <a:p>
            <a:r>
              <a:rPr lang="en-US">
                <a:latin typeface="Calibri" pitchFamily="34" charset="0"/>
              </a:rPr>
              <a:t> </a:t>
            </a:r>
          </a:p>
          <a:p>
            <a:pPr>
              <a:buFont typeface="Wingdings" pitchFamily="2" charset="2"/>
              <a:buChar char="Ø"/>
            </a:pPr>
            <a:r>
              <a:rPr lang="en-US" b="1" i="1">
                <a:latin typeface="Calibri" pitchFamily="34" charset="0"/>
              </a:rPr>
              <a:t>Knowledge is acquired by the network through a learning (training) process;</a:t>
            </a:r>
          </a:p>
          <a:p>
            <a:pPr>
              <a:buFont typeface="Wingdings" pitchFamily="2" charset="2"/>
              <a:buChar char="Ø"/>
            </a:pPr>
            <a:r>
              <a:rPr lang="en-US" b="1" i="1">
                <a:latin typeface="Calibri" pitchFamily="34" charset="0"/>
              </a:rPr>
              <a:t> The strength of the interconnections between neurons is implemented by means of the synaptic weights used to store the knowledge.</a:t>
            </a:r>
          </a:p>
          <a:p>
            <a:endParaRPr lang="en-US">
              <a:latin typeface="Calibri" pitchFamily="34" charset="0"/>
            </a:endParaRPr>
          </a:p>
          <a:p>
            <a:r>
              <a:rPr lang="en-US" b="1">
                <a:solidFill>
                  <a:srgbClr val="CC0066"/>
                </a:solidFill>
                <a:latin typeface="Calibri" pitchFamily="34" charset="0"/>
              </a:rPr>
              <a:t>The </a:t>
            </a:r>
            <a:r>
              <a:rPr lang="en-US" b="1">
                <a:solidFill>
                  <a:srgbClr val="0000FF"/>
                </a:solidFill>
                <a:latin typeface="Calibri" pitchFamily="34" charset="0"/>
              </a:rPr>
              <a:t>learning process </a:t>
            </a:r>
            <a:r>
              <a:rPr lang="en-US" b="1">
                <a:solidFill>
                  <a:srgbClr val="CC0066"/>
                </a:solidFill>
                <a:latin typeface="Calibri" pitchFamily="34" charset="0"/>
              </a:rPr>
              <a:t>is a procedure of the adapting the weights with a learning algorithm in order to capture the knowledge. On more mathematically, the aim of the learning process is to map a given relation between inputs and output (outputs) of the network.</a:t>
            </a:r>
            <a:endParaRPr lang="ru-RU" b="1">
              <a:solidFill>
                <a:srgbClr val="CC0066"/>
              </a:solidFill>
              <a:latin typeface="Calibri" pitchFamily="34" charset="0"/>
            </a:endParaRPr>
          </a:p>
        </p:txBody>
      </p:sp>
      <p:sp>
        <p:nvSpPr>
          <p:cNvPr id="35846" name="Text Box 75"/>
          <p:cNvSpPr txBox="1">
            <a:spLocks noChangeArrowheads="1"/>
          </p:cNvSpPr>
          <p:nvPr/>
        </p:nvSpPr>
        <p:spPr bwMode="auto">
          <a:xfrm>
            <a:off x="611188" y="3573463"/>
            <a:ext cx="3455987" cy="3140075"/>
          </a:xfrm>
          <a:prstGeom prst="rect">
            <a:avLst/>
          </a:prstGeom>
          <a:noFill/>
          <a:ln w="9525">
            <a:noFill/>
            <a:miter lim="800000"/>
            <a:headEnd/>
            <a:tailEnd/>
          </a:ln>
        </p:spPr>
        <p:txBody>
          <a:bodyPr>
            <a:spAutoFit/>
          </a:bodyPr>
          <a:lstStyle/>
          <a:p>
            <a:pPr algn="ctr"/>
            <a:r>
              <a:rPr lang="en-US" b="1" i="1">
                <a:solidFill>
                  <a:srgbClr val="0000FF"/>
                </a:solidFill>
                <a:latin typeface="Calibri" pitchFamily="34" charset="0"/>
              </a:rPr>
              <a:t>Brain</a:t>
            </a:r>
          </a:p>
          <a:p>
            <a:endParaRPr lang="en-US" b="1" i="1">
              <a:latin typeface="Calibri" pitchFamily="34" charset="0"/>
            </a:endParaRPr>
          </a:p>
          <a:p>
            <a:pPr>
              <a:buFont typeface="Wingdings" pitchFamily="2" charset="2"/>
              <a:buChar char="Ø"/>
            </a:pPr>
            <a:r>
              <a:rPr lang="en-US" b="1" i="1">
                <a:latin typeface="Calibri" pitchFamily="34" charset="0"/>
              </a:rPr>
              <a:t>The human brain is still not well understood and indeed its behavior is very complex!</a:t>
            </a:r>
          </a:p>
          <a:p>
            <a:pPr>
              <a:buFont typeface="Wingdings" pitchFamily="2" charset="2"/>
              <a:buChar char="Ø"/>
            </a:pPr>
            <a:r>
              <a:rPr lang="en-US" b="1" i="1">
                <a:latin typeface="Calibri" pitchFamily="34" charset="0"/>
              </a:rPr>
              <a:t>There are about 10 billion neurons in the human cortex and 60 trillion synapses of connections</a:t>
            </a:r>
          </a:p>
          <a:p>
            <a:pPr>
              <a:buFont typeface="Wingdings" pitchFamily="2" charset="2"/>
              <a:buChar char="Ø"/>
            </a:pPr>
            <a:r>
              <a:rPr lang="en-US" b="1" i="1">
                <a:solidFill>
                  <a:srgbClr val="3333FF"/>
                </a:solidFill>
                <a:latin typeface="Calibri" pitchFamily="34" charset="0"/>
              </a:rPr>
              <a:t>The brain is a highly complex, nonlinear and parallel computer</a:t>
            </a:r>
            <a:r>
              <a:rPr lang="en-US" b="1">
                <a:solidFill>
                  <a:srgbClr val="3333FF"/>
                </a:solidFill>
                <a:latin typeface="Calibri" pitchFamily="34" charset="0"/>
              </a:rPr>
              <a:t> (</a:t>
            </a:r>
            <a:r>
              <a:rPr lang="en-US" b="1" i="1">
                <a:solidFill>
                  <a:srgbClr val="3333FF"/>
                </a:solidFill>
                <a:latin typeface="Calibri" pitchFamily="34" charset="0"/>
              </a:rPr>
              <a:t>information-processing system</a:t>
            </a:r>
            <a:r>
              <a:rPr lang="en-US" b="1">
                <a:solidFill>
                  <a:srgbClr val="3333FF"/>
                </a:solidFill>
                <a:latin typeface="Calibri" pitchFamily="34" charset="0"/>
              </a:rPr>
              <a:t>)</a:t>
            </a:r>
            <a:r>
              <a:rPr lang="en-US" b="1" i="1">
                <a:solidFill>
                  <a:srgbClr val="3333FF"/>
                </a:solidFill>
                <a:latin typeface="Calibri" pitchFamily="34" charset="0"/>
              </a:rPr>
              <a:t> </a:t>
            </a:r>
            <a:endParaRPr lang="ru-RU" b="1" i="1">
              <a:solidFill>
                <a:srgbClr val="3333FF"/>
              </a:solidFill>
              <a:latin typeface="Calibri" pitchFamily="34" charset="0"/>
            </a:endParaRPr>
          </a:p>
        </p:txBody>
      </p:sp>
      <p:sp>
        <p:nvSpPr>
          <p:cNvPr id="35847" name="Title 48"/>
          <p:cNvSpPr>
            <a:spLocks noGrp="1"/>
          </p:cNvSpPr>
          <p:nvPr>
            <p:ph type="title"/>
          </p:nvPr>
        </p:nvSpPr>
        <p:spPr/>
        <p:txBody>
          <a:bodyPr/>
          <a:lstStyle/>
          <a:p>
            <a:r>
              <a:rPr lang="en-US" smtClean="0">
                <a:solidFill>
                  <a:srgbClr val="3333FF"/>
                </a:solidFill>
              </a:rPr>
              <a:t>ANN as a Brain-Like Computer </a:t>
            </a:r>
          </a:p>
        </p:txBody>
      </p:sp>
      <p:sp>
        <p:nvSpPr>
          <p:cNvPr id="50" name="Slide Number Placeholder 49"/>
          <p:cNvSpPr>
            <a:spLocks noGrp="1"/>
          </p:cNvSpPr>
          <p:nvPr>
            <p:ph type="sldNum" sz="quarter" idx="12"/>
          </p:nvPr>
        </p:nvSpPr>
        <p:spPr/>
        <p:txBody>
          <a:bodyPr/>
          <a:lstStyle/>
          <a:p>
            <a:pPr>
              <a:defRPr/>
            </a:pPr>
            <a:fld id="{B303AE89-07AA-4C02-BC8F-DE96389A8DE0}"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9" name="Group 16"/>
          <p:cNvGrpSpPr>
            <a:grpSpLocks/>
          </p:cNvGrpSpPr>
          <p:nvPr/>
        </p:nvGrpSpPr>
        <p:grpSpPr bwMode="auto">
          <a:xfrm>
            <a:off x="3136900" y="2727325"/>
            <a:ext cx="2514600" cy="2286000"/>
            <a:chOff x="1688" y="2326"/>
            <a:chExt cx="1584" cy="1440"/>
          </a:xfrm>
        </p:grpSpPr>
        <p:sp>
          <p:nvSpPr>
            <p:cNvPr id="15374" name="AutoShape 14"/>
            <p:cNvSpPr>
              <a:spLocks noChangeArrowheads="1"/>
            </p:cNvSpPr>
            <p:nvPr/>
          </p:nvSpPr>
          <p:spPr bwMode="auto">
            <a:xfrm>
              <a:off x="1688" y="2326"/>
              <a:ext cx="1584" cy="1440"/>
            </a:xfrm>
            <a:prstGeom prst="sun">
              <a:avLst>
                <a:gd name="adj" fmla="val 25000"/>
              </a:avLst>
            </a:prstGeom>
            <a:solidFill>
              <a:srgbClr val="66FF33"/>
            </a:solidFill>
            <a:ln w="9525">
              <a:solidFill>
                <a:srgbClr val="000000"/>
              </a:solidFill>
              <a:miter lim="800000"/>
              <a:headEnd/>
              <a:tailEnd/>
            </a:ln>
            <a:effectLst>
              <a:outerShdw dist="107763" dir="18900000" algn="ctr" rotWithShape="0">
                <a:srgbClr val="808080"/>
              </a:outerShdw>
            </a:effectLst>
          </p:spPr>
          <p:txBody>
            <a:bodyPr/>
            <a:lstStyle/>
            <a:p>
              <a:pPr fontAlgn="auto">
                <a:spcBef>
                  <a:spcPts val="0"/>
                </a:spcBef>
                <a:spcAft>
                  <a:spcPts val="0"/>
                </a:spcAft>
                <a:defRPr/>
              </a:pPr>
              <a:endParaRPr lang="en-US">
                <a:latin typeface="+mn-lt"/>
              </a:endParaRPr>
            </a:p>
          </p:txBody>
        </p:sp>
        <p:sp>
          <p:nvSpPr>
            <p:cNvPr id="2073" name="Text Box 15"/>
            <p:cNvSpPr txBox="1">
              <a:spLocks noChangeArrowheads="1"/>
            </p:cNvSpPr>
            <p:nvPr/>
          </p:nvSpPr>
          <p:spPr bwMode="auto">
            <a:xfrm>
              <a:off x="2064" y="2704"/>
              <a:ext cx="871" cy="640"/>
            </a:xfrm>
            <a:prstGeom prst="rect">
              <a:avLst/>
            </a:prstGeom>
            <a:noFill/>
            <a:ln w="9525">
              <a:noFill/>
              <a:miter lim="800000"/>
              <a:headEnd/>
              <a:tailEnd/>
            </a:ln>
          </p:spPr>
          <p:txBody>
            <a:bodyPr/>
            <a:lstStyle/>
            <a:p>
              <a:pPr algn="ctr"/>
              <a:r>
                <a:rPr lang="ru-RU" sz="1400" b="1" i="1">
                  <a:solidFill>
                    <a:schemeClr val="accent1"/>
                  </a:solidFill>
                  <a:latin typeface="Calibri" pitchFamily="34" charset="0"/>
                </a:rPr>
                <a:t>Artificial Intellect with Neural Networks</a:t>
              </a:r>
              <a:endParaRPr lang="ru-RU">
                <a:solidFill>
                  <a:schemeClr val="accent1"/>
                </a:solidFill>
                <a:latin typeface="Calibri" pitchFamily="34" charset="0"/>
              </a:endParaRPr>
            </a:p>
          </p:txBody>
        </p:sp>
      </p:grpSp>
      <p:graphicFrame>
        <p:nvGraphicFramePr>
          <p:cNvPr id="2050" name="Object 2"/>
          <p:cNvGraphicFramePr>
            <a:graphicFrameLocks noChangeAspect="1"/>
          </p:cNvGraphicFramePr>
          <p:nvPr/>
        </p:nvGraphicFramePr>
        <p:xfrm>
          <a:off x="3200400" y="1196975"/>
          <a:ext cx="1803400" cy="492125"/>
        </p:xfrm>
        <a:graphic>
          <a:graphicData uri="http://schemas.openxmlformats.org/presentationml/2006/ole">
            <p:oleObj spid="_x0000_s2050" r:id="rId4" imgW="4663440" imgH="1387080" progId="">
              <p:embed/>
            </p:oleObj>
          </a:graphicData>
        </a:graphic>
      </p:graphicFrame>
      <p:sp>
        <p:nvSpPr>
          <p:cNvPr id="15379" name="Text Box 19"/>
          <p:cNvSpPr txBox="1">
            <a:spLocks noChangeArrowheads="1"/>
          </p:cNvSpPr>
          <p:nvPr/>
        </p:nvSpPr>
        <p:spPr bwMode="auto">
          <a:xfrm>
            <a:off x="3635375" y="1700213"/>
            <a:ext cx="1028700" cy="5715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dirty="0" err="1">
                <a:solidFill>
                  <a:srgbClr val="CC3300"/>
                </a:solidFill>
                <a:latin typeface="+mn-lt"/>
              </a:rPr>
              <a:t>Intelligent</a:t>
            </a:r>
            <a:r>
              <a:rPr lang="ru-RU" sz="1400" b="1" i="1" dirty="0">
                <a:solidFill>
                  <a:srgbClr val="CC3300"/>
                </a:solidFill>
                <a:latin typeface="+mn-lt"/>
              </a:rPr>
              <a:t> </a:t>
            </a:r>
            <a:r>
              <a:rPr lang="ru-RU" sz="1400" b="1" i="1" dirty="0" err="1">
                <a:solidFill>
                  <a:srgbClr val="CC3300"/>
                </a:solidFill>
                <a:latin typeface="+mn-lt"/>
              </a:rPr>
              <a:t>Control</a:t>
            </a:r>
            <a:endParaRPr lang="ru-RU" dirty="0">
              <a:solidFill>
                <a:srgbClr val="CC3300"/>
              </a:solidFill>
              <a:latin typeface="+mn-lt"/>
            </a:endParaRPr>
          </a:p>
        </p:txBody>
      </p:sp>
      <p:graphicFrame>
        <p:nvGraphicFramePr>
          <p:cNvPr id="2051" name="Object 3"/>
          <p:cNvGraphicFramePr>
            <a:graphicFrameLocks noChangeAspect="1"/>
          </p:cNvGraphicFramePr>
          <p:nvPr/>
        </p:nvGraphicFramePr>
        <p:xfrm>
          <a:off x="5880100" y="1628775"/>
          <a:ext cx="1225550" cy="685800"/>
        </p:xfrm>
        <a:graphic>
          <a:graphicData uri="http://schemas.openxmlformats.org/presentationml/2006/ole">
            <p:oleObj spid="_x0000_s2051" r:id="rId5" imgW="5646240" imgH="4503600" progId="">
              <p:embed/>
            </p:oleObj>
          </a:graphicData>
        </a:graphic>
      </p:graphicFrame>
      <p:sp>
        <p:nvSpPr>
          <p:cNvPr id="15381" name="Text Box 21"/>
          <p:cNvSpPr txBox="1">
            <a:spLocks noChangeArrowheads="1"/>
          </p:cNvSpPr>
          <p:nvPr/>
        </p:nvSpPr>
        <p:spPr bwMode="auto">
          <a:xfrm>
            <a:off x="5422900" y="2276475"/>
            <a:ext cx="1028700" cy="5715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Technical Diagnistics</a:t>
            </a:r>
            <a:endParaRPr lang="ru-RU">
              <a:solidFill>
                <a:srgbClr val="CC3300"/>
              </a:solidFill>
              <a:latin typeface="+mn-lt"/>
            </a:endParaRPr>
          </a:p>
        </p:txBody>
      </p:sp>
      <p:graphicFrame>
        <p:nvGraphicFramePr>
          <p:cNvPr id="2052" name="Object 4"/>
          <p:cNvGraphicFramePr>
            <a:graphicFrameLocks noChangeAspect="1"/>
          </p:cNvGraphicFramePr>
          <p:nvPr/>
        </p:nvGraphicFramePr>
        <p:xfrm>
          <a:off x="7478713" y="3679825"/>
          <a:ext cx="1485900" cy="685800"/>
        </p:xfrm>
        <a:graphic>
          <a:graphicData uri="http://schemas.openxmlformats.org/presentationml/2006/ole">
            <p:oleObj spid="_x0000_s2052" r:id="rId6" imgW="8100720" imgH="4694040" progId="">
              <p:embed/>
            </p:oleObj>
          </a:graphicData>
        </a:graphic>
      </p:graphicFrame>
      <p:sp>
        <p:nvSpPr>
          <p:cNvPr id="15384" name="Text Box 24"/>
          <p:cNvSpPr txBox="1">
            <a:spLocks noChangeArrowheads="1"/>
          </p:cNvSpPr>
          <p:nvPr/>
        </p:nvSpPr>
        <p:spPr bwMode="auto">
          <a:xfrm>
            <a:off x="7019925" y="2946400"/>
            <a:ext cx="1485900" cy="9144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Intelligent</a:t>
            </a:r>
          </a:p>
          <a:p>
            <a:pPr algn="ctr" fontAlgn="auto">
              <a:spcBef>
                <a:spcPts val="0"/>
              </a:spcBef>
              <a:spcAft>
                <a:spcPts val="0"/>
              </a:spcAft>
              <a:defRPr/>
            </a:pPr>
            <a:r>
              <a:rPr lang="ru-RU" sz="1400" b="1" i="1">
                <a:solidFill>
                  <a:srgbClr val="CC3300"/>
                </a:solidFill>
                <a:latin typeface="+mn-lt"/>
              </a:rPr>
              <a:t> Data Analysis </a:t>
            </a:r>
          </a:p>
          <a:p>
            <a:pPr algn="ctr" fontAlgn="auto">
              <a:spcBef>
                <a:spcPts val="0"/>
              </a:spcBef>
              <a:spcAft>
                <a:spcPts val="0"/>
              </a:spcAft>
              <a:defRPr/>
            </a:pPr>
            <a:r>
              <a:rPr lang="ru-RU" sz="1400" b="1" i="1">
                <a:solidFill>
                  <a:srgbClr val="CC3300"/>
                </a:solidFill>
                <a:latin typeface="+mn-lt"/>
              </a:rPr>
              <a:t>and Signal Processing</a:t>
            </a:r>
            <a:endParaRPr lang="ru-RU" sz="1400" b="1">
              <a:solidFill>
                <a:srgbClr val="CC3300"/>
              </a:solidFill>
              <a:latin typeface="+mn-lt"/>
            </a:endParaRPr>
          </a:p>
        </p:txBody>
      </p:sp>
      <p:graphicFrame>
        <p:nvGraphicFramePr>
          <p:cNvPr id="2053" name="Object 5"/>
          <p:cNvGraphicFramePr>
            <a:graphicFrameLocks noChangeAspect="1"/>
          </p:cNvGraphicFramePr>
          <p:nvPr/>
        </p:nvGraphicFramePr>
        <p:xfrm>
          <a:off x="1093788" y="1412875"/>
          <a:ext cx="1462087" cy="947738"/>
        </p:xfrm>
        <a:graphic>
          <a:graphicData uri="http://schemas.openxmlformats.org/presentationml/2006/ole">
            <p:oleObj spid="_x0000_s2053" r:id="rId7" imgW="5698800" imgH="3450960" progId="">
              <p:embed/>
            </p:oleObj>
          </a:graphicData>
        </a:graphic>
      </p:graphicFrame>
      <p:sp>
        <p:nvSpPr>
          <p:cNvPr id="15386" name="Text Box 26"/>
          <p:cNvSpPr txBox="1">
            <a:spLocks noChangeArrowheads="1"/>
          </p:cNvSpPr>
          <p:nvPr/>
        </p:nvSpPr>
        <p:spPr bwMode="auto">
          <a:xfrm>
            <a:off x="1879600" y="1989138"/>
            <a:ext cx="1028700" cy="527050"/>
          </a:xfrm>
          <a:prstGeom prst="rect">
            <a:avLst/>
          </a:prstGeom>
          <a:solidFill>
            <a:schemeClr val="tx2"/>
          </a:solidFill>
          <a:ln w="9525">
            <a:solidFill>
              <a:schemeClr val="bg2"/>
            </a:solidFill>
            <a:miter lim="800000"/>
            <a:headEnd/>
            <a:tailEnd/>
          </a:ln>
          <a:effectLst>
            <a:outerShdw dist="107763" dir="18900000" algn="ctr" rotWithShape="0">
              <a:srgbClr val="808080"/>
            </a:outerShdw>
          </a:effectLst>
        </p:spPr>
        <p:txBody>
          <a:bodyPr>
            <a:spAutoFit/>
          </a:bodyPr>
          <a:lstStyle/>
          <a:p>
            <a:pPr algn="ctr" fontAlgn="auto">
              <a:spcBef>
                <a:spcPts val="0"/>
              </a:spcBef>
              <a:spcAft>
                <a:spcPts val="0"/>
              </a:spcAft>
              <a:defRPr/>
            </a:pPr>
            <a:r>
              <a:rPr lang="ru-RU" sz="1400" b="1" i="1">
                <a:solidFill>
                  <a:srgbClr val="CC3300"/>
                </a:solidFill>
                <a:latin typeface="+mn-lt"/>
              </a:rPr>
              <a:t>Adv</a:t>
            </a:r>
            <a:r>
              <a:rPr lang="en-US" sz="1400" b="1" i="1">
                <a:solidFill>
                  <a:srgbClr val="CC3300"/>
                </a:solidFill>
                <a:latin typeface="+mn-lt"/>
              </a:rPr>
              <a:t>a</a:t>
            </a:r>
            <a:r>
              <a:rPr lang="ru-RU" sz="1400" b="1" i="1">
                <a:solidFill>
                  <a:srgbClr val="CC3300"/>
                </a:solidFill>
                <a:latin typeface="+mn-lt"/>
              </a:rPr>
              <a:t>nce Robotics</a:t>
            </a:r>
            <a:endParaRPr lang="ru-RU">
              <a:solidFill>
                <a:srgbClr val="CC3300"/>
              </a:solidFill>
              <a:latin typeface="+mn-lt"/>
            </a:endParaRPr>
          </a:p>
        </p:txBody>
      </p:sp>
      <p:grpSp>
        <p:nvGrpSpPr>
          <p:cNvPr id="2064" name="Group 30"/>
          <p:cNvGrpSpPr>
            <a:grpSpLocks/>
          </p:cNvGrpSpPr>
          <p:nvPr/>
        </p:nvGrpSpPr>
        <p:grpSpPr bwMode="auto">
          <a:xfrm>
            <a:off x="539750" y="2565400"/>
            <a:ext cx="1392238" cy="985838"/>
            <a:chOff x="552" y="2126"/>
            <a:chExt cx="877" cy="621"/>
          </a:xfrm>
        </p:grpSpPr>
        <p:sp>
          <p:nvSpPr>
            <p:cNvPr id="15388" name="Text Box 28"/>
            <p:cNvSpPr txBox="1">
              <a:spLocks noChangeArrowheads="1"/>
            </p:cNvSpPr>
            <p:nvPr/>
          </p:nvSpPr>
          <p:spPr bwMode="auto">
            <a:xfrm>
              <a:off x="781" y="2387"/>
              <a:ext cx="648" cy="36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Machine Vision</a:t>
              </a:r>
              <a:endParaRPr lang="ru-RU">
                <a:solidFill>
                  <a:srgbClr val="CC3300"/>
                </a:solidFill>
                <a:latin typeface="+mn-lt"/>
              </a:endParaRPr>
            </a:p>
          </p:txBody>
        </p:sp>
        <p:graphicFrame>
          <p:nvGraphicFramePr>
            <p:cNvPr id="2058" name="Object 10"/>
            <p:cNvGraphicFramePr>
              <a:graphicFrameLocks noChangeAspect="1"/>
            </p:cNvGraphicFramePr>
            <p:nvPr/>
          </p:nvGraphicFramePr>
          <p:xfrm>
            <a:off x="552" y="2126"/>
            <a:ext cx="378" cy="488"/>
          </p:xfrm>
          <a:graphic>
            <a:graphicData uri="http://schemas.openxmlformats.org/presentationml/2006/ole">
              <p:oleObj spid="_x0000_s2058" r:id="rId8" imgW="599760" imgH="774360" progId="">
                <p:embed/>
              </p:oleObj>
            </a:graphicData>
          </a:graphic>
        </p:graphicFrame>
      </p:grpSp>
      <p:graphicFrame>
        <p:nvGraphicFramePr>
          <p:cNvPr id="2054" name="Object 6"/>
          <p:cNvGraphicFramePr>
            <a:graphicFrameLocks noChangeAspect="1"/>
          </p:cNvGraphicFramePr>
          <p:nvPr/>
        </p:nvGraphicFramePr>
        <p:xfrm>
          <a:off x="755650" y="4581525"/>
          <a:ext cx="841375" cy="858838"/>
        </p:xfrm>
        <a:graphic>
          <a:graphicData uri="http://schemas.openxmlformats.org/presentationml/2006/ole">
            <p:oleObj spid="_x0000_s2054" r:id="rId9" imgW="840240" imgH="859320" progId="">
              <p:embed/>
            </p:oleObj>
          </a:graphicData>
        </a:graphic>
      </p:graphicFrame>
      <p:graphicFrame>
        <p:nvGraphicFramePr>
          <p:cNvPr id="2055" name="Object 7"/>
          <p:cNvGraphicFramePr>
            <a:graphicFrameLocks noChangeAspect="1"/>
          </p:cNvGraphicFramePr>
          <p:nvPr/>
        </p:nvGraphicFramePr>
        <p:xfrm>
          <a:off x="3213100" y="5589588"/>
          <a:ext cx="1143000" cy="1028700"/>
        </p:xfrm>
        <a:graphic>
          <a:graphicData uri="http://schemas.openxmlformats.org/presentationml/2006/ole">
            <p:oleObj spid="_x0000_s2055" r:id="rId10" imgW="2013120" imgH="1929960" progId="">
              <p:embed/>
            </p:oleObj>
          </a:graphicData>
        </a:graphic>
      </p:graphicFrame>
      <p:graphicFrame>
        <p:nvGraphicFramePr>
          <p:cNvPr id="2056" name="Object 8"/>
          <p:cNvGraphicFramePr>
            <a:graphicFrameLocks noChangeAspect="1"/>
          </p:cNvGraphicFramePr>
          <p:nvPr/>
        </p:nvGraphicFramePr>
        <p:xfrm>
          <a:off x="323850" y="3860800"/>
          <a:ext cx="950913" cy="642938"/>
        </p:xfrm>
        <a:graphic>
          <a:graphicData uri="http://schemas.openxmlformats.org/presentationml/2006/ole">
            <p:oleObj spid="_x0000_s2056" r:id="rId11" imgW="950760" imgH="644040" progId="">
              <p:embed/>
            </p:oleObj>
          </a:graphicData>
        </a:graphic>
      </p:graphicFrame>
      <p:sp>
        <p:nvSpPr>
          <p:cNvPr id="15410" name="Text Box 50"/>
          <p:cNvSpPr txBox="1">
            <a:spLocks noChangeArrowheads="1"/>
          </p:cNvSpPr>
          <p:nvPr/>
        </p:nvSpPr>
        <p:spPr bwMode="auto">
          <a:xfrm>
            <a:off x="1547813" y="4429125"/>
            <a:ext cx="1257300" cy="8001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Image &amp; Pattern Recognition</a:t>
            </a:r>
            <a:endParaRPr lang="ru-RU">
              <a:solidFill>
                <a:srgbClr val="CC3300"/>
              </a:solidFill>
              <a:latin typeface="+mn-lt"/>
            </a:endParaRPr>
          </a:p>
        </p:txBody>
      </p:sp>
      <p:sp>
        <p:nvSpPr>
          <p:cNvPr id="15411" name="Text Box 51"/>
          <p:cNvSpPr txBox="1">
            <a:spLocks noChangeArrowheads="1"/>
          </p:cNvSpPr>
          <p:nvPr/>
        </p:nvSpPr>
        <p:spPr bwMode="auto">
          <a:xfrm>
            <a:off x="4284663" y="5445125"/>
            <a:ext cx="1028700" cy="9144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Intelligent Security Systems</a:t>
            </a:r>
            <a:endParaRPr lang="ru-RU">
              <a:solidFill>
                <a:srgbClr val="CC3300"/>
              </a:solidFill>
              <a:latin typeface="+mn-lt"/>
            </a:endParaRPr>
          </a:p>
        </p:txBody>
      </p:sp>
      <p:sp>
        <p:nvSpPr>
          <p:cNvPr id="15412" name="Text Box 52"/>
          <p:cNvSpPr txBox="1">
            <a:spLocks noChangeArrowheads="1"/>
          </p:cNvSpPr>
          <p:nvPr/>
        </p:nvSpPr>
        <p:spPr bwMode="auto">
          <a:xfrm>
            <a:off x="2195513" y="5445125"/>
            <a:ext cx="1028700" cy="6858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Intelligentl   Medicine Devices</a:t>
            </a:r>
            <a:endParaRPr lang="ru-RU" sz="1400">
              <a:solidFill>
                <a:srgbClr val="CC3300"/>
              </a:solidFill>
              <a:latin typeface="+mn-lt"/>
            </a:endParaRPr>
          </a:p>
        </p:txBody>
      </p:sp>
      <p:sp>
        <p:nvSpPr>
          <p:cNvPr id="15413" name="Text Box 53"/>
          <p:cNvSpPr txBox="1">
            <a:spLocks noChangeArrowheads="1"/>
          </p:cNvSpPr>
          <p:nvPr/>
        </p:nvSpPr>
        <p:spPr bwMode="auto">
          <a:xfrm>
            <a:off x="6280150" y="4868863"/>
            <a:ext cx="1028700" cy="8001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Intelligent Expert Systems</a:t>
            </a:r>
            <a:endParaRPr lang="ru-RU">
              <a:solidFill>
                <a:srgbClr val="CC3300"/>
              </a:solidFill>
              <a:latin typeface="+mn-lt"/>
            </a:endParaRPr>
          </a:p>
        </p:txBody>
      </p:sp>
      <p:graphicFrame>
        <p:nvGraphicFramePr>
          <p:cNvPr id="2057" name="Object 9"/>
          <p:cNvGraphicFramePr>
            <a:graphicFrameLocks noChangeAspect="1"/>
          </p:cNvGraphicFramePr>
          <p:nvPr/>
        </p:nvGraphicFramePr>
        <p:xfrm>
          <a:off x="7015163" y="5157788"/>
          <a:ext cx="1444625" cy="1371600"/>
        </p:xfrm>
        <a:graphic>
          <a:graphicData uri="http://schemas.openxmlformats.org/presentationml/2006/ole">
            <p:oleObj spid="_x0000_s2057" r:id="rId12" imgW="5640120" imgH="6414840" progId="">
              <p:embed/>
            </p:oleObj>
          </a:graphicData>
        </a:graphic>
      </p:graphicFrame>
      <p:sp>
        <p:nvSpPr>
          <p:cNvPr id="26" name="Title 25"/>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Applications of Artificial Neural Networks</a:t>
            </a:r>
            <a:r>
              <a:rPr lang="ru-RU" sz="5400" dirty="0" smtClean="0">
                <a:latin typeface="Arial" charset="0"/>
              </a:rPr>
              <a:t/>
            </a:r>
            <a:br>
              <a:rPr lang="ru-RU" sz="5400" dirty="0" smtClean="0">
                <a:latin typeface="Arial" charset="0"/>
              </a:rPr>
            </a:br>
            <a:endParaRPr lang="en-US" dirty="0" smtClean="0"/>
          </a:p>
        </p:txBody>
      </p:sp>
      <p:sp>
        <p:nvSpPr>
          <p:cNvPr id="27" name="Slide Number Placeholder 26"/>
          <p:cNvSpPr>
            <a:spLocks noGrp="1"/>
          </p:cNvSpPr>
          <p:nvPr>
            <p:ph type="sldNum" sz="quarter" idx="12"/>
          </p:nvPr>
        </p:nvSpPr>
        <p:spPr/>
        <p:txBody>
          <a:bodyPr/>
          <a:lstStyle/>
          <a:p>
            <a:pPr>
              <a:defRPr/>
            </a:pPr>
            <a:fld id="{B633EBEB-B0CE-40D5-833A-A727518A1EA7}"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Image Recognition: </a:t>
            </a:r>
            <a:br>
              <a:rPr lang="en-US" dirty="0" smtClean="0">
                <a:solidFill>
                  <a:srgbClr val="3333FF"/>
                </a:solidFill>
              </a:rPr>
            </a:br>
            <a:r>
              <a:rPr lang="en-US" dirty="0" smtClean="0">
                <a:solidFill>
                  <a:srgbClr val="3333FF"/>
                </a:solidFill>
              </a:rPr>
              <a:t>Decision Rule and Classifier</a:t>
            </a:r>
          </a:p>
        </p:txBody>
      </p:sp>
      <p:sp>
        <p:nvSpPr>
          <p:cNvPr id="36867" name="Content Placeholder 2"/>
          <p:cNvSpPr>
            <a:spLocks noGrp="1"/>
          </p:cNvSpPr>
          <p:nvPr>
            <p:ph idx="1"/>
          </p:nvPr>
        </p:nvSpPr>
        <p:spPr/>
        <p:txBody>
          <a:bodyPr/>
          <a:lstStyle/>
          <a:p>
            <a:r>
              <a:rPr lang="en-US" sz="2400" smtClean="0"/>
              <a:t>Is it possible to formulate (and formalize!) the decision rule, using which we can classify or recognize our objects basing on the selected features?</a:t>
            </a:r>
          </a:p>
          <a:p>
            <a:r>
              <a:rPr lang="en-US" sz="2400" smtClean="0"/>
              <a:t>Can you propose the rule using which we can definitely decide is it a tiger or a rabbit?</a:t>
            </a:r>
          </a:p>
        </p:txBody>
      </p:sp>
      <p:pic>
        <p:nvPicPr>
          <p:cNvPr id="36868" name="Picture 4" descr="C:\Program Files\Microsoft Office\MEDIA\CAGCAT10\j0332364.wmf"/>
          <p:cNvPicPr>
            <a:picLocks noChangeAspect="1" noChangeArrowheads="1"/>
          </p:cNvPicPr>
          <p:nvPr/>
        </p:nvPicPr>
        <p:blipFill>
          <a:blip r:embed="rId2" cstate="print"/>
          <a:srcRect/>
          <a:stretch>
            <a:fillRect/>
          </a:stretch>
        </p:blipFill>
        <p:spPr bwMode="auto">
          <a:xfrm>
            <a:off x="2928938" y="4572000"/>
            <a:ext cx="1830387" cy="1474788"/>
          </a:xfrm>
          <a:prstGeom prst="rect">
            <a:avLst/>
          </a:prstGeom>
          <a:noFill/>
          <a:ln w="9525">
            <a:noFill/>
            <a:miter lim="800000"/>
            <a:headEnd/>
            <a:tailEnd/>
          </a:ln>
        </p:spPr>
      </p:pic>
      <p:pic>
        <p:nvPicPr>
          <p:cNvPr id="36869" name="Picture 5" descr="C:\Program Files\Microsoft Office\MEDIA\CAGCAT10\j0304933.wmf"/>
          <p:cNvPicPr>
            <a:picLocks noChangeAspect="1" noChangeArrowheads="1"/>
          </p:cNvPicPr>
          <p:nvPr/>
        </p:nvPicPr>
        <p:blipFill>
          <a:blip r:embed="rId3" cstate="print"/>
          <a:srcRect/>
          <a:stretch>
            <a:fillRect/>
          </a:stretch>
        </p:blipFill>
        <p:spPr bwMode="auto">
          <a:xfrm>
            <a:off x="5429250" y="4429125"/>
            <a:ext cx="1819275" cy="1668463"/>
          </a:xfrm>
          <a:prstGeom prst="rect">
            <a:avLst/>
          </a:prstGeom>
          <a:noFill/>
          <a:ln w="9525">
            <a:noFill/>
            <a:miter lim="800000"/>
            <a:headEnd/>
            <a:tailEnd/>
          </a:ln>
        </p:spPr>
      </p:pic>
      <p:sp>
        <p:nvSpPr>
          <p:cNvPr id="17414" name="Slide Number Placeholder 5"/>
          <p:cNvSpPr>
            <a:spLocks noGrp="1"/>
          </p:cNvSpPr>
          <p:nvPr>
            <p:ph type="sldNum" sz="quarter" idx="12"/>
          </p:nvPr>
        </p:nvSpPr>
        <p:spPr/>
        <p:txBody>
          <a:bodyPr/>
          <a:lstStyle/>
          <a:p>
            <a:pPr>
              <a:defRPr/>
            </a:pPr>
            <a:fld id="{7BEB8EA8-0BA6-4FFE-B2C5-3BAAC2F7B538}" type="slidenum">
              <a:rPr lang="ru-RU"/>
              <a:pPr>
                <a:defRPr/>
              </a:pPr>
              <a:t>15</a:t>
            </a:fld>
            <a:endParaRPr lang="ru-RU"/>
          </a:p>
        </p:txBody>
      </p:sp>
    </p:spTree>
  </p:cSld>
  <p:clrMapOvr>
    <a:masterClrMapping/>
  </p:clrMapOvr>
  <p:transition>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Image Recognition: </a:t>
            </a:r>
            <a:br>
              <a:rPr lang="en-US" dirty="0" smtClean="0">
                <a:solidFill>
                  <a:srgbClr val="3333FF"/>
                </a:solidFill>
              </a:rPr>
            </a:br>
            <a:r>
              <a:rPr lang="en-US" dirty="0" smtClean="0">
                <a:solidFill>
                  <a:srgbClr val="3333FF"/>
                </a:solidFill>
              </a:rPr>
              <a:t>Decision Rule and Classifier</a:t>
            </a:r>
            <a:endParaRPr lang="en-US" dirty="0" smtClean="0"/>
          </a:p>
        </p:txBody>
      </p:sp>
      <p:sp>
        <p:nvSpPr>
          <p:cNvPr id="37891" name="Content Placeholder 2"/>
          <p:cNvSpPr>
            <a:spLocks noGrp="1"/>
          </p:cNvSpPr>
          <p:nvPr>
            <p:ph idx="1"/>
          </p:nvPr>
        </p:nvSpPr>
        <p:spPr/>
        <p:txBody>
          <a:bodyPr/>
          <a:lstStyle/>
          <a:p>
            <a:r>
              <a:rPr lang="en-US" smtClean="0"/>
              <a:t>Once we know our decision rule, it is not difficult to develop a classifier, which will perform classification/recognition using the selected features and the decision rule.</a:t>
            </a:r>
          </a:p>
          <a:p>
            <a:r>
              <a:rPr lang="en-US" smtClean="0"/>
              <a:t>However, if the decision rule can not be formulated and formalized, we should use a classifier, which can develop the rule from the learning process</a:t>
            </a:r>
          </a:p>
        </p:txBody>
      </p:sp>
      <p:sp>
        <p:nvSpPr>
          <p:cNvPr id="18436" name="Slide Number Placeholder 3"/>
          <p:cNvSpPr>
            <a:spLocks noGrp="1"/>
          </p:cNvSpPr>
          <p:nvPr>
            <p:ph type="sldNum" sz="quarter" idx="12"/>
          </p:nvPr>
        </p:nvSpPr>
        <p:spPr/>
        <p:txBody>
          <a:bodyPr/>
          <a:lstStyle/>
          <a:p>
            <a:pPr>
              <a:defRPr/>
            </a:pPr>
            <a:fld id="{C820979A-F71F-476E-A19D-60D41C344E21}" type="slidenum">
              <a:rPr lang="ru-RU"/>
              <a:pPr>
                <a:defRPr/>
              </a:pPr>
              <a:t>16</a:t>
            </a:fld>
            <a:endParaRPr lang="ru-RU"/>
          </a:p>
        </p:txBody>
      </p:sp>
    </p:spTree>
  </p:cSld>
  <p:clrMapOvr>
    <a:masterClrMapping/>
  </p:clrMapOvr>
  <p:transition>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rtlCol="0">
            <a:normAutofit fontScale="90000"/>
          </a:bodyPr>
          <a:lstStyle/>
          <a:p>
            <a:pPr fontAlgn="auto">
              <a:spcAft>
                <a:spcPts val="0"/>
              </a:spcAft>
              <a:defRPr/>
            </a:pPr>
            <a:r>
              <a:rPr lang="en-US" dirty="0" smtClean="0">
                <a:solidFill>
                  <a:srgbClr val="3333FF"/>
                </a:solidFill>
              </a:rPr>
              <a:t>Image Recognition: </a:t>
            </a:r>
            <a:br>
              <a:rPr lang="en-US" dirty="0" smtClean="0">
                <a:solidFill>
                  <a:srgbClr val="3333FF"/>
                </a:solidFill>
              </a:rPr>
            </a:br>
            <a:r>
              <a:rPr lang="en-US" dirty="0" smtClean="0">
                <a:solidFill>
                  <a:srgbClr val="3333FF"/>
                </a:solidFill>
              </a:rPr>
              <a:t>Decision Rule and Classifier</a:t>
            </a:r>
            <a:endParaRPr lang="en-US" dirty="0" smtClean="0"/>
          </a:p>
        </p:txBody>
      </p:sp>
      <p:sp>
        <p:nvSpPr>
          <p:cNvPr id="38915" name="Rectangle 3"/>
          <p:cNvSpPr>
            <a:spLocks noGrp="1" noChangeArrowheads="1"/>
          </p:cNvSpPr>
          <p:nvPr>
            <p:ph type="body" idx="1"/>
          </p:nvPr>
        </p:nvSpPr>
        <p:spPr>
          <a:xfrm>
            <a:off x="755650" y="2205038"/>
            <a:ext cx="7772400" cy="4114800"/>
          </a:xfrm>
        </p:spPr>
        <p:txBody>
          <a:bodyPr/>
          <a:lstStyle/>
          <a:p>
            <a:r>
              <a:rPr lang="en-US" sz="2800" smtClean="0"/>
              <a:t>In the most of recognition/classification problems, the formalization of the decision rule is very complicated or impossible at all.</a:t>
            </a:r>
          </a:p>
          <a:p>
            <a:r>
              <a:rPr lang="en-US" sz="2800" smtClean="0"/>
              <a:t>A neural network is a tool, which can accumulate knowledge from the learning process.</a:t>
            </a:r>
          </a:p>
          <a:p>
            <a:r>
              <a:rPr lang="en-US" sz="2800" smtClean="0"/>
              <a:t>After the learning process, a neural network is able to approximate a function, which is supposed to be our decision rule</a:t>
            </a:r>
          </a:p>
        </p:txBody>
      </p:sp>
      <p:sp>
        <p:nvSpPr>
          <p:cNvPr id="38916" name="Text Box 4"/>
          <p:cNvSpPr txBox="1">
            <a:spLocks noChangeArrowheads="1"/>
          </p:cNvSpPr>
          <p:nvPr/>
        </p:nvSpPr>
        <p:spPr bwMode="auto">
          <a:xfrm>
            <a:off x="827088" y="1916113"/>
            <a:ext cx="7705725" cy="457200"/>
          </a:xfrm>
          <a:prstGeom prst="rect">
            <a:avLst/>
          </a:prstGeom>
          <a:noFill/>
          <a:ln w="9525">
            <a:noFill/>
            <a:miter lim="800000"/>
            <a:headEnd/>
            <a:tailEnd/>
          </a:ln>
        </p:spPr>
        <p:txBody>
          <a:bodyPr>
            <a:spAutoFit/>
          </a:bodyPr>
          <a:lstStyle/>
          <a:p>
            <a:pPr>
              <a:spcBef>
                <a:spcPct val="50000"/>
              </a:spcBef>
            </a:pPr>
            <a:endParaRPr lang="en-US" sz="2400">
              <a:latin typeface="Calibri" pitchFamily="34" charset="0"/>
            </a:endParaRPr>
          </a:p>
        </p:txBody>
      </p:sp>
      <p:sp>
        <p:nvSpPr>
          <p:cNvPr id="19461" name="Slide Number Placeholder 4"/>
          <p:cNvSpPr>
            <a:spLocks noGrp="1"/>
          </p:cNvSpPr>
          <p:nvPr>
            <p:ph type="sldNum" sz="quarter" idx="12"/>
          </p:nvPr>
        </p:nvSpPr>
        <p:spPr/>
        <p:txBody>
          <a:bodyPr/>
          <a:lstStyle/>
          <a:p>
            <a:pPr>
              <a:defRPr/>
            </a:pPr>
            <a:fld id="{B716A8F5-3972-4748-9F2A-A82DDC729C56}" type="slidenum">
              <a:rPr lang="ru-RU"/>
              <a:pPr>
                <a:defRPr/>
              </a:pPr>
              <a:t>17</a:t>
            </a:fld>
            <a:endParaRPr lang="ru-RU"/>
          </a:p>
        </p:txBody>
      </p:sp>
    </p:spTree>
  </p:cSld>
  <p:clrMapOvr>
    <a:masterClrMapping/>
  </p:clrMapOvr>
  <p:transition>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900113" y="0"/>
            <a:ext cx="7772400" cy="1143000"/>
          </a:xfrm>
        </p:spPr>
        <p:txBody>
          <a:bodyPr/>
          <a:lstStyle/>
          <a:p>
            <a:r>
              <a:rPr lang="en-US" smtClean="0">
                <a:solidFill>
                  <a:srgbClr val="3333FF"/>
                </a:solidFill>
              </a:rPr>
              <a:t>Why neural network?</a:t>
            </a:r>
          </a:p>
        </p:txBody>
      </p:sp>
      <p:graphicFrame>
        <p:nvGraphicFramePr>
          <p:cNvPr id="3074" name="Object 2"/>
          <p:cNvGraphicFramePr>
            <a:graphicFrameLocks noChangeAspect="1"/>
          </p:cNvGraphicFramePr>
          <p:nvPr>
            <p:ph sz="half" idx="1"/>
          </p:nvPr>
        </p:nvGraphicFramePr>
        <p:xfrm>
          <a:off x="1258888" y="1071563"/>
          <a:ext cx="2016125" cy="625475"/>
        </p:xfrm>
        <a:graphic>
          <a:graphicData uri="http://schemas.openxmlformats.org/presentationml/2006/ole">
            <p:oleObj spid="_x0000_s3074" name="Equation" r:id="rId3" imgW="736560" imgH="228600" progId="">
              <p:embed/>
            </p:oleObj>
          </a:graphicData>
        </a:graphic>
      </p:graphicFrame>
      <p:graphicFrame>
        <p:nvGraphicFramePr>
          <p:cNvPr id="3075" name="Object 3"/>
          <p:cNvGraphicFramePr>
            <a:graphicFrameLocks noChangeAspect="1"/>
          </p:cNvGraphicFramePr>
          <p:nvPr>
            <p:ph sz="quarter" idx="2"/>
          </p:nvPr>
        </p:nvGraphicFramePr>
        <p:xfrm>
          <a:off x="1403350" y="3841750"/>
          <a:ext cx="2303463" cy="592138"/>
        </p:xfrm>
        <a:graphic>
          <a:graphicData uri="http://schemas.openxmlformats.org/presentationml/2006/ole">
            <p:oleObj spid="_x0000_s3075" name="Equation" r:id="rId4" imgW="888840" imgH="228600" progId="">
              <p:embed/>
            </p:oleObj>
          </a:graphicData>
        </a:graphic>
      </p:graphicFrame>
      <p:sp>
        <p:nvSpPr>
          <p:cNvPr id="3078" name="Text Box 5"/>
          <p:cNvSpPr txBox="1">
            <a:spLocks noChangeArrowheads="1"/>
          </p:cNvSpPr>
          <p:nvPr/>
        </p:nvSpPr>
        <p:spPr bwMode="auto">
          <a:xfrm>
            <a:off x="3492500" y="1173163"/>
            <a:ext cx="5113338"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 unknown multi-factor decision rule</a:t>
            </a:r>
          </a:p>
        </p:txBody>
      </p:sp>
      <p:sp>
        <p:nvSpPr>
          <p:cNvPr id="3079" name="AutoShape 6"/>
          <p:cNvSpPr>
            <a:spLocks noChangeArrowheads="1"/>
          </p:cNvSpPr>
          <p:nvPr/>
        </p:nvSpPr>
        <p:spPr bwMode="auto">
          <a:xfrm>
            <a:off x="2357438" y="1590675"/>
            <a:ext cx="485775" cy="976313"/>
          </a:xfrm>
          <a:prstGeom prst="down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3080" name="Text Box 7"/>
          <p:cNvSpPr txBox="1">
            <a:spLocks noChangeArrowheads="1"/>
          </p:cNvSpPr>
          <p:nvPr/>
        </p:nvSpPr>
        <p:spPr bwMode="auto">
          <a:xfrm>
            <a:off x="900113" y="2470150"/>
            <a:ext cx="7775575"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Learning process using a representative learning set</a:t>
            </a:r>
          </a:p>
        </p:txBody>
      </p:sp>
      <p:sp>
        <p:nvSpPr>
          <p:cNvPr id="3081" name="AutoShape 8"/>
          <p:cNvSpPr>
            <a:spLocks noChangeArrowheads="1"/>
          </p:cNvSpPr>
          <p:nvPr/>
        </p:nvSpPr>
        <p:spPr bwMode="auto">
          <a:xfrm>
            <a:off x="2357438" y="2959100"/>
            <a:ext cx="485775" cy="976313"/>
          </a:xfrm>
          <a:prstGeom prst="down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3082" name="Text Box 9"/>
          <p:cNvSpPr txBox="1">
            <a:spLocks noChangeArrowheads="1"/>
          </p:cNvSpPr>
          <p:nvPr/>
        </p:nvSpPr>
        <p:spPr bwMode="auto">
          <a:xfrm>
            <a:off x="3851275" y="3575050"/>
            <a:ext cx="5040313" cy="830263"/>
          </a:xfrm>
          <a:prstGeom prst="rect">
            <a:avLst/>
          </a:prstGeom>
          <a:noFill/>
          <a:ln w="9525">
            <a:noFill/>
            <a:miter lim="800000"/>
            <a:headEnd/>
            <a:tailEnd/>
          </a:ln>
        </p:spPr>
        <p:txBody>
          <a:bodyPr>
            <a:spAutoFit/>
          </a:bodyPr>
          <a:lstStyle/>
          <a:p>
            <a:pPr marL="182563" indent="-182563">
              <a:spcBef>
                <a:spcPct val="50000"/>
              </a:spcBef>
            </a:pPr>
            <a:r>
              <a:rPr lang="en-US" sz="2400">
                <a:latin typeface="Calibri" pitchFamily="34" charset="0"/>
              </a:rPr>
              <a:t>- a set of weighting vectors is the result of the learning process</a:t>
            </a:r>
          </a:p>
        </p:txBody>
      </p:sp>
      <p:sp>
        <p:nvSpPr>
          <p:cNvPr id="3083" name="AutoShape 10"/>
          <p:cNvSpPr>
            <a:spLocks noChangeArrowheads="1"/>
          </p:cNvSpPr>
          <p:nvPr/>
        </p:nvSpPr>
        <p:spPr bwMode="auto">
          <a:xfrm>
            <a:off x="2357438" y="4398963"/>
            <a:ext cx="485775" cy="976312"/>
          </a:xfrm>
          <a:prstGeom prst="down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graphicFrame>
        <p:nvGraphicFramePr>
          <p:cNvPr id="3076" name="Object 4"/>
          <p:cNvGraphicFramePr>
            <a:graphicFrameLocks noChangeAspect="1"/>
          </p:cNvGraphicFramePr>
          <p:nvPr>
            <p:ph sz="quarter" idx="3"/>
          </p:nvPr>
        </p:nvGraphicFramePr>
        <p:xfrm>
          <a:off x="285750" y="4929188"/>
          <a:ext cx="3641725" cy="1116012"/>
        </p:xfrm>
        <a:graphic>
          <a:graphicData uri="http://schemas.openxmlformats.org/presentationml/2006/ole">
            <p:oleObj spid="_x0000_s3076" name="Equation" r:id="rId5" imgW="1574640" imgH="482400" progId="">
              <p:embed/>
            </p:oleObj>
          </a:graphicData>
        </a:graphic>
      </p:graphicFrame>
      <p:sp>
        <p:nvSpPr>
          <p:cNvPr id="3084" name="Text Box 12"/>
          <p:cNvSpPr txBox="1">
            <a:spLocks noChangeArrowheads="1"/>
          </p:cNvSpPr>
          <p:nvPr/>
        </p:nvSpPr>
        <p:spPr bwMode="auto">
          <a:xfrm>
            <a:off x="4140200" y="4943475"/>
            <a:ext cx="4752975" cy="118745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 a partially defined function, which is an approximation of the decision rule function</a:t>
            </a:r>
          </a:p>
        </p:txBody>
      </p:sp>
      <p:sp>
        <p:nvSpPr>
          <p:cNvPr id="1037" name="Slide Number Placeholder 12"/>
          <p:cNvSpPr>
            <a:spLocks noGrp="1"/>
          </p:cNvSpPr>
          <p:nvPr>
            <p:ph type="sldNum" sz="quarter" idx="12"/>
          </p:nvPr>
        </p:nvSpPr>
        <p:spPr>
          <a:xfrm>
            <a:off x="6553200" y="5710238"/>
            <a:ext cx="2133600" cy="365125"/>
          </a:xfrm>
        </p:spPr>
        <p:txBody>
          <a:bodyPr/>
          <a:lstStyle/>
          <a:p>
            <a:pPr>
              <a:defRPr/>
            </a:pPr>
            <a:fld id="{A6BDB17B-B703-4BD1-8417-2F161CEFB584}" type="slidenum">
              <a:rPr lang="ru-RU" smtClean="0"/>
              <a:pPr>
                <a:defRPr/>
              </a:pPr>
              <a:t>18</a:t>
            </a:fld>
            <a:endParaRPr lang="ru-RU" smtClean="0"/>
          </a:p>
        </p:txBody>
      </p:sp>
    </p:spTree>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3" name="Group 92"/>
          <p:cNvGrpSpPr>
            <a:grpSpLocks/>
          </p:cNvGrpSpPr>
          <p:nvPr/>
        </p:nvGrpSpPr>
        <p:grpSpPr bwMode="auto">
          <a:xfrm>
            <a:off x="539750" y="1917700"/>
            <a:ext cx="4179888" cy="2016125"/>
            <a:chOff x="791" y="1071"/>
            <a:chExt cx="2633" cy="1270"/>
          </a:xfrm>
        </p:grpSpPr>
        <p:grpSp>
          <p:nvGrpSpPr>
            <p:cNvPr id="4155" name="Group 47"/>
            <p:cNvGrpSpPr>
              <a:grpSpLocks/>
            </p:cNvGrpSpPr>
            <p:nvPr/>
          </p:nvGrpSpPr>
          <p:grpSpPr bwMode="auto">
            <a:xfrm>
              <a:off x="833" y="1193"/>
              <a:ext cx="2591" cy="1034"/>
              <a:chOff x="1920" y="9024"/>
              <a:chExt cx="7968" cy="2856"/>
            </a:xfrm>
          </p:grpSpPr>
          <p:sp>
            <p:nvSpPr>
              <p:cNvPr id="4188" name="Freeform 48"/>
              <p:cNvSpPr>
                <a:spLocks/>
              </p:cNvSpPr>
              <p:nvPr/>
            </p:nvSpPr>
            <p:spPr bwMode="auto">
              <a:xfrm>
                <a:off x="1920" y="9024"/>
                <a:ext cx="3120" cy="2808"/>
              </a:xfrm>
              <a:custGeom>
                <a:avLst/>
                <a:gdLst>
                  <a:gd name="T0" fmla="*/ 240 w 3120"/>
                  <a:gd name="T1" fmla="*/ 1056 h 2808"/>
                  <a:gd name="T2" fmla="*/ 816 w 3120"/>
                  <a:gd name="T3" fmla="*/ 768 h 2808"/>
                  <a:gd name="T4" fmla="*/ 1248 w 3120"/>
                  <a:gd name="T5" fmla="*/ 192 h 2808"/>
                  <a:gd name="T6" fmla="*/ 1824 w 3120"/>
                  <a:gd name="T7" fmla="*/ 48 h 2808"/>
                  <a:gd name="T8" fmla="*/ 2688 w 3120"/>
                  <a:gd name="T9" fmla="*/ 480 h 2808"/>
                  <a:gd name="T10" fmla="*/ 2688 w 3120"/>
                  <a:gd name="T11" fmla="*/ 1056 h 2808"/>
                  <a:gd name="T12" fmla="*/ 3120 w 3120"/>
                  <a:gd name="T13" fmla="*/ 1488 h 2808"/>
                  <a:gd name="T14" fmla="*/ 2688 w 3120"/>
                  <a:gd name="T15" fmla="*/ 2208 h 2808"/>
                  <a:gd name="T16" fmla="*/ 1824 w 3120"/>
                  <a:gd name="T17" fmla="*/ 2208 h 2808"/>
                  <a:gd name="T18" fmla="*/ 1536 w 3120"/>
                  <a:gd name="T19" fmla="*/ 2784 h 2808"/>
                  <a:gd name="T20" fmla="*/ 240 w 3120"/>
                  <a:gd name="T21" fmla="*/ 2352 h 2808"/>
                  <a:gd name="T22" fmla="*/ 96 w 3120"/>
                  <a:gd name="T23" fmla="*/ 1632 h 2808"/>
                  <a:gd name="T24" fmla="*/ 240 w 3120"/>
                  <a:gd name="T25" fmla="*/ 1056 h 2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20"/>
                  <a:gd name="T40" fmla="*/ 0 h 2808"/>
                  <a:gd name="T41" fmla="*/ 3120 w 3120"/>
                  <a:gd name="T42" fmla="*/ 2808 h 2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20" h="2808">
                    <a:moveTo>
                      <a:pt x="240" y="1056"/>
                    </a:moveTo>
                    <a:cubicBezTo>
                      <a:pt x="360" y="912"/>
                      <a:pt x="648" y="912"/>
                      <a:pt x="816" y="768"/>
                    </a:cubicBezTo>
                    <a:cubicBezTo>
                      <a:pt x="984" y="624"/>
                      <a:pt x="1080" y="312"/>
                      <a:pt x="1248" y="192"/>
                    </a:cubicBezTo>
                    <a:cubicBezTo>
                      <a:pt x="1416" y="72"/>
                      <a:pt x="1584" y="0"/>
                      <a:pt x="1824" y="48"/>
                    </a:cubicBezTo>
                    <a:cubicBezTo>
                      <a:pt x="2064" y="96"/>
                      <a:pt x="2544" y="312"/>
                      <a:pt x="2688" y="480"/>
                    </a:cubicBezTo>
                    <a:cubicBezTo>
                      <a:pt x="2832" y="648"/>
                      <a:pt x="2616" y="888"/>
                      <a:pt x="2688" y="1056"/>
                    </a:cubicBezTo>
                    <a:cubicBezTo>
                      <a:pt x="2760" y="1224"/>
                      <a:pt x="3120" y="1296"/>
                      <a:pt x="3120" y="1488"/>
                    </a:cubicBezTo>
                    <a:cubicBezTo>
                      <a:pt x="3120" y="1680"/>
                      <a:pt x="2904" y="2088"/>
                      <a:pt x="2688" y="2208"/>
                    </a:cubicBezTo>
                    <a:cubicBezTo>
                      <a:pt x="2472" y="2328"/>
                      <a:pt x="2016" y="2112"/>
                      <a:pt x="1824" y="2208"/>
                    </a:cubicBezTo>
                    <a:cubicBezTo>
                      <a:pt x="1632" y="2304"/>
                      <a:pt x="1800" y="2760"/>
                      <a:pt x="1536" y="2784"/>
                    </a:cubicBezTo>
                    <a:cubicBezTo>
                      <a:pt x="1272" y="2808"/>
                      <a:pt x="480" y="2544"/>
                      <a:pt x="240" y="2352"/>
                    </a:cubicBezTo>
                    <a:cubicBezTo>
                      <a:pt x="0" y="2160"/>
                      <a:pt x="96" y="1848"/>
                      <a:pt x="96" y="1632"/>
                    </a:cubicBezTo>
                    <a:cubicBezTo>
                      <a:pt x="96" y="1416"/>
                      <a:pt x="120" y="1200"/>
                      <a:pt x="240" y="1056"/>
                    </a:cubicBezTo>
                    <a:close/>
                  </a:path>
                </a:pathLst>
              </a:custGeom>
              <a:solidFill>
                <a:srgbClr val="FFFFFF"/>
              </a:solidFill>
              <a:ln w="9525">
                <a:solidFill>
                  <a:srgbClr val="000000"/>
                </a:solidFill>
                <a:round/>
                <a:headEnd/>
                <a:tailEnd/>
              </a:ln>
            </p:spPr>
            <p:txBody>
              <a:bodyPr/>
              <a:lstStyle/>
              <a:p>
                <a:endParaRPr lang="en-US">
                  <a:latin typeface="Calibri" pitchFamily="34" charset="0"/>
                </a:endParaRPr>
              </a:p>
            </p:txBody>
          </p:sp>
          <p:sp>
            <p:nvSpPr>
              <p:cNvPr id="4189" name="Freeform 49"/>
              <p:cNvSpPr>
                <a:spLocks/>
              </p:cNvSpPr>
              <p:nvPr/>
            </p:nvSpPr>
            <p:spPr bwMode="auto">
              <a:xfrm>
                <a:off x="6768" y="9072"/>
                <a:ext cx="3120" cy="2808"/>
              </a:xfrm>
              <a:custGeom>
                <a:avLst/>
                <a:gdLst>
                  <a:gd name="T0" fmla="*/ 240 w 3120"/>
                  <a:gd name="T1" fmla="*/ 1056 h 2808"/>
                  <a:gd name="T2" fmla="*/ 816 w 3120"/>
                  <a:gd name="T3" fmla="*/ 768 h 2808"/>
                  <a:gd name="T4" fmla="*/ 1248 w 3120"/>
                  <a:gd name="T5" fmla="*/ 192 h 2808"/>
                  <a:gd name="T6" fmla="*/ 1824 w 3120"/>
                  <a:gd name="T7" fmla="*/ 48 h 2808"/>
                  <a:gd name="T8" fmla="*/ 2688 w 3120"/>
                  <a:gd name="T9" fmla="*/ 480 h 2808"/>
                  <a:gd name="T10" fmla="*/ 2688 w 3120"/>
                  <a:gd name="T11" fmla="*/ 1056 h 2808"/>
                  <a:gd name="T12" fmla="*/ 3120 w 3120"/>
                  <a:gd name="T13" fmla="*/ 1488 h 2808"/>
                  <a:gd name="T14" fmla="*/ 2688 w 3120"/>
                  <a:gd name="T15" fmla="*/ 2208 h 2808"/>
                  <a:gd name="T16" fmla="*/ 1824 w 3120"/>
                  <a:gd name="T17" fmla="*/ 2208 h 2808"/>
                  <a:gd name="T18" fmla="*/ 1536 w 3120"/>
                  <a:gd name="T19" fmla="*/ 2784 h 2808"/>
                  <a:gd name="T20" fmla="*/ 240 w 3120"/>
                  <a:gd name="T21" fmla="*/ 2352 h 2808"/>
                  <a:gd name="T22" fmla="*/ 96 w 3120"/>
                  <a:gd name="T23" fmla="*/ 1632 h 2808"/>
                  <a:gd name="T24" fmla="*/ 240 w 3120"/>
                  <a:gd name="T25" fmla="*/ 1056 h 2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20"/>
                  <a:gd name="T40" fmla="*/ 0 h 2808"/>
                  <a:gd name="T41" fmla="*/ 3120 w 3120"/>
                  <a:gd name="T42" fmla="*/ 2808 h 2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20" h="2808">
                    <a:moveTo>
                      <a:pt x="240" y="1056"/>
                    </a:moveTo>
                    <a:cubicBezTo>
                      <a:pt x="360" y="912"/>
                      <a:pt x="648" y="912"/>
                      <a:pt x="816" y="768"/>
                    </a:cubicBezTo>
                    <a:cubicBezTo>
                      <a:pt x="984" y="624"/>
                      <a:pt x="1080" y="312"/>
                      <a:pt x="1248" y="192"/>
                    </a:cubicBezTo>
                    <a:cubicBezTo>
                      <a:pt x="1416" y="72"/>
                      <a:pt x="1584" y="0"/>
                      <a:pt x="1824" y="48"/>
                    </a:cubicBezTo>
                    <a:cubicBezTo>
                      <a:pt x="2064" y="96"/>
                      <a:pt x="2544" y="312"/>
                      <a:pt x="2688" y="480"/>
                    </a:cubicBezTo>
                    <a:cubicBezTo>
                      <a:pt x="2832" y="648"/>
                      <a:pt x="2616" y="888"/>
                      <a:pt x="2688" y="1056"/>
                    </a:cubicBezTo>
                    <a:cubicBezTo>
                      <a:pt x="2760" y="1224"/>
                      <a:pt x="3120" y="1296"/>
                      <a:pt x="3120" y="1488"/>
                    </a:cubicBezTo>
                    <a:cubicBezTo>
                      <a:pt x="3120" y="1680"/>
                      <a:pt x="2904" y="2088"/>
                      <a:pt x="2688" y="2208"/>
                    </a:cubicBezTo>
                    <a:cubicBezTo>
                      <a:pt x="2472" y="2328"/>
                      <a:pt x="2016" y="2112"/>
                      <a:pt x="1824" y="2208"/>
                    </a:cubicBezTo>
                    <a:cubicBezTo>
                      <a:pt x="1632" y="2304"/>
                      <a:pt x="1800" y="2760"/>
                      <a:pt x="1536" y="2784"/>
                    </a:cubicBezTo>
                    <a:cubicBezTo>
                      <a:pt x="1272" y="2808"/>
                      <a:pt x="480" y="2544"/>
                      <a:pt x="240" y="2352"/>
                    </a:cubicBezTo>
                    <a:cubicBezTo>
                      <a:pt x="0" y="2160"/>
                      <a:pt x="96" y="1848"/>
                      <a:pt x="96" y="1632"/>
                    </a:cubicBezTo>
                    <a:cubicBezTo>
                      <a:pt x="96" y="1416"/>
                      <a:pt x="120" y="1200"/>
                      <a:pt x="240" y="1056"/>
                    </a:cubicBezTo>
                    <a:close/>
                  </a:path>
                </a:pathLst>
              </a:custGeom>
              <a:solidFill>
                <a:srgbClr val="FFFFFF"/>
              </a:solidFill>
              <a:ln w="9525">
                <a:solidFill>
                  <a:srgbClr val="000000"/>
                </a:solidFill>
                <a:round/>
                <a:headEnd/>
                <a:tailEnd/>
              </a:ln>
            </p:spPr>
            <p:txBody>
              <a:bodyPr/>
              <a:lstStyle/>
              <a:p>
                <a:endParaRPr lang="en-US">
                  <a:latin typeface="Calibri" pitchFamily="34" charset="0"/>
                </a:endParaRPr>
              </a:p>
            </p:txBody>
          </p:sp>
        </p:grpSp>
        <p:grpSp>
          <p:nvGrpSpPr>
            <p:cNvPr id="4156" name="Group 50"/>
            <p:cNvGrpSpPr>
              <a:grpSpLocks/>
            </p:cNvGrpSpPr>
            <p:nvPr/>
          </p:nvGrpSpPr>
          <p:grpSpPr bwMode="auto">
            <a:xfrm>
              <a:off x="2486" y="1445"/>
              <a:ext cx="916" cy="679"/>
              <a:chOff x="7344" y="11088"/>
              <a:chExt cx="2817" cy="1876"/>
            </a:xfrm>
          </p:grpSpPr>
          <p:grpSp>
            <p:nvGrpSpPr>
              <p:cNvPr id="4167" name="Group 51"/>
              <p:cNvGrpSpPr>
                <a:grpSpLocks/>
              </p:cNvGrpSpPr>
              <p:nvPr/>
            </p:nvGrpSpPr>
            <p:grpSpPr bwMode="auto">
              <a:xfrm>
                <a:off x="7344" y="11088"/>
                <a:ext cx="2592" cy="1776"/>
                <a:chOff x="7344" y="11088"/>
                <a:chExt cx="2592" cy="1776"/>
              </a:xfrm>
            </p:grpSpPr>
            <p:grpSp>
              <p:nvGrpSpPr>
                <p:cNvPr id="4172" name="Group 52"/>
                <p:cNvGrpSpPr>
                  <a:grpSpLocks/>
                </p:cNvGrpSpPr>
                <p:nvPr/>
              </p:nvGrpSpPr>
              <p:grpSpPr bwMode="auto">
                <a:xfrm>
                  <a:off x="7344" y="11232"/>
                  <a:ext cx="2592" cy="1632"/>
                  <a:chOff x="7344" y="11232"/>
                  <a:chExt cx="2592" cy="1632"/>
                </a:xfrm>
              </p:grpSpPr>
              <p:sp>
                <p:nvSpPr>
                  <p:cNvPr id="4185" name="Freeform 53"/>
                  <p:cNvSpPr>
                    <a:spLocks/>
                  </p:cNvSpPr>
                  <p:nvPr/>
                </p:nvSpPr>
                <p:spPr bwMode="auto">
                  <a:xfrm>
                    <a:off x="7920" y="11232"/>
                    <a:ext cx="1176" cy="1440"/>
                  </a:xfrm>
                  <a:custGeom>
                    <a:avLst/>
                    <a:gdLst>
                      <a:gd name="T0" fmla="*/ 0 w 1176"/>
                      <a:gd name="T1" fmla="*/ 0 h 1440"/>
                      <a:gd name="T2" fmla="*/ 288 w 1176"/>
                      <a:gd name="T3" fmla="*/ 288 h 1440"/>
                      <a:gd name="T4" fmla="*/ 144 w 1176"/>
                      <a:gd name="T5" fmla="*/ 720 h 1440"/>
                      <a:gd name="T6" fmla="*/ 576 w 1176"/>
                      <a:gd name="T7" fmla="*/ 864 h 1440"/>
                      <a:gd name="T8" fmla="*/ 1008 w 1176"/>
                      <a:gd name="T9" fmla="*/ 864 h 1440"/>
                      <a:gd name="T10" fmla="*/ 1152 w 1176"/>
                      <a:gd name="T11" fmla="*/ 1296 h 1440"/>
                      <a:gd name="T12" fmla="*/ 1152 w 1176"/>
                      <a:gd name="T13" fmla="*/ 1440 h 1440"/>
                      <a:gd name="T14" fmla="*/ 0 60000 65536"/>
                      <a:gd name="T15" fmla="*/ 0 60000 65536"/>
                      <a:gd name="T16" fmla="*/ 0 60000 65536"/>
                      <a:gd name="T17" fmla="*/ 0 60000 65536"/>
                      <a:gd name="T18" fmla="*/ 0 60000 65536"/>
                      <a:gd name="T19" fmla="*/ 0 60000 65536"/>
                      <a:gd name="T20" fmla="*/ 0 60000 65536"/>
                      <a:gd name="T21" fmla="*/ 0 w 1176"/>
                      <a:gd name="T22" fmla="*/ 0 h 1440"/>
                      <a:gd name="T23" fmla="*/ 1176 w 1176"/>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6" h="1440">
                        <a:moveTo>
                          <a:pt x="0" y="0"/>
                        </a:moveTo>
                        <a:cubicBezTo>
                          <a:pt x="132" y="84"/>
                          <a:pt x="264" y="168"/>
                          <a:pt x="288" y="288"/>
                        </a:cubicBezTo>
                        <a:cubicBezTo>
                          <a:pt x="312" y="408"/>
                          <a:pt x="96" y="624"/>
                          <a:pt x="144" y="720"/>
                        </a:cubicBezTo>
                        <a:cubicBezTo>
                          <a:pt x="192" y="816"/>
                          <a:pt x="432" y="840"/>
                          <a:pt x="576" y="864"/>
                        </a:cubicBezTo>
                        <a:cubicBezTo>
                          <a:pt x="720" y="888"/>
                          <a:pt x="912" y="792"/>
                          <a:pt x="1008" y="864"/>
                        </a:cubicBezTo>
                        <a:cubicBezTo>
                          <a:pt x="1104" y="936"/>
                          <a:pt x="1128" y="1200"/>
                          <a:pt x="1152" y="1296"/>
                        </a:cubicBezTo>
                        <a:cubicBezTo>
                          <a:pt x="1176" y="1392"/>
                          <a:pt x="1152" y="1416"/>
                          <a:pt x="1152" y="1440"/>
                        </a:cubicBezTo>
                      </a:path>
                    </a:pathLst>
                  </a:custGeom>
                  <a:noFill/>
                  <a:ln w="9525">
                    <a:solidFill>
                      <a:srgbClr val="000000"/>
                    </a:solidFill>
                    <a:round/>
                    <a:headEnd/>
                    <a:tailEnd/>
                  </a:ln>
                </p:spPr>
                <p:txBody>
                  <a:bodyPr/>
                  <a:lstStyle/>
                  <a:p>
                    <a:endParaRPr lang="en-US">
                      <a:latin typeface="Calibri" pitchFamily="34" charset="0"/>
                    </a:endParaRPr>
                  </a:p>
                </p:txBody>
              </p:sp>
              <p:sp>
                <p:nvSpPr>
                  <p:cNvPr id="4186" name="Freeform 54"/>
                  <p:cNvSpPr>
                    <a:spLocks/>
                  </p:cNvSpPr>
                  <p:nvPr/>
                </p:nvSpPr>
                <p:spPr bwMode="auto">
                  <a:xfrm>
                    <a:off x="8856" y="11352"/>
                    <a:ext cx="1080" cy="744"/>
                  </a:xfrm>
                  <a:custGeom>
                    <a:avLst/>
                    <a:gdLst>
                      <a:gd name="T0" fmla="*/ 72 w 1080"/>
                      <a:gd name="T1" fmla="*/ 744 h 744"/>
                      <a:gd name="T2" fmla="*/ 72 w 1080"/>
                      <a:gd name="T3" fmla="*/ 168 h 744"/>
                      <a:gd name="T4" fmla="*/ 504 w 1080"/>
                      <a:gd name="T5" fmla="*/ 24 h 744"/>
                      <a:gd name="T6" fmla="*/ 792 w 1080"/>
                      <a:gd name="T7" fmla="*/ 312 h 744"/>
                      <a:gd name="T8" fmla="*/ 1080 w 1080"/>
                      <a:gd name="T9" fmla="*/ 312 h 744"/>
                      <a:gd name="T10" fmla="*/ 0 60000 65536"/>
                      <a:gd name="T11" fmla="*/ 0 60000 65536"/>
                      <a:gd name="T12" fmla="*/ 0 60000 65536"/>
                      <a:gd name="T13" fmla="*/ 0 60000 65536"/>
                      <a:gd name="T14" fmla="*/ 0 60000 65536"/>
                      <a:gd name="T15" fmla="*/ 0 w 1080"/>
                      <a:gd name="T16" fmla="*/ 0 h 744"/>
                      <a:gd name="T17" fmla="*/ 1080 w 1080"/>
                      <a:gd name="T18" fmla="*/ 744 h 744"/>
                    </a:gdLst>
                    <a:ahLst/>
                    <a:cxnLst>
                      <a:cxn ang="T10">
                        <a:pos x="T0" y="T1"/>
                      </a:cxn>
                      <a:cxn ang="T11">
                        <a:pos x="T2" y="T3"/>
                      </a:cxn>
                      <a:cxn ang="T12">
                        <a:pos x="T4" y="T5"/>
                      </a:cxn>
                      <a:cxn ang="T13">
                        <a:pos x="T6" y="T7"/>
                      </a:cxn>
                      <a:cxn ang="T14">
                        <a:pos x="T8" y="T9"/>
                      </a:cxn>
                    </a:cxnLst>
                    <a:rect l="T15" t="T16" r="T17" b="T18"/>
                    <a:pathLst>
                      <a:path w="1080" h="744">
                        <a:moveTo>
                          <a:pt x="72" y="744"/>
                        </a:moveTo>
                        <a:cubicBezTo>
                          <a:pt x="36" y="516"/>
                          <a:pt x="0" y="288"/>
                          <a:pt x="72" y="168"/>
                        </a:cubicBezTo>
                        <a:cubicBezTo>
                          <a:pt x="144" y="48"/>
                          <a:pt x="384" y="0"/>
                          <a:pt x="504" y="24"/>
                        </a:cubicBezTo>
                        <a:cubicBezTo>
                          <a:pt x="624" y="48"/>
                          <a:pt x="696" y="264"/>
                          <a:pt x="792" y="312"/>
                        </a:cubicBezTo>
                        <a:cubicBezTo>
                          <a:pt x="888" y="360"/>
                          <a:pt x="1032" y="312"/>
                          <a:pt x="1080" y="312"/>
                        </a:cubicBezTo>
                      </a:path>
                    </a:pathLst>
                  </a:custGeom>
                  <a:noFill/>
                  <a:ln w="9525">
                    <a:solidFill>
                      <a:srgbClr val="000000"/>
                    </a:solidFill>
                    <a:round/>
                    <a:headEnd/>
                    <a:tailEnd/>
                  </a:ln>
                </p:spPr>
                <p:txBody>
                  <a:bodyPr/>
                  <a:lstStyle/>
                  <a:p>
                    <a:endParaRPr lang="en-US">
                      <a:latin typeface="Calibri" pitchFamily="34" charset="0"/>
                    </a:endParaRPr>
                  </a:p>
                </p:txBody>
              </p:sp>
              <p:sp>
                <p:nvSpPr>
                  <p:cNvPr id="4187" name="Freeform 55"/>
                  <p:cNvSpPr>
                    <a:spLocks/>
                  </p:cNvSpPr>
                  <p:nvPr/>
                </p:nvSpPr>
                <p:spPr bwMode="auto">
                  <a:xfrm>
                    <a:off x="7344" y="11952"/>
                    <a:ext cx="864" cy="912"/>
                  </a:xfrm>
                  <a:custGeom>
                    <a:avLst/>
                    <a:gdLst>
                      <a:gd name="T0" fmla="*/ 720 w 864"/>
                      <a:gd name="T1" fmla="*/ 0 h 912"/>
                      <a:gd name="T2" fmla="*/ 576 w 864"/>
                      <a:gd name="T3" fmla="*/ 288 h 912"/>
                      <a:gd name="T4" fmla="*/ 864 w 864"/>
                      <a:gd name="T5" fmla="*/ 576 h 912"/>
                      <a:gd name="T6" fmla="*/ 576 w 864"/>
                      <a:gd name="T7" fmla="*/ 864 h 912"/>
                      <a:gd name="T8" fmla="*/ 0 w 864"/>
                      <a:gd name="T9" fmla="*/ 864 h 912"/>
                      <a:gd name="T10" fmla="*/ 0 60000 65536"/>
                      <a:gd name="T11" fmla="*/ 0 60000 65536"/>
                      <a:gd name="T12" fmla="*/ 0 60000 65536"/>
                      <a:gd name="T13" fmla="*/ 0 60000 65536"/>
                      <a:gd name="T14" fmla="*/ 0 60000 65536"/>
                      <a:gd name="T15" fmla="*/ 0 w 864"/>
                      <a:gd name="T16" fmla="*/ 0 h 912"/>
                      <a:gd name="T17" fmla="*/ 864 w 864"/>
                      <a:gd name="T18" fmla="*/ 912 h 912"/>
                    </a:gdLst>
                    <a:ahLst/>
                    <a:cxnLst>
                      <a:cxn ang="T10">
                        <a:pos x="T0" y="T1"/>
                      </a:cxn>
                      <a:cxn ang="T11">
                        <a:pos x="T2" y="T3"/>
                      </a:cxn>
                      <a:cxn ang="T12">
                        <a:pos x="T4" y="T5"/>
                      </a:cxn>
                      <a:cxn ang="T13">
                        <a:pos x="T6" y="T7"/>
                      </a:cxn>
                      <a:cxn ang="T14">
                        <a:pos x="T8" y="T9"/>
                      </a:cxn>
                    </a:cxnLst>
                    <a:rect l="T15" t="T16" r="T17" b="T18"/>
                    <a:pathLst>
                      <a:path w="864" h="912">
                        <a:moveTo>
                          <a:pt x="720" y="0"/>
                        </a:moveTo>
                        <a:cubicBezTo>
                          <a:pt x="636" y="96"/>
                          <a:pt x="552" y="192"/>
                          <a:pt x="576" y="288"/>
                        </a:cubicBezTo>
                        <a:cubicBezTo>
                          <a:pt x="600" y="384"/>
                          <a:pt x="864" y="480"/>
                          <a:pt x="864" y="576"/>
                        </a:cubicBezTo>
                        <a:cubicBezTo>
                          <a:pt x="864" y="672"/>
                          <a:pt x="720" y="816"/>
                          <a:pt x="576" y="864"/>
                        </a:cubicBezTo>
                        <a:cubicBezTo>
                          <a:pt x="432" y="912"/>
                          <a:pt x="96" y="864"/>
                          <a:pt x="0" y="864"/>
                        </a:cubicBezTo>
                      </a:path>
                    </a:pathLst>
                  </a:custGeom>
                  <a:noFill/>
                  <a:ln w="9525">
                    <a:solidFill>
                      <a:srgbClr val="000000"/>
                    </a:solidFill>
                    <a:round/>
                    <a:headEnd/>
                    <a:tailEnd/>
                  </a:ln>
                </p:spPr>
                <p:txBody>
                  <a:bodyPr/>
                  <a:lstStyle/>
                  <a:p>
                    <a:endParaRPr lang="en-US">
                      <a:latin typeface="Calibri" pitchFamily="34" charset="0"/>
                    </a:endParaRPr>
                  </a:p>
                </p:txBody>
              </p:sp>
            </p:grpSp>
            <p:grpSp>
              <p:nvGrpSpPr>
                <p:cNvPr id="4173" name="Group 56"/>
                <p:cNvGrpSpPr>
                  <a:grpSpLocks/>
                </p:cNvGrpSpPr>
                <p:nvPr/>
              </p:nvGrpSpPr>
              <p:grpSpPr bwMode="auto">
                <a:xfrm>
                  <a:off x="9360" y="11808"/>
                  <a:ext cx="288" cy="288"/>
                  <a:chOff x="2592" y="14112"/>
                  <a:chExt cx="288" cy="288"/>
                </a:xfrm>
              </p:grpSpPr>
              <p:sp>
                <p:nvSpPr>
                  <p:cNvPr id="4183" name="Line 57"/>
                  <p:cNvSpPr>
                    <a:spLocks noChangeShapeType="1"/>
                  </p:cNvSpPr>
                  <p:nvPr/>
                </p:nvSpPr>
                <p:spPr bwMode="auto">
                  <a:xfrm>
                    <a:off x="2736" y="14112"/>
                    <a:ext cx="0" cy="288"/>
                  </a:xfrm>
                  <a:prstGeom prst="line">
                    <a:avLst/>
                  </a:prstGeom>
                  <a:noFill/>
                  <a:ln w="38100">
                    <a:solidFill>
                      <a:srgbClr val="000000"/>
                    </a:solidFill>
                    <a:round/>
                    <a:headEnd/>
                    <a:tailEnd/>
                  </a:ln>
                </p:spPr>
                <p:txBody>
                  <a:bodyPr/>
                  <a:lstStyle/>
                  <a:p>
                    <a:endParaRPr lang="en-US"/>
                  </a:p>
                </p:txBody>
              </p:sp>
              <p:sp>
                <p:nvSpPr>
                  <p:cNvPr id="4184" name="Line 58"/>
                  <p:cNvSpPr>
                    <a:spLocks noChangeShapeType="1"/>
                  </p:cNvSpPr>
                  <p:nvPr/>
                </p:nvSpPr>
                <p:spPr bwMode="auto">
                  <a:xfrm>
                    <a:off x="2592" y="14256"/>
                    <a:ext cx="288" cy="0"/>
                  </a:xfrm>
                  <a:prstGeom prst="line">
                    <a:avLst/>
                  </a:prstGeom>
                  <a:noFill/>
                  <a:ln w="38100">
                    <a:solidFill>
                      <a:srgbClr val="000000"/>
                    </a:solidFill>
                    <a:round/>
                    <a:headEnd/>
                    <a:tailEnd/>
                  </a:ln>
                </p:spPr>
                <p:txBody>
                  <a:bodyPr/>
                  <a:lstStyle/>
                  <a:p>
                    <a:endParaRPr lang="en-US"/>
                  </a:p>
                </p:txBody>
              </p:sp>
            </p:grpSp>
            <p:grpSp>
              <p:nvGrpSpPr>
                <p:cNvPr id="4174" name="Group 59"/>
                <p:cNvGrpSpPr>
                  <a:grpSpLocks/>
                </p:cNvGrpSpPr>
                <p:nvPr/>
              </p:nvGrpSpPr>
              <p:grpSpPr bwMode="auto">
                <a:xfrm>
                  <a:off x="8496" y="11088"/>
                  <a:ext cx="288" cy="288"/>
                  <a:chOff x="2592" y="14112"/>
                  <a:chExt cx="288" cy="288"/>
                </a:xfrm>
              </p:grpSpPr>
              <p:sp>
                <p:nvSpPr>
                  <p:cNvPr id="4181" name="Line 60"/>
                  <p:cNvSpPr>
                    <a:spLocks noChangeShapeType="1"/>
                  </p:cNvSpPr>
                  <p:nvPr/>
                </p:nvSpPr>
                <p:spPr bwMode="auto">
                  <a:xfrm>
                    <a:off x="2736" y="14112"/>
                    <a:ext cx="0" cy="288"/>
                  </a:xfrm>
                  <a:prstGeom prst="line">
                    <a:avLst/>
                  </a:prstGeom>
                  <a:noFill/>
                  <a:ln w="38100">
                    <a:solidFill>
                      <a:srgbClr val="000000"/>
                    </a:solidFill>
                    <a:round/>
                    <a:headEnd/>
                    <a:tailEnd/>
                  </a:ln>
                </p:spPr>
                <p:txBody>
                  <a:bodyPr/>
                  <a:lstStyle/>
                  <a:p>
                    <a:endParaRPr lang="en-US"/>
                  </a:p>
                </p:txBody>
              </p:sp>
              <p:sp>
                <p:nvSpPr>
                  <p:cNvPr id="4182" name="Line 61"/>
                  <p:cNvSpPr>
                    <a:spLocks noChangeShapeType="1"/>
                  </p:cNvSpPr>
                  <p:nvPr/>
                </p:nvSpPr>
                <p:spPr bwMode="auto">
                  <a:xfrm>
                    <a:off x="2592" y="14256"/>
                    <a:ext cx="288" cy="0"/>
                  </a:xfrm>
                  <a:prstGeom prst="line">
                    <a:avLst/>
                  </a:prstGeom>
                  <a:noFill/>
                  <a:ln w="38100">
                    <a:solidFill>
                      <a:srgbClr val="000000"/>
                    </a:solidFill>
                    <a:round/>
                    <a:headEnd/>
                    <a:tailEnd/>
                  </a:ln>
                </p:spPr>
                <p:txBody>
                  <a:bodyPr/>
                  <a:lstStyle/>
                  <a:p>
                    <a:endParaRPr lang="en-US"/>
                  </a:p>
                </p:txBody>
              </p:sp>
            </p:grpSp>
            <p:grpSp>
              <p:nvGrpSpPr>
                <p:cNvPr id="4175" name="Group 62"/>
                <p:cNvGrpSpPr>
                  <a:grpSpLocks/>
                </p:cNvGrpSpPr>
                <p:nvPr/>
              </p:nvGrpSpPr>
              <p:grpSpPr bwMode="auto">
                <a:xfrm>
                  <a:off x="8352" y="12384"/>
                  <a:ext cx="288" cy="288"/>
                  <a:chOff x="2592" y="14112"/>
                  <a:chExt cx="288" cy="288"/>
                </a:xfrm>
              </p:grpSpPr>
              <p:sp>
                <p:nvSpPr>
                  <p:cNvPr id="4179" name="Line 63"/>
                  <p:cNvSpPr>
                    <a:spLocks noChangeShapeType="1"/>
                  </p:cNvSpPr>
                  <p:nvPr/>
                </p:nvSpPr>
                <p:spPr bwMode="auto">
                  <a:xfrm>
                    <a:off x="2736" y="14112"/>
                    <a:ext cx="0" cy="288"/>
                  </a:xfrm>
                  <a:prstGeom prst="line">
                    <a:avLst/>
                  </a:prstGeom>
                  <a:noFill/>
                  <a:ln w="38100">
                    <a:solidFill>
                      <a:srgbClr val="000000"/>
                    </a:solidFill>
                    <a:round/>
                    <a:headEnd/>
                    <a:tailEnd/>
                  </a:ln>
                </p:spPr>
                <p:txBody>
                  <a:bodyPr/>
                  <a:lstStyle/>
                  <a:p>
                    <a:endParaRPr lang="en-US"/>
                  </a:p>
                </p:txBody>
              </p:sp>
              <p:sp>
                <p:nvSpPr>
                  <p:cNvPr id="4180" name="Line 64"/>
                  <p:cNvSpPr>
                    <a:spLocks noChangeShapeType="1"/>
                  </p:cNvSpPr>
                  <p:nvPr/>
                </p:nvSpPr>
                <p:spPr bwMode="auto">
                  <a:xfrm>
                    <a:off x="2592" y="14256"/>
                    <a:ext cx="288" cy="0"/>
                  </a:xfrm>
                  <a:prstGeom prst="line">
                    <a:avLst/>
                  </a:prstGeom>
                  <a:noFill/>
                  <a:ln w="38100">
                    <a:solidFill>
                      <a:srgbClr val="000000"/>
                    </a:solidFill>
                    <a:round/>
                    <a:headEnd/>
                    <a:tailEnd/>
                  </a:ln>
                </p:spPr>
                <p:txBody>
                  <a:bodyPr/>
                  <a:lstStyle/>
                  <a:p>
                    <a:endParaRPr lang="en-US"/>
                  </a:p>
                </p:txBody>
              </p:sp>
            </p:grpSp>
            <p:grpSp>
              <p:nvGrpSpPr>
                <p:cNvPr id="4176" name="Group 65"/>
                <p:cNvGrpSpPr>
                  <a:grpSpLocks/>
                </p:cNvGrpSpPr>
                <p:nvPr/>
              </p:nvGrpSpPr>
              <p:grpSpPr bwMode="auto">
                <a:xfrm>
                  <a:off x="7488" y="12096"/>
                  <a:ext cx="288" cy="288"/>
                  <a:chOff x="2592" y="14112"/>
                  <a:chExt cx="288" cy="288"/>
                </a:xfrm>
              </p:grpSpPr>
              <p:sp>
                <p:nvSpPr>
                  <p:cNvPr id="4177" name="Line 66"/>
                  <p:cNvSpPr>
                    <a:spLocks noChangeShapeType="1"/>
                  </p:cNvSpPr>
                  <p:nvPr/>
                </p:nvSpPr>
                <p:spPr bwMode="auto">
                  <a:xfrm>
                    <a:off x="2736" y="14112"/>
                    <a:ext cx="0" cy="288"/>
                  </a:xfrm>
                  <a:prstGeom prst="line">
                    <a:avLst/>
                  </a:prstGeom>
                  <a:noFill/>
                  <a:ln w="38100">
                    <a:solidFill>
                      <a:srgbClr val="000000"/>
                    </a:solidFill>
                    <a:round/>
                    <a:headEnd/>
                    <a:tailEnd/>
                  </a:ln>
                </p:spPr>
                <p:txBody>
                  <a:bodyPr/>
                  <a:lstStyle/>
                  <a:p>
                    <a:endParaRPr lang="en-US"/>
                  </a:p>
                </p:txBody>
              </p:sp>
              <p:sp>
                <p:nvSpPr>
                  <p:cNvPr id="4178" name="Line 67"/>
                  <p:cNvSpPr>
                    <a:spLocks noChangeShapeType="1"/>
                  </p:cNvSpPr>
                  <p:nvPr/>
                </p:nvSpPr>
                <p:spPr bwMode="auto">
                  <a:xfrm>
                    <a:off x="2592" y="14256"/>
                    <a:ext cx="288" cy="0"/>
                  </a:xfrm>
                  <a:prstGeom prst="line">
                    <a:avLst/>
                  </a:prstGeom>
                  <a:noFill/>
                  <a:ln w="38100">
                    <a:solidFill>
                      <a:srgbClr val="000000"/>
                    </a:solidFill>
                    <a:round/>
                    <a:headEnd/>
                    <a:tailEnd/>
                  </a:ln>
                </p:spPr>
                <p:txBody>
                  <a:bodyPr/>
                  <a:lstStyle/>
                  <a:p>
                    <a:endParaRPr lang="en-US"/>
                  </a:p>
                </p:txBody>
              </p:sp>
            </p:grpSp>
          </p:grpSp>
          <p:sp>
            <p:nvSpPr>
              <p:cNvPr id="4168" name="Text Box 68"/>
              <p:cNvSpPr txBox="1">
                <a:spLocks noChangeArrowheads="1"/>
              </p:cNvSpPr>
              <p:nvPr/>
            </p:nvSpPr>
            <p:spPr bwMode="auto">
              <a:xfrm>
                <a:off x="7461" y="12244"/>
                <a:ext cx="720" cy="540"/>
              </a:xfrm>
              <a:prstGeom prst="rect">
                <a:avLst/>
              </a:prstGeom>
              <a:noFill/>
              <a:ln w="9525">
                <a:noFill/>
                <a:miter lim="800000"/>
                <a:headEnd/>
                <a:tailEnd/>
              </a:ln>
            </p:spPr>
            <p:txBody>
              <a:bodyPr/>
              <a:lstStyle/>
              <a:p>
                <a:r>
                  <a:rPr lang="ru-RU" sz="1200" i="1">
                    <a:solidFill>
                      <a:srgbClr val="CC3300"/>
                    </a:solidFill>
                    <a:latin typeface="Calibri" pitchFamily="34" charset="0"/>
                  </a:rPr>
                  <a:t>m</a:t>
                </a:r>
                <a:r>
                  <a:rPr lang="ru-RU" sz="1200" i="1" baseline="-25000">
                    <a:solidFill>
                      <a:srgbClr val="CC3300"/>
                    </a:solidFill>
                    <a:latin typeface="Calibri" pitchFamily="34" charset="0"/>
                  </a:rPr>
                  <a:t>p</a:t>
                </a:r>
                <a:endParaRPr lang="ru-RU">
                  <a:solidFill>
                    <a:srgbClr val="CC3300"/>
                  </a:solidFill>
                  <a:latin typeface="Calibri" pitchFamily="34" charset="0"/>
                </a:endParaRPr>
              </a:p>
            </p:txBody>
          </p:sp>
          <p:sp>
            <p:nvSpPr>
              <p:cNvPr id="4169" name="Text Box 69"/>
              <p:cNvSpPr txBox="1">
                <a:spLocks noChangeArrowheads="1"/>
              </p:cNvSpPr>
              <p:nvPr/>
            </p:nvSpPr>
            <p:spPr bwMode="auto">
              <a:xfrm>
                <a:off x="8541" y="11164"/>
                <a:ext cx="720" cy="540"/>
              </a:xfrm>
              <a:prstGeom prst="rect">
                <a:avLst/>
              </a:prstGeom>
              <a:noFill/>
              <a:ln w="9525">
                <a:noFill/>
                <a:miter lim="800000"/>
                <a:headEnd/>
                <a:tailEnd/>
              </a:ln>
            </p:spPr>
            <p:txBody>
              <a:bodyPr/>
              <a:lstStyle/>
              <a:p>
                <a:r>
                  <a:rPr lang="ru-RU" sz="1200" i="1">
                    <a:solidFill>
                      <a:srgbClr val="CC3300"/>
                    </a:solidFill>
                    <a:latin typeface="Calibri" pitchFamily="34" charset="0"/>
                  </a:rPr>
                  <a:t>m</a:t>
                </a:r>
                <a:r>
                  <a:rPr lang="ru-RU" sz="1200" i="1" baseline="-25000">
                    <a:solidFill>
                      <a:srgbClr val="CC3300"/>
                    </a:solidFill>
                    <a:latin typeface="Calibri" pitchFamily="34" charset="0"/>
                  </a:rPr>
                  <a:t>1</a:t>
                </a:r>
                <a:endParaRPr lang="ru-RU">
                  <a:solidFill>
                    <a:srgbClr val="CC3300"/>
                  </a:solidFill>
                  <a:latin typeface="Calibri" pitchFamily="34" charset="0"/>
                </a:endParaRPr>
              </a:p>
            </p:txBody>
          </p:sp>
          <p:sp>
            <p:nvSpPr>
              <p:cNvPr id="4170" name="Text Box 70"/>
              <p:cNvSpPr txBox="1">
                <a:spLocks noChangeArrowheads="1"/>
              </p:cNvSpPr>
              <p:nvPr/>
            </p:nvSpPr>
            <p:spPr bwMode="auto">
              <a:xfrm>
                <a:off x="9441" y="11884"/>
                <a:ext cx="720" cy="540"/>
              </a:xfrm>
              <a:prstGeom prst="rect">
                <a:avLst/>
              </a:prstGeom>
              <a:noFill/>
              <a:ln w="9525">
                <a:noFill/>
                <a:miter lim="800000"/>
                <a:headEnd/>
                <a:tailEnd/>
              </a:ln>
            </p:spPr>
            <p:txBody>
              <a:bodyPr/>
              <a:lstStyle/>
              <a:p>
                <a:r>
                  <a:rPr lang="ru-RU" sz="1200" i="1">
                    <a:solidFill>
                      <a:srgbClr val="CC3300"/>
                    </a:solidFill>
                    <a:latin typeface="Calibri" pitchFamily="34" charset="0"/>
                  </a:rPr>
                  <a:t>m</a:t>
                </a:r>
                <a:r>
                  <a:rPr lang="ru-RU" sz="1200" i="1" baseline="-25000">
                    <a:solidFill>
                      <a:srgbClr val="CC3300"/>
                    </a:solidFill>
                    <a:latin typeface="Calibri" pitchFamily="34" charset="0"/>
                  </a:rPr>
                  <a:t>2</a:t>
                </a:r>
                <a:endParaRPr lang="ru-RU">
                  <a:solidFill>
                    <a:srgbClr val="CC3300"/>
                  </a:solidFill>
                  <a:latin typeface="Calibri" pitchFamily="34" charset="0"/>
                </a:endParaRPr>
              </a:p>
            </p:txBody>
          </p:sp>
          <p:sp>
            <p:nvSpPr>
              <p:cNvPr id="4171" name="Text Box 71"/>
              <p:cNvSpPr txBox="1">
                <a:spLocks noChangeArrowheads="1"/>
              </p:cNvSpPr>
              <p:nvPr/>
            </p:nvSpPr>
            <p:spPr bwMode="auto">
              <a:xfrm>
                <a:off x="8361" y="12424"/>
                <a:ext cx="720" cy="540"/>
              </a:xfrm>
              <a:prstGeom prst="rect">
                <a:avLst/>
              </a:prstGeom>
              <a:noFill/>
              <a:ln w="9525">
                <a:noFill/>
                <a:miter lim="800000"/>
                <a:headEnd/>
                <a:tailEnd/>
              </a:ln>
            </p:spPr>
            <p:txBody>
              <a:bodyPr/>
              <a:lstStyle/>
              <a:p>
                <a:r>
                  <a:rPr lang="ru-RU" sz="1200" i="1">
                    <a:solidFill>
                      <a:srgbClr val="CC3300"/>
                    </a:solidFill>
                    <a:latin typeface="Calibri" pitchFamily="34" charset="0"/>
                  </a:rPr>
                  <a:t>m</a:t>
                </a:r>
                <a:r>
                  <a:rPr lang="ru-RU" sz="1200" i="1" baseline="-25000">
                    <a:solidFill>
                      <a:srgbClr val="CC3300"/>
                    </a:solidFill>
                    <a:latin typeface="Calibri" pitchFamily="34" charset="0"/>
                  </a:rPr>
                  <a:t>3</a:t>
                </a:r>
                <a:endParaRPr lang="ru-RU">
                  <a:solidFill>
                    <a:srgbClr val="CC3300"/>
                  </a:solidFill>
                  <a:latin typeface="Calibri" pitchFamily="34" charset="0"/>
                </a:endParaRPr>
              </a:p>
            </p:txBody>
          </p:sp>
        </p:grpSp>
        <p:sp>
          <p:nvSpPr>
            <p:cNvPr id="4157" name="Freeform 72"/>
            <p:cNvSpPr>
              <a:spLocks/>
            </p:cNvSpPr>
            <p:nvPr/>
          </p:nvSpPr>
          <p:spPr bwMode="auto">
            <a:xfrm>
              <a:off x="1377" y="1071"/>
              <a:ext cx="1580" cy="336"/>
            </a:xfrm>
            <a:custGeom>
              <a:avLst/>
              <a:gdLst>
                <a:gd name="T0" fmla="*/ 0 w 4860"/>
                <a:gd name="T1" fmla="*/ 336 h 930"/>
                <a:gd name="T2" fmla="*/ 176 w 4860"/>
                <a:gd name="T3" fmla="*/ 141 h 930"/>
                <a:gd name="T4" fmla="*/ 644 w 4860"/>
                <a:gd name="T5" fmla="*/ 11 h 930"/>
                <a:gd name="T6" fmla="*/ 1112 w 4860"/>
                <a:gd name="T7" fmla="*/ 76 h 930"/>
                <a:gd name="T8" fmla="*/ 1580 w 4860"/>
                <a:gd name="T9" fmla="*/ 271 h 930"/>
                <a:gd name="T10" fmla="*/ 0 60000 65536"/>
                <a:gd name="T11" fmla="*/ 0 60000 65536"/>
                <a:gd name="T12" fmla="*/ 0 60000 65536"/>
                <a:gd name="T13" fmla="*/ 0 60000 65536"/>
                <a:gd name="T14" fmla="*/ 0 60000 65536"/>
                <a:gd name="T15" fmla="*/ 0 w 4860"/>
                <a:gd name="T16" fmla="*/ 0 h 930"/>
                <a:gd name="T17" fmla="*/ 4860 w 4860"/>
                <a:gd name="T18" fmla="*/ 930 h 930"/>
              </a:gdLst>
              <a:ahLst/>
              <a:cxnLst>
                <a:cxn ang="T10">
                  <a:pos x="T0" y="T1"/>
                </a:cxn>
                <a:cxn ang="T11">
                  <a:pos x="T2" y="T3"/>
                </a:cxn>
                <a:cxn ang="T12">
                  <a:pos x="T4" y="T5"/>
                </a:cxn>
                <a:cxn ang="T13">
                  <a:pos x="T6" y="T7"/>
                </a:cxn>
                <a:cxn ang="T14">
                  <a:pos x="T8" y="T9"/>
                </a:cxn>
              </a:cxnLst>
              <a:rect l="T15" t="T16" r="T17" b="T18"/>
              <a:pathLst>
                <a:path w="4860" h="930">
                  <a:moveTo>
                    <a:pt x="0" y="930"/>
                  </a:moveTo>
                  <a:cubicBezTo>
                    <a:pt x="105" y="735"/>
                    <a:pt x="210" y="540"/>
                    <a:pt x="540" y="390"/>
                  </a:cubicBezTo>
                  <a:cubicBezTo>
                    <a:pt x="870" y="240"/>
                    <a:pt x="1500" y="60"/>
                    <a:pt x="1980" y="30"/>
                  </a:cubicBezTo>
                  <a:cubicBezTo>
                    <a:pt x="2460" y="0"/>
                    <a:pt x="2940" y="90"/>
                    <a:pt x="3420" y="210"/>
                  </a:cubicBezTo>
                  <a:cubicBezTo>
                    <a:pt x="3900" y="330"/>
                    <a:pt x="4380" y="540"/>
                    <a:pt x="4860" y="750"/>
                  </a:cubicBezTo>
                </a:path>
              </a:pathLst>
            </a:custGeom>
            <a:noFill/>
            <a:ln w="9525">
              <a:solidFill>
                <a:srgbClr val="000000"/>
              </a:solidFill>
              <a:round/>
              <a:headEnd type="oval" w="med" len="med"/>
              <a:tailEnd type="triangle" w="med" len="med"/>
            </a:ln>
          </p:spPr>
          <p:txBody>
            <a:bodyPr/>
            <a:lstStyle/>
            <a:p>
              <a:endParaRPr lang="en-US">
                <a:latin typeface="Calibri" pitchFamily="34" charset="0"/>
              </a:endParaRPr>
            </a:p>
          </p:txBody>
        </p:sp>
        <p:sp>
          <p:nvSpPr>
            <p:cNvPr id="4158" name="Freeform 73"/>
            <p:cNvSpPr>
              <a:spLocks/>
            </p:cNvSpPr>
            <p:nvPr/>
          </p:nvSpPr>
          <p:spPr bwMode="auto">
            <a:xfrm>
              <a:off x="1128" y="1798"/>
              <a:ext cx="1639" cy="543"/>
            </a:xfrm>
            <a:custGeom>
              <a:avLst/>
              <a:gdLst>
                <a:gd name="T0" fmla="*/ 0 w 5040"/>
                <a:gd name="T1" fmla="*/ 0 h 1500"/>
                <a:gd name="T2" fmla="*/ 234 w 5040"/>
                <a:gd name="T3" fmla="*/ 326 h 1500"/>
                <a:gd name="T4" fmla="*/ 878 w 5040"/>
                <a:gd name="T5" fmla="*/ 521 h 1500"/>
                <a:gd name="T6" fmla="*/ 1405 w 5040"/>
                <a:gd name="T7" fmla="*/ 456 h 1500"/>
                <a:gd name="T8" fmla="*/ 1639 w 5040"/>
                <a:gd name="T9" fmla="*/ 326 h 1500"/>
                <a:gd name="T10" fmla="*/ 0 60000 65536"/>
                <a:gd name="T11" fmla="*/ 0 60000 65536"/>
                <a:gd name="T12" fmla="*/ 0 60000 65536"/>
                <a:gd name="T13" fmla="*/ 0 60000 65536"/>
                <a:gd name="T14" fmla="*/ 0 60000 65536"/>
                <a:gd name="T15" fmla="*/ 0 w 5040"/>
                <a:gd name="T16" fmla="*/ 0 h 1500"/>
                <a:gd name="T17" fmla="*/ 5040 w 5040"/>
                <a:gd name="T18" fmla="*/ 1500 h 1500"/>
              </a:gdLst>
              <a:ahLst/>
              <a:cxnLst>
                <a:cxn ang="T10">
                  <a:pos x="T0" y="T1"/>
                </a:cxn>
                <a:cxn ang="T11">
                  <a:pos x="T2" y="T3"/>
                </a:cxn>
                <a:cxn ang="T12">
                  <a:pos x="T4" y="T5"/>
                </a:cxn>
                <a:cxn ang="T13">
                  <a:pos x="T6" y="T7"/>
                </a:cxn>
                <a:cxn ang="T14">
                  <a:pos x="T8" y="T9"/>
                </a:cxn>
              </a:cxnLst>
              <a:rect l="T15" t="T16" r="T17" b="T18"/>
              <a:pathLst>
                <a:path w="5040" h="1500">
                  <a:moveTo>
                    <a:pt x="0" y="0"/>
                  </a:moveTo>
                  <a:cubicBezTo>
                    <a:pt x="135" y="330"/>
                    <a:pt x="270" y="660"/>
                    <a:pt x="720" y="900"/>
                  </a:cubicBezTo>
                  <a:cubicBezTo>
                    <a:pt x="1170" y="1140"/>
                    <a:pt x="2100" y="1380"/>
                    <a:pt x="2700" y="1440"/>
                  </a:cubicBezTo>
                  <a:cubicBezTo>
                    <a:pt x="3300" y="1500"/>
                    <a:pt x="3930" y="1350"/>
                    <a:pt x="4320" y="1260"/>
                  </a:cubicBezTo>
                  <a:cubicBezTo>
                    <a:pt x="4710" y="1170"/>
                    <a:pt x="4875" y="1035"/>
                    <a:pt x="5040" y="900"/>
                  </a:cubicBezTo>
                </a:path>
              </a:pathLst>
            </a:custGeom>
            <a:noFill/>
            <a:ln w="9525">
              <a:solidFill>
                <a:srgbClr val="000000"/>
              </a:solidFill>
              <a:round/>
              <a:headEnd type="oval" w="med" len="med"/>
              <a:tailEnd type="triangle" w="med" len="med"/>
            </a:ln>
          </p:spPr>
          <p:txBody>
            <a:bodyPr/>
            <a:lstStyle/>
            <a:p>
              <a:endParaRPr lang="en-US">
                <a:latin typeface="Calibri" pitchFamily="34" charset="0"/>
              </a:endParaRPr>
            </a:p>
          </p:txBody>
        </p:sp>
        <p:sp>
          <p:nvSpPr>
            <p:cNvPr id="4159" name="Text Box 75"/>
            <p:cNvSpPr txBox="1">
              <a:spLocks noChangeArrowheads="1"/>
            </p:cNvSpPr>
            <p:nvPr/>
          </p:nvSpPr>
          <p:spPr bwMode="auto">
            <a:xfrm>
              <a:off x="2595" y="1994"/>
              <a:ext cx="224" cy="175"/>
            </a:xfrm>
            <a:prstGeom prst="rect">
              <a:avLst/>
            </a:prstGeom>
            <a:noFill/>
            <a:ln w="9525">
              <a:noFill/>
              <a:miter lim="800000"/>
              <a:headEnd/>
              <a:tailEnd/>
            </a:ln>
          </p:spPr>
          <p:txBody>
            <a:bodyPr/>
            <a:lstStyle/>
            <a:p>
              <a:endParaRPr lang="en-US">
                <a:solidFill>
                  <a:srgbClr val="CC3300"/>
                </a:solidFill>
                <a:latin typeface="Calibri" pitchFamily="34" charset="0"/>
              </a:endParaRPr>
            </a:p>
          </p:txBody>
        </p:sp>
        <p:sp>
          <p:nvSpPr>
            <p:cNvPr id="4160" name="Text Box 76"/>
            <p:cNvSpPr txBox="1">
              <a:spLocks noChangeArrowheads="1"/>
            </p:cNvSpPr>
            <p:nvPr/>
          </p:nvSpPr>
          <p:spPr bwMode="auto">
            <a:xfrm>
              <a:off x="1736" y="1212"/>
              <a:ext cx="589" cy="197"/>
            </a:xfrm>
            <a:prstGeom prst="rect">
              <a:avLst/>
            </a:prstGeom>
            <a:noFill/>
            <a:ln w="9525">
              <a:noFill/>
              <a:miter lim="800000"/>
              <a:headEnd/>
              <a:tailEnd/>
            </a:ln>
          </p:spPr>
          <p:txBody>
            <a:bodyPr/>
            <a:lstStyle/>
            <a:p>
              <a:endParaRPr lang="en-US">
                <a:solidFill>
                  <a:srgbClr val="CC3300"/>
                </a:solidFill>
                <a:latin typeface="Calibri" pitchFamily="34" charset="0"/>
              </a:endParaRPr>
            </a:p>
          </p:txBody>
        </p:sp>
        <p:sp>
          <p:nvSpPr>
            <p:cNvPr id="4161" name="Text Box 77"/>
            <p:cNvSpPr txBox="1">
              <a:spLocks noChangeArrowheads="1"/>
            </p:cNvSpPr>
            <p:nvPr/>
          </p:nvSpPr>
          <p:spPr bwMode="auto">
            <a:xfrm>
              <a:off x="1203" y="1355"/>
              <a:ext cx="226" cy="261"/>
            </a:xfrm>
            <a:prstGeom prst="rect">
              <a:avLst/>
            </a:prstGeom>
            <a:noFill/>
            <a:ln w="9525">
              <a:noFill/>
              <a:miter lim="800000"/>
              <a:headEnd/>
              <a:tailEnd/>
            </a:ln>
          </p:spPr>
          <p:txBody>
            <a:bodyPr/>
            <a:lstStyle/>
            <a:p>
              <a:r>
                <a:rPr lang="ru-RU" sz="1400" b="1">
                  <a:solidFill>
                    <a:srgbClr val="CC3300"/>
                  </a:solidFill>
                  <a:latin typeface="Calibri" pitchFamily="34" charset="0"/>
                </a:rPr>
                <a:t>x</a:t>
              </a:r>
              <a:r>
                <a:rPr lang="ru-RU" sz="1400" baseline="-25000">
                  <a:solidFill>
                    <a:srgbClr val="CC3300"/>
                  </a:solidFill>
                  <a:latin typeface="Calibri" pitchFamily="34" charset="0"/>
                </a:rPr>
                <a:t>i</a:t>
              </a:r>
              <a:endParaRPr lang="ru-RU" sz="1400">
                <a:solidFill>
                  <a:srgbClr val="CC3300"/>
                </a:solidFill>
                <a:latin typeface="Calibri" pitchFamily="34" charset="0"/>
              </a:endParaRPr>
            </a:p>
          </p:txBody>
        </p:sp>
        <p:sp>
          <p:nvSpPr>
            <p:cNvPr id="4162" name="Text Box 78"/>
            <p:cNvSpPr txBox="1">
              <a:spLocks noChangeArrowheads="1"/>
            </p:cNvSpPr>
            <p:nvPr/>
          </p:nvSpPr>
          <p:spPr bwMode="auto">
            <a:xfrm>
              <a:off x="2972" y="1277"/>
              <a:ext cx="362" cy="261"/>
            </a:xfrm>
            <a:prstGeom prst="rect">
              <a:avLst/>
            </a:prstGeom>
            <a:noFill/>
            <a:ln w="9525">
              <a:noFill/>
              <a:miter lim="800000"/>
              <a:headEnd/>
              <a:tailEnd/>
            </a:ln>
          </p:spPr>
          <p:txBody>
            <a:bodyPr/>
            <a:lstStyle/>
            <a:p>
              <a:r>
                <a:rPr lang="ru-RU" sz="1200" b="1">
                  <a:solidFill>
                    <a:srgbClr val="CC3300"/>
                  </a:solidFill>
                  <a:latin typeface="Calibri" pitchFamily="34" charset="0"/>
                </a:rPr>
                <a:t>y</a:t>
              </a:r>
              <a:r>
                <a:rPr lang="ru-RU" sz="1200" baseline="-25000">
                  <a:solidFill>
                    <a:srgbClr val="CC3300"/>
                  </a:solidFill>
                  <a:latin typeface="Calibri" pitchFamily="34" charset="0"/>
                </a:rPr>
                <a:t>i</a:t>
              </a:r>
              <a:endParaRPr lang="ru-RU">
                <a:solidFill>
                  <a:srgbClr val="CC3300"/>
                </a:solidFill>
                <a:latin typeface="Calibri" pitchFamily="34" charset="0"/>
              </a:endParaRPr>
            </a:p>
          </p:txBody>
        </p:sp>
        <p:grpSp>
          <p:nvGrpSpPr>
            <p:cNvPr id="4163" name="Group 79"/>
            <p:cNvGrpSpPr>
              <a:grpSpLocks/>
            </p:cNvGrpSpPr>
            <p:nvPr/>
          </p:nvGrpSpPr>
          <p:grpSpPr bwMode="auto">
            <a:xfrm>
              <a:off x="1268" y="1415"/>
              <a:ext cx="936" cy="516"/>
              <a:chOff x="3888" y="4608"/>
              <a:chExt cx="2879" cy="1428"/>
            </a:xfrm>
          </p:grpSpPr>
          <p:sp>
            <p:nvSpPr>
              <p:cNvPr id="4165" name="Text Box 80"/>
              <p:cNvSpPr txBox="1">
                <a:spLocks noChangeArrowheads="1"/>
              </p:cNvSpPr>
              <p:nvPr/>
            </p:nvSpPr>
            <p:spPr bwMode="auto">
              <a:xfrm>
                <a:off x="3888" y="5472"/>
                <a:ext cx="1281" cy="564"/>
              </a:xfrm>
              <a:prstGeom prst="rect">
                <a:avLst/>
              </a:prstGeom>
              <a:noFill/>
              <a:ln w="9525">
                <a:noFill/>
                <a:miter lim="800000"/>
                <a:headEnd/>
                <a:tailEnd/>
              </a:ln>
            </p:spPr>
            <p:txBody>
              <a:bodyPr/>
              <a:lstStyle/>
              <a:p>
                <a:endParaRPr lang="en-US">
                  <a:solidFill>
                    <a:srgbClr val="CC3300"/>
                  </a:solidFill>
                  <a:latin typeface="Calibri" pitchFamily="34" charset="0"/>
                </a:endParaRPr>
              </a:p>
            </p:txBody>
          </p:sp>
          <p:sp>
            <p:nvSpPr>
              <p:cNvPr id="4166" name="Text Box 81"/>
              <p:cNvSpPr txBox="1">
                <a:spLocks noChangeArrowheads="1"/>
              </p:cNvSpPr>
              <p:nvPr/>
            </p:nvSpPr>
            <p:spPr bwMode="auto">
              <a:xfrm>
                <a:off x="5616" y="4608"/>
                <a:ext cx="1151" cy="459"/>
              </a:xfrm>
              <a:prstGeom prst="rect">
                <a:avLst/>
              </a:prstGeom>
              <a:noFill/>
              <a:ln w="9525">
                <a:noFill/>
                <a:miter lim="800000"/>
                <a:headEnd/>
                <a:tailEnd/>
              </a:ln>
            </p:spPr>
            <p:txBody>
              <a:bodyPr/>
              <a:lstStyle/>
              <a:p>
                <a:endParaRPr lang="en-US">
                  <a:solidFill>
                    <a:srgbClr val="CC3300"/>
                  </a:solidFill>
                  <a:latin typeface="Calibri" pitchFamily="34" charset="0"/>
                </a:endParaRPr>
              </a:p>
            </p:txBody>
          </p:sp>
        </p:grpSp>
        <p:sp>
          <p:nvSpPr>
            <p:cNvPr id="4164" name="Text Box 82"/>
            <p:cNvSpPr txBox="1">
              <a:spLocks noChangeArrowheads="1"/>
            </p:cNvSpPr>
            <p:nvPr/>
          </p:nvSpPr>
          <p:spPr bwMode="auto">
            <a:xfrm>
              <a:off x="791" y="1892"/>
              <a:ext cx="229" cy="181"/>
            </a:xfrm>
            <a:prstGeom prst="rect">
              <a:avLst/>
            </a:prstGeom>
            <a:noFill/>
            <a:ln w="9525">
              <a:noFill/>
              <a:miter lim="800000"/>
              <a:headEnd/>
              <a:tailEnd/>
            </a:ln>
          </p:spPr>
          <p:txBody>
            <a:bodyPr/>
            <a:lstStyle/>
            <a:p>
              <a:endParaRPr lang="en-US">
                <a:solidFill>
                  <a:srgbClr val="CC3300"/>
                </a:solidFill>
                <a:latin typeface="Calibri" pitchFamily="34" charset="0"/>
              </a:endParaRPr>
            </a:p>
          </p:txBody>
        </p:sp>
        <p:graphicFrame>
          <p:nvGraphicFramePr>
            <p:cNvPr id="4100" name="Object 4"/>
            <p:cNvGraphicFramePr>
              <a:graphicFrameLocks noChangeAspect="1"/>
            </p:cNvGraphicFramePr>
            <p:nvPr/>
          </p:nvGraphicFramePr>
          <p:xfrm>
            <a:off x="862" y="1733"/>
            <a:ext cx="204" cy="246"/>
          </p:xfrm>
          <a:graphic>
            <a:graphicData uri="http://schemas.openxmlformats.org/presentationml/2006/ole">
              <p:oleObj spid="_x0000_s4100" name="Формула" r:id="rId4" imgW="215640" imgH="203040" progId="Equation.3">
                <p:embed/>
              </p:oleObj>
            </a:graphicData>
          </a:graphic>
        </p:graphicFrame>
        <p:graphicFrame>
          <p:nvGraphicFramePr>
            <p:cNvPr id="4101" name="Object 5"/>
            <p:cNvGraphicFramePr>
              <a:graphicFrameLocks noChangeAspect="1"/>
            </p:cNvGraphicFramePr>
            <p:nvPr/>
          </p:nvGraphicFramePr>
          <p:xfrm>
            <a:off x="1844" y="1194"/>
            <a:ext cx="425" cy="365"/>
          </p:xfrm>
          <a:graphic>
            <a:graphicData uri="http://schemas.openxmlformats.org/presentationml/2006/ole">
              <p:oleObj spid="_x0000_s4101" name="Формула" r:id="rId5" imgW="952200" imgH="457200" progId="Equation.3">
                <p:embed/>
              </p:oleObj>
            </a:graphicData>
          </a:graphic>
        </p:graphicFrame>
        <p:graphicFrame>
          <p:nvGraphicFramePr>
            <p:cNvPr id="4102" name="Object 6"/>
            <p:cNvGraphicFramePr>
              <a:graphicFrameLocks noChangeAspect="1"/>
            </p:cNvGraphicFramePr>
            <p:nvPr/>
          </p:nvGraphicFramePr>
          <p:xfrm>
            <a:off x="2465" y="1522"/>
            <a:ext cx="216" cy="246"/>
          </p:xfrm>
          <a:graphic>
            <a:graphicData uri="http://schemas.openxmlformats.org/presentationml/2006/ole">
              <p:oleObj spid="_x0000_s4102" name="Формула" r:id="rId6" imgW="228600" imgH="203040" progId="Equation.3">
                <p:embed/>
              </p:oleObj>
            </a:graphicData>
          </a:graphic>
        </p:graphicFrame>
      </p:grpSp>
      <p:sp>
        <p:nvSpPr>
          <p:cNvPr id="4104" name="Text Box 93"/>
          <p:cNvSpPr txBox="1">
            <a:spLocks noChangeArrowheads="1"/>
          </p:cNvSpPr>
          <p:nvPr/>
        </p:nvSpPr>
        <p:spPr bwMode="auto">
          <a:xfrm>
            <a:off x="539750" y="1412875"/>
            <a:ext cx="3671888" cy="581025"/>
          </a:xfrm>
          <a:prstGeom prst="rect">
            <a:avLst/>
          </a:prstGeom>
          <a:noFill/>
          <a:ln w="9525">
            <a:noFill/>
            <a:miter lim="800000"/>
            <a:headEnd/>
            <a:tailEnd/>
          </a:ln>
        </p:spPr>
        <p:txBody>
          <a:bodyPr>
            <a:spAutoFit/>
          </a:bodyPr>
          <a:lstStyle/>
          <a:p>
            <a:pPr>
              <a:spcBef>
                <a:spcPct val="50000"/>
              </a:spcBef>
            </a:pPr>
            <a:r>
              <a:rPr lang="en-US" b="1">
                <a:latin typeface="Calibri" pitchFamily="34" charset="0"/>
              </a:rPr>
              <a:t>1. Quantization of pattern space into </a:t>
            </a:r>
            <a:r>
              <a:rPr lang="en-US" b="1" i="1">
                <a:latin typeface="Calibri" pitchFamily="34" charset="0"/>
              </a:rPr>
              <a:t>p</a:t>
            </a:r>
            <a:r>
              <a:rPr lang="en-US" b="1">
                <a:latin typeface="Calibri" pitchFamily="34" charset="0"/>
              </a:rPr>
              <a:t> decision classes</a:t>
            </a:r>
            <a:endParaRPr lang="ru-RU" b="1">
              <a:latin typeface="Calibri" pitchFamily="34" charset="0"/>
            </a:endParaRPr>
          </a:p>
        </p:txBody>
      </p:sp>
      <p:grpSp>
        <p:nvGrpSpPr>
          <p:cNvPr id="4105" name="Group 95"/>
          <p:cNvGrpSpPr>
            <a:grpSpLocks/>
          </p:cNvGrpSpPr>
          <p:nvPr/>
        </p:nvGrpSpPr>
        <p:grpSpPr bwMode="auto">
          <a:xfrm>
            <a:off x="4232275" y="4316413"/>
            <a:ext cx="3292475" cy="1920875"/>
            <a:chOff x="1584" y="4464"/>
            <a:chExt cx="5184" cy="3024"/>
          </a:xfrm>
        </p:grpSpPr>
        <p:sp>
          <p:nvSpPr>
            <p:cNvPr id="4113" name="Oval 96"/>
            <p:cNvSpPr>
              <a:spLocks noChangeArrowheads="1"/>
            </p:cNvSpPr>
            <p:nvPr/>
          </p:nvSpPr>
          <p:spPr bwMode="auto">
            <a:xfrm>
              <a:off x="6048" y="4608"/>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4" name="Oval 97"/>
            <p:cNvSpPr>
              <a:spLocks noChangeArrowheads="1"/>
            </p:cNvSpPr>
            <p:nvPr/>
          </p:nvSpPr>
          <p:spPr bwMode="auto">
            <a:xfrm>
              <a:off x="4320" y="6768"/>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5" name="Oval 98"/>
            <p:cNvSpPr>
              <a:spLocks noChangeArrowheads="1"/>
            </p:cNvSpPr>
            <p:nvPr/>
          </p:nvSpPr>
          <p:spPr bwMode="auto">
            <a:xfrm>
              <a:off x="4320" y="5616"/>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6" name="Oval 99"/>
            <p:cNvSpPr>
              <a:spLocks noChangeArrowheads="1"/>
            </p:cNvSpPr>
            <p:nvPr/>
          </p:nvSpPr>
          <p:spPr bwMode="auto">
            <a:xfrm>
              <a:off x="4320" y="4896"/>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7" name="Oval 100"/>
            <p:cNvSpPr>
              <a:spLocks noChangeArrowheads="1"/>
            </p:cNvSpPr>
            <p:nvPr/>
          </p:nvSpPr>
          <p:spPr bwMode="auto">
            <a:xfrm>
              <a:off x="5184" y="5184"/>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8" name="Oval 101"/>
            <p:cNvSpPr>
              <a:spLocks noChangeArrowheads="1"/>
            </p:cNvSpPr>
            <p:nvPr/>
          </p:nvSpPr>
          <p:spPr bwMode="auto">
            <a:xfrm>
              <a:off x="5184" y="6048"/>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9" name="Oval 102"/>
            <p:cNvSpPr>
              <a:spLocks noChangeArrowheads="1"/>
            </p:cNvSpPr>
            <p:nvPr/>
          </p:nvSpPr>
          <p:spPr bwMode="auto">
            <a:xfrm>
              <a:off x="6048" y="5472"/>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20" name="Oval 103"/>
            <p:cNvSpPr>
              <a:spLocks noChangeArrowheads="1"/>
            </p:cNvSpPr>
            <p:nvPr/>
          </p:nvSpPr>
          <p:spPr bwMode="auto">
            <a:xfrm>
              <a:off x="6048" y="6624"/>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21" name="Line 104"/>
            <p:cNvSpPr>
              <a:spLocks noChangeShapeType="1"/>
            </p:cNvSpPr>
            <p:nvPr/>
          </p:nvSpPr>
          <p:spPr bwMode="auto">
            <a:xfrm>
              <a:off x="3168" y="5040"/>
              <a:ext cx="1152" cy="0"/>
            </a:xfrm>
            <a:prstGeom prst="line">
              <a:avLst/>
            </a:prstGeom>
            <a:noFill/>
            <a:ln w="9525">
              <a:solidFill>
                <a:srgbClr val="000000"/>
              </a:solidFill>
              <a:round/>
              <a:headEnd type="oval" w="med" len="med"/>
              <a:tailEnd type="triangle" w="med" len="med"/>
            </a:ln>
          </p:spPr>
          <p:txBody>
            <a:bodyPr/>
            <a:lstStyle/>
            <a:p>
              <a:endParaRPr lang="en-US"/>
            </a:p>
          </p:txBody>
        </p:sp>
        <p:sp>
          <p:nvSpPr>
            <p:cNvPr id="4122" name="Line 105"/>
            <p:cNvSpPr>
              <a:spLocks noChangeShapeType="1"/>
            </p:cNvSpPr>
            <p:nvPr/>
          </p:nvSpPr>
          <p:spPr bwMode="auto">
            <a:xfrm>
              <a:off x="3168" y="5040"/>
              <a:ext cx="1152" cy="720"/>
            </a:xfrm>
            <a:prstGeom prst="line">
              <a:avLst/>
            </a:prstGeom>
            <a:noFill/>
            <a:ln w="9525">
              <a:solidFill>
                <a:srgbClr val="000000"/>
              </a:solidFill>
              <a:round/>
              <a:headEnd/>
              <a:tailEnd type="triangle" w="med" len="med"/>
            </a:ln>
          </p:spPr>
          <p:txBody>
            <a:bodyPr/>
            <a:lstStyle/>
            <a:p>
              <a:endParaRPr lang="en-US"/>
            </a:p>
          </p:txBody>
        </p:sp>
        <p:sp>
          <p:nvSpPr>
            <p:cNvPr id="4123" name="Line 106"/>
            <p:cNvSpPr>
              <a:spLocks noChangeShapeType="1"/>
            </p:cNvSpPr>
            <p:nvPr/>
          </p:nvSpPr>
          <p:spPr bwMode="auto">
            <a:xfrm>
              <a:off x="3168" y="5040"/>
              <a:ext cx="1152" cy="1872"/>
            </a:xfrm>
            <a:prstGeom prst="line">
              <a:avLst/>
            </a:prstGeom>
            <a:noFill/>
            <a:ln w="9525">
              <a:solidFill>
                <a:srgbClr val="000000"/>
              </a:solidFill>
              <a:round/>
              <a:headEnd/>
              <a:tailEnd type="triangle" w="med" len="med"/>
            </a:ln>
          </p:spPr>
          <p:txBody>
            <a:bodyPr/>
            <a:lstStyle/>
            <a:p>
              <a:endParaRPr lang="en-US"/>
            </a:p>
          </p:txBody>
        </p:sp>
        <p:sp>
          <p:nvSpPr>
            <p:cNvPr id="4124" name="Line 107"/>
            <p:cNvSpPr>
              <a:spLocks noChangeShapeType="1"/>
            </p:cNvSpPr>
            <p:nvPr/>
          </p:nvSpPr>
          <p:spPr bwMode="auto">
            <a:xfrm>
              <a:off x="3168" y="4464"/>
              <a:ext cx="1152" cy="432"/>
            </a:xfrm>
            <a:prstGeom prst="line">
              <a:avLst/>
            </a:prstGeom>
            <a:noFill/>
            <a:ln w="9525">
              <a:solidFill>
                <a:srgbClr val="000000"/>
              </a:solidFill>
              <a:round/>
              <a:headEnd type="oval" w="med" len="med"/>
              <a:tailEnd type="triangle" w="med" len="med"/>
            </a:ln>
          </p:spPr>
          <p:txBody>
            <a:bodyPr/>
            <a:lstStyle/>
            <a:p>
              <a:endParaRPr lang="en-US"/>
            </a:p>
          </p:txBody>
        </p:sp>
        <p:sp>
          <p:nvSpPr>
            <p:cNvPr id="4125" name="Line 108"/>
            <p:cNvSpPr>
              <a:spLocks noChangeShapeType="1"/>
            </p:cNvSpPr>
            <p:nvPr/>
          </p:nvSpPr>
          <p:spPr bwMode="auto">
            <a:xfrm>
              <a:off x="3168" y="6912"/>
              <a:ext cx="1152" cy="0"/>
            </a:xfrm>
            <a:prstGeom prst="line">
              <a:avLst/>
            </a:prstGeom>
            <a:noFill/>
            <a:ln w="9525">
              <a:solidFill>
                <a:srgbClr val="000000"/>
              </a:solidFill>
              <a:round/>
              <a:headEnd type="oval" w="med" len="med"/>
              <a:tailEnd type="triangle" w="med" len="med"/>
            </a:ln>
          </p:spPr>
          <p:txBody>
            <a:bodyPr/>
            <a:lstStyle/>
            <a:p>
              <a:endParaRPr lang="en-US"/>
            </a:p>
          </p:txBody>
        </p:sp>
        <p:sp>
          <p:nvSpPr>
            <p:cNvPr id="4126" name="Line 109"/>
            <p:cNvSpPr>
              <a:spLocks noChangeShapeType="1"/>
            </p:cNvSpPr>
            <p:nvPr/>
          </p:nvSpPr>
          <p:spPr bwMode="auto">
            <a:xfrm flipV="1">
              <a:off x="3168" y="6912"/>
              <a:ext cx="1152" cy="576"/>
            </a:xfrm>
            <a:prstGeom prst="line">
              <a:avLst/>
            </a:prstGeom>
            <a:noFill/>
            <a:ln w="9525">
              <a:solidFill>
                <a:srgbClr val="000000"/>
              </a:solidFill>
              <a:round/>
              <a:headEnd type="oval" w="med" len="med"/>
              <a:tailEnd type="triangle" w="med" len="med"/>
            </a:ln>
          </p:spPr>
          <p:txBody>
            <a:bodyPr/>
            <a:lstStyle/>
            <a:p>
              <a:endParaRPr lang="en-US"/>
            </a:p>
          </p:txBody>
        </p:sp>
        <p:sp>
          <p:nvSpPr>
            <p:cNvPr id="4127" name="Line 110"/>
            <p:cNvSpPr>
              <a:spLocks noChangeShapeType="1"/>
            </p:cNvSpPr>
            <p:nvPr/>
          </p:nvSpPr>
          <p:spPr bwMode="auto">
            <a:xfrm>
              <a:off x="3168" y="5760"/>
              <a:ext cx="1152" cy="0"/>
            </a:xfrm>
            <a:prstGeom prst="line">
              <a:avLst/>
            </a:prstGeom>
            <a:noFill/>
            <a:ln w="9525">
              <a:solidFill>
                <a:srgbClr val="000000"/>
              </a:solidFill>
              <a:round/>
              <a:headEnd type="oval" w="med" len="med"/>
              <a:tailEnd type="triangle" w="med" len="med"/>
            </a:ln>
          </p:spPr>
          <p:txBody>
            <a:bodyPr/>
            <a:lstStyle/>
            <a:p>
              <a:endParaRPr lang="en-US"/>
            </a:p>
          </p:txBody>
        </p:sp>
        <p:sp>
          <p:nvSpPr>
            <p:cNvPr id="4128" name="Line 111"/>
            <p:cNvSpPr>
              <a:spLocks noChangeShapeType="1"/>
            </p:cNvSpPr>
            <p:nvPr/>
          </p:nvSpPr>
          <p:spPr bwMode="auto">
            <a:xfrm flipV="1">
              <a:off x="3168" y="5760"/>
              <a:ext cx="1152" cy="1728"/>
            </a:xfrm>
            <a:prstGeom prst="line">
              <a:avLst/>
            </a:prstGeom>
            <a:noFill/>
            <a:ln w="9525">
              <a:solidFill>
                <a:srgbClr val="000000"/>
              </a:solidFill>
              <a:round/>
              <a:headEnd/>
              <a:tailEnd type="triangle" w="med" len="med"/>
            </a:ln>
          </p:spPr>
          <p:txBody>
            <a:bodyPr/>
            <a:lstStyle/>
            <a:p>
              <a:endParaRPr lang="en-US"/>
            </a:p>
          </p:txBody>
        </p:sp>
        <p:sp>
          <p:nvSpPr>
            <p:cNvPr id="4129" name="Line 112"/>
            <p:cNvSpPr>
              <a:spLocks noChangeShapeType="1"/>
            </p:cNvSpPr>
            <p:nvPr/>
          </p:nvSpPr>
          <p:spPr bwMode="auto">
            <a:xfrm>
              <a:off x="3168" y="4464"/>
              <a:ext cx="1152" cy="1152"/>
            </a:xfrm>
            <a:prstGeom prst="line">
              <a:avLst/>
            </a:prstGeom>
            <a:noFill/>
            <a:ln w="9525">
              <a:solidFill>
                <a:srgbClr val="000000"/>
              </a:solidFill>
              <a:round/>
              <a:headEnd type="oval" w="med" len="med"/>
              <a:tailEnd type="triangle" w="med" len="med"/>
            </a:ln>
          </p:spPr>
          <p:txBody>
            <a:bodyPr/>
            <a:lstStyle/>
            <a:p>
              <a:endParaRPr lang="en-US"/>
            </a:p>
          </p:txBody>
        </p:sp>
        <p:sp>
          <p:nvSpPr>
            <p:cNvPr id="4130" name="Line 113"/>
            <p:cNvSpPr>
              <a:spLocks noChangeShapeType="1"/>
            </p:cNvSpPr>
            <p:nvPr/>
          </p:nvSpPr>
          <p:spPr bwMode="auto">
            <a:xfrm flipV="1">
              <a:off x="3168" y="5184"/>
              <a:ext cx="1152" cy="576"/>
            </a:xfrm>
            <a:prstGeom prst="line">
              <a:avLst/>
            </a:prstGeom>
            <a:noFill/>
            <a:ln w="9525">
              <a:solidFill>
                <a:srgbClr val="000000"/>
              </a:solidFill>
              <a:round/>
              <a:headEnd/>
              <a:tailEnd type="triangle" w="med" len="med"/>
            </a:ln>
          </p:spPr>
          <p:txBody>
            <a:bodyPr/>
            <a:lstStyle/>
            <a:p>
              <a:endParaRPr lang="en-US"/>
            </a:p>
          </p:txBody>
        </p:sp>
        <p:sp>
          <p:nvSpPr>
            <p:cNvPr id="4131" name="Line 114"/>
            <p:cNvSpPr>
              <a:spLocks noChangeShapeType="1"/>
            </p:cNvSpPr>
            <p:nvPr/>
          </p:nvSpPr>
          <p:spPr bwMode="auto">
            <a:xfrm flipV="1">
              <a:off x="3168" y="5184"/>
              <a:ext cx="1152" cy="1728"/>
            </a:xfrm>
            <a:prstGeom prst="line">
              <a:avLst/>
            </a:prstGeom>
            <a:noFill/>
            <a:ln w="9525">
              <a:solidFill>
                <a:srgbClr val="000000"/>
              </a:solidFill>
              <a:round/>
              <a:headEnd/>
              <a:tailEnd type="triangle" w="med" len="med"/>
            </a:ln>
          </p:spPr>
          <p:txBody>
            <a:bodyPr/>
            <a:lstStyle/>
            <a:p>
              <a:endParaRPr lang="en-US"/>
            </a:p>
          </p:txBody>
        </p:sp>
        <p:sp>
          <p:nvSpPr>
            <p:cNvPr id="4132" name="Line 115"/>
            <p:cNvSpPr>
              <a:spLocks noChangeShapeType="1"/>
            </p:cNvSpPr>
            <p:nvPr/>
          </p:nvSpPr>
          <p:spPr bwMode="auto">
            <a:xfrm>
              <a:off x="3168" y="5760"/>
              <a:ext cx="1152" cy="1152"/>
            </a:xfrm>
            <a:prstGeom prst="line">
              <a:avLst/>
            </a:prstGeom>
            <a:noFill/>
            <a:ln w="9525">
              <a:solidFill>
                <a:srgbClr val="000000"/>
              </a:solidFill>
              <a:round/>
              <a:headEnd/>
              <a:tailEnd type="triangle" w="med" len="med"/>
            </a:ln>
          </p:spPr>
          <p:txBody>
            <a:bodyPr/>
            <a:lstStyle/>
            <a:p>
              <a:endParaRPr lang="en-US"/>
            </a:p>
          </p:txBody>
        </p:sp>
        <p:sp>
          <p:nvSpPr>
            <p:cNvPr id="4133" name="Line 116"/>
            <p:cNvSpPr>
              <a:spLocks noChangeShapeType="1"/>
            </p:cNvSpPr>
            <p:nvPr/>
          </p:nvSpPr>
          <p:spPr bwMode="auto">
            <a:xfrm flipV="1">
              <a:off x="4608" y="5472"/>
              <a:ext cx="576" cy="1440"/>
            </a:xfrm>
            <a:prstGeom prst="line">
              <a:avLst/>
            </a:prstGeom>
            <a:noFill/>
            <a:ln w="9525">
              <a:solidFill>
                <a:srgbClr val="000000"/>
              </a:solidFill>
              <a:round/>
              <a:headEnd/>
              <a:tailEnd type="triangle" w="med" len="med"/>
            </a:ln>
          </p:spPr>
          <p:txBody>
            <a:bodyPr/>
            <a:lstStyle/>
            <a:p>
              <a:endParaRPr lang="en-US"/>
            </a:p>
          </p:txBody>
        </p:sp>
        <p:sp>
          <p:nvSpPr>
            <p:cNvPr id="4134" name="Line 117"/>
            <p:cNvSpPr>
              <a:spLocks noChangeShapeType="1"/>
            </p:cNvSpPr>
            <p:nvPr/>
          </p:nvSpPr>
          <p:spPr bwMode="auto">
            <a:xfrm flipV="1">
              <a:off x="4608" y="5472"/>
              <a:ext cx="576" cy="288"/>
            </a:xfrm>
            <a:prstGeom prst="line">
              <a:avLst/>
            </a:prstGeom>
            <a:noFill/>
            <a:ln w="9525">
              <a:solidFill>
                <a:srgbClr val="000000"/>
              </a:solidFill>
              <a:round/>
              <a:headEnd/>
              <a:tailEnd type="triangle" w="med" len="med"/>
            </a:ln>
          </p:spPr>
          <p:txBody>
            <a:bodyPr/>
            <a:lstStyle/>
            <a:p>
              <a:endParaRPr lang="en-US"/>
            </a:p>
          </p:txBody>
        </p:sp>
        <p:sp>
          <p:nvSpPr>
            <p:cNvPr id="4135" name="Line 118"/>
            <p:cNvSpPr>
              <a:spLocks noChangeShapeType="1"/>
            </p:cNvSpPr>
            <p:nvPr/>
          </p:nvSpPr>
          <p:spPr bwMode="auto">
            <a:xfrm>
              <a:off x="4608" y="5040"/>
              <a:ext cx="576" cy="288"/>
            </a:xfrm>
            <a:prstGeom prst="line">
              <a:avLst/>
            </a:prstGeom>
            <a:noFill/>
            <a:ln w="9525">
              <a:solidFill>
                <a:srgbClr val="000000"/>
              </a:solidFill>
              <a:round/>
              <a:headEnd/>
              <a:tailEnd type="triangle" w="med" len="med"/>
            </a:ln>
          </p:spPr>
          <p:txBody>
            <a:bodyPr/>
            <a:lstStyle/>
            <a:p>
              <a:endParaRPr lang="en-US"/>
            </a:p>
          </p:txBody>
        </p:sp>
        <p:sp>
          <p:nvSpPr>
            <p:cNvPr id="4136" name="Line 119"/>
            <p:cNvSpPr>
              <a:spLocks noChangeShapeType="1"/>
            </p:cNvSpPr>
            <p:nvPr/>
          </p:nvSpPr>
          <p:spPr bwMode="auto">
            <a:xfrm>
              <a:off x="4608" y="5040"/>
              <a:ext cx="576" cy="1008"/>
            </a:xfrm>
            <a:prstGeom prst="line">
              <a:avLst/>
            </a:prstGeom>
            <a:noFill/>
            <a:ln w="9525">
              <a:solidFill>
                <a:srgbClr val="000000"/>
              </a:solidFill>
              <a:round/>
              <a:headEnd/>
              <a:tailEnd type="triangle" w="med" len="med"/>
            </a:ln>
          </p:spPr>
          <p:txBody>
            <a:bodyPr/>
            <a:lstStyle/>
            <a:p>
              <a:endParaRPr lang="en-US"/>
            </a:p>
          </p:txBody>
        </p:sp>
        <p:sp>
          <p:nvSpPr>
            <p:cNvPr id="4137" name="Line 120"/>
            <p:cNvSpPr>
              <a:spLocks noChangeShapeType="1"/>
            </p:cNvSpPr>
            <p:nvPr/>
          </p:nvSpPr>
          <p:spPr bwMode="auto">
            <a:xfrm flipV="1">
              <a:off x="4608" y="6192"/>
              <a:ext cx="576" cy="720"/>
            </a:xfrm>
            <a:prstGeom prst="line">
              <a:avLst/>
            </a:prstGeom>
            <a:noFill/>
            <a:ln w="9525">
              <a:solidFill>
                <a:srgbClr val="000000"/>
              </a:solidFill>
              <a:round/>
              <a:headEnd/>
              <a:tailEnd type="triangle" w="med" len="med"/>
            </a:ln>
          </p:spPr>
          <p:txBody>
            <a:bodyPr/>
            <a:lstStyle/>
            <a:p>
              <a:endParaRPr lang="en-US"/>
            </a:p>
          </p:txBody>
        </p:sp>
        <p:sp>
          <p:nvSpPr>
            <p:cNvPr id="4138" name="Line 121"/>
            <p:cNvSpPr>
              <a:spLocks noChangeShapeType="1"/>
            </p:cNvSpPr>
            <p:nvPr/>
          </p:nvSpPr>
          <p:spPr bwMode="auto">
            <a:xfrm>
              <a:off x="4608" y="5760"/>
              <a:ext cx="576" cy="432"/>
            </a:xfrm>
            <a:prstGeom prst="line">
              <a:avLst/>
            </a:prstGeom>
            <a:noFill/>
            <a:ln w="9525">
              <a:solidFill>
                <a:srgbClr val="000000"/>
              </a:solidFill>
              <a:round/>
              <a:headEnd/>
              <a:tailEnd type="triangle" w="med" len="med"/>
            </a:ln>
          </p:spPr>
          <p:txBody>
            <a:bodyPr/>
            <a:lstStyle/>
            <a:p>
              <a:endParaRPr lang="en-US"/>
            </a:p>
          </p:txBody>
        </p:sp>
        <p:sp>
          <p:nvSpPr>
            <p:cNvPr id="4139" name="Line 122"/>
            <p:cNvSpPr>
              <a:spLocks noChangeShapeType="1"/>
            </p:cNvSpPr>
            <p:nvPr/>
          </p:nvSpPr>
          <p:spPr bwMode="auto">
            <a:xfrm flipV="1">
              <a:off x="5472" y="4896"/>
              <a:ext cx="576" cy="432"/>
            </a:xfrm>
            <a:prstGeom prst="line">
              <a:avLst/>
            </a:prstGeom>
            <a:noFill/>
            <a:ln w="9525">
              <a:solidFill>
                <a:srgbClr val="000000"/>
              </a:solidFill>
              <a:round/>
              <a:headEnd/>
              <a:tailEnd type="triangle" w="med" len="med"/>
            </a:ln>
          </p:spPr>
          <p:txBody>
            <a:bodyPr/>
            <a:lstStyle/>
            <a:p>
              <a:endParaRPr lang="en-US"/>
            </a:p>
          </p:txBody>
        </p:sp>
        <p:sp>
          <p:nvSpPr>
            <p:cNvPr id="4140" name="Line 123"/>
            <p:cNvSpPr>
              <a:spLocks noChangeShapeType="1"/>
            </p:cNvSpPr>
            <p:nvPr/>
          </p:nvSpPr>
          <p:spPr bwMode="auto">
            <a:xfrm>
              <a:off x="5472" y="5328"/>
              <a:ext cx="576" cy="288"/>
            </a:xfrm>
            <a:prstGeom prst="line">
              <a:avLst/>
            </a:prstGeom>
            <a:noFill/>
            <a:ln w="9525">
              <a:solidFill>
                <a:srgbClr val="000000"/>
              </a:solidFill>
              <a:round/>
              <a:headEnd/>
              <a:tailEnd type="triangle" w="med" len="med"/>
            </a:ln>
          </p:spPr>
          <p:txBody>
            <a:bodyPr/>
            <a:lstStyle/>
            <a:p>
              <a:endParaRPr lang="en-US"/>
            </a:p>
          </p:txBody>
        </p:sp>
        <p:sp>
          <p:nvSpPr>
            <p:cNvPr id="4141" name="Line 124"/>
            <p:cNvSpPr>
              <a:spLocks noChangeShapeType="1"/>
            </p:cNvSpPr>
            <p:nvPr/>
          </p:nvSpPr>
          <p:spPr bwMode="auto">
            <a:xfrm>
              <a:off x="5472" y="5328"/>
              <a:ext cx="576" cy="1296"/>
            </a:xfrm>
            <a:prstGeom prst="line">
              <a:avLst/>
            </a:prstGeom>
            <a:noFill/>
            <a:ln w="9525">
              <a:solidFill>
                <a:srgbClr val="000000"/>
              </a:solidFill>
              <a:round/>
              <a:headEnd/>
              <a:tailEnd type="triangle" w="med" len="med"/>
            </a:ln>
          </p:spPr>
          <p:txBody>
            <a:bodyPr/>
            <a:lstStyle/>
            <a:p>
              <a:endParaRPr lang="en-US"/>
            </a:p>
          </p:txBody>
        </p:sp>
        <p:sp>
          <p:nvSpPr>
            <p:cNvPr id="4142" name="Line 125"/>
            <p:cNvSpPr>
              <a:spLocks noChangeShapeType="1"/>
            </p:cNvSpPr>
            <p:nvPr/>
          </p:nvSpPr>
          <p:spPr bwMode="auto">
            <a:xfrm flipV="1">
              <a:off x="5472" y="4896"/>
              <a:ext cx="576" cy="1296"/>
            </a:xfrm>
            <a:prstGeom prst="line">
              <a:avLst/>
            </a:prstGeom>
            <a:noFill/>
            <a:ln w="9525">
              <a:solidFill>
                <a:srgbClr val="000000"/>
              </a:solidFill>
              <a:round/>
              <a:headEnd/>
              <a:tailEnd type="triangle" w="med" len="med"/>
            </a:ln>
          </p:spPr>
          <p:txBody>
            <a:bodyPr/>
            <a:lstStyle/>
            <a:p>
              <a:endParaRPr lang="en-US"/>
            </a:p>
          </p:txBody>
        </p:sp>
        <p:sp>
          <p:nvSpPr>
            <p:cNvPr id="4143" name="Line 126"/>
            <p:cNvSpPr>
              <a:spLocks noChangeShapeType="1"/>
            </p:cNvSpPr>
            <p:nvPr/>
          </p:nvSpPr>
          <p:spPr bwMode="auto">
            <a:xfrm>
              <a:off x="5472" y="6192"/>
              <a:ext cx="576" cy="576"/>
            </a:xfrm>
            <a:prstGeom prst="line">
              <a:avLst/>
            </a:prstGeom>
            <a:noFill/>
            <a:ln w="9525">
              <a:solidFill>
                <a:srgbClr val="000000"/>
              </a:solidFill>
              <a:round/>
              <a:headEnd/>
              <a:tailEnd type="triangle" w="med" len="med"/>
            </a:ln>
          </p:spPr>
          <p:txBody>
            <a:bodyPr/>
            <a:lstStyle/>
            <a:p>
              <a:endParaRPr lang="en-US"/>
            </a:p>
          </p:txBody>
        </p:sp>
        <p:sp>
          <p:nvSpPr>
            <p:cNvPr id="4144" name="Line 127"/>
            <p:cNvSpPr>
              <a:spLocks noChangeShapeType="1"/>
            </p:cNvSpPr>
            <p:nvPr/>
          </p:nvSpPr>
          <p:spPr bwMode="auto">
            <a:xfrm flipV="1">
              <a:off x="5472" y="5760"/>
              <a:ext cx="576" cy="432"/>
            </a:xfrm>
            <a:prstGeom prst="line">
              <a:avLst/>
            </a:prstGeom>
            <a:noFill/>
            <a:ln w="9525">
              <a:solidFill>
                <a:srgbClr val="000000"/>
              </a:solidFill>
              <a:round/>
              <a:headEnd/>
              <a:tailEnd type="triangle" w="med" len="med"/>
            </a:ln>
          </p:spPr>
          <p:txBody>
            <a:bodyPr/>
            <a:lstStyle/>
            <a:p>
              <a:endParaRPr lang="en-US"/>
            </a:p>
          </p:txBody>
        </p:sp>
        <p:sp>
          <p:nvSpPr>
            <p:cNvPr id="4145" name="Line 128"/>
            <p:cNvSpPr>
              <a:spLocks noChangeShapeType="1"/>
            </p:cNvSpPr>
            <p:nvPr/>
          </p:nvSpPr>
          <p:spPr bwMode="auto">
            <a:xfrm>
              <a:off x="6336" y="4752"/>
              <a:ext cx="432" cy="0"/>
            </a:xfrm>
            <a:prstGeom prst="line">
              <a:avLst/>
            </a:prstGeom>
            <a:noFill/>
            <a:ln w="9525">
              <a:solidFill>
                <a:srgbClr val="000000"/>
              </a:solidFill>
              <a:round/>
              <a:headEnd/>
              <a:tailEnd type="triangle" w="med" len="med"/>
            </a:ln>
          </p:spPr>
          <p:txBody>
            <a:bodyPr/>
            <a:lstStyle/>
            <a:p>
              <a:endParaRPr lang="en-US"/>
            </a:p>
          </p:txBody>
        </p:sp>
        <p:sp>
          <p:nvSpPr>
            <p:cNvPr id="4146" name="Line 129"/>
            <p:cNvSpPr>
              <a:spLocks noChangeShapeType="1"/>
            </p:cNvSpPr>
            <p:nvPr/>
          </p:nvSpPr>
          <p:spPr bwMode="auto">
            <a:xfrm>
              <a:off x="6336" y="5616"/>
              <a:ext cx="432" cy="0"/>
            </a:xfrm>
            <a:prstGeom prst="line">
              <a:avLst/>
            </a:prstGeom>
            <a:noFill/>
            <a:ln w="9525">
              <a:solidFill>
                <a:srgbClr val="000000"/>
              </a:solidFill>
              <a:round/>
              <a:headEnd/>
              <a:tailEnd type="triangle" w="med" len="med"/>
            </a:ln>
          </p:spPr>
          <p:txBody>
            <a:bodyPr/>
            <a:lstStyle/>
            <a:p>
              <a:endParaRPr lang="en-US"/>
            </a:p>
          </p:txBody>
        </p:sp>
        <p:sp>
          <p:nvSpPr>
            <p:cNvPr id="4147" name="Line 130"/>
            <p:cNvSpPr>
              <a:spLocks noChangeShapeType="1"/>
            </p:cNvSpPr>
            <p:nvPr/>
          </p:nvSpPr>
          <p:spPr bwMode="auto">
            <a:xfrm>
              <a:off x="6336" y="6768"/>
              <a:ext cx="432" cy="0"/>
            </a:xfrm>
            <a:prstGeom prst="line">
              <a:avLst/>
            </a:prstGeom>
            <a:noFill/>
            <a:ln w="9525">
              <a:solidFill>
                <a:srgbClr val="000000"/>
              </a:solidFill>
              <a:round/>
              <a:headEnd/>
              <a:tailEnd type="triangle" w="med" len="med"/>
            </a:ln>
          </p:spPr>
          <p:txBody>
            <a:bodyPr/>
            <a:lstStyle/>
            <a:p>
              <a:endParaRPr lang="en-US"/>
            </a:p>
          </p:txBody>
        </p:sp>
        <p:sp>
          <p:nvSpPr>
            <p:cNvPr id="4148" name="Line 131"/>
            <p:cNvSpPr>
              <a:spLocks noChangeShapeType="1"/>
            </p:cNvSpPr>
            <p:nvPr/>
          </p:nvSpPr>
          <p:spPr bwMode="auto">
            <a:xfrm>
              <a:off x="2160" y="4464"/>
              <a:ext cx="0" cy="3024"/>
            </a:xfrm>
            <a:prstGeom prst="line">
              <a:avLst/>
            </a:prstGeom>
            <a:noFill/>
            <a:ln w="9525">
              <a:solidFill>
                <a:srgbClr val="000000"/>
              </a:solidFill>
              <a:round/>
              <a:headEnd/>
              <a:tailEnd/>
            </a:ln>
          </p:spPr>
          <p:txBody>
            <a:bodyPr/>
            <a:lstStyle/>
            <a:p>
              <a:endParaRPr lang="en-US"/>
            </a:p>
          </p:txBody>
        </p:sp>
        <p:sp>
          <p:nvSpPr>
            <p:cNvPr id="4149" name="Line 132"/>
            <p:cNvSpPr>
              <a:spLocks noChangeShapeType="1"/>
            </p:cNvSpPr>
            <p:nvPr/>
          </p:nvSpPr>
          <p:spPr bwMode="auto">
            <a:xfrm>
              <a:off x="2160" y="4464"/>
              <a:ext cx="432" cy="0"/>
            </a:xfrm>
            <a:prstGeom prst="line">
              <a:avLst/>
            </a:prstGeom>
            <a:noFill/>
            <a:ln w="9525">
              <a:solidFill>
                <a:srgbClr val="000000"/>
              </a:solidFill>
              <a:round/>
              <a:headEnd/>
              <a:tailEnd type="triangle" w="med" len="med"/>
            </a:ln>
          </p:spPr>
          <p:txBody>
            <a:bodyPr/>
            <a:lstStyle/>
            <a:p>
              <a:endParaRPr lang="en-US"/>
            </a:p>
          </p:txBody>
        </p:sp>
        <p:sp>
          <p:nvSpPr>
            <p:cNvPr id="4150" name="Line 133"/>
            <p:cNvSpPr>
              <a:spLocks noChangeShapeType="1"/>
            </p:cNvSpPr>
            <p:nvPr/>
          </p:nvSpPr>
          <p:spPr bwMode="auto">
            <a:xfrm>
              <a:off x="2160" y="5040"/>
              <a:ext cx="432" cy="0"/>
            </a:xfrm>
            <a:prstGeom prst="line">
              <a:avLst/>
            </a:prstGeom>
            <a:noFill/>
            <a:ln w="9525">
              <a:solidFill>
                <a:srgbClr val="000000"/>
              </a:solidFill>
              <a:round/>
              <a:headEnd/>
              <a:tailEnd type="triangle" w="med" len="med"/>
            </a:ln>
          </p:spPr>
          <p:txBody>
            <a:bodyPr/>
            <a:lstStyle/>
            <a:p>
              <a:endParaRPr lang="en-US"/>
            </a:p>
          </p:txBody>
        </p:sp>
        <p:sp>
          <p:nvSpPr>
            <p:cNvPr id="4151" name="Line 134"/>
            <p:cNvSpPr>
              <a:spLocks noChangeShapeType="1"/>
            </p:cNvSpPr>
            <p:nvPr/>
          </p:nvSpPr>
          <p:spPr bwMode="auto">
            <a:xfrm>
              <a:off x="2160" y="5760"/>
              <a:ext cx="432" cy="0"/>
            </a:xfrm>
            <a:prstGeom prst="line">
              <a:avLst/>
            </a:prstGeom>
            <a:noFill/>
            <a:ln w="9525">
              <a:solidFill>
                <a:srgbClr val="000000"/>
              </a:solidFill>
              <a:round/>
              <a:headEnd/>
              <a:tailEnd type="triangle" w="med" len="med"/>
            </a:ln>
          </p:spPr>
          <p:txBody>
            <a:bodyPr/>
            <a:lstStyle/>
            <a:p>
              <a:endParaRPr lang="en-US"/>
            </a:p>
          </p:txBody>
        </p:sp>
        <p:sp>
          <p:nvSpPr>
            <p:cNvPr id="4152" name="Line 135"/>
            <p:cNvSpPr>
              <a:spLocks noChangeShapeType="1"/>
            </p:cNvSpPr>
            <p:nvPr/>
          </p:nvSpPr>
          <p:spPr bwMode="auto">
            <a:xfrm>
              <a:off x="2160" y="6912"/>
              <a:ext cx="432" cy="0"/>
            </a:xfrm>
            <a:prstGeom prst="line">
              <a:avLst/>
            </a:prstGeom>
            <a:noFill/>
            <a:ln w="9525">
              <a:solidFill>
                <a:srgbClr val="000000"/>
              </a:solidFill>
              <a:round/>
              <a:headEnd/>
              <a:tailEnd type="triangle" w="med" len="med"/>
            </a:ln>
          </p:spPr>
          <p:txBody>
            <a:bodyPr/>
            <a:lstStyle/>
            <a:p>
              <a:endParaRPr lang="en-US"/>
            </a:p>
          </p:txBody>
        </p:sp>
        <p:sp>
          <p:nvSpPr>
            <p:cNvPr id="4153" name="Line 136"/>
            <p:cNvSpPr>
              <a:spLocks noChangeShapeType="1"/>
            </p:cNvSpPr>
            <p:nvPr/>
          </p:nvSpPr>
          <p:spPr bwMode="auto">
            <a:xfrm>
              <a:off x="2160" y="7488"/>
              <a:ext cx="432" cy="0"/>
            </a:xfrm>
            <a:prstGeom prst="line">
              <a:avLst/>
            </a:prstGeom>
            <a:noFill/>
            <a:ln w="9525">
              <a:solidFill>
                <a:srgbClr val="000000"/>
              </a:solidFill>
              <a:round/>
              <a:headEnd/>
              <a:tailEnd type="triangle" w="med" len="med"/>
            </a:ln>
          </p:spPr>
          <p:txBody>
            <a:bodyPr/>
            <a:lstStyle/>
            <a:p>
              <a:endParaRPr lang="en-US"/>
            </a:p>
          </p:txBody>
        </p:sp>
        <p:sp>
          <p:nvSpPr>
            <p:cNvPr id="4154" name="Line 137"/>
            <p:cNvSpPr>
              <a:spLocks noChangeShapeType="1"/>
            </p:cNvSpPr>
            <p:nvPr/>
          </p:nvSpPr>
          <p:spPr bwMode="auto">
            <a:xfrm>
              <a:off x="1584" y="5904"/>
              <a:ext cx="576" cy="0"/>
            </a:xfrm>
            <a:prstGeom prst="line">
              <a:avLst/>
            </a:prstGeom>
            <a:noFill/>
            <a:ln w="38100" cmpd="dbl">
              <a:solidFill>
                <a:srgbClr val="000000"/>
              </a:solidFill>
              <a:round/>
              <a:headEnd/>
              <a:tailEnd type="triangle" w="med" len="med"/>
            </a:ln>
          </p:spPr>
          <p:txBody>
            <a:bodyPr/>
            <a:lstStyle/>
            <a:p>
              <a:endParaRPr lang="en-US"/>
            </a:p>
          </p:txBody>
        </p:sp>
      </p:grpSp>
      <p:sp>
        <p:nvSpPr>
          <p:cNvPr id="4106" name="Text Box 138"/>
          <p:cNvSpPr txBox="1">
            <a:spLocks noChangeArrowheads="1"/>
          </p:cNvSpPr>
          <p:nvPr/>
        </p:nvSpPr>
        <p:spPr bwMode="auto">
          <a:xfrm>
            <a:off x="2843213" y="4292600"/>
            <a:ext cx="1714500" cy="358775"/>
          </a:xfrm>
          <a:prstGeom prst="rect">
            <a:avLst/>
          </a:prstGeom>
          <a:noFill/>
          <a:ln w="9525">
            <a:noFill/>
            <a:miter lim="800000"/>
            <a:headEnd/>
            <a:tailEnd/>
          </a:ln>
        </p:spPr>
        <p:txBody>
          <a:bodyPr/>
          <a:lstStyle/>
          <a:p>
            <a:r>
              <a:rPr lang="en-US" sz="1400" b="1" i="1">
                <a:latin typeface="Calibri" pitchFamily="34" charset="0"/>
              </a:rPr>
              <a:t>Input Patterns</a:t>
            </a:r>
          </a:p>
          <a:p>
            <a:endParaRPr lang="ru-RU" sz="1400" b="1" i="1">
              <a:latin typeface="Calibri" pitchFamily="34" charset="0"/>
            </a:endParaRPr>
          </a:p>
          <a:p>
            <a:endParaRPr lang="ru-RU" sz="1200">
              <a:solidFill>
                <a:srgbClr val="CC3300"/>
              </a:solidFill>
              <a:latin typeface="Calibri" pitchFamily="34" charset="0"/>
            </a:endParaRPr>
          </a:p>
          <a:p>
            <a:endParaRPr lang="ru-RU">
              <a:solidFill>
                <a:srgbClr val="CC3300"/>
              </a:solidFill>
              <a:latin typeface="Calibri" pitchFamily="34" charset="0"/>
            </a:endParaRPr>
          </a:p>
        </p:txBody>
      </p:sp>
      <p:sp>
        <p:nvSpPr>
          <p:cNvPr id="4107" name="Text Box 139"/>
          <p:cNvSpPr txBox="1">
            <a:spLocks noChangeArrowheads="1"/>
          </p:cNvSpPr>
          <p:nvPr/>
        </p:nvSpPr>
        <p:spPr bwMode="auto">
          <a:xfrm>
            <a:off x="7664450" y="4365625"/>
            <a:ext cx="1371600" cy="431800"/>
          </a:xfrm>
          <a:prstGeom prst="rect">
            <a:avLst/>
          </a:prstGeom>
          <a:noFill/>
          <a:ln w="9525">
            <a:noFill/>
            <a:miter lim="800000"/>
            <a:headEnd/>
            <a:tailEnd/>
          </a:ln>
        </p:spPr>
        <p:txBody>
          <a:bodyPr/>
          <a:lstStyle/>
          <a:p>
            <a:r>
              <a:rPr lang="ru-RU" sz="1200" b="1" i="1">
                <a:latin typeface="Calibri" pitchFamily="34" charset="0"/>
              </a:rPr>
              <a:t>Response:</a:t>
            </a:r>
          </a:p>
          <a:p>
            <a:endParaRPr lang="ru-RU">
              <a:latin typeface="Calibri" pitchFamily="34" charset="0"/>
            </a:endParaRPr>
          </a:p>
        </p:txBody>
      </p:sp>
      <p:sp>
        <p:nvSpPr>
          <p:cNvPr id="4108" name="Rectangle 14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4098" name="Object 2"/>
          <p:cNvGraphicFramePr>
            <a:graphicFrameLocks noChangeAspect="1"/>
          </p:cNvGraphicFramePr>
          <p:nvPr/>
        </p:nvGraphicFramePr>
        <p:xfrm>
          <a:off x="3440113" y="4729163"/>
          <a:ext cx="771525" cy="1076325"/>
        </p:xfrm>
        <a:graphic>
          <a:graphicData uri="http://schemas.openxmlformats.org/presentationml/2006/ole">
            <p:oleObj spid="_x0000_s4098" name="Формула" r:id="rId7" imgW="774364" imgH="1079032" progId="Equation.3">
              <p:embed/>
            </p:oleObj>
          </a:graphicData>
        </a:graphic>
      </p:graphicFrame>
      <p:sp>
        <p:nvSpPr>
          <p:cNvPr id="4109" name="Text Box 146"/>
          <p:cNvSpPr txBox="1">
            <a:spLocks noChangeArrowheads="1"/>
          </p:cNvSpPr>
          <p:nvPr/>
        </p:nvSpPr>
        <p:spPr bwMode="auto">
          <a:xfrm>
            <a:off x="684213" y="5084763"/>
            <a:ext cx="792162" cy="366712"/>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aphicFrame>
        <p:nvGraphicFramePr>
          <p:cNvPr id="4099" name="Object 3"/>
          <p:cNvGraphicFramePr>
            <a:graphicFrameLocks noChangeAspect="1"/>
          </p:cNvGraphicFramePr>
          <p:nvPr/>
        </p:nvGraphicFramePr>
        <p:xfrm>
          <a:off x="7723188" y="4722813"/>
          <a:ext cx="658812" cy="936625"/>
        </p:xfrm>
        <a:graphic>
          <a:graphicData uri="http://schemas.openxmlformats.org/presentationml/2006/ole">
            <p:oleObj spid="_x0000_s4099" name="Формула" r:id="rId8" imgW="660240" imgH="939600" progId="Equation.3">
              <p:embed/>
            </p:oleObj>
          </a:graphicData>
        </a:graphic>
      </p:graphicFrame>
      <p:sp>
        <p:nvSpPr>
          <p:cNvPr id="4110" name="Text Box 151"/>
          <p:cNvSpPr txBox="1">
            <a:spLocks noChangeArrowheads="1"/>
          </p:cNvSpPr>
          <p:nvPr/>
        </p:nvSpPr>
        <p:spPr bwMode="auto">
          <a:xfrm>
            <a:off x="4500563" y="3500438"/>
            <a:ext cx="3959225" cy="703262"/>
          </a:xfrm>
          <a:prstGeom prst="rect">
            <a:avLst/>
          </a:prstGeom>
          <a:noFill/>
          <a:ln w="9525">
            <a:noFill/>
            <a:miter lim="800000"/>
            <a:headEnd/>
            <a:tailEnd/>
          </a:ln>
        </p:spPr>
        <p:txBody>
          <a:bodyPr>
            <a:spAutoFit/>
          </a:bodyPr>
          <a:lstStyle/>
          <a:p>
            <a:pPr>
              <a:spcBef>
                <a:spcPct val="50000"/>
              </a:spcBef>
            </a:pPr>
            <a:r>
              <a:rPr lang="en-US" b="1">
                <a:latin typeface="Calibri" pitchFamily="34" charset="0"/>
              </a:rPr>
              <a:t>2. Mathematical model of quantization:</a:t>
            </a:r>
          </a:p>
          <a:p>
            <a:pPr>
              <a:spcBef>
                <a:spcPct val="50000"/>
              </a:spcBef>
            </a:pPr>
            <a:r>
              <a:rPr lang="en-US" b="1">
                <a:latin typeface="Calibri" pitchFamily="34" charset="0"/>
              </a:rPr>
              <a:t>“Learning by Examples”</a:t>
            </a:r>
            <a:endParaRPr lang="ru-RU" b="1">
              <a:latin typeface="Calibri" pitchFamily="34" charset="0"/>
            </a:endParaRPr>
          </a:p>
        </p:txBody>
      </p:sp>
      <p:sp>
        <p:nvSpPr>
          <p:cNvPr id="94" name="Title 93"/>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Mathematical Interpretation of Classification in Decision Making </a:t>
            </a:r>
            <a:r>
              <a:rPr lang="ru-RU" sz="5400" dirty="0" smtClean="0">
                <a:latin typeface="Arial" charset="0"/>
              </a:rPr>
              <a:t/>
            </a:r>
            <a:br>
              <a:rPr lang="ru-RU" sz="5400" dirty="0" smtClean="0">
                <a:latin typeface="Arial" charset="0"/>
              </a:rPr>
            </a:br>
            <a:endParaRPr lang="en-US" dirty="0" smtClean="0"/>
          </a:p>
        </p:txBody>
      </p:sp>
      <p:sp>
        <p:nvSpPr>
          <p:cNvPr id="95" name="Slide Number Placeholder 94"/>
          <p:cNvSpPr>
            <a:spLocks noGrp="1"/>
          </p:cNvSpPr>
          <p:nvPr>
            <p:ph type="sldNum" sz="quarter" idx="12"/>
          </p:nvPr>
        </p:nvSpPr>
        <p:spPr/>
        <p:txBody>
          <a:bodyPr/>
          <a:lstStyle/>
          <a:p>
            <a:pPr>
              <a:defRPr/>
            </a:pPr>
            <a:fld id="{79CF5122-D75C-4631-A767-F69E330BB695}"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7158" y="785794"/>
            <a:ext cx="8229600" cy="857256"/>
          </a:xfrm>
        </p:spPr>
        <p:txBody>
          <a:bodyPr/>
          <a:lstStyle/>
          <a:p>
            <a:r>
              <a:rPr lang="en-US" b="1" dirty="0" smtClean="0">
                <a:solidFill>
                  <a:srgbClr val="0000FF"/>
                </a:solidFill>
              </a:rPr>
              <a:t>Introduction To Artificial Neural Networks</a:t>
            </a:r>
            <a:r>
              <a:rPr lang="en-US" dirty="0" smtClean="0"/>
              <a:t/>
            </a:r>
            <a:br>
              <a:rPr lang="en-US" dirty="0" smtClean="0"/>
            </a:br>
            <a:endParaRPr lang="en-US" dirty="0"/>
          </a:p>
        </p:txBody>
      </p:sp>
      <p:sp>
        <p:nvSpPr>
          <p:cNvPr id="3" name="Text Placeholder 2"/>
          <p:cNvSpPr>
            <a:spLocks noGrp="1"/>
          </p:cNvSpPr>
          <p:nvPr>
            <p:ph idx="1"/>
          </p:nvPr>
        </p:nvSpPr>
        <p:spPr>
          <a:xfrm>
            <a:off x="428596" y="2285992"/>
            <a:ext cx="8229600" cy="3257560"/>
          </a:xfrm>
        </p:spPr>
        <p:txBody>
          <a:bodyPr/>
          <a:lstStyle/>
          <a:p>
            <a:pPr algn="just"/>
            <a:r>
              <a:rPr lang="en-US" sz="2000" dirty="0" smtClean="0"/>
              <a:t>ANN are a promising new generation of Information processing systems that demonstrate the ability to learn, recall &amp; generalize from training patterns or data</a:t>
            </a:r>
          </a:p>
          <a:p>
            <a:endParaRPr lang="en-US" sz="2000" dirty="0" smtClean="0"/>
          </a:p>
          <a:p>
            <a:pPr algn="just"/>
            <a:r>
              <a:rPr lang="en-US" sz="2000" dirty="0" smtClean="0"/>
              <a:t>ANNs are systems that are deliberately constructed to make use of some organizational principles resembling those of human brain</a:t>
            </a:r>
          </a:p>
          <a:p>
            <a:pPr algn="just"/>
            <a:endParaRPr lang="en-US" sz="2000" dirty="0" smtClean="0"/>
          </a:p>
          <a:p>
            <a:pPr algn="just"/>
            <a:r>
              <a:rPr lang="en-US" sz="2000" dirty="0" smtClean="0"/>
              <a:t>ANNs are inspired by modeling networks of biological neurons in the brain</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50"/>
          <p:cNvGrpSpPr>
            <a:grpSpLocks/>
          </p:cNvGrpSpPr>
          <p:nvPr/>
        </p:nvGrpSpPr>
        <p:grpSpPr bwMode="auto">
          <a:xfrm>
            <a:off x="0" y="1320800"/>
            <a:ext cx="7297738" cy="2971800"/>
            <a:chOff x="0" y="754"/>
            <a:chExt cx="4597" cy="1872"/>
          </a:xfrm>
        </p:grpSpPr>
        <p:sp>
          <p:nvSpPr>
            <p:cNvPr id="39959" name="WordArt 17"/>
            <p:cNvSpPr>
              <a:spLocks noChangeArrowheads="1" noChangeShapeType="1" noTextEdit="1"/>
            </p:cNvSpPr>
            <p:nvPr/>
          </p:nvSpPr>
          <p:spPr bwMode="auto">
            <a:xfrm rot="-1994196">
              <a:off x="0" y="1434"/>
              <a:ext cx="2775" cy="216"/>
            </a:xfrm>
            <a:prstGeom prst="rect">
              <a:avLst/>
            </a:prstGeom>
          </p:spPr>
          <p:txBody>
            <a:bodyPr wrap="none" fromWordArt="1">
              <a:prstTxWarp prst="textSlantUp">
                <a:avLst>
                  <a:gd name="adj" fmla="val 55556"/>
                </a:avLst>
              </a:prstTxWarp>
            </a:bodyPr>
            <a:lstStyle/>
            <a:p>
              <a:pPr algn="ctr"/>
              <a:r>
                <a:rPr lang="en-US" sz="3600" kern="10">
                  <a:ln w="9525">
                    <a:solidFill>
                      <a:schemeClr val="tx2"/>
                    </a:solidFill>
                    <a:round/>
                    <a:headEnd/>
                    <a:tailEnd/>
                  </a:ln>
                  <a:solidFill>
                    <a:srgbClr val="FFFF99"/>
                  </a:solidFill>
                  <a:latin typeface="Arial"/>
                  <a:cs typeface="Arial"/>
                </a:rPr>
                <a:t>Engineering Experiment</a:t>
              </a:r>
            </a:p>
          </p:txBody>
        </p:sp>
        <p:grpSp>
          <p:nvGrpSpPr>
            <p:cNvPr id="39960" name="Group 47"/>
            <p:cNvGrpSpPr>
              <a:grpSpLocks/>
            </p:cNvGrpSpPr>
            <p:nvPr/>
          </p:nvGrpSpPr>
          <p:grpSpPr bwMode="auto">
            <a:xfrm>
              <a:off x="492" y="754"/>
              <a:ext cx="4105" cy="1872"/>
              <a:chOff x="492" y="787"/>
              <a:chExt cx="4105" cy="1872"/>
            </a:xfrm>
          </p:grpSpPr>
          <p:grpSp>
            <p:nvGrpSpPr>
              <p:cNvPr id="39961" name="Group 18"/>
              <p:cNvGrpSpPr>
                <a:grpSpLocks/>
              </p:cNvGrpSpPr>
              <p:nvPr/>
            </p:nvGrpSpPr>
            <p:grpSpPr bwMode="auto">
              <a:xfrm>
                <a:off x="492" y="787"/>
                <a:ext cx="3313" cy="1872"/>
                <a:chOff x="981" y="2704"/>
                <a:chExt cx="8280" cy="4680"/>
              </a:xfrm>
            </p:grpSpPr>
            <p:grpSp>
              <p:nvGrpSpPr>
                <p:cNvPr id="39968" name="Group 19"/>
                <p:cNvGrpSpPr>
                  <a:grpSpLocks/>
                </p:cNvGrpSpPr>
                <p:nvPr/>
              </p:nvGrpSpPr>
              <p:grpSpPr bwMode="auto">
                <a:xfrm>
                  <a:off x="2241" y="3064"/>
                  <a:ext cx="7020" cy="4320"/>
                  <a:chOff x="1161" y="3064"/>
                  <a:chExt cx="7020" cy="4320"/>
                </a:xfrm>
              </p:grpSpPr>
              <p:sp>
                <p:nvSpPr>
                  <p:cNvPr id="39970" name="Text Box 20"/>
                  <p:cNvSpPr txBox="1">
                    <a:spLocks noChangeArrowheads="1"/>
                  </p:cNvSpPr>
                  <p:nvPr/>
                </p:nvSpPr>
                <p:spPr bwMode="auto">
                  <a:xfrm>
                    <a:off x="1161" y="5944"/>
                    <a:ext cx="2340" cy="1440"/>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p>
                    <a:pPr algn="ctr"/>
                    <a:r>
                      <a:rPr lang="ru-RU" b="1">
                        <a:latin typeface="Calibri" pitchFamily="34" charset="0"/>
                      </a:rPr>
                      <a:t>Data</a:t>
                    </a:r>
                  </a:p>
                  <a:p>
                    <a:pPr algn="ctr"/>
                    <a:r>
                      <a:rPr lang="ru-RU" b="1">
                        <a:latin typeface="Calibri" pitchFamily="34" charset="0"/>
                      </a:rPr>
                      <a:t>Acquisition</a:t>
                    </a:r>
                    <a:endParaRPr lang="ru-RU">
                      <a:latin typeface="Calibri" pitchFamily="34" charset="0"/>
                    </a:endParaRPr>
                  </a:p>
                </p:txBody>
              </p:sp>
              <p:sp>
                <p:nvSpPr>
                  <p:cNvPr id="39971" name="Text Box 21"/>
                  <p:cNvSpPr txBox="1">
                    <a:spLocks noChangeArrowheads="1"/>
                  </p:cNvSpPr>
                  <p:nvPr/>
                </p:nvSpPr>
                <p:spPr bwMode="auto">
                  <a:xfrm>
                    <a:off x="3501" y="4504"/>
                    <a:ext cx="2340" cy="1440"/>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p>
                    <a:pPr algn="ctr"/>
                    <a:r>
                      <a:rPr lang="ru-RU" b="1">
                        <a:latin typeface="Calibri" pitchFamily="34" charset="0"/>
                      </a:rPr>
                      <a:t>Data</a:t>
                    </a:r>
                  </a:p>
                  <a:p>
                    <a:pPr algn="ctr"/>
                    <a:r>
                      <a:rPr lang="ru-RU" b="1">
                        <a:latin typeface="Calibri" pitchFamily="34" charset="0"/>
                      </a:rPr>
                      <a:t>Analysis</a:t>
                    </a:r>
                    <a:endParaRPr lang="ru-RU">
                      <a:latin typeface="Calibri" pitchFamily="34" charset="0"/>
                    </a:endParaRPr>
                  </a:p>
                </p:txBody>
              </p:sp>
              <p:sp>
                <p:nvSpPr>
                  <p:cNvPr id="39972" name="Text Box 22"/>
                  <p:cNvSpPr txBox="1">
                    <a:spLocks noChangeArrowheads="1"/>
                  </p:cNvSpPr>
                  <p:nvPr/>
                </p:nvSpPr>
                <p:spPr bwMode="auto">
                  <a:xfrm>
                    <a:off x="5841" y="3064"/>
                    <a:ext cx="2340" cy="144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p>
                    <a:pPr algn="ctr"/>
                    <a:r>
                      <a:rPr lang="ru-RU" sz="1200" b="1">
                        <a:latin typeface="Calibri" pitchFamily="34" charset="0"/>
                      </a:rPr>
                      <a:t>Interpretation </a:t>
                    </a:r>
                  </a:p>
                  <a:p>
                    <a:pPr algn="ctr"/>
                    <a:r>
                      <a:rPr lang="ru-RU" sz="1200" b="1">
                        <a:latin typeface="Calibri" pitchFamily="34" charset="0"/>
                      </a:rPr>
                      <a:t>and </a:t>
                    </a:r>
                  </a:p>
                  <a:p>
                    <a:pPr algn="ctr"/>
                    <a:r>
                      <a:rPr lang="ru-RU" sz="1200" b="1">
                        <a:latin typeface="Calibri" pitchFamily="34" charset="0"/>
                      </a:rPr>
                      <a:t>Decision  Making</a:t>
                    </a:r>
                    <a:endParaRPr lang="ru-RU">
                      <a:latin typeface="Calibri" pitchFamily="34" charset="0"/>
                    </a:endParaRPr>
                  </a:p>
                </p:txBody>
              </p:sp>
            </p:grpSp>
            <p:sp>
              <p:nvSpPr>
                <p:cNvPr id="39969" name="Line 23"/>
                <p:cNvSpPr>
                  <a:spLocks noChangeShapeType="1"/>
                </p:cNvSpPr>
                <p:nvPr/>
              </p:nvSpPr>
              <p:spPr bwMode="auto">
                <a:xfrm flipV="1">
                  <a:off x="981" y="2704"/>
                  <a:ext cx="5760" cy="4140"/>
                </a:xfrm>
                <a:prstGeom prst="line">
                  <a:avLst/>
                </a:prstGeom>
                <a:noFill/>
                <a:ln w="57150" cmpd="thickThin">
                  <a:solidFill>
                    <a:srgbClr val="000000"/>
                  </a:solidFill>
                  <a:round/>
                  <a:headEnd/>
                  <a:tailEnd type="triangle" w="med" len="med"/>
                </a:ln>
              </p:spPr>
              <p:txBody>
                <a:bodyPr/>
                <a:lstStyle/>
                <a:p>
                  <a:endParaRPr lang="en-US"/>
                </a:p>
              </p:txBody>
            </p:sp>
          </p:grpSp>
          <p:sp>
            <p:nvSpPr>
              <p:cNvPr id="39962" name="Line 24"/>
              <p:cNvSpPr>
                <a:spLocks noChangeShapeType="1"/>
              </p:cNvSpPr>
              <p:nvPr/>
            </p:nvSpPr>
            <p:spPr bwMode="auto">
              <a:xfrm>
                <a:off x="2005" y="2299"/>
                <a:ext cx="288" cy="0"/>
              </a:xfrm>
              <a:prstGeom prst="line">
                <a:avLst/>
              </a:prstGeom>
              <a:noFill/>
              <a:ln w="38100" cmpd="dbl">
                <a:solidFill>
                  <a:srgbClr val="000000"/>
                </a:solidFill>
                <a:round/>
                <a:headEnd/>
                <a:tailEnd type="triangle" w="med" len="med"/>
              </a:ln>
            </p:spPr>
            <p:txBody>
              <a:bodyPr/>
              <a:lstStyle/>
              <a:p>
                <a:endParaRPr lang="en-US"/>
              </a:p>
            </p:txBody>
          </p:sp>
          <p:sp>
            <p:nvSpPr>
              <p:cNvPr id="39963" name="Line 25"/>
              <p:cNvSpPr>
                <a:spLocks noChangeShapeType="1"/>
              </p:cNvSpPr>
              <p:nvPr/>
            </p:nvSpPr>
            <p:spPr bwMode="auto">
              <a:xfrm>
                <a:off x="2920" y="1733"/>
                <a:ext cx="288" cy="0"/>
              </a:xfrm>
              <a:prstGeom prst="line">
                <a:avLst/>
              </a:prstGeom>
              <a:noFill/>
              <a:ln w="38100" cmpd="dbl">
                <a:solidFill>
                  <a:srgbClr val="000000"/>
                </a:solidFill>
                <a:round/>
                <a:headEnd/>
                <a:tailEnd type="triangle" w="med" len="med"/>
              </a:ln>
            </p:spPr>
            <p:txBody>
              <a:bodyPr/>
              <a:lstStyle/>
              <a:p>
                <a:endParaRPr lang="en-US"/>
              </a:p>
            </p:txBody>
          </p:sp>
          <p:sp>
            <p:nvSpPr>
              <p:cNvPr id="39964" name="Line 26"/>
              <p:cNvSpPr>
                <a:spLocks noChangeShapeType="1"/>
              </p:cNvSpPr>
              <p:nvPr/>
            </p:nvSpPr>
            <p:spPr bwMode="auto">
              <a:xfrm>
                <a:off x="3884" y="1144"/>
                <a:ext cx="288" cy="0"/>
              </a:xfrm>
              <a:prstGeom prst="line">
                <a:avLst/>
              </a:prstGeom>
              <a:noFill/>
              <a:ln w="38100" cmpd="dbl">
                <a:solidFill>
                  <a:srgbClr val="000000"/>
                </a:solidFill>
                <a:round/>
                <a:headEnd/>
                <a:tailEnd type="triangle" w="med" len="med"/>
              </a:ln>
            </p:spPr>
            <p:txBody>
              <a:bodyPr/>
              <a:lstStyle/>
              <a:p>
                <a:endParaRPr lang="en-US"/>
              </a:p>
            </p:txBody>
          </p:sp>
          <p:sp>
            <p:nvSpPr>
              <p:cNvPr id="39965" name="Text Box 27"/>
              <p:cNvSpPr txBox="1">
                <a:spLocks noChangeArrowheads="1"/>
              </p:cNvSpPr>
              <p:nvPr/>
            </p:nvSpPr>
            <p:spPr bwMode="auto">
              <a:xfrm>
                <a:off x="2077" y="2083"/>
                <a:ext cx="792" cy="504"/>
              </a:xfrm>
              <a:prstGeom prst="rect">
                <a:avLst/>
              </a:prstGeom>
              <a:noFill/>
              <a:ln w="9525">
                <a:noFill/>
                <a:miter lim="800000"/>
                <a:headEnd/>
                <a:tailEnd/>
              </a:ln>
            </p:spPr>
            <p:txBody>
              <a:bodyPr/>
              <a:lstStyle/>
              <a:p>
                <a:pPr algn="ctr"/>
                <a:r>
                  <a:rPr lang="ru-RU" sz="1200" b="1">
                    <a:latin typeface="Calibri" pitchFamily="34" charset="0"/>
                  </a:rPr>
                  <a:t>Signals</a:t>
                </a:r>
              </a:p>
              <a:p>
                <a:pPr algn="ctr"/>
                <a:r>
                  <a:rPr lang="ru-RU" sz="1200" b="1">
                    <a:latin typeface="Calibri" pitchFamily="34" charset="0"/>
                  </a:rPr>
                  <a:t>&amp;</a:t>
                </a:r>
              </a:p>
              <a:p>
                <a:pPr algn="ctr"/>
                <a:r>
                  <a:rPr lang="ru-RU" sz="1200" b="1">
                    <a:latin typeface="Calibri" pitchFamily="34" charset="0"/>
                  </a:rPr>
                  <a:t>parameters</a:t>
                </a:r>
                <a:endParaRPr lang="ru-RU" b="1">
                  <a:latin typeface="Calibri" pitchFamily="34" charset="0"/>
                </a:endParaRPr>
              </a:p>
            </p:txBody>
          </p:sp>
          <p:sp>
            <p:nvSpPr>
              <p:cNvPr id="39966" name="Text Box 28"/>
              <p:cNvSpPr txBox="1">
                <a:spLocks noChangeArrowheads="1"/>
              </p:cNvSpPr>
              <p:nvPr/>
            </p:nvSpPr>
            <p:spPr bwMode="auto">
              <a:xfrm>
                <a:off x="3013" y="1507"/>
                <a:ext cx="956" cy="504"/>
              </a:xfrm>
              <a:prstGeom prst="rect">
                <a:avLst/>
              </a:prstGeom>
              <a:noFill/>
              <a:ln w="9525">
                <a:noFill/>
                <a:miter lim="800000"/>
                <a:headEnd/>
                <a:tailEnd/>
              </a:ln>
            </p:spPr>
            <p:txBody>
              <a:bodyPr/>
              <a:lstStyle/>
              <a:p>
                <a:pPr algn="ctr"/>
                <a:r>
                  <a:rPr lang="ru-RU" sz="1200" b="1">
                    <a:latin typeface="Calibri" pitchFamily="34" charset="0"/>
                  </a:rPr>
                  <a:t>Characteristics</a:t>
                </a:r>
              </a:p>
              <a:p>
                <a:pPr algn="ctr"/>
                <a:r>
                  <a:rPr lang="ru-RU" sz="1200" b="1">
                    <a:latin typeface="Calibri" pitchFamily="34" charset="0"/>
                  </a:rPr>
                  <a:t>&amp;</a:t>
                </a:r>
              </a:p>
              <a:p>
                <a:pPr algn="ctr"/>
                <a:r>
                  <a:rPr lang="ru-RU" sz="1200" b="1">
                    <a:latin typeface="Calibri" pitchFamily="34" charset="0"/>
                  </a:rPr>
                  <a:t>Estimations</a:t>
                </a:r>
                <a:endParaRPr lang="ru-RU" b="1">
                  <a:latin typeface="Calibri" pitchFamily="34" charset="0"/>
                </a:endParaRPr>
              </a:p>
            </p:txBody>
          </p:sp>
          <p:sp>
            <p:nvSpPr>
              <p:cNvPr id="39967" name="Text Box 29"/>
              <p:cNvSpPr txBox="1">
                <a:spLocks noChangeArrowheads="1"/>
              </p:cNvSpPr>
              <p:nvPr/>
            </p:nvSpPr>
            <p:spPr bwMode="auto">
              <a:xfrm>
                <a:off x="3860" y="928"/>
                <a:ext cx="737" cy="579"/>
              </a:xfrm>
              <a:prstGeom prst="rect">
                <a:avLst/>
              </a:prstGeom>
              <a:noFill/>
              <a:ln w="9525">
                <a:noFill/>
                <a:miter lim="800000"/>
                <a:headEnd/>
                <a:tailEnd/>
              </a:ln>
            </p:spPr>
            <p:txBody>
              <a:bodyPr/>
              <a:lstStyle/>
              <a:p>
                <a:pPr algn="ctr"/>
                <a:r>
                  <a:rPr lang="ru-RU" sz="1200" b="1">
                    <a:latin typeface="Calibri" pitchFamily="34" charset="0"/>
                  </a:rPr>
                  <a:t>Rules</a:t>
                </a:r>
              </a:p>
              <a:p>
                <a:pPr algn="ctr"/>
                <a:r>
                  <a:rPr lang="ru-RU" sz="1200" b="1">
                    <a:latin typeface="Calibri" pitchFamily="34" charset="0"/>
                  </a:rPr>
                  <a:t>&amp;</a:t>
                </a:r>
              </a:p>
              <a:p>
                <a:pPr algn="ctr"/>
                <a:r>
                  <a:rPr lang="ru-RU" sz="1200" b="1">
                    <a:latin typeface="Calibri" pitchFamily="34" charset="0"/>
                  </a:rPr>
                  <a:t>Knowledge</a:t>
                </a:r>
              </a:p>
              <a:p>
                <a:pPr algn="ctr"/>
                <a:r>
                  <a:rPr lang="ru-RU" sz="1200" b="1">
                    <a:latin typeface="Calibri" pitchFamily="34" charset="0"/>
                  </a:rPr>
                  <a:t>Productions</a:t>
                </a:r>
                <a:endParaRPr lang="ru-RU" b="1">
                  <a:latin typeface="Calibri" pitchFamily="34" charset="0"/>
                </a:endParaRPr>
              </a:p>
            </p:txBody>
          </p:sp>
        </p:grpSp>
      </p:grpSp>
      <p:grpSp>
        <p:nvGrpSpPr>
          <p:cNvPr id="39939" name="Group 49"/>
          <p:cNvGrpSpPr>
            <a:grpSpLocks/>
          </p:cNvGrpSpPr>
          <p:nvPr/>
        </p:nvGrpSpPr>
        <p:grpSpPr bwMode="auto">
          <a:xfrm>
            <a:off x="2738438" y="3789363"/>
            <a:ext cx="6154737" cy="2736850"/>
            <a:chOff x="1725" y="2387"/>
            <a:chExt cx="3877" cy="1724"/>
          </a:xfrm>
        </p:grpSpPr>
        <p:grpSp>
          <p:nvGrpSpPr>
            <p:cNvPr id="39942" name="Group 31"/>
            <p:cNvGrpSpPr>
              <a:grpSpLocks/>
            </p:cNvGrpSpPr>
            <p:nvPr/>
          </p:nvGrpSpPr>
          <p:grpSpPr bwMode="auto">
            <a:xfrm>
              <a:off x="2076" y="3098"/>
              <a:ext cx="3007" cy="1013"/>
              <a:chOff x="2421" y="10980"/>
              <a:chExt cx="7518" cy="2872"/>
            </a:xfrm>
          </p:grpSpPr>
          <p:sp>
            <p:nvSpPr>
              <p:cNvPr id="39955" name="Text Box 32"/>
              <p:cNvSpPr txBox="1">
                <a:spLocks noChangeArrowheads="1"/>
              </p:cNvSpPr>
              <p:nvPr/>
            </p:nvSpPr>
            <p:spPr bwMode="auto">
              <a:xfrm>
                <a:off x="2421" y="10984"/>
                <a:ext cx="1980" cy="1080"/>
              </a:xfrm>
              <a:prstGeom prst="rect">
                <a:avLst/>
              </a:prstGeom>
              <a:solidFill>
                <a:srgbClr val="92D050"/>
              </a:solidFill>
              <a:ln w="9525">
                <a:solidFill>
                  <a:srgbClr val="000000"/>
                </a:solidFill>
                <a:miter lim="800000"/>
                <a:headEnd/>
                <a:tailEnd/>
              </a:ln>
            </p:spPr>
            <p:txBody>
              <a:bodyPr/>
              <a:lstStyle/>
              <a:p>
                <a:pPr algn="ctr"/>
                <a:r>
                  <a:rPr lang="ru-RU" sz="1200" b="1">
                    <a:solidFill>
                      <a:srgbClr val="CC3300"/>
                    </a:solidFill>
                    <a:latin typeface="Calibri" pitchFamily="34" charset="0"/>
                  </a:rPr>
                  <a:t>Data</a:t>
                </a:r>
              </a:p>
              <a:p>
                <a:pPr algn="ctr"/>
                <a:r>
                  <a:rPr lang="ru-RU" sz="1200" b="1">
                    <a:solidFill>
                      <a:srgbClr val="CC3300"/>
                    </a:solidFill>
                    <a:latin typeface="Calibri" pitchFamily="34" charset="0"/>
                  </a:rPr>
                  <a:t>Acquisition</a:t>
                </a:r>
                <a:endParaRPr lang="ru-RU">
                  <a:solidFill>
                    <a:srgbClr val="CC3300"/>
                  </a:solidFill>
                  <a:latin typeface="Calibri" pitchFamily="34" charset="0"/>
                </a:endParaRPr>
              </a:p>
            </p:txBody>
          </p:sp>
          <p:sp>
            <p:nvSpPr>
              <p:cNvPr id="39956" name="Text Box 33"/>
              <p:cNvSpPr txBox="1">
                <a:spLocks noChangeArrowheads="1"/>
              </p:cNvSpPr>
              <p:nvPr/>
            </p:nvSpPr>
            <p:spPr bwMode="auto">
              <a:xfrm>
                <a:off x="5190" y="10980"/>
                <a:ext cx="1980" cy="1080"/>
              </a:xfrm>
              <a:prstGeom prst="rect">
                <a:avLst/>
              </a:prstGeom>
              <a:solidFill>
                <a:srgbClr val="92D050"/>
              </a:solidFill>
              <a:ln w="9525">
                <a:solidFill>
                  <a:srgbClr val="000000"/>
                </a:solidFill>
                <a:miter lim="800000"/>
                <a:headEnd/>
                <a:tailEnd/>
              </a:ln>
            </p:spPr>
            <p:txBody>
              <a:bodyPr/>
              <a:lstStyle/>
              <a:p>
                <a:pPr algn="ctr"/>
                <a:r>
                  <a:rPr lang="ru-RU" sz="1400" b="1">
                    <a:solidFill>
                      <a:srgbClr val="CC3300"/>
                    </a:solidFill>
                    <a:latin typeface="Calibri" pitchFamily="34" charset="0"/>
                  </a:rPr>
                  <a:t>Data</a:t>
                </a:r>
              </a:p>
              <a:p>
                <a:pPr algn="ctr"/>
                <a:r>
                  <a:rPr lang="ru-RU" sz="1400" b="1">
                    <a:solidFill>
                      <a:srgbClr val="CC3300"/>
                    </a:solidFill>
                    <a:latin typeface="Calibri" pitchFamily="34" charset="0"/>
                  </a:rPr>
                  <a:t>Analysis</a:t>
                </a:r>
              </a:p>
              <a:p>
                <a:endParaRPr lang="ru-RU">
                  <a:solidFill>
                    <a:srgbClr val="CC3300"/>
                  </a:solidFill>
                  <a:latin typeface="Calibri" pitchFamily="34" charset="0"/>
                </a:endParaRPr>
              </a:p>
            </p:txBody>
          </p:sp>
          <p:sp>
            <p:nvSpPr>
              <p:cNvPr id="39957" name="Text Box 34"/>
              <p:cNvSpPr txBox="1">
                <a:spLocks noChangeArrowheads="1"/>
              </p:cNvSpPr>
              <p:nvPr/>
            </p:nvSpPr>
            <p:spPr bwMode="auto">
              <a:xfrm>
                <a:off x="7959" y="11006"/>
                <a:ext cx="1980" cy="1080"/>
              </a:xfrm>
              <a:prstGeom prst="rect">
                <a:avLst/>
              </a:prstGeom>
              <a:solidFill>
                <a:srgbClr val="92D050"/>
              </a:solidFill>
              <a:ln w="9525">
                <a:solidFill>
                  <a:srgbClr val="000000"/>
                </a:solidFill>
                <a:miter lim="800000"/>
                <a:headEnd/>
                <a:tailEnd/>
              </a:ln>
            </p:spPr>
            <p:txBody>
              <a:bodyPr/>
              <a:lstStyle/>
              <a:p>
                <a:pPr algn="ctr"/>
                <a:r>
                  <a:rPr lang="ru-RU" sz="1400" b="1">
                    <a:solidFill>
                      <a:srgbClr val="CC3300"/>
                    </a:solidFill>
                    <a:latin typeface="Calibri" pitchFamily="34" charset="0"/>
                  </a:rPr>
                  <a:t>Decision  Making</a:t>
                </a:r>
              </a:p>
              <a:p>
                <a:endParaRPr lang="ru-RU">
                  <a:solidFill>
                    <a:srgbClr val="CC3300"/>
                  </a:solidFill>
                  <a:latin typeface="Calibri" pitchFamily="34" charset="0"/>
                </a:endParaRPr>
              </a:p>
            </p:txBody>
          </p:sp>
          <p:sp>
            <p:nvSpPr>
              <p:cNvPr id="39958" name="Text Box 35"/>
              <p:cNvSpPr txBox="1">
                <a:spLocks noChangeArrowheads="1"/>
              </p:cNvSpPr>
              <p:nvPr/>
            </p:nvSpPr>
            <p:spPr bwMode="auto">
              <a:xfrm>
                <a:off x="4758" y="12772"/>
                <a:ext cx="2883" cy="1080"/>
              </a:xfrm>
              <a:prstGeom prst="rect">
                <a:avLst/>
              </a:prstGeom>
              <a:solidFill>
                <a:srgbClr val="92D050"/>
              </a:solidFill>
              <a:ln w="9525">
                <a:solidFill>
                  <a:srgbClr val="000000"/>
                </a:solidFill>
                <a:miter lim="800000"/>
                <a:headEnd/>
                <a:tailEnd/>
              </a:ln>
            </p:spPr>
            <p:txBody>
              <a:bodyPr/>
              <a:lstStyle/>
              <a:p>
                <a:pPr algn="ctr"/>
                <a:r>
                  <a:rPr lang="ru-RU" sz="1400" b="1">
                    <a:solidFill>
                      <a:srgbClr val="CC3300"/>
                    </a:solidFill>
                    <a:latin typeface="Calibri" pitchFamily="34" charset="0"/>
                  </a:rPr>
                  <a:t>Knowledge</a:t>
                </a:r>
              </a:p>
              <a:p>
                <a:pPr algn="ctr"/>
                <a:r>
                  <a:rPr lang="ru-RU" sz="1400" b="1">
                    <a:solidFill>
                      <a:srgbClr val="CC3300"/>
                    </a:solidFill>
                    <a:latin typeface="Calibri" pitchFamily="34" charset="0"/>
                  </a:rPr>
                  <a:t>Base</a:t>
                </a:r>
              </a:p>
              <a:p>
                <a:endParaRPr lang="ru-RU">
                  <a:solidFill>
                    <a:srgbClr val="CC3300"/>
                  </a:solidFill>
                  <a:latin typeface="Calibri" pitchFamily="34" charset="0"/>
                </a:endParaRPr>
              </a:p>
            </p:txBody>
          </p:sp>
        </p:grpSp>
        <p:sp>
          <p:nvSpPr>
            <p:cNvPr id="39943" name="Line 39"/>
            <p:cNvSpPr>
              <a:spLocks noChangeShapeType="1"/>
            </p:cNvSpPr>
            <p:nvPr/>
          </p:nvSpPr>
          <p:spPr bwMode="auto">
            <a:xfrm>
              <a:off x="1725" y="3290"/>
              <a:ext cx="360" cy="1"/>
            </a:xfrm>
            <a:prstGeom prst="line">
              <a:avLst/>
            </a:prstGeom>
            <a:noFill/>
            <a:ln w="38100" cmpd="dbl">
              <a:solidFill>
                <a:srgbClr val="000000"/>
              </a:solidFill>
              <a:round/>
              <a:headEnd/>
              <a:tailEnd type="triangle" w="med" len="med"/>
            </a:ln>
          </p:spPr>
          <p:txBody>
            <a:bodyPr/>
            <a:lstStyle/>
            <a:p>
              <a:endParaRPr lang="en-US"/>
            </a:p>
          </p:txBody>
        </p:sp>
        <p:grpSp>
          <p:nvGrpSpPr>
            <p:cNvPr id="39944" name="Group 48"/>
            <p:cNvGrpSpPr>
              <a:grpSpLocks/>
            </p:cNvGrpSpPr>
            <p:nvPr/>
          </p:nvGrpSpPr>
          <p:grpSpPr bwMode="auto">
            <a:xfrm>
              <a:off x="2442" y="2387"/>
              <a:ext cx="3160" cy="1539"/>
              <a:chOff x="2442" y="2387"/>
              <a:chExt cx="3160" cy="1539"/>
            </a:xfrm>
          </p:grpSpPr>
          <p:sp>
            <p:nvSpPr>
              <p:cNvPr id="39945" name="Line 36"/>
              <p:cNvSpPr>
                <a:spLocks noChangeShapeType="1"/>
              </p:cNvSpPr>
              <p:nvPr/>
            </p:nvSpPr>
            <p:spPr bwMode="auto">
              <a:xfrm>
                <a:off x="5099" y="3290"/>
                <a:ext cx="503" cy="1"/>
              </a:xfrm>
              <a:prstGeom prst="line">
                <a:avLst/>
              </a:prstGeom>
              <a:noFill/>
              <a:ln w="38100" cmpd="dbl">
                <a:solidFill>
                  <a:srgbClr val="000000"/>
                </a:solidFill>
                <a:round/>
                <a:headEnd/>
                <a:tailEnd type="triangle" w="med" len="med"/>
              </a:ln>
            </p:spPr>
            <p:txBody>
              <a:bodyPr/>
              <a:lstStyle/>
              <a:p>
                <a:endParaRPr lang="en-US"/>
              </a:p>
            </p:txBody>
          </p:sp>
          <p:sp>
            <p:nvSpPr>
              <p:cNvPr id="39946" name="Line 37"/>
              <p:cNvSpPr>
                <a:spLocks noChangeShapeType="1"/>
              </p:cNvSpPr>
              <p:nvPr/>
            </p:nvSpPr>
            <p:spPr bwMode="auto">
              <a:xfrm>
                <a:off x="5315" y="3290"/>
                <a:ext cx="0" cy="635"/>
              </a:xfrm>
              <a:prstGeom prst="line">
                <a:avLst/>
              </a:prstGeom>
              <a:noFill/>
              <a:ln w="38100" cmpd="dbl">
                <a:solidFill>
                  <a:srgbClr val="000000"/>
                </a:solidFill>
                <a:round/>
                <a:headEnd/>
                <a:tailEnd/>
              </a:ln>
            </p:spPr>
            <p:txBody>
              <a:bodyPr/>
              <a:lstStyle/>
              <a:p>
                <a:endParaRPr lang="en-US"/>
              </a:p>
            </p:txBody>
          </p:sp>
          <p:sp>
            <p:nvSpPr>
              <p:cNvPr id="39947" name="Line 38"/>
              <p:cNvSpPr>
                <a:spLocks noChangeShapeType="1"/>
              </p:cNvSpPr>
              <p:nvPr/>
            </p:nvSpPr>
            <p:spPr bwMode="auto">
              <a:xfrm flipH="1">
                <a:off x="4163" y="3925"/>
                <a:ext cx="1152" cy="1"/>
              </a:xfrm>
              <a:prstGeom prst="line">
                <a:avLst/>
              </a:prstGeom>
              <a:noFill/>
              <a:ln w="38100" cmpd="dbl">
                <a:solidFill>
                  <a:srgbClr val="000000"/>
                </a:solidFill>
                <a:round/>
                <a:headEnd/>
                <a:tailEnd type="triangle" w="med" len="med"/>
              </a:ln>
            </p:spPr>
            <p:txBody>
              <a:bodyPr/>
              <a:lstStyle/>
              <a:p>
                <a:endParaRPr lang="en-US"/>
              </a:p>
            </p:txBody>
          </p:sp>
          <p:sp>
            <p:nvSpPr>
              <p:cNvPr id="39948" name="Line 40"/>
              <p:cNvSpPr>
                <a:spLocks noChangeShapeType="1"/>
              </p:cNvSpPr>
              <p:nvPr/>
            </p:nvSpPr>
            <p:spPr bwMode="auto">
              <a:xfrm flipV="1">
                <a:off x="2444" y="3480"/>
                <a:ext cx="0" cy="445"/>
              </a:xfrm>
              <a:prstGeom prst="line">
                <a:avLst/>
              </a:prstGeom>
              <a:noFill/>
              <a:ln w="38100" cmpd="dbl">
                <a:solidFill>
                  <a:srgbClr val="000000"/>
                </a:solidFill>
                <a:round/>
                <a:headEnd/>
                <a:tailEnd type="triangle" w="med" len="med"/>
              </a:ln>
            </p:spPr>
            <p:txBody>
              <a:bodyPr/>
              <a:lstStyle/>
              <a:p>
                <a:endParaRPr lang="en-US"/>
              </a:p>
            </p:txBody>
          </p:sp>
          <p:sp>
            <p:nvSpPr>
              <p:cNvPr id="39949" name="Line 41"/>
              <p:cNvSpPr>
                <a:spLocks noChangeShapeType="1"/>
              </p:cNvSpPr>
              <p:nvPr/>
            </p:nvSpPr>
            <p:spPr bwMode="auto">
              <a:xfrm>
                <a:off x="2442" y="3925"/>
                <a:ext cx="576" cy="1"/>
              </a:xfrm>
              <a:prstGeom prst="line">
                <a:avLst/>
              </a:prstGeom>
              <a:noFill/>
              <a:ln w="38100" cmpd="dbl">
                <a:solidFill>
                  <a:srgbClr val="000000"/>
                </a:solidFill>
                <a:round/>
                <a:headEnd/>
                <a:tailEnd/>
              </a:ln>
            </p:spPr>
            <p:txBody>
              <a:bodyPr/>
              <a:lstStyle/>
              <a:p>
                <a:endParaRPr lang="en-US"/>
              </a:p>
            </p:txBody>
          </p:sp>
          <p:sp>
            <p:nvSpPr>
              <p:cNvPr id="39950" name="Line 42"/>
              <p:cNvSpPr>
                <a:spLocks noChangeShapeType="1"/>
              </p:cNvSpPr>
              <p:nvPr/>
            </p:nvSpPr>
            <p:spPr bwMode="auto">
              <a:xfrm>
                <a:off x="2873" y="3290"/>
                <a:ext cx="289" cy="1"/>
              </a:xfrm>
              <a:prstGeom prst="line">
                <a:avLst/>
              </a:prstGeom>
              <a:noFill/>
              <a:ln w="38100" cmpd="dbl">
                <a:solidFill>
                  <a:srgbClr val="000000"/>
                </a:solidFill>
                <a:round/>
                <a:headEnd/>
                <a:tailEnd type="triangle" w="med" len="med"/>
              </a:ln>
            </p:spPr>
            <p:txBody>
              <a:bodyPr/>
              <a:lstStyle/>
              <a:p>
                <a:endParaRPr lang="en-US"/>
              </a:p>
            </p:txBody>
          </p:sp>
          <p:sp>
            <p:nvSpPr>
              <p:cNvPr id="39951" name="Line 43"/>
              <p:cNvSpPr>
                <a:spLocks noChangeShapeType="1"/>
              </p:cNvSpPr>
              <p:nvPr/>
            </p:nvSpPr>
            <p:spPr bwMode="auto">
              <a:xfrm>
                <a:off x="4022" y="3290"/>
                <a:ext cx="288" cy="1"/>
              </a:xfrm>
              <a:prstGeom prst="line">
                <a:avLst/>
              </a:prstGeom>
              <a:noFill/>
              <a:ln w="38100" cmpd="dbl">
                <a:solidFill>
                  <a:srgbClr val="000000"/>
                </a:solidFill>
                <a:round/>
                <a:headEnd/>
                <a:tailEnd type="triangle" w="med" len="med"/>
              </a:ln>
            </p:spPr>
            <p:txBody>
              <a:bodyPr/>
              <a:lstStyle/>
              <a:p>
                <a:endParaRPr lang="en-US"/>
              </a:p>
            </p:txBody>
          </p:sp>
          <p:sp>
            <p:nvSpPr>
              <p:cNvPr id="39952" name="Oval 44"/>
              <p:cNvSpPr>
                <a:spLocks noChangeArrowheads="1"/>
              </p:cNvSpPr>
              <p:nvPr/>
            </p:nvSpPr>
            <p:spPr bwMode="auto">
              <a:xfrm>
                <a:off x="3083" y="2718"/>
                <a:ext cx="2447" cy="1143"/>
              </a:xfrm>
              <a:prstGeom prst="ellipse">
                <a:avLst/>
              </a:prstGeom>
              <a:noFill/>
              <a:ln w="9525">
                <a:solidFill>
                  <a:srgbClr val="000000"/>
                </a:solidFill>
                <a:prstDash val="dash"/>
                <a:round/>
                <a:headEnd/>
                <a:tailEnd/>
              </a:ln>
            </p:spPr>
            <p:txBody>
              <a:bodyPr/>
              <a:lstStyle/>
              <a:p>
                <a:endParaRPr lang="en-US">
                  <a:latin typeface="Calibri" pitchFamily="34" charset="0"/>
                </a:endParaRPr>
              </a:p>
            </p:txBody>
          </p:sp>
          <p:sp>
            <p:nvSpPr>
              <p:cNvPr id="39953" name="Line 45"/>
              <p:cNvSpPr>
                <a:spLocks noChangeShapeType="1"/>
              </p:cNvSpPr>
              <p:nvPr/>
            </p:nvSpPr>
            <p:spPr bwMode="auto">
              <a:xfrm flipV="1">
                <a:off x="3592" y="3480"/>
                <a:ext cx="0" cy="254"/>
              </a:xfrm>
              <a:prstGeom prst="line">
                <a:avLst/>
              </a:prstGeom>
              <a:noFill/>
              <a:ln w="38100" cmpd="dbl">
                <a:solidFill>
                  <a:srgbClr val="000000"/>
                </a:solidFill>
                <a:round/>
                <a:headEnd/>
                <a:tailEnd type="triangle" w="med" len="med"/>
              </a:ln>
            </p:spPr>
            <p:txBody>
              <a:bodyPr/>
              <a:lstStyle/>
              <a:p>
                <a:endParaRPr lang="en-US"/>
              </a:p>
            </p:txBody>
          </p:sp>
          <p:sp>
            <p:nvSpPr>
              <p:cNvPr id="39954" name="Text Box 46"/>
              <p:cNvSpPr txBox="1">
                <a:spLocks noChangeArrowheads="1"/>
              </p:cNvSpPr>
              <p:nvPr/>
            </p:nvSpPr>
            <p:spPr bwMode="auto">
              <a:xfrm>
                <a:off x="3243" y="2387"/>
                <a:ext cx="2132" cy="381"/>
              </a:xfrm>
              <a:prstGeom prst="rect">
                <a:avLst/>
              </a:prstGeom>
              <a:noFill/>
              <a:ln w="9525">
                <a:noFill/>
                <a:miter lim="800000"/>
                <a:headEnd/>
                <a:tailEnd/>
              </a:ln>
            </p:spPr>
            <p:txBody>
              <a:bodyPr/>
              <a:lstStyle/>
              <a:p>
                <a:pPr algn="ctr"/>
                <a:r>
                  <a:rPr lang="ru-RU" b="1">
                    <a:solidFill>
                      <a:srgbClr val="0000FF"/>
                    </a:solidFill>
                    <a:latin typeface="Calibri" pitchFamily="34" charset="0"/>
                  </a:rPr>
                  <a:t>Adaptive Machine Learning</a:t>
                </a:r>
              </a:p>
              <a:p>
                <a:pPr algn="ctr"/>
                <a:r>
                  <a:rPr lang="ru-RU" b="1">
                    <a:solidFill>
                      <a:srgbClr val="0000FF"/>
                    </a:solidFill>
                    <a:latin typeface="Calibri" pitchFamily="34" charset="0"/>
                  </a:rPr>
                  <a:t>via Neural Network</a:t>
                </a:r>
                <a:endParaRPr lang="ru-RU">
                  <a:solidFill>
                    <a:srgbClr val="0000FF"/>
                  </a:solidFill>
                  <a:latin typeface="Calibri" pitchFamily="34" charset="0"/>
                </a:endParaRPr>
              </a:p>
              <a:p>
                <a:endParaRPr lang="ru-RU">
                  <a:latin typeface="Calibri" pitchFamily="34" charset="0"/>
                </a:endParaRPr>
              </a:p>
            </p:txBody>
          </p:sp>
        </p:grpSp>
      </p:grpSp>
      <p:sp>
        <p:nvSpPr>
          <p:cNvPr id="37" name="Title 36"/>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Intelligent Data Analysis in Engineering Experiment </a:t>
            </a:r>
            <a:r>
              <a:rPr lang="ru-RU" sz="5400" dirty="0" smtClean="0">
                <a:solidFill>
                  <a:srgbClr val="3333FF"/>
                </a:solidFill>
              </a:rPr>
              <a:t/>
            </a:r>
            <a:br>
              <a:rPr lang="ru-RU" sz="5400" dirty="0" smtClean="0">
                <a:solidFill>
                  <a:srgbClr val="3333FF"/>
                </a:solidFill>
              </a:rPr>
            </a:br>
            <a:endParaRPr lang="en-US" dirty="0" smtClean="0">
              <a:solidFill>
                <a:srgbClr val="3333FF"/>
              </a:solidFill>
            </a:endParaRPr>
          </a:p>
        </p:txBody>
      </p:sp>
      <p:sp>
        <p:nvSpPr>
          <p:cNvPr id="38" name="Slide Number Placeholder 37"/>
          <p:cNvSpPr>
            <a:spLocks noGrp="1"/>
          </p:cNvSpPr>
          <p:nvPr>
            <p:ph type="sldNum" sz="quarter" idx="12"/>
          </p:nvPr>
        </p:nvSpPr>
        <p:spPr/>
        <p:txBody>
          <a:bodyPr/>
          <a:lstStyle/>
          <a:p>
            <a:pPr>
              <a:defRPr/>
            </a:pPr>
            <a:fld id="{77C436CB-5225-49C4-B964-A6639BF7E3C8}"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8"/>
          <p:cNvSpPr txBox="1">
            <a:spLocks noChangeArrowheads="1"/>
          </p:cNvSpPr>
          <p:nvPr/>
        </p:nvSpPr>
        <p:spPr bwMode="auto">
          <a:xfrm>
            <a:off x="179388" y="1341438"/>
            <a:ext cx="4032250" cy="863600"/>
          </a:xfrm>
          <a:prstGeom prst="rect">
            <a:avLst/>
          </a:prstGeom>
          <a:noFill/>
          <a:ln w="9525">
            <a:noFill/>
            <a:miter lim="800000"/>
            <a:headEnd/>
            <a:tailEnd/>
          </a:ln>
        </p:spPr>
        <p:txBody>
          <a:bodyPr/>
          <a:lstStyle/>
          <a:p>
            <a:r>
              <a:rPr lang="ru-RU" sz="1200" b="1">
                <a:latin typeface="Calibri" pitchFamily="34" charset="0"/>
              </a:rPr>
              <a:t> </a:t>
            </a:r>
            <a:r>
              <a:rPr lang="ru-RU" b="1">
                <a:solidFill>
                  <a:srgbClr val="0000FF"/>
                </a:solidFill>
                <a:latin typeface="Calibri" pitchFamily="34" charset="0"/>
              </a:rPr>
              <a:t>Self-organization</a:t>
            </a:r>
            <a:r>
              <a:rPr lang="ru-RU" b="1">
                <a:latin typeface="Calibri" pitchFamily="34" charset="0"/>
              </a:rPr>
              <a:t> – basic principle</a:t>
            </a:r>
            <a:r>
              <a:rPr lang="en-US" b="1">
                <a:latin typeface="Calibri" pitchFamily="34" charset="0"/>
              </a:rPr>
              <a:t> of learning</a:t>
            </a:r>
            <a:r>
              <a:rPr lang="ru-RU" b="1">
                <a:latin typeface="Calibri" pitchFamily="34" charset="0"/>
              </a:rPr>
              <a:t>:</a:t>
            </a:r>
          </a:p>
          <a:p>
            <a:r>
              <a:rPr lang="ru-RU" b="1" i="1">
                <a:latin typeface="Calibri" pitchFamily="34" charset="0"/>
              </a:rPr>
              <a:t>Structure reconstruction</a:t>
            </a:r>
            <a:endParaRPr lang="ru-RU">
              <a:latin typeface="Calibri" pitchFamily="34" charset="0"/>
            </a:endParaRPr>
          </a:p>
        </p:txBody>
      </p:sp>
      <p:grpSp>
        <p:nvGrpSpPr>
          <p:cNvPr id="40963" name="Group 60"/>
          <p:cNvGrpSpPr>
            <a:grpSpLocks/>
          </p:cNvGrpSpPr>
          <p:nvPr/>
        </p:nvGrpSpPr>
        <p:grpSpPr bwMode="auto">
          <a:xfrm>
            <a:off x="1443038" y="2516188"/>
            <a:ext cx="6008687" cy="2136775"/>
            <a:chOff x="909" y="1585"/>
            <a:chExt cx="3785" cy="1346"/>
          </a:xfrm>
        </p:grpSpPr>
        <p:sp>
          <p:nvSpPr>
            <p:cNvPr id="40966" name="Text Box 54"/>
            <p:cNvSpPr txBox="1">
              <a:spLocks noChangeArrowheads="1"/>
            </p:cNvSpPr>
            <p:nvPr/>
          </p:nvSpPr>
          <p:spPr bwMode="auto">
            <a:xfrm>
              <a:off x="909" y="2251"/>
              <a:ext cx="792" cy="216"/>
            </a:xfrm>
            <a:prstGeom prst="rect">
              <a:avLst/>
            </a:prstGeom>
            <a:noFill/>
            <a:ln w="9525">
              <a:noFill/>
              <a:miter lim="800000"/>
              <a:headEnd/>
              <a:tailEnd/>
            </a:ln>
          </p:spPr>
          <p:txBody>
            <a:bodyPr/>
            <a:lstStyle/>
            <a:p>
              <a:r>
                <a:rPr lang="ru-RU" sz="1200" b="1" i="1">
                  <a:latin typeface="Calibri" pitchFamily="34" charset="0"/>
                </a:rPr>
                <a:t>Input Images</a:t>
              </a:r>
              <a:endParaRPr lang="ru-RU">
                <a:latin typeface="Calibri" pitchFamily="34" charset="0"/>
              </a:endParaRPr>
            </a:p>
          </p:txBody>
        </p:sp>
        <p:grpSp>
          <p:nvGrpSpPr>
            <p:cNvPr id="40967" name="Group 59"/>
            <p:cNvGrpSpPr>
              <a:grpSpLocks/>
            </p:cNvGrpSpPr>
            <p:nvPr/>
          </p:nvGrpSpPr>
          <p:grpSpPr bwMode="auto">
            <a:xfrm>
              <a:off x="1338" y="1585"/>
              <a:ext cx="3356" cy="1346"/>
              <a:chOff x="1066" y="1072"/>
              <a:chExt cx="3356" cy="1346"/>
            </a:xfrm>
          </p:grpSpPr>
          <p:sp>
            <p:nvSpPr>
              <p:cNvPr id="40968" name="Rectangle 42"/>
              <p:cNvSpPr>
                <a:spLocks noChangeArrowheads="1"/>
              </p:cNvSpPr>
              <p:nvPr/>
            </p:nvSpPr>
            <p:spPr bwMode="auto">
              <a:xfrm>
                <a:off x="1701" y="1698"/>
                <a:ext cx="921" cy="432"/>
              </a:xfrm>
              <a:prstGeom prst="rect">
                <a:avLst/>
              </a:prstGeom>
              <a:solidFill>
                <a:srgbClr val="92D050"/>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tx2"/>
                </a:extrusionClr>
              </a:sp3d>
            </p:spPr>
            <p:txBody>
              <a:bodyPr>
                <a:flatTx/>
              </a:bodyPr>
              <a:lstStyle/>
              <a:p>
                <a:endParaRPr lang="en-US">
                  <a:solidFill>
                    <a:srgbClr val="92D050"/>
                  </a:solidFill>
                  <a:latin typeface="Calibri" pitchFamily="34" charset="0"/>
                </a:endParaRPr>
              </a:p>
            </p:txBody>
          </p:sp>
          <p:sp>
            <p:nvSpPr>
              <p:cNvPr id="40969" name="Line 43"/>
              <p:cNvSpPr>
                <a:spLocks noChangeShapeType="1"/>
              </p:cNvSpPr>
              <p:nvPr/>
            </p:nvSpPr>
            <p:spPr bwMode="auto">
              <a:xfrm>
                <a:off x="2622" y="1914"/>
                <a:ext cx="792" cy="0"/>
              </a:xfrm>
              <a:prstGeom prst="line">
                <a:avLst/>
              </a:prstGeom>
              <a:noFill/>
              <a:ln w="38100" cmpd="dbl">
                <a:solidFill>
                  <a:srgbClr val="000000"/>
                </a:solidFill>
                <a:round/>
                <a:headEnd/>
                <a:tailEnd type="triangle" w="med" len="med"/>
              </a:ln>
            </p:spPr>
            <p:txBody>
              <a:bodyPr/>
              <a:lstStyle/>
              <a:p>
                <a:endParaRPr lang="en-US"/>
              </a:p>
            </p:txBody>
          </p:sp>
          <p:sp>
            <p:nvSpPr>
              <p:cNvPr id="40970" name="Line 44"/>
              <p:cNvSpPr>
                <a:spLocks noChangeShapeType="1"/>
              </p:cNvSpPr>
              <p:nvPr/>
            </p:nvSpPr>
            <p:spPr bwMode="auto">
              <a:xfrm>
                <a:off x="2982" y="1914"/>
                <a:ext cx="0" cy="360"/>
              </a:xfrm>
              <a:prstGeom prst="line">
                <a:avLst/>
              </a:prstGeom>
              <a:noFill/>
              <a:ln w="38100" cmpd="dbl">
                <a:solidFill>
                  <a:srgbClr val="000000"/>
                </a:solidFill>
                <a:round/>
                <a:headEnd/>
                <a:tailEnd type="triangle" w="med" len="med"/>
              </a:ln>
            </p:spPr>
            <p:txBody>
              <a:bodyPr/>
              <a:lstStyle/>
              <a:p>
                <a:endParaRPr lang="en-US"/>
              </a:p>
            </p:txBody>
          </p:sp>
          <p:sp>
            <p:nvSpPr>
              <p:cNvPr id="40971" name="Line 45"/>
              <p:cNvSpPr>
                <a:spLocks noChangeShapeType="1"/>
              </p:cNvSpPr>
              <p:nvPr/>
            </p:nvSpPr>
            <p:spPr bwMode="auto">
              <a:xfrm>
                <a:off x="1830" y="2346"/>
                <a:ext cx="1080" cy="0"/>
              </a:xfrm>
              <a:prstGeom prst="line">
                <a:avLst/>
              </a:prstGeom>
              <a:noFill/>
              <a:ln w="38100" cmpd="dbl">
                <a:solidFill>
                  <a:srgbClr val="000000"/>
                </a:solidFill>
                <a:round/>
                <a:headEnd/>
                <a:tailEnd/>
              </a:ln>
            </p:spPr>
            <p:txBody>
              <a:bodyPr/>
              <a:lstStyle/>
              <a:p>
                <a:endParaRPr lang="en-US"/>
              </a:p>
            </p:txBody>
          </p:sp>
          <p:sp>
            <p:nvSpPr>
              <p:cNvPr id="40972" name="Line 46"/>
              <p:cNvSpPr>
                <a:spLocks noChangeShapeType="1"/>
              </p:cNvSpPr>
              <p:nvPr/>
            </p:nvSpPr>
            <p:spPr bwMode="auto">
              <a:xfrm>
                <a:off x="1066" y="1914"/>
                <a:ext cx="648" cy="0"/>
              </a:xfrm>
              <a:prstGeom prst="line">
                <a:avLst/>
              </a:prstGeom>
              <a:noFill/>
              <a:ln w="38100" cmpd="dbl">
                <a:solidFill>
                  <a:srgbClr val="000000"/>
                </a:solidFill>
                <a:round/>
                <a:headEnd/>
                <a:tailEnd type="triangle" w="med" len="med"/>
              </a:ln>
            </p:spPr>
            <p:txBody>
              <a:bodyPr/>
              <a:lstStyle/>
              <a:p>
                <a:endParaRPr lang="en-US"/>
              </a:p>
            </p:txBody>
          </p:sp>
          <p:grpSp>
            <p:nvGrpSpPr>
              <p:cNvPr id="40973" name="Group 47"/>
              <p:cNvGrpSpPr>
                <a:grpSpLocks/>
              </p:cNvGrpSpPr>
              <p:nvPr/>
            </p:nvGrpSpPr>
            <p:grpSpPr bwMode="auto">
              <a:xfrm>
                <a:off x="2910" y="2274"/>
                <a:ext cx="144" cy="144"/>
                <a:chOff x="8721" y="14764"/>
                <a:chExt cx="360" cy="360"/>
              </a:xfrm>
            </p:grpSpPr>
            <p:sp>
              <p:nvSpPr>
                <p:cNvPr id="40981" name="Oval 48"/>
                <p:cNvSpPr>
                  <a:spLocks noChangeArrowheads="1"/>
                </p:cNvSpPr>
                <p:nvPr/>
              </p:nvSpPr>
              <p:spPr bwMode="auto">
                <a:xfrm>
                  <a:off x="8721" y="14764"/>
                  <a:ext cx="360" cy="360"/>
                </a:xfrm>
                <a:prstGeom prst="ellipse">
                  <a:avLst/>
                </a:prstGeom>
                <a:solidFill>
                  <a:srgbClr val="FFFFFF"/>
                </a:solidFill>
                <a:ln w="28575">
                  <a:solidFill>
                    <a:srgbClr val="000000"/>
                  </a:solidFill>
                  <a:round/>
                  <a:headEnd/>
                  <a:tailEnd/>
                </a:ln>
              </p:spPr>
              <p:txBody>
                <a:bodyPr/>
                <a:lstStyle/>
                <a:p>
                  <a:endParaRPr lang="en-US">
                    <a:latin typeface="Calibri" pitchFamily="34" charset="0"/>
                  </a:endParaRPr>
                </a:p>
              </p:txBody>
            </p:sp>
            <p:sp>
              <p:nvSpPr>
                <p:cNvPr id="40982" name="Line 49"/>
                <p:cNvSpPr>
                  <a:spLocks noChangeShapeType="1"/>
                </p:cNvSpPr>
                <p:nvPr/>
              </p:nvSpPr>
              <p:spPr bwMode="auto">
                <a:xfrm>
                  <a:off x="8721" y="14944"/>
                  <a:ext cx="360" cy="0"/>
                </a:xfrm>
                <a:prstGeom prst="line">
                  <a:avLst/>
                </a:prstGeom>
                <a:noFill/>
                <a:ln w="9525">
                  <a:solidFill>
                    <a:srgbClr val="000000"/>
                  </a:solidFill>
                  <a:round/>
                  <a:headEnd/>
                  <a:tailEnd/>
                </a:ln>
              </p:spPr>
              <p:txBody>
                <a:bodyPr/>
                <a:lstStyle/>
                <a:p>
                  <a:endParaRPr lang="en-US"/>
                </a:p>
              </p:txBody>
            </p:sp>
          </p:grpSp>
          <p:sp>
            <p:nvSpPr>
              <p:cNvPr id="40974" name="Line 50"/>
              <p:cNvSpPr>
                <a:spLocks noChangeShapeType="1"/>
              </p:cNvSpPr>
              <p:nvPr/>
            </p:nvSpPr>
            <p:spPr bwMode="auto">
              <a:xfrm flipH="1">
                <a:off x="3054" y="2346"/>
                <a:ext cx="288" cy="0"/>
              </a:xfrm>
              <a:prstGeom prst="line">
                <a:avLst/>
              </a:prstGeom>
              <a:noFill/>
              <a:ln w="38100" cmpd="dbl">
                <a:solidFill>
                  <a:srgbClr val="000000"/>
                </a:solidFill>
                <a:round/>
                <a:headEnd/>
                <a:tailEnd type="triangle" w="med" len="med"/>
              </a:ln>
            </p:spPr>
            <p:txBody>
              <a:bodyPr/>
              <a:lstStyle/>
              <a:p>
                <a:endParaRPr lang="en-US"/>
              </a:p>
            </p:txBody>
          </p:sp>
          <p:sp>
            <p:nvSpPr>
              <p:cNvPr id="40975" name="Text Box 51"/>
              <p:cNvSpPr txBox="1">
                <a:spLocks noChangeArrowheads="1"/>
              </p:cNvSpPr>
              <p:nvPr/>
            </p:nvSpPr>
            <p:spPr bwMode="auto">
              <a:xfrm>
                <a:off x="3342" y="2202"/>
                <a:ext cx="576" cy="216"/>
              </a:xfrm>
              <a:prstGeom prst="rect">
                <a:avLst/>
              </a:prstGeom>
              <a:noFill/>
              <a:ln w="9525">
                <a:noFill/>
                <a:miter lim="800000"/>
                <a:headEnd/>
                <a:tailEnd/>
              </a:ln>
            </p:spPr>
            <p:txBody>
              <a:bodyPr/>
              <a:lstStyle/>
              <a:p>
                <a:r>
                  <a:rPr lang="ru-RU" sz="1200" b="1" i="1">
                    <a:latin typeface="Calibri" pitchFamily="34" charset="0"/>
                  </a:rPr>
                  <a:t>Teacher</a:t>
                </a:r>
                <a:endParaRPr lang="ru-RU">
                  <a:latin typeface="Calibri" pitchFamily="34" charset="0"/>
                </a:endParaRPr>
              </a:p>
            </p:txBody>
          </p:sp>
          <p:sp>
            <p:nvSpPr>
              <p:cNvPr id="40976" name="Text Box 52"/>
              <p:cNvSpPr txBox="1">
                <a:spLocks noChangeArrowheads="1"/>
              </p:cNvSpPr>
              <p:nvPr/>
            </p:nvSpPr>
            <p:spPr bwMode="auto">
              <a:xfrm>
                <a:off x="1758" y="1770"/>
                <a:ext cx="864" cy="288"/>
              </a:xfrm>
              <a:prstGeom prst="rect">
                <a:avLst/>
              </a:prstGeom>
              <a:noFill/>
              <a:ln w="9525">
                <a:noFill/>
                <a:miter lim="800000"/>
                <a:headEnd/>
                <a:tailEnd/>
              </a:ln>
            </p:spPr>
            <p:txBody>
              <a:bodyPr/>
              <a:lstStyle/>
              <a:p>
                <a:r>
                  <a:rPr lang="ru-RU" sz="1200" b="1">
                    <a:solidFill>
                      <a:srgbClr val="CC3300"/>
                    </a:solidFill>
                    <a:latin typeface="Calibri" pitchFamily="34" charset="0"/>
                  </a:rPr>
                  <a:t>Neuroprocessor</a:t>
                </a:r>
              </a:p>
            </p:txBody>
          </p:sp>
          <p:sp>
            <p:nvSpPr>
              <p:cNvPr id="40977" name="Text Box 53"/>
              <p:cNvSpPr txBox="1">
                <a:spLocks noChangeArrowheads="1"/>
              </p:cNvSpPr>
              <p:nvPr/>
            </p:nvSpPr>
            <p:spPr bwMode="auto">
              <a:xfrm>
                <a:off x="2694" y="1626"/>
                <a:ext cx="864" cy="216"/>
              </a:xfrm>
              <a:prstGeom prst="rect">
                <a:avLst/>
              </a:prstGeom>
              <a:noFill/>
              <a:ln w="9525">
                <a:noFill/>
                <a:miter lim="800000"/>
                <a:headEnd/>
                <a:tailEnd/>
              </a:ln>
            </p:spPr>
            <p:txBody>
              <a:bodyPr/>
              <a:lstStyle/>
              <a:p>
                <a:r>
                  <a:rPr lang="ru-RU" sz="1400" b="1" i="1">
                    <a:latin typeface="Calibri" pitchFamily="34" charset="0"/>
                  </a:rPr>
                  <a:t>Responce</a:t>
                </a:r>
                <a:endParaRPr lang="ru-RU">
                  <a:latin typeface="Calibri" pitchFamily="34" charset="0"/>
                </a:endParaRPr>
              </a:p>
            </p:txBody>
          </p:sp>
          <p:sp>
            <p:nvSpPr>
              <p:cNvPr id="40978" name="AutoShape 55"/>
              <p:cNvSpPr>
                <a:spLocks noChangeArrowheads="1"/>
              </p:cNvSpPr>
              <p:nvPr/>
            </p:nvSpPr>
            <p:spPr bwMode="auto">
              <a:xfrm>
                <a:off x="3054" y="1072"/>
                <a:ext cx="1368" cy="576"/>
              </a:xfrm>
              <a:prstGeom prst="wedgeEllipseCallout">
                <a:avLst>
                  <a:gd name="adj1" fmla="val -89838"/>
                  <a:gd name="adj2" fmla="val 67190"/>
                </a:avLst>
              </a:prstGeom>
              <a:solidFill>
                <a:srgbClr val="92D050"/>
              </a:solidFill>
              <a:ln w="9525">
                <a:solidFill>
                  <a:srgbClr val="000000"/>
                </a:solidFill>
                <a:miter lim="800000"/>
                <a:headEnd/>
                <a:tailEnd/>
              </a:ln>
            </p:spPr>
            <p:txBody>
              <a:bodyPr/>
              <a:lstStyle/>
              <a:p>
                <a:pPr algn="ctr"/>
                <a:r>
                  <a:rPr lang="ru-RU" sz="1400" b="1" i="1">
                    <a:solidFill>
                      <a:srgbClr val="CC3300"/>
                    </a:solidFill>
                    <a:latin typeface="Calibri" pitchFamily="34" charset="0"/>
                  </a:rPr>
                  <a:t>The learning involves change of structure</a:t>
                </a:r>
                <a:endParaRPr lang="ru-RU">
                  <a:solidFill>
                    <a:srgbClr val="CC3300"/>
                  </a:solidFill>
                  <a:latin typeface="Calibri" pitchFamily="34" charset="0"/>
                </a:endParaRPr>
              </a:p>
            </p:txBody>
          </p:sp>
          <p:sp>
            <p:nvSpPr>
              <p:cNvPr id="40979" name="Text Box 56"/>
              <p:cNvSpPr txBox="1">
                <a:spLocks noChangeArrowheads="1"/>
              </p:cNvSpPr>
              <p:nvPr/>
            </p:nvSpPr>
            <p:spPr bwMode="auto">
              <a:xfrm>
                <a:off x="1974" y="2152"/>
                <a:ext cx="936" cy="216"/>
              </a:xfrm>
              <a:prstGeom prst="rect">
                <a:avLst/>
              </a:prstGeom>
              <a:noFill/>
              <a:ln w="9525">
                <a:noFill/>
                <a:miter lim="800000"/>
                <a:headEnd/>
                <a:tailEnd/>
              </a:ln>
            </p:spPr>
            <p:txBody>
              <a:bodyPr/>
              <a:lstStyle/>
              <a:p>
                <a:r>
                  <a:rPr lang="ru-RU" sz="1200" b="1" i="1">
                    <a:latin typeface="Calibri" pitchFamily="34" charset="0"/>
                  </a:rPr>
                  <a:t>Learning Rule</a:t>
                </a:r>
                <a:endParaRPr lang="ru-RU">
                  <a:latin typeface="Calibri" pitchFamily="34" charset="0"/>
                </a:endParaRPr>
              </a:p>
            </p:txBody>
          </p:sp>
          <p:sp>
            <p:nvSpPr>
              <p:cNvPr id="40980" name="Line 40"/>
              <p:cNvSpPr>
                <a:spLocks noChangeShapeType="1"/>
              </p:cNvSpPr>
              <p:nvPr/>
            </p:nvSpPr>
            <p:spPr bwMode="auto">
              <a:xfrm flipV="1">
                <a:off x="1830" y="1480"/>
                <a:ext cx="778" cy="866"/>
              </a:xfrm>
              <a:prstGeom prst="line">
                <a:avLst/>
              </a:prstGeom>
              <a:noFill/>
              <a:ln w="38100" cmpd="dbl">
                <a:solidFill>
                  <a:srgbClr val="000000"/>
                </a:solidFill>
                <a:round/>
                <a:headEnd/>
                <a:tailEnd type="triangle" w="med" len="med"/>
              </a:ln>
            </p:spPr>
            <p:txBody>
              <a:bodyPr/>
              <a:lstStyle/>
              <a:p>
                <a:endParaRPr lang="en-US"/>
              </a:p>
            </p:txBody>
          </p:sp>
        </p:grpSp>
      </p:grpSp>
      <p:sp>
        <p:nvSpPr>
          <p:cNvPr id="23" name="Title 22"/>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Learning via Self-Organization Principle</a:t>
            </a:r>
            <a:r>
              <a:rPr lang="ru-RU" sz="5400" dirty="0" smtClean="0">
                <a:latin typeface="Arial" charset="0"/>
              </a:rPr>
              <a:t/>
            </a:r>
            <a:br>
              <a:rPr lang="ru-RU" sz="5400" dirty="0" smtClean="0">
                <a:latin typeface="Arial" charset="0"/>
              </a:rPr>
            </a:br>
            <a:endParaRPr lang="en-US" dirty="0" smtClean="0"/>
          </a:p>
        </p:txBody>
      </p:sp>
      <p:sp>
        <p:nvSpPr>
          <p:cNvPr id="24" name="Slide Number Placeholder 23"/>
          <p:cNvSpPr>
            <a:spLocks noGrp="1"/>
          </p:cNvSpPr>
          <p:nvPr>
            <p:ph type="sldNum" sz="quarter" idx="12"/>
          </p:nvPr>
        </p:nvSpPr>
        <p:spPr/>
        <p:txBody>
          <a:bodyPr/>
          <a:lstStyle/>
          <a:p>
            <a:pPr>
              <a:defRPr/>
            </a:pPr>
            <a:fld id="{58B2204A-62C8-42FA-874D-3E723A984EC7}"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1042988" y="2133600"/>
          <a:ext cx="693737" cy="720725"/>
        </p:xfrm>
        <a:graphic>
          <a:graphicData uri="http://schemas.openxmlformats.org/presentationml/2006/ole">
            <p:oleObj spid="_x0000_s5122" r:id="rId3" imgW="2365200" imgH="2365200" progId="">
              <p:embed/>
            </p:oleObj>
          </a:graphicData>
        </a:graphic>
      </p:graphicFrame>
      <p:sp>
        <p:nvSpPr>
          <p:cNvPr id="5128" name="AutoShape 67"/>
          <p:cNvSpPr>
            <a:spLocks noChangeArrowheads="1"/>
          </p:cNvSpPr>
          <p:nvPr/>
        </p:nvSpPr>
        <p:spPr bwMode="auto">
          <a:xfrm>
            <a:off x="2411413" y="1125538"/>
            <a:ext cx="3529012" cy="2120900"/>
          </a:xfrm>
          <a:prstGeom prst="cloudCallout">
            <a:avLst>
              <a:gd name="adj1" fmla="val -74023"/>
              <a:gd name="adj2" fmla="val 13250"/>
            </a:avLst>
          </a:prstGeom>
          <a:solidFill>
            <a:schemeClr val="accent1"/>
          </a:solidFill>
          <a:ln w="9525">
            <a:solidFill>
              <a:schemeClr val="tx1"/>
            </a:solidFill>
            <a:round/>
            <a:headEnd/>
            <a:tailEnd/>
          </a:ln>
        </p:spPr>
        <p:txBody>
          <a:bodyPr/>
          <a:lstStyle/>
          <a:p>
            <a:endParaRPr lang="en-US">
              <a:latin typeface="Calibri" pitchFamily="34" charset="0"/>
            </a:endParaRPr>
          </a:p>
        </p:txBody>
      </p:sp>
      <p:sp>
        <p:nvSpPr>
          <p:cNvPr id="5129" name="AutoShape 73"/>
          <p:cNvSpPr>
            <a:spLocks noChangeArrowheads="1"/>
          </p:cNvSpPr>
          <p:nvPr/>
        </p:nvSpPr>
        <p:spPr bwMode="auto">
          <a:xfrm>
            <a:off x="2339975" y="3213100"/>
            <a:ext cx="3419475" cy="3384550"/>
          </a:xfrm>
          <a:prstGeom prst="verticalScroll">
            <a:avLst>
              <a:gd name="adj" fmla="val 5639"/>
            </a:avLst>
          </a:prstGeom>
          <a:solidFill>
            <a:schemeClr val="accent1"/>
          </a:solidFill>
          <a:ln w="9525">
            <a:solidFill>
              <a:schemeClr val="tx1"/>
            </a:solidFill>
            <a:round/>
            <a:headEnd/>
            <a:tailEnd/>
          </a:ln>
        </p:spPr>
        <p:txBody>
          <a:bodyPr wrap="none" anchor="ctr"/>
          <a:lstStyle/>
          <a:p>
            <a:endParaRPr lang="en-US">
              <a:latin typeface="Calibri" pitchFamily="34" charset="0"/>
            </a:endParaRPr>
          </a:p>
        </p:txBody>
      </p:sp>
      <p:sp>
        <p:nvSpPr>
          <p:cNvPr id="5130" name="Text Box 81"/>
          <p:cNvSpPr txBox="1">
            <a:spLocks noChangeArrowheads="1"/>
          </p:cNvSpPr>
          <p:nvPr/>
        </p:nvSpPr>
        <p:spPr bwMode="auto">
          <a:xfrm>
            <a:off x="2735263" y="3429000"/>
            <a:ext cx="2735262" cy="366713"/>
          </a:xfrm>
          <a:prstGeom prst="rect">
            <a:avLst/>
          </a:prstGeom>
          <a:noFill/>
          <a:ln w="9525">
            <a:noFill/>
            <a:miter lim="800000"/>
            <a:headEnd/>
            <a:tailEnd/>
          </a:ln>
        </p:spPr>
        <p:txBody>
          <a:bodyPr>
            <a:spAutoFit/>
          </a:bodyPr>
          <a:lstStyle/>
          <a:p>
            <a:pPr>
              <a:spcBef>
                <a:spcPct val="50000"/>
              </a:spcBef>
            </a:pPr>
            <a:r>
              <a:rPr lang="en-US" b="1">
                <a:latin typeface="Calibri" pitchFamily="34" charset="0"/>
              </a:rPr>
              <a:t>Symbol manipulation</a:t>
            </a:r>
            <a:endParaRPr lang="ru-RU" b="1">
              <a:latin typeface="Calibri" pitchFamily="34" charset="0"/>
            </a:endParaRPr>
          </a:p>
        </p:txBody>
      </p:sp>
      <p:grpSp>
        <p:nvGrpSpPr>
          <p:cNvPr id="5131" name="Group 83"/>
          <p:cNvGrpSpPr>
            <a:grpSpLocks/>
          </p:cNvGrpSpPr>
          <p:nvPr/>
        </p:nvGrpSpPr>
        <p:grpSpPr bwMode="auto">
          <a:xfrm>
            <a:off x="5724525" y="3213100"/>
            <a:ext cx="3419475" cy="3384550"/>
            <a:chOff x="3584" y="2024"/>
            <a:chExt cx="2154" cy="2132"/>
          </a:xfrm>
        </p:grpSpPr>
        <p:grpSp>
          <p:nvGrpSpPr>
            <p:cNvPr id="5142" name="Group 84"/>
            <p:cNvGrpSpPr>
              <a:grpSpLocks/>
            </p:cNvGrpSpPr>
            <p:nvPr/>
          </p:nvGrpSpPr>
          <p:grpSpPr bwMode="auto">
            <a:xfrm>
              <a:off x="3584" y="2024"/>
              <a:ext cx="2154" cy="2132"/>
              <a:chOff x="3584" y="2024"/>
              <a:chExt cx="2154" cy="2132"/>
            </a:xfrm>
          </p:grpSpPr>
          <p:sp>
            <p:nvSpPr>
              <p:cNvPr id="5144" name="AutoShape 85"/>
              <p:cNvSpPr>
                <a:spLocks noChangeArrowheads="1"/>
              </p:cNvSpPr>
              <p:nvPr/>
            </p:nvSpPr>
            <p:spPr bwMode="auto">
              <a:xfrm>
                <a:off x="3584" y="2024"/>
                <a:ext cx="2154" cy="2132"/>
              </a:xfrm>
              <a:prstGeom prst="verticalScroll">
                <a:avLst>
                  <a:gd name="adj" fmla="val 5639"/>
                </a:avLst>
              </a:prstGeom>
              <a:solidFill>
                <a:schemeClr val="accent1"/>
              </a:solidFill>
              <a:ln w="9525">
                <a:solidFill>
                  <a:schemeClr val="tx1"/>
                </a:solidFill>
                <a:round/>
                <a:headEnd/>
                <a:tailEnd/>
              </a:ln>
            </p:spPr>
            <p:txBody>
              <a:bodyPr wrap="none" anchor="ctr"/>
              <a:lstStyle/>
              <a:p>
                <a:endParaRPr lang="en-US">
                  <a:latin typeface="Calibri" pitchFamily="34" charset="0"/>
                </a:endParaRPr>
              </a:p>
            </p:txBody>
          </p:sp>
          <p:grpSp>
            <p:nvGrpSpPr>
              <p:cNvPr id="5145" name="Group 86"/>
              <p:cNvGrpSpPr>
                <a:grpSpLocks/>
              </p:cNvGrpSpPr>
              <p:nvPr/>
            </p:nvGrpSpPr>
            <p:grpSpPr bwMode="auto">
              <a:xfrm>
                <a:off x="4057" y="2433"/>
                <a:ext cx="1273" cy="1613"/>
                <a:chOff x="6912" y="11520"/>
                <a:chExt cx="3483" cy="4032"/>
              </a:xfrm>
            </p:grpSpPr>
            <p:graphicFrame>
              <p:nvGraphicFramePr>
                <p:cNvPr id="5123" name="Object 3"/>
                <p:cNvGraphicFramePr>
                  <a:graphicFrameLocks noChangeAspect="1"/>
                </p:cNvGraphicFramePr>
                <p:nvPr/>
              </p:nvGraphicFramePr>
              <p:xfrm>
                <a:off x="8928" y="13968"/>
                <a:ext cx="1224" cy="1008"/>
              </p:xfrm>
              <a:graphic>
                <a:graphicData uri="http://schemas.openxmlformats.org/presentationml/2006/ole">
                  <p:oleObj spid="_x0000_s5123" r:id="rId4" imgW="4639680" imgH="3825720" progId="">
                    <p:embed/>
                  </p:oleObj>
                </a:graphicData>
              </a:graphic>
            </p:graphicFrame>
            <p:graphicFrame>
              <p:nvGraphicFramePr>
                <p:cNvPr id="5124" name="Object 4"/>
                <p:cNvGraphicFramePr>
                  <a:graphicFrameLocks noChangeAspect="1"/>
                </p:cNvGraphicFramePr>
                <p:nvPr/>
              </p:nvGraphicFramePr>
              <p:xfrm>
                <a:off x="6912" y="14976"/>
                <a:ext cx="1584" cy="576"/>
              </p:xfrm>
              <a:graphic>
                <a:graphicData uri="http://schemas.openxmlformats.org/presentationml/2006/ole">
                  <p:oleObj spid="_x0000_s5124" r:id="rId5" imgW="5120640" imgH="1804680" progId="">
                    <p:embed/>
                  </p:oleObj>
                </a:graphicData>
              </a:graphic>
            </p:graphicFrame>
            <p:graphicFrame>
              <p:nvGraphicFramePr>
                <p:cNvPr id="5125" name="Object 5"/>
                <p:cNvGraphicFramePr>
                  <a:graphicFrameLocks noChangeAspect="1"/>
                </p:cNvGraphicFramePr>
                <p:nvPr/>
              </p:nvGraphicFramePr>
              <p:xfrm>
                <a:off x="6912" y="13248"/>
                <a:ext cx="1296" cy="576"/>
              </p:xfrm>
              <a:graphic>
                <a:graphicData uri="http://schemas.openxmlformats.org/presentationml/2006/ole">
                  <p:oleObj spid="_x0000_s5125" r:id="rId6" imgW="4090320" imgH="2177640" progId="">
                    <p:embed/>
                  </p:oleObj>
                </a:graphicData>
              </a:graphic>
            </p:graphicFrame>
            <p:graphicFrame>
              <p:nvGraphicFramePr>
                <p:cNvPr id="5126" name="Object 6"/>
                <p:cNvGraphicFramePr>
                  <a:graphicFrameLocks noChangeAspect="1"/>
                </p:cNvGraphicFramePr>
                <p:nvPr/>
              </p:nvGraphicFramePr>
              <p:xfrm>
                <a:off x="7200" y="11520"/>
                <a:ext cx="864" cy="864"/>
              </p:xfrm>
              <a:graphic>
                <a:graphicData uri="http://schemas.openxmlformats.org/presentationml/2006/ole">
                  <p:oleObj spid="_x0000_s5126" r:id="rId7" imgW="3285720" imgH="3038040" progId="">
                    <p:embed/>
                  </p:oleObj>
                </a:graphicData>
              </a:graphic>
            </p:graphicFrame>
            <p:graphicFrame>
              <p:nvGraphicFramePr>
                <p:cNvPr id="5127" name="Object 7"/>
                <p:cNvGraphicFramePr>
                  <a:graphicFrameLocks noChangeAspect="1"/>
                </p:cNvGraphicFramePr>
                <p:nvPr/>
              </p:nvGraphicFramePr>
              <p:xfrm>
                <a:off x="8784" y="12096"/>
                <a:ext cx="1611" cy="1008"/>
              </p:xfrm>
              <a:graphic>
                <a:graphicData uri="http://schemas.openxmlformats.org/presentationml/2006/ole">
                  <p:oleObj spid="_x0000_s5127" r:id="rId8" imgW="6239880" imgH="3268080" progId="">
                    <p:embed/>
                  </p:oleObj>
                </a:graphicData>
              </a:graphic>
            </p:graphicFrame>
          </p:grpSp>
        </p:grpSp>
        <p:sp>
          <p:nvSpPr>
            <p:cNvPr id="5143" name="Text Box 92"/>
            <p:cNvSpPr txBox="1">
              <a:spLocks noChangeArrowheads="1"/>
            </p:cNvSpPr>
            <p:nvPr/>
          </p:nvSpPr>
          <p:spPr bwMode="auto">
            <a:xfrm>
              <a:off x="3833" y="2160"/>
              <a:ext cx="1723" cy="231"/>
            </a:xfrm>
            <a:prstGeom prst="rect">
              <a:avLst/>
            </a:prstGeom>
            <a:noFill/>
            <a:ln w="9525">
              <a:noFill/>
              <a:miter lim="800000"/>
              <a:headEnd/>
              <a:tailEnd/>
            </a:ln>
          </p:spPr>
          <p:txBody>
            <a:bodyPr>
              <a:spAutoFit/>
            </a:bodyPr>
            <a:lstStyle/>
            <a:p>
              <a:pPr>
                <a:spcBef>
                  <a:spcPct val="50000"/>
                </a:spcBef>
              </a:pPr>
              <a:r>
                <a:rPr lang="en-US" b="1">
                  <a:latin typeface="Calibri" pitchFamily="34" charset="0"/>
                </a:rPr>
                <a:t>Pattern recognition</a:t>
              </a:r>
              <a:endParaRPr lang="ru-RU" b="1">
                <a:latin typeface="Calibri" pitchFamily="34" charset="0"/>
              </a:endParaRPr>
            </a:p>
          </p:txBody>
        </p:sp>
      </p:grpSp>
      <p:grpSp>
        <p:nvGrpSpPr>
          <p:cNvPr id="5132" name="Group 95"/>
          <p:cNvGrpSpPr>
            <a:grpSpLocks/>
          </p:cNvGrpSpPr>
          <p:nvPr/>
        </p:nvGrpSpPr>
        <p:grpSpPr bwMode="auto">
          <a:xfrm>
            <a:off x="6372225" y="1844675"/>
            <a:ext cx="2447925" cy="1079500"/>
            <a:chOff x="4014" y="1162"/>
            <a:chExt cx="1542" cy="680"/>
          </a:xfrm>
        </p:grpSpPr>
        <p:sp>
          <p:nvSpPr>
            <p:cNvPr id="5140" name="AutoShape 93"/>
            <p:cNvSpPr>
              <a:spLocks noChangeArrowheads="1"/>
            </p:cNvSpPr>
            <p:nvPr/>
          </p:nvSpPr>
          <p:spPr bwMode="auto">
            <a:xfrm>
              <a:off x="4014" y="1162"/>
              <a:ext cx="1542" cy="680"/>
            </a:xfrm>
            <a:prstGeom prst="flowChartDecision">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141" name="Text Box 94"/>
            <p:cNvSpPr txBox="1">
              <a:spLocks noChangeArrowheads="1"/>
            </p:cNvSpPr>
            <p:nvPr/>
          </p:nvSpPr>
          <p:spPr bwMode="auto">
            <a:xfrm>
              <a:off x="4332" y="1253"/>
              <a:ext cx="952" cy="520"/>
            </a:xfrm>
            <a:prstGeom prst="rect">
              <a:avLst/>
            </a:prstGeom>
            <a:noFill/>
            <a:ln w="9525">
              <a:noFill/>
              <a:miter lim="800000"/>
              <a:headEnd/>
              <a:tailEnd/>
            </a:ln>
          </p:spPr>
          <p:txBody>
            <a:bodyPr>
              <a:spAutoFit/>
            </a:bodyPr>
            <a:lstStyle/>
            <a:p>
              <a:pPr>
                <a:spcBef>
                  <a:spcPct val="50000"/>
                </a:spcBef>
              </a:pPr>
              <a:r>
                <a:rPr lang="en-US" sz="1600" b="1" i="1">
                  <a:latin typeface="Calibri" pitchFamily="34" charset="0"/>
                </a:rPr>
                <a:t>Which way of imagination is best for you ?</a:t>
              </a:r>
              <a:endParaRPr lang="ru-RU" sz="1600" b="1" i="1">
                <a:latin typeface="Calibri" pitchFamily="34" charset="0"/>
              </a:endParaRPr>
            </a:p>
          </p:txBody>
        </p:sp>
      </p:grpSp>
      <p:sp>
        <p:nvSpPr>
          <p:cNvPr id="5133" name="Text Box 96"/>
          <p:cNvSpPr txBox="1">
            <a:spLocks noChangeArrowheads="1"/>
          </p:cNvSpPr>
          <p:nvPr/>
        </p:nvSpPr>
        <p:spPr bwMode="auto">
          <a:xfrm>
            <a:off x="2700338" y="3860800"/>
            <a:ext cx="2808287" cy="1739900"/>
          </a:xfrm>
          <a:prstGeom prst="rect">
            <a:avLst/>
          </a:prstGeom>
          <a:noFill/>
          <a:ln w="9525">
            <a:noFill/>
            <a:miter lim="800000"/>
            <a:headEnd/>
            <a:tailEnd/>
          </a:ln>
        </p:spPr>
        <p:txBody>
          <a:bodyPr>
            <a:spAutoFit/>
          </a:bodyPr>
          <a:lstStyle/>
          <a:p>
            <a:r>
              <a:rPr lang="en-US">
                <a:latin typeface="Calibri" pitchFamily="34" charset="0"/>
              </a:rPr>
              <a:t> </a:t>
            </a:r>
            <a:endParaRPr lang="en-US" i="1">
              <a:latin typeface="Calibri" pitchFamily="34" charset="0"/>
            </a:endParaRPr>
          </a:p>
          <a:p>
            <a:pPr>
              <a:buFont typeface="Wingdings" pitchFamily="2" charset="2"/>
              <a:buChar char="Ø"/>
            </a:pPr>
            <a:r>
              <a:rPr lang="en-US" i="1">
                <a:latin typeface="Calibri" pitchFamily="34" charset="0"/>
              </a:rPr>
              <a:t>Dove  flies</a:t>
            </a:r>
          </a:p>
          <a:p>
            <a:pPr>
              <a:buFont typeface="Wingdings" pitchFamily="2" charset="2"/>
              <a:buChar char="Ø"/>
            </a:pPr>
            <a:r>
              <a:rPr lang="en-US" i="1">
                <a:latin typeface="Calibri" pitchFamily="34" charset="0"/>
              </a:rPr>
              <a:t>Lion goes</a:t>
            </a:r>
          </a:p>
          <a:p>
            <a:pPr>
              <a:buFont typeface="Wingdings" pitchFamily="2" charset="2"/>
              <a:buChar char="Ø"/>
            </a:pPr>
            <a:r>
              <a:rPr lang="en-US" i="1">
                <a:latin typeface="Calibri" pitchFamily="34" charset="0"/>
              </a:rPr>
              <a:t>Tortoise scrawls</a:t>
            </a:r>
          </a:p>
          <a:p>
            <a:pPr>
              <a:buFont typeface="Wingdings" pitchFamily="2" charset="2"/>
              <a:buChar char="Ø"/>
            </a:pPr>
            <a:r>
              <a:rPr lang="en-US" i="1">
                <a:latin typeface="Calibri" pitchFamily="34" charset="0"/>
              </a:rPr>
              <a:t>Donkey sits</a:t>
            </a:r>
          </a:p>
          <a:p>
            <a:pPr>
              <a:buFont typeface="Wingdings" pitchFamily="2" charset="2"/>
              <a:buChar char="Ø"/>
            </a:pPr>
            <a:r>
              <a:rPr lang="en-US" i="1">
                <a:latin typeface="Calibri" pitchFamily="34" charset="0"/>
              </a:rPr>
              <a:t>Shark  swims</a:t>
            </a:r>
            <a:endParaRPr lang="ru-RU" i="1">
              <a:latin typeface="Calibri" pitchFamily="34" charset="0"/>
            </a:endParaRPr>
          </a:p>
        </p:txBody>
      </p:sp>
      <p:sp>
        <p:nvSpPr>
          <p:cNvPr id="5134" name="Line 97"/>
          <p:cNvSpPr>
            <a:spLocks noChangeShapeType="1"/>
          </p:cNvSpPr>
          <p:nvPr/>
        </p:nvSpPr>
        <p:spPr bwMode="auto">
          <a:xfrm flipH="1">
            <a:off x="4356100" y="2636838"/>
            <a:ext cx="2447925" cy="863600"/>
          </a:xfrm>
          <a:prstGeom prst="line">
            <a:avLst/>
          </a:prstGeom>
          <a:noFill/>
          <a:ln w="38100" cmpd="dbl">
            <a:solidFill>
              <a:schemeClr val="tx1"/>
            </a:solidFill>
            <a:round/>
            <a:headEnd/>
            <a:tailEnd type="triangle" w="med" len="med"/>
          </a:ln>
        </p:spPr>
        <p:txBody>
          <a:bodyPr/>
          <a:lstStyle/>
          <a:p>
            <a:endParaRPr lang="en-US"/>
          </a:p>
        </p:txBody>
      </p:sp>
      <p:sp>
        <p:nvSpPr>
          <p:cNvPr id="5135" name="Line 98"/>
          <p:cNvSpPr>
            <a:spLocks noChangeShapeType="1"/>
          </p:cNvSpPr>
          <p:nvPr/>
        </p:nvSpPr>
        <p:spPr bwMode="auto">
          <a:xfrm>
            <a:off x="8101013" y="2708275"/>
            <a:ext cx="215900" cy="792163"/>
          </a:xfrm>
          <a:prstGeom prst="line">
            <a:avLst/>
          </a:prstGeom>
          <a:noFill/>
          <a:ln w="38100" cmpd="dbl">
            <a:solidFill>
              <a:schemeClr val="tx1"/>
            </a:solidFill>
            <a:round/>
            <a:headEnd/>
            <a:tailEnd type="triangle" w="med" len="med"/>
          </a:ln>
        </p:spPr>
        <p:txBody>
          <a:bodyPr/>
          <a:lstStyle/>
          <a:p>
            <a:endParaRPr lang="en-US"/>
          </a:p>
        </p:txBody>
      </p:sp>
      <p:sp>
        <p:nvSpPr>
          <p:cNvPr id="5136" name="Text Box 99"/>
          <p:cNvSpPr txBox="1">
            <a:spLocks noChangeArrowheads="1"/>
          </p:cNvSpPr>
          <p:nvPr/>
        </p:nvSpPr>
        <p:spPr bwMode="auto">
          <a:xfrm>
            <a:off x="2916238" y="1484313"/>
            <a:ext cx="2519362" cy="1200150"/>
          </a:xfrm>
          <a:prstGeom prst="rect">
            <a:avLst/>
          </a:prstGeom>
          <a:noFill/>
          <a:ln w="9525">
            <a:noFill/>
            <a:miter lim="800000"/>
            <a:headEnd/>
            <a:tailEnd/>
          </a:ln>
        </p:spPr>
        <p:txBody>
          <a:bodyPr>
            <a:spAutoFit/>
          </a:bodyPr>
          <a:lstStyle/>
          <a:p>
            <a:r>
              <a:rPr lang="en-US" sz="1600" b="1" i="1">
                <a:solidFill>
                  <a:srgbClr val="CC0066"/>
                </a:solidFill>
                <a:latin typeface="Calibri" pitchFamily="34" charset="0"/>
              </a:rPr>
              <a:t>Ill-Formalizable Tasks:</a:t>
            </a:r>
            <a:endParaRPr lang="en-US" sz="1600">
              <a:solidFill>
                <a:srgbClr val="CC0066"/>
              </a:solidFill>
              <a:latin typeface="Calibri" pitchFamily="34" charset="0"/>
            </a:endParaRPr>
          </a:p>
          <a:p>
            <a:pPr>
              <a:buFontTx/>
              <a:buChar char="•"/>
            </a:pPr>
            <a:r>
              <a:rPr lang="en-US" sz="1400">
                <a:solidFill>
                  <a:srgbClr val="FFCCFF"/>
                </a:solidFill>
                <a:latin typeface="Calibri" pitchFamily="34" charset="0"/>
              </a:rPr>
              <a:t>Sound and Pattern recognition</a:t>
            </a:r>
          </a:p>
          <a:p>
            <a:pPr>
              <a:buFontTx/>
              <a:buChar char="•"/>
            </a:pPr>
            <a:r>
              <a:rPr lang="en-US" sz="1400">
                <a:solidFill>
                  <a:srgbClr val="FFCCFF"/>
                </a:solidFill>
                <a:latin typeface="Calibri" pitchFamily="34" charset="0"/>
              </a:rPr>
              <a:t>Decision making</a:t>
            </a:r>
          </a:p>
          <a:p>
            <a:pPr>
              <a:buFontTx/>
              <a:buChar char="•"/>
            </a:pPr>
            <a:r>
              <a:rPr lang="en-US" sz="1400">
                <a:solidFill>
                  <a:srgbClr val="FFCCFF"/>
                </a:solidFill>
                <a:latin typeface="Calibri" pitchFamily="34" charset="0"/>
              </a:rPr>
              <a:t>Knowledge discovery</a:t>
            </a:r>
          </a:p>
          <a:p>
            <a:pPr>
              <a:buFontTx/>
              <a:buChar char="•"/>
            </a:pPr>
            <a:r>
              <a:rPr lang="en-US" sz="1400">
                <a:solidFill>
                  <a:srgbClr val="FFCCFF"/>
                </a:solidFill>
                <a:latin typeface="Calibri" pitchFamily="34" charset="0"/>
              </a:rPr>
              <a:t>Context-Dependent Analysis</a:t>
            </a:r>
            <a:endParaRPr lang="ru-RU" sz="1400">
              <a:solidFill>
                <a:srgbClr val="FFCCFF"/>
              </a:solidFill>
              <a:latin typeface="Calibri" pitchFamily="34" charset="0"/>
            </a:endParaRPr>
          </a:p>
        </p:txBody>
      </p:sp>
      <p:sp>
        <p:nvSpPr>
          <p:cNvPr id="5137" name="Text Box 100"/>
          <p:cNvSpPr txBox="1">
            <a:spLocks noChangeArrowheads="1"/>
          </p:cNvSpPr>
          <p:nvPr/>
        </p:nvSpPr>
        <p:spPr bwMode="auto">
          <a:xfrm>
            <a:off x="323850" y="3141663"/>
            <a:ext cx="2016125" cy="2586037"/>
          </a:xfrm>
          <a:prstGeom prst="rect">
            <a:avLst/>
          </a:prstGeom>
          <a:noFill/>
          <a:ln w="9525">
            <a:noFill/>
            <a:miter lim="800000"/>
            <a:headEnd/>
            <a:tailEnd/>
          </a:ln>
        </p:spPr>
        <p:txBody>
          <a:bodyPr>
            <a:spAutoFit/>
          </a:bodyPr>
          <a:lstStyle/>
          <a:p>
            <a:pPr algn="just">
              <a:spcBef>
                <a:spcPct val="50000"/>
              </a:spcBef>
            </a:pPr>
            <a:r>
              <a:rPr lang="en-US" sz="1600" b="1">
                <a:latin typeface="Calibri" pitchFamily="34" charset="0"/>
              </a:rPr>
              <a:t>    What is difference between human brain and traditional computer via specific approaches to solution of </a:t>
            </a:r>
            <a:r>
              <a:rPr lang="en-US" sz="1600" b="1">
                <a:solidFill>
                  <a:srgbClr val="0000FF"/>
                </a:solidFill>
                <a:latin typeface="Calibri" pitchFamily="34" charset="0"/>
              </a:rPr>
              <a:t>ill-formalizing tasks </a:t>
            </a:r>
            <a:r>
              <a:rPr lang="en-US" sz="1600" b="1">
                <a:solidFill>
                  <a:srgbClr val="CC0066"/>
                </a:solidFill>
                <a:latin typeface="Calibri" pitchFamily="34" charset="0"/>
              </a:rPr>
              <a:t>(those tasks that can not be formalized directly)</a:t>
            </a:r>
            <a:r>
              <a:rPr lang="en-US" sz="1600" b="1">
                <a:latin typeface="Calibri" pitchFamily="34" charset="0"/>
              </a:rPr>
              <a:t>?</a:t>
            </a:r>
            <a:r>
              <a:rPr lang="ru-RU" i="1">
                <a:latin typeface="Calibri" pitchFamily="34" charset="0"/>
              </a:rPr>
              <a:t> </a:t>
            </a:r>
          </a:p>
        </p:txBody>
      </p:sp>
      <p:sp>
        <p:nvSpPr>
          <p:cNvPr id="26" name="Title 25"/>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Symbol Manipulation or Pattern Recognition ?</a:t>
            </a:r>
            <a:r>
              <a:rPr lang="ru-RU" b="1" dirty="0" smtClean="0">
                <a:solidFill>
                  <a:schemeClr val="tx2"/>
                </a:solidFill>
                <a:latin typeface="Times New Roman" pitchFamily="18" charset="0"/>
              </a:rPr>
              <a:t/>
            </a:r>
            <a:br>
              <a:rPr lang="ru-RU" b="1" dirty="0" smtClean="0">
                <a:solidFill>
                  <a:schemeClr val="tx2"/>
                </a:solidFill>
                <a:latin typeface="Times New Roman" pitchFamily="18" charset="0"/>
              </a:rPr>
            </a:br>
            <a:endParaRPr lang="en-US" dirty="0" smtClean="0"/>
          </a:p>
        </p:txBody>
      </p:sp>
      <p:sp>
        <p:nvSpPr>
          <p:cNvPr id="27" name="Slide Number Placeholder 26"/>
          <p:cNvSpPr>
            <a:spLocks noGrp="1"/>
          </p:cNvSpPr>
          <p:nvPr>
            <p:ph type="sldNum" sz="quarter" idx="12"/>
          </p:nvPr>
        </p:nvSpPr>
        <p:spPr/>
        <p:txBody>
          <a:bodyPr/>
          <a:lstStyle/>
          <a:p>
            <a:pPr>
              <a:defRPr/>
            </a:pPr>
            <a:fld id="{5D2CCBD1-EF99-4B17-86BB-BD9CBD450ECC}"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Title 1"/>
          <p:cNvSpPr>
            <a:spLocks noGrp="1"/>
          </p:cNvSpPr>
          <p:nvPr>
            <p:ph type="title"/>
          </p:nvPr>
        </p:nvSpPr>
        <p:spPr/>
        <p:txBody>
          <a:bodyPr/>
          <a:lstStyle/>
          <a:p>
            <a:r>
              <a:rPr lang="en-US" smtClean="0">
                <a:solidFill>
                  <a:srgbClr val="0033CC"/>
                </a:solidFill>
              </a:rPr>
              <a:t>Artificial Neuron</a:t>
            </a:r>
          </a:p>
        </p:txBody>
      </p:sp>
      <p:sp>
        <p:nvSpPr>
          <p:cNvPr id="61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6" name="Object 1"/>
          <p:cNvGraphicFramePr>
            <a:graphicFrameLocks noChangeAspect="1"/>
          </p:cNvGraphicFramePr>
          <p:nvPr/>
        </p:nvGraphicFramePr>
        <p:xfrm>
          <a:off x="0" y="1214438"/>
          <a:ext cx="4500563" cy="3262312"/>
        </p:xfrm>
        <a:graphic>
          <a:graphicData uri="http://schemas.openxmlformats.org/presentationml/2006/ole">
            <p:oleObj spid="_x0000_s6146" name="Picture" r:id="rId3" imgW="2734200" imgH="1981440" progId="Word.Picture.8">
              <p:embed/>
            </p:oleObj>
          </a:graphicData>
        </a:graphic>
      </p:graphicFrame>
      <p:sp>
        <p:nvSpPr>
          <p:cNvPr id="6157" name="TextBox 19"/>
          <p:cNvSpPr txBox="1">
            <a:spLocks noChangeArrowheads="1"/>
          </p:cNvSpPr>
          <p:nvPr/>
        </p:nvSpPr>
        <p:spPr bwMode="auto">
          <a:xfrm>
            <a:off x="4572000" y="1357313"/>
            <a:ext cx="4286250" cy="5078412"/>
          </a:xfrm>
          <a:prstGeom prst="rect">
            <a:avLst/>
          </a:prstGeom>
          <a:noFill/>
          <a:ln w="9525">
            <a:noFill/>
            <a:miter lim="800000"/>
            <a:headEnd/>
            <a:tailEnd/>
          </a:ln>
        </p:spPr>
        <p:txBody>
          <a:bodyPr>
            <a:spAutoFit/>
          </a:bodyPr>
          <a:lstStyle/>
          <a:p>
            <a:pPr>
              <a:buFont typeface="Wingdings" pitchFamily="2" charset="2"/>
              <a:buChar char="Ø"/>
            </a:pPr>
            <a:r>
              <a:rPr lang="en-US">
                <a:latin typeface="Calibri" pitchFamily="34" charset="0"/>
              </a:rPr>
              <a:t>A neuron has a set of </a:t>
            </a:r>
            <a:r>
              <a:rPr lang="en-US" i="1">
                <a:latin typeface="Calibri" pitchFamily="34" charset="0"/>
              </a:rPr>
              <a:t>n</a:t>
            </a:r>
            <a:r>
              <a:rPr lang="en-US">
                <a:latin typeface="Calibri" pitchFamily="34" charset="0"/>
              </a:rPr>
              <a:t> </a:t>
            </a:r>
            <a:r>
              <a:rPr lang="en-US" i="1">
                <a:latin typeface="Calibri" pitchFamily="34" charset="0"/>
              </a:rPr>
              <a:t>synapses</a:t>
            </a:r>
            <a:r>
              <a:rPr lang="en-US">
                <a:latin typeface="Calibri" pitchFamily="34" charset="0"/>
              </a:rPr>
              <a:t> associated to the </a:t>
            </a:r>
            <a:r>
              <a:rPr lang="en-US" i="1">
                <a:latin typeface="Calibri" pitchFamily="34" charset="0"/>
              </a:rPr>
              <a:t>inputs</a:t>
            </a:r>
            <a:r>
              <a:rPr lang="en-US">
                <a:latin typeface="Calibri" pitchFamily="34" charset="0"/>
              </a:rPr>
              <a:t>. Each of them is characterized by a weight . </a:t>
            </a:r>
          </a:p>
          <a:p>
            <a:pPr>
              <a:buFont typeface="Wingdings" pitchFamily="2" charset="2"/>
              <a:buChar char="Ø"/>
            </a:pPr>
            <a:r>
              <a:rPr lang="en-US">
                <a:latin typeface="Calibri" pitchFamily="34" charset="0"/>
              </a:rPr>
              <a:t>A signal                         at the </a:t>
            </a:r>
            <a:r>
              <a:rPr lang="en-US" i="1">
                <a:latin typeface="Calibri" pitchFamily="34" charset="0"/>
              </a:rPr>
              <a:t>i</a:t>
            </a:r>
            <a:r>
              <a:rPr lang="en-US" baseline="30000">
                <a:latin typeface="Calibri" pitchFamily="34" charset="0"/>
              </a:rPr>
              <a:t>th</a:t>
            </a:r>
            <a:r>
              <a:rPr lang="en-US">
                <a:latin typeface="Calibri" pitchFamily="34" charset="0"/>
              </a:rPr>
              <a:t> input is multiplied (weighted) by the weight </a:t>
            </a:r>
          </a:p>
          <a:p>
            <a:pPr>
              <a:buFont typeface="Wingdings" pitchFamily="2" charset="2"/>
              <a:buChar char="Ø"/>
            </a:pPr>
            <a:endParaRPr lang="en-US">
              <a:latin typeface="Calibri" pitchFamily="34" charset="0"/>
            </a:endParaRPr>
          </a:p>
          <a:p>
            <a:pPr>
              <a:buFont typeface="Wingdings" pitchFamily="2" charset="2"/>
              <a:buChar char="Ø"/>
            </a:pPr>
            <a:r>
              <a:rPr lang="en-US">
                <a:latin typeface="Calibri" pitchFamily="34" charset="0"/>
              </a:rPr>
              <a:t>The weighted input signals are summed. Thus, a linear combination of the input signals                                              is obtained.  A "free weight" (or bias)         , which does not correspond to any input, is added to this linear combination and this forms a </a:t>
            </a:r>
            <a:r>
              <a:rPr lang="en-US" i="1">
                <a:latin typeface="Calibri" pitchFamily="34" charset="0"/>
              </a:rPr>
              <a:t>weighted sum</a:t>
            </a:r>
            <a:r>
              <a:rPr lang="en-US">
                <a:latin typeface="Calibri" pitchFamily="34" charset="0"/>
              </a:rPr>
              <a:t>                         .</a:t>
            </a:r>
          </a:p>
          <a:p>
            <a:pPr>
              <a:buFont typeface="Wingdings" pitchFamily="2" charset="2"/>
              <a:buChar char="Ø"/>
            </a:pPr>
            <a:r>
              <a:rPr lang="en-US">
                <a:latin typeface="Calibri" pitchFamily="34" charset="0"/>
              </a:rPr>
              <a:t>A </a:t>
            </a:r>
            <a:r>
              <a:rPr lang="en-US">
                <a:solidFill>
                  <a:srgbClr val="0033CC"/>
                </a:solidFill>
                <a:latin typeface="Calibri" pitchFamily="34" charset="0"/>
              </a:rPr>
              <a:t>nonlinear</a:t>
            </a:r>
            <a:r>
              <a:rPr lang="en-US">
                <a:latin typeface="Calibri" pitchFamily="34" charset="0"/>
              </a:rPr>
              <a:t> </a:t>
            </a:r>
            <a:r>
              <a:rPr lang="en-US" b="1">
                <a:solidFill>
                  <a:srgbClr val="0033CC"/>
                </a:solidFill>
                <a:latin typeface="Calibri" pitchFamily="34" charset="0"/>
              </a:rPr>
              <a:t>activation function </a:t>
            </a:r>
            <a:r>
              <a:rPr lang="en-US" b="1" i="1">
                <a:solidFill>
                  <a:srgbClr val="FF0000"/>
                </a:solidFill>
                <a:latin typeface="Calibri" pitchFamily="34" charset="0"/>
              </a:rPr>
              <a:t>φ</a:t>
            </a:r>
            <a:r>
              <a:rPr lang="en-US">
                <a:solidFill>
                  <a:srgbClr val="FF0000"/>
                </a:solidFill>
                <a:latin typeface="Calibri" pitchFamily="34" charset="0"/>
              </a:rPr>
              <a:t> </a:t>
            </a:r>
            <a:r>
              <a:rPr lang="en-US">
                <a:latin typeface="Calibri" pitchFamily="34" charset="0"/>
              </a:rPr>
              <a:t>is applied to the weighted sum. A value of the activation function                          is the neuron's output. </a:t>
            </a:r>
          </a:p>
          <a:p>
            <a:endParaRPr lang="en-US">
              <a:latin typeface="Calibri" pitchFamily="34" charset="0"/>
            </a:endParaRPr>
          </a:p>
        </p:txBody>
      </p:sp>
      <p:sp>
        <p:nvSpPr>
          <p:cNvPr id="6158"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7" name="Object 18"/>
          <p:cNvGraphicFramePr>
            <a:graphicFrameLocks noChangeAspect="1"/>
          </p:cNvGraphicFramePr>
          <p:nvPr/>
        </p:nvGraphicFramePr>
        <p:xfrm>
          <a:off x="4695825" y="2714625"/>
          <a:ext cx="1290638" cy="357188"/>
        </p:xfrm>
        <a:graphic>
          <a:graphicData uri="http://schemas.openxmlformats.org/presentationml/2006/ole">
            <p:oleObj spid="_x0000_s6147" name="Equation" r:id="rId4" imgW="825480" imgH="228600" progId="">
              <p:embed/>
            </p:oleObj>
          </a:graphicData>
        </a:graphic>
      </p:graphicFrame>
      <p:sp>
        <p:nvSpPr>
          <p:cNvPr id="6159"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8" name="Object 20"/>
          <p:cNvGraphicFramePr>
            <a:graphicFrameLocks noChangeAspect="1"/>
          </p:cNvGraphicFramePr>
          <p:nvPr/>
        </p:nvGraphicFramePr>
        <p:xfrm>
          <a:off x="5572125" y="2214563"/>
          <a:ext cx="1244600" cy="357187"/>
        </p:xfrm>
        <a:graphic>
          <a:graphicData uri="http://schemas.openxmlformats.org/presentationml/2006/ole">
            <p:oleObj spid="_x0000_s6148" name="Equation" r:id="rId5" imgW="799920" imgH="228600" progId="">
              <p:embed/>
            </p:oleObj>
          </a:graphicData>
        </a:graphic>
      </p:graphicFrame>
      <p:sp>
        <p:nvSpPr>
          <p:cNvPr id="6160"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9" name="Object 22"/>
          <p:cNvGraphicFramePr>
            <a:graphicFrameLocks noChangeAspect="1"/>
          </p:cNvGraphicFramePr>
          <p:nvPr/>
        </p:nvGraphicFramePr>
        <p:xfrm>
          <a:off x="5500688" y="3500438"/>
          <a:ext cx="1604962" cy="395287"/>
        </p:xfrm>
        <a:graphic>
          <a:graphicData uri="http://schemas.openxmlformats.org/presentationml/2006/ole">
            <p:oleObj spid="_x0000_s6149" name="Equation" r:id="rId6" imgW="939600" imgH="228600" progId="">
              <p:embed/>
            </p:oleObj>
          </a:graphicData>
        </a:graphic>
      </p:graphicFrame>
      <p:sp>
        <p:nvSpPr>
          <p:cNvPr id="6161"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50" name="Object 24"/>
          <p:cNvGraphicFramePr>
            <a:graphicFrameLocks noChangeAspect="1"/>
          </p:cNvGraphicFramePr>
          <p:nvPr/>
        </p:nvGraphicFramePr>
        <p:xfrm>
          <a:off x="8215313" y="3786188"/>
          <a:ext cx="357187" cy="407987"/>
        </p:xfrm>
        <a:graphic>
          <a:graphicData uri="http://schemas.openxmlformats.org/presentationml/2006/ole">
            <p:oleObj spid="_x0000_s6150" name="Equation" r:id="rId7" imgW="203112" imgH="228501" progId="">
              <p:embed/>
            </p:oleObj>
          </a:graphicData>
        </a:graphic>
      </p:graphicFrame>
      <p:sp>
        <p:nvSpPr>
          <p:cNvPr id="6162" name="Rectangle 2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51" name="Object 26"/>
          <p:cNvGraphicFramePr>
            <a:graphicFrameLocks noChangeAspect="1"/>
          </p:cNvGraphicFramePr>
          <p:nvPr/>
        </p:nvGraphicFramePr>
        <p:xfrm>
          <a:off x="6850063" y="4675188"/>
          <a:ext cx="2087562" cy="325437"/>
        </p:xfrm>
        <a:graphic>
          <a:graphicData uri="http://schemas.openxmlformats.org/presentationml/2006/ole">
            <p:oleObj spid="_x0000_s6151" name="Equation" r:id="rId8" imgW="1460160" imgH="228600" progId="">
              <p:embed/>
            </p:oleObj>
          </a:graphicData>
        </a:graphic>
      </p:graphicFrame>
      <p:sp>
        <p:nvSpPr>
          <p:cNvPr id="6163" name="Rectangle 2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52" name="Object 28"/>
          <p:cNvGraphicFramePr>
            <a:graphicFrameLocks noChangeAspect="1"/>
          </p:cNvGraphicFramePr>
          <p:nvPr/>
        </p:nvGraphicFramePr>
        <p:xfrm>
          <a:off x="6523038" y="5500688"/>
          <a:ext cx="974725" cy="357187"/>
        </p:xfrm>
        <a:graphic>
          <a:graphicData uri="http://schemas.openxmlformats.org/presentationml/2006/ole">
            <p:oleObj spid="_x0000_s6152" name="Equation" r:id="rId9" imgW="545760" imgH="203040" progId="">
              <p:embed/>
            </p:oleObj>
          </a:graphicData>
        </a:graphic>
      </p:graphicFrame>
      <p:grpSp>
        <p:nvGrpSpPr>
          <p:cNvPr id="6164" name="Group 69"/>
          <p:cNvGrpSpPr>
            <a:grpSpLocks/>
          </p:cNvGrpSpPr>
          <p:nvPr/>
        </p:nvGrpSpPr>
        <p:grpSpPr bwMode="auto">
          <a:xfrm>
            <a:off x="571500" y="4500563"/>
            <a:ext cx="3295650" cy="1333500"/>
            <a:chOff x="2854" y="3385"/>
            <a:chExt cx="2076" cy="840"/>
          </a:xfrm>
        </p:grpSpPr>
        <p:sp>
          <p:nvSpPr>
            <p:cNvPr id="6166" name="Oval 70"/>
            <p:cNvSpPr>
              <a:spLocks noChangeArrowheads="1"/>
            </p:cNvSpPr>
            <p:nvPr/>
          </p:nvSpPr>
          <p:spPr bwMode="auto">
            <a:xfrm>
              <a:off x="3288" y="3385"/>
              <a:ext cx="1279" cy="829"/>
            </a:xfrm>
            <a:prstGeom prst="ellipse">
              <a:avLst/>
            </a:prstGeom>
            <a:solidFill>
              <a:schemeClr val="accent1"/>
            </a:solidFill>
            <a:ln w="9525">
              <a:solidFill>
                <a:schemeClr val="tx1"/>
              </a:solidFill>
              <a:round/>
              <a:headEnd/>
              <a:tailEnd/>
            </a:ln>
          </p:spPr>
          <p:txBody>
            <a:bodyPr wrap="none" anchor="ctr"/>
            <a:lstStyle/>
            <a:p>
              <a:endParaRPr lang="en-US">
                <a:latin typeface="Calibri" pitchFamily="34" charset="0"/>
              </a:endParaRPr>
            </a:p>
          </p:txBody>
        </p:sp>
        <p:sp>
          <p:nvSpPr>
            <p:cNvPr id="6167" name="AutoShape 71"/>
            <p:cNvSpPr>
              <a:spLocks noChangeArrowheads="1"/>
            </p:cNvSpPr>
            <p:nvPr/>
          </p:nvSpPr>
          <p:spPr bwMode="auto">
            <a:xfrm rot="5400000">
              <a:off x="3766" y="3654"/>
              <a:ext cx="513" cy="344"/>
            </a:xfrm>
            <a:prstGeom prst="triangle">
              <a:avLst>
                <a:gd name="adj" fmla="val 51583"/>
              </a:avLst>
            </a:prstGeom>
            <a:solidFill>
              <a:schemeClr val="accent1"/>
            </a:solidFill>
            <a:ln w="28575">
              <a:solidFill>
                <a:srgbClr val="000000"/>
              </a:solidFill>
              <a:miter lim="800000"/>
              <a:headEnd/>
              <a:tailEnd/>
            </a:ln>
          </p:spPr>
          <p:txBody>
            <a:bodyPr wrap="none" anchor="ctr"/>
            <a:lstStyle/>
            <a:p>
              <a:endParaRPr lang="en-US">
                <a:latin typeface="Calibri" pitchFamily="34" charset="0"/>
              </a:endParaRPr>
            </a:p>
          </p:txBody>
        </p:sp>
        <p:sp>
          <p:nvSpPr>
            <p:cNvPr id="6168" name="Text Box 72"/>
            <p:cNvSpPr txBox="1">
              <a:spLocks noChangeArrowheads="1"/>
            </p:cNvSpPr>
            <p:nvPr/>
          </p:nvSpPr>
          <p:spPr bwMode="auto">
            <a:xfrm>
              <a:off x="3869" y="3672"/>
              <a:ext cx="435" cy="231"/>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aphicFrame>
          <p:nvGraphicFramePr>
            <p:cNvPr id="6153" name="Object 30"/>
            <p:cNvGraphicFramePr>
              <a:graphicFrameLocks noChangeAspect="1"/>
            </p:cNvGraphicFramePr>
            <p:nvPr/>
          </p:nvGraphicFramePr>
          <p:xfrm>
            <a:off x="3869" y="3713"/>
            <a:ext cx="192" cy="240"/>
          </p:xfrm>
          <a:graphic>
            <a:graphicData uri="http://schemas.openxmlformats.org/presentationml/2006/ole">
              <p:oleObj spid="_x0000_s6153" name="Формула" r:id="rId10" imgW="241200" imgH="266400" progId="Equation.3">
                <p:embed/>
              </p:oleObj>
            </a:graphicData>
          </a:graphic>
        </p:graphicFrame>
        <p:grpSp>
          <p:nvGrpSpPr>
            <p:cNvPr id="6169" name="Group 74"/>
            <p:cNvGrpSpPr>
              <a:grpSpLocks/>
            </p:cNvGrpSpPr>
            <p:nvPr/>
          </p:nvGrpSpPr>
          <p:grpSpPr bwMode="auto">
            <a:xfrm>
              <a:off x="3579" y="3631"/>
              <a:ext cx="254" cy="0"/>
              <a:chOff x="1837" y="3294"/>
              <a:chExt cx="317" cy="0"/>
            </a:xfrm>
          </p:grpSpPr>
          <p:sp>
            <p:nvSpPr>
              <p:cNvPr id="6195" name="Line 75"/>
              <p:cNvSpPr>
                <a:spLocks noChangeShapeType="1"/>
              </p:cNvSpPr>
              <p:nvPr/>
            </p:nvSpPr>
            <p:spPr bwMode="auto">
              <a:xfrm>
                <a:off x="1837" y="3294"/>
                <a:ext cx="181" cy="0"/>
              </a:xfrm>
              <a:prstGeom prst="line">
                <a:avLst/>
              </a:prstGeom>
              <a:noFill/>
              <a:ln w="28575">
                <a:solidFill>
                  <a:srgbClr val="000000"/>
                </a:solidFill>
                <a:round/>
                <a:headEnd/>
                <a:tailEnd type="triangle" w="med" len="med"/>
              </a:ln>
            </p:spPr>
            <p:txBody>
              <a:bodyPr/>
              <a:lstStyle/>
              <a:p>
                <a:endParaRPr lang="en-US"/>
              </a:p>
            </p:txBody>
          </p:sp>
          <p:sp>
            <p:nvSpPr>
              <p:cNvPr id="6196" name="Line 76"/>
              <p:cNvSpPr>
                <a:spLocks noChangeShapeType="1"/>
              </p:cNvSpPr>
              <p:nvPr/>
            </p:nvSpPr>
            <p:spPr bwMode="auto">
              <a:xfrm>
                <a:off x="2018" y="3294"/>
                <a:ext cx="136" cy="0"/>
              </a:xfrm>
              <a:prstGeom prst="line">
                <a:avLst/>
              </a:prstGeom>
              <a:noFill/>
              <a:ln w="28575">
                <a:solidFill>
                  <a:srgbClr val="000000"/>
                </a:solidFill>
                <a:round/>
                <a:headEnd/>
                <a:tailEnd/>
              </a:ln>
            </p:spPr>
            <p:txBody>
              <a:bodyPr/>
              <a:lstStyle/>
              <a:p>
                <a:endParaRPr lang="en-US"/>
              </a:p>
            </p:txBody>
          </p:sp>
        </p:grpSp>
        <p:grpSp>
          <p:nvGrpSpPr>
            <p:cNvPr id="6170" name="Group 77"/>
            <p:cNvGrpSpPr>
              <a:grpSpLocks/>
            </p:cNvGrpSpPr>
            <p:nvPr/>
          </p:nvGrpSpPr>
          <p:grpSpPr bwMode="auto">
            <a:xfrm>
              <a:off x="3579" y="3754"/>
              <a:ext cx="254" cy="0"/>
              <a:chOff x="1837" y="3294"/>
              <a:chExt cx="317" cy="0"/>
            </a:xfrm>
          </p:grpSpPr>
          <p:sp>
            <p:nvSpPr>
              <p:cNvPr id="6193" name="Line 78"/>
              <p:cNvSpPr>
                <a:spLocks noChangeShapeType="1"/>
              </p:cNvSpPr>
              <p:nvPr/>
            </p:nvSpPr>
            <p:spPr bwMode="auto">
              <a:xfrm>
                <a:off x="1837" y="3294"/>
                <a:ext cx="181" cy="0"/>
              </a:xfrm>
              <a:prstGeom prst="line">
                <a:avLst/>
              </a:prstGeom>
              <a:noFill/>
              <a:ln w="28575">
                <a:solidFill>
                  <a:srgbClr val="000000"/>
                </a:solidFill>
                <a:round/>
                <a:headEnd/>
                <a:tailEnd type="triangle" w="med" len="med"/>
              </a:ln>
            </p:spPr>
            <p:txBody>
              <a:bodyPr/>
              <a:lstStyle/>
              <a:p>
                <a:endParaRPr lang="en-US"/>
              </a:p>
            </p:txBody>
          </p:sp>
          <p:sp>
            <p:nvSpPr>
              <p:cNvPr id="6194" name="Line 79"/>
              <p:cNvSpPr>
                <a:spLocks noChangeShapeType="1"/>
              </p:cNvSpPr>
              <p:nvPr/>
            </p:nvSpPr>
            <p:spPr bwMode="auto">
              <a:xfrm>
                <a:off x="2018" y="3294"/>
                <a:ext cx="136" cy="0"/>
              </a:xfrm>
              <a:prstGeom prst="line">
                <a:avLst/>
              </a:prstGeom>
              <a:noFill/>
              <a:ln w="28575">
                <a:solidFill>
                  <a:srgbClr val="000000"/>
                </a:solidFill>
                <a:round/>
                <a:headEnd/>
                <a:tailEnd/>
              </a:ln>
            </p:spPr>
            <p:txBody>
              <a:bodyPr/>
              <a:lstStyle/>
              <a:p>
                <a:endParaRPr lang="en-US"/>
              </a:p>
            </p:txBody>
          </p:sp>
        </p:grpSp>
        <p:grpSp>
          <p:nvGrpSpPr>
            <p:cNvPr id="6171" name="Group 80"/>
            <p:cNvGrpSpPr>
              <a:grpSpLocks/>
            </p:cNvGrpSpPr>
            <p:nvPr/>
          </p:nvGrpSpPr>
          <p:grpSpPr bwMode="auto">
            <a:xfrm>
              <a:off x="3579" y="4042"/>
              <a:ext cx="254" cy="0"/>
              <a:chOff x="1837" y="3294"/>
              <a:chExt cx="317" cy="0"/>
            </a:xfrm>
          </p:grpSpPr>
          <p:sp>
            <p:nvSpPr>
              <p:cNvPr id="6191" name="Line 81"/>
              <p:cNvSpPr>
                <a:spLocks noChangeShapeType="1"/>
              </p:cNvSpPr>
              <p:nvPr/>
            </p:nvSpPr>
            <p:spPr bwMode="auto">
              <a:xfrm>
                <a:off x="1837" y="3294"/>
                <a:ext cx="181" cy="0"/>
              </a:xfrm>
              <a:prstGeom prst="line">
                <a:avLst/>
              </a:prstGeom>
              <a:noFill/>
              <a:ln w="28575">
                <a:solidFill>
                  <a:srgbClr val="000000"/>
                </a:solidFill>
                <a:round/>
                <a:headEnd/>
                <a:tailEnd type="triangle" w="med" len="med"/>
              </a:ln>
            </p:spPr>
            <p:txBody>
              <a:bodyPr/>
              <a:lstStyle/>
              <a:p>
                <a:endParaRPr lang="en-US"/>
              </a:p>
            </p:txBody>
          </p:sp>
          <p:sp>
            <p:nvSpPr>
              <p:cNvPr id="6192" name="Line 82"/>
              <p:cNvSpPr>
                <a:spLocks noChangeShapeType="1"/>
              </p:cNvSpPr>
              <p:nvPr/>
            </p:nvSpPr>
            <p:spPr bwMode="auto">
              <a:xfrm>
                <a:off x="2018" y="3294"/>
                <a:ext cx="136" cy="0"/>
              </a:xfrm>
              <a:prstGeom prst="line">
                <a:avLst/>
              </a:prstGeom>
              <a:noFill/>
              <a:ln w="28575">
                <a:solidFill>
                  <a:srgbClr val="000000"/>
                </a:solidFill>
                <a:round/>
                <a:headEnd/>
                <a:tailEnd/>
              </a:ln>
            </p:spPr>
            <p:txBody>
              <a:bodyPr/>
              <a:lstStyle/>
              <a:p>
                <a:endParaRPr lang="en-US"/>
              </a:p>
            </p:txBody>
          </p:sp>
        </p:grpSp>
        <p:sp>
          <p:nvSpPr>
            <p:cNvPr id="6172" name="Text Box 83"/>
            <p:cNvSpPr txBox="1">
              <a:spLocks noChangeArrowheads="1"/>
            </p:cNvSpPr>
            <p:nvPr/>
          </p:nvSpPr>
          <p:spPr bwMode="auto">
            <a:xfrm>
              <a:off x="3587" y="3433"/>
              <a:ext cx="254" cy="192"/>
            </a:xfrm>
            <a:prstGeom prst="rect">
              <a:avLst/>
            </a:prstGeom>
            <a:noFill/>
            <a:ln w="9525">
              <a:noFill/>
              <a:miter lim="800000"/>
              <a:headEnd/>
              <a:tailEnd/>
            </a:ln>
          </p:spPr>
          <p:txBody>
            <a:bodyPr>
              <a:spAutoFit/>
            </a:bodyPr>
            <a:lstStyle/>
            <a:p>
              <a:pPr>
                <a:spcBef>
                  <a:spcPct val="50000"/>
                </a:spcBef>
              </a:pPr>
              <a:r>
                <a:rPr lang="en-US" sz="1400" i="1">
                  <a:latin typeface="Calibri" pitchFamily="34" charset="0"/>
                </a:rPr>
                <a:t>w</a:t>
              </a:r>
              <a:r>
                <a:rPr lang="en-US" sz="1400" i="1" baseline="-25000">
                  <a:latin typeface="Calibri" pitchFamily="34" charset="0"/>
                </a:rPr>
                <a:t>1</a:t>
              </a:r>
              <a:endParaRPr lang="ru-RU" sz="1400" i="1">
                <a:latin typeface="Calibri" pitchFamily="34" charset="0"/>
              </a:endParaRPr>
            </a:p>
          </p:txBody>
        </p:sp>
        <p:sp>
          <p:nvSpPr>
            <p:cNvPr id="6173" name="Text Box 84"/>
            <p:cNvSpPr txBox="1">
              <a:spLocks noChangeArrowheads="1"/>
            </p:cNvSpPr>
            <p:nvPr/>
          </p:nvSpPr>
          <p:spPr bwMode="auto">
            <a:xfrm>
              <a:off x="3569" y="4033"/>
              <a:ext cx="254" cy="192"/>
            </a:xfrm>
            <a:prstGeom prst="rect">
              <a:avLst/>
            </a:prstGeom>
            <a:noFill/>
            <a:ln w="9525">
              <a:noFill/>
              <a:miter lim="800000"/>
              <a:headEnd/>
              <a:tailEnd/>
            </a:ln>
          </p:spPr>
          <p:txBody>
            <a:bodyPr>
              <a:spAutoFit/>
            </a:bodyPr>
            <a:lstStyle/>
            <a:p>
              <a:pPr>
                <a:spcBef>
                  <a:spcPct val="50000"/>
                </a:spcBef>
              </a:pPr>
              <a:r>
                <a:rPr lang="en-US" sz="1400" i="1">
                  <a:latin typeface="Calibri" pitchFamily="34" charset="0"/>
                </a:rPr>
                <a:t>w</a:t>
              </a:r>
              <a:r>
                <a:rPr lang="en-US" sz="1400" i="1" baseline="-25000">
                  <a:latin typeface="Calibri" pitchFamily="34" charset="0"/>
                </a:rPr>
                <a:t>n</a:t>
              </a:r>
              <a:endParaRPr lang="ru-RU" sz="1400" i="1">
                <a:latin typeface="Calibri" pitchFamily="34" charset="0"/>
              </a:endParaRPr>
            </a:p>
          </p:txBody>
        </p:sp>
        <p:sp>
          <p:nvSpPr>
            <p:cNvPr id="6174" name="Text Box 85"/>
            <p:cNvSpPr txBox="1">
              <a:spLocks noChangeArrowheads="1"/>
            </p:cNvSpPr>
            <p:nvPr/>
          </p:nvSpPr>
          <p:spPr bwMode="auto">
            <a:xfrm>
              <a:off x="3587" y="3715"/>
              <a:ext cx="254" cy="192"/>
            </a:xfrm>
            <a:prstGeom prst="rect">
              <a:avLst/>
            </a:prstGeom>
            <a:noFill/>
            <a:ln w="9525">
              <a:noFill/>
              <a:miter lim="800000"/>
              <a:headEnd/>
              <a:tailEnd/>
            </a:ln>
          </p:spPr>
          <p:txBody>
            <a:bodyPr>
              <a:spAutoFit/>
            </a:bodyPr>
            <a:lstStyle/>
            <a:p>
              <a:pPr>
                <a:spcBef>
                  <a:spcPct val="50000"/>
                </a:spcBef>
              </a:pPr>
              <a:r>
                <a:rPr lang="en-US" sz="1400" i="1">
                  <a:latin typeface="Calibri" pitchFamily="34" charset="0"/>
                </a:rPr>
                <a:t>w</a:t>
              </a:r>
              <a:r>
                <a:rPr lang="en-US" sz="1400" i="1" baseline="-25000">
                  <a:latin typeface="Calibri" pitchFamily="34" charset="0"/>
                </a:rPr>
                <a:t>2</a:t>
              </a:r>
              <a:endParaRPr lang="ru-RU" sz="1400" i="1">
                <a:latin typeface="Calibri" pitchFamily="34" charset="0"/>
              </a:endParaRPr>
            </a:p>
          </p:txBody>
        </p:sp>
        <p:sp>
          <p:nvSpPr>
            <p:cNvPr id="6175" name="Line 86"/>
            <p:cNvSpPr>
              <a:spLocks noChangeShapeType="1"/>
            </p:cNvSpPr>
            <p:nvPr/>
          </p:nvSpPr>
          <p:spPr bwMode="auto">
            <a:xfrm>
              <a:off x="3397" y="3631"/>
              <a:ext cx="326" cy="0"/>
            </a:xfrm>
            <a:prstGeom prst="line">
              <a:avLst/>
            </a:prstGeom>
            <a:noFill/>
            <a:ln w="38100">
              <a:solidFill>
                <a:srgbClr val="000000"/>
              </a:solidFill>
              <a:round/>
              <a:headEnd type="oval" w="med" len="med"/>
              <a:tailEnd type="triangle" w="med" len="med"/>
            </a:ln>
          </p:spPr>
          <p:txBody>
            <a:bodyPr/>
            <a:lstStyle/>
            <a:p>
              <a:endParaRPr lang="en-US"/>
            </a:p>
          </p:txBody>
        </p:sp>
        <p:sp>
          <p:nvSpPr>
            <p:cNvPr id="6176" name="Rectangle 87"/>
            <p:cNvSpPr>
              <a:spLocks noChangeArrowheads="1"/>
            </p:cNvSpPr>
            <p:nvPr/>
          </p:nvSpPr>
          <p:spPr bwMode="auto">
            <a:xfrm>
              <a:off x="4268" y="3631"/>
              <a:ext cx="291" cy="369"/>
            </a:xfrm>
            <a:prstGeom prst="rect">
              <a:avLst/>
            </a:prstGeom>
            <a:solidFill>
              <a:schemeClr val="accent1"/>
            </a:solidFill>
            <a:ln w="28575">
              <a:solidFill>
                <a:srgbClr val="000000"/>
              </a:solidFill>
              <a:miter lim="800000"/>
              <a:headEnd/>
              <a:tailEnd/>
            </a:ln>
          </p:spPr>
          <p:txBody>
            <a:bodyPr wrap="none" anchor="ctr"/>
            <a:lstStyle/>
            <a:p>
              <a:endParaRPr lang="en-US">
                <a:latin typeface="Calibri" pitchFamily="34" charset="0"/>
              </a:endParaRPr>
            </a:p>
          </p:txBody>
        </p:sp>
        <p:sp>
          <p:nvSpPr>
            <p:cNvPr id="6177" name="Text Box 88"/>
            <p:cNvSpPr txBox="1">
              <a:spLocks noChangeArrowheads="1"/>
            </p:cNvSpPr>
            <p:nvPr/>
          </p:nvSpPr>
          <p:spPr bwMode="auto">
            <a:xfrm>
              <a:off x="4268" y="3631"/>
              <a:ext cx="291" cy="231"/>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aphicFrame>
          <p:nvGraphicFramePr>
            <p:cNvPr id="6154" name="Object 31"/>
            <p:cNvGraphicFramePr>
              <a:graphicFrameLocks noChangeAspect="1"/>
            </p:cNvGraphicFramePr>
            <p:nvPr/>
          </p:nvGraphicFramePr>
          <p:xfrm>
            <a:off x="4304" y="3673"/>
            <a:ext cx="187" cy="246"/>
          </p:xfrm>
          <a:graphic>
            <a:graphicData uri="http://schemas.openxmlformats.org/presentationml/2006/ole">
              <p:oleObj spid="_x0000_s6154" name="Формула" r:id="rId11" imgW="228600" imgH="266400" progId="Equation.3">
                <p:embed/>
              </p:oleObj>
            </a:graphicData>
          </a:graphic>
        </p:graphicFrame>
        <p:sp>
          <p:nvSpPr>
            <p:cNvPr id="6178" name="Line 90"/>
            <p:cNvSpPr>
              <a:spLocks noChangeShapeType="1"/>
            </p:cNvSpPr>
            <p:nvPr/>
          </p:nvSpPr>
          <p:spPr bwMode="auto">
            <a:xfrm>
              <a:off x="4195" y="3836"/>
              <a:ext cx="37" cy="0"/>
            </a:xfrm>
            <a:prstGeom prst="line">
              <a:avLst/>
            </a:prstGeom>
            <a:noFill/>
            <a:ln w="38100">
              <a:solidFill>
                <a:srgbClr val="000000"/>
              </a:solidFill>
              <a:round/>
              <a:headEnd/>
              <a:tailEnd/>
            </a:ln>
          </p:spPr>
          <p:txBody>
            <a:bodyPr/>
            <a:lstStyle/>
            <a:p>
              <a:endParaRPr lang="en-US"/>
            </a:p>
          </p:txBody>
        </p:sp>
        <p:sp>
          <p:nvSpPr>
            <p:cNvPr id="6179" name="Line 91"/>
            <p:cNvSpPr>
              <a:spLocks noChangeShapeType="1"/>
            </p:cNvSpPr>
            <p:nvPr/>
          </p:nvSpPr>
          <p:spPr bwMode="auto">
            <a:xfrm>
              <a:off x="4559" y="3795"/>
              <a:ext cx="326" cy="0"/>
            </a:xfrm>
            <a:prstGeom prst="line">
              <a:avLst/>
            </a:prstGeom>
            <a:noFill/>
            <a:ln w="38100">
              <a:solidFill>
                <a:srgbClr val="000000"/>
              </a:solidFill>
              <a:round/>
              <a:headEnd/>
              <a:tailEnd type="triangle" w="med" len="med"/>
            </a:ln>
          </p:spPr>
          <p:txBody>
            <a:bodyPr/>
            <a:lstStyle/>
            <a:p>
              <a:endParaRPr lang="en-US"/>
            </a:p>
          </p:txBody>
        </p:sp>
        <p:sp>
          <p:nvSpPr>
            <p:cNvPr id="6180" name="Line 92"/>
            <p:cNvSpPr>
              <a:spLocks noChangeShapeType="1"/>
            </p:cNvSpPr>
            <p:nvPr/>
          </p:nvSpPr>
          <p:spPr bwMode="auto">
            <a:xfrm>
              <a:off x="3288" y="3754"/>
              <a:ext cx="436" cy="0"/>
            </a:xfrm>
            <a:prstGeom prst="line">
              <a:avLst/>
            </a:prstGeom>
            <a:noFill/>
            <a:ln w="28575">
              <a:solidFill>
                <a:srgbClr val="000000"/>
              </a:solidFill>
              <a:round/>
              <a:headEnd type="oval" w="med" len="med"/>
              <a:tailEnd type="triangle" w="med" len="med"/>
            </a:ln>
          </p:spPr>
          <p:txBody>
            <a:bodyPr/>
            <a:lstStyle/>
            <a:p>
              <a:endParaRPr lang="en-US"/>
            </a:p>
          </p:txBody>
        </p:sp>
        <p:sp>
          <p:nvSpPr>
            <p:cNvPr id="6181" name="Line 93"/>
            <p:cNvSpPr>
              <a:spLocks noChangeShapeType="1"/>
            </p:cNvSpPr>
            <p:nvPr/>
          </p:nvSpPr>
          <p:spPr bwMode="auto">
            <a:xfrm>
              <a:off x="3397" y="4042"/>
              <a:ext cx="327" cy="0"/>
            </a:xfrm>
            <a:prstGeom prst="line">
              <a:avLst/>
            </a:prstGeom>
            <a:noFill/>
            <a:ln w="38100">
              <a:solidFill>
                <a:srgbClr val="000000"/>
              </a:solidFill>
              <a:round/>
              <a:headEnd type="oval" w="med" len="med"/>
              <a:tailEnd type="triangle" w="med" len="med"/>
            </a:ln>
          </p:spPr>
          <p:txBody>
            <a:bodyPr/>
            <a:lstStyle/>
            <a:p>
              <a:endParaRPr lang="en-US"/>
            </a:p>
          </p:txBody>
        </p:sp>
        <p:sp>
          <p:nvSpPr>
            <p:cNvPr id="6182" name="Line 94"/>
            <p:cNvSpPr>
              <a:spLocks noChangeShapeType="1"/>
            </p:cNvSpPr>
            <p:nvPr/>
          </p:nvSpPr>
          <p:spPr bwMode="auto">
            <a:xfrm>
              <a:off x="3035" y="3631"/>
              <a:ext cx="363" cy="0"/>
            </a:xfrm>
            <a:prstGeom prst="line">
              <a:avLst/>
            </a:prstGeom>
            <a:noFill/>
            <a:ln w="9525">
              <a:solidFill>
                <a:schemeClr val="tx1"/>
              </a:solidFill>
              <a:round/>
              <a:headEnd/>
              <a:tailEnd type="triangle" w="med" len="med"/>
            </a:ln>
          </p:spPr>
          <p:txBody>
            <a:bodyPr/>
            <a:lstStyle/>
            <a:p>
              <a:endParaRPr lang="en-US"/>
            </a:p>
          </p:txBody>
        </p:sp>
        <p:sp>
          <p:nvSpPr>
            <p:cNvPr id="6183" name="Line 95"/>
            <p:cNvSpPr>
              <a:spLocks noChangeShapeType="1"/>
            </p:cNvSpPr>
            <p:nvPr/>
          </p:nvSpPr>
          <p:spPr bwMode="auto">
            <a:xfrm>
              <a:off x="3035" y="3754"/>
              <a:ext cx="218" cy="0"/>
            </a:xfrm>
            <a:prstGeom prst="line">
              <a:avLst/>
            </a:prstGeom>
            <a:noFill/>
            <a:ln w="9525">
              <a:solidFill>
                <a:schemeClr val="tx1"/>
              </a:solidFill>
              <a:round/>
              <a:headEnd/>
              <a:tailEnd type="triangle" w="med" len="med"/>
            </a:ln>
          </p:spPr>
          <p:txBody>
            <a:bodyPr/>
            <a:lstStyle/>
            <a:p>
              <a:endParaRPr lang="en-US"/>
            </a:p>
          </p:txBody>
        </p:sp>
        <p:sp>
          <p:nvSpPr>
            <p:cNvPr id="6184" name="Line 96"/>
            <p:cNvSpPr>
              <a:spLocks noChangeShapeType="1"/>
            </p:cNvSpPr>
            <p:nvPr/>
          </p:nvSpPr>
          <p:spPr bwMode="auto">
            <a:xfrm>
              <a:off x="3035" y="4042"/>
              <a:ext cx="327" cy="0"/>
            </a:xfrm>
            <a:prstGeom prst="line">
              <a:avLst/>
            </a:prstGeom>
            <a:noFill/>
            <a:ln w="9525">
              <a:solidFill>
                <a:schemeClr val="tx1"/>
              </a:solidFill>
              <a:round/>
              <a:headEnd/>
              <a:tailEnd type="triangle" w="med" len="med"/>
            </a:ln>
          </p:spPr>
          <p:txBody>
            <a:bodyPr/>
            <a:lstStyle/>
            <a:p>
              <a:endParaRPr lang="en-US"/>
            </a:p>
          </p:txBody>
        </p:sp>
        <p:sp>
          <p:nvSpPr>
            <p:cNvPr id="6185" name="Text Box 97"/>
            <p:cNvSpPr txBox="1">
              <a:spLocks noChangeArrowheads="1"/>
            </p:cNvSpPr>
            <p:nvPr/>
          </p:nvSpPr>
          <p:spPr bwMode="auto">
            <a:xfrm>
              <a:off x="2854" y="3467"/>
              <a:ext cx="254" cy="231"/>
            </a:xfrm>
            <a:prstGeom prst="rect">
              <a:avLst/>
            </a:prstGeom>
            <a:noFill/>
            <a:ln w="9525">
              <a:noFill/>
              <a:miter lim="800000"/>
              <a:headEnd/>
              <a:tailEnd/>
            </a:ln>
          </p:spPr>
          <p:txBody>
            <a:bodyPr>
              <a:spAutoFit/>
            </a:bodyPr>
            <a:lstStyle/>
            <a:p>
              <a:pPr>
                <a:spcBef>
                  <a:spcPct val="50000"/>
                </a:spcBef>
              </a:pPr>
              <a:r>
                <a:rPr lang="en-US" i="1">
                  <a:latin typeface="Calibri" pitchFamily="34" charset="0"/>
                </a:rPr>
                <a:t>x</a:t>
              </a:r>
              <a:r>
                <a:rPr lang="en-US" i="1" baseline="-25000">
                  <a:latin typeface="Calibri" pitchFamily="34" charset="0"/>
                </a:rPr>
                <a:t>1</a:t>
              </a:r>
              <a:endParaRPr lang="ru-RU" i="1">
                <a:latin typeface="Calibri" pitchFamily="34" charset="0"/>
              </a:endParaRPr>
            </a:p>
          </p:txBody>
        </p:sp>
        <p:sp>
          <p:nvSpPr>
            <p:cNvPr id="6186" name="Text Box 98"/>
            <p:cNvSpPr txBox="1">
              <a:spLocks noChangeArrowheads="1"/>
            </p:cNvSpPr>
            <p:nvPr/>
          </p:nvSpPr>
          <p:spPr bwMode="auto">
            <a:xfrm>
              <a:off x="2854" y="3590"/>
              <a:ext cx="254" cy="231"/>
            </a:xfrm>
            <a:prstGeom prst="rect">
              <a:avLst/>
            </a:prstGeom>
            <a:noFill/>
            <a:ln w="9525">
              <a:noFill/>
              <a:miter lim="800000"/>
              <a:headEnd/>
              <a:tailEnd/>
            </a:ln>
          </p:spPr>
          <p:txBody>
            <a:bodyPr>
              <a:spAutoFit/>
            </a:bodyPr>
            <a:lstStyle/>
            <a:p>
              <a:pPr>
                <a:spcBef>
                  <a:spcPct val="50000"/>
                </a:spcBef>
              </a:pPr>
              <a:r>
                <a:rPr lang="en-US" i="1">
                  <a:latin typeface="Calibri" pitchFamily="34" charset="0"/>
                </a:rPr>
                <a:t>x</a:t>
              </a:r>
              <a:r>
                <a:rPr lang="en-US" i="1" baseline="-25000">
                  <a:latin typeface="Calibri" pitchFamily="34" charset="0"/>
                </a:rPr>
                <a:t>2</a:t>
              </a:r>
              <a:endParaRPr lang="ru-RU" i="1">
                <a:latin typeface="Calibri" pitchFamily="34" charset="0"/>
              </a:endParaRPr>
            </a:p>
          </p:txBody>
        </p:sp>
        <p:sp>
          <p:nvSpPr>
            <p:cNvPr id="6187" name="Text Box 99"/>
            <p:cNvSpPr txBox="1">
              <a:spLocks noChangeArrowheads="1"/>
            </p:cNvSpPr>
            <p:nvPr/>
          </p:nvSpPr>
          <p:spPr bwMode="auto">
            <a:xfrm>
              <a:off x="2854" y="3878"/>
              <a:ext cx="254" cy="232"/>
            </a:xfrm>
            <a:prstGeom prst="rect">
              <a:avLst/>
            </a:prstGeom>
            <a:noFill/>
            <a:ln w="9525">
              <a:noFill/>
              <a:miter lim="800000"/>
              <a:headEnd/>
              <a:tailEnd/>
            </a:ln>
          </p:spPr>
          <p:txBody>
            <a:bodyPr>
              <a:spAutoFit/>
            </a:bodyPr>
            <a:lstStyle/>
            <a:p>
              <a:pPr>
                <a:spcBef>
                  <a:spcPct val="50000"/>
                </a:spcBef>
              </a:pPr>
              <a:r>
                <a:rPr lang="en-US" i="1">
                  <a:latin typeface="Calibri" pitchFamily="34" charset="0"/>
                </a:rPr>
                <a:t>x</a:t>
              </a:r>
              <a:r>
                <a:rPr lang="en-US" i="1" baseline="-25000">
                  <a:latin typeface="Calibri" pitchFamily="34" charset="0"/>
                </a:rPr>
                <a:t>n</a:t>
              </a:r>
              <a:endParaRPr lang="ru-RU" i="1">
                <a:latin typeface="Calibri" pitchFamily="34" charset="0"/>
              </a:endParaRPr>
            </a:p>
          </p:txBody>
        </p:sp>
        <p:sp>
          <p:nvSpPr>
            <p:cNvPr id="6188" name="Line 100"/>
            <p:cNvSpPr>
              <a:spLocks noChangeShapeType="1"/>
            </p:cNvSpPr>
            <p:nvPr/>
          </p:nvSpPr>
          <p:spPr bwMode="auto">
            <a:xfrm>
              <a:off x="3144" y="3836"/>
              <a:ext cx="0" cy="123"/>
            </a:xfrm>
            <a:prstGeom prst="line">
              <a:avLst/>
            </a:prstGeom>
            <a:noFill/>
            <a:ln w="38100">
              <a:solidFill>
                <a:schemeClr val="tx1"/>
              </a:solidFill>
              <a:prstDash val="sysDot"/>
              <a:round/>
              <a:headEnd/>
              <a:tailEnd/>
            </a:ln>
          </p:spPr>
          <p:txBody>
            <a:bodyPr/>
            <a:lstStyle/>
            <a:p>
              <a:endParaRPr lang="en-US"/>
            </a:p>
          </p:txBody>
        </p:sp>
        <p:sp>
          <p:nvSpPr>
            <p:cNvPr id="6189" name="Line 101"/>
            <p:cNvSpPr>
              <a:spLocks noChangeShapeType="1"/>
            </p:cNvSpPr>
            <p:nvPr/>
          </p:nvSpPr>
          <p:spPr bwMode="auto">
            <a:xfrm>
              <a:off x="3760" y="3836"/>
              <a:ext cx="0" cy="123"/>
            </a:xfrm>
            <a:prstGeom prst="line">
              <a:avLst/>
            </a:prstGeom>
            <a:noFill/>
            <a:ln w="38100">
              <a:solidFill>
                <a:srgbClr val="000000"/>
              </a:solidFill>
              <a:prstDash val="sysDot"/>
              <a:round/>
              <a:headEnd/>
              <a:tailEnd/>
            </a:ln>
          </p:spPr>
          <p:txBody>
            <a:bodyPr/>
            <a:lstStyle/>
            <a:p>
              <a:endParaRPr lang="en-US"/>
            </a:p>
          </p:txBody>
        </p:sp>
        <p:sp>
          <p:nvSpPr>
            <p:cNvPr id="6190" name="Text Box 102"/>
            <p:cNvSpPr txBox="1">
              <a:spLocks noChangeArrowheads="1"/>
            </p:cNvSpPr>
            <p:nvPr/>
          </p:nvSpPr>
          <p:spPr bwMode="auto">
            <a:xfrm>
              <a:off x="4613" y="3534"/>
              <a:ext cx="317" cy="231"/>
            </a:xfrm>
            <a:prstGeom prst="rect">
              <a:avLst/>
            </a:prstGeom>
            <a:noFill/>
            <a:ln w="9525">
              <a:noFill/>
              <a:miter lim="800000"/>
              <a:headEnd/>
              <a:tailEnd/>
            </a:ln>
          </p:spPr>
          <p:txBody>
            <a:bodyPr>
              <a:spAutoFit/>
            </a:bodyPr>
            <a:lstStyle/>
            <a:p>
              <a:pPr>
                <a:spcBef>
                  <a:spcPct val="50000"/>
                </a:spcBef>
              </a:pPr>
              <a:r>
                <a:rPr lang="en-US" i="1">
                  <a:latin typeface="Calibri" pitchFamily="34" charset="0"/>
                </a:rPr>
                <a:t>y</a:t>
              </a:r>
              <a:endParaRPr lang="ru-RU" i="1">
                <a:latin typeface="Calibri" pitchFamily="34" charset="0"/>
              </a:endParaRPr>
            </a:p>
          </p:txBody>
        </p:sp>
      </p:grpSp>
      <p:sp>
        <p:nvSpPr>
          <p:cNvPr id="52" name="Slide Number Placeholder 51"/>
          <p:cNvSpPr>
            <a:spLocks noGrp="1"/>
          </p:cNvSpPr>
          <p:nvPr>
            <p:ph type="sldNum" sz="quarter" idx="12"/>
          </p:nvPr>
        </p:nvSpPr>
        <p:spPr/>
        <p:txBody>
          <a:bodyPr/>
          <a:lstStyle/>
          <a:p>
            <a:pPr>
              <a:defRPr/>
            </a:pPr>
            <a:fld id="{40416DFE-B64B-4605-BF26-0F043109957E}"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1208088" y="785813"/>
            <a:ext cx="7721600" cy="892175"/>
          </a:xfrm>
        </p:spPr>
        <p:txBody>
          <a:bodyPr/>
          <a:lstStyle/>
          <a:p>
            <a:r>
              <a:rPr lang="en-US" smtClean="0">
                <a:solidFill>
                  <a:srgbClr val="0033CC"/>
                </a:solidFill>
                <a:cs typeface="Times New Roman" pitchFamily="18" charset="0"/>
              </a:rPr>
              <a:t>A Neuron </a:t>
            </a:r>
            <a:endParaRPr lang="ru-RU" sz="4000" smtClean="0">
              <a:solidFill>
                <a:srgbClr val="0033CC"/>
              </a:solidFill>
              <a:cs typeface="Times New Roman" pitchFamily="18" charset="0"/>
            </a:endParaRPr>
          </a:p>
        </p:txBody>
      </p:sp>
      <p:graphicFrame>
        <p:nvGraphicFramePr>
          <p:cNvPr id="7170" name="Object 3"/>
          <p:cNvGraphicFramePr>
            <a:graphicFrameLocks noChangeAspect="1"/>
          </p:cNvGraphicFramePr>
          <p:nvPr/>
        </p:nvGraphicFramePr>
        <p:xfrm>
          <a:off x="1676400" y="1916113"/>
          <a:ext cx="6205538" cy="612775"/>
        </p:xfrm>
        <a:graphic>
          <a:graphicData uri="http://schemas.openxmlformats.org/presentationml/2006/ole">
            <p:oleObj spid="_x0000_s7170" name="Equation" r:id="rId3" imgW="2311200" imgH="228600" progId="">
              <p:embed/>
            </p:oleObj>
          </a:graphicData>
        </a:graphic>
      </p:graphicFrame>
      <p:sp>
        <p:nvSpPr>
          <p:cNvPr id="7174" name="Text Box 4"/>
          <p:cNvSpPr txBox="1">
            <a:spLocks noChangeArrowheads="1"/>
          </p:cNvSpPr>
          <p:nvPr/>
        </p:nvSpPr>
        <p:spPr bwMode="auto">
          <a:xfrm>
            <a:off x="4357688" y="2571750"/>
            <a:ext cx="4643437" cy="1570038"/>
          </a:xfrm>
          <a:prstGeom prst="rect">
            <a:avLst/>
          </a:prstGeom>
          <a:noFill/>
          <a:ln w="9525">
            <a:noFill/>
            <a:miter lim="800000"/>
            <a:headEnd/>
            <a:tailEnd/>
          </a:ln>
        </p:spPr>
        <p:txBody>
          <a:bodyPr>
            <a:spAutoFit/>
          </a:bodyPr>
          <a:lstStyle/>
          <a:p>
            <a:pPr algn="ctr">
              <a:spcBef>
                <a:spcPct val="50000"/>
              </a:spcBef>
            </a:pPr>
            <a:r>
              <a:rPr lang="en-US" sz="2400" b="1" i="1">
                <a:solidFill>
                  <a:srgbClr val="FF3300"/>
                </a:solidFill>
                <a:latin typeface="Times New Roman" pitchFamily="18" charset="0"/>
              </a:rPr>
              <a:t>f</a:t>
            </a:r>
            <a:r>
              <a:rPr lang="en-US" sz="2400" b="1">
                <a:latin typeface="Times New Roman" pitchFamily="18" charset="0"/>
              </a:rPr>
              <a:t> </a:t>
            </a:r>
            <a:r>
              <a:rPr lang="en-US" sz="2400">
                <a:latin typeface="Times New Roman" pitchFamily="18" charset="0"/>
              </a:rPr>
              <a:t> is a function to be earned</a:t>
            </a:r>
          </a:p>
          <a:p>
            <a:pPr algn="ctr">
              <a:spcBef>
                <a:spcPct val="50000"/>
              </a:spcBef>
            </a:pPr>
            <a:r>
              <a:rPr lang="en-US" sz="2400">
                <a:latin typeface="Times New Roman" pitchFamily="18" charset="0"/>
              </a:rPr>
              <a:t>are the inputs</a:t>
            </a:r>
          </a:p>
          <a:p>
            <a:pPr algn="just">
              <a:spcBef>
                <a:spcPct val="50000"/>
              </a:spcBef>
            </a:pPr>
            <a:r>
              <a:rPr lang="en-US" sz="2400">
                <a:latin typeface="Times New Roman" pitchFamily="18" charset="0"/>
              </a:rPr>
              <a:t>          </a:t>
            </a:r>
            <a:r>
              <a:rPr lang="el-GR" sz="2400" b="1" i="1">
                <a:solidFill>
                  <a:srgbClr val="FF0000"/>
                </a:solidFill>
                <a:latin typeface="Times New Roman" pitchFamily="18" charset="0"/>
              </a:rPr>
              <a:t>φ</a:t>
            </a:r>
            <a:r>
              <a:rPr lang="en-US" sz="2400">
                <a:latin typeface="Times New Roman" pitchFamily="18" charset="0"/>
              </a:rPr>
              <a:t> is the activation function</a:t>
            </a:r>
            <a:endParaRPr lang="ru-RU" sz="2400">
              <a:latin typeface="Times New Roman" pitchFamily="18" charset="0"/>
            </a:endParaRPr>
          </a:p>
        </p:txBody>
      </p:sp>
      <p:graphicFrame>
        <p:nvGraphicFramePr>
          <p:cNvPr id="7171" name="Object 5"/>
          <p:cNvGraphicFramePr>
            <a:graphicFrameLocks noChangeAspect="1"/>
          </p:cNvGraphicFramePr>
          <p:nvPr/>
        </p:nvGraphicFramePr>
        <p:xfrm>
          <a:off x="0" y="3286125"/>
          <a:ext cx="5143500" cy="3429000"/>
        </p:xfrm>
        <a:graphic>
          <a:graphicData uri="http://schemas.openxmlformats.org/presentationml/2006/ole">
            <p:oleObj spid="_x0000_s7171" name="Picture" r:id="rId4" imgW="2743200" imgH="1828800" progId="Word.Picture.8">
              <p:embed/>
            </p:oleObj>
          </a:graphicData>
        </a:graphic>
      </p:graphicFrame>
      <p:graphicFrame>
        <p:nvGraphicFramePr>
          <p:cNvPr id="7172" name="Object 4"/>
          <p:cNvGraphicFramePr>
            <a:graphicFrameLocks noChangeAspect="1"/>
          </p:cNvGraphicFramePr>
          <p:nvPr/>
        </p:nvGraphicFramePr>
        <p:xfrm>
          <a:off x="4357688" y="3000375"/>
          <a:ext cx="1365250" cy="677863"/>
        </p:xfrm>
        <a:graphic>
          <a:graphicData uri="http://schemas.openxmlformats.org/presentationml/2006/ole">
            <p:oleObj spid="_x0000_s7172" name="Equation" r:id="rId5" imgW="507960" imgH="228600" progId="">
              <p:embed/>
            </p:oleObj>
          </a:graphicData>
        </a:graphic>
      </p:graphicFrame>
      <p:sp>
        <p:nvSpPr>
          <p:cNvPr id="7175" name="TextBox 6"/>
          <p:cNvSpPr txBox="1">
            <a:spLocks noChangeArrowheads="1"/>
          </p:cNvSpPr>
          <p:nvPr/>
        </p:nvSpPr>
        <p:spPr bwMode="auto">
          <a:xfrm>
            <a:off x="5715000" y="5929313"/>
            <a:ext cx="3143250" cy="369887"/>
          </a:xfrm>
          <a:prstGeom prst="rect">
            <a:avLst/>
          </a:prstGeom>
          <a:noFill/>
          <a:ln w="9525">
            <a:noFill/>
            <a:miter lim="800000"/>
            <a:headEnd/>
            <a:tailEnd/>
          </a:ln>
        </p:spPr>
        <p:txBody>
          <a:bodyPr>
            <a:spAutoFit/>
          </a:bodyPr>
          <a:lstStyle/>
          <a:p>
            <a:r>
              <a:rPr lang="en-US" b="1" i="1">
                <a:solidFill>
                  <a:srgbClr val="FF0000"/>
                </a:solidFill>
                <a:latin typeface="Times New Roman" pitchFamily="18" charset="0"/>
                <a:cs typeface="Times New Roman" pitchFamily="18" charset="0"/>
              </a:rPr>
              <a:t>Z</a:t>
            </a:r>
            <a:r>
              <a:rPr lang="en-US">
                <a:latin typeface="Calibri" pitchFamily="34" charset="0"/>
              </a:rPr>
              <a:t> is the weighted sum</a:t>
            </a:r>
          </a:p>
        </p:txBody>
      </p:sp>
      <p:sp>
        <p:nvSpPr>
          <p:cNvPr id="8" name="Slide Number Placeholder 7"/>
          <p:cNvSpPr>
            <a:spLocks noGrp="1"/>
          </p:cNvSpPr>
          <p:nvPr>
            <p:ph type="sldNum" sz="quarter" idx="12"/>
          </p:nvPr>
        </p:nvSpPr>
        <p:spPr/>
        <p:txBody>
          <a:bodyPr/>
          <a:lstStyle/>
          <a:p>
            <a:pPr>
              <a:defRPr/>
            </a:pPr>
            <a:fld id="{8196FE10-DDA5-4B4E-A1A9-1E5EEE35674B}" type="slidenum">
              <a:rPr lang="en-US"/>
              <a:pPr>
                <a:defRPr/>
              </a:pPr>
              <a:t>24</a:t>
            </a:fld>
            <a:endParaRPr lang="en-US"/>
          </a:p>
        </p:txBody>
      </p:sp>
    </p:spTree>
  </p:cSld>
  <p:clrMapOvr>
    <a:masterClrMapping/>
  </p:clrMapOvr>
  <p:transition>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solidFill>
                  <a:srgbClr val="0033CC"/>
                </a:solidFill>
                <a:cs typeface="Times New Roman" pitchFamily="18" charset="0"/>
              </a:rPr>
              <a:t>A Neuron </a:t>
            </a:r>
            <a:endParaRPr lang="en-US" smtClean="0">
              <a:solidFill>
                <a:srgbClr val="0033CC"/>
              </a:solidFill>
            </a:endParaRPr>
          </a:p>
        </p:txBody>
      </p:sp>
      <p:sp>
        <p:nvSpPr>
          <p:cNvPr id="41987" name="Content Placeholder 2"/>
          <p:cNvSpPr>
            <a:spLocks noGrp="1"/>
          </p:cNvSpPr>
          <p:nvPr>
            <p:ph idx="1"/>
          </p:nvPr>
        </p:nvSpPr>
        <p:spPr/>
        <p:txBody>
          <a:bodyPr/>
          <a:lstStyle/>
          <a:p>
            <a:r>
              <a:rPr lang="en-US" smtClean="0"/>
              <a:t>Neurons’ functionality is determined by the nature of its activation function, its main properties, its plasticity and flexibility, its ability to approximate a function to be learned</a:t>
            </a:r>
          </a:p>
        </p:txBody>
      </p:sp>
      <p:sp>
        <p:nvSpPr>
          <p:cNvPr id="4" name="Slide Number Placeholder 3"/>
          <p:cNvSpPr>
            <a:spLocks noGrp="1"/>
          </p:cNvSpPr>
          <p:nvPr>
            <p:ph type="sldNum" sz="quarter" idx="12"/>
          </p:nvPr>
        </p:nvSpPr>
        <p:spPr/>
        <p:txBody>
          <a:bodyPr/>
          <a:lstStyle/>
          <a:p>
            <a:pPr>
              <a:defRPr/>
            </a:pPr>
            <a:fld id="{FAE8289A-872E-42D9-AF39-6E9CEFA18A9D}"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2"/>
          </p:nvPr>
        </p:nvSpPr>
        <p:spPr>
          <a:noFill/>
        </p:spPr>
        <p:txBody>
          <a:bodyPr/>
          <a:lstStyle/>
          <a:p>
            <a:fld id="{8F31DA2C-D432-4C5D-9196-98DB1AD32830}" type="slidenum">
              <a:rPr lang="en-US" smtClean="0"/>
              <a:pPr/>
              <a:t>26</a:t>
            </a:fld>
            <a:endParaRPr lang="en-US" smtClean="0"/>
          </a:p>
        </p:txBody>
      </p:sp>
      <p:sp>
        <p:nvSpPr>
          <p:cNvPr id="21508" name="Rectangle 35"/>
          <p:cNvSpPr>
            <a:spLocks noChangeArrowheads="1"/>
          </p:cNvSpPr>
          <p:nvPr/>
        </p:nvSpPr>
        <p:spPr bwMode="auto">
          <a:xfrm>
            <a:off x="547688" y="593725"/>
            <a:ext cx="7300912" cy="13112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BUILDING BLOCKS OF ARTIFICIAL </a:t>
            </a:r>
          </a:p>
          <a:p>
            <a:pPr algn="ctr" eaLnBrk="1" hangingPunct="1"/>
            <a:r>
              <a:rPr lang="en-US" sz="4000" b="1">
                <a:solidFill>
                  <a:schemeClr val="tx2"/>
                </a:solidFill>
                <a:latin typeface="Arial Narrow" pitchFamily="34" charset="0"/>
              </a:rPr>
              <a:t>NEURAL NET</a:t>
            </a:r>
          </a:p>
        </p:txBody>
      </p:sp>
      <p:sp>
        <p:nvSpPr>
          <p:cNvPr id="21509" name="Text Box 36"/>
          <p:cNvSpPr txBox="1">
            <a:spLocks noChangeArrowheads="1"/>
          </p:cNvSpPr>
          <p:nvPr/>
        </p:nvSpPr>
        <p:spPr bwMode="auto">
          <a:xfrm>
            <a:off x="838200" y="2362200"/>
            <a:ext cx="6553200" cy="3511550"/>
          </a:xfrm>
          <a:prstGeom prst="rect">
            <a:avLst/>
          </a:prstGeom>
          <a:noFill/>
          <a:ln w="9525">
            <a:noFill/>
            <a:miter lim="800000"/>
            <a:headEnd/>
            <a:tailEnd/>
          </a:ln>
        </p:spPr>
        <p:txBody>
          <a:bodyPr>
            <a:spAutoFit/>
          </a:bodyPr>
          <a:lstStyle/>
          <a:p>
            <a:pPr eaLnBrk="1" hangingPunct="1">
              <a:spcBef>
                <a:spcPct val="50000"/>
              </a:spcBef>
              <a:buFont typeface="Wingdings" pitchFamily="2" charset="2"/>
              <a:buChar char="Ø"/>
            </a:pPr>
            <a:r>
              <a:rPr lang="en-US" sz="2800" b="1">
                <a:solidFill>
                  <a:srgbClr val="009900"/>
                </a:solidFill>
                <a:latin typeface="Arial" pitchFamily="34" charset="0"/>
              </a:rPr>
              <a:t> Network Architecture (Connection between Neurons)</a:t>
            </a:r>
          </a:p>
          <a:p>
            <a:pPr eaLnBrk="1" hangingPunct="1">
              <a:spcBef>
                <a:spcPct val="50000"/>
              </a:spcBef>
              <a:buFont typeface="Wingdings" pitchFamily="2" charset="2"/>
              <a:buNone/>
            </a:pPr>
            <a:endParaRPr lang="en-US" sz="2800" b="1">
              <a:solidFill>
                <a:srgbClr val="009900"/>
              </a:solidFill>
              <a:latin typeface="Arial" pitchFamily="34" charset="0"/>
            </a:endParaRPr>
          </a:p>
          <a:p>
            <a:pPr eaLnBrk="1" hangingPunct="1">
              <a:spcBef>
                <a:spcPct val="50000"/>
              </a:spcBef>
              <a:buFont typeface="Wingdings" pitchFamily="2" charset="2"/>
              <a:buChar char="Ø"/>
            </a:pPr>
            <a:r>
              <a:rPr lang="en-US" sz="2800" b="1">
                <a:solidFill>
                  <a:srgbClr val="009900"/>
                </a:solidFill>
                <a:latin typeface="Arial" pitchFamily="34" charset="0"/>
              </a:rPr>
              <a:t> Setting the Weights (Training)</a:t>
            </a:r>
          </a:p>
          <a:p>
            <a:pPr eaLnBrk="1" hangingPunct="1">
              <a:spcBef>
                <a:spcPct val="50000"/>
              </a:spcBef>
              <a:buFont typeface="Wingdings" pitchFamily="2" charset="2"/>
              <a:buNone/>
            </a:pPr>
            <a:endParaRPr lang="en-US" sz="2800" b="1">
              <a:solidFill>
                <a:srgbClr val="009900"/>
              </a:solidFill>
              <a:latin typeface="Arial" pitchFamily="34" charset="0"/>
            </a:endParaRPr>
          </a:p>
          <a:p>
            <a:pPr eaLnBrk="1" hangingPunct="1">
              <a:spcBef>
                <a:spcPct val="50000"/>
              </a:spcBef>
              <a:buFont typeface="Wingdings" pitchFamily="2" charset="2"/>
              <a:buChar char="Ø"/>
            </a:pPr>
            <a:r>
              <a:rPr lang="en-US" sz="2800" b="1">
                <a:solidFill>
                  <a:srgbClr val="009900"/>
                </a:solidFill>
                <a:latin typeface="Arial" pitchFamily="34" charset="0"/>
              </a:rPr>
              <a:t> Activation Function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p:cNvSpPr>
          <p:nvPr>
            <p:ph type="dt" sz="quarter" idx="10"/>
          </p:nvPr>
        </p:nvSpPr>
        <p:spPr>
          <a:noFill/>
        </p:spPr>
        <p:txBody>
          <a:bodyPr/>
          <a:lstStyle/>
          <a:p>
            <a:r>
              <a:rPr lang="en-US" smtClean="0"/>
              <a:t>April 2007</a:t>
            </a:r>
          </a:p>
        </p:txBody>
      </p:sp>
      <p:sp>
        <p:nvSpPr>
          <p:cNvPr id="22531" name="Slide Number Placeholder 3"/>
          <p:cNvSpPr>
            <a:spLocks noGrp="1"/>
          </p:cNvSpPr>
          <p:nvPr>
            <p:ph type="sldNum" sz="quarter" idx="12"/>
          </p:nvPr>
        </p:nvSpPr>
        <p:spPr>
          <a:noFill/>
        </p:spPr>
        <p:txBody>
          <a:bodyPr/>
          <a:lstStyle/>
          <a:p>
            <a:fld id="{6C729CED-7651-40BB-9C17-E138C64F161F}" type="slidenum">
              <a:rPr lang="en-US" smtClean="0"/>
              <a:pPr/>
              <a:t>27</a:t>
            </a:fld>
            <a:endParaRPr lang="en-US" smtClean="0"/>
          </a:p>
        </p:txBody>
      </p:sp>
      <p:sp>
        <p:nvSpPr>
          <p:cNvPr id="22532" name="Rectangle 3"/>
          <p:cNvSpPr>
            <a:spLocks noChangeArrowheads="1"/>
          </p:cNvSpPr>
          <p:nvPr/>
        </p:nvSpPr>
        <p:spPr bwMode="auto">
          <a:xfrm>
            <a:off x="2124075" y="928688"/>
            <a:ext cx="9144000" cy="0"/>
          </a:xfrm>
          <a:prstGeom prst="rect">
            <a:avLst/>
          </a:prstGeom>
          <a:noFill/>
          <a:ln w="9525">
            <a:noFill/>
            <a:miter lim="800000"/>
            <a:headEnd/>
            <a:tailEnd/>
          </a:ln>
        </p:spPr>
        <p:txBody>
          <a:bodyPr>
            <a:spAutoFit/>
          </a:bodyPr>
          <a:lstStyle/>
          <a:p>
            <a:endParaRPr lang="en-US"/>
          </a:p>
        </p:txBody>
      </p:sp>
      <p:pic>
        <p:nvPicPr>
          <p:cNvPr id="22533" name="Picture 2" descr="http://www.itee.uq.edu.au/~cogs2010/cmc/chapters/Introduction/ConnectionStructures.gif"/>
          <p:cNvPicPr>
            <a:picLocks noChangeAspect="1" noChangeArrowheads="1"/>
          </p:cNvPicPr>
          <p:nvPr/>
        </p:nvPicPr>
        <p:blipFill>
          <a:blip r:embed="rId2" r:link="rId3" cstate="print"/>
          <a:srcRect/>
          <a:stretch>
            <a:fillRect/>
          </a:stretch>
        </p:blipFill>
        <p:spPr bwMode="auto">
          <a:xfrm>
            <a:off x="381000" y="0"/>
            <a:ext cx="7696200" cy="685800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p>
            <a:fld id="{FA037950-6F6B-4401-B94F-A9EC7A1BBB04}" type="slidenum">
              <a:rPr lang="en-US" smtClean="0"/>
              <a:pPr/>
              <a:t>28</a:t>
            </a:fld>
            <a:endParaRPr lang="en-US" smtClean="0"/>
          </a:p>
        </p:txBody>
      </p:sp>
      <p:sp>
        <p:nvSpPr>
          <p:cNvPr id="23556" name="Rectangle 5"/>
          <p:cNvSpPr>
            <a:spLocks noChangeArrowheads="1"/>
          </p:cNvSpPr>
          <p:nvPr/>
        </p:nvSpPr>
        <p:spPr bwMode="auto">
          <a:xfrm>
            <a:off x="1981200" y="685800"/>
            <a:ext cx="4392613"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LAYER PROPERTIES</a:t>
            </a:r>
          </a:p>
        </p:txBody>
      </p:sp>
      <p:sp>
        <p:nvSpPr>
          <p:cNvPr id="23557" name="Rectangle 6"/>
          <p:cNvSpPr>
            <a:spLocks noChangeArrowheads="1"/>
          </p:cNvSpPr>
          <p:nvPr/>
        </p:nvSpPr>
        <p:spPr bwMode="auto">
          <a:xfrm>
            <a:off x="838200" y="1752600"/>
            <a:ext cx="6934200" cy="4340225"/>
          </a:xfrm>
          <a:prstGeom prst="rect">
            <a:avLst/>
          </a:prstGeom>
          <a:noFill/>
          <a:ln w="9525">
            <a:noFill/>
            <a:miter lim="800000"/>
            <a:headEnd/>
            <a:tailEnd/>
          </a:ln>
        </p:spPr>
        <p:txBody>
          <a:bodyPr>
            <a:spAutoFit/>
          </a:bodyPr>
          <a:lstStyle/>
          <a:p>
            <a:pPr>
              <a:spcBef>
                <a:spcPct val="50000"/>
              </a:spcBef>
              <a:buFontTx/>
              <a:buChar char="•"/>
            </a:pPr>
            <a:r>
              <a:rPr lang="en-US" sz="2400" b="1">
                <a:latin typeface="Arial" pitchFamily="34" charset="0"/>
                <a:cs typeface="Arial" pitchFamily="34" charset="0"/>
              </a:rPr>
              <a:t> Input</a:t>
            </a:r>
            <a:r>
              <a:rPr lang="en-US" sz="2400" b="1">
                <a:solidFill>
                  <a:schemeClr val="accent1"/>
                </a:solidFill>
                <a:latin typeface="Arial" pitchFamily="34" charset="0"/>
                <a:cs typeface="Arial" pitchFamily="34" charset="0"/>
              </a:rPr>
              <a:t> </a:t>
            </a:r>
            <a:r>
              <a:rPr lang="en-US" sz="2400" b="1">
                <a:latin typeface="Arial" pitchFamily="34" charset="0"/>
                <a:cs typeface="Arial" pitchFamily="34" charset="0"/>
              </a:rPr>
              <a:t>Layer: </a:t>
            </a:r>
            <a:r>
              <a:rPr lang="en-US" sz="2400" b="1">
                <a:solidFill>
                  <a:srgbClr val="FF33CC"/>
                </a:solidFill>
                <a:latin typeface="Arial" pitchFamily="34" charset="0"/>
                <a:cs typeface="Arial" pitchFamily="34" charset="0"/>
              </a:rPr>
              <a:t>Each input unit may be designated by an attribute value possessed by the instance.</a:t>
            </a:r>
          </a:p>
          <a:p>
            <a:pPr>
              <a:spcBef>
                <a:spcPct val="50000"/>
              </a:spcBef>
            </a:pPr>
            <a:endParaRPr lang="en-US" sz="2400" b="1">
              <a:solidFill>
                <a:schemeClr val="accent1"/>
              </a:solidFill>
              <a:latin typeface="Arial" pitchFamily="34" charset="0"/>
              <a:cs typeface="Arial" pitchFamily="34" charset="0"/>
            </a:endParaRPr>
          </a:p>
          <a:p>
            <a:pPr>
              <a:spcBef>
                <a:spcPct val="50000"/>
              </a:spcBef>
              <a:buFontTx/>
              <a:buChar char="•"/>
            </a:pPr>
            <a:r>
              <a:rPr lang="en-US" sz="2400" b="1">
                <a:latin typeface="Arial" pitchFamily="34" charset="0"/>
                <a:cs typeface="Arial" pitchFamily="34" charset="0"/>
              </a:rPr>
              <a:t> Hidden Layer:</a:t>
            </a:r>
            <a:r>
              <a:rPr lang="en-US" sz="2400" b="1">
                <a:solidFill>
                  <a:schemeClr val="accent1"/>
                </a:solidFill>
                <a:latin typeface="Arial" pitchFamily="34" charset="0"/>
                <a:cs typeface="Arial" pitchFamily="34" charset="0"/>
              </a:rPr>
              <a:t> </a:t>
            </a:r>
            <a:r>
              <a:rPr lang="en-US" sz="2400" b="1">
                <a:solidFill>
                  <a:srgbClr val="FF33CC"/>
                </a:solidFill>
                <a:latin typeface="Arial" pitchFamily="34" charset="0"/>
                <a:cs typeface="Arial" pitchFamily="34" charset="0"/>
              </a:rPr>
              <a:t>Not directly observable, provides nonlinearities for the network.</a:t>
            </a:r>
          </a:p>
          <a:p>
            <a:pPr>
              <a:spcBef>
                <a:spcPct val="50000"/>
              </a:spcBef>
              <a:buFontTx/>
              <a:buChar char="•"/>
            </a:pPr>
            <a:endParaRPr lang="en-US" sz="2400" b="1">
              <a:solidFill>
                <a:srgbClr val="FF33CC"/>
              </a:solidFill>
              <a:latin typeface="Arial" pitchFamily="34" charset="0"/>
              <a:cs typeface="Arial" pitchFamily="34" charset="0"/>
            </a:endParaRPr>
          </a:p>
          <a:p>
            <a:pPr>
              <a:spcBef>
                <a:spcPct val="50000"/>
              </a:spcBef>
              <a:buFontTx/>
              <a:buChar char="•"/>
            </a:pPr>
            <a:r>
              <a:rPr lang="en-US" sz="2400" b="1">
                <a:latin typeface="Arial" pitchFamily="34" charset="0"/>
                <a:cs typeface="Arial" pitchFamily="34" charset="0"/>
              </a:rPr>
              <a:t> Output</a:t>
            </a:r>
            <a:r>
              <a:rPr lang="en-US" sz="2400" b="1">
                <a:solidFill>
                  <a:schemeClr val="accent1"/>
                </a:solidFill>
                <a:latin typeface="Arial" pitchFamily="34" charset="0"/>
                <a:cs typeface="Arial" pitchFamily="34" charset="0"/>
              </a:rPr>
              <a:t> </a:t>
            </a:r>
            <a:r>
              <a:rPr lang="en-US" sz="2400" b="1">
                <a:latin typeface="Arial" pitchFamily="34" charset="0"/>
                <a:cs typeface="Arial" pitchFamily="34" charset="0"/>
              </a:rPr>
              <a:t>Layer: </a:t>
            </a:r>
            <a:r>
              <a:rPr lang="en-US" sz="2400" b="1">
                <a:solidFill>
                  <a:srgbClr val="FF33CC"/>
                </a:solidFill>
                <a:latin typeface="Arial" pitchFamily="34" charset="0"/>
                <a:cs typeface="Arial" pitchFamily="34" charset="0"/>
              </a:rPr>
              <a:t>Encodes possible values.</a:t>
            </a:r>
          </a:p>
          <a:p>
            <a:pPr>
              <a:spcBef>
                <a:spcPct val="50000"/>
              </a:spcBef>
            </a:pPr>
            <a:endParaRPr lang="en-US" sz="2400" b="1">
              <a:solidFill>
                <a:srgbClr val="FF33CC"/>
              </a:solidFill>
              <a:latin typeface="Arial" pitchFamily="34" charset="0"/>
              <a:cs typeface="Arial"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3"/>
          <p:cNvSpPr>
            <a:spLocks noGrp="1"/>
          </p:cNvSpPr>
          <p:nvPr>
            <p:ph type="sldNum" sz="quarter" idx="12"/>
          </p:nvPr>
        </p:nvSpPr>
        <p:spPr>
          <a:noFill/>
        </p:spPr>
        <p:txBody>
          <a:bodyPr/>
          <a:lstStyle/>
          <a:p>
            <a:fld id="{CAA71C9D-3F00-4A08-BC04-8D3F270E03C6}" type="slidenum">
              <a:rPr lang="en-US" smtClean="0"/>
              <a:pPr/>
              <a:t>29</a:t>
            </a:fld>
            <a:endParaRPr lang="en-US" smtClean="0"/>
          </a:p>
        </p:txBody>
      </p:sp>
      <p:sp>
        <p:nvSpPr>
          <p:cNvPr id="24580" name="Rectangle 2"/>
          <p:cNvSpPr>
            <a:spLocks noChangeArrowheads="1"/>
          </p:cNvSpPr>
          <p:nvPr/>
        </p:nvSpPr>
        <p:spPr bwMode="auto">
          <a:xfrm>
            <a:off x="1928813" y="381000"/>
            <a:ext cx="4344987"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TRAINING PROCESS</a:t>
            </a:r>
          </a:p>
        </p:txBody>
      </p:sp>
      <p:sp>
        <p:nvSpPr>
          <p:cNvPr id="24581" name="Text Box 3"/>
          <p:cNvSpPr txBox="1">
            <a:spLocks noChangeArrowheads="1"/>
          </p:cNvSpPr>
          <p:nvPr/>
        </p:nvSpPr>
        <p:spPr bwMode="auto">
          <a:xfrm>
            <a:off x="381000" y="1219200"/>
            <a:ext cx="8763000" cy="5726113"/>
          </a:xfrm>
          <a:prstGeom prst="rect">
            <a:avLst/>
          </a:prstGeom>
          <a:noFill/>
          <a:ln w="9525">
            <a:noFill/>
            <a:miter lim="800000"/>
            <a:headEnd/>
            <a:tailEnd/>
          </a:ln>
        </p:spPr>
        <p:txBody>
          <a:bodyPr>
            <a:spAutoFit/>
          </a:bodyPr>
          <a:lstStyle/>
          <a:p>
            <a:pPr eaLnBrk="1" hangingPunct="1">
              <a:spcBef>
                <a:spcPct val="50000"/>
              </a:spcBef>
              <a:buFont typeface="Wingdings" pitchFamily="2" charset="2"/>
              <a:buChar char="Ø"/>
            </a:pPr>
            <a:r>
              <a:rPr lang="en-US" sz="2400" b="1">
                <a:solidFill>
                  <a:srgbClr val="009900"/>
                </a:solidFill>
                <a:latin typeface="Arial" pitchFamily="34" charset="0"/>
              </a:rPr>
              <a:t> Supervised Training - </a:t>
            </a:r>
            <a:r>
              <a:rPr lang="en-US" sz="2000" b="1">
                <a:solidFill>
                  <a:srgbClr val="FF33CC"/>
                </a:solidFill>
                <a:latin typeface="Tahoma" pitchFamily="34" charset="0"/>
              </a:rPr>
              <a:t>Providing the network with a series of sample inputs and comparing the output with the expected responses.</a:t>
            </a:r>
          </a:p>
          <a:p>
            <a:pPr eaLnBrk="1" hangingPunct="1">
              <a:spcBef>
                <a:spcPct val="50000"/>
              </a:spcBef>
              <a:buFont typeface="Wingdings" pitchFamily="2" charset="2"/>
              <a:buChar char="Ø"/>
            </a:pPr>
            <a:r>
              <a:rPr lang="en-US" sz="2400" b="1">
                <a:solidFill>
                  <a:srgbClr val="009900"/>
                </a:solidFill>
                <a:latin typeface="Arial" pitchFamily="34" charset="0"/>
              </a:rPr>
              <a:t> Unsupervised Training - </a:t>
            </a:r>
            <a:r>
              <a:rPr lang="en-US" sz="2000" b="1">
                <a:solidFill>
                  <a:srgbClr val="FF33CC"/>
                </a:solidFill>
                <a:latin typeface="Tahoma" pitchFamily="34" charset="0"/>
              </a:rPr>
              <a:t>Most similar input vector is assigned to the same output unit.</a:t>
            </a:r>
            <a:endParaRPr lang="en-US" sz="2000" b="1">
              <a:solidFill>
                <a:srgbClr val="009900"/>
              </a:solidFill>
              <a:latin typeface="Arial" pitchFamily="34" charset="0"/>
            </a:endParaRPr>
          </a:p>
          <a:p>
            <a:pPr eaLnBrk="1" hangingPunct="1">
              <a:spcBef>
                <a:spcPct val="50000"/>
              </a:spcBef>
              <a:buFont typeface="Wingdings" pitchFamily="2" charset="2"/>
              <a:buChar char="Ø"/>
            </a:pPr>
            <a:r>
              <a:rPr lang="en-US" sz="2400" b="1">
                <a:solidFill>
                  <a:srgbClr val="009900"/>
                </a:solidFill>
                <a:latin typeface="Arial" pitchFamily="34" charset="0"/>
              </a:rPr>
              <a:t> Reinforcement Training - </a:t>
            </a:r>
            <a:r>
              <a:rPr lang="en-US" sz="2000" b="1">
                <a:solidFill>
                  <a:srgbClr val="FF33CC"/>
                </a:solidFill>
                <a:latin typeface="Tahoma" pitchFamily="34" charset="0"/>
              </a:rPr>
              <a:t>Right answer is not provided but indication of whether ‘right’ or ‘wrong’ is provided.</a:t>
            </a:r>
          </a:p>
          <a:p>
            <a:pPr eaLnBrk="1" hangingPunct="1">
              <a:spcBef>
                <a:spcPct val="50000"/>
              </a:spcBef>
              <a:buFont typeface="Wingdings" pitchFamily="2" charset="2"/>
              <a:buChar char="Ø"/>
            </a:pPr>
            <a:r>
              <a:rPr lang="en-US" sz="2400" b="1">
                <a:solidFill>
                  <a:srgbClr val="009900"/>
                </a:solidFill>
                <a:latin typeface="Arial" pitchFamily="34" charset="0"/>
              </a:rPr>
              <a:t>Gradient descent learning –</a:t>
            </a:r>
            <a:r>
              <a:rPr lang="en-US" sz="2400" b="1">
                <a:solidFill>
                  <a:srgbClr val="FF33CC"/>
                </a:solidFill>
                <a:latin typeface="Tahoma" pitchFamily="34" charset="0"/>
              </a:rPr>
              <a:t> </a:t>
            </a:r>
            <a:r>
              <a:rPr lang="en-US" sz="2000" b="1">
                <a:solidFill>
                  <a:srgbClr val="FF33CC"/>
                </a:solidFill>
                <a:latin typeface="Tahoma" pitchFamily="34" charset="0"/>
              </a:rPr>
              <a:t>This is based on the  minimization of error E defined in terms of weights &amp; the activation function of the network.</a:t>
            </a:r>
          </a:p>
          <a:p>
            <a:pPr eaLnBrk="1" hangingPunct="1">
              <a:spcBef>
                <a:spcPct val="50000"/>
              </a:spcBef>
              <a:buFont typeface="Wingdings" pitchFamily="2" charset="2"/>
              <a:buChar char="Ø"/>
            </a:pPr>
            <a:r>
              <a:rPr lang="en-US" sz="2400" b="1">
                <a:solidFill>
                  <a:srgbClr val="009900"/>
                </a:solidFill>
                <a:latin typeface="Arial" pitchFamily="34" charset="0"/>
              </a:rPr>
              <a:t>Competitive learning –</a:t>
            </a:r>
            <a:r>
              <a:rPr lang="en-US" sz="2000" b="1">
                <a:solidFill>
                  <a:srgbClr val="FF33CC"/>
                </a:solidFill>
                <a:latin typeface="Tahoma" pitchFamily="34" charset="0"/>
              </a:rPr>
              <a:t> Here, those neurons which respond strongly to input stimuli have their weights updated. When an input pattern is presented, all neurons in the layer compete &amp; the winning neuron undergoes weight adjustment. </a:t>
            </a:r>
          </a:p>
          <a:p>
            <a:pPr lvl="1" eaLnBrk="1" hangingPunct="1">
              <a:lnSpc>
                <a:spcPct val="90000"/>
              </a:lnSpc>
              <a:spcBef>
                <a:spcPct val="20000"/>
              </a:spcBef>
              <a:buClr>
                <a:schemeClr val="hlink"/>
              </a:buClr>
              <a:buSzPct val="55000"/>
              <a:buFont typeface="Wingdings" pitchFamily="2" charset="2"/>
              <a:buChar char="n"/>
            </a:pPr>
            <a:endParaRPr lang="en-US" sz="2000" b="1">
              <a:solidFill>
                <a:srgbClr val="FF33CC"/>
              </a:solidFill>
              <a:latin typeface="Arial"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08F8C3E-8EF9-4D41-902A-86CEFAF6FC46}" type="slidenum">
              <a:rPr lang="en-US" altLang="en-US"/>
              <a:pPr>
                <a:defRPr/>
              </a:pPr>
              <a:t>3</a:t>
            </a:fld>
            <a:endParaRPr lang="en-US" altLang="en-US"/>
          </a:p>
        </p:txBody>
      </p:sp>
      <p:sp>
        <p:nvSpPr>
          <p:cNvPr id="10243" name="Rectangle 2"/>
          <p:cNvSpPr>
            <a:spLocks noGrp="1" noChangeArrowheads="1"/>
          </p:cNvSpPr>
          <p:nvPr>
            <p:ph type="title"/>
          </p:nvPr>
        </p:nvSpPr>
        <p:spPr/>
        <p:txBody>
          <a:bodyPr/>
          <a:lstStyle/>
          <a:p>
            <a:pPr eaLnBrk="1" hangingPunct="1"/>
            <a:r>
              <a:rPr lang="en-US" altLang="ko-KR" sz="3800" b="1" dirty="0" smtClean="0">
                <a:ea typeface="굴림" charset="-127"/>
              </a:rPr>
              <a:t/>
            </a:r>
            <a:br>
              <a:rPr lang="en-US" altLang="ko-KR" sz="3800" b="1" dirty="0" smtClean="0">
                <a:ea typeface="굴림" charset="-127"/>
              </a:rPr>
            </a:br>
            <a:r>
              <a:rPr lang="en-US" altLang="ko-KR" sz="3800" b="1" dirty="0" smtClean="0">
                <a:solidFill>
                  <a:srgbClr val="0000FF"/>
                </a:solidFill>
                <a:ea typeface="굴림" charset="-127"/>
              </a:rPr>
              <a:t>Biological Motivation</a:t>
            </a:r>
            <a:endParaRPr lang="en-US" sz="3800" b="1" dirty="0" smtClean="0">
              <a:solidFill>
                <a:srgbClr val="0000FF"/>
              </a:solidFill>
            </a:endParaRPr>
          </a:p>
        </p:txBody>
      </p:sp>
      <p:sp>
        <p:nvSpPr>
          <p:cNvPr id="10244" name="Rectangle 3"/>
          <p:cNvSpPr>
            <a:spLocks noGrp="1" noChangeArrowheads="1"/>
          </p:cNvSpPr>
          <p:nvPr>
            <p:ph type="body" idx="1"/>
          </p:nvPr>
        </p:nvSpPr>
        <p:spPr>
          <a:xfrm>
            <a:off x="457200" y="1905000"/>
            <a:ext cx="8229600" cy="4225925"/>
          </a:xfrm>
        </p:spPr>
        <p:txBody>
          <a:bodyPr/>
          <a:lstStyle/>
          <a:p>
            <a:pPr eaLnBrk="1" hangingPunct="1"/>
            <a:r>
              <a:rPr lang="en-US" altLang="ko-KR" sz="2800" dirty="0" smtClean="0">
                <a:ea typeface="굴림" charset="-127"/>
              </a:rPr>
              <a:t>Human brain is a densely interconnected network of approximately 10</a:t>
            </a:r>
            <a:r>
              <a:rPr lang="en-US" altLang="ko-KR" sz="2800" baseline="30000" dirty="0" smtClean="0">
                <a:ea typeface="굴림" charset="-127"/>
              </a:rPr>
              <a:t>11</a:t>
            </a:r>
            <a:r>
              <a:rPr lang="en-US" altLang="ko-KR" sz="2800" dirty="0" smtClean="0">
                <a:ea typeface="굴림" charset="-127"/>
              </a:rPr>
              <a:t> neurons, each connected to, on average, 10</a:t>
            </a:r>
            <a:r>
              <a:rPr lang="en-US" altLang="ko-KR" sz="2800" baseline="30000" dirty="0" smtClean="0">
                <a:ea typeface="굴림" charset="-127"/>
              </a:rPr>
              <a:t>4</a:t>
            </a:r>
            <a:r>
              <a:rPr lang="en-US" altLang="ko-KR" sz="2800" dirty="0" smtClean="0">
                <a:ea typeface="굴림" charset="-127"/>
              </a:rPr>
              <a:t> others. </a:t>
            </a:r>
          </a:p>
          <a:p>
            <a:pPr eaLnBrk="1" hangingPunct="1"/>
            <a:r>
              <a:rPr lang="en-US" altLang="ko-KR" sz="2800" dirty="0" smtClean="0">
                <a:ea typeface="굴림" charset="-127"/>
              </a:rPr>
              <a:t>Neuron activity is </a:t>
            </a:r>
            <a:r>
              <a:rPr lang="en-US" altLang="ko-KR" sz="2800" i="1" dirty="0" smtClean="0">
                <a:ea typeface="굴림" charset="-127"/>
              </a:rPr>
              <a:t>excited</a:t>
            </a:r>
            <a:r>
              <a:rPr lang="en-US" altLang="ko-KR" sz="2800" dirty="0" smtClean="0">
                <a:ea typeface="굴림" charset="-127"/>
              </a:rPr>
              <a:t> or </a:t>
            </a:r>
            <a:r>
              <a:rPr lang="en-US" altLang="ko-KR" sz="2800" i="1" dirty="0" smtClean="0">
                <a:ea typeface="굴림" charset="-127"/>
              </a:rPr>
              <a:t>inhibited</a:t>
            </a:r>
            <a:r>
              <a:rPr lang="en-US" altLang="ko-KR" sz="2800" dirty="0" smtClean="0">
                <a:ea typeface="굴림" charset="-127"/>
              </a:rPr>
              <a:t> through connections to other neurons. </a:t>
            </a:r>
          </a:p>
          <a:p>
            <a:pPr eaLnBrk="1" hangingPunct="1"/>
            <a:r>
              <a:rPr lang="en-US" altLang="ko-KR" sz="2800" dirty="0" smtClean="0">
                <a:ea typeface="굴림" charset="-127"/>
              </a:rPr>
              <a:t>The fastest neuron switching times are known to be on the order of 10</a:t>
            </a:r>
            <a:r>
              <a:rPr lang="en-US" altLang="ko-KR" sz="2800" baseline="30000" dirty="0" smtClean="0">
                <a:ea typeface="굴림" charset="-127"/>
              </a:rPr>
              <a:t>-3</a:t>
            </a:r>
            <a:r>
              <a:rPr lang="en-US" altLang="ko-KR" sz="2800" dirty="0" smtClean="0">
                <a:ea typeface="굴림" charset="-127"/>
              </a:rPr>
              <a:t> sec.</a:t>
            </a:r>
          </a:p>
          <a:p>
            <a:pPr eaLnBrk="1" hangingPunct="1"/>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5984" y="1928802"/>
            <a:ext cx="785818" cy="369332"/>
          </a:xfrm>
          <a:prstGeom prst="rect">
            <a:avLst/>
          </a:prstGeom>
          <a:noFill/>
        </p:spPr>
        <p:txBody>
          <a:bodyPr wrap="square" rtlCol="0">
            <a:spAutoFit/>
          </a:bodyPr>
          <a:lstStyle/>
          <a:p>
            <a:endParaRPr lang="en-US" dirty="0"/>
          </a:p>
        </p:txBody>
      </p:sp>
      <p:sp>
        <p:nvSpPr>
          <p:cNvPr id="2" name="Title 1"/>
          <p:cNvSpPr>
            <a:spLocks noGrp="1"/>
          </p:cNvSpPr>
          <p:nvPr>
            <p:ph type="title"/>
          </p:nvPr>
        </p:nvSpPr>
        <p:spPr/>
        <p:txBody>
          <a:bodyPr/>
          <a:lstStyle/>
          <a:p>
            <a:r>
              <a:rPr lang="en-US" dirty="0" smtClean="0">
                <a:solidFill>
                  <a:srgbClr val="0000FF"/>
                </a:solidFill>
              </a:rPr>
              <a:t>Different types of Learning Rules</a:t>
            </a:r>
            <a:endParaRPr lang="en-US" dirty="0">
              <a:solidFill>
                <a:srgbClr val="0000FF"/>
              </a:solidFill>
            </a:endParaRPr>
          </a:p>
        </p:txBody>
      </p:sp>
      <p:sp>
        <p:nvSpPr>
          <p:cNvPr id="3" name="Content Placeholder 2"/>
          <p:cNvSpPr>
            <a:spLocks noGrp="1"/>
          </p:cNvSpPr>
          <p:nvPr>
            <p:ph idx="1"/>
          </p:nvPr>
        </p:nvSpPr>
        <p:spPr>
          <a:xfrm>
            <a:off x="0" y="1285860"/>
            <a:ext cx="9144000" cy="5357850"/>
          </a:xfrm>
          <a:noFill/>
        </p:spPr>
        <p:txBody>
          <a:bodyPr/>
          <a:lstStyle/>
          <a:p>
            <a:r>
              <a:rPr lang="en-US" dirty="0" smtClean="0"/>
              <a:t>Supervised learning</a:t>
            </a:r>
          </a:p>
          <a:p>
            <a:pPr>
              <a:buNone/>
            </a:pPr>
            <a:r>
              <a:rPr lang="en-US" dirty="0" smtClean="0"/>
              <a:t>          X</a:t>
            </a:r>
          </a:p>
          <a:p>
            <a:endParaRPr lang="en-US" dirty="0" smtClean="0"/>
          </a:p>
          <a:p>
            <a:endParaRPr lang="en-US" dirty="0" smtClean="0"/>
          </a:p>
          <a:p>
            <a:r>
              <a:rPr lang="en-US" dirty="0" smtClean="0"/>
              <a:t>Unsupervised learning</a:t>
            </a:r>
          </a:p>
          <a:p>
            <a:pPr>
              <a:buNone/>
            </a:pPr>
            <a:r>
              <a:rPr lang="en-US" dirty="0" smtClean="0"/>
              <a:t>           X</a:t>
            </a:r>
          </a:p>
          <a:p>
            <a:endParaRPr lang="en-US" dirty="0" smtClean="0"/>
          </a:p>
          <a:p>
            <a:endParaRPr lang="en-US" dirty="0" smtClean="0"/>
          </a:p>
          <a:p>
            <a:r>
              <a:rPr lang="en-US" dirty="0" smtClean="0"/>
              <a:t>Reinforcement learning</a:t>
            </a:r>
            <a:endParaRPr lang="en-US" dirty="0"/>
          </a:p>
        </p:txBody>
      </p:sp>
      <p:sp>
        <p:nvSpPr>
          <p:cNvPr id="8" name="Rectangle 7"/>
          <p:cNvSpPr/>
          <p:nvPr/>
        </p:nvSpPr>
        <p:spPr>
          <a:xfrm>
            <a:off x="2000232" y="1928802"/>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a:t>
            </a:r>
          </a:p>
          <a:p>
            <a:pPr algn="ctr"/>
            <a:r>
              <a:rPr lang="en-US" strike="sngStrike" dirty="0"/>
              <a:t>W</a:t>
            </a:r>
          </a:p>
        </p:txBody>
      </p:sp>
      <p:sp>
        <p:nvSpPr>
          <p:cNvPr id="9" name="Right Arrow 8"/>
          <p:cNvSpPr/>
          <p:nvPr/>
        </p:nvSpPr>
        <p:spPr>
          <a:xfrm>
            <a:off x="1285852" y="2143116"/>
            <a:ext cx="71438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000364" y="2143116"/>
            <a:ext cx="171451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0430" y="2928934"/>
            <a:ext cx="114300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Signal Generator</a:t>
            </a:r>
            <a:endParaRPr lang="en-US" dirty="0"/>
          </a:p>
        </p:txBody>
      </p:sp>
      <p:sp>
        <p:nvSpPr>
          <p:cNvPr id="12" name="Down Arrow 11"/>
          <p:cNvSpPr/>
          <p:nvPr/>
        </p:nvSpPr>
        <p:spPr>
          <a:xfrm>
            <a:off x="3949958" y="2285992"/>
            <a:ext cx="142876"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2428860" y="2428868"/>
            <a:ext cx="214314" cy="8572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2571736" y="3286124"/>
            <a:ext cx="928694"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786314" y="2000240"/>
            <a:ext cx="2000264" cy="369332"/>
          </a:xfrm>
          <a:prstGeom prst="rect">
            <a:avLst/>
          </a:prstGeom>
          <a:noFill/>
        </p:spPr>
        <p:txBody>
          <a:bodyPr wrap="square" rtlCol="0">
            <a:spAutoFit/>
          </a:bodyPr>
          <a:lstStyle/>
          <a:p>
            <a:r>
              <a:rPr lang="en-US" dirty="0" smtClean="0"/>
              <a:t>Y (Actual Output)</a:t>
            </a:r>
            <a:endParaRPr lang="en-US" dirty="0"/>
          </a:p>
        </p:txBody>
      </p:sp>
      <p:sp>
        <p:nvSpPr>
          <p:cNvPr id="19" name="Left Arrow 18"/>
          <p:cNvSpPr/>
          <p:nvPr/>
        </p:nvSpPr>
        <p:spPr>
          <a:xfrm>
            <a:off x="4643438" y="3231532"/>
            <a:ext cx="1000132"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15008" y="3143248"/>
            <a:ext cx="2286016" cy="369332"/>
          </a:xfrm>
          <a:prstGeom prst="rect">
            <a:avLst/>
          </a:prstGeom>
          <a:noFill/>
        </p:spPr>
        <p:txBody>
          <a:bodyPr wrap="square" rtlCol="0">
            <a:spAutoFit/>
          </a:bodyPr>
          <a:lstStyle/>
          <a:p>
            <a:r>
              <a:rPr lang="en-US" dirty="0" smtClean="0"/>
              <a:t>D (Desired Output)</a:t>
            </a:r>
            <a:endParaRPr lang="en-US" dirty="0"/>
          </a:p>
        </p:txBody>
      </p:sp>
      <p:sp>
        <p:nvSpPr>
          <p:cNvPr id="23" name="TextBox 22"/>
          <p:cNvSpPr txBox="1"/>
          <p:nvPr/>
        </p:nvSpPr>
        <p:spPr>
          <a:xfrm>
            <a:off x="1357290" y="2643182"/>
            <a:ext cx="1000132" cy="646331"/>
          </a:xfrm>
          <a:prstGeom prst="rect">
            <a:avLst/>
          </a:prstGeom>
          <a:noFill/>
        </p:spPr>
        <p:txBody>
          <a:bodyPr wrap="square" rtlCol="0">
            <a:spAutoFit/>
          </a:bodyPr>
          <a:lstStyle/>
          <a:p>
            <a:r>
              <a:rPr lang="en-US" dirty="0" smtClean="0"/>
              <a:t>Error Signals</a:t>
            </a:r>
            <a:endParaRPr lang="en-US" dirty="0"/>
          </a:p>
        </p:txBody>
      </p:sp>
      <p:sp>
        <p:nvSpPr>
          <p:cNvPr id="24" name="Rectangle 23"/>
          <p:cNvSpPr/>
          <p:nvPr/>
        </p:nvSpPr>
        <p:spPr>
          <a:xfrm>
            <a:off x="2071670" y="4357694"/>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a:t>
            </a:r>
          </a:p>
          <a:p>
            <a:pPr algn="ctr"/>
            <a:r>
              <a:rPr lang="en-US" strike="sngStrike" dirty="0"/>
              <a:t>W</a:t>
            </a:r>
          </a:p>
        </p:txBody>
      </p:sp>
      <p:sp>
        <p:nvSpPr>
          <p:cNvPr id="25" name="Right Arrow 24"/>
          <p:cNvSpPr/>
          <p:nvPr/>
        </p:nvSpPr>
        <p:spPr>
          <a:xfrm>
            <a:off x="1357290" y="4572008"/>
            <a:ext cx="71438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3071802" y="4572008"/>
            <a:ext cx="171451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Up Arrow 36"/>
          <p:cNvSpPr/>
          <p:nvPr/>
        </p:nvSpPr>
        <p:spPr>
          <a:xfrm>
            <a:off x="2571736" y="4714884"/>
            <a:ext cx="1928826" cy="100013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a:off x="2428860" y="4857760"/>
            <a:ext cx="214314" cy="571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857752" y="4429132"/>
            <a:ext cx="2000264" cy="369332"/>
          </a:xfrm>
          <a:prstGeom prst="rect">
            <a:avLst/>
          </a:prstGeom>
          <a:noFill/>
        </p:spPr>
        <p:txBody>
          <a:bodyPr wrap="square" rtlCol="0">
            <a:spAutoFit/>
          </a:bodyPr>
          <a:lstStyle/>
          <a:p>
            <a:r>
              <a:rPr lang="en-US" dirty="0" smtClean="0"/>
              <a:t>Y (Actual Output)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3"/>
          <p:cNvSpPr>
            <a:spLocks noGrp="1"/>
          </p:cNvSpPr>
          <p:nvPr>
            <p:ph type="sldNum" sz="quarter" idx="12"/>
          </p:nvPr>
        </p:nvSpPr>
        <p:spPr>
          <a:noFill/>
        </p:spPr>
        <p:txBody>
          <a:bodyPr/>
          <a:lstStyle/>
          <a:p>
            <a:fld id="{09334A11-9044-4CB8-BAAC-EFB295A9E56E}" type="slidenum">
              <a:rPr lang="en-US" smtClean="0"/>
              <a:pPr/>
              <a:t>31</a:t>
            </a:fld>
            <a:endParaRPr lang="en-US" smtClean="0"/>
          </a:p>
        </p:txBody>
      </p:sp>
      <p:sp>
        <p:nvSpPr>
          <p:cNvPr id="25604" name="Rectangle 2"/>
          <p:cNvSpPr>
            <a:spLocks noChangeArrowheads="1"/>
          </p:cNvSpPr>
          <p:nvPr/>
        </p:nvSpPr>
        <p:spPr bwMode="auto">
          <a:xfrm>
            <a:off x="1616075" y="381000"/>
            <a:ext cx="4989513"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ACTIVATION FUNCTION</a:t>
            </a:r>
          </a:p>
        </p:txBody>
      </p:sp>
      <p:sp>
        <p:nvSpPr>
          <p:cNvPr id="25605" name="Text Box 3"/>
          <p:cNvSpPr txBox="1">
            <a:spLocks noChangeArrowheads="1"/>
          </p:cNvSpPr>
          <p:nvPr/>
        </p:nvSpPr>
        <p:spPr bwMode="auto">
          <a:xfrm>
            <a:off x="457200" y="1295400"/>
            <a:ext cx="7924800" cy="5448300"/>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r>
              <a:rPr lang="en-US" sz="2400" b="1">
                <a:solidFill>
                  <a:schemeClr val="tx2"/>
                </a:solidFill>
                <a:latin typeface="Arial" pitchFamily="34" charset="0"/>
              </a:rPr>
              <a:t>ACTIVATION LEVEL – DISCRETE OR </a:t>
            </a:r>
          </a:p>
          <a:p>
            <a:pPr eaLnBrk="1" hangingPunct="1">
              <a:spcBef>
                <a:spcPct val="50000"/>
              </a:spcBef>
              <a:buFont typeface="Wingdings" pitchFamily="2" charset="2"/>
              <a:buNone/>
            </a:pPr>
            <a:r>
              <a:rPr lang="en-US" sz="2400" b="1">
                <a:solidFill>
                  <a:schemeClr val="tx2"/>
                </a:solidFill>
                <a:latin typeface="Arial" pitchFamily="34" charset="0"/>
              </a:rPr>
              <a:t>			        CONTINUOUS</a:t>
            </a:r>
          </a:p>
          <a:p>
            <a:pPr eaLnBrk="1" hangingPunct="1">
              <a:spcBef>
                <a:spcPct val="50000"/>
              </a:spcBef>
              <a:buFont typeface="Wingdings" pitchFamily="2" charset="2"/>
              <a:buNone/>
            </a:pPr>
            <a:r>
              <a:rPr lang="en-US" sz="2400" b="1">
                <a:solidFill>
                  <a:srgbClr val="FF33CC"/>
                </a:solidFill>
                <a:latin typeface="Arial" pitchFamily="34" charset="0"/>
              </a:rPr>
              <a:t>HARD LIMIT FUCNTION (DISCRETE)</a:t>
            </a:r>
          </a:p>
          <a:p>
            <a:pPr lvl="2" eaLnBrk="1" hangingPunct="1">
              <a:spcBef>
                <a:spcPct val="50000"/>
              </a:spcBef>
              <a:buFont typeface="Wingdings" pitchFamily="2" charset="2"/>
              <a:buChar char="Ø"/>
            </a:pPr>
            <a:r>
              <a:rPr lang="en-US" sz="2400" b="1">
                <a:solidFill>
                  <a:schemeClr val="tx2"/>
                </a:solidFill>
                <a:latin typeface="Arial" pitchFamily="34" charset="0"/>
              </a:rPr>
              <a:t> Binary Activation function</a:t>
            </a:r>
          </a:p>
          <a:p>
            <a:pPr lvl="2" eaLnBrk="1" hangingPunct="1">
              <a:spcBef>
                <a:spcPct val="50000"/>
              </a:spcBef>
              <a:buFont typeface="Wingdings" pitchFamily="2" charset="2"/>
              <a:buChar char="Ø"/>
            </a:pPr>
            <a:r>
              <a:rPr lang="en-US" sz="2400" b="1">
                <a:solidFill>
                  <a:schemeClr val="tx2"/>
                </a:solidFill>
                <a:latin typeface="Arial" pitchFamily="34" charset="0"/>
              </a:rPr>
              <a:t>Bipolar activation function</a:t>
            </a:r>
          </a:p>
          <a:p>
            <a:pPr lvl="2" eaLnBrk="1" hangingPunct="1">
              <a:spcBef>
                <a:spcPct val="50000"/>
              </a:spcBef>
              <a:buFont typeface="Wingdings" pitchFamily="2" charset="2"/>
              <a:buChar char="Ø"/>
            </a:pPr>
            <a:r>
              <a:rPr lang="en-US" sz="2400" b="1">
                <a:solidFill>
                  <a:schemeClr val="tx2"/>
                </a:solidFill>
                <a:latin typeface="Arial" pitchFamily="34" charset="0"/>
              </a:rPr>
              <a:t>Identity function</a:t>
            </a:r>
          </a:p>
          <a:p>
            <a:pPr eaLnBrk="1" hangingPunct="1">
              <a:spcBef>
                <a:spcPct val="50000"/>
              </a:spcBef>
              <a:buFont typeface="Wingdings" pitchFamily="2" charset="2"/>
              <a:buNone/>
            </a:pPr>
            <a:r>
              <a:rPr lang="en-US" sz="2400" b="1">
                <a:solidFill>
                  <a:srgbClr val="FF33CC"/>
                </a:solidFill>
                <a:latin typeface="Arial" pitchFamily="34" charset="0"/>
              </a:rPr>
              <a:t>SIGMOIDAL ACTIVATION FUNCTION (CONTINUOUS)</a:t>
            </a:r>
          </a:p>
          <a:p>
            <a:pPr lvl="2" eaLnBrk="1" hangingPunct="1">
              <a:spcBef>
                <a:spcPct val="50000"/>
              </a:spcBef>
              <a:buFont typeface="Wingdings" pitchFamily="2" charset="2"/>
              <a:buChar char="Ø"/>
            </a:pPr>
            <a:r>
              <a:rPr lang="en-US" sz="2400" b="1">
                <a:solidFill>
                  <a:schemeClr val="tx2"/>
                </a:solidFill>
                <a:latin typeface="Arial" pitchFamily="34" charset="0"/>
              </a:rPr>
              <a:t>Binary Sigmoidal activation function</a:t>
            </a:r>
          </a:p>
          <a:p>
            <a:pPr lvl="2" eaLnBrk="1" hangingPunct="1">
              <a:spcBef>
                <a:spcPct val="50000"/>
              </a:spcBef>
              <a:buFont typeface="Wingdings" pitchFamily="2" charset="2"/>
              <a:buChar char="Ø"/>
            </a:pPr>
            <a:r>
              <a:rPr lang="en-US" sz="2400" b="1">
                <a:solidFill>
                  <a:schemeClr val="tx2"/>
                </a:solidFill>
                <a:latin typeface="Arial" pitchFamily="34" charset="0"/>
              </a:rPr>
              <a:t>Bipolar Sigmoidal activation function</a:t>
            </a:r>
          </a:p>
          <a:p>
            <a:pPr eaLnBrk="1" hangingPunct="1">
              <a:spcBef>
                <a:spcPct val="50000"/>
              </a:spcBef>
              <a:buFont typeface="Wingdings" pitchFamily="2" charset="2"/>
              <a:buNone/>
            </a:pPr>
            <a:endParaRPr lang="en-US" sz="2400" b="1">
              <a:solidFill>
                <a:schemeClr val="tx2"/>
              </a:solidFill>
              <a:latin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r>
              <a:rPr lang="en-US" smtClean="0"/>
              <a:t>April 2007</a:t>
            </a:r>
          </a:p>
        </p:txBody>
      </p:sp>
      <p:sp>
        <p:nvSpPr>
          <p:cNvPr id="26627" name="Slide Number Placeholder 5"/>
          <p:cNvSpPr>
            <a:spLocks noGrp="1"/>
          </p:cNvSpPr>
          <p:nvPr>
            <p:ph type="sldNum" sz="quarter" idx="12"/>
          </p:nvPr>
        </p:nvSpPr>
        <p:spPr>
          <a:noFill/>
        </p:spPr>
        <p:txBody>
          <a:bodyPr/>
          <a:lstStyle/>
          <a:p>
            <a:fld id="{21E06205-71A1-40EC-8EF6-C9D082D607CD}" type="slidenum">
              <a:rPr lang="en-US" smtClean="0"/>
              <a:pPr/>
              <a:t>32</a:t>
            </a:fld>
            <a:endParaRPr lang="en-US" smtClean="0"/>
          </a:p>
        </p:txBody>
      </p:sp>
      <p:sp>
        <p:nvSpPr>
          <p:cNvPr id="26628" name="Rectangle 4"/>
          <p:cNvSpPr>
            <a:spLocks noChangeArrowheads="1"/>
          </p:cNvSpPr>
          <p:nvPr/>
        </p:nvSpPr>
        <p:spPr bwMode="auto">
          <a:xfrm>
            <a:off x="1787525" y="171450"/>
            <a:ext cx="4989513"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ACTIVATION FUNCTION</a:t>
            </a:r>
          </a:p>
        </p:txBody>
      </p:sp>
      <p:pic>
        <p:nvPicPr>
          <p:cNvPr id="26629" name="Picture 5"/>
          <p:cNvPicPr>
            <a:picLocks noChangeAspect="1" noChangeArrowheads="1"/>
          </p:cNvPicPr>
          <p:nvPr/>
        </p:nvPicPr>
        <p:blipFill>
          <a:blip r:embed="rId2" cstate="print"/>
          <a:srcRect/>
          <a:stretch>
            <a:fillRect/>
          </a:stretch>
        </p:blipFill>
        <p:spPr bwMode="auto">
          <a:xfrm>
            <a:off x="114300" y="842963"/>
            <a:ext cx="6127750" cy="5786437"/>
          </a:xfrm>
          <a:prstGeom prst="rect">
            <a:avLst/>
          </a:prstGeom>
          <a:noFill/>
          <a:ln w="9525">
            <a:noFill/>
            <a:miter lim="800000"/>
            <a:headEnd/>
            <a:tailEnd/>
          </a:ln>
        </p:spPr>
      </p:pic>
      <p:sp>
        <p:nvSpPr>
          <p:cNvPr id="26630" name="Text Box 6"/>
          <p:cNvSpPr txBox="1">
            <a:spLocks noChangeArrowheads="1"/>
          </p:cNvSpPr>
          <p:nvPr/>
        </p:nvSpPr>
        <p:spPr bwMode="auto">
          <a:xfrm>
            <a:off x="5867400" y="1409700"/>
            <a:ext cx="2971800" cy="4894263"/>
          </a:xfrm>
          <a:prstGeom prst="rect">
            <a:avLst/>
          </a:prstGeom>
          <a:noFill/>
          <a:ln w="9525">
            <a:noFill/>
            <a:miter lim="800000"/>
            <a:headEnd/>
            <a:tailEnd/>
          </a:ln>
        </p:spPr>
        <p:txBody>
          <a:bodyPr>
            <a:spAutoFit/>
          </a:bodyPr>
          <a:lstStyle/>
          <a:p>
            <a:pPr eaLnBrk="1" hangingPunct="1"/>
            <a:r>
              <a:rPr lang="en-US" sz="2400" b="1">
                <a:latin typeface="Times New Roman" pitchFamily="18" charset="0"/>
              </a:rPr>
              <a:t>Activation functions:</a:t>
            </a:r>
          </a:p>
          <a:p>
            <a:pPr eaLnBrk="1" hangingPunct="1"/>
            <a:endParaRPr lang="en-US" sz="2400" b="1">
              <a:latin typeface="Times New Roman" pitchFamily="18" charset="0"/>
            </a:endParaRPr>
          </a:p>
          <a:p>
            <a:pPr eaLnBrk="1" hangingPunct="1"/>
            <a:r>
              <a:rPr lang="en-US" sz="2400">
                <a:latin typeface="Times New Roman" pitchFamily="18" charset="0"/>
              </a:rPr>
              <a:t>(</a:t>
            </a:r>
            <a:r>
              <a:rPr lang="en-US" sz="2400" b="1">
                <a:latin typeface="Times New Roman" pitchFamily="18" charset="0"/>
              </a:rPr>
              <a:t>A)Identity</a:t>
            </a:r>
          </a:p>
          <a:p>
            <a:pPr eaLnBrk="1" hangingPunct="1"/>
            <a:endParaRPr lang="en-US" sz="2400" b="1">
              <a:latin typeface="Times New Roman" pitchFamily="18" charset="0"/>
            </a:endParaRPr>
          </a:p>
          <a:p>
            <a:pPr eaLnBrk="1" hangingPunct="1"/>
            <a:r>
              <a:rPr lang="en-US" sz="2400" b="1">
                <a:latin typeface="Times New Roman" pitchFamily="18" charset="0"/>
              </a:rPr>
              <a:t>(B)Binary step</a:t>
            </a:r>
          </a:p>
          <a:p>
            <a:pPr eaLnBrk="1" hangingPunct="1"/>
            <a:endParaRPr lang="en-US" sz="2400" b="1">
              <a:latin typeface="Times New Roman" pitchFamily="18" charset="0"/>
            </a:endParaRPr>
          </a:p>
          <a:p>
            <a:pPr eaLnBrk="1" hangingPunct="1"/>
            <a:r>
              <a:rPr lang="en-US" sz="2400" b="1">
                <a:latin typeface="Times New Roman" pitchFamily="18" charset="0"/>
              </a:rPr>
              <a:t>(C)Bipolar step </a:t>
            </a:r>
          </a:p>
          <a:p>
            <a:pPr eaLnBrk="1" hangingPunct="1"/>
            <a:endParaRPr lang="en-US" sz="2400" b="1">
              <a:latin typeface="Times New Roman" pitchFamily="18" charset="0"/>
            </a:endParaRPr>
          </a:p>
          <a:p>
            <a:pPr eaLnBrk="1" hangingPunct="1"/>
            <a:r>
              <a:rPr lang="en-US" sz="2400" b="1">
                <a:latin typeface="Times New Roman" pitchFamily="18" charset="0"/>
              </a:rPr>
              <a:t>(D)Binary sigmoidal</a:t>
            </a:r>
          </a:p>
          <a:p>
            <a:pPr eaLnBrk="1" hangingPunct="1"/>
            <a:endParaRPr lang="en-US" sz="2400" b="1">
              <a:latin typeface="Times New Roman" pitchFamily="18" charset="0"/>
            </a:endParaRPr>
          </a:p>
          <a:p>
            <a:pPr eaLnBrk="1" hangingPunct="1"/>
            <a:r>
              <a:rPr lang="en-US" sz="2400" b="1">
                <a:latin typeface="Times New Roman" pitchFamily="18" charset="0"/>
              </a:rPr>
              <a:t>(E)Bipolar sigmoidal</a:t>
            </a:r>
          </a:p>
          <a:p>
            <a:pPr eaLnBrk="1" hangingPunct="1"/>
            <a:endParaRPr lang="en-US" sz="2400" b="1">
              <a:latin typeface="Times New Roman" pitchFamily="18" charset="0"/>
            </a:endParaRPr>
          </a:p>
          <a:p>
            <a:pPr eaLnBrk="1" hangingPunct="1"/>
            <a:r>
              <a:rPr lang="en-US" sz="2400" b="1">
                <a:latin typeface="Times New Roman" pitchFamily="18" charset="0"/>
              </a:rPr>
              <a:t>(F)Ramp</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3"/>
          <p:cNvSpPr>
            <a:spLocks noGrp="1"/>
          </p:cNvSpPr>
          <p:nvPr>
            <p:ph type="sldNum" sz="quarter" idx="12"/>
          </p:nvPr>
        </p:nvSpPr>
        <p:spPr>
          <a:noFill/>
        </p:spPr>
        <p:txBody>
          <a:bodyPr/>
          <a:lstStyle/>
          <a:p>
            <a:fld id="{32C7863C-8D02-4BCC-B492-69F97B1599EE}" type="slidenum">
              <a:rPr lang="en-US" smtClean="0"/>
              <a:pPr/>
              <a:t>33</a:t>
            </a:fld>
            <a:endParaRPr lang="en-US" smtClean="0"/>
          </a:p>
        </p:txBody>
      </p:sp>
      <p:sp>
        <p:nvSpPr>
          <p:cNvPr id="27652" name="Rectangle 2"/>
          <p:cNvSpPr>
            <a:spLocks noChangeArrowheads="1"/>
          </p:cNvSpPr>
          <p:nvPr/>
        </p:nvSpPr>
        <p:spPr bwMode="auto">
          <a:xfrm>
            <a:off x="1835150" y="381000"/>
            <a:ext cx="4549775"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CONSTRUCTING ANN</a:t>
            </a:r>
          </a:p>
        </p:txBody>
      </p:sp>
      <p:sp>
        <p:nvSpPr>
          <p:cNvPr id="27653" name="Text Box 3"/>
          <p:cNvSpPr txBox="1">
            <a:spLocks noChangeArrowheads="1"/>
          </p:cNvSpPr>
          <p:nvPr/>
        </p:nvSpPr>
        <p:spPr bwMode="auto">
          <a:xfrm>
            <a:off x="914400" y="1125538"/>
            <a:ext cx="6096000" cy="5354637"/>
          </a:xfrm>
          <a:prstGeom prst="rect">
            <a:avLst/>
          </a:prstGeom>
          <a:noFill/>
          <a:ln w="9525">
            <a:noFill/>
            <a:miter lim="800000"/>
            <a:headEnd/>
            <a:tailEnd/>
          </a:ln>
        </p:spPr>
        <p:txBody>
          <a:bodyPr>
            <a:spAutoFit/>
          </a:bodyPr>
          <a:lstStyle/>
          <a:p>
            <a:pPr>
              <a:spcBef>
                <a:spcPct val="50000"/>
              </a:spcBef>
              <a:buFontTx/>
              <a:buChar char="•"/>
            </a:pPr>
            <a:r>
              <a:rPr lang="en-US" b="1">
                <a:solidFill>
                  <a:srgbClr val="0000FF"/>
                </a:solidFill>
                <a:latin typeface="Tahoma" pitchFamily="34" charset="0"/>
                <a:cs typeface="Arial" pitchFamily="34" charset="0"/>
              </a:rPr>
              <a:t>Determine the network properties:</a:t>
            </a:r>
          </a:p>
          <a:p>
            <a:pPr lvl="1">
              <a:spcBef>
                <a:spcPct val="50000"/>
              </a:spcBef>
              <a:buFontTx/>
              <a:buChar char="•"/>
            </a:pPr>
            <a:r>
              <a:rPr lang="en-US" b="1">
                <a:solidFill>
                  <a:srgbClr val="FF33CC"/>
                </a:solidFill>
                <a:latin typeface="Tahoma" pitchFamily="34" charset="0"/>
                <a:cs typeface="Arial" pitchFamily="34" charset="0"/>
              </a:rPr>
              <a:t>Network topology</a:t>
            </a:r>
          </a:p>
          <a:p>
            <a:pPr lvl="1">
              <a:spcBef>
                <a:spcPct val="50000"/>
              </a:spcBef>
              <a:buFontTx/>
              <a:buChar char="•"/>
            </a:pPr>
            <a:r>
              <a:rPr lang="en-US" b="1">
                <a:solidFill>
                  <a:srgbClr val="FF33CC"/>
                </a:solidFill>
                <a:latin typeface="Tahoma" pitchFamily="34" charset="0"/>
                <a:cs typeface="Arial" pitchFamily="34" charset="0"/>
              </a:rPr>
              <a:t>Types of connectivity</a:t>
            </a:r>
          </a:p>
          <a:p>
            <a:pPr lvl="1">
              <a:spcBef>
                <a:spcPct val="50000"/>
              </a:spcBef>
              <a:buFontTx/>
              <a:buChar char="•"/>
            </a:pPr>
            <a:r>
              <a:rPr lang="en-US" b="1">
                <a:solidFill>
                  <a:srgbClr val="FF33CC"/>
                </a:solidFill>
                <a:latin typeface="Tahoma" pitchFamily="34" charset="0"/>
                <a:cs typeface="Arial" pitchFamily="34" charset="0"/>
              </a:rPr>
              <a:t>Order of connections</a:t>
            </a:r>
          </a:p>
          <a:p>
            <a:pPr lvl="1">
              <a:spcBef>
                <a:spcPct val="50000"/>
              </a:spcBef>
              <a:buFontTx/>
              <a:buChar char="•"/>
            </a:pPr>
            <a:r>
              <a:rPr lang="en-US" b="1">
                <a:solidFill>
                  <a:srgbClr val="FF33CC"/>
                </a:solidFill>
                <a:latin typeface="Tahoma" pitchFamily="34" charset="0"/>
                <a:cs typeface="Arial" pitchFamily="34" charset="0"/>
              </a:rPr>
              <a:t>Weight range</a:t>
            </a:r>
          </a:p>
          <a:p>
            <a:pPr>
              <a:spcBef>
                <a:spcPct val="50000"/>
              </a:spcBef>
              <a:buFontTx/>
              <a:buChar char="•"/>
            </a:pPr>
            <a:r>
              <a:rPr lang="en-US" b="1">
                <a:solidFill>
                  <a:srgbClr val="0000FF"/>
                </a:solidFill>
                <a:latin typeface="Tahoma" pitchFamily="34" charset="0"/>
                <a:cs typeface="Arial" pitchFamily="34" charset="0"/>
              </a:rPr>
              <a:t>Determine the node properties:</a:t>
            </a:r>
          </a:p>
          <a:p>
            <a:pPr lvl="1">
              <a:spcBef>
                <a:spcPct val="50000"/>
              </a:spcBef>
              <a:buFontTx/>
              <a:buChar char="•"/>
            </a:pPr>
            <a:r>
              <a:rPr lang="en-US" b="1">
                <a:solidFill>
                  <a:srgbClr val="FF33CC"/>
                </a:solidFill>
                <a:latin typeface="Tahoma" pitchFamily="34" charset="0"/>
                <a:cs typeface="Arial" pitchFamily="34" charset="0"/>
              </a:rPr>
              <a:t>Activation range</a:t>
            </a:r>
          </a:p>
          <a:p>
            <a:pPr>
              <a:spcBef>
                <a:spcPct val="50000"/>
              </a:spcBef>
              <a:buFontTx/>
              <a:buChar char="•"/>
            </a:pPr>
            <a:r>
              <a:rPr lang="en-US" b="1">
                <a:solidFill>
                  <a:srgbClr val="0000FF"/>
                </a:solidFill>
                <a:latin typeface="Tahoma" pitchFamily="34" charset="0"/>
                <a:cs typeface="Arial" pitchFamily="34" charset="0"/>
              </a:rPr>
              <a:t>Determine the system dynamics</a:t>
            </a:r>
          </a:p>
          <a:p>
            <a:pPr lvl="1">
              <a:spcBef>
                <a:spcPct val="50000"/>
              </a:spcBef>
              <a:buFontTx/>
              <a:buChar char="•"/>
            </a:pPr>
            <a:r>
              <a:rPr lang="en-US" b="1">
                <a:solidFill>
                  <a:srgbClr val="FF33CC"/>
                </a:solidFill>
                <a:latin typeface="Tahoma" pitchFamily="34" charset="0"/>
                <a:cs typeface="Arial" pitchFamily="34" charset="0"/>
              </a:rPr>
              <a:t>Weight initialization scheme</a:t>
            </a:r>
          </a:p>
          <a:p>
            <a:pPr lvl="1">
              <a:spcBef>
                <a:spcPct val="50000"/>
              </a:spcBef>
              <a:buFontTx/>
              <a:buChar char="•"/>
            </a:pPr>
            <a:r>
              <a:rPr lang="en-US" b="1">
                <a:solidFill>
                  <a:srgbClr val="FF33CC"/>
                </a:solidFill>
                <a:latin typeface="Tahoma" pitchFamily="34" charset="0"/>
                <a:cs typeface="Arial" pitchFamily="34" charset="0"/>
              </a:rPr>
              <a:t>Activation – calculating formula</a:t>
            </a:r>
          </a:p>
          <a:p>
            <a:pPr lvl="1">
              <a:spcBef>
                <a:spcPct val="50000"/>
              </a:spcBef>
              <a:buFontTx/>
              <a:buChar char="•"/>
            </a:pPr>
            <a:r>
              <a:rPr lang="en-US" b="1">
                <a:solidFill>
                  <a:srgbClr val="FF33CC"/>
                </a:solidFill>
                <a:latin typeface="Tahoma" pitchFamily="34" charset="0"/>
                <a:cs typeface="Arial" pitchFamily="34" charset="0"/>
              </a:rPr>
              <a:t>Learning rule</a:t>
            </a:r>
          </a:p>
          <a:p>
            <a:pPr>
              <a:spcBef>
                <a:spcPct val="50000"/>
              </a:spcBef>
              <a:buFontTx/>
              <a:buChar char="•"/>
            </a:pPr>
            <a:endParaRPr lang="en-US" b="1">
              <a:solidFill>
                <a:srgbClr val="FF33CC"/>
              </a:solidFill>
              <a:latin typeface="Tahoma" pitchFamily="34" charset="0"/>
              <a:cs typeface="Arial" pitchFamily="34" charset="0"/>
            </a:endParaRPr>
          </a:p>
          <a:p>
            <a:pPr>
              <a:spcBef>
                <a:spcPct val="50000"/>
              </a:spcBef>
            </a:pPr>
            <a:endParaRPr lang="en-US" b="1">
              <a:latin typeface="Tahoma" pitchFamily="34" charset="0"/>
              <a:cs typeface="Arial"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0" name="Group 51"/>
          <p:cNvGrpSpPr>
            <a:grpSpLocks/>
          </p:cNvGrpSpPr>
          <p:nvPr/>
        </p:nvGrpSpPr>
        <p:grpSpPr bwMode="auto">
          <a:xfrm>
            <a:off x="611188" y="1484313"/>
            <a:ext cx="1189037" cy="1006475"/>
            <a:chOff x="5184" y="11808"/>
            <a:chExt cx="1872" cy="1584"/>
          </a:xfrm>
        </p:grpSpPr>
        <p:sp>
          <p:nvSpPr>
            <p:cNvPr id="9284" name="AutoShape 52"/>
            <p:cNvSpPr>
              <a:spLocks noChangeArrowheads="1"/>
            </p:cNvSpPr>
            <p:nvPr/>
          </p:nvSpPr>
          <p:spPr bwMode="auto">
            <a:xfrm flipV="1">
              <a:off x="5184" y="13104"/>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5" name="AutoShape 53"/>
            <p:cNvSpPr>
              <a:spLocks noChangeArrowheads="1"/>
            </p:cNvSpPr>
            <p:nvPr/>
          </p:nvSpPr>
          <p:spPr bwMode="auto">
            <a:xfrm flipV="1">
              <a:off x="5760" y="1252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6" name="AutoShape 54"/>
            <p:cNvSpPr>
              <a:spLocks noChangeArrowheads="1"/>
            </p:cNvSpPr>
            <p:nvPr/>
          </p:nvSpPr>
          <p:spPr bwMode="auto">
            <a:xfrm flipV="1">
              <a:off x="6336" y="12240"/>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7" name="AutoShape 55"/>
            <p:cNvSpPr>
              <a:spLocks noChangeArrowheads="1"/>
            </p:cNvSpPr>
            <p:nvPr/>
          </p:nvSpPr>
          <p:spPr bwMode="auto">
            <a:xfrm flipV="1">
              <a:off x="6480" y="12960"/>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8" name="AutoShape 56"/>
            <p:cNvSpPr>
              <a:spLocks noChangeArrowheads="1"/>
            </p:cNvSpPr>
            <p:nvPr/>
          </p:nvSpPr>
          <p:spPr bwMode="auto">
            <a:xfrm flipV="1">
              <a:off x="5904" y="1324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9" name="AutoShape 57"/>
            <p:cNvSpPr>
              <a:spLocks noChangeArrowheads="1"/>
            </p:cNvSpPr>
            <p:nvPr/>
          </p:nvSpPr>
          <p:spPr bwMode="auto">
            <a:xfrm flipV="1">
              <a:off x="6768" y="12384"/>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0" name="AutoShape 58"/>
            <p:cNvSpPr>
              <a:spLocks noChangeArrowheads="1"/>
            </p:cNvSpPr>
            <p:nvPr/>
          </p:nvSpPr>
          <p:spPr bwMode="auto">
            <a:xfrm flipV="1">
              <a:off x="6768" y="12816"/>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1" name="AutoShape 59"/>
            <p:cNvSpPr>
              <a:spLocks noChangeArrowheads="1"/>
            </p:cNvSpPr>
            <p:nvPr/>
          </p:nvSpPr>
          <p:spPr bwMode="auto">
            <a:xfrm flipV="1">
              <a:off x="5904" y="1180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2" name="AutoShape 60"/>
            <p:cNvSpPr>
              <a:spLocks noChangeArrowheads="1"/>
            </p:cNvSpPr>
            <p:nvPr/>
          </p:nvSpPr>
          <p:spPr bwMode="auto">
            <a:xfrm flipV="1">
              <a:off x="6480" y="1180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3" name="AutoShape 61"/>
            <p:cNvSpPr>
              <a:spLocks noChangeArrowheads="1"/>
            </p:cNvSpPr>
            <p:nvPr/>
          </p:nvSpPr>
          <p:spPr bwMode="auto">
            <a:xfrm flipV="1">
              <a:off x="5328" y="12240"/>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4" name="AutoShape 62"/>
            <p:cNvSpPr>
              <a:spLocks noChangeArrowheads="1"/>
            </p:cNvSpPr>
            <p:nvPr/>
          </p:nvSpPr>
          <p:spPr bwMode="auto">
            <a:xfrm flipV="1">
              <a:off x="5616" y="1180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5" name="Line 63"/>
            <p:cNvSpPr>
              <a:spLocks noChangeShapeType="1"/>
            </p:cNvSpPr>
            <p:nvPr/>
          </p:nvSpPr>
          <p:spPr bwMode="auto">
            <a:xfrm flipV="1">
              <a:off x="5328" y="11952"/>
              <a:ext cx="288" cy="288"/>
            </a:xfrm>
            <a:prstGeom prst="line">
              <a:avLst/>
            </a:prstGeom>
            <a:noFill/>
            <a:ln w="9525">
              <a:solidFill>
                <a:srgbClr val="000000"/>
              </a:solidFill>
              <a:round/>
              <a:headEnd/>
              <a:tailEnd/>
            </a:ln>
          </p:spPr>
          <p:txBody>
            <a:bodyPr/>
            <a:lstStyle/>
            <a:p>
              <a:endParaRPr lang="en-US"/>
            </a:p>
          </p:txBody>
        </p:sp>
        <p:sp>
          <p:nvSpPr>
            <p:cNvPr id="9296" name="Line 64"/>
            <p:cNvSpPr>
              <a:spLocks noChangeShapeType="1"/>
            </p:cNvSpPr>
            <p:nvPr/>
          </p:nvSpPr>
          <p:spPr bwMode="auto">
            <a:xfrm>
              <a:off x="5328" y="12240"/>
              <a:ext cx="1152" cy="0"/>
            </a:xfrm>
            <a:prstGeom prst="line">
              <a:avLst/>
            </a:prstGeom>
            <a:noFill/>
            <a:ln w="9525">
              <a:solidFill>
                <a:srgbClr val="000000"/>
              </a:solidFill>
              <a:round/>
              <a:headEnd/>
              <a:tailEnd/>
            </a:ln>
          </p:spPr>
          <p:txBody>
            <a:bodyPr/>
            <a:lstStyle/>
            <a:p>
              <a:endParaRPr lang="en-US"/>
            </a:p>
          </p:txBody>
        </p:sp>
        <p:sp>
          <p:nvSpPr>
            <p:cNvPr id="9297" name="Line 65"/>
            <p:cNvSpPr>
              <a:spLocks noChangeShapeType="1"/>
            </p:cNvSpPr>
            <p:nvPr/>
          </p:nvSpPr>
          <p:spPr bwMode="auto">
            <a:xfrm>
              <a:off x="5760" y="11808"/>
              <a:ext cx="576" cy="432"/>
            </a:xfrm>
            <a:prstGeom prst="line">
              <a:avLst/>
            </a:prstGeom>
            <a:noFill/>
            <a:ln w="9525">
              <a:solidFill>
                <a:srgbClr val="000000"/>
              </a:solidFill>
              <a:round/>
              <a:headEnd/>
              <a:tailEnd/>
            </a:ln>
          </p:spPr>
          <p:txBody>
            <a:bodyPr/>
            <a:lstStyle/>
            <a:p>
              <a:endParaRPr lang="en-US"/>
            </a:p>
          </p:txBody>
        </p:sp>
        <p:sp>
          <p:nvSpPr>
            <p:cNvPr id="9298" name="Line 66"/>
            <p:cNvSpPr>
              <a:spLocks noChangeShapeType="1"/>
            </p:cNvSpPr>
            <p:nvPr/>
          </p:nvSpPr>
          <p:spPr bwMode="auto">
            <a:xfrm flipV="1">
              <a:off x="5184" y="12528"/>
              <a:ext cx="576" cy="576"/>
            </a:xfrm>
            <a:prstGeom prst="line">
              <a:avLst/>
            </a:prstGeom>
            <a:noFill/>
            <a:ln w="9525">
              <a:solidFill>
                <a:srgbClr val="000000"/>
              </a:solidFill>
              <a:round/>
              <a:headEnd/>
              <a:tailEnd/>
            </a:ln>
          </p:spPr>
          <p:txBody>
            <a:bodyPr/>
            <a:lstStyle/>
            <a:p>
              <a:endParaRPr lang="en-US"/>
            </a:p>
          </p:txBody>
        </p:sp>
        <p:sp>
          <p:nvSpPr>
            <p:cNvPr id="9299" name="Line 67"/>
            <p:cNvSpPr>
              <a:spLocks noChangeShapeType="1"/>
            </p:cNvSpPr>
            <p:nvPr/>
          </p:nvSpPr>
          <p:spPr bwMode="auto">
            <a:xfrm>
              <a:off x="5328" y="12384"/>
              <a:ext cx="432" cy="144"/>
            </a:xfrm>
            <a:prstGeom prst="line">
              <a:avLst/>
            </a:prstGeom>
            <a:noFill/>
            <a:ln w="9525">
              <a:solidFill>
                <a:srgbClr val="000000"/>
              </a:solidFill>
              <a:round/>
              <a:headEnd/>
              <a:tailEnd/>
            </a:ln>
          </p:spPr>
          <p:txBody>
            <a:bodyPr/>
            <a:lstStyle/>
            <a:p>
              <a:endParaRPr lang="en-US"/>
            </a:p>
          </p:txBody>
        </p:sp>
        <p:sp>
          <p:nvSpPr>
            <p:cNvPr id="9300" name="Line 68"/>
            <p:cNvSpPr>
              <a:spLocks noChangeShapeType="1"/>
            </p:cNvSpPr>
            <p:nvPr/>
          </p:nvSpPr>
          <p:spPr bwMode="auto">
            <a:xfrm>
              <a:off x="5760" y="11952"/>
              <a:ext cx="864" cy="1008"/>
            </a:xfrm>
            <a:prstGeom prst="line">
              <a:avLst/>
            </a:prstGeom>
            <a:noFill/>
            <a:ln w="9525">
              <a:solidFill>
                <a:srgbClr val="000000"/>
              </a:solidFill>
              <a:round/>
              <a:headEnd/>
              <a:tailEnd/>
            </a:ln>
          </p:spPr>
          <p:txBody>
            <a:bodyPr/>
            <a:lstStyle/>
            <a:p>
              <a:endParaRPr lang="en-US"/>
            </a:p>
          </p:txBody>
        </p:sp>
        <p:sp>
          <p:nvSpPr>
            <p:cNvPr id="9301" name="Line 69"/>
            <p:cNvSpPr>
              <a:spLocks noChangeShapeType="1"/>
            </p:cNvSpPr>
            <p:nvPr/>
          </p:nvSpPr>
          <p:spPr bwMode="auto">
            <a:xfrm flipV="1">
              <a:off x="5328" y="12960"/>
              <a:ext cx="1152" cy="144"/>
            </a:xfrm>
            <a:prstGeom prst="line">
              <a:avLst/>
            </a:prstGeom>
            <a:noFill/>
            <a:ln w="9525">
              <a:solidFill>
                <a:srgbClr val="000000"/>
              </a:solidFill>
              <a:round/>
              <a:headEnd/>
              <a:tailEnd/>
            </a:ln>
          </p:spPr>
          <p:txBody>
            <a:bodyPr/>
            <a:lstStyle/>
            <a:p>
              <a:endParaRPr lang="en-US"/>
            </a:p>
          </p:txBody>
        </p:sp>
        <p:sp>
          <p:nvSpPr>
            <p:cNvPr id="9302" name="Line 70"/>
            <p:cNvSpPr>
              <a:spLocks noChangeShapeType="1"/>
            </p:cNvSpPr>
            <p:nvPr/>
          </p:nvSpPr>
          <p:spPr bwMode="auto">
            <a:xfrm flipV="1">
              <a:off x="5760" y="11952"/>
              <a:ext cx="144" cy="576"/>
            </a:xfrm>
            <a:prstGeom prst="line">
              <a:avLst/>
            </a:prstGeom>
            <a:noFill/>
            <a:ln w="9525">
              <a:solidFill>
                <a:srgbClr val="000000"/>
              </a:solidFill>
              <a:round/>
              <a:headEnd/>
              <a:tailEnd/>
            </a:ln>
          </p:spPr>
          <p:txBody>
            <a:bodyPr/>
            <a:lstStyle/>
            <a:p>
              <a:endParaRPr lang="en-US"/>
            </a:p>
          </p:txBody>
        </p:sp>
        <p:sp>
          <p:nvSpPr>
            <p:cNvPr id="9303" name="Line 71"/>
            <p:cNvSpPr>
              <a:spLocks noChangeShapeType="1"/>
            </p:cNvSpPr>
            <p:nvPr/>
          </p:nvSpPr>
          <p:spPr bwMode="auto">
            <a:xfrm>
              <a:off x="5760" y="12672"/>
              <a:ext cx="1008" cy="144"/>
            </a:xfrm>
            <a:prstGeom prst="line">
              <a:avLst/>
            </a:prstGeom>
            <a:noFill/>
            <a:ln w="9525">
              <a:solidFill>
                <a:srgbClr val="000000"/>
              </a:solidFill>
              <a:round/>
              <a:headEnd/>
              <a:tailEnd/>
            </a:ln>
          </p:spPr>
          <p:txBody>
            <a:bodyPr/>
            <a:lstStyle/>
            <a:p>
              <a:endParaRPr lang="en-US"/>
            </a:p>
          </p:txBody>
        </p:sp>
        <p:sp>
          <p:nvSpPr>
            <p:cNvPr id="9304" name="Line 72"/>
            <p:cNvSpPr>
              <a:spLocks noChangeShapeType="1"/>
            </p:cNvSpPr>
            <p:nvPr/>
          </p:nvSpPr>
          <p:spPr bwMode="auto">
            <a:xfrm flipV="1">
              <a:off x="5904" y="12384"/>
              <a:ext cx="432" cy="864"/>
            </a:xfrm>
            <a:prstGeom prst="line">
              <a:avLst/>
            </a:prstGeom>
            <a:noFill/>
            <a:ln w="9525">
              <a:solidFill>
                <a:srgbClr val="000000"/>
              </a:solidFill>
              <a:round/>
              <a:headEnd/>
              <a:tailEnd/>
            </a:ln>
          </p:spPr>
          <p:txBody>
            <a:bodyPr/>
            <a:lstStyle/>
            <a:p>
              <a:endParaRPr lang="en-US"/>
            </a:p>
          </p:txBody>
        </p:sp>
        <p:sp>
          <p:nvSpPr>
            <p:cNvPr id="9305" name="Line 73"/>
            <p:cNvSpPr>
              <a:spLocks noChangeShapeType="1"/>
            </p:cNvSpPr>
            <p:nvPr/>
          </p:nvSpPr>
          <p:spPr bwMode="auto">
            <a:xfrm>
              <a:off x="5328" y="13248"/>
              <a:ext cx="576" cy="144"/>
            </a:xfrm>
            <a:prstGeom prst="line">
              <a:avLst/>
            </a:prstGeom>
            <a:noFill/>
            <a:ln w="9525">
              <a:solidFill>
                <a:srgbClr val="000000"/>
              </a:solidFill>
              <a:round/>
              <a:headEnd/>
              <a:tailEnd/>
            </a:ln>
          </p:spPr>
          <p:txBody>
            <a:bodyPr/>
            <a:lstStyle/>
            <a:p>
              <a:endParaRPr lang="en-US"/>
            </a:p>
          </p:txBody>
        </p:sp>
        <p:sp>
          <p:nvSpPr>
            <p:cNvPr id="9306" name="Line 74"/>
            <p:cNvSpPr>
              <a:spLocks noChangeShapeType="1"/>
            </p:cNvSpPr>
            <p:nvPr/>
          </p:nvSpPr>
          <p:spPr bwMode="auto">
            <a:xfrm flipV="1">
              <a:off x="6048" y="13104"/>
              <a:ext cx="432" cy="144"/>
            </a:xfrm>
            <a:prstGeom prst="line">
              <a:avLst/>
            </a:prstGeom>
            <a:noFill/>
            <a:ln w="9525">
              <a:solidFill>
                <a:srgbClr val="000000"/>
              </a:solidFill>
              <a:round/>
              <a:headEnd/>
              <a:tailEnd/>
            </a:ln>
          </p:spPr>
          <p:txBody>
            <a:bodyPr/>
            <a:lstStyle/>
            <a:p>
              <a:endParaRPr lang="en-US"/>
            </a:p>
          </p:txBody>
        </p:sp>
        <p:sp>
          <p:nvSpPr>
            <p:cNvPr id="9307" name="Line 75"/>
            <p:cNvSpPr>
              <a:spLocks noChangeShapeType="1"/>
            </p:cNvSpPr>
            <p:nvPr/>
          </p:nvSpPr>
          <p:spPr bwMode="auto">
            <a:xfrm flipV="1">
              <a:off x="5760" y="11808"/>
              <a:ext cx="720" cy="720"/>
            </a:xfrm>
            <a:prstGeom prst="line">
              <a:avLst/>
            </a:prstGeom>
            <a:noFill/>
            <a:ln w="9525">
              <a:solidFill>
                <a:srgbClr val="000000"/>
              </a:solidFill>
              <a:round/>
              <a:headEnd/>
              <a:tailEnd/>
            </a:ln>
          </p:spPr>
          <p:txBody>
            <a:bodyPr/>
            <a:lstStyle/>
            <a:p>
              <a:endParaRPr lang="en-US"/>
            </a:p>
          </p:txBody>
        </p:sp>
        <p:sp>
          <p:nvSpPr>
            <p:cNvPr id="9308" name="Line 76"/>
            <p:cNvSpPr>
              <a:spLocks noChangeShapeType="1"/>
            </p:cNvSpPr>
            <p:nvPr/>
          </p:nvSpPr>
          <p:spPr bwMode="auto">
            <a:xfrm>
              <a:off x="5904" y="11808"/>
              <a:ext cx="720" cy="0"/>
            </a:xfrm>
            <a:prstGeom prst="line">
              <a:avLst/>
            </a:prstGeom>
            <a:noFill/>
            <a:ln w="9525">
              <a:solidFill>
                <a:srgbClr val="000000"/>
              </a:solidFill>
              <a:round/>
              <a:headEnd/>
              <a:tailEnd/>
            </a:ln>
          </p:spPr>
          <p:txBody>
            <a:bodyPr/>
            <a:lstStyle/>
            <a:p>
              <a:endParaRPr lang="en-US"/>
            </a:p>
          </p:txBody>
        </p:sp>
        <p:sp>
          <p:nvSpPr>
            <p:cNvPr id="9309" name="Line 77"/>
            <p:cNvSpPr>
              <a:spLocks noChangeShapeType="1"/>
            </p:cNvSpPr>
            <p:nvPr/>
          </p:nvSpPr>
          <p:spPr bwMode="auto">
            <a:xfrm>
              <a:off x="6480" y="11808"/>
              <a:ext cx="432" cy="720"/>
            </a:xfrm>
            <a:prstGeom prst="line">
              <a:avLst/>
            </a:prstGeom>
            <a:noFill/>
            <a:ln w="9525">
              <a:solidFill>
                <a:srgbClr val="000000"/>
              </a:solidFill>
              <a:round/>
              <a:headEnd/>
              <a:tailEnd/>
            </a:ln>
          </p:spPr>
          <p:txBody>
            <a:bodyPr/>
            <a:lstStyle/>
            <a:p>
              <a:endParaRPr lang="en-US"/>
            </a:p>
          </p:txBody>
        </p:sp>
        <p:sp>
          <p:nvSpPr>
            <p:cNvPr id="9310" name="Line 78"/>
            <p:cNvSpPr>
              <a:spLocks noChangeShapeType="1"/>
            </p:cNvSpPr>
            <p:nvPr/>
          </p:nvSpPr>
          <p:spPr bwMode="auto">
            <a:xfrm>
              <a:off x="6480" y="12384"/>
              <a:ext cx="576" cy="0"/>
            </a:xfrm>
            <a:prstGeom prst="line">
              <a:avLst/>
            </a:prstGeom>
            <a:noFill/>
            <a:ln w="9525">
              <a:solidFill>
                <a:srgbClr val="000000"/>
              </a:solidFill>
              <a:round/>
              <a:headEnd/>
              <a:tailEnd/>
            </a:ln>
          </p:spPr>
          <p:txBody>
            <a:bodyPr/>
            <a:lstStyle/>
            <a:p>
              <a:endParaRPr lang="en-US"/>
            </a:p>
          </p:txBody>
        </p:sp>
      </p:grpSp>
      <p:grpSp>
        <p:nvGrpSpPr>
          <p:cNvPr id="9221" name="Group 79"/>
          <p:cNvGrpSpPr>
            <a:grpSpLocks/>
          </p:cNvGrpSpPr>
          <p:nvPr/>
        </p:nvGrpSpPr>
        <p:grpSpPr bwMode="auto">
          <a:xfrm>
            <a:off x="468313" y="3109913"/>
            <a:ext cx="1096962" cy="823912"/>
            <a:chOff x="9072" y="5616"/>
            <a:chExt cx="1728" cy="1296"/>
          </a:xfrm>
        </p:grpSpPr>
        <p:grpSp>
          <p:nvGrpSpPr>
            <p:cNvPr id="9278" name="Group 80"/>
            <p:cNvGrpSpPr>
              <a:grpSpLocks/>
            </p:cNvGrpSpPr>
            <p:nvPr/>
          </p:nvGrpSpPr>
          <p:grpSpPr bwMode="auto">
            <a:xfrm>
              <a:off x="9868" y="5705"/>
              <a:ext cx="932" cy="754"/>
              <a:chOff x="5760" y="4752"/>
              <a:chExt cx="1584" cy="1440"/>
            </a:xfrm>
          </p:grpSpPr>
          <p:sp>
            <p:nvSpPr>
              <p:cNvPr id="9282" name="AutoShape 81"/>
              <p:cNvSpPr>
                <a:spLocks noChangeArrowheads="1"/>
              </p:cNvSpPr>
              <p:nvPr/>
            </p:nvSpPr>
            <p:spPr bwMode="auto">
              <a:xfrm>
                <a:off x="5760" y="4752"/>
                <a:ext cx="1584" cy="1440"/>
              </a:xfrm>
              <a:prstGeom prst="flowChartMultidocument">
                <a:avLst/>
              </a:prstGeom>
              <a:solidFill>
                <a:srgbClr val="FFFFFF"/>
              </a:solidFill>
              <a:ln w="9525">
                <a:solidFill>
                  <a:srgbClr val="000000"/>
                </a:solidFill>
                <a:miter lim="800000"/>
                <a:headEnd/>
                <a:tailEnd/>
              </a:ln>
            </p:spPr>
            <p:txBody>
              <a:bodyPr/>
              <a:lstStyle/>
              <a:p>
                <a:endParaRPr lang="en-US">
                  <a:latin typeface="Calibri" pitchFamily="34" charset="0"/>
                </a:endParaRPr>
              </a:p>
            </p:txBody>
          </p:sp>
          <p:sp>
            <p:nvSpPr>
              <p:cNvPr id="9283" name="WordArt 82"/>
              <p:cNvSpPr>
                <a:spLocks noChangeArrowheads="1" noChangeShapeType="1" noTextEdit="1"/>
              </p:cNvSpPr>
              <p:nvPr/>
            </p:nvSpPr>
            <p:spPr bwMode="auto">
              <a:xfrm>
                <a:off x="5859" y="5223"/>
                <a:ext cx="1053" cy="825"/>
              </a:xfrm>
              <a:prstGeom prst="rect">
                <a:avLst/>
              </a:prstGeom>
            </p:spPr>
            <p:txBody>
              <a:bodyPr wrap="none" fromWordArt="1">
                <a:prstTxWarp prst="textPlain">
                  <a:avLst>
                    <a:gd name="adj" fmla="val 33523"/>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outerShdw>
                    </a:effectLst>
                    <a:latin typeface="Arial"/>
                    <a:cs typeface="Arial"/>
                  </a:rPr>
                  <a:t>Y</a:t>
                </a:r>
              </a:p>
            </p:txBody>
          </p:sp>
        </p:grpSp>
        <p:grpSp>
          <p:nvGrpSpPr>
            <p:cNvPr id="9279" name="Group 83"/>
            <p:cNvGrpSpPr>
              <a:grpSpLocks/>
            </p:cNvGrpSpPr>
            <p:nvPr/>
          </p:nvGrpSpPr>
          <p:grpSpPr bwMode="auto">
            <a:xfrm>
              <a:off x="9445" y="6158"/>
              <a:ext cx="931" cy="754"/>
              <a:chOff x="6624" y="9936"/>
              <a:chExt cx="1584" cy="1440"/>
            </a:xfrm>
          </p:grpSpPr>
          <p:sp>
            <p:nvSpPr>
              <p:cNvPr id="9280" name="AutoShape 84"/>
              <p:cNvSpPr>
                <a:spLocks noChangeArrowheads="1"/>
              </p:cNvSpPr>
              <p:nvPr/>
            </p:nvSpPr>
            <p:spPr bwMode="auto">
              <a:xfrm>
                <a:off x="6624" y="9936"/>
                <a:ext cx="1584" cy="1440"/>
              </a:xfrm>
              <a:prstGeom prst="flowChartMultidocument">
                <a:avLst/>
              </a:prstGeom>
              <a:solidFill>
                <a:srgbClr val="FFFFFF"/>
              </a:solidFill>
              <a:ln w="9525">
                <a:solidFill>
                  <a:srgbClr val="000000"/>
                </a:solidFill>
                <a:miter lim="800000"/>
                <a:headEnd/>
                <a:tailEnd/>
              </a:ln>
            </p:spPr>
            <p:txBody>
              <a:bodyPr/>
              <a:lstStyle/>
              <a:p>
                <a:endParaRPr lang="en-US">
                  <a:latin typeface="Calibri" pitchFamily="34" charset="0"/>
                </a:endParaRPr>
              </a:p>
            </p:txBody>
          </p:sp>
          <p:sp>
            <p:nvSpPr>
              <p:cNvPr id="9281" name="WordArt 85"/>
              <p:cNvSpPr>
                <a:spLocks noChangeArrowheads="1" noChangeShapeType="1" noTextEdit="1"/>
              </p:cNvSpPr>
              <p:nvPr/>
            </p:nvSpPr>
            <p:spPr bwMode="auto">
              <a:xfrm>
                <a:off x="6768" y="10224"/>
                <a:ext cx="765" cy="825"/>
              </a:xfrm>
              <a:prstGeom prst="rect">
                <a:avLst/>
              </a:prstGeom>
            </p:spPr>
            <p:txBody>
              <a:bodyPr wrap="none" fromWordArt="1">
                <a:prstTxWarp prst="textPlain">
                  <a:avLst>
                    <a:gd name="adj" fmla="val 43662"/>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outerShdw>
                    </a:effectLst>
                    <a:latin typeface="Arial"/>
                    <a:cs typeface="Arial"/>
                  </a:rPr>
                  <a:t>A</a:t>
                </a:r>
              </a:p>
            </p:txBody>
          </p:sp>
        </p:grpSp>
        <p:graphicFrame>
          <p:nvGraphicFramePr>
            <p:cNvPr id="9219" name="Object 3"/>
            <p:cNvGraphicFramePr>
              <a:graphicFrameLocks noChangeAspect="1"/>
            </p:cNvGraphicFramePr>
            <p:nvPr/>
          </p:nvGraphicFramePr>
          <p:xfrm>
            <a:off x="9072" y="5616"/>
            <a:ext cx="551" cy="905"/>
          </p:xfrm>
          <a:graphic>
            <a:graphicData uri="http://schemas.openxmlformats.org/presentationml/2006/ole">
              <p:oleObj spid="_x0000_s9219" r:id="rId3" imgW="1728720" imgH="3252600" progId="">
                <p:embed/>
              </p:oleObj>
            </a:graphicData>
          </a:graphic>
        </p:graphicFrame>
      </p:grpSp>
      <p:sp>
        <p:nvSpPr>
          <p:cNvPr id="9222" name="Text Box 145"/>
          <p:cNvSpPr txBox="1">
            <a:spLocks noChangeArrowheads="1"/>
          </p:cNvSpPr>
          <p:nvPr/>
        </p:nvSpPr>
        <p:spPr bwMode="auto">
          <a:xfrm>
            <a:off x="1979613" y="1268413"/>
            <a:ext cx="6769100" cy="1222375"/>
          </a:xfrm>
          <a:prstGeom prst="rect">
            <a:avLst/>
          </a:prstGeom>
          <a:noFill/>
          <a:ln w="9525">
            <a:noFill/>
            <a:miter lim="800000"/>
            <a:headEnd/>
            <a:tailEnd/>
          </a:ln>
        </p:spPr>
        <p:txBody>
          <a:bodyPr>
            <a:spAutoFit/>
          </a:bodyPr>
          <a:lstStyle/>
          <a:p>
            <a:pPr>
              <a:spcBef>
                <a:spcPct val="50000"/>
              </a:spcBef>
            </a:pPr>
            <a:r>
              <a:rPr lang="en-US" b="1" i="1">
                <a:latin typeface="Calibri" pitchFamily="34" charset="0"/>
              </a:rPr>
              <a:t>Connectionizm</a:t>
            </a:r>
          </a:p>
          <a:p>
            <a:pPr>
              <a:spcBef>
                <a:spcPct val="50000"/>
              </a:spcBef>
            </a:pPr>
            <a:r>
              <a:rPr lang="en-US" sz="1600" b="1" i="1">
                <a:latin typeface="Calibri" pitchFamily="34" charset="0"/>
              </a:rPr>
              <a:t>NN is a highly interconnected structure in such a way that the state of one neuron affects the potential of the large number of another neurons to which  it is connected accordiny to weights of connections</a:t>
            </a:r>
            <a:endParaRPr lang="ru-RU" sz="1600" b="1" i="1">
              <a:latin typeface="Calibri" pitchFamily="34" charset="0"/>
            </a:endParaRPr>
          </a:p>
        </p:txBody>
      </p:sp>
      <p:sp>
        <p:nvSpPr>
          <p:cNvPr id="9223" name="Text Box 146"/>
          <p:cNvSpPr txBox="1">
            <a:spLocks noChangeArrowheads="1"/>
          </p:cNvSpPr>
          <p:nvPr/>
        </p:nvSpPr>
        <p:spPr bwMode="auto">
          <a:xfrm>
            <a:off x="1979613" y="2852738"/>
            <a:ext cx="6624637" cy="1465262"/>
          </a:xfrm>
          <a:prstGeom prst="rect">
            <a:avLst/>
          </a:prstGeom>
          <a:noFill/>
          <a:ln w="9525">
            <a:noFill/>
            <a:miter lim="800000"/>
            <a:headEnd/>
            <a:tailEnd/>
          </a:ln>
        </p:spPr>
        <p:txBody>
          <a:bodyPr>
            <a:spAutoFit/>
          </a:bodyPr>
          <a:lstStyle/>
          <a:p>
            <a:r>
              <a:rPr lang="en-US" b="1" i="1">
                <a:latin typeface="Calibri" pitchFamily="34" charset="0"/>
              </a:rPr>
              <a:t>Not Programming but Training</a:t>
            </a:r>
            <a:endParaRPr lang="en-US" i="1">
              <a:latin typeface="Calibri" pitchFamily="34" charset="0"/>
            </a:endParaRPr>
          </a:p>
          <a:p>
            <a:r>
              <a:rPr lang="en-US" i="1">
                <a:latin typeface="Calibri" pitchFamily="34" charset="0"/>
              </a:rPr>
              <a:t>NN is trained rather than programmed to perform the given task since it is difficult to separate the hardware and software in the structure. We program not solution of tasks but ability of learning to solve the tasks</a:t>
            </a:r>
            <a:endParaRPr lang="ru-RU" i="1">
              <a:latin typeface="Calibri" pitchFamily="34" charset="0"/>
            </a:endParaRPr>
          </a:p>
        </p:txBody>
      </p:sp>
      <p:sp>
        <p:nvSpPr>
          <p:cNvPr id="9224" name="Text Box 147"/>
          <p:cNvSpPr txBox="1">
            <a:spLocks noChangeArrowheads="1"/>
          </p:cNvSpPr>
          <p:nvPr/>
        </p:nvSpPr>
        <p:spPr bwMode="auto">
          <a:xfrm>
            <a:off x="2411413" y="4292600"/>
            <a:ext cx="1223962" cy="366713"/>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sp>
        <p:nvSpPr>
          <p:cNvPr id="9225" name="Text Box 149"/>
          <p:cNvSpPr txBox="1">
            <a:spLocks noChangeArrowheads="1"/>
          </p:cNvSpPr>
          <p:nvPr/>
        </p:nvSpPr>
        <p:spPr bwMode="auto">
          <a:xfrm>
            <a:off x="2987675" y="4365625"/>
            <a:ext cx="1079500" cy="366713"/>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pSp>
        <p:nvGrpSpPr>
          <p:cNvPr id="9226" name="Group 151"/>
          <p:cNvGrpSpPr>
            <a:grpSpLocks/>
          </p:cNvGrpSpPr>
          <p:nvPr/>
        </p:nvGrpSpPr>
        <p:grpSpPr bwMode="auto">
          <a:xfrm>
            <a:off x="250825" y="4640263"/>
            <a:ext cx="1692275" cy="1165225"/>
            <a:chOff x="674" y="2971"/>
            <a:chExt cx="1066" cy="734"/>
          </a:xfrm>
        </p:grpSpPr>
        <p:graphicFrame>
          <p:nvGraphicFramePr>
            <p:cNvPr id="9218" name="Object 2"/>
            <p:cNvGraphicFramePr>
              <a:graphicFrameLocks noChangeAspect="1"/>
            </p:cNvGraphicFramePr>
            <p:nvPr/>
          </p:nvGraphicFramePr>
          <p:xfrm>
            <a:off x="884" y="3113"/>
            <a:ext cx="856" cy="592"/>
          </p:xfrm>
          <a:graphic>
            <a:graphicData uri="http://schemas.openxmlformats.org/presentationml/2006/ole">
              <p:oleObj spid="_x0000_s9218" name="Формула" r:id="rId4" imgW="1358640" imgH="939600" progId="Equation.3">
                <p:embed/>
              </p:oleObj>
            </a:graphicData>
          </a:graphic>
        </p:graphicFrame>
        <p:grpSp>
          <p:nvGrpSpPr>
            <p:cNvPr id="9230" name="Group 89"/>
            <p:cNvGrpSpPr>
              <a:grpSpLocks/>
            </p:cNvGrpSpPr>
            <p:nvPr/>
          </p:nvGrpSpPr>
          <p:grpSpPr bwMode="auto">
            <a:xfrm>
              <a:off x="674" y="2971"/>
              <a:ext cx="528" cy="414"/>
              <a:chOff x="1728" y="2592"/>
              <a:chExt cx="1584" cy="1296"/>
            </a:xfrm>
          </p:grpSpPr>
          <p:sp>
            <p:nvSpPr>
              <p:cNvPr id="9231" name="Oval 90"/>
              <p:cNvSpPr>
                <a:spLocks noChangeArrowheads="1"/>
              </p:cNvSpPr>
              <p:nvPr/>
            </p:nvSpPr>
            <p:spPr bwMode="auto">
              <a:xfrm>
                <a:off x="2448" y="3024"/>
                <a:ext cx="144" cy="288"/>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32" name="Oval 91"/>
              <p:cNvSpPr>
                <a:spLocks noChangeArrowheads="1"/>
              </p:cNvSpPr>
              <p:nvPr/>
            </p:nvSpPr>
            <p:spPr bwMode="auto">
              <a:xfrm>
                <a:off x="2448" y="3600"/>
                <a:ext cx="144" cy="288"/>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33" name="Oval 92"/>
              <p:cNvSpPr>
                <a:spLocks noChangeArrowheads="1"/>
              </p:cNvSpPr>
              <p:nvPr/>
            </p:nvSpPr>
            <p:spPr bwMode="auto">
              <a:xfrm>
                <a:off x="2448" y="3600"/>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34" name="Oval 93"/>
              <p:cNvSpPr>
                <a:spLocks noChangeArrowheads="1"/>
              </p:cNvSpPr>
              <p:nvPr/>
            </p:nvSpPr>
            <p:spPr bwMode="auto">
              <a:xfrm>
                <a:off x="2448" y="2592"/>
                <a:ext cx="144" cy="288"/>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grpSp>
            <p:nvGrpSpPr>
              <p:cNvPr id="9235" name="Group 94"/>
              <p:cNvGrpSpPr>
                <a:grpSpLocks/>
              </p:cNvGrpSpPr>
              <p:nvPr/>
            </p:nvGrpSpPr>
            <p:grpSpPr bwMode="auto">
              <a:xfrm>
                <a:off x="1728" y="2736"/>
                <a:ext cx="144" cy="1008"/>
                <a:chOff x="6768" y="2304"/>
                <a:chExt cx="144" cy="1008"/>
              </a:xfrm>
            </p:grpSpPr>
            <p:sp>
              <p:nvSpPr>
                <p:cNvPr id="9274" name="Oval 95"/>
                <p:cNvSpPr>
                  <a:spLocks noChangeArrowheads="1"/>
                </p:cNvSpPr>
                <p:nvPr/>
              </p:nvSpPr>
              <p:spPr bwMode="auto">
                <a:xfrm>
                  <a:off x="6768" y="2304"/>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75" name="Oval 96"/>
                <p:cNvSpPr>
                  <a:spLocks noChangeArrowheads="1"/>
                </p:cNvSpPr>
                <p:nvPr/>
              </p:nvSpPr>
              <p:spPr bwMode="auto">
                <a:xfrm>
                  <a:off x="6768" y="3168"/>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76" name="Oval 97"/>
                <p:cNvSpPr>
                  <a:spLocks noChangeArrowheads="1"/>
                </p:cNvSpPr>
                <p:nvPr/>
              </p:nvSpPr>
              <p:spPr bwMode="auto">
                <a:xfrm>
                  <a:off x="6768" y="2736"/>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77" name="Oval 98"/>
                <p:cNvSpPr>
                  <a:spLocks noChangeArrowheads="1"/>
                </p:cNvSpPr>
                <p:nvPr/>
              </p:nvSpPr>
              <p:spPr bwMode="auto">
                <a:xfrm>
                  <a:off x="6768" y="2304"/>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grpSp>
          <p:grpSp>
            <p:nvGrpSpPr>
              <p:cNvPr id="9236" name="Group 99"/>
              <p:cNvGrpSpPr>
                <a:grpSpLocks/>
              </p:cNvGrpSpPr>
              <p:nvPr/>
            </p:nvGrpSpPr>
            <p:grpSpPr bwMode="auto">
              <a:xfrm>
                <a:off x="2448" y="2736"/>
                <a:ext cx="144" cy="1008"/>
                <a:chOff x="6768" y="2304"/>
                <a:chExt cx="144" cy="1008"/>
              </a:xfrm>
            </p:grpSpPr>
            <p:sp>
              <p:nvSpPr>
                <p:cNvPr id="9270" name="Oval 100"/>
                <p:cNvSpPr>
                  <a:spLocks noChangeArrowheads="1"/>
                </p:cNvSpPr>
                <p:nvPr/>
              </p:nvSpPr>
              <p:spPr bwMode="auto">
                <a:xfrm>
                  <a:off x="6768" y="2304"/>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71" name="Oval 101"/>
                <p:cNvSpPr>
                  <a:spLocks noChangeArrowheads="1"/>
                </p:cNvSpPr>
                <p:nvPr/>
              </p:nvSpPr>
              <p:spPr bwMode="auto">
                <a:xfrm>
                  <a:off x="6768" y="3168"/>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72" name="Oval 102"/>
                <p:cNvSpPr>
                  <a:spLocks noChangeArrowheads="1"/>
                </p:cNvSpPr>
                <p:nvPr/>
              </p:nvSpPr>
              <p:spPr bwMode="auto">
                <a:xfrm>
                  <a:off x="6768" y="2736"/>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73" name="Oval 103"/>
                <p:cNvSpPr>
                  <a:spLocks noChangeArrowheads="1"/>
                </p:cNvSpPr>
                <p:nvPr/>
              </p:nvSpPr>
              <p:spPr bwMode="auto">
                <a:xfrm>
                  <a:off x="6768" y="2304"/>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grpSp>
          <p:grpSp>
            <p:nvGrpSpPr>
              <p:cNvPr id="9237" name="Group 104"/>
              <p:cNvGrpSpPr>
                <a:grpSpLocks/>
              </p:cNvGrpSpPr>
              <p:nvPr/>
            </p:nvGrpSpPr>
            <p:grpSpPr bwMode="auto">
              <a:xfrm>
                <a:off x="3168" y="2736"/>
                <a:ext cx="144" cy="1008"/>
                <a:chOff x="6768" y="2304"/>
                <a:chExt cx="144" cy="1008"/>
              </a:xfrm>
            </p:grpSpPr>
            <p:sp>
              <p:nvSpPr>
                <p:cNvPr id="9266" name="Oval 105"/>
                <p:cNvSpPr>
                  <a:spLocks noChangeArrowheads="1"/>
                </p:cNvSpPr>
                <p:nvPr/>
              </p:nvSpPr>
              <p:spPr bwMode="auto">
                <a:xfrm>
                  <a:off x="6768" y="2304"/>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67" name="Oval 106"/>
                <p:cNvSpPr>
                  <a:spLocks noChangeArrowheads="1"/>
                </p:cNvSpPr>
                <p:nvPr/>
              </p:nvSpPr>
              <p:spPr bwMode="auto">
                <a:xfrm>
                  <a:off x="6768" y="3168"/>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68" name="Oval 107"/>
                <p:cNvSpPr>
                  <a:spLocks noChangeArrowheads="1"/>
                </p:cNvSpPr>
                <p:nvPr/>
              </p:nvSpPr>
              <p:spPr bwMode="auto">
                <a:xfrm>
                  <a:off x="6768" y="2736"/>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69" name="Oval 108"/>
                <p:cNvSpPr>
                  <a:spLocks noChangeArrowheads="1"/>
                </p:cNvSpPr>
                <p:nvPr/>
              </p:nvSpPr>
              <p:spPr bwMode="auto">
                <a:xfrm>
                  <a:off x="6768" y="2304"/>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grpSp>
          <p:sp>
            <p:nvSpPr>
              <p:cNvPr id="9238" name="Line 109"/>
              <p:cNvSpPr>
                <a:spLocks noChangeShapeType="1"/>
              </p:cNvSpPr>
              <p:nvPr/>
            </p:nvSpPr>
            <p:spPr bwMode="auto">
              <a:xfrm>
                <a:off x="1872" y="2880"/>
                <a:ext cx="720" cy="0"/>
              </a:xfrm>
              <a:prstGeom prst="line">
                <a:avLst/>
              </a:prstGeom>
              <a:noFill/>
              <a:ln w="9525">
                <a:solidFill>
                  <a:srgbClr val="000000"/>
                </a:solidFill>
                <a:round/>
                <a:headEnd/>
                <a:tailEnd/>
              </a:ln>
            </p:spPr>
            <p:txBody>
              <a:bodyPr/>
              <a:lstStyle/>
              <a:p>
                <a:endParaRPr lang="en-US"/>
              </a:p>
            </p:txBody>
          </p:sp>
          <p:sp>
            <p:nvSpPr>
              <p:cNvPr id="9239" name="Line 110"/>
              <p:cNvSpPr>
                <a:spLocks noChangeShapeType="1"/>
              </p:cNvSpPr>
              <p:nvPr/>
            </p:nvSpPr>
            <p:spPr bwMode="auto">
              <a:xfrm>
                <a:off x="1728" y="3312"/>
                <a:ext cx="864" cy="0"/>
              </a:xfrm>
              <a:prstGeom prst="line">
                <a:avLst/>
              </a:prstGeom>
              <a:noFill/>
              <a:ln w="9525">
                <a:solidFill>
                  <a:srgbClr val="000000"/>
                </a:solidFill>
                <a:round/>
                <a:headEnd/>
                <a:tailEnd/>
              </a:ln>
            </p:spPr>
            <p:txBody>
              <a:bodyPr/>
              <a:lstStyle/>
              <a:p>
                <a:endParaRPr lang="en-US"/>
              </a:p>
            </p:txBody>
          </p:sp>
          <p:sp>
            <p:nvSpPr>
              <p:cNvPr id="9240" name="Line 111"/>
              <p:cNvSpPr>
                <a:spLocks noChangeShapeType="1"/>
              </p:cNvSpPr>
              <p:nvPr/>
            </p:nvSpPr>
            <p:spPr bwMode="auto">
              <a:xfrm>
                <a:off x="1872" y="3744"/>
                <a:ext cx="720" cy="0"/>
              </a:xfrm>
              <a:prstGeom prst="line">
                <a:avLst/>
              </a:prstGeom>
              <a:noFill/>
              <a:ln w="9525">
                <a:solidFill>
                  <a:srgbClr val="000000"/>
                </a:solidFill>
                <a:round/>
                <a:headEnd/>
                <a:tailEnd/>
              </a:ln>
            </p:spPr>
            <p:txBody>
              <a:bodyPr/>
              <a:lstStyle/>
              <a:p>
                <a:endParaRPr lang="en-US"/>
              </a:p>
            </p:txBody>
          </p:sp>
          <p:sp>
            <p:nvSpPr>
              <p:cNvPr id="9241" name="Line 112"/>
              <p:cNvSpPr>
                <a:spLocks noChangeShapeType="1"/>
              </p:cNvSpPr>
              <p:nvPr/>
            </p:nvSpPr>
            <p:spPr bwMode="auto">
              <a:xfrm>
                <a:off x="2592" y="2880"/>
                <a:ext cx="576" cy="0"/>
              </a:xfrm>
              <a:prstGeom prst="line">
                <a:avLst/>
              </a:prstGeom>
              <a:noFill/>
              <a:ln w="9525">
                <a:solidFill>
                  <a:srgbClr val="000000"/>
                </a:solidFill>
                <a:round/>
                <a:headEnd/>
                <a:tailEnd/>
              </a:ln>
            </p:spPr>
            <p:txBody>
              <a:bodyPr/>
              <a:lstStyle/>
              <a:p>
                <a:endParaRPr lang="en-US"/>
              </a:p>
            </p:txBody>
          </p:sp>
          <p:sp>
            <p:nvSpPr>
              <p:cNvPr id="9242" name="Line 113"/>
              <p:cNvSpPr>
                <a:spLocks noChangeShapeType="1"/>
              </p:cNvSpPr>
              <p:nvPr/>
            </p:nvSpPr>
            <p:spPr bwMode="auto">
              <a:xfrm>
                <a:off x="2592" y="3312"/>
                <a:ext cx="720" cy="0"/>
              </a:xfrm>
              <a:prstGeom prst="line">
                <a:avLst/>
              </a:prstGeom>
              <a:noFill/>
              <a:ln w="9525">
                <a:solidFill>
                  <a:srgbClr val="000000"/>
                </a:solidFill>
                <a:round/>
                <a:headEnd/>
                <a:tailEnd/>
              </a:ln>
            </p:spPr>
            <p:txBody>
              <a:bodyPr/>
              <a:lstStyle/>
              <a:p>
                <a:endParaRPr lang="en-US"/>
              </a:p>
            </p:txBody>
          </p:sp>
          <p:sp>
            <p:nvSpPr>
              <p:cNvPr id="9243" name="Line 114"/>
              <p:cNvSpPr>
                <a:spLocks noChangeShapeType="1"/>
              </p:cNvSpPr>
              <p:nvPr/>
            </p:nvSpPr>
            <p:spPr bwMode="auto">
              <a:xfrm>
                <a:off x="2592" y="3312"/>
                <a:ext cx="576" cy="0"/>
              </a:xfrm>
              <a:prstGeom prst="line">
                <a:avLst/>
              </a:prstGeom>
              <a:noFill/>
              <a:ln w="9525">
                <a:solidFill>
                  <a:srgbClr val="000000"/>
                </a:solidFill>
                <a:round/>
                <a:headEnd/>
                <a:tailEnd/>
              </a:ln>
            </p:spPr>
            <p:txBody>
              <a:bodyPr/>
              <a:lstStyle/>
              <a:p>
                <a:endParaRPr lang="en-US"/>
              </a:p>
            </p:txBody>
          </p:sp>
          <p:sp>
            <p:nvSpPr>
              <p:cNvPr id="9244" name="Line 115"/>
              <p:cNvSpPr>
                <a:spLocks noChangeShapeType="1"/>
              </p:cNvSpPr>
              <p:nvPr/>
            </p:nvSpPr>
            <p:spPr bwMode="auto">
              <a:xfrm>
                <a:off x="2448" y="3744"/>
                <a:ext cx="864" cy="0"/>
              </a:xfrm>
              <a:prstGeom prst="line">
                <a:avLst/>
              </a:prstGeom>
              <a:noFill/>
              <a:ln w="9525">
                <a:solidFill>
                  <a:srgbClr val="000000"/>
                </a:solidFill>
                <a:round/>
                <a:headEnd/>
                <a:tailEnd/>
              </a:ln>
            </p:spPr>
            <p:txBody>
              <a:bodyPr/>
              <a:lstStyle/>
              <a:p>
                <a:endParaRPr lang="en-US"/>
              </a:p>
            </p:txBody>
          </p:sp>
          <p:sp>
            <p:nvSpPr>
              <p:cNvPr id="9245" name="Freeform 116"/>
              <p:cNvSpPr>
                <a:spLocks/>
              </p:cNvSpPr>
              <p:nvPr/>
            </p:nvSpPr>
            <p:spPr bwMode="auto">
              <a:xfrm>
                <a:off x="2160" y="2736"/>
                <a:ext cx="288" cy="1008"/>
              </a:xfrm>
              <a:custGeom>
                <a:avLst/>
                <a:gdLst>
                  <a:gd name="T0" fmla="*/ 288 w 432"/>
                  <a:gd name="T1" fmla="*/ 0 h 720"/>
                  <a:gd name="T2" fmla="*/ 0 w 432"/>
                  <a:gd name="T3" fmla="*/ 605 h 720"/>
                  <a:gd name="T4" fmla="*/ 288 w 432"/>
                  <a:gd name="T5" fmla="*/ 1008 h 720"/>
                  <a:gd name="T6" fmla="*/ 0 60000 65536"/>
                  <a:gd name="T7" fmla="*/ 0 60000 65536"/>
                  <a:gd name="T8" fmla="*/ 0 60000 65536"/>
                  <a:gd name="T9" fmla="*/ 0 w 432"/>
                  <a:gd name="T10" fmla="*/ 0 h 720"/>
                  <a:gd name="T11" fmla="*/ 432 w 432"/>
                  <a:gd name="T12" fmla="*/ 720 h 720"/>
                </a:gdLst>
                <a:ahLst/>
                <a:cxnLst>
                  <a:cxn ang="T6">
                    <a:pos x="T0" y="T1"/>
                  </a:cxn>
                  <a:cxn ang="T7">
                    <a:pos x="T2" y="T3"/>
                  </a:cxn>
                  <a:cxn ang="T8">
                    <a:pos x="T4" y="T5"/>
                  </a:cxn>
                </a:cxnLst>
                <a:rect l="T9" t="T10" r="T11" b="T12"/>
                <a:pathLst>
                  <a:path w="432" h="720">
                    <a:moveTo>
                      <a:pt x="432" y="0"/>
                    </a:moveTo>
                    <a:cubicBezTo>
                      <a:pt x="216" y="156"/>
                      <a:pt x="0" y="312"/>
                      <a:pt x="0" y="432"/>
                    </a:cubicBezTo>
                    <a:cubicBezTo>
                      <a:pt x="0" y="552"/>
                      <a:pt x="360" y="672"/>
                      <a:pt x="432" y="720"/>
                    </a:cubicBezTo>
                  </a:path>
                </a:pathLst>
              </a:custGeom>
              <a:noFill/>
              <a:ln w="9525">
                <a:solidFill>
                  <a:srgbClr val="000000"/>
                </a:solidFill>
                <a:round/>
                <a:headEnd/>
                <a:tailEnd/>
              </a:ln>
            </p:spPr>
            <p:txBody>
              <a:bodyPr/>
              <a:lstStyle/>
              <a:p>
                <a:endParaRPr lang="en-US">
                  <a:latin typeface="Calibri" pitchFamily="34" charset="0"/>
                </a:endParaRPr>
              </a:p>
            </p:txBody>
          </p:sp>
          <p:sp>
            <p:nvSpPr>
              <p:cNvPr id="9246" name="Freeform 117"/>
              <p:cNvSpPr>
                <a:spLocks/>
              </p:cNvSpPr>
              <p:nvPr/>
            </p:nvSpPr>
            <p:spPr bwMode="auto">
              <a:xfrm>
                <a:off x="2592" y="3168"/>
                <a:ext cx="144" cy="576"/>
              </a:xfrm>
              <a:custGeom>
                <a:avLst/>
                <a:gdLst>
                  <a:gd name="T0" fmla="*/ 0 w 144"/>
                  <a:gd name="T1" fmla="*/ 0 h 576"/>
                  <a:gd name="T2" fmla="*/ 144 w 144"/>
                  <a:gd name="T3" fmla="*/ 288 h 576"/>
                  <a:gd name="T4" fmla="*/ 0 w 144"/>
                  <a:gd name="T5" fmla="*/ 576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0" y="0"/>
                    </a:moveTo>
                    <a:cubicBezTo>
                      <a:pt x="72" y="96"/>
                      <a:pt x="144" y="192"/>
                      <a:pt x="144" y="288"/>
                    </a:cubicBezTo>
                    <a:cubicBezTo>
                      <a:pt x="144" y="384"/>
                      <a:pt x="24" y="528"/>
                      <a:pt x="0"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9247" name="Freeform 118"/>
              <p:cNvSpPr>
                <a:spLocks/>
              </p:cNvSpPr>
              <p:nvPr/>
            </p:nvSpPr>
            <p:spPr bwMode="auto">
              <a:xfrm flipH="1">
                <a:off x="2304" y="2736"/>
                <a:ext cx="144" cy="576"/>
              </a:xfrm>
              <a:custGeom>
                <a:avLst/>
                <a:gdLst>
                  <a:gd name="T0" fmla="*/ 0 w 144"/>
                  <a:gd name="T1" fmla="*/ 0 h 576"/>
                  <a:gd name="T2" fmla="*/ 144 w 144"/>
                  <a:gd name="T3" fmla="*/ 288 h 576"/>
                  <a:gd name="T4" fmla="*/ 0 w 144"/>
                  <a:gd name="T5" fmla="*/ 576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0" y="0"/>
                    </a:moveTo>
                    <a:cubicBezTo>
                      <a:pt x="72" y="96"/>
                      <a:pt x="144" y="192"/>
                      <a:pt x="144" y="288"/>
                    </a:cubicBezTo>
                    <a:cubicBezTo>
                      <a:pt x="144" y="384"/>
                      <a:pt x="24" y="528"/>
                      <a:pt x="0"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9248" name="Freeform 119"/>
              <p:cNvSpPr>
                <a:spLocks/>
              </p:cNvSpPr>
              <p:nvPr/>
            </p:nvSpPr>
            <p:spPr bwMode="auto">
              <a:xfrm flipH="1">
                <a:off x="2304" y="3168"/>
                <a:ext cx="144" cy="576"/>
              </a:xfrm>
              <a:custGeom>
                <a:avLst/>
                <a:gdLst>
                  <a:gd name="T0" fmla="*/ 0 w 144"/>
                  <a:gd name="T1" fmla="*/ 0 h 576"/>
                  <a:gd name="T2" fmla="*/ 144 w 144"/>
                  <a:gd name="T3" fmla="*/ 288 h 576"/>
                  <a:gd name="T4" fmla="*/ 0 w 144"/>
                  <a:gd name="T5" fmla="*/ 576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0" y="0"/>
                    </a:moveTo>
                    <a:cubicBezTo>
                      <a:pt x="72" y="96"/>
                      <a:pt x="144" y="192"/>
                      <a:pt x="144" y="288"/>
                    </a:cubicBezTo>
                    <a:cubicBezTo>
                      <a:pt x="144" y="384"/>
                      <a:pt x="24" y="528"/>
                      <a:pt x="0"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9249" name="Freeform 120"/>
              <p:cNvSpPr>
                <a:spLocks/>
              </p:cNvSpPr>
              <p:nvPr/>
            </p:nvSpPr>
            <p:spPr bwMode="auto">
              <a:xfrm>
                <a:off x="2592" y="2736"/>
                <a:ext cx="144" cy="576"/>
              </a:xfrm>
              <a:custGeom>
                <a:avLst/>
                <a:gdLst>
                  <a:gd name="T0" fmla="*/ 0 w 144"/>
                  <a:gd name="T1" fmla="*/ 0 h 576"/>
                  <a:gd name="T2" fmla="*/ 144 w 144"/>
                  <a:gd name="T3" fmla="*/ 288 h 576"/>
                  <a:gd name="T4" fmla="*/ 0 w 144"/>
                  <a:gd name="T5" fmla="*/ 576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0" y="0"/>
                    </a:moveTo>
                    <a:cubicBezTo>
                      <a:pt x="72" y="96"/>
                      <a:pt x="144" y="192"/>
                      <a:pt x="144" y="288"/>
                    </a:cubicBezTo>
                    <a:cubicBezTo>
                      <a:pt x="144" y="384"/>
                      <a:pt x="24" y="528"/>
                      <a:pt x="0"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9250" name="Freeform 121"/>
              <p:cNvSpPr>
                <a:spLocks/>
              </p:cNvSpPr>
              <p:nvPr/>
            </p:nvSpPr>
            <p:spPr bwMode="auto">
              <a:xfrm flipH="1">
                <a:off x="2592" y="2736"/>
                <a:ext cx="288" cy="1008"/>
              </a:xfrm>
              <a:custGeom>
                <a:avLst/>
                <a:gdLst>
                  <a:gd name="T0" fmla="*/ 288 w 432"/>
                  <a:gd name="T1" fmla="*/ 0 h 720"/>
                  <a:gd name="T2" fmla="*/ 0 w 432"/>
                  <a:gd name="T3" fmla="*/ 605 h 720"/>
                  <a:gd name="T4" fmla="*/ 288 w 432"/>
                  <a:gd name="T5" fmla="*/ 1008 h 720"/>
                  <a:gd name="T6" fmla="*/ 0 60000 65536"/>
                  <a:gd name="T7" fmla="*/ 0 60000 65536"/>
                  <a:gd name="T8" fmla="*/ 0 60000 65536"/>
                  <a:gd name="T9" fmla="*/ 0 w 432"/>
                  <a:gd name="T10" fmla="*/ 0 h 720"/>
                  <a:gd name="T11" fmla="*/ 432 w 432"/>
                  <a:gd name="T12" fmla="*/ 720 h 720"/>
                </a:gdLst>
                <a:ahLst/>
                <a:cxnLst>
                  <a:cxn ang="T6">
                    <a:pos x="T0" y="T1"/>
                  </a:cxn>
                  <a:cxn ang="T7">
                    <a:pos x="T2" y="T3"/>
                  </a:cxn>
                  <a:cxn ang="T8">
                    <a:pos x="T4" y="T5"/>
                  </a:cxn>
                </a:cxnLst>
                <a:rect l="T9" t="T10" r="T11" b="T12"/>
                <a:pathLst>
                  <a:path w="432" h="720">
                    <a:moveTo>
                      <a:pt x="432" y="0"/>
                    </a:moveTo>
                    <a:cubicBezTo>
                      <a:pt x="216" y="156"/>
                      <a:pt x="0" y="312"/>
                      <a:pt x="0" y="432"/>
                    </a:cubicBezTo>
                    <a:cubicBezTo>
                      <a:pt x="0" y="552"/>
                      <a:pt x="360" y="672"/>
                      <a:pt x="432" y="720"/>
                    </a:cubicBezTo>
                  </a:path>
                </a:pathLst>
              </a:custGeom>
              <a:noFill/>
              <a:ln w="9525">
                <a:solidFill>
                  <a:srgbClr val="000000"/>
                </a:solidFill>
                <a:round/>
                <a:headEnd/>
                <a:tailEnd/>
              </a:ln>
            </p:spPr>
            <p:txBody>
              <a:bodyPr/>
              <a:lstStyle/>
              <a:p>
                <a:endParaRPr lang="en-US">
                  <a:latin typeface="Calibri" pitchFamily="34" charset="0"/>
                </a:endParaRPr>
              </a:p>
            </p:txBody>
          </p:sp>
          <p:sp>
            <p:nvSpPr>
              <p:cNvPr id="9251" name="Line 122"/>
              <p:cNvSpPr>
                <a:spLocks noChangeShapeType="1"/>
              </p:cNvSpPr>
              <p:nvPr/>
            </p:nvSpPr>
            <p:spPr bwMode="auto">
              <a:xfrm>
                <a:off x="2448" y="2736"/>
                <a:ext cx="144" cy="0"/>
              </a:xfrm>
              <a:prstGeom prst="line">
                <a:avLst/>
              </a:prstGeom>
              <a:noFill/>
              <a:ln w="9525">
                <a:solidFill>
                  <a:srgbClr val="000000"/>
                </a:solidFill>
                <a:round/>
                <a:headEnd/>
                <a:tailEnd/>
              </a:ln>
            </p:spPr>
            <p:txBody>
              <a:bodyPr/>
              <a:lstStyle/>
              <a:p>
                <a:endParaRPr lang="en-US"/>
              </a:p>
            </p:txBody>
          </p:sp>
          <p:sp>
            <p:nvSpPr>
              <p:cNvPr id="9252" name="Line 123"/>
              <p:cNvSpPr>
                <a:spLocks noChangeShapeType="1"/>
              </p:cNvSpPr>
              <p:nvPr/>
            </p:nvSpPr>
            <p:spPr bwMode="auto">
              <a:xfrm>
                <a:off x="2448" y="3168"/>
                <a:ext cx="144" cy="0"/>
              </a:xfrm>
              <a:prstGeom prst="line">
                <a:avLst/>
              </a:prstGeom>
              <a:noFill/>
              <a:ln w="9525">
                <a:solidFill>
                  <a:srgbClr val="000000"/>
                </a:solidFill>
                <a:round/>
                <a:headEnd/>
                <a:tailEnd/>
              </a:ln>
            </p:spPr>
            <p:txBody>
              <a:bodyPr/>
              <a:lstStyle/>
              <a:p>
                <a:endParaRPr lang="en-US"/>
              </a:p>
            </p:txBody>
          </p:sp>
          <p:sp>
            <p:nvSpPr>
              <p:cNvPr id="9253" name="Line 124"/>
              <p:cNvSpPr>
                <a:spLocks noChangeShapeType="1"/>
              </p:cNvSpPr>
              <p:nvPr/>
            </p:nvSpPr>
            <p:spPr bwMode="auto">
              <a:xfrm>
                <a:off x="1872" y="2880"/>
                <a:ext cx="576" cy="432"/>
              </a:xfrm>
              <a:prstGeom prst="line">
                <a:avLst/>
              </a:prstGeom>
              <a:noFill/>
              <a:ln w="9525">
                <a:solidFill>
                  <a:srgbClr val="000000"/>
                </a:solidFill>
                <a:round/>
                <a:headEnd/>
                <a:tailEnd/>
              </a:ln>
            </p:spPr>
            <p:txBody>
              <a:bodyPr/>
              <a:lstStyle/>
              <a:p>
                <a:endParaRPr lang="en-US"/>
              </a:p>
            </p:txBody>
          </p:sp>
          <p:sp>
            <p:nvSpPr>
              <p:cNvPr id="9254" name="Line 125"/>
              <p:cNvSpPr>
                <a:spLocks noChangeShapeType="1"/>
              </p:cNvSpPr>
              <p:nvPr/>
            </p:nvSpPr>
            <p:spPr bwMode="auto">
              <a:xfrm>
                <a:off x="1872" y="2880"/>
                <a:ext cx="576" cy="864"/>
              </a:xfrm>
              <a:prstGeom prst="line">
                <a:avLst/>
              </a:prstGeom>
              <a:noFill/>
              <a:ln w="9525">
                <a:solidFill>
                  <a:srgbClr val="000000"/>
                </a:solidFill>
                <a:round/>
                <a:headEnd/>
                <a:tailEnd/>
              </a:ln>
            </p:spPr>
            <p:txBody>
              <a:bodyPr/>
              <a:lstStyle/>
              <a:p>
                <a:endParaRPr lang="en-US"/>
              </a:p>
            </p:txBody>
          </p:sp>
          <p:sp>
            <p:nvSpPr>
              <p:cNvPr id="9255" name="Line 126"/>
              <p:cNvSpPr>
                <a:spLocks noChangeShapeType="1"/>
              </p:cNvSpPr>
              <p:nvPr/>
            </p:nvSpPr>
            <p:spPr bwMode="auto">
              <a:xfrm flipV="1">
                <a:off x="1872" y="2736"/>
                <a:ext cx="576" cy="576"/>
              </a:xfrm>
              <a:prstGeom prst="line">
                <a:avLst/>
              </a:prstGeom>
              <a:noFill/>
              <a:ln w="9525">
                <a:solidFill>
                  <a:srgbClr val="000000"/>
                </a:solidFill>
                <a:round/>
                <a:headEnd/>
                <a:tailEnd/>
              </a:ln>
            </p:spPr>
            <p:txBody>
              <a:bodyPr/>
              <a:lstStyle/>
              <a:p>
                <a:endParaRPr lang="en-US"/>
              </a:p>
            </p:txBody>
          </p:sp>
          <p:sp>
            <p:nvSpPr>
              <p:cNvPr id="9256" name="Line 127"/>
              <p:cNvSpPr>
                <a:spLocks noChangeShapeType="1"/>
              </p:cNvSpPr>
              <p:nvPr/>
            </p:nvSpPr>
            <p:spPr bwMode="auto">
              <a:xfrm flipV="1">
                <a:off x="1872" y="2736"/>
                <a:ext cx="576" cy="1008"/>
              </a:xfrm>
              <a:prstGeom prst="line">
                <a:avLst/>
              </a:prstGeom>
              <a:noFill/>
              <a:ln w="9525">
                <a:solidFill>
                  <a:srgbClr val="000000"/>
                </a:solidFill>
                <a:round/>
                <a:headEnd/>
                <a:tailEnd/>
              </a:ln>
            </p:spPr>
            <p:txBody>
              <a:bodyPr/>
              <a:lstStyle/>
              <a:p>
                <a:endParaRPr lang="en-US"/>
              </a:p>
            </p:txBody>
          </p:sp>
          <p:sp>
            <p:nvSpPr>
              <p:cNvPr id="9257" name="Line 128"/>
              <p:cNvSpPr>
                <a:spLocks noChangeShapeType="1"/>
              </p:cNvSpPr>
              <p:nvPr/>
            </p:nvSpPr>
            <p:spPr bwMode="auto">
              <a:xfrm>
                <a:off x="1872" y="3312"/>
                <a:ext cx="576" cy="432"/>
              </a:xfrm>
              <a:prstGeom prst="line">
                <a:avLst/>
              </a:prstGeom>
              <a:noFill/>
              <a:ln w="9525">
                <a:solidFill>
                  <a:srgbClr val="000000"/>
                </a:solidFill>
                <a:round/>
                <a:headEnd/>
                <a:tailEnd/>
              </a:ln>
            </p:spPr>
            <p:txBody>
              <a:bodyPr/>
              <a:lstStyle/>
              <a:p>
                <a:endParaRPr lang="en-US"/>
              </a:p>
            </p:txBody>
          </p:sp>
          <p:sp>
            <p:nvSpPr>
              <p:cNvPr id="9258" name="Line 129"/>
              <p:cNvSpPr>
                <a:spLocks noChangeShapeType="1"/>
              </p:cNvSpPr>
              <p:nvPr/>
            </p:nvSpPr>
            <p:spPr bwMode="auto">
              <a:xfrm>
                <a:off x="2592" y="2736"/>
                <a:ext cx="0" cy="0"/>
              </a:xfrm>
              <a:prstGeom prst="line">
                <a:avLst/>
              </a:prstGeom>
              <a:noFill/>
              <a:ln w="9525">
                <a:solidFill>
                  <a:srgbClr val="000000"/>
                </a:solidFill>
                <a:round/>
                <a:headEnd/>
                <a:tailEnd/>
              </a:ln>
            </p:spPr>
            <p:txBody>
              <a:bodyPr/>
              <a:lstStyle/>
              <a:p>
                <a:endParaRPr lang="en-US"/>
              </a:p>
            </p:txBody>
          </p:sp>
          <p:sp>
            <p:nvSpPr>
              <p:cNvPr id="9259" name="Line 130"/>
              <p:cNvSpPr>
                <a:spLocks noChangeShapeType="1"/>
              </p:cNvSpPr>
              <p:nvPr/>
            </p:nvSpPr>
            <p:spPr bwMode="auto">
              <a:xfrm>
                <a:off x="2736" y="2880"/>
                <a:ext cx="432" cy="288"/>
              </a:xfrm>
              <a:prstGeom prst="line">
                <a:avLst/>
              </a:prstGeom>
              <a:noFill/>
              <a:ln w="9525">
                <a:solidFill>
                  <a:srgbClr val="000000"/>
                </a:solidFill>
                <a:round/>
                <a:headEnd/>
                <a:tailEnd/>
              </a:ln>
            </p:spPr>
            <p:txBody>
              <a:bodyPr/>
              <a:lstStyle/>
              <a:p>
                <a:endParaRPr lang="en-US"/>
              </a:p>
            </p:txBody>
          </p:sp>
          <p:sp>
            <p:nvSpPr>
              <p:cNvPr id="9260" name="Line 131"/>
              <p:cNvSpPr>
                <a:spLocks noChangeShapeType="1"/>
              </p:cNvSpPr>
              <p:nvPr/>
            </p:nvSpPr>
            <p:spPr bwMode="auto">
              <a:xfrm>
                <a:off x="2736" y="2880"/>
                <a:ext cx="432" cy="720"/>
              </a:xfrm>
              <a:prstGeom prst="line">
                <a:avLst/>
              </a:prstGeom>
              <a:noFill/>
              <a:ln w="9525">
                <a:solidFill>
                  <a:srgbClr val="000000"/>
                </a:solidFill>
                <a:round/>
                <a:headEnd/>
                <a:tailEnd/>
              </a:ln>
            </p:spPr>
            <p:txBody>
              <a:bodyPr/>
              <a:lstStyle/>
              <a:p>
                <a:endParaRPr lang="en-US"/>
              </a:p>
            </p:txBody>
          </p:sp>
          <p:sp>
            <p:nvSpPr>
              <p:cNvPr id="9261" name="Line 132"/>
              <p:cNvSpPr>
                <a:spLocks noChangeShapeType="1"/>
              </p:cNvSpPr>
              <p:nvPr/>
            </p:nvSpPr>
            <p:spPr bwMode="auto">
              <a:xfrm flipH="1">
                <a:off x="2736" y="2880"/>
                <a:ext cx="432" cy="720"/>
              </a:xfrm>
              <a:prstGeom prst="line">
                <a:avLst/>
              </a:prstGeom>
              <a:noFill/>
              <a:ln w="9525">
                <a:solidFill>
                  <a:srgbClr val="000000"/>
                </a:solidFill>
                <a:round/>
                <a:headEnd/>
                <a:tailEnd/>
              </a:ln>
            </p:spPr>
            <p:txBody>
              <a:bodyPr/>
              <a:lstStyle/>
              <a:p>
                <a:endParaRPr lang="en-US"/>
              </a:p>
            </p:txBody>
          </p:sp>
          <p:sp>
            <p:nvSpPr>
              <p:cNvPr id="9262" name="Line 133"/>
              <p:cNvSpPr>
                <a:spLocks noChangeShapeType="1"/>
              </p:cNvSpPr>
              <p:nvPr/>
            </p:nvSpPr>
            <p:spPr bwMode="auto">
              <a:xfrm flipH="1">
                <a:off x="2592" y="3312"/>
                <a:ext cx="576" cy="432"/>
              </a:xfrm>
              <a:prstGeom prst="line">
                <a:avLst/>
              </a:prstGeom>
              <a:noFill/>
              <a:ln w="9525">
                <a:solidFill>
                  <a:srgbClr val="000000"/>
                </a:solidFill>
                <a:round/>
                <a:headEnd/>
                <a:tailEnd/>
              </a:ln>
            </p:spPr>
            <p:txBody>
              <a:bodyPr/>
              <a:lstStyle/>
              <a:p>
                <a:endParaRPr lang="en-US"/>
              </a:p>
            </p:txBody>
          </p:sp>
          <p:sp>
            <p:nvSpPr>
              <p:cNvPr id="9263" name="Line 134"/>
              <p:cNvSpPr>
                <a:spLocks noChangeShapeType="1"/>
              </p:cNvSpPr>
              <p:nvPr/>
            </p:nvSpPr>
            <p:spPr bwMode="auto">
              <a:xfrm flipH="1">
                <a:off x="2592" y="2880"/>
                <a:ext cx="576" cy="432"/>
              </a:xfrm>
              <a:prstGeom prst="line">
                <a:avLst/>
              </a:prstGeom>
              <a:noFill/>
              <a:ln w="9525">
                <a:solidFill>
                  <a:srgbClr val="000000"/>
                </a:solidFill>
                <a:round/>
                <a:headEnd/>
                <a:tailEnd/>
              </a:ln>
            </p:spPr>
            <p:txBody>
              <a:bodyPr/>
              <a:lstStyle/>
              <a:p>
                <a:endParaRPr lang="en-US"/>
              </a:p>
            </p:txBody>
          </p:sp>
          <p:sp>
            <p:nvSpPr>
              <p:cNvPr id="9264" name="Line 135"/>
              <p:cNvSpPr>
                <a:spLocks noChangeShapeType="1"/>
              </p:cNvSpPr>
              <p:nvPr/>
            </p:nvSpPr>
            <p:spPr bwMode="auto">
              <a:xfrm>
                <a:off x="2592" y="3312"/>
                <a:ext cx="576" cy="288"/>
              </a:xfrm>
              <a:prstGeom prst="line">
                <a:avLst/>
              </a:prstGeom>
              <a:noFill/>
              <a:ln w="9525">
                <a:solidFill>
                  <a:srgbClr val="000000"/>
                </a:solidFill>
                <a:round/>
                <a:headEnd/>
                <a:tailEnd/>
              </a:ln>
            </p:spPr>
            <p:txBody>
              <a:bodyPr/>
              <a:lstStyle/>
              <a:p>
                <a:endParaRPr lang="en-US"/>
              </a:p>
            </p:txBody>
          </p:sp>
          <p:sp>
            <p:nvSpPr>
              <p:cNvPr id="9265" name="Line 136"/>
              <p:cNvSpPr>
                <a:spLocks noChangeShapeType="1"/>
              </p:cNvSpPr>
              <p:nvPr/>
            </p:nvSpPr>
            <p:spPr bwMode="auto">
              <a:xfrm flipV="1">
                <a:off x="1872" y="3312"/>
                <a:ext cx="576" cy="432"/>
              </a:xfrm>
              <a:prstGeom prst="line">
                <a:avLst/>
              </a:prstGeom>
              <a:noFill/>
              <a:ln w="9525">
                <a:solidFill>
                  <a:srgbClr val="000000"/>
                </a:solidFill>
                <a:round/>
                <a:headEnd/>
                <a:tailEnd/>
              </a:ln>
            </p:spPr>
            <p:txBody>
              <a:bodyPr/>
              <a:lstStyle/>
              <a:p>
                <a:endParaRPr lang="en-US"/>
              </a:p>
            </p:txBody>
          </p:sp>
        </p:grpSp>
      </p:grpSp>
      <p:sp>
        <p:nvSpPr>
          <p:cNvPr id="9227" name="Text Box 152"/>
          <p:cNvSpPr txBox="1">
            <a:spLocks noChangeArrowheads="1"/>
          </p:cNvSpPr>
          <p:nvPr/>
        </p:nvSpPr>
        <p:spPr bwMode="auto">
          <a:xfrm>
            <a:off x="2051050" y="4581525"/>
            <a:ext cx="6624638" cy="915988"/>
          </a:xfrm>
          <a:prstGeom prst="rect">
            <a:avLst/>
          </a:prstGeom>
          <a:noFill/>
          <a:ln w="9525">
            <a:noFill/>
            <a:miter lim="800000"/>
            <a:headEnd/>
            <a:tailEnd/>
          </a:ln>
        </p:spPr>
        <p:txBody>
          <a:bodyPr>
            <a:spAutoFit/>
          </a:bodyPr>
          <a:lstStyle/>
          <a:p>
            <a:r>
              <a:rPr lang="en-US" b="1" i="1">
                <a:latin typeface="Calibri" pitchFamily="34" charset="0"/>
              </a:rPr>
              <a:t>Distributed Memory</a:t>
            </a:r>
            <a:endParaRPr lang="en-US" i="1">
              <a:latin typeface="Calibri" pitchFamily="34" charset="0"/>
            </a:endParaRPr>
          </a:p>
          <a:p>
            <a:r>
              <a:rPr lang="en-US" i="1">
                <a:latin typeface="Calibri" pitchFamily="34" charset="0"/>
              </a:rPr>
              <a:t>NN presents an distributed memory so that changing-adaptation of synapse can take place everywhere in the structure of the network.</a:t>
            </a:r>
            <a:r>
              <a:rPr lang="en-US">
                <a:latin typeface="Calibri" pitchFamily="34" charset="0"/>
              </a:rPr>
              <a:t> </a:t>
            </a:r>
            <a:endParaRPr lang="ru-RU">
              <a:latin typeface="Calibri" pitchFamily="34" charset="0"/>
            </a:endParaRPr>
          </a:p>
        </p:txBody>
      </p:sp>
      <p:sp>
        <p:nvSpPr>
          <p:cNvPr id="9228" name="Title 94"/>
          <p:cNvSpPr>
            <a:spLocks noGrp="1"/>
          </p:cNvSpPr>
          <p:nvPr>
            <p:ph type="title"/>
          </p:nvPr>
        </p:nvSpPr>
        <p:spPr/>
        <p:txBody>
          <a:bodyPr/>
          <a:lstStyle/>
          <a:p>
            <a:r>
              <a:rPr lang="en-US" smtClean="0">
                <a:solidFill>
                  <a:srgbClr val="3333FF"/>
                </a:solidFill>
              </a:rPr>
              <a:t>Principles of Neurocomputing</a:t>
            </a:r>
          </a:p>
        </p:txBody>
      </p:sp>
      <p:sp>
        <p:nvSpPr>
          <p:cNvPr id="96" name="Slide Number Placeholder 95"/>
          <p:cNvSpPr>
            <a:spLocks noGrp="1"/>
          </p:cNvSpPr>
          <p:nvPr>
            <p:ph type="sldNum" sz="quarter" idx="12"/>
          </p:nvPr>
        </p:nvSpPr>
        <p:spPr/>
        <p:txBody>
          <a:bodyPr/>
          <a:lstStyle/>
          <a:p>
            <a:pPr>
              <a:defRPr/>
            </a:pPr>
            <a:fld id="{5CB75415-6135-465A-93C0-F31909696C7E}"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1028"/>
          <p:cNvGrpSpPr>
            <a:grpSpLocks/>
          </p:cNvGrpSpPr>
          <p:nvPr/>
        </p:nvGrpSpPr>
        <p:grpSpPr bwMode="auto">
          <a:xfrm>
            <a:off x="617538" y="1466850"/>
            <a:ext cx="641350" cy="1098550"/>
            <a:chOff x="5472" y="9645"/>
            <a:chExt cx="1872" cy="3459"/>
          </a:xfrm>
        </p:grpSpPr>
        <p:sp>
          <p:nvSpPr>
            <p:cNvPr id="56325" name="Oval 1029"/>
            <p:cNvSpPr>
              <a:spLocks noChangeArrowheads="1"/>
            </p:cNvSpPr>
            <p:nvPr/>
          </p:nvSpPr>
          <p:spPr bwMode="auto">
            <a:xfrm rot="-1441683">
              <a:off x="7057" y="11375"/>
              <a:ext cx="287" cy="1730"/>
            </a:xfrm>
            <a:prstGeom prst="ellipse">
              <a:avLst/>
            </a:prstGeom>
            <a:solidFill>
              <a:srgbClr val="FFFFFF"/>
            </a:solidFill>
            <a:ln w="28575">
              <a:solidFill>
                <a:srgbClr val="000000"/>
              </a:solidFill>
              <a:round/>
              <a:headEnd/>
              <a:tailEnd/>
            </a:ln>
            <a:effectLst>
              <a:outerShdw dist="107763" dir="8100000" algn="ctr" rotWithShape="0">
                <a:srgbClr val="808080"/>
              </a:outerShdw>
            </a:effectLst>
          </p:spPr>
          <p:txBody>
            <a:bodyPr/>
            <a:lstStyle/>
            <a:p>
              <a:pPr fontAlgn="auto">
                <a:spcBef>
                  <a:spcPts val="0"/>
                </a:spcBef>
                <a:spcAft>
                  <a:spcPts val="0"/>
                </a:spcAft>
                <a:defRPr/>
              </a:pPr>
              <a:endParaRPr lang="en-US">
                <a:latin typeface="+mn-lt"/>
              </a:endParaRPr>
            </a:p>
          </p:txBody>
        </p:sp>
        <p:sp>
          <p:nvSpPr>
            <p:cNvPr id="56326" name="Oval 1030"/>
            <p:cNvSpPr>
              <a:spLocks noChangeArrowheads="1"/>
            </p:cNvSpPr>
            <p:nvPr/>
          </p:nvSpPr>
          <p:spPr bwMode="auto">
            <a:xfrm rot="-1933616">
              <a:off x="5972" y="9645"/>
              <a:ext cx="1233" cy="2054"/>
            </a:xfrm>
            <a:prstGeom prst="ellipse">
              <a:avLst/>
            </a:prstGeom>
            <a:solidFill>
              <a:srgbClr val="FFFFFF"/>
            </a:solidFill>
            <a:ln w="9525">
              <a:solidFill>
                <a:srgbClr val="000000"/>
              </a:solidFill>
              <a:round/>
              <a:headEnd/>
              <a:tailEnd/>
            </a:ln>
            <a:effectLst>
              <a:outerShdw dist="107763" dir="8100000" algn="ctr" rotWithShape="0">
                <a:srgbClr val="808080"/>
              </a:outerShdw>
            </a:effectLst>
          </p:spPr>
          <p:txBody>
            <a:bodyPr/>
            <a:lstStyle/>
            <a:p>
              <a:pPr fontAlgn="auto">
                <a:spcBef>
                  <a:spcPts val="0"/>
                </a:spcBef>
                <a:spcAft>
                  <a:spcPts val="0"/>
                </a:spcAft>
                <a:defRPr/>
              </a:pPr>
              <a:endParaRPr lang="en-US">
                <a:latin typeface="+mn-lt"/>
              </a:endParaRPr>
            </a:p>
          </p:txBody>
        </p:sp>
        <p:sp>
          <p:nvSpPr>
            <p:cNvPr id="10253" name="WordArt 1031"/>
            <p:cNvSpPr>
              <a:spLocks noChangeArrowheads="1" noChangeShapeType="1" noTextEdit="1"/>
            </p:cNvSpPr>
            <p:nvPr/>
          </p:nvSpPr>
          <p:spPr bwMode="auto">
            <a:xfrm>
              <a:off x="6192" y="10080"/>
              <a:ext cx="765" cy="1152"/>
            </a:xfrm>
            <a:prstGeom prst="rect">
              <a:avLst/>
            </a:prstGeom>
          </p:spPr>
          <p:txBody>
            <a:bodyPr wrap="none" fromWordArt="1">
              <a:prstTxWarp prst="textPlain">
                <a:avLst>
                  <a:gd name="adj" fmla="val 69310"/>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outerShdw>
                  </a:effectLst>
                  <a:latin typeface="Arial"/>
                  <a:cs typeface="Arial"/>
                </a:rPr>
                <a:t>A</a:t>
              </a:r>
            </a:p>
          </p:txBody>
        </p:sp>
        <p:sp>
          <p:nvSpPr>
            <p:cNvPr id="10254" name="WordArt 1032"/>
            <p:cNvSpPr>
              <a:spLocks noChangeArrowheads="1" noChangeShapeType="1" noTextEdit="1"/>
            </p:cNvSpPr>
            <p:nvPr/>
          </p:nvSpPr>
          <p:spPr bwMode="auto">
            <a:xfrm>
              <a:off x="5472" y="10944"/>
              <a:ext cx="288" cy="432"/>
            </a:xfrm>
            <a:prstGeom prst="rect">
              <a:avLst/>
            </a:prstGeom>
          </p:spPr>
          <p:txBody>
            <a:bodyPr wrap="none" fromWordArt="1">
              <a:prstTxWarp prst="textPlain">
                <a:avLst>
                  <a:gd name="adj" fmla="val 69310"/>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outerShdw>
                  </a:effectLst>
                  <a:latin typeface="Arial"/>
                  <a:cs typeface="Arial"/>
                </a:rPr>
                <a:t>A</a:t>
              </a:r>
            </a:p>
          </p:txBody>
        </p:sp>
      </p:grpSp>
      <p:pic>
        <p:nvPicPr>
          <p:cNvPr id="10244" name="Picture 1033"/>
          <p:cNvPicPr>
            <a:picLocks noChangeAspect="1" noChangeArrowheads="1"/>
          </p:cNvPicPr>
          <p:nvPr/>
        </p:nvPicPr>
        <p:blipFill>
          <a:blip r:embed="rId3" cstate="print"/>
          <a:srcRect/>
          <a:stretch>
            <a:fillRect/>
          </a:stretch>
        </p:blipFill>
        <p:spPr bwMode="auto">
          <a:xfrm>
            <a:off x="323850" y="5157788"/>
            <a:ext cx="1727200" cy="647700"/>
          </a:xfrm>
          <a:prstGeom prst="rect">
            <a:avLst/>
          </a:prstGeom>
          <a:solidFill>
            <a:srgbClr val="FFFF00"/>
          </a:solidFill>
          <a:ln w="9525">
            <a:solidFill>
              <a:srgbClr val="FFFF66"/>
            </a:solidFill>
            <a:miter lim="800000"/>
            <a:headEnd/>
            <a:tailEnd/>
          </a:ln>
        </p:spPr>
      </p:pic>
      <p:sp>
        <p:nvSpPr>
          <p:cNvPr id="10245" name="Text Box 1043"/>
          <p:cNvSpPr txBox="1">
            <a:spLocks noChangeArrowheads="1"/>
          </p:cNvSpPr>
          <p:nvPr/>
        </p:nvSpPr>
        <p:spPr bwMode="auto">
          <a:xfrm>
            <a:off x="2268538" y="3213100"/>
            <a:ext cx="2303462" cy="366713"/>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aphicFrame>
        <p:nvGraphicFramePr>
          <p:cNvPr id="10242" name="Object 2"/>
          <p:cNvGraphicFramePr>
            <a:graphicFrameLocks noChangeAspect="1"/>
          </p:cNvGraphicFramePr>
          <p:nvPr/>
        </p:nvGraphicFramePr>
        <p:xfrm>
          <a:off x="395288" y="3357563"/>
          <a:ext cx="1439862" cy="503237"/>
        </p:xfrm>
        <a:graphic>
          <a:graphicData uri="http://schemas.openxmlformats.org/presentationml/2006/ole">
            <p:oleObj spid="_x0000_s10242" name="Формула" r:id="rId4" imgW="1346040" imgH="393480" progId="Equation.3">
              <p:embed/>
            </p:oleObj>
          </a:graphicData>
        </a:graphic>
      </p:graphicFrame>
      <p:sp>
        <p:nvSpPr>
          <p:cNvPr id="10246" name="Text Box 1045"/>
          <p:cNvSpPr txBox="1">
            <a:spLocks noChangeArrowheads="1"/>
          </p:cNvSpPr>
          <p:nvPr/>
        </p:nvSpPr>
        <p:spPr bwMode="auto">
          <a:xfrm>
            <a:off x="2339975" y="1484313"/>
            <a:ext cx="6192838" cy="1190625"/>
          </a:xfrm>
          <a:prstGeom prst="rect">
            <a:avLst/>
          </a:prstGeom>
          <a:noFill/>
          <a:ln w="9525">
            <a:noFill/>
            <a:miter lim="800000"/>
            <a:headEnd/>
            <a:tailEnd/>
          </a:ln>
        </p:spPr>
        <p:txBody>
          <a:bodyPr>
            <a:spAutoFit/>
          </a:bodyPr>
          <a:lstStyle/>
          <a:p>
            <a:r>
              <a:rPr lang="en-US" b="1" i="1">
                <a:latin typeface="Calibri" pitchFamily="34" charset="0"/>
              </a:rPr>
              <a:t>Learning and Adaptation</a:t>
            </a:r>
            <a:endParaRPr lang="en-US" i="1">
              <a:latin typeface="Calibri" pitchFamily="34" charset="0"/>
            </a:endParaRPr>
          </a:p>
          <a:p>
            <a:r>
              <a:rPr lang="en-US" i="1">
                <a:latin typeface="Calibri" pitchFamily="34" charset="0"/>
              </a:rPr>
              <a:t>NN are capable to adapt themselves (the synapses connections between units) to special environmental conditions by changing their structure or strengths connections. </a:t>
            </a:r>
            <a:endParaRPr lang="ru-RU">
              <a:latin typeface="Calibri" pitchFamily="34" charset="0"/>
            </a:endParaRPr>
          </a:p>
        </p:txBody>
      </p:sp>
      <p:sp>
        <p:nvSpPr>
          <p:cNvPr id="10247" name="Text Box 1046"/>
          <p:cNvSpPr txBox="1">
            <a:spLocks noChangeArrowheads="1"/>
          </p:cNvSpPr>
          <p:nvPr/>
        </p:nvSpPr>
        <p:spPr bwMode="auto">
          <a:xfrm>
            <a:off x="2484438" y="3141663"/>
            <a:ext cx="5903912" cy="1190625"/>
          </a:xfrm>
          <a:prstGeom prst="rect">
            <a:avLst/>
          </a:prstGeom>
          <a:noFill/>
          <a:ln w="9525">
            <a:noFill/>
            <a:miter lim="800000"/>
            <a:headEnd/>
            <a:tailEnd/>
          </a:ln>
        </p:spPr>
        <p:txBody>
          <a:bodyPr>
            <a:spAutoFit/>
          </a:bodyPr>
          <a:lstStyle/>
          <a:p>
            <a:r>
              <a:rPr lang="en-US" b="1" i="1">
                <a:latin typeface="Calibri" pitchFamily="34" charset="0"/>
              </a:rPr>
              <a:t>Non-Linear Functionality</a:t>
            </a:r>
            <a:endParaRPr lang="en-US" i="1">
              <a:latin typeface="Calibri" pitchFamily="34" charset="0"/>
            </a:endParaRPr>
          </a:p>
          <a:p>
            <a:r>
              <a:rPr lang="en-US" i="1">
                <a:latin typeface="Calibri" pitchFamily="34" charset="0"/>
              </a:rPr>
              <a:t>Every new states of a neuron is a nonlinear function of the input pattern created by the firing nonlinear activity of the other neurons.</a:t>
            </a:r>
            <a:endParaRPr lang="ru-RU">
              <a:latin typeface="Calibri" pitchFamily="34" charset="0"/>
            </a:endParaRPr>
          </a:p>
        </p:txBody>
      </p:sp>
      <p:sp>
        <p:nvSpPr>
          <p:cNvPr id="10248" name="Text Box 1047"/>
          <p:cNvSpPr txBox="1">
            <a:spLocks noChangeArrowheads="1"/>
          </p:cNvSpPr>
          <p:nvPr/>
        </p:nvSpPr>
        <p:spPr bwMode="auto">
          <a:xfrm>
            <a:off x="2555875" y="4797425"/>
            <a:ext cx="5832475" cy="1190625"/>
          </a:xfrm>
          <a:prstGeom prst="rect">
            <a:avLst/>
          </a:prstGeom>
          <a:noFill/>
          <a:ln w="9525">
            <a:noFill/>
            <a:miter lim="800000"/>
            <a:headEnd/>
            <a:tailEnd/>
          </a:ln>
        </p:spPr>
        <p:txBody>
          <a:bodyPr>
            <a:spAutoFit/>
          </a:bodyPr>
          <a:lstStyle/>
          <a:p>
            <a:r>
              <a:rPr lang="en-US" b="1" i="1">
                <a:latin typeface="Calibri" pitchFamily="34" charset="0"/>
              </a:rPr>
              <a:t>Robustness of Assosiativity</a:t>
            </a:r>
            <a:endParaRPr lang="en-US" i="1">
              <a:latin typeface="Calibri" pitchFamily="34" charset="0"/>
            </a:endParaRPr>
          </a:p>
          <a:p>
            <a:r>
              <a:rPr lang="en-US" i="1">
                <a:latin typeface="Calibri" pitchFamily="34" charset="0"/>
              </a:rPr>
              <a:t>NN states are characterized by high robustness or insensitivity to noisy and fuzzy of  input data owing to use of a highly redundance distributed structure</a:t>
            </a:r>
            <a:endParaRPr lang="ru-RU" i="1">
              <a:latin typeface="Calibri" pitchFamily="34" charset="0"/>
            </a:endParaRPr>
          </a:p>
        </p:txBody>
      </p:sp>
      <p:sp>
        <p:nvSpPr>
          <p:cNvPr id="10249" name="Title 13"/>
          <p:cNvSpPr>
            <a:spLocks noGrp="1"/>
          </p:cNvSpPr>
          <p:nvPr>
            <p:ph type="title"/>
          </p:nvPr>
        </p:nvSpPr>
        <p:spPr/>
        <p:txBody>
          <a:bodyPr/>
          <a:lstStyle/>
          <a:p>
            <a:r>
              <a:rPr lang="en-US" smtClean="0">
                <a:solidFill>
                  <a:srgbClr val="3333FF"/>
                </a:solidFill>
              </a:rPr>
              <a:t>Principles of Neurocomputing</a:t>
            </a:r>
            <a:endParaRPr lang="en-US" smtClean="0"/>
          </a:p>
        </p:txBody>
      </p:sp>
      <p:sp>
        <p:nvSpPr>
          <p:cNvPr id="15" name="Slide Number Placeholder 14"/>
          <p:cNvSpPr>
            <a:spLocks noGrp="1"/>
          </p:cNvSpPr>
          <p:nvPr>
            <p:ph type="sldNum" sz="quarter" idx="12"/>
          </p:nvPr>
        </p:nvSpPr>
        <p:spPr/>
        <p:txBody>
          <a:bodyPr/>
          <a:lstStyle/>
          <a:p>
            <a:pPr>
              <a:defRPr/>
            </a:pPr>
            <a:fld id="{2ABE2094-DED5-43F6-B533-F13858AFCB91}"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smtClean="0">
                <a:solidFill>
                  <a:srgbClr val="0033CC"/>
                </a:solidFill>
              </a:rPr>
              <a:t>Threshold Neuron (Perceptron)</a:t>
            </a:r>
            <a:endParaRPr lang="en-US" smtClean="0"/>
          </a:p>
        </p:txBody>
      </p:sp>
      <p:sp>
        <p:nvSpPr>
          <p:cNvPr id="3" name="Content Placeholder 2"/>
          <p:cNvSpPr>
            <a:spLocks noGrp="1"/>
          </p:cNvSpPr>
          <p:nvPr>
            <p:ph idx="1"/>
          </p:nvPr>
        </p:nvSpPr>
        <p:spPr>
          <a:xfrm>
            <a:off x="457200" y="1600200"/>
            <a:ext cx="8229600" cy="3543300"/>
          </a:xfrm>
        </p:spPr>
        <p:txBody>
          <a:bodyPr rtlCol="0">
            <a:normAutofit fontScale="92500" lnSpcReduction="20000"/>
          </a:bodyPr>
          <a:lstStyle/>
          <a:p>
            <a:pPr fontAlgn="auto">
              <a:spcAft>
                <a:spcPts val="0"/>
              </a:spcAft>
              <a:buFont typeface="Arial" pitchFamily="34" charset="0"/>
              <a:buChar char="•"/>
              <a:defRPr/>
            </a:pPr>
            <a:r>
              <a:rPr lang="en-US" dirty="0" smtClean="0"/>
              <a:t>Output of a threshold neuron is binary, while inputs may be either binary or continuous</a:t>
            </a:r>
          </a:p>
          <a:p>
            <a:pPr fontAlgn="auto">
              <a:spcAft>
                <a:spcPts val="0"/>
              </a:spcAft>
              <a:buFont typeface="Arial" pitchFamily="34" charset="0"/>
              <a:buChar char="•"/>
              <a:defRPr/>
            </a:pPr>
            <a:r>
              <a:rPr lang="en-US" dirty="0" smtClean="0"/>
              <a:t>If inputs are binary, a threshold neuron  implements a Boolean function</a:t>
            </a:r>
          </a:p>
          <a:p>
            <a:pPr fontAlgn="auto">
              <a:spcAft>
                <a:spcPts val="0"/>
              </a:spcAft>
              <a:buFont typeface="Arial" pitchFamily="34" charset="0"/>
              <a:buChar char="•"/>
              <a:defRPr/>
            </a:pPr>
            <a:r>
              <a:rPr lang="en-US" dirty="0" smtClean="0"/>
              <a:t>The Boolean alphabet {1, -1} is usually used in neural networks  theory instead of {0, 1}. Correspondence with the classical Boolean alphabet {0, 1} is established as follows:</a:t>
            </a:r>
          </a:p>
        </p:txBody>
      </p:sp>
      <p:sp>
        <p:nvSpPr>
          <p:cNvPr id="1126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1266" name="Object 1"/>
          <p:cNvGraphicFramePr>
            <a:graphicFrameLocks noChangeAspect="1"/>
          </p:cNvGraphicFramePr>
          <p:nvPr/>
        </p:nvGraphicFramePr>
        <p:xfrm>
          <a:off x="785813" y="5000625"/>
          <a:ext cx="7037387" cy="484188"/>
        </p:xfrm>
        <a:graphic>
          <a:graphicData uri="http://schemas.openxmlformats.org/presentationml/2006/ole">
            <p:oleObj spid="_x0000_s11266" name="Equation" r:id="rId3" imgW="3288960" imgH="228600" progId="">
              <p:embed/>
            </p:oleObj>
          </a:graphicData>
        </a:graphic>
      </p:graphicFrame>
      <p:sp>
        <p:nvSpPr>
          <p:cNvPr id="6" name="Slide Number Placeholder 5"/>
          <p:cNvSpPr>
            <a:spLocks noGrp="1"/>
          </p:cNvSpPr>
          <p:nvPr>
            <p:ph type="sldNum" sz="quarter" idx="12"/>
          </p:nvPr>
        </p:nvSpPr>
        <p:spPr/>
        <p:txBody>
          <a:bodyPr/>
          <a:lstStyle/>
          <a:p>
            <a:pPr>
              <a:defRPr/>
            </a:pPr>
            <a:fld id="{5AA294C3-1D14-4071-9E2E-773B97402AF6}"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itle 5"/>
          <p:cNvSpPr>
            <a:spLocks noGrp="1"/>
          </p:cNvSpPr>
          <p:nvPr>
            <p:ph type="title"/>
          </p:nvPr>
        </p:nvSpPr>
        <p:spPr/>
        <p:txBody>
          <a:bodyPr/>
          <a:lstStyle/>
          <a:p>
            <a:r>
              <a:rPr lang="en-US" smtClean="0">
                <a:solidFill>
                  <a:srgbClr val="0033CC"/>
                </a:solidFill>
              </a:rPr>
              <a:t>Threshold Boolean Functions</a:t>
            </a:r>
            <a:endParaRPr lang="en-US" smtClean="0"/>
          </a:p>
        </p:txBody>
      </p:sp>
      <p:sp>
        <p:nvSpPr>
          <p:cNvPr id="4102" name="Content Placeholder 6"/>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The Boolean function                         is called a </a:t>
            </a:r>
            <a:r>
              <a:rPr lang="en-US" i="1" dirty="0" smtClean="0">
                <a:solidFill>
                  <a:srgbClr val="0033CC"/>
                </a:solidFill>
              </a:rPr>
              <a:t>threshold </a:t>
            </a:r>
            <a:r>
              <a:rPr lang="en-US" i="1" dirty="0" smtClean="0"/>
              <a:t>(</a:t>
            </a:r>
            <a:r>
              <a:rPr lang="en-US" i="1" dirty="0" smtClean="0">
                <a:solidFill>
                  <a:srgbClr val="0033CC"/>
                </a:solidFill>
              </a:rPr>
              <a:t>linearly separable</a:t>
            </a:r>
            <a:r>
              <a:rPr lang="en-US" i="1" dirty="0" smtClean="0"/>
              <a:t>) function</a:t>
            </a:r>
            <a:r>
              <a:rPr lang="en-US" dirty="0" smtClean="0"/>
              <a:t>, if it is possible to find such a real-valued weighting vector                                 that equation</a:t>
            </a:r>
          </a:p>
          <a:p>
            <a:pPr fontAlgn="auto">
              <a:spcAft>
                <a:spcPts val="0"/>
              </a:spcAft>
              <a:buFont typeface="Arial" pitchFamily="34" charset="0"/>
              <a:buChar char="•"/>
              <a:defRPr/>
            </a:pPr>
            <a:endParaRPr lang="en-US" dirty="0" smtClean="0"/>
          </a:p>
          <a:p>
            <a:pPr fontAlgn="auto">
              <a:spcAft>
                <a:spcPts val="0"/>
              </a:spcAft>
              <a:buFont typeface="Arial" charset="0"/>
              <a:buNone/>
              <a:defRPr/>
            </a:pPr>
            <a:r>
              <a:rPr lang="en-US" dirty="0" smtClean="0"/>
              <a:t>	holds for all the values of the variables </a:t>
            </a:r>
            <a:r>
              <a:rPr lang="en-US" i="1" dirty="0" smtClean="0"/>
              <a:t>x</a:t>
            </a:r>
            <a:r>
              <a:rPr lang="en-US" dirty="0" smtClean="0"/>
              <a:t> from the domain of the function </a:t>
            </a:r>
            <a:r>
              <a:rPr lang="en-US" i="1" dirty="0" smtClean="0">
                <a:latin typeface="Times New Roman" pitchFamily="18" charset="0"/>
                <a:cs typeface="Times New Roman" pitchFamily="18" charset="0"/>
              </a:rPr>
              <a:t>f</a:t>
            </a:r>
            <a:r>
              <a:rPr lang="en-US" dirty="0" smtClean="0"/>
              <a:t>.</a:t>
            </a:r>
          </a:p>
          <a:p>
            <a:pPr marL="354013" indent="-354013" fontAlgn="auto">
              <a:spcAft>
                <a:spcPts val="0"/>
              </a:spcAft>
              <a:buFont typeface="Arial" pitchFamily="34" charset="0"/>
              <a:buChar char="•"/>
              <a:defRPr/>
            </a:pPr>
            <a:r>
              <a:rPr lang="en-US" dirty="0" smtClean="0"/>
              <a:t>Any threshold Boolean function may be learned by a single neuron with the threshold activation function.</a:t>
            </a:r>
          </a:p>
          <a:p>
            <a:pPr fontAlgn="auto">
              <a:spcAft>
                <a:spcPts val="0"/>
              </a:spcAft>
              <a:buFont typeface="Arial" charset="0"/>
              <a:buNone/>
              <a:defRPr/>
            </a:pPr>
            <a:endParaRPr lang="en-US" dirty="0" smtClean="0"/>
          </a:p>
          <a:p>
            <a:pPr fontAlgn="auto">
              <a:spcAft>
                <a:spcPts val="0"/>
              </a:spcAft>
              <a:buFont typeface="Arial" pitchFamily="34" charset="0"/>
              <a:buChar char="•"/>
              <a:defRPr/>
            </a:pPr>
            <a:endParaRPr lang="en-US" dirty="0" smtClean="0"/>
          </a:p>
        </p:txBody>
      </p:sp>
      <p:sp>
        <p:nvSpPr>
          <p:cNvPr id="1229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2290" name="Object 5"/>
          <p:cNvGraphicFramePr>
            <a:graphicFrameLocks noChangeAspect="1"/>
          </p:cNvGraphicFramePr>
          <p:nvPr/>
        </p:nvGraphicFramePr>
        <p:xfrm>
          <a:off x="4286250" y="1571625"/>
          <a:ext cx="2000250" cy="519113"/>
        </p:xfrm>
        <a:graphic>
          <a:graphicData uri="http://schemas.openxmlformats.org/presentationml/2006/ole">
            <p:oleObj spid="_x0000_s12290" name="Equation" r:id="rId3" imgW="774364" imgH="203112" progId="">
              <p:embed/>
            </p:oleObj>
          </a:graphicData>
        </a:graphic>
      </p:graphicFrame>
      <p:sp>
        <p:nvSpPr>
          <p:cNvPr id="1229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2291" name="Object 7"/>
          <p:cNvGraphicFramePr>
            <a:graphicFrameLocks noChangeAspect="1"/>
          </p:cNvGraphicFramePr>
          <p:nvPr/>
        </p:nvGraphicFramePr>
        <p:xfrm>
          <a:off x="2000250" y="2857500"/>
          <a:ext cx="2592388" cy="428625"/>
        </p:xfrm>
        <a:graphic>
          <a:graphicData uri="http://schemas.openxmlformats.org/presentationml/2006/ole">
            <p:oleObj spid="_x0000_s12291" name="Equation" r:id="rId4" imgW="1206500" imgH="203200" progId="">
              <p:embed/>
            </p:oleObj>
          </a:graphicData>
        </a:graphic>
      </p:graphicFrame>
      <p:sp>
        <p:nvSpPr>
          <p:cNvPr id="1229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2292" name="Object 9"/>
          <p:cNvGraphicFramePr>
            <a:graphicFrameLocks noChangeAspect="1"/>
          </p:cNvGraphicFramePr>
          <p:nvPr/>
        </p:nvGraphicFramePr>
        <p:xfrm>
          <a:off x="1928813" y="3286125"/>
          <a:ext cx="5260975" cy="500063"/>
        </p:xfrm>
        <a:graphic>
          <a:graphicData uri="http://schemas.openxmlformats.org/presentationml/2006/ole">
            <p:oleObj spid="_x0000_s12292" name="Equation" r:id="rId5" imgW="2400300" imgH="228600" progId="">
              <p:embed/>
            </p:oleObj>
          </a:graphicData>
        </a:graphic>
      </p:graphicFrame>
      <p:sp>
        <p:nvSpPr>
          <p:cNvPr id="10" name="Slide Number Placeholder 9"/>
          <p:cNvSpPr>
            <a:spLocks noGrp="1"/>
          </p:cNvSpPr>
          <p:nvPr>
            <p:ph type="sldNum" sz="quarter" idx="12"/>
          </p:nvPr>
        </p:nvSpPr>
        <p:spPr/>
        <p:txBody>
          <a:bodyPr/>
          <a:lstStyle/>
          <a:p>
            <a:pPr>
              <a:defRPr/>
            </a:pPr>
            <a:fld id="{1DABAF2F-BE32-4420-9457-C404A0C1B493}"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solidFill>
                  <a:srgbClr val="0033CC"/>
                </a:solidFill>
              </a:rPr>
              <a:t>Threshold Boolean Functions: Geometrical Interpretation</a:t>
            </a:r>
            <a:endParaRPr lang="en-US" dirty="0" smtClean="0"/>
          </a:p>
        </p:txBody>
      </p:sp>
      <p:sp>
        <p:nvSpPr>
          <p:cNvPr id="3" name="Text Placeholder 2"/>
          <p:cNvSpPr>
            <a:spLocks noGrp="1"/>
          </p:cNvSpPr>
          <p:nvPr>
            <p:ph type="body" idx="1"/>
          </p:nvPr>
        </p:nvSpPr>
        <p:spPr>
          <a:xfrm>
            <a:off x="428625" y="1643063"/>
            <a:ext cx="4040188" cy="750887"/>
          </a:xfrm>
        </p:spPr>
        <p:txBody>
          <a:bodyPr rtlCol="0">
            <a:normAutofit fontScale="62500" lnSpcReduction="20000"/>
          </a:bodyPr>
          <a:lstStyle/>
          <a:p>
            <a:pPr fontAlgn="auto">
              <a:spcAft>
                <a:spcPts val="0"/>
              </a:spcAft>
              <a:buFont typeface="Arial" pitchFamily="34" charset="0"/>
              <a:buNone/>
              <a:defRPr/>
            </a:pPr>
            <a:r>
              <a:rPr lang="en-US" dirty="0" smtClean="0">
                <a:solidFill>
                  <a:srgbClr val="FF0000"/>
                </a:solidFill>
              </a:rPr>
              <a:t>“OR” (Disjunction)  is an example of the threshold (linearly separable) Boolean function: </a:t>
            </a:r>
          </a:p>
          <a:p>
            <a:pPr fontAlgn="auto">
              <a:spcAft>
                <a:spcPts val="0"/>
              </a:spcAft>
              <a:buFont typeface="Arial" pitchFamily="34" charset="0"/>
              <a:buNone/>
              <a:defRPr/>
            </a:pPr>
            <a:r>
              <a:rPr lang="en-US" dirty="0" smtClean="0">
                <a:solidFill>
                  <a:srgbClr val="FF0000"/>
                </a:solidFill>
              </a:rPr>
              <a:t>“-1s” are separated from “1” by a line</a:t>
            </a:r>
          </a:p>
        </p:txBody>
      </p:sp>
      <p:sp>
        <p:nvSpPr>
          <p:cNvPr id="4" name="Content Placeholder 3"/>
          <p:cNvSpPr>
            <a:spLocks noGrp="1"/>
          </p:cNvSpPr>
          <p:nvPr>
            <p:ph sz="half" idx="2"/>
          </p:nvPr>
        </p:nvSpPr>
        <p:spPr/>
        <p:txBody>
          <a:bodyPr rtlCol="0">
            <a:normAutofit fontScale="92500" lnSpcReduction="10000"/>
          </a:bodyPr>
          <a:lstStyle/>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  1  1</a:t>
            </a:r>
            <a:r>
              <a:rPr lang="en-US" dirty="0" smtClean="0">
                <a:sym typeface="Wingdings" pitchFamily="2" charset="2"/>
              </a:rPr>
              <a:t>  1</a:t>
            </a:r>
          </a:p>
          <a:p>
            <a:pPr fontAlgn="auto">
              <a:spcAft>
                <a:spcPts val="0"/>
              </a:spcAft>
              <a:buFont typeface="Arial" pitchFamily="34" charset="0"/>
              <a:buChar char="•"/>
              <a:defRPr/>
            </a:pPr>
            <a:r>
              <a:rPr lang="en-US" dirty="0" smtClean="0">
                <a:sym typeface="Wingdings" pitchFamily="2" charset="2"/>
              </a:rPr>
              <a:t>  1 -1 -1</a:t>
            </a:r>
          </a:p>
          <a:p>
            <a:pPr fontAlgn="auto">
              <a:spcAft>
                <a:spcPts val="0"/>
              </a:spcAft>
              <a:buFont typeface="Arial" pitchFamily="34" charset="0"/>
              <a:buChar char="•"/>
              <a:defRPr/>
            </a:pPr>
            <a:r>
              <a:rPr lang="en-US" dirty="0" smtClean="0">
                <a:sym typeface="Wingdings" pitchFamily="2" charset="2"/>
              </a:rPr>
              <a:t> -1  1 -1</a:t>
            </a:r>
          </a:p>
          <a:p>
            <a:pPr fontAlgn="auto">
              <a:spcAft>
                <a:spcPts val="0"/>
              </a:spcAft>
              <a:buFont typeface="Arial" pitchFamily="34" charset="0"/>
              <a:buChar char="•"/>
              <a:defRPr/>
            </a:pPr>
            <a:r>
              <a:rPr lang="en-US" dirty="0" smtClean="0">
                <a:sym typeface="Wingdings" pitchFamily="2" charset="2"/>
              </a:rPr>
              <a:t> -1 -1 -1</a:t>
            </a:r>
            <a:endParaRPr lang="en-US" dirty="0" smtClean="0"/>
          </a:p>
        </p:txBody>
      </p:sp>
      <p:sp>
        <p:nvSpPr>
          <p:cNvPr id="13319" name="Text Placeholder 4"/>
          <p:cNvSpPr>
            <a:spLocks noGrp="1"/>
          </p:cNvSpPr>
          <p:nvPr>
            <p:ph type="body" sz="quarter" idx="3"/>
          </p:nvPr>
        </p:nvSpPr>
        <p:spPr>
          <a:xfrm>
            <a:off x="4500563" y="1500188"/>
            <a:ext cx="4429125" cy="893762"/>
          </a:xfrm>
        </p:spPr>
        <p:txBody>
          <a:bodyPr/>
          <a:lstStyle/>
          <a:p>
            <a:r>
              <a:rPr lang="en-US" sz="1500" smtClean="0">
                <a:solidFill>
                  <a:srgbClr val="FF0066"/>
                </a:solidFill>
              </a:rPr>
              <a:t>XOR  is an example of the non-threshold (not linearly separable) Boolean function: it is impossible separate “1s” from “-1s” by any single line</a:t>
            </a:r>
          </a:p>
        </p:txBody>
      </p:sp>
      <p:sp>
        <p:nvSpPr>
          <p:cNvPr id="6" name="Content Placeholder 5"/>
          <p:cNvSpPr>
            <a:spLocks noGrp="1"/>
          </p:cNvSpPr>
          <p:nvPr>
            <p:ph sz="quarter" idx="4"/>
          </p:nvPr>
        </p:nvSpPr>
        <p:spPr/>
        <p:txBody>
          <a:bodyPr rtlCol="0">
            <a:normAutofit fontScale="92500" lnSpcReduction="10000"/>
          </a:bodyPr>
          <a:lstStyle/>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 1  </a:t>
            </a:r>
            <a:r>
              <a:rPr lang="en-US" dirty="0" err="1" smtClean="0"/>
              <a:t>1</a:t>
            </a:r>
            <a:r>
              <a:rPr lang="en-US" dirty="0" smtClean="0"/>
              <a:t> </a:t>
            </a:r>
            <a:r>
              <a:rPr lang="en-US" dirty="0" smtClean="0">
                <a:sym typeface="Wingdings" pitchFamily="2" charset="2"/>
              </a:rPr>
              <a:t>  1</a:t>
            </a:r>
          </a:p>
          <a:p>
            <a:pPr fontAlgn="auto">
              <a:spcAft>
                <a:spcPts val="0"/>
              </a:spcAft>
              <a:buFont typeface="Arial" pitchFamily="34" charset="0"/>
              <a:buChar char="•"/>
              <a:defRPr/>
            </a:pPr>
            <a:r>
              <a:rPr lang="en-US" dirty="0" smtClean="0">
                <a:sym typeface="Wingdings" pitchFamily="2" charset="2"/>
              </a:rPr>
              <a:t> 1 -1  -1</a:t>
            </a:r>
          </a:p>
          <a:p>
            <a:pPr fontAlgn="auto">
              <a:spcAft>
                <a:spcPts val="0"/>
              </a:spcAft>
              <a:buFont typeface="Arial" pitchFamily="34" charset="0"/>
              <a:buChar char="•"/>
              <a:defRPr/>
            </a:pPr>
            <a:r>
              <a:rPr lang="en-US" dirty="0" smtClean="0">
                <a:sym typeface="Wingdings" pitchFamily="2" charset="2"/>
              </a:rPr>
              <a:t>-1  1  -1</a:t>
            </a:r>
          </a:p>
          <a:p>
            <a:pPr fontAlgn="auto">
              <a:spcAft>
                <a:spcPts val="0"/>
              </a:spcAft>
              <a:buFont typeface="Arial" pitchFamily="34" charset="0"/>
              <a:buChar char="•"/>
              <a:defRPr/>
            </a:pPr>
            <a:r>
              <a:rPr lang="en-US" dirty="0" smtClean="0">
                <a:sym typeface="Wingdings" pitchFamily="2" charset="2"/>
              </a:rPr>
              <a:t>-1 -1   1</a:t>
            </a:r>
            <a:endParaRPr lang="en-US" dirty="0" smtClean="0"/>
          </a:p>
          <a:p>
            <a:pPr fontAlgn="auto">
              <a:spcAft>
                <a:spcPts val="0"/>
              </a:spcAft>
              <a:buFont typeface="Arial" pitchFamily="34" charset="0"/>
              <a:buChar char="•"/>
              <a:defRPr/>
            </a:pPr>
            <a:endParaRPr lang="en-US" dirty="0" smtClean="0"/>
          </a:p>
        </p:txBody>
      </p:sp>
      <p:sp>
        <p:nvSpPr>
          <p:cNvPr id="1332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3314" name="Object 1"/>
          <p:cNvGraphicFramePr>
            <a:graphicFrameLocks noChangeAspect="1"/>
          </p:cNvGraphicFramePr>
          <p:nvPr/>
        </p:nvGraphicFramePr>
        <p:xfrm>
          <a:off x="785813" y="2428875"/>
          <a:ext cx="3416300" cy="2286000"/>
        </p:xfrm>
        <a:graphic>
          <a:graphicData uri="http://schemas.openxmlformats.org/presentationml/2006/ole">
            <p:oleObj spid="_x0000_s13314" name="Picture" r:id="rId3" imgW="2744727" imgH="1830327" progId="Word.Picture.8">
              <p:embed/>
            </p:oleObj>
          </a:graphicData>
        </a:graphic>
      </p:graphicFrame>
      <p:sp>
        <p:nvSpPr>
          <p:cNvPr id="1332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3315" name="Object 3"/>
          <p:cNvGraphicFramePr>
            <a:graphicFrameLocks noChangeAspect="1"/>
          </p:cNvGraphicFramePr>
          <p:nvPr/>
        </p:nvGraphicFramePr>
        <p:xfrm>
          <a:off x="5214938" y="2571750"/>
          <a:ext cx="3284537" cy="2201863"/>
        </p:xfrm>
        <a:graphic>
          <a:graphicData uri="http://schemas.openxmlformats.org/presentationml/2006/ole">
            <p:oleObj spid="_x0000_s13315" name="Picture" r:id="rId4" imgW="2744727" imgH="1830327" progId="Word.Picture.8">
              <p:embed/>
            </p:oleObj>
          </a:graphicData>
        </a:graphic>
      </p:graphicFrame>
      <p:sp>
        <p:nvSpPr>
          <p:cNvPr id="11" name="Slide Number Placeholder 10"/>
          <p:cNvSpPr>
            <a:spLocks noGrp="1"/>
          </p:cNvSpPr>
          <p:nvPr>
            <p:ph type="sldNum" sz="quarter" idx="12"/>
          </p:nvPr>
        </p:nvSpPr>
        <p:spPr/>
        <p:txBody>
          <a:bodyPr/>
          <a:lstStyle/>
          <a:p>
            <a:pPr>
              <a:defRPr/>
            </a:pPr>
            <a:fld id="{866F4895-E5EE-4219-B395-9095DCF15972}"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solidFill>
                  <a:srgbClr val="0033CC"/>
                </a:solidFill>
              </a:rPr>
              <a:t>Threshold Neuron: Learning</a:t>
            </a:r>
            <a:endParaRPr lang="en-US" smtClean="0"/>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A main property of a neuron and of a neural network is their ability </a:t>
            </a:r>
            <a:r>
              <a:rPr lang="en-US" b="1" dirty="0" smtClean="0">
                <a:solidFill>
                  <a:srgbClr val="0033CC"/>
                </a:solidFill>
              </a:rPr>
              <a:t>to learn </a:t>
            </a:r>
            <a:r>
              <a:rPr lang="en-US" dirty="0" smtClean="0"/>
              <a:t>from its environment, and to improve its performance through learning. </a:t>
            </a:r>
          </a:p>
          <a:p>
            <a:pPr fontAlgn="auto">
              <a:spcAft>
                <a:spcPts val="0"/>
              </a:spcAft>
              <a:buFont typeface="Arial" pitchFamily="34" charset="0"/>
              <a:buChar char="•"/>
              <a:defRPr/>
            </a:pPr>
            <a:r>
              <a:rPr lang="en-US" dirty="0" smtClean="0"/>
              <a:t>A neuron (a neural network) learns about its environment through </a:t>
            </a:r>
            <a:r>
              <a:rPr lang="en-US" dirty="0" smtClean="0">
                <a:solidFill>
                  <a:srgbClr val="0033CC"/>
                </a:solidFill>
              </a:rPr>
              <a:t>an iterative process </a:t>
            </a:r>
            <a:r>
              <a:rPr lang="en-US" dirty="0" smtClean="0"/>
              <a:t>of </a:t>
            </a:r>
            <a:r>
              <a:rPr lang="en-US" dirty="0" smtClean="0">
                <a:solidFill>
                  <a:srgbClr val="0033CC"/>
                </a:solidFill>
              </a:rPr>
              <a:t>adjustments applied to its synaptic weights</a:t>
            </a:r>
            <a:r>
              <a:rPr lang="en-US" dirty="0" smtClean="0"/>
              <a:t>. </a:t>
            </a:r>
          </a:p>
          <a:p>
            <a:pPr fontAlgn="auto">
              <a:spcAft>
                <a:spcPts val="0"/>
              </a:spcAft>
              <a:buFont typeface="Arial" pitchFamily="34" charset="0"/>
              <a:buChar char="•"/>
              <a:defRPr/>
            </a:pPr>
            <a:r>
              <a:rPr lang="en-US" dirty="0" smtClean="0"/>
              <a:t>Ideally, a network (a single neuron) becomes more knowledgeable about its environment after each iteration of the learning process.</a:t>
            </a:r>
          </a:p>
        </p:txBody>
      </p:sp>
      <p:sp>
        <p:nvSpPr>
          <p:cNvPr id="4" name="Slide Number Placeholder 3"/>
          <p:cNvSpPr>
            <a:spLocks noGrp="1"/>
          </p:cNvSpPr>
          <p:nvPr>
            <p:ph type="sldNum" sz="quarter" idx="12"/>
          </p:nvPr>
        </p:nvSpPr>
        <p:spPr/>
        <p:txBody>
          <a:bodyPr/>
          <a:lstStyle/>
          <a:p>
            <a:pPr>
              <a:defRPr/>
            </a:pPr>
            <a:fld id="{A5A92332-0F4D-4AFB-AD61-40F300671FF7}"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30"/>
          <p:cNvGrpSpPr>
            <a:grpSpLocks/>
          </p:cNvGrpSpPr>
          <p:nvPr/>
        </p:nvGrpSpPr>
        <p:grpSpPr bwMode="auto">
          <a:xfrm>
            <a:off x="107950" y="3933825"/>
            <a:ext cx="2808288" cy="2813050"/>
            <a:chOff x="1973" y="2478"/>
            <a:chExt cx="1769" cy="1772"/>
          </a:xfrm>
        </p:grpSpPr>
        <p:sp>
          <p:nvSpPr>
            <p:cNvPr id="31761" name="Rectangle 55"/>
            <p:cNvSpPr>
              <a:spLocks noChangeArrowheads="1"/>
            </p:cNvSpPr>
            <p:nvPr/>
          </p:nvSpPr>
          <p:spPr bwMode="auto">
            <a:xfrm>
              <a:off x="1973" y="2523"/>
              <a:ext cx="1769" cy="167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en-US">
                <a:latin typeface="Calibri" pitchFamily="34" charset="0"/>
              </a:endParaRPr>
            </a:p>
          </p:txBody>
        </p:sp>
        <p:sp>
          <p:nvSpPr>
            <p:cNvPr id="31762" name="Text Box 59"/>
            <p:cNvSpPr txBox="1">
              <a:spLocks noChangeArrowheads="1"/>
            </p:cNvSpPr>
            <p:nvPr/>
          </p:nvSpPr>
          <p:spPr bwMode="auto">
            <a:xfrm>
              <a:off x="1973" y="2478"/>
              <a:ext cx="1769" cy="1772"/>
            </a:xfrm>
            <a:prstGeom prst="rect">
              <a:avLst/>
            </a:prstGeom>
            <a:noFill/>
            <a:ln w="9525">
              <a:noFill/>
              <a:miter lim="800000"/>
              <a:headEnd/>
              <a:tailEnd/>
            </a:ln>
          </p:spPr>
          <p:txBody>
            <a:bodyPr>
              <a:spAutoFit/>
            </a:bodyPr>
            <a:lstStyle/>
            <a:p>
              <a:pPr>
                <a:spcBef>
                  <a:spcPct val="50000"/>
                </a:spcBef>
              </a:pPr>
              <a:r>
                <a:rPr lang="en-US" b="1">
                  <a:solidFill>
                    <a:srgbClr val="101202"/>
                  </a:solidFill>
                  <a:latin typeface="Calibri" pitchFamily="34" charset="0"/>
                </a:rPr>
                <a:t>Massive parallelism</a:t>
              </a:r>
            </a:p>
            <a:p>
              <a:pPr algn="just">
                <a:spcBef>
                  <a:spcPct val="50000"/>
                </a:spcBef>
              </a:pPr>
              <a:r>
                <a:rPr lang="en-US" sz="1400" i="1">
                  <a:solidFill>
                    <a:srgbClr val="101202"/>
                  </a:solidFill>
                  <a:latin typeface="Calibri" pitchFamily="34" charset="0"/>
                </a:rPr>
                <a:t>   </a:t>
              </a:r>
              <a:r>
                <a:rPr lang="ru-RU" sz="1400" i="1">
                  <a:solidFill>
                    <a:srgbClr val="101202"/>
                  </a:solidFill>
                  <a:latin typeface="Calibri" pitchFamily="34" charset="0"/>
                </a:rPr>
                <a:t>Brain computer as an information or signal processing system, is composed of a large number of a simple processing elements, called neurons. These neurons are interconnected by numerous direct links,  which are called connection, and cooperate which other to perform a parallel distributed processing (PDP) in order to soft a desired computation tasks. </a:t>
              </a:r>
            </a:p>
          </p:txBody>
        </p:sp>
      </p:grpSp>
      <p:grpSp>
        <p:nvGrpSpPr>
          <p:cNvPr id="31747" name="Group 231"/>
          <p:cNvGrpSpPr>
            <a:grpSpLocks/>
          </p:cNvGrpSpPr>
          <p:nvPr/>
        </p:nvGrpSpPr>
        <p:grpSpPr bwMode="auto">
          <a:xfrm>
            <a:off x="3203575" y="3884613"/>
            <a:ext cx="2665413" cy="2906712"/>
            <a:chOff x="3923" y="2447"/>
            <a:chExt cx="1679" cy="1831"/>
          </a:xfrm>
        </p:grpSpPr>
        <p:sp>
          <p:nvSpPr>
            <p:cNvPr id="31759" name="Rectangle 57"/>
            <p:cNvSpPr>
              <a:spLocks noChangeArrowheads="1"/>
            </p:cNvSpPr>
            <p:nvPr/>
          </p:nvSpPr>
          <p:spPr bwMode="auto">
            <a:xfrm>
              <a:off x="3923" y="2478"/>
              <a:ext cx="1679" cy="1723"/>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endParaRPr lang="en-US">
                <a:latin typeface="Calibri" pitchFamily="34" charset="0"/>
              </a:endParaRPr>
            </a:p>
          </p:txBody>
        </p:sp>
        <p:sp>
          <p:nvSpPr>
            <p:cNvPr id="31760" name="Text Box 60"/>
            <p:cNvSpPr txBox="1">
              <a:spLocks noChangeArrowheads="1"/>
            </p:cNvSpPr>
            <p:nvPr/>
          </p:nvSpPr>
          <p:spPr bwMode="auto">
            <a:xfrm>
              <a:off x="3923" y="2447"/>
              <a:ext cx="1679" cy="1831"/>
            </a:xfrm>
            <a:prstGeom prst="rect">
              <a:avLst/>
            </a:prstGeom>
            <a:noFill/>
            <a:ln w="9525">
              <a:noFill/>
              <a:miter lim="800000"/>
              <a:headEnd/>
              <a:tailEnd/>
            </a:ln>
          </p:spPr>
          <p:txBody>
            <a:bodyPr>
              <a:spAutoFit/>
            </a:bodyPr>
            <a:lstStyle/>
            <a:p>
              <a:pPr>
                <a:spcBef>
                  <a:spcPct val="50000"/>
                </a:spcBef>
              </a:pPr>
              <a:r>
                <a:rPr lang="en-US" b="1">
                  <a:solidFill>
                    <a:srgbClr val="101202"/>
                  </a:solidFill>
                  <a:latin typeface="Calibri" pitchFamily="34" charset="0"/>
                </a:rPr>
                <a:t>Connectionism</a:t>
              </a:r>
            </a:p>
            <a:p>
              <a:pPr>
                <a:spcBef>
                  <a:spcPct val="50000"/>
                </a:spcBef>
              </a:pPr>
              <a:r>
                <a:rPr lang="en-US">
                  <a:solidFill>
                    <a:srgbClr val="101202"/>
                  </a:solidFill>
                  <a:latin typeface="Calibri" pitchFamily="34" charset="0"/>
                </a:rPr>
                <a:t> </a:t>
              </a:r>
              <a:r>
                <a:rPr lang="en-US" sz="1400" i="1">
                  <a:solidFill>
                    <a:srgbClr val="101202"/>
                  </a:solidFill>
                  <a:latin typeface="Calibri" pitchFamily="34" charset="0"/>
                </a:rPr>
                <a:t>Brain computer is a highly interconnected neurons system in such a way that the state of one neuron affects the potential of the large number of other neurons which are connected according to weights or strength. The key idea of such principle is</a:t>
              </a:r>
              <a:r>
                <a:rPr lang="en-US" sz="1400">
                  <a:solidFill>
                    <a:srgbClr val="101202"/>
                  </a:solidFill>
                  <a:latin typeface="Calibri" pitchFamily="34" charset="0"/>
                </a:rPr>
                <a:t> </a:t>
              </a:r>
              <a:r>
                <a:rPr lang="en-US" sz="1400" i="1">
                  <a:solidFill>
                    <a:srgbClr val="101202"/>
                  </a:solidFill>
                  <a:latin typeface="Calibri" pitchFamily="34" charset="0"/>
                </a:rPr>
                <a:t>the functional capacity of biological neural nets determs mostly not so of a single neuron but of its connections</a:t>
              </a:r>
              <a:r>
                <a:rPr lang="en-US" sz="1400">
                  <a:latin typeface="Calibri" pitchFamily="34" charset="0"/>
                </a:rPr>
                <a:t> </a:t>
              </a:r>
              <a:endParaRPr lang="ru-RU" sz="1400">
                <a:latin typeface="Calibri" pitchFamily="34" charset="0"/>
              </a:endParaRPr>
            </a:p>
          </p:txBody>
        </p:sp>
      </p:grpSp>
      <p:grpSp>
        <p:nvGrpSpPr>
          <p:cNvPr id="31748" name="Group 229"/>
          <p:cNvGrpSpPr>
            <a:grpSpLocks/>
          </p:cNvGrpSpPr>
          <p:nvPr/>
        </p:nvGrpSpPr>
        <p:grpSpPr bwMode="auto">
          <a:xfrm>
            <a:off x="6227763" y="3789363"/>
            <a:ext cx="2592387" cy="2735262"/>
            <a:chOff x="113" y="2478"/>
            <a:chExt cx="1633" cy="1723"/>
          </a:xfrm>
        </p:grpSpPr>
        <p:sp>
          <p:nvSpPr>
            <p:cNvPr id="31757" name="Rectangle 56"/>
            <p:cNvSpPr>
              <a:spLocks noChangeArrowheads="1"/>
            </p:cNvSpPr>
            <p:nvPr/>
          </p:nvSpPr>
          <p:spPr bwMode="auto">
            <a:xfrm>
              <a:off x="113" y="2568"/>
              <a:ext cx="1632" cy="1633"/>
            </a:xfrm>
            <a:prstGeom prst="rect">
              <a:avLst/>
            </a:prstGeom>
            <a:solidFill>
              <a:srgbClr val="CC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endParaRPr lang="en-US">
                <a:latin typeface="Calibri" pitchFamily="34" charset="0"/>
              </a:endParaRPr>
            </a:p>
          </p:txBody>
        </p:sp>
        <p:sp>
          <p:nvSpPr>
            <p:cNvPr id="31758" name="Text Box 61"/>
            <p:cNvSpPr txBox="1">
              <a:spLocks noChangeArrowheads="1"/>
            </p:cNvSpPr>
            <p:nvPr/>
          </p:nvSpPr>
          <p:spPr bwMode="auto">
            <a:xfrm>
              <a:off x="158" y="2478"/>
              <a:ext cx="1588" cy="1543"/>
            </a:xfrm>
            <a:prstGeom prst="rect">
              <a:avLst/>
            </a:prstGeom>
            <a:noFill/>
            <a:ln w="9525">
              <a:noFill/>
              <a:miter lim="800000"/>
              <a:headEnd/>
              <a:tailEnd/>
            </a:ln>
          </p:spPr>
          <p:txBody>
            <a:bodyPr>
              <a:spAutoFit/>
            </a:bodyPr>
            <a:lstStyle/>
            <a:p>
              <a:pPr>
                <a:spcBef>
                  <a:spcPct val="50000"/>
                </a:spcBef>
              </a:pPr>
              <a:r>
                <a:rPr lang="en-US" b="1">
                  <a:solidFill>
                    <a:srgbClr val="101202"/>
                  </a:solidFill>
                  <a:latin typeface="Calibri" pitchFamily="34" charset="0"/>
                </a:rPr>
                <a:t>Associative distributed memory</a:t>
              </a:r>
              <a:endParaRPr lang="en-US" sz="1400" i="1">
                <a:solidFill>
                  <a:srgbClr val="101202"/>
                </a:solidFill>
                <a:latin typeface="Calibri" pitchFamily="34" charset="0"/>
              </a:endParaRPr>
            </a:p>
            <a:p>
              <a:pPr algn="just">
                <a:spcBef>
                  <a:spcPct val="50000"/>
                </a:spcBef>
              </a:pPr>
              <a:r>
                <a:rPr lang="ru-RU" sz="1400" i="1">
                  <a:solidFill>
                    <a:srgbClr val="101202"/>
                  </a:solidFill>
                  <a:latin typeface="Calibri" pitchFamily="34" charset="0"/>
                </a:rPr>
                <a:t>S</a:t>
              </a:r>
              <a:r>
                <a:rPr lang="en-US" sz="1400" i="1">
                  <a:solidFill>
                    <a:srgbClr val="101202"/>
                  </a:solidFill>
                  <a:latin typeface="Calibri" pitchFamily="34" charset="0"/>
                </a:rPr>
                <a:t>to</a:t>
              </a:r>
              <a:r>
                <a:rPr lang="ru-RU" sz="1400" i="1">
                  <a:solidFill>
                    <a:srgbClr val="101202"/>
                  </a:solidFill>
                  <a:latin typeface="Calibri" pitchFamily="34" charset="0"/>
                </a:rPr>
                <a:t>rage of information in a brain is supposed to be concentrated in synaptic connections of brain neural network, or more precisely, in the pattern of these connections and strengths (weights) of the synaptic connections. </a:t>
              </a:r>
            </a:p>
          </p:txBody>
        </p:sp>
      </p:grpSp>
      <p:sp>
        <p:nvSpPr>
          <p:cNvPr id="31749" name="Text Box 65"/>
          <p:cNvSpPr txBox="1">
            <a:spLocks noChangeArrowheads="1"/>
          </p:cNvSpPr>
          <p:nvPr/>
        </p:nvSpPr>
        <p:spPr bwMode="auto">
          <a:xfrm>
            <a:off x="5076825" y="2359025"/>
            <a:ext cx="2160588" cy="1069975"/>
          </a:xfrm>
          <a:prstGeom prst="rect">
            <a:avLst/>
          </a:prstGeom>
          <a:noFill/>
          <a:ln w="9525" algn="ctr">
            <a:noFill/>
            <a:miter lim="800000"/>
            <a:headEnd/>
            <a:tailEnd/>
          </a:ln>
        </p:spPr>
        <p:txBody>
          <a:bodyPr>
            <a:spAutoFit/>
          </a:bodyPr>
          <a:lstStyle/>
          <a:p>
            <a:pPr>
              <a:spcBef>
                <a:spcPct val="50000"/>
              </a:spcBef>
            </a:pPr>
            <a:r>
              <a:rPr lang="en-US" sz="1600">
                <a:latin typeface="Calibri" pitchFamily="34" charset="0"/>
              </a:rPr>
              <a:t>A</a:t>
            </a:r>
            <a:r>
              <a:rPr lang="ru-RU" sz="1600">
                <a:latin typeface="Calibri" pitchFamily="34" charset="0"/>
              </a:rPr>
              <a:t> process of pattern recognition and pattern manipulation</a:t>
            </a:r>
            <a:r>
              <a:rPr lang="en-US" sz="1600">
                <a:latin typeface="Calibri" pitchFamily="34" charset="0"/>
              </a:rPr>
              <a:t> is based on:</a:t>
            </a:r>
          </a:p>
        </p:txBody>
      </p:sp>
      <p:pic>
        <p:nvPicPr>
          <p:cNvPr id="31750" name="Picture 227"/>
          <p:cNvPicPr>
            <a:picLocks noChangeAspect="1" noChangeArrowheads="1"/>
          </p:cNvPicPr>
          <p:nvPr/>
        </p:nvPicPr>
        <p:blipFill>
          <a:blip r:embed="rId2" cstate="print"/>
          <a:srcRect/>
          <a:stretch>
            <a:fillRect/>
          </a:stretch>
        </p:blipFill>
        <p:spPr bwMode="auto">
          <a:xfrm>
            <a:off x="3779838" y="1557338"/>
            <a:ext cx="1266825" cy="1295400"/>
          </a:xfrm>
          <a:prstGeom prst="rect">
            <a:avLst/>
          </a:prstGeom>
          <a:noFill/>
          <a:ln w="9525">
            <a:noFill/>
            <a:miter lim="800000"/>
            <a:headEnd/>
            <a:tailEnd/>
          </a:ln>
        </p:spPr>
      </p:pic>
      <p:sp>
        <p:nvSpPr>
          <p:cNvPr id="31751" name="AutoShape 64"/>
          <p:cNvSpPr>
            <a:spLocks noChangeArrowheads="1"/>
          </p:cNvSpPr>
          <p:nvPr/>
        </p:nvSpPr>
        <p:spPr bwMode="auto">
          <a:xfrm>
            <a:off x="468313" y="1484313"/>
            <a:ext cx="2590800" cy="1225550"/>
          </a:xfrm>
          <a:prstGeom prst="wedgeEllipseCallout">
            <a:avLst>
              <a:gd name="adj1" fmla="val 94671"/>
              <a:gd name="adj2" fmla="val -24611"/>
            </a:avLst>
          </a:prstGeom>
          <a:solidFill>
            <a:schemeClr val="accent1"/>
          </a:solidFill>
          <a:ln w="9525">
            <a:solidFill>
              <a:schemeClr val="tx1"/>
            </a:solidFill>
            <a:miter lim="800000"/>
            <a:headEnd/>
            <a:tailEnd/>
          </a:ln>
        </p:spPr>
        <p:txBody>
          <a:bodyPr/>
          <a:lstStyle/>
          <a:p>
            <a:r>
              <a:rPr lang="en-US" sz="1600">
                <a:latin typeface="Calibri" pitchFamily="34" charset="0"/>
              </a:rPr>
              <a:t>How our brain manipulates with patterns ?</a:t>
            </a:r>
            <a:endParaRPr lang="ru-RU" sz="1600">
              <a:latin typeface="Calibri" pitchFamily="34" charset="0"/>
            </a:endParaRPr>
          </a:p>
        </p:txBody>
      </p:sp>
      <p:sp>
        <p:nvSpPr>
          <p:cNvPr id="31752" name="Line 232"/>
          <p:cNvSpPr>
            <a:spLocks noChangeShapeType="1"/>
          </p:cNvSpPr>
          <p:nvPr/>
        </p:nvSpPr>
        <p:spPr bwMode="auto">
          <a:xfrm flipH="1">
            <a:off x="1763713" y="3357563"/>
            <a:ext cx="3168650" cy="431800"/>
          </a:xfrm>
          <a:prstGeom prst="line">
            <a:avLst/>
          </a:prstGeom>
          <a:noFill/>
          <a:ln w="9525">
            <a:solidFill>
              <a:srgbClr val="000000"/>
            </a:solidFill>
            <a:round/>
            <a:headEnd/>
            <a:tailEnd type="triangle" w="med" len="med"/>
          </a:ln>
        </p:spPr>
        <p:txBody>
          <a:bodyPr/>
          <a:lstStyle/>
          <a:p>
            <a:endParaRPr lang="en-US"/>
          </a:p>
        </p:txBody>
      </p:sp>
      <p:sp>
        <p:nvSpPr>
          <p:cNvPr id="31753" name="Line 233"/>
          <p:cNvSpPr>
            <a:spLocks noChangeShapeType="1"/>
          </p:cNvSpPr>
          <p:nvPr/>
        </p:nvSpPr>
        <p:spPr bwMode="auto">
          <a:xfrm flipH="1">
            <a:off x="4787900" y="3429000"/>
            <a:ext cx="431800" cy="360363"/>
          </a:xfrm>
          <a:prstGeom prst="line">
            <a:avLst/>
          </a:prstGeom>
          <a:noFill/>
          <a:ln w="9525">
            <a:solidFill>
              <a:srgbClr val="000000"/>
            </a:solidFill>
            <a:round/>
            <a:headEnd/>
            <a:tailEnd type="triangle" w="med" len="med"/>
          </a:ln>
        </p:spPr>
        <p:txBody>
          <a:bodyPr/>
          <a:lstStyle/>
          <a:p>
            <a:endParaRPr lang="en-US"/>
          </a:p>
        </p:txBody>
      </p:sp>
      <p:sp>
        <p:nvSpPr>
          <p:cNvPr id="31754" name="Line 234"/>
          <p:cNvSpPr>
            <a:spLocks noChangeShapeType="1"/>
          </p:cNvSpPr>
          <p:nvPr/>
        </p:nvSpPr>
        <p:spPr bwMode="auto">
          <a:xfrm>
            <a:off x="5508625" y="3357563"/>
            <a:ext cx="1943100" cy="287337"/>
          </a:xfrm>
          <a:prstGeom prst="line">
            <a:avLst/>
          </a:prstGeom>
          <a:noFill/>
          <a:ln w="9525">
            <a:solidFill>
              <a:srgbClr val="000000"/>
            </a:solidFill>
            <a:round/>
            <a:headEnd/>
            <a:tailEnd type="triangle" w="med" len="med"/>
          </a:ln>
        </p:spPr>
        <p:txBody>
          <a:bodyPr/>
          <a:lstStyle/>
          <a:p>
            <a:endParaRPr lang="en-US"/>
          </a:p>
        </p:txBody>
      </p:sp>
      <p:sp>
        <p:nvSpPr>
          <p:cNvPr id="19" name="Title 18"/>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Principles  of Brain Processing </a:t>
            </a:r>
            <a:r>
              <a:rPr lang="ru-RU" b="1" dirty="0" smtClean="0">
                <a:solidFill>
                  <a:srgbClr val="FFFF00"/>
                </a:solidFill>
                <a:latin typeface="Times New Roman" pitchFamily="18" charset="0"/>
              </a:rPr>
              <a:t/>
            </a:r>
            <a:br>
              <a:rPr lang="ru-RU" b="1" dirty="0" smtClean="0">
                <a:solidFill>
                  <a:srgbClr val="FFFF00"/>
                </a:solidFill>
                <a:latin typeface="Times New Roman" pitchFamily="18" charset="0"/>
              </a:rPr>
            </a:br>
            <a:endParaRPr lang="en-US" dirty="0" smtClean="0"/>
          </a:p>
        </p:txBody>
      </p:sp>
      <p:sp>
        <p:nvSpPr>
          <p:cNvPr id="20" name="Slide Number Placeholder 19"/>
          <p:cNvSpPr>
            <a:spLocks noGrp="1"/>
          </p:cNvSpPr>
          <p:nvPr>
            <p:ph type="sldNum" sz="quarter" idx="12"/>
          </p:nvPr>
        </p:nvSpPr>
        <p:spPr/>
        <p:txBody>
          <a:bodyPr/>
          <a:lstStyle/>
          <a:p>
            <a:pPr>
              <a:defRPr/>
            </a:pPr>
            <a:fld id="{BD028C8B-2691-4316-8959-9C46EDCFB3E9}"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r>
              <a:rPr lang="en-US" smtClean="0">
                <a:solidFill>
                  <a:srgbClr val="0033CC"/>
                </a:solidFill>
              </a:rPr>
              <a:t>Threshold Neuron: Learning</a:t>
            </a:r>
            <a:endParaRPr lang="en-US" smtClean="0"/>
          </a:p>
        </p:txBody>
      </p:sp>
      <p:sp>
        <p:nvSpPr>
          <p:cNvPr id="14340" name="Content Placeholder 2"/>
          <p:cNvSpPr>
            <a:spLocks noGrp="1"/>
          </p:cNvSpPr>
          <p:nvPr>
            <p:ph idx="1"/>
          </p:nvPr>
        </p:nvSpPr>
        <p:spPr/>
        <p:txBody>
          <a:bodyPr/>
          <a:lstStyle/>
          <a:p>
            <a:r>
              <a:rPr lang="en-US" smtClean="0"/>
              <a:t>Let us have a finite set of n-dimensional vectors that describe some objects belonging to some classes (let us assume for simplicity, but without loss of generality that there are just two classes and that our vectors are binary). This set is called </a:t>
            </a:r>
            <a:r>
              <a:rPr lang="en-US" smtClean="0">
                <a:solidFill>
                  <a:srgbClr val="0000FF"/>
                </a:solidFill>
              </a:rPr>
              <a:t>a learning set</a:t>
            </a:r>
            <a:r>
              <a:rPr lang="en-US" smtClean="0"/>
              <a:t>:</a:t>
            </a:r>
          </a:p>
        </p:txBody>
      </p:sp>
      <p:graphicFrame>
        <p:nvGraphicFramePr>
          <p:cNvPr id="14338" name="Object 2"/>
          <p:cNvGraphicFramePr>
            <a:graphicFrameLocks noChangeAspect="1"/>
          </p:cNvGraphicFramePr>
          <p:nvPr/>
        </p:nvGraphicFramePr>
        <p:xfrm>
          <a:off x="857250" y="4643438"/>
          <a:ext cx="7242175" cy="1403350"/>
        </p:xfrm>
        <a:graphic>
          <a:graphicData uri="http://schemas.openxmlformats.org/presentationml/2006/ole">
            <p:oleObj spid="_x0000_s14338" name="Equation" r:id="rId3" imgW="2755800" imgH="533160" progId="">
              <p:embed/>
            </p:oleObj>
          </a:graphicData>
        </a:graphic>
      </p:graphicFrame>
      <p:sp>
        <p:nvSpPr>
          <p:cNvPr id="5" name="Slide Number Placeholder 4"/>
          <p:cNvSpPr>
            <a:spLocks noGrp="1"/>
          </p:cNvSpPr>
          <p:nvPr>
            <p:ph type="sldNum" sz="quarter" idx="12"/>
          </p:nvPr>
        </p:nvSpPr>
        <p:spPr/>
        <p:txBody>
          <a:bodyPr/>
          <a:lstStyle/>
          <a:p>
            <a:pPr>
              <a:defRPr/>
            </a:pPr>
            <a:fld id="{DDBC2F9F-721D-4782-B6E8-2027F6378CC4}"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solidFill>
                  <a:srgbClr val="0033CC"/>
                </a:solidFill>
              </a:rPr>
              <a:t>Threshold Neuron: Learning</a:t>
            </a:r>
            <a:endParaRPr lang="en-US" smtClean="0"/>
          </a:p>
        </p:txBody>
      </p:sp>
      <p:sp>
        <p:nvSpPr>
          <p:cNvPr id="44035" name="Content Placeholder 2"/>
          <p:cNvSpPr>
            <a:spLocks noGrp="1"/>
          </p:cNvSpPr>
          <p:nvPr>
            <p:ph idx="1"/>
          </p:nvPr>
        </p:nvSpPr>
        <p:spPr/>
        <p:txBody>
          <a:bodyPr/>
          <a:lstStyle/>
          <a:p>
            <a:r>
              <a:rPr lang="en-US" smtClean="0"/>
              <a:t>Learning of a neuron (of a network) is a process of its adaptation to the automatic identification of a membership of all vectors from a learning set, which is based on the analysis of these vectors: their components form a set of neuron (network) inputs.</a:t>
            </a:r>
          </a:p>
          <a:p>
            <a:r>
              <a:rPr lang="en-US" smtClean="0"/>
              <a:t>This process should be utilized through a learning algorithm.</a:t>
            </a:r>
          </a:p>
        </p:txBody>
      </p:sp>
      <p:sp>
        <p:nvSpPr>
          <p:cNvPr id="4" name="Slide Number Placeholder 3"/>
          <p:cNvSpPr>
            <a:spLocks noGrp="1"/>
          </p:cNvSpPr>
          <p:nvPr>
            <p:ph type="sldNum" sz="quarter" idx="12"/>
          </p:nvPr>
        </p:nvSpPr>
        <p:spPr/>
        <p:txBody>
          <a:bodyPr/>
          <a:lstStyle/>
          <a:p>
            <a:pPr>
              <a:defRPr/>
            </a:pPr>
            <a:fld id="{DE9E940B-5F74-4D05-A3FA-15136A41BA73}" type="slidenum">
              <a:rPr lang="en-US"/>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solidFill>
                  <a:srgbClr val="0033CC"/>
                </a:solidFill>
              </a:rPr>
              <a:t>Threshold Neuron: Learning</a:t>
            </a:r>
            <a:endParaRPr lang="en-US" smtClean="0"/>
          </a:p>
        </p:txBody>
      </p:sp>
      <p:sp>
        <p:nvSpPr>
          <p:cNvPr id="45059" name="Content Placeholder 2"/>
          <p:cNvSpPr>
            <a:spLocks noGrp="1"/>
          </p:cNvSpPr>
          <p:nvPr>
            <p:ph idx="1"/>
          </p:nvPr>
        </p:nvSpPr>
        <p:spPr/>
        <p:txBody>
          <a:bodyPr/>
          <a:lstStyle/>
          <a:p>
            <a:r>
              <a:rPr lang="en-US" smtClean="0"/>
              <a:t>Let </a:t>
            </a:r>
            <a:r>
              <a:rPr lang="en-US" smtClean="0">
                <a:solidFill>
                  <a:srgbClr val="0000FF"/>
                </a:solidFill>
              </a:rPr>
              <a:t>T</a:t>
            </a:r>
            <a:r>
              <a:rPr lang="en-US" smtClean="0"/>
              <a:t> be a desired output of a neuron (of a network) for a certain input vector and </a:t>
            </a:r>
            <a:r>
              <a:rPr lang="en-US" smtClean="0">
                <a:solidFill>
                  <a:srgbClr val="FF0066"/>
                </a:solidFill>
              </a:rPr>
              <a:t>Y</a:t>
            </a:r>
            <a:r>
              <a:rPr lang="en-US" smtClean="0"/>
              <a:t> be an actual output of a neuron. </a:t>
            </a:r>
          </a:p>
          <a:p>
            <a:r>
              <a:rPr lang="en-US" smtClean="0"/>
              <a:t>If </a:t>
            </a:r>
            <a:r>
              <a:rPr lang="en-US" smtClean="0">
                <a:solidFill>
                  <a:srgbClr val="0000FF"/>
                </a:solidFill>
              </a:rPr>
              <a:t>T</a:t>
            </a:r>
            <a:r>
              <a:rPr lang="en-US" smtClean="0"/>
              <a:t>=</a:t>
            </a:r>
            <a:r>
              <a:rPr lang="en-US" smtClean="0">
                <a:solidFill>
                  <a:srgbClr val="FF0066"/>
                </a:solidFill>
              </a:rPr>
              <a:t>Y</a:t>
            </a:r>
            <a:r>
              <a:rPr lang="en-US" smtClean="0"/>
              <a:t>, there is nothing to learn. </a:t>
            </a:r>
          </a:p>
          <a:p>
            <a:r>
              <a:rPr lang="en-US" smtClean="0"/>
              <a:t>If </a:t>
            </a:r>
            <a:r>
              <a:rPr lang="en-US" smtClean="0">
                <a:solidFill>
                  <a:srgbClr val="0000FF"/>
                </a:solidFill>
              </a:rPr>
              <a:t>T</a:t>
            </a:r>
            <a:r>
              <a:rPr lang="en-US" smtClean="0"/>
              <a:t>≠</a:t>
            </a:r>
            <a:r>
              <a:rPr lang="en-US" smtClean="0">
                <a:solidFill>
                  <a:srgbClr val="FF0066"/>
                </a:solidFill>
              </a:rPr>
              <a:t>Y</a:t>
            </a:r>
            <a:r>
              <a:rPr lang="en-US" smtClean="0"/>
              <a:t>, then a neuron has to learn, in order to ensure that after adjustment of the weights, its actual output will coincide with a desired output</a:t>
            </a:r>
          </a:p>
        </p:txBody>
      </p:sp>
      <p:sp>
        <p:nvSpPr>
          <p:cNvPr id="4" name="Slide Number Placeholder 3"/>
          <p:cNvSpPr>
            <a:spLocks noGrp="1"/>
          </p:cNvSpPr>
          <p:nvPr>
            <p:ph type="sldNum" sz="quarter" idx="12"/>
          </p:nvPr>
        </p:nvSpPr>
        <p:spPr/>
        <p:txBody>
          <a:bodyPr/>
          <a:lstStyle/>
          <a:p>
            <a:pPr>
              <a:defRPr/>
            </a:pPr>
            <a:fld id="{EEC61309-F823-4C50-921A-0B27BD435A62}" type="slidenum">
              <a:rPr lang="en-US"/>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1"/>
          <p:cNvSpPr>
            <a:spLocks noGrp="1"/>
          </p:cNvSpPr>
          <p:nvPr>
            <p:ph type="title"/>
          </p:nvPr>
        </p:nvSpPr>
        <p:spPr/>
        <p:txBody>
          <a:bodyPr/>
          <a:lstStyle/>
          <a:p>
            <a:r>
              <a:rPr lang="en-US" smtClean="0">
                <a:solidFill>
                  <a:srgbClr val="0033CC"/>
                </a:solidFill>
              </a:rPr>
              <a:t>Error-Correction Learning</a:t>
            </a:r>
            <a:endParaRPr lang="en-US" smtClean="0"/>
          </a:p>
        </p:txBody>
      </p:sp>
      <p:sp>
        <p:nvSpPr>
          <p:cNvPr id="15365" name="Content Placeholder 2"/>
          <p:cNvSpPr>
            <a:spLocks noGrp="1"/>
          </p:cNvSpPr>
          <p:nvPr>
            <p:ph idx="1"/>
          </p:nvPr>
        </p:nvSpPr>
        <p:spPr/>
        <p:txBody>
          <a:bodyPr/>
          <a:lstStyle/>
          <a:p>
            <a:r>
              <a:rPr lang="en-US" smtClean="0"/>
              <a:t>If </a:t>
            </a:r>
            <a:r>
              <a:rPr lang="en-US" smtClean="0">
                <a:solidFill>
                  <a:srgbClr val="0000FF"/>
                </a:solidFill>
              </a:rPr>
              <a:t>T</a:t>
            </a:r>
            <a:r>
              <a:rPr lang="en-US" smtClean="0"/>
              <a:t>≠</a:t>
            </a:r>
            <a:r>
              <a:rPr lang="en-US" smtClean="0">
                <a:solidFill>
                  <a:srgbClr val="FF0066"/>
                </a:solidFill>
              </a:rPr>
              <a:t>Y</a:t>
            </a:r>
            <a:r>
              <a:rPr lang="en-US" smtClean="0"/>
              <a:t>, then                     is </a:t>
            </a:r>
            <a:r>
              <a:rPr lang="en-US" smtClean="0">
                <a:solidFill>
                  <a:srgbClr val="FF0000"/>
                </a:solidFill>
              </a:rPr>
              <a:t>the error </a:t>
            </a:r>
            <a:r>
              <a:rPr lang="en-US" smtClean="0"/>
              <a:t>. </a:t>
            </a:r>
          </a:p>
          <a:p>
            <a:r>
              <a:rPr lang="en-US" smtClean="0"/>
              <a:t>A goal of learning is to adjust the weights in such a way that for a new actual output we will have the following: </a:t>
            </a:r>
          </a:p>
          <a:p>
            <a:r>
              <a:rPr lang="en-US" smtClean="0"/>
              <a:t>That is, the updated actual output must coincide with the desired output.</a:t>
            </a:r>
          </a:p>
        </p:txBody>
      </p:sp>
      <p:sp>
        <p:nvSpPr>
          <p:cNvPr id="1536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5362" name="Object 1"/>
          <p:cNvGraphicFramePr>
            <a:graphicFrameLocks noChangeAspect="1"/>
          </p:cNvGraphicFramePr>
          <p:nvPr/>
        </p:nvGraphicFramePr>
        <p:xfrm>
          <a:off x="2786063" y="1643063"/>
          <a:ext cx="1784350" cy="517525"/>
        </p:xfrm>
        <a:graphic>
          <a:graphicData uri="http://schemas.openxmlformats.org/presentationml/2006/ole">
            <p:oleObj spid="_x0000_s15362" name="Equation" r:id="rId3" imgW="609480" imgH="177480" progId="">
              <p:embed/>
            </p:oleObj>
          </a:graphicData>
        </a:graphic>
      </p:graphicFrame>
      <p:graphicFrame>
        <p:nvGraphicFramePr>
          <p:cNvPr id="15363" name="Object 3"/>
          <p:cNvGraphicFramePr>
            <a:graphicFrameLocks noChangeAspect="1"/>
          </p:cNvGraphicFramePr>
          <p:nvPr/>
        </p:nvGraphicFramePr>
        <p:xfrm>
          <a:off x="4929188" y="3143250"/>
          <a:ext cx="2393950" cy="571500"/>
        </p:xfrm>
        <a:graphic>
          <a:graphicData uri="http://schemas.openxmlformats.org/presentationml/2006/ole">
            <p:oleObj spid="_x0000_s15363" name="Equation" r:id="rId4" imgW="850680" imgH="203040" progId="">
              <p:embed/>
            </p:oleObj>
          </a:graphicData>
        </a:graphic>
      </p:graphicFrame>
      <p:sp>
        <p:nvSpPr>
          <p:cNvPr id="7" name="Slide Number Placeholder 6"/>
          <p:cNvSpPr>
            <a:spLocks noGrp="1"/>
          </p:cNvSpPr>
          <p:nvPr>
            <p:ph type="sldNum" sz="quarter" idx="12"/>
          </p:nvPr>
        </p:nvSpPr>
        <p:spPr/>
        <p:txBody>
          <a:bodyPr/>
          <a:lstStyle/>
          <a:p>
            <a:pPr>
              <a:defRPr/>
            </a:pPr>
            <a:fld id="{4C19790C-399B-4C96-A390-CC94DB262E28}" type="slidenum">
              <a:rPr lang="en-US"/>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lstStyle/>
          <a:p>
            <a:r>
              <a:rPr lang="en-US" smtClean="0">
                <a:solidFill>
                  <a:srgbClr val="0033CC"/>
                </a:solidFill>
              </a:rPr>
              <a:t>Error-Correction Learning</a:t>
            </a:r>
            <a:endParaRPr lang="en-US" smtClean="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The error-correction learning rule determines how the weights must be adjusted to ensure that the updated actual output will coincide with the desired output:</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solidFill>
                <a:srgbClr val="993300"/>
              </a:solidFill>
            </a:endParaRPr>
          </a:p>
          <a:p>
            <a:pPr fontAlgn="auto">
              <a:spcAft>
                <a:spcPts val="0"/>
              </a:spcAft>
              <a:buFont typeface="Arial" pitchFamily="34" charset="0"/>
              <a:buChar char="•"/>
              <a:defRPr/>
            </a:pPr>
            <a:r>
              <a:rPr lang="en-US" dirty="0" smtClean="0">
                <a:solidFill>
                  <a:srgbClr val="993300"/>
                </a:solidFill>
              </a:rPr>
              <a:t>α</a:t>
            </a:r>
            <a:r>
              <a:rPr lang="en-US" dirty="0" smtClean="0"/>
              <a:t> is a learning rate (should be equal to 1 for the threshold neuron, when a function to be learned is Boolean)</a:t>
            </a:r>
          </a:p>
        </p:txBody>
      </p:sp>
      <p:sp>
        <p:nvSpPr>
          <p:cNvPr id="1638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6386" name="Object 4"/>
          <p:cNvGraphicFramePr>
            <a:graphicFrameLocks noChangeAspect="1"/>
          </p:cNvGraphicFramePr>
          <p:nvPr/>
        </p:nvGraphicFramePr>
        <p:xfrm>
          <a:off x="2357438" y="2857500"/>
          <a:ext cx="5113337" cy="1714500"/>
        </p:xfrm>
        <a:graphic>
          <a:graphicData uri="http://schemas.openxmlformats.org/presentationml/2006/ole">
            <p:oleObj spid="_x0000_s16386" name="Equation" r:id="rId3" imgW="2120760" imgH="711000" progId="">
              <p:embed/>
            </p:oleObj>
          </a:graphicData>
        </a:graphic>
      </p:graphicFrame>
      <p:sp>
        <p:nvSpPr>
          <p:cNvPr id="8" name="Slide Number Placeholder 7"/>
          <p:cNvSpPr>
            <a:spLocks noGrp="1"/>
          </p:cNvSpPr>
          <p:nvPr>
            <p:ph type="sldNum" sz="quarter" idx="12"/>
          </p:nvPr>
        </p:nvSpPr>
        <p:spPr/>
        <p:txBody>
          <a:bodyPr/>
          <a:lstStyle/>
          <a:p>
            <a:pPr>
              <a:defRPr/>
            </a:pPr>
            <a:fld id="{6B84C45A-D2E2-4B38-8933-51F381ED35C7}" type="slidenum">
              <a:rPr lang="en-US"/>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solidFill>
                  <a:srgbClr val="0033CC"/>
                </a:solidFill>
              </a:rPr>
              <a:t>Learning Algorithm</a:t>
            </a:r>
            <a:endParaRPr lang="en-US" smtClean="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Learning algorithm consists of the sequential checking for all vectors from a learning set, whether their membership is recognized correctly. If so, no action is required. If not, a learning rule must be applied to adjust the weights.</a:t>
            </a:r>
          </a:p>
          <a:p>
            <a:pPr fontAlgn="auto">
              <a:spcAft>
                <a:spcPts val="0"/>
              </a:spcAft>
              <a:buFont typeface="Arial" pitchFamily="34" charset="0"/>
              <a:buChar char="•"/>
              <a:defRPr/>
            </a:pPr>
            <a:r>
              <a:rPr lang="en-US" dirty="0" smtClean="0"/>
              <a:t>This iterative process has to continue either until for all vectors from the learning set their membership will be recognized correctly or it will not be recognized just for some acceptable small amount of vectors (samples from the learning set).</a:t>
            </a:r>
          </a:p>
        </p:txBody>
      </p:sp>
      <p:sp>
        <p:nvSpPr>
          <p:cNvPr id="4" name="Slide Number Placeholder 3"/>
          <p:cNvSpPr>
            <a:spLocks noGrp="1"/>
          </p:cNvSpPr>
          <p:nvPr>
            <p:ph type="sldNum" sz="quarter" idx="12"/>
          </p:nvPr>
        </p:nvSpPr>
        <p:spPr/>
        <p:txBody>
          <a:bodyPr/>
          <a:lstStyle/>
          <a:p>
            <a:pPr>
              <a:defRPr/>
            </a:pPr>
            <a:fld id="{159A37C7-6210-408E-89EE-F1CA01247412}" type="slidenum">
              <a:rPr lang="en-US"/>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sz="4000" dirty="0" smtClean="0">
                <a:solidFill>
                  <a:srgbClr val="0000FF"/>
                </a:solidFill>
              </a:rPr>
              <a:t>Classification Systems </a:t>
            </a:r>
            <a:br>
              <a:rPr lang="en-US" sz="4000" dirty="0" smtClean="0">
                <a:solidFill>
                  <a:srgbClr val="0000FF"/>
                </a:solidFill>
              </a:rPr>
            </a:br>
            <a:r>
              <a:rPr lang="en-US" sz="4000" dirty="0" smtClean="0">
                <a:solidFill>
                  <a:srgbClr val="0000FF"/>
                </a:solidFill>
              </a:rPr>
              <a:t>and Inductive Learning</a:t>
            </a:r>
          </a:p>
        </p:txBody>
      </p:sp>
      <p:sp>
        <p:nvSpPr>
          <p:cNvPr id="43011" name="Rectangle 3"/>
          <p:cNvSpPr>
            <a:spLocks noGrp="1" noChangeArrowheads="1"/>
          </p:cNvSpPr>
          <p:nvPr>
            <p:ph type="body" idx="1"/>
          </p:nvPr>
        </p:nvSpPr>
        <p:spPr>
          <a:xfrm>
            <a:off x="838200" y="1981200"/>
            <a:ext cx="7696200" cy="685800"/>
          </a:xfrm>
        </p:spPr>
        <p:txBody>
          <a:bodyPr/>
          <a:lstStyle/>
          <a:p>
            <a:pPr algn="ctr">
              <a:buFont typeface="Monotype Sorts" pitchFamily="2" charset="2"/>
              <a:buNone/>
              <a:defRPr/>
            </a:pPr>
            <a:r>
              <a:rPr lang="en-US" sz="2800" smtClean="0">
                <a:solidFill>
                  <a:schemeClr val="accent2"/>
                </a:solidFill>
              </a:rPr>
              <a:t>Vector Representation &amp; Discriminate Functions</a:t>
            </a:r>
          </a:p>
        </p:txBody>
      </p:sp>
      <p:sp>
        <p:nvSpPr>
          <p:cNvPr id="2053" name="Line 4"/>
          <p:cNvSpPr>
            <a:spLocks noChangeShapeType="1"/>
          </p:cNvSpPr>
          <p:nvPr/>
        </p:nvSpPr>
        <p:spPr bwMode="auto">
          <a:xfrm flipH="1">
            <a:off x="2105025" y="2846388"/>
            <a:ext cx="53975" cy="3086100"/>
          </a:xfrm>
          <a:prstGeom prst="line">
            <a:avLst/>
          </a:prstGeom>
          <a:noFill/>
          <a:ln w="25400">
            <a:solidFill>
              <a:schemeClr val="tx1"/>
            </a:solidFill>
            <a:round/>
            <a:headEnd/>
            <a:tailEnd/>
          </a:ln>
        </p:spPr>
        <p:txBody>
          <a:bodyPr wrap="none" anchor="ctr"/>
          <a:lstStyle/>
          <a:p>
            <a:endParaRPr lang="en-US"/>
          </a:p>
        </p:txBody>
      </p:sp>
      <p:sp>
        <p:nvSpPr>
          <p:cNvPr id="2054" name="Line 5"/>
          <p:cNvSpPr>
            <a:spLocks noChangeShapeType="1"/>
          </p:cNvSpPr>
          <p:nvPr/>
        </p:nvSpPr>
        <p:spPr bwMode="auto">
          <a:xfrm>
            <a:off x="1703388" y="5334000"/>
            <a:ext cx="5662612" cy="0"/>
          </a:xfrm>
          <a:prstGeom prst="line">
            <a:avLst/>
          </a:prstGeom>
          <a:noFill/>
          <a:ln w="25400">
            <a:solidFill>
              <a:schemeClr val="tx1"/>
            </a:solidFill>
            <a:round/>
            <a:headEnd/>
            <a:tailEnd/>
          </a:ln>
        </p:spPr>
        <p:txBody>
          <a:bodyPr wrap="none" anchor="ctr"/>
          <a:lstStyle/>
          <a:p>
            <a:endParaRPr lang="en-US"/>
          </a:p>
        </p:txBody>
      </p:sp>
      <p:sp>
        <p:nvSpPr>
          <p:cNvPr id="2055" name="Rectangle 6"/>
          <p:cNvSpPr>
            <a:spLocks noChangeArrowheads="1"/>
          </p:cNvSpPr>
          <p:nvPr/>
        </p:nvSpPr>
        <p:spPr bwMode="auto">
          <a:xfrm>
            <a:off x="1274763" y="2828925"/>
            <a:ext cx="371475" cy="528638"/>
          </a:xfrm>
          <a:prstGeom prst="rect">
            <a:avLst/>
          </a:prstGeom>
          <a:noFill/>
          <a:ln w="12700">
            <a:noFill/>
            <a:miter lim="800000"/>
            <a:headEnd/>
            <a:tailEnd/>
          </a:ln>
        </p:spPr>
        <p:txBody>
          <a:bodyPr wrap="none" lIns="90488" tIns="44450" rIns="90488" bIns="44450">
            <a:spAutoFit/>
          </a:bodyPr>
          <a:lstStyle/>
          <a:p>
            <a:r>
              <a:rPr lang="en-US" sz="2800" i="1">
                <a:solidFill>
                  <a:schemeClr val="tx2"/>
                </a:solidFill>
                <a:latin typeface="Book Antiqua" pitchFamily="18" charset="0"/>
              </a:rPr>
              <a:t>x</a:t>
            </a:r>
          </a:p>
        </p:txBody>
      </p:sp>
      <p:sp>
        <p:nvSpPr>
          <p:cNvPr id="2056" name="Rectangle 7"/>
          <p:cNvSpPr>
            <a:spLocks noChangeArrowheads="1"/>
          </p:cNvSpPr>
          <p:nvPr/>
        </p:nvSpPr>
        <p:spPr bwMode="auto">
          <a:xfrm>
            <a:off x="6075363" y="5495925"/>
            <a:ext cx="371475" cy="528638"/>
          </a:xfrm>
          <a:prstGeom prst="rect">
            <a:avLst/>
          </a:prstGeom>
          <a:noFill/>
          <a:ln w="12700">
            <a:noFill/>
            <a:miter lim="800000"/>
            <a:headEnd/>
            <a:tailEnd/>
          </a:ln>
        </p:spPr>
        <p:txBody>
          <a:bodyPr wrap="none" lIns="90488" tIns="44450" rIns="90488" bIns="44450">
            <a:spAutoFit/>
          </a:bodyPr>
          <a:lstStyle/>
          <a:p>
            <a:r>
              <a:rPr lang="en-US" sz="2800" i="1">
                <a:solidFill>
                  <a:schemeClr val="tx2"/>
                </a:solidFill>
                <a:latin typeface="Book Antiqua" pitchFamily="18" charset="0"/>
              </a:rPr>
              <a:t>x</a:t>
            </a:r>
          </a:p>
        </p:txBody>
      </p:sp>
      <p:sp>
        <p:nvSpPr>
          <p:cNvPr id="2057" name="Rectangle 8"/>
          <p:cNvSpPr>
            <a:spLocks noChangeArrowheads="1"/>
          </p:cNvSpPr>
          <p:nvPr/>
        </p:nvSpPr>
        <p:spPr bwMode="auto">
          <a:xfrm>
            <a:off x="665163" y="3408363"/>
            <a:ext cx="1039812" cy="466725"/>
          </a:xfrm>
          <a:prstGeom prst="rect">
            <a:avLst/>
          </a:prstGeom>
          <a:noFill/>
          <a:ln w="12700">
            <a:noFill/>
            <a:miter lim="800000"/>
            <a:headEnd/>
            <a:tailEnd/>
          </a:ln>
        </p:spPr>
        <p:txBody>
          <a:bodyPr wrap="none" lIns="90488" tIns="44450" rIns="90488" bIns="44450">
            <a:spAutoFit/>
          </a:bodyPr>
          <a:lstStyle/>
          <a:p>
            <a:r>
              <a:rPr lang="en-US" i="1">
                <a:solidFill>
                  <a:srgbClr val="FDC0E5"/>
                </a:solidFill>
                <a:latin typeface="Book Antiqua" pitchFamily="18" charset="0"/>
              </a:rPr>
              <a:t>Height</a:t>
            </a:r>
          </a:p>
        </p:txBody>
      </p:sp>
      <p:sp>
        <p:nvSpPr>
          <p:cNvPr id="2058" name="Rectangle 9"/>
          <p:cNvSpPr>
            <a:spLocks noChangeArrowheads="1"/>
          </p:cNvSpPr>
          <p:nvPr/>
        </p:nvSpPr>
        <p:spPr bwMode="auto">
          <a:xfrm>
            <a:off x="4656138" y="5561013"/>
            <a:ext cx="685800" cy="466725"/>
          </a:xfrm>
          <a:prstGeom prst="rect">
            <a:avLst/>
          </a:prstGeom>
          <a:noFill/>
          <a:ln w="12700">
            <a:noFill/>
            <a:miter lim="800000"/>
            <a:headEnd/>
            <a:tailEnd/>
          </a:ln>
        </p:spPr>
        <p:txBody>
          <a:bodyPr wrap="none" lIns="90488" tIns="44450" rIns="90488" bIns="44450">
            <a:spAutoFit/>
          </a:bodyPr>
          <a:lstStyle/>
          <a:p>
            <a:r>
              <a:rPr lang="en-US" i="1">
                <a:solidFill>
                  <a:srgbClr val="FDC0E5"/>
                </a:solidFill>
                <a:latin typeface="Book Antiqua" pitchFamily="18" charset="0"/>
              </a:rPr>
              <a:t>Age</a:t>
            </a:r>
          </a:p>
        </p:txBody>
      </p:sp>
      <p:sp>
        <p:nvSpPr>
          <p:cNvPr id="2059" name="Rectangle 10"/>
          <p:cNvSpPr>
            <a:spLocks noChangeArrowheads="1"/>
          </p:cNvSpPr>
          <p:nvPr/>
        </p:nvSpPr>
        <p:spPr bwMode="auto">
          <a:xfrm>
            <a:off x="1503363" y="3073400"/>
            <a:ext cx="320675" cy="406400"/>
          </a:xfrm>
          <a:prstGeom prst="rect">
            <a:avLst/>
          </a:prstGeom>
          <a:noFill/>
          <a:ln w="12700">
            <a:noFill/>
            <a:miter lim="800000"/>
            <a:headEnd/>
            <a:tailEnd/>
          </a:ln>
        </p:spPr>
        <p:txBody>
          <a:bodyPr wrap="none" lIns="90488" tIns="44450" rIns="90488" bIns="44450">
            <a:spAutoFit/>
          </a:bodyPr>
          <a:lstStyle/>
          <a:p>
            <a:r>
              <a:rPr lang="en-US" sz="2000" i="1">
                <a:solidFill>
                  <a:schemeClr val="tx2"/>
                </a:solidFill>
                <a:latin typeface="Book Antiqua" pitchFamily="18" charset="0"/>
              </a:rPr>
              <a:t>2</a:t>
            </a:r>
          </a:p>
        </p:txBody>
      </p:sp>
      <p:sp>
        <p:nvSpPr>
          <p:cNvPr id="2060" name="Rectangle 11"/>
          <p:cNvSpPr>
            <a:spLocks noChangeArrowheads="1"/>
          </p:cNvSpPr>
          <p:nvPr/>
        </p:nvSpPr>
        <p:spPr bwMode="auto">
          <a:xfrm>
            <a:off x="6319838" y="5710238"/>
            <a:ext cx="304800" cy="406400"/>
          </a:xfrm>
          <a:prstGeom prst="rect">
            <a:avLst/>
          </a:prstGeom>
          <a:noFill/>
          <a:ln w="12700">
            <a:noFill/>
            <a:miter lim="800000"/>
            <a:headEnd/>
            <a:tailEnd/>
          </a:ln>
        </p:spPr>
        <p:txBody>
          <a:bodyPr lIns="90488" tIns="44450" rIns="90488" bIns="44450">
            <a:spAutoFit/>
          </a:bodyPr>
          <a:lstStyle/>
          <a:p>
            <a:r>
              <a:rPr lang="en-US" sz="2000" i="1">
                <a:solidFill>
                  <a:schemeClr val="tx2"/>
                </a:solidFill>
                <a:latin typeface="Book Antiqua" pitchFamily="18" charset="0"/>
              </a:rPr>
              <a:t>1</a:t>
            </a:r>
          </a:p>
        </p:txBody>
      </p:sp>
      <p:sp>
        <p:nvSpPr>
          <p:cNvPr id="2061" name="Rectangle 12"/>
          <p:cNvSpPr>
            <a:spLocks noChangeArrowheads="1"/>
          </p:cNvSpPr>
          <p:nvPr/>
        </p:nvSpPr>
        <p:spPr bwMode="auto">
          <a:xfrm>
            <a:off x="5694363" y="41703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62" name="Rectangle 13"/>
          <p:cNvSpPr>
            <a:spLocks noChangeArrowheads="1"/>
          </p:cNvSpPr>
          <p:nvPr/>
        </p:nvSpPr>
        <p:spPr bwMode="auto">
          <a:xfrm>
            <a:off x="5699125" y="3641725"/>
            <a:ext cx="369888" cy="457200"/>
          </a:xfrm>
          <a:prstGeom prst="rect">
            <a:avLst/>
          </a:prstGeom>
          <a:noFill/>
          <a:ln w="12700">
            <a:noFill/>
            <a:miter lim="800000"/>
            <a:headEnd/>
            <a:tailEnd/>
          </a:ln>
        </p:spPr>
        <p:txBody>
          <a:bodyPr wrap="none" anchor="ctr"/>
          <a:lstStyle/>
          <a:p>
            <a:endParaRPr lang="en-US"/>
          </a:p>
        </p:txBody>
      </p:sp>
      <p:sp>
        <p:nvSpPr>
          <p:cNvPr id="2063" name="Rectangle 14"/>
          <p:cNvSpPr>
            <a:spLocks noChangeArrowheads="1"/>
          </p:cNvSpPr>
          <p:nvPr/>
        </p:nvSpPr>
        <p:spPr bwMode="auto">
          <a:xfrm>
            <a:off x="2951163" y="3789363"/>
            <a:ext cx="328612"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2064" name="Rectangle 15"/>
          <p:cNvSpPr>
            <a:spLocks noChangeArrowheads="1"/>
          </p:cNvSpPr>
          <p:nvPr/>
        </p:nvSpPr>
        <p:spPr bwMode="auto">
          <a:xfrm>
            <a:off x="5465763" y="45513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65" name="Rectangle 16"/>
          <p:cNvSpPr>
            <a:spLocks noChangeArrowheads="1"/>
          </p:cNvSpPr>
          <p:nvPr/>
        </p:nvSpPr>
        <p:spPr bwMode="auto">
          <a:xfrm>
            <a:off x="5470525" y="4556125"/>
            <a:ext cx="369888" cy="457200"/>
          </a:xfrm>
          <a:prstGeom prst="rect">
            <a:avLst/>
          </a:prstGeom>
          <a:noFill/>
          <a:ln w="12700">
            <a:noFill/>
            <a:miter lim="800000"/>
            <a:headEnd/>
            <a:tailEnd/>
          </a:ln>
        </p:spPr>
        <p:txBody>
          <a:bodyPr wrap="none" anchor="ctr"/>
          <a:lstStyle/>
          <a:p>
            <a:endParaRPr lang="en-US"/>
          </a:p>
        </p:txBody>
      </p:sp>
      <p:sp>
        <p:nvSpPr>
          <p:cNvPr id="2066" name="Rectangle 17"/>
          <p:cNvSpPr>
            <a:spLocks noChangeArrowheads="1"/>
          </p:cNvSpPr>
          <p:nvPr/>
        </p:nvSpPr>
        <p:spPr bwMode="auto">
          <a:xfrm>
            <a:off x="2951163" y="3179763"/>
            <a:ext cx="328612"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2067" name="Rectangle 18"/>
          <p:cNvSpPr>
            <a:spLocks noChangeArrowheads="1"/>
          </p:cNvSpPr>
          <p:nvPr/>
        </p:nvSpPr>
        <p:spPr bwMode="auto">
          <a:xfrm>
            <a:off x="3713163" y="3987800"/>
            <a:ext cx="1665287" cy="406400"/>
          </a:xfrm>
          <a:prstGeom prst="rect">
            <a:avLst/>
          </a:prstGeom>
          <a:noFill/>
          <a:ln w="12700">
            <a:noFill/>
            <a:miter lim="800000"/>
            <a:headEnd/>
            <a:tailEnd/>
          </a:ln>
        </p:spPr>
        <p:txBody>
          <a:bodyPr wrap="none" lIns="90488" tIns="44450" rIns="90488" bIns="44450">
            <a:spAutoFit/>
          </a:bodyPr>
          <a:lstStyle/>
          <a:p>
            <a:r>
              <a:rPr lang="en-US" sz="2000" i="1">
                <a:solidFill>
                  <a:schemeClr val="accent1"/>
                </a:solidFill>
                <a:latin typeface="Book Antiqua" pitchFamily="18" charset="0"/>
              </a:rPr>
              <a:t>Class Clusters</a:t>
            </a:r>
          </a:p>
        </p:txBody>
      </p:sp>
      <p:sp>
        <p:nvSpPr>
          <p:cNvPr id="2068" name="Freeform 19"/>
          <p:cNvSpPr>
            <a:spLocks/>
          </p:cNvSpPr>
          <p:nvPr/>
        </p:nvSpPr>
        <p:spPr bwMode="auto">
          <a:xfrm>
            <a:off x="3643313" y="3576638"/>
            <a:ext cx="930275" cy="387350"/>
          </a:xfrm>
          <a:custGeom>
            <a:avLst/>
            <a:gdLst>
              <a:gd name="T0" fmla="*/ 585 w 586"/>
              <a:gd name="T1" fmla="*/ 243 h 244"/>
              <a:gd name="T2" fmla="*/ 558 w 586"/>
              <a:gd name="T3" fmla="*/ 225 h 244"/>
              <a:gd name="T4" fmla="*/ 531 w 586"/>
              <a:gd name="T5" fmla="*/ 216 h 244"/>
              <a:gd name="T6" fmla="*/ 513 w 586"/>
              <a:gd name="T7" fmla="*/ 189 h 244"/>
              <a:gd name="T8" fmla="*/ 477 w 586"/>
              <a:gd name="T9" fmla="*/ 162 h 244"/>
              <a:gd name="T10" fmla="*/ 450 w 586"/>
              <a:gd name="T11" fmla="*/ 144 h 244"/>
              <a:gd name="T12" fmla="*/ 378 w 586"/>
              <a:gd name="T13" fmla="*/ 117 h 244"/>
              <a:gd name="T14" fmla="*/ 342 w 586"/>
              <a:gd name="T15" fmla="*/ 99 h 244"/>
              <a:gd name="T16" fmla="*/ 288 w 586"/>
              <a:gd name="T17" fmla="*/ 81 h 244"/>
              <a:gd name="T18" fmla="*/ 252 w 586"/>
              <a:gd name="T19" fmla="*/ 72 h 244"/>
              <a:gd name="T20" fmla="*/ 225 w 586"/>
              <a:gd name="T21" fmla="*/ 54 h 244"/>
              <a:gd name="T22" fmla="*/ 198 w 586"/>
              <a:gd name="T23" fmla="*/ 45 h 244"/>
              <a:gd name="T24" fmla="*/ 171 w 586"/>
              <a:gd name="T25" fmla="*/ 36 h 244"/>
              <a:gd name="T26" fmla="*/ 108 w 586"/>
              <a:gd name="T27" fmla="*/ 27 h 244"/>
              <a:gd name="T28" fmla="*/ 81 w 586"/>
              <a:gd name="T29" fmla="*/ 18 h 244"/>
              <a:gd name="T30" fmla="*/ 54 w 586"/>
              <a:gd name="T31" fmla="*/ 9 h 244"/>
              <a:gd name="T32" fmla="*/ 27 w 586"/>
              <a:gd name="T33" fmla="*/ 0 h 244"/>
              <a:gd name="T34" fmla="*/ 0 w 586"/>
              <a:gd name="T35" fmla="*/ 0 h 2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6"/>
              <a:gd name="T55" fmla="*/ 0 h 244"/>
              <a:gd name="T56" fmla="*/ 586 w 586"/>
              <a:gd name="T57" fmla="*/ 244 h 2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6" h="244">
                <a:moveTo>
                  <a:pt x="585" y="243"/>
                </a:moveTo>
                <a:lnTo>
                  <a:pt x="558" y="225"/>
                </a:lnTo>
                <a:lnTo>
                  <a:pt x="531" y="216"/>
                </a:lnTo>
                <a:lnTo>
                  <a:pt x="513" y="189"/>
                </a:lnTo>
                <a:lnTo>
                  <a:pt x="477" y="162"/>
                </a:lnTo>
                <a:lnTo>
                  <a:pt x="450" y="144"/>
                </a:lnTo>
                <a:lnTo>
                  <a:pt x="378" y="117"/>
                </a:lnTo>
                <a:lnTo>
                  <a:pt x="342" y="99"/>
                </a:lnTo>
                <a:lnTo>
                  <a:pt x="288" y="81"/>
                </a:lnTo>
                <a:lnTo>
                  <a:pt x="252" y="72"/>
                </a:lnTo>
                <a:lnTo>
                  <a:pt x="225" y="54"/>
                </a:lnTo>
                <a:lnTo>
                  <a:pt x="198" y="45"/>
                </a:lnTo>
                <a:lnTo>
                  <a:pt x="171" y="36"/>
                </a:lnTo>
                <a:lnTo>
                  <a:pt x="108" y="27"/>
                </a:lnTo>
                <a:lnTo>
                  <a:pt x="81" y="18"/>
                </a:lnTo>
                <a:lnTo>
                  <a:pt x="54" y="9"/>
                </a:lnTo>
                <a:lnTo>
                  <a:pt x="27" y="0"/>
                </a:lnTo>
                <a:lnTo>
                  <a:pt x="0" y="0"/>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2069" name="Rectangle 20"/>
          <p:cNvSpPr>
            <a:spLocks noChangeArrowheads="1"/>
          </p:cNvSpPr>
          <p:nvPr/>
        </p:nvSpPr>
        <p:spPr bwMode="auto">
          <a:xfrm>
            <a:off x="4787900" y="2874963"/>
            <a:ext cx="2593975" cy="819150"/>
          </a:xfrm>
          <a:prstGeom prst="rect">
            <a:avLst/>
          </a:prstGeom>
          <a:noFill/>
          <a:ln w="12700">
            <a:noFill/>
            <a:miter lim="800000"/>
            <a:headEnd/>
            <a:tailEnd/>
          </a:ln>
        </p:spPr>
        <p:txBody>
          <a:bodyPr wrap="none" lIns="90488" tIns="44450" rIns="90488" bIns="44450">
            <a:spAutoFit/>
          </a:bodyPr>
          <a:lstStyle/>
          <a:p>
            <a:pPr algn="ctr"/>
            <a:r>
              <a:rPr lang="en-US" i="1">
                <a:solidFill>
                  <a:schemeClr val="accent1"/>
                </a:solidFill>
                <a:latin typeface="Book Antiqua" pitchFamily="18" charset="0"/>
              </a:rPr>
              <a:t>“Input or Attribute</a:t>
            </a:r>
          </a:p>
          <a:p>
            <a:pPr algn="ctr"/>
            <a:r>
              <a:rPr lang="en-US" i="1">
                <a:solidFill>
                  <a:schemeClr val="accent1"/>
                </a:solidFill>
                <a:latin typeface="Book Antiqua" pitchFamily="18" charset="0"/>
              </a:rPr>
              <a:t>Space”</a:t>
            </a:r>
          </a:p>
        </p:txBody>
      </p:sp>
      <p:sp>
        <p:nvSpPr>
          <p:cNvPr id="2070" name="Freeform 21"/>
          <p:cNvSpPr>
            <a:spLocks/>
          </p:cNvSpPr>
          <p:nvPr/>
        </p:nvSpPr>
        <p:spPr bwMode="auto">
          <a:xfrm>
            <a:off x="4557713" y="4419600"/>
            <a:ext cx="830262" cy="296863"/>
          </a:xfrm>
          <a:custGeom>
            <a:avLst/>
            <a:gdLst>
              <a:gd name="T0" fmla="*/ 9 w 523"/>
              <a:gd name="T1" fmla="*/ 0 h 187"/>
              <a:gd name="T2" fmla="*/ 0 w 523"/>
              <a:gd name="T3" fmla="*/ 33 h 187"/>
              <a:gd name="T4" fmla="*/ 27 w 523"/>
              <a:gd name="T5" fmla="*/ 60 h 187"/>
              <a:gd name="T6" fmla="*/ 63 w 523"/>
              <a:gd name="T7" fmla="*/ 78 h 187"/>
              <a:gd name="T8" fmla="*/ 90 w 523"/>
              <a:gd name="T9" fmla="*/ 96 h 187"/>
              <a:gd name="T10" fmla="*/ 117 w 523"/>
              <a:gd name="T11" fmla="*/ 96 h 187"/>
              <a:gd name="T12" fmla="*/ 144 w 523"/>
              <a:gd name="T13" fmla="*/ 105 h 187"/>
              <a:gd name="T14" fmla="*/ 171 w 523"/>
              <a:gd name="T15" fmla="*/ 114 h 187"/>
              <a:gd name="T16" fmla="*/ 198 w 523"/>
              <a:gd name="T17" fmla="*/ 123 h 187"/>
              <a:gd name="T18" fmla="*/ 225 w 523"/>
              <a:gd name="T19" fmla="*/ 132 h 187"/>
              <a:gd name="T20" fmla="*/ 261 w 523"/>
              <a:gd name="T21" fmla="*/ 141 h 187"/>
              <a:gd name="T22" fmla="*/ 297 w 523"/>
              <a:gd name="T23" fmla="*/ 150 h 187"/>
              <a:gd name="T24" fmla="*/ 333 w 523"/>
              <a:gd name="T25" fmla="*/ 159 h 187"/>
              <a:gd name="T26" fmla="*/ 360 w 523"/>
              <a:gd name="T27" fmla="*/ 168 h 187"/>
              <a:gd name="T28" fmla="*/ 387 w 523"/>
              <a:gd name="T29" fmla="*/ 177 h 187"/>
              <a:gd name="T30" fmla="*/ 414 w 523"/>
              <a:gd name="T31" fmla="*/ 177 h 187"/>
              <a:gd name="T32" fmla="*/ 441 w 523"/>
              <a:gd name="T33" fmla="*/ 186 h 187"/>
              <a:gd name="T34" fmla="*/ 468 w 523"/>
              <a:gd name="T35" fmla="*/ 186 h 187"/>
              <a:gd name="T36" fmla="*/ 495 w 523"/>
              <a:gd name="T37" fmla="*/ 186 h 187"/>
              <a:gd name="T38" fmla="*/ 522 w 523"/>
              <a:gd name="T39" fmla="*/ 186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3"/>
              <a:gd name="T61" fmla="*/ 0 h 187"/>
              <a:gd name="T62" fmla="*/ 523 w 523"/>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3" h="187">
                <a:moveTo>
                  <a:pt x="9" y="0"/>
                </a:moveTo>
                <a:lnTo>
                  <a:pt x="0" y="33"/>
                </a:lnTo>
                <a:lnTo>
                  <a:pt x="27" y="60"/>
                </a:lnTo>
                <a:lnTo>
                  <a:pt x="63" y="78"/>
                </a:lnTo>
                <a:lnTo>
                  <a:pt x="90" y="96"/>
                </a:lnTo>
                <a:lnTo>
                  <a:pt x="117" y="96"/>
                </a:lnTo>
                <a:lnTo>
                  <a:pt x="144" y="105"/>
                </a:lnTo>
                <a:lnTo>
                  <a:pt x="171" y="114"/>
                </a:lnTo>
                <a:lnTo>
                  <a:pt x="198" y="123"/>
                </a:lnTo>
                <a:lnTo>
                  <a:pt x="225" y="132"/>
                </a:lnTo>
                <a:lnTo>
                  <a:pt x="261" y="141"/>
                </a:lnTo>
                <a:lnTo>
                  <a:pt x="297" y="150"/>
                </a:lnTo>
                <a:lnTo>
                  <a:pt x="333" y="159"/>
                </a:lnTo>
                <a:lnTo>
                  <a:pt x="360" y="168"/>
                </a:lnTo>
                <a:lnTo>
                  <a:pt x="387" y="177"/>
                </a:lnTo>
                <a:lnTo>
                  <a:pt x="414" y="177"/>
                </a:lnTo>
                <a:lnTo>
                  <a:pt x="441" y="186"/>
                </a:lnTo>
                <a:lnTo>
                  <a:pt x="468" y="186"/>
                </a:lnTo>
                <a:lnTo>
                  <a:pt x="495" y="186"/>
                </a:lnTo>
                <a:lnTo>
                  <a:pt x="522" y="186"/>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2071" name="Rectangle 22"/>
          <p:cNvSpPr>
            <a:spLocks noChangeArrowheads="1"/>
          </p:cNvSpPr>
          <p:nvPr/>
        </p:nvSpPr>
        <p:spPr bwMode="auto">
          <a:xfrm>
            <a:off x="5541963" y="48561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72" name="Rectangle 23"/>
          <p:cNvSpPr>
            <a:spLocks noChangeArrowheads="1"/>
          </p:cNvSpPr>
          <p:nvPr/>
        </p:nvSpPr>
        <p:spPr bwMode="auto">
          <a:xfrm>
            <a:off x="6075363" y="43989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73" name="Rectangle 24"/>
          <p:cNvSpPr>
            <a:spLocks noChangeArrowheads="1"/>
          </p:cNvSpPr>
          <p:nvPr/>
        </p:nvSpPr>
        <p:spPr bwMode="auto">
          <a:xfrm>
            <a:off x="5999163" y="47799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74" name="Rectangle 25"/>
          <p:cNvSpPr>
            <a:spLocks noChangeArrowheads="1"/>
          </p:cNvSpPr>
          <p:nvPr/>
        </p:nvSpPr>
        <p:spPr bwMode="auto">
          <a:xfrm>
            <a:off x="3255963" y="3255963"/>
            <a:ext cx="328612"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2075" name="Rectangle 26"/>
          <p:cNvSpPr>
            <a:spLocks noChangeArrowheads="1"/>
          </p:cNvSpPr>
          <p:nvPr/>
        </p:nvSpPr>
        <p:spPr bwMode="auto">
          <a:xfrm>
            <a:off x="3332163" y="3652838"/>
            <a:ext cx="328612" cy="466725"/>
          </a:xfrm>
          <a:prstGeom prst="rect">
            <a:avLst/>
          </a:prstGeom>
          <a:noFill/>
          <a:ln w="12700">
            <a:noFill/>
            <a:miter lim="800000"/>
            <a:headEnd/>
            <a:tailEnd/>
          </a:ln>
        </p:spPr>
        <p:txBody>
          <a:bodyPr lIns="90488" tIns="44450" rIns="90488" bIns="44450">
            <a:spAutoFit/>
          </a:bodyPr>
          <a:lstStyle/>
          <a:p>
            <a:r>
              <a:rPr lang="en-US" i="1">
                <a:solidFill>
                  <a:schemeClr val="tx2"/>
                </a:solidFill>
                <a:latin typeface="Book Antiqua" pitchFamily="18" charset="0"/>
              </a:rPr>
              <a:t>o</a:t>
            </a:r>
          </a:p>
        </p:txBody>
      </p:sp>
      <p:sp>
        <p:nvSpPr>
          <p:cNvPr id="2076" name="Rectangle 27"/>
          <p:cNvSpPr>
            <a:spLocks noChangeArrowheads="1"/>
          </p:cNvSpPr>
          <p:nvPr/>
        </p:nvSpPr>
        <p:spPr bwMode="auto">
          <a:xfrm>
            <a:off x="2646363" y="3636963"/>
            <a:ext cx="328612"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2077" name="Rectangle 28"/>
          <p:cNvSpPr>
            <a:spLocks noChangeArrowheads="1"/>
          </p:cNvSpPr>
          <p:nvPr/>
        </p:nvSpPr>
        <p:spPr bwMode="auto">
          <a:xfrm>
            <a:off x="2951163" y="3484563"/>
            <a:ext cx="414337" cy="466725"/>
          </a:xfrm>
          <a:prstGeom prst="rect">
            <a:avLst/>
          </a:prstGeom>
          <a:noFill/>
          <a:ln w="12700">
            <a:noFill/>
            <a:miter lim="800000"/>
            <a:headEnd/>
            <a:tailEnd/>
          </a:ln>
        </p:spPr>
        <p:txBody>
          <a:bodyPr wrap="none" lIns="90488" tIns="44450" rIns="90488" bIns="44450">
            <a:spAutoFit/>
          </a:bodyPr>
          <a:lstStyle/>
          <a:p>
            <a:r>
              <a:rPr lang="en-US" i="1">
                <a:latin typeface="Book Antiqua" pitchFamily="18" charset="0"/>
              </a:rPr>
              <a:t>A</a:t>
            </a:r>
          </a:p>
        </p:txBody>
      </p:sp>
      <p:sp>
        <p:nvSpPr>
          <p:cNvPr id="2078" name="Rectangle 29"/>
          <p:cNvSpPr>
            <a:spLocks noChangeArrowheads="1"/>
          </p:cNvSpPr>
          <p:nvPr/>
        </p:nvSpPr>
        <p:spPr bwMode="auto">
          <a:xfrm>
            <a:off x="5770563" y="4398963"/>
            <a:ext cx="464872" cy="366767"/>
          </a:xfrm>
          <a:prstGeom prst="rect">
            <a:avLst/>
          </a:prstGeom>
          <a:noFill/>
          <a:ln w="12700">
            <a:noFill/>
            <a:miter lim="800000"/>
            <a:headEnd/>
            <a:tailEnd/>
          </a:ln>
        </p:spPr>
        <p:txBody>
          <a:bodyPr wrap="none" lIns="90488" tIns="44450" rIns="90488" bIns="44450">
            <a:spAutoFit/>
          </a:bodyPr>
          <a:lstStyle/>
          <a:p>
            <a:r>
              <a:rPr lang="en-US" i="1" dirty="0">
                <a:solidFill>
                  <a:srgbClr val="0000FF"/>
                </a:solidFill>
                <a:latin typeface="Book Antiqua" pitchFamily="18" charset="0"/>
              </a:rPr>
              <a:t>B</a:t>
            </a:r>
            <a:r>
              <a:rPr lang="en-US" i="1" dirty="0" smtClean="0">
                <a:solidFill>
                  <a:srgbClr val="FFFFFF"/>
                </a:solidFill>
                <a:latin typeface="Book Antiqua" pitchFamily="18" charset="0"/>
              </a:rPr>
              <a:t>B</a:t>
            </a:r>
            <a:endParaRPr lang="en-US" i="1" dirty="0">
              <a:solidFill>
                <a:srgbClr val="FFFFFF"/>
              </a:solidFill>
              <a:latin typeface="Book Antiqua" pitchFamily="18" charset="0"/>
            </a:endParaRPr>
          </a:p>
        </p:txBody>
      </p:sp>
      <p:graphicFrame>
        <p:nvGraphicFramePr>
          <p:cNvPr id="2050" name="Object 30">
            <a:hlinkClick r:id="" action="ppaction://ole?verb=0"/>
          </p:cNvPr>
          <p:cNvGraphicFramePr>
            <a:graphicFrameLocks/>
          </p:cNvGraphicFramePr>
          <p:nvPr/>
        </p:nvGraphicFramePr>
        <p:xfrm>
          <a:off x="6546850" y="4016375"/>
          <a:ext cx="1233488" cy="495300"/>
        </p:xfrm>
        <a:graphic>
          <a:graphicData uri="http://schemas.openxmlformats.org/presentationml/2006/ole">
            <p:oleObj spid="_x0000_s87042" name="Equation" r:id="rId4" imgW="1231560" imgH="495000" progId="Equation.3">
              <p:embed/>
            </p:oleObj>
          </a:graphicData>
        </a:graphic>
      </p:graphicFrame>
      <p:sp>
        <p:nvSpPr>
          <p:cNvPr id="2079" name="Arc 31"/>
          <p:cNvSpPr>
            <a:spLocks/>
          </p:cNvSpPr>
          <p:nvPr/>
        </p:nvSpPr>
        <p:spPr bwMode="auto">
          <a:xfrm>
            <a:off x="5902325" y="4087813"/>
            <a:ext cx="401638" cy="158750"/>
          </a:xfrm>
          <a:custGeom>
            <a:avLst/>
            <a:gdLst>
              <a:gd name="T0" fmla="*/ 0 w 21599"/>
              <a:gd name="T1" fmla="*/ 157163 h 21600"/>
              <a:gd name="T2" fmla="*/ 400057 w 21599"/>
              <a:gd name="T3" fmla="*/ 0 h 21600"/>
              <a:gd name="T4" fmla="*/ 401638 w 21599"/>
              <a:gd name="T5" fmla="*/ 15875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0" y="21384"/>
                </a:moveTo>
                <a:cubicBezTo>
                  <a:pt x="118" y="9572"/>
                  <a:pt x="9702" y="46"/>
                  <a:pt x="21514" y="0"/>
                </a:cubicBezTo>
              </a:path>
              <a:path w="21599" h="21600" stroke="0" extrusionOk="0">
                <a:moveTo>
                  <a:pt x="0" y="21384"/>
                </a:moveTo>
                <a:cubicBezTo>
                  <a:pt x="118" y="9572"/>
                  <a:pt x="9702" y="46"/>
                  <a:pt x="21514" y="0"/>
                </a:cubicBezTo>
                <a:lnTo>
                  <a:pt x="21599" y="21600"/>
                </a:lnTo>
                <a:close/>
              </a:path>
            </a:pathLst>
          </a:custGeom>
          <a:noFill/>
          <a:ln w="12700" cap="rnd">
            <a:solidFill>
              <a:schemeClr val="tx1"/>
            </a:solidFill>
            <a:prstDash val="sysDot"/>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a:defRPr/>
            </a:pPr>
            <a:r>
              <a:rPr lang="en-US" sz="4000" dirty="0" smtClean="0">
                <a:solidFill>
                  <a:srgbClr val="0000FF"/>
                </a:solidFill>
              </a:rPr>
              <a:t>Classification Systems </a:t>
            </a:r>
            <a:br>
              <a:rPr lang="en-US" sz="4000" dirty="0" smtClean="0">
                <a:solidFill>
                  <a:srgbClr val="0000FF"/>
                </a:solidFill>
              </a:rPr>
            </a:br>
            <a:r>
              <a:rPr lang="en-US" sz="4000" dirty="0" smtClean="0">
                <a:solidFill>
                  <a:srgbClr val="0000FF"/>
                </a:solidFill>
              </a:rPr>
              <a:t>and Inductive Learning</a:t>
            </a:r>
          </a:p>
        </p:txBody>
      </p:sp>
      <p:sp>
        <p:nvSpPr>
          <p:cNvPr id="237571" name="Rectangle 3"/>
          <p:cNvSpPr>
            <a:spLocks noGrp="1" noChangeArrowheads="1"/>
          </p:cNvSpPr>
          <p:nvPr>
            <p:ph type="body" idx="1"/>
          </p:nvPr>
        </p:nvSpPr>
        <p:spPr>
          <a:xfrm>
            <a:off x="838200" y="1828800"/>
            <a:ext cx="7696200" cy="685800"/>
          </a:xfrm>
        </p:spPr>
        <p:txBody>
          <a:bodyPr/>
          <a:lstStyle/>
          <a:p>
            <a:pPr algn="ctr">
              <a:lnSpc>
                <a:spcPct val="90000"/>
              </a:lnSpc>
              <a:buFont typeface="Monotype Sorts" pitchFamily="2" charset="2"/>
              <a:buNone/>
              <a:defRPr/>
            </a:pPr>
            <a:r>
              <a:rPr lang="en-US" sz="2800" smtClean="0">
                <a:solidFill>
                  <a:schemeClr val="accent2"/>
                </a:solidFill>
                <a:latin typeface="Times New Roman" pitchFamily="18" charset="0"/>
              </a:rPr>
              <a:t>Vector</a:t>
            </a:r>
            <a:r>
              <a:rPr lang="en-US" sz="2800" smtClean="0">
                <a:solidFill>
                  <a:schemeClr val="accent2"/>
                </a:solidFill>
              </a:rPr>
              <a:t> Representation &amp; Discriminate Functions</a:t>
            </a:r>
          </a:p>
        </p:txBody>
      </p:sp>
      <p:sp>
        <p:nvSpPr>
          <p:cNvPr id="34820" name="Line 4"/>
          <p:cNvSpPr>
            <a:spLocks noChangeShapeType="1"/>
          </p:cNvSpPr>
          <p:nvPr/>
        </p:nvSpPr>
        <p:spPr bwMode="auto">
          <a:xfrm>
            <a:off x="2133600" y="2846388"/>
            <a:ext cx="0" cy="3148012"/>
          </a:xfrm>
          <a:prstGeom prst="line">
            <a:avLst/>
          </a:prstGeom>
          <a:noFill/>
          <a:ln w="25400">
            <a:solidFill>
              <a:schemeClr val="tx1"/>
            </a:solidFill>
            <a:round/>
            <a:headEnd/>
            <a:tailEnd/>
          </a:ln>
        </p:spPr>
        <p:txBody>
          <a:bodyPr wrap="none" anchor="ctr"/>
          <a:lstStyle/>
          <a:p>
            <a:endParaRPr lang="en-US"/>
          </a:p>
        </p:txBody>
      </p:sp>
      <p:sp>
        <p:nvSpPr>
          <p:cNvPr id="34821" name="Line 5"/>
          <p:cNvSpPr>
            <a:spLocks noChangeShapeType="1"/>
          </p:cNvSpPr>
          <p:nvPr/>
        </p:nvSpPr>
        <p:spPr bwMode="auto">
          <a:xfrm>
            <a:off x="1703388" y="5334000"/>
            <a:ext cx="5662612" cy="0"/>
          </a:xfrm>
          <a:prstGeom prst="line">
            <a:avLst/>
          </a:prstGeom>
          <a:noFill/>
          <a:ln w="25400">
            <a:solidFill>
              <a:schemeClr val="tx1"/>
            </a:solidFill>
            <a:round/>
            <a:headEnd/>
            <a:tailEnd/>
          </a:ln>
        </p:spPr>
        <p:txBody>
          <a:bodyPr wrap="none" anchor="ctr"/>
          <a:lstStyle/>
          <a:p>
            <a:endParaRPr lang="en-US"/>
          </a:p>
        </p:txBody>
      </p:sp>
      <p:sp>
        <p:nvSpPr>
          <p:cNvPr id="34822" name="Rectangle 6"/>
          <p:cNvSpPr>
            <a:spLocks noChangeArrowheads="1"/>
          </p:cNvSpPr>
          <p:nvPr/>
        </p:nvSpPr>
        <p:spPr bwMode="auto">
          <a:xfrm>
            <a:off x="1274763" y="2828925"/>
            <a:ext cx="358775" cy="515938"/>
          </a:xfrm>
          <a:prstGeom prst="rect">
            <a:avLst/>
          </a:prstGeom>
          <a:noFill/>
          <a:ln w="12700">
            <a:noFill/>
            <a:miter lim="800000"/>
            <a:headEnd/>
            <a:tailEnd/>
          </a:ln>
        </p:spPr>
        <p:txBody>
          <a:bodyPr wrap="none" lIns="90488" tIns="44450" rIns="90488" bIns="44450">
            <a:spAutoFit/>
          </a:bodyPr>
          <a:lstStyle/>
          <a:p>
            <a:r>
              <a:rPr lang="en-US" sz="2800" i="1">
                <a:solidFill>
                  <a:schemeClr val="tx2"/>
                </a:solidFill>
                <a:latin typeface="Book Antiqua" pitchFamily="18" charset="0"/>
              </a:rPr>
              <a:t>x</a:t>
            </a:r>
          </a:p>
        </p:txBody>
      </p:sp>
      <p:sp>
        <p:nvSpPr>
          <p:cNvPr id="34823" name="Rectangle 7"/>
          <p:cNvSpPr>
            <a:spLocks noChangeArrowheads="1"/>
          </p:cNvSpPr>
          <p:nvPr/>
        </p:nvSpPr>
        <p:spPr bwMode="auto">
          <a:xfrm>
            <a:off x="6075363" y="5495925"/>
            <a:ext cx="358775" cy="515938"/>
          </a:xfrm>
          <a:prstGeom prst="rect">
            <a:avLst/>
          </a:prstGeom>
          <a:noFill/>
          <a:ln w="12700">
            <a:noFill/>
            <a:miter lim="800000"/>
            <a:headEnd/>
            <a:tailEnd/>
          </a:ln>
        </p:spPr>
        <p:txBody>
          <a:bodyPr wrap="none" lIns="90488" tIns="44450" rIns="90488" bIns="44450">
            <a:spAutoFit/>
          </a:bodyPr>
          <a:lstStyle/>
          <a:p>
            <a:r>
              <a:rPr lang="en-US" sz="2800" i="1">
                <a:solidFill>
                  <a:schemeClr val="tx2"/>
                </a:solidFill>
                <a:latin typeface="Book Antiqua" pitchFamily="18" charset="0"/>
              </a:rPr>
              <a:t>x</a:t>
            </a:r>
          </a:p>
        </p:txBody>
      </p:sp>
      <p:sp>
        <p:nvSpPr>
          <p:cNvPr id="34824" name="Rectangle 8"/>
          <p:cNvSpPr>
            <a:spLocks noChangeArrowheads="1"/>
          </p:cNvSpPr>
          <p:nvPr/>
        </p:nvSpPr>
        <p:spPr bwMode="auto">
          <a:xfrm>
            <a:off x="665163" y="3408363"/>
            <a:ext cx="1027112" cy="454025"/>
          </a:xfrm>
          <a:prstGeom prst="rect">
            <a:avLst/>
          </a:prstGeom>
          <a:noFill/>
          <a:ln w="12700">
            <a:noFill/>
            <a:miter lim="800000"/>
            <a:headEnd/>
            <a:tailEnd/>
          </a:ln>
        </p:spPr>
        <p:txBody>
          <a:bodyPr wrap="none" lIns="90488" tIns="44450" rIns="90488" bIns="44450">
            <a:spAutoFit/>
          </a:bodyPr>
          <a:lstStyle/>
          <a:p>
            <a:r>
              <a:rPr lang="en-US" i="1">
                <a:solidFill>
                  <a:srgbClr val="FDC0E5"/>
                </a:solidFill>
                <a:latin typeface="Book Antiqua" pitchFamily="18" charset="0"/>
              </a:rPr>
              <a:t>Height</a:t>
            </a:r>
          </a:p>
        </p:txBody>
      </p:sp>
      <p:sp>
        <p:nvSpPr>
          <p:cNvPr id="34825" name="Rectangle 9"/>
          <p:cNvSpPr>
            <a:spLocks noChangeArrowheads="1"/>
          </p:cNvSpPr>
          <p:nvPr/>
        </p:nvSpPr>
        <p:spPr bwMode="auto">
          <a:xfrm>
            <a:off x="4813300" y="5489575"/>
            <a:ext cx="673100" cy="454025"/>
          </a:xfrm>
          <a:prstGeom prst="rect">
            <a:avLst/>
          </a:prstGeom>
          <a:noFill/>
          <a:ln w="12700">
            <a:noFill/>
            <a:miter lim="800000"/>
            <a:headEnd/>
            <a:tailEnd/>
          </a:ln>
        </p:spPr>
        <p:txBody>
          <a:bodyPr wrap="none" lIns="90488" tIns="44450" rIns="90488" bIns="44450">
            <a:spAutoFit/>
          </a:bodyPr>
          <a:lstStyle/>
          <a:p>
            <a:r>
              <a:rPr lang="en-US" i="1">
                <a:solidFill>
                  <a:srgbClr val="FDC0E5"/>
                </a:solidFill>
                <a:latin typeface="Book Antiqua" pitchFamily="18" charset="0"/>
              </a:rPr>
              <a:t>Age</a:t>
            </a:r>
          </a:p>
        </p:txBody>
      </p:sp>
      <p:sp>
        <p:nvSpPr>
          <p:cNvPr id="34826" name="Rectangle 10"/>
          <p:cNvSpPr>
            <a:spLocks noChangeArrowheads="1"/>
          </p:cNvSpPr>
          <p:nvPr/>
        </p:nvSpPr>
        <p:spPr bwMode="auto">
          <a:xfrm>
            <a:off x="1503363" y="3073400"/>
            <a:ext cx="307975" cy="393700"/>
          </a:xfrm>
          <a:prstGeom prst="rect">
            <a:avLst/>
          </a:prstGeom>
          <a:noFill/>
          <a:ln w="12700">
            <a:noFill/>
            <a:miter lim="800000"/>
            <a:headEnd/>
            <a:tailEnd/>
          </a:ln>
        </p:spPr>
        <p:txBody>
          <a:bodyPr wrap="none" lIns="90488" tIns="44450" rIns="90488" bIns="44450">
            <a:spAutoFit/>
          </a:bodyPr>
          <a:lstStyle/>
          <a:p>
            <a:r>
              <a:rPr lang="en-US" sz="2000" i="1">
                <a:solidFill>
                  <a:schemeClr val="tx2"/>
                </a:solidFill>
                <a:latin typeface="Book Antiqua" pitchFamily="18" charset="0"/>
              </a:rPr>
              <a:t>2</a:t>
            </a:r>
          </a:p>
        </p:txBody>
      </p:sp>
      <p:sp>
        <p:nvSpPr>
          <p:cNvPr id="34827" name="Rectangle 11"/>
          <p:cNvSpPr>
            <a:spLocks noChangeArrowheads="1"/>
          </p:cNvSpPr>
          <p:nvPr/>
        </p:nvSpPr>
        <p:spPr bwMode="auto">
          <a:xfrm>
            <a:off x="6319838" y="5710238"/>
            <a:ext cx="304800" cy="393700"/>
          </a:xfrm>
          <a:prstGeom prst="rect">
            <a:avLst/>
          </a:prstGeom>
          <a:noFill/>
          <a:ln w="12700">
            <a:noFill/>
            <a:miter lim="800000"/>
            <a:headEnd/>
            <a:tailEnd/>
          </a:ln>
        </p:spPr>
        <p:txBody>
          <a:bodyPr lIns="90488" tIns="44450" rIns="90488" bIns="44450">
            <a:spAutoFit/>
          </a:bodyPr>
          <a:lstStyle/>
          <a:p>
            <a:r>
              <a:rPr lang="en-US" sz="2000" i="1">
                <a:solidFill>
                  <a:schemeClr val="tx2"/>
                </a:solidFill>
                <a:latin typeface="Book Antiqua" pitchFamily="18" charset="0"/>
              </a:rPr>
              <a:t>1</a:t>
            </a:r>
          </a:p>
        </p:txBody>
      </p:sp>
      <p:sp>
        <p:nvSpPr>
          <p:cNvPr id="34828" name="Rectangle 12"/>
          <p:cNvSpPr>
            <a:spLocks noChangeArrowheads="1"/>
          </p:cNvSpPr>
          <p:nvPr/>
        </p:nvSpPr>
        <p:spPr bwMode="auto">
          <a:xfrm>
            <a:off x="5094288" y="3970338"/>
            <a:ext cx="300037"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29" name="Rectangle 13"/>
          <p:cNvSpPr>
            <a:spLocks noChangeArrowheads="1"/>
          </p:cNvSpPr>
          <p:nvPr/>
        </p:nvSpPr>
        <p:spPr bwMode="auto">
          <a:xfrm>
            <a:off x="5699125" y="3641725"/>
            <a:ext cx="369888" cy="457200"/>
          </a:xfrm>
          <a:prstGeom prst="rect">
            <a:avLst/>
          </a:prstGeom>
          <a:noFill/>
          <a:ln w="12700">
            <a:noFill/>
            <a:miter lim="800000"/>
            <a:headEnd/>
            <a:tailEnd/>
          </a:ln>
        </p:spPr>
        <p:txBody>
          <a:bodyPr wrap="none" anchor="ctr"/>
          <a:lstStyle/>
          <a:p>
            <a:endParaRPr lang="en-US"/>
          </a:p>
        </p:txBody>
      </p:sp>
      <p:sp>
        <p:nvSpPr>
          <p:cNvPr id="34830" name="Rectangle 14"/>
          <p:cNvSpPr>
            <a:spLocks noChangeArrowheads="1"/>
          </p:cNvSpPr>
          <p:nvPr/>
        </p:nvSpPr>
        <p:spPr bwMode="auto">
          <a:xfrm>
            <a:off x="2951163" y="3789363"/>
            <a:ext cx="315912"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34831" name="Rectangle 15"/>
          <p:cNvSpPr>
            <a:spLocks noChangeArrowheads="1"/>
          </p:cNvSpPr>
          <p:nvPr/>
        </p:nvSpPr>
        <p:spPr bwMode="auto">
          <a:xfrm>
            <a:off x="4865688" y="4351338"/>
            <a:ext cx="300037"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32" name="Rectangle 16"/>
          <p:cNvSpPr>
            <a:spLocks noChangeArrowheads="1"/>
          </p:cNvSpPr>
          <p:nvPr/>
        </p:nvSpPr>
        <p:spPr bwMode="auto">
          <a:xfrm>
            <a:off x="4870450" y="4356100"/>
            <a:ext cx="369888" cy="457200"/>
          </a:xfrm>
          <a:prstGeom prst="rect">
            <a:avLst/>
          </a:prstGeom>
          <a:noFill/>
          <a:ln w="12700">
            <a:noFill/>
            <a:miter lim="800000"/>
            <a:headEnd/>
            <a:tailEnd/>
          </a:ln>
        </p:spPr>
        <p:txBody>
          <a:bodyPr wrap="none" anchor="ctr"/>
          <a:lstStyle/>
          <a:p>
            <a:endParaRPr lang="en-US"/>
          </a:p>
        </p:txBody>
      </p:sp>
      <p:sp>
        <p:nvSpPr>
          <p:cNvPr id="34833" name="Rectangle 17"/>
          <p:cNvSpPr>
            <a:spLocks noChangeArrowheads="1"/>
          </p:cNvSpPr>
          <p:nvPr/>
        </p:nvSpPr>
        <p:spPr bwMode="auto">
          <a:xfrm>
            <a:off x="2951163" y="3179763"/>
            <a:ext cx="315912"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34834" name="Rectangle 18"/>
          <p:cNvSpPr>
            <a:spLocks noChangeArrowheads="1"/>
          </p:cNvSpPr>
          <p:nvPr/>
        </p:nvSpPr>
        <p:spPr bwMode="auto">
          <a:xfrm>
            <a:off x="5041900" y="4770438"/>
            <a:ext cx="300038"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35" name="Rectangle 19"/>
          <p:cNvSpPr>
            <a:spLocks noChangeArrowheads="1"/>
          </p:cNvSpPr>
          <p:nvPr/>
        </p:nvSpPr>
        <p:spPr bwMode="auto">
          <a:xfrm>
            <a:off x="5475288" y="4198938"/>
            <a:ext cx="300037"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36" name="Rectangle 20"/>
          <p:cNvSpPr>
            <a:spLocks noChangeArrowheads="1"/>
          </p:cNvSpPr>
          <p:nvPr/>
        </p:nvSpPr>
        <p:spPr bwMode="auto">
          <a:xfrm>
            <a:off x="5399088" y="4579938"/>
            <a:ext cx="300037"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37" name="Rectangle 21"/>
          <p:cNvSpPr>
            <a:spLocks noChangeArrowheads="1"/>
          </p:cNvSpPr>
          <p:nvPr/>
        </p:nvSpPr>
        <p:spPr bwMode="auto">
          <a:xfrm>
            <a:off x="3255963" y="3255963"/>
            <a:ext cx="315912"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34838" name="Rectangle 22"/>
          <p:cNvSpPr>
            <a:spLocks noChangeArrowheads="1"/>
          </p:cNvSpPr>
          <p:nvPr/>
        </p:nvSpPr>
        <p:spPr bwMode="auto">
          <a:xfrm>
            <a:off x="3332163" y="3652838"/>
            <a:ext cx="328612" cy="454025"/>
          </a:xfrm>
          <a:prstGeom prst="rect">
            <a:avLst/>
          </a:prstGeom>
          <a:noFill/>
          <a:ln w="12700">
            <a:noFill/>
            <a:miter lim="800000"/>
            <a:headEnd/>
            <a:tailEnd/>
          </a:ln>
        </p:spPr>
        <p:txBody>
          <a:bodyPr lIns="90488" tIns="44450" rIns="90488" bIns="44450">
            <a:spAutoFit/>
          </a:bodyPr>
          <a:lstStyle/>
          <a:p>
            <a:r>
              <a:rPr lang="en-US" i="1">
                <a:solidFill>
                  <a:schemeClr val="tx2"/>
                </a:solidFill>
                <a:latin typeface="Book Antiqua" pitchFamily="18" charset="0"/>
              </a:rPr>
              <a:t>o</a:t>
            </a:r>
          </a:p>
        </p:txBody>
      </p:sp>
      <p:sp>
        <p:nvSpPr>
          <p:cNvPr id="34839" name="Rectangle 23"/>
          <p:cNvSpPr>
            <a:spLocks noChangeArrowheads="1"/>
          </p:cNvSpPr>
          <p:nvPr/>
        </p:nvSpPr>
        <p:spPr bwMode="auto">
          <a:xfrm>
            <a:off x="2646363" y="3636963"/>
            <a:ext cx="315912"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34840" name="Line 24"/>
          <p:cNvSpPr>
            <a:spLocks noChangeShapeType="1"/>
          </p:cNvSpPr>
          <p:nvPr/>
        </p:nvSpPr>
        <p:spPr bwMode="auto">
          <a:xfrm flipV="1">
            <a:off x="1779588" y="2795588"/>
            <a:ext cx="4214812" cy="3249612"/>
          </a:xfrm>
          <a:prstGeom prst="line">
            <a:avLst/>
          </a:prstGeom>
          <a:noFill/>
          <a:ln w="25400">
            <a:solidFill>
              <a:srgbClr val="FC0128"/>
            </a:solidFill>
            <a:round/>
            <a:headEnd/>
            <a:tailEnd/>
          </a:ln>
        </p:spPr>
        <p:txBody>
          <a:bodyPr wrap="none" anchor="ctr"/>
          <a:lstStyle/>
          <a:p>
            <a:endParaRPr lang="en-US"/>
          </a:p>
        </p:txBody>
      </p:sp>
      <p:sp>
        <p:nvSpPr>
          <p:cNvPr id="34841" name="Rectangle 25"/>
          <p:cNvSpPr>
            <a:spLocks noChangeArrowheads="1"/>
          </p:cNvSpPr>
          <p:nvPr/>
        </p:nvSpPr>
        <p:spPr bwMode="auto">
          <a:xfrm>
            <a:off x="2951163" y="3484563"/>
            <a:ext cx="401637" cy="454025"/>
          </a:xfrm>
          <a:prstGeom prst="rect">
            <a:avLst/>
          </a:prstGeom>
          <a:noFill/>
          <a:ln w="12700">
            <a:noFill/>
            <a:miter lim="800000"/>
            <a:headEnd/>
            <a:tailEnd/>
          </a:ln>
        </p:spPr>
        <p:txBody>
          <a:bodyPr wrap="none" lIns="90488" tIns="44450" rIns="90488" bIns="44450">
            <a:spAutoFit/>
          </a:bodyPr>
          <a:lstStyle/>
          <a:p>
            <a:r>
              <a:rPr lang="en-US" i="1">
                <a:latin typeface="Book Antiqua" pitchFamily="18" charset="0"/>
              </a:rPr>
              <a:t>A</a:t>
            </a:r>
          </a:p>
        </p:txBody>
      </p:sp>
      <p:sp>
        <p:nvSpPr>
          <p:cNvPr id="34842" name="Rectangle 26"/>
          <p:cNvSpPr>
            <a:spLocks noChangeArrowheads="1"/>
          </p:cNvSpPr>
          <p:nvPr/>
        </p:nvSpPr>
        <p:spPr bwMode="auto">
          <a:xfrm>
            <a:off x="5170488" y="4275138"/>
            <a:ext cx="366712" cy="454025"/>
          </a:xfrm>
          <a:prstGeom prst="rect">
            <a:avLst/>
          </a:prstGeom>
          <a:noFill/>
          <a:ln w="12700">
            <a:noFill/>
            <a:miter lim="800000"/>
            <a:headEnd/>
            <a:tailEnd/>
          </a:ln>
        </p:spPr>
        <p:txBody>
          <a:bodyPr wrap="none" lIns="90488" tIns="44450" rIns="90488" bIns="44450">
            <a:spAutoFit/>
          </a:bodyPr>
          <a:lstStyle/>
          <a:p>
            <a:r>
              <a:rPr lang="en-US" i="1">
                <a:solidFill>
                  <a:srgbClr val="FFFFFF"/>
                </a:solidFill>
                <a:latin typeface="Book Antiqua" pitchFamily="18" charset="0"/>
              </a:rPr>
              <a:t>B</a:t>
            </a:r>
          </a:p>
        </p:txBody>
      </p:sp>
      <p:sp>
        <p:nvSpPr>
          <p:cNvPr id="34843" name="Rectangle 27"/>
          <p:cNvSpPr>
            <a:spLocks noChangeArrowheads="1"/>
          </p:cNvSpPr>
          <p:nvPr/>
        </p:nvSpPr>
        <p:spPr bwMode="auto">
          <a:xfrm>
            <a:off x="3243263" y="2660650"/>
            <a:ext cx="2660650" cy="819150"/>
          </a:xfrm>
          <a:prstGeom prst="rect">
            <a:avLst/>
          </a:prstGeom>
          <a:noFill/>
          <a:ln w="12700">
            <a:noFill/>
            <a:miter lim="800000"/>
            <a:headEnd/>
            <a:tailEnd/>
          </a:ln>
        </p:spPr>
        <p:txBody>
          <a:bodyPr wrap="none" lIns="90488" tIns="44450" rIns="90488" bIns="44450">
            <a:spAutoFit/>
          </a:bodyPr>
          <a:lstStyle/>
          <a:p>
            <a:pPr algn="ctr"/>
            <a:r>
              <a:rPr lang="en-US" i="1">
                <a:solidFill>
                  <a:schemeClr val="accent1"/>
                </a:solidFill>
              </a:rPr>
              <a:t>Linear Discriminate</a:t>
            </a:r>
          </a:p>
          <a:p>
            <a:pPr algn="ctr"/>
            <a:r>
              <a:rPr lang="en-US" i="1">
                <a:solidFill>
                  <a:schemeClr val="accent1"/>
                </a:solidFill>
              </a:rPr>
              <a:t>Function</a:t>
            </a:r>
          </a:p>
        </p:txBody>
      </p:sp>
      <p:sp>
        <p:nvSpPr>
          <p:cNvPr id="34844" name="Arc 28"/>
          <p:cNvSpPr>
            <a:spLocks/>
          </p:cNvSpPr>
          <p:nvPr/>
        </p:nvSpPr>
        <p:spPr bwMode="auto">
          <a:xfrm>
            <a:off x="5559425" y="3328988"/>
            <a:ext cx="801688" cy="214312"/>
          </a:xfrm>
          <a:custGeom>
            <a:avLst/>
            <a:gdLst>
              <a:gd name="T0" fmla="*/ 712315 w 21600"/>
              <a:gd name="T1" fmla="*/ 214312 h 21465"/>
              <a:gd name="T2" fmla="*/ 0 w 21600"/>
              <a:gd name="T3" fmla="*/ 0 h 21465"/>
              <a:gd name="T4" fmla="*/ 801688 w 21600"/>
              <a:gd name="T5" fmla="*/ 0 h 21465"/>
              <a:gd name="T6" fmla="*/ 0 60000 65536"/>
              <a:gd name="T7" fmla="*/ 0 60000 65536"/>
              <a:gd name="T8" fmla="*/ 0 60000 65536"/>
              <a:gd name="T9" fmla="*/ 0 w 21600"/>
              <a:gd name="T10" fmla="*/ 0 h 21465"/>
              <a:gd name="T11" fmla="*/ 21600 w 21600"/>
              <a:gd name="T12" fmla="*/ 21465 h 21465"/>
            </a:gdLst>
            <a:ahLst/>
            <a:cxnLst>
              <a:cxn ang="T6">
                <a:pos x="T0" y="T1"/>
              </a:cxn>
              <a:cxn ang="T7">
                <a:pos x="T2" y="T3"/>
              </a:cxn>
              <a:cxn ang="T8">
                <a:pos x="T4" y="T5"/>
              </a:cxn>
            </a:cxnLst>
            <a:rect l="T9" t="T10" r="T11" b="T12"/>
            <a:pathLst>
              <a:path w="21600" h="21465" fill="none" extrusionOk="0">
                <a:moveTo>
                  <a:pt x="19191" y="21465"/>
                </a:moveTo>
                <a:cubicBezTo>
                  <a:pt x="8262" y="20239"/>
                  <a:pt x="0" y="10997"/>
                  <a:pt x="0" y="0"/>
                </a:cubicBezTo>
              </a:path>
              <a:path w="21600" h="21465" stroke="0" extrusionOk="0">
                <a:moveTo>
                  <a:pt x="19191" y="21465"/>
                </a:moveTo>
                <a:cubicBezTo>
                  <a:pt x="8262" y="20239"/>
                  <a:pt x="0" y="10997"/>
                  <a:pt x="0" y="0"/>
                </a:cubicBezTo>
                <a:lnTo>
                  <a:pt x="21600" y="0"/>
                </a:lnTo>
                <a:close/>
              </a:path>
            </a:pathLst>
          </a:custGeom>
          <a:noFill/>
          <a:ln w="12700" cap="rnd">
            <a:solidFill>
              <a:schemeClr val="tx1"/>
            </a:solidFill>
            <a:round/>
            <a:headEnd/>
            <a:tailEnd type="triangle" w="med" len="med"/>
          </a:ln>
        </p:spPr>
        <p:txBody>
          <a:bodyPr wrap="none" anchor="ctr"/>
          <a:lstStyle/>
          <a:p>
            <a:endParaRPr lang="en-US"/>
          </a:p>
        </p:txBody>
      </p:sp>
      <p:sp>
        <p:nvSpPr>
          <p:cNvPr id="34845" name="Text Box 29"/>
          <p:cNvSpPr txBox="1">
            <a:spLocks noChangeArrowheads="1"/>
          </p:cNvSpPr>
          <p:nvPr/>
        </p:nvSpPr>
        <p:spPr bwMode="auto">
          <a:xfrm>
            <a:off x="6419850" y="3051175"/>
            <a:ext cx="2343150" cy="2282825"/>
          </a:xfrm>
          <a:prstGeom prst="rect">
            <a:avLst/>
          </a:prstGeom>
          <a:noFill/>
          <a:ln w="12700">
            <a:noFill/>
            <a:miter lim="800000"/>
            <a:headEnd/>
            <a:tailEnd/>
          </a:ln>
        </p:spPr>
        <p:txBody>
          <a:bodyPr wrap="none">
            <a:spAutoFit/>
          </a:bodyPr>
          <a:lstStyle/>
          <a:p>
            <a:r>
              <a:rPr lang="en-US" i="1">
                <a:solidFill>
                  <a:schemeClr val="tx2"/>
                </a:solidFill>
              </a:rPr>
              <a:t>f(X)=(x</a:t>
            </a:r>
            <a:r>
              <a:rPr lang="en-US" i="1" baseline="-25000">
                <a:solidFill>
                  <a:schemeClr val="tx2"/>
                </a:solidFill>
              </a:rPr>
              <a:t>1</a:t>
            </a:r>
            <a:r>
              <a:rPr lang="en-US" i="1">
                <a:solidFill>
                  <a:schemeClr val="tx2"/>
                </a:solidFill>
              </a:rPr>
              <a:t>,x</a:t>
            </a:r>
            <a:r>
              <a:rPr lang="en-US" i="1" baseline="-25000">
                <a:solidFill>
                  <a:schemeClr val="tx2"/>
                </a:solidFill>
              </a:rPr>
              <a:t>2</a:t>
            </a:r>
            <a:r>
              <a:rPr lang="en-US" i="1">
                <a:solidFill>
                  <a:schemeClr val="tx2"/>
                </a:solidFill>
              </a:rPr>
              <a:t>)</a:t>
            </a:r>
            <a:r>
              <a:rPr lang="en-US">
                <a:solidFill>
                  <a:schemeClr val="tx2"/>
                </a:solidFill>
              </a:rPr>
              <a:t> = </a:t>
            </a:r>
          </a:p>
          <a:p>
            <a:r>
              <a:rPr lang="en-US" i="1"/>
              <a:t>w</a:t>
            </a:r>
            <a:r>
              <a:rPr lang="en-US" i="1" baseline="-25000"/>
              <a:t>0</a:t>
            </a:r>
            <a:r>
              <a:rPr lang="en-US" i="1"/>
              <a:t>+w</a:t>
            </a:r>
            <a:r>
              <a:rPr lang="en-US" i="1" baseline="-25000"/>
              <a:t>1</a:t>
            </a:r>
            <a:r>
              <a:rPr lang="en-US" i="1"/>
              <a:t>x</a:t>
            </a:r>
            <a:r>
              <a:rPr lang="en-US" i="1" baseline="-25000"/>
              <a:t>1</a:t>
            </a:r>
            <a:r>
              <a:rPr lang="en-US" i="1"/>
              <a:t>+w</a:t>
            </a:r>
            <a:r>
              <a:rPr lang="en-US" i="1" baseline="-25000"/>
              <a:t>2</a:t>
            </a:r>
            <a:r>
              <a:rPr lang="en-US" i="1"/>
              <a:t>x</a:t>
            </a:r>
            <a:r>
              <a:rPr lang="en-US" i="1" baseline="-25000"/>
              <a:t>2</a:t>
            </a:r>
            <a:r>
              <a:rPr lang="en-US" i="1"/>
              <a:t>=0</a:t>
            </a:r>
          </a:p>
          <a:p>
            <a:r>
              <a:rPr lang="en-US"/>
              <a:t>or</a:t>
            </a:r>
            <a:r>
              <a:rPr lang="en-US" i="1"/>
              <a:t> WX = 0</a:t>
            </a:r>
          </a:p>
          <a:p>
            <a:endParaRPr lang="en-US" i="1"/>
          </a:p>
          <a:p>
            <a:r>
              <a:rPr lang="en-US" i="1">
                <a:solidFill>
                  <a:schemeClr val="tx2"/>
                </a:solidFill>
              </a:rPr>
              <a:t>f(x</a:t>
            </a:r>
            <a:r>
              <a:rPr lang="en-US" i="1" baseline="-25000">
                <a:solidFill>
                  <a:schemeClr val="tx2"/>
                </a:solidFill>
              </a:rPr>
              <a:t>1</a:t>
            </a:r>
            <a:r>
              <a:rPr lang="en-US" i="1">
                <a:solidFill>
                  <a:schemeClr val="tx2"/>
                </a:solidFill>
              </a:rPr>
              <a:t>,x</a:t>
            </a:r>
            <a:r>
              <a:rPr lang="en-US" i="1" baseline="-25000">
                <a:solidFill>
                  <a:schemeClr val="tx2"/>
                </a:solidFill>
              </a:rPr>
              <a:t>2</a:t>
            </a:r>
            <a:r>
              <a:rPr lang="en-US" i="1">
                <a:solidFill>
                  <a:schemeClr val="tx2"/>
                </a:solidFill>
              </a:rPr>
              <a:t>) &gt; 0</a:t>
            </a:r>
            <a:r>
              <a:rPr lang="en-US">
                <a:solidFill>
                  <a:schemeClr val="tx2"/>
                </a:solidFill>
              </a:rPr>
              <a:t> =&gt; A</a:t>
            </a:r>
          </a:p>
          <a:p>
            <a:r>
              <a:rPr lang="en-US" i="1">
                <a:solidFill>
                  <a:schemeClr val="tx2"/>
                </a:solidFill>
              </a:rPr>
              <a:t>f(x</a:t>
            </a:r>
            <a:r>
              <a:rPr lang="en-US" i="1" baseline="-25000">
                <a:solidFill>
                  <a:schemeClr val="tx2"/>
                </a:solidFill>
              </a:rPr>
              <a:t>1</a:t>
            </a:r>
            <a:r>
              <a:rPr lang="en-US" i="1">
                <a:solidFill>
                  <a:schemeClr val="tx2"/>
                </a:solidFill>
              </a:rPr>
              <a:t>,x</a:t>
            </a:r>
            <a:r>
              <a:rPr lang="en-US" i="1" baseline="-25000">
                <a:solidFill>
                  <a:schemeClr val="tx2"/>
                </a:solidFill>
              </a:rPr>
              <a:t>2</a:t>
            </a:r>
            <a:r>
              <a:rPr lang="en-US" i="1">
                <a:solidFill>
                  <a:schemeClr val="tx2"/>
                </a:solidFill>
              </a:rPr>
              <a:t>) &lt; 0</a:t>
            </a:r>
            <a:r>
              <a:rPr lang="en-US">
                <a:solidFill>
                  <a:schemeClr val="tx2"/>
                </a:solidFill>
              </a:rPr>
              <a:t> =&gt; B</a:t>
            </a:r>
          </a:p>
        </p:txBody>
      </p:sp>
      <p:sp>
        <p:nvSpPr>
          <p:cNvPr id="34846" name="Text Box 31"/>
          <p:cNvSpPr txBox="1">
            <a:spLocks noChangeArrowheads="1"/>
          </p:cNvSpPr>
          <p:nvPr/>
        </p:nvSpPr>
        <p:spPr bwMode="auto">
          <a:xfrm>
            <a:off x="609600" y="5181600"/>
            <a:ext cx="979488" cy="822325"/>
          </a:xfrm>
          <a:prstGeom prst="rect">
            <a:avLst/>
          </a:prstGeom>
          <a:noFill/>
          <a:ln w="12700">
            <a:noFill/>
            <a:miter lim="800000"/>
            <a:headEnd/>
            <a:tailEnd/>
          </a:ln>
        </p:spPr>
        <p:txBody>
          <a:bodyPr wrap="none">
            <a:spAutoFit/>
          </a:bodyPr>
          <a:lstStyle/>
          <a:p>
            <a:r>
              <a:rPr lang="en-US" i="1"/>
              <a:t>-w</a:t>
            </a:r>
            <a:r>
              <a:rPr lang="en-US" i="1" baseline="-25000"/>
              <a:t>0</a:t>
            </a:r>
            <a:r>
              <a:rPr lang="en-US" i="1"/>
              <a:t>/w</a:t>
            </a:r>
            <a:r>
              <a:rPr lang="en-US" i="1" baseline="-25000"/>
              <a:t>2</a:t>
            </a:r>
          </a:p>
          <a:p>
            <a:endParaRPr lang="en-US"/>
          </a:p>
        </p:txBody>
      </p:sp>
      <p:sp>
        <p:nvSpPr>
          <p:cNvPr id="34847" name="Arc 32"/>
          <p:cNvSpPr>
            <a:spLocks/>
          </p:cNvSpPr>
          <p:nvPr/>
        </p:nvSpPr>
        <p:spPr bwMode="auto">
          <a:xfrm>
            <a:off x="1524000" y="5638800"/>
            <a:ext cx="558800" cy="115888"/>
          </a:xfrm>
          <a:custGeom>
            <a:avLst/>
            <a:gdLst>
              <a:gd name="T0" fmla="*/ 558800 w 21600"/>
              <a:gd name="T1" fmla="*/ 115888 h 21600"/>
              <a:gd name="T2" fmla="*/ 0 w 21600"/>
              <a:gd name="T3" fmla="*/ 0 h 21600"/>
              <a:gd name="T4" fmla="*/ 5588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triangle" w="med" len="me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sz="4000" dirty="0" smtClean="0">
                <a:solidFill>
                  <a:srgbClr val="0000FF"/>
                </a:solidFill>
              </a:rPr>
              <a:t>Classification Systems </a:t>
            </a:r>
            <a:br>
              <a:rPr lang="en-US" sz="4000" dirty="0" smtClean="0">
                <a:solidFill>
                  <a:srgbClr val="0000FF"/>
                </a:solidFill>
              </a:rPr>
            </a:br>
            <a:r>
              <a:rPr lang="en-US" sz="4000" dirty="0" smtClean="0">
                <a:solidFill>
                  <a:srgbClr val="0000FF"/>
                </a:solidFill>
              </a:rPr>
              <a:t>and Inductive Learning</a:t>
            </a:r>
          </a:p>
        </p:txBody>
      </p:sp>
      <p:sp>
        <p:nvSpPr>
          <p:cNvPr id="49155" name="Rectangle 3"/>
          <p:cNvSpPr>
            <a:spLocks noGrp="1" noChangeArrowheads="1"/>
          </p:cNvSpPr>
          <p:nvPr>
            <p:ph type="body" idx="1"/>
          </p:nvPr>
        </p:nvSpPr>
        <p:spPr/>
        <p:txBody>
          <a:bodyPr/>
          <a:lstStyle/>
          <a:p>
            <a:pPr>
              <a:defRPr/>
            </a:pPr>
            <a:r>
              <a:rPr lang="en-US" sz="4000" i="1" dirty="0" smtClean="0"/>
              <a:t>f(X) = WX =0 </a:t>
            </a:r>
            <a:r>
              <a:rPr lang="en-US" dirty="0" smtClean="0"/>
              <a:t>will discriminate  class A from B, </a:t>
            </a:r>
          </a:p>
          <a:p>
            <a:pPr>
              <a:defRPr/>
            </a:pPr>
            <a:r>
              <a:rPr lang="en-US" dirty="0" smtClean="0"/>
              <a:t>BUT ... we do not know the appropriate values for :</a:t>
            </a:r>
          </a:p>
          <a:p>
            <a:pPr>
              <a:buFont typeface="Monotype Sorts" pitchFamily="2" charset="2"/>
              <a:buNone/>
              <a:defRPr/>
            </a:pPr>
            <a:r>
              <a:rPr lang="en-US" i="1" dirty="0" smtClean="0">
                <a:effectLst/>
              </a:rPr>
              <a:t>				w</a:t>
            </a:r>
            <a:r>
              <a:rPr lang="en-US" i="1" baseline="-25000" dirty="0" smtClean="0">
                <a:effectLst/>
              </a:rPr>
              <a:t>0</a:t>
            </a:r>
            <a:r>
              <a:rPr lang="en-US" i="1" dirty="0" smtClean="0">
                <a:effectLst/>
              </a:rPr>
              <a:t>, w</a:t>
            </a:r>
            <a:r>
              <a:rPr lang="en-US" i="1" baseline="-25000" dirty="0" smtClean="0">
                <a:effectLst/>
              </a:rPr>
              <a:t>1</a:t>
            </a:r>
            <a:r>
              <a:rPr lang="en-US" i="1" dirty="0" smtClean="0">
                <a:effectLst/>
              </a:rPr>
              <a:t>, w</a:t>
            </a:r>
            <a:r>
              <a:rPr lang="en-US" i="1" baseline="-25000" dirty="0" smtClean="0">
                <a:effectLst/>
              </a:rPr>
              <a:t>2</a:t>
            </a:r>
          </a:p>
          <a:p>
            <a:pPr>
              <a:buFont typeface="Monotype Sorts" pitchFamily="2" charset="2"/>
              <a:buNone/>
              <a:defRPr/>
            </a:pPr>
            <a:endParaRPr lang="en-US" dirty="0" smtClean="0"/>
          </a:p>
          <a:p>
            <a:pPr>
              <a:buFont typeface="Monotype Sorts" pitchFamily="2" charset="2"/>
              <a:buNone/>
              <a:defRPr/>
            </a:pPr>
            <a:endParaRPr lang="en-US" dirty="0" smtClean="0"/>
          </a:p>
          <a:p>
            <a:pPr>
              <a:buFont typeface="Monotype Sorts" pitchFamily="2" charset="2"/>
              <a:buNone/>
              <a:defRPr/>
            </a:pPr>
            <a:endParaRPr lang="en-US" dirty="0" smtClean="0"/>
          </a:p>
          <a:p>
            <a:pPr>
              <a:buFont typeface="Monotype Sorts" pitchFamily="2" charset="2"/>
              <a:buNone/>
              <a:defRPr/>
            </a:pPr>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lstStyle/>
          <a:p>
            <a:r>
              <a:rPr lang="en-US" dirty="0" smtClean="0">
                <a:solidFill>
                  <a:srgbClr val="0000FF"/>
                </a:solidFill>
              </a:rPr>
              <a:t>Weight </a:t>
            </a:r>
            <a:r>
              <a:rPr lang="en-US" dirty="0" err="1" smtClean="0">
                <a:solidFill>
                  <a:srgbClr val="0000FF"/>
                </a:solidFill>
              </a:rPr>
              <a:t>updation</a:t>
            </a:r>
            <a:r>
              <a:rPr lang="en-US" dirty="0" smtClean="0">
                <a:solidFill>
                  <a:srgbClr val="0000FF"/>
                </a:solidFill>
              </a:rPr>
              <a:t> Rule</a:t>
            </a:r>
            <a:endParaRPr lang="en-US" dirty="0">
              <a:solidFill>
                <a:srgbClr val="0000FF"/>
              </a:solidFill>
            </a:endParaRPr>
          </a:p>
        </p:txBody>
      </p:sp>
      <p:graphicFrame>
        <p:nvGraphicFramePr>
          <p:cNvPr id="7" name="Content Placeholder 6"/>
          <p:cNvGraphicFramePr>
            <a:graphicFrameLocks noChangeAspect="1"/>
          </p:cNvGraphicFramePr>
          <p:nvPr>
            <p:ph idx="1"/>
          </p:nvPr>
        </p:nvGraphicFramePr>
        <p:xfrm>
          <a:off x="928688" y="1581151"/>
          <a:ext cx="3428998" cy="419089"/>
        </p:xfrm>
        <a:graphic>
          <a:graphicData uri="http://schemas.openxmlformats.org/presentationml/2006/ole">
            <p:oleObj spid="_x0000_s134147" name="Equation" r:id="rId3" imgW="876240" imgH="228600" progId="Equation.3">
              <p:embed/>
            </p:oleObj>
          </a:graphicData>
        </a:graphic>
      </p:graphicFrame>
      <p:graphicFrame>
        <p:nvGraphicFramePr>
          <p:cNvPr id="9" name="Object 8"/>
          <p:cNvGraphicFramePr>
            <a:graphicFrameLocks noChangeAspect="1"/>
          </p:cNvGraphicFramePr>
          <p:nvPr/>
        </p:nvGraphicFramePr>
        <p:xfrm>
          <a:off x="928662" y="2071678"/>
          <a:ext cx="2286016" cy="428628"/>
        </p:xfrm>
        <a:graphic>
          <a:graphicData uri="http://schemas.openxmlformats.org/presentationml/2006/ole">
            <p:oleObj spid="_x0000_s134148" name="Equation" r:id="rId4" imgW="1041120" imgH="228600" progId="Equation.3">
              <p:embed/>
            </p:oleObj>
          </a:graphicData>
        </a:graphic>
      </p:graphicFrame>
      <p:sp>
        <p:nvSpPr>
          <p:cNvPr id="10" name="TextBox 9"/>
          <p:cNvSpPr txBox="1"/>
          <p:nvPr/>
        </p:nvSpPr>
        <p:spPr>
          <a:xfrm>
            <a:off x="4500562" y="1643050"/>
            <a:ext cx="571504" cy="369332"/>
          </a:xfrm>
          <a:prstGeom prst="rect">
            <a:avLst/>
          </a:prstGeom>
          <a:noFill/>
        </p:spPr>
        <p:txBody>
          <a:bodyPr wrap="square" rtlCol="0">
            <a:spAutoFit/>
          </a:bodyPr>
          <a:lstStyle/>
          <a:p>
            <a:r>
              <a:rPr lang="en-US" dirty="0" smtClean="0"/>
              <a:t>or</a:t>
            </a:r>
            <a:endParaRPr lang="en-US" dirty="0"/>
          </a:p>
        </p:txBody>
      </p:sp>
      <p:sp>
        <p:nvSpPr>
          <p:cNvPr id="11" name="TextBox 10"/>
          <p:cNvSpPr txBox="1"/>
          <p:nvPr/>
        </p:nvSpPr>
        <p:spPr>
          <a:xfrm>
            <a:off x="857224" y="2643182"/>
            <a:ext cx="5929354" cy="1754326"/>
          </a:xfrm>
          <a:prstGeom prst="rect">
            <a:avLst/>
          </a:prstGeom>
          <a:noFill/>
        </p:spPr>
        <p:txBody>
          <a:bodyPr wrap="square" rtlCol="0">
            <a:spAutoFit/>
          </a:bodyPr>
          <a:lstStyle/>
          <a:p>
            <a:pPr>
              <a:buFont typeface="Arial" pitchFamily="34" charset="0"/>
              <a:buChar char="•"/>
            </a:pPr>
            <a:r>
              <a:rPr lang="el-GR" dirty="0" smtClean="0"/>
              <a:t>η</a:t>
            </a:r>
            <a:r>
              <a:rPr lang="en-US" dirty="0" smtClean="0"/>
              <a:t> → learning constant (positive number)</a:t>
            </a:r>
          </a:p>
          <a:p>
            <a:pPr>
              <a:buFont typeface="Arial" pitchFamily="34" charset="0"/>
              <a:buChar char="•"/>
            </a:pPr>
            <a:r>
              <a:rPr lang="en-US" dirty="0" smtClean="0"/>
              <a:t>r → learning signal</a:t>
            </a:r>
          </a:p>
          <a:p>
            <a:pPr>
              <a:buFont typeface="Arial" pitchFamily="34" charset="0"/>
              <a:buChar char="•"/>
            </a:pPr>
            <a:r>
              <a:rPr lang="en-US" dirty="0" smtClean="0"/>
              <a:t>r=</a:t>
            </a:r>
            <a:r>
              <a:rPr lang="en-US" dirty="0" err="1" smtClean="0"/>
              <a:t>f</a:t>
            </a:r>
            <a:r>
              <a:rPr lang="en-US" baseline="-25000" dirty="0" err="1" smtClean="0"/>
              <a:t>r</a:t>
            </a:r>
            <a:r>
              <a:rPr lang="en-US" dirty="0" smtClean="0"/>
              <a:t>(</a:t>
            </a:r>
            <a:r>
              <a:rPr lang="en-US" dirty="0" err="1" smtClean="0"/>
              <a:t>w</a:t>
            </a:r>
            <a:r>
              <a:rPr lang="en-US" baseline="-25000" dirty="0" err="1" smtClean="0"/>
              <a:t>i</a:t>
            </a:r>
            <a:r>
              <a:rPr lang="en-US" dirty="0" smtClean="0"/>
              <a:t>, x, </a:t>
            </a:r>
            <a:r>
              <a:rPr lang="en-US" dirty="0" err="1" smtClean="0"/>
              <a:t>d</a:t>
            </a:r>
            <a:r>
              <a:rPr lang="en-US" baseline="-25000" dirty="0" err="1" smtClean="0"/>
              <a:t>i</a:t>
            </a:r>
            <a:r>
              <a:rPr lang="en-US" dirty="0" smtClean="0"/>
              <a:t>); if </a:t>
            </a:r>
            <a:r>
              <a:rPr lang="en-US" dirty="0" err="1" smtClean="0"/>
              <a:t>d</a:t>
            </a:r>
            <a:r>
              <a:rPr lang="en-US" baseline="-25000" dirty="0" err="1" smtClean="0"/>
              <a:t>i</a:t>
            </a:r>
            <a:r>
              <a:rPr lang="en-US" baseline="-25000" dirty="0" smtClean="0"/>
              <a:t> </a:t>
            </a:r>
            <a:r>
              <a:rPr lang="en-US" dirty="0" smtClean="0"/>
              <a:t>is available</a:t>
            </a:r>
          </a:p>
          <a:p>
            <a:endParaRPr lang="en-US" dirty="0" smtClean="0"/>
          </a:p>
          <a:p>
            <a:pPr>
              <a:buFont typeface="Arial" pitchFamily="34" charset="0"/>
              <a:buChar char="•"/>
            </a:pPr>
            <a:r>
              <a:rPr lang="en-US" dirty="0" smtClean="0"/>
              <a:t>Updated weight vector at learning step (t+1) is</a:t>
            </a:r>
          </a:p>
          <a:p>
            <a:pPr>
              <a:buFont typeface="Arial" pitchFamily="34" charset="0"/>
              <a:buChar char="•"/>
            </a:pPr>
            <a:endParaRPr lang="en-US" dirty="0"/>
          </a:p>
        </p:txBody>
      </p:sp>
      <p:graphicFrame>
        <p:nvGraphicFramePr>
          <p:cNvPr id="12" name="Object 11"/>
          <p:cNvGraphicFramePr>
            <a:graphicFrameLocks noChangeAspect="1"/>
          </p:cNvGraphicFramePr>
          <p:nvPr/>
        </p:nvGraphicFramePr>
        <p:xfrm>
          <a:off x="1214414" y="4143380"/>
          <a:ext cx="4000528" cy="357190"/>
        </p:xfrm>
        <a:graphic>
          <a:graphicData uri="http://schemas.openxmlformats.org/presentationml/2006/ole">
            <p:oleObj spid="_x0000_s134149" name="Equation" r:id="rId5" imgW="2666880" imgH="228600" progId="Equation.3">
              <p:embed/>
            </p:oleObj>
          </a:graphicData>
        </a:graphic>
      </p:graphicFrame>
      <p:sp>
        <p:nvSpPr>
          <p:cNvPr id="13" name="TextBox 12"/>
          <p:cNvSpPr txBox="1"/>
          <p:nvPr/>
        </p:nvSpPr>
        <p:spPr>
          <a:xfrm>
            <a:off x="857224" y="1071546"/>
            <a:ext cx="5072098" cy="400110"/>
          </a:xfrm>
          <a:prstGeom prst="rect">
            <a:avLst/>
          </a:prstGeom>
          <a:noFill/>
        </p:spPr>
        <p:txBody>
          <a:bodyPr wrap="square" rtlCol="0">
            <a:spAutoFit/>
          </a:bodyPr>
          <a:lstStyle/>
          <a:p>
            <a:pPr>
              <a:buFont typeface="Arial" pitchFamily="34" charset="0"/>
              <a:buChar char="•"/>
            </a:pPr>
            <a:r>
              <a:rPr lang="en-US" sz="2000" b="1" dirty="0" smtClean="0">
                <a:latin typeface="Times New Roman" pitchFamily="18" charset="0"/>
                <a:cs typeface="Times New Roman" pitchFamily="18" charset="0"/>
              </a:rPr>
              <a:t>For discrete-time weight modifications</a:t>
            </a:r>
            <a:endParaRPr lang="en-US" sz="2000" b="1" dirty="0">
              <a:latin typeface="Times New Roman" pitchFamily="18" charset="0"/>
              <a:cs typeface="Times New Roman" pitchFamily="18" charset="0"/>
            </a:endParaRPr>
          </a:p>
        </p:txBody>
      </p:sp>
      <p:sp>
        <p:nvSpPr>
          <p:cNvPr id="14" name="TextBox 13"/>
          <p:cNvSpPr txBox="1"/>
          <p:nvPr/>
        </p:nvSpPr>
        <p:spPr>
          <a:xfrm>
            <a:off x="785786" y="4643446"/>
            <a:ext cx="4429156" cy="369332"/>
          </a:xfrm>
          <a:prstGeom prst="rect">
            <a:avLst/>
          </a:prstGeom>
          <a:noFill/>
        </p:spPr>
        <p:txBody>
          <a:bodyPr wrap="square" rtlCol="0">
            <a:spAutoFit/>
          </a:bodyPr>
          <a:lstStyle/>
          <a:p>
            <a:pPr>
              <a:buFont typeface="Arial" pitchFamily="34" charset="0"/>
              <a:buChar char="•"/>
            </a:pPr>
            <a:r>
              <a:rPr lang="en-US" b="1" dirty="0" smtClean="0">
                <a:latin typeface="Times New Roman" pitchFamily="18" charset="0"/>
                <a:cs typeface="Times New Roman" pitchFamily="18" charset="0"/>
              </a:rPr>
              <a:t>For continuous-time weight modifications</a:t>
            </a:r>
            <a:endParaRPr lang="en-US" b="1" dirty="0">
              <a:latin typeface="Times New Roman" pitchFamily="18" charset="0"/>
              <a:cs typeface="Times New Roman" pitchFamily="18" charset="0"/>
            </a:endParaRPr>
          </a:p>
        </p:txBody>
      </p:sp>
      <p:graphicFrame>
        <p:nvGraphicFramePr>
          <p:cNvPr id="15" name="Object 14"/>
          <p:cNvGraphicFramePr>
            <a:graphicFrameLocks noChangeAspect="1"/>
          </p:cNvGraphicFramePr>
          <p:nvPr/>
        </p:nvGraphicFramePr>
        <p:xfrm>
          <a:off x="1714480" y="5143512"/>
          <a:ext cx="2214578" cy="500066"/>
        </p:xfrm>
        <a:graphic>
          <a:graphicData uri="http://schemas.openxmlformats.org/presentationml/2006/ole">
            <p:oleObj spid="_x0000_s134150" name="Equation" r:id="rId6" imgW="1054080" imgH="40608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p:cNvPicPr>
            <a:picLocks noChangeAspect="1" noChangeArrowheads="1"/>
          </p:cNvPicPr>
          <p:nvPr/>
        </p:nvPicPr>
        <p:blipFill>
          <a:blip r:embed="rId2" cstate="print"/>
          <a:srcRect/>
          <a:stretch>
            <a:fillRect/>
          </a:stretch>
        </p:blipFill>
        <p:spPr bwMode="auto">
          <a:xfrm>
            <a:off x="1547813" y="1412875"/>
            <a:ext cx="2592387" cy="2101850"/>
          </a:xfrm>
          <a:prstGeom prst="rect">
            <a:avLst/>
          </a:prstGeom>
          <a:noFill/>
          <a:ln w="9525">
            <a:noFill/>
            <a:miter lim="800000"/>
            <a:headEnd/>
            <a:tailEnd/>
          </a:ln>
        </p:spPr>
      </p:pic>
      <p:sp>
        <p:nvSpPr>
          <p:cNvPr id="32771" name="AutoShape 7"/>
          <p:cNvSpPr>
            <a:spLocks noChangeArrowheads="1"/>
          </p:cNvSpPr>
          <p:nvPr/>
        </p:nvSpPr>
        <p:spPr bwMode="auto">
          <a:xfrm>
            <a:off x="2986088" y="4005263"/>
            <a:ext cx="2520950" cy="1728787"/>
          </a:xfrm>
          <a:prstGeom prst="wedgeRectCallout">
            <a:avLst>
              <a:gd name="adj1" fmla="val -41060"/>
              <a:gd name="adj2" fmla="val 129981"/>
            </a:avLst>
          </a:prstGeom>
          <a:noFill/>
          <a:ln w="9525" algn="ctr">
            <a:noFill/>
            <a:miter lim="800000"/>
            <a:headEnd/>
            <a:tailEnd/>
          </a:ln>
        </p:spPr>
        <p:txBody>
          <a:bodyPr/>
          <a:lstStyle/>
          <a:p>
            <a:endParaRPr lang="en-US">
              <a:latin typeface="Calibri" pitchFamily="34" charset="0"/>
            </a:endParaRPr>
          </a:p>
        </p:txBody>
      </p:sp>
      <p:sp>
        <p:nvSpPr>
          <p:cNvPr id="64520" name="AutoShape 8"/>
          <p:cNvSpPr>
            <a:spLocks noChangeArrowheads="1"/>
          </p:cNvSpPr>
          <p:nvPr/>
        </p:nvSpPr>
        <p:spPr bwMode="auto">
          <a:xfrm>
            <a:off x="2266950" y="4005263"/>
            <a:ext cx="3313113" cy="2447925"/>
          </a:xfrm>
          <a:prstGeom prst="wedgeRectCallout">
            <a:avLst>
              <a:gd name="adj1" fmla="val -36199"/>
              <a:gd name="adj2" fmla="val -116991"/>
            </a:avLst>
          </a:prstGeom>
          <a:gradFill rotWithShape="1">
            <a:gsLst>
              <a:gs pos="0">
                <a:schemeClr val="accent1"/>
              </a:gs>
              <a:gs pos="50000">
                <a:schemeClr val="accent1">
                  <a:gamma/>
                  <a:shade val="46275"/>
                  <a:invGamma/>
                </a:schemeClr>
              </a:gs>
              <a:gs pos="100000">
                <a:schemeClr val="accent1"/>
              </a:gs>
            </a:gsLst>
            <a:lin ang="5400000" scaled="1"/>
          </a:gradFill>
          <a:ln w="28575" algn="ctr">
            <a:solidFill>
              <a:srgbClr val="000000"/>
            </a:solidFill>
            <a:miter lim="800000"/>
            <a:headEnd/>
            <a:tailEnd/>
          </a:ln>
          <a:effectLst/>
        </p:spPr>
        <p:txBody>
          <a:bodyPr/>
          <a:lstStyle/>
          <a:p>
            <a:pPr fontAlgn="auto">
              <a:spcBef>
                <a:spcPts val="0"/>
              </a:spcBef>
              <a:spcAft>
                <a:spcPts val="0"/>
              </a:spcAft>
              <a:defRPr/>
            </a:pPr>
            <a:endParaRPr lang="en-US" dirty="0">
              <a:latin typeface="+mn-lt"/>
            </a:endParaRPr>
          </a:p>
        </p:txBody>
      </p:sp>
      <p:pic>
        <p:nvPicPr>
          <p:cNvPr id="32773" name="Picture 4"/>
          <p:cNvPicPr>
            <a:picLocks noChangeAspect="1" noChangeArrowheads="1"/>
          </p:cNvPicPr>
          <p:nvPr/>
        </p:nvPicPr>
        <p:blipFill>
          <a:blip r:embed="rId3" cstate="print"/>
          <a:srcRect/>
          <a:stretch>
            <a:fillRect/>
          </a:stretch>
        </p:blipFill>
        <p:spPr bwMode="auto">
          <a:xfrm>
            <a:off x="2339975" y="4078288"/>
            <a:ext cx="3167063" cy="2338387"/>
          </a:xfrm>
          <a:prstGeom prst="rect">
            <a:avLst/>
          </a:prstGeom>
          <a:noFill/>
          <a:ln w="9525">
            <a:noFill/>
            <a:miter lim="800000"/>
            <a:headEnd/>
            <a:tailEnd/>
          </a:ln>
        </p:spPr>
      </p:pic>
      <p:grpSp>
        <p:nvGrpSpPr>
          <p:cNvPr id="32774" name="Group 10"/>
          <p:cNvGrpSpPr>
            <a:grpSpLocks/>
          </p:cNvGrpSpPr>
          <p:nvPr/>
        </p:nvGrpSpPr>
        <p:grpSpPr bwMode="auto">
          <a:xfrm>
            <a:off x="4572000" y="1484313"/>
            <a:ext cx="2484438" cy="1657350"/>
            <a:chOff x="0" y="2251"/>
            <a:chExt cx="1565" cy="1044"/>
          </a:xfrm>
        </p:grpSpPr>
        <p:sp>
          <p:nvSpPr>
            <p:cNvPr id="32779" name="AutoShape 11"/>
            <p:cNvSpPr>
              <a:spLocks noChangeArrowheads="1"/>
            </p:cNvSpPr>
            <p:nvPr/>
          </p:nvSpPr>
          <p:spPr bwMode="auto">
            <a:xfrm>
              <a:off x="0" y="2251"/>
              <a:ext cx="1565" cy="1044"/>
            </a:xfrm>
            <a:prstGeom prst="verticalScroll">
              <a:avLst>
                <a:gd name="adj" fmla="val 12500"/>
              </a:avLst>
            </a:prstGeom>
            <a:solidFill>
              <a:schemeClr val="accent1"/>
            </a:solidFill>
            <a:ln w="9525">
              <a:solidFill>
                <a:schemeClr val="tx1"/>
              </a:solidFill>
              <a:round/>
              <a:headEnd/>
              <a:tailEnd/>
            </a:ln>
          </p:spPr>
          <p:txBody>
            <a:bodyPr wrap="none" anchor="ctr"/>
            <a:lstStyle/>
            <a:p>
              <a:endParaRPr lang="en-US">
                <a:latin typeface="Calibri" pitchFamily="34" charset="0"/>
              </a:endParaRPr>
            </a:p>
          </p:txBody>
        </p:sp>
        <p:sp>
          <p:nvSpPr>
            <p:cNvPr id="32780" name="Text Box 12"/>
            <p:cNvSpPr txBox="1">
              <a:spLocks noChangeArrowheads="1"/>
            </p:cNvSpPr>
            <p:nvPr/>
          </p:nvSpPr>
          <p:spPr bwMode="auto">
            <a:xfrm>
              <a:off x="158" y="2432"/>
              <a:ext cx="1372" cy="834"/>
            </a:xfrm>
            <a:prstGeom prst="rect">
              <a:avLst/>
            </a:prstGeom>
            <a:noFill/>
            <a:ln w="9525">
              <a:noFill/>
              <a:miter lim="800000"/>
              <a:headEnd/>
              <a:tailEnd/>
            </a:ln>
          </p:spPr>
          <p:txBody>
            <a:bodyPr>
              <a:spAutoFit/>
            </a:bodyPr>
            <a:lstStyle/>
            <a:p>
              <a:pPr>
                <a:spcBef>
                  <a:spcPct val="50000"/>
                </a:spcBef>
              </a:pPr>
              <a:r>
                <a:rPr lang="en-US" sz="1600" i="1">
                  <a:latin typeface="Calibri" pitchFamily="34" charset="0"/>
                </a:rPr>
                <a:t>Human brain contains a massively interconnected net of 10</a:t>
              </a:r>
              <a:r>
                <a:rPr lang="en-US" sz="1600" i="1" baseline="30000">
                  <a:latin typeface="Calibri" pitchFamily="34" charset="0"/>
                </a:rPr>
                <a:t>10</a:t>
              </a:r>
              <a:r>
                <a:rPr lang="en-US" sz="1600" i="1">
                  <a:latin typeface="Calibri" pitchFamily="34" charset="0"/>
                </a:rPr>
                <a:t>-10</a:t>
              </a:r>
              <a:r>
                <a:rPr lang="en-US" sz="1600" i="1" baseline="30000">
                  <a:latin typeface="Calibri" pitchFamily="34" charset="0"/>
                </a:rPr>
                <a:t>11</a:t>
              </a:r>
              <a:r>
                <a:rPr lang="en-US" sz="1600" i="1">
                  <a:latin typeface="Calibri" pitchFamily="34" charset="0"/>
                </a:rPr>
                <a:t>  (10 billion) neurons  (cortical cells)</a:t>
              </a:r>
              <a:endParaRPr lang="ru-RU" sz="1600" i="1">
                <a:latin typeface="Calibri" pitchFamily="34" charset="0"/>
              </a:endParaRPr>
            </a:p>
          </p:txBody>
        </p:sp>
      </p:grpSp>
      <p:pic>
        <p:nvPicPr>
          <p:cNvPr id="32775" name="Picture 22"/>
          <p:cNvPicPr>
            <a:picLocks noChangeAspect="1" noChangeArrowheads="1"/>
          </p:cNvPicPr>
          <p:nvPr/>
        </p:nvPicPr>
        <p:blipFill>
          <a:blip r:embed="rId4" cstate="print"/>
          <a:srcRect/>
          <a:stretch>
            <a:fillRect/>
          </a:stretch>
        </p:blipFill>
        <p:spPr bwMode="auto">
          <a:xfrm>
            <a:off x="395288" y="1196975"/>
            <a:ext cx="1042987" cy="1209675"/>
          </a:xfrm>
          <a:prstGeom prst="rect">
            <a:avLst/>
          </a:prstGeom>
          <a:noFill/>
          <a:ln w="9525">
            <a:noFill/>
            <a:miter lim="800000"/>
            <a:headEnd/>
            <a:tailEnd/>
          </a:ln>
        </p:spPr>
      </p:pic>
      <p:sp>
        <p:nvSpPr>
          <p:cNvPr id="32776" name="AutoShape 23"/>
          <p:cNvSpPr>
            <a:spLocks noChangeArrowheads="1"/>
          </p:cNvSpPr>
          <p:nvPr/>
        </p:nvSpPr>
        <p:spPr bwMode="auto">
          <a:xfrm>
            <a:off x="6156325" y="3573463"/>
            <a:ext cx="2592388" cy="1368425"/>
          </a:xfrm>
          <a:prstGeom prst="wedgeEllipseCallout">
            <a:avLst>
              <a:gd name="adj1" fmla="val -101625"/>
              <a:gd name="adj2" fmla="val 45593"/>
            </a:avLst>
          </a:prstGeom>
          <a:solidFill>
            <a:schemeClr val="accent1"/>
          </a:solidFill>
          <a:ln w="9525">
            <a:solidFill>
              <a:schemeClr val="tx1"/>
            </a:solidFill>
            <a:miter lim="800000"/>
            <a:headEnd/>
            <a:tailEnd/>
          </a:ln>
        </p:spPr>
        <p:txBody>
          <a:bodyPr/>
          <a:lstStyle/>
          <a:p>
            <a:r>
              <a:rPr lang="en-US" sz="1600" b="1">
                <a:latin typeface="Calibri" pitchFamily="34" charset="0"/>
              </a:rPr>
              <a:t>Biological  Neuron</a:t>
            </a:r>
            <a:endParaRPr lang="en-US" sz="1600">
              <a:latin typeface="Calibri" pitchFamily="34" charset="0"/>
            </a:endParaRPr>
          </a:p>
          <a:p>
            <a:r>
              <a:rPr lang="en-US" sz="1600">
                <a:latin typeface="Calibri" pitchFamily="34" charset="0"/>
              </a:rPr>
              <a:t>- </a:t>
            </a:r>
            <a:r>
              <a:rPr lang="en-US" sz="1600" i="1">
                <a:latin typeface="Calibri" pitchFamily="34" charset="0"/>
              </a:rPr>
              <a:t>The simple “arithmetic   computing” element</a:t>
            </a:r>
            <a:endParaRPr lang="ru-RU" sz="1600" i="1">
              <a:latin typeface="Calibri" pitchFamily="34" charset="0"/>
            </a:endParaRPr>
          </a:p>
        </p:txBody>
      </p:sp>
      <p:sp>
        <p:nvSpPr>
          <p:cNvPr id="12" name="Title 11"/>
          <p:cNvSpPr>
            <a:spLocks noGrp="1"/>
          </p:cNvSpPr>
          <p:nvPr>
            <p:ph type="title"/>
          </p:nvPr>
        </p:nvSpPr>
        <p:spPr/>
        <p:txBody>
          <a:bodyPr rtlCol="0">
            <a:normAutofit fontScale="90000"/>
          </a:bodyPr>
          <a:lstStyle/>
          <a:p>
            <a:pPr fontAlgn="auto">
              <a:spcBef>
                <a:spcPct val="20000"/>
              </a:spcBef>
              <a:spcAft>
                <a:spcPts val="0"/>
              </a:spcAft>
              <a:defRPr/>
            </a:pPr>
            <a:r>
              <a:rPr lang="en-US" dirty="0" smtClean="0">
                <a:solidFill>
                  <a:srgbClr val="0033CC"/>
                </a:solidFill>
              </a:rPr>
              <a:t>Brain Computer: What is it?</a:t>
            </a:r>
            <a:r>
              <a:rPr lang="ru-RU" dirty="0" smtClean="0">
                <a:solidFill>
                  <a:srgbClr val="0033CC"/>
                </a:solidFill>
              </a:rPr>
              <a:t/>
            </a:r>
            <a:br>
              <a:rPr lang="ru-RU" dirty="0" smtClean="0">
                <a:solidFill>
                  <a:srgbClr val="0033CC"/>
                </a:solidFill>
              </a:rPr>
            </a:br>
            <a:endParaRPr lang="en-US" dirty="0" smtClean="0">
              <a:solidFill>
                <a:srgbClr val="0033CC"/>
              </a:solidFill>
            </a:endParaRPr>
          </a:p>
        </p:txBody>
      </p:sp>
      <p:sp>
        <p:nvSpPr>
          <p:cNvPr id="13" name="Slide Number Placeholder 12"/>
          <p:cNvSpPr>
            <a:spLocks noGrp="1"/>
          </p:cNvSpPr>
          <p:nvPr>
            <p:ph type="sldNum" sz="quarter" idx="12"/>
          </p:nvPr>
        </p:nvSpPr>
        <p:spPr/>
        <p:txBody>
          <a:bodyPr/>
          <a:lstStyle/>
          <a:p>
            <a:pPr>
              <a:defRPr/>
            </a:pPr>
            <a:fld id="{FF0D6C98-4FFA-4D94-830F-9608489640EE}"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2518" cy="1143000"/>
          </a:xfrm>
        </p:spPr>
        <p:txBody>
          <a:bodyPr/>
          <a:lstStyle/>
          <a:p>
            <a:r>
              <a:rPr lang="en-US" dirty="0" err="1" smtClean="0">
                <a:solidFill>
                  <a:srgbClr val="0000FF"/>
                </a:solidFill>
              </a:rPr>
              <a:t>Hebb’s</a:t>
            </a:r>
            <a:r>
              <a:rPr lang="en-US" dirty="0" smtClean="0">
                <a:solidFill>
                  <a:srgbClr val="0000FF"/>
                </a:solidFill>
              </a:rPr>
              <a:t> Learning Rule - Unsupervised</a:t>
            </a:r>
            <a:endParaRPr lang="en-US" dirty="0">
              <a:solidFill>
                <a:srgbClr val="0000FF"/>
              </a:solidFill>
            </a:endParaRPr>
          </a:p>
        </p:txBody>
      </p:sp>
      <p:sp>
        <p:nvSpPr>
          <p:cNvPr id="3" name="Content Placeholder 2"/>
          <p:cNvSpPr>
            <a:spLocks noGrp="1"/>
          </p:cNvSpPr>
          <p:nvPr>
            <p:ph idx="1"/>
          </p:nvPr>
        </p:nvSpPr>
        <p:spPr>
          <a:xfrm>
            <a:off x="0" y="1785926"/>
            <a:ext cx="9001156" cy="4071966"/>
          </a:xfrm>
        </p:spPr>
        <p:txBody>
          <a:bodyPr/>
          <a:lstStyle/>
          <a:p>
            <a:r>
              <a:rPr lang="en-US" sz="1800" dirty="0" smtClean="0">
                <a:latin typeface="Times New Roman" pitchFamily="18" charset="0"/>
                <a:cs typeface="Times New Roman" pitchFamily="18" charset="0"/>
              </a:rPr>
              <a:t>Learning signal r is set as</a:t>
            </a:r>
          </a:p>
          <a:p>
            <a:pPr>
              <a:buNone/>
            </a:pPr>
            <a:r>
              <a:rPr lang="en-US" sz="1800" dirty="0" smtClean="0">
                <a:latin typeface="Times New Roman" pitchFamily="18" charset="0"/>
                <a:cs typeface="Times New Roman" pitchFamily="18" charset="0"/>
              </a:rPr>
              <a:t>            r = a(</a:t>
            </a:r>
            <a:r>
              <a:rPr lang="en-US" sz="1800" dirty="0" err="1" smtClean="0">
                <a:latin typeface="Times New Roman" pitchFamily="18" charset="0"/>
                <a:cs typeface="Times New Roman" pitchFamily="18" charset="0"/>
              </a:rPr>
              <a:t>w</a:t>
            </a:r>
            <a:r>
              <a:rPr lang="en-US" sz="1800" baseline="-25000" dirty="0" err="1" smtClean="0">
                <a:latin typeface="Times New Roman" pitchFamily="18" charset="0"/>
                <a:cs typeface="Times New Roman" pitchFamily="18" charset="0"/>
              </a:rPr>
              <a:t>i</a:t>
            </a:r>
            <a:r>
              <a:rPr lang="en-US" sz="1800" baseline="30000" dirty="0" err="1" smtClean="0">
                <a:latin typeface="Times New Roman" pitchFamily="18" charset="0"/>
                <a:cs typeface="Times New Roman" pitchFamily="18" charset="0"/>
              </a:rPr>
              <a:t>T</a:t>
            </a:r>
            <a:r>
              <a:rPr lang="en-US" sz="1800" dirty="0" err="1" smtClean="0">
                <a:latin typeface="Times New Roman" pitchFamily="18" charset="0"/>
                <a:cs typeface="Times New Roman" pitchFamily="18" charset="0"/>
              </a:rPr>
              <a:t>x</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y</a:t>
            </a:r>
            <a:r>
              <a:rPr lang="en-US" sz="1800" baseline="-250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where a(.)  - activation function</a:t>
            </a:r>
          </a:p>
          <a:p>
            <a:pP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Learning signal r is simply set as the PE’s current output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Change of weight is to be calculated as follows:</a:t>
            </a:r>
          </a:p>
          <a:p>
            <a:pPr>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No desired outputs are given to generate the learning signal to update the weight</a:t>
            </a:r>
          </a:p>
          <a:p>
            <a:r>
              <a:rPr lang="en-US" sz="1800" dirty="0" smtClean="0">
                <a:latin typeface="Times New Roman" pitchFamily="18" charset="0"/>
                <a:cs typeface="Times New Roman" pitchFamily="18" charset="0"/>
              </a:rPr>
              <a:t>The above equation indicates that if the input-output correlation term is positive, then the weight will increase, otherwise it’ll decrease</a:t>
            </a:r>
          </a:p>
        </p:txBody>
      </p:sp>
      <p:graphicFrame>
        <p:nvGraphicFramePr>
          <p:cNvPr id="5" name="Object 4"/>
          <p:cNvGraphicFramePr>
            <a:graphicFrameLocks noChangeAspect="1"/>
          </p:cNvGraphicFramePr>
          <p:nvPr/>
        </p:nvGraphicFramePr>
        <p:xfrm>
          <a:off x="1428728" y="4000504"/>
          <a:ext cx="2428892" cy="334964"/>
        </p:xfrm>
        <a:graphic>
          <a:graphicData uri="http://schemas.openxmlformats.org/presentationml/2006/ole">
            <p:oleObj spid="_x0000_s158723" name="Equation" r:id="rId3" imgW="1485720" imgH="24120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lstStyle/>
          <a:p>
            <a:r>
              <a:rPr lang="en-US" dirty="0" err="1" smtClean="0"/>
              <a:t>Perceptron</a:t>
            </a:r>
            <a:r>
              <a:rPr lang="en-US" dirty="0" smtClean="0"/>
              <a:t> Learning- Supervised</a:t>
            </a:r>
            <a:endParaRPr lang="en-US" dirty="0"/>
          </a:p>
        </p:txBody>
      </p:sp>
      <p:sp>
        <p:nvSpPr>
          <p:cNvPr id="3" name="Content Placeholder 2"/>
          <p:cNvSpPr>
            <a:spLocks noGrp="1"/>
          </p:cNvSpPr>
          <p:nvPr>
            <p:ph idx="1"/>
          </p:nvPr>
        </p:nvSpPr>
        <p:spPr>
          <a:xfrm>
            <a:off x="0" y="857232"/>
            <a:ext cx="9144000" cy="5786478"/>
          </a:xfrm>
        </p:spPr>
        <p:txBody>
          <a:bodyPr/>
          <a:lstStyle/>
          <a:p>
            <a:pPr eaLnBrk="1" hangingPunct="1">
              <a:lnSpc>
                <a:spcPct val="90000"/>
              </a:lnSpc>
            </a:pPr>
            <a:r>
              <a:rPr lang="en-US" altLang="ko-KR" sz="2100" dirty="0" smtClean="0">
                <a:ea typeface="굴림" charset="-127"/>
              </a:rPr>
              <a:t>A </a:t>
            </a:r>
            <a:r>
              <a:rPr lang="en-US" altLang="ko-KR" sz="2100" dirty="0" err="1" smtClean="0">
                <a:ea typeface="굴림" charset="-127"/>
              </a:rPr>
              <a:t>perceptron</a:t>
            </a:r>
            <a:r>
              <a:rPr lang="en-US" altLang="ko-KR" sz="2100" dirty="0" smtClean="0">
                <a:ea typeface="굴림" charset="-127"/>
              </a:rPr>
              <a:t> takes a vector of real-valued inputs, calculates a linear combination of these inputs, then outputs </a:t>
            </a:r>
          </a:p>
          <a:p>
            <a:pPr lvl="1" eaLnBrk="1" hangingPunct="1">
              <a:lnSpc>
                <a:spcPct val="90000"/>
              </a:lnSpc>
            </a:pPr>
            <a:r>
              <a:rPr lang="en-US" altLang="ko-KR" sz="2000" dirty="0" smtClean="0">
                <a:ea typeface="굴림" charset="-127"/>
              </a:rPr>
              <a:t>a 1 if the result is greater than some threshold  </a:t>
            </a:r>
          </a:p>
          <a:p>
            <a:pPr lvl="1" eaLnBrk="1" hangingPunct="1">
              <a:lnSpc>
                <a:spcPct val="90000"/>
              </a:lnSpc>
            </a:pPr>
            <a:r>
              <a:rPr lang="en-US" altLang="ko-KR" sz="2000" dirty="0" smtClean="0">
                <a:ea typeface="굴림" charset="-127"/>
              </a:rPr>
              <a:t>–1 otherwise. </a:t>
            </a:r>
          </a:p>
          <a:p>
            <a:pPr eaLnBrk="1" hangingPunct="1">
              <a:lnSpc>
                <a:spcPct val="90000"/>
              </a:lnSpc>
            </a:pPr>
            <a:r>
              <a:rPr lang="en-US" altLang="ko-KR" sz="2100" dirty="0" smtClean="0">
                <a:ea typeface="굴림" charset="-127"/>
              </a:rPr>
              <a:t>Given real-valued inputs x</a:t>
            </a:r>
            <a:r>
              <a:rPr lang="en-US" altLang="ko-KR" sz="2100" baseline="-25000" dirty="0" smtClean="0">
                <a:ea typeface="굴림" charset="-127"/>
              </a:rPr>
              <a:t>1</a:t>
            </a:r>
            <a:r>
              <a:rPr lang="en-US" altLang="ko-KR" sz="2100" dirty="0" smtClean="0">
                <a:ea typeface="굴림" charset="-127"/>
              </a:rPr>
              <a:t> through </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the output o(x</a:t>
            </a:r>
            <a:r>
              <a:rPr lang="en-US" altLang="ko-KR" sz="2100" baseline="-25000" dirty="0" smtClean="0">
                <a:ea typeface="굴림" charset="-127"/>
              </a:rPr>
              <a:t>1</a:t>
            </a:r>
            <a:r>
              <a:rPr lang="en-US" altLang="ko-KR" sz="2100" dirty="0" smtClean="0">
                <a:ea typeface="굴림" charset="-127"/>
              </a:rPr>
              <a:t>, …, </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computed by the </a:t>
            </a:r>
            <a:r>
              <a:rPr lang="en-US" altLang="ko-KR" sz="2100" dirty="0" err="1" smtClean="0">
                <a:ea typeface="굴림" charset="-127"/>
              </a:rPr>
              <a:t>perceptron</a:t>
            </a:r>
            <a:r>
              <a:rPr lang="en-US" altLang="ko-KR" sz="2100" dirty="0" smtClean="0">
                <a:ea typeface="굴림" charset="-127"/>
              </a:rPr>
              <a:t> is</a:t>
            </a:r>
          </a:p>
          <a:p>
            <a:pPr eaLnBrk="1" hangingPunct="1">
              <a:lnSpc>
                <a:spcPct val="90000"/>
              </a:lnSpc>
              <a:buFont typeface="Wingdings" pitchFamily="2" charset="2"/>
              <a:buNone/>
            </a:pPr>
            <a:r>
              <a:rPr lang="en-US" altLang="ko-KR" sz="2100" dirty="0" smtClean="0">
                <a:ea typeface="굴림" charset="-127"/>
              </a:rPr>
              <a:t> </a:t>
            </a:r>
          </a:p>
          <a:p>
            <a:pPr eaLnBrk="1" hangingPunct="1">
              <a:lnSpc>
                <a:spcPct val="90000"/>
              </a:lnSpc>
              <a:buFont typeface="Wingdings" pitchFamily="2" charset="2"/>
              <a:buNone/>
            </a:pPr>
            <a:r>
              <a:rPr lang="en-US" altLang="ko-KR" sz="2100" dirty="0" smtClean="0">
                <a:ea typeface="굴림" charset="-127"/>
              </a:rPr>
              <a:t>		o(x</a:t>
            </a:r>
            <a:r>
              <a:rPr lang="en-US" altLang="ko-KR" sz="2100" baseline="-25000" dirty="0" smtClean="0">
                <a:ea typeface="굴림" charset="-127"/>
              </a:rPr>
              <a:t>1</a:t>
            </a:r>
            <a:r>
              <a:rPr lang="en-US" altLang="ko-KR" sz="2100" dirty="0" smtClean="0">
                <a:ea typeface="굴림" charset="-127"/>
              </a:rPr>
              <a:t>, …, </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 1 	if w</a:t>
            </a:r>
            <a:r>
              <a:rPr lang="en-US" altLang="ko-KR" sz="2100" baseline="-25000" dirty="0" smtClean="0">
                <a:ea typeface="굴림" charset="-127"/>
              </a:rPr>
              <a:t>0</a:t>
            </a:r>
            <a:r>
              <a:rPr lang="en-US" altLang="ko-KR" sz="2100" dirty="0" smtClean="0">
                <a:ea typeface="굴림" charset="-127"/>
              </a:rPr>
              <a:t> + w</a:t>
            </a:r>
            <a:r>
              <a:rPr lang="en-US" altLang="ko-KR" sz="2100" baseline="-25000" dirty="0" smtClean="0">
                <a:ea typeface="굴림" charset="-127"/>
              </a:rPr>
              <a:t>1</a:t>
            </a:r>
            <a:r>
              <a:rPr lang="en-US" altLang="ko-KR" sz="2100" dirty="0" smtClean="0">
                <a:ea typeface="굴림" charset="-127"/>
              </a:rPr>
              <a:t>x</a:t>
            </a:r>
            <a:r>
              <a:rPr lang="en-US" altLang="ko-KR" sz="2100" baseline="-25000" dirty="0" smtClean="0">
                <a:ea typeface="굴림" charset="-127"/>
              </a:rPr>
              <a:t>1</a:t>
            </a:r>
            <a:r>
              <a:rPr lang="en-US" altLang="ko-KR" sz="2100" dirty="0" smtClean="0">
                <a:ea typeface="굴림" charset="-127"/>
              </a:rPr>
              <a:t> + … + </a:t>
            </a:r>
            <a:r>
              <a:rPr lang="en-US" altLang="ko-KR" sz="2100" dirty="0" err="1" smtClean="0">
                <a:ea typeface="굴림" charset="-127"/>
              </a:rPr>
              <a:t>w</a:t>
            </a:r>
            <a:r>
              <a:rPr lang="en-US" altLang="ko-KR" sz="2100" baseline="-25000" dirty="0" err="1" smtClean="0">
                <a:ea typeface="굴림" charset="-127"/>
              </a:rPr>
              <a:t>n</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&gt; 0</a:t>
            </a:r>
          </a:p>
          <a:p>
            <a:pPr eaLnBrk="1" hangingPunct="1">
              <a:lnSpc>
                <a:spcPct val="90000"/>
              </a:lnSpc>
              <a:buFont typeface="Wingdings" pitchFamily="2" charset="2"/>
              <a:buNone/>
            </a:pPr>
            <a:r>
              <a:rPr lang="en-US" altLang="ko-KR" sz="2100" dirty="0" smtClean="0">
                <a:ea typeface="굴림" charset="-127"/>
              </a:rPr>
              <a:t>			           -1	otherwise</a:t>
            </a:r>
          </a:p>
          <a:p>
            <a:pPr eaLnBrk="1" hangingPunct="1">
              <a:lnSpc>
                <a:spcPct val="90000"/>
              </a:lnSpc>
              <a:buFont typeface="Wingdings" pitchFamily="2" charset="2"/>
              <a:buNone/>
            </a:pPr>
            <a:r>
              <a:rPr lang="en-US" altLang="ko-KR" sz="2100" dirty="0" smtClean="0">
                <a:ea typeface="굴림" charset="-127"/>
              </a:rPr>
              <a:t>   	where </a:t>
            </a:r>
            <a:r>
              <a:rPr lang="en-US" altLang="ko-KR" sz="2100" dirty="0" err="1" smtClean="0">
                <a:ea typeface="굴림" charset="-127"/>
              </a:rPr>
              <a:t>w</a:t>
            </a:r>
            <a:r>
              <a:rPr lang="en-US" altLang="ko-KR" sz="2100" baseline="-25000" dirty="0" err="1" smtClean="0">
                <a:ea typeface="굴림" charset="-127"/>
              </a:rPr>
              <a:t>i</a:t>
            </a:r>
            <a:r>
              <a:rPr lang="en-US" altLang="ko-KR" sz="2100" dirty="0" smtClean="0">
                <a:ea typeface="굴림" charset="-127"/>
              </a:rPr>
              <a:t> is a real-valued constant, or </a:t>
            </a:r>
            <a:r>
              <a:rPr lang="en-US" altLang="ko-KR" sz="2100" i="1" dirty="0" smtClean="0">
                <a:ea typeface="굴림" charset="-127"/>
              </a:rPr>
              <a:t>weight</a:t>
            </a:r>
            <a:r>
              <a:rPr lang="en-US" altLang="ko-KR" sz="2100" dirty="0" smtClean="0">
                <a:ea typeface="굴림" charset="-127"/>
              </a:rPr>
              <a:t>.</a:t>
            </a:r>
          </a:p>
          <a:p>
            <a:pPr eaLnBrk="1" hangingPunct="1">
              <a:lnSpc>
                <a:spcPct val="90000"/>
              </a:lnSpc>
            </a:pPr>
            <a:r>
              <a:rPr lang="en-US" altLang="ko-KR" sz="2100" dirty="0" smtClean="0">
                <a:ea typeface="굴림" charset="-127"/>
              </a:rPr>
              <a:t>Notice the quantify (-w</a:t>
            </a:r>
            <a:r>
              <a:rPr lang="en-US" altLang="ko-KR" sz="2100" baseline="-25000" dirty="0" smtClean="0">
                <a:ea typeface="굴림" charset="-127"/>
              </a:rPr>
              <a:t>0</a:t>
            </a:r>
            <a:r>
              <a:rPr lang="en-US" altLang="ko-KR" sz="2100" dirty="0" smtClean="0">
                <a:ea typeface="굴림" charset="-127"/>
              </a:rPr>
              <a:t>) is a </a:t>
            </a:r>
            <a:r>
              <a:rPr lang="en-US" altLang="ko-KR" sz="2100" b="1" dirty="0" smtClean="0">
                <a:ea typeface="굴림" charset="-127"/>
              </a:rPr>
              <a:t>threshold</a:t>
            </a:r>
            <a:r>
              <a:rPr lang="en-US" altLang="ko-KR" sz="2100" dirty="0" smtClean="0">
                <a:ea typeface="굴림" charset="-127"/>
              </a:rPr>
              <a:t> that the weighted combination of inputs w</a:t>
            </a:r>
            <a:r>
              <a:rPr lang="en-US" altLang="ko-KR" sz="2100" baseline="-25000" dirty="0" smtClean="0">
                <a:ea typeface="굴림" charset="-127"/>
              </a:rPr>
              <a:t>1</a:t>
            </a:r>
            <a:r>
              <a:rPr lang="en-US" altLang="ko-KR" sz="2100" dirty="0" smtClean="0">
                <a:ea typeface="굴림" charset="-127"/>
              </a:rPr>
              <a:t>x</a:t>
            </a:r>
            <a:r>
              <a:rPr lang="en-US" altLang="ko-KR" sz="2100" baseline="-25000" dirty="0" smtClean="0">
                <a:ea typeface="굴림" charset="-127"/>
              </a:rPr>
              <a:t>1</a:t>
            </a:r>
            <a:r>
              <a:rPr lang="en-US" altLang="ko-KR" sz="2100" dirty="0" smtClean="0">
                <a:ea typeface="굴림" charset="-127"/>
              </a:rPr>
              <a:t> + … + </a:t>
            </a:r>
            <a:r>
              <a:rPr lang="en-US" altLang="ko-KR" sz="2100" dirty="0" err="1" smtClean="0">
                <a:ea typeface="굴림" charset="-127"/>
              </a:rPr>
              <a:t>w</a:t>
            </a:r>
            <a:r>
              <a:rPr lang="en-US" altLang="ko-KR" sz="2100" baseline="-25000" dirty="0" err="1" smtClean="0">
                <a:ea typeface="굴림" charset="-127"/>
              </a:rPr>
              <a:t>n</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must surpass in order for </a:t>
            </a:r>
            <a:r>
              <a:rPr lang="en-US" altLang="ko-KR" sz="2100" dirty="0" err="1" smtClean="0">
                <a:ea typeface="굴림" charset="-127"/>
              </a:rPr>
              <a:t>perceptron</a:t>
            </a:r>
            <a:r>
              <a:rPr lang="en-US" altLang="ko-KR" sz="2100" dirty="0" smtClean="0">
                <a:ea typeface="굴림" charset="-127"/>
              </a:rPr>
              <a:t> to output a 1.</a:t>
            </a:r>
            <a:endParaRPr lang="en-US" sz="2100" dirty="0" smtClean="0">
              <a:ea typeface="굴림" charset="-127"/>
            </a:endParaRPr>
          </a:p>
          <a:p>
            <a:pPr eaLnBrk="1" hangingPunct="1">
              <a:lnSpc>
                <a:spcPct val="80000"/>
              </a:lnSpc>
            </a:pPr>
            <a:r>
              <a:rPr lang="en-US" altLang="ko-KR" sz="1800" dirty="0" smtClean="0">
                <a:ea typeface="굴림" charset="-127"/>
              </a:rPr>
              <a:t>To simplify notation, we imagine an additional constant input x</a:t>
            </a:r>
            <a:r>
              <a:rPr lang="en-US" altLang="ko-KR" sz="1800" baseline="-25000" dirty="0" smtClean="0">
                <a:ea typeface="굴림" charset="-127"/>
              </a:rPr>
              <a:t>0</a:t>
            </a:r>
            <a:r>
              <a:rPr lang="en-US" altLang="ko-KR" sz="1800" dirty="0" smtClean="0">
                <a:ea typeface="굴림" charset="-127"/>
              </a:rPr>
              <a:t> = 1, allowing us to write the above inequality as </a:t>
            </a:r>
          </a:p>
          <a:p>
            <a:pPr eaLnBrk="1" hangingPunct="1">
              <a:lnSpc>
                <a:spcPct val="80000"/>
              </a:lnSpc>
              <a:buFont typeface="Wingdings" pitchFamily="2" charset="2"/>
              <a:buNone/>
            </a:pPr>
            <a:r>
              <a:rPr lang="en-US" altLang="ko-KR" sz="1800" dirty="0" smtClean="0">
                <a:ea typeface="굴림" charset="-127"/>
              </a:rPr>
              <a:t>             n</a:t>
            </a:r>
            <a:endParaRPr lang="en-US" altLang="ko-KR" sz="1800" dirty="0" smtClean="0">
              <a:ea typeface="굴림" charset="-127"/>
              <a:sym typeface="Symbol" pitchFamily="18" charset="2"/>
            </a:endParaRPr>
          </a:p>
          <a:p>
            <a:pPr eaLnBrk="1" hangingPunct="1">
              <a:lnSpc>
                <a:spcPct val="80000"/>
              </a:lnSpc>
              <a:buFont typeface="Wingdings" pitchFamily="2" charset="2"/>
              <a:buNone/>
            </a:pPr>
            <a:r>
              <a:rPr lang="en-US" altLang="ko-KR" sz="1800" dirty="0" smtClean="0">
                <a:ea typeface="굴림" charset="-127"/>
                <a:sym typeface="Symbol" pitchFamily="18" charset="2"/>
              </a:rPr>
              <a:t>           </a:t>
            </a:r>
            <a:r>
              <a:rPr lang="en-US" altLang="ko-KR" sz="1800" baseline="-25000" dirty="0" err="1" smtClean="0">
                <a:ea typeface="굴림" charset="-127"/>
              </a:rPr>
              <a:t>i</a:t>
            </a:r>
            <a:r>
              <a:rPr lang="en-US" altLang="ko-KR" sz="1800" baseline="-25000" dirty="0" smtClean="0">
                <a:ea typeface="굴림" charset="-127"/>
              </a:rPr>
              <a:t>=0</a:t>
            </a:r>
            <a:r>
              <a:rPr lang="en-US" altLang="ko-KR" sz="1800" dirty="0" smtClean="0">
                <a:ea typeface="굴림" charset="-127"/>
              </a:rPr>
              <a:t> </a:t>
            </a:r>
            <a:r>
              <a:rPr lang="en-US" altLang="ko-KR" sz="1800" dirty="0" err="1" smtClean="0">
                <a:ea typeface="굴림" charset="-127"/>
              </a:rPr>
              <a:t>w</a:t>
            </a:r>
            <a:r>
              <a:rPr lang="en-US" altLang="ko-KR" sz="1800" baseline="-25000" dirty="0" err="1" smtClean="0">
                <a:ea typeface="굴림" charset="-127"/>
              </a:rPr>
              <a:t>i</a:t>
            </a:r>
            <a:r>
              <a:rPr lang="en-US" altLang="ko-KR" sz="1800" dirty="0" err="1" smtClean="0">
                <a:ea typeface="굴림" charset="-127"/>
              </a:rPr>
              <a:t>x</a:t>
            </a:r>
            <a:r>
              <a:rPr lang="en-US" altLang="ko-KR" sz="1800" baseline="-25000" dirty="0" err="1" smtClean="0">
                <a:ea typeface="굴림" charset="-127"/>
              </a:rPr>
              <a:t>i</a:t>
            </a:r>
            <a:r>
              <a:rPr lang="en-US" altLang="ko-KR" sz="1800" dirty="0" smtClean="0">
                <a:ea typeface="굴림" charset="-127"/>
              </a:rPr>
              <a:t> &gt;0</a:t>
            </a:r>
          </a:p>
          <a:p>
            <a:pPr eaLnBrk="1" hangingPunct="1">
              <a:lnSpc>
                <a:spcPct val="80000"/>
              </a:lnSpc>
            </a:pPr>
            <a:endParaRPr lang="en-US" altLang="ko-KR" sz="1800" dirty="0" smtClean="0">
              <a:ea typeface="굴림" charset="-127"/>
            </a:endParaRPr>
          </a:p>
          <a:p>
            <a:pPr eaLnBrk="1" hangingPunct="1">
              <a:lnSpc>
                <a:spcPct val="80000"/>
              </a:lnSpc>
            </a:pPr>
            <a:r>
              <a:rPr lang="en-US" altLang="ko-KR" sz="1800" dirty="0" smtClean="0">
                <a:ea typeface="굴림" charset="-127"/>
              </a:rPr>
              <a:t>Learning a </a:t>
            </a:r>
            <a:r>
              <a:rPr lang="en-US" altLang="ko-KR" sz="1800" dirty="0" err="1" smtClean="0">
                <a:ea typeface="굴림" charset="-127"/>
              </a:rPr>
              <a:t>perceptron</a:t>
            </a:r>
            <a:r>
              <a:rPr lang="en-US" altLang="ko-KR" sz="1800" dirty="0" smtClean="0">
                <a:ea typeface="굴림" charset="-127"/>
              </a:rPr>
              <a:t> involves choosing values for the weights w</a:t>
            </a:r>
            <a:r>
              <a:rPr lang="en-US" altLang="ko-KR" sz="1800" baseline="-25000" dirty="0" smtClean="0">
                <a:ea typeface="굴림" charset="-127"/>
              </a:rPr>
              <a:t>0</a:t>
            </a:r>
            <a:r>
              <a:rPr lang="en-US" altLang="ko-KR" sz="1800" dirty="0" smtClean="0">
                <a:ea typeface="굴림" charset="-127"/>
              </a:rPr>
              <a:t>, w</a:t>
            </a:r>
            <a:r>
              <a:rPr lang="en-US" altLang="ko-KR" sz="1800" baseline="-25000" dirty="0" smtClean="0">
                <a:ea typeface="굴림" charset="-127"/>
              </a:rPr>
              <a:t>1</a:t>
            </a:r>
            <a:r>
              <a:rPr lang="en-US" altLang="ko-KR" sz="1800" dirty="0" smtClean="0">
                <a:ea typeface="굴림" charset="-127"/>
              </a:rPr>
              <a:t>,…, </a:t>
            </a:r>
            <a:r>
              <a:rPr lang="en-US" altLang="ko-KR" sz="1800" dirty="0" err="1" smtClean="0">
                <a:ea typeface="굴림" charset="-127"/>
              </a:rPr>
              <a:t>w</a:t>
            </a:r>
            <a:r>
              <a:rPr lang="en-US" altLang="ko-KR" sz="1800" baseline="-25000" dirty="0" err="1" smtClean="0">
                <a:ea typeface="굴림" charset="-127"/>
              </a:rPr>
              <a:t>n</a:t>
            </a:r>
            <a:r>
              <a:rPr lang="en-US" altLang="ko-KR" sz="1800" dirty="0" smtClean="0">
                <a:ea typeface="굴림" charset="-127"/>
              </a:rPr>
              <a:t>.</a:t>
            </a:r>
            <a:endParaRPr lang="en-US" sz="1800" dirty="0" smtClean="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Perceptron</a:t>
            </a:r>
            <a:r>
              <a:rPr lang="en-US" dirty="0" smtClean="0"/>
              <a:t> Learning- Supervised</a:t>
            </a:r>
            <a:endParaRPr lang="en-US" dirty="0"/>
          </a:p>
        </p:txBody>
      </p:sp>
      <p:sp>
        <p:nvSpPr>
          <p:cNvPr id="3" name="Content Placeholder 2"/>
          <p:cNvSpPr>
            <a:spLocks noGrp="1"/>
          </p:cNvSpPr>
          <p:nvPr>
            <p:ph idx="1"/>
          </p:nvPr>
        </p:nvSpPr>
        <p:spPr>
          <a:xfrm>
            <a:off x="0" y="1600200"/>
            <a:ext cx="9144000" cy="4525963"/>
          </a:xfrm>
        </p:spPr>
        <p:txBody>
          <a:bodyPr/>
          <a:lstStyle/>
          <a:p>
            <a:r>
              <a:rPr lang="en-US" sz="2000" dirty="0" smtClean="0">
                <a:latin typeface="Times New Roman" pitchFamily="18" charset="0"/>
                <a:cs typeface="Times New Roman" pitchFamily="18" charset="0"/>
              </a:rPr>
              <a:t>Simple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 Single layer </a:t>
            </a:r>
            <a:r>
              <a:rPr lang="en-US" sz="2000" dirty="0" err="1" smtClean="0">
                <a:latin typeface="Times New Roman" pitchFamily="18" charset="0"/>
                <a:cs typeface="Times New Roman" pitchFamily="18" charset="0"/>
              </a:rPr>
              <a:t>feedforward</a:t>
            </a:r>
            <a:r>
              <a:rPr lang="en-US" sz="2000" dirty="0" smtClean="0">
                <a:latin typeface="Times New Roman" pitchFamily="18" charset="0"/>
                <a:cs typeface="Times New Roman" pitchFamily="18" charset="0"/>
              </a:rPr>
              <a:t> networks</a:t>
            </a:r>
          </a:p>
          <a:p>
            <a:r>
              <a:rPr lang="en-US" sz="2000" dirty="0" smtClean="0">
                <a:latin typeface="Times New Roman" pitchFamily="18" charset="0"/>
                <a:cs typeface="Times New Roman" pitchFamily="18" charset="0"/>
              </a:rPr>
              <a:t>LTUs – Linear Threshold Units (Simple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and linear activation functions)</a:t>
            </a:r>
          </a:p>
          <a:p>
            <a:r>
              <a:rPr lang="en-US" sz="2000" dirty="0" smtClean="0">
                <a:latin typeface="Times New Roman" pitchFamily="18" charset="0"/>
                <a:cs typeface="Times New Roman" pitchFamily="18" charset="0"/>
              </a:rPr>
              <a:t>LGUs – Linear Graded Units (Simple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and graded activation functions)</a:t>
            </a:r>
          </a:p>
          <a:p>
            <a:r>
              <a:rPr lang="en-US" sz="2000" dirty="0" smtClean="0">
                <a:latin typeface="Times New Roman" pitchFamily="18" charset="0"/>
                <a:cs typeface="Times New Roman" pitchFamily="18" charset="0"/>
              </a:rPr>
              <a:t>Learning signal r is set as the difference between the desired &amp; actual responses</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where</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=0, otherwise    j=1, 2, …, m </a:t>
            </a:r>
            <a:endParaRPr lang="en-US" sz="20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2643174" y="3143248"/>
          <a:ext cx="1071570" cy="228600"/>
        </p:xfrm>
        <a:graphic>
          <a:graphicData uri="http://schemas.openxmlformats.org/presentationml/2006/ole">
            <p:oleObj spid="_x0000_s168962" name="Equation" r:id="rId3" imgW="672840" imgH="228600" progId="Equation.3">
              <p:embed/>
            </p:oleObj>
          </a:graphicData>
        </a:graphic>
      </p:graphicFrame>
      <p:graphicFrame>
        <p:nvGraphicFramePr>
          <p:cNvPr id="5" name="Object 4"/>
          <p:cNvGraphicFramePr>
            <a:graphicFrameLocks noChangeAspect="1"/>
          </p:cNvGraphicFramePr>
          <p:nvPr/>
        </p:nvGraphicFramePr>
        <p:xfrm>
          <a:off x="1214414" y="3571876"/>
          <a:ext cx="1643074" cy="241300"/>
        </p:xfrm>
        <a:graphic>
          <a:graphicData uri="http://schemas.openxmlformats.org/presentationml/2006/ole">
            <p:oleObj spid="_x0000_s168963" name="Equation" r:id="rId4" imgW="914400" imgH="241200" progId="Equation.3">
              <p:embed/>
            </p:oleObj>
          </a:graphicData>
        </a:graphic>
      </p:graphicFrame>
      <p:graphicFrame>
        <p:nvGraphicFramePr>
          <p:cNvPr id="6" name="Object 5"/>
          <p:cNvGraphicFramePr>
            <a:graphicFrameLocks noChangeAspect="1"/>
          </p:cNvGraphicFramePr>
          <p:nvPr/>
        </p:nvGraphicFramePr>
        <p:xfrm>
          <a:off x="428625" y="3857625"/>
          <a:ext cx="2786063" cy="254000"/>
        </p:xfrm>
        <a:graphic>
          <a:graphicData uri="http://schemas.openxmlformats.org/presentationml/2006/ole">
            <p:oleObj spid="_x0000_s168964" name="Equation" r:id="rId5" imgW="2222280" imgH="253800" progId="Equation.3">
              <p:embed/>
            </p:oleObj>
          </a:graphicData>
        </a:graphic>
      </p:graphicFrame>
      <p:sp>
        <p:nvSpPr>
          <p:cNvPr id="7" name="TextBox 6"/>
          <p:cNvSpPr txBox="1"/>
          <p:nvPr/>
        </p:nvSpPr>
        <p:spPr>
          <a:xfrm>
            <a:off x="3357554" y="3786190"/>
            <a:ext cx="928694" cy="369332"/>
          </a:xfrm>
          <a:prstGeom prst="rect">
            <a:avLst/>
          </a:prstGeom>
          <a:noFill/>
        </p:spPr>
        <p:txBody>
          <a:bodyPr wrap="square" rtlCol="0">
            <a:spAutoFit/>
          </a:bodyPr>
          <a:lstStyle/>
          <a:p>
            <a:r>
              <a:rPr lang="en-US" dirty="0" smtClean="0"/>
              <a:t>If </a:t>
            </a:r>
            <a:r>
              <a:rPr lang="en-US" dirty="0" err="1" smtClean="0"/>
              <a:t>y</a:t>
            </a:r>
            <a:r>
              <a:rPr lang="en-US" baseline="-25000" dirty="0" err="1" smtClean="0"/>
              <a:t>i</a:t>
            </a:r>
            <a:r>
              <a:rPr lang="en-US" dirty="0" smtClean="0"/>
              <a:t>≠ </a:t>
            </a:r>
            <a:r>
              <a:rPr lang="en-US" dirty="0" err="1" smtClean="0"/>
              <a:t>d</a:t>
            </a:r>
            <a:r>
              <a:rPr lang="en-US" baseline="-25000" dirty="0" err="1" smtClean="0"/>
              <a:t>i</a:t>
            </a:r>
            <a:endParaRPr lang="en-US" baseline="-25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a:defRPr/>
            </a:pPr>
            <a:fld id="{91AEA59B-BA28-40B8-BF07-A84A1807CC8B}" type="slidenum">
              <a:rPr lang="en-US" altLang="en-US"/>
              <a:pPr>
                <a:defRPr/>
              </a:pPr>
              <a:t>53</a:t>
            </a:fld>
            <a:endParaRPr lang="en-US" altLang="en-US"/>
          </a:p>
        </p:txBody>
      </p:sp>
      <p:sp>
        <p:nvSpPr>
          <p:cNvPr id="1030" name="Rectangle 2"/>
          <p:cNvSpPr>
            <a:spLocks noGrp="1" noChangeArrowheads="1"/>
          </p:cNvSpPr>
          <p:nvPr>
            <p:ph type="title"/>
          </p:nvPr>
        </p:nvSpPr>
        <p:spPr>
          <a:xfrm>
            <a:off x="457200" y="277813"/>
            <a:ext cx="8229600" cy="484187"/>
          </a:xfrm>
        </p:spPr>
        <p:txBody>
          <a:bodyPr/>
          <a:lstStyle/>
          <a:p>
            <a:pPr eaLnBrk="1" hangingPunct="1"/>
            <a:r>
              <a:rPr lang="en-US" altLang="ko-KR" sz="3200" b="1" smtClean="0">
                <a:ea typeface="굴림" charset="-127"/>
              </a:rPr>
              <a:t>Representation Power of Perceptrons</a:t>
            </a:r>
            <a:endParaRPr lang="en-US" sz="3200" b="1" smtClean="0"/>
          </a:p>
        </p:txBody>
      </p:sp>
      <p:sp>
        <p:nvSpPr>
          <p:cNvPr id="1031" name="Rectangle 3"/>
          <p:cNvSpPr>
            <a:spLocks noGrp="1" noChangeArrowheads="1"/>
          </p:cNvSpPr>
          <p:nvPr>
            <p:ph type="body" idx="1"/>
          </p:nvPr>
        </p:nvSpPr>
        <p:spPr>
          <a:xfrm>
            <a:off x="457200" y="990600"/>
            <a:ext cx="8229600" cy="1524000"/>
          </a:xfrm>
        </p:spPr>
        <p:txBody>
          <a:bodyPr/>
          <a:lstStyle/>
          <a:p>
            <a:pPr eaLnBrk="1" hangingPunct="1">
              <a:lnSpc>
                <a:spcPct val="90000"/>
              </a:lnSpc>
            </a:pPr>
            <a:r>
              <a:rPr lang="en-US" altLang="ko-KR" sz="2000" smtClean="0">
                <a:ea typeface="굴림" charset="-127"/>
              </a:rPr>
              <a:t>We can view the perceptron as representing a hyperplane </a:t>
            </a:r>
            <a:r>
              <a:rPr lang="en-US" altLang="ko-KR" sz="2000" b="1" smtClean="0">
                <a:ea typeface="굴림" charset="-127"/>
              </a:rPr>
              <a:t>decision surface</a:t>
            </a:r>
            <a:r>
              <a:rPr lang="en-US" altLang="ko-KR" sz="2000" smtClean="0">
                <a:ea typeface="굴림" charset="-127"/>
              </a:rPr>
              <a:t> in the </a:t>
            </a:r>
            <a:r>
              <a:rPr lang="en-US" altLang="ko-KR" sz="2000" i="1" smtClean="0">
                <a:ea typeface="굴림" charset="-127"/>
              </a:rPr>
              <a:t>n</a:t>
            </a:r>
            <a:r>
              <a:rPr lang="en-US" altLang="ko-KR" sz="2000" smtClean="0">
                <a:ea typeface="굴림" charset="-127"/>
              </a:rPr>
              <a:t>-dimensional space of instances (i.e. points). The perceptron outputs a 1 for instances lying on one side of the hyperplane and  outputs a –1 for instances lying on the other  side, as in Figure 4. The equation for this decision hyperplane is </a:t>
            </a:r>
          </a:p>
          <a:p>
            <a:pPr eaLnBrk="1" hangingPunct="1">
              <a:lnSpc>
                <a:spcPct val="90000"/>
              </a:lnSpc>
              <a:buFont typeface="Wingdings" pitchFamily="2" charset="2"/>
              <a:buNone/>
            </a:pPr>
            <a:endParaRPr lang="en-US" altLang="ko-KR" sz="2000" smtClean="0">
              <a:ea typeface="굴림" charset="-127"/>
            </a:endParaRPr>
          </a:p>
        </p:txBody>
      </p:sp>
      <p:sp>
        <p:nvSpPr>
          <p:cNvPr id="1032" name="Text Box 4"/>
          <p:cNvSpPr txBox="1">
            <a:spLocks noChangeArrowheads="1"/>
          </p:cNvSpPr>
          <p:nvPr/>
        </p:nvSpPr>
        <p:spPr bwMode="auto">
          <a:xfrm>
            <a:off x="3429000" y="3124200"/>
            <a:ext cx="1600200" cy="366713"/>
          </a:xfrm>
          <a:prstGeom prst="rect">
            <a:avLst/>
          </a:prstGeom>
          <a:noFill/>
          <a:ln w="9525">
            <a:noFill/>
            <a:miter lim="800000"/>
            <a:headEnd/>
            <a:tailEnd/>
          </a:ln>
        </p:spPr>
        <p:txBody>
          <a:bodyPr>
            <a:spAutoFit/>
          </a:bodyPr>
          <a:lstStyle/>
          <a:p>
            <a:pPr>
              <a:spcBef>
                <a:spcPct val="50000"/>
              </a:spcBef>
            </a:pPr>
            <a:endParaRPr lang="en-US"/>
          </a:p>
        </p:txBody>
      </p:sp>
      <p:sp>
        <p:nvSpPr>
          <p:cNvPr id="103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5"/>
          <p:cNvGraphicFramePr>
            <a:graphicFrameLocks noChangeAspect="1"/>
          </p:cNvGraphicFramePr>
          <p:nvPr/>
        </p:nvGraphicFramePr>
        <p:xfrm>
          <a:off x="0" y="0"/>
          <a:ext cx="723900" cy="171450"/>
        </p:xfrm>
        <a:graphic>
          <a:graphicData uri="http://schemas.openxmlformats.org/presentationml/2006/ole">
            <p:oleObj spid="_x0000_s169986" name="Bitmap Image" r:id="rId3" imgW="1360491" imgH="324017" progId="PBrush">
              <p:embed/>
            </p:oleObj>
          </a:graphicData>
        </a:graphic>
      </p:graphicFrame>
      <p:sp>
        <p:nvSpPr>
          <p:cNvPr id="103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7" name="Object 7"/>
          <p:cNvGraphicFramePr>
            <a:graphicFrameLocks noChangeAspect="1"/>
          </p:cNvGraphicFramePr>
          <p:nvPr/>
        </p:nvGraphicFramePr>
        <p:xfrm>
          <a:off x="3276600" y="2667000"/>
          <a:ext cx="1828800" cy="433388"/>
        </p:xfrm>
        <a:graphic>
          <a:graphicData uri="http://schemas.openxmlformats.org/presentationml/2006/ole">
            <p:oleObj spid="_x0000_s169987" name="Bitmap Image" r:id="rId4" imgW="1360491" imgH="324017" progId="PBrush">
              <p:embed/>
            </p:oleObj>
          </a:graphicData>
        </a:graphic>
      </p:graphicFrame>
      <p:sp>
        <p:nvSpPr>
          <p:cNvPr id="1035" name="Text Box 9"/>
          <p:cNvSpPr txBox="1">
            <a:spLocks noChangeArrowheads="1"/>
          </p:cNvSpPr>
          <p:nvPr/>
        </p:nvSpPr>
        <p:spPr bwMode="auto">
          <a:xfrm>
            <a:off x="838200" y="3276600"/>
            <a:ext cx="3429000" cy="2225675"/>
          </a:xfrm>
          <a:prstGeom prst="rect">
            <a:avLst/>
          </a:prstGeom>
          <a:noFill/>
          <a:ln w="9525">
            <a:noFill/>
            <a:miter lim="800000"/>
            <a:headEnd/>
            <a:tailEnd/>
          </a:ln>
        </p:spPr>
        <p:txBody>
          <a:bodyPr>
            <a:spAutoFit/>
          </a:bodyPr>
          <a:lstStyle/>
          <a:p>
            <a:pPr>
              <a:spcBef>
                <a:spcPct val="50000"/>
              </a:spcBef>
            </a:pPr>
            <a:r>
              <a:rPr lang="en-US" altLang="ko-KR" sz="2000">
                <a:ea typeface="굴림" charset="-127"/>
              </a:rPr>
              <a:t>Some sets of positive and negative examples cannot be separated by any hyperplane. Those that can be separated are called </a:t>
            </a:r>
            <a:r>
              <a:rPr lang="en-US" altLang="ko-KR" sz="2000" i="1">
                <a:ea typeface="굴림" charset="-127"/>
              </a:rPr>
              <a:t>linearly separated set of examples.</a:t>
            </a:r>
            <a:r>
              <a:rPr lang="en-US" altLang="ko-KR" sz="2000">
                <a:ea typeface="굴림" charset="-127"/>
              </a:rPr>
              <a:t> </a:t>
            </a:r>
            <a:endParaRPr lang="en-US" sz="2000"/>
          </a:p>
        </p:txBody>
      </p:sp>
      <p:sp>
        <p:nvSpPr>
          <p:cNvPr id="1036" name="Text Box 10"/>
          <p:cNvSpPr txBox="1">
            <a:spLocks noChangeArrowheads="1"/>
          </p:cNvSpPr>
          <p:nvPr/>
        </p:nvSpPr>
        <p:spPr bwMode="auto">
          <a:xfrm>
            <a:off x="4724400" y="3276600"/>
            <a:ext cx="3657600" cy="366713"/>
          </a:xfrm>
          <a:prstGeom prst="rect">
            <a:avLst/>
          </a:prstGeom>
          <a:noFill/>
          <a:ln w="9525">
            <a:noFill/>
            <a:miter lim="800000"/>
            <a:headEnd/>
            <a:tailEnd/>
          </a:ln>
        </p:spPr>
        <p:txBody>
          <a:bodyPr>
            <a:spAutoFit/>
          </a:bodyPr>
          <a:lstStyle/>
          <a:p>
            <a:pPr>
              <a:spcBef>
                <a:spcPct val="50000"/>
              </a:spcBef>
            </a:pPr>
            <a:endParaRPr lang="en-US"/>
          </a:p>
        </p:txBody>
      </p:sp>
      <p:sp>
        <p:nvSpPr>
          <p:cNvPr id="1037"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8" name="Object 11"/>
          <p:cNvGraphicFramePr>
            <a:graphicFrameLocks noChangeAspect="1"/>
          </p:cNvGraphicFramePr>
          <p:nvPr/>
        </p:nvGraphicFramePr>
        <p:xfrm>
          <a:off x="4038600" y="3282950"/>
          <a:ext cx="4800600" cy="2032000"/>
        </p:xfrm>
        <a:graphic>
          <a:graphicData uri="http://schemas.openxmlformats.org/presentationml/2006/ole">
            <p:oleObj spid="_x0000_s169988" name="Bitmap Image" r:id="rId5" imgW="3839111" imgH="2647619" progId="PBrush">
              <p:embed/>
            </p:oleObj>
          </a:graphicData>
        </a:graphic>
      </p:graphicFrame>
      <p:sp>
        <p:nvSpPr>
          <p:cNvPr id="1038" name="Text Box 13"/>
          <p:cNvSpPr txBox="1">
            <a:spLocks noChangeArrowheads="1"/>
          </p:cNvSpPr>
          <p:nvPr/>
        </p:nvSpPr>
        <p:spPr bwMode="auto">
          <a:xfrm>
            <a:off x="4343400" y="5562600"/>
            <a:ext cx="3124200" cy="366713"/>
          </a:xfrm>
          <a:prstGeom prst="rect">
            <a:avLst/>
          </a:prstGeom>
          <a:noFill/>
          <a:ln w="9525">
            <a:noFill/>
            <a:miter lim="800000"/>
            <a:headEnd/>
            <a:tailEnd/>
          </a:ln>
        </p:spPr>
        <p:txBody>
          <a:bodyPr>
            <a:spAutoFit/>
          </a:bodyPr>
          <a:lstStyle/>
          <a:p>
            <a:pPr>
              <a:spcBef>
                <a:spcPct val="50000"/>
              </a:spcBef>
            </a:pPr>
            <a:r>
              <a:rPr lang="en-US"/>
              <a:t>Figure 4. Decision surface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6663249E-3223-448A-B71F-BCCBB88A393F}" type="slidenum">
              <a:rPr lang="en-US" altLang="en-US"/>
              <a:pPr>
                <a:defRPr/>
              </a:pPr>
              <a:t>54</a:t>
            </a:fld>
            <a:endParaRPr lang="en-US" altLang="en-US"/>
          </a:p>
        </p:txBody>
      </p:sp>
      <p:sp>
        <p:nvSpPr>
          <p:cNvPr id="2053" name="Rectangle 2"/>
          <p:cNvSpPr>
            <a:spLocks noGrp="1" noChangeArrowheads="1"/>
          </p:cNvSpPr>
          <p:nvPr>
            <p:ph type="title"/>
          </p:nvPr>
        </p:nvSpPr>
        <p:spPr>
          <a:xfrm>
            <a:off x="457200" y="277813"/>
            <a:ext cx="8229600" cy="1322387"/>
          </a:xfrm>
        </p:spPr>
        <p:txBody>
          <a:bodyPr/>
          <a:lstStyle/>
          <a:p>
            <a:pPr eaLnBrk="1" hangingPunct="1"/>
            <a:r>
              <a:rPr lang="en-US" sz="2400" b="1" smtClean="0"/>
              <a:t>A single perceptron can be used to represent many</a:t>
            </a:r>
            <a:r>
              <a:rPr lang="en-US" altLang="ko-KR" sz="2400" b="1" smtClean="0">
                <a:ea typeface="굴림" charset="-127"/>
              </a:rPr>
              <a:t> boolean functions.</a:t>
            </a:r>
            <a:r>
              <a:rPr lang="en-US" altLang="ko-KR" sz="2800" smtClean="0">
                <a:ea typeface="굴림" charset="-127"/>
                <a:sym typeface="Symbol" pitchFamily="18" charset="2"/>
              </a:rPr>
              <a:t/>
            </a:r>
            <a:br>
              <a:rPr lang="en-US" altLang="ko-KR" sz="2800" smtClean="0">
                <a:ea typeface="굴림" charset="-127"/>
                <a:sym typeface="Symbol" pitchFamily="18" charset="2"/>
              </a:rPr>
            </a:br>
            <a:r>
              <a:rPr lang="en-US" altLang="ko-KR" sz="2800" smtClean="0">
                <a:ea typeface="굴림" charset="-127"/>
                <a:sym typeface="Symbol" pitchFamily="18" charset="2"/>
              </a:rPr>
              <a:t></a:t>
            </a:r>
            <a:r>
              <a:rPr lang="en-US" altLang="ko-KR" sz="2800" smtClean="0">
                <a:ea typeface="굴림" charset="-127"/>
              </a:rPr>
              <a:t> </a:t>
            </a:r>
            <a:r>
              <a:rPr lang="en-US" altLang="ko-KR" sz="2800" b="1" smtClean="0">
                <a:ea typeface="굴림" charset="-127"/>
              </a:rPr>
              <a:t>AND function</a:t>
            </a:r>
            <a:r>
              <a:rPr lang="en-US" altLang="ko-KR" sz="2800" smtClean="0">
                <a:ea typeface="굴림" charset="-127"/>
              </a:rPr>
              <a:t> :</a:t>
            </a:r>
            <a:endParaRPr lang="en-US" sz="2800" smtClean="0"/>
          </a:p>
        </p:txBody>
      </p:sp>
      <p:sp>
        <p:nvSpPr>
          <p:cNvPr id="2055" name="Rectangle 5"/>
          <p:cNvSpPr>
            <a:spLocks noChangeArrowheads="1"/>
          </p:cNvSpPr>
          <p:nvPr/>
        </p:nvSpPr>
        <p:spPr bwMode="auto">
          <a:xfrm>
            <a:off x="0" y="2886075"/>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4"/>
          <p:cNvGraphicFramePr>
            <a:graphicFrameLocks noChangeAspect="1"/>
          </p:cNvGraphicFramePr>
          <p:nvPr/>
        </p:nvGraphicFramePr>
        <p:xfrm>
          <a:off x="457200" y="1981200"/>
          <a:ext cx="3505200" cy="1630363"/>
        </p:xfrm>
        <a:graphic>
          <a:graphicData uri="http://schemas.openxmlformats.org/presentationml/2006/ole">
            <p:oleObj spid="_x0000_s182274" name="Worksheet" r:id="rId3" imgW="2476500" imgH="1219200" progId="Excel.Sheet.8">
              <p:embed/>
            </p:oleObj>
          </a:graphicData>
        </a:graphic>
      </p:graphicFrame>
      <p:sp>
        <p:nvSpPr>
          <p:cNvPr id="2056" name="Text Box 6"/>
          <p:cNvSpPr txBox="1">
            <a:spLocks noChangeArrowheads="1"/>
          </p:cNvSpPr>
          <p:nvPr/>
        </p:nvSpPr>
        <p:spPr bwMode="auto">
          <a:xfrm>
            <a:off x="4191000" y="1981200"/>
            <a:ext cx="4419600" cy="1006475"/>
          </a:xfrm>
          <a:prstGeom prst="rect">
            <a:avLst/>
          </a:prstGeom>
          <a:noFill/>
          <a:ln w="9525">
            <a:noFill/>
            <a:miter lim="800000"/>
            <a:headEnd/>
            <a:tailEnd/>
          </a:ln>
        </p:spPr>
        <p:txBody>
          <a:bodyPr>
            <a:spAutoFit/>
          </a:bodyPr>
          <a:lstStyle/>
          <a:p>
            <a:r>
              <a:rPr lang="en-US" altLang="ko-KR" sz="2000">
                <a:ea typeface="굴림" charset="-127"/>
              </a:rPr>
              <a:t>Decision hyperplane :</a:t>
            </a:r>
          </a:p>
          <a:p>
            <a:r>
              <a:rPr lang="en-US" altLang="ko-KR" sz="2000">
                <a:ea typeface="굴림" charset="-127"/>
              </a:rPr>
              <a:t>	w</a:t>
            </a:r>
            <a:r>
              <a:rPr lang="en-US" altLang="ko-KR" sz="2000" baseline="-25000">
                <a:ea typeface="굴림" charset="-127"/>
              </a:rPr>
              <a:t>0</a:t>
            </a:r>
            <a:r>
              <a:rPr lang="en-US" altLang="ko-KR" sz="2000">
                <a:ea typeface="굴림" charset="-127"/>
              </a:rPr>
              <a:t> + w</a:t>
            </a:r>
            <a:r>
              <a:rPr lang="en-US" altLang="ko-KR" sz="2000" baseline="-25000">
                <a:ea typeface="굴림" charset="-127"/>
              </a:rPr>
              <a:t>1</a:t>
            </a:r>
            <a:r>
              <a:rPr lang="en-US" altLang="ko-KR" sz="2000">
                <a:ea typeface="굴림" charset="-127"/>
              </a:rPr>
              <a:t> x</a:t>
            </a:r>
            <a:r>
              <a:rPr lang="en-US" altLang="ko-KR" sz="2000" baseline="-25000">
                <a:ea typeface="굴림" charset="-127"/>
              </a:rPr>
              <a:t>1</a:t>
            </a:r>
            <a:r>
              <a:rPr lang="en-US" altLang="ko-KR" sz="2000">
                <a:ea typeface="굴림" charset="-127"/>
              </a:rPr>
              <a:t> + w</a:t>
            </a:r>
            <a:r>
              <a:rPr lang="en-US" altLang="ko-KR" sz="2000" baseline="-25000">
                <a:ea typeface="굴림" charset="-127"/>
              </a:rPr>
              <a:t>2</a:t>
            </a:r>
            <a:r>
              <a:rPr lang="en-US" altLang="ko-KR" sz="2000">
                <a:ea typeface="굴림" charset="-127"/>
              </a:rPr>
              <a:t> x</a:t>
            </a:r>
            <a:r>
              <a:rPr lang="en-US" altLang="ko-KR" sz="2000" baseline="-25000">
                <a:ea typeface="굴림" charset="-127"/>
              </a:rPr>
              <a:t>2</a:t>
            </a:r>
            <a:r>
              <a:rPr lang="en-US" altLang="ko-KR" sz="2000">
                <a:ea typeface="굴림" charset="-127"/>
              </a:rPr>
              <a:t> = 0</a:t>
            </a:r>
          </a:p>
          <a:p>
            <a:r>
              <a:rPr lang="en-US" altLang="ko-KR" sz="2000">
                <a:ea typeface="굴림" charset="-127"/>
              </a:rPr>
              <a:t>	-0.8 + 0.5 x</a:t>
            </a:r>
            <a:r>
              <a:rPr lang="en-US" altLang="ko-KR" sz="2000" baseline="-25000">
                <a:ea typeface="굴림" charset="-127"/>
              </a:rPr>
              <a:t>1</a:t>
            </a:r>
            <a:r>
              <a:rPr lang="en-US" altLang="ko-KR" sz="2000">
                <a:ea typeface="굴림" charset="-127"/>
              </a:rPr>
              <a:t> + 0.5 x</a:t>
            </a:r>
            <a:r>
              <a:rPr lang="en-US" altLang="ko-KR" sz="2000" baseline="-25000">
                <a:ea typeface="굴림" charset="-127"/>
              </a:rPr>
              <a:t>2</a:t>
            </a:r>
            <a:r>
              <a:rPr lang="en-US" altLang="ko-KR" sz="2000">
                <a:ea typeface="굴림" charset="-127"/>
              </a:rPr>
              <a:t> = 0</a:t>
            </a:r>
            <a:endParaRPr lang="en-US" sz="2000"/>
          </a:p>
        </p:txBody>
      </p:sp>
      <p:sp>
        <p:nvSpPr>
          <p:cNvPr id="2057" name="Rectangle 9"/>
          <p:cNvSpPr>
            <a:spLocks noChangeArrowheads="1"/>
          </p:cNvSpPr>
          <p:nvPr/>
        </p:nvSpPr>
        <p:spPr bwMode="auto">
          <a:xfrm>
            <a:off x="0" y="30146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1" name="Object 8"/>
          <p:cNvGraphicFramePr>
            <a:graphicFrameLocks noChangeAspect="1"/>
          </p:cNvGraphicFramePr>
          <p:nvPr/>
        </p:nvGraphicFramePr>
        <p:xfrm>
          <a:off x="533400" y="4114800"/>
          <a:ext cx="4114800" cy="1449388"/>
        </p:xfrm>
        <a:graphic>
          <a:graphicData uri="http://schemas.openxmlformats.org/presentationml/2006/ole">
            <p:oleObj spid="_x0000_s182275" name="Worksheet" r:id="rId4" imgW="3295650" imgH="1219200" progId="Excel.Sheet.8">
              <p:embed/>
            </p:oleObj>
          </a:graphicData>
        </a:graphic>
      </p:graphicFrame>
      <p:sp>
        <p:nvSpPr>
          <p:cNvPr id="2058" name="Text Box 31"/>
          <p:cNvSpPr txBox="1">
            <a:spLocks noChangeArrowheads="1"/>
          </p:cNvSpPr>
          <p:nvPr/>
        </p:nvSpPr>
        <p:spPr bwMode="auto">
          <a:xfrm>
            <a:off x="5791200" y="4038600"/>
            <a:ext cx="2590800" cy="366713"/>
          </a:xfrm>
          <a:prstGeom prst="rect">
            <a:avLst/>
          </a:prstGeom>
          <a:noFill/>
          <a:ln w="9525">
            <a:noFill/>
            <a:miter lim="800000"/>
            <a:headEnd/>
            <a:tailEnd/>
          </a:ln>
        </p:spPr>
        <p:txBody>
          <a:bodyPr>
            <a:spAutoFit/>
          </a:bodyPr>
          <a:lstStyle/>
          <a:p>
            <a:pPr>
              <a:spcBef>
                <a:spcPct val="50000"/>
              </a:spcBef>
            </a:pPr>
            <a:endParaRPr lang="en-US"/>
          </a:p>
        </p:txBody>
      </p:sp>
      <p:pic>
        <p:nvPicPr>
          <p:cNvPr id="2059" name="Picture 32"/>
          <p:cNvPicPr>
            <a:picLocks noChangeAspect="1" noChangeArrowheads="1"/>
          </p:cNvPicPr>
          <p:nvPr/>
        </p:nvPicPr>
        <p:blipFill>
          <a:blip r:embed="rId5" cstate="print"/>
          <a:srcRect/>
          <a:stretch>
            <a:fillRect/>
          </a:stretch>
        </p:blipFill>
        <p:spPr bwMode="auto">
          <a:xfrm>
            <a:off x="5105400" y="3522663"/>
            <a:ext cx="3733800" cy="223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9CB34B1B-026F-4826-BABC-B4A6D6AF3352}" type="slidenum">
              <a:rPr lang="en-US" altLang="en-US"/>
              <a:pPr>
                <a:defRPr/>
              </a:pPr>
              <a:t>55</a:t>
            </a:fld>
            <a:endParaRPr lang="en-US" altLang="en-US"/>
          </a:p>
        </p:txBody>
      </p:sp>
      <p:sp>
        <p:nvSpPr>
          <p:cNvPr id="3077" name="Rectangle 2"/>
          <p:cNvSpPr>
            <a:spLocks noGrp="1" noChangeArrowheads="1"/>
          </p:cNvSpPr>
          <p:nvPr>
            <p:ph type="title"/>
          </p:nvPr>
        </p:nvSpPr>
        <p:spPr>
          <a:xfrm>
            <a:off x="457200" y="277813"/>
            <a:ext cx="8229600" cy="636587"/>
          </a:xfrm>
        </p:spPr>
        <p:txBody>
          <a:bodyPr/>
          <a:lstStyle/>
          <a:p>
            <a:pPr eaLnBrk="1" hangingPunct="1"/>
            <a:r>
              <a:rPr lang="en-US" altLang="ko-KR" sz="2800" b="1" smtClean="0">
                <a:ea typeface="굴림" charset="-127"/>
              </a:rPr>
              <a:t>OR function</a:t>
            </a:r>
            <a:r>
              <a:rPr lang="en-US" altLang="ko-KR" sz="3800" smtClean="0">
                <a:ea typeface="굴림" charset="-127"/>
              </a:rPr>
              <a:t>  </a:t>
            </a:r>
            <a:endParaRPr lang="en-US" sz="3800" smtClean="0"/>
          </a:p>
        </p:txBody>
      </p:sp>
      <p:sp>
        <p:nvSpPr>
          <p:cNvPr id="3078" name="Rectangle 3"/>
          <p:cNvSpPr>
            <a:spLocks noGrp="1" noChangeArrowheads="1"/>
          </p:cNvSpPr>
          <p:nvPr>
            <p:ph type="body" idx="1"/>
          </p:nvPr>
        </p:nvSpPr>
        <p:spPr>
          <a:xfrm>
            <a:off x="457200" y="990600"/>
            <a:ext cx="8229600" cy="685800"/>
          </a:xfrm>
        </p:spPr>
        <p:txBody>
          <a:bodyPr/>
          <a:lstStyle/>
          <a:p>
            <a:pPr eaLnBrk="1" hangingPunct="1">
              <a:lnSpc>
                <a:spcPct val="90000"/>
              </a:lnSpc>
            </a:pPr>
            <a:r>
              <a:rPr lang="en-US" altLang="ko-KR" sz="2100" smtClean="0">
                <a:ea typeface="굴림" charset="-127"/>
              </a:rPr>
              <a:t>The two-input perceptron can implement the OR function when we set the weights: w</a:t>
            </a:r>
            <a:r>
              <a:rPr lang="en-US" altLang="ko-KR" sz="2100" baseline="-25000" smtClean="0">
                <a:ea typeface="굴림" charset="-127"/>
              </a:rPr>
              <a:t>0</a:t>
            </a:r>
            <a:r>
              <a:rPr lang="en-US" altLang="ko-KR" sz="2100" smtClean="0">
                <a:ea typeface="굴림" charset="-127"/>
              </a:rPr>
              <a:t> = -0.3, w</a:t>
            </a:r>
            <a:r>
              <a:rPr lang="en-US" altLang="ko-KR" sz="2100" baseline="-25000" smtClean="0">
                <a:ea typeface="굴림" charset="-127"/>
              </a:rPr>
              <a:t>1</a:t>
            </a:r>
            <a:r>
              <a:rPr lang="en-US" altLang="ko-KR" sz="2100" smtClean="0">
                <a:ea typeface="굴림" charset="-127"/>
              </a:rPr>
              <a:t> = w</a:t>
            </a:r>
            <a:r>
              <a:rPr lang="en-US" altLang="ko-KR" sz="2100" baseline="-25000" smtClean="0">
                <a:ea typeface="굴림" charset="-127"/>
              </a:rPr>
              <a:t>2</a:t>
            </a:r>
            <a:r>
              <a:rPr lang="en-US" altLang="ko-KR" sz="2100" smtClean="0">
                <a:ea typeface="굴림" charset="-127"/>
              </a:rPr>
              <a:t> = 0.5 </a:t>
            </a:r>
            <a:endParaRPr lang="en-US" sz="2100" smtClean="0"/>
          </a:p>
        </p:txBody>
      </p:sp>
      <p:sp>
        <p:nvSpPr>
          <p:cNvPr id="3079" name="Rectangle 6"/>
          <p:cNvSpPr>
            <a:spLocks noChangeArrowheads="1"/>
          </p:cNvSpPr>
          <p:nvPr/>
        </p:nvSpPr>
        <p:spPr bwMode="auto">
          <a:xfrm>
            <a:off x="0" y="2943225"/>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4" name="Object 5"/>
          <p:cNvGraphicFramePr>
            <a:graphicFrameLocks noChangeAspect="1"/>
          </p:cNvGraphicFramePr>
          <p:nvPr/>
        </p:nvGraphicFramePr>
        <p:xfrm>
          <a:off x="457200" y="1905000"/>
          <a:ext cx="3657600" cy="1401763"/>
        </p:xfrm>
        <a:graphic>
          <a:graphicData uri="http://schemas.openxmlformats.org/presentationml/2006/ole">
            <p:oleObj spid="_x0000_s183298" name="Worksheet" r:id="rId3" imgW="2781300" imgH="1200150" progId="Excel.Sheet.8">
              <p:embed/>
            </p:oleObj>
          </a:graphicData>
        </a:graphic>
      </p:graphicFrame>
      <p:sp>
        <p:nvSpPr>
          <p:cNvPr id="3080" name="Text Box 7"/>
          <p:cNvSpPr txBox="1">
            <a:spLocks noChangeArrowheads="1"/>
          </p:cNvSpPr>
          <p:nvPr/>
        </p:nvSpPr>
        <p:spPr bwMode="auto">
          <a:xfrm>
            <a:off x="4419600" y="1905000"/>
            <a:ext cx="4343400" cy="1006475"/>
          </a:xfrm>
          <a:prstGeom prst="rect">
            <a:avLst/>
          </a:prstGeom>
          <a:noFill/>
          <a:ln w="9525">
            <a:noFill/>
            <a:miter lim="800000"/>
            <a:headEnd/>
            <a:tailEnd/>
          </a:ln>
        </p:spPr>
        <p:txBody>
          <a:bodyPr>
            <a:spAutoFit/>
          </a:bodyPr>
          <a:lstStyle/>
          <a:p>
            <a:r>
              <a:rPr lang="en-US" altLang="ko-KR" sz="2000">
                <a:ea typeface="굴림" charset="-127"/>
              </a:rPr>
              <a:t>Decision hyperplane :</a:t>
            </a:r>
          </a:p>
          <a:p>
            <a:r>
              <a:rPr lang="en-US" altLang="ko-KR" sz="2000">
                <a:ea typeface="굴림" charset="-127"/>
              </a:rPr>
              <a:t>	w</a:t>
            </a:r>
            <a:r>
              <a:rPr lang="en-US" altLang="ko-KR" sz="2000" baseline="-25000">
                <a:ea typeface="굴림" charset="-127"/>
              </a:rPr>
              <a:t>0</a:t>
            </a:r>
            <a:r>
              <a:rPr lang="en-US" altLang="ko-KR" sz="2000">
                <a:ea typeface="굴림" charset="-127"/>
              </a:rPr>
              <a:t> + w</a:t>
            </a:r>
            <a:r>
              <a:rPr lang="en-US" altLang="ko-KR" sz="2000" baseline="-25000">
                <a:ea typeface="굴림" charset="-127"/>
              </a:rPr>
              <a:t>1</a:t>
            </a:r>
            <a:r>
              <a:rPr lang="en-US" altLang="ko-KR" sz="2000">
                <a:ea typeface="굴림" charset="-127"/>
              </a:rPr>
              <a:t> x</a:t>
            </a:r>
            <a:r>
              <a:rPr lang="en-US" altLang="ko-KR" sz="2000" baseline="-25000">
                <a:ea typeface="굴림" charset="-127"/>
              </a:rPr>
              <a:t>1</a:t>
            </a:r>
            <a:r>
              <a:rPr lang="en-US" altLang="ko-KR" sz="2000">
                <a:ea typeface="굴림" charset="-127"/>
              </a:rPr>
              <a:t> + w</a:t>
            </a:r>
            <a:r>
              <a:rPr lang="en-US" altLang="ko-KR" sz="2000" baseline="-25000">
                <a:ea typeface="굴림" charset="-127"/>
              </a:rPr>
              <a:t>2</a:t>
            </a:r>
            <a:r>
              <a:rPr lang="en-US" altLang="ko-KR" sz="2000">
                <a:ea typeface="굴림" charset="-127"/>
              </a:rPr>
              <a:t> x</a:t>
            </a:r>
            <a:r>
              <a:rPr lang="en-US" altLang="ko-KR" sz="2000" baseline="-25000">
                <a:ea typeface="굴림" charset="-127"/>
              </a:rPr>
              <a:t>2</a:t>
            </a:r>
            <a:r>
              <a:rPr lang="en-US" altLang="ko-KR" sz="2000">
                <a:ea typeface="굴림" charset="-127"/>
              </a:rPr>
              <a:t> = 0</a:t>
            </a:r>
          </a:p>
          <a:p>
            <a:r>
              <a:rPr lang="en-US" altLang="ko-KR" sz="2000">
                <a:ea typeface="굴림" charset="-127"/>
              </a:rPr>
              <a:t>	-0.3 + 0.5 x</a:t>
            </a:r>
            <a:r>
              <a:rPr lang="en-US" altLang="ko-KR" sz="2000" baseline="-25000">
                <a:ea typeface="굴림" charset="-127"/>
              </a:rPr>
              <a:t>1</a:t>
            </a:r>
            <a:r>
              <a:rPr lang="en-US" altLang="ko-KR" sz="2000">
                <a:ea typeface="굴림" charset="-127"/>
              </a:rPr>
              <a:t> + 0.5 x</a:t>
            </a:r>
            <a:r>
              <a:rPr lang="en-US" altLang="ko-KR" sz="2000" baseline="-25000">
                <a:ea typeface="굴림" charset="-127"/>
              </a:rPr>
              <a:t>2</a:t>
            </a:r>
            <a:r>
              <a:rPr lang="en-US" altLang="ko-KR" sz="2000">
                <a:ea typeface="굴림" charset="-127"/>
              </a:rPr>
              <a:t> = 0</a:t>
            </a:r>
            <a:endParaRPr lang="en-US" sz="2000"/>
          </a:p>
        </p:txBody>
      </p:sp>
      <p:sp>
        <p:nvSpPr>
          <p:cNvPr id="3081" name="Rectangle 10"/>
          <p:cNvSpPr>
            <a:spLocks noChangeArrowheads="1"/>
          </p:cNvSpPr>
          <p:nvPr/>
        </p:nvSpPr>
        <p:spPr bwMode="auto">
          <a:xfrm>
            <a:off x="0" y="2995613"/>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5" name="Object 9"/>
          <p:cNvGraphicFramePr>
            <a:graphicFrameLocks noChangeAspect="1"/>
          </p:cNvGraphicFramePr>
          <p:nvPr/>
        </p:nvGraphicFramePr>
        <p:xfrm>
          <a:off x="457200" y="3733800"/>
          <a:ext cx="4419600" cy="1436688"/>
        </p:xfrm>
        <a:graphic>
          <a:graphicData uri="http://schemas.openxmlformats.org/presentationml/2006/ole">
            <p:oleObj spid="_x0000_s183299" name="Worksheet" r:id="rId4" imgW="3705225" imgH="1200150" progId="Excel.Sheet.8">
              <p:embed/>
            </p:oleObj>
          </a:graphicData>
        </a:graphic>
      </p:graphicFrame>
      <p:sp>
        <p:nvSpPr>
          <p:cNvPr id="3082" name="Text Box 11"/>
          <p:cNvSpPr txBox="1">
            <a:spLocks noChangeArrowheads="1"/>
          </p:cNvSpPr>
          <p:nvPr/>
        </p:nvSpPr>
        <p:spPr bwMode="auto">
          <a:xfrm>
            <a:off x="5257800" y="3657600"/>
            <a:ext cx="3581400" cy="366713"/>
          </a:xfrm>
          <a:prstGeom prst="rect">
            <a:avLst/>
          </a:prstGeom>
          <a:noFill/>
          <a:ln w="9525">
            <a:noFill/>
            <a:miter lim="800000"/>
            <a:headEnd/>
            <a:tailEnd/>
          </a:ln>
        </p:spPr>
        <p:txBody>
          <a:bodyPr>
            <a:spAutoFit/>
          </a:bodyPr>
          <a:lstStyle/>
          <a:p>
            <a:pPr>
              <a:spcBef>
                <a:spcPct val="50000"/>
              </a:spcBef>
            </a:pPr>
            <a:endParaRPr lang="en-US"/>
          </a:p>
        </p:txBody>
      </p:sp>
      <p:pic>
        <p:nvPicPr>
          <p:cNvPr id="3083" name="Picture 12"/>
          <p:cNvPicPr>
            <a:picLocks noChangeAspect="1" noChangeArrowheads="1"/>
          </p:cNvPicPr>
          <p:nvPr/>
        </p:nvPicPr>
        <p:blipFill>
          <a:blip r:embed="rId5" cstate="print"/>
          <a:srcRect/>
          <a:stretch>
            <a:fillRect/>
          </a:stretch>
        </p:blipFill>
        <p:spPr bwMode="auto">
          <a:xfrm>
            <a:off x="5257800" y="3657600"/>
            <a:ext cx="3657600"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4C464A3F-29F1-4E21-B74A-841EC578278C}" type="slidenum">
              <a:rPr lang="en-US" altLang="en-US"/>
              <a:pPr>
                <a:defRPr/>
              </a:pPr>
              <a:t>56</a:t>
            </a:fld>
            <a:endParaRPr lang="en-US" altLang="en-US"/>
          </a:p>
        </p:txBody>
      </p:sp>
      <p:sp>
        <p:nvSpPr>
          <p:cNvPr id="4101" name="Rectangle 2"/>
          <p:cNvSpPr>
            <a:spLocks noGrp="1" noChangeArrowheads="1"/>
          </p:cNvSpPr>
          <p:nvPr>
            <p:ph type="title"/>
          </p:nvPr>
        </p:nvSpPr>
        <p:spPr>
          <a:xfrm>
            <a:off x="457200" y="277813"/>
            <a:ext cx="8229600" cy="636587"/>
          </a:xfrm>
        </p:spPr>
        <p:txBody>
          <a:bodyPr/>
          <a:lstStyle/>
          <a:p>
            <a:pPr eaLnBrk="1" hangingPunct="1"/>
            <a:r>
              <a:rPr lang="en-US" altLang="ko-KR" sz="3200" smtClean="0">
                <a:ea typeface="굴림" charset="-127"/>
              </a:rPr>
              <a:t>XOR function :</a:t>
            </a:r>
            <a:endParaRPr lang="en-US" sz="3200" smtClean="0"/>
          </a:p>
        </p:txBody>
      </p:sp>
      <p:sp>
        <p:nvSpPr>
          <p:cNvPr id="4102" name="Rectangle 3"/>
          <p:cNvSpPr>
            <a:spLocks noGrp="1" noChangeArrowheads="1"/>
          </p:cNvSpPr>
          <p:nvPr>
            <p:ph type="body" idx="1"/>
          </p:nvPr>
        </p:nvSpPr>
        <p:spPr>
          <a:xfrm>
            <a:off x="457200" y="1219200"/>
            <a:ext cx="8229600" cy="609600"/>
          </a:xfrm>
        </p:spPr>
        <p:txBody>
          <a:bodyPr/>
          <a:lstStyle/>
          <a:p>
            <a:pPr eaLnBrk="1" hangingPunct="1">
              <a:lnSpc>
                <a:spcPct val="80000"/>
              </a:lnSpc>
              <a:buFont typeface="Wingdings" pitchFamily="2" charset="2"/>
              <a:buNone/>
            </a:pPr>
            <a:r>
              <a:rPr lang="en-US" altLang="ko-KR" sz="2400" smtClean="0">
                <a:ea typeface="굴림" charset="-127"/>
              </a:rPr>
              <a:t>It’s impossible to implement the XOR function by a single perception.</a:t>
            </a:r>
            <a:endParaRPr lang="en-US" sz="2400" smtClean="0"/>
          </a:p>
        </p:txBody>
      </p:sp>
      <p:sp>
        <p:nvSpPr>
          <p:cNvPr id="4103" name="Rectangle 5"/>
          <p:cNvSpPr>
            <a:spLocks noChangeArrowheads="1"/>
          </p:cNvSpPr>
          <p:nvPr/>
        </p:nvSpPr>
        <p:spPr bwMode="auto">
          <a:xfrm>
            <a:off x="0" y="2852738"/>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8" name="Object 4"/>
          <p:cNvGraphicFramePr>
            <a:graphicFrameLocks noChangeAspect="1"/>
          </p:cNvGraphicFramePr>
          <p:nvPr/>
        </p:nvGraphicFramePr>
        <p:xfrm>
          <a:off x="533400" y="2057400"/>
          <a:ext cx="3581400" cy="1671638"/>
        </p:xfrm>
        <a:graphic>
          <a:graphicData uri="http://schemas.openxmlformats.org/presentationml/2006/ole">
            <p:oleObj spid="_x0000_s184322" name="Worksheet" r:id="rId3" imgW="2476500" imgH="1219200" progId="Excel.Sheet.8">
              <p:embed/>
            </p:oleObj>
          </a:graphicData>
        </a:graphic>
      </p:graphicFrame>
      <p:sp>
        <p:nvSpPr>
          <p:cNvPr id="4104" name="Text Box 6"/>
          <p:cNvSpPr txBox="1">
            <a:spLocks noChangeArrowheads="1"/>
          </p:cNvSpPr>
          <p:nvPr/>
        </p:nvSpPr>
        <p:spPr bwMode="auto">
          <a:xfrm>
            <a:off x="4419600" y="2362200"/>
            <a:ext cx="4191000" cy="366713"/>
          </a:xfrm>
          <a:prstGeom prst="rect">
            <a:avLst/>
          </a:prstGeom>
          <a:noFill/>
          <a:ln w="9525">
            <a:noFill/>
            <a:miter lim="800000"/>
            <a:headEnd/>
            <a:tailEnd/>
          </a:ln>
        </p:spPr>
        <p:txBody>
          <a:bodyPr>
            <a:spAutoFit/>
          </a:bodyPr>
          <a:lstStyle/>
          <a:p>
            <a:pPr>
              <a:spcBef>
                <a:spcPct val="50000"/>
              </a:spcBef>
            </a:pPr>
            <a:endParaRPr lang="en-US"/>
          </a:p>
        </p:txBody>
      </p:sp>
      <p:pic>
        <p:nvPicPr>
          <p:cNvPr id="4105" name="Picture 7"/>
          <p:cNvPicPr>
            <a:picLocks noChangeAspect="1" noChangeArrowheads="1"/>
          </p:cNvPicPr>
          <p:nvPr/>
        </p:nvPicPr>
        <p:blipFill>
          <a:blip r:embed="rId4" cstate="print"/>
          <a:srcRect/>
          <a:stretch>
            <a:fillRect/>
          </a:stretch>
        </p:blipFill>
        <p:spPr bwMode="auto">
          <a:xfrm>
            <a:off x="4876800" y="2133600"/>
            <a:ext cx="3505200" cy="2913063"/>
          </a:xfrm>
          <a:prstGeom prst="rect">
            <a:avLst/>
          </a:prstGeom>
          <a:noFill/>
          <a:ln w="9525">
            <a:noFill/>
            <a:miter lim="800000"/>
            <a:headEnd/>
            <a:tailEnd/>
          </a:ln>
        </p:spPr>
      </p:pic>
      <p:sp>
        <p:nvSpPr>
          <p:cNvPr id="4106" name="Text Box 8"/>
          <p:cNvSpPr txBox="1">
            <a:spLocks noChangeArrowheads="1"/>
          </p:cNvSpPr>
          <p:nvPr/>
        </p:nvSpPr>
        <p:spPr bwMode="auto">
          <a:xfrm>
            <a:off x="381000" y="4038600"/>
            <a:ext cx="3962400" cy="1917700"/>
          </a:xfrm>
          <a:prstGeom prst="rect">
            <a:avLst/>
          </a:prstGeom>
          <a:noFill/>
          <a:ln w="9525">
            <a:noFill/>
            <a:miter lim="800000"/>
            <a:headEnd/>
            <a:tailEnd/>
          </a:ln>
        </p:spPr>
        <p:txBody>
          <a:bodyPr>
            <a:spAutoFit/>
          </a:bodyPr>
          <a:lstStyle/>
          <a:p>
            <a:r>
              <a:rPr lang="en-US" altLang="ko-KR" sz="2400">
                <a:ea typeface="굴림" charset="-127"/>
              </a:rPr>
              <a:t>A two-layer network of perceptrons can represent XOR function.</a:t>
            </a:r>
          </a:p>
          <a:p>
            <a:r>
              <a:rPr lang="en-US" altLang="ko-KR" sz="2400">
                <a:ea typeface="굴림" charset="-127"/>
              </a:rPr>
              <a:t>		</a:t>
            </a:r>
          </a:p>
          <a:p>
            <a:r>
              <a:rPr lang="en-US" altLang="ko-KR" sz="2400">
                <a:ea typeface="굴림" charset="-127"/>
              </a:rPr>
              <a:t>Refer to this equation, </a:t>
            </a:r>
            <a:endParaRPr lang="en-US" sz="2400"/>
          </a:p>
        </p:txBody>
      </p:sp>
      <p:sp>
        <p:nvSpPr>
          <p:cNvPr id="4107" name="Text Box 9"/>
          <p:cNvSpPr txBox="1">
            <a:spLocks noChangeArrowheads="1"/>
          </p:cNvSpPr>
          <p:nvPr/>
        </p:nvSpPr>
        <p:spPr bwMode="auto">
          <a:xfrm>
            <a:off x="5257800" y="5105400"/>
            <a:ext cx="1524000" cy="366713"/>
          </a:xfrm>
          <a:prstGeom prst="rect">
            <a:avLst/>
          </a:prstGeom>
          <a:noFill/>
          <a:ln w="9525">
            <a:noFill/>
            <a:miter lim="800000"/>
            <a:headEnd/>
            <a:tailEnd/>
          </a:ln>
        </p:spPr>
        <p:txBody>
          <a:bodyPr>
            <a:spAutoFit/>
          </a:bodyPr>
          <a:lstStyle/>
          <a:p>
            <a:pPr>
              <a:spcBef>
                <a:spcPct val="50000"/>
              </a:spcBef>
            </a:pPr>
            <a:endParaRPr lang="en-US"/>
          </a:p>
        </p:txBody>
      </p:sp>
      <p:sp>
        <p:nvSpPr>
          <p:cNvPr id="410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9" name="Object 10"/>
          <p:cNvGraphicFramePr>
            <a:graphicFrameLocks noChangeAspect="1"/>
          </p:cNvGraphicFramePr>
          <p:nvPr/>
        </p:nvGraphicFramePr>
        <p:xfrm>
          <a:off x="4114800" y="5486400"/>
          <a:ext cx="3238500" cy="603250"/>
        </p:xfrm>
        <a:graphic>
          <a:graphicData uri="http://schemas.openxmlformats.org/presentationml/2006/ole">
            <p:oleObj spid="_x0000_s184323" name="Bitmap Image" r:id="rId5" imgW="2361866" imgH="442850" progId="Paint.Picture">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sz="3600" smtClean="0"/>
              <a:t>Limitations of Simple Neural Networks</a:t>
            </a:r>
          </a:p>
        </p:txBody>
      </p:sp>
      <p:sp>
        <p:nvSpPr>
          <p:cNvPr id="79875" name="Rectangle 3"/>
          <p:cNvSpPr>
            <a:spLocks noGrp="1" noChangeArrowheads="1"/>
          </p:cNvSpPr>
          <p:nvPr>
            <p:ph type="body" idx="1"/>
          </p:nvPr>
        </p:nvSpPr>
        <p:spPr>
          <a:xfrm>
            <a:off x="838200" y="1828800"/>
            <a:ext cx="7772400" cy="4114800"/>
          </a:xfrm>
        </p:spPr>
        <p:txBody>
          <a:bodyPr/>
          <a:lstStyle/>
          <a:p>
            <a:pPr algn="ctr">
              <a:buFont typeface="Monotype Sorts" pitchFamily="2" charset="2"/>
              <a:buNone/>
              <a:defRPr/>
            </a:pPr>
            <a:r>
              <a:rPr lang="en-US" dirty="0" smtClean="0">
                <a:solidFill>
                  <a:schemeClr val="accent2"/>
                </a:solidFill>
              </a:rPr>
              <a:t>The Limitations of </a:t>
            </a:r>
            <a:r>
              <a:rPr lang="en-US" dirty="0" err="1" smtClean="0">
                <a:solidFill>
                  <a:schemeClr val="accent2"/>
                </a:solidFill>
              </a:rPr>
              <a:t>Perceptrons</a:t>
            </a:r>
            <a:r>
              <a:rPr lang="en-US" dirty="0" smtClean="0">
                <a:solidFill>
                  <a:schemeClr val="accent2"/>
                </a:solidFill>
              </a:rPr>
              <a:t> </a:t>
            </a:r>
          </a:p>
          <a:p>
            <a:pPr algn="ctr">
              <a:buFont typeface="Monotype Sorts" pitchFamily="2" charset="2"/>
              <a:buNone/>
              <a:defRPr/>
            </a:pPr>
            <a:r>
              <a:rPr lang="en-US" sz="1800" dirty="0" smtClean="0">
                <a:solidFill>
                  <a:schemeClr val="accent2"/>
                </a:solidFill>
              </a:rPr>
              <a:t>(</a:t>
            </a:r>
            <a:r>
              <a:rPr lang="en-US" sz="1800" dirty="0" err="1" smtClean="0">
                <a:solidFill>
                  <a:schemeClr val="accent2"/>
                </a:solidFill>
              </a:rPr>
              <a:t>Minsky</a:t>
            </a:r>
            <a:r>
              <a:rPr lang="en-US" sz="1800" dirty="0" smtClean="0">
                <a:solidFill>
                  <a:schemeClr val="accent2"/>
                </a:solidFill>
              </a:rPr>
              <a:t> and </a:t>
            </a:r>
            <a:r>
              <a:rPr lang="en-US" sz="1800" dirty="0" err="1" smtClean="0">
                <a:solidFill>
                  <a:schemeClr val="accent2"/>
                </a:solidFill>
              </a:rPr>
              <a:t>Papert</a:t>
            </a:r>
            <a:r>
              <a:rPr lang="en-US" sz="1800" dirty="0" smtClean="0">
                <a:solidFill>
                  <a:schemeClr val="accent2"/>
                </a:solidFill>
              </a:rPr>
              <a:t>, 1969)</a:t>
            </a:r>
            <a:endParaRPr lang="en-US" dirty="0" smtClean="0">
              <a:solidFill>
                <a:schemeClr val="accent2"/>
              </a:solidFill>
            </a:endParaRPr>
          </a:p>
          <a:p>
            <a:pPr>
              <a:defRPr/>
            </a:pPr>
            <a:r>
              <a:rPr lang="en-US" sz="2800" dirty="0" smtClean="0"/>
              <a:t>Able to form only </a:t>
            </a:r>
            <a:r>
              <a:rPr lang="en-US" sz="2800" i="1" dirty="0" smtClean="0"/>
              <a:t>linear discriminate functions</a:t>
            </a:r>
            <a:r>
              <a:rPr lang="en-US" sz="2800" dirty="0" smtClean="0"/>
              <a:t>; </a:t>
            </a:r>
            <a:r>
              <a:rPr lang="en-US" sz="2800" i="1" dirty="0" smtClean="0"/>
              <a:t>i.e.  </a:t>
            </a:r>
            <a:r>
              <a:rPr lang="en-US" sz="2800" dirty="0" smtClean="0"/>
              <a:t>classes which can be divided by a line or hyper-plane</a:t>
            </a:r>
          </a:p>
          <a:p>
            <a:pPr>
              <a:defRPr/>
            </a:pPr>
            <a:r>
              <a:rPr lang="en-US" sz="2800" dirty="0" smtClean="0"/>
              <a:t>Most functions are more complex; </a:t>
            </a:r>
            <a:r>
              <a:rPr lang="en-US" sz="2800" i="1" dirty="0" smtClean="0"/>
              <a:t>i.e. </a:t>
            </a:r>
            <a:r>
              <a:rPr lang="en-US" sz="2800" dirty="0" smtClean="0"/>
              <a:t>they are </a:t>
            </a:r>
            <a:r>
              <a:rPr lang="en-US" sz="2800" i="1" dirty="0" smtClean="0"/>
              <a:t>non-linear</a:t>
            </a:r>
            <a:r>
              <a:rPr lang="en-US" sz="2800" dirty="0" smtClean="0"/>
              <a:t> or not </a:t>
            </a:r>
            <a:r>
              <a:rPr lang="en-US" sz="2800" i="1" dirty="0" smtClean="0"/>
              <a:t>linearly separable</a:t>
            </a:r>
            <a:endParaRPr lang="en-US" sz="2800" dirty="0" smtClean="0"/>
          </a:p>
          <a:p>
            <a:pPr>
              <a:defRPr/>
            </a:pPr>
            <a:r>
              <a:rPr lang="en-US" sz="2800" dirty="0" smtClean="0"/>
              <a:t>This crippled research in neural net theory for 15 years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214282" y="928670"/>
            <a:ext cx="7778750" cy="1104900"/>
          </a:xfrm>
        </p:spPr>
        <p:txBody>
          <a:bodyPr/>
          <a:lstStyle/>
          <a:p>
            <a:pPr>
              <a:defRPr/>
            </a:pPr>
            <a:r>
              <a:rPr lang="en-US" sz="3600" dirty="0" smtClean="0"/>
              <a:t>EXAMPLE</a:t>
            </a:r>
          </a:p>
        </p:txBody>
      </p:sp>
      <p:sp>
        <p:nvSpPr>
          <p:cNvPr id="52227" name="Text Box 3"/>
          <p:cNvSpPr txBox="1">
            <a:spLocks noChangeArrowheads="1"/>
          </p:cNvSpPr>
          <p:nvPr/>
        </p:nvSpPr>
        <p:spPr bwMode="auto">
          <a:xfrm>
            <a:off x="1484313" y="2170113"/>
            <a:ext cx="1909762" cy="3013075"/>
          </a:xfrm>
          <a:prstGeom prst="rect">
            <a:avLst/>
          </a:prstGeom>
          <a:noFill/>
          <a:ln w="12700">
            <a:noFill/>
            <a:miter lim="800000"/>
            <a:headEnd/>
            <a:tailEnd/>
          </a:ln>
        </p:spPr>
        <p:txBody>
          <a:bodyPr wrap="none">
            <a:spAutoFit/>
          </a:bodyPr>
          <a:lstStyle/>
          <a:p>
            <a:pPr marL="457200" indent="-457200"/>
            <a:r>
              <a:rPr lang="en-US"/>
              <a:t>Logical XOR </a:t>
            </a:r>
          </a:p>
          <a:p>
            <a:pPr marL="457200" indent="-457200"/>
            <a:r>
              <a:rPr lang="en-US"/>
              <a:t>Function</a:t>
            </a:r>
          </a:p>
          <a:p>
            <a:pPr marL="457200" indent="-457200"/>
            <a:endParaRPr lang="en-US"/>
          </a:p>
          <a:p>
            <a:pPr marL="457200" indent="-457200"/>
            <a:r>
              <a:rPr lang="en-US" u="sng"/>
              <a:t>X	Y	 Z</a:t>
            </a:r>
          </a:p>
          <a:p>
            <a:pPr marL="457200" indent="-457200"/>
            <a:r>
              <a:rPr lang="en-US"/>
              <a:t>0	0	0</a:t>
            </a:r>
          </a:p>
          <a:p>
            <a:pPr marL="457200" indent="-457200"/>
            <a:r>
              <a:rPr lang="en-US"/>
              <a:t>0	1	1</a:t>
            </a:r>
          </a:p>
          <a:p>
            <a:pPr marL="457200" indent="-457200">
              <a:buFontTx/>
              <a:buAutoNum type="arabicPlain"/>
            </a:pPr>
            <a:r>
              <a:rPr lang="en-US"/>
              <a:t>0	1</a:t>
            </a:r>
          </a:p>
          <a:p>
            <a:pPr marL="457200" indent="-457200"/>
            <a:r>
              <a:rPr lang="en-US"/>
              <a:t>1	1	0</a:t>
            </a:r>
          </a:p>
        </p:txBody>
      </p:sp>
      <p:sp>
        <p:nvSpPr>
          <p:cNvPr id="52228" name="Rectangle 4"/>
          <p:cNvSpPr>
            <a:spLocks noChangeArrowheads="1"/>
          </p:cNvSpPr>
          <p:nvPr/>
        </p:nvSpPr>
        <p:spPr bwMode="auto">
          <a:xfrm>
            <a:off x="4572000" y="2170113"/>
            <a:ext cx="2724150" cy="2713037"/>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52229" name="Text Box 5"/>
          <p:cNvSpPr txBox="1">
            <a:spLocks noChangeArrowheads="1"/>
          </p:cNvSpPr>
          <p:nvPr/>
        </p:nvSpPr>
        <p:spPr bwMode="auto">
          <a:xfrm>
            <a:off x="4059238" y="2990850"/>
            <a:ext cx="404812" cy="457200"/>
          </a:xfrm>
          <a:prstGeom prst="rect">
            <a:avLst/>
          </a:prstGeom>
          <a:noFill/>
          <a:ln w="12700">
            <a:noFill/>
            <a:miter lim="800000"/>
            <a:headEnd/>
            <a:tailEnd/>
          </a:ln>
        </p:spPr>
        <p:txBody>
          <a:bodyPr wrap="none">
            <a:spAutoFit/>
          </a:bodyPr>
          <a:lstStyle/>
          <a:p>
            <a:r>
              <a:rPr lang="en-US"/>
              <a:t>X</a:t>
            </a:r>
          </a:p>
        </p:txBody>
      </p:sp>
      <p:sp>
        <p:nvSpPr>
          <p:cNvPr id="52230" name="Text Box 6"/>
          <p:cNvSpPr txBox="1">
            <a:spLocks noChangeArrowheads="1"/>
          </p:cNvSpPr>
          <p:nvPr/>
        </p:nvSpPr>
        <p:spPr bwMode="auto">
          <a:xfrm>
            <a:off x="6081713" y="4954588"/>
            <a:ext cx="404812" cy="457200"/>
          </a:xfrm>
          <a:prstGeom prst="rect">
            <a:avLst/>
          </a:prstGeom>
          <a:noFill/>
          <a:ln w="12700">
            <a:noFill/>
            <a:miter lim="800000"/>
            <a:headEnd/>
            <a:tailEnd/>
          </a:ln>
        </p:spPr>
        <p:txBody>
          <a:bodyPr wrap="none">
            <a:spAutoFit/>
          </a:bodyPr>
          <a:lstStyle/>
          <a:p>
            <a:r>
              <a:rPr lang="en-US"/>
              <a:t>Y</a:t>
            </a:r>
          </a:p>
        </p:txBody>
      </p:sp>
      <p:sp>
        <p:nvSpPr>
          <p:cNvPr id="52231" name="Text Box 7"/>
          <p:cNvSpPr txBox="1">
            <a:spLocks noChangeArrowheads="1"/>
          </p:cNvSpPr>
          <p:nvPr/>
        </p:nvSpPr>
        <p:spPr bwMode="auto">
          <a:xfrm>
            <a:off x="3963988" y="4654550"/>
            <a:ext cx="565150" cy="457200"/>
          </a:xfrm>
          <a:prstGeom prst="rect">
            <a:avLst/>
          </a:prstGeom>
          <a:noFill/>
          <a:ln w="12700">
            <a:noFill/>
            <a:miter lim="800000"/>
            <a:headEnd/>
            <a:tailEnd/>
          </a:ln>
        </p:spPr>
        <p:txBody>
          <a:bodyPr wrap="none">
            <a:spAutoFit/>
          </a:bodyPr>
          <a:lstStyle/>
          <a:p>
            <a:r>
              <a:rPr lang="en-US"/>
              <a:t>0,0</a:t>
            </a:r>
          </a:p>
        </p:txBody>
      </p:sp>
      <p:sp>
        <p:nvSpPr>
          <p:cNvPr id="52232" name="Text Box 8"/>
          <p:cNvSpPr txBox="1">
            <a:spLocks noChangeArrowheads="1"/>
          </p:cNvSpPr>
          <p:nvPr/>
        </p:nvSpPr>
        <p:spPr bwMode="auto">
          <a:xfrm>
            <a:off x="7402513" y="4614863"/>
            <a:ext cx="565150" cy="457200"/>
          </a:xfrm>
          <a:prstGeom prst="rect">
            <a:avLst/>
          </a:prstGeom>
          <a:noFill/>
          <a:ln w="12700">
            <a:noFill/>
            <a:miter lim="800000"/>
            <a:headEnd/>
            <a:tailEnd/>
          </a:ln>
        </p:spPr>
        <p:txBody>
          <a:bodyPr wrap="none">
            <a:spAutoFit/>
          </a:bodyPr>
          <a:lstStyle/>
          <a:p>
            <a:r>
              <a:rPr lang="en-US"/>
              <a:t>0,1</a:t>
            </a:r>
          </a:p>
        </p:txBody>
      </p:sp>
      <p:sp>
        <p:nvSpPr>
          <p:cNvPr id="52233" name="Text Box 9"/>
          <p:cNvSpPr txBox="1">
            <a:spLocks noChangeArrowheads="1"/>
          </p:cNvSpPr>
          <p:nvPr/>
        </p:nvSpPr>
        <p:spPr bwMode="auto">
          <a:xfrm>
            <a:off x="3963988" y="1941513"/>
            <a:ext cx="565150" cy="457200"/>
          </a:xfrm>
          <a:prstGeom prst="rect">
            <a:avLst/>
          </a:prstGeom>
          <a:noFill/>
          <a:ln w="12700">
            <a:noFill/>
            <a:miter lim="800000"/>
            <a:headEnd/>
            <a:tailEnd/>
          </a:ln>
        </p:spPr>
        <p:txBody>
          <a:bodyPr wrap="none">
            <a:spAutoFit/>
          </a:bodyPr>
          <a:lstStyle/>
          <a:p>
            <a:r>
              <a:rPr lang="en-US"/>
              <a:t>1,0</a:t>
            </a:r>
          </a:p>
        </p:txBody>
      </p:sp>
      <p:sp>
        <p:nvSpPr>
          <p:cNvPr id="52234" name="Text Box 10"/>
          <p:cNvSpPr txBox="1">
            <a:spLocks noChangeArrowheads="1"/>
          </p:cNvSpPr>
          <p:nvPr/>
        </p:nvSpPr>
        <p:spPr bwMode="auto">
          <a:xfrm>
            <a:off x="7402513" y="1941513"/>
            <a:ext cx="565150" cy="457200"/>
          </a:xfrm>
          <a:prstGeom prst="rect">
            <a:avLst/>
          </a:prstGeom>
          <a:noFill/>
          <a:ln w="12700">
            <a:noFill/>
            <a:miter lim="800000"/>
            <a:headEnd/>
            <a:tailEnd/>
          </a:ln>
        </p:spPr>
        <p:txBody>
          <a:bodyPr wrap="none">
            <a:spAutoFit/>
          </a:bodyPr>
          <a:lstStyle/>
          <a:p>
            <a:r>
              <a:rPr lang="en-US"/>
              <a:t>1,1</a:t>
            </a:r>
          </a:p>
        </p:txBody>
      </p:sp>
      <p:sp>
        <p:nvSpPr>
          <p:cNvPr id="52235" name="Line 11"/>
          <p:cNvSpPr>
            <a:spLocks noChangeShapeType="1"/>
          </p:cNvSpPr>
          <p:nvPr/>
        </p:nvSpPr>
        <p:spPr bwMode="auto">
          <a:xfrm>
            <a:off x="3679825" y="3219450"/>
            <a:ext cx="2401888" cy="2192338"/>
          </a:xfrm>
          <a:prstGeom prst="line">
            <a:avLst/>
          </a:prstGeom>
          <a:noFill/>
          <a:ln w="12700">
            <a:solidFill>
              <a:srgbClr val="FF0000"/>
            </a:solidFill>
            <a:round/>
            <a:headEnd/>
            <a:tailEnd/>
          </a:ln>
        </p:spPr>
        <p:txBody>
          <a:bodyPr/>
          <a:lstStyle/>
          <a:p>
            <a:endParaRPr lang="en-US"/>
          </a:p>
        </p:txBody>
      </p:sp>
      <p:sp>
        <p:nvSpPr>
          <p:cNvPr id="52236" name="Oval 12"/>
          <p:cNvSpPr>
            <a:spLocks noChangeArrowheads="1"/>
          </p:cNvSpPr>
          <p:nvPr/>
        </p:nvSpPr>
        <p:spPr bwMode="auto">
          <a:xfrm>
            <a:off x="4464050" y="4725988"/>
            <a:ext cx="214313" cy="228600"/>
          </a:xfrm>
          <a:prstGeom prst="ellipse">
            <a:avLst/>
          </a:prstGeom>
          <a:solidFill>
            <a:srgbClr val="000000"/>
          </a:solidFill>
          <a:ln w="12700">
            <a:solidFill>
              <a:schemeClr val="tx1"/>
            </a:solidFill>
            <a:round/>
            <a:headEnd/>
            <a:tailEnd/>
          </a:ln>
        </p:spPr>
        <p:txBody>
          <a:bodyPr wrap="none" anchor="ctr"/>
          <a:lstStyle/>
          <a:p>
            <a:endParaRPr lang="en-US"/>
          </a:p>
        </p:txBody>
      </p:sp>
      <p:sp>
        <p:nvSpPr>
          <p:cNvPr id="52237" name="Oval 13"/>
          <p:cNvSpPr>
            <a:spLocks noChangeArrowheads="1"/>
          </p:cNvSpPr>
          <p:nvPr/>
        </p:nvSpPr>
        <p:spPr bwMode="auto">
          <a:xfrm>
            <a:off x="4464050" y="2055813"/>
            <a:ext cx="214313" cy="2286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2238" name="Oval 14"/>
          <p:cNvSpPr>
            <a:spLocks noChangeArrowheads="1"/>
          </p:cNvSpPr>
          <p:nvPr/>
        </p:nvSpPr>
        <p:spPr bwMode="auto">
          <a:xfrm>
            <a:off x="7188200" y="4725988"/>
            <a:ext cx="214313" cy="2286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2239" name="Oval 15"/>
          <p:cNvSpPr>
            <a:spLocks noChangeArrowheads="1"/>
          </p:cNvSpPr>
          <p:nvPr/>
        </p:nvSpPr>
        <p:spPr bwMode="auto">
          <a:xfrm>
            <a:off x="7188200" y="2093913"/>
            <a:ext cx="214313" cy="228600"/>
          </a:xfrm>
          <a:prstGeom prst="ellipse">
            <a:avLst/>
          </a:prstGeom>
          <a:solidFill>
            <a:srgbClr val="000000"/>
          </a:solidFill>
          <a:ln w="12700">
            <a:solidFill>
              <a:schemeClr val="tx1"/>
            </a:solidFill>
            <a:round/>
            <a:headEnd/>
            <a:tailEnd/>
          </a:ln>
        </p:spPr>
        <p:txBody>
          <a:bodyPr wrap="none" anchor="ctr"/>
          <a:lstStyle/>
          <a:p>
            <a:endParaRPr lang="en-US"/>
          </a:p>
        </p:txBody>
      </p:sp>
      <p:sp>
        <p:nvSpPr>
          <p:cNvPr id="52240" name="Text Box 16"/>
          <p:cNvSpPr txBox="1">
            <a:spLocks noChangeArrowheads="1"/>
          </p:cNvSpPr>
          <p:nvPr/>
        </p:nvSpPr>
        <p:spPr bwMode="auto">
          <a:xfrm>
            <a:off x="1484313" y="5562600"/>
            <a:ext cx="6992937" cy="946150"/>
          </a:xfrm>
          <a:prstGeom prst="rect">
            <a:avLst/>
          </a:prstGeom>
          <a:noFill/>
          <a:ln w="12700">
            <a:noFill/>
            <a:miter lim="800000"/>
            <a:headEnd/>
            <a:tailEnd/>
          </a:ln>
        </p:spPr>
        <p:txBody>
          <a:bodyPr wrap="none">
            <a:spAutoFit/>
          </a:bodyPr>
          <a:lstStyle/>
          <a:p>
            <a:r>
              <a:rPr lang="en-US" sz="2800"/>
              <a:t>Two neurons are need!  Their combined results </a:t>
            </a:r>
          </a:p>
          <a:p>
            <a:r>
              <a:rPr lang="en-US" sz="2800"/>
              <a:t>can produce good classification.</a:t>
            </a:r>
          </a:p>
        </p:txBody>
      </p:sp>
      <p:sp>
        <p:nvSpPr>
          <p:cNvPr id="52241" name="Line 17"/>
          <p:cNvSpPr>
            <a:spLocks noChangeShapeType="1"/>
          </p:cNvSpPr>
          <p:nvPr/>
        </p:nvSpPr>
        <p:spPr bwMode="auto">
          <a:xfrm>
            <a:off x="5284788" y="1893888"/>
            <a:ext cx="2401887" cy="2192337"/>
          </a:xfrm>
          <a:prstGeom prst="line">
            <a:avLst/>
          </a:prstGeom>
          <a:noFill/>
          <a:ln w="12700">
            <a:solidFill>
              <a:srgbClr val="FF0000"/>
            </a:solidFill>
            <a:round/>
            <a:headEnd/>
            <a:tailEnd/>
          </a:ln>
        </p:spPr>
        <p:txBody>
          <a:bodyPr/>
          <a:lstStyle/>
          <a:p>
            <a:endParaRPr lang="en-US"/>
          </a:p>
        </p:txBody>
      </p:sp>
      <p:sp>
        <p:nvSpPr>
          <p:cNvPr id="52242" name="Oval 18"/>
          <p:cNvSpPr>
            <a:spLocks noChangeArrowheads="1"/>
          </p:cNvSpPr>
          <p:nvPr/>
        </p:nvSpPr>
        <p:spPr bwMode="auto">
          <a:xfrm>
            <a:off x="5662613" y="325438"/>
            <a:ext cx="217487" cy="187325"/>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43" name="Oval 19"/>
          <p:cNvSpPr>
            <a:spLocks noChangeArrowheads="1"/>
          </p:cNvSpPr>
          <p:nvPr/>
        </p:nvSpPr>
        <p:spPr bwMode="auto">
          <a:xfrm>
            <a:off x="5999163" y="1430338"/>
            <a:ext cx="217487" cy="185737"/>
          </a:xfrm>
          <a:prstGeom prst="ellipse">
            <a:avLst/>
          </a:prstGeom>
          <a:solidFill>
            <a:schemeClr val="tx1"/>
          </a:solidFill>
          <a:ln w="12700">
            <a:solidFill>
              <a:schemeClr val="tx1"/>
            </a:solidFill>
            <a:round/>
            <a:headEnd/>
            <a:tailEnd/>
          </a:ln>
        </p:spPr>
        <p:txBody>
          <a:bodyPr wrap="none" anchor="ctr"/>
          <a:lstStyle/>
          <a:p>
            <a:endParaRPr lang="en-US"/>
          </a:p>
        </p:txBody>
      </p:sp>
      <p:sp>
        <p:nvSpPr>
          <p:cNvPr id="52244" name="Oval 20"/>
          <p:cNvSpPr>
            <a:spLocks noChangeArrowheads="1"/>
          </p:cNvSpPr>
          <p:nvPr/>
        </p:nvSpPr>
        <p:spPr bwMode="auto">
          <a:xfrm>
            <a:off x="5233988" y="889000"/>
            <a:ext cx="217487" cy="185738"/>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45" name="Oval 21"/>
          <p:cNvSpPr>
            <a:spLocks noChangeArrowheads="1"/>
          </p:cNvSpPr>
          <p:nvPr/>
        </p:nvSpPr>
        <p:spPr bwMode="auto">
          <a:xfrm>
            <a:off x="5233988" y="1430338"/>
            <a:ext cx="217487" cy="185737"/>
          </a:xfrm>
          <a:prstGeom prst="ellipse">
            <a:avLst/>
          </a:prstGeom>
          <a:solidFill>
            <a:schemeClr val="tx1"/>
          </a:solidFill>
          <a:ln w="12700">
            <a:solidFill>
              <a:schemeClr val="tx1"/>
            </a:solidFill>
            <a:round/>
            <a:headEnd/>
            <a:tailEnd/>
          </a:ln>
        </p:spPr>
        <p:txBody>
          <a:bodyPr wrap="none" anchor="ctr"/>
          <a:lstStyle/>
          <a:p>
            <a:endParaRPr lang="en-US"/>
          </a:p>
        </p:txBody>
      </p:sp>
      <p:sp>
        <p:nvSpPr>
          <p:cNvPr id="52246" name="Oval 22"/>
          <p:cNvSpPr>
            <a:spLocks noChangeArrowheads="1"/>
          </p:cNvSpPr>
          <p:nvPr/>
        </p:nvSpPr>
        <p:spPr bwMode="auto">
          <a:xfrm>
            <a:off x="5999163" y="889000"/>
            <a:ext cx="217487" cy="185738"/>
          </a:xfrm>
          <a:prstGeom prst="ellipse">
            <a:avLst/>
          </a:prstGeom>
          <a:solidFill>
            <a:schemeClr val="accent1"/>
          </a:solidFill>
          <a:ln w="12700">
            <a:solidFill>
              <a:schemeClr val="tx1"/>
            </a:solidFill>
            <a:round/>
            <a:headEnd/>
            <a:tailEnd/>
          </a:ln>
        </p:spPr>
        <p:txBody>
          <a:bodyPr wrap="none" anchor="ctr"/>
          <a:lstStyle/>
          <a:p>
            <a:endParaRPr lang="en-US"/>
          </a:p>
        </p:txBody>
      </p:sp>
      <p:cxnSp>
        <p:nvCxnSpPr>
          <p:cNvPr id="52247" name="AutoShape 23"/>
          <p:cNvCxnSpPr>
            <a:cxnSpLocks noChangeShapeType="1"/>
            <a:stCxn id="52245" idx="0"/>
            <a:endCxn id="52244" idx="4"/>
          </p:cNvCxnSpPr>
          <p:nvPr/>
        </p:nvCxnSpPr>
        <p:spPr bwMode="auto">
          <a:xfrm flipV="1">
            <a:off x="5343525" y="1074738"/>
            <a:ext cx="0" cy="355600"/>
          </a:xfrm>
          <a:prstGeom prst="straightConnector1">
            <a:avLst/>
          </a:prstGeom>
          <a:noFill/>
          <a:ln w="12700">
            <a:solidFill>
              <a:schemeClr val="tx1"/>
            </a:solidFill>
            <a:round/>
            <a:headEnd/>
            <a:tailEnd/>
          </a:ln>
        </p:spPr>
      </p:cxnSp>
      <p:cxnSp>
        <p:nvCxnSpPr>
          <p:cNvPr id="52248" name="AutoShape 24"/>
          <p:cNvCxnSpPr>
            <a:cxnSpLocks noChangeShapeType="1"/>
            <a:stCxn id="52243" idx="0"/>
            <a:endCxn id="52246" idx="4"/>
          </p:cNvCxnSpPr>
          <p:nvPr/>
        </p:nvCxnSpPr>
        <p:spPr bwMode="auto">
          <a:xfrm flipV="1">
            <a:off x="6108700" y="1074738"/>
            <a:ext cx="0" cy="355600"/>
          </a:xfrm>
          <a:prstGeom prst="straightConnector1">
            <a:avLst/>
          </a:prstGeom>
          <a:noFill/>
          <a:ln w="12700">
            <a:solidFill>
              <a:schemeClr val="tx1"/>
            </a:solidFill>
            <a:round/>
            <a:headEnd/>
            <a:tailEnd/>
          </a:ln>
        </p:spPr>
      </p:cxnSp>
      <p:cxnSp>
        <p:nvCxnSpPr>
          <p:cNvPr id="52249" name="AutoShape 25"/>
          <p:cNvCxnSpPr>
            <a:cxnSpLocks noChangeShapeType="1"/>
            <a:stCxn id="52244" idx="0"/>
            <a:endCxn id="52242" idx="4"/>
          </p:cNvCxnSpPr>
          <p:nvPr/>
        </p:nvCxnSpPr>
        <p:spPr bwMode="auto">
          <a:xfrm flipV="1">
            <a:off x="5343525" y="512763"/>
            <a:ext cx="428625" cy="376237"/>
          </a:xfrm>
          <a:prstGeom prst="straightConnector1">
            <a:avLst/>
          </a:prstGeom>
          <a:noFill/>
          <a:ln w="12700">
            <a:solidFill>
              <a:schemeClr val="tx1"/>
            </a:solidFill>
            <a:round/>
            <a:headEnd/>
            <a:tailEnd/>
          </a:ln>
        </p:spPr>
      </p:cxnSp>
      <p:cxnSp>
        <p:nvCxnSpPr>
          <p:cNvPr id="52250" name="AutoShape 26"/>
          <p:cNvCxnSpPr>
            <a:cxnSpLocks noChangeShapeType="1"/>
            <a:stCxn id="52242" idx="4"/>
            <a:endCxn id="52246" idx="0"/>
          </p:cNvCxnSpPr>
          <p:nvPr/>
        </p:nvCxnSpPr>
        <p:spPr bwMode="auto">
          <a:xfrm>
            <a:off x="5772150" y="512763"/>
            <a:ext cx="336550" cy="376237"/>
          </a:xfrm>
          <a:prstGeom prst="straightConnector1">
            <a:avLst/>
          </a:prstGeom>
          <a:noFill/>
          <a:ln w="12700">
            <a:solidFill>
              <a:schemeClr val="tx1"/>
            </a:solidFill>
            <a:round/>
            <a:headEnd/>
            <a:tailEnd/>
          </a:ln>
        </p:spPr>
      </p:cxnSp>
      <p:cxnSp>
        <p:nvCxnSpPr>
          <p:cNvPr id="52251" name="AutoShape 27"/>
          <p:cNvCxnSpPr>
            <a:cxnSpLocks noChangeShapeType="1"/>
            <a:stCxn id="52246" idx="3"/>
            <a:endCxn id="52245" idx="7"/>
          </p:cNvCxnSpPr>
          <p:nvPr/>
        </p:nvCxnSpPr>
        <p:spPr bwMode="auto">
          <a:xfrm flipH="1">
            <a:off x="5419725" y="1047750"/>
            <a:ext cx="611188" cy="409575"/>
          </a:xfrm>
          <a:prstGeom prst="straightConnector1">
            <a:avLst/>
          </a:prstGeom>
          <a:noFill/>
          <a:ln w="12700">
            <a:solidFill>
              <a:schemeClr val="tx1"/>
            </a:solidFill>
            <a:round/>
            <a:headEnd/>
            <a:tailEnd/>
          </a:ln>
        </p:spPr>
      </p:cxnSp>
      <p:cxnSp>
        <p:nvCxnSpPr>
          <p:cNvPr id="52252" name="AutoShape 28"/>
          <p:cNvCxnSpPr>
            <a:cxnSpLocks noChangeShapeType="1"/>
          </p:cNvCxnSpPr>
          <p:nvPr/>
        </p:nvCxnSpPr>
        <p:spPr bwMode="auto">
          <a:xfrm>
            <a:off x="5429256" y="1071546"/>
            <a:ext cx="611188" cy="409575"/>
          </a:xfrm>
          <a:prstGeom prst="straightConnector1">
            <a:avLst/>
          </a:prstGeom>
          <a:noFill/>
          <a:ln w="12700">
            <a:solidFill>
              <a:schemeClr val="tx1"/>
            </a:solidFill>
            <a:round/>
            <a:headEnd/>
            <a:tailEnd/>
          </a:ln>
        </p:spPr>
      </p:cxnSp>
      <p:sp>
        <p:nvSpPr>
          <p:cNvPr id="52253" name="Text Box 29"/>
          <p:cNvSpPr txBox="1">
            <a:spLocks noChangeArrowheads="1"/>
          </p:cNvSpPr>
          <p:nvPr/>
        </p:nvSpPr>
        <p:spPr bwMode="auto">
          <a:xfrm>
            <a:off x="6394450" y="735013"/>
            <a:ext cx="1841500" cy="822325"/>
          </a:xfrm>
          <a:prstGeom prst="rect">
            <a:avLst/>
          </a:prstGeom>
          <a:noFill/>
          <a:ln w="12700">
            <a:noFill/>
            <a:miter lim="800000"/>
            <a:headEnd/>
            <a:tailEnd/>
          </a:ln>
        </p:spPr>
        <p:txBody>
          <a:bodyPr wrap="none">
            <a:spAutoFit/>
          </a:bodyPr>
          <a:lstStyle/>
          <a:p>
            <a:r>
              <a:rPr lang="en-US"/>
              <a:t>Hidden layer </a:t>
            </a:r>
          </a:p>
          <a:p>
            <a:r>
              <a:rPr lang="en-US"/>
              <a:t>of neurons</a:t>
            </a:r>
          </a:p>
        </p:txBody>
      </p:sp>
      <p:sp>
        <p:nvSpPr>
          <p:cNvPr id="52254" name="Text Box 30"/>
          <p:cNvSpPr txBox="1">
            <a:spLocks noChangeArrowheads="1"/>
          </p:cNvSpPr>
          <p:nvPr/>
        </p:nvSpPr>
        <p:spPr bwMode="auto">
          <a:xfrm>
            <a:off x="2886075" y="608013"/>
            <a:ext cx="2155825" cy="822325"/>
          </a:xfrm>
          <a:prstGeom prst="rect">
            <a:avLst/>
          </a:prstGeom>
          <a:noFill/>
          <a:ln w="12700">
            <a:noFill/>
            <a:miter lim="800000"/>
            <a:headEnd/>
            <a:tailEnd/>
          </a:ln>
        </p:spPr>
        <p:txBody>
          <a:bodyPr wrap="none">
            <a:spAutoFit/>
          </a:bodyPr>
          <a:lstStyle/>
          <a:p>
            <a:r>
              <a:rPr lang="en-US"/>
              <a:t>Multi-layer</a:t>
            </a:r>
          </a:p>
          <a:p>
            <a:r>
              <a:rPr lang="en-US"/>
              <a:t>Neural Network</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a:t>April 2007</a:t>
            </a:r>
          </a:p>
        </p:txBody>
      </p:sp>
      <p:sp>
        <p:nvSpPr>
          <p:cNvPr id="9219" name="Slide Number Placeholder 5"/>
          <p:cNvSpPr>
            <a:spLocks noGrp="1"/>
          </p:cNvSpPr>
          <p:nvPr>
            <p:ph type="sldNum" sz="quarter" idx="12"/>
          </p:nvPr>
        </p:nvSpPr>
        <p:spPr>
          <a:noFill/>
        </p:spPr>
        <p:txBody>
          <a:bodyPr/>
          <a:lstStyle/>
          <a:p>
            <a:fld id="{E1C01DA6-98FC-406B-A1FD-B42A9F8A0FD6}" type="slidenum">
              <a:rPr lang="en-US"/>
              <a:pPr/>
              <a:t>59</a:t>
            </a:fld>
            <a:endParaRPr lang="en-US"/>
          </a:p>
        </p:txBody>
      </p:sp>
      <p:sp>
        <p:nvSpPr>
          <p:cNvPr id="9220" name="Rectangle 4"/>
          <p:cNvSpPr>
            <a:spLocks noChangeArrowheads="1"/>
          </p:cNvSpPr>
          <p:nvPr/>
        </p:nvSpPr>
        <p:spPr bwMode="auto">
          <a:xfrm>
            <a:off x="2014538" y="342900"/>
            <a:ext cx="4991100"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LEARNING ALGORITHM</a:t>
            </a:r>
          </a:p>
        </p:txBody>
      </p:sp>
      <p:sp>
        <p:nvSpPr>
          <p:cNvPr id="54277" name="Text Box 5"/>
          <p:cNvSpPr txBox="1">
            <a:spLocks noChangeArrowheads="1"/>
          </p:cNvSpPr>
          <p:nvPr/>
        </p:nvSpPr>
        <p:spPr bwMode="auto">
          <a:xfrm>
            <a:off x="457200" y="1371600"/>
            <a:ext cx="8077200" cy="4487863"/>
          </a:xfrm>
          <a:prstGeom prst="rect">
            <a:avLst/>
          </a:prstGeom>
          <a:noFill/>
          <a:ln w="12700">
            <a:noFill/>
            <a:miter lim="800000"/>
            <a:headEnd type="none" w="sm" len="sm"/>
            <a:tailEnd type="none" w="sm" len="sm"/>
          </a:ln>
        </p:spPr>
        <p:txBody>
          <a:bodyPr>
            <a:spAutoFit/>
          </a:bodyPr>
          <a:lstStyle/>
          <a:p>
            <a:pPr marL="1147763" indent="-1147763">
              <a:lnSpc>
                <a:spcPct val="90000"/>
              </a:lnSpc>
              <a:spcBef>
                <a:spcPct val="50000"/>
              </a:spcBef>
            </a:pPr>
            <a:r>
              <a:rPr lang="en-US" sz="2400" b="1" u="sng">
                <a:latin typeface="Tahoma" pitchFamily="34" charset="0"/>
              </a:rPr>
              <a:t>Target Value, T</a:t>
            </a:r>
            <a:r>
              <a:rPr lang="en-US" sz="2400" b="1">
                <a:latin typeface="Tahoma" pitchFamily="34" charset="0"/>
              </a:rPr>
              <a:t> </a:t>
            </a:r>
            <a:r>
              <a:rPr lang="en-US" sz="2400">
                <a:latin typeface="Tahoma" pitchFamily="34" charset="0"/>
              </a:rPr>
              <a:t>: When we are training a network we not only present it with the input but also with a value that we require the network to produce. For example, if we present the network with [1,1] for the AND function, the training value will be 1.</a:t>
            </a:r>
          </a:p>
          <a:p>
            <a:pPr marL="1147763" indent="-1147763">
              <a:lnSpc>
                <a:spcPct val="90000"/>
              </a:lnSpc>
              <a:spcBef>
                <a:spcPct val="50000"/>
              </a:spcBef>
            </a:pPr>
            <a:r>
              <a:rPr lang="en-US" sz="2400" b="1" u="sng">
                <a:latin typeface="Tahoma" pitchFamily="34" charset="0"/>
              </a:rPr>
              <a:t>Output , O</a:t>
            </a:r>
            <a:r>
              <a:rPr lang="en-US" sz="2400" b="1">
                <a:latin typeface="Tahoma" pitchFamily="34" charset="0"/>
              </a:rPr>
              <a:t> </a:t>
            </a:r>
            <a:r>
              <a:rPr lang="en-US" sz="2400">
                <a:latin typeface="Tahoma" pitchFamily="34" charset="0"/>
              </a:rPr>
              <a:t>: The output value from the neuron.</a:t>
            </a:r>
          </a:p>
          <a:p>
            <a:pPr marL="1147763" indent="-1147763">
              <a:lnSpc>
                <a:spcPct val="90000"/>
              </a:lnSpc>
              <a:spcBef>
                <a:spcPct val="50000"/>
              </a:spcBef>
            </a:pPr>
            <a:r>
              <a:rPr lang="en-US" sz="2400" b="1" u="sng">
                <a:latin typeface="Tahoma" pitchFamily="34" charset="0"/>
              </a:rPr>
              <a:t>Ij </a:t>
            </a:r>
            <a:r>
              <a:rPr lang="en-US" sz="2400">
                <a:latin typeface="Tahoma" pitchFamily="34" charset="0"/>
              </a:rPr>
              <a:t>: Inputs being presented to the neuron.</a:t>
            </a:r>
          </a:p>
          <a:p>
            <a:pPr marL="1147763" indent="-1147763">
              <a:lnSpc>
                <a:spcPct val="90000"/>
              </a:lnSpc>
              <a:spcBef>
                <a:spcPct val="50000"/>
              </a:spcBef>
            </a:pPr>
            <a:r>
              <a:rPr lang="en-US" sz="2400" b="1" u="sng">
                <a:latin typeface="Tahoma" pitchFamily="34" charset="0"/>
              </a:rPr>
              <a:t>Wj</a:t>
            </a:r>
            <a:r>
              <a:rPr lang="en-US" sz="2400" b="1" baseline="-25000">
                <a:latin typeface="Tahoma" pitchFamily="34" charset="0"/>
              </a:rPr>
              <a:t> </a:t>
            </a:r>
            <a:r>
              <a:rPr lang="en-US" sz="2400">
                <a:latin typeface="Tahoma" pitchFamily="34" charset="0"/>
              </a:rPr>
              <a:t>: Weight from input neuron (I</a:t>
            </a:r>
            <a:r>
              <a:rPr lang="en-US" sz="2400" b="1" baseline="-25000">
                <a:latin typeface="Tahoma" pitchFamily="34" charset="0"/>
              </a:rPr>
              <a:t>j</a:t>
            </a:r>
            <a:r>
              <a:rPr lang="en-US" sz="2400">
                <a:latin typeface="Tahoma" pitchFamily="34" charset="0"/>
              </a:rPr>
              <a:t>) to the output neuron.</a:t>
            </a:r>
          </a:p>
          <a:p>
            <a:pPr marL="1147763" indent="-1147763">
              <a:lnSpc>
                <a:spcPct val="90000"/>
              </a:lnSpc>
              <a:spcBef>
                <a:spcPct val="50000"/>
              </a:spcBef>
            </a:pPr>
            <a:r>
              <a:rPr lang="en-US" sz="2400" b="1" u="sng">
                <a:latin typeface="Tahoma" pitchFamily="34" charset="0"/>
              </a:rPr>
              <a:t>LR </a:t>
            </a:r>
            <a:r>
              <a:rPr lang="en-US" sz="2400">
                <a:latin typeface="Tahoma" pitchFamily="34" charset="0"/>
              </a:rPr>
              <a:t>: The learning rate. This dictates how quickly the network converges. It is set by a matter of experimentation. It is typically 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slide(fromBottom)">
                                      <p:cBhvr>
                                        <p:cTn id="7"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136"/>
          <p:cNvGrpSpPr>
            <a:grpSpLocks/>
          </p:cNvGrpSpPr>
          <p:nvPr/>
        </p:nvGrpSpPr>
        <p:grpSpPr bwMode="auto">
          <a:xfrm>
            <a:off x="4025900" y="2852738"/>
            <a:ext cx="5010150" cy="3960812"/>
            <a:chOff x="2446" y="1706"/>
            <a:chExt cx="3156" cy="2495"/>
          </a:xfrm>
        </p:grpSpPr>
        <p:sp>
          <p:nvSpPr>
            <p:cNvPr id="33799" name="Text Box 88"/>
            <p:cNvSpPr txBox="1">
              <a:spLocks noChangeArrowheads="1"/>
            </p:cNvSpPr>
            <p:nvPr/>
          </p:nvSpPr>
          <p:spPr bwMode="auto">
            <a:xfrm>
              <a:off x="2880" y="3612"/>
              <a:ext cx="1315" cy="366"/>
            </a:xfrm>
            <a:prstGeom prst="rect">
              <a:avLst/>
            </a:prstGeom>
            <a:noFill/>
            <a:ln w="9525">
              <a:noFill/>
              <a:miter lim="800000"/>
              <a:headEnd/>
              <a:tailEnd/>
            </a:ln>
          </p:spPr>
          <p:txBody>
            <a:bodyPr>
              <a:spAutoFit/>
            </a:bodyPr>
            <a:lstStyle/>
            <a:p>
              <a:pPr>
                <a:spcBef>
                  <a:spcPct val="50000"/>
                </a:spcBef>
              </a:pPr>
              <a:r>
                <a:rPr lang="en-US" sz="1600" b="1">
                  <a:latin typeface="Calibri" pitchFamily="34" charset="0"/>
                </a:rPr>
                <a:t>The  schematic model of a biological neuron</a:t>
              </a:r>
              <a:endParaRPr lang="ru-RU" sz="1600" b="1">
                <a:latin typeface="Calibri" pitchFamily="34" charset="0"/>
              </a:endParaRPr>
            </a:p>
          </p:txBody>
        </p:sp>
        <p:sp>
          <p:nvSpPr>
            <p:cNvPr id="33800" name="Freeform 89" descr="Светлый диагональный 2"/>
            <p:cNvSpPr>
              <a:spLocks/>
            </p:cNvSpPr>
            <p:nvPr/>
          </p:nvSpPr>
          <p:spPr bwMode="auto">
            <a:xfrm>
              <a:off x="3116" y="2340"/>
              <a:ext cx="1600" cy="1408"/>
            </a:xfrm>
            <a:custGeom>
              <a:avLst/>
              <a:gdLst>
                <a:gd name="T0" fmla="*/ 0 w 4752"/>
                <a:gd name="T1" fmla="*/ 53 h 3984"/>
                <a:gd name="T2" fmla="*/ 5 w 4752"/>
                <a:gd name="T3" fmla="*/ 59 h 3984"/>
                <a:gd name="T4" fmla="*/ 16 w 4752"/>
                <a:gd name="T5" fmla="*/ 66 h 3984"/>
                <a:gd name="T6" fmla="*/ 33 w 4752"/>
                <a:gd name="T7" fmla="*/ 66 h 3984"/>
                <a:gd name="T8" fmla="*/ 44 w 4752"/>
                <a:gd name="T9" fmla="*/ 59 h 3984"/>
                <a:gd name="T10" fmla="*/ 49 w 4752"/>
                <a:gd name="T11" fmla="*/ 40 h 3984"/>
                <a:gd name="T12" fmla="*/ 44 w 4752"/>
                <a:gd name="T13" fmla="*/ 21 h 3984"/>
                <a:gd name="T14" fmla="*/ 38 w 4752"/>
                <a:gd name="T15" fmla="*/ 2 h 3984"/>
                <a:gd name="T16" fmla="*/ 38 w 4752"/>
                <a:gd name="T17" fmla="*/ 8 h 3984"/>
                <a:gd name="T18" fmla="*/ 38 w 4752"/>
                <a:gd name="T19" fmla="*/ 2 h 3984"/>
                <a:gd name="T20" fmla="*/ 44 w 4752"/>
                <a:gd name="T21" fmla="*/ 15 h 3984"/>
                <a:gd name="T22" fmla="*/ 49 w 4752"/>
                <a:gd name="T23" fmla="*/ 28 h 3984"/>
                <a:gd name="T24" fmla="*/ 55 w 4752"/>
                <a:gd name="T25" fmla="*/ 40 h 3984"/>
                <a:gd name="T26" fmla="*/ 55 w 4752"/>
                <a:gd name="T27" fmla="*/ 47 h 3984"/>
                <a:gd name="T28" fmla="*/ 60 w 4752"/>
                <a:gd name="T29" fmla="*/ 59 h 3984"/>
                <a:gd name="T30" fmla="*/ 71 w 4752"/>
                <a:gd name="T31" fmla="*/ 59 h 3984"/>
                <a:gd name="T32" fmla="*/ 77 w 4752"/>
                <a:gd name="T33" fmla="*/ 59 h 3984"/>
                <a:gd name="T34" fmla="*/ 93 w 4752"/>
                <a:gd name="T35" fmla="*/ 66 h 3984"/>
                <a:gd name="T36" fmla="*/ 99 w 4752"/>
                <a:gd name="T37" fmla="*/ 78 h 3984"/>
                <a:gd name="T38" fmla="*/ 110 w 4752"/>
                <a:gd name="T39" fmla="*/ 104 h 3984"/>
                <a:gd name="T40" fmla="*/ 121 w 4752"/>
                <a:gd name="T41" fmla="*/ 117 h 3984"/>
                <a:gd name="T42" fmla="*/ 137 w 4752"/>
                <a:gd name="T43" fmla="*/ 129 h 3984"/>
                <a:gd name="T44" fmla="*/ 154 w 4752"/>
                <a:gd name="T45" fmla="*/ 136 h 3984"/>
                <a:gd name="T46" fmla="*/ 170 w 4752"/>
                <a:gd name="T47" fmla="*/ 148 h 3984"/>
                <a:gd name="T48" fmla="*/ 181 w 4752"/>
                <a:gd name="T49" fmla="*/ 174 h 3984"/>
                <a:gd name="T50" fmla="*/ 170 w 4752"/>
                <a:gd name="T51" fmla="*/ 161 h 3984"/>
                <a:gd name="T52" fmla="*/ 165 w 4752"/>
                <a:gd name="T53" fmla="*/ 148 h 3984"/>
                <a:gd name="T54" fmla="*/ 154 w 4752"/>
                <a:gd name="T55" fmla="*/ 142 h 3984"/>
                <a:gd name="T56" fmla="*/ 143 w 4752"/>
                <a:gd name="T57" fmla="*/ 142 h 3984"/>
                <a:gd name="T58" fmla="*/ 126 w 4752"/>
                <a:gd name="T59" fmla="*/ 136 h 3984"/>
                <a:gd name="T60" fmla="*/ 115 w 4752"/>
                <a:gd name="T61" fmla="*/ 129 h 3984"/>
                <a:gd name="T62" fmla="*/ 104 w 4752"/>
                <a:gd name="T63" fmla="*/ 117 h 3984"/>
                <a:gd name="T64" fmla="*/ 99 w 4752"/>
                <a:gd name="T65" fmla="*/ 104 h 3984"/>
                <a:gd name="T66" fmla="*/ 93 w 4752"/>
                <a:gd name="T67" fmla="*/ 98 h 3984"/>
                <a:gd name="T68" fmla="*/ 82 w 4752"/>
                <a:gd name="T69" fmla="*/ 78 h 3984"/>
                <a:gd name="T70" fmla="*/ 71 w 4752"/>
                <a:gd name="T71" fmla="*/ 85 h 3984"/>
                <a:gd name="T72" fmla="*/ 66 w 4752"/>
                <a:gd name="T73" fmla="*/ 98 h 3984"/>
                <a:gd name="T74" fmla="*/ 71 w 4752"/>
                <a:gd name="T75" fmla="*/ 117 h 3984"/>
                <a:gd name="T76" fmla="*/ 77 w 4752"/>
                <a:gd name="T77" fmla="*/ 129 h 3984"/>
                <a:gd name="T78" fmla="*/ 71 w 4752"/>
                <a:gd name="T79" fmla="*/ 123 h 3984"/>
                <a:gd name="T80" fmla="*/ 60 w 4752"/>
                <a:gd name="T81" fmla="*/ 104 h 3984"/>
                <a:gd name="T82" fmla="*/ 55 w 4752"/>
                <a:gd name="T83" fmla="*/ 98 h 3984"/>
                <a:gd name="T84" fmla="*/ 49 w 4752"/>
                <a:gd name="T85" fmla="*/ 98 h 3984"/>
                <a:gd name="T86" fmla="*/ 44 w 4752"/>
                <a:gd name="T87" fmla="*/ 104 h 3984"/>
                <a:gd name="T88" fmla="*/ 38 w 4752"/>
                <a:gd name="T89" fmla="*/ 104 h 3984"/>
                <a:gd name="T90" fmla="*/ 33 w 4752"/>
                <a:gd name="T91" fmla="*/ 91 h 3984"/>
                <a:gd name="T92" fmla="*/ 33 w 4752"/>
                <a:gd name="T93" fmla="*/ 78 h 3984"/>
                <a:gd name="T94" fmla="*/ 22 w 4752"/>
                <a:gd name="T95" fmla="*/ 72 h 3984"/>
                <a:gd name="T96" fmla="*/ 11 w 4752"/>
                <a:gd name="T97" fmla="*/ 66 h 3984"/>
                <a:gd name="T98" fmla="*/ 5 w 4752"/>
                <a:gd name="T99" fmla="*/ 59 h 3984"/>
                <a:gd name="T100" fmla="*/ 0 w 4752"/>
                <a:gd name="T101" fmla="*/ 53 h 39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52"/>
                <a:gd name="T154" fmla="*/ 0 h 3984"/>
                <a:gd name="T155" fmla="*/ 4752 w 4752"/>
                <a:gd name="T156" fmla="*/ 3984 h 39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52" h="3984">
                  <a:moveTo>
                    <a:pt x="0" y="1200"/>
                  </a:moveTo>
                  <a:cubicBezTo>
                    <a:pt x="0" y="1200"/>
                    <a:pt x="72" y="1296"/>
                    <a:pt x="144" y="1344"/>
                  </a:cubicBezTo>
                  <a:cubicBezTo>
                    <a:pt x="216" y="1392"/>
                    <a:pt x="312" y="1464"/>
                    <a:pt x="432" y="1488"/>
                  </a:cubicBezTo>
                  <a:cubicBezTo>
                    <a:pt x="552" y="1512"/>
                    <a:pt x="744" y="1512"/>
                    <a:pt x="864" y="1488"/>
                  </a:cubicBezTo>
                  <a:cubicBezTo>
                    <a:pt x="984" y="1464"/>
                    <a:pt x="1080" y="1440"/>
                    <a:pt x="1152" y="1344"/>
                  </a:cubicBezTo>
                  <a:cubicBezTo>
                    <a:pt x="1224" y="1248"/>
                    <a:pt x="1296" y="1056"/>
                    <a:pt x="1296" y="912"/>
                  </a:cubicBezTo>
                  <a:cubicBezTo>
                    <a:pt x="1296" y="768"/>
                    <a:pt x="1200" y="624"/>
                    <a:pt x="1152" y="480"/>
                  </a:cubicBezTo>
                  <a:cubicBezTo>
                    <a:pt x="1104" y="336"/>
                    <a:pt x="1032" y="96"/>
                    <a:pt x="1008" y="48"/>
                  </a:cubicBezTo>
                  <a:cubicBezTo>
                    <a:pt x="984" y="0"/>
                    <a:pt x="1008" y="192"/>
                    <a:pt x="1008" y="192"/>
                  </a:cubicBezTo>
                  <a:cubicBezTo>
                    <a:pt x="1008" y="192"/>
                    <a:pt x="984" y="24"/>
                    <a:pt x="1008" y="48"/>
                  </a:cubicBezTo>
                  <a:cubicBezTo>
                    <a:pt x="1032" y="72"/>
                    <a:pt x="1104" y="240"/>
                    <a:pt x="1152" y="336"/>
                  </a:cubicBezTo>
                  <a:cubicBezTo>
                    <a:pt x="1200" y="432"/>
                    <a:pt x="1248" y="528"/>
                    <a:pt x="1296" y="624"/>
                  </a:cubicBezTo>
                  <a:cubicBezTo>
                    <a:pt x="1344" y="720"/>
                    <a:pt x="1416" y="840"/>
                    <a:pt x="1440" y="912"/>
                  </a:cubicBezTo>
                  <a:cubicBezTo>
                    <a:pt x="1464" y="984"/>
                    <a:pt x="1416" y="984"/>
                    <a:pt x="1440" y="1056"/>
                  </a:cubicBezTo>
                  <a:cubicBezTo>
                    <a:pt x="1464" y="1128"/>
                    <a:pt x="1512" y="1296"/>
                    <a:pt x="1584" y="1344"/>
                  </a:cubicBezTo>
                  <a:cubicBezTo>
                    <a:pt x="1656" y="1392"/>
                    <a:pt x="1800" y="1344"/>
                    <a:pt x="1872" y="1344"/>
                  </a:cubicBezTo>
                  <a:cubicBezTo>
                    <a:pt x="1944" y="1344"/>
                    <a:pt x="1920" y="1320"/>
                    <a:pt x="2016" y="1344"/>
                  </a:cubicBezTo>
                  <a:cubicBezTo>
                    <a:pt x="2112" y="1368"/>
                    <a:pt x="2352" y="1416"/>
                    <a:pt x="2448" y="1488"/>
                  </a:cubicBezTo>
                  <a:cubicBezTo>
                    <a:pt x="2544" y="1560"/>
                    <a:pt x="2520" y="1632"/>
                    <a:pt x="2592" y="1776"/>
                  </a:cubicBezTo>
                  <a:cubicBezTo>
                    <a:pt x="2664" y="1920"/>
                    <a:pt x="2784" y="2208"/>
                    <a:pt x="2880" y="2352"/>
                  </a:cubicBezTo>
                  <a:cubicBezTo>
                    <a:pt x="2976" y="2496"/>
                    <a:pt x="3048" y="2544"/>
                    <a:pt x="3168" y="2640"/>
                  </a:cubicBezTo>
                  <a:cubicBezTo>
                    <a:pt x="3288" y="2736"/>
                    <a:pt x="3456" y="2856"/>
                    <a:pt x="3600" y="2928"/>
                  </a:cubicBezTo>
                  <a:cubicBezTo>
                    <a:pt x="3744" y="3000"/>
                    <a:pt x="3888" y="3000"/>
                    <a:pt x="4032" y="3072"/>
                  </a:cubicBezTo>
                  <a:cubicBezTo>
                    <a:pt x="4176" y="3144"/>
                    <a:pt x="4344" y="3216"/>
                    <a:pt x="4464" y="3360"/>
                  </a:cubicBezTo>
                  <a:cubicBezTo>
                    <a:pt x="4584" y="3504"/>
                    <a:pt x="4752" y="3888"/>
                    <a:pt x="4752" y="3936"/>
                  </a:cubicBezTo>
                  <a:cubicBezTo>
                    <a:pt x="4752" y="3984"/>
                    <a:pt x="4536" y="3744"/>
                    <a:pt x="4464" y="3648"/>
                  </a:cubicBezTo>
                  <a:cubicBezTo>
                    <a:pt x="4392" y="3552"/>
                    <a:pt x="4392" y="3432"/>
                    <a:pt x="4320" y="3360"/>
                  </a:cubicBezTo>
                  <a:cubicBezTo>
                    <a:pt x="4248" y="3288"/>
                    <a:pt x="4128" y="3240"/>
                    <a:pt x="4032" y="3216"/>
                  </a:cubicBezTo>
                  <a:cubicBezTo>
                    <a:pt x="3936" y="3192"/>
                    <a:pt x="3864" y="3240"/>
                    <a:pt x="3744" y="3216"/>
                  </a:cubicBezTo>
                  <a:cubicBezTo>
                    <a:pt x="3624" y="3192"/>
                    <a:pt x="3432" y="3120"/>
                    <a:pt x="3312" y="3072"/>
                  </a:cubicBezTo>
                  <a:cubicBezTo>
                    <a:pt x="3192" y="3024"/>
                    <a:pt x="3120" y="3000"/>
                    <a:pt x="3024" y="2928"/>
                  </a:cubicBezTo>
                  <a:cubicBezTo>
                    <a:pt x="2928" y="2856"/>
                    <a:pt x="2808" y="2736"/>
                    <a:pt x="2736" y="2640"/>
                  </a:cubicBezTo>
                  <a:cubicBezTo>
                    <a:pt x="2664" y="2544"/>
                    <a:pt x="2640" y="2424"/>
                    <a:pt x="2592" y="2352"/>
                  </a:cubicBezTo>
                  <a:cubicBezTo>
                    <a:pt x="2544" y="2280"/>
                    <a:pt x="2520" y="2304"/>
                    <a:pt x="2448" y="2208"/>
                  </a:cubicBezTo>
                  <a:cubicBezTo>
                    <a:pt x="2376" y="2112"/>
                    <a:pt x="2256" y="1824"/>
                    <a:pt x="2160" y="1776"/>
                  </a:cubicBezTo>
                  <a:cubicBezTo>
                    <a:pt x="2064" y="1728"/>
                    <a:pt x="1944" y="1848"/>
                    <a:pt x="1872" y="1920"/>
                  </a:cubicBezTo>
                  <a:cubicBezTo>
                    <a:pt x="1800" y="1992"/>
                    <a:pt x="1728" y="2088"/>
                    <a:pt x="1728" y="2208"/>
                  </a:cubicBezTo>
                  <a:cubicBezTo>
                    <a:pt x="1728" y="2328"/>
                    <a:pt x="1824" y="2520"/>
                    <a:pt x="1872" y="2640"/>
                  </a:cubicBezTo>
                  <a:cubicBezTo>
                    <a:pt x="1920" y="2760"/>
                    <a:pt x="2016" y="2904"/>
                    <a:pt x="2016" y="2928"/>
                  </a:cubicBezTo>
                  <a:cubicBezTo>
                    <a:pt x="2016" y="2952"/>
                    <a:pt x="1944" y="2880"/>
                    <a:pt x="1872" y="2784"/>
                  </a:cubicBezTo>
                  <a:cubicBezTo>
                    <a:pt x="1800" y="2688"/>
                    <a:pt x="1656" y="2448"/>
                    <a:pt x="1584" y="2352"/>
                  </a:cubicBezTo>
                  <a:cubicBezTo>
                    <a:pt x="1512" y="2256"/>
                    <a:pt x="1488" y="2232"/>
                    <a:pt x="1440" y="2208"/>
                  </a:cubicBezTo>
                  <a:cubicBezTo>
                    <a:pt x="1392" y="2184"/>
                    <a:pt x="1344" y="2184"/>
                    <a:pt x="1296" y="2208"/>
                  </a:cubicBezTo>
                  <a:cubicBezTo>
                    <a:pt x="1248" y="2232"/>
                    <a:pt x="1200" y="2328"/>
                    <a:pt x="1152" y="2352"/>
                  </a:cubicBezTo>
                  <a:cubicBezTo>
                    <a:pt x="1104" y="2376"/>
                    <a:pt x="1056" y="2400"/>
                    <a:pt x="1008" y="2352"/>
                  </a:cubicBezTo>
                  <a:cubicBezTo>
                    <a:pt x="960" y="2304"/>
                    <a:pt x="888" y="2160"/>
                    <a:pt x="864" y="2064"/>
                  </a:cubicBezTo>
                  <a:cubicBezTo>
                    <a:pt x="840" y="1968"/>
                    <a:pt x="912" y="1848"/>
                    <a:pt x="864" y="1776"/>
                  </a:cubicBezTo>
                  <a:cubicBezTo>
                    <a:pt x="816" y="1704"/>
                    <a:pt x="672" y="1680"/>
                    <a:pt x="576" y="1632"/>
                  </a:cubicBezTo>
                  <a:cubicBezTo>
                    <a:pt x="480" y="1584"/>
                    <a:pt x="360" y="1536"/>
                    <a:pt x="288" y="1488"/>
                  </a:cubicBezTo>
                  <a:cubicBezTo>
                    <a:pt x="216" y="1440"/>
                    <a:pt x="192" y="1392"/>
                    <a:pt x="144" y="1344"/>
                  </a:cubicBezTo>
                  <a:cubicBezTo>
                    <a:pt x="96" y="1296"/>
                    <a:pt x="0" y="1200"/>
                    <a:pt x="0" y="1200"/>
                  </a:cubicBezTo>
                  <a:close/>
                </a:path>
              </a:pathLst>
            </a:custGeom>
            <a:pattFill prst="ltUpDiag">
              <a:fgClr>
                <a:srgbClr val="C0C0C0"/>
              </a:fgClr>
              <a:bgClr>
                <a:srgbClr val="FFFFFF"/>
              </a:bgClr>
            </a:pattFill>
            <a:ln w="9525">
              <a:solidFill>
                <a:srgbClr val="000000"/>
              </a:solidFill>
              <a:round/>
              <a:headEnd/>
              <a:tailEnd/>
            </a:ln>
          </p:spPr>
          <p:txBody>
            <a:bodyPr/>
            <a:lstStyle/>
            <a:p>
              <a:endParaRPr lang="en-US">
                <a:latin typeface="Calibri" pitchFamily="34" charset="0"/>
              </a:endParaRPr>
            </a:p>
          </p:txBody>
        </p:sp>
        <p:sp>
          <p:nvSpPr>
            <p:cNvPr id="33801" name="Oval 90"/>
            <p:cNvSpPr>
              <a:spLocks noChangeArrowheads="1"/>
            </p:cNvSpPr>
            <p:nvPr/>
          </p:nvSpPr>
          <p:spPr bwMode="auto">
            <a:xfrm>
              <a:off x="3492" y="2856"/>
              <a:ext cx="158" cy="110"/>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33802" name="Freeform 91"/>
            <p:cNvSpPr>
              <a:spLocks/>
            </p:cNvSpPr>
            <p:nvPr/>
          </p:nvSpPr>
          <p:spPr bwMode="auto">
            <a:xfrm>
              <a:off x="4468" y="3725"/>
              <a:ext cx="254" cy="385"/>
            </a:xfrm>
            <a:custGeom>
              <a:avLst/>
              <a:gdLst>
                <a:gd name="T0" fmla="*/ 31 w 696"/>
                <a:gd name="T1" fmla="*/ 0 h 1008"/>
                <a:gd name="T2" fmla="*/ 31 w 696"/>
                <a:gd name="T3" fmla="*/ 16 h 1008"/>
                <a:gd name="T4" fmla="*/ 18 w 696"/>
                <a:gd name="T5" fmla="*/ 32 h 1008"/>
                <a:gd name="T6" fmla="*/ 3 w 696"/>
                <a:gd name="T7" fmla="*/ 40 h 1008"/>
                <a:gd name="T8" fmla="*/ 3 w 696"/>
                <a:gd name="T9" fmla="*/ 56 h 1008"/>
                <a:gd name="T10" fmla="*/ 3 w 696"/>
                <a:gd name="T11" fmla="*/ 40 h 1008"/>
                <a:gd name="T12" fmla="*/ 24 w 696"/>
                <a:gd name="T13" fmla="*/ 24 h 1008"/>
                <a:gd name="T14" fmla="*/ 31 w 696"/>
                <a:gd name="T15" fmla="*/ 16 h 1008"/>
                <a:gd name="T16" fmla="*/ 31 w 696"/>
                <a:gd name="T17" fmla="*/ 0 h 10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6"/>
                <a:gd name="T28" fmla="*/ 0 h 1008"/>
                <a:gd name="T29" fmla="*/ 696 w 696"/>
                <a:gd name="T30" fmla="*/ 1008 h 10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6" h="1008">
                  <a:moveTo>
                    <a:pt x="648" y="0"/>
                  </a:moveTo>
                  <a:cubicBezTo>
                    <a:pt x="648" y="0"/>
                    <a:pt x="696" y="192"/>
                    <a:pt x="648" y="288"/>
                  </a:cubicBezTo>
                  <a:cubicBezTo>
                    <a:pt x="600" y="384"/>
                    <a:pt x="456" y="504"/>
                    <a:pt x="360" y="576"/>
                  </a:cubicBezTo>
                  <a:cubicBezTo>
                    <a:pt x="264" y="648"/>
                    <a:pt x="120" y="648"/>
                    <a:pt x="72" y="720"/>
                  </a:cubicBezTo>
                  <a:cubicBezTo>
                    <a:pt x="24" y="792"/>
                    <a:pt x="72" y="1008"/>
                    <a:pt x="72" y="1008"/>
                  </a:cubicBezTo>
                  <a:cubicBezTo>
                    <a:pt x="72" y="1008"/>
                    <a:pt x="0" y="816"/>
                    <a:pt x="72" y="720"/>
                  </a:cubicBezTo>
                  <a:cubicBezTo>
                    <a:pt x="144" y="624"/>
                    <a:pt x="408" y="504"/>
                    <a:pt x="504" y="432"/>
                  </a:cubicBezTo>
                  <a:cubicBezTo>
                    <a:pt x="600" y="360"/>
                    <a:pt x="624" y="360"/>
                    <a:pt x="648" y="288"/>
                  </a:cubicBezTo>
                  <a:cubicBezTo>
                    <a:pt x="672" y="216"/>
                    <a:pt x="648" y="0"/>
                    <a:pt x="648" y="0"/>
                  </a:cubicBezTo>
                  <a:close/>
                </a:path>
              </a:pathLst>
            </a:custGeom>
            <a:solidFill>
              <a:srgbClr val="FFFFFF"/>
            </a:solidFill>
            <a:ln w="9525">
              <a:solidFill>
                <a:srgbClr val="000000"/>
              </a:solidFill>
              <a:round/>
              <a:headEnd/>
              <a:tailEnd/>
            </a:ln>
          </p:spPr>
          <p:txBody>
            <a:bodyPr/>
            <a:lstStyle/>
            <a:p>
              <a:endParaRPr lang="en-US">
                <a:latin typeface="Calibri" pitchFamily="34" charset="0"/>
              </a:endParaRPr>
            </a:p>
          </p:txBody>
        </p:sp>
        <p:sp>
          <p:nvSpPr>
            <p:cNvPr id="33803" name="Freeform 92" descr="Светлый диагональный 2"/>
            <p:cNvSpPr>
              <a:spLocks/>
            </p:cNvSpPr>
            <p:nvPr/>
          </p:nvSpPr>
          <p:spPr bwMode="auto">
            <a:xfrm>
              <a:off x="4644" y="3574"/>
              <a:ext cx="692" cy="174"/>
            </a:xfrm>
            <a:custGeom>
              <a:avLst/>
              <a:gdLst>
                <a:gd name="T0" fmla="*/ 0 w 1896"/>
                <a:gd name="T1" fmla="*/ 9 h 456"/>
                <a:gd name="T2" fmla="*/ 14 w 1896"/>
                <a:gd name="T3" fmla="*/ 17 h 456"/>
                <a:gd name="T4" fmla="*/ 35 w 1896"/>
                <a:gd name="T5" fmla="*/ 17 h 456"/>
                <a:gd name="T6" fmla="*/ 42 w 1896"/>
                <a:gd name="T7" fmla="*/ 9 h 456"/>
                <a:gd name="T8" fmla="*/ 70 w 1896"/>
                <a:gd name="T9" fmla="*/ 1 h 456"/>
                <a:gd name="T10" fmla="*/ 91 w 1896"/>
                <a:gd name="T11" fmla="*/ 17 h 456"/>
                <a:gd name="T12" fmla="*/ 77 w 1896"/>
                <a:gd name="T13" fmla="*/ 9 h 456"/>
                <a:gd name="T14" fmla="*/ 70 w 1896"/>
                <a:gd name="T15" fmla="*/ 1 h 456"/>
                <a:gd name="T16" fmla="*/ 49 w 1896"/>
                <a:gd name="T17" fmla="*/ 9 h 456"/>
                <a:gd name="T18" fmla="*/ 42 w 1896"/>
                <a:gd name="T19" fmla="*/ 17 h 456"/>
                <a:gd name="T20" fmla="*/ 21 w 1896"/>
                <a:gd name="T21" fmla="*/ 25 h 456"/>
                <a:gd name="T22" fmla="*/ 14 w 1896"/>
                <a:gd name="T23" fmla="*/ 17 h 456"/>
                <a:gd name="T24" fmla="*/ 7 w 1896"/>
                <a:gd name="T25" fmla="*/ 25 h 4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96"/>
                <a:gd name="T40" fmla="*/ 0 h 456"/>
                <a:gd name="T41" fmla="*/ 1896 w 1896"/>
                <a:gd name="T42" fmla="*/ 456 h 4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96" h="456">
                  <a:moveTo>
                    <a:pt x="0" y="168"/>
                  </a:moveTo>
                  <a:cubicBezTo>
                    <a:pt x="84" y="228"/>
                    <a:pt x="168" y="288"/>
                    <a:pt x="288" y="312"/>
                  </a:cubicBezTo>
                  <a:cubicBezTo>
                    <a:pt x="408" y="336"/>
                    <a:pt x="624" y="336"/>
                    <a:pt x="720" y="312"/>
                  </a:cubicBezTo>
                  <a:cubicBezTo>
                    <a:pt x="816" y="288"/>
                    <a:pt x="744" y="216"/>
                    <a:pt x="864" y="168"/>
                  </a:cubicBezTo>
                  <a:cubicBezTo>
                    <a:pt x="984" y="120"/>
                    <a:pt x="1272" y="0"/>
                    <a:pt x="1440" y="24"/>
                  </a:cubicBezTo>
                  <a:cubicBezTo>
                    <a:pt x="1608" y="48"/>
                    <a:pt x="1848" y="288"/>
                    <a:pt x="1872" y="312"/>
                  </a:cubicBezTo>
                  <a:cubicBezTo>
                    <a:pt x="1896" y="336"/>
                    <a:pt x="1656" y="216"/>
                    <a:pt x="1584" y="168"/>
                  </a:cubicBezTo>
                  <a:cubicBezTo>
                    <a:pt x="1512" y="120"/>
                    <a:pt x="1536" y="24"/>
                    <a:pt x="1440" y="24"/>
                  </a:cubicBezTo>
                  <a:cubicBezTo>
                    <a:pt x="1344" y="24"/>
                    <a:pt x="1104" y="120"/>
                    <a:pt x="1008" y="168"/>
                  </a:cubicBezTo>
                  <a:cubicBezTo>
                    <a:pt x="912" y="216"/>
                    <a:pt x="960" y="264"/>
                    <a:pt x="864" y="312"/>
                  </a:cubicBezTo>
                  <a:cubicBezTo>
                    <a:pt x="768" y="360"/>
                    <a:pt x="528" y="456"/>
                    <a:pt x="432" y="456"/>
                  </a:cubicBezTo>
                  <a:cubicBezTo>
                    <a:pt x="336" y="456"/>
                    <a:pt x="336" y="312"/>
                    <a:pt x="288" y="312"/>
                  </a:cubicBezTo>
                  <a:cubicBezTo>
                    <a:pt x="240" y="312"/>
                    <a:pt x="192" y="384"/>
                    <a:pt x="144" y="456"/>
                  </a:cubicBezTo>
                </a:path>
              </a:pathLst>
            </a:custGeom>
            <a:pattFill prst="ltUpDiag">
              <a:fgClr>
                <a:srgbClr val="C0C0C0"/>
              </a:fgClr>
              <a:bgClr>
                <a:srgbClr val="FFFFFF"/>
              </a:bgClr>
            </a:pattFill>
            <a:ln w="9525">
              <a:solidFill>
                <a:srgbClr val="000000"/>
              </a:solidFill>
              <a:round/>
              <a:headEnd/>
              <a:tailEnd/>
            </a:ln>
          </p:spPr>
          <p:txBody>
            <a:bodyPr/>
            <a:lstStyle/>
            <a:p>
              <a:endParaRPr lang="en-US">
                <a:latin typeface="Calibri" pitchFamily="34" charset="0"/>
              </a:endParaRPr>
            </a:p>
          </p:txBody>
        </p:sp>
        <p:sp>
          <p:nvSpPr>
            <p:cNvPr id="33804" name="Freeform 93"/>
            <p:cNvSpPr>
              <a:spLocks/>
            </p:cNvSpPr>
            <p:nvPr/>
          </p:nvSpPr>
          <p:spPr bwMode="auto">
            <a:xfrm>
              <a:off x="3589" y="2236"/>
              <a:ext cx="254" cy="385"/>
            </a:xfrm>
            <a:custGeom>
              <a:avLst/>
              <a:gdLst>
                <a:gd name="T0" fmla="*/ 31 w 696"/>
                <a:gd name="T1" fmla="*/ 0 h 1008"/>
                <a:gd name="T2" fmla="*/ 31 w 696"/>
                <a:gd name="T3" fmla="*/ 16 h 1008"/>
                <a:gd name="T4" fmla="*/ 18 w 696"/>
                <a:gd name="T5" fmla="*/ 32 h 1008"/>
                <a:gd name="T6" fmla="*/ 3 w 696"/>
                <a:gd name="T7" fmla="*/ 40 h 1008"/>
                <a:gd name="T8" fmla="*/ 3 w 696"/>
                <a:gd name="T9" fmla="*/ 56 h 1008"/>
                <a:gd name="T10" fmla="*/ 3 w 696"/>
                <a:gd name="T11" fmla="*/ 40 h 1008"/>
                <a:gd name="T12" fmla="*/ 24 w 696"/>
                <a:gd name="T13" fmla="*/ 24 h 1008"/>
                <a:gd name="T14" fmla="*/ 31 w 696"/>
                <a:gd name="T15" fmla="*/ 16 h 1008"/>
                <a:gd name="T16" fmla="*/ 31 w 696"/>
                <a:gd name="T17" fmla="*/ 0 h 10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6"/>
                <a:gd name="T28" fmla="*/ 0 h 1008"/>
                <a:gd name="T29" fmla="*/ 696 w 696"/>
                <a:gd name="T30" fmla="*/ 1008 h 10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6" h="1008">
                  <a:moveTo>
                    <a:pt x="648" y="0"/>
                  </a:moveTo>
                  <a:cubicBezTo>
                    <a:pt x="648" y="0"/>
                    <a:pt x="696" y="192"/>
                    <a:pt x="648" y="288"/>
                  </a:cubicBezTo>
                  <a:cubicBezTo>
                    <a:pt x="600" y="384"/>
                    <a:pt x="456" y="504"/>
                    <a:pt x="360" y="576"/>
                  </a:cubicBezTo>
                  <a:cubicBezTo>
                    <a:pt x="264" y="648"/>
                    <a:pt x="120" y="648"/>
                    <a:pt x="72" y="720"/>
                  </a:cubicBezTo>
                  <a:cubicBezTo>
                    <a:pt x="24" y="792"/>
                    <a:pt x="72" y="1008"/>
                    <a:pt x="72" y="1008"/>
                  </a:cubicBezTo>
                  <a:cubicBezTo>
                    <a:pt x="72" y="1008"/>
                    <a:pt x="0" y="816"/>
                    <a:pt x="72" y="720"/>
                  </a:cubicBezTo>
                  <a:cubicBezTo>
                    <a:pt x="144" y="624"/>
                    <a:pt x="408" y="504"/>
                    <a:pt x="504" y="432"/>
                  </a:cubicBezTo>
                  <a:cubicBezTo>
                    <a:pt x="600" y="360"/>
                    <a:pt x="624" y="360"/>
                    <a:pt x="648" y="288"/>
                  </a:cubicBezTo>
                  <a:cubicBezTo>
                    <a:pt x="672" y="216"/>
                    <a:pt x="648" y="0"/>
                    <a:pt x="648" y="0"/>
                  </a:cubicBezTo>
                  <a:close/>
                </a:path>
              </a:pathLst>
            </a:custGeom>
            <a:solidFill>
              <a:srgbClr val="FFFFFF"/>
            </a:solidFill>
            <a:ln w="9525">
              <a:solidFill>
                <a:srgbClr val="000000"/>
              </a:solidFill>
              <a:round/>
              <a:headEnd/>
              <a:tailEnd/>
            </a:ln>
          </p:spPr>
          <p:txBody>
            <a:bodyPr/>
            <a:lstStyle/>
            <a:p>
              <a:endParaRPr lang="en-US">
                <a:latin typeface="Calibri" pitchFamily="34" charset="0"/>
              </a:endParaRPr>
            </a:p>
          </p:txBody>
        </p:sp>
        <p:sp>
          <p:nvSpPr>
            <p:cNvPr id="33805" name="Freeform 94"/>
            <p:cNvSpPr>
              <a:spLocks/>
            </p:cNvSpPr>
            <p:nvPr/>
          </p:nvSpPr>
          <p:spPr bwMode="auto">
            <a:xfrm>
              <a:off x="2906" y="2429"/>
              <a:ext cx="210" cy="339"/>
            </a:xfrm>
            <a:custGeom>
              <a:avLst/>
              <a:gdLst>
                <a:gd name="T0" fmla="*/ 28 w 576"/>
                <a:gd name="T1" fmla="*/ 49 h 888"/>
                <a:gd name="T2" fmla="*/ 21 w 576"/>
                <a:gd name="T3" fmla="*/ 41 h 888"/>
                <a:gd name="T4" fmla="*/ 21 w 576"/>
                <a:gd name="T5" fmla="*/ 17 h 888"/>
                <a:gd name="T6" fmla="*/ 14 w 576"/>
                <a:gd name="T7" fmla="*/ 1 h 888"/>
                <a:gd name="T8" fmla="*/ 0 w 576"/>
                <a:gd name="T9" fmla="*/ 9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576" y="888"/>
                  </a:moveTo>
                  <a:cubicBezTo>
                    <a:pt x="516" y="864"/>
                    <a:pt x="456" y="840"/>
                    <a:pt x="432" y="744"/>
                  </a:cubicBezTo>
                  <a:cubicBezTo>
                    <a:pt x="408" y="648"/>
                    <a:pt x="456" y="432"/>
                    <a:pt x="432" y="312"/>
                  </a:cubicBezTo>
                  <a:cubicBezTo>
                    <a:pt x="408" y="192"/>
                    <a:pt x="360" y="48"/>
                    <a:pt x="288" y="24"/>
                  </a:cubicBezTo>
                  <a:cubicBezTo>
                    <a:pt x="216" y="0"/>
                    <a:pt x="48" y="144"/>
                    <a:pt x="0" y="168"/>
                  </a:cubicBezTo>
                </a:path>
              </a:pathLst>
            </a:custGeom>
            <a:noFill/>
            <a:ln w="9525">
              <a:solidFill>
                <a:srgbClr val="000000"/>
              </a:solidFill>
              <a:round/>
              <a:headEnd/>
              <a:tailEnd/>
            </a:ln>
          </p:spPr>
          <p:txBody>
            <a:bodyPr/>
            <a:lstStyle/>
            <a:p>
              <a:endParaRPr lang="en-US">
                <a:latin typeface="Calibri" pitchFamily="34" charset="0"/>
              </a:endParaRPr>
            </a:p>
          </p:txBody>
        </p:sp>
        <p:sp>
          <p:nvSpPr>
            <p:cNvPr id="33806" name="Freeform 95"/>
            <p:cNvSpPr>
              <a:spLocks/>
            </p:cNvSpPr>
            <p:nvPr/>
          </p:nvSpPr>
          <p:spPr bwMode="auto">
            <a:xfrm>
              <a:off x="2801" y="2608"/>
              <a:ext cx="262" cy="119"/>
            </a:xfrm>
            <a:custGeom>
              <a:avLst/>
              <a:gdLst>
                <a:gd name="T0" fmla="*/ 35 w 720"/>
                <a:gd name="T1" fmla="*/ 0 h 312"/>
                <a:gd name="T2" fmla="*/ 28 w 720"/>
                <a:gd name="T3" fmla="*/ 16 h 312"/>
                <a:gd name="T4" fmla="*/ 21 w 720"/>
                <a:gd name="T5" fmla="*/ 8 h 312"/>
                <a:gd name="T6" fmla="*/ 7 w 720"/>
                <a:gd name="T7" fmla="*/ 16 h 312"/>
                <a:gd name="T8" fmla="*/ 0 w 720"/>
                <a:gd name="T9" fmla="*/ 0 h 312"/>
                <a:gd name="T10" fmla="*/ 0 60000 65536"/>
                <a:gd name="T11" fmla="*/ 0 60000 65536"/>
                <a:gd name="T12" fmla="*/ 0 60000 65536"/>
                <a:gd name="T13" fmla="*/ 0 60000 65536"/>
                <a:gd name="T14" fmla="*/ 0 60000 65536"/>
                <a:gd name="T15" fmla="*/ 0 w 720"/>
                <a:gd name="T16" fmla="*/ 0 h 312"/>
                <a:gd name="T17" fmla="*/ 720 w 720"/>
                <a:gd name="T18" fmla="*/ 312 h 312"/>
              </a:gdLst>
              <a:ahLst/>
              <a:cxnLst>
                <a:cxn ang="T10">
                  <a:pos x="T0" y="T1"/>
                </a:cxn>
                <a:cxn ang="T11">
                  <a:pos x="T2" y="T3"/>
                </a:cxn>
                <a:cxn ang="T12">
                  <a:pos x="T4" y="T5"/>
                </a:cxn>
                <a:cxn ang="T13">
                  <a:pos x="T6" y="T7"/>
                </a:cxn>
                <a:cxn ang="T14">
                  <a:pos x="T8" y="T9"/>
                </a:cxn>
              </a:cxnLst>
              <a:rect l="T15" t="T16" r="T17" b="T18"/>
              <a:pathLst>
                <a:path w="720" h="312">
                  <a:moveTo>
                    <a:pt x="720" y="0"/>
                  </a:moveTo>
                  <a:cubicBezTo>
                    <a:pt x="672" y="132"/>
                    <a:pt x="624" y="264"/>
                    <a:pt x="576" y="288"/>
                  </a:cubicBezTo>
                  <a:cubicBezTo>
                    <a:pt x="528" y="312"/>
                    <a:pt x="504" y="144"/>
                    <a:pt x="432" y="144"/>
                  </a:cubicBezTo>
                  <a:cubicBezTo>
                    <a:pt x="360" y="144"/>
                    <a:pt x="216" y="312"/>
                    <a:pt x="144" y="288"/>
                  </a:cubicBezTo>
                  <a:cubicBezTo>
                    <a:pt x="72" y="264"/>
                    <a:pt x="36" y="132"/>
                    <a:pt x="0" y="0"/>
                  </a:cubicBezTo>
                </a:path>
              </a:pathLst>
            </a:custGeom>
            <a:noFill/>
            <a:ln w="9525">
              <a:solidFill>
                <a:srgbClr val="000000"/>
              </a:solidFill>
              <a:round/>
              <a:headEnd/>
              <a:tailEnd/>
            </a:ln>
          </p:spPr>
          <p:txBody>
            <a:bodyPr/>
            <a:lstStyle/>
            <a:p>
              <a:endParaRPr lang="en-US">
                <a:latin typeface="Calibri" pitchFamily="34" charset="0"/>
              </a:endParaRPr>
            </a:p>
          </p:txBody>
        </p:sp>
        <p:sp>
          <p:nvSpPr>
            <p:cNvPr id="33807" name="Freeform 96"/>
            <p:cNvSpPr>
              <a:spLocks/>
            </p:cNvSpPr>
            <p:nvPr/>
          </p:nvSpPr>
          <p:spPr bwMode="auto">
            <a:xfrm>
              <a:off x="3475" y="2195"/>
              <a:ext cx="324" cy="229"/>
            </a:xfrm>
            <a:custGeom>
              <a:avLst/>
              <a:gdLst>
                <a:gd name="T0" fmla="*/ 1 w 888"/>
                <a:gd name="T1" fmla="*/ 33 h 600"/>
                <a:gd name="T2" fmla="*/ 1 w 888"/>
                <a:gd name="T3" fmla="*/ 17 h 600"/>
                <a:gd name="T4" fmla="*/ 8 w 888"/>
                <a:gd name="T5" fmla="*/ 1 h 600"/>
                <a:gd name="T6" fmla="*/ 15 w 888"/>
                <a:gd name="T7" fmla="*/ 9 h 600"/>
                <a:gd name="T8" fmla="*/ 29 w 888"/>
                <a:gd name="T9" fmla="*/ 1 h 600"/>
                <a:gd name="T10" fmla="*/ 43 w 888"/>
                <a:gd name="T11" fmla="*/ 9 h 600"/>
                <a:gd name="T12" fmla="*/ 0 60000 65536"/>
                <a:gd name="T13" fmla="*/ 0 60000 65536"/>
                <a:gd name="T14" fmla="*/ 0 60000 65536"/>
                <a:gd name="T15" fmla="*/ 0 60000 65536"/>
                <a:gd name="T16" fmla="*/ 0 60000 65536"/>
                <a:gd name="T17" fmla="*/ 0 60000 65536"/>
                <a:gd name="T18" fmla="*/ 0 w 888"/>
                <a:gd name="T19" fmla="*/ 0 h 600"/>
                <a:gd name="T20" fmla="*/ 888 w 888"/>
                <a:gd name="T21" fmla="*/ 600 h 600"/>
              </a:gdLst>
              <a:ahLst/>
              <a:cxnLst>
                <a:cxn ang="T12">
                  <a:pos x="T0" y="T1"/>
                </a:cxn>
                <a:cxn ang="T13">
                  <a:pos x="T2" y="T3"/>
                </a:cxn>
                <a:cxn ang="T14">
                  <a:pos x="T4" y="T5"/>
                </a:cxn>
                <a:cxn ang="T15">
                  <a:pos x="T6" y="T7"/>
                </a:cxn>
                <a:cxn ang="T16">
                  <a:pos x="T8" y="T9"/>
                </a:cxn>
                <a:cxn ang="T17">
                  <a:pos x="T10" y="T11"/>
                </a:cxn>
              </a:cxnLst>
              <a:rect l="T18" t="T19" r="T20" b="T21"/>
              <a:pathLst>
                <a:path w="888" h="600">
                  <a:moveTo>
                    <a:pt x="24" y="600"/>
                  </a:moveTo>
                  <a:cubicBezTo>
                    <a:pt x="12" y="504"/>
                    <a:pt x="0" y="408"/>
                    <a:pt x="24" y="312"/>
                  </a:cubicBezTo>
                  <a:cubicBezTo>
                    <a:pt x="48" y="216"/>
                    <a:pt x="120" y="48"/>
                    <a:pt x="168" y="24"/>
                  </a:cubicBezTo>
                  <a:cubicBezTo>
                    <a:pt x="216" y="0"/>
                    <a:pt x="240" y="168"/>
                    <a:pt x="312" y="168"/>
                  </a:cubicBezTo>
                  <a:cubicBezTo>
                    <a:pt x="384" y="168"/>
                    <a:pt x="504" y="24"/>
                    <a:pt x="600" y="24"/>
                  </a:cubicBezTo>
                  <a:cubicBezTo>
                    <a:pt x="696" y="24"/>
                    <a:pt x="792" y="96"/>
                    <a:pt x="888" y="168"/>
                  </a:cubicBezTo>
                </a:path>
              </a:pathLst>
            </a:custGeom>
            <a:noFill/>
            <a:ln w="9525">
              <a:solidFill>
                <a:srgbClr val="000000"/>
              </a:solidFill>
              <a:round/>
              <a:headEnd/>
              <a:tailEnd/>
            </a:ln>
          </p:spPr>
          <p:txBody>
            <a:bodyPr/>
            <a:lstStyle/>
            <a:p>
              <a:endParaRPr lang="en-US">
                <a:latin typeface="Calibri" pitchFamily="34" charset="0"/>
              </a:endParaRPr>
            </a:p>
          </p:txBody>
        </p:sp>
        <p:sp>
          <p:nvSpPr>
            <p:cNvPr id="33808" name="Oval 97"/>
            <p:cNvSpPr>
              <a:spLocks noChangeArrowheads="1"/>
            </p:cNvSpPr>
            <p:nvPr/>
          </p:nvSpPr>
          <p:spPr bwMode="auto">
            <a:xfrm>
              <a:off x="3799" y="2304"/>
              <a:ext cx="53" cy="72"/>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33809" name="Freeform 98"/>
            <p:cNvSpPr>
              <a:spLocks/>
            </p:cNvSpPr>
            <p:nvPr/>
          </p:nvSpPr>
          <p:spPr bwMode="auto">
            <a:xfrm>
              <a:off x="3011" y="2024"/>
              <a:ext cx="998" cy="450"/>
            </a:xfrm>
            <a:custGeom>
              <a:avLst/>
              <a:gdLst>
                <a:gd name="T0" fmla="*/ 128 w 2784"/>
                <a:gd name="T1" fmla="*/ 1 h 1176"/>
                <a:gd name="T2" fmla="*/ 122 w 2784"/>
                <a:gd name="T3" fmla="*/ 18 h 1176"/>
                <a:gd name="T4" fmla="*/ 108 w 2784"/>
                <a:gd name="T5" fmla="*/ 18 h 1176"/>
                <a:gd name="T6" fmla="*/ 89 w 2784"/>
                <a:gd name="T7" fmla="*/ 1 h 1176"/>
                <a:gd name="T8" fmla="*/ 55 w 2784"/>
                <a:gd name="T9" fmla="*/ 9 h 1176"/>
                <a:gd name="T10" fmla="*/ 55 w 2784"/>
                <a:gd name="T11" fmla="*/ 34 h 1176"/>
                <a:gd name="T12" fmla="*/ 9 w 2784"/>
                <a:gd name="T13" fmla="*/ 9 h 1176"/>
                <a:gd name="T14" fmla="*/ 2 w 2784"/>
                <a:gd name="T15" fmla="*/ 66 h 1176"/>
                <a:gd name="T16" fmla="*/ 0 60000 65536"/>
                <a:gd name="T17" fmla="*/ 0 60000 65536"/>
                <a:gd name="T18" fmla="*/ 0 60000 65536"/>
                <a:gd name="T19" fmla="*/ 0 60000 65536"/>
                <a:gd name="T20" fmla="*/ 0 60000 65536"/>
                <a:gd name="T21" fmla="*/ 0 60000 65536"/>
                <a:gd name="T22" fmla="*/ 0 60000 65536"/>
                <a:gd name="T23" fmla="*/ 0 60000 65536"/>
                <a:gd name="T24" fmla="*/ 0 w 2784"/>
                <a:gd name="T25" fmla="*/ 0 h 1176"/>
                <a:gd name="T26" fmla="*/ 2784 w 2784"/>
                <a:gd name="T27" fmla="*/ 1176 h 11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84" h="1176">
                  <a:moveTo>
                    <a:pt x="2784" y="24"/>
                  </a:moveTo>
                  <a:cubicBezTo>
                    <a:pt x="2748" y="144"/>
                    <a:pt x="2712" y="264"/>
                    <a:pt x="2640" y="312"/>
                  </a:cubicBezTo>
                  <a:cubicBezTo>
                    <a:pt x="2568" y="360"/>
                    <a:pt x="2472" y="360"/>
                    <a:pt x="2352" y="312"/>
                  </a:cubicBezTo>
                  <a:cubicBezTo>
                    <a:pt x="2232" y="264"/>
                    <a:pt x="2112" y="48"/>
                    <a:pt x="1920" y="24"/>
                  </a:cubicBezTo>
                  <a:cubicBezTo>
                    <a:pt x="1728" y="0"/>
                    <a:pt x="1320" y="72"/>
                    <a:pt x="1200" y="168"/>
                  </a:cubicBezTo>
                  <a:cubicBezTo>
                    <a:pt x="1080" y="264"/>
                    <a:pt x="1368" y="600"/>
                    <a:pt x="1200" y="600"/>
                  </a:cubicBezTo>
                  <a:cubicBezTo>
                    <a:pt x="1032" y="600"/>
                    <a:pt x="384" y="72"/>
                    <a:pt x="192" y="168"/>
                  </a:cubicBezTo>
                  <a:cubicBezTo>
                    <a:pt x="0" y="264"/>
                    <a:pt x="24" y="720"/>
                    <a:pt x="48" y="1176"/>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0" name="Oval 99"/>
            <p:cNvSpPr>
              <a:spLocks noChangeArrowheads="1"/>
            </p:cNvSpPr>
            <p:nvPr/>
          </p:nvSpPr>
          <p:spPr bwMode="auto">
            <a:xfrm>
              <a:off x="3011" y="2451"/>
              <a:ext cx="52" cy="72"/>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33811" name="Freeform 100"/>
            <p:cNvSpPr>
              <a:spLocks/>
            </p:cNvSpPr>
            <p:nvPr/>
          </p:nvSpPr>
          <p:spPr bwMode="auto">
            <a:xfrm>
              <a:off x="5148" y="3651"/>
              <a:ext cx="245" cy="550"/>
            </a:xfrm>
            <a:custGeom>
              <a:avLst/>
              <a:gdLst>
                <a:gd name="T0" fmla="*/ 24 w 672"/>
                <a:gd name="T1" fmla="*/ 0 h 1440"/>
                <a:gd name="T2" fmla="*/ 17 w 672"/>
                <a:gd name="T3" fmla="*/ 16 h 1440"/>
                <a:gd name="T4" fmla="*/ 31 w 672"/>
                <a:gd name="T5" fmla="*/ 24 h 1440"/>
                <a:gd name="T6" fmla="*/ 24 w 672"/>
                <a:gd name="T7" fmla="*/ 48 h 1440"/>
                <a:gd name="T8" fmla="*/ 3 w 672"/>
                <a:gd name="T9" fmla="*/ 56 h 1440"/>
                <a:gd name="T10" fmla="*/ 3 w 672"/>
                <a:gd name="T11" fmla="*/ 80 h 1440"/>
                <a:gd name="T12" fmla="*/ 0 60000 65536"/>
                <a:gd name="T13" fmla="*/ 0 60000 65536"/>
                <a:gd name="T14" fmla="*/ 0 60000 65536"/>
                <a:gd name="T15" fmla="*/ 0 60000 65536"/>
                <a:gd name="T16" fmla="*/ 0 60000 65536"/>
                <a:gd name="T17" fmla="*/ 0 60000 65536"/>
                <a:gd name="T18" fmla="*/ 0 w 672"/>
                <a:gd name="T19" fmla="*/ 0 h 1440"/>
                <a:gd name="T20" fmla="*/ 672 w 672"/>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672" h="1440">
                  <a:moveTo>
                    <a:pt x="504" y="0"/>
                  </a:moveTo>
                  <a:cubicBezTo>
                    <a:pt x="420" y="108"/>
                    <a:pt x="336" y="216"/>
                    <a:pt x="360" y="288"/>
                  </a:cubicBezTo>
                  <a:cubicBezTo>
                    <a:pt x="384" y="360"/>
                    <a:pt x="624" y="336"/>
                    <a:pt x="648" y="432"/>
                  </a:cubicBezTo>
                  <a:cubicBezTo>
                    <a:pt x="672" y="528"/>
                    <a:pt x="600" y="768"/>
                    <a:pt x="504" y="864"/>
                  </a:cubicBezTo>
                  <a:cubicBezTo>
                    <a:pt x="408" y="960"/>
                    <a:pt x="144" y="912"/>
                    <a:pt x="72" y="1008"/>
                  </a:cubicBezTo>
                  <a:cubicBezTo>
                    <a:pt x="0" y="1104"/>
                    <a:pt x="36" y="1272"/>
                    <a:pt x="72" y="1440"/>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2" name="Freeform 101" descr="Светлый диагональный 2"/>
            <p:cNvSpPr>
              <a:spLocks/>
            </p:cNvSpPr>
            <p:nvPr/>
          </p:nvSpPr>
          <p:spPr bwMode="auto">
            <a:xfrm>
              <a:off x="4009" y="2001"/>
              <a:ext cx="1393" cy="587"/>
            </a:xfrm>
            <a:custGeom>
              <a:avLst/>
              <a:gdLst>
                <a:gd name="T0" fmla="*/ 0 w 3816"/>
                <a:gd name="T1" fmla="*/ 3 h 1536"/>
                <a:gd name="T2" fmla="*/ 7 w 3816"/>
                <a:gd name="T3" fmla="*/ 3 h 1536"/>
                <a:gd name="T4" fmla="*/ 28 w 3816"/>
                <a:gd name="T5" fmla="*/ 19 h 1536"/>
                <a:gd name="T6" fmla="*/ 49 w 3816"/>
                <a:gd name="T7" fmla="*/ 51 h 1536"/>
                <a:gd name="T8" fmla="*/ 84 w 3816"/>
                <a:gd name="T9" fmla="*/ 75 h 1536"/>
                <a:gd name="T10" fmla="*/ 133 w 3816"/>
                <a:gd name="T11" fmla="*/ 75 h 1536"/>
                <a:gd name="T12" fmla="*/ 168 w 3816"/>
                <a:gd name="T13" fmla="*/ 51 h 1536"/>
                <a:gd name="T14" fmla="*/ 182 w 3816"/>
                <a:gd name="T15" fmla="*/ 67 h 1536"/>
                <a:gd name="T16" fmla="*/ 147 w 3816"/>
                <a:gd name="T17" fmla="*/ 83 h 1536"/>
                <a:gd name="T18" fmla="*/ 126 w 3816"/>
                <a:gd name="T19" fmla="*/ 83 h 1536"/>
                <a:gd name="T20" fmla="*/ 105 w 3816"/>
                <a:gd name="T21" fmla="*/ 83 h 1536"/>
                <a:gd name="T22" fmla="*/ 84 w 3816"/>
                <a:gd name="T23" fmla="*/ 83 h 1536"/>
                <a:gd name="T24" fmla="*/ 56 w 3816"/>
                <a:gd name="T25" fmla="*/ 67 h 1536"/>
                <a:gd name="T26" fmla="*/ 49 w 3816"/>
                <a:gd name="T27" fmla="*/ 59 h 1536"/>
                <a:gd name="T28" fmla="*/ 35 w 3816"/>
                <a:gd name="T29" fmla="*/ 35 h 1536"/>
                <a:gd name="T30" fmla="*/ 28 w 3816"/>
                <a:gd name="T31" fmla="*/ 19 h 1536"/>
                <a:gd name="T32" fmla="*/ 21 w 3816"/>
                <a:gd name="T33" fmla="*/ 11 h 1536"/>
                <a:gd name="T34" fmla="*/ 7 w 3816"/>
                <a:gd name="T35" fmla="*/ 3 h 1536"/>
                <a:gd name="T36" fmla="*/ 0 w 3816"/>
                <a:gd name="T37" fmla="*/ 3 h 1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16"/>
                <a:gd name="T58" fmla="*/ 0 h 1536"/>
                <a:gd name="T59" fmla="*/ 3816 w 3816"/>
                <a:gd name="T60" fmla="*/ 1536 h 1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16" h="1536">
                  <a:moveTo>
                    <a:pt x="0" y="48"/>
                  </a:moveTo>
                  <a:cubicBezTo>
                    <a:pt x="0" y="48"/>
                    <a:pt x="48" y="0"/>
                    <a:pt x="144" y="48"/>
                  </a:cubicBezTo>
                  <a:cubicBezTo>
                    <a:pt x="240" y="96"/>
                    <a:pt x="432" y="192"/>
                    <a:pt x="576" y="336"/>
                  </a:cubicBezTo>
                  <a:cubicBezTo>
                    <a:pt x="720" y="480"/>
                    <a:pt x="816" y="744"/>
                    <a:pt x="1008" y="912"/>
                  </a:cubicBezTo>
                  <a:cubicBezTo>
                    <a:pt x="1200" y="1080"/>
                    <a:pt x="1440" y="1272"/>
                    <a:pt x="1728" y="1344"/>
                  </a:cubicBezTo>
                  <a:cubicBezTo>
                    <a:pt x="2016" y="1416"/>
                    <a:pt x="2448" y="1416"/>
                    <a:pt x="2736" y="1344"/>
                  </a:cubicBezTo>
                  <a:cubicBezTo>
                    <a:pt x="3024" y="1272"/>
                    <a:pt x="3288" y="936"/>
                    <a:pt x="3456" y="912"/>
                  </a:cubicBezTo>
                  <a:cubicBezTo>
                    <a:pt x="3624" y="888"/>
                    <a:pt x="3816" y="1104"/>
                    <a:pt x="3744" y="1200"/>
                  </a:cubicBezTo>
                  <a:cubicBezTo>
                    <a:pt x="3672" y="1296"/>
                    <a:pt x="3216" y="1440"/>
                    <a:pt x="3024" y="1488"/>
                  </a:cubicBezTo>
                  <a:cubicBezTo>
                    <a:pt x="2832" y="1536"/>
                    <a:pt x="2736" y="1488"/>
                    <a:pt x="2592" y="1488"/>
                  </a:cubicBezTo>
                  <a:cubicBezTo>
                    <a:pt x="2448" y="1488"/>
                    <a:pt x="2304" y="1488"/>
                    <a:pt x="2160" y="1488"/>
                  </a:cubicBezTo>
                  <a:cubicBezTo>
                    <a:pt x="2016" y="1488"/>
                    <a:pt x="1896" y="1536"/>
                    <a:pt x="1728" y="1488"/>
                  </a:cubicBezTo>
                  <a:cubicBezTo>
                    <a:pt x="1560" y="1440"/>
                    <a:pt x="1272" y="1272"/>
                    <a:pt x="1152" y="1200"/>
                  </a:cubicBezTo>
                  <a:cubicBezTo>
                    <a:pt x="1032" y="1128"/>
                    <a:pt x="1080" y="1152"/>
                    <a:pt x="1008" y="1056"/>
                  </a:cubicBezTo>
                  <a:cubicBezTo>
                    <a:pt x="936" y="960"/>
                    <a:pt x="792" y="744"/>
                    <a:pt x="720" y="624"/>
                  </a:cubicBezTo>
                  <a:cubicBezTo>
                    <a:pt x="648" y="504"/>
                    <a:pt x="624" y="408"/>
                    <a:pt x="576" y="336"/>
                  </a:cubicBezTo>
                  <a:cubicBezTo>
                    <a:pt x="528" y="264"/>
                    <a:pt x="504" y="240"/>
                    <a:pt x="432" y="192"/>
                  </a:cubicBezTo>
                  <a:cubicBezTo>
                    <a:pt x="360" y="144"/>
                    <a:pt x="216" y="72"/>
                    <a:pt x="144" y="48"/>
                  </a:cubicBezTo>
                  <a:cubicBezTo>
                    <a:pt x="72" y="24"/>
                    <a:pt x="0" y="48"/>
                    <a:pt x="0" y="48"/>
                  </a:cubicBezTo>
                  <a:close/>
                </a:path>
              </a:pathLst>
            </a:custGeom>
            <a:pattFill prst="ltUpDiag">
              <a:fgClr>
                <a:srgbClr val="C0C0C0"/>
              </a:fgClr>
              <a:bgClr>
                <a:srgbClr val="FFFFFF"/>
              </a:bgClr>
            </a:pattFill>
            <a:ln w="9525">
              <a:solidFill>
                <a:srgbClr val="000000"/>
              </a:solidFill>
              <a:round/>
              <a:headEnd/>
              <a:tailEnd/>
            </a:ln>
          </p:spPr>
          <p:txBody>
            <a:bodyPr/>
            <a:lstStyle/>
            <a:p>
              <a:endParaRPr lang="en-US">
                <a:latin typeface="Calibri" pitchFamily="34" charset="0"/>
              </a:endParaRPr>
            </a:p>
          </p:txBody>
        </p:sp>
        <p:sp>
          <p:nvSpPr>
            <p:cNvPr id="33813" name="Freeform 102"/>
            <p:cNvSpPr>
              <a:spLocks/>
            </p:cNvSpPr>
            <p:nvPr/>
          </p:nvSpPr>
          <p:spPr bwMode="auto">
            <a:xfrm>
              <a:off x="3799" y="2215"/>
              <a:ext cx="525" cy="120"/>
            </a:xfrm>
            <a:custGeom>
              <a:avLst/>
              <a:gdLst>
                <a:gd name="T0" fmla="*/ 0 w 1440"/>
                <a:gd name="T1" fmla="*/ 8 h 312"/>
                <a:gd name="T2" fmla="*/ 14 w 1440"/>
                <a:gd name="T3" fmla="*/ 0 h 312"/>
                <a:gd name="T4" fmla="*/ 28 w 1440"/>
                <a:gd name="T5" fmla="*/ 8 h 312"/>
                <a:gd name="T6" fmla="*/ 42 w 1440"/>
                <a:gd name="T7" fmla="*/ 8 h 312"/>
                <a:gd name="T8" fmla="*/ 63 w 1440"/>
                <a:gd name="T9" fmla="*/ 17 h 312"/>
                <a:gd name="T10" fmla="*/ 70 w 1440"/>
                <a:gd name="T11" fmla="*/ 17 h 312"/>
                <a:gd name="T12" fmla="*/ 0 60000 65536"/>
                <a:gd name="T13" fmla="*/ 0 60000 65536"/>
                <a:gd name="T14" fmla="*/ 0 60000 65536"/>
                <a:gd name="T15" fmla="*/ 0 60000 65536"/>
                <a:gd name="T16" fmla="*/ 0 60000 65536"/>
                <a:gd name="T17" fmla="*/ 0 60000 65536"/>
                <a:gd name="T18" fmla="*/ 0 w 1440"/>
                <a:gd name="T19" fmla="*/ 0 h 312"/>
                <a:gd name="T20" fmla="*/ 1440 w 1440"/>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440" h="312">
                  <a:moveTo>
                    <a:pt x="0" y="144"/>
                  </a:moveTo>
                  <a:cubicBezTo>
                    <a:pt x="96" y="72"/>
                    <a:pt x="192" y="0"/>
                    <a:pt x="288" y="0"/>
                  </a:cubicBezTo>
                  <a:cubicBezTo>
                    <a:pt x="384" y="0"/>
                    <a:pt x="480" y="120"/>
                    <a:pt x="576" y="144"/>
                  </a:cubicBezTo>
                  <a:cubicBezTo>
                    <a:pt x="672" y="168"/>
                    <a:pt x="744" y="120"/>
                    <a:pt x="864" y="144"/>
                  </a:cubicBezTo>
                  <a:cubicBezTo>
                    <a:pt x="984" y="168"/>
                    <a:pt x="1200" y="264"/>
                    <a:pt x="1296" y="288"/>
                  </a:cubicBezTo>
                  <a:cubicBezTo>
                    <a:pt x="1392" y="312"/>
                    <a:pt x="1416" y="300"/>
                    <a:pt x="1440" y="288"/>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4" name="Freeform 103"/>
            <p:cNvSpPr>
              <a:spLocks/>
            </p:cNvSpPr>
            <p:nvPr/>
          </p:nvSpPr>
          <p:spPr bwMode="auto">
            <a:xfrm>
              <a:off x="5307" y="3537"/>
              <a:ext cx="158" cy="120"/>
            </a:xfrm>
            <a:custGeom>
              <a:avLst/>
              <a:gdLst>
                <a:gd name="T0" fmla="*/ 0 w 432"/>
                <a:gd name="T1" fmla="*/ 17 h 312"/>
                <a:gd name="T2" fmla="*/ 7 w 432"/>
                <a:gd name="T3" fmla="*/ 17 h 312"/>
                <a:gd name="T4" fmla="*/ 14 w 432"/>
                <a:gd name="T5" fmla="*/ 8 h 312"/>
                <a:gd name="T6" fmla="*/ 21 w 432"/>
                <a:gd name="T7" fmla="*/ 0 h 312"/>
                <a:gd name="T8" fmla="*/ 0 60000 65536"/>
                <a:gd name="T9" fmla="*/ 0 60000 65536"/>
                <a:gd name="T10" fmla="*/ 0 60000 65536"/>
                <a:gd name="T11" fmla="*/ 0 60000 65536"/>
                <a:gd name="T12" fmla="*/ 0 w 432"/>
                <a:gd name="T13" fmla="*/ 0 h 312"/>
                <a:gd name="T14" fmla="*/ 432 w 432"/>
                <a:gd name="T15" fmla="*/ 312 h 312"/>
              </a:gdLst>
              <a:ahLst/>
              <a:cxnLst>
                <a:cxn ang="T8">
                  <a:pos x="T0" y="T1"/>
                </a:cxn>
                <a:cxn ang="T9">
                  <a:pos x="T2" y="T3"/>
                </a:cxn>
                <a:cxn ang="T10">
                  <a:pos x="T4" y="T5"/>
                </a:cxn>
                <a:cxn ang="T11">
                  <a:pos x="T6" y="T7"/>
                </a:cxn>
              </a:cxnLst>
              <a:rect l="T12" t="T13" r="T14" b="T15"/>
              <a:pathLst>
                <a:path w="432" h="312">
                  <a:moveTo>
                    <a:pt x="0" y="288"/>
                  </a:moveTo>
                  <a:cubicBezTo>
                    <a:pt x="48" y="300"/>
                    <a:pt x="96" y="312"/>
                    <a:pt x="144" y="288"/>
                  </a:cubicBezTo>
                  <a:cubicBezTo>
                    <a:pt x="192" y="264"/>
                    <a:pt x="240" y="192"/>
                    <a:pt x="288" y="144"/>
                  </a:cubicBezTo>
                  <a:cubicBezTo>
                    <a:pt x="336" y="96"/>
                    <a:pt x="384" y="48"/>
                    <a:pt x="432" y="0"/>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5" name="Freeform 104"/>
            <p:cNvSpPr>
              <a:spLocks/>
            </p:cNvSpPr>
            <p:nvPr/>
          </p:nvSpPr>
          <p:spPr bwMode="auto">
            <a:xfrm>
              <a:off x="3787" y="3347"/>
              <a:ext cx="62" cy="128"/>
            </a:xfrm>
            <a:custGeom>
              <a:avLst/>
              <a:gdLst>
                <a:gd name="T0" fmla="*/ 1 w 168"/>
                <a:gd name="T1" fmla="*/ 0 h 336"/>
                <a:gd name="T2" fmla="*/ 1 w 168"/>
                <a:gd name="T3" fmla="*/ 16 h 336"/>
                <a:gd name="T4" fmla="*/ 8 w 168"/>
                <a:gd name="T5" fmla="*/ 16 h 336"/>
                <a:gd name="T6" fmla="*/ 0 60000 65536"/>
                <a:gd name="T7" fmla="*/ 0 60000 65536"/>
                <a:gd name="T8" fmla="*/ 0 60000 65536"/>
                <a:gd name="T9" fmla="*/ 0 w 168"/>
                <a:gd name="T10" fmla="*/ 0 h 336"/>
                <a:gd name="T11" fmla="*/ 168 w 168"/>
                <a:gd name="T12" fmla="*/ 336 h 336"/>
              </a:gdLst>
              <a:ahLst/>
              <a:cxnLst>
                <a:cxn ang="T6">
                  <a:pos x="T0" y="T1"/>
                </a:cxn>
                <a:cxn ang="T7">
                  <a:pos x="T2" y="T3"/>
                </a:cxn>
                <a:cxn ang="T8">
                  <a:pos x="T4" y="T5"/>
                </a:cxn>
              </a:cxnLst>
              <a:rect l="T9" t="T10" r="T11" b="T12"/>
              <a:pathLst>
                <a:path w="168" h="336">
                  <a:moveTo>
                    <a:pt x="24" y="0"/>
                  </a:moveTo>
                  <a:cubicBezTo>
                    <a:pt x="12" y="120"/>
                    <a:pt x="0" y="240"/>
                    <a:pt x="24" y="288"/>
                  </a:cubicBezTo>
                  <a:cubicBezTo>
                    <a:pt x="48" y="336"/>
                    <a:pt x="108" y="312"/>
                    <a:pt x="168" y="288"/>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6" name="Freeform 105"/>
            <p:cNvSpPr>
              <a:spLocks/>
            </p:cNvSpPr>
            <p:nvPr/>
          </p:nvSpPr>
          <p:spPr bwMode="auto">
            <a:xfrm>
              <a:off x="3560" y="3385"/>
              <a:ext cx="228" cy="220"/>
            </a:xfrm>
            <a:custGeom>
              <a:avLst/>
              <a:gdLst>
                <a:gd name="T0" fmla="*/ 30 w 624"/>
                <a:gd name="T1" fmla="*/ 0 h 576"/>
                <a:gd name="T2" fmla="*/ 23 w 624"/>
                <a:gd name="T3" fmla="*/ 16 h 576"/>
                <a:gd name="T4" fmla="*/ 16 w 624"/>
                <a:gd name="T5" fmla="*/ 8 h 576"/>
                <a:gd name="T6" fmla="*/ 3 w 624"/>
                <a:gd name="T7" fmla="*/ 16 h 576"/>
                <a:gd name="T8" fmla="*/ 3 w 624"/>
                <a:gd name="T9" fmla="*/ 32 h 576"/>
                <a:gd name="T10" fmla="*/ 0 60000 65536"/>
                <a:gd name="T11" fmla="*/ 0 60000 65536"/>
                <a:gd name="T12" fmla="*/ 0 60000 65536"/>
                <a:gd name="T13" fmla="*/ 0 60000 65536"/>
                <a:gd name="T14" fmla="*/ 0 60000 65536"/>
                <a:gd name="T15" fmla="*/ 0 w 624"/>
                <a:gd name="T16" fmla="*/ 0 h 576"/>
                <a:gd name="T17" fmla="*/ 624 w 624"/>
                <a:gd name="T18" fmla="*/ 576 h 576"/>
              </a:gdLst>
              <a:ahLst/>
              <a:cxnLst>
                <a:cxn ang="T10">
                  <a:pos x="T0" y="T1"/>
                </a:cxn>
                <a:cxn ang="T11">
                  <a:pos x="T2" y="T3"/>
                </a:cxn>
                <a:cxn ang="T12">
                  <a:pos x="T4" y="T5"/>
                </a:cxn>
                <a:cxn ang="T13">
                  <a:pos x="T6" y="T7"/>
                </a:cxn>
                <a:cxn ang="T14">
                  <a:pos x="T8" y="T9"/>
                </a:cxn>
              </a:cxnLst>
              <a:rect l="T15" t="T16" r="T17" b="T18"/>
              <a:pathLst>
                <a:path w="624" h="576">
                  <a:moveTo>
                    <a:pt x="624" y="0"/>
                  </a:moveTo>
                  <a:cubicBezTo>
                    <a:pt x="576" y="132"/>
                    <a:pt x="528" y="264"/>
                    <a:pt x="480" y="288"/>
                  </a:cubicBezTo>
                  <a:cubicBezTo>
                    <a:pt x="432" y="312"/>
                    <a:pt x="408" y="144"/>
                    <a:pt x="336" y="144"/>
                  </a:cubicBezTo>
                  <a:cubicBezTo>
                    <a:pt x="264" y="144"/>
                    <a:pt x="96" y="216"/>
                    <a:pt x="48" y="288"/>
                  </a:cubicBezTo>
                  <a:cubicBezTo>
                    <a:pt x="0" y="360"/>
                    <a:pt x="24" y="468"/>
                    <a:pt x="48"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7" name="Freeform 106"/>
            <p:cNvSpPr>
              <a:spLocks/>
            </p:cNvSpPr>
            <p:nvPr/>
          </p:nvSpPr>
          <p:spPr bwMode="auto">
            <a:xfrm>
              <a:off x="3796" y="1905"/>
              <a:ext cx="263" cy="119"/>
            </a:xfrm>
            <a:custGeom>
              <a:avLst/>
              <a:gdLst>
                <a:gd name="T0" fmla="*/ 35 w 720"/>
                <a:gd name="T1" fmla="*/ 16 h 312"/>
                <a:gd name="T2" fmla="*/ 21 w 720"/>
                <a:gd name="T3" fmla="*/ 0 h 312"/>
                <a:gd name="T4" fmla="*/ 7 w 720"/>
                <a:gd name="T5" fmla="*/ 16 h 312"/>
                <a:gd name="T6" fmla="*/ 0 w 720"/>
                <a:gd name="T7" fmla="*/ 8 h 312"/>
                <a:gd name="T8" fmla="*/ 0 60000 65536"/>
                <a:gd name="T9" fmla="*/ 0 60000 65536"/>
                <a:gd name="T10" fmla="*/ 0 60000 65536"/>
                <a:gd name="T11" fmla="*/ 0 60000 65536"/>
                <a:gd name="T12" fmla="*/ 0 w 720"/>
                <a:gd name="T13" fmla="*/ 0 h 312"/>
                <a:gd name="T14" fmla="*/ 720 w 720"/>
                <a:gd name="T15" fmla="*/ 312 h 312"/>
              </a:gdLst>
              <a:ahLst/>
              <a:cxnLst>
                <a:cxn ang="T8">
                  <a:pos x="T0" y="T1"/>
                </a:cxn>
                <a:cxn ang="T9">
                  <a:pos x="T2" y="T3"/>
                </a:cxn>
                <a:cxn ang="T10">
                  <a:pos x="T4" y="T5"/>
                </a:cxn>
                <a:cxn ang="T11">
                  <a:pos x="T6" y="T7"/>
                </a:cxn>
              </a:cxnLst>
              <a:rect l="T12" t="T13" r="T14" b="T15"/>
              <a:pathLst>
                <a:path w="720" h="312">
                  <a:moveTo>
                    <a:pt x="720" y="288"/>
                  </a:moveTo>
                  <a:cubicBezTo>
                    <a:pt x="624" y="144"/>
                    <a:pt x="528" y="0"/>
                    <a:pt x="432" y="0"/>
                  </a:cubicBezTo>
                  <a:cubicBezTo>
                    <a:pt x="336" y="0"/>
                    <a:pt x="216" y="264"/>
                    <a:pt x="144" y="288"/>
                  </a:cubicBezTo>
                  <a:cubicBezTo>
                    <a:pt x="72" y="312"/>
                    <a:pt x="36" y="228"/>
                    <a:pt x="0" y="144"/>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8" name="Text Box 111"/>
            <p:cNvSpPr txBox="1">
              <a:spLocks noChangeArrowheads="1"/>
            </p:cNvSpPr>
            <p:nvPr/>
          </p:nvSpPr>
          <p:spPr bwMode="auto">
            <a:xfrm>
              <a:off x="2628" y="1706"/>
              <a:ext cx="648" cy="324"/>
            </a:xfrm>
            <a:prstGeom prst="rect">
              <a:avLst/>
            </a:prstGeom>
            <a:noFill/>
            <a:ln w="9525">
              <a:noFill/>
              <a:miter lim="800000"/>
              <a:headEnd/>
              <a:tailEnd/>
            </a:ln>
          </p:spPr>
          <p:txBody>
            <a:bodyPr/>
            <a:lstStyle/>
            <a:p>
              <a:r>
                <a:rPr lang="ru-RU" sz="1400" i="1">
                  <a:latin typeface="Calibri" pitchFamily="34" charset="0"/>
                </a:rPr>
                <a:t>Synapses</a:t>
              </a:r>
              <a:endParaRPr lang="ru-RU">
                <a:latin typeface="Calibri" pitchFamily="34" charset="0"/>
              </a:endParaRPr>
            </a:p>
          </p:txBody>
        </p:sp>
        <p:sp>
          <p:nvSpPr>
            <p:cNvPr id="33819" name="Text Box 112"/>
            <p:cNvSpPr txBox="1">
              <a:spLocks noChangeArrowheads="1"/>
            </p:cNvSpPr>
            <p:nvPr/>
          </p:nvSpPr>
          <p:spPr bwMode="auto">
            <a:xfrm>
              <a:off x="2446" y="3216"/>
              <a:ext cx="758" cy="344"/>
            </a:xfrm>
            <a:prstGeom prst="rect">
              <a:avLst/>
            </a:prstGeom>
            <a:noFill/>
            <a:ln w="9525">
              <a:noFill/>
              <a:miter lim="800000"/>
              <a:headEnd/>
              <a:tailEnd/>
            </a:ln>
          </p:spPr>
          <p:txBody>
            <a:bodyPr/>
            <a:lstStyle/>
            <a:p>
              <a:r>
                <a:rPr lang="ru-RU" sz="1400" i="1">
                  <a:latin typeface="Calibri" pitchFamily="34" charset="0"/>
                </a:rPr>
                <a:t>Dendrite</a:t>
              </a:r>
              <a:r>
                <a:rPr lang="ru-RU" sz="1400">
                  <a:latin typeface="Calibri" pitchFamily="34" charset="0"/>
                </a:rPr>
                <a:t>s</a:t>
              </a:r>
              <a:endParaRPr lang="ru-RU">
                <a:latin typeface="Calibri" pitchFamily="34" charset="0"/>
              </a:endParaRPr>
            </a:p>
          </p:txBody>
        </p:sp>
        <p:sp>
          <p:nvSpPr>
            <p:cNvPr id="33820" name="Text Box 113"/>
            <p:cNvSpPr txBox="1">
              <a:spLocks noChangeArrowheads="1"/>
            </p:cNvSpPr>
            <p:nvPr/>
          </p:nvSpPr>
          <p:spPr bwMode="auto">
            <a:xfrm>
              <a:off x="3852" y="2469"/>
              <a:ext cx="558" cy="281"/>
            </a:xfrm>
            <a:prstGeom prst="rect">
              <a:avLst/>
            </a:prstGeom>
            <a:noFill/>
            <a:ln w="9525">
              <a:noFill/>
              <a:miter lim="800000"/>
              <a:headEnd/>
              <a:tailEnd/>
            </a:ln>
          </p:spPr>
          <p:txBody>
            <a:bodyPr/>
            <a:lstStyle/>
            <a:p>
              <a:r>
                <a:rPr lang="ru-RU" sz="1400" i="1">
                  <a:latin typeface="Calibri" pitchFamily="34" charset="0"/>
                </a:rPr>
                <a:t>Soma</a:t>
              </a:r>
              <a:endParaRPr lang="ru-RU">
                <a:latin typeface="Calibri" pitchFamily="34" charset="0"/>
              </a:endParaRPr>
            </a:p>
          </p:txBody>
        </p:sp>
        <p:sp>
          <p:nvSpPr>
            <p:cNvPr id="33821" name="Line 114"/>
            <p:cNvSpPr>
              <a:spLocks noChangeShapeType="1"/>
            </p:cNvSpPr>
            <p:nvPr/>
          </p:nvSpPr>
          <p:spPr bwMode="auto">
            <a:xfrm flipV="1">
              <a:off x="3564" y="2643"/>
              <a:ext cx="340" cy="251"/>
            </a:xfrm>
            <a:prstGeom prst="line">
              <a:avLst/>
            </a:prstGeom>
            <a:noFill/>
            <a:ln w="9525">
              <a:solidFill>
                <a:srgbClr val="000000"/>
              </a:solidFill>
              <a:round/>
              <a:headEnd/>
              <a:tailEnd/>
            </a:ln>
          </p:spPr>
          <p:txBody>
            <a:bodyPr/>
            <a:lstStyle/>
            <a:p>
              <a:endParaRPr lang="en-US"/>
            </a:p>
          </p:txBody>
        </p:sp>
        <p:sp>
          <p:nvSpPr>
            <p:cNvPr id="33822" name="Text Box 115"/>
            <p:cNvSpPr txBox="1">
              <a:spLocks noChangeArrowheads="1"/>
            </p:cNvSpPr>
            <p:nvPr/>
          </p:nvSpPr>
          <p:spPr bwMode="auto">
            <a:xfrm>
              <a:off x="4500" y="3014"/>
              <a:ext cx="526" cy="215"/>
            </a:xfrm>
            <a:prstGeom prst="rect">
              <a:avLst/>
            </a:prstGeom>
            <a:noFill/>
            <a:ln w="9525">
              <a:noFill/>
              <a:miter lim="800000"/>
              <a:headEnd/>
              <a:tailEnd/>
            </a:ln>
          </p:spPr>
          <p:txBody>
            <a:bodyPr/>
            <a:lstStyle/>
            <a:p>
              <a:r>
                <a:rPr lang="ru-RU" sz="1400" i="1">
                  <a:latin typeface="Calibri" pitchFamily="34" charset="0"/>
                </a:rPr>
                <a:t>Axon</a:t>
              </a:r>
              <a:endParaRPr lang="ru-RU">
                <a:latin typeface="Calibri" pitchFamily="34" charset="0"/>
              </a:endParaRPr>
            </a:p>
          </p:txBody>
        </p:sp>
        <p:sp>
          <p:nvSpPr>
            <p:cNvPr id="33823" name="Text Box 116"/>
            <p:cNvSpPr txBox="1">
              <a:spLocks noChangeArrowheads="1"/>
            </p:cNvSpPr>
            <p:nvPr/>
          </p:nvSpPr>
          <p:spPr bwMode="auto">
            <a:xfrm>
              <a:off x="5076" y="2899"/>
              <a:ext cx="526" cy="440"/>
            </a:xfrm>
            <a:prstGeom prst="rect">
              <a:avLst/>
            </a:prstGeom>
            <a:noFill/>
            <a:ln w="9525">
              <a:noFill/>
              <a:miter lim="800000"/>
              <a:headEnd/>
              <a:tailEnd/>
            </a:ln>
          </p:spPr>
          <p:txBody>
            <a:bodyPr/>
            <a:lstStyle/>
            <a:p>
              <a:r>
                <a:rPr lang="ru-RU" sz="1200" i="1">
                  <a:latin typeface="Calibri" pitchFamily="34" charset="0"/>
                </a:rPr>
                <a:t>Dendrite from other</a:t>
              </a:r>
              <a:endParaRPr lang="ru-RU">
                <a:latin typeface="Calibri" pitchFamily="34" charset="0"/>
              </a:endParaRPr>
            </a:p>
          </p:txBody>
        </p:sp>
        <p:sp>
          <p:nvSpPr>
            <p:cNvPr id="33824" name="Text Box 117"/>
            <p:cNvSpPr txBox="1">
              <a:spLocks noChangeArrowheads="1"/>
            </p:cNvSpPr>
            <p:nvPr/>
          </p:nvSpPr>
          <p:spPr bwMode="auto">
            <a:xfrm>
              <a:off x="4572" y="1986"/>
              <a:ext cx="736" cy="404"/>
            </a:xfrm>
            <a:prstGeom prst="rect">
              <a:avLst/>
            </a:prstGeom>
            <a:noFill/>
            <a:ln w="9525">
              <a:noFill/>
              <a:miter lim="800000"/>
              <a:headEnd/>
              <a:tailEnd/>
            </a:ln>
          </p:spPr>
          <p:txBody>
            <a:bodyPr/>
            <a:lstStyle/>
            <a:p>
              <a:r>
                <a:rPr lang="ru-RU" sz="1400" i="1">
                  <a:latin typeface="Calibri" pitchFamily="34" charset="0"/>
                </a:rPr>
                <a:t>Axon from other neuron</a:t>
              </a:r>
              <a:endParaRPr lang="ru-RU">
                <a:latin typeface="Calibri" pitchFamily="34" charset="0"/>
              </a:endParaRPr>
            </a:p>
          </p:txBody>
        </p:sp>
        <p:sp>
          <p:nvSpPr>
            <p:cNvPr id="33825" name="Oval 123"/>
            <p:cNvSpPr>
              <a:spLocks noChangeArrowheads="1"/>
            </p:cNvSpPr>
            <p:nvPr/>
          </p:nvSpPr>
          <p:spPr bwMode="auto">
            <a:xfrm>
              <a:off x="5284" y="3630"/>
              <a:ext cx="52" cy="72"/>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33826" name="Line 128"/>
            <p:cNvSpPr>
              <a:spLocks noChangeShapeType="1"/>
            </p:cNvSpPr>
            <p:nvPr/>
          </p:nvSpPr>
          <p:spPr bwMode="auto">
            <a:xfrm>
              <a:off x="5329" y="3158"/>
              <a:ext cx="46" cy="499"/>
            </a:xfrm>
            <a:prstGeom prst="line">
              <a:avLst/>
            </a:prstGeom>
            <a:noFill/>
            <a:ln w="9525">
              <a:solidFill>
                <a:schemeClr val="tx1"/>
              </a:solidFill>
              <a:round/>
              <a:headEnd/>
              <a:tailEnd/>
            </a:ln>
          </p:spPr>
          <p:txBody>
            <a:bodyPr/>
            <a:lstStyle/>
            <a:p>
              <a:endParaRPr lang="en-US"/>
            </a:p>
          </p:txBody>
        </p:sp>
        <p:sp>
          <p:nvSpPr>
            <p:cNvPr id="33827" name="Line 129"/>
            <p:cNvSpPr>
              <a:spLocks noChangeShapeType="1"/>
            </p:cNvSpPr>
            <p:nvPr/>
          </p:nvSpPr>
          <p:spPr bwMode="auto">
            <a:xfrm flipH="1">
              <a:off x="4195" y="3203"/>
              <a:ext cx="499" cy="182"/>
            </a:xfrm>
            <a:prstGeom prst="line">
              <a:avLst/>
            </a:prstGeom>
            <a:noFill/>
            <a:ln w="9525">
              <a:solidFill>
                <a:schemeClr val="tx1"/>
              </a:solidFill>
              <a:round/>
              <a:headEnd/>
              <a:tailEnd/>
            </a:ln>
          </p:spPr>
          <p:txBody>
            <a:bodyPr/>
            <a:lstStyle/>
            <a:p>
              <a:endParaRPr lang="en-US"/>
            </a:p>
          </p:txBody>
        </p:sp>
        <p:sp>
          <p:nvSpPr>
            <p:cNvPr id="33828" name="Line 130"/>
            <p:cNvSpPr>
              <a:spLocks noChangeShapeType="1"/>
            </p:cNvSpPr>
            <p:nvPr/>
          </p:nvSpPr>
          <p:spPr bwMode="auto">
            <a:xfrm flipH="1">
              <a:off x="4649" y="2296"/>
              <a:ext cx="227" cy="272"/>
            </a:xfrm>
            <a:prstGeom prst="line">
              <a:avLst/>
            </a:prstGeom>
            <a:noFill/>
            <a:ln w="9525">
              <a:solidFill>
                <a:schemeClr val="tx1"/>
              </a:solidFill>
              <a:round/>
              <a:headEnd/>
              <a:tailEnd/>
            </a:ln>
          </p:spPr>
          <p:txBody>
            <a:bodyPr/>
            <a:lstStyle/>
            <a:p>
              <a:endParaRPr lang="en-US"/>
            </a:p>
          </p:txBody>
        </p:sp>
        <p:sp>
          <p:nvSpPr>
            <p:cNvPr id="33829" name="Line 131"/>
            <p:cNvSpPr>
              <a:spLocks noChangeShapeType="1"/>
            </p:cNvSpPr>
            <p:nvPr/>
          </p:nvSpPr>
          <p:spPr bwMode="auto">
            <a:xfrm>
              <a:off x="2880" y="1888"/>
              <a:ext cx="181" cy="635"/>
            </a:xfrm>
            <a:prstGeom prst="line">
              <a:avLst/>
            </a:prstGeom>
            <a:noFill/>
            <a:ln w="9525">
              <a:solidFill>
                <a:schemeClr val="tx1"/>
              </a:solidFill>
              <a:round/>
              <a:headEnd/>
              <a:tailEnd/>
            </a:ln>
          </p:spPr>
          <p:txBody>
            <a:bodyPr/>
            <a:lstStyle/>
            <a:p>
              <a:endParaRPr lang="en-US"/>
            </a:p>
          </p:txBody>
        </p:sp>
        <p:sp>
          <p:nvSpPr>
            <p:cNvPr id="33830" name="Line 132"/>
            <p:cNvSpPr>
              <a:spLocks noChangeShapeType="1"/>
            </p:cNvSpPr>
            <p:nvPr/>
          </p:nvSpPr>
          <p:spPr bwMode="auto">
            <a:xfrm>
              <a:off x="2880" y="1888"/>
              <a:ext cx="953" cy="453"/>
            </a:xfrm>
            <a:prstGeom prst="line">
              <a:avLst/>
            </a:prstGeom>
            <a:noFill/>
            <a:ln w="9525">
              <a:solidFill>
                <a:schemeClr val="tx1"/>
              </a:solidFill>
              <a:round/>
              <a:headEnd/>
              <a:tailEnd/>
            </a:ln>
          </p:spPr>
          <p:txBody>
            <a:bodyPr/>
            <a:lstStyle/>
            <a:p>
              <a:endParaRPr lang="en-US"/>
            </a:p>
          </p:txBody>
        </p:sp>
        <p:sp>
          <p:nvSpPr>
            <p:cNvPr id="33831" name="Line 133"/>
            <p:cNvSpPr>
              <a:spLocks noChangeShapeType="1"/>
            </p:cNvSpPr>
            <p:nvPr/>
          </p:nvSpPr>
          <p:spPr bwMode="auto">
            <a:xfrm flipV="1">
              <a:off x="2653" y="2704"/>
              <a:ext cx="182" cy="545"/>
            </a:xfrm>
            <a:prstGeom prst="line">
              <a:avLst/>
            </a:prstGeom>
            <a:noFill/>
            <a:ln w="9525">
              <a:solidFill>
                <a:schemeClr val="tx1"/>
              </a:solidFill>
              <a:round/>
              <a:headEnd/>
              <a:tailEnd/>
            </a:ln>
          </p:spPr>
          <p:txBody>
            <a:bodyPr/>
            <a:lstStyle/>
            <a:p>
              <a:endParaRPr lang="en-US"/>
            </a:p>
          </p:txBody>
        </p:sp>
        <p:sp>
          <p:nvSpPr>
            <p:cNvPr id="33832" name="Line 134"/>
            <p:cNvSpPr>
              <a:spLocks noChangeShapeType="1"/>
            </p:cNvSpPr>
            <p:nvPr/>
          </p:nvSpPr>
          <p:spPr bwMode="auto">
            <a:xfrm flipV="1">
              <a:off x="2653" y="2251"/>
              <a:ext cx="726" cy="998"/>
            </a:xfrm>
            <a:prstGeom prst="line">
              <a:avLst/>
            </a:prstGeom>
            <a:noFill/>
            <a:ln w="9525">
              <a:solidFill>
                <a:schemeClr val="tx1"/>
              </a:solidFill>
              <a:round/>
              <a:headEnd/>
              <a:tailEnd/>
            </a:ln>
          </p:spPr>
          <p:txBody>
            <a:bodyPr/>
            <a:lstStyle/>
            <a:p>
              <a:endParaRPr lang="en-US"/>
            </a:p>
          </p:txBody>
        </p:sp>
        <p:sp>
          <p:nvSpPr>
            <p:cNvPr id="33833" name="Line 135"/>
            <p:cNvSpPr>
              <a:spLocks noChangeShapeType="1"/>
            </p:cNvSpPr>
            <p:nvPr/>
          </p:nvSpPr>
          <p:spPr bwMode="auto">
            <a:xfrm>
              <a:off x="2653" y="3249"/>
              <a:ext cx="1134" cy="226"/>
            </a:xfrm>
            <a:prstGeom prst="line">
              <a:avLst/>
            </a:prstGeom>
            <a:noFill/>
            <a:ln w="9525">
              <a:solidFill>
                <a:schemeClr val="tx1"/>
              </a:solidFill>
              <a:round/>
              <a:headEnd/>
              <a:tailEnd/>
            </a:ln>
          </p:spPr>
          <p:txBody>
            <a:bodyPr/>
            <a:lstStyle/>
            <a:p>
              <a:endParaRPr lang="en-US"/>
            </a:p>
          </p:txBody>
        </p:sp>
      </p:grpSp>
      <p:sp>
        <p:nvSpPr>
          <p:cNvPr id="33795" name="Text Box 137"/>
          <p:cNvSpPr txBox="1">
            <a:spLocks noChangeArrowheads="1"/>
          </p:cNvSpPr>
          <p:nvPr/>
        </p:nvSpPr>
        <p:spPr bwMode="auto">
          <a:xfrm>
            <a:off x="34925" y="1412875"/>
            <a:ext cx="3816350" cy="3595688"/>
          </a:xfrm>
          <a:prstGeom prst="rect">
            <a:avLst/>
          </a:prstGeom>
          <a:noFill/>
          <a:ln w="9525">
            <a:noFill/>
            <a:miter lim="800000"/>
            <a:headEnd/>
            <a:tailEnd/>
          </a:ln>
        </p:spPr>
        <p:txBody>
          <a:bodyPr>
            <a:spAutoFit/>
          </a:bodyPr>
          <a:lstStyle/>
          <a:p>
            <a:pPr marL="342900" indent="-342900" algn="just">
              <a:spcBef>
                <a:spcPct val="50000"/>
              </a:spcBef>
              <a:buFontTx/>
              <a:buAutoNum type="arabicPeriod"/>
            </a:pPr>
            <a:r>
              <a:rPr lang="en-US" sz="1600" b="1" i="1">
                <a:latin typeface="Calibri" pitchFamily="34" charset="0"/>
              </a:rPr>
              <a:t>Soma</a:t>
            </a:r>
            <a:r>
              <a:rPr lang="en-US" sz="1600" b="1">
                <a:latin typeface="Calibri" pitchFamily="34" charset="0"/>
              </a:rPr>
              <a:t> or </a:t>
            </a:r>
            <a:r>
              <a:rPr lang="en-US" sz="1600" b="1" i="1">
                <a:latin typeface="Calibri" pitchFamily="34" charset="0"/>
              </a:rPr>
              <a:t>body cell</a:t>
            </a:r>
            <a:r>
              <a:rPr lang="en-US" sz="1600" b="1">
                <a:latin typeface="Calibri" pitchFamily="34" charset="0"/>
              </a:rPr>
              <a:t>  - </a:t>
            </a:r>
            <a:r>
              <a:rPr lang="en-US" sz="1400">
                <a:latin typeface="Calibri" pitchFamily="34" charset="0"/>
              </a:rPr>
              <a:t>is a large, round central body in which almost all the logical functions of the neuron are realized.</a:t>
            </a:r>
          </a:p>
          <a:p>
            <a:pPr marL="342900" indent="-342900" algn="just">
              <a:spcBef>
                <a:spcPct val="50000"/>
              </a:spcBef>
              <a:buFontTx/>
              <a:buAutoNum type="arabicPeriod"/>
            </a:pPr>
            <a:r>
              <a:rPr lang="en-US" sz="1600" b="1" i="1">
                <a:latin typeface="Calibri" pitchFamily="34" charset="0"/>
              </a:rPr>
              <a:t>The axon</a:t>
            </a:r>
            <a:r>
              <a:rPr lang="en-US" sz="1600" b="1">
                <a:latin typeface="Calibri" pitchFamily="34" charset="0"/>
              </a:rPr>
              <a:t> (output</a:t>
            </a:r>
            <a:r>
              <a:rPr lang="en-US" sz="1400" b="1">
                <a:latin typeface="Calibri" pitchFamily="34" charset="0"/>
              </a:rPr>
              <a:t>)</a:t>
            </a:r>
            <a:r>
              <a:rPr lang="en-US" sz="1400">
                <a:latin typeface="Calibri" pitchFamily="34" charset="0"/>
              </a:rPr>
              <a:t>, is a nerve fibre attached to the soma which can serve as a final output channel of the neuron. An axon is usually highly branched.</a:t>
            </a:r>
          </a:p>
          <a:p>
            <a:pPr marL="342900" indent="-342900" algn="just">
              <a:spcBef>
                <a:spcPct val="50000"/>
              </a:spcBef>
              <a:buFontTx/>
              <a:buAutoNum type="arabicPeriod"/>
            </a:pPr>
            <a:r>
              <a:rPr lang="en-US" sz="1600" b="1" i="1">
                <a:latin typeface="Calibri" pitchFamily="34" charset="0"/>
              </a:rPr>
              <a:t>The dendrites</a:t>
            </a:r>
            <a:r>
              <a:rPr lang="en-US" sz="1600" b="1">
                <a:latin typeface="Calibri" pitchFamily="34" charset="0"/>
              </a:rPr>
              <a:t> (inputs)-</a:t>
            </a:r>
            <a:r>
              <a:rPr lang="en-US" sz="1600">
                <a:latin typeface="Calibri" pitchFamily="34" charset="0"/>
              </a:rPr>
              <a:t> </a:t>
            </a:r>
            <a:r>
              <a:rPr lang="en-US" sz="1400">
                <a:latin typeface="Calibri" pitchFamily="34" charset="0"/>
              </a:rPr>
              <a:t>represent a highly branching tree of fibres. These long irregularly shaped nerve fibres (processes) are attached to the soma.</a:t>
            </a:r>
            <a:r>
              <a:rPr lang="en-US" sz="1600">
                <a:latin typeface="Calibri" pitchFamily="34" charset="0"/>
              </a:rPr>
              <a:t>  </a:t>
            </a:r>
          </a:p>
          <a:p>
            <a:pPr marL="342900" indent="-342900" algn="just">
              <a:spcBef>
                <a:spcPct val="50000"/>
              </a:spcBef>
              <a:buFontTx/>
              <a:buAutoNum type="arabicPeriod"/>
            </a:pPr>
            <a:r>
              <a:rPr lang="en-US" sz="1600" b="1" i="1">
                <a:latin typeface="Calibri" pitchFamily="34" charset="0"/>
              </a:rPr>
              <a:t>Synapses</a:t>
            </a:r>
            <a:r>
              <a:rPr lang="en-US" sz="1600">
                <a:latin typeface="Calibri" pitchFamily="34" charset="0"/>
              </a:rPr>
              <a:t> </a:t>
            </a:r>
            <a:r>
              <a:rPr lang="en-US" sz="1400">
                <a:latin typeface="Calibri" pitchFamily="34" charset="0"/>
              </a:rPr>
              <a:t>are specialized contacts on a neuron which are the termination points for the axons from other neurons. </a:t>
            </a:r>
            <a:endParaRPr lang="ru-RU" sz="1400">
              <a:latin typeface="Calibri" pitchFamily="34" charset="0"/>
            </a:endParaRPr>
          </a:p>
        </p:txBody>
      </p:sp>
      <p:pic>
        <p:nvPicPr>
          <p:cNvPr id="33796" name="Picture 138"/>
          <p:cNvPicPr>
            <a:picLocks noChangeAspect="1" noChangeArrowheads="1"/>
          </p:cNvPicPr>
          <p:nvPr/>
        </p:nvPicPr>
        <p:blipFill>
          <a:blip r:embed="rId2" cstate="print"/>
          <a:srcRect/>
          <a:stretch>
            <a:fillRect/>
          </a:stretch>
        </p:blipFill>
        <p:spPr bwMode="auto">
          <a:xfrm>
            <a:off x="5364163" y="1196975"/>
            <a:ext cx="2808287" cy="1722438"/>
          </a:xfrm>
          <a:prstGeom prst="rect">
            <a:avLst/>
          </a:prstGeom>
          <a:noFill/>
          <a:ln w="9525">
            <a:noFill/>
            <a:miter lim="800000"/>
            <a:headEnd/>
            <a:tailEnd/>
          </a:ln>
        </p:spPr>
      </p:pic>
      <p:sp>
        <p:nvSpPr>
          <p:cNvPr id="41" name="Title 40"/>
          <p:cNvSpPr>
            <a:spLocks noGrp="1"/>
          </p:cNvSpPr>
          <p:nvPr>
            <p:ph type="title"/>
          </p:nvPr>
        </p:nvSpPr>
        <p:spPr/>
        <p:txBody>
          <a:bodyPr rtlCol="0">
            <a:normAutofit fontScale="90000"/>
          </a:bodyPr>
          <a:lstStyle/>
          <a:p>
            <a:pPr fontAlgn="auto">
              <a:spcAft>
                <a:spcPts val="0"/>
              </a:spcAft>
              <a:defRPr/>
            </a:pPr>
            <a:r>
              <a:rPr lang="en-US" dirty="0" smtClean="0">
                <a:solidFill>
                  <a:srgbClr val="0033CC"/>
                </a:solidFill>
              </a:rPr>
              <a:t>Biological Neurons</a:t>
            </a:r>
            <a:r>
              <a:rPr lang="ru-RU" b="1" dirty="0" smtClean="0">
                <a:solidFill>
                  <a:srgbClr val="FFFF00"/>
                </a:solidFill>
                <a:latin typeface="Times New Roman" pitchFamily="18" charset="0"/>
              </a:rPr>
              <a:t/>
            </a:r>
            <a:br>
              <a:rPr lang="ru-RU" b="1" dirty="0" smtClean="0">
                <a:solidFill>
                  <a:srgbClr val="FFFF00"/>
                </a:solidFill>
                <a:latin typeface="Times New Roman" pitchFamily="18" charset="0"/>
              </a:rPr>
            </a:br>
            <a:endParaRPr lang="en-US" dirty="0" smtClean="0"/>
          </a:p>
        </p:txBody>
      </p:sp>
      <p:sp>
        <p:nvSpPr>
          <p:cNvPr id="42" name="Slide Number Placeholder 41"/>
          <p:cNvSpPr>
            <a:spLocks noGrp="1"/>
          </p:cNvSpPr>
          <p:nvPr>
            <p:ph type="sldNum" sz="quarter" idx="12"/>
          </p:nvPr>
        </p:nvSpPr>
        <p:spPr/>
        <p:txBody>
          <a:bodyPr/>
          <a:lstStyle/>
          <a:p>
            <a:pPr>
              <a:defRPr/>
            </a:pPr>
            <a:fld id="{EE6987D2-8807-4652-8D45-2FC172F3F9EA}" type="slidenum">
              <a:rPr lang="en-US"/>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a:t>April 2007</a:t>
            </a:r>
          </a:p>
        </p:txBody>
      </p:sp>
      <p:sp>
        <p:nvSpPr>
          <p:cNvPr id="10243" name="Slide Number Placeholder 5"/>
          <p:cNvSpPr>
            <a:spLocks noGrp="1"/>
          </p:cNvSpPr>
          <p:nvPr>
            <p:ph type="sldNum" sz="quarter" idx="12"/>
          </p:nvPr>
        </p:nvSpPr>
        <p:spPr>
          <a:noFill/>
        </p:spPr>
        <p:txBody>
          <a:bodyPr/>
          <a:lstStyle/>
          <a:p>
            <a:fld id="{638303DC-2F98-4306-BCDA-46AEC0803494}" type="slidenum">
              <a:rPr lang="en-US"/>
              <a:pPr/>
              <a:t>60</a:t>
            </a:fld>
            <a:endParaRPr lang="en-US"/>
          </a:p>
        </p:txBody>
      </p:sp>
      <p:sp>
        <p:nvSpPr>
          <p:cNvPr id="10244" name="Rectangle 2"/>
          <p:cNvSpPr>
            <a:spLocks noChangeArrowheads="1"/>
          </p:cNvSpPr>
          <p:nvPr/>
        </p:nvSpPr>
        <p:spPr bwMode="auto">
          <a:xfrm>
            <a:off x="2111375" y="342900"/>
            <a:ext cx="4829175"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TRAINING ALGORITHM</a:t>
            </a:r>
          </a:p>
        </p:txBody>
      </p:sp>
      <p:sp>
        <p:nvSpPr>
          <p:cNvPr id="10245" name="Rectangle 3"/>
          <p:cNvSpPr>
            <a:spLocks noChangeArrowheads="1"/>
          </p:cNvSpPr>
          <p:nvPr/>
        </p:nvSpPr>
        <p:spPr bwMode="auto">
          <a:xfrm>
            <a:off x="609600" y="1447800"/>
            <a:ext cx="7772400" cy="4114800"/>
          </a:xfrm>
          <a:prstGeom prst="rect">
            <a:avLst/>
          </a:prstGeom>
          <a:noFill/>
          <a:ln w="12700">
            <a:noFill/>
            <a:miter lim="800000"/>
            <a:headEnd/>
            <a:tailEnd/>
          </a:ln>
        </p:spPr>
        <p:txBody>
          <a:bodyPr lIns="90488" tIns="44450" rIns="90488" bIns="44450"/>
          <a:lstStyle/>
          <a:p>
            <a:pPr marL="342900" indent="-342900">
              <a:spcBef>
                <a:spcPct val="20000"/>
              </a:spcBef>
              <a:buFontTx/>
              <a:buChar char="•"/>
            </a:pPr>
            <a:r>
              <a:rPr lang="en-GB" sz="2800">
                <a:latin typeface="Tahoma" pitchFamily="34" charset="0"/>
              </a:rPr>
              <a:t>Adjust neural network weights to map inputs to outputs.</a:t>
            </a:r>
          </a:p>
          <a:p>
            <a:pPr marL="342900" indent="-342900">
              <a:spcBef>
                <a:spcPct val="20000"/>
              </a:spcBef>
              <a:buFontTx/>
              <a:buChar char="•"/>
            </a:pPr>
            <a:r>
              <a:rPr lang="en-GB" sz="2800">
                <a:latin typeface="Tahoma" pitchFamily="34" charset="0"/>
              </a:rPr>
              <a:t>Use a set of sample patterns where the desired output (given the inputs presented) is known.</a:t>
            </a:r>
          </a:p>
          <a:p>
            <a:pPr marL="342900" indent="-342900">
              <a:spcBef>
                <a:spcPct val="20000"/>
              </a:spcBef>
              <a:buFontTx/>
              <a:buChar char="•"/>
            </a:pPr>
            <a:r>
              <a:rPr lang="en-GB" sz="2800">
                <a:latin typeface="Tahoma" pitchFamily="34" charset="0"/>
              </a:rPr>
              <a:t>The purpose is to learn to </a:t>
            </a:r>
          </a:p>
          <a:p>
            <a:pPr marL="742950" lvl="1" indent="-285750">
              <a:spcBef>
                <a:spcPct val="20000"/>
              </a:spcBef>
              <a:buFontTx/>
              <a:buChar char="–"/>
            </a:pPr>
            <a:r>
              <a:rPr lang="en-GB" sz="2800">
                <a:latin typeface="Tahoma" pitchFamily="34" charset="0"/>
              </a:rPr>
              <a:t>Recognize features which are common to good and bad exemplars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solidFill>
                  <a:srgbClr val="0033CC"/>
                </a:solidFill>
              </a:rPr>
              <a:t>When we need a network</a:t>
            </a:r>
            <a:endParaRPr lang="en-US" smtClean="0"/>
          </a:p>
        </p:txBody>
      </p:sp>
      <p:sp>
        <p:nvSpPr>
          <p:cNvPr id="47107" name="Content Placeholder 2"/>
          <p:cNvSpPr>
            <a:spLocks noGrp="1"/>
          </p:cNvSpPr>
          <p:nvPr>
            <p:ph idx="1"/>
          </p:nvPr>
        </p:nvSpPr>
        <p:spPr/>
        <p:txBody>
          <a:bodyPr/>
          <a:lstStyle/>
          <a:p>
            <a:r>
              <a:rPr lang="en-US" smtClean="0"/>
              <a:t>The functionality of a single neuron is limited. For example, the threshold neuron (the perceptron) can not learn non-linearly separable functions.</a:t>
            </a:r>
          </a:p>
          <a:p>
            <a:r>
              <a:rPr lang="en-US" smtClean="0"/>
              <a:t>To learn those functions (mappings between inputs and output) that can not be learned by a single neuron, a neural network should be used.</a:t>
            </a:r>
          </a:p>
        </p:txBody>
      </p:sp>
      <p:sp>
        <p:nvSpPr>
          <p:cNvPr id="5" name="Slide Number Placeholder 4"/>
          <p:cNvSpPr>
            <a:spLocks noGrp="1"/>
          </p:cNvSpPr>
          <p:nvPr>
            <p:ph type="sldNum" sz="quarter" idx="12"/>
          </p:nvPr>
        </p:nvSpPr>
        <p:spPr/>
        <p:txBody>
          <a:bodyPr/>
          <a:lstStyle/>
          <a:p>
            <a:pPr>
              <a:defRPr/>
            </a:pPr>
            <a:fld id="{55DB4C7A-795D-46A8-935E-8AFABB81E484}"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smtClean="0">
                <a:solidFill>
                  <a:srgbClr val="0033CC"/>
                </a:solidFill>
              </a:rPr>
              <a:t>A simplest network</a:t>
            </a:r>
            <a:endParaRPr lang="en-US" smtClean="0"/>
          </a:p>
        </p:txBody>
      </p:sp>
      <p:sp>
        <p:nvSpPr>
          <p:cNvPr id="1741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7410" name="Object 1"/>
          <p:cNvGraphicFramePr>
            <a:graphicFrameLocks noChangeAspect="1"/>
          </p:cNvGraphicFramePr>
          <p:nvPr/>
        </p:nvGraphicFramePr>
        <p:xfrm>
          <a:off x="2000250" y="1714500"/>
          <a:ext cx="5608638" cy="3738563"/>
        </p:xfrm>
        <a:graphic>
          <a:graphicData uri="http://schemas.openxmlformats.org/presentationml/2006/ole">
            <p:oleObj spid="_x0000_s17410" name="Picture" r:id="rId3" imgW="2739046" imgH="1825705" progId="Word.Picture.8">
              <p:embed/>
            </p:oleObj>
          </a:graphicData>
        </a:graphic>
      </p:graphicFrame>
      <p:sp>
        <p:nvSpPr>
          <p:cNvPr id="6" name="Slide Number Placeholder 5"/>
          <p:cNvSpPr>
            <a:spLocks noGrp="1"/>
          </p:cNvSpPr>
          <p:nvPr>
            <p:ph type="sldNum" sz="quarter" idx="12"/>
          </p:nvPr>
        </p:nvSpPr>
        <p:spPr/>
        <p:txBody>
          <a:bodyPr/>
          <a:lstStyle/>
          <a:p>
            <a:pPr>
              <a:defRPr/>
            </a:pPr>
            <a:fld id="{581D768B-0C14-4A5C-ABCC-9858D8C35C55}" type="slidenum">
              <a:rPr lang="en-US"/>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p:nvPr>
        </p:nvSpPr>
        <p:spPr/>
        <p:txBody>
          <a:bodyPr rtlCol="0">
            <a:normAutofit fontScale="90000"/>
          </a:bodyPr>
          <a:lstStyle/>
          <a:p>
            <a:pPr fontAlgn="auto">
              <a:spcAft>
                <a:spcPts val="0"/>
              </a:spcAft>
              <a:defRPr/>
            </a:pPr>
            <a:r>
              <a:rPr lang="en-US" smtClean="0">
                <a:solidFill>
                  <a:srgbClr val="0033CC"/>
                </a:solidFill>
              </a:rPr>
              <a:t>Solving XOR problem using          the simplest network</a:t>
            </a:r>
            <a:endParaRPr lang="en-US" smtClean="0"/>
          </a:p>
        </p:txBody>
      </p:sp>
      <p:sp>
        <p:nvSpPr>
          <p:cNvPr id="184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8434" name="Object 1"/>
          <p:cNvGraphicFramePr>
            <a:graphicFrameLocks noChangeAspect="1"/>
          </p:cNvGraphicFramePr>
          <p:nvPr/>
        </p:nvGraphicFramePr>
        <p:xfrm>
          <a:off x="2714625" y="2928938"/>
          <a:ext cx="4714875" cy="3143250"/>
        </p:xfrm>
        <a:graphic>
          <a:graphicData uri="http://schemas.openxmlformats.org/presentationml/2006/ole">
            <p:oleObj spid="_x0000_s18434" name="Picture" r:id="rId3" imgW="2739046" imgH="1825705" progId="Word.Picture.8">
              <p:embed/>
            </p:oleObj>
          </a:graphicData>
        </a:graphic>
      </p:graphicFrame>
      <p:sp>
        <p:nvSpPr>
          <p:cNvPr id="1843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8435" name="Object 3"/>
          <p:cNvGraphicFramePr>
            <a:graphicFrameLocks noChangeAspect="1"/>
          </p:cNvGraphicFramePr>
          <p:nvPr/>
        </p:nvGraphicFramePr>
        <p:xfrm>
          <a:off x="1571625" y="1857375"/>
          <a:ext cx="5940425" cy="500063"/>
        </p:xfrm>
        <a:graphic>
          <a:graphicData uri="http://schemas.openxmlformats.org/presentationml/2006/ole">
            <p:oleObj spid="_x0000_s18435" name="Equation" r:id="rId4" imgW="2743200" imgH="215900" progId="">
              <p:embed/>
            </p:oleObj>
          </a:graphicData>
        </a:graphic>
      </p:graphicFrame>
      <p:sp>
        <p:nvSpPr>
          <p:cNvPr id="7" name="Slide Number Placeholder 6"/>
          <p:cNvSpPr>
            <a:spLocks noGrp="1"/>
          </p:cNvSpPr>
          <p:nvPr>
            <p:ph type="sldNum" sz="quarter" idx="12"/>
          </p:nvPr>
        </p:nvSpPr>
        <p:spPr/>
        <p:txBody>
          <a:bodyPr/>
          <a:lstStyle/>
          <a:p>
            <a:pPr>
              <a:defRPr/>
            </a:pPr>
            <a:fld id="{3B597356-2D52-4594-84E9-BC2E4FC682B9}"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Title 1"/>
          <p:cNvSpPr>
            <a:spLocks noGrp="1"/>
          </p:cNvSpPr>
          <p:nvPr>
            <p:ph type="title"/>
          </p:nvPr>
        </p:nvSpPr>
        <p:spPr/>
        <p:txBody>
          <a:bodyPr rtlCol="0">
            <a:normAutofit fontScale="90000"/>
          </a:bodyPr>
          <a:lstStyle/>
          <a:p>
            <a:pPr fontAlgn="auto">
              <a:spcAft>
                <a:spcPts val="0"/>
              </a:spcAft>
              <a:defRPr/>
            </a:pPr>
            <a:r>
              <a:rPr lang="en-US" smtClean="0">
                <a:solidFill>
                  <a:srgbClr val="0033CC"/>
                </a:solidFill>
              </a:rPr>
              <a:t>Solving XOR problem using          the simplest network</a:t>
            </a:r>
            <a:endParaRPr lang="en-US" smtClean="0"/>
          </a:p>
        </p:txBody>
      </p:sp>
      <p:graphicFrame>
        <p:nvGraphicFramePr>
          <p:cNvPr id="3" name="Table 2"/>
          <p:cNvGraphicFramePr>
            <a:graphicFrameLocks noGrp="1"/>
          </p:cNvGraphicFramePr>
          <p:nvPr/>
        </p:nvGraphicFramePr>
        <p:xfrm>
          <a:off x="642938" y="2714625"/>
          <a:ext cx="7858177" cy="3071831"/>
        </p:xfrm>
        <a:graphic>
          <a:graphicData uri="http://schemas.openxmlformats.org/drawingml/2006/table">
            <a:tbl>
              <a:tblPr/>
              <a:tblGrid>
                <a:gridCol w="731520"/>
                <a:gridCol w="740089"/>
                <a:gridCol w="740089"/>
                <a:gridCol w="756447"/>
                <a:gridCol w="756447"/>
                <a:gridCol w="756447"/>
                <a:gridCol w="756447"/>
                <a:gridCol w="756447"/>
                <a:gridCol w="756447"/>
                <a:gridCol w="1107797"/>
              </a:tblGrid>
              <a:tr h="438833">
                <a:tc rowSpan="3">
                  <a:txBody>
                    <a:bodyPr/>
                    <a:lstStyle/>
                    <a:p>
                      <a:pPr algn="ctr">
                        <a:spcAft>
                          <a:spcPts val="0"/>
                        </a:spcAft>
                      </a:pPr>
                      <a:r>
                        <a:rPr lang="en-US" sz="1100" dirty="0">
                          <a:latin typeface="Times New Roman"/>
                          <a:ea typeface="Times New Roman"/>
                        </a:rPr>
                        <a:t>#</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algn="ctr">
                        <a:spcAft>
                          <a:spcPts val="0"/>
                        </a:spcAft>
                      </a:pPr>
                      <a:r>
                        <a:rPr lang="en-US" sz="1100" b="1">
                          <a:latin typeface="Times New Roman"/>
                          <a:ea typeface="Times New Roman"/>
                        </a:rPr>
                        <a:t>Inputs</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a:spcAft>
                          <a:spcPts val="0"/>
                        </a:spcAft>
                      </a:pPr>
                      <a:r>
                        <a:rPr lang="en-US" sz="1100" b="1">
                          <a:latin typeface="Times New Roman"/>
                          <a:ea typeface="Times New Roman"/>
                        </a:rPr>
                        <a:t>Neuron 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spcAft>
                          <a:spcPts val="0"/>
                        </a:spcAft>
                      </a:pPr>
                      <a:r>
                        <a:rPr lang="en-US" sz="1100" b="1">
                          <a:latin typeface="Times New Roman"/>
                          <a:ea typeface="Times New Roman"/>
                        </a:rPr>
                        <a:t>Neuron 2</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spcAft>
                          <a:spcPts val="0"/>
                        </a:spcAft>
                      </a:pPr>
                      <a:r>
                        <a:rPr lang="en-US" sz="1100" b="1">
                          <a:latin typeface="Times New Roman"/>
                          <a:ea typeface="Times New Roman"/>
                        </a:rPr>
                        <a:t>Neuron 3</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3">
                  <a:txBody>
                    <a:bodyPr/>
                    <a:lstStyle/>
                    <a:p>
                      <a:pPr algn="ctr">
                        <a:spcAft>
                          <a:spcPts val="0"/>
                        </a:spcAft>
                      </a:pPr>
                      <a:r>
                        <a:rPr lang="en-US" sz="1100">
                          <a:latin typeface="Times New Roman"/>
                          <a:ea typeface="Times New Roman"/>
                        </a:rPr>
                        <a:t>XOR=</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833">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endParaRPr lang="en-US"/>
                    </a:p>
                  </a:txBody>
                  <a:tcPr/>
                </a:tc>
              </a:tr>
              <a:tr h="438833">
                <a:tc vMerge="1">
                  <a:txBody>
                    <a:bodyPr/>
                    <a:lstStyle/>
                    <a:p>
                      <a:endParaRPr lang="en-US"/>
                    </a:p>
                  </a:txBody>
                  <a:tcPr/>
                </a:tc>
                <a:tc>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a:latin typeface="Times New Roman"/>
                          <a:ea typeface="Times New Roman"/>
                        </a:rPr>
                        <a:t>Z</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100" b="1" dirty="0" smtClean="0">
                        <a:latin typeface="Times New Roman"/>
                        <a:ea typeface="Times New Roman"/>
                      </a:endParaRPr>
                    </a:p>
                    <a:p>
                      <a:pPr algn="ctr">
                        <a:spcAft>
                          <a:spcPts val="0"/>
                        </a:spcAft>
                      </a:pPr>
                      <a:r>
                        <a:rPr lang="en-US" sz="1100" b="1" dirty="0" smtClean="0">
                          <a:latin typeface="Times New Roman"/>
                          <a:ea typeface="Times New Roman"/>
                        </a:rPr>
                        <a:t> </a:t>
                      </a:r>
                      <a:r>
                        <a:rPr lang="en-US" sz="1100" b="1" dirty="0">
                          <a:latin typeface="Times New Roman"/>
                          <a:ea typeface="Times New Roman"/>
                        </a:rPr>
                        <a:t>output</a:t>
                      </a:r>
                      <a:endParaRPr lang="en-US" sz="1100" dirty="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a:latin typeface="Times New Roman"/>
                          <a:ea typeface="Times New Roman"/>
                        </a:rPr>
                        <a:t>Z</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dirty="0">
                          <a:latin typeface="Times New Roman"/>
                          <a:ea typeface="Times New Roman"/>
                        </a:rPr>
                        <a:t> </a:t>
                      </a:r>
                      <a:endParaRPr lang="en-US" sz="1100" b="1" dirty="0" smtClean="0">
                        <a:latin typeface="Times New Roman"/>
                        <a:ea typeface="Times New Roman"/>
                      </a:endParaRPr>
                    </a:p>
                    <a:p>
                      <a:pPr algn="ctr">
                        <a:spcAft>
                          <a:spcPts val="0"/>
                        </a:spcAft>
                      </a:pPr>
                      <a:r>
                        <a:rPr lang="en-US" sz="1100" b="1" dirty="0" smtClean="0">
                          <a:latin typeface="Times New Roman"/>
                          <a:ea typeface="Times New Roman"/>
                        </a:rPr>
                        <a:t>output</a:t>
                      </a:r>
                      <a:endParaRPr lang="en-US" sz="1100" dirty="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a:latin typeface="Times New Roman"/>
                          <a:ea typeface="Times New Roman"/>
                        </a:rPr>
                        <a:t>Z</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100" b="1" dirty="0" smtClean="0">
                        <a:latin typeface="Times New Roman"/>
                        <a:ea typeface="Times New Roman"/>
                      </a:endParaRPr>
                    </a:p>
                    <a:p>
                      <a:pPr algn="ctr">
                        <a:spcAft>
                          <a:spcPts val="0"/>
                        </a:spcAft>
                      </a:pPr>
                      <a:r>
                        <a:rPr lang="en-US" sz="1100" b="1" dirty="0" smtClean="0">
                          <a:latin typeface="Times New Roman"/>
                          <a:ea typeface="Times New Roman"/>
                        </a:rPr>
                        <a:t> </a:t>
                      </a:r>
                      <a:r>
                        <a:rPr lang="en-US" sz="1100" b="1" dirty="0">
                          <a:latin typeface="Times New Roman"/>
                          <a:ea typeface="Times New Roman"/>
                        </a:rPr>
                        <a:t>output</a:t>
                      </a:r>
                      <a:endParaRPr lang="en-US" sz="1100" dirty="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38833">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5</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5</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833">
                <a:tc>
                  <a:txBody>
                    <a:bodyPr/>
                    <a:lstStyle/>
                    <a:p>
                      <a:pPr algn="ctr">
                        <a:spcAft>
                          <a:spcPts val="0"/>
                        </a:spcAft>
                      </a:pPr>
                      <a:r>
                        <a:rPr lang="en-US" sz="1100">
                          <a:latin typeface="Times New Roman"/>
                          <a:ea typeface="Times New Roman"/>
                        </a:rPr>
                        <a:t>2)</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-5</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7</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833">
                <a:tc>
                  <a:txBody>
                    <a:bodyPr/>
                    <a:lstStyle/>
                    <a:p>
                      <a:pPr algn="ctr">
                        <a:spcAft>
                          <a:spcPts val="0"/>
                        </a:spcAft>
                      </a:pPr>
                      <a:r>
                        <a:rPr lang="en-US" sz="1100">
                          <a:latin typeface="Times New Roman"/>
                          <a:ea typeface="Times New Roman"/>
                        </a:rPr>
                        <a:t>3)</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7</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833">
                <a:tc>
                  <a:txBody>
                    <a:bodyPr/>
                    <a:lstStyle/>
                    <a:p>
                      <a:pPr algn="ctr">
                        <a:spcAft>
                          <a:spcPts val="0"/>
                        </a:spcAft>
                      </a:pPr>
                      <a:r>
                        <a:rPr lang="en-US" sz="1100">
                          <a:latin typeface="Times New Roman"/>
                          <a:ea typeface="Times New Roman"/>
                        </a:rPr>
                        <a:t>4)</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5</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dirty="0">
                          <a:latin typeface="Times New Roman"/>
                          <a:ea typeface="Times New Roman"/>
                        </a:rPr>
                        <a:t>1</a:t>
                      </a:r>
                      <a:endParaRPr lang="en-US" sz="1100" dirty="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9458" name="Object 9"/>
          <p:cNvGraphicFramePr>
            <a:graphicFrameLocks noChangeAspect="1"/>
          </p:cNvGraphicFramePr>
          <p:nvPr/>
        </p:nvGraphicFramePr>
        <p:xfrm>
          <a:off x="7572375" y="3571875"/>
          <a:ext cx="762000" cy="276225"/>
        </p:xfrm>
        <a:graphic>
          <a:graphicData uri="http://schemas.openxmlformats.org/presentationml/2006/ole">
            <p:oleObj spid="_x0000_s19458" name="Equation" r:id="rId3" imgW="596641" imgH="215806" progId="">
              <p:embed/>
            </p:oleObj>
          </a:graphicData>
        </a:graphic>
      </p:graphicFrame>
      <p:graphicFrame>
        <p:nvGraphicFramePr>
          <p:cNvPr id="19459" name="Object 8"/>
          <p:cNvGraphicFramePr>
            <a:graphicFrameLocks noChangeAspect="1"/>
          </p:cNvGraphicFramePr>
          <p:nvPr/>
        </p:nvGraphicFramePr>
        <p:xfrm>
          <a:off x="3143250" y="3286125"/>
          <a:ext cx="800100" cy="238125"/>
        </p:xfrm>
        <a:graphic>
          <a:graphicData uri="http://schemas.openxmlformats.org/presentationml/2006/ole">
            <p:oleObj spid="_x0000_s19459" name="Equation" r:id="rId4" imgW="799753" imgH="241195" progId="">
              <p:embed/>
            </p:oleObj>
          </a:graphicData>
        </a:graphic>
      </p:graphicFrame>
      <p:graphicFrame>
        <p:nvGraphicFramePr>
          <p:cNvPr id="19460" name="Object 7"/>
          <p:cNvGraphicFramePr>
            <a:graphicFrameLocks noChangeAspect="1"/>
          </p:cNvGraphicFramePr>
          <p:nvPr/>
        </p:nvGraphicFramePr>
        <p:xfrm>
          <a:off x="4714875" y="3286125"/>
          <a:ext cx="809625" cy="238125"/>
        </p:xfrm>
        <a:graphic>
          <a:graphicData uri="http://schemas.openxmlformats.org/presentationml/2006/ole">
            <p:oleObj spid="_x0000_s19460" name="Equation" r:id="rId5" imgW="812447" imgH="241195" progId="">
              <p:embed/>
            </p:oleObj>
          </a:graphicData>
        </a:graphic>
      </p:graphicFrame>
      <p:graphicFrame>
        <p:nvGraphicFramePr>
          <p:cNvPr id="19461" name="Object 6"/>
          <p:cNvGraphicFramePr>
            <a:graphicFrameLocks noChangeAspect="1"/>
          </p:cNvGraphicFramePr>
          <p:nvPr/>
        </p:nvGraphicFramePr>
        <p:xfrm>
          <a:off x="6215063" y="3286125"/>
          <a:ext cx="809625" cy="238125"/>
        </p:xfrm>
        <a:graphic>
          <a:graphicData uri="http://schemas.openxmlformats.org/presentationml/2006/ole">
            <p:oleObj spid="_x0000_s19461" name="Equation" r:id="rId6" imgW="812447" imgH="241195" progId="">
              <p:embed/>
            </p:oleObj>
          </a:graphicData>
        </a:graphic>
      </p:graphicFrame>
      <p:graphicFrame>
        <p:nvGraphicFramePr>
          <p:cNvPr id="19462" name="Object 5"/>
          <p:cNvGraphicFramePr>
            <a:graphicFrameLocks noChangeAspect="1"/>
          </p:cNvGraphicFramePr>
          <p:nvPr/>
        </p:nvGraphicFramePr>
        <p:xfrm>
          <a:off x="1643063" y="3643313"/>
          <a:ext cx="209550" cy="266700"/>
        </p:xfrm>
        <a:graphic>
          <a:graphicData uri="http://schemas.openxmlformats.org/presentationml/2006/ole">
            <p:oleObj spid="_x0000_s19462" name="Equation" r:id="rId7" imgW="152268" imgH="215713" progId="">
              <p:embed/>
            </p:oleObj>
          </a:graphicData>
        </a:graphic>
      </p:graphicFrame>
      <p:graphicFrame>
        <p:nvGraphicFramePr>
          <p:cNvPr id="19463" name="Object 4"/>
          <p:cNvGraphicFramePr>
            <a:graphicFrameLocks noChangeAspect="1"/>
          </p:cNvGraphicFramePr>
          <p:nvPr/>
        </p:nvGraphicFramePr>
        <p:xfrm>
          <a:off x="2357438" y="3643313"/>
          <a:ext cx="247650" cy="257175"/>
        </p:xfrm>
        <a:graphic>
          <a:graphicData uri="http://schemas.openxmlformats.org/presentationml/2006/ole">
            <p:oleObj spid="_x0000_s19463" name="Equation" r:id="rId8" imgW="177569" imgH="202936" progId="">
              <p:embed/>
            </p:oleObj>
          </a:graphicData>
        </a:graphic>
      </p:graphicFrame>
      <p:graphicFrame>
        <p:nvGraphicFramePr>
          <p:cNvPr id="19464" name="Object 3"/>
          <p:cNvGraphicFramePr>
            <a:graphicFrameLocks noChangeAspect="1"/>
          </p:cNvGraphicFramePr>
          <p:nvPr/>
        </p:nvGraphicFramePr>
        <p:xfrm>
          <a:off x="6786563" y="3643313"/>
          <a:ext cx="485775" cy="200025"/>
        </p:xfrm>
        <a:graphic>
          <a:graphicData uri="http://schemas.openxmlformats.org/presentationml/2006/ole">
            <p:oleObj spid="_x0000_s19464" name="Equation" r:id="rId9" imgW="482391" imgH="203112" progId="">
              <p:embed/>
            </p:oleObj>
          </a:graphicData>
        </a:graphic>
      </p:graphicFrame>
      <p:graphicFrame>
        <p:nvGraphicFramePr>
          <p:cNvPr id="19465" name="Object 2"/>
          <p:cNvGraphicFramePr>
            <a:graphicFrameLocks noChangeAspect="1"/>
          </p:cNvGraphicFramePr>
          <p:nvPr/>
        </p:nvGraphicFramePr>
        <p:xfrm>
          <a:off x="3714750" y="3643313"/>
          <a:ext cx="485775" cy="200025"/>
        </p:xfrm>
        <a:graphic>
          <a:graphicData uri="http://schemas.openxmlformats.org/presentationml/2006/ole">
            <p:oleObj spid="_x0000_s19465" name="Equation" r:id="rId10" imgW="482391" imgH="203112" progId="">
              <p:embed/>
            </p:oleObj>
          </a:graphicData>
        </a:graphic>
      </p:graphicFrame>
      <p:graphicFrame>
        <p:nvGraphicFramePr>
          <p:cNvPr id="19466" name="Object 1"/>
          <p:cNvGraphicFramePr>
            <a:graphicFrameLocks noChangeAspect="1"/>
          </p:cNvGraphicFramePr>
          <p:nvPr/>
        </p:nvGraphicFramePr>
        <p:xfrm>
          <a:off x="5214938" y="3643313"/>
          <a:ext cx="485775" cy="200025"/>
        </p:xfrm>
        <a:graphic>
          <a:graphicData uri="http://schemas.openxmlformats.org/presentationml/2006/ole">
            <p:oleObj spid="_x0000_s19466" name="Equation" r:id="rId11" imgW="482391" imgH="203112" progId="">
              <p:embed/>
            </p:oleObj>
          </a:graphicData>
        </a:graphic>
      </p:graphicFrame>
      <p:sp>
        <p:nvSpPr>
          <p:cNvPr id="13" name="Slide Number Placeholder 12"/>
          <p:cNvSpPr>
            <a:spLocks noGrp="1"/>
          </p:cNvSpPr>
          <p:nvPr>
            <p:ph type="sldNum" sz="quarter" idx="12"/>
          </p:nvPr>
        </p:nvSpPr>
        <p:spPr/>
        <p:txBody>
          <a:bodyPr/>
          <a:lstStyle/>
          <a:p>
            <a:pPr>
              <a:defRPr/>
            </a:pPr>
            <a:fld id="{CDA8E845-24D0-456D-A344-AFC707275EE7}"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solidFill>
                  <a:srgbClr val="0033CC"/>
                </a:solidFill>
              </a:rPr>
              <a:t>Threshold Functions and </a:t>
            </a:r>
            <a:br>
              <a:rPr lang="en-US" dirty="0" smtClean="0">
                <a:solidFill>
                  <a:srgbClr val="0033CC"/>
                </a:solidFill>
              </a:rPr>
            </a:br>
            <a:r>
              <a:rPr lang="en-US" dirty="0" smtClean="0">
                <a:solidFill>
                  <a:srgbClr val="0033CC"/>
                </a:solidFill>
              </a:rPr>
              <a:t>Threshold Neurons</a:t>
            </a:r>
            <a:endParaRPr lang="en-US" dirty="0" smtClean="0"/>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n-US" b="1" dirty="0" smtClean="0">
                <a:solidFill>
                  <a:srgbClr val="0000FF"/>
                </a:solidFill>
              </a:rPr>
              <a:t>Threshold (linearly separable) functions can be learned by a single threshold neuron</a:t>
            </a:r>
          </a:p>
          <a:p>
            <a:pPr fontAlgn="auto">
              <a:spcAft>
                <a:spcPts val="0"/>
              </a:spcAft>
              <a:buFont typeface="Arial" pitchFamily="34" charset="0"/>
              <a:buChar char="•"/>
              <a:defRPr/>
            </a:pPr>
            <a:r>
              <a:rPr lang="en-US" b="1" dirty="0" smtClean="0">
                <a:solidFill>
                  <a:srgbClr val="CC0066"/>
                </a:solidFill>
              </a:rPr>
              <a:t>Non-threshold (nonlinearly separable) functions can not be learned by a single neuron. For learning of these functions a neural network created from threshold neurons is required (</a:t>
            </a:r>
            <a:r>
              <a:rPr lang="en-US" b="1" dirty="0" err="1" smtClean="0">
                <a:solidFill>
                  <a:srgbClr val="CC0066"/>
                </a:solidFill>
              </a:rPr>
              <a:t>Minsky-Papert</a:t>
            </a:r>
            <a:r>
              <a:rPr lang="en-US" b="1" dirty="0" smtClean="0">
                <a:solidFill>
                  <a:srgbClr val="CC0066"/>
                </a:solidFill>
              </a:rPr>
              <a:t>, 1969)</a:t>
            </a:r>
          </a:p>
          <a:p>
            <a:pPr fontAlgn="auto">
              <a:spcAft>
                <a:spcPts val="0"/>
              </a:spcAft>
              <a:buFont typeface="Arial" pitchFamily="34" charset="0"/>
              <a:buChar char="•"/>
              <a:defRPr/>
            </a:pPr>
            <a:r>
              <a:rPr lang="en-US" dirty="0" smtClean="0"/>
              <a:t>The number of all Boolean functions of </a:t>
            </a:r>
            <a:r>
              <a:rPr lang="en-US" i="1" dirty="0" smtClean="0"/>
              <a:t>n</a:t>
            </a:r>
            <a:r>
              <a:rPr lang="en-US" dirty="0" smtClean="0"/>
              <a:t> variables is equal to         , but the number of the threshold ones is substantially smaller. Really, for </a:t>
            </a:r>
            <a:r>
              <a:rPr lang="en-US" i="1" dirty="0" smtClean="0"/>
              <a:t>n</a:t>
            </a:r>
            <a:r>
              <a:rPr lang="en-US" dirty="0" smtClean="0"/>
              <a:t>=2 fourteen from sixteen functions (excepting </a:t>
            </a:r>
            <a:r>
              <a:rPr lang="en-US" dirty="0" err="1" smtClean="0"/>
              <a:t>XOR</a:t>
            </a:r>
            <a:r>
              <a:rPr lang="en-US" dirty="0" smtClean="0"/>
              <a:t> and </a:t>
            </a:r>
            <a:r>
              <a:rPr lang="en-US" i="1" dirty="0" smtClean="0"/>
              <a:t>not</a:t>
            </a:r>
            <a:r>
              <a:rPr lang="en-US" dirty="0" smtClean="0"/>
              <a:t> </a:t>
            </a:r>
            <a:r>
              <a:rPr lang="en-US" dirty="0" err="1" smtClean="0"/>
              <a:t>XOR</a:t>
            </a:r>
            <a:r>
              <a:rPr lang="en-US" dirty="0" smtClean="0"/>
              <a:t>) are threshold, for </a:t>
            </a:r>
            <a:r>
              <a:rPr lang="en-US" i="1" dirty="0" smtClean="0"/>
              <a:t>n</a:t>
            </a:r>
            <a:r>
              <a:rPr lang="en-US" dirty="0" smtClean="0"/>
              <a:t>=3 there are 104 threshold functions from 256, but for </a:t>
            </a:r>
            <a:r>
              <a:rPr lang="en-US" i="1" dirty="0" smtClean="0"/>
              <a:t>n</a:t>
            </a:r>
            <a:r>
              <a:rPr lang="en-US" dirty="0" smtClean="0"/>
              <a:t>&gt;3 the following correspondence is true (</a:t>
            </a:r>
            <a:r>
              <a:rPr lang="en-US" i="1" dirty="0" smtClean="0"/>
              <a:t>T</a:t>
            </a:r>
            <a:r>
              <a:rPr lang="en-US" dirty="0" smtClean="0"/>
              <a:t> is a number of threshold functions of </a:t>
            </a:r>
            <a:r>
              <a:rPr lang="en-US" i="1" dirty="0" smtClean="0"/>
              <a:t>n</a:t>
            </a:r>
            <a:r>
              <a:rPr lang="en-US" dirty="0" smtClean="0"/>
              <a:t> variables):</a:t>
            </a:r>
          </a:p>
          <a:p>
            <a:pPr fontAlgn="auto">
              <a:spcAft>
                <a:spcPts val="0"/>
              </a:spcAft>
              <a:buFont typeface="Arial" pitchFamily="34" charset="0"/>
              <a:buNone/>
              <a:defRPr/>
            </a:pPr>
            <a:endParaRPr lang="en-US" dirty="0" smtClean="0"/>
          </a:p>
          <a:p>
            <a:pPr fontAlgn="auto">
              <a:spcAft>
                <a:spcPts val="0"/>
              </a:spcAft>
              <a:buFont typeface="Arial" pitchFamily="34" charset="0"/>
              <a:buChar char="•"/>
              <a:defRPr/>
            </a:pPr>
            <a:r>
              <a:rPr lang="en-US" dirty="0" smtClean="0"/>
              <a:t>For example, for </a:t>
            </a:r>
            <a:r>
              <a:rPr lang="en-US" i="1" dirty="0" smtClean="0"/>
              <a:t>n</a:t>
            </a:r>
            <a:r>
              <a:rPr lang="en-US" dirty="0" smtClean="0"/>
              <a:t>=4 there are only about 2000 threshold functions from 65536</a:t>
            </a:r>
          </a:p>
          <a:p>
            <a:pPr fontAlgn="auto">
              <a:spcAft>
                <a:spcPts val="0"/>
              </a:spcAft>
              <a:buFont typeface="Arial" pitchFamily="34" charset="0"/>
              <a:buChar char="•"/>
              <a:defRPr/>
            </a:pPr>
            <a:endParaRPr lang="en-US" dirty="0" smtClean="0"/>
          </a:p>
        </p:txBody>
      </p:sp>
      <p:sp>
        <p:nvSpPr>
          <p:cNvPr id="2048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482" name="Object 1"/>
          <p:cNvGraphicFramePr>
            <a:graphicFrameLocks noChangeAspect="1"/>
          </p:cNvGraphicFramePr>
          <p:nvPr/>
        </p:nvGraphicFramePr>
        <p:xfrm>
          <a:off x="7786688" y="3214688"/>
          <a:ext cx="503237" cy="482600"/>
        </p:xfrm>
        <a:graphic>
          <a:graphicData uri="http://schemas.openxmlformats.org/presentationml/2006/ole">
            <p:oleObj spid="_x0000_s20482" name="Equation" r:id="rId3" imgW="228501" imgH="215806" progId="">
              <p:embed/>
            </p:oleObj>
          </a:graphicData>
        </a:graphic>
      </p:graphicFrame>
      <p:sp>
        <p:nvSpPr>
          <p:cNvPr id="2048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483" name="Object 3"/>
          <p:cNvGraphicFramePr>
            <a:graphicFrameLocks noChangeAspect="1"/>
          </p:cNvGraphicFramePr>
          <p:nvPr/>
        </p:nvGraphicFramePr>
        <p:xfrm>
          <a:off x="6286500" y="4714875"/>
          <a:ext cx="1000125" cy="679450"/>
        </p:xfrm>
        <a:graphic>
          <a:graphicData uri="http://schemas.openxmlformats.org/presentationml/2006/ole">
            <p:oleObj spid="_x0000_s20483" name="Equation" r:id="rId4" imgW="583947" imgH="406224" progId="">
              <p:embed/>
            </p:oleObj>
          </a:graphicData>
        </a:graphic>
      </p:graphicFrame>
      <p:sp>
        <p:nvSpPr>
          <p:cNvPr id="8" name="Slide Number Placeholder 7"/>
          <p:cNvSpPr>
            <a:spLocks noGrp="1"/>
          </p:cNvSpPr>
          <p:nvPr>
            <p:ph type="sldNum" sz="quarter" idx="12"/>
          </p:nvPr>
        </p:nvSpPr>
        <p:spPr/>
        <p:txBody>
          <a:bodyPr/>
          <a:lstStyle/>
          <a:p>
            <a:pPr>
              <a:defRPr/>
            </a:pPr>
            <a:fld id="{7B3B8D4F-4E10-4C45-B23C-0EC24B37531C}"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000125" y="214313"/>
            <a:ext cx="7943850" cy="1462087"/>
          </a:xfrm>
        </p:spPr>
        <p:txBody>
          <a:bodyPr rtlCol="0">
            <a:normAutofit fontScale="90000"/>
          </a:bodyPr>
          <a:lstStyle/>
          <a:p>
            <a:pPr fontAlgn="auto">
              <a:spcAft>
                <a:spcPts val="0"/>
              </a:spcAft>
              <a:defRPr/>
            </a:pPr>
            <a:r>
              <a:rPr lang="en-US" sz="3600" dirty="0" smtClean="0">
                <a:solidFill>
                  <a:srgbClr val="0033CC"/>
                </a:solidFill>
              </a:rPr>
              <a:t>Is it possible to learn </a:t>
            </a:r>
            <a:r>
              <a:rPr lang="en-US" sz="3600" dirty="0" err="1" smtClean="0">
                <a:solidFill>
                  <a:srgbClr val="0033CC"/>
                </a:solidFill>
              </a:rPr>
              <a:t>XOR</a:t>
            </a:r>
            <a:r>
              <a:rPr lang="en-US" sz="3600" dirty="0" smtClean="0">
                <a:solidFill>
                  <a:srgbClr val="0033CC"/>
                </a:solidFill>
              </a:rPr>
              <a:t>, </a:t>
            </a:r>
            <a:r>
              <a:rPr lang="en-US" sz="3600" dirty="0" smtClean="0">
                <a:solidFill>
                  <a:srgbClr val="0033CC"/>
                </a:solidFill>
                <a:latin typeface="Times New Roman" pitchFamily="18" charset="0"/>
                <a:cs typeface="Times New Roman" pitchFamily="18" charset="0"/>
              </a:rPr>
              <a:t>Parity </a:t>
            </a:r>
            <a:r>
              <a:rPr lang="en-US" sz="3600" i="1" dirty="0" smtClean="0">
                <a:solidFill>
                  <a:srgbClr val="0033CC"/>
                </a:solidFill>
                <a:latin typeface="Times New Roman" pitchFamily="18" charset="0"/>
                <a:cs typeface="Times New Roman" pitchFamily="18" charset="0"/>
              </a:rPr>
              <a:t>n</a:t>
            </a:r>
            <a:r>
              <a:rPr lang="en-US" sz="3600" dirty="0" smtClean="0">
                <a:solidFill>
                  <a:srgbClr val="0033CC"/>
                </a:solidFill>
              </a:rPr>
              <a:t> and other non-linearly separable functions </a:t>
            </a:r>
            <a:br>
              <a:rPr lang="en-US" sz="3600" dirty="0" smtClean="0">
                <a:solidFill>
                  <a:srgbClr val="0033CC"/>
                </a:solidFill>
              </a:rPr>
            </a:br>
            <a:r>
              <a:rPr lang="en-US" sz="3600" dirty="0" smtClean="0">
                <a:solidFill>
                  <a:srgbClr val="0033CC"/>
                </a:solidFill>
              </a:rPr>
              <a:t>using a single neuron?</a:t>
            </a:r>
          </a:p>
        </p:txBody>
      </p:sp>
      <p:sp>
        <p:nvSpPr>
          <p:cNvPr id="48131" name="Content Placeholder 2"/>
          <p:cNvSpPr>
            <a:spLocks noGrp="1"/>
          </p:cNvSpPr>
          <p:nvPr>
            <p:ph idx="1"/>
          </p:nvPr>
        </p:nvSpPr>
        <p:spPr>
          <a:xfrm>
            <a:off x="1214438" y="1928813"/>
            <a:ext cx="7772400" cy="4554537"/>
          </a:xfrm>
        </p:spPr>
        <p:txBody>
          <a:bodyPr/>
          <a:lstStyle/>
          <a:p>
            <a:r>
              <a:rPr lang="en-US" sz="2400" smtClean="0">
                <a:solidFill>
                  <a:srgbClr val="FF0066"/>
                </a:solidFill>
              </a:rPr>
              <a:t>Any classical monograph/text book on neural networks claims that to learn the XOR function a network from at least three neurons is needed.</a:t>
            </a:r>
          </a:p>
          <a:p>
            <a:r>
              <a:rPr lang="en-US" sz="2400" smtClean="0"/>
              <a:t>This is true for the real-valued neurons and real-valued neural networks. </a:t>
            </a:r>
          </a:p>
          <a:p>
            <a:r>
              <a:rPr lang="en-US" sz="2400" smtClean="0">
                <a:solidFill>
                  <a:srgbClr val="FF0066"/>
                </a:solidFill>
              </a:rPr>
              <a:t>However, this is not true for the complex-valued neurons !!!</a:t>
            </a:r>
            <a:endParaRPr lang="en-US" sz="2400" smtClean="0"/>
          </a:p>
          <a:p>
            <a:r>
              <a:rPr lang="en-US" sz="2400" smtClean="0">
                <a:solidFill>
                  <a:srgbClr val="0000FF"/>
                </a:solidFill>
              </a:rPr>
              <a:t>A jump to the </a:t>
            </a:r>
            <a:r>
              <a:rPr lang="en-US" sz="2400" smtClean="0">
                <a:solidFill>
                  <a:srgbClr val="FF0000"/>
                </a:solidFill>
              </a:rPr>
              <a:t>complex domain </a:t>
            </a:r>
            <a:r>
              <a:rPr lang="en-US" sz="2400" smtClean="0">
                <a:solidFill>
                  <a:srgbClr val="0000FF"/>
                </a:solidFill>
              </a:rPr>
              <a:t>is a right way to overcome the Misky-Papert’s limitation and to learn multiple-valued and Boolean nonlinearly separable functions using a single neuron.</a:t>
            </a:r>
          </a:p>
          <a:p>
            <a:endParaRPr lang="en-US" smtClean="0"/>
          </a:p>
        </p:txBody>
      </p:sp>
      <p:sp>
        <p:nvSpPr>
          <p:cNvPr id="4" name="Slide Number Placeholder 3"/>
          <p:cNvSpPr>
            <a:spLocks noGrp="1"/>
          </p:cNvSpPr>
          <p:nvPr>
            <p:ph type="sldNum" sz="quarter" idx="12"/>
          </p:nvPr>
        </p:nvSpPr>
        <p:spPr/>
        <p:txBody>
          <a:bodyPr/>
          <a:lstStyle/>
          <a:p>
            <a:pPr>
              <a:defRPr/>
            </a:pPr>
            <a:fld id="{DFB54BBF-A0D9-43B4-B8EF-03D038A05BA7}" type="slidenum">
              <a:rPr lang="en-US"/>
              <a:pPr>
                <a:defRPr/>
              </a:pPr>
              <a:t>66</a:t>
            </a:fld>
            <a:endParaRPr lang="en-US"/>
          </a:p>
        </p:txBody>
      </p:sp>
    </p:spTree>
  </p:cSld>
  <p:clrMapOvr>
    <a:masterClrMapping/>
  </p:clrMapOvr>
  <p:transition>
    <p:wheel spokes="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2"/>
          <p:cNvSpPr>
            <a:spLocks noGrp="1" noChangeArrowheads="1"/>
          </p:cNvSpPr>
          <p:nvPr>
            <p:ph type="title" sz="quarter"/>
          </p:nvPr>
        </p:nvSpPr>
        <p:spPr/>
        <p:txBody>
          <a:bodyPr/>
          <a:lstStyle/>
          <a:p>
            <a:r>
              <a:rPr lang="en-US" smtClean="0">
                <a:solidFill>
                  <a:srgbClr val="3333FF"/>
                </a:solidFill>
              </a:rPr>
              <a:t>XOR problem</a:t>
            </a:r>
            <a:endParaRPr lang="ru-RU" smtClean="0">
              <a:solidFill>
                <a:srgbClr val="3333FF"/>
              </a:solidFill>
            </a:endParaRPr>
          </a:p>
        </p:txBody>
      </p:sp>
      <p:graphicFrame>
        <p:nvGraphicFramePr>
          <p:cNvPr id="32771" name="Object 3"/>
          <p:cNvGraphicFramePr>
            <a:graphicFrameLocks noChangeAspect="1"/>
          </p:cNvGraphicFramePr>
          <p:nvPr>
            <p:ph sz="quarter" idx="1"/>
          </p:nvPr>
        </p:nvGraphicFramePr>
        <p:xfrm>
          <a:off x="3200400" y="3141663"/>
          <a:ext cx="5413375" cy="3228975"/>
        </p:xfrm>
        <a:graphic>
          <a:graphicData uri="http://schemas.openxmlformats.org/presentationml/2006/ole">
            <p:oleObj spid="_x0000_s21506" name="Document" r:id="rId3" imgW="6600817" imgH="3940418" progId="Word.Document.8">
              <p:embed/>
            </p:oleObj>
          </a:graphicData>
        </a:graphic>
      </p:graphicFrame>
      <p:graphicFrame>
        <p:nvGraphicFramePr>
          <p:cNvPr id="21507" name="Object 4"/>
          <p:cNvGraphicFramePr>
            <a:graphicFrameLocks noChangeAspect="1"/>
          </p:cNvGraphicFramePr>
          <p:nvPr>
            <p:ph sz="quarter" idx="2"/>
          </p:nvPr>
        </p:nvGraphicFramePr>
        <p:xfrm>
          <a:off x="250825" y="2462213"/>
          <a:ext cx="1081088" cy="471487"/>
        </p:xfrm>
        <a:graphic>
          <a:graphicData uri="http://schemas.openxmlformats.org/presentationml/2006/ole">
            <p:oleObj spid="_x0000_s21507" name="Equation" r:id="rId4" imgW="495000" imgH="215640" progId="Equation.3">
              <p:embed/>
            </p:oleObj>
          </a:graphicData>
        </a:graphic>
      </p:graphicFrame>
      <p:graphicFrame>
        <p:nvGraphicFramePr>
          <p:cNvPr id="21508" name="Object 5"/>
          <p:cNvGraphicFramePr>
            <a:graphicFrameLocks noChangeAspect="1"/>
          </p:cNvGraphicFramePr>
          <p:nvPr>
            <p:ph sz="quarter" idx="3"/>
          </p:nvPr>
        </p:nvGraphicFramePr>
        <p:xfrm>
          <a:off x="1835150" y="4292600"/>
          <a:ext cx="1081088" cy="471488"/>
        </p:xfrm>
        <a:graphic>
          <a:graphicData uri="http://schemas.openxmlformats.org/presentationml/2006/ole">
            <p:oleObj spid="_x0000_s21508" name="Equation" r:id="rId5" imgW="495000" imgH="215640" progId="Equation.3">
              <p:embed/>
            </p:oleObj>
          </a:graphicData>
        </a:graphic>
      </p:graphicFrame>
      <p:sp>
        <p:nvSpPr>
          <p:cNvPr id="21513" name="Line 6"/>
          <p:cNvSpPr>
            <a:spLocks noChangeShapeType="1"/>
          </p:cNvSpPr>
          <p:nvPr/>
        </p:nvSpPr>
        <p:spPr bwMode="auto">
          <a:xfrm>
            <a:off x="1547813" y="2349500"/>
            <a:ext cx="0" cy="2735263"/>
          </a:xfrm>
          <a:prstGeom prst="line">
            <a:avLst/>
          </a:prstGeom>
          <a:noFill/>
          <a:ln w="19050">
            <a:solidFill>
              <a:schemeClr val="tx1"/>
            </a:solidFill>
            <a:round/>
            <a:headEnd/>
            <a:tailEnd/>
          </a:ln>
        </p:spPr>
        <p:txBody>
          <a:bodyPr/>
          <a:lstStyle/>
          <a:p>
            <a:endParaRPr lang="en-US"/>
          </a:p>
        </p:txBody>
      </p:sp>
      <p:sp>
        <p:nvSpPr>
          <p:cNvPr id="21514" name="Line 7"/>
          <p:cNvSpPr>
            <a:spLocks noChangeShapeType="1"/>
          </p:cNvSpPr>
          <p:nvPr/>
        </p:nvSpPr>
        <p:spPr bwMode="auto">
          <a:xfrm>
            <a:off x="250825" y="3644900"/>
            <a:ext cx="2736850" cy="0"/>
          </a:xfrm>
          <a:prstGeom prst="line">
            <a:avLst/>
          </a:prstGeom>
          <a:noFill/>
          <a:ln w="19050">
            <a:solidFill>
              <a:schemeClr val="tx1"/>
            </a:solidFill>
            <a:round/>
            <a:headEnd/>
            <a:tailEnd/>
          </a:ln>
        </p:spPr>
        <p:txBody>
          <a:bodyPr/>
          <a:lstStyle/>
          <a:p>
            <a:endParaRPr lang="en-US"/>
          </a:p>
        </p:txBody>
      </p:sp>
      <p:sp>
        <p:nvSpPr>
          <p:cNvPr id="32776" name="Text Box 8"/>
          <p:cNvSpPr txBox="1">
            <a:spLocks noChangeArrowheads="1"/>
          </p:cNvSpPr>
          <p:nvPr/>
        </p:nvSpPr>
        <p:spPr bwMode="auto">
          <a:xfrm>
            <a:off x="3419475" y="1989138"/>
            <a:ext cx="4602163" cy="931862"/>
          </a:xfrm>
          <a:prstGeom prst="rect">
            <a:avLst/>
          </a:prstGeom>
          <a:noFill/>
          <a:ln w="28575" algn="ctr">
            <a:noFill/>
            <a:miter lim="800000"/>
            <a:headEnd/>
            <a:tailEnd/>
          </a:ln>
        </p:spPr>
        <p:txBody>
          <a:bodyPr wrap="none">
            <a:spAutoFit/>
          </a:bodyPr>
          <a:lstStyle/>
          <a:p>
            <a:r>
              <a:rPr lang="en-US" sz="2400" i="1">
                <a:latin typeface="Times New Roman" pitchFamily="18" charset="0"/>
                <a:cs typeface="Times New Roman" pitchFamily="18" charset="0"/>
              </a:rPr>
              <a:t>n</a:t>
            </a:r>
            <a:r>
              <a:rPr lang="en-US" sz="2400">
                <a:latin typeface="Times New Roman" pitchFamily="18" charset="0"/>
                <a:cs typeface="Times New Roman" pitchFamily="18" charset="0"/>
              </a:rPr>
              <a:t>=2, </a:t>
            </a:r>
            <a:r>
              <a:rPr lang="en-US" sz="2400" i="1">
                <a:latin typeface="Times New Roman" pitchFamily="18" charset="0"/>
                <a:cs typeface="Times New Roman" pitchFamily="18" charset="0"/>
              </a:rPr>
              <a:t>m</a:t>
            </a:r>
            <a:r>
              <a:rPr lang="en-US" sz="2400">
                <a:latin typeface="Times New Roman" pitchFamily="18" charset="0"/>
                <a:cs typeface="Times New Roman" pitchFamily="18" charset="0"/>
              </a:rPr>
              <a:t>=4</a:t>
            </a:r>
            <a:r>
              <a:rPr lang="en-US" sz="2400">
                <a:latin typeface="Calibri" pitchFamily="34" charset="0"/>
              </a:rPr>
              <a:t>  – four sectors</a:t>
            </a:r>
          </a:p>
          <a:p>
            <a:pPr>
              <a:lnSpc>
                <a:spcPct val="130000"/>
              </a:lnSpc>
            </a:pPr>
            <a:r>
              <a:rPr lang="en-US" sz="2400" i="1">
                <a:latin typeface="Times New Roman" pitchFamily="18" charset="0"/>
                <a:cs typeface="Times New Roman" pitchFamily="18" charset="0"/>
              </a:rPr>
              <a:t>W</a:t>
            </a:r>
            <a:r>
              <a:rPr lang="en-US" sz="2400">
                <a:latin typeface="Times New Roman" pitchFamily="18" charset="0"/>
                <a:cs typeface="Times New Roman" pitchFamily="18" charset="0"/>
              </a:rPr>
              <a:t>=(0, 1, </a:t>
            </a:r>
            <a:r>
              <a:rPr lang="en-US" sz="2400" i="1">
                <a:latin typeface="Times New Roman" pitchFamily="18" charset="0"/>
                <a:cs typeface="Times New Roman" pitchFamily="18" charset="0"/>
              </a:rPr>
              <a:t>i</a:t>
            </a:r>
            <a:r>
              <a:rPr lang="en-US" sz="2400">
                <a:latin typeface="Times New Roman" pitchFamily="18" charset="0"/>
                <a:cs typeface="Times New Roman" pitchFamily="18" charset="0"/>
              </a:rPr>
              <a:t>) </a:t>
            </a:r>
            <a:r>
              <a:rPr lang="en-US" sz="2400">
                <a:latin typeface="Calibri" pitchFamily="34" charset="0"/>
              </a:rPr>
              <a:t>– the weighting vector</a:t>
            </a:r>
            <a:endParaRPr lang="ru-RU" sz="2400">
              <a:latin typeface="Calibri" pitchFamily="34" charset="0"/>
            </a:endParaRPr>
          </a:p>
        </p:txBody>
      </p:sp>
      <p:sp>
        <p:nvSpPr>
          <p:cNvPr id="21516" name="Line 9"/>
          <p:cNvSpPr>
            <a:spLocks noChangeShapeType="1"/>
          </p:cNvSpPr>
          <p:nvPr/>
        </p:nvSpPr>
        <p:spPr bwMode="auto">
          <a:xfrm>
            <a:off x="2051050" y="3573463"/>
            <a:ext cx="0" cy="215900"/>
          </a:xfrm>
          <a:prstGeom prst="line">
            <a:avLst/>
          </a:prstGeom>
          <a:noFill/>
          <a:ln w="9525">
            <a:solidFill>
              <a:schemeClr val="tx1"/>
            </a:solidFill>
            <a:round/>
            <a:headEnd/>
            <a:tailEnd/>
          </a:ln>
        </p:spPr>
        <p:txBody>
          <a:bodyPr/>
          <a:lstStyle/>
          <a:p>
            <a:endParaRPr lang="en-US"/>
          </a:p>
        </p:txBody>
      </p:sp>
      <p:sp>
        <p:nvSpPr>
          <p:cNvPr id="21517" name="Text Box 10"/>
          <p:cNvSpPr txBox="1">
            <a:spLocks noChangeArrowheads="1"/>
          </p:cNvSpPr>
          <p:nvPr/>
        </p:nvSpPr>
        <p:spPr bwMode="auto">
          <a:xfrm>
            <a:off x="1908175" y="3644900"/>
            <a:ext cx="503238" cy="336550"/>
          </a:xfrm>
          <a:prstGeom prst="rect">
            <a:avLst/>
          </a:prstGeom>
          <a:noFill/>
          <a:ln w="28575" algn="ctr">
            <a:noFill/>
            <a:miter lim="800000"/>
            <a:headEnd/>
            <a:tailEnd/>
          </a:ln>
        </p:spPr>
        <p:txBody>
          <a:bodyPr>
            <a:spAutoFit/>
          </a:bodyPr>
          <a:lstStyle/>
          <a:p>
            <a:pPr algn="ctr">
              <a:spcBef>
                <a:spcPct val="50000"/>
              </a:spcBef>
            </a:pPr>
            <a:r>
              <a:rPr lang="en-US" sz="1600">
                <a:latin typeface="Calibri" pitchFamily="34" charset="0"/>
              </a:rPr>
              <a:t>1</a:t>
            </a:r>
            <a:endParaRPr lang="ru-RU" sz="1600">
              <a:latin typeface="Calibri" pitchFamily="34" charset="0"/>
            </a:endParaRPr>
          </a:p>
        </p:txBody>
      </p:sp>
      <p:sp>
        <p:nvSpPr>
          <p:cNvPr id="21518" name="Line 11"/>
          <p:cNvSpPr>
            <a:spLocks noChangeShapeType="1"/>
          </p:cNvSpPr>
          <p:nvPr/>
        </p:nvSpPr>
        <p:spPr bwMode="auto">
          <a:xfrm>
            <a:off x="1403350" y="3068638"/>
            <a:ext cx="215900" cy="0"/>
          </a:xfrm>
          <a:prstGeom prst="line">
            <a:avLst/>
          </a:prstGeom>
          <a:noFill/>
          <a:ln w="12700">
            <a:solidFill>
              <a:schemeClr val="tx1"/>
            </a:solidFill>
            <a:round/>
            <a:headEnd/>
            <a:tailEnd/>
          </a:ln>
        </p:spPr>
        <p:txBody>
          <a:bodyPr/>
          <a:lstStyle/>
          <a:p>
            <a:endParaRPr lang="en-US"/>
          </a:p>
        </p:txBody>
      </p:sp>
      <p:sp>
        <p:nvSpPr>
          <p:cNvPr id="21519" name="Text Box 12"/>
          <p:cNvSpPr txBox="1">
            <a:spLocks noChangeArrowheads="1"/>
          </p:cNvSpPr>
          <p:nvPr/>
        </p:nvSpPr>
        <p:spPr bwMode="auto">
          <a:xfrm>
            <a:off x="1619250" y="2852738"/>
            <a:ext cx="215900" cy="396875"/>
          </a:xfrm>
          <a:prstGeom prst="rect">
            <a:avLst/>
          </a:prstGeom>
          <a:noFill/>
          <a:ln w="28575" algn="ctr">
            <a:noFill/>
            <a:miter lim="800000"/>
            <a:headEnd/>
            <a:tailEnd/>
          </a:ln>
        </p:spPr>
        <p:txBody>
          <a:bodyPr>
            <a:spAutoFit/>
          </a:bodyPr>
          <a:lstStyle/>
          <a:p>
            <a:pPr algn="ctr">
              <a:spcBef>
                <a:spcPct val="50000"/>
              </a:spcBef>
            </a:pPr>
            <a:r>
              <a:rPr lang="en-US" sz="2000" i="1">
                <a:latin typeface="Times New Roman" pitchFamily="18" charset="0"/>
                <a:cs typeface="Times New Roman" pitchFamily="18" charset="0"/>
              </a:rPr>
              <a:t>i</a:t>
            </a:r>
            <a:endParaRPr lang="ru-RU" sz="2000" i="1">
              <a:latin typeface="Times New Roman" pitchFamily="18" charset="0"/>
              <a:cs typeface="Times New Roman" pitchFamily="18" charset="0"/>
            </a:endParaRPr>
          </a:p>
        </p:txBody>
      </p:sp>
      <p:sp>
        <p:nvSpPr>
          <p:cNvPr id="21520" name="Line 13"/>
          <p:cNvSpPr>
            <a:spLocks noChangeShapeType="1"/>
          </p:cNvSpPr>
          <p:nvPr/>
        </p:nvSpPr>
        <p:spPr bwMode="auto">
          <a:xfrm>
            <a:off x="1403350" y="4149725"/>
            <a:ext cx="215900" cy="0"/>
          </a:xfrm>
          <a:prstGeom prst="line">
            <a:avLst/>
          </a:prstGeom>
          <a:noFill/>
          <a:ln w="12700">
            <a:solidFill>
              <a:schemeClr val="tx1"/>
            </a:solidFill>
            <a:round/>
            <a:headEnd/>
            <a:tailEnd/>
          </a:ln>
        </p:spPr>
        <p:txBody>
          <a:bodyPr/>
          <a:lstStyle/>
          <a:p>
            <a:endParaRPr lang="en-US"/>
          </a:p>
        </p:txBody>
      </p:sp>
      <p:sp>
        <p:nvSpPr>
          <p:cNvPr id="21521" name="Text Box 14"/>
          <p:cNvSpPr txBox="1">
            <a:spLocks noChangeArrowheads="1"/>
          </p:cNvSpPr>
          <p:nvPr/>
        </p:nvSpPr>
        <p:spPr bwMode="auto">
          <a:xfrm>
            <a:off x="1042988" y="3933825"/>
            <a:ext cx="503237" cy="396875"/>
          </a:xfrm>
          <a:prstGeom prst="rect">
            <a:avLst/>
          </a:prstGeom>
          <a:noFill/>
          <a:ln w="28575" algn="ctr">
            <a:noFill/>
            <a:miter lim="800000"/>
            <a:headEnd/>
            <a:tailEnd/>
          </a:ln>
        </p:spPr>
        <p:txBody>
          <a:bodyPr>
            <a:spAutoFit/>
          </a:bodyPr>
          <a:lstStyle/>
          <a:p>
            <a:pPr algn="ctr">
              <a:spcBef>
                <a:spcPct val="50000"/>
              </a:spcBef>
            </a:pPr>
            <a:r>
              <a:rPr lang="en-US" sz="2000" i="1">
                <a:latin typeface="Times New Roman" pitchFamily="18" charset="0"/>
                <a:cs typeface="Times New Roman" pitchFamily="18" charset="0"/>
              </a:rPr>
              <a:t>-i</a:t>
            </a:r>
            <a:endParaRPr lang="ru-RU" sz="2000" i="1">
              <a:latin typeface="Times New Roman" pitchFamily="18" charset="0"/>
              <a:cs typeface="Times New Roman" pitchFamily="18" charset="0"/>
            </a:endParaRPr>
          </a:p>
        </p:txBody>
      </p:sp>
      <p:sp>
        <p:nvSpPr>
          <p:cNvPr id="21522" name="Line 15"/>
          <p:cNvSpPr>
            <a:spLocks noChangeShapeType="1"/>
          </p:cNvSpPr>
          <p:nvPr/>
        </p:nvSpPr>
        <p:spPr bwMode="auto">
          <a:xfrm>
            <a:off x="1042988" y="3573463"/>
            <a:ext cx="0" cy="215900"/>
          </a:xfrm>
          <a:prstGeom prst="line">
            <a:avLst/>
          </a:prstGeom>
          <a:noFill/>
          <a:ln w="12700">
            <a:solidFill>
              <a:schemeClr val="tx1"/>
            </a:solidFill>
            <a:round/>
            <a:headEnd/>
            <a:tailEnd/>
          </a:ln>
        </p:spPr>
        <p:txBody>
          <a:bodyPr/>
          <a:lstStyle/>
          <a:p>
            <a:endParaRPr lang="en-US"/>
          </a:p>
        </p:txBody>
      </p:sp>
      <p:sp>
        <p:nvSpPr>
          <p:cNvPr id="21523" name="Text Box 16"/>
          <p:cNvSpPr txBox="1">
            <a:spLocks noChangeArrowheads="1"/>
          </p:cNvSpPr>
          <p:nvPr/>
        </p:nvSpPr>
        <p:spPr bwMode="auto">
          <a:xfrm>
            <a:off x="684213" y="3644900"/>
            <a:ext cx="503237" cy="336550"/>
          </a:xfrm>
          <a:prstGeom prst="rect">
            <a:avLst/>
          </a:prstGeom>
          <a:noFill/>
          <a:ln w="28575" algn="ctr">
            <a:noFill/>
            <a:miter lim="800000"/>
            <a:headEnd/>
            <a:tailEnd/>
          </a:ln>
        </p:spPr>
        <p:txBody>
          <a:bodyPr>
            <a:spAutoFit/>
          </a:bodyPr>
          <a:lstStyle/>
          <a:p>
            <a:pPr algn="ctr">
              <a:spcBef>
                <a:spcPct val="50000"/>
              </a:spcBef>
            </a:pPr>
            <a:r>
              <a:rPr lang="en-US" sz="1600">
                <a:latin typeface="Calibri" pitchFamily="34" charset="0"/>
              </a:rPr>
              <a:t>-1</a:t>
            </a:r>
            <a:endParaRPr lang="ru-RU" sz="1600">
              <a:latin typeface="Calibri" pitchFamily="34" charset="0"/>
            </a:endParaRPr>
          </a:p>
        </p:txBody>
      </p:sp>
      <p:graphicFrame>
        <p:nvGraphicFramePr>
          <p:cNvPr id="21509" name="Object 17"/>
          <p:cNvGraphicFramePr>
            <a:graphicFrameLocks noChangeAspect="1"/>
          </p:cNvGraphicFramePr>
          <p:nvPr>
            <p:ph sz="quarter" idx="4"/>
          </p:nvPr>
        </p:nvGraphicFramePr>
        <p:xfrm>
          <a:off x="250825" y="4292600"/>
          <a:ext cx="936625" cy="498475"/>
        </p:xfrm>
        <a:graphic>
          <a:graphicData uri="http://schemas.openxmlformats.org/presentationml/2006/ole">
            <p:oleObj spid="_x0000_s21509" name="Equation" r:id="rId6" imgW="406080" imgH="215640" progId="Equation.3">
              <p:embed/>
            </p:oleObj>
          </a:graphicData>
        </a:graphic>
      </p:graphicFrame>
      <p:graphicFrame>
        <p:nvGraphicFramePr>
          <p:cNvPr id="21510" name="Object 18"/>
          <p:cNvGraphicFramePr>
            <a:graphicFrameLocks noChangeAspect="1"/>
          </p:cNvGraphicFramePr>
          <p:nvPr/>
        </p:nvGraphicFramePr>
        <p:xfrm>
          <a:off x="1979613" y="2420938"/>
          <a:ext cx="927100" cy="492125"/>
        </p:xfrm>
        <a:graphic>
          <a:graphicData uri="http://schemas.openxmlformats.org/presentationml/2006/ole">
            <p:oleObj spid="_x0000_s21510" name="Equation" r:id="rId7" imgW="406080" imgH="215640" progId="Equation.3">
              <p:embed/>
            </p:oleObj>
          </a:graphicData>
        </a:graphic>
      </p:graphicFrame>
      <p:graphicFrame>
        <p:nvGraphicFramePr>
          <p:cNvPr id="21511" name="Object 19"/>
          <p:cNvGraphicFramePr>
            <a:graphicFrameLocks noChangeAspect="1"/>
          </p:cNvGraphicFramePr>
          <p:nvPr/>
        </p:nvGraphicFramePr>
        <p:xfrm>
          <a:off x="4514850" y="3321050"/>
          <a:ext cx="114300" cy="215900"/>
        </p:xfrm>
        <a:graphic>
          <a:graphicData uri="http://schemas.openxmlformats.org/presentationml/2006/ole">
            <p:oleObj spid="_x0000_s21511" name="Equation" r:id="rId8" imgW="114120" imgH="215640" progId="Equation.3">
              <p:embed/>
            </p:oleObj>
          </a:graphicData>
        </a:graphic>
      </p:graphicFrame>
      <p:sp>
        <p:nvSpPr>
          <p:cNvPr id="20" name="Slide Number Placeholder 19"/>
          <p:cNvSpPr>
            <a:spLocks noGrp="1"/>
          </p:cNvSpPr>
          <p:nvPr>
            <p:ph type="sldNum" sz="quarter" idx="12"/>
          </p:nvPr>
        </p:nvSpPr>
        <p:spPr/>
        <p:txBody>
          <a:bodyPr/>
          <a:lstStyle/>
          <a:p>
            <a:pPr>
              <a:defRPr/>
            </a:pPr>
            <a:fld id="{C72916A9-8C79-4D33-9701-4CAA3AA93305}" type="slidenum">
              <a:rPr lang="ru-RU" smtClean="0"/>
              <a:pPr>
                <a:defRPr/>
              </a:pPr>
              <a:t>67</a:t>
            </a:fld>
            <a:endParaRPr lang="ru-RU"/>
          </a:p>
        </p:txBody>
      </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776">
                                            <p:txEl>
                                              <p:pRg st="1" end="1"/>
                                            </p:txEl>
                                          </p:spTgt>
                                        </p:tgtEl>
                                        <p:attrNameLst>
                                          <p:attrName>style.visibility</p:attrName>
                                        </p:attrNameLst>
                                      </p:cBhvr>
                                      <p:to>
                                        <p:strVal val="visible"/>
                                      </p:to>
                                    </p:set>
                                    <p:animEffect transition="in" filter="dissolve">
                                      <p:cBhvr>
                                        <p:cTn id="7" dur="500"/>
                                        <p:tgtEl>
                                          <p:spTgt spid="3277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dissolve">
                                      <p:cBhvr>
                                        <p:cTn id="12"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971550" y="1268413"/>
            <a:ext cx="7791450" cy="1870075"/>
          </a:xfrm>
        </p:spPr>
        <p:txBody>
          <a:bodyPr rtlCol="0">
            <a:normAutofit fontScale="90000"/>
          </a:bodyPr>
          <a:lstStyle/>
          <a:p>
            <a:pPr fontAlgn="auto">
              <a:spcAft>
                <a:spcPts val="0"/>
              </a:spcAft>
              <a:defRPr/>
            </a:pPr>
            <a:r>
              <a:rPr lang="en-US" dirty="0" smtClean="0">
                <a:solidFill>
                  <a:srgbClr val="0000FF"/>
                </a:solidFill>
              </a:rPr>
              <a:t>Blurred Image Restoration (Deblurring) and Blur Identification by MLMVN</a:t>
            </a:r>
            <a:endParaRPr lang="ru-RU" dirty="0" smtClean="0">
              <a:solidFill>
                <a:srgbClr val="0000FF"/>
              </a:solidFill>
            </a:endParaRPr>
          </a:p>
        </p:txBody>
      </p:sp>
      <p:sp>
        <p:nvSpPr>
          <p:cNvPr id="48131" name="Rectangle 3"/>
          <p:cNvSpPr>
            <a:spLocks noGrp="1" noChangeArrowheads="1"/>
          </p:cNvSpPr>
          <p:nvPr>
            <p:ph type="subTitle" idx="1"/>
          </p:nvPr>
        </p:nvSpPr>
        <p:spPr/>
        <p:txBody>
          <a:bodyPr rtlCol="0">
            <a:normAutofit/>
          </a:bodyPr>
          <a:lstStyle/>
          <a:p>
            <a:pPr fontAlgn="auto">
              <a:spcAft>
                <a:spcPts val="0"/>
              </a:spcAft>
              <a:buFont typeface="Arial" pitchFamily="34" charset="0"/>
              <a:buNone/>
              <a:defRPr/>
            </a:pPr>
            <a:endParaRPr lang="en-US" smtClean="0"/>
          </a:p>
        </p:txBody>
      </p:sp>
      <p:sp>
        <p:nvSpPr>
          <p:cNvPr id="48132" name="Slide Number Placeholder 3"/>
          <p:cNvSpPr>
            <a:spLocks noGrp="1"/>
          </p:cNvSpPr>
          <p:nvPr>
            <p:ph type="sldNum" sz="quarter" idx="12"/>
          </p:nvPr>
        </p:nvSpPr>
        <p:spPr/>
        <p:txBody>
          <a:bodyPr/>
          <a:lstStyle/>
          <a:p>
            <a:pPr>
              <a:defRPr/>
            </a:pPr>
            <a:fld id="{54FC126D-B77F-47AC-AF00-F3D79F6C6EEC}" type="slidenum">
              <a:rPr lang="ru-RU"/>
              <a:pPr>
                <a:defRPr/>
              </a:pPr>
              <a:t>68</a:t>
            </a:fld>
            <a:endParaRPr lang="ru-RU"/>
          </a:p>
        </p:txBody>
      </p:sp>
    </p:spTree>
  </p:cSld>
  <p:clrMapOvr>
    <a:masterClrMapping/>
  </p:clrMapOvr>
  <p:transition>
    <p:wheel spokes="8"/>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3200" smtClean="0">
                <a:solidFill>
                  <a:srgbClr val="3333FF"/>
                </a:solidFill>
              </a:rPr>
              <a:t>Blurred Image Restoration (Deblurring) and Blur Identification by MLMVN</a:t>
            </a:r>
          </a:p>
        </p:txBody>
      </p:sp>
      <p:sp>
        <p:nvSpPr>
          <p:cNvPr id="50179" name="Content Placeholder 2"/>
          <p:cNvSpPr>
            <a:spLocks noGrp="1"/>
          </p:cNvSpPr>
          <p:nvPr>
            <p:ph idx="1"/>
          </p:nvPr>
        </p:nvSpPr>
        <p:spPr/>
        <p:txBody>
          <a:bodyPr/>
          <a:lstStyle/>
          <a:p>
            <a:r>
              <a:rPr lang="en-US" smtClean="0"/>
              <a:t>I. Aizenberg, D. Paliy, J. Zurada, and J. Astola, "Blur Identification by Multilayer Neural Network based on Multi-Valued Neurons", </a:t>
            </a:r>
            <a:r>
              <a:rPr lang="en-US" b="1" i="1" smtClean="0"/>
              <a:t>IEEE Transactions on Neural Networks</a:t>
            </a:r>
            <a:r>
              <a:rPr lang="en-US" smtClean="0"/>
              <a:t>, vol. 19, No 5, May </a:t>
            </a:r>
            <a:r>
              <a:rPr lang="en-US" b="1" smtClean="0"/>
              <a:t>2008</a:t>
            </a:r>
            <a:r>
              <a:rPr lang="en-US" smtClean="0"/>
              <a:t>, pp. 883-898.</a:t>
            </a:r>
          </a:p>
          <a:p>
            <a:endParaRPr lang="en-US" smtClean="0"/>
          </a:p>
        </p:txBody>
      </p:sp>
      <p:sp>
        <p:nvSpPr>
          <p:cNvPr id="49156" name="Slide Number Placeholder 3"/>
          <p:cNvSpPr>
            <a:spLocks noGrp="1"/>
          </p:cNvSpPr>
          <p:nvPr>
            <p:ph type="sldNum" sz="quarter" idx="12"/>
          </p:nvPr>
        </p:nvSpPr>
        <p:spPr/>
        <p:txBody>
          <a:bodyPr/>
          <a:lstStyle/>
          <a:p>
            <a:pPr>
              <a:defRPr/>
            </a:pPr>
            <a:fld id="{178278AA-D457-4143-AB66-A8CF8DC78980}" type="slidenum">
              <a:rPr lang="ru-RU"/>
              <a:pPr>
                <a:defRPr/>
              </a:pPr>
              <a:t>69</a:t>
            </a:fld>
            <a:endParaRPr lang="ru-RU"/>
          </a:p>
        </p:txBody>
      </p:sp>
    </p:spTree>
  </p:cSld>
  <p:clrMapOvr>
    <a:masterClrMapping/>
  </p:clrMapOvr>
  <p:transition>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2"/>
          </p:nvPr>
        </p:nvSpPr>
        <p:spPr>
          <a:noFill/>
        </p:spPr>
        <p:txBody>
          <a:bodyPr/>
          <a:lstStyle/>
          <a:p>
            <a:fld id="{A0425B57-67FB-4A4E-86F4-A74D323F1522}" type="slidenum">
              <a:rPr lang="en-US" smtClean="0"/>
              <a:pPr/>
              <a:t>7</a:t>
            </a:fld>
            <a:endParaRPr lang="en-US" smtClean="0"/>
          </a:p>
        </p:txBody>
      </p:sp>
      <p:sp>
        <p:nvSpPr>
          <p:cNvPr id="15364" name="Rectangle 2"/>
          <p:cNvSpPr>
            <a:spLocks noChangeArrowheads="1"/>
          </p:cNvSpPr>
          <p:nvPr/>
        </p:nvSpPr>
        <p:spPr bwMode="auto">
          <a:xfrm>
            <a:off x="304800" y="381000"/>
            <a:ext cx="7943850" cy="13239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ASSOCIATION  OF  BIOLOGICAL  NET </a:t>
            </a:r>
          </a:p>
          <a:p>
            <a:pPr algn="ctr" eaLnBrk="1" hangingPunct="1"/>
            <a:r>
              <a:rPr lang="en-US" sz="4000" b="1">
                <a:solidFill>
                  <a:schemeClr val="tx2"/>
                </a:solidFill>
                <a:latin typeface="Arial Narrow" pitchFamily="34" charset="0"/>
              </a:rPr>
              <a:t>WITH  ARTIFICIAL  NET</a:t>
            </a:r>
          </a:p>
        </p:txBody>
      </p:sp>
      <p:sp>
        <p:nvSpPr>
          <p:cNvPr id="15365" name="Rectangle 4"/>
          <p:cNvSpPr>
            <a:spLocks noChangeArrowheads="1"/>
          </p:cNvSpPr>
          <p:nvPr/>
        </p:nvSpPr>
        <p:spPr bwMode="auto">
          <a:xfrm>
            <a:off x="2947988" y="2657475"/>
            <a:ext cx="9144000" cy="0"/>
          </a:xfrm>
          <a:prstGeom prst="rect">
            <a:avLst/>
          </a:prstGeom>
          <a:noFill/>
          <a:ln w="9525">
            <a:noFill/>
            <a:miter lim="800000"/>
            <a:headEnd/>
            <a:tailEnd/>
          </a:ln>
        </p:spPr>
        <p:txBody>
          <a:bodyPr>
            <a:spAutoFit/>
          </a:bodyPr>
          <a:lstStyle/>
          <a:p>
            <a:endParaRPr lang="en-US"/>
          </a:p>
        </p:txBody>
      </p:sp>
      <p:pic>
        <p:nvPicPr>
          <p:cNvPr id="15366" name="Picture 3" descr="D:\sumathi1\neuralandfuzzy\neural nwt\Neural Networks_files\report.artn.jpg"/>
          <p:cNvPicPr>
            <a:picLocks noChangeAspect="1" noChangeArrowheads="1"/>
          </p:cNvPicPr>
          <p:nvPr/>
        </p:nvPicPr>
        <p:blipFill>
          <a:blip r:embed="rId2" r:link="rId3" cstate="print"/>
          <a:srcRect/>
          <a:stretch>
            <a:fillRect/>
          </a:stretch>
        </p:blipFill>
        <p:spPr bwMode="auto">
          <a:xfrm>
            <a:off x="304800" y="1981200"/>
            <a:ext cx="8305800" cy="4191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solidFill>
                  <a:srgbClr val="3333FF"/>
                </a:solidFill>
              </a:rPr>
              <a:t>Problem</a:t>
            </a:r>
            <a:r>
              <a:rPr lang="it-IT" smtClean="0">
                <a:solidFill>
                  <a:srgbClr val="3333FF"/>
                </a:solidFill>
              </a:rPr>
              <a:t> statement: </a:t>
            </a:r>
            <a:r>
              <a:rPr lang="en-US" b="1" smtClean="0">
                <a:solidFill>
                  <a:srgbClr val="3333FF"/>
                </a:solidFill>
              </a:rPr>
              <a:t>capturing </a:t>
            </a:r>
            <a:endParaRPr lang="fi-FI" b="1" smtClean="0">
              <a:solidFill>
                <a:srgbClr val="3333FF"/>
              </a:solidFill>
            </a:endParaRPr>
          </a:p>
        </p:txBody>
      </p:sp>
      <p:sp>
        <p:nvSpPr>
          <p:cNvPr id="22533" name="Rectangle 3"/>
          <p:cNvSpPr>
            <a:spLocks noGrp="1" noChangeArrowheads="1"/>
          </p:cNvSpPr>
          <p:nvPr>
            <p:ph type="body" sz="half" idx="1"/>
          </p:nvPr>
        </p:nvSpPr>
        <p:spPr>
          <a:xfrm>
            <a:off x="2514600" y="1905000"/>
            <a:ext cx="6172200" cy="4267200"/>
          </a:xfrm>
        </p:spPr>
        <p:txBody>
          <a:bodyPr/>
          <a:lstStyle/>
          <a:p>
            <a:r>
              <a:rPr lang="en-US" sz="1600" smtClean="0"/>
              <a:t>Mathematically a variety of capturing principles can be described by the Fredholm integral of the first kind</a:t>
            </a:r>
          </a:p>
          <a:p>
            <a:endParaRPr lang="en-US" sz="1600" b="1" smtClean="0"/>
          </a:p>
          <a:p>
            <a:endParaRPr lang="en-US" sz="1600" b="1" smtClean="0"/>
          </a:p>
          <a:p>
            <a:endParaRPr lang="en-US" sz="1600" b="1" smtClean="0"/>
          </a:p>
          <a:p>
            <a:r>
              <a:rPr lang="en-US" sz="1600" smtClean="0"/>
              <a:t>where </a:t>
            </a:r>
            <a:r>
              <a:rPr lang="en-US" sz="1600" i="1" smtClean="0">
                <a:latin typeface="Times New Roman" pitchFamily="18" charset="0"/>
              </a:rPr>
              <a:t>x,t    </a:t>
            </a:r>
            <a:r>
              <a:rPr lang="en-US" sz="1600" smtClean="0">
                <a:latin typeface="Times New Roman" pitchFamily="18" charset="0"/>
              </a:rPr>
              <a:t>ℝ</a:t>
            </a:r>
            <a:r>
              <a:rPr lang="en-US" sz="1600" baseline="30000" smtClean="0">
                <a:latin typeface="Times New Roman" pitchFamily="18" charset="0"/>
              </a:rPr>
              <a:t>2</a:t>
            </a:r>
            <a:r>
              <a:rPr lang="en-US" sz="1600" smtClean="0">
                <a:latin typeface="Times New Roman" pitchFamily="18" charset="0"/>
              </a:rPr>
              <a:t>, </a:t>
            </a:r>
            <a:r>
              <a:rPr lang="en-US" sz="1600" i="1" smtClean="0">
                <a:latin typeface="Times New Roman" pitchFamily="18" charset="0"/>
              </a:rPr>
              <a:t>v</a:t>
            </a:r>
            <a:r>
              <a:rPr lang="en-US" sz="1600" smtClean="0">
                <a:latin typeface="Times New Roman" pitchFamily="18" charset="0"/>
              </a:rPr>
              <a:t>(</a:t>
            </a:r>
            <a:r>
              <a:rPr lang="en-US" sz="1600" i="1" smtClean="0">
                <a:latin typeface="Times New Roman" pitchFamily="18" charset="0"/>
              </a:rPr>
              <a:t>t</a:t>
            </a:r>
            <a:r>
              <a:rPr lang="en-US" sz="1600" smtClean="0">
                <a:latin typeface="Times New Roman" pitchFamily="18" charset="0"/>
              </a:rPr>
              <a:t>)</a:t>
            </a:r>
            <a:r>
              <a:rPr lang="en-US" sz="1600" smtClean="0"/>
              <a:t> is a point-spread function (PSF) of a system, </a:t>
            </a:r>
            <a:r>
              <a:rPr lang="en-US" sz="1600" i="1" smtClean="0">
                <a:latin typeface="Times New Roman" pitchFamily="18" charset="0"/>
              </a:rPr>
              <a:t>y</a:t>
            </a:r>
            <a:r>
              <a:rPr lang="en-US" sz="1600" smtClean="0">
                <a:latin typeface="Times New Roman" pitchFamily="18" charset="0"/>
              </a:rPr>
              <a:t>(</a:t>
            </a:r>
            <a:r>
              <a:rPr lang="en-US" sz="1600" i="1" smtClean="0">
                <a:latin typeface="Times New Roman" pitchFamily="18" charset="0"/>
              </a:rPr>
              <a:t>t</a:t>
            </a:r>
            <a:r>
              <a:rPr lang="en-US" sz="1600" smtClean="0">
                <a:latin typeface="Times New Roman" pitchFamily="18" charset="0"/>
              </a:rPr>
              <a:t>)</a:t>
            </a:r>
            <a:r>
              <a:rPr lang="en-US" sz="1600" smtClean="0"/>
              <a:t> is a function of a real object and </a:t>
            </a:r>
            <a:r>
              <a:rPr lang="en-US" sz="1600" i="1" smtClean="0">
                <a:latin typeface="Times New Roman" pitchFamily="18" charset="0"/>
              </a:rPr>
              <a:t>z</a:t>
            </a:r>
            <a:r>
              <a:rPr lang="en-US" sz="1600" smtClean="0">
                <a:latin typeface="Times New Roman" pitchFamily="18" charset="0"/>
              </a:rPr>
              <a:t>(</a:t>
            </a:r>
            <a:r>
              <a:rPr lang="en-US" sz="1600" i="1" smtClean="0">
                <a:latin typeface="Times New Roman" pitchFamily="18" charset="0"/>
              </a:rPr>
              <a:t>x</a:t>
            </a:r>
            <a:r>
              <a:rPr lang="en-US" sz="1600" smtClean="0">
                <a:latin typeface="Times New Roman" pitchFamily="18" charset="0"/>
              </a:rPr>
              <a:t>)</a:t>
            </a:r>
            <a:r>
              <a:rPr lang="en-US" sz="1600" smtClean="0"/>
              <a:t> is an observed signal.</a:t>
            </a:r>
            <a:endParaRPr lang="fi-FI" sz="1600" smtClean="0"/>
          </a:p>
        </p:txBody>
      </p:sp>
      <p:graphicFrame>
        <p:nvGraphicFramePr>
          <p:cNvPr id="22530" name="Object 2"/>
          <p:cNvGraphicFramePr>
            <a:graphicFrameLocks noChangeAspect="1"/>
          </p:cNvGraphicFramePr>
          <p:nvPr>
            <p:ph sz="quarter" idx="2"/>
          </p:nvPr>
        </p:nvGraphicFramePr>
        <p:xfrm>
          <a:off x="3635375" y="2565400"/>
          <a:ext cx="4138613" cy="568325"/>
        </p:xfrm>
        <a:graphic>
          <a:graphicData uri="http://schemas.openxmlformats.org/presentationml/2006/ole">
            <p:oleObj spid="_x0000_s22530" name="Equation" r:id="rId4" imgW="2336760" imgH="368280" progId="">
              <p:embed/>
            </p:oleObj>
          </a:graphicData>
        </a:graphic>
      </p:graphicFrame>
      <p:pic>
        <p:nvPicPr>
          <p:cNvPr id="22534" name="Picture 5" descr="Ultrasound"/>
          <p:cNvPicPr>
            <a:picLocks noChangeAspect="1" noChangeArrowheads="1"/>
          </p:cNvPicPr>
          <p:nvPr/>
        </p:nvPicPr>
        <p:blipFill>
          <a:blip r:embed="rId5" cstate="print"/>
          <a:srcRect/>
          <a:stretch>
            <a:fillRect/>
          </a:stretch>
        </p:blipFill>
        <p:spPr bwMode="auto">
          <a:xfrm>
            <a:off x="323850" y="4076700"/>
            <a:ext cx="2590800" cy="2373313"/>
          </a:xfrm>
          <a:prstGeom prst="rect">
            <a:avLst/>
          </a:prstGeom>
          <a:noFill/>
          <a:ln w="9525">
            <a:noFill/>
            <a:miter lim="800000"/>
            <a:headEnd/>
            <a:tailEnd/>
          </a:ln>
        </p:spPr>
      </p:pic>
      <p:pic>
        <p:nvPicPr>
          <p:cNvPr id="22535" name="Picture 6" descr="Tomography"/>
          <p:cNvPicPr>
            <a:picLocks noChangeAspect="1" noChangeArrowheads="1"/>
          </p:cNvPicPr>
          <p:nvPr/>
        </p:nvPicPr>
        <p:blipFill>
          <a:blip r:embed="rId6" cstate="print"/>
          <a:srcRect/>
          <a:stretch>
            <a:fillRect/>
          </a:stretch>
        </p:blipFill>
        <p:spPr bwMode="auto">
          <a:xfrm>
            <a:off x="6300788" y="3933825"/>
            <a:ext cx="1952625" cy="2628900"/>
          </a:xfrm>
          <a:prstGeom prst="rect">
            <a:avLst/>
          </a:prstGeom>
          <a:noFill/>
          <a:ln w="9525">
            <a:noFill/>
            <a:miter lim="800000"/>
            <a:headEnd/>
            <a:tailEnd/>
          </a:ln>
        </p:spPr>
      </p:pic>
      <p:sp>
        <p:nvSpPr>
          <p:cNvPr id="22536" name="Rectangle 7"/>
          <p:cNvSpPr>
            <a:spLocks noChangeArrowheads="1"/>
          </p:cNvSpPr>
          <p:nvPr/>
        </p:nvSpPr>
        <p:spPr bwMode="auto">
          <a:xfrm rot="-5400000">
            <a:off x="2857500" y="4762500"/>
            <a:ext cx="1600200" cy="304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Char char="n"/>
            </a:pPr>
            <a:r>
              <a:rPr lang="en-US" sz="2800" b="1">
                <a:latin typeface="Calibri" pitchFamily="34" charset="0"/>
              </a:rPr>
              <a:t>Microscopy</a:t>
            </a:r>
            <a:endParaRPr lang="fi-FI" sz="2800" b="1">
              <a:latin typeface="Calibri" pitchFamily="34" charset="0"/>
            </a:endParaRPr>
          </a:p>
        </p:txBody>
      </p:sp>
      <p:sp>
        <p:nvSpPr>
          <p:cNvPr id="22537" name="Rectangle 8"/>
          <p:cNvSpPr>
            <a:spLocks noChangeArrowheads="1"/>
          </p:cNvSpPr>
          <p:nvPr/>
        </p:nvSpPr>
        <p:spPr bwMode="auto">
          <a:xfrm rot="3167525">
            <a:off x="7700962" y="4011613"/>
            <a:ext cx="1800225" cy="304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Char char="n"/>
            </a:pPr>
            <a:r>
              <a:rPr lang="en-US" sz="2800" b="1">
                <a:latin typeface="Calibri" pitchFamily="34" charset="0"/>
              </a:rPr>
              <a:t>Tomography</a:t>
            </a:r>
            <a:endParaRPr lang="fi-FI" sz="2800" b="1">
              <a:latin typeface="Calibri" pitchFamily="34" charset="0"/>
            </a:endParaRPr>
          </a:p>
        </p:txBody>
      </p:sp>
      <p:pic>
        <p:nvPicPr>
          <p:cNvPr id="22538" name="Picture 9" descr="Microscope1"/>
          <p:cNvPicPr>
            <a:picLocks noChangeAspect="1" noChangeArrowheads="1"/>
          </p:cNvPicPr>
          <p:nvPr/>
        </p:nvPicPr>
        <p:blipFill>
          <a:blip r:embed="rId7" cstate="print"/>
          <a:srcRect/>
          <a:stretch>
            <a:fillRect/>
          </a:stretch>
        </p:blipFill>
        <p:spPr bwMode="auto">
          <a:xfrm>
            <a:off x="3924300" y="4076700"/>
            <a:ext cx="1816100" cy="2514600"/>
          </a:xfrm>
          <a:prstGeom prst="rect">
            <a:avLst/>
          </a:prstGeom>
          <a:noFill/>
          <a:ln w="9525">
            <a:noFill/>
            <a:miter lim="800000"/>
            <a:headEnd/>
            <a:tailEnd/>
          </a:ln>
        </p:spPr>
      </p:pic>
      <p:graphicFrame>
        <p:nvGraphicFramePr>
          <p:cNvPr id="22531" name="Object 3"/>
          <p:cNvGraphicFramePr>
            <a:graphicFrameLocks noChangeAspect="1"/>
          </p:cNvGraphicFramePr>
          <p:nvPr>
            <p:ph sz="quarter" idx="3"/>
          </p:nvPr>
        </p:nvGraphicFramePr>
        <p:xfrm>
          <a:off x="2073275" y="3275013"/>
          <a:ext cx="207963" cy="179387"/>
        </p:xfrm>
        <a:graphic>
          <a:graphicData uri="http://schemas.openxmlformats.org/presentationml/2006/ole">
            <p:oleObj spid="_x0000_s22531" name="Equation" r:id="rId8" imgW="126720" imgH="126720" progId="">
              <p:embed/>
            </p:oleObj>
          </a:graphicData>
        </a:graphic>
      </p:graphicFrame>
      <p:pic>
        <p:nvPicPr>
          <p:cNvPr id="22539" name="Picture 11" descr="eos400d-15"/>
          <p:cNvPicPr>
            <a:picLocks noChangeAspect="1" noChangeArrowheads="1"/>
          </p:cNvPicPr>
          <p:nvPr/>
        </p:nvPicPr>
        <p:blipFill>
          <a:blip r:embed="rId9" cstate="print"/>
          <a:srcRect/>
          <a:stretch>
            <a:fillRect/>
          </a:stretch>
        </p:blipFill>
        <p:spPr bwMode="auto">
          <a:xfrm>
            <a:off x="468313" y="1844675"/>
            <a:ext cx="2133600" cy="1600200"/>
          </a:xfrm>
          <a:prstGeom prst="rect">
            <a:avLst/>
          </a:prstGeom>
          <a:noFill/>
          <a:ln w="9525">
            <a:noFill/>
            <a:miter lim="800000"/>
            <a:headEnd/>
            <a:tailEnd/>
          </a:ln>
        </p:spPr>
      </p:pic>
      <p:sp>
        <p:nvSpPr>
          <p:cNvPr id="22540" name="Rectangle 12"/>
          <p:cNvSpPr>
            <a:spLocks noChangeArrowheads="1"/>
          </p:cNvSpPr>
          <p:nvPr/>
        </p:nvSpPr>
        <p:spPr bwMode="auto">
          <a:xfrm rot="-5400000">
            <a:off x="-266700" y="2476500"/>
            <a:ext cx="1600200" cy="304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Char char="n"/>
            </a:pPr>
            <a:r>
              <a:rPr lang="en-US" sz="2800" b="1">
                <a:latin typeface="Calibri" pitchFamily="34" charset="0"/>
              </a:rPr>
              <a:t>Photo</a:t>
            </a:r>
            <a:endParaRPr lang="fi-FI" sz="2800" b="1">
              <a:latin typeface="Calibri" pitchFamily="34" charset="0"/>
            </a:endParaRPr>
          </a:p>
        </p:txBody>
      </p:sp>
      <p:sp>
        <p:nvSpPr>
          <p:cNvPr id="16397" name="Slide Number Placeholder 12"/>
          <p:cNvSpPr>
            <a:spLocks noGrp="1"/>
          </p:cNvSpPr>
          <p:nvPr>
            <p:ph type="sldNum" sz="quarter" idx="12"/>
          </p:nvPr>
        </p:nvSpPr>
        <p:spPr/>
        <p:txBody>
          <a:bodyPr/>
          <a:lstStyle/>
          <a:p>
            <a:pPr>
              <a:defRPr/>
            </a:pPr>
            <a:fld id="{DF1033C6-7794-46FF-A690-C00AA3D32412}" type="slidenum">
              <a:rPr lang="ru-RU" smtClean="0"/>
              <a:pPr>
                <a:defRPr/>
              </a:pPr>
              <a:t>70</a:t>
            </a:fld>
            <a:endParaRPr lang="ru-RU" smtClean="0"/>
          </a:p>
        </p:txBody>
      </p:sp>
    </p:spTree>
  </p:cSld>
  <p:clrMapOvr>
    <a:masterClrMapping/>
  </p:clrMapOvr>
  <p:transition>
    <p:wheel spokes="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rtlCol="0">
            <a:normAutofit fontScale="90000"/>
          </a:bodyPr>
          <a:lstStyle/>
          <a:p>
            <a:pPr fontAlgn="auto">
              <a:spcAft>
                <a:spcPts val="0"/>
              </a:spcAft>
              <a:defRPr/>
            </a:pPr>
            <a:r>
              <a:rPr lang="en-US" dirty="0" smtClean="0">
                <a:solidFill>
                  <a:srgbClr val="3333FF"/>
                </a:solidFill>
                <a:cs typeface="Times New Roman" pitchFamily="18" charset="0"/>
              </a:rPr>
              <a:t>Image deblurring: problem statement</a:t>
            </a:r>
            <a:endParaRPr lang="ru-RU" dirty="0" smtClean="0">
              <a:solidFill>
                <a:srgbClr val="3333FF"/>
              </a:solidFill>
              <a:cs typeface="Times New Roman" pitchFamily="18" charset="0"/>
            </a:endParaRPr>
          </a:p>
        </p:txBody>
      </p:sp>
      <p:sp>
        <p:nvSpPr>
          <p:cNvPr id="51203" name="Rectangle 3"/>
          <p:cNvSpPr>
            <a:spLocks noGrp="1" noChangeArrowheads="1"/>
          </p:cNvSpPr>
          <p:nvPr>
            <p:ph type="body" idx="1"/>
          </p:nvPr>
        </p:nvSpPr>
        <p:spPr>
          <a:xfrm>
            <a:off x="1187450" y="2017713"/>
            <a:ext cx="7767638" cy="4506912"/>
          </a:xfrm>
        </p:spPr>
        <p:txBody>
          <a:bodyPr/>
          <a:lstStyle/>
          <a:p>
            <a:r>
              <a:rPr lang="en-US" sz="2400" smtClean="0"/>
              <a:t>Mathematically </a:t>
            </a:r>
            <a:r>
              <a:rPr lang="en-US" sz="2400" smtClean="0">
                <a:solidFill>
                  <a:schemeClr val="hlink"/>
                </a:solidFill>
              </a:rPr>
              <a:t>blur</a:t>
            </a:r>
            <a:r>
              <a:rPr lang="en-US" sz="2400" smtClean="0"/>
              <a:t> is caused by the </a:t>
            </a:r>
            <a:r>
              <a:rPr lang="en-US" sz="2400" smtClean="0">
                <a:solidFill>
                  <a:schemeClr val="hlink"/>
                </a:solidFill>
              </a:rPr>
              <a:t>convolution</a:t>
            </a:r>
            <a:r>
              <a:rPr lang="en-US" sz="2400" smtClean="0"/>
              <a:t> of an </a:t>
            </a:r>
            <a:r>
              <a:rPr lang="en-US" sz="2400" smtClean="0">
                <a:solidFill>
                  <a:schemeClr val="folHlink"/>
                </a:solidFill>
              </a:rPr>
              <a:t>image</a:t>
            </a:r>
            <a:r>
              <a:rPr lang="en-US" sz="2400" smtClean="0"/>
              <a:t> with the distorting </a:t>
            </a:r>
            <a:r>
              <a:rPr lang="en-US" sz="2400" smtClean="0">
                <a:solidFill>
                  <a:schemeClr val="folHlink"/>
                </a:solidFill>
              </a:rPr>
              <a:t>kernel</a:t>
            </a:r>
            <a:r>
              <a:rPr lang="en-US" sz="2400" smtClean="0"/>
              <a:t>.</a:t>
            </a:r>
          </a:p>
          <a:p>
            <a:r>
              <a:rPr lang="en-US" sz="2400" smtClean="0"/>
              <a:t>Thus, </a:t>
            </a:r>
            <a:r>
              <a:rPr lang="en-US" sz="2400" smtClean="0">
                <a:solidFill>
                  <a:schemeClr val="folHlink"/>
                </a:solidFill>
              </a:rPr>
              <a:t>removal</a:t>
            </a:r>
            <a:r>
              <a:rPr lang="en-US" sz="2400" smtClean="0"/>
              <a:t> of the </a:t>
            </a:r>
            <a:r>
              <a:rPr lang="en-US" sz="2400" smtClean="0">
                <a:solidFill>
                  <a:schemeClr val="folHlink"/>
                </a:solidFill>
              </a:rPr>
              <a:t>blur</a:t>
            </a:r>
            <a:r>
              <a:rPr lang="en-US" sz="2400" smtClean="0"/>
              <a:t> is reduced to the </a:t>
            </a:r>
            <a:r>
              <a:rPr lang="en-US" sz="2400" smtClean="0">
                <a:solidFill>
                  <a:schemeClr val="hlink"/>
                </a:solidFill>
              </a:rPr>
              <a:t>deconvolution</a:t>
            </a:r>
            <a:r>
              <a:rPr lang="en-US" sz="2400" smtClean="0"/>
              <a:t>.</a:t>
            </a:r>
          </a:p>
          <a:p>
            <a:r>
              <a:rPr lang="en-US" sz="2400" smtClean="0"/>
              <a:t>Deconvolution is an </a:t>
            </a:r>
            <a:r>
              <a:rPr lang="en-US" sz="2400" smtClean="0">
                <a:solidFill>
                  <a:schemeClr val="hlink"/>
                </a:solidFill>
              </a:rPr>
              <a:t>ill-posed</a:t>
            </a:r>
            <a:r>
              <a:rPr lang="en-US" sz="2400" smtClean="0"/>
              <a:t> </a:t>
            </a:r>
            <a:r>
              <a:rPr lang="en-US" sz="2400" smtClean="0">
                <a:solidFill>
                  <a:schemeClr val="hlink"/>
                </a:solidFill>
              </a:rPr>
              <a:t>problem</a:t>
            </a:r>
            <a:r>
              <a:rPr lang="en-US" sz="2400" smtClean="0"/>
              <a:t>,</a:t>
            </a:r>
            <a:r>
              <a:rPr lang="en-US" sz="2400" smtClean="0">
                <a:solidFill>
                  <a:schemeClr val="hlink"/>
                </a:solidFill>
              </a:rPr>
              <a:t> </a:t>
            </a:r>
            <a:r>
              <a:rPr lang="en-GB" sz="2400" smtClean="0"/>
              <a:t>which results in the </a:t>
            </a:r>
            <a:r>
              <a:rPr lang="en-GB" sz="2400" smtClean="0">
                <a:solidFill>
                  <a:schemeClr val="folHlink"/>
                </a:solidFill>
              </a:rPr>
              <a:t>instability</a:t>
            </a:r>
            <a:r>
              <a:rPr lang="en-GB" sz="2400" smtClean="0"/>
              <a:t> of a solution</a:t>
            </a:r>
            <a:r>
              <a:rPr lang="en-US" sz="2400" smtClean="0"/>
              <a:t>. The best way to solve it is to use some </a:t>
            </a:r>
            <a:r>
              <a:rPr lang="en-US" sz="2400" smtClean="0">
                <a:solidFill>
                  <a:schemeClr val="hlink"/>
                </a:solidFill>
              </a:rPr>
              <a:t>regularization technique</a:t>
            </a:r>
            <a:r>
              <a:rPr lang="en-US" sz="2400" smtClean="0"/>
              <a:t>.</a:t>
            </a:r>
          </a:p>
          <a:p>
            <a:r>
              <a:rPr lang="en-US" sz="2400" smtClean="0"/>
              <a:t>To use any kind of regularization technique, it is </a:t>
            </a:r>
            <a:r>
              <a:rPr lang="en-US" sz="2400" smtClean="0">
                <a:solidFill>
                  <a:schemeClr val="hlink"/>
                </a:solidFill>
              </a:rPr>
              <a:t>absolutely necessary</a:t>
            </a:r>
            <a:r>
              <a:rPr lang="en-US" sz="2400" smtClean="0"/>
              <a:t> </a:t>
            </a:r>
            <a:r>
              <a:rPr lang="en-US" sz="2400" smtClean="0">
                <a:solidFill>
                  <a:schemeClr val="folHlink"/>
                </a:solidFill>
              </a:rPr>
              <a:t>to know the distorting kernel corresponding to a particular blur</a:t>
            </a:r>
            <a:r>
              <a:rPr lang="en-US" sz="2400" smtClean="0"/>
              <a:t>: so </a:t>
            </a:r>
            <a:r>
              <a:rPr lang="en-US" sz="2400" b="1" smtClean="0">
                <a:solidFill>
                  <a:schemeClr val="hlink"/>
                </a:solidFill>
              </a:rPr>
              <a:t>it is necessary to identify the blur</a:t>
            </a:r>
            <a:r>
              <a:rPr lang="en-US" sz="2400" smtClean="0"/>
              <a:t>.</a:t>
            </a:r>
            <a:endParaRPr lang="en-US" sz="2400" smtClean="0">
              <a:solidFill>
                <a:schemeClr val="folHlink"/>
              </a:solidFill>
            </a:endParaRPr>
          </a:p>
        </p:txBody>
      </p:sp>
      <p:sp>
        <p:nvSpPr>
          <p:cNvPr id="50180" name="Slide Number Placeholder 3"/>
          <p:cNvSpPr>
            <a:spLocks noGrp="1"/>
          </p:cNvSpPr>
          <p:nvPr>
            <p:ph type="sldNum" sz="quarter" idx="12"/>
          </p:nvPr>
        </p:nvSpPr>
        <p:spPr/>
        <p:txBody>
          <a:bodyPr/>
          <a:lstStyle/>
          <a:p>
            <a:pPr>
              <a:defRPr/>
            </a:pPr>
            <a:fld id="{FE2AE232-4701-4C93-8EDC-F482C7BCB986}" type="slidenum">
              <a:rPr lang="ru-RU"/>
              <a:pPr>
                <a:defRPr/>
              </a:pPr>
              <a:t>71</a:t>
            </a:fld>
            <a:endParaRPr lang="ru-RU"/>
          </a:p>
        </p:txBody>
      </p:sp>
    </p:spTree>
  </p:cSld>
  <p:clrMapOvr>
    <a:masterClrMapping/>
  </p:clrMapOvr>
  <p:transition>
    <p:wheel spokes="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solidFill>
                  <a:srgbClr val="3333FF"/>
                </a:solidFill>
              </a:rPr>
              <a:t>Blur Identification</a:t>
            </a:r>
            <a:endParaRPr lang="ru-RU" smtClean="0">
              <a:solidFill>
                <a:srgbClr val="3333FF"/>
              </a:solidFill>
            </a:endParaRPr>
          </a:p>
        </p:txBody>
      </p:sp>
      <p:sp>
        <p:nvSpPr>
          <p:cNvPr id="52227" name="Rectangle 3"/>
          <p:cNvSpPr>
            <a:spLocks noGrp="1" noChangeArrowheads="1"/>
          </p:cNvSpPr>
          <p:nvPr>
            <p:ph type="body" idx="1"/>
          </p:nvPr>
        </p:nvSpPr>
        <p:spPr>
          <a:xfrm>
            <a:off x="928688" y="1785938"/>
            <a:ext cx="7772400" cy="4114800"/>
          </a:xfrm>
        </p:spPr>
        <p:txBody>
          <a:bodyPr/>
          <a:lstStyle/>
          <a:p>
            <a:r>
              <a:rPr lang="en-US" smtClean="0"/>
              <a:t>We use multilayer neural network based on multi-valued neurons (MLMVN) to recognize </a:t>
            </a:r>
            <a:r>
              <a:rPr lang="en-US" b="1" smtClean="0">
                <a:solidFill>
                  <a:schemeClr val="folHlink"/>
                </a:solidFill>
              </a:rPr>
              <a:t>Gaussian</a:t>
            </a:r>
            <a:r>
              <a:rPr lang="en-US" smtClean="0"/>
              <a:t>, </a:t>
            </a:r>
            <a:r>
              <a:rPr lang="en-US" b="1" smtClean="0">
                <a:solidFill>
                  <a:schemeClr val="folHlink"/>
                </a:solidFill>
              </a:rPr>
              <a:t>motion</a:t>
            </a:r>
            <a:r>
              <a:rPr lang="en-US" smtClean="0"/>
              <a:t> and </a:t>
            </a:r>
            <a:r>
              <a:rPr lang="en-US" b="1" smtClean="0">
                <a:solidFill>
                  <a:schemeClr val="folHlink"/>
                </a:solidFill>
              </a:rPr>
              <a:t>rectangular</a:t>
            </a:r>
            <a:r>
              <a:rPr lang="en-US" smtClean="0"/>
              <a:t> (</a:t>
            </a:r>
            <a:r>
              <a:rPr lang="en-US" b="1" smtClean="0">
                <a:solidFill>
                  <a:schemeClr val="folHlink"/>
                </a:solidFill>
              </a:rPr>
              <a:t>boxcar</a:t>
            </a:r>
            <a:r>
              <a:rPr lang="en-US" smtClean="0"/>
              <a:t>) blurs.</a:t>
            </a:r>
          </a:p>
          <a:p>
            <a:r>
              <a:rPr lang="en-US" smtClean="0"/>
              <a:t>We aim </a:t>
            </a:r>
            <a:r>
              <a:rPr lang="en-US" smtClean="0">
                <a:solidFill>
                  <a:schemeClr val="hlink"/>
                </a:solidFill>
              </a:rPr>
              <a:t>to identify </a:t>
            </a:r>
            <a:r>
              <a:rPr lang="en-US" smtClean="0"/>
              <a:t>simultaneously</a:t>
            </a:r>
            <a:r>
              <a:rPr lang="en-US" smtClean="0">
                <a:solidFill>
                  <a:schemeClr val="hlink"/>
                </a:solidFill>
              </a:rPr>
              <a:t> both blur</a:t>
            </a:r>
            <a:r>
              <a:rPr lang="en-US" smtClean="0"/>
              <a:t> </a:t>
            </a:r>
            <a:r>
              <a:rPr lang="en-US" smtClean="0">
                <a:solidFill>
                  <a:schemeClr val="hlink"/>
                </a:solidFill>
              </a:rPr>
              <a:t>and its parameters </a:t>
            </a:r>
            <a:r>
              <a:rPr lang="en-US" smtClean="0">
                <a:solidFill>
                  <a:schemeClr val="folHlink"/>
                </a:solidFill>
              </a:rPr>
              <a:t>using a </a:t>
            </a:r>
            <a:r>
              <a:rPr lang="en-GB" smtClean="0">
                <a:solidFill>
                  <a:schemeClr val="folHlink"/>
                </a:solidFill>
              </a:rPr>
              <a:t>single</a:t>
            </a:r>
            <a:r>
              <a:rPr lang="en-US" smtClean="0">
                <a:solidFill>
                  <a:schemeClr val="folHlink"/>
                </a:solidFill>
              </a:rPr>
              <a:t> neural network</a:t>
            </a:r>
            <a:r>
              <a:rPr lang="en-US" smtClean="0"/>
              <a:t>. </a:t>
            </a:r>
          </a:p>
          <a:p>
            <a:pPr>
              <a:buFont typeface="Wingdings" pitchFamily="2" charset="2"/>
              <a:buNone/>
            </a:pPr>
            <a:endParaRPr lang="en-US" smtClean="0"/>
          </a:p>
          <a:p>
            <a:pPr>
              <a:buFont typeface="Wingdings" pitchFamily="2" charset="2"/>
              <a:buNone/>
            </a:pPr>
            <a:endParaRPr lang="en-US" smtClean="0"/>
          </a:p>
        </p:txBody>
      </p:sp>
      <p:sp>
        <p:nvSpPr>
          <p:cNvPr id="51204" name="Slide Number Placeholder 3"/>
          <p:cNvSpPr>
            <a:spLocks noGrp="1"/>
          </p:cNvSpPr>
          <p:nvPr>
            <p:ph type="sldNum" sz="quarter" idx="12"/>
          </p:nvPr>
        </p:nvSpPr>
        <p:spPr/>
        <p:txBody>
          <a:bodyPr/>
          <a:lstStyle/>
          <a:p>
            <a:pPr>
              <a:defRPr/>
            </a:pPr>
            <a:fld id="{A7C96B4C-3C57-418B-8257-54D9AAA632FC}" type="slidenum">
              <a:rPr lang="ru-RU"/>
              <a:pPr>
                <a:defRPr/>
              </a:pPr>
              <a:t>72</a:t>
            </a:fld>
            <a:endParaRPr lang="ru-RU"/>
          </a:p>
        </p:txBody>
      </p:sp>
    </p:spTree>
  </p:cSld>
  <p:clrMapOvr>
    <a:masterClrMapping/>
  </p:clrMapOvr>
  <p:transition>
    <p:wheel spokes="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rtlCol="0">
            <a:normAutofit fontScale="90000"/>
          </a:bodyPr>
          <a:lstStyle/>
          <a:p>
            <a:pPr fontAlgn="auto">
              <a:spcAft>
                <a:spcPts val="0"/>
              </a:spcAft>
              <a:defRPr/>
            </a:pPr>
            <a:r>
              <a:rPr lang="en-US" smtClean="0"/>
              <a:t>Degradation in the frequency domain:</a:t>
            </a:r>
            <a:endParaRPr lang="ru-RU" smtClean="0"/>
          </a:p>
        </p:txBody>
      </p:sp>
      <p:pic>
        <p:nvPicPr>
          <p:cNvPr id="23556" name="Picture 3" descr="cameraman"/>
          <p:cNvPicPr>
            <a:picLocks noChangeAspect="1" noChangeArrowheads="1"/>
          </p:cNvPicPr>
          <p:nvPr/>
        </p:nvPicPr>
        <p:blipFill>
          <a:blip r:embed="rId3" cstate="print"/>
          <a:srcRect/>
          <a:stretch>
            <a:fillRect/>
          </a:stretch>
        </p:blipFill>
        <p:spPr bwMode="auto">
          <a:xfrm>
            <a:off x="577850" y="1989138"/>
            <a:ext cx="1619250" cy="1619250"/>
          </a:xfrm>
          <a:prstGeom prst="rect">
            <a:avLst/>
          </a:prstGeom>
          <a:noFill/>
          <a:ln w="9525">
            <a:noFill/>
            <a:miter lim="800000"/>
            <a:headEnd/>
            <a:tailEnd/>
          </a:ln>
        </p:spPr>
      </p:pic>
      <p:pic>
        <p:nvPicPr>
          <p:cNvPr id="23557" name="Picture 4" descr="cameraman_gauss"/>
          <p:cNvPicPr>
            <a:picLocks noChangeAspect="1" noChangeArrowheads="1"/>
          </p:cNvPicPr>
          <p:nvPr/>
        </p:nvPicPr>
        <p:blipFill>
          <a:blip r:embed="rId4" cstate="print"/>
          <a:srcRect/>
          <a:stretch>
            <a:fillRect/>
          </a:stretch>
        </p:blipFill>
        <p:spPr bwMode="auto">
          <a:xfrm>
            <a:off x="2270125" y="1989138"/>
            <a:ext cx="1619250" cy="1619250"/>
          </a:xfrm>
          <a:prstGeom prst="rect">
            <a:avLst/>
          </a:prstGeom>
          <a:noFill/>
          <a:ln w="9525">
            <a:noFill/>
            <a:miter lim="800000"/>
            <a:headEnd/>
            <a:tailEnd/>
          </a:ln>
        </p:spPr>
      </p:pic>
      <p:pic>
        <p:nvPicPr>
          <p:cNvPr id="23558" name="Picture 5" descr="cameraman_rect"/>
          <p:cNvPicPr>
            <a:picLocks noChangeAspect="1" noChangeArrowheads="1"/>
          </p:cNvPicPr>
          <p:nvPr/>
        </p:nvPicPr>
        <p:blipFill>
          <a:blip r:embed="rId5" cstate="print"/>
          <a:srcRect/>
          <a:stretch>
            <a:fillRect/>
          </a:stretch>
        </p:blipFill>
        <p:spPr bwMode="auto">
          <a:xfrm>
            <a:off x="3962400" y="1989138"/>
            <a:ext cx="1619250" cy="1619250"/>
          </a:xfrm>
          <a:prstGeom prst="rect">
            <a:avLst/>
          </a:prstGeom>
          <a:noFill/>
          <a:ln w="9525">
            <a:noFill/>
            <a:miter lim="800000"/>
            <a:headEnd/>
            <a:tailEnd/>
          </a:ln>
        </p:spPr>
      </p:pic>
      <p:pic>
        <p:nvPicPr>
          <p:cNvPr id="23559" name="Picture 6" descr="cameraman_hor"/>
          <p:cNvPicPr>
            <a:picLocks noChangeAspect="1" noChangeArrowheads="1"/>
          </p:cNvPicPr>
          <p:nvPr/>
        </p:nvPicPr>
        <p:blipFill>
          <a:blip r:embed="rId6" cstate="print"/>
          <a:srcRect/>
          <a:stretch>
            <a:fillRect/>
          </a:stretch>
        </p:blipFill>
        <p:spPr bwMode="auto">
          <a:xfrm>
            <a:off x="5653088" y="1989138"/>
            <a:ext cx="1619250" cy="1619250"/>
          </a:xfrm>
          <a:prstGeom prst="rect">
            <a:avLst/>
          </a:prstGeom>
          <a:noFill/>
          <a:ln w="9525">
            <a:noFill/>
            <a:miter lim="800000"/>
            <a:headEnd/>
            <a:tailEnd/>
          </a:ln>
        </p:spPr>
      </p:pic>
      <p:pic>
        <p:nvPicPr>
          <p:cNvPr id="23560" name="Picture 7" descr="cameraman_ver"/>
          <p:cNvPicPr>
            <a:picLocks noChangeAspect="1" noChangeArrowheads="1"/>
          </p:cNvPicPr>
          <p:nvPr/>
        </p:nvPicPr>
        <p:blipFill>
          <a:blip r:embed="rId7" cstate="print"/>
          <a:srcRect/>
          <a:stretch>
            <a:fillRect/>
          </a:stretch>
        </p:blipFill>
        <p:spPr bwMode="auto">
          <a:xfrm>
            <a:off x="7345363" y="1989138"/>
            <a:ext cx="1619250" cy="1619250"/>
          </a:xfrm>
          <a:prstGeom prst="rect">
            <a:avLst/>
          </a:prstGeom>
          <a:noFill/>
          <a:ln w="9525">
            <a:noFill/>
            <a:miter lim="800000"/>
            <a:headEnd/>
            <a:tailEnd/>
          </a:ln>
        </p:spPr>
      </p:pic>
      <p:pic>
        <p:nvPicPr>
          <p:cNvPr id="23561" name="Picture 8" descr="cameraman_PSD"/>
          <p:cNvPicPr>
            <a:picLocks noChangeAspect="1" noChangeArrowheads="1"/>
          </p:cNvPicPr>
          <p:nvPr/>
        </p:nvPicPr>
        <p:blipFill>
          <a:blip r:embed="rId8" cstate="print"/>
          <a:srcRect/>
          <a:stretch>
            <a:fillRect/>
          </a:stretch>
        </p:blipFill>
        <p:spPr bwMode="auto">
          <a:xfrm>
            <a:off x="576263" y="3716338"/>
            <a:ext cx="1619250" cy="1619250"/>
          </a:xfrm>
          <a:prstGeom prst="rect">
            <a:avLst/>
          </a:prstGeom>
          <a:noFill/>
          <a:ln w="9525">
            <a:noFill/>
            <a:miter lim="800000"/>
            <a:headEnd/>
            <a:tailEnd/>
          </a:ln>
        </p:spPr>
      </p:pic>
      <p:pic>
        <p:nvPicPr>
          <p:cNvPr id="23562" name="Picture 9" descr="cameraman_PSD_gauss"/>
          <p:cNvPicPr>
            <a:picLocks noChangeAspect="1" noChangeArrowheads="1"/>
          </p:cNvPicPr>
          <p:nvPr/>
        </p:nvPicPr>
        <p:blipFill>
          <a:blip r:embed="rId9" cstate="print"/>
          <a:srcRect/>
          <a:stretch>
            <a:fillRect/>
          </a:stretch>
        </p:blipFill>
        <p:spPr bwMode="auto">
          <a:xfrm>
            <a:off x="2268538" y="3716338"/>
            <a:ext cx="1619250" cy="1619250"/>
          </a:xfrm>
          <a:prstGeom prst="rect">
            <a:avLst/>
          </a:prstGeom>
          <a:noFill/>
          <a:ln w="9525">
            <a:noFill/>
            <a:miter lim="800000"/>
            <a:headEnd/>
            <a:tailEnd/>
          </a:ln>
        </p:spPr>
      </p:pic>
      <p:pic>
        <p:nvPicPr>
          <p:cNvPr id="23563" name="Picture 10" descr="cameraman_PSD_rect"/>
          <p:cNvPicPr>
            <a:picLocks noChangeAspect="1" noChangeArrowheads="1"/>
          </p:cNvPicPr>
          <p:nvPr/>
        </p:nvPicPr>
        <p:blipFill>
          <a:blip r:embed="rId10" cstate="print"/>
          <a:srcRect/>
          <a:stretch>
            <a:fillRect/>
          </a:stretch>
        </p:blipFill>
        <p:spPr bwMode="auto">
          <a:xfrm>
            <a:off x="3959225" y="3716338"/>
            <a:ext cx="1619250" cy="1619250"/>
          </a:xfrm>
          <a:prstGeom prst="rect">
            <a:avLst/>
          </a:prstGeom>
          <a:noFill/>
          <a:ln w="9525">
            <a:noFill/>
            <a:miter lim="800000"/>
            <a:headEnd/>
            <a:tailEnd/>
          </a:ln>
        </p:spPr>
      </p:pic>
      <p:pic>
        <p:nvPicPr>
          <p:cNvPr id="23564" name="Picture 11" descr="cameraman_PSD_hor"/>
          <p:cNvPicPr>
            <a:picLocks noChangeAspect="1" noChangeArrowheads="1"/>
          </p:cNvPicPr>
          <p:nvPr/>
        </p:nvPicPr>
        <p:blipFill>
          <a:blip r:embed="rId11" cstate="print"/>
          <a:srcRect/>
          <a:stretch>
            <a:fillRect/>
          </a:stretch>
        </p:blipFill>
        <p:spPr bwMode="auto">
          <a:xfrm>
            <a:off x="5653088" y="3716338"/>
            <a:ext cx="1619250" cy="1619250"/>
          </a:xfrm>
          <a:prstGeom prst="rect">
            <a:avLst/>
          </a:prstGeom>
          <a:noFill/>
          <a:ln w="9525">
            <a:noFill/>
            <a:miter lim="800000"/>
            <a:headEnd/>
            <a:tailEnd/>
          </a:ln>
        </p:spPr>
      </p:pic>
      <p:pic>
        <p:nvPicPr>
          <p:cNvPr id="23565" name="Picture 12" descr="cameraman_PSD_ver"/>
          <p:cNvPicPr>
            <a:picLocks noChangeAspect="1" noChangeArrowheads="1"/>
          </p:cNvPicPr>
          <p:nvPr/>
        </p:nvPicPr>
        <p:blipFill>
          <a:blip r:embed="rId12" cstate="print"/>
          <a:srcRect/>
          <a:stretch>
            <a:fillRect/>
          </a:stretch>
        </p:blipFill>
        <p:spPr bwMode="auto">
          <a:xfrm>
            <a:off x="7343775" y="3716338"/>
            <a:ext cx="1619250" cy="1619250"/>
          </a:xfrm>
          <a:prstGeom prst="rect">
            <a:avLst/>
          </a:prstGeom>
          <a:noFill/>
          <a:ln w="9525">
            <a:noFill/>
            <a:miter lim="800000"/>
            <a:headEnd/>
            <a:tailEnd/>
          </a:ln>
        </p:spPr>
      </p:pic>
      <p:sp>
        <p:nvSpPr>
          <p:cNvPr id="23566" name="Rectangle 13"/>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67" name="Rectangle 14"/>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68" name="Rectangle 15"/>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69" name="Rectangle 16"/>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0" name="Rectangle 17"/>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1" name="Rectangle 18"/>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2" name="Rectangle 19"/>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3" name="Rectangle 20"/>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4" name="Rectangle 21"/>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5" name="Rectangle 22"/>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6" name="Rectangle 23"/>
          <p:cNvSpPr>
            <a:spLocks noChangeArrowheads="1"/>
          </p:cNvSpPr>
          <p:nvPr/>
        </p:nvSpPr>
        <p:spPr bwMode="auto">
          <a:xfrm>
            <a:off x="611188" y="5516563"/>
            <a:ext cx="15113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True Image</a:t>
            </a:r>
            <a:endParaRPr lang="ru-RU">
              <a:solidFill>
                <a:schemeClr val="hlink"/>
              </a:solidFill>
              <a:latin typeface="Calibri" pitchFamily="34" charset="0"/>
            </a:endParaRPr>
          </a:p>
        </p:txBody>
      </p:sp>
      <p:sp>
        <p:nvSpPr>
          <p:cNvPr id="23577" name="Rectangle 24"/>
          <p:cNvSpPr>
            <a:spLocks noChangeArrowheads="1"/>
          </p:cNvSpPr>
          <p:nvPr/>
        </p:nvSpPr>
        <p:spPr bwMode="auto">
          <a:xfrm>
            <a:off x="2339975" y="5518150"/>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Gaussian</a:t>
            </a:r>
            <a:endParaRPr lang="ru-RU">
              <a:solidFill>
                <a:schemeClr val="hlink"/>
              </a:solidFill>
              <a:latin typeface="Calibri" pitchFamily="34" charset="0"/>
            </a:endParaRPr>
          </a:p>
        </p:txBody>
      </p:sp>
      <p:sp>
        <p:nvSpPr>
          <p:cNvPr id="23578" name="Rectangle 25"/>
          <p:cNvSpPr>
            <a:spLocks noChangeArrowheads="1"/>
          </p:cNvSpPr>
          <p:nvPr/>
        </p:nvSpPr>
        <p:spPr bwMode="auto">
          <a:xfrm>
            <a:off x="3995738" y="5516563"/>
            <a:ext cx="1655762"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Rectangular</a:t>
            </a:r>
            <a:endParaRPr lang="ru-RU">
              <a:solidFill>
                <a:schemeClr val="hlink"/>
              </a:solidFill>
              <a:latin typeface="Calibri" pitchFamily="34" charset="0"/>
            </a:endParaRPr>
          </a:p>
        </p:txBody>
      </p:sp>
      <p:sp>
        <p:nvSpPr>
          <p:cNvPr id="23579" name="Rectangle 26"/>
          <p:cNvSpPr>
            <a:spLocks noChangeArrowheads="1"/>
          </p:cNvSpPr>
          <p:nvPr/>
        </p:nvSpPr>
        <p:spPr bwMode="auto">
          <a:xfrm>
            <a:off x="5795963" y="5516563"/>
            <a:ext cx="1439862"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Horizontal</a:t>
            </a:r>
          </a:p>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Motion</a:t>
            </a:r>
            <a:endParaRPr lang="ru-RU">
              <a:solidFill>
                <a:schemeClr val="hlink"/>
              </a:solidFill>
              <a:latin typeface="Calibri" pitchFamily="34" charset="0"/>
            </a:endParaRPr>
          </a:p>
        </p:txBody>
      </p:sp>
      <p:sp>
        <p:nvSpPr>
          <p:cNvPr id="23580" name="Rectangle 27"/>
          <p:cNvSpPr>
            <a:spLocks noChangeArrowheads="1"/>
          </p:cNvSpPr>
          <p:nvPr/>
        </p:nvSpPr>
        <p:spPr bwMode="auto">
          <a:xfrm>
            <a:off x="7524750" y="5516563"/>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Vertical</a:t>
            </a:r>
          </a:p>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Motion</a:t>
            </a:r>
            <a:endParaRPr lang="ru-RU">
              <a:solidFill>
                <a:schemeClr val="hlink"/>
              </a:solidFill>
              <a:latin typeface="Calibri" pitchFamily="34" charset="0"/>
            </a:endParaRPr>
          </a:p>
        </p:txBody>
      </p:sp>
      <p:sp>
        <p:nvSpPr>
          <p:cNvPr id="23581" name="Rectangle 2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3582" name="Text Box 29"/>
          <p:cNvSpPr txBox="1">
            <a:spLocks noChangeArrowheads="1"/>
          </p:cNvSpPr>
          <p:nvPr/>
        </p:nvSpPr>
        <p:spPr bwMode="auto">
          <a:xfrm>
            <a:off x="250825" y="6237288"/>
            <a:ext cx="7920038" cy="396875"/>
          </a:xfrm>
          <a:prstGeom prst="rect">
            <a:avLst/>
          </a:prstGeom>
          <a:noFill/>
          <a:ln w="9525">
            <a:noFill/>
            <a:miter lim="800000"/>
            <a:headEnd/>
            <a:tailEnd/>
          </a:ln>
        </p:spPr>
        <p:txBody>
          <a:bodyPr>
            <a:spAutoFit/>
          </a:bodyPr>
          <a:lstStyle/>
          <a:p>
            <a:pPr algn="ctr" eaLnBrk="0" hangingPunct="0">
              <a:spcBef>
                <a:spcPct val="50000"/>
              </a:spcBef>
            </a:pPr>
            <a:r>
              <a:rPr lang="en-US" sz="2000">
                <a:latin typeface="Calibri" pitchFamily="34" charset="0"/>
              </a:rPr>
              <a:t>Images and log of their Power Spectra</a:t>
            </a:r>
            <a:r>
              <a:rPr lang="en-US">
                <a:latin typeface="Calibri" pitchFamily="34" charset="0"/>
              </a:rPr>
              <a:t> </a:t>
            </a:r>
          </a:p>
        </p:txBody>
      </p:sp>
      <p:graphicFrame>
        <p:nvGraphicFramePr>
          <p:cNvPr id="23554" name="Object 2"/>
          <p:cNvGraphicFramePr>
            <a:graphicFrameLocks noChangeAspect="1"/>
          </p:cNvGraphicFramePr>
          <p:nvPr>
            <p:ph idx="1"/>
          </p:nvPr>
        </p:nvGraphicFramePr>
        <p:xfrm>
          <a:off x="6516688" y="6092825"/>
          <a:ext cx="1079500" cy="655638"/>
        </p:xfrm>
        <a:graphic>
          <a:graphicData uri="http://schemas.openxmlformats.org/presentationml/2006/ole">
            <p:oleObj spid="_x0000_s23554" name="Equation" r:id="rId13" imgW="355320" imgH="215640" progId="">
              <p:embed/>
            </p:oleObj>
          </a:graphicData>
        </a:graphic>
      </p:graphicFrame>
      <p:sp>
        <p:nvSpPr>
          <p:cNvPr id="19487" name="Slide Number Placeholder 30"/>
          <p:cNvSpPr>
            <a:spLocks noGrp="1"/>
          </p:cNvSpPr>
          <p:nvPr>
            <p:ph type="sldNum" sz="quarter" idx="12"/>
          </p:nvPr>
        </p:nvSpPr>
        <p:spPr/>
        <p:txBody>
          <a:bodyPr/>
          <a:lstStyle/>
          <a:p>
            <a:pPr>
              <a:defRPr/>
            </a:pPr>
            <a:fld id="{61E58DE4-E961-4B58-9602-8E32BDA50D51}" type="slidenum">
              <a:rPr lang="ru-RU"/>
              <a:pPr>
                <a:defRPr/>
              </a:pPr>
              <a:t>73</a:t>
            </a:fld>
            <a:endParaRPr lang="ru-RU"/>
          </a:p>
        </p:txBody>
      </p:sp>
    </p:spTree>
  </p:cSld>
  <p:clrMapOvr>
    <a:masterClrMapping/>
  </p:clrMapOvr>
  <p:transition>
    <p:wheel spokes="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350963" y="214313"/>
            <a:ext cx="7793037" cy="1462087"/>
          </a:xfrm>
        </p:spPr>
        <p:txBody>
          <a:bodyPr/>
          <a:lstStyle/>
          <a:p>
            <a:r>
              <a:rPr lang="en-US" smtClean="0">
                <a:solidFill>
                  <a:srgbClr val="3333FF"/>
                </a:solidFill>
              </a:rPr>
              <a:t>Examples of training vectors</a:t>
            </a:r>
            <a:endParaRPr lang="ru-RU" smtClean="0">
              <a:solidFill>
                <a:srgbClr val="3333FF"/>
              </a:solidFill>
            </a:endParaRPr>
          </a:p>
        </p:txBody>
      </p:sp>
      <p:pic>
        <p:nvPicPr>
          <p:cNvPr id="53251" name="Picture 3" descr="cameraman_TrVec"/>
          <p:cNvPicPr>
            <a:picLocks noChangeAspect="1" noChangeArrowheads="1"/>
          </p:cNvPicPr>
          <p:nvPr/>
        </p:nvPicPr>
        <p:blipFill>
          <a:blip r:embed="rId2" cstate="print"/>
          <a:srcRect/>
          <a:stretch>
            <a:fillRect/>
          </a:stretch>
        </p:blipFill>
        <p:spPr bwMode="auto">
          <a:xfrm>
            <a:off x="611188" y="1989138"/>
            <a:ext cx="2400300" cy="1798637"/>
          </a:xfrm>
          <a:prstGeom prst="rect">
            <a:avLst/>
          </a:prstGeom>
          <a:noFill/>
          <a:ln w="9525">
            <a:noFill/>
            <a:miter lim="800000"/>
            <a:headEnd/>
            <a:tailEnd/>
          </a:ln>
        </p:spPr>
      </p:pic>
      <p:pic>
        <p:nvPicPr>
          <p:cNvPr id="53252" name="Picture 4" descr="cameraman_TrVec_gaussian"/>
          <p:cNvPicPr>
            <a:picLocks noChangeAspect="1" noChangeArrowheads="1"/>
          </p:cNvPicPr>
          <p:nvPr/>
        </p:nvPicPr>
        <p:blipFill>
          <a:blip r:embed="rId3" cstate="print"/>
          <a:srcRect/>
          <a:stretch>
            <a:fillRect/>
          </a:stretch>
        </p:blipFill>
        <p:spPr bwMode="auto">
          <a:xfrm>
            <a:off x="3492500" y="1989138"/>
            <a:ext cx="2400300" cy="1798637"/>
          </a:xfrm>
          <a:prstGeom prst="rect">
            <a:avLst/>
          </a:prstGeom>
          <a:noFill/>
          <a:ln w="9525">
            <a:noFill/>
            <a:miter lim="800000"/>
            <a:headEnd/>
            <a:tailEnd/>
          </a:ln>
        </p:spPr>
      </p:pic>
      <p:pic>
        <p:nvPicPr>
          <p:cNvPr id="53253" name="Picture 5" descr="cameraman_TrVec_rect"/>
          <p:cNvPicPr>
            <a:picLocks noChangeAspect="1" noChangeArrowheads="1"/>
          </p:cNvPicPr>
          <p:nvPr/>
        </p:nvPicPr>
        <p:blipFill>
          <a:blip r:embed="rId4" cstate="print"/>
          <a:srcRect/>
          <a:stretch>
            <a:fillRect/>
          </a:stretch>
        </p:blipFill>
        <p:spPr bwMode="auto">
          <a:xfrm>
            <a:off x="6227763" y="1989138"/>
            <a:ext cx="2400300" cy="1798637"/>
          </a:xfrm>
          <a:prstGeom prst="rect">
            <a:avLst/>
          </a:prstGeom>
          <a:noFill/>
          <a:ln w="9525">
            <a:noFill/>
            <a:miter lim="800000"/>
            <a:headEnd/>
            <a:tailEnd/>
          </a:ln>
        </p:spPr>
      </p:pic>
      <p:pic>
        <p:nvPicPr>
          <p:cNvPr id="53254" name="Picture 6" descr="cameraman_TrVec_hor"/>
          <p:cNvPicPr>
            <a:picLocks noChangeAspect="1" noChangeArrowheads="1"/>
          </p:cNvPicPr>
          <p:nvPr/>
        </p:nvPicPr>
        <p:blipFill>
          <a:blip r:embed="rId5" cstate="print"/>
          <a:srcRect/>
          <a:stretch>
            <a:fillRect/>
          </a:stretch>
        </p:blipFill>
        <p:spPr bwMode="auto">
          <a:xfrm>
            <a:off x="2195513" y="4365625"/>
            <a:ext cx="2400300" cy="1798638"/>
          </a:xfrm>
          <a:prstGeom prst="rect">
            <a:avLst/>
          </a:prstGeom>
          <a:noFill/>
          <a:ln w="9525">
            <a:noFill/>
            <a:miter lim="800000"/>
            <a:headEnd/>
            <a:tailEnd/>
          </a:ln>
        </p:spPr>
      </p:pic>
      <p:pic>
        <p:nvPicPr>
          <p:cNvPr id="53255" name="Picture 7" descr="cameraman_TrVec_ver"/>
          <p:cNvPicPr>
            <a:picLocks noChangeAspect="1" noChangeArrowheads="1"/>
          </p:cNvPicPr>
          <p:nvPr/>
        </p:nvPicPr>
        <p:blipFill>
          <a:blip r:embed="rId6" cstate="print"/>
          <a:srcRect/>
          <a:stretch>
            <a:fillRect/>
          </a:stretch>
        </p:blipFill>
        <p:spPr bwMode="auto">
          <a:xfrm>
            <a:off x="5003800" y="4365625"/>
            <a:ext cx="2400300" cy="1798638"/>
          </a:xfrm>
          <a:prstGeom prst="rect">
            <a:avLst/>
          </a:prstGeom>
          <a:noFill/>
          <a:ln w="9525">
            <a:noFill/>
            <a:miter lim="800000"/>
            <a:headEnd/>
            <a:tailEnd/>
          </a:ln>
        </p:spPr>
      </p:pic>
      <p:sp>
        <p:nvSpPr>
          <p:cNvPr id="53256" name="Rectangle 8"/>
          <p:cNvSpPr>
            <a:spLocks noChangeArrowheads="1"/>
          </p:cNvSpPr>
          <p:nvPr/>
        </p:nvSpPr>
        <p:spPr bwMode="auto">
          <a:xfrm>
            <a:off x="1116013" y="3644900"/>
            <a:ext cx="15113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True Image</a:t>
            </a:r>
            <a:endParaRPr lang="ru-RU" sz="1600">
              <a:latin typeface="Calibri" pitchFamily="34" charset="0"/>
            </a:endParaRPr>
          </a:p>
        </p:txBody>
      </p:sp>
      <p:sp>
        <p:nvSpPr>
          <p:cNvPr id="53257" name="Rectangle 9"/>
          <p:cNvSpPr>
            <a:spLocks noChangeArrowheads="1"/>
          </p:cNvSpPr>
          <p:nvPr/>
        </p:nvSpPr>
        <p:spPr bwMode="auto">
          <a:xfrm>
            <a:off x="4067175" y="3716338"/>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Gaussian</a:t>
            </a:r>
            <a:endParaRPr lang="ru-RU" sz="1600">
              <a:latin typeface="Calibri" pitchFamily="34" charset="0"/>
            </a:endParaRPr>
          </a:p>
        </p:txBody>
      </p:sp>
      <p:sp>
        <p:nvSpPr>
          <p:cNvPr id="53258" name="Rectangle 10"/>
          <p:cNvSpPr>
            <a:spLocks noChangeArrowheads="1"/>
          </p:cNvSpPr>
          <p:nvPr/>
        </p:nvSpPr>
        <p:spPr bwMode="auto">
          <a:xfrm>
            <a:off x="6877050" y="3716338"/>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Rectangular</a:t>
            </a:r>
            <a:endParaRPr lang="ru-RU" sz="1600">
              <a:latin typeface="Calibri" pitchFamily="34" charset="0"/>
            </a:endParaRPr>
          </a:p>
        </p:txBody>
      </p:sp>
      <p:sp>
        <p:nvSpPr>
          <p:cNvPr id="53259" name="Rectangle 11"/>
          <p:cNvSpPr>
            <a:spLocks noChangeArrowheads="1"/>
          </p:cNvSpPr>
          <p:nvPr/>
        </p:nvSpPr>
        <p:spPr bwMode="auto">
          <a:xfrm>
            <a:off x="2771775" y="6092825"/>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Horizontal</a:t>
            </a:r>
          </a:p>
          <a:p>
            <a:pPr marL="342900" indent="-342900" algn="ctr">
              <a:spcBef>
                <a:spcPct val="20000"/>
              </a:spcBef>
              <a:buClr>
                <a:schemeClr val="folHlink"/>
              </a:buClr>
              <a:buSzPct val="60000"/>
              <a:buFont typeface="Wingdings" pitchFamily="2" charset="2"/>
              <a:buNone/>
            </a:pPr>
            <a:r>
              <a:rPr lang="en-US" sz="1600">
                <a:latin typeface="Calibri" pitchFamily="34" charset="0"/>
              </a:rPr>
              <a:t>Motion</a:t>
            </a:r>
            <a:endParaRPr lang="ru-RU" sz="1600">
              <a:latin typeface="Calibri" pitchFamily="34" charset="0"/>
            </a:endParaRPr>
          </a:p>
        </p:txBody>
      </p:sp>
      <p:sp>
        <p:nvSpPr>
          <p:cNvPr id="53260" name="Rectangle 12"/>
          <p:cNvSpPr>
            <a:spLocks noChangeArrowheads="1"/>
          </p:cNvSpPr>
          <p:nvPr/>
        </p:nvSpPr>
        <p:spPr bwMode="auto">
          <a:xfrm>
            <a:off x="5651500" y="6092825"/>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Vertical</a:t>
            </a:r>
          </a:p>
          <a:p>
            <a:pPr marL="342900" indent="-342900" algn="ctr">
              <a:spcBef>
                <a:spcPct val="20000"/>
              </a:spcBef>
              <a:buClr>
                <a:schemeClr val="folHlink"/>
              </a:buClr>
              <a:buSzPct val="60000"/>
              <a:buFont typeface="Wingdings" pitchFamily="2" charset="2"/>
              <a:buNone/>
            </a:pPr>
            <a:r>
              <a:rPr lang="en-US" sz="1600">
                <a:latin typeface="Calibri" pitchFamily="34" charset="0"/>
              </a:rPr>
              <a:t>Motion</a:t>
            </a:r>
            <a:endParaRPr lang="ru-RU" sz="1600">
              <a:latin typeface="Calibri" pitchFamily="34" charset="0"/>
            </a:endParaRPr>
          </a:p>
        </p:txBody>
      </p:sp>
      <p:sp>
        <p:nvSpPr>
          <p:cNvPr id="54285" name="Slide Number Placeholder 12"/>
          <p:cNvSpPr>
            <a:spLocks noGrp="1"/>
          </p:cNvSpPr>
          <p:nvPr>
            <p:ph type="sldNum" sz="quarter" idx="12"/>
          </p:nvPr>
        </p:nvSpPr>
        <p:spPr/>
        <p:txBody>
          <a:bodyPr/>
          <a:lstStyle/>
          <a:p>
            <a:pPr>
              <a:defRPr/>
            </a:pPr>
            <a:fld id="{B2ADA031-CE12-4A3E-B4BC-0660475785B6}" type="slidenum">
              <a:rPr lang="ru-RU"/>
              <a:pPr>
                <a:defRPr/>
              </a:pPr>
              <a:t>74</a:t>
            </a:fld>
            <a:endParaRPr lang="ru-RU"/>
          </a:p>
        </p:txBody>
      </p:sp>
    </p:spTree>
  </p:cSld>
  <p:clrMapOvr>
    <a:masterClrMapping/>
  </p:clrMapOvr>
  <p:transition>
    <p:wheel spokes="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47763" y="260350"/>
            <a:ext cx="7920037" cy="1231900"/>
          </a:xfrm>
        </p:spPr>
        <p:txBody>
          <a:bodyPr/>
          <a:lstStyle/>
          <a:p>
            <a:r>
              <a:rPr lang="en-US" b="1" smtClean="0">
                <a:solidFill>
                  <a:srgbClr val="3333FF"/>
                </a:solidFill>
              </a:rPr>
              <a:t>Neural Network 5</a:t>
            </a:r>
            <a:r>
              <a:rPr lang="en-US" b="1" smtClean="0">
                <a:solidFill>
                  <a:srgbClr val="3333FF"/>
                </a:solidFill>
                <a:sym typeface="Wingdings" pitchFamily="2" charset="2"/>
              </a:rPr>
              <a:t>356</a:t>
            </a:r>
            <a:endParaRPr lang="ru-RU" b="1" smtClean="0">
              <a:solidFill>
                <a:srgbClr val="3333FF"/>
              </a:solidFill>
            </a:endParaRPr>
          </a:p>
        </p:txBody>
      </p:sp>
      <p:sp>
        <p:nvSpPr>
          <p:cNvPr id="54275" name="Text Box 13"/>
          <p:cNvSpPr txBox="1">
            <a:spLocks noChangeArrowheads="1"/>
          </p:cNvSpPr>
          <p:nvPr/>
        </p:nvSpPr>
        <p:spPr bwMode="auto">
          <a:xfrm>
            <a:off x="900113" y="6186488"/>
            <a:ext cx="8243887"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                      Hidden layers            Output layer</a:t>
            </a:r>
            <a:endParaRPr lang="ru-RU" sz="2400">
              <a:latin typeface="Calibri" pitchFamily="34" charset="0"/>
            </a:endParaRPr>
          </a:p>
        </p:txBody>
      </p:sp>
      <p:grpSp>
        <p:nvGrpSpPr>
          <p:cNvPr id="54276" name="Group 87"/>
          <p:cNvGrpSpPr>
            <a:grpSpLocks/>
          </p:cNvGrpSpPr>
          <p:nvPr/>
        </p:nvGrpSpPr>
        <p:grpSpPr bwMode="auto">
          <a:xfrm>
            <a:off x="152400" y="2286000"/>
            <a:ext cx="8091488" cy="3714750"/>
            <a:chOff x="152400" y="2285992"/>
            <a:chExt cx="8091498" cy="3714776"/>
          </a:xfrm>
        </p:grpSpPr>
        <p:grpSp>
          <p:nvGrpSpPr>
            <p:cNvPr id="54278" name="Group 3"/>
            <p:cNvGrpSpPr>
              <a:grpSpLocks/>
            </p:cNvGrpSpPr>
            <p:nvPr/>
          </p:nvGrpSpPr>
          <p:grpSpPr bwMode="auto">
            <a:xfrm>
              <a:off x="6072198" y="2646363"/>
              <a:ext cx="952500" cy="2425700"/>
              <a:chOff x="2789" y="2038"/>
              <a:chExt cx="600" cy="1528"/>
            </a:xfrm>
          </p:grpSpPr>
          <p:sp>
            <p:nvSpPr>
              <p:cNvPr id="54336" name="Oval 4"/>
              <p:cNvSpPr>
                <a:spLocks noChangeArrowheads="1"/>
              </p:cNvSpPr>
              <p:nvPr/>
            </p:nvSpPr>
            <p:spPr bwMode="auto">
              <a:xfrm>
                <a:off x="2789" y="2038"/>
                <a:ext cx="247" cy="24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37" name="Oval 5"/>
              <p:cNvSpPr>
                <a:spLocks noChangeArrowheads="1"/>
              </p:cNvSpPr>
              <p:nvPr/>
            </p:nvSpPr>
            <p:spPr bwMode="auto">
              <a:xfrm>
                <a:off x="2789" y="2462"/>
                <a:ext cx="247" cy="245"/>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38" name="Oval 6"/>
              <p:cNvSpPr>
                <a:spLocks noChangeArrowheads="1"/>
              </p:cNvSpPr>
              <p:nvPr/>
            </p:nvSpPr>
            <p:spPr bwMode="auto">
              <a:xfrm>
                <a:off x="2789" y="3319"/>
                <a:ext cx="247" cy="24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39" name="Oval 7"/>
              <p:cNvSpPr>
                <a:spLocks noChangeArrowheads="1"/>
              </p:cNvSpPr>
              <p:nvPr/>
            </p:nvSpPr>
            <p:spPr bwMode="auto">
              <a:xfrm>
                <a:off x="2888" y="2975"/>
                <a:ext cx="50" cy="49"/>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40" name="Oval 8"/>
              <p:cNvSpPr>
                <a:spLocks noChangeArrowheads="1"/>
              </p:cNvSpPr>
              <p:nvPr/>
            </p:nvSpPr>
            <p:spPr bwMode="auto">
              <a:xfrm>
                <a:off x="2888" y="3123"/>
                <a:ext cx="50" cy="48"/>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41" name="Oval 9"/>
              <p:cNvSpPr>
                <a:spLocks noChangeArrowheads="1"/>
              </p:cNvSpPr>
              <p:nvPr/>
            </p:nvSpPr>
            <p:spPr bwMode="auto">
              <a:xfrm>
                <a:off x="2888" y="2826"/>
                <a:ext cx="50" cy="5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42" name="Line 10"/>
              <p:cNvSpPr>
                <a:spLocks noChangeShapeType="1"/>
              </p:cNvSpPr>
              <p:nvPr/>
            </p:nvSpPr>
            <p:spPr bwMode="auto">
              <a:xfrm>
                <a:off x="3044" y="2162"/>
                <a:ext cx="345" cy="0"/>
              </a:xfrm>
              <a:prstGeom prst="line">
                <a:avLst/>
              </a:prstGeom>
              <a:noFill/>
              <a:ln w="9525">
                <a:solidFill>
                  <a:schemeClr val="tx1"/>
                </a:solidFill>
                <a:miter lim="800000"/>
                <a:headEnd/>
                <a:tailEnd type="triangle" w="med" len="med"/>
              </a:ln>
            </p:spPr>
            <p:txBody>
              <a:bodyPr wrap="none"/>
              <a:lstStyle/>
              <a:p>
                <a:endParaRPr lang="en-US"/>
              </a:p>
            </p:txBody>
          </p:sp>
          <p:sp>
            <p:nvSpPr>
              <p:cNvPr id="54343" name="Line 11"/>
              <p:cNvSpPr>
                <a:spLocks noChangeShapeType="1"/>
              </p:cNvSpPr>
              <p:nvPr/>
            </p:nvSpPr>
            <p:spPr bwMode="auto">
              <a:xfrm>
                <a:off x="3036" y="2580"/>
                <a:ext cx="345" cy="0"/>
              </a:xfrm>
              <a:prstGeom prst="line">
                <a:avLst/>
              </a:prstGeom>
              <a:noFill/>
              <a:ln w="9525">
                <a:solidFill>
                  <a:schemeClr val="tx1"/>
                </a:solidFill>
                <a:miter lim="800000"/>
                <a:headEnd/>
                <a:tailEnd type="triangle" w="med" len="med"/>
              </a:ln>
            </p:spPr>
            <p:txBody>
              <a:bodyPr wrap="none"/>
              <a:lstStyle/>
              <a:p>
                <a:endParaRPr lang="en-US"/>
              </a:p>
            </p:txBody>
          </p:sp>
          <p:sp>
            <p:nvSpPr>
              <p:cNvPr id="54344" name="Line 12"/>
              <p:cNvSpPr>
                <a:spLocks noChangeShapeType="1"/>
              </p:cNvSpPr>
              <p:nvPr/>
            </p:nvSpPr>
            <p:spPr bwMode="auto">
              <a:xfrm>
                <a:off x="3044" y="3447"/>
                <a:ext cx="345" cy="0"/>
              </a:xfrm>
              <a:prstGeom prst="line">
                <a:avLst/>
              </a:prstGeom>
              <a:noFill/>
              <a:ln w="9525">
                <a:solidFill>
                  <a:schemeClr val="tx1"/>
                </a:solidFill>
                <a:miter lim="800000"/>
                <a:headEnd/>
                <a:tailEnd type="triangle" w="med" len="med"/>
              </a:ln>
            </p:spPr>
            <p:txBody>
              <a:bodyPr wrap="none"/>
              <a:lstStyle/>
              <a:p>
                <a:endParaRPr lang="en-US"/>
              </a:p>
            </p:txBody>
          </p:sp>
        </p:grpSp>
        <p:grpSp>
          <p:nvGrpSpPr>
            <p:cNvPr id="54279" name="Group 14"/>
            <p:cNvGrpSpPr>
              <a:grpSpLocks/>
            </p:cNvGrpSpPr>
            <p:nvPr/>
          </p:nvGrpSpPr>
          <p:grpSpPr bwMode="auto">
            <a:xfrm>
              <a:off x="152400" y="2514600"/>
              <a:ext cx="3908425" cy="2581275"/>
              <a:chOff x="113" y="1577"/>
              <a:chExt cx="2462" cy="1626"/>
            </a:xfrm>
          </p:grpSpPr>
          <p:sp>
            <p:nvSpPr>
              <p:cNvPr id="54303" name="Line 15"/>
              <p:cNvSpPr>
                <a:spLocks noChangeShapeType="1"/>
              </p:cNvSpPr>
              <p:nvPr/>
            </p:nvSpPr>
            <p:spPr bwMode="auto">
              <a:xfrm flipV="1">
                <a:off x="2200" y="2840"/>
                <a:ext cx="226" cy="273"/>
              </a:xfrm>
              <a:prstGeom prst="line">
                <a:avLst/>
              </a:prstGeom>
              <a:noFill/>
              <a:ln w="9525">
                <a:solidFill>
                  <a:schemeClr val="tx1"/>
                </a:solidFill>
                <a:round/>
                <a:headEnd/>
                <a:tailEnd type="triangle" w="med" len="med"/>
              </a:ln>
            </p:spPr>
            <p:txBody>
              <a:bodyPr/>
              <a:lstStyle/>
              <a:p>
                <a:endParaRPr lang="en-US"/>
              </a:p>
            </p:txBody>
          </p:sp>
          <p:grpSp>
            <p:nvGrpSpPr>
              <p:cNvPr id="54304" name="Group 16"/>
              <p:cNvGrpSpPr>
                <a:grpSpLocks/>
              </p:cNvGrpSpPr>
              <p:nvPr/>
            </p:nvGrpSpPr>
            <p:grpSpPr bwMode="auto">
              <a:xfrm>
                <a:off x="113" y="1577"/>
                <a:ext cx="2462" cy="1626"/>
                <a:chOff x="91" y="1933"/>
                <a:chExt cx="2462" cy="1626"/>
              </a:xfrm>
            </p:grpSpPr>
            <p:sp>
              <p:nvSpPr>
                <p:cNvPr id="54308" name="Oval 17"/>
                <p:cNvSpPr>
                  <a:spLocks noChangeArrowheads="1"/>
                </p:cNvSpPr>
                <p:nvPr/>
              </p:nvSpPr>
              <p:spPr bwMode="auto">
                <a:xfrm>
                  <a:off x="249" y="2746"/>
                  <a:ext cx="50" cy="5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09" name="Oval 18"/>
                <p:cNvSpPr>
                  <a:spLocks noChangeArrowheads="1"/>
                </p:cNvSpPr>
                <p:nvPr/>
              </p:nvSpPr>
              <p:spPr bwMode="auto">
                <a:xfrm>
                  <a:off x="249" y="2844"/>
                  <a:ext cx="50" cy="5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10" name="Oval 19"/>
                <p:cNvSpPr>
                  <a:spLocks noChangeArrowheads="1"/>
                </p:cNvSpPr>
                <p:nvPr/>
              </p:nvSpPr>
              <p:spPr bwMode="auto">
                <a:xfrm>
                  <a:off x="245" y="2648"/>
                  <a:ext cx="50" cy="48"/>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grpSp>
              <p:nvGrpSpPr>
                <p:cNvPr id="54311" name="Group 20"/>
                <p:cNvGrpSpPr>
                  <a:grpSpLocks/>
                </p:cNvGrpSpPr>
                <p:nvPr/>
              </p:nvGrpSpPr>
              <p:grpSpPr bwMode="auto">
                <a:xfrm>
                  <a:off x="476" y="1933"/>
                  <a:ext cx="2077" cy="1626"/>
                  <a:chOff x="1519" y="1933"/>
                  <a:chExt cx="2077" cy="1626"/>
                </a:xfrm>
              </p:grpSpPr>
              <p:sp>
                <p:nvSpPr>
                  <p:cNvPr id="54314" name="Line 21"/>
                  <p:cNvSpPr>
                    <a:spLocks noChangeShapeType="1"/>
                  </p:cNvSpPr>
                  <p:nvPr/>
                </p:nvSpPr>
                <p:spPr bwMode="auto">
                  <a:xfrm flipV="1">
                    <a:off x="1524" y="2228"/>
                    <a:ext cx="1477" cy="740"/>
                  </a:xfrm>
                  <a:prstGeom prst="line">
                    <a:avLst/>
                  </a:prstGeom>
                  <a:noFill/>
                  <a:ln w="9525">
                    <a:solidFill>
                      <a:schemeClr val="tx1"/>
                    </a:solidFill>
                    <a:miter lim="800000"/>
                    <a:headEnd/>
                    <a:tailEnd type="triangle" w="med" len="med"/>
                  </a:ln>
                </p:spPr>
                <p:txBody>
                  <a:bodyPr wrap="none"/>
                  <a:lstStyle/>
                  <a:p>
                    <a:endParaRPr lang="en-US"/>
                  </a:p>
                </p:txBody>
              </p:sp>
              <p:grpSp>
                <p:nvGrpSpPr>
                  <p:cNvPr id="54315" name="Group 22"/>
                  <p:cNvGrpSpPr>
                    <a:grpSpLocks/>
                  </p:cNvGrpSpPr>
                  <p:nvPr/>
                </p:nvGrpSpPr>
                <p:grpSpPr bwMode="auto">
                  <a:xfrm>
                    <a:off x="1519" y="1933"/>
                    <a:ext cx="2077" cy="1626"/>
                    <a:chOff x="1529" y="1933"/>
                    <a:chExt cx="2077" cy="1626"/>
                  </a:xfrm>
                </p:grpSpPr>
                <p:grpSp>
                  <p:nvGrpSpPr>
                    <p:cNvPr id="54316" name="Group 23"/>
                    <p:cNvGrpSpPr>
                      <a:grpSpLocks/>
                    </p:cNvGrpSpPr>
                    <p:nvPr/>
                  </p:nvGrpSpPr>
                  <p:grpSpPr bwMode="auto">
                    <a:xfrm>
                      <a:off x="1529" y="2031"/>
                      <a:ext cx="2077" cy="1528"/>
                      <a:chOff x="1529" y="2031"/>
                      <a:chExt cx="2077" cy="1528"/>
                    </a:xfrm>
                  </p:grpSpPr>
                  <p:sp>
                    <p:nvSpPr>
                      <p:cNvPr id="54320" name="Oval 24"/>
                      <p:cNvSpPr>
                        <a:spLocks noChangeArrowheads="1"/>
                      </p:cNvSpPr>
                      <p:nvPr/>
                    </p:nvSpPr>
                    <p:spPr bwMode="auto">
                      <a:xfrm>
                        <a:off x="3001" y="3312"/>
                        <a:ext cx="247" cy="24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grpSp>
                    <p:nvGrpSpPr>
                      <p:cNvPr id="54321" name="Group 25"/>
                      <p:cNvGrpSpPr>
                        <a:grpSpLocks/>
                      </p:cNvGrpSpPr>
                      <p:nvPr/>
                    </p:nvGrpSpPr>
                    <p:grpSpPr bwMode="auto">
                      <a:xfrm>
                        <a:off x="1529" y="2031"/>
                        <a:ext cx="2077" cy="1409"/>
                        <a:chOff x="1483" y="2031"/>
                        <a:chExt cx="2077" cy="1409"/>
                      </a:xfrm>
                    </p:grpSpPr>
                    <p:sp>
                      <p:nvSpPr>
                        <p:cNvPr id="54322" name="Line 26"/>
                        <p:cNvSpPr>
                          <a:spLocks noChangeShapeType="1"/>
                        </p:cNvSpPr>
                        <p:nvPr/>
                      </p:nvSpPr>
                      <p:spPr bwMode="auto">
                        <a:xfrm>
                          <a:off x="1519" y="2568"/>
                          <a:ext cx="1477" cy="0"/>
                        </a:xfrm>
                        <a:prstGeom prst="line">
                          <a:avLst/>
                        </a:prstGeom>
                        <a:noFill/>
                        <a:ln w="9525">
                          <a:solidFill>
                            <a:schemeClr val="tx1"/>
                          </a:solidFill>
                          <a:miter lim="800000"/>
                          <a:headEnd/>
                          <a:tailEnd type="triangle" w="med" len="med"/>
                        </a:ln>
                      </p:spPr>
                      <p:txBody>
                        <a:bodyPr wrap="none"/>
                        <a:lstStyle/>
                        <a:p>
                          <a:endParaRPr lang="en-US"/>
                        </a:p>
                      </p:txBody>
                    </p:sp>
                    <p:grpSp>
                      <p:nvGrpSpPr>
                        <p:cNvPr id="54323" name="Group 27"/>
                        <p:cNvGrpSpPr>
                          <a:grpSpLocks/>
                        </p:cNvGrpSpPr>
                        <p:nvPr/>
                      </p:nvGrpSpPr>
                      <p:grpSpPr bwMode="auto">
                        <a:xfrm>
                          <a:off x="1483" y="2031"/>
                          <a:ext cx="2077" cy="1409"/>
                          <a:chOff x="1524" y="2031"/>
                          <a:chExt cx="2077" cy="1409"/>
                        </a:xfrm>
                      </p:grpSpPr>
                      <p:sp>
                        <p:nvSpPr>
                          <p:cNvPr id="54324" name="Oval 28"/>
                          <p:cNvSpPr>
                            <a:spLocks noChangeArrowheads="1"/>
                          </p:cNvSpPr>
                          <p:nvPr/>
                        </p:nvSpPr>
                        <p:spPr bwMode="auto">
                          <a:xfrm>
                            <a:off x="3001" y="2031"/>
                            <a:ext cx="247" cy="24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25" name="Oval 29"/>
                          <p:cNvSpPr>
                            <a:spLocks noChangeArrowheads="1"/>
                          </p:cNvSpPr>
                          <p:nvPr/>
                        </p:nvSpPr>
                        <p:spPr bwMode="auto">
                          <a:xfrm>
                            <a:off x="3001" y="2455"/>
                            <a:ext cx="247" cy="245"/>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26" name="Line 30"/>
                          <p:cNvSpPr>
                            <a:spLocks noChangeShapeType="1"/>
                          </p:cNvSpPr>
                          <p:nvPr/>
                        </p:nvSpPr>
                        <p:spPr bwMode="auto">
                          <a:xfrm flipV="1">
                            <a:off x="1524" y="2180"/>
                            <a:ext cx="1477" cy="393"/>
                          </a:xfrm>
                          <a:prstGeom prst="line">
                            <a:avLst/>
                          </a:prstGeom>
                          <a:noFill/>
                          <a:ln w="9525">
                            <a:solidFill>
                              <a:schemeClr val="tx1"/>
                            </a:solidFill>
                            <a:miter lim="800000"/>
                            <a:headEnd/>
                            <a:tailEnd type="triangle" w="med" len="med"/>
                          </a:ln>
                        </p:spPr>
                        <p:txBody>
                          <a:bodyPr wrap="none"/>
                          <a:lstStyle/>
                          <a:p>
                            <a:endParaRPr lang="en-US"/>
                          </a:p>
                        </p:txBody>
                      </p:sp>
                      <p:sp>
                        <p:nvSpPr>
                          <p:cNvPr id="54327" name="Line 31"/>
                          <p:cNvSpPr>
                            <a:spLocks noChangeShapeType="1"/>
                          </p:cNvSpPr>
                          <p:nvPr/>
                        </p:nvSpPr>
                        <p:spPr bwMode="auto">
                          <a:xfrm>
                            <a:off x="1524" y="2573"/>
                            <a:ext cx="1477" cy="789"/>
                          </a:xfrm>
                          <a:prstGeom prst="line">
                            <a:avLst/>
                          </a:prstGeom>
                          <a:noFill/>
                          <a:ln w="9525">
                            <a:solidFill>
                              <a:schemeClr val="tx1"/>
                            </a:solidFill>
                            <a:miter lim="800000"/>
                            <a:headEnd/>
                            <a:tailEnd type="triangle" w="med" len="med"/>
                          </a:ln>
                        </p:spPr>
                        <p:txBody>
                          <a:bodyPr wrap="none"/>
                          <a:lstStyle/>
                          <a:p>
                            <a:endParaRPr lang="en-US"/>
                          </a:p>
                        </p:txBody>
                      </p:sp>
                      <p:sp>
                        <p:nvSpPr>
                          <p:cNvPr id="54328" name="Line 32"/>
                          <p:cNvSpPr>
                            <a:spLocks noChangeShapeType="1"/>
                          </p:cNvSpPr>
                          <p:nvPr/>
                        </p:nvSpPr>
                        <p:spPr bwMode="auto">
                          <a:xfrm flipV="1">
                            <a:off x="1524" y="2623"/>
                            <a:ext cx="1477" cy="345"/>
                          </a:xfrm>
                          <a:prstGeom prst="line">
                            <a:avLst/>
                          </a:prstGeom>
                          <a:noFill/>
                          <a:ln w="9525">
                            <a:solidFill>
                              <a:schemeClr val="tx1"/>
                            </a:solidFill>
                            <a:miter lim="800000"/>
                            <a:headEnd/>
                            <a:tailEnd type="triangle" w="med" len="med"/>
                          </a:ln>
                        </p:spPr>
                        <p:txBody>
                          <a:bodyPr wrap="none"/>
                          <a:lstStyle/>
                          <a:p>
                            <a:endParaRPr lang="en-US"/>
                          </a:p>
                        </p:txBody>
                      </p:sp>
                      <p:sp>
                        <p:nvSpPr>
                          <p:cNvPr id="54329" name="Line 33"/>
                          <p:cNvSpPr>
                            <a:spLocks noChangeShapeType="1"/>
                          </p:cNvSpPr>
                          <p:nvPr/>
                        </p:nvSpPr>
                        <p:spPr bwMode="auto">
                          <a:xfrm>
                            <a:off x="1524" y="2968"/>
                            <a:ext cx="1477" cy="443"/>
                          </a:xfrm>
                          <a:prstGeom prst="line">
                            <a:avLst/>
                          </a:prstGeom>
                          <a:noFill/>
                          <a:ln w="9525">
                            <a:solidFill>
                              <a:schemeClr val="tx1"/>
                            </a:solidFill>
                            <a:miter lim="800000"/>
                            <a:headEnd/>
                            <a:tailEnd type="triangle" w="med" len="med"/>
                          </a:ln>
                        </p:spPr>
                        <p:txBody>
                          <a:bodyPr wrap="none"/>
                          <a:lstStyle/>
                          <a:p>
                            <a:endParaRPr lang="en-US"/>
                          </a:p>
                        </p:txBody>
                      </p:sp>
                      <p:sp>
                        <p:nvSpPr>
                          <p:cNvPr id="54330" name="Oval 34"/>
                          <p:cNvSpPr>
                            <a:spLocks noChangeArrowheads="1"/>
                          </p:cNvSpPr>
                          <p:nvPr/>
                        </p:nvSpPr>
                        <p:spPr bwMode="auto">
                          <a:xfrm>
                            <a:off x="3100" y="2968"/>
                            <a:ext cx="50" cy="49"/>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31" name="Oval 35"/>
                          <p:cNvSpPr>
                            <a:spLocks noChangeArrowheads="1"/>
                          </p:cNvSpPr>
                          <p:nvPr/>
                        </p:nvSpPr>
                        <p:spPr bwMode="auto">
                          <a:xfrm>
                            <a:off x="3100" y="3116"/>
                            <a:ext cx="50" cy="48"/>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32" name="Oval 36"/>
                          <p:cNvSpPr>
                            <a:spLocks noChangeArrowheads="1"/>
                          </p:cNvSpPr>
                          <p:nvPr/>
                        </p:nvSpPr>
                        <p:spPr bwMode="auto">
                          <a:xfrm>
                            <a:off x="3100" y="2819"/>
                            <a:ext cx="50" cy="5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33" name="Line 37"/>
                          <p:cNvSpPr>
                            <a:spLocks noChangeShapeType="1"/>
                          </p:cNvSpPr>
                          <p:nvPr/>
                        </p:nvSpPr>
                        <p:spPr bwMode="auto">
                          <a:xfrm>
                            <a:off x="3256" y="2155"/>
                            <a:ext cx="345" cy="0"/>
                          </a:xfrm>
                          <a:prstGeom prst="line">
                            <a:avLst/>
                          </a:prstGeom>
                          <a:noFill/>
                          <a:ln w="9525">
                            <a:solidFill>
                              <a:schemeClr val="tx1"/>
                            </a:solidFill>
                            <a:miter lim="800000"/>
                            <a:headEnd/>
                            <a:tailEnd type="triangle" w="med" len="med"/>
                          </a:ln>
                        </p:spPr>
                        <p:txBody>
                          <a:bodyPr wrap="none"/>
                          <a:lstStyle/>
                          <a:p>
                            <a:endParaRPr lang="en-US"/>
                          </a:p>
                        </p:txBody>
                      </p:sp>
                      <p:sp>
                        <p:nvSpPr>
                          <p:cNvPr id="54334" name="Line 38"/>
                          <p:cNvSpPr>
                            <a:spLocks noChangeShapeType="1"/>
                          </p:cNvSpPr>
                          <p:nvPr/>
                        </p:nvSpPr>
                        <p:spPr bwMode="auto">
                          <a:xfrm>
                            <a:off x="3248" y="2573"/>
                            <a:ext cx="345" cy="0"/>
                          </a:xfrm>
                          <a:prstGeom prst="line">
                            <a:avLst/>
                          </a:prstGeom>
                          <a:noFill/>
                          <a:ln w="9525">
                            <a:solidFill>
                              <a:schemeClr val="tx1"/>
                            </a:solidFill>
                            <a:miter lim="800000"/>
                            <a:headEnd/>
                            <a:tailEnd type="triangle" w="med" len="med"/>
                          </a:ln>
                        </p:spPr>
                        <p:txBody>
                          <a:bodyPr wrap="none"/>
                          <a:lstStyle/>
                          <a:p>
                            <a:endParaRPr lang="en-US"/>
                          </a:p>
                        </p:txBody>
                      </p:sp>
                      <p:sp>
                        <p:nvSpPr>
                          <p:cNvPr id="54335" name="Line 39"/>
                          <p:cNvSpPr>
                            <a:spLocks noChangeShapeType="1"/>
                          </p:cNvSpPr>
                          <p:nvPr/>
                        </p:nvSpPr>
                        <p:spPr bwMode="auto">
                          <a:xfrm>
                            <a:off x="3256" y="3440"/>
                            <a:ext cx="345" cy="0"/>
                          </a:xfrm>
                          <a:prstGeom prst="line">
                            <a:avLst/>
                          </a:prstGeom>
                          <a:noFill/>
                          <a:ln w="9525">
                            <a:solidFill>
                              <a:schemeClr val="tx1"/>
                            </a:solidFill>
                            <a:miter lim="800000"/>
                            <a:headEnd/>
                            <a:tailEnd type="triangle" w="med" len="med"/>
                          </a:ln>
                        </p:spPr>
                        <p:txBody>
                          <a:bodyPr wrap="none"/>
                          <a:lstStyle/>
                          <a:p>
                            <a:endParaRPr lang="en-US"/>
                          </a:p>
                        </p:txBody>
                      </p:sp>
                    </p:grpSp>
                  </p:grpSp>
                </p:grpSp>
                <p:sp>
                  <p:nvSpPr>
                    <p:cNvPr id="54317" name="Text Box 40"/>
                    <p:cNvSpPr txBox="1">
                      <a:spLocks noChangeArrowheads="1"/>
                    </p:cNvSpPr>
                    <p:nvPr/>
                  </p:nvSpPr>
                  <p:spPr bwMode="auto">
                    <a:xfrm>
                      <a:off x="3346" y="1933"/>
                      <a:ext cx="197" cy="193"/>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1</a:t>
                      </a:r>
                    </a:p>
                  </p:txBody>
                </p:sp>
                <p:sp>
                  <p:nvSpPr>
                    <p:cNvPr id="54318" name="Text Box 41"/>
                    <p:cNvSpPr txBox="1">
                      <a:spLocks noChangeArrowheads="1"/>
                    </p:cNvSpPr>
                    <p:nvPr/>
                  </p:nvSpPr>
                  <p:spPr bwMode="auto">
                    <a:xfrm>
                      <a:off x="3346" y="2376"/>
                      <a:ext cx="197" cy="191"/>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2</a:t>
                      </a:r>
                    </a:p>
                  </p:txBody>
                </p:sp>
                <p:sp>
                  <p:nvSpPr>
                    <p:cNvPr id="54319" name="Text Box 42"/>
                    <p:cNvSpPr txBox="1">
                      <a:spLocks noChangeArrowheads="1"/>
                    </p:cNvSpPr>
                    <p:nvPr/>
                  </p:nvSpPr>
                  <p:spPr bwMode="auto">
                    <a:xfrm>
                      <a:off x="3346" y="3218"/>
                      <a:ext cx="197" cy="233"/>
                    </a:xfrm>
                    <a:prstGeom prst="rect">
                      <a:avLst/>
                    </a:prstGeom>
                    <a:noFill/>
                    <a:ln w="9525">
                      <a:noFill/>
                      <a:miter lim="800000"/>
                      <a:headEnd/>
                      <a:tailEnd/>
                    </a:ln>
                  </p:spPr>
                  <p:txBody>
                    <a:bodyPr>
                      <a:spAutoFit/>
                    </a:bodyPr>
                    <a:lstStyle/>
                    <a:p>
                      <a:pPr>
                        <a:spcBef>
                          <a:spcPct val="50000"/>
                        </a:spcBef>
                      </a:pPr>
                      <a:r>
                        <a:rPr lang="en-US" i="1">
                          <a:latin typeface="Times New Roman" pitchFamily="18" charset="0"/>
                          <a:cs typeface="Times New Roman" pitchFamily="18" charset="0"/>
                        </a:rPr>
                        <a:t>n</a:t>
                      </a:r>
                    </a:p>
                  </p:txBody>
                </p:sp>
              </p:grpSp>
            </p:grpSp>
            <p:sp>
              <p:nvSpPr>
                <p:cNvPr id="54312" name="Line 43"/>
                <p:cNvSpPr>
                  <a:spLocks noChangeShapeType="1"/>
                </p:cNvSpPr>
                <p:nvPr/>
              </p:nvSpPr>
              <p:spPr bwMode="auto">
                <a:xfrm>
                  <a:off x="91" y="2568"/>
                  <a:ext cx="385" cy="0"/>
                </a:xfrm>
                <a:prstGeom prst="line">
                  <a:avLst/>
                </a:prstGeom>
                <a:noFill/>
                <a:ln w="9525">
                  <a:solidFill>
                    <a:schemeClr val="tx1"/>
                  </a:solidFill>
                  <a:round/>
                  <a:headEnd/>
                  <a:tailEnd type="triangle" w="med" len="med"/>
                </a:ln>
              </p:spPr>
              <p:txBody>
                <a:bodyPr wrap="none"/>
                <a:lstStyle/>
                <a:p>
                  <a:endParaRPr lang="en-US"/>
                </a:p>
              </p:txBody>
            </p:sp>
            <p:sp>
              <p:nvSpPr>
                <p:cNvPr id="54313" name="Line 44"/>
                <p:cNvSpPr>
                  <a:spLocks noChangeShapeType="1"/>
                </p:cNvSpPr>
                <p:nvPr/>
              </p:nvSpPr>
              <p:spPr bwMode="auto">
                <a:xfrm>
                  <a:off x="91" y="2976"/>
                  <a:ext cx="385" cy="0"/>
                </a:xfrm>
                <a:prstGeom prst="line">
                  <a:avLst/>
                </a:prstGeom>
                <a:noFill/>
                <a:ln w="9525">
                  <a:solidFill>
                    <a:schemeClr val="tx1"/>
                  </a:solidFill>
                  <a:round/>
                  <a:headEnd/>
                  <a:tailEnd type="triangle" w="med" len="med"/>
                </a:ln>
              </p:spPr>
              <p:txBody>
                <a:bodyPr wrap="none"/>
                <a:lstStyle/>
                <a:p>
                  <a:endParaRPr lang="en-US"/>
                </a:p>
              </p:txBody>
            </p:sp>
          </p:grpSp>
          <p:sp>
            <p:nvSpPr>
              <p:cNvPr id="54305" name="Line 45"/>
              <p:cNvSpPr>
                <a:spLocks noChangeShapeType="1"/>
              </p:cNvSpPr>
              <p:nvPr/>
            </p:nvSpPr>
            <p:spPr bwMode="auto">
              <a:xfrm>
                <a:off x="2200" y="1803"/>
                <a:ext cx="272" cy="182"/>
              </a:xfrm>
              <a:prstGeom prst="line">
                <a:avLst/>
              </a:prstGeom>
              <a:noFill/>
              <a:ln w="9525">
                <a:solidFill>
                  <a:schemeClr val="tx1"/>
                </a:solidFill>
                <a:round/>
                <a:headEnd/>
                <a:tailEnd type="triangle" w="med" len="med"/>
              </a:ln>
            </p:spPr>
            <p:txBody>
              <a:bodyPr/>
              <a:lstStyle/>
              <a:p>
                <a:endParaRPr lang="en-US"/>
              </a:p>
            </p:txBody>
          </p:sp>
          <p:sp>
            <p:nvSpPr>
              <p:cNvPr id="54306" name="Line 46"/>
              <p:cNvSpPr>
                <a:spLocks noChangeShapeType="1"/>
              </p:cNvSpPr>
              <p:nvPr/>
            </p:nvSpPr>
            <p:spPr bwMode="auto">
              <a:xfrm>
                <a:off x="2200" y="2205"/>
                <a:ext cx="272" cy="182"/>
              </a:xfrm>
              <a:prstGeom prst="line">
                <a:avLst/>
              </a:prstGeom>
              <a:noFill/>
              <a:ln w="9525">
                <a:solidFill>
                  <a:schemeClr val="tx1"/>
                </a:solidFill>
                <a:round/>
                <a:headEnd/>
                <a:tailEnd type="triangle" w="med" len="med"/>
              </a:ln>
            </p:spPr>
            <p:txBody>
              <a:bodyPr/>
              <a:lstStyle/>
              <a:p>
                <a:endParaRPr lang="en-US"/>
              </a:p>
            </p:txBody>
          </p:sp>
          <p:sp>
            <p:nvSpPr>
              <p:cNvPr id="54307" name="Line 47"/>
              <p:cNvSpPr>
                <a:spLocks noChangeShapeType="1"/>
              </p:cNvSpPr>
              <p:nvPr/>
            </p:nvSpPr>
            <p:spPr bwMode="auto">
              <a:xfrm flipV="1">
                <a:off x="2200" y="2030"/>
                <a:ext cx="181" cy="182"/>
              </a:xfrm>
              <a:prstGeom prst="line">
                <a:avLst/>
              </a:prstGeom>
              <a:noFill/>
              <a:ln w="9525">
                <a:solidFill>
                  <a:schemeClr val="tx1"/>
                </a:solidFill>
                <a:round/>
                <a:headEnd/>
                <a:tailEnd type="triangle" w="med" len="med"/>
              </a:ln>
            </p:spPr>
            <p:txBody>
              <a:bodyPr/>
              <a:lstStyle/>
              <a:p>
                <a:endParaRPr lang="en-US"/>
              </a:p>
            </p:txBody>
          </p:sp>
        </p:grpSp>
        <p:grpSp>
          <p:nvGrpSpPr>
            <p:cNvPr id="54280" name="Group 85"/>
            <p:cNvGrpSpPr>
              <a:grpSpLocks/>
            </p:cNvGrpSpPr>
            <p:nvPr/>
          </p:nvGrpSpPr>
          <p:grpSpPr bwMode="auto">
            <a:xfrm>
              <a:off x="4529138" y="2285992"/>
              <a:ext cx="952501" cy="3714776"/>
              <a:chOff x="4529138" y="2285992"/>
              <a:chExt cx="952501" cy="3714776"/>
            </a:xfrm>
          </p:grpSpPr>
          <p:sp>
            <p:nvSpPr>
              <p:cNvPr id="54294" name="Oval 50"/>
              <p:cNvSpPr>
                <a:spLocks noChangeArrowheads="1"/>
              </p:cNvSpPr>
              <p:nvPr/>
            </p:nvSpPr>
            <p:spPr bwMode="auto">
              <a:xfrm>
                <a:off x="4529138" y="2285992"/>
                <a:ext cx="392113" cy="39262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295" name="Oval 51"/>
              <p:cNvSpPr>
                <a:spLocks noChangeArrowheads="1"/>
              </p:cNvSpPr>
              <p:nvPr/>
            </p:nvSpPr>
            <p:spPr bwMode="auto">
              <a:xfrm>
                <a:off x="4529138" y="3317165"/>
                <a:ext cx="392113" cy="389448"/>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296" name="Oval 52"/>
              <p:cNvSpPr>
                <a:spLocks noChangeArrowheads="1"/>
              </p:cNvSpPr>
              <p:nvPr/>
            </p:nvSpPr>
            <p:spPr bwMode="auto">
              <a:xfrm>
                <a:off x="4529138" y="5608141"/>
                <a:ext cx="392113" cy="39262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297" name="Oval 53"/>
              <p:cNvSpPr>
                <a:spLocks noChangeArrowheads="1"/>
              </p:cNvSpPr>
              <p:nvPr/>
            </p:nvSpPr>
            <p:spPr bwMode="auto">
              <a:xfrm>
                <a:off x="4686301" y="4132620"/>
                <a:ext cx="79375" cy="7789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298" name="Oval 54"/>
              <p:cNvSpPr>
                <a:spLocks noChangeArrowheads="1"/>
              </p:cNvSpPr>
              <p:nvPr/>
            </p:nvSpPr>
            <p:spPr bwMode="auto">
              <a:xfrm>
                <a:off x="4686301" y="4367878"/>
                <a:ext cx="79375" cy="7630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299" name="Oval 55"/>
              <p:cNvSpPr>
                <a:spLocks noChangeArrowheads="1"/>
              </p:cNvSpPr>
              <p:nvPr/>
            </p:nvSpPr>
            <p:spPr bwMode="auto">
              <a:xfrm>
                <a:off x="4686301" y="3895772"/>
                <a:ext cx="79375" cy="79479"/>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00" name="Line 56"/>
              <p:cNvSpPr>
                <a:spLocks noChangeShapeType="1"/>
              </p:cNvSpPr>
              <p:nvPr/>
            </p:nvSpPr>
            <p:spPr bwMode="auto">
              <a:xfrm>
                <a:off x="4933951" y="2483100"/>
                <a:ext cx="547688" cy="0"/>
              </a:xfrm>
              <a:prstGeom prst="line">
                <a:avLst/>
              </a:prstGeom>
              <a:noFill/>
              <a:ln w="9525">
                <a:solidFill>
                  <a:schemeClr val="tx1"/>
                </a:solidFill>
                <a:miter lim="800000"/>
                <a:headEnd/>
                <a:tailEnd type="triangle" w="med" len="med"/>
              </a:ln>
            </p:spPr>
            <p:txBody>
              <a:bodyPr wrap="none"/>
              <a:lstStyle/>
              <a:p>
                <a:endParaRPr lang="en-US"/>
              </a:p>
            </p:txBody>
          </p:sp>
          <p:sp>
            <p:nvSpPr>
              <p:cNvPr id="54301" name="Line 57"/>
              <p:cNvSpPr>
                <a:spLocks noChangeShapeType="1"/>
              </p:cNvSpPr>
              <p:nvPr/>
            </p:nvSpPr>
            <p:spPr bwMode="auto">
              <a:xfrm>
                <a:off x="4921251" y="3504735"/>
                <a:ext cx="547688" cy="0"/>
              </a:xfrm>
              <a:prstGeom prst="line">
                <a:avLst/>
              </a:prstGeom>
              <a:noFill/>
              <a:ln w="9525">
                <a:solidFill>
                  <a:schemeClr val="tx1"/>
                </a:solidFill>
                <a:miter lim="800000"/>
                <a:headEnd/>
                <a:tailEnd type="triangle" w="med" len="med"/>
              </a:ln>
            </p:spPr>
            <p:txBody>
              <a:bodyPr wrap="none"/>
              <a:lstStyle/>
              <a:p>
                <a:endParaRPr lang="en-US"/>
              </a:p>
            </p:txBody>
          </p:sp>
          <p:sp>
            <p:nvSpPr>
              <p:cNvPr id="54302" name="Line 58"/>
              <p:cNvSpPr>
                <a:spLocks noChangeShapeType="1"/>
              </p:cNvSpPr>
              <p:nvPr/>
            </p:nvSpPr>
            <p:spPr bwMode="auto">
              <a:xfrm>
                <a:off x="4933951" y="5811608"/>
                <a:ext cx="547688" cy="0"/>
              </a:xfrm>
              <a:prstGeom prst="line">
                <a:avLst/>
              </a:prstGeom>
              <a:noFill/>
              <a:ln w="9525">
                <a:solidFill>
                  <a:schemeClr val="tx1"/>
                </a:solidFill>
                <a:miter lim="800000"/>
                <a:headEnd/>
                <a:tailEnd type="triangle" w="med" len="med"/>
              </a:ln>
            </p:spPr>
            <p:txBody>
              <a:bodyPr wrap="none"/>
              <a:lstStyle/>
              <a:p>
                <a:endParaRPr lang="en-US"/>
              </a:p>
            </p:txBody>
          </p:sp>
        </p:grpSp>
        <p:grpSp>
          <p:nvGrpSpPr>
            <p:cNvPr id="54281" name="Group 86"/>
            <p:cNvGrpSpPr>
              <a:grpSpLocks/>
            </p:cNvGrpSpPr>
            <p:nvPr/>
          </p:nvGrpSpPr>
          <p:grpSpPr bwMode="auto">
            <a:xfrm>
              <a:off x="4905376" y="2504695"/>
              <a:ext cx="431800" cy="3303986"/>
              <a:chOff x="4905376" y="2504695"/>
              <a:chExt cx="431800" cy="3303986"/>
            </a:xfrm>
          </p:grpSpPr>
          <p:sp>
            <p:nvSpPr>
              <p:cNvPr id="54290" name="Line 59"/>
              <p:cNvSpPr>
                <a:spLocks noChangeShapeType="1"/>
              </p:cNvSpPr>
              <p:nvPr/>
            </p:nvSpPr>
            <p:spPr bwMode="auto">
              <a:xfrm>
                <a:off x="4905376" y="3509585"/>
                <a:ext cx="431800" cy="289304"/>
              </a:xfrm>
              <a:prstGeom prst="line">
                <a:avLst/>
              </a:prstGeom>
              <a:noFill/>
              <a:ln w="9525">
                <a:solidFill>
                  <a:schemeClr val="tx1"/>
                </a:solidFill>
                <a:round/>
                <a:headEnd/>
                <a:tailEnd type="triangle" w="med" len="med"/>
              </a:ln>
            </p:spPr>
            <p:txBody>
              <a:bodyPr/>
              <a:lstStyle/>
              <a:p>
                <a:endParaRPr lang="en-US"/>
              </a:p>
            </p:txBody>
          </p:sp>
          <p:sp>
            <p:nvSpPr>
              <p:cNvPr id="54291" name="Line 60"/>
              <p:cNvSpPr>
                <a:spLocks noChangeShapeType="1"/>
              </p:cNvSpPr>
              <p:nvPr/>
            </p:nvSpPr>
            <p:spPr bwMode="auto">
              <a:xfrm>
                <a:off x="4905376" y="2504695"/>
                <a:ext cx="431800" cy="289304"/>
              </a:xfrm>
              <a:prstGeom prst="line">
                <a:avLst/>
              </a:prstGeom>
              <a:noFill/>
              <a:ln w="9525">
                <a:solidFill>
                  <a:schemeClr val="tx1"/>
                </a:solidFill>
                <a:round/>
                <a:headEnd/>
                <a:tailEnd type="triangle" w="med" len="med"/>
              </a:ln>
            </p:spPr>
            <p:txBody>
              <a:bodyPr/>
              <a:lstStyle/>
              <a:p>
                <a:endParaRPr lang="en-US"/>
              </a:p>
            </p:txBody>
          </p:sp>
          <p:sp>
            <p:nvSpPr>
              <p:cNvPr id="54292" name="Line 61"/>
              <p:cNvSpPr>
                <a:spLocks noChangeShapeType="1"/>
              </p:cNvSpPr>
              <p:nvPr/>
            </p:nvSpPr>
            <p:spPr bwMode="auto">
              <a:xfrm flipV="1">
                <a:off x="4906963" y="5374725"/>
                <a:ext cx="358775" cy="433956"/>
              </a:xfrm>
              <a:prstGeom prst="line">
                <a:avLst/>
              </a:prstGeom>
              <a:noFill/>
              <a:ln w="9525">
                <a:solidFill>
                  <a:schemeClr val="tx1"/>
                </a:solidFill>
                <a:round/>
                <a:headEnd/>
                <a:tailEnd type="triangle" w="med" len="med"/>
              </a:ln>
            </p:spPr>
            <p:txBody>
              <a:bodyPr/>
              <a:lstStyle/>
              <a:p>
                <a:endParaRPr lang="en-US"/>
              </a:p>
            </p:txBody>
          </p:sp>
          <p:sp>
            <p:nvSpPr>
              <p:cNvPr id="54293" name="Line 62"/>
              <p:cNvSpPr>
                <a:spLocks noChangeShapeType="1"/>
              </p:cNvSpPr>
              <p:nvPr/>
            </p:nvSpPr>
            <p:spPr bwMode="auto">
              <a:xfrm flipV="1">
                <a:off x="4905376" y="3222247"/>
                <a:ext cx="287338" cy="289304"/>
              </a:xfrm>
              <a:prstGeom prst="line">
                <a:avLst/>
              </a:prstGeom>
              <a:noFill/>
              <a:ln w="9525">
                <a:solidFill>
                  <a:schemeClr val="tx1"/>
                </a:solidFill>
                <a:round/>
                <a:headEnd/>
                <a:tailEnd type="triangle" w="med" len="med"/>
              </a:ln>
            </p:spPr>
            <p:txBody>
              <a:bodyPr/>
              <a:lstStyle/>
              <a:p>
                <a:endParaRPr lang="en-US"/>
              </a:p>
            </p:txBody>
          </p:sp>
        </p:grpSp>
        <p:sp>
          <p:nvSpPr>
            <p:cNvPr id="54282" name="Text Box 78"/>
            <p:cNvSpPr txBox="1">
              <a:spLocks noChangeArrowheads="1"/>
            </p:cNvSpPr>
            <p:nvPr/>
          </p:nvSpPr>
          <p:spPr bwMode="auto">
            <a:xfrm>
              <a:off x="7135823" y="2590800"/>
              <a:ext cx="1108075"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Blur 1</a:t>
              </a:r>
              <a:endParaRPr lang="ru-RU" sz="2400">
                <a:latin typeface="Calibri" pitchFamily="34" charset="0"/>
              </a:endParaRPr>
            </a:p>
          </p:txBody>
        </p:sp>
        <p:sp>
          <p:nvSpPr>
            <p:cNvPr id="54283" name="Text Box 79"/>
            <p:cNvSpPr txBox="1">
              <a:spLocks noChangeArrowheads="1"/>
            </p:cNvSpPr>
            <p:nvPr/>
          </p:nvSpPr>
          <p:spPr bwMode="auto">
            <a:xfrm>
              <a:off x="7135823" y="3248025"/>
              <a:ext cx="1108075"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Blur 2</a:t>
              </a:r>
              <a:endParaRPr lang="ru-RU" sz="2400">
                <a:latin typeface="Calibri" pitchFamily="34" charset="0"/>
              </a:endParaRPr>
            </a:p>
          </p:txBody>
        </p:sp>
        <p:sp>
          <p:nvSpPr>
            <p:cNvPr id="54284" name="Text Box 80"/>
            <p:cNvSpPr txBox="1">
              <a:spLocks noChangeArrowheads="1"/>
            </p:cNvSpPr>
            <p:nvPr/>
          </p:nvSpPr>
          <p:spPr bwMode="auto">
            <a:xfrm>
              <a:off x="7115186" y="4619625"/>
              <a:ext cx="1108075"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Blur N</a:t>
              </a:r>
              <a:endParaRPr lang="ru-RU" sz="2400">
                <a:latin typeface="Calibri" pitchFamily="34" charset="0"/>
              </a:endParaRPr>
            </a:p>
          </p:txBody>
        </p:sp>
        <p:sp>
          <p:nvSpPr>
            <p:cNvPr id="54285" name="Text Box 81"/>
            <p:cNvSpPr txBox="1">
              <a:spLocks noChangeArrowheads="1"/>
            </p:cNvSpPr>
            <p:nvPr/>
          </p:nvSpPr>
          <p:spPr bwMode="auto">
            <a:xfrm>
              <a:off x="304800" y="2378075"/>
              <a:ext cx="2819400" cy="822325"/>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Training (pattern) vectors</a:t>
              </a:r>
              <a:endParaRPr lang="ru-RU" sz="2400">
                <a:latin typeface="Calibri" pitchFamily="34" charset="0"/>
              </a:endParaRPr>
            </a:p>
          </p:txBody>
        </p:sp>
        <p:sp>
          <p:nvSpPr>
            <p:cNvPr id="54286" name="Oval 51"/>
            <p:cNvSpPr>
              <a:spLocks noChangeArrowheads="1"/>
            </p:cNvSpPr>
            <p:nvPr/>
          </p:nvSpPr>
          <p:spPr bwMode="auto">
            <a:xfrm>
              <a:off x="4560893" y="4661788"/>
              <a:ext cx="392113" cy="389448"/>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287" name="Line 57"/>
            <p:cNvSpPr>
              <a:spLocks noChangeShapeType="1"/>
            </p:cNvSpPr>
            <p:nvPr/>
          </p:nvSpPr>
          <p:spPr bwMode="auto">
            <a:xfrm>
              <a:off x="4953006" y="4849358"/>
              <a:ext cx="547688" cy="0"/>
            </a:xfrm>
            <a:prstGeom prst="line">
              <a:avLst/>
            </a:prstGeom>
            <a:noFill/>
            <a:ln w="9525">
              <a:solidFill>
                <a:schemeClr val="tx1"/>
              </a:solidFill>
              <a:miter lim="800000"/>
              <a:headEnd/>
              <a:tailEnd type="triangle" w="med" len="med"/>
            </a:ln>
          </p:spPr>
          <p:txBody>
            <a:bodyPr wrap="none"/>
            <a:lstStyle/>
            <a:p>
              <a:endParaRPr lang="en-US"/>
            </a:p>
          </p:txBody>
        </p:sp>
        <p:sp>
          <p:nvSpPr>
            <p:cNvPr id="54288" name="Line 59"/>
            <p:cNvSpPr>
              <a:spLocks noChangeShapeType="1"/>
            </p:cNvSpPr>
            <p:nvPr/>
          </p:nvSpPr>
          <p:spPr bwMode="auto">
            <a:xfrm>
              <a:off x="4937131" y="4854208"/>
              <a:ext cx="431800" cy="289304"/>
            </a:xfrm>
            <a:prstGeom prst="line">
              <a:avLst/>
            </a:prstGeom>
            <a:noFill/>
            <a:ln w="9525">
              <a:solidFill>
                <a:schemeClr val="tx1"/>
              </a:solidFill>
              <a:round/>
              <a:headEnd/>
              <a:tailEnd type="triangle" w="med" len="med"/>
            </a:ln>
          </p:spPr>
          <p:txBody>
            <a:bodyPr/>
            <a:lstStyle/>
            <a:p>
              <a:endParaRPr lang="en-US"/>
            </a:p>
          </p:txBody>
        </p:sp>
        <p:sp>
          <p:nvSpPr>
            <p:cNvPr id="54289" name="Line 62"/>
            <p:cNvSpPr>
              <a:spLocks noChangeShapeType="1"/>
            </p:cNvSpPr>
            <p:nvPr/>
          </p:nvSpPr>
          <p:spPr bwMode="auto">
            <a:xfrm flipV="1">
              <a:off x="4937131" y="4566870"/>
              <a:ext cx="287338" cy="289304"/>
            </a:xfrm>
            <a:prstGeom prst="line">
              <a:avLst/>
            </a:prstGeom>
            <a:noFill/>
            <a:ln w="9525">
              <a:solidFill>
                <a:schemeClr val="tx1"/>
              </a:solidFill>
              <a:round/>
              <a:headEnd/>
              <a:tailEnd type="triangle" w="med" len="med"/>
            </a:ln>
          </p:spPr>
          <p:txBody>
            <a:bodyPr/>
            <a:lstStyle/>
            <a:p>
              <a:endParaRPr lang="en-US"/>
            </a:p>
          </p:txBody>
        </p:sp>
      </p:grpSp>
      <p:sp>
        <p:nvSpPr>
          <p:cNvPr id="55301" name="Slide Number Placeholder 71"/>
          <p:cNvSpPr>
            <a:spLocks noGrp="1"/>
          </p:cNvSpPr>
          <p:nvPr>
            <p:ph type="sldNum" sz="quarter" idx="12"/>
          </p:nvPr>
        </p:nvSpPr>
        <p:spPr/>
        <p:txBody>
          <a:bodyPr/>
          <a:lstStyle/>
          <a:p>
            <a:pPr>
              <a:defRPr/>
            </a:pPr>
            <a:fld id="{2D1BDC07-23A5-4615-A91F-D9E460980852}" type="slidenum">
              <a:rPr lang="ru-RU"/>
              <a:pPr>
                <a:defRPr/>
              </a:pPr>
              <a:t>75</a:t>
            </a:fld>
            <a:endParaRPr lang="ru-RU"/>
          </a:p>
        </p:txBody>
      </p:sp>
    </p:spTree>
  </p:cSld>
  <p:clrMapOvr>
    <a:masterClrMapping/>
  </p:clrMapOvr>
  <p:transition>
    <p:wheel spokes="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r>
              <a:rPr lang="en-US" smtClean="0"/>
              <a:t>Simulation</a:t>
            </a:r>
          </a:p>
        </p:txBody>
      </p:sp>
      <p:graphicFrame>
        <p:nvGraphicFramePr>
          <p:cNvPr id="24578" name="Object 2"/>
          <p:cNvGraphicFramePr>
            <a:graphicFrameLocks noChangeAspect="1"/>
          </p:cNvGraphicFramePr>
          <p:nvPr>
            <p:ph sz="half" idx="1"/>
          </p:nvPr>
        </p:nvGraphicFramePr>
        <p:xfrm>
          <a:off x="5435600" y="2852738"/>
          <a:ext cx="3024188" cy="347662"/>
        </p:xfrm>
        <a:graphic>
          <a:graphicData uri="http://schemas.openxmlformats.org/presentationml/2006/ole">
            <p:oleObj spid="_x0000_s24578" name="Equation" r:id="rId3" imgW="1879560" imgH="215640" progId="">
              <p:embed/>
            </p:oleObj>
          </a:graphicData>
        </a:graphic>
      </p:graphicFrame>
      <p:sp>
        <p:nvSpPr>
          <p:cNvPr id="24580" name="Rectangle 6"/>
          <p:cNvSpPr>
            <a:spLocks noChangeArrowheads="1"/>
          </p:cNvSpPr>
          <p:nvPr/>
        </p:nvSpPr>
        <p:spPr bwMode="auto">
          <a:xfrm>
            <a:off x="611188" y="2060575"/>
            <a:ext cx="8064500" cy="3417888"/>
          </a:xfrm>
          <a:prstGeom prst="rect">
            <a:avLst/>
          </a:prstGeom>
          <a:noFill/>
          <a:ln w="9525">
            <a:noFill/>
            <a:miter lim="800000"/>
            <a:headEnd/>
            <a:tailEnd/>
          </a:ln>
        </p:spPr>
        <p:txBody>
          <a:bodyPr>
            <a:spAutoFit/>
          </a:bodyPr>
          <a:lstStyle/>
          <a:p>
            <a:r>
              <a:rPr lang="en-US" b="1">
                <a:solidFill>
                  <a:srgbClr val="0000FF"/>
                </a:solidFill>
                <a:latin typeface="Calibri" pitchFamily="34" charset="0"/>
              </a:rPr>
              <a:t>Experiment 1 (2700 training pattern vectors </a:t>
            </a:r>
            <a:r>
              <a:rPr lang="en-US" b="1">
                <a:latin typeface="Calibri" pitchFamily="34" charset="0"/>
              </a:rPr>
              <a:t>corresponding to 72 images</a:t>
            </a:r>
            <a:r>
              <a:rPr lang="en-US" b="1">
                <a:solidFill>
                  <a:srgbClr val="0000FF"/>
                </a:solidFill>
                <a:latin typeface="Calibri" pitchFamily="34" charset="0"/>
              </a:rPr>
              <a:t>):</a:t>
            </a:r>
            <a:r>
              <a:rPr lang="en-US" b="1">
                <a:latin typeface="Calibri" pitchFamily="34" charset="0"/>
              </a:rPr>
              <a:t> six types of blur with the following parameters:</a:t>
            </a:r>
          </a:p>
          <a:p>
            <a:r>
              <a:rPr lang="en-US" b="1">
                <a:latin typeface="Calibri" pitchFamily="34" charset="0"/>
              </a:rPr>
              <a:t> </a:t>
            </a:r>
            <a:r>
              <a:rPr lang="en-US" b="1">
                <a:solidFill>
                  <a:srgbClr val="0000FF"/>
                </a:solidFill>
                <a:latin typeface="Calibri" pitchFamily="34" charset="0"/>
              </a:rPr>
              <a:t>MLMVN structure: </a:t>
            </a:r>
            <a:r>
              <a:rPr lang="en-US" b="1">
                <a:solidFill>
                  <a:schemeClr val="hlink"/>
                </a:solidFill>
                <a:latin typeface="Calibri" pitchFamily="34" charset="0"/>
              </a:rPr>
              <a:t>5</a:t>
            </a:r>
            <a:r>
              <a:rPr lang="en-US" b="1">
                <a:solidFill>
                  <a:schemeClr val="hlink"/>
                </a:solidFill>
                <a:latin typeface="Calibri" pitchFamily="34" charset="0"/>
                <a:sym typeface="Wingdings" pitchFamily="2" charset="2"/>
              </a:rPr>
              <a:t>356</a:t>
            </a:r>
            <a:endParaRPr lang="en-US" b="1">
              <a:solidFill>
                <a:schemeClr val="hlink"/>
              </a:solidFill>
              <a:latin typeface="Calibri" pitchFamily="34" charset="0"/>
            </a:endParaRPr>
          </a:p>
          <a:p>
            <a:r>
              <a:rPr lang="en-US" b="1">
                <a:latin typeface="Calibri" pitchFamily="34" charset="0"/>
              </a:rPr>
              <a:t>1) The </a:t>
            </a:r>
            <a:r>
              <a:rPr lang="en-US" b="1">
                <a:solidFill>
                  <a:srgbClr val="FF3300"/>
                </a:solidFill>
                <a:latin typeface="Calibri" pitchFamily="34" charset="0"/>
              </a:rPr>
              <a:t>Gaussian </a:t>
            </a:r>
            <a:r>
              <a:rPr lang="en-US" b="1">
                <a:latin typeface="Calibri" pitchFamily="34" charset="0"/>
              </a:rPr>
              <a:t>blur</a:t>
            </a:r>
            <a:r>
              <a:rPr lang="en-US" b="1">
                <a:solidFill>
                  <a:srgbClr val="FF3300"/>
                </a:solidFill>
                <a:latin typeface="Calibri" pitchFamily="34" charset="0"/>
              </a:rPr>
              <a:t> </a:t>
            </a:r>
            <a:r>
              <a:rPr lang="en-US" b="1">
                <a:latin typeface="Calibri" pitchFamily="34" charset="0"/>
              </a:rPr>
              <a:t>is considered with </a:t>
            </a:r>
          </a:p>
          <a:p>
            <a:r>
              <a:rPr lang="en-US" b="1">
                <a:latin typeface="Calibri" pitchFamily="34" charset="0"/>
              </a:rPr>
              <a:t>2) The </a:t>
            </a:r>
            <a:r>
              <a:rPr lang="en-US" b="1">
                <a:solidFill>
                  <a:srgbClr val="FF3300"/>
                </a:solidFill>
                <a:latin typeface="Calibri" pitchFamily="34" charset="0"/>
              </a:rPr>
              <a:t>linear uniform horizontal motion </a:t>
            </a:r>
            <a:r>
              <a:rPr lang="en-US" b="1">
                <a:latin typeface="Calibri" pitchFamily="34" charset="0"/>
              </a:rPr>
              <a:t>blur of the lengths 3, 5, 7, 9; </a:t>
            </a:r>
          </a:p>
          <a:p>
            <a:r>
              <a:rPr lang="en-US" b="1">
                <a:latin typeface="Calibri" pitchFamily="34" charset="0"/>
              </a:rPr>
              <a:t>3) The </a:t>
            </a:r>
            <a:r>
              <a:rPr lang="en-US" b="1">
                <a:solidFill>
                  <a:srgbClr val="FF3300"/>
                </a:solidFill>
                <a:latin typeface="Calibri" pitchFamily="34" charset="0"/>
              </a:rPr>
              <a:t>linear uniform vertical  motion </a:t>
            </a:r>
            <a:r>
              <a:rPr lang="en-US" b="1">
                <a:latin typeface="Calibri" pitchFamily="34" charset="0"/>
              </a:rPr>
              <a:t>blur of the length 3, 5, 7, 9; </a:t>
            </a:r>
          </a:p>
          <a:p>
            <a:r>
              <a:rPr lang="en-US" b="1">
                <a:latin typeface="Calibri" pitchFamily="34" charset="0"/>
              </a:rPr>
              <a:t>4) The </a:t>
            </a:r>
            <a:r>
              <a:rPr lang="en-US" b="1">
                <a:solidFill>
                  <a:srgbClr val="FF3300"/>
                </a:solidFill>
                <a:latin typeface="Calibri" pitchFamily="34" charset="0"/>
              </a:rPr>
              <a:t>linear uniform diagonal motion from South-West to North-	East </a:t>
            </a:r>
            <a:r>
              <a:rPr lang="en-US" b="1">
                <a:latin typeface="Calibri" pitchFamily="34" charset="0"/>
              </a:rPr>
              <a:t>blur of the lengths 3, 5, 7, 9; </a:t>
            </a:r>
          </a:p>
          <a:p>
            <a:r>
              <a:rPr lang="en-US" b="1">
                <a:latin typeface="Calibri" pitchFamily="34" charset="0"/>
              </a:rPr>
              <a:t>5) The </a:t>
            </a:r>
            <a:r>
              <a:rPr lang="en-US" b="1">
                <a:solidFill>
                  <a:srgbClr val="FF3300"/>
                </a:solidFill>
                <a:latin typeface="Calibri" pitchFamily="34" charset="0"/>
              </a:rPr>
              <a:t>linear uniform diagonal motion from South-East to North-	West</a:t>
            </a:r>
            <a:r>
              <a:rPr lang="en-US" b="1">
                <a:latin typeface="Calibri" pitchFamily="34" charset="0"/>
              </a:rPr>
              <a:t> blur of the lengths 3, 5, 7, 9; </a:t>
            </a:r>
          </a:p>
          <a:p>
            <a:r>
              <a:rPr lang="en-US" b="1">
                <a:latin typeface="Calibri" pitchFamily="34" charset="0"/>
              </a:rPr>
              <a:t>6) </a:t>
            </a:r>
            <a:r>
              <a:rPr lang="en-GB" b="1">
                <a:solidFill>
                  <a:srgbClr val="FF3300"/>
                </a:solidFill>
                <a:latin typeface="Calibri" pitchFamily="34" charset="0"/>
              </a:rPr>
              <a:t>rectangular </a:t>
            </a:r>
            <a:r>
              <a:rPr lang="en-GB" b="1">
                <a:latin typeface="Calibri" pitchFamily="34" charset="0"/>
              </a:rPr>
              <a:t>has sizes 3x3</a:t>
            </a:r>
            <a:r>
              <a:rPr lang="en-US" b="1">
                <a:latin typeface="Calibri" pitchFamily="34" charset="0"/>
              </a:rPr>
              <a:t>, 5x5, 7x7, 9x9.</a:t>
            </a:r>
          </a:p>
          <a:p>
            <a:endParaRPr lang="en-US" sz="2000" b="1">
              <a:solidFill>
                <a:srgbClr val="0000FF"/>
              </a:solidFill>
              <a:latin typeface="Calibri" pitchFamily="34" charset="0"/>
            </a:endParaRPr>
          </a:p>
        </p:txBody>
      </p:sp>
      <p:sp>
        <p:nvSpPr>
          <p:cNvPr id="21509" name="Slide Number Placeholder 4"/>
          <p:cNvSpPr>
            <a:spLocks noGrp="1"/>
          </p:cNvSpPr>
          <p:nvPr>
            <p:ph type="sldNum" sz="quarter" idx="12"/>
          </p:nvPr>
        </p:nvSpPr>
        <p:spPr/>
        <p:txBody>
          <a:bodyPr/>
          <a:lstStyle/>
          <a:p>
            <a:pPr>
              <a:defRPr/>
            </a:pPr>
            <a:fld id="{69D61088-0B7A-45D8-9482-45D4CD292834}" type="slidenum">
              <a:rPr lang="ru-RU"/>
              <a:pPr>
                <a:defRPr/>
              </a:pPr>
              <a:t>76</a:t>
            </a:fld>
            <a:endParaRPr lang="ru-RU"/>
          </a:p>
        </p:txBody>
      </p:sp>
    </p:spTree>
  </p:cSld>
  <p:clrMapOvr>
    <a:masterClrMapping/>
  </p:clrMapOvr>
  <p:transition>
    <p:wheel spokes="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6"/>
          <p:cNvSpPr>
            <a:spLocks noGrp="1" noChangeArrowheads="1"/>
          </p:cNvSpPr>
          <p:nvPr>
            <p:ph type="title"/>
          </p:nvPr>
        </p:nvSpPr>
        <p:spPr/>
        <p:txBody>
          <a:bodyPr/>
          <a:lstStyle/>
          <a:p>
            <a:r>
              <a:rPr lang="en-US" smtClean="0"/>
              <a:t>Results</a:t>
            </a:r>
          </a:p>
        </p:txBody>
      </p:sp>
      <p:graphicFrame>
        <p:nvGraphicFramePr>
          <p:cNvPr id="117857" name="Group 97"/>
          <p:cNvGraphicFramePr>
            <a:graphicFrameLocks noGrp="1"/>
          </p:cNvGraphicFramePr>
          <p:nvPr>
            <p:ph idx="1"/>
          </p:nvPr>
        </p:nvGraphicFramePr>
        <p:xfrm>
          <a:off x="179388" y="1700213"/>
          <a:ext cx="8785225" cy="4949762"/>
        </p:xfrm>
        <a:graphic>
          <a:graphicData uri="http://schemas.openxmlformats.org/drawingml/2006/table">
            <a:tbl>
              <a:tblPr/>
              <a:tblGrid>
                <a:gridCol w="3451225"/>
                <a:gridCol w="2719387"/>
                <a:gridCol w="2614613"/>
              </a:tblGrid>
              <a:tr h="263525">
                <a:tc gridSpan="3">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dirty="0" smtClean="0">
                          <a:ln>
                            <a:noFill/>
                          </a:ln>
                          <a:solidFill>
                            <a:srgbClr val="FF3300"/>
                          </a:solidFill>
                          <a:effectLst/>
                          <a:latin typeface="Times New Roman" pitchFamily="18" charset="0"/>
                          <a:cs typeface="Times New Roman" pitchFamily="18" charset="0"/>
                        </a:rPr>
                        <a:t>Classification Results</a:t>
                      </a:r>
                      <a:endParaRPr kumimoji="0" lang="ru-RU" sz="2000" b="0" i="0" u="none" strike="noStrike" cap="none" normalizeH="0" baseline="0" dirty="0" smtClean="0">
                        <a:ln>
                          <a:noFill/>
                        </a:ln>
                        <a:solidFill>
                          <a:schemeClr val="tx1"/>
                        </a:solidFill>
                        <a:effectLst/>
                        <a:latin typeface="Tahoma" pitchFamily="34" charset="0"/>
                        <a:cs typeface="Arial" pitchFamily="34" charset="0"/>
                      </a:endParaRP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508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Blur</a:t>
                      </a:r>
                      <a:endParaRPr kumimoji="0" lang="en-US" sz="2000" b="0" i="0" u="none" strike="noStrike" cap="none" normalizeH="0" baseline="0" dirty="0" smtClean="0">
                        <a:ln>
                          <a:noFill/>
                        </a:ln>
                        <a:solidFill>
                          <a:schemeClr val="tx1"/>
                        </a:solidFill>
                        <a:effectLst/>
                        <a:latin typeface="Tahoma" pitchFamily="34"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dirty="0" smtClean="0">
                          <a:ln>
                            <a:noFill/>
                          </a:ln>
                          <a:solidFill>
                            <a:schemeClr val="hlink"/>
                          </a:solidFill>
                          <a:effectLst/>
                          <a:latin typeface="Times New Roman" pitchFamily="18" charset="0"/>
                          <a:cs typeface="Times New Roman" pitchFamily="18" charset="0"/>
                        </a:rPr>
                        <a:t>MLMVN</a:t>
                      </a:r>
                      <a:r>
                        <a:rPr kumimoji="0" lang="en-US" sz="2000" b="0" i="0" u="none" strike="noStrike" cap="none" normalizeH="0" baseline="0" dirty="0" smtClean="0">
                          <a:ln>
                            <a:noFill/>
                          </a:ln>
                          <a:solidFill>
                            <a:schemeClr val="hlink"/>
                          </a:solidFill>
                          <a:effectLst/>
                          <a:latin typeface="Times New Roman" pitchFamily="18"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dirty="0" smtClean="0">
                          <a:ln>
                            <a:noFill/>
                          </a:ln>
                          <a:solidFill>
                            <a:schemeClr val="hlink"/>
                          </a:solidFill>
                          <a:effectLst/>
                          <a:latin typeface="Times New Roman" pitchFamily="18" charset="0"/>
                          <a:cs typeface="Times New Roman" pitchFamily="18" charset="0"/>
                        </a:rPr>
                        <a:t>381 inputs,</a:t>
                      </a:r>
                    </a:p>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dirty="0" smtClean="0">
                          <a:ln>
                            <a:noFill/>
                          </a:ln>
                          <a:solidFill>
                            <a:schemeClr val="hlink"/>
                          </a:solidFill>
                          <a:effectLst/>
                          <a:latin typeface="Times New Roman" pitchFamily="18" charset="0"/>
                          <a:cs typeface="Times New Roman" pitchFamily="18" charset="0"/>
                        </a:rPr>
                        <a:t>5</a:t>
                      </a:r>
                      <a:r>
                        <a:rPr kumimoji="0" lang="en-US" sz="2000" b="0" i="0" u="none" strike="noStrike" cap="none" normalizeH="0" baseline="0" dirty="0" smtClean="0">
                          <a:ln>
                            <a:noFill/>
                          </a:ln>
                          <a:solidFill>
                            <a:schemeClr val="hlink"/>
                          </a:solidFill>
                          <a:effectLst/>
                          <a:latin typeface="Times New Roman" pitchFamily="18" charset="0"/>
                          <a:cs typeface="Times New Roman" pitchFamily="18" charset="0"/>
                          <a:sym typeface="Wingdings" pitchFamily="2" charset="2"/>
                        </a:rPr>
                        <a:t>356,</a:t>
                      </a:r>
                    </a:p>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dirty="0" smtClean="0">
                          <a:ln>
                            <a:noFill/>
                          </a:ln>
                          <a:solidFill>
                            <a:srgbClr val="FF0000"/>
                          </a:solidFill>
                          <a:effectLst/>
                          <a:latin typeface="Times New Roman" pitchFamily="18" charset="0"/>
                          <a:cs typeface="+mj-cs"/>
                          <a:sym typeface="Wingdings" pitchFamily="2" charset="2"/>
                        </a:rPr>
                        <a:t>2336</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rPr>
                        <a:t> weights in total</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dirty="0" smtClean="0">
                          <a:ln>
                            <a:noFill/>
                          </a:ln>
                          <a:solidFill>
                            <a:srgbClr val="CC0099"/>
                          </a:solidFill>
                          <a:effectLst/>
                          <a:latin typeface="Times New Roman" pitchFamily="18" charset="0"/>
                          <a:cs typeface="Times New Roman" pitchFamily="18" charset="0"/>
                        </a:rPr>
                        <a:t>SVM</a:t>
                      </a:r>
                    </a:p>
                    <a:p>
                      <a:pPr marL="0" marR="0" lvl="0" indent="0" algn="ctr" defTabSz="914400" rtl="0" eaLnBrk="1" fontAlgn="base" latinLnBrk="0" hangingPunct="1">
                        <a:lnSpc>
                          <a:spcPct val="80000"/>
                        </a:lnSpc>
                        <a:spcBef>
                          <a:spcPct val="0"/>
                        </a:spcBef>
                        <a:spcAft>
                          <a:spcPct val="0"/>
                        </a:spcAft>
                        <a:buClrTx/>
                        <a:buSzPct val="60000"/>
                        <a:buFontTx/>
                        <a:buNone/>
                        <a:tabLst/>
                      </a:pPr>
                      <a:r>
                        <a:rPr kumimoji="0" lang="en-US" sz="2000" b="0" i="0" u="none" strike="noStrike" cap="none" normalizeH="0" baseline="0" dirty="0" smtClean="0">
                          <a:ln>
                            <a:noFill/>
                          </a:ln>
                          <a:solidFill>
                            <a:srgbClr val="CC0099"/>
                          </a:solidFill>
                          <a:effectLst/>
                          <a:latin typeface="Times New Roman" pitchFamily="18" charset="0"/>
                          <a:cs typeface="Times New Roman" pitchFamily="18" charset="0"/>
                        </a:rPr>
                        <a:t>Ensemble from </a:t>
                      </a:r>
                    </a:p>
                    <a:p>
                      <a:pPr marL="0" marR="0" lvl="0" indent="0" algn="ctr" defTabSz="914400" rtl="0" eaLnBrk="1" fontAlgn="base" latinLnBrk="0" hangingPunct="1">
                        <a:lnSpc>
                          <a:spcPct val="80000"/>
                        </a:lnSpc>
                        <a:spcBef>
                          <a:spcPct val="0"/>
                        </a:spcBef>
                        <a:spcAft>
                          <a:spcPct val="0"/>
                        </a:spcAft>
                        <a:buClrTx/>
                        <a:buSzPct val="60000"/>
                        <a:buFontTx/>
                        <a:buNone/>
                        <a:tabLst/>
                      </a:pPr>
                      <a:r>
                        <a:rPr kumimoji="0" lang="en-US" sz="2000" b="0" i="0" u="none" strike="noStrike" cap="none" normalizeH="0" baseline="0" dirty="0" smtClean="0">
                          <a:ln>
                            <a:noFill/>
                          </a:ln>
                          <a:solidFill>
                            <a:srgbClr val="CC0099"/>
                          </a:solidFill>
                          <a:effectLst/>
                          <a:latin typeface="Times New Roman" pitchFamily="18" charset="0"/>
                          <a:cs typeface="Times New Roman" pitchFamily="18" charset="0"/>
                        </a:rPr>
                        <a:t>27 binary decision SVMs, </a:t>
                      </a:r>
                    </a:p>
                    <a:p>
                      <a:pPr marL="0" marR="0" lvl="0" indent="0" algn="ctr" defTabSz="914400" rtl="0" eaLnBrk="1" fontAlgn="base" latinLnBrk="0" hangingPunct="1">
                        <a:lnSpc>
                          <a:spcPct val="80000"/>
                        </a:lnSpc>
                        <a:spcBef>
                          <a:spcPct val="0"/>
                        </a:spcBef>
                        <a:spcAft>
                          <a:spcPct val="0"/>
                        </a:spcAft>
                        <a:buClrTx/>
                        <a:buSzPct val="60000"/>
                        <a:buFontTx/>
                        <a:buNone/>
                        <a:tabLst/>
                      </a:pPr>
                      <a:r>
                        <a:rPr kumimoji="0" lang="en-US" sz="2400" b="1" i="0" u="none" strike="noStrike" cap="none" normalizeH="0" baseline="0" dirty="0" smtClean="0">
                          <a:ln>
                            <a:noFill/>
                          </a:ln>
                          <a:solidFill>
                            <a:srgbClr val="FF0066"/>
                          </a:solidFill>
                          <a:effectLst/>
                          <a:latin typeface="Times New Roman" pitchFamily="18" charset="0"/>
                          <a:cs typeface="+mj-cs"/>
                        </a:rPr>
                        <a:t>25.717.500</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support vectors in total</a:t>
                      </a:r>
                      <a:r>
                        <a:rPr kumimoji="0" lang="ru-RU" sz="2800" b="0" i="0" u="none" strike="noStrike" cap="none" normalizeH="0" baseline="0" dirty="0" smtClean="0">
                          <a:ln>
                            <a:noFill/>
                          </a:ln>
                          <a:solidFill>
                            <a:schemeClr val="tx1"/>
                          </a:solidFill>
                          <a:effectLst/>
                          <a:latin typeface="Tahoma" pitchFamily="34" charset="0"/>
                          <a:cs typeface="Arial" pitchFamily="34" charset="0"/>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dirty="0" smtClean="0">
                          <a:ln>
                            <a:noFill/>
                          </a:ln>
                          <a:solidFill>
                            <a:srgbClr val="0000FF"/>
                          </a:solidFill>
                          <a:effectLst/>
                          <a:latin typeface="Times New Roman" pitchFamily="18" charset="0"/>
                          <a:cs typeface="Times New Roman" pitchFamily="18" charset="0"/>
                        </a:rPr>
                        <a:t>No blur</a:t>
                      </a:r>
                      <a:endParaRPr kumimoji="0" lang="en-US" sz="2000" b="0" i="0" u="none" strike="noStrike" cap="none" normalizeH="0" baseline="0" dirty="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0000FF"/>
                          </a:solidFill>
                          <a:effectLst/>
                          <a:latin typeface="Times New Roman" pitchFamily="18" charset="0"/>
                          <a:cs typeface="Times New Roman" pitchFamily="18" charset="0"/>
                        </a:rPr>
                        <a:t>96.0%</a:t>
                      </a:r>
                      <a:endParaRPr kumimoji="0" lang="en-US" sz="2000" b="1" i="0" u="none" strike="noStrike" cap="none" normalizeH="0" baseline="0" smtClean="0">
                        <a:ln>
                          <a:noFill/>
                        </a:ln>
                        <a:solidFill>
                          <a:srgbClr val="0000FF"/>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imes New Roman" pitchFamily="18" charset="0"/>
                          <a:cs typeface="Arial" pitchFamily="34" charset="0"/>
                        </a:rPr>
                        <a:t>100.0%</a:t>
                      </a:r>
                      <a:endParaRPr kumimoji="0" lang="ru-RU" sz="2000" b="1" i="0" u="none" strike="noStrike" cap="none" normalizeH="0" baseline="0" smtClean="0">
                        <a:ln>
                          <a:noFill/>
                        </a:ln>
                        <a:solidFill>
                          <a:schemeClr val="hlink"/>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Gaussian</a:t>
                      </a:r>
                      <a:endParaRPr kumimoji="0" lang="en-US" sz="2000" b="0" i="0" u="none" strike="noStrike" cap="none" normalizeH="0" baseline="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dirty="0" smtClean="0">
                          <a:ln>
                            <a:noFill/>
                          </a:ln>
                          <a:solidFill>
                            <a:srgbClr val="0000FF"/>
                          </a:solidFill>
                          <a:effectLst/>
                          <a:latin typeface="Times New Roman" pitchFamily="18" charset="0"/>
                          <a:cs typeface="Times New Roman" pitchFamily="18" charset="0"/>
                        </a:rPr>
                        <a:t>99.0%</a:t>
                      </a:r>
                      <a:endParaRPr kumimoji="0" lang="en-US" sz="2000" b="1" i="0" u="none" strike="noStrike" cap="none" normalizeH="0" baseline="0" dirty="0" smtClean="0">
                        <a:ln>
                          <a:noFill/>
                        </a:ln>
                        <a:solidFill>
                          <a:srgbClr val="0000FF"/>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imes New Roman" pitchFamily="18" charset="0"/>
                          <a:cs typeface="Arial" pitchFamily="34" charset="0"/>
                        </a:rPr>
                        <a:t>99.4%</a:t>
                      </a:r>
                      <a:endParaRPr kumimoji="0" lang="ru-RU" sz="2000" b="1" i="0" u="none" strike="noStrike" cap="none" normalizeH="0" baseline="0" smtClean="0">
                        <a:ln>
                          <a:noFill/>
                        </a:ln>
                        <a:solidFill>
                          <a:schemeClr val="hlink"/>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Rectangular</a:t>
                      </a:r>
                      <a:endParaRPr kumimoji="0" lang="en-US" sz="2000" b="0" i="0" u="none" strike="noStrike" cap="none" normalizeH="0" baseline="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Times New Roman" pitchFamily="18" charset="0"/>
                        </a:rPr>
                        <a:t>99.0%</a:t>
                      </a:r>
                      <a:endParaRPr kumimoji="0" lang="en-US" sz="2000" b="1" i="0" u="none" strike="noStrike" cap="none" normalizeH="0" baseline="0" smtClean="0">
                        <a:ln>
                          <a:noFill/>
                        </a:ln>
                        <a:solidFill>
                          <a:srgbClr val="FF3300"/>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96.4</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Motion horizontal</a:t>
                      </a:r>
                      <a:endParaRPr kumimoji="0" lang="en-US" sz="2000" b="0" i="0" u="none" strike="noStrike" cap="none" normalizeH="0" baseline="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Times New Roman" pitchFamily="18" charset="0"/>
                        </a:rPr>
                        <a:t>98.5%</a:t>
                      </a:r>
                      <a:endParaRPr kumimoji="0" lang="en-US" sz="2000" b="1" i="0" u="none" strike="noStrike" cap="none" normalizeH="0" baseline="0" smtClean="0">
                        <a:ln>
                          <a:noFill/>
                        </a:ln>
                        <a:solidFill>
                          <a:srgbClr val="FF3300"/>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96.4</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Motion vertical</a:t>
                      </a:r>
                      <a:endParaRPr kumimoji="0" lang="en-US" sz="2000" b="0" i="0" u="none" strike="noStrike" cap="none" normalizeH="0" baseline="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Times New Roman" pitchFamily="18" charset="0"/>
                        </a:rPr>
                        <a:t>98.3%</a:t>
                      </a:r>
                      <a:endParaRPr kumimoji="0" lang="en-US" sz="2000" b="1" i="0" u="none" strike="noStrike" cap="none" normalizeH="0" baseline="0" smtClean="0">
                        <a:ln>
                          <a:noFill/>
                        </a:ln>
                        <a:solidFill>
                          <a:srgbClr val="FF3300"/>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96.4</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Motion North-East Diagonal</a:t>
                      </a:r>
                      <a:endParaRPr kumimoji="0" lang="ru-RU" sz="2000" b="0" i="0" u="none" strike="noStrike" cap="none" normalizeH="0" baseline="0" smtClean="0">
                        <a:ln>
                          <a:noFill/>
                        </a:ln>
                        <a:solidFill>
                          <a:srgbClr val="0000FF"/>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Arial" pitchFamily="34" charset="0"/>
                        </a:rPr>
                        <a:t>97.9%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96.5</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Motion North-West Diagonal</a:t>
                      </a:r>
                      <a:endParaRPr kumimoji="0" lang="ru-RU" sz="2000" b="0" i="0" u="none" strike="noStrike" cap="none" normalizeH="0" baseline="0" smtClean="0">
                        <a:ln>
                          <a:noFill/>
                        </a:ln>
                        <a:solidFill>
                          <a:srgbClr val="0000FF"/>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Arial" pitchFamily="34" charset="0"/>
                        </a:rPr>
                        <a:t>97.2%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96.5</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86" name="Slide Number Placeholder 3"/>
          <p:cNvSpPr>
            <a:spLocks noGrp="1"/>
          </p:cNvSpPr>
          <p:nvPr>
            <p:ph type="sldNum" sz="quarter" idx="12"/>
          </p:nvPr>
        </p:nvSpPr>
        <p:spPr/>
        <p:txBody>
          <a:bodyPr/>
          <a:lstStyle/>
          <a:p>
            <a:pPr>
              <a:defRPr/>
            </a:pPr>
            <a:fld id="{EE47D7AE-681A-4B8D-B17C-1C71D50889A4}" type="slidenum">
              <a:rPr lang="ru-RU" smtClean="0"/>
              <a:pPr>
                <a:defRPr/>
              </a:pPr>
              <a:t>77</a:t>
            </a:fld>
            <a:endParaRPr lang="ru-RU" smtClean="0"/>
          </a:p>
        </p:txBody>
      </p:sp>
    </p:spTree>
  </p:cSld>
  <p:clrMapOvr>
    <a:masterClrMapping/>
  </p:clrMapOvr>
  <p:transition>
    <p:wheel spokes="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Restored images</a:t>
            </a:r>
            <a:endParaRPr lang="ru-RU" smtClean="0"/>
          </a:p>
        </p:txBody>
      </p:sp>
      <p:pic>
        <p:nvPicPr>
          <p:cNvPr id="56323" name="Picture 3" descr="CameramanBNoisy"/>
          <p:cNvPicPr>
            <a:picLocks noChangeAspect="1" noChangeArrowheads="1"/>
          </p:cNvPicPr>
          <p:nvPr/>
        </p:nvPicPr>
        <p:blipFill>
          <a:blip r:embed="rId2" cstate="print"/>
          <a:srcRect/>
          <a:stretch>
            <a:fillRect/>
          </a:stretch>
        </p:blipFill>
        <p:spPr bwMode="auto">
          <a:xfrm>
            <a:off x="2195513" y="1854200"/>
            <a:ext cx="2438400" cy="2438400"/>
          </a:xfrm>
          <a:prstGeom prst="rect">
            <a:avLst/>
          </a:prstGeom>
          <a:noFill/>
          <a:ln w="9525">
            <a:noFill/>
            <a:miter lim="800000"/>
            <a:headEnd/>
            <a:tailEnd/>
          </a:ln>
        </p:spPr>
      </p:pic>
      <p:pic>
        <p:nvPicPr>
          <p:cNvPr id="56324" name="Picture 4" descr="CameramanBNoisyRW"/>
          <p:cNvPicPr>
            <a:picLocks noChangeAspect="1" noChangeArrowheads="1"/>
          </p:cNvPicPr>
          <p:nvPr/>
        </p:nvPicPr>
        <p:blipFill>
          <a:blip r:embed="rId3" cstate="print"/>
          <a:srcRect/>
          <a:stretch>
            <a:fillRect/>
          </a:stretch>
        </p:blipFill>
        <p:spPr bwMode="auto">
          <a:xfrm>
            <a:off x="2195513" y="4303713"/>
            <a:ext cx="2438400" cy="2438400"/>
          </a:xfrm>
          <a:prstGeom prst="rect">
            <a:avLst/>
          </a:prstGeom>
          <a:noFill/>
          <a:ln w="9525">
            <a:noFill/>
            <a:miter lim="800000"/>
            <a:headEnd/>
            <a:tailEnd/>
          </a:ln>
        </p:spPr>
      </p:pic>
      <p:sp>
        <p:nvSpPr>
          <p:cNvPr id="56325" name="Rectangle 5"/>
          <p:cNvSpPr>
            <a:spLocks noChangeArrowheads="1"/>
          </p:cNvSpPr>
          <p:nvPr/>
        </p:nvSpPr>
        <p:spPr bwMode="auto">
          <a:xfrm>
            <a:off x="179388" y="2708275"/>
            <a:ext cx="2124075" cy="7207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sz="1600">
                <a:latin typeface="Calibri" pitchFamily="34" charset="0"/>
              </a:rPr>
              <a:t>Blurred noisy image:</a:t>
            </a:r>
          </a:p>
          <a:p>
            <a:pPr marL="342900" indent="-342900">
              <a:spcBef>
                <a:spcPct val="20000"/>
              </a:spcBef>
              <a:buClr>
                <a:schemeClr val="folHlink"/>
              </a:buClr>
              <a:buSzPct val="60000"/>
              <a:buFont typeface="Wingdings" pitchFamily="2" charset="2"/>
              <a:buNone/>
            </a:pPr>
            <a:r>
              <a:rPr lang="en-US" sz="1600">
                <a:latin typeface="Calibri" pitchFamily="34" charset="0"/>
              </a:rPr>
              <a:t>rectangular 9x9</a:t>
            </a:r>
            <a:endParaRPr lang="ru-RU" sz="1600">
              <a:latin typeface="Calibri" pitchFamily="34" charset="0"/>
            </a:endParaRPr>
          </a:p>
        </p:txBody>
      </p:sp>
      <p:sp>
        <p:nvSpPr>
          <p:cNvPr id="56326" name="Rectangle 6"/>
          <p:cNvSpPr>
            <a:spLocks noChangeArrowheads="1"/>
          </p:cNvSpPr>
          <p:nvPr/>
        </p:nvSpPr>
        <p:spPr bwMode="auto">
          <a:xfrm>
            <a:off x="250825" y="5300663"/>
            <a:ext cx="1871663" cy="288925"/>
          </a:xfrm>
          <a:prstGeom prst="rect">
            <a:avLst/>
          </a:prstGeom>
          <a:noFill/>
          <a:ln w="9525">
            <a:noFill/>
            <a:miter lim="800000"/>
            <a:headEnd/>
            <a:tailEnd/>
          </a:ln>
        </p:spPr>
        <p:txBody>
          <a:bodyPr/>
          <a:lstStyle/>
          <a:p>
            <a:pPr marL="342900" indent="-342900" algn="r">
              <a:spcBef>
                <a:spcPct val="20000"/>
              </a:spcBef>
              <a:buClr>
                <a:schemeClr val="folHlink"/>
              </a:buClr>
              <a:buSzPct val="60000"/>
              <a:buFont typeface="Wingdings" pitchFamily="2" charset="2"/>
              <a:buNone/>
            </a:pPr>
            <a:r>
              <a:rPr lang="en-US" sz="1600">
                <a:latin typeface="Calibri" pitchFamily="34" charset="0"/>
              </a:rPr>
              <a:t>Restored</a:t>
            </a:r>
            <a:endParaRPr lang="ru-RU" sz="1600">
              <a:latin typeface="Calibri" pitchFamily="34" charset="0"/>
            </a:endParaRPr>
          </a:p>
        </p:txBody>
      </p:sp>
      <p:pic>
        <p:nvPicPr>
          <p:cNvPr id="56327" name="Picture 7" descr="FruitsObs"/>
          <p:cNvPicPr>
            <a:picLocks noChangeAspect="1" noChangeArrowheads="1"/>
          </p:cNvPicPr>
          <p:nvPr/>
        </p:nvPicPr>
        <p:blipFill>
          <a:blip r:embed="rId4" cstate="print"/>
          <a:srcRect/>
          <a:stretch>
            <a:fillRect/>
          </a:stretch>
        </p:blipFill>
        <p:spPr bwMode="auto">
          <a:xfrm>
            <a:off x="4787900" y="1844675"/>
            <a:ext cx="2438400" cy="2438400"/>
          </a:xfrm>
          <a:prstGeom prst="rect">
            <a:avLst/>
          </a:prstGeom>
          <a:noFill/>
          <a:ln w="9525">
            <a:noFill/>
            <a:miter lim="800000"/>
            <a:headEnd/>
            <a:tailEnd/>
          </a:ln>
        </p:spPr>
      </p:pic>
      <p:pic>
        <p:nvPicPr>
          <p:cNvPr id="56328" name="Picture 8" descr="FruitsRW"/>
          <p:cNvPicPr>
            <a:picLocks noChangeAspect="1" noChangeArrowheads="1"/>
          </p:cNvPicPr>
          <p:nvPr/>
        </p:nvPicPr>
        <p:blipFill>
          <a:blip r:embed="rId5" cstate="print"/>
          <a:srcRect/>
          <a:stretch>
            <a:fillRect/>
          </a:stretch>
        </p:blipFill>
        <p:spPr bwMode="auto">
          <a:xfrm>
            <a:off x="4787900" y="4292600"/>
            <a:ext cx="2438400" cy="2438400"/>
          </a:xfrm>
          <a:prstGeom prst="rect">
            <a:avLst/>
          </a:prstGeom>
          <a:noFill/>
          <a:ln w="9525">
            <a:noFill/>
            <a:miter lim="800000"/>
            <a:headEnd/>
            <a:tailEnd/>
          </a:ln>
        </p:spPr>
      </p:pic>
      <p:sp>
        <p:nvSpPr>
          <p:cNvPr id="56329" name="Rectangle 9"/>
          <p:cNvSpPr>
            <a:spLocks noChangeArrowheads="1"/>
          </p:cNvSpPr>
          <p:nvPr/>
        </p:nvSpPr>
        <p:spPr bwMode="auto">
          <a:xfrm>
            <a:off x="7272338" y="2708275"/>
            <a:ext cx="1871662" cy="64770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600">
                <a:latin typeface="Calibri" pitchFamily="34" charset="0"/>
              </a:rPr>
              <a:t>Blurred noisy image:</a:t>
            </a:r>
          </a:p>
          <a:p>
            <a:pPr>
              <a:spcBef>
                <a:spcPct val="20000"/>
              </a:spcBef>
              <a:buClr>
                <a:schemeClr val="folHlink"/>
              </a:buClr>
              <a:buSzPct val="60000"/>
              <a:buFont typeface="Wingdings" pitchFamily="2" charset="2"/>
              <a:buNone/>
            </a:pPr>
            <a:r>
              <a:rPr lang="en-US" sz="1600">
                <a:latin typeface="Calibri" pitchFamily="34" charset="0"/>
              </a:rPr>
              <a:t>Gaussian, </a:t>
            </a:r>
            <a:r>
              <a:rPr lang="el-GR" sz="1600">
                <a:latin typeface="Calibri" pitchFamily="34" charset="0"/>
                <a:cs typeface="Tahoma" pitchFamily="34" charset="0"/>
              </a:rPr>
              <a:t>σ</a:t>
            </a:r>
            <a:r>
              <a:rPr lang="en-US" sz="1600">
                <a:latin typeface="Calibri" pitchFamily="34" charset="0"/>
                <a:cs typeface="Tahoma" pitchFamily="34" charset="0"/>
              </a:rPr>
              <a:t>=2</a:t>
            </a:r>
            <a:endParaRPr lang="el-GR" sz="1600">
              <a:latin typeface="Calibri" pitchFamily="34" charset="0"/>
              <a:cs typeface="Tahoma" pitchFamily="34" charset="0"/>
            </a:endParaRPr>
          </a:p>
        </p:txBody>
      </p:sp>
      <p:sp>
        <p:nvSpPr>
          <p:cNvPr id="56330" name="Rectangle 10"/>
          <p:cNvSpPr>
            <a:spLocks noChangeArrowheads="1"/>
          </p:cNvSpPr>
          <p:nvPr/>
        </p:nvSpPr>
        <p:spPr bwMode="auto">
          <a:xfrm>
            <a:off x="7272338" y="5300663"/>
            <a:ext cx="1871662" cy="2889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sz="1600">
                <a:latin typeface="Calibri" pitchFamily="34" charset="0"/>
              </a:rPr>
              <a:t>Restored</a:t>
            </a:r>
            <a:endParaRPr lang="ru-RU" sz="1600">
              <a:latin typeface="Calibri" pitchFamily="34" charset="0"/>
            </a:endParaRPr>
          </a:p>
        </p:txBody>
      </p:sp>
      <p:sp>
        <p:nvSpPr>
          <p:cNvPr id="58379" name="Slide Number Placeholder 10"/>
          <p:cNvSpPr>
            <a:spLocks noGrp="1"/>
          </p:cNvSpPr>
          <p:nvPr>
            <p:ph type="sldNum" sz="quarter" idx="12"/>
          </p:nvPr>
        </p:nvSpPr>
        <p:spPr/>
        <p:txBody>
          <a:bodyPr/>
          <a:lstStyle/>
          <a:p>
            <a:pPr>
              <a:defRPr/>
            </a:pPr>
            <a:fld id="{636A6302-28B9-4F81-B6CA-A637E46522B6}" type="slidenum">
              <a:rPr lang="ru-RU"/>
              <a:pPr>
                <a:defRPr/>
              </a:pPr>
              <a:t>78</a:t>
            </a:fld>
            <a:endParaRPr lang="ru-RU"/>
          </a:p>
        </p:txBody>
      </p:sp>
    </p:spTree>
  </p:cSld>
  <p:clrMapOvr>
    <a:masterClrMapping/>
  </p:clrMapOvr>
  <p:transition>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Schematic diagram of McCulloch &amp; Pitts Neuron</a:t>
            </a:r>
            <a:endParaRPr lang="en-US" dirty="0">
              <a:solidFill>
                <a:srgbClr val="0000FF"/>
              </a:solidFill>
            </a:endParaRPr>
          </a:p>
        </p:txBody>
      </p:sp>
      <p:sp>
        <p:nvSpPr>
          <p:cNvPr id="5" name="TextBox 4"/>
          <p:cNvSpPr txBox="1"/>
          <p:nvPr/>
        </p:nvSpPr>
        <p:spPr>
          <a:xfrm>
            <a:off x="6715140" y="1857364"/>
            <a:ext cx="2214578" cy="2862322"/>
          </a:xfrm>
          <a:prstGeom prst="rect">
            <a:avLst/>
          </a:prstGeom>
          <a:noFill/>
        </p:spPr>
        <p:txBody>
          <a:bodyPr wrap="square" rtlCol="0">
            <a:spAutoFit/>
          </a:bodyPr>
          <a:lstStyle/>
          <a:p>
            <a:r>
              <a:rPr lang="en-US" dirty="0" smtClean="0">
                <a:latin typeface="Times New Roman" pitchFamily="18" charset="0"/>
                <a:cs typeface="Times New Roman" pitchFamily="18" charset="0"/>
              </a:rPr>
              <a:t>In this model, the </a:t>
            </a:r>
            <a:r>
              <a:rPr lang="en-US" dirty="0" err="1" smtClean="0">
                <a:latin typeface="Times New Roman" pitchFamily="18" charset="0"/>
                <a:cs typeface="Times New Roman" pitchFamily="18" charset="0"/>
              </a:rPr>
              <a:t>i</a:t>
            </a:r>
            <a:r>
              <a:rPr lang="en-US" baseline="30000" dirty="0" err="1" smtClean="0">
                <a:latin typeface="Times New Roman" pitchFamily="18" charset="0"/>
                <a:cs typeface="Times New Roman" pitchFamily="18" charset="0"/>
              </a:rPr>
              <a:t>t</a:t>
            </a:r>
            <a:r>
              <a:rPr lang="en-US" baseline="30000" dirty="0" err="1">
                <a:latin typeface="Times New Roman" pitchFamily="18" charset="0"/>
                <a:cs typeface="Times New Roman" pitchFamily="18" charset="0"/>
              </a:rPr>
              <a:t>h</a:t>
            </a:r>
            <a:r>
              <a:rPr lang="en-US" dirty="0" smtClean="0">
                <a:latin typeface="Times New Roman" pitchFamily="18" charset="0"/>
                <a:cs typeface="Times New Roman" pitchFamily="18" charset="0"/>
              </a:rPr>
              <a:t> processing element computes a weighted sum of its inputs and outputs 1 (firing) or 0 (not firing) according to whether this weighted input sum is above or below a certain threshold </a:t>
            </a:r>
            <a:r>
              <a:rPr lang="el-GR" dirty="0" smtClean="0">
                <a:latin typeface="Times New Roman" pitchFamily="18" charset="0"/>
                <a:cs typeface="Times New Roman" pitchFamily="18" charset="0"/>
              </a:rPr>
              <a:t>θ</a:t>
            </a:r>
            <a:r>
              <a:rPr lang="en-US" baseline="-25000" dirty="0" err="1" smtClean="0">
                <a:latin typeface="Times New Roman" pitchFamily="18" charset="0"/>
                <a:cs typeface="Times New Roman" pitchFamily="18" charset="0"/>
              </a:rPr>
              <a:t>i</a:t>
            </a:r>
            <a:endParaRPr lang="en-US" baseline="-25000" dirty="0">
              <a:latin typeface="Times New Roman" pitchFamily="18" charset="0"/>
              <a:cs typeface="Times New Roman" pitchFamily="18" charset="0"/>
            </a:endParaRPr>
          </a:p>
        </p:txBody>
      </p:sp>
      <p:graphicFrame>
        <p:nvGraphicFramePr>
          <p:cNvPr id="8" name="Object 7"/>
          <p:cNvGraphicFramePr>
            <a:graphicFrameLocks noChangeAspect="1"/>
          </p:cNvGraphicFramePr>
          <p:nvPr/>
        </p:nvGraphicFramePr>
        <p:xfrm>
          <a:off x="563563" y="5203825"/>
          <a:ext cx="3516312" cy="1093788"/>
        </p:xfrm>
        <a:graphic>
          <a:graphicData uri="http://schemas.openxmlformats.org/presentationml/2006/ole">
            <p:oleObj spid="_x0000_s86019" name="Equation" r:id="rId3" imgW="1739880" imgH="444240" progId="Equation.3">
              <p:embed/>
            </p:oleObj>
          </a:graphicData>
        </a:graphic>
      </p:graphicFrame>
      <p:pic>
        <p:nvPicPr>
          <p:cNvPr id="10" name="Picture 5"/>
          <p:cNvPicPr>
            <a:picLocks noGrp="1" noChangeAspect="1" noChangeArrowheads="1"/>
          </p:cNvPicPr>
          <p:nvPr>
            <p:ph idx="1"/>
          </p:nvPr>
        </p:nvPicPr>
        <p:blipFill>
          <a:blip r:embed="rId4" cstate="print"/>
          <a:srcRect/>
          <a:stretch>
            <a:fillRect/>
          </a:stretch>
        </p:blipFill>
        <p:spPr bwMode="auto">
          <a:xfrm>
            <a:off x="428596" y="1785926"/>
            <a:ext cx="6215106" cy="30768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7B3EF8D0-5EC3-4CE0-93E6-6135C939B1BF}" type="slidenum">
              <a:rPr lang="en-US" smtClean="0"/>
              <a:pPr/>
              <a:t>9</a:t>
            </a:fld>
            <a:endParaRPr lang="en-US" smtClean="0"/>
          </a:p>
        </p:txBody>
      </p:sp>
      <p:sp>
        <p:nvSpPr>
          <p:cNvPr id="6148" name="Text Box 2"/>
          <p:cNvSpPr txBox="1">
            <a:spLocks noChangeArrowheads="1"/>
          </p:cNvSpPr>
          <p:nvPr/>
        </p:nvSpPr>
        <p:spPr bwMode="auto">
          <a:xfrm>
            <a:off x="1092200" y="188913"/>
            <a:ext cx="6451600" cy="1311275"/>
          </a:xfrm>
          <a:prstGeom prst="rect">
            <a:avLst/>
          </a:prstGeom>
          <a:noFill/>
          <a:ln w="9525">
            <a:noFill/>
            <a:miter lim="800000"/>
            <a:headEnd/>
            <a:tailEnd/>
          </a:ln>
        </p:spPr>
        <p:txBody>
          <a:bodyPr>
            <a:spAutoFit/>
          </a:bodyPr>
          <a:lstStyle/>
          <a:p>
            <a:pPr algn="ctr" eaLnBrk="1" hangingPunct="1">
              <a:spcBef>
                <a:spcPct val="50000"/>
              </a:spcBef>
            </a:pPr>
            <a:r>
              <a:rPr lang="en-US" sz="4000" b="1" dirty="0">
                <a:solidFill>
                  <a:schemeClr val="tx2"/>
                </a:solidFill>
                <a:latin typeface="Arial Narrow" pitchFamily="34" charset="0"/>
              </a:rPr>
              <a:t>DEFINITION OF NEURAL NETWORKS</a:t>
            </a:r>
          </a:p>
        </p:txBody>
      </p:sp>
      <p:sp>
        <p:nvSpPr>
          <p:cNvPr id="6149" name="Text Box 3"/>
          <p:cNvSpPr txBox="1">
            <a:spLocks noChangeArrowheads="1"/>
          </p:cNvSpPr>
          <p:nvPr/>
        </p:nvSpPr>
        <p:spPr bwMode="auto">
          <a:xfrm>
            <a:off x="533400" y="1676400"/>
            <a:ext cx="7315200" cy="457200"/>
          </a:xfrm>
          <a:prstGeom prst="rect">
            <a:avLst/>
          </a:prstGeom>
          <a:noFill/>
          <a:ln w="9525">
            <a:noFill/>
            <a:miter lim="800000"/>
            <a:headEnd/>
            <a:tailEnd/>
          </a:ln>
        </p:spPr>
        <p:txBody>
          <a:bodyPr>
            <a:spAutoFit/>
          </a:bodyPr>
          <a:lstStyle/>
          <a:p>
            <a:pPr eaLnBrk="1" hangingPunct="1">
              <a:spcBef>
                <a:spcPct val="50000"/>
              </a:spcBef>
            </a:pPr>
            <a:endParaRPr lang="en-US" sz="2400">
              <a:latin typeface="Times New Roman" pitchFamily="18" charset="0"/>
            </a:endParaRPr>
          </a:p>
        </p:txBody>
      </p:sp>
      <p:sp>
        <p:nvSpPr>
          <p:cNvPr id="6150" name="Text Box 5"/>
          <p:cNvSpPr txBox="1">
            <a:spLocks noChangeArrowheads="1"/>
          </p:cNvSpPr>
          <p:nvPr/>
        </p:nvSpPr>
        <p:spPr bwMode="auto">
          <a:xfrm>
            <a:off x="381000" y="1447800"/>
            <a:ext cx="7467600" cy="4838700"/>
          </a:xfrm>
          <a:prstGeom prst="rect">
            <a:avLst/>
          </a:prstGeom>
          <a:noFill/>
          <a:ln w="9525">
            <a:noFill/>
            <a:miter lim="800000"/>
            <a:headEnd/>
            <a:tailEnd/>
          </a:ln>
        </p:spPr>
        <p:txBody>
          <a:bodyPr>
            <a:spAutoFit/>
          </a:bodyPr>
          <a:lstStyle/>
          <a:p>
            <a:pPr algn="just" eaLnBrk="1" hangingPunct="1">
              <a:spcBef>
                <a:spcPct val="50000"/>
              </a:spcBef>
            </a:pPr>
            <a:r>
              <a:rPr lang="en-US" sz="2400" b="1">
                <a:latin typeface="Arial" pitchFamily="34" charset="0"/>
              </a:rPr>
              <a:t>According to the </a:t>
            </a:r>
            <a:r>
              <a:rPr lang="en-US" sz="2400" b="1" i="1">
                <a:latin typeface="Arial,Italic" charset="0"/>
              </a:rPr>
              <a:t>DARPA Neural Network Study</a:t>
            </a:r>
          </a:p>
          <a:p>
            <a:pPr algn="just" eaLnBrk="1" hangingPunct="1">
              <a:spcBef>
                <a:spcPct val="50000"/>
              </a:spcBef>
            </a:pPr>
            <a:r>
              <a:rPr lang="en-US" sz="2400" b="1">
                <a:latin typeface="Arial" pitchFamily="34" charset="0"/>
              </a:rPr>
              <a:t>(1988, AFCEA International Press, p. 60):</a:t>
            </a:r>
          </a:p>
          <a:p>
            <a:pPr algn="just" eaLnBrk="1" hangingPunct="1">
              <a:spcBef>
                <a:spcPct val="50000"/>
              </a:spcBef>
            </a:pPr>
            <a:r>
              <a:rPr lang="en-US" sz="2400" b="1">
                <a:solidFill>
                  <a:srgbClr val="FF33CC"/>
                </a:solidFill>
                <a:latin typeface="Arial" pitchFamily="34" charset="0"/>
              </a:rPr>
              <a:t>• ... a neural network is a system composed of</a:t>
            </a:r>
          </a:p>
          <a:p>
            <a:pPr algn="just" eaLnBrk="1" hangingPunct="1">
              <a:spcBef>
                <a:spcPct val="50000"/>
              </a:spcBef>
            </a:pPr>
            <a:r>
              <a:rPr lang="en-US" sz="2400" b="1">
                <a:solidFill>
                  <a:srgbClr val="FF33CC"/>
                </a:solidFill>
                <a:latin typeface="Arial" pitchFamily="34" charset="0"/>
              </a:rPr>
              <a:t>many simple processing elements operating in</a:t>
            </a:r>
          </a:p>
          <a:p>
            <a:pPr algn="just" eaLnBrk="1" hangingPunct="1">
              <a:spcBef>
                <a:spcPct val="50000"/>
              </a:spcBef>
            </a:pPr>
            <a:r>
              <a:rPr lang="en-US" sz="2400" b="1">
                <a:solidFill>
                  <a:srgbClr val="FF33CC"/>
                </a:solidFill>
                <a:latin typeface="Arial" pitchFamily="34" charset="0"/>
              </a:rPr>
              <a:t>parallel whose function is determined by network</a:t>
            </a:r>
          </a:p>
          <a:p>
            <a:pPr algn="just" eaLnBrk="1" hangingPunct="1">
              <a:spcBef>
                <a:spcPct val="50000"/>
              </a:spcBef>
            </a:pPr>
            <a:r>
              <a:rPr lang="en-US" sz="2400" b="1">
                <a:solidFill>
                  <a:srgbClr val="FF33CC"/>
                </a:solidFill>
                <a:latin typeface="Arial" pitchFamily="34" charset="0"/>
              </a:rPr>
              <a:t>structure, connection strengths, and the</a:t>
            </a:r>
          </a:p>
          <a:p>
            <a:pPr algn="just" eaLnBrk="1" hangingPunct="1">
              <a:spcBef>
                <a:spcPct val="50000"/>
              </a:spcBef>
            </a:pPr>
            <a:r>
              <a:rPr lang="en-US" sz="2400" b="1">
                <a:solidFill>
                  <a:srgbClr val="FF33CC"/>
                </a:solidFill>
                <a:latin typeface="Arial" pitchFamily="34" charset="0"/>
              </a:rPr>
              <a:t>processing performed at computing elements or</a:t>
            </a:r>
          </a:p>
          <a:p>
            <a:pPr algn="just" eaLnBrk="1" hangingPunct="1">
              <a:spcBef>
                <a:spcPct val="50000"/>
              </a:spcBef>
            </a:pPr>
            <a:r>
              <a:rPr lang="en-US" sz="2400" b="1">
                <a:solidFill>
                  <a:srgbClr val="FF33CC"/>
                </a:solidFill>
                <a:latin typeface="Arial" pitchFamily="34" charset="0"/>
              </a:rPr>
              <a:t>nodes.</a:t>
            </a:r>
          </a:p>
          <a:p>
            <a:pPr eaLnBrk="1" hangingPunct="1">
              <a:spcBef>
                <a:spcPct val="50000"/>
              </a:spcBef>
            </a:pPr>
            <a:endParaRPr lang="en-US" sz="2400" b="1">
              <a:solidFill>
                <a:srgbClr val="FF33CC"/>
              </a:solidFill>
              <a:latin typeface="Times New Roman" pitchFamily="18" charset="0"/>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4478</Words>
  <Application>Microsoft Office PowerPoint</Application>
  <PresentationFormat>On-screen Show (4:3)</PresentationFormat>
  <Paragraphs>766</Paragraphs>
  <Slides>78</Slides>
  <Notes>13</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78</vt:i4>
      </vt:variant>
    </vt:vector>
  </HeadingPairs>
  <TitlesOfParts>
    <vt:vector size="85" baseType="lpstr">
      <vt:lpstr>Office Theme</vt:lpstr>
      <vt:lpstr>Equation</vt:lpstr>
      <vt:lpstr>Формула</vt:lpstr>
      <vt:lpstr>Picture</vt:lpstr>
      <vt:lpstr>Bitmap Image</vt:lpstr>
      <vt:lpstr>Document</vt:lpstr>
      <vt:lpstr>Microsoft Office Excel Worksheet</vt:lpstr>
      <vt:lpstr>Artificial Neural Networks</vt:lpstr>
      <vt:lpstr>Introduction To Artificial Neural Networks </vt:lpstr>
      <vt:lpstr> Biological Motivation</vt:lpstr>
      <vt:lpstr>Principles  of Brain Processing  </vt:lpstr>
      <vt:lpstr>Brain Computer: What is it? </vt:lpstr>
      <vt:lpstr>Biological Neurons </vt:lpstr>
      <vt:lpstr>Slide 7</vt:lpstr>
      <vt:lpstr>Schematic diagram of McCulloch &amp; Pitts Neuron</vt:lpstr>
      <vt:lpstr>Slide 9</vt:lpstr>
      <vt:lpstr>Slide 10</vt:lpstr>
      <vt:lpstr>Background and Motivation</vt:lpstr>
      <vt:lpstr>Brain-like Computer</vt:lpstr>
      <vt:lpstr>ANN as a Brain-Like Computer </vt:lpstr>
      <vt:lpstr>Applications of Artificial Neural Networks </vt:lpstr>
      <vt:lpstr>Image Recognition:  Decision Rule and Classifier</vt:lpstr>
      <vt:lpstr>Image Recognition:  Decision Rule and Classifier</vt:lpstr>
      <vt:lpstr>Image Recognition:  Decision Rule and Classifier</vt:lpstr>
      <vt:lpstr>Why neural network?</vt:lpstr>
      <vt:lpstr>Mathematical Interpretation of Classification in Decision Making  </vt:lpstr>
      <vt:lpstr>Intelligent Data Analysis in Engineering Experiment  </vt:lpstr>
      <vt:lpstr>Learning via Self-Organization Principle </vt:lpstr>
      <vt:lpstr>Symbol Manipulation or Pattern Recognition ? </vt:lpstr>
      <vt:lpstr>Artificial Neuron</vt:lpstr>
      <vt:lpstr>A Neuron </vt:lpstr>
      <vt:lpstr>A Neuron </vt:lpstr>
      <vt:lpstr>Slide 26</vt:lpstr>
      <vt:lpstr>Slide 27</vt:lpstr>
      <vt:lpstr>Slide 28</vt:lpstr>
      <vt:lpstr>Slide 29</vt:lpstr>
      <vt:lpstr>Different types of Learning Rules</vt:lpstr>
      <vt:lpstr>Slide 31</vt:lpstr>
      <vt:lpstr>Slide 32</vt:lpstr>
      <vt:lpstr>Slide 33</vt:lpstr>
      <vt:lpstr>Principles of Neurocomputing</vt:lpstr>
      <vt:lpstr>Principles of Neurocomputing</vt:lpstr>
      <vt:lpstr>Threshold Neuron (Perceptron)</vt:lpstr>
      <vt:lpstr>Threshold Boolean Functions</vt:lpstr>
      <vt:lpstr>Threshold Boolean Functions: Geometrical Interpretation</vt:lpstr>
      <vt:lpstr>Threshold Neuron: Learning</vt:lpstr>
      <vt:lpstr>Threshold Neuron: Learning</vt:lpstr>
      <vt:lpstr>Threshold Neuron: Learning</vt:lpstr>
      <vt:lpstr>Threshold Neuron: Learning</vt:lpstr>
      <vt:lpstr>Error-Correction Learning</vt:lpstr>
      <vt:lpstr>Error-Correction Learning</vt:lpstr>
      <vt:lpstr>Learning Algorithm</vt:lpstr>
      <vt:lpstr>Classification Systems  and Inductive Learning</vt:lpstr>
      <vt:lpstr>Classification Systems  and Inductive Learning</vt:lpstr>
      <vt:lpstr>Classification Systems  and Inductive Learning</vt:lpstr>
      <vt:lpstr>Weight updation Rule</vt:lpstr>
      <vt:lpstr>Hebb’s Learning Rule - Unsupervised</vt:lpstr>
      <vt:lpstr>Perceptron Learning- Supervised</vt:lpstr>
      <vt:lpstr>Perceptron Learning- Supervised</vt:lpstr>
      <vt:lpstr>Representation Power of Perceptrons</vt:lpstr>
      <vt:lpstr>A single perceptron can be used to represent many boolean functions.  AND function :</vt:lpstr>
      <vt:lpstr>OR function  </vt:lpstr>
      <vt:lpstr>XOR function :</vt:lpstr>
      <vt:lpstr>Limitations of Simple Neural Networks</vt:lpstr>
      <vt:lpstr>EXAMPLE</vt:lpstr>
      <vt:lpstr>Slide 59</vt:lpstr>
      <vt:lpstr>Slide 60</vt:lpstr>
      <vt:lpstr>When we need a network</vt:lpstr>
      <vt:lpstr>A simplest network</vt:lpstr>
      <vt:lpstr>Solving XOR problem using          the simplest network</vt:lpstr>
      <vt:lpstr>Solving XOR problem using          the simplest network</vt:lpstr>
      <vt:lpstr>Threshold Functions and  Threshold Neurons</vt:lpstr>
      <vt:lpstr>Is it possible to learn XOR, Parity n and other non-linearly separable functions  using a single neuron?</vt:lpstr>
      <vt:lpstr>XOR problem</vt:lpstr>
      <vt:lpstr>Blurred Image Restoration (Deblurring) and Blur Identification by MLMVN</vt:lpstr>
      <vt:lpstr>Blurred Image Restoration (Deblurring) and Blur Identification by MLMVN</vt:lpstr>
      <vt:lpstr>Problem statement: capturing </vt:lpstr>
      <vt:lpstr>Image deblurring: problem statement</vt:lpstr>
      <vt:lpstr>Blur Identification</vt:lpstr>
      <vt:lpstr>Degradation in the frequency domain:</vt:lpstr>
      <vt:lpstr>Examples of training vectors</vt:lpstr>
      <vt:lpstr>Neural Network 5356</vt:lpstr>
      <vt:lpstr>Simulation</vt:lpstr>
      <vt:lpstr>Results</vt:lpstr>
      <vt:lpstr>Restored images</vt:lpstr>
    </vt:vector>
  </TitlesOfParts>
  <Company>TAMUT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dc:title>
  <dc:creator>Igor Aizenberg</dc:creator>
  <cp:lastModifiedBy>Heritage </cp:lastModifiedBy>
  <cp:revision>64</cp:revision>
  <dcterms:created xsi:type="dcterms:W3CDTF">2009-03-13T18:45:58Z</dcterms:created>
  <dcterms:modified xsi:type="dcterms:W3CDTF">2013-03-18T12:04:03Z</dcterms:modified>
</cp:coreProperties>
</file>