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76" r:id="rId11"/>
    <p:sldId id="277" r:id="rId12"/>
    <p:sldId id="263" r:id="rId13"/>
    <p:sldId id="266" r:id="rId14"/>
    <p:sldId id="267" r:id="rId15"/>
    <p:sldId id="268" r:id="rId16"/>
    <p:sldId id="278" r:id="rId17"/>
    <p:sldId id="270" r:id="rId18"/>
    <p:sldId id="271" r:id="rId19"/>
    <p:sldId id="272" r:id="rId20"/>
    <p:sldId id="273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9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A369-5D9D-495F-9B7D-636BAFC7BD34}" type="datetimeFigureOut">
              <a:rPr lang="en-US" smtClean="0"/>
              <a:pPr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DC53-0E62-43E3-A7EE-D96CF4575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of Node Impurity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185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Entropy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Misclassification </a:t>
            </a:r>
            <a:r>
              <a:rPr lang="en-US" dirty="0" smtClean="0"/>
              <a:t>error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477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for computing Entropy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p:oleObj spid="_x0000_s2050" name="Document" r:id="rId3" imgW="3239280" imgH="1357560" progId="Word.Document.8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p:oleObj spid="_x0000_s2051" name="Document" r:id="rId4" imgW="3239280" imgH="1381680" progId="Word.Document.8">
              <p:embed/>
            </p:oleObj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p:oleObj spid="_x0000_s2052" name="Document" r:id="rId5" imgW="3239280" imgH="1357560" progId="Word.Document.8">
              <p:embed/>
            </p:oleObj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sz="2000"/>
              <a:t>Entropy = – 0 log 0</a:t>
            </a:r>
            <a:r>
              <a:rPr lang="en-US" sz="2000" baseline="30000"/>
              <a:t> </a:t>
            </a:r>
            <a:r>
              <a:rPr lang="en-US" sz="2000"/>
              <a:t>– 1 log 1 = – 0 – 0 = 0 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sz="2000"/>
              <a:t>Entropy = – (1/6) log</a:t>
            </a:r>
            <a:r>
              <a:rPr lang="en-US" sz="2000" baseline="-25000"/>
              <a:t>2</a:t>
            </a:r>
            <a:r>
              <a:rPr lang="en-US" sz="2000"/>
              <a:t> (1/6)</a:t>
            </a:r>
            <a:r>
              <a:rPr lang="en-US" sz="2000" baseline="30000"/>
              <a:t> </a:t>
            </a:r>
            <a:r>
              <a:rPr lang="en-US" sz="2000"/>
              <a:t>– (5/6) log</a:t>
            </a:r>
            <a:r>
              <a:rPr lang="en-US" sz="2000" baseline="-25000"/>
              <a:t>2</a:t>
            </a:r>
            <a:r>
              <a:rPr lang="en-US" sz="2000"/>
              <a:t> (1/6) = 0.65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sz="2000"/>
              <a:t>Entropy = – (2/6) log</a:t>
            </a:r>
            <a:r>
              <a:rPr lang="en-US" sz="2000" baseline="-25000"/>
              <a:t>2</a:t>
            </a:r>
            <a:r>
              <a:rPr lang="en-US" sz="2000"/>
              <a:t> (2/6)</a:t>
            </a:r>
            <a:r>
              <a:rPr lang="en-US" sz="2000" baseline="30000"/>
              <a:t> </a:t>
            </a:r>
            <a:r>
              <a:rPr lang="en-US" sz="2000"/>
              <a:t>– (4/6) log</a:t>
            </a:r>
            <a:r>
              <a:rPr lang="en-US" sz="2000" baseline="-25000"/>
              <a:t>2</a:t>
            </a:r>
            <a:r>
              <a:rPr lang="en-US" sz="2000"/>
              <a:t> (4/6) = 0.92</a:t>
            </a:r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1758950" y="1219200"/>
          <a:ext cx="5945188" cy="615950"/>
        </p:xfrm>
        <a:graphic>
          <a:graphicData uri="http://schemas.openxmlformats.org/presentationml/2006/ole">
            <p:oleObj spid="_x0000_s2053" name="Equation" r:id="rId6" imgW="42670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 Selection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43434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attribute selection measure is a heuristic for selecting the splitting criterion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that “best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separates a given data partition, D, of class-labeled training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individual classes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/>
              <a:t>If we were to split </a:t>
            </a:r>
            <a:r>
              <a:rPr lang="en-US" sz="1600" i="1" dirty="0"/>
              <a:t>D into smaller partitions according to the outcomes </a:t>
            </a:r>
            <a:r>
              <a:rPr lang="en-US" sz="1600" i="1" dirty="0" smtClean="0"/>
              <a:t>of </a:t>
            </a:r>
            <a:r>
              <a:rPr lang="en-US" sz="1600" dirty="0" smtClean="0"/>
              <a:t>the </a:t>
            </a:r>
            <a:r>
              <a:rPr lang="en-US" sz="1600" dirty="0"/>
              <a:t>splitting criterion, ideally each partition would be </a:t>
            </a:r>
            <a:r>
              <a:rPr lang="en-US" sz="1600" dirty="0" smtClean="0"/>
              <a:t>pure, i.e. </a:t>
            </a:r>
            <a:r>
              <a:rPr lang="en-US" sz="1600" dirty="0"/>
              <a:t>all of the </a:t>
            </a:r>
            <a:r>
              <a:rPr lang="en-US" sz="1600" dirty="0" err="1"/>
              <a:t>tuples</a:t>
            </a:r>
            <a:r>
              <a:rPr lang="en-US" sz="1600" dirty="0"/>
              <a:t> that </a:t>
            </a:r>
            <a:r>
              <a:rPr lang="en-US" sz="1600" dirty="0" smtClean="0"/>
              <a:t>fall into </a:t>
            </a:r>
            <a:r>
              <a:rPr lang="en-US" sz="1600" dirty="0"/>
              <a:t>a given partition would belong to the same </a:t>
            </a:r>
            <a:r>
              <a:rPr lang="en-US" sz="1600" dirty="0" smtClean="0"/>
              <a:t>class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1600" dirty="0"/>
              <a:t>three popular attribute selection </a:t>
            </a:r>
            <a:r>
              <a:rPr lang="en-US" sz="1600" dirty="0" smtClean="0"/>
              <a:t>measures—</a:t>
            </a:r>
            <a:r>
              <a:rPr lang="en-US" sz="1600" i="1" dirty="0" smtClean="0"/>
              <a:t>information gain</a:t>
            </a:r>
            <a:r>
              <a:rPr lang="en-US" sz="1600" i="1" dirty="0"/>
              <a:t>, gain ratio, and </a:t>
            </a:r>
            <a:r>
              <a:rPr lang="en-US" sz="1600" i="1" dirty="0" err="1"/>
              <a:t>gini</a:t>
            </a:r>
            <a:r>
              <a:rPr lang="en-US" sz="1600" i="1" dirty="0"/>
              <a:t> index</a:t>
            </a:r>
            <a:r>
              <a:rPr lang="en-US" sz="1600" i="1" dirty="0" smtClean="0"/>
              <a:t>.</a:t>
            </a:r>
          </a:p>
          <a:p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Let’s assume </a:t>
            </a:r>
            <a:r>
              <a:rPr lang="en-US" sz="1600" i="1" dirty="0"/>
              <a:t>D, the data partition, be a training set </a:t>
            </a:r>
            <a:r>
              <a:rPr lang="en-US" sz="1600" i="1" dirty="0" smtClean="0"/>
              <a:t>of </a:t>
            </a:r>
            <a:r>
              <a:rPr lang="en-US" sz="1600" dirty="0" smtClean="0"/>
              <a:t>class-labeled </a:t>
            </a:r>
            <a:r>
              <a:rPr lang="en-US" sz="1600" dirty="0" err="1" smtClean="0"/>
              <a:t>tuples</a:t>
            </a:r>
            <a:r>
              <a:rPr lang="en-US" sz="1600" dirty="0" smtClean="0"/>
              <a:t> and Let’s also suppose that the </a:t>
            </a:r>
            <a:r>
              <a:rPr lang="en-US" sz="1600" dirty="0"/>
              <a:t>class label attribute has </a:t>
            </a:r>
            <a:r>
              <a:rPr lang="en-US" sz="1600" i="1" dirty="0"/>
              <a:t>m distinct values defining </a:t>
            </a:r>
            <a:r>
              <a:rPr lang="en-US" sz="1600" i="1" dirty="0" smtClean="0"/>
              <a:t>m </a:t>
            </a:r>
            <a:r>
              <a:rPr lang="en-US" sz="1600" dirty="0" smtClean="0"/>
              <a:t>distinct </a:t>
            </a:r>
            <a:r>
              <a:rPr lang="en-US" sz="1600" dirty="0"/>
              <a:t>classes, </a:t>
            </a:r>
            <a:r>
              <a:rPr lang="en-US" sz="1600" i="1" dirty="0" err="1"/>
              <a:t>C</a:t>
            </a:r>
            <a:r>
              <a:rPr lang="en-US" sz="1600" i="1" baseline="-25000" dirty="0" err="1"/>
              <a:t>i</a:t>
            </a:r>
            <a:r>
              <a:rPr lang="en-US" sz="1600" i="1" baseline="-25000" dirty="0"/>
              <a:t> </a:t>
            </a:r>
            <a:r>
              <a:rPr lang="en-US" sz="1600" i="1" dirty="0"/>
              <a:t>(for </a:t>
            </a:r>
            <a:r>
              <a:rPr lang="en-US" sz="1600" i="1" dirty="0" err="1"/>
              <a:t>i</a:t>
            </a:r>
            <a:r>
              <a:rPr lang="en-US" sz="1600" i="1" dirty="0"/>
              <a:t> = 1, : : : , m</a:t>
            </a:r>
            <a:r>
              <a:rPr lang="en-US" sz="1600" i="1" dirty="0" smtClean="0"/>
              <a:t>)</a:t>
            </a:r>
          </a:p>
          <a:p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 err="1"/>
              <a:t>C</a:t>
            </a:r>
            <a:r>
              <a:rPr lang="en-US" sz="1600" baseline="-25000" dirty="0" err="1"/>
              <a:t>i,D</a:t>
            </a:r>
            <a:r>
              <a:rPr lang="en-US" sz="1600" dirty="0"/>
              <a:t> be the set of </a:t>
            </a:r>
            <a:r>
              <a:rPr lang="en-US" sz="1600" dirty="0" err="1"/>
              <a:t>tuples</a:t>
            </a:r>
            <a:r>
              <a:rPr lang="en-US" sz="1600" dirty="0"/>
              <a:t> of class </a:t>
            </a:r>
            <a:r>
              <a:rPr lang="en-US" sz="1600" dirty="0" err="1"/>
              <a:t>C</a:t>
            </a:r>
            <a:r>
              <a:rPr lang="en-US" sz="1600" baseline="-25000" dirty="0" err="1"/>
              <a:t>i</a:t>
            </a:r>
            <a:r>
              <a:rPr lang="en-US" sz="1600" dirty="0"/>
              <a:t> in </a:t>
            </a:r>
            <a:r>
              <a:rPr lang="en-US" sz="1600" dirty="0" smtClean="0"/>
              <a:t>D, then |D| and |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i,D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| </a:t>
            </a:r>
            <a:r>
              <a:rPr lang="en-US" sz="1600" dirty="0"/>
              <a:t>denote the number of </a:t>
            </a:r>
            <a:r>
              <a:rPr lang="en-US" sz="1600" dirty="0" err="1"/>
              <a:t>tuples</a:t>
            </a:r>
            <a:r>
              <a:rPr lang="en-US" sz="1600" dirty="0"/>
              <a:t> in D and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i,D</a:t>
            </a:r>
            <a:r>
              <a:rPr lang="en-US" sz="1600" dirty="0" smtClean="0"/>
              <a:t> </a:t>
            </a:r>
            <a:r>
              <a:rPr lang="en-US" sz="1600" dirty="0"/>
              <a:t>respectively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Gain as a Splitting Criteria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ID3 uses information gain as its attribute selection measure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attribute with the highest information gain is chosen as the splitting attribute for a node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sz="19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expected information needed to classify a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D is given by 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098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pi is the probability that an arbitrary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in D belongs to class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and is estimated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by |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 / |D|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Info(D) is also known as the entropy of D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Gain as a Splitting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763000" cy="2971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Now, suppose we were to partition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D on some attribute A  having v distinct values, {a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: : : 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}, as observed from the training data</a:t>
            </a:r>
          </a:p>
          <a:p>
            <a:pPr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Attribute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 can be used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split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nto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v partitions or subsets, {D1, D2, : : : ,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}, where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contains those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in D that have outcome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aj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of A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Ideally, we would like this partitioning to produce an exact classification of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How much more information would we still need (after the partitioning) in order to arrive at an exact classification?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amount is measured by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Gain as a Splitting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Information gain is defined as the difference between the original information requirement (i.e., based on just the proportion of classes) and the new requirement (i.e., obtained after partitioning on A)</a:t>
            </a:r>
          </a:p>
          <a:p>
            <a:pPr>
              <a:lnSpc>
                <a:spcPct val="8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Gain(A) = Info(D) -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(D) 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Gain(A) tells us how much would be gained by branching on A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attribute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 with the highest information gain, (Gain(A)), is chosen as the splitting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attribute at node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is equivalent to saying that we want to partition on the attribute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 that would do the “best classification,” so that the amount of information still required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finish classifying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minimal (i.e., minimum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The attribute which gives the highest information gain is picked as the splitting attribute</a:t>
            </a:r>
          </a:p>
          <a:p>
            <a:r>
              <a:rPr lang="en-US" sz="1600" dirty="0" smtClean="0"/>
              <a:t>=&gt; increases the purity of data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Splitting Based on INFO...</a:t>
            </a:r>
            <a:endParaRPr 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342900" indent="-342900"/>
            <a:r>
              <a:rPr lang="en-US" sz="2400" dirty="0" smtClean="0"/>
              <a:t>Information Gain: </a:t>
            </a:r>
          </a:p>
          <a:p>
            <a:pPr marL="742950" lvl="1" indent="-285750"/>
            <a:endParaRPr lang="en-US" sz="2400" dirty="0" smtClean="0"/>
          </a:p>
          <a:p>
            <a:pPr marL="1146175" lvl="2" indent="-228600">
              <a:buFont typeface="Wingdings" pitchFamily="2" charset="2"/>
              <a:buNone/>
            </a:pPr>
            <a:endParaRPr lang="en-US" sz="2000" dirty="0" smtClean="0"/>
          </a:p>
          <a:p>
            <a:pPr marL="1146175" lvl="2" indent="-228600">
              <a:buFont typeface="Wingdings" pitchFamily="2" charset="2"/>
              <a:buNone/>
            </a:pPr>
            <a:endParaRPr lang="en-US" sz="2000" dirty="0" smtClean="0"/>
          </a:p>
          <a:p>
            <a:pPr marL="1146175" lvl="2" indent="-228600">
              <a:buFont typeface="Wingdings" pitchFamily="2" charset="2"/>
              <a:buNone/>
            </a:pPr>
            <a:r>
              <a:rPr lang="en-US" sz="2000" dirty="0" smtClean="0"/>
              <a:t>		Parent Node, p is split into k partitions;</a:t>
            </a:r>
          </a:p>
          <a:p>
            <a:pPr marL="1146175" lvl="2" indent="-228600"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number of records in partition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marL="742950" lvl="1" indent="-285750"/>
            <a:r>
              <a:rPr lang="en-US" sz="2400" dirty="0" smtClean="0"/>
              <a:t>Measures Reduction in Entropy achieved because of the split. Choose the split that achieves most reduction (maximizes GAIN)</a:t>
            </a:r>
          </a:p>
          <a:p>
            <a:pPr marL="742950" lvl="1" indent="-285750"/>
            <a:r>
              <a:rPr lang="en-US" sz="2400" dirty="0" smtClean="0"/>
              <a:t>Used in ID3 and C4.5</a:t>
            </a:r>
          </a:p>
          <a:p>
            <a:pPr marL="742950" lvl="1" indent="-285750"/>
            <a:r>
              <a:rPr lang="en-US" sz="2400" dirty="0" smtClean="0"/>
              <a:t>Disadvantage: Tends to prefer splits that result in large number of partitions, each being small but pure.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752600" y="1676400"/>
          <a:ext cx="6189663" cy="966788"/>
        </p:xfrm>
        <a:graphic>
          <a:graphicData uri="http://schemas.openxmlformats.org/presentationml/2006/ole">
            <p:oleObj spid="_x0000_s3074" name="Equation" r:id="rId3" imgW="504180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1"/>
            <a:ext cx="685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Induction of a decision tree using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839200" cy="2057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class label attribute,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has two distinct values (namely, {yes, no})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therefore, there are two distinct classes (that is,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= 2)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are nine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class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yes and five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of class no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expected information needed to classify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 is computed as follows</a:t>
            </a:r>
            <a:r>
              <a:rPr lang="en-US" sz="1600" i="1" dirty="0" smtClean="0"/>
              <a:t>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19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1800" dirty="0" smtClean="0"/>
              <a:t>contd..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2438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Let’s find the expected information required for attribute named as ‘age’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age category youth, there are two yes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and three no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the category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middle aged, there are four yes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and zero no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the category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senior, there are three yes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and two no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657600"/>
            <a:ext cx="480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4864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80988" y="1220788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/>
              <a:t>Decision tree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A flow-chart-like tree structure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Internal node denotes a test on an attribute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Branch represents an outcome of the test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Leaf nodes represent class labels or class distribution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/>
              <a:t>Decision tree generation consists of two phases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Tree construction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sz="2000"/>
              <a:t>At start, all the training examples are at the root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sz="2000"/>
              <a:t>Partition examples recursively based on selected attributes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Tree pruning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en-US" sz="2000"/>
              <a:t>Identify and remove branches that reflect noise or outliers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/>
              <a:t>Use of decision tree: Classifying an unknown sample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Test the attribute values of the sample against the decision tree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69913" y="0"/>
            <a:ext cx="77168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 Tree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sz="18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1828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Similarly, we can compute Gain(income) = 0.029 bits, Gain(student) = 0.151 bits, and Gain(credit rating) = 0.048 bits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i="1" dirty="0" smtClean="0"/>
              <a:t>Since age has the highest information gain among </a:t>
            </a:r>
            <a:r>
              <a:rPr lang="en-US" sz="1800" dirty="0" smtClean="0"/>
              <a:t>the attributes, it is selected as the splitting attribute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23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677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4726"/>
            <a:ext cx="8229600" cy="41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2364"/>
            <a:ext cx="8229600" cy="392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226"/>
            <a:ext cx="8229600" cy="406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90973"/>
            <a:ext cx="8229600" cy="33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9029"/>
            <a:ext cx="8229600" cy="445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Gain of Continuous valued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such a scenario, we must determine the “best” split-point for A, where the split-point is a threshold on A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sort the values of </a:t>
            </a:r>
            <a:r>
              <a:rPr lang="en-US" sz="1600" i="1" dirty="0" smtClean="0"/>
              <a:t>A in increasing order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Typically, the midpoint between each pair of adjacent values is considered as a possible split-point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Therefore, given </a:t>
            </a:r>
            <a:r>
              <a:rPr lang="en-US" sz="1600" i="1" dirty="0" smtClean="0"/>
              <a:t>v values of A, then v – 1  possible splits are evaluated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For example, the midpoint between the values </a:t>
            </a: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i</a:t>
            </a:r>
            <a:r>
              <a:rPr lang="en-US" sz="1600" i="1" dirty="0" smtClean="0"/>
              <a:t> and a</a:t>
            </a:r>
            <a:r>
              <a:rPr lang="en-US" sz="1600" i="1" baseline="-25000" dirty="0" smtClean="0"/>
              <a:t>i+1</a:t>
            </a:r>
            <a:r>
              <a:rPr lang="en-US" sz="1600" i="1" dirty="0" smtClean="0"/>
              <a:t> of A is (a</a:t>
            </a:r>
            <a:r>
              <a:rPr lang="en-US" sz="1600" i="1" baseline="-25000" dirty="0" smtClean="0"/>
              <a:t>i</a:t>
            </a:r>
            <a:r>
              <a:rPr lang="en-US" sz="1600" i="1" dirty="0" smtClean="0"/>
              <a:t>+a</a:t>
            </a:r>
            <a:r>
              <a:rPr lang="en-US" sz="1600" i="1" baseline="-25000" dirty="0" smtClean="0"/>
              <a:t>i+1</a:t>
            </a:r>
            <a:r>
              <a:rPr lang="en-US" sz="1600" i="1" dirty="0" smtClean="0"/>
              <a:t> ) / </a:t>
            </a:r>
            <a:r>
              <a:rPr lang="en-US" sz="1600" dirty="0" smtClean="0"/>
              <a:t>2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For each possible split-point for </a:t>
            </a:r>
            <a:r>
              <a:rPr lang="en-US" sz="1600" i="1" dirty="0" smtClean="0"/>
              <a:t>A, we evaluate </a:t>
            </a:r>
            <a:r>
              <a:rPr lang="en-US" sz="1600" i="1" dirty="0" err="1" smtClean="0"/>
              <a:t>Info</a:t>
            </a:r>
            <a:r>
              <a:rPr lang="en-US" sz="1600" i="1" baseline="-25000" dirty="0" err="1" smtClean="0"/>
              <a:t>A</a:t>
            </a:r>
            <a:r>
              <a:rPr lang="en-US" sz="1600" i="1" dirty="0" smtClean="0"/>
              <a:t>(D), </a:t>
            </a:r>
            <a:r>
              <a:rPr lang="en-US" sz="1600" dirty="0" smtClean="0"/>
              <a:t>where the number of partitions is two, i.e.  </a:t>
            </a:r>
            <a:r>
              <a:rPr lang="en-US" sz="1600" i="1" dirty="0" smtClean="0"/>
              <a:t>v = 2 (or j = 1;2)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The point with the minimum expected information requirement for </a:t>
            </a:r>
            <a:r>
              <a:rPr lang="en-US" sz="1600" i="1" dirty="0" smtClean="0"/>
              <a:t>A is selected as the split point for A</a:t>
            </a:r>
          </a:p>
          <a:p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/>
              <a:t>D1 is the set of </a:t>
            </a:r>
            <a:r>
              <a:rPr lang="en-US" sz="1600" i="1" dirty="0" err="1" smtClean="0"/>
              <a:t>tuples</a:t>
            </a:r>
            <a:r>
              <a:rPr lang="en-US" sz="1600" i="1" dirty="0" smtClean="0"/>
              <a:t> in D satisfying A ≤ </a:t>
            </a:r>
            <a:r>
              <a:rPr lang="en-US" sz="1600" i="1" dirty="0" err="1" smtClean="0"/>
              <a:t>split_point</a:t>
            </a:r>
            <a:r>
              <a:rPr lang="en-US" sz="1600" i="1" dirty="0" smtClean="0"/>
              <a:t>, and D2 is the set </a:t>
            </a:r>
            <a:r>
              <a:rPr lang="en-US" sz="1600" dirty="0" smtClean="0"/>
              <a:t>of </a:t>
            </a:r>
            <a:r>
              <a:rPr lang="en-US" sz="1600" dirty="0" err="1" smtClean="0"/>
              <a:t>tuples</a:t>
            </a:r>
            <a:r>
              <a:rPr lang="en-US" sz="1600" dirty="0" smtClean="0"/>
              <a:t> in </a:t>
            </a:r>
            <a:r>
              <a:rPr lang="en-US" sz="1600" i="1" dirty="0" smtClean="0"/>
              <a:t>D satisfying A &gt; </a:t>
            </a:r>
            <a:r>
              <a:rPr lang="en-US" sz="1600" i="1" dirty="0" err="1" smtClean="0"/>
              <a:t>split_point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Continuous Attributes: Computing Gini Index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Use Binary Decisions based on one value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Several Choices for the splitting value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Number of possible splitting values </a:t>
            </a:r>
            <a:br>
              <a:rPr lang="en-US" sz="2000" smtClean="0"/>
            </a:br>
            <a:r>
              <a:rPr lang="en-US" sz="2000" smtClean="0"/>
              <a:t>= Number of distinct values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Each splitting value has a count matrix associated with it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Class counts in each of the partitions, A &lt; v and A </a:t>
            </a:r>
            <a:r>
              <a:rPr lang="en-US" sz="2000" smtClean="0">
                <a:sym typeface="Symbol" pitchFamily="18" charset="2"/>
              </a:rPr>
              <a:t></a:t>
            </a:r>
            <a:r>
              <a:rPr lang="en-US" sz="2000" smtClean="0"/>
              <a:t> v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Simple method to choose best v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Computationally Inefficient! Repetition of work.</a:t>
            </a:r>
          </a:p>
        </p:txBody>
      </p:sp>
      <p:graphicFrame>
        <p:nvGraphicFramePr>
          <p:cNvPr id="286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5607050" y="1143000"/>
          <a:ext cx="3213100" cy="3429000"/>
        </p:xfrm>
        <a:graphic>
          <a:graphicData uri="http://schemas.openxmlformats.org/presentationml/2006/ole">
            <p:oleObj spid="_x0000_s4098" name="Document" r:id="rId3" imgW="5415994" imgH="5779818" progId="Word.Document.8">
              <p:embed/>
            </p:oleObj>
          </a:graphicData>
        </a:graphic>
      </p:graphicFrame>
      <p:graphicFrame>
        <p:nvGraphicFramePr>
          <p:cNvPr id="28675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6950075" y="4572000"/>
          <a:ext cx="1050925" cy="1676400"/>
        </p:xfrm>
        <a:graphic>
          <a:graphicData uri="http://schemas.openxmlformats.org/presentationml/2006/ole">
            <p:oleObj spid="_x0000_s4099" name="Visio" r:id="rId4" imgW="1611935" imgH="2570756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sz="2800" smtClean="0"/>
              <a:t>Continuous Attributes: Computing Gini Index...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000" smtClean="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smtClean="0"/>
              <a:t>Sort the attribute on values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smtClean="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smtClean="0"/>
              <a:t>Choose the split position that has the least gini index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" y="3321050"/>
            <a:ext cx="9182100" cy="2622550"/>
            <a:chOff x="144" y="2360"/>
            <a:chExt cx="5784" cy="1652"/>
          </a:xfrm>
        </p:grpSpPr>
        <p:graphicFrame>
          <p:nvGraphicFramePr>
            <p:cNvPr id="29698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p:oleObj spid="_x0000_s5122" name="Document" r:id="rId3" imgW="10585440" imgH="3557880" progId="Word.Document.8">
                <p:embed/>
              </p:oleObj>
            </a:graphicData>
          </a:graphic>
        </p:graphicFrame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2970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271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sz="1600"/>
                  <a:t>Split Positions</a:t>
                </a:r>
              </a:p>
            </p:txBody>
          </p:sp>
          <p:sp>
            <p:nvSpPr>
              <p:cNvPr id="2970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Sorted Values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19812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Let’s consider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 for which the associated class label 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unknown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/>
              <a:t>attribute values of </a:t>
            </a:r>
            <a:r>
              <a:rPr lang="en-US" sz="1600" dirty="0" smtClean="0"/>
              <a:t>that </a:t>
            </a:r>
            <a:r>
              <a:rPr lang="en-US" sz="1600" dirty="0" err="1"/>
              <a:t>tuple</a:t>
            </a:r>
            <a:r>
              <a:rPr lang="en-US" sz="1600" dirty="0"/>
              <a:t> are tested against the </a:t>
            </a:r>
            <a:r>
              <a:rPr lang="en-US" sz="1600" dirty="0" smtClean="0"/>
              <a:t>decision tree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/>
              <a:t>A path is traced from the root to a leaf node, which holds the class prediction </a:t>
            </a:r>
            <a:r>
              <a:rPr lang="en-US" sz="1600" dirty="0" smtClean="0"/>
              <a:t>for the given </a:t>
            </a:r>
            <a:r>
              <a:rPr lang="en-US" sz="1600" dirty="0" err="1" smtClean="0"/>
              <a:t>tuple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576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During the late 1970s and early 1980s, J. Ross Quinlan, a researcher in machine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learning, developed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decision tree algorithm known as ID3 (Iterative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Dichotomiser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/>
              <a:t>Quinlan later presented C4.5 (a successor of ID3</a:t>
            </a:r>
            <a:r>
              <a:rPr lang="en-US" sz="1600" dirty="0" smtClean="0"/>
              <a:t>)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/>
              <a:t>ID3, </a:t>
            </a:r>
            <a:r>
              <a:rPr lang="en-US" sz="1600" dirty="0" smtClean="0"/>
              <a:t>and C4.5 </a:t>
            </a:r>
            <a:r>
              <a:rPr lang="en-US" sz="1600" dirty="0"/>
              <a:t>adopt a </a:t>
            </a:r>
            <a:r>
              <a:rPr lang="en-US" sz="1600" dirty="0" smtClean="0"/>
              <a:t>greedy </a:t>
            </a:r>
            <a:r>
              <a:rPr lang="en-US" sz="1600" dirty="0"/>
              <a:t>approach in which </a:t>
            </a:r>
            <a:r>
              <a:rPr lang="en-US" sz="1600" dirty="0" smtClean="0"/>
              <a:t>decision trees </a:t>
            </a:r>
            <a:r>
              <a:rPr lang="en-US" sz="1600" dirty="0"/>
              <a:t>are constructed in a top-down recursive divide-and-conquer </a:t>
            </a:r>
            <a:r>
              <a:rPr lang="en-US" sz="1600" dirty="0" smtClean="0"/>
              <a:t>manner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These approaches </a:t>
            </a:r>
            <a:r>
              <a:rPr lang="en-US" sz="1600" dirty="0"/>
              <a:t>starts with a training set of </a:t>
            </a:r>
            <a:r>
              <a:rPr lang="en-US" sz="1600" dirty="0" err="1"/>
              <a:t>tuples</a:t>
            </a:r>
            <a:r>
              <a:rPr lang="en-US" sz="1600" dirty="0"/>
              <a:t> and their associated class </a:t>
            </a:r>
            <a:r>
              <a:rPr lang="en-US" sz="1600" dirty="0" smtClean="0"/>
              <a:t>labels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/>
              <a:t>The training set </a:t>
            </a:r>
            <a:r>
              <a:rPr lang="en-US" sz="1600" dirty="0" smtClean="0"/>
              <a:t>is recursively </a:t>
            </a:r>
            <a:r>
              <a:rPr lang="en-US" sz="1600" dirty="0"/>
              <a:t>partitioned into smaller subsets as the tree is being built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00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Strategy Behind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algorithm is called with three parameters: D, attribute list, and Attribute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selection method.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/>
              <a:t>The tree starts as a single node, </a:t>
            </a:r>
            <a:r>
              <a:rPr lang="en-US" sz="1600" i="1" dirty="0"/>
              <a:t>N, representing the training </a:t>
            </a:r>
            <a:r>
              <a:rPr lang="en-US" sz="1600" i="1" dirty="0" err="1"/>
              <a:t>tuples</a:t>
            </a:r>
            <a:r>
              <a:rPr lang="en-US" sz="1600" i="1" dirty="0"/>
              <a:t> in </a:t>
            </a:r>
            <a:r>
              <a:rPr lang="en-US" sz="1600" i="1" dirty="0" smtClean="0"/>
              <a:t>D</a:t>
            </a:r>
          </a:p>
          <a:p>
            <a:endParaRPr lang="en-US" sz="1600" i="1" dirty="0" smtClean="0"/>
          </a:p>
          <a:p>
            <a:r>
              <a:rPr lang="en-US" sz="1600" dirty="0"/>
              <a:t>the algorithm calls </a:t>
            </a:r>
            <a:r>
              <a:rPr lang="en-US" sz="1600" i="1" dirty="0"/>
              <a:t>Attribute selection method to determine the </a:t>
            </a:r>
            <a:r>
              <a:rPr lang="en-US" sz="1600" i="1" dirty="0" smtClean="0"/>
              <a:t>splitting </a:t>
            </a:r>
            <a:r>
              <a:rPr lang="en-US" sz="1600" dirty="0" smtClean="0"/>
              <a:t>criterion.</a:t>
            </a:r>
          </a:p>
          <a:p>
            <a:endParaRPr lang="en-US" sz="1600" dirty="0" smtClean="0"/>
          </a:p>
          <a:p>
            <a:r>
              <a:rPr lang="en-US" sz="1600" dirty="0"/>
              <a:t>The splitting criterion tells us which attribute to test at node </a:t>
            </a:r>
            <a:r>
              <a:rPr lang="en-US" sz="1600" i="1" dirty="0"/>
              <a:t>N by </a:t>
            </a:r>
            <a:r>
              <a:rPr lang="en-US" sz="1600" i="1" dirty="0" smtClean="0"/>
              <a:t>determining </a:t>
            </a:r>
            <a:r>
              <a:rPr lang="en-US" sz="1600" dirty="0" smtClean="0"/>
              <a:t>the </a:t>
            </a:r>
            <a:r>
              <a:rPr lang="en-US" sz="1600" dirty="0"/>
              <a:t>“best” way to separate or partition the </a:t>
            </a:r>
            <a:r>
              <a:rPr lang="en-US" sz="1600" dirty="0" err="1"/>
              <a:t>tuples</a:t>
            </a:r>
            <a:r>
              <a:rPr lang="en-US" sz="1600" dirty="0"/>
              <a:t> in </a:t>
            </a:r>
            <a:r>
              <a:rPr lang="en-US" sz="1600" i="1" dirty="0"/>
              <a:t>D into individual </a:t>
            </a:r>
            <a:r>
              <a:rPr lang="en-US" sz="1600" i="1" dirty="0" smtClean="0"/>
              <a:t>classes</a:t>
            </a:r>
          </a:p>
          <a:p>
            <a:endParaRPr lang="en-US" sz="1600" i="1" dirty="0" smtClean="0"/>
          </a:p>
          <a:p>
            <a:r>
              <a:rPr lang="en-US" sz="1600" dirty="0"/>
              <a:t>the splitting </a:t>
            </a:r>
            <a:r>
              <a:rPr lang="en-US" sz="1600" dirty="0" smtClean="0"/>
              <a:t>criterion indicates </a:t>
            </a:r>
            <a:r>
              <a:rPr lang="en-US" sz="1600" dirty="0"/>
              <a:t>the splitting attribute and may also indicate either a split-point </a:t>
            </a:r>
            <a:r>
              <a:rPr lang="en-US" sz="1600" dirty="0" smtClean="0"/>
              <a:t>or a </a:t>
            </a:r>
            <a:r>
              <a:rPr lang="en-US" sz="1600" dirty="0"/>
              <a:t>splitting subset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/>
              <a:t>The node </a:t>
            </a:r>
            <a:r>
              <a:rPr lang="en-US" sz="1600" i="1" dirty="0"/>
              <a:t>N is labeled with the splitting criterion, which serves as a test at the </a:t>
            </a:r>
            <a:r>
              <a:rPr lang="en-US" sz="1600" i="1" dirty="0" smtClean="0"/>
              <a:t>node</a:t>
            </a:r>
          </a:p>
          <a:p>
            <a:endParaRPr lang="en-US" sz="1600" i="1" dirty="0" smtClean="0"/>
          </a:p>
          <a:p>
            <a:r>
              <a:rPr lang="en-US" sz="1600" dirty="0"/>
              <a:t>A branch is grown from node </a:t>
            </a:r>
            <a:r>
              <a:rPr lang="en-US" sz="1600" i="1" dirty="0"/>
              <a:t>N for each of the outcomes of the </a:t>
            </a:r>
            <a:r>
              <a:rPr lang="en-US" sz="1600" i="1" dirty="0" smtClean="0"/>
              <a:t>splitting </a:t>
            </a:r>
            <a:r>
              <a:rPr lang="en-US" sz="1600" dirty="0" smtClean="0"/>
              <a:t>criterion.</a:t>
            </a:r>
          </a:p>
          <a:p>
            <a:endParaRPr lang="en-US" sz="1600" dirty="0" smtClean="0"/>
          </a:p>
          <a:p>
            <a:r>
              <a:rPr lang="en-US" sz="1600" i="1" dirty="0" smtClean="0"/>
              <a:t>If A </a:t>
            </a:r>
            <a:r>
              <a:rPr lang="en-US" sz="1600" i="1" dirty="0"/>
              <a:t>be the splitting </a:t>
            </a:r>
            <a:r>
              <a:rPr lang="en-US" sz="1600" i="1" dirty="0" smtClean="0"/>
              <a:t>attribute and </a:t>
            </a:r>
            <a:r>
              <a:rPr lang="en-US" sz="1600" i="1" dirty="0"/>
              <a:t>A has </a:t>
            </a:r>
            <a:r>
              <a:rPr lang="en-US" sz="1600" i="1" dirty="0" smtClean="0"/>
              <a:t>v </a:t>
            </a:r>
            <a:r>
              <a:rPr lang="en-US" sz="1600" dirty="0" smtClean="0"/>
              <a:t>distinct </a:t>
            </a:r>
            <a:r>
              <a:rPr lang="en-US" sz="1600" dirty="0"/>
              <a:t>values, </a:t>
            </a:r>
            <a:r>
              <a:rPr lang="en-US" sz="1600" dirty="0" smtClean="0"/>
              <a:t>{</a:t>
            </a:r>
            <a:r>
              <a:rPr lang="en-US" sz="1600" i="1" dirty="0" smtClean="0"/>
              <a:t>a</a:t>
            </a:r>
            <a:r>
              <a:rPr lang="en-US" sz="1600" i="1" baseline="-25000" dirty="0" smtClean="0"/>
              <a:t>1</a:t>
            </a:r>
            <a:r>
              <a:rPr lang="en-US" sz="1600" i="1" dirty="0"/>
              <a:t>, a</a:t>
            </a:r>
            <a:r>
              <a:rPr lang="en-US" sz="1600" i="1" baseline="-25000" dirty="0"/>
              <a:t>2</a:t>
            </a:r>
            <a:r>
              <a:rPr lang="en-US" sz="1600" i="1" dirty="0"/>
              <a:t>, : : : , </a:t>
            </a:r>
            <a:r>
              <a:rPr lang="en-US" sz="1600" i="1" dirty="0" err="1" smtClean="0"/>
              <a:t>a</a:t>
            </a:r>
            <a:r>
              <a:rPr lang="en-US" sz="1600" i="1" baseline="-25000" dirty="0" err="1"/>
              <a:t>v</a:t>
            </a:r>
            <a:r>
              <a:rPr lang="en-US" sz="1600" i="1" dirty="0" smtClean="0"/>
              <a:t>}, </a:t>
            </a:r>
            <a:r>
              <a:rPr lang="en-US" sz="1600" i="1" dirty="0"/>
              <a:t>based on the training </a:t>
            </a:r>
            <a:r>
              <a:rPr lang="en-US" sz="1600" i="1" dirty="0" smtClean="0"/>
              <a:t>data, then there are  following three possibilities: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	1. </a:t>
            </a:r>
            <a:r>
              <a:rPr lang="en-US" sz="1600" i="1" dirty="0"/>
              <a:t>A is </a:t>
            </a:r>
            <a:r>
              <a:rPr lang="en-US" sz="1600" i="1" dirty="0" smtClean="0"/>
              <a:t>discrete-valued</a:t>
            </a:r>
          </a:p>
          <a:p>
            <a:pPr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1600" i="1" dirty="0"/>
              <a:t>A is </a:t>
            </a:r>
            <a:r>
              <a:rPr lang="en-US" sz="1600" i="1" dirty="0" smtClean="0"/>
              <a:t>continuous-valued</a:t>
            </a:r>
          </a:p>
          <a:p>
            <a:pPr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1600" i="1" dirty="0"/>
              <a:t>A is discrete-valued and a binary </a:t>
            </a:r>
            <a:r>
              <a:rPr lang="en-US" sz="1600" i="1" dirty="0" smtClean="0"/>
              <a:t>tree must </a:t>
            </a:r>
            <a:r>
              <a:rPr lang="en-US" sz="1600" i="1" dirty="0"/>
              <a:t>be produced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Best Split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Greedy approach: </a:t>
            </a:r>
          </a:p>
          <a:p>
            <a:pPr lvl="1"/>
            <a:r>
              <a:rPr lang="en-US" dirty="0" smtClean="0"/>
              <a:t>Nodes with </a:t>
            </a:r>
            <a:r>
              <a:rPr lang="en-US" dirty="0" smtClean="0">
                <a:solidFill>
                  <a:srgbClr val="FF0000"/>
                </a:solidFill>
              </a:rPr>
              <a:t>homogeneous</a:t>
            </a:r>
            <a:r>
              <a:rPr lang="en-US" dirty="0" smtClean="0"/>
              <a:t> class distribution are preferred</a:t>
            </a:r>
          </a:p>
          <a:p>
            <a:r>
              <a:rPr lang="en-US" dirty="0" smtClean="0"/>
              <a:t>Need a measure of node impurity:</a:t>
            </a:r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2209800" y="3733800"/>
          <a:ext cx="912813" cy="815975"/>
        </p:xfrm>
        <a:graphic>
          <a:graphicData uri="http://schemas.openxmlformats.org/presentationml/2006/ole">
            <p:oleObj spid="_x0000_s1026" name="Visio" r:id="rId3" imgW="655371" imgH="585812" progId="Visio.Drawing.6">
              <p:embed/>
            </p:oleObj>
          </a:graphicData>
        </a:graphic>
      </p:graphicFrame>
      <p:graphicFrame>
        <p:nvGraphicFramePr>
          <p:cNvPr id="17411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5715000" y="3733800"/>
          <a:ext cx="912813" cy="815975"/>
        </p:xfrm>
        <a:graphic>
          <a:graphicData uri="http://schemas.openxmlformats.org/presentationml/2006/ole">
            <p:oleObj spid="_x0000_s1027" name="Visio" r:id="rId4" imgW="655371" imgH="585812" progId="Visio.Drawing.6">
              <p:embed/>
            </p:oleObj>
          </a:graphicData>
        </a:graphic>
      </p:graphicFrame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1371600" y="4724400"/>
            <a:ext cx="28194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Non-homogeneous,</a:t>
            </a:r>
          </a:p>
          <a:p>
            <a:pPr>
              <a:spcBef>
                <a:spcPct val="50000"/>
              </a:spcBef>
            </a:pPr>
            <a:r>
              <a:rPr lang="en-US" sz="1800"/>
              <a:t>High degree of impurity</a:t>
            </a: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5181600" y="4724400"/>
            <a:ext cx="28194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Homogeneous,</a:t>
            </a:r>
          </a:p>
          <a:p>
            <a:pPr>
              <a:spcBef>
                <a:spcPct val="50000"/>
              </a:spcBef>
            </a:pPr>
            <a:r>
              <a:rPr lang="en-US" sz="1800"/>
              <a:t>Low degree of impurity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1493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Office Theme</vt:lpstr>
      <vt:lpstr>Microsoft Visio Drawing</vt:lpstr>
      <vt:lpstr>Microsoft Word Document</vt:lpstr>
      <vt:lpstr>Microsoft Equation 3.0</vt:lpstr>
      <vt:lpstr>Decision Tree</vt:lpstr>
      <vt:lpstr>Slide 2</vt:lpstr>
      <vt:lpstr>Example</vt:lpstr>
      <vt:lpstr>Decision Tree for Classification</vt:lpstr>
      <vt:lpstr>Decision Tree Induction</vt:lpstr>
      <vt:lpstr>Decision Tree Algorithm</vt:lpstr>
      <vt:lpstr>Strategy Behind the Algorithm</vt:lpstr>
      <vt:lpstr>Slide 8</vt:lpstr>
      <vt:lpstr>How to determine the Best Split</vt:lpstr>
      <vt:lpstr>Measures of Node Impurity</vt:lpstr>
      <vt:lpstr>Examples for computing Entropy</vt:lpstr>
      <vt:lpstr>Attribute Selection Measure</vt:lpstr>
      <vt:lpstr>Information Gain as a Splitting Criteria </vt:lpstr>
      <vt:lpstr>Information Gain as a Splitting Criteria</vt:lpstr>
      <vt:lpstr>Information Gain as a Splitting Criteria</vt:lpstr>
      <vt:lpstr>Splitting Based on INFO...</vt:lpstr>
      <vt:lpstr>Example</vt:lpstr>
      <vt:lpstr>Induction of a decision tree using Information Gain</vt:lpstr>
      <vt:lpstr>Example contd..</vt:lpstr>
      <vt:lpstr>Example contd..</vt:lpstr>
      <vt:lpstr>Example</vt:lpstr>
      <vt:lpstr>Example</vt:lpstr>
      <vt:lpstr>Example</vt:lpstr>
      <vt:lpstr>Example</vt:lpstr>
      <vt:lpstr>Example</vt:lpstr>
      <vt:lpstr>Example</vt:lpstr>
      <vt:lpstr>Example</vt:lpstr>
      <vt:lpstr>Information Gain of Continuous valued attribute</vt:lpstr>
      <vt:lpstr>Continuous Attributes: Computing Gini Index</vt:lpstr>
      <vt:lpstr>Continuous Attributes: Computing Gini Index...</vt:lpstr>
    </vt:vector>
  </TitlesOfParts>
  <Company>HITK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Heritage </dc:creator>
  <cp:lastModifiedBy>Heritage </cp:lastModifiedBy>
  <cp:revision>52</cp:revision>
  <dcterms:created xsi:type="dcterms:W3CDTF">2015-04-06T07:09:02Z</dcterms:created>
  <dcterms:modified xsi:type="dcterms:W3CDTF">2017-04-04T11:14:00Z</dcterms:modified>
</cp:coreProperties>
</file>