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71" r:id="rId21"/>
    <p:sldId id="269" r:id="rId22"/>
    <p:sldId id="270" r:id="rId23"/>
    <p:sldId id="272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772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693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087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558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19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676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8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75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94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253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551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6D5D-34EF-4113-B5D3-93D5FE5E2370}" type="datetimeFigureOut">
              <a:rPr lang="en-IN" smtClean="0"/>
              <a:pPr/>
              <a:t>2/13/2018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13FA-6D30-40E6-8DA6-9FAADAB8CA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85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Switching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198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81200"/>
            <a:ext cx="8418512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57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Consider </a:t>
            </a:r>
            <a:r>
              <a:rPr lang="en-US" altLang="en-US" dirty="0">
                <a:latin typeface="Times New Roman" panose="02020603050405020304" pitchFamily="18" charset="0"/>
              </a:rPr>
              <a:t>a circuit-switched network that connects computers in two remote offices of a private company.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</a:rPr>
              <a:t>offices are connected using a T-1 line leased from a communication service provider.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There </a:t>
            </a:r>
            <a:r>
              <a:rPr lang="en-US" altLang="en-US" dirty="0">
                <a:latin typeface="Times New Roman" panose="02020603050405020304" pitchFamily="18" charset="0"/>
              </a:rPr>
              <a:t>are two 4 × 8 (4 inputs and 8 outputs) switches in this network.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</a:rPr>
              <a:t>each switch, four output ports are folded into the input ports to allow communication between computers in the same office.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Four </a:t>
            </a:r>
            <a:r>
              <a:rPr lang="en-US" altLang="en-US" dirty="0">
                <a:latin typeface="Times New Roman" panose="02020603050405020304" pitchFamily="18" charset="0"/>
              </a:rPr>
              <a:t>other output ports allow communication between the two offices.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644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744" y="1690689"/>
            <a:ext cx="8418512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057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</a:t>
            </a:r>
            <a:r>
              <a:rPr lang="en-IN" dirty="0" smtClean="0"/>
              <a:t>Switching: Steps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Circuit </a:t>
            </a:r>
            <a:r>
              <a:rPr lang="en-IN" dirty="0" smtClean="0"/>
              <a:t>Establishment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stablish </a:t>
            </a:r>
            <a:r>
              <a:rPr lang="en-IN" dirty="0"/>
              <a:t>an end-to-end connection before any </a:t>
            </a:r>
            <a:r>
              <a:rPr lang="en-IN" dirty="0" smtClean="0"/>
              <a:t>data transfer.</a:t>
            </a:r>
          </a:p>
          <a:p>
            <a:pPr lvl="1"/>
            <a:r>
              <a:rPr lang="en-IN" dirty="0" smtClean="0"/>
              <a:t>Some </a:t>
            </a:r>
            <a:r>
              <a:rPr lang="en-IN" dirty="0"/>
              <a:t>segments of the circuit may be a dedicated link, while some other segments may </a:t>
            </a:r>
            <a:r>
              <a:rPr lang="en-IN" dirty="0" smtClean="0"/>
              <a:t>be shared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Data </a:t>
            </a:r>
            <a:r>
              <a:rPr lang="en-IN" dirty="0" smtClean="0"/>
              <a:t>transfer</a:t>
            </a:r>
          </a:p>
          <a:p>
            <a:pPr lvl="1"/>
            <a:r>
              <a:rPr lang="en-IN" dirty="0"/>
              <a:t>Transfer data </a:t>
            </a:r>
            <a:r>
              <a:rPr lang="en-IN" dirty="0" smtClean="0"/>
              <a:t>from source </a:t>
            </a:r>
            <a:r>
              <a:rPr lang="en-IN" dirty="0"/>
              <a:t>to </a:t>
            </a:r>
            <a:r>
              <a:rPr lang="en-IN" dirty="0" smtClean="0"/>
              <a:t>destination.</a:t>
            </a:r>
            <a:endParaRPr lang="en-IN" dirty="0"/>
          </a:p>
          <a:p>
            <a:pPr lvl="1"/>
            <a:r>
              <a:rPr lang="en-IN" dirty="0" smtClean="0"/>
              <a:t>Data </a:t>
            </a:r>
            <a:r>
              <a:rPr lang="en-IN" dirty="0"/>
              <a:t>may be analog or digital, depending on the nature of the </a:t>
            </a:r>
            <a:r>
              <a:rPr lang="en-IN" dirty="0" smtClean="0"/>
              <a:t>network.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connection is generally full-duplex. </a:t>
            </a:r>
            <a:endParaRPr lang="en-IN" dirty="0" smtClean="0"/>
          </a:p>
          <a:p>
            <a:r>
              <a:rPr lang="en-IN" dirty="0"/>
              <a:t>Circuit disconnect </a:t>
            </a:r>
            <a:endParaRPr lang="en-IN" dirty="0" smtClean="0"/>
          </a:p>
          <a:p>
            <a:pPr lvl="1"/>
            <a:r>
              <a:rPr lang="en-IN" dirty="0" smtClean="0"/>
              <a:t>Terminate </a:t>
            </a:r>
            <a:r>
              <a:rPr lang="en-IN" dirty="0"/>
              <a:t>connection at the end of data </a:t>
            </a:r>
            <a:r>
              <a:rPr lang="en-IN" dirty="0" smtClean="0"/>
              <a:t>transfer.</a:t>
            </a:r>
            <a:endParaRPr lang="en-IN" dirty="0"/>
          </a:p>
          <a:p>
            <a:pPr lvl="1"/>
            <a:r>
              <a:rPr lang="en-IN" dirty="0" smtClean="0"/>
              <a:t>Signals </a:t>
            </a:r>
            <a:r>
              <a:rPr lang="en-IN" dirty="0"/>
              <a:t>must be propagated to deallocate the dedicated resources.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3733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Connection Over a Public Circuit-Switching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60562"/>
            <a:ext cx="8729662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588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4475"/>
            <a:ext cx="7886700" cy="4662488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Actual </a:t>
            </a:r>
            <a:r>
              <a:rPr lang="en-IN" sz="3200" b="1" dirty="0"/>
              <a:t>physical </a:t>
            </a:r>
            <a:r>
              <a:rPr lang="en-IN" sz="3200" dirty="0"/>
              <a:t>electrical </a:t>
            </a:r>
            <a:r>
              <a:rPr lang="en-IN" sz="3200" b="1" dirty="0"/>
              <a:t>path</a:t>
            </a:r>
            <a:r>
              <a:rPr lang="en-IN" sz="3200" dirty="0"/>
              <a:t> </a:t>
            </a:r>
            <a:r>
              <a:rPr lang="en-IN" sz="3200" b="1" dirty="0"/>
              <a:t>or circuit </a:t>
            </a:r>
            <a:r>
              <a:rPr lang="en-IN" sz="3200" dirty="0"/>
              <a:t>between the source and destination </a:t>
            </a:r>
            <a:r>
              <a:rPr lang="en-IN" sz="3200" dirty="0" smtClean="0"/>
              <a:t>host </a:t>
            </a:r>
            <a:r>
              <a:rPr lang="en-IN" sz="3200" b="1" dirty="0" smtClean="0"/>
              <a:t>must </a:t>
            </a:r>
            <a:r>
              <a:rPr lang="en-IN" sz="3200" b="1" dirty="0"/>
              <a:t>be established before the message is transmitted</a:t>
            </a:r>
            <a:r>
              <a:rPr lang="en-IN" sz="3200" dirty="0"/>
              <a:t>. </a:t>
            </a:r>
            <a:endParaRPr lang="en-IN" sz="3200" dirty="0" smtClean="0"/>
          </a:p>
          <a:p>
            <a:r>
              <a:rPr lang="en-IN" sz="3200" dirty="0" smtClean="0"/>
              <a:t>This </a:t>
            </a:r>
            <a:r>
              <a:rPr lang="en-IN" sz="3200" dirty="0"/>
              <a:t>connection, once </a:t>
            </a:r>
            <a:r>
              <a:rPr lang="en-IN" sz="3200" dirty="0" smtClean="0"/>
              <a:t>established, remains </a:t>
            </a:r>
            <a:r>
              <a:rPr lang="en-IN" sz="3200" dirty="0"/>
              <a:t>exclusive and continuous for </a:t>
            </a:r>
            <a:r>
              <a:rPr lang="en-IN" sz="3200" dirty="0" smtClean="0"/>
              <a:t>the complete </a:t>
            </a:r>
            <a:r>
              <a:rPr lang="en-IN" sz="3200" dirty="0"/>
              <a:t>duration of information exchange </a:t>
            </a:r>
            <a:r>
              <a:rPr lang="en-IN" sz="3200" dirty="0" smtClean="0"/>
              <a:t>and the </a:t>
            </a:r>
            <a:r>
              <a:rPr lang="en-IN" sz="3200" dirty="0"/>
              <a:t>circuit </a:t>
            </a:r>
            <a:r>
              <a:rPr lang="en-IN" sz="3200" dirty="0" smtClean="0"/>
              <a:t>becomes disconnected </a:t>
            </a:r>
            <a:r>
              <a:rPr lang="en-IN" sz="3200" dirty="0"/>
              <a:t>only when the source wants to do so. 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92795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22" y="2185989"/>
            <a:ext cx="4046478" cy="2809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a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29213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Major elements of a single-node network </a:t>
            </a:r>
            <a:endParaRPr lang="en-IN" dirty="0" smtClean="0"/>
          </a:p>
          <a:p>
            <a:pPr lvl="1"/>
            <a:r>
              <a:rPr lang="en-IN" i="1" dirty="0" smtClean="0"/>
              <a:t>Digital </a:t>
            </a:r>
            <a:r>
              <a:rPr lang="en-IN" i="1" dirty="0"/>
              <a:t>switch</a:t>
            </a:r>
            <a:r>
              <a:rPr lang="en-IN" dirty="0"/>
              <a:t>: </a:t>
            </a:r>
            <a:endParaRPr lang="en-IN" dirty="0" smtClean="0"/>
          </a:p>
          <a:p>
            <a:pPr lvl="2"/>
            <a:r>
              <a:rPr lang="en-IN" dirty="0" smtClean="0"/>
              <a:t>Provides </a:t>
            </a:r>
            <a:r>
              <a:rPr lang="en-IN" dirty="0"/>
              <a:t>a transparent (full-duplex) signal path between </a:t>
            </a:r>
            <a:r>
              <a:rPr lang="en-IN" dirty="0" smtClean="0"/>
              <a:t>any pair </a:t>
            </a:r>
            <a:r>
              <a:rPr lang="en-IN" dirty="0"/>
              <a:t>of attached </a:t>
            </a:r>
            <a:r>
              <a:rPr lang="en-IN" dirty="0" smtClean="0"/>
              <a:t>devices.</a:t>
            </a:r>
            <a:endParaRPr lang="en-IN" dirty="0"/>
          </a:p>
          <a:p>
            <a:pPr lvl="1"/>
            <a:r>
              <a:rPr lang="en-IN" i="1" dirty="0" smtClean="0"/>
              <a:t>Network </a:t>
            </a:r>
            <a:r>
              <a:rPr lang="en-IN" i="1" dirty="0"/>
              <a:t>interface: </a:t>
            </a:r>
            <a:endParaRPr lang="en-IN" i="1" dirty="0" smtClean="0"/>
          </a:p>
          <a:p>
            <a:pPr lvl="2"/>
            <a:r>
              <a:rPr lang="en-IN" dirty="0" smtClean="0"/>
              <a:t>Represents </a:t>
            </a:r>
            <a:r>
              <a:rPr lang="en-IN" dirty="0"/>
              <a:t>the functions and hardware needed to connect</a:t>
            </a:r>
            <a:br>
              <a:rPr lang="en-IN" dirty="0"/>
            </a:br>
            <a:r>
              <a:rPr lang="en-IN" dirty="0"/>
              <a:t>digital devices to the network (like telephones</a:t>
            </a:r>
            <a:r>
              <a:rPr lang="en-IN" dirty="0" smtClean="0"/>
              <a:t>).</a:t>
            </a:r>
          </a:p>
          <a:p>
            <a:pPr lvl="1"/>
            <a:r>
              <a:rPr lang="en-IN" i="1" dirty="0" smtClean="0"/>
              <a:t>Control </a:t>
            </a:r>
            <a:r>
              <a:rPr lang="en-IN" i="1" dirty="0"/>
              <a:t>unit: </a:t>
            </a:r>
            <a:endParaRPr lang="en-IN" i="1" dirty="0" smtClean="0"/>
          </a:p>
          <a:p>
            <a:pPr lvl="2"/>
            <a:r>
              <a:rPr lang="en-IN" dirty="0" smtClean="0"/>
              <a:t>Establishes</a:t>
            </a:r>
            <a:r>
              <a:rPr lang="en-IN" dirty="0"/>
              <a:t>, maintains, and tears down a connection.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202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Blocking and Non-blocking switches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43863" cy="4351338"/>
          </a:xfrm>
        </p:spPr>
        <p:txBody>
          <a:bodyPr>
            <a:noAutofit/>
          </a:bodyPr>
          <a:lstStyle/>
          <a:p>
            <a:r>
              <a:rPr lang="en-IN" sz="2600" dirty="0" smtClean="0"/>
              <a:t>A </a:t>
            </a:r>
            <a:r>
              <a:rPr lang="en-IN" sz="2600" dirty="0"/>
              <a:t>blocking network is one, which may be unable to connect two stations because </a:t>
            </a:r>
            <a:r>
              <a:rPr lang="en-IN" sz="2600" dirty="0" smtClean="0"/>
              <a:t>all possible </a:t>
            </a:r>
            <a:r>
              <a:rPr lang="en-IN" sz="2600" dirty="0"/>
              <a:t>paths between them are already in use. </a:t>
            </a:r>
            <a:endParaRPr lang="en-IN" sz="2600" dirty="0" smtClean="0"/>
          </a:p>
          <a:p>
            <a:r>
              <a:rPr lang="en-IN" sz="2600" dirty="0" smtClean="0"/>
              <a:t>A </a:t>
            </a:r>
            <a:r>
              <a:rPr lang="en-IN" sz="2600" dirty="0"/>
              <a:t>non-blocking network permits </a:t>
            </a:r>
            <a:r>
              <a:rPr lang="en-IN" sz="2600" dirty="0" smtClean="0"/>
              <a:t>all stations </a:t>
            </a:r>
            <a:r>
              <a:rPr lang="en-IN" sz="2600" dirty="0"/>
              <a:t>to be connected (in pairs) at once and grants all possible connection requests </a:t>
            </a:r>
            <a:r>
              <a:rPr lang="en-IN" sz="2600" dirty="0" smtClean="0"/>
              <a:t>as long </a:t>
            </a:r>
            <a:r>
              <a:rPr lang="en-IN" sz="2600" dirty="0"/>
              <a:t>as the called party is free. </a:t>
            </a:r>
            <a:endParaRPr lang="en-IN" sz="2600" dirty="0" smtClean="0"/>
          </a:p>
          <a:p>
            <a:r>
              <a:rPr lang="en-IN" sz="2600" dirty="0" smtClean="0"/>
              <a:t>For only </a:t>
            </a:r>
            <a:r>
              <a:rPr lang="en-IN" sz="2600" dirty="0"/>
              <a:t>voice traffic, a </a:t>
            </a:r>
            <a:r>
              <a:rPr lang="en-IN" sz="2600" dirty="0" smtClean="0"/>
              <a:t>blocking configuration </a:t>
            </a:r>
            <a:r>
              <a:rPr lang="en-IN" sz="2600" dirty="0"/>
              <a:t>may be acceptable, since most phone calls are of short duration. </a:t>
            </a:r>
            <a:endParaRPr lang="en-IN" sz="2600" dirty="0" smtClean="0"/>
          </a:p>
          <a:p>
            <a:r>
              <a:rPr lang="en-IN" sz="2600" dirty="0" smtClean="0"/>
              <a:t>For data applications</a:t>
            </a:r>
            <a:r>
              <a:rPr lang="en-IN" sz="2600" dirty="0"/>
              <a:t>, where a connection may remain active for hours, non-blocking </a:t>
            </a:r>
            <a:r>
              <a:rPr lang="en-IN" sz="2600" dirty="0" smtClean="0"/>
              <a:t>configuration is </a:t>
            </a:r>
            <a:r>
              <a:rPr lang="en-IN" sz="2600" dirty="0"/>
              <a:t>desirable. </a:t>
            </a:r>
            <a:br>
              <a:rPr lang="en-IN" sz="2600" dirty="0"/>
            </a:b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xmlns="" val="103850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</a:t>
            </a:r>
            <a:r>
              <a:rPr lang="en-IN" dirty="0" smtClean="0"/>
              <a:t>Switching: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3888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Space-division </a:t>
            </a:r>
            <a:r>
              <a:rPr lang="en-IN" dirty="0" smtClean="0"/>
              <a:t>switches</a:t>
            </a:r>
            <a:endParaRPr lang="en-IN" dirty="0"/>
          </a:p>
          <a:p>
            <a:pPr lvl="1"/>
            <a:r>
              <a:rPr lang="en-IN" dirty="0" smtClean="0"/>
              <a:t>Paths in </a:t>
            </a:r>
            <a:r>
              <a:rPr lang="en-IN" dirty="0"/>
              <a:t>the circuit are separated with each other spatially, i.e. different ongoing connections, at </a:t>
            </a:r>
            <a:r>
              <a:rPr lang="en-IN" dirty="0" smtClean="0"/>
              <a:t>a same </a:t>
            </a:r>
            <a:r>
              <a:rPr lang="en-IN" dirty="0"/>
              <a:t>instant of time, uses different switching </a:t>
            </a:r>
            <a:r>
              <a:rPr lang="en-IN" dirty="0" smtClean="0"/>
              <a:t>paths. </a:t>
            </a:r>
          </a:p>
          <a:p>
            <a:pPr lvl="1"/>
            <a:r>
              <a:rPr lang="en-IN" dirty="0" smtClean="0"/>
              <a:t>Originally </a:t>
            </a:r>
            <a:r>
              <a:rPr lang="en-IN" dirty="0"/>
              <a:t>developed for the analog environment, and </a:t>
            </a:r>
            <a:r>
              <a:rPr lang="en-IN" dirty="0" smtClean="0"/>
              <a:t>carried </a:t>
            </a:r>
            <a:r>
              <a:rPr lang="en-IN" dirty="0"/>
              <a:t>over to the </a:t>
            </a:r>
            <a:r>
              <a:rPr lang="en-IN" dirty="0" smtClean="0"/>
              <a:t>digital domain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Some </a:t>
            </a:r>
            <a:r>
              <a:rPr lang="en-IN" dirty="0"/>
              <a:t>of the space switches are crossbar switches, Multi-stage switches (</a:t>
            </a:r>
            <a:r>
              <a:rPr lang="en-IN" dirty="0" smtClean="0"/>
              <a:t>e.g. Omega </a:t>
            </a:r>
            <a:r>
              <a:rPr lang="en-IN" dirty="0"/>
              <a:t>Switches). </a:t>
            </a:r>
            <a:endParaRPr lang="en-IN" dirty="0" smtClean="0"/>
          </a:p>
          <a:p>
            <a:pPr lvl="1"/>
            <a:r>
              <a:rPr lang="en-IN" dirty="0" smtClean="0"/>
              <a:t>Basic </a:t>
            </a:r>
            <a:r>
              <a:rPr lang="en-IN" dirty="0"/>
              <a:t>building block of </a:t>
            </a:r>
            <a:r>
              <a:rPr lang="en-IN" dirty="0" smtClean="0"/>
              <a:t>the </a:t>
            </a:r>
            <a:r>
              <a:rPr lang="en-IN" b="1" dirty="0"/>
              <a:t>crossbar </a:t>
            </a:r>
            <a:r>
              <a:rPr lang="en-IN" dirty="0" smtClean="0"/>
              <a:t>switch </a:t>
            </a:r>
            <a:r>
              <a:rPr lang="en-IN" dirty="0"/>
              <a:t>is a metallic </a:t>
            </a:r>
            <a:r>
              <a:rPr lang="en-IN" dirty="0" err="1"/>
              <a:t>crosspoint</a:t>
            </a:r>
            <a:r>
              <a:rPr lang="en-IN" dirty="0"/>
              <a:t> or semiconductor gate that can be </a:t>
            </a:r>
            <a:r>
              <a:rPr lang="en-IN" dirty="0" smtClean="0"/>
              <a:t>enabled/disabled </a:t>
            </a:r>
            <a:r>
              <a:rPr lang="en-IN" dirty="0"/>
              <a:t>by </a:t>
            </a:r>
            <a:r>
              <a:rPr lang="en-IN" dirty="0" smtClean="0"/>
              <a:t>a control </a:t>
            </a:r>
            <a:r>
              <a:rPr lang="en-IN" dirty="0"/>
              <a:t>unit. </a:t>
            </a:r>
            <a:endParaRPr lang="en-IN" dirty="0" smtClean="0"/>
          </a:p>
          <a:p>
            <a:r>
              <a:rPr lang="en-IN" dirty="0" smtClean="0"/>
              <a:t>Time-division </a:t>
            </a:r>
            <a:r>
              <a:rPr lang="en-IN" dirty="0"/>
              <a:t>switches or a </a:t>
            </a:r>
            <a:endParaRPr lang="en-IN" dirty="0" smtClean="0"/>
          </a:p>
          <a:p>
            <a:r>
              <a:rPr lang="en-IN" dirty="0" smtClean="0"/>
              <a:t>combination </a:t>
            </a:r>
            <a:r>
              <a:rPr lang="en-IN" dirty="0"/>
              <a:t>of both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212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Crossbar Switch</a:t>
            </a:r>
            <a:endParaRPr lang="en-I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71613"/>
            <a:ext cx="7797800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77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43863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Develop </a:t>
            </a:r>
            <a:r>
              <a:rPr lang="en-IN" sz="2400" dirty="0"/>
              <a:t>suitable mechanism </a:t>
            </a:r>
            <a:r>
              <a:rPr lang="en-IN" sz="2400" dirty="0" smtClean="0"/>
              <a:t>for communication </a:t>
            </a:r>
            <a:r>
              <a:rPr lang="en-IN" sz="2400" dirty="0"/>
              <a:t>between any two devices </a:t>
            </a:r>
            <a:endParaRPr lang="en-IN" sz="2400" dirty="0" smtClean="0"/>
          </a:p>
          <a:p>
            <a:r>
              <a:rPr lang="en-IN" sz="2400" dirty="0" smtClean="0"/>
              <a:t>One </a:t>
            </a:r>
            <a:r>
              <a:rPr lang="en-IN" sz="2400" dirty="0"/>
              <a:t>alternative is </a:t>
            </a:r>
            <a:r>
              <a:rPr lang="en-IN" sz="2400" dirty="0" smtClean="0"/>
              <a:t>mesh </a:t>
            </a:r>
            <a:r>
              <a:rPr lang="en-IN" sz="2400" dirty="0"/>
              <a:t>topology </a:t>
            </a:r>
            <a:endParaRPr lang="en-IN" sz="2400" dirty="0" smtClean="0"/>
          </a:p>
          <a:p>
            <a:pPr lvl="1"/>
            <a:r>
              <a:rPr lang="en-IN" sz="2000" dirty="0" smtClean="0"/>
              <a:t>impractical </a:t>
            </a:r>
            <a:r>
              <a:rPr lang="en-IN" sz="2000" dirty="0"/>
              <a:t>because the number of links increases</a:t>
            </a:r>
            <a:br>
              <a:rPr lang="en-IN" sz="2000" dirty="0"/>
            </a:br>
            <a:r>
              <a:rPr lang="en-IN" sz="2000" dirty="0"/>
              <a:t>exponentially </a:t>
            </a:r>
            <a:r>
              <a:rPr lang="en-IN" sz="2000" dirty="0" smtClean="0"/>
              <a:t>n(n-1</a:t>
            </a:r>
            <a:r>
              <a:rPr lang="en-IN" sz="2000" dirty="0"/>
              <a:t>)/2, where n is the number of devices </a:t>
            </a:r>
            <a:endParaRPr lang="en-IN" sz="2000" dirty="0" smtClean="0"/>
          </a:p>
          <a:p>
            <a:r>
              <a:rPr lang="en-IN" sz="2400" dirty="0" smtClean="0"/>
              <a:t>Better </a:t>
            </a:r>
            <a:r>
              <a:rPr lang="en-IN" sz="2400" dirty="0"/>
              <a:t>alternative </a:t>
            </a:r>
            <a:endParaRPr lang="en-IN" sz="2400" dirty="0" smtClean="0"/>
          </a:p>
          <a:p>
            <a:pPr lvl="1"/>
            <a:r>
              <a:rPr lang="en-IN" sz="2000" dirty="0" smtClean="0"/>
              <a:t>switching </a:t>
            </a:r>
            <a:r>
              <a:rPr lang="en-IN" sz="2000" dirty="0"/>
              <a:t>techniques leading to switched </a:t>
            </a:r>
            <a:r>
              <a:rPr lang="en-IN" sz="2000" dirty="0" smtClean="0"/>
              <a:t>communication network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48638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Crossbar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67286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Connects </a:t>
            </a:r>
            <a:r>
              <a:rPr lang="en-IN" i="1" dirty="0"/>
              <a:t>n </a:t>
            </a:r>
            <a:r>
              <a:rPr lang="en-IN" dirty="0"/>
              <a:t>inputs to </a:t>
            </a:r>
            <a:r>
              <a:rPr lang="en-IN" i="1" dirty="0"/>
              <a:t>m </a:t>
            </a:r>
            <a:r>
              <a:rPr lang="en-IN" dirty="0"/>
              <a:t>outputs in a grid, </a:t>
            </a:r>
            <a:r>
              <a:rPr lang="en-IN" dirty="0" smtClean="0"/>
              <a:t>using electronic micro switches </a:t>
            </a:r>
            <a:r>
              <a:rPr lang="en-IN" dirty="0"/>
              <a:t>(transistors) at each </a:t>
            </a:r>
            <a:r>
              <a:rPr lang="en-IN" dirty="0" smtClean="0"/>
              <a:t>cross point. </a:t>
            </a:r>
          </a:p>
          <a:p>
            <a:r>
              <a:rPr lang="en-IN" dirty="0" smtClean="0"/>
              <a:t>Major limitation is </a:t>
            </a:r>
            <a:r>
              <a:rPr lang="en-IN" dirty="0"/>
              <a:t>the number of </a:t>
            </a:r>
            <a:r>
              <a:rPr lang="en-IN" dirty="0" smtClean="0"/>
              <a:t>cross points </a:t>
            </a:r>
            <a:r>
              <a:rPr lang="en-IN" dirty="0"/>
              <a:t>required.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connect </a:t>
            </a:r>
            <a:r>
              <a:rPr lang="en-IN" i="1" dirty="0"/>
              <a:t>n </a:t>
            </a:r>
            <a:r>
              <a:rPr lang="en-IN" dirty="0"/>
              <a:t>inputs </a:t>
            </a:r>
            <a:r>
              <a:rPr lang="en-IN" dirty="0" smtClean="0"/>
              <a:t>to </a:t>
            </a:r>
            <a:r>
              <a:rPr lang="en-IN" i="1" dirty="0" smtClean="0"/>
              <a:t>m </a:t>
            </a:r>
            <a:r>
              <a:rPr lang="en-IN" dirty="0"/>
              <a:t>outputs using a crossbar switch requires </a:t>
            </a:r>
            <a:r>
              <a:rPr lang="en-IN" i="1" dirty="0"/>
              <a:t>n </a:t>
            </a:r>
            <a:r>
              <a:rPr lang="en-IN" dirty="0"/>
              <a:t>x </a:t>
            </a:r>
            <a:r>
              <a:rPr lang="en-IN" i="1" dirty="0"/>
              <a:t>m </a:t>
            </a:r>
            <a:r>
              <a:rPr lang="en-IN" dirty="0" smtClean="0"/>
              <a:t>cross points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to </a:t>
            </a:r>
            <a:r>
              <a:rPr lang="en-IN" dirty="0" smtClean="0"/>
              <a:t>connect 1000 </a:t>
            </a:r>
            <a:r>
              <a:rPr lang="en-IN" dirty="0"/>
              <a:t>inputs to 1000 outputs requires a switch with 1,000,000 </a:t>
            </a:r>
            <a:r>
              <a:rPr lang="en-IN" dirty="0" smtClean="0"/>
              <a:t>cross points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A crossbar with </a:t>
            </a:r>
            <a:r>
              <a:rPr lang="en-IN" dirty="0"/>
              <a:t>this number of </a:t>
            </a:r>
            <a:r>
              <a:rPr lang="en-IN" dirty="0" smtClean="0"/>
              <a:t>cross points </a:t>
            </a:r>
            <a:r>
              <a:rPr lang="en-IN" dirty="0"/>
              <a:t>is impractical. </a:t>
            </a:r>
            <a:endParaRPr lang="en-IN" dirty="0" smtClean="0"/>
          </a:p>
          <a:p>
            <a:pPr lvl="1"/>
            <a:r>
              <a:rPr lang="en-IN" dirty="0" smtClean="0"/>
              <a:t>Such </a:t>
            </a:r>
            <a:r>
              <a:rPr lang="en-IN" dirty="0"/>
              <a:t>a switch is also inefficient because</a:t>
            </a:r>
            <a:br>
              <a:rPr lang="en-IN" dirty="0"/>
            </a:br>
            <a:r>
              <a:rPr lang="en-IN" dirty="0"/>
              <a:t>statistics show that, in practice, fewer than 25 percent of the </a:t>
            </a:r>
            <a:r>
              <a:rPr lang="en-IN" dirty="0" smtClean="0"/>
              <a:t>cross points </a:t>
            </a:r>
            <a:r>
              <a:rPr lang="en-IN" dirty="0"/>
              <a:t>are in use </a:t>
            </a:r>
            <a:r>
              <a:rPr lang="en-IN" dirty="0" smtClean="0"/>
              <a:t>at any </a:t>
            </a:r>
            <a:r>
              <a:rPr lang="en-IN" dirty="0"/>
              <a:t>given time. The rest are </a:t>
            </a:r>
            <a:r>
              <a:rPr lang="en-IN" dirty="0" smtClean="0"/>
              <a:t>idle.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523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Multistage Switch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Solves </a:t>
            </a:r>
            <a:r>
              <a:rPr lang="en-IN" dirty="0"/>
              <a:t>limitations of the crossbar </a:t>
            </a:r>
            <a:r>
              <a:rPr lang="en-IN" dirty="0" smtClean="0"/>
              <a:t>switch.</a:t>
            </a:r>
          </a:p>
          <a:p>
            <a:r>
              <a:rPr lang="en-IN" dirty="0" smtClean="0"/>
              <a:t>Combines </a:t>
            </a:r>
            <a:r>
              <a:rPr lang="en-IN" dirty="0"/>
              <a:t>crossbar switches in several (normally three)</a:t>
            </a:r>
            <a:br>
              <a:rPr lang="en-IN" dirty="0"/>
            </a:br>
            <a:r>
              <a:rPr lang="en-IN" dirty="0" smtClean="0"/>
              <a:t>stages.</a:t>
            </a:r>
          </a:p>
          <a:p>
            <a:r>
              <a:rPr lang="en-IN" dirty="0" smtClean="0"/>
              <a:t>In </a:t>
            </a:r>
            <a:r>
              <a:rPr lang="en-IN" dirty="0"/>
              <a:t>a single crossbar switch, only one row or column</a:t>
            </a:r>
            <a:br>
              <a:rPr lang="en-IN" dirty="0"/>
            </a:br>
            <a:r>
              <a:rPr lang="en-IN" dirty="0"/>
              <a:t>(one path) is active for any connection. So we need </a:t>
            </a:r>
            <a:r>
              <a:rPr lang="en-IN" i="1" dirty="0"/>
              <a:t>N </a:t>
            </a:r>
            <a:r>
              <a:rPr lang="en-IN" dirty="0"/>
              <a:t>x N </a:t>
            </a:r>
            <a:r>
              <a:rPr lang="en-IN" dirty="0" smtClean="0"/>
              <a:t>cross points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can </a:t>
            </a:r>
            <a:r>
              <a:rPr lang="en-IN" dirty="0" smtClean="0"/>
              <a:t>allow multiple </a:t>
            </a:r>
            <a:r>
              <a:rPr lang="en-IN" dirty="0"/>
              <a:t>paths inside the switch, we can decrease the number of </a:t>
            </a:r>
            <a:r>
              <a:rPr lang="en-IN" dirty="0" smtClean="0"/>
              <a:t>cross points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Each cross point </a:t>
            </a:r>
            <a:r>
              <a:rPr lang="en-IN" dirty="0"/>
              <a:t>in the middle stage can be accessed by multiple </a:t>
            </a:r>
            <a:r>
              <a:rPr lang="en-IN" dirty="0" smtClean="0"/>
              <a:t>cross points </a:t>
            </a:r>
            <a:r>
              <a:rPr lang="en-IN" dirty="0"/>
              <a:t>in the first </a:t>
            </a:r>
            <a:r>
              <a:rPr lang="en-IN" dirty="0" smtClean="0"/>
              <a:t>or third </a:t>
            </a:r>
            <a:r>
              <a:rPr lang="en-IN" dirty="0"/>
              <a:t>stage.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252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Multistage Switch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428750"/>
            <a:ext cx="8129588" cy="4748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 design a three-stage switch, we follow these </a:t>
            </a:r>
            <a:r>
              <a:rPr lang="en-IN" dirty="0" smtClean="0"/>
              <a:t>steps:</a:t>
            </a:r>
            <a:endParaRPr lang="en-IN" dirty="0"/>
          </a:p>
          <a:p>
            <a:pPr lvl="1"/>
            <a:r>
              <a:rPr lang="en-IN" sz="2800" dirty="0" smtClean="0"/>
              <a:t>We </a:t>
            </a:r>
            <a:r>
              <a:rPr lang="en-IN" sz="2800" dirty="0"/>
              <a:t>divide the </a:t>
            </a:r>
            <a:r>
              <a:rPr lang="en-IN" sz="2800" i="1" dirty="0"/>
              <a:t>N </a:t>
            </a:r>
            <a:r>
              <a:rPr lang="en-IN" sz="2800" dirty="0"/>
              <a:t>input lines into groups, each of </a:t>
            </a:r>
            <a:r>
              <a:rPr lang="en-IN" sz="2800" i="1" dirty="0"/>
              <a:t>n </a:t>
            </a:r>
            <a:r>
              <a:rPr lang="en-IN" sz="2800" dirty="0"/>
              <a:t>lines. For each group, we </a:t>
            </a:r>
            <a:r>
              <a:rPr lang="en-IN" sz="2800" dirty="0" smtClean="0"/>
              <a:t>use one </a:t>
            </a:r>
            <a:r>
              <a:rPr lang="en-IN" sz="2800" dirty="0"/>
              <a:t>crossbar of size </a:t>
            </a:r>
            <a:r>
              <a:rPr lang="en-IN" sz="2800" i="1" dirty="0"/>
              <a:t>n </a:t>
            </a:r>
            <a:r>
              <a:rPr lang="en-IN" sz="2800" dirty="0"/>
              <a:t>x </a:t>
            </a:r>
            <a:r>
              <a:rPr lang="en-IN" sz="2800" i="1" dirty="0"/>
              <a:t>k, </a:t>
            </a:r>
            <a:r>
              <a:rPr lang="en-IN" sz="2800" dirty="0"/>
              <a:t>where </a:t>
            </a:r>
            <a:r>
              <a:rPr lang="en-IN" sz="2800" i="1" dirty="0"/>
              <a:t>k </a:t>
            </a:r>
            <a:r>
              <a:rPr lang="en-IN" sz="2800" dirty="0"/>
              <a:t>is the number of crossbars in the middle </a:t>
            </a:r>
            <a:r>
              <a:rPr lang="en-IN" sz="2800" dirty="0" smtClean="0"/>
              <a:t>stage. In </a:t>
            </a:r>
            <a:r>
              <a:rPr lang="en-IN" sz="2800" dirty="0"/>
              <a:t>other words, the first stage has </a:t>
            </a:r>
            <a:r>
              <a:rPr lang="en-IN" sz="2800" i="1" dirty="0"/>
              <a:t>N/n </a:t>
            </a:r>
            <a:r>
              <a:rPr lang="en-IN" sz="2800" dirty="0"/>
              <a:t>crossbars of </a:t>
            </a:r>
            <a:r>
              <a:rPr lang="en-IN" sz="2800" i="1" dirty="0"/>
              <a:t>n </a:t>
            </a:r>
            <a:r>
              <a:rPr lang="en-IN" sz="2800" dirty="0"/>
              <a:t>x </a:t>
            </a:r>
            <a:r>
              <a:rPr lang="en-IN" sz="2800" i="1" dirty="0"/>
              <a:t>k </a:t>
            </a:r>
            <a:r>
              <a:rPr lang="en-IN" sz="2800" dirty="0" err="1" smtClean="0"/>
              <a:t>crosspoints</a:t>
            </a:r>
            <a:r>
              <a:rPr lang="en-IN" sz="2800" dirty="0" smtClean="0"/>
              <a:t>.</a:t>
            </a:r>
            <a:endParaRPr lang="en-IN" sz="2800" dirty="0"/>
          </a:p>
          <a:p>
            <a:pPr lvl="1"/>
            <a:r>
              <a:rPr lang="en-IN" sz="2800" dirty="0" smtClean="0"/>
              <a:t>We </a:t>
            </a:r>
            <a:r>
              <a:rPr lang="en-IN" sz="2800" dirty="0"/>
              <a:t>use </a:t>
            </a:r>
            <a:r>
              <a:rPr lang="en-IN" sz="2800" i="1" dirty="0"/>
              <a:t>k </a:t>
            </a:r>
            <a:r>
              <a:rPr lang="en-IN" sz="2800" dirty="0"/>
              <a:t>crossbars, each of size </a:t>
            </a:r>
            <a:r>
              <a:rPr lang="en-IN" sz="2800" i="1" dirty="0"/>
              <a:t>(N/n) </a:t>
            </a:r>
            <a:r>
              <a:rPr lang="en-IN" sz="2800" dirty="0"/>
              <a:t>x </a:t>
            </a:r>
            <a:r>
              <a:rPr lang="en-IN" sz="2800" i="1" dirty="0"/>
              <a:t>(N/n) </a:t>
            </a:r>
            <a:r>
              <a:rPr lang="en-IN" sz="2800" dirty="0"/>
              <a:t>in the middle stage</a:t>
            </a:r>
            <a:r>
              <a:rPr lang="en-IN" sz="2800" dirty="0" smtClean="0"/>
              <a:t>.</a:t>
            </a:r>
            <a:endParaRPr lang="en-IN" sz="2800" dirty="0"/>
          </a:p>
          <a:p>
            <a:pPr lvl="1"/>
            <a:r>
              <a:rPr lang="en-IN" sz="2800" dirty="0" smtClean="0"/>
              <a:t>We </a:t>
            </a:r>
            <a:r>
              <a:rPr lang="en-IN" sz="2800" dirty="0"/>
              <a:t>use </a:t>
            </a:r>
            <a:r>
              <a:rPr lang="en-IN" sz="2800" i="1" dirty="0"/>
              <a:t>N/n </a:t>
            </a:r>
            <a:r>
              <a:rPr lang="en-IN" sz="2800" dirty="0"/>
              <a:t>crossbars, each of size </a:t>
            </a:r>
            <a:r>
              <a:rPr lang="en-IN" sz="2800" i="1" dirty="0"/>
              <a:t>k </a:t>
            </a:r>
            <a:r>
              <a:rPr lang="en-IN" sz="2800" dirty="0"/>
              <a:t>x </a:t>
            </a:r>
            <a:r>
              <a:rPr lang="en-IN" sz="2800" i="1" dirty="0"/>
              <a:t>n </a:t>
            </a:r>
            <a:r>
              <a:rPr lang="en-IN" sz="2800" dirty="0"/>
              <a:t>at the third stage. </a:t>
            </a:r>
            <a:endParaRPr lang="en-IN" sz="2800" dirty="0" smtClean="0"/>
          </a:p>
          <a:p>
            <a:pPr lvl="1"/>
            <a:r>
              <a:rPr lang="pt-BR" sz="2800" dirty="0"/>
              <a:t>total number of crosspoints as follows:</a:t>
            </a:r>
            <a:br>
              <a:rPr lang="pt-BR" sz="2800" dirty="0"/>
            </a:br>
            <a:r>
              <a:rPr lang="pt-BR" sz="2800" dirty="0" smtClean="0">
                <a:solidFill>
                  <a:srgbClr val="FF0000"/>
                </a:solidFill>
              </a:rPr>
              <a:t>(N/n)*(n x k)+k(N/n x N/n)+N/n(k x n) = 2kN+k(N/n)</a:t>
            </a:r>
            <a:r>
              <a:rPr lang="pt-BR" sz="2800" baseline="30000" dirty="0" smtClean="0">
                <a:solidFill>
                  <a:srgbClr val="FF0000"/>
                </a:solidFill>
              </a:rPr>
              <a:t>2     </a:t>
            </a:r>
            <a:r>
              <a:rPr lang="pt-BR" sz="2800" dirty="0" smtClean="0">
                <a:solidFill>
                  <a:srgbClr val="FF0000"/>
                </a:solidFill>
              </a:rPr>
              <a:t>&lt; N</a:t>
            </a:r>
            <a:r>
              <a:rPr lang="pt-BR" sz="2800" baseline="30000" dirty="0" smtClean="0">
                <a:solidFill>
                  <a:srgbClr val="FF0000"/>
                </a:solidFill>
              </a:rPr>
              <a:t>2</a:t>
            </a:r>
            <a:r>
              <a:rPr lang="pt-BR" sz="2800" dirty="0" smtClean="0">
                <a:solidFill>
                  <a:srgbClr val="FF0000"/>
                </a:solidFill>
              </a:rPr>
              <a:t> of crossbar</a:t>
            </a:r>
            <a:endParaRPr lang="en-IN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68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019300"/>
            <a:ext cx="86010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725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i="1" dirty="0">
                <a:latin typeface="Times New Roman" panose="02020603050405020304" pitchFamily="18" charset="0"/>
              </a:rPr>
              <a:t>Design a three-stage, 200 × 200 switch (N = 200) with k = 4 and n = 20</a:t>
            </a:r>
            <a:r>
              <a:rPr lang="en-US" altLang="en-US" sz="3600" i="1" dirty="0" smtClean="0">
                <a:latin typeface="Times New Roman" panose="02020603050405020304" pitchFamily="18" charset="0"/>
              </a:rPr>
              <a:t>.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 smtClean="0">
                <a:latin typeface="Times" panose="02020603050405020304" pitchFamily="18" charset="0"/>
              </a:rPr>
              <a:t>In </a:t>
            </a:r>
            <a:r>
              <a:rPr lang="en-US" altLang="en-US" dirty="0">
                <a:latin typeface="Times" panose="02020603050405020304" pitchFamily="18" charset="0"/>
              </a:rPr>
              <a:t>the first stage we have N/n or 10 crossbars, each of size 20 × 4. In the second stage, we have 4 crossbars, each of size 10 × 10. In the third stage, we have 10 crossbars, each of size 4 × 20. The total number of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 is 2kN + k(N/n)</a:t>
            </a:r>
            <a:r>
              <a:rPr lang="en-US" altLang="en-US" baseline="30000" dirty="0">
                <a:latin typeface="Times" panose="02020603050405020304" pitchFamily="18" charset="0"/>
              </a:rPr>
              <a:t>2</a:t>
            </a:r>
            <a:r>
              <a:rPr lang="en-US" altLang="en-US" dirty="0">
                <a:latin typeface="Times" panose="02020603050405020304" pitchFamily="18" charset="0"/>
              </a:rPr>
              <a:t>, or </a:t>
            </a:r>
            <a:r>
              <a:rPr lang="en-US" altLang="en-US" dirty="0">
                <a:solidFill>
                  <a:schemeClr val="hlink"/>
                </a:solidFill>
                <a:latin typeface="Times" panose="02020603050405020304" pitchFamily="18" charset="0"/>
              </a:rPr>
              <a:t>2000</a:t>
            </a:r>
            <a:r>
              <a:rPr lang="en-US" altLang="en-US" dirty="0">
                <a:latin typeface="Times" panose="02020603050405020304" pitchFamily="18" charset="0"/>
              </a:rPr>
              <a:t>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. This is 5 percent of the number of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 in a single-stage switch (200 × 200 = 40,000).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161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Clos criterion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According to the Clos criterion: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= (N/2)</a:t>
            </a:r>
            <a:r>
              <a:rPr lang="en-US" altLang="en-US" baseline="30000" dirty="0">
                <a:latin typeface="Times New Roman" panose="02020603050405020304" pitchFamily="18" charset="0"/>
              </a:rPr>
              <a:t>1/2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 k</a:t>
            </a:r>
            <a:r>
              <a:rPr lang="en-US" altLang="en-US" dirty="0">
                <a:latin typeface="Times New Roman" panose="02020603050405020304" pitchFamily="18" charset="0"/>
              </a:rPr>
              <a:t> &gt; 2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– 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Crosspoints</a:t>
            </a:r>
            <a:r>
              <a:rPr lang="en-US" altLang="en-US" dirty="0">
                <a:latin typeface="Times New Roman" panose="02020603050405020304" pitchFamily="18" charset="0"/>
              </a:rPr>
              <a:t> ≥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4N [(2N)</a:t>
            </a:r>
            <a:r>
              <a:rPr lang="en-US" altLang="en-US" sz="2400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1/2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– 1]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9545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</a:rPr>
              <a:t>Redesign the previous three-stage, 200 × 200 switch, using the Clos criteria with a minimum number of </a:t>
            </a:r>
            <a:r>
              <a:rPr lang="en-US" altLang="en-US" sz="3200" i="1" dirty="0" err="1">
                <a:latin typeface="Times New Roman" panose="02020603050405020304" pitchFamily="18" charset="0"/>
              </a:rPr>
              <a:t>crosspoints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5987"/>
            <a:ext cx="8415338" cy="399097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" panose="02020603050405020304" pitchFamily="18" charset="0"/>
              </a:rPr>
              <a:t>We let n = (200/2)</a:t>
            </a:r>
            <a:r>
              <a:rPr lang="en-US" altLang="en-US" baseline="30000" dirty="0">
                <a:latin typeface="Times" panose="02020603050405020304" pitchFamily="18" charset="0"/>
              </a:rPr>
              <a:t>1/2</a:t>
            </a:r>
            <a:r>
              <a:rPr lang="en-US" altLang="en-US" dirty="0">
                <a:latin typeface="Times" panose="02020603050405020304" pitchFamily="18" charset="0"/>
              </a:rPr>
              <a:t>, or n = 10. We calculate k = 2n − 1 = 19. In the first stage, we have 200/10, or 20, crossbars, each with 10 × 19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. In the second stage, we have 19 crossbars, each with 10 × 10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. In the third stage, we have 20 crossbars each with 19 × 10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. The total number of </a:t>
            </a:r>
            <a:r>
              <a:rPr lang="en-US" altLang="en-US" dirty="0" err="1">
                <a:latin typeface="Times" panose="02020603050405020304" pitchFamily="18" charset="0"/>
              </a:rPr>
              <a:t>crosspoints</a:t>
            </a:r>
            <a:r>
              <a:rPr lang="en-US" altLang="en-US" dirty="0">
                <a:latin typeface="Times" panose="02020603050405020304" pitchFamily="18" charset="0"/>
              </a:rPr>
              <a:t> is 20(10 × 19) + 19(10 × 10) + 20(19 ×10) = </a:t>
            </a:r>
            <a:r>
              <a:rPr lang="en-US" altLang="en-US" dirty="0">
                <a:solidFill>
                  <a:schemeClr val="hlink"/>
                </a:solidFill>
                <a:latin typeface="Times" panose="02020603050405020304" pitchFamily="18" charset="0"/>
              </a:rPr>
              <a:t>9500</a:t>
            </a:r>
            <a:r>
              <a:rPr lang="en-US" altLang="en-US" dirty="0">
                <a:latin typeface="Times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578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979" y="1821095"/>
            <a:ext cx="7752138" cy="381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set </a:t>
            </a:r>
            <a:r>
              <a:rPr lang="en-IN" dirty="0" smtClean="0"/>
              <a:t>of interconnected </a:t>
            </a:r>
            <a:r>
              <a:rPr lang="en-IN" dirty="0"/>
              <a:t>nodes, </a:t>
            </a:r>
            <a:endParaRPr lang="en-IN" dirty="0" smtClean="0"/>
          </a:p>
          <a:p>
            <a:r>
              <a:rPr lang="en-IN" dirty="0" smtClean="0"/>
              <a:t>among </a:t>
            </a:r>
            <a:r>
              <a:rPr lang="en-IN" dirty="0"/>
              <a:t>which information is transmitted from source to </a:t>
            </a:r>
            <a:r>
              <a:rPr lang="en-IN" dirty="0" smtClean="0"/>
              <a:t>destination via </a:t>
            </a:r>
            <a:r>
              <a:rPr lang="en-IN" dirty="0"/>
              <a:t>different routes, </a:t>
            </a:r>
            <a:endParaRPr lang="en-IN" dirty="0" smtClean="0"/>
          </a:p>
          <a:p>
            <a:r>
              <a:rPr lang="en-IN" dirty="0" smtClean="0"/>
              <a:t>which </a:t>
            </a:r>
            <a:r>
              <a:rPr lang="en-IN" dirty="0"/>
              <a:t>is controlled by the switching mechanism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end devices that wish to </a:t>
            </a:r>
            <a:r>
              <a:rPr lang="en-IN" dirty="0" smtClean="0"/>
              <a:t>communicate with </a:t>
            </a:r>
            <a:r>
              <a:rPr lang="en-IN" dirty="0"/>
              <a:t>each other are called </a:t>
            </a:r>
            <a:r>
              <a:rPr lang="en-IN" i="1" dirty="0"/>
              <a:t>stations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switching devices are called </a:t>
            </a:r>
            <a:r>
              <a:rPr lang="en-IN" i="1" dirty="0"/>
              <a:t>nodes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Some nodes connect </a:t>
            </a:r>
            <a:r>
              <a:rPr lang="en-IN" dirty="0"/>
              <a:t>to other nodes and some are to connected to some stations.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769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29575" cy="1325563"/>
          </a:xfrm>
        </p:spPr>
        <p:txBody>
          <a:bodyPr/>
          <a:lstStyle/>
          <a:p>
            <a:r>
              <a:rPr lang="en-IN" dirty="0"/>
              <a:t>Key features of </a:t>
            </a:r>
            <a:r>
              <a:rPr lang="en-IN" dirty="0" smtClean="0"/>
              <a:t>a switched </a:t>
            </a:r>
            <a:r>
              <a:rPr lang="en-IN" dirty="0"/>
              <a:t>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2958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 smtClean="0"/>
              <a:t>• </a:t>
            </a:r>
            <a:r>
              <a:rPr lang="en-IN" dirty="0"/>
              <a:t>Network Topology is not regular.</a:t>
            </a:r>
            <a:br>
              <a:rPr lang="en-IN" dirty="0"/>
            </a:br>
            <a:r>
              <a:rPr lang="en-IN" dirty="0"/>
              <a:t>• Uses </a:t>
            </a:r>
            <a:r>
              <a:rPr lang="en-IN" dirty="0" smtClean="0"/>
              <a:t>FDM/TDM </a:t>
            </a:r>
            <a:r>
              <a:rPr lang="en-IN" dirty="0"/>
              <a:t>for </a:t>
            </a:r>
            <a:r>
              <a:rPr lang="en-IN" dirty="0" smtClean="0"/>
              <a:t>node-to-node communication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• There exist multiple paths between a source-destination pair for better </a:t>
            </a:r>
            <a:r>
              <a:rPr lang="en-IN" dirty="0" smtClean="0"/>
              <a:t>network reliability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• The switching nodes are not concerned with the contents of data.</a:t>
            </a:r>
            <a:br>
              <a:rPr lang="en-IN" dirty="0"/>
            </a:br>
            <a:r>
              <a:rPr lang="en-IN" dirty="0"/>
              <a:t>• Their purpose is to provide a switching facility that will move data from node to </a:t>
            </a:r>
            <a:r>
              <a:rPr lang="en-IN" dirty="0" smtClean="0"/>
              <a:t>node until </a:t>
            </a:r>
            <a:r>
              <a:rPr lang="en-IN" dirty="0"/>
              <a:t>they reach the destination.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915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Switched </a:t>
            </a:r>
            <a:r>
              <a:rPr lang="en-IN" dirty="0" smtClean="0"/>
              <a:t>Network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975" y="1765300"/>
            <a:ext cx="8328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120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Dedicated </a:t>
            </a:r>
            <a:r>
              <a:rPr lang="en-IN" dirty="0"/>
              <a:t>communication </a:t>
            </a:r>
            <a:r>
              <a:rPr lang="en-IN" dirty="0" smtClean="0"/>
              <a:t>path between 2 </a:t>
            </a:r>
            <a:r>
              <a:rPr lang="en-IN" dirty="0"/>
              <a:t>stations. </a:t>
            </a:r>
          </a:p>
          <a:p>
            <a:r>
              <a:rPr lang="en-IN" dirty="0" smtClean="0"/>
              <a:t>Path </a:t>
            </a:r>
            <a:r>
              <a:rPr lang="en-IN" dirty="0"/>
              <a:t>is a connected through a sequence of links between network nodes. </a:t>
            </a:r>
          </a:p>
          <a:p>
            <a:r>
              <a:rPr lang="en-IN" dirty="0"/>
              <a:t>On each physical link, a logical channel is dedicated to the connection. </a:t>
            </a:r>
          </a:p>
          <a:p>
            <a:r>
              <a:rPr lang="en-IN" dirty="0"/>
              <a:t>Circuit switching is commonly used technique in telephony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64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663" y="1027907"/>
            <a:ext cx="7532687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35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Let </a:t>
            </a:r>
            <a:r>
              <a:rPr lang="en-US" altLang="en-US" dirty="0">
                <a:latin typeface="Times New Roman" panose="02020603050405020304" pitchFamily="18" charset="0"/>
              </a:rPr>
              <a:t>us use a circuit-switched network to connect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eight telephones </a:t>
            </a:r>
            <a:r>
              <a:rPr lang="en-US" altLang="en-US" dirty="0">
                <a:latin typeface="Times New Roman" panose="02020603050405020304" pitchFamily="18" charset="0"/>
              </a:rPr>
              <a:t>in a small area.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Communication </a:t>
            </a:r>
            <a:r>
              <a:rPr lang="en-US" altLang="en-US" dirty="0">
                <a:latin typeface="Times New Roman" panose="02020603050405020304" pitchFamily="18" charset="0"/>
              </a:rPr>
              <a:t>is through 4-kHz voice channels.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We </a:t>
            </a:r>
            <a:r>
              <a:rPr lang="en-US" altLang="en-US" dirty="0">
                <a:latin typeface="Times New Roman" panose="02020603050405020304" pitchFamily="18" charset="0"/>
              </a:rPr>
              <a:t>assume that each link uses FDM to connect a maximum of two voice channels.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</a:rPr>
              <a:t>bandwidth of each link is then 8 kHz.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Telephone </a:t>
            </a:r>
            <a:r>
              <a:rPr lang="en-US" altLang="en-US" dirty="0">
                <a:latin typeface="Times New Roman" panose="02020603050405020304" pitchFamily="18" charset="0"/>
              </a:rPr>
              <a:t>1 is connected to telephone 7; 2 to 5; 3 to 8; and 4 to 6.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Situation </a:t>
            </a:r>
            <a:r>
              <a:rPr lang="en-US" altLang="en-US" dirty="0">
                <a:latin typeface="Times New Roman" panose="02020603050405020304" pitchFamily="18" charset="0"/>
              </a:rPr>
              <a:t>may change when new connections are made.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</a:rPr>
              <a:t>switch controls the connections.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740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1174</Words>
  <Application>Microsoft Office PowerPoint</Application>
  <PresentationFormat>On-screen Show (4:3)</PresentationFormat>
  <Paragraphs>101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Switching</vt:lpstr>
      <vt:lpstr>Switched network</vt:lpstr>
      <vt:lpstr>Slide 3</vt:lpstr>
      <vt:lpstr>Switched network</vt:lpstr>
      <vt:lpstr>Key features of a switched communication network</vt:lpstr>
      <vt:lpstr>Switched Network Categories</vt:lpstr>
      <vt:lpstr>Circuit Switching</vt:lpstr>
      <vt:lpstr>Slide 8</vt:lpstr>
      <vt:lpstr>Example</vt:lpstr>
      <vt:lpstr>Slide 10</vt:lpstr>
      <vt:lpstr>Example</vt:lpstr>
      <vt:lpstr>Slide 12</vt:lpstr>
      <vt:lpstr>Circuit Switching: Steps involved</vt:lpstr>
      <vt:lpstr>Connection Over a Public Circuit-Switching Network </vt:lpstr>
      <vt:lpstr>Circuit Switching</vt:lpstr>
      <vt:lpstr>Structure of a switch</vt:lpstr>
      <vt:lpstr>Blocking and Non-blocking switches</vt:lpstr>
      <vt:lpstr>Circuit Switching: Categories</vt:lpstr>
      <vt:lpstr>Crossbar Switch</vt:lpstr>
      <vt:lpstr>Crossbar Switch</vt:lpstr>
      <vt:lpstr>Multistage Switch </vt:lpstr>
      <vt:lpstr>Multistage Switch </vt:lpstr>
      <vt:lpstr>Slide 23</vt:lpstr>
      <vt:lpstr>Design a three-stage, 200 × 200 switch (N = 200) with k = 4 and n = 20.</vt:lpstr>
      <vt:lpstr>Clos criterion</vt:lpstr>
      <vt:lpstr>Redesign the previous three-stage, 200 × 200 switch, using the Clos criteria with a minimum number of crosspoints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Switched Communication Networks </dc:title>
  <dc:creator>PRALAY KUNDU</dc:creator>
  <cp:lastModifiedBy>hit</cp:lastModifiedBy>
  <cp:revision>13</cp:revision>
  <dcterms:created xsi:type="dcterms:W3CDTF">2018-02-12T16:50:39Z</dcterms:created>
  <dcterms:modified xsi:type="dcterms:W3CDTF">2018-02-13T04:39:39Z</dcterms:modified>
</cp:coreProperties>
</file>