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8" r:id="rId2"/>
    <p:sldId id="260" r:id="rId3"/>
    <p:sldId id="261" r:id="rId4"/>
    <p:sldId id="263" r:id="rId5"/>
    <p:sldId id="264" r:id="rId6"/>
    <p:sldId id="265" r:id="rId7"/>
    <p:sldId id="266" r:id="rId8"/>
    <p:sldId id="267" r:id="rId9"/>
    <p:sldId id="268" r:id="rId10"/>
    <p:sldId id="269" r:id="rId11"/>
    <p:sldId id="297" r:id="rId12"/>
    <p:sldId id="270" r:id="rId13"/>
    <p:sldId id="271" r:id="rId14"/>
    <p:sldId id="272" r:id="rId15"/>
    <p:sldId id="273" r:id="rId16"/>
    <p:sldId id="274" r:id="rId17"/>
    <p:sldId id="275" r:id="rId18"/>
    <p:sldId id="276" r:id="rId19"/>
    <p:sldId id="294" r:id="rId20"/>
    <p:sldId id="277" r:id="rId21"/>
    <p:sldId id="283" r:id="rId22"/>
    <p:sldId id="284" r:id="rId23"/>
    <p:sldId id="285" r:id="rId24"/>
    <p:sldId id="286" r:id="rId25"/>
    <p:sldId id="287" r:id="rId26"/>
    <p:sldId id="288" r:id="rId27"/>
    <p:sldId id="289" r:id="rId28"/>
    <p:sldId id="292" r:id="rId29"/>
    <p:sldId id="293" r:id="rId30"/>
    <p:sldId id="290" r:id="rId31"/>
    <p:sldId id="291" r:id="rId32"/>
    <p:sldId id="278" r:id="rId33"/>
    <p:sldId id="279" r:id="rId34"/>
    <p:sldId id="280" r:id="rId35"/>
    <p:sldId id="281" r:id="rId36"/>
    <p:sldId id="282" r:id="rId37"/>
    <p:sldId id="29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24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omputer Network TCP/IP model"/>
          <p:cNvPicPr>
            <a:picLocks noChangeAspect="1" noChangeArrowheads="1"/>
          </p:cNvPicPr>
          <p:nvPr/>
        </p:nvPicPr>
        <p:blipFill>
          <a:blip r:embed="rId2" cstate="print"/>
          <a:srcRect t="6400"/>
          <a:stretch>
            <a:fillRect/>
          </a:stretch>
        </p:blipFill>
        <p:spPr bwMode="auto">
          <a:xfrm>
            <a:off x="-184965" y="609600"/>
            <a:ext cx="9345897" cy="6248400"/>
          </a:xfrm>
          <a:prstGeom prst="rect">
            <a:avLst/>
          </a:prstGeom>
          <a:noFill/>
        </p:spPr>
      </p:pic>
      <p:sp>
        <p:nvSpPr>
          <p:cNvPr id="6" name="Oval 5"/>
          <p:cNvSpPr/>
          <p:nvPr/>
        </p:nvSpPr>
        <p:spPr>
          <a:xfrm>
            <a:off x="5943600" y="3962400"/>
            <a:ext cx="27432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2133600" y="3581400"/>
            <a:ext cx="12954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ICMP</a:t>
            </a:r>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IN" dirty="0"/>
              <a:t>ICMP messages can be broadly divided into two broad categories: </a:t>
            </a:r>
          </a:p>
          <a:p>
            <a:pPr lvl="1"/>
            <a:r>
              <a:rPr lang="en-IN" dirty="0"/>
              <a:t>Error reporting Messages: </a:t>
            </a:r>
          </a:p>
          <a:p>
            <a:pPr lvl="2"/>
            <a:r>
              <a:rPr lang="en-IN" dirty="0"/>
              <a:t>Destination unreachable, </a:t>
            </a:r>
          </a:p>
          <a:p>
            <a:pPr lvl="2"/>
            <a:r>
              <a:rPr lang="en-IN" dirty="0"/>
              <a:t>Time exceeded, </a:t>
            </a:r>
          </a:p>
          <a:p>
            <a:pPr lvl="2"/>
            <a:r>
              <a:rPr lang="en-IN" dirty="0"/>
              <a:t>Source quench, </a:t>
            </a:r>
          </a:p>
          <a:p>
            <a:pPr lvl="2"/>
            <a:r>
              <a:rPr lang="en-IN" dirty="0"/>
              <a:t>Parameter problems, </a:t>
            </a:r>
          </a:p>
          <a:p>
            <a:pPr lvl="2"/>
            <a:r>
              <a:rPr lang="en-IN" dirty="0"/>
              <a:t>Redirect </a:t>
            </a:r>
          </a:p>
          <a:p>
            <a:pPr lvl="1"/>
            <a:r>
              <a:rPr lang="en-IN" dirty="0"/>
              <a:t>Query: </a:t>
            </a:r>
          </a:p>
          <a:p>
            <a:pPr lvl="2"/>
            <a:r>
              <a:rPr lang="en-IN" dirty="0"/>
              <a:t>Echo request and reply, </a:t>
            </a:r>
          </a:p>
          <a:p>
            <a:pPr lvl="2"/>
            <a:r>
              <a:rPr lang="en-IN" dirty="0"/>
              <a:t>Timestamp request and reply, </a:t>
            </a:r>
          </a:p>
          <a:p>
            <a:pPr lvl="2"/>
            <a:r>
              <a:rPr lang="en-IN" dirty="0"/>
              <a:t>Address mask request and reply</a:t>
            </a:r>
            <a:br>
              <a:rPr lang="en-IN" dirty="0"/>
            </a:b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QoS Parameters</a:t>
            </a:r>
          </a:p>
        </p:txBody>
      </p:sp>
      <p:sp>
        <p:nvSpPr>
          <p:cNvPr id="3" name="Content Placeholder 2"/>
          <p:cNvSpPr>
            <a:spLocks noGrp="1"/>
          </p:cNvSpPr>
          <p:nvPr>
            <p:ph idx="1"/>
          </p:nvPr>
        </p:nvSpPr>
        <p:spPr/>
        <p:txBody>
          <a:bodyPr>
            <a:normAutofit fontScale="77500" lnSpcReduction="20000"/>
          </a:bodyPr>
          <a:lstStyle/>
          <a:p>
            <a:r>
              <a:rPr lang="en-IN" dirty="0"/>
              <a:t>Throughput: </a:t>
            </a:r>
          </a:p>
          <a:p>
            <a:pPr lvl="1"/>
            <a:r>
              <a:rPr lang="en-IN" dirty="0"/>
              <a:t>No. of packets that arrive at their destinations successfully per unit time,</a:t>
            </a:r>
          </a:p>
          <a:p>
            <a:r>
              <a:rPr lang="en-IN" dirty="0"/>
              <a:t>Delay or Packet End-to-End Delay or Latency: </a:t>
            </a:r>
          </a:p>
          <a:p>
            <a:pPr lvl="1"/>
            <a:r>
              <a:rPr lang="en-IN" dirty="0"/>
              <a:t>Time taken by a packet to travel from the source to the destination.</a:t>
            </a:r>
          </a:p>
          <a:p>
            <a:r>
              <a:rPr lang="en-IN" dirty="0"/>
              <a:t>Jitter: </a:t>
            </a:r>
          </a:p>
          <a:p>
            <a:pPr lvl="1"/>
            <a:r>
              <a:rPr lang="en-IN" dirty="0"/>
              <a:t>Variation in the latency on a packet flow between two systems, when some packets take longer to travel from one system to the other. </a:t>
            </a:r>
          </a:p>
          <a:p>
            <a:pPr lvl="1"/>
            <a:r>
              <a:rPr lang="en-IN" dirty="0"/>
              <a:t>Uniform Latency=&gt; 0 jitter.</a:t>
            </a:r>
          </a:p>
          <a:p>
            <a:pPr lvl="1"/>
            <a:r>
              <a:rPr lang="en-IN" dirty="0"/>
              <a:t>Non-uniform: +</a:t>
            </a:r>
            <a:r>
              <a:rPr lang="en-IN" dirty="0" err="1"/>
              <a:t>ve</a:t>
            </a:r>
            <a:r>
              <a:rPr lang="en-IN" dirty="0"/>
              <a:t> or –</a:t>
            </a:r>
            <a:r>
              <a:rPr lang="en-IN" dirty="0" err="1"/>
              <a:t>ve</a:t>
            </a:r>
            <a:r>
              <a:rPr lang="en-IN" dirty="0"/>
              <a:t> jitter.</a:t>
            </a:r>
          </a:p>
          <a:p>
            <a:r>
              <a:rPr lang="en-IN" dirty="0"/>
              <a:t>Bit Error Rate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Congestion?</a:t>
            </a:r>
          </a:p>
        </p:txBody>
      </p:sp>
      <p:sp>
        <p:nvSpPr>
          <p:cNvPr id="3" name="Content Placeholder 2"/>
          <p:cNvSpPr>
            <a:spLocks noGrp="1"/>
          </p:cNvSpPr>
          <p:nvPr>
            <p:ph idx="1"/>
          </p:nvPr>
        </p:nvSpPr>
        <p:spPr/>
        <p:txBody>
          <a:bodyPr>
            <a:noAutofit/>
          </a:bodyPr>
          <a:lstStyle/>
          <a:p>
            <a:r>
              <a:rPr lang="en-IN" sz="2000" dirty="0"/>
              <a:t>Internet can be considered as a Queue of packets, where transmitting nodes are constantly adding packets and some of them (receiving nodes) are removing packets from the queue. </a:t>
            </a:r>
          </a:p>
          <a:p>
            <a:r>
              <a:rPr lang="en-IN" sz="2000" dirty="0"/>
              <a:t>Too many packets are present in this queue (or internet or a part of internet), when constantly transmitting nodes are pouring packets at a higher rate than receiving nodes are removing them. </a:t>
            </a:r>
          </a:p>
          <a:p>
            <a:r>
              <a:rPr lang="en-IN" sz="2000" dirty="0"/>
              <a:t>This degrades the performance, and such a situation is termed as Congestion. </a:t>
            </a:r>
          </a:p>
          <a:p>
            <a:endParaRPr lang="en-IN" sz="2000" dirty="0"/>
          </a:p>
        </p:txBody>
      </p:sp>
      <p:pic>
        <p:nvPicPr>
          <p:cNvPr id="4" name="Picture 4" descr="Related image"/>
          <p:cNvPicPr>
            <a:picLocks noChangeAspect="1" noChangeArrowheads="1"/>
          </p:cNvPicPr>
          <p:nvPr/>
        </p:nvPicPr>
        <p:blipFill>
          <a:blip r:embed="rId2" cstate="print"/>
          <a:srcRect l="11667" t="8889" r="11667" b="15556"/>
          <a:stretch>
            <a:fillRect/>
          </a:stretch>
        </p:blipFill>
        <p:spPr bwMode="auto">
          <a:xfrm>
            <a:off x="2590800" y="4038600"/>
            <a:ext cx="3505200" cy="25908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Congestion Control</a:t>
            </a:r>
            <a:endParaRPr lang="en-IN" dirty="0"/>
          </a:p>
        </p:txBody>
      </p:sp>
      <p:sp>
        <p:nvSpPr>
          <p:cNvPr id="3" name="Content Placeholder 2"/>
          <p:cNvSpPr>
            <a:spLocks noGrp="1"/>
          </p:cNvSpPr>
          <p:nvPr>
            <p:ph idx="1"/>
          </p:nvPr>
        </p:nvSpPr>
        <p:spPr/>
        <p:txBody>
          <a:bodyPr>
            <a:noAutofit/>
          </a:bodyPr>
          <a:lstStyle/>
          <a:p>
            <a:r>
              <a:rPr lang="en-IN" sz="2400" dirty="0"/>
              <a:t>Objective: maintain the number of packets in the network below the level at which performance falls off dramatically. </a:t>
            </a:r>
          </a:p>
          <a:p>
            <a:r>
              <a:rPr lang="en-IN" sz="2400" dirty="0"/>
              <a:t>Nature of a Packet switching network: </a:t>
            </a:r>
          </a:p>
          <a:p>
            <a:pPr lvl="1"/>
            <a:r>
              <a:rPr lang="en-IN" sz="2000" dirty="0"/>
              <a:t>A network of queues </a:t>
            </a:r>
          </a:p>
          <a:p>
            <a:pPr lvl="1"/>
            <a:r>
              <a:rPr lang="en-IN" sz="2000" dirty="0"/>
              <a:t>At each node, there is a queue of packets for each outgoing channel </a:t>
            </a:r>
          </a:p>
          <a:p>
            <a:pPr lvl="1"/>
            <a:r>
              <a:rPr lang="en-IN" sz="2000" dirty="0"/>
              <a:t>If packet arrival rate exceeds the packet transmission rate, the queue size grows without bound </a:t>
            </a:r>
          </a:p>
          <a:p>
            <a:pPr lvl="1"/>
            <a:r>
              <a:rPr lang="en-IN" sz="2000" dirty="0"/>
              <a:t>When the line for which packets are queuing becomes more than 80% utilized, the queue length grows alarmingly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Congestion</a:t>
            </a:r>
            <a:endParaRPr lang="en-IN" dirty="0"/>
          </a:p>
        </p:txBody>
      </p:sp>
      <p:sp>
        <p:nvSpPr>
          <p:cNvPr id="3" name="Content Placeholder 2"/>
          <p:cNvSpPr>
            <a:spLocks noGrp="1"/>
          </p:cNvSpPr>
          <p:nvPr>
            <p:ph idx="1"/>
          </p:nvPr>
        </p:nvSpPr>
        <p:spPr>
          <a:xfrm>
            <a:off x="457200" y="1600200"/>
            <a:ext cx="8382000" cy="4525963"/>
          </a:xfrm>
        </p:spPr>
        <p:txBody>
          <a:bodyPr>
            <a:normAutofit/>
          </a:bodyPr>
          <a:lstStyle/>
          <a:p>
            <a:r>
              <a:rPr lang="en-IN" dirty="0"/>
              <a:t>If </a:t>
            </a:r>
            <a:r>
              <a:rPr lang="en-IN" dirty="0">
                <a:solidFill>
                  <a:srgbClr val="0000FF"/>
                </a:solidFill>
              </a:rPr>
              <a:t>number of packets </a:t>
            </a:r>
            <a:r>
              <a:rPr lang="en-IN" dirty="0"/>
              <a:t>sent is </a:t>
            </a:r>
            <a:r>
              <a:rPr lang="en-IN" dirty="0">
                <a:solidFill>
                  <a:srgbClr val="0000FF"/>
                </a:solidFill>
              </a:rPr>
              <a:t>within the carrying capacity</a:t>
            </a:r>
            <a:r>
              <a:rPr lang="en-IN" dirty="0"/>
              <a:t>, they all </a:t>
            </a:r>
            <a:r>
              <a:rPr lang="en-IN" dirty="0">
                <a:solidFill>
                  <a:srgbClr val="FF0000"/>
                </a:solidFill>
              </a:rPr>
              <a:t>delivered</a:t>
            </a:r>
            <a:endParaRPr lang="en-IN" dirty="0"/>
          </a:p>
          <a:p>
            <a:r>
              <a:rPr lang="en-IN" dirty="0"/>
              <a:t>If traffic increases too far, the routers are no longer able to cope, and they begin to lose packets - </a:t>
            </a:r>
            <a:r>
              <a:rPr lang="en-IN" dirty="0">
                <a:solidFill>
                  <a:srgbClr val="FF0000"/>
                </a:solidFill>
              </a:rPr>
              <a:t>Congestion</a:t>
            </a:r>
            <a:r>
              <a:rPr lang="en-IN" dirty="0"/>
              <a:t>. </a:t>
            </a:r>
          </a:p>
          <a:p>
            <a:r>
              <a:rPr lang="en-IN" dirty="0"/>
              <a:t>At very high traffic, performance collapse completely, and almost no packet is delivered.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Causes Of Congestion</a:t>
            </a:r>
          </a:p>
        </p:txBody>
      </p:sp>
      <p:sp>
        <p:nvSpPr>
          <p:cNvPr id="3" name="Content Placeholder 2"/>
          <p:cNvSpPr>
            <a:spLocks noGrp="1"/>
          </p:cNvSpPr>
          <p:nvPr>
            <p:ph idx="1"/>
          </p:nvPr>
        </p:nvSpPr>
        <p:spPr/>
        <p:txBody>
          <a:bodyPr>
            <a:noAutofit/>
          </a:bodyPr>
          <a:lstStyle/>
          <a:p>
            <a:r>
              <a:rPr lang="en-US" sz="2400" dirty="0"/>
              <a:t>Memory: </a:t>
            </a:r>
          </a:p>
          <a:p>
            <a:pPr lvl="1"/>
            <a:r>
              <a:rPr lang="en-IN" sz="2000" dirty="0"/>
              <a:t>Stream of packets arrive suddenly on several input lines and need to be out on the same output line, forming a long queue</a:t>
            </a:r>
          </a:p>
          <a:p>
            <a:pPr lvl="1"/>
            <a:r>
              <a:rPr lang="en-IN" sz="2000" i="1" dirty="0"/>
              <a:t>Insufficient memory in the routers</a:t>
            </a:r>
            <a:r>
              <a:rPr lang="en-IN" sz="2000" dirty="0"/>
              <a:t>, lead to packet drop. </a:t>
            </a:r>
          </a:p>
          <a:p>
            <a:pPr lvl="1"/>
            <a:r>
              <a:rPr lang="en-IN" sz="2000" dirty="0"/>
              <a:t>Even infinite amount of memory will increase congestion; because by the time packets gets at the head of the queue, they will time-out (repeatedly), and duplicates may also be present. </a:t>
            </a:r>
          </a:p>
          <a:p>
            <a:pPr lvl="1"/>
            <a:r>
              <a:rPr lang="en-IN" sz="2000" dirty="0"/>
              <a:t>All the packets will be forwarded to next router up to the destination, all the way only increasing the load to the network more and more. </a:t>
            </a:r>
          </a:p>
          <a:p>
            <a:pPr lvl="1"/>
            <a:r>
              <a:rPr lang="en-IN" sz="2000" dirty="0"/>
              <a:t>Finally when it arrives at the destination, the packet will be discarded, due to time out, so instead of been dropped at any intermediate router (in case memory is restricted) such a packet goes all the way up to the destination, increasing the network load throughout and then finally gets dropped there.</a:t>
            </a:r>
            <a:br>
              <a:rPr lang="en-IN" sz="2000" dirty="0"/>
            </a:br>
            <a:endParaRPr lang="en-I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Causes Of Congestion</a:t>
            </a:r>
          </a:p>
        </p:txBody>
      </p:sp>
      <p:sp>
        <p:nvSpPr>
          <p:cNvPr id="3" name="Content Placeholder 2"/>
          <p:cNvSpPr>
            <a:spLocks noGrp="1"/>
          </p:cNvSpPr>
          <p:nvPr>
            <p:ph idx="1"/>
          </p:nvPr>
        </p:nvSpPr>
        <p:spPr/>
        <p:txBody>
          <a:bodyPr>
            <a:normAutofit lnSpcReduction="10000"/>
          </a:bodyPr>
          <a:lstStyle/>
          <a:p>
            <a:r>
              <a:rPr lang="en-IN" i="1" dirty="0"/>
              <a:t>Slow processors </a:t>
            </a:r>
            <a:r>
              <a:rPr lang="en-IN" dirty="0"/>
              <a:t>: </a:t>
            </a:r>
          </a:p>
          <a:p>
            <a:pPr lvl="1"/>
            <a:r>
              <a:rPr lang="en-IN" dirty="0"/>
              <a:t>If the router CPU is slow, queue can build up even if there is excess of line capacity. </a:t>
            </a:r>
          </a:p>
          <a:p>
            <a:r>
              <a:rPr lang="en-IN" i="1" dirty="0"/>
              <a:t>Low Bandwidth</a:t>
            </a:r>
            <a:r>
              <a:rPr lang="en-IN" dirty="0"/>
              <a:t>:</a:t>
            </a:r>
          </a:p>
          <a:p>
            <a:pPr lvl="1"/>
            <a:r>
              <a:rPr lang="en-IN" dirty="0"/>
              <a:t>Upgrading lines but not changing slow processors, or vice-versa, often helps a little; these can just shift the bottleneck to some other point. </a:t>
            </a:r>
          </a:p>
          <a:p>
            <a:pPr lvl="1"/>
            <a:r>
              <a:rPr lang="en-IN" dirty="0"/>
              <a:t>The real problem is the mismatch between different parts of the system</a:t>
            </a:r>
            <a:br>
              <a:rPr lang="en-IN" dirty="0"/>
            </a:b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Causes Of Congestion</a:t>
            </a:r>
          </a:p>
        </p:txBody>
      </p:sp>
      <p:sp>
        <p:nvSpPr>
          <p:cNvPr id="3" name="Content Placeholder 2"/>
          <p:cNvSpPr>
            <a:spLocks noGrp="1"/>
          </p:cNvSpPr>
          <p:nvPr>
            <p:ph idx="1"/>
          </p:nvPr>
        </p:nvSpPr>
        <p:spPr/>
        <p:txBody>
          <a:bodyPr>
            <a:normAutofit/>
          </a:bodyPr>
          <a:lstStyle/>
          <a:p>
            <a:r>
              <a:rPr lang="en-IN" i="1" dirty="0"/>
              <a:t>Bursty </a:t>
            </a:r>
            <a:r>
              <a:rPr lang="en-IN" dirty="0"/>
              <a:t>nature of traffic:</a:t>
            </a:r>
          </a:p>
          <a:p>
            <a:pPr lvl="1"/>
            <a:r>
              <a:rPr lang="en-IN" dirty="0"/>
              <a:t>If the hosts transmit at a uniform rate, then congestion problem will be less common and all other causes will not even led to congestion because other causes just act as an enzyme which boosts up the congestion when the traffic is </a:t>
            </a:r>
            <a:r>
              <a:rPr lang="en-IN" dirty="0" err="1"/>
              <a:t>bursty</a:t>
            </a:r>
            <a:r>
              <a:rPr lang="en-IN" dirty="0"/>
              <a:t> (i.e., other causes just add on to make the problem more serious, main cause is the </a:t>
            </a:r>
            <a:r>
              <a:rPr lang="en-IN" dirty="0" err="1"/>
              <a:t>bursty</a:t>
            </a:r>
            <a:r>
              <a:rPr lang="en-IN" dirty="0"/>
              <a:t> traffic).</a:t>
            </a:r>
            <a:br>
              <a:rPr lang="en-IN" dirty="0"/>
            </a:b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Effects of Congestion</a:t>
            </a:r>
          </a:p>
        </p:txBody>
      </p:sp>
      <p:sp>
        <p:nvSpPr>
          <p:cNvPr id="3" name="Content Placeholder 2"/>
          <p:cNvSpPr>
            <a:spLocks noGrp="1"/>
          </p:cNvSpPr>
          <p:nvPr>
            <p:ph idx="1"/>
          </p:nvPr>
        </p:nvSpPr>
        <p:spPr/>
        <p:txBody>
          <a:bodyPr/>
          <a:lstStyle/>
          <a:p>
            <a:r>
              <a:rPr lang="en-IN" dirty="0"/>
              <a:t>Congestion affects two vital parameters: </a:t>
            </a:r>
          </a:p>
          <a:p>
            <a:pPr lvl="1"/>
            <a:r>
              <a:rPr lang="en-IN" i="1" dirty="0"/>
              <a:t>Throughput</a:t>
            </a:r>
          </a:p>
          <a:p>
            <a:pPr lvl="1"/>
            <a:r>
              <a:rPr lang="en-IN" i="1" dirty="0"/>
              <a:t>Delay</a:t>
            </a:r>
            <a:br>
              <a:rPr lang="en-IN" dirty="0"/>
            </a:br>
            <a:endParaRPr lang="en-IN" dirty="0"/>
          </a:p>
        </p:txBody>
      </p:sp>
      <p:pic>
        <p:nvPicPr>
          <p:cNvPr id="31747" name="Picture 3"/>
          <p:cNvPicPr>
            <a:picLocks noChangeAspect="1" noChangeArrowheads="1"/>
          </p:cNvPicPr>
          <p:nvPr/>
        </p:nvPicPr>
        <p:blipFill>
          <a:blip r:embed="rId2" cstate="print"/>
          <a:srcRect/>
          <a:stretch>
            <a:fillRect/>
          </a:stretch>
        </p:blipFill>
        <p:spPr bwMode="auto">
          <a:xfrm>
            <a:off x="914400" y="3352800"/>
            <a:ext cx="7315201" cy="3223261"/>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872237" y="3886200"/>
            <a:ext cx="3986013" cy="2631084"/>
          </a:xfrm>
          <a:prstGeom prst="rect">
            <a:avLst/>
          </a:prstGeom>
          <a:noFill/>
          <a:ln w="9525">
            <a:noFill/>
            <a:miter lim="800000"/>
            <a:headEnd/>
            <a:tailEnd/>
          </a:ln>
        </p:spPr>
      </p:pic>
      <p:sp>
        <p:nvSpPr>
          <p:cNvPr id="3" name="Content Placeholder 2"/>
          <p:cNvSpPr>
            <a:spLocks noGrp="1"/>
          </p:cNvSpPr>
          <p:nvPr>
            <p:ph idx="1"/>
          </p:nvPr>
        </p:nvSpPr>
        <p:spPr>
          <a:xfrm>
            <a:off x="304800" y="381000"/>
            <a:ext cx="8534400" cy="4648200"/>
          </a:xfrm>
        </p:spPr>
        <p:txBody>
          <a:bodyPr>
            <a:normAutofit fontScale="85000" lnSpcReduction="10000"/>
          </a:bodyPr>
          <a:lstStyle/>
          <a:p>
            <a:r>
              <a:rPr lang="en-IN" dirty="0"/>
              <a:t>When the number of packets hosts send into the network is well within its carrying capacity, the number delivered is proportional to the number sent. </a:t>
            </a:r>
          </a:p>
          <a:p>
            <a:r>
              <a:rPr lang="en-IN" dirty="0"/>
              <a:t>If twice as many are sent, twice as many are delivered. </a:t>
            </a:r>
          </a:p>
          <a:p>
            <a:r>
              <a:rPr lang="en-IN" dirty="0"/>
              <a:t>However, </a:t>
            </a:r>
            <a:r>
              <a:rPr lang="en-IN" dirty="0">
                <a:solidFill>
                  <a:srgbClr val="FF0000"/>
                </a:solidFill>
              </a:rPr>
              <a:t>as the offered load approaches the carrying capacity, bursts of traffic occasionally fill up the buffers inside routers and some packets are lost. </a:t>
            </a:r>
          </a:p>
          <a:p>
            <a:r>
              <a:rPr lang="en-IN" dirty="0">
                <a:solidFill>
                  <a:srgbClr val="FF0000"/>
                </a:solidFill>
              </a:rPr>
              <a:t>These lost packets consume some of the capacity, so the number of delivered packets falls below the ideal curve. </a:t>
            </a:r>
          </a:p>
          <a:p>
            <a:r>
              <a:rPr lang="en-IN" dirty="0">
                <a:solidFill>
                  <a:srgbClr val="FF0000"/>
                </a:solidFill>
              </a:rPr>
              <a:t>The network is now congested. </a:t>
            </a:r>
            <a:br>
              <a:rPr lang="en-IN" dirty="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IN" dirty="0"/>
              <a:t>Address Resolution Protocol (ARP)</a:t>
            </a:r>
          </a:p>
        </p:txBody>
      </p:sp>
      <p:sp>
        <p:nvSpPr>
          <p:cNvPr id="5" name="Subtitle 4"/>
          <p:cNvSpPr>
            <a:spLocks noGrp="1"/>
          </p:cNvSpPr>
          <p:nvPr>
            <p:ph type="subTitle" idx="1"/>
          </p:nvPr>
        </p:nvSpPr>
        <p:spPr/>
        <p:txBody>
          <a:bodyPr/>
          <a:lstStyle/>
          <a:p>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Congestion Control Techniques</a:t>
            </a:r>
          </a:p>
        </p:txBody>
      </p:sp>
      <p:sp>
        <p:nvSpPr>
          <p:cNvPr id="3" name="Content Placeholder 2"/>
          <p:cNvSpPr>
            <a:spLocks noGrp="1"/>
          </p:cNvSpPr>
          <p:nvPr>
            <p:ph idx="1"/>
          </p:nvPr>
        </p:nvSpPr>
        <p:spPr/>
        <p:txBody>
          <a:bodyPr>
            <a:normAutofit/>
          </a:bodyPr>
          <a:lstStyle/>
          <a:p>
            <a:r>
              <a:rPr lang="en-IN" sz="2800" b="1" dirty="0"/>
              <a:t>Open loop: </a:t>
            </a:r>
          </a:p>
          <a:p>
            <a:pPr lvl="1"/>
            <a:r>
              <a:rPr lang="en-IN" sz="2400" dirty="0"/>
              <a:t>Protocols to </a:t>
            </a:r>
            <a:r>
              <a:rPr lang="en-IN" sz="2400" dirty="0">
                <a:solidFill>
                  <a:srgbClr val="FF0000"/>
                </a:solidFill>
              </a:rPr>
              <a:t>prevent</a:t>
            </a:r>
            <a:r>
              <a:rPr lang="en-IN" sz="2400" dirty="0"/>
              <a:t> or avoid congestion, ensuring that the system never enters a Congested State. </a:t>
            </a:r>
          </a:p>
          <a:p>
            <a:r>
              <a:rPr lang="en-IN" sz="2800" b="1" dirty="0"/>
              <a:t>Close loop: </a:t>
            </a:r>
          </a:p>
          <a:p>
            <a:pPr lvl="1"/>
            <a:r>
              <a:rPr lang="en-IN" sz="2400" dirty="0"/>
              <a:t>Protocols that allow system to enter congested state, </a:t>
            </a:r>
            <a:r>
              <a:rPr lang="en-IN" sz="2400" dirty="0">
                <a:solidFill>
                  <a:srgbClr val="FF0000"/>
                </a:solidFill>
              </a:rPr>
              <a:t>detect it, and remove it</a:t>
            </a:r>
            <a:r>
              <a:rPr lang="en-IN" sz="2400" dirty="0"/>
              <a:t>.</a:t>
            </a:r>
            <a:br>
              <a:rPr lang="en-IN" sz="2400" dirty="0"/>
            </a:br>
            <a:endParaRPr lang="en-IN"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6866" name="Picture 2"/>
          <p:cNvPicPr>
            <a:picLocks noChangeAspect="1" noChangeArrowheads="1"/>
          </p:cNvPicPr>
          <p:nvPr/>
        </p:nvPicPr>
        <p:blipFill>
          <a:blip r:embed="rId2" cstate="print"/>
          <a:srcRect l="2121" r="3222"/>
          <a:stretch>
            <a:fillRect/>
          </a:stretch>
        </p:blipFill>
        <p:spPr bwMode="auto">
          <a:xfrm>
            <a:off x="-1" y="609600"/>
            <a:ext cx="9146300" cy="54102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Open Loop: Retransmission Policy</a:t>
            </a:r>
          </a:p>
        </p:txBody>
      </p:sp>
      <p:sp>
        <p:nvSpPr>
          <p:cNvPr id="3" name="Content Placeholder 2"/>
          <p:cNvSpPr>
            <a:spLocks noGrp="1"/>
          </p:cNvSpPr>
          <p:nvPr>
            <p:ph idx="1"/>
          </p:nvPr>
        </p:nvSpPr>
        <p:spPr/>
        <p:txBody>
          <a:bodyPr>
            <a:normAutofit fontScale="85000" lnSpcReduction="10000"/>
          </a:bodyPr>
          <a:lstStyle/>
          <a:p>
            <a:r>
              <a:rPr lang="en-IN" dirty="0"/>
              <a:t>If the sender feels that a sent packet is lost or corrupted, the packet needs to be retransmitted. </a:t>
            </a:r>
          </a:p>
          <a:p>
            <a:r>
              <a:rPr lang="en-IN" dirty="0"/>
              <a:t>Retransmission increase congestion in the network. </a:t>
            </a:r>
          </a:p>
          <a:p>
            <a:r>
              <a:rPr lang="en-IN" dirty="0"/>
              <a:t>However, a good retransmission policy can prevent congestion. </a:t>
            </a:r>
          </a:p>
          <a:p>
            <a:r>
              <a:rPr lang="en-IN" dirty="0"/>
              <a:t>The retransmission policy and the retransmission timers must be designed to optimize efficiency and at the same time prevent congestion. </a:t>
            </a:r>
          </a:p>
          <a:p>
            <a:r>
              <a:rPr lang="en-IN" dirty="0"/>
              <a:t>For example, the retransmission policy used by TCP is designed to prevent or alleviate congestion.</a:t>
            </a:r>
            <a:br>
              <a:rPr lang="en-IN" dirty="0"/>
            </a:b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Open Loop: Window Policy</a:t>
            </a:r>
          </a:p>
        </p:txBody>
      </p:sp>
      <p:sp>
        <p:nvSpPr>
          <p:cNvPr id="3" name="Content Placeholder 2"/>
          <p:cNvSpPr>
            <a:spLocks noGrp="1"/>
          </p:cNvSpPr>
          <p:nvPr>
            <p:ph idx="1"/>
          </p:nvPr>
        </p:nvSpPr>
        <p:spPr/>
        <p:txBody>
          <a:bodyPr>
            <a:normAutofit fontScale="85000" lnSpcReduction="20000"/>
          </a:bodyPr>
          <a:lstStyle/>
          <a:p>
            <a:r>
              <a:rPr lang="en-IN" dirty="0"/>
              <a:t>The type of window at the sender may also affect congestion. </a:t>
            </a:r>
          </a:p>
          <a:p>
            <a:r>
              <a:rPr lang="en-IN" dirty="0"/>
              <a:t>The Selective Repeat window is better than the</a:t>
            </a:r>
            <a:br>
              <a:rPr lang="en-IN" dirty="0"/>
            </a:br>
            <a:r>
              <a:rPr lang="en-IN" dirty="0"/>
              <a:t>Go-Back-N window for congestion control. </a:t>
            </a:r>
          </a:p>
          <a:p>
            <a:r>
              <a:rPr lang="en-IN" dirty="0"/>
              <a:t>In the Go-Back-N window, when the timer for a packet times out, several packets may be resent, although some may have arrived safe and sound at the receiver. </a:t>
            </a:r>
          </a:p>
          <a:p>
            <a:r>
              <a:rPr lang="en-IN" dirty="0"/>
              <a:t>This duplication may make the congestion worse. </a:t>
            </a:r>
          </a:p>
          <a:p>
            <a:r>
              <a:rPr lang="en-IN" dirty="0"/>
              <a:t>The Selective Repeat window, on the other hand, tries to send the specific packets that have been lost or corrupted.</a:t>
            </a:r>
            <a:br>
              <a:rPr lang="en-IN" dirty="0"/>
            </a:b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Open Loop: Acknowledgment Policy</a:t>
            </a:r>
          </a:p>
        </p:txBody>
      </p:sp>
      <p:sp>
        <p:nvSpPr>
          <p:cNvPr id="3" name="Content Placeholder 2"/>
          <p:cNvSpPr>
            <a:spLocks noGrp="1"/>
          </p:cNvSpPr>
          <p:nvPr>
            <p:ph idx="1"/>
          </p:nvPr>
        </p:nvSpPr>
        <p:spPr/>
        <p:txBody>
          <a:bodyPr>
            <a:noAutofit/>
          </a:bodyPr>
          <a:lstStyle/>
          <a:p>
            <a:r>
              <a:rPr lang="en-IN" sz="2400" dirty="0"/>
              <a:t>The acknowledgment policy imposed by the receiver may also affect congestion. </a:t>
            </a:r>
          </a:p>
          <a:p>
            <a:r>
              <a:rPr lang="en-IN" sz="2400" dirty="0"/>
              <a:t>If the receiver does not acknowledge every packet it receives, it may slow down the sender and help prevent congestion. </a:t>
            </a:r>
          </a:p>
          <a:p>
            <a:r>
              <a:rPr lang="en-IN" sz="2400" dirty="0"/>
              <a:t>A receiver may send an acknowledgment only if it has a packet to be sent or a special timer expires. </a:t>
            </a:r>
          </a:p>
          <a:p>
            <a:r>
              <a:rPr lang="en-IN" sz="2400" dirty="0"/>
              <a:t>A receiver may decide to acknowledge only N packets at a time. </a:t>
            </a:r>
          </a:p>
          <a:p>
            <a:r>
              <a:rPr lang="en-IN" sz="2400" dirty="0"/>
              <a:t>We need to know that the acknowledgments are also part of the load in a network. </a:t>
            </a:r>
          </a:p>
          <a:p>
            <a:r>
              <a:rPr lang="en-IN" sz="2400" dirty="0"/>
              <a:t>Sending fewer acknowledgments means imposing less load on the network.</a:t>
            </a:r>
            <a:br>
              <a:rPr lang="en-IN" sz="2400" dirty="0"/>
            </a:br>
            <a:endParaRPr lang="en-IN"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Open Loop: Discarding Policy </a:t>
            </a:r>
          </a:p>
        </p:txBody>
      </p:sp>
      <p:sp>
        <p:nvSpPr>
          <p:cNvPr id="3" name="Content Placeholder 2"/>
          <p:cNvSpPr>
            <a:spLocks noGrp="1"/>
          </p:cNvSpPr>
          <p:nvPr>
            <p:ph idx="1"/>
          </p:nvPr>
        </p:nvSpPr>
        <p:spPr/>
        <p:txBody>
          <a:bodyPr>
            <a:normAutofit lnSpcReduction="10000"/>
          </a:bodyPr>
          <a:lstStyle/>
          <a:p>
            <a:r>
              <a:rPr lang="en-IN" dirty="0"/>
              <a:t>A good discarding policy by the routers may prevent congestion and at the same time may not harm the integrity of the transmission. </a:t>
            </a:r>
          </a:p>
          <a:p>
            <a:r>
              <a:rPr lang="en-IN" dirty="0"/>
              <a:t>For example, in audio transmission, if the policy is to discard less sensitive packets when</a:t>
            </a:r>
            <a:br>
              <a:rPr lang="en-IN" dirty="0"/>
            </a:br>
            <a:r>
              <a:rPr lang="en-IN" dirty="0"/>
              <a:t>congestion is likely to happen, the quality of sound is still preserved and congestion is prevented or alleviated.</a:t>
            </a:r>
            <a:br>
              <a:rPr lang="en-IN" dirty="0"/>
            </a:b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Open Loop: Admission Policy</a:t>
            </a:r>
          </a:p>
        </p:txBody>
      </p:sp>
      <p:sp>
        <p:nvSpPr>
          <p:cNvPr id="3" name="Content Placeholder 2"/>
          <p:cNvSpPr>
            <a:spLocks noGrp="1"/>
          </p:cNvSpPr>
          <p:nvPr>
            <p:ph idx="1"/>
          </p:nvPr>
        </p:nvSpPr>
        <p:spPr/>
        <p:txBody>
          <a:bodyPr>
            <a:normAutofit fontScale="92500" lnSpcReduction="10000"/>
          </a:bodyPr>
          <a:lstStyle/>
          <a:p>
            <a:r>
              <a:rPr lang="en-IN" dirty="0"/>
              <a:t>An admission policy, which is a QoS mechanism, can also prevent congestion in virtual-circuit</a:t>
            </a:r>
            <a:br>
              <a:rPr lang="en-IN" dirty="0"/>
            </a:br>
            <a:r>
              <a:rPr lang="en-IN" dirty="0"/>
              <a:t>networks. </a:t>
            </a:r>
          </a:p>
          <a:p>
            <a:r>
              <a:rPr lang="en-IN" dirty="0"/>
              <a:t>Switches in a flow first check the resource requirement of a flow before admitting it to the network. </a:t>
            </a:r>
          </a:p>
          <a:p>
            <a:r>
              <a:rPr lang="en-IN" dirty="0"/>
              <a:t>A router can deny establishing a virtual- circuit connection if there is congestion in the network or if there is a possibility of future congestion</a:t>
            </a:r>
            <a:br>
              <a:rPr lang="en-IN" dirty="0"/>
            </a:b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Closed-Loop: Back-pressure</a:t>
            </a:r>
          </a:p>
        </p:txBody>
      </p:sp>
      <p:sp>
        <p:nvSpPr>
          <p:cNvPr id="3" name="Content Placeholder 2"/>
          <p:cNvSpPr>
            <a:spLocks noGrp="1"/>
          </p:cNvSpPr>
          <p:nvPr>
            <p:ph idx="1"/>
          </p:nvPr>
        </p:nvSpPr>
        <p:spPr/>
        <p:txBody>
          <a:bodyPr>
            <a:noAutofit/>
          </a:bodyPr>
          <a:lstStyle/>
          <a:p>
            <a:r>
              <a:rPr lang="en-IN" sz="2000" dirty="0"/>
              <a:t>Backpressure is a mechanism in which a congested node stops receiving data from the immediate upstream node or nodes. </a:t>
            </a:r>
          </a:p>
          <a:p>
            <a:r>
              <a:rPr lang="en-IN" sz="2000" dirty="0"/>
              <a:t>This may cause the upstream node or nodes to become congested, and they, in turn, reject data from their upstream nodes or nodes. And so on. </a:t>
            </a:r>
          </a:p>
          <a:p>
            <a:r>
              <a:rPr lang="en-IN" sz="2000" dirty="0"/>
              <a:t>Backpressure is a node-to-node congestion control that starts with a node and propagates, in the opposite direction of data flow, to the source. </a:t>
            </a:r>
          </a:p>
          <a:p>
            <a:r>
              <a:rPr lang="en-IN" sz="2000" dirty="0"/>
              <a:t>The backpressure technique can be applied only to virtual circuit networks, in which each node knows the upstream node from which a flow of data is corning.</a:t>
            </a:r>
            <a:br>
              <a:rPr lang="en-IN" sz="2000" dirty="0"/>
            </a:br>
            <a:endParaRPr lang="en-IN" sz="2000" dirty="0"/>
          </a:p>
        </p:txBody>
      </p:sp>
      <p:pic>
        <p:nvPicPr>
          <p:cNvPr id="37890" name="Picture 2" descr="Image result for backpressure and choke packet"/>
          <p:cNvPicPr>
            <a:picLocks noChangeAspect="1" noChangeArrowheads="1"/>
          </p:cNvPicPr>
          <p:nvPr/>
        </p:nvPicPr>
        <p:blipFill>
          <a:blip r:embed="rId2" cstate="print"/>
          <a:srcRect l="20833" t="50000" r="20000" b="34444"/>
          <a:stretch>
            <a:fillRect/>
          </a:stretch>
        </p:blipFill>
        <p:spPr bwMode="auto">
          <a:xfrm>
            <a:off x="914400" y="5029200"/>
            <a:ext cx="7728857" cy="15240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Closed-Loop: Choke Packet</a:t>
            </a:r>
          </a:p>
        </p:txBody>
      </p:sp>
      <p:sp>
        <p:nvSpPr>
          <p:cNvPr id="3" name="Content Placeholder 2"/>
          <p:cNvSpPr>
            <a:spLocks noGrp="1"/>
          </p:cNvSpPr>
          <p:nvPr>
            <p:ph idx="1"/>
          </p:nvPr>
        </p:nvSpPr>
        <p:spPr>
          <a:xfrm>
            <a:off x="457200" y="1600201"/>
            <a:ext cx="8229600" cy="3505199"/>
          </a:xfrm>
        </p:spPr>
        <p:txBody>
          <a:bodyPr>
            <a:noAutofit/>
          </a:bodyPr>
          <a:lstStyle/>
          <a:p>
            <a:r>
              <a:rPr lang="en-IN" sz="1800" dirty="0"/>
              <a:t>A choke packet is a packet sent by a node to the source to inform it of congestion. </a:t>
            </a:r>
          </a:p>
          <a:p>
            <a:r>
              <a:rPr lang="en-IN" sz="1800" b="1" dirty="0"/>
              <a:t>In backpressure, the warning is </a:t>
            </a:r>
            <a:r>
              <a:rPr lang="en-IN" sz="1800" b="1" dirty="0">
                <a:solidFill>
                  <a:srgbClr val="FF0000"/>
                </a:solidFill>
              </a:rPr>
              <a:t>from one node to its upstream node</a:t>
            </a:r>
            <a:r>
              <a:rPr lang="en-IN" sz="1800" b="1" dirty="0"/>
              <a:t>,</a:t>
            </a:r>
            <a:br>
              <a:rPr lang="en-IN" sz="1800" b="1" dirty="0"/>
            </a:br>
            <a:r>
              <a:rPr lang="en-IN" sz="1800" b="1" dirty="0"/>
              <a:t>although the warning may eventually reach the source station. </a:t>
            </a:r>
          </a:p>
          <a:p>
            <a:r>
              <a:rPr lang="en-IN" sz="1800" b="1" dirty="0"/>
              <a:t>In the choke packet method, the warning is </a:t>
            </a:r>
            <a:r>
              <a:rPr lang="en-IN" sz="1800" b="1" dirty="0">
                <a:solidFill>
                  <a:srgbClr val="FF0000"/>
                </a:solidFill>
              </a:rPr>
              <a:t>from the router</a:t>
            </a:r>
            <a:r>
              <a:rPr lang="en-IN" sz="1800" b="1" dirty="0"/>
              <a:t>, which has encountered congestion, </a:t>
            </a:r>
            <a:r>
              <a:rPr lang="en-IN" sz="1800" b="1" dirty="0">
                <a:solidFill>
                  <a:srgbClr val="FF0000"/>
                </a:solidFill>
              </a:rPr>
              <a:t>to the source station directly</a:t>
            </a:r>
            <a:r>
              <a:rPr lang="en-IN" sz="1800" b="1" dirty="0"/>
              <a:t>. </a:t>
            </a:r>
          </a:p>
          <a:p>
            <a:r>
              <a:rPr lang="en-IN" sz="1800" dirty="0"/>
              <a:t>The </a:t>
            </a:r>
            <a:r>
              <a:rPr lang="en-IN" sz="1800" dirty="0">
                <a:solidFill>
                  <a:srgbClr val="FF0000"/>
                </a:solidFill>
              </a:rPr>
              <a:t>intermediate nodes </a:t>
            </a:r>
            <a:r>
              <a:rPr lang="en-IN" sz="1800" dirty="0"/>
              <a:t>through which the packet has travelled </a:t>
            </a:r>
            <a:r>
              <a:rPr lang="en-IN" sz="1800" dirty="0">
                <a:solidFill>
                  <a:srgbClr val="FF0000"/>
                </a:solidFill>
              </a:rPr>
              <a:t>are not warned</a:t>
            </a:r>
            <a:r>
              <a:rPr lang="en-IN" sz="1800" dirty="0"/>
              <a:t>. </a:t>
            </a:r>
          </a:p>
          <a:p>
            <a:r>
              <a:rPr lang="en-IN" sz="1800" dirty="0"/>
              <a:t>We have seen an example of this type of control in ICMP. </a:t>
            </a:r>
          </a:p>
          <a:p>
            <a:r>
              <a:rPr lang="en-IN" sz="1800" dirty="0"/>
              <a:t>When a router in the Internet is overwhelmed </a:t>
            </a:r>
            <a:r>
              <a:rPr lang="en-IN" sz="1800" dirty="0" err="1"/>
              <a:t>datagrams</a:t>
            </a:r>
            <a:r>
              <a:rPr lang="en-IN" sz="1800" dirty="0"/>
              <a:t>, it may discard some of them; but it informs the source host, using a source quench ICMP message. </a:t>
            </a:r>
          </a:p>
          <a:p>
            <a:r>
              <a:rPr lang="en-IN" sz="1800" dirty="0"/>
              <a:t>The warning message goes directly to the source station; the intermediate</a:t>
            </a:r>
            <a:br>
              <a:rPr lang="en-IN" sz="1800" dirty="0"/>
            </a:br>
            <a:r>
              <a:rPr lang="en-IN" sz="1800" dirty="0"/>
              <a:t>routers does not take any action.</a:t>
            </a:r>
            <a:br>
              <a:rPr lang="en-IN" sz="1800" dirty="0"/>
            </a:br>
            <a:endParaRPr lang="en-IN" sz="1800" dirty="0"/>
          </a:p>
        </p:txBody>
      </p:sp>
      <p:pic>
        <p:nvPicPr>
          <p:cNvPr id="4" name="Picture 2" descr="Image result for backpressure and choke packet"/>
          <p:cNvPicPr>
            <a:picLocks noChangeAspect="1" noChangeArrowheads="1"/>
          </p:cNvPicPr>
          <p:nvPr/>
        </p:nvPicPr>
        <p:blipFill>
          <a:blip r:embed="rId2" cstate="print"/>
          <a:srcRect l="22500" t="75556" r="20833" b="5555"/>
          <a:stretch>
            <a:fillRect/>
          </a:stretch>
        </p:blipFill>
        <p:spPr bwMode="auto">
          <a:xfrm>
            <a:off x="838200" y="4953000"/>
            <a:ext cx="7620000" cy="19050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Closed-Loop: Implicit Signaling</a:t>
            </a:r>
          </a:p>
        </p:txBody>
      </p:sp>
      <p:sp>
        <p:nvSpPr>
          <p:cNvPr id="3" name="Content Placeholder 2"/>
          <p:cNvSpPr>
            <a:spLocks noGrp="1"/>
          </p:cNvSpPr>
          <p:nvPr>
            <p:ph idx="1"/>
          </p:nvPr>
        </p:nvSpPr>
        <p:spPr/>
        <p:txBody>
          <a:bodyPr>
            <a:normAutofit fontScale="85000" lnSpcReduction="10000"/>
          </a:bodyPr>
          <a:lstStyle/>
          <a:p>
            <a:r>
              <a:rPr lang="en-IN" dirty="0"/>
              <a:t>In implicit signaling, there is no communication between the congested node or nodes and the source. </a:t>
            </a:r>
          </a:p>
          <a:p>
            <a:r>
              <a:rPr lang="en-IN" dirty="0"/>
              <a:t>The </a:t>
            </a:r>
            <a:r>
              <a:rPr lang="en-IN" dirty="0">
                <a:solidFill>
                  <a:srgbClr val="FF0000"/>
                </a:solidFill>
              </a:rPr>
              <a:t>source guesses that there is a congestion </a:t>
            </a:r>
            <a:r>
              <a:rPr lang="en-IN" dirty="0"/>
              <a:t>somewhere in the network from other symptoms. </a:t>
            </a:r>
          </a:p>
          <a:p>
            <a:r>
              <a:rPr lang="en-IN" dirty="0"/>
              <a:t>For example, when a source sends several packets and there is no acknowledgment for a while, one assumption is that the network is congested. </a:t>
            </a:r>
          </a:p>
          <a:p>
            <a:r>
              <a:rPr lang="en-IN" dirty="0"/>
              <a:t>The delay in receiving an acknowledgment is interpreted as congestion in the network; the source should slow down.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ARP?</a:t>
            </a:r>
            <a:endParaRPr lang="en-IN"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IN" dirty="0"/>
              <a:t>The knowledge of hosts’ IP address is not sufficient for sending packets, because </a:t>
            </a:r>
            <a:r>
              <a:rPr lang="en-IN" i="1" dirty="0">
                <a:solidFill>
                  <a:srgbClr val="0000FF"/>
                </a:solidFill>
              </a:rPr>
              <a:t>data link hardware does not understand internet addresses</a:t>
            </a:r>
            <a:r>
              <a:rPr lang="en-IN" dirty="0"/>
              <a:t>. </a:t>
            </a:r>
          </a:p>
          <a:p>
            <a:endParaRPr lang="en-IN" dirty="0"/>
          </a:p>
          <a:p>
            <a:r>
              <a:rPr lang="en-IN" dirty="0"/>
              <a:t>In an Ethernet network, the </a:t>
            </a:r>
            <a:r>
              <a:rPr lang="en-IN" dirty="0">
                <a:solidFill>
                  <a:srgbClr val="0000FF"/>
                </a:solidFill>
              </a:rPr>
              <a:t>Ethernet controller card can send and receive using 48-bit Ethernet (MAC) </a:t>
            </a:r>
            <a:r>
              <a:rPr lang="en-IN" dirty="0"/>
              <a:t>addresses and the </a:t>
            </a:r>
            <a:r>
              <a:rPr lang="en-IN" dirty="0">
                <a:solidFill>
                  <a:srgbClr val="FF0000"/>
                </a:solidFill>
              </a:rPr>
              <a:t>32-bit IP addresses are unknown to these cards. </a:t>
            </a:r>
          </a:p>
          <a:p>
            <a:endParaRPr lang="en-IN" dirty="0">
              <a:solidFill>
                <a:srgbClr val="FF0000"/>
              </a:solidFill>
            </a:endParaRPr>
          </a:p>
          <a:p>
            <a:r>
              <a:rPr lang="en-IN" dirty="0"/>
              <a:t>This requires a </a:t>
            </a:r>
            <a:r>
              <a:rPr lang="en-IN" dirty="0">
                <a:solidFill>
                  <a:srgbClr val="FF0000"/>
                </a:solidFill>
              </a:rPr>
              <a:t>mapping of the IP addresses to the corresponding Ethernet addresses </a:t>
            </a:r>
            <a:r>
              <a:rPr lang="en-IN" dirty="0"/>
              <a:t>which is accomplished by </a:t>
            </a:r>
            <a:r>
              <a:rPr lang="en-IN" i="1" dirty="0">
                <a:solidFill>
                  <a:srgbClr val="0000FF"/>
                </a:solidFill>
              </a:rPr>
              <a:t>Address Resolution Protocol (ARP)</a:t>
            </a:r>
            <a:r>
              <a:rPr lang="en-IN" dirty="0"/>
              <a:t>.</a:t>
            </a:r>
            <a:br>
              <a:rPr lang="en-IN" dirty="0"/>
            </a:b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Closed-Loop: Explicit Signaling</a:t>
            </a:r>
          </a:p>
        </p:txBody>
      </p:sp>
      <p:sp>
        <p:nvSpPr>
          <p:cNvPr id="3" name="Content Placeholder 2"/>
          <p:cNvSpPr>
            <a:spLocks noGrp="1"/>
          </p:cNvSpPr>
          <p:nvPr>
            <p:ph idx="1"/>
          </p:nvPr>
        </p:nvSpPr>
        <p:spPr/>
        <p:txBody>
          <a:bodyPr>
            <a:noAutofit/>
          </a:bodyPr>
          <a:lstStyle/>
          <a:p>
            <a:r>
              <a:rPr lang="en-IN" sz="2800" dirty="0"/>
              <a:t>The node that experiences congestion can explicitly send a signal to the source or destination. </a:t>
            </a:r>
          </a:p>
          <a:p>
            <a:r>
              <a:rPr lang="en-IN" sz="2800" dirty="0"/>
              <a:t>In the choke packet method, a separate packet is used for this purpose</a:t>
            </a:r>
          </a:p>
          <a:p>
            <a:r>
              <a:rPr lang="en-IN" sz="2800" dirty="0"/>
              <a:t>In the explicit signaling method, the signal is included in the packets that carry data. </a:t>
            </a:r>
          </a:p>
          <a:p>
            <a:r>
              <a:rPr lang="en-IN" sz="2800" dirty="0"/>
              <a:t>Explicit signaling, can occur in either the forward or the backward direction.</a:t>
            </a:r>
          </a:p>
          <a:p>
            <a:pPr>
              <a:buNone/>
            </a:pPr>
            <a:br>
              <a:rPr lang="en-IN" sz="2000" dirty="0"/>
            </a:br>
            <a:endParaRPr lang="en-IN"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Closed-Loop: Explicit Signaling</a:t>
            </a:r>
          </a:p>
        </p:txBody>
      </p:sp>
      <p:sp>
        <p:nvSpPr>
          <p:cNvPr id="3" name="Content Placeholder 2"/>
          <p:cNvSpPr>
            <a:spLocks noGrp="1"/>
          </p:cNvSpPr>
          <p:nvPr>
            <p:ph idx="1"/>
          </p:nvPr>
        </p:nvSpPr>
        <p:spPr/>
        <p:txBody>
          <a:bodyPr>
            <a:noAutofit/>
          </a:bodyPr>
          <a:lstStyle/>
          <a:p>
            <a:r>
              <a:rPr lang="en-IN" sz="2800" dirty="0"/>
              <a:t>Backward Signaling: </a:t>
            </a:r>
          </a:p>
          <a:p>
            <a:pPr lvl="1"/>
            <a:r>
              <a:rPr lang="en-IN" sz="2000" dirty="0"/>
              <a:t>A bit can be set in a packet moving in the direction opposite to the congestion. </a:t>
            </a:r>
          </a:p>
          <a:p>
            <a:pPr lvl="1"/>
            <a:r>
              <a:rPr lang="en-IN" sz="2000" dirty="0"/>
              <a:t>This bit can warn the source that there is congestion and that it needs to slow down to avoid the discarding of packets.</a:t>
            </a:r>
          </a:p>
          <a:p>
            <a:r>
              <a:rPr lang="en-IN" sz="2800" dirty="0"/>
              <a:t>Forward Signaling: </a:t>
            </a:r>
          </a:p>
          <a:p>
            <a:pPr lvl="1"/>
            <a:r>
              <a:rPr lang="en-IN" sz="2000" dirty="0"/>
              <a:t>A bit can be set in a packet moving in the direction of the congestion. </a:t>
            </a:r>
          </a:p>
          <a:p>
            <a:pPr lvl="1"/>
            <a:r>
              <a:rPr lang="en-IN" sz="2000" dirty="0"/>
              <a:t>This bit can warn the destination that there is congestion. </a:t>
            </a:r>
          </a:p>
          <a:p>
            <a:pPr lvl="1"/>
            <a:r>
              <a:rPr lang="en-IN" sz="2000" dirty="0"/>
              <a:t>The receiver in this case can use policies, such as slowing down the acknowledgments, to alleviate the congestion.</a:t>
            </a:r>
            <a:br>
              <a:rPr lang="en-IN" sz="2000" dirty="0"/>
            </a:br>
            <a:endParaRPr lang="en-IN" sz="3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Leaky Bucket Algorithm</a:t>
            </a:r>
          </a:p>
        </p:txBody>
      </p:sp>
      <p:sp>
        <p:nvSpPr>
          <p:cNvPr id="3" name="Content Placeholder 2"/>
          <p:cNvSpPr>
            <a:spLocks noGrp="1"/>
          </p:cNvSpPr>
          <p:nvPr>
            <p:ph idx="1"/>
          </p:nvPr>
        </p:nvSpPr>
        <p:spPr/>
        <p:txBody>
          <a:bodyPr>
            <a:normAutofit fontScale="92500" lnSpcReduction="10000"/>
          </a:bodyPr>
          <a:lstStyle/>
          <a:p>
            <a:r>
              <a:rPr lang="en-IN" dirty="0"/>
              <a:t>When the host has to send a packet, the packet is thrown into the bucket. </a:t>
            </a:r>
          </a:p>
          <a:p>
            <a:r>
              <a:rPr lang="en-IN" dirty="0"/>
              <a:t>The bucket leaks at a constant rate, meaning the network interface transmits packets at a constant rate. </a:t>
            </a:r>
          </a:p>
          <a:p>
            <a:r>
              <a:rPr lang="en-IN" dirty="0"/>
              <a:t>Bursty traffic is converted to a uniform traffic by the leaky bucket. </a:t>
            </a:r>
          </a:p>
          <a:p>
            <a:r>
              <a:rPr lang="en-IN" dirty="0"/>
              <a:t>In practice the bucket is a finite queue that outputs at a finite rate</a:t>
            </a:r>
            <a:br>
              <a:rPr lang="en-IN" dirty="0"/>
            </a:b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Leaky Bucket Algorithm</a:t>
            </a:r>
          </a:p>
        </p:txBody>
      </p:sp>
      <p:sp>
        <p:nvSpPr>
          <p:cNvPr id="3" name="Content Placeholder 2"/>
          <p:cNvSpPr>
            <a:spLocks noGrp="1"/>
          </p:cNvSpPr>
          <p:nvPr>
            <p:ph idx="1"/>
          </p:nvPr>
        </p:nvSpPr>
        <p:spPr/>
        <p:txBody>
          <a:bodyPr/>
          <a:lstStyle/>
          <a:p>
            <a:endParaRPr lang="en-IN"/>
          </a:p>
        </p:txBody>
      </p:sp>
      <p:pic>
        <p:nvPicPr>
          <p:cNvPr id="33794" name="Picture 2"/>
          <p:cNvPicPr>
            <a:picLocks noChangeAspect="1" noChangeArrowheads="1"/>
          </p:cNvPicPr>
          <p:nvPr/>
        </p:nvPicPr>
        <p:blipFill>
          <a:blip r:embed="rId2" cstate="print"/>
          <a:srcRect l="65756"/>
          <a:stretch>
            <a:fillRect/>
          </a:stretch>
        </p:blipFill>
        <p:spPr bwMode="auto">
          <a:xfrm>
            <a:off x="6172200" y="1600200"/>
            <a:ext cx="2971800" cy="3909993"/>
          </a:xfrm>
          <a:prstGeom prst="rect">
            <a:avLst/>
          </a:prstGeom>
          <a:noFill/>
          <a:ln w="9525">
            <a:noFill/>
            <a:miter lim="800000"/>
            <a:headEnd/>
            <a:tailEnd/>
          </a:ln>
          <a:effectLst/>
        </p:spPr>
      </p:pic>
      <p:pic>
        <p:nvPicPr>
          <p:cNvPr id="5" name="Picture 2" descr="https://media.geeksforgeeks.org/wp-content/uploads/leakyTap-1.png"/>
          <p:cNvPicPr>
            <a:picLocks noChangeAspect="1" noChangeArrowheads="1"/>
          </p:cNvPicPr>
          <p:nvPr/>
        </p:nvPicPr>
        <p:blipFill>
          <a:blip r:embed="rId3" cstate="print"/>
          <a:srcRect/>
          <a:stretch>
            <a:fillRect/>
          </a:stretch>
        </p:blipFill>
        <p:spPr bwMode="auto">
          <a:xfrm>
            <a:off x="533400" y="1600200"/>
            <a:ext cx="5457825" cy="3829051"/>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Token Bucket Algorithm</a:t>
            </a:r>
          </a:p>
        </p:txBody>
      </p:sp>
      <p:sp>
        <p:nvSpPr>
          <p:cNvPr id="3" name="Content Placeholder 2"/>
          <p:cNvSpPr>
            <a:spLocks noGrp="1"/>
          </p:cNvSpPr>
          <p:nvPr>
            <p:ph idx="1"/>
          </p:nvPr>
        </p:nvSpPr>
        <p:spPr/>
        <p:txBody>
          <a:bodyPr>
            <a:normAutofit/>
          </a:bodyPr>
          <a:lstStyle/>
          <a:p>
            <a:r>
              <a:rPr lang="en-IN" dirty="0"/>
              <a:t>In regular intervals tokens are thrown into the bucket.</a:t>
            </a:r>
          </a:p>
          <a:p>
            <a:r>
              <a:rPr lang="en-IN" dirty="0"/>
              <a:t>The bucket has a maximum capacity.</a:t>
            </a:r>
          </a:p>
          <a:p>
            <a:r>
              <a:rPr lang="en-IN" dirty="0"/>
              <a:t>If there is a ready packet, a token is removed from the bucket, and the packet is send.</a:t>
            </a:r>
          </a:p>
          <a:p>
            <a:r>
              <a:rPr lang="en-IN" dirty="0"/>
              <a:t>If there is no token in the bucket, the packet cannot be send.</a:t>
            </a:r>
            <a:br>
              <a:rPr lang="en-IN" dirty="0"/>
            </a:b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Token Bucket Algorithm</a:t>
            </a:r>
          </a:p>
        </p:txBody>
      </p:sp>
      <p:sp>
        <p:nvSpPr>
          <p:cNvPr id="3" name="Content Placeholder 2"/>
          <p:cNvSpPr>
            <a:spLocks noGrp="1"/>
          </p:cNvSpPr>
          <p:nvPr>
            <p:ph idx="1"/>
          </p:nvPr>
        </p:nvSpPr>
        <p:spPr/>
        <p:txBody>
          <a:bodyPr/>
          <a:lstStyle/>
          <a:p>
            <a:endParaRPr lang="en-IN"/>
          </a:p>
        </p:txBody>
      </p:sp>
      <p:pic>
        <p:nvPicPr>
          <p:cNvPr id="34818" name="Picture 2"/>
          <p:cNvPicPr>
            <a:picLocks noChangeAspect="1" noChangeArrowheads="1"/>
          </p:cNvPicPr>
          <p:nvPr/>
        </p:nvPicPr>
        <p:blipFill>
          <a:blip r:embed="rId2" cstate="print"/>
          <a:srcRect/>
          <a:stretch>
            <a:fillRect/>
          </a:stretch>
        </p:blipFill>
        <p:spPr bwMode="auto">
          <a:xfrm>
            <a:off x="457200" y="2286000"/>
            <a:ext cx="8239125" cy="402907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Token Bucket Algorithm</a:t>
            </a:r>
          </a:p>
        </p:txBody>
      </p:sp>
      <p:sp>
        <p:nvSpPr>
          <p:cNvPr id="3" name="Content Placeholder 2"/>
          <p:cNvSpPr>
            <a:spLocks noGrp="1"/>
          </p:cNvSpPr>
          <p:nvPr>
            <p:ph idx="1"/>
          </p:nvPr>
        </p:nvSpPr>
        <p:spPr/>
        <p:txBody>
          <a:bodyPr/>
          <a:lstStyle/>
          <a:p>
            <a:endParaRPr lang="en-IN" dirty="0"/>
          </a:p>
        </p:txBody>
      </p:sp>
      <p:pic>
        <p:nvPicPr>
          <p:cNvPr id="35842" name="Picture 2"/>
          <p:cNvPicPr>
            <a:picLocks noChangeAspect="1" noChangeArrowheads="1"/>
          </p:cNvPicPr>
          <p:nvPr/>
        </p:nvPicPr>
        <p:blipFill>
          <a:blip r:embed="rId2" cstate="print"/>
          <a:srcRect/>
          <a:stretch>
            <a:fillRect/>
          </a:stretch>
        </p:blipFill>
        <p:spPr bwMode="auto">
          <a:xfrm>
            <a:off x="2133600" y="1600200"/>
            <a:ext cx="4781550" cy="48768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Advantage of Token Bucket over Leaky Bucket</a:t>
            </a:r>
          </a:p>
        </p:txBody>
      </p:sp>
      <p:sp>
        <p:nvSpPr>
          <p:cNvPr id="3" name="Content Placeholder 2"/>
          <p:cNvSpPr>
            <a:spLocks noGrp="1"/>
          </p:cNvSpPr>
          <p:nvPr>
            <p:ph idx="1"/>
          </p:nvPr>
        </p:nvSpPr>
        <p:spPr/>
        <p:txBody>
          <a:bodyPr/>
          <a:lstStyle/>
          <a:p>
            <a:pPr fontAlgn="base"/>
            <a:r>
              <a:rPr lang="en-IN" dirty="0"/>
              <a:t>If bucket is full in token Bucket , tokens are discard not packets. While in leaky bucket, packets are discarded.</a:t>
            </a:r>
          </a:p>
          <a:p>
            <a:pPr fontAlgn="base"/>
            <a:r>
              <a:rPr lang="en-IN" dirty="0"/>
              <a:t>Token Bucket can send Larger bursts at a faster rate while leaky bucket always sends packets at constant rate.</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Working of ARP: First Approach</a:t>
            </a:r>
            <a:endParaRPr lang="en-IN" dirty="0"/>
          </a:p>
        </p:txBody>
      </p:sp>
      <p:sp>
        <p:nvSpPr>
          <p:cNvPr id="3" name="Content Placeholder 2"/>
          <p:cNvSpPr>
            <a:spLocks noGrp="1"/>
          </p:cNvSpPr>
          <p:nvPr>
            <p:ph idx="1"/>
          </p:nvPr>
        </p:nvSpPr>
        <p:spPr/>
        <p:txBody>
          <a:bodyPr>
            <a:normAutofit/>
          </a:bodyPr>
          <a:lstStyle/>
          <a:p>
            <a:r>
              <a:rPr lang="en-IN" dirty="0"/>
              <a:t>One possible approach is to have a </a:t>
            </a:r>
            <a:r>
              <a:rPr lang="en-IN" i="1" dirty="0">
                <a:solidFill>
                  <a:srgbClr val="0000FF"/>
                </a:solidFill>
              </a:rPr>
              <a:t>configuration file </a:t>
            </a:r>
            <a:r>
              <a:rPr lang="en-IN" dirty="0">
                <a:solidFill>
                  <a:srgbClr val="0000FF"/>
                </a:solidFill>
              </a:rPr>
              <a:t>somewhere in the system that maps IP addresses onto the Ethernet addresses</a:t>
            </a:r>
            <a:r>
              <a:rPr lang="en-IN" dirty="0"/>
              <a:t>. </a:t>
            </a:r>
          </a:p>
          <a:p>
            <a:pPr lvl="1"/>
            <a:r>
              <a:rPr lang="en-IN" dirty="0"/>
              <a:t>Although this approach is </a:t>
            </a:r>
            <a:r>
              <a:rPr lang="en-IN" dirty="0">
                <a:solidFill>
                  <a:srgbClr val="FF0000"/>
                </a:solidFill>
              </a:rPr>
              <a:t>straightforward</a:t>
            </a:r>
            <a:r>
              <a:rPr lang="en-IN" dirty="0"/>
              <a:t>, </a:t>
            </a:r>
            <a:r>
              <a:rPr lang="en-IN" dirty="0">
                <a:solidFill>
                  <a:srgbClr val="FF0000"/>
                </a:solidFill>
              </a:rPr>
              <a:t>maintaining an up-to-date table has a high overhead </a:t>
            </a:r>
            <a:r>
              <a:rPr lang="en-IN" dirty="0"/>
              <a:t>on the system.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Working of ARP: Second Approach (Widely used)</a:t>
            </a:r>
            <a:endParaRPr lang="en-IN" dirty="0"/>
          </a:p>
        </p:txBody>
      </p:sp>
      <p:sp>
        <p:nvSpPr>
          <p:cNvPr id="3" name="Content Placeholder 2"/>
          <p:cNvSpPr>
            <a:spLocks noGrp="1"/>
          </p:cNvSpPr>
          <p:nvPr>
            <p:ph idx="1"/>
          </p:nvPr>
        </p:nvSpPr>
        <p:spPr>
          <a:xfrm>
            <a:off x="457200" y="1600200"/>
            <a:ext cx="8229600" cy="5029200"/>
          </a:xfrm>
        </p:spPr>
        <p:txBody>
          <a:bodyPr>
            <a:noAutofit/>
          </a:bodyPr>
          <a:lstStyle/>
          <a:p>
            <a:r>
              <a:rPr lang="en-IN" sz="2400" dirty="0"/>
              <a:t>Second approach is to </a:t>
            </a:r>
            <a:r>
              <a:rPr lang="en-IN" sz="2400" dirty="0">
                <a:solidFill>
                  <a:srgbClr val="0000FF"/>
                </a:solidFill>
              </a:rPr>
              <a:t>broadcast packet onto the Ethernet </a:t>
            </a:r>
            <a:r>
              <a:rPr lang="en-IN" sz="2400" dirty="0"/>
              <a:t>asking “</a:t>
            </a:r>
            <a:r>
              <a:rPr lang="en-IN" sz="2400" i="1" dirty="0">
                <a:solidFill>
                  <a:srgbClr val="FF0000"/>
                </a:solidFill>
              </a:rPr>
              <a:t>who owns the destination IP address</a:t>
            </a:r>
            <a:r>
              <a:rPr lang="en-IN" sz="2400" dirty="0"/>
              <a:t>?”. </a:t>
            </a:r>
          </a:p>
          <a:p>
            <a:r>
              <a:rPr lang="en-IN" sz="2400" dirty="0"/>
              <a:t>Destination node responds with its Ethernet address after hearing the request. </a:t>
            </a:r>
          </a:p>
          <a:p>
            <a:r>
              <a:rPr lang="en-IN" sz="2400" dirty="0">
                <a:solidFill>
                  <a:srgbClr val="FF0000"/>
                </a:solidFill>
              </a:rPr>
              <a:t>ARP is a dynamic mapping approach for finding a physical address for a known IP address. </a:t>
            </a:r>
          </a:p>
          <a:p>
            <a:r>
              <a:rPr lang="en-IN" sz="2400" dirty="0"/>
              <a:t>It involves following two basic</a:t>
            </a:r>
          </a:p>
          <a:p>
            <a:pPr lvl="1"/>
            <a:r>
              <a:rPr lang="en-IN" sz="2000" dirty="0"/>
              <a:t>An ARP request is broadcast to all stations in the network </a:t>
            </a:r>
          </a:p>
          <a:p>
            <a:pPr lvl="1"/>
            <a:r>
              <a:rPr lang="en-IN" sz="2000" dirty="0"/>
              <a:t>An ARP reply is an </a:t>
            </a:r>
            <a:r>
              <a:rPr lang="en-IN" sz="2000" dirty="0" err="1"/>
              <a:t>unicast</a:t>
            </a:r>
            <a:r>
              <a:rPr lang="en-IN" sz="2000" dirty="0"/>
              <a:t> to the host requesting the mapping</a:t>
            </a:r>
          </a:p>
          <a:p>
            <a:r>
              <a:rPr lang="en-IN" sz="2400" dirty="0"/>
              <a:t>To improve the efficiency of the ARP protocol, cache memory is used to hold the recently acquired frame containing the physical address. </a:t>
            </a:r>
          </a:p>
          <a:p>
            <a:pPr lvl="1"/>
            <a:r>
              <a:rPr lang="en-IN" sz="2000" dirty="0"/>
              <a:t>As a consequence, no broadcasting is necessary in near future.</a:t>
            </a:r>
            <a:br>
              <a:rPr lang="en-IN" sz="2000" dirty="0"/>
            </a:br>
            <a:r>
              <a:rPr lang="en-IN" sz="2000" dirty="0"/>
              <a:t> </a:t>
            </a:r>
            <a:br>
              <a:rPr lang="en-IN" sz="2000" dirty="0"/>
            </a:b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descr="Image result for ARP images"/>
          <p:cNvPicPr>
            <a:picLocks noChangeAspect="1" noChangeArrowheads="1"/>
          </p:cNvPicPr>
          <p:nvPr/>
        </p:nvPicPr>
        <p:blipFill>
          <a:blip r:embed="rId2" cstate="print"/>
          <a:srcRect/>
          <a:stretch>
            <a:fillRect/>
          </a:stretch>
        </p:blipFill>
        <p:spPr bwMode="auto">
          <a:xfrm>
            <a:off x="0" y="0"/>
            <a:ext cx="9144000" cy="6858001"/>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Reverse ARP (RARP)</a:t>
            </a:r>
          </a:p>
        </p:txBody>
      </p:sp>
      <p:sp>
        <p:nvSpPr>
          <p:cNvPr id="3" name="Content Placeholder 2"/>
          <p:cNvSpPr>
            <a:spLocks noGrp="1"/>
          </p:cNvSpPr>
          <p:nvPr>
            <p:ph idx="1"/>
          </p:nvPr>
        </p:nvSpPr>
        <p:spPr/>
        <p:txBody>
          <a:bodyPr>
            <a:normAutofit lnSpcReduction="10000"/>
          </a:bodyPr>
          <a:lstStyle/>
          <a:p>
            <a:r>
              <a:rPr lang="en-IN" dirty="0"/>
              <a:t>Used by a computer to find out its own IP address. </a:t>
            </a:r>
          </a:p>
          <a:p>
            <a:r>
              <a:rPr lang="en-IN" dirty="0"/>
              <a:t>It involves the following steps: </a:t>
            </a:r>
          </a:p>
          <a:p>
            <a:pPr lvl="1"/>
            <a:r>
              <a:rPr lang="en-IN" dirty="0"/>
              <a:t>Host A broadcasts a RARP request specifying itself as the target </a:t>
            </a:r>
          </a:p>
          <a:p>
            <a:pPr lvl="1"/>
            <a:r>
              <a:rPr lang="en-IN" dirty="0"/>
              <a:t>RARP server responds with the reply directly to host A </a:t>
            </a:r>
          </a:p>
          <a:p>
            <a:pPr lvl="1"/>
            <a:r>
              <a:rPr lang="en-IN" dirty="0"/>
              <a:t>Host A preserves the IP address in its main memory for future use until it reboots</a:t>
            </a:r>
            <a:br>
              <a:rPr lang="en-IN" dirty="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3554" name="Picture 2" descr="Image result for RARP images"/>
          <p:cNvPicPr>
            <a:picLocks noChangeAspect="1" noChangeArrowheads="1"/>
          </p:cNvPicPr>
          <p:nvPr/>
        </p:nvPicPr>
        <p:blipFill>
          <a:blip r:embed="rId2" cstate="print"/>
          <a:srcRect/>
          <a:stretch>
            <a:fillRect/>
          </a:stretch>
        </p:blipFill>
        <p:spPr bwMode="auto">
          <a:xfrm>
            <a:off x="0" y="0"/>
            <a:ext cx="9144000" cy="686516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ICMP: Purpose</a:t>
            </a:r>
          </a:p>
        </p:txBody>
      </p:sp>
      <p:sp>
        <p:nvSpPr>
          <p:cNvPr id="3" name="Content Placeholder 2"/>
          <p:cNvSpPr>
            <a:spLocks noGrp="1"/>
          </p:cNvSpPr>
          <p:nvPr>
            <p:ph idx="1"/>
          </p:nvPr>
        </p:nvSpPr>
        <p:spPr/>
        <p:txBody>
          <a:bodyPr>
            <a:normAutofit fontScale="92500" lnSpcReduction="20000"/>
          </a:bodyPr>
          <a:lstStyle/>
          <a:p>
            <a:r>
              <a:rPr lang="en-IN" dirty="0"/>
              <a:t>To make efficient use of the network resources, </a:t>
            </a:r>
            <a:r>
              <a:rPr lang="en-IN" dirty="0">
                <a:solidFill>
                  <a:srgbClr val="FF0000"/>
                </a:solidFill>
              </a:rPr>
              <a:t>IP was designed to provide unreliable and connectionless</a:t>
            </a:r>
            <a:r>
              <a:rPr lang="en-IN" dirty="0"/>
              <a:t> best-effort datagram delivery service. </a:t>
            </a:r>
          </a:p>
          <a:p>
            <a:r>
              <a:rPr lang="en-IN" dirty="0"/>
              <a:t>As a consequence, </a:t>
            </a:r>
            <a:r>
              <a:rPr lang="en-IN" dirty="0">
                <a:solidFill>
                  <a:srgbClr val="0000FF"/>
                </a:solidFill>
              </a:rPr>
              <a:t>IP has no error-control mechanism</a:t>
            </a:r>
            <a:r>
              <a:rPr lang="en-IN" dirty="0"/>
              <a:t> and also </a:t>
            </a:r>
            <a:r>
              <a:rPr lang="en-IN" dirty="0">
                <a:solidFill>
                  <a:srgbClr val="0000FF"/>
                </a:solidFill>
              </a:rPr>
              <a:t>lacks mechanism for host and management queries</a:t>
            </a:r>
            <a:r>
              <a:rPr lang="en-IN" dirty="0"/>
              <a:t>. </a:t>
            </a:r>
          </a:p>
          <a:p>
            <a:r>
              <a:rPr lang="en-IN" dirty="0"/>
              <a:t>A companion protocol, which </a:t>
            </a:r>
            <a:r>
              <a:rPr lang="en-IN" dirty="0">
                <a:solidFill>
                  <a:srgbClr val="FF0000"/>
                </a:solidFill>
              </a:rPr>
              <a:t>operates in the Network Layer</a:t>
            </a:r>
            <a:r>
              <a:rPr lang="en-IN" dirty="0"/>
              <a:t> too, known </a:t>
            </a:r>
            <a:r>
              <a:rPr lang="en-IN" dirty="0">
                <a:solidFill>
                  <a:srgbClr val="0000FF"/>
                </a:solidFill>
              </a:rPr>
              <a:t>as </a:t>
            </a:r>
            <a:r>
              <a:rPr lang="en-IN" i="1" dirty="0">
                <a:solidFill>
                  <a:srgbClr val="0000FF"/>
                </a:solidFill>
              </a:rPr>
              <a:t>Internet Control Message Protocol </a:t>
            </a:r>
            <a:r>
              <a:rPr lang="en-IN" dirty="0">
                <a:solidFill>
                  <a:srgbClr val="0000FF"/>
                </a:solidFill>
              </a:rPr>
              <a:t>(ICMP), </a:t>
            </a:r>
            <a:r>
              <a:rPr lang="en-IN" dirty="0"/>
              <a:t>has been designed to </a:t>
            </a:r>
            <a:r>
              <a:rPr lang="en-IN" dirty="0">
                <a:solidFill>
                  <a:srgbClr val="FF0000"/>
                </a:solidFill>
              </a:rPr>
              <a:t>compensate these two deficiencies</a:t>
            </a:r>
            <a:r>
              <a:rPr lang="en-IN" dirty="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2319</Words>
  <Application>Microsoft Office PowerPoint</Application>
  <PresentationFormat>On-screen Show (4:3)</PresentationFormat>
  <Paragraphs>170</Paragraphs>
  <Slides>37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Calibri</vt:lpstr>
      <vt:lpstr>Office Theme</vt:lpstr>
      <vt:lpstr>PowerPoint Presentation</vt:lpstr>
      <vt:lpstr>Address Resolution Protocol (ARP)</vt:lpstr>
      <vt:lpstr>What is ARP?</vt:lpstr>
      <vt:lpstr>Working of ARP: First Approach</vt:lpstr>
      <vt:lpstr>Working of ARP: Second Approach (Widely used)</vt:lpstr>
      <vt:lpstr>PowerPoint Presentation</vt:lpstr>
      <vt:lpstr>Reverse ARP (RARP)</vt:lpstr>
      <vt:lpstr>PowerPoint Presentation</vt:lpstr>
      <vt:lpstr>ICMP: Purpose</vt:lpstr>
      <vt:lpstr>ICMP</vt:lpstr>
      <vt:lpstr>QoS Parameters</vt:lpstr>
      <vt:lpstr>What is Congestion?</vt:lpstr>
      <vt:lpstr>Congestion Control</vt:lpstr>
      <vt:lpstr>Congestion</vt:lpstr>
      <vt:lpstr>Causes Of Congestion</vt:lpstr>
      <vt:lpstr>Causes Of Congestion</vt:lpstr>
      <vt:lpstr>Causes Of Congestion</vt:lpstr>
      <vt:lpstr>Effects of Congestion</vt:lpstr>
      <vt:lpstr>PowerPoint Presentation</vt:lpstr>
      <vt:lpstr>Congestion Control Techniques</vt:lpstr>
      <vt:lpstr>PowerPoint Presentation</vt:lpstr>
      <vt:lpstr>Open Loop: Retransmission Policy</vt:lpstr>
      <vt:lpstr>Open Loop: Window Policy</vt:lpstr>
      <vt:lpstr>Open Loop: Acknowledgment Policy</vt:lpstr>
      <vt:lpstr>Open Loop: Discarding Policy </vt:lpstr>
      <vt:lpstr>Open Loop: Admission Policy</vt:lpstr>
      <vt:lpstr>Closed-Loop: Back-pressure</vt:lpstr>
      <vt:lpstr>Closed-Loop: Choke Packet</vt:lpstr>
      <vt:lpstr>Closed-Loop: Implicit Signaling</vt:lpstr>
      <vt:lpstr>Closed-Loop: Explicit Signaling</vt:lpstr>
      <vt:lpstr>Closed-Loop: Explicit Signaling</vt:lpstr>
      <vt:lpstr>Leaky Bucket Algorithm</vt:lpstr>
      <vt:lpstr>Leaky Bucket Algorithm</vt:lpstr>
      <vt:lpstr>Token Bucket Algorithm</vt:lpstr>
      <vt:lpstr>Token Bucket Algorithm</vt:lpstr>
      <vt:lpstr>Token Bucket Algorithm</vt:lpstr>
      <vt:lpstr>Advantage of Token Bucket over Leaky Bucket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Address Translation</dc:title>
  <dc:creator>Anindita</dc:creator>
  <cp:lastModifiedBy>Reshma Roychoudhuri</cp:lastModifiedBy>
  <cp:revision>42</cp:revision>
  <dcterms:created xsi:type="dcterms:W3CDTF">2006-08-16T00:00:00Z</dcterms:created>
  <dcterms:modified xsi:type="dcterms:W3CDTF">2020-05-01T15:58:31Z</dcterms:modified>
</cp:coreProperties>
</file>