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317" r:id="rId6"/>
    <p:sldId id="260" r:id="rId7"/>
    <p:sldId id="261" r:id="rId8"/>
    <p:sldId id="262" r:id="rId9"/>
    <p:sldId id="263" r:id="rId10"/>
    <p:sldId id="264" r:id="rId11"/>
    <p:sldId id="265" r:id="rId12"/>
    <p:sldId id="266" r:id="rId13"/>
    <p:sldId id="267" r:id="rId14"/>
    <p:sldId id="271" r:id="rId15"/>
    <p:sldId id="268" r:id="rId16"/>
    <p:sldId id="269" r:id="rId17"/>
    <p:sldId id="270" r:id="rId18"/>
    <p:sldId id="272" r:id="rId19"/>
    <p:sldId id="273" r:id="rId20"/>
    <p:sldId id="274" r:id="rId21"/>
    <p:sldId id="275" r:id="rId22"/>
    <p:sldId id="276" r:id="rId23"/>
    <p:sldId id="278" r:id="rId24"/>
    <p:sldId id="279" r:id="rId25"/>
    <p:sldId id="281" r:id="rId26"/>
    <p:sldId id="282" r:id="rId27"/>
    <p:sldId id="284" r:id="rId28"/>
    <p:sldId id="285" r:id="rId29"/>
    <p:sldId id="286" r:id="rId30"/>
    <p:sldId id="287" r:id="rId31"/>
    <p:sldId id="288" r:id="rId32"/>
    <p:sldId id="294" r:id="rId33"/>
    <p:sldId id="298" r:id="rId34"/>
    <p:sldId id="299" r:id="rId35"/>
    <p:sldId id="349" r:id="rId36"/>
    <p:sldId id="300" r:id="rId37"/>
    <p:sldId id="302" r:id="rId38"/>
    <p:sldId id="304" r:id="rId39"/>
    <p:sldId id="303" r:id="rId40"/>
    <p:sldId id="305" r:id="rId41"/>
    <p:sldId id="307" r:id="rId42"/>
    <p:sldId id="306" r:id="rId43"/>
    <p:sldId id="309" r:id="rId44"/>
    <p:sldId id="308" r:id="rId45"/>
    <p:sldId id="312" r:id="rId46"/>
    <p:sldId id="313" r:id="rId47"/>
    <p:sldId id="318" r:id="rId48"/>
    <p:sldId id="319" r:id="rId49"/>
    <p:sldId id="321" r:id="rId50"/>
    <p:sldId id="336" r:id="rId51"/>
    <p:sldId id="337" r:id="rId52"/>
    <p:sldId id="338" r:id="rId53"/>
    <p:sldId id="339" r:id="rId54"/>
    <p:sldId id="340" r:id="rId55"/>
    <p:sldId id="323" r:id="rId56"/>
    <p:sldId id="341" r:id="rId57"/>
    <p:sldId id="324" r:id="rId58"/>
    <p:sldId id="346" r:id="rId59"/>
    <p:sldId id="325" r:id="rId60"/>
    <p:sldId id="342" r:id="rId61"/>
    <p:sldId id="343" r:id="rId62"/>
    <p:sldId id="344" r:id="rId63"/>
    <p:sldId id="345" r:id="rId64"/>
    <p:sldId id="347" r:id="rId65"/>
    <p:sldId id="350" r:id="rId66"/>
    <p:sldId id="351" r:id="rId67"/>
    <p:sldId id="352" r:id="rId68"/>
    <p:sldId id="353" r:id="rId69"/>
    <p:sldId id="354" r:id="rId70"/>
    <p:sldId id="355" r:id="rId71"/>
    <p:sldId id="348" r:id="rId72"/>
    <p:sldId id="356" r:id="rId73"/>
    <p:sldId id="326" r:id="rId74"/>
    <p:sldId id="327" r:id="rId75"/>
    <p:sldId id="328" r:id="rId76"/>
    <p:sldId id="329" r:id="rId77"/>
    <p:sldId id="330" r:id="rId78"/>
    <p:sldId id="357" r:id="rId79"/>
    <p:sldId id="359" r:id="rId80"/>
    <p:sldId id="358" r:id="rId81"/>
    <p:sldId id="331" r:id="rId82"/>
    <p:sldId id="332"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08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7517A-07AA-4063-9DAD-059C69132AFA}" type="datetimeFigureOut">
              <a:rPr lang="en-IN" smtClean="0"/>
              <a:pPr/>
              <a:t>01-05-2020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813BF7-245F-47DA-AEE9-E25D5707C2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691A5-A733-4463-BE3F-5E110AA7D3BC}" type="slidenum">
              <a:rPr lang="en-US"/>
              <a:pPr/>
              <a:t>82</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Transport Layer</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User Datagram Protocol (UDP)</a:t>
            </a:r>
          </a:p>
        </p:txBody>
      </p:sp>
      <p:sp>
        <p:nvSpPr>
          <p:cNvPr id="3" name="Content Placeholder 2"/>
          <p:cNvSpPr>
            <a:spLocks noGrp="1"/>
          </p:cNvSpPr>
          <p:nvPr>
            <p:ph idx="1"/>
          </p:nvPr>
        </p:nvSpPr>
        <p:spPr/>
        <p:txBody>
          <a:bodyPr>
            <a:normAutofit fontScale="92500" lnSpcReduction="10000"/>
          </a:bodyPr>
          <a:lstStyle/>
          <a:p>
            <a:r>
              <a:rPr lang="en-IN" dirty="0"/>
              <a:t>It is connectionless</a:t>
            </a:r>
          </a:p>
          <a:p>
            <a:pPr lvl="1"/>
            <a:r>
              <a:rPr lang="en-IN" dirty="0"/>
              <a:t>No connection set up or release</a:t>
            </a:r>
          </a:p>
          <a:p>
            <a:r>
              <a:rPr lang="en-IN" dirty="0"/>
              <a:t>It is unreliable</a:t>
            </a:r>
          </a:p>
          <a:p>
            <a:pPr lvl="1"/>
            <a:r>
              <a:rPr lang="en-IN" dirty="0"/>
              <a:t>No acknowledgement involved</a:t>
            </a:r>
          </a:p>
          <a:p>
            <a:r>
              <a:rPr lang="en-IN" dirty="0"/>
              <a:t>It does not add anything to the IP services except to provide process-to process communication instead of host-to-host communication. </a:t>
            </a:r>
          </a:p>
          <a:p>
            <a:r>
              <a:rPr lang="en-IN" dirty="0"/>
              <a:t>It also performs very limited error checking. </a:t>
            </a:r>
          </a:p>
          <a:p>
            <a:r>
              <a:rPr lang="en-IN" dirty="0"/>
              <a:t>Why would a process want to use it?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UDP</a:t>
            </a:r>
          </a:p>
        </p:txBody>
      </p:sp>
      <p:sp>
        <p:nvSpPr>
          <p:cNvPr id="3" name="Content Placeholder 2"/>
          <p:cNvSpPr>
            <a:spLocks noGrp="1"/>
          </p:cNvSpPr>
          <p:nvPr>
            <p:ph idx="1"/>
          </p:nvPr>
        </p:nvSpPr>
        <p:spPr/>
        <p:txBody>
          <a:bodyPr>
            <a:normAutofit fontScale="92500" lnSpcReduction="20000"/>
          </a:bodyPr>
          <a:lstStyle/>
          <a:p>
            <a:r>
              <a:rPr lang="en-IN" dirty="0"/>
              <a:t>UDP is a very simple protocol with minimum overhead. </a:t>
            </a:r>
          </a:p>
          <a:p>
            <a:r>
              <a:rPr lang="en-IN" dirty="0"/>
              <a:t>If a process wants to send a small message and does not care much about reliability, it can</a:t>
            </a:r>
            <a:br>
              <a:rPr lang="en-IN" dirty="0"/>
            </a:br>
            <a:r>
              <a:rPr lang="en-IN" dirty="0"/>
              <a:t>use UDP. </a:t>
            </a:r>
          </a:p>
          <a:p>
            <a:pPr lvl="1"/>
            <a:r>
              <a:rPr lang="en-IN" dirty="0"/>
              <a:t>This happens in case of interactive real time communication like VoIP or Video Conferencing.</a:t>
            </a:r>
          </a:p>
          <a:p>
            <a:r>
              <a:rPr lang="en-IN" dirty="0"/>
              <a:t>Sending a small message by using UDP takes much less interaction between the sender and receiver than using TCP or SCTP. </a:t>
            </a:r>
            <a:br>
              <a:rPr lang="en-IN"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UDP provides Connectionless Services </a:t>
            </a:r>
          </a:p>
        </p:txBody>
      </p:sp>
      <p:sp>
        <p:nvSpPr>
          <p:cNvPr id="3" name="Content Placeholder 2"/>
          <p:cNvSpPr>
            <a:spLocks noGrp="1"/>
          </p:cNvSpPr>
          <p:nvPr>
            <p:ph idx="1"/>
          </p:nvPr>
        </p:nvSpPr>
        <p:spPr>
          <a:xfrm>
            <a:off x="457200" y="1600200"/>
            <a:ext cx="8229600" cy="4953000"/>
          </a:xfrm>
        </p:spPr>
        <p:txBody>
          <a:bodyPr>
            <a:noAutofit/>
          </a:bodyPr>
          <a:lstStyle/>
          <a:p>
            <a:r>
              <a:rPr lang="en-IN" sz="2300" dirty="0"/>
              <a:t>Each user datagram sent by UDP is an independent datagram. </a:t>
            </a:r>
          </a:p>
          <a:p>
            <a:r>
              <a:rPr lang="en-IN" sz="2300" dirty="0"/>
              <a:t>There is no relationship between the different user </a:t>
            </a:r>
            <a:r>
              <a:rPr lang="en-IN" sz="2300" dirty="0" err="1"/>
              <a:t>datagrams</a:t>
            </a:r>
            <a:r>
              <a:rPr lang="en-IN" sz="2300" dirty="0"/>
              <a:t> even if they are coming from the same source process and going to the same destination program. </a:t>
            </a:r>
          </a:p>
          <a:p>
            <a:r>
              <a:rPr lang="en-IN" sz="2300" dirty="0"/>
              <a:t>The user </a:t>
            </a:r>
            <a:r>
              <a:rPr lang="en-IN" sz="2300" dirty="0" err="1"/>
              <a:t>datagrams</a:t>
            </a:r>
            <a:r>
              <a:rPr lang="en-IN" sz="2300" dirty="0"/>
              <a:t> are not numbered.</a:t>
            </a:r>
          </a:p>
          <a:p>
            <a:r>
              <a:rPr lang="en-IN" sz="2300" dirty="0"/>
              <a:t>Also, there is no connection establishment and no connection termination, as is the case for TCP. </a:t>
            </a:r>
          </a:p>
          <a:p>
            <a:r>
              <a:rPr lang="en-IN" sz="2300" i="1" dirty="0"/>
              <a:t>Each user datagram can travel on a different path.</a:t>
            </a:r>
          </a:p>
          <a:p>
            <a:r>
              <a:rPr lang="en-IN" sz="2300" dirty="0"/>
              <a:t>It cannot chop a stream of data into different related user </a:t>
            </a:r>
            <a:r>
              <a:rPr lang="en-IN" sz="2300" dirty="0" err="1"/>
              <a:t>datagrams</a:t>
            </a:r>
            <a:r>
              <a:rPr lang="en-IN" sz="2300" dirty="0"/>
              <a:t>. </a:t>
            </a:r>
          </a:p>
          <a:p>
            <a:r>
              <a:rPr lang="en-IN" sz="2300" dirty="0"/>
              <a:t>Each request must be small enough to fit into one user datagram. </a:t>
            </a:r>
          </a:p>
          <a:p>
            <a:r>
              <a:rPr lang="en-IN" sz="2300" dirty="0"/>
              <a:t>Only those processes sending short messages should use UDP.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Flow and Error Control in UDP</a:t>
            </a:r>
          </a:p>
        </p:txBody>
      </p:sp>
      <p:sp>
        <p:nvSpPr>
          <p:cNvPr id="3" name="Content Placeholder 2"/>
          <p:cNvSpPr>
            <a:spLocks noGrp="1"/>
          </p:cNvSpPr>
          <p:nvPr>
            <p:ph idx="1"/>
          </p:nvPr>
        </p:nvSpPr>
        <p:spPr/>
        <p:txBody>
          <a:bodyPr>
            <a:noAutofit/>
          </a:bodyPr>
          <a:lstStyle/>
          <a:p>
            <a:r>
              <a:rPr lang="en-IN" sz="2400" dirty="0"/>
              <a:t>UDP is a very simple, unreliable transport protocol. </a:t>
            </a:r>
          </a:p>
          <a:p>
            <a:r>
              <a:rPr lang="en-IN" sz="2400" dirty="0"/>
              <a:t>There is no flow control and hence no window mechanism. </a:t>
            </a:r>
          </a:p>
          <a:p>
            <a:r>
              <a:rPr lang="en-IN" sz="2400" dirty="0"/>
              <a:t>The receiver may overflow with incoming messages.</a:t>
            </a:r>
          </a:p>
          <a:p>
            <a:r>
              <a:rPr lang="en-IN" sz="2400" dirty="0"/>
              <a:t>There is no error control mechanism in UDP except for the checksum. </a:t>
            </a:r>
          </a:p>
          <a:p>
            <a:r>
              <a:rPr lang="en-IN" sz="2400" dirty="0"/>
              <a:t>This means that the sender does not know if a message has been lost or duplicated. </a:t>
            </a:r>
          </a:p>
          <a:p>
            <a:r>
              <a:rPr lang="en-IN" sz="2400" dirty="0"/>
              <a:t>When the receiver detects an error through the checksum, the user datagram is silently discarded.</a:t>
            </a:r>
          </a:p>
          <a:p>
            <a:r>
              <a:rPr lang="en-IN" sz="2400" dirty="0"/>
              <a:t>The lack of flow control and error control means that the process (Appl. Layer) should take care of it. </a:t>
            </a:r>
            <a:br>
              <a:rPr lang="en-IN" sz="2400" dirty="0"/>
            </a:b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Delivery Services in UDP</a:t>
            </a:r>
          </a:p>
        </p:txBody>
      </p:sp>
      <p:sp>
        <p:nvSpPr>
          <p:cNvPr id="3" name="Content Placeholder 2"/>
          <p:cNvSpPr>
            <a:spLocks noGrp="1"/>
          </p:cNvSpPr>
          <p:nvPr>
            <p:ph idx="1"/>
          </p:nvPr>
        </p:nvSpPr>
        <p:spPr/>
        <p:txBody>
          <a:bodyPr>
            <a:normAutofit/>
          </a:bodyPr>
          <a:lstStyle/>
          <a:p>
            <a:r>
              <a:rPr lang="en-IN" sz="2800" dirty="0"/>
              <a:t>A process (an application program) sends messages, with predefined boundaries, to UDP for delivery. </a:t>
            </a:r>
          </a:p>
          <a:p>
            <a:r>
              <a:rPr lang="en-IN" sz="2800" dirty="0"/>
              <a:t>UDP adds its own header to each of these messages and delivers them to IP for transmission. </a:t>
            </a:r>
          </a:p>
          <a:p>
            <a:r>
              <a:rPr lang="en-IN" sz="2800" dirty="0"/>
              <a:t>Each message from the process is </a:t>
            </a:r>
            <a:r>
              <a:rPr lang="en-IN" sz="2800" dirty="0" err="1"/>
              <a:t>calIed</a:t>
            </a:r>
            <a:r>
              <a:rPr lang="en-IN" sz="2800" dirty="0"/>
              <a:t> a user datagram and becomes, eventually, one IP datagram. </a:t>
            </a:r>
          </a:p>
          <a:p>
            <a:r>
              <a:rPr lang="en-IN" sz="2800" dirty="0"/>
              <a:t>Neither IP nor UDP recognizes any relationship between the </a:t>
            </a:r>
            <a:r>
              <a:rPr lang="en-IN" sz="2800" dirty="0" err="1"/>
              <a:t>datagrams</a:t>
            </a:r>
            <a:r>
              <a:rPr lang="en-IN" sz="2800" dirty="0"/>
              <a:t>.</a:t>
            </a:r>
          </a:p>
          <a:p>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Uses of UDP </a:t>
            </a:r>
          </a:p>
        </p:txBody>
      </p:sp>
      <p:sp>
        <p:nvSpPr>
          <p:cNvPr id="3" name="Content Placeholder 2"/>
          <p:cNvSpPr>
            <a:spLocks noGrp="1"/>
          </p:cNvSpPr>
          <p:nvPr>
            <p:ph idx="1"/>
          </p:nvPr>
        </p:nvSpPr>
        <p:spPr>
          <a:xfrm>
            <a:off x="457200" y="1600200"/>
            <a:ext cx="8229600" cy="4876800"/>
          </a:xfrm>
        </p:spPr>
        <p:txBody>
          <a:bodyPr>
            <a:noAutofit/>
          </a:bodyPr>
          <a:lstStyle/>
          <a:p>
            <a:r>
              <a:rPr lang="en-IN" sz="2000" dirty="0"/>
              <a:t>UDP is suitable for a process that requires simple request-response communication with little concern for flow and error control. </a:t>
            </a:r>
          </a:p>
          <a:p>
            <a:r>
              <a:rPr lang="en-IN" sz="2000" dirty="0"/>
              <a:t>It is not usually used for a process that needs to send bulk data </a:t>
            </a:r>
          </a:p>
          <a:p>
            <a:r>
              <a:rPr lang="en-IN" sz="2000" dirty="0"/>
              <a:t>UDP is suitable for a process with internal flow and error control mechanisms. </a:t>
            </a:r>
          </a:p>
          <a:p>
            <a:pPr lvl="1"/>
            <a:r>
              <a:rPr lang="en-IN" sz="2000" dirty="0"/>
              <a:t>For example, the Trivial File Transfer Protocol (TFTP) process includes flow and error control. It can easily use UDP.</a:t>
            </a:r>
          </a:p>
          <a:p>
            <a:r>
              <a:rPr lang="en-IN" sz="2000" dirty="0"/>
              <a:t>UDP is a suitable transport protocol for multicasting. </a:t>
            </a:r>
          </a:p>
          <a:p>
            <a:pPr lvl="1"/>
            <a:r>
              <a:rPr lang="en-IN" sz="2000" dirty="0"/>
              <a:t>Multicasting capability is embedded in the UDP software but not in the TCP software.</a:t>
            </a:r>
          </a:p>
          <a:p>
            <a:r>
              <a:rPr lang="en-IN" sz="2000" dirty="0"/>
              <a:t>UDP is used for management processes such as SNMP.</a:t>
            </a:r>
          </a:p>
          <a:p>
            <a:r>
              <a:rPr lang="en-IN" sz="2000" dirty="0"/>
              <a:t>UDP is used for some route updating protocols such as Routing Information Protocol (RIP) .</a:t>
            </a:r>
            <a:br>
              <a:rPr lang="en-IN" sz="2000" dirty="0"/>
            </a:b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Transmission Control Protocol (TCP )</a:t>
            </a:r>
          </a:p>
        </p:txBody>
      </p:sp>
      <p:sp>
        <p:nvSpPr>
          <p:cNvPr id="3" name="Content Placeholder 2"/>
          <p:cNvSpPr>
            <a:spLocks noGrp="1"/>
          </p:cNvSpPr>
          <p:nvPr>
            <p:ph idx="1"/>
          </p:nvPr>
        </p:nvSpPr>
        <p:spPr>
          <a:xfrm>
            <a:off x="457200" y="1600200"/>
            <a:ext cx="8382000" cy="4525963"/>
          </a:xfrm>
        </p:spPr>
        <p:txBody>
          <a:bodyPr>
            <a:noAutofit/>
          </a:bodyPr>
          <a:lstStyle/>
          <a:p>
            <a:r>
              <a:rPr lang="en-IN" sz="2800" dirty="0"/>
              <a:t>TCP, like UDP, is a process-to-process (program-to-program) protocol and uses port numbers. </a:t>
            </a:r>
          </a:p>
          <a:p>
            <a:r>
              <a:rPr lang="en-IN" sz="2800" dirty="0"/>
              <a:t>Unlike UDP, TCP is a connection-oriented protocol; </a:t>
            </a:r>
          </a:p>
          <a:p>
            <a:pPr lvl="1"/>
            <a:r>
              <a:rPr lang="en-IN" sz="2400" dirty="0"/>
              <a:t>it creates a </a:t>
            </a:r>
            <a:r>
              <a:rPr lang="en-IN" sz="2400" b="1" dirty="0"/>
              <a:t>virtual connection between two TCPs to send data. </a:t>
            </a:r>
          </a:p>
          <a:p>
            <a:r>
              <a:rPr lang="en-IN" sz="2800" dirty="0"/>
              <a:t>In addition, TCP uses flow and error control mechanisms at the transport level.</a:t>
            </a:r>
          </a:p>
          <a:p>
            <a:r>
              <a:rPr lang="en-IN" sz="2800" dirty="0"/>
              <a:t>In brief, TCP is called a </a:t>
            </a:r>
            <a:r>
              <a:rPr lang="en-IN" sz="2800" i="1" dirty="0"/>
              <a:t>connection-oriented, reliable </a:t>
            </a:r>
            <a:r>
              <a:rPr lang="en-IN" sz="2800" dirty="0"/>
              <a:t>transport protocol. </a:t>
            </a:r>
          </a:p>
          <a:p>
            <a:r>
              <a:rPr lang="en-IN" sz="2800" dirty="0"/>
              <a:t>It adds connection-oriented and reliability features to the services of IP.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CP services"/>
          <p:cNvPicPr>
            <a:picLocks noChangeAspect="1" noChangeArrowheads="1"/>
          </p:cNvPicPr>
          <p:nvPr/>
        </p:nvPicPr>
        <p:blipFill>
          <a:blip r:embed="rId2" cstate="print"/>
          <a:srcRect/>
          <a:stretch>
            <a:fillRect/>
          </a:stretch>
        </p:blipFill>
        <p:spPr bwMode="auto">
          <a:xfrm>
            <a:off x="0" y="2540588"/>
            <a:ext cx="8991600" cy="3483501"/>
          </a:xfrm>
          <a:prstGeom prst="rect">
            <a:avLst/>
          </a:prstGeom>
          <a:noFill/>
        </p:spPr>
      </p:pic>
      <p:sp>
        <p:nvSpPr>
          <p:cNvPr id="2" name="Title 1"/>
          <p:cNvSpPr>
            <a:spLocks noGrp="1"/>
          </p:cNvSpPr>
          <p:nvPr>
            <p:ph type="title"/>
          </p:nvPr>
        </p:nvSpPr>
        <p:spPr/>
        <p:txBody>
          <a:bodyPr>
            <a:normAutofit fontScale="90000"/>
          </a:bodyPr>
          <a:lstStyle/>
          <a:p>
            <a:r>
              <a:rPr lang="en-IN" dirty="0"/>
              <a:t>TCP Provides Stream Delivery Service </a:t>
            </a:r>
          </a:p>
        </p:txBody>
      </p:sp>
      <p:sp>
        <p:nvSpPr>
          <p:cNvPr id="5" name="Content Placeholder 4"/>
          <p:cNvSpPr>
            <a:spLocks noGrp="1"/>
          </p:cNvSpPr>
          <p:nvPr>
            <p:ph idx="1"/>
          </p:nvPr>
        </p:nvSpPr>
        <p:spPr/>
        <p:txBody>
          <a:bodyPr/>
          <a:lstStyle/>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CP services"/>
          <p:cNvPicPr>
            <a:picLocks noChangeAspect="1" noChangeArrowheads="1"/>
          </p:cNvPicPr>
          <p:nvPr/>
        </p:nvPicPr>
        <p:blipFill>
          <a:blip r:embed="rId2" cstate="print"/>
          <a:srcRect/>
          <a:stretch>
            <a:fillRect/>
          </a:stretch>
        </p:blipFill>
        <p:spPr bwMode="auto">
          <a:xfrm>
            <a:off x="838200" y="2514600"/>
            <a:ext cx="7470762" cy="4038600"/>
          </a:xfrm>
          <a:prstGeom prst="rect">
            <a:avLst/>
          </a:prstGeom>
          <a:noFill/>
        </p:spPr>
      </p:pic>
      <p:sp>
        <p:nvSpPr>
          <p:cNvPr id="2" name="Title 1"/>
          <p:cNvSpPr>
            <a:spLocks noGrp="1"/>
          </p:cNvSpPr>
          <p:nvPr>
            <p:ph type="title"/>
          </p:nvPr>
        </p:nvSpPr>
        <p:spPr/>
        <p:txBody>
          <a:bodyPr>
            <a:normAutofit fontScale="90000"/>
          </a:bodyPr>
          <a:lstStyle/>
          <a:p>
            <a:r>
              <a:rPr lang="en-IN" dirty="0"/>
              <a:t>Sending and Receiving Buffers in TCP</a:t>
            </a:r>
          </a:p>
        </p:txBody>
      </p:sp>
      <p:sp>
        <p:nvSpPr>
          <p:cNvPr id="3" name="Content Placeholder 2"/>
          <p:cNvSpPr>
            <a:spLocks noGrp="1"/>
          </p:cNvSpPr>
          <p:nvPr>
            <p:ph idx="1"/>
          </p:nvPr>
        </p:nvSpPr>
        <p:spPr>
          <a:xfrm>
            <a:off x="457200" y="1600200"/>
            <a:ext cx="8458200" cy="4525963"/>
          </a:xfrm>
        </p:spPr>
        <p:txBody>
          <a:bodyPr>
            <a:normAutofit/>
          </a:bodyPr>
          <a:lstStyle/>
          <a:p>
            <a:r>
              <a:rPr lang="en-IN" sz="2400" dirty="0"/>
              <a:t>To maintain parity between the sending and the receiving processes, TCP needs buffers for storage. </a:t>
            </a:r>
            <a:br>
              <a:rPr lang="en-IN" sz="2400" dirty="0"/>
            </a:br>
            <a:br>
              <a:rPr lang="en-IN" sz="2400" dirty="0"/>
            </a:b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Segments in TCP</a:t>
            </a:r>
          </a:p>
        </p:txBody>
      </p:sp>
      <p:sp>
        <p:nvSpPr>
          <p:cNvPr id="3" name="Content Placeholder 2"/>
          <p:cNvSpPr>
            <a:spLocks noGrp="1"/>
          </p:cNvSpPr>
          <p:nvPr>
            <p:ph idx="1"/>
          </p:nvPr>
        </p:nvSpPr>
        <p:spPr/>
        <p:txBody>
          <a:bodyPr>
            <a:noAutofit/>
          </a:bodyPr>
          <a:lstStyle/>
          <a:p>
            <a:r>
              <a:rPr lang="en-IN" sz="2000" dirty="0"/>
              <a:t>Although buffering handles the disparity between the speed of the producing and consuming processes, we need one more step before we can send data. </a:t>
            </a:r>
          </a:p>
          <a:p>
            <a:r>
              <a:rPr lang="en-IN" sz="2000" dirty="0"/>
              <a:t>The IP layer, as a service provider for TCP, needs to send data in packets, not as a stream of bytes. </a:t>
            </a:r>
          </a:p>
          <a:p>
            <a:r>
              <a:rPr lang="en-IN" sz="2000" b="1" dirty="0"/>
              <a:t>At  the transport layer, TCP groups a number of bytes together into a packet called a segment</a:t>
            </a:r>
            <a:r>
              <a:rPr lang="en-IN" sz="2000" dirty="0"/>
              <a:t>.</a:t>
            </a:r>
          </a:p>
          <a:p>
            <a:r>
              <a:rPr lang="en-IN" sz="2000" b="1" dirty="0"/>
              <a:t>TCP adds a header to each segment (for control purposes) and delivers the segment to the IP layer for transmission</a:t>
            </a:r>
            <a:r>
              <a:rPr lang="en-IN" sz="2000" dirty="0"/>
              <a:t>. </a:t>
            </a:r>
          </a:p>
          <a:p>
            <a:r>
              <a:rPr lang="en-IN" sz="2000" b="1" dirty="0"/>
              <a:t>The segments are encapsulated in IP </a:t>
            </a:r>
            <a:r>
              <a:rPr lang="en-IN" sz="2000" b="1" dirty="0" err="1"/>
              <a:t>datagrams</a:t>
            </a:r>
            <a:r>
              <a:rPr lang="en-IN" sz="2000" b="1" dirty="0"/>
              <a:t> and transmitted. </a:t>
            </a:r>
          </a:p>
          <a:p>
            <a:r>
              <a:rPr lang="en-IN" sz="2000" dirty="0"/>
              <a:t>This entire operation is transparent to the receiving process. </a:t>
            </a:r>
          </a:p>
          <a:p>
            <a:r>
              <a:rPr lang="en-IN" sz="2000" b="1" dirty="0"/>
              <a:t>Segments may be received out of order, lost, or corrupted and resent. </a:t>
            </a:r>
          </a:p>
          <a:p>
            <a:r>
              <a:rPr lang="en-IN" sz="2000" dirty="0"/>
              <a:t>All these are handled by TCP with the receiving process unaware of any activities. </a:t>
            </a:r>
            <a:br>
              <a:rPr lang="en-IN" sz="2000" dirty="0"/>
            </a:b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to process delivery</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IN" sz="2800" dirty="0"/>
              <a:t>The transport layer is responsible for process-to process delivery-the delivery of a packet, part of a message, from one process to another.</a:t>
            </a:r>
            <a:br>
              <a:rPr lang="en-IN" sz="2800" dirty="0"/>
            </a:br>
            <a:endParaRPr lang="en-IN" sz="2800" dirty="0"/>
          </a:p>
        </p:txBody>
      </p:sp>
      <p:pic>
        <p:nvPicPr>
          <p:cNvPr id="5" name="Picture 2"/>
          <p:cNvPicPr>
            <a:picLocks noChangeAspect="1" noChangeArrowheads="1"/>
          </p:cNvPicPr>
          <p:nvPr/>
        </p:nvPicPr>
        <p:blipFill>
          <a:blip r:embed="rId2" cstate="print"/>
          <a:srcRect/>
          <a:stretch>
            <a:fillRect/>
          </a:stretch>
        </p:blipFill>
        <p:spPr bwMode="auto">
          <a:xfrm>
            <a:off x="152400" y="2971800"/>
            <a:ext cx="8722551" cy="3886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Segments in TCP</a:t>
            </a:r>
          </a:p>
        </p:txBody>
      </p:sp>
      <p:sp>
        <p:nvSpPr>
          <p:cNvPr id="3" name="Content Placeholder 2"/>
          <p:cNvSpPr>
            <a:spLocks noGrp="1"/>
          </p:cNvSpPr>
          <p:nvPr>
            <p:ph idx="1"/>
          </p:nvPr>
        </p:nvSpPr>
        <p:spPr>
          <a:xfrm>
            <a:off x="457200" y="5105400"/>
            <a:ext cx="8458200" cy="1524000"/>
          </a:xfrm>
        </p:spPr>
        <p:txBody>
          <a:bodyPr>
            <a:normAutofit/>
          </a:bodyPr>
          <a:lstStyle/>
          <a:p>
            <a:r>
              <a:rPr lang="en-IN" sz="2400" dirty="0"/>
              <a:t>TCP offers full-duplex service</a:t>
            </a:r>
          </a:p>
          <a:p>
            <a:r>
              <a:rPr lang="en-IN" sz="2400" dirty="0"/>
              <a:t>Each TCP then has a sending and receiving buffer, and segments move in both directions </a:t>
            </a:r>
          </a:p>
        </p:txBody>
      </p:sp>
      <p:pic>
        <p:nvPicPr>
          <p:cNvPr id="30722" name="Picture 2" descr="Ch 23 Ameera Almasoud Based on Data Communications and Networking ..."/>
          <p:cNvPicPr>
            <a:picLocks noChangeAspect="1" noChangeArrowheads="1"/>
          </p:cNvPicPr>
          <p:nvPr/>
        </p:nvPicPr>
        <p:blipFill>
          <a:blip r:embed="rId2" cstate="print"/>
          <a:srcRect l="4167" t="27778" r="5000" b="11111"/>
          <a:stretch>
            <a:fillRect/>
          </a:stretch>
        </p:blipFill>
        <p:spPr bwMode="auto">
          <a:xfrm>
            <a:off x="1143000" y="1447800"/>
            <a:ext cx="6934200" cy="349890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Connection-Oriented Service in TCP</a:t>
            </a:r>
          </a:p>
        </p:txBody>
      </p:sp>
      <p:sp>
        <p:nvSpPr>
          <p:cNvPr id="3" name="Content Placeholder 2"/>
          <p:cNvSpPr>
            <a:spLocks noGrp="1"/>
          </p:cNvSpPr>
          <p:nvPr>
            <p:ph idx="1"/>
          </p:nvPr>
        </p:nvSpPr>
        <p:spPr>
          <a:xfrm>
            <a:off x="457200" y="1600200"/>
            <a:ext cx="8229600" cy="5257800"/>
          </a:xfrm>
        </p:spPr>
        <p:txBody>
          <a:bodyPr>
            <a:normAutofit/>
          </a:bodyPr>
          <a:lstStyle/>
          <a:p>
            <a:r>
              <a:rPr lang="en-IN" sz="2200" dirty="0"/>
              <a:t>When a process at site A wants to send and receive data from another process at site B:</a:t>
            </a:r>
          </a:p>
          <a:p>
            <a:pPr lvl="1"/>
            <a:r>
              <a:rPr lang="en-IN" sz="2200" dirty="0"/>
              <a:t>The two TCPs establish a connection between them.</a:t>
            </a:r>
          </a:p>
          <a:p>
            <a:pPr lvl="1"/>
            <a:r>
              <a:rPr lang="en-IN" sz="2200" dirty="0"/>
              <a:t>Data are exchanged in both directions.</a:t>
            </a:r>
          </a:p>
          <a:p>
            <a:pPr lvl="1"/>
            <a:r>
              <a:rPr lang="en-IN" sz="2200" dirty="0"/>
              <a:t>The connection is terminated.</a:t>
            </a:r>
          </a:p>
          <a:p>
            <a:r>
              <a:rPr lang="en-IN" sz="2200" dirty="0">
                <a:solidFill>
                  <a:srgbClr val="FF0000"/>
                </a:solidFill>
              </a:rPr>
              <a:t>This is a virtual connection, not a physical connection. </a:t>
            </a:r>
          </a:p>
          <a:p>
            <a:r>
              <a:rPr lang="en-IN" sz="2200" dirty="0">
                <a:solidFill>
                  <a:srgbClr val="FF0000"/>
                </a:solidFill>
              </a:rPr>
              <a:t>The TCP segment is encapsulated in an IP datagram and can be sent out of order, or lost, or corrupted, and then resent. </a:t>
            </a:r>
          </a:p>
          <a:p>
            <a:r>
              <a:rPr lang="en-IN" sz="2200" dirty="0">
                <a:solidFill>
                  <a:srgbClr val="FF0000"/>
                </a:solidFill>
              </a:rPr>
              <a:t>Each segment may use a different path to reach the destination. </a:t>
            </a:r>
          </a:p>
          <a:p>
            <a:r>
              <a:rPr lang="en-IN" sz="2200" dirty="0">
                <a:solidFill>
                  <a:srgbClr val="FF0000"/>
                </a:solidFill>
              </a:rPr>
              <a:t>There is no physical connection. </a:t>
            </a:r>
          </a:p>
          <a:p>
            <a:r>
              <a:rPr lang="en-IN" sz="2200" dirty="0"/>
              <a:t>TCP creates a stream-oriented environment in which it accepts the responsibility of delivering the bytes in order to the other site.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TCP Reliable Service </a:t>
            </a:r>
          </a:p>
        </p:txBody>
      </p:sp>
      <p:sp>
        <p:nvSpPr>
          <p:cNvPr id="3" name="Content Placeholder 2"/>
          <p:cNvSpPr>
            <a:spLocks noGrp="1"/>
          </p:cNvSpPr>
          <p:nvPr>
            <p:ph idx="1"/>
          </p:nvPr>
        </p:nvSpPr>
        <p:spPr/>
        <p:txBody>
          <a:bodyPr>
            <a:noAutofit/>
          </a:bodyPr>
          <a:lstStyle/>
          <a:p>
            <a:r>
              <a:rPr lang="en-IN" sz="2800" dirty="0"/>
              <a:t>TCP is a reliable transport protocol. </a:t>
            </a:r>
          </a:p>
          <a:p>
            <a:pPr lvl="1"/>
            <a:r>
              <a:rPr lang="en-IN" sz="2400" dirty="0"/>
              <a:t>It uses an acknowledgment mechanism to check the safe and sound arrival of data. </a:t>
            </a:r>
          </a:p>
          <a:p>
            <a:r>
              <a:rPr lang="en-IN" sz="2800" dirty="0"/>
              <a:t>Segment and ACK Numbering System</a:t>
            </a:r>
          </a:p>
          <a:p>
            <a:pPr lvl="1"/>
            <a:r>
              <a:rPr lang="en-IN" sz="2400" dirty="0"/>
              <a:t>TCP keeps track of the segments being transmitted or received, but there is no field for a segment number value in the segment header. </a:t>
            </a:r>
          </a:p>
          <a:p>
            <a:pPr lvl="1"/>
            <a:r>
              <a:rPr lang="en-IN" sz="2400" dirty="0"/>
              <a:t>Instead, there are two fields called the </a:t>
            </a:r>
            <a:r>
              <a:rPr lang="en-IN" sz="2400" dirty="0">
                <a:solidFill>
                  <a:srgbClr val="FF0000"/>
                </a:solidFill>
              </a:rPr>
              <a:t>sequence number </a:t>
            </a:r>
            <a:r>
              <a:rPr lang="en-IN" sz="2400" dirty="0"/>
              <a:t>and the </a:t>
            </a:r>
            <a:r>
              <a:rPr lang="en-IN" sz="2400" dirty="0">
                <a:solidFill>
                  <a:srgbClr val="FF0000"/>
                </a:solidFill>
              </a:rPr>
              <a:t>acknowledgment number</a:t>
            </a:r>
            <a:r>
              <a:rPr lang="en-IN" sz="2400" dirty="0"/>
              <a:t>. </a:t>
            </a:r>
          </a:p>
          <a:p>
            <a:pPr lvl="1"/>
            <a:r>
              <a:rPr lang="en-IN" sz="2400" dirty="0"/>
              <a:t>These two fields </a:t>
            </a:r>
            <a:r>
              <a:rPr lang="en-IN" sz="2400" dirty="0">
                <a:solidFill>
                  <a:srgbClr val="FF0000"/>
                </a:solidFill>
              </a:rPr>
              <a:t>refer to the byte number </a:t>
            </a:r>
            <a:r>
              <a:rPr lang="en-IN" sz="2400" dirty="0"/>
              <a:t>and </a:t>
            </a:r>
            <a:r>
              <a:rPr lang="en-IN" sz="2400" dirty="0">
                <a:solidFill>
                  <a:srgbClr val="FF0000"/>
                </a:solidFill>
              </a:rPr>
              <a:t>not the segment number</a:t>
            </a:r>
            <a:r>
              <a:rPr lang="en-IN"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Byte Number</a:t>
            </a:r>
          </a:p>
        </p:txBody>
      </p:sp>
      <p:sp>
        <p:nvSpPr>
          <p:cNvPr id="3" name="Content Placeholder 2"/>
          <p:cNvSpPr>
            <a:spLocks noGrp="1"/>
          </p:cNvSpPr>
          <p:nvPr>
            <p:ph idx="1"/>
          </p:nvPr>
        </p:nvSpPr>
        <p:spPr/>
        <p:txBody>
          <a:bodyPr>
            <a:normAutofit fontScale="85000" lnSpcReduction="10000"/>
          </a:bodyPr>
          <a:lstStyle/>
          <a:p>
            <a:r>
              <a:rPr lang="en-IN" dirty="0"/>
              <a:t>TCP numbers all bytes transmitted in a connection independently in each direction. </a:t>
            </a:r>
          </a:p>
          <a:p>
            <a:r>
              <a:rPr lang="en-IN" dirty="0"/>
              <a:t>When TCP receives bytes of data from a process, it</a:t>
            </a:r>
            <a:br>
              <a:rPr lang="en-IN" dirty="0"/>
            </a:br>
            <a:r>
              <a:rPr lang="en-IN" dirty="0"/>
              <a:t>stores them in the sending buffer and numbers them. </a:t>
            </a:r>
          </a:p>
          <a:p>
            <a:r>
              <a:rPr lang="en-IN" dirty="0"/>
              <a:t>The numbering may not start from 0.</a:t>
            </a:r>
          </a:p>
          <a:p>
            <a:r>
              <a:rPr lang="en-IN" dirty="0"/>
              <a:t>TCP generates a random number between 0 and 2</a:t>
            </a:r>
            <a:r>
              <a:rPr lang="en-IN" baseline="30000" dirty="0"/>
              <a:t>32</a:t>
            </a:r>
            <a:r>
              <a:rPr lang="en-IN" dirty="0"/>
              <a:t> - 1 for the number of the first byte. </a:t>
            </a:r>
          </a:p>
          <a:p>
            <a:r>
              <a:rPr lang="en-IN" dirty="0"/>
              <a:t>For example, if the random number happens to be 1057 and the total data to be sent are 6000 bytes, the bytes are numbered from 1057 to 7056. </a:t>
            </a:r>
            <a:br>
              <a:rPr lang="en-IN" dirty="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Number</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IN" sz="3100" dirty="0"/>
              <a:t>After the bytes have been numbered, TCP assigns a sequence number to each segment that is being sent. </a:t>
            </a:r>
          </a:p>
          <a:p>
            <a:r>
              <a:rPr lang="en-IN" sz="3100" dirty="0"/>
              <a:t>The sequence number for each segment is the number of the first byte carried in that segment. </a:t>
            </a:r>
          </a:p>
          <a:p>
            <a:r>
              <a:rPr lang="en-IN" dirty="0"/>
              <a:t>Example:</a:t>
            </a:r>
          </a:p>
          <a:p>
            <a:pPr lvl="1"/>
            <a:r>
              <a:rPr lang="en-IN" dirty="0"/>
              <a:t>Suppose a TCP connection is transferring a file of 5000 bytes. </a:t>
            </a:r>
          </a:p>
          <a:p>
            <a:pPr lvl="1"/>
            <a:r>
              <a:rPr lang="en-IN" dirty="0"/>
              <a:t>The first byte is numbered 10,001.</a:t>
            </a:r>
          </a:p>
          <a:p>
            <a:pPr lvl="1"/>
            <a:r>
              <a:rPr lang="en-IN" dirty="0"/>
              <a:t>What are the sequence numbers for each segment if data are sent in 5 segments, each carrying 1000 bytes?</a:t>
            </a:r>
          </a:p>
          <a:p>
            <a:r>
              <a:rPr lang="en-IN" dirty="0"/>
              <a:t>Solution: </a:t>
            </a:r>
          </a:p>
          <a:p>
            <a:pPr lvl="1"/>
            <a:r>
              <a:rPr lang="en-IN" dirty="0"/>
              <a:t>Segment 1: Sequence Number: 10,001 (range: 10,001 to 11,000)</a:t>
            </a:r>
          </a:p>
          <a:p>
            <a:pPr lvl="1"/>
            <a:r>
              <a:rPr lang="en-IN" dirty="0"/>
              <a:t>Segment 2: Sequence Number: 11,001 (range: 11,001 to 12,000)</a:t>
            </a:r>
          </a:p>
          <a:p>
            <a:pPr lvl="1"/>
            <a:r>
              <a:rPr lang="en-IN" dirty="0"/>
              <a:t>Segment 3: Sequence Number: 12,001 (range: 12,001 to 13,000)</a:t>
            </a:r>
          </a:p>
          <a:p>
            <a:pPr lvl="1"/>
            <a:r>
              <a:rPr lang="en-IN" dirty="0"/>
              <a:t>Segment 4: Sequence Number: 13,001 (range: 13,001 to 14,000)</a:t>
            </a:r>
          </a:p>
          <a:p>
            <a:pPr lvl="1"/>
            <a:r>
              <a:rPr lang="en-IN" dirty="0"/>
              <a:t>Segment 5: Sequence Number: 14,001 (range: 14,001 to 15,000)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nos.</a:t>
            </a:r>
          </a:p>
        </p:txBody>
      </p:sp>
      <p:sp>
        <p:nvSpPr>
          <p:cNvPr id="3" name="Content Placeholder 2"/>
          <p:cNvSpPr>
            <a:spLocks noGrp="1"/>
          </p:cNvSpPr>
          <p:nvPr>
            <p:ph idx="1"/>
          </p:nvPr>
        </p:nvSpPr>
        <p:spPr/>
        <p:txBody>
          <a:bodyPr>
            <a:noAutofit/>
          </a:bodyPr>
          <a:lstStyle/>
          <a:p>
            <a:r>
              <a:rPr lang="en-IN" sz="2000" dirty="0"/>
              <a:t>When a segment carries a combination of data and control information (piggybacking), it uses a sequence number. </a:t>
            </a:r>
          </a:p>
          <a:p>
            <a:r>
              <a:rPr lang="en-IN" sz="2000" dirty="0"/>
              <a:t>If a segment does not carry user data, it does not logically define a sequence number. </a:t>
            </a:r>
          </a:p>
          <a:p>
            <a:r>
              <a:rPr lang="en-IN" sz="2000" dirty="0"/>
              <a:t>The field is there, but the value is not valid. </a:t>
            </a:r>
          </a:p>
          <a:p>
            <a:r>
              <a:rPr lang="en-IN" sz="2000" dirty="0"/>
              <a:t>However, some segments, when carrying only control information, need a sequence number to allow an ACK from the receiver. </a:t>
            </a:r>
          </a:p>
          <a:p>
            <a:r>
              <a:rPr lang="en-IN" sz="2000" dirty="0"/>
              <a:t>These segments are used for connection establishment, termination, or abortion. </a:t>
            </a:r>
          </a:p>
          <a:p>
            <a:r>
              <a:rPr lang="en-IN" sz="2000" dirty="0"/>
              <a:t>Each of these segments consumes one sequence number as though it carried 1 byte, but there are no actual data. </a:t>
            </a:r>
          </a:p>
          <a:p>
            <a:r>
              <a:rPr lang="en-IN" sz="2000" dirty="0"/>
              <a:t>If the randomly generated sequence number is </a:t>
            </a:r>
            <a:r>
              <a:rPr lang="en-IN" sz="2000" i="1" dirty="0"/>
              <a:t>x, </a:t>
            </a:r>
            <a:r>
              <a:rPr lang="en-IN" sz="2000" dirty="0"/>
              <a:t>the first data byte is numbered </a:t>
            </a:r>
            <a:r>
              <a:rPr lang="en-IN" sz="2000" i="1" dirty="0"/>
              <a:t>x </a:t>
            </a:r>
            <a:r>
              <a:rPr lang="en-IN" sz="2000" dirty="0"/>
              <a:t>+ 1. </a:t>
            </a:r>
          </a:p>
          <a:p>
            <a:r>
              <a:rPr lang="en-IN" sz="2000" dirty="0"/>
              <a:t>The byte </a:t>
            </a:r>
            <a:r>
              <a:rPr lang="en-IN" sz="2000" i="1" dirty="0"/>
              <a:t>x </a:t>
            </a:r>
            <a:r>
              <a:rPr lang="en-IN" sz="2000" dirty="0"/>
              <a:t>is considered a phony byte that is used for a control segment to open a connection. </a:t>
            </a:r>
            <a:br>
              <a:rPr lang="en-IN" sz="2000" dirty="0"/>
            </a:br>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Acknowledgment Number </a:t>
            </a:r>
          </a:p>
        </p:txBody>
      </p:sp>
      <p:sp>
        <p:nvSpPr>
          <p:cNvPr id="3" name="Content Placeholder 2"/>
          <p:cNvSpPr>
            <a:spLocks noGrp="1"/>
          </p:cNvSpPr>
          <p:nvPr>
            <p:ph idx="1"/>
          </p:nvPr>
        </p:nvSpPr>
        <p:spPr/>
        <p:txBody>
          <a:bodyPr>
            <a:noAutofit/>
          </a:bodyPr>
          <a:lstStyle/>
          <a:p>
            <a:r>
              <a:rPr lang="en-US" sz="2400" dirty="0"/>
              <a:t>TCP supports full duplex communication</a:t>
            </a:r>
          </a:p>
          <a:p>
            <a:r>
              <a:rPr lang="en-US" sz="2400" dirty="0"/>
              <a:t>Each party numbers the bytes usually with a different starting byte no </a:t>
            </a:r>
          </a:p>
          <a:p>
            <a:r>
              <a:rPr lang="en-IN" sz="2400" dirty="0"/>
              <a:t>The sequence number in each direction shows the number of the first byte carried by the segment. </a:t>
            </a:r>
          </a:p>
          <a:p>
            <a:r>
              <a:rPr lang="en-US" sz="2400" dirty="0"/>
              <a:t>Each party also uses separate ACK no. which specifies the </a:t>
            </a:r>
            <a:r>
              <a:rPr lang="en-US" sz="2400" dirty="0">
                <a:solidFill>
                  <a:srgbClr val="FF0000"/>
                </a:solidFill>
              </a:rPr>
              <a:t>number of the next byte the receiver is expecting</a:t>
            </a:r>
            <a:r>
              <a:rPr lang="en-US" sz="2400" dirty="0"/>
              <a:t>.</a:t>
            </a:r>
          </a:p>
          <a:p>
            <a:r>
              <a:rPr lang="en-US" sz="2400" dirty="0"/>
              <a:t>ACK is cumulative.</a:t>
            </a:r>
          </a:p>
          <a:p>
            <a:r>
              <a:rPr lang="en-US" sz="2400" dirty="0"/>
              <a:t>ACK no. 5643 means, all bytes </a:t>
            </a:r>
            <a:r>
              <a:rPr lang="en-US" sz="2400" dirty="0">
                <a:solidFill>
                  <a:srgbClr val="FF0000"/>
                </a:solidFill>
              </a:rPr>
              <a:t>from beginning </a:t>
            </a:r>
            <a:r>
              <a:rPr lang="en-US" sz="2400" dirty="0"/>
              <a:t>to 5642 has been received </a:t>
            </a:r>
            <a:r>
              <a:rPr lang="en-US" sz="2400" dirty="0">
                <a:solidFill>
                  <a:srgbClr val="FF0000"/>
                </a:solidFill>
              </a:rPr>
              <a:t>not 0</a:t>
            </a:r>
            <a:r>
              <a:rPr lang="en-US" sz="2400" dirty="0"/>
              <a:t> to 5642.</a:t>
            </a: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Flow Control in TCP (will be discussed later in detail)</a:t>
            </a:r>
          </a:p>
        </p:txBody>
      </p:sp>
      <p:sp>
        <p:nvSpPr>
          <p:cNvPr id="3" name="Content Placeholder 2"/>
          <p:cNvSpPr>
            <a:spLocks noGrp="1"/>
          </p:cNvSpPr>
          <p:nvPr>
            <p:ph idx="1"/>
          </p:nvPr>
        </p:nvSpPr>
        <p:spPr/>
        <p:txBody>
          <a:bodyPr>
            <a:normAutofit/>
          </a:bodyPr>
          <a:lstStyle/>
          <a:p>
            <a:r>
              <a:rPr lang="en-IN" dirty="0"/>
              <a:t>TCP, unlike UDP, provides </a:t>
            </a:r>
            <a:r>
              <a:rPr lang="en-IN" i="1" dirty="0"/>
              <a:t>flow control. </a:t>
            </a:r>
          </a:p>
          <a:p>
            <a:r>
              <a:rPr lang="en-IN" dirty="0"/>
              <a:t>The receiver of the data controls the amount of data that are to be sent by the sender. </a:t>
            </a:r>
          </a:p>
          <a:p>
            <a:r>
              <a:rPr lang="en-IN" dirty="0"/>
              <a:t>This is done to prevent the receiver from being overwhelmed with data. </a:t>
            </a:r>
          </a:p>
          <a:p>
            <a:r>
              <a:rPr lang="en-IN" dirty="0"/>
              <a:t>The numbering system allows TCP to use a byte-oriented flow control. </a:t>
            </a:r>
            <a:br>
              <a:rPr lang="en-IN" dirty="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Error Control in TCP</a:t>
            </a:r>
          </a:p>
        </p:txBody>
      </p:sp>
      <p:sp>
        <p:nvSpPr>
          <p:cNvPr id="3" name="Content Placeholder 2"/>
          <p:cNvSpPr>
            <a:spLocks noGrp="1"/>
          </p:cNvSpPr>
          <p:nvPr>
            <p:ph idx="1"/>
          </p:nvPr>
        </p:nvSpPr>
        <p:spPr/>
        <p:txBody>
          <a:bodyPr/>
          <a:lstStyle/>
          <a:p>
            <a:r>
              <a:rPr lang="en-IN" dirty="0"/>
              <a:t>To provide reliable service, TCP implements an error control mechanism. </a:t>
            </a:r>
          </a:p>
          <a:p>
            <a:r>
              <a:rPr lang="en-IN" dirty="0"/>
              <a:t>Although error control considers a segment as the unit of data for error detection (loss or corrupted segments), error control is byte-oriented. </a:t>
            </a:r>
            <a:br>
              <a:rPr lang="en-IN" dirty="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Congestion Control in TCP (will be discussed later in detail)</a:t>
            </a:r>
          </a:p>
        </p:txBody>
      </p:sp>
      <p:sp>
        <p:nvSpPr>
          <p:cNvPr id="3" name="Content Placeholder 2"/>
          <p:cNvSpPr>
            <a:spLocks noGrp="1"/>
          </p:cNvSpPr>
          <p:nvPr>
            <p:ph idx="1"/>
          </p:nvPr>
        </p:nvSpPr>
        <p:spPr/>
        <p:txBody>
          <a:bodyPr/>
          <a:lstStyle/>
          <a:p>
            <a:r>
              <a:rPr lang="en-IN" dirty="0"/>
              <a:t>TCP, unlike UDP, takes into account congestion in the network. </a:t>
            </a:r>
          </a:p>
          <a:p>
            <a:r>
              <a:rPr lang="en-IN" dirty="0"/>
              <a:t>The amount of data sent by a sender is not only controlled by the receiver (flow control), but is also determined by the level of congestion in the network. </a:t>
            </a:r>
            <a:br>
              <a:rPr lang="en-IN"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hapter 23"/>
          <p:cNvPicPr>
            <a:picLocks noChangeAspect="1" noChangeArrowheads="1"/>
          </p:cNvPicPr>
          <p:nvPr/>
        </p:nvPicPr>
        <p:blipFill>
          <a:blip r:embed="rId2" cstate="print"/>
          <a:srcRect l="8791" t="33700" r="13187" b="38461"/>
          <a:stretch>
            <a:fillRect/>
          </a:stretch>
        </p:blipFill>
        <p:spPr bwMode="auto">
          <a:xfrm>
            <a:off x="0" y="3886200"/>
            <a:ext cx="4648200" cy="1243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IN" dirty="0"/>
              <a:t>Port Numbers</a:t>
            </a:r>
          </a:p>
        </p:txBody>
      </p:sp>
      <p:pic>
        <p:nvPicPr>
          <p:cNvPr id="1028" name="Picture 4" descr="TCP Transport layer Er. Vikram Dhiman LPU. - ppt download"/>
          <p:cNvPicPr>
            <a:picLocks noChangeAspect="1" noChangeArrowheads="1"/>
          </p:cNvPicPr>
          <p:nvPr/>
        </p:nvPicPr>
        <p:blipFill>
          <a:blip r:embed="rId3" cstate="print"/>
          <a:srcRect l="21094" t="16667" r="13281" b="10417"/>
          <a:stretch>
            <a:fillRect/>
          </a:stretch>
        </p:blipFill>
        <p:spPr bwMode="auto">
          <a:xfrm>
            <a:off x="4785360" y="1524000"/>
            <a:ext cx="4358640" cy="363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2"/>
          <p:cNvPicPr>
            <a:picLocks noChangeAspect="1" noChangeArrowheads="1"/>
          </p:cNvPicPr>
          <p:nvPr/>
        </p:nvPicPr>
        <p:blipFill>
          <a:blip r:embed="rId4" cstate="print"/>
          <a:srcRect/>
          <a:stretch>
            <a:fillRect/>
          </a:stretch>
        </p:blipFill>
        <p:spPr bwMode="auto">
          <a:xfrm>
            <a:off x="0" y="1524000"/>
            <a:ext cx="4648200" cy="1954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segment format</a:t>
            </a:r>
          </a:p>
        </p:txBody>
      </p:sp>
      <p:sp>
        <p:nvSpPr>
          <p:cNvPr id="3" name="Content Placeholder 2"/>
          <p:cNvSpPr>
            <a:spLocks noGrp="1"/>
          </p:cNvSpPr>
          <p:nvPr>
            <p:ph idx="1"/>
          </p:nvPr>
        </p:nvSpPr>
        <p:spPr/>
        <p:txBody>
          <a:bodyPr/>
          <a:lstStyle/>
          <a:p>
            <a:endParaRPr lang="en-IN"/>
          </a:p>
        </p:txBody>
      </p:sp>
      <p:sp>
        <p:nvSpPr>
          <p:cNvPr id="5" name="Title 1"/>
          <p:cNvSpPr txBox="1">
            <a:spLocks/>
          </p:cNvSpPr>
          <p:nvPr/>
        </p:nvSpPr>
        <p:spPr>
          <a:xfrm>
            <a:off x="457200" y="6096000"/>
            <a:ext cx="8229600" cy="5635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a:ln>
                  <a:noFill/>
                </a:ln>
                <a:solidFill>
                  <a:schemeClr val="tx1"/>
                </a:solidFill>
                <a:effectLst/>
                <a:uLnTx/>
                <a:uFillTx/>
                <a:latin typeface="+mj-lt"/>
                <a:ea typeface="+mj-ea"/>
                <a:cs typeface="+mj-cs"/>
              </a:rPr>
              <a:t>20 (no options) to 60 (options) bytes header</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p:cNvPicPr>
            <a:picLocks noChangeAspect="1" noChangeArrowheads="1"/>
          </p:cNvPicPr>
          <p:nvPr/>
        </p:nvPicPr>
        <p:blipFill>
          <a:blip r:embed="rId2" cstate="print"/>
          <a:srcRect/>
          <a:stretch>
            <a:fillRect/>
          </a:stretch>
        </p:blipFill>
        <p:spPr bwMode="auto">
          <a:xfrm>
            <a:off x="533400" y="1066800"/>
            <a:ext cx="7481525" cy="480084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dirty="0"/>
              <a:t>Description of flags in the control field </a:t>
            </a:r>
          </a:p>
        </p:txBody>
      </p:sp>
      <p:sp>
        <p:nvSpPr>
          <p:cNvPr id="3" name="Content Placeholder 2"/>
          <p:cNvSpPr>
            <a:spLocks noGrp="1"/>
          </p:cNvSpPr>
          <p:nvPr>
            <p:ph idx="1"/>
          </p:nvPr>
        </p:nvSpPr>
        <p:spPr>
          <a:xfrm>
            <a:off x="457200" y="4343400"/>
            <a:ext cx="8229600" cy="2286000"/>
          </a:xfrm>
        </p:spPr>
        <p:txBody>
          <a:bodyPr>
            <a:normAutofit fontScale="77500" lnSpcReduction="20000"/>
          </a:bodyPr>
          <a:lstStyle/>
          <a:p>
            <a:r>
              <a:rPr lang="en-IN" dirty="0"/>
              <a:t>URG: </a:t>
            </a:r>
          </a:p>
          <a:p>
            <a:pPr lvl="1"/>
            <a:r>
              <a:rPr lang="en-IN" dirty="0"/>
              <a:t>16-bit field </a:t>
            </a:r>
          </a:p>
          <a:p>
            <a:pPr lvl="1"/>
            <a:r>
              <a:rPr lang="en-IN" dirty="0"/>
              <a:t>valid only if the urgent flag is set, </a:t>
            </a:r>
          </a:p>
          <a:p>
            <a:pPr lvl="1"/>
            <a:r>
              <a:rPr lang="en-IN" dirty="0"/>
              <a:t>Used when the segment contains urgent data. </a:t>
            </a:r>
          </a:p>
          <a:p>
            <a:pPr lvl="1"/>
            <a:r>
              <a:rPr lang="en-IN" dirty="0"/>
              <a:t>Defines the number that must be added to the sequence number to obtain the number of the last urgent byte in the data section of the segment.</a:t>
            </a:r>
          </a:p>
        </p:txBody>
      </p:sp>
      <p:pic>
        <p:nvPicPr>
          <p:cNvPr id="46082" name="Picture 2" descr="Process-to-Process Delivery, TCP and UDP protocols - ppt download"/>
          <p:cNvPicPr>
            <a:picLocks noChangeAspect="1" noChangeArrowheads="1"/>
          </p:cNvPicPr>
          <p:nvPr/>
        </p:nvPicPr>
        <p:blipFill>
          <a:blip r:embed="rId2" cstate="print"/>
          <a:srcRect l="10938" t="27083" r="12500" b="23958"/>
          <a:stretch>
            <a:fillRect/>
          </a:stretch>
        </p:blipFill>
        <p:spPr bwMode="auto">
          <a:xfrm>
            <a:off x="2133600" y="2362200"/>
            <a:ext cx="4724400" cy="2265784"/>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762000" y="1066800"/>
            <a:ext cx="6781800" cy="161746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t="12991"/>
          <a:stretch>
            <a:fillRect/>
          </a:stretch>
        </p:blipFill>
        <p:spPr bwMode="auto">
          <a:xfrm>
            <a:off x="0" y="1752600"/>
            <a:ext cx="9144000" cy="51054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IN" dirty="0"/>
              <a:t>TCP segment format</a:t>
            </a:r>
          </a:p>
        </p:txBody>
      </p:sp>
      <p:sp>
        <p:nvSpPr>
          <p:cNvPr id="3" name="Content Placeholder 2"/>
          <p:cNvSpPr>
            <a:spLocks noGrp="1"/>
          </p:cNvSpPr>
          <p:nvPr>
            <p:ph idx="1"/>
          </p:nvPr>
        </p:nvSpPr>
        <p:spPr/>
        <p:txBody>
          <a:bodyPr/>
          <a:lstStyle/>
          <a:p>
            <a:endParaRPr lang="en-IN"/>
          </a:p>
        </p:txBody>
      </p:sp>
      <p:sp>
        <p:nvSpPr>
          <p:cNvPr id="5" name="Rounded Rectangular Callout 4"/>
          <p:cNvSpPr/>
          <p:nvPr/>
        </p:nvSpPr>
        <p:spPr>
          <a:xfrm>
            <a:off x="7010400" y="1066800"/>
            <a:ext cx="1600200" cy="838200"/>
          </a:xfrm>
          <a:prstGeom prst="wedgeRoundRectCallout">
            <a:avLst>
              <a:gd name="adj1" fmla="val -18398"/>
              <a:gd name="adj2" fmla="val 383811"/>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Receiver Window Size</a:t>
            </a:r>
            <a:endParaRPr lang="en-IN" dirty="0">
              <a:solidFill>
                <a:schemeClr val="tx1"/>
              </a:solidFill>
            </a:endParaRPr>
          </a:p>
        </p:txBody>
      </p:sp>
      <p:sp>
        <p:nvSpPr>
          <p:cNvPr id="6" name="Rounded Rectangular Callout 5"/>
          <p:cNvSpPr/>
          <p:nvPr/>
        </p:nvSpPr>
        <p:spPr>
          <a:xfrm>
            <a:off x="3048000" y="609600"/>
            <a:ext cx="3581400" cy="1752600"/>
          </a:xfrm>
          <a:prstGeom prst="wedgeRoundRectCallout">
            <a:avLst>
              <a:gd name="adj1" fmla="val 22142"/>
              <a:gd name="adj2" fmla="val 222002"/>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 only if URG is set. Used when segment carries urgent data. It defines the no. to be added to the seq. no. to obtain the no. of the last urgent byte in the data section of the segment.</a:t>
            </a:r>
            <a:endParaRPr lang="en-IN" dirty="0">
              <a:solidFill>
                <a:schemeClr val="tx1"/>
              </a:solidFill>
            </a:endParaRPr>
          </a:p>
        </p:txBody>
      </p:sp>
      <p:sp>
        <p:nvSpPr>
          <p:cNvPr id="8" name="Rounded Rectangular Callout 7"/>
          <p:cNvSpPr/>
          <p:nvPr/>
        </p:nvSpPr>
        <p:spPr>
          <a:xfrm>
            <a:off x="304800" y="914400"/>
            <a:ext cx="1600200" cy="838200"/>
          </a:xfrm>
          <a:prstGeom prst="wedgeRoundRectCallout">
            <a:avLst>
              <a:gd name="adj1" fmla="val -18398"/>
              <a:gd name="adj2" fmla="val 383811"/>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of 4byte words in the TCP header</a:t>
            </a: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Connection</a:t>
            </a:r>
          </a:p>
        </p:txBody>
      </p:sp>
      <p:sp>
        <p:nvSpPr>
          <p:cNvPr id="3" name="Content Placeholder 2"/>
          <p:cNvSpPr>
            <a:spLocks noGrp="1"/>
          </p:cNvSpPr>
          <p:nvPr>
            <p:ph idx="1"/>
          </p:nvPr>
        </p:nvSpPr>
        <p:spPr>
          <a:xfrm>
            <a:off x="457200" y="1600200"/>
            <a:ext cx="8229600" cy="4953000"/>
          </a:xfrm>
        </p:spPr>
        <p:txBody>
          <a:bodyPr>
            <a:normAutofit/>
          </a:bodyPr>
          <a:lstStyle/>
          <a:p>
            <a:r>
              <a:rPr lang="en-IN" dirty="0"/>
              <a:t>TCP is connection-oriented. </a:t>
            </a:r>
          </a:p>
          <a:p>
            <a:pPr lvl="1"/>
            <a:r>
              <a:rPr lang="en-IN" dirty="0"/>
              <a:t>A connection-oriented transport protocol establishes a virtual path between the source and destination. </a:t>
            </a:r>
          </a:p>
          <a:p>
            <a:pPr lvl="1"/>
            <a:r>
              <a:rPr lang="en-IN" dirty="0"/>
              <a:t>All the segments belonging to a message are then sent over this virtual path. </a:t>
            </a:r>
          </a:p>
          <a:p>
            <a:pPr lvl="1"/>
            <a:r>
              <a:rPr lang="en-IN" dirty="0"/>
              <a:t>Using a single virtual pathway for the entire message facilitates the acknowledgment process as well as retransmission of damaged or lost frames.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Connection</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IN" dirty="0"/>
              <a:t>How can TCP, which uses the services of IP, (a connectionless protocol), be connection-oriented?</a:t>
            </a:r>
          </a:p>
          <a:p>
            <a:pPr lvl="1"/>
            <a:r>
              <a:rPr lang="en-IN" dirty="0"/>
              <a:t>TCP connection is virtual, not physical. </a:t>
            </a:r>
          </a:p>
          <a:p>
            <a:pPr lvl="1"/>
            <a:r>
              <a:rPr lang="en-IN" dirty="0"/>
              <a:t>TCP operates at a higher level. </a:t>
            </a:r>
          </a:p>
          <a:p>
            <a:pPr lvl="1"/>
            <a:r>
              <a:rPr lang="en-IN" dirty="0"/>
              <a:t>TCP uses the services of IP to deliver individual segments to the receiver, but it controls the connection itself. </a:t>
            </a:r>
          </a:p>
          <a:p>
            <a:pPr lvl="1"/>
            <a:r>
              <a:rPr lang="en-IN" dirty="0"/>
              <a:t>If a segment is lost or corrupted, it is retransmitted. </a:t>
            </a:r>
          </a:p>
          <a:p>
            <a:pPr lvl="1"/>
            <a:r>
              <a:rPr lang="en-IN" dirty="0"/>
              <a:t>Unlike TCP, IP is unaware of this retransmission. </a:t>
            </a:r>
          </a:p>
          <a:p>
            <a:pPr lvl="1"/>
            <a:r>
              <a:rPr lang="en-IN" dirty="0"/>
              <a:t>If a segment arrives out of order, TCP holds it until the missing segments arrive; IP is unaware of this reordering.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TCP Connection</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Connection</a:t>
            </a:r>
          </a:p>
        </p:txBody>
      </p:sp>
      <p:sp>
        <p:nvSpPr>
          <p:cNvPr id="3" name="Content Placeholder 2"/>
          <p:cNvSpPr>
            <a:spLocks noGrp="1"/>
          </p:cNvSpPr>
          <p:nvPr>
            <p:ph idx="1"/>
          </p:nvPr>
        </p:nvSpPr>
        <p:spPr>
          <a:xfrm>
            <a:off x="457200" y="1600200"/>
            <a:ext cx="8229600" cy="4953000"/>
          </a:xfrm>
        </p:spPr>
        <p:txBody>
          <a:bodyPr>
            <a:normAutofit/>
          </a:bodyPr>
          <a:lstStyle/>
          <a:p>
            <a:r>
              <a:rPr lang="en-IN" dirty="0"/>
              <a:t>In TCP, connection-oriented transmission requires three phases: </a:t>
            </a:r>
          </a:p>
          <a:p>
            <a:pPr lvl="1"/>
            <a:r>
              <a:rPr lang="en-IN" dirty="0"/>
              <a:t>connection establishment, </a:t>
            </a:r>
          </a:p>
          <a:p>
            <a:pPr lvl="1"/>
            <a:r>
              <a:rPr lang="en-IN" dirty="0"/>
              <a:t>data transfer, and </a:t>
            </a:r>
          </a:p>
          <a:p>
            <a:pPr lvl="1"/>
            <a:r>
              <a:rPr lang="en-IN" dirty="0"/>
              <a:t>connection termination. </a:t>
            </a:r>
            <a:br>
              <a:rPr lang="en-IN" dirty="0"/>
            </a:b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Three-Way Handshaking </a:t>
            </a:r>
          </a:p>
        </p:txBody>
      </p:sp>
      <p:sp>
        <p:nvSpPr>
          <p:cNvPr id="3" name="Content Placeholder 2"/>
          <p:cNvSpPr>
            <a:spLocks noGrp="1"/>
          </p:cNvSpPr>
          <p:nvPr>
            <p:ph idx="1"/>
          </p:nvPr>
        </p:nvSpPr>
        <p:spPr>
          <a:xfrm>
            <a:off x="457200" y="1600200"/>
            <a:ext cx="8229600" cy="5257800"/>
          </a:xfrm>
        </p:spPr>
        <p:txBody>
          <a:bodyPr>
            <a:noAutofit/>
          </a:bodyPr>
          <a:lstStyle/>
          <a:p>
            <a:r>
              <a:rPr lang="en-IN" sz="2200" dirty="0"/>
              <a:t>An application program, (client), wants to make a connection with another application program, (server), using TCP.</a:t>
            </a:r>
          </a:p>
          <a:p>
            <a:r>
              <a:rPr lang="en-IN" sz="2200" dirty="0"/>
              <a:t>The handshaking process starts with the server. </a:t>
            </a:r>
          </a:p>
          <a:p>
            <a:r>
              <a:rPr lang="en-IN" sz="2200" dirty="0"/>
              <a:t>The server program tells its TCP that it is ready to accept a connection. </a:t>
            </a:r>
          </a:p>
          <a:p>
            <a:r>
              <a:rPr lang="en-IN" sz="2200" dirty="0"/>
              <a:t>This is called a request for a </a:t>
            </a:r>
            <a:r>
              <a:rPr lang="en-IN" sz="2200" i="1" dirty="0"/>
              <a:t>passive open. </a:t>
            </a:r>
          </a:p>
          <a:p>
            <a:r>
              <a:rPr lang="en-IN" sz="2200" dirty="0"/>
              <a:t>Although the server TCP is ready to accept any connection from any machine in the world, it cannot make the connection itself. </a:t>
            </a:r>
          </a:p>
          <a:p>
            <a:r>
              <a:rPr lang="en-IN" sz="2200" dirty="0"/>
              <a:t>The client program issues a request for an </a:t>
            </a:r>
            <a:r>
              <a:rPr lang="en-IN" sz="2200" i="1" dirty="0"/>
              <a:t>active open. </a:t>
            </a:r>
          </a:p>
          <a:p>
            <a:r>
              <a:rPr lang="en-IN" sz="2200" dirty="0"/>
              <a:t>A client that wishes to connect to an open server tells its TCP that it needs to be connected to that particular server. </a:t>
            </a:r>
          </a:p>
          <a:p>
            <a:r>
              <a:rPr lang="en-IN" sz="2200" dirty="0"/>
              <a:t>TCP can now start the three-way handshaking process.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Three-Way Handshaking: Connection Establishment</a:t>
            </a:r>
          </a:p>
        </p:txBody>
      </p:sp>
      <p:sp>
        <p:nvSpPr>
          <p:cNvPr id="3" name="Content Placeholder 2"/>
          <p:cNvSpPr>
            <a:spLocks noGrp="1"/>
          </p:cNvSpPr>
          <p:nvPr>
            <p:ph idx="1"/>
          </p:nvPr>
        </p:nvSpPr>
        <p:spPr/>
        <p:txBody>
          <a:bodyPr/>
          <a:lstStyle/>
          <a:p>
            <a:endParaRPr lang="en-IN" dirty="0"/>
          </a:p>
        </p:txBody>
      </p:sp>
      <p:pic>
        <p:nvPicPr>
          <p:cNvPr id="47106" name="Picture 2" descr="How To Create a TCP Connection?"/>
          <p:cNvPicPr>
            <a:picLocks noChangeAspect="1" noChangeArrowheads="1"/>
          </p:cNvPicPr>
          <p:nvPr/>
        </p:nvPicPr>
        <p:blipFill>
          <a:blip r:embed="rId2" cstate="print"/>
          <a:srcRect/>
          <a:stretch>
            <a:fillRect/>
          </a:stretch>
        </p:blipFill>
        <p:spPr bwMode="auto">
          <a:xfrm>
            <a:off x="685800" y="1554100"/>
            <a:ext cx="7627636" cy="5303900"/>
          </a:xfrm>
          <a:prstGeom prst="rect">
            <a:avLst/>
          </a:prstGeom>
          <a:noFill/>
        </p:spPr>
      </p:pic>
      <p:sp>
        <p:nvSpPr>
          <p:cNvPr id="5" name="Rounded Rectangular Callout 4"/>
          <p:cNvSpPr/>
          <p:nvPr/>
        </p:nvSpPr>
        <p:spPr>
          <a:xfrm>
            <a:off x="457200" y="457200"/>
            <a:ext cx="5486400" cy="1981200"/>
          </a:xfrm>
          <a:prstGeom prst="wedgeRoundRectCallout">
            <a:avLst>
              <a:gd name="adj1" fmla="val 1540"/>
              <a:gd name="adj2" fmla="val 835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r>
              <a:rPr lang="en-IN" baseline="30000" dirty="0">
                <a:solidFill>
                  <a:schemeClr val="tx1"/>
                </a:solidFill>
              </a:rPr>
              <a:t>st</a:t>
            </a:r>
            <a:r>
              <a:rPr lang="en-IN" dirty="0">
                <a:solidFill>
                  <a:schemeClr val="tx1"/>
                </a:solidFill>
              </a:rPr>
              <a:t> segment, a SYN segment, only the SYN flag is set. </a:t>
            </a:r>
          </a:p>
          <a:p>
            <a:pPr algn="ctr"/>
            <a:r>
              <a:rPr lang="en-IN" dirty="0">
                <a:solidFill>
                  <a:schemeClr val="tx1"/>
                </a:solidFill>
              </a:rPr>
              <a:t>This segment is for synch. of seq. nos. </a:t>
            </a:r>
          </a:p>
          <a:p>
            <a:pPr algn="ctr"/>
            <a:r>
              <a:rPr lang="en-IN" dirty="0">
                <a:solidFill>
                  <a:schemeClr val="tx1"/>
                </a:solidFill>
              </a:rPr>
              <a:t>It consumes 1 seq. no. </a:t>
            </a:r>
          </a:p>
          <a:p>
            <a:pPr algn="ctr"/>
            <a:r>
              <a:rPr lang="en-IN" dirty="0">
                <a:solidFill>
                  <a:schemeClr val="tx1"/>
                </a:solidFill>
              </a:rPr>
              <a:t>When the data transfer starts, the seq. no. is incremented by 1. </a:t>
            </a:r>
          </a:p>
          <a:p>
            <a:pPr algn="ctr"/>
            <a:r>
              <a:rPr lang="en-IN" dirty="0">
                <a:solidFill>
                  <a:schemeClr val="tx1"/>
                </a:solidFill>
              </a:rPr>
              <a:t>SYN segment carries no real data, but contains 1 imaginary byte. </a:t>
            </a:r>
          </a:p>
        </p:txBody>
      </p:sp>
      <p:sp>
        <p:nvSpPr>
          <p:cNvPr id="6" name="Rounded Rectangular Callout 5"/>
          <p:cNvSpPr/>
          <p:nvPr/>
        </p:nvSpPr>
        <p:spPr>
          <a:xfrm>
            <a:off x="3429000" y="0"/>
            <a:ext cx="5486400" cy="2438400"/>
          </a:xfrm>
          <a:prstGeom prst="wedgeRoundRectCallout">
            <a:avLst>
              <a:gd name="adj1" fmla="val -4614"/>
              <a:gd name="adj2" fmla="val 13036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server sends the 2</a:t>
            </a:r>
            <a:r>
              <a:rPr lang="en-IN" baseline="30000" dirty="0">
                <a:solidFill>
                  <a:schemeClr val="tx1"/>
                </a:solidFill>
              </a:rPr>
              <a:t>nd</a:t>
            </a:r>
            <a:r>
              <a:rPr lang="en-IN" dirty="0">
                <a:solidFill>
                  <a:schemeClr val="tx1"/>
                </a:solidFill>
              </a:rPr>
              <a:t> segment, SYN + ACK segment, with 2 flag bits SYN and ACK set. </a:t>
            </a:r>
          </a:p>
          <a:p>
            <a:pPr algn="ctr"/>
            <a:r>
              <a:rPr lang="en-IN" dirty="0">
                <a:solidFill>
                  <a:schemeClr val="tx1"/>
                </a:solidFill>
              </a:rPr>
              <a:t>This segment has a dual purpose. </a:t>
            </a:r>
          </a:p>
          <a:p>
            <a:pPr algn="ctr"/>
            <a:r>
              <a:rPr lang="en-IN" dirty="0">
                <a:solidFill>
                  <a:schemeClr val="tx1"/>
                </a:solidFill>
              </a:rPr>
              <a:t>It is a SYN segment for communication in the other direction and serves as the acknowledgment for the SYN segment. </a:t>
            </a:r>
          </a:p>
          <a:p>
            <a:pPr algn="ctr"/>
            <a:r>
              <a:rPr lang="en-IN" dirty="0">
                <a:solidFill>
                  <a:schemeClr val="tx1"/>
                </a:solidFill>
              </a:rPr>
              <a:t>It consumes one sequence number. </a:t>
            </a:r>
          </a:p>
        </p:txBody>
      </p:sp>
      <p:sp>
        <p:nvSpPr>
          <p:cNvPr id="7" name="Rounded Rectangular Callout 6"/>
          <p:cNvSpPr/>
          <p:nvPr/>
        </p:nvSpPr>
        <p:spPr>
          <a:xfrm>
            <a:off x="0" y="0"/>
            <a:ext cx="5486400" cy="2438400"/>
          </a:xfrm>
          <a:prstGeom prst="wedgeRoundRectCallout">
            <a:avLst>
              <a:gd name="adj1" fmla="val -8204"/>
              <a:gd name="adj2" fmla="val 15748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client sends the 3</a:t>
            </a:r>
            <a:r>
              <a:rPr lang="en-IN" baseline="30000" dirty="0">
                <a:solidFill>
                  <a:schemeClr val="tx1"/>
                </a:solidFill>
              </a:rPr>
              <a:t>rd</a:t>
            </a:r>
            <a:r>
              <a:rPr lang="en-IN" dirty="0">
                <a:solidFill>
                  <a:schemeClr val="tx1"/>
                </a:solidFill>
              </a:rPr>
              <a:t> segment. </a:t>
            </a:r>
          </a:p>
          <a:p>
            <a:pPr algn="ctr"/>
            <a:r>
              <a:rPr lang="en-IN" dirty="0">
                <a:solidFill>
                  <a:schemeClr val="tx1"/>
                </a:solidFill>
              </a:rPr>
              <a:t>This is just an ACK segment. It acknowledges</a:t>
            </a:r>
            <a:br>
              <a:rPr lang="en-IN" dirty="0">
                <a:solidFill>
                  <a:schemeClr val="tx1"/>
                </a:solidFill>
              </a:rPr>
            </a:br>
            <a:r>
              <a:rPr lang="en-IN" dirty="0">
                <a:solidFill>
                  <a:schemeClr val="tx1"/>
                </a:solidFill>
              </a:rPr>
              <a:t>the receipt of the 2</a:t>
            </a:r>
            <a:r>
              <a:rPr lang="en-IN" baseline="30000" dirty="0">
                <a:solidFill>
                  <a:schemeClr val="tx1"/>
                </a:solidFill>
              </a:rPr>
              <a:t>nd</a:t>
            </a:r>
            <a:r>
              <a:rPr lang="en-IN" dirty="0">
                <a:solidFill>
                  <a:schemeClr val="tx1"/>
                </a:solidFill>
              </a:rPr>
              <a:t> segment with the ACK flag and ACK no. field. </a:t>
            </a:r>
          </a:p>
          <a:p>
            <a:pPr algn="ctr"/>
            <a:r>
              <a:rPr lang="en-IN" dirty="0">
                <a:solidFill>
                  <a:schemeClr val="tx1"/>
                </a:solidFill>
              </a:rPr>
              <a:t>The sequence number in this segment is the same as the one in the SYN segment; </a:t>
            </a:r>
          </a:p>
          <a:p>
            <a:pPr algn="ctr"/>
            <a:r>
              <a:rPr lang="en-IN" dirty="0">
                <a:solidFill>
                  <a:schemeClr val="tx1"/>
                </a:solidFill>
              </a:rPr>
              <a:t>ACK segment does not consume any seq. nos. </a:t>
            </a:r>
          </a:p>
        </p:txBody>
      </p:sp>
      <p:sp>
        <p:nvSpPr>
          <p:cNvPr id="8" name="Oval 7"/>
          <p:cNvSpPr/>
          <p:nvPr/>
        </p:nvSpPr>
        <p:spPr>
          <a:xfrm>
            <a:off x="2362200" y="3505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Three-Way Handshaking </a:t>
            </a:r>
          </a:p>
        </p:txBody>
      </p:sp>
      <p:sp>
        <p:nvSpPr>
          <p:cNvPr id="3" name="Content Placeholder 2"/>
          <p:cNvSpPr>
            <a:spLocks noGrp="1"/>
          </p:cNvSpPr>
          <p:nvPr>
            <p:ph idx="1"/>
          </p:nvPr>
        </p:nvSpPr>
        <p:spPr/>
        <p:txBody>
          <a:bodyPr>
            <a:normAutofit/>
          </a:bodyPr>
          <a:lstStyle/>
          <a:p>
            <a:r>
              <a:rPr lang="en-IN" dirty="0"/>
              <a:t>Simultaneous Open (RARE) </a:t>
            </a:r>
          </a:p>
          <a:p>
            <a:pPr lvl="1"/>
            <a:r>
              <a:rPr lang="en-IN" dirty="0"/>
              <a:t>Both processes issue an active open. </a:t>
            </a:r>
          </a:p>
          <a:p>
            <a:pPr lvl="1"/>
            <a:r>
              <a:rPr lang="en-IN" dirty="0"/>
              <a:t>Both TCPs transmit a SYN + ACK</a:t>
            </a:r>
            <a:br>
              <a:rPr lang="en-IN" dirty="0"/>
            </a:br>
            <a:r>
              <a:rPr lang="en-IN" dirty="0"/>
              <a:t>segment to each other, and one single connection is established between them.</a:t>
            </a:r>
            <a:br>
              <a:rPr lang="en-IN" dirty="0"/>
            </a:b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Socket Addresses </a:t>
            </a: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cstate="print"/>
          <a:srcRect/>
          <a:stretch>
            <a:fillRect/>
          </a:stretch>
        </p:blipFill>
        <p:spPr bwMode="auto">
          <a:xfrm>
            <a:off x="338138" y="2443163"/>
            <a:ext cx="8467725" cy="19716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SYN Flooding Attack </a:t>
            </a:r>
          </a:p>
        </p:txBody>
      </p:sp>
      <p:sp>
        <p:nvSpPr>
          <p:cNvPr id="3" name="Content Placeholder 2"/>
          <p:cNvSpPr>
            <a:spLocks noGrp="1"/>
          </p:cNvSpPr>
          <p:nvPr>
            <p:ph idx="1"/>
          </p:nvPr>
        </p:nvSpPr>
        <p:spPr>
          <a:xfrm>
            <a:off x="457200" y="1600200"/>
            <a:ext cx="8229600" cy="4953000"/>
          </a:xfrm>
        </p:spPr>
        <p:txBody>
          <a:bodyPr>
            <a:noAutofit/>
          </a:bodyPr>
          <a:lstStyle/>
          <a:p>
            <a:r>
              <a:rPr lang="en-IN" sz="2400" dirty="0"/>
              <a:t>The connection establishment procedure in TCP is susceptible to this attack. </a:t>
            </a:r>
          </a:p>
          <a:p>
            <a:r>
              <a:rPr lang="en-IN" sz="2400" dirty="0"/>
              <a:t>A malicious attacker sends a large number of SYN segments to a server, </a:t>
            </a:r>
          </a:p>
          <a:p>
            <a:r>
              <a:rPr lang="en-IN" sz="2400" dirty="0"/>
              <a:t>It pretending that each of them are coming from a different client by faking the source IP addresses in the </a:t>
            </a:r>
            <a:r>
              <a:rPr lang="en-IN" sz="2400" dirty="0" err="1"/>
              <a:t>datagrams</a:t>
            </a:r>
            <a:r>
              <a:rPr lang="en-IN" sz="2400" dirty="0"/>
              <a:t>. </a:t>
            </a:r>
          </a:p>
          <a:p>
            <a:r>
              <a:rPr lang="en-IN" sz="2400" dirty="0"/>
              <a:t>The server, assuming that the clients are issuing an active open, allocates the necessary resources. </a:t>
            </a:r>
          </a:p>
          <a:p>
            <a:r>
              <a:rPr lang="en-IN" sz="2400" dirty="0"/>
              <a:t>The TCP server then sends the SYN +ACK segments to the fake clients, which are lost.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SYN Flooding Attack </a:t>
            </a:r>
          </a:p>
        </p:txBody>
      </p:sp>
      <p:sp>
        <p:nvSpPr>
          <p:cNvPr id="3" name="Content Placeholder 2"/>
          <p:cNvSpPr>
            <a:spLocks noGrp="1"/>
          </p:cNvSpPr>
          <p:nvPr>
            <p:ph idx="1"/>
          </p:nvPr>
        </p:nvSpPr>
        <p:spPr>
          <a:xfrm>
            <a:off x="457200" y="1600200"/>
            <a:ext cx="8229600" cy="4953000"/>
          </a:xfrm>
        </p:spPr>
        <p:txBody>
          <a:bodyPr>
            <a:normAutofit/>
          </a:bodyPr>
          <a:lstStyle/>
          <a:p>
            <a:r>
              <a:rPr lang="en-IN" sz="2400" dirty="0"/>
              <a:t>During this time, however, a lot of resources are occupied without being used. </a:t>
            </a:r>
          </a:p>
          <a:p>
            <a:r>
              <a:rPr lang="en-IN" sz="2400" dirty="0"/>
              <a:t>If the number of such SYN segments is large, the server eventually runs out of resources and may crash. </a:t>
            </a:r>
          </a:p>
          <a:p>
            <a:r>
              <a:rPr lang="en-IN" sz="2400" dirty="0"/>
              <a:t>This attack belongs to a type of security attack known as a denial-of-service attack, </a:t>
            </a:r>
          </a:p>
          <a:p>
            <a:r>
              <a:rPr lang="en-IN" sz="2400" dirty="0"/>
              <a:t>An attacker monopolizes a system with so many service requests that the system collapses and denies service to every request.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Possible Solutions to SYN Flooding Attack </a:t>
            </a:r>
          </a:p>
        </p:txBody>
      </p:sp>
      <p:sp>
        <p:nvSpPr>
          <p:cNvPr id="3" name="Content Placeholder 2"/>
          <p:cNvSpPr>
            <a:spLocks noGrp="1"/>
          </p:cNvSpPr>
          <p:nvPr>
            <p:ph idx="1"/>
          </p:nvPr>
        </p:nvSpPr>
        <p:spPr/>
        <p:txBody>
          <a:bodyPr>
            <a:normAutofit/>
          </a:bodyPr>
          <a:lstStyle/>
          <a:p>
            <a:r>
              <a:rPr lang="en-IN" sz="2800" dirty="0"/>
              <a:t>Some have imposed a limit on connection requests during a specified period of</a:t>
            </a:r>
            <a:br>
              <a:rPr lang="en-IN" sz="2800" dirty="0"/>
            </a:br>
            <a:r>
              <a:rPr lang="en-IN" sz="2800" dirty="0"/>
              <a:t>time. </a:t>
            </a:r>
          </a:p>
          <a:p>
            <a:r>
              <a:rPr lang="en-IN" sz="2800" dirty="0"/>
              <a:t>Others filter out </a:t>
            </a:r>
            <a:r>
              <a:rPr lang="en-IN" sz="2800" dirty="0" err="1"/>
              <a:t>datagrams</a:t>
            </a:r>
            <a:r>
              <a:rPr lang="en-IN" sz="2800" dirty="0"/>
              <a:t> coming from unwanted source addresses. </a:t>
            </a:r>
          </a:p>
          <a:p>
            <a:r>
              <a:rPr lang="en-IN" sz="2800" dirty="0"/>
              <a:t>One recent strategy is to postpone resource allocation until the entire connection is set up, using a cookie. </a:t>
            </a:r>
          </a:p>
          <a:p>
            <a:pPr lvl="1"/>
            <a:r>
              <a:rPr lang="en-IN" sz="2400" dirty="0"/>
              <a:t>SCTP, uses this strategy. </a:t>
            </a:r>
            <a:br>
              <a:rPr lang="en-IN" sz="2400" dirty="0"/>
            </a:br>
            <a:endParaRPr lang="en-IN" sz="2400" dirty="0"/>
          </a:p>
          <a:p>
            <a:endParaRPr lang="en-IN"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Three-Way Handshaking: Connection Establishment</a:t>
            </a:r>
          </a:p>
        </p:txBody>
      </p:sp>
      <p:sp>
        <p:nvSpPr>
          <p:cNvPr id="3" name="Content Placeholder 2"/>
          <p:cNvSpPr>
            <a:spLocks noGrp="1"/>
          </p:cNvSpPr>
          <p:nvPr>
            <p:ph idx="1"/>
          </p:nvPr>
        </p:nvSpPr>
        <p:spPr/>
        <p:txBody>
          <a:bodyPr/>
          <a:lstStyle/>
          <a:p>
            <a:endParaRPr lang="en-IN" dirty="0"/>
          </a:p>
        </p:txBody>
      </p:sp>
      <p:pic>
        <p:nvPicPr>
          <p:cNvPr id="67586" name="Picture 2"/>
          <p:cNvPicPr>
            <a:picLocks noChangeAspect="1" noChangeArrowheads="1"/>
          </p:cNvPicPr>
          <p:nvPr/>
        </p:nvPicPr>
        <p:blipFill>
          <a:blip r:embed="rId2" cstate="print"/>
          <a:srcRect r="21337" b="27083"/>
          <a:stretch>
            <a:fillRect/>
          </a:stretch>
        </p:blipFill>
        <p:spPr bwMode="auto">
          <a:xfrm>
            <a:off x="838200" y="1524000"/>
            <a:ext cx="7620000" cy="53340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Transfer</a:t>
            </a:r>
          </a:p>
        </p:txBody>
      </p:sp>
      <p:pic>
        <p:nvPicPr>
          <p:cNvPr id="63490" name="Picture 2" descr="How To Create a TCP Connection?"/>
          <p:cNvPicPr>
            <a:picLocks noChangeAspect="1" noChangeArrowheads="1"/>
          </p:cNvPicPr>
          <p:nvPr/>
        </p:nvPicPr>
        <p:blipFill>
          <a:blip r:embed="rId2" cstate="print"/>
          <a:srcRect/>
          <a:stretch>
            <a:fillRect/>
          </a:stretch>
        </p:blipFill>
        <p:spPr bwMode="auto">
          <a:xfrm>
            <a:off x="3886200" y="1371600"/>
            <a:ext cx="5024773" cy="5486400"/>
          </a:xfrm>
          <a:prstGeom prst="rect">
            <a:avLst/>
          </a:prstGeom>
          <a:noFill/>
        </p:spPr>
      </p:pic>
      <p:sp>
        <p:nvSpPr>
          <p:cNvPr id="6" name="Rounded Rectangular Callout 5"/>
          <p:cNvSpPr/>
          <p:nvPr/>
        </p:nvSpPr>
        <p:spPr>
          <a:xfrm>
            <a:off x="304800" y="1600200"/>
            <a:ext cx="1981200" cy="3124200"/>
          </a:xfrm>
          <a:prstGeom prst="wedgeRoundRectCallout">
            <a:avLst>
              <a:gd name="adj1" fmla="val 170499"/>
              <a:gd name="adj2" fmla="val -834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 flag set indicates push data to server process as soon as received. TCP should not wait for the </a:t>
            </a:r>
            <a:r>
              <a:rPr lang="en-US" dirty="0" err="1">
                <a:solidFill>
                  <a:schemeClr val="tx1"/>
                </a:solidFill>
              </a:rPr>
              <a:t>rwindow</a:t>
            </a:r>
            <a:r>
              <a:rPr lang="en-US" dirty="0">
                <a:solidFill>
                  <a:schemeClr val="tx1"/>
                </a:solidFill>
              </a:rPr>
              <a:t> to be filled up. Used for interactive applications</a:t>
            </a:r>
            <a:endParaRPr lang="en-IN" dirty="0">
              <a:solidFill>
                <a:schemeClr val="tx1"/>
              </a:solidFill>
            </a:endParaRPr>
          </a:p>
        </p:txBody>
      </p:sp>
      <p:sp>
        <p:nvSpPr>
          <p:cNvPr id="7" name="TextBox 6"/>
          <p:cNvSpPr txBox="1"/>
          <p:nvPr/>
        </p:nvSpPr>
        <p:spPr>
          <a:xfrm>
            <a:off x="304800" y="5029200"/>
            <a:ext cx="2514600" cy="1477328"/>
          </a:xfrm>
          <a:prstGeom prst="rect">
            <a:avLst/>
          </a:prstGeom>
          <a:noFill/>
        </p:spPr>
        <p:txBody>
          <a:bodyPr wrap="square" rtlCol="0">
            <a:spAutoFit/>
          </a:bodyPr>
          <a:lstStyle/>
          <a:p>
            <a:r>
              <a:rPr lang="en-US" dirty="0"/>
              <a:t>The URG flag is also somewhat similar but is used for scenarios where </a:t>
            </a:r>
            <a:r>
              <a:rPr lang="en-US" dirty="0" err="1"/>
              <a:t>Cntrl+C</a:t>
            </a:r>
            <a:r>
              <a:rPr lang="en-US" dirty="0"/>
              <a:t> has to be pressed</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 way handshaking: Connection Termination </a:t>
            </a:r>
          </a:p>
        </p:txBody>
      </p:sp>
      <p:sp>
        <p:nvSpPr>
          <p:cNvPr id="3" name="Content Placeholder 2"/>
          <p:cNvSpPr>
            <a:spLocks noGrp="1"/>
          </p:cNvSpPr>
          <p:nvPr>
            <p:ph idx="1"/>
          </p:nvPr>
        </p:nvSpPr>
        <p:spPr/>
        <p:txBody>
          <a:bodyPr/>
          <a:lstStyle/>
          <a:p>
            <a:endParaRPr lang="en-IN"/>
          </a:p>
        </p:txBody>
      </p:sp>
      <p:pic>
        <p:nvPicPr>
          <p:cNvPr id="68610" name="Picture 2" descr="Chapter 12 Transmission Control Protocol (TCP) - ppt video online ..."/>
          <p:cNvPicPr>
            <a:picLocks noChangeAspect="1" noChangeArrowheads="1"/>
          </p:cNvPicPr>
          <p:nvPr/>
        </p:nvPicPr>
        <p:blipFill>
          <a:blip r:embed="rId2" cstate="print"/>
          <a:srcRect l="4615" t="13333" r="3846" b="16667"/>
          <a:stretch>
            <a:fillRect/>
          </a:stretch>
        </p:blipFill>
        <p:spPr bwMode="auto">
          <a:xfrm>
            <a:off x="0" y="1676400"/>
            <a:ext cx="9067800" cy="4800600"/>
          </a:xfrm>
          <a:prstGeom prst="rect">
            <a:avLst/>
          </a:prstGeom>
          <a:noFill/>
        </p:spPr>
      </p:pic>
      <p:sp>
        <p:nvSpPr>
          <p:cNvPr id="6" name="Rounded Rectangular Callout 5"/>
          <p:cNvSpPr/>
          <p:nvPr/>
        </p:nvSpPr>
        <p:spPr>
          <a:xfrm>
            <a:off x="0" y="0"/>
            <a:ext cx="5486400" cy="2438400"/>
          </a:xfrm>
          <a:prstGeom prst="wedgeRoundRectCallout">
            <a:avLst>
              <a:gd name="adj1" fmla="val 5899"/>
              <a:gd name="adj2" fmla="val 669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client TCP normally, after receiving a close command from the client process, sends the 1</a:t>
            </a:r>
            <a:r>
              <a:rPr lang="en-IN" baseline="30000" dirty="0">
                <a:solidFill>
                  <a:schemeClr val="tx1"/>
                </a:solidFill>
              </a:rPr>
              <a:t>st</a:t>
            </a:r>
            <a:r>
              <a:rPr lang="en-IN" dirty="0">
                <a:solidFill>
                  <a:schemeClr val="tx1"/>
                </a:solidFill>
              </a:rPr>
              <a:t> segment, with the FIN flag is set.</a:t>
            </a:r>
            <a:br>
              <a:rPr lang="en-IN" dirty="0">
                <a:solidFill>
                  <a:schemeClr val="tx1"/>
                </a:solidFill>
              </a:rPr>
            </a:br>
            <a:r>
              <a:rPr lang="en-IN" dirty="0">
                <a:solidFill>
                  <a:schemeClr val="tx1"/>
                </a:solidFill>
              </a:rPr>
              <a:t>A FIN segment can include the last chunk of data sent by the client, or it can be just a control segment as in this case. If it is only a control segment, it consumes only one sequence number </a:t>
            </a:r>
          </a:p>
        </p:txBody>
      </p:sp>
      <p:sp>
        <p:nvSpPr>
          <p:cNvPr id="7" name="Rounded Rectangular Callout 6"/>
          <p:cNvSpPr/>
          <p:nvPr/>
        </p:nvSpPr>
        <p:spPr>
          <a:xfrm>
            <a:off x="3505200" y="0"/>
            <a:ext cx="5638800" cy="2362200"/>
          </a:xfrm>
          <a:prstGeom prst="wedgeRoundRectCallout">
            <a:avLst>
              <a:gd name="adj1" fmla="val 3499"/>
              <a:gd name="adj2" fmla="val 11057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server TCP, after receiving the FIN segment, informs its process and sends the second segment, FIN + ACK segment, to confirm the receipt from the client and at the same time to announce the closing of</a:t>
            </a:r>
            <a:br>
              <a:rPr lang="en-IN" dirty="0">
                <a:solidFill>
                  <a:schemeClr val="tx1"/>
                </a:solidFill>
              </a:rPr>
            </a:br>
            <a:r>
              <a:rPr lang="en-IN" dirty="0">
                <a:solidFill>
                  <a:schemeClr val="tx1"/>
                </a:solidFill>
              </a:rPr>
              <a:t>the connection in the other direction. </a:t>
            </a:r>
          </a:p>
          <a:p>
            <a:pPr algn="ctr"/>
            <a:r>
              <a:rPr lang="en-IN" dirty="0">
                <a:solidFill>
                  <a:schemeClr val="tx1"/>
                </a:solidFill>
              </a:rPr>
              <a:t>This segment can also contain the last chunk of data from the server. If it does not carry data, it consumes only one sequence number. </a:t>
            </a:r>
          </a:p>
        </p:txBody>
      </p:sp>
      <p:sp>
        <p:nvSpPr>
          <p:cNvPr id="8" name="Rounded Rectangular Callout 7"/>
          <p:cNvSpPr/>
          <p:nvPr/>
        </p:nvSpPr>
        <p:spPr>
          <a:xfrm>
            <a:off x="0" y="0"/>
            <a:ext cx="5638800" cy="2362200"/>
          </a:xfrm>
          <a:prstGeom prst="wedgeRoundRectCallout">
            <a:avLst>
              <a:gd name="adj1" fmla="val -6480"/>
              <a:gd name="adj2" fmla="val 14868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client TCP sends the last segment, an ACK segment, to confirm the receipt of the FIN segment from the TCP server.  This segment contains the ACK number, which is 1 plus the seq. no. received in the FIN segment from the server. This segment cannot carry data and consumes no sequence numbers. </a:t>
            </a:r>
            <a:br>
              <a:rPr lang="en-IN" dirty="0">
                <a:solidFill>
                  <a:schemeClr val="tx1"/>
                </a:solidFill>
              </a:rPr>
            </a:b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Half-Close </a:t>
            </a:r>
          </a:p>
        </p:txBody>
      </p:sp>
      <p:sp>
        <p:nvSpPr>
          <p:cNvPr id="3" name="Content Placeholder 2"/>
          <p:cNvSpPr>
            <a:spLocks noGrp="1"/>
          </p:cNvSpPr>
          <p:nvPr>
            <p:ph idx="1"/>
          </p:nvPr>
        </p:nvSpPr>
        <p:spPr>
          <a:xfrm>
            <a:off x="457200" y="1600200"/>
            <a:ext cx="3733800" cy="4953000"/>
          </a:xfrm>
        </p:spPr>
        <p:txBody>
          <a:bodyPr>
            <a:normAutofit/>
          </a:bodyPr>
          <a:lstStyle/>
          <a:p>
            <a:r>
              <a:rPr lang="en-US" sz="2400" dirty="0"/>
              <a:t>One end can stop sending data but can continue to receive.</a:t>
            </a:r>
          </a:p>
          <a:p>
            <a:r>
              <a:rPr lang="en-US" sz="2400" dirty="0"/>
              <a:t>Occurs when server needs all data before processing. E.g. sorting</a:t>
            </a:r>
          </a:p>
          <a:p>
            <a:r>
              <a:rPr lang="en-IN" sz="2400" dirty="0"/>
              <a:t>After half-close, data can travel from the server to the client</a:t>
            </a:r>
            <a:br>
              <a:rPr lang="en-IN" sz="2400" dirty="0"/>
            </a:br>
            <a:r>
              <a:rPr lang="en-IN" sz="2400" dirty="0"/>
              <a:t>and ACKS can travel from the client to the server but not vice-versa</a:t>
            </a:r>
          </a:p>
        </p:txBody>
      </p:sp>
      <p:pic>
        <p:nvPicPr>
          <p:cNvPr id="4" name="Picture 5"/>
          <p:cNvPicPr>
            <a:picLocks noChangeAspect="1" noChangeArrowheads="1"/>
          </p:cNvPicPr>
          <p:nvPr/>
        </p:nvPicPr>
        <p:blipFill>
          <a:blip r:embed="rId2" cstate="print"/>
          <a:srcRect/>
          <a:stretch>
            <a:fillRect/>
          </a:stretch>
        </p:blipFill>
        <p:spPr bwMode="auto">
          <a:xfrm>
            <a:off x="4495800" y="1600200"/>
            <a:ext cx="4419600" cy="5160941"/>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Features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Flow Control</a:t>
            </a:r>
          </a:p>
          <a:p>
            <a:pPr lvl="1"/>
            <a:r>
              <a:rPr lang="en-IN" dirty="0"/>
              <a:t>TCP uses sliding window for flow control</a:t>
            </a:r>
          </a:p>
          <a:p>
            <a:pPr lvl="1"/>
            <a:r>
              <a:rPr lang="en-IN" dirty="0"/>
              <a:t>Somewhere in between Go-Back-N and Selective Repeat.</a:t>
            </a:r>
          </a:p>
          <a:p>
            <a:pPr lvl="2"/>
            <a:r>
              <a:rPr lang="en-IN" dirty="0"/>
              <a:t>Go-Back-N: because it does not use NAKs </a:t>
            </a:r>
          </a:p>
          <a:p>
            <a:pPr lvl="2"/>
            <a:r>
              <a:rPr lang="en-IN" dirty="0"/>
              <a:t>Selective Repeat: because the receiver holds the out-of-order segments until the missing ones arrive </a:t>
            </a:r>
          </a:p>
          <a:p>
            <a:pPr lvl="1"/>
            <a:r>
              <a:rPr lang="en-IN" dirty="0"/>
              <a:t>Differences with sliding window of Data Link Layer:</a:t>
            </a:r>
          </a:p>
          <a:p>
            <a:pPr lvl="2"/>
            <a:r>
              <a:rPr lang="en-IN" dirty="0"/>
              <a:t>the sliding window of TCP is byte-oriented while in the data link layer it is frame-oriented </a:t>
            </a:r>
          </a:p>
          <a:p>
            <a:pPr lvl="2"/>
            <a:r>
              <a:rPr lang="en-IN" dirty="0"/>
              <a:t>TCP's sliding window is of variable size; while the one used in the data link layer was of fixed size. </a:t>
            </a:r>
            <a:endParaRPr lang="en-US" dirty="0"/>
          </a:p>
          <a:p>
            <a:r>
              <a:rPr lang="en-US" dirty="0"/>
              <a:t>Error Control</a:t>
            </a:r>
          </a:p>
          <a:p>
            <a:r>
              <a:rPr lang="en-US" dirty="0"/>
              <a:t>Congestion Control</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Sliding Window</a:t>
            </a:r>
            <a:endParaRPr lang="en-IN" dirty="0"/>
          </a:p>
        </p:txBody>
      </p:sp>
      <p:pic>
        <p:nvPicPr>
          <p:cNvPr id="20482" name="Picture 2"/>
          <p:cNvPicPr>
            <a:picLocks noChangeAspect="1" noChangeArrowheads="1"/>
          </p:cNvPicPr>
          <p:nvPr/>
        </p:nvPicPr>
        <p:blipFill>
          <a:blip r:embed="rId2" cstate="print"/>
          <a:srcRect t="36393"/>
          <a:stretch>
            <a:fillRect/>
          </a:stretch>
        </p:blipFill>
        <p:spPr bwMode="auto">
          <a:xfrm>
            <a:off x="304799" y="2209800"/>
            <a:ext cx="7779533" cy="2895600"/>
          </a:xfrm>
          <a:prstGeom prst="rect">
            <a:avLst/>
          </a:prstGeom>
          <a:noFill/>
          <a:ln w="9525">
            <a:noFill/>
            <a:miter lim="800000"/>
            <a:headEnd/>
            <a:tailEnd/>
          </a:ln>
          <a:effectLst/>
        </p:spPr>
      </p:pic>
      <p:sp>
        <p:nvSpPr>
          <p:cNvPr id="5" name="TextBox 4"/>
          <p:cNvSpPr txBox="1"/>
          <p:nvPr/>
        </p:nvSpPr>
        <p:spPr>
          <a:xfrm>
            <a:off x="1828800" y="5105400"/>
            <a:ext cx="1524000" cy="923330"/>
          </a:xfrm>
          <a:prstGeom prst="rect">
            <a:avLst/>
          </a:prstGeom>
          <a:noFill/>
        </p:spPr>
        <p:txBody>
          <a:bodyPr wrap="square" rtlCol="0">
            <a:spAutoFit/>
          </a:bodyPr>
          <a:lstStyle/>
          <a:p>
            <a:pPr algn="ctr"/>
            <a:r>
              <a:rPr lang="en-IN" b="1" dirty="0">
                <a:solidFill>
                  <a:srgbClr val="0000FF"/>
                </a:solidFill>
              </a:rPr>
              <a:t>ACK received need not worry</a:t>
            </a:r>
          </a:p>
        </p:txBody>
      </p:sp>
      <p:sp>
        <p:nvSpPr>
          <p:cNvPr id="6" name="TextBox 5"/>
          <p:cNvSpPr txBox="1"/>
          <p:nvPr/>
        </p:nvSpPr>
        <p:spPr>
          <a:xfrm>
            <a:off x="3581400" y="4876800"/>
            <a:ext cx="1524000" cy="369332"/>
          </a:xfrm>
          <a:prstGeom prst="rect">
            <a:avLst/>
          </a:prstGeom>
          <a:noFill/>
        </p:spPr>
        <p:txBody>
          <a:bodyPr wrap="square" rtlCol="0">
            <a:spAutoFit/>
          </a:bodyPr>
          <a:lstStyle/>
          <a:p>
            <a:pPr algn="ctr"/>
            <a:r>
              <a:rPr lang="en-IN" b="1" dirty="0">
                <a:solidFill>
                  <a:srgbClr val="0000FF"/>
                </a:solidFill>
              </a:rPr>
              <a:t>ACK awaited</a:t>
            </a:r>
          </a:p>
        </p:txBody>
      </p:sp>
      <p:sp>
        <p:nvSpPr>
          <p:cNvPr id="7" name="TextBox 6"/>
          <p:cNvSpPr txBox="1"/>
          <p:nvPr/>
        </p:nvSpPr>
        <p:spPr>
          <a:xfrm>
            <a:off x="6705600" y="5105400"/>
            <a:ext cx="1295400" cy="923330"/>
          </a:xfrm>
          <a:prstGeom prst="rect">
            <a:avLst/>
          </a:prstGeom>
          <a:noFill/>
        </p:spPr>
        <p:txBody>
          <a:bodyPr wrap="square" rtlCol="0">
            <a:spAutoFit/>
          </a:bodyPr>
          <a:lstStyle/>
          <a:p>
            <a:pPr algn="ctr"/>
            <a:r>
              <a:rPr lang="en-IN" b="1" dirty="0">
                <a:solidFill>
                  <a:srgbClr val="0000FF"/>
                </a:solidFill>
              </a:rPr>
              <a:t>Allows more bytes to be sent</a:t>
            </a:r>
          </a:p>
        </p:txBody>
      </p:sp>
      <p:sp>
        <p:nvSpPr>
          <p:cNvPr id="8" name="TextBox 7"/>
          <p:cNvSpPr txBox="1"/>
          <p:nvPr/>
        </p:nvSpPr>
        <p:spPr>
          <a:xfrm>
            <a:off x="6629400" y="2286000"/>
            <a:ext cx="2286000" cy="1200329"/>
          </a:xfrm>
          <a:prstGeom prst="rect">
            <a:avLst/>
          </a:prstGeom>
          <a:noFill/>
        </p:spPr>
        <p:txBody>
          <a:bodyPr wrap="square" rtlCol="0">
            <a:spAutoFit/>
          </a:bodyPr>
          <a:lstStyle/>
          <a:p>
            <a:r>
              <a:rPr lang="en-IN" b="1" dirty="0">
                <a:solidFill>
                  <a:srgbClr val="FF0000"/>
                </a:solidFill>
              </a:rPr>
              <a:t>Strongly discouraged. revoking the eligibility of some bytes from being send</a:t>
            </a:r>
          </a:p>
        </p:txBody>
      </p:sp>
      <p:sp>
        <p:nvSpPr>
          <p:cNvPr id="9" name="TextBox 8"/>
          <p:cNvSpPr txBox="1"/>
          <p:nvPr/>
        </p:nvSpPr>
        <p:spPr>
          <a:xfrm>
            <a:off x="914400" y="3048000"/>
            <a:ext cx="1219200" cy="646331"/>
          </a:xfrm>
          <a:prstGeom prst="rect">
            <a:avLst/>
          </a:prstGeom>
          <a:noFill/>
        </p:spPr>
        <p:txBody>
          <a:bodyPr wrap="square" rtlCol="0">
            <a:spAutoFit/>
          </a:bodyPr>
          <a:lstStyle/>
          <a:p>
            <a:r>
              <a:rPr lang="en-IN" b="1" dirty="0">
                <a:solidFill>
                  <a:srgbClr val="FF0000"/>
                </a:solidFill>
              </a:rPr>
              <a:t>Cannot move left</a:t>
            </a:r>
          </a:p>
        </p:txBody>
      </p:sp>
      <p:sp>
        <p:nvSpPr>
          <p:cNvPr id="10" name="TextBox 9"/>
          <p:cNvSpPr txBox="1"/>
          <p:nvPr/>
        </p:nvSpPr>
        <p:spPr>
          <a:xfrm>
            <a:off x="4419600" y="0"/>
            <a:ext cx="4724400" cy="2031325"/>
          </a:xfrm>
          <a:prstGeom prst="rect">
            <a:avLst/>
          </a:prstGeom>
          <a:noFill/>
        </p:spPr>
        <p:txBody>
          <a:bodyPr wrap="square" rtlCol="0">
            <a:spAutoFit/>
          </a:bodyPr>
          <a:lstStyle/>
          <a:p>
            <a:r>
              <a:rPr lang="en-IN" b="1" dirty="0" err="1">
                <a:solidFill>
                  <a:srgbClr val="7030A0"/>
                </a:solidFill>
              </a:rPr>
              <a:t>Rwnd</a:t>
            </a:r>
            <a:r>
              <a:rPr lang="en-IN" b="1" dirty="0">
                <a:solidFill>
                  <a:srgbClr val="7030A0"/>
                </a:solidFill>
              </a:rPr>
              <a:t>: receiver window. It is the value advertised by the opposite end in a segment containing ACK. It is the no. of bytes the receiver can accept before its buffer overflows </a:t>
            </a:r>
            <a:br>
              <a:rPr lang="en-IN" b="1" dirty="0">
                <a:solidFill>
                  <a:srgbClr val="7030A0"/>
                </a:solidFill>
              </a:rPr>
            </a:br>
            <a:r>
              <a:rPr lang="en-IN" b="1" dirty="0">
                <a:solidFill>
                  <a:srgbClr val="7030A0"/>
                </a:solidFill>
              </a:rPr>
              <a:t> </a:t>
            </a:r>
          </a:p>
          <a:p>
            <a:r>
              <a:rPr lang="en-IN" b="1" dirty="0" err="1">
                <a:solidFill>
                  <a:srgbClr val="7030A0"/>
                </a:solidFill>
              </a:rPr>
              <a:t>Cwnd</a:t>
            </a:r>
            <a:r>
              <a:rPr lang="en-IN" b="1" dirty="0">
                <a:solidFill>
                  <a:srgbClr val="7030A0"/>
                </a:solidFill>
              </a:rPr>
              <a:t>: Contention window. It is a value determined by the network to avoid congestion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normAutofit fontScale="62500" lnSpcReduction="20000"/>
          </a:bodyPr>
          <a:lstStyle/>
          <a:p>
            <a:r>
              <a:rPr lang="en-IN" sz="4300" dirty="0"/>
              <a:t>The source does not have to send a full window’s</a:t>
            </a:r>
            <a:br>
              <a:rPr lang="en-IN" sz="4300" dirty="0"/>
            </a:br>
            <a:r>
              <a:rPr lang="en-IN" sz="4300" dirty="0"/>
              <a:t>worth of data.</a:t>
            </a:r>
          </a:p>
          <a:p>
            <a:endParaRPr lang="en-IN" sz="4300" dirty="0"/>
          </a:p>
          <a:p>
            <a:r>
              <a:rPr lang="en-IN" sz="4300" dirty="0"/>
              <a:t>The window can be opened or closed by the receiver, but should not be shrunk.</a:t>
            </a:r>
          </a:p>
          <a:p>
            <a:endParaRPr lang="en-IN" sz="4300" dirty="0"/>
          </a:p>
          <a:p>
            <a:r>
              <a:rPr lang="en-IN" sz="4300" dirty="0"/>
              <a:t>The destination can send an acknowledgment at</a:t>
            </a:r>
            <a:br>
              <a:rPr lang="en-IN" sz="4300" dirty="0"/>
            </a:br>
            <a:r>
              <a:rPr lang="en-IN" sz="4300" dirty="0"/>
              <a:t>any time as long as it does not result in a shrinking window.</a:t>
            </a:r>
          </a:p>
          <a:p>
            <a:endParaRPr lang="en-IN" sz="4300" dirty="0"/>
          </a:p>
          <a:p>
            <a:r>
              <a:rPr lang="en-IN" sz="4300" dirty="0"/>
              <a:t>The receiver can temporarily shut down the window; the sender, however, can always send a segment of 1 byte after the window is shut down</a:t>
            </a:r>
            <a:endParaRPr lang="en-IN" dirty="0"/>
          </a:p>
        </p:txBody>
      </p:sp>
      <p:sp>
        <p:nvSpPr>
          <p:cNvPr id="4" name="Title 1"/>
          <p:cNvSpPr>
            <a:spLocks noGrp="1"/>
          </p:cNvSpPr>
          <p:nvPr>
            <p:ph type="title"/>
          </p:nvPr>
        </p:nvSpPr>
        <p:spPr>
          <a:xfrm>
            <a:off x="457200" y="274638"/>
            <a:ext cx="8229600" cy="1143000"/>
          </a:xfrm>
        </p:spPr>
        <p:txBody>
          <a:bodyPr/>
          <a:lstStyle/>
          <a:p>
            <a:pPr algn="l"/>
            <a:r>
              <a:rPr lang="en-US" dirty="0"/>
              <a:t>Sliding Window</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Multiplexing and </a:t>
            </a:r>
            <a:r>
              <a:rPr lang="en-US" dirty="0" err="1"/>
              <a:t>Demultiplexing</a:t>
            </a:r>
            <a:endParaRPr lang="en-IN" dirty="0"/>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609600" y="1752600"/>
            <a:ext cx="8162925" cy="44481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Features</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Flow Control</a:t>
            </a:r>
          </a:p>
          <a:p>
            <a:r>
              <a:rPr lang="en-US" dirty="0"/>
              <a:t>Error Control (</a:t>
            </a:r>
            <a:r>
              <a:rPr lang="en-IN" dirty="0"/>
              <a:t>detecting corrupted segments, lost segments, out-of-order segments, and duplicated segments  and for correcting errors after they are detected</a:t>
            </a:r>
            <a:r>
              <a:rPr lang="en-US" dirty="0"/>
              <a:t>)</a:t>
            </a:r>
          </a:p>
          <a:p>
            <a:pPr lvl="1"/>
            <a:r>
              <a:rPr lang="en-US" dirty="0"/>
              <a:t>Checksum: </a:t>
            </a:r>
          </a:p>
          <a:p>
            <a:pPr lvl="2"/>
            <a:r>
              <a:rPr lang="en-IN" dirty="0"/>
              <a:t>check for a corrupted segment. </a:t>
            </a:r>
          </a:p>
          <a:p>
            <a:pPr lvl="2"/>
            <a:r>
              <a:rPr lang="en-IN" dirty="0"/>
              <a:t>If found, it is discarded by the destination TCP and is considered as lost </a:t>
            </a:r>
            <a:endParaRPr lang="en-US" dirty="0"/>
          </a:p>
          <a:p>
            <a:pPr lvl="1"/>
            <a:r>
              <a:rPr lang="en-US" dirty="0"/>
              <a:t>ACK </a:t>
            </a:r>
          </a:p>
          <a:p>
            <a:pPr lvl="2"/>
            <a:r>
              <a:rPr lang="en-US" dirty="0"/>
              <a:t>All segments with seq. no. are acknowledged. </a:t>
            </a:r>
          </a:p>
          <a:p>
            <a:pPr lvl="2"/>
            <a:r>
              <a:rPr lang="en-US" dirty="0"/>
              <a:t>ACK segments have no seq. no. hence not acknowledged</a:t>
            </a:r>
          </a:p>
          <a:p>
            <a:pPr lvl="1"/>
            <a:r>
              <a:rPr lang="en-US" dirty="0"/>
              <a:t>Retransmission</a:t>
            </a:r>
            <a:endParaRPr lang="en-IN" dirty="0"/>
          </a:p>
          <a:p>
            <a:r>
              <a:rPr lang="en-US" dirty="0"/>
              <a:t>Congestion Control</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lang="en-US" sz="4400" kern="1200" dirty="0">
                <a:solidFill>
                  <a:schemeClr val="tx1"/>
                </a:solidFill>
                <a:latin typeface="+mj-lt"/>
                <a:ea typeface="+mj-ea"/>
                <a:cs typeface="+mj-cs"/>
              </a:rPr>
              <a:t>Retransmission</a:t>
            </a:r>
            <a:endParaRPr lang="en-IN"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IN" dirty="0"/>
              <a:t>Heart of the error control mechanism </a:t>
            </a:r>
          </a:p>
          <a:p>
            <a:r>
              <a:rPr lang="en-IN" dirty="0"/>
              <a:t>When a segment is corrupted, lost, or delayed, it is retransmitted. </a:t>
            </a:r>
          </a:p>
          <a:p>
            <a:r>
              <a:rPr lang="en-IN" dirty="0"/>
              <a:t>Retransmission occurs</a:t>
            </a:r>
          </a:p>
          <a:p>
            <a:pPr lvl="1"/>
            <a:r>
              <a:rPr lang="en-IN" dirty="0"/>
              <a:t>When retransmission timer expires</a:t>
            </a:r>
          </a:p>
          <a:p>
            <a:pPr lvl="1"/>
            <a:r>
              <a:rPr lang="en-IN" dirty="0"/>
              <a:t>When sender receives 3 duplicate ACKs</a:t>
            </a:r>
          </a:p>
          <a:p>
            <a:pPr lvl="1"/>
            <a:r>
              <a:rPr lang="en-IN" dirty="0"/>
              <a:t>No retransmission for segments w/o seq. nos., i.e. ACK segment</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4400" kern="1200" dirty="0">
                <a:solidFill>
                  <a:schemeClr val="tx1"/>
                </a:solidFill>
                <a:latin typeface="+mj-lt"/>
                <a:ea typeface="+mj-ea"/>
                <a:cs typeface="+mj-cs"/>
              </a:rPr>
              <a:t>When retransmission timer expires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IN" dirty="0"/>
              <a:t>The earliest outstanding segment is retransmitted </a:t>
            </a:r>
          </a:p>
          <a:p>
            <a:pPr lvl="1"/>
            <a:r>
              <a:rPr lang="en-IN" dirty="0"/>
              <a:t>Irrespective of lack of a received ACK</a:t>
            </a:r>
          </a:p>
          <a:p>
            <a:r>
              <a:rPr lang="en-IN" dirty="0"/>
              <a:t>Segment with only ACKs are never resent. </a:t>
            </a:r>
          </a:p>
          <a:p>
            <a:r>
              <a:rPr lang="en-IN" dirty="0"/>
              <a:t>Value of Retransmission Time-out (RTO) is dynamic </a:t>
            </a:r>
          </a:p>
          <a:p>
            <a:pPr lvl="1"/>
            <a:r>
              <a:rPr lang="en-IN" dirty="0"/>
              <a:t>Updated based on the round-trip time (RTT) of segments. </a:t>
            </a:r>
          </a:p>
          <a:p>
            <a:r>
              <a:rPr lang="en-IN" dirty="0"/>
              <a:t>Retransmission Time Interval (RTI) </a:t>
            </a:r>
          </a:p>
          <a:p>
            <a:pPr lvl="1"/>
            <a:r>
              <a:rPr lang="en-IN" dirty="0"/>
              <a:t>time needed for a segment to reach a destination and for an ACK to be received. </a:t>
            </a:r>
          </a:p>
          <a:p>
            <a:r>
              <a:rPr lang="en-IN" dirty="0"/>
              <a:t>It uses a back-off strategy similar to one discussed earlier in data link layer</a:t>
            </a:r>
          </a:p>
          <a:p>
            <a:r>
              <a:rPr lang="en-IN" dirty="0"/>
              <a:t>This strategy works if the value of RTO is not very large. </a:t>
            </a:r>
          </a:p>
          <a:p>
            <a:pPr>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600" kern="1200" dirty="0">
                <a:solidFill>
                  <a:schemeClr val="tx1"/>
                </a:solidFill>
                <a:latin typeface="+mj-lt"/>
                <a:ea typeface="+mj-ea"/>
                <a:cs typeface="+mj-cs"/>
              </a:rPr>
              <a:t>When sender receives 3 duplicate ACKs</a:t>
            </a:r>
          </a:p>
        </p:txBody>
      </p:sp>
      <p:sp>
        <p:nvSpPr>
          <p:cNvPr id="3" name="Content Placeholder 2"/>
          <p:cNvSpPr>
            <a:spLocks noGrp="1"/>
          </p:cNvSpPr>
          <p:nvPr>
            <p:ph idx="1"/>
          </p:nvPr>
        </p:nvSpPr>
        <p:spPr/>
        <p:txBody>
          <a:bodyPr>
            <a:normAutofit/>
          </a:bodyPr>
          <a:lstStyle/>
          <a:p>
            <a:r>
              <a:rPr lang="en-IN" dirty="0"/>
              <a:t>If, one segment is lost, receiver may receive many out-of-order segments that they cannot be saved (limited buffer size). </a:t>
            </a:r>
          </a:p>
          <a:p>
            <a:r>
              <a:rPr lang="en-IN" dirty="0"/>
              <a:t>Solution: 3-duplicate-ACKs rule and retransmit the missing segment immediately. </a:t>
            </a:r>
          </a:p>
          <a:p>
            <a:r>
              <a:rPr lang="en-IN" dirty="0"/>
              <a:t>This feature is referred to as fast retransmission </a:t>
            </a:r>
            <a:br>
              <a:rPr lang="en-IN" dirty="0"/>
            </a:b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out of order segments</a:t>
            </a:r>
          </a:p>
        </p:txBody>
      </p:sp>
      <p:sp>
        <p:nvSpPr>
          <p:cNvPr id="3" name="Content Placeholder 2"/>
          <p:cNvSpPr>
            <a:spLocks noGrp="1"/>
          </p:cNvSpPr>
          <p:nvPr>
            <p:ph idx="1"/>
          </p:nvPr>
        </p:nvSpPr>
        <p:spPr/>
        <p:txBody>
          <a:bodyPr>
            <a:normAutofit fontScale="92500" lnSpcReduction="10000"/>
          </a:bodyPr>
          <a:lstStyle/>
          <a:p>
            <a:r>
              <a:rPr lang="en-IN" dirty="0"/>
              <a:t>Most implementations today do not discard the out-of-order segments. </a:t>
            </a:r>
          </a:p>
          <a:p>
            <a:r>
              <a:rPr lang="en-IN" dirty="0"/>
              <a:t>They store them temporarily and flag them as out-of-order segments until the missing segment arrives. </a:t>
            </a:r>
          </a:p>
          <a:p>
            <a:r>
              <a:rPr lang="en-IN" dirty="0"/>
              <a:t>Out-of-order segments are not delivered to the process. </a:t>
            </a:r>
          </a:p>
          <a:p>
            <a:r>
              <a:rPr lang="en-IN" dirty="0"/>
              <a:t>TCP guarantees that data are delivered to the process in order. </a:t>
            </a:r>
            <a:br>
              <a:rPr lang="en-IN" dirty="0"/>
            </a:b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Some Scenarios: Delayed ACK</a:t>
            </a:r>
          </a:p>
        </p:txBody>
      </p:sp>
      <p:sp>
        <p:nvSpPr>
          <p:cNvPr id="3" name="Content Placeholder 2"/>
          <p:cNvSpPr>
            <a:spLocks noGrp="1"/>
          </p:cNvSpPr>
          <p:nvPr>
            <p:ph idx="1"/>
          </p:nvPr>
        </p:nvSpPr>
        <p:spPr>
          <a:xfrm>
            <a:off x="457200" y="1600200"/>
            <a:ext cx="2819400" cy="4800600"/>
          </a:xfrm>
        </p:spPr>
        <p:txBody>
          <a:bodyPr>
            <a:normAutofit fontScale="70000" lnSpcReduction="20000"/>
          </a:bodyPr>
          <a:lstStyle/>
          <a:p>
            <a:r>
              <a:rPr lang="en-IN" dirty="0"/>
              <a:t>bidirectional data transfer between two</a:t>
            </a:r>
            <a:br>
              <a:rPr lang="en-IN" dirty="0"/>
            </a:br>
            <a:r>
              <a:rPr lang="en-IN" dirty="0"/>
              <a:t>systems</a:t>
            </a:r>
          </a:p>
          <a:p>
            <a:r>
              <a:rPr lang="en-IN" dirty="0"/>
              <a:t>Delayed ACK</a:t>
            </a:r>
          </a:p>
          <a:p>
            <a:pPr lvl="1"/>
            <a:r>
              <a:rPr lang="en-IN" dirty="0"/>
              <a:t>ACK should be sent every 0.5 s</a:t>
            </a:r>
          </a:p>
          <a:p>
            <a:pPr lvl="1"/>
            <a:r>
              <a:rPr lang="en-IN" dirty="0"/>
              <a:t>in a stream of full-sized segments there SHOULD be an ACK for at least every second segment.</a:t>
            </a:r>
          </a:p>
          <a:p>
            <a:pPr lvl="1"/>
            <a:r>
              <a:rPr lang="en-IN" dirty="0"/>
              <a:t>Improves B/W efficiency</a:t>
            </a:r>
            <a:br>
              <a:rPr lang="en-IN" dirty="0"/>
            </a:br>
            <a:endParaRPr lang="en-IN" dirty="0"/>
          </a:p>
        </p:txBody>
      </p:sp>
      <p:pic>
        <p:nvPicPr>
          <p:cNvPr id="21506" name="Picture 2"/>
          <p:cNvPicPr>
            <a:picLocks noChangeAspect="1" noChangeArrowheads="1"/>
          </p:cNvPicPr>
          <p:nvPr/>
        </p:nvPicPr>
        <p:blipFill>
          <a:blip r:embed="rId2" cstate="print"/>
          <a:srcRect l="10112" t="13563"/>
          <a:stretch>
            <a:fillRect/>
          </a:stretch>
        </p:blipFill>
        <p:spPr bwMode="auto">
          <a:xfrm>
            <a:off x="3281580" y="1524000"/>
            <a:ext cx="5633820" cy="5105399"/>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Scenarios: Lost Segment</a:t>
            </a:r>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cstate="print"/>
          <a:srcRect t="11628"/>
          <a:stretch>
            <a:fillRect/>
          </a:stretch>
        </p:blipFill>
        <p:spPr bwMode="auto">
          <a:xfrm>
            <a:off x="533400" y="1447800"/>
            <a:ext cx="7567637" cy="490262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Some Scenarios: Fast Retransmission</a:t>
            </a:r>
          </a:p>
        </p:txBody>
      </p:sp>
      <p:sp>
        <p:nvSpPr>
          <p:cNvPr id="3" name="Content Placeholder 2"/>
          <p:cNvSpPr>
            <a:spLocks noGrp="1"/>
          </p:cNvSpPr>
          <p:nvPr>
            <p:ph idx="1"/>
          </p:nvPr>
        </p:nvSpPr>
        <p:spPr>
          <a:xfrm>
            <a:off x="457200" y="1600200"/>
            <a:ext cx="2286000" cy="4525963"/>
          </a:xfrm>
        </p:spPr>
        <p:txBody>
          <a:bodyPr/>
          <a:lstStyle/>
          <a:p>
            <a:r>
              <a:rPr lang="en-IN" dirty="0"/>
              <a:t>RTO is high</a:t>
            </a:r>
          </a:p>
          <a:p>
            <a:r>
              <a:rPr lang="en-IN" dirty="0"/>
              <a:t>So opting for 3 duplicate ACKs</a:t>
            </a:r>
          </a:p>
        </p:txBody>
      </p:sp>
      <p:pic>
        <p:nvPicPr>
          <p:cNvPr id="5" name="Picture 2"/>
          <p:cNvPicPr>
            <a:picLocks noChangeAspect="1" noChangeArrowheads="1"/>
          </p:cNvPicPr>
          <p:nvPr/>
        </p:nvPicPr>
        <p:blipFill>
          <a:blip r:embed="rId2" cstate="print"/>
          <a:srcRect l="13636" t="13916"/>
          <a:stretch>
            <a:fillRect/>
          </a:stretch>
        </p:blipFill>
        <p:spPr bwMode="auto">
          <a:xfrm>
            <a:off x="2743200" y="1676400"/>
            <a:ext cx="6019800" cy="4879206"/>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Receiver controls the flow</a:t>
            </a:r>
          </a:p>
        </p:txBody>
      </p:sp>
      <p:pic>
        <p:nvPicPr>
          <p:cNvPr id="2050" name="Picture 2"/>
          <p:cNvPicPr>
            <a:picLocks noChangeAspect="1" noChangeArrowheads="1"/>
          </p:cNvPicPr>
          <p:nvPr/>
        </p:nvPicPr>
        <p:blipFill>
          <a:blip r:embed="rId2" cstate="print"/>
          <a:srcRect/>
          <a:stretch>
            <a:fillRect/>
          </a:stretch>
        </p:blipFill>
        <p:spPr bwMode="auto">
          <a:xfrm>
            <a:off x="3886200" y="1143000"/>
            <a:ext cx="5257800" cy="5082459"/>
          </a:xfrm>
          <a:prstGeom prst="rect">
            <a:avLst/>
          </a:prstGeom>
          <a:noFill/>
          <a:ln w="9525">
            <a:noFill/>
            <a:miter lim="800000"/>
            <a:headEnd/>
            <a:tailEnd/>
          </a:ln>
        </p:spPr>
      </p:pic>
      <p:sp>
        <p:nvSpPr>
          <p:cNvPr id="3" name="Content Placeholder 2"/>
          <p:cNvSpPr>
            <a:spLocks noGrp="1"/>
          </p:cNvSpPr>
          <p:nvPr>
            <p:ph idx="1"/>
          </p:nvPr>
        </p:nvSpPr>
        <p:spPr>
          <a:xfrm>
            <a:off x="457200" y="1600200"/>
            <a:ext cx="3429000" cy="4525963"/>
          </a:xfrm>
        </p:spPr>
        <p:txBody>
          <a:bodyPr>
            <a:noAutofit/>
          </a:bodyPr>
          <a:lstStyle/>
          <a:p>
            <a:r>
              <a:rPr lang="en-IN" sz="2000" dirty="0"/>
              <a:t>When the window is 0, the sender may not normally send segments, with two</a:t>
            </a:r>
            <a:br>
              <a:rPr lang="en-IN" sz="2000" dirty="0"/>
            </a:br>
            <a:r>
              <a:rPr lang="en-IN" sz="2000" dirty="0"/>
              <a:t>exceptions. </a:t>
            </a:r>
          </a:p>
          <a:p>
            <a:r>
              <a:rPr lang="en-IN" sz="2000" dirty="0"/>
              <a:t>1</a:t>
            </a:r>
            <a:r>
              <a:rPr lang="en-IN" sz="2000" baseline="30000" dirty="0"/>
              <a:t>st</a:t>
            </a:r>
            <a:r>
              <a:rPr lang="en-IN" sz="2000" dirty="0"/>
              <a:t>, urgent data may be sent, e.g., to allow the user to kill the process running on the remote machine. </a:t>
            </a:r>
          </a:p>
          <a:p>
            <a:r>
              <a:rPr lang="en-IN" sz="2000" dirty="0"/>
              <a:t>2</a:t>
            </a:r>
            <a:r>
              <a:rPr lang="en-IN" sz="2000" baseline="30000" dirty="0"/>
              <a:t>nd</a:t>
            </a:r>
            <a:r>
              <a:rPr lang="en-IN" sz="2000" dirty="0"/>
              <a:t>, the sender may send a 1-byte segment to force the receiver to re-announce the next byte expected and the window size. </a:t>
            </a:r>
          </a:p>
          <a:p>
            <a:r>
              <a:rPr lang="en-IN" sz="2000" dirty="0"/>
              <a:t>This packet is called a </a:t>
            </a:r>
            <a:r>
              <a:rPr lang="en-IN" sz="2000" b="1" dirty="0"/>
              <a:t>window probe</a:t>
            </a:r>
            <a:r>
              <a:rPr lang="en-IN" sz="2000" dirty="0"/>
              <a:t>. </a:t>
            </a:r>
            <a:br>
              <a:rPr lang="en-IN" sz="2000" dirty="0"/>
            </a:br>
            <a:endParaRPr lang="en-IN"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Nagle’s Algorithm</a:t>
            </a:r>
          </a:p>
        </p:txBody>
      </p:sp>
      <p:sp>
        <p:nvSpPr>
          <p:cNvPr id="3" name="Content Placeholder 2"/>
          <p:cNvSpPr>
            <a:spLocks noGrp="1"/>
          </p:cNvSpPr>
          <p:nvPr>
            <p:ph idx="1"/>
          </p:nvPr>
        </p:nvSpPr>
        <p:spPr/>
        <p:txBody>
          <a:bodyPr>
            <a:normAutofit fontScale="70000" lnSpcReduction="20000"/>
          </a:bodyPr>
          <a:lstStyle/>
          <a:p>
            <a:r>
              <a:rPr lang="en-IN" dirty="0"/>
              <a:t>Delayed ACK improves efficiency but</a:t>
            </a:r>
          </a:p>
          <a:p>
            <a:r>
              <a:rPr lang="en-IN" dirty="0"/>
              <a:t>A sender that sends multiple short packets (e.g., 41 packets containing 1 byte of data) is still operating inefficiently. </a:t>
            </a:r>
          </a:p>
          <a:p>
            <a:r>
              <a:rPr lang="en-IN" dirty="0"/>
              <a:t>Solution: </a:t>
            </a:r>
            <a:r>
              <a:rPr lang="en-IN" b="1" dirty="0"/>
              <a:t>Nagle’s algorithm </a:t>
            </a:r>
          </a:p>
          <a:p>
            <a:pPr lvl="1"/>
            <a:r>
              <a:rPr lang="en-IN" dirty="0"/>
              <a:t>When data come into the sender TCP in small pieces, just send the 1</a:t>
            </a:r>
            <a:r>
              <a:rPr lang="en-IN" baseline="30000" dirty="0"/>
              <a:t>st</a:t>
            </a:r>
            <a:r>
              <a:rPr lang="en-IN" dirty="0"/>
              <a:t> piece and buffer all the rest until the 1</a:t>
            </a:r>
            <a:r>
              <a:rPr lang="en-IN" baseline="30000" dirty="0"/>
              <a:t>st</a:t>
            </a:r>
            <a:r>
              <a:rPr lang="en-IN" dirty="0"/>
              <a:t> piece is acknowledged. </a:t>
            </a:r>
          </a:p>
          <a:p>
            <a:pPr lvl="1"/>
            <a:r>
              <a:rPr lang="en-IN" dirty="0"/>
              <a:t>Then send all the buffered data in 1 TCP segment and start buffering again until the segment is acknowledged. </a:t>
            </a:r>
          </a:p>
          <a:p>
            <a:pPr lvl="1"/>
            <a:r>
              <a:rPr lang="en-IN" dirty="0"/>
              <a:t>That is, only one short packet can be outstanding at any time. </a:t>
            </a:r>
          </a:p>
          <a:p>
            <a:pPr lvl="1"/>
            <a:r>
              <a:rPr lang="en-IN" dirty="0"/>
              <a:t>If many pieces of data are sent by the application in one RTT, Nagle’s</a:t>
            </a:r>
            <a:br>
              <a:rPr lang="en-IN" dirty="0"/>
            </a:br>
            <a:r>
              <a:rPr lang="en-IN" dirty="0"/>
              <a:t>algorithm will put the many pieces in one segment, greatly reducing the bandwidth used. </a:t>
            </a:r>
          </a:p>
          <a:p>
            <a:pPr lvl="1"/>
            <a:r>
              <a:rPr lang="en-IN" dirty="0"/>
              <a:t>The algorithm additionally says that a new segment should be sent if</a:t>
            </a:r>
            <a:br>
              <a:rPr lang="en-IN" dirty="0"/>
            </a:br>
            <a:r>
              <a:rPr lang="en-IN" dirty="0"/>
              <a:t>enough data have trickled in to fill a maximum segment.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Connectionless Vs. Connection-Oriented Service </a:t>
            </a:r>
          </a:p>
        </p:txBody>
      </p:sp>
      <p:sp>
        <p:nvSpPr>
          <p:cNvPr id="3" name="Content Placeholder 2"/>
          <p:cNvSpPr>
            <a:spLocks noGrp="1"/>
          </p:cNvSpPr>
          <p:nvPr>
            <p:ph sz="half" idx="1"/>
          </p:nvPr>
        </p:nvSpPr>
        <p:spPr>
          <a:xfrm>
            <a:off x="457200" y="1600200"/>
            <a:ext cx="4191000" cy="5257800"/>
          </a:xfrm>
        </p:spPr>
        <p:txBody>
          <a:bodyPr>
            <a:normAutofit fontScale="92500" lnSpcReduction="20000"/>
          </a:bodyPr>
          <a:lstStyle/>
          <a:p>
            <a:r>
              <a:rPr lang="en-IN" dirty="0"/>
              <a:t>Connectionless Service: </a:t>
            </a:r>
          </a:p>
          <a:p>
            <a:pPr lvl="1"/>
            <a:r>
              <a:rPr lang="en-IN" dirty="0"/>
              <a:t>packets are sent from one party to another with no need for connection establishment or connection release. </a:t>
            </a:r>
          </a:p>
          <a:p>
            <a:pPr lvl="1"/>
            <a:r>
              <a:rPr lang="en-IN" dirty="0"/>
              <a:t>packets are not numbered; </a:t>
            </a:r>
          </a:p>
          <a:p>
            <a:pPr lvl="1"/>
            <a:r>
              <a:rPr lang="en-IN" dirty="0"/>
              <a:t>Packets may be delayed or lost or may arrive out of sequence. </a:t>
            </a:r>
          </a:p>
          <a:p>
            <a:pPr lvl="1"/>
            <a:r>
              <a:rPr lang="en-IN" dirty="0"/>
              <a:t>There is no acknowledgment.</a:t>
            </a:r>
          </a:p>
          <a:p>
            <a:pPr lvl="2"/>
            <a:r>
              <a:rPr lang="en-IN" sz="2400" dirty="0"/>
              <a:t>Absence of ACK ensures faster delivery </a:t>
            </a:r>
          </a:p>
          <a:p>
            <a:pPr lvl="1"/>
            <a:r>
              <a:rPr lang="en-IN" dirty="0"/>
              <a:t>E.g. UDP, is a connectionless transport layer protocol. </a:t>
            </a:r>
          </a:p>
        </p:txBody>
      </p:sp>
      <p:sp>
        <p:nvSpPr>
          <p:cNvPr id="4" name="Content Placeholder 3"/>
          <p:cNvSpPr>
            <a:spLocks noGrp="1"/>
          </p:cNvSpPr>
          <p:nvPr>
            <p:ph sz="half" idx="2"/>
          </p:nvPr>
        </p:nvSpPr>
        <p:spPr>
          <a:xfrm>
            <a:off x="4419600" y="1600200"/>
            <a:ext cx="4572000" cy="5257800"/>
          </a:xfrm>
        </p:spPr>
        <p:txBody>
          <a:bodyPr>
            <a:normAutofit fontScale="92500" lnSpcReduction="20000"/>
          </a:bodyPr>
          <a:lstStyle/>
          <a:p>
            <a:r>
              <a:rPr lang="en-IN" dirty="0"/>
              <a:t>Connection Oriented</a:t>
            </a:r>
          </a:p>
          <a:p>
            <a:pPr lvl="1"/>
            <a:r>
              <a:rPr lang="en-IN" dirty="0"/>
              <a:t>a connection is first established between the sender and the receiver. </a:t>
            </a:r>
          </a:p>
          <a:p>
            <a:pPr lvl="2"/>
            <a:r>
              <a:rPr lang="en-IN" sz="2400" dirty="0"/>
              <a:t>Connection does not mean physical path, it’s a virtual connection</a:t>
            </a:r>
          </a:p>
          <a:p>
            <a:pPr lvl="1"/>
            <a:r>
              <a:rPr lang="en-IN" dirty="0"/>
              <a:t>Then data are transferred. </a:t>
            </a:r>
          </a:p>
          <a:p>
            <a:pPr lvl="2"/>
            <a:r>
              <a:rPr lang="en-IN" sz="2400" dirty="0"/>
              <a:t>Packets may travel through different physical path</a:t>
            </a:r>
          </a:p>
          <a:p>
            <a:pPr lvl="1"/>
            <a:r>
              <a:rPr lang="en-IN" dirty="0"/>
              <a:t>At the end, the connection is released. </a:t>
            </a:r>
          </a:p>
          <a:p>
            <a:pPr lvl="1"/>
            <a:r>
              <a:rPr lang="en-IN" dirty="0"/>
              <a:t>Concept of ACK exists.</a:t>
            </a:r>
          </a:p>
          <a:p>
            <a:pPr lvl="1"/>
            <a:r>
              <a:rPr lang="en-IN" dirty="0"/>
              <a:t>E.g. TCP and SCTP are connection-oriented protocols.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Nagle’s Algorithm</a:t>
            </a:r>
          </a:p>
        </p:txBody>
      </p:sp>
      <p:sp>
        <p:nvSpPr>
          <p:cNvPr id="3" name="Content Placeholder 2"/>
          <p:cNvSpPr>
            <a:spLocks noGrp="1"/>
          </p:cNvSpPr>
          <p:nvPr>
            <p:ph idx="1"/>
          </p:nvPr>
        </p:nvSpPr>
        <p:spPr/>
        <p:txBody>
          <a:bodyPr>
            <a:normAutofit fontScale="70000" lnSpcReduction="20000"/>
          </a:bodyPr>
          <a:lstStyle/>
          <a:p>
            <a:r>
              <a:rPr lang="en-IN" dirty="0"/>
              <a:t>In interactive games that are run over the Internet, the players typically want a rapid stream of short update packets.</a:t>
            </a:r>
          </a:p>
          <a:p>
            <a:r>
              <a:rPr lang="en-IN" dirty="0"/>
              <a:t>Gathering the updates to send them in bursts makes the game respond erratically, which makes for unhappy users. </a:t>
            </a:r>
          </a:p>
          <a:p>
            <a:r>
              <a:rPr lang="en-IN" dirty="0"/>
              <a:t>A more subtle problem is that Nagle’s algorithm can sometimes interact with delayed acknowledgements to cause a temporary</a:t>
            </a:r>
            <a:br>
              <a:rPr lang="en-IN" dirty="0"/>
            </a:br>
            <a:r>
              <a:rPr lang="en-IN" dirty="0"/>
              <a:t>deadlock: </a:t>
            </a:r>
          </a:p>
          <a:p>
            <a:pPr lvl="1"/>
            <a:r>
              <a:rPr lang="en-IN" dirty="0"/>
              <a:t>the receiver waits for data on which to piggyback an </a:t>
            </a:r>
            <a:r>
              <a:rPr lang="en-IN" dirty="0" err="1"/>
              <a:t>ACK,and</a:t>
            </a:r>
            <a:r>
              <a:rPr lang="en-IN" dirty="0"/>
              <a:t> </a:t>
            </a:r>
          </a:p>
          <a:p>
            <a:pPr lvl="1"/>
            <a:r>
              <a:rPr lang="en-IN" dirty="0"/>
              <a:t>the sender waits on the acknowledgement to send more data. </a:t>
            </a:r>
          </a:p>
          <a:p>
            <a:pPr lvl="1"/>
            <a:r>
              <a:rPr lang="en-IN" dirty="0"/>
              <a:t>This interaction can delay the downloads of Web pages. </a:t>
            </a:r>
          </a:p>
          <a:p>
            <a:pPr lvl="1"/>
            <a:r>
              <a:rPr lang="en-IN" dirty="0"/>
              <a:t>Because of these problems, Nagle’s algorithm can be disabled (which is called the </a:t>
            </a:r>
            <a:r>
              <a:rPr lang="en-IN" i="1" dirty="0"/>
              <a:t>TCP NODELAY </a:t>
            </a:r>
            <a:r>
              <a:rPr lang="en-IN" dirty="0"/>
              <a:t>option).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Silly Window Syndrome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IN" dirty="0"/>
              <a:t>Say data are passed from the appl. Layer to the sending TCP entity in large blocks, but the application on the receiving side reads data only 1 byte at a time. </a:t>
            </a:r>
          </a:p>
          <a:p>
            <a:r>
              <a:rPr lang="en-IN" dirty="0"/>
              <a:t>Initially, the TCP buffer on the receiving side is full (i.e., it has a window of size 0) and the sender knows this. </a:t>
            </a:r>
          </a:p>
          <a:p>
            <a:r>
              <a:rPr lang="en-IN" dirty="0"/>
              <a:t>Then the application reads 1 byte from the TCP stream/buffer. </a:t>
            </a:r>
          </a:p>
          <a:p>
            <a:r>
              <a:rPr lang="en-IN" dirty="0"/>
              <a:t>So the receiving TCP sends a window update to the sender saying that it is all right to send 1 byte. </a:t>
            </a:r>
          </a:p>
          <a:p>
            <a:r>
              <a:rPr lang="en-IN" dirty="0"/>
              <a:t>The sender obliges and sends 1 byte. </a:t>
            </a:r>
          </a:p>
          <a:p>
            <a:r>
              <a:rPr lang="en-IN" dirty="0"/>
              <a:t>The buffer is now full, so the receiver acknowledges the 1-byte segment and again sets the window to 0. </a:t>
            </a:r>
          </a:p>
          <a:p>
            <a:r>
              <a:rPr lang="en-IN" dirty="0"/>
              <a:t>This behaviour can go on forever.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Silly Window Syndrome</a:t>
            </a:r>
          </a:p>
        </p:txBody>
      </p:sp>
      <p:sp>
        <p:nvSpPr>
          <p:cNvPr id="3" name="Content Placeholder 2"/>
          <p:cNvSpPr>
            <a:spLocks noGrp="1"/>
          </p:cNvSpPr>
          <p:nvPr>
            <p:ph idx="1"/>
          </p:nvPr>
        </p:nvSpPr>
        <p:spPr/>
        <p:txBody>
          <a:bodyPr/>
          <a:lstStyle/>
          <a:p>
            <a:endParaRPr lang="en-IN"/>
          </a:p>
        </p:txBody>
      </p:sp>
      <p:pic>
        <p:nvPicPr>
          <p:cNvPr id="1027" name="Picture 3"/>
          <p:cNvPicPr>
            <a:picLocks noChangeAspect="1" noChangeArrowheads="1"/>
          </p:cNvPicPr>
          <p:nvPr/>
        </p:nvPicPr>
        <p:blipFill>
          <a:blip r:embed="rId2" cstate="print"/>
          <a:srcRect/>
          <a:stretch>
            <a:fillRect/>
          </a:stretch>
        </p:blipFill>
        <p:spPr bwMode="auto">
          <a:xfrm>
            <a:off x="838200" y="1474133"/>
            <a:ext cx="7924800" cy="5002867"/>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Clark’s Solution to the Silly Window Syndrome</a:t>
            </a:r>
          </a:p>
        </p:txBody>
      </p:sp>
      <p:sp>
        <p:nvSpPr>
          <p:cNvPr id="3" name="Content Placeholder 2"/>
          <p:cNvSpPr>
            <a:spLocks noGrp="1"/>
          </p:cNvSpPr>
          <p:nvPr>
            <p:ph idx="1"/>
          </p:nvPr>
        </p:nvSpPr>
        <p:spPr/>
        <p:txBody>
          <a:bodyPr>
            <a:noAutofit/>
          </a:bodyPr>
          <a:lstStyle/>
          <a:p>
            <a:r>
              <a:rPr lang="en-IN" sz="2400" dirty="0"/>
              <a:t>Clark’s solution proposed to prevent the receiver from sending a window update for 1 byte. </a:t>
            </a:r>
          </a:p>
          <a:p>
            <a:r>
              <a:rPr lang="en-IN" sz="2400" dirty="0"/>
              <a:t>Instead, it is forced to wait until it has a decent amount of space available and advertise that instead. </a:t>
            </a:r>
          </a:p>
          <a:p>
            <a:r>
              <a:rPr lang="en-IN" sz="2400" dirty="0"/>
              <a:t>Specifically, the receiver should not send a window update until it can handle the maximum segment size it advertised during connection establishment or until its buffer is half empty, whichever is smaller.</a:t>
            </a:r>
          </a:p>
          <a:p>
            <a:r>
              <a:rPr lang="en-IN" sz="2400" dirty="0"/>
              <a:t>Furthermore, the sender can also help by not sending tiny  segments. </a:t>
            </a:r>
          </a:p>
          <a:p>
            <a:r>
              <a:rPr lang="en-IN" sz="2400" dirty="0"/>
              <a:t>Instead, it should wait until it can send a full segment, or at least one containing half of the receiver’s buffer size </a:t>
            </a:r>
            <a:br>
              <a:rPr lang="en-IN" sz="2400" dirty="0"/>
            </a:br>
            <a:endParaRPr lang="en-I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Can Nagle’s Algorithm solve the Silly Window Syndrome</a:t>
            </a:r>
          </a:p>
        </p:txBody>
      </p:sp>
      <p:sp>
        <p:nvSpPr>
          <p:cNvPr id="3" name="Content Placeholder 2"/>
          <p:cNvSpPr>
            <a:spLocks noGrp="1"/>
          </p:cNvSpPr>
          <p:nvPr>
            <p:ph idx="1"/>
          </p:nvPr>
        </p:nvSpPr>
        <p:spPr/>
        <p:txBody>
          <a:bodyPr>
            <a:normAutofit fontScale="85000" lnSpcReduction="10000"/>
          </a:bodyPr>
          <a:lstStyle/>
          <a:p>
            <a:r>
              <a:rPr lang="en-IN" dirty="0"/>
              <a:t>Well yes it can.</a:t>
            </a:r>
          </a:p>
          <a:p>
            <a:r>
              <a:rPr lang="en-IN" dirty="0"/>
              <a:t>Nagle’s algorithm and Clark’s solution to the silly window syndrome are complementary. </a:t>
            </a:r>
          </a:p>
          <a:p>
            <a:r>
              <a:rPr lang="en-IN" dirty="0"/>
              <a:t>Nagle solved the problem caused by the sending application delivering data to TCP a byte at a time. </a:t>
            </a:r>
          </a:p>
          <a:p>
            <a:r>
              <a:rPr lang="en-IN" dirty="0"/>
              <a:t>Clark solved the problem of the receiving application sucking the data up from TCP a byte at a time. </a:t>
            </a:r>
          </a:p>
          <a:p>
            <a:r>
              <a:rPr lang="en-IN" dirty="0"/>
              <a:t>Both solutions are valid and can work together. </a:t>
            </a:r>
          </a:p>
          <a:p>
            <a:r>
              <a:rPr lang="en-IN" dirty="0"/>
              <a:t>The goal is for the sender not to send small segments and the receiver not to ask for them.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TCP Timer Management : RTO</a:t>
            </a:r>
          </a:p>
        </p:txBody>
      </p:sp>
      <p:sp>
        <p:nvSpPr>
          <p:cNvPr id="3" name="Content Placeholder 2"/>
          <p:cNvSpPr>
            <a:spLocks noGrp="1"/>
          </p:cNvSpPr>
          <p:nvPr>
            <p:ph idx="1"/>
          </p:nvPr>
        </p:nvSpPr>
        <p:spPr>
          <a:xfrm>
            <a:off x="457200" y="1600200"/>
            <a:ext cx="8229600" cy="4800600"/>
          </a:xfrm>
        </p:spPr>
        <p:txBody>
          <a:bodyPr>
            <a:noAutofit/>
          </a:bodyPr>
          <a:lstStyle/>
          <a:p>
            <a:r>
              <a:rPr lang="en-IN" sz="2000" dirty="0"/>
              <a:t>When a segment is sent, a retransmission timer is started. </a:t>
            </a:r>
          </a:p>
          <a:p>
            <a:r>
              <a:rPr lang="en-IN" sz="2000" dirty="0"/>
              <a:t>If the segment is acknowledged before the</a:t>
            </a:r>
            <a:br>
              <a:rPr lang="en-IN" sz="2000" dirty="0"/>
            </a:br>
            <a:r>
              <a:rPr lang="en-IN" sz="2000" dirty="0"/>
              <a:t>timer expires, the timer is stopped. </a:t>
            </a:r>
          </a:p>
          <a:p>
            <a:r>
              <a:rPr lang="en-IN" sz="2000" dirty="0"/>
              <a:t>If, on the other hand, the timer goes off before</a:t>
            </a:r>
            <a:br>
              <a:rPr lang="en-IN" sz="2000" dirty="0"/>
            </a:br>
            <a:r>
              <a:rPr lang="en-IN" sz="2000" dirty="0"/>
              <a:t>the acknowledgement comes in, the segment is retransmitted (and the timer is started again). </a:t>
            </a:r>
          </a:p>
          <a:p>
            <a:r>
              <a:rPr lang="en-IN" sz="2000" dirty="0"/>
              <a:t>The question that arises is: how long should the timeout be?</a:t>
            </a:r>
          </a:p>
          <a:p>
            <a:pPr lvl="1"/>
            <a:r>
              <a:rPr lang="en-IN" sz="2000" dirty="0"/>
              <a:t>If the timeout is set too short, say, </a:t>
            </a:r>
            <a:r>
              <a:rPr lang="en-IN" sz="2000" i="1" dirty="0"/>
              <a:t>T</a:t>
            </a:r>
            <a:r>
              <a:rPr lang="en-IN" sz="2000" baseline="-25000" dirty="0"/>
              <a:t>1</a:t>
            </a:r>
            <a:r>
              <a:rPr lang="en-IN" sz="2000" dirty="0"/>
              <a:t> , unnecessary retransmissions will occur, clogging the Internet with useless packets. </a:t>
            </a:r>
          </a:p>
          <a:p>
            <a:pPr lvl="1"/>
            <a:r>
              <a:rPr lang="en-IN" sz="2000" dirty="0"/>
              <a:t>If it is set too long (</a:t>
            </a:r>
            <a:r>
              <a:rPr lang="en-IN" sz="2000" i="1" dirty="0"/>
              <a:t>T</a:t>
            </a:r>
            <a:r>
              <a:rPr lang="en-IN" sz="2000" baseline="-25000" dirty="0"/>
              <a:t>2</a:t>
            </a:r>
            <a:r>
              <a:rPr lang="en-IN" sz="2000" dirty="0"/>
              <a:t>), performance will suffer due to the long retransmission delay whenever a packet is lost. </a:t>
            </a:r>
          </a:p>
          <a:p>
            <a:pPr lvl="1"/>
            <a:r>
              <a:rPr lang="en-IN" sz="2000" dirty="0"/>
              <a:t>Furthermore, the mean and variance of the ACK arrival distribution can change rapidly within a few seconds as congestion builds up or is resolved.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Timer Management: RTO </a:t>
            </a:r>
          </a:p>
        </p:txBody>
      </p:sp>
      <p:sp>
        <p:nvSpPr>
          <p:cNvPr id="3" name="Content Placeholder 2"/>
          <p:cNvSpPr>
            <a:spLocks noGrp="1"/>
          </p:cNvSpPr>
          <p:nvPr>
            <p:ph idx="1"/>
          </p:nvPr>
        </p:nvSpPr>
        <p:spPr>
          <a:xfrm>
            <a:off x="457200" y="1600200"/>
            <a:ext cx="8382000" cy="4953000"/>
          </a:xfrm>
        </p:spPr>
        <p:txBody>
          <a:bodyPr>
            <a:noAutofit/>
          </a:bodyPr>
          <a:lstStyle/>
          <a:p>
            <a:r>
              <a:rPr lang="en-IN" sz="2200" dirty="0"/>
              <a:t>Solution: Dynamic algorithm that constantly adapts the timeout interval, based on continuous measurements of network </a:t>
            </a:r>
            <a:r>
              <a:rPr lang="en-IN" sz="2200" dirty="0" err="1"/>
              <a:t>perf</a:t>
            </a:r>
            <a:r>
              <a:rPr lang="en-IN" sz="2200" dirty="0"/>
              <a:t>. </a:t>
            </a:r>
          </a:p>
          <a:p>
            <a:r>
              <a:rPr lang="en-IN" sz="2200" dirty="0"/>
              <a:t>For each connection, TCP maintains a variable, </a:t>
            </a:r>
            <a:r>
              <a:rPr lang="en-IN" sz="2200" i="1" dirty="0"/>
              <a:t>SRTT </a:t>
            </a:r>
            <a:r>
              <a:rPr lang="en-IN" sz="2200" dirty="0"/>
              <a:t>(Smoothed Round-Trip Time), i.e., the best current estimate of the RTT to the destination in question. </a:t>
            </a:r>
          </a:p>
          <a:p>
            <a:r>
              <a:rPr lang="en-IN" sz="2200" dirty="0"/>
              <a:t>When a segment is sent, a timer is started, both to see how long the ACK takes and also to trigger a retransmission if it takes too long. </a:t>
            </a:r>
          </a:p>
          <a:p>
            <a:r>
              <a:rPr lang="en-IN" sz="2200" dirty="0"/>
              <a:t>If the ACK gets back before the timer expires, TCP measures how long the ACK took, say, </a:t>
            </a:r>
            <a:r>
              <a:rPr lang="en-IN" sz="2200" i="1" dirty="0"/>
              <a:t>R. </a:t>
            </a:r>
          </a:p>
          <a:p>
            <a:r>
              <a:rPr lang="en-IN" sz="2200" dirty="0"/>
              <a:t>It updates </a:t>
            </a:r>
            <a:r>
              <a:rPr lang="en-IN" sz="2200" i="1" dirty="0"/>
              <a:t>SRTT </a:t>
            </a:r>
            <a:r>
              <a:rPr lang="en-IN" sz="2200" dirty="0"/>
              <a:t>according to the formula </a:t>
            </a:r>
            <a:r>
              <a:rPr lang="en-IN" sz="2200" i="1" dirty="0"/>
              <a:t>SRTT </a:t>
            </a:r>
            <a:r>
              <a:rPr lang="en-IN" sz="2200" dirty="0"/>
              <a:t>= α </a:t>
            </a:r>
            <a:r>
              <a:rPr lang="en-IN" sz="2200" i="1" dirty="0"/>
              <a:t>SRTT </a:t>
            </a:r>
            <a:r>
              <a:rPr lang="en-IN" sz="2200" dirty="0"/>
              <a:t>+ (1 - α) </a:t>
            </a:r>
            <a:r>
              <a:rPr lang="en-IN" sz="2200" i="1" dirty="0"/>
              <a:t>R</a:t>
            </a:r>
            <a:br>
              <a:rPr lang="en-IN" sz="2200" i="1" dirty="0"/>
            </a:br>
            <a:r>
              <a:rPr lang="en-IN" sz="2200" dirty="0"/>
              <a:t>where α is a smoothing factor that determines how quickly the old values are forgotten. Typically, α = 7</a:t>
            </a:r>
            <a:r>
              <a:rPr lang="en-IN" sz="2200" i="1" dirty="0"/>
              <a:t>/</a:t>
            </a:r>
            <a:r>
              <a:rPr lang="en-IN" sz="2200" dirty="0"/>
              <a:t>8.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TCP Timer Management: Persistence Timer </a:t>
            </a:r>
          </a:p>
        </p:txBody>
      </p:sp>
      <p:sp>
        <p:nvSpPr>
          <p:cNvPr id="3" name="Content Placeholder 2"/>
          <p:cNvSpPr>
            <a:spLocks noGrp="1"/>
          </p:cNvSpPr>
          <p:nvPr>
            <p:ph idx="1"/>
          </p:nvPr>
        </p:nvSpPr>
        <p:spPr>
          <a:xfrm>
            <a:off x="457200" y="1600200"/>
            <a:ext cx="8229600" cy="5029200"/>
          </a:xfrm>
        </p:spPr>
        <p:txBody>
          <a:bodyPr>
            <a:noAutofit/>
          </a:bodyPr>
          <a:lstStyle/>
          <a:p>
            <a:r>
              <a:rPr lang="en-IN" sz="2200" dirty="0"/>
              <a:t>Designed to prevent the following deadlock. </a:t>
            </a:r>
          </a:p>
          <a:p>
            <a:r>
              <a:rPr lang="en-IN" sz="2200" dirty="0"/>
              <a:t>The receiver sends an ACK with a window size of 0, telling the sender to wait. </a:t>
            </a:r>
          </a:p>
          <a:p>
            <a:r>
              <a:rPr lang="en-IN" sz="2200" dirty="0"/>
              <a:t>Later, say the receiver updates the window, but the packet with the update is lost. </a:t>
            </a:r>
          </a:p>
          <a:p>
            <a:r>
              <a:rPr lang="en-IN" sz="2200" dirty="0"/>
              <a:t>Now the sender and the receiver are each waiting for the other to do something. </a:t>
            </a:r>
          </a:p>
          <a:p>
            <a:r>
              <a:rPr lang="en-IN" sz="2200" dirty="0"/>
              <a:t>When the persistence timer goes off, the sender transmits a probe to the receiver. </a:t>
            </a:r>
          </a:p>
          <a:p>
            <a:r>
              <a:rPr lang="en-IN" sz="2200" dirty="0"/>
              <a:t>The response to the probe gives the window size. </a:t>
            </a:r>
          </a:p>
          <a:p>
            <a:r>
              <a:rPr lang="en-IN" sz="2200" dirty="0"/>
              <a:t>If it is still 0, the persistence timer is set again and the cycle repeats. </a:t>
            </a:r>
          </a:p>
          <a:p>
            <a:r>
              <a:rPr lang="en-IN" sz="2200" dirty="0"/>
              <a:t>If it is nonzero, data can now be sent.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TCP Timer Management: </a:t>
            </a:r>
            <a:r>
              <a:rPr lang="en-IN" dirty="0" err="1"/>
              <a:t>Keepalive</a:t>
            </a:r>
            <a:r>
              <a:rPr lang="en-IN" dirty="0"/>
              <a:t> timer</a:t>
            </a:r>
          </a:p>
        </p:txBody>
      </p:sp>
      <p:sp>
        <p:nvSpPr>
          <p:cNvPr id="3" name="Content Placeholder 2"/>
          <p:cNvSpPr>
            <a:spLocks noGrp="1"/>
          </p:cNvSpPr>
          <p:nvPr>
            <p:ph idx="1"/>
          </p:nvPr>
        </p:nvSpPr>
        <p:spPr>
          <a:xfrm>
            <a:off x="457200" y="1600200"/>
            <a:ext cx="8229600" cy="4953000"/>
          </a:xfrm>
        </p:spPr>
        <p:txBody>
          <a:bodyPr>
            <a:normAutofit/>
          </a:bodyPr>
          <a:lstStyle/>
          <a:p>
            <a:r>
              <a:rPr lang="en-IN" sz="2200" dirty="0"/>
              <a:t>A </a:t>
            </a:r>
            <a:r>
              <a:rPr lang="en-IN" sz="2200" dirty="0" err="1"/>
              <a:t>keepalive</a:t>
            </a:r>
            <a:r>
              <a:rPr lang="en-IN" sz="2200" dirty="0"/>
              <a:t> timer is used to prevent a long idle connection between two TCPs. </a:t>
            </a:r>
          </a:p>
          <a:p>
            <a:r>
              <a:rPr lang="en-IN" sz="2200" dirty="0"/>
              <a:t>If a client opens a TCP connection to a server transfers some data and becomes silent the client will crash. </a:t>
            </a:r>
          </a:p>
          <a:p>
            <a:r>
              <a:rPr lang="en-IN" sz="2200" dirty="0"/>
              <a:t>In this case, the connection remains open forever. </a:t>
            </a:r>
          </a:p>
          <a:p>
            <a:r>
              <a:rPr lang="en-IN" sz="2200" dirty="0"/>
              <a:t>So a </a:t>
            </a:r>
            <a:r>
              <a:rPr lang="en-IN" sz="2200" dirty="0" err="1"/>
              <a:t>keepalive</a:t>
            </a:r>
            <a:r>
              <a:rPr lang="en-IN" sz="2200" dirty="0"/>
              <a:t> timer is used and each time the server hears from a client, it resets this timer. </a:t>
            </a:r>
          </a:p>
          <a:p>
            <a:r>
              <a:rPr lang="en-IN" sz="2200" dirty="0"/>
              <a:t>The time-out is usually 2 hours. </a:t>
            </a:r>
          </a:p>
          <a:p>
            <a:r>
              <a:rPr lang="en-IN" sz="2200" dirty="0"/>
              <a:t>If the server does not hear from the client after 2 hours, it sends a probe segment. </a:t>
            </a:r>
          </a:p>
          <a:p>
            <a:r>
              <a:rPr lang="en-IN" sz="2200" dirty="0"/>
              <a:t>If there is no response after 10 probes, each of which is 75 s apart, it assumes that the client is down and terminates the connection.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TCP Timer Management: Time Wait Timer</a:t>
            </a:r>
          </a:p>
        </p:txBody>
      </p:sp>
      <p:sp>
        <p:nvSpPr>
          <p:cNvPr id="3" name="Content Placeholder 2"/>
          <p:cNvSpPr>
            <a:spLocks noGrp="1"/>
          </p:cNvSpPr>
          <p:nvPr>
            <p:ph idx="1"/>
          </p:nvPr>
        </p:nvSpPr>
        <p:spPr/>
        <p:txBody>
          <a:bodyPr>
            <a:noAutofit/>
          </a:bodyPr>
          <a:lstStyle/>
          <a:p>
            <a:pPr fontAlgn="base"/>
            <a:r>
              <a:rPr lang="en-IN" sz="2200" dirty="0"/>
              <a:t>This timer is used during </a:t>
            </a:r>
            <a:r>
              <a:rPr lang="en-IN" sz="2200" dirty="0" err="1"/>
              <a:t>tcp</a:t>
            </a:r>
            <a:r>
              <a:rPr lang="en-IN" sz="2200" dirty="0"/>
              <a:t> connection termination. </a:t>
            </a:r>
          </a:p>
          <a:p>
            <a:pPr fontAlgn="base"/>
            <a:r>
              <a:rPr lang="en-IN" sz="2200" dirty="0"/>
              <a:t>The timer starts after sending the last </a:t>
            </a:r>
            <a:r>
              <a:rPr lang="en-IN" sz="2200" dirty="0" err="1"/>
              <a:t>Ack</a:t>
            </a:r>
            <a:r>
              <a:rPr lang="en-IN" sz="2200" dirty="0"/>
              <a:t> for 2nd FIN and closing the connection.</a:t>
            </a:r>
          </a:p>
          <a:p>
            <a:pPr fontAlgn="base"/>
            <a:r>
              <a:rPr lang="en-IN" sz="2200" dirty="0"/>
              <a:t>After a TCP connection is closed, it is possible for some delayed segments to attempt to access the closed port. </a:t>
            </a:r>
          </a:p>
          <a:p>
            <a:pPr fontAlgn="base"/>
            <a:r>
              <a:rPr lang="en-IN" sz="2200" dirty="0"/>
              <a:t>The quiet timer is intended to prevent the just-closed port from reopening again quickly and receiving these last segments.</a:t>
            </a:r>
          </a:p>
          <a:p>
            <a:pPr fontAlgn="base"/>
            <a:r>
              <a:rPr lang="en-IN" sz="2200" dirty="0"/>
              <a:t>The </a:t>
            </a:r>
            <a:r>
              <a:rPr lang="en-IN" sz="2200" b="1" dirty="0"/>
              <a:t>quiet timer</a:t>
            </a:r>
            <a:r>
              <a:rPr lang="en-IN" sz="2200" dirty="0"/>
              <a:t> is usually set to twice the maximum segment lifetime (the same value as the Time-To-Live field in an IP header), ensuring that all segments still heading for the port have been discarded.</a:t>
            </a:r>
          </a:p>
          <a:p>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Reliable Vs. Unreliable </a:t>
            </a:r>
          </a:p>
        </p:txBody>
      </p:sp>
      <p:sp>
        <p:nvSpPr>
          <p:cNvPr id="3" name="Content Placeholder 2"/>
          <p:cNvSpPr>
            <a:spLocks noGrp="1"/>
          </p:cNvSpPr>
          <p:nvPr>
            <p:ph idx="1"/>
          </p:nvPr>
        </p:nvSpPr>
        <p:spPr/>
        <p:txBody>
          <a:bodyPr>
            <a:normAutofit fontScale="77500" lnSpcReduction="20000"/>
          </a:bodyPr>
          <a:lstStyle/>
          <a:p>
            <a:r>
              <a:rPr lang="en-IN" dirty="0"/>
              <a:t>If the application layer program needs reliability, </a:t>
            </a:r>
          </a:p>
          <a:p>
            <a:pPr lvl="1"/>
            <a:r>
              <a:rPr lang="en-IN" dirty="0"/>
              <a:t>a reliable transport layer protocol is used </a:t>
            </a:r>
          </a:p>
          <a:p>
            <a:pPr lvl="1"/>
            <a:r>
              <a:rPr lang="en-IN" dirty="0"/>
              <a:t>It implementing flow and error control at the transport layer. </a:t>
            </a:r>
          </a:p>
          <a:p>
            <a:pPr lvl="1"/>
            <a:r>
              <a:rPr lang="en-IN" dirty="0"/>
              <a:t>TCP and SCTP are connection oriented and reliable. </a:t>
            </a:r>
          </a:p>
          <a:p>
            <a:pPr lvl="1">
              <a:buNone/>
            </a:pPr>
            <a:endParaRPr lang="en-IN" dirty="0"/>
          </a:p>
          <a:p>
            <a:r>
              <a:rPr lang="en-IN" dirty="0"/>
              <a:t>If the application program does not need reliability </a:t>
            </a:r>
          </a:p>
          <a:p>
            <a:pPr lvl="1"/>
            <a:r>
              <a:rPr lang="en-IN" dirty="0"/>
              <a:t>maybe it uses its own flow and error control mechanism or </a:t>
            </a:r>
          </a:p>
          <a:p>
            <a:pPr lvl="1"/>
            <a:r>
              <a:rPr lang="en-IN" dirty="0"/>
              <a:t>it needs fast service or </a:t>
            </a:r>
          </a:p>
          <a:p>
            <a:pPr lvl="1"/>
            <a:r>
              <a:rPr lang="en-IN" dirty="0"/>
              <a:t>the nature of the service does not demand flow and error control (</a:t>
            </a:r>
            <a:r>
              <a:rPr lang="en-IN" b="1" dirty="0"/>
              <a:t>real-time applications</a:t>
            </a:r>
            <a:r>
              <a:rPr lang="en-IN" dirty="0"/>
              <a:t>)</a:t>
            </a:r>
          </a:p>
          <a:p>
            <a:pPr lvl="2"/>
            <a:r>
              <a:rPr lang="en-IN" dirty="0"/>
              <a:t>Fast delivery is more important than correct delivery.</a:t>
            </a:r>
          </a:p>
          <a:p>
            <a:pPr lvl="1"/>
            <a:r>
              <a:rPr lang="en-IN" dirty="0"/>
              <a:t>UDP is connectionless and unreliable;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TCP Congestion Control</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a:t>
            </a:r>
          </a:p>
        </p:txBody>
      </p:sp>
      <p:sp>
        <p:nvSpPr>
          <p:cNvPr id="3" name="Content Placeholder 2"/>
          <p:cNvSpPr>
            <a:spLocks noGrp="1"/>
          </p:cNvSpPr>
          <p:nvPr>
            <p:ph idx="1"/>
          </p:nvPr>
        </p:nvSpPr>
        <p:spPr/>
        <p:txBody>
          <a:bodyPr>
            <a:normAutofit/>
          </a:bodyPr>
          <a:lstStyle/>
          <a:p>
            <a:r>
              <a:rPr lang="en-IN" dirty="0"/>
              <a:t>Actual window size = minimum (</a:t>
            </a:r>
            <a:r>
              <a:rPr lang="en-IN" dirty="0" err="1"/>
              <a:t>rwnd</a:t>
            </a:r>
            <a:r>
              <a:rPr lang="en-IN" dirty="0"/>
              <a:t>, </a:t>
            </a:r>
            <a:r>
              <a:rPr lang="en-IN" dirty="0" err="1"/>
              <a:t>cwnd</a:t>
            </a:r>
            <a:r>
              <a:rPr lang="en-IN" dirty="0"/>
              <a:t>) </a:t>
            </a:r>
          </a:p>
          <a:p>
            <a:r>
              <a:rPr lang="en-IN" dirty="0" err="1"/>
              <a:t>rwnd</a:t>
            </a:r>
            <a:r>
              <a:rPr lang="en-IN" dirty="0"/>
              <a:t> is obtained from the receiver and </a:t>
            </a:r>
            <a:r>
              <a:rPr lang="en-IN" dirty="0" err="1"/>
              <a:t>cwnd</a:t>
            </a:r>
            <a:r>
              <a:rPr lang="en-IN" dirty="0"/>
              <a:t> is based on the congestion in the network.</a:t>
            </a:r>
          </a:p>
          <a:p>
            <a:r>
              <a:rPr lang="en-IN" dirty="0"/>
              <a:t>TCP's policy for handling congestion is based on three phases: </a:t>
            </a:r>
          </a:p>
          <a:p>
            <a:pPr lvl="1"/>
            <a:r>
              <a:rPr lang="en-IN" dirty="0"/>
              <a:t>slow start, </a:t>
            </a:r>
          </a:p>
          <a:p>
            <a:pPr lvl="1"/>
            <a:r>
              <a:rPr lang="en-IN" dirty="0"/>
              <a:t>congestion avoidance, and </a:t>
            </a:r>
          </a:p>
          <a:p>
            <a:pPr lvl="1"/>
            <a:r>
              <a:rPr lang="en-IN" dirty="0"/>
              <a:t>congestion detection.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Control: Slow Start</a:t>
            </a:r>
            <a:endParaRPr lang="en-IN" dirty="0"/>
          </a:p>
        </p:txBody>
      </p:sp>
      <p:sp>
        <p:nvSpPr>
          <p:cNvPr id="5" name="Content Placeholder 4"/>
          <p:cNvSpPr>
            <a:spLocks noGrp="1"/>
          </p:cNvSpPr>
          <p:nvPr>
            <p:ph idx="1"/>
          </p:nvPr>
        </p:nvSpPr>
        <p:spPr/>
        <p:txBody>
          <a:bodyPr>
            <a:normAutofit lnSpcReduction="10000"/>
          </a:bodyPr>
          <a:lstStyle/>
          <a:p>
            <a:r>
              <a:rPr lang="en-US" b="1" i="1" dirty="0">
                <a:latin typeface="Times New Roman" pitchFamily="18" charset="0"/>
              </a:rPr>
              <a:t>Exponential increase: </a:t>
            </a:r>
          </a:p>
          <a:p>
            <a:pPr lvl="1"/>
            <a:r>
              <a:rPr lang="en-IN" dirty="0"/>
              <a:t>the size of the congestion window </a:t>
            </a:r>
            <a:r>
              <a:rPr lang="en-IN" i="1" dirty="0"/>
              <a:t>(</a:t>
            </a:r>
            <a:r>
              <a:rPr lang="en-IN" i="1" dirty="0" err="1"/>
              <a:t>cwnd</a:t>
            </a:r>
            <a:r>
              <a:rPr lang="en-IN" i="1" dirty="0"/>
              <a:t>) </a:t>
            </a:r>
            <a:r>
              <a:rPr lang="en-IN" dirty="0"/>
              <a:t>starts with one maximum segment size (MSS). </a:t>
            </a:r>
          </a:p>
          <a:p>
            <a:pPr lvl="2"/>
            <a:r>
              <a:rPr lang="en-IN" dirty="0"/>
              <a:t>The MSS is determined during connection establishment. </a:t>
            </a:r>
          </a:p>
          <a:p>
            <a:pPr lvl="1"/>
            <a:r>
              <a:rPr lang="en-IN" dirty="0"/>
              <a:t>The size of the window (</a:t>
            </a:r>
            <a:r>
              <a:rPr lang="en-IN" dirty="0" err="1"/>
              <a:t>cwnd</a:t>
            </a:r>
            <a:r>
              <a:rPr lang="en-IN" dirty="0"/>
              <a:t>) increases one MSS each time an ACK is received. </a:t>
            </a:r>
          </a:p>
          <a:p>
            <a:pPr lvl="1"/>
            <a:r>
              <a:rPr lang="en-IN" dirty="0"/>
              <a:t>The window starts growing slowly, but grows exponentially </a:t>
            </a:r>
            <a:r>
              <a:rPr lang="en-US" dirty="0"/>
              <a:t>until it reaches a threshold (</a:t>
            </a:r>
            <a:r>
              <a:rPr lang="en-US" dirty="0" err="1"/>
              <a:t>ssthreshold</a:t>
            </a:r>
            <a:r>
              <a:rPr lang="en-US" dirty="0"/>
              <a:t> = </a:t>
            </a:r>
            <a:r>
              <a:rPr lang="en-IN" dirty="0"/>
              <a:t>65,535 bytes</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cstate="print"/>
          <a:srcRect/>
          <a:stretch>
            <a:fillRect/>
          </a:stretch>
        </p:blipFill>
        <p:spPr bwMode="auto">
          <a:xfrm>
            <a:off x="283886" y="228600"/>
            <a:ext cx="8860114" cy="64770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Congestion Control: Congestion avoidance</a:t>
            </a:r>
            <a:endParaRPr lang="en-IN" dirty="0"/>
          </a:p>
        </p:txBody>
      </p:sp>
      <p:sp>
        <p:nvSpPr>
          <p:cNvPr id="3" name="Content Placeholder 2"/>
          <p:cNvSpPr>
            <a:spLocks noGrp="1"/>
          </p:cNvSpPr>
          <p:nvPr>
            <p:ph idx="1"/>
          </p:nvPr>
        </p:nvSpPr>
        <p:spPr/>
        <p:txBody>
          <a:bodyPr>
            <a:normAutofit fontScale="92500" lnSpcReduction="10000"/>
          </a:bodyPr>
          <a:lstStyle/>
          <a:p>
            <a:r>
              <a:rPr lang="en-IN" dirty="0"/>
              <a:t>With the slow-start algorithm, the size of the congestion window increases exponentially. </a:t>
            </a:r>
          </a:p>
          <a:p>
            <a:r>
              <a:rPr lang="en-IN" dirty="0"/>
              <a:t>To avoid congestion before it happens, one must slow down this exponential growth. </a:t>
            </a:r>
          </a:p>
          <a:p>
            <a:r>
              <a:rPr lang="en-IN" dirty="0"/>
              <a:t>When the </a:t>
            </a:r>
            <a:r>
              <a:rPr lang="en-IN" dirty="0" err="1"/>
              <a:t>cwnd</a:t>
            </a:r>
            <a:r>
              <a:rPr lang="en-IN" dirty="0"/>
              <a:t> reaches the slow-start threshold, the slow-start phase stops and the additive phase begins. </a:t>
            </a:r>
            <a:endParaRPr lang="en-US" i="1" dirty="0">
              <a:latin typeface="Times New Roman" pitchFamily="18" charset="0"/>
            </a:endParaRPr>
          </a:p>
          <a:p>
            <a:r>
              <a:rPr lang="en-US" i="1" dirty="0">
                <a:latin typeface="Times New Roman" pitchFamily="18" charset="0"/>
              </a:rPr>
              <a:t>Additive increase</a:t>
            </a:r>
          </a:p>
          <a:p>
            <a:pPr lvl="1"/>
            <a:r>
              <a:rPr lang="en-US" dirty="0"/>
              <a:t>In this phase, the size of the congestion window increases additively until congestion is detected.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cstate="print"/>
          <a:srcRect/>
          <a:stretch>
            <a:fillRect/>
          </a:stretch>
        </p:blipFill>
        <p:spPr bwMode="auto">
          <a:xfrm>
            <a:off x="228600" y="304800"/>
            <a:ext cx="8686800" cy="6400108"/>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Congestion Control: Congestion Detection</a:t>
            </a:r>
            <a:endParaRPr lang="en-IN" dirty="0"/>
          </a:p>
        </p:txBody>
      </p:sp>
      <p:sp>
        <p:nvSpPr>
          <p:cNvPr id="3" name="Content Placeholder 2"/>
          <p:cNvSpPr>
            <a:spLocks noGrp="1"/>
          </p:cNvSpPr>
          <p:nvPr>
            <p:ph idx="1"/>
          </p:nvPr>
        </p:nvSpPr>
        <p:spPr>
          <a:xfrm>
            <a:off x="457200" y="1600200"/>
            <a:ext cx="8229600" cy="4876800"/>
          </a:xfrm>
        </p:spPr>
        <p:txBody>
          <a:bodyPr>
            <a:noAutofit/>
          </a:bodyPr>
          <a:lstStyle/>
          <a:p>
            <a:r>
              <a:rPr lang="en-IN" sz="2800" dirty="0"/>
              <a:t>If congestion occurs, the </a:t>
            </a:r>
            <a:r>
              <a:rPr lang="en-IN" sz="2800" dirty="0" err="1"/>
              <a:t>cwnd</a:t>
            </a:r>
            <a:r>
              <a:rPr lang="en-IN" sz="2800" dirty="0"/>
              <a:t> size must be decreased. </a:t>
            </a:r>
          </a:p>
          <a:p>
            <a:r>
              <a:rPr lang="en-IN" sz="2800" dirty="0"/>
              <a:t>Sender can guess that congestion has occurred only if it needs to retransmit a segment. </a:t>
            </a:r>
          </a:p>
          <a:p>
            <a:r>
              <a:rPr lang="en-IN" sz="2800" dirty="0"/>
              <a:t>Retransmission can occur in one of two cases: </a:t>
            </a:r>
          </a:p>
          <a:p>
            <a:pPr lvl="1"/>
            <a:r>
              <a:rPr lang="en-IN" dirty="0"/>
              <a:t>when a timer times out </a:t>
            </a:r>
            <a:r>
              <a:rPr lang="en-US" dirty="0"/>
              <a:t>(stronger possibility of congestion)</a:t>
            </a:r>
            <a:endParaRPr lang="en-IN" dirty="0"/>
          </a:p>
          <a:p>
            <a:pPr lvl="1"/>
            <a:r>
              <a:rPr lang="en-IN" dirty="0"/>
              <a:t>when three ACKs are received.</a:t>
            </a:r>
            <a:r>
              <a:rPr lang="en-US" dirty="0"/>
              <a:t>(weaker possibility of congestion)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Congestion Control: Congestion Detection</a:t>
            </a:r>
            <a:endParaRPr lang="en-IN" dirty="0"/>
          </a:p>
        </p:txBody>
      </p:sp>
      <p:sp>
        <p:nvSpPr>
          <p:cNvPr id="3" name="Content Placeholder 2"/>
          <p:cNvSpPr>
            <a:spLocks noGrp="1"/>
          </p:cNvSpPr>
          <p:nvPr>
            <p:ph idx="1"/>
          </p:nvPr>
        </p:nvSpPr>
        <p:spPr/>
        <p:txBody>
          <a:bodyPr/>
          <a:lstStyle/>
          <a:p>
            <a:r>
              <a:rPr lang="en-IN" dirty="0"/>
              <a:t>When a timer times out (stronger possibility of congestion)</a:t>
            </a:r>
          </a:p>
          <a:p>
            <a:pPr lvl="1"/>
            <a:r>
              <a:rPr lang="en-IN" dirty="0"/>
              <a:t>a new slow start phase starts.</a:t>
            </a:r>
          </a:p>
          <a:p>
            <a:pPr lvl="1"/>
            <a:r>
              <a:rPr lang="en-IN" dirty="0"/>
              <a:t>It sets the value of the threshold to one-half of the current window size.</a:t>
            </a:r>
          </a:p>
          <a:p>
            <a:pPr lvl="1"/>
            <a:r>
              <a:rPr lang="en-IN" dirty="0"/>
              <a:t>It sets </a:t>
            </a:r>
            <a:r>
              <a:rPr lang="en-IN" dirty="0" err="1"/>
              <a:t>cwnd</a:t>
            </a:r>
            <a:r>
              <a:rPr lang="en-IN" dirty="0"/>
              <a:t> to the size of one segment.</a:t>
            </a:r>
          </a:p>
          <a:p>
            <a:pPr lvl="1"/>
            <a:r>
              <a:rPr lang="en-IN" dirty="0"/>
              <a:t>It starts the slow-start phase again.  </a:t>
            </a:r>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cstate="print"/>
          <a:srcRect/>
          <a:stretch>
            <a:fillRect/>
          </a:stretch>
        </p:blipFill>
        <p:spPr bwMode="auto">
          <a:xfrm>
            <a:off x="304800" y="609600"/>
            <a:ext cx="8530959" cy="5029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ocess-to-Process Delivery: - ppt download"/>
          <p:cNvPicPr>
            <a:picLocks noChangeAspect="1" noChangeArrowheads="1"/>
          </p:cNvPicPr>
          <p:nvPr/>
        </p:nvPicPr>
        <p:blipFill>
          <a:blip r:embed="rId2" cstate="print"/>
          <a:srcRect t="15556" b="40000"/>
          <a:stretch>
            <a:fillRect/>
          </a:stretch>
        </p:blipFill>
        <p:spPr bwMode="auto">
          <a:xfrm>
            <a:off x="147376" y="3429000"/>
            <a:ext cx="8996623" cy="3429000"/>
          </a:xfrm>
          <a:prstGeom prst="rect">
            <a:avLst/>
          </a:prstGeom>
          <a:noFill/>
        </p:spPr>
      </p:pic>
      <p:sp>
        <p:nvSpPr>
          <p:cNvPr id="2" name="Title 1"/>
          <p:cNvSpPr>
            <a:spLocks noGrp="1"/>
          </p:cNvSpPr>
          <p:nvPr>
            <p:ph type="title"/>
          </p:nvPr>
        </p:nvSpPr>
        <p:spPr>
          <a:xfrm>
            <a:off x="457200" y="274638"/>
            <a:ext cx="8229600" cy="1706562"/>
          </a:xfrm>
        </p:spPr>
        <p:txBody>
          <a:bodyPr>
            <a:noAutofit/>
          </a:bodyPr>
          <a:lstStyle/>
          <a:p>
            <a:r>
              <a:rPr lang="en-IN" sz="3600" dirty="0"/>
              <a:t>If the data link layer is reliable and has flow</a:t>
            </a:r>
            <a:br>
              <a:rPr lang="en-IN" sz="3600" dirty="0"/>
            </a:br>
            <a:r>
              <a:rPr lang="en-IN" sz="3600" dirty="0"/>
              <a:t>and error control, do we need this at the transport layer, too? </a:t>
            </a:r>
          </a:p>
        </p:txBody>
      </p:sp>
      <p:sp>
        <p:nvSpPr>
          <p:cNvPr id="3" name="Content Placeholder 2"/>
          <p:cNvSpPr>
            <a:spLocks noGrp="1"/>
          </p:cNvSpPr>
          <p:nvPr>
            <p:ph idx="1"/>
          </p:nvPr>
        </p:nvSpPr>
        <p:spPr>
          <a:xfrm>
            <a:off x="457200" y="2133600"/>
            <a:ext cx="8229600" cy="3992563"/>
          </a:xfrm>
        </p:spPr>
        <p:txBody>
          <a:bodyPr>
            <a:normAutofit/>
          </a:bodyPr>
          <a:lstStyle/>
          <a:p>
            <a:r>
              <a:rPr lang="en-IN" sz="2400" dirty="0"/>
              <a:t>YES WE NEED.</a:t>
            </a:r>
          </a:p>
          <a:p>
            <a:pPr lvl="1"/>
            <a:r>
              <a:rPr lang="en-IN" sz="2000" dirty="0"/>
              <a:t>Since, network layer in the Internet is unreliable (best-effort delivery) </a:t>
            </a:r>
          </a:p>
          <a:p>
            <a:pPr lvl="1"/>
            <a:r>
              <a:rPr lang="en-IN" sz="2000" dirty="0"/>
              <a:t>we need to implement reliability at the transport layer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Congestion Control: Congestion Detection</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dirty="0"/>
              <a:t>When 3ACKs are received (weaker possibility of congestion), </a:t>
            </a:r>
          </a:p>
          <a:p>
            <a:pPr marL="742950" lvl="2" indent="-342900"/>
            <a:r>
              <a:rPr lang="en-IN" dirty="0"/>
              <a:t>a new congestion avoidance phase starts.</a:t>
            </a:r>
          </a:p>
          <a:p>
            <a:pPr marL="742950" lvl="2" indent="-342900"/>
            <a:r>
              <a:rPr lang="en-IN" dirty="0"/>
              <a:t>This is called fast transmission and fast recovery </a:t>
            </a:r>
          </a:p>
          <a:p>
            <a:pPr marL="742950" lvl="2" indent="-342900"/>
            <a:r>
              <a:rPr lang="en-IN" dirty="0"/>
              <a:t>It sets the value of the threshold to one-half of the current window size.</a:t>
            </a:r>
          </a:p>
          <a:p>
            <a:pPr marL="742950" lvl="2" indent="-342900"/>
            <a:r>
              <a:rPr lang="en-IN" dirty="0"/>
              <a:t>It sets </a:t>
            </a:r>
            <a:r>
              <a:rPr lang="en-IN" dirty="0" err="1"/>
              <a:t>cwnd</a:t>
            </a:r>
            <a:r>
              <a:rPr lang="en-IN" dirty="0"/>
              <a:t> to the value of the threshold (some implementations add three segment sizes to the threshold).</a:t>
            </a:r>
          </a:p>
          <a:p>
            <a:pPr marL="742950" lvl="2" indent="-342900"/>
            <a:r>
              <a:rPr lang="en-IN" dirty="0"/>
              <a:t>It starts the congestion avoidance phase.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cstate="print"/>
          <a:srcRect/>
          <a:stretch>
            <a:fillRect/>
          </a:stretch>
        </p:blipFill>
        <p:spPr bwMode="auto">
          <a:xfrm>
            <a:off x="304800" y="609600"/>
            <a:ext cx="8530959" cy="50292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dirty="0"/>
              <a:t>24.</a:t>
            </a:r>
            <a:fld id="{31A011E1-D759-43FE-B12B-D9898629AE94}" type="slidenum">
              <a:rPr lang="en-US"/>
              <a:pPr/>
              <a:t>82</a:t>
            </a:fld>
            <a:endParaRPr lang="en-US" dirty="0"/>
          </a:p>
        </p:txBody>
      </p:sp>
      <p:sp>
        <p:nvSpPr>
          <p:cNvPr id="876548" name="Text Box 4"/>
          <p:cNvSpPr txBox="1">
            <a:spLocks noChangeArrowheads="1"/>
          </p:cNvSpPr>
          <p:nvPr/>
        </p:nvSpPr>
        <p:spPr bwMode="auto">
          <a:xfrm>
            <a:off x="304800" y="0"/>
            <a:ext cx="4081463" cy="457200"/>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24.11  </a:t>
            </a:r>
            <a:r>
              <a:rPr lang="en-US" sz="2000" i="1" dirty="0">
                <a:latin typeface="Times New Roman" pitchFamily="18" charset="0"/>
              </a:rPr>
              <a:t>Congestion example</a:t>
            </a:r>
          </a:p>
        </p:txBody>
      </p:sp>
      <p:pic>
        <p:nvPicPr>
          <p:cNvPr id="876550" name="Picture 6"/>
          <p:cNvPicPr>
            <a:picLocks noChangeAspect="1" noChangeArrowheads="1"/>
          </p:cNvPicPr>
          <p:nvPr/>
        </p:nvPicPr>
        <p:blipFill>
          <a:blip r:embed="rId3" cstate="print"/>
          <a:srcRect/>
          <a:stretch>
            <a:fillRect/>
          </a:stretch>
        </p:blipFill>
        <p:spPr bwMode="auto">
          <a:xfrm>
            <a:off x="34322" y="1447800"/>
            <a:ext cx="8957278" cy="4724400"/>
          </a:xfrm>
          <a:prstGeom prst="rect">
            <a:avLst/>
          </a:prstGeom>
          <a:noFill/>
          <a:ln w="9525">
            <a:noFill/>
            <a:miter lim="800000"/>
            <a:headEnd/>
            <a:tailEnd/>
          </a:ln>
          <a:effectLst/>
        </p:spPr>
      </p:pic>
      <p:sp>
        <p:nvSpPr>
          <p:cNvPr id="8" name="TextBox 7"/>
          <p:cNvSpPr txBox="1"/>
          <p:nvPr/>
        </p:nvSpPr>
        <p:spPr>
          <a:xfrm>
            <a:off x="4495800" y="0"/>
            <a:ext cx="4050019" cy="830997"/>
          </a:xfrm>
          <a:prstGeom prst="rect">
            <a:avLst/>
          </a:prstGeom>
          <a:noFill/>
        </p:spPr>
        <p:txBody>
          <a:bodyPr wrap="none" rtlCol="0">
            <a:spAutoFit/>
          </a:bodyPr>
          <a:lstStyle/>
          <a:p>
            <a:r>
              <a:rPr lang="en-US" sz="2400" dirty="0"/>
              <a:t>Max window size=32 segments</a:t>
            </a:r>
          </a:p>
          <a:p>
            <a:r>
              <a:rPr lang="en-US" sz="2400" dirty="0" err="1"/>
              <a:t>Ssthresh</a:t>
            </a:r>
            <a:r>
              <a:rPr lang="en-US" sz="2400" dirty="0"/>
              <a:t> = 16 segments</a:t>
            </a:r>
            <a:endParaRPr lang="en-IN" sz="2400" dirty="0"/>
          </a:p>
        </p:txBody>
      </p:sp>
      <p:sp>
        <p:nvSpPr>
          <p:cNvPr id="9" name="TextBox 8"/>
          <p:cNvSpPr txBox="1"/>
          <p:nvPr/>
        </p:nvSpPr>
        <p:spPr>
          <a:xfrm>
            <a:off x="762000" y="6019800"/>
            <a:ext cx="1139607" cy="369332"/>
          </a:xfrm>
          <a:prstGeom prst="rect">
            <a:avLst/>
          </a:prstGeom>
          <a:noFill/>
        </p:spPr>
        <p:txBody>
          <a:bodyPr wrap="none" rtlCol="0">
            <a:spAutoFit/>
          </a:bodyPr>
          <a:lstStyle/>
          <a:p>
            <a:r>
              <a:rPr lang="en-US" b="1" dirty="0">
                <a:solidFill>
                  <a:srgbClr val="FF0000"/>
                </a:solidFill>
              </a:rPr>
              <a:t>Slow start</a:t>
            </a:r>
            <a:endParaRPr lang="en-IN" b="1" dirty="0">
              <a:solidFill>
                <a:srgbClr val="FF0000"/>
              </a:solidFill>
            </a:endParaRPr>
          </a:p>
        </p:txBody>
      </p:sp>
      <p:sp>
        <p:nvSpPr>
          <p:cNvPr id="10" name="TextBox 9"/>
          <p:cNvSpPr txBox="1"/>
          <p:nvPr/>
        </p:nvSpPr>
        <p:spPr>
          <a:xfrm>
            <a:off x="2362200" y="6019800"/>
            <a:ext cx="1524000" cy="646331"/>
          </a:xfrm>
          <a:prstGeom prst="rect">
            <a:avLst/>
          </a:prstGeom>
          <a:noFill/>
        </p:spPr>
        <p:txBody>
          <a:bodyPr wrap="square" rtlCol="0">
            <a:spAutoFit/>
          </a:bodyPr>
          <a:lstStyle/>
          <a:p>
            <a:r>
              <a:rPr lang="en-US" b="1" dirty="0">
                <a:solidFill>
                  <a:srgbClr val="FF0000"/>
                </a:solidFill>
              </a:rPr>
              <a:t>Congestion avoidance</a:t>
            </a:r>
            <a:endParaRPr lang="en-IN" b="1" dirty="0">
              <a:solidFill>
                <a:srgbClr val="FF0000"/>
              </a:solidFill>
            </a:endParaRPr>
          </a:p>
        </p:txBody>
      </p:sp>
      <p:sp>
        <p:nvSpPr>
          <p:cNvPr id="11" name="TextBox 10"/>
          <p:cNvSpPr txBox="1"/>
          <p:nvPr/>
        </p:nvSpPr>
        <p:spPr>
          <a:xfrm>
            <a:off x="5334000" y="3276600"/>
            <a:ext cx="1983107" cy="461665"/>
          </a:xfrm>
          <a:prstGeom prst="rect">
            <a:avLst/>
          </a:prstGeom>
          <a:noFill/>
        </p:spPr>
        <p:txBody>
          <a:bodyPr wrap="none" rtlCol="0">
            <a:spAutoFit/>
          </a:bodyPr>
          <a:lstStyle/>
          <a:p>
            <a:r>
              <a:rPr lang="en-US" sz="2400" dirty="0">
                <a:solidFill>
                  <a:srgbClr val="FF0000"/>
                </a:solidFill>
              </a:rPr>
              <a:t>½ window size</a:t>
            </a:r>
            <a:endParaRPr lang="en-IN" sz="2400" dirty="0">
              <a:solidFill>
                <a:srgbClr val="FF0000"/>
              </a:solidFill>
            </a:endParaRPr>
          </a:p>
        </p:txBody>
      </p:sp>
      <p:cxnSp>
        <p:nvCxnSpPr>
          <p:cNvPr id="13" name="Straight Arrow Connector 12"/>
          <p:cNvCxnSpPr/>
          <p:nvPr/>
        </p:nvCxnSpPr>
        <p:spPr>
          <a:xfrm>
            <a:off x="5791200" y="3733800"/>
            <a:ext cx="1524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flipV="1">
            <a:off x="4114800" y="3124203"/>
            <a:ext cx="1600200" cy="2285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724400" y="2667000"/>
            <a:ext cx="2401491" cy="461665"/>
          </a:xfrm>
          <a:prstGeom prst="rect">
            <a:avLst/>
          </a:prstGeom>
          <a:noFill/>
        </p:spPr>
        <p:txBody>
          <a:bodyPr wrap="none" rtlCol="0">
            <a:spAutoFit/>
          </a:bodyPr>
          <a:lstStyle/>
          <a:p>
            <a:r>
              <a:rPr lang="en-US" sz="2400" dirty="0">
                <a:solidFill>
                  <a:srgbClr val="FF0000"/>
                </a:solidFill>
              </a:rPr>
              <a:t>Window size is 20</a:t>
            </a:r>
            <a:endParaRPr lang="en-IN" sz="2400" dirty="0">
              <a:solidFill>
                <a:srgbClr val="FF0000"/>
              </a:solidFill>
            </a:endParaRPr>
          </a:p>
        </p:txBody>
      </p:sp>
      <p:sp>
        <p:nvSpPr>
          <p:cNvPr id="21" name="TextBox 20"/>
          <p:cNvSpPr txBox="1"/>
          <p:nvPr/>
        </p:nvSpPr>
        <p:spPr>
          <a:xfrm>
            <a:off x="4495800" y="6059269"/>
            <a:ext cx="1139607" cy="369332"/>
          </a:xfrm>
          <a:prstGeom prst="rect">
            <a:avLst/>
          </a:prstGeom>
          <a:noFill/>
        </p:spPr>
        <p:txBody>
          <a:bodyPr wrap="none" rtlCol="0">
            <a:spAutoFit/>
          </a:bodyPr>
          <a:lstStyle/>
          <a:p>
            <a:r>
              <a:rPr lang="en-US" b="1" dirty="0">
                <a:solidFill>
                  <a:srgbClr val="FF0000"/>
                </a:solidFill>
              </a:rPr>
              <a:t>Slow start</a:t>
            </a:r>
            <a:endParaRPr lang="en-IN" b="1" dirty="0">
              <a:solidFill>
                <a:srgbClr val="FF0000"/>
              </a:solidFill>
            </a:endParaRPr>
          </a:p>
        </p:txBody>
      </p:sp>
      <p:sp>
        <p:nvSpPr>
          <p:cNvPr id="22" name="TextBox 21"/>
          <p:cNvSpPr txBox="1"/>
          <p:nvPr/>
        </p:nvSpPr>
        <p:spPr>
          <a:xfrm>
            <a:off x="6096000" y="6059269"/>
            <a:ext cx="1524000" cy="646331"/>
          </a:xfrm>
          <a:prstGeom prst="rect">
            <a:avLst/>
          </a:prstGeom>
          <a:noFill/>
        </p:spPr>
        <p:txBody>
          <a:bodyPr wrap="square" rtlCol="0">
            <a:spAutoFit/>
          </a:bodyPr>
          <a:lstStyle/>
          <a:p>
            <a:r>
              <a:rPr lang="en-US" b="1" dirty="0">
                <a:solidFill>
                  <a:srgbClr val="FF0000"/>
                </a:solidFill>
              </a:rPr>
              <a:t>Congestion avoidance</a:t>
            </a:r>
            <a:endParaRPr lang="en-IN"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IN" sz="3600" dirty="0"/>
              <a:t>Position of UDP, TCP and SCTP in the transport layer of TCP/IP suite</a:t>
            </a:r>
          </a:p>
        </p:txBody>
      </p:sp>
      <p:sp>
        <p:nvSpPr>
          <p:cNvPr id="3" name="Content Placeholder 2"/>
          <p:cNvSpPr>
            <a:spLocks noGrp="1"/>
          </p:cNvSpPr>
          <p:nvPr>
            <p:ph idx="1"/>
          </p:nvPr>
        </p:nvSpPr>
        <p:spPr>
          <a:xfrm>
            <a:off x="457200" y="2133600"/>
            <a:ext cx="8229600" cy="3992563"/>
          </a:xfrm>
        </p:spPr>
        <p:txBody>
          <a:bodyPr>
            <a:normAutofit/>
          </a:bodyPr>
          <a:lstStyle/>
          <a:p>
            <a:endParaRPr lang="en-IN" dirty="0"/>
          </a:p>
        </p:txBody>
      </p:sp>
      <p:pic>
        <p:nvPicPr>
          <p:cNvPr id="5" name="Picture 2"/>
          <p:cNvPicPr>
            <a:picLocks noChangeAspect="1" noChangeArrowheads="1"/>
          </p:cNvPicPr>
          <p:nvPr/>
        </p:nvPicPr>
        <p:blipFill>
          <a:blip r:embed="rId2" cstate="print"/>
          <a:srcRect/>
          <a:stretch>
            <a:fillRect/>
          </a:stretch>
        </p:blipFill>
        <p:spPr bwMode="auto">
          <a:xfrm>
            <a:off x="1371600" y="2133600"/>
            <a:ext cx="6567379" cy="44338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5665</Words>
  <Application>Microsoft Office PowerPoint</Application>
  <PresentationFormat>On-screen Show (4:3)</PresentationFormat>
  <Paragraphs>460</Paragraphs>
  <Slides>82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Times New Roman</vt:lpstr>
      <vt:lpstr>Office Theme</vt:lpstr>
      <vt:lpstr>Transport Layer</vt:lpstr>
      <vt:lpstr>Process to process delivery</vt:lpstr>
      <vt:lpstr>Port Numbers</vt:lpstr>
      <vt:lpstr>Socket Addresses </vt:lpstr>
      <vt:lpstr>Multiplexing and Demultiplexing</vt:lpstr>
      <vt:lpstr>Connectionless Vs. Connection-Oriented Service </vt:lpstr>
      <vt:lpstr>Reliable Vs. Unreliable </vt:lpstr>
      <vt:lpstr>If the data link layer is reliable and has flow and error control, do we need this at the transport layer, too? </vt:lpstr>
      <vt:lpstr>Position of UDP, TCP and SCTP in the transport layer of TCP/IP suite</vt:lpstr>
      <vt:lpstr>User Datagram Protocol (UDP)</vt:lpstr>
      <vt:lpstr>Advantages of UDP</vt:lpstr>
      <vt:lpstr>UDP provides Connectionless Services </vt:lpstr>
      <vt:lpstr>Flow and Error Control in UDP</vt:lpstr>
      <vt:lpstr>Delivery Services in UDP</vt:lpstr>
      <vt:lpstr>Uses of UDP </vt:lpstr>
      <vt:lpstr>Transmission Control Protocol (TCP )</vt:lpstr>
      <vt:lpstr>TCP Provides Stream Delivery Service </vt:lpstr>
      <vt:lpstr>Sending and Receiving Buffers in TCP</vt:lpstr>
      <vt:lpstr>Segments in TCP</vt:lpstr>
      <vt:lpstr>Segments in TCP</vt:lpstr>
      <vt:lpstr>Connection-Oriented Service in TCP</vt:lpstr>
      <vt:lpstr>TCP Reliable Service </vt:lpstr>
      <vt:lpstr>Byte Number</vt:lpstr>
      <vt:lpstr>Sequence Number</vt:lpstr>
      <vt:lpstr>Sequence nos.</vt:lpstr>
      <vt:lpstr>Acknowledgment Number </vt:lpstr>
      <vt:lpstr>Flow Control in TCP (will be discussed later in detail)</vt:lpstr>
      <vt:lpstr>Error Control in TCP</vt:lpstr>
      <vt:lpstr>Congestion Control in TCP (will be discussed later in detail)</vt:lpstr>
      <vt:lpstr>TCP segment format</vt:lpstr>
      <vt:lpstr>Description of flags in the control field </vt:lpstr>
      <vt:lpstr>TCP segment format</vt:lpstr>
      <vt:lpstr>TCP Connection</vt:lpstr>
      <vt:lpstr>TCP Connection</vt:lpstr>
      <vt:lpstr>TCP Connection</vt:lpstr>
      <vt:lpstr>TCP Connection</vt:lpstr>
      <vt:lpstr>Three-Way Handshaking </vt:lpstr>
      <vt:lpstr>Three-Way Handshaking: Connection Establishment</vt:lpstr>
      <vt:lpstr>Three-Way Handshaking </vt:lpstr>
      <vt:lpstr>SYN Flooding Attack </vt:lpstr>
      <vt:lpstr>SYN Flooding Attack </vt:lpstr>
      <vt:lpstr>Possible Solutions to SYN Flooding Attack </vt:lpstr>
      <vt:lpstr>Three-Way Handshaking: Connection Establishment</vt:lpstr>
      <vt:lpstr>Data Transfer</vt:lpstr>
      <vt:lpstr>Three way handshaking: Connection Termination </vt:lpstr>
      <vt:lpstr>Half-Close </vt:lpstr>
      <vt:lpstr>TCP Features</vt:lpstr>
      <vt:lpstr>Sliding Window</vt:lpstr>
      <vt:lpstr>Sliding Window</vt:lpstr>
      <vt:lpstr>TCP Features</vt:lpstr>
      <vt:lpstr>Retransmission</vt:lpstr>
      <vt:lpstr>When retransmission timer expires</vt:lpstr>
      <vt:lpstr>When sender receives 3 duplicate ACKs</vt:lpstr>
      <vt:lpstr>Handling out of order segments</vt:lpstr>
      <vt:lpstr>Some Scenarios: Delayed ACK</vt:lpstr>
      <vt:lpstr>Some Scenarios: Lost Segment</vt:lpstr>
      <vt:lpstr>Some Scenarios: Fast Retransmission</vt:lpstr>
      <vt:lpstr>Receiver controls the flow</vt:lpstr>
      <vt:lpstr>Nagle’s Algorithm</vt:lpstr>
      <vt:lpstr>Problems with Nagle’s Algorithm</vt:lpstr>
      <vt:lpstr>Silly Window Syndrome</vt:lpstr>
      <vt:lpstr>Silly Window Syndrome</vt:lpstr>
      <vt:lpstr>Clark’s Solution to the Silly Window Syndrome</vt:lpstr>
      <vt:lpstr>Can Nagle’s Algorithm solve the Silly Window Syndrome</vt:lpstr>
      <vt:lpstr>TCP Timer Management : RTO</vt:lpstr>
      <vt:lpstr>TCP Timer Management: RTO </vt:lpstr>
      <vt:lpstr>TCP Timer Management: Persistence Timer </vt:lpstr>
      <vt:lpstr>TCP Timer Management: Keepalive timer</vt:lpstr>
      <vt:lpstr>TCP Timer Management: Time Wait Timer</vt:lpstr>
      <vt:lpstr>PowerPoint Presentation</vt:lpstr>
      <vt:lpstr>TCP Congestion Control</vt:lpstr>
      <vt:lpstr>Recap</vt:lpstr>
      <vt:lpstr>Congestion Control: Slow Start</vt:lpstr>
      <vt:lpstr>PowerPoint Presentation</vt:lpstr>
      <vt:lpstr>Congestion Control: Congestion avoidance</vt:lpstr>
      <vt:lpstr>PowerPoint Presentation</vt:lpstr>
      <vt:lpstr>Congestion Control: Congestion Detection</vt:lpstr>
      <vt:lpstr>Congestion Control: Congestion Detection</vt:lpstr>
      <vt:lpstr>PowerPoint Presentation</vt:lpstr>
      <vt:lpstr>Congestion Control: Congestion Detection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dc:title>
  <dc:creator>PRALAY KUNDU</dc:creator>
  <cp:lastModifiedBy>Reshma Roychoudhuri</cp:lastModifiedBy>
  <cp:revision>249</cp:revision>
  <dcterms:created xsi:type="dcterms:W3CDTF">2006-08-16T00:00:00Z</dcterms:created>
  <dcterms:modified xsi:type="dcterms:W3CDTF">2020-05-01T15:59:05Z</dcterms:modified>
</cp:coreProperties>
</file>