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79" r:id="rId4"/>
    <p:sldId id="266" r:id="rId5"/>
    <p:sldId id="267" r:id="rId6"/>
    <p:sldId id="268" r:id="rId7"/>
    <p:sldId id="269" r:id="rId8"/>
    <p:sldId id="271" r:id="rId9"/>
    <p:sldId id="272" r:id="rId10"/>
    <p:sldId id="275" r:id="rId11"/>
    <p:sldId id="273" r:id="rId12"/>
    <p:sldId id="276" r:id="rId13"/>
    <p:sldId id="274" r:id="rId14"/>
    <p:sldId id="277" r:id="rId15"/>
    <p:sldId id="257" r:id="rId16"/>
    <p:sldId id="259" r:id="rId17"/>
    <p:sldId id="278" r:id="rId18"/>
    <p:sldId id="260" r:id="rId19"/>
    <p:sldId id="261" r:id="rId20"/>
    <p:sldId id="262" r:id="rId21"/>
    <p:sldId id="263" r:id="rId22"/>
    <p:sldId id="264"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258CFF4-3009-4DF7-9B7E-651EDD88CA05}" type="datetimeFigureOut">
              <a:rPr lang="en-US" smtClean="0"/>
              <a:pPr/>
              <a:t>1/15/2019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1FC3FCF-A6F5-4A94-B654-397D52A8616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58CFF4-3009-4DF7-9B7E-651EDD88CA05}"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22652-9AC8-4E8F-80A6-EB21D4CC16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58CFF4-3009-4DF7-9B7E-651EDD88CA05}"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22652-9AC8-4E8F-80A6-EB21D4CC16F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258CFF4-3009-4DF7-9B7E-651EDD88CA05}" type="datetimeFigureOut">
              <a:rPr lang="en-US" smtClean="0"/>
              <a:pPr/>
              <a:t>1/15/2019</a:t>
            </a:fld>
            <a:endParaRPr lang="en-US"/>
          </a:p>
        </p:txBody>
      </p:sp>
      <p:sp>
        <p:nvSpPr>
          <p:cNvPr id="9" name="Slide Number Placeholder 8"/>
          <p:cNvSpPr>
            <a:spLocks noGrp="1"/>
          </p:cNvSpPr>
          <p:nvPr>
            <p:ph type="sldNum" sz="quarter" idx="15"/>
          </p:nvPr>
        </p:nvSpPr>
        <p:spPr/>
        <p:txBody>
          <a:bodyPr rtlCol="0"/>
          <a:lstStyle/>
          <a:p>
            <a:fld id="{F4222652-9AC8-4E8F-80A6-EB21D4CC16F1}"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258CFF4-3009-4DF7-9B7E-651EDD88CA05}" type="datetimeFigureOut">
              <a:rPr lang="en-US" smtClean="0"/>
              <a:pPr/>
              <a:t>1/15/2019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4222652-9AC8-4E8F-80A6-EB21D4CC16F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258CFF4-3009-4DF7-9B7E-651EDD88CA05}" type="datetimeFigureOut">
              <a:rPr lang="en-US" smtClean="0"/>
              <a:pPr/>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222652-9AC8-4E8F-80A6-EB21D4CC16F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258CFF4-3009-4DF7-9B7E-651EDD88CA05}" type="datetimeFigureOut">
              <a:rPr lang="en-US" smtClean="0"/>
              <a:pPr/>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222652-9AC8-4E8F-80A6-EB21D4CC16F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258CFF4-3009-4DF7-9B7E-651EDD88CA05}" type="datetimeFigureOut">
              <a:rPr lang="en-US" smtClean="0"/>
              <a:pPr/>
              <a:t>1/15/2019</a:t>
            </a:fld>
            <a:endParaRPr lang="en-US"/>
          </a:p>
        </p:txBody>
      </p:sp>
      <p:sp>
        <p:nvSpPr>
          <p:cNvPr id="7" name="Slide Number Placeholder 6"/>
          <p:cNvSpPr>
            <a:spLocks noGrp="1"/>
          </p:cNvSpPr>
          <p:nvPr>
            <p:ph type="sldNum" sz="quarter" idx="11"/>
          </p:nvPr>
        </p:nvSpPr>
        <p:spPr/>
        <p:txBody>
          <a:bodyPr rtlCol="0"/>
          <a:lstStyle/>
          <a:p>
            <a:fld id="{F4222652-9AC8-4E8F-80A6-EB21D4CC16F1}"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8CFF4-3009-4DF7-9B7E-651EDD88CA05}" type="datetimeFigureOut">
              <a:rPr lang="en-US" smtClean="0"/>
              <a:pPr/>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FC3FCF-A6F5-4A94-B654-397D52A861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258CFF4-3009-4DF7-9B7E-651EDD88CA05}" type="datetimeFigureOut">
              <a:rPr lang="en-US" smtClean="0"/>
              <a:pPr/>
              <a:t>1/15/2019</a:t>
            </a:fld>
            <a:endParaRPr lang="en-US"/>
          </a:p>
        </p:txBody>
      </p:sp>
      <p:sp>
        <p:nvSpPr>
          <p:cNvPr id="22" name="Slide Number Placeholder 21"/>
          <p:cNvSpPr>
            <a:spLocks noGrp="1"/>
          </p:cNvSpPr>
          <p:nvPr>
            <p:ph type="sldNum" sz="quarter" idx="15"/>
          </p:nvPr>
        </p:nvSpPr>
        <p:spPr/>
        <p:txBody>
          <a:bodyPr rtlCol="0"/>
          <a:lstStyle/>
          <a:p>
            <a:fld id="{F4222652-9AC8-4E8F-80A6-EB21D4CC16F1}"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258CFF4-3009-4DF7-9B7E-651EDD88CA05}" type="datetimeFigureOut">
              <a:rPr lang="en-US" smtClean="0"/>
              <a:pPr/>
              <a:t>1/15/2019</a:t>
            </a:fld>
            <a:endParaRPr lang="en-US"/>
          </a:p>
        </p:txBody>
      </p:sp>
      <p:sp>
        <p:nvSpPr>
          <p:cNvPr id="18" name="Slide Number Placeholder 17"/>
          <p:cNvSpPr>
            <a:spLocks noGrp="1"/>
          </p:cNvSpPr>
          <p:nvPr>
            <p:ph type="sldNum" sz="quarter" idx="11"/>
          </p:nvPr>
        </p:nvSpPr>
        <p:spPr/>
        <p:txBody>
          <a:bodyPr rtlCol="0"/>
          <a:lstStyle/>
          <a:p>
            <a:fld id="{F4222652-9AC8-4E8F-80A6-EB21D4CC16F1}"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258CFF4-3009-4DF7-9B7E-651EDD88CA05}" type="datetimeFigureOut">
              <a:rPr lang="en-US" smtClean="0"/>
              <a:pPr/>
              <a:t>1/15/2019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4222652-9AC8-4E8F-80A6-EB21D4CC16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HTML" TargetMode="External"/><Relationship Id="rId2" Type="http://schemas.openxmlformats.org/officeDocument/2006/relationships/hyperlink" Target="https://en.wikipedia.org/wiki/Computer_file" TargetMode="External"/><Relationship Id="rId1" Type="http://schemas.openxmlformats.org/officeDocument/2006/relationships/slideLayout" Target="../slideLayouts/slideLayout2.xml"/><Relationship Id="rId4" Type="http://schemas.openxmlformats.org/officeDocument/2006/relationships/hyperlink" Target="https://en.wikipedia.org/wiki/Markup_languag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Basics Of Internet Technology</a:t>
            </a:r>
            <a:endParaRPr lang="en-US" dirty="0"/>
          </a:p>
        </p:txBody>
      </p:sp>
      <p:sp>
        <p:nvSpPr>
          <p:cNvPr id="3" name="Subtitle 2"/>
          <p:cNvSpPr>
            <a:spLocks noGrp="1"/>
          </p:cNvSpPr>
          <p:nvPr>
            <p:ph type="subTitle" idx="1"/>
          </p:nvPr>
        </p:nvSpPr>
        <p:spPr/>
        <p:txBody>
          <a:bodyPr/>
          <a:lstStyle/>
          <a:p>
            <a:r>
              <a:rPr lang="en-US" dirty="0" smtClean="0"/>
              <a:t>Lopamudra Dey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g1.jpg"/>
          <p:cNvPicPr>
            <a:picLocks noGrp="1" noChangeAspect="1"/>
          </p:cNvPicPr>
          <p:nvPr>
            <p:ph sz="quarter" idx="1"/>
          </p:nvPr>
        </p:nvPicPr>
        <p:blipFill>
          <a:blip r:embed="rId2"/>
          <a:stretch>
            <a:fillRect/>
          </a:stretch>
        </p:blipFill>
        <p:spPr>
          <a:xfrm>
            <a:off x="1528762" y="1828800"/>
            <a:ext cx="5324475" cy="38862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Web page</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Dynamic web page</a:t>
            </a:r>
            <a:r>
              <a:rPr lang="en-US" dirty="0" smtClean="0"/>
              <a:t> shows different information at different point of time. It is possible to change </a:t>
            </a:r>
            <a:r>
              <a:rPr lang="en-US" smtClean="0"/>
              <a:t>a </a:t>
            </a:r>
            <a:r>
              <a:rPr lang="en-US" smtClean="0"/>
              <a:t>portion </a:t>
            </a:r>
            <a:r>
              <a:rPr lang="en-US" dirty="0" smtClean="0"/>
              <a:t>of a web page without loading the entire web page. It has been made possible using </a:t>
            </a:r>
            <a:r>
              <a:rPr lang="en-US" b="1" dirty="0" smtClean="0"/>
              <a:t>Ajax</a:t>
            </a:r>
            <a:r>
              <a:rPr lang="en-US" dirty="0" smtClean="0"/>
              <a:t> technology.</a:t>
            </a:r>
          </a:p>
          <a:p>
            <a:r>
              <a:rPr lang="en-US" b="1" cap="all" dirty="0" smtClean="0"/>
              <a:t>SERVER-SIDE DYNAMIC WEB PAGE</a:t>
            </a:r>
          </a:p>
          <a:p>
            <a:r>
              <a:rPr lang="en-US" dirty="0" smtClean="0"/>
              <a:t>It is created by using server-side scripting. There are server-side scripting parameters that determine how to assemble a new web page which also include setting up of more client-side processing.</a:t>
            </a:r>
          </a:p>
          <a:p>
            <a:r>
              <a:rPr lang="en-US" b="1" cap="all" dirty="0" smtClean="0"/>
              <a:t>CLIENT-SIDE DYNAMIC WEB PAGE</a:t>
            </a:r>
          </a:p>
          <a:p>
            <a:r>
              <a:rPr lang="en-US" dirty="0" smtClean="0"/>
              <a:t>It is processed using client side scripting such as JavaScript. And then passed in to </a:t>
            </a:r>
            <a:r>
              <a:rPr lang="en-US" b="1" dirty="0" smtClean="0"/>
              <a:t>Document Object Model (DOM).</a:t>
            </a: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g2.jpg"/>
          <p:cNvPicPr>
            <a:picLocks noGrp="1" noChangeAspect="1"/>
          </p:cNvPicPr>
          <p:nvPr>
            <p:ph sz="quarter" idx="1"/>
          </p:nvPr>
        </p:nvPicPr>
        <p:blipFill>
          <a:blip r:embed="rId2"/>
          <a:stretch>
            <a:fillRect/>
          </a:stretch>
        </p:blipFill>
        <p:spPr>
          <a:xfrm>
            <a:off x="762000" y="1676401"/>
            <a:ext cx="7619999" cy="34798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web pages</a:t>
            </a:r>
            <a:endParaRPr lang="en-US" dirty="0"/>
          </a:p>
        </p:txBody>
      </p:sp>
      <p:sp>
        <p:nvSpPr>
          <p:cNvPr id="3" name="Content Placeholder 2"/>
          <p:cNvSpPr>
            <a:spLocks noGrp="1"/>
          </p:cNvSpPr>
          <p:nvPr>
            <p:ph sz="quarter" idx="1"/>
          </p:nvPr>
        </p:nvSpPr>
        <p:spPr/>
        <p:txBody>
          <a:bodyPr/>
          <a:lstStyle/>
          <a:p>
            <a:r>
              <a:rPr lang="en-US" dirty="0" smtClean="0"/>
              <a:t>A web page is active , if it executes a program on the client i.e. web browser. </a:t>
            </a:r>
          </a:p>
          <a:p>
            <a:r>
              <a:rPr lang="en-US" dirty="0" smtClean="0"/>
              <a:t>When client sends a HTTP request  for an  active web page,  the web server sends back an  HTTP response that contains an HTML page as usual. In addition , the HTML page also contains a small program that executes on the client computer inside the web browser. </a:t>
            </a:r>
          </a:p>
          <a:p>
            <a:r>
              <a:rPr lang="en-US" dirty="0" smtClean="0"/>
              <a:t>Example: Java Applet, ActiveX control.</a:t>
            </a:r>
          </a:p>
          <a:p>
            <a:r>
              <a:rPr lang="en-US" dirty="0" smtClean="0"/>
              <a:t>An applet is a client-side program written in the java programming language that can be executed by a web browser.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g3.jpg"/>
          <p:cNvPicPr>
            <a:picLocks noGrp="1" noChangeAspect="1"/>
          </p:cNvPicPr>
          <p:nvPr>
            <p:ph sz="quarter" idx="1"/>
          </p:nvPr>
        </p:nvPicPr>
        <p:blipFill>
          <a:blip r:embed="rId2"/>
          <a:stretch>
            <a:fillRect/>
          </a:stretch>
        </p:blipFill>
        <p:spPr>
          <a:xfrm>
            <a:off x="381000" y="1676400"/>
            <a:ext cx="7619999" cy="343693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t>
            </a:r>
            <a:r>
              <a:rPr lang="en-US" dirty="0" err="1" smtClean="0"/>
              <a:t>vs</a:t>
            </a:r>
            <a:r>
              <a:rPr lang="en-US" dirty="0" smtClean="0"/>
              <a:t> Dynamic</a:t>
            </a:r>
            <a:endParaRPr lang="en-US" dirty="0"/>
          </a:p>
        </p:txBody>
      </p:sp>
      <p:sp>
        <p:nvSpPr>
          <p:cNvPr id="3" name="Content Placeholder 2"/>
          <p:cNvSpPr>
            <a:spLocks noGrp="1"/>
          </p:cNvSpPr>
          <p:nvPr>
            <p:ph sz="quarter" idx="1"/>
          </p:nvPr>
        </p:nvSpPr>
        <p:spPr/>
        <p:txBody>
          <a:bodyPr>
            <a:normAutofit/>
          </a:bodyPr>
          <a:lstStyle/>
          <a:p>
            <a:r>
              <a:rPr lang="en-US" dirty="0"/>
              <a:t>There are basically two main types of website - static and dynamic.</a:t>
            </a:r>
            <a:br>
              <a:rPr lang="en-US" dirty="0"/>
            </a:br>
            <a:r>
              <a:rPr lang="en-US" dirty="0"/>
              <a:t>A static site is one that is usually written in plain HTML and what is in the code of the page is what is displayed to the user.</a:t>
            </a:r>
          </a:p>
          <a:p>
            <a:r>
              <a:rPr lang="en-US" dirty="0"/>
              <a:t>A dynamic site is one that is written using a server-side scripting language such as PHP, ASP, JSP, or </a:t>
            </a:r>
            <a:r>
              <a:rPr lang="en-US" dirty="0" err="1"/>
              <a:t>Coldfusion</a:t>
            </a:r>
            <a:r>
              <a:rPr lang="en-US" dirty="0"/>
              <a:t>. In such a site the content is called in by the scripting language from other files or from a database depending on actions taken by the user.</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jpg"/>
          <p:cNvPicPr>
            <a:picLocks noGrp="1" noChangeAspect="1"/>
          </p:cNvPicPr>
          <p:nvPr>
            <p:ph sz="quarter" idx="1"/>
          </p:nvPr>
        </p:nvPicPr>
        <p:blipFill>
          <a:blip r:embed="rId2"/>
          <a:stretch>
            <a:fillRect/>
          </a:stretch>
        </p:blipFill>
        <p:spPr>
          <a:xfrm>
            <a:off x="990600" y="281782"/>
            <a:ext cx="7086599" cy="5585617"/>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page and Web sites</a:t>
            </a:r>
            <a:endParaRPr lang="en-US" dirty="0"/>
          </a:p>
        </p:txBody>
      </p:sp>
      <p:sp>
        <p:nvSpPr>
          <p:cNvPr id="3" name="Content Placeholder 2"/>
          <p:cNvSpPr>
            <a:spLocks noGrp="1"/>
          </p:cNvSpPr>
          <p:nvPr>
            <p:ph sz="quarter" idx="1"/>
          </p:nvPr>
        </p:nvSpPr>
        <p:spPr/>
        <p:txBody>
          <a:bodyPr/>
          <a:lstStyle/>
          <a:p>
            <a:r>
              <a:rPr lang="en-US" dirty="0" smtClean="0"/>
              <a:t>The web page usually means what is visible, but the term may also refer to a </a:t>
            </a:r>
            <a:r>
              <a:rPr lang="en-US" dirty="0" smtClean="0">
                <a:hlinkClick r:id="rId2" tooltip="Computer file"/>
              </a:rPr>
              <a:t>computer file</a:t>
            </a:r>
            <a:r>
              <a:rPr lang="en-US" dirty="0" smtClean="0"/>
              <a:t>, usually written in </a:t>
            </a:r>
            <a:r>
              <a:rPr lang="en-US" dirty="0" smtClean="0">
                <a:hlinkClick r:id="rId3" tooltip="HTML"/>
              </a:rPr>
              <a:t>HTML</a:t>
            </a:r>
            <a:r>
              <a:rPr lang="en-US" dirty="0" smtClean="0"/>
              <a:t> or a comparable </a:t>
            </a:r>
            <a:r>
              <a:rPr lang="en-US" dirty="0" smtClean="0">
                <a:hlinkClick r:id="rId4" tooltip="Markup language"/>
              </a:rPr>
              <a:t>markup language</a:t>
            </a:r>
            <a:r>
              <a:rPr lang="en-US" dirty="0" smtClean="0"/>
              <a:t>.</a:t>
            </a:r>
            <a:endParaRPr lang="en-US" dirty="0" smtClean="0"/>
          </a:p>
          <a:p>
            <a:r>
              <a:rPr lang="en-US" dirty="0" smtClean="0"/>
              <a:t>Web site: It is a collection of web pages like a brochure.</a:t>
            </a:r>
          </a:p>
          <a:p>
            <a:r>
              <a:rPr lang="en-US" dirty="0" smtClean="0"/>
              <a:t>Home page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HTTP?</a:t>
            </a:r>
            <a:br>
              <a:rPr lang="en-US" dirty="0"/>
            </a:br>
            <a:endParaRPr lang="en-US" dirty="0"/>
          </a:p>
        </p:txBody>
      </p:sp>
      <p:sp>
        <p:nvSpPr>
          <p:cNvPr id="3" name="Content Placeholder 2"/>
          <p:cNvSpPr>
            <a:spLocks noGrp="1"/>
          </p:cNvSpPr>
          <p:nvPr>
            <p:ph sz="quarter" idx="1"/>
          </p:nvPr>
        </p:nvSpPr>
        <p:spPr/>
        <p:txBody>
          <a:bodyPr>
            <a:normAutofit fontScale="70000" lnSpcReduction="20000"/>
          </a:bodyPr>
          <a:lstStyle/>
          <a:p>
            <a:r>
              <a:rPr lang="en-US" sz="3600" dirty="0"/>
              <a:t>The Hypertext Transfer Protocol (HTTP) is designed to enable communications between clients and servers.</a:t>
            </a:r>
          </a:p>
          <a:p>
            <a:r>
              <a:rPr lang="en-US" sz="3600" dirty="0"/>
              <a:t>HTTP works as a request-response protocol between a client and server.</a:t>
            </a:r>
          </a:p>
          <a:p>
            <a:r>
              <a:rPr lang="en-US" sz="3600" dirty="0"/>
              <a:t>A web browser may be the client, and an application on a computer that hosts a web site may be the server.</a:t>
            </a:r>
          </a:p>
          <a:p>
            <a:r>
              <a:rPr lang="en-US" sz="3600" dirty="0"/>
              <a:t>Example: A client (browser) submits an HTTP request to the server; then the server returns a response to the client. The response contains status information about the request and may also contain the requested content.</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HTTP Request Methods: GET and POST</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Two commonly used methods for a request-response between a client and server are: GET and POST.</a:t>
            </a:r>
          </a:p>
          <a:p>
            <a:r>
              <a:rPr lang="en-US" b="1" dirty="0"/>
              <a:t>GET</a:t>
            </a:r>
            <a:r>
              <a:rPr lang="en-US" dirty="0"/>
              <a:t> - Requests data from a specified resource</a:t>
            </a:r>
          </a:p>
          <a:p>
            <a:r>
              <a:rPr lang="en-US" b="1" dirty="0"/>
              <a:t>POST</a:t>
            </a:r>
            <a:r>
              <a:rPr lang="en-US" dirty="0"/>
              <a:t> - Submits data to be processed to a specified resource</a:t>
            </a:r>
          </a:p>
          <a:p>
            <a:r>
              <a:rPr lang="en-US" dirty="0" smtClean="0"/>
              <a:t>HEAD-Same as GET but returns only HTTP headers and no document body</a:t>
            </a:r>
          </a:p>
          <a:p>
            <a:r>
              <a:rPr lang="en-US" dirty="0" smtClean="0"/>
              <a:t>PUT-Uploads a representation of the specified URI</a:t>
            </a:r>
          </a:p>
          <a:p>
            <a:r>
              <a:rPr lang="en-US" dirty="0" smtClean="0"/>
              <a:t>DELETE-Deletes the specified resource</a:t>
            </a:r>
          </a:p>
          <a:p>
            <a:r>
              <a:rPr lang="en-US" dirty="0" smtClean="0"/>
              <a:t>OPTIONS-Returns the HTTP methods that the server supports</a:t>
            </a:r>
          </a:p>
          <a:p>
            <a:r>
              <a:rPr lang="en-US" dirty="0" smtClean="0"/>
              <a:t>CONNECT-Converts the request connection to a transparent TCP/IP tunnel</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IT?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Internet refers to network of networks. </a:t>
            </a:r>
          </a:p>
          <a:p>
            <a:r>
              <a:rPr lang="en-US" dirty="0" smtClean="0"/>
              <a:t>In this network each computer is recognized by a globally unique address known as IP address. </a:t>
            </a:r>
          </a:p>
          <a:p>
            <a:r>
              <a:rPr lang="en-US" dirty="0" smtClean="0"/>
              <a:t>A special computer DNS (Domain Name Server) is used to give name to the IP Address so that user can locate a computer by a name.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t>
            </a:r>
            <a:r>
              <a:rPr lang="en-US" dirty="0" err="1" smtClean="0"/>
              <a:t>vs</a:t>
            </a:r>
            <a:r>
              <a:rPr lang="en-US" dirty="0" smtClean="0"/>
              <a:t> POST</a:t>
            </a:r>
            <a:endParaRPr lang="en-US" dirty="0"/>
          </a:p>
        </p:txBody>
      </p:sp>
      <p:sp>
        <p:nvSpPr>
          <p:cNvPr id="3" name="Content Placeholder 2"/>
          <p:cNvSpPr>
            <a:spLocks noGrp="1"/>
          </p:cNvSpPr>
          <p:nvPr>
            <p:ph sz="quarter" idx="1"/>
          </p:nvPr>
        </p:nvSpPr>
        <p:spPr/>
        <p:txBody>
          <a:bodyPr>
            <a:normAutofit/>
          </a:bodyPr>
          <a:lstStyle/>
          <a:p>
            <a:r>
              <a:rPr lang="en-US" b="1" dirty="0"/>
              <a:t>Example of a GET request</a:t>
            </a:r>
          </a:p>
          <a:p>
            <a:r>
              <a:rPr lang="en-US" dirty="0" smtClean="0"/>
              <a:t>www.someemailprovider.com/?login=joe@email.com&amp;password=xxyz </a:t>
            </a:r>
          </a:p>
          <a:p>
            <a:r>
              <a:rPr lang="en-US" dirty="0"/>
              <a:t>A POST request, unlike a GET request, passes the form parameters in the </a:t>
            </a:r>
            <a:r>
              <a:rPr lang="en-US" b="1" i="1" dirty="0"/>
              <a:t>body</a:t>
            </a:r>
            <a:r>
              <a:rPr lang="en-US" dirty="0"/>
              <a:t> of the HTTP request, not in the URL. This happens behind the scenes, in what can be thought of as an HTTP ‘dialogue’ between your web browser and a </a:t>
            </a:r>
            <a:r>
              <a:rPr lang="en-US" dirty="0" err="1"/>
              <a:t>webserver</a:t>
            </a:r>
            <a:r>
              <a:rPr lang="en-US" dirty="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304800" y="304800"/>
          <a:ext cx="8382000" cy="7773039"/>
        </p:xfrm>
        <a:graphic>
          <a:graphicData uri="http://schemas.openxmlformats.org/drawingml/2006/table">
            <a:tbl>
              <a:tblPr firstRow="1" bandRow="1">
                <a:tableStyleId>{5C22544A-7EE6-4342-B048-85BDC9FD1C3A}</a:tableStyleId>
              </a:tblPr>
              <a:tblGrid>
                <a:gridCol w="2929413"/>
                <a:gridCol w="2700814"/>
                <a:gridCol w="2751773"/>
              </a:tblGrid>
              <a:tr h="709078">
                <a:tc>
                  <a:txBody>
                    <a:bodyPr/>
                    <a:lstStyle/>
                    <a:p>
                      <a:pPr algn="ctr"/>
                      <a:r>
                        <a:rPr lang="en-US" sz="3200" dirty="0" smtClean="0"/>
                        <a:t>Topic</a:t>
                      </a:r>
                      <a:endParaRPr lang="en-US" sz="3200" dirty="0"/>
                    </a:p>
                  </a:txBody>
                  <a:tcPr/>
                </a:tc>
                <a:tc>
                  <a:txBody>
                    <a:bodyPr/>
                    <a:lstStyle/>
                    <a:p>
                      <a:pPr algn="ctr"/>
                      <a:r>
                        <a:rPr lang="en-US" sz="3200" dirty="0" smtClean="0"/>
                        <a:t>Get</a:t>
                      </a:r>
                      <a:endParaRPr lang="en-US" sz="3200" dirty="0"/>
                    </a:p>
                  </a:txBody>
                  <a:tcPr/>
                </a:tc>
                <a:tc>
                  <a:txBody>
                    <a:bodyPr/>
                    <a:lstStyle/>
                    <a:p>
                      <a:pPr algn="ctr"/>
                      <a:r>
                        <a:rPr lang="en-US" sz="2400" dirty="0" smtClean="0"/>
                        <a:t>Post</a:t>
                      </a:r>
                      <a:endParaRPr lang="en-US" sz="2400" dirty="0"/>
                    </a:p>
                  </a:txBody>
                  <a:tcPr/>
                </a:tc>
              </a:tr>
              <a:tr h="1500501">
                <a:tc>
                  <a:txBody>
                    <a:bodyPr/>
                    <a:lstStyle/>
                    <a:p>
                      <a:pPr algn="l" fontAlgn="t"/>
                      <a:r>
                        <a:rPr lang="en-US" dirty="0"/>
                        <a:t>BACK button/Reload</a:t>
                      </a:r>
                    </a:p>
                  </a:txBody>
                  <a:tcPr marL="76200" marR="76200" marT="76200" marB="76200"/>
                </a:tc>
                <a:tc>
                  <a:txBody>
                    <a:bodyPr/>
                    <a:lstStyle/>
                    <a:p>
                      <a:pPr algn="l" fontAlgn="t"/>
                      <a:r>
                        <a:rPr lang="en-US"/>
                        <a:t>Harmless</a:t>
                      </a:r>
                    </a:p>
                  </a:txBody>
                  <a:tcPr marL="76200" marR="76200" marT="76200" marB="76200"/>
                </a:tc>
                <a:tc>
                  <a:txBody>
                    <a:bodyPr/>
                    <a:lstStyle/>
                    <a:p>
                      <a:pPr algn="l" fontAlgn="t"/>
                      <a:r>
                        <a:rPr lang="en-US" dirty="0"/>
                        <a:t>Data will be re-submitted (the browser should alert the user that the data are about to be re-submitted)</a:t>
                      </a:r>
                    </a:p>
                  </a:txBody>
                  <a:tcPr marL="76200" marR="76200" marT="76200" marB="76200"/>
                </a:tc>
              </a:tr>
              <a:tr h="709078">
                <a:tc>
                  <a:txBody>
                    <a:bodyPr/>
                    <a:lstStyle/>
                    <a:p>
                      <a:pPr algn="l" fontAlgn="t"/>
                      <a:r>
                        <a:rPr lang="en-US" dirty="0"/>
                        <a:t>Bookmarked</a:t>
                      </a:r>
                    </a:p>
                  </a:txBody>
                  <a:tcPr marL="76200" marR="76200" marT="76200" marB="76200"/>
                </a:tc>
                <a:tc>
                  <a:txBody>
                    <a:bodyPr/>
                    <a:lstStyle/>
                    <a:p>
                      <a:pPr algn="l" fontAlgn="t"/>
                      <a:r>
                        <a:rPr lang="en-US"/>
                        <a:t>Can be bookmarked</a:t>
                      </a:r>
                    </a:p>
                  </a:txBody>
                  <a:tcPr marL="76200" marR="76200" marT="76200" marB="76200"/>
                </a:tc>
                <a:tc>
                  <a:txBody>
                    <a:bodyPr/>
                    <a:lstStyle/>
                    <a:p>
                      <a:pPr algn="l" fontAlgn="t"/>
                      <a:r>
                        <a:rPr lang="en-US" dirty="0"/>
                        <a:t>Cannot be bookmarked</a:t>
                      </a:r>
                    </a:p>
                  </a:txBody>
                  <a:tcPr marL="76200" marR="76200" marT="76200" marB="76200"/>
                </a:tc>
              </a:tr>
              <a:tr h="1829880">
                <a:tc>
                  <a:txBody>
                    <a:bodyPr/>
                    <a:lstStyle/>
                    <a:p>
                      <a:pPr algn="l" fontAlgn="t"/>
                      <a:r>
                        <a:rPr lang="en-US" dirty="0" smtClean="0"/>
                        <a:t>Encoding </a:t>
                      </a:r>
                      <a:r>
                        <a:rPr lang="en-US" dirty="0"/>
                        <a:t>type</a:t>
                      </a:r>
                    </a:p>
                  </a:txBody>
                  <a:tcPr marL="76200" marR="76200" marT="76200" marB="76200"/>
                </a:tc>
                <a:tc>
                  <a:txBody>
                    <a:bodyPr/>
                    <a:lstStyle/>
                    <a:p>
                      <a:pPr algn="l" fontAlgn="t"/>
                      <a:r>
                        <a:rPr lang="en-US"/>
                        <a:t>application/x-www-form-urlencoded</a:t>
                      </a:r>
                    </a:p>
                  </a:txBody>
                  <a:tcPr marL="76200" marR="76200" marT="76200" marB="76200"/>
                </a:tc>
                <a:tc>
                  <a:txBody>
                    <a:bodyPr/>
                    <a:lstStyle/>
                    <a:p>
                      <a:pPr algn="l" fontAlgn="t"/>
                      <a:r>
                        <a:rPr lang="en-US"/>
                        <a:t>application/x-www-form-urlencoded or multipart/form-data. Use multipart encoding for binary data</a:t>
                      </a:r>
                    </a:p>
                  </a:txBody>
                  <a:tcPr marL="76200" marR="76200" marT="76200" marB="76200"/>
                </a:tc>
              </a:tr>
              <a:tr h="841745">
                <a:tc>
                  <a:txBody>
                    <a:bodyPr/>
                    <a:lstStyle/>
                    <a:p>
                      <a:pPr algn="l" fontAlgn="t"/>
                      <a:r>
                        <a:rPr lang="en-US" dirty="0"/>
                        <a:t>History</a:t>
                      </a:r>
                    </a:p>
                  </a:txBody>
                  <a:tcPr marL="76200" marR="76200" marT="76200" marB="76200"/>
                </a:tc>
                <a:tc>
                  <a:txBody>
                    <a:bodyPr/>
                    <a:lstStyle/>
                    <a:p>
                      <a:pPr algn="l" fontAlgn="t"/>
                      <a:r>
                        <a:rPr lang="en-US"/>
                        <a:t>Parameters remain in browser history</a:t>
                      </a:r>
                    </a:p>
                  </a:txBody>
                  <a:tcPr marL="76200" marR="76200" marT="76200" marB="76200"/>
                </a:tc>
                <a:tc>
                  <a:txBody>
                    <a:bodyPr/>
                    <a:lstStyle/>
                    <a:p>
                      <a:pPr algn="l" fontAlgn="t"/>
                      <a:r>
                        <a:rPr lang="en-US" dirty="0"/>
                        <a:t>Parameters are not saved in browser history</a:t>
                      </a:r>
                    </a:p>
                  </a:txBody>
                  <a:tcPr marL="76200" marR="76200" marT="76200" marB="76200"/>
                </a:tc>
              </a:tr>
              <a:tr h="2159258">
                <a:tc>
                  <a:txBody>
                    <a:bodyPr/>
                    <a:lstStyle/>
                    <a:p>
                      <a:pPr algn="l" fontAlgn="t"/>
                      <a:r>
                        <a:rPr lang="en-US" dirty="0"/>
                        <a:t>Restrictions on data length</a:t>
                      </a:r>
                    </a:p>
                  </a:txBody>
                  <a:tcPr marL="76200" marR="76200" marT="76200" marB="76200"/>
                </a:tc>
                <a:tc>
                  <a:txBody>
                    <a:bodyPr/>
                    <a:lstStyle/>
                    <a:p>
                      <a:pPr algn="l" fontAlgn="t"/>
                      <a:r>
                        <a:rPr lang="en-US"/>
                        <a:t>Yes, when sending data, the GET method adds the data to the URL; and the length of a URL is limited (maximum URL length is 2048 characters)</a:t>
                      </a:r>
                    </a:p>
                  </a:txBody>
                  <a:tcPr marL="76200" marR="76200" marT="76200" marB="76200"/>
                </a:tc>
                <a:tc>
                  <a:txBody>
                    <a:bodyPr/>
                    <a:lstStyle/>
                    <a:p>
                      <a:pPr algn="l" fontAlgn="t"/>
                      <a:r>
                        <a:rPr lang="en-US" dirty="0"/>
                        <a:t>No restrictions</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457200" y="-304799"/>
          <a:ext cx="8229600" cy="7797799"/>
        </p:xfrm>
        <a:graphic>
          <a:graphicData uri="http://schemas.openxmlformats.org/drawingml/2006/table">
            <a:tbl>
              <a:tblPr firstRow="1" bandRow="1">
                <a:tableStyleId>{5C22544A-7EE6-4342-B048-85BDC9FD1C3A}</a:tableStyleId>
              </a:tblPr>
              <a:tblGrid>
                <a:gridCol w="2743200"/>
                <a:gridCol w="2743200"/>
                <a:gridCol w="2743200"/>
              </a:tblGrid>
              <a:tr h="490724">
                <a:tc>
                  <a:txBody>
                    <a:bodyPr/>
                    <a:lstStyle/>
                    <a:p>
                      <a:endParaRPr lang="en-US" dirty="0"/>
                    </a:p>
                  </a:txBody>
                  <a:tcPr/>
                </a:tc>
                <a:tc>
                  <a:txBody>
                    <a:bodyPr/>
                    <a:lstStyle/>
                    <a:p>
                      <a:endParaRPr lang="en-US"/>
                    </a:p>
                  </a:txBody>
                  <a:tcPr/>
                </a:tc>
                <a:tc>
                  <a:txBody>
                    <a:bodyPr/>
                    <a:lstStyle/>
                    <a:p>
                      <a:endParaRPr lang="en-US"/>
                    </a:p>
                  </a:txBody>
                  <a:tcPr/>
                </a:tc>
              </a:tr>
              <a:tr h="927669">
                <a:tc>
                  <a:txBody>
                    <a:bodyPr/>
                    <a:lstStyle/>
                    <a:p>
                      <a:pPr algn="l" fontAlgn="t"/>
                      <a:r>
                        <a:rPr lang="en-US" dirty="0"/>
                        <a:t>Restrictions on data type</a:t>
                      </a:r>
                    </a:p>
                  </a:txBody>
                  <a:tcPr marL="76200" marR="76200" marT="76200" marB="76200"/>
                </a:tc>
                <a:tc>
                  <a:txBody>
                    <a:bodyPr/>
                    <a:lstStyle/>
                    <a:p>
                      <a:pPr algn="l" fontAlgn="t"/>
                      <a:r>
                        <a:rPr lang="en-US"/>
                        <a:t>Only ASCII characters allowed</a:t>
                      </a:r>
                    </a:p>
                  </a:txBody>
                  <a:tcPr marL="76200" marR="76200" marT="76200" marB="76200"/>
                </a:tc>
                <a:tc>
                  <a:txBody>
                    <a:bodyPr/>
                    <a:lstStyle/>
                    <a:p>
                      <a:pPr algn="l" fontAlgn="t"/>
                      <a:r>
                        <a:rPr lang="en-US"/>
                        <a:t>No restrictions. Binary data is also allowed</a:t>
                      </a:r>
                    </a:p>
                  </a:txBody>
                  <a:tcPr marL="76200" marR="76200" marT="76200" marB="76200"/>
                </a:tc>
              </a:tr>
              <a:tr h="2742674">
                <a:tc>
                  <a:txBody>
                    <a:bodyPr/>
                    <a:lstStyle/>
                    <a:p>
                      <a:pPr algn="l" fontAlgn="t"/>
                      <a:r>
                        <a:rPr lang="en-US" dirty="0"/>
                        <a:t>Security</a:t>
                      </a:r>
                    </a:p>
                  </a:txBody>
                  <a:tcPr marL="76200" marR="76200" marT="76200" marB="76200"/>
                </a:tc>
                <a:tc>
                  <a:txBody>
                    <a:bodyPr/>
                    <a:lstStyle/>
                    <a:p>
                      <a:pPr algn="l" fontAlgn="t"/>
                      <a:r>
                        <a:rPr lang="en-US" dirty="0"/>
                        <a:t>GET is less secure compared to POST because data sent is part of the URL</a:t>
                      </a:r>
                      <a:br>
                        <a:rPr lang="en-US" dirty="0"/>
                      </a:br>
                      <a:r>
                        <a:rPr lang="en-US" dirty="0"/>
                        <a:t/>
                      </a:r>
                      <a:br>
                        <a:rPr lang="en-US" dirty="0"/>
                      </a:br>
                      <a:r>
                        <a:rPr lang="en-US" dirty="0"/>
                        <a:t>Never use GET when sending passwords or other sensitive information!</a:t>
                      </a:r>
                    </a:p>
                  </a:txBody>
                  <a:tcPr marL="76200" marR="76200" marT="76200" marB="76200"/>
                </a:tc>
                <a:tc>
                  <a:txBody>
                    <a:bodyPr/>
                    <a:lstStyle/>
                    <a:p>
                      <a:pPr algn="l" fontAlgn="t"/>
                      <a:r>
                        <a:rPr lang="en-US" dirty="0"/>
                        <a:t>POST is a little safer than GET because the parameters are not stored in browser history or in web server logs</a:t>
                      </a:r>
                    </a:p>
                  </a:txBody>
                  <a:tcPr marL="76200" marR="76200" marT="76200" marB="76200"/>
                </a:tc>
              </a:tr>
              <a:tr h="927669">
                <a:tc>
                  <a:txBody>
                    <a:bodyPr/>
                    <a:lstStyle/>
                    <a:p>
                      <a:pPr algn="l" fontAlgn="t"/>
                      <a:r>
                        <a:rPr lang="en-US"/>
                        <a:t>Visibility</a:t>
                      </a:r>
                    </a:p>
                  </a:txBody>
                  <a:tcPr marL="76200" marR="76200" marT="76200" marB="76200"/>
                </a:tc>
                <a:tc>
                  <a:txBody>
                    <a:bodyPr/>
                    <a:lstStyle/>
                    <a:p>
                      <a:pPr algn="l" fontAlgn="t"/>
                      <a:r>
                        <a:rPr lang="en-US"/>
                        <a:t>Data is visible to everyone in the URL</a:t>
                      </a:r>
                    </a:p>
                  </a:txBody>
                  <a:tcPr marL="76200" marR="76200" marT="76200" marB="76200"/>
                </a:tc>
                <a:tc>
                  <a:txBody>
                    <a:bodyPr/>
                    <a:lstStyle/>
                    <a:p>
                      <a:pPr algn="l" fontAlgn="t"/>
                      <a:r>
                        <a:rPr lang="en-US" dirty="0"/>
                        <a:t>Data is not displayed in the URL</a:t>
                      </a:r>
                    </a:p>
                  </a:txBody>
                  <a:tcPr marL="76200" marR="76200" marT="76200" marB="76200"/>
                </a:tc>
              </a:tr>
              <a:tr h="1653671">
                <a:tc>
                  <a:txBody>
                    <a:bodyPr/>
                    <a:lstStyle/>
                    <a:p>
                      <a:pPr algn="l" fontAlgn="t"/>
                      <a:r>
                        <a:rPr lang="en-US" dirty="0"/>
                        <a:t>BACK button/Reload</a:t>
                      </a:r>
                    </a:p>
                  </a:txBody>
                  <a:tcPr marL="76200" marR="76200" marT="76200" marB="76200"/>
                </a:tc>
                <a:tc>
                  <a:txBody>
                    <a:bodyPr/>
                    <a:lstStyle/>
                    <a:p>
                      <a:pPr algn="l" fontAlgn="t"/>
                      <a:r>
                        <a:rPr lang="en-US"/>
                        <a:t>Harmless</a:t>
                      </a:r>
                    </a:p>
                  </a:txBody>
                  <a:tcPr marL="76200" marR="76200" marT="76200" marB="76200"/>
                </a:tc>
                <a:tc>
                  <a:txBody>
                    <a:bodyPr/>
                    <a:lstStyle/>
                    <a:p>
                      <a:pPr algn="l" fontAlgn="t"/>
                      <a:r>
                        <a:rPr lang="en-US"/>
                        <a:t>Data will be re-submitted (the browser should alert the user that the data are about to be re-submitted)</a:t>
                      </a:r>
                    </a:p>
                  </a:txBody>
                  <a:tcPr marL="76200" marR="76200" marT="76200" marB="76200"/>
                </a:tc>
              </a:tr>
              <a:tr h="564668">
                <a:tc>
                  <a:txBody>
                    <a:bodyPr/>
                    <a:lstStyle/>
                    <a:p>
                      <a:pPr algn="l" fontAlgn="t"/>
                      <a:r>
                        <a:rPr lang="en-US"/>
                        <a:t>Bookmarked</a:t>
                      </a:r>
                    </a:p>
                  </a:txBody>
                  <a:tcPr marL="76200" marR="76200" marT="76200" marB="76200"/>
                </a:tc>
                <a:tc>
                  <a:txBody>
                    <a:bodyPr/>
                    <a:lstStyle/>
                    <a:p>
                      <a:pPr algn="l" fontAlgn="t"/>
                      <a:r>
                        <a:rPr lang="en-US"/>
                        <a:t>Can be bookmarked</a:t>
                      </a:r>
                    </a:p>
                  </a:txBody>
                  <a:tcPr marL="76200" marR="76200" marT="76200" marB="76200"/>
                </a:tc>
                <a:tc>
                  <a:txBody>
                    <a:bodyPr/>
                    <a:lstStyle/>
                    <a:p>
                      <a:pPr algn="l" fontAlgn="t"/>
                      <a:r>
                        <a:rPr lang="en-US" dirty="0"/>
                        <a:t>Cannot be bookmarked</a:t>
                      </a:r>
                    </a:p>
                  </a:txBody>
                  <a:tcPr marL="76200" marR="76200" marT="76200" marB="76200"/>
                </a:tc>
              </a:tr>
              <a:tr h="490724">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Technology</a:t>
            </a:r>
            <a:endParaRPr lang="en-US" dirty="0"/>
          </a:p>
        </p:txBody>
      </p:sp>
      <p:sp>
        <p:nvSpPr>
          <p:cNvPr id="3" name="Content Placeholder 2"/>
          <p:cNvSpPr>
            <a:spLocks noGrp="1"/>
          </p:cNvSpPr>
          <p:nvPr>
            <p:ph sz="quarter" idx="1"/>
          </p:nvPr>
        </p:nvSpPr>
        <p:spPr/>
        <p:txBody>
          <a:bodyPr/>
          <a:lstStyle/>
          <a:p>
            <a:r>
              <a:rPr lang="en-US" b="1" dirty="0" smtClean="0"/>
              <a:t>Web technology</a:t>
            </a:r>
            <a:r>
              <a:rPr lang="en-US" dirty="0" smtClean="0"/>
              <a:t> refers to the means by which computers communicate with each other using markup languages and multimedia packages. It gives us a way to interact with hosted information, like websites.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&amp; Web Browser</a:t>
            </a:r>
            <a:endParaRPr lang="en-US" dirty="0"/>
          </a:p>
        </p:txBody>
      </p:sp>
      <p:pic>
        <p:nvPicPr>
          <p:cNvPr id="4" name="Content Placeholder 3" descr="1231-800x489.jpg"/>
          <p:cNvPicPr>
            <a:picLocks noGrp="1" noChangeAspect="1"/>
          </p:cNvPicPr>
          <p:nvPr>
            <p:ph sz="quarter" idx="1"/>
          </p:nvPr>
        </p:nvPicPr>
        <p:blipFill>
          <a:blip r:embed="rId2"/>
          <a:stretch>
            <a:fillRect/>
          </a:stretch>
        </p:blipFill>
        <p:spPr>
          <a:xfrm>
            <a:off x="457200" y="1754727"/>
            <a:ext cx="7467600" cy="4564571"/>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Web Server:</a:t>
            </a:r>
            <a:br>
              <a:rPr lang="en-US" b="1" dirty="0"/>
            </a:br>
            <a:endParaRPr lang="en-US" dirty="0"/>
          </a:p>
        </p:txBody>
      </p:sp>
      <p:sp>
        <p:nvSpPr>
          <p:cNvPr id="3" name="Content Placeholder 2"/>
          <p:cNvSpPr>
            <a:spLocks noGrp="1"/>
          </p:cNvSpPr>
          <p:nvPr>
            <p:ph sz="quarter" idx="1"/>
          </p:nvPr>
        </p:nvSpPr>
        <p:spPr/>
        <p:txBody>
          <a:bodyPr>
            <a:normAutofit lnSpcReduction="10000"/>
          </a:bodyPr>
          <a:lstStyle/>
          <a:p>
            <a:r>
              <a:rPr lang="en-US" dirty="0"/>
              <a:t>Web server is a computer system, which provides the web pages via HTTP (Hypertext Transfer Protocol). IP address and a domain name is essential for every web server. Whenever, you insert a URL or web address into your web browser, this sends request to the web address where domain name of your URL is already saved. Then this server collects the all information of your web page and sends to browser, which you see in form of web page on your browser. Making a web server is not a difficult job. You can convert your computer into a web server with the help of any server software and connecting the computer to the internet.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a:t>
            </a:r>
            <a:endParaRPr lang="en-US" dirty="0"/>
          </a:p>
        </p:txBody>
      </p:sp>
      <p:sp>
        <p:nvSpPr>
          <p:cNvPr id="3" name="Content Placeholder 2"/>
          <p:cNvSpPr>
            <a:spLocks noGrp="1"/>
          </p:cNvSpPr>
          <p:nvPr>
            <p:ph sz="quarter" idx="1"/>
          </p:nvPr>
        </p:nvSpPr>
        <p:spPr/>
        <p:txBody>
          <a:bodyPr>
            <a:normAutofit fontScale="92500"/>
          </a:bodyPr>
          <a:lstStyle/>
          <a:p>
            <a:r>
              <a:rPr lang="en-US" dirty="0"/>
              <a:t>Web browser is a client, program, software or tool through which we sent HTTP request to web server. The main purpose of web browser is to locate the content on the World Wide Web and display in the shape of web page, image, audio or video form. You can call it a client server because it contacts the web server for desired information. If the requested data is available in the web server data then it will send back the requested information again via web browser. Microsoft Internet Explorer, Mozilla Firefox, Safari, Opera and Google Chrome are examples of web browser and they are more advanced than earlier web browser because they are capable to understand the HTML, JavaScript, AJAX, etc.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Difference:</a:t>
            </a:r>
            <a:br>
              <a:rPr lang="en-US" b="1" dirty="0"/>
            </a:br>
            <a:endParaRPr lang="en-US" dirty="0"/>
          </a:p>
        </p:txBody>
      </p:sp>
      <p:sp>
        <p:nvSpPr>
          <p:cNvPr id="3" name="Content Placeholder 2"/>
          <p:cNvSpPr>
            <a:spLocks noGrp="1"/>
          </p:cNvSpPr>
          <p:nvPr>
            <p:ph sz="quarter" idx="1"/>
          </p:nvPr>
        </p:nvSpPr>
        <p:spPr>
          <a:xfrm>
            <a:off x="457200" y="1066800"/>
            <a:ext cx="8229600" cy="5059363"/>
          </a:xfrm>
        </p:spPr>
        <p:txBody>
          <a:bodyPr>
            <a:normAutofit fontScale="92500"/>
          </a:bodyPr>
          <a:lstStyle/>
          <a:p>
            <a:pPr fontAlgn="base"/>
            <a:r>
              <a:rPr lang="en-US" dirty="0"/>
              <a:t>Web server is essential to store all information and data of websites. While web browser are used to access and locate these information and data.</a:t>
            </a:r>
          </a:p>
          <a:p>
            <a:pPr fontAlgn="base"/>
            <a:r>
              <a:rPr lang="en-US" dirty="0"/>
              <a:t>Web browser is used to search something on the internet via websites. While web server is used to make the links between websites and web browser.</a:t>
            </a:r>
          </a:p>
          <a:p>
            <a:pPr fontAlgn="base"/>
            <a:r>
              <a:rPr lang="en-US" dirty="0"/>
              <a:t>Web browser is a software or application which is used for collection and presentation of data in shape of websites while web server is a program server on computer or in cloud on internet that gives the data.</a:t>
            </a:r>
          </a:p>
          <a:p>
            <a:pPr fontAlgn="base"/>
            <a:r>
              <a:rPr lang="en-US" dirty="0"/>
              <a:t>The communication is started by the web browser that requests for the specific page using the HTTP and then the web server respond against that request by either providing the requested content or giving the error message.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Page</a:t>
            </a:r>
            <a:br>
              <a:rPr lang="en-US" dirty="0" smtClean="0"/>
            </a:br>
            <a:endParaRPr lang="en-US" dirty="0"/>
          </a:p>
        </p:txBody>
      </p:sp>
      <p:sp>
        <p:nvSpPr>
          <p:cNvPr id="3" name="Content Placeholder 2"/>
          <p:cNvSpPr>
            <a:spLocks noGrp="1"/>
          </p:cNvSpPr>
          <p:nvPr>
            <p:ph sz="quarter" idx="1"/>
          </p:nvPr>
        </p:nvSpPr>
        <p:spPr/>
        <p:txBody>
          <a:bodyPr/>
          <a:lstStyle/>
          <a:p>
            <a:r>
              <a:rPr lang="en-US" b="1" dirty="0" smtClean="0"/>
              <a:t>web page</a:t>
            </a:r>
            <a:r>
              <a:rPr lang="en-US" dirty="0" smtClean="0"/>
              <a:t> is a document available on world wide web. Web Pages are stored on web server and can be viewed using a web browser.</a:t>
            </a:r>
          </a:p>
          <a:p>
            <a:r>
              <a:rPr lang="en-US" dirty="0" smtClean="0"/>
              <a:t>A web page can contain huge information including text, graphics, audio, video and hyper links. These hyper links are the link to other web pages.</a:t>
            </a:r>
          </a:p>
          <a:p>
            <a:r>
              <a:rPr lang="en-US" dirty="0" smtClean="0"/>
              <a:t>Collection of linked web pages on a web server is known as </a:t>
            </a:r>
            <a:r>
              <a:rPr lang="en-US" b="1" dirty="0" smtClean="0"/>
              <a:t>website.</a:t>
            </a:r>
            <a:r>
              <a:rPr lang="en-US" dirty="0" smtClean="0"/>
              <a:t> There is </a:t>
            </a:r>
            <a:r>
              <a:rPr lang="en-US" dirty="0" smtClean="0"/>
              <a:t>unique </a:t>
            </a:r>
            <a:r>
              <a:rPr lang="en-US" b="1" dirty="0" smtClean="0"/>
              <a:t>Uniform </a:t>
            </a:r>
            <a:r>
              <a:rPr lang="en-US" b="1" dirty="0" smtClean="0"/>
              <a:t>Resource Locator (URL)</a:t>
            </a:r>
            <a:r>
              <a:rPr lang="en-US" dirty="0" smtClean="0"/>
              <a:t> is associated with each web page.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Web page</a:t>
            </a:r>
            <a:br>
              <a:rPr lang="en-US" dirty="0" smtClean="0"/>
            </a:br>
            <a:endParaRPr lang="en-US" dirty="0"/>
          </a:p>
        </p:txBody>
      </p:sp>
      <p:sp>
        <p:nvSpPr>
          <p:cNvPr id="3" name="Content Placeholder 2"/>
          <p:cNvSpPr>
            <a:spLocks noGrp="1"/>
          </p:cNvSpPr>
          <p:nvPr>
            <p:ph sz="quarter" idx="1"/>
          </p:nvPr>
        </p:nvSpPr>
        <p:spPr/>
        <p:txBody>
          <a:bodyPr/>
          <a:lstStyle/>
          <a:p>
            <a:r>
              <a:rPr lang="en-US" b="1" dirty="0" smtClean="0"/>
              <a:t>Static web pages</a:t>
            </a:r>
            <a:r>
              <a:rPr lang="en-US" dirty="0" smtClean="0"/>
              <a:t> are also known as flat or stationary web page. They are loaded on the client’s browser as exactly they are stored on the web server. Such web pages contain only static information. User can only read the information but can’t do any modification or interact with the information.</a:t>
            </a:r>
          </a:p>
          <a:p>
            <a:r>
              <a:rPr lang="en-US" dirty="0" smtClean="0"/>
              <a:t>Static web pages are created using only HTML. Static web pages are only used when the information is no more required to be modified.</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158</TotalTime>
  <Words>976</Words>
  <Application>Microsoft Office PowerPoint</Application>
  <PresentationFormat>On-screen Show (4:3)</PresentationFormat>
  <Paragraphs>96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Oriel</vt:lpstr>
      <vt:lpstr>Basics Of Internet Technology</vt:lpstr>
      <vt:lpstr>What is IT? </vt:lpstr>
      <vt:lpstr>Web Technology</vt:lpstr>
      <vt:lpstr>Web Server &amp; Web Browser</vt:lpstr>
      <vt:lpstr>Web Server: </vt:lpstr>
      <vt:lpstr>Web Browser</vt:lpstr>
      <vt:lpstr>Difference: </vt:lpstr>
      <vt:lpstr>Web Page </vt:lpstr>
      <vt:lpstr>Static Web page </vt:lpstr>
      <vt:lpstr>Slide 10</vt:lpstr>
      <vt:lpstr>Dynamic Web page </vt:lpstr>
      <vt:lpstr>Slide 12</vt:lpstr>
      <vt:lpstr>Active web pages</vt:lpstr>
      <vt:lpstr>Slide 14</vt:lpstr>
      <vt:lpstr>Static vs Dynamic</vt:lpstr>
      <vt:lpstr>Slide 16</vt:lpstr>
      <vt:lpstr>Web page and Web sites</vt:lpstr>
      <vt:lpstr>What is HTTP? </vt:lpstr>
      <vt:lpstr>Two HTTP Request Methods: GET and POST </vt:lpstr>
      <vt:lpstr>GET vs POST</vt:lpstr>
      <vt:lpstr>Slide 21</vt:lpstr>
      <vt:lpstr>Slide 22</vt:lpstr>
      <vt:lpstr>Slide 23</vt:lpstr>
    </vt:vector>
  </TitlesOfParts>
  <Company>HIT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dc:title>
  <dc:creator>CSE</dc:creator>
  <cp:lastModifiedBy>Admin</cp:lastModifiedBy>
  <cp:revision>47</cp:revision>
  <dcterms:created xsi:type="dcterms:W3CDTF">2016-07-26T05:34:50Z</dcterms:created>
  <dcterms:modified xsi:type="dcterms:W3CDTF">2019-01-15T05:20:44Z</dcterms:modified>
</cp:coreProperties>
</file>