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C6A3DE-3CA0-4B94-96F7-79E5AA0AE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31AA5-4565-44C1-AB72-430462982C6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2C6A3DE-3CA0-4B94-96F7-79E5AA0AE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3CEFD-0FFE-4A5B-9D75-910BC95457E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2C6A3DE-3CA0-4B94-96F7-79E5AA0AE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3CEFD-0FFE-4A5B-9D75-910BC95457E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2C6A3DE-3CA0-4B94-96F7-79E5AA0AE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3CEFD-0FFE-4A5B-9D75-910BC95457E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2C6A3DE-3CA0-4B94-96F7-79E5AA0AE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3CEFD-0FFE-4A5B-9D75-910BC95457E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2C6A3DE-3CA0-4B94-96F7-79E5AA0AE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3CEFD-0FFE-4A5B-9D75-910BC95457E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2C6A3DE-3CA0-4B94-96F7-79E5AA0AE81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33CEFD-0FFE-4A5B-9D75-910BC95457E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C6A3DE-3CA0-4B94-96F7-79E5AA0AE81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33CEFD-0FFE-4A5B-9D75-910BC95457E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6A3DE-3CA0-4B94-96F7-79E5AA0AE81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D31AA5-4565-44C1-AB72-430462982C6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2C6A3DE-3CA0-4B94-96F7-79E5AA0AE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3CEFD-0FFE-4A5B-9D75-910BC95457E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2C6A3DE-3CA0-4B94-96F7-79E5AA0AE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3CEFD-0FFE-4A5B-9D75-910BC95457E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6A3DE-3CA0-4B94-96F7-79E5AA0AE81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33CEFD-0FFE-4A5B-9D75-910BC95457E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COOKIES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Change a Cookie with JavaScript</a:t>
            </a:r>
            <a:br>
              <a:rPr lang="en-US" b="1" dirty="0" smtClean="0"/>
            </a:br>
            <a:endParaRPr lang="en-US" dirty="0"/>
          </a:p>
        </p:txBody>
      </p:sp>
      <p:sp>
        <p:nvSpPr>
          <p:cNvPr id="3" name="Content Placeholder 2"/>
          <p:cNvSpPr>
            <a:spLocks noGrp="1"/>
          </p:cNvSpPr>
          <p:nvPr>
            <p:ph idx="1"/>
          </p:nvPr>
        </p:nvSpPr>
        <p:spPr/>
        <p:txBody>
          <a:bodyPr/>
          <a:lstStyle/>
          <a:p>
            <a:r>
              <a:rPr lang="en-US" dirty="0" smtClean="0"/>
              <a:t>With JavaScript, you can change a cookie the same way as you create it:</a:t>
            </a:r>
            <a:endParaRPr lang="en-US" dirty="0" smtClean="0"/>
          </a:p>
          <a:p>
            <a:r>
              <a:rPr lang="en-US" b="1" dirty="0" err="1" smtClean="0">
                <a:solidFill>
                  <a:srgbClr val="FF0000"/>
                </a:solidFill>
              </a:rPr>
              <a:t>document.cookie</a:t>
            </a:r>
            <a:r>
              <a:rPr lang="en-US" b="1" dirty="0" smtClean="0">
                <a:solidFill>
                  <a:srgbClr val="FF0000"/>
                </a:solidFill>
              </a:rPr>
              <a:t>="username=John Smith; expires=Thu, 18 Dec 2013 12:00:00 UTC; path=/"; </a:t>
            </a:r>
            <a:endParaRPr lang="en-US" b="1"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Delete a Cookie with JavaScript</a:t>
            </a:r>
            <a:br>
              <a:rPr lang="en-US" b="1" dirty="0" smtClean="0"/>
            </a:br>
            <a:endParaRPr lang="en-US" dirty="0"/>
          </a:p>
        </p:txBody>
      </p:sp>
      <p:sp>
        <p:nvSpPr>
          <p:cNvPr id="3" name="Content Placeholder 2"/>
          <p:cNvSpPr>
            <a:spLocks noGrp="1"/>
          </p:cNvSpPr>
          <p:nvPr>
            <p:ph idx="1"/>
          </p:nvPr>
        </p:nvSpPr>
        <p:spPr/>
        <p:txBody>
          <a:bodyPr/>
          <a:lstStyle/>
          <a:p>
            <a:r>
              <a:rPr lang="en-US" dirty="0" smtClean="0"/>
              <a:t>Deleting a cookie is very simple. Just set the expires parameter to a </a:t>
            </a:r>
            <a:r>
              <a:rPr lang="en-US" b="1" dirty="0" smtClean="0"/>
              <a:t>passed date:</a:t>
            </a:r>
            <a:endParaRPr lang="en-US" b="1" dirty="0" smtClean="0"/>
          </a:p>
          <a:p>
            <a:endParaRPr lang="en-US" b="1" dirty="0"/>
          </a:p>
        </p:txBody>
      </p:sp>
      <p:sp>
        <p:nvSpPr>
          <p:cNvPr id="4" name="Rectangle 3"/>
          <p:cNvSpPr/>
          <p:nvPr/>
        </p:nvSpPr>
        <p:spPr>
          <a:xfrm>
            <a:off x="381000" y="3581400"/>
            <a:ext cx="8458200" cy="1524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800" dirty="0" err="1" smtClean="0"/>
              <a:t>document.cookie</a:t>
            </a:r>
            <a:r>
              <a:rPr lang="en-US" sz="2800" dirty="0" smtClean="0"/>
              <a:t> = "username=; expires=Thu, 01 Jan 1970 00:00:00 UTC"; </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JavaScript Cookie Example</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sz="4000" dirty="0" smtClean="0">
                <a:latin typeface="Times New Roman" panose="02020603050405020304" pitchFamily="18" charset="0"/>
                <a:cs typeface="Times New Roman" panose="02020603050405020304" pitchFamily="18" charset="0"/>
              </a:rPr>
              <a:t>In the example to follow, we will create a cookie that stores the name of a visitor.</a:t>
            </a:r>
            <a:endParaRPr lang="en-US" sz="4000" dirty="0" smtClean="0">
              <a:latin typeface="Times New Roman" panose="02020603050405020304" pitchFamily="18" charset="0"/>
              <a:cs typeface="Times New Roman" panose="02020603050405020304" pitchFamily="18" charset="0"/>
            </a:endParaRPr>
          </a:p>
          <a:p>
            <a:r>
              <a:rPr lang="en-US" sz="4000" dirty="0" smtClean="0">
                <a:latin typeface="Times New Roman" panose="02020603050405020304" pitchFamily="18" charset="0"/>
                <a:cs typeface="Times New Roman" panose="02020603050405020304" pitchFamily="18" charset="0"/>
              </a:rPr>
              <a:t>The first time a visitor arrives to the web page, he will be asked to fill in his name. The name is then stored in a cookie.</a:t>
            </a:r>
            <a:endParaRPr lang="en-US" sz="4000" dirty="0" smtClean="0">
              <a:latin typeface="Times New Roman" panose="02020603050405020304" pitchFamily="18" charset="0"/>
              <a:cs typeface="Times New Roman" panose="02020603050405020304" pitchFamily="18" charset="0"/>
            </a:endParaRPr>
          </a:p>
          <a:p>
            <a:r>
              <a:rPr lang="en-US" sz="4000" dirty="0" smtClean="0">
                <a:latin typeface="Times New Roman" panose="02020603050405020304" pitchFamily="18" charset="0"/>
                <a:cs typeface="Times New Roman" panose="02020603050405020304" pitchFamily="18" charset="0"/>
              </a:rPr>
              <a:t>The next time the visitor arrives at the same page, he will get a welcome message.</a:t>
            </a:r>
            <a:endParaRPr lang="en-US" sz="4000" dirty="0" smtClean="0">
              <a:latin typeface="Times New Roman" panose="02020603050405020304" pitchFamily="18" charset="0"/>
              <a:cs typeface="Times New Roman" panose="02020603050405020304" pitchFamily="18" charset="0"/>
            </a:endParaRPr>
          </a:p>
          <a:p>
            <a:r>
              <a:rPr lang="en-US" sz="4000" dirty="0" smtClean="0">
                <a:latin typeface="Times New Roman" panose="02020603050405020304" pitchFamily="18" charset="0"/>
                <a:cs typeface="Times New Roman" panose="02020603050405020304" pitchFamily="18" charset="0"/>
              </a:rPr>
              <a:t>For the example we will create 3 JavaScript functions:</a:t>
            </a:r>
            <a:endParaRPr lang="en-US" sz="4000" dirty="0" smtClean="0">
              <a:latin typeface="Times New Roman" panose="02020603050405020304" pitchFamily="18" charset="0"/>
              <a:cs typeface="Times New Roman" panose="02020603050405020304" pitchFamily="18" charset="0"/>
            </a:endParaRPr>
          </a:p>
          <a:p>
            <a:r>
              <a:rPr lang="en-US" sz="5100" dirty="0" smtClean="0">
                <a:latin typeface="Times New Roman" panose="02020603050405020304" pitchFamily="18" charset="0"/>
                <a:cs typeface="Times New Roman" panose="02020603050405020304" pitchFamily="18" charset="0"/>
              </a:rPr>
              <a:t>A function to set a cookie value</a:t>
            </a:r>
            <a:endParaRPr lang="en-US" sz="5100" dirty="0" smtClean="0">
              <a:latin typeface="Times New Roman" panose="02020603050405020304" pitchFamily="18" charset="0"/>
              <a:cs typeface="Times New Roman" panose="02020603050405020304" pitchFamily="18" charset="0"/>
            </a:endParaRPr>
          </a:p>
          <a:p>
            <a:r>
              <a:rPr lang="en-US" sz="5100" dirty="0" smtClean="0">
                <a:latin typeface="Times New Roman" panose="02020603050405020304" pitchFamily="18" charset="0"/>
                <a:cs typeface="Times New Roman" panose="02020603050405020304" pitchFamily="18" charset="0"/>
              </a:rPr>
              <a:t>A function to get a cookie value</a:t>
            </a:r>
            <a:endParaRPr lang="en-US" sz="5100" dirty="0" smtClean="0">
              <a:latin typeface="Times New Roman" panose="02020603050405020304" pitchFamily="18" charset="0"/>
              <a:cs typeface="Times New Roman" panose="02020603050405020304" pitchFamily="18" charset="0"/>
            </a:endParaRPr>
          </a:p>
          <a:p>
            <a:r>
              <a:rPr lang="en-US" sz="5100" dirty="0" smtClean="0">
                <a:latin typeface="Times New Roman" panose="02020603050405020304" pitchFamily="18" charset="0"/>
                <a:cs typeface="Times New Roman" panose="02020603050405020304" pitchFamily="18" charset="0"/>
              </a:rPr>
              <a:t>A function to check a cookie value</a:t>
            </a:r>
            <a:endParaRPr lang="en-US" sz="5100"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 Function to Set a Cookie</a:t>
            </a:r>
            <a:br>
              <a:rPr lang="en-US" b="1" dirty="0" smtClean="0"/>
            </a:b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533400" y="1524000"/>
            <a:ext cx="8077200" cy="411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800" b="1" dirty="0" smtClean="0">
                <a:solidFill>
                  <a:schemeClr val="tx1"/>
                </a:solidFill>
              </a:rPr>
              <a:t>function </a:t>
            </a:r>
            <a:r>
              <a:rPr lang="en-US" sz="2800" b="1" dirty="0" err="1" smtClean="0">
                <a:solidFill>
                  <a:schemeClr val="tx1"/>
                </a:solidFill>
              </a:rPr>
              <a:t>setCookie</a:t>
            </a:r>
            <a:r>
              <a:rPr lang="en-US" sz="2800" b="1" dirty="0" smtClean="0">
                <a:solidFill>
                  <a:schemeClr val="tx1"/>
                </a:solidFill>
              </a:rPr>
              <a:t>(</a:t>
            </a:r>
            <a:r>
              <a:rPr lang="en-US" sz="2800" b="1" dirty="0" err="1" smtClean="0">
                <a:solidFill>
                  <a:schemeClr val="tx1"/>
                </a:solidFill>
              </a:rPr>
              <a:t>cname</a:t>
            </a:r>
            <a:r>
              <a:rPr lang="en-US" sz="2800" b="1" dirty="0" smtClean="0">
                <a:solidFill>
                  <a:schemeClr val="tx1"/>
                </a:solidFill>
              </a:rPr>
              <a:t>, </a:t>
            </a:r>
            <a:r>
              <a:rPr lang="en-US" sz="2800" b="1" dirty="0" err="1" smtClean="0">
                <a:solidFill>
                  <a:schemeClr val="tx1"/>
                </a:solidFill>
              </a:rPr>
              <a:t>cvalue</a:t>
            </a:r>
            <a:r>
              <a:rPr lang="en-US" sz="2800" b="1" dirty="0" smtClean="0">
                <a:solidFill>
                  <a:schemeClr val="tx1"/>
                </a:solidFill>
              </a:rPr>
              <a:t>, </a:t>
            </a:r>
            <a:r>
              <a:rPr lang="en-US" sz="2800" b="1" dirty="0" err="1" smtClean="0">
                <a:solidFill>
                  <a:schemeClr val="tx1"/>
                </a:solidFill>
              </a:rPr>
              <a:t>exdays</a:t>
            </a:r>
            <a:r>
              <a:rPr lang="en-US" sz="2800" b="1" dirty="0" smtClean="0">
                <a:solidFill>
                  <a:schemeClr val="tx1"/>
                </a:solidFill>
              </a:rPr>
              <a:t>) {</a:t>
            </a:r>
            <a:br>
              <a:rPr lang="en-US" sz="2800" b="1" dirty="0" smtClean="0">
                <a:solidFill>
                  <a:schemeClr val="tx1"/>
                </a:solidFill>
              </a:rPr>
            </a:br>
            <a:r>
              <a:rPr lang="en-US" sz="2800" b="1" dirty="0" smtClean="0">
                <a:solidFill>
                  <a:schemeClr val="tx1"/>
                </a:solidFill>
              </a:rPr>
              <a:t>    </a:t>
            </a:r>
            <a:r>
              <a:rPr lang="en-US" sz="2800" b="1" dirty="0" err="1" smtClean="0">
                <a:solidFill>
                  <a:schemeClr val="tx1"/>
                </a:solidFill>
              </a:rPr>
              <a:t>var</a:t>
            </a:r>
            <a:r>
              <a:rPr lang="en-US" sz="2800" b="1" dirty="0" smtClean="0">
                <a:solidFill>
                  <a:schemeClr val="tx1"/>
                </a:solidFill>
              </a:rPr>
              <a:t> d = new Date();</a:t>
            </a:r>
            <a:br>
              <a:rPr lang="en-US" sz="2800" b="1" dirty="0" smtClean="0">
                <a:solidFill>
                  <a:schemeClr val="tx1"/>
                </a:solidFill>
              </a:rPr>
            </a:br>
            <a:r>
              <a:rPr lang="en-US" sz="2800" b="1" dirty="0" smtClean="0">
                <a:solidFill>
                  <a:schemeClr val="tx1"/>
                </a:solidFill>
              </a:rPr>
              <a:t>    </a:t>
            </a:r>
            <a:r>
              <a:rPr lang="en-US" sz="2800" b="1" dirty="0" err="1" smtClean="0">
                <a:solidFill>
                  <a:schemeClr val="tx1"/>
                </a:solidFill>
              </a:rPr>
              <a:t>d.setTime</a:t>
            </a:r>
            <a:r>
              <a:rPr lang="en-US" sz="2800" b="1" dirty="0" smtClean="0">
                <a:solidFill>
                  <a:schemeClr val="tx1"/>
                </a:solidFill>
              </a:rPr>
              <a:t>(</a:t>
            </a:r>
            <a:r>
              <a:rPr lang="en-US" sz="2800" b="1" dirty="0" err="1" smtClean="0">
                <a:solidFill>
                  <a:schemeClr val="tx1"/>
                </a:solidFill>
              </a:rPr>
              <a:t>d.getTime</a:t>
            </a:r>
            <a:r>
              <a:rPr lang="en-US" sz="2800" b="1" dirty="0" smtClean="0">
                <a:solidFill>
                  <a:schemeClr val="tx1"/>
                </a:solidFill>
              </a:rPr>
              <a:t>() +(</a:t>
            </a:r>
            <a:r>
              <a:rPr lang="en-US" sz="2800" b="1" dirty="0" err="1" smtClean="0">
                <a:solidFill>
                  <a:schemeClr val="tx1"/>
                </a:solidFill>
              </a:rPr>
              <a:t>exdays</a:t>
            </a:r>
            <a:r>
              <a:rPr lang="en-US" sz="2800" b="1" dirty="0" smtClean="0">
                <a:solidFill>
                  <a:schemeClr val="tx1"/>
                </a:solidFill>
              </a:rPr>
              <a:t>*24*60*60*1000));</a:t>
            </a:r>
            <a:br>
              <a:rPr lang="en-US" sz="2800" b="1" dirty="0" smtClean="0">
                <a:solidFill>
                  <a:schemeClr val="tx1"/>
                </a:solidFill>
              </a:rPr>
            </a:br>
            <a:r>
              <a:rPr lang="en-US" sz="2800" b="1" dirty="0" smtClean="0">
                <a:solidFill>
                  <a:schemeClr val="tx1"/>
                </a:solidFill>
              </a:rPr>
              <a:t>    </a:t>
            </a:r>
            <a:r>
              <a:rPr lang="en-US" sz="2800" b="1" dirty="0" err="1" smtClean="0">
                <a:solidFill>
                  <a:schemeClr val="tx1"/>
                </a:solidFill>
              </a:rPr>
              <a:t>var</a:t>
            </a:r>
            <a:r>
              <a:rPr lang="en-US" sz="2800" b="1" dirty="0" smtClean="0">
                <a:solidFill>
                  <a:schemeClr val="tx1"/>
                </a:solidFill>
              </a:rPr>
              <a:t> expires = "expires="+</a:t>
            </a:r>
            <a:r>
              <a:rPr lang="en-US" sz="2800" b="1" dirty="0" err="1" smtClean="0">
                <a:solidFill>
                  <a:schemeClr val="tx1"/>
                </a:solidFill>
              </a:rPr>
              <a:t>d.toUTCString</a:t>
            </a:r>
            <a:r>
              <a:rPr lang="en-US" sz="2800" b="1" dirty="0" smtClean="0">
                <a:solidFill>
                  <a:schemeClr val="tx1"/>
                </a:solidFill>
              </a:rPr>
              <a:t>();</a:t>
            </a:r>
            <a:br>
              <a:rPr lang="en-US" sz="2800" b="1" dirty="0" smtClean="0">
                <a:solidFill>
                  <a:schemeClr val="tx1"/>
                </a:solidFill>
              </a:rPr>
            </a:br>
            <a:r>
              <a:rPr lang="en-US" sz="2800" b="1" dirty="0" smtClean="0">
                <a:solidFill>
                  <a:schemeClr val="tx1"/>
                </a:solidFill>
              </a:rPr>
              <a:t>    </a:t>
            </a:r>
            <a:r>
              <a:rPr lang="en-US" sz="2800" b="1" dirty="0" err="1" smtClean="0">
                <a:solidFill>
                  <a:schemeClr val="tx1"/>
                </a:solidFill>
              </a:rPr>
              <a:t>document.cookie</a:t>
            </a:r>
            <a:r>
              <a:rPr lang="en-US" sz="2800" b="1" dirty="0" smtClean="0">
                <a:solidFill>
                  <a:schemeClr val="tx1"/>
                </a:solidFill>
              </a:rPr>
              <a:t> = </a:t>
            </a:r>
            <a:r>
              <a:rPr lang="en-US" sz="2800" b="1" dirty="0" err="1" smtClean="0">
                <a:solidFill>
                  <a:schemeClr val="tx1"/>
                </a:solidFill>
              </a:rPr>
              <a:t>cname</a:t>
            </a:r>
            <a:r>
              <a:rPr lang="en-US" sz="2800" b="1" dirty="0" smtClean="0">
                <a:solidFill>
                  <a:schemeClr val="tx1"/>
                </a:solidFill>
              </a:rPr>
              <a:t> + "=" + </a:t>
            </a:r>
            <a:r>
              <a:rPr lang="en-US" sz="2800" b="1" dirty="0" err="1" smtClean="0">
                <a:solidFill>
                  <a:schemeClr val="tx1"/>
                </a:solidFill>
              </a:rPr>
              <a:t>cvalue</a:t>
            </a:r>
            <a:r>
              <a:rPr lang="en-US" sz="2800" b="1" dirty="0" smtClean="0">
                <a:solidFill>
                  <a:schemeClr val="tx1"/>
                </a:solidFill>
              </a:rPr>
              <a:t> + "; " + expires;</a:t>
            </a:r>
            <a:br>
              <a:rPr lang="en-US" sz="2800" b="1" dirty="0" smtClean="0">
                <a:solidFill>
                  <a:schemeClr val="tx1"/>
                </a:solidFill>
              </a:rPr>
            </a:br>
            <a:r>
              <a:rPr lang="en-US" sz="2800" b="1" dirty="0" smtClean="0">
                <a:solidFill>
                  <a:schemeClr val="tx1"/>
                </a:solidFill>
              </a:rPr>
              <a:t>} </a:t>
            </a:r>
            <a:endParaRPr lang="en-US" sz="2800" b="1"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are Cookies?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Cookies are data, stored in small text files, on your computer.</a:t>
            </a:r>
            <a:endParaRPr lang="en-US" dirty="0" smtClean="0"/>
          </a:p>
          <a:p>
            <a:r>
              <a:rPr lang="en-US" dirty="0" smtClean="0"/>
              <a:t>When a web server has sent a web page to a browser, the connection is shut down, and the server forgets everything about the user.</a:t>
            </a:r>
            <a:endParaRPr lang="en-US" dirty="0" smtClean="0"/>
          </a:p>
          <a:p>
            <a:r>
              <a:rPr lang="en-US" dirty="0" smtClean="0"/>
              <a:t>Cookies were invented to solve the problem "how to remember information about the user":</a:t>
            </a:r>
            <a:endParaRPr lang="en-US" dirty="0" smtClean="0"/>
          </a:p>
          <a:p>
            <a:r>
              <a:rPr lang="en-US" dirty="0" smtClean="0"/>
              <a:t>When a user visits a web page, his name can be stored in a cookie.</a:t>
            </a:r>
            <a:endParaRPr lang="en-US" dirty="0" smtClean="0"/>
          </a:p>
          <a:p>
            <a:r>
              <a:rPr lang="en-US" dirty="0" smtClean="0"/>
              <a:t>Next time the user visits the page, the cookie "remembers" his name.</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There are 2 types of cookies in </a:t>
            </a:r>
            <a:r>
              <a:rPr lang="en-US" dirty="0" err="1" smtClean="0"/>
              <a:t>servlets</a:t>
            </a:r>
            <a:r>
              <a:rPr lang="en-US" dirty="0" smtClean="0"/>
              <a:t>.</a:t>
            </a:r>
            <a:endParaRPr lang="en-US" dirty="0" smtClean="0"/>
          </a:p>
          <a:p>
            <a:r>
              <a:rPr lang="en-US" dirty="0" smtClean="0"/>
              <a:t>Non-persistent cookie</a:t>
            </a:r>
            <a:endParaRPr lang="en-US" dirty="0" smtClean="0"/>
          </a:p>
          <a:p>
            <a:r>
              <a:rPr lang="en-US" dirty="0" smtClean="0"/>
              <a:t>Persistent cookie</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Non-persistent cookie</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is </a:t>
            </a:r>
            <a:r>
              <a:rPr lang="en-US" b="1" dirty="0" smtClean="0"/>
              <a:t>valid for single session</a:t>
            </a:r>
            <a:r>
              <a:rPr lang="en-US" dirty="0" smtClean="0"/>
              <a:t> only. It is removed each time when user closes the browser.</a:t>
            </a:r>
            <a:endParaRPr lang="en-US" dirty="0" smtClean="0"/>
          </a:p>
          <a:p>
            <a:r>
              <a:rPr lang="en-US" dirty="0" smtClean="0"/>
              <a:t>A </a:t>
            </a:r>
            <a:r>
              <a:rPr lang="en-US" i="1" dirty="0" smtClean="0"/>
              <a:t>session cookie</a:t>
            </a:r>
            <a:r>
              <a:rPr lang="en-US" dirty="0" smtClean="0"/>
              <a:t>, also known as an </a:t>
            </a:r>
            <a:r>
              <a:rPr lang="en-US" i="1" dirty="0" smtClean="0"/>
              <a:t>in-memory cookie</a:t>
            </a:r>
            <a:r>
              <a:rPr lang="en-US" dirty="0" smtClean="0"/>
              <a:t> or </a:t>
            </a:r>
            <a:r>
              <a:rPr lang="en-US" i="1" dirty="0" smtClean="0"/>
              <a:t>transient cookie</a:t>
            </a:r>
            <a:r>
              <a:rPr lang="en-US" dirty="0" smtClean="0"/>
              <a:t>, exists only in temporary memory while the user navigates the website. Web browsers normally delete session cookies when the user closes the browser. Unlike other cookies, session cookies do not have an expiration date assigned to them, which is how the browser knows to treat them as session cookies.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Persistent cookie</a:t>
            </a:r>
            <a:br>
              <a:rPr lang="en-US" dirty="0" smtClean="0"/>
            </a:br>
            <a:endParaRPr lang="en-US" dirty="0"/>
          </a:p>
        </p:txBody>
      </p:sp>
      <p:sp>
        <p:nvSpPr>
          <p:cNvPr id="3" name="Content Placeholder 2"/>
          <p:cNvSpPr>
            <a:spLocks noGrp="1"/>
          </p:cNvSpPr>
          <p:nvPr>
            <p:ph idx="1"/>
          </p:nvPr>
        </p:nvSpPr>
        <p:spPr/>
        <p:txBody>
          <a:bodyPr/>
          <a:lstStyle/>
          <a:p>
            <a:r>
              <a:rPr lang="en-US" dirty="0" smtClean="0"/>
              <a:t>It is </a:t>
            </a:r>
            <a:r>
              <a:rPr lang="en-US" b="1" dirty="0" smtClean="0"/>
              <a:t>valid for multiple session</a:t>
            </a:r>
            <a:r>
              <a:rPr lang="en-US" dirty="0" smtClean="0"/>
              <a:t> . It is not removed each time when user closes the browser. It is removed only if user logout or </a:t>
            </a:r>
            <a:r>
              <a:rPr lang="en-US" dirty="0" err="1" smtClean="0"/>
              <a:t>signout</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 of Cookies</a:t>
            </a:r>
            <a:br>
              <a:rPr lang="en-US" dirty="0" smtClean="0"/>
            </a:br>
            <a:endParaRPr lang="en-US" dirty="0"/>
          </a:p>
        </p:txBody>
      </p:sp>
      <p:sp>
        <p:nvSpPr>
          <p:cNvPr id="3" name="Content Placeholder 2"/>
          <p:cNvSpPr>
            <a:spLocks noGrp="1"/>
          </p:cNvSpPr>
          <p:nvPr>
            <p:ph idx="1"/>
          </p:nvPr>
        </p:nvSpPr>
        <p:spPr/>
        <p:txBody>
          <a:bodyPr/>
          <a:lstStyle/>
          <a:p>
            <a:r>
              <a:rPr lang="en-US" dirty="0" smtClean="0"/>
              <a:t>Simplest technique of maintaining the state.</a:t>
            </a:r>
            <a:endParaRPr lang="en-US" dirty="0" smtClean="0"/>
          </a:p>
          <a:p>
            <a:r>
              <a:rPr lang="en-US" dirty="0" smtClean="0"/>
              <a:t>Cookies are maintained at client side.</a:t>
            </a:r>
            <a:endParaRPr lang="en-US" dirty="0" smtClean="0"/>
          </a:p>
          <a:p>
            <a:endParaRPr lang="en-US" dirty="0" smtClean="0"/>
          </a:p>
          <a:p>
            <a:pPr algn="ctr">
              <a:buNone/>
            </a:pPr>
            <a:r>
              <a:rPr lang="en-US" b="1" u="sng" dirty="0" smtClean="0"/>
              <a:t>Disadvantage of Cookies</a:t>
            </a:r>
            <a:endParaRPr lang="en-US" b="1" u="sng" dirty="0" smtClean="0"/>
          </a:p>
          <a:p>
            <a:r>
              <a:rPr lang="en-US" dirty="0" smtClean="0"/>
              <a:t>It will not work if cookie is disabled from the browser.</a:t>
            </a:r>
            <a:endParaRPr lang="en-US" dirty="0" smtClean="0"/>
          </a:p>
          <a:p>
            <a:r>
              <a:rPr lang="en-US" dirty="0" smtClean="0"/>
              <a:t>Only textual information can be set in Cookie object.</a:t>
            </a:r>
            <a:endParaRPr lang="en-US" smtClean="0"/>
          </a:p>
          <a:p>
            <a:pPr>
              <a:buNone/>
            </a:pPr>
            <a:endParaRPr lang="en-US" b="1" u="sng" dirty="0" smtClean="0"/>
          </a:p>
          <a:p>
            <a:pPr algn="ctr"/>
            <a:endParaRPr lang="en-US" b="1" u="sng" dirty="0" smtClean="0"/>
          </a:p>
          <a:p>
            <a:endParaRPr lang="en-US" b="1" u="sng"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Cookies are saved in name-value pairs like:</a:t>
            </a:r>
            <a:endParaRPr lang="en-US" dirty="0" smtClean="0"/>
          </a:p>
          <a:p>
            <a:endParaRPr lang="en-US" dirty="0" smtClean="0"/>
          </a:p>
          <a:p>
            <a:endParaRPr lang="en-US" dirty="0"/>
          </a:p>
          <a:p>
            <a:r>
              <a:rPr lang="en-US" dirty="0" smtClean="0"/>
              <a:t>When a browser request a web page from a server, cookies belonging to the page is added to the request. This way the server gets the necessary data to "remember" information about users.</a:t>
            </a:r>
            <a:endParaRPr lang="en-US" dirty="0"/>
          </a:p>
        </p:txBody>
      </p:sp>
      <p:sp>
        <p:nvSpPr>
          <p:cNvPr id="4" name="Rectangle 3"/>
          <p:cNvSpPr/>
          <p:nvPr/>
        </p:nvSpPr>
        <p:spPr>
          <a:xfrm>
            <a:off x="762000" y="2438400"/>
            <a:ext cx="7543800" cy="762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tx1"/>
                </a:solidFill>
              </a:rPr>
              <a:t>username=John Doe</a:t>
            </a:r>
            <a:endParaRPr lang="en-US" sz="36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Create a Cookie with JavaScript</a:t>
            </a:r>
            <a:br>
              <a:rPr lang="en-US" b="1" dirty="0" smtClean="0"/>
            </a:br>
            <a:endParaRPr lang="en-US" dirty="0"/>
          </a:p>
        </p:txBody>
      </p:sp>
      <p:sp>
        <p:nvSpPr>
          <p:cNvPr id="3" name="Content Placeholder 2"/>
          <p:cNvSpPr>
            <a:spLocks noGrp="1"/>
          </p:cNvSpPr>
          <p:nvPr>
            <p:ph idx="1"/>
          </p:nvPr>
        </p:nvSpPr>
        <p:spPr/>
        <p:txBody>
          <a:bodyPr/>
          <a:lstStyle/>
          <a:p>
            <a:r>
              <a:rPr lang="en-US" dirty="0" smtClean="0"/>
              <a:t>JavaScript can create, read, and delete cookies with the </a:t>
            </a:r>
            <a:r>
              <a:rPr lang="en-US" b="1" dirty="0" err="1" smtClean="0"/>
              <a:t>document.cookie</a:t>
            </a:r>
            <a:r>
              <a:rPr lang="en-US" dirty="0" smtClean="0"/>
              <a:t> property.</a:t>
            </a:r>
            <a:endParaRPr lang="en-US" dirty="0" smtClean="0"/>
          </a:p>
          <a:p>
            <a:r>
              <a:rPr lang="en-US" dirty="0" smtClean="0"/>
              <a:t>With JavaScript, a cookie can be created like this:</a:t>
            </a:r>
            <a:endParaRPr lang="en-US" dirty="0" smtClean="0"/>
          </a:p>
          <a:p>
            <a:endParaRPr lang="en-US" dirty="0"/>
          </a:p>
        </p:txBody>
      </p:sp>
      <p:sp>
        <p:nvSpPr>
          <p:cNvPr id="4" name="Rectangle 3"/>
          <p:cNvSpPr/>
          <p:nvPr/>
        </p:nvSpPr>
        <p:spPr>
          <a:xfrm>
            <a:off x="685800" y="3962400"/>
            <a:ext cx="7315200" cy="1752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200" dirty="0" err="1" smtClean="0"/>
              <a:t>document.cookie</a:t>
            </a:r>
            <a:r>
              <a:rPr lang="en-US" sz="3200" dirty="0" smtClean="0"/>
              <a:t>="username=John Doe";</a:t>
            </a:r>
            <a:endParaRPr lang="en-US" sz="3200" dirty="0" smtClean="0"/>
          </a:p>
          <a:p>
            <a:r>
              <a:rPr lang="en-US" sz="3200" dirty="0" err="1" smtClean="0"/>
              <a:t>document.cookie</a:t>
            </a:r>
            <a:r>
              <a:rPr lang="en-US" sz="3200" dirty="0" smtClean="0"/>
              <a:t>="username=John Doe; expires=Thu, 18 Dec 2013 12:00:00 UTC";</a:t>
            </a:r>
            <a:endParaRPr lang="en-US" sz="3200" dirty="0"/>
          </a:p>
        </p:txBody>
      </p:sp>
      <p:sp>
        <p:nvSpPr>
          <p:cNvPr id="5" name="Rectangular Callout 4"/>
          <p:cNvSpPr/>
          <p:nvPr/>
        </p:nvSpPr>
        <p:spPr>
          <a:xfrm>
            <a:off x="6705600" y="5486400"/>
            <a:ext cx="2438400" cy="1371600"/>
          </a:xfrm>
          <a:prstGeom prst="wedgeRectCallout">
            <a:avLst>
              <a:gd name="adj1" fmla="val -105208"/>
              <a:gd name="adj2" fmla="val -46591"/>
            </a:avLst>
          </a:prstGeom>
          <a:solidFill>
            <a:srgbClr val="FFFF99"/>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Adding Expiry date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Read a Cookie with JavaScript</a:t>
            </a:r>
            <a:br>
              <a:rPr lang="en-US" b="1" dirty="0" smtClean="0"/>
            </a:br>
            <a:endParaRPr lang="en-US" dirty="0"/>
          </a:p>
        </p:txBody>
      </p:sp>
      <p:sp>
        <p:nvSpPr>
          <p:cNvPr id="3" name="Content Placeholder 2"/>
          <p:cNvSpPr>
            <a:spLocks noGrp="1"/>
          </p:cNvSpPr>
          <p:nvPr>
            <p:ph idx="1"/>
          </p:nvPr>
        </p:nvSpPr>
        <p:spPr/>
        <p:txBody>
          <a:bodyPr/>
          <a:lstStyle/>
          <a:p>
            <a:r>
              <a:rPr lang="en-US" dirty="0" smtClean="0"/>
              <a:t>With JavaScript, cookies can be read like this:</a:t>
            </a:r>
            <a:endParaRPr lang="en-US" dirty="0" smtClean="0"/>
          </a:p>
          <a:p>
            <a:pPr>
              <a:buNone/>
            </a:pPr>
            <a:endParaRPr lang="en-US" dirty="0"/>
          </a:p>
        </p:txBody>
      </p:sp>
      <p:sp>
        <p:nvSpPr>
          <p:cNvPr id="4" name="Rectangle 3"/>
          <p:cNvSpPr/>
          <p:nvPr/>
        </p:nvSpPr>
        <p:spPr>
          <a:xfrm>
            <a:off x="533400" y="2209800"/>
            <a:ext cx="80772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3600" dirty="0" err="1" smtClean="0"/>
              <a:t>var</a:t>
            </a:r>
            <a:r>
              <a:rPr lang="en-US" sz="3600" dirty="0" smtClean="0"/>
              <a:t> x = </a:t>
            </a:r>
            <a:r>
              <a:rPr lang="en-US" sz="3600" dirty="0" err="1" smtClean="0"/>
              <a:t>document.cookie</a:t>
            </a:r>
            <a:r>
              <a:rPr lang="en-US" sz="3600" dirty="0" smtClean="0"/>
              <a:t>;</a:t>
            </a:r>
            <a:endParaRPr lang="en-US" sz="3600" dirty="0"/>
          </a:p>
        </p:txBody>
      </p:sp>
      <p:sp>
        <p:nvSpPr>
          <p:cNvPr id="5" name="Rectangular Callout 4"/>
          <p:cNvSpPr/>
          <p:nvPr/>
        </p:nvSpPr>
        <p:spPr>
          <a:xfrm>
            <a:off x="2057400" y="3505200"/>
            <a:ext cx="6705600" cy="2667000"/>
          </a:xfrm>
          <a:prstGeom prst="wedgeRectCallout">
            <a:avLst>
              <a:gd name="adj1" fmla="val -69490"/>
              <a:gd name="adj2" fmla="val -65292"/>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smtClean="0">
                <a:solidFill>
                  <a:schemeClr val="tx1"/>
                </a:solidFill>
              </a:rPr>
              <a:t>document.cookie</a:t>
            </a:r>
            <a:r>
              <a:rPr lang="en-US" sz="2800" dirty="0" smtClean="0">
                <a:solidFill>
                  <a:schemeClr val="tx1"/>
                </a:solidFill>
              </a:rPr>
              <a:t> will return all cookies in one string much like: cookie1=value; cookie2=value; cookie3=value;</a:t>
            </a:r>
            <a:endParaRPr lang="en-US" sz="2800"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3242</Words>
  <Application>WPS Presentation</Application>
  <PresentationFormat/>
  <Paragraphs>93</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Times New Roman</vt:lpstr>
      <vt:lpstr>Calibri</vt:lpstr>
      <vt:lpstr>Microsoft YaHei</vt:lpstr>
      <vt:lpstr>Arial Unicode MS</vt:lpstr>
      <vt:lpstr>Office Theme</vt:lpstr>
      <vt:lpstr>COOKIES</vt:lpstr>
      <vt:lpstr>What are Cookies? </vt:lpstr>
      <vt:lpstr>PowerPoint 演示文稿</vt:lpstr>
      <vt:lpstr>Non-persistent cookie </vt:lpstr>
      <vt:lpstr>Persistent cookie </vt:lpstr>
      <vt:lpstr>Advantage of Cookies </vt:lpstr>
      <vt:lpstr>PowerPoint 演示文稿</vt:lpstr>
      <vt:lpstr>Create a Cookie with JavaScript </vt:lpstr>
      <vt:lpstr>Read a Cookie with JavaScript </vt:lpstr>
      <vt:lpstr>Change a Cookie with JavaScript </vt:lpstr>
      <vt:lpstr>Delete a Cookie with JavaScript </vt:lpstr>
      <vt:lpstr>JavaScript Cookie Example </vt:lpstr>
      <vt:lpstr>A Function to Set a Cookie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COOKIES</dc:title>
  <dc:creator/>
  <cp:lastModifiedBy>sd</cp:lastModifiedBy>
  <cp:revision>1</cp:revision>
  <dcterms:created xsi:type="dcterms:W3CDTF">2019-04-02T19:56:20Z</dcterms:created>
  <dcterms:modified xsi:type="dcterms:W3CDTF">2019-04-02T19:56:20Z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