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303" r:id="rId4"/>
    <p:sldId id="304" r:id="rId5"/>
    <p:sldId id="305" r:id="rId6"/>
    <p:sldId id="281" r:id="rId7"/>
    <p:sldId id="257" r:id="rId8"/>
    <p:sldId id="258" r:id="rId9"/>
    <p:sldId id="259" r:id="rId10"/>
    <p:sldId id="260" r:id="rId11"/>
    <p:sldId id="261" r:id="rId12"/>
    <p:sldId id="277" r:id="rId13"/>
    <p:sldId id="278" r:id="rId14"/>
    <p:sldId id="262" r:id="rId15"/>
    <p:sldId id="285" r:id="rId16"/>
    <p:sldId id="286" r:id="rId17"/>
    <p:sldId id="287" r:id="rId18"/>
    <p:sldId id="288" r:id="rId19"/>
    <p:sldId id="289" r:id="rId20"/>
    <p:sldId id="263" r:id="rId21"/>
    <p:sldId id="264" r:id="rId22"/>
    <p:sldId id="290" r:id="rId23"/>
    <p:sldId id="291" r:id="rId24"/>
    <p:sldId id="292" r:id="rId25"/>
    <p:sldId id="293" r:id="rId26"/>
    <p:sldId id="294" r:id="rId27"/>
    <p:sldId id="265" r:id="rId28"/>
    <p:sldId id="266" r:id="rId29"/>
    <p:sldId id="267" r:id="rId30"/>
    <p:sldId id="268" r:id="rId31"/>
    <p:sldId id="269" r:id="rId32"/>
    <p:sldId id="295" r:id="rId33"/>
    <p:sldId id="296" r:id="rId34"/>
    <p:sldId id="297" r:id="rId35"/>
    <p:sldId id="298" r:id="rId36"/>
    <p:sldId id="270" r:id="rId37"/>
    <p:sldId id="271" r:id="rId38"/>
    <p:sldId id="272" r:id="rId39"/>
    <p:sldId id="273" r:id="rId40"/>
    <p:sldId id="299" r:id="rId41"/>
    <p:sldId id="300" r:id="rId42"/>
    <p:sldId id="301" r:id="rId43"/>
    <p:sldId id="302" r:id="rId44"/>
    <p:sldId id="274" r:id="rId45"/>
    <p:sldId id="275" r:id="rId46"/>
    <p:sldId id="276" r:id="rId47"/>
    <p:sldId id="279" r:id="rId48"/>
    <p:sldId id="282" r:id="rId49"/>
    <p:sldId id="283" r:id="rId50"/>
    <p:sldId id="28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14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DF98-61C7-4A04-9D8D-90D8238FF4E1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ECDF98-61C7-4A04-9D8D-90D8238FF4E1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3177A28-C664-4396-AC01-9A89C6FA9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External CSS - The &lt;link&gt; Element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h1</a:t>
            </a:r>
            <a:r>
              <a:rPr lang="en-US" dirty="0"/>
              <a:t>,</a:t>
            </a:r>
            <a:r>
              <a:rPr lang="en-US" dirty="0" smtClean="0"/>
              <a:t> h2</a:t>
            </a:r>
            <a:r>
              <a:rPr lang="en-US" dirty="0"/>
              <a:t>,</a:t>
            </a:r>
            <a:r>
              <a:rPr lang="en-US" dirty="0" smtClean="0"/>
              <a:t> h3 </a:t>
            </a:r>
            <a:r>
              <a:rPr lang="en-US" dirty="0"/>
              <a:t>{</a:t>
            </a:r>
            <a:r>
              <a:rPr lang="en-US" dirty="0" smtClean="0"/>
              <a:t> color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#36C;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font-weight</a:t>
            </a:r>
            <a:r>
              <a:rPr lang="en-US" dirty="0"/>
              <a:t>:</a:t>
            </a:r>
            <a:r>
              <a:rPr lang="en-US" dirty="0" smtClean="0"/>
              <a:t> normal</a:t>
            </a:r>
            <a:r>
              <a:rPr lang="en-US" dirty="0"/>
              <a:t>;</a:t>
            </a:r>
            <a:r>
              <a:rPr lang="en-US" dirty="0" smtClean="0"/>
              <a:t> </a:t>
            </a:r>
          </a:p>
          <a:p>
            <a:r>
              <a:rPr lang="en-US" dirty="0" smtClean="0"/>
              <a:t>letter-spacing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.4em;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margin-bottom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1em;</a:t>
            </a:r>
            <a:r>
              <a:rPr lang="en-US" dirty="0" smtClean="0"/>
              <a:t> </a:t>
            </a:r>
          </a:p>
          <a:p>
            <a:r>
              <a:rPr lang="en-US" dirty="0" smtClean="0"/>
              <a:t>text-transform</a:t>
            </a:r>
            <a:r>
              <a:rPr lang="en-US" dirty="0"/>
              <a:t>:</a:t>
            </a:r>
            <a:r>
              <a:rPr lang="en-US" dirty="0" smtClean="0"/>
              <a:t> lowercase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you can include this file </a:t>
            </a:r>
            <a:r>
              <a:rPr lang="en-US" i="1" dirty="0"/>
              <a:t>mystyle.css</a:t>
            </a:r>
            <a:r>
              <a:rPr lang="en-US" dirty="0"/>
              <a:t> in any HTML document as follows </a:t>
            </a:r>
            <a:r>
              <a:rPr lang="en-US" dirty="0" smtClean="0"/>
              <a:t>−</a:t>
            </a:r>
          </a:p>
          <a:p>
            <a:endParaRPr lang="en-US" dirty="0"/>
          </a:p>
          <a:p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&lt;link</a:t>
            </a:r>
            <a:r>
              <a:rPr lang="en-US" dirty="0" smtClean="0"/>
              <a:t> </a:t>
            </a:r>
            <a:r>
              <a:rPr lang="en-US" dirty="0"/>
              <a:t>type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"text/</a:t>
            </a:r>
            <a:r>
              <a:rPr lang="en-US" dirty="0" err="1"/>
              <a:t>css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 err="1"/>
              <a:t>href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"mystyle.css"</a:t>
            </a:r>
            <a:r>
              <a:rPr lang="en-US" dirty="0" smtClean="0"/>
              <a:t> </a:t>
            </a:r>
            <a:r>
              <a:rPr lang="en-US" dirty="0"/>
              <a:t>media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 all"</a:t>
            </a:r>
            <a:r>
              <a:rPr lang="en-US" dirty="0" smtClean="0"/>
              <a:t> </a:t>
            </a:r>
            <a:r>
              <a:rPr lang="en-US" dirty="0"/>
              <a:t>/&gt;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External </a:t>
            </a:r>
            <a:r>
              <a:rPr lang="en-US" u="sng" dirty="0" err="1" smtClean="0"/>
              <a:t>css</a:t>
            </a:r>
            <a:r>
              <a:rPr lang="en-US" u="sng" dirty="0" smtClean="0"/>
              <a:t> 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="style.css"&gt;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&lt;h1&gt;This is a heading&lt;/h1&gt;</a:t>
            </a:r>
          </a:p>
          <a:p>
            <a:r>
              <a:rPr lang="en-US" dirty="0" smtClean="0"/>
              <a:t>&lt;p&gt;This is a paragraph.&lt;/p&gt;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body {</a:t>
            </a:r>
          </a:p>
          <a:p>
            <a:r>
              <a:rPr lang="en-US" dirty="0" smtClean="0"/>
              <a:t>    background-color: </a:t>
            </a:r>
            <a:r>
              <a:rPr lang="en-US" dirty="0" err="1" smtClean="0"/>
              <a:t>powderblue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h1 {</a:t>
            </a:r>
          </a:p>
          <a:p>
            <a:r>
              <a:rPr lang="en-US" dirty="0" smtClean="0"/>
              <a:t>    color: blue;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 {</a:t>
            </a:r>
          </a:p>
          <a:p>
            <a:r>
              <a:rPr lang="en-US" dirty="0" smtClean="0"/>
              <a:t>    color: red;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- Background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background-color</a:t>
            </a:r>
            <a:r>
              <a:rPr lang="en-US" dirty="0"/>
              <a:t> property is used to set the background color of an element.</a:t>
            </a:r>
          </a:p>
          <a:p>
            <a:r>
              <a:rPr lang="en-US" dirty="0"/>
              <a:t>The </a:t>
            </a:r>
            <a:r>
              <a:rPr lang="en-US" b="1" dirty="0"/>
              <a:t>background-image</a:t>
            </a:r>
            <a:r>
              <a:rPr lang="en-US" dirty="0"/>
              <a:t> property is used to set the background image of an element.</a:t>
            </a:r>
          </a:p>
          <a:p>
            <a:r>
              <a:rPr lang="en-US" dirty="0"/>
              <a:t>The </a:t>
            </a:r>
            <a:r>
              <a:rPr lang="en-US" b="1" dirty="0"/>
              <a:t>background-repeat</a:t>
            </a:r>
            <a:r>
              <a:rPr lang="en-US" dirty="0"/>
              <a:t> property is used to control the repetition of an image in the background.</a:t>
            </a:r>
          </a:p>
          <a:p>
            <a:r>
              <a:rPr lang="en-US" dirty="0"/>
              <a:t>The </a:t>
            </a:r>
            <a:r>
              <a:rPr lang="en-US" b="1" dirty="0"/>
              <a:t>background-position</a:t>
            </a:r>
            <a:r>
              <a:rPr lang="en-US" dirty="0"/>
              <a:t> property is used to control the position of an image in the background.</a:t>
            </a:r>
          </a:p>
          <a:p>
            <a:r>
              <a:rPr lang="en-US" dirty="0"/>
              <a:t>The </a:t>
            </a:r>
            <a:r>
              <a:rPr lang="en-US" b="1" dirty="0"/>
              <a:t>background-attachment</a:t>
            </a:r>
            <a:r>
              <a:rPr lang="en-US" dirty="0"/>
              <a:t> property is used to control the scrolling of an image in the background.</a:t>
            </a:r>
          </a:p>
          <a:p>
            <a:r>
              <a:rPr lang="en-US" dirty="0"/>
              <a:t>The </a:t>
            </a:r>
            <a:r>
              <a:rPr lang="en-US" b="1" dirty="0"/>
              <a:t>background</a:t>
            </a:r>
            <a:r>
              <a:rPr lang="en-US" dirty="0"/>
              <a:t> property is used as a shorthand to specify a number of other background properties.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</a:p>
          <a:p>
            <a:r>
              <a:rPr lang="en-US" dirty="0" smtClean="0"/>
              <a:t>Set the background color for the page to "linen" and the background color for &lt;h1&gt; to "</a:t>
            </a:r>
            <a:r>
              <a:rPr lang="en-US" dirty="0" err="1" smtClean="0"/>
              <a:t>lightblue</a:t>
            </a:r>
            <a:r>
              <a:rPr lang="en-US" dirty="0" smtClean="0"/>
              <a:t>".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latin typeface="Arial Black" pitchFamily="34" charset="0"/>
              </a:rPr>
              <a:t>&lt;html&gt;</a:t>
            </a:r>
          </a:p>
          <a:p>
            <a:r>
              <a:rPr lang="en-US" sz="1600" dirty="0" smtClean="0">
                <a:latin typeface="Arial Black" pitchFamily="34" charset="0"/>
              </a:rPr>
              <a:t>&lt;head&gt;</a:t>
            </a:r>
          </a:p>
          <a:p>
            <a:r>
              <a:rPr lang="en-US" sz="1600" dirty="0" smtClean="0">
                <a:latin typeface="Arial Black" pitchFamily="34" charset="0"/>
              </a:rPr>
              <a:t>&lt;style&gt;</a:t>
            </a:r>
          </a:p>
          <a:p>
            <a:r>
              <a:rPr lang="en-US" sz="1600" dirty="0" smtClean="0">
                <a:latin typeface="Arial Black" pitchFamily="34" charset="0"/>
              </a:rPr>
              <a:t>body {</a:t>
            </a:r>
          </a:p>
          <a:p>
            <a:r>
              <a:rPr lang="en-US" sz="1600" dirty="0" smtClean="0">
                <a:latin typeface="Arial Black" pitchFamily="34" charset="0"/>
              </a:rPr>
              <a:t>    background-color: linen;</a:t>
            </a:r>
          </a:p>
          <a:p>
            <a:r>
              <a:rPr lang="en-US" sz="1600" dirty="0" smtClean="0">
                <a:latin typeface="Arial Black" pitchFamily="34" charset="0"/>
              </a:rPr>
              <a:t>}</a:t>
            </a:r>
          </a:p>
          <a:p>
            <a:r>
              <a:rPr lang="en-US" sz="1600" dirty="0" smtClean="0">
                <a:latin typeface="Arial Black" pitchFamily="34" charset="0"/>
              </a:rPr>
              <a:t>h1 {</a:t>
            </a:r>
          </a:p>
          <a:p>
            <a:r>
              <a:rPr lang="en-US" sz="1600" dirty="0" smtClean="0">
                <a:latin typeface="Arial Black" pitchFamily="34" charset="0"/>
              </a:rPr>
              <a:t>    background-color: </a:t>
            </a:r>
            <a:r>
              <a:rPr lang="en-US" sz="1600" dirty="0" err="1" smtClean="0">
                <a:latin typeface="Arial Black" pitchFamily="34" charset="0"/>
              </a:rPr>
              <a:t>lightblue</a:t>
            </a:r>
            <a:r>
              <a:rPr lang="en-US" sz="1600" dirty="0" smtClean="0">
                <a:latin typeface="Arial Black" pitchFamily="34" charset="0"/>
              </a:rPr>
              <a:t>;</a:t>
            </a:r>
          </a:p>
          <a:p>
            <a:r>
              <a:rPr lang="en-US" sz="1600" dirty="0" smtClean="0">
                <a:latin typeface="Arial Black" pitchFamily="34" charset="0"/>
              </a:rPr>
              <a:t>}</a:t>
            </a:r>
          </a:p>
          <a:p>
            <a:r>
              <a:rPr lang="en-US" sz="1600" dirty="0" smtClean="0">
                <a:latin typeface="Arial Black" pitchFamily="34" charset="0"/>
              </a:rPr>
              <a:t>&lt;/style&gt;</a:t>
            </a:r>
          </a:p>
          <a:p>
            <a:r>
              <a:rPr lang="en-US" sz="1600" dirty="0" smtClean="0">
                <a:latin typeface="Arial Black" pitchFamily="34" charset="0"/>
              </a:rPr>
              <a:t>&lt;/head&gt;</a:t>
            </a:r>
          </a:p>
          <a:p>
            <a:r>
              <a:rPr lang="en-US" sz="1600" dirty="0" smtClean="0">
                <a:latin typeface="Arial Black" pitchFamily="34" charset="0"/>
              </a:rPr>
              <a:t>&lt;body&gt;</a:t>
            </a:r>
          </a:p>
          <a:p>
            <a:r>
              <a:rPr lang="en-US" sz="1600" dirty="0" smtClean="0">
                <a:latin typeface="Arial Black" pitchFamily="34" charset="0"/>
              </a:rPr>
              <a:t>&lt;h1&gt;This is a Heading&lt;/h1&gt;</a:t>
            </a:r>
          </a:p>
          <a:p>
            <a:r>
              <a:rPr lang="en-US" sz="1600" dirty="0" smtClean="0">
                <a:latin typeface="Arial Black" pitchFamily="34" charset="0"/>
              </a:rPr>
              <a:t>&lt;p&gt;This is a paragraph.&lt;/p&gt;</a:t>
            </a:r>
          </a:p>
          <a:p>
            <a:r>
              <a:rPr lang="en-US" sz="1600" dirty="0" smtClean="0">
                <a:latin typeface="Arial Black" pitchFamily="34" charset="0"/>
              </a:rPr>
              <a:t>&lt;p&gt;This is another paragraph.&lt;/p&gt;</a:t>
            </a:r>
          </a:p>
          <a:p>
            <a:r>
              <a:rPr lang="en-US" sz="1600" dirty="0" smtClean="0">
                <a:latin typeface="Arial Black" pitchFamily="34" charset="0"/>
              </a:rPr>
              <a:t>&lt;/body&gt;</a:t>
            </a:r>
          </a:p>
          <a:p>
            <a:r>
              <a:rPr lang="en-US" sz="1600" dirty="0" smtClean="0">
                <a:latin typeface="Arial Black" pitchFamily="34" charset="0"/>
              </a:rPr>
              <a:t>&lt;/html&gt;</a:t>
            </a:r>
          </a:p>
          <a:p>
            <a:endParaRPr 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Specify that the background image should be shown once, in the top right corner.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latin typeface="Arial Black" pitchFamily="34" charset="0"/>
              </a:rPr>
              <a:t>&lt;html&gt;</a:t>
            </a:r>
          </a:p>
          <a:p>
            <a:r>
              <a:rPr lang="en-US" sz="1600" dirty="0" smtClean="0">
                <a:latin typeface="Arial Black" pitchFamily="34" charset="0"/>
              </a:rPr>
              <a:t>&lt;head&gt;</a:t>
            </a:r>
          </a:p>
          <a:p>
            <a:r>
              <a:rPr lang="en-US" sz="1600" dirty="0" smtClean="0">
                <a:latin typeface="Arial Black" pitchFamily="34" charset="0"/>
              </a:rPr>
              <a:t>&lt;style&gt;</a:t>
            </a:r>
          </a:p>
          <a:p>
            <a:r>
              <a:rPr lang="en-US" sz="1600" dirty="0" smtClean="0">
                <a:latin typeface="Arial Black" pitchFamily="34" charset="0"/>
              </a:rPr>
              <a:t>body {</a:t>
            </a:r>
          </a:p>
          <a:p>
            <a:r>
              <a:rPr lang="en-US" sz="1600" dirty="0" smtClean="0">
                <a:latin typeface="Arial Black" pitchFamily="34" charset="0"/>
              </a:rPr>
              <a:t>    background-image: </a:t>
            </a:r>
            <a:r>
              <a:rPr lang="en-US" sz="1600" dirty="0" err="1" smtClean="0">
                <a:latin typeface="Arial Black" pitchFamily="34" charset="0"/>
              </a:rPr>
              <a:t>url</a:t>
            </a:r>
            <a:r>
              <a:rPr lang="en-US" sz="1600" dirty="0" smtClean="0">
                <a:latin typeface="Arial Black" pitchFamily="34" charset="0"/>
              </a:rPr>
              <a:t>("img_tree.png");</a:t>
            </a:r>
          </a:p>
          <a:p>
            <a:r>
              <a:rPr lang="en-US" sz="1600" dirty="0" smtClean="0">
                <a:latin typeface="Arial Black" pitchFamily="34" charset="0"/>
              </a:rPr>
              <a:t>    background-repeat: no-repeat;</a:t>
            </a:r>
          </a:p>
          <a:p>
            <a:r>
              <a:rPr lang="en-US" sz="1600" dirty="0" smtClean="0">
                <a:latin typeface="Arial Black" pitchFamily="34" charset="0"/>
              </a:rPr>
              <a:t>    background-position: top right;</a:t>
            </a:r>
          </a:p>
          <a:p>
            <a:r>
              <a:rPr lang="en-US" sz="1600" dirty="0" smtClean="0">
                <a:latin typeface="Arial Black" pitchFamily="34" charset="0"/>
              </a:rPr>
              <a:t>}</a:t>
            </a:r>
          </a:p>
          <a:p>
            <a:r>
              <a:rPr lang="en-US" sz="1600" dirty="0" smtClean="0">
                <a:latin typeface="Arial Black" pitchFamily="34" charset="0"/>
              </a:rPr>
              <a:t>&lt;/style&gt;</a:t>
            </a:r>
          </a:p>
          <a:p>
            <a:r>
              <a:rPr lang="en-US" sz="1600" dirty="0" smtClean="0">
                <a:latin typeface="Arial Black" pitchFamily="34" charset="0"/>
              </a:rPr>
              <a:t>&lt;/head&gt;</a:t>
            </a:r>
          </a:p>
          <a:p>
            <a:r>
              <a:rPr lang="en-US" sz="1600" dirty="0" smtClean="0">
                <a:latin typeface="Arial Black" pitchFamily="34" charset="0"/>
              </a:rPr>
              <a:t>&lt;body&gt;</a:t>
            </a:r>
          </a:p>
          <a:p>
            <a:r>
              <a:rPr lang="en-US" sz="1600" dirty="0" smtClean="0">
                <a:latin typeface="Arial Black" pitchFamily="34" charset="0"/>
              </a:rPr>
              <a:t>&lt;h1&gt;This is a Heading&lt;/h1&gt;</a:t>
            </a:r>
          </a:p>
          <a:p>
            <a:r>
              <a:rPr lang="en-US" sz="1600" dirty="0" smtClean="0">
                <a:latin typeface="Arial Black" pitchFamily="34" charset="0"/>
              </a:rPr>
              <a:t>&lt;p&gt;This is a paragraph.&lt;/p&gt;</a:t>
            </a:r>
          </a:p>
          <a:p>
            <a:r>
              <a:rPr lang="en-US" sz="1600" dirty="0" smtClean="0">
                <a:latin typeface="Arial Black" pitchFamily="34" charset="0"/>
              </a:rPr>
              <a:t>&lt;p&gt;This is another paragraph.&lt;/p&gt;</a:t>
            </a:r>
          </a:p>
          <a:p>
            <a:r>
              <a:rPr lang="en-US" sz="1600" dirty="0" smtClean="0">
                <a:latin typeface="Arial Black" pitchFamily="34" charset="0"/>
              </a:rPr>
              <a:t>&lt;/body&gt;</a:t>
            </a:r>
          </a:p>
          <a:p>
            <a:r>
              <a:rPr lang="en-US" sz="1600" dirty="0" smtClean="0">
                <a:latin typeface="Arial Black" pitchFamily="34" charset="0"/>
              </a:rPr>
              <a:t>&lt;/html&gt;</a:t>
            </a:r>
          </a:p>
          <a:p>
            <a:endParaRPr lang="en-US" sz="16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CSS?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CSS</a:t>
            </a:r>
            <a:r>
              <a:rPr lang="en-US" dirty="0" smtClean="0"/>
              <a:t> stands for </a:t>
            </a:r>
            <a:r>
              <a:rPr lang="en-US" b="1" dirty="0" smtClean="0"/>
              <a:t>C</a:t>
            </a:r>
            <a:r>
              <a:rPr lang="en-US" dirty="0" smtClean="0"/>
              <a:t>ascading </a:t>
            </a:r>
            <a:r>
              <a:rPr lang="en-US" b="1" dirty="0" smtClean="0"/>
              <a:t>S</a:t>
            </a:r>
            <a:r>
              <a:rPr lang="en-US" dirty="0" smtClean="0"/>
              <a:t>tyle </a:t>
            </a:r>
            <a:r>
              <a:rPr lang="en-US" b="1" dirty="0" smtClean="0"/>
              <a:t>S</a:t>
            </a:r>
            <a:r>
              <a:rPr lang="en-US" dirty="0" smtClean="0"/>
              <a:t>heets</a:t>
            </a:r>
          </a:p>
          <a:p>
            <a:r>
              <a:rPr lang="en-US" dirty="0" smtClean="0"/>
              <a:t>CSS describes </a:t>
            </a:r>
            <a:r>
              <a:rPr lang="en-US" b="1" dirty="0" smtClean="0"/>
              <a:t>how HTML elements are to be displayed on screen, paper, or in other media</a:t>
            </a:r>
            <a:endParaRPr lang="en-US" dirty="0" smtClean="0"/>
          </a:p>
          <a:p>
            <a:r>
              <a:rPr lang="en-US" dirty="0" smtClean="0"/>
              <a:t>CSS </a:t>
            </a:r>
            <a:r>
              <a:rPr lang="en-US" b="1" dirty="0" smtClean="0"/>
              <a:t>saves a lot of work</a:t>
            </a:r>
            <a:r>
              <a:rPr lang="en-US" dirty="0" smtClean="0"/>
              <a:t>. It can control the layout of multiple web pages all at once</a:t>
            </a:r>
          </a:p>
          <a:p>
            <a:r>
              <a:rPr lang="en-US" dirty="0" smtClean="0"/>
              <a:t>External </a:t>
            </a:r>
            <a:r>
              <a:rPr lang="en-US" dirty="0" err="1" smtClean="0"/>
              <a:t>stylesheets</a:t>
            </a:r>
            <a:r>
              <a:rPr lang="en-US" dirty="0" smtClean="0"/>
              <a:t> are stored in </a:t>
            </a:r>
            <a:r>
              <a:rPr lang="en-US" b="1" dirty="0" smtClean="0"/>
              <a:t>CSS files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font-family</a:t>
            </a:r>
            <a:r>
              <a:rPr lang="en-US" dirty="0"/>
              <a:t> property is used to change the face of a font.</a:t>
            </a:r>
          </a:p>
          <a:p>
            <a:r>
              <a:rPr lang="en-US" dirty="0"/>
              <a:t>The </a:t>
            </a:r>
            <a:r>
              <a:rPr lang="en-US" b="1" dirty="0"/>
              <a:t>font-style</a:t>
            </a:r>
            <a:r>
              <a:rPr lang="en-US" dirty="0"/>
              <a:t> property is used to make a font italic or oblique.</a:t>
            </a:r>
          </a:p>
          <a:p>
            <a:r>
              <a:rPr lang="en-US" dirty="0"/>
              <a:t>The </a:t>
            </a:r>
            <a:r>
              <a:rPr lang="en-US" b="1" dirty="0"/>
              <a:t>font-variant</a:t>
            </a:r>
            <a:r>
              <a:rPr lang="en-US" dirty="0"/>
              <a:t> property is used to create a small-caps effect.</a:t>
            </a:r>
          </a:p>
          <a:p>
            <a:r>
              <a:rPr lang="en-US" dirty="0"/>
              <a:t>The </a:t>
            </a:r>
            <a:r>
              <a:rPr lang="en-US" b="1" dirty="0"/>
              <a:t>font-weight</a:t>
            </a:r>
            <a:r>
              <a:rPr lang="en-US" dirty="0"/>
              <a:t> property is used to increase or decrease how bold or light a font appears.</a:t>
            </a:r>
          </a:p>
          <a:p>
            <a:r>
              <a:rPr lang="en-US" dirty="0"/>
              <a:t>The </a:t>
            </a:r>
            <a:r>
              <a:rPr lang="en-US" b="1" dirty="0"/>
              <a:t>font-size</a:t>
            </a:r>
            <a:r>
              <a:rPr lang="en-US" dirty="0"/>
              <a:t> property is used to increase or decrease the size of a font.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css</a:t>
            </a:r>
            <a:r>
              <a:rPr lang="en-US" dirty="0" smtClean="0"/>
              <a:t>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  <a:r>
              <a:rPr lang="en-US" dirty="0" smtClean="0"/>
              <a:t> </a:t>
            </a:r>
            <a:r>
              <a:rPr lang="en-US" dirty="0"/>
              <a:t>&lt;body&gt;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font</a:t>
            </a:r>
            <a:r>
              <a:rPr lang="en-US" b="1" dirty="0"/>
              <a:t>-</a:t>
            </a:r>
            <a:r>
              <a:rPr lang="en-US" b="1" dirty="0" err="1" smtClean="0"/>
              <a:t>weight</a:t>
            </a:r>
            <a:r>
              <a:rPr lang="en-US" b="1" dirty="0" err="1"/>
              <a:t>:</a:t>
            </a:r>
            <a:r>
              <a:rPr lang="en-US" b="1" dirty="0" err="1" smtClean="0"/>
              <a:t>bold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This font is bold.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font</a:t>
            </a:r>
            <a:r>
              <a:rPr lang="en-US" b="1" dirty="0"/>
              <a:t>-</a:t>
            </a:r>
            <a:r>
              <a:rPr lang="en-US" b="1" dirty="0" err="1" smtClean="0"/>
              <a:t>weight</a:t>
            </a:r>
            <a:r>
              <a:rPr lang="en-US" b="1" dirty="0" err="1"/>
              <a:t>:</a:t>
            </a:r>
            <a:r>
              <a:rPr lang="en-US" b="1" dirty="0" err="1" smtClean="0"/>
              <a:t>bolder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This font is bolder.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font</a:t>
            </a:r>
            <a:r>
              <a:rPr lang="en-US" b="1" dirty="0"/>
              <a:t>-</a:t>
            </a:r>
            <a:r>
              <a:rPr lang="en-US" b="1" dirty="0" smtClean="0"/>
              <a:t>weight</a:t>
            </a:r>
            <a:r>
              <a:rPr lang="en-US" b="1" dirty="0"/>
              <a:t>:500;"</a:t>
            </a:r>
            <a:r>
              <a:rPr lang="en-US" dirty="0"/>
              <a:t>&gt;</a:t>
            </a:r>
            <a:r>
              <a:rPr lang="en-US" dirty="0" smtClean="0"/>
              <a:t>This font is 500 weight.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font</a:t>
            </a:r>
            <a:r>
              <a:rPr lang="en-US" b="1" dirty="0"/>
              <a:t>-</a:t>
            </a:r>
            <a:r>
              <a:rPr lang="en-US" b="1" dirty="0" err="1" smtClean="0"/>
              <a:t>size</a:t>
            </a:r>
            <a:r>
              <a:rPr lang="en-US" b="1" dirty="0" err="1"/>
              <a:t>:</a:t>
            </a:r>
            <a:r>
              <a:rPr lang="en-US" b="1" dirty="0" err="1" smtClean="0"/>
              <a:t>large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This font size is large</a:t>
            </a:r>
            <a:r>
              <a:rPr lang="en-US" dirty="0"/>
              <a:t>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  <a:r>
              <a:rPr lang="en-US" dirty="0" smtClean="0"/>
              <a:t> </a:t>
            </a:r>
            <a:r>
              <a:rPr lang="en-US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 the font family for the page to "Courier New", and the font family for &lt;h1&gt; to "Verdana".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900" dirty="0" smtClean="0">
                <a:latin typeface="Arial Black" pitchFamily="34" charset="0"/>
              </a:rPr>
              <a:t>&lt;html&gt;</a:t>
            </a:r>
          </a:p>
          <a:p>
            <a:r>
              <a:rPr lang="en-US" sz="2900" dirty="0" smtClean="0">
                <a:latin typeface="Arial Black" pitchFamily="34" charset="0"/>
              </a:rPr>
              <a:t>&lt;head&gt;</a:t>
            </a:r>
          </a:p>
          <a:p>
            <a:r>
              <a:rPr lang="en-US" sz="2900" dirty="0" smtClean="0">
                <a:latin typeface="Arial Black" pitchFamily="34" charset="0"/>
              </a:rPr>
              <a:t>&lt;style&gt;</a:t>
            </a:r>
          </a:p>
          <a:p>
            <a:r>
              <a:rPr lang="en-US" sz="2900" dirty="0" smtClean="0">
                <a:latin typeface="Arial Black" pitchFamily="34" charset="0"/>
              </a:rPr>
              <a:t>body {</a:t>
            </a:r>
          </a:p>
          <a:p>
            <a:r>
              <a:rPr lang="en-US" sz="2900" dirty="0" smtClean="0">
                <a:latin typeface="Arial Black" pitchFamily="34" charset="0"/>
              </a:rPr>
              <a:t>    font-family: "Courier New";</a:t>
            </a:r>
          </a:p>
          <a:p>
            <a:r>
              <a:rPr lang="en-US" sz="2900" dirty="0" smtClean="0">
                <a:latin typeface="Arial Black" pitchFamily="34" charset="0"/>
              </a:rPr>
              <a:t>}</a:t>
            </a:r>
          </a:p>
          <a:p>
            <a:endParaRPr lang="en-US" sz="2900" dirty="0" smtClean="0">
              <a:latin typeface="Arial Black" pitchFamily="34" charset="0"/>
            </a:endParaRPr>
          </a:p>
          <a:p>
            <a:r>
              <a:rPr lang="en-US" sz="2900" dirty="0" smtClean="0">
                <a:latin typeface="Arial Black" pitchFamily="34" charset="0"/>
              </a:rPr>
              <a:t>h1 {</a:t>
            </a:r>
          </a:p>
          <a:p>
            <a:r>
              <a:rPr lang="en-US" sz="2900" dirty="0" smtClean="0">
                <a:latin typeface="Arial Black" pitchFamily="34" charset="0"/>
              </a:rPr>
              <a:t>    font-family: Verdana;</a:t>
            </a:r>
          </a:p>
          <a:p>
            <a:r>
              <a:rPr lang="en-US" sz="2900" dirty="0" smtClean="0">
                <a:latin typeface="Arial Black" pitchFamily="34" charset="0"/>
              </a:rPr>
              <a:t>}</a:t>
            </a:r>
          </a:p>
          <a:p>
            <a:r>
              <a:rPr lang="en-US" sz="2900" dirty="0" smtClean="0">
                <a:latin typeface="Arial Black" pitchFamily="34" charset="0"/>
              </a:rPr>
              <a:t>&lt;/style&gt;</a:t>
            </a:r>
          </a:p>
          <a:p>
            <a:r>
              <a:rPr lang="en-US" sz="2900" dirty="0" smtClean="0">
                <a:latin typeface="Arial Black" pitchFamily="34" charset="0"/>
              </a:rPr>
              <a:t>&lt;/head&gt;</a:t>
            </a:r>
          </a:p>
          <a:p>
            <a:r>
              <a:rPr lang="en-US" sz="2900" dirty="0" smtClean="0">
                <a:latin typeface="Arial Black" pitchFamily="34" charset="0"/>
              </a:rPr>
              <a:t>&lt;body&gt;</a:t>
            </a:r>
          </a:p>
          <a:p>
            <a:r>
              <a:rPr lang="en-US" sz="2900" dirty="0" smtClean="0">
                <a:latin typeface="Arial Black" pitchFamily="34" charset="0"/>
              </a:rPr>
              <a:t>&lt;h1&gt;This is a Heading&lt;/h1&gt;</a:t>
            </a:r>
          </a:p>
          <a:p>
            <a:r>
              <a:rPr lang="en-US" sz="2900" dirty="0" smtClean="0">
                <a:latin typeface="Arial Black" pitchFamily="34" charset="0"/>
              </a:rPr>
              <a:t>&lt;p&gt;This is a paragraph.&lt;/p&gt;</a:t>
            </a:r>
          </a:p>
          <a:p>
            <a:r>
              <a:rPr lang="en-US" sz="2900" dirty="0" smtClean="0">
                <a:latin typeface="Arial Black" pitchFamily="34" charset="0"/>
              </a:rPr>
              <a:t>&lt;p&gt;This is another paragraph.&lt;/p&gt;</a:t>
            </a:r>
          </a:p>
          <a:p>
            <a:r>
              <a:rPr lang="en-US" sz="2900" dirty="0" smtClean="0">
                <a:latin typeface="Arial Black" pitchFamily="34" charset="0"/>
              </a:rPr>
              <a:t>&lt;/body&gt;</a:t>
            </a:r>
          </a:p>
          <a:p>
            <a:r>
              <a:rPr lang="en-US" sz="2900" dirty="0" smtClean="0">
                <a:latin typeface="Arial Black" pitchFamily="34" charset="0"/>
              </a:rPr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 Font Size With </a:t>
            </a:r>
            <a:r>
              <a:rPr lang="en-US" dirty="0" err="1" smtClean="0"/>
              <a:t>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allow users to resize the text (in the browser menu), many developers use </a:t>
            </a:r>
            <a:r>
              <a:rPr lang="en-US" dirty="0" err="1" smtClean="0"/>
              <a:t>em</a:t>
            </a:r>
            <a:r>
              <a:rPr lang="en-US" dirty="0" smtClean="0"/>
              <a:t> instead of pixels.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em</a:t>
            </a:r>
            <a:r>
              <a:rPr lang="en-US" dirty="0" smtClean="0"/>
              <a:t> size unit is recommended by the W3C.</a:t>
            </a:r>
          </a:p>
          <a:p>
            <a:r>
              <a:rPr lang="en-US" dirty="0" smtClean="0"/>
              <a:t>1em is equal to the current font size. The default text size in browsers is 16px. So, the default size of 1em is 16px.</a:t>
            </a:r>
          </a:p>
          <a:p>
            <a:r>
              <a:rPr lang="en-US" dirty="0" smtClean="0"/>
              <a:t>The size can be calculated from pixels to </a:t>
            </a:r>
            <a:r>
              <a:rPr lang="en-US" dirty="0" err="1" smtClean="0"/>
              <a:t>em</a:t>
            </a:r>
            <a:r>
              <a:rPr lang="en-US" dirty="0" smtClean="0"/>
              <a:t> using this formula: </a:t>
            </a:r>
            <a:r>
              <a:rPr lang="en-US" i="1" dirty="0" smtClean="0"/>
              <a:t>pixels</a:t>
            </a:r>
            <a:r>
              <a:rPr lang="en-US" dirty="0" smtClean="0"/>
              <a:t>/16=</a:t>
            </a:r>
            <a:r>
              <a:rPr lang="en-US" i="1" dirty="0" err="1" smtClean="0"/>
              <a:t>em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the font property: Set the &lt;p&gt; to "italic", "20px" and "Verdana".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 Black" pitchFamily="34" charset="0"/>
              </a:rPr>
              <a:t>&lt;html&gt;</a:t>
            </a:r>
          </a:p>
          <a:p>
            <a:r>
              <a:rPr lang="en-US" dirty="0" smtClean="0">
                <a:latin typeface="Arial Black" pitchFamily="34" charset="0"/>
              </a:rPr>
              <a:t>&lt;head&gt;</a:t>
            </a:r>
          </a:p>
          <a:p>
            <a:r>
              <a:rPr lang="en-US" dirty="0" smtClean="0">
                <a:latin typeface="Arial Black" pitchFamily="34" charset="0"/>
              </a:rPr>
              <a:t>&lt;style&gt;</a:t>
            </a:r>
          </a:p>
          <a:p>
            <a:r>
              <a:rPr lang="en-US" dirty="0" smtClean="0">
                <a:latin typeface="Arial Black" pitchFamily="34" charset="0"/>
              </a:rPr>
              <a:t>p {</a:t>
            </a:r>
          </a:p>
          <a:p>
            <a:r>
              <a:rPr lang="en-US" dirty="0" smtClean="0">
                <a:latin typeface="Arial Black" pitchFamily="34" charset="0"/>
              </a:rPr>
              <a:t>    font: italic 20px Verdana;</a:t>
            </a:r>
          </a:p>
          <a:p>
            <a:r>
              <a:rPr lang="en-US" dirty="0" smtClean="0">
                <a:latin typeface="Arial Black" pitchFamily="34" charset="0"/>
              </a:rPr>
              <a:t>}</a:t>
            </a:r>
          </a:p>
          <a:p>
            <a:r>
              <a:rPr lang="en-US" dirty="0" smtClean="0">
                <a:latin typeface="Arial Black" pitchFamily="34" charset="0"/>
              </a:rPr>
              <a:t>&lt;/style&gt;</a:t>
            </a:r>
          </a:p>
          <a:p>
            <a:r>
              <a:rPr lang="en-US" dirty="0" smtClean="0">
                <a:latin typeface="Arial Black" pitchFamily="34" charset="0"/>
              </a:rPr>
              <a:t>&lt;/head&gt;</a:t>
            </a:r>
          </a:p>
          <a:p>
            <a:r>
              <a:rPr lang="en-US" dirty="0" smtClean="0">
                <a:latin typeface="Arial Black" pitchFamily="34" charset="0"/>
              </a:rPr>
              <a:t>&lt;body&gt;</a:t>
            </a:r>
          </a:p>
          <a:p>
            <a:r>
              <a:rPr lang="en-US" dirty="0" smtClean="0">
                <a:latin typeface="Arial Black" pitchFamily="34" charset="0"/>
              </a:rPr>
              <a:t>&lt;h1&gt;This is a Heading&lt;/h1&gt;</a:t>
            </a:r>
          </a:p>
          <a:p>
            <a:r>
              <a:rPr lang="en-US" dirty="0" smtClean="0">
                <a:latin typeface="Arial Black" pitchFamily="34" charset="0"/>
              </a:rPr>
              <a:t>&lt;p&gt;This is a paragraph.&lt;/p&gt;</a:t>
            </a:r>
          </a:p>
          <a:p>
            <a:r>
              <a:rPr lang="en-US" dirty="0" smtClean="0">
                <a:latin typeface="Arial Black" pitchFamily="34" charset="0"/>
              </a:rPr>
              <a:t>&lt;p&gt;This is another paragraph.&lt;/p&gt;</a:t>
            </a:r>
          </a:p>
          <a:p>
            <a:endParaRPr lang="en-US" dirty="0" smtClean="0">
              <a:latin typeface="Arial Black" pitchFamily="34" charset="0"/>
            </a:endParaRPr>
          </a:p>
          <a:p>
            <a:r>
              <a:rPr lang="en-US" dirty="0" smtClean="0">
                <a:latin typeface="Arial Black" pitchFamily="34" charset="0"/>
              </a:rPr>
              <a:t>&lt;/body&gt;</a:t>
            </a:r>
          </a:p>
          <a:p>
            <a:r>
              <a:rPr lang="en-US" dirty="0" smtClean="0">
                <a:latin typeface="Arial Black" pitchFamily="34" charset="0"/>
              </a:rPr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- 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color</a:t>
            </a:r>
            <a:r>
              <a:rPr lang="en-US" dirty="0"/>
              <a:t> property is used to set the color of a text.</a:t>
            </a:r>
          </a:p>
          <a:p>
            <a:r>
              <a:rPr lang="en-US" dirty="0"/>
              <a:t>The </a:t>
            </a:r>
            <a:r>
              <a:rPr lang="en-US" b="1" dirty="0"/>
              <a:t>direction</a:t>
            </a:r>
            <a:r>
              <a:rPr lang="en-US" dirty="0"/>
              <a:t> property is used to set the text direction.</a:t>
            </a:r>
          </a:p>
          <a:p>
            <a:r>
              <a:rPr lang="en-US" dirty="0"/>
              <a:t>The </a:t>
            </a:r>
            <a:r>
              <a:rPr lang="en-US" b="1" dirty="0"/>
              <a:t>letter-spacing</a:t>
            </a:r>
            <a:r>
              <a:rPr lang="en-US" dirty="0"/>
              <a:t> property is used to add or subtract space between the letters that make up a word.</a:t>
            </a:r>
          </a:p>
          <a:p>
            <a:r>
              <a:rPr lang="en-US" dirty="0"/>
              <a:t>The </a:t>
            </a:r>
            <a:r>
              <a:rPr lang="en-US" b="1" dirty="0"/>
              <a:t>word-spacing</a:t>
            </a:r>
            <a:r>
              <a:rPr lang="en-US" dirty="0"/>
              <a:t> property is used to add or subtract space between the words of a sentence.</a:t>
            </a:r>
          </a:p>
          <a:p>
            <a:r>
              <a:rPr lang="en-US" dirty="0"/>
              <a:t>The </a:t>
            </a:r>
            <a:r>
              <a:rPr lang="en-US" b="1" dirty="0"/>
              <a:t>text-indent</a:t>
            </a:r>
            <a:r>
              <a:rPr lang="en-US" dirty="0"/>
              <a:t> property is used to indent the text of a paragraph.</a:t>
            </a:r>
          </a:p>
          <a:p>
            <a:r>
              <a:rPr lang="en-US" dirty="0"/>
              <a:t>The </a:t>
            </a:r>
            <a:r>
              <a:rPr lang="en-US" b="1" dirty="0"/>
              <a:t>text-align</a:t>
            </a:r>
            <a:r>
              <a:rPr lang="en-US" dirty="0"/>
              <a:t> property is used to align the text of a document.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text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&lt;body</a:t>
            </a:r>
            <a:r>
              <a:rPr lang="en-US" dirty="0" smtClean="0"/>
              <a:t>&gt;</a:t>
            </a:r>
          </a:p>
          <a:p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err="1" smtClean="0"/>
              <a:t>direction</a:t>
            </a:r>
            <a:r>
              <a:rPr lang="en-US" b="1" dirty="0" err="1"/>
              <a:t>:</a:t>
            </a:r>
            <a:r>
              <a:rPr lang="en-US" b="1" dirty="0" err="1" smtClean="0"/>
              <a:t>rtl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text will be </a:t>
            </a:r>
            <a:r>
              <a:rPr lang="en-US" dirty="0" err="1" smtClean="0"/>
              <a:t>renedered</a:t>
            </a:r>
            <a:r>
              <a:rPr lang="en-US" dirty="0" smtClean="0"/>
              <a:t> from right to left&lt;/p&gt;</a:t>
            </a:r>
          </a:p>
          <a:p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err="1" smtClean="0"/>
              <a:t>color</a:t>
            </a:r>
            <a:r>
              <a:rPr lang="en-US" b="1" dirty="0" err="1"/>
              <a:t>:</a:t>
            </a:r>
            <a:r>
              <a:rPr lang="en-US" b="1" dirty="0" err="1" smtClean="0"/>
              <a:t>red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text will be written in red. </a:t>
            </a:r>
            <a:r>
              <a:rPr lang="en-US" dirty="0"/>
              <a:t>&lt;/p&gt;</a:t>
            </a:r>
            <a:endParaRPr lang="en-US" dirty="0" smtClean="0"/>
          </a:p>
          <a:p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align</a:t>
            </a:r>
            <a:r>
              <a:rPr lang="en-US" b="1" dirty="0" err="1"/>
              <a:t>:</a:t>
            </a:r>
            <a:r>
              <a:rPr lang="en-US" b="1" dirty="0" err="1" smtClean="0"/>
              <a:t>right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be right aligned. </a:t>
            </a:r>
            <a:r>
              <a:rPr lang="en-US" dirty="0"/>
              <a:t>&lt;/p&gt;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letter</a:t>
            </a:r>
            <a:r>
              <a:rPr lang="en-US" b="1" dirty="0"/>
              <a:t>-</a:t>
            </a:r>
            <a:r>
              <a:rPr lang="en-US" b="1" dirty="0" smtClean="0"/>
              <a:t>spacing</a:t>
            </a:r>
            <a:r>
              <a:rPr lang="en-US" b="1" dirty="0"/>
              <a:t>:5px;"</a:t>
            </a:r>
            <a:r>
              <a:rPr lang="en-US" dirty="0"/>
              <a:t>&gt;</a:t>
            </a:r>
            <a:r>
              <a:rPr lang="en-US" dirty="0" smtClean="0"/>
              <a:t> This text is having space between letters. 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decoration</a:t>
            </a:r>
            <a:r>
              <a:rPr lang="en-US" b="1" dirty="0" err="1"/>
              <a:t>:</a:t>
            </a:r>
            <a:r>
              <a:rPr lang="en-US" b="1" dirty="0" err="1" smtClean="0"/>
              <a:t>underline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be underlined </a:t>
            </a:r>
            <a:r>
              <a:rPr lang="en-US" dirty="0"/>
              <a:t>&lt;/p&gt;</a:t>
            </a:r>
            <a:r>
              <a:rPr lang="en-US" dirty="0" smtClean="0"/>
              <a:t>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decoration</a:t>
            </a:r>
            <a:r>
              <a:rPr lang="en-US" b="1" dirty="0" err="1"/>
              <a:t>:</a:t>
            </a:r>
            <a:r>
              <a:rPr lang="en-US" b="1" dirty="0" err="1" smtClean="0"/>
              <a:t>line</a:t>
            </a:r>
            <a:r>
              <a:rPr lang="en-US" b="1" dirty="0"/>
              <a:t>-</a:t>
            </a:r>
            <a:r>
              <a:rPr lang="en-US" b="1" dirty="0" smtClean="0"/>
              <a:t>through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be </a:t>
            </a:r>
            <a:r>
              <a:rPr lang="en-US" dirty="0" err="1" smtClean="0"/>
              <a:t>striked</a:t>
            </a:r>
            <a:r>
              <a:rPr lang="en-US" dirty="0" smtClean="0"/>
              <a:t> through. </a:t>
            </a:r>
            <a:r>
              <a:rPr lang="en-US" dirty="0"/>
              <a:t>&lt;/p&gt;</a:t>
            </a:r>
            <a:r>
              <a:rPr lang="en-US" dirty="0" smtClean="0"/>
              <a:t>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decoration</a:t>
            </a:r>
            <a:r>
              <a:rPr lang="en-US" b="1" dirty="0" err="1"/>
              <a:t>:</a:t>
            </a:r>
            <a:r>
              <a:rPr lang="en-US" b="1" dirty="0" err="1" smtClean="0"/>
              <a:t>overline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have a over line. </a:t>
            </a:r>
            <a:r>
              <a:rPr lang="en-US" dirty="0"/>
              <a:t>&lt;/p&gt;</a:t>
            </a:r>
            <a:r>
              <a:rPr lang="en-US" dirty="0" smtClean="0"/>
              <a:t>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decoration</a:t>
            </a:r>
            <a:r>
              <a:rPr lang="en-US" b="1" dirty="0" err="1"/>
              <a:t>:</a:t>
            </a:r>
            <a:r>
              <a:rPr lang="en-US" b="1" dirty="0" err="1" smtClean="0"/>
              <a:t>blink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text will have blinking effect </a:t>
            </a:r>
            <a:r>
              <a:rPr lang="en-US" dirty="0"/>
              <a:t>&lt;/p&gt;</a:t>
            </a:r>
            <a:r>
              <a:rPr lang="en-US" dirty="0" smtClean="0"/>
              <a:t>&lt;/</a:t>
            </a:r>
            <a:r>
              <a:rPr lang="en-US" dirty="0"/>
              <a:t>body&gt;</a:t>
            </a:r>
            <a:r>
              <a:rPr lang="en-US" dirty="0" smtClean="0"/>
              <a:t> </a:t>
            </a:r>
            <a:r>
              <a:rPr lang="en-US" dirty="0"/>
              <a:t>&lt;/</a:t>
            </a:r>
            <a:r>
              <a:rPr lang="en-US" dirty="0" smtClean="0"/>
              <a:t>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text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  <a:r>
              <a:rPr lang="en-US" dirty="0" smtClean="0"/>
              <a:t> </a:t>
            </a:r>
            <a:r>
              <a:rPr lang="en-US" dirty="0"/>
              <a:t>&lt;body&gt;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transform</a:t>
            </a:r>
            <a:r>
              <a:rPr lang="en-US" b="1" dirty="0" err="1"/>
              <a:t>:</a:t>
            </a:r>
            <a:r>
              <a:rPr lang="en-US" b="1" dirty="0" err="1" smtClean="0"/>
              <a:t>capitalize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be capitalized 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transform</a:t>
            </a:r>
            <a:r>
              <a:rPr lang="en-US" b="1" dirty="0" err="1"/>
              <a:t>:</a:t>
            </a:r>
            <a:r>
              <a:rPr lang="en-US" b="1" dirty="0" err="1" smtClean="0"/>
              <a:t>uppercase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be in uppercase </a:t>
            </a:r>
            <a:r>
              <a:rPr lang="en-US" dirty="0"/>
              <a:t>&lt;/p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err="1" smtClean="0"/>
              <a:t>transform</a:t>
            </a:r>
            <a:r>
              <a:rPr lang="en-US" b="1" dirty="0" err="1"/>
              <a:t>:</a:t>
            </a:r>
            <a:r>
              <a:rPr lang="en-US" b="1" dirty="0" err="1" smtClean="0"/>
              <a:t>lowercase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This will be in lowercase 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  <a:r>
              <a:rPr lang="en-US" dirty="0" smtClean="0"/>
              <a:t> </a:t>
            </a:r>
            <a:r>
              <a:rPr lang="en-US" dirty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CSS comprises of style rules that are interpreted by the browser and then applied to the corresponding elements in your document. A style rule is made of three parts −</a:t>
            </a:r>
          </a:p>
          <a:p>
            <a:r>
              <a:rPr lang="en-US" b="1" dirty="0" smtClean="0"/>
              <a:t>Selector</a:t>
            </a:r>
            <a:r>
              <a:rPr lang="en-US" dirty="0" smtClean="0"/>
              <a:t> − A selector is an HTML tag at which a style will be applied. This could be any tag like &lt;h1&gt; or &lt;table&gt; etc.</a:t>
            </a:r>
          </a:p>
          <a:p>
            <a:r>
              <a:rPr lang="en-US" b="1" dirty="0" smtClean="0"/>
              <a:t>Property</a:t>
            </a:r>
            <a:r>
              <a:rPr lang="en-US" dirty="0" smtClean="0"/>
              <a:t> − A property is a type of attribute of HTML tag. Put simply, all the HTML attributes are converted into CSS properties. They could be </a:t>
            </a:r>
            <a:r>
              <a:rPr lang="en-US" i="1" dirty="0" smtClean="0"/>
              <a:t>color</a:t>
            </a:r>
            <a:r>
              <a:rPr lang="en-US" dirty="0" smtClean="0"/>
              <a:t>, </a:t>
            </a:r>
            <a:r>
              <a:rPr lang="en-US" i="1" dirty="0" smtClean="0"/>
              <a:t>border</a:t>
            </a:r>
            <a:r>
              <a:rPr lang="en-US" dirty="0" smtClean="0"/>
              <a:t> etc.</a:t>
            </a:r>
          </a:p>
          <a:p>
            <a:r>
              <a:rPr lang="en-US" b="1" dirty="0" smtClean="0"/>
              <a:t>Value</a:t>
            </a:r>
            <a:r>
              <a:rPr lang="en-US" dirty="0" smtClean="0"/>
              <a:t> − Values are assigned to properties. For example, </a:t>
            </a:r>
            <a:r>
              <a:rPr lang="en-US" i="1" dirty="0" err="1" smtClean="0"/>
              <a:t>color</a:t>
            </a:r>
            <a:r>
              <a:rPr lang="en-US" dirty="0" err="1" smtClean="0"/>
              <a:t>property</a:t>
            </a:r>
            <a:r>
              <a:rPr lang="en-US" dirty="0" smtClean="0"/>
              <a:t> can have value either </a:t>
            </a:r>
            <a:r>
              <a:rPr lang="en-US" i="1" dirty="0" smtClean="0"/>
              <a:t>red</a:t>
            </a:r>
            <a:r>
              <a:rPr lang="en-US" dirty="0" smtClean="0"/>
              <a:t> or </a:t>
            </a:r>
            <a:r>
              <a:rPr lang="en-US" i="1" dirty="0" smtClean="0"/>
              <a:t>#F1F1F1</a:t>
            </a:r>
            <a:r>
              <a:rPr lang="en-US" dirty="0" smtClean="0"/>
              <a:t> 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Will Be Capitalized</a:t>
            </a:r>
          </a:p>
          <a:p>
            <a:r>
              <a:rPr lang="en-US" cap="all" dirty="0"/>
              <a:t>THIS WILL BE IN UPPERCASE</a:t>
            </a:r>
          </a:p>
          <a:p>
            <a:r>
              <a:rPr lang="en-US" dirty="0"/>
              <a:t>this will be in lowercase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the Text Shadow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  <a:r>
              <a:rPr lang="en-US" dirty="0" smtClean="0"/>
              <a:t> </a:t>
            </a:r>
            <a:r>
              <a:rPr lang="en-US" dirty="0"/>
              <a:t>&lt;body&gt;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</a:t>
            </a:r>
            <a:r>
              <a:rPr lang="en-US" dirty="0" smtClean="0"/>
              <a:t> </a:t>
            </a:r>
            <a:r>
              <a:rPr lang="en-US" b="1" dirty="0"/>
              <a:t>style="</a:t>
            </a:r>
            <a:r>
              <a:rPr lang="en-US" b="1" dirty="0" smtClean="0"/>
              <a:t>text</a:t>
            </a:r>
            <a:r>
              <a:rPr lang="en-US" b="1" dirty="0"/>
              <a:t>-</a:t>
            </a:r>
            <a:r>
              <a:rPr lang="en-US" b="1" dirty="0" smtClean="0"/>
              <a:t>shadow</a:t>
            </a:r>
            <a:r>
              <a:rPr lang="en-US" b="1" dirty="0"/>
              <a:t>:4px</a:t>
            </a:r>
            <a:r>
              <a:rPr lang="en-US" b="1" dirty="0" smtClean="0"/>
              <a:t> </a:t>
            </a:r>
            <a:r>
              <a:rPr lang="en-US" b="1" dirty="0"/>
              <a:t>4px</a:t>
            </a:r>
            <a:r>
              <a:rPr lang="en-US" b="1" dirty="0" smtClean="0"/>
              <a:t> </a:t>
            </a:r>
            <a:r>
              <a:rPr lang="en-US" b="1" dirty="0"/>
              <a:t>8px</a:t>
            </a:r>
            <a:r>
              <a:rPr lang="en-US" b="1" dirty="0" smtClean="0"/>
              <a:t> blue</a:t>
            </a:r>
            <a:r>
              <a:rPr lang="en-US" b="1" dirty="0"/>
              <a:t>;"</a:t>
            </a:r>
            <a:r>
              <a:rPr lang="en-US" dirty="0"/>
              <a:t>&gt;</a:t>
            </a:r>
            <a:r>
              <a:rPr lang="en-US" dirty="0" smtClean="0"/>
              <a:t> If your browser supports the CSS text-shadow property, this text will have a blue shadow. </a:t>
            </a:r>
            <a:r>
              <a:rPr lang="en-US" dirty="0"/>
              <a:t>&lt;/p&gt;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&lt;/</a:t>
            </a:r>
            <a:r>
              <a:rPr lang="en-US" dirty="0"/>
              <a:t>body&gt;</a:t>
            </a:r>
            <a:r>
              <a:rPr lang="en-US" dirty="0" smtClean="0"/>
              <a:t> </a:t>
            </a:r>
            <a:r>
              <a:rPr lang="en-US" dirty="0"/>
              <a:t>&lt;/html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t"/>
            <a:r>
              <a:rPr lang="en-US" dirty="0" smtClean="0">
                <a:latin typeface="Arial Black" pitchFamily="34" charset="0"/>
              </a:rPr>
              <a:t>Style text in &lt;h1&gt; to uppercase letters, and text in &lt;p&gt; to capitalized letters.</a:t>
            </a:r>
          </a:p>
          <a:p>
            <a:pPr fontAlgn="t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900" dirty="0" smtClean="0">
                <a:latin typeface="Arial Black" pitchFamily="34" charset="0"/>
              </a:rPr>
              <a:t>&lt;html&gt;</a:t>
            </a:r>
          </a:p>
          <a:p>
            <a:r>
              <a:rPr lang="en-US" sz="2900" dirty="0" smtClean="0">
                <a:latin typeface="Arial Black" pitchFamily="34" charset="0"/>
              </a:rPr>
              <a:t>&lt;head&gt;</a:t>
            </a:r>
          </a:p>
          <a:p>
            <a:r>
              <a:rPr lang="en-US" sz="2900" dirty="0" smtClean="0">
                <a:latin typeface="Arial Black" pitchFamily="34" charset="0"/>
              </a:rPr>
              <a:t>&lt;style&gt;</a:t>
            </a:r>
          </a:p>
          <a:p>
            <a:r>
              <a:rPr lang="en-US" sz="2900" dirty="0" smtClean="0">
                <a:latin typeface="Arial Black" pitchFamily="34" charset="0"/>
              </a:rPr>
              <a:t>h1 {</a:t>
            </a:r>
          </a:p>
          <a:p>
            <a:r>
              <a:rPr lang="en-US" sz="2900" dirty="0" smtClean="0">
                <a:latin typeface="Arial Black" pitchFamily="34" charset="0"/>
              </a:rPr>
              <a:t>    text-transform: uppercase;</a:t>
            </a:r>
          </a:p>
          <a:p>
            <a:r>
              <a:rPr lang="en-US" sz="2900" dirty="0" smtClean="0">
                <a:latin typeface="Arial Black" pitchFamily="34" charset="0"/>
              </a:rPr>
              <a:t>}</a:t>
            </a:r>
          </a:p>
          <a:p>
            <a:r>
              <a:rPr lang="en-US" sz="2900" dirty="0" smtClean="0">
                <a:latin typeface="Arial Black" pitchFamily="34" charset="0"/>
              </a:rPr>
              <a:t>p {</a:t>
            </a:r>
          </a:p>
          <a:p>
            <a:r>
              <a:rPr lang="en-US" sz="2900" dirty="0" smtClean="0">
                <a:latin typeface="Arial Black" pitchFamily="34" charset="0"/>
              </a:rPr>
              <a:t>    text-transform: capitalize;</a:t>
            </a:r>
          </a:p>
          <a:p>
            <a:r>
              <a:rPr lang="en-US" sz="2900" dirty="0" smtClean="0">
                <a:latin typeface="Arial Black" pitchFamily="34" charset="0"/>
              </a:rPr>
              <a:t>}</a:t>
            </a:r>
          </a:p>
          <a:p>
            <a:r>
              <a:rPr lang="en-US" sz="2900" dirty="0" smtClean="0">
                <a:latin typeface="Arial Black" pitchFamily="34" charset="0"/>
              </a:rPr>
              <a:t>&lt;/style&gt;</a:t>
            </a:r>
          </a:p>
          <a:p>
            <a:r>
              <a:rPr lang="en-US" sz="2900" dirty="0" smtClean="0">
                <a:latin typeface="Arial Black" pitchFamily="34" charset="0"/>
              </a:rPr>
              <a:t>&lt;/head&gt;</a:t>
            </a:r>
          </a:p>
          <a:p>
            <a:r>
              <a:rPr lang="en-US" sz="2900" dirty="0" smtClean="0">
                <a:latin typeface="Arial Black" pitchFamily="34" charset="0"/>
              </a:rPr>
              <a:t>&lt;body&gt;</a:t>
            </a:r>
          </a:p>
          <a:p>
            <a:r>
              <a:rPr lang="en-US" sz="2900" dirty="0" smtClean="0">
                <a:latin typeface="Arial Black" pitchFamily="34" charset="0"/>
              </a:rPr>
              <a:t>&lt;h1&gt;This is a Heading&lt;/h1&gt;</a:t>
            </a:r>
          </a:p>
          <a:p>
            <a:r>
              <a:rPr lang="en-US" sz="2900" dirty="0" smtClean="0">
                <a:latin typeface="Arial Black" pitchFamily="34" charset="0"/>
              </a:rPr>
              <a:t>&lt;p&gt;This is a paragraph.&lt;/p&gt;</a:t>
            </a:r>
          </a:p>
          <a:p>
            <a:r>
              <a:rPr lang="en-US" sz="2900" dirty="0" smtClean="0">
                <a:latin typeface="Arial Black" pitchFamily="34" charset="0"/>
              </a:rPr>
              <a:t>&lt;p&gt;This is another paragraph.&lt;/p&gt;</a:t>
            </a:r>
          </a:p>
          <a:p>
            <a:r>
              <a:rPr lang="en-US" sz="2900" dirty="0" smtClean="0">
                <a:latin typeface="Arial Black" pitchFamily="34" charset="0"/>
              </a:rPr>
              <a:t>&lt;/body&gt;</a:t>
            </a:r>
          </a:p>
          <a:p>
            <a:r>
              <a:rPr lang="en-US" sz="2900" dirty="0" smtClean="0">
                <a:latin typeface="Arial Black" pitchFamily="34" charset="0"/>
              </a:rPr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Indent the first line of the &lt;p&gt; element with 20px.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p {</a:t>
            </a:r>
          </a:p>
          <a:p>
            <a:r>
              <a:rPr lang="en-US" dirty="0" smtClean="0"/>
              <a:t>    text-indent: 20px;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&lt;h1&gt;This is a Heading&lt;/h1&gt;</a:t>
            </a:r>
          </a:p>
          <a:p>
            <a:r>
              <a:rPr lang="en-US" dirty="0" smtClean="0"/>
              <a:t>&lt;</a:t>
            </a:r>
            <a:r>
              <a:rPr lang="en-US" b="1" dirty="0" smtClean="0"/>
              <a:t>p&gt;</a:t>
            </a:r>
            <a:r>
              <a:rPr lang="en-US" b="1" dirty="0" err="1" smtClean="0"/>
              <a:t>Lorem</a:t>
            </a:r>
            <a:r>
              <a:rPr lang="en-US" b="1" dirty="0" smtClean="0"/>
              <a:t> </a:t>
            </a:r>
            <a:r>
              <a:rPr lang="en-US" b="1" dirty="0" err="1" smtClean="0"/>
              <a:t>ipsum</a:t>
            </a:r>
            <a:r>
              <a:rPr lang="en-US" b="1" dirty="0" smtClean="0"/>
              <a:t> dolor sit </a:t>
            </a:r>
            <a:r>
              <a:rPr lang="en-US" b="1" dirty="0" err="1" smtClean="0"/>
              <a:t>amet</a:t>
            </a:r>
            <a:r>
              <a:rPr lang="en-US" b="1" dirty="0" smtClean="0"/>
              <a:t>, </a:t>
            </a:r>
            <a:r>
              <a:rPr lang="en-US" b="1" dirty="0" err="1" smtClean="0"/>
              <a:t>consectetur</a:t>
            </a:r>
            <a:r>
              <a:rPr lang="en-US" b="1" dirty="0" smtClean="0"/>
              <a:t> </a:t>
            </a:r>
            <a:r>
              <a:rPr lang="en-US" b="1" dirty="0" err="1" smtClean="0"/>
              <a:t>adipiscing</a:t>
            </a:r>
            <a:r>
              <a:rPr lang="en-US" b="1" dirty="0" smtClean="0"/>
              <a:t> </a:t>
            </a:r>
            <a:r>
              <a:rPr lang="en-US" b="1" dirty="0" err="1" smtClean="0"/>
              <a:t>elit</a:t>
            </a:r>
            <a:r>
              <a:rPr lang="en-US" b="1" dirty="0" smtClean="0"/>
              <a:t>, </a:t>
            </a:r>
            <a:r>
              <a:rPr lang="en-US" b="1" dirty="0" err="1" smtClean="0"/>
              <a:t>sed</a:t>
            </a:r>
            <a:r>
              <a:rPr lang="en-US" b="1" dirty="0" smtClean="0"/>
              <a:t> do </a:t>
            </a:r>
            <a:r>
              <a:rPr lang="en-US" b="1" dirty="0" err="1" smtClean="0"/>
              <a:t>eiusmod</a:t>
            </a:r>
            <a:r>
              <a:rPr lang="en-US" b="1" dirty="0" smtClean="0"/>
              <a:t> </a:t>
            </a:r>
            <a:r>
              <a:rPr lang="en-US" b="1" dirty="0" err="1" smtClean="0"/>
              <a:t>tempor</a:t>
            </a:r>
            <a:r>
              <a:rPr lang="en-US" b="1" dirty="0" smtClean="0"/>
              <a:t> </a:t>
            </a:r>
            <a:r>
              <a:rPr lang="en-US" b="1" dirty="0" err="1" smtClean="0"/>
              <a:t>incididunt</a:t>
            </a:r>
            <a:r>
              <a:rPr lang="en-US" b="1" dirty="0" smtClean="0"/>
              <a:t> </a:t>
            </a:r>
            <a:r>
              <a:rPr lang="en-US" b="1" dirty="0" err="1" smtClean="0"/>
              <a:t>ut</a:t>
            </a:r>
            <a:r>
              <a:rPr lang="en-US" b="1" dirty="0" smtClean="0"/>
              <a:t> </a:t>
            </a:r>
            <a:r>
              <a:rPr lang="en-US" b="1" dirty="0" err="1" smtClean="0"/>
              <a:t>labore</a:t>
            </a:r>
            <a:r>
              <a:rPr lang="en-US" b="1" dirty="0" smtClean="0"/>
              <a:t> et </a:t>
            </a:r>
            <a:r>
              <a:rPr lang="en-US" b="1" dirty="0" err="1" smtClean="0"/>
              <a:t>dolore</a:t>
            </a:r>
            <a:r>
              <a:rPr lang="en-US" b="1" dirty="0" smtClean="0"/>
              <a:t> magna </a:t>
            </a:r>
            <a:r>
              <a:rPr lang="en-US" b="1" dirty="0" err="1" smtClean="0"/>
              <a:t>aliqua</a:t>
            </a:r>
            <a:r>
              <a:rPr lang="en-US" b="1" dirty="0" smtClean="0"/>
              <a:t>. </a:t>
            </a:r>
            <a:r>
              <a:rPr lang="en-US" b="1" dirty="0" err="1" smtClean="0"/>
              <a:t>Ut</a:t>
            </a:r>
            <a:r>
              <a:rPr lang="en-US" b="1" dirty="0" smtClean="0"/>
              <a:t> </a:t>
            </a:r>
            <a:r>
              <a:rPr lang="en-US" b="1" dirty="0" err="1" smtClean="0"/>
              <a:t>enim</a:t>
            </a:r>
            <a:r>
              <a:rPr lang="en-US" b="1" dirty="0" smtClean="0"/>
              <a:t> ad minim </a:t>
            </a:r>
            <a:r>
              <a:rPr lang="en-US" b="1" dirty="0" err="1" smtClean="0"/>
              <a:t>veniam</a:t>
            </a:r>
            <a:r>
              <a:rPr lang="en-US" b="1" dirty="0" smtClean="0"/>
              <a:t>, </a:t>
            </a:r>
            <a:r>
              <a:rPr lang="en-US" b="1" dirty="0" err="1" smtClean="0"/>
              <a:t>quis</a:t>
            </a:r>
            <a:r>
              <a:rPr lang="en-US" b="1" dirty="0" smtClean="0"/>
              <a:t> </a:t>
            </a:r>
            <a:r>
              <a:rPr lang="en-US" b="1" dirty="0" err="1" smtClean="0"/>
              <a:t>nostrud</a:t>
            </a:r>
            <a:r>
              <a:rPr lang="en-US" b="1" dirty="0" smtClean="0"/>
              <a:t> exercitation </a:t>
            </a:r>
            <a:r>
              <a:rPr lang="en-US" b="1" dirty="0" err="1" smtClean="0"/>
              <a:t>ullamco</a:t>
            </a:r>
            <a:r>
              <a:rPr lang="en-US" b="1" dirty="0" smtClean="0"/>
              <a:t> </a:t>
            </a:r>
            <a:r>
              <a:rPr lang="en-US" b="1" dirty="0" err="1" smtClean="0"/>
              <a:t>laboris</a:t>
            </a:r>
            <a:r>
              <a:rPr lang="en-US" b="1" dirty="0" smtClean="0"/>
              <a:t> nisi </a:t>
            </a:r>
            <a:r>
              <a:rPr lang="en-US" b="1" dirty="0" err="1" smtClean="0"/>
              <a:t>ut</a:t>
            </a:r>
            <a:r>
              <a:rPr lang="en-US" b="1" dirty="0" smtClean="0"/>
              <a:t> </a:t>
            </a:r>
            <a:r>
              <a:rPr lang="en-US" b="1" dirty="0" err="1" smtClean="0"/>
              <a:t>aliquip</a:t>
            </a:r>
            <a:r>
              <a:rPr lang="en-US" b="1" dirty="0" smtClean="0"/>
              <a:t> ex ea </a:t>
            </a:r>
            <a:r>
              <a:rPr lang="en-US" b="1" dirty="0" err="1" smtClean="0"/>
              <a:t>commodo</a:t>
            </a:r>
            <a:r>
              <a:rPr lang="en-US" b="1" dirty="0" smtClean="0"/>
              <a:t> </a:t>
            </a:r>
            <a:r>
              <a:rPr lang="en-US" b="1" dirty="0" err="1" smtClean="0"/>
              <a:t>consequat</a:t>
            </a:r>
            <a:r>
              <a:rPr lang="en-US" b="1" dirty="0" smtClean="0"/>
              <a:t>. </a:t>
            </a:r>
            <a:r>
              <a:rPr lang="en-US" b="1" dirty="0" err="1" smtClean="0"/>
              <a:t>Duis</a:t>
            </a:r>
            <a:r>
              <a:rPr lang="en-US" b="1" dirty="0" smtClean="0"/>
              <a:t> </a:t>
            </a:r>
            <a:r>
              <a:rPr lang="en-US" b="1" dirty="0" err="1" smtClean="0"/>
              <a:t>aute</a:t>
            </a:r>
            <a:r>
              <a:rPr lang="en-US" b="1" dirty="0" smtClean="0"/>
              <a:t> </a:t>
            </a:r>
            <a:r>
              <a:rPr lang="en-US" b="1" dirty="0" err="1" smtClean="0"/>
              <a:t>irure</a:t>
            </a:r>
            <a:r>
              <a:rPr lang="en-US" b="1" dirty="0" smtClean="0"/>
              <a:t> dolor in </a:t>
            </a:r>
            <a:r>
              <a:rPr lang="en-US" b="1" dirty="0" err="1" smtClean="0"/>
              <a:t>reprehenderit</a:t>
            </a:r>
            <a:r>
              <a:rPr lang="en-US" b="1" dirty="0" smtClean="0"/>
              <a:t> in </a:t>
            </a:r>
            <a:r>
              <a:rPr lang="en-US" b="1" dirty="0" err="1" smtClean="0"/>
              <a:t>voluptate</a:t>
            </a:r>
            <a:r>
              <a:rPr lang="en-US" b="1" dirty="0" smtClean="0"/>
              <a:t> </a:t>
            </a:r>
            <a:r>
              <a:rPr lang="en-US" b="1" dirty="0" err="1" smtClean="0"/>
              <a:t>velit</a:t>
            </a:r>
            <a:r>
              <a:rPr lang="en-US" b="1" dirty="0" smtClean="0"/>
              <a:t> </a:t>
            </a:r>
            <a:r>
              <a:rPr lang="en-US" b="1" dirty="0" err="1" smtClean="0"/>
              <a:t>esse</a:t>
            </a:r>
            <a:r>
              <a:rPr lang="en-US" b="1" dirty="0" smtClean="0"/>
              <a:t> </a:t>
            </a:r>
            <a:r>
              <a:rPr lang="en-US" b="1" dirty="0" err="1" smtClean="0"/>
              <a:t>cillum</a:t>
            </a:r>
            <a:r>
              <a:rPr lang="en-US" b="1" dirty="0" smtClean="0"/>
              <a:t> </a:t>
            </a:r>
            <a:r>
              <a:rPr lang="en-US" b="1" dirty="0" err="1" smtClean="0"/>
              <a:t>dolore</a:t>
            </a:r>
            <a:r>
              <a:rPr lang="en-US" b="1" dirty="0" smtClean="0"/>
              <a:t> </a:t>
            </a:r>
            <a:r>
              <a:rPr lang="en-US" b="1" dirty="0" err="1" smtClean="0"/>
              <a:t>eu</a:t>
            </a:r>
            <a:r>
              <a:rPr lang="en-US" b="1" dirty="0" smtClean="0"/>
              <a:t> </a:t>
            </a:r>
            <a:r>
              <a:rPr lang="en-US" b="1" dirty="0" err="1" smtClean="0"/>
              <a:t>fugiat</a:t>
            </a:r>
            <a:r>
              <a:rPr lang="en-US" b="1" dirty="0" smtClean="0"/>
              <a:t> </a:t>
            </a:r>
            <a:r>
              <a:rPr lang="en-US" b="1" dirty="0" err="1" smtClean="0"/>
              <a:t>nulla</a:t>
            </a:r>
            <a:r>
              <a:rPr lang="en-US" b="1" dirty="0" smtClean="0"/>
              <a:t> </a:t>
            </a:r>
            <a:r>
              <a:rPr lang="en-US" b="1" dirty="0" err="1" smtClean="0"/>
              <a:t>pariatur</a:t>
            </a:r>
            <a:r>
              <a:rPr lang="en-US" b="1" dirty="0" smtClean="0"/>
              <a:t>. </a:t>
            </a:r>
            <a:r>
              <a:rPr lang="en-US" b="1" dirty="0" err="1" smtClean="0"/>
              <a:t>Excepteur</a:t>
            </a:r>
            <a:r>
              <a:rPr lang="en-US" b="1" dirty="0" smtClean="0"/>
              <a:t> </a:t>
            </a:r>
            <a:r>
              <a:rPr lang="en-US" b="1" dirty="0" err="1" smtClean="0"/>
              <a:t>sint</a:t>
            </a:r>
            <a:r>
              <a:rPr lang="en-US" b="1" dirty="0" smtClean="0"/>
              <a:t> </a:t>
            </a:r>
            <a:r>
              <a:rPr lang="en-US" b="1" dirty="0" err="1" smtClean="0"/>
              <a:t>occaecat</a:t>
            </a:r>
            <a:r>
              <a:rPr lang="en-US" b="1" dirty="0" smtClean="0"/>
              <a:t> </a:t>
            </a:r>
            <a:r>
              <a:rPr lang="en-US" b="1" dirty="0" err="1" smtClean="0"/>
              <a:t>cupidatat</a:t>
            </a:r>
            <a:r>
              <a:rPr lang="en-US" b="1" dirty="0" smtClean="0"/>
              <a:t> non </a:t>
            </a:r>
            <a:r>
              <a:rPr lang="en-US" b="1" dirty="0" err="1" smtClean="0"/>
              <a:t>proident</a:t>
            </a:r>
            <a:r>
              <a:rPr lang="en-US" b="1" dirty="0" smtClean="0"/>
              <a:t>, </a:t>
            </a:r>
            <a:r>
              <a:rPr lang="en-US" b="1" dirty="0" err="1" smtClean="0"/>
              <a:t>sunt</a:t>
            </a:r>
            <a:r>
              <a:rPr lang="en-US" b="1" dirty="0" smtClean="0"/>
              <a:t> in culpa qui </a:t>
            </a:r>
            <a:r>
              <a:rPr lang="en-US" b="1" dirty="0" err="1" smtClean="0"/>
              <a:t>officia</a:t>
            </a:r>
            <a:r>
              <a:rPr lang="en-US" b="1" dirty="0" smtClean="0"/>
              <a:t> </a:t>
            </a:r>
            <a:r>
              <a:rPr lang="en-US" b="1" dirty="0" err="1" smtClean="0"/>
              <a:t>deserunt</a:t>
            </a:r>
            <a:r>
              <a:rPr lang="en-US" b="1" dirty="0" smtClean="0"/>
              <a:t> </a:t>
            </a:r>
            <a:r>
              <a:rPr lang="en-US" b="1" dirty="0" err="1" smtClean="0"/>
              <a:t>mollit</a:t>
            </a:r>
            <a:r>
              <a:rPr lang="en-US" b="1" dirty="0" smtClean="0"/>
              <a:t> </a:t>
            </a:r>
            <a:r>
              <a:rPr lang="en-US" b="1" dirty="0" err="1" smtClean="0"/>
              <a:t>anim</a:t>
            </a:r>
            <a:r>
              <a:rPr lang="en-US" b="1" dirty="0" smtClean="0"/>
              <a:t> id </a:t>
            </a:r>
            <a:r>
              <a:rPr lang="en-US" b="1" dirty="0" err="1" smtClean="0"/>
              <a:t>est</a:t>
            </a:r>
            <a:r>
              <a:rPr lang="en-US" b="1" dirty="0" smtClean="0"/>
              <a:t> </a:t>
            </a:r>
            <a:r>
              <a:rPr lang="en-US" b="1" dirty="0" err="1" smtClean="0"/>
              <a:t>laborum</a:t>
            </a:r>
            <a:r>
              <a:rPr lang="en-US" b="1" dirty="0" smtClean="0"/>
              <a:t>&lt;/</a:t>
            </a:r>
            <a:r>
              <a:rPr lang="en-US" dirty="0" smtClean="0"/>
              <a:t>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- Using Images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border</a:t>
            </a:r>
            <a:r>
              <a:rPr lang="en-US" dirty="0"/>
              <a:t> property is used to set the width of an image border.</a:t>
            </a:r>
          </a:p>
          <a:p>
            <a:r>
              <a:rPr lang="en-US" dirty="0"/>
              <a:t>The </a:t>
            </a:r>
            <a:r>
              <a:rPr lang="en-US" b="1" dirty="0"/>
              <a:t>height</a:t>
            </a:r>
            <a:r>
              <a:rPr lang="en-US" dirty="0"/>
              <a:t> property is used to set the height of an image.</a:t>
            </a:r>
          </a:p>
          <a:p>
            <a:r>
              <a:rPr lang="en-US" dirty="0"/>
              <a:t>The </a:t>
            </a:r>
            <a:r>
              <a:rPr lang="en-US" b="1" dirty="0"/>
              <a:t>width</a:t>
            </a:r>
            <a:r>
              <a:rPr lang="en-US" dirty="0"/>
              <a:t> property is used to set the width of an image.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Image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 smtClean="0"/>
              <a:t> </a:t>
            </a:r>
            <a:r>
              <a:rPr lang="en-US" dirty="0"/>
              <a:t>style="</a:t>
            </a:r>
            <a:r>
              <a:rPr lang="en-US" dirty="0" smtClean="0"/>
              <a:t>border</a:t>
            </a:r>
            <a:r>
              <a:rPr lang="en-US" dirty="0"/>
              <a:t>:0px;"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r>
              <a:rPr lang="en-US" dirty="0" smtClean="0"/>
              <a:t>="logo.png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/&gt;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 smtClean="0"/>
              <a:t> /&gt;</a:t>
            </a:r>
          </a:p>
          <a:p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 smtClean="0"/>
              <a:t> </a:t>
            </a:r>
            <a:r>
              <a:rPr lang="en-US" dirty="0"/>
              <a:t>style="</a:t>
            </a:r>
            <a:r>
              <a:rPr lang="en-US" dirty="0" smtClean="0"/>
              <a:t>border</a:t>
            </a:r>
            <a:r>
              <a:rPr lang="en-US" dirty="0"/>
              <a:t>:3px</a:t>
            </a:r>
            <a:r>
              <a:rPr lang="en-US" dirty="0" smtClean="0"/>
              <a:t> dashed red</a:t>
            </a:r>
            <a:r>
              <a:rPr lang="en-US" dirty="0"/>
              <a:t>;"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r>
              <a:rPr lang="en-US" dirty="0" smtClean="0"/>
              <a:t>="logo.png</a:t>
            </a:r>
            <a:r>
              <a:rPr lang="en-US" dirty="0"/>
              <a:t>"</a:t>
            </a:r>
            <a:r>
              <a:rPr lang="en-US" dirty="0" smtClean="0"/>
              <a:t> /&gt;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 smtClean="0"/>
              <a:t> </a:t>
            </a:r>
            <a:r>
              <a:rPr lang="en-US" dirty="0"/>
              <a:t>style="</a:t>
            </a:r>
            <a:r>
              <a:rPr lang="en-US" dirty="0" smtClean="0"/>
              <a:t>border</a:t>
            </a:r>
            <a:r>
              <a:rPr lang="en-US" dirty="0"/>
              <a:t>:1px</a:t>
            </a:r>
            <a:r>
              <a:rPr lang="en-US" dirty="0" smtClean="0"/>
              <a:t> solid red</a:t>
            </a:r>
            <a:r>
              <a:rPr lang="en-US" dirty="0"/>
              <a:t>;</a:t>
            </a:r>
            <a:r>
              <a:rPr lang="en-US" dirty="0" smtClean="0"/>
              <a:t> width</a:t>
            </a:r>
            <a:r>
              <a:rPr lang="en-US" dirty="0"/>
              <a:t>:150px;"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r>
              <a:rPr lang="en-US" dirty="0" smtClean="0"/>
              <a:t>="logo.png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/&gt;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&lt;/body&gt;</a:t>
            </a:r>
            <a:r>
              <a:rPr lang="en-US" dirty="0" smtClean="0"/>
              <a:t> </a:t>
            </a:r>
            <a:r>
              <a:rPr lang="en-US" dirty="0"/>
              <a:t>&lt;/html&gt;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- Borders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border-color</a:t>
            </a:r>
            <a:r>
              <a:rPr lang="en-US" dirty="0"/>
              <a:t> specifies the color of a border.</a:t>
            </a:r>
          </a:p>
          <a:p>
            <a:r>
              <a:rPr lang="en-US" dirty="0"/>
              <a:t>The </a:t>
            </a:r>
            <a:r>
              <a:rPr lang="en-US" b="1" dirty="0"/>
              <a:t>border-style</a:t>
            </a:r>
            <a:r>
              <a:rPr lang="en-US" dirty="0"/>
              <a:t> specifies whether a border should be solid, dashed line, double line, or one of the other possible values.</a:t>
            </a:r>
          </a:p>
          <a:p>
            <a:r>
              <a:rPr lang="en-US" dirty="0"/>
              <a:t>The </a:t>
            </a:r>
            <a:r>
              <a:rPr lang="en-US" b="1" dirty="0"/>
              <a:t>border-width</a:t>
            </a:r>
            <a:r>
              <a:rPr lang="en-US" dirty="0"/>
              <a:t> specifies the width of a border.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border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  <a:r>
              <a:rPr lang="en-US" dirty="0" smtClean="0"/>
              <a:t> </a:t>
            </a:r>
            <a:r>
              <a:rPr lang="en-US" dirty="0"/>
              <a:t>&lt;body&gt;</a:t>
            </a:r>
            <a:r>
              <a:rPr lang="en-US" dirty="0" smtClean="0"/>
              <a:t>.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dirty="0"/>
              <a:t>style="</a:t>
            </a:r>
            <a:r>
              <a:rPr lang="en-US" dirty="0" smtClean="0"/>
              <a:t>border</a:t>
            </a:r>
            <a:r>
              <a:rPr lang="en-US" dirty="0"/>
              <a:t>-</a:t>
            </a:r>
            <a:r>
              <a:rPr lang="en-US" dirty="0" smtClean="0"/>
              <a:t>width</a:t>
            </a:r>
            <a:r>
              <a:rPr lang="en-US" dirty="0"/>
              <a:t>:4px;</a:t>
            </a:r>
            <a:r>
              <a:rPr lang="en-US" dirty="0" smtClean="0"/>
              <a:t> border</a:t>
            </a:r>
            <a:r>
              <a:rPr lang="en-US" dirty="0"/>
              <a:t>-</a:t>
            </a:r>
            <a:r>
              <a:rPr lang="en-US" dirty="0" err="1" smtClean="0"/>
              <a:t>style</a:t>
            </a:r>
            <a:r>
              <a:rPr lang="en-US" dirty="0" err="1"/>
              <a:t>:</a:t>
            </a:r>
            <a:r>
              <a:rPr lang="en-US" dirty="0" err="1" smtClean="0"/>
              <a:t>none</a:t>
            </a:r>
            <a:r>
              <a:rPr lang="en-US" dirty="0"/>
              <a:t>;"&gt;</a:t>
            </a:r>
            <a:r>
              <a:rPr lang="en-US" dirty="0" smtClean="0"/>
              <a:t> This is a border with none width. </a:t>
            </a:r>
            <a:r>
              <a:rPr lang="en-US" dirty="0"/>
              <a:t>&lt;/p&gt;</a:t>
            </a:r>
            <a:r>
              <a:rPr lang="en-US" dirty="0" smtClean="0"/>
              <a:t> </a:t>
            </a:r>
            <a:r>
              <a:rPr lang="en-US" dirty="0"/>
              <a:t>&lt;p</a:t>
            </a:r>
            <a:r>
              <a:rPr lang="en-US" dirty="0" smtClean="0"/>
              <a:t> </a:t>
            </a:r>
            <a:r>
              <a:rPr lang="en-US" dirty="0"/>
              <a:t>style="</a:t>
            </a:r>
            <a:r>
              <a:rPr lang="en-US" dirty="0" smtClean="0"/>
              <a:t>border</a:t>
            </a:r>
            <a:r>
              <a:rPr lang="en-US" dirty="0"/>
              <a:t>-</a:t>
            </a:r>
            <a:r>
              <a:rPr lang="en-US" dirty="0" smtClean="0"/>
              <a:t>width</a:t>
            </a:r>
            <a:r>
              <a:rPr lang="en-US" dirty="0"/>
              <a:t>:4px;</a:t>
            </a:r>
            <a:r>
              <a:rPr lang="en-US" dirty="0" smtClean="0"/>
              <a:t> border</a:t>
            </a:r>
            <a:r>
              <a:rPr lang="en-US" dirty="0"/>
              <a:t>-</a:t>
            </a:r>
            <a:r>
              <a:rPr lang="en-US" dirty="0" err="1" smtClean="0"/>
              <a:t>style</a:t>
            </a:r>
            <a:r>
              <a:rPr lang="en-US" dirty="0" err="1"/>
              <a:t>:</a:t>
            </a:r>
            <a:r>
              <a:rPr lang="en-US" dirty="0" err="1" smtClean="0"/>
              <a:t>solid</a:t>
            </a:r>
            <a:r>
              <a:rPr lang="en-US" dirty="0"/>
              <a:t>;"&gt;</a:t>
            </a:r>
            <a:r>
              <a:rPr lang="en-US" dirty="0" smtClean="0"/>
              <a:t> This is a solid border. </a:t>
            </a:r>
            <a:r>
              <a:rPr lang="en-US" dirty="0"/>
              <a:t>&lt;/p</a:t>
            </a:r>
            <a:r>
              <a:rPr lang="en-US" dirty="0" smtClean="0"/>
              <a:t>&gt;&lt;/body&gt;&lt;/html&gt;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table{ border :1px solid #C00; }</a:t>
            </a:r>
            <a:endParaRPr lang="en-US" dirty="0"/>
          </a:p>
        </p:txBody>
      </p:sp>
      <p:pic>
        <p:nvPicPr>
          <p:cNvPr id="4" name="Content Placeholder 3" descr="syntax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0277" y="2286000"/>
            <a:ext cx="7718323" cy="2014728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set the color of the right border?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&lt;html&gt; &lt;head&gt; &lt;title&gt;</a:t>
            </a:r>
          </a:p>
          <a:p>
            <a:r>
              <a:rPr lang="en-US" dirty="0" smtClean="0"/>
              <a:t>How to set the color of the right border&lt;/title&gt; </a:t>
            </a:r>
          </a:p>
          <a:p>
            <a:r>
              <a:rPr lang="en-US" dirty="0" smtClean="0"/>
              <a:t>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 </a:t>
            </a:r>
          </a:p>
          <a:p>
            <a:r>
              <a:rPr lang="en-US" dirty="0" smtClean="0"/>
              <a:t>h1 { border-style: solid;</a:t>
            </a:r>
          </a:p>
          <a:p>
            <a:r>
              <a:rPr lang="en-US" dirty="0" smtClean="0"/>
              <a:t> border-right-color: #22CF64; } </a:t>
            </a:r>
          </a:p>
          <a:p>
            <a:r>
              <a:rPr lang="en-US" dirty="0" smtClean="0"/>
              <a:t>&lt;/style&gt; &lt;/head&gt; 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 &lt;h1&gt;w3resource Tutorial&lt;/h1&gt; </a:t>
            </a:r>
          </a:p>
          <a:p>
            <a:r>
              <a:rPr lang="en-US" dirty="0" smtClean="0"/>
              <a:t>&lt;/body&gt; 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CSS Properties: How to specify that the border color should be transparent?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&lt;html&gt; &lt;head&gt; </a:t>
            </a:r>
          </a:p>
          <a:p>
            <a:r>
              <a:rPr lang="en-US" dirty="0" smtClean="0"/>
              <a:t>&lt;title&gt;How to specify that the border color should be transparent&lt;/title&gt; </a:t>
            </a:r>
          </a:p>
          <a:p>
            <a:r>
              <a:rPr lang="en-US" dirty="0" smtClean="0"/>
              <a:t>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 </a:t>
            </a:r>
          </a:p>
          <a:p>
            <a:r>
              <a:rPr lang="en-US" dirty="0" smtClean="0"/>
              <a:t>h1 { border-</a:t>
            </a:r>
            <a:r>
              <a:rPr lang="en-US" dirty="0" err="1" smtClean="0"/>
              <a:t>style:solid</a:t>
            </a:r>
            <a:r>
              <a:rPr lang="en-US" dirty="0" smtClean="0"/>
              <a:t>; </a:t>
            </a:r>
          </a:p>
          <a:p>
            <a:r>
              <a:rPr lang="en-US" dirty="0" smtClean="0"/>
              <a:t>border-width:10px; </a:t>
            </a:r>
          </a:p>
          <a:p>
            <a:r>
              <a:rPr lang="en-US" dirty="0" smtClean="0"/>
              <a:t>border-right-color: transparent; } </a:t>
            </a:r>
          </a:p>
          <a:p>
            <a:r>
              <a:rPr lang="en-US" dirty="0" smtClean="0"/>
              <a:t>&lt;/style&gt; &lt;/head&gt; &lt;body&gt; </a:t>
            </a:r>
          </a:p>
          <a:p>
            <a:r>
              <a:rPr lang="en-US" smtClean="0"/>
              <a:t>&lt;</a:t>
            </a:r>
            <a:r>
              <a:rPr lang="en-US" dirty="0" smtClean="0"/>
              <a:t>h1&gt;w3resource Tutorial&lt;/h1</a:t>
            </a:r>
            <a:r>
              <a:rPr lang="en-US" smtClean="0"/>
              <a:t>&gt; </a:t>
            </a:r>
          </a:p>
          <a:p>
            <a:r>
              <a:rPr lang="en-US" smtClean="0"/>
              <a:t>&lt;/</a:t>
            </a:r>
            <a:r>
              <a:rPr lang="en-US" dirty="0" smtClean="0"/>
              <a:t>body&gt; 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 The class Attribute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class Attribute</a:t>
            </a:r>
          </a:p>
          <a:p>
            <a:r>
              <a:rPr lang="en-US" dirty="0" smtClean="0"/>
              <a:t>The class attribute specifies one or more class names for an HTML element.</a:t>
            </a:r>
          </a:p>
          <a:p>
            <a:r>
              <a:rPr lang="en-US" dirty="0" smtClean="0"/>
              <a:t>The class name can be used by CSS and JavaScript to perform certain tasks for elements with the specified class name.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.city {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background-color: tomato;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color: white;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padding: 10px;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&lt;h2 class="city"&gt;London&lt;/h2&gt;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&lt;p&gt;London is the capital of England.&lt;/p&gt;</a:t>
            </a: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&lt;h2 class="city"&gt;Paris&lt;/h2&gt;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&lt;p&gt;Paris is the capital of France.&lt;/p&gt;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&lt;h2 class="city"&gt;Tokyo&lt;/h2&gt;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&lt;p&gt;Tokyo is the capital of Japan.&lt;/p&gt;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&lt;p&gt;In this example, CSS styles all elements with the class name "city".&lt;/p&gt;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CSS Fonts Example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800" b="1" dirty="0" smtClean="0"/>
              <a:t>&lt;html&gt;</a:t>
            </a:r>
          </a:p>
          <a:p>
            <a:r>
              <a:rPr lang="en-US" sz="1800" b="1" dirty="0" smtClean="0"/>
              <a:t>&lt;head&gt;</a:t>
            </a:r>
          </a:p>
          <a:p>
            <a:r>
              <a:rPr lang="en-US" sz="1800" b="1" dirty="0" smtClean="0"/>
              <a:t>&lt;style&gt;</a:t>
            </a:r>
          </a:p>
          <a:p>
            <a:r>
              <a:rPr lang="en-US" sz="1800" b="1" dirty="0" smtClean="0"/>
              <a:t>h1 {</a:t>
            </a:r>
          </a:p>
          <a:p>
            <a:r>
              <a:rPr lang="en-US" sz="1800" b="1" dirty="0" smtClean="0"/>
              <a:t>    color: blue;</a:t>
            </a:r>
          </a:p>
          <a:p>
            <a:r>
              <a:rPr lang="en-US" sz="1800" b="1" dirty="0" smtClean="0"/>
              <a:t>    font-family: </a:t>
            </a:r>
            <a:r>
              <a:rPr lang="en-US" sz="1800" b="1" dirty="0" err="1" smtClean="0"/>
              <a:t>verdana</a:t>
            </a:r>
            <a:r>
              <a:rPr lang="en-US" sz="1800" b="1" dirty="0" smtClean="0"/>
              <a:t>;</a:t>
            </a:r>
          </a:p>
          <a:p>
            <a:r>
              <a:rPr lang="en-US" sz="1800" b="1" dirty="0" smtClean="0"/>
              <a:t>    font-size: 300%;</a:t>
            </a:r>
          </a:p>
          <a:p>
            <a:r>
              <a:rPr lang="en-US" sz="1800" b="1" dirty="0" smtClean="0"/>
              <a:t>}</a:t>
            </a:r>
          </a:p>
          <a:p>
            <a:r>
              <a:rPr lang="en-US" sz="1800" b="1" dirty="0" smtClean="0"/>
              <a:t>p  {</a:t>
            </a:r>
          </a:p>
          <a:p>
            <a:r>
              <a:rPr lang="en-US" sz="1800" b="1" dirty="0" smtClean="0"/>
              <a:t>    color: red;</a:t>
            </a:r>
          </a:p>
          <a:p>
            <a:r>
              <a:rPr lang="en-US" sz="1800" b="1" dirty="0" smtClean="0"/>
              <a:t>    font-family: courier;</a:t>
            </a:r>
          </a:p>
          <a:p>
            <a:r>
              <a:rPr lang="en-US" sz="1800" b="1" dirty="0" smtClean="0"/>
              <a:t>    font-size: 160%;</a:t>
            </a:r>
          </a:p>
          <a:p>
            <a:r>
              <a:rPr lang="en-US" sz="1800" b="1" dirty="0" smtClean="0"/>
              <a:t>}</a:t>
            </a:r>
          </a:p>
          <a:p>
            <a:r>
              <a:rPr lang="en-US" sz="1800" b="1" dirty="0" smtClean="0"/>
              <a:t>&lt;/style&gt;</a:t>
            </a:r>
          </a:p>
          <a:p>
            <a:r>
              <a:rPr lang="en-US" sz="1800" b="1" dirty="0" smtClean="0"/>
              <a:t>&lt;/head&gt;</a:t>
            </a:r>
          </a:p>
          <a:p>
            <a:r>
              <a:rPr lang="en-US" sz="1800" b="1" dirty="0" smtClean="0"/>
              <a:t>&lt;body&gt;</a:t>
            </a:r>
          </a:p>
          <a:p>
            <a:r>
              <a:rPr lang="en-US" sz="1800" b="1" dirty="0" smtClean="0"/>
              <a:t>&lt;h1&gt;This is a heading&lt;/h1&gt;</a:t>
            </a:r>
          </a:p>
          <a:p>
            <a:r>
              <a:rPr lang="en-US" sz="1800" b="1" dirty="0" smtClean="0"/>
              <a:t>&lt;p&gt;This is a paragraph.&lt;/p&gt;&lt;/body&gt;&lt;/html&gt;</a:t>
            </a:r>
          </a:p>
          <a:p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id Selector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id selector uses the id attribute of an HTML element to select a specific element.</a:t>
            </a:r>
          </a:p>
          <a:p>
            <a:r>
              <a:rPr lang="en-US" dirty="0" smtClean="0"/>
              <a:t>The id of an element should be unique within a page, so the id selector is used to select one unique element!</a:t>
            </a:r>
          </a:p>
          <a:p>
            <a:r>
              <a:rPr lang="en-US" dirty="0" smtClean="0"/>
              <a:t>To select an element with a specific id, write a hash (#) character, followed by the id of the element.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>
                <a:latin typeface="Arial Black" pitchFamily="34" charset="0"/>
              </a:rPr>
              <a:t>&lt;!DOCTYPE html&gt;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&lt;html&gt;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&lt;head&gt;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&lt;style&gt;</a:t>
            </a:r>
          </a:p>
          <a:p>
            <a:r>
              <a:rPr lang="en-US" sz="1800" b="1" dirty="0" smtClean="0">
                <a:latin typeface="Arial Black" pitchFamily="34" charset="0"/>
              </a:rPr>
              <a:t>#para1 {</a:t>
            </a:r>
          </a:p>
          <a:p>
            <a:r>
              <a:rPr lang="en-US" sz="1800" b="1" dirty="0" smtClean="0">
                <a:latin typeface="Arial Black" pitchFamily="34" charset="0"/>
              </a:rPr>
              <a:t>    text-align: center;</a:t>
            </a:r>
          </a:p>
          <a:p>
            <a:r>
              <a:rPr lang="en-US" sz="1800" b="1" dirty="0" smtClean="0">
                <a:latin typeface="Arial Black" pitchFamily="34" charset="0"/>
              </a:rPr>
              <a:t>    color: red;</a:t>
            </a:r>
          </a:p>
          <a:p>
            <a:r>
              <a:rPr lang="en-US" sz="1800" b="1" dirty="0" smtClean="0">
                <a:latin typeface="Arial Black" pitchFamily="34" charset="0"/>
              </a:rPr>
              <a:t>}</a:t>
            </a:r>
          </a:p>
          <a:p>
            <a:r>
              <a:rPr lang="en-US" sz="1800" b="1" dirty="0" smtClean="0">
                <a:latin typeface="Arial Black" pitchFamily="34" charset="0"/>
              </a:rPr>
              <a:t>&lt;/style&gt;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&lt;/head&gt;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&lt;body&gt;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&lt;p id="para1"&gt;Hello World!&lt;/p&gt;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&lt;p&gt;This paragraph is not affected by the style.&lt;/p&gt;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&lt;/body&gt;</a:t>
            </a:r>
          </a:p>
          <a:p>
            <a:r>
              <a:rPr lang="en-US" sz="1800" b="1" dirty="0" smtClean="0">
                <a:latin typeface="Arial Black" pitchFamily="34" charset="0"/>
              </a:rPr>
              <a:t>&lt;/html&gt;</a:t>
            </a:r>
            <a:endParaRPr lang="en-US" sz="18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Hello World!</a:t>
            </a:r>
          </a:p>
          <a:p>
            <a:pPr>
              <a:buNone/>
            </a:pPr>
            <a:r>
              <a:rPr lang="en-US" dirty="0" smtClean="0"/>
              <a:t> This paragraph is not affected by the style.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</a:t>
            </a:r>
            <a:r>
              <a:rPr lang="en-US" dirty="0" err="1" smtClean="0"/>
              <a:t>vs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ids are unique</a:t>
            </a:r>
            <a:endParaRPr lang="en-US" dirty="0" smtClean="0"/>
          </a:p>
          <a:p>
            <a:pPr fontAlgn="base"/>
            <a:r>
              <a:rPr lang="en-US" dirty="0" smtClean="0"/>
              <a:t>Each element can have only one id</a:t>
            </a:r>
          </a:p>
          <a:p>
            <a:pPr fontAlgn="base"/>
            <a:r>
              <a:rPr lang="en-US" dirty="0" smtClean="0"/>
              <a:t>Each page can have only one element with that id</a:t>
            </a:r>
          </a:p>
          <a:p>
            <a:pPr fontAlgn="base"/>
            <a:r>
              <a:rPr lang="en-US" b="1" dirty="0" smtClean="0"/>
              <a:t>classes are NOT unique</a:t>
            </a:r>
            <a:endParaRPr lang="en-US" dirty="0" smtClean="0"/>
          </a:p>
          <a:p>
            <a:pPr fontAlgn="base"/>
            <a:r>
              <a:rPr lang="en-US" dirty="0" smtClean="0"/>
              <a:t>You can use the same class on multiple elements.</a:t>
            </a:r>
          </a:p>
          <a:p>
            <a:pPr fontAlgn="base"/>
            <a:r>
              <a:rPr lang="en-US" dirty="0" smtClean="0"/>
              <a:t>You can use multiple classes on the same element.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Ways to Insert CSS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External style sheet</a:t>
            </a:r>
          </a:p>
          <a:p>
            <a:r>
              <a:rPr lang="en-US" dirty="0" smtClean="0"/>
              <a:t>Internal style sheet</a:t>
            </a:r>
          </a:p>
          <a:p>
            <a:r>
              <a:rPr lang="en-US" dirty="0" smtClean="0"/>
              <a:t>Inline style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Internal CSS(An internal CSS is defined in the &lt;head&gt; section of an HTML page, within a &lt;style&gt; element: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&lt;style&gt;</a:t>
            </a:r>
          </a:p>
          <a:p>
            <a:r>
              <a:rPr lang="en-US" dirty="0" smtClean="0"/>
              <a:t>body {background-color: </a:t>
            </a:r>
            <a:r>
              <a:rPr lang="en-US" dirty="0" err="1" smtClean="0"/>
              <a:t>powderblue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h1   {color: blue;}</a:t>
            </a:r>
          </a:p>
          <a:p>
            <a:r>
              <a:rPr lang="en-US" dirty="0" smtClean="0"/>
              <a:t>p    {color: red;}</a:t>
            </a:r>
          </a:p>
          <a:p>
            <a:r>
              <a:rPr lang="en-US" dirty="0" smtClean="0"/>
              <a:t>&lt;/style&gt;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&lt;h1&gt;This is a heading&lt;/h1&gt;</a:t>
            </a:r>
          </a:p>
          <a:p>
            <a:r>
              <a:rPr lang="en-US" dirty="0" smtClean="0"/>
              <a:t>&lt;p&gt;This is a paragraph.&lt;/p&gt;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Embedded CSS - The &lt;style&gt; Element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  <a:r>
              <a:rPr lang="en-US" dirty="0" smtClean="0"/>
              <a:t> </a:t>
            </a:r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&lt;style</a:t>
            </a:r>
            <a:r>
              <a:rPr lang="en-US" dirty="0" smtClean="0"/>
              <a:t> </a:t>
            </a:r>
            <a:r>
              <a:rPr lang="en-US" dirty="0"/>
              <a:t>type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"text/</a:t>
            </a:r>
            <a:r>
              <a:rPr lang="en-US" dirty="0" err="1"/>
              <a:t>css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media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"all"&gt;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body </a:t>
            </a:r>
            <a:r>
              <a:rPr lang="en-US" dirty="0"/>
              <a:t>{</a:t>
            </a:r>
            <a:r>
              <a:rPr lang="en-US" dirty="0" smtClean="0"/>
              <a:t> background</a:t>
            </a:r>
            <a:r>
              <a:rPr lang="en-US" dirty="0"/>
              <a:t>-</a:t>
            </a:r>
            <a:r>
              <a:rPr lang="en-US" dirty="0" smtClean="0"/>
              <a:t>color</a:t>
            </a:r>
            <a:r>
              <a:rPr lang="en-US" dirty="0"/>
              <a:t>:</a:t>
            </a:r>
            <a:r>
              <a:rPr lang="en-US" dirty="0" smtClean="0"/>
              <a:t> linen</a:t>
            </a:r>
            <a:r>
              <a:rPr lang="en-US" dirty="0"/>
              <a:t>;</a:t>
            </a:r>
            <a:r>
              <a:rPr lang="en-US" dirty="0" smtClean="0"/>
              <a:t> }</a:t>
            </a:r>
          </a:p>
          <a:p>
            <a:r>
              <a:rPr lang="en-US" dirty="0" smtClean="0"/>
              <a:t> h1 </a:t>
            </a:r>
            <a:r>
              <a:rPr lang="en-US" dirty="0"/>
              <a:t>{</a:t>
            </a:r>
            <a:r>
              <a:rPr lang="en-US" dirty="0" smtClean="0"/>
              <a:t> color</a:t>
            </a:r>
            <a:r>
              <a:rPr lang="en-US" dirty="0"/>
              <a:t>:</a:t>
            </a:r>
            <a:r>
              <a:rPr lang="en-US" dirty="0" smtClean="0"/>
              <a:t> maroon</a:t>
            </a:r>
            <a:r>
              <a:rPr lang="en-US" dirty="0"/>
              <a:t>;</a:t>
            </a:r>
            <a:r>
              <a:rPr lang="en-US" dirty="0" smtClean="0"/>
              <a:t> margin</a:t>
            </a:r>
            <a:r>
              <a:rPr lang="en-US" dirty="0"/>
              <a:t>-</a:t>
            </a:r>
            <a:r>
              <a:rPr lang="en-US" dirty="0" smtClean="0"/>
              <a:t>left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40px;</a:t>
            </a:r>
            <a:r>
              <a:rPr lang="en-US" dirty="0" smtClean="0"/>
              <a:t> </a:t>
            </a:r>
            <a:r>
              <a:rPr lang="en-US" dirty="0"/>
              <a:t>}</a:t>
            </a:r>
            <a:r>
              <a:rPr lang="en-US" dirty="0" smtClean="0"/>
              <a:t> </a:t>
            </a:r>
            <a:r>
              <a:rPr lang="en-US" dirty="0"/>
              <a:t>&lt;/style&gt;</a:t>
            </a:r>
            <a:r>
              <a:rPr lang="en-US" dirty="0" smtClean="0"/>
              <a:t> &lt;/</a:t>
            </a:r>
            <a:r>
              <a:rPr lang="en-US" dirty="0"/>
              <a:t>head&gt;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h1&gt;</a:t>
            </a:r>
            <a:r>
              <a:rPr lang="en-US" dirty="0" smtClean="0"/>
              <a:t>This is a heading</a:t>
            </a:r>
            <a:r>
              <a:rPr lang="en-US" dirty="0"/>
              <a:t>&lt;/h1&gt;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p&gt;</a:t>
            </a:r>
            <a:r>
              <a:rPr lang="en-US" dirty="0" smtClean="0"/>
              <a:t>This is a paragraph.</a:t>
            </a:r>
            <a:r>
              <a:rPr lang="en-US" dirty="0"/>
              <a:t>&lt;/p&gt;</a:t>
            </a:r>
            <a:r>
              <a:rPr lang="en-US" dirty="0" smtClean="0"/>
              <a:t> </a:t>
            </a:r>
            <a:r>
              <a:rPr lang="en-US" dirty="0"/>
              <a:t>&lt;/body&gt;</a:t>
            </a:r>
            <a:r>
              <a:rPr lang="en-US" dirty="0" smtClean="0"/>
              <a:t> </a:t>
            </a:r>
            <a:r>
              <a:rPr lang="en-US" dirty="0"/>
              <a:t>&lt;/html&gt;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86400" y="3733800"/>
            <a:ext cx="5105400" cy="1371600"/>
          </a:xfrm>
          <a:prstGeom prst="wedgeRectCallout">
            <a:avLst>
              <a:gd name="adj1" fmla="val -74022"/>
              <a:gd name="adj2" fmla="val -35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                     </a:t>
            </a:r>
            <a:r>
              <a:rPr lang="en-US" sz="4000" b="1" dirty="0" smtClean="0"/>
              <a:t>This </a:t>
            </a:r>
            <a:r>
              <a:rPr lang="en-US" sz="4000" b="1" dirty="0"/>
              <a:t>is a heading</a:t>
            </a:r>
          </a:p>
          <a:p>
            <a:r>
              <a:rPr lang="en-US" dirty="0"/>
              <a:t>This is a paragraph.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Inline CSS - The </a:t>
            </a:r>
            <a:r>
              <a:rPr lang="en-US" i="1" u="sng" dirty="0"/>
              <a:t>style</a:t>
            </a:r>
            <a:r>
              <a:rPr lang="en-US" u="sng" dirty="0"/>
              <a:t> Attribute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  <a:r>
              <a:rPr lang="en-US" dirty="0" smtClean="0"/>
              <a:t> </a:t>
            </a:r>
            <a:r>
              <a:rPr lang="en-US" dirty="0"/>
              <a:t>&lt;head&gt;</a:t>
            </a:r>
            <a:r>
              <a:rPr lang="en-US" dirty="0" smtClean="0"/>
              <a:t> </a:t>
            </a:r>
            <a:r>
              <a:rPr lang="en-US" dirty="0"/>
              <a:t>&lt;/head&gt;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&lt;</a:t>
            </a:r>
            <a:r>
              <a:rPr lang="en-US" dirty="0"/>
              <a:t>h1</a:t>
            </a:r>
            <a:r>
              <a:rPr lang="en-US" dirty="0" smtClean="0"/>
              <a:t> </a:t>
            </a:r>
            <a:r>
              <a:rPr lang="en-US" dirty="0"/>
              <a:t>style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smtClean="0"/>
              <a:t>color</a:t>
            </a:r>
            <a:r>
              <a:rPr lang="en-US" dirty="0"/>
              <a:t>:#36C;"&gt;</a:t>
            </a:r>
            <a:r>
              <a:rPr lang="en-US" dirty="0" smtClean="0"/>
              <a:t> This is inline CSS </a:t>
            </a:r>
            <a:r>
              <a:rPr lang="en-US" dirty="0"/>
              <a:t>&lt;/h1&gt;</a:t>
            </a:r>
            <a:r>
              <a:rPr lang="en-US" dirty="0" smtClean="0"/>
              <a:t> </a:t>
            </a:r>
            <a:r>
              <a:rPr lang="en-US" dirty="0"/>
              <a:t>&lt;/body&gt;</a:t>
            </a:r>
            <a:r>
              <a:rPr lang="en-US" dirty="0" smtClean="0"/>
              <a:t> </a:t>
            </a:r>
            <a:r>
              <a:rPr lang="en-US" dirty="0"/>
              <a:t>&lt;/html&gt;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419600" y="4038600"/>
            <a:ext cx="4191000" cy="2209800"/>
          </a:xfrm>
          <a:prstGeom prst="wedgeRectCallout">
            <a:avLst>
              <a:gd name="adj1" fmla="val -100172"/>
              <a:gd name="adj2" fmla="val -327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rPr>
              <a:t>This is inline CSS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211</TotalTime>
  <Words>2077</Words>
  <Application>Microsoft Office PowerPoint</Application>
  <PresentationFormat>On-screen Show (4:3)</PresentationFormat>
  <Paragraphs>360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Equity</vt:lpstr>
      <vt:lpstr>CSS</vt:lpstr>
      <vt:lpstr>What is CSS? </vt:lpstr>
      <vt:lpstr>Slide 3</vt:lpstr>
      <vt:lpstr>table{ border :1px solid #C00; }</vt:lpstr>
      <vt:lpstr>Slide 5</vt:lpstr>
      <vt:lpstr>Three Ways to Insert CSS </vt:lpstr>
      <vt:lpstr>Internal CSS(An internal CSS is defined in the &lt;head&gt; section of an HTML page, within a &lt;style&gt; element:  </vt:lpstr>
      <vt:lpstr>Embedded CSS - The &lt;style&gt; Element </vt:lpstr>
      <vt:lpstr>Inline CSS - The style Attribute </vt:lpstr>
      <vt:lpstr>External CSS - The &lt;link&gt; Element </vt:lpstr>
      <vt:lpstr>Slide 11</vt:lpstr>
      <vt:lpstr>Slide 12</vt:lpstr>
      <vt:lpstr>External css example</vt:lpstr>
      <vt:lpstr>CSS - Background </vt:lpstr>
      <vt:lpstr>Question-1</vt:lpstr>
      <vt:lpstr>Answer</vt:lpstr>
      <vt:lpstr>Question-2</vt:lpstr>
      <vt:lpstr>Answer</vt:lpstr>
      <vt:lpstr>Slide 19</vt:lpstr>
      <vt:lpstr>CSS font</vt:lpstr>
      <vt:lpstr>Example css font</vt:lpstr>
      <vt:lpstr>Question-3</vt:lpstr>
      <vt:lpstr>Answer</vt:lpstr>
      <vt:lpstr>Set Font Size With Em </vt:lpstr>
      <vt:lpstr>Question-2</vt:lpstr>
      <vt:lpstr>Slide 26</vt:lpstr>
      <vt:lpstr>CSS - Text </vt:lpstr>
      <vt:lpstr>Css text example</vt:lpstr>
      <vt:lpstr>Css text example 2</vt:lpstr>
      <vt:lpstr>output</vt:lpstr>
      <vt:lpstr>Set the Text Shadow </vt:lpstr>
      <vt:lpstr>Question-5</vt:lpstr>
      <vt:lpstr>Answer</vt:lpstr>
      <vt:lpstr>Slide 34</vt:lpstr>
      <vt:lpstr>Slide 35</vt:lpstr>
      <vt:lpstr>CSS - Using Images </vt:lpstr>
      <vt:lpstr>CSS Image example</vt:lpstr>
      <vt:lpstr>CSS - Borders </vt:lpstr>
      <vt:lpstr>CSS border example</vt:lpstr>
      <vt:lpstr>Question-6</vt:lpstr>
      <vt:lpstr>Answer</vt:lpstr>
      <vt:lpstr>Question-7</vt:lpstr>
      <vt:lpstr>Answer</vt:lpstr>
      <vt:lpstr>HTML The class Attribute </vt:lpstr>
      <vt:lpstr>Slide 45</vt:lpstr>
      <vt:lpstr>CSS Fonts Example </vt:lpstr>
      <vt:lpstr>The id Selector </vt:lpstr>
      <vt:lpstr>Example</vt:lpstr>
      <vt:lpstr>Output</vt:lpstr>
      <vt:lpstr>Id vs class</vt:lpstr>
    </vt:vector>
  </TitlesOfParts>
  <Company>HIT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CSE</dc:creator>
  <cp:lastModifiedBy>Admin</cp:lastModifiedBy>
  <cp:revision>67</cp:revision>
  <dcterms:created xsi:type="dcterms:W3CDTF">2018-01-17T10:47:03Z</dcterms:created>
  <dcterms:modified xsi:type="dcterms:W3CDTF">2019-02-12T05:38:01Z</dcterms:modified>
</cp:coreProperties>
</file>