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6" r:id="rId3"/>
    <p:sldId id="266" r:id="rId4"/>
    <p:sldId id="268" r:id="rId5"/>
    <p:sldId id="269" r:id="rId6"/>
    <p:sldId id="259" r:id="rId7"/>
    <p:sldId id="257" r:id="rId8"/>
    <p:sldId id="258" r:id="rId9"/>
    <p:sldId id="260" r:id="rId10"/>
    <p:sldId id="261" r:id="rId11"/>
    <p:sldId id="262" r:id="rId12"/>
    <p:sldId id="263" r:id="rId13"/>
    <p:sldId id="264" r:id="rId14"/>
    <p:sldId id="265" r:id="rId15"/>
    <p:sldId id="267" r:id="rId16"/>
    <p:sldId id="270" r:id="rId17"/>
    <p:sldId id="271" r:id="rId18"/>
    <p:sldId id="272" r:id="rId19"/>
    <p:sldId id="273" r:id="rId20"/>
    <p:sldId id="274" r:id="rId21"/>
    <p:sldId id="275"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09500F61-23B3-4471-9B08-E18808AD404E}" type="datetimeFigureOut">
              <a:rPr lang="en-US" smtClean="0"/>
              <a:pPr/>
              <a:t>2/5/2019</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7873801F-8D30-46A2-93CB-E56DB855CC0C}"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9500F61-23B3-4471-9B08-E18808AD404E}" type="datetimeFigureOut">
              <a:rPr lang="en-US" smtClean="0"/>
              <a:pPr/>
              <a:t>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73801F-8D30-46A2-93CB-E56DB855CC0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9500F61-23B3-4471-9B08-E18808AD404E}" type="datetimeFigureOut">
              <a:rPr lang="en-US" smtClean="0"/>
              <a:pPr/>
              <a:t>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73801F-8D30-46A2-93CB-E56DB855CC0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09500F61-23B3-4471-9B08-E18808AD404E}" type="datetimeFigureOut">
              <a:rPr lang="en-US" smtClean="0"/>
              <a:pPr/>
              <a:t>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73801F-8D30-46A2-93CB-E56DB855CC0C}"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9500F61-23B3-4471-9B08-E18808AD404E}" type="datetimeFigureOut">
              <a:rPr lang="en-US" smtClean="0"/>
              <a:pPr/>
              <a:t>2/5/2019</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7873801F-8D30-46A2-93CB-E56DB855CC0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09500F61-23B3-4471-9B08-E18808AD404E}" type="datetimeFigureOut">
              <a:rPr lang="en-US" smtClean="0"/>
              <a:pPr/>
              <a:t>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73801F-8D30-46A2-93CB-E56DB855CC0C}"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09500F61-23B3-4471-9B08-E18808AD404E}" type="datetimeFigureOut">
              <a:rPr lang="en-US" smtClean="0"/>
              <a:pPr/>
              <a:t>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73801F-8D30-46A2-93CB-E56DB855CC0C}"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9500F61-23B3-4471-9B08-E18808AD404E}" type="datetimeFigureOut">
              <a:rPr lang="en-US" smtClean="0"/>
              <a:pPr/>
              <a:t>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73801F-8D30-46A2-93CB-E56DB855CC0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500F61-23B3-4471-9B08-E18808AD404E}" type="datetimeFigureOut">
              <a:rPr lang="en-US" smtClean="0"/>
              <a:pPr/>
              <a:t>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73801F-8D30-46A2-93CB-E56DB855CC0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9500F61-23B3-4471-9B08-E18808AD404E}" type="datetimeFigureOut">
              <a:rPr lang="en-US" smtClean="0"/>
              <a:pPr/>
              <a:t>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73801F-8D30-46A2-93CB-E56DB855CC0C}"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9500F61-23B3-4471-9B08-E18808AD404E}" type="datetimeFigureOut">
              <a:rPr lang="en-US" smtClean="0"/>
              <a:pPr/>
              <a:t>2/5/2019</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7873801F-8D30-46A2-93CB-E56DB855CC0C}"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09500F61-23B3-4471-9B08-E18808AD404E}" type="datetimeFigureOut">
              <a:rPr lang="en-US" smtClean="0"/>
              <a:pPr/>
              <a:t>2/5/2019</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7873801F-8D30-46A2-93CB-E56DB855CC0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a:p>
        </p:txBody>
      </p:sp>
      <p:sp>
        <p:nvSpPr>
          <p:cNvPr id="2" name="Title 1"/>
          <p:cNvSpPr>
            <a:spLocks noGrp="1"/>
          </p:cNvSpPr>
          <p:nvPr>
            <p:ph type="ctrTitle"/>
          </p:nvPr>
        </p:nvSpPr>
        <p:spPr/>
        <p:txBody>
          <a:bodyPr/>
          <a:lstStyle/>
          <a:p>
            <a:r>
              <a:rPr lang="en-US" dirty="0" smtClean="0"/>
              <a:t>Document object model</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fontAlgn="base"/>
            <a:r>
              <a:rPr lang="en-US" b="1" i="1" dirty="0"/>
              <a:t>Methods</a:t>
            </a:r>
            <a:r>
              <a:rPr lang="en-US" b="1" dirty="0"/>
              <a:t> of Document Object</a:t>
            </a:r>
            <a:r>
              <a:rPr lang="en-US" dirty="0"/>
              <a:t>:</a:t>
            </a:r>
          </a:p>
          <a:p>
            <a:pPr fontAlgn="base"/>
            <a:r>
              <a:rPr lang="en-US" b="1" dirty="0"/>
              <a:t>write(“string”):</a:t>
            </a:r>
            <a:r>
              <a:rPr lang="en-US" dirty="0"/>
              <a:t> writes the given string on the document.</a:t>
            </a:r>
          </a:p>
          <a:p>
            <a:pPr fontAlgn="base"/>
            <a:r>
              <a:rPr lang="en-US" b="1" dirty="0" err="1"/>
              <a:t>getElementById</a:t>
            </a:r>
            <a:r>
              <a:rPr lang="en-US" b="1" dirty="0"/>
              <a:t>():</a:t>
            </a:r>
            <a:r>
              <a:rPr lang="en-US" dirty="0"/>
              <a:t> returns the element having the given id value.</a:t>
            </a:r>
          </a:p>
          <a:p>
            <a:pPr fontAlgn="base"/>
            <a:r>
              <a:rPr lang="en-US" b="1" dirty="0" err="1"/>
              <a:t>getElementsByName</a:t>
            </a:r>
            <a:r>
              <a:rPr lang="en-US" b="1" dirty="0"/>
              <a:t>():</a:t>
            </a:r>
            <a:r>
              <a:rPr lang="en-US" dirty="0"/>
              <a:t> returns all the elements having the given name value.</a:t>
            </a:r>
          </a:p>
          <a:p>
            <a:pPr fontAlgn="base"/>
            <a:r>
              <a:rPr lang="en-US" b="1" dirty="0" err="1"/>
              <a:t>getElementsByTagName</a:t>
            </a:r>
            <a:r>
              <a:rPr lang="en-US" b="1" dirty="0"/>
              <a:t>():</a:t>
            </a:r>
            <a:r>
              <a:rPr lang="en-US" dirty="0"/>
              <a:t> returns all the elements having the given tag name.</a:t>
            </a:r>
          </a:p>
          <a:p>
            <a:pPr fontAlgn="base"/>
            <a:r>
              <a:rPr lang="en-US" b="1" dirty="0" err="1"/>
              <a:t>getElementsByClassName</a:t>
            </a:r>
            <a:r>
              <a:rPr lang="en-US" b="1" dirty="0"/>
              <a:t>():</a:t>
            </a:r>
            <a:r>
              <a:rPr lang="en-US" dirty="0"/>
              <a:t> returns all the elements having the given class name.</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Javascript</a:t>
            </a:r>
            <a:r>
              <a:rPr lang="en-US" dirty="0"/>
              <a:t> - </a:t>
            </a:r>
            <a:r>
              <a:rPr lang="en-US" dirty="0" err="1"/>
              <a:t>document.getElementById</a:t>
            </a:r>
            <a:r>
              <a:rPr lang="en-US" dirty="0"/>
              <a:t>() method</a:t>
            </a:r>
            <a:br>
              <a:rPr lang="en-US" dirty="0"/>
            </a:br>
            <a:endParaRPr lang="en-US" dirty="0"/>
          </a:p>
        </p:txBody>
      </p:sp>
      <p:sp>
        <p:nvSpPr>
          <p:cNvPr id="3" name="Content Placeholder 2"/>
          <p:cNvSpPr>
            <a:spLocks noGrp="1"/>
          </p:cNvSpPr>
          <p:nvPr>
            <p:ph sz="quarter" idx="1"/>
          </p:nvPr>
        </p:nvSpPr>
        <p:spPr/>
        <p:txBody>
          <a:bodyPr>
            <a:normAutofit fontScale="85000" lnSpcReduction="20000"/>
          </a:bodyPr>
          <a:lstStyle/>
          <a:p>
            <a:r>
              <a:rPr lang="en-US" b="1" dirty="0" smtClean="0"/>
              <a:t>&lt;html&gt;&lt;body&gt;</a:t>
            </a:r>
          </a:p>
          <a:p>
            <a:r>
              <a:rPr lang="en-US" b="1" dirty="0" smtClean="0"/>
              <a:t>&lt;script type="text/</a:t>
            </a:r>
            <a:r>
              <a:rPr lang="en-US" b="1" dirty="0" err="1" smtClean="0"/>
              <a:t>javascript</a:t>
            </a:r>
            <a:r>
              <a:rPr lang="en-US" b="1" dirty="0" smtClean="0"/>
              <a:t>"&gt;  </a:t>
            </a:r>
          </a:p>
          <a:p>
            <a:r>
              <a:rPr lang="en-US" b="1" dirty="0" smtClean="0"/>
              <a:t>function </a:t>
            </a:r>
            <a:r>
              <a:rPr lang="en-US" b="1" dirty="0" err="1" smtClean="0"/>
              <a:t>getcube</a:t>
            </a:r>
            <a:r>
              <a:rPr lang="en-US" b="1" dirty="0" smtClean="0"/>
              <a:t>(){  </a:t>
            </a:r>
          </a:p>
          <a:p>
            <a:r>
              <a:rPr lang="en-US" b="1" dirty="0" err="1" smtClean="0"/>
              <a:t>var</a:t>
            </a:r>
            <a:r>
              <a:rPr lang="en-US" b="1" dirty="0" smtClean="0"/>
              <a:t> number=</a:t>
            </a:r>
            <a:r>
              <a:rPr lang="en-US" b="1" dirty="0" err="1" smtClean="0"/>
              <a:t>document.getElementById</a:t>
            </a:r>
            <a:r>
              <a:rPr lang="en-US" b="1" dirty="0" smtClean="0"/>
              <a:t>("number").value;  </a:t>
            </a:r>
          </a:p>
          <a:p>
            <a:r>
              <a:rPr lang="en-US" b="1" dirty="0" smtClean="0"/>
              <a:t>alert(number*number*number);  </a:t>
            </a:r>
          </a:p>
          <a:p>
            <a:r>
              <a:rPr lang="en-US" b="1" dirty="0" smtClean="0"/>
              <a:t>}  </a:t>
            </a:r>
          </a:p>
          <a:p>
            <a:r>
              <a:rPr lang="en-US" b="1" dirty="0" smtClean="0"/>
              <a:t>&lt;/script&gt;  </a:t>
            </a:r>
          </a:p>
          <a:p>
            <a:r>
              <a:rPr lang="en-US" b="1" dirty="0" smtClean="0"/>
              <a:t>&lt;form&gt;  </a:t>
            </a:r>
          </a:p>
          <a:p>
            <a:r>
              <a:rPr lang="en-US" b="1" dirty="0" smtClean="0"/>
              <a:t>Enter No:&lt;input type="text" id="number" name="num"/&gt;&lt;</a:t>
            </a:r>
            <a:r>
              <a:rPr lang="en-US" b="1" dirty="0" err="1" smtClean="0"/>
              <a:t>br</a:t>
            </a:r>
            <a:r>
              <a:rPr lang="en-US" b="1" dirty="0" smtClean="0"/>
              <a:t>/&gt;  </a:t>
            </a:r>
          </a:p>
          <a:p>
            <a:r>
              <a:rPr lang="en-US" b="1" dirty="0" smtClean="0"/>
              <a:t>&lt;input type="button" value="cube" </a:t>
            </a:r>
            <a:r>
              <a:rPr lang="en-US" b="1" dirty="0" err="1" smtClean="0"/>
              <a:t>onclick</a:t>
            </a:r>
            <a:r>
              <a:rPr lang="en-US" b="1" dirty="0" smtClean="0"/>
              <a:t>="</a:t>
            </a:r>
            <a:r>
              <a:rPr lang="en-US" b="1" dirty="0" err="1" smtClean="0"/>
              <a:t>getcube</a:t>
            </a:r>
            <a:r>
              <a:rPr lang="en-US" b="1" dirty="0" smtClean="0"/>
              <a:t>()"/&gt;  </a:t>
            </a:r>
          </a:p>
          <a:p>
            <a:r>
              <a:rPr lang="en-US" b="1" dirty="0" smtClean="0"/>
              <a:t>&lt;/form&gt; &lt;/body&gt;&lt;/html&gt;</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Javascript</a:t>
            </a:r>
            <a:r>
              <a:rPr lang="en-US" dirty="0"/>
              <a:t> - </a:t>
            </a:r>
            <a:r>
              <a:rPr lang="en-US" dirty="0" err="1"/>
              <a:t>document.getElementsByName</a:t>
            </a:r>
            <a:r>
              <a:rPr lang="en-US" dirty="0"/>
              <a:t>() method</a:t>
            </a:r>
            <a:br>
              <a:rPr lang="en-US" dirty="0"/>
            </a:br>
            <a:endParaRPr lang="en-US" dirty="0"/>
          </a:p>
        </p:txBody>
      </p:sp>
      <p:sp>
        <p:nvSpPr>
          <p:cNvPr id="3" name="Content Placeholder 2"/>
          <p:cNvSpPr>
            <a:spLocks noGrp="1"/>
          </p:cNvSpPr>
          <p:nvPr>
            <p:ph sz="quarter" idx="1"/>
          </p:nvPr>
        </p:nvSpPr>
        <p:spPr/>
        <p:txBody>
          <a:bodyPr/>
          <a:lstStyle/>
          <a:p>
            <a:r>
              <a:rPr lang="en-US" dirty="0" smtClean="0"/>
              <a:t>The</a:t>
            </a:r>
            <a:r>
              <a:rPr lang="en-US" dirty="0"/>
              <a:t> </a:t>
            </a:r>
            <a:r>
              <a:rPr lang="en-US" b="1" dirty="0" err="1"/>
              <a:t>document.getElementsByName</a:t>
            </a:r>
            <a:r>
              <a:rPr lang="en-US" b="1" dirty="0"/>
              <a:t>()</a:t>
            </a:r>
            <a:r>
              <a:rPr lang="en-US" dirty="0"/>
              <a:t> method returns all the element of specified name.</a:t>
            </a:r>
          </a:p>
          <a:p>
            <a:r>
              <a:rPr lang="en-US" dirty="0"/>
              <a:t>The syntax of the </a:t>
            </a:r>
            <a:r>
              <a:rPr lang="en-US" dirty="0" err="1"/>
              <a:t>getElementsByName</a:t>
            </a:r>
            <a:r>
              <a:rPr lang="en-US" dirty="0"/>
              <a:t>() method is given below:</a:t>
            </a:r>
          </a:p>
          <a:p>
            <a:r>
              <a:rPr lang="en-US" dirty="0" err="1"/>
              <a:t>document.getElementsByName</a:t>
            </a:r>
            <a:r>
              <a:rPr lang="en-US" dirty="0"/>
              <a:t>("name")  </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62500" lnSpcReduction="20000"/>
          </a:bodyPr>
          <a:lstStyle/>
          <a:p>
            <a:r>
              <a:rPr lang="en-US" b="1" dirty="0" smtClean="0"/>
              <a:t>&lt;html&gt;&lt;body&gt;</a:t>
            </a:r>
          </a:p>
          <a:p>
            <a:r>
              <a:rPr lang="en-US" b="1" dirty="0" smtClean="0"/>
              <a:t>&lt;script type="text/</a:t>
            </a:r>
            <a:r>
              <a:rPr lang="en-US" b="1" dirty="0" err="1" smtClean="0"/>
              <a:t>javascript</a:t>
            </a:r>
            <a:r>
              <a:rPr lang="en-US" b="1" dirty="0" smtClean="0"/>
              <a:t>"&gt;  </a:t>
            </a:r>
          </a:p>
          <a:p>
            <a:r>
              <a:rPr lang="en-US" b="1" dirty="0" smtClean="0"/>
              <a:t>function </a:t>
            </a:r>
            <a:r>
              <a:rPr lang="en-US" b="1" dirty="0" err="1" smtClean="0"/>
              <a:t>totalelements</a:t>
            </a:r>
            <a:r>
              <a:rPr lang="en-US" b="1" dirty="0" smtClean="0"/>
              <a:t>()  </a:t>
            </a:r>
          </a:p>
          <a:p>
            <a:r>
              <a:rPr lang="en-US" b="1" dirty="0" smtClean="0"/>
              <a:t>{  </a:t>
            </a:r>
          </a:p>
          <a:p>
            <a:r>
              <a:rPr lang="en-US" b="1" dirty="0" err="1" smtClean="0"/>
              <a:t>var</a:t>
            </a:r>
            <a:r>
              <a:rPr lang="en-US" b="1" dirty="0" smtClean="0"/>
              <a:t> </a:t>
            </a:r>
            <a:r>
              <a:rPr lang="en-US" b="1" dirty="0" err="1" smtClean="0"/>
              <a:t>allgenders</a:t>
            </a:r>
            <a:r>
              <a:rPr lang="en-US" b="1" dirty="0" smtClean="0"/>
              <a:t>=</a:t>
            </a:r>
            <a:r>
              <a:rPr lang="en-US" b="1" dirty="0" err="1" smtClean="0"/>
              <a:t>document.getElementsByName</a:t>
            </a:r>
            <a:r>
              <a:rPr lang="en-US" b="1" dirty="0" smtClean="0"/>
              <a:t>("gender");  </a:t>
            </a:r>
          </a:p>
          <a:p>
            <a:r>
              <a:rPr lang="en-US" b="1" dirty="0" smtClean="0"/>
              <a:t>alert("Total Genders:"+</a:t>
            </a:r>
            <a:r>
              <a:rPr lang="en-US" b="1" dirty="0" err="1" smtClean="0"/>
              <a:t>allgenders.length</a:t>
            </a:r>
            <a:r>
              <a:rPr lang="en-US" b="1" dirty="0" smtClean="0"/>
              <a:t>);  </a:t>
            </a:r>
          </a:p>
          <a:p>
            <a:r>
              <a:rPr lang="en-US" b="1" dirty="0" smtClean="0"/>
              <a:t>}  </a:t>
            </a:r>
          </a:p>
          <a:p>
            <a:r>
              <a:rPr lang="en-US" b="1" dirty="0" smtClean="0"/>
              <a:t>&lt;/script&gt;  </a:t>
            </a:r>
          </a:p>
          <a:p>
            <a:r>
              <a:rPr lang="en-US" b="1" dirty="0" smtClean="0"/>
              <a:t>&lt;form&gt;  </a:t>
            </a:r>
          </a:p>
          <a:p>
            <a:r>
              <a:rPr lang="en-US" b="1" dirty="0" smtClean="0"/>
              <a:t>Male:&lt;input type="radio" name="gender" value="male"&gt;  </a:t>
            </a:r>
          </a:p>
          <a:p>
            <a:r>
              <a:rPr lang="en-US" b="1" dirty="0" smtClean="0"/>
              <a:t>Female:&lt;input type="radio" name="gender" value="female"&gt;  </a:t>
            </a:r>
          </a:p>
          <a:p>
            <a:r>
              <a:rPr lang="en-US" b="1" dirty="0" smtClean="0"/>
              <a:t>  </a:t>
            </a:r>
          </a:p>
          <a:p>
            <a:r>
              <a:rPr lang="en-US" b="1" dirty="0" smtClean="0"/>
              <a:t>&lt;input type="button" </a:t>
            </a:r>
            <a:r>
              <a:rPr lang="en-US" b="1" dirty="0" err="1" smtClean="0"/>
              <a:t>onclick</a:t>
            </a:r>
            <a:r>
              <a:rPr lang="en-US" b="1" dirty="0" smtClean="0"/>
              <a:t>="</a:t>
            </a:r>
            <a:r>
              <a:rPr lang="en-US" b="1" dirty="0" err="1" smtClean="0"/>
              <a:t>totalelements</a:t>
            </a:r>
            <a:r>
              <a:rPr lang="en-US" b="1" dirty="0" smtClean="0"/>
              <a:t>()" value="Total Genders"&gt;  </a:t>
            </a:r>
          </a:p>
          <a:p>
            <a:r>
              <a:rPr lang="en-US" b="1" dirty="0" smtClean="0"/>
              <a:t>&lt;/form&gt; &lt;/body&gt;</a:t>
            </a:r>
          </a:p>
          <a:p>
            <a:r>
              <a:rPr lang="en-US" b="1" dirty="0" smtClean="0"/>
              <a:t>&lt;/html</a:t>
            </a:r>
            <a:r>
              <a:rPr lang="en-US" dirty="0" smtClean="0"/>
              <a:t>&gt; </a:t>
            </a:r>
            <a:endParaRPr lang="en-US" dirty="0"/>
          </a:p>
        </p:txBody>
      </p:sp>
      <p:sp>
        <p:nvSpPr>
          <p:cNvPr id="5" name="Flowchart: Document 4"/>
          <p:cNvSpPr/>
          <p:nvPr/>
        </p:nvSpPr>
        <p:spPr>
          <a:xfrm>
            <a:off x="3200400" y="5715000"/>
            <a:ext cx="4191000" cy="838200"/>
          </a:xfrm>
          <a:prstGeom prst="flowChartDocumen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Output= 2</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Javascript</a:t>
            </a:r>
            <a:r>
              <a:rPr lang="en-US" dirty="0"/>
              <a:t> - </a:t>
            </a:r>
            <a:r>
              <a:rPr lang="en-US" dirty="0" err="1"/>
              <a:t>document.getElementsByTagName</a:t>
            </a:r>
            <a:r>
              <a:rPr lang="en-US" dirty="0"/>
              <a:t>() method</a:t>
            </a:r>
            <a:br>
              <a:rPr lang="en-US" dirty="0"/>
            </a:br>
            <a:endParaRPr lang="en-US" dirty="0"/>
          </a:p>
        </p:txBody>
      </p:sp>
      <p:sp>
        <p:nvSpPr>
          <p:cNvPr id="3" name="Content Placeholder 2"/>
          <p:cNvSpPr>
            <a:spLocks noGrp="1"/>
          </p:cNvSpPr>
          <p:nvPr>
            <p:ph sz="quarter" idx="1"/>
          </p:nvPr>
        </p:nvSpPr>
        <p:spPr/>
        <p:txBody>
          <a:bodyPr>
            <a:normAutofit fontScale="70000" lnSpcReduction="20000"/>
          </a:bodyPr>
          <a:lstStyle/>
          <a:p>
            <a:r>
              <a:rPr lang="en-US" b="1" dirty="0" smtClean="0"/>
              <a:t>&lt;html&gt;&lt;body&gt;</a:t>
            </a:r>
          </a:p>
          <a:p>
            <a:r>
              <a:rPr lang="en-US" b="1" dirty="0" smtClean="0"/>
              <a:t>&lt;script type="text/</a:t>
            </a:r>
            <a:r>
              <a:rPr lang="en-US" b="1" dirty="0" err="1" smtClean="0"/>
              <a:t>javascript</a:t>
            </a:r>
            <a:r>
              <a:rPr lang="en-US" b="1" dirty="0" smtClean="0"/>
              <a:t>"&gt;  </a:t>
            </a:r>
          </a:p>
          <a:p>
            <a:r>
              <a:rPr lang="en-US" b="1" dirty="0" smtClean="0"/>
              <a:t>function </a:t>
            </a:r>
            <a:r>
              <a:rPr lang="en-US" b="1" dirty="0" err="1" smtClean="0"/>
              <a:t>countpara</a:t>
            </a:r>
            <a:r>
              <a:rPr lang="en-US" b="1" dirty="0" smtClean="0"/>
              <a:t>(){  </a:t>
            </a:r>
          </a:p>
          <a:p>
            <a:r>
              <a:rPr lang="en-US" b="1" dirty="0" err="1" smtClean="0"/>
              <a:t>var</a:t>
            </a:r>
            <a:r>
              <a:rPr lang="en-US" b="1" dirty="0" smtClean="0"/>
              <a:t> </a:t>
            </a:r>
            <a:r>
              <a:rPr lang="en-US" b="1" dirty="0" err="1" smtClean="0"/>
              <a:t>totalpara</a:t>
            </a:r>
            <a:r>
              <a:rPr lang="en-US" b="1" dirty="0" smtClean="0"/>
              <a:t>=</a:t>
            </a:r>
            <a:r>
              <a:rPr lang="en-US" b="1" dirty="0" err="1" smtClean="0"/>
              <a:t>document.getElementsByTagName</a:t>
            </a:r>
            <a:r>
              <a:rPr lang="en-US" b="1" dirty="0" smtClean="0"/>
              <a:t>("p");  </a:t>
            </a:r>
          </a:p>
          <a:p>
            <a:r>
              <a:rPr lang="en-US" b="1" dirty="0" smtClean="0"/>
              <a:t>alert("total p tags are: "+</a:t>
            </a:r>
            <a:r>
              <a:rPr lang="en-US" b="1" dirty="0" err="1" smtClean="0"/>
              <a:t>totalpara.length</a:t>
            </a:r>
            <a:r>
              <a:rPr lang="en-US" b="1" dirty="0" smtClean="0"/>
              <a:t>);  </a:t>
            </a:r>
          </a:p>
          <a:p>
            <a:r>
              <a:rPr lang="en-US" b="1" dirty="0" smtClean="0"/>
              <a:t>  </a:t>
            </a:r>
          </a:p>
          <a:p>
            <a:r>
              <a:rPr lang="en-US" b="1" dirty="0" smtClean="0"/>
              <a:t>}  </a:t>
            </a:r>
          </a:p>
          <a:p>
            <a:r>
              <a:rPr lang="en-US" b="1" dirty="0" smtClean="0"/>
              <a:t>&lt;/script&gt;  </a:t>
            </a:r>
          </a:p>
          <a:p>
            <a:r>
              <a:rPr lang="en-US" b="1" dirty="0" smtClean="0"/>
              <a:t>&lt;p&gt;This is a </a:t>
            </a:r>
            <a:r>
              <a:rPr lang="en-US" b="1" dirty="0" err="1" smtClean="0"/>
              <a:t>pragraph</a:t>
            </a:r>
            <a:r>
              <a:rPr lang="en-US" b="1" dirty="0" smtClean="0"/>
              <a:t>&lt;/p&gt;  </a:t>
            </a:r>
          </a:p>
          <a:p>
            <a:r>
              <a:rPr lang="en-US" b="1" dirty="0" smtClean="0"/>
              <a:t>&lt;p&gt;Here we are going to count total number of paragraphs.</a:t>
            </a:r>
          </a:p>
          <a:p>
            <a:endParaRPr lang="en-US" b="1" dirty="0" smtClean="0"/>
          </a:p>
          <a:p>
            <a:r>
              <a:rPr lang="en-US" b="1" dirty="0" smtClean="0"/>
              <a:t>method.&lt;/p&gt;  </a:t>
            </a:r>
          </a:p>
          <a:p>
            <a:r>
              <a:rPr lang="en-US" b="1" dirty="0" smtClean="0"/>
              <a:t>&lt;p&gt;Let's see the simple example&lt;/p&gt;  </a:t>
            </a:r>
          </a:p>
          <a:p>
            <a:r>
              <a:rPr lang="en-US" b="1" dirty="0" smtClean="0"/>
              <a:t>&lt;button </a:t>
            </a:r>
            <a:r>
              <a:rPr lang="en-US" b="1" dirty="0" err="1" smtClean="0"/>
              <a:t>onclick</a:t>
            </a:r>
            <a:r>
              <a:rPr lang="en-US" b="1" dirty="0" smtClean="0"/>
              <a:t>="</a:t>
            </a:r>
            <a:r>
              <a:rPr lang="en-US" b="1" dirty="0" err="1" smtClean="0"/>
              <a:t>countpara</a:t>
            </a:r>
            <a:r>
              <a:rPr lang="en-US" b="1" dirty="0" smtClean="0"/>
              <a:t>()"&gt;count paragraph&lt;/button&gt; &lt;/body&gt;</a:t>
            </a:r>
          </a:p>
          <a:p>
            <a:r>
              <a:rPr lang="en-US" b="1" dirty="0" smtClean="0"/>
              <a:t>&lt;/html&gt; </a:t>
            </a:r>
            <a:endParaRPr lang="en-US" b="1" dirty="0"/>
          </a:p>
        </p:txBody>
      </p:sp>
      <p:sp>
        <p:nvSpPr>
          <p:cNvPr id="4" name="Flowchart: Process 3"/>
          <p:cNvSpPr/>
          <p:nvPr/>
        </p:nvSpPr>
        <p:spPr>
          <a:xfrm>
            <a:off x="3733800" y="5867400"/>
            <a:ext cx="3810000" cy="762000"/>
          </a:xfrm>
          <a:prstGeom prst="flowChartProcess">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Output=3</a:t>
            </a:r>
            <a:endParaRPr lang="en-US" b="1" dirty="0">
              <a:solidFill>
                <a:srgbClr val="FF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
          </p:nvPr>
        </p:nvSpPr>
        <p:spPr/>
        <p:txBody>
          <a:bodyPr>
            <a:noAutofit/>
          </a:bodyPr>
          <a:lstStyle/>
          <a:p>
            <a:r>
              <a:rPr lang="en-US" sz="1800" b="1" dirty="0" smtClean="0"/>
              <a:t>&lt;!DOCTYPE html&gt;</a:t>
            </a:r>
          </a:p>
          <a:p>
            <a:r>
              <a:rPr lang="en-US" sz="1800" b="1" dirty="0" smtClean="0"/>
              <a:t>&lt;html&gt;</a:t>
            </a:r>
          </a:p>
          <a:p>
            <a:r>
              <a:rPr lang="en-US" sz="1800" b="1" dirty="0" smtClean="0"/>
              <a:t>&lt;body&gt;</a:t>
            </a:r>
          </a:p>
          <a:p>
            <a:r>
              <a:rPr lang="en-US" sz="1800" b="1" dirty="0" smtClean="0"/>
              <a:t>&lt;h2&gt;What Can JavaScript Do?&lt;/h2&gt;</a:t>
            </a:r>
          </a:p>
          <a:p>
            <a:r>
              <a:rPr lang="en-US" sz="1800" b="1" dirty="0" smtClean="0"/>
              <a:t>&lt;p&gt;JavaScript can change HTML attribute values.&lt;/p&gt;</a:t>
            </a:r>
          </a:p>
          <a:p>
            <a:r>
              <a:rPr lang="en-US" sz="1800" b="1" dirty="0" smtClean="0"/>
              <a:t>&lt;p&gt;In this case JavaScript changes the value of the </a:t>
            </a:r>
            <a:r>
              <a:rPr lang="en-US" sz="1800" b="1" dirty="0" err="1" smtClean="0"/>
              <a:t>src</a:t>
            </a:r>
            <a:r>
              <a:rPr lang="en-US" sz="1800" b="1" dirty="0" smtClean="0"/>
              <a:t> (source) attribute of an image.&lt;/p&gt;</a:t>
            </a:r>
          </a:p>
          <a:p>
            <a:r>
              <a:rPr lang="en-US" sz="1800" b="1" dirty="0" smtClean="0"/>
              <a:t>&lt;button </a:t>
            </a:r>
            <a:r>
              <a:rPr lang="en-US" sz="1800" b="1" dirty="0" err="1" smtClean="0"/>
              <a:t>onclick</a:t>
            </a:r>
            <a:r>
              <a:rPr lang="en-US" sz="1800" b="1" dirty="0" smtClean="0"/>
              <a:t>="</a:t>
            </a:r>
            <a:r>
              <a:rPr lang="en-US" sz="1800" b="1" dirty="0" err="1" smtClean="0"/>
              <a:t>document.getElementById</a:t>
            </a:r>
            <a:r>
              <a:rPr lang="en-US" sz="1800" b="1" dirty="0" smtClean="0"/>
              <a:t>('</a:t>
            </a:r>
            <a:r>
              <a:rPr lang="en-US" sz="1800" b="1" dirty="0" err="1" smtClean="0"/>
              <a:t>myImage</a:t>
            </a:r>
            <a:r>
              <a:rPr lang="en-US" sz="1800" b="1" dirty="0" smtClean="0"/>
              <a:t>').</a:t>
            </a:r>
            <a:r>
              <a:rPr lang="en-US" sz="1800" b="1" dirty="0" err="1" smtClean="0"/>
              <a:t>src</a:t>
            </a:r>
            <a:r>
              <a:rPr lang="en-US" sz="1800" b="1" dirty="0" smtClean="0"/>
              <a:t>='pic_bulbon.gif'"&gt;Turn on the light&lt;/button&gt;</a:t>
            </a:r>
          </a:p>
          <a:p>
            <a:r>
              <a:rPr lang="en-US" sz="1800" b="1" dirty="0" smtClean="0"/>
              <a:t>&lt;</a:t>
            </a:r>
            <a:r>
              <a:rPr lang="en-US" sz="1800" b="1" dirty="0" err="1" smtClean="0"/>
              <a:t>img</a:t>
            </a:r>
            <a:r>
              <a:rPr lang="en-US" sz="1800" b="1" dirty="0" smtClean="0"/>
              <a:t> id="</a:t>
            </a:r>
            <a:r>
              <a:rPr lang="en-US" sz="1800" b="1" dirty="0" err="1" smtClean="0"/>
              <a:t>myImage</a:t>
            </a:r>
            <a:r>
              <a:rPr lang="en-US" sz="1800" b="1" dirty="0" smtClean="0"/>
              <a:t>" </a:t>
            </a:r>
            <a:r>
              <a:rPr lang="en-US" sz="1800" b="1" dirty="0" err="1" smtClean="0"/>
              <a:t>src</a:t>
            </a:r>
            <a:r>
              <a:rPr lang="en-US" sz="1800" b="1" dirty="0" smtClean="0"/>
              <a:t>="pic_bulboff.gif" style="width:100px"&gt;</a:t>
            </a:r>
          </a:p>
          <a:p>
            <a:r>
              <a:rPr lang="en-US" sz="1800" b="1" dirty="0" smtClean="0"/>
              <a:t>&lt;button </a:t>
            </a:r>
            <a:r>
              <a:rPr lang="en-US" sz="1800" b="1" dirty="0" err="1" smtClean="0"/>
              <a:t>onclick</a:t>
            </a:r>
            <a:r>
              <a:rPr lang="en-US" sz="1800" b="1" dirty="0" smtClean="0"/>
              <a:t>="</a:t>
            </a:r>
            <a:r>
              <a:rPr lang="en-US" sz="1800" b="1" dirty="0" err="1" smtClean="0"/>
              <a:t>document.getElementById</a:t>
            </a:r>
            <a:r>
              <a:rPr lang="en-US" sz="1800" b="1" dirty="0" smtClean="0"/>
              <a:t>('</a:t>
            </a:r>
            <a:r>
              <a:rPr lang="en-US" sz="1800" b="1" dirty="0" err="1" smtClean="0"/>
              <a:t>myImage</a:t>
            </a:r>
            <a:r>
              <a:rPr lang="en-US" sz="1800" b="1" dirty="0" smtClean="0"/>
              <a:t>').</a:t>
            </a:r>
            <a:r>
              <a:rPr lang="en-US" sz="1800" b="1" dirty="0" err="1" smtClean="0"/>
              <a:t>src</a:t>
            </a:r>
            <a:r>
              <a:rPr lang="en-US" sz="1800" b="1" dirty="0" smtClean="0"/>
              <a:t>='pic_bulboff.gif'"&gt;Turn off the light&lt;/button&gt;</a:t>
            </a:r>
          </a:p>
          <a:p>
            <a:r>
              <a:rPr lang="en-US" sz="1800" b="1" dirty="0" smtClean="0"/>
              <a:t>&lt;/body&gt;</a:t>
            </a:r>
          </a:p>
          <a:p>
            <a:r>
              <a:rPr lang="en-US" sz="1800" b="1" dirty="0" smtClean="0"/>
              <a:t>&lt;/html&gt;</a:t>
            </a:r>
            <a:endParaRPr lang="en-US" sz="1800"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HTML/DOM events for JavaScript</a:t>
            </a:r>
            <a:br>
              <a:rPr lang="en-US" dirty="0"/>
            </a:br>
            <a:endParaRPr lang="en-US" dirty="0"/>
          </a:p>
        </p:txBody>
      </p:sp>
      <p:sp>
        <p:nvSpPr>
          <p:cNvPr id="3" name="Content Placeholder 2"/>
          <p:cNvSpPr>
            <a:spLocks noGrp="1"/>
          </p:cNvSpPr>
          <p:nvPr>
            <p:ph sz="quarter" idx="1"/>
          </p:nvPr>
        </p:nvSpPr>
        <p:spPr/>
        <p:txBody>
          <a:bodyPr>
            <a:normAutofit lnSpcReduction="10000"/>
          </a:bodyPr>
          <a:lstStyle/>
          <a:p>
            <a:r>
              <a:rPr lang="en-US" b="1" u="sng" dirty="0" err="1" smtClean="0">
                <a:solidFill>
                  <a:srgbClr val="FF0000"/>
                </a:solidFill>
              </a:rPr>
              <a:t>Onclick</a:t>
            </a:r>
            <a:r>
              <a:rPr lang="en-US" dirty="0" smtClean="0"/>
              <a:t>==occurs </a:t>
            </a:r>
            <a:r>
              <a:rPr lang="en-US" dirty="0"/>
              <a:t>when element is </a:t>
            </a:r>
            <a:r>
              <a:rPr lang="en-US" dirty="0" smtClean="0"/>
              <a:t> clicked</a:t>
            </a:r>
            <a:endParaRPr lang="en-US" dirty="0" smtClean="0"/>
          </a:p>
          <a:p>
            <a:r>
              <a:rPr lang="en-US" b="1" u="sng" dirty="0" err="1" smtClean="0">
                <a:solidFill>
                  <a:srgbClr val="FF0000"/>
                </a:solidFill>
              </a:rPr>
              <a:t>clicked.ondblclick</a:t>
            </a:r>
            <a:r>
              <a:rPr lang="en-US" dirty="0" smtClean="0"/>
              <a:t>==occurs </a:t>
            </a:r>
            <a:r>
              <a:rPr lang="en-US" dirty="0"/>
              <a:t>when element is double-clicked</a:t>
            </a:r>
            <a:r>
              <a:rPr lang="en-US" dirty="0" smtClean="0"/>
              <a:t>.</a:t>
            </a:r>
          </a:p>
          <a:p>
            <a:r>
              <a:rPr lang="en-US" b="1" u="sng" dirty="0" err="1">
                <a:solidFill>
                  <a:srgbClr val="FF0000"/>
                </a:solidFill>
              </a:rPr>
              <a:t>o</a:t>
            </a:r>
            <a:r>
              <a:rPr lang="en-US" b="1" u="sng" dirty="0" err="1" smtClean="0">
                <a:solidFill>
                  <a:srgbClr val="FF0000"/>
                </a:solidFill>
              </a:rPr>
              <a:t>nmouseover</a:t>
            </a:r>
            <a:r>
              <a:rPr lang="en-US" dirty="0" smtClean="0"/>
              <a:t>==occurs </a:t>
            </a:r>
            <a:r>
              <a:rPr lang="en-US" dirty="0"/>
              <a:t>when mouse is moved over an element</a:t>
            </a:r>
            <a:r>
              <a:rPr lang="en-US" dirty="0" smtClean="0"/>
              <a:t>.</a:t>
            </a:r>
          </a:p>
          <a:p>
            <a:r>
              <a:rPr lang="en-US" b="1" u="sng" dirty="0" err="1">
                <a:solidFill>
                  <a:srgbClr val="FF0000"/>
                </a:solidFill>
              </a:rPr>
              <a:t>o</a:t>
            </a:r>
            <a:r>
              <a:rPr lang="en-US" b="1" u="sng" dirty="0" err="1" smtClean="0">
                <a:solidFill>
                  <a:srgbClr val="FF0000"/>
                </a:solidFill>
              </a:rPr>
              <a:t>nmouseou</a:t>
            </a:r>
            <a:r>
              <a:rPr lang="en-US" dirty="0" err="1" smtClean="0"/>
              <a:t>t</a:t>
            </a:r>
            <a:r>
              <a:rPr lang="en-US" dirty="0" smtClean="0"/>
              <a:t>==occurs </a:t>
            </a:r>
            <a:r>
              <a:rPr lang="en-US" dirty="0"/>
              <a:t>when mouse is moved out from an element (after moved over</a:t>
            </a:r>
            <a:r>
              <a:rPr lang="en-US" dirty="0" smtClean="0"/>
              <a:t>).</a:t>
            </a:r>
          </a:p>
          <a:p>
            <a:r>
              <a:rPr lang="en-US" b="1" u="sng" dirty="0" err="1" smtClean="0">
                <a:solidFill>
                  <a:srgbClr val="FF0000"/>
                </a:solidFill>
              </a:rPr>
              <a:t>onmousedown</a:t>
            </a:r>
            <a:r>
              <a:rPr lang="en-US" dirty="0" smtClean="0"/>
              <a:t>==occurs </a:t>
            </a:r>
            <a:r>
              <a:rPr lang="en-US" dirty="0"/>
              <a:t>when mouse button is pressed over an </a:t>
            </a:r>
            <a:r>
              <a:rPr lang="en-US" dirty="0" smtClean="0"/>
              <a:t>element.</a:t>
            </a:r>
          </a:p>
          <a:p>
            <a:r>
              <a:rPr lang="en-US" b="1" u="sng" dirty="0" err="1" smtClean="0">
                <a:solidFill>
                  <a:srgbClr val="FF0000"/>
                </a:solidFill>
              </a:rPr>
              <a:t>onmouseup</a:t>
            </a:r>
            <a:r>
              <a:rPr lang="en-US" dirty="0" smtClean="0"/>
              <a:t>==occurs </a:t>
            </a:r>
            <a:r>
              <a:rPr lang="en-US" dirty="0"/>
              <a:t>when mouse is released from an element (after mouse is pressed).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Ommouseover</a:t>
            </a:r>
            <a:r>
              <a:rPr lang="en-US" dirty="0" smtClean="0"/>
              <a:t> and </a:t>
            </a:r>
            <a:r>
              <a:rPr lang="en-US" dirty="0" err="1" smtClean="0"/>
              <a:t>onmouseout</a:t>
            </a:r>
            <a:endParaRPr lang="en-US" dirty="0"/>
          </a:p>
        </p:txBody>
      </p:sp>
      <p:sp>
        <p:nvSpPr>
          <p:cNvPr id="3" name="Content Placeholder 2"/>
          <p:cNvSpPr>
            <a:spLocks noGrp="1"/>
          </p:cNvSpPr>
          <p:nvPr>
            <p:ph sz="quarter" idx="1"/>
          </p:nvPr>
        </p:nvSpPr>
        <p:spPr/>
        <p:txBody>
          <a:bodyPr>
            <a:normAutofit/>
          </a:bodyPr>
          <a:lstStyle/>
          <a:p>
            <a:r>
              <a:rPr lang="en-US" dirty="0" smtClean="0"/>
              <a:t>&lt;html&gt;</a:t>
            </a:r>
          </a:p>
          <a:p>
            <a:r>
              <a:rPr lang="en-US" dirty="0" smtClean="0"/>
              <a:t>&lt;body&gt;</a:t>
            </a:r>
          </a:p>
          <a:p>
            <a:endParaRPr lang="en-US" dirty="0" smtClean="0"/>
          </a:p>
          <a:p>
            <a:r>
              <a:rPr lang="en-US" dirty="0" smtClean="0"/>
              <a:t>&lt;h1 </a:t>
            </a:r>
            <a:r>
              <a:rPr lang="en-US" dirty="0" err="1" smtClean="0"/>
              <a:t>onmouseover</a:t>
            </a:r>
            <a:r>
              <a:rPr lang="en-US" dirty="0" smtClean="0"/>
              <a:t>="</a:t>
            </a:r>
            <a:r>
              <a:rPr lang="en-US" dirty="0" err="1" smtClean="0"/>
              <a:t>style.color</a:t>
            </a:r>
            <a:r>
              <a:rPr lang="en-US" dirty="0" smtClean="0"/>
              <a:t>='red'"</a:t>
            </a:r>
          </a:p>
          <a:p>
            <a:r>
              <a:rPr lang="en-US" dirty="0" err="1" smtClean="0"/>
              <a:t>onmouseout</a:t>
            </a:r>
            <a:r>
              <a:rPr lang="en-US" dirty="0" smtClean="0"/>
              <a:t>="</a:t>
            </a:r>
            <a:r>
              <a:rPr lang="en-US" dirty="0" err="1" smtClean="0"/>
              <a:t>style.color</a:t>
            </a:r>
            <a:r>
              <a:rPr lang="en-US" dirty="0" smtClean="0"/>
              <a:t>='black'" &gt;Mouse over this text&lt;/h1&gt;</a:t>
            </a:r>
          </a:p>
          <a:p>
            <a:endParaRPr lang="en-US" dirty="0" smtClean="0"/>
          </a:p>
          <a:p>
            <a:r>
              <a:rPr lang="en-US" dirty="0" smtClean="0"/>
              <a:t>&lt;/body&gt;</a:t>
            </a:r>
          </a:p>
          <a:p>
            <a:r>
              <a:rPr lang="en-US" dirty="0" smtClean="0"/>
              <a:t>&lt;/html&gt;</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Onmousedown</a:t>
            </a:r>
            <a:r>
              <a:rPr lang="en-US" dirty="0" smtClean="0"/>
              <a:t> AND </a:t>
            </a:r>
            <a:r>
              <a:rPr lang="en-US" smtClean="0"/>
              <a:t>onmouseup</a:t>
            </a:r>
            <a:endParaRPr lang="en-US"/>
          </a:p>
        </p:txBody>
      </p:sp>
      <p:sp>
        <p:nvSpPr>
          <p:cNvPr id="3" name="Content Placeholder 2"/>
          <p:cNvSpPr>
            <a:spLocks noGrp="1"/>
          </p:cNvSpPr>
          <p:nvPr>
            <p:ph sz="quarter" idx="1"/>
          </p:nvPr>
        </p:nvSpPr>
        <p:spPr/>
        <p:txBody>
          <a:bodyPr>
            <a:noAutofit/>
          </a:bodyPr>
          <a:lstStyle/>
          <a:p>
            <a:r>
              <a:rPr lang="en-US" sz="1600" b="1" dirty="0" smtClean="0"/>
              <a:t>&lt;!DOCTYPE html&gt;</a:t>
            </a:r>
          </a:p>
          <a:p>
            <a:r>
              <a:rPr lang="en-US" sz="1600" b="1" dirty="0" smtClean="0"/>
              <a:t>&lt;html&gt;</a:t>
            </a:r>
          </a:p>
          <a:p>
            <a:r>
              <a:rPr lang="en-US" sz="1600" b="1" dirty="0" smtClean="0"/>
              <a:t>&lt;body&gt;</a:t>
            </a:r>
          </a:p>
          <a:p>
            <a:r>
              <a:rPr lang="en-US" sz="1600" b="1" dirty="0" smtClean="0"/>
              <a:t>&lt;p id="</a:t>
            </a:r>
            <a:r>
              <a:rPr lang="en-US" sz="1600" b="1" dirty="0" err="1" smtClean="0"/>
              <a:t>myP</a:t>
            </a:r>
            <a:r>
              <a:rPr lang="en-US" sz="1600" b="1" dirty="0" smtClean="0"/>
              <a:t>" </a:t>
            </a:r>
            <a:r>
              <a:rPr lang="en-US" sz="1600" b="1" dirty="0" err="1" smtClean="0"/>
              <a:t>onmousedown</a:t>
            </a:r>
            <a:r>
              <a:rPr lang="en-US" sz="1600" b="1" dirty="0" smtClean="0"/>
              <a:t>="</a:t>
            </a:r>
            <a:r>
              <a:rPr lang="en-US" sz="1600" b="1" dirty="0" err="1" smtClean="0"/>
              <a:t>mouseDown</a:t>
            </a:r>
            <a:r>
              <a:rPr lang="en-US" sz="1600" b="1" dirty="0" smtClean="0"/>
              <a:t>()" </a:t>
            </a:r>
            <a:r>
              <a:rPr lang="en-US" sz="1600" b="1" dirty="0" err="1" smtClean="0"/>
              <a:t>onmouseup</a:t>
            </a:r>
            <a:r>
              <a:rPr lang="en-US" sz="1600" b="1" dirty="0" smtClean="0"/>
              <a:t>="</a:t>
            </a:r>
            <a:r>
              <a:rPr lang="en-US" sz="1600" b="1" dirty="0" err="1" smtClean="0"/>
              <a:t>mouseUp</a:t>
            </a:r>
            <a:r>
              <a:rPr lang="en-US" sz="1600" b="1" dirty="0" smtClean="0"/>
              <a:t>()"&gt;</a:t>
            </a:r>
          </a:p>
          <a:p>
            <a:r>
              <a:rPr lang="en-US" sz="1600" b="1" dirty="0" smtClean="0"/>
              <a:t>Click the text! The </a:t>
            </a:r>
            <a:r>
              <a:rPr lang="en-US" sz="1600" b="1" dirty="0" err="1" smtClean="0"/>
              <a:t>mouseDown</a:t>
            </a:r>
            <a:r>
              <a:rPr lang="en-US" sz="1600" b="1" dirty="0" smtClean="0"/>
              <a:t>() function is triggered when the mouse button is pressed down over this paragraph, and sets the color of the text to red. The </a:t>
            </a:r>
            <a:r>
              <a:rPr lang="en-US" sz="1600" b="1" dirty="0" err="1" smtClean="0"/>
              <a:t>mouseUp</a:t>
            </a:r>
            <a:r>
              <a:rPr lang="en-US" sz="1600" b="1" dirty="0" smtClean="0"/>
              <a:t>() function is triggered when the mouse button is released, and sets the color of the text to green.</a:t>
            </a:r>
          </a:p>
          <a:p>
            <a:r>
              <a:rPr lang="en-US" sz="1600" b="1" dirty="0" smtClean="0"/>
              <a:t>&lt;/p&gt;</a:t>
            </a:r>
          </a:p>
          <a:p>
            <a:r>
              <a:rPr lang="en-US" sz="1600" b="1" dirty="0" smtClean="0"/>
              <a:t>&lt;script&gt;</a:t>
            </a:r>
          </a:p>
          <a:p>
            <a:r>
              <a:rPr lang="en-US" sz="1600" b="1" dirty="0" smtClean="0"/>
              <a:t>function </a:t>
            </a:r>
            <a:r>
              <a:rPr lang="en-US" sz="1600" b="1" dirty="0" err="1" smtClean="0"/>
              <a:t>mouseDown</a:t>
            </a:r>
            <a:r>
              <a:rPr lang="en-US" sz="1600" b="1" dirty="0" smtClean="0"/>
              <a:t>() {</a:t>
            </a:r>
          </a:p>
          <a:p>
            <a:r>
              <a:rPr lang="en-US" sz="1600" b="1" dirty="0" smtClean="0"/>
              <a:t>  </a:t>
            </a:r>
            <a:r>
              <a:rPr lang="en-US" sz="1600" b="1" dirty="0" err="1" smtClean="0"/>
              <a:t>document.getElementById</a:t>
            </a:r>
            <a:r>
              <a:rPr lang="en-US" sz="1600" b="1" dirty="0" smtClean="0"/>
              <a:t>("</a:t>
            </a:r>
            <a:r>
              <a:rPr lang="en-US" sz="1600" b="1" dirty="0" err="1" smtClean="0"/>
              <a:t>myP</a:t>
            </a:r>
            <a:r>
              <a:rPr lang="en-US" sz="1600" b="1" dirty="0" smtClean="0"/>
              <a:t>").</a:t>
            </a:r>
            <a:r>
              <a:rPr lang="en-US" sz="1600" b="1" dirty="0" err="1" smtClean="0"/>
              <a:t>style.color</a:t>
            </a:r>
            <a:r>
              <a:rPr lang="en-US" sz="1600" b="1" dirty="0" smtClean="0"/>
              <a:t> = "red";</a:t>
            </a:r>
          </a:p>
          <a:p>
            <a:r>
              <a:rPr lang="en-US" sz="1600" b="1" dirty="0" smtClean="0"/>
              <a:t>}</a:t>
            </a:r>
          </a:p>
          <a:p>
            <a:r>
              <a:rPr lang="en-US" sz="1600" b="1" dirty="0" smtClean="0"/>
              <a:t>function </a:t>
            </a:r>
            <a:r>
              <a:rPr lang="en-US" sz="1600" b="1" dirty="0" err="1" smtClean="0"/>
              <a:t>mouseUp</a:t>
            </a:r>
            <a:r>
              <a:rPr lang="en-US" sz="1600" b="1" dirty="0" smtClean="0"/>
              <a:t>() {</a:t>
            </a:r>
          </a:p>
          <a:p>
            <a:r>
              <a:rPr lang="en-US" sz="1600" b="1" dirty="0" smtClean="0"/>
              <a:t>  </a:t>
            </a:r>
            <a:r>
              <a:rPr lang="en-US" sz="1600" b="1" dirty="0" err="1" smtClean="0"/>
              <a:t>document.getElementById</a:t>
            </a:r>
            <a:r>
              <a:rPr lang="en-US" sz="1600" b="1" dirty="0" smtClean="0"/>
              <a:t>("</a:t>
            </a:r>
            <a:r>
              <a:rPr lang="en-US" sz="1600" b="1" dirty="0" err="1" smtClean="0"/>
              <a:t>myP</a:t>
            </a:r>
            <a:r>
              <a:rPr lang="en-US" sz="1600" b="1" dirty="0" smtClean="0"/>
              <a:t>").</a:t>
            </a:r>
            <a:r>
              <a:rPr lang="en-US" sz="1600" b="1" dirty="0" err="1" smtClean="0"/>
              <a:t>style.color</a:t>
            </a:r>
            <a:r>
              <a:rPr lang="en-US" sz="1600" b="1" dirty="0" smtClean="0"/>
              <a:t> = "green";</a:t>
            </a:r>
          </a:p>
          <a:p>
            <a:r>
              <a:rPr lang="en-US" sz="1600" b="1" dirty="0" smtClean="0"/>
              <a:t>}</a:t>
            </a:r>
          </a:p>
          <a:p>
            <a:r>
              <a:rPr lang="en-US" sz="1600" b="1" dirty="0" smtClean="0"/>
              <a:t>&lt;/script&gt;</a:t>
            </a:r>
          </a:p>
          <a:p>
            <a:r>
              <a:rPr lang="en-US" sz="1600" b="1" dirty="0" smtClean="0"/>
              <a:t>&lt;/body&gt;</a:t>
            </a:r>
          </a:p>
          <a:p>
            <a:r>
              <a:rPr lang="en-US" sz="1600" b="1" dirty="0" smtClean="0"/>
              <a:t>&lt;/html&gt;</a:t>
            </a:r>
            <a:endParaRPr lang="en-US" sz="1600" b="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Lazy Loading?</a:t>
            </a:r>
            <a:br>
              <a:rPr lang="en-US" dirty="0" smtClean="0"/>
            </a:br>
            <a:endParaRPr lang="en-US" dirty="0"/>
          </a:p>
        </p:txBody>
      </p:sp>
      <p:sp>
        <p:nvSpPr>
          <p:cNvPr id="3" name="Content Placeholder 2"/>
          <p:cNvSpPr>
            <a:spLocks noGrp="1"/>
          </p:cNvSpPr>
          <p:nvPr>
            <p:ph sz="quarter" idx="1"/>
          </p:nvPr>
        </p:nvSpPr>
        <p:spPr/>
        <p:txBody>
          <a:bodyPr>
            <a:normAutofit/>
          </a:bodyPr>
          <a:lstStyle/>
          <a:p>
            <a:r>
              <a:rPr lang="en-US" dirty="0" smtClean="0"/>
              <a:t>The concept of lazy loading assists in loading only the required section and delays the remaining, until it is needed by the user.</a:t>
            </a:r>
          </a:p>
          <a:p>
            <a:r>
              <a:rPr lang="en-US" dirty="0" smtClean="0"/>
              <a:t>For example, say a user requests for the logo of </a:t>
            </a:r>
            <a:r>
              <a:rPr lang="en-US" dirty="0" err="1" smtClean="0"/>
              <a:t>GeeksForGeeks</a:t>
            </a:r>
            <a:r>
              <a:rPr lang="en-US" dirty="0" smtClean="0"/>
              <a:t> from a search engine. The entire web page, populated with the requested content, is loaded. Now if the user opens the first image and is satisfied with it, he will probably close the web page thus, rest of the images so loaded will be left unseen. This will result in the wastage of the resources so consumed in the bulk load of that page. Thus the solution to this is Lazy Loading.</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lnSpcReduction="10000"/>
          </a:bodyPr>
          <a:lstStyle/>
          <a:p>
            <a:r>
              <a:rPr lang="en-US" dirty="0" smtClean="0"/>
              <a:t>We have </a:t>
            </a:r>
            <a:r>
              <a:rPr lang="en-US" dirty="0" smtClean="0"/>
              <a:t>studied HTML, </a:t>
            </a:r>
            <a:r>
              <a:rPr lang="en-US" dirty="0" smtClean="0"/>
              <a:t>created </a:t>
            </a:r>
            <a:r>
              <a:rPr lang="en-US" dirty="0" smtClean="0"/>
              <a:t>your first tags, learned about CSS, made beautiful forms, amazing buttons, responsive pages and have started to show everyone how amazing all that was.</a:t>
            </a:r>
          </a:p>
          <a:p>
            <a:r>
              <a:rPr lang="en-US" dirty="0" smtClean="0"/>
              <a:t>But then you decide that you want to take another step in your learning, and you’ve started wonder to yourself: “How can I add animation to my page? I wish that button made some animation on my page when I clicked it!”</a:t>
            </a:r>
          </a:p>
          <a:p>
            <a:r>
              <a:rPr lang="en-US" dirty="0" smtClean="0"/>
              <a:t>Well, that’s where the DOM comes to solve your problem. You’ve probably heard a lot about it, but you might not know yet what is it and what problems it solves. So let’s dig in.</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Advantages of Lazy loading:</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a:bodyPr>
          <a:lstStyle/>
          <a:p>
            <a:pPr fontAlgn="base"/>
            <a:r>
              <a:rPr lang="en-US" dirty="0" smtClean="0"/>
              <a:t>On-demand loading reduces time consumption and memory usage thereby optimizing content delivery. As only a fraction of the web page, which is required, is loaded first thus, the time taken is less and the loading of rest of the section is delayed which saves storage. All of this enhances the user’s experience as the requested content is fed in no time.</a:t>
            </a:r>
          </a:p>
          <a:p>
            <a:pPr fontAlgn="base"/>
            <a:r>
              <a:rPr lang="en-US" dirty="0" smtClean="0"/>
              <a:t>Unnecessary code execution is avoided.</a:t>
            </a:r>
          </a:p>
          <a:p>
            <a:pPr fontAlgn="base"/>
            <a:r>
              <a:rPr lang="en-US" dirty="0" smtClean="0"/>
              <a:t>Optimal usage of time and space resources makes it a cost-effective approach from the point of view of business persons. (website owners)</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Disadvantages of Lazy loading:</a:t>
            </a:r>
            <a:endParaRPr lang="en-US" dirty="0"/>
          </a:p>
        </p:txBody>
      </p:sp>
      <p:sp>
        <p:nvSpPr>
          <p:cNvPr id="3" name="Content Placeholder 2"/>
          <p:cNvSpPr>
            <a:spLocks noGrp="1"/>
          </p:cNvSpPr>
          <p:nvPr>
            <p:ph sz="quarter" idx="1"/>
          </p:nvPr>
        </p:nvSpPr>
        <p:spPr/>
        <p:txBody>
          <a:bodyPr/>
          <a:lstStyle/>
          <a:p>
            <a:pPr fontAlgn="base"/>
            <a:r>
              <a:rPr lang="en-US" dirty="0" smtClean="0"/>
              <a:t>Firstly, the extra lines of code, to be added to the existing ones, to implement lazy load makes the code a bit complicated.</a:t>
            </a:r>
          </a:p>
          <a:p>
            <a:pPr fontAlgn="base"/>
            <a:r>
              <a:rPr lang="en-US" dirty="0" smtClean="0"/>
              <a:t>Secondly, lazy loading may affect the website’s ranking on search engines sometimes, due to improper indexing of the unloaded content.</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sz="quarter" idx="1"/>
          </p:nvPr>
        </p:nvSpPr>
        <p:spPr/>
        <p:txBody>
          <a:bodyPr/>
          <a:lstStyle/>
          <a:p>
            <a:r>
              <a:rPr lang="en-US" dirty="0" smtClean="0"/>
              <a:t>The Document Object Model (DOM) is a programming API for HTML and XML documents. It defines the logical structure of documents and the way a document is accessed and manipulated.</a:t>
            </a:r>
            <a:endParaRPr lang="en-US" dirty="0" smtClean="0"/>
          </a:p>
          <a:p>
            <a:r>
              <a:rPr lang="en-US" dirty="0" smtClean="0"/>
              <a:t>The </a:t>
            </a:r>
            <a:r>
              <a:rPr lang="en-US" dirty="0"/>
              <a:t>Document Object Model is a </a:t>
            </a:r>
            <a:r>
              <a:rPr lang="en-US" b="1" dirty="0"/>
              <a:t>cross-platform</a:t>
            </a:r>
            <a:r>
              <a:rPr lang="en-US" dirty="0"/>
              <a:t> and </a:t>
            </a:r>
            <a:r>
              <a:rPr lang="en-US" b="1" dirty="0"/>
              <a:t>language-independent </a:t>
            </a:r>
            <a:r>
              <a:rPr lang="en-US" dirty="0"/>
              <a:t>application programming interface that treats an HTML, XHTML, or XML document as a tree structure wherein each node is an object representing a part of the document. The DOM model represents a document with a logical tree.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lnSpcReduction="10000"/>
          </a:bodyPr>
          <a:lstStyle/>
          <a:p>
            <a:r>
              <a:rPr lang="en-US" dirty="0" smtClean="0"/>
              <a:t>&lt;TABLE&gt;</a:t>
            </a:r>
          </a:p>
          <a:p>
            <a:r>
              <a:rPr lang="en-US" dirty="0" smtClean="0"/>
              <a:t> &lt;ROWS&gt;</a:t>
            </a:r>
          </a:p>
          <a:p>
            <a:r>
              <a:rPr lang="en-US" dirty="0" smtClean="0"/>
              <a:t> &lt;TR&gt; </a:t>
            </a:r>
          </a:p>
          <a:p>
            <a:r>
              <a:rPr lang="en-US" dirty="0" smtClean="0"/>
              <a:t>&lt;TD&gt;Shady Grove&lt;/TD&gt; </a:t>
            </a:r>
          </a:p>
          <a:p>
            <a:r>
              <a:rPr lang="en-US" dirty="0" smtClean="0"/>
              <a:t>&lt;TD&gt;Aeolian&lt;/TD&gt; &lt;/TR&gt; </a:t>
            </a:r>
          </a:p>
          <a:p>
            <a:r>
              <a:rPr lang="en-US" dirty="0" smtClean="0"/>
              <a:t>&lt;TR&gt; &lt;TD&gt;Over the River, Charlie&lt;/TD&gt; &lt;TD&gt;Dorian&lt;/TD&gt; </a:t>
            </a:r>
          </a:p>
          <a:p>
            <a:r>
              <a:rPr lang="en-US" dirty="0" smtClean="0"/>
              <a:t>&lt;/TR&gt; </a:t>
            </a:r>
          </a:p>
          <a:p>
            <a:r>
              <a:rPr lang="en-US" dirty="0" smtClean="0"/>
              <a:t>&lt;/ROWS&gt; </a:t>
            </a:r>
          </a:p>
          <a:p>
            <a:r>
              <a:rPr lang="en-US" dirty="0" smtClean="0"/>
              <a:t>&lt;/TABLE&gt;</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table.gif"/>
          <p:cNvPicPr>
            <a:picLocks noGrp="1" noChangeAspect="1"/>
          </p:cNvPicPr>
          <p:nvPr>
            <p:ph sz="quarter" idx="1"/>
          </p:nvPr>
        </p:nvPicPr>
        <p:blipFill>
          <a:blip r:embed="rId2"/>
          <a:stretch>
            <a:fillRect/>
          </a:stretch>
        </p:blipFill>
        <p:spPr>
          <a:xfrm>
            <a:off x="646461" y="1676401"/>
            <a:ext cx="7354539" cy="3163094"/>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 tree structure</a:t>
            </a:r>
            <a:endParaRPr lang="en-US" dirty="0"/>
          </a:p>
        </p:txBody>
      </p:sp>
      <p:pic>
        <p:nvPicPr>
          <p:cNvPr id="4" name="Content Placeholder 3" descr="DOM.png"/>
          <p:cNvPicPr>
            <a:picLocks noGrp="1" noChangeAspect="1"/>
          </p:cNvPicPr>
          <p:nvPr>
            <p:ph sz="quarter" idx="1"/>
          </p:nvPr>
        </p:nvPicPr>
        <p:blipFill>
          <a:blip r:embed="rId2"/>
          <a:stretch>
            <a:fillRect/>
          </a:stretch>
        </p:blipFill>
        <p:spPr>
          <a:xfrm>
            <a:off x="1078880" y="1447800"/>
            <a:ext cx="7443439" cy="4572000"/>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The</a:t>
            </a:r>
            <a:r>
              <a:rPr lang="en-US" dirty="0"/>
              <a:t> </a:t>
            </a:r>
            <a:r>
              <a:rPr lang="en-US" b="1" dirty="0"/>
              <a:t>document object</a:t>
            </a:r>
            <a:r>
              <a:rPr lang="en-US" dirty="0"/>
              <a:t> represents the whole html document.</a:t>
            </a:r>
          </a:p>
          <a:p>
            <a:r>
              <a:rPr lang="en-US" dirty="0"/>
              <a:t>When html document is loaded in the browser, it becomes a document object. It is the </a:t>
            </a:r>
            <a:r>
              <a:rPr lang="en-US" b="1" dirty="0"/>
              <a:t>root element</a:t>
            </a:r>
            <a:r>
              <a:rPr lang="en-US" dirty="0"/>
              <a:t> that represents the html document. It has properties and methods. By the help of document object, we can add dynamic content to our web page.</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As mentioned earlier, it is the object of window. </a:t>
            </a:r>
            <a:r>
              <a:rPr lang="en-US" dirty="0" smtClean="0"/>
              <a:t>So</a:t>
            </a:r>
          </a:p>
          <a:p>
            <a:endParaRPr lang="en-US" dirty="0"/>
          </a:p>
          <a:p>
            <a:r>
              <a:rPr lang="en-US" b="1" u="sng" dirty="0" err="1" smtClean="0">
                <a:solidFill>
                  <a:srgbClr val="FF0000"/>
                </a:solidFill>
              </a:rPr>
              <a:t>window.document</a:t>
            </a:r>
            <a:r>
              <a:rPr lang="en-US" dirty="0"/>
              <a:t>  </a:t>
            </a:r>
          </a:p>
          <a:p>
            <a:r>
              <a:rPr lang="en-US" dirty="0"/>
              <a:t>Is same as</a:t>
            </a:r>
          </a:p>
          <a:p>
            <a:r>
              <a:rPr lang="en-US" b="1" u="sng" dirty="0">
                <a:solidFill>
                  <a:srgbClr val="FF0000"/>
                </a:solidFill>
              </a:rPr>
              <a:t>document  </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fontAlgn="base"/>
            <a:r>
              <a:rPr lang="en-US" b="1" dirty="0"/>
              <a:t>Window Object:</a:t>
            </a:r>
            <a:r>
              <a:rPr lang="en-US" dirty="0"/>
              <a:t> Window Object is at always at top of hierarchy.</a:t>
            </a:r>
          </a:p>
          <a:p>
            <a:pPr fontAlgn="base"/>
            <a:r>
              <a:rPr lang="en-US" b="1" dirty="0"/>
              <a:t>Document object:</a:t>
            </a:r>
            <a:r>
              <a:rPr lang="en-US" dirty="0"/>
              <a:t> When HTML document is loaded into a window, it becomes a document object.</a:t>
            </a:r>
          </a:p>
          <a:p>
            <a:pPr fontAlgn="base"/>
            <a:r>
              <a:rPr lang="en-US" b="1" dirty="0"/>
              <a:t>Form Object:</a:t>
            </a:r>
            <a:r>
              <a:rPr lang="en-US" dirty="0"/>
              <a:t> It is represented by </a:t>
            </a:r>
            <a:r>
              <a:rPr lang="en-US" b="1" i="1" dirty="0"/>
              <a:t>form</a:t>
            </a:r>
            <a:r>
              <a:rPr lang="en-US" dirty="0"/>
              <a:t> tags.</a:t>
            </a:r>
          </a:p>
          <a:p>
            <a:pPr fontAlgn="base"/>
            <a:r>
              <a:rPr lang="en-US" b="1" dirty="0"/>
              <a:t>Link Objects:</a:t>
            </a:r>
            <a:r>
              <a:rPr lang="en-US" dirty="0"/>
              <a:t> It is represented by </a:t>
            </a:r>
            <a:r>
              <a:rPr lang="en-US" b="1" i="1" dirty="0"/>
              <a:t>link </a:t>
            </a:r>
            <a:r>
              <a:rPr lang="en-US" dirty="0"/>
              <a:t>tags.</a:t>
            </a:r>
          </a:p>
          <a:p>
            <a:pPr fontAlgn="base"/>
            <a:r>
              <a:rPr lang="en-US" b="1" dirty="0"/>
              <a:t>Anchor Objects:</a:t>
            </a:r>
            <a:r>
              <a:rPr lang="en-US" dirty="0"/>
              <a:t> It is represented by </a:t>
            </a:r>
            <a:r>
              <a:rPr lang="en-US" b="1" i="1" dirty="0"/>
              <a:t>a </a:t>
            </a:r>
            <a:r>
              <a:rPr lang="en-US" b="1" i="1" dirty="0" err="1"/>
              <a:t>href</a:t>
            </a:r>
            <a:r>
              <a:rPr lang="en-US" dirty="0"/>
              <a:t> tags.</a:t>
            </a:r>
          </a:p>
          <a:p>
            <a:pPr fontAlgn="base"/>
            <a:r>
              <a:rPr lang="en-US" b="1" dirty="0"/>
              <a:t>Form Control Elements:</a:t>
            </a:r>
            <a:r>
              <a:rPr lang="en-US" dirty="0"/>
              <a:t>: Form can have many control elements such as text fields, buttons, radio buttons, and checkboxes, etc.</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114</TotalTime>
  <Words>1171</Words>
  <Application>Microsoft Office PowerPoint</Application>
  <PresentationFormat>On-screen Show (4:3)</PresentationFormat>
  <Paragraphs>140</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Equity</vt:lpstr>
      <vt:lpstr>Document object model</vt:lpstr>
      <vt:lpstr>Slide 2</vt:lpstr>
      <vt:lpstr>Definition</vt:lpstr>
      <vt:lpstr>Slide 4</vt:lpstr>
      <vt:lpstr>Slide 5</vt:lpstr>
      <vt:lpstr>DOM tree structure</vt:lpstr>
      <vt:lpstr>Slide 7</vt:lpstr>
      <vt:lpstr>Slide 8</vt:lpstr>
      <vt:lpstr>Slide 9</vt:lpstr>
      <vt:lpstr>Slide 10</vt:lpstr>
      <vt:lpstr>Javascript - document.getElementById() method </vt:lpstr>
      <vt:lpstr>Javascript - document.getElementsByName() method </vt:lpstr>
      <vt:lpstr>Slide 13</vt:lpstr>
      <vt:lpstr>Javascript - document.getElementsByTagName() method </vt:lpstr>
      <vt:lpstr>Example</vt:lpstr>
      <vt:lpstr>HTML/DOM events for JavaScript </vt:lpstr>
      <vt:lpstr>Ommouseover and onmouseout</vt:lpstr>
      <vt:lpstr>Onmousedown AND onmouseup</vt:lpstr>
      <vt:lpstr>What is Lazy Loading? </vt:lpstr>
      <vt:lpstr>Advantages of Lazy loading: </vt:lpstr>
      <vt:lpstr>Disadvantages of Lazy loading: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32</cp:revision>
  <dcterms:created xsi:type="dcterms:W3CDTF">2019-02-04T04:07:02Z</dcterms:created>
  <dcterms:modified xsi:type="dcterms:W3CDTF">2019-02-05T05:07:47Z</dcterms:modified>
</cp:coreProperties>
</file>