
<file path=[Content_Types].xml><?xml version="1.0" encoding="utf-8"?>
<Types xmlns="http://schemas.openxmlformats.org/package/2006/content-types">
  <Default Extension="jpeg" ContentType="image/jpeg"/>
  <Default Extension="wav" ContentType="audio/x-wav"/>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70" r:id="rId5"/>
    <p:sldId id="257" r:id="rId6"/>
    <p:sldId id="259" r:id="rId7"/>
    <p:sldId id="262" r:id="rId8"/>
    <p:sldId id="260" r:id="rId9"/>
    <p:sldId id="261" r:id="rId10"/>
    <p:sldId id="282" r:id="rId11"/>
    <p:sldId id="283" r:id="rId12"/>
    <p:sldId id="284" r:id="rId13"/>
    <p:sldId id="285" r:id="rId14"/>
    <p:sldId id="263" r:id="rId15"/>
    <p:sldId id="264" r:id="rId16"/>
    <p:sldId id="265" r:id="rId17"/>
    <p:sldId id="266" r:id="rId18"/>
    <p:sldId id="306" r:id="rId19"/>
    <p:sldId id="268" r:id="rId20"/>
    <p:sldId id="275" r:id="rId21"/>
    <p:sldId id="276" r:id="rId22"/>
    <p:sldId id="277" r:id="rId23"/>
    <p:sldId id="300" r:id="rId24"/>
    <p:sldId id="301" r:id="rId25"/>
    <p:sldId id="302" r:id="rId26"/>
    <p:sldId id="279" r:id="rId27"/>
    <p:sldId id="316" r:id="rId28"/>
    <p:sldId id="280" r:id="rId29"/>
    <p:sldId id="281" r:id="rId30"/>
    <p:sldId id="307" r:id="rId31"/>
    <p:sldId id="308" r:id="rId32"/>
    <p:sldId id="309" r:id="rId33"/>
    <p:sldId id="318" r:id="rId34"/>
    <p:sldId id="317" r:id="rId35"/>
    <p:sldId id="319" r:id="rId36"/>
    <p:sldId id="320" r:id="rId37"/>
    <p:sldId id="321" r:id="rId38"/>
    <p:sldId id="274" r:id="rId39"/>
    <p:sldId id="288" r:id="rId40"/>
    <p:sldId id="278" r:id="rId41"/>
    <p:sldId id="322" r:id="rId42"/>
    <p:sldId id="323" r:id="rId43"/>
    <p:sldId id="324" r:id="rId44"/>
    <p:sldId id="325" r:id="rId45"/>
    <p:sldId id="326" r:id="rId46"/>
    <p:sldId id="327" r:id="rId47"/>
    <p:sldId id="329" r:id="rId48"/>
    <p:sldId id="328" r:id="rId49"/>
    <p:sldId id="297" r:id="rId50"/>
    <p:sldId id="298" r:id="rId51"/>
    <p:sldId id="289" r:id="rId52"/>
    <p:sldId id="291" r:id="rId53"/>
    <p:sldId id="290" r:id="rId54"/>
    <p:sldId id="299" r:id="rId55"/>
    <p:sldId id="296" r:id="rId56"/>
    <p:sldId id="303" r:id="rId57"/>
    <p:sldId id="304" r:id="rId58"/>
    <p:sldId id="330" r:id="rId59"/>
    <p:sldId id="269" r:id="rId60"/>
    <p:sldId id="331" r:id="rId61"/>
    <p:sldId id="271" r:id="rId62"/>
    <p:sldId id="272" r:id="rId63"/>
    <p:sldId id="313" r:id="rId64"/>
    <p:sldId id="314" r:id="rId65"/>
    <p:sldId id="315" r:id="rId66"/>
    <p:sldId id="292" r:id="rId67"/>
    <p:sldId id="293" r:id="rId68"/>
    <p:sldId id="294" r:id="rId69"/>
    <p:sldId id="295" r:id="rId70"/>
    <p:sldId id="310" r:id="rId71"/>
    <p:sldId id="311" r:id="rId72"/>
    <p:sldId id="312" r:id="rId73"/>
    <p:sldId id="273" r:id="rId74"/>
    <p:sldId id="286" r:id="rId75"/>
    <p:sldId id="287" r:id="rId76"/>
    <p:sldId id="305"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21"/>
        <p:guide pos="2880"/>
      </p:guideLst>
    </p:cSldViewPr>
  </p:slideViewPr>
  <p:notesTextViewPr>
    <p:cViewPr>
      <p:scale>
        <a:sx n="100" d="100"/>
        <a:sy n="100" d="100"/>
      </p:scale>
      <p:origin x="0" y="0"/>
    </p:cViewPr>
  </p:notesTextViewPr>
  <p:sorterViewPr>
    <p:cViewPr>
      <p:scale>
        <a:sx n="66" d="100"/>
        <a:sy n="66" d="100"/>
      </p:scale>
      <p:origin x="0" y="508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CB97365-EBCA-4027-87D5-99FC1D4DF0BB}" type="datetimeFigureOut">
              <a:rPr lang="en-US" smtClean="0"/>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9E29E33-B620-47F9-BB04-8846C2A5AFCC}" type="slidenum">
              <a:rPr kumimoji="0" lang="en-US" smtClean="0"/>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7CB97365-EBCA-4027-87D5-99FC1D4DF0BB}"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CB97365-EBCA-4027-87D5-99FC1D4DF0BB}" type="datetimeFigureOut">
              <a:rPr lang="en-US" smtClean="0"/>
            </a:fld>
            <a:endParaRPr lang="en-US"/>
          </a:p>
        </p:txBody>
      </p:sp>
      <p:sp>
        <p:nvSpPr>
          <p:cNvPr id="27" name="Slide Number Placeholder 26"/>
          <p:cNvSpPr>
            <a:spLocks noGrp="1"/>
          </p:cNvSpPr>
          <p:nvPr>
            <p:ph type="sldNum" sz="quarter" idx="11"/>
          </p:nvPr>
        </p:nvSpPr>
        <p:spPr/>
        <p:txBody>
          <a:bodyPr rtlCol="0"/>
          <a:lstStyle/>
          <a:p>
            <a:fld id="{0E2ABDBA-283F-4717-B944-CDD95AF44EAA}" type="slidenum">
              <a:rPr lang="en-US" smtClean="0"/>
            </a:fld>
            <a:endParaRPr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CB97365-EBCA-4027-87D5-99FC1D4DF0BB}" type="datetimeFigureOut">
              <a:rPr lang="en-US" smtClean="0"/>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0E2ABDBA-283F-4717-B944-CDD95AF44EA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7CB97365-EBCA-4027-87D5-99FC1D4DF0BB}"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E2ABDBA-283F-4717-B944-CDD95AF44EA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CB97365-EBCA-4027-87D5-99FC1D4DF0BB}" type="datetimeFigureOut">
              <a:rPr lang="en-US" smtClean="0"/>
            </a:fld>
            <a:endParaRPr lang="en-US">
              <a:solidFill>
                <a:schemeClr val="tx1">
                  <a:shade val="50000"/>
                </a:schemeClr>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E2ABDBA-283F-4717-B944-CDD95AF44EA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women.or.kr/skrhee/image.html" TargetMode="External"/><Relationship Id="rId2" Type="http://schemas.openxmlformats.org/officeDocument/2006/relationships/hyperlink" Target="http://www.women.or.kr/skrhee" TargetMode="External"/><Relationship Id="rId1" Type="http://schemas.openxmlformats.org/officeDocument/2006/relationships/hyperlink" Target="http://www.women.or.kr/skrhee/text.html" TargetMode="Externa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women.or.kr/skrhee/background.html" TargetMode="External"/><Relationship Id="rId2" Type="http://schemas.openxmlformats.org/officeDocument/2006/relationships/hyperlink" Target="rgb.html" TargetMode="External"/><Relationship Id="rId1" Type="http://schemas.openxmlformats.org/officeDocument/2006/relationships/hyperlink" Target="http://www.women.or.kr/skrhee/list.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dev.w3.org/html5/spec/Overview.html" TargetMode="External"/><Relationship Id="rId3" Type="http://schemas.openxmlformats.org/officeDocument/2006/relationships/hyperlink" Target="http://www.w3.org/TR/REC-html40/" TargetMode="External"/><Relationship Id="rId2" Type="http://schemas.openxmlformats.org/officeDocument/2006/relationships/hyperlink" Target="http://public.web.cern.ch/public/" TargetMode="External"/><Relationship Id="rId1" Type="http://schemas.openxmlformats.org/officeDocument/2006/relationships/hyperlink" Target="http://www.w3.org/People/Berners-Le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tml.com/tags/iframe/" TargetMode="Externa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w3schools.com/tags/tag_label.asp" TargetMode="External"/><Relationship Id="rId7" Type="http://schemas.openxmlformats.org/officeDocument/2006/relationships/hyperlink" Target="https://www.w3schools.com/tags/tag_fieldset.asp" TargetMode="External"/><Relationship Id="rId6" Type="http://schemas.openxmlformats.org/officeDocument/2006/relationships/hyperlink" Target="https://www.w3schools.com/tags/tag_optgroup.asp" TargetMode="External"/><Relationship Id="rId5" Type="http://schemas.openxmlformats.org/officeDocument/2006/relationships/hyperlink" Target="https://www.w3schools.com/tags/tag_option.asp" TargetMode="External"/><Relationship Id="rId4" Type="http://schemas.openxmlformats.org/officeDocument/2006/relationships/hyperlink" Target="https://www.w3schools.com/tags/tag_select.asp" TargetMode="External"/><Relationship Id="rId3" Type="http://schemas.openxmlformats.org/officeDocument/2006/relationships/hyperlink" Target="https://www.w3schools.com/tags/tag_button.asp" TargetMode="External"/><Relationship Id="rId2" Type="http://schemas.openxmlformats.org/officeDocument/2006/relationships/hyperlink" Target="https://www.w3schools.com/tags/tag_textarea.asp" TargetMode="External"/><Relationship Id="rId1" Type="http://schemas.openxmlformats.org/officeDocument/2006/relationships/hyperlink" Target="https://www.w3schools.com/tags/tag_input.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en.wikipedia.org/wiki/Hyperlink" TargetMode="External"/><Relationship Id="rId3" Type="http://schemas.openxmlformats.org/officeDocument/2006/relationships/hyperlink" Target="https://en.wikipedia.org/wiki/Image" TargetMode="External"/><Relationship Id="rId2" Type="http://schemas.openxmlformats.org/officeDocument/2006/relationships/hyperlink" Target="https://en.wikipedia.org/wiki/XHTML" TargetMode="External"/><Relationship Id="rId1" Type="http://schemas.openxmlformats.org/officeDocument/2006/relationships/hyperlink" Target="https://en.wikipedia.org/wiki/HTML"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Uniform_Resource_Locato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w3schools.com/tags/tag_area.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US" dirty="0"/>
          </a:p>
        </p:txBody>
      </p:sp>
      <p:sp>
        <p:nvSpPr>
          <p:cNvPr id="3" name="Subtitle 2"/>
          <p:cNvSpPr>
            <a:spLocks noGrp="1"/>
          </p:cNvSpPr>
          <p:nvPr>
            <p:ph type="subTitle" idx="1"/>
          </p:nvPr>
        </p:nvSpPr>
        <p:spPr/>
        <p:txBody>
          <a:bodyPr/>
          <a:lstStyle/>
          <a:p>
            <a:r>
              <a:rPr lang="en-US" dirty="0" err="1" smtClean="0"/>
              <a:t>Lopamudra</a:t>
            </a:r>
            <a:r>
              <a:rPr lang="en-US" dirty="0" smtClean="0"/>
              <a:t> </a:t>
            </a:r>
            <a:r>
              <a:rPr lang="en-US" dirty="0" err="1" smtClean="0"/>
              <a:t>Dey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Ordered Lists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&lt;html&gt; &lt;head&gt; &lt;title&gt;HTML Ordered List&lt;/title&gt; &lt;/head&gt; </a:t>
            </a:r>
            <a:endParaRPr lang="en-US" dirty="0" smtClean="0"/>
          </a:p>
          <a:p>
            <a:r>
              <a:rPr lang="en-US" dirty="0" smtClean="0"/>
              <a:t>&lt;body&gt; </a:t>
            </a:r>
            <a:endParaRPr lang="en-US" dirty="0" smtClean="0"/>
          </a:p>
          <a:p>
            <a:r>
              <a:rPr lang="en-US" dirty="0" smtClean="0"/>
              <a:t>&lt;</a:t>
            </a:r>
            <a:r>
              <a:rPr lang="en-US" dirty="0" err="1" smtClean="0"/>
              <a:t>ol</a:t>
            </a:r>
            <a:r>
              <a:rPr lang="en-US" dirty="0" smtClean="0"/>
              <a:t>&gt; </a:t>
            </a:r>
            <a:endParaRPr lang="en-US" dirty="0" smtClean="0"/>
          </a:p>
          <a:p>
            <a:r>
              <a:rPr lang="en-US" dirty="0" smtClean="0"/>
              <a:t>&lt;</a:t>
            </a:r>
            <a:r>
              <a:rPr lang="en-US" dirty="0" err="1" smtClean="0"/>
              <a:t>li</a:t>
            </a:r>
            <a:r>
              <a:rPr lang="en-US" dirty="0" smtClean="0"/>
              <a:t>&gt;Beetroot&lt;/</a:t>
            </a:r>
            <a:r>
              <a:rPr lang="en-US" dirty="0" err="1" smtClean="0"/>
              <a:t>li</a:t>
            </a:r>
            <a:r>
              <a:rPr lang="en-US" dirty="0" smtClean="0"/>
              <a:t>&gt; </a:t>
            </a:r>
            <a:endParaRPr lang="en-US" dirty="0" smtClean="0"/>
          </a:p>
          <a:p>
            <a:r>
              <a:rPr lang="en-US" dirty="0" smtClean="0"/>
              <a:t>&lt;</a:t>
            </a:r>
            <a:r>
              <a:rPr lang="en-US" dirty="0" err="1" smtClean="0"/>
              <a:t>li</a:t>
            </a:r>
            <a:r>
              <a:rPr lang="en-US" dirty="0" smtClean="0"/>
              <a:t>&gt;Ginger&lt;/</a:t>
            </a:r>
            <a:r>
              <a:rPr lang="en-US" dirty="0" err="1" smtClean="0"/>
              <a:t>li</a:t>
            </a:r>
            <a:r>
              <a:rPr lang="en-US" dirty="0" smtClean="0"/>
              <a:t>&gt; </a:t>
            </a:r>
            <a:endParaRPr lang="en-US" dirty="0" smtClean="0"/>
          </a:p>
          <a:p>
            <a:r>
              <a:rPr lang="en-US" dirty="0" smtClean="0"/>
              <a:t>&lt;</a:t>
            </a:r>
            <a:r>
              <a:rPr lang="en-US" dirty="0" err="1" smtClean="0"/>
              <a:t>li</a:t>
            </a:r>
            <a:r>
              <a:rPr lang="en-US" dirty="0" smtClean="0"/>
              <a:t>&gt;Potato&lt;/</a:t>
            </a:r>
            <a:r>
              <a:rPr lang="en-US" dirty="0" err="1" smtClean="0"/>
              <a:t>li</a:t>
            </a:r>
            <a:r>
              <a:rPr lang="en-US" dirty="0" smtClean="0"/>
              <a:t>&gt; </a:t>
            </a:r>
            <a:endParaRPr lang="en-US" dirty="0" smtClean="0"/>
          </a:p>
          <a:p>
            <a:r>
              <a:rPr lang="en-US" dirty="0" smtClean="0"/>
              <a:t>&lt;</a:t>
            </a:r>
            <a:r>
              <a:rPr lang="en-US" dirty="0" err="1" smtClean="0"/>
              <a:t>li</a:t>
            </a:r>
            <a:r>
              <a:rPr lang="en-US" dirty="0" smtClean="0"/>
              <a:t>&gt;Radish&lt;/</a:t>
            </a:r>
            <a:r>
              <a:rPr lang="en-US" dirty="0" err="1" smtClean="0"/>
              <a:t>li</a:t>
            </a:r>
            <a:r>
              <a:rPr lang="en-US" dirty="0" smtClean="0"/>
              <a:t>&gt; &lt;/</a:t>
            </a:r>
            <a:r>
              <a:rPr lang="en-US" dirty="0" err="1" smtClean="0"/>
              <a:t>ol</a:t>
            </a:r>
            <a:r>
              <a:rPr lang="en-US" dirty="0" smtClean="0"/>
              <a:t>&gt; </a:t>
            </a:r>
            <a:endParaRPr lang="en-US" dirty="0" smtClean="0"/>
          </a:p>
          <a:p>
            <a:r>
              <a:rPr lang="en-US" dirty="0" smtClean="0"/>
              <a:t>&lt;/body&gt; &lt;/html&gt;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Definition Lists</a:t>
            </a:r>
            <a:br>
              <a:rPr lang="en-US" b="1" dirty="0" smtClean="0"/>
            </a:br>
            <a:endParaRPr lang="en-US" dirty="0"/>
          </a:p>
        </p:txBody>
      </p:sp>
      <p:sp>
        <p:nvSpPr>
          <p:cNvPr id="3" name="Content Placeholder 2"/>
          <p:cNvSpPr>
            <a:spLocks noGrp="1"/>
          </p:cNvSpPr>
          <p:nvPr>
            <p:ph idx="1"/>
          </p:nvPr>
        </p:nvSpPr>
        <p:spPr/>
        <p:txBody>
          <a:bodyPr/>
          <a:lstStyle/>
          <a:p>
            <a:r>
              <a:rPr lang="en-US" dirty="0" smtClean="0"/>
              <a:t>Definition List makes use of following three tags.</a:t>
            </a:r>
            <a:endParaRPr lang="en-US" dirty="0" smtClean="0"/>
          </a:p>
          <a:p>
            <a:r>
              <a:rPr lang="en-US" dirty="0" smtClean="0"/>
              <a:t>&lt;dl&gt; - Defines the start of the list</a:t>
            </a:r>
            <a:endParaRPr lang="en-US" dirty="0" smtClean="0"/>
          </a:p>
          <a:p>
            <a:r>
              <a:rPr lang="en-US" dirty="0" smtClean="0"/>
              <a:t>&lt;</a:t>
            </a:r>
            <a:r>
              <a:rPr lang="en-US" dirty="0" err="1" smtClean="0"/>
              <a:t>dt</a:t>
            </a:r>
            <a:r>
              <a:rPr lang="en-US" dirty="0" smtClean="0"/>
              <a:t>&gt; - A term</a:t>
            </a:r>
            <a:endParaRPr lang="en-US" dirty="0" smtClean="0"/>
          </a:p>
          <a:p>
            <a:r>
              <a:rPr lang="en-US" dirty="0" smtClean="0"/>
              <a:t>&lt;</a:t>
            </a:r>
            <a:r>
              <a:rPr lang="en-US" dirty="0" err="1" smtClean="0"/>
              <a:t>dd</a:t>
            </a:r>
            <a:r>
              <a:rPr lang="en-US" dirty="0" smtClean="0"/>
              <a:t>&gt; - Term definition</a:t>
            </a:r>
            <a:endParaRPr lang="en-US" dirty="0" smtClean="0"/>
          </a:p>
          <a:p>
            <a:r>
              <a:rPr lang="en-US" dirty="0" smtClean="0"/>
              <a:t>&lt;/dl&gt; - Defines the end of the list</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58775" y="670560"/>
            <a:ext cx="8229600" cy="5516563"/>
          </a:xfrm>
        </p:spPr>
        <p:txBody>
          <a:bodyPr>
            <a:normAutofit/>
          </a:bodyPr>
          <a:lstStyle/>
          <a:p>
            <a:r>
              <a:rPr lang="en-US" dirty="0" smtClean="0"/>
              <a:t>&lt;html&gt; &lt;head&gt; &lt;title&gt;</a:t>
            </a:r>
            <a:endParaRPr lang="en-US" dirty="0" smtClean="0"/>
          </a:p>
          <a:p>
            <a:r>
              <a:rPr lang="en-US" dirty="0" smtClean="0"/>
              <a:t>HTML Definition List&lt;/title&gt; &lt;/head&gt; &lt;body&gt; &lt;dl&gt;</a:t>
            </a:r>
            <a:endParaRPr lang="en-US" dirty="0" smtClean="0"/>
          </a:p>
          <a:p>
            <a:r>
              <a:rPr lang="en-US" dirty="0" smtClean="0"/>
              <a:t> &lt;</a:t>
            </a:r>
            <a:r>
              <a:rPr lang="en-US" dirty="0" err="1" smtClean="0"/>
              <a:t>dt</a:t>
            </a:r>
            <a:r>
              <a:rPr lang="en-US" dirty="0" smtClean="0"/>
              <a:t>&gt;</a:t>
            </a:r>
            <a:endParaRPr lang="en-US" dirty="0" smtClean="0"/>
          </a:p>
          <a:p>
            <a:r>
              <a:rPr lang="en-US" dirty="0" smtClean="0"/>
              <a:t>&lt;b&gt;HTML&lt;/b&gt;&lt;/</a:t>
            </a:r>
            <a:r>
              <a:rPr lang="en-US" dirty="0" err="1" smtClean="0"/>
              <a:t>dt</a:t>
            </a:r>
            <a:r>
              <a:rPr lang="en-US" dirty="0" smtClean="0"/>
              <a:t>&gt; </a:t>
            </a:r>
            <a:endParaRPr lang="en-US" dirty="0" smtClean="0"/>
          </a:p>
          <a:p>
            <a:r>
              <a:rPr lang="en-US" dirty="0" smtClean="0"/>
              <a:t>&lt;</a:t>
            </a:r>
            <a:r>
              <a:rPr lang="en-US" dirty="0" err="1" smtClean="0"/>
              <a:t>dd</a:t>
            </a:r>
            <a:r>
              <a:rPr lang="en-US" dirty="0" smtClean="0"/>
              <a:t>&gt;This stands for Hyper Text Markup Language&lt;/</a:t>
            </a:r>
            <a:r>
              <a:rPr lang="en-US" dirty="0" err="1" smtClean="0"/>
              <a:t>dd</a:t>
            </a:r>
            <a:r>
              <a:rPr lang="en-US" dirty="0" smtClean="0"/>
              <a:t>&gt; &lt;</a:t>
            </a:r>
            <a:r>
              <a:rPr lang="en-US" dirty="0" err="1" smtClean="0"/>
              <a:t>dt</a:t>
            </a:r>
            <a:r>
              <a:rPr lang="en-US" dirty="0" smtClean="0"/>
              <a:t>&gt;</a:t>
            </a:r>
            <a:endParaRPr lang="en-US" dirty="0" smtClean="0"/>
          </a:p>
          <a:p>
            <a:r>
              <a:rPr lang="en-US" dirty="0" smtClean="0"/>
              <a:t>&lt;b&gt;HTTP&lt;/b&gt;&lt;/</a:t>
            </a:r>
            <a:r>
              <a:rPr lang="en-US" dirty="0" err="1" smtClean="0"/>
              <a:t>dt</a:t>
            </a:r>
            <a:r>
              <a:rPr lang="en-US" smtClean="0"/>
              <a:t>&gt; </a:t>
            </a:r>
            <a:endParaRPr lang="en-US" smtClean="0"/>
          </a:p>
          <a:p>
            <a:r>
              <a:rPr lang="en-US" smtClean="0"/>
              <a:t>&lt;</a:t>
            </a:r>
            <a:r>
              <a:rPr lang="en-US" dirty="0" err="1" smtClean="0"/>
              <a:t>dd</a:t>
            </a:r>
            <a:r>
              <a:rPr lang="en-US" dirty="0" smtClean="0"/>
              <a:t>&gt;This stands for Hyper Text Transfer Protocol&lt;/</a:t>
            </a:r>
            <a:r>
              <a:rPr lang="en-US" dirty="0" err="1" smtClean="0"/>
              <a:t>dd</a:t>
            </a:r>
            <a:r>
              <a:rPr lang="en-US" dirty="0" smtClean="0"/>
              <a:t>&gt; &lt;/dl&gt; &lt;/body&gt; &lt;/html&gt;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pPr lvl="1" algn="ctr" rtl="0">
              <a:spcBef>
                <a:spcPct val="0"/>
              </a:spcBef>
            </a:pPr>
            <a:r>
              <a:rPr lang="en-US" altLang="ko-KR" sz="3600" b="1" i="1" dirty="0" smtClean="0">
                <a:solidFill>
                  <a:srgbClr val="FF0000"/>
                </a:solidFill>
                <a:latin typeface="Arial" panose="020B0604020202020204" pitchFamily="34" charset="0"/>
                <a:ea typeface="바탕체" pitchFamily="17" charset="-127"/>
              </a:rPr>
              <a:t>Tags in Body</a:t>
            </a:r>
            <a:br>
              <a:rPr lang="en-US" altLang="ko-KR" b="1" i="1" dirty="0" smtClean="0">
                <a:latin typeface="Arial" panose="020B0604020202020204" pitchFamily="34" charset="0"/>
                <a:ea typeface="바탕체" pitchFamily="17" charset="-127"/>
              </a:rPr>
            </a:b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Ò"/>
            </a:pPr>
            <a:r>
              <a:rPr lang="en-US" altLang="ko-KR" sz="2800" b="1" dirty="0" smtClean="0">
                <a:solidFill>
                  <a:schemeClr val="accent2"/>
                </a:solidFill>
                <a:latin typeface="Arial" panose="020B0604020202020204" pitchFamily="34" charset="0"/>
                <a:hlinkClick r:id="rId1"/>
              </a:rPr>
              <a:t>Let's talk Text</a:t>
            </a:r>
            <a:r>
              <a:rPr lang="en-US" altLang="ko-KR" sz="2400" dirty="0" smtClean="0">
                <a:solidFill>
                  <a:schemeClr val="accent2"/>
                </a:solidFill>
                <a:latin typeface="Arial" panose="020B0604020202020204" pitchFamily="34" charset="0"/>
              </a:rPr>
              <a:t> </a:t>
            </a:r>
            <a:endParaRPr lang="en-US" altLang="ko-KR" sz="2400"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Heading: &lt;H1&gt; &lt;/H1&gt;</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Center:&lt;Center&gt; &lt;/Center&gt;</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Line Break &lt;P&gt; ,&lt;Br&gt;</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Phrase Markups: &lt;I&gt;&lt;/I&gt; ,&lt;B&gt;&lt;/B&gt;</a:t>
            </a:r>
            <a:endParaRPr lang="en-US" altLang="ko-KR" dirty="0" smtClean="0">
              <a:solidFill>
                <a:schemeClr val="accent2"/>
              </a:solidFill>
              <a:latin typeface="Arial" panose="020B0604020202020204" pitchFamily="34" charset="0"/>
              <a:hlinkClick r:id="rId2"/>
            </a:endParaRPr>
          </a:p>
          <a:p>
            <a:pPr>
              <a:buFontTx/>
              <a:buNone/>
            </a:pPr>
            <a:endParaRPr lang="en-US" altLang="ko-KR" dirty="0" smtClean="0">
              <a:latin typeface="Arial" panose="020B0604020202020204" pitchFamily="34" charset="0"/>
            </a:endParaRPr>
          </a:p>
          <a:p>
            <a:pPr>
              <a:buFont typeface="Wingdings" panose="05000000000000000000" pitchFamily="2" charset="2"/>
              <a:buChar char="Ò"/>
            </a:pPr>
            <a:r>
              <a:rPr lang="en-US" altLang="ko-KR" sz="2800" b="1" dirty="0" smtClean="0">
                <a:solidFill>
                  <a:schemeClr val="accent2"/>
                </a:solidFill>
                <a:latin typeface="Arial" panose="020B0604020202020204" pitchFamily="34" charset="0"/>
                <a:hlinkClick r:id="rId1"/>
              </a:rPr>
              <a:t>Create a List</a:t>
            </a:r>
            <a:r>
              <a:rPr lang="en-US" altLang="ko-KR" dirty="0" smtClean="0">
                <a:solidFill>
                  <a:schemeClr val="accent2"/>
                </a:solidFill>
                <a:latin typeface="Arial" panose="020B0604020202020204" pitchFamily="34" charset="0"/>
              </a:rPr>
              <a:t> </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 Unordered list : &lt;UL&gt;&lt;</a:t>
            </a:r>
            <a:r>
              <a:rPr lang="en-US" altLang="ko-KR" dirty="0" err="1" smtClean="0">
                <a:solidFill>
                  <a:schemeClr val="accent2"/>
                </a:solidFill>
                <a:latin typeface="Arial" panose="020B0604020202020204" pitchFamily="34" charset="0"/>
              </a:rPr>
              <a:t>li</a:t>
            </a:r>
            <a:r>
              <a:rPr lang="en-US" altLang="ko-KR" dirty="0" smtClean="0">
                <a:solidFill>
                  <a:schemeClr val="accent2"/>
                </a:solidFill>
                <a:latin typeface="Arial" panose="020B0604020202020204" pitchFamily="34" charset="0"/>
              </a:rPr>
              <a:t>&gt;</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Ordered list: &lt;OL&gt;&lt;</a:t>
            </a:r>
            <a:r>
              <a:rPr lang="en-US" altLang="ko-KR" dirty="0" err="1" smtClean="0">
                <a:solidFill>
                  <a:schemeClr val="accent2"/>
                </a:solidFill>
                <a:latin typeface="Arial" panose="020B0604020202020204" pitchFamily="34" charset="0"/>
              </a:rPr>
              <a:t>li</a:t>
            </a:r>
            <a:r>
              <a:rPr lang="en-US" altLang="ko-KR" dirty="0" smtClean="0">
                <a:solidFill>
                  <a:schemeClr val="accent2"/>
                </a:solidFill>
                <a:latin typeface="Arial" panose="020B0604020202020204" pitchFamily="34" charset="0"/>
              </a:rPr>
              <a:t>&gt;</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Nested </a:t>
            </a:r>
            <a:endParaRPr lang="en-US" altLang="ko-KR" dirty="0" smtClean="0">
              <a:solidFill>
                <a:schemeClr val="accent2"/>
              </a:solidFill>
              <a:latin typeface="Arial" panose="020B0604020202020204" pitchFamily="34" charset="0"/>
              <a:hlinkClick r:id="rId3"/>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Ò"/>
            </a:pPr>
            <a:r>
              <a:rPr lang="en-US" altLang="ko-KR" sz="2800" b="1" dirty="0" smtClean="0">
                <a:solidFill>
                  <a:schemeClr val="accent2"/>
                </a:solidFill>
                <a:latin typeface="Arial" panose="020B0604020202020204" pitchFamily="34" charset="0"/>
                <a:hlinkClick r:id="rId1"/>
              </a:rPr>
              <a:t>Add Images</a:t>
            </a:r>
            <a:endParaRPr lang="en-US" altLang="ko-KR" sz="2400" dirty="0" smtClean="0">
              <a:solidFill>
                <a:schemeClr val="accent2"/>
              </a:solidFill>
              <a:latin typeface="Arial" panose="020B0604020202020204" pitchFamily="34" charset="0"/>
              <a:hlinkClick r:id="rId1"/>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Use &lt;IMG SRC=</a:t>
            </a:r>
            <a:r>
              <a:rPr lang="en-US" altLang="ko-KR" dirty="0" err="1" smtClean="0">
                <a:solidFill>
                  <a:schemeClr val="accent2"/>
                </a:solidFill>
                <a:latin typeface="Arial" panose="020B0604020202020204" pitchFamily="34" charset="0"/>
              </a:rPr>
              <a:t>imagefilename</a:t>
            </a:r>
            <a:r>
              <a:rPr lang="en-US" altLang="ko-KR" dirty="0" smtClean="0">
                <a:solidFill>
                  <a:schemeClr val="accent2"/>
                </a:solidFill>
                <a:latin typeface="Arial" panose="020B0604020202020204" pitchFamily="34" charset="0"/>
              </a:rPr>
              <a:t>&gt; tags</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How to specify </a:t>
            </a:r>
            <a:r>
              <a:rPr lang="en-US" altLang="ko-KR" dirty="0" smtClean="0">
                <a:solidFill>
                  <a:schemeClr val="accent2"/>
                </a:solidFill>
                <a:latin typeface="Arial" panose="020B0604020202020204" pitchFamily="34" charset="0"/>
                <a:hlinkClick r:id="rId2" action="ppaction://hlinkfile"/>
              </a:rPr>
              <a:t>Relative pathnames</a:t>
            </a:r>
            <a:endParaRPr lang="en-US" altLang="ko-KR" dirty="0" smtClean="0">
              <a:solidFill>
                <a:schemeClr val="accent2"/>
              </a:solidFill>
              <a:latin typeface="Arial" panose="020B0604020202020204" pitchFamily="34" charset="0"/>
            </a:endParaRPr>
          </a:p>
          <a:p>
            <a:pPr lvl="1">
              <a:buFont typeface="Wingdings" panose="05000000000000000000" pitchFamily="2" charset="2"/>
              <a:buChar char="Ò"/>
            </a:pPr>
            <a:r>
              <a:rPr lang="en-US" altLang="ko-KR" dirty="0" smtClean="0">
                <a:solidFill>
                  <a:schemeClr val="accent2"/>
                </a:solidFill>
                <a:latin typeface="Arial" panose="020B0604020202020204" pitchFamily="34" charset="0"/>
              </a:rPr>
              <a:t>Attributes of IMG tag </a:t>
            </a:r>
            <a:endParaRPr lang="en-US" altLang="ko-KR" dirty="0" smtClean="0">
              <a:solidFill>
                <a:schemeClr val="accent2"/>
              </a:solidFill>
              <a:latin typeface="Arial" panose="020B0604020202020204" pitchFamily="34" charset="0"/>
            </a:endParaRPr>
          </a:p>
          <a:p>
            <a:pPr lvl="2">
              <a:buFont typeface="Wingdings" panose="05000000000000000000" pitchFamily="2" charset="2"/>
              <a:buNone/>
            </a:pPr>
            <a:r>
              <a:rPr lang="en-US" altLang="ko-KR" dirty="0" smtClean="0">
                <a:solidFill>
                  <a:schemeClr val="accent2"/>
                </a:solidFill>
                <a:latin typeface="Arial" panose="020B0604020202020204" pitchFamily="34" charset="0"/>
              </a:rPr>
              <a:t>-</a:t>
            </a:r>
            <a:r>
              <a:rPr lang="en-US" altLang="ko-KR" dirty="0" err="1" smtClean="0">
                <a:solidFill>
                  <a:schemeClr val="accent2"/>
                </a:solidFill>
                <a:latin typeface="Arial" panose="020B0604020202020204" pitchFamily="34" charset="0"/>
              </a:rPr>
              <a:t>width,height</a:t>
            </a:r>
            <a:endParaRPr lang="en-US" altLang="ko-KR" dirty="0" smtClean="0">
              <a:solidFill>
                <a:schemeClr val="accent2"/>
              </a:solidFill>
              <a:latin typeface="Arial" panose="020B0604020202020204" pitchFamily="34" charset="0"/>
            </a:endParaRPr>
          </a:p>
          <a:p>
            <a:pPr lvl="2">
              <a:buFont typeface="Wingdings" panose="05000000000000000000" pitchFamily="2" charset="2"/>
              <a:buNone/>
            </a:pPr>
            <a:r>
              <a:rPr lang="en-US" altLang="ko-KR" dirty="0" smtClean="0">
                <a:solidFill>
                  <a:schemeClr val="accent2"/>
                </a:solidFill>
                <a:latin typeface="Arial" panose="020B0604020202020204" pitchFamily="34" charset="0"/>
              </a:rPr>
              <a:t>-Alt</a:t>
            </a:r>
            <a:endParaRPr lang="en-US" altLang="ko-KR" dirty="0" smtClean="0">
              <a:solidFill>
                <a:schemeClr val="accent2"/>
              </a:solidFill>
              <a:latin typeface="Arial" panose="020B0604020202020204" pitchFamily="34" charset="0"/>
            </a:endParaRPr>
          </a:p>
          <a:p>
            <a:pPr lvl="2">
              <a:buFont typeface="Wingdings" panose="05000000000000000000" pitchFamily="2" charset="2"/>
              <a:buNone/>
            </a:pPr>
            <a:r>
              <a:rPr lang="en-US" altLang="ko-KR" dirty="0" smtClean="0">
                <a:solidFill>
                  <a:schemeClr val="accent2"/>
                </a:solidFill>
                <a:latin typeface="Arial" panose="020B0604020202020204" pitchFamily="34" charset="0"/>
              </a:rPr>
              <a:t>-Align</a:t>
            </a:r>
            <a:endParaRPr lang="en-US" altLang="ko-KR" dirty="0" smtClean="0">
              <a:solidFill>
                <a:schemeClr val="accent2"/>
              </a:solidFill>
              <a:latin typeface="Arial" panose="020B0604020202020204" pitchFamily="34" charset="0"/>
            </a:endParaRPr>
          </a:p>
          <a:p>
            <a:pPr lvl="2">
              <a:buFont typeface="Wingdings" panose="05000000000000000000" pitchFamily="2" charset="2"/>
              <a:buNone/>
            </a:pPr>
            <a:r>
              <a:rPr lang="en-US" altLang="ko-KR" dirty="0" smtClean="0">
                <a:solidFill>
                  <a:schemeClr val="accent2"/>
                </a:solidFill>
                <a:latin typeface="Arial" panose="020B0604020202020204" pitchFamily="34" charset="0"/>
              </a:rPr>
              <a:t>-&lt;</a:t>
            </a:r>
            <a:r>
              <a:rPr lang="en-US" altLang="ko-KR" dirty="0" err="1" smtClean="0">
                <a:solidFill>
                  <a:schemeClr val="accent2"/>
                </a:solidFill>
                <a:latin typeface="Arial" panose="020B0604020202020204" pitchFamily="34" charset="0"/>
              </a:rPr>
              <a:t>Img</a:t>
            </a:r>
            <a:r>
              <a:rPr lang="en-US" altLang="ko-KR" dirty="0" smtClean="0">
                <a:solidFill>
                  <a:schemeClr val="accent2"/>
                </a:solidFill>
                <a:latin typeface="Arial" panose="020B0604020202020204" pitchFamily="34" charset="0"/>
              </a:rPr>
              <a:t> </a:t>
            </a:r>
            <a:r>
              <a:rPr lang="en-US" altLang="ko-KR" dirty="0" err="1" smtClean="0">
                <a:solidFill>
                  <a:schemeClr val="accent2"/>
                </a:solidFill>
                <a:latin typeface="Arial" panose="020B0604020202020204" pitchFamily="34" charset="0"/>
              </a:rPr>
              <a:t>src</a:t>
            </a:r>
            <a:r>
              <a:rPr lang="en-US" altLang="ko-KR" dirty="0" smtClean="0">
                <a:solidFill>
                  <a:schemeClr val="accent2"/>
                </a:solidFill>
                <a:latin typeface="Arial" panose="020B0604020202020204" pitchFamily="34" charset="0"/>
              </a:rPr>
              <a:t>=my.gif width=50 height=50 align=right</a:t>
            </a:r>
            <a:endParaRPr lang="en-US" altLang="ko-KR" dirty="0" smtClean="0">
              <a:solidFill>
                <a:schemeClr val="accent2"/>
              </a:solidFill>
              <a:latin typeface="Arial" panose="020B0604020202020204" pitchFamily="34" charset="0"/>
            </a:endParaRPr>
          </a:p>
          <a:p>
            <a:pPr lvl="2">
              <a:buFont typeface="Wingdings" panose="05000000000000000000" pitchFamily="2" charset="2"/>
              <a:buNone/>
            </a:pPr>
            <a:r>
              <a:rPr lang="en-US" altLang="ko-KR" dirty="0" smtClean="0">
                <a:solidFill>
                  <a:schemeClr val="accent2"/>
                </a:solidFill>
                <a:latin typeface="Arial" panose="020B0604020202020204" pitchFamily="34" charset="0"/>
              </a:rPr>
              <a:t>  alt=“My image”&gt;</a:t>
            </a:r>
            <a:endParaRPr lang="en-US" altLang="ko-KR" dirty="0" smtClean="0">
              <a:solidFill>
                <a:schemeClr val="accent2"/>
              </a:solidFill>
              <a:latin typeface="Arial" panose="020B0604020202020204" pitchFamily="34" charset="0"/>
              <a:hlinkClick r:id="rId3"/>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Wingdings" panose="05000000000000000000" pitchFamily="2" charset="2"/>
              <a:buChar char="Ò"/>
            </a:pPr>
            <a:r>
              <a:rPr lang="en-US" altLang="ko-KR" dirty="0" smtClean="0">
                <a:latin typeface="Arial" panose="020B0604020202020204" pitchFamily="34" charset="0"/>
                <a:ea typeface="바탕체" pitchFamily="17" charset="-127"/>
              </a:rPr>
              <a:t>Changing Text color</a:t>
            </a:r>
            <a:endParaRPr lang="en-US" altLang="ko-KR" dirty="0" smtClean="0">
              <a:latin typeface="Arial" panose="020B0604020202020204" pitchFamily="34" charset="0"/>
              <a:ea typeface="바탕체" pitchFamily="17" charset="-127"/>
            </a:endParaRPr>
          </a:p>
          <a:p>
            <a:pPr>
              <a:buFontTx/>
              <a:buNone/>
            </a:pPr>
            <a:r>
              <a:rPr lang="en-US" altLang="ko-KR" sz="2000" dirty="0" smtClean="0"/>
              <a:t>         &lt;BODY BGCOLOR=#19378a   TEXT=#</a:t>
            </a:r>
            <a:r>
              <a:rPr lang="en-US" altLang="ko-KR" sz="2000" dirty="0" err="1" smtClean="0"/>
              <a:t>ffffff</a:t>
            </a:r>
            <a:r>
              <a:rPr lang="en-US" altLang="ko-KR" sz="2000" dirty="0" smtClean="0"/>
              <a:t>   LINK=#ffff66     VLINK=#66ffff&gt;</a:t>
            </a:r>
            <a:endParaRPr lang="en-US" altLang="ko-KR" sz="2000" dirty="0" smtClean="0">
              <a:latin typeface="Arial" panose="020B0604020202020204" pitchFamily="34" charset="0"/>
              <a:ea typeface="바탕체" pitchFamily="17" charset="-127"/>
            </a:endParaRPr>
          </a:p>
          <a:p>
            <a:pPr lvl="1">
              <a:buFont typeface="Wingdings" panose="05000000000000000000" pitchFamily="2" charset="2"/>
              <a:buChar char="Ò"/>
            </a:pPr>
            <a:r>
              <a:rPr lang="en-US" altLang="ko-KR" dirty="0" smtClean="0">
                <a:latin typeface="Arial" panose="020B0604020202020204" pitchFamily="34" charset="0"/>
                <a:ea typeface="바탕체" pitchFamily="17" charset="-127"/>
              </a:rPr>
              <a:t>Spot color</a:t>
            </a:r>
            <a:endParaRPr lang="en-US" altLang="ko-KR" dirty="0" smtClean="0"/>
          </a:p>
          <a:p>
            <a:pPr>
              <a:buFontTx/>
              <a:buNone/>
            </a:pPr>
            <a:r>
              <a:rPr lang="en-US" altLang="ko-KR" sz="2000" dirty="0" smtClean="0"/>
              <a:t>       &lt;FONT   COLOR=#66ffcc&gt;WENT'99&lt;/FONT&gt;</a:t>
            </a:r>
            <a:endParaRPr lang="en-US" altLang="ko-KR" sz="2000" dirty="0" smtClean="0">
              <a:latin typeface="Arial" panose="020B0604020202020204" pitchFamily="34" charset="0"/>
              <a:ea typeface="바탕체" pitchFamily="17" charset="-127"/>
            </a:endParaRPr>
          </a:p>
          <a:p>
            <a:pPr lvl="1">
              <a:buFont typeface="Wingdings" panose="05000000000000000000" pitchFamily="2" charset="2"/>
              <a:buChar char="Ò"/>
            </a:pPr>
            <a:r>
              <a:rPr lang="en-US" altLang="ko-KR" dirty="0" smtClean="0">
                <a:latin typeface="Arial" panose="020B0604020202020204" pitchFamily="34" charset="0"/>
                <a:ea typeface="바탕체" pitchFamily="17" charset="-127"/>
              </a:rPr>
              <a:t>Image Background     </a:t>
            </a:r>
            <a:endParaRPr lang="en-US" altLang="ko-KR" dirty="0" smtClean="0">
              <a:latin typeface="Arial" panose="020B0604020202020204" pitchFamily="34" charset="0"/>
              <a:ea typeface="바탕체" pitchFamily="17" charset="-127"/>
            </a:endParaRPr>
          </a:p>
          <a:p>
            <a:pPr>
              <a:buFontTx/>
              <a:buNone/>
            </a:pPr>
            <a:r>
              <a:rPr lang="en-US" altLang="ko-KR" dirty="0" smtClean="0"/>
              <a:t>     &lt;</a:t>
            </a:r>
            <a:r>
              <a:rPr lang="en-US" altLang="ko-KR" sz="2000" dirty="0" smtClean="0"/>
              <a:t>BODY BACKGROUND=bgimg.gif &gt; </a:t>
            </a:r>
            <a:r>
              <a:rPr lang="en-US" altLang="ko-KR" sz="2000" dirty="0" smtClean="0">
                <a:latin typeface="Arial" panose="020B0604020202020204" pitchFamily="34" charset="0"/>
                <a:ea typeface="바탕체" pitchFamily="17" charset="-127"/>
              </a:rPr>
              <a:t> </a:t>
            </a:r>
            <a:endParaRPr lang="en-US" altLang="ko-KR" sz="2000" dirty="0" smtClean="0">
              <a:latin typeface="Arial" panose="020B0604020202020204" pitchFamily="34" charset="0"/>
              <a:ea typeface="바탕체" pitchFamily="17" charset="-127"/>
            </a:endParaRPr>
          </a:p>
          <a:p>
            <a:pPr marL="342900" lvl="1" indent="-342900">
              <a:buFont typeface="Arial" panose="020B0604020202020204" pitchFamily="34" charset="0"/>
              <a:buChar char="•"/>
            </a:pPr>
            <a:r>
              <a:rPr lang="en-US" altLang="ko-KR" dirty="0" smtClean="0">
                <a:solidFill>
                  <a:schemeClr val="accent2"/>
                </a:solidFill>
                <a:latin typeface="Arial" panose="020B0604020202020204" pitchFamily="34" charset="0"/>
              </a:rPr>
              <a:t>Use &lt;A </a:t>
            </a:r>
            <a:r>
              <a:rPr lang="en-US" altLang="ko-KR" dirty="0" err="1" smtClean="0">
                <a:solidFill>
                  <a:schemeClr val="accent2"/>
                </a:solidFill>
                <a:latin typeface="Arial" panose="020B0604020202020204" pitchFamily="34" charset="0"/>
              </a:rPr>
              <a:t>href</a:t>
            </a:r>
            <a:r>
              <a:rPr lang="en-US" altLang="ko-KR" dirty="0" smtClean="0">
                <a:solidFill>
                  <a:schemeClr val="accent2"/>
                </a:solidFill>
                <a:latin typeface="Arial" panose="020B0604020202020204" pitchFamily="34" charset="0"/>
              </a:rPr>
              <a:t>=</a:t>
            </a:r>
            <a:r>
              <a:rPr lang="en-US" altLang="ko-KR" dirty="0" err="1" smtClean="0">
                <a:solidFill>
                  <a:schemeClr val="accent2"/>
                </a:solidFill>
                <a:latin typeface="Arial" panose="020B0604020202020204" pitchFamily="34" charset="0"/>
              </a:rPr>
              <a:t>filename|URL</a:t>
            </a:r>
            <a:r>
              <a:rPr lang="en-US" altLang="ko-KR" dirty="0" smtClean="0">
                <a:solidFill>
                  <a:schemeClr val="accent2"/>
                </a:solidFill>
                <a:latin typeface="Arial" panose="020B0604020202020204" pitchFamily="34" charset="0"/>
              </a:rPr>
              <a:t>&gt;&lt;/a&gt;tags</a:t>
            </a:r>
            <a:endParaRPr lang="en-US" altLang="ko-KR" dirty="0" smtClean="0">
              <a:solidFill>
                <a:schemeClr val="accent2"/>
              </a:solidFill>
              <a:latin typeface="Arial" panose="020B0604020202020204" pitchFamily="34" charset="0"/>
            </a:endParaRPr>
          </a:p>
          <a:p>
            <a:r>
              <a:rPr lang="en-US" dirty="0" smtClean="0"/>
              <a:t>&lt;a </a:t>
            </a:r>
            <a:r>
              <a:rPr lang="en-US" dirty="0" err="1" smtClean="0"/>
              <a:t>href</a:t>
            </a:r>
            <a:r>
              <a:rPr lang="en-US" dirty="0" smtClean="0"/>
              <a:t>="http://www.w3schools.com"&gt;This is a link&lt;/a&gt; </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&lt;hr&gt; Tag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&lt;h1&gt;HTML&lt;/h1&gt;</a:t>
            </a:r>
            <a:br>
              <a:rPr lang="en-US" dirty="0" smtClean="0"/>
            </a:br>
            <a:r>
              <a:rPr lang="en-US" dirty="0" smtClean="0"/>
              <a:t>&lt;p&gt;HTML is a language for describing web pages.....&lt;/p&gt;</a:t>
            </a:r>
            <a:br>
              <a:rPr lang="en-US" dirty="0" smtClean="0"/>
            </a:br>
            <a:br>
              <a:rPr lang="en-US" dirty="0" smtClean="0"/>
            </a:br>
            <a:r>
              <a:rPr lang="en-US" dirty="0" smtClean="0"/>
              <a:t>&lt;hr&gt;</a:t>
            </a:r>
            <a:br>
              <a:rPr lang="en-US" dirty="0" smtClean="0"/>
            </a:br>
            <a:br>
              <a:rPr lang="en-US" dirty="0" smtClean="0"/>
            </a:br>
            <a:r>
              <a:rPr lang="en-US" dirty="0" smtClean="0"/>
              <a:t>&lt;h1&gt;CSS&lt;/h1&gt;</a:t>
            </a:r>
            <a:br>
              <a:rPr lang="en-US" dirty="0" smtClean="0"/>
            </a:br>
            <a:r>
              <a:rPr lang="en-US" dirty="0" smtClean="0"/>
              <a:t>&lt;p&gt;CSS defines how to display HTML elements.....&lt;/p&gt; &lt;/body&gt;</a:t>
            </a:r>
            <a:endParaRPr lang="en-US" dirty="0" smtClean="0"/>
          </a:p>
          <a:p>
            <a:r>
              <a:rPr lang="en-US" dirty="0" smtClean="0"/>
              <a:t>&lt;/html&gt;</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Comments</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smtClean="0"/>
              <a:t>&lt;!DOCTYPE html&gt;</a:t>
            </a:r>
            <a:endParaRPr lang="en-US" dirty="0" smtClean="0"/>
          </a:p>
          <a:p>
            <a:r>
              <a:rPr lang="en-US" dirty="0" smtClean="0"/>
              <a:t>&lt;html&gt;</a:t>
            </a:r>
            <a:endParaRPr lang="en-US" dirty="0" smtClean="0"/>
          </a:p>
          <a:p>
            <a:r>
              <a:rPr lang="en-US" dirty="0" smtClean="0"/>
              <a:t>&lt;body&gt;</a:t>
            </a:r>
            <a:endParaRPr lang="en-US" dirty="0" smtClean="0"/>
          </a:p>
          <a:p>
            <a:endParaRPr lang="en-US" dirty="0" smtClean="0"/>
          </a:p>
          <a:p>
            <a:r>
              <a:rPr lang="en-US" b="1" dirty="0" smtClean="0">
                <a:solidFill>
                  <a:srgbClr val="FF0000"/>
                </a:solidFill>
              </a:rPr>
              <a:t>&lt;!-- This is a comment --&gt;</a:t>
            </a:r>
            <a:endParaRPr lang="en-US" b="1" dirty="0" smtClean="0">
              <a:solidFill>
                <a:srgbClr val="FF0000"/>
              </a:solidFill>
            </a:endParaRPr>
          </a:p>
          <a:p>
            <a:r>
              <a:rPr lang="en-US" dirty="0" smtClean="0"/>
              <a:t>&lt;p&gt;This is a paragraph.&lt;/p&gt;</a:t>
            </a:r>
            <a:endParaRPr lang="en-US" dirty="0" smtClean="0"/>
          </a:p>
          <a:p>
            <a:r>
              <a:rPr lang="en-US" b="1" dirty="0" smtClean="0">
                <a:solidFill>
                  <a:srgbClr val="FF0000"/>
                </a:solidFill>
              </a:rPr>
              <a:t>&lt;!-- Comments are not displayed in the browser --&gt;</a:t>
            </a:r>
            <a:endParaRPr lang="en-US" b="1" dirty="0" smtClean="0">
              <a:solidFill>
                <a:srgbClr val="FF0000"/>
              </a:solidFill>
            </a:endParaRPr>
          </a:p>
          <a:p>
            <a:endParaRPr lang="en-US" dirty="0" smtClean="0"/>
          </a:p>
          <a:p>
            <a:r>
              <a:rPr lang="en-US" dirty="0" smtClean="0"/>
              <a:t>&lt;/body&gt;</a:t>
            </a:r>
            <a:endParaRPr lang="en-US" dirty="0" smtClean="0"/>
          </a:p>
          <a:p>
            <a:r>
              <a:rPr lang="en-US" dirty="0" smtClean="0"/>
              <a:t>&lt;/html&gt;</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atin typeface="Garamond" pitchFamily="18" charset="0"/>
              </a:rPr>
              <a:t>HTML (Hypertext Markup Language)</a:t>
            </a:r>
            <a:endParaRPr lang="en-US">
              <a:latin typeface="Garamond" pitchFamily="18" charset="0"/>
            </a:endParaRPr>
          </a:p>
        </p:txBody>
      </p:sp>
      <p:sp>
        <p:nvSpPr>
          <p:cNvPr id="47107" name="Rectangle 3"/>
          <p:cNvSpPr>
            <a:spLocks noGrp="1" noChangeArrowheads="1"/>
          </p:cNvSpPr>
          <p:nvPr>
            <p:ph idx="1"/>
          </p:nvPr>
        </p:nvSpPr>
        <p:spPr/>
        <p:txBody>
          <a:bodyPr/>
          <a:lstStyle/>
          <a:p>
            <a:r>
              <a:rPr lang="en-US" b="1">
                <a:latin typeface="Garamond" pitchFamily="18" charset="0"/>
              </a:rPr>
              <a:t>Common features</a:t>
            </a:r>
            <a:endParaRPr lang="en-US" b="1">
              <a:latin typeface="Garamond" pitchFamily="18" charset="0"/>
            </a:endParaRPr>
          </a:p>
          <a:p>
            <a:pPr lvl="1"/>
            <a:r>
              <a:rPr lang="en-US" b="1">
                <a:latin typeface="Garamond" pitchFamily="18" charset="0"/>
              </a:rPr>
              <a:t>Tables</a:t>
            </a:r>
            <a:endParaRPr lang="en-US" b="1">
              <a:latin typeface="Garamond" pitchFamily="18" charset="0"/>
            </a:endParaRPr>
          </a:p>
          <a:p>
            <a:pPr lvl="1"/>
            <a:r>
              <a:rPr lang="en-US" b="1">
                <a:latin typeface="Garamond" pitchFamily="18" charset="0"/>
              </a:rPr>
              <a:t>Frame</a:t>
            </a:r>
            <a:endParaRPr lang="en-US" b="1">
              <a:latin typeface="Garamond" pitchFamily="18" charset="0"/>
            </a:endParaRPr>
          </a:p>
          <a:p>
            <a:pPr lvl="1"/>
            <a:r>
              <a:rPr lang="en-US" b="1">
                <a:latin typeface="Garamond" pitchFamily="18" charset="0"/>
              </a:rPr>
              <a:t>Form</a:t>
            </a:r>
            <a:endParaRPr lang="en-US" b="1">
              <a:latin typeface="Garamond" pitchFamily="18" charset="0"/>
            </a:endParaRPr>
          </a:p>
          <a:p>
            <a:pPr lvl="1"/>
            <a:r>
              <a:rPr lang="en-US" b="1">
                <a:latin typeface="Garamond" pitchFamily="18" charset="0"/>
              </a:rPr>
              <a:t>Image map</a:t>
            </a:r>
            <a:endParaRPr lang="en-US" b="1">
              <a:latin typeface="Garamond" pitchFamily="18" charset="0"/>
            </a:endParaRPr>
          </a:p>
          <a:p>
            <a:pPr lvl="1"/>
            <a:r>
              <a:rPr lang="en-US" b="1">
                <a:latin typeface="Garamond" pitchFamily="18" charset="0"/>
              </a:rPr>
              <a:t>Character Set</a:t>
            </a:r>
            <a:endParaRPr lang="en-US" b="1">
              <a:latin typeface="Garamond" pitchFamily="18" charset="0"/>
            </a:endParaRPr>
          </a:p>
          <a:p>
            <a:pPr lvl="1"/>
            <a:r>
              <a:rPr lang="en-US" b="1">
                <a:latin typeface="Garamond" pitchFamily="18" charset="0"/>
              </a:rPr>
              <a:t>Meta tags</a:t>
            </a:r>
            <a:endParaRPr lang="en-US" b="1">
              <a:latin typeface="Garamond" pitchFamily="18" charset="0"/>
            </a:endParaRPr>
          </a:p>
          <a:p>
            <a:pPr lvl="1"/>
            <a:r>
              <a:rPr lang="en-US" b="1">
                <a:latin typeface="Garamond" pitchFamily="18" charset="0"/>
              </a:rPr>
              <a:t>Images, Hyperlink, etc…</a:t>
            </a:r>
            <a:endParaRPr lang="en-US" b="1">
              <a:latin typeface="Garamond" pitchFamily="18" charset="0"/>
            </a:endParaRPr>
          </a:p>
        </p:txBody>
      </p:sp>
      <p:sp>
        <p:nvSpPr>
          <p:cNvPr id="6" name="Slide Number Placeholder 5"/>
          <p:cNvSpPr>
            <a:spLocks noGrp="1"/>
          </p:cNvSpPr>
          <p:nvPr>
            <p:ph type="sldNum" sz="quarter" idx="12"/>
          </p:nvPr>
        </p:nvSpPr>
        <p:spPr/>
        <p:txBody>
          <a:bodyPr/>
          <a:lstStyle/>
          <a:p>
            <a:fld id="{604D8561-F91E-41D9-82B3-E76283464167}"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1"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 calcmode="lin" valueType="num">
                                      <p:cBhvr additive="base">
                                        <p:cTn id="2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10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anim calcmode="lin" valueType="num">
                                      <p:cBhvr additive="base">
                                        <p:cTn id="31"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47107">
                                            <p:txEl>
                                              <p:pRg st="7" end="7"/>
                                            </p:txEl>
                                          </p:spTgt>
                                        </p:tgtEl>
                                        <p:attrNameLst>
                                          <p:attrName>style.visibility</p:attrName>
                                        </p:attrNameLst>
                                      </p:cBhvr>
                                      <p:to>
                                        <p:strVal val="visible"/>
                                      </p:to>
                                    </p:set>
                                    <p:anim calcmode="lin" valueType="num">
                                      <p:cBhvr additive="base">
                                        <p:cTn id="35"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710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&lt;table border=“2”&gt;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th</a:t>
            </a:r>
            <a:r>
              <a:rPr lang="en-US" dirty="0" smtClean="0"/>
              <a:t>&gt;</a:t>
            </a:r>
            <a:r>
              <a:rPr lang="en-US" dirty="0" err="1" smtClean="0"/>
              <a:t>Firstname</a:t>
            </a:r>
            <a:r>
              <a:rPr lang="en-US" dirty="0" smtClean="0"/>
              <a:t>&lt;/</a:t>
            </a:r>
            <a:r>
              <a:rPr lang="en-US" dirty="0" err="1" smtClean="0"/>
              <a:t>th</a:t>
            </a:r>
            <a:r>
              <a:rPr lang="en-US" dirty="0" smtClean="0"/>
              <a:t>&gt;</a:t>
            </a:r>
            <a:br>
              <a:rPr lang="en-US" dirty="0" smtClean="0"/>
            </a:br>
            <a:r>
              <a:rPr lang="en-US" dirty="0" smtClean="0"/>
              <a:t>    &lt;</a:t>
            </a:r>
            <a:r>
              <a:rPr lang="en-US" dirty="0" err="1" smtClean="0"/>
              <a:t>th</a:t>
            </a:r>
            <a:r>
              <a:rPr lang="en-US" dirty="0" smtClean="0"/>
              <a:t>&gt;</a:t>
            </a:r>
            <a:r>
              <a:rPr lang="en-US" dirty="0" err="1" smtClean="0"/>
              <a:t>Lastname</a:t>
            </a:r>
            <a:r>
              <a:rPr lang="en-US" dirty="0" smtClean="0"/>
              <a:t>&lt;/</a:t>
            </a:r>
            <a:r>
              <a:rPr lang="en-US" dirty="0" err="1" smtClean="0"/>
              <a:t>th</a:t>
            </a:r>
            <a:r>
              <a:rPr lang="en-US" dirty="0" smtClean="0"/>
              <a:t>&gt; </a:t>
            </a:r>
            <a:br>
              <a:rPr lang="en-US" dirty="0" smtClean="0"/>
            </a:br>
            <a:r>
              <a:rPr lang="en-US" dirty="0" smtClean="0"/>
              <a:t>    &lt;</a:t>
            </a:r>
            <a:r>
              <a:rPr lang="en-US" dirty="0" err="1" smtClean="0"/>
              <a:t>th</a:t>
            </a:r>
            <a:r>
              <a:rPr lang="en-US" dirty="0" smtClean="0"/>
              <a:t>&gt;Age&lt;/</a:t>
            </a:r>
            <a:r>
              <a:rPr lang="en-US" dirty="0" err="1" smtClean="0"/>
              <a:t>th</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&lt;td&gt;Jill&lt;/td&gt;</a:t>
            </a:r>
            <a:br>
              <a:rPr lang="en-US" dirty="0" smtClean="0"/>
            </a:br>
            <a:r>
              <a:rPr lang="en-US" dirty="0" smtClean="0"/>
              <a:t>    &lt;td&gt;Smith&lt;/td&gt; </a:t>
            </a:r>
            <a:br>
              <a:rPr lang="en-US" dirty="0" smtClean="0"/>
            </a:br>
            <a:r>
              <a:rPr lang="en-US" dirty="0" smtClean="0"/>
              <a:t>    &lt;td&gt;50&lt;/td&gt;</a:t>
            </a:r>
            <a:br>
              <a:rPr lang="en-US" dirty="0" smtClean="0"/>
            </a:br>
            <a:r>
              <a:rPr lang="en-US" dirty="0" smtClean="0"/>
              <a:t>  &lt;/</a:t>
            </a:r>
            <a:r>
              <a:rPr lang="en-US" dirty="0" err="1" smtClean="0"/>
              <a:t>tr</a:t>
            </a:r>
            <a:r>
              <a:rPr lang="en-US" dirty="0" smtClean="0"/>
              <a:t>&gt;</a:t>
            </a:r>
            <a:br>
              <a:rPr lang="en-US" dirty="0" smtClean="0"/>
            </a:br>
            <a:r>
              <a:rPr lang="en-US" dirty="0" smtClean="0"/>
              <a:t>  &lt;</a:t>
            </a:r>
            <a:r>
              <a:rPr lang="en-US" dirty="0" err="1" smtClean="0"/>
              <a:t>tr</a:t>
            </a:r>
            <a:r>
              <a:rPr lang="en-US" dirty="0" smtClean="0"/>
              <a:t>&gt;</a:t>
            </a:r>
            <a:br>
              <a:rPr lang="en-US" dirty="0" smtClean="0"/>
            </a:br>
            <a:r>
              <a:rPr lang="en-US" dirty="0" smtClean="0"/>
              <a:t>    &lt;td&gt;Eve&lt;/td&gt;</a:t>
            </a:r>
            <a:br>
              <a:rPr lang="en-US" dirty="0" smtClean="0"/>
            </a:br>
            <a:r>
              <a:rPr lang="en-US" dirty="0" smtClean="0"/>
              <a:t>    &lt;td&gt;Jackson&lt;/td&gt; </a:t>
            </a:r>
            <a:br>
              <a:rPr lang="en-US" dirty="0" smtClean="0"/>
            </a:br>
            <a:r>
              <a:rPr lang="en-US" dirty="0" smtClean="0"/>
              <a:t>    &lt;td&gt;94&lt;/td&gt;</a:t>
            </a:r>
            <a:br>
              <a:rPr lang="en-US" dirty="0" smtClean="0"/>
            </a:br>
            <a:r>
              <a:rPr lang="en-US" dirty="0" smtClean="0"/>
              <a:t>  &lt;/</a:t>
            </a:r>
            <a:r>
              <a:rPr lang="en-US" dirty="0" err="1" smtClean="0"/>
              <a:t>tr</a:t>
            </a:r>
            <a:r>
              <a:rPr lang="en-US" dirty="0" smtClean="0"/>
              <a:t>&gt;</a:t>
            </a:r>
            <a:br>
              <a:rPr lang="en-US" dirty="0" smtClean="0"/>
            </a:br>
            <a:r>
              <a:rPr lang="en-US" dirty="0" smtClean="0"/>
              <a:t>&lt;/table&gt; </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HTML was first created by </a:t>
            </a:r>
            <a:r>
              <a:rPr lang="en-US" dirty="0" smtClean="0">
                <a:hlinkClick r:id="rId1"/>
              </a:rPr>
              <a:t>Tim Berners-Lee</a:t>
            </a:r>
            <a:r>
              <a:rPr lang="en-US" dirty="0" smtClean="0"/>
              <a:t> while working at </a:t>
            </a:r>
            <a:r>
              <a:rPr lang="en-US" dirty="0" smtClean="0">
                <a:hlinkClick r:id="rId2"/>
              </a:rPr>
              <a:t>CERN</a:t>
            </a:r>
            <a:r>
              <a:rPr lang="en-US" dirty="0" smtClean="0"/>
              <a:t> in 1989. The current standard is </a:t>
            </a:r>
            <a:r>
              <a:rPr lang="en-US" dirty="0" smtClean="0">
                <a:hlinkClick r:id="rId3"/>
              </a:rPr>
              <a:t>HTML 4.01</a:t>
            </a:r>
            <a:r>
              <a:rPr lang="en-US" dirty="0" smtClean="0"/>
              <a:t> from 1999, although there is a working draft for the next version, </a:t>
            </a:r>
            <a:r>
              <a:rPr lang="en-US" dirty="0" smtClean="0">
                <a:hlinkClick r:id="rId4"/>
              </a:rPr>
              <a:t>HTML5</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Cellpadding</a:t>
            </a:r>
            <a:r>
              <a:rPr lang="en-US" b="1" dirty="0" smtClean="0"/>
              <a:t> and </a:t>
            </a:r>
            <a:r>
              <a:rPr lang="en-US" b="1" dirty="0" err="1" smtClean="0"/>
              <a:t>Cellspacing</a:t>
            </a:r>
            <a:r>
              <a:rPr lang="en-US" b="1" dirty="0" smtClean="0"/>
              <a:t> Attributes</a:t>
            </a:r>
            <a:br>
              <a:rPr lang="en-US" b="1" dirty="0" smtClean="0"/>
            </a:br>
            <a:endParaRPr lang="en-US" dirty="0"/>
          </a:p>
        </p:txBody>
      </p:sp>
      <p:sp>
        <p:nvSpPr>
          <p:cNvPr id="3" name="Content Placeholder 2"/>
          <p:cNvSpPr>
            <a:spLocks noGrp="1"/>
          </p:cNvSpPr>
          <p:nvPr>
            <p:ph idx="1"/>
          </p:nvPr>
        </p:nvSpPr>
        <p:spPr/>
        <p:txBody>
          <a:bodyPr/>
          <a:lstStyle/>
          <a:p>
            <a:r>
              <a:rPr lang="en-US" dirty="0" smtClean="0"/>
              <a:t>There are two </a:t>
            </a:r>
            <a:r>
              <a:rPr lang="en-US" dirty="0" err="1" smtClean="0"/>
              <a:t>attribiutes</a:t>
            </a:r>
            <a:r>
              <a:rPr lang="en-US" dirty="0" smtClean="0"/>
              <a:t> called </a:t>
            </a:r>
            <a:r>
              <a:rPr lang="en-US" i="1" dirty="0" err="1" smtClean="0"/>
              <a:t>cellpadding</a:t>
            </a:r>
            <a:r>
              <a:rPr lang="en-US" dirty="0" smtClean="0"/>
              <a:t> and </a:t>
            </a:r>
            <a:r>
              <a:rPr lang="en-US" i="1" dirty="0" err="1" smtClean="0"/>
              <a:t>cellspacing</a:t>
            </a:r>
            <a:r>
              <a:rPr lang="en-US" dirty="0" smtClean="0"/>
              <a:t> which you will use to adjust the white space in your table cells. The </a:t>
            </a:r>
            <a:r>
              <a:rPr lang="en-US" dirty="0" err="1" smtClean="0"/>
              <a:t>cellspacing</a:t>
            </a:r>
            <a:r>
              <a:rPr lang="en-US" dirty="0" smtClean="0"/>
              <a:t> attribute defines the width of the border, while </a:t>
            </a:r>
            <a:r>
              <a:rPr lang="en-US" dirty="0" err="1" smtClean="0"/>
              <a:t>cellpadding</a:t>
            </a:r>
            <a:r>
              <a:rPr lang="en-US" dirty="0" smtClean="0"/>
              <a:t> represents the distance between cell borders and the content within a cell.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&lt;html&gt; &lt;head&gt; &lt;title&gt;HTML Table </a:t>
            </a:r>
            <a:r>
              <a:rPr lang="en-US" dirty="0" err="1" smtClean="0"/>
              <a:t>Cellpadding</a:t>
            </a:r>
            <a:r>
              <a:rPr lang="en-US" dirty="0" smtClean="0"/>
              <a:t>&lt;/title&gt; &lt;/head&gt; &lt;body&gt; &lt;table border="1" </a:t>
            </a:r>
            <a:r>
              <a:rPr lang="en-US" dirty="0" err="1" smtClean="0"/>
              <a:t>cellpadding</a:t>
            </a:r>
            <a:r>
              <a:rPr lang="en-US" dirty="0" smtClean="0"/>
              <a:t>="5" </a:t>
            </a:r>
            <a:r>
              <a:rPr lang="en-US" dirty="0" err="1" smtClean="0"/>
              <a:t>cellspacing</a:t>
            </a:r>
            <a:r>
              <a:rPr lang="en-US" dirty="0" smtClean="0"/>
              <a:t>="5"&gt; &lt;</a:t>
            </a:r>
            <a:r>
              <a:rPr lang="en-US" dirty="0" err="1" smtClean="0"/>
              <a:t>tr</a:t>
            </a:r>
            <a:r>
              <a:rPr lang="en-US" dirty="0" smtClean="0"/>
              <a:t>&gt; &lt;</a:t>
            </a:r>
            <a:r>
              <a:rPr lang="en-US" dirty="0" err="1" smtClean="0"/>
              <a:t>th</a:t>
            </a:r>
            <a:r>
              <a:rPr lang="en-US" dirty="0" smtClean="0"/>
              <a:t>&gt;Name&lt;/</a:t>
            </a:r>
            <a:r>
              <a:rPr lang="en-US" dirty="0" err="1" smtClean="0"/>
              <a:t>th</a:t>
            </a:r>
            <a:r>
              <a:rPr lang="en-US" dirty="0" smtClean="0"/>
              <a:t>&gt; &lt;</a:t>
            </a:r>
            <a:r>
              <a:rPr lang="en-US" dirty="0" err="1" smtClean="0"/>
              <a:t>th</a:t>
            </a:r>
            <a:r>
              <a:rPr lang="en-US" dirty="0" smtClean="0"/>
              <a:t>&gt;Salary&lt;/</a:t>
            </a:r>
            <a:r>
              <a:rPr lang="en-US" dirty="0" err="1" smtClean="0"/>
              <a:t>th</a:t>
            </a:r>
            <a:r>
              <a:rPr lang="en-US" dirty="0" smtClean="0"/>
              <a:t>&gt; &lt;/</a:t>
            </a:r>
            <a:r>
              <a:rPr lang="en-US" dirty="0" err="1" smtClean="0"/>
              <a:t>tr</a:t>
            </a:r>
            <a:r>
              <a:rPr lang="en-US" dirty="0" smtClean="0"/>
              <a:t>&gt; &lt;</a:t>
            </a:r>
            <a:r>
              <a:rPr lang="en-US" dirty="0" err="1" smtClean="0"/>
              <a:t>tr</a:t>
            </a:r>
            <a:r>
              <a:rPr lang="en-US" dirty="0" smtClean="0"/>
              <a:t>&gt; &lt;td&gt;</a:t>
            </a:r>
            <a:r>
              <a:rPr lang="en-US" dirty="0" err="1" smtClean="0"/>
              <a:t>Ramesh</a:t>
            </a:r>
            <a:r>
              <a:rPr lang="en-US" dirty="0" smtClean="0"/>
              <a:t> Raman&lt;/td&gt; &lt;td&gt;5000&lt;/td&gt; &lt;/</a:t>
            </a:r>
            <a:r>
              <a:rPr lang="en-US" dirty="0" err="1" smtClean="0"/>
              <a:t>tr</a:t>
            </a:r>
            <a:r>
              <a:rPr lang="en-US" dirty="0" smtClean="0"/>
              <a:t>&gt; &lt;</a:t>
            </a:r>
            <a:r>
              <a:rPr lang="en-US" dirty="0" err="1" smtClean="0"/>
              <a:t>tr</a:t>
            </a:r>
            <a:r>
              <a:rPr lang="en-US" dirty="0" smtClean="0"/>
              <a:t>&gt; &lt;td&gt;</a:t>
            </a:r>
            <a:r>
              <a:rPr lang="en-US" dirty="0" err="1" smtClean="0"/>
              <a:t>Shabbir</a:t>
            </a:r>
            <a:r>
              <a:rPr lang="en-US" dirty="0" smtClean="0"/>
              <a:t> Hussein&lt;/td&gt; &lt;td&gt;7000&lt;/td&gt; &lt;/</a:t>
            </a:r>
            <a:r>
              <a:rPr lang="en-US" dirty="0" err="1" smtClean="0"/>
              <a:t>tr</a:t>
            </a:r>
            <a:r>
              <a:rPr lang="en-US" dirty="0" smtClean="0"/>
              <a:t>&gt; &lt;/table&gt; &lt;/body&gt; &lt;/html&gt;</a:t>
            </a:r>
            <a:endParaRPr lang="en-US" dirty="0"/>
          </a:p>
        </p:txBody>
      </p:sp>
      <p:sp>
        <p:nvSpPr>
          <p:cNvPr id="4" name="Rectangular Callout 3"/>
          <p:cNvSpPr/>
          <p:nvPr/>
        </p:nvSpPr>
        <p:spPr>
          <a:xfrm>
            <a:off x="6400800" y="5638800"/>
            <a:ext cx="3429000" cy="609600"/>
          </a:xfrm>
          <a:prstGeom prst="wedgeRectCallout">
            <a:avLst>
              <a:gd name="adj1" fmla="val -79014"/>
              <a:gd name="adj2" fmla="val -47513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Cellspacing</a:t>
            </a:r>
            <a:r>
              <a:rPr lang="en-US" dirty="0" smtClean="0"/>
              <a:t>  and </a:t>
            </a:r>
            <a:r>
              <a:rPr lang="en-US" dirty="0" err="1" smtClean="0"/>
              <a:t>cellpadding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r>
              <a:rPr lang="en-US" dirty="0" smtClean="0"/>
              <a:t> and </a:t>
            </a:r>
            <a:r>
              <a:rPr lang="en-US" dirty="0" err="1" smtClean="0"/>
              <a:t>colspan</a:t>
            </a:r>
            <a:endParaRPr lang="en-US" dirty="0"/>
          </a:p>
        </p:txBody>
      </p:sp>
      <p:sp>
        <p:nvSpPr>
          <p:cNvPr id="3" name="Content Placeholder 2"/>
          <p:cNvSpPr>
            <a:spLocks noGrp="1"/>
          </p:cNvSpPr>
          <p:nvPr>
            <p:ph idx="1"/>
          </p:nvPr>
        </p:nvSpPr>
        <p:spPr/>
        <p:txBody>
          <a:bodyPr/>
          <a:lstStyle/>
          <a:p>
            <a:r>
              <a:rPr lang="en-US" dirty="0" smtClean="0"/>
              <a:t>&lt;td </a:t>
            </a:r>
            <a:r>
              <a:rPr lang="en-US" dirty="0" err="1" smtClean="0"/>
              <a:t>rowspan</a:t>
            </a:r>
            <a:r>
              <a:rPr lang="en-US" dirty="0" smtClean="0"/>
              <a:t>="</a:t>
            </a:r>
            <a:r>
              <a:rPr lang="en-US" i="1" dirty="0" smtClean="0"/>
              <a:t>number</a:t>
            </a:r>
            <a:r>
              <a:rPr lang="en-US" dirty="0" smtClean="0"/>
              <a:t>"&gt;</a:t>
            </a:r>
            <a:endParaRPr lang="en-US" dirty="0" smtClean="0"/>
          </a:p>
          <a:p>
            <a:r>
              <a:rPr lang="en-US" dirty="0" smtClean="0"/>
              <a:t>Specifies the number of rows a cell should span.</a:t>
            </a:r>
            <a:r>
              <a:rPr lang="en-US" b="1" dirty="0" smtClean="0"/>
              <a:t> </a:t>
            </a:r>
            <a:r>
              <a:rPr lang="en-US" b="1" dirty="0" err="1" smtClean="0"/>
              <a:t>Note:</a:t>
            </a:r>
            <a:r>
              <a:rPr lang="en-US" dirty="0" err="1" smtClean="0"/>
              <a:t>rowspan</a:t>
            </a:r>
            <a:r>
              <a:rPr lang="en-US" dirty="0" smtClean="0"/>
              <a:t>="0" tells the browser to span the cell to the last row of the table section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r>
              <a:rPr lang="en-US" sz="1600" b="1" dirty="0" smtClean="0"/>
              <a:t>&lt;html&gt;&lt;head&gt;&lt;style&gt;</a:t>
            </a:r>
            <a:endParaRPr lang="en-US" sz="1600" b="1" dirty="0" smtClean="0"/>
          </a:p>
          <a:p>
            <a:r>
              <a:rPr lang="en-US" sz="1600" b="1" dirty="0" smtClean="0"/>
              <a:t>table, </a:t>
            </a:r>
            <a:r>
              <a:rPr lang="en-US" sz="1600" b="1" dirty="0" err="1" smtClean="0"/>
              <a:t>th</a:t>
            </a:r>
            <a:r>
              <a:rPr lang="en-US" sz="1600" b="1" dirty="0" smtClean="0"/>
              <a:t>, td {</a:t>
            </a:r>
            <a:endParaRPr lang="en-US" sz="1600" b="1" dirty="0" smtClean="0"/>
          </a:p>
          <a:p>
            <a:r>
              <a:rPr lang="en-US" sz="1600" b="1" dirty="0" smtClean="0"/>
              <a:t>    border: 1px solid black;</a:t>
            </a:r>
            <a:endParaRPr lang="en-US" sz="1600" b="1" dirty="0" smtClean="0"/>
          </a:p>
          <a:p>
            <a:r>
              <a:rPr lang="en-US" sz="1600" b="1" dirty="0" smtClean="0"/>
              <a:t>}</a:t>
            </a:r>
            <a:endParaRPr lang="en-US" sz="1600" b="1" dirty="0" smtClean="0"/>
          </a:p>
          <a:p>
            <a:r>
              <a:rPr lang="en-US" sz="1600" b="1" dirty="0" smtClean="0"/>
              <a:t>&lt;/style&gt;&lt;/head&gt;&lt;body&gt;</a:t>
            </a:r>
            <a:endParaRPr lang="en-US" sz="1600" b="1" dirty="0" smtClean="0"/>
          </a:p>
          <a:p>
            <a:r>
              <a:rPr lang="en-US" sz="1600" b="1" dirty="0" smtClean="0"/>
              <a:t>&lt;table&gt;</a:t>
            </a:r>
            <a:endParaRPr lang="en-US" sz="1600" b="1" dirty="0" smtClean="0"/>
          </a:p>
          <a:p>
            <a:r>
              <a:rPr lang="en-US" sz="1600" b="1" dirty="0" smtClean="0"/>
              <a:t>  &lt;</a:t>
            </a:r>
            <a:r>
              <a:rPr lang="en-US" sz="1600" b="1" dirty="0" err="1" smtClean="0"/>
              <a:t>tr</a:t>
            </a:r>
            <a:r>
              <a:rPr lang="en-US" sz="1600" b="1" dirty="0" smtClean="0"/>
              <a:t>&gt;</a:t>
            </a:r>
            <a:endParaRPr lang="en-US" sz="1600" b="1" dirty="0" smtClean="0"/>
          </a:p>
          <a:p>
            <a:r>
              <a:rPr lang="en-US" sz="1600" b="1" dirty="0" smtClean="0"/>
              <a:t>    &lt;</a:t>
            </a:r>
            <a:r>
              <a:rPr lang="en-US" sz="1600" b="1" dirty="0" err="1" smtClean="0"/>
              <a:t>th</a:t>
            </a:r>
            <a:r>
              <a:rPr lang="en-US" sz="1600" b="1" dirty="0" smtClean="0"/>
              <a:t>&gt;Month&lt;/</a:t>
            </a:r>
            <a:r>
              <a:rPr lang="en-US" sz="1600" b="1" dirty="0" err="1" smtClean="0"/>
              <a:t>th</a:t>
            </a:r>
            <a:r>
              <a:rPr lang="en-US" sz="1600" b="1" dirty="0" smtClean="0"/>
              <a:t>&gt;</a:t>
            </a:r>
            <a:endParaRPr lang="en-US" sz="1600" b="1" dirty="0" smtClean="0"/>
          </a:p>
          <a:p>
            <a:r>
              <a:rPr lang="en-US" sz="1600" b="1" dirty="0" smtClean="0"/>
              <a:t>    &lt;</a:t>
            </a:r>
            <a:r>
              <a:rPr lang="en-US" sz="1600" b="1" dirty="0" err="1" smtClean="0"/>
              <a:t>th</a:t>
            </a:r>
            <a:r>
              <a:rPr lang="en-US" sz="1600" b="1" dirty="0" smtClean="0"/>
              <a:t>&gt;Savings&lt;/</a:t>
            </a:r>
            <a:r>
              <a:rPr lang="en-US" sz="1600" b="1" dirty="0" err="1" smtClean="0"/>
              <a:t>th</a:t>
            </a:r>
            <a:r>
              <a:rPr lang="en-US" sz="1600" b="1" dirty="0" smtClean="0"/>
              <a:t>&gt;</a:t>
            </a:r>
            <a:endParaRPr lang="en-US" sz="1600" b="1" dirty="0" smtClean="0"/>
          </a:p>
          <a:p>
            <a:r>
              <a:rPr lang="en-US" sz="1600" b="1" dirty="0" smtClean="0"/>
              <a:t>    &lt;</a:t>
            </a:r>
            <a:r>
              <a:rPr lang="en-US" sz="1600" b="1" dirty="0" err="1" smtClean="0"/>
              <a:t>th</a:t>
            </a:r>
            <a:r>
              <a:rPr lang="en-US" sz="1600" b="1" dirty="0" smtClean="0"/>
              <a:t>&gt;Savings for holiday!&lt;/</a:t>
            </a:r>
            <a:r>
              <a:rPr lang="en-US" sz="1600" b="1" dirty="0" err="1" smtClean="0"/>
              <a:t>th</a:t>
            </a:r>
            <a:r>
              <a:rPr lang="en-US" sz="1600" b="1" dirty="0" smtClean="0"/>
              <a:t>&gt;&lt;/</a:t>
            </a:r>
            <a:r>
              <a:rPr lang="en-US" sz="1600" b="1" dirty="0" err="1" smtClean="0"/>
              <a:t>tr</a:t>
            </a:r>
            <a:r>
              <a:rPr lang="en-US" sz="1600" b="1" dirty="0" smtClean="0"/>
              <a:t>&gt;</a:t>
            </a:r>
            <a:endParaRPr lang="en-US" sz="1600" b="1" dirty="0" smtClean="0"/>
          </a:p>
          <a:p>
            <a:r>
              <a:rPr lang="en-US" sz="1600" b="1" dirty="0" smtClean="0"/>
              <a:t>  &lt;</a:t>
            </a:r>
            <a:r>
              <a:rPr lang="en-US" sz="1600" b="1" dirty="0" err="1" smtClean="0"/>
              <a:t>tr</a:t>
            </a:r>
            <a:r>
              <a:rPr lang="en-US" sz="1600" b="1" dirty="0" smtClean="0"/>
              <a:t>&gt;</a:t>
            </a:r>
            <a:endParaRPr lang="en-US" sz="1600" b="1" dirty="0" smtClean="0"/>
          </a:p>
          <a:p>
            <a:r>
              <a:rPr lang="en-US" sz="1600" b="1" dirty="0" smtClean="0"/>
              <a:t>    &lt;td&gt;January&lt;/td&gt;</a:t>
            </a:r>
            <a:endParaRPr lang="en-US" sz="1600" b="1" dirty="0" smtClean="0"/>
          </a:p>
          <a:p>
            <a:r>
              <a:rPr lang="en-US" sz="1600" b="1" dirty="0" smtClean="0"/>
              <a:t>    &lt;td&gt;$100&lt;/td&gt;</a:t>
            </a:r>
            <a:endParaRPr lang="en-US" sz="1600" b="1" dirty="0" smtClean="0"/>
          </a:p>
          <a:p>
            <a:r>
              <a:rPr lang="en-US" sz="1600" b="1" dirty="0" smtClean="0"/>
              <a:t>    &lt;td </a:t>
            </a:r>
            <a:r>
              <a:rPr lang="en-US" sz="1600" b="1" dirty="0" err="1" smtClean="0"/>
              <a:t>rowspan</a:t>
            </a:r>
            <a:r>
              <a:rPr lang="en-US" sz="1600" b="1" dirty="0" smtClean="0"/>
              <a:t>="2"&gt;$50&lt;/td&gt;</a:t>
            </a:r>
            <a:endParaRPr lang="en-US" sz="1600" b="1" dirty="0" smtClean="0"/>
          </a:p>
          <a:p>
            <a:r>
              <a:rPr lang="en-US" sz="1600" b="1" dirty="0" smtClean="0"/>
              <a:t>  &lt;/</a:t>
            </a:r>
            <a:r>
              <a:rPr lang="en-US" sz="1600" b="1" dirty="0" err="1" smtClean="0"/>
              <a:t>tr</a:t>
            </a:r>
            <a:r>
              <a:rPr lang="en-US" sz="1600" b="1" dirty="0" smtClean="0"/>
              <a:t>&gt;</a:t>
            </a:r>
            <a:endParaRPr lang="en-US" sz="1600" b="1" dirty="0" smtClean="0"/>
          </a:p>
          <a:p>
            <a:r>
              <a:rPr lang="en-US" sz="1600" b="1" dirty="0" smtClean="0"/>
              <a:t>  &lt;</a:t>
            </a:r>
            <a:r>
              <a:rPr lang="en-US" sz="1600" b="1" dirty="0" err="1" smtClean="0"/>
              <a:t>tr</a:t>
            </a:r>
            <a:r>
              <a:rPr lang="en-US" sz="1600" b="1" dirty="0" smtClean="0"/>
              <a:t>&gt;</a:t>
            </a:r>
            <a:endParaRPr lang="en-US" sz="1600" b="1" dirty="0" smtClean="0"/>
          </a:p>
          <a:p>
            <a:r>
              <a:rPr lang="en-US" sz="1600" b="1" dirty="0" smtClean="0"/>
              <a:t>    &lt;td&gt;February&lt;/td&gt;</a:t>
            </a:r>
            <a:endParaRPr lang="en-US" sz="1600" b="1" dirty="0" smtClean="0"/>
          </a:p>
          <a:p>
            <a:r>
              <a:rPr lang="en-US" sz="1600" b="1" dirty="0" smtClean="0"/>
              <a:t>    &lt;td&gt;$80&lt;/td&gt; &lt;/</a:t>
            </a:r>
            <a:r>
              <a:rPr lang="en-US" sz="1600" b="1" dirty="0" err="1" smtClean="0"/>
              <a:t>tr</a:t>
            </a:r>
            <a:r>
              <a:rPr lang="en-US" sz="1600" b="1" dirty="0" smtClean="0"/>
              <a:t>&gt;&lt;/table&gt;&lt;/body&gt;&lt;/html&gt;</a:t>
            </a:r>
            <a:endParaRPr lang="en-US" sz="1600" b="1" dirty="0" smtClean="0"/>
          </a:p>
          <a:p>
            <a:r>
              <a:rPr lang="en-US" sz="1600" b="1" dirty="0" smtClean="0"/>
              <a:t>  </a:t>
            </a:r>
            <a:endParaRPr lang="en-US" sz="1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graphicFrame>
        <p:nvGraphicFramePr>
          <p:cNvPr id="4" name="Content Placeholder 3"/>
          <p:cNvGraphicFramePr>
            <a:graphicFrameLocks noGrp="1"/>
          </p:cNvGraphicFramePr>
          <p:nvPr>
            <p:ph idx="1"/>
          </p:nvPr>
        </p:nvGraphicFramePr>
        <p:xfrm>
          <a:off x="457200" y="2249488"/>
          <a:ext cx="6324600" cy="1854200"/>
        </p:xfrm>
        <a:graphic>
          <a:graphicData uri="http://schemas.openxmlformats.org/drawingml/2006/table">
            <a:tbl>
              <a:tblPr firstRow="1" bandRow="1">
                <a:tableStyleId>{616DA210-FB5B-4158-B5E0-FEB733F419BA}</a:tableStyleId>
              </a:tblPr>
              <a:tblGrid>
                <a:gridCol w="3162300"/>
                <a:gridCol w="3162300"/>
              </a:tblGrid>
              <a:tr h="370840">
                <a:tc gridSpan="2">
                  <a:txBody>
                    <a:bodyPr/>
                    <a:lstStyle/>
                    <a:p>
                      <a:pPr algn="ctr"/>
                      <a:r>
                        <a:rPr lang="en-US" dirty="0" smtClean="0"/>
                        <a:t>Report</a:t>
                      </a:r>
                      <a:endParaRPr lang="en-US" dirty="0"/>
                    </a:p>
                  </a:txBody>
                  <a:tcPr/>
                </a:tc>
                <a:tc hMerge="1">
                  <a:tcPr/>
                </a:tc>
              </a:tr>
              <a:tr h="370840">
                <a:tc rowSpan="2">
                  <a:txBody>
                    <a:bodyPr/>
                    <a:lstStyle/>
                    <a:p>
                      <a:r>
                        <a:rPr lang="en-US" dirty="0" smtClean="0"/>
                        <a:t>Football commentators</a:t>
                      </a:r>
                      <a:endParaRPr lang="en-US" dirty="0"/>
                    </a:p>
                  </a:txBody>
                  <a:tcPr/>
                </a:tc>
                <a:tc>
                  <a:txBody>
                    <a:bodyPr/>
                    <a:lstStyle/>
                    <a:p>
                      <a:r>
                        <a:rPr lang="en-US" dirty="0" smtClean="0"/>
                        <a:t>Good taste=5%</a:t>
                      </a:r>
                      <a:endParaRPr lang="en-US" dirty="0"/>
                    </a:p>
                  </a:txBody>
                  <a:tcPr/>
                </a:tc>
              </a:tr>
              <a:tr h="370840">
                <a:tc vMerge="1">
                  <a:tcPr/>
                </a:tc>
                <a:tc>
                  <a:txBody>
                    <a:bodyPr/>
                    <a:lstStyle/>
                    <a:p>
                      <a:r>
                        <a:rPr lang="en-US" dirty="0" smtClean="0"/>
                        <a:t>Bad taste=95%</a:t>
                      </a:r>
                      <a:endParaRPr lang="en-US" dirty="0"/>
                    </a:p>
                  </a:txBody>
                  <a:tcPr/>
                </a:tc>
              </a:tr>
              <a:tr h="370840">
                <a:tc rowSpan="2">
                  <a:txBody>
                    <a:bodyPr/>
                    <a:lstStyle/>
                    <a:p>
                      <a:r>
                        <a:rPr lang="en-US" dirty="0" smtClean="0"/>
                        <a:t>Others</a:t>
                      </a:r>
                      <a:endParaRPr lang="en-US" dirty="0"/>
                    </a:p>
                  </a:txBody>
                  <a:tcPr/>
                </a:tc>
                <a:tc>
                  <a:txBody>
                    <a:bodyPr/>
                    <a:lstStyle/>
                    <a:p>
                      <a:r>
                        <a:rPr lang="en-US" dirty="0" smtClean="0"/>
                        <a:t>Good taste=90%</a:t>
                      </a:r>
                      <a:endParaRPr lang="en-US" dirty="0"/>
                    </a:p>
                  </a:txBody>
                  <a:tcPr/>
                </a:tc>
              </a:tr>
              <a:tr h="370840">
                <a:tc vMerge="1">
                  <a:tcPr/>
                </a:tc>
                <a:tc>
                  <a:txBody>
                    <a:bodyPr/>
                    <a:lstStyle/>
                    <a:p>
                      <a:r>
                        <a:rPr lang="en-US" dirty="0" smtClean="0"/>
                        <a:t>Bad taste=10%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frames</a:t>
            </a:r>
            <a:endParaRPr lang="en-US" dirty="0"/>
          </a:p>
        </p:txBody>
      </p:sp>
      <p:sp>
        <p:nvSpPr>
          <p:cNvPr id="3" name="Content Placeholder 2"/>
          <p:cNvSpPr>
            <a:spLocks noGrp="1"/>
          </p:cNvSpPr>
          <p:nvPr>
            <p:ph idx="1"/>
          </p:nvPr>
        </p:nvSpPr>
        <p:spPr/>
        <p:txBody>
          <a:bodyPr/>
          <a:lstStyle/>
          <a:p>
            <a:r>
              <a:rPr lang="en-US" dirty="0" smtClean="0"/>
              <a:t>HTML frames are used to divide your browser window into multiple sections where each section can load a separate HTML document. </a:t>
            </a:r>
            <a:endParaRPr lang="en-US" dirty="0" smtClean="0"/>
          </a:p>
          <a:p>
            <a:r>
              <a:rPr lang="en-US" dirty="0" smtClean="0"/>
              <a:t>A collection of frames in the browser window is known as a frameset. </a:t>
            </a:r>
            <a:endParaRPr lang="en-US" dirty="0" smtClean="0"/>
          </a:p>
          <a:p>
            <a:r>
              <a:rPr lang="en-US" dirty="0" smtClean="0"/>
              <a:t>The window is divided into frames in a similar way the tables are organized: into rows and columns.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EXAMPLE-The &lt;frame&gt; tag is not supported in HTML5.</a:t>
            </a:r>
            <a:endParaRPr lang="en-US" dirty="0"/>
          </a:p>
        </p:txBody>
      </p:sp>
      <p:sp>
        <p:nvSpPr>
          <p:cNvPr id="3" name="Content Placeholder 2"/>
          <p:cNvSpPr>
            <a:spLocks noGrp="1"/>
          </p:cNvSpPr>
          <p:nvPr>
            <p:ph idx="1"/>
          </p:nvPr>
        </p:nvSpPr>
        <p:spPr/>
        <p:txBody>
          <a:bodyPr/>
          <a:lstStyle/>
          <a:p>
            <a:r>
              <a:rPr lang="en-US" dirty="0" smtClean="0"/>
              <a:t>&lt;html&gt;</a:t>
            </a:r>
            <a:endParaRPr lang="en-US" dirty="0" smtClean="0"/>
          </a:p>
          <a:p>
            <a:endParaRPr lang="en-US" dirty="0" smtClean="0"/>
          </a:p>
          <a:p>
            <a:r>
              <a:rPr lang="en-US" dirty="0" smtClean="0"/>
              <a:t>&lt;frameset cols="25%,*,25%"&gt;</a:t>
            </a:r>
            <a:endParaRPr lang="en-US" dirty="0" smtClean="0"/>
          </a:p>
          <a:p>
            <a:r>
              <a:rPr lang="en-US" dirty="0" smtClean="0"/>
              <a:t>  &lt;frame </a:t>
            </a:r>
            <a:r>
              <a:rPr lang="en-US" dirty="0" err="1" smtClean="0"/>
              <a:t>src</a:t>
            </a:r>
            <a:r>
              <a:rPr lang="en-US" dirty="0" smtClean="0"/>
              <a:t>="frame_a.html"&gt;</a:t>
            </a:r>
            <a:endParaRPr lang="en-US" dirty="0" smtClean="0"/>
          </a:p>
          <a:p>
            <a:r>
              <a:rPr lang="en-US" dirty="0" smtClean="0"/>
              <a:t>  &lt;frame </a:t>
            </a:r>
            <a:r>
              <a:rPr lang="en-US" dirty="0" err="1" smtClean="0"/>
              <a:t>src</a:t>
            </a:r>
            <a:r>
              <a:rPr lang="en-US" dirty="0" smtClean="0"/>
              <a:t>="frame_b.html"&gt;</a:t>
            </a:r>
            <a:endParaRPr lang="en-US" dirty="0" smtClean="0"/>
          </a:p>
          <a:p>
            <a:r>
              <a:rPr lang="en-US" dirty="0" smtClean="0"/>
              <a:t>  &lt;frame </a:t>
            </a:r>
            <a:r>
              <a:rPr lang="en-US" dirty="0" err="1" smtClean="0"/>
              <a:t>src</a:t>
            </a:r>
            <a:r>
              <a:rPr lang="en-US" dirty="0" smtClean="0"/>
              <a:t>="frame_c.html"&gt;</a:t>
            </a:r>
            <a:endParaRPr lang="en-US" dirty="0" smtClean="0"/>
          </a:p>
          <a:p>
            <a:r>
              <a:rPr lang="en-US" dirty="0" smtClean="0"/>
              <a:t>&lt;/frameset&gt;</a:t>
            </a:r>
            <a:endParaRPr lang="en-US" dirty="0" smtClean="0"/>
          </a:p>
          <a:p>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example to create three horizontal frames: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&lt;html&gt; &lt;head&gt; &lt;title&gt;HTML Frames&lt;/title&gt;&lt;/head&gt;</a:t>
            </a:r>
            <a:endParaRPr lang="en-US" dirty="0" smtClean="0"/>
          </a:p>
          <a:p>
            <a:r>
              <a:rPr lang="en-US" dirty="0" smtClean="0"/>
              <a:t>&lt;frameset rows="10%,60%,30%"&gt; </a:t>
            </a:r>
            <a:endParaRPr lang="en-US" dirty="0" smtClean="0"/>
          </a:p>
          <a:p>
            <a:r>
              <a:rPr lang="en-US" dirty="0" smtClean="0"/>
              <a:t>&lt;frame name="top" </a:t>
            </a:r>
            <a:r>
              <a:rPr lang="en-US" dirty="0" err="1" smtClean="0"/>
              <a:t>src</a:t>
            </a:r>
            <a:r>
              <a:rPr lang="en-US" dirty="0" smtClean="0"/>
              <a:t>="2.html" /&gt; </a:t>
            </a:r>
            <a:endParaRPr lang="en-US" dirty="0" smtClean="0"/>
          </a:p>
          <a:p>
            <a:r>
              <a:rPr lang="en-US" dirty="0" smtClean="0"/>
              <a:t>&lt;frame name="main" </a:t>
            </a:r>
            <a:r>
              <a:rPr lang="en-US" dirty="0" err="1" smtClean="0"/>
              <a:t>src</a:t>
            </a:r>
            <a:r>
              <a:rPr lang="en-US" dirty="0" smtClean="0"/>
              <a:t>="3.html" /&gt; </a:t>
            </a:r>
            <a:endParaRPr lang="en-US" dirty="0" smtClean="0"/>
          </a:p>
          <a:p>
            <a:r>
              <a:rPr lang="en-US" dirty="0" smtClean="0"/>
              <a:t>&lt;frame name="bottom" </a:t>
            </a:r>
            <a:r>
              <a:rPr lang="en-US" dirty="0" err="1" smtClean="0"/>
              <a:t>src</a:t>
            </a:r>
            <a:r>
              <a:rPr lang="en-US" dirty="0" smtClean="0"/>
              <a:t>="image.html" /&gt; </a:t>
            </a:r>
            <a:endParaRPr lang="en-US" dirty="0" smtClean="0"/>
          </a:p>
          <a:p>
            <a:r>
              <a:rPr lang="en-US" dirty="0" smtClean="0"/>
              <a:t>&lt;</a:t>
            </a:r>
            <a:r>
              <a:rPr lang="en-US" dirty="0" err="1" smtClean="0"/>
              <a:t>noframes</a:t>
            </a:r>
            <a:r>
              <a:rPr lang="en-US" dirty="0" smtClean="0"/>
              <a:t>&gt; </a:t>
            </a:r>
            <a:endParaRPr lang="en-US" dirty="0" smtClean="0"/>
          </a:p>
          <a:p>
            <a:r>
              <a:rPr lang="en-US" dirty="0" smtClean="0"/>
              <a:t>&lt;body&gt; Your browser does not support frames. &lt;/body&gt; &lt;/</a:t>
            </a:r>
            <a:r>
              <a:rPr lang="en-US" dirty="0" err="1" smtClean="0"/>
              <a:t>noframes</a:t>
            </a:r>
            <a:r>
              <a:rPr lang="en-US" dirty="0" smtClean="0"/>
              <a:t>&gt; </a:t>
            </a:r>
            <a:endParaRPr lang="en-US" dirty="0" smtClean="0"/>
          </a:p>
          <a:p>
            <a:r>
              <a:rPr lang="en-US" dirty="0" smtClean="0"/>
              <a:t>&lt;/frameset&gt; &lt;/html&gt;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example to create three vertical frames: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&lt;html&gt; &lt;head&gt; &lt;title&gt;HTML Frames&lt;/title&gt; &lt;/head&gt; </a:t>
            </a:r>
            <a:endParaRPr lang="en-US" dirty="0" smtClean="0"/>
          </a:p>
          <a:p>
            <a:r>
              <a:rPr lang="en-US" dirty="0" smtClean="0"/>
              <a:t>&lt;frameset cols="25%,50%,25%"&gt; </a:t>
            </a:r>
            <a:endParaRPr lang="en-US" dirty="0" smtClean="0"/>
          </a:p>
          <a:p>
            <a:r>
              <a:rPr lang="en-US" dirty="0" smtClean="0"/>
              <a:t>&lt;frame name="left" </a:t>
            </a:r>
            <a:r>
              <a:rPr lang="en-US" dirty="0" err="1" smtClean="0"/>
              <a:t>src</a:t>
            </a:r>
            <a:r>
              <a:rPr lang="en-US" dirty="0" smtClean="0"/>
              <a:t>="/html/top_frame.htm" /&gt; &lt;frame name="center" </a:t>
            </a:r>
            <a:r>
              <a:rPr lang="en-US" dirty="0" err="1" smtClean="0"/>
              <a:t>src</a:t>
            </a:r>
            <a:r>
              <a:rPr lang="en-US" dirty="0" smtClean="0"/>
              <a:t>="/html/main_frame.htm" /&gt;</a:t>
            </a:r>
            <a:endParaRPr lang="en-US" dirty="0" smtClean="0"/>
          </a:p>
          <a:p>
            <a:r>
              <a:rPr lang="en-US" dirty="0" smtClean="0"/>
              <a:t> &lt;frame name="right" </a:t>
            </a:r>
            <a:r>
              <a:rPr lang="en-US" dirty="0" err="1" smtClean="0"/>
              <a:t>src</a:t>
            </a:r>
            <a:r>
              <a:rPr lang="en-US" dirty="0" smtClean="0"/>
              <a:t>="/html/bottom_frame.htm" /&gt; </a:t>
            </a:r>
            <a:endParaRPr lang="en-US" dirty="0" smtClean="0"/>
          </a:p>
          <a:p>
            <a:r>
              <a:rPr lang="en-US" dirty="0" smtClean="0"/>
              <a:t>&lt;</a:t>
            </a:r>
            <a:r>
              <a:rPr lang="en-US" dirty="0" err="1" smtClean="0"/>
              <a:t>noframes</a:t>
            </a:r>
            <a:r>
              <a:rPr lang="en-US" dirty="0" smtClean="0"/>
              <a:t>&gt; &lt;body&gt; Your browser does not support frames. &lt;/body&gt; &lt;/</a:t>
            </a:r>
            <a:r>
              <a:rPr lang="en-US" dirty="0" err="1" smtClean="0"/>
              <a:t>noframes</a:t>
            </a:r>
            <a:r>
              <a:rPr lang="en-US" dirty="0" smtClean="0"/>
              <a:t>&gt; &lt;/frameset&gt; &lt;/html&gt;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HTML </a:t>
            </a:r>
            <a:r>
              <a:rPr lang="en-US" b="1" u="sng" dirty="0" err="1" smtClean="0"/>
              <a:t>Iframes</a:t>
            </a:r>
            <a:br>
              <a:rPr lang="en-US" b="1" u="sng" dirty="0" smtClean="0"/>
            </a:br>
            <a:endParaRPr lang="en-US" b="1" u="sng" dirty="0"/>
          </a:p>
        </p:txBody>
      </p:sp>
      <p:sp>
        <p:nvSpPr>
          <p:cNvPr id="3" name="Content Placeholder 2"/>
          <p:cNvSpPr>
            <a:spLocks noGrp="1"/>
          </p:cNvSpPr>
          <p:nvPr>
            <p:ph idx="1"/>
          </p:nvPr>
        </p:nvSpPr>
        <p:spPr/>
        <p:txBody>
          <a:bodyPr/>
          <a:lstStyle/>
          <a:p>
            <a:r>
              <a:rPr lang="en-US" dirty="0" smtClean="0"/>
              <a:t>An </a:t>
            </a:r>
            <a:r>
              <a:rPr lang="en-US" dirty="0" err="1" smtClean="0"/>
              <a:t>iframe</a:t>
            </a:r>
            <a:r>
              <a:rPr lang="en-US" dirty="0" smtClean="0"/>
              <a:t> is used to display a web page within a web page.</a:t>
            </a:r>
            <a:endParaRPr lang="en-US" dirty="0" smtClean="0"/>
          </a:p>
          <a:p>
            <a:r>
              <a:rPr lang="en-US" dirty="0" smtClean="0"/>
              <a:t>An HTML </a:t>
            </a:r>
            <a:r>
              <a:rPr lang="en-US" dirty="0" err="1" smtClean="0"/>
              <a:t>iframe</a:t>
            </a:r>
            <a:r>
              <a:rPr lang="en-US" dirty="0" smtClean="0"/>
              <a:t> is defined with the </a:t>
            </a:r>
            <a:r>
              <a:rPr lang="en-US" b="1" dirty="0" smtClean="0"/>
              <a:t>&lt;</a:t>
            </a:r>
            <a:r>
              <a:rPr lang="en-US" b="1" dirty="0" err="1" smtClean="0"/>
              <a:t>iframe</a:t>
            </a:r>
            <a:r>
              <a:rPr lang="en-US" b="1" dirty="0" smtClean="0"/>
              <a:t>&gt;</a:t>
            </a:r>
            <a:r>
              <a:rPr lang="en-US" dirty="0" smtClean="0"/>
              <a:t> tag:</a:t>
            </a:r>
            <a:endParaRPr lang="en-US" dirty="0" smtClean="0"/>
          </a:p>
          <a:p>
            <a:r>
              <a:rPr lang="en-US" dirty="0" smtClean="0"/>
              <a:t>&lt;</a:t>
            </a:r>
            <a:r>
              <a:rPr lang="en-US" dirty="0" err="1" smtClean="0"/>
              <a:t>iframe</a:t>
            </a:r>
            <a:r>
              <a:rPr lang="en-US" dirty="0" smtClean="0"/>
              <a:t> </a:t>
            </a:r>
            <a:r>
              <a:rPr lang="en-US" dirty="0" err="1" smtClean="0"/>
              <a:t>src</a:t>
            </a:r>
            <a:r>
              <a:rPr lang="en-US" dirty="0" smtClean="0"/>
              <a:t>="</a:t>
            </a:r>
            <a:r>
              <a:rPr lang="en-US" i="1" dirty="0" smtClean="0"/>
              <a:t>URL</a:t>
            </a:r>
            <a:r>
              <a:rPr lang="en-US" dirty="0" smtClean="0"/>
              <a:t>"&gt;&lt;/</a:t>
            </a:r>
            <a:r>
              <a:rPr lang="en-US" dirty="0" err="1" smtClean="0"/>
              <a:t>iframe</a:t>
            </a:r>
            <a:r>
              <a:rPr lang="en-US" dirty="0" smtClean="0"/>
              <a:t>&gt;</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vs. Dynamic Websites</a:t>
            </a:r>
            <a:br>
              <a:rPr lang="en-US" b="1" dirty="0" smtClean="0"/>
            </a:br>
            <a:endParaRPr lang="en-US" dirty="0"/>
          </a:p>
        </p:txBody>
      </p:sp>
      <p:sp>
        <p:nvSpPr>
          <p:cNvPr id="3" name="Content Placeholder 2"/>
          <p:cNvSpPr>
            <a:spLocks noGrp="1"/>
          </p:cNvSpPr>
          <p:nvPr>
            <p:ph idx="1"/>
          </p:nvPr>
        </p:nvSpPr>
        <p:spPr/>
        <p:txBody>
          <a:bodyPr/>
          <a:lstStyle/>
          <a:p>
            <a:r>
              <a:rPr lang="en-US" dirty="0" smtClean="0"/>
              <a:t>Static website design is the simplest way to create web pages. They are normal HTML pages which will have images, texts and widgets. These are the most affordable type of web pages, but nevertheless very effective if designed properly.</a:t>
            </a:r>
            <a:endParaRPr lang="en-US" smtClean="0"/>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a:t>
            </a:r>
            <a:r>
              <a:rPr lang="en-US" dirty="0" err="1" smtClean="0"/>
              <a:t>iframe</a:t>
            </a:r>
            <a:r>
              <a:rPr lang="en-US" dirty="0" smtClean="0"/>
              <a:t> </a:t>
            </a:r>
            <a:r>
              <a:rPr lang="en-US" dirty="0" err="1" smtClean="0"/>
              <a:t>src</a:t>
            </a:r>
            <a:r>
              <a:rPr lang="en-US" dirty="0" smtClean="0"/>
              <a:t>=“abc.html" height="200" width="300"&gt;&lt;/</a:t>
            </a:r>
            <a:r>
              <a:rPr lang="en-US" dirty="0" err="1" smtClean="0"/>
              <a:t>iframe</a:t>
            </a:r>
            <a:r>
              <a:rPr lang="en-US" dirty="0" smtClean="0"/>
              <a:t>&gt;</a:t>
            </a:r>
            <a:endParaRPr lang="en-US" dirty="0" smtClean="0"/>
          </a:p>
          <a:p>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Iframe</a:t>
            </a:r>
            <a:r>
              <a:rPr lang="en-US" dirty="0" smtClean="0"/>
              <a:t> - Target for a Link</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a:t>
            </a:r>
            <a:r>
              <a:rPr lang="en-US" dirty="0" err="1" smtClean="0"/>
              <a:t>iframe</a:t>
            </a:r>
            <a:r>
              <a:rPr lang="en-US" dirty="0" smtClean="0"/>
              <a:t> height="300px" width="100%" </a:t>
            </a:r>
            <a:r>
              <a:rPr lang="en-US" dirty="0" err="1" smtClean="0"/>
              <a:t>src</a:t>
            </a:r>
            <a:r>
              <a:rPr lang="en-US" dirty="0" smtClean="0"/>
              <a:t>=“abc.html" name="</a:t>
            </a:r>
            <a:r>
              <a:rPr lang="en-US" dirty="0" err="1" smtClean="0"/>
              <a:t>iframe_a</a:t>
            </a:r>
            <a:r>
              <a:rPr lang="en-US" dirty="0" smtClean="0"/>
              <a:t>"&gt;&lt;/</a:t>
            </a:r>
            <a:r>
              <a:rPr lang="en-US" dirty="0" err="1" smtClean="0"/>
              <a:t>iframe</a:t>
            </a:r>
            <a:r>
              <a:rPr lang="en-US" dirty="0" smtClean="0"/>
              <a:t>&gt;</a:t>
            </a:r>
            <a:endParaRPr lang="en-US" dirty="0" smtClean="0"/>
          </a:p>
          <a:p>
            <a:endParaRPr lang="en-US" dirty="0" smtClean="0"/>
          </a:p>
          <a:p>
            <a:r>
              <a:rPr lang="en-US" dirty="0" smtClean="0"/>
              <a:t>&lt;p&gt;&lt;a </a:t>
            </a:r>
            <a:r>
              <a:rPr lang="en-US" dirty="0" err="1" smtClean="0"/>
              <a:t>href</a:t>
            </a:r>
            <a:r>
              <a:rPr lang="en-US" dirty="0" smtClean="0"/>
              <a:t>="https://www.w3schools.com" target="</a:t>
            </a:r>
            <a:r>
              <a:rPr lang="en-US" dirty="0" err="1" smtClean="0"/>
              <a:t>iframe_a</a:t>
            </a:r>
            <a:r>
              <a:rPr lang="en-US" dirty="0" smtClean="0"/>
              <a:t>"&gt;W3Schools.com&lt;/a&gt;&lt;/p&gt;</a:t>
            </a:r>
            <a:endParaRPr lang="en-US" dirty="0" smtClean="0"/>
          </a:p>
          <a:p>
            <a:endParaRPr lang="en-US" dirty="0" smtClean="0"/>
          </a:p>
          <a:p>
            <a:r>
              <a:rPr lang="en-US" dirty="0" smtClean="0"/>
              <a:t>&lt;p&gt;When the target of a link matches the name of an </a:t>
            </a:r>
            <a:r>
              <a:rPr lang="en-US" dirty="0" err="1" smtClean="0"/>
              <a:t>iframe</a:t>
            </a:r>
            <a:r>
              <a:rPr lang="en-US" dirty="0" smtClean="0"/>
              <a:t>, the link will open in the </a:t>
            </a:r>
            <a:r>
              <a:rPr lang="en-US" dirty="0" err="1" smtClean="0"/>
              <a:t>iframe</a:t>
            </a:r>
            <a:r>
              <a:rPr lang="en-US" dirty="0" smtClean="0"/>
              <a:t>.&lt;/p&gt;</a:t>
            </a:r>
            <a:endParaRPr lang="en-US" dirty="0" smtClean="0"/>
          </a:p>
          <a:p>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Problem with Frames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Usability challenges: With the rise in popularity of mobile devices and tablets with small displays it's more important than ever that websites offer multiple views which change based on the size of the device viewport. While frames can be manipulated to provide a certain degree of responsiveness, they are simply not well-suited to creating responsive websites.</a:t>
            </a:r>
            <a:endParaRPr lang="en-US" dirty="0" smtClean="0"/>
          </a:p>
          <a:p>
            <a:endParaRPr lang="en-US" dirty="0" smtClean="0"/>
          </a:p>
          <a:p>
            <a:r>
              <a:rPr lang="en-US" dirty="0" smtClean="0"/>
              <a:t>Accessibility challenges: Screen readers and other assistive technologies have a very hard time understanding and communicating websites that use frames.</a:t>
            </a:r>
            <a:br>
              <a:rPr lang="en-US" dirty="0" smtClean="0"/>
            </a:b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Difference Between Frames and </a:t>
            </a:r>
            <a:r>
              <a:rPr lang="en-US" b="1" dirty="0" err="1" smtClean="0"/>
              <a:t>Iframes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When you use frameset you split the visual real estate of a browser window into multiple frames.</a:t>
            </a:r>
            <a:endParaRPr lang="en-US" dirty="0" smtClean="0"/>
          </a:p>
          <a:p>
            <a:r>
              <a:rPr lang="en-US" dirty="0" smtClean="0"/>
              <a:t>An </a:t>
            </a:r>
            <a:r>
              <a:rPr lang="en-US" dirty="0" err="1" smtClean="0">
                <a:hlinkClick r:id="rId1"/>
              </a:rPr>
              <a:t>iframe</a:t>
            </a:r>
            <a:r>
              <a:rPr lang="en-US" dirty="0" smtClean="0"/>
              <a:t>, on the other hand, embeds a frame directly inline with the other elements of a webpage.</a:t>
            </a:r>
            <a:br>
              <a:rPr lang="en-US" dirty="0" smtClean="0"/>
            </a:br>
            <a:br>
              <a:rPr lang="en-US" dirty="0" smtClean="0"/>
            </a:br>
            <a:r>
              <a:rPr lang="en-US" dirty="0" smtClean="0"/>
              <a:t>While both frames and </a:t>
            </a:r>
            <a:r>
              <a:rPr lang="en-US" dirty="0" err="1" smtClean="0"/>
              <a:t>iframes</a:t>
            </a:r>
            <a:r>
              <a:rPr lang="en-US" dirty="0" smtClean="0"/>
              <a:t> perform a similar function – embedding a resource into a webpage – they are fundamentally different.</a:t>
            </a:r>
            <a:endParaRPr lang="en-US" dirty="0" smtClean="0"/>
          </a:p>
          <a:p>
            <a:r>
              <a:rPr lang="en-US" dirty="0" smtClean="0"/>
              <a:t>Frames are layout-defining elements.</a:t>
            </a:r>
            <a:endParaRPr lang="en-US" dirty="0" smtClean="0"/>
          </a:p>
          <a:p>
            <a:r>
              <a:rPr lang="en-US" dirty="0" err="1" smtClean="0"/>
              <a:t>Iframes</a:t>
            </a:r>
            <a:r>
              <a:rPr lang="en-US" dirty="0" smtClean="0"/>
              <a:t> are a content-adding elements.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Tag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&lt;form&gt; tag is used to create an HTML form for user input.</a:t>
            </a:r>
            <a:endParaRPr lang="en-US" dirty="0" smtClean="0"/>
          </a:p>
          <a:p>
            <a:r>
              <a:rPr lang="en-US" dirty="0" smtClean="0"/>
              <a:t>It contains following tags:</a:t>
            </a:r>
            <a:endParaRPr lang="en-US" dirty="0" smtClean="0"/>
          </a:p>
          <a:p>
            <a:r>
              <a:rPr lang="en-US" dirty="0" smtClean="0">
                <a:hlinkClick r:id="rId1"/>
              </a:rPr>
              <a:t>&lt;input&gt;</a:t>
            </a:r>
            <a:endParaRPr lang="en-US" dirty="0" smtClean="0"/>
          </a:p>
          <a:p>
            <a:r>
              <a:rPr lang="en-US" dirty="0" smtClean="0">
                <a:hlinkClick r:id="rId2"/>
              </a:rPr>
              <a:t>&lt;</a:t>
            </a:r>
            <a:r>
              <a:rPr lang="en-US" dirty="0" err="1" smtClean="0">
                <a:hlinkClick r:id="rId2"/>
              </a:rPr>
              <a:t>textarea</a:t>
            </a:r>
            <a:r>
              <a:rPr lang="en-US" dirty="0" smtClean="0">
                <a:hlinkClick r:id="rId2"/>
              </a:rPr>
              <a:t>&gt;</a:t>
            </a:r>
            <a:endParaRPr lang="en-US" dirty="0" smtClean="0"/>
          </a:p>
          <a:p>
            <a:r>
              <a:rPr lang="en-US" dirty="0" smtClean="0">
                <a:hlinkClick r:id="rId3"/>
              </a:rPr>
              <a:t>&lt;button&gt;</a:t>
            </a:r>
            <a:endParaRPr lang="en-US" dirty="0" smtClean="0"/>
          </a:p>
          <a:p>
            <a:r>
              <a:rPr lang="en-US" dirty="0" smtClean="0">
                <a:hlinkClick r:id="rId4"/>
              </a:rPr>
              <a:t>&lt;select&gt;</a:t>
            </a:r>
            <a:endParaRPr lang="en-US" dirty="0" smtClean="0"/>
          </a:p>
          <a:p>
            <a:r>
              <a:rPr lang="en-US" dirty="0" smtClean="0">
                <a:hlinkClick r:id="rId5"/>
              </a:rPr>
              <a:t>&lt;option&gt;</a:t>
            </a:r>
            <a:endParaRPr lang="en-US" dirty="0" smtClean="0"/>
          </a:p>
          <a:p>
            <a:r>
              <a:rPr lang="en-US" dirty="0" smtClean="0">
                <a:hlinkClick r:id="rId6"/>
              </a:rPr>
              <a:t>&lt;</a:t>
            </a:r>
            <a:r>
              <a:rPr lang="en-US" dirty="0" err="1" smtClean="0">
                <a:hlinkClick r:id="rId6"/>
              </a:rPr>
              <a:t>optgroup</a:t>
            </a:r>
            <a:r>
              <a:rPr lang="en-US" dirty="0" smtClean="0">
                <a:hlinkClick r:id="rId6"/>
              </a:rPr>
              <a:t>&gt;</a:t>
            </a:r>
            <a:endParaRPr lang="en-US" dirty="0" smtClean="0"/>
          </a:p>
          <a:p>
            <a:r>
              <a:rPr lang="en-US" dirty="0" smtClean="0">
                <a:hlinkClick r:id="rId7"/>
              </a:rPr>
              <a:t>&lt;</a:t>
            </a:r>
            <a:r>
              <a:rPr lang="en-US" dirty="0" err="1" smtClean="0">
                <a:hlinkClick r:id="rId7"/>
              </a:rPr>
              <a:t>fieldset</a:t>
            </a:r>
            <a:r>
              <a:rPr lang="en-US" dirty="0" smtClean="0">
                <a:hlinkClick r:id="rId7"/>
              </a:rPr>
              <a:t>&gt;</a:t>
            </a:r>
            <a:endParaRPr lang="en-US" dirty="0" smtClean="0"/>
          </a:p>
          <a:p>
            <a:r>
              <a:rPr lang="en-US" dirty="0" smtClean="0">
                <a:hlinkClick r:id="rId8"/>
              </a:rPr>
              <a:t>&lt;label&gt;</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&lt;input&gt; tag</a:t>
            </a:r>
            <a:endParaRPr lang="en-US" dirty="0"/>
          </a:p>
        </p:txBody>
      </p:sp>
      <p:sp>
        <p:nvSpPr>
          <p:cNvPr id="3" name="Content Placeholder 2"/>
          <p:cNvSpPr>
            <a:spLocks noGrp="1"/>
          </p:cNvSpPr>
          <p:nvPr>
            <p:ph idx="1"/>
          </p:nvPr>
        </p:nvSpPr>
        <p:spPr/>
        <p:txBody>
          <a:bodyPr/>
          <a:lstStyle/>
          <a:p>
            <a:r>
              <a:rPr lang="en-US" dirty="0" smtClean="0"/>
              <a:t>The &lt;input&gt; element can be displayed in several ways, depending on the </a:t>
            </a:r>
            <a:r>
              <a:rPr lang="en-US" b="1" dirty="0" smtClean="0"/>
              <a:t>type</a:t>
            </a:r>
            <a:r>
              <a:rPr lang="en-US" dirty="0" smtClean="0"/>
              <a:t> attribute.</a:t>
            </a:r>
            <a:endParaRPr lang="en-US" dirty="0" smtClean="0"/>
          </a:p>
          <a:p>
            <a:r>
              <a:rPr lang="en-US" dirty="0" smtClean="0"/>
              <a:t>&lt;input type="text"&gt;==Defines a one-line text input field.</a:t>
            </a:r>
            <a:endParaRPr lang="en-US" dirty="0" smtClean="0"/>
          </a:p>
          <a:p>
            <a:r>
              <a:rPr lang="en-US" dirty="0" smtClean="0"/>
              <a:t>&lt;input type="radio"&gt;==Defines a radio button (for selecting one of many choices)</a:t>
            </a:r>
            <a:endParaRPr lang="en-US" dirty="0" smtClean="0"/>
          </a:p>
          <a:p>
            <a:r>
              <a:rPr lang="en-US" dirty="0" smtClean="0"/>
              <a:t>&lt;input type="submit"&gt;==Defines a submit button (for submitting the form)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&lt;form&gt;</a:t>
            </a:r>
            <a:br>
              <a:rPr lang="en-US" dirty="0" smtClean="0"/>
            </a:br>
            <a:r>
              <a:rPr lang="en-US" dirty="0" smtClean="0"/>
              <a:t>  First name:&lt;</a:t>
            </a:r>
            <a:r>
              <a:rPr lang="en-US" dirty="0" err="1" smtClean="0"/>
              <a:t>br</a:t>
            </a:r>
            <a:r>
              <a:rPr lang="en-US" dirty="0" smtClean="0"/>
              <a:t>&gt;</a:t>
            </a:r>
            <a:br>
              <a:rPr lang="en-US" dirty="0" smtClean="0"/>
            </a:br>
            <a:r>
              <a:rPr lang="en-US" dirty="0" smtClean="0"/>
              <a:t>  &lt;input type="text" name="</a:t>
            </a:r>
            <a:r>
              <a:rPr lang="en-US" dirty="0" err="1" smtClean="0"/>
              <a:t>firstname</a:t>
            </a:r>
            <a:r>
              <a:rPr lang="en-US" dirty="0" smtClean="0"/>
              <a:t>"&gt;&lt;</a:t>
            </a:r>
            <a:r>
              <a:rPr lang="en-US" dirty="0" err="1" smtClean="0"/>
              <a:t>br</a:t>
            </a:r>
            <a:r>
              <a:rPr lang="en-US" dirty="0" smtClean="0"/>
              <a:t>&gt;</a:t>
            </a:r>
            <a:br>
              <a:rPr lang="en-US" dirty="0" smtClean="0"/>
            </a:br>
            <a:r>
              <a:rPr lang="en-US" dirty="0" smtClean="0"/>
              <a:t>  Last name:&lt;</a:t>
            </a:r>
            <a:r>
              <a:rPr lang="en-US" dirty="0" err="1" smtClean="0"/>
              <a:t>br</a:t>
            </a:r>
            <a:r>
              <a:rPr lang="en-US" dirty="0" smtClean="0"/>
              <a:t>&gt;</a:t>
            </a:r>
            <a:br>
              <a:rPr lang="en-US" dirty="0" smtClean="0"/>
            </a:br>
            <a:r>
              <a:rPr lang="en-US" dirty="0" smtClean="0"/>
              <a:t>  &lt;input type="text" name="</a:t>
            </a:r>
            <a:r>
              <a:rPr lang="en-US" dirty="0" err="1" smtClean="0"/>
              <a:t>lastname</a:t>
            </a:r>
            <a:r>
              <a:rPr lang="en-US" dirty="0" smtClean="0"/>
              <a:t>"&gt;</a:t>
            </a:r>
            <a:br>
              <a:rPr lang="en-US" dirty="0" smtClean="0"/>
            </a:br>
            <a:r>
              <a:rPr lang="en-US" dirty="0" smtClean="0"/>
              <a:t>&lt;/form&gt;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idx="1"/>
          </p:nvPr>
        </p:nvSpPr>
        <p:spPr>
          <a:xfrm>
            <a:off x="457200" y="1295400"/>
            <a:ext cx="8229600" cy="4830763"/>
          </a:xfrm>
        </p:spPr>
        <p:txBody>
          <a:bodyPr>
            <a:normAutofit fontScale="32500" lnSpcReduction="20000"/>
          </a:bodyPr>
          <a:lstStyle/>
          <a:p>
            <a:r>
              <a:rPr lang="en-US" sz="3800" dirty="0" smtClean="0"/>
              <a:t>&lt;</a:t>
            </a:r>
            <a:r>
              <a:rPr lang="en-US" sz="4500" dirty="0" smtClean="0"/>
              <a:t>html&gt;&lt;body&gt;</a:t>
            </a:r>
            <a:endParaRPr lang="en-US" sz="4500" dirty="0" smtClean="0"/>
          </a:p>
          <a:p>
            <a:r>
              <a:rPr lang="en-US" sz="4500" dirty="0" smtClean="0"/>
              <a:t>&lt;form&gt;</a:t>
            </a:r>
            <a:endParaRPr lang="en-US" sz="4500" dirty="0" smtClean="0"/>
          </a:p>
          <a:p>
            <a:r>
              <a:rPr lang="en-US" sz="4500" dirty="0" smtClean="0"/>
              <a:t>    First Name:</a:t>
            </a:r>
            <a:endParaRPr lang="en-US" sz="4500" dirty="0" smtClean="0"/>
          </a:p>
          <a:p>
            <a:r>
              <a:rPr lang="en-US" sz="4500" dirty="0" smtClean="0"/>
              <a:t>    &lt;input type="text" name="</a:t>
            </a:r>
            <a:r>
              <a:rPr lang="en-US" sz="4500" dirty="0" err="1" smtClean="0"/>
              <a:t>firstname</a:t>
            </a:r>
            <a:r>
              <a:rPr lang="en-US" sz="4500" dirty="0" smtClean="0"/>
              <a:t>"&gt;&lt;</a:t>
            </a:r>
            <a:r>
              <a:rPr lang="en-US" sz="4500" dirty="0" err="1" smtClean="0"/>
              <a:t>br</a:t>
            </a:r>
            <a:r>
              <a:rPr lang="en-US" sz="4500" dirty="0" smtClean="0"/>
              <a:t>&gt;</a:t>
            </a:r>
            <a:endParaRPr lang="en-US" sz="4500" dirty="0" smtClean="0"/>
          </a:p>
          <a:p>
            <a:r>
              <a:rPr lang="en-US" sz="4500" dirty="0" smtClean="0"/>
              <a:t>    Last Name:</a:t>
            </a:r>
            <a:endParaRPr lang="en-US" sz="4500" dirty="0" smtClean="0"/>
          </a:p>
          <a:p>
            <a:r>
              <a:rPr lang="en-US" sz="4500" dirty="0" smtClean="0"/>
              <a:t>    &lt;input type="text" name="</a:t>
            </a:r>
            <a:r>
              <a:rPr lang="en-US" sz="4500" dirty="0" err="1" smtClean="0"/>
              <a:t>lastname</a:t>
            </a:r>
            <a:r>
              <a:rPr lang="en-US" sz="4500" dirty="0" smtClean="0"/>
              <a:t>"&gt;&lt;</a:t>
            </a:r>
            <a:r>
              <a:rPr lang="en-US" sz="4500" dirty="0" err="1" smtClean="0"/>
              <a:t>br</a:t>
            </a:r>
            <a:r>
              <a:rPr lang="en-US" sz="4500" dirty="0" smtClean="0"/>
              <a:t>&gt;</a:t>
            </a:r>
            <a:endParaRPr lang="en-US" sz="4500" dirty="0" smtClean="0"/>
          </a:p>
          <a:p>
            <a:r>
              <a:rPr lang="en-US" sz="4500" dirty="0" smtClean="0"/>
              <a:t>    Password:</a:t>
            </a:r>
            <a:endParaRPr lang="en-US" sz="4500" dirty="0" smtClean="0"/>
          </a:p>
          <a:p>
            <a:r>
              <a:rPr lang="en-US" sz="4500" dirty="0" smtClean="0"/>
              <a:t>    &lt;input type="password" name="</a:t>
            </a:r>
            <a:r>
              <a:rPr lang="en-US" sz="4500" dirty="0" err="1" smtClean="0"/>
              <a:t>pwd</a:t>
            </a:r>
            <a:r>
              <a:rPr lang="en-US" sz="4500" dirty="0" smtClean="0"/>
              <a:t>"&gt;&lt;</a:t>
            </a:r>
            <a:r>
              <a:rPr lang="en-US" sz="4500" dirty="0" err="1" smtClean="0"/>
              <a:t>br</a:t>
            </a:r>
            <a:r>
              <a:rPr lang="en-US" sz="4500" dirty="0" smtClean="0"/>
              <a:t>&gt;</a:t>
            </a:r>
            <a:endParaRPr lang="en-US" sz="4500" dirty="0" smtClean="0"/>
          </a:p>
          <a:p>
            <a:r>
              <a:rPr lang="en-US" sz="4500" dirty="0" smtClean="0"/>
              <a:t>    Radio Button: Are you male or female?&lt;</a:t>
            </a:r>
            <a:r>
              <a:rPr lang="en-US" sz="4500" dirty="0" err="1" smtClean="0"/>
              <a:t>br</a:t>
            </a:r>
            <a:r>
              <a:rPr lang="en-US" sz="4500" dirty="0" smtClean="0"/>
              <a:t>&gt;</a:t>
            </a:r>
            <a:endParaRPr lang="en-US" sz="4500" dirty="0" smtClean="0"/>
          </a:p>
          <a:p>
            <a:r>
              <a:rPr lang="en-US" sz="4500" dirty="0" smtClean="0"/>
              <a:t>    &lt;input type="radio" name="sex" value="male"&gt;Male</a:t>
            </a:r>
            <a:endParaRPr lang="en-US" sz="4500" dirty="0" smtClean="0"/>
          </a:p>
          <a:p>
            <a:r>
              <a:rPr lang="en-US" sz="4500" dirty="0" smtClean="0"/>
              <a:t>    &lt;input type="radio" name="sex" value="female"&gt;Female&lt;</a:t>
            </a:r>
            <a:r>
              <a:rPr lang="en-US" sz="4500" dirty="0" err="1" smtClean="0"/>
              <a:t>br</a:t>
            </a:r>
            <a:r>
              <a:rPr lang="en-US" sz="4500" dirty="0" smtClean="0"/>
              <a:t>&gt;</a:t>
            </a:r>
            <a:endParaRPr lang="en-US" sz="4500" dirty="0" smtClean="0"/>
          </a:p>
          <a:p>
            <a:r>
              <a:rPr lang="en-US" sz="4500" dirty="0" smtClean="0"/>
              <a:t>    Check Box: Check the languages you know&lt;</a:t>
            </a:r>
            <a:r>
              <a:rPr lang="en-US" sz="4500" dirty="0" err="1" smtClean="0"/>
              <a:t>br</a:t>
            </a:r>
            <a:r>
              <a:rPr lang="en-US" sz="4500" dirty="0" smtClean="0"/>
              <a:t>&gt;</a:t>
            </a:r>
            <a:endParaRPr lang="en-US" sz="4500" dirty="0" smtClean="0"/>
          </a:p>
          <a:p>
            <a:r>
              <a:rPr lang="en-US" sz="4500" dirty="0" smtClean="0"/>
              <a:t>    &lt;input type="checkbox" name="language" value="html"&gt;HTML&lt;</a:t>
            </a:r>
            <a:r>
              <a:rPr lang="en-US" sz="4500" dirty="0" err="1" smtClean="0"/>
              <a:t>br</a:t>
            </a:r>
            <a:r>
              <a:rPr lang="en-US" sz="4500" dirty="0" smtClean="0"/>
              <a:t>&gt;</a:t>
            </a:r>
            <a:endParaRPr lang="en-US" sz="4500" dirty="0" smtClean="0"/>
          </a:p>
          <a:p>
            <a:r>
              <a:rPr lang="en-US" sz="4500" dirty="0" smtClean="0"/>
              <a:t>    &lt;input type="checkbox" name="language" value="</a:t>
            </a:r>
            <a:r>
              <a:rPr lang="en-US" sz="4500" dirty="0" err="1" smtClean="0"/>
              <a:t>php</a:t>
            </a:r>
            <a:r>
              <a:rPr lang="en-US" sz="4500" dirty="0" smtClean="0"/>
              <a:t>"&gt;PHP&lt;</a:t>
            </a:r>
            <a:r>
              <a:rPr lang="en-US" sz="4500" dirty="0" err="1" smtClean="0"/>
              <a:t>br</a:t>
            </a:r>
            <a:r>
              <a:rPr lang="en-US" sz="4500" dirty="0" smtClean="0"/>
              <a:t>&gt;</a:t>
            </a:r>
            <a:endParaRPr lang="en-US" sz="4500" dirty="0" smtClean="0"/>
          </a:p>
          <a:p>
            <a:r>
              <a:rPr lang="en-US" sz="4500" dirty="0" smtClean="0"/>
              <a:t>    &lt;input type="checkbox" name="language" value="c"&gt;C&lt;</a:t>
            </a:r>
            <a:r>
              <a:rPr lang="en-US" sz="4500" dirty="0" err="1" smtClean="0"/>
              <a:t>br</a:t>
            </a:r>
            <a:r>
              <a:rPr lang="en-US" sz="4500" dirty="0" smtClean="0"/>
              <a:t>&gt;</a:t>
            </a:r>
            <a:endParaRPr lang="en-US" sz="4500" dirty="0" smtClean="0"/>
          </a:p>
          <a:p>
            <a:r>
              <a:rPr lang="en-US" sz="4500" dirty="0" smtClean="0"/>
              <a:t>    &lt;input type="submit" value="submit"&gt;&lt;</a:t>
            </a:r>
            <a:r>
              <a:rPr lang="en-US" sz="4500" dirty="0" err="1" smtClean="0"/>
              <a:t>br</a:t>
            </a:r>
            <a:r>
              <a:rPr lang="en-US" sz="4500" dirty="0" smtClean="0"/>
              <a:t>&gt;</a:t>
            </a:r>
            <a:endParaRPr lang="en-US" sz="4500" dirty="0" smtClean="0"/>
          </a:p>
          <a:p>
            <a:r>
              <a:rPr lang="en-US" sz="4500" dirty="0" smtClean="0"/>
              <a:t>&lt;/form&gt;</a:t>
            </a:r>
            <a:endParaRPr lang="en-US" sz="4500" dirty="0" smtClean="0"/>
          </a:p>
          <a:p>
            <a:r>
              <a:rPr lang="en-US" sz="4500" dirty="0" smtClean="0"/>
              <a:t>    &lt;/body&gt;</a:t>
            </a:r>
            <a:endParaRPr lang="en-US" sz="4500" dirty="0" smtClean="0"/>
          </a:p>
          <a:p>
            <a:r>
              <a:rPr lang="en-US" sz="4500" dirty="0" smtClean="0"/>
              <a:t>&lt;/html&gt;</a:t>
            </a:r>
            <a:endParaRPr lang="en-US" sz="4500"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Combo box</a:t>
            </a:r>
            <a:endParaRPr lang="en-US" dirty="0"/>
          </a:p>
        </p:txBody>
      </p:sp>
      <p:sp>
        <p:nvSpPr>
          <p:cNvPr id="3" name="Content Placeholder 2"/>
          <p:cNvSpPr>
            <a:spLocks noGrp="1"/>
          </p:cNvSpPr>
          <p:nvPr>
            <p:ph idx="1"/>
          </p:nvPr>
        </p:nvSpPr>
        <p:spPr/>
        <p:txBody>
          <a:bodyPr/>
          <a:lstStyle/>
          <a:p>
            <a:r>
              <a:rPr lang="en-US" dirty="0" smtClean="0"/>
              <a:t>&lt;select name="country"/&gt; </a:t>
            </a:r>
            <a:endParaRPr lang="en-US" dirty="0" smtClean="0"/>
          </a:p>
          <a:p>
            <a:r>
              <a:rPr lang="en-US" dirty="0" smtClean="0"/>
              <a:t>&lt;option value="" selected/&gt; --Select– </a:t>
            </a:r>
            <a:endParaRPr lang="en-US" dirty="0" smtClean="0"/>
          </a:p>
          <a:p>
            <a:r>
              <a:rPr lang="en-US" dirty="0" smtClean="0"/>
              <a:t>&lt;option value="</a:t>
            </a:r>
            <a:r>
              <a:rPr lang="en-US" dirty="0" err="1" smtClean="0"/>
              <a:t>indi</a:t>
            </a:r>
            <a:r>
              <a:rPr lang="en-US" dirty="0" smtClean="0"/>
              <a:t>"/&gt; India </a:t>
            </a:r>
            <a:endParaRPr lang="en-US" dirty="0" smtClean="0"/>
          </a:p>
          <a:p>
            <a:r>
              <a:rPr lang="en-US" dirty="0" smtClean="0"/>
              <a:t>&lt;option value="</a:t>
            </a:r>
            <a:r>
              <a:rPr lang="en-US" dirty="0" err="1" smtClean="0"/>
              <a:t>pakistan</a:t>
            </a:r>
            <a:r>
              <a:rPr lang="en-US" dirty="0" smtClean="0"/>
              <a:t>"/&gt; Pakistan </a:t>
            </a:r>
            <a:endParaRPr lang="en-US" dirty="0" smtClean="0"/>
          </a:p>
          <a:p>
            <a:r>
              <a:rPr lang="en-US" dirty="0" smtClean="0"/>
              <a:t>&lt;option value="</a:t>
            </a:r>
            <a:r>
              <a:rPr lang="en-US" dirty="0" err="1" smtClean="0"/>
              <a:t>beangladesh</a:t>
            </a:r>
            <a:r>
              <a:rPr lang="en-US" dirty="0" smtClean="0"/>
              <a:t>"/&gt; </a:t>
            </a:r>
            <a:r>
              <a:rPr lang="en-US" dirty="0" err="1" smtClean="0"/>
              <a:t>Beangladesh</a:t>
            </a:r>
            <a:r>
              <a:rPr lang="en-US" dirty="0" smtClean="0"/>
              <a:t> &lt;option value="</a:t>
            </a:r>
            <a:r>
              <a:rPr lang="en-US" dirty="0" err="1" smtClean="0"/>
              <a:t>srilanka</a:t>
            </a:r>
            <a:r>
              <a:rPr lang="en-US" dirty="0" smtClean="0"/>
              <a:t>"/&gt; </a:t>
            </a:r>
            <a:r>
              <a:rPr lang="en-US" dirty="0" err="1" smtClean="0"/>
              <a:t>Srilanka</a:t>
            </a:r>
            <a:r>
              <a:rPr lang="en-US" dirty="0" smtClean="0"/>
              <a:t> </a:t>
            </a:r>
            <a:endParaRPr lang="en-US" dirty="0" smtClean="0"/>
          </a:p>
          <a:p>
            <a:r>
              <a:rPr lang="en-US" dirty="0" smtClean="0"/>
              <a:t>&lt;/select&gt;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orm.TIF"/>
          <p:cNvPicPr>
            <a:picLocks noGrp="1" noChangeAspect="1"/>
          </p:cNvPicPr>
          <p:nvPr>
            <p:ph idx="1"/>
          </p:nvPr>
        </p:nvPicPr>
        <p:blipFill>
          <a:blip r:embed="rId1"/>
          <a:stretch>
            <a:fillRect/>
          </a:stretch>
        </p:blipFill>
        <p:spPr>
          <a:xfrm>
            <a:off x="457200" y="1485741"/>
            <a:ext cx="7315200" cy="361569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HTML is a </a:t>
            </a:r>
            <a:r>
              <a:rPr lang="en-US" b="1" dirty="0" smtClean="0"/>
              <a:t>markup</a:t>
            </a:r>
            <a:r>
              <a:rPr lang="en-US" dirty="0" smtClean="0"/>
              <a:t> language for </a:t>
            </a:r>
            <a:r>
              <a:rPr lang="en-US" b="1" dirty="0" smtClean="0"/>
              <a:t>describing</a:t>
            </a:r>
            <a:r>
              <a:rPr lang="en-US" dirty="0" smtClean="0"/>
              <a:t> web documents .</a:t>
            </a:r>
            <a:endParaRPr lang="en-US" dirty="0" smtClean="0"/>
          </a:p>
          <a:p>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endParaRPr lang="en-US" dirty="0" smtClean="0"/>
          </a:p>
          <a:p>
            <a:r>
              <a:rPr lang="en-US" dirty="0" smtClean="0"/>
              <a:t>A markup language is a set of </a:t>
            </a:r>
            <a:r>
              <a:rPr lang="en-US" b="1" dirty="0" smtClean="0"/>
              <a:t>markup tags</a:t>
            </a:r>
            <a:endParaRPr lang="en-US" dirty="0" smtClean="0"/>
          </a:p>
          <a:p>
            <a:r>
              <a:rPr lang="en-US" dirty="0" smtClean="0"/>
              <a:t>HTML documents are described by </a:t>
            </a:r>
            <a:r>
              <a:rPr lang="en-US" b="1" dirty="0" smtClean="0"/>
              <a:t>HTML tags</a:t>
            </a:r>
            <a:endParaRPr lang="en-US" dirty="0" smtClean="0"/>
          </a:p>
          <a:p>
            <a:r>
              <a:rPr lang="en-US" dirty="0" smtClean="0"/>
              <a:t>Each HTML tag </a:t>
            </a:r>
            <a:r>
              <a:rPr lang="en-US" b="1" dirty="0" smtClean="0"/>
              <a:t>describes</a:t>
            </a:r>
            <a:r>
              <a:rPr lang="en-US" dirty="0" smtClean="0"/>
              <a:t> different document content</a:t>
            </a: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Action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The action attribute defines the action to be performed when the form is submitted.</a:t>
            </a:r>
            <a:endParaRPr lang="en-US" dirty="0" smtClean="0"/>
          </a:p>
          <a:p>
            <a:r>
              <a:rPr lang="en-US" dirty="0" smtClean="0"/>
              <a:t>&lt;form </a:t>
            </a:r>
            <a:r>
              <a:rPr lang="en-US" b="1" dirty="0" smtClean="0"/>
              <a:t>action=“success.html</a:t>
            </a:r>
            <a:r>
              <a:rPr lang="en-US" dirty="0" smtClean="0"/>
              <a:t>"&gt;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Target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The target attribute specifies if the submitted result will open in a new browser tab, a frame, or in the current window.</a:t>
            </a:r>
            <a:endParaRPr lang="en-US" dirty="0" smtClean="0"/>
          </a:p>
          <a:p>
            <a:r>
              <a:rPr lang="en-US" dirty="0" smtClean="0"/>
              <a:t>The default value is "_self" which means the form will be submitted in the current window.</a:t>
            </a:r>
            <a:endParaRPr lang="en-US" dirty="0" smtClean="0"/>
          </a:p>
          <a:p>
            <a:r>
              <a:rPr lang="en-US" dirty="0" smtClean="0"/>
              <a:t>To make the form result open in a new browser tab, use the value "_blank":</a:t>
            </a:r>
            <a:endParaRPr lang="en-US" dirty="0" smtClean="0"/>
          </a:p>
          <a:p>
            <a:pPr>
              <a:buNone/>
            </a:pPr>
            <a:r>
              <a:rPr lang="en-US" b="1" dirty="0" smtClean="0">
                <a:solidFill>
                  <a:srgbClr val="FF0000"/>
                </a:solidFill>
              </a:rPr>
              <a:t>&lt;form action=“success.html" target="_blank"&gt;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Method Attribute</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method attribute specifies the HTTP method (</a:t>
            </a:r>
            <a:r>
              <a:rPr lang="en-US" sz="2400" b="1" dirty="0" smtClean="0"/>
              <a:t>GET </a:t>
            </a:r>
            <a:r>
              <a:rPr lang="en-US" sz="2400" dirty="0" smtClean="0"/>
              <a:t>or </a:t>
            </a:r>
            <a:r>
              <a:rPr lang="en-US" sz="2400" b="1" dirty="0" smtClean="0"/>
              <a:t>POST</a:t>
            </a:r>
            <a:r>
              <a:rPr lang="en-US" sz="2400" dirty="0" smtClean="0"/>
              <a:t>) to be used when submitting the form data:</a:t>
            </a:r>
            <a:endParaRPr lang="en-US" sz="2400" dirty="0" smtClean="0"/>
          </a:p>
          <a:p>
            <a:r>
              <a:rPr lang="en-US" sz="2400" dirty="0" smtClean="0"/>
              <a:t>&lt;form action="/action_page.php"  </a:t>
            </a:r>
            <a:r>
              <a:rPr lang="en-US" sz="2400" b="1" dirty="0" smtClean="0"/>
              <a:t>method="get"</a:t>
            </a:r>
            <a:r>
              <a:rPr lang="en-US" sz="2400" dirty="0" smtClean="0"/>
              <a:t>&gt;</a:t>
            </a:r>
            <a:endParaRPr lang="en-US" sz="2400" dirty="0" smtClean="0"/>
          </a:p>
          <a:p>
            <a:r>
              <a:rPr lang="en-US" sz="2400" dirty="0" smtClean="0"/>
              <a:t>&lt;form action="/action_page.php"  </a:t>
            </a:r>
            <a:r>
              <a:rPr lang="en-US" sz="2400" b="1" dirty="0" smtClean="0"/>
              <a:t>method="post"</a:t>
            </a:r>
            <a:r>
              <a:rPr lang="en-US" sz="2400" dirty="0" smtClean="0"/>
              <a:t>&gt;</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GET?</a:t>
            </a:r>
            <a:br>
              <a:rPr lang="en-US" dirty="0" smtClean="0"/>
            </a:br>
            <a:endParaRPr lang="en-US" dirty="0"/>
          </a:p>
        </p:txBody>
      </p:sp>
      <p:sp>
        <p:nvSpPr>
          <p:cNvPr id="3" name="Content Placeholder 2"/>
          <p:cNvSpPr>
            <a:spLocks noGrp="1"/>
          </p:cNvSpPr>
          <p:nvPr>
            <p:ph idx="1"/>
          </p:nvPr>
        </p:nvSpPr>
        <p:spPr/>
        <p:txBody>
          <a:bodyPr/>
          <a:lstStyle/>
          <a:p>
            <a:r>
              <a:rPr lang="en-US" dirty="0" smtClean="0"/>
              <a:t>The default method when submitting form data is GET.</a:t>
            </a:r>
            <a:endParaRPr lang="en-US" dirty="0" smtClean="0"/>
          </a:p>
          <a:p>
            <a:r>
              <a:rPr lang="en-US" dirty="0" smtClean="0"/>
              <a:t>However, when GET is used, the submitted form data will be </a:t>
            </a:r>
            <a:r>
              <a:rPr lang="en-US" b="1" dirty="0" smtClean="0"/>
              <a:t>visible in the page address field</a:t>
            </a:r>
            <a:r>
              <a:rPr lang="en-US" dirty="0" smtClean="0"/>
              <a:t>:</a:t>
            </a:r>
            <a:endParaRPr lang="en-US" dirty="0" smtClean="0"/>
          </a:p>
          <a:p>
            <a:r>
              <a:rPr lang="en-US" dirty="0" smtClean="0"/>
              <a:t>/</a:t>
            </a:r>
            <a:r>
              <a:rPr lang="en-US" dirty="0" err="1" smtClean="0"/>
              <a:t>action_page.php?firstname</a:t>
            </a:r>
            <a:r>
              <a:rPr lang="en-US" dirty="0" smtClean="0"/>
              <a:t>=</a:t>
            </a:r>
            <a:r>
              <a:rPr lang="en-US" dirty="0" err="1" smtClean="0"/>
              <a:t>Mickey&amp;lastname</a:t>
            </a:r>
            <a:r>
              <a:rPr lang="en-US" dirty="0" smtClean="0"/>
              <a:t>=Mouse</a:t>
            </a:r>
            <a:endParaRPr lang="en-US" dirty="0"/>
          </a:p>
        </p:txBody>
      </p:sp>
      <p:cxnSp>
        <p:nvCxnSpPr>
          <p:cNvPr id="6" name="Straight Connector 5"/>
          <p:cNvCxnSpPr/>
          <p:nvPr/>
        </p:nvCxnSpPr>
        <p:spPr>
          <a:xfrm>
            <a:off x="914400" y="4495800"/>
            <a:ext cx="754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5486400"/>
            <a:ext cx="746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Appends form-data into the URL in name/value pairs</a:t>
            </a:r>
            <a:endParaRPr lang="en-US" dirty="0" smtClean="0"/>
          </a:p>
          <a:p>
            <a:r>
              <a:rPr lang="en-US" dirty="0" smtClean="0"/>
              <a:t>The length of a URL is limited (about 3000 characters)</a:t>
            </a:r>
            <a:endParaRPr lang="en-US" dirty="0" smtClean="0"/>
          </a:p>
          <a:p>
            <a:r>
              <a:rPr lang="en-US" dirty="0" smtClean="0"/>
              <a:t>Never use GET to send sensitive data! (will be visible in the URL)</a:t>
            </a:r>
            <a:endParaRPr lang="en-US" dirty="0" smtClean="0"/>
          </a:p>
          <a:p>
            <a:r>
              <a:rPr lang="en-US" dirty="0" smtClean="0"/>
              <a:t>Useful for form submissions where a user wants to bookmark the result</a:t>
            </a:r>
            <a:endParaRPr lang="en-US" dirty="0" smtClean="0"/>
          </a:p>
          <a:p>
            <a:r>
              <a:rPr lang="en-US" dirty="0" smtClean="0"/>
              <a:t>GET is better for non-secure data, like query strings in Google</a:t>
            </a:r>
            <a:endParaRPr lang="en-US" dirty="0" smtClean="0"/>
          </a:p>
          <a:p>
            <a:br>
              <a:rPr lang="en-US" dirty="0" smtClean="0"/>
            </a:b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POST?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Always use POST if the form data contains sensitive or personal information. The POST method does not display the submitted form data in the page address field.</a:t>
            </a:r>
            <a:endParaRPr lang="en-US" dirty="0" smtClean="0"/>
          </a:p>
          <a:p>
            <a:r>
              <a:rPr lang="en-US" b="1" dirty="0" smtClean="0"/>
              <a:t>Notes on POST:</a:t>
            </a:r>
            <a:endParaRPr lang="en-US" dirty="0" smtClean="0"/>
          </a:p>
          <a:p>
            <a:r>
              <a:rPr lang="en-US" dirty="0" smtClean="0"/>
              <a:t>POST has no size limitations, and can be used to send large amounts of data.</a:t>
            </a:r>
            <a:endParaRPr lang="en-US" dirty="0" smtClean="0"/>
          </a:p>
          <a:p>
            <a:r>
              <a:rPr lang="en-US" dirty="0" smtClean="0"/>
              <a:t>Form submissions with POST cannot be bookmarked</a:t>
            </a:r>
            <a:endParaRPr lang="en-US" dirty="0" smtClean="0"/>
          </a:p>
          <a:p>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Name Attribute</a:t>
            </a:r>
            <a:br>
              <a:rPr lang="en-US" dirty="0" smtClean="0"/>
            </a:br>
            <a:endParaRPr lang="en-US" dirty="0"/>
          </a:p>
        </p:txBody>
      </p:sp>
      <p:sp>
        <p:nvSpPr>
          <p:cNvPr id="3" name="Content Placeholder 2"/>
          <p:cNvSpPr>
            <a:spLocks noGrp="1"/>
          </p:cNvSpPr>
          <p:nvPr>
            <p:ph idx="1"/>
          </p:nvPr>
        </p:nvSpPr>
        <p:spPr/>
        <p:txBody>
          <a:bodyPr/>
          <a:lstStyle/>
          <a:p>
            <a:r>
              <a:rPr lang="en-US" dirty="0" smtClean="0"/>
              <a:t>Each input field must have a name attribute to be submitted.</a:t>
            </a:r>
            <a:endParaRPr lang="en-US" dirty="0" smtClean="0"/>
          </a:p>
          <a:p>
            <a:r>
              <a:rPr lang="en-US" dirty="0" smtClean="0"/>
              <a:t>If the name attribute is omitted, the data of that input field will not be sent at all.</a:t>
            </a:r>
            <a:endParaRPr lang="en-US" dirty="0" smtClean="0"/>
          </a:p>
          <a:p>
            <a:r>
              <a:rPr lang="en-US" dirty="0" smtClean="0"/>
              <a:t>This example will only submit the "Last name" input field:</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143000"/>
            <a:ext cx="8153400" cy="5431536"/>
          </a:xfrm>
        </p:spPr>
        <p:txBody>
          <a:bodyPr>
            <a:normAutofit fontScale="62500" lnSpcReduction="20000"/>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&lt;h2&gt;The name Attribute&lt;/h2&gt;</a:t>
            </a:r>
            <a:endParaRPr lang="en-US" dirty="0" smtClean="0"/>
          </a:p>
          <a:p>
            <a:endParaRPr lang="en-US" dirty="0" smtClean="0"/>
          </a:p>
          <a:p>
            <a:r>
              <a:rPr lang="en-US" dirty="0" smtClean="0"/>
              <a:t>&lt;form action</a:t>
            </a:r>
            <a:r>
              <a:rPr lang="en-US" smtClean="0"/>
              <a:t>=“kkk.php"&gt;</a:t>
            </a:r>
            <a:endParaRPr lang="en-US" dirty="0" smtClean="0"/>
          </a:p>
          <a:p>
            <a:r>
              <a:rPr lang="en-US" dirty="0" smtClean="0"/>
              <a:t>  First name:&lt;</a:t>
            </a:r>
            <a:r>
              <a:rPr lang="en-US" dirty="0" err="1" smtClean="0"/>
              <a:t>br</a:t>
            </a:r>
            <a:r>
              <a:rPr lang="en-US" dirty="0" smtClean="0"/>
              <a:t>&gt;</a:t>
            </a:r>
            <a:endParaRPr lang="en-US" dirty="0" smtClean="0"/>
          </a:p>
          <a:p>
            <a:r>
              <a:rPr lang="en-US" dirty="0" smtClean="0"/>
              <a:t>  &lt;input type="text" value="Mickey"&gt;</a:t>
            </a:r>
            <a:endParaRPr lang="en-US" dirty="0" smtClean="0"/>
          </a:p>
          <a:p>
            <a:r>
              <a:rPr lang="en-US" dirty="0" smtClean="0"/>
              <a:t>  &lt;</a:t>
            </a:r>
            <a:r>
              <a:rPr lang="en-US" dirty="0" err="1" smtClean="0"/>
              <a:t>br</a:t>
            </a:r>
            <a:r>
              <a:rPr lang="en-US" dirty="0" smtClean="0"/>
              <a:t>&gt;</a:t>
            </a:r>
            <a:endParaRPr lang="en-US" dirty="0" smtClean="0"/>
          </a:p>
          <a:p>
            <a:r>
              <a:rPr lang="en-US" dirty="0" smtClean="0"/>
              <a:t>  Last name:&lt;</a:t>
            </a:r>
            <a:r>
              <a:rPr lang="en-US" dirty="0" err="1" smtClean="0"/>
              <a:t>br</a:t>
            </a:r>
            <a:r>
              <a:rPr lang="en-US" dirty="0" smtClean="0"/>
              <a:t>&gt;</a:t>
            </a:r>
            <a:endParaRPr lang="en-US" dirty="0" smtClean="0"/>
          </a:p>
          <a:p>
            <a:r>
              <a:rPr lang="en-US" dirty="0" smtClean="0"/>
              <a:t>  &lt;input type="text" name="</a:t>
            </a:r>
            <a:r>
              <a:rPr lang="en-US" dirty="0" err="1" smtClean="0"/>
              <a:t>lastname</a:t>
            </a:r>
            <a:r>
              <a:rPr lang="en-US" dirty="0" smtClean="0"/>
              <a:t>" value="Mouse"&gt;</a:t>
            </a:r>
            <a:endParaRPr lang="en-US" dirty="0" smtClean="0"/>
          </a:p>
          <a:p>
            <a:r>
              <a:rPr lang="en-US" dirty="0" smtClean="0"/>
              <a:t>  &lt;</a:t>
            </a:r>
            <a:r>
              <a:rPr lang="en-US" dirty="0" err="1" smtClean="0"/>
              <a:t>br</a:t>
            </a:r>
            <a:r>
              <a:rPr lang="en-US" dirty="0" smtClean="0"/>
              <a:t>&gt;&lt;</a:t>
            </a:r>
            <a:r>
              <a:rPr lang="en-US" dirty="0" err="1" smtClean="0"/>
              <a:t>br</a:t>
            </a:r>
            <a:r>
              <a:rPr lang="en-US" dirty="0" smtClean="0"/>
              <a:t>&gt;</a:t>
            </a:r>
            <a:endParaRPr lang="en-US" dirty="0" smtClean="0"/>
          </a:p>
          <a:p>
            <a:r>
              <a:rPr lang="en-US" dirty="0" smtClean="0"/>
              <a:t>  &lt;input type="submit" value="Submit"&gt;</a:t>
            </a:r>
            <a:endParaRPr lang="en-US" dirty="0" smtClean="0"/>
          </a:p>
          <a:p>
            <a:r>
              <a:rPr lang="en-US" dirty="0" smtClean="0"/>
              <a:t>&lt;/form&gt; </a:t>
            </a:r>
            <a:endParaRPr lang="en-US" dirty="0" smtClean="0"/>
          </a:p>
          <a:p>
            <a:r>
              <a:rPr lang="en-US" dirty="0" smtClean="0"/>
              <a:t>&lt;p&gt;If you click the "Submit" button, the form-data will be sent to a page called "/action_page.php".&lt;/p&gt;</a:t>
            </a:r>
            <a:endParaRPr lang="en-US" dirty="0" smtClean="0"/>
          </a:p>
          <a:p>
            <a:r>
              <a:rPr lang="en-US" dirty="0" smtClean="0"/>
              <a:t>&lt;p&gt;Notice that the value of the "First name" field will not be submitted, because the input element does not have a name attribute.&lt;/p&gt;</a:t>
            </a:r>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p:txBody>
          <a:bodyPr/>
          <a:lstStyle/>
          <a:p>
            <a:r>
              <a:rPr lang="en-US" dirty="0" smtClean="0"/>
              <a:t>In </a:t>
            </a:r>
            <a:r>
              <a:rPr lang="en-US" dirty="0" smtClean="0">
                <a:hlinkClick r:id="rId1" tooltip="HTML"/>
              </a:rPr>
              <a:t>HTML</a:t>
            </a:r>
            <a:r>
              <a:rPr lang="en-US" dirty="0" smtClean="0"/>
              <a:t> and </a:t>
            </a:r>
            <a:r>
              <a:rPr lang="en-US" dirty="0" smtClean="0">
                <a:hlinkClick r:id="rId2" tooltip="XHTML"/>
              </a:rPr>
              <a:t>XHTML</a:t>
            </a:r>
            <a:r>
              <a:rPr lang="en-US" dirty="0" smtClean="0"/>
              <a:t>, an </a:t>
            </a:r>
            <a:r>
              <a:rPr lang="en-US" b="1" dirty="0" smtClean="0"/>
              <a:t>image map</a:t>
            </a:r>
            <a:r>
              <a:rPr lang="en-US" dirty="0" smtClean="0"/>
              <a:t> is a list of coordinates relating to a specific </a:t>
            </a:r>
            <a:r>
              <a:rPr lang="en-US" dirty="0" smtClean="0">
                <a:hlinkClick r:id="rId3" tooltip="Image"/>
              </a:rPr>
              <a:t>image</a:t>
            </a:r>
            <a:r>
              <a:rPr lang="en-US" dirty="0" smtClean="0"/>
              <a:t>, created in order to </a:t>
            </a:r>
            <a:r>
              <a:rPr lang="en-US" dirty="0" smtClean="0">
                <a:hlinkClick r:id="rId4" tooltip="Hyperlink"/>
              </a:rPr>
              <a:t>hyperlink</a:t>
            </a:r>
            <a:r>
              <a:rPr lang="en-US" dirty="0" smtClean="0"/>
              <a:t> areas of the image to different destinations.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client-side </a:t>
            </a:r>
            <a:r>
              <a:rPr lang="en-US" dirty="0" err="1" smtClean="0"/>
              <a:t>imagemap</a:t>
            </a:r>
            <a:r>
              <a:rPr lang="en-US" dirty="0" smtClean="0"/>
              <a:t> in HTML consists of two parts: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actual image, which is embedded with the &lt;</a:t>
            </a:r>
            <a:r>
              <a:rPr lang="en-US" dirty="0" err="1" smtClean="0"/>
              <a:t>img</a:t>
            </a:r>
            <a:r>
              <a:rPr lang="en-US" dirty="0" smtClean="0"/>
              <a:t>&gt; tag. The image tag must have an attribute </a:t>
            </a:r>
            <a:r>
              <a:rPr lang="en-US" i="1" dirty="0" err="1" smtClean="0"/>
              <a:t>usemap</a:t>
            </a:r>
            <a:r>
              <a:rPr lang="en-US" i="1" dirty="0" smtClean="0"/>
              <a:t>,</a:t>
            </a:r>
            <a:r>
              <a:rPr lang="en-US" dirty="0" smtClean="0"/>
              <a:t> which names the </a:t>
            </a:r>
            <a:r>
              <a:rPr lang="en-US" dirty="0" err="1" smtClean="0"/>
              <a:t>imagemap</a:t>
            </a:r>
            <a:r>
              <a:rPr lang="en-US" dirty="0" smtClean="0"/>
              <a:t> to use for this image (multiple </a:t>
            </a:r>
            <a:r>
              <a:rPr lang="en-US" dirty="0" err="1" smtClean="0"/>
              <a:t>imagemaps</a:t>
            </a:r>
            <a:r>
              <a:rPr lang="en-US" dirty="0" smtClean="0"/>
              <a:t> may exist on a single page).</a:t>
            </a:r>
            <a:endParaRPr lang="en-US" dirty="0" smtClean="0"/>
          </a:p>
          <a:p>
            <a:r>
              <a:rPr lang="en-US" dirty="0" smtClean="0"/>
              <a:t>A &lt;map&gt; element, and inside that, &lt;area&gt; elements, each of which defines a single clickable area within the </a:t>
            </a:r>
            <a:r>
              <a:rPr lang="en-US" dirty="0" err="1" smtClean="0"/>
              <a:t>imagemap</a:t>
            </a:r>
            <a:r>
              <a:rPr lang="en-US" dirty="0" smtClean="0"/>
              <a:t>. These are similar to the &lt;a&gt; tag defining which </a:t>
            </a:r>
            <a:r>
              <a:rPr lang="en-US" dirty="0" smtClean="0">
                <a:hlinkClick r:id="rId1" tooltip="Uniform Resource Locator"/>
              </a:rPr>
              <a:t>URL</a:t>
            </a:r>
            <a:r>
              <a:rPr lang="en-US" dirty="0" smtClean="0"/>
              <a:t> should be opened for an ordinary web link.</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hyper</a:t>
            </a:r>
            <a:r>
              <a:rPr lang="en-US" dirty="0" smtClean="0"/>
              <a:t> as it allows for links to other documents. </a:t>
            </a:r>
            <a:endParaRPr lang="en-US" dirty="0" smtClean="0"/>
          </a:p>
          <a:p>
            <a:r>
              <a:rPr lang="en-US" b="1" dirty="0" smtClean="0"/>
              <a:t>text</a:t>
            </a:r>
            <a:r>
              <a:rPr lang="en-US" dirty="0" smtClean="0"/>
              <a:t> as it is a text document, so we only use standard characters, even to represent non-standard characters or commands. </a:t>
            </a:r>
            <a:endParaRPr lang="en-US" dirty="0" smtClean="0"/>
          </a:p>
          <a:p>
            <a:r>
              <a:rPr lang="en-US" b="1" dirty="0" smtClean="0"/>
              <a:t>markup</a:t>
            </a:r>
            <a:r>
              <a:rPr lang="en-US" dirty="0" smtClean="0"/>
              <a:t> as it is an annotated document, where </a:t>
            </a:r>
            <a:r>
              <a:rPr lang="en-US" i="1" dirty="0" smtClean="0"/>
              <a:t>tags</a:t>
            </a:r>
            <a:r>
              <a:rPr lang="en-US" dirty="0" smtClean="0"/>
              <a:t> are used to insert commands within the text. </a:t>
            </a: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p:txBody>
          <a:bodyPr/>
          <a:lstStyle/>
          <a:p>
            <a:r>
              <a:rPr lang="en-US" b="1" dirty="0" smtClean="0"/>
              <a:t>HTML &lt;map&gt; Tag</a:t>
            </a:r>
            <a:endParaRPr lang="en-US" b="1" dirty="0" smtClean="0"/>
          </a:p>
          <a:p>
            <a:r>
              <a:rPr lang="en-US" b="1" dirty="0" smtClean="0"/>
              <a:t>HTML &lt;area&gt; alt Attribute</a:t>
            </a:r>
            <a:endParaRPr lang="en-US" b="1"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&lt;map&gt; tag is used to define a client-side image-map. An image-map is an image with clickable areas.</a:t>
            </a:r>
            <a:endParaRPr lang="en-US" dirty="0" smtClean="0"/>
          </a:p>
          <a:p>
            <a:r>
              <a:rPr lang="en-US" dirty="0" smtClean="0"/>
              <a:t>The required name attribute of the &lt;map&gt; element is associated with the &lt;</a:t>
            </a:r>
            <a:r>
              <a:rPr lang="en-US" dirty="0" err="1" smtClean="0"/>
              <a:t>img</a:t>
            </a:r>
            <a:r>
              <a:rPr lang="en-US" dirty="0" smtClean="0"/>
              <a:t>&gt;'s </a:t>
            </a:r>
            <a:r>
              <a:rPr lang="en-US" dirty="0" err="1" smtClean="0"/>
              <a:t>usemap</a:t>
            </a:r>
            <a:r>
              <a:rPr lang="en-US" dirty="0" smtClean="0"/>
              <a:t> attribute and creates a relationship between the image and the map.</a:t>
            </a:r>
            <a:endParaRPr lang="en-US" dirty="0" smtClean="0"/>
          </a:p>
          <a:p>
            <a:r>
              <a:rPr lang="en-US" dirty="0" smtClean="0"/>
              <a:t>The &lt;map&gt; element contains a number of </a:t>
            </a:r>
            <a:r>
              <a:rPr lang="en-US" dirty="0" smtClean="0">
                <a:hlinkClick r:id="rId1"/>
              </a:rPr>
              <a:t>&lt;area&gt;</a:t>
            </a:r>
            <a:r>
              <a:rPr lang="en-US" dirty="0" smtClean="0"/>
              <a:t> elements, that defines the clickable areas in the image map.</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&lt;!DOCTYPE html&gt;</a:t>
            </a:r>
            <a:endParaRPr lang="en-US" dirty="0" smtClean="0"/>
          </a:p>
          <a:p>
            <a:r>
              <a:rPr lang="en-US" dirty="0" smtClean="0"/>
              <a:t>&lt;html&gt;</a:t>
            </a:r>
            <a:endParaRPr lang="en-US" dirty="0" smtClean="0"/>
          </a:p>
          <a:p>
            <a:r>
              <a:rPr lang="en-US" dirty="0" smtClean="0"/>
              <a:t>&lt;body&gt;</a:t>
            </a:r>
            <a:endParaRPr lang="en-US" dirty="0" smtClean="0"/>
          </a:p>
          <a:p>
            <a:endParaRPr lang="en-US" dirty="0" smtClean="0"/>
          </a:p>
          <a:p>
            <a:r>
              <a:rPr lang="en-US" dirty="0" smtClean="0"/>
              <a:t>&lt;p&gt;Click on the sun or on one of the planets to watch it closer:&lt;/p&gt;</a:t>
            </a:r>
            <a:endParaRPr lang="en-US" dirty="0" smtClean="0"/>
          </a:p>
          <a:p>
            <a:endParaRPr lang="en-US" dirty="0" smtClean="0"/>
          </a:p>
          <a:p>
            <a:r>
              <a:rPr lang="en-US" dirty="0" smtClean="0"/>
              <a:t>&lt;</a:t>
            </a:r>
            <a:r>
              <a:rPr lang="en-US" dirty="0" err="1" smtClean="0"/>
              <a:t>img</a:t>
            </a:r>
            <a:r>
              <a:rPr lang="en-US" dirty="0" smtClean="0"/>
              <a:t> </a:t>
            </a:r>
            <a:r>
              <a:rPr lang="en-US" dirty="0" err="1" smtClean="0"/>
              <a:t>src</a:t>
            </a:r>
            <a:r>
              <a:rPr lang="en-US" dirty="0" smtClean="0"/>
              <a:t>="planets.gif" width="145" height="126" alt="Planets" </a:t>
            </a:r>
            <a:r>
              <a:rPr lang="en-US" dirty="0" err="1" smtClean="0"/>
              <a:t>usemap</a:t>
            </a:r>
            <a:r>
              <a:rPr lang="en-US" dirty="0" smtClean="0"/>
              <a:t>="#</a:t>
            </a:r>
            <a:r>
              <a:rPr lang="en-US" dirty="0" err="1" smtClean="0"/>
              <a:t>planetmap</a:t>
            </a:r>
            <a:r>
              <a:rPr lang="en-US" dirty="0" smtClean="0"/>
              <a:t>"&gt;</a:t>
            </a:r>
            <a:endParaRPr lang="en-US" dirty="0" smtClean="0"/>
          </a:p>
          <a:p>
            <a:endParaRPr lang="en-US" dirty="0" smtClean="0"/>
          </a:p>
          <a:p>
            <a:r>
              <a:rPr lang="en-US" dirty="0" smtClean="0"/>
              <a:t>&lt;map name="</a:t>
            </a:r>
            <a:r>
              <a:rPr lang="en-US" dirty="0" err="1" smtClean="0"/>
              <a:t>planetmap</a:t>
            </a:r>
            <a:r>
              <a:rPr lang="en-US" dirty="0" smtClean="0"/>
              <a:t>"&gt;</a:t>
            </a:r>
            <a:endParaRPr lang="en-US" dirty="0" smtClean="0"/>
          </a:p>
          <a:p>
            <a:r>
              <a:rPr lang="en-US" dirty="0" smtClean="0"/>
              <a:t>  &lt;area shape="</a:t>
            </a:r>
            <a:r>
              <a:rPr lang="en-US" dirty="0" err="1" smtClean="0"/>
              <a:t>rect</a:t>
            </a:r>
            <a:r>
              <a:rPr lang="en-US" dirty="0" smtClean="0"/>
              <a:t>" </a:t>
            </a:r>
            <a:r>
              <a:rPr lang="en-US" dirty="0" err="1" smtClean="0"/>
              <a:t>coords</a:t>
            </a:r>
            <a:r>
              <a:rPr lang="en-US" dirty="0" smtClean="0"/>
              <a:t>="0,0,82,126" alt="Sun" </a:t>
            </a:r>
            <a:r>
              <a:rPr lang="en-US" dirty="0" err="1" smtClean="0"/>
              <a:t>href</a:t>
            </a:r>
            <a:r>
              <a:rPr lang="en-US" dirty="0" smtClean="0"/>
              <a:t>="sun.htm"&gt;</a:t>
            </a:r>
            <a:endParaRPr lang="en-US" dirty="0" smtClean="0"/>
          </a:p>
          <a:p>
            <a:r>
              <a:rPr lang="en-US" dirty="0" smtClean="0"/>
              <a:t>  &lt;area shape="circle" </a:t>
            </a:r>
            <a:r>
              <a:rPr lang="en-US" dirty="0" err="1" smtClean="0"/>
              <a:t>coords</a:t>
            </a:r>
            <a:r>
              <a:rPr lang="en-US" dirty="0" smtClean="0"/>
              <a:t>="90,58,3" alt="Mercury" </a:t>
            </a:r>
            <a:r>
              <a:rPr lang="en-US" dirty="0" err="1" smtClean="0"/>
              <a:t>href</a:t>
            </a:r>
            <a:r>
              <a:rPr lang="en-US" dirty="0" smtClean="0"/>
              <a:t>="mercur.htm"&gt;</a:t>
            </a:r>
            <a:endParaRPr lang="en-US" dirty="0" smtClean="0"/>
          </a:p>
          <a:p>
            <a:r>
              <a:rPr lang="en-US" dirty="0" smtClean="0"/>
              <a:t>  &lt;area shape="circle" </a:t>
            </a:r>
            <a:r>
              <a:rPr lang="en-US" dirty="0" err="1" smtClean="0"/>
              <a:t>coords</a:t>
            </a:r>
            <a:r>
              <a:rPr lang="en-US" dirty="0" smtClean="0"/>
              <a:t>="124,58,8" alt="Venus" </a:t>
            </a:r>
            <a:r>
              <a:rPr lang="en-US" dirty="0" err="1" smtClean="0"/>
              <a:t>href</a:t>
            </a:r>
            <a:r>
              <a:rPr lang="en-US" dirty="0" smtClean="0"/>
              <a:t>="venus.htm"&gt;</a:t>
            </a:r>
            <a:endParaRPr lang="en-US" dirty="0" smtClean="0"/>
          </a:p>
          <a:p>
            <a:r>
              <a:rPr lang="en-US" dirty="0" smtClean="0"/>
              <a:t>&lt;/map&gt;</a:t>
            </a:r>
            <a:endParaRPr lang="en-US" dirty="0" smtClean="0"/>
          </a:p>
          <a:p>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&lt;area&gt; elements can be rectangles (shape="</a:t>
            </a:r>
            <a:r>
              <a:rPr lang="en-US" dirty="0" err="1" smtClean="0"/>
              <a:t>rect</a:t>
            </a:r>
            <a:r>
              <a:rPr lang="en-US" dirty="0" smtClean="0"/>
              <a:t>"), polygons (shape="poly") or circles (shape="circle"). Shape-Values are coordinate-pairs. Every pair has an X and a Y value (from left/top of an image) and is separated with a comma.</a:t>
            </a:r>
            <a:endParaRPr lang="en-US" dirty="0" smtClean="0"/>
          </a:p>
          <a:p>
            <a:r>
              <a:rPr lang="en-US" dirty="0" smtClean="0"/>
              <a:t>Rectangle: Set four coordinates: x1,y1,x2,y2</a:t>
            </a:r>
            <a:endParaRPr lang="en-US" dirty="0" smtClean="0"/>
          </a:p>
          <a:p>
            <a:r>
              <a:rPr lang="en-US" dirty="0" smtClean="0"/>
              <a:t>Polygon: Set as many coordinates as you want (a multiple of two): x1,y1,x2,y2, [...] </a:t>
            </a:r>
            <a:r>
              <a:rPr lang="en-US" dirty="0" err="1" smtClean="0"/>
              <a:t>xn,yn</a:t>
            </a:r>
            <a:endParaRPr lang="en-US" dirty="0" smtClean="0"/>
          </a:p>
          <a:p>
            <a:r>
              <a:rPr lang="en-US" dirty="0" smtClean="0"/>
              <a:t>Circle: One coordinate-pair and another value with a radius: x1,y1,radius</a:t>
            </a:r>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smtClean="0"/>
              <a:t>x1,y1,x2,y2 </a:t>
            </a:r>
            <a:r>
              <a:rPr lang="en-US" i="1" dirty="0" smtClean="0"/>
              <a:t>------------</a:t>
            </a:r>
            <a:r>
              <a:rPr lang="en-US" dirty="0" smtClean="0"/>
              <a:t>Specifies the coordinates of the left, top, right, bottom corner of the rectangle (for shape="</a:t>
            </a:r>
            <a:r>
              <a:rPr lang="en-US" dirty="0" err="1" smtClean="0"/>
              <a:t>rect</a:t>
            </a:r>
            <a:r>
              <a:rPr lang="en-US" dirty="0" smtClean="0"/>
              <a:t>")</a:t>
            </a:r>
            <a:endParaRPr lang="en-US" dirty="0" smtClean="0"/>
          </a:p>
          <a:p>
            <a:endParaRPr lang="en-US" i="1" dirty="0" smtClean="0"/>
          </a:p>
          <a:p>
            <a:r>
              <a:rPr lang="en-US" i="1" dirty="0" err="1" smtClean="0"/>
              <a:t>x,y,radius</a:t>
            </a:r>
            <a:r>
              <a:rPr lang="en-US" i="1" dirty="0" smtClean="0"/>
              <a:t>-------------</a:t>
            </a:r>
            <a:r>
              <a:rPr lang="en-US" dirty="0" smtClean="0"/>
              <a:t>Specifies the coordinates of the circle center and the radius (for shape="circle")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Entities</a:t>
            </a:r>
            <a:br>
              <a:rPr lang="en-US" dirty="0" smtClean="0"/>
            </a:br>
            <a:endParaRPr lang="en-US" dirty="0"/>
          </a:p>
        </p:txBody>
      </p:sp>
      <p:sp>
        <p:nvSpPr>
          <p:cNvPr id="3" name="Content Placeholder 2"/>
          <p:cNvSpPr>
            <a:spLocks noGrp="1"/>
          </p:cNvSpPr>
          <p:nvPr>
            <p:ph idx="1"/>
          </p:nvPr>
        </p:nvSpPr>
        <p:spPr/>
        <p:txBody>
          <a:bodyPr/>
          <a:lstStyle/>
          <a:p>
            <a:r>
              <a:rPr lang="en-US" dirty="0" smtClean="0"/>
              <a:t>Character entities are used to display reserved characters in HTML.</a:t>
            </a:r>
            <a:endParaRPr lang="en-US" dirty="0" smtClean="0"/>
          </a:p>
          <a:p>
            <a:r>
              <a:rPr lang="en-US" dirty="0" smtClean="0"/>
              <a:t>&amp;</a:t>
            </a:r>
            <a:r>
              <a:rPr lang="en-US" i="1" dirty="0" err="1" smtClean="0"/>
              <a:t>entity_name</a:t>
            </a:r>
            <a:r>
              <a:rPr lang="en-US" dirty="0" smtClean="0"/>
              <a:t>;</a:t>
            </a:r>
            <a:endParaRPr lang="en-US" dirty="0" smtClean="0"/>
          </a:p>
          <a:p>
            <a:r>
              <a:rPr lang="en-US" dirty="0" smtClean="0"/>
              <a:t>OR</a:t>
            </a:r>
            <a:endParaRPr lang="en-US" dirty="0" smtClean="0"/>
          </a:p>
          <a:p>
            <a:r>
              <a:rPr lang="en-US" dirty="0" smtClean="0"/>
              <a:t>&amp;#</a:t>
            </a:r>
            <a:r>
              <a:rPr lang="en-US" i="1" dirty="0" err="1" smtClean="0"/>
              <a:t>entity_number</a:t>
            </a:r>
            <a:r>
              <a:rPr lang="en-US" dirty="0" smtClean="0"/>
              <a:t>;</a:t>
            </a:r>
            <a:endParaRPr lang="en-US" dirty="0" smtClean="0"/>
          </a:p>
          <a:p>
            <a:endParaRPr lang="en-US" dirty="0" smtClean="0"/>
          </a:p>
          <a:p>
            <a:endParaRPr lang="en-US" dirty="0" smtClean="0"/>
          </a:p>
          <a:p>
            <a:r>
              <a:rPr lang="en-US" b="1" dirty="0" smtClean="0"/>
              <a:t>Note:</a:t>
            </a:r>
            <a:r>
              <a:rPr lang="en-US" dirty="0" smtClean="0"/>
              <a:t> Entity names are case sensitive.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1066800" y="533400"/>
          <a:ext cx="7543800" cy="7193280"/>
        </p:xfrm>
        <a:graphic>
          <a:graphicData uri="http://schemas.openxmlformats.org/drawingml/2006/table">
            <a:tbl>
              <a:tblPr firstRow="1" bandRow="1">
                <a:tableStyleId>{5C22544A-7EE6-4342-B048-85BDC9FD1C3A}</a:tableStyleId>
              </a:tblPr>
              <a:tblGrid>
                <a:gridCol w="1885950"/>
                <a:gridCol w="1885950"/>
                <a:gridCol w="1885950"/>
                <a:gridCol w="1885950"/>
              </a:tblGrid>
              <a:tr h="357231">
                <a:tc>
                  <a:txBody>
                    <a:bodyPr/>
                    <a:lstStyle/>
                    <a:p>
                      <a:pPr algn="l" fontAlgn="t"/>
                      <a:r>
                        <a:rPr lang="en-US" dirty="0"/>
                        <a:t>Entity Name</a:t>
                      </a:r>
                      <a:endParaRPr lang="en-US" dirty="0"/>
                    </a:p>
                  </a:txBody>
                  <a:tcPr marL="76200" marR="76200" marT="76200" marB="76200"/>
                </a:tc>
                <a:tc>
                  <a:txBody>
                    <a:bodyPr/>
                    <a:lstStyle/>
                    <a:p>
                      <a:pPr algn="l" fontAlgn="t"/>
                      <a:r>
                        <a:rPr lang="en-US"/>
                        <a:t>Entity Number</a:t>
                      </a:r>
                      <a:endParaRPr lang="en-US"/>
                    </a:p>
                  </a:txBody>
                  <a:tcPr marL="76200" marR="76200" marT="76200" marB="76200"/>
                </a:tc>
                <a:tc>
                  <a:txBody>
                    <a:bodyPr/>
                    <a:lstStyle/>
                    <a:p>
                      <a:endParaRPr lang="en-US"/>
                    </a:p>
                  </a:txBody>
                  <a:tcPr/>
                </a:tc>
                <a:tc>
                  <a:txBody>
                    <a:bodyPr/>
                    <a:lstStyle/>
                    <a:p>
                      <a:endParaRPr lang="en-US"/>
                    </a:p>
                  </a:txBody>
                  <a:tcPr/>
                </a:tc>
              </a:tr>
              <a:tr h="586880">
                <a:tc>
                  <a:txBody>
                    <a:bodyPr/>
                    <a:lstStyle/>
                    <a:p>
                      <a:pPr algn="l" fontAlgn="t"/>
                      <a:endParaRPr lang="en-US"/>
                    </a:p>
                  </a:txBody>
                  <a:tcPr marL="152400" marR="76200" marT="76200" marB="76200"/>
                </a:tc>
                <a:tc>
                  <a:txBody>
                    <a:bodyPr/>
                    <a:lstStyle/>
                    <a:p>
                      <a:pPr algn="l" fontAlgn="t"/>
                      <a:r>
                        <a:rPr lang="en-US"/>
                        <a:t>non-breaking space</a:t>
                      </a:r>
                      <a:endParaRPr lang="en-US"/>
                    </a:p>
                  </a:txBody>
                  <a:tcPr marL="76200" marR="76200" marT="76200" marB="76200"/>
                </a:tc>
                <a:tc>
                  <a:txBody>
                    <a:bodyPr/>
                    <a:lstStyle/>
                    <a:p>
                      <a:pPr algn="l" fontAlgn="t"/>
                      <a:r>
                        <a:rPr lang="en-US"/>
                        <a:t>&amp;nbsp;</a:t>
                      </a:r>
                      <a:endParaRPr lang="en-US"/>
                    </a:p>
                  </a:txBody>
                  <a:tcPr marL="76200" marR="76200" marT="76200" marB="76200"/>
                </a:tc>
                <a:tc>
                  <a:txBody>
                    <a:bodyPr/>
                    <a:lstStyle/>
                    <a:p>
                      <a:pPr algn="l" fontAlgn="t"/>
                      <a:r>
                        <a:rPr lang="en-US"/>
                        <a:t>&amp;#160;</a:t>
                      </a:r>
                      <a:endParaRPr lang="en-US"/>
                    </a:p>
                  </a:txBody>
                  <a:tcPr marL="76200" marR="76200" marT="76200" marB="76200"/>
                </a:tc>
              </a:tr>
              <a:tr h="357231">
                <a:tc>
                  <a:txBody>
                    <a:bodyPr/>
                    <a:lstStyle/>
                    <a:p>
                      <a:pPr algn="l" fontAlgn="t"/>
                      <a:r>
                        <a:rPr lang="en-US"/>
                        <a:t>&lt;</a:t>
                      </a:r>
                      <a:endParaRPr lang="en-US"/>
                    </a:p>
                  </a:txBody>
                  <a:tcPr marL="152400" marR="76200" marT="76200" marB="76200"/>
                </a:tc>
                <a:tc>
                  <a:txBody>
                    <a:bodyPr/>
                    <a:lstStyle/>
                    <a:p>
                      <a:pPr algn="l" fontAlgn="t"/>
                      <a:r>
                        <a:rPr lang="en-US"/>
                        <a:t>less than</a:t>
                      </a:r>
                      <a:endParaRPr lang="en-US"/>
                    </a:p>
                  </a:txBody>
                  <a:tcPr marL="76200" marR="76200" marT="76200" marB="76200"/>
                </a:tc>
                <a:tc>
                  <a:txBody>
                    <a:bodyPr/>
                    <a:lstStyle/>
                    <a:p>
                      <a:pPr algn="l" fontAlgn="t"/>
                      <a:r>
                        <a:rPr lang="en-US"/>
                        <a:t>&amp;lt;</a:t>
                      </a:r>
                      <a:endParaRPr lang="en-US"/>
                    </a:p>
                  </a:txBody>
                  <a:tcPr marL="76200" marR="76200" marT="76200" marB="76200"/>
                </a:tc>
                <a:tc>
                  <a:txBody>
                    <a:bodyPr/>
                    <a:lstStyle/>
                    <a:p>
                      <a:pPr algn="l" fontAlgn="t"/>
                      <a:r>
                        <a:rPr lang="en-US"/>
                        <a:t>&amp;#60;</a:t>
                      </a:r>
                      <a:endParaRPr lang="en-US"/>
                    </a:p>
                  </a:txBody>
                  <a:tcPr marL="76200" marR="76200" marT="76200" marB="76200"/>
                </a:tc>
              </a:tr>
              <a:tr h="357231">
                <a:tc>
                  <a:txBody>
                    <a:bodyPr/>
                    <a:lstStyle/>
                    <a:p>
                      <a:pPr algn="l" fontAlgn="t"/>
                      <a:r>
                        <a:rPr lang="en-US"/>
                        <a:t>&gt;</a:t>
                      </a:r>
                      <a:endParaRPr lang="en-US"/>
                    </a:p>
                  </a:txBody>
                  <a:tcPr marL="152400" marR="76200" marT="76200" marB="76200"/>
                </a:tc>
                <a:tc>
                  <a:txBody>
                    <a:bodyPr/>
                    <a:lstStyle/>
                    <a:p>
                      <a:pPr algn="l" fontAlgn="t"/>
                      <a:r>
                        <a:rPr lang="en-US"/>
                        <a:t>greater than</a:t>
                      </a:r>
                      <a:endParaRPr lang="en-US"/>
                    </a:p>
                  </a:txBody>
                  <a:tcPr marL="76200" marR="76200" marT="76200" marB="76200"/>
                </a:tc>
                <a:tc>
                  <a:txBody>
                    <a:bodyPr/>
                    <a:lstStyle/>
                    <a:p>
                      <a:pPr algn="l" fontAlgn="t"/>
                      <a:r>
                        <a:rPr lang="en-US"/>
                        <a:t>&amp;gt;</a:t>
                      </a:r>
                      <a:endParaRPr lang="en-US"/>
                    </a:p>
                  </a:txBody>
                  <a:tcPr marL="76200" marR="76200" marT="76200" marB="76200"/>
                </a:tc>
                <a:tc>
                  <a:txBody>
                    <a:bodyPr/>
                    <a:lstStyle/>
                    <a:p>
                      <a:pPr algn="l" fontAlgn="t"/>
                      <a:r>
                        <a:rPr lang="en-US"/>
                        <a:t>&amp;#62;</a:t>
                      </a:r>
                      <a:endParaRPr lang="en-US"/>
                    </a:p>
                  </a:txBody>
                  <a:tcPr marL="76200" marR="76200" marT="76200" marB="76200"/>
                </a:tc>
              </a:tr>
              <a:tr h="357231">
                <a:tc>
                  <a:txBody>
                    <a:bodyPr/>
                    <a:lstStyle/>
                    <a:p>
                      <a:pPr algn="l" fontAlgn="t"/>
                      <a:r>
                        <a:rPr lang="en-US"/>
                        <a:t>&amp;</a:t>
                      </a:r>
                      <a:endParaRPr lang="en-US"/>
                    </a:p>
                  </a:txBody>
                  <a:tcPr marL="152400" marR="76200" marT="76200" marB="76200"/>
                </a:tc>
                <a:tc>
                  <a:txBody>
                    <a:bodyPr/>
                    <a:lstStyle/>
                    <a:p>
                      <a:pPr algn="l" fontAlgn="t"/>
                      <a:r>
                        <a:rPr lang="en-US"/>
                        <a:t>ampersand</a:t>
                      </a:r>
                      <a:endParaRPr lang="en-US"/>
                    </a:p>
                  </a:txBody>
                  <a:tcPr marL="76200" marR="76200" marT="76200" marB="76200"/>
                </a:tc>
                <a:tc>
                  <a:txBody>
                    <a:bodyPr/>
                    <a:lstStyle/>
                    <a:p>
                      <a:pPr algn="l" fontAlgn="t"/>
                      <a:r>
                        <a:rPr lang="en-US"/>
                        <a:t>&amp;amp;</a:t>
                      </a:r>
                      <a:endParaRPr lang="en-US"/>
                    </a:p>
                  </a:txBody>
                  <a:tcPr marL="76200" marR="76200" marT="76200" marB="76200"/>
                </a:tc>
                <a:tc>
                  <a:txBody>
                    <a:bodyPr/>
                    <a:lstStyle/>
                    <a:p>
                      <a:pPr algn="l" fontAlgn="t"/>
                      <a:r>
                        <a:rPr lang="en-US"/>
                        <a:t>&amp;#38;</a:t>
                      </a:r>
                      <a:endParaRPr lang="en-US"/>
                    </a:p>
                  </a:txBody>
                  <a:tcPr marL="76200" marR="76200" marT="76200" marB="76200"/>
                </a:tc>
              </a:tr>
              <a:tr h="586880">
                <a:tc>
                  <a:txBody>
                    <a:bodyPr/>
                    <a:lstStyle/>
                    <a:p>
                      <a:pPr algn="l" fontAlgn="t"/>
                      <a:r>
                        <a:rPr lang="en-US"/>
                        <a:t>"</a:t>
                      </a:r>
                      <a:endParaRPr lang="en-US"/>
                    </a:p>
                  </a:txBody>
                  <a:tcPr marL="152400" marR="76200" marT="76200" marB="76200"/>
                </a:tc>
                <a:tc>
                  <a:txBody>
                    <a:bodyPr/>
                    <a:lstStyle/>
                    <a:p>
                      <a:pPr algn="l" fontAlgn="t"/>
                      <a:r>
                        <a:rPr lang="en-US"/>
                        <a:t>double quotation mark</a:t>
                      </a:r>
                      <a:endParaRPr lang="en-US"/>
                    </a:p>
                  </a:txBody>
                  <a:tcPr marL="76200" marR="76200" marT="76200" marB="76200"/>
                </a:tc>
                <a:tc>
                  <a:txBody>
                    <a:bodyPr/>
                    <a:lstStyle/>
                    <a:p>
                      <a:pPr algn="l" fontAlgn="t"/>
                      <a:r>
                        <a:rPr lang="en-US"/>
                        <a:t>&amp;quot;</a:t>
                      </a:r>
                      <a:endParaRPr lang="en-US"/>
                    </a:p>
                  </a:txBody>
                  <a:tcPr marL="76200" marR="76200" marT="76200" marB="76200"/>
                </a:tc>
                <a:tc>
                  <a:txBody>
                    <a:bodyPr/>
                    <a:lstStyle/>
                    <a:p>
                      <a:pPr algn="l" fontAlgn="t"/>
                      <a:r>
                        <a:rPr lang="en-US"/>
                        <a:t>&amp;#34;</a:t>
                      </a:r>
                      <a:endParaRPr lang="en-US"/>
                    </a:p>
                  </a:txBody>
                  <a:tcPr marL="76200" marR="76200" marT="76200" marB="76200"/>
                </a:tc>
              </a:tr>
              <a:tr h="586880">
                <a:tc>
                  <a:txBody>
                    <a:bodyPr/>
                    <a:lstStyle/>
                    <a:p>
                      <a:pPr algn="l" fontAlgn="t"/>
                      <a:r>
                        <a:rPr lang="en-US"/>
                        <a:t>'</a:t>
                      </a:r>
                      <a:endParaRPr lang="en-US"/>
                    </a:p>
                  </a:txBody>
                  <a:tcPr marL="152400" marR="76200" marT="76200" marB="76200"/>
                </a:tc>
                <a:tc>
                  <a:txBody>
                    <a:bodyPr/>
                    <a:lstStyle/>
                    <a:p>
                      <a:pPr algn="l" fontAlgn="t"/>
                      <a:r>
                        <a:rPr lang="en-US"/>
                        <a:t>single quotation mark (apostrophe)</a:t>
                      </a:r>
                      <a:endParaRPr lang="en-US"/>
                    </a:p>
                  </a:txBody>
                  <a:tcPr marL="76200" marR="76200" marT="76200" marB="76200"/>
                </a:tc>
                <a:tc>
                  <a:txBody>
                    <a:bodyPr/>
                    <a:lstStyle/>
                    <a:p>
                      <a:pPr algn="l" fontAlgn="t"/>
                      <a:r>
                        <a:rPr lang="en-US"/>
                        <a:t>&amp;apos;</a:t>
                      </a:r>
                      <a:endParaRPr lang="en-US"/>
                    </a:p>
                  </a:txBody>
                  <a:tcPr marL="76200" marR="76200" marT="76200" marB="76200"/>
                </a:tc>
                <a:tc>
                  <a:txBody>
                    <a:bodyPr/>
                    <a:lstStyle/>
                    <a:p>
                      <a:pPr algn="l" fontAlgn="t"/>
                      <a:r>
                        <a:rPr lang="en-US"/>
                        <a:t>&amp;#39;</a:t>
                      </a:r>
                      <a:endParaRPr lang="en-US"/>
                    </a:p>
                  </a:txBody>
                  <a:tcPr marL="76200" marR="76200" marT="76200" marB="76200"/>
                </a:tc>
              </a:tr>
              <a:tr h="357231">
                <a:tc>
                  <a:txBody>
                    <a:bodyPr/>
                    <a:lstStyle/>
                    <a:p>
                      <a:pPr algn="l" fontAlgn="t"/>
                      <a:r>
                        <a:rPr lang="en-US"/>
                        <a:t>¢</a:t>
                      </a:r>
                      <a:endParaRPr lang="en-US"/>
                    </a:p>
                  </a:txBody>
                  <a:tcPr marL="152400" marR="76200" marT="76200" marB="76200"/>
                </a:tc>
                <a:tc>
                  <a:txBody>
                    <a:bodyPr/>
                    <a:lstStyle/>
                    <a:p>
                      <a:pPr algn="l" fontAlgn="t"/>
                      <a:r>
                        <a:rPr lang="en-US"/>
                        <a:t>cent</a:t>
                      </a:r>
                      <a:endParaRPr lang="en-US"/>
                    </a:p>
                  </a:txBody>
                  <a:tcPr marL="76200" marR="76200" marT="76200" marB="76200"/>
                </a:tc>
                <a:tc>
                  <a:txBody>
                    <a:bodyPr/>
                    <a:lstStyle/>
                    <a:p>
                      <a:pPr algn="l" fontAlgn="t"/>
                      <a:r>
                        <a:rPr lang="en-US"/>
                        <a:t>&amp;cent;</a:t>
                      </a:r>
                      <a:endParaRPr lang="en-US"/>
                    </a:p>
                  </a:txBody>
                  <a:tcPr marL="76200" marR="76200" marT="76200" marB="76200"/>
                </a:tc>
                <a:tc>
                  <a:txBody>
                    <a:bodyPr/>
                    <a:lstStyle/>
                    <a:p>
                      <a:pPr algn="l" fontAlgn="t"/>
                      <a:r>
                        <a:rPr lang="en-US"/>
                        <a:t>&amp;#162;</a:t>
                      </a:r>
                      <a:endParaRPr lang="en-US"/>
                    </a:p>
                  </a:txBody>
                  <a:tcPr marL="76200" marR="76200" marT="76200" marB="76200"/>
                </a:tc>
              </a:tr>
              <a:tr h="357231">
                <a:tc>
                  <a:txBody>
                    <a:bodyPr/>
                    <a:lstStyle/>
                    <a:p>
                      <a:pPr algn="l" fontAlgn="t"/>
                      <a:r>
                        <a:rPr lang="en-US"/>
                        <a:t>£</a:t>
                      </a:r>
                      <a:endParaRPr lang="en-US"/>
                    </a:p>
                  </a:txBody>
                  <a:tcPr marL="152400" marR="76200" marT="76200" marB="76200"/>
                </a:tc>
                <a:tc>
                  <a:txBody>
                    <a:bodyPr/>
                    <a:lstStyle/>
                    <a:p>
                      <a:pPr algn="l" fontAlgn="t"/>
                      <a:r>
                        <a:rPr lang="en-US"/>
                        <a:t>pound</a:t>
                      </a:r>
                      <a:endParaRPr lang="en-US"/>
                    </a:p>
                  </a:txBody>
                  <a:tcPr marL="76200" marR="76200" marT="76200" marB="76200"/>
                </a:tc>
                <a:tc>
                  <a:txBody>
                    <a:bodyPr/>
                    <a:lstStyle/>
                    <a:p>
                      <a:pPr algn="l" fontAlgn="t"/>
                      <a:r>
                        <a:rPr lang="en-US"/>
                        <a:t>&amp;pound;</a:t>
                      </a:r>
                      <a:endParaRPr lang="en-US"/>
                    </a:p>
                  </a:txBody>
                  <a:tcPr marL="76200" marR="76200" marT="76200" marB="76200"/>
                </a:tc>
                <a:tc>
                  <a:txBody>
                    <a:bodyPr/>
                    <a:lstStyle/>
                    <a:p>
                      <a:pPr algn="l" fontAlgn="t"/>
                      <a:r>
                        <a:rPr lang="en-US"/>
                        <a:t>&amp;#163;</a:t>
                      </a:r>
                      <a:endParaRPr lang="en-US"/>
                    </a:p>
                  </a:txBody>
                  <a:tcPr marL="76200" marR="76200" marT="76200" marB="76200"/>
                </a:tc>
              </a:tr>
              <a:tr h="357231">
                <a:tc>
                  <a:txBody>
                    <a:bodyPr/>
                    <a:lstStyle/>
                    <a:p>
                      <a:pPr algn="l" fontAlgn="t"/>
                      <a:r>
                        <a:rPr lang="en-US"/>
                        <a:t>¥</a:t>
                      </a:r>
                      <a:endParaRPr lang="en-US"/>
                    </a:p>
                  </a:txBody>
                  <a:tcPr marL="152400" marR="76200" marT="76200" marB="76200"/>
                </a:tc>
                <a:tc>
                  <a:txBody>
                    <a:bodyPr/>
                    <a:lstStyle/>
                    <a:p>
                      <a:pPr algn="l" fontAlgn="t"/>
                      <a:r>
                        <a:rPr lang="en-US"/>
                        <a:t>yen</a:t>
                      </a:r>
                      <a:endParaRPr lang="en-US"/>
                    </a:p>
                  </a:txBody>
                  <a:tcPr marL="76200" marR="76200" marT="76200" marB="76200"/>
                </a:tc>
                <a:tc>
                  <a:txBody>
                    <a:bodyPr/>
                    <a:lstStyle/>
                    <a:p>
                      <a:pPr algn="l" fontAlgn="t"/>
                      <a:r>
                        <a:rPr lang="en-US"/>
                        <a:t>&amp;yen;</a:t>
                      </a:r>
                      <a:endParaRPr lang="en-US"/>
                    </a:p>
                  </a:txBody>
                  <a:tcPr marL="76200" marR="76200" marT="76200" marB="76200"/>
                </a:tc>
                <a:tc>
                  <a:txBody>
                    <a:bodyPr/>
                    <a:lstStyle/>
                    <a:p>
                      <a:pPr algn="l" fontAlgn="t"/>
                      <a:r>
                        <a:rPr lang="en-US"/>
                        <a:t>&amp;#165;</a:t>
                      </a:r>
                      <a:endParaRPr lang="en-US"/>
                    </a:p>
                  </a:txBody>
                  <a:tcPr marL="76200" marR="76200" marT="76200" marB="76200"/>
                </a:tc>
              </a:tr>
              <a:tr h="357231">
                <a:tc>
                  <a:txBody>
                    <a:bodyPr/>
                    <a:lstStyle/>
                    <a:p>
                      <a:pPr algn="l" fontAlgn="t"/>
                      <a:r>
                        <a:rPr lang="en-US"/>
                        <a:t>€</a:t>
                      </a:r>
                      <a:endParaRPr lang="en-US"/>
                    </a:p>
                  </a:txBody>
                  <a:tcPr marL="152400" marR="76200" marT="76200" marB="76200"/>
                </a:tc>
                <a:tc>
                  <a:txBody>
                    <a:bodyPr/>
                    <a:lstStyle/>
                    <a:p>
                      <a:pPr algn="l" fontAlgn="t"/>
                      <a:r>
                        <a:rPr lang="en-US"/>
                        <a:t>euro</a:t>
                      </a:r>
                      <a:endParaRPr lang="en-US"/>
                    </a:p>
                  </a:txBody>
                  <a:tcPr marL="76200" marR="76200" marT="76200" marB="76200"/>
                </a:tc>
                <a:tc>
                  <a:txBody>
                    <a:bodyPr/>
                    <a:lstStyle/>
                    <a:p>
                      <a:pPr algn="l" fontAlgn="t"/>
                      <a:r>
                        <a:rPr lang="en-US"/>
                        <a:t>&amp;euro;</a:t>
                      </a:r>
                      <a:endParaRPr lang="en-US"/>
                    </a:p>
                  </a:txBody>
                  <a:tcPr marL="76200" marR="76200" marT="76200" marB="76200"/>
                </a:tc>
                <a:tc>
                  <a:txBody>
                    <a:bodyPr/>
                    <a:lstStyle/>
                    <a:p>
                      <a:pPr algn="l" fontAlgn="t"/>
                      <a:r>
                        <a:rPr lang="en-US"/>
                        <a:t>&amp;#8364;</a:t>
                      </a:r>
                      <a:endParaRPr lang="en-US"/>
                    </a:p>
                  </a:txBody>
                  <a:tcPr marL="76200" marR="76200" marT="76200" marB="76200"/>
                </a:tc>
              </a:tr>
              <a:tr h="357231">
                <a:tc>
                  <a:txBody>
                    <a:bodyPr/>
                    <a:lstStyle/>
                    <a:p>
                      <a:pPr algn="l" fontAlgn="t"/>
                      <a:r>
                        <a:rPr lang="en-US"/>
                        <a:t>©</a:t>
                      </a:r>
                      <a:endParaRPr lang="en-US"/>
                    </a:p>
                  </a:txBody>
                  <a:tcPr marL="152400" marR="76200" marT="76200" marB="76200"/>
                </a:tc>
                <a:tc>
                  <a:txBody>
                    <a:bodyPr/>
                    <a:lstStyle/>
                    <a:p>
                      <a:pPr algn="l" fontAlgn="t"/>
                      <a:r>
                        <a:rPr lang="en-US"/>
                        <a:t>copyright</a:t>
                      </a:r>
                      <a:endParaRPr lang="en-US"/>
                    </a:p>
                  </a:txBody>
                  <a:tcPr marL="76200" marR="76200" marT="76200" marB="76200"/>
                </a:tc>
                <a:tc>
                  <a:txBody>
                    <a:bodyPr/>
                    <a:lstStyle/>
                    <a:p>
                      <a:pPr algn="l" fontAlgn="t"/>
                      <a:r>
                        <a:rPr lang="en-US"/>
                        <a:t>&amp;copy;</a:t>
                      </a:r>
                      <a:endParaRPr lang="en-US"/>
                    </a:p>
                  </a:txBody>
                  <a:tcPr marL="76200" marR="76200" marT="76200" marB="76200"/>
                </a:tc>
                <a:tc>
                  <a:txBody>
                    <a:bodyPr/>
                    <a:lstStyle/>
                    <a:p>
                      <a:pPr algn="l" fontAlgn="t"/>
                      <a:r>
                        <a:rPr lang="en-US"/>
                        <a:t>&amp;#169;</a:t>
                      </a:r>
                      <a:endParaRPr lang="en-US"/>
                    </a:p>
                  </a:txBody>
                  <a:tcPr marL="76200" marR="76200" marT="76200" marB="76200"/>
                </a:tc>
              </a:tr>
              <a:tr h="586880">
                <a:tc>
                  <a:txBody>
                    <a:bodyPr/>
                    <a:lstStyle/>
                    <a:p>
                      <a:pPr algn="l" fontAlgn="t"/>
                      <a:r>
                        <a:rPr lang="en-US"/>
                        <a:t>®</a:t>
                      </a:r>
                      <a:endParaRPr lang="en-US"/>
                    </a:p>
                  </a:txBody>
                  <a:tcPr marL="152400" marR="76200" marT="76200" marB="76200"/>
                </a:tc>
                <a:tc>
                  <a:txBody>
                    <a:bodyPr/>
                    <a:lstStyle/>
                    <a:p>
                      <a:pPr algn="l" fontAlgn="t"/>
                      <a:r>
                        <a:rPr lang="en-US" dirty="0"/>
                        <a:t>registered trademark</a:t>
                      </a:r>
                      <a:endParaRPr lang="en-US" dirty="0"/>
                    </a:p>
                  </a:txBody>
                  <a:tcPr marL="76200" marR="76200" marT="76200" marB="76200"/>
                </a:tc>
                <a:tc>
                  <a:txBody>
                    <a:bodyPr/>
                    <a:lstStyle/>
                    <a:p>
                      <a:pPr algn="l" fontAlgn="t"/>
                      <a:r>
                        <a:rPr lang="en-US"/>
                        <a:t>&amp;reg;</a:t>
                      </a:r>
                      <a:endParaRPr lang="en-US"/>
                    </a:p>
                  </a:txBody>
                  <a:tcPr marL="76200" marR="76200" marT="76200" marB="76200"/>
                </a:tc>
                <a:tc>
                  <a:txBody>
                    <a:bodyPr/>
                    <a:lstStyle/>
                    <a:p>
                      <a:pPr algn="l" fontAlgn="t"/>
                      <a:r>
                        <a:rPr lang="en-US" dirty="0"/>
                        <a:t>&amp;#174;</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&lt;p&gt;I will display &amp;euro;&lt;/p&gt;</a:t>
            </a:r>
            <a:br>
              <a:rPr lang="en-US" dirty="0" smtClean="0"/>
            </a:br>
            <a:r>
              <a:rPr lang="en-US" dirty="0" smtClean="0"/>
              <a:t>&lt;p&gt;I will display &amp;#8364;&lt;/p&gt;</a:t>
            </a:r>
            <a:br>
              <a:rPr lang="en-US" dirty="0" smtClean="0"/>
            </a:b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CSS Background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CSS background properties are used to define the background effects of an element.</a:t>
            </a:r>
            <a:endParaRPr lang="en-US" dirty="0" smtClean="0"/>
          </a:p>
          <a:p>
            <a:r>
              <a:rPr lang="en-US" dirty="0" smtClean="0"/>
              <a:t>CSS properties used for background effects:</a:t>
            </a:r>
            <a:endParaRPr lang="en-US" dirty="0" smtClean="0"/>
          </a:p>
          <a:p>
            <a:r>
              <a:rPr lang="en-US" dirty="0" smtClean="0"/>
              <a:t>background-color</a:t>
            </a:r>
            <a:endParaRPr lang="en-US" dirty="0" smtClean="0"/>
          </a:p>
          <a:p>
            <a:r>
              <a:rPr lang="en-US" dirty="0" smtClean="0"/>
              <a:t>background-image</a:t>
            </a:r>
            <a:endParaRPr lang="en-US" dirty="0" smtClean="0"/>
          </a:p>
          <a:p>
            <a:r>
              <a:rPr lang="en-US" dirty="0" smtClean="0"/>
              <a:t>background-repeat</a:t>
            </a:r>
            <a:endParaRPr lang="en-US" dirty="0" smtClean="0"/>
          </a:p>
          <a:p>
            <a:r>
              <a:rPr lang="en-US" dirty="0" smtClean="0"/>
              <a:t>background-attachment</a:t>
            </a:r>
            <a:endParaRPr lang="en-US" dirty="0" smtClean="0"/>
          </a:p>
          <a:p>
            <a:r>
              <a:rPr lang="en-US" dirty="0" smtClean="0"/>
              <a:t>background-position</a:t>
            </a: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Encoding (Character Sets)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idx="1"/>
          </p:nvPr>
        </p:nvSpPr>
        <p:spPr>
          <a:xfrm>
            <a:off x="1371600" y="457200"/>
            <a:ext cx="6019800" cy="533400"/>
          </a:xfrm>
        </p:spPr>
        <p:txBody>
          <a:bodyPr/>
          <a:lstStyle/>
          <a:p>
            <a:pPr lvl="1" algn="ctr">
              <a:spcBef>
                <a:spcPct val="25000"/>
              </a:spcBef>
              <a:buFont typeface="Monotype Sorts" pitchFamily="2" charset="2"/>
              <a:buNone/>
            </a:pPr>
            <a:r>
              <a:rPr lang="en-US" altLang="ko-KR" b="1">
                <a:solidFill>
                  <a:srgbClr val="FF0000"/>
                </a:solidFill>
                <a:latin typeface="Arial" panose="020B0604020202020204" pitchFamily="34" charset="0"/>
              </a:rPr>
              <a:t>Basic HTML Document Format</a:t>
            </a:r>
            <a:endParaRPr lang="en-US" altLang="ko-KR">
              <a:latin typeface="Arial" panose="020B0604020202020204" pitchFamily="34" charset="0"/>
              <a:ea typeface="바탕체" pitchFamily="17" charset="-127"/>
            </a:endParaRPr>
          </a:p>
          <a:p>
            <a:pPr algn="ctr">
              <a:buFontTx/>
              <a:buNone/>
            </a:pPr>
            <a:endParaRPr lang="en-US" altLang="ko-KR" sz="2400" u="sng">
              <a:latin typeface="Arial" panose="020B0604020202020204" pitchFamily="34" charset="0"/>
              <a:ea typeface="바탕체" pitchFamily="17" charset="-127"/>
            </a:endParaRPr>
          </a:p>
        </p:txBody>
      </p:sp>
      <p:sp>
        <p:nvSpPr>
          <p:cNvPr id="7" name="Footer Placeholder 4"/>
          <p:cNvSpPr>
            <a:spLocks noGrp="1"/>
          </p:cNvSpPr>
          <p:nvPr>
            <p:ph type="ftr" sz="quarter" idx="11"/>
          </p:nvPr>
        </p:nvSpPr>
        <p:spPr>
          <a:xfrm>
            <a:off x="0" y="6356350"/>
            <a:ext cx="2895600" cy="365125"/>
          </a:xfrm>
          <a:prstGeom prst="rect">
            <a:avLst/>
          </a:prstGeom>
        </p:spPr>
        <p:txBody>
          <a:bodyPr/>
          <a:lstStyle/>
          <a:p>
            <a:r>
              <a:rPr lang="en-US" altLang="ko-KR"/>
              <a:t>1999 Asian Women's Network Training Workshop</a:t>
            </a:r>
            <a:endParaRPr lang="en-US" altLang="ko-KR"/>
          </a:p>
        </p:txBody>
      </p:sp>
      <p:sp>
        <p:nvSpPr>
          <p:cNvPr id="8" name="Slide Number Placeholder 5"/>
          <p:cNvSpPr>
            <a:spLocks noGrp="1"/>
          </p:cNvSpPr>
          <p:nvPr>
            <p:ph type="sldNum" sz="quarter" idx="12"/>
          </p:nvPr>
        </p:nvSpPr>
        <p:spPr/>
        <p:txBody>
          <a:bodyPr/>
          <a:lstStyle/>
          <a:p>
            <a:fld id="{A8D4648C-5A11-4646-8E9C-104FBFCB7C33}" type="slidenum">
              <a:rPr lang="en-US" altLang="ko-KR"/>
            </a:fld>
            <a:endParaRPr lang="en-US" altLang="ko-KR"/>
          </a:p>
        </p:txBody>
      </p:sp>
      <p:sp>
        <p:nvSpPr>
          <p:cNvPr id="13315" name="Text Box 1027"/>
          <p:cNvSpPr txBox="1">
            <a:spLocks noChangeArrowheads="1"/>
          </p:cNvSpPr>
          <p:nvPr/>
        </p:nvSpPr>
        <p:spPr bwMode="auto">
          <a:xfrm>
            <a:off x="381000" y="2209800"/>
            <a:ext cx="3124200" cy="2847975"/>
          </a:xfrm>
          <a:prstGeom prst="rect">
            <a:avLst/>
          </a:prstGeom>
          <a:solidFill>
            <a:schemeClr val="accent2"/>
          </a:solidFill>
          <a:ln w="9525">
            <a:solidFill>
              <a:schemeClr val="tx1"/>
            </a:solidFill>
            <a:miter lim="800000"/>
          </a:ln>
          <a:effectLst>
            <a:outerShdw dist="35921" dir="2700000" algn="ctr" rotWithShape="0">
              <a:schemeClr val="bg2"/>
            </a:outerShdw>
          </a:effectLst>
        </p:spPr>
        <p:txBody>
          <a:bodyPr>
            <a:spAutoFit/>
          </a:bodyPr>
          <a:lstStyle/>
          <a:p>
            <a:endParaRPr lang="en-US" altLang="ko-KR" sz="1800">
              <a:solidFill>
                <a:schemeClr val="bg1"/>
              </a:solidFill>
              <a:ea typeface="바탕체" pitchFamily="17" charset="-127"/>
            </a:endParaRPr>
          </a:p>
          <a:p>
            <a:r>
              <a:rPr lang="en-US" altLang="ko-KR" sz="1800">
                <a:solidFill>
                  <a:schemeClr val="bg1"/>
                </a:solidFill>
                <a:ea typeface="바탕체" pitchFamily="17" charset="-127"/>
              </a:rPr>
              <a:t>&lt;HTML&gt;</a:t>
            </a:r>
            <a:endParaRPr lang="en-US" altLang="ko-KR" sz="1800">
              <a:solidFill>
                <a:schemeClr val="bg1"/>
              </a:solidFill>
              <a:ea typeface="바탕체" pitchFamily="17" charset="-127"/>
            </a:endParaRPr>
          </a:p>
          <a:p>
            <a:r>
              <a:rPr lang="en-US" altLang="ko-KR" sz="1800">
                <a:solidFill>
                  <a:srgbClr val="FF9900"/>
                </a:solidFill>
                <a:ea typeface="바탕체" pitchFamily="17" charset="-127"/>
              </a:rPr>
              <a:t>&lt;HEAD&gt;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&lt;TITLE&gt;WENT'99&lt;/TITLE&gt;</a:t>
            </a:r>
            <a:endParaRPr lang="en-US" altLang="ko-KR" sz="1800">
              <a:solidFill>
                <a:schemeClr val="bg1"/>
              </a:solidFill>
              <a:ea typeface="바탕체" pitchFamily="17" charset="-127"/>
            </a:endParaRPr>
          </a:p>
          <a:p>
            <a:r>
              <a:rPr lang="en-US" altLang="ko-KR" sz="1800">
                <a:solidFill>
                  <a:srgbClr val="FF9900"/>
                </a:solidFill>
                <a:ea typeface="바탕체" pitchFamily="17" charset="-127"/>
              </a:rPr>
              <a:t>&lt;/HEAD&gt;</a:t>
            </a:r>
            <a:endParaRPr lang="en-US" altLang="ko-KR" sz="1800">
              <a:solidFill>
                <a:schemeClr val="bg1"/>
              </a:solidFill>
              <a:ea typeface="바탕체" pitchFamily="17" charset="-127"/>
            </a:endParaRPr>
          </a:p>
          <a:p>
            <a:r>
              <a:rPr lang="en-US" altLang="ko-KR" sz="1800">
                <a:solidFill>
                  <a:srgbClr val="FF9900"/>
                </a:solidFill>
                <a:ea typeface="바탕체" pitchFamily="17" charset="-127"/>
              </a:rPr>
              <a:t>&lt;BODY&gt;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Went'99 </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a:t>
            </a:r>
            <a:r>
              <a:rPr lang="en-US" altLang="ko-KR" sz="1800">
                <a:solidFill>
                  <a:srgbClr val="FF9900"/>
                </a:solidFill>
                <a:ea typeface="바탕체" pitchFamily="17" charset="-127"/>
              </a:rPr>
              <a:t>&lt;/BODY&gt;</a:t>
            </a:r>
            <a:endParaRPr lang="en-US" altLang="ko-KR" sz="1800">
              <a:solidFill>
                <a:schemeClr val="bg1"/>
              </a:solidFill>
              <a:ea typeface="바탕체" pitchFamily="17" charset="-127"/>
            </a:endParaRPr>
          </a:p>
          <a:p>
            <a:r>
              <a:rPr lang="en-US" altLang="ko-KR" sz="1800">
                <a:solidFill>
                  <a:schemeClr val="bg1"/>
                </a:solidFill>
                <a:ea typeface="바탕체" pitchFamily="17" charset="-127"/>
              </a:rPr>
              <a:t> &lt;/HTML&gt;</a:t>
            </a:r>
            <a:endParaRPr lang="en-US" altLang="ko-KR" sz="1800">
              <a:solidFill>
                <a:schemeClr val="bg1"/>
              </a:solidFill>
              <a:ea typeface="바탕체" pitchFamily="17" charset="-127"/>
            </a:endParaRPr>
          </a:p>
          <a:p>
            <a:endParaRPr lang="en-US" altLang="ko-KR" sz="1800">
              <a:solidFill>
                <a:schemeClr val="bg1"/>
              </a:solidFill>
              <a:ea typeface="바탕체" pitchFamily="17" charset="-127"/>
            </a:endParaRPr>
          </a:p>
        </p:txBody>
      </p:sp>
      <p:pic>
        <p:nvPicPr>
          <p:cNvPr id="13316" name="Picture 1028" descr="C:\신원선\1.bmp"/>
          <p:cNvPicPr>
            <a:picLocks noChangeAspect="1" noChangeArrowheads="1"/>
          </p:cNvPicPr>
          <p:nvPr/>
        </p:nvPicPr>
        <p:blipFill>
          <a:blip r:embed="rId1"/>
          <a:srcRect/>
          <a:stretch>
            <a:fillRect/>
          </a:stretch>
        </p:blipFill>
        <p:spPr bwMode="auto">
          <a:xfrm>
            <a:off x="4724400" y="2057400"/>
            <a:ext cx="4191000" cy="3357563"/>
          </a:xfrm>
          <a:prstGeom prst="rect">
            <a:avLst/>
          </a:prstGeom>
          <a:noFill/>
        </p:spPr>
      </p:pic>
      <p:sp>
        <p:nvSpPr>
          <p:cNvPr id="13318" name="Text Box 1030"/>
          <p:cNvSpPr txBox="1">
            <a:spLocks noChangeArrowheads="1"/>
          </p:cNvSpPr>
          <p:nvPr/>
        </p:nvSpPr>
        <p:spPr bwMode="auto">
          <a:xfrm>
            <a:off x="3581400" y="2590800"/>
            <a:ext cx="1133475" cy="581025"/>
          </a:xfrm>
          <a:prstGeom prst="rect">
            <a:avLst/>
          </a:prstGeom>
          <a:noFill/>
          <a:ln w="9525">
            <a:noFill/>
            <a:miter lim="800000"/>
          </a:ln>
          <a:effectLst/>
        </p:spPr>
        <p:txBody>
          <a:bodyPr wrap="none">
            <a:spAutoFit/>
          </a:bodyPr>
          <a:lstStyle/>
          <a:p>
            <a:r>
              <a:rPr lang="en-US" altLang="ko-KR" sz="1600" b="1"/>
              <a:t>See what it</a:t>
            </a:r>
            <a:endParaRPr lang="en-US" altLang="ko-KR" sz="1600" b="1"/>
          </a:p>
          <a:p>
            <a:r>
              <a:rPr lang="en-US" altLang="ko-KR" sz="1600" b="1"/>
              <a:t> looks like:</a:t>
            </a:r>
            <a:endParaRPr lang="en-US" altLang="ko-KR" sz="1600"/>
          </a:p>
        </p:txBody>
      </p:sp>
      <p:sp>
        <p:nvSpPr>
          <p:cNvPr id="13319" name="AutoShape 1031"/>
          <p:cNvSpPr>
            <a:spLocks noChangeArrowheads="1"/>
          </p:cNvSpPr>
          <p:nvPr/>
        </p:nvSpPr>
        <p:spPr bwMode="auto">
          <a:xfrm>
            <a:off x="3581400" y="3200400"/>
            <a:ext cx="990600" cy="457200"/>
          </a:xfrm>
          <a:prstGeom prst="notchedRightArrow">
            <a:avLst>
              <a:gd name="adj1" fmla="val 50000"/>
              <a:gd name="adj2" fmla="val 54167"/>
            </a:avLst>
          </a:prstGeom>
          <a:solidFill>
            <a:srgbClr val="FF0000"/>
          </a:solidFill>
          <a:ln w="9525">
            <a:solidFill>
              <a:schemeClr val="tx1"/>
            </a:solidFill>
            <a:miter lim="800000"/>
          </a:ln>
          <a:effectLst>
            <a:outerShdw dist="35921" dir="2700000" algn="ctr" rotWithShape="0">
              <a:schemeClr val="bg2"/>
            </a:outerShdw>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&lt;html&gt;</a:t>
            </a:r>
            <a:endParaRPr lang="en-US" dirty="0" smtClean="0"/>
          </a:p>
          <a:p>
            <a:r>
              <a:rPr lang="en-US" dirty="0" smtClean="0"/>
              <a:t>&lt;head&gt;</a:t>
            </a:r>
            <a:endParaRPr lang="en-US" dirty="0" smtClean="0"/>
          </a:p>
          <a:p>
            <a:r>
              <a:rPr lang="en-US" dirty="0" smtClean="0"/>
              <a:t>&lt;style&gt;</a:t>
            </a:r>
            <a:endParaRPr lang="en-US" dirty="0" smtClean="0"/>
          </a:p>
          <a:p>
            <a:r>
              <a:rPr lang="en-US" dirty="0" smtClean="0"/>
              <a:t>body {</a:t>
            </a:r>
            <a:endParaRPr lang="en-US" dirty="0" smtClean="0"/>
          </a:p>
          <a:p>
            <a:r>
              <a:rPr lang="en-US" dirty="0" smtClean="0"/>
              <a:t>    background-color: #b0c4de;</a:t>
            </a:r>
            <a:endParaRPr lang="en-US" dirty="0" smtClean="0"/>
          </a:p>
          <a:p>
            <a:r>
              <a:rPr lang="en-US" dirty="0" smtClean="0"/>
              <a:t>}</a:t>
            </a:r>
            <a:endParaRPr lang="en-US" dirty="0" smtClean="0"/>
          </a:p>
          <a:p>
            <a:r>
              <a:rPr lang="en-US" dirty="0" smtClean="0"/>
              <a:t>&lt;/style&gt;</a:t>
            </a:r>
            <a:endParaRPr lang="en-US" dirty="0" smtClean="0"/>
          </a:p>
          <a:p>
            <a:r>
              <a:rPr lang="en-US" dirty="0" smtClean="0"/>
              <a:t>&lt;/head&gt;</a:t>
            </a:r>
            <a:endParaRPr lang="en-US" dirty="0" smtClean="0"/>
          </a:p>
          <a:p>
            <a:r>
              <a:rPr lang="en-US" dirty="0" smtClean="0"/>
              <a:t>&lt;body&gt;</a:t>
            </a:r>
            <a:endParaRPr lang="en-US" dirty="0" smtClean="0"/>
          </a:p>
          <a:p>
            <a:endParaRPr lang="en-US" dirty="0" smtClean="0"/>
          </a:p>
          <a:p>
            <a:r>
              <a:rPr lang="en-US" dirty="0" smtClean="0"/>
              <a:t>&lt;h1&gt;My CSS web page!&lt;/h1&gt;</a:t>
            </a:r>
            <a:endParaRPr lang="en-US" dirty="0" smtClean="0"/>
          </a:p>
          <a:p>
            <a:r>
              <a:rPr lang="en-US" dirty="0" smtClean="0"/>
              <a:t>&lt;p&gt;Hello world! This is a W3Schools.com example.&lt;/p&gt;</a:t>
            </a:r>
            <a:endParaRPr lang="en-US" dirty="0" smtClean="0"/>
          </a:p>
          <a:p>
            <a:r>
              <a:rPr lang="en-US" dirty="0" smtClean="0"/>
              <a:t>&lt;/body&gt;</a:t>
            </a:r>
            <a:endParaRPr lang="en-US" dirty="0" smtClean="0"/>
          </a:p>
          <a:p>
            <a:r>
              <a:rPr lang="en-US" dirty="0" smtClean="0"/>
              <a:t>&lt;/html&gt;</a:t>
            </a: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the example below, the &lt;h1&gt;, &lt;p&gt;, and &lt;div&gt; elements have different background colors:</a:t>
            </a:r>
            <a:endParaRPr lang="en-US" dirty="0"/>
          </a:p>
        </p:txBody>
      </p:sp>
      <p:sp>
        <p:nvSpPr>
          <p:cNvPr id="3" name="Content Placeholder 2"/>
          <p:cNvSpPr>
            <a:spLocks noGrp="1"/>
          </p:cNvSpPr>
          <p:nvPr>
            <p:ph idx="1"/>
          </p:nvPr>
        </p:nvSpPr>
        <p:spPr/>
        <p:txBody>
          <a:bodyPr>
            <a:normAutofit fontScale="25000" lnSpcReduction="20000"/>
          </a:bodyPr>
          <a:lstStyle/>
          <a:p>
            <a:r>
              <a:rPr lang="en-US" sz="6400" dirty="0" smtClean="0">
                <a:latin typeface="Times New Roman" panose="02020603050405020304" pitchFamily="18" charset="0"/>
                <a:cs typeface="Times New Roman" panose="02020603050405020304" pitchFamily="18" charset="0"/>
              </a:rPr>
              <a:t>&lt;html&gt;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&lt;head&gt;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&lt;style&gt;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h1 {</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    background-color: #6495ed;</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p {</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    background-color: #e0ffff;</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div {</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    background-color: #b0c4de;</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&lt;/style&gt;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&lt;/head&gt;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&lt;body&gt;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&lt;h1&gt;CSS background-color example!&lt;/h1&gt;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&lt;div&gt;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This is a text inside a div element.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&lt;p&gt;This paragraph has its own background color.&lt;/p&gt;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We are still in the div element.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&lt;/div&gt;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&lt;/body&gt;</a:t>
            </a:r>
            <a:endParaRPr lang="en-US" sz="6400" dirty="0" smtClean="0">
              <a:latin typeface="Times New Roman" panose="02020603050405020304" pitchFamily="18" charset="0"/>
              <a:cs typeface="Times New Roman" panose="02020603050405020304" pitchFamily="18" charset="0"/>
            </a:endParaRPr>
          </a:p>
          <a:p>
            <a:r>
              <a:rPr lang="en-US" sz="6400" dirty="0" smtClean="0">
                <a:latin typeface="Times New Roman" panose="02020603050405020304" pitchFamily="18" charset="0"/>
                <a:cs typeface="Times New Roman" panose="02020603050405020304" pitchFamily="18" charset="0"/>
              </a:rPr>
              <a:t>&lt;/html&gt;</a:t>
            </a:r>
            <a:endParaRPr lang="en-US" sz="6400" dirty="0" smtClean="0">
              <a:latin typeface="Times New Roman" panose="02020603050405020304" pitchFamily="18" charset="0"/>
              <a:cs typeface="Times New Roman" panose="02020603050405020304" pitchFamily="18" charset="0"/>
            </a:endParaRPr>
          </a:p>
          <a:p>
            <a:endParaRPr lang="en-US" sz="4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 tag-----block level</a:t>
            </a:r>
            <a:endParaRPr lang="en-US" dirty="0"/>
          </a:p>
        </p:txBody>
      </p:sp>
      <p:sp>
        <p:nvSpPr>
          <p:cNvPr id="3" name="Content Placeholder 2"/>
          <p:cNvSpPr>
            <a:spLocks noGrp="1"/>
          </p:cNvSpPr>
          <p:nvPr>
            <p:ph idx="1"/>
          </p:nvPr>
        </p:nvSpPr>
        <p:spPr/>
        <p:txBody>
          <a:bodyPr/>
          <a:lstStyle/>
          <a:p>
            <a:r>
              <a:rPr lang="en-US" dirty="0" smtClean="0"/>
              <a:t>A block-level element always starts on a new line and takes up the full width available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&lt;div&gt;Hello&lt;/div&gt;</a:t>
            </a:r>
            <a:endParaRPr lang="en-US" dirty="0" smtClean="0"/>
          </a:p>
          <a:p>
            <a:r>
              <a:rPr lang="en-US" dirty="0" smtClean="0"/>
              <a:t>&lt;div&gt;World&lt;/div&gt;</a:t>
            </a:r>
            <a:endParaRPr lang="en-US" dirty="0" smtClean="0"/>
          </a:p>
          <a:p>
            <a:endParaRPr lang="en-US" dirty="0" smtClean="0"/>
          </a:p>
          <a:p>
            <a:r>
              <a:rPr lang="en-US" dirty="0" smtClean="0"/>
              <a:t>&lt;p&gt;The DIV element is a block element, and will start on a new line.&lt;/p&gt;</a:t>
            </a:r>
            <a:endParaRPr lang="en-US" dirty="0" smtClean="0"/>
          </a:p>
          <a:p>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&lt;div&gt; tag as container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&lt;div style="background-color:black;color:white;padding:20px;"&gt;</a:t>
            </a:r>
            <a:endParaRPr lang="en-US" dirty="0" smtClean="0"/>
          </a:p>
          <a:p>
            <a:r>
              <a:rPr lang="en-US" dirty="0" smtClean="0"/>
              <a:t>  &lt;h2&gt;London&lt;/h2&gt;</a:t>
            </a:r>
            <a:endParaRPr lang="en-US" dirty="0" smtClean="0"/>
          </a:p>
          <a:p>
            <a:r>
              <a:rPr lang="en-US" dirty="0" smtClean="0"/>
              <a:t>  &lt;p&gt;London is the capital city of England. It is the most populous city in the United Kingdom, with a metropolitan area of over 13 million inhabitants.&lt;/p&gt;</a:t>
            </a:r>
            <a:endParaRPr lang="en-US" dirty="0" smtClean="0"/>
          </a:p>
          <a:p>
            <a:r>
              <a:rPr lang="en-US" dirty="0" smtClean="0"/>
              <a:t>  &lt;p&gt;Standing on the River Thames, London has been a major settlement for two millennia, its history going back to its founding by the Romans, who named it </a:t>
            </a:r>
            <a:r>
              <a:rPr lang="en-US" dirty="0" err="1" smtClean="0"/>
              <a:t>Londinium</a:t>
            </a:r>
            <a:r>
              <a:rPr lang="en-US" dirty="0" smtClean="0"/>
              <a:t>.&lt;/p&gt;</a:t>
            </a:r>
            <a:endParaRPr lang="en-US" dirty="0" smtClean="0"/>
          </a:p>
          <a:p>
            <a:r>
              <a:rPr lang="en-US" dirty="0" smtClean="0"/>
              <a:t>&lt;/div&gt; </a:t>
            </a:r>
            <a:endParaRPr lang="en-US" dirty="0" smtClean="0"/>
          </a:p>
          <a:p>
            <a:endParaRPr lang="en-US" dirty="0" smtClean="0"/>
          </a:p>
          <a:p>
            <a:r>
              <a:rPr lang="en-US" dirty="0" smtClean="0"/>
              <a:t>&lt;/body&gt;</a:t>
            </a:r>
            <a:endParaRPr lang="en-US" dirty="0" smtClean="0"/>
          </a:p>
          <a:p>
            <a:r>
              <a:rPr lang="en-US" dirty="0" smtClean="0"/>
              <a:t>&lt;/html&gt;</a:t>
            </a:r>
            <a:endParaRPr lang="en-US" dirty="0" smtClean="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&lt;marquee&gt; tag</a:t>
            </a:r>
            <a:endParaRPr lang="en-US" dirty="0"/>
          </a:p>
        </p:txBody>
      </p:sp>
      <p:sp>
        <p:nvSpPr>
          <p:cNvPr id="3" name="Content Placeholder 2"/>
          <p:cNvSpPr>
            <a:spLocks noGrp="1"/>
          </p:cNvSpPr>
          <p:nvPr>
            <p:ph idx="1"/>
          </p:nvPr>
        </p:nvSpPr>
        <p:spPr/>
        <p:txBody>
          <a:bodyPr/>
          <a:lstStyle/>
          <a:p>
            <a:r>
              <a:rPr lang="en-US" dirty="0" smtClean="0"/>
              <a:t>&lt;!DOCTYPE html&gt; &lt;html&gt; &lt;head&gt; &lt;title&gt;HTML marquee Tag&lt;/title&gt; &lt;/head&gt; &lt;body&gt; &lt;marquee&gt;This is basic example of marquee&lt;/marquee&gt; &lt;marquee direction="up"&gt;The direction of text will be from bottom to top.&lt;/marquee&gt; &lt;/body&gt; &lt;/html&gt;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Defines the direction of scrolling the content.</a:t>
            </a:r>
            <a:endParaRPr lang="en-US" dirty="0"/>
          </a:p>
        </p:txBody>
      </p:sp>
      <p:sp>
        <p:nvSpPr>
          <p:cNvPr id="3" name="Content Placeholder 2"/>
          <p:cNvSpPr>
            <a:spLocks noGrp="1"/>
          </p:cNvSpPr>
          <p:nvPr>
            <p:ph idx="1"/>
          </p:nvPr>
        </p:nvSpPr>
        <p:spPr/>
        <p:txBody>
          <a:bodyPr/>
          <a:lstStyle/>
          <a:p>
            <a:r>
              <a:rPr lang="en-US" dirty="0" smtClean="0"/>
              <a:t>direction </a:t>
            </a:r>
            <a:endParaRPr lang="en-US" dirty="0" smtClean="0"/>
          </a:p>
          <a:p>
            <a:r>
              <a:rPr lang="en-US" dirty="0" smtClean="0"/>
              <a:t>up</a:t>
            </a:r>
            <a:br>
              <a:rPr lang="en-US" dirty="0" smtClean="0"/>
            </a:br>
            <a:r>
              <a:rPr lang="en-US" dirty="0" smtClean="0"/>
              <a:t>down</a:t>
            </a:r>
            <a:br>
              <a:rPr lang="en-US" dirty="0" smtClean="0"/>
            </a:br>
            <a:r>
              <a:rPr lang="en-US" dirty="0" smtClean="0"/>
              <a:t>left</a:t>
            </a:r>
            <a:br>
              <a:rPr lang="en-US" dirty="0" smtClean="0"/>
            </a:br>
            <a:r>
              <a:rPr lang="en-US" dirty="0" smtClean="0"/>
              <a:t>right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Colors - Hex Codes</a:t>
            </a:r>
            <a:br>
              <a:rPr lang="en-US" b="1" dirty="0" smtClean="0"/>
            </a:br>
            <a:endParaRPr lang="en-US" dirty="0"/>
          </a:p>
        </p:txBody>
      </p:sp>
      <p:sp>
        <p:nvSpPr>
          <p:cNvPr id="3" name="Content Placeholder 2"/>
          <p:cNvSpPr>
            <a:spLocks noGrp="1"/>
          </p:cNvSpPr>
          <p:nvPr>
            <p:ph idx="1"/>
          </p:nvPr>
        </p:nvSpPr>
        <p:spPr/>
        <p:txBody>
          <a:bodyPr/>
          <a:lstStyle/>
          <a:p>
            <a:r>
              <a:rPr lang="en-US" dirty="0" smtClean="0"/>
              <a:t>A hexadecimal is a 6 digit representation of a color. The first two digits(RR) represent a red value, the next two are a green value(GG), and the last are the blue value(BB).</a:t>
            </a:r>
            <a:endParaRPr lang="en-US" dirty="0" smtClean="0"/>
          </a:p>
          <a:p>
            <a:r>
              <a:rPr lang="en-US" dirty="0" smtClean="0"/>
              <a:t>A hexadecimal value can be taken from any graphics software like Adobe Photoshop, </a:t>
            </a:r>
            <a:r>
              <a:rPr lang="en-US" dirty="0" err="1" smtClean="0"/>
              <a:t>Paintshop</a:t>
            </a:r>
            <a:r>
              <a:rPr lang="en-US" dirty="0" smtClean="0"/>
              <a:t> Pro or MS Paint.</a:t>
            </a: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#000000</a:t>
            </a:r>
            <a:endParaRPr lang="en-US" dirty="0" smtClean="0"/>
          </a:p>
          <a:p>
            <a:endParaRPr lang="en-US" dirty="0" smtClean="0"/>
          </a:p>
          <a:p>
            <a:r>
              <a:rPr lang="en-US" dirty="0" smtClean="0"/>
              <a:t>#FFFFFF        </a:t>
            </a:r>
            <a:endParaRPr lang="en-US" dirty="0"/>
          </a:p>
        </p:txBody>
      </p:sp>
      <p:sp>
        <p:nvSpPr>
          <p:cNvPr id="4" name="Rectangle 3"/>
          <p:cNvSpPr/>
          <p:nvPr/>
        </p:nvSpPr>
        <p:spPr>
          <a:xfrm>
            <a:off x="3124200" y="2209800"/>
            <a:ext cx="30480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76600" y="3048000"/>
            <a:ext cx="2819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media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Video</a:t>
            </a:r>
            <a:endParaRPr lang="en-US" dirty="0" smtClean="0"/>
          </a:p>
          <a:p>
            <a:r>
              <a:rPr lang="en-US" dirty="0" smtClean="0"/>
              <a:t>&lt;html&gt;</a:t>
            </a:r>
            <a:endParaRPr lang="en-US" dirty="0" smtClean="0"/>
          </a:p>
          <a:p>
            <a:r>
              <a:rPr lang="en-US" dirty="0" smtClean="0"/>
              <a:t>&lt;body&gt;</a:t>
            </a:r>
            <a:endParaRPr lang="en-US" dirty="0" smtClean="0"/>
          </a:p>
          <a:p>
            <a:endParaRPr lang="en-US" dirty="0" smtClean="0"/>
          </a:p>
          <a:p>
            <a:r>
              <a:rPr lang="en-US" dirty="0" smtClean="0"/>
              <a:t>&lt;video width="320" height="240" controls&gt;</a:t>
            </a:r>
            <a:endParaRPr lang="en-US" dirty="0" smtClean="0"/>
          </a:p>
          <a:p>
            <a:r>
              <a:rPr lang="en-US" dirty="0" smtClean="0"/>
              <a:t>  &lt;source </a:t>
            </a:r>
            <a:r>
              <a:rPr lang="en-US" dirty="0" err="1" smtClean="0"/>
              <a:t>src</a:t>
            </a:r>
            <a:r>
              <a:rPr lang="en-US" dirty="0" smtClean="0"/>
              <a:t>="movie.mp4" type="video/mp4"&gt;</a:t>
            </a:r>
            <a:endParaRPr lang="en-US" dirty="0" smtClean="0"/>
          </a:p>
          <a:p>
            <a:r>
              <a:rPr lang="en-US" dirty="0" smtClean="0"/>
              <a:t>  &lt;source </a:t>
            </a:r>
            <a:r>
              <a:rPr lang="en-US" dirty="0" err="1" smtClean="0"/>
              <a:t>src</a:t>
            </a:r>
            <a:r>
              <a:rPr lang="en-US" dirty="0" smtClean="0"/>
              <a:t>="movie.ogg" type="video/</a:t>
            </a:r>
            <a:r>
              <a:rPr lang="en-US" dirty="0" err="1" smtClean="0"/>
              <a:t>ogg</a:t>
            </a:r>
            <a:r>
              <a:rPr lang="en-US" dirty="0" smtClean="0"/>
              <a:t>"&gt;</a:t>
            </a:r>
            <a:endParaRPr lang="en-US" dirty="0" smtClean="0"/>
          </a:p>
          <a:p>
            <a:r>
              <a:rPr lang="en-US" dirty="0" smtClean="0"/>
              <a:t>  Your browser does not support the video tag.</a:t>
            </a:r>
            <a:endParaRPr lang="en-US" dirty="0" smtClean="0"/>
          </a:p>
          <a:p>
            <a:r>
              <a:rPr lang="en-US" dirty="0" smtClean="0"/>
              <a:t>&lt;/video&gt;</a:t>
            </a:r>
            <a:endParaRPr lang="en-US" dirty="0" smtClean="0"/>
          </a:p>
          <a:p>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1">
              <a:spcBef>
                <a:spcPct val="25000"/>
              </a:spcBef>
              <a:buFont typeface="Monotype Sorts" pitchFamily="2" charset="2"/>
              <a:buNone/>
            </a:pPr>
            <a:r>
              <a:rPr lang="en-US" altLang="ko-KR" sz="2400" i="1" u="sng" dirty="0" smtClean="0">
                <a:latin typeface="Arial" panose="020B0604020202020204" pitchFamily="34" charset="0"/>
              </a:rPr>
              <a:t>Tags are</a:t>
            </a:r>
            <a:r>
              <a:rPr lang="en-US" altLang="ko-KR" sz="2400" dirty="0" smtClean="0">
                <a:latin typeface="Arial" panose="020B0604020202020204" pitchFamily="34" charset="0"/>
              </a:rPr>
              <a:t> ;</a:t>
            </a:r>
            <a:endParaRPr lang="en-US" altLang="ko-KR" sz="2400" dirty="0" smtClean="0">
              <a:latin typeface="Arial" panose="020B0604020202020204" pitchFamily="34" charset="0"/>
            </a:endParaRPr>
          </a:p>
          <a:p>
            <a:pPr lvl="1">
              <a:spcBef>
                <a:spcPct val="25000"/>
              </a:spcBef>
              <a:buFont typeface="Monotype Sorts" pitchFamily="2" charset="2"/>
              <a:buChar char="4"/>
            </a:pPr>
            <a:r>
              <a:rPr lang="en-US" altLang="ko-KR" sz="2400" dirty="0" smtClean="0">
                <a:latin typeface="Arial" panose="020B0604020202020204" pitchFamily="34" charset="0"/>
              </a:rPr>
              <a:t> surrounded with angle brackets like this</a:t>
            </a:r>
            <a:endParaRPr lang="en-US" altLang="ko-KR" sz="2400" dirty="0" smtClean="0">
              <a:latin typeface="Arial" panose="020B0604020202020204" pitchFamily="34" charset="0"/>
            </a:endParaRPr>
          </a:p>
          <a:p>
            <a:pPr lvl="3">
              <a:spcBef>
                <a:spcPct val="25000"/>
              </a:spcBef>
              <a:buFont typeface="Monotype Sorts" pitchFamily="2" charset="2"/>
              <a:buChar char="*"/>
            </a:pPr>
            <a:r>
              <a:rPr lang="en-US" altLang="ko-KR" sz="1800" dirty="0" smtClean="0">
                <a:latin typeface="Arial" panose="020B0604020202020204" pitchFamily="34" charset="0"/>
              </a:rPr>
              <a:t> &lt;B&gt; or &lt;I&gt;. </a:t>
            </a:r>
            <a:endParaRPr lang="en-US" altLang="ko-KR" sz="1800" dirty="0" smtClean="0">
              <a:latin typeface="Arial" panose="020B0604020202020204" pitchFamily="34" charset="0"/>
            </a:endParaRPr>
          </a:p>
          <a:p>
            <a:pPr lvl="1">
              <a:spcBef>
                <a:spcPct val="25000"/>
              </a:spcBef>
              <a:buFont typeface="Monotype Sorts" pitchFamily="2" charset="2"/>
              <a:buChar char="4"/>
            </a:pPr>
            <a:r>
              <a:rPr lang="en-US" altLang="ko-KR" sz="2400" dirty="0" smtClean="0">
                <a:latin typeface="Arial" panose="020B0604020202020204" pitchFamily="34" charset="0"/>
              </a:rPr>
              <a:t>Most tags come in pairs</a:t>
            </a:r>
            <a:endParaRPr lang="en-US" altLang="ko-KR" sz="2400" dirty="0" smtClean="0">
              <a:latin typeface="Arial" panose="020B0604020202020204" pitchFamily="34" charset="0"/>
            </a:endParaRPr>
          </a:p>
          <a:p>
            <a:pPr lvl="3">
              <a:spcBef>
                <a:spcPct val="25000"/>
              </a:spcBef>
              <a:buFont typeface="Monotype Sorts" pitchFamily="2" charset="2"/>
              <a:buChar char="*"/>
            </a:pPr>
            <a:r>
              <a:rPr lang="en-US" altLang="ko-KR" sz="1800" dirty="0" smtClean="0">
                <a:latin typeface="Arial" panose="020B0604020202020204" pitchFamily="34" charset="0"/>
              </a:rPr>
              <a:t> exceptions: &lt;P&gt;, &lt;</a:t>
            </a:r>
            <a:r>
              <a:rPr lang="en-US" altLang="ko-KR" sz="1800" dirty="0" err="1" smtClean="0">
                <a:latin typeface="Arial" panose="020B0604020202020204" pitchFamily="34" charset="0"/>
              </a:rPr>
              <a:t>br</a:t>
            </a:r>
            <a:r>
              <a:rPr lang="en-US" altLang="ko-KR" sz="1800" dirty="0" smtClean="0">
                <a:latin typeface="Arial" panose="020B0604020202020204" pitchFamily="34" charset="0"/>
              </a:rPr>
              <a:t>&gt;, &lt;</a:t>
            </a:r>
            <a:r>
              <a:rPr lang="en-US" altLang="ko-KR" sz="1800" dirty="0" err="1" smtClean="0">
                <a:latin typeface="Arial" panose="020B0604020202020204" pitchFamily="34" charset="0"/>
              </a:rPr>
              <a:t>li</a:t>
            </a:r>
            <a:r>
              <a:rPr lang="en-US" altLang="ko-KR" sz="1800" dirty="0" smtClean="0">
                <a:latin typeface="Arial" panose="020B0604020202020204" pitchFamily="34" charset="0"/>
              </a:rPr>
              <a:t>&gt; tags …</a:t>
            </a:r>
            <a:endParaRPr lang="en-US" altLang="ko-KR" sz="1800" dirty="0" smtClean="0">
              <a:latin typeface="Arial" panose="020B0604020202020204" pitchFamily="34" charset="0"/>
            </a:endParaRPr>
          </a:p>
          <a:p>
            <a:pPr lvl="1">
              <a:spcBef>
                <a:spcPct val="25000"/>
              </a:spcBef>
              <a:buFont typeface="Monotype Sorts" pitchFamily="2" charset="2"/>
              <a:buChar char="4"/>
            </a:pPr>
            <a:r>
              <a:rPr lang="en-US" altLang="ko-KR" sz="2400" dirty="0" smtClean="0">
                <a:latin typeface="Arial" panose="020B0604020202020204" pitchFamily="34" charset="0"/>
              </a:rPr>
              <a:t>The first tag turns the action  on, and the second turns it off.</a:t>
            </a:r>
            <a:endParaRPr lang="en-US" altLang="ko-KR" sz="2400" dirty="0" smtClean="0">
              <a:latin typeface="Arial" panose="020B0604020202020204" pitchFamily="34" charset="0"/>
            </a:endParaRPr>
          </a:p>
          <a:p>
            <a:pPr lvl="3">
              <a:spcBef>
                <a:spcPct val="25000"/>
              </a:spcBef>
              <a:buFont typeface="Monotype Sorts" pitchFamily="2" charset="2"/>
              <a:buChar char="*"/>
            </a:pPr>
            <a:endParaRPr lang="en-US" altLang="ko-KR" sz="1800" dirty="0" smtClean="0">
              <a:latin typeface="Arial" panose="020B0604020202020204" pitchFamily="34" charset="0"/>
            </a:endParaRPr>
          </a:p>
          <a:p>
            <a:pPr>
              <a:spcBef>
                <a:spcPct val="25000"/>
              </a:spcBef>
              <a:buFont typeface="Monotype Sorts" pitchFamily="2" charset="2"/>
              <a:buChar char="4"/>
            </a:pPr>
            <a:r>
              <a:rPr lang="en-US" altLang="ko-KR" sz="2400" dirty="0" smtClean="0">
                <a:latin typeface="Arial" panose="020B0604020202020204" pitchFamily="34" charset="0"/>
              </a:rPr>
              <a:t>The second tag(off switch)  starts with a forward slash.  </a:t>
            </a:r>
            <a:endParaRPr lang="en-US" altLang="ko-KR" sz="2400" dirty="0" smtClean="0">
              <a:latin typeface="Arial" panose="020B0604020202020204" pitchFamily="34" charset="0"/>
            </a:endParaRPr>
          </a:p>
          <a:p>
            <a:pPr lvl="2">
              <a:spcBef>
                <a:spcPct val="25000"/>
              </a:spcBef>
              <a:buFont typeface="Monotype Sorts" pitchFamily="2" charset="2"/>
              <a:buChar char="*"/>
            </a:pPr>
            <a:r>
              <a:rPr lang="en-US" altLang="ko-KR" sz="2000" dirty="0" smtClean="0">
                <a:latin typeface="Arial" panose="020B0604020202020204" pitchFamily="34" charset="0"/>
              </a:rPr>
              <a:t> For example ,&lt;B&gt; text &lt;/B&gt; </a:t>
            </a:r>
            <a:endParaRPr lang="en-US" altLang="ko-KR" sz="2000" dirty="0" smtClean="0">
              <a:latin typeface="Arial" panose="020B0604020202020204" pitchFamily="34" charset="0"/>
            </a:endParaRPr>
          </a:p>
          <a:p>
            <a:pPr>
              <a:spcBef>
                <a:spcPct val="25000"/>
              </a:spcBef>
              <a:buFont typeface="Monotype Sorts" pitchFamily="2" charset="2"/>
              <a:buChar char="4"/>
            </a:pPr>
            <a:r>
              <a:rPr lang="en-US" altLang="ko-KR" sz="2400" dirty="0" smtClean="0">
                <a:latin typeface="Arial" panose="020B0604020202020204" pitchFamily="34" charset="0"/>
              </a:rPr>
              <a:t>can embedded, for instance, to do this:</a:t>
            </a:r>
            <a:r>
              <a:rPr lang="en-US" altLang="ko-KR" sz="2800" dirty="0" smtClean="0">
                <a:latin typeface="Arial" panose="020B0604020202020204" pitchFamily="34" charset="0"/>
              </a:rPr>
              <a:t> </a:t>
            </a:r>
            <a:endParaRPr lang="en-US" altLang="ko-KR" sz="2800" dirty="0" smtClean="0">
              <a:latin typeface="Arial" panose="020B0604020202020204" pitchFamily="34" charset="0"/>
            </a:endParaRPr>
          </a:p>
          <a:p>
            <a:pPr lvl="2">
              <a:spcBef>
                <a:spcPct val="25000"/>
              </a:spcBef>
              <a:buFont typeface="Monotype Sorts" pitchFamily="2" charset="2"/>
              <a:buChar char="*"/>
            </a:pPr>
            <a:r>
              <a:rPr lang="en-US" altLang="ko-KR" sz="1800" dirty="0" smtClean="0">
                <a:latin typeface="Arial" panose="020B0604020202020204" pitchFamily="34" charset="0"/>
              </a:rPr>
              <a:t> &lt;HEAD&gt;&lt;TITLE&gt; Your text &lt;/HEAD&gt;&lt;/TITLE&gt; it won't work.</a:t>
            </a:r>
            <a:endParaRPr lang="en-US" altLang="ko-KR" sz="1800" dirty="0" smtClean="0">
              <a:latin typeface="Arial" panose="020B0604020202020204" pitchFamily="34" charset="0"/>
            </a:endParaRPr>
          </a:p>
          <a:p>
            <a:pPr lvl="2">
              <a:spcBef>
                <a:spcPct val="25000"/>
              </a:spcBef>
              <a:buFont typeface="Monotype Sorts" pitchFamily="2" charset="2"/>
              <a:buChar char="*"/>
            </a:pPr>
            <a:r>
              <a:rPr lang="en-US" altLang="ko-KR" sz="1800" dirty="0" smtClean="0">
                <a:latin typeface="Arial" panose="020B0604020202020204" pitchFamily="34" charset="0"/>
              </a:rPr>
              <a:t> The correct order is &lt;HEAD&gt;&lt;TITLE&gt; Your text &lt;/TITLE&gt;&lt;/HEAD&gt; </a:t>
            </a:r>
            <a:endParaRPr lang="en-US" altLang="ko-KR" sz="1800" dirty="0" smtClean="0">
              <a:latin typeface="Arial" panose="020B0604020202020204" pitchFamily="34" charset="0"/>
            </a:endParaRPr>
          </a:p>
          <a:p>
            <a:pPr>
              <a:spcBef>
                <a:spcPct val="25000"/>
              </a:spcBef>
              <a:buFont typeface="Monotype Sorts" pitchFamily="2" charset="2"/>
              <a:buChar char="4"/>
            </a:pPr>
            <a:r>
              <a:rPr lang="en-US" altLang="ko-KR" sz="2400" dirty="0" smtClean="0">
                <a:latin typeface="Arial" panose="020B0604020202020204" pitchFamily="34" charset="0"/>
              </a:rPr>
              <a:t>not case sensitivity.  </a:t>
            </a:r>
            <a:endParaRPr lang="en-US" altLang="ko-KR" sz="2400" dirty="0" smtClean="0">
              <a:latin typeface="Arial" panose="020B0604020202020204" pitchFamily="34" charset="0"/>
            </a:endParaRPr>
          </a:p>
          <a:p>
            <a:pPr>
              <a:buFont typeface="Monotype Sorts" pitchFamily="2" charset="2"/>
              <a:buChar char="4"/>
            </a:pPr>
            <a:r>
              <a:rPr lang="en-US" altLang="ko-KR" sz="2400" dirty="0" smtClean="0">
                <a:latin typeface="Arial" panose="020B0604020202020204" pitchFamily="34" charset="0"/>
              </a:rPr>
              <a:t>Many tags have attributes.</a:t>
            </a:r>
            <a:endParaRPr lang="en-US" altLang="ko-KR" sz="2400" dirty="0" smtClean="0">
              <a:latin typeface="Arial" panose="020B0604020202020204" pitchFamily="34" charset="0"/>
            </a:endParaRPr>
          </a:p>
          <a:p>
            <a:pPr lvl="2">
              <a:buFont typeface="Monotype Sorts" pitchFamily="2" charset="2"/>
              <a:buChar char="*"/>
            </a:pPr>
            <a:r>
              <a:rPr lang="en-US" altLang="ko-KR" sz="1600" dirty="0" smtClean="0">
                <a:latin typeface="Arial" panose="020B0604020202020204" pitchFamily="34" charset="0"/>
              </a:rPr>
              <a:t>  For example, &lt;P ALIGN=CENTER&gt; centers the paragraph following it. </a:t>
            </a:r>
            <a:endParaRPr lang="en-US" altLang="ko-KR" sz="1600" dirty="0" smtClean="0">
              <a:latin typeface="Arial" panose="020B0604020202020204" pitchFamily="34" charset="0"/>
            </a:endParaRPr>
          </a:p>
          <a:p>
            <a:pPr>
              <a:buFont typeface="Monotype Sorts" pitchFamily="2" charset="2"/>
              <a:buChar char="4"/>
            </a:pPr>
            <a:r>
              <a:rPr lang="en-US" altLang="ko-KR" sz="2400" dirty="0" smtClean="0">
                <a:latin typeface="Arial" panose="020B0604020202020204" pitchFamily="34" charset="0"/>
              </a:rPr>
              <a:t>Some browsers don't support the some tags and some attributes. </a:t>
            </a:r>
            <a:endParaRPr lang="en-US" altLang="ko-KR" sz="2400" dirty="0" smtClean="0">
              <a:latin typeface="Arial" panose="020B0604020202020204" pitchFamily="34" charset="0"/>
            </a:endParaRP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&lt;video&gt; </a:t>
            </a:r>
            <a:r>
              <a:rPr lang="en-US" dirty="0" err="1" smtClean="0"/>
              <a:t>Autoplay</a:t>
            </a:r>
            <a:br>
              <a:rPr lang="en-US" dirty="0" smtClean="0"/>
            </a:br>
            <a:endParaRPr lang="en-US" dirty="0"/>
          </a:p>
        </p:txBody>
      </p:sp>
      <p:sp>
        <p:nvSpPr>
          <p:cNvPr id="3" name="Content Placeholder 2"/>
          <p:cNvSpPr>
            <a:spLocks noGrp="1"/>
          </p:cNvSpPr>
          <p:nvPr>
            <p:ph idx="1"/>
          </p:nvPr>
        </p:nvSpPr>
        <p:spPr/>
        <p:txBody>
          <a:bodyPr/>
          <a:lstStyle/>
          <a:p>
            <a:r>
              <a:rPr lang="en-US" dirty="0" smtClean="0"/>
              <a:t>&lt;video width="320" height="240" </a:t>
            </a:r>
            <a:r>
              <a:rPr lang="en-US" dirty="0" err="1" smtClean="0"/>
              <a:t>autoplay</a:t>
            </a:r>
            <a:r>
              <a:rPr lang="en-US" dirty="0" smtClean="0"/>
              <a:t>&gt;</a:t>
            </a:r>
            <a:br>
              <a:rPr lang="en-US" dirty="0" smtClean="0"/>
            </a:br>
            <a:r>
              <a:rPr lang="en-US" dirty="0" smtClean="0"/>
              <a:t>  &lt;source </a:t>
            </a:r>
            <a:r>
              <a:rPr lang="en-US" dirty="0" err="1" smtClean="0"/>
              <a:t>src</a:t>
            </a:r>
            <a:r>
              <a:rPr lang="en-US" dirty="0" smtClean="0"/>
              <a:t>="movie.mp4" type="video/mp4"&gt;</a:t>
            </a:r>
            <a:br>
              <a:rPr lang="en-US" dirty="0" smtClean="0"/>
            </a:br>
            <a:r>
              <a:rPr lang="en-US" dirty="0" smtClean="0"/>
              <a:t>  &lt;source </a:t>
            </a:r>
            <a:r>
              <a:rPr lang="en-US" dirty="0" err="1" smtClean="0"/>
              <a:t>src</a:t>
            </a:r>
            <a:r>
              <a:rPr lang="en-US" dirty="0" smtClean="0"/>
              <a:t>="movie.ogg" type="video/</a:t>
            </a:r>
            <a:r>
              <a:rPr lang="en-US" dirty="0" err="1" smtClean="0"/>
              <a:t>ogg</a:t>
            </a:r>
            <a:r>
              <a:rPr lang="en-US" dirty="0" smtClean="0"/>
              <a:t>"&gt;</a:t>
            </a:r>
            <a:br>
              <a:rPr lang="en-US" dirty="0" smtClean="0"/>
            </a:br>
            <a:r>
              <a:rPr lang="en-US" dirty="0" smtClean="0"/>
              <a:t>Your browser does not support the video tag.</a:t>
            </a:r>
            <a:br>
              <a:rPr lang="en-US" dirty="0" smtClean="0"/>
            </a:br>
            <a:r>
              <a:rPr lang="en-US" dirty="0" smtClean="0"/>
              <a:t>&lt;/video&gt;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&lt;html&gt;</a:t>
            </a:r>
            <a:endParaRPr lang="en-US" dirty="0" smtClean="0"/>
          </a:p>
          <a:p>
            <a:r>
              <a:rPr lang="en-US" dirty="0" smtClean="0"/>
              <a:t>&lt;body&gt;</a:t>
            </a:r>
            <a:endParaRPr lang="en-US" dirty="0" smtClean="0"/>
          </a:p>
          <a:p>
            <a:endParaRPr lang="en-US" dirty="0" smtClean="0"/>
          </a:p>
          <a:p>
            <a:r>
              <a:rPr lang="en-US" dirty="0" smtClean="0"/>
              <a:t>&lt;audio controls&gt;</a:t>
            </a:r>
            <a:endParaRPr lang="en-US" dirty="0" smtClean="0"/>
          </a:p>
          <a:p>
            <a:r>
              <a:rPr lang="en-US" dirty="0" smtClean="0"/>
              <a:t>  &lt;source </a:t>
            </a:r>
            <a:r>
              <a:rPr lang="en-US" dirty="0" err="1" smtClean="0"/>
              <a:t>src</a:t>
            </a:r>
            <a:r>
              <a:rPr lang="en-US" dirty="0" smtClean="0"/>
              <a:t>="horse.ogg" type="audio/</a:t>
            </a:r>
            <a:r>
              <a:rPr lang="en-US" dirty="0" err="1" smtClean="0"/>
              <a:t>ogg</a:t>
            </a:r>
            <a:r>
              <a:rPr lang="en-US" dirty="0" smtClean="0"/>
              <a:t>"&gt;</a:t>
            </a:r>
            <a:endParaRPr lang="en-US" dirty="0" smtClean="0"/>
          </a:p>
          <a:p>
            <a:r>
              <a:rPr lang="en-US" dirty="0" smtClean="0"/>
              <a:t>  &lt;source </a:t>
            </a:r>
            <a:r>
              <a:rPr lang="en-US" dirty="0" err="1" smtClean="0"/>
              <a:t>src</a:t>
            </a:r>
            <a:r>
              <a:rPr lang="en-US" dirty="0" smtClean="0"/>
              <a:t>="horse.mp3" type="audio/mpeg"&gt;</a:t>
            </a:r>
            <a:endParaRPr lang="en-US" dirty="0" smtClean="0"/>
          </a:p>
          <a:p>
            <a:r>
              <a:rPr lang="en-US" dirty="0" smtClean="0"/>
              <a:t>Your browser does not support the audio element.</a:t>
            </a:r>
            <a:endParaRPr lang="en-US" dirty="0" smtClean="0"/>
          </a:p>
          <a:p>
            <a:r>
              <a:rPr lang="en-US" dirty="0" smtClean="0"/>
              <a:t>&lt;/audio&gt;</a:t>
            </a:r>
            <a:endParaRPr lang="en-US" dirty="0" smtClean="0"/>
          </a:p>
          <a:p>
            <a:endParaRPr lang="en-US" dirty="0" smtClean="0"/>
          </a:p>
          <a:p>
            <a:r>
              <a:rPr lang="en-US" dirty="0" smtClean="0"/>
              <a:t>&lt;/body&gt;</a:t>
            </a:r>
            <a:endParaRPr lang="en-US" dirty="0" smtClean="0"/>
          </a:p>
          <a:p>
            <a:r>
              <a:rPr lang="en-US" dirty="0" smtClean="0"/>
              <a:t>&lt;/html&gt;</a:t>
            </a:r>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Assignment-1</a:t>
            </a:r>
            <a:endParaRPr lang="en-US" dirty="0"/>
          </a:p>
        </p:txBody>
      </p:sp>
      <p:pic>
        <p:nvPicPr>
          <p:cNvPr id="4" name="Content Placeholder 3" descr="assignment12_table3.png"/>
          <p:cNvPicPr>
            <a:picLocks noGrp="1" noChangeAspect="1"/>
          </p:cNvPicPr>
          <p:nvPr>
            <p:ph idx="1"/>
          </p:nvPr>
        </p:nvPicPr>
        <p:blipFill>
          <a:blip r:embed="rId1"/>
          <a:stretch>
            <a:fillRect/>
          </a:stretch>
        </p:blipFill>
        <p:spPr>
          <a:xfrm>
            <a:off x="640022" y="1524000"/>
            <a:ext cx="7665778" cy="4270021"/>
          </a:xfr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Assignment-2</a:t>
            </a:r>
            <a:endParaRPr lang="en-US" dirty="0"/>
          </a:p>
        </p:txBody>
      </p:sp>
      <p:sp>
        <p:nvSpPr>
          <p:cNvPr id="3" name="Content Placeholder 2"/>
          <p:cNvSpPr>
            <a:spLocks noGrp="1"/>
          </p:cNvSpPr>
          <p:nvPr>
            <p:ph idx="1"/>
          </p:nvPr>
        </p:nvSpPr>
        <p:spPr/>
        <p:txBody>
          <a:bodyPr/>
          <a:lstStyle/>
          <a:p>
            <a:pPr lvl="0"/>
            <a:r>
              <a:rPr lang="en-US" dirty="0" smtClean="0"/>
              <a:t>Design web pages to accept the student information. Student should enter the details  like first name, last name, middle name, city up to 25 characters, and address up to 50 characters. Show the combo box to select the qualification, option button for gender selection. Display the information accepted in a formatted form. </a:t>
            </a:r>
            <a:endParaRPr lang="en-US" dirty="0" smtClean="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Assignment-3</a:t>
            </a:r>
            <a:endParaRPr lang="en-US" dirty="0"/>
          </a:p>
        </p:txBody>
      </p:sp>
      <p:sp>
        <p:nvSpPr>
          <p:cNvPr id="3" name="Content Placeholder 2"/>
          <p:cNvSpPr>
            <a:spLocks noGrp="1"/>
          </p:cNvSpPr>
          <p:nvPr>
            <p:ph idx="1"/>
          </p:nvPr>
        </p:nvSpPr>
        <p:spPr/>
        <p:txBody>
          <a:bodyPr/>
          <a:lstStyle/>
          <a:p>
            <a:pPr lvl="0"/>
            <a:r>
              <a:rPr lang="en-US" dirty="0" smtClean="0"/>
              <a:t>Design web pages to display the information about college and CSE stream. Divide the  page into three frames. The top frame should display the title of the college, left frame should display the streams of . Engineering and Management and the right frame display the details of selected CSE stream like fees, syllabus etc.</a:t>
            </a: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&lt;html&gt;</a:t>
            </a:r>
            <a:endParaRPr lang="en-US" dirty="0" smtClean="0"/>
          </a:p>
          <a:p>
            <a:r>
              <a:rPr lang="en-US" dirty="0" smtClean="0"/>
              <a:t>&lt;head&gt;</a:t>
            </a:r>
            <a:endParaRPr lang="en-US" dirty="0" smtClean="0"/>
          </a:p>
          <a:p>
            <a:r>
              <a:rPr lang="en-US" dirty="0" smtClean="0"/>
              <a:t>&lt;title&gt;Special tags&lt;/title&gt;</a:t>
            </a:r>
            <a:endParaRPr lang="en-US" dirty="0" smtClean="0"/>
          </a:p>
          <a:p>
            <a:r>
              <a:rPr lang="en-US" dirty="0" smtClean="0"/>
              <a:t>&lt;/head&gt;</a:t>
            </a:r>
            <a:endParaRPr lang="en-US" dirty="0" smtClean="0"/>
          </a:p>
          <a:p>
            <a:r>
              <a:rPr lang="en-US" dirty="0" smtClean="0"/>
              <a:t>&lt;body&gt;</a:t>
            </a:r>
            <a:endParaRPr lang="en-US" dirty="0" smtClean="0"/>
          </a:p>
          <a:p>
            <a:r>
              <a:rPr lang="en-US" dirty="0" smtClean="0"/>
              <a:t>&lt;h3 align=center&gt; all information on this is &amp;copy of xyz &amp;amp </a:t>
            </a:r>
            <a:endParaRPr lang="en-US" dirty="0" smtClean="0"/>
          </a:p>
          <a:p>
            <a:endParaRPr lang="en-US" dirty="0" smtClean="0"/>
          </a:p>
          <a:p>
            <a:r>
              <a:rPr lang="en-US" dirty="0" smtClean="0"/>
              <a:t>company, 2005&lt;/h3&gt;</a:t>
            </a:r>
            <a:endParaRPr lang="en-US" dirty="0" smtClean="0"/>
          </a:p>
          <a:p>
            <a:r>
              <a:rPr lang="en-US" dirty="0" smtClean="0"/>
              <a:t>&lt;</a:t>
            </a:r>
            <a:r>
              <a:rPr lang="en-US" dirty="0" err="1" smtClean="0"/>
              <a:t>br</a:t>
            </a:r>
            <a:r>
              <a:rPr lang="en-US" dirty="0" smtClean="0"/>
              <a:t>&gt;</a:t>
            </a:r>
            <a:endParaRPr lang="en-US" dirty="0" smtClean="0"/>
          </a:p>
          <a:p>
            <a:r>
              <a:rPr lang="en-US" dirty="0" smtClean="0"/>
              <a:t>&lt;p&gt;&lt;del&gt; To strike through the text use the del element &lt;/del&gt;&lt;/p&gt;</a:t>
            </a:r>
            <a:endParaRPr lang="en-US" dirty="0" smtClean="0"/>
          </a:p>
          <a:p>
            <a:r>
              <a:rPr lang="en-US" dirty="0" smtClean="0"/>
              <a:t>&lt;p&gt; Use &lt;sub&gt;sub &lt;/sub&gt; element to turn text into subscript&lt;/p&gt;</a:t>
            </a:r>
            <a:endParaRPr lang="en-US" dirty="0" smtClean="0"/>
          </a:p>
          <a:p>
            <a:r>
              <a:rPr lang="en-US" dirty="0" smtClean="0"/>
              <a:t>&lt;p&gt; Use &lt;sup&gt;sup &lt;/sup&gt; element to turn text into superscript&lt;/p&gt;</a:t>
            </a:r>
            <a:endParaRPr lang="en-US" dirty="0" smtClean="0"/>
          </a:p>
          <a:p>
            <a:r>
              <a:rPr lang="en-US" dirty="0" smtClean="0"/>
              <a:t>&lt;p&gt; Use &lt;small&gt;small &lt;/small&gt; element to turn text into </a:t>
            </a:r>
            <a:r>
              <a:rPr lang="en-US" dirty="0" err="1" smtClean="0"/>
              <a:t>smalltext</a:t>
            </a:r>
            <a:r>
              <a:rPr lang="en-US" dirty="0" smtClean="0"/>
              <a:t>&lt;/p&gt;</a:t>
            </a:r>
            <a:endParaRPr lang="en-US" dirty="0" smtClean="0"/>
          </a:p>
          <a:p>
            <a:r>
              <a:rPr lang="en-US" dirty="0" smtClean="0"/>
              <a:t>&lt;p&gt; Use &lt;big&gt;Big&lt;/big&gt; element to turn text into big text&lt;/p&gt;</a:t>
            </a:r>
            <a:endParaRPr lang="en-US" dirty="0" smtClean="0"/>
          </a:p>
          <a:p>
            <a:r>
              <a:rPr lang="en-US" dirty="0" smtClean="0"/>
              <a:t>&lt;/body&gt;</a:t>
            </a:r>
            <a:endParaRPr lang="en-US" dirty="0" smtClean="0"/>
          </a:p>
          <a:p>
            <a:r>
              <a:rPr lang="en-US" dirty="0" smtClean="0"/>
              <a:t>&lt;/html&gt;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Unordered Lists</a:t>
            </a:r>
            <a:br>
              <a:rPr lang="en-US" b="1" dirty="0" smtClean="0"/>
            </a:br>
            <a:endParaRPr lang="en-US" dirty="0"/>
          </a:p>
        </p:txBody>
      </p:sp>
      <p:sp>
        <p:nvSpPr>
          <p:cNvPr id="3" name="Content Placeholder 2"/>
          <p:cNvSpPr>
            <a:spLocks noGrp="1"/>
          </p:cNvSpPr>
          <p:nvPr>
            <p:ph idx="1"/>
          </p:nvPr>
        </p:nvSpPr>
        <p:spPr/>
        <p:txBody>
          <a:bodyPr/>
          <a:lstStyle/>
          <a:p>
            <a:r>
              <a:rPr lang="en-US" dirty="0" smtClean="0"/>
              <a:t>&lt;html&gt; &lt;head&gt; &lt;title&gt;HTML Unordered List&lt;/title&gt; &lt;/head&gt; &lt;body&gt; &lt;</a:t>
            </a:r>
            <a:r>
              <a:rPr lang="en-US" dirty="0" err="1" smtClean="0"/>
              <a:t>ul</a:t>
            </a:r>
            <a:r>
              <a:rPr lang="en-US" dirty="0" smtClean="0"/>
              <a:t>&gt; &lt;</a:t>
            </a:r>
            <a:r>
              <a:rPr lang="en-US" dirty="0" err="1" smtClean="0"/>
              <a:t>li</a:t>
            </a:r>
            <a:r>
              <a:rPr lang="en-US" dirty="0" smtClean="0"/>
              <a:t>&gt;Beetroot&lt;/</a:t>
            </a:r>
            <a:r>
              <a:rPr lang="en-US" dirty="0" err="1" smtClean="0"/>
              <a:t>li</a:t>
            </a:r>
            <a:r>
              <a:rPr lang="en-US" dirty="0" smtClean="0"/>
              <a:t>&gt; &lt;</a:t>
            </a:r>
            <a:r>
              <a:rPr lang="en-US" dirty="0" err="1" smtClean="0"/>
              <a:t>li</a:t>
            </a:r>
            <a:r>
              <a:rPr lang="en-US" dirty="0" smtClean="0"/>
              <a:t>&gt;Ginger&lt;/</a:t>
            </a:r>
            <a:r>
              <a:rPr lang="en-US" dirty="0" err="1" smtClean="0"/>
              <a:t>li</a:t>
            </a:r>
            <a:r>
              <a:rPr lang="en-US" dirty="0" smtClean="0"/>
              <a:t>&gt; &lt;</a:t>
            </a:r>
            <a:r>
              <a:rPr lang="en-US" dirty="0" err="1" smtClean="0"/>
              <a:t>li</a:t>
            </a:r>
            <a:r>
              <a:rPr lang="en-US" dirty="0" smtClean="0"/>
              <a:t>&gt;Potato&lt;/</a:t>
            </a:r>
            <a:r>
              <a:rPr lang="en-US" dirty="0" err="1" smtClean="0"/>
              <a:t>li</a:t>
            </a:r>
            <a:r>
              <a:rPr lang="en-US" dirty="0" smtClean="0"/>
              <a:t>&gt; &lt;</a:t>
            </a:r>
            <a:r>
              <a:rPr lang="en-US" dirty="0" err="1" smtClean="0"/>
              <a:t>li</a:t>
            </a:r>
            <a:r>
              <a:rPr lang="en-US" dirty="0" smtClean="0"/>
              <a:t>&gt;Radish&lt;/</a:t>
            </a:r>
            <a:r>
              <a:rPr lang="en-US" dirty="0" err="1" smtClean="0"/>
              <a:t>li</a:t>
            </a:r>
            <a:r>
              <a:rPr lang="en-US" dirty="0" smtClean="0"/>
              <a:t>&gt; &lt;/</a:t>
            </a:r>
            <a:r>
              <a:rPr lang="en-US" dirty="0" err="1" smtClean="0"/>
              <a:t>ul</a:t>
            </a:r>
            <a:r>
              <a:rPr lang="en-US" dirty="0" smtClean="0"/>
              <a:t>&gt; &lt;/body&gt; &lt;/html&gt;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The type Attribute</a:t>
            </a:r>
            <a:endParaRPr lang="en-US" b="1" dirty="0" smtClean="0"/>
          </a:p>
          <a:p>
            <a:r>
              <a:rPr lang="en-US" dirty="0" smtClean="0"/>
              <a:t>You can use </a:t>
            </a:r>
            <a:r>
              <a:rPr lang="en-US" b="1" dirty="0" smtClean="0"/>
              <a:t>type</a:t>
            </a:r>
            <a:r>
              <a:rPr lang="en-US" dirty="0" smtClean="0"/>
              <a:t> attribute for &lt;</a:t>
            </a:r>
            <a:r>
              <a:rPr lang="en-US" dirty="0" err="1" smtClean="0"/>
              <a:t>ul</a:t>
            </a:r>
            <a:r>
              <a:rPr lang="en-US" dirty="0" smtClean="0"/>
              <a:t>&gt; tag to specify the type of bullet you like. By default it is a disc. Following are the possible options:</a:t>
            </a:r>
            <a:endParaRPr lang="en-US" dirty="0" smtClean="0"/>
          </a:p>
          <a:p>
            <a:r>
              <a:rPr lang="en-US" dirty="0" smtClean="0"/>
              <a:t>&lt;</a:t>
            </a:r>
            <a:r>
              <a:rPr lang="en-US" dirty="0" err="1" smtClean="0"/>
              <a:t>ul</a:t>
            </a:r>
            <a:r>
              <a:rPr lang="en-US" dirty="0" smtClean="0"/>
              <a:t> type="square"&gt; </a:t>
            </a:r>
            <a:endParaRPr lang="en-US" dirty="0" smtClean="0"/>
          </a:p>
          <a:p>
            <a:r>
              <a:rPr lang="en-US" dirty="0" smtClean="0"/>
              <a:t>&lt;</a:t>
            </a:r>
            <a:r>
              <a:rPr lang="en-US" dirty="0" err="1" smtClean="0"/>
              <a:t>ul</a:t>
            </a:r>
            <a:r>
              <a:rPr lang="en-US" dirty="0" smtClean="0"/>
              <a:t> type="disc"&gt; </a:t>
            </a:r>
            <a:endParaRPr lang="en-US" dirty="0" smtClean="0"/>
          </a:p>
          <a:p>
            <a:r>
              <a:rPr lang="en-US" dirty="0" smtClean="0"/>
              <a:t>&lt;</a:t>
            </a:r>
            <a:r>
              <a:rPr lang="en-US" dirty="0" err="1" smtClean="0"/>
              <a:t>ul</a:t>
            </a:r>
            <a:r>
              <a:rPr lang="en-US" dirty="0" smtClean="0"/>
              <a:t> type="circle"&gt;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18480</Words>
  <Application>WPS Presentation</Application>
  <PresentationFormat>On-screen Show (4:3)</PresentationFormat>
  <Paragraphs>771</Paragraphs>
  <Slides>75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75</vt:i4>
      </vt:variant>
    </vt:vector>
  </HeadingPairs>
  <TitlesOfParts>
    <vt:vector size="93" baseType="lpstr">
      <vt:lpstr>Arial</vt:lpstr>
      <vt:lpstr>SimSun</vt:lpstr>
      <vt:lpstr>Wingdings</vt:lpstr>
      <vt:lpstr>Georgia</vt:lpstr>
      <vt:lpstr>Wingdings 2</vt:lpstr>
      <vt:lpstr>Monotype Sorts</vt:lpstr>
      <vt:lpstr>바탕체</vt:lpstr>
      <vt:lpstr>Trebuchet MS</vt:lpstr>
      <vt:lpstr>Microsoft YaHei</vt:lpstr>
      <vt:lpstr>Arial Unicode MS</vt:lpstr>
      <vt:lpstr>Calibri</vt:lpstr>
      <vt:lpstr>Garamond</vt:lpstr>
      <vt:lpstr>Times New Roman</vt:lpstr>
      <vt:lpstr>Wingdings</vt:lpstr>
      <vt:lpstr>Segoe Print</vt:lpstr>
      <vt:lpstr>Georgia</vt:lpstr>
      <vt:lpstr>Malgun Gothic</vt:lpstr>
      <vt:lpstr>Urban</vt:lpstr>
      <vt:lpstr>HTML</vt:lpstr>
      <vt:lpstr>PowerPoint 演示文稿</vt:lpstr>
      <vt:lpstr>Static vs. Dynamic Websites </vt:lpstr>
      <vt:lpstr>PowerPoint 演示文稿</vt:lpstr>
      <vt:lpstr>PowerPoint 演示文稿</vt:lpstr>
      <vt:lpstr>PowerPoint 演示文稿</vt:lpstr>
      <vt:lpstr>PowerPoint 演示文稿</vt:lpstr>
      <vt:lpstr>HTML Unordered Lists </vt:lpstr>
      <vt:lpstr>PowerPoint 演示文稿</vt:lpstr>
      <vt:lpstr>HTML Ordered Lists </vt:lpstr>
      <vt:lpstr>HTML Definition Lists </vt:lpstr>
      <vt:lpstr>PowerPoint 演示文稿</vt:lpstr>
      <vt:lpstr>Tags in Body </vt:lpstr>
      <vt:lpstr>PowerPoint 演示文稿</vt:lpstr>
      <vt:lpstr>PowerPoint 演示文稿</vt:lpstr>
      <vt:lpstr>HTML &lt;hr&gt; Tag </vt:lpstr>
      <vt:lpstr>Comments</vt:lpstr>
      <vt:lpstr>HTML (Hypertext Markup Language)</vt:lpstr>
      <vt:lpstr>table</vt:lpstr>
      <vt:lpstr>Cellpadding and Cellspacing Attributes </vt:lpstr>
      <vt:lpstr>Example</vt:lpstr>
      <vt:lpstr>Rowspan and colspan</vt:lpstr>
      <vt:lpstr>Example</vt:lpstr>
      <vt:lpstr>Assignment</vt:lpstr>
      <vt:lpstr>HTML frames</vt:lpstr>
      <vt:lpstr>EXAMPLE-The &lt;frame&gt; tag is not supported in HTML5.</vt:lpstr>
      <vt:lpstr>Following is the example to create three horizontal frames: </vt:lpstr>
      <vt:lpstr>Following is the example to create three vertical frames:</vt:lpstr>
      <vt:lpstr>HTML Iframes </vt:lpstr>
      <vt:lpstr>Example</vt:lpstr>
      <vt:lpstr>Iframe - Target for a Link </vt:lpstr>
      <vt:lpstr>The Problem with Frames </vt:lpstr>
      <vt:lpstr>The Difference Between Frames and Iframes </vt:lpstr>
      <vt:lpstr>Form Tag</vt:lpstr>
      <vt:lpstr>&lt;input&gt; tag</vt:lpstr>
      <vt:lpstr>Example</vt:lpstr>
      <vt:lpstr>form</vt:lpstr>
      <vt:lpstr>Combo box</vt:lpstr>
      <vt:lpstr>PowerPoint 演示文稿</vt:lpstr>
      <vt:lpstr>The Action Attribute </vt:lpstr>
      <vt:lpstr>The Target Attribute </vt:lpstr>
      <vt:lpstr>The Method Attribute </vt:lpstr>
      <vt:lpstr>When to Use GET? </vt:lpstr>
      <vt:lpstr>GET features</vt:lpstr>
      <vt:lpstr>When to Use POST? </vt:lpstr>
      <vt:lpstr>The Name Attribute </vt:lpstr>
      <vt:lpstr>PowerPoint 演示文稿</vt:lpstr>
      <vt:lpstr>Image map</vt:lpstr>
      <vt:lpstr>A client-side imagemap in HTML consists of two parts: </vt:lpstr>
      <vt:lpstr>Image Map</vt:lpstr>
      <vt:lpstr>PowerPoint 演示文稿</vt:lpstr>
      <vt:lpstr>Example</vt:lpstr>
      <vt:lpstr>PowerPoint 演示文稿</vt:lpstr>
      <vt:lpstr>PowerPoint 演示文稿</vt:lpstr>
      <vt:lpstr>HTML Entities </vt:lpstr>
      <vt:lpstr>PowerPoint 演示文稿</vt:lpstr>
      <vt:lpstr>PowerPoint 演示文稿</vt:lpstr>
      <vt:lpstr>CSS Background </vt:lpstr>
      <vt:lpstr>HTML Encoding (Character Sets) </vt:lpstr>
      <vt:lpstr>PowerPoint 演示文稿</vt:lpstr>
      <vt:lpstr>In the example below, the &lt;h1&gt;, &lt;p&gt;, and &lt;div&gt; elements have different background colors:</vt:lpstr>
      <vt:lpstr>&lt;div&gt; tag-----block level</vt:lpstr>
      <vt:lpstr>Example</vt:lpstr>
      <vt:lpstr>&lt;div&gt; tag as container</vt:lpstr>
      <vt:lpstr>&lt;marquee&gt; tag</vt:lpstr>
      <vt:lpstr>Defines the direction of scrolling the content.</vt:lpstr>
      <vt:lpstr>HTML Colors - Hex Codes </vt:lpstr>
      <vt:lpstr>PowerPoint 演示文稿</vt:lpstr>
      <vt:lpstr>HTML media</vt:lpstr>
      <vt:lpstr>HTML &lt;video&gt; Autoplay </vt:lpstr>
      <vt:lpstr>Audio</vt:lpstr>
      <vt:lpstr>Assignment-1</vt:lpstr>
      <vt:lpstr>Assignment-2</vt:lpstr>
      <vt:lpstr>Assignment-3</vt:lpstr>
      <vt:lpstr>Example</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CSE</dc:creator>
  <cp:lastModifiedBy>sd</cp:lastModifiedBy>
  <cp:revision>161</cp:revision>
  <dcterms:created xsi:type="dcterms:W3CDTF">2015-06-01T10:12:00Z</dcterms:created>
  <dcterms:modified xsi:type="dcterms:W3CDTF">2019-03-07T17:02:09Z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