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9" r:id="rId3"/>
    <p:sldId id="257" r:id="rId4"/>
    <p:sldId id="258" r:id="rId5"/>
    <p:sldId id="260" r:id="rId6"/>
    <p:sldId id="293" r:id="rId7"/>
    <p:sldId id="294" r:id="rId8"/>
    <p:sldId id="261" r:id="rId9"/>
    <p:sldId id="262" r:id="rId10"/>
    <p:sldId id="265" r:id="rId11"/>
    <p:sldId id="284" r:id="rId12"/>
    <p:sldId id="285" r:id="rId13"/>
    <p:sldId id="286" r:id="rId14"/>
    <p:sldId id="287" r:id="rId15"/>
    <p:sldId id="288" r:id="rId16"/>
    <p:sldId id="289" r:id="rId17"/>
    <p:sldId id="263" r:id="rId18"/>
    <p:sldId id="266" r:id="rId19"/>
    <p:sldId id="267" r:id="rId20"/>
    <p:sldId id="264" r:id="rId21"/>
    <p:sldId id="269" r:id="rId22"/>
    <p:sldId id="268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90" r:id="rId38"/>
    <p:sldId id="297" r:id="rId39"/>
    <p:sldId id="291" r:id="rId40"/>
    <p:sldId id="292" r:id="rId41"/>
    <p:sldId id="295" r:id="rId42"/>
    <p:sldId id="296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5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39E04-469E-4AA5-9DC7-DC3D5F7304B4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189E8-E344-4FE4-8A5B-EEC6E656B2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189E8-E344-4FE4-8A5B-EEC6E656B27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F501-7EDF-421E-B095-9C3CE9C396D5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FC5C-B2A4-4213-A9D4-082695FB49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Jsp</a:t>
            </a:r>
            <a:r>
              <a:rPr lang="en-US" dirty="0" smtClean="0"/>
              <a:t> coding seems to be simpler than the corresponding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Whenever the </a:t>
            </a:r>
            <a:r>
              <a:rPr lang="en-US" dirty="0" err="1" smtClean="0"/>
              <a:t>servlet</a:t>
            </a:r>
            <a:r>
              <a:rPr lang="en-US" dirty="0" smtClean="0"/>
              <a:t> container receives a request for the execution of the </a:t>
            </a:r>
            <a:r>
              <a:rPr lang="en-US" dirty="0" err="1" smtClean="0"/>
              <a:t>jsp</a:t>
            </a:r>
            <a:r>
              <a:rPr lang="en-US" dirty="0" smtClean="0"/>
              <a:t> page, it first translates it into a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summary, we can say that if producing HTML is the aim, JSP is a better choice. On the other hand, if performing business processing is more important, we should go for </a:t>
            </a:r>
            <a:r>
              <a:rPr lang="en-US" dirty="0" err="1" smtClean="0"/>
              <a:t>servlets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JSP-------------------</a:t>
            </a:r>
            <a:r>
              <a:rPr lang="en-US" b="1" i="1" dirty="0" smtClean="0"/>
              <a:t>Java inside HTML</a:t>
            </a:r>
          </a:p>
          <a:p>
            <a:endParaRPr lang="en-US" b="1" i="1" dirty="0" smtClean="0"/>
          </a:p>
          <a:p>
            <a:r>
              <a:rPr lang="en-US" b="1" i="1" dirty="0" smtClean="0"/>
              <a:t>Servlet--------------HTML inside JAVA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a normal page, your browser sends an HTTP request to the web server.</a:t>
            </a:r>
          </a:p>
          <a:p>
            <a:r>
              <a:rPr lang="en-US" dirty="0" smtClean="0"/>
              <a:t>The web server recognizes that the HTTP request is for a JSP page and forwards it to a JSP engine. This is done by using the URL or JSP page which ends with </a:t>
            </a:r>
            <a:r>
              <a:rPr lang="en-US" b="1" dirty="0" smtClean="0"/>
              <a:t>.</a:t>
            </a:r>
            <a:r>
              <a:rPr lang="en-US" b="1" dirty="0" err="1" smtClean="0"/>
              <a:t>jsp</a:t>
            </a:r>
            <a:r>
              <a:rPr lang="en-US" dirty="0" smtClean="0"/>
              <a:t> instead of</a:t>
            </a:r>
            <a:r>
              <a:rPr lang="en-US" b="1" dirty="0" smtClean="0"/>
              <a:t>.html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JSP engine loads the JSP page from disk and converts it into a </a:t>
            </a:r>
            <a:r>
              <a:rPr lang="en-US" dirty="0" err="1" smtClean="0"/>
              <a:t>servlet</a:t>
            </a:r>
            <a:r>
              <a:rPr lang="en-US" dirty="0" smtClean="0"/>
              <a:t> content. This conversion is very simple in which all template text is converted to </a:t>
            </a:r>
            <a:r>
              <a:rPr lang="en-US" dirty="0" err="1" smtClean="0"/>
              <a:t>println</a:t>
            </a:r>
            <a:r>
              <a:rPr lang="en-US" dirty="0" smtClean="0"/>
              <a:t>( ) statements and all JSP elements are converted to Java code. This code implements the corresponding dynamic behavior of the page.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JSP engine compiles the </a:t>
            </a:r>
            <a:r>
              <a:rPr lang="en-US" dirty="0" err="1" smtClean="0"/>
              <a:t>servlet</a:t>
            </a:r>
            <a:r>
              <a:rPr lang="en-US" dirty="0" smtClean="0"/>
              <a:t> into an executable class and forwards the original request to a </a:t>
            </a:r>
            <a:r>
              <a:rPr lang="en-US" dirty="0" err="1" smtClean="0"/>
              <a:t>servlet</a:t>
            </a:r>
            <a:r>
              <a:rPr lang="en-US" dirty="0" smtClean="0"/>
              <a:t> engine.</a:t>
            </a:r>
          </a:p>
          <a:p>
            <a:r>
              <a:rPr lang="en-US" dirty="0" smtClean="0"/>
              <a:t>A part of the web server called the </a:t>
            </a:r>
            <a:r>
              <a:rPr lang="en-US" dirty="0" err="1" smtClean="0"/>
              <a:t>servlet</a:t>
            </a:r>
            <a:r>
              <a:rPr lang="en-US" dirty="0" smtClean="0"/>
              <a:t> engine loads the Servlet class and executes it. During execution, the </a:t>
            </a:r>
            <a:r>
              <a:rPr lang="en-US" dirty="0" err="1" smtClean="0"/>
              <a:t>servlet</a:t>
            </a:r>
            <a:r>
              <a:rPr lang="en-US" dirty="0" smtClean="0"/>
              <a:t> produces an output in HTML format. The output is further passed on to the web server by the </a:t>
            </a:r>
            <a:r>
              <a:rPr lang="en-US" dirty="0" err="1" smtClean="0"/>
              <a:t>servlet</a:t>
            </a:r>
            <a:r>
              <a:rPr lang="en-US" dirty="0" smtClean="0"/>
              <a:t> engine inside an HTTP response.</a:t>
            </a:r>
          </a:p>
          <a:p>
            <a:r>
              <a:rPr lang="en-US" dirty="0" smtClean="0"/>
              <a:t>The web server forwards the HTTP response to your browser in terms of static HTML content.</a:t>
            </a:r>
          </a:p>
          <a:p>
            <a:r>
              <a:rPr lang="en-US" dirty="0" smtClean="0"/>
              <a:t>Finally, the web browser handles the dynamically-generated HTML page inside the HTTP response exactly as if it were a static page.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jsp-process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371600"/>
            <a:ext cx="7620000" cy="4800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in a way, a JSP page is really just another way to write a </a:t>
            </a:r>
            <a:r>
              <a:rPr lang="en-US" dirty="0" err="1" smtClean="0"/>
              <a:t>servlet</a:t>
            </a:r>
            <a:r>
              <a:rPr lang="en-US" dirty="0" smtClean="0"/>
              <a:t> without having to be a Java programming wiz. Except for the translation phase, a JSP page is handled exactly like a regular </a:t>
            </a:r>
            <a:r>
              <a:rPr lang="en-US" dirty="0" err="1" smtClean="0"/>
              <a:t>servlet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lifecycle</a:t>
            </a:r>
            <a:endParaRPr lang="en-US" dirty="0"/>
          </a:p>
        </p:txBody>
      </p:sp>
      <p:pic>
        <p:nvPicPr>
          <p:cNvPr id="5" name="Content Placeholder 4" descr="JSP-life-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1" y="2057942"/>
            <a:ext cx="5153308" cy="361047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&lt;head&gt;&lt;title&gt; first page&lt;/title&gt;&lt;/head&gt;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&lt;h3&gt; today is:&lt;%=new </a:t>
            </a:r>
            <a:r>
              <a:rPr lang="en-US" dirty="0" err="1" smtClean="0"/>
              <a:t>java.util.Date</a:t>
            </a:r>
            <a:r>
              <a:rPr lang="en-US" dirty="0" smtClean="0"/>
              <a:t>()%&gt;</a:t>
            </a:r>
          </a:p>
          <a:p>
            <a:r>
              <a:rPr lang="en-US" dirty="0" smtClean="0"/>
              <a:t>&lt;/h3&gt;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</a:p>
          <a:p>
            <a:r>
              <a:rPr lang="en-US" dirty="0" smtClean="0"/>
              <a:t>Scripting elements</a:t>
            </a:r>
          </a:p>
          <a:p>
            <a:r>
              <a:rPr lang="en-US" dirty="0" smtClean="0"/>
              <a:t>Expressions</a:t>
            </a:r>
          </a:p>
          <a:p>
            <a:r>
              <a:rPr lang="en-US" dirty="0" smtClean="0"/>
              <a:t>Standard 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Directives are instructions to the JSP container. If we want to import some standard/non-standard java classes or packages into our JSP, we can use a directive for that purpose.</a:t>
            </a:r>
          </a:p>
          <a:p>
            <a:r>
              <a:rPr lang="en-US" dirty="0" smtClean="0"/>
              <a:t>There are 3 main directives in JSP- page, include and </a:t>
            </a:r>
            <a:r>
              <a:rPr lang="en-US" dirty="0" err="1" smtClean="0"/>
              <a:t>taglib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Server Pages (JSP) is a server-side programming technology that enables the creation of dynamic, platform-independent method for building Web-based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 of JSP Directive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&lt;%@ directive attribute="value" %&gt; 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/>
              <a:t>JSP page directive</a:t>
            </a:r>
          </a:p>
          <a:p>
            <a:r>
              <a:rPr lang="en-US" dirty="0"/>
              <a:t>&lt;%@ page attribute="value" %&gt; 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Attributes of JSP page directive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</a:t>
            </a:r>
            <a:endParaRPr lang="en-US" dirty="0"/>
          </a:p>
          <a:p>
            <a:r>
              <a:rPr lang="en-US" dirty="0" err="1"/>
              <a:t>contentType</a:t>
            </a:r>
            <a:endParaRPr lang="en-US" dirty="0"/>
          </a:p>
          <a:p>
            <a:r>
              <a:rPr lang="en-US" dirty="0"/>
              <a:t>extends</a:t>
            </a:r>
          </a:p>
          <a:p>
            <a:r>
              <a:rPr lang="en-US" dirty="0"/>
              <a:t>info</a:t>
            </a:r>
          </a:p>
          <a:p>
            <a:r>
              <a:rPr lang="en-US" dirty="0"/>
              <a:t>buffer</a:t>
            </a:r>
          </a:p>
          <a:p>
            <a:r>
              <a:rPr lang="en-US" dirty="0"/>
              <a:t>language</a:t>
            </a:r>
          </a:p>
          <a:p>
            <a:r>
              <a:rPr lang="en-US" dirty="0" err="1"/>
              <a:t>isELIgnored</a:t>
            </a:r>
            <a:endParaRPr lang="en-US" dirty="0"/>
          </a:p>
          <a:p>
            <a:r>
              <a:rPr lang="en-US" dirty="0" err="1"/>
              <a:t>isThreadSafe</a:t>
            </a:r>
            <a:endParaRPr lang="en-US" dirty="0"/>
          </a:p>
          <a:p>
            <a:r>
              <a:rPr lang="en-US" dirty="0" err="1"/>
              <a:t>autoFlush</a:t>
            </a:r>
            <a:endParaRPr lang="en-US" dirty="0"/>
          </a:p>
          <a:p>
            <a:r>
              <a:rPr lang="en-US" dirty="0"/>
              <a:t>session</a:t>
            </a:r>
          </a:p>
          <a:p>
            <a:r>
              <a:rPr lang="en-US" dirty="0" err="1"/>
              <a:t>pageEncoding</a:t>
            </a:r>
            <a:endParaRPr lang="en-US" dirty="0"/>
          </a:p>
          <a:p>
            <a:r>
              <a:rPr lang="en-US" dirty="0" err="1"/>
              <a:t>errorPage</a:t>
            </a:r>
            <a:endParaRPr lang="en-US" dirty="0"/>
          </a:p>
          <a:p>
            <a:r>
              <a:rPr lang="en-US" dirty="0" err="1"/>
              <a:t>isErrorPage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Example-page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&lt;html&gt;  </a:t>
            </a:r>
          </a:p>
          <a:p>
            <a:r>
              <a:rPr lang="en-US" dirty="0"/>
              <a:t>&lt;body&gt;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&lt;%@ page </a:t>
            </a:r>
            <a:r>
              <a:rPr lang="en-US" b="1" dirty="0"/>
              <a:t>import</a:t>
            </a:r>
            <a:r>
              <a:rPr lang="en-US" dirty="0"/>
              <a:t>="</a:t>
            </a:r>
            <a:r>
              <a:rPr lang="en-US" dirty="0" err="1"/>
              <a:t>java.util.Date</a:t>
            </a:r>
            <a:r>
              <a:rPr lang="en-US" dirty="0"/>
              <a:t>" %&gt;  </a:t>
            </a:r>
          </a:p>
          <a:p>
            <a:r>
              <a:rPr lang="en-US" dirty="0"/>
              <a:t>Today is: &lt;%= </a:t>
            </a:r>
            <a:r>
              <a:rPr lang="en-US" b="1" dirty="0"/>
              <a:t>new</a:t>
            </a:r>
            <a:r>
              <a:rPr lang="en-US" dirty="0"/>
              <a:t> Date() %&gt;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&lt;/body&gt;  </a:t>
            </a:r>
          </a:p>
          <a:p>
            <a:r>
              <a:rPr lang="en-US" dirty="0"/>
              <a:t>&lt;/html&gt;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Jsp</a:t>
            </a:r>
            <a:r>
              <a:rPr lang="en-US" dirty="0"/>
              <a:t> Include Directive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include directive is used to include the contents of any resource it may be </a:t>
            </a:r>
            <a:r>
              <a:rPr lang="en-US" dirty="0" err="1"/>
              <a:t>jsp</a:t>
            </a:r>
            <a:r>
              <a:rPr lang="en-US" dirty="0"/>
              <a:t> file, html file or text file. The include directive includes the original content of the included resource at page translation time (the </a:t>
            </a:r>
            <a:r>
              <a:rPr lang="en-US" dirty="0" err="1"/>
              <a:t>jsp</a:t>
            </a:r>
            <a:r>
              <a:rPr lang="en-US" dirty="0"/>
              <a:t> page is translated only once so it will be better to include static resource).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  </a:t>
            </a:r>
          </a:p>
          <a:p>
            <a:r>
              <a:rPr lang="en-US" dirty="0"/>
              <a:t>&lt;body&gt;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&lt;%@ include file="header.html" %&gt;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Today is: &lt;%= </a:t>
            </a:r>
            <a:r>
              <a:rPr lang="en-US" dirty="0" err="1"/>
              <a:t>java.util.Calendar.getInstance</a:t>
            </a:r>
            <a:r>
              <a:rPr lang="en-US" dirty="0"/>
              <a:t>().</a:t>
            </a:r>
            <a:r>
              <a:rPr lang="en-US" dirty="0" err="1"/>
              <a:t>getTime</a:t>
            </a:r>
            <a:r>
              <a:rPr lang="en-US" dirty="0"/>
              <a:t>() %&gt;  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&lt;/body&gt;  </a:t>
            </a:r>
          </a:p>
          <a:p>
            <a:r>
              <a:rPr lang="en-US" dirty="0"/>
              <a:t>&lt;/html&gt;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JSP </a:t>
            </a:r>
            <a:r>
              <a:rPr lang="en-US" dirty="0" err="1"/>
              <a:t>Taglib</a:t>
            </a:r>
            <a:r>
              <a:rPr lang="en-US" dirty="0"/>
              <a:t> directive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JSP </a:t>
            </a:r>
            <a:r>
              <a:rPr lang="en-US" dirty="0" err="1"/>
              <a:t>taglib</a:t>
            </a:r>
            <a:r>
              <a:rPr lang="en-US" dirty="0"/>
              <a:t> directive is used to define a tag library that defines many tags</a:t>
            </a:r>
            <a:r>
              <a:rPr lang="en-US" dirty="0" smtClean="0"/>
              <a:t>.</a:t>
            </a:r>
          </a:p>
          <a:p>
            <a:r>
              <a:rPr lang="en-US" dirty="0"/>
              <a:t>&lt;html&gt;  </a:t>
            </a:r>
          </a:p>
          <a:p>
            <a:r>
              <a:rPr lang="en-US" dirty="0"/>
              <a:t>&lt;body&gt;  </a:t>
            </a:r>
          </a:p>
          <a:p>
            <a:r>
              <a:rPr lang="en-US" dirty="0"/>
              <a:t>  </a:t>
            </a:r>
            <a:r>
              <a:rPr lang="en-US" dirty="0" smtClean="0"/>
              <a:t>&lt;%@</a:t>
            </a:r>
            <a:r>
              <a:rPr lang="en-US" dirty="0"/>
              <a:t> </a:t>
            </a:r>
            <a:r>
              <a:rPr lang="en-US" dirty="0" err="1"/>
              <a:t>taglib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="http://www.javatpoint.com/tags" prefix="</a:t>
            </a:r>
            <a:r>
              <a:rPr lang="en-US" dirty="0" err="1"/>
              <a:t>mytag</a:t>
            </a:r>
            <a:r>
              <a:rPr lang="en-US" dirty="0"/>
              <a:t>" %&gt;  </a:t>
            </a:r>
          </a:p>
          <a:p>
            <a:r>
              <a:rPr lang="en-US" dirty="0" smtClean="0"/>
              <a:t>&lt;</a:t>
            </a:r>
            <a:r>
              <a:rPr lang="en-US" dirty="0" err="1"/>
              <a:t>mytag:currentDate</a:t>
            </a:r>
            <a:r>
              <a:rPr lang="en-US" dirty="0"/>
              <a:t>/&gt;  </a:t>
            </a:r>
          </a:p>
          <a:p>
            <a:r>
              <a:rPr lang="en-US" dirty="0"/>
              <a:t>  </a:t>
            </a:r>
            <a:r>
              <a:rPr lang="en-US" dirty="0" smtClean="0"/>
              <a:t>&lt;/</a:t>
            </a:r>
            <a:r>
              <a:rPr lang="en-US" dirty="0"/>
              <a:t>body&gt;  </a:t>
            </a:r>
          </a:p>
          <a:p>
            <a:r>
              <a:rPr lang="en-US" dirty="0"/>
              <a:t>&lt;/html&gt;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JSP </a:t>
            </a:r>
            <a:r>
              <a:rPr lang="en-US" dirty="0" err="1"/>
              <a:t>Scriptlet</a:t>
            </a:r>
            <a:r>
              <a:rPr lang="en-US" dirty="0"/>
              <a:t> tag (Scripting elements)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scripting elements are the areas of the </a:t>
            </a:r>
            <a:r>
              <a:rPr lang="en-US" dirty="0" err="1" smtClean="0"/>
              <a:t>jsp</a:t>
            </a:r>
            <a:r>
              <a:rPr lang="en-US" dirty="0" smtClean="0"/>
              <a:t> page where the main  java </a:t>
            </a:r>
            <a:r>
              <a:rPr lang="en-US" smtClean="0"/>
              <a:t>code resides. </a:t>
            </a:r>
          </a:p>
          <a:p>
            <a:r>
              <a:rPr lang="en-US" dirty="0" smtClean="0"/>
              <a:t>In </a:t>
            </a:r>
            <a:r>
              <a:rPr lang="en-US" dirty="0"/>
              <a:t>JSP, java code can be written inside the </a:t>
            </a:r>
            <a:r>
              <a:rPr lang="en-US" dirty="0" err="1"/>
              <a:t>jsp</a:t>
            </a:r>
            <a:r>
              <a:rPr lang="en-US" dirty="0"/>
              <a:t> page using the </a:t>
            </a:r>
            <a:r>
              <a:rPr lang="en-US" dirty="0" err="1"/>
              <a:t>scriptlet</a:t>
            </a:r>
            <a:r>
              <a:rPr lang="en-US" dirty="0"/>
              <a:t> tag. Let's see what are the scripting elements first.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JSP Scripting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scripting elements provides the ability to insert java code inside the </a:t>
            </a:r>
            <a:r>
              <a:rPr lang="en-US" dirty="0" err="1"/>
              <a:t>jsp</a:t>
            </a:r>
            <a:r>
              <a:rPr lang="en-US" dirty="0"/>
              <a:t>. There are three types of scripting elements:</a:t>
            </a:r>
          </a:p>
          <a:p>
            <a:r>
              <a:rPr lang="en-US" dirty="0" err="1"/>
              <a:t>scriptlet</a:t>
            </a:r>
            <a:r>
              <a:rPr lang="en-US" dirty="0"/>
              <a:t> tag</a:t>
            </a:r>
          </a:p>
          <a:p>
            <a:r>
              <a:rPr lang="en-US" dirty="0"/>
              <a:t>expression tag</a:t>
            </a:r>
          </a:p>
          <a:p>
            <a:r>
              <a:rPr lang="en-US" dirty="0"/>
              <a:t>declaration tag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JSP </a:t>
            </a:r>
            <a:r>
              <a:rPr lang="en-US" dirty="0" err="1"/>
              <a:t>scriptlet</a:t>
            </a:r>
            <a:r>
              <a:rPr lang="en-US" dirty="0"/>
              <a:t> tag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dirty="0"/>
              <a:t>% </a:t>
            </a:r>
            <a:r>
              <a:rPr lang="en-US" dirty="0" err="1"/>
              <a:t>out.print</a:t>
            </a:r>
            <a:r>
              <a:rPr lang="en-US" dirty="0"/>
              <a:t>("welcome to </a:t>
            </a:r>
            <a:r>
              <a:rPr lang="en-US" dirty="0" err="1"/>
              <a:t>jsp</a:t>
            </a:r>
            <a:r>
              <a:rPr lang="en-US" dirty="0"/>
              <a:t>");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Index.jsp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html&gt;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&lt;form</a:t>
            </a:r>
            <a:r>
              <a:rPr lang="en-US" dirty="0"/>
              <a:t> action="welcome.jsp"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type="text" name="</a:t>
            </a:r>
            <a:r>
              <a:rPr lang="en-US" dirty="0" err="1"/>
              <a:t>uname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type="submit" value="go"</a:t>
            </a:r>
            <a:r>
              <a:rPr lang="en-US" b="1" dirty="0"/>
              <a:t>&gt;&lt;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w</a:t>
            </a:r>
            <a:r>
              <a:rPr lang="en-US" b="1" u="sng" dirty="0" smtClean="0"/>
              <a:t>elcome.jsp</a:t>
            </a:r>
          </a:p>
          <a:p>
            <a:r>
              <a:rPr lang="en-US" dirty="0" smtClean="0"/>
              <a:t>&lt;</a:t>
            </a:r>
            <a:r>
              <a:rPr lang="en-US" dirty="0"/>
              <a:t>html&gt;  </a:t>
            </a:r>
          </a:p>
          <a:p>
            <a:r>
              <a:rPr lang="en-US" dirty="0"/>
              <a:t>&lt;body&gt;  </a:t>
            </a:r>
          </a:p>
          <a:p>
            <a:r>
              <a:rPr lang="en-US" dirty="0"/>
              <a:t>&lt;%  </a:t>
            </a:r>
          </a:p>
          <a:p>
            <a:r>
              <a:rPr lang="en-US" dirty="0"/>
              <a:t>String name=</a:t>
            </a:r>
            <a:r>
              <a:rPr lang="en-US" dirty="0" err="1"/>
              <a:t>request.getParameter</a:t>
            </a:r>
            <a:r>
              <a:rPr lang="en-US" dirty="0"/>
              <a:t>("</a:t>
            </a:r>
            <a:r>
              <a:rPr lang="en-US" dirty="0" err="1"/>
              <a:t>uname</a:t>
            </a:r>
            <a:r>
              <a:rPr lang="en-US" dirty="0"/>
              <a:t>");  </a:t>
            </a:r>
          </a:p>
          <a:p>
            <a:r>
              <a:rPr lang="en-US" dirty="0" err="1"/>
              <a:t>out.print</a:t>
            </a:r>
            <a:r>
              <a:rPr lang="en-US" dirty="0"/>
              <a:t>("welcome "+name);  </a:t>
            </a:r>
          </a:p>
          <a:p>
            <a:r>
              <a:rPr lang="en-US" dirty="0"/>
              <a:t>%&gt;  </a:t>
            </a:r>
          </a:p>
          <a:p>
            <a:r>
              <a:rPr lang="en-US" dirty="0"/>
              <a:t>&lt;/form&gt;  </a:t>
            </a:r>
          </a:p>
          <a:p>
            <a:r>
              <a:rPr lang="en-US" dirty="0"/>
              <a:t>&lt;/body&gt;  </a:t>
            </a:r>
          </a:p>
          <a:p>
            <a:r>
              <a:rPr lang="en-US" dirty="0"/>
              <a:t>&lt;/html&gt;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JSPs are much easier to write than </a:t>
            </a:r>
            <a:r>
              <a:rPr lang="en-US" dirty="0" err="1" smtClean="0"/>
              <a:t>servlets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code </a:t>
            </a:r>
            <a:r>
              <a:rPr lang="en-US" dirty="0" err="1" smtClean="0"/>
              <a:t>servlet</a:t>
            </a:r>
            <a:r>
              <a:rPr lang="en-US" dirty="0" smtClean="0"/>
              <a:t>, one needed to know java, and the syntax of </a:t>
            </a:r>
            <a:r>
              <a:rPr lang="en-US" dirty="0" err="1" smtClean="0"/>
              <a:t>servlet</a:t>
            </a:r>
            <a:r>
              <a:rPr lang="en-US" dirty="0" smtClean="0"/>
              <a:t> was cumbersome.</a:t>
            </a:r>
          </a:p>
          <a:p>
            <a:r>
              <a:rPr lang="en-US" dirty="0" smtClean="0"/>
              <a:t>To overcome the drawbacks of </a:t>
            </a:r>
            <a:r>
              <a:rPr lang="en-US" dirty="0" err="1" smtClean="0"/>
              <a:t>servlets</a:t>
            </a:r>
            <a:r>
              <a:rPr lang="en-US" dirty="0" smtClean="0"/>
              <a:t> Sun decided to come up with JSP.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JSP expression tag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placed within </a:t>
            </a:r>
            <a:r>
              <a:rPr lang="en-US" b="1" dirty="0"/>
              <a:t>JSP expression tag</a:t>
            </a:r>
            <a:r>
              <a:rPr lang="en-US" dirty="0"/>
              <a:t> is </a:t>
            </a:r>
            <a:r>
              <a:rPr lang="en-US" i="1" dirty="0"/>
              <a:t>written to the output stream of the response</a:t>
            </a:r>
            <a:r>
              <a:rPr lang="en-US" dirty="0"/>
              <a:t>. So you need not write </a:t>
            </a:r>
            <a:r>
              <a:rPr lang="en-US" dirty="0" err="1"/>
              <a:t>out.print</a:t>
            </a:r>
            <a:r>
              <a:rPr lang="en-US" dirty="0"/>
              <a:t>() to write data. It is mainly used to print the values of variable or method.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dirty="0"/>
              <a:t>%= "welcome to </a:t>
            </a:r>
            <a:r>
              <a:rPr lang="en-US" dirty="0" err="1"/>
              <a:t>jsp</a:t>
            </a:r>
            <a:r>
              <a:rPr lang="en-US" dirty="0"/>
              <a:t>"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&lt;form</a:t>
            </a:r>
            <a:r>
              <a:rPr lang="en-US" dirty="0"/>
              <a:t> action="welcome.jsp"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type="text" name="</a:t>
            </a:r>
            <a:r>
              <a:rPr lang="en-US" dirty="0" err="1"/>
              <a:t>uname</a:t>
            </a:r>
            <a:r>
              <a:rPr lang="en-US" dirty="0"/>
              <a:t>"</a:t>
            </a:r>
            <a:r>
              <a:rPr lang="en-US" b="1" dirty="0"/>
              <a:t>&gt;&lt;</a:t>
            </a:r>
            <a:r>
              <a:rPr lang="en-US" b="1" dirty="0" err="1"/>
              <a:t>br</a:t>
            </a:r>
            <a:r>
              <a:rPr lang="en-US" b="1" dirty="0"/>
              <a:t>/&gt;</a:t>
            </a:r>
            <a:r>
              <a:rPr lang="en-US" dirty="0"/>
              <a:t>  </a:t>
            </a:r>
          </a:p>
          <a:p>
            <a:r>
              <a:rPr lang="en-US" b="1" dirty="0"/>
              <a:t>&lt;input</a:t>
            </a:r>
            <a:r>
              <a:rPr lang="en-US" dirty="0"/>
              <a:t> type="submit" value="go"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&lt;/form&gt;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dirty="0"/>
              <a:t>%= "Welcome "+</a:t>
            </a:r>
            <a:r>
              <a:rPr lang="en-US" dirty="0" err="1"/>
              <a:t>request.getParameter</a:t>
            </a:r>
            <a:r>
              <a:rPr lang="en-US" dirty="0"/>
              <a:t>("</a:t>
            </a:r>
            <a:r>
              <a:rPr lang="en-US" dirty="0" err="1"/>
              <a:t>uname</a:t>
            </a:r>
            <a:r>
              <a:rPr lang="en-US" dirty="0"/>
              <a:t>")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hope now you can answer difference between </a:t>
            </a:r>
            <a:r>
              <a:rPr lang="en-IN" dirty="0" err="1"/>
              <a:t>scriptlet</a:t>
            </a:r>
            <a:r>
              <a:rPr lang="en-IN" dirty="0"/>
              <a:t> and </a:t>
            </a:r>
            <a:r>
              <a:rPr lang="en-IN" dirty="0" smtClean="0"/>
              <a:t>expression</a:t>
            </a:r>
            <a:r>
              <a:rPr lang="en-IN" dirty="0"/>
              <a:t> </a:t>
            </a:r>
            <a:r>
              <a:rPr lang="en-IN" dirty="0" smtClean="0"/>
              <a:t>tags.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JSP Declaration Tag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JSP declaration tag</a:t>
            </a:r>
            <a:r>
              <a:rPr lang="en-US" dirty="0"/>
              <a:t> is used </a:t>
            </a:r>
            <a:r>
              <a:rPr lang="en-US" i="1" dirty="0"/>
              <a:t>to declare fields and methods</a:t>
            </a:r>
            <a:r>
              <a:rPr lang="en-US" dirty="0" smtClean="0"/>
              <a:t>.</a:t>
            </a:r>
          </a:p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dirty="0"/>
              <a:t>%! </a:t>
            </a:r>
            <a:r>
              <a:rPr lang="en-US" dirty="0" err="1"/>
              <a:t>int</a:t>
            </a:r>
            <a:r>
              <a:rPr lang="en-US" dirty="0"/>
              <a:t> data=50;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dirty="0"/>
              <a:t>%= "Value of the variable is:"+data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JSP </a:t>
            </a:r>
            <a:r>
              <a:rPr lang="en-US" dirty="0" err="1"/>
              <a:t>Scriptlet</a:t>
            </a:r>
            <a:r>
              <a:rPr lang="en-US" dirty="0"/>
              <a:t> tag and Declaration tag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Jsp Scriptlet Tag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scriptlet</a:t>
            </a:r>
            <a:r>
              <a:rPr lang="en-US" dirty="0"/>
              <a:t> tag can only declare variables not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declaration of </a:t>
            </a:r>
            <a:r>
              <a:rPr lang="en-US" dirty="0" err="1"/>
              <a:t>scriptlet</a:t>
            </a:r>
            <a:r>
              <a:rPr lang="en-US" dirty="0"/>
              <a:t> tag is placed inside the _</a:t>
            </a:r>
            <a:r>
              <a:rPr lang="en-US" dirty="0" err="1"/>
              <a:t>jspService</a:t>
            </a:r>
            <a:r>
              <a:rPr lang="en-US" dirty="0"/>
              <a:t>() method.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Jsp Declaration Tag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jsp</a:t>
            </a:r>
            <a:r>
              <a:rPr lang="en-US" dirty="0"/>
              <a:t> declaration tag can declare variables as well as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declaration of </a:t>
            </a:r>
            <a:r>
              <a:rPr lang="en-US" dirty="0" err="1"/>
              <a:t>jsp</a:t>
            </a:r>
            <a:r>
              <a:rPr lang="en-US" dirty="0"/>
              <a:t> declaration tag is placed outside the _</a:t>
            </a:r>
            <a:r>
              <a:rPr lang="en-US" dirty="0" err="1"/>
              <a:t>jspService</a:t>
            </a:r>
            <a:r>
              <a:rPr lang="en-US" dirty="0"/>
              <a:t>() method.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JSP declaration tag that declares method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&lt;html&gt;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</a:t>
            </a:r>
            <a:r>
              <a:rPr lang="en-US" dirty="0" smtClean="0"/>
              <a:t>%!</a:t>
            </a:r>
            <a:r>
              <a:rPr lang="en-US" dirty="0"/>
              <a:t>   </a:t>
            </a:r>
          </a:p>
          <a:p>
            <a:r>
              <a:rPr lang="en-US" dirty="0" err="1"/>
              <a:t>int</a:t>
            </a:r>
            <a:r>
              <a:rPr lang="en-US" dirty="0"/>
              <a:t> cube(</a:t>
            </a:r>
            <a:r>
              <a:rPr lang="en-US" dirty="0" err="1"/>
              <a:t>int</a:t>
            </a:r>
            <a:r>
              <a:rPr lang="en-US" dirty="0"/>
              <a:t> n){  </a:t>
            </a:r>
          </a:p>
          <a:p>
            <a:r>
              <a:rPr lang="en-US" dirty="0"/>
              <a:t>return n*n*n*;  </a:t>
            </a:r>
          </a:p>
          <a:p>
            <a:r>
              <a:rPr lang="en-US" dirty="0"/>
              <a:t>}  </a:t>
            </a:r>
          </a:p>
          <a:p>
            <a:r>
              <a:rPr lang="en-US" dirty="0"/>
              <a:t>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dirty="0"/>
              <a:t>%= "Cube of 3 is:"+cube(3)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date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&lt;%@ page import = "java.io.*,</a:t>
            </a:r>
            <a:r>
              <a:rPr lang="en-US" dirty="0" err="1" smtClean="0"/>
              <a:t>java.util</a:t>
            </a:r>
            <a:r>
              <a:rPr lang="en-US" dirty="0" smtClean="0"/>
              <a:t>.*, </a:t>
            </a:r>
            <a:r>
              <a:rPr lang="en-US" dirty="0" err="1" smtClean="0"/>
              <a:t>javax.servlet</a:t>
            </a:r>
            <a:r>
              <a:rPr lang="en-US" dirty="0" smtClean="0"/>
              <a:t>.*" %&gt;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&lt;head&gt;</a:t>
            </a:r>
          </a:p>
          <a:p>
            <a:r>
              <a:rPr lang="en-US" dirty="0" smtClean="0"/>
              <a:t>      &lt;title&gt;Display Current Date &amp; Time&lt;/title&gt;</a:t>
            </a:r>
          </a:p>
          <a:p>
            <a:r>
              <a:rPr lang="en-US" dirty="0" smtClean="0"/>
              <a:t>   &lt;/head&gt;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&lt;body&gt;</a:t>
            </a:r>
          </a:p>
          <a:p>
            <a:r>
              <a:rPr lang="en-US" dirty="0" smtClean="0"/>
              <a:t>      &lt;center&gt;</a:t>
            </a:r>
          </a:p>
          <a:p>
            <a:r>
              <a:rPr lang="en-US" dirty="0" smtClean="0"/>
              <a:t>         &lt;h1&gt;Display Current Date &amp; Time&lt;/h1&gt;</a:t>
            </a:r>
          </a:p>
          <a:p>
            <a:r>
              <a:rPr lang="en-US" dirty="0" smtClean="0"/>
              <a:t>      &lt;/center&gt;</a:t>
            </a:r>
          </a:p>
          <a:p>
            <a:r>
              <a:rPr lang="en-US" dirty="0" smtClean="0"/>
              <a:t>      &lt;%</a:t>
            </a:r>
          </a:p>
          <a:p>
            <a:r>
              <a:rPr lang="en-US" dirty="0" smtClean="0"/>
              <a:t>         Date </a:t>
            </a:r>
            <a:r>
              <a:rPr lang="en-US" dirty="0" err="1" smtClean="0"/>
              <a:t>date</a:t>
            </a:r>
            <a:r>
              <a:rPr lang="en-US" dirty="0" smtClean="0"/>
              <a:t> = new Date();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out.print</a:t>
            </a:r>
            <a:r>
              <a:rPr lang="en-US" dirty="0" smtClean="0"/>
              <a:t>( "&lt;h2 align = \"center\"&gt;" +</a:t>
            </a:r>
            <a:r>
              <a:rPr lang="en-US" dirty="0" err="1" smtClean="0"/>
              <a:t>date.toString</a:t>
            </a:r>
            <a:r>
              <a:rPr lang="en-US" dirty="0" smtClean="0"/>
              <a:t>()+"&lt;/h2&gt;");</a:t>
            </a:r>
          </a:p>
          <a:p>
            <a:r>
              <a:rPr lang="en-US" dirty="0" smtClean="0"/>
              <a:t>      %&gt;</a:t>
            </a:r>
          </a:p>
          <a:p>
            <a:r>
              <a:rPr lang="en-US" dirty="0" smtClean="0"/>
              <a:t>   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Application Implicit Object in JSP with examples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implicit object is an instance of </a:t>
            </a:r>
            <a:r>
              <a:rPr lang="en-US" b="1" dirty="0" err="1" smtClean="0"/>
              <a:t>javax.servlet.ServletContext</a:t>
            </a:r>
            <a:r>
              <a:rPr lang="en-US" dirty="0" smtClean="0"/>
              <a:t>. It is basically used for getting initialization parameters and for sharing the attributes &amp; their values across the entire JSP application, which means any attribute set by </a:t>
            </a:r>
            <a:r>
              <a:rPr lang="en-US" b="1" dirty="0" smtClean="0"/>
              <a:t>application implicit object</a:t>
            </a:r>
            <a:r>
              <a:rPr lang="en-US" dirty="0" smtClean="0"/>
              <a:t> would be available to all the JSP pages.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Hitcounter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1400" dirty="0" smtClean="0"/>
              <a:t>&lt;%@ page import = "java.io.*,</a:t>
            </a:r>
            <a:r>
              <a:rPr lang="en-US" sz="1400" dirty="0" err="1" smtClean="0"/>
              <a:t>java.util</a:t>
            </a:r>
            <a:r>
              <a:rPr lang="en-US" sz="1400" dirty="0" smtClean="0"/>
              <a:t>.*" %&gt;</a:t>
            </a:r>
          </a:p>
          <a:p>
            <a:r>
              <a:rPr lang="en-US" sz="1400" dirty="0" smtClean="0"/>
              <a:t>&lt;html&gt;</a:t>
            </a:r>
          </a:p>
          <a:p>
            <a:r>
              <a:rPr lang="en-US" sz="1400" dirty="0" smtClean="0"/>
              <a:t>   &lt;head&gt;</a:t>
            </a:r>
          </a:p>
          <a:p>
            <a:r>
              <a:rPr lang="en-US" sz="1400" dirty="0" smtClean="0"/>
              <a:t>      &lt;title&gt;Application object in JSP&lt;/title&gt;</a:t>
            </a:r>
          </a:p>
          <a:p>
            <a:r>
              <a:rPr lang="en-US" sz="1400" dirty="0" smtClean="0"/>
              <a:t>   &lt;/head&gt;</a:t>
            </a:r>
          </a:p>
          <a:p>
            <a:r>
              <a:rPr lang="en-US" sz="1400" dirty="0" smtClean="0"/>
              <a:t>     &lt;body&gt;</a:t>
            </a:r>
          </a:p>
          <a:p>
            <a:r>
              <a:rPr lang="en-US" sz="1400" dirty="0" smtClean="0"/>
              <a:t>      &lt;%</a:t>
            </a:r>
          </a:p>
          <a:p>
            <a:r>
              <a:rPr lang="en-US" sz="1400" dirty="0" smtClean="0"/>
              <a:t>         Integer </a:t>
            </a:r>
            <a:r>
              <a:rPr lang="en-US" sz="1400" dirty="0" err="1" smtClean="0"/>
              <a:t>hitsCount</a:t>
            </a:r>
            <a:r>
              <a:rPr lang="en-US" sz="1400" dirty="0" smtClean="0"/>
              <a:t> = (Integer)</a:t>
            </a:r>
            <a:r>
              <a:rPr lang="en-US" sz="1400" dirty="0" err="1" smtClean="0"/>
              <a:t>application.getAttribute</a:t>
            </a:r>
            <a:r>
              <a:rPr lang="en-US" sz="1400" dirty="0" smtClean="0"/>
              <a:t>("</a:t>
            </a:r>
            <a:r>
              <a:rPr lang="en-US" sz="1400" dirty="0" err="1" smtClean="0"/>
              <a:t>hitCounter</a:t>
            </a:r>
            <a:r>
              <a:rPr lang="en-US" sz="1400" dirty="0" smtClean="0"/>
              <a:t>");</a:t>
            </a:r>
          </a:p>
          <a:p>
            <a:r>
              <a:rPr lang="en-US" sz="1400" dirty="0" smtClean="0"/>
              <a:t>         if( </a:t>
            </a:r>
            <a:r>
              <a:rPr lang="en-US" sz="1400" dirty="0" err="1" smtClean="0"/>
              <a:t>hitsCount</a:t>
            </a:r>
            <a:r>
              <a:rPr lang="en-US" sz="1400" dirty="0" smtClean="0"/>
              <a:t> ==null || </a:t>
            </a:r>
            <a:r>
              <a:rPr lang="en-US" sz="1400" dirty="0" err="1" smtClean="0"/>
              <a:t>hitsCount</a:t>
            </a:r>
            <a:r>
              <a:rPr lang="en-US" sz="1400" dirty="0" smtClean="0"/>
              <a:t> == 0 ) {</a:t>
            </a:r>
          </a:p>
          <a:p>
            <a:r>
              <a:rPr lang="en-US" sz="1400" dirty="0" smtClean="0"/>
              <a:t>            /* First visit */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out.println</a:t>
            </a:r>
            <a:r>
              <a:rPr lang="en-US" sz="1400" dirty="0" smtClean="0"/>
              <a:t>("Welcome to my website!");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hitsCount</a:t>
            </a:r>
            <a:r>
              <a:rPr lang="en-US" sz="1400" dirty="0" smtClean="0"/>
              <a:t> = 1;</a:t>
            </a:r>
          </a:p>
          <a:p>
            <a:r>
              <a:rPr lang="en-US" sz="1400" dirty="0" smtClean="0"/>
              <a:t>         } else {</a:t>
            </a:r>
          </a:p>
          <a:p>
            <a:r>
              <a:rPr lang="en-US" sz="1400" dirty="0" smtClean="0"/>
              <a:t>            /* return visit */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out.println</a:t>
            </a:r>
            <a:r>
              <a:rPr lang="en-US" sz="1400" dirty="0" smtClean="0"/>
              <a:t>("Welcome back to my website!");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hitsCount</a:t>
            </a:r>
            <a:r>
              <a:rPr lang="en-US" sz="1400" dirty="0" smtClean="0"/>
              <a:t> += 1;</a:t>
            </a:r>
          </a:p>
          <a:p>
            <a:r>
              <a:rPr lang="en-US" sz="1400" dirty="0" smtClean="0"/>
              <a:t>         }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application.setAttribute</a:t>
            </a:r>
            <a:r>
              <a:rPr lang="en-US" sz="1400" dirty="0" smtClean="0"/>
              <a:t>("</a:t>
            </a:r>
            <a:r>
              <a:rPr lang="en-US" sz="1400" dirty="0" err="1" smtClean="0"/>
              <a:t>hitCounter</a:t>
            </a:r>
            <a:r>
              <a:rPr lang="en-US" sz="1400" dirty="0" smtClean="0"/>
              <a:t>", </a:t>
            </a:r>
            <a:r>
              <a:rPr lang="en-US" sz="1400" dirty="0" err="1" smtClean="0"/>
              <a:t>hitsCount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%&gt;</a:t>
            </a:r>
          </a:p>
          <a:p>
            <a:r>
              <a:rPr lang="en-US" sz="1400" dirty="0" smtClean="0"/>
              <a:t>      &lt;center&gt;</a:t>
            </a:r>
          </a:p>
          <a:p>
            <a:r>
              <a:rPr lang="en-US" sz="1400" dirty="0" smtClean="0"/>
              <a:t>         &lt;p&gt;Total number of visits: &lt;%= </a:t>
            </a:r>
            <a:r>
              <a:rPr lang="en-US" sz="1400" dirty="0" err="1" smtClean="0"/>
              <a:t>hitsCount</a:t>
            </a:r>
            <a:r>
              <a:rPr lang="en-US" sz="1400" dirty="0" smtClean="0"/>
              <a:t>%&gt;&lt;/p&gt;</a:t>
            </a:r>
          </a:p>
          <a:p>
            <a:r>
              <a:rPr lang="en-US" sz="1400" dirty="0" smtClean="0"/>
              <a:t>      &lt;/center&gt;</a:t>
            </a:r>
          </a:p>
          <a:p>
            <a:r>
              <a:rPr lang="en-US" sz="1400" dirty="0" smtClean="0"/>
              <a:t>      &lt;/body&gt;&lt;/html&gt;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					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133600"/>
            <a:ext cx="27432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PrintWriter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out;</a:t>
            </a:r>
          </a:p>
          <a:p>
            <a:pPr algn="ctr"/>
            <a:r>
              <a:rPr lang="en-US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ut.println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(“&lt;html&gt;”);</a:t>
            </a:r>
          </a:p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1752600" y="4495800"/>
            <a:ext cx="2286000" cy="1219200"/>
          </a:xfrm>
          <a:prstGeom prst="wedgeRectCallout">
            <a:avLst>
              <a:gd name="adj1" fmla="val -14166"/>
              <a:gd name="adj2" fmla="val -1465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Servlet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1600" y="2133600"/>
            <a:ext cx="27432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&lt;html&gt;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943600" y="4419600"/>
            <a:ext cx="2819400" cy="1219200"/>
          </a:xfrm>
          <a:prstGeom prst="wedgeRectCallout">
            <a:avLst>
              <a:gd name="adj1" fmla="val -18376"/>
              <a:gd name="adj2" fmla="val -1443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HTML+JSP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      &lt;title&gt;Sample Example &lt;/title&gt;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     &lt;h1&gt; &lt;center&gt; Example of JSP &lt;/center&gt; &lt;/h1&gt;</a:t>
            </a:r>
          </a:p>
          <a:p>
            <a:r>
              <a:rPr lang="en-US" dirty="0" smtClean="0"/>
              <a:t>      &lt;b&gt; Mathematics&lt;/b&gt;</a:t>
            </a:r>
          </a:p>
          <a:p>
            <a:r>
              <a:rPr lang="en-US" dirty="0" smtClean="0"/>
              <a:t>      &lt;hr&gt;</a:t>
            </a:r>
          </a:p>
          <a:p>
            <a:r>
              <a:rPr lang="en-US" dirty="0" smtClean="0"/>
              <a:t>      &lt;form method="post" action="a.jsp"&gt;</a:t>
            </a:r>
          </a:p>
          <a:p>
            <a:r>
              <a:rPr lang="en-US" dirty="0" smtClean="0"/>
              <a:t>&lt;font size=5 face="Times New Roman"&gt;</a:t>
            </a:r>
          </a:p>
          <a:p>
            <a:r>
              <a:rPr lang="en-US" dirty="0" smtClean="0"/>
              <a:t>      &lt;input type="radio" name="a1" value="add" checked&gt;Addition&lt;/input&gt;&lt;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&lt;input type="radio" name="a1" value="</a:t>
            </a:r>
            <a:r>
              <a:rPr lang="en-US" dirty="0" err="1" smtClean="0"/>
              <a:t>mul</a:t>
            </a:r>
            <a:r>
              <a:rPr lang="en-US" dirty="0" smtClean="0"/>
              <a:t>" &gt;Multiplication&lt;/input&gt;&lt;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&lt;input type="radio" name="a1" value="div" &gt;Division&lt;/input&gt;&lt;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&lt;/font&gt;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Enter first Value &amp;</a:t>
            </a:r>
            <a:r>
              <a:rPr lang="en-US" dirty="0" err="1" smtClean="0"/>
              <a:t>nbsp</a:t>
            </a:r>
            <a:r>
              <a:rPr lang="en-US" dirty="0" smtClean="0"/>
              <a:t> &amp;</a:t>
            </a:r>
            <a:r>
              <a:rPr lang="en-US" dirty="0" err="1" smtClean="0"/>
              <a:t>nbsp</a:t>
            </a:r>
            <a:r>
              <a:rPr lang="en-US" dirty="0" smtClean="0"/>
              <a:t> &amp;</a:t>
            </a:r>
            <a:r>
              <a:rPr lang="en-US" dirty="0" err="1" smtClean="0"/>
              <a:t>nbsp</a:t>
            </a:r>
            <a:r>
              <a:rPr lang="en-US" dirty="0" smtClean="0"/>
              <a:t>&lt;input type="text" name="t1" value=""&gt;&lt;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Enter second Value &amp;</a:t>
            </a:r>
            <a:r>
              <a:rPr lang="en-US" dirty="0" err="1" smtClean="0"/>
              <a:t>nbsp</a:t>
            </a:r>
            <a:r>
              <a:rPr lang="en-US" dirty="0" smtClean="0"/>
              <a:t>&lt;input type="text" name="t2" value=""&gt;&lt;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&lt;input type="submit" name="result"&gt;</a:t>
            </a:r>
          </a:p>
          <a:p>
            <a:r>
              <a:rPr lang="en-US" dirty="0" smtClean="0"/>
              <a:t>      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&lt;%@ page language="java"%&gt;</a:t>
            </a:r>
          </a:p>
          <a:p>
            <a:r>
              <a:rPr lang="en-US" dirty="0" smtClean="0"/>
              <a:t>&lt;%@ page import="</a:t>
            </a:r>
            <a:r>
              <a:rPr lang="en-US" dirty="0" err="1" smtClean="0"/>
              <a:t>java.lang</a:t>
            </a:r>
            <a:r>
              <a:rPr lang="en-US" dirty="0" smtClean="0"/>
              <a:t>.*"%&gt;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&lt;H1&gt;&lt;center&gt;Result for &lt;%=</a:t>
            </a:r>
            <a:r>
              <a:rPr lang="en-US" dirty="0" err="1" smtClean="0"/>
              <a:t>request.getParameter</a:t>
            </a:r>
            <a:r>
              <a:rPr lang="en-US" dirty="0" smtClean="0"/>
              <a:t>("a1")%&gt;&lt;/center&gt;&lt;/H1&gt;</a:t>
            </a:r>
          </a:p>
          <a:p>
            <a:r>
              <a:rPr lang="en-US" dirty="0" smtClean="0"/>
              <a:t>&lt;%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request.getParameter</a:t>
            </a:r>
            <a:r>
              <a:rPr lang="en-US" dirty="0" smtClean="0"/>
              <a:t>("t1"));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j=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request.getParameter</a:t>
            </a:r>
            <a:r>
              <a:rPr lang="en-US" dirty="0" smtClean="0"/>
              <a:t>("t2"));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k=0;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request.getParameter</a:t>
            </a:r>
            <a:r>
              <a:rPr lang="en-US" dirty="0" smtClean="0"/>
              <a:t>("a1");</a:t>
            </a:r>
          </a:p>
          <a:p>
            <a:endParaRPr lang="en-US" dirty="0" smtClean="0"/>
          </a:p>
          <a:p>
            <a:r>
              <a:rPr lang="en-US" dirty="0" smtClean="0"/>
              <a:t>if(</a:t>
            </a:r>
            <a:r>
              <a:rPr lang="en-US" dirty="0" err="1" smtClean="0"/>
              <a:t>str.equals</a:t>
            </a:r>
            <a:r>
              <a:rPr lang="en-US" dirty="0" smtClean="0"/>
              <a:t>("add"))</a:t>
            </a:r>
          </a:p>
          <a:p>
            <a:r>
              <a:rPr lang="en-US" dirty="0" smtClean="0"/>
              <a:t>  k=</a:t>
            </a:r>
            <a:r>
              <a:rPr lang="en-US" dirty="0" err="1" smtClean="0"/>
              <a:t>i+j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str.equals</a:t>
            </a:r>
            <a:r>
              <a:rPr lang="en-US" dirty="0" smtClean="0"/>
              <a:t>("</a:t>
            </a:r>
            <a:r>
              <a:rPr lang="en-US" dirty="0" err="1" smtClean="0"/>
              <a:t>mul</a:t>
            </a:r>
            <a:r>
              <a:rPr lang="en-US" dirty="0" smtClean="0"/>
              <a:t>"))</a:t>
            </a:r>
          </a:p>
          <a:p>
            <a:r>
              <a:rPr lang="en-US" dirty="0" smtClean="0"/>
              <a:t>  k=</a:t>
            </a:r>
            <a:r>
              <a:rPr lang="en-US" dirty="0" err="1" smtClean="0"/>
              <a:t>i</a:t>
            </a:r>
            <a:r>
              <a:rPr lang="en-US" dirty="0" smtClean="0"/>
              <a:t>*j;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str.equals</a:t>
            </a:r>
            <a:r>
              <a:rPr lang="en-US" dirty="0" smtClean="0"/>
              <a:t>("div"))</a:t>
            </a:r>
          </a:p>
          <a:p>
            <a:r>
              <a:rPr lang="en-US" dirty="0" smtClean="0"/>
              <a:t>  k=</a:t>
            </a:r>
            <a:r>
              <a:rPr lang="en-US" dirty="0" err="1" smtClean="0"/>
              <a:t>i</a:t>
            </a:r>
            <a:r>
              <a:rPr lang="en-US" dirty="0" smtClean="0"/>
              <a:t>/j;</a:t>
            </a:r>
          </a:p>
          <a:p>
            <a:r>
              <a:rPr lang="en-US" dirty="0" smtClean="0"/>
              <a:t>%&gt;</a:t>
            </a:r>
          </a:p>
          <a:p>
            <a:r>
              <a:rPr lang="en-US" dirty="0" smtClean="0"/>
              <a:t>Result is &lt;%=k%&gt;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JSP Action Tags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08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JSP Action Tags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  <a:endParaRPr lang="en-US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jsp:forward</a:t>
                      </a:r>
                      <a:endParaRPr lang="en-US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forwards the request and response to another resource.</a:t>
                      </a:r>
                      <a:endParaRPr lang="en-US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 smtClean="0"/>
                        <a:t>jsp:include</a:t>
                      </a:r>
                      <a:endParaRPr lang="en-US" dirty="0" smtClean="0"/>
                    </a:p>
                    <a:p>
                      <a:pPr algn="just" fontAlgn="t"/>
                      <a:endParaRPr lang="en-US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includes another resource.</a:t>
                      </a:r>
                      <a:endParaRPr lang="en-US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 smtClean="0"/>
                        <a:t>jsp:useBean</a:t>
                      </a:r>
                      <a:endParaRPr lang="en-US" dirty="0" smtClean="0"/>
                    </a:p>
                    <a:p>
                      <a:pPr algn="just" fontAlgn="t"/>
                      <a:endParaRPr lang="en-US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creates or locates bean object.</a:t>
                      </a:r>
                      <a:endParaRPr lang="en-US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 smtClean="0"/>
                        <a:t>jsp:setProperty</a:t>
                      </a:r>
                      <a:endParaRPr lang="en-US" dirty="0" smtClean="0"/>
                    </a:p>
                    <a:p>
                      <a:pPr algn="just" fontAlgn="t"/>
                      <a:endParaRPr lang="en-US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sets the value of property in bean object.</a:t>
                      </a:r>
                      <a:endParaRPr lang="en-US" b="0" i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 smtClean="0"/>
                        <a:t>jsp:getProperty</a:t>
                      </a:r>
                      <a:endParaRPr lang="en-US" dirty="0" smtClean="0"/>
                    </a:p>
                    <a:p>
                      <a:pPr algn="just" fontAlgn="t"/>
                      <a:endParaRPr lang="en-US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prints the value of property of the bean.</a:t>
                      </a:r>
                      <a:endParaRPr lang="en-US" b="0" i="0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jsp:forward</a:t>
            </a:r>
            <a:r>
              <a:rPr lang="en-US" dirty="0" smtClean="0"/>
              <a:t> action tag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  </a:t>
            </a:r>
          </a:p>
          <a:p>
            <a:r>
              <a:rPr lang="en-US" dirty="0" smtClean="0"/>
              <a:t>&lt;body&gt;  </a:t>
            </a:r>
          </a:p>
          <a:p>
            <a:r>
              <a:rPr lang="en-US" dirty="0" smtClean="0"/>
              <a:t>&lt;% </a:t>
            </a:r>
            <a:r>
              <a:rPr lang="en-US" dirty="0" err="1" smtClean="0"/>
              <a:t>out.print</a:t>
            </a:r>
            <a:r>
              <a:rPr lang="en-US" dirty="0" smtClean="0"/>
              <a:t>("Today is:"+</a:t>
            </a:r>
            <a:r>
              <a:rPr lang="en-US" dirty="0" err="1" smtClean="0"/>
              <a:t>java.util.Calendar.getInstance</a:t>
            </a:r>
            <a:r>
              <a:rPr lang="en-US" dirty="0" smtClean="0"/>
              <a:t>().</a:t>
            </a:r>
            <a:r>
              <a:rPr lang="en-US" dirty="0" err="1" smtClean="0"/>
              <a:t>getTime</a:t>
            </a:r>
            <a:r>
              <a:rPr lang="en-US" dirty="0" smtClean="0"/>
              <a:t>()); %&gt;  </a:t>
            </a:r>
          </a:p>
          <a:p>
            <a:r>
              <a:rPr lang="en-US" dirty="0" smtClean="0"/>
              <a:t>&lt;/body&gt;  </a:t>
            </a:r>
          </a:p>
          <a:p>
            <a:r>
              <a:rPr lang="en-US" dirty="0" smtClean="0"/>
              <a:t>&lt;/html&gt;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  </a:t>
            </a:r>
          </a:p>
          <a:p>
            <a:r>
              <a:rPr lang="en-US" dirty="0" smtClean="0"/>
              <a:t>&lt;body&gt;  </a:t>
            </a:r>
          </a:p>
          <a:p>
            <a:r>
              <a:rPr lang="en-US" dirty="0" smtClean="0"/>
              <a:t>&lt;h2&gt;</a:t>
            </a:r>
            <a:r>
              <a:rPr lang="en-US" b="1" dirty="0" smtClean="0"/>
              <a:t>this</a:t>
            </a:r>
            <a:r>
              <a:rPr lang="en-US" dirty="0" smtClean="0"/>
              <a:t> is index page&lt;/h2&gt;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jsp:forward</a:t>
            </a:r>
            <a:r>
              <a:rPr lang="en-US" dirty="0" smtClean="0"/>
              <a:t> page="printdate.jsp" /&gt;  </a:t>
            </a:r>
          </a:p>
          <a:p>
            <a:r>
              <a:rPr lang="en-US" dirty="0" smtClean="0"/>
              <a:t>&lt;/body&gt;  </a:t>
            </a:r>
          </a:p>
          <a:p>
            <a:r>
              <a:rPr lang="en-US" dirty="0" smtClean="0"/>
              <a:t>&lt;/html&gt;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jsp:include</a:t>
            </a:r>
            <a:r>
              <a:rPr lang="en-US" dirty="0" smtClean="0"/>
              <a:t> action tag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&lt;h2&gt;</a:t>
            </a:r>
            <a:r>
              <a:rPr lang="en-US" b="1" dirty="0" smtClean="0"/>
              <a:t>this</a:t>
            </a:r>
            <a:r>
              <a:rPr lang="en-US" dirty="0" smtClean="0"/>
              <a:t> is index page&lt;/h2&gt;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 page="printdate.jsp" /&gt;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&lt;h2&gt;end section of index page&lt;/h2&gt;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helps developers insert java code in HTML pages by making use of special JSP tags, most of which start with &lt;% and end with </a:t>
            </a:r>
            <a:r>
              <a:rPr lang="en-US" dirty="0" smtClean="0"/>
              <a:t>%&gt;.</a:t>
            </a:r>
          </a:p>
          <a:p>
            <a:r>
              <a:rPr lang="en-US" dirty="0" smtClean="0"/>
              <a:t>JSP can be used both as front end and back end.</a:t>
            </a:r>
          </a:p>
          <a:p>
            <a:r>
              <a:rPr lang="en-US" dirty="0" smtClean="0"/>
              <a:t>Dynamic compilation.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Implicit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Objects are the Java objects that the JSP Container makes available to the developers in each page and the developer can call them directly without being explicitly declared.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request</a:t>
            </a:r>
            <a:endParaRPr lang="en-US" dirty="0" smtClean="0"/>
          </a:p>
          <a:p>
            <a:r>
              <a:rPr lang="en-US" dirty="0" smtClean="0"/>
              <a:t>This is the </a:t>
            </a:r>
            <a:r>
              <a:rPr lang="en-US" b="1" dirty="0" err="1" smtClean="0"/>
              <a:t>HttpServletRequest</a:t>
            </a:r>
            <a:r>
              <a:rPr lang="en-US" dirty="0" smtClean="0"/>
              <a:t> object associated with the request.</a:t>
            </a:r>
          </a:p>
          <a:p>
            <a:r>
              <a:rPr lang="en-US" b="1" dirty="0" smtClean="0"/>
              <a:t>response</a:t>
            </a:r>
            <a:endParaRPr lang="en-US" dirty="0" smtClean="0"/>
          </a:p>
          <a:p>
            <a:r>
              <a:rPr lang="en-US" dirty="0" smtClean="0"/>
              <a:t>This is the </a:t>
            </a:r>
            <a:r>
              <a:rPr lang="en-US" b="1" dirty="0" err="1" smtClean="0"/>
              <a:t>HttpServletResponse</a:t>
            </a:r>
            <a:r>
              <a:rPr lang="en-US" dirty="0" smtClean="0"/>
              <a:t> object associated with the response to the client.</a:t>
            </a:r>
          </a:p>
          <a:p>
            <a:r>
              <a:rPr lang="en-US" b="1" dirty="0" smtClean="0"/>
              <a:t>out</a:t>
            </a:r>
            <a:endParaRPr lang="en-US" dirty="0" smtClean="0"/>
          </a:p>
          <a:p>
            <a:r>
              <a:rPr lang="en-US" dirty="0" smtClean="0"/>
              <a:t>This is the </a:t>
            </a:r>
            <a:r>
              <a:rPr lang="en-US" b="1" dirty="0" err="1" smtClean="0"/>
              <a:t>PrintWriter</a:t>
            </a:r>
            <a:r>
              <a:rPr lang="en-US" dirty="0" smtClean="0"/>
              <a:t> object used to send output to the client.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&lt;html&gt;</a:t>
            </a:r>
            <a:r>
              <a:rPr lang="en-US" dirty="0"/>
              <a:t>  </a:t>
            </a:r>
          </a:p>
          <a:p>
            <a:r>
              <a:rPr lang="en-US" b="1" dirty="0"/>
              <a:t>&lt;body&gt;</a:t>
            </a:r>
            <a:r>
              <a:rPr lang="en-US" dirty="0"/>
              <a:t>  </a:t>
            </a:r>
          </a:p>
          <a:p>
            <a:r>
              <a:rPr lang="en-US" b="1" dirty="0"/>
              <a:t>&lt;</a:t>
            </a:r>
            <a:r>
              <a:rPr lang="en-US" dirty="0"/>
              <a:t>% </a:t>
            </a:r>
            <a:r>
              <a:rPr lang="en-US" dirty="0" err="1"/>
              <a:t>out.print</a:t>
            </a:r>
            <a:r>
              <a:rPr lang="en-US" dirty="0"/>
              <a:t>("welcome to </a:t>
            </a:r>
            <a:r>
              <a:rPr lang="en-US" dirty="0" err="1"/>
              <a:t>jsp</a:t>
            </a:r>
            <a:r>
              <a:rPr lang="en-US" dirty="0"/>
              <a:t>"); %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b="1" dirty="0"/>
              <a:t>&lt;/body&gt;</a:t>
            </a:r>
            <a:r>
              <a:rPr lang="en-US" dirty="0"/>
              <a:t>  </a:t>
            </a:r>
          </a:p>
          <a:p>
            <a:r>
              <a:rPr lang="en-US" b="1" dirty="0"/>
              <a:t>&lt;/html&gt;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servlet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javax.servlet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HelloServlet</a:t>
            </a:r>
            <a:r>
              <a:rPr lang="en-US" dirty="0" smtClean="0"/>
              <a:t> extends </a:t>
            </a:r>
            <a:r>
              <a:rPr lang="en-US" dirty="0" err="1" smtClean="0"/>
              <a:t>HttpServlet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public void service(</a:t>
            </a:r>
            <a:r>
              <a:rPr lang="en-US" dirty="0" err="1" smtClean="0"/>
              <a:t>HttpServletRequest</a:t>
            </a:r>
            <a:r>
              <a:rPr lang="en-US" dirty="0" smtClean="0"/>
              <a:t> request,</a:t>
            </a:r>
          </a:p>
          <a:p>
            <a:r>
              <a:rPr lang="en-US" dirty="0" err="1" smtClean="0"/>
              <a:t>HttpServletResponse</a:t>
            </a:r>
            <a:r>
              <a:rPr lang="en-US" dirty="0" smtClean="0"/>
              <a:t> response)</a:t>
            </a:r>
          </a:p>
          <a:p>
            <a:r>
              <a:rPr lang="en-US" dirty="0" smtClean="0"/>
              <a:t>throws </a:t>
            </a:r>
            <a:r>
              <a:rPr lang="en-US" dirty="0" err="1" smtClean="0"/>
              <a:t>ServletException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response.setContentType</a:t>
            </a:r>
            <a:r>
              <a:rPr lang="en-US" dirty="0" smtClean="0"/>
              <a:t>("text/html");</a:t>
            </a:r>
          </a:p>
          <a:p>
            <a:r>
              <a:rPr lang="en-US" dirty="0" err="1" smtClean="0"/>
              <a:t>PrintWriter</a:t>
            </a:r>
            <a:r>
              <a:rPr lang="en-US" dirty="0" smtClean="0"/>
              <a:t> pw = </a:t>
            </a:r>
            <a:r>
              <a:rPr lang="en-US" dirty="0" err="1" smtClean="0"/>
              <a:t>response.getWriter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pw.println</a:t>
            </a:r>
            <a:r>
              <a:rPr lang="en-US" dirty="0" smtClean="0"/>
              <a:t>("&lt;B&gt;Hello!");</a:t>
            </a:r>
          </a:p>
          <a:p>
            <a:r>
              <a:rPr lang="en-US" dirty="0" err="1" smtClean="0"/>
              <a:t>pw.close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1503</Words>
  <Application>Microsoft Office PowerPoint</Application>
  <PresentationFormat>On-screen Show (4:3)</PresentationFormat>
  <Paragraphs>326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JSP</vt:lpstr>
      <vt:lpstr>Slide 2</vt:lpstr>
      <vt:lpstr>Advantages over servlet</vt:lpstr>
      <vt:lpstr>Slide 4</vt:lpstr>
      <vt:lpstr>Advantages</vt:lpstr>
      <vt:lpstr>JSP Implicit objects</vt:lpstr>
      <vt:lpstr>Slide 7</vt:lpstr>
      <vt:lpstr>Hello.jsp</vt:lpstr>
      <vt:lpstr>Jsp vs servlet </vt:lpstr>
      <vt:lpstr>Slide 10</vt:lpstr>
      <vt:lpstr>Slide 11</vt:lpstr>
      <vt:lpstr>Background</vt:lpstr>
      <vt:lpstr>Slide 13</vt:lpstr>
      <vt:lpstr>Slide 14</vt:lpstr>
      <vt:lpstr>Conclusion </vt:lpstr>
      <vt:lpstr>JSP lifecycle</vt:lpstr>
      <vt:lpstr>Date()</vt:lpstr>
      <vt:lpstr>Elements of a JSP</vt:lpstr>
      <vt:lpstr>Directives</vt:lpstr>
      <vt:lpstr>Syntax of JSP Directive </vt:lpstr>
      <vt:lpstr>Attributes of JSP page directive </vt:lpstr>
      <vt:lpstr>Example-page directives</vt:lpstr>
      <vt:lpstr>Jsp Include Directive  </vt:lpstr>
      <vt:lpstr>Example</vt:lpstr>
      <vt:lpstr>JSP Taglib directive  </vt:lpstr>
      <vt:lpstr>JSP Scriptlet tag (Scripting elements) </vt:lpstr>
      <vt:lpstr>JSP Scripting elements </vt:lpstr>
      <vt:lpstr>Example of JSP scriptlet tag  </vt:lpstr>
      <vt:lpstr>Slide 29</vt:lpstr>
      <vt:lpstr>JSP expression tag  </vt:lpstr>
      <vt:lpstr>Example</vt:lpstr>
      <vt:lpstr>Example</vt:lpstr>
      <vt:lpstr>Slide 33</vt:lpstr>
      <vt:lpstr>JSP Declaration Tag  </vt:lpstr>
      <vt:lpstr>Difference between JSP Scriptlet tag and Declaration tag </vt:lpstr>
      <vt:lpstr>Example of JSP declaration tag that declares method </vt:lpstr>
      <vt:lpstr>Display date and time</vt:lpstr>
      <vt:lpstr>Application Implicit Object in JSP with examples </vt:lpstr>
      <vt:lpstr>Hitcounter</vt:lpstr>
      <vt:lpstr>HTML+JSP</vt:lpstr>
      <vt:lpstr>JSP</vt:lpstr>
      <vt:lpstr>JSP Action Tags </vt:lpstr>
      <vt:lpstr>jsp:forward action tag </vt:lpstr>
      <vt:lpstr>Slide 44</vt:lpstr>
      <vt:lpstr>jsp:include action tag </vt:lpstr>
    </vt:vector>
  </TitlesOfParts>
  <Company>HIT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</dc:title>
  <dc:creator>CSE</dc:creator>
  <cp:lastModifiedBy>Admin</cp:lastModifiedBy>
  <cp:revision>77</cp:revision>
  <dcterms:created xsi:type="dcterms:W3CDTF">2018-03-13T09:15:09Z</dcterms:created>
  <dcterms:modified xsi:type="dcterms:W3CDTF">2019-03-26T05:40:32Z</dcterms:modified>
</cp:coreProperties>
</file>