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9144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2DF19A-9C8A-49A2-80AE-1C9079FB4FD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B703-1C30-4056-BDA8-CD9BC95A7E9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42DF19A-9C8A-49A2-80AE-1C9079FB4FD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B703-1C30-4056-BDA8-CD9BC95A7E9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42DF19A-9C8A-49A2-80AE-1C9079FB4FD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B703-1C30-4056-BDA8-CD9BC95A7E9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42DF19A-9C8A-49A2-80AE-1C9079FB4FD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B703-1C30-4056-BDA8-CD9BC95A7E9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C42DF19A-9C8A-49A2-80AE-1C9079FB4FD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B703-1C30-4056-BDA8-CD9BC95A7E9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C42DF19A-9C8A-49A2-80AE-1C9079FB4FD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7B703-1C30-4056-BDA8-CD9BC95A7E9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C42DF19A-9C8A-49A2-80AE-1C9079FB4FD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F7B703-1C30-4056-BDA8-CD9BC95A7E9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2DF19A-9C8A-49A2-80AE-1C9079FB4FD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F7B703-1C30-4056-BDA8-CD9BC95A7E9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2DF19A-9C8A-49A2-80AE-1C9079FB4FD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F7B703-1C30-4056-BDA8-CD9BC95A7E9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42DF19A-9C8A-49A2-80AE-1C9079FB4FD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7B703-1C30-4056-BDA8-CD9BC95A7E9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42DF19A-9C8A-49A2-80AE-1C9079FB4FD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7B703-1C30-4056-BDA8-CD9BC95A7E9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2DF19A-9C8A-49A2-80AE-1C9079FB4FDE}"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F7B703-1C30-4056-BDA8-CD9BC95A7E9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colasoft.com/capsa/"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incapsula.com/web-application-security/reflected-xss-attacks.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null-byte.wonderhowto.com/how-to/introduction-steganography-its-uses-0155310/"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Types of attack</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Masquerade</a:t>
            </a:r>
            <a:br>
              <a:rPr lang="en-US" dirty="0" smtClean="0"/>
            </a:br>
            <a:endParaRPr lang="en-US" dirty="0"/>
          </a:p>
        </p:txBody>
      </p:sp>
      <p:sp>
        <p:nvSpPr>
          <p:cNvPr id="3" name="Content Placeholder 2"/>
          <p:cNvSpPr>
            <a:spLocks noGrp="1"/>
          </p:cNvSpPr>
          <p:nvPr>
            <p:ph idx="1"/>
          </p:nvPr>
        </p:nvSpPr>
        <p:spPr/>
        <p:txBody>
          <a:bodyPr/>
          <a:lstStyle/>
          <a:p>
            <a:r>
              <a:rPr lang="en-US" dirty="0" smtClean="0"/>
              <a:t>A masquerade attack is an attack that uses a fake identity, such as a network identity, to gain unauthorized access to personal computer information through legitimate access identification. If an authorization process is not fully protected, it can become extremely vulnerable to a masquerade attack.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smtClean="0"/>
              <a:t>Snooping</a:t>
            </a:r>
            <a:r>
              <a:rPr lang="en-US" dirty="0" smtClean="0"/>
              <a:t> - This is when someone looks through your files in the hopes of finding something interesting whether it is electronic or on paper. In the case of physical snooping people might inspect your dumpster, recycling bins, or even your file cabinets; they can look under your keyboard for post-It-notes, or look for scraps of paper tracked to your bulletin board. Computer snooping on the other hand, involves someone searching through your electronic files trying to find something interesting.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cap="all" dirty="0" smtClean="0"/>
              <a:t>IP SPOOFING</a:t>
            </a:r>
            <a:br>
              <a:rPr lang="en-US" cap="all"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most common forms of spoofing are:</a:t>
            </a:r>
            <a:endParaRPr lang="en-US" dirty="0" smtClean="0"/>
          </a:p>
          <a:p>
            <a:r>
              <a:rPr lang="en-US" dirty="0" smtClean="0"/>
              <a:t>DNS server spoofing – Modifies a DNS server in order to redirect a domain name to a different IP address. It’s typically used to spread viruses.</a:t>
            </a:r>
            <a:endParaRPr lang="en-US" dirty="0" smtClean="0"/>
          </a:p>
          <a:p>
            <a:r>
              <a:rPr lang="en-US" dirty="0" smtClean="0"/>
              <a:t>ARP spoofing – Links a perpetrator’s MAC address to a legitimate IP address through spoofed ARP messages. It’s typically used in denial of service (</a:t>
            </a:r>
            <a:r>
              <a:rPr lang="en-US" dirty="0" err="1" smtClean="0"/>
              <a:t>DoS</a:t>
            </a:r>
            <a:r>
              <a:rPr lang="en-US" dirty="0" smtClean="0"/>
              <a:t>) and man-in-the-middle assaults.</a:t>
            </a:r>
            <a:endParaRPr lang="en-US" dirty="0" smtClean="0"/>
          </a:p>
          <a:p>
            <a:r>
              <a:rPr lang="en-US" dirty="0" smtClean="0"/>
              <a:t>IP address spoofing – Disguises an attacker’s origin IP. It’s typically used in </a:t>
            </a:r>
            <a:r>
              <a:rPr lang="en-US" dirty="0" err="1" smtClean="0"/>
              <a:t>DoS</a:t>
            </a:r>
            <a:r>
              <a:rPr lang="en-US" dirty="0" smtClean="0"/>
              <a:t> assaults.</a:t>
            </a: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cap="all" dirty="0" smtClean="0"/>
              <a:t>WHAT IS IP ADDRESS SPOOFING</a:t>
            </a:r>
            <a:br>
              <a:rPr lang="en-US" cap="all"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Computer networks communicate through the exchange of network data packets, each containing multiple headers used for routing and to ensure transmission continuity. One such header is the ‘Source IP Address’, which indicates the IP address of the packet’s sender.</a:t>
            </a:r>
            <a:endParaRPr lang="en-US" dirty="0" smtClean="0"/>
          </a:p>
          <a:p>
            <a:r>
              <a:rPr lang="en-US" dirty="0" smtClean="0"/>
              <a:t>IP address spoofing is the act of falsifying the content in the Source IP header, usually with randomized numbers, either to mask the sender’s identity or to launch a reflected </a:t>
            </a:r>
            <a:r>
              <a:rPr lang="en-US" dirty="0" err="1" smtClean="0"/>
              <a:t>DDoS</a:t>
            </a:r>
            <a:r>
              <a:rPr lang="en-US" dirty="0" smtClean="0"/>
              <a:t> attack,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Denial-of-service Attacks</a:t>
            </a:r>
            <a:r>
              <a:rPr lang="en-US" dirty="0" smtClean="0"/>
              <a:t>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They prevent access to resources by users by users authorized to use those resources. An attacker may try to bring down an e-commerce website to prevent or deny usage by legitimate customers. </a:t>
            </a:r>
            <a:r>
              <a:rPr lang="en-US" dirty="0" err="1" smtClean="0"/>
              <a:t>DoS</a:t>
            </a:r>
            <a:r>
              <a:rPr lang="en-US" dirty="0" smtClean="0"/>
              <a:t> attacks are common on the internet, where they have hit large companies such as Amazon, Microsoft, and AT&amp;T. These </a:t>
            </a:r>
            <a:r>
              <a:rPr lang="en-US" dirty="0" err="1" smtClean="0"/>
              <a:t>these</a:t>
            </a:r>
            <a:r>
              <a:rPr lang="en-US" dirty="0" smtClean="0"/>
              <a:t> attacks are often widely publicized in the media. Several types of attacks can occur in this category. </a:t>
            </a:r>
            <a:r>
              <a:rPr lang="en-US" b="1" dirty="0" smtClean="0"/>
              <a:t>These attacks can deny access to information, applications, systems, or communications. A </a:t>
            </a:r>
            <a:r>
              <a:rPr lang="en-US" b="1" dirty="0" err="1" smtClean="0"/>
              <a:t>DoS</a:t>
            </a:r>
            <a:r>
              <a:rPr lang="en-US" b="1" dirty="0" smtClean="0"/>
              <a:t> attack on a system crashes the operation system (a simple reboot may restore the server to normal operation). A common </a:t>
            </a:r>
            <a:r>
              <a:rPr lang="en-US" b="1" dirty="0" err="1" smtClean="0"/>
              <a:t>DoS</a:t>
            </a:r>
            <a:r>
              <a:rPr lang="en-US" b="1" dirty="0" smtClean="0"/>
              <a:t> attack is to open as many TCP sessions as possible; This type of attack is called TCP SYN flood </a:t>
            </a:r>
            <a:r>
              <a:rPr lang="en-US" b="1" dirty="0" err="1" smtClean="0"/>
              <a:t>DoS</a:t>
            </a:r>
            <a:r>
              <a:rPr lang="en-US" b="1" dirty="0" smtClean="0"/>
              <a:t> attack. </a:t>
            </a:r>
            <a:r>
              <a:rPr lang="en-US" dirty="0" smtClean="0"/>
              <a:t>Two of the most common are the ping of death and the buffer overflow attack. The ping of death operates by sending Internet control message protocol (ICMP) packets that are </a:t>
            </a:r>
            <a:r>
              <a:rPr lang="en-US" dirty="0" err="1" smtClean="0"/>
              <a:t>lrger</a:t>
            </a:r>
            <a:r>
              <a:rPr lang="en-US" dirty="0" smtClean="0"/>
              <a:t> than the system can handle. Buffer overflow attacks attempt to put more data into the buffer than it can handle. Code red, slapper and slammer are attacks that took advantage of buffer overflows, </a:t>
            </a:r>
            <a:r>
              <a:rPr lang="en-US" dirty="0" err="1" smtClean="0"/>
              <a:t>sPing</a:t>
            </a:r>
            <a:r>
              <a:rPr lang="en-US" dirty="0" smtClean="0"/>
              <a:t> is an example of ping of death.</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Distributed Denial-of-service Attacks</a:t>
            </a:r>
            <a:r>
              <a:rPr lang="en-US" dirty="0" smtClean="0"/>
              <a:t>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This is similar to a </a:t>
            </a:r>
            <a:r>
              <a:rPr lang="en-US" dirty="0" err="1" smtClean="0"/>
              <a:t>DoS</a:t>
            </a:r>
            <a:r>
              <a:rPr lang="en-US" dirty="0" smtClean="0"/>
              <a:t> attack. This type of attack amplifies the concepts of </a:t>
            </a:r>
            <a:r>
              <a:rPr lang="en-US" dirty="0" err="1" smtClean="0"/>
              <a:t>DoS</a:t>
            </a:r>
            <a:r>
              <a:rPr lang="en-US" dirty="0" smtClean="0"/>
              <a:t> attacks by using multiple computer systems to conduct the attack against a single organization. These attacks exploit the inherent weaknesses of dedicated networks such as DSL and Cable. These permanently attached systems have little, if any, protection. </a:t>
            </a:r>
            <a:r>
              <a:rPr lang="en-US" b="1" dirty="0" smtClean="0">
                <a:solidFill>
                  <a:schemeClr val="tx2">
                    <a:lumMod val="60000"/>
                    <a:lumOff val="40000"/>
                  </a:schemeClr>
                </a:solidFill>
              </a:rPr>
              <a:t>The attacker can load an attack program onto dozens or even hundreds of computer systems that use DSL or Cable modems. The attack program lies dormant on these computers until they get attack signal from the master computer. This signal triggers these systems which launch an attack simultaneously on the target network or system.</a:t>
            </a:r>
            <a:br>
              <a:rPr lang="en-US" dirty="0" smtClean="0">
                <a:solidFill>
                  <a:schemeClr val="tx2">
                    <a:lumMod val="60000"/>
                    <a:lumOff val="40000"/>
                  </a:schemeClr>
                </a:solidFill>
              </a:rPr>
            </a:br>
            <a:endParaRPr lang="en-US" dirty="0" smtClean="0">
              <a:solidFill>
                <a:schemeClr val="tx2">
                  <a:lumMod val="60000"/>
                  <a:lumOff val="40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Man-in-the-Middle Attacks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his can be fairly sophisticated, This type of attack is also an access attack, but it can be used as the starting point of a modification attack. </a:t>
            </a:r>
            <a:r>
              <a:rPr lang="en-US" b="1" dirty="0" smtClean="0"/>
              <a:t>This involves placing a piece of software between a server and the user that neither the server administrators nor the user are aware of. This software intercepts data and then send the information to the server as if nothing is wrong. The server responds back to the software, thinking it's communicating with the legitimate client. The attacking software continues sending information to the server and so forth.</a:t>
            </a:r>
            <a:br>
              <a:rPr lang="en-US" b="1" dirty="0" smtClean="0"/>
            </a:br>
            <a:endParaRPr lang="en-US" b="1"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Password Guessing Attacks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This occur when an account is attacked repeatedly. This is accomplished by sending possible passwords to an account in a systematic manner. These attacks are initially carried out to gain passwords for an access or modification attack. There are two types of password guessing attacks:</a:t>
            </a:r>
            <a:br>
              <a:rPr lang="en-US" dirty="0" smtClean="0"/>
            </a:br>
            <a:br>
              <a:rPr lang="en-US" dirty="0" smtClean="0"/>
            </a:br>
            <a:r>
              <a:rPr lang="en-US" dirty="0" smtClean="0"/>
              <a:t>- Brute-force attack: </a:t>
            </a:r>
            <a:r>
              <a:rPr lang="en-US" b="1" dirty="0" smtClean="0"/>
              <a:t>Attempt to guess a password until a successful guess occurs.</a:t>
            </a:r>
            <a:r>
              <a:rPr lang="en-US" dirty="0" smtClean="0"/>
              <a:t> This occurs over a long period. To make passwords more difficult to guess, they should be longer than two or three characters (Six should be the bare minimum), be complex and have password lockout policies.</a:t>
            </a:r>
            <a:br>
              <a:rPr lang="en-US" dirty="0" smtClean="0"/>
            </a:br>
            <a:r>
              <a:rPr lang="en-US" dirty="0" smtClean="0"/>
              <a:t>- Dictionary attack: </a:t>
            </a:r>
            <a:r>
              <a:rPr lang="en-US" b="1" dirty="0" smtClean="0"/>
              <a:t>This uses a dictionary of common words to attempt to find the users password</a:t>
            </a:r>
            <a:r>
              <a:rPr lang="en-US" dirty="0" smtClean="0"/>
              <a:t>. Dictionary attacks can be automated, and several tools exist in the public domain to execute them.</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Sniffing</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 </a:t>
            </a:r>
            <a:r>
              <a:rPr lang="en-US" b="1" dirty="0" smtClean="0">
                <a:hlinkClick r:id="rId1"/>
              </a:rPr>
              <a:t>Packet sniffing</a:t>
            </a:r>
            <a:r>
              <a:rPr lang="en-US" dirty="0" smtClean="0"/>
              <a:t> is the act of </a:t>
            </a:r>
            <a:r>
              <a:rPr lang="en-US" b="1" dirty="0" smtClean="0"/>
              <a:t>capturing packets of data flowing across a computer network</a:t>
            </a:r>
            <a:r>
              <a:rPr lang="en-US" dirty="0" smtClean="0"/>
              <a:t>. The software or device used to do this is called a packet sniffer.</a:t>
            </a:r>
            <a:endParaRPr lang="en-US" dirty="0" smtClean="0"/>
          </a:p>
          <a:p>
            <a:r>
              <a:rPr lang="en-US" dirty="0" smtClean="0"/>
              <a:t>A "Packet Sniffer" is a</a:t>
            </a:r>
            <a:r>
              <a:rPr lang="en-US" b="1" dirty="0" smtClean="0"/>
              <a:t> utility that sniffs without modifying the network's packets in any way</a:t>
            </a:r>
            <a:r>
              <a:rPr lang="en-US" dirty="0" smtClean="0"/>
              <a:t>. By comparison, a firewall sees all of a computer's packet traffic as well, but it has the ability to block and drop any packets that its programming dictates. Packet sniffers merely watch, display, and log this traffic.</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Phishing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Phishing is a type of social engineering attack often used to steal user data, including login credentials and credit card numbers. It occurs when an attacker, masquerading as a trusted entity, dupes a victim into opening an email, instant message, or text message. The recipient is then tricked into clicking a malicious link, which can lead to the installation of malware, the freezing of the system as part of a </a:t>
            </a:r>
            <a:r>
              <a:rPr lang="en-US" dirty="0" err="1" smtClean="0"/>
              <a:t>ransomware</a:t>
            </a:r>
            <a:r>
              <a:rPr lang="en-US" dirty="0" smtClean="0"/>
              <a:t> attack or the revealing of sensitive information.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security attack?</a:t>
            </a:r>
            <a:endParaRPr lang="en-US" dirty="0"/>
          </a:p>
        </p:txBody>
      </p:sp>
      <p:sp>
        <p:nvSpPr>
          <p:cNvPr id="3" name="Content Placeholder 2"/>
          <p:cNvSpPr>
            <a:spLocks noGrp="1"/>
          </p:cNvSpPr>
          <p:nvPr>
            <p:ph idx="1"/>
          </p:nvPr>
        </p:nvSpPr>
        <p:spPr/>
        <p:txBody>
          <a:bodyPr/>
          <a:lstStyle/>
          <a:p>
            <a:r>
              <a:rPr lang="en-US" dirty="0" smtClean="0"/>
              <a:t>Security attack can be defined as any action that compromises the security of computer systems or the information.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Phishing Example</a:t>
            </a:r>
            <a:endParaRPr lang="en-US" dirty="0"/>
          </a:p>
        </p:txBody>
      </p:sp>
      <p:sp>
        <p:nvSpPr>
          <p:cNvPr id="3" name="Content Placeholder 2"/>
          <p:cNvSpPr>
            <a:spLocks noGrp="1"/>
          </p:cNvSpPr>
          <p:nvPr>
            <p:ph idx="1"/>
          </p:nvPr>
        </p:nvSpPr>
        <p:spPr/>
        <p:txBody>
          <a:bodyPr>
            <a:normAutofit lnSpcReduction="10000"/>
          </a:bodyPr>
          <a:lstStyle/>
          <a:p>
            <a:r>
              <a:rPr lang="en-US" dirty="0" smtClean="0"/>
              <a:t>The following illustrates a common phishing scam attempt:</a:t>
            </a:r>
            <a:endParaRPr lang="en-US" dirty="0" smtClean="0"/>
          </a:p>
          <a:p>
            <a:r>
              <a:rPr lang="en-US" dirty="0" smtClean="0"/>
              <a:t>A spoofed email ostensibly from myuniversity.edu is mass-distributed to as many faculty members as possible.</a:t>
            </a:r>
            <a:endParaRPr lang="en-US" dirty="0" smtClean="0"/>
          </a:p>
          <a:p>
            <a:r>
              <a:rPr lang="en-US" dirty="0" smtClean="0"/>
              <a:t>The email claims that the user’s password is about to expire. Instructions are given to go to myuniversity.edu/renewal to renew their password within 24 hours.</a:t>
            </a:r>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The user is redirected to myuniversity.edurenewal.com, a bogus page appearing exactly like the real renewal page, where both new and existing passwords are requested. The attacker, monitoring the page, hijacks the original password to gain access to secured areas on the university network.</a:t>
            </a:r>
            <a:endParaRPr lang="en-US" dirty="0" smtClean="0"/>
          </a:p>
          <a:p>
            <a:r>
              <a:rPr lang="en-US" dirty="0" smtClean="0"/>
              <a:t>The user is sent to the actual password renewal page. However, while being redirected, a malicious script activates in the background to hijack the user’s session cookie. This results in </a:t>
            </a:r>
            <a:r>
              <a:rPr lang="en-US" dirty="0" err="1" smtClean="0"/>
              <a:t>a</a:t>
            </a:r>
            <a:r>
              <a:rPr lang="en-US" dirty="0" err="1" smtClean="0">
                <a:hlinkClick r:id="rId1"/>
              </a:rPr>
              <a:t>reflected</a:t>
            </a:r>
            <a:r>
              <a:rPr lang="en-US" dirty="0" smtClean="0">
                <a:hlinkClick r:id="rId1"/>
              </a:rPr>
              <a:t> XSS</a:t>
            </a:r>
            <a:r>
              <a:rPr lang="en-US" dirty="0" smtClean="0"/>
              <a:t> attack, giving the perpetrator privileged access to the university network.</a:t>
            </a:r>
            <a:endParaRPr lang="en-US"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Pharming</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t>Pharming</a:t>
            </a:r>
            <a:r>
              <a:rPr lang="en-US" dirty="0" smtClean="0"/>
              <a:t> refers to redirecting website traffic through hacking, whereby the hacker implements tools that redirect a search to a fake website. </a:t>
            </a:r>
            <a:r>
              <a:rPr lang="en-US" dirty="0" err="1" smtClean="0"/>
              <a:t>Pharming</a:t>
            </a:r>
            <a:r>
              <a:rPr lang="en-US" dirty="0" smtClean="0"/>
              <a:t> may cause users to find themselves on an illegitimate website without realizing they have been redirected to an impostor site, which may look exactly like the real site. </a:t>
            </a:r>
            <a:br>
              <a:rPr lang="en-US" dirty="0" smtClean="0"/>
            </a:br>
            <a:br>
              <a:rPr lang="en-US" dirty="0" smtClean="0"/>
            </a:br>
            <a:r>
              <a:rPr lang="en-US" dirty="0" err="1" smtClean="0"/>
              <a:t>Pharming</a:t>
            </a:r>
            <a:r>
              <a:rPr lang="en-US" dirty="0" smtClean="0"/>
              <a:t> occurs when hackers locate vulnerabilities in domain name server (DNS) software. </a:t>
            </a:r>
            <a:r>
              <a:rPr lang="en-US" dirty="0" err="1" smtClean="0"/>
              <a:t>Pharming</a:t>
            </a:r>
            <a:r>
              <a:rPr lang="en-US" dirty="0" smtClean="0"/>
              <a:t> can also occur by rearranging the host’s file on the targeted computer. Online banking websites as well as e-commerce organizations have become popular </a:t>
            </a:r>
            <a:r>
              <a:rPr lang="en-US" dirty="0" err="1" smtClean="0"/>
              <a:t>pharming</a:t>
            </a:r>
            <a:r>
              <a:rPr lang="en-US" dirty="0" smtClean="0"/>
              <a:t> targets. Desktops are also vulnerable to </a:t>
            </a:r>
            <a:r>
              <a:rPr lang="en-US" dirty="0" err="1" smtClean="0"/>
              <a:t>pharming</a:t>
            </a:r>
            <a:r>
              <a:rPr lang="en-US" dirty="0" smtClean="0"/>
              <a:t> threats due to their lack of security administration. </a:t>
            </a:r>
            <a:r>
              <a:rPr lang="en-US" dirty="0" err="1" smtClean="0"/>
              <a:t>Pharming</a:t>
            </a:r>
            <a:r>
              <a:rPr lang="en-US" dirty="0" smtClean="0"/>
              <a:t> and phishing threats have been used simultaneously and these can cause the most potential for online identity theft. Unfortunately, anti virus and anti-spyware software are often incapable of protecting against this type of cybercrime.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types of Attacks</a:t>
            </a:r>
            <a:endParaRPr lang="en-US" dirty="0"/>
          </a:p>
        </p:txBody>
      </p:sp>
      <p:sp>
        <p:nvSpPr>
          <p:cNvPr id="3" name="Content Placeholder 2"/>
          <p:cNvSpPr>
            <a:spLocks noGrp="1"/>
          </p:cNvSpPr>
          <p:nvPr>
            <p:ph idx="1"/>
          </p:nvPr>
        </p:nvSpPr>
        <p:spPr/>
        <p:txBody>
          <a:bodyPr/>
          <a:lstStyle/>
          <a:p>
            <a:r>
              <a:rPr lang="en-US" dirty="0" smtClean="0"/>
              <a:t>1. Cipher Text only attack</a:t>
            </a:r>
            <a:endParaRPr lang="en-US" dirty="0" smtClean="0"/>
          </a:p>
          <a:p>
            <a:r>
              <a:rPr lang="en-US" dirty="0" smtClean="0"/>
              <a:t>Known plain text attack</a:t>
            </a:r>
            <a:endParaRPr lang="en-US" dirty="0" smtClean="0"/>
          </a:p>
          <a:p>
            <a:r>
              <a:rPr lang="en-US" dirty="0" smtClean="0"/>
              <a:t>Chosen plain text attack</a:t>
            </a:r>
            <a:endParaRPr lang="en-US" dirty="0" smtClean="0"/>
          </a:p>
          <a:p>
            <a:r>
              <a:rPr lang="en-US" dirty="0" smtClean="0"/>
              <a:t>Chosen cipher text attack</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Steganography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Steganography is the art of hiding information in plain sight.</a:t>
            </a:r>
            <a:endParaRPr lang="en-US" dirty="0" smtClean="0"/>
          </a:p>
          <a:p>
            <a:pPr fontAlgn="base"/>
            <a:r>
              <a:rPr lang="en-US" dirty="0" smtClean="0"/>
              <a:t>Unlike encryption, where it's obvious that a message is being </a:t>
            </a:r>
            <a:r>
              <a:rPr lang="en-US" dirty="0" err="1" smtClean="0"/>
              <a:t>hidden,</a:t>
            </a:r>
            <a:r>
              <a:rPr lang="en-US" dirty="0" err="1" smtClean="0">
                <a:hlinkClick r:id="rId1"/>
              </a:rPr>
              <a:t>steganography</a:t>
            </a:r>
            <a:r>
              <a:rPr lang="en-US" dirty="0" smtClean="0">
                <a:hlinkClick r:id="rId1"/>
              </a:rPr>
              <a:t> hides data in plain view</a:t>
            </a:r>
            <a:r>
              <a:rPr lang="en-US" dirty="0" smtClean="0"/>
              <a:t>, inside a file such as a picture. As far as images are concerned, to anyone who isn't aware that it contains hidden data, it looks like just a normal, innocent picture.</a:t>
            </a:r>
            <a:endParaRPr lang="en-US" dirty="0" smtClean="0"/>
          </a:p>
          <a:p>
            <a:pPr fontAlgn="base"/>
            <a:r>
              <a:rPr lang="en-US" dirty="0" smtClean="0"/>
              <a:t>Steganography is useful in situations where sending encrypted messages might raise suspicion, such as in countries where free speech is suppressed. It's also frequently used as a digital watermark to find when images or audio files are stolen. And on a less practical note — it's just cool.</a:t>
            </a:r>
            <a:endParaRPr lang="en-US"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Is Steganography Implemented?</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 are several different techniques for concealing data inside of normal files. One of the most widely used and perhaps simplest to understand is the least significant bit technique, known commonly as LSB.</a:t>
            </a:r>
            <a:endParaRPr lang="en-US" dirty="0" smtClean="0"/>
          </a:p>
          <a:p>
            <a:r>
              <a:rPr lang="en-US" dirty="0" smtClean="0"/>
              <a:t>This technique changes the last few bits in a byte to encode a message, which is especially useful in something like an image, where the red, green, and blue values of each pixel are represented by eight bits (one byte) ranging from 0 to 255 in decimal or 00000000 to 11111111 in binary.</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Changing the last two bits in a completely red pixel from 11111111 to 11111101 only changes the red value from 255 to 253, which to the naked eye creates a nearly imperceptible change in color but still allows us to encode data inside of the picture.</a:t>
            </a:r>
            <a:endParaRPr lang="en-US" dirty="0" smtClean="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teganography-hide-secret-data-inside-image-audio-file-seconds.w1456.jpg"/>
          <p:cNvPicPr>
            <a:picLocks noGrp="1" noChangeAspect="1"/>
          </p:cNvPicPr>
          <p:nvPr>
            <p:ph idx="1"/>
          </p:nvPr>
        </p:nvPicPr>
        <p:blipFill>
          <a:blip r:embed="rId1"/>
          <a:stretch>
            <a:fillRect/>
          </a:stretch>
        </p:blipFill>
        <p:spPr>
          <a:xfrm>
            <a:off x="802899" y="1600200"/>
            <a:ext cx="7538201" cy="4525963"/>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3" name="Content Placeholder 2"/>
          <p:cNvSpPr>
            <a:spLocks noGrp="1"/>
          </p:cNvSpPr>
          <p:nvPr>
            <p:ph idx="1"/>
          </p:nvPr>
        </p:nvSpPr>
        <p:spPr/>
        <p:txBody>
          <a:bodyPr/>
          <a:lstStyle/>
          <a:p>
            <a:r>
              <a:rPr lang="en-US" dirty="0"/>
              <a:t>Attacks are typically categorized based on the action performed by the attacker. An attack, thus, can be </a:t>
            </a:r>
            <a:r>
              <a:rPr lang="en-US" b="1" dirty="0"/>
              <a:t>passive</a:t>
            </a:r>
            <a:r>
              <a:rPr lang="en-US" dirty="0"/>
              <a:t> or </a:t>
            </a:r>
            <a:r>
              <a:rPr lang="en-US" b="1" dirty="0"/>
              <a:t>active</a:t>
            </a:r>
            <a:r>
              <a:rPr lang="en-US" dirty="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Passive attack</a:t>
            </a:r>
            <a:endParaRPr lang="en-US" dirty="0"/>
          </a:p>
        </p:txBody>
      </p:sp>
      <p:sp>
        <p:nvSpPr>
          <p:cNvPr id="3" name="Content Placeholder 2"/>
          <p:cNvSpPr>
            <a:spLocks noGrp="1"/>
          </p:cNvSpPr>
          <p:nvPr>
            <p:ph idx="1"/>
          </p:nvPr>
        </p:nvSpPr>
        <p:spPr/>
        <p:txBody>
          <a:bodyPr/>
          <a:lstStyle/>
          <a:p>
            <a:r>
              <a:rPr lang="en-US" dirty="0"/>
              <a:t>The main goal of a passive attack is to obtain </a:t>
            </a:r>
            <a:r>
              <a:rPr lang="en-US" b="1" dirty="0"/>
              <a:t>unauthorized access to the information</a:t>
            </a:r>
            <a:r>
              <a:rPr lang="en-US" dirty="0"/>
              <a:t>. For example, actions such as intercepting and eavesdropping on the communication channel can be regarded as passive attack.</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assive_attacks.jpg"/>
          <p:cNvPicPr>
            <a:picLocks noGrp="1" noChangeAspect="1"/>
          </p:cNvPicPr>
          <p:nvPr>
            <p:ph idx="1"/>
          </p:nvPr>
        </p:nvPicPr>
        <p:blipFill>
          <a:blip r:embed="rId1"/>
          <a:stretch>
            <a:fillRect/>
          </a:stretch>
        </p:blipFill>
        <p:spPr>
          <a:xfrm>
            <a:off x="1543050" y="1991519"/>
            <a:ext cx="6057900" cy="3743325"/>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Eavesdropping</a:t>
            </a:r>
            <a:endParaRPr lang="en-US" dirty="0"/>
          </a:p>
        </p:txBody>
      </p:sp>
      <p:sp>
        <p:nvSpPr>
          <p:cNvPr id="3" name="Content Placeholder 2"/>
          <p:cNvSpPr>
            <a:spLocks noGrp="1"/>
          </p:cNvSpPr>
          <p:nvPr>
            <p:ph idx="1"/>
          </p:nvPr>
        </p:nvSpPr>
        <p:spPr/>
        <p:txBody>
          <a:bodyPr/>
          <a:lstStyle/>
          <a:p>
            <a:r>
              <a:rPr lang="en-US" dirty="0" smtClean="0"/>
              <a:t>Passive attacks are made by eavesdropping. It means unauthorized listening of the private communication of others without their consent.</a:t>
            </a:r>
            <a:endParaRPr lang="en-US" dirty="0" smtClean="0"/>
          </a:p>
          <a:p>
            <a:r>
              <a:rPr lang="en-US" dirty="0" smtClean="0"/>
              <a:t>Private communication includes phone call, instant message, video conference etc.</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Passive attacks are two types</a:t>
            </a:r>
            <a:endParaRPr lang="en-US" dirty="0"/>
          </a:p>
        </p:txBody>
      </p:sp>
      <p:sp>
        <p:nvSpPr>
          <p:cNvPr id="3" name="Content Placeholder 2"/>
          <p:cNvSpPr>
            <a:spLocks noGrp="1"/>
          </p:cNvSpPr>
          <p:nvPr>
            <p:ph idx="1"/>
          </p:nvPr>
        </p:nvSpPr>
        <p:spPr/>
        <p:txBody>
          <a:bodyPr/>
          <a:lstStyle/>
          <a:p>
            <a:r>
              <a:rPr lang="en-US" dirty="0" smtClean="0"/>
              <a:t>1. Release of message contents</a:t>
            </a:r>
            <a:endParaRPr lang="en-US" dirty="0" smtClean="0"/>
          </a:p>
          <a:p>
            <a:r>
              <a:rPr lang="en-US" dirty="0" smtClean="0"/>
              <a:t>2. Traffic analysis</a:t>
            </a:r>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attack</a:t>
            </a:r>
            <a:endParaRPr lang="en-US" dirty="0"/>
          </a:p>
        </p:txBody>
      </p:sp>
      <p:sp>
        <p:nvSpPr>
          <p:cNvPr id="3" name="Content Placeholder 2"/>
          <p:cNvSpPr>
            <a:spLocks noGrp="1"/>
          </p:cNvSpPr>
          <p:nvPr>
            <p:ph idx="1"/>
          </p:nvPr>
        </p:nvSpPr>
        <p:spPr/>
        <p:txBody>
          <a:bodyPr/>
          <a:lstStyle/>
          <a:p>
            <a:r>
              <a:rPr lang="en-US" dirty="0" smtClean="0"/>
              <a:t>The attacks in which the attempts are made to alter, change or modify the data or information. This is a direct attack of the users.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3" name="Content Placeholder 2"/>
          <p:cNvSpPr>
            <a:spLocks noGrp="1"/>
          </p:cNvSpPr>
          <p:nvPr>
            <p:ph idx="1"/>
          </p:nvPr>
        </p:nvSpPr>
        <p:spPr/>
        <p:txBody>
          <a:bodyPr/>
          <a:lstStyle/>
          <a:p>
            <a:r>
              <a:rPr lang="en-US" dirty="0" smtClean="0"/>
              <a:t>Masquerade</a:t>
            </a:r>
            <a:endParaRPr lang="en-US" dirty="0" smtClean="0"/>
          </a:p>
          <a:p>
            <a:r>
              <a:rPr lang="en-US" dirty="0" smtClean="0"/>
              <a:t>Modification</a:t>
            </a:r>
            <a:endParaRPr lang="en-US" dirty="0" smtClean="0"/>
          </a:p>
          <a:p>
            <a:r>
              <a:rPr lang="en-US" dirty="0" smtClean="0"/>
              <a:t>(a)Replay attacks</a:t>
            </a:r>
            <a:endParaRPr lang="en-US" dirty="0" smtClean="0"/>
          </a:p>
          <a:p>
            <a:r>
              <a:rPr lang="en-US" dirty="0" smtClean="0"/>
              <a:t>(b) Message modification</a:t>
            </a:r>
            <a:endParaRPr lang="en-US" dirty="0" smtClean="0"/>
          </a:p>
          <a:p>
            <a:r>
              <a:rPr lang="en-US" dirty="0" smtClean="0"/>
              <a:t>Denial of service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10444</Words>
  <Application>WPS Presentation</Application>
  <PresentationFormat/>
  <Paragraphs>118</Paragraphs>
  <Slides>27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Arial</vt:lpstr>
      <vt:lpstr>SimSun</vt:lpstr>
      <vt:lpstr>Wingdings</vt:lpstr>
      <vt:lpstr>Calibri</vt:lpstr>
      <vt:lpstr>Microsoft YaHei</vt:lpstr>
      <vt:lpstr>Arial Unicode MS</vt:lpstr>
      <vt:lpstr>Office Theme</vt:lpstr>
      <vt:lpstr>Types of attack</vt:lpstr>
      <vt:lpstr>What is security attack?</vt:lpstr>
      <vt:lpstr>types</vt:lpstr>
      <vt:lpstr>Passive attack</vt:lpstr>
      <vt:lpstr>PowerPoint 演示文稿</vt:lpstr>
      <vt:lpstr>Eavesdropping</vt:lpstr>
      <vt:lpstr>Passive attacks are two types</vt:lpstr>
      <vt:lpstr>Active attack</vt:lpstr>
      <vt:lpstr>Types</vt:lpstr>
      <vt:lpstr>Masquerade </vt:lpstr>
      <vt:lpstr>PowerPoint 演示文稿</vt:lpstr>
      <vt:lpstr>IP SPOOFING </vt:lpstr>
      <vt:lpstr>WHAT IS IP ADDRESS SPOOFING </vt:lpstr>
      <vt:lpstr>Denial-of-service Attacks -</vt:lpstr>
      <vt:lpstr>Distributed Denial-of-service Attacks -</vt:lpstr>
      <vt:lpstr>Man-in-the-Middle Attacks</vt:lpstr>
      <vt:lpstr>Password Guessing Attacks</vt:lpstr>
      <vt:lpstr>Packet Sniffing</vt:lpstr>
      <vt:lpstr>Phishing</vt:lpstr>
      <vt:lpstr>Phishing Example</vt:lpstr>
      <vt:lpstr>PowerPoint 演示文稿</vt:lpstr>
      <vt:lpstr>Pharming</vt:lpstr>
      <vt:lpstr>Possible types of Attacks</vt:lpstr>
      <vt:lpstr>Steganography</vt:lpstr>
      <vt:lpstr>How Is Steganography Implemented?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attack</dc:title>
  <dc:creator/>
  <cp:lastModifiedBy>sd</cp:lastModifiedBy>
  <cp:revision>3</cp:revision>
  <dcterms:created xsi:type="dcterms:W3CDTF">2019-04-25T13:59:11Z</dcterms:created>
  <dcterms:modified xsi:type="dcterms:W3CDTF">2019-04-25T14:09:32Z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