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81" r:id="rId4"/>
    <p:sldId id="282" r:id="rId5"/>
    <p:sldId id="283" r:id="rId6"/>
    <p:sldId id="285" r:id="rId7"/>
    <p:sldId id="287" r:id="rId8"/>
    <p:sldId id="273" r:id="rId9"/>
    <p:sldId id="276" r:id="rId10"/>
    <p:sldId id="274" r:id="rId11"/>
    <p:sldId id="277" r:id="rId12"/>
    <p:sldId id="275" r:id="rId13"/>
    <p:sldId id="257" r:id="rId14"/>
    <p:sldId id="258" r:id="rId15"/>
    <p:sldId id="259" r:id="rId17"/>
    <p:sldId id="278" r:id="rId18"/>
    <p:sldId id="279" r:id="rId19"/>
    <p:sldId id="280" r:id="rId20"/>
    <p:sldId id="260" r:id="rId21"/>
    <p:sldId id="262" r:id="rId22"/>
    <p:sldId id="261" r:id="rId23"/>
    <p:sldId id="263" r:id="rId24"/>
    <p:sldId id="264" r:id="rId25"/>
    <p:sldId id="265" r:id="rId26"/>
    <p:sldId id="266" r:id="rId27"/>
    <p:sldId id="267" r:id="rId28"/>
    <p:sldId id="268" r:id="rId29"/>
    <p:sldId id="269" r:id="rId30"/>
    <p:sldId id="270" r:id="rId31"/>
    <p:sldId id="271" r:id="rId32"/>
    <p:sldId id="272"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4" d="100"/>
          <a:sy n="74" d="100"/>
        </p:scale>
        <p:origin x="-87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2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0A858-C6A4-4752-8DC6-24E481D498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9D0A858-C6A4-4752-8DC6-24E481D498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9D0A858-C6A4-4752-8DC6-24E481D498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9D0A858-C6A4-4752-8DC6-24E481D498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9D0A858-C6A4-4752-8DC6-24E481D498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9D0A858-C6A4-4752-8DC6-24E481D498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9D0A858-C6A4-4752-8DC6-24E481D4982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0A858-C6A4-4752-8DC6-24E481D4982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0A858-C6A4-4752-8DC6-24E481D4982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9D0A858-C6A4-4752-8DC6-24E481D498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9D0A858-C6A4-4752-8DC6-24E481D498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0CAC-29C7-41DC-B0A7-33DF21E0023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0A858-C6A4-4752-8DC6-24E481D4982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30CAC-29C7-41DC-B0A7-33DF21E0023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ebdesign.about.com/od/beginningxml/a/what-are-xml-elements-and-how-do-you-create-them.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ebdesign.about.com/od/xmlclass/a/xml-class-lesson-4.htm" TargetMode="External"/><Relationship Id="rId2" Type="http://schemas.openxmlformats.org/officeDocument/2006/relationships/hyperlink" Target="http://webdesign.about.com/od/schema/a/xml-schema-explained.htm" TargetMode="External"/><Relationship Id="rId1" Type="http://schemas.openxmlformats.org/officeDocument/2006/relationships/hyperlink" Target="http://webdesign.about.com/od/beginningxml/a/xml-attributes-special-chars.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t>
            </a:r>
            <a:endParaRPr lang="en-US" dirty="0"/>
          </a:p>
        </p:txBody>
      </p:sp>
      <p:sp>
        <p:nvSpPr>
          <p:cNvPr id="8" name="Content Placeholder 7"/>
          <p:cNvSpPr>
            <a:spLocks noGrp="1"/>
          </p:cNvSpPr>
          <p:nvPr>
            <p:ph idx="1"/>
          </p:nvPr>
        </p:nvSpPr>
        <p:spPr/>
        <p:txBody>
          <a:bodyPr/>
          <a:lstStyle/>
          <a:p>
            <a:r>
              <a:rPr lang="de-DE" i="1" dirty="0" smtClean="0"/>
              <a:t>1. XML Standards by the W3C</a:t>
            </a:r>
            <a:endParaRPr lang="de-DE" i="1" dirty="0" smtClean="0"/>
          </a:p>
          <a:p>
            <a:r>
              <a:rPr lang="de-DE" i="1" dirty="0" smtClean="0"/>
              <a:t>2. XML Documents</a:t>
            </a:r>
            <a:endParaRPr lang="de-DE" i="1" dirty="0" smtClean="0"/>
          </a:p>
          <a:p>
            <a:r>
              <a:rPr lang="de-DE" i="1" dirty="0" smtClean="0"/>
              <a:t>3. Namespaces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XML document contains</a:t>
            </a:r>
            <a:endParaRPr lang="en-US" dirty="0"/>
          </a:p>
        </p:txBody>
      </p:sp>
      <p:sp>
        <p:nvSpPr>
          <p:cNvPr id="8" name="Content Placeholder 7"/>
          <p:cNvSpPr>
            <a:spLocks noGrp="1"/>
          </p:cNvSpPr>
          <p:nvPr>
            <p:ph idx="1"/>
          </p:nvPr>
        </p:nvSpPr>
        <p:spPr/>
        <p:txBody>
          <a:bodyPr/>
          <a:lstStyle/>
          <a:p>
            <a:r>
              <a:rPr lang="en-US" dirty="0" smtClean="0"/>
              <a:t>Element</a:t>
            </a:r>
            <a:endParaRPr lang="en-US" dirty="0" smtClean="0"/>
          </a:p>
          <a:p>
            <a:endParaRPr lang="en-US" dirty="0" smtClean="0"/>
          </a:p>
          <a:p>
            <a:r>
              <a:rPr lang="en-US" dirty="0" smtClean="0"/>
              <a:t>Attributes</a:t>
            </a:r>
            <a:endParaRPr lang="en-US" dirty="0" smtClean="0"/>
          </a:p>
          <a:p>
            <a:endParaRPr lang="en-US" dirty="0" smtClean="0"/>
          </a:p>
          <a:p>
            <a:r>
              <a:rPr lang="en-US" dirty="0" smtClean="0"/>
              <a:t>Entity reference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XML?</a:t>
            </a:r>
            <a:endParaRPr lang="en-US" dirty="0"/>
          </a:p>
        </p:txBody>
      </p:sp>
      <p:sp>
        <p:nvSpPr>
          <p:cNvPr id="3" name="Content Placeholder 2"/>
          <p:cNvSpPr>
            <a:spLocks noGrp="1"/>
          </p:cNvSpPr>
          <p:nvPr>
            <p:ph idx="1"/>
          </p:nvPr>
        </p:nvSpPr>
        <p:spPr/>
        <p:txBody>
          <a:bodyPr/>
          <a:lstStyle/>
          <a:p>
            <a:r>
              <a:rPr lang="en-US" dirty="0" smtClean="0"/>
              <a:t>XML stands for </a:t>
            </a:r>
            <a:r>
              <a:rPr lang="en-US" b="1" dirty="0" err="1" smtClean="0"/>
              <a:t>EXtensible</a:t>
            </a:r>
            <a:r>
              <a:rPr lang="en-US" b="1" dirty="0" smtClean="0"/>
              <a:t> Markup Language</a:t>
            </a:r>
            <a:r>
              <a:rPr lang="en-US" dirty="0" smtClean="0"/>
              <a:t> </a:t>
            </a:r>
            <a:endParaRPr lang="en-US" dirty="0" smtClean="0"/>
          </a:p>
          <a:p>
            <a:r>
              <a:rPr lang="en-US" dirty="0" smtClean="0"/>
              <a:t>XML is a markup language much like HTML </a:t>
            </a:r>
            <a:endParaRPr lang="en-US" dirty="0" smtClean="0"/>
          </a:p>
          <a:p>
            <a:r>
              <a:rPr lang="en-US" dirty="0" smtClean="0"/>
              <a:t>XML was designed to </a:t>
            </a:r>
            <a:r>
              <a:rPr lang="en-US" b="1" dirty="0" smtClean="0"/>
              <a:t>describe data</a:t>
            </a:r>
            <a:r>
              <a:rPr lang="en-US" dirty="0" smtClean="0"/>
              <a:t>, not to </a:t>
            </a:r>
            <a:r>
              <a:rPr lang="en-US" b="1" dirty="0" smtClean="0"/>
              <a:t>display data</a:t>
            </a:r>
            <a:r>
              <a:rPr lang="en-US" dirty="0" smtClean="0"/>
              <a:t> .</a:t>
            </a:r>
            <a:endParaRPr lang="en-US" dirty="0" smtClean="0"/>
          </a:p>
          <a:p>
            <a:r>
              <a:rPr lang="en-US" dirty="0" smtClean="0"/>
              <a:t>XML </a:t>
            </a:r>
            <a:r>
              <a:rPr lang="en-US" b="1" dirty="0" smtClean="0"/>
              <a:t>tags</a:t>
            </a:r>
            <a:r>
              <a:rPr lang="en-US" dirty="0" smtClean="0"/>
              <a:t> are not predefined. You must define your own tags .</a:t>
            </a:r>
            <a:endParaRPr lang="en-US" dirty="0" smtClean="0"/>
          </a:p>
          <a:p>
            <a:r>
              <a:rPr lang="en-US" dirty="0" smtClean="0"/>
              <a:t>XML is designed to be </a:t>
            </a:r>
            <a:r>
              <a:rPr lang="en-US" b="1" dirty="0" smtClean="0"/>
              <a:t>self-descriptive</a:t>
            </a:r>
            <a:endParaRPr lang="en-US" b="1" dirty="0" smtClean="0"/>
          </a:p>
          <a:p>
            <a:endParaRPr 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Difference Between XML and HTML</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XML is not a replacement for HTML.</a:t>
            </a:r>
            <a:r>
              <a:rPr lang="en-US" b="1" dirty="0" smtClean="0"/>
              <a:t> XML is a complement to HTML.</a:t>
            </a:r>
            <a:endParaRPr lang="en-US" dirty="0" smtClean="0"/>
          </a:p>
          <a:p>
            <a:r>
              <a:rPr lang="en-US" dirty="0" smtClean="0"/>
              <a:t>XML and HTML were designed with different goals:</a:t>
            </a:r>
            <a:endParaRPr lang="en-US" dirty="0" smtClean="0"/>
          </a:p>
          <a:p>
            <a:r>
              <a:rPr lang="en-US" dirty="0" smtClean="0"/>
              <a:t>XML was designed to describe data, with focus on what data is</a:t>
            </a:r>
            <a:endParaRPr lang="en-US" dirty="0" smtClean="0"/>
          </a:p>
          <a:p>
            <a:r>
              <a:rPr lang="en-US" dirty="0" smtClean="0"/>
              <a:t>HTML was designed to display data, with focus on how data looks</a:t>
            </a:r>
            <a:endParaRPr lang="en-US" dirty="0" smtClean="0"/>
          </a:p>
          <a:p>
            <a:r>
              <a:rPr lang="en-US" dirty="0" smtClean="0"/>
              <a:t>HTML is about displaying information, while XML is about carrying information.</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Can XML be Used?</a:t>
            </a:r>
            <a:br>
              <a:rPr lang="en-US" b="1" dirty="0" smtClean="0"/>
            </a:br>
            <a:endParaRPr lang="en-US" dirty="0"/>
          </a:p>
        </p:txBody>
      </p:sp>
      <p:sp>
        <p:nvSpPr>
          <p:cNvPr id="3" name="Content Placeholder 2"/>
          <p:cNvSpPr>
            <a:spLocks noGrp="1"/>
          </p:cNvSpPr>
          <p:nvPr>
            <p:ph idx="1"/>
          </p:nvPr>
        </p:nvSpPr>
        <p:spPr/>
        <p:txBody>
          <a:bodyPr/>
          <a:lstStyle/>
          <a:p>
            <a:r>
              <a:rPr lang="en-US" dirty="0" smtClean="0"/>
              <a:t>XML is used in many aspects of web development,</a:t>
            </a:r>
            <a:endParaRPr lang="en-US" dirty="0" smtClean="0"/>
          </a:p>
          <a:p>
            <a:r>
              <a:rPr lang="en-US" dirty="0" smtClean="0"/>
              <a:t>often to simplify data storage and sharing.</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element </a:t>
            </a:r>
            <a:endParaRPr lang="en-US" dirty="0"/>
          </a:p>
        </p:txBody>
      </p:sp>
      <p:sp>
        <p:nvSpPr>
          <p:cNvPr id="3" name="Content Placeholder 2"/>
          <p:cNvSpPr>
            <a:spLocks noGrp="1"/>
          </p:cNvSpPr>
          <p:nvPr>
            <p:ph idx="1"/>
          </p:nvPr>
        </p:nvSpPr>
        <p:spPr/>
        <p:txBody>
          <a:bodyPr>
            <a:normAutofit lnSpcReduction="10000"/>
          </a:bodyPr>
          <a:lstStyle/>
          <a:p>
            <a:r>
              <a:rPr lang="en-US" dirty="0" smtClean="0"/>
              <a:t>First line is the version and character set used: </a:t>
            </a:r>
            <a:endParaRPr lang="en-US" dirty="0" smtClean="0"/>
          </a:p>
          <a:p>
            <a:pPr lvl="1"/>
            <a:r>
              <a:rPr lang="en-US" sz="1800" dirty="0" smtClean="0">
                <a:latin typeface="Arial Unicode MS" pitchFamily="34" charset="-128"/>
              </a:rPr>
              <a:t>&lt;?xml version="1.0" encoding="ISO-8859-1"?&gt;</a:t>
            </a:r>
            <a:r>
              <a:rPr lang="en-US" dirty="0" smtClean="0"/>
              <a:t> </a:t>
            </a:r>
            <a:endParaRPr lang="en-US" dirty="0" smtClean="0"/>
          </a:p>
          <a:p>
            <a:r>
              <a:rPr lang="en-US" dirty="0" smtClean="0"/>
              <a:t>&lt;note&gt;</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&lt;/note&gt;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&lt;employee&gt;</a:t>
            </a:r>
            <a:endParaRPr lang="en-US" dirty="0" smtClean="0"/>
          </a:p>
          <a:p>
            <a:r>
              <a:rPr lang="en-US" dirty="0" smtClean="0"/>
              <a:t>&lt;</a:t>
            </a:r>
            <a:r>
              <a:rPr lang="en-US" dirty="0" err="1" smtClean="0"/>
              <a:t>empno</a:t>
            </a:r>
            <a:r>
              <a:rPr lang="en-US" dirty="0" smtClean="0"/>
              <a:t>&gt;101&lt;/</a:t>
            </a:r>
            <a:r>
              <a:rPr lang="en-US" dirty="0" err="1" smtClean="0"/>
              <a:t>empno</a:t>
            </a:r>
            <a:r>
              <a:rPr lang="en-US" dirty="0" smtClean="0"/>
              <a:t>&gt;</a:t>
            </a:r>
            <a:endParaRPr lang="en-US" dirty="0" smtClean="0"/>
          </a:p>
          <a:p>
            <a:r>
              <a:rPr lang="en-US" dirty="0" smtClean="0"/>
              <a:t>&lt;name&gt;ram&lt;/name&gt;</a:t>
            </a:r>
            <a:endParaRPr lang="en-US" dirty="0" smtClean="0"/>
          </a:p>
          <a:p>
            <a:r>
              <a:rPr lang="en-US" dirty="0" smtClean="0"/>
              <a:t>&lt;/employee&gt;</a:t>
            </a:r>
            <a:endParaRPr lang="en-US" dirty="0" smtClean="0"/>
          </a:p>
          <a:p>
            <a:endParaRPr lang="en-US" dirty="0" smtClean="0"/>
          </a:p>
          <a:p>
            <a:r>
              <a:rPr lang="en-US" dirty="0" smtClean="0"/>
              <a:t>Here we have 3 elements.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a:t>
            </a:r>
            <a:endParaRPr lang="en-US" dirty="0"/>
          </a:p>
        </p:txBody>
      </p:sp>
      <p:sp>
        <p:nvSpPr>
          <p:cNvPr id="3" name="Content Placeholder 2"/>
          <p:cNvSpPr>
            <a:spLocks noGrp="1"/>
          </p:cNvSpPr>
          <p:nvPr>
            <p:ph idx="1"/>
          </p:nvPr>
        </p:nvSpPr>
        <p:spPr/>
        <p:txBody>
          <a:bodyPr/>
          <a:lstStyle/>
          <a:p>
            <a:r>
              <a:rPr lang="en-US" dirty="0" smtClean="0"/>
              <a:t>&lt;root&gt;</a:t>
            </a:r>
            <a:br>
              <a:rPr lang="en-US" dirty="0" smtClean="0"/>
            </a:br>
            <a:r>
              <a:rPr lang="en-US" dirty="0" smtClean="0"/>
              <a:t>  &lt;child&gt;</a:t>
            </a:r>
            <a:br>
              <a:rPr lang="en-US" dirty="0" smtClean="0"/>
            </a:br>
            <a:r>
              <a:rPr lang="en-US" dirty="0" smtClean="0"/>
              <a:t>    &lt;</a:t>
            </a:r>
            <a:r>
              <a:rPr lang="en-US" dirty="0" err="1" smtClean="0"/>
              <a:t>subchild</a:t>
            </a:r>
            <a:r>
              <a:rPr lang="en-US" dirty="0" smtClean="0"/>
              <a:t>&gt;.....&lt;/</a:t>
            </a:r>
            <a:r>
              <a:rPr lang="en-US" dirty="0" err="1" smtClean="0"/>
              <a:t>subchild</a:t>
            </a:r>
            <a:r>
              <a:rPr lang="en-US" dirty="0" smtClean="0"/>
              <a:t>&gt;</a:t>
            </a:r>
            <a:br>
              <a:rPr lang="en-US" dirty="0" smtClean="0"/>
            </a:br>
            <a:r>
              <a:rPr lang="en-US" dirty="0" smtClean="0"/>
              <a:t>  &lt;/child&gt;</a:t>
            </a:r>
            <a:br>
              <a:rPr lang="en-US" dirty="0" smtClean="0"/>
            </a:br>
            <a:r>
              <a:rPr lang="en-US" dirty="0" smtClean="0"/>
              <a:t>&lt;/root&gt;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XML Tags are Case Sensitive</a:t>
            </a:r>
            <a:br>
              <a:rPr lang="en-US" b="1" dirty="0" smtClean="0"/>
            </a:br>
            <a:endParaRPr lang="en-US" dirty="0"/>
          </a:p>
        </p:txBody>
      </p:sp>
      <p:sp>
        <p:nvSpPr>
          <p:cNvPr id="3" name="Content Placeholder 2"/>
          <p:cNvSpPr>
            <a:spLocks noGrp="1"/>
          </p:cNvSpPr>
          <p:nvPr>
            <p:ph idx="1"/>
          </p:nvPr>
        </p:nvSpPr>
        <p:spPr/>
        <p:txBody>
          <a:bodyPr/>
          <a:lstStyle/>
          <a:p>
            <a:r>
              <a:rPr lang="en-US" b="1" dirty="0" smtClean="0">
                <a:solidFill>
                  <a:srgbClr val="FF0000"/>
                </a:solidFill>
              </a:rPr>
              <a:t>M</a:t>
            </a:r>
            <a:r>
              <a:rPr lang="en-US" dirty="0" smtClean="0">
                <a:solidFill>
                  <a:srgbClr val="FF0000"/>
                </a:solidFill>
              </a:rPr>
              <a:t>essage&gt;This is incorrect&lt;/</a:t>
            </a:r>
            <a:r>
              <a:rPr lang="en-US" b="1" dirty="0" smtClean="0">
                <a:solidFill>
                  <a:srgbClr val="FF0000"/>
                </a:solidFill>
              </a:rPr>
              <a:t>m</a:t>
            </a:r>
            <a:r>
              <a:rPr lang="en-US" dirty="0" smtClean="0">
                <a:solidFill>
                  <a:srgbClr val="FF0000"/>
                </a:solidFill>
              </a:rPr>
              <a:t>essage&gt;</a:t>
            </a:r>
            <a:br>
              <a:rPr lang="en-US" dirty="0" smtClean="0">
                <a:solidFill>
                  <a:srgbClr val="FF0000"/>
                </a:solidFill>
              </a:rPr>
            </a:br>
            <a:r>
              <a:rPr lang="en-US" dirty="0" smtClean="0"/>
              <a:t>&lt;message&gt;This is correct&lt;/message&gt;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Take a look at this small inventory list for a store.</a:t>
            </a:r>
            <a:endParaRPr lang="en-US" dirty="0" smtClean="0"/>
          </a:p>
          <a:p>
            <a:r>
              <a:rPr lang="en-US" dirty="0" smtClean="0"/>
              <a:t>Inventory</a:t>
            </a:r>
            <a:br>
              <a:rPr lang="en-US" dirty="0" smtClean="0"/>
            </a:br>
            <a:r>
              <a:rPr lang="en-US" dirty="0" smtClean="0"/>
              <a:t>Bikes</a:t>
            </a:r>
            <a:br>
              <a:rPr lang="en-US" dirty="0" smtClean="0"/>
            </a:br>
            <a:r>
              <a:rPr lang="en-US" dirty="0" smtClean="0"/>
              <a:t>24-inch Boys Mountain Bike  $200</a:t>
            </a:r>
            <a:br>
              <a:rPr lang="en-US" dirty="0" smtClean="0"/>
            </a:br>
            <a:r>
              <a:rPr lang="en-US" dirty="0" smtClean="0"/>
              <a:t>24-inch Boys Cruiser Bike      $150</a:t>
            </a:r>
            <a:endParaRPr lang="en-US" dirty="0" smtClean="0"/>
          </a:p>
          <a:p>
            <a:r>
              <a:rPr lang="en-US" dirty="0" smtClean="0"/>
              <a:t>Skateboards</a:t>
            </a:r>
            <a:br>
              <a:rPr lang="en-US" dirty="0" smtClean="0"/>
            </a:br>
            <a:r>
              <a:rPr lang="en-US" dirty="0" smtClean="0"/>
              <a:t>Acme Sportsmen Skateboard $75</a:t>
            </a:r>
            <a:br>
              <a:rPr lang="en-US" dirty="0" smtClean="0"/>
            </a:br>
            <a:r>
              <a:rPr lang="en-US" dirty="0" smtClean="0"/>
              <a:t>Deluxe Boys Skateboard        $35</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Incompatibilities</a:t>
            </a:r>
            <a:endParaRPr lang="en-US" dirty="0"/>
          </a:p>
        </p:txBody>
      </p:sp>
      <p:sp>
        <p:nvSpPr>
          <p:cNvPr id="3" name="Content Placeholder 2"/>
          <p:cNvSpPr>
            <a:spLocks noGrp="1"/>
          </p:cNvSpPr>
          <p:nvPr>
            <p:ph idx="1"/>
          </p:nvPr>
        </p:nvSpPr>
        <p:spPr/>
        <p:txBody>
          <a:bodyPr/>
          <a:lstStyle/>
          <a:p>
            <a:r>
              <a:rPr lang="en-US" dirty="0" smtClean="0"/>
              <a:t>Problems with data exchange</a:t>
            </a:r>
            <a:endParaRPr lang="en-US" dirty="0" smtClean="0"/>
          </a:p>
          <a:p>
            <a:r>
              <a:rPr lang="en-US" dirty="0" smtClean="0"/>
              <a:t>Application-related</a:t>
            </a:r>
            <a:endParaRPr lang="en-US" dirty="0" smtClean="0"/>
          </a:p>
          <a:p>
            <a:r>
              <a:rPr lang="en-US" dirty="0" smtClean="0"/>
              <a:t>Technology-related</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code</a:t>
            </a:r>
            <a:endParaRPr lang="en-US" dirty="0"/>
          </a:p>
        </p:txBody>
      </p:sp>
      <p:sp>
        <p:nvSpPr>
          <p:cNvPr id="3" name="Content Placeholder 2"/>
          <p:cNvSpPr>
            <a:spLocks noGrp="1"/>
          </p:cNvSpPr>
          <p:nvPr>
            <p:ph idx="1"/>
          </p:nvPr>
        </p:nvSpPr>
        <p:spPr/>
        <p:txBody>
          <a:bodyPr/>
          <a:lstStyle/>
          <a:p>
            <a:r>
              <a:rPr lang="en-US" dirty="0" smtClean="0"/>
              <a:t>Version</a:t>
            </a:r>
            <a:endParaRPr lang="en-US" dirty="0" smtClean="0"/>
          </a:p>
          <a:p>
            <a:pPr>
              <a:buNone/>
            </a:pPr>
            <a:r>
              <a:rPr lang="en-US" dirty="0" smtClean="0"/>
              <a:t>&lt;?</a:t>
            </a:r>
            <a:r>
              <a:rPr lang="en-US" dirty="0" smtClean="0">
                <a:hlinkClick r:id="rId1"/>
              </a:rPr>
              <a:t>xml version</a:t>
            </a:r>
            <a:r>
              <a:rPr lang="en-US" dirty="0" smtClean="0"/>
              <a:t>= "1.0"?&gt; </a:t>
            </a:r>
            <a:endParaRPr lang="en-US" dirty="0" smtClean="0"/>
          </a:p>
          <a:p>
            <a:r>
              <a:rPr lang="en-US" b="1" dirty="0" smtClean="0"/>
              <a:t>Create a Root Element</a:t>
            </a:r>
            <a:endParaRPr lang="en-US" b="1" dirty="0" smtClean="0"/>
          </a:p>
          <a:p>
            <a:pPr>
              <a:buNone/>
            </a:pPr>
            <a:r>
              <a:rPr lang="en-US" dirty="0" smtClean="0">
                <a:latin typeface="Arial Black" panose="020B0A04020102020204" pitchFamily="34" charset="0"/>
              </a:rPr>
              <a:t>&lt;?xml version= "1.0"?&gt;</a:t>
            </a:r>
            <a:br>
              <a:rPr lang="en-US" dirty="0" smtClean="0">
                <a:latin typeface="Arial Black" panose="020B0A04020102020204" pitchFamily="34" charset="0"/>
              </a:rPr>
            </a:br>
            <a:r>
              <a:rPr lang="en-US" dirty="0" smtClean="0">
                <a:latin typeface="Arial Black" panose="020B0A04020102020204" pitchFamily="34" charset="0"/>
              </a:rPr>
              <a:t>&lt;inventory&gt;</a:t>
            </a:r>
            <a:br>
              <a:rPr lang="en-US" dirty="0" smtClean="0">
                <a:latin typeface="Arial Black" panose="020B0A04020102020204" pitchFamily="34" charset="0"/>
              </a:rPr>
            </a:br>
            <a:r>
              <a:rPr lang="en-US" dirty="0" smtClean="0">
                <a:latin typeface="Arial Black" panose="020B0A04020102020204" pitchFamily="34" charset="0"/>
              </a:rPr>
              <a:t>&lt;/inventory&gt;</a:t>
            </a:r>
            <a:endParaRPr lang="en-US" b="1" dirty="0" smtClean="0">
              <a:latin typeface="Arial Black" panose="020B0A04020102020204" pitchFamily="34" charset="0"/>
            </a:endParaRPr>
          </a:p>
          <a:p>
            <a:pPr>
              <a:buNone/>
            </a:pP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Establish the Child Elements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Child elements nest inside the root element. In an inventory listing, you might create sections for different inventory categories.</a:t>
            </a:r>
            <a:endParaRPr lang="en-US" dirty="0" smtClean="0"/>
          </a:p>
          <a:p>
            <a:r>
              <a:rPr lang="en-US" dirty="0" smtClean="0"/>
              <a:t>In the example, we have bikes and skateboards.</a:t>
            </a:r>
            <a:endParaRPr lang="en-US" dirty="0" smtClean="0"/>
          </a:p>
          <a:p>
            <a:r>
              <a:rPr lang="en-US" dirty="0" smtClean="0">
                <a:latin typeface="Arial Black" panose="020B0A04020102020204" pitchFamily="34" charset="0"/>
              </a:rPr>
              <a:t>&lt;?xml version= "1.0"?&gt;</a:t>
            </a:r>
            <a:br>
              <a:rPr lang="en-US" dirty="0" smtClean="0">
                <a:latin typeface="Arial Black" panose="020B0A04020102020204" pitchFamily="34" charset="0"/>
              </a:rPr>
            </a:br>
            <a:r>
              <a:rPr lang="en-US" dirty="0" smtClean="0">
                <a:latin typeface="Arial Black" panose="020B0A04020102020204" pitchFamily="34" charset="0"/>
              </a:rPr>
              <a:t>&lt;inventory&gt;</a:t>
            </a:r>
            <a:br>
              <a:rPr lang="en-US" dirty="0" smtClean="0">
                <a:latin typeface="Arial Black" panose="020B0A04020102020204" pitchFamily="34" charset="0"/>
              </a:rPr>
            </a:br>
            <a:r>
              <a:rPr lang="en-US" dirty="0" smtClean="0">
                <a:latin typeface="Arial Black" panose="020B0A04020102020204" pitchFamily="34" charset="0"/>
              </a:rPr>
              <a:t>  &lt;bikes&gt;</a:t>
            </a:r>
            <a:br>
              <a:rPr lang="en-US" dirty="0" smtClean="0">
                <a:latin typeface="Arial Black" panose="020B0A04020102020204" pitchFamily="34" charset="0"/>
              </a:rPr>
            </a:br>
            <a:r>
              <a:rPr lang="en-US" dirty="0" smtClean="0">
                <a:latin typeface="Arial Black" panose="020B0A04020102020204" pitchFamily="34" charset="0"/>
              </a:rPr>
              <a:t>  &lt;/bikes&gt;</a:t>
            </a:r>
            <a:br>
              <a:rPr lang="en-US" dirty="0" smtClean="0">
                <a:latin typeface="Arial Black" panose="020B0A04020102020204" pitchFamily="34" charset="0"/>
              </a:rPr>
            </a:br>
            <a:r>
              <a:rPr lang="en-US" dirty="0" smtClean="0">
                <a:latin typeface="Arial Black" panose="020B0A04020102020204" pitchFamily="34" charset="0"/>
              </a:rPr>
              <a:t>  &lt;skateboards&gt;</a:t>
            </a:r>
            <a:br>
              <a:rPr lang="en-US" dirty="0" smtClean="0">
                <a:latin typeface="Arial Black" panose="020B0A04020102020204" pitchFamily="34" charset="0"/>
              </a:rPr>
            </a:br>
            <a:r>
              <a:rPr lang="en-US" dirty="0" smtClean="0">
                <a:latin typeface="Arial Black" panose="020B0A04020102020204" pitchFamily="34" charset="0"/>
              </a:rPr>
              <a:t>  &lt;/skateboards&gt;</a:t>
            </a:r>
            <a:br>
              <a:rPr lang="en-US" dirty="0" smtClean="0">
                <a:latin typeface="Arial Black" panose="020B0A04020102020204" pitchFamily="34" charset="0"/>
              </a:rPr>
            </a:br>
            <a:r>
              <a:rPr lang="en-US" dirty="0" smtClean="0">
                <a:latin typeface="Arial Black" panose="020B0A04020102020204" pitchFamily="34" charset="0"/>
              </a:rPr>
              <a:t>&lt;/inventory</a:t>
            </a:r>
            <a:r>
              <a:rPr lang="en-US" dirty="0" smtClean="0"/>
              <a:t>&gt; </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Add </a:t>
            </a:r>
            <a:r>
              <a:rPr lang="en-US" sz="4000" b="1" dirty="0" err="1" smtClean="0"/>
              <a:t>Subchild</a:t>
            </a:r>
            <a:r>
              <a:rPr lang="en-US" sz="4000" b="1" dirty="0" smtClean="0"/>
              <a:t> Elements to Hold the Data</a:t>
            </a:r>
            <a:br>
              <a:rPr lang="en-US" b="1" dirty="0" smtClean="0"/>
            </a:br>
            <a:endParaRPr lang="en-US" dirty="0"/>
          </a:p>
        </p:txBody>
      </p:sp>
      <p:sp>
        <p:nvSpPr>
          <p:cNvPr id="3" name="Content Placeholder 2"/>
          <p:cNvSpPr>
            <a:spLocks noGrp="1"/>
          </p:cNvSpPr>
          <p:nvPr>
            <p:ph idx="1"/>
          </p:nvPr>
        </p:nvSpPr>
        <p:spPr>
          <a:xfrm>
            <a:off x="457200" y="990600"/>
            <a:ext cx="8229600" cy="5562600"/>
          </a:xfrm>
        </p:spPr>
        <p:txBody>
          <a:bodyPr>
            <a:noAutofit/>
          </a:bodyPr>
          <a:lstStyle/>
          <a:p>
            <a:r>
              <a:rPr lang="en-US" sz="2000" dirty="0" smtClean="0">
                <a:latin typeface="Arial Black" panose="020B0A04020102020204" pitchFamily="34" charset="0"/>
              </a:rPr>
              <a:t>&lt;?xml version= "1.0"?&gt;</a:t>
            </a:r>
            <a:br>
              <a:rPr lang="en-US" sz="2000" dirty="0" smtClean="0">
                <a:latin typeface="Arial Black" panose="020B0A04020102020204" pitchFamily="34" charset="0"/>
              </a:rPr>
            </a:br>
            <a:r>
              <a:rPr lang="en-US" sz="2000" dirty="0" smtClean="0">
                <a:latin typeface="Arial Black" panose="020B0A04020102020204" pitchFamily="34" charset="0"/>
              </a:rPr>
              <a:t>&lt;inventory&gt;</a:t>
            </a:r>
            <a:br>
              <a:rPr lang="en-US" sz="2000" dirty="0" smtClean="0">
                <a:latin typeface="Arial Black" panose="020B0A04020102020204" pitchFamily="34" charset="0"/>
              </a:rPr>
            </a:br>
            <a:r>
              <a:rPr lang="en-US" sz="2000" dirty="0" smtClean="0">
                <a:latin typeface="Arial Black" panose="020B0A04020102020204" pitchFamily="34" charset="0"/>
              </a:rPr>
              <a:t>  &lt;bikes&gt;</a:t>
            </a:r>
            <a:br>
              <a:rPr lang="en-US" sz="2000" dirty="0" smtClean="0">
                <a:latin typeface="Arial Black" panose="020B0A04020102020204" pitchFamily="34" charset="0"/>
              </a:rPr>
            </a:br>
            <a:r>
              <a:rPr lang="en-US" sz="2000" dirty="0" smtClean="0">
                <a:latin typeface="Arial Black" panose="020B0A04020102020204" pitchFamily="34" charset="0"/>
              </a:rPr>
              <a:t>    &lt;model&gt;24-inch Boys Mountain Bike</a:t>
            </a:r>
            <a:br>
              <a:rPr lang="en-US" sz="2000" dirty="0" smtClean="0">
                <a:latin typeface="Arial Black" panose="020B0A04020102020204" pitchFamily="34" charset="0"/>
              </a:rPr>
            </a:br>
            <a:r>
              <a:rPr lang="en-US" sz="2000" dirty="0" smtClean="0">
                <a:latin typeface="Arial Black" panose="020B0A04020102020204" pitchFamily="34" charset="0"/>
              </a:rPr>
              <a:t>      &lt;price&gt;$200.00 &lt;/price&gt;</a:t>
            </a:r>
            <a:br>
              <a:rPr lang="en-US" sz="2000" dirty="0" smtClean="0">
                <a:latin typeface="Arial Black" panose="020B0A04020102020204" pitchFamily="34" charset="0"/>
              </a:rPr>
            </a:br>
            <a:r>
              <a:rPr lang="en-US" sz="2000" dirty="0" smtClean="0">
                <a:latin typeface="Arial Black" panose="020B0A04020102020204" pitchFamily="34" charset="0"/>
              </a:rPr>
              <a:t>    &lt;/model&gt;</a:t>
            </a:r>
            <a:br>
              <a:rPr lang="en-US" sz="2000" dirty="0" smtClean="0">
                <a:latin typeface="Arial Black" panose="020B0A04020102020204" pitchFamily="34" charset="0"/>
              </a:rPr>
            </a:br>
            <a:r>
              <a:rPr lang="en-US" sz="2000" dirty="0" smtClean="0">
                <a:latin typeface="Arial Black" panose="020B0A04020102020204" pitchFamily="34" charset="0"/>
              </a:rPr>
              <a:t>    &lt;model&gt;24-inch Boys Cruiser Bike</a:t>
            </a:r>
            <a:br>
              <a:rPr lang="en-US" sz="2000" dirty="0" smtClean="0">
                <a:latin typeface="Arial Black" panose="020B0A04020102020204" pitchFamily="34" charset="0"/>
              </a:rPr>
            </a:br>
            <a:r>
              <a:rPr lang="en-US" sz="2000" dirty="0" smtClean="0">
                <a:latin typeface="Arial Black" panose="020B0A04020102020204" pitchFamily="34" charset="0"/>
              </a:rPr>
              <a:t>      &lt;price&gt;$150.00 &lt;/price&gt;</a:t>
            </a:r>
            <a:br>
              <a:rPr lang="en-US" sz="2000" dirty="0" smtClean="0">
                <a:latin typeface="Arial Black" panose="020B0A04020102020204" pitchFamily="34" charset="0"/>
              </a:rPr>
            </a:br>
            <a:r>
              <a:rPr lang="en-US" sz="2000" dirty="0" smtClean="0">
                <a:latin typeface="Arial Black" panose="020B0A04020102020204" pitchFamily="34" charset="0"/>
              </a:rPr>
              <a:t>    &lt;/model&gt;</a:t>
            </a:r>
            <a:br>
              <a:rPr lang="en-US" sz="2000" dirty="0" smtClean="0">
                <a:latin typeface="Arial Black" panose="020B0A04020102020204" pitchFamily="34" charset="0"/>
              </a:rPr>
            </a:br>
            <a:r>
              <a:rPr lang="en-US" sz="2000" dirty="0" smtClean="0">
                <a:latin typeface="Arial Black" panose="020B0A04020102020204" pitchFamily="34" charset="0"/>
              </a:rPr>
              <a:t>  &lt;/bikes&gt;</a:t>
            </a:r>
            <a:br>
              <a:rPr lang="en-US" sz="2000" dirty="0" smtClean="0">
                <a:latin typeface="Arial Black" panose="020B0A04020102020204" pitchFamily="34" charset="0"/>
              </a:rPr>
            </a:br>
            <a:r>
              <a:rPr lang="en-US" sz="2000" dirty="0" smtClean="0">
                <a:latin typeface="Arial Black" panose="020B0A04020102020204" pitchFamily="34" charset="0"/>
              </a:rPr>
              <a:t>  &lt;skateboards&gt;  </a:t>
            </a:r>
            <a:br>
              <a:rPr lang="en-US" sz="2000" dirty="0" smtClean="0">
                <a:latin typeface="Arial Black" panose="020B0A04020102020204" pitchFamily="34" charset="0"/>
              </a:rPr>
            </a:br>
            <a:r>
              <a:rPr lang="en-US" sz="2000" dirty="0" smtClean="0">
                <a:latin typeface="Arial Black" panose="020B0A04020102020204" pitchFamily="34" charset="0"/>
              </a:rPr>
              <a:t>    &lt;model&gt; Acme Sportsmen Skateboard</a:t>
            </a:r>
            <a:br>
              <a:rPr lang="en-US" sz="2000" dirty="0" smtClean="0">
                <a:latin typeface="Arial Black" panose="020B0A04020102020204" pitchFamily="34" charset="0"/>
              </a:rPr>
            </a:br>
            <a:r>
              <a:rPr lang="en-US" sz="2000" dirty="0" smtClean="0">
                <a:latin typeface="Arial Black" panose="020B0A04020102020204" pitchFamily="34" charset="0"/>
              </a:rPr>
              <a:t>      &lt;price&gt;$75.00 &lt;/price&gt;</a:t>
            </a:r>
            <a:br>
              <a:rPr lang="en-US" sz="2000" dirty="0" smtClean="0">
                <a:latin typeface="Arial Black" panose="020B0A04020102020204" pitchFamily="34" charset="0"/>
              </a:rPr>
            </a:br>
            <a:r>
              <a:rPr lang="en-US" sz="2000" dirty="0" smtClean="0">
                <a:latin typeface="Arial Black" panose="020B0A04020102020204" pitchFamily="34" charset="0"/>
              </a:rPr>
              <a:t>    &lt;/model&gt;</a:t>
            </a:r>
            <a:br>
              <a:rPr lang="en-US" sz="2000" dirty="0" smtClean="0">
                <a:latin typeface="Arial Black" panose="020B0A04020102020204" pitchFamily="34" charset="0"/>
              </a:rPr>
            </a:br>
            <a:r>
              <a:rPr lang="en-US" sz="2000" dirty="0" smtClean="0">
                <a:latin typeface="Arial Black" panose="020B0A04020102020204" pitchFamily="34" charset="0"/>
              </a:rPr>
              <a:t>    &lt;model&gt; Deluxe Boys Skateboard</a:t>
            </a:r>
            <a:br>
              <a:rPr lang="en-US" sz="2000" dirty="0" smtClean="0">
                <a:latin typeface="Arial Black" panose="020B0A04020102020204" pitchFamily="34" charset="0"/>
              </a:rPr>
            </a:br>
            <a:r>
              <a:rPr lang="en-US" sz="2000" dirty="0" smtClean="0">
                <a:latin typeface="Arial Black" panose="020B0A04020102020204" pitchFamily="34" charset="0"/>
              </a:rPr>
              <a:t>      &lt;price&gt;$35.00&lt;/price&gt;</a:t>
            </a:r>
            <a:br>
              <a:rPr lang="en-US" sz="2000" dirty="0" smtClean="0">
                <a:latin typeface="Arial Black" panose="020B0A04020102020204" pitchFamily="34" charset="0"/>
              </a:rPr>
            </a:br>
            <a:r>
              <a:rPr lang="en-US" sz="2000" dirty="0" smtClean="0">
                <a:latin typeface="Arial Black" panose="020B0A04020102020204" pitchFamily="34" charset="0"/>
              </a:rPr>
              <a:t>    &lt;/model&gt;</a:t>
            </a:r>
            <a:br>
              <a:rPr lang="en-US" sz="2000" dirty="0" smtClean="0">
                <a:latin typeface="Arial Black" panose="020B0A04020102020204" pitchFamily="34" charset="0"/>
              </a:rPr>
            </a:br>
            <a:r>
              <a:rPr lang="en-US" sz="2000" dirty="0" smtClean="0">
                <a:latin typeface="Arial Black" panose="020B0A04020102020204" pitchFamily="34" charset="0"/>
              </a:rPr>
              <a:t>  &lt;/skateboards&gt;</a:t>
            </a:r>
            <a:br>
              <a:rPr lang="en-US" sz="2000" dirty="0" smtClean="0">
                <a:latin typeface="Arial Black" panose="020B0A04020102020204" pitchFamily="34" charset="0"/>
              </a:rPr>
            </a:br>
            <a:r>
              <a:rPr lang="en-US" sz="2000" dirty="0" smtClean="0">
                <a:latin typeface="Arial Black" panose="020B0A04020102020204" pitchFamily="34" charset="0"/>
              </a:rPr>
              <a:t>&lt;/inventory&gt; </a:t>
            </a:r>
            <a:endParaRPr lang="en-US" sz="20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just one way to work the XML code for this file. Another method would involve using </a:t>
            </a:r>
            <a:r>
              <a:rPr lang="en-US" dirty="0" smtClean="0">
                <a:hlinkClick r:id="rId1"/>
              </a:rPr>
              <a:t>attributes</a:t>
            </a:r>
            <a:r>
              <a:rPr lang="en-US" dirty="0" smtClean="0"/>
              <a:t> with the elements to identify each section. The advantage of attributes comes when you create </a:t>
            </a:r>
            <a:r>
              <a:rPr lang="en-US" dirty="0" smtClean="0">
                <a:hlinkClick r:id="rId2"/>
              </a:rPr>
              <a:t>formatting</a:t>
            </a:r>
            <a:r>
              <a:rPr lang="en-US" dirty="0" smtClean="0"/>
              <a:t> for </a:t>
            </a:r>
            <a:r>
              <a:rPr lang="en-US" dirty="0" smtClean="0">
                <a:hlinkClick r:id="rId3"/>
              </a:rPr>
              <a:t>the XML code</a:t>
            </a:r>
            <a:r>
              <a:rPr lang="en-US" dirty="0" smtClean="0"/>
              <a:t>. In next article we will create the same file, but use attributes with the elements.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Autofit/>
          </a:bodyPr>
          <a:lstStyle/>
          <a:p>
            <a:r>
              <a:rPr lang="en-US" sz="2400" dirty="0" smtClean="0">
                <a:latin typeface="Arial Black" panose="020B0A04020102020204" pitchFamily="34" charset="0"/>
              </a:rPr>
              <a:t>&lt;?xml version= "1.0"?&gt;</a:t>
            </a:r>
            <a:br>
              <a:rPr lang="en-US" sz="2400" dirty="0" smtClean="0">
                <a:latin typeface="Arial Black" panose="020B0A04020102020204" pitchFamily="34" charset="0"/>
              </a:rPr>
            </a:br>
            <a:r>
              <a:rPr lang="en-US" sz="2400" dirty="0" smtClean="0">
                <a:latin typeface="Arial Black" panose="020B0A04020102020204" pitchFamily="34" charset="0"/>
              </a:rPr>
              <a:t>&lt;inventory id= "toys"&gt;</a:t>
            </a:r>
            <a:br>
              <a:rPr lang="en-US" sz="2400" dirty="0" smtClean="0">
                <a:latin typeface="Arial Black" panose="020B0A04020102020204" pitchFamily="34" charset="0"/>
              </a:rPr>
            </a:br>
            <a:r>
              <a:rPr lang="en-US" sz="2400" dirty="0" smtClean="0">
                <a:latin typeface="Arial Black" panose="020B0A04020102020204" pitchFamily="34" charset="0"/>
              </a:rPr>
              <a:t>  &lt;bikes sex= "boy"&gt;</a:t>
            </a:r>
            <a:br>
              <a:rPr lang="en-US" sz="2400" dirty="0" smtClean="0">
                <a:latin typeface="Arial Black" panose="020B0A04020102020204" pitchFamily="34" charset="0"/>
              </a:rPr>
            </a:br>
            <a:r>
              <a:rPr lang="en-US" sz="2400" dirty="0" smtClean="0">
                <a:latin typeface="Arial Black" panose="020B0A04020102020204" pitchFamily="34" charset="0"/>
              </a:rPr>
              <a:t>    &lt;style id= "mountain" level= "high" size= "24"&gt;</a:t>
            </a:r>
            <a:br>
              <a:rPr lang="en-US" sz="2400" dirty="0" smtClean="0">
                <a:latin typeface="Arial Black" panose="020B0A04020102020204" pitchFamily="34" charset="0"/>
              </a:rPr>
            </a:br>
            <a:r>
              <a:rPr lang="en-US" sz="2400" dirty="0" smtClean="0">
                <a:latin typeface="Arial Black" panose="020B0A04020102020204" pitchFamily="34" charset="0"/>
              </a:rPr>
              <a:t>    &lt;model&gt;24-inch Boys Mountain Bike</a:t>
            </a:r>
            <a:br>
              <a:rPr lang="en-US" sz="2400" dirty="0" smtClean="0">
                <a:latin typeface="Arial Black" panose="020B0A04020102020204" pitchFamily="34" charset="0"/>
              </a:rPr>
            </a:br>
            <a:r>
              <a:rPr lang="en-US" sz="2400" dirty="0" smtClean="0">
                <a:latin typeface="Arial Black" panose="020B0A04020102020204" pitchFamily="34" charset="0"/>
              </a:rPr>
              <a:t>      &lt;price&gt;$200.00 &lt;/price&gt;</a:t>
            </a:r>
            <a:br>
              <a:rPr lang="en-US" sz="2400" dirty="0" smtClean="0">
                <a:latin typeface="Arial Black" panose="020B0A04020102020204" pitchFamily="34" charset="0"/>
              </a:rPr>
            </a:br>
            <a:r>
              <a:rPr lang="en-US" sz="2400" dirty="0" smtClean="0">
                <a:latin typeface="Arial Black" panose="020B0A04020102020204" pitchFamily="34" charset="0"/>
              </a:rPr>
              <a:t>    &lt;/model&gt;</a:t>
            </a:r>
            <a:br>
              <a:rPr lang="en-US" sz="2400" dirty="0" smtClean="0">
                <a:latin typeface="Arial Black" panose="020B0A04020102020204" pitchFamily="34" charset="0"/>
              </a:rPr>
            </a:br>
            <a:r>
              <a:rPr lang="en-US" sz="2400" dirty="0" smtClean="0">
                <a:latin typeface="Arial Black" panose="020B0A04020102020204" pitchFamily="34" charset="0"/>
              </a:rPr>
              <a:t>    &lt;/style&gt;</a:t>
            </a:r>
            <a:br>
              <a:rPr lang="en-US" sz="2400" dirty="0" smtClean="0">
                <a:latin typeface="Arial Black" panose="020B0A04020102020204" pitchFamily="34" charset="0"/>
              </a:rPr>
            </a:br>
            <a:r>
              <a:rPr lang="en-US" sz="2400" dirty="0" smtClean="0">
                <a:latin typeface="Arial Black" panose="020B0A04020102020204" pitchFamily="34" charset="0"/>
              </a:rPr>
              <a:t>    &lt;style id= "cruiser" level= "mid" size= "24"&gt;</a:t>
            </a:r>
            <a:br>
              <a:rPr lang="en-US" sz="2400" dirty="0" smtClean="0">
                <a:latin typeface="Arial Black" panose="020B0A04020102020204" pitchFamily="34" charset="0"/>
              </a:rPr>
            </a:br>
            <a:r>
              <a:rPr lang="en-US" sz="2400" dirty="0" smtClean="0">
                <a:latin typeface="Arial Black" panose="020B0A04020102020204" pitchFamily="34" charset="0"/>
              </a:rPr>
              <a:t>      &lt;model&gt;24-inch Boys Cruiser Bike</a:t>
            </a:r>
            <a:br>
              <a:rPr lang="en-US" sz="2400" dirty="0" smtClean="0">
                <a:latin typeface="Arial Black" panose="020B0A04020102020204" pitchFamily="34" charset="0"/>
              </a:rPr>
            </a:br>
            <a:r>
              <a:rPr lang="en-US" sz="2400" dirty="0" smtClean="0">
                <a:latin typeface="Arial Black" panose="020B0A04020102020204" pitchFamily="34" charset="0"/>
              </a:rPr>
              <a:t>      &lt;price&gt;$150.00 &lt;/price&gt;</a:t>
            </a:r>
            <a:br>
              <a:rPr lang="en-US" sz="2400" dirty="0" smtClean="0">
                <a:latin typeface="Arial Black" panose="020B0A04020102020204" pitchFamily="34" charset="0"/>
              </a:rPr>
            </a:br>
            <a:r>
              <a:rPr lang="en-US" sz="2400" dirty="0" smtClean="0">
                <a:latin typeface="Arial Black" panose="020B0A04020102020204" pitchFamily="34" charset="0"/>
              </a:rPr>
              <a:t>    &lt;/model&gt;</a:t>
            </a:r>
            <a:br>
              <a:rPr lang="en-US" sz="2400" dirty="0" smtClean="0">
                <a:latin typeface="Arial Black" panose="020B0A04020102020204" pitchFamily="34" charset="0"/>
              </a:rPr>
            </a:br>
            <a:r>
              <a:rPr lang="en-US" sz="2400" dirty="0" smtClean="0">
                <a:latin typeface="Arial Black" panose="020B0A04020102020204" pitchFamily="34" charset="0"/>
              </a:rPr>
              <a:t>    &lt;/style&gt;</a:t>
            </a:r>
            <a:br>
              <a:rPr lang="en-US" sz="2400" dirty="0" smtClean="0">
                <a:latin typeface="Arial Black" panose="020B0A04020102020204" pitchFamily="34" charset="0"/>
              </a:rPr>
            </a:br>
            <a:r>
              <a:rPr lang="en-US" sz="2400" dirty="0" smtClean="0">
                <a:latin typeface="Arial Black" panose="020B0A04020102020204" pitchFamily="34" charset="0"/>
              </a:rPr>
              <a:t>  &lt;/bike&gt;</a:t>
            </a:r>
            <a:br>
              <a:rPr lang="en-US" sz="2400" dirty="0" smtClean="0">
                <a:latin typeface="Arial Black" panose="020B0A04020102020204" pitchFamily="34" charset="0"/>
              </a:rPr>
            </a:br>
            <a:r>
              <a:rPr lang="en-US" sz="2400" dirty="0" smtClean="0">
                <a:latin typeface="Arial Black" panose="020B0A04020102020204" pitchFamily="34" charset="0"/>
              </a:rPr>
              <a:t>&lt;/inventory&gt; </a:t>
            </a:r>
            <a:endParaRPr lang="en-US"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&amp; CSS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&lt;?xml version="1.0"?&gt;</a:t>
            </a:r>
            <a:endParaRPr lang="en-US" dirty="0" smtClean="0"/>
          </a:p>
          <a:p>
            <a:pPr>
              <a:buNone/>
            </a:pPr>
            <a:r>
              <a:rPr lang="en-US" dirty="0" smtClean="0"/>
              <a:t>&lt;?xml-</a:t>
            </a:r>
            <a:r>
              <a:rPr lang="en-US" dirty="0" err="1" smtClean="0"/>
              <a:t>stylesheet</a:t>
            </a:r>
            <a:r>
              <a:rPr lang="en-US" dirty="0" smtClean="0"/>
              <a:t> type= "text/</a:t>
            </a:r>
            <a:r>
              <a:rPr lang="en-US" dirty="0" err="1" smtClean="0"/>
              <a:t>css</a:t>
            </a:r>
            <a:r>
              <a:rPr lang="en-US" dirty="0" smtClean="0"/>
              <a:t>" </a:t>
            </a:r>
            <a:r>
              <a:rPr lang="en-US" dirty="0" err="1" smtClean="0"/>
              <a:t>href</a:t>
            </a:r>
            <a:r>
              <a:rPr lang="en-US" dirty="0" smtClean="0"/>
              <a:t>= "</a:t>
            </a:r>
            <a:r>
              <a:rPr lang="en-US" b="1" dirty="0" smtClean="0"/>
              <a:t>sample.css</a:t>
            </a:r>
            <a:r>
              <a:rPr lang="en-US" dirty="0" smtClean="0"/>
              <a:t>"?&gt;</a:t>
            </a:r>
            <a:endParaRPr lang="en-US" dirty="0" smtClean="0"/>
          </a:p>
          <a:p>
            <a:pPr>
              <a:buNone/>
            </a:pPr>
            <a:r>
              <a:rPr lang="en-US" dirty="0" smtClean="0"/>
              <a:t>&lt;sample&gt;</a:t>
            </a:r>
            <a:endParaRPr lang="en-US" dirty="0" smtClean="0"/>
          </a:p>
          <a:p>
            <a:pPr>
              <a:buNone/>
            </a:pPr>
            <a:r>
              <a:rPr lang="en-US" dirty="0" smtClean="0"/>
              <a:t>&lt;</a:t>
            </a:r>
            <a:r>
              <a:rPr lang="en-US" dirty="0" err="1" smtClean="0"/>
              <a:t>mymessage</a:t>
            </a:r>
            <a:r>
              <a:rPr lang="en-US" dirty="0" smtClean="0"/>
              <a:t>&gt;</a:t>
            </a:r>
            <a:endParaRPr lang="en-US" dirty="0" smtClean="0"/>
          </a:p>
          <a:p>
            <a:pPr>
              <a:buNone/>
            </a:pPr>
            <a:r>
              <a:rPr lang="en-US" dirty="0" smtClean="0"/>
              <a:t>By adding a style sheet reference, you can format and display your XML code as a web page.</a:t>
            </a:r>
            <a:endParaRPr lang="en-US" dirty="0" smtClean="0"/>
          </a:p>
          <a:p>
            <a:pPr>
              <a:buNone/>
            </a:pPr>
            <a:r>
              <a:rPr lang="en-US" dirty="0" smtClean="0"/>
              <a:t>&lt;/</a:t>
            </a:r>
            <a:r>
              <a:rPr lang="en-US" dirty="0" err="1" smtClean="0"/>
              <a:t>mymessage</a:t>
            </a:r>
            <a:r>
              <a:rPr lang="en-US" dirty="0" smtClean="0"/>
              <a:t>&gt;</a:t>
            </a:r>
            <a:endParaRPr lang="en-US" dirty="0" smtClean="0"/>
          </a:p>
          <a:p>
            <a:pPr>
              <a:buNone/>
            </a:pPr>
            <a:r>
              <a:rPr lang="en-US" dirty="0" smtClean="0"/>
              <a:t>&lt;/sample&gt;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ample.css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sample</a:t>
            </a:r>
            <a:endParaRPr lang="en-US" dirty="0" smtClean="0"/>
          </a:p>
          <a:p>
            <a:pPr>
              <a:buNone/>
            </a:pPr>
            <a:r>
              <a:rPr lang="en-US" dirty="0" smtClean="0"/>
              <a:t>{</a:t>
            </a:r>
            <a:endParaRPr lang="en-US" dirty="0" smtClean="0"/>
          </a:p>
          <a:p>
            <a:pPr>
              <a:buNone/>
            </a:pPr>
            <a:r>
              <a:rPr lang="en-US" dirty="0" smtClean="0"/>
              <a:t>  background-color: #</a:t>
            </a:r>
            <a:r>
              <a:rPr lang="en-US" dirty="0" err="1" smtClean="0"/>
              <a:t>ffffff</a:t>
            </a:r>
            <a:r>
              <a:rPr lang="en-US" dirty="0" smtClean="0"/>
              <a:t>;</a:t>
            </a:r>
            <a:endParaRPr lang="en-US" dirty="0" smtClean="0"/>
          </a:p>
          <a:p>
            <a:pPr>
              <a:buNone/>
            </a:pPr>
            <a:r>
              <a:rPr lang="en-US" dirty="0" smtClean="0"/>
              <a:t>  width: 100%;</a:t>
            </a:r>
            <a:endParaRPr lang="en-US" dirty="0" smtClean="0"/>
          </a:p>
          <a:p>
            <a:pPr>
              <a:buNone/>
            </a:pPr>
            <a:r>
              <a:rPr lang="en-US" dirty="0" smtClean="0"/>
              <a:t>}</a:t>
            </a:r>
            <a:endParaRPr lang="en-US" dirty="0" smtClean="0"/>
          </a:p>
          <a:p>
            <a:pPr>
              <a:buNone/>
            </a:pPr>
            <a:r>
              <a:rPr lang="en-US" dirty="0" err="1" smtClean="0"/>
              <a:t>mymessage</a:t>
            </a:r>
            <a:endParaRPr lang="en-US" dirty="0" smtClean="0"/>
          </a:p>
          <a:p>
            <a:pPr>
              <a:buNone/>
            </a:pPr>
            <a:r>
              <a:rPr lang="en-US" dirty="0" smtClean="0"/>
              <a:t>{</a:t>
            </a:r>
            <a:endParaRPr lang="en-US" dirty="0" smtClean="0"/>
          </a:p>
          <a:p>
            <a:pPr>
              <a:buNone/>
            </a:pPr>
            <a:r>
              <a:rPr lang="en-US" dirty="0" smtClean="0"/>
              <a:t>  display: block;</a:t>
            </a:r>
            <a:endParaRPr lang="en-US" dirty="0" smtClean="0"/>
          </a:p>
          <a:p>
            <a:pPr>
              <a:buNone/>
            </a:pPr>
            <a:r>
              <a:rPr lang="en-US" dirty="0" smtClean="0"/>
              <a:t>  background-color: #999999;</a:t>
            </a:r>
            <a:endParaRPr lang="en-US" dirty="0" smtClean="0"/>
          </a:p>
          <a:p>
            <a:pPr>
              <a:buNone/>
            </a:pPr>
            <a:r>
              <a:rPr lang="en-US" dirty="0" smtClean="0"/>
              <a:t>  margin-bottom: 30pt;</a:t>
            </a:r>
            <a:endParaRPr lang="en-US" dirty="0" smtClean="0"/>
          </a:p>
          <a:p>
            <a:pPr>
              <a:buNone/>
            </a:pPr>
            <a:r>
              <a:rPr lang="en-US" dirty="0" smtClean="0"/>
              <a:t>} /* CSS Document */</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SAX &amp; DOM Parser</a:t>
            </a:r>
            <a:endParaRPr lang="en-US" dirty="0"/>
          </a:p>
        </p:txBody>
      </p:sp>
      <p:sp>
        <p:nvSpPr>
          <p:cNvPr id="3" name="Content Placeholder 2"/>
          <p:cNvSpPr>
            <a:spLocks noGrp="1"/>
          </p:cNvSpPr>
          <p:nvPr>
            <p:ph idx="1"/>
          </p:nvPr>
        </p:nvSpPr>
        <p:spPr/>
        <p:txBody>
          <a:bodyPr>
            <a:normAutofit/>
          </a:bodyPr>
          <a:lstStyle/>
          <a:p>
            <a:r>
              <a:rPr lang="en-US" dirty="0" smtClean="0"/>
              <a:t>DOM Stands for </a:t>
            </a:r>
            <a:r>
              <a:rPr lang="en-US" b="1" dirty="0" smtClean="0"/>
              <a:t>Document Object Model</a:t>
            </a:r>
            <a:r>
              <a:rPr lang="en-US" dirty="0" smtClean="0"/>
              <a:t> and it represent an XML Document into tree format which each element representing tree branches. </a:t>
            </a:r>
            <a:r>
              <a:rPr lang="en-US" b="1" dirty="0" smtClean="0"/>
              <a:t>DOM Parser</a:t>
            </a:r>
            <a:r>
              <a:rPr lang="en-US" dirty="0" smtClean="0"/>
              <a:t> creates an In Memory tree representation of XML file and then parses it, so it requires more memory and its advisable to have increased heap size for DOM parser</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dirty="0" smtClean="0"/>
              <a:t>Parsing XML file using DOM parser is quite fast</a:t>
            </a:r>
            <a:r>
              <a:rPr lang="en-US" dirty="0" smtClean="0"/>
              <a:t> if XML file is small but if you try to read a large XML file using DOM parser there is more chances that it will take a long time or even may not be able to load it completely simply because it requires lot of memory to create XML Dom Tree. Java provides support DOM Parsing and you can parse XML files in Java using DOM parser.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SAX XML Parser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400" dirty="0" smtClean="0"/>
              <a:t>SAX Stands for </a:t>
            </a:r>
            <a:r>
              <a:rPr lang="en-US" sz="2400" b="1" dirty="0" smtClean="0"/>
              <a:t>Simple API for XML Parsing</a:t>
            </a:r>
            <a:r>
              <a:rPr lang="en-US" sz="2400" dirty="0" smtClean="0"/>
              <a:t>. </a:t>
            </a:r>
            <a:endParaRPr lang="en-US" sz="2400" dirty="0" smtClean="0"/>
          </a:p>
          <a:p>
            <a:r>
              <a:rPr lang="en-US" sz="2400" dirty="0" smtClean="0"/>
              <a:t>This is an event based XML Parsing and it </a:t>
            </a:r>
            <a:r>
              <a:rPr lang="en-US" sz="2400" i="1" dirty="0" smtClean="0"/>
              <a:t>parse XML file step by step</a:t>
            </a:r>
            <a:r>
              <a:rPr lang="en-US" sz="2400" dirty="0" smtClean="0"/>
              <a:t> so much suitable for large XML Files. SAX XML Parser fires event when it encountered opening tag, element or attribute and the parsing works accordingly. </a:t>
            </a:r>
            <a:endParaRPr lang="en-US" sz="2400" dirty="0" smtClean="0"/>
          </a:p>
          <a:p>
            <a:r>
              <a:rPr lang="en-US" sz="2400" dirty="0" smtClean="0"/>
              <a:t>It’s recommended to </a:t>
            </a:r>
            <a:r>
              <a:rPr lang="en-US" sz="2400" b="1" dirty="0" smtClean="0"/>
              <a:t>use SAX XML parser for parsing large xml files in Java</a:t>
            </a:r>
            <a:r>
              <a:rPr lang="en-US" sz="2400" dirty="0" smtClean="0"/>
              <a:t> because it doesn't require to load whole XML file in Java and it can read a big XML file in small parts. </a:t>
            </a:r>
            <a:endParaRPr lang="en-US" sz="2400" dirty="0" smtClean="0"/>
          </a:p>
          <a:p>
            <a:r>
              <a:rPr lang="en-US" sz="2400" dirty="0" smtClean="0"/>
              <a:t>Java provides support for SAX parser and you can parse any xml file in Java using SAX Parser, I have covered example of reading xml file using SAX Parser here. </a:t>
            </a:r>
            <a:endParaRPr lang="en-US" sz="2400" dirty="0" smtClean="0"/>
          </a:p>
          <a:p>
            <a:r>
              <a:rPr lang="en-US" sz="2400" dirty="0" smtClean="0"/>
              <a:t>One disadvantage of using SAX Parser in java is that </a:t>
            </a:r>
            <a:r>
              <a:rPr lang="en-US" sz="2400" b="1" dirty="0" smtClean="0"/>
              <a:t>reading XML file in Java using SAX Parser</a:t>
            </a:r>
            <a:r>
              <a:rPr lang="en-US" sz="2400" dirty="0" smtClean="0"/>
              <a:t> requires more code in comparison of DOM Parser.</a:t>
            </a:r>
            <a:endParaRPr lang="en-US" sz="2400" dirty="0" smtClean="0"/>
          </a:p>
          <a:p>
            <a:pPr>
              <a:buNone/>
            </a:pPr>
            <a:br>
              <a:rPr lang="en-US" sz="2400" dirty="0" smtClean="0"/>
            </a:b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endParaRPr lang="en-US" dirty="0" smtClean="0"/>
          </a:p>
          <a:p>
            <a:pPr lvl="8"/>
            <a:endParaRPr lang="en-US" dirty="0" smtClean="0"/>
          </a:p>
          <a:p>
            <a:endParaRPr lang="en-US" dirty="0" smtClean="0"/>
          </a:p>
          <a:p>
            <a:endParaRPr lang="en-US" dirty="0" smtClean="0"/>
          </a:p>
          <a:p>
            <a:endParaRPr lang="en-US" dirty="0" smtClean="0"/>
          </a:p>
          <a:p>
            <a:endParaRPr lang="en-US" dirty="0"/>
          </a:p>
        </p:txBody>
      </p:sp>
      <p:sp>
        <p:nvSpPr>
          <p:cNvPr id="4" name="Smiley Face 3"/>
          <p:cNvSpPr/>
          <p:nvPr/>
        </p:nvSpPr>
        <p:spPr>
          <a:xfrm>
            <a:off x="1066800" y="2209800"/>
            <a:ext cx="1828800" cy="16002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Rectangle 4"/>
          <p:cNvSpPr/>
          <p:nvPr/>
        </p:nvSpPr>
        <p:spPr>
          <a:xfrm>
            <a:off x="1143000" y="4419600"/>
            <a:ext cx="1828800" cy="1752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 understand only </a:t>
            </a:r>
            <a:r>
              <a:rPr lang="en-US" dirty="0" err="1" smtClean="0"/>
              <a:t>english</a:t>
            </a:r>
            <a:endParaRPr lang="en-US" dirty="0"/>
          </a:p>
        </p:txBody>
      </p:sp>
      <p:sp>
        <p:nvSpPr>
          <p:cNvPr id="6" name="Smiley Face 5"/>
          <p:cNvSpPr/>
          <p:nvPr/>
        </p:nvSpPr>
        <p:spPr>
          <a:xfrm>
            <a:off x="4876800" y="2133600"/>
            <a:ext cx="1828800" cy="16002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4876800" y="4419600"/>
            <a:ext cx="1828800" cy="1752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 understand only Hindi</a:t>
            </a:r>
            <a:endParaRPr lang="en-US" dirty="0"/>
          </a:p>
        </p:txBody>
      </p:sp>
      <p:cxnSp>
        <p:nvCxnSpPr>
          <p:cNvPr id="9" name="Straight Arrow Connector 8"/>
          <p:cNvCxnSpPr>
            <a:endCxn id="5" idx="0"/>
          </p:cNvCxnSpPr>
          <p:nvPr/>
        </p:nvCxnSpPr>
        <p:spPr>
          <a:xfrm rot="5400000">
            <a:off x="1790700" y="4152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0"/>
          </p:cNvCxnSpPr>
          <p:nvPr/>
        </p:nvCxnSpPr>
        <p:spPr>
          <a:xfrm rot="5400000">
            <a:off x="5562600" y="4038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52800" y="2819400"/>
            <a:ext cx="1295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ular Callout 13"/>
          <p:cNvSpPr/>
          <p:nvPr/>
        </p:nvSpPr>
        <p:spPr>
          <a:xfrm>
            <a:off x="3429000" y="1143000"/>
            <a:ext cx="3276600" cy="990600"/>
          </a:xfrm>
          <a:prstGeom prst="wedgeRectCallout">
            <a:avLst>
              <a:gd name="adj1" fmla="val -27515"/>
              <a:gd name="adj2" fmla="val 11190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How do we communicate with each other?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Difference between DOM and SAX XML Parser</a:t>
            </a:r>
            <a:br>
              <a:rPr lang="en-US" b="1" dirty="0" smtClean="0"/>
            </a:br>
            <a:endParaRPr lang="en-US" dirty="0"/>
          </a:p>
        </p:txBody>
      </p:sp>
      <p:sp>
        <p:nvSpPr>
          <p:cNvPr id="3" name="Content Placeholder 2"/>
          <p:cNvSpPr>
            <a:spLocks noGrp="1"/>
          </p:cNvSpPr>
          <p:nvPr>
            <p:ph idx="1"/>
          </p:nvPr>
        </p:nvSpPr>
        <p:spPr/>
        <p:txBody>
          <a:bodyPr>
            <a:noAutofit/>
          </a:bodyPr>
          <a:lstStyle/>
          <a:p>
            <a:r>
              <a:rPr lang="en-US" sz="2400" dirty="0" smtClean="0"/>
              <a:t>Here are few high level </a:t>
            </a:r>
            <a:r>
              <a:rPr lang="en-US" sz="2400" b="1" dirty="0" smtClean="0"/>
              <a:t>differences between DOM parser and SAX Parser </a:t>
            </a:r>
            <a:r>
              <a:rPr lang="en-US" sz="2400" dirty="0" smtClean="0"/>
              <a:t>in Java: </a:t>
            </a:r>
            <a:endParaRPr lang="en-US" sz="2400" dirty="0" smtClean="0"/>
          </a:p>
          <a:p>
            <a:r>
              <a:rPr lang="en-US" sz="2400" dirty="0" smtClean="0"/>
              <a:t>1) DOM parser loads whole xml document in memory while SAX only loads small part of XML file in memory.</a:t>
            </a:r>
            <a:endParaRPr lang="en-US" sz="2400" dirty="0" smtClean="0"/>
          </a:p>
          <a:p>
            <a:r>
              <a:rPr lang="en-US" sz="2400" dirty="0" smtClean="0"/>
              <a:t>2) DOM parser is faster than SAX because it access whole XML document in memory.</a:t>
            </a:r>
            <a:endParaRPr lang="en-US" sz="2400" dirty="0" smtClean="0"/>
          </a:p>
          <a:p>
            <a:r>
              <a:rPr lang="en-US" sz="2400" dirty="0" smtClean="0"/>
              <a:t>3) SAX parser in Java is better suitable for large XML file than DOM Parser because it doesn't require much memory.</a:t>
            </a:r>
            <a:endParaRPr lang="en-US" sz="2400" dirty="0" smtClean="0"/>
          </a:p>
          <a:p>
            <a:r>
              <a:rPr lang="en-US" sz="2400" dirty="0" smtClean="0"/>
              <a:t>4) DOM parser works on Document Object Model while SAX is an event based xml parser.</a:t>
            </a:r>
            <a:endParaRPr lang="en-US" sz="2400" dirty="0" smtClean="0"/>
          </a:p>
          <a:p>
            <a:pPr>
              <a:buNone/>
            </a:pPr>
            <a:br>
              <a:rPr lang="en-US" sz="2400" dirty="0" smtClean="0"/>
            </a:b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DTD</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What is a DTD?</a:t>
            </a:r>
            <a:endParaRPr lang="en-US" dirty="0" smtClean="0">
              <a:solidFill>
                <a:srgbClr val="FF0000"/>
              </a:solidFill>
            </a:endParaRPr>
          </a:p>
          <a:p>
            <a:r>
              <a:rPr lang="en-US" dirty="0" smtClean="0"/>
              <a:t>A DTD is a Document Type Definition.</a:t>
            </a:r>
            <a:endParaRPr lang="en-US" dirty="0" smtClean="0"/>
          </a:p>
          <a:p>
            <a:r>
              <a:rPr lang="en-US" dirty="0" smtClean="0"/>
              <a:t>A DTD defines the structure and the legal elements and attributes of an XML document.</a:t>
            </a:r>
            <a:endParaRPr lang="en-US" dirty="0" smtClean="0"/>
          </a:p>
          <a:p>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u="sng" dirty="0" smtClean="0">
                <a:solidFill>
                  <a:srgbClr val="FF0000"/>
                </a:solidFill>
              </a:rPr>
              <a:t>Two types</a:t>
            </a:r>
            <a:endParaRPr lang="en-US" u="sng" dirty="0" smtClean="0">
              <a:solidFill>
                <a:srgbClr val="FF0000"/>
              </a:solidFill>
            </a:endParaRPr>
          </a:p>
          <a:p>
            <a:r>
              <a:rPr lang="en-US" dirty="0" smtClean="0"/>
              <a:t>Internal</a:t>
            </a:r>
            <a:endParaRPr lang="en-US" dirty="0" smtClean="0"/>
          </a:p>
          <a:p>
            <a:r>
              <a:rPr lang="en-US" dirty="0" smtClean="0"/>
              <a:t>external</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DTD(note.xml)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&lt;?xml version="1.0"?&gt;</a:t>
            </a:r>
            <a:br>
              <a:rPr lang="en-US" dirty="0" smtClean="0"/>
            </a:br>
            <a:r>
              <a:rPr lang="en-US" dirty="0" smtClean="0"/>
              <a:t>&lt;!DOCTYPE note [</a:t>
            </a:r>
            <a:br>
              <a:rPr lang="en-US" dirty="0" smtClean="0"/>
            </a:br>
            <a:r>
              <a:rPr lang="en-US" dirty="0" smtClean="0"/>
              <a:t>&lt;!ELEMENT note (</a:t>
            </a:r>
            <a:r>
              <a:rPr lang="en-US" dirty="0" err="1" smtClean="0"/>
              <a:t>to,from,heading,body</a:t>
            </a:r>
            <a:r>
              <a:rPr lang="en-US" dirty="0" smtClean="0"/>
              <a:t>)&gt;</a:t>
            </a:r>
            <a:br>
              <a:rPr lang="en-US" dirty="0" smtClean="0"/>
            </a:br>
            <a:r>
              <a:rPr lang="en-US" dirty="0" smtClean="0"/>
              <a:t>&lt;!ELEMENT to (#PCDATA)&gt;</a:t>
            </a:r>
            <a:br>
              <a:rPr lang="en-US" dirty="0" smtClean="0"/>
            </a:br>
            <a:r>
              <a:rPr lang="en-US" dirty="0" smtClean="0"/>
              <a:t>&lt;!ELEMENT from (#PCDATA)&gt;</a:t>
            </a:r>
            <a:br>
              <a:rPr lang="en-US" dirty="0" smtClean="0"/>
            </a:br>
            <a:r>
              <a:rPr lang="en-US" dirty="0" smtClean="0"/>
              <a:t>&lt;!ELEMENT heading (#PCDATA)&gt;</a:t>
            </a:r>
            <a:br>
              <a:rPr lang="en-US" dirty="0" smtClean="0"/>
            </a:br>
            <a:r>
              <a:rPr lang="en-US" dirty="0" smtClean="0"/>
              <a:t>&lt;!ELEMENT body (#PCDATA)&gt;</a:t>
            </a:r>
            <a:br>
              <a:rPr lang="en-US" dirty="0" smtClean="0"/>
            </a:br>
            <a:r>
              <a:rPr lang="en-US" dirty="0" smtClean="0"/>
              <a:t>]&gt;</a:t>
            </a:r>
            <a:br>
              <a:rPr lang="en-US" dirty="0" smtClean="0"/>
            </a:br>
            <a:r>
              <a:rPr lang="en-US" dirty="0" smtClean="0"/>
              <a:t>&lt;note&gt;</a:t>
            </a:r>
            <a:br>
              <a:rPr lang="en-US" dirty="0" smtClean="0"/>
            </a:br>
            <a:r>
              <a:rPr lang="en-US" dirty="0" smtClean="0"/>
              <a:t>&lt;to&gt;</a:t>
            </a:r>
            <a:r>
              <a:rPr lang="en-US" dirty="0" err="1" smtClean="0"/>
              <a:t>Tove</a:t>
            </a:r>
            <a:r>
              <a:rPr lang="en-US" dirty="0" smtClean="0"/>
              <a:t>&lt;/to&gt;</a:t>
            </a:r>
            <a:br>
              <a:rPr lang="en-US" dirty="0" smtClean="0"/>
            </a:br>
            <a:r>
              <a:rPr lang="en-US" dirty="0" smtClean="0"/>
              <a:t>&lt;from&gt;</a:t>
            </a:r>
            <a:r>
              <a:rPr lang="en-US" dirty="0" err="1" smtClean="0"/>
              <a:t>Jani</a:t>
            </a:r>
            <a:r>
              <a:rPr lang="en-US" dirty="0" smtClean="0"/>
              <a:t>&lt;/from&gt;</a:t>
            </a:r>
            <a:br>
              <a:rPr lang="en-US" dirty="0" smtClean="0"/>
            </a:br>
            <a:r>
              <a:rPr lang="en-US" dirty="0" smtClean="0"/>
              <a:t>&lt;heading&gt;Reminder&lt;/heading&gt;</a:t>
            </a:r>
            <a:br>
              <a:rPr lang="en-US" dirty="0" smtClean="0"/>
            </a:br>
            <a:r>
              <a:rPr lang="en-US" dirty="0" smtClean="0"/>
              <a:t>&lt;body&gt;Don't forget me this weekend&lt;/body&gt;</a:t>
            </a:r>
            <a:br>
              <a:rPr lang="en-US" dirty="0" smtClean="0"/>
            </a:br>
            <a:r>
              <a:rPr lang="en-US" dirty="0" smtClean="0"/>
              <a:t>&lt;/note&gt;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External DTD Declaration(note.dtd)</a:t>
            </a:r>
            <a:br>
              <a:rPr lang="en-US" dirty="0" smtClean="0"/>
            </a:br>
            <a:endParaRPr lang="en-US" dirty="0"/>
          </a:p>
        </p:txBody>
      </p:sp>
      <p:sp>
        <p:nvSpPr>
          <p:cNvPr id="3" name="Content Placeholder 2"/>
          <p:cNvSpPr>
            <a:spLocks noGrp="1"/>
          </p:cNvSpPr>
          <p:nvPr>
            <p:ph idx="1"/>
          </p:nvPr>
        </p:nvSpPr>
        <p:spPr/>
        <p:txBody>
          <a:bodyPr/>
          <a:lstStyle/>
          <a:p>
            <a:r>
              <a:rPr lang="en-US" dirty="0" smtClean="0"/>
              <a:t>&lt;!ELEMENT note (</a:t>
            </a:r>
            <a:r>
              <a:rPr lang="en-US" dirty="0" err="1" smtClean="0"/>
              <a:t>to,from,heading,body</a:t>
            </a:r>
            <a:r>
              <a:rPr lang="en-US" dirty="0" smtClean="0"/>
              <a:t>)&gt;</a:t>
            </a:r>
            <a:br>
              <a:rPr lang="en-US" dirty="0" smtClean="0"/>
            </a:br>
            <a:r>
              <a:rPr lang="en-US" dirty="0" smtClean="0"/>
              <a:t>&lt;!ELEMENT to (#PCDATA)&gt;</a:t>
            </a:r>
            <a:br>
              <a:rPr lang="en-US" dirty="0" smtClean="0"/>
            </a:br>
            <a:r>
              <a:rPr lang="en-US" dirty="0" smtClean="0"/>
              <a:t>&lt;!ELEMENT from (#PCDATA)&gt;</a:t>
            </a:r>
            <a:br>
              <a:rPr lang="en-US" dirty="0" smtClean="0"/>
            </a:br>
            <a:r>
              <a:rPr lang="en-US" dirty="0" smtClean="0"/>
              <a:t>&lt;!ELEMENT heading (#PCDATA)&gt;</a:t>
            </a:r>
            <a:br>
              <a:rPr lang="en-US" dirty="0" smtClean="0"/>
            </a:br>
            <a:r>
              <a:rPr lang="en-US" dirty="0" smtClean="0"/>
              <a:t>&lt;!ELEMENT body (#PCDATA)&gt;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file</a:t>
            </a:r>
            <a:endParaRPr lang="en-US" dirty="0"/>
          </a:p>
        </p:txBody>
      </p:sp>
      <p:sp>
        <p:nvSpPr>
          <p:cNvPr id="3" name="Content Placeholder 2"/>
          <p:cNvSpPr>
            <a:spLocks noGrp="1"/>
          </p:cNvSpPr>
          <p:nvPr>
            <p:ph idx="1"/>
          </p:nvPr>
        </p:nvSpPr>
        <p:spPr/>
        <p:txBody>
          <a:bodyPr/>
          <a:lstStyle/>
          <a:p>
            <a:r>
              <a:rPr lang="en-US" dirty="0" smtClean="0"/>
              <a:t>&lt;?xml version="1.0"?&gt;</a:t>
            </a:r>
            <a:br>
              <a:rPr lang="en-US" dirty="0" smtClean="0"/>
            </a:br>
            <a:r>
              <a:rPr lang="en-US" dirty="0" smtClean="0"/>
              <a:t>&lt;!DOCTYPE note SYSTEM "note.dtd"&gt;</a:t>
            </a:r>
            <a:br>
              <a:rPr lang="en-US" dirty="0" smtClean="0"/>
            </a:br>
            <a:r>
              <a:rPr lang="en-US" dirty="0" smtClean="0"/>
              <a:t>&lt;note&gt;</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&lt;/note&gt;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XSL (</a:t>
            </a:r>
            <a:r>
              <a:rPr lang="en-US" dirty="0" err="1" smtClean="0"/>
              <a:t>eXtensible</a:t>
            </a:r>
            <a:r>
              <a:rPr lang="en-US" dirty="0" smtClean="0"/>
              <a:t> </a:t>
            </a:r>
            <a:r>
              <a:rPr lang="en-US" dirty="0" err="1" smtClean="0"/>
              <a:t>Stylesheet</a:t>
            </a:r>
            <a:r>
              <a:rPr lang="en-US" dirty="0" smtClean="0"/>
              <a:t> Language) is a styling language for XML.</a:t>
            </a:r>
            <a:endParaRPr lang="en-US" dirty="0" smtClean="0"/>
          </a:p>
          <a:p>
            <a:r>
              <a:rPr lang="en-US" dirty="0" smtClean="0"/>
              <a:t>XSLT stands for XSL Transformations.</a:t>
            </a:r>
            <a:endParaRPr lang="en-US" dirty="0" smtClean="0"/>
          </a:p>
          <a:p>
            <a:endParaRPr lang="en-US" dirty="0" smtClean="0"/>
          </a:p>
          <a:p>
            <a:r>
              <a:rPr lang="en-US" dirty="0" smtClean="0"/>
              <a:t>This tutorial will teach you how to use XSLT to transform XML documents into other formats (like transforming XML into HTML).</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file</a:t>
            </a:r>
            <a:endParaRPr lang="en-US" dirty="0"/>
          </a:p>
        </p:txBody>
      </p:sp>
      <p:sp>
        <p:nvSpPr>
          <p:cNvPr id="3" name="Content Placeholder 2"/>
          <p:cNvSpPr>
            <a:spLocks noGrp="1"/>
          </p:cNvSpPr>
          <p:nvPr>
            <p:ph idx="1"/>
          </p:nvPr>
        </p:nvSpPr>
        <p:spPr/>
        <p:txBody>
          <a:bodyPr>
            <a:normAutofit/>
          </a:bodyPr>
          <a:lstStyle/>
          <a:p>
            <a:r>
              <a:rPr lang="en-US" dirty="0" smtClean="0"/>
              <a:t>&lt;?xml-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="sheet.xsl"?&gt;   </a:t>
            </a:r>
            <a:endParaRPr lang="en-US" dirty="0" smtClean="0"/>
          </a:p>
          <a:p>
            <a:r>
              <a:rPr lang="en-US" dirty="0" smtClean="0"/>
              <a:t>&lt;employee&gt;</a:t>
            </a:r>
            <a:endParaRPr lang="en-US" dirty="0" smtClean="0"/>
          </a:p>
          <a:p>
            <a:r>
              <a:rPr lang="en-US" dirty="0" smtClean="0"/>
              <a:t>&lt;name&gt;ram&lt;/name&gt;</a:t>
            </a:r>
            <a:endParaRPr lang="en-US" dirty="0" smtClean="0"/>
          </a:p>
          <a:p>
            <a:r>
              <a:rPr lang="en-US" dirty="0" smtClean="0"/>
              <a:t>&lt;age&gt;33&lt;/age&gt;</a:t>
            </a:r>
            <a:endParaRPr lang="en-US" dirty="0" smtClean="0"/>
          </a:p>
          <a:p>
            <a:r>
              <a:rPr lang="en-US" dirty="0" smtClean="0"/>
              <a:t>&lt;/employee&gt;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it to html(sheet.xsl)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a:t>
            </a:r>
            <a:r>
              <a:rPr lang="en-US" dirty="0" err="1" smtClean="0"/>
              <a:t>xsl:stylesheet</a:t>
            </a:r>
            <a:r>
              <a:rPr lang="en-US" dirty="0" smtClean="0"/>
              <a:t> </a:t>
            </a:r>
            <a:r>
              <a:rPr lang="en-US" dirty="0" err="1" smtClean="0"/>
              <a:t>xmlns:xsl</a:t>
            </a:r>
            <a:r>
              <a:rPr lang="en-US" dirty="0" smtClean="0"/>
              <a:t>="http://www.w3.org/1999/XSL/Transform" version="1.0"&gt;</a:t>
            </a:r>
            <a:endParaRPr lang="en-US" dirty="0" smtClean="0"/>
          </a:p>
          <a:p>
            <a:r>
              <a:rPr lang="en-US" dirty="0" smtClean="0"/>
              <a:t>    &lt;</a:t>
            </a:r>
            <a:r>
              <a:rPr lang="en-US" dirty="0" err="1" smtClean="0"/>
              <a:t>xsl:output</a:t>
            </a:r>
            <a:r>
              <a:rPr lang="en-US" dirty="0" smtClean="0"/>
              <a:t> method="html"/&gt;</a:t>
            </a:r>
            <a:endParaRPr lang="en-US" dirty="0" smtClean="0"/>
          </a:p>
          <a:p>
            <a:endParaRPr lang="en-US" dirty="0" smtClean="0"/>
          </a:p>
          <a:p>
            <a:r>
              <a:rPr lang="en-US" dirty="0" smtClean="0"/>
              <a:t>        &lt;</a:t>
            </a:r>
            <a:r>
              <a:rPr lang="en-US" dirty="0" err="1" smtClean="0"/>
              <a:t>xsl:template</a:t>
            </a:r>
            <a:r>
              <a:rPr lang="en-US" dirty="0" smtClean="0"/>
              <a:t> match="employee"&gt;</a:t>
            </a:r>
            <a:endParaRPr lang="en-US" dirty="0" smtClean="0"/>
          </a:p>
          <a:p>
            <a:r>
              <a:rPr lang="en-US" dirty="0" smtClean="0"/>
              <a:t>        &lt;html&gt;</a:t>
            </a:r>
            <a:endParaRPr lang="en-US" dirty="0" smtClean="0"/>
          </a:p>
          <a:p>
            <a:r>
              <a:rPr lang="en-US" dirty="0" smtClean="0"/>
              <a:t>            &lt;head&gt;</a:t>
            </a:r>
            <a:endParaRPr lang="en-US" dirty="0" smtClean="0"/>
          </a:p>
          <a:p>
            <a:r>
              <a:rPr lang="en-US" dirty="0" smtClean="0"/>
              <a:t>                &lt;title&gt;newstylesheet.xsl&lt;/title&gt;</a:t>
            </a:r>
            <a:endParaRPr lang="en-US" dirty="0" smtClean="0"/>
          </a:p>
          <a:p>
            <a:r>
              <a:rPr lang="en-US" dirty="0" smtClean="0"/>
              <a:t>            &lt;/head&gt;</a:t>
            </a:r>
            <a:endParaRPr lang="en-US" dirty="0" smtClean="0"/>
          </a:p>
          <a:p>
            <a:r>
              <a:rPr lang="en-US" dirty="0" smtClean="0"/>
              <a:t>            &lt;body&gt;</a:t>
            </a:r>
            <a:endParaRPr lang="en-US" dirty="0" smtClean="0"/>
          </a:p>
          <a:p>
            <a:r>
              <a:rPr lang="en-US" dirty="0" smtClean="0"/>
              <a:t>                &lt;</a:t>
            </a:r>
            <a:r>
              <a:rPr lang="en-US" dirty="0" err="1" smtClean="0"/>
              <a:t>xsl:value</a:t>
            </a:r>
            <a:r>
              <a:rPr lang="en-US" dirty="0" smtClean="0"/>
              <a:t>-of select = "name"/&gt;</a:t>
            </a:r>
            <a:endParaRPr lang="en-US" dirty="0" smtClean="0"/>
          </a:p>
          <a:p>
            <a:r>
              <a:rPr lang="en-US" dirty="0" smtClean="0"/>
              <a:t>            &lt;/body&gt;</a:t>
            </a:r>
            <a:endParaRPr lang="en-US" dirty="0" smtClean="0"/>
          </a:p>
          <a:p>
            <a:r>
              <a:rPr lang="en-US" dirty="0" smtClean="0"/>
              <a:t>        &lt;/html&gt;</a:t>
            </a:r>
            <a:endParaRPr lang="en-US" dirty="0" smtClean="0"/>
          </a:p>
          <a:p>
            <a:r>
              <a:rPr lang="en-US" dirty="0" smtClean="0"/>
              <a:t>    &lt;/</a:t>
            </a:r>
            <a:r>
              <a:rPr lang="en-US" dirty="0" err="1" smtClean="0"/>
              <a:t>xsl:template</a:t>
            </a:r>
            <a:r>
              <a:rPr lang="en-US" dirty="0" smtClean="0"/>
              <a:t>&gt;</a:t>
            </a:r>
            <a:endParaRPr lang="en-US" dirty="0" smtClean="0"/>
          </a:p>
          <a:p>
            <a:endParaRPr lang="en-US" dirty="0" smtClean="0"/>
          </a:p>
          <a:p>
            <a:r>
              <a:rPr lang="en-US" dirty="0" smtClean="0"/>
              <a:t>&lt;/</a:t>
            </a:r>
            <a:r>
              <a:rPr lang="en-US" dirty="0" err="1" smtClean="0"/>
              <a:t>xsl:stylesheet</a:t>
            </a:r>
            <a:r>
              <a:rPr lang="en-US" dirty="0" smtClean="0"/>
              <a:t>&gt;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XSLT-Example 2</a:t>
            </a:r>
            <a:br>
              <a:rPr lang="en-US" dirty="0" smtClean="0"/>
            </a:br>
            <a:r>
              <a:rPr lang="en-US" dirty="0" smtClean="0"/>
              <a:t>XML file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="sheet1.xsl"?&gt;   </a:t>
            </a:r>
            <a:endParaRPr lang="en-US" dirty="0" smtClean="0"/>
          </a:p>
          <a:p>
            <a:r>
              <a:rPr lang="en-US" dirty="0" smtClean="0"/>
              <a:t>&lt;employee&gt;</a:t>
            </a:r>
            <a:endParaRPr lang="en-US" dirty="0" smtClean="0"/>
          </a:p>
          <a:p>
            <a:r>
              <a:rPr lang="en-US" dirty="0" smtClean="0"/>
              <a:t>&lt;</a:t>
            </a:r>
            <a:r>
              <a:rPr lang="en-US" dirty="0" err="1" smtClean="0"/>
              <a:t>emp</a:t>
            </a:r>
            <a:r>
              <a:rPr lang="en-US" dirty="0" smtClean="0"/>
              <a:t>&gt;</a:t>
            </a:r>
            <a:endParaRPr lang="en-US" dirty="0" smtClean="0"/>
          </a:p>
          <a:p>
            <a:r>
              <a:rPr lang="en-US" dirty="0" smtClean="0"/>
              <a:t>&lt;name&gt;ram&lt;/name&gt;</a:t>
            </a:r>
            <a:endParaRPr lang="en-US" dirty="0" smtClean="0"/>
          </a:p>
          <a:p>
            <a:r>
              <a:rPr lang="en-US" dirty="0" smtClean="0"/>
              <a:t>&lt;age&gt;33&lt;/age&gt;</a:t>
            </a:r>
            <a:endParaRPr lang="en-US" dirty="0" smtClean="0"/>
          </a:p>
          <a:p>
            <a:r>
              <a:rPr lang="en-US" dirty="0" smtClean="0"/>
              <a:t>&lt;/</a:t>
            </a:r>
            <a:r>
              <a:rPr lang="en-US" dirty="0" err="1" smtClean="0"/>
              <a:t>emp</a:t>
            </a:r>
            <a:r>
              <a:rPr lang="en-US" dirty="0" smtClean="0"/>
              <a:t>&gt;</a:t>
            </a:r>
            <a:endParaRPr lang="en-US" dirty="0" smtClean="0"/>
          </a:p>
          <a:p>
            <a:r>
              <a:rPr lang="en-US" dirty="0" smtClean="0"/>
              <a:t>&lt;</a:t>
            </a:r>
            <a:r>
              <a:rPr lang="en-US" dirty="0" err="1" smtClean="0"/>
              <a:t>emp</a:t>
            </a:r>
            <a:r>
              <a:rPr lang="en-US" dirty="0" smtClean="0"/>
              <a:t>&gt;</a:t>
            </a:r>
            <a:endParaRPr lang="en-US" dirty="0" smtClean="0"/>
          </a:p>
          <a:p>
            <a:r>
              <a:rPr lang="en-US" dirty="0" smtClean="0"/>
              <a:t>&lt;name&gt;</a:t>
            </a:r>
            <a:r>
              <a:rPr lang="en-US" dirty="0" err="1" smtClean="0"/>
              <a:t>rohit</a:t>
            </a:r>
            <a:r>
              <a:rPr lang="en-US" dirty="0" smtClean="0"/>
              <a:t>&lt;/name&gt;</a:t>
            </a:r>
            <a:endParaRPr lang="en-US" dirty="0" smtClean="0"/>
          </a:p>
          <a:p>
            <a:r>
              <a:rPr lang="en-US" dirty="0" smtClean="0"/>
              <a:t>&lt;age&gt;37&lt;/age&gt;</a:t>
            </a:r>
            <a:endParaRPr lang="en-US" dirty="0" smtClean="0"/>
          </a:p>
          <a:p>
            <a:r>
              <a:rPr lang="en-US" dirty="0" smtClean="0"/>
              <a:t>&lt;/</a:t>
            </a:r>
            <a:r>
              <a:rPr lang="en-US" dirty="0" err="1" smtClean="0"/>
              <a:t>emp</a:t>
            </a:r>
            <a:r>
              <a:rPr lang="en-US" dirty="0" smtClean="0"/>
              <a:t>&gt;</a:t>
            </a:r>
            <a:endParaRPr lang="en-US" dirty="0" smtClean="0"/>
          </a:p>
          <a:p>
            <a:r>
              <a:rPr lang="en-US" dirty="0" smtClean="0"/>
              <a:t>&lt;/employee&gt;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Approach 1:</a:t>
            </a:r>
            <a:r>
              <a:rPr lang="en-US" dirty="0" smtClean="0"/>
              <a:t> A translator would translate for us</a:t>
            </a:r>
            <a:endParaRPr lang="en-US" dirty="0" smtClean="0"/>
          </a:p>
          <a:p>
            <a:endParaRPr lang="en-US" dirty="0" smtClean="0"/>
          </a:p>
          <a:p>
            <a:r>
              <a:rPr lang="en-US" b="1" dirty="0" smtClean="0">
                <a:solidFill>
                  <a:srgbClr val="FF0000"/>
                </a:solidFill>
              </a:rPr>
              <a:t>Approach 2: </a:t>
            </a:r>
            <a:r>
              <a:rPr lang="en-US" dirty="0" smtClean="0"/>
              <a:t>Think about a common language(CL) that both the persons should learn.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xml in html table</a:t>
            </a:r>
            <a:endParaRPr lang="en-US" dirty="0"/>
          </a:p>
        </p:txBody>
      </p:sp>
      <p:sp>
        <p:nvSpPr>
          <p:cNvPr id="3" name="Content Placeholder 2"/>
          <p:cNvSpPr>
            <a:spLocks noGrp="1"/>
          </p:cNvSpPr>
          <p:nvPr>
            <p:ph idx="1"/>
          </p:nvPr>
        </p:nvSpPr>
        <p:spPr/>
        <p:txBody>
          <a:bodyPr>
            <a:noAutofit/>
          </a:bodyPr>
          <a:lstStyle/>
          <a:p>
            <a:r>
              <a:rPr lang="en-US" sz="1400" dirty="0" smtClean="0">
                <a:latin typeface="Arial Black" panose="020B0A04020102020204" pitchFamily="34" charset="0"/>
              </a:rPr>
              <a:t>&lt;</a:t>
            </a:r>
            <a:r>
              <a:rPr lang="en-US" sz="1400" dirty="0" err="1" smtClean="0">
                <a:latin typeface="Arial Black" panose="020B0A04020102020204" pitchFamily="34" charset="0"/>
              </a:rPr>
              <a:t>xsl:stylesheet</a:t>
            </a:r>
            <a:r>
              <a:rPr lang="en-US" sz="1400" dirty="0" smtClean="0">
                <a:latin typeface="Arial Black" panose="020B0A04020102020204" pitchFamily="34" charset="0"/>
              </a:rPr>
              <a:t> </a:t>
            </a:r>
            <a:r>
              <a:rPr lang="en-US" sz="1400" dirty="0" err="1" smtClean="0">
                <a:latin typeface="Arial Black" panose="020B0A04020102020204" pitchFamily="34" charset="0"/>
              </a:rPr>
              <a:t>xmlns:xsl</a:t>
            </a:r>
            <a:r>
              <a:rPr lang="en-US" sz="1400" dirty="0" smtClean="0">
                <a:latin typeface="Arial Black" panose="020B0A04020102020204" pitchFamily="34" charset="0"/>
              </a:rPr>
              <a:t>="http://www.w3.org/1999/XSL/Transform" </a:t>
            </a:r>
            <a:endParaRPr lang="en-US" sz="1400" dirty="0" smtClean="0">
              <a:latin typeface="Arial Black" panose="020B0A04020102020204" pitchFamily="34" charset="0"/>
            </a:endParaRPr>
          </a:p>
          <a:p>
            <a:r>
              <a:rPr lang="en-US" sz="1400" dirty="0" smtClean="0">
                <a:latin typeface="Arial Black" panose="020B0A04020102020204" pitchFamily="34" charset="0"/>
              </a:rPr>
              <a:t>version="1.0"&gt;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xsl:output</a:t>
            </a:r>
            <a:r>
              <a:rPr lang="en-US" sz="1400" dirty="0" smtClean="0">
                <a:latin typeface="Arial Black" panose="020B0A04020102020204" pitchFamily="34" charset="0"/>
              </a:rPr>
              <a:t> method="html"/&gt;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xsl:template</a:t>
            </a:r>
            <a:r>
              <a:rPr lang="en-US" sz="1400" dirty="0" smtClean="0">
                <a:latin typeface="Arial Black" panose="020B0A04020102020204" pitchFamily="34" charset="0"/>
              </a:rPr>
              <a:t> match="/"&gt;</a:t>
            </a:r>
            <a:endParaRPr lang="en-US" sz="1400" dirty="0" smtClean="0">
              <a:latin typeface="Arial Black" panose="020B0A04020102020204" pitchFamily="34" charset="0"/>
            </a:endParaRPr>
          </a:p>
          <a:p>
            <a:r>
              <a:rPr lang="en-US" sz="1400" dirty="0" smtClean="0">
                <a:latin typeface="Arial Black" panose="020B0A04020102020204" pitchFamily="34" charset="0"/>
              </a:rPr>
              <a:t>&lt;html&gt;</a:t>
            </a:r>
            <a:endParaRPr lang="en-US" sz="1400" dirty="0" smtClean="0">
              <a:latin typeface="Arial Black" panose="020B0A04020102020204" pitchFamily="34" charset="0"/>
            </a:endParaRPr>
          </a:p>
          <a:p>
            <a:r>
              <a:rPr lang="en-US" sz="1400" dirty="0" smtClean="0">
                <a:latin typeface="Arial Black" panose="020B0A04020102020204" pitchFamily="34" charset="0"/>
              </a:rPr>
              <a:t>            &lt;head&gt;</a:t>
            </a:r>
            <a:endParaRPr lang="en-US" sz="1400" dirty="0" smtClean="0">
              <a:latin typeface="Arial Black" panose="020B0A04020102020204" pitchFamily="34" charset="0"/>
            </a:endParaRPr>
          </a:p>
          <a:p>
            <a:r>
              <a:rPr lang="en-US" sz="1400" dirty="0" smtClean="0">
                <a:latin typeface="Arial Black" panose="020B0A04020102020204" pitchFamily="34" charset="0"/>
              </a:rPr>
              <a:t>                &lt;title&gt;newstylesheet.xsl&lt;/title&gt;</a:t>
            </a:r>
            <a:endParaRPr lang="en-US" sz="1400" dirty="0" smtClean="0">
              <a:latin typeface="Arial Black" panose="020B0A04020102020204" pitchFamily="34" charset="0"/>
            </a:endParaRPr>
          </a:p>
          <a:p>
            <a:r>
              <a:rPr lang="en-US" sz="1400" dirty="0" smtClean="0">
                <a:latin typeface="Arial Black" panose="020B0A04020102020204" pitchFamily="34" charset="0"/>
              </a:rPr>
              <a:t>            &lt;/head&gt;</a:t>
            </a:r>
            <a:endParaRPr lang="en-US" sz="1400" dirty="0" smtClean="0">
              <a:latin typeface="Arial Black" panose="020B0A04020102020204" pitchFamily="34" charset="0"/>
            </a:endParaRPr>
          </a:p>
          <a:p>
            <a:r>
              <a:rPr lang="en-US" sz="1400" dirty="0" smtClean="0">
                <a:latin typeface="Arial Black" panose="020B0A04020102020204" pitchFamily="34" charset="0"/>
              </a:rPr>
              <a:t>            &lt;body&gt;</a:t>
            </a:r>
            <a:endParaRPr lang="en-US" sz="1400" dirty="0" smtClean="0">
              <a:latin typeface="Arial Black" panose="020B0A04020102020204" pitchFamily="34" charset="0"/>
            </a:endParaRPr>
          </a:p>
          <a:p>
            <a:r>
              <a:rPr lang="en-US" sz="1400" dirty="0" smtClean="0">
                <a:latin typeface="Arial Black" panose="020B0A04020102020204" pitchFamily="34" charset="0"/>
              </a:rPr>
              <a:t>&lt;table border="2" width="50%"&gt;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xsl:for</a:t>
            </a:r>
            <a:r>
              <a:rPr lang="en-US" sz="1400" dirty="0" smtClean="0">
                <a:latin typeface="Arial Black" panose="020B0A04020102020204" pitchFamily="34" charset="0"/>
              </a:rPr>
              <a:t>-each select="employee/</a:t>
            </a:r>
            <a:r>
              <a:rPr lang="en-US" sz="1400" dirty="0" err="1" smtClean="0">
                <a:latin typeface="Arial Black" panose="020B0A04020102020204" pitchFamily="34" charset="0"/>
              </a:rPr>
              <a:t>emp</a:t>
            </a:r>
            <a:r>
              <a:rPr lang="en-US" sz="1400" dirty="0" smtClean="0">
                <a:latin typeface="Arial Black" panose="020B0A04020102020204" pitchFamily="34" charset="0"/>
              </a:rPr>
              <a:t>"&gt;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tr</a:t>
            </a:r>
            <a:r>
              <a:rPr lang="en-US" sz="1400" dirty="0" smtClean="0">
                <a:latin typeface="Arial Black" panose="020B0A04020102020204" pitchFamily="34" charset="0"/>
              </a:rPr>
              <a:t>&gt;</a:t>
            </a:r>
            <a:endParaRPr lang="en-US" sz="1400" dirty="0" smtClean="0">
              <a:latin typeface="Arial Black" panose="020B0A04020102020204" pitchFamily="34" charset="0"/>
            </a:endParaRPr>
          </a:p>
          <a:p>
            <a:r>
              <a:rPr lang="en-US" sz="1400" dirty="0" smtClean="0">
                <a:latin typeface="Arial Black" panose="020B0A04020102020204" pitchFamily="34" charset="0"/>
              </a:rPr>
              <a:t>&lt;td&gt;&lt;</a:t>
            </a:r>
            <a:r>
              <a:rPr lang="en-US" sz="1400" dirty="0" err="1" smtClean="0">
                <a:latin typeface="Arial Black" panose="020B0A04020102020204" pitchFamily="34" charset="0"/>
              </a:rPr>
              <a:t>xsl:value</a:t>
            </a:r>
            <a:r>
              <a:rPr lang="en-US" sz="1400" dirty="0" smtClean="0">
                <a:latin typeface="Arial Black" panose="020B0A04020102020204" pitchFamily="34" charset="0"/>
              </a:rPr>
              <a:t>-of select="name"/&gt;&lt;/td&gt;</a:t>
            </a:r>
            <a:endParaRPr lang="en-US" sz="1400" dirty="0" smtClean="0">
              <a:latin typeface="Arial Black" panose="020B0A04020102020204" pitchFamily="34" charset="0"/>
            </a:endParaRPr>
          </a:p>
          <a:p>
            <a:r>
              <a:rPr lang="en-US" sz="1400" dirty="0" smtClean="0">
                <a:latin typeface="Arial Black" panose="020B0A04020102020204" pitchFamily="34" charset="0"/>
              </a:rPr>
              <a:t>&lt;td&gt;&lt;</a:t>
            </a:r>
            <a:r>
              <a:rPr lang="en-US" sz="1400" dirty="0" err="1" smtClean="0">
                <a:latin typeface="Arial Black" panose="020B0A04020102020204" pitchFamily="34" charset="0"/>
              </a:rPr>
              <a:t>xsl:value</a:t>
            </a:r>
            <a:r>
              <a:rPr lang="en-US" sz="1400" dirty="0" smtClean="0">
                <a:latin typeface="Arial Black" panose="020B0A04020102020204" pitchFamily="34" charset="0"/>
              </a:rPr>
              <a:t>-of select="age"/&gt;&lt;/td&gt;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tr</a:t>
            </a:r>
            <a:r>
              <a:rPr lang="en-US" sz="1400" dirty="0" smtClean="0">
                <a:latin typeface="Arial Black" panose="020B0A04020102020204" pitchFamily="34" charset="0"/>
              </a:rPr>
              <a:t>&gt;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xsl:for</a:t>
            </a:r>
            <a:r>
              <a:rPr lang="en-US" sz="1400" dirty="0" smtClean="0">
                <a:latin typeface="Arial Black" panose="020B0A04020102020204" pitchFamily="34" charset="0"/>
              </a:rPr>
              <a:t>-each&gt;</a:t>
            </a:r>
            <a:endParaRPr lang="en-US" sz="1400" dirty="0" smtClean="0">
              <a:latin typeface="Arial Black" panose="020B0A04020102020204" pitchFamily="34" charset="0"/>
            </a:endParaRPr>
          </a:p>
          <a:p>
            <a:r>
              <a:rPr lang="en-US" sz="1400" dirty="0" smtClean="0">
                <a:latin typeface="Arial Black" panose="020B0A04020102020204" pitchFamily="34" charset="0"/>
              </a:rPr>
              <a:t>&lt;/table&gt;</a:t>
            </a:r>
            <a:endParaRPr lang="en-US" sz="1400" dirty="0" smtClean="0">
              <a:latin typeface="Arial Black" panose="020B0A04020102020204" pitchFamily="34" charset="0"/>
            </a:endParaRPr>
          </a:p>
          <a:p>
            <a:r>
              <a:rPr lang="en-US" sz="1400" dirty="0" smtClean="0">
                <a:latin typeface="Arial Black" panose="020B0A04020102020204" pitchFamily="34" charset="0"/>
              </a:rPr>
              <a:t>&lt;/body&gt;</a:t>
            </a:r>
            <a:endParaRPr lang="en-US" sz="1400" dirty="0" smtClean="0">
              <a:latin typeface="Arial Black" panose="020B0A04020102020204" pitchFamily="34" charset="0"/>
            </a:endParaRPr>
          </a:p>
          <a:p>
            <a:r>
              <a:rPr lang="en-US" sz="1400" dirty="0" smtClean="0">
                <a:latin typeface="Arial Black" panose="020B0A04020102020204" pitchFamily="34" charset="0"/>
              </a:rPr>
              <a:t>&lt;/html&gt;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xsl:template</a:t>
            </a:r>
            <a:r>
              <a:rPr lang="en-US" sz="1400" dirty="0" smtClean="0">
                <a:latin typeface="Arial Black" panose="020B0A04020102020204" pitchFamily="34" charset="0"/>
              </a:rPr>
              <a:t>&gt;</a:t>
            </a:r>
            <a:endParaRPr lang="en-US" sz="1400" dirty="0" smtClean="0">
              <a:latin typeface="Arial Black" panose="020B0A04020102020204" pitchFamily="34" charset="0"/>
            </a:endParaRPr>
          </a:p>
          <a:p>
            <a:r>
              <a:rPr lang="en-US" sz="1400" dirty="0" smtClean="0">
                <a:latin typeface="Arial Black" panose="020B0A04020102020204" pitchFamily="34" charset="0"/>
              </a:rPr>
              <a:t>&lt;/</a:t>
            </a:r>
            <a:r>
              <a:rPr lang="en-US" sz="1400" dirty="0" err="1" smtClean="0">
                <a:latin typeface="Arial Black" panose="020B0A04020102020204" pitchFamily="34" charset="0"/>
              </a:rPr>
              <a:t>xsl:stylesheet</a:t>
            </a:r>
            <a:r>
              <a:rPr lang="en-US" sz="1400" dirty="0" smtClean="0">
                <a:latin typeface="Arial Black" panose="020B0A04020102020204" pitchFamily="34" charset="0"/>
              </a:rPr>
              <a:t>&gt;</a:t>
            </a:r>
            <a:endParaRPr lang="en-US" sz="1400" dirty="0" smtClean="0">
              <a:latin typeface="Arial Black" panose="020B0A04020102020204" pitchFamily="34" charset="0"/>
            </a:endParaRPr>
          </a:p>
          <a:p>
            <a:endParaRPr lang="en-US" sz="1400" dirty="0">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Sorting In XSLT </a:t>
            </a:r>
            <a:br>
              <a:rPr lang="en-US" dirty="0" smtClean="0"/>
            </a:br>
            <a:r>
              <a:rPr lang="en-US" dirty="0" smtClean="0"/>
              <a:t>xml file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&lt;?xml version="1.0"?&gt;</a:t>
            </a:r>
            <a:endParaRPr lang="en-US" dirty="0" smtClean="0"/>
          </a:p>
          <a:p>
            <a:r>
              <a:rPr lang="en-US" dirty="0" smtClean="0"/>
              <a:t>&lt;?xml-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="h1.xsl"?&gt;</a:t>
            </a:r>
            <a:endParaRPr lang="en-US" dirty="0" smtClean="0"/>
          </a:p>
          <a:p>
            <a:r>
              <a:rPr lang="en-US" dirty="0" smtClean="0"/>
              <a:t>&lt;college&gt;</a:t>
            </a:r>
            <a:endParaRPr lang="en-US" dirty="0" smtClean="0"/>
          </a:p>
          <a:p>
            <a:r>
              <a:rPr lang="en-US" dirty="0" smtClean="0"/>
              <a:t>&lt;student&gt;</a:t>
            </a:r>
            <a:endParaRPr lang="en-US" dirty="0" smtClean="0"/>
          </a:p>
          <a:p>
            <a:r>
              <a:rPr lang="en-US" dirty="0" smtClean="0"/>
              <a:t>&lt;name&gt;XYZ&lt;/name&gt;</a:t>
            </a:r>
            <a:endParaRPr lang="en-US" dirty="0" smtClean="0"/>
          </a:p>
          <a:p>
            <a:r>
              <a:rPr lang="en-US" dirty="0" smtClean="0"/>
              <a:t>&lt;roll&gt;12&lt;/roll&gt;</a:t>
            </a:r>
            <a:endParaRPr lang="en-US" dirty="0" smtClean="0"/>
          </a:p>
          <a:p>
            <a:r>
              <a:rPr lang="en-US" dirty="0" smtClean="0"/>
              <a:t>&lt;/student&gt;</a:t>
            </a:r>
            <a:endParaRPr lang="en-US" dirty="0" smtClean="0"/>
          </a:p>
          <a:p>
            <a:r>
              <a:rPr lang="en-US" dirty="0" smtClean="0"/>
              <a:t>&lt;student&gt;</a:t>
            </a:r>
            <a:endParaRPr lang="en-US" dirty="0" smtClean="0"/>
          </a:p>
          <a:p>
            <a:r>
              <a:rPr lang="en-US" dirty="0" smtClean="0"/>
              <a:t>&lt;name&gt;</a:t>
            </a:r>
            <a:r>
              <a:rPr lang="en-US" dirty="0" err="1" smtClean="0"/>
              <a:t>ani</a:t>
            </a:r>
            <a:r>
              <a:rPr lang="en-US" dirty="0" smtClean="0"/>
              <a:t>&lt;/name&gt;</a:t>
            </a:r>
            <a:endParaRPr lang="en-US" dirty="0" smtClean="0"/>
          </a:p>
          <a:p>
            <a:r>
              <a:rPr lang="en-US" dirty="0" smtClean="0"/>
              <a:t>&lt;roll&gt;14&lt;/roll&gt;</a:t>
            </a:r>
            <a:endParaRPr lang="en-US" dirty="0" smtClean="0"/>
          </a:p>
          <a:p>
            <a:r>
              <a:rPr lang="en-US" dirty="0" smtClean="0"/>
              <a:t>&lt;/student&gt;</a:t>
            </a:r>
            <a:endParaRPr lang="en-US" dirty="0" smtClean="0"/>
          </a:p>
          <a:p>
            <a:r>
              <a:rPr lang="en-US" dirty="0" smtClean="0"/>
              <a:t>&lt;/college&gt;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h1.xsl</a:t>
            </a:r>
            <a:endParaRPr lang="en-US" dirty="0"/>
          </a:p>
        </p:txBody>
      </p:sp>
      <p:sp>
        <p:nvSpPr>
          <p:cNvPr id="3" name="Content Placeholder 2"/>
          <p:cNvSpPr>
            <a:spLocks noGrp="1"/>
          </p:cNvSpPr>
          <p:nvPr>
            <p:ph idx="1"/>
          </p:nvPr>
        </p:nvSpPr>
        <p:spPr>
          <a:xfrm>
            <a:off x="381000" y="1143000"/>
            <a:ext cx="8305800" cy="4983163"/>
          </a:xfrm>
        </p:spPr>
        <p:txBody>
          <a:bodyPr>
            <a:normAutofit fontScale="25000" lnSpcReduction="20000"/>
          </a:bodyPr>
          <a:lstStyle/>
          <a:p>
            <a:r>
              <a:rPr lang="en-US" sz="6400" dirty="0" smtClean="0"/>
              <a:t>&lt;</a:t>
            </a:r>
            <a:r>
              <a:rPr lang="en-US" sz="6400" dirty="0" err="1" smtClean="0">
                <a:latin typeface="Arial Black" panose="020B0A04020102020204" pitchFamily="34" charset="0"/>
              </a:rPr>
              <a:t>xsl:stylesheet</a:t>
            </a:r>
            <a:r>
              <a:rPr lang="en-US" sz="6400" dirty="0" smtClean="0">
                <a:latin typeface="Arial Black" panose="020B0A04020102020204" pitchFamily="34" charset="0"/>
              </a:rPr>
              <a:t> </a:t>
            </a:r>
            <a:r>
              <a:rPr lang="en-US" sz="6400" dirty="0" err="1" smtClean="0">
                <a:latin typeface="Arial Black" panose="020B0A04020102020204" pitchFamily="34" charset="0"/>
              </a:rPr>
              <a:t>xmlns:xsl</a:t>
            </a:r>
            <a:r>
              <a:rPr lang="en-US" sz="6400" dirty="0" smtClean="0">
                <a:latin typeface="Arial Black" panose="020B0A04020102020204" pitchFamily="34" charset="0"/>
              </a:rPr>
              <a:t>="http://www.w3.org/1999/XSL/Transform" version="1.0"&gt;</a:t>
            </a:r>
            <a:endParaRPr lang="en-US" sz="6400" dirty="0" smtClean="0">
              <a:latin typeface="Arial Black" panose="020B0A04020102020204" pitchFamily="34" charset="0"/>
            </a:endParaRPr>
          </a:p>
          <a:p>
            <a:r>
              <a:rPr lang="en-US" sz="6400" dirty="0" smtClean="0">
                <a:latin typeface="Arial Black" panose="020B0A04020102020204" pitchFamily="34" charset="0"/>
              </a:rPr>
              <a:t>    &lt;</a:t>
            </a:r>
            <a:r>
              <a:rPr lang="en-US" sz="6400" dirty="0" err="1" smtClean="0">
                <a:latin typeface="Arial Black" panose="020B0A04020102020204" pitchFamily="34" charset="0"/>
              </a:rPr>
              <a:t>xsl:output</a:t>
            </a:r>
            <a:r>
              <a:rPr lang="en-US" sz="6400" dirty="0" smtClean="0">
                <a:latin typeface="Arial Black" panose="020B0A04020102020204" pitchFamily="34" charset="0"/>
              </a:rPr>
              <a:t> method="html"/&gt;  </a:t>
            </a:r>
            <a:endParaRPr lang="en-US" sz="6400" dirty="0" smtClean="0">
              <a:latin typeface="Arial Black" panose="020B0A04020102020204" pitchFamily="34" charset="0"/>
            </a:endParaRPr>
          </a:p>
          <a:p>
            <a:r>
              <a:rPr lang="en-US" sz="6400" dirty="0" smtClean="0">
                <a:latin typeface="Arial Black" panose="020B0A04020102020204" pitchFamily="34" charset="0"/>
              </a:rPr>
              <a:t>    &lt;</a:t>
            </a:r>
            <a:r>
              <a:rPr lang="en-US" sz="6400" dirty="0" err="1" smtClean="0">
                <a:latin typeface="Arial Black" panose="020B0A04020102020204" pitchFamily="34" charset="0"/>
              </a:rPr>
              <a:t>xsl:template</a:t>
            </a:r>
            <a:r>
              <a:rPr lang="en-US" sz="6400" dirty="0" smtClean="0">
                <a:latin typeface="Arial Black" panose="020B0A04020102020204" pitchFamily="34" charset="0"/>
              </a:rPr>
              <a:t> match="/"&gt;</a:t>
            </a:r>
            <a:endParaRPr lang="en-US" sz="6400" dirty="0" smtClean="0">
              <a:latin typeface="Arial Black" panose="020B0A04020102020204" pitchFamily="34" charset="0"/>
            </a:endParaRPr>
          </a:p>
          <a:p>
            <a:r>
              <a:rPr lang="en-US" sz="6400" dirty="0" smtClean="0">
                <a:latin typeface="Arial Black" panose="020B0A04020102020204" pitchFamily="34" charset="0"/>
              </a:rPr>
              <a:t>        &lt;html&gt;</a:t>
            </a:r>
            <a:endParaRPr lang="en-US" sz="6400" dirty="0" smtClean="0">
              <a:latin typeface="Arial Black" panose="020B0A04020102020204" pitchFamily="34" charset="0"/>
            </a:endParaRPr>
          </a:p>
          <a:p>
            <a:r>
              <a:rPr lang="en-US" sz="6400" dirty="0" smtClean="0">
                <a:latin typeface="Arial Black" panose="020B0A04020102020204" pitchFamily="34" charset="0"/>
              </a:rPr>
              <a:t>            &lt;head&gt;</a:t>
            </a:r>
            <a:endParaRPr lang="en-US" sz="6400" dirty="0" smtClean="0">
              <a:latin typeface="Arial Black" panose="020B0A04020102020204" pitchFamily="34" charset="0"/>
            </a:endParaRPr>
          </a:p>
          <a:p>
            <a:r>
              <a:rPr lang="en-US" sz="6400" dirty="0" smtClean="0">
                <a:latin typeface="Arial Black" panose="020B0A04020102020204" pitchFamily="34" charset="0"/>
              </a:rPr>
              <a:t>                &lt;title&gt;table.xsl&lt;/title&gt;</a:t>
            </a:r>
            <a:endParaRPr lang="en-US" sz="6400" dirty="0" smtClean="0">
              <a:latin typeface="Arial Black" panose="020B0A04020102020204" pitchFamily="34" charset="0"/>
            </a:endParaRPr>
          </a:p>
          <a:p>
            <a:r>
              <a:rPr lang="en-US" sz="6400" dirty="0" smtClean="0">
                <a:latin typeface="Arial Black" panose="020B0A04020102020204" pitchFamily="34" charset="0"/>
              </a:rPr>
              <a:t>            &lt;/head&gt;                   </a:t>
            </a:r>
            <a:endParaRPr lang="en-US" sz="6400" dirty="0" smtClean="0">
              <a:latin typeface="Arial Black" panose="020B0A04020102020204" pitchFamily="34" charset="0"/>
            </a:endParaRPr>
          </a:p>
          <a:p>
            <a:r>
              <a:rPr lang="en-US" sz="6400" dirty="0" smtClean="0">
                <a:latin typeface="Arial Black" panose="020B0A04020102020204" pitchFamily="34" charset="0"/>
              </a:rPr>
              <a:t>            &lt;body&gt;</a:t>
            </a:r>
            <a:endParaRPr lang="en-US" sz="6400" dirty="0" smtClean="0">
              <a:latin typeface="Arial Black" panose="020B0A04020102020204" pitchFamily="34" charset="0"/>
            </a:endParaRPr>
          </a:p>
          <a:p>
            <a:r>
              <a:rPr lang="en-US" sz="6400" dirty="0" smtClean="0">
                <a:latin typeface="Arial Black" panose="020B0A04020102020204" pitchFamily="34" charset="0"/>
              </a:rPr>
              <a:t>&lt;table border="2"&gt;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tr</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th</a:t>
            </a:r>
            <a:r>
              <a:rPr lang="en-US" sz="6400" dirty="0" smtClean="0">
                <a:latin typeface="Arial Black" panose="020B0A04020102020204" pitchFamily="34" charset="0"/>
              </a:rPr>
              <a:t>&gt;name&lt;/</a:t>
            </a:r>
            <a:r>
              <a:rPr lang="en-US" sz="6400" dirty="0" err="1" smtClean="0">
                <a:latin typeface="Arial Black" panose="020B0A04020102020204" pitchFamily="34" charset="0"/>
              </a:rPr>
              <a:t>th</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th</a:t>
            </a:r>
            <a:r>
              <a:rPr lang="en-US" sz="6400" dirty="0" smtClean="0">
                <a:latin typeface="Arial Black" panose="020B0A04020102020204" pitchFamily="34" charset="0"/>
              </a:rPr>
              <a:t>&gt;roll&lt;/</a:t>
            </a:r>
            <a:r>
              <a:rPr lang="en-US" sz="6400" dirty="0" err="1" smtClean="0">
                <a:latin typeface="Arial Black" panose="020B0A04020102020204" pitchFamily="34" charset="0"/>
              </a:rPr>
              <a:t>th</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tr</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xsl:for</a:t>
            </a:r>
            <a:r>
              <a:rPr lang="en-US" sz="6400" dirty="0" smtClean="0">
                <a:latin typeface="Arial Black" panose="020B0A04020102020204" pitchFamily="34" charset="0"/>
              </a:rPr>
              <a:t>-each select="college/student"&gt;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xsl:sort</a:t>
            </a:r>
            <a:r>
              <a:rPr lang="en-US" sz="6400" dirty="0" smtClean="0">
                <a:latin typeface="Arial Black" panose="020B0A04020102020204" pitchFamily="34" charset="0"/>
              </a:rPr>
              <a:t> select="name"/&gt;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tr</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&lt;td&gt;&lt;</a:t>
            </a:r>
            <a:r>
              <a:rPr lang="en-US" sz="6400" dirty="0" err="1" smtClean="0">
                <a:latin typeface="Arial Black" panose="020B0A04020102020204" pitchFamily="34" charset="0"/>
              </a:rPr>
              <a:t>xsl:value</a:t>
            </a:r>
            <a:r>
              <a:rPr lang="en-US" sz="6400" dirty="0" smtClean="0">
                <a:latin typeface="Arial Black" panose="020B0A04020102020204" pitchFamily="34" charset="0"/>
              </a:rPr>
              <a:t>-of select="name"/&gt;&lt;/td&gt;</a:t>
            </a:r>
            <a:endParaRPr lang="en-US" sz="6400" dirty="0" smtClean="0">
              <a:latin typeface="Arial Black" panose="020B0A04020102020204" pitchFamily="34" charset="0"/>
            </a:endParaRPr>
          </a:p>
          <a:p>
            <a:r>
              <a:rPr lang="en-US" sz="6400" dirty="0" smtClean="0">
                <a:latin typeface="Arial Black" panose="020B0A04020102020204" pitchFamily="34" charset="0"/>
              </a:rPr>
              <a:t>&lt;td&gt;&lt;</a:t>
            </a:r>
            <a:r>
              <a:rPr lang="en-US" sz="6400" dirty="0" err="1" smtClean="0">
                <a:latin typeface="Arial Black" panose="020B0A04020102020204" pitchFamily="34" charset="0"/>
              </a:rPr>
              <a:t>xsl:value</a:t>
            </a:r>
            <a:r>
              <a:rPr lang="en-US" sz="6400" dirty="0" smtClean="0">
                <a:latin typeface="Arial Black" panose="020B0A04020102020204" pitchFamily="34" charset="0"/>
              </a:rPr>
              <a:t>-of select="roll"/&gt;&lt;/td&gt;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tr</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xsl:for</a:t>
            </a:r>
            <a:r>
              <a:rPr lang="en-US" sz="6400" dirty="0" smtClean="0">
                <a:latin typeface="Arial Black" panose="020B0A04020102020204" pitchFamily="34" charset="0"/>
              </a:rPr>
              <a:t>-each&gt;</a:t>
            </a:r>
            <a:endParaRPr lang="en-US" sz="6400" dirty="0" smtClean="0">
              <a:latin typeface="Arial Black" panose="020B0A04020102020204" pitchFamily="34" charset="0"/>
            </a:endParaRPr>
          </a:p>
          <a:p>
            <a:r>
              <a:rPr lang="en-US" sz="6400" dirty="0" smtClean="0">
                <a:latin typeface="Arial Black" panose="020B0A04020102020204" pitchFamily="34" charset="0"/>
              </a:rPr>
              <a:t>&lt;/table&gt;</a:t>
            </a:r>
            <a:endParaRPr lang="en-US" sz="6400" dirty="0" smtClean="0">
              <a:latin typeface="Arial Black" panose="020B0A04020102020204" pitchFamily="34" charset="0"/>
            </a:endParaRPr>
          </a:p>
          <a:p>
            <a:r>
              <a:rPr lang="en-US" sz="6400" dirty="0" smtClean="0">
                <a:latin typeface="Arial Black" panose="020B0A04020102020204" pitchFamily="34" charset="0"/>
              </a:rPr>
              <a:t>&lt;/body&gt;</a:t>
            </a:r>
            <a:endParaRPr lang="en-US" sz="6400" dirty="0" smtClean="0">
              <a:latin typeface="Arial Black" panose="020B0A04020102020204" pitchFamily="34" charset="0"/>
            </a:endParaRPr>
          </a:p>
          <a:p>
            <a:r>
              <a:rPr lang="en-US" sz="6400" dirty="0" smtClean="0">
                <a:latin typeface="Arial Black" panose="020B0A04020102020204" pitchFamily="34" charset="0"/>
              </a:rPr>
              <a:t>&lt;/html&gt;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xsl:template</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r>
              <a:rPr lang="en-US" sz="6400" dirty="0" smtClean="0">
                <a:latin typeface="Arial Black" panose="020B0A04020102020204" pitchFamily="34" charset="0"/>
              </a:rPr>
              <a:t>&lt;/</a:t>
            </a:r>
            <a:r>
              <a:rPr lang="en-US" sz="6400" dirty="0" err="1" smtClean="0">
                <a:latin typeface="Arial Black" panose="020B0A04020102020204" pitchFamily="34" charset="0"/>
              </a:rPr>
              <a:t>xsl:stylesheet</a:t>
            </a:r>
            <a:r>
              <a:rPr lang="en-US" sz="6400" dirty="0" smtClean="0">
                <a:latin typeface="Arial Black" panose="020B0A04020102020204" pitchFamily="34" charset="0"/>
              </a:rPr>
              <a:t>&gt;</a:t>
            </a:r>
            <a:endParaRPr lang="en-US" sz="6400" dirty="0" smtClean="0">
              <a:latin typeface="Arial Black" panose="020B0A04020102020204" pitchFamily="34" charset="0"/>
            </a:endParaRPr>
          </a:p>
          <a:p>
            <a:endParaRPr lang="en-US" sz="4300" dirty="0" smtClean="0">
              <a:latin typeface="Arial Black" panose="020B0A04020102020204" pitchFamily="34" charset="0"/>
            </a:endParaRPr>
          </a:p>
          <a:p>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Xml to excel conversion</a:t>
            </a:r>
            <a:endParaRPr lang="en-US" dirty="0" smtClean="0"/>
          </a:p>
          <a:p>
            <a:r>
              <a:rPr lang="en-US" dirty="0" smtClean="0"/>
              <a:t>Excel to </a:t>
            </a:r>
            <a:r>
              <a:rPr lang="en-US" smtClean="0"/>
              <a:t>xml conversion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two approaches</a:t>
            </a:r>
            <a:endParaRPr lang="en-US" dirty="0"/>
          </a:p>
        </p:txBody>
      </p:sp>
      <p:pic>
        <p:nvPicPr>
          <p:cNvPr id="4" name="Content Placeholder 3" descr="1-introduction-to-xml-16-728.jpg"/>
          <p:cNvPicPr>
            <a:picLocks noGrp="1" noChangeAspect="1"/>
          </p:cNvPicPr>
          <p:nvPr>
            <p:ph idx="1"/>
          </p:nvPr>
        </p:nvPicPr>
        <p:blipFill>
          <a:blip r:embed="rId1"/>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introduction-to-xml-17-728.jpg"/>
          <p:cNvPicPr>
            <a:picLocks noGrp="1" noChangeAspect="1"/>
          </p:cNvPicPr>
          <p:nvPr>
            <p:ph idx="1"/>
          </p:nvPr>
        </p:nvPicPr>
        <p:blipFill>
          <a:blip r:embed="rId1"/>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rPr>
              <a:t>Extensible:</a:t>
            </a:r>
            <a:r>
              <a:rPr lang="en-US" dirty="0" smtClean="0"/>
              <a:t> User-defined tags and functionality is also user defined. So extensible</a:t>
            </a:r>
            <a:endParaRPr lang="en-US" dirty="0" smtClean="0"/>
          </a:p>
          <a:p>
            <a:endParaRPr lang="en-US" dirty="0" smtClean="0"/>
          </a:p>
          <a:p>
            <a:r>
              <a:rPr lang="en-US" b="1" dirty="0" smtClean="0">
                <a:solidFill>
                  <a:srgbClr val="FF0000"/>
                </a:solidFill>
              </a:rPr>
              <a:t>Markup: </a:t>
            </a:r>
            <a:r>
              <a:rPr lang="en-US" dirty="0" smtClean="0"/>
              <a:t>enclosing textual information between opening and closing tags</a:t>
            </a:r>
            <a:endParaRPr lang="en-US" dirty="0" smtClean="0"/>
          </a:p>
          <a:p>
            <a:endParaRPr lang="en-US" dirty="0" smtClean="0"/>
          </a:p>
          <a:p>
            <a:r>
              <a:rPr lang="en-US" b="1" dirty="0" smtClean="0">
                <a:solidFill>
                  <a:srgbClr val="FF0000"/>
                </a:solidFill>
              </a:rPr>
              <a:t>Language:</a:t>
            </a:r>
            <a:r>
              <a:rPr lang="en-US" dirty="0" smtClean="0"/>
              <a:t> communicator b2n client and server application.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XML is a meta markup language for text documents / textual data</a:t>
            </a:r>
            <a:br>
              <a:rPr lang="en-US" b="1" dirty="0" smtClean="0"/>
            </a:br>
            <a:endParaRPr lang="en-US" dirty="0"/>
          </a:p>
        </p:txBody>
      </p:sp>
      <p:sp>
        <p:nvSpPr>
          <p:cNvPr id="3" name="Content Placeholder 2"/>
          <p:cNvSpPr>
            <a:spLocks noGrp="1"/>
          </p:cNvSpPr>
          <p:nvPr>
            <p:ph idx="1"/>
          </p:nvPr>
        </p:nvSpPr>
        <p:spPr/>
        <p:txBody>
          <a:bodyPr/>
          <a:lstStyle/>
          <a:p>
            <a:r>
              <a:rPr lang="en-US" dirty="0" smtClean="0"/>
              <a:t>XML is platform independent and language independent language understandable by all languages.</a:t>
            </a:r>
            <a:endParaRPr lang="en-US" dirty="0" smtClean="0"/>
          </a:p>
          <a:p>
            <a:r>
              <a:rPr lang="en-US" dirty="0" smtClean="0"/>
              <a:t>XML is called meta language because it can create other markup languages.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vs</a:t>
            </a:r>
            <a:r>
              <a:rPr lang="en-US" dirty="0" smtClean="0"/>
              <a:t> XML</a:t>
            </a:r>
            <a:endParaRPr lang="en-US" dirty="0"/>
          </a:p>
        </p:txBody>
      </p:sp>
      <p:sp>
        <p:nvSpPr>
          <p:cNvPr id="4" name="Text Placeholder 3"/>
          <p:cNvSpPr>
            <a:spLocks noGrp="1"/>
          </p:cNvSpPr>
          <p:nvPr>
            <p:ph type="body" idx="1"/>
          </p:nvPr>
        </p:nvSpPr>
        <p:spPr/>
        <p:txBody>
          <a:bodyPr/>
          <a:lstStyle/>
          <a:p>
            <a:r>
              <a:rPr lang="en-US" dirty="0" smtClean="0"/>
              <a:t>HTML</a:t>
            </a:r>
            <a:endParaRPr lang="en-US" dirty="0"/>
          </a:p>
        </p:txBody>
      </p:sp>
      <p:sp>
        <p:nvSpPr>
          <p:cNvPr id="5" name="Content Placeholder 4"/>
          <p:cNvSpPr>
            <a:spLocks noGrp="1"/>
          </p:cNvSpPr>
          <p:nvPr>
            <p:ph sz="half" idx="2"/>
          </p:nvPr>
        </p:nvSpPr>
        <p:spPr/>
        <p:txBody>
          <a:bodyPr/>
          <a:lstStyle/>
          <a:p>
            <a:r>
              <a:rPr lang="en-US" dirty="0" smtClean="0"/>
              <a:t>Predefined tags</a:t>
            </a:r>
            <a:endParaRPr lang="en-US" dirty="0" smtClean="0"/>
          </a:p>
          <a:p>
            <a:r>
              <a:rPr lang="en-US" dirty="0" smtClean="0"/>
              <a:t>Functionality limited</a:t>
            </a:r>
            <a:endParaRPr lang="en-US" dirty="0" smtClean="0"/>
          </a:p>
          <a:p>
            <a:r>
              <a:rPr lang="en-US" dirty="0" smtClean="0"/>
              <a:t>Case-insensitive</a:t>
            </a:r>
            <a:endParaRPr lang="en-US" dirty="0" smtClean="0"/>
          </a:p>
          <a:p>
            <a:r>
              <a:rPr lang="en-US" dirty="0" smtClean="0"/>
              <a:t>Display the data</a:t>
            </a:r>
            <a:endParaRPr lang="en-US" dirty="0"/>
          </a:p>
        </p:txBody>
      </p:sp>
      <p:sp>
        <p:nvSpPr>
          <p:cNvPr id="6" name="Text Placeholder 5"/>
          <p:cNvSpPr>
            <a:spLocks noGrp="1"/>
          </p:cNvSpPr>
          <p:nvPr>
            <p:ph type="body" sz="quarter" idx="3"/>
          </p:nvPr>
        </p:nvSpPr>
        <p:spPr/>
        <p:txBody>
          <a:bodyPr/>
          <a:lstStyle/>
          <a:p>
            <a:r>
              <a:rPr lang="en-US" dirty="0" smtClean="0"/>
              <a:t>XML</a:t>
            </a:r>
            <a:endParaRPr lang="en-US" dirty="0"/>
          </a:p>
        </p:txBody>
      </p:sp>
      <p:sp>
        <p:nvSpPr>
          <p:cNvPr id="7" name="Content Placeholder 6"/>
          <p:cNvSpPr>
            <a:spLocks noGrp="1"/>
          </p:cNvSpPr>
          <p:nvPr>
            <p:ph sz="quarter" idx="4"/>
          </p:nvPr>
        </p:nvSpPr>
        <p:spPr/>
        <p:txBody>
          <a:bodyPr/>
          <a:lstStyle/>
          <a:p>
            <a:r>
              <a:rPr lang="en-US" dirty="0" smtClean="0"/>
              <a:t>User-defined tags</a:t>
            </a:r>
            <a:endParaRPr lang="en-US" dirty="0" smtClean="0"/>
          </a:p>
          <a:p>
            <a:r>
              <a:rPr lang="en-US" dirty="0" smtClean="0"/>
              <a:t>Functionality extensible</a:t>
            </a:r>
            <a:endParaRPr lang="en-US" dirty="0" smtClean="0"/>
          </a:p>
          <a:p>
            <a:r>
              <a:rPr lang="en-US" dirty="0" smtClean="0"/>
              <a:t>Case sensitive</a:t>
            </a:r>
            <a:endParaRPr lang="en-US" dirty="0" smtClean="0"/>
          </a:p>
          <a:p>
            <a:r>
              <a:rPr lang="en-US" dirty="0" smtClean="0"/>
              <a:t>Describe the data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9475</Words>
  <Application>WPS Presentation</Application>
  <PresentationFormat>On-screen Show (4:3)</PresentationFormat>
  <Paragraphs>346</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SimSun</vt:lpstr>
      <vt:lpstr>Wingdings</vt:lpstr>
      <vt:lpstr>Calibri</vt:lpstr>
      <vt:lpstr>Microsoft YaHei</vt:lpstr>
      <vt:lpstr>Arial Unicode MS</vt:lpstr>
      <vt:lpstr>Arial Unicode MS</vt:lpstr>
      <vt:lpstr>Arial Black</vt:lpstr>
      <vt:lpstr>Office Theme</vt:lpstr>
      <vt:lpstr>XML</vt:lpstr>
      <vt:lpstr>Communication Incompatibilities</vt:lpstr>
      <vt:lpstr>Problem</vt:lpstr>
      <vt:lpstr>Solution</vt:lpstr>
      <vt:lpstr>Analyze two approaches</vt:lpstr>
      <vt:lpstr>PowerPoint 演示文稿</vt:lpstr>
      <vt:lpstr>XML</vt:lpstr>
      <vt:lpstr>XML is a meta markup language for text documents / textual data </vt:lpstr>
      <vt:lpstr>HTML vs XML</vt:lpstr>
      <vt:lpstr>PowerPoint 演示文稿</vt:lpstr>
      <vt:lpstr>XML document contains</vt:lpstr>
      <vt:lpstr>What is XML?</vt:lpstr>
      <vt:lpstr>The Difference Between XML and HTML </vt:lpstr>
      <vt:lpstr>How Can XML be Used? </vt:lpstr>
      <vt:lpstr>XML element </vt:lpstr>
      <vt:lpstr>PowerPoint 演示文稿</vt:lpstr>
      <vt:lpstr>XML tree</vt:lpstr>
      <vt:lpstr>XML Tags are Case Sensitive </vt:lpstr>
      <vt:lpstr>Example:</vt:lpstr>
      <vt:lpstr>XML code</vt:lpstr>
      <vt:lpstr>Establish the Child Elements </vt:lpstr>
      <vt:lpstr>Add Subchild Elements to Hold the Data </vt:lpstr>
      <vt:lpstr>PowerPoint 演示文稿</vt:lpstr>
      <vt:lpstr>PowerPoint 演示文稿</vt:lpstr>
      <vt:lpstr>XML &amp; CSS</vt:lpstr>
      <vt:lpstr>sample.css</vt:lpstr>
      <vt:lpstr>SAX &amp; DOM Parser</vt:lpstr>
      <vt:lpstr>PowerPoint 演示文稿</vt:lpstr>
      <vt:lpstr>SAX XML Parser  </vt:lpstr>
      <vt:lpstr>Difference between DOM and SAX XML Parser </vt:lpstr>
      <vt:lpstr>XML DTD</vt:lpstr>
      <vt:lpstr>Types</vt:lpstr>
      <vt:lpstr>Internal DTD(note.xml)</vt:lpstr>
      <vt:lpstr>An External DTD Declaration(note.dtd) </vt:lpstr>
      <vt:lpstr>Xml file</vt:lpstr>
      <vt:lpstr>XSLT</vt:lpstr>
      <vt:lpstr>Xml file</vt:lpstr>
      <vt:lpstr>Convert it to html(sheet.xsl)</vt:lpstr>
      <vt:lpstr>XSLT-Example 2 XML file</vt:lpstr>
      <vt:lpstr>Display the xml in html table</vt:lpstr>
      <vt:lpstr>Sorting In XSLT  xml file</vt:lpstr>
      <vt:lpstr>h1.xsl</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CSE</dc:creator>
  <cp:lastModifiedBy>sd</cp:lastModifiedBy>
  <cp:revision>100</cp:revision>
  <dcterms:created xsi:type="dcterms:W3CDTF">2015-08-17T04:42:00Z</dcterms:created>
  <dcterms:modified xsi:type="dcterms:W3CDTF">2019-04-13T11:22:53Z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