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3" r:id="rId8"/>
    <p:sldId id="271" r:id="rId9"/>
    <p:sldId id="274" r:id="rId10"/>
    <p:sldId id="268" r:id="rId11"/>
    <p:sldId id="269" r:id="rId12"/>
    <p:sldId id="270" r:id="rId13"/>
    <p:sldId id="273" r:id="rId14"/>
    <p:sldId id="275" r:id="rId15"/>
    <p:sldId id="265" r:id="rId16"/>
    <p:sldId id="278" r:id="rId17"/>
    <p:sldId id="276" r:id="rId18"/>
    <p:sldId id="279" r:id="rId19"/>
    <p:sldId id="277" r:id="rId20"/>
    <p:sldId id="264"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21" d="100"/>
          <a:sy n="121" d="100"/>
        </p:scale>
        <p:origin x="84" y="23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0T19:29:39.561"/>
    </inkml:context>
    <inkml:brush xml:id="br0">
      <inkml:brushProperty name="width" value="0.1" units="cm"/>
      <inkml:brushProperty name="height" value="0.1" units="cm"/>
    </inkml:brush>
  </inkml:definitions>
  <inkml:trace contextRef="#ctx0" brushRef="#br0">12181 5577 16383 0 0,'0'0'0'0'0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0T19:29:39.583"/>
    </inkml:context>
    <inkml:brush xml:id="br0">
      <inkml:brushProperty name="width" value="0.1" units="cm"/>
      <inkml:brushProperty name="height" value="0.1" units="cm"/>
    </inkml:brush>
  </inkml:definitions>
  <inkml:trace contextRef="#ctx0" brushRef="#br0">15018 6043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0T19:29:39.562"/>
    </inkml:context>
    <inkml:brush xml:id="br0">
      <inkml:brushProperty name="width" value="0.1" units="cm"/>
      <inkml:brushProperty name="height" value="0.1" units="cm"/>
    </inkml:brush>
  </inkml:definitions>
  <inkml:trace contextRef="#ctx0" brushRef="#br0">12181 5683 16383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0T19:29:39.563"/>
    </inkml:context>
    <inkml:brush xml:id="br0">
      <inkml:brushProperty name="width" value="0.1" units="cm"/>
      <inkml:brushProperty name="height" value="0.1" units="cm"/>
    </inkml:brush>
  </inkml:definitions>
  <inkml:trace contextRef="#ctx0" brushRef="#br0">12181 5831 16383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0T19:29:39.577"/>
    </inkml:context>
    <inkml:brush xml:id="br0">
      <inkml:brushProperty name="width" value="0.1" units="cm"/>
      <inkml:brushProperty name="height" value="0.1" units="cm"/>
    </inkml:brush>
  </inkml:definitions>
  <inkml:trace contextRef="#ctx0" brushRef="#br0">12181 6001 16383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0T19:29:39.578"/>
    </inkml:context>
    <inkml:brush xml:id="br0">
      <inkml:brushProperty name="width" value="0.1" units="cm"/>
      <inkml:brushProperty name="height" value="0.1" units="cm"/>
    </inkml:brush>
  </inkml:definitions>
  <inkml:trace contextRef="#ctx0" brushRef="#br0">12181 6107 16383 0 0,'0'0'0'0'0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0T19:29:39.579"/>
    </inkml:context>
    <inkml:brush xml:id="br0">
      <inkml:brushProperty name="width" value="0.1" units="cm"/>
      <inkml:brushProperty name="height" value="0.1" units="cm"/>
    </inkml:brush>
  </inkml:definitions>
  <inkml:trace contextRef="#ctx0" brushRef="#br0">15039 5514 16383 0 0,'0'0'0'0'0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0T19:29:39.580"/>
    </inkml:context>
    <inkml:brush xml:id="br0">
      <inkml:brushProperty name="width" value="0.1" units="cm"/>
      <inkml:brushProperty name="height" value="0.1" units="cm"/>
    </inkml:brush>
  </inkml:definitions>
  <inkml:trace contextRef="#ctx0" brushRef="#br0">15018 5641 16383 0 0,'0'0'0'0'0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0T19:29:39.581"/>
    </inkml:context>
    <inkml:brush xml:id="br0">
      <inkml:brushProperty name="width" value="0.1" units="cm"/>
      <inkml:brushProperty name="height" value="0.1" units="cm"/>
    </inkml:brush>
  </inkml:definitions>
  <inkml:trace contextRef="#ctx0" brushRef="#br0">15018 5747 16383 0 0,'0'0'0'0'0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20T19:29:39.582"/>
    </inkml:context>
    <inkml:brush xml:id="br0">
      <inkml:brushProperty name="width" value="0.1" units="cm"/>
      <inkml:brushProperty name="height" value="0.1" units="cm"/>
    </inkml:brush>
  </inkml:definitions>
  <inkml:trace contextRef="#ctx0" brushRef="#br0">15018 5874 16383 0 0,'0'0'0'0'0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5/8/2024</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54284188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5/8/2024</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51848900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5/8/2024</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429272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5/8/2024</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19224506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5/8/2024</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44244178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5/8/2024</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16239090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5/8/2024</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19012760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5/8/2024</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85800836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5/8/2024</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94000931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5/8/2024</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34063155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5/8/2024</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02286578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5/8/2024</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59812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heconversation.com/your-questions-answered-on-artificial-intelligence-49645"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creativecommons.org/licenses/by/3.0/" TargetMode="External"/><Relationship Id="rId4" Type="http://schemas.openxmlformats.org/officeDocument/2006/relationships/hyperlink" Target="http://scherlund.blogspot.com/2018/04/what-you-need-to-know-about-artificial.html" TargetMode="External"/></Relationships>
</file>

<file path=ppt/slides/_rels/slide10.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2.png"/><Relationship Id="rId7" Type="http://schemas.openxmlformats.org/officeDocument/2006/relationships/customXml" Target="../ink/ink5.xml"/><Relationship Id="rId12" Type="http://schemas.openxmlformats.org/officeDocument/2006/relationships/customXml" Target="../ink/ink10.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4.xml"/><Relationship Id="rId11" Type="http://schemas.openxmlformats.org/officeDocument/2006/relationships/customXml" Target="../ink/ink9.xml"/><Relationship Id="rId5" Type="http://schemas.openxmlformats.org/officeDocument/2006/relationships/customXml" Target="../ink/ink3.xml"/><Relationship Id="rId10" Type="http://schemas.openxmlformats.org/officeDocument/2006/relationships/customXml" Target="../ink/ink8.xml"/><Relationship Id="rId4" Type="http://schemas.openxmlformats.org/officeDocument/2006/relationships/customXml" Target="../ink/ink2.xml"/><Relationship Id="rId9" Type="http://schemas.openxmlformats.org/officeDocument/2006/relationships/customXml" Target="../ink/ink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511C99DC-C3C5-4EBE-91DD-345109C3D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44516" y="803769"/>
            <a:ext cx="4284425" cy="3559758"/>
          </a:xfrm>
        </p:spPr>
        <p:txBody>
          <a:bodyPr anchor="t">
            <a:normAutofit fontScale="90000"/>
          </a:bodyPr>
          <a:lstStyle/>
          <a:p>
            <a:r>
              <a:rPr lang="en-US" sz="4000" b="0" dirty="0">
                <a:ea typeface="+mj-lt"/>
                <a:cs typeface="+mj-lt"/>
              </a:rPr>
              <a:t>Integrating Reinforcement Learning </a:t>
            </a:r>
            <a:br>
              <a:rPr lang="en-US" sz="4000" b="0" dirty="0">
                <a:ea typeface="+mj-lt"/>
                <a:cs typeface="+mj-lt"/>
              </a:rPr>
            </a:br>
            <a:r>
              <a:rPr lang="en-US" sz="4000" b="0" dirty="0">
                <a:ea typeface="+mj-lt"/>
                <a:cs typeface="+mj-lt"/>
              </a:rPr>
              <a:t>with</a:t>
            </a:r>
            <a:br>
              <a:rPr lang="en-US" sz="4000" dirty="0"/>
            </a:br>
            <a:r>
              <a:rPr lang="en-US" sz="4000" b="0" dirty="0">
                <a:ea typeface="+mj-lt"/>
                <a:cs typeface="+mj-lt"/>
              </a:rPr>
              <a:t>Human Feedback into </a:t>
            </a:r>
            <a:r>
              <a:rPr lang="en-US" sz="4000" b="0" dirty="0" err="1">
                <a:ea typeface="+mj-lt"/>
                <a:cs typeface="+mj-lt"/>
              </a:rPr>
              <a:t>Katzbot</a:t>
            </a:r>
            <a:endParaRPr lang="en-US" dirty="0"/>
          </a:p>
        </p:txBody>
      </p:sp>
      <p:sp>
        <p:nvSpPr>
          <p:cNvPr id="3" name="Subtitle 2"/>
          <p:cNvSpPr>
            <a:spLocks noGrp="1"/>
          </p:cNvSpPr>
          <p:nvPr>
            <p:ph type="subTitle" idx="1"/>
          </p:nvPr>
        </p:nvSpPr>
        <p:spPr>
          <a:xfrm>
            <a:off x="934365" y="4463052"/>
            <a:ext cx="3794933" cy="1777411"/>
          </a:xfrm>
        </p:spPr>
        <p:txBody>
          <a:bodyPr anchor="b">
            <a:normAutofit/>
          </a:bodyPr>
          <a:lstStyle/>
          <a:p>
            <a:r>
              <a:rPr lang="en-US" sz="1600">
                <a:ea typeface="+mn-lt"/>
                <a:cs typeface="+mn-lt"/>
              </a:rPr>
              <a:t>Sahil Kumar (skumar4@mail.yu.edu)</a:t>
            </a:r>
            <a:endParaRPr lang="en-US" sz="1600"/>
          </a:p>
          <a:p>
            <a:r>
              <a:rPr lang="en-US" sz="1600">
                <a:ea typeface="+mn-lt"/>
                <a:cs typeface="+mn-lt"/>
              </a:rPr>
              <a:t>Ankita Bondre (abondre@mail.yu.edu)</a:t>
            </a:r>
            <a:endParaRPr lang="en-US" sz="1600"/>
          </a:p>
        </p:txBody>
      </p:sp>
      <p:cxnSp>
        <p:nvCxnSpPr>
          <p:cNvPr id="42" name="Straight Connector 41">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84" y="118679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3E38FE3B-6F7B-CD0C-4873-289254D560DE}"/>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7933" r="24185" b="-1"/>
          <a:stretch/>
        </p:blipFill>
        <p:spPr>
          <a:xfrm>
            <a:off x="5524500" y="1"/>
            <a:ext cx="6667501" cy="6857999"/>
          </a:xfrm>
          <a:prstGeom prst="rect">
            <a:avLst/>
          </a:prstGeom>
        </p:spPr>
      </p:pic>
      <p:sp>
        <p:nvSpPr>
          <p:cNvPr id="6" name="TextBox 5">
            <a:extLst>
              <a:ext uri="{FF2B5EF4-FFF2-40B4-BE49-F238E27FC236}">
                <a16:creationId xmlns:a16="http://schemas.microsoft.com/office/drawing/2014/main" id="{49220264-96D6-401A-0DF0-FC4B6D9B0338}"/>
              </a:ext>
            </a:extLst>
          </p:cNvPr>
          <p:cNvSpPr txBox="1"/>
          <p:nvPr/>
        </p:nvSpPr>
        <p:spPr>
          <a:xfrm>
            <a:off x="12129964" y="5636475"/>
            <a:ext cx="62036" cy="4832092"/>
          </a:xfrm>
          <a:prstGeom prst="rect">
            <a:avLst/>
          </a:prstGeom>
          <a:solidFill>
            <a:srgbClr val="000000"/>
          </a:solidFill>
        </p:spPr>
        <p:txBody>
          <a:bodyPr wrap="squar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a:t>
            </a:r>
            <a:r>
              <a:rPr lang="en-US" sz="700">
                <a:solidFill>
                  <a:srgbClr val="FFFFFF"/>
                </a:solidFill>
              </a:rPr>
              <a:t>.</a:t>
            </a:r>
          </a:p>
        </p:txBody>
      </p:sp>
      <p:sp>
        <p:nvSpPr>
          <p:cNvPr id="14" name="TextBox 13">
            <a:extLst>
              <a:ext uri="{FF2B5EF4-FFF2-40B4-BE49-F238E27FC236}">
                <a16:creationId xmlns:a16="http://schemas.microsoft.com/office/drawing/2014/main" id="{2E1AD55A-5DE4-FC0B-AA6A-F7866357BD49}"/>
              </a:ext>
            </a:extLst>
          </p:cNvPr>
          <p:cNvSpPr txBox="1"/>
          <p:nvPr/>
        </p:nvSpPr>
        <p:spPr>
          <a:xfrm>
            <a:off x="1109074" y="4371061"/>
            <a:ext cx="40057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Yeshiva University NYC, NY</a:t>
            </a:r>
            <a:endParaRPr lang="en-US"/>
          </a:p>
        </p:txBody>
      </p:sp>
      <p:sp>
        <p:nvSpPr>
          <p:cNvPr id="4" name="Slide Number Placeholder 3">
            <a:extLst>
              <a:ext uri="{FF2B5EF4-FFF2-40B4-BE49-F238E27FC236}">
                <a16:creationId xmlns:a16="http://schemas.microsoft.com/office/drawing/2014/main" id="{06E3CAB5-719E-B2CF-5278-7DF5BAEFC35D}"/>
              </a:ext>
            </a:extLst>
          </p:cNvPr>
          <p:cNvSpPr>
            <a:spLocks noGrp="1"/>
          </p:cNvSpPr>
          <p:nvPr>
            <p:ph type="sldNum" sz="quarter" idx="12"/>
          </p:nvPr>
        </p:nvSpPr>
        <p:spPr/>
        <p:txBody>
          <a:bodyPr/>
          <a:lstStyle/>
          <a:p>
            <a:fld id="{719D7796-F675-488F-AC46-C88938C80352}"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4AB9F4B-2D84-C82E-07F0-E4782543048C}"/>
              </a:ext>
            </a:extLst>
          </p:cNvPr>
          <p:cNvSpPr/>
          <p:nvPr/>
        </p:nvSpPr>
        <p:spPr>
          <a:xfrm>
            <a:off x="217811" y="1818762"/>
            <a:ext cx="805542" cy="4354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URLS</a:t>
            </a:r>
          </a:p>
        </p:txBody>
      </p:sp>
      <p:cxnSp>
        <p:nvCxnSpPr>
          <p:cNvPr id="8" name="Straight Arrow Connector 7">
            <a:extLst>
              <a:ext uri="{FF2B5EF4-FFF2-40B4-BE49-F238E27FC236}">
                <a16:creationId xmlns:a16="http://schemas.microsoft.com/office/drawing/2014/main" id="{3665481F-DA35-CB26-6294-5FCE66A7BDB8}"/>
              </a:ext>
            </a:extLst>
          </p:cNvPr>
          <p:cNvCxnSpPr/>
          <p:nvPr/>
        </p:nvCxnSpPr>
        <p:spPr>
          <a:xfrm flipV="1">
            <a:off x="979714" y="2035629"/>
            <a:ext cx="478972" cy="10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4F12D98-8C7C-63C6-C8D7-31D978B57BB0}"/>
              </a:ext>
            </a:extLst>
          </p:cNvPr>
          <p:cNvSpPr/>
          <p:nvPr/>
        </p:nvSpPr>
        <p:spPr>
          <a:xfrm>
            <a:off x="1456638" y="1822120"/>
            <a:ext cx="1545771" cy="4354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Sitemap.xml</a:t>
            </a:r>
          </a:p>
        </p:txBody>
      </p:sp>
      <p:sp>
        <p:nvSpPr>
          <p:cNvPr id="10" name="Rectangle 9">
            <a:extLst>
              <a:ext uri="{FF2B5EF4-FFF2-40B4-BE49-F238E27FC236}">
                <a16:creationId xmlns:a16="http://schemas.microsoft.com/office/drawing/2014/main" id="{9302635E-62A8-27D5-71AB-33DEE6B5EF6C}"/>
              </a:ext>
            </a:extLst>
          </p:cNvPr>
          <p:cNvSpPr/>
          <p:nvPr/>
        </p:nvSpPr>
        <p:spPr>
          <a:xfrm>
            <a:off x="3528644" y="1144043"/>
            <a:ext cx="990600" cy="3265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Page 1</a:t>
            </a:r>
          </a:p>
        </p:txBody>
      </p:sp>
      <p:sp>
        <p:nvSpPr>
          <p:cNvPr id="11" name="Rectangle 10">
            <a:extLst>
              <a:ext uri="{FF2B5EF4-FFF2-40B4-BE49-F238E27FC236}">
                <a16:creationId xmlns:a16="http://schemas.microsoft.com/office/drawing/2014/main" id="{52AE9AB5-319B-BA07-1BB4-5C6B9061433B}"/>
              </a:ext>
            </a:extLst>
          </p:cNvPr>
          <p:cNvSpPr/>
          <p:nvPr/>
        </p:nvSpPr>
        <p:spPr>
          <a:xfrm>
            <a:off x="3528644" y="1873385"/>
            <a:ext cx="990600" cy="3265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Page 2</a:t>
            </a:r>
          </a:p>
        </p:txBody>
      </p:sp>
      <p:sp>
        <p:nvSpPr>
          <p:cNvPr id="12" name="Rectangle 11">
            <a:extLst>
              <a:ext uri="{FF2B5EF4-FFF2-40B4-BE49-F238E27FC236}">
                <a16:creationId xmlns:a16="http://schemas.microsoft.com/office/drawing/2014/main" id="{DE548AD9-5443-B448-C802-C983E86D3648}"/>
              </a:ext>
            </a:extLst>
          </p:cNvPr>
          <p:cNvSpPr/>
          <p:nvPr/>
        </p:nvSpPr>
        <p:spPr>
          <a:xfrm>
            <a:off x="3528643" y="2548299"/>
            <a:ext cx="990600" cy="3265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Page N</a:t>
            </a:r>
          </a:p>
        </p:txBody>
      </p:sp>
      <p:sp>
        <p:nvSpPr>
          <p:cNvPr id="25" name="Rectangle 24">
            <a:extLst>
              <a:ext uri="{FF2B5EF4-FFF2-40B4-BE49-F238E27FC236}">
                <a16:creationId xmlns:a16="http://schemas.microsoft.com/office/drawing/2014/main" id="{A6AB7629-D6AF-F814-AC01-3FD6137F2C86}"/>
              </a:ext>
            </a:extLst>
          </p:cNvPr>
          <p:cNvSpPr/>
          <p:nvPr/>
        </p:nvSpPr>
        <p:spPr>
          <a:xfrm>
            <a:off x="4943786" y="1144042"/>
            <a:ext cx="990600" cy="3265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Doc 1</a:t>
            </a:r>
          </a:p>
        </p:txBody>
      </p:sp>
      <p:sp>
        <p:nvSpPr>
          <p:cNvPr id="26" name="Rectangle 25">
            <a:extLst>
              <a:ext uri="{FF2B5EF4-FFF2-40B4-BE49-F238E27FC236}">
                <a16:creationId xmlns:a16="http://schemas.microsoft.com/office/drawing/2014/main" id="{5868AE2C-D2FC-B5B8-310D-B01D09994C92}"/>
              </a:ext>
            </a:extLst>
          </p:cNvPr>
          <p:cNvSpPr/>
          <p:nvPr/>
        </p:nvSpPr>
        <p:spPr>
          <a:xfrm>
            <a:off x="4943787" y="1873386"/>
            <a:ext cx="990600" cy="3265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Doc 2</a:t>
            </a:r>
          </a:p>
        </p:txBody>
      </p:sp>
      <p:sp>
        <p:nvSpPr>
          <p:cNvPr id="27" name="Rectangle 26">
            <a:extLst>
              <a:ext uri="{FF2B5EF4-FFF2-40B4-BE49-F238E27FC236}">
                <a16:creationId xmlns:a16="http://schemas.microsoft.com/office/drawing/2014/main" id="{80FE3D7D-CAFF-3FA5-6BBE-E05F0507CC1F}"/>
              </a:ext>
            </a:extLst>
          </p:cNvPr>
          <p:cNvSpPr/>
          <p:nvPr/>
        </p:nvSpPr>
        <p:spPr>
          <a:xfrm>
            <a:off x="4943786" y="2548300"/>
            <a:ext cx="990600" cy="3265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Doc 3</a:t>
            </a:r>
          </a:p>
        </p:txBody>
      </p:sp>
      <p:cxnSp>
        <p:nvCxnSpPr>
          <p:cNvPr id="28" name="Straight Arrow Connector 27">
            <a:extLst>
              <a:ext uri="{FF2B5EF4-FFF2-40B4-BE49-F238E27FC236}">
                <a16:creationId xmlns:a16="http://schemas.microsoft.com/office/drawing/2014/main" id="{035C5770-2212-A493-C943-8042DD480A4F}"/>
              </a:ext>
            </a:extLst>
          </p:cNvPr>
          <p:cNvCxnSpPr>
            <a:cxnSpLocks/>
          </p:cNvCxnSpPr>
          <p:nvPr/>
        </p:nvCxnSpPr>
        <p:spPr>
          <a:xfrm>
            <a:off x="2928257" y="2035627"/>
            <a:ext cx="59871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2BD06A9-9040-941B-49C8-E6A2C112F223}"/>
              </a:ext>
            </a:extLst>
          </p:cNvPr>
          <p:cNvCxnSpPr>
            <a:cxnSpLocks/>
          </p:cNvCxnSpPr>
          <p:nvPr/>
        </p:nvCxnSpPr>
        <p:spPr>
          <a:xfrm flipV="1">
            <a:off x="4463142" y="2035628"/>
            <a:ext cx="478972" cy="10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3754E47-9379-91A2-7061-CC9F0B181CFD}"/>
              </a:ext>
            </a:extLst>
          </p:cNvPr>
          <p:cNvCxnSpPr>
            <a:cxnSpLocks/>
          </p:cNvCxnSpPr>
          <p:nvPr/>
        </p:nvCxnSpPr>
        <p:spPr>
          <a:xfrm flipV="1">
            <a:off x="2971798" y="1295400"/>
            <a:ext cx="511630" cy="740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4F2B4EF-0359-B29F-CB9A-B6B7F8C0C68F}"/>
              </a:ext>
            </a:extLst>
          </p:cNvPr>
          <p:cNvCxnSpPr>
            <a:cxnSpLocks/>
          </p:cNvCxnSpPr>
          <p:nvPr/>
        </p:nvCxnSpPr>
        <p:spPr>
          <a:xfrm>
            <a:off x="2971800" y="2122714"/>
            <a:ext cx="555171" cy="598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5806A80-2C09-D76B-5B07-BD0FD071EF78}"/>
              </a:ext>
            </a:extLst>
          </p:cNvPr>
          <p:cNvCxnSpPr>
            <a:cxnSpLocks/>
          </p:cNvCxnSpPr>
          <p:nvPr/>
        </p:nvCxnSpPr>
        <p:spPr>
          <a:xfrm flipV="1">
            <a:off x="4463142" y="2699659"/>
            <a:ext cx="478972" cy="10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2B39996-7798-7638-5F8D-57C06A38EFC0}"/>
              </a:ext>
            </a:extLst>
          </p:cNvPr>
          <p:cNvCxnSpPr>
            <a:cxnSpLocks/>
          </p:cNvCxnSpPr>
          <p:nvPr/>
        </p:nvCxnSpPr>
        <p:spPr>
          <a:xfrm flipV="1">
            <a:off x="4463142" y="1306285"/>
            <a:ext cx="478972" cy="10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4" name="Ink 33">
                <a:extLst>
                  <a:ext uri="{FF2B5EF4-FFF2-40B4-BE49-F238E27FC236}">
                    <a16:creationId xmlns:a16="http://schemas.microsoft.com/office/drawing/2014/main" id="{FEEDB7DA-2720-F98F-8A4C-D61190836132}"/>
                  </a:ext>
                </a:extLst>
              </p14:cNvPr>
              <p14:cNvContentPartPr/>
              <p14:nvPr/>
            </p14:nvContentPartPr>
            <p14:xfrm>
              <a:off x="3992335" y="2256064"/>
              <a:ext cx="13607" cy="13607"/>
            </p14:xfrm>
          </p:contentPart>
        </mc:Choice>
        <mc:Fallback xmlns="">
          <p:pic>
            <p:nvPicPr>
              <p:cNvPr id="34" name="Ink 33">
                <a:extLst>
                  <a:ext uri="{FF2B5EF4-FFF2-40B4-BE49-F238E27FC236}">
                    <a16:creationId xmlns:a16="http://schemas.microsoft.com/office/drawing/2014/main" id="{FEEDB7DA-2720-F98F-8A4C-D61190836132}"/>
                  </a:ext>
                </a:extLst>
              </p:cNvPr>
              <p:cNvPicPr/>
              <p:nvPr/>
            </p:nvPicPr>
            <p:blipFill>
              <a:blip r:embed="rId3"/>
              <a:stretch>
                <a:fillRect/>
              </a:stretch>
            </p:blipFill>
            <p:spPr>
              <a:xfrm>
                <a:off x="3311985" y="1575714"/>
                <a:ext cx="1360700" cy="13607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5" name="Ink 34">
                <a:extLst>
                  <a:ext uri="{FF2B5EF4-FFF2-40B4-BE49-F238E27FC236}">
                    <a16:creationId xmlns:a16="http://schemas.microsoft.com/office/drawing/2014/main" id="{D0334DE9-B982-F03A-1342-B916854CDB4D}"/>
                  </a:ext>
                </a:extLst>
              </p14:cNvPr>
              <p14:cNvContentPartPr/>
              <p14:nvPr/>
            </p14:nvContentPartPr>
            <p14:xfrm>
              <a:off x="3992335" y="2310492"/>
              <a:ext cx="13607" cy="13607"/>
            </p14:xfrm>
          </p:contentPart>
        </mc:Choice>
        <mc:Fallback xmlns="">
          <p:pic>
            <p:nvPicPr>
              <p:cNvPr id="35" name="Ink 34">
                <a:extLst>
                  <a:ext uri="{FF2B5EF4-FFF2-40B4-BE49-F238E27FC236}">
                    <a16:creationId xmlns:a16="http://schemas.microsoft.com/office/drawing/2014/main" id="{D0334DE9-B982-F03A-1342-B916854CDB4D}"/>
                  </a:ext>
                </a:extLst>
              </p:cNvPr>
              <p:cNvPicPr/>
              <p:nvPr/>
            </p:nvPicPr>
            <p:blipFill>
              <a:blip r:embed="rId3"/>
              <a:stretch>
                <a:fillRect/>
              </a:stretch>
            </p:blipFill>
            <p:spPr>
              <a:xfrm>
                <a:off x="3311985" y="1630142"/>
                <a:ext cx="1360700" cy="13607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6" name="Ink 35">
                <a:extLst>
                  <a:ext uri="{FF2B5EF4-FFF2-40B4-BE49-F238E27FC236}">
                    <a16:creationId xmlns:a16="http://schemas.microsoft.com/office/drawing/2014/main" id="{C626650C-D7E4-6BE1-9AED-583A55A4609F}"/>
                  </a:ext>
                </a:extLst>
              </p14:cNvPr>
              <p14:cNvContentPartPr/>
              <p14:nvPr/>
            </p14:nvContentPartPr>
            <p14:xfrm>
              <a:off x="3992335" y="2386692"/>
              <a:ext cx="13607" cy="13607"/>
            </p14:xfrm>
          </p:contentPart>
        </mc:Choice>
        <mc:Fallback xmlns="">
          <p:pic>
            <p:nvPicPr>
              <p:cNvPr id="36" name="Ink 35">
                <a:extLst>
                  <a:ext uri="{FF2B5EF4-FFF2-40B4-BE49-F238E27FC236}">
                    <a16:creationId xmlns:a16="http://schemas.microsoft.com/office/drawing/2014/main" id="{C626650C-D7E4-6BE1-9AED-583A55A4609F}"/>
                  </a:ext>
                </a:extLst>
              </p:cNvPr>
              <p:cNvPicPr/>
              <p:nvPr/>
            </p:nvPicPr>
            <p:blipFill>
              <a:blip r:embed="rId3"/>
              <a:stretch>
                <a:fillRect/>
              </a:stretch>
            </p:blipFill>
            <p:spPr>
              <a:xfrm>
                <a:off x="3311985" y="1706342"/>
                <a:ext cx="1360700" cy="13607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7" name="Ink 36">
                <a:extLst>
                  <a:ext uri="{FF2B5EF4-FFF2-40B4-BE49-F238E27FC236}">
                    <a16:creationId xmlns:a16="http://schemas.microsoft.com/office/drawing/2014/main" id="{C6CE8BA2-5539-E599-932F-1CF8EA9DE8EA}"/>
                  </a:ext>
                </a:extLst>
              </p14:cNvPr>
              <p14:cNvContentPartPr/>
              <p14:nvPr/>
            </p14:nvContentPartPr>
            <p14:xfrm>
              <a:off x="3992335" y="2473778"/>
              <a:ext cx="13607" cy="13607"/>
            </p14:xfrm>
          </p:contentPart>
        </mc:Choice>
        <mc:Fallback xmlns="">
          <p:pic>
            <p:nvPicPr>
              <p:cNvPr id="37" name="Ink 36">
                <a:extLst>
                  <a:ext uri="{FF2B5EF4-FFF2-40B4-BE49-F238E27FC236}">
                    <a16:creationId xmlns:a16="http://schemas.microsoft.com/office/drawing/2014/main" id="{C6CE8BA2-5539-E599-932F-1CF8EA9DE8EA}"/>
                  </a:ext>
                </a:extLst>
              </p:cNvPr>
              <p:cNvPicPr/>
              <p:nvPr/>
            </p:nvPicPr>
            <p:blipFill>
              <a:blip r:embed="rId3"/>
              <a:stretch>
                <a:fillRect/>
              </a:stretch>
            </p:blipFill>
            <p:spPr>
              <a:xfrm>
                <a:off x="3311985" y="1793428"/>
                <a:ext cx="1360700" cy="13607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8" name="Ink 37">
                <a:extLst>
                  <a:ext uri="{FF2B5EF4-FFF2-40B4-BE49-F238E27FC236}">
                    <a16:creationId xmlns:a16="http://schemas.microsoft.com/office/drawing/2014/main" id="{34665AA6-3EA4-A969-5711-B1A801C8557B}"/>
                  </a:ext>
                </a:extLst>
              </p14:cNvPr>
              <p14:cNvContentPartPr/>
              <p14:nvPr/>
            </p14:nvContentPartPr>
            <p14:xfrm>
              <a:off x="3992335" y="2528207"/>
              <a:ext cx="13607" cy="13607"/>
            </p14:xfrm>
          </p:contentPart>
        </mc:Choice>
        <mc:Fallback xmlns="">
          <p:pic>
            <p:nvPicPr>
              <p:cNvPr id="38" name="Ink 37">
                <a:extLst>
                  <a:ext uri="{FF2B5EF4-FFF2-40B4-BE49-F238E27FC236}">
                    <a16:creationId xmlns:a16="http://schemas.microsoft.com/office/drawing/2014/main" id="{34665AA6-3EA4-A969-5711-B1A801C8557B}"/>
                  </a:ext>
                </a:extLst>
              </p:cNvPr>
              <p:cNvPicPr/>
              <p:nvPr/>
            </p:nvPicPr>
            <p:blipFill>
              <a:blip r:embed="rId3"/>
              <a:stretch>
                <a:fillRect/>
              </a:stretch>
            </p:blipFill>
            <p:spPr>
              <a:xfrm>
                <a:off x="3311985" y="1847857"/>
                <a:ext cx="1360700" cy="13607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9" name="Ink 38">
                <a:extLst>
                  <a:ext uri="{FF2B5EF4-FFF2-40B4-BE49-F238E27FC236}">
                    <a16:creationId xmlns:a16="http://schemas.microsoft.com/office/drawing/2014/main" id="{1E5B81E5-78A1-EB6C-F3D4-2CFC310CFAA3}"/>
                  </a:ext>
                </a:extLst>
              </p14:cNvPr>
              <p14:cNvContentPartPr/>
              <p14:nvPr/>
            </p14:nvContentPartPr>
            <p14:xfrm>
              <a:off x="5461907" y="2223406"/>
              <a:ext cx="13607" cy="13607"/>
            </p14:xfrm>
          </p:contentPart>
        </mc:Choice>
        <mc:Fallback xmlns="">
          <p:pic>
            <p:nvPicPr>
              <p:cNvPr id="39" name="Ink 38">
                <a:extLst>
                  <a:ext uri="{FF2B5EF4-FFF2-40B4-BE49-F238E27FC236}">
                    <a16:creationId xmlns:a16="http://schemas.microsoft.com/office/drawing/2014/main" id="{1E5B81E5-78A1-EB6C-F3D4-2CFC310CFAA3}"/>
                  </a:ext>
                </a:extLst>
              </p:cNvPr>
              <p:cNvPicPr/>
              <p:nvPr/>
            </p:nvPicPr>
            <p:blipFill>
              <a:blip r:embed="rId3"/>
              <a:stretch>
                <a:fillRect/>
              </a:stretch>
            </p:blipFill>
            <p:spPr>
              <a:xfrm>
                <a:off x="4781557" y="1543056"/>
                <a:ext cx="1360700" cy="13607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5" name="Ink 44">
                <a:extLst>
                  <a:ext uri="{FF2B5EF4-FFF2-40B4-BE49-F238E27FC236}">
                    <a16:creationId xmlns:a16="http://schemas.microsoft.com/office/drawing/2014/main" id="{E5DA8FF9-B370-4C5E-8BE1-72EF879D1ABD}"/>
                  </a:ext>
                </a:extLst>
              </p14:cNvPr>
              <p14:cNvContentPartPr/>
              <p14:nvPr/>
            </p14:nvContentPartPr>
            <p14:xfrm>
              <a:off x="5451021" y="2288720"/>
              <a:ext cx="13607" cy="13607"/>
            </p14:xfrm>
          </p:contentPart>
        </mc:Choice>
        <mc:Fallback xmlns="">
          <p:pic>
            <p:nvPicPr>
              <p:cNvPr id="45" name="Ink 44">
                <a:extLst>
                  <a:ext uri="{FF2B5EF4-FFF2-40B4-BE49-F238E27FC236}">
                    <a16:creationId xmlns:a16="http://schemas.microsoft.com/office/drawing/2014/main" id="{E5DA8FF9-B370-4C5E-8BE1-72EF879D1ABD}"/>
                  </a:ext>
                </a:extLst>
              </p:cNvPr>
              <p:cNvPicPr/>
              <p:nvPr/>
            </p:nvPicPr>
            <p:blipFill>
              <a:blip r:embed="rId3"/>
              <a:stretch>
                <a:fillRect/>
              </a:stretch>
            </p:blipFill>
            <p:spPr>
              <a:xfrm>
                <a:off x="4770671" y="1608370"/>
                <a:ext cx="1360700" cy="13607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6" name="Ink 45">
                <a:extLst>
                  <a:ext uri="{FF2B5EF4-FFF2-40B4-BE49-F238E27FC236}">
                    <a16:creationId xmlns:a16="http://schemas.microsoft.com/office/drawing/2014/main" id="{DCE64B1E-2BE5-EC7F-4B58-B0D93F3CE6F9}"/>
                  </a:ext>
                </a:extLst>
              </p14:cNvPr>
              <p14:cNvContentPartPr/>
              <p14:nvPr/>
            </p14:nvContentPartPr>
            <p14:xfrm>
              <a:off x="5451021" y="2343149"/>
              <a:ext cx="13607" cy="13607"/>
            </p14:xfrm>
          </p:contentPart>
        </mc:Choice>
        <mc:Fallback xmlns="">
          <p:pic>
            <p:nvPicPr>
              <p:cNvPr id="46" name="Ink 45">
                <a:extLst>
                  <a:ext uri="{FF2B5EF4-FFF2-40B4-BE49-F238E27FC236}">
                    <a16:creationId xmlns:a16="http://schemas.microsoft.com/office/drawing/2014/main" id="{DCE64B1E-2BE5-EC7F-4B58-B0D93F3CE6F9}"/>
                  </a:ext>
                </a:extLst>
              </p:cNvPr>
              <p:cNvPicPr/>
              <p:nvPr/>
            </p:nvPicPr>
            <p:blipFill>
              <a:blip r:embed="rId3"/>
              <a:stretch>
                <a:fillRect/>
              </a:stretch>
            </p:blipFill>
            <p:spPr>
              <a:xfrm>
                <a:off x="4770671" y="1662799"/>
                <a:ext cx="1360700" cy="13607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9" name="Ink 48">
                <a:extLst>
                  <a:ext uri="{FF2B5EF4-FFF2-40B4-BE49-F238E27FC236}">
                    <a16:creationId xmlns:a16="http://schemas.microsoft.com/office/drawing/2014/main" id="{22F5B745-33AE-A055-3D80-2AFCF7E91EE3}"/>
                  </a:ext>
                </a:extLst>
              </p14:cNvPr>
              <p14:cNvContentPartPr/>
              <p14:nvPr/>
            </p14:nvContentPartPr>
            <p14:xfrm>
              <a:off x="5451021" y="2408463"/>
              <a:ext cx="13607" cy="13607"/>
            </p14:xfrm>
          </p:contentPart>
        </mc:Choice>
        <mc:Fallback xmlns="">
          <p:pic>
            <p:nvPicPr>
              <p:cNvPr id="49" name="Ink 48">
                <a:extLst>
                  <a:ext uri="{FF2B5EF4-FFF2-40B4-BE49-F238E27FC236}">
                    <a16:creationId xmlns:a16="http://schemas.microsoft.com/office/drawing/2014/main" id="{22F5B745-33AE-A055-3D80-2AFCF7E91EE3}"/>
                  </a:ext>
                </a:extLst>
              </p:cNvPr>
              <p:cNvPicPr/>
              <p:nvPr/>
            </p:nvPicPr>
            <p:blipFill>
              <a:blip r:embed="rId3"/>
              <a:stretch>
                <a:fillRect/>
              </a:stretch>
            </p:blipFill>
            <p:spPr>
              <a:xfrm>
                <a:off x="4770671" y="1728113"/>
                <a:ext cx="1360700" cy="13607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1" name="Ink 50">
                <a:extLst>
                  <a:ext uri="{FF2B5EF4-FFF2-40B4-BE49-F238E27FC236}">
                    <a16:creationId xmlns:a16="http://schemas.microsoft.com/office/drawing/2014/main" id="{242B792B-8526-2B02-D3BE-C53343C32E4B}"/>
                  </a:ext>
                </a:extLst>
              </p14:cNvPr>
              <p14:cNvContentPartPr/>
              <p14:nvPr/>
            </p14:nvContentPartPr>
            <p14:xfrm>
              <a:off x="5451021" y="2495549"/>
              <a:ext cx="13607" cy="13607"/>
            </p14:xfrm>
          </p:contentPart>
        </mc:Choice>
        <mc:Fallback xmlns="">
          <p:pic>
            <p:nvPicPr>
              <p:cNvPr id="51" name="Ink 50">
                <a:extLst>
                  <a:ext uri="{FF2B5EF4-FFF2-40B4-BE49-F238E27FC236}">
                    <a16:creationId xmlns:a16="http://schemas.microsoft.com/office/drawing/2014/main" id="{242B792B-8526-2B02-D3BE-C53343C32E4B}"/>
                  </a:ext>
                </a:extLst>
              </p:cNvPr>
              <p:cNvPicPr/>
              <p:nvPr/>
            </p:nvPicPr>
            <p:blipFill>
              <a:blip r:embed="rId3"/>
              <a:stretch>
                <a:fillRect/>
              </a:stretch>
            </p:blipFill>
            <p:spPr>
              <a:xfrm>
                <a:off x="4770671" y="1815199"/>
                <a:ext cx="1360700" cy="1360700"/>
              </a:xfrm>
              <a:prstGeom prst="rect">
                <a:avLst/>
              </a:prstGeom>
            </p:spPr>
          </p:pic>
        </mc:Fallback>
      </mc:AlternateContent>
      <p:sp>
        <p:nvSpPr>
          <p:cNvPr id="52" name="Rectangle 51">
            <a:extLst>
              <a:ext uri="{FF2B5EF4-FFF2-40B4-BE49-F238E27FC236}">
                <a16:creationId xmlns:a16="http://schemas.microsoft.com/office/drawing/2014/main" id="{901912B7-0479-9513-F37A-A1529A001DB8}"/>
              </a:ext>
            </a:extLst>
          </p:cNvPr>
          <p:cNvSpPr/>
          <p:nvPr/>
        </p:nvSpPr>
        <p:spPr>
          <a:xfrm>
            <a:off x="6425458" y="1818762"/>
            <a:ext cx="1034142" cy="4027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Doc</a:t>
            </a:r>
          </a:p>
        </p:txBody>
      </p:sp>
      <p:cxnSp>
        <p:nvCxnSpPr>
          <p:cNvPr id="54" name="Straight Arrow Connector 53">
            <a:extLst>
              <a:ext uri="{FF2B5EF4-FFF2-40B4-BE49-F238E27FC236}">
                <a16:creationId xmlns:a16="http://schemas.microsoft.com/office/drawing/2014/main" id="{EEC187A3-51E8-48F9-5D15-0A24CBCD1F10}"/>
              </a:ext>
            </a:extLst>
          </p:cNvPr>
          <p:cNvCxnSpPr>
            <a:cxnSpLocks/>
          </p:cNvCxnSpPr>
          <p:nvPr/>
        </p:nvCxnSpPr>
        <p:spPr>
          <a:xfrm>
            <a:off x="5867398" y="2035627"/>
            <a:ext cx="55517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6F7D1E1-994A-E067-3C76-24FE0614A56B}"/>
              </a:ext>
            </a:extLst>
          </p:cNvPr>
          <p:cNvCxnSpPr>
            <a:cxnSpLocks/>
          </p:cNvCxnSpPr>
          <p:nvPr/>
        </p:nvCxnSpPr>
        <p:spPr>
          <a:xfrm>
            <a:off x="5910941" y="1306285"/>
            <a:ext cx="522516" cy="642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859FD5D-D45D-8879-066E-E26B50A4ADA8}"/>
              </a:ext>
            </a:extLst>
          </p:cNvPr>
          <p:cNvCxnSpPr>
            <a:cxnSpLocks/>
          </p:cNvCxnSpPr>
          <p:nvPr/>
        </p:nvCxnSpPr>
        <p:spPr>
          <a:xfrm flipV="1">
            <a:off x="5889169" y="2079170"/>
            <a:ext cx="544286" cy="68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D1B248D2-F259-16EB-EAFB-97B72DA63A70}"/>
              </a:ext>
            </a:extLst>
          </p:cNvPr>
          <p:cNvCxnSpPr/>
          <p:nvPr/>
        </p:nvCxnSpPr>
        <p:spPr>
          <a:xfrm>
            <a:off x="3997779" y="1472293"/>
            <a:ext cx="10886" cy="40277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76FDB292-23DE-0943-D460-8AB03D60BA10}"/>
              </a:ext>
            </a:extLst>
          </p:cNvPr>
          <p:cNvCxnSpPr>
            <a:cxnSpLocks/>
          </p:cNvCxnSpPr>
          <p:nvPr/>
        </p:nvCxnSpPr>
        <p:spPr>
          <a:xfrm>
            <a:off x="5391150" y="1472294"/>
            <a:ext cx="10885" cy="40277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9DBE8CD9-6A4B-EE9A-2907-92C20A2C2E74}"/>
              </a:ext>
            </a:extLst>
          </p:cNvPr>
          <p:cNvSpPr/>
          <p:nvPr/>
        </p:nvSpPr>
        <p:spPr>
          <a:xfrm>
            <a:off x="7893815" y="1133156"/>
            <a:ext cx="1110342" cy="3265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Chunk 1</a:t>
            </a:r>
          </a:p>
        </p:txBody>
      </p:sp>
      <p:sp>
        <p:nvSpPr>
          <p:cNvPr id="4" name="Rectangle 3">
            <a:extLst>
              <a:ext uri="{FF2B5EF4-FFF2-40B4-BE49-F238E27FC236}">
                <a16:creationId xmlns:a16="http://schemas.microsoft.com/office/drawing/2014/main" id="{DA3D6E8E-2F17-F82C-1B78-C4D44D8F51AA}"/>
              </a:ext>
            </a:extLst>
          </p:cNvPr>
          <p:cNvSpPr/>
          <p:nvPr/>
        </p:nvSpPr>
        <p:spPr>
          <a:xfrm>
            <a:off x="7893815" y="1818956"/>
            <a:ext cx="1110342" cy="3265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Chunk 2</a:t>
            </a:r>
          </a:p>
        </p:txBody>
      </p:sp>
      <p:sp>
        <p:nvSpPr>
          <p:cNvPr id="5" name="Rectangle 4">
            <a:extLst>
              <a:ext uri="{FF2B5EF4-FFF2-40B4-BE49-F238E27FC236}">
                <a16:creationId xmlns:a16="http://schemas.microsoft.com/office/drawing/2014/main" id="{2EEF67D9-8197-A3EE-D1CD-7AE8616A72AB}"/>
              </a:ext>
            </a:extLst>
          </p:cNvPr>
          <p:cNvSpPr/>
          <p:nvPr/>
        </p:nvSpPr>
        <p:spPr>
          <a:xfrm>
            <a:off x="7893814" y="2482984"/>
            <a:ext cx="1110342" cy="3156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Chunk N</a:t>
            </a:r>
          </a:p>
        </p:txBody>
      </p:sp>
      <p:cxnSp>
        <p:nvCxnSpPr>
          <p:cNvPr id="7" name="Straight Arrow Connector 6">
            <a:extLst>
              <a:ext uri="{FF2B5EF4-FFF2-40B4-BE49-F238E27FC236}">
                <a16:creationId xmlns:a16="http://schemas.microsoft.com/office/drawing/2014/main" id="{A6AFB21E-7112-327A-6A26-EBB1EA772A70}"/>
              </a:ext>
            </a:extLst>
          </p:cNvPr>
          <p:cNvCxnSpPr>
            <a:cxnSpLocks/>
          </p:cNvCxnSpPr>
          <p:nvPr/>
        </p:nvCxnSpPr>
        <p:spPr>
          <a:xfrm flipV="1">
            <a:off x="7402283" y="1306285"/>
            <a:ext cx="511630" cy="729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CCEB371-2B5B-B745-579B-675955953EA8}"/>
              </a:ext>
            </a:extLst>
          </p:cNvPr>
          <p:cNvCxnSpPr>
            <a:cxnSpLocks/>
          </p:cNvCxnSpPr>
          <p:nvPr/>
        </p:nvCxnSpPr>
        <p:spPr>
          <a:xfrm flipV="1">
            <a:off x="7456712" y="2024742"/>
            <a:ext cx="435430" cy="10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792F122-44B0-7BE2-C3EC-7E05548CD5AC}"/>
              </a:ext>
            </a:extLst>
          </p:cNvPr>
          <p:cNvCxnSpPr>
            <a:cxnSpLocks/>
          </p:cNvCxnSpPr>
          <p:nvPr/>
        </p:nvCxnSpPr>
        <p:spPr>
          <a:xfrm>
            <a:off x="7402284" y="2002971"/>
            <a:ext cx="511629" cy="664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FACA4B6B-A67E-B63B-174E-E9ECCDC1ABA1}"/>
              </a:ext>
            </a:extLst>
          </p:cNvPr>
          <p:cNvSpPr/>
          <p:nvPr/>
        </p:nvSpPr>
        <p:spPr>
          <a:xfrm>
            <a:off x="9580945" y="1113579"/>
            <a:ext cx="1034142" cy="3265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0.1, ...0.5</a:t>
            </a:r>
          </a:p>
        </p:txBody>
      </p:sp>
      <p:sp>
        <p:nvSpPr>
          <p:cNvPr id="43" name="Rectangle 42">
            <a:extLst>
              <a:ext uri="{FF2B5EF4-FFF2-40B4-BE49-F238E27FC236}">
                <a16:creationId xmlns:a16="http://schemas.microsoft.com/office/drawing/2014/main" id="{38C9917B-0B6C-2574-E2CA-7B17DB10BA00}"/>
              </a:ext>
            </a:extLst>
          </p:cNvPr>
          <p:cNvSpPr/>
          <p:nvPr/>
        </p:nvSpPr>
        <p:spPr>
          <a:xfrm>
            <a:off x="9580945" y="1744950"/>
            <a:ext cx="1034142" cy="3265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0.3, ….</a:t>
            </a:r>
          </a:p>
        </p:txBody>
      </p:sp>
      <p:sp>
        <p:nvSpPr>
          <p:cNvPr id="44" name="Rectangle 43">
            <a:extLst>
              <a:ext uri="{FF2B5EF4-FFF2-40B4-BE49-F238E27FC236}">
                <a16:creationId xmlns:a16="http://schemas.microsoft.com/office/drawing/2014/main" id="{EB9D030A-FDFA-AF73-B88E-6084654BD09C}"/>
              </a:ext>
            </a:extLst>
          </p:cNvPr>
          <p:cNvSpPr/>
          <p:nvPr/>
        </p:nvSpPr>
        <p:spPr>
          <a:xfrm>
            <a:off x="9580945" y="2441636"/>
            <a:ext cx="1034142" cy="3265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0.4, .....</a:t>
            </a:r>
          </a:p>
        </p:txBody>
      </p:sp>
      <p:cxnSp>
        <p:nvCxnSpPr>
          <p:cNvPr id="47" name="Straight Arrow Connector 46">
            <a:extLst>
              <a:ext uri="{FF2B5EF4-FFF2-40B4-BE49-F238E27FC236}">
                <a16:creationId xmlns:a16="http://schemas.microsoft.com/office/drawing/2014/main" id="{EF900A3A-125B-4C24-C2ED-4E45754D7948}"/>
              </a:ext>
            </a:extLst>
          </p:cNvPr>
          <p:cNvCxnSpPr>
            <a:cxnSpLocks/>
          </p:cNvCxnSpPr>
          <p:nvPr/>
        </p:nvCxnSpPr>
        <p:spPr>
          <a:xfrm>
            <a:off x="9002482" y="1317169"/>
            <a:ext cx="57694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ED9C655-65AE-2499-BF04-4CF2CF4BC5B5}"/>
              </a:ext>
            </a:extLst>
          </p:cNvPr>
          <p:cNvCxnSpPr>
            <a:cxnSpLocks/>
          </p:cNvCxnSpPr>
          <p:nvPr/>
        </p:nvCxnSpPr>
        <p:spPr>
          <a:xfrm>
            <a:off x="9002482" y="1926769"/>
            <a:ext cx="57694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7548DB3-125F-B549-62F9-8C917A3E4E93}"/>
              </a:ext>
            </a:extLst>
          </p:cNvPr>
          <p:cNvCxnSpPr>
            <a:cxnSpLocks/>
          </p:cNvCxnSpPr>
          <p:nvPr/>
        </p:nvCxnSpPr>
        <p:spPr>
          <a:xfrm>
            <a:off x="9002481" y="2645226"/>
            <a:ext cx="57694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A367DC7E-C0B4-6DBE-E563-895C13DC1BE4}"/>
              </a:ext>
            </a:extLst>
          </p:cNvPr>
          <p:cNvSpPr/>
          <p:nvPr/>
        </p:nvSpPr>
        <p:spPr>
          <a:xfrm>
            <a:off x="10963586" y="1339779"/>
            <a:ext cx="1208312" cy="10232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Built</a:t>
            </a:r>
          </a:p>
          <a:p>
            <a:pPr algn="ctr"/>
            <a:r>
              <a:rPr lang="en-US" dirty="0"/>
              <a:t>Semantic</a:t>
            </a:r>
          </a:p>
          <a:p>
            <a:pPr algn="ctr"/>
            <a:r>
              <a:rPr lang="en-US" dirty="0"/>
              <a:t>Index</a:t>
            </a:r>
          </a:p>
        </p:txBody>
      </p:sp>
      <p:sp>
        <p:nvSpPr>
          <p:cNvPr id="59" name="TextBox 58">
            <a:extLst>
              <a:ext uri="{FF2B5EF4-FFF2-40B4-BE49-F238E27FC236}">
                <a16:creationId xmlns:a16="http://schemas.microsoft.com/office/drawing/2014/main" id="{BEE5183C-BABA-53F7-9C24-D6E2C2CDBD11}"/>
              </a:ext>
            </a:extLst>
          </p:cNvPr>
          <p:cNvSpPr txBox="1"/>
          <p:nvPr/>
        </p:nvSpPr>
        <p:spPr>
          <a:xfrm>
            <a:off x="9463760" y="2834054"/>
            <a:ext cx="150903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Vector Embeddings</a:t>
            </a:r>
          </a:p>
        </p:txBody>
      </p:sp>
      <p:cxnSp>
        <p:nvCxnSpPr>
          <p:cNvPr id="66" name="Straight Arrow Connector 65">
            <a:extLst>
              <a:ext uri="{FF2B5EF4-FFF2-40B4-BE49-F238E27FC236}">
                <a16:creationId xmlns:a16="http://schemas.microsoft.com/office/drawing/2014/main" id="{090F08D5-2DCE-A72D-B605-598EEE34C221}"/>
              </a:ext>
            </a:extLst>
          </p:cNvPr>
          <p:cNvCxnSpPr>
            <a:cxnSpLocks/>
          </p:cNvCxnSpPr>
          <p:nvPr/>
        </p:nvCxnSpPr>
        <p:spPr>
          <a:xfrm>
            <a:off x="10428512" y="1904998"/>
            <a:ext cx="55517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AB5EBAA2-10E7-E63E-77B0-D5F5888C7F04}"/>
              </a:ext>
            </a:extLst>
          </p:cNvPr>
          <p:cNvCxnSpPr>
            <a:cxnSpLocks/>
          </p:cNvCxnSpPr>
          <p:nvPr/>
        </p:nvCxnSpPr>
        <p:spPr>
          <a:xfrm>
            <a:off x="10472055" y="1175656"/>
            <a:ext cx="522516" cy="642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5C7C56C-7EBB-BC9C-3D6E-924E670730AB}"/>
              </a:ext>
            </a:extLst>
          </p:cNvPr>
          <p:cNvCxnSpPr>
            <a:cxnSpLocks/>
          </p:cNvCxnSpPr>
          <p:nvPr/>
        </p:nvCxnSpPr>
        <p:spPr>
          <a:xfrm flipV="1">
            <a:off x="10450283" y="1948541"/>
            <a:ext cx="544286" cy="68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896DBC38-BED1-569A-9E5E-C55CC7C219AA}"/>
              </a:ext>
            </a:extLst>
          </p:cNvPr>
          <p:cNvSpPr/>
          <p:nvPr/>
        </p:nvSpPr>
        <p:spPr>
          <a:xfrm>
            <a:off x="10485114" y="4018501"/>
            <a:ext cx="16328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Pinecone DB</a:t>
            </a:r>
          </a:p>
        </p:txBody>
      </p:sp>
      <p:cxnSp>
        <p:nvCxnSpPr>
          <p:cNvPr id="70" name="Straight Arrow Connector 69">
            <a:extLst>
              <a:ext uri="{FF2B5EF4-FFF2-40B4-BE49-F238E27FC236}">
                <a16:creationId xmlns:a16="http://schemas.microsoft.com/office/drawing/2014/main" id="{9993A040-16D0-FB19-8139-521B4BDB329E}"/>
              </a:ext>
            </a:extLst>
          </p:cNvPr>
          <p:cNvCxnSpPr>
            <a:cxnSpLocks/>
          </p:cNvCxnSpPr>
          <p:nvPr/>
        </p:nvCxnSpPr>
        <p:spPr>
          <a:xfrm>
            <a:off x="11429998" y="2318657"/>
            <a:ext cx="10886" cy="1621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27A432B9-D906-32F9-047D-180EC48012F7}"/>
              </a:ext>
            </a:extLst>
          </p:cNvPr>
          <p:cNvSpPr/>
          <p:nvPr/>
        </p:nvSpPr>
        <p:spPr>
          <a:xfrm>
            <a:off x="6043742" y="4062044"/>
            <a:ext cx="8708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LLM</a:t>
            </a:r>
          </a:p>
        </p:txBody>
      </p:sp>
      <p:sp>
        <p:nvSpPr>
          <p:cNvPr id="72" name="Oval 71">
            <a:extLst>
              <a:ext uri="{FF2B5EF4-FFF2-40B4-BE49-F238E27FC236}">
                <a16:creationId xmlns:a16="http://schemas.microsoft.com/office/drawing/2014/main" id="{63229D60-9BE1-EDDF-49C5-C5F4F3B76B27}"/>
              </a:ext>
            </a:extLst>
          </p:cNvPr>
          <p:cNvSpPr/>
          <p:nvPr/>
        </p:nvSpPr>
        <p:spPr>
          <a:xfrm>
            <a:off x="4633376" y="5812670"/>
            <a:ext cx="1230085" cy="7402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Query</a:t>
            </a:r>
          </a:p>
        </p:txBody>
      </p:sp>
      <p:sp>
        <p:nvSpPr>
          <p:cNvPr id="76" name="Rectangle 75">
            <a:extLst>
              <a:ext uri="{FF2B5EF4-FFF2-40B4-BE49-F238E27FC236}">
                <a16:creationId xmlns:a16="http://schemas.microsoft.com/office/drawing/2014/main" id="{06EFF5F0-547A-44F3-EB6F-CA445C0F04F3}"/>
              </a:ext>
            </a:extLst>
          </p:cNvPr>
          <p:cNvSpPr/>
          <p:nvPr/>
        </p:nvSpPr>
        <p:spPr>
          <a:xfrm>
            <a:off x="8003170" y="4693415"/>
            <a:ext cx="1850570"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Ranked Result</a:t>
            </a:r>
          </a:p>
        </p:txBody>
      </p:sp>
      <p:sp>
        <p:nvSpPr>
          <p:cNvPr id="80" name="TextBox 79">
            <a:extLst>
              <a:ext uri="{FF2B5EF4-FFF2-40B4-BE49-F238E27FC236}">
                <a16:creationId xmlns:a16="http://schemas.microsoft.com/office/drawing/2014/main" id="{5F7D4D4B-B158-3310-6F5E-FC5987AEB455}"/>
              </a:ext>
            </a:extLst>
          </p:cNvPr>
          <p:cNvSpPr txBox="1"/>
          <p:nvPr/>
        </p:nvSpPr>
        <p:spPr>
          <a:xfrm>
            <a:off x="3647307" y="3822970"/>
            <a:ext cx="12960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Response</a:t>
            </a:r>
          </a:p>
        </p:txBody>
      </p:sp>
      <p:cxnSp>
        <p:nvCxnSpPr>
          <p:cNvPr id="82" name="Connector: Elbow 81">
            <a:extLst>
              <a:ext uri="{FF2B5EF4-FFF2-40B4-BE49-F238E27FC236}">
                <a16:creationId xmlns:a16="http://schemas.microsoft.com/office/drawing/2014/main" id="{3AAC074B-E008-0682-2E96-A69F74D58B61}"/>
              </a:ext>
            </a:extLst>
          </p:cNvPr>
          <p:cNvCxnSpPr/>
          <p:nvPr/>
        </p:nvCxnSpPr>
        <p:spPr>
          <a:xfrm flipH="1" flipV="1">
            <a:off x="6939644" y="4327072"/>
            <a:ext cx="1121225" cy="6966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Connector: Elbow 82">
            <a:extLst>
              <a:ext uri="{FF2B5EF4-FFF2-40B4-BE49-F238E27FC236}">
                <a16:creationId xmlns:a16="http://schemas.microsoft.com/office/drawing/2014/main" id="{4C0475E6-566D-0498-7F9C-75EA85CBCD0E}"/>
              </a:ext>
            </a:extLst>
          </p:cNvPr>
          <p:cNvCxnSpPr>
            <a:cxnSpLocks/>
          </p:cNvCxnSpPr>
          <p:nvPr/>
        </p:nvCxnSpPr>
        <p:spPr>
          <a:xfrm flipH="1">
            <a:off x="9911442" y="4218215"/>
            <a:ext cx="576941" cy="8055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0643B9D9-83B1-4525-1D9F-CF1E937D93A6}"/>
              </a:ext>
            </a:extLst>
          </p:cNvPr>
          <p:cNvSpPr/>
          <p:nvPr/>
        </p:nvSpPr>
        <p:spPr>
          <a:xfrm>
            <a:off x="2325227" y="4056759"/>
            <a:ext cx="435428" cy="3592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Arrow Connector 89">
            <a:extLst>
              <a:ext uri="{FF2B5EF4-FFF2-40B4-BE49-F238E27FC236}">
                <a16:creationId xmlns:a16="http://schemas.microsoft.com/office/drawing/2014/main" id="{BE3762E3-76A3-DADC-5AB0-38C69740FF75}"/>
              </a:ext>
            </a:extLst>
          </p:cNvPr>
          <p:cNvCxnSpPr/>
          <p:nvPr/>
        </p:nvCxnSpPr>
        <p:spPr>
          <a:xfrm>
            <a:off x="2539093" y="4357008"/>
            <a:ext cx="32659" cy="76200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04128CFB-CC2E-2B9D-F950-431FBE954C25}"/>
              </a:ext>
            </a:extLst>
          </p:cNvPr>
          <p:cNvCxnSpPr>
            <a:cxnSpLocks/>
          </p:cNvCxnSpPr>
          <p:nvPr/>
        </p:nvCxnSpPr>
        <p:spPr>
          <a:xfrm flipV="1">
            <a:off x="2292569" y="4513669"/>
            <a:ext cx="250372" cy="26125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6D80643-9235-B41C-F80C-1C9BAEC89AC6}"/>
              </a:ext>
            </a:extLst>
          </p:cNvPr>
          <p:cNvCxnSpPr>
            <a:cxnSpLocks/>
          </p:cNvCxnSpPr>
          <p:nvPr/>
        </p:nvCxnSpPr>
        <p:spPr>
          <a:xfrm flipV="1">
            <a:off x="2212523" y="4992640"/>
            <a:ext cx="359229" cy="39188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B70E9AE5-D67B-F439-F8D5-3851B3CADAB9}"/>
              </a:ext>
            </a:extLst>
          </p:cNvPr>
          <p:cNvCxnSpPr>
            <a:cxnSpLocks/>
          </p:cNvCxnSpPr>
          <p:nvPr/>
        </p:nvCxnSpPr>
        <p:spPr>
          <a:xfrm>
            <a:off x="2564043" y="4991098"/>
            <a:ext cx="370116" cy="35922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CC0FB16-80F2-4E82-57A6-15496F8994C9}"/>
              </a:ext>
            </a:extLst>
          </p:cNvPr>
          <p:cNvCxnSpPr>
            <a:cxnSpLocks/>
          </p:cNvCxnSpPr>
          <p:nvPr/>
        </p:nvCxnSpPr>
        <p:spPr>
          <a:xfrm>
            <a:off x="2539094" y="4513669"/>
            <a:ext cx="239487" cy="23948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B4F4F069-4D2E-E2C8-39E3-2728B0E4D8CE}"/>
              </a:ext>
            </a:extLst>
          </p:cNvPr>
          <p:cNvCxnSpPr/>
          <p:nvPr/>
        </p:nvCxnSpPr>
        <p:spPr>
          <a:xfrm flipH="1" flipV="1">
            <a:off x="2801710" y="4249510"/>
            <a:ext cx="3211288" cy="21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E57380BF-4B4F-E7C4-BD47-9B8C89109D21}"/>
              </a:ext>
            </a:extLst>
          </p:cNvPr>
          <p:cNvCxnSpPr/>
          <p:nvPr/>
        </p:nvCxnSpPr>
        <p:spPr>
          <a:xfrm>
            <a:off x="2737756" y="4381499"/>
            <a:ext cx="2002973" cy="1578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2EE843E0-48DA-4951-BF37-3F172351E958}"/>
              </a:ext>
            </a:extLst>
          </p:cNvPr>
          <p:cNvCxnSpPr>
            <a:cxnSpLocks/>
          </p:cNvCxnSpPr>
          <p:nvPr/>
        </p:nvCxnSpPr>
        <p:spPr>
          <a:xfrm flipV="1">
            <a:off x="5589813" y="4664528"/>
            <a:ext cx="936172" cy="1251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68294E4F-2828-2B72-D4FE-1E442C0BAEE4}"/>
              </a:ext>
            </a:extLst>
          </p:cNvPr>
          <p:cNvCxnSpPr/>
          <p:nvPr/>
        </p:nvCxnSpPr>
        <p:spPr>
          <a:xfrm flipV="1">
            <a:off x="5866038" y="6116411"/>
            <a:ext cx="5453743" cy="2177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2CAA2BEB-17B7-11C6-9AD0-36681FBEDF67}"/>
              </a:ext>
            </a:extLst>
          </p:cNvPr>
          <p:cNvCxnSpPr/>
          <p:nvPr/>
        </p:nvCxnSpPr>
        <p:spPr>
          <a:xfrm flipV="1">
            <a:off x="11310256" y="4582887"/>
            <a:ext cx="10885" cy="1545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0392D325-24F2-81FF-3502-B76042D9BF2C}"/>
              </a:ext>
            </a:extLst>
          </p:cNvPr>
          <p:cNvSpPr txBox="1"/>
          <p:nvPr/>
        </p:nvSpPr>
        <p:spPr>
          <a:xfrm>
            <a:off x="136131" y="136131"/>
            <a:ext cx="48991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ea typeface="+mn-lt"/>
                <a:cs typeface="+mn-lt"/>
              </a:rPr>
              <a:t>Architecture</a:t>
            </a:r>
            <a:endParaRPr lang="en-US" sz="4000" b="1"/>
          </a:p>
        </p:txBody>
      </p:sp>
      <p:sp>
        <p:nvSpPr>
          <p:cNvPr id="3" name="TextBox 2">
            <a:extLst>
              <a:ext uri="{FF2B5EF4-FFF2-40B4-BE49-F238E27FC236}">
                <a16:creationId xmlns:a16="http://schemas.microsoft.com/office/drawing/2014/main" id="{9755CC16-A53A-9AED-983B-635E36FE6370}"/>
              </a:ext>
            </a:extLst>
          </p:cNvPr>
          <p:cNvSpPr txBox="1"/>
          <p:nvPr/>
        </p:nvSpPr>
        <p:spPr>
          <a:xfrm>
            <a:off x="2223406" y="5305816"/>
            <a:ext cx="688009" cy="369332"/>
          </a:xfrm>
          <a:prstGeom prst="rect">
            <a:avLst/>
          </a:prstGeom>
          <a:noFill/>
        </p:spPr>
        <p:txBody>
          <a:bodyPr wrap="none" rtlCol="0">
            <a:spAutoFit/>
          </a:bodyPr>
          <a:lstStyle/>
          <a:p>
            <a:r>
              <a:rPr lang="en-US" dirty="0"/>
              <a:t>User</a:t>
            </a:r>
          </a:p>
        </p:txBody>
      </p:sp>
    </p:spTree>
    <p:extLst>
      <p:ext uri="{BB962C8B-B14F-4D97-AF65-F5344CB8AC3E}">
        <p14:creationId xmlns:p14="http://schemas.microsoft.com/office/powerpoint/2010/main" val="2554694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85747-7794-0677-BBD1-2ABC745A1D45}"/>
              </a:ext>
            </a:extLst>
          </p:cNvPr>
          <p:cNvSpPr>
            <a:spLocks noGrp="1"/>
          </p:cNvSpPr>
          <p:nvPr>
            <p:ph type="title"/>
          </p:nvPr>
        </p:nvSpPr>
        <p:spPr>
          <a:xfrm>
            <a:off x="1088136" y="273817"/>
            <a:ext cx="9922763" cy="924114"/>
          </a:xfrm>
        </p:spPr>
        <p:txBody>
          <a:bodyPr>
            <a:normAutofit/>
          </a:bodyPr>
          <a:lstStyle/>
          <a:p>
            <a:r>
              <a:rPr lang="en-US"/>
              <a:t>Results </a:t>
            </a:r>
          </a:p>
        </p:txBody>
      </p:sp>
      <p:pic>
        <p:nvPicPr>
          <p:cNvPr id="5" name="Content Placeholder 4" descr="A black background with white text&#10;&#10;Description automatically generated">
            <a:extLst>
              <a:ext uri="{FF2B5EF4-FFF2-40B4-BE49-F238E27FC236}">
                <a16:creationId xmlns:a16="http://schemas.microsoft.com/office/drawing/2014/main" id="{ECAC9FAF-4D9A-C2D2-ECF2-FF8BBB8C5840}"/>
              </a:ext>
            </a:extLst>
          </p:cNvPr>
          <p:cNvPicPr>
            <a:picLocks noGrp="1" noChangeAspect="1"/>
          </p:cNvPicPr>
          <p:nvPr>
            <p:ph idx="1"/>
          </p:nvPr>
        </p:nvPicPr>
        <p:blipFill>
          <a:blip r:embed="rId2"/>
          <a:stretch>
            <a:fillRect/>
          </a:stretch>
        </p:blipFill>
        <p:spPr>
          <a:xfrm>
            <a:off x="127689" y="1196676"/>
            <a:ext cx="12061370" cy="2128156"/>
          </a:xfrm>
        </p:spPr>
      </p:pic>
      <p:sp>
        <p:nvSpPr>
          <p:cNvPr id="4" name="Slide Number Placeholder 3">
            <a:extLst>
              <a:ext uri="{FF2B5EF4-FFF2-40B4-BE49-F238E27FC236}">
                <a16:creationId xmlns:a16="http://schemas.microsoft.com/office/drawing/2014/main" id="{5BA450D2-83E5-D5B1-5D8C-1D7F301EF7C7}"/>
              </a:ext>
            </a:extLst>
          </p:cNvPr>
          <p:cNvSpPr>
            <a:spLocks noGrp="1"/>
          </p:cNvSpPr>
          <p:nvPr>
            <p:ph type="sldNum" sz="quarter" idx="12"/>
          </p:nvPr>
        </p:nvSpPr>
        <p:spPr/>
        <p:txBody>
          <a:bodyPr/>
          <a:lstStyle/>
          <a:p>
            <a:fld id="{719D7796-F675-488F-AC46-C88938C80352}" type="slidenum">
              <a:rPr lang="en-US" smtClean="0"/>
              <a:t>11</a:t>
            </a:fld>
            <a:endParaRPr lang="en-US"/>
          </a:p>
        </p:txBody>
      </p:sp>
      <p:pic>
        <p:nvPicPr>
          <p:cNvPr id="6" name="Picture 5" descr="A black background with white text&#10;&#10;Description automatically generated">
            <a:extLst>
              <a:ext uri="{FF2B5EF4-FFF2-40B4-BE49-F238E27FC236}">
                <a16:creationId xmlns:a16="http://schemas.microsoft.com/office/drawing/2014/main" id="{6357C516-9335-129E-1A5E-B9892B717810}"/>
              </a:ext>
            </a:extLst>
          </p:cNvPr>
          <p:cNvPicPr>
            <a:picLocks noChangeAspect="1"/>
          </p:cNvPicPr>
          <p:nvPr/>
        </p:nvPicPr>
        <p:blipFill>
          <a:blip r:embed="rId3"/>
          <a:stretch>
            <a:fillRect/>
          </a:stretch>
        </p:blipFill>
        <p:spPr>
          <a:xfrm>
            <a:off x="122247" y="3923547"/>
            <a:ext cx="12061371" cy="2112916"/>
          </a:xfrm>
          <a:prstGeom prst="rect">
            <a:avLst/>
          </a:prstGeom>
        </p:spPr>
      </p:pic>
    </p:spTree>
    <p:extLst>
      <p:ext uri="{BB962C8B-B14F-4D97-AF65-F5344CB8AC3E}">
        <p14:creationId xmlns:p14="http://schemas.microsoft.com/office/powerpoint/2010/main" val="1976479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black background with white text&#10;&#10;Description automatically generated">
            <a:extLst>
              <a:ext uri="{FF2B5EF4-FFF2-40B4-BE49-F238E27FC236}">
                <a16:creationId xmlns:a16="http://schemas.microsoft.com/office/drawing/2014/main" id="{BB3A6B53-7986-A010-E6BB-2639CF24E6EB}"/>
              </a:ext>
            </a:extLst>
          </p:cNvPr>
          <p:cNvPicPr>
            <a:picLocks noGrp="1" noChangeAspect="1"/>
          </p:cNvPicPr>
          <p:nvPr>
            <p:ph idx="1"/>
          </p:nvPr>
        </p:nvPicPr>
        <p:blipFill>
          <a:blip r:embed="rId2"/>
          <a:stretch>
            <a:fillRect/>
          </a:stretch>
        </p:blipFill>
        <p:spPr>
          <a:xfrm>
            <a:off x="256863" y="2467245"/>
            <a:ext cx="11666127" cy="3996061"/>
          </a:xfrm>
        </p:spPr>
      </p:pic>
      <p:sp>
        <p:nvSpPr>
          <p:cNvPr id="4" name="Slide Number Placeholder 3">
            <a:extLst>
              <a:ext uri="{FF2B5EF4-FFF2-40B4-BE49-F238E27FC236}">
                <a16:creationId xmlns:a16="http://schemas.microsoft.com/office/drawing/2014/main" id="{262F2845-1668-FCD4-6357-FA65D322371F}"/>
              </a:ext>
            </a:extLst>
          </p:cNvPr>
          <p:cNvSpPr>
            <a:spLocks noGrp="1"/>
          </p:cNvSpPr>
          <p:nvPr>
            <p:ph type="sldNum" sz="quarter" idx="12"/>
          </p:nvPr>
        </p:nvSpPr>
        <p:spPr/>
        <p:txBody>
          <a:bodyPr/>
          <a:lstStyle/>
          <a:p>
            <a:fld id="{719D7796-F675-488F-AC46-C88938C80352}" type="slidenum">
              <a:rPr lang="en-US" smtClean="0"/>
              <a:t>12</a:t>
            </a:fld>
            <a:endParaRPr lang="en-US"/>
          </a:p>
        </p:txBody>
      </p:sp>
      <p:pic>
        <p:nvPicPr>
          <p:cNvPr id="6" name="Picture 5" descr="A black background with white text&#10;&#10;Description automatically generated">
            <a:extLst>
              <a:ext uri="{FF2B5EF4-FFF2-40B4-BE49-F238E27FC236}">
                <a16:creationId xmlns:a16="http://schemas.microsoft.com/office/drawing/2014/main" id="{7D07E5FA-1B9F-481E-01FA-7CB07E408579}"/>
              </a:ext>
            </a:extLst>
          </p:cNvPr>
          <p:cNvPicPr>
            <a:picLocks noChangeAspect="1"/>
          </p:cNvPicPr>
          <p:nvPr/>
        </p:nvPicPr>
        <p:blipFill>
          <a:blip r:embed="rId3"/>
          <a:stretch>
            <a:fillRect/>
          </a:stretch>
        </p:blipFill>
        <p:spPr>
          <a:xfrm>
            <a:off x="252702" y="537730"/>
            <a:ext cx="10809143" cy="1441450"/>
          </a:xfrm>
          <a:prstGeom prst="rect">
            <a:avLst/>
          </a:prstGeom>
        </p:spPr>
      </p:pic>
    </p:spTree>
    <p:extLst>
      <p:ext uri="{BB962C8B-B14F-4D97-AF65-F5344CB8AC3E}">
        <p14:creationId xmlns:p14="http://schemas.microsoft.com/office/powerpoint/2010/main" val="2921256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2E962-50E0-7249-1C92-33F67D3AA210}"/>
              </a:ext>
            </a:extLst>
          </p:cNvPr>
          <p:cNvSpPr>
            <a:spLocks noGrp="1"/>
          </p:cNvSpPr>
          <p:nvPr>
            <p:ph type="title"/>
          </p:nvPr>
        </p:nvSpPr>
        <p:spPr/>
        <p:txBody>
          <a:bodyPr/>
          <a:lstStyle/>
          <a:p>
            <a:endParaRPr lang="en-US"/>
          </a:p>
        </p:txBody>
      </p:sp>
      <p:pic>
        <p:nvPicPr>
          <p:cNvPr id="5" name="Content Placeholder 4" descr="A black screen with white text&#10;&#10;Description automatically generated">
            <a:extLst>
              <a:ext uri="{FF2B5EF4-FFF2-40B4-BE49-F238E27FC236}">
                <a16:creationId xmlns:a16="http://schemas.microsoft.com/office/drawing/2014/main" id="{04C369C6-BDBC-3CF5-5444-A1FB33251F46}"/>
              </a:ext>
            </a:extLst>
          </p:cNvPr>
          <p:cNvPicPr>
            <a:picLocks noGrp="1" noChangeAspect="1"/>
          </p:cNvPicPr>
          <p:nvPr>
            <p:ph idx="1"/>
          </p:nvPr>
        </p:nvPicPr>
        <p:blipFill>
          <a:blip r:embed="rId2"/>
          <a:stretch>
            <a:fillRect/>
          </a:stretch>
        </p:blipFill>
        <p:spPr>
          <a:xfrm>
            <a:off x="1088136" y="1184847"/>
            <a:ext cx="9902444" cy="4444343"/>
          </a:xfrm>
        </p:spPr>
      </p:pic>
      <p:sp>
        <p:nvSpPr>
          <p:cNvPr id="4" name="Slide Number Placeholder 3">
            <a:extLst>
              <a:ext uri="{FF2B5EF4-FFF2-40B4-BE49-F238E27FC236}">
                <a16:creationId xmlns:a16="http://schemas.microsoft.com/office/drawing/2014/main" id="{50A3723F-53CF-6403-FC4C-272DEE1CA765}"/>
              </a:ext>
            </a:extLst>
          </p:cNvPr>
          <p:cNvSpPr>
            <a:spLocks noGrp="1"/>
          </p:cNvSpPr>
          <p:nvPr>
            <p:ph type="sldNum" sz="quarter" idx="12"/>
          </p:nvPr>
        </p:nvSpPr>
        <p:spPr/>
        <p:txBody>
          <a:bodyPr/>
          <a:lstStyle/>
          <a:p>
            <a:fld id="{719D7796-F675-488F-AC46-C88938C80352}" type="slidenum">
              <a:rPr lang="en-US" smtClean="0"/>
              <a:t>13</a:t>
            </a:fld>
            <a:endParaRPr lang="en-US"/>
          </a:p>
        </p:txBody>
      </p:sp>
    </p:spTree>
    <p:extLst>
      <p:ext uri="{BB962C8B-B14F-4D97-AF65-F5344CB8AC3E}">
        <p14:creationId xmlns:p14="http://schemas.microsoft.com/office/powerpoint/2010/main" val="2228039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3000C-A408-FE4E-D320-58D4238651A1}"/>
              </a:ext>
            </a:extLst>
          </p:cNvPr>
          <p:cNvSpPr>
            <a:spLocks noGrp="1"/>
          </p:cNvSpPr>
          <p:nvPr>
            <p:ph type="title"/>
          </p:nvPr>
        </p:nvSpPr>
        <p:spPr/>
        <p:txBody>
          <a:bodyPr/>
          <a:lstStyle/>
          <a:p>
            <a:r>
              <a:rPr lang="en-US" dirty="0"/>
              <a:t>Application</a:t>
            </a:r>
          </a:p>
        </p:txBody>
      </p:sp>
      <p:sp>
        <p:nvSpPr>
          <p:cNvPr id="4" name="Slide Number Placeholder 3">
            <a:extLst>
              <a:ext uri="{FF2B5EF4-FFF2-40B4-BE49-F238E27FC236}">
                <a16:creationId xmlns:a16="http://schemas.microsoft.com/office/drawing/2014/main" id="{EE3A5C85-106C-FD89-2DEA-32FDDDC753E7}"/>
              </a:ext>
            </a:extLst>
          </p:cNvPr>
          <p:cNvSpPr>
            <a:spLocks noGrp="1"/>
          </p:cNvSpPr>
          <p:nvPr>
            <p:ph type="sldNum" sz="quarter" idx="12"/>
          </p:nvPr>
        </p:nvSpPr>
        <p:spPr/>
        <p:txBody>
          <a:bodyPr/>
          <a:lstStyle/>
          <a:p>
            <a:fld id="{719D7796-F675-488F-AC46-C88938C80352}" type="slidenum">
              <a:rPr lang="en-US" smtClean="0"/>
              <a:t>14</a:t>
            </a:fld>
            <a:endParaRPr lang="en-US"/>
          </a:p>
        </p:txBody>
      </p:sp>
      <p:pic>
        <p:nvPicPr>
          <p:cNvPr id="6" name="Picture 5" descr="A chatbot with text&#10;&#10;Description automatically generated">
            <a:extLst>
              <a:ext uri="{FF2B5EF4-FFF2-40B4-BE49-F238E27FC236}">
                <a16:creationId xmlns:a16="http://schemas.microsoft.com/office/drawing/2014/main" id="{E6E6ED08-09FE-C1C7-F245-2484A9A829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727" y="1737359"/>
            <a:ext cx="6827002" cy="4851438"/>
          </a:xfrm>
          <a:prstGeom prst="rect">
            <a:avLst/>
          </a:prstGeom>
        </p:spPr>
      </p:pic>
    </p:spTree>
    <p:extLst>
      <p:ext uri="{BB962C8B-B14F-4D97-AF65-F5344CB8AC3E}">
        <p14:creationId xmlns:p14="http://schemas.microsoft.com/office/powerpoint/2010/main" val="2854391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683EE-4031-533E-FF19-EBEFE521B679}"/>
              </a:ext>
            </a:extLst>
          </p:cNvPr>
          <p:cNvSpPr>
            <a:spLocks noGrp="1"/>
          </p:cNvSpPr>
          <p:nvPr>
            <p:ph type="title"/>
          </p:nvPr>
        </p:nvSpPr>
        <p:spPr/>
        <p:txBody>
          <a:bodyPr/>
          <a:lstStyle/>
          <a:p>
            <a:r>
              <a:rPr lang="en-US"/>
              <a:t>Responsibilities</a:t>
            </a:r>
          </a:p>
        </p:txBody>
      </p:sp>
      <p:sp>
        <p:nvSpPr>
          <p:cNvPr id="3" name="Content Placeholder 2">
            <a:extLst>
              <a:ext uri="{FF2B5EF4-FFF2-40B4-BE49-F238E27FC236}">
                <a16:creationId xmlns:a16="http://schemas.microsoft.com/office/drawing/2014/main" id="{46BFEB61-4A07-C5F3-2C5F-CE7457B8900F}"/>
              </a:ext>
            </a:extLst>
          </p:cNvPr>
          <p:cNvSpPr>
            <a:spLocks noGrp="1"/>
          </p:cNvSpPr>
          <p:nvPr>
            <p:ph idx="1"/>
          </p:nvPr>
        </p:nvSpPr>
        <p:spPr/>
        <p:txBody>
          <a:bodyPr vert="horz" lIns="91440" tIns="45720" rIns="91440" bIns="45720" rtlCol="0" anchor="t">
            <a:normAutofit/>
          </a:bodyPr>
          <a:lstStyle/>
          <a:p>
            <a:r>
              <a:rPr lang="en-US"/>
              <a:t>Collect data for training and testing Katzbot </a:t>
            </a:r>
          </a:p>
          <a:p>
            <a:r>
              <a:rPr lang="en-US">
                <a:ea typeface="+mn-lt"/>
                <a:cs typeface="+mn-lt"/>
              </a:rPr>
              <a:t>Design and implement Katzbot using natural language processing techniques.</a:t>
            </a:r>
          </a:p>
          <a:p>
            <a:r>
              <a:rPr lang="en-US">
                <a:ea typeface="+mn-lt"/>
                <a:cs typeface="+mn-lt"/>
              </a:rPr>
              <a:t>Train </a:t>
            </a:r>
            <a:r>
              <a:rPr lang="en-US" err="1">
                <a:ea typeface="+mn-lt"/>
                <a:cs typeface="+mn-lt"/>
              </a:rPr>
              <a:t>Katzbot</a:t>
            </a:r>
            <a:r>
              <a:rPr lang="en-US">
                <a:ea typeface="+mn-lt"/>
                <a:cs typeface="+mn-lt"/>
              </a:rPr>
              <a:t> using RLHF</a:t>
            </a:r>
          </a:p>
          <a:p>
            <a:r>
              <a:rPr lang="en-US"/>
              <a:t>Collect </a:t>
            </a:r>
            <a:r>
              <a:rPr lang="en-US">
                <a:ea typeface="+mn-lt"/>
                <a:cs typeface="+mn-lt"/>
              </a:rPr>
              <a:t>user </a:t>
            </a:r>
            <a:r>
              <a:rPr lang="en-US"/>
              <a:t>feedback </a:t>
            </a:r>
            <a:r>
              <a:rPr lang="en-US">
                <a:ea typeface="+mn-lt"/>
                <a:cs typeface="+mn-lt"/>
              </a:rPr>
              <a:t>to further refine Katzbot responses and improve performance.</a:t>
            </a:r>
            <a:endParaRPr lang="en-US">
              <a:solidFill>
                <a:srgbClr val="808080"/>
              </a:solidFill>
              <a:ea typeface="+mn-lt"/>
              <a:cs typeface="+mn-lt"/>
            </a:endParaRPr>
          </a:p>
          <a:p>
            <a:endParaRPr lang="en-US"/>
          </a:p>
        </p:txBody>
      </p:sp>
      <p:sp>
        <p:nvSpPr>
          <p:cNvPr id="4" name="Slide Number Placeholder 3">
            <a:extLst>
              <a:ext uri="{FF2B5EF4-FFF2-40B4-BE49-F238E27FC236}">
                <a16:creationId xmlns:a16="http://schemas.microsoft.com/office/drawing/2014/main" id="{D0A5CE63-C7F8-C346-CF8A-9119FAE71047}"/>
              </a:ext>
            </a:extLst>
          </p:cNvPr>
          <p:cNvSpPr>
            <a:spLocks noGrp="1"/>
          </p:cNvSpPr>
          <p:nvPr>
            <p:ph type="sldNum" sz="quarter" idx="12"/>
          </p:nvPr>
        </p:nvSpPr>
        <p:spPr/>
        <p:txBody>
          <a:bodyPr/>
          <a:lstStyle/>
          <a:p>
            <a:fld id="{719D7796-F675-488F-AC46-C88938C80352}" type="slidenum">
              <a:rPr lang="en-US" smtClean="0"/>
              <a:t>15</a:t>
            </a:fld>
            <a:endParaRPr lang="en-US"/>
          </a:p>
        </p:txBody>
      </p:sp>
    </p:spTree>
    <p:extLst>
      <p:ext uri="{BB962C8B-B14F-4D97-AF65-F5344CB8AC3E}">
        <p14:creationId xmlns:p14="http://schemas.microsoft.com/office/powerpoint/2010/main" val="1338811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1CC1FBA-66BE-437A-BCBC-ED8178A68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F10B6C-5A9F-3C5F-AE89-77D700C34282}"/>
              </a:ext>
            </a:extLst>
          </p:cNvPr>
          <p:cNvSpPr>
            <a:spLocks noGrp="1"/>
          </p:cNvSpPr>
          <p:nvPr>
            <p:ph type="title"/>
          </p:nvPr>
        </p:nvSpPr>
        <p:spPr>
          <a:xfrm>
            <a:off x="1088136" y="3955718"/>
            <a:ext cx="5510372" cy="2339168"/>
          </a:xfrm>
        </p:spPr>
        <p:txBody>
          <a:bodyPr>
            <a:normAutofit/>
          </a:bodyPr>
          <a:lstStyle/>
          <a:p>
            <a:r>
              <a:rPr lang="en-US" sz="4000"/>
              <a:t>FineTune the RLHF</a:t>
            </a:r>
          </a:p>
        </p:txBody>
      </p:sp>
      <p:cxnSp>
        <p:nvCxnSpPr>
          <p:cNvPr id="13" name="Straight Connector 12">
            <a:extLst>
              <a:ext uri="{FF2B5EF4-FFF2-40B4-BE49-F238E27FC236}">
                <a16:creationId xmlns:a16="http://schemas.microsoft.com/office/drawing/2014/main" id="{E29BA74B-ECB4-4E0C-ADC9-17655FFE15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05226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DD42A91-DECE-77EA-C31D-4850BC77C84D}"/>
              </a:ext>
            </a:extLst>
          </p:cNvPr>
          <p:cNvSpPr>
            <a:spLocks noGrp="1"/>
          </p:cNvSpPr>
          <p:nvPr>
            <p:ph idx="1"/>
          </p:nvPr>
        </p:nvSpPr>
        <p:spPr>
          <a:xfrm>
            <a:off x="7315200" y="3878825"/>
            <a:ext cx="3830218" cy="2430809"/>
          </a:xfrm>
        </p:spPr>
        <p:txBody>
          <a:bodyPr anchor="t">
            <a:normAutofit/>
          </a:bodyPr>
          <a:lstStyle/>
          <a:p>
            <a:pPr marL="0" indent="0">
              <a:lnSpc>
                <a:spcPct val="120000"/>
              </a:lnSpc>
              <a:buNone/>
            </a:pPr>
            <a:r>
              <a:rPr lang="en-US" sz="1500">
                <a:effectLst/>
                <a:latin typeface="Calibri" panose="020F0502020204030204" pitchFamily="34" charset="0"/>
                <a:ea typeface="SimSun" panose="02010600030101010101" pitchFamily="2" charset="-122"/>
                <a:cs typeface="Arial" panose="020B0604020202020204" pitchFamily="34" charset="0"/>
              </a:rPr>
              <a:t>The initial phase of evaluation involved fine-tuning the model using the BERT-based architecture </a:t>
            </a:r>
            <a:r>
              <a:rPr lang="en-US" sz="1500" err="1">
                <a:effectLst/>
                <a:latin typeface="Calibri" panose="020F0502020204030204" pitchFamily="34" charset="0"/>
                <a:ea typeface="SimSun" panose="02010600030101010101" pitchFamily="2" charset="-122"/>
                <a:cs typeface="Arial" panose="020B0604020202020204" pitchFamily="34" charset="0"/>
              </a:rPr>
              <a:t>bert</a:t>
            </a:r>
            <a:r>
              <a:rPr lang="en-US" sz="1500">
                <a:effectLst/>
                <a:latin typeface="Calibri" panose="020F0502020204030204" pitchFamily="34" charset="0"/>
                <a:ea typeface="SimSun" panose="02010600030101010101" pitchFamily="2" charset="-122"/>
                <a:cs typeface="Arial" panose="020B0604020202020204" pitchFamily="34" charset="0"/>
              </a:rPr>
              <a:t>-base-uncased. This process extended over 60 epochs, with a batch size of 4 and a learning rate set at 5e-4. Through meticulous fine-tuning, </a:t>
            </a:r>
            <a:r>
              <a:rPr lang="en-US" sz="1500" err="1">
                <a:effectLst/>
                <a:latin typeface="Calibri" panose="020F0502020204030204" pitchFamily="34" charset="0"/>
                <a:ea typeface="SimSun" panose="02010600030101010101" pitchFamily="2" charset="-122"/>
                <a:cs typeface="Arial" panose="020B0604020202020204" pitchFamily="34" charset="0"/>
              </a:rPr>
              <a:t>Katzbot</a:t>
            </a:r>
            <a:r>
              <a:rPr lang="en-US" sz="1500">
                <a:effectLst/>
                <a:latin typeface="Calibri" panose="020F0502020204030204" pitchFamily="34" charset="0"/>
                <a:ea typeface="SimSun" panose="02010600030101010101" pitchFamily="2" charset="-122"/>
                <a:cs typeface="Arial" panose="020B0604020202020204" pitchFamily="34" charset="0"/>
              </a:rPr>
              <a:t> aimed to optimize its ability to comprehend and respond to user queries effectively.</a:t>
            </a:r>
            <a:endParaRPr lang="en-US" sz="1500">
              <a:effectLst/>
              <a:latin typeface="Aptos" panose="020B0004020202020204" pitchFamily="34" charset="0"/>
              <a:ea typeface="SimSun" panose="02010600030101010101" pitchFamily="2" charset="-122"/>
              <a:cs typeface="Arial" panose="020B0604020202020204" pitchFamily="34" charset="0"/>
            </a:endParaRPr>
          </a:p>
          <a:p>
            <a:pPr>
              <a:lnSpc>
                <a:spcPct val="120000"/>
              </a:lnSpc>
            </a:pPr>
            <a:endParaRPr lang="en-US" sz="1500"/>
          </a:p>
        </p:txBody>
      </p:sp>
      <p:sp>
        <p:nvSpPr>
          <p:cNvPr id="4" name="Slide Number Placeholder 3">
            <a:extLst>
              <a:ext uri="{FF2B5EF4-FFF2-40B4-BE49-F238E27FC236}">
                <a16:creationId xmlns:a16="http://schemas.microsoft.com/office/drawing/2014/main" id="{B2FC049F-BC1A-2777-4848-AE472D8200E4}"/>
              </a:ext>
            </a:extLst>
          </p:cNvPr>
          <p:cNvSpPr>
            <a:spLocks noGrp="1"/>
          </p:cNvSpPr>
          <p:nvPr>
            <p:ph type="sldNum" sz="quarter" idx="12"/>
          </p:nvPr>
        </p:nvSpPr>
        <p:spPr>
          <a:xfrm>
            <a:off x="10983190" y="6389688"/>
            <a:ext cx="940296" cy="365125"/>
          </a:xfrm>
        </p:spPr>
        <p:txBody>
          <a:bodyPr>
            <a:normAutofit/>
          </a:bodyPr>
          <a:lstStyle/>
          <a:p>
            <a:pPr>
              <a:spcAft>
                <a:spcPts val="600"/>
              </a:spcAft>
            </a:pPr>
            <a:fld id="{719D7796-F675-488F-AC46-C88938C80352}" type="slidenum">
              <a:rPr lang="en-US" smtClean="0"/>
              <a:pPr>
                <a:spcAft>
                  <a:spcPts val="600"/>
                </a:spcAft>
              </a:pPr>
              <a:t>16</a:t>
            </a:fld>
            <a:endParaRPr lang="en-US"/>
          </a:p>
        </p:txBody>
      </p:sp>
      <p:pic>
        <p:nvPicPr>
          <p:cNvPr id="8" name="Picture 7">
            <a:extLst>
              <a:ext uri="{FF2B5EF4-FFF2-40B4-BE49-F238E27FC236}">
                <a16:creationId xmlns:a16="http://schemas.microsoft.com/office/drawing/2014/main" id="{007E7AE7-9342-1A2B-F4BB-82382B1B16C0}"/>
              </a:ext>
            </a:extLst>
          </p:cNvPr>
          <p:cNvPicPr>
            <a:picLocks noChangeAspect="1"/>
          </p:cNvPicPr>
          <p:nvPr/>
        </p:nvPicPr>
        <p:blipFill>
          <a:blip r:embed="rId2"/>
          <a:stretch>
            <a:fillRect/>
          </a:stretch>
        </p:blipFill>
        <p:spPr>
          <a:xfrm>
            <a:off x="-1" y="0"/>
            <a:ext cx="12191999" cy="3565481"/>
          </a:xfrm>
          <a:prstGeom prst="rect">
            <a:avLst/>
          </a:prstGeom>
        </p:spPr>
      </p:pic>
    </p:spTree>
    <p:extLst>
      <p:ext uri="{BB962C8B-B14F-4D97-AF65-F5344CB8AC3E}">
        <p14:creationId xmlns:p14="http://schemas.microsoft.com/office/powerpoint/2010/main" val="2302227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20586-1639-2485-3877-B94FC3DC4920}"/>
              </a:ext>
            </a:extLst>
          </p:cNvPr>
          <p:cNvSpPr>
            <a:spLocks noGrp="1"/>
          </p:cNvSpPr>
          <p:nvPr>
            <p:ph type="title"/>
          </p:nvPr>
        </p:nvSpPr>
        <p:spPr/>
        <p:txBody>
          <a:bodyPr/>
          <a:lstStyle/>
          <a:p>
            <a:r>
              <a:rPr lang="en-US" dirty="0"/>
              <a:t>Proximal Policy Optimization (PPO)</a:t>
            </a:r>
          </a:p>
        </p:txBody>
      </p:sp>
      <p:sp>
        <p:nvSpPr>
          <p:cNvPr id="3" name="Content Placeholder 2">
            <a:extLst>
              <a:ext uri="{FF2B5EF4-FFF2-40B4-BE49-F238E27FC236}">
                <a16:creationId xmlns:a16="http://schemas.microsoft.com/office/drawing/2014/main" id="{5D6B79BE-3E51-AED3-9AD1-AAE790BCA04D}"/>
              </a:ext>
            </a:extLst>
          </p:cNvPr>
          <p:cNvSpPr>
            <a:spLocks noGrp="1"/>
          </p:cNvSpPr>
          <p:nvPr>
            <p:ph idx="1"/>
          </p:nvPr>
        </p:nvSpPr>
        <p:spPr/>
        <p:txBody>
          <a:bodyPr/>
          <a:lstStyle/>
          <a:p>
            <a:pPr marL="0" indent="0">
              <a:buNone/>
            </a:pPr>
            <a:r>
              <a:rPr lang="en-US" sz="1800" dirty="0">
                <a:effectLst/>
                <a:latin typeface="Calibri" panose="020F0502020204030204" pitchFamily="34" charset="0"/>
                <a:ea typeface="SimSun" panose="02010600030101010101" pitchFamily="2" charset="-122"/>
                <a:cs typeface="Arial" panose="020B0604020202020204" pitchFamily="34" charset="0"/>
              </a:rPr>
              <a:t>Following fine-tuning, </a:t>
            </a:r>
            <a:r>
              <a:rPr lang="en-US" sz="1800" dirty="0" err="1">
                <a:effectLst/>
                <a:latin typeface="Calibri" panose="020F0502020204030204" pitchFamily="34" charset="0"/>
                <a:ea typeface="SimSun" panose="02010600030101010101" pitchFamily="2" charset="-122"/>
                <a:cs typeface="Arial" panose="020B0604020202020204" pitchFamily="34" charset="0"/>
              </a:rPr>
              <a:t>Katzbot</a:t>
            </a:r>
            <a:r>
              <a:rPr lang="en-US" sz="1800" dirty="0">
                <a:effectLst/>
                <a:latin typeface="Calibri" panose="020F0502020204030204" pitchFamily="34" charset="0"/>
                <a:ea typeface="SimSun" panose="02010600030101010101" pitchFamily="2" charset="-122"/>
                <a:cs typeface="Arial" panose="020B0604020202020204" pitchFamily="34" charset="0"/>
              </a:rPr>
              <a:t> underwent Proximal Policy Optimization (PPO) training to further refine its interaction capabilities. Utilizing a PPO configuration with a model name of models_pretrained_4/train/finetuned, the model underwent extensive training iterations. The evaluation yielded promising results, with the model demonstrating substantial improvement in response generation and interaction dynamics.</a:t>
            </a:r>
            <a:endParaRPr lang="en-US" sz="1800" dirty="0">
              <a:effectLst/>
              <a:latin typeface="Aptos" panose="020B0004020202020204" pitchFamily="34" charset="0"/>
              <a:ea typeface="SimSun" panose="02010600030101010101" pitchFamily="2" charset="-122"/>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594F0B4C-C506-634B-B34E-EFFA20320257}"/>
              </a:ext>
            </a:extLst>
          </p:cNvPr>
          <p:cNvSpPr>
            <a:spLocks noGrp="1"/>
          </p:cNvSpPr>
          <p:nvPr>
            <p:ph type="sldNum" sz="quarter" idx="12"/>
          </p:nvPr>
        </p:nvSpPr>
        <p:spPr/>
        <p:txBody>
          <a:bodyPr/>
          <a:lstStyle/>
          <a:p>
            <a:fld id="{719D7796-F675-488F-AC46-C88938C80352}" type="slidenum">
              <a:rPr lang="en-US" smtClean="0"/>
              <a:t>17</a:t>
            </a:fld>
            <a:endParaRPr lang="en-US"/>
          </a:p>
        </p:txBody>
      </p:sp>
    </p:spTree>
    <p:extLst>
      <p:ext uri="{BB962C8B-B14F-4D97-AF65-F5344CB8AC3E}">
        <p14:creationId xmlns:p14="http://schemas.microsoft.com/office/powerpoint/2010/main" val="2666044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233F20-9F2C-C012-4253-F788D9D4FBE3}"/>
              </a:ext>
            </a:extLst>
          </p:cNvPr>
          <p:cNvSpPr>
            <a:spLocks noGrp="1"/>
          </p:cNvSpPr>
          <p:nvPr>
            <p:ph type="title"/>
          </p:nvPr>
        </p:nvSpPr>
        <p:spPr>
          <a:xfrm>
            <a:off x="1091204" y="1091868"/>
            <a:ext cx="3785596" cy="2042160"/>
          </a:xfrm>
        </p:spPr>
        <p:txBody>
          <a:bodyPr>
            <a:normAutofit/>
          </a:bodyPr>
          <a:lstStyle/>
          <a:p>
            <a:r>
              <a:rPr lang="en-US" sz="4000"/>
              <a:t>Response Generation</a:t>
            </a:r>
          </a:p>
        </p:txBody>
      </p:sp>
      <p:cxnSp>
        <p:nvCxnSpPr>
          <p:cNvPr id="13" name="Straight Connector 12">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344"/>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5F39AF-C6F1-DD93-BE6F-8E226DB43A8D}"/>
              </a:ext>
            </a:extLst>
          </p:cNvPr>
          <p:cNvSpPr>
            <a:spLocks noGrp="1"/>
          </p:cNvSpPr>
          <p:nvPr>
            <p:ph idx="1"/>
          </p:nvPr>
        </p:nvSpPr>
        <p:spPr>
          <a:xfrm>
            <a:off x="1097280" y="3204755"/>
            <a:ext cx="3675826" cy="2957506"/>
          </a:xfrm>
        </p:spPr>
        <p:txBody>
          <a:bodyPr>
            <a:normAutofit/>
          </a:bodyPr>
          <a:lstStyle/>
          <a:p>
            <a:pPr marL="0" indent="0">
              <a:lnSpc>
                <a:spcPct val="120000"/>
              </a:lnSpc>
              <a:buNone/>
            </a:pPr>
            <a:r>
              <a:rPr lang="en-US" sz="1500">
                <a:effectLst/>
                <a:latin typeface="Calibri" panose="020F0502020204030204" pitchFamily="34" charset="0"/>
                <a:ea typeface="SimSun" panose="02010600030101010101" pitchFamily="2" charset="-122"/>
                <a:cs typeface="Arial" panose="020B0604020202020204" pitchFamily="34" charset="0"/>
              </a:rPr>
              <a:t>An integral aspect of the evaluation process involved assessing </a:t>
            </a:r>
            <a:r>
              <a:rPr lang="en-US" sz="1500" err="1">
                <a:effectLst/>
                <a:latin typeface="Calibri" panose="020F0502020204030204" pitchFamily="34" charset="0"/>
                <a:ea typeface="SimSun" panose="02010600030101010101" pitchFamily="2" charset="-122"/>
                <a:cs typeface="Arial" panose="020B0604020202020204" pitchFamily="34" charset="0"/>
              </a:rPr>
              <a:t>Katzbot's</a:t>
            </a:r>
            <a:r>
              <a:rPr lang="en-US" sz="1500">
                <a:effectLst/>
                <a:latin typeface="Calibri" panose="020F0502020204030204" pitchFamily="34" charset="0"/>
                <a:ea typeface="SimSun" panose="02010600030101010101" pitchFamily="2" charset="-122"/>
                <a:cs typeface="Arial" panose="020B0604020202020204" pitchFamily="34" charset="0"/>
              </a:rPr>
              <a:t> response generation capability. Through simulated user prompts, we evaluated the model's proficiency in generating contextually relevant and coherent responses. This aspect of evaluation underscored </a:t>
            </a:r>
            <a:r>
              <a:rPr lang="en-US" sz="1500" err="1">
                <a:effectLst/>
                <a:latin typeface="Calibri" panose="020F0502020204030204" pitchFamily="34" charset="0"/>
                <a:ea typeface="SimSun" panose="02010600030101010101" pitchFamily="2" charset="-122"/>
                <a:cs typeface="Arial" panose="020B0604020202020204" pitchFamily="34" charset="0"/>
              </a:rPr>
              <a:t>Katzbot's</a:t>
            </a:r>
            <a:r>
              <a:rPr lang="en-US" sz="1500">
                <a:effectLst/>
                <a:latin typeface="Calibri" panose="020F0502020204030204" pitchFamily="34" charset="0"/>
                <a:ea typeface="SimSun" panose="02010600030101010101" pitchFamily="2" charset="-122"/>
                <a:cs typeface="Arial" panose="020B0604020202020204" pitchFamily="34" charset="0"/>
              </a:rPr>
              <a:t> ability to engage users effectively through natural language interactions.</a:t>
            </a:r>
            <a:endParaRPr lang="en-US" sz="1500">
              <a:effectLst/>
              <a:latin typeface="Aptos" panose="020B0004020202020204" pitchFamily="34" charset="0"/>
              <a:ea typeface="SimSun" panose="02010600030101010101" pitchFamily="2" charset="-122"/>
              <a:cs typeface="Arial" panose="020B0604020202020204" pitchFamily="34" charset="0"/>
            </a:endParaRPr>
          </a:p>
          <a:p>
            <a:pPr>
              <a:lnSpc>
                <a:spcPct val="120000"/>
              </a:lnSpc>
            </a:pPr>
            <a:endParaRPr lang="en-US" sz="1500"/>
          </a:p>
        </p:txBody>
      </p:sp>
      <p:pic>
        <p:nvPicPr>
          <p:cNvPr id="6" name="Picture 5">
            <a:extLst>
              <a:ext uri="{FF2B5EF4-FFF2-40B4-BE49-F238E27FC236}">
                <a16:creationId xmlns:a16="http://schemas.microsoft.com/office/drawing/2014/main" id="{78FF9AE9-4E65-0866-3C2B-28E91E2A138C}"/>
              </a:ext>
            </a:extLst>
          </p:cNvPr>
          <p:cNvPicPr>
            <a:picLocks noChangeAspect="1"/>
          </p:cNvPicPr>
          <p:nvPr/>
        </p:nvPicPr>
        <p:blipFill rotWithShape="1">
          <a:blip r:embed="rId2"/>
          <a:srcRect t="6006" b="14023"/>
          <a:stretch/>
        </p:blipFill>
        <p:spPr>
          <a:xfrm>
            <a:off x="5524500" y="10"/>
            <a:ext cx="6667501" cy="6857990"/>
          </a:xfrm>
          <a:prstGeom prst="rect">
            <a:avLst/>
          </a:prstGeom>
        </p:spPr>
      </p:pic>
      <p:sp>
        <p:nvSpPr>
          <p:cNvPr id="4" name="Slide Number Placeholder 3">
            <a:extLst>
              <a:ext uri="{FF2B5EF4-FFF2-40B4-BE49-F238E27FC236}">
                <a16:creationId xmlns:a16="http://schemas.microsoft.com/office/drawing/2014/main" id="{6E644DCD-58DA-7E8F-3351-14D94FB3AB79}"/>
              </a:ext>
            </a:extLst>
          </p:cNvPr>
          <p:cNvSpPr>
            <a:spLocks noGrp="1"/>
          </p:cNvSpPr>
          <p:nvPr>
            <p:ph type="sldNum" sz="quarter" idx="12"/>
          </p:nvPr>
        </p:nvSpPr>
        <p:spPr>
          <a:xfrm>
            <a:off x="10983190" y="6389688"/>
            <a:ext cx="940296" cy="365125"/>
          </a:xfrm>
        </p:spPr>
        <p:txBody>
          <a:bodyPr>
            <a:normAutofit/>
          </a:bodyPr>
          <a:lstStyle/>
          <a:p>
            <a:pPr>
              <a:spcAft>
                <a:spcPts val="600"/>
              </a:spcAft>
            </a:pPr>
            <a:fld id="{719D7796-F675-488F-AC46-C88938C80352}" type="slidenum">
              <a:rPr lang="en-US">
                <a:solidFill>
                  <a:srgbClr val="FFFFFF"/>
                </a:solidFill>
              </a:rPr>
              <a:pPr>
                <a:spcAft>
                  <a:spcPts val="600"/>
                </a:spcAft>
              </a:pPr>
              <a:t>18</a:t>
            </a:fld>
            <a:endParaRPr lang="en-US">
              <a:solidFill>
                <a:srgbClr val="FFFFFF"/>
              </a:solidFill>
            </a:endParaRPr>
          </a:p>
        </p:txBody>
      </p:sp>
    </p:spTree>
    <p:extLst>
      <p:ext uri="{BB962C8B-B14F-4D97-AF65-F5344CB8AC3E}">
        <p14:creationId xmlns:p14="http://schemas.microsoft.com/office/powerpoint/2010/main" val="274438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5A803-0D6E-E1AE-E254-5D50FC1721EF}"/>
              </a:ext>
            </a:extLst>
          </p:cNvPr>
          <p:cNvSpPr>
            <a:spLocks noGrp="1"/>
          </p:cNvSpPr>
          <p:nvPr>
            <p:ph type="title"/>
          </p:nvPr>
        </p:nvSpPr>
        <p:spPr/>
        <p:txBody>
          <a:bodyPr/>
          <a:lstStyle/>
          <a:p>
            <a:r>
              <a:rPr lang="en-US" dirty="0"/>
              <a:t>Evaluation Metrics</a:t>
            </a:r>
          </a:p>
        </p:txBody>
      </p:sp>
      <p:sp>
        <p:nvSpPr>
          <p:cNvPr id="3" name="Content Placeholder 2">
            <a:extLst>
              <a:ext uri="{FF2B5EF4-FFF2-40B4-BE49-F238E27FC236}">
                <a16:creationId xmlns:a16="http://schemas.microsoft.com/office/drawing/2014/main" id="{C8A61B03-173D-A399-328D-863ECBBABFA0}"/>
              </a:ext>
            </a:extLst>
          </p:cNvPr>
          <p:cNvSpPr>
            <a:spLocks noGrp="1"/>
          </p:cNvSpPr>
          <p:nvPr>
            <p:ph idx="1"/>
          </p:nvPr>
        </p:nvSpPr>
        <p:spPr/>
        <p:txBody>
          <a:bodyPr/>
          <a:lstStyle/>
          <a:p>
            <a:pPr marL="0" indent="0">
              <a:buNone/>
            </a:pPr>
            <a:r>
              <a:rPr lang="en-US" sz="1800" dirty="0">
                <a:effectLst/>
                <a:latin typeface="Calibri" panose="020F0502020204030204" pitchFamily="34" charset="0"/>
                <a:ea typeface="SimSun" panose="02010600030101010101" pitchFamily="2" charset="-122"/>
                <a:cs typeface="Arial" panose="020B0604020202020204" pitchFamily="34" charset="0"/>
              </a:rPr>
              <a:t>To quantify the model's performance, we employed a suite of evaluation metrics, including BERT Score and ROUGE Score. The mean BERT Score, computed for both the first and second GPT-2 models, provided insights into the model's contextual understanding and response generation capabilities. Additionally, the ROUGE Score analysis elucidated the precision, recall, and F1-score values, offering a comprehensive view of </a:t>
            </a:r>
            <a:r>
              <a:rPr lang="en-US" sz="1800" dirty="0" err="1">
                <a:effectLst/>
                <a:latin typeface="Calibri" panose="020F0502020204030204" pitchFamily="34" charset="0"/>
                <a:ea typeface="SimSun" panose="02010600030101010101" pitchFamily="2" charset="-122"/>
                <a:cs typeface="Arial" panose="020B0604020202020204" pitchFamily="34" charset="0"/>
              </a:rPr>
              <a:t>Katzbot's</a:t>
            </a:r>
            <a:r>
              <a:rPr lang="en-US" sz="1800" dirty="0">
                <a:effectLst/>
                <a:latin typeface="Calibri" panose="020F0502020204030204" pitchFamily="34" charset="0"/>
                <a:ea typeface="SimSun" panose="02010600030101010101" pitchFamily="2" charset="-122"/>
                <a:cs typeface="Arial" panose="020B0604020202020204" pitchFamily="34" charset="0"/>
              </a:rPr>
              <a:t> performance.</a:t>
            </a:r>
            <a:endParaRPr lang="en-US" sz="1800" dirty="0">
              <a:effectLst/>
              <a:latin typeface="Aptos" panose="020B0004020202020204" pitchFamily="34" charset="0"/>
              <a:ea typeface="SimSun" panose="02010600030101010101" pitchFamily="2" charset="-122"/>
              <a:cs typeface="Arial" panose="020B0604020202020204" pitchFamily="34" charset="0"/>
            </a:endParaRPr>
          </a:p>
          <a:p>
            <a:pPr marL="0" indent="0">
              <a:buNone/>
            </a:pPr>
            <a:endParaRPr lang="en-US" dirty="0"/>
          </a:p>
        </p:txBody>
      </p:sp>
      <p:sp>
        <p:nvSpPr>
          <p:cNvPr id="4" name="Slide Number Placeholder 3">
            <a:extLst>
              <a:ext uri="{FF2B5EF4-FFF2-40B4-BE49-F238E27FC236}">
                <a16:creationId xmlns:a16="http://schemas.microsoft.com/office/drawing/2014/main" id="{72BA60DF-1980-7D75-2B06-EB4B4F380218}"/>
              </a:ext>
            </a:extLst>
          </p:cNvPr>
          <p:cNvSpPr>
            <a:spLocks noGrp="1"/>
          </p:cNvSpPr>
          <p:nvPr>
            <p:ph type="sldNum" sz="quarter" idx="12"/>
          </p:nvPr>
        </p:nvSpPr>
        <p:spPr/>
        <p:txBody>
          <a:bodyPr/>
          <a:lstStyle/>
          <a:p>
            <a:fld id="{719D7796-F675-488F-AC46-C88938C80352}" type="slidenum">
              <a:rPr lang="en-US" smtClean="0"/>
              <a:t>19</a:t>
            </a:fld>
            <a:endParaRPr lang="en-US"/>
          </a:p>
        </p:txBody>
      </p:sp>
      <p:pic>
        <p:nvPicPr>
          <p:cNvPr id="5" name="Picture 4" descr="A screenshot of a graph&#10;&#10;Description automatically generated">
            <a:extLst>
              <a:ext uri="{FF2B5EF4-FFF2-40B4-BE49-F238E27FC236}">
                <a16:creationId xmlns:a16="http://schemas.microsoft.com/office/drawing/2014/main" id="{DBB3DF4B-A6C1-13D8-0A4B-5CB82D35DB39}"/>
              </a:ext>
            </a:extLst>
          </p:cNvPr>
          <p:cNvPicPr>
            <a:picLocks noChangeAspect="1"/>
          </p:cNvPicPr>
          <p:nvPr/>
        </p:nvPicPr>
        <p:blipFill>
          <a:blip r:embed="rId2"/>
          <a:stretch>
            <a:fillRect/>
          </a:stretch>
        </p:blipFill>
        <p:spPr>
          <a:xfrm>
            <a:off x="1256478" y="4338145"/>
            <a:ext cx="5009715" cy="2122496"/>
          </a:xfrm>
          <a:prstGeom prst="rect">
            <a:avLst/>
          </a:prstGeom>
        </p:spPr>
      </p:pic>
    </p:spTree>
    <p:extLst>
      <p:ext uri="{BB962C8B-B14F-4D97-AF65-F5344CB8AC3E}">
        <p14:creationId xmlns:p14="http://schemas.microsoft.com/office/powerpoint/2010/main" val="1804251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C380E-885E-9DD4-3DF9-EC4EEB9DD7F3}"/>
              </a:ext>
            </a:extLst>
          </p:cNvPr>
          <p:cNvSpPr>
            <a:spLocks noGrp="1"/>
          </p:cNvSpPr>
          <p:nvPr>
            <p:ph type="title"/>
          </p:nvPr>
        </p:nvSpPr>
        <p:spPr/>
        <p:txBody>
          <a:bodyPr/>
          <a:lstStyle/>
          <a:p>
            <a:r>
              <a:rPr lang="en-US" b="0">
                <a:ea typeface="+mj-lt"/>
                <a:cs typeface="+mj-lt"/>
              </a:rPr>
              <a:t>Abstract</a:t>
            </a:r>
            <a:endParaRPr lang="en-US"/>
          </a:p>
        </p:txBody>
      </p:sp>
      <p:sp>
        <p:nvSpPr>
          <p:cNvPr id="3" name="Content Placeholder 2">
            <a:extLst>
              <a:ext uri="{FF2B5EF4-FFF2-40B4-BE49-F238E27FC236}">
                <a16:creationId xmlns:a16="http://schemas.microsoft.com/office/drawing/2014/main" id="{643805A9-193E-4E48-D96B-0FE6EEC0851B}"/>
              </a:ext>
            </a:extLst>
          </p:cNvPr>
          <p:cNvSpPr>
            <a:spLocks noGrp="1"/>
          </p:cNvSpPr>
          <p:nvPr>
            <p:ph idx="1"/>
          </p:nvPr>
        </p:nvSpPr>
        <p:spPr/>
        <p:txBody>
          <a:bodyPr vert="horz" lIns="91440" tIns="45720" rIns="91440" bIns="45720" rtlCol="0" anchor="t">
            <a:normAutofit/>
          </a:bodyPr>
          <a:lstStyle/>
          <a:p>
            <a:pPr algn="just">
              <a:buNone/>
            </a:pPr>
            <a:r>
              <a:rPr lang="en-US" dirty="0">
                <a:ea typeface="+mn-lt"/>
                <a:cs typeface="+mn-lt"/>
              </a:rPr>
              <a:t> This proposal outlines the integration of Reinforcement Learning with Human Feedback (RLHF) into </a:t>
            </a:r>
            <a:r>
              <a:rPr lang="en-US" dirty="0" err="1">
                <a:ea typeface="+mn-lt"/>
                <a:cs typeface="+mn-lt"/>
              </a:rPr>
              <a:t>Katzbot</a:t>
            </a:r>
            <a:r>
              <a:rPr lang="en-US" dirty="0">
                <a:ea typeface="+mn-lt"/>
                <a:cs typeface="+mn-lt"/>
              </a:rPr>
              <a:t>, a chatbot project designed for university assistance. By incorporating RLHF techniques, </a:t>
            </a:r>
            <a:r>
              <a:rPr lang="en-US" dirty="0" err="1">
                <a:ea typeface="+mn-lt"/>
                <a:cs typeface="+mn-lt"/>
              </a:rPr>
              <a:t>Katzbot</a:t>
            </a:r>
            <a:r>
              <a:rPr lang="en-US" dirty="0">
                <a:ea typeface="+mn-lt"/>
                <a:cs typeface="+mn-lt"/>
              </a:rPr>
              <a:t> aims to improve its performance and adaptability by learning from user interactions and human feedback, thereby enhancing its effectiveness in addressing diverse university-related queries.</a:t>
            </a:r>
            <a:endParaRPr lang="en-US" dirty="0"/>
          </a:p>
        </p:txBody>
      </p:sp>
      <p:sp>
        <p:nvSpPr>
          <p:cNvPr id="4" name="Slide Number Placeholder 3">
            <a:extLst>
              <a:ext uri="{FF2B5EF4-FFF2-40B4-BE49-F238E27FC236}">
                <a16:creationId xmlns:a16="http://schemas.microsoft.com/office/drawing/2014/main" id="{09062333-73A6-3859-09B1-515A6FB40658}"/>
              </a:ext>
            </a:extLst>
          </p:cNvPr>
          <p:cNvSpPr>
            <a:spLocks noGrp="1"/>
          </p:cNvSpPr>
          <p:nvPr>
            <p:ph type="sldNum" sz="quarter" idx="12"/>
          </p:nvPr>
        </p:nvSpPr>
        <p:spPr/>
        <p:txBody>
          <a:bodyPr/>
          <a:lstStyle/>
          <a:p>
            <a:fld id="{719D7796-F675-488F-AC46-C88938C80352}" type="slidenum">
              <a:rPr lang="en-US" smtClean="0"/>
              <a:t>2</a:t>
            </a:fld>
            <a:endParaRPr lang="en-US"/>
          </a:p>
        </p:txBody>
      </p:sp>
    </p:spTree>
    <p:extLst>
      <p:ext uri="{BB962C8B-B14F-4D97-AF65-F5344CB8AC3E}">
        <p14:creationId xmlns:p14="http://schemas.microsoft.com/office/powerpoint/2010/main" val="2161128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93E7E-CBBC-E503-6281-075014C8E1A9}"/>
              </a:ext>
            </a:extLst>
          </p:cNvPr>
          <p:cNvSpPr>
            <a:spLocks noGrp="1"/>
          </p:cNvSpPr>
          <p:nvPr>
            <p:ph type="title"/>
          </p:nvPr>
        </p:nvSpPr>
        <p:spPr/>
        <p:txBody>
          <a:bodyPr/>
          <a:lstStyle/>
          <a:p>
            <a:r>
              <a:rPr lang="en-US" b="0">
                <a:ea typeface="+mj-lt"/>
                <a:cs typeface="+mj-lt"/>
              </a:rPr>
              <a:t>Conclusion</a:t>
            </a:r>
            <a:endParaRPr lang="en-US"/>
          </a:p>
        </p:txBody>
      </p:sp>
      <p:sp>
        <p:nvSpPr>
          <p:cNvPr id="3" name="Content Placeholder 2">
            <a:extLst>
              <a:ext uri="{FF2B5EF4-FFF2-40B4-BE49-F238E27FC236}">
                <a16:creationId xmlns:a16="http://schemas.microsoft.com/office/drawing/2014/main" id="{11CCD123-6FB5-AC9A-6864-46C984B5B914}"/>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Integrating Reinforcement Learning with Human Feedback (RLHF) into Katzbot presents an opportunity to enhance its capabilities in addressing university-related queries. By leveraging RLHF techniques, Katzbot can adapt and improve its responses over time based on user interactions and feedback, ultimately providing a more effective and satisfying user experience within the university community.</a:t>
            </a:r>
            <a:endParaRPr lang="en-US"/>
          </a:p>
        </p:txBody>
      </p:sp>
      <p:sp>
        <p:nvSpPr>
          <p:cNvPr id="4" name="Slide Number Placeholder 3">
            <a:extLst>
              <a:ext uri="{FF2B5EF4-FFF2-40B4-BE49-F238E27FC236}">
                <a16:creationId xmlns:a16="http://schemas.microsoft.com/office/drawing/2014/main" id="{83514F26-C413-70F7-72AF-01598B5FAB27}"/>
              </a:ext>
            </a:extLst>
          </p:cNvPr>
          <p:cNvSpPr>
            <a:spLocks noGrp="1"/>
          </p:cNvSpPr>
          <p:nvPr>
            <p:ph type="sldNum" sz="quarter" idx="12"/>
          </p:nvPr>
        </p:nvSpPr>
        <p:spPr/>
        <p:txBody>
          <a:bodyPr/>
          <a:lstStyle/>
          <a:p>
            <a:fld id="{719D7796-F675-488F-AC46-C88938C80352}" type="slidenum">
              <a:rPr lang="en-US" smtClean="0"/>
              <a:t>20</a:t>
            </a:fld>
            <a:endParaRPr lang="en-US"/>
          </a:p>
        </p:txBody>
      </p:sp>
    </p:spTree>
    <p:extLst>
      <p:ext uri="{BB962C8B-B14F-4D97-AF65-F5344CB8AC3E}">
        <p14:creationId xmlns:p14="http://schemas.microsoft.com/office/powerpoint/2010/main" val="3120399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C3D44F-95C7-E6E0-50BA-64C46FBAA8D1}"/>
              </a:ext>
            </a:extLst>
          </p:cNvPr>
          <p:cNvSpPr>
            <a:spLocks noGrp="1"/>
          </p:cNvSpPr>
          <p:nvPr>
            <p:ph idx="1"/>
          </p:nvPr>
        </p:nvSpPr>
        <p:spPr/>
        <p:txBody>
          <a:bodyPr vert="horz" lIns="91440" tIns="45720" rIns="91440" bIns="45720" rtlCol="0" anchor="t">
            <a:normAutofit/>
          </a:bodyPr>
          <a:lstStyle/>
          <a:p>
            <a:pPr marL="0" indent="0" algn="ctr">
              <a:buNone/>
            </a:pPr>
            <a:r>
              <a:rPr lang="en-US" sz="5400" b="1">
                <a:ea typeface="+mn-lt"/>
                <a:cs typeface="+mn-lt"/>
              </a:rPr>
              <a:t>Thank You</a:t>
            </a:r>
            <a:endParaRPr lang="en-US" sz="5400"/>
          </a:p>
        </p:txBody>
      </p:sp>
      <p:sp>
        <p:nvSpPr>
          <p:cNvPr id="4" name="Slide Number Placeholder 3">
            <a:extLst>
              <a:ext uri="{FF2B5EF4-FFF2-40B4-BE49-F238E27FC236}">
                <a16:creationId xmlns:a16="http://schemas.microsoft.com/office/drawing/2014/main" id="{E05A5047-7225-9D68-2167-ED0D59373606}"/>
              </a:ext>
            </a:extLst>
          </p:cNvPr>
          <p:cNvSpPr>
            <a:spLocks noGrp="1"/>
          </p:cNvSpPr>
          <p:nvPr>
            <p:ph type="sldNum" sz="quarter" idx="12"/>
          </p:nvPr>
        </p:nvSpPr>
        <p:spPr/>
        <p:txBody>
          <a:bodyPr/>
          <a:lstStyle/>
          <a:p>
            <a:fld id="{719D7796-F675-488F-AC46-C88938C80352}" type="slidenum">
              <a:rPr lang="en-US" smtClean="0"/>
              <a:t>21</a:t>
            </a:fld>
            <a:endParaRPr lang="en-US"/>
          </a:p>
        </p:txBody>
      </p:sp>
    </p:spTree>
    <p:extLst>
      <p:ext uri="{BB962C8B-B14F-4D97-AF65-F5344CB8AC3E}">
        <p14:creationId xmlns:p14="http://schemas.microsoft.com/office/powerpoint/2010/main" val="1983432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2C5D-27A4-8D41-0019-937CAEC06FA7}"/>
              </a:ext>
            </a:extLst>
          </p:cNvPr>
          <p:cNvSpPr>
            <a:spLocks noGrp="1"/>
          </p:cNvSpPr>
          <p:nvPr>
            <p:ph type="title"/>
          </p:nvPr>
        </p:nvSpPr>
        <p:spPr/>
        <p:txBody>
          <a:bodyPr/>
          <a:lstStyle/>
          <a:p>
            <a:r>
              <a:rPr lang="en-US" b="0">
                <a:ea typeface="+mj-lt"/>
                <a:cs typeface="+mj-lt"/>
              </a:rPr>
              <a:t>Introduction</a:t>
            </a:r>
            <a:endParaRPr lang="en-US"/>
          </a:p>
        </p:txBody>
      </p:sp>
      <p:sp>
        <p:nvSpPr>
          <p:cNvPr id="3" name="Content Placeholder 2">
            <a:extLst>
              <a:ext uri="{FF2B5EF4-FFF2-40B4-BE49-F238E27FC236}">
                <a16:creationId xmlns:a16="http://schemas.microsoft.com/office/drawing/2014/main" id="{A765BC88-8F33-84E6-64E1-00BC42D2B173}"/>
              </a:ext>
            </a:extLst>
          </p:cNvPr>
          <p:cNvSpPr>
            <a:spLocks noGrp="1"/>
          </p:cNvSpPr>
          <p:nvPr>
            <p:ph idx="1"/>
          </p:nvPr>
        </p:nvSpPr>
        <p:spPr/>
        <p:txBody>
          <a:bodyPr vert="horz" lIns="91440" tIns="45720" rIns="91440" bIns="45720" rtlCol="0" anchor="t">
            <a:normAutofit/>
          </a:bodyPr>
          <a:lstStyle/>
          <a:p>
            <a:pPr algn="just">
              <a:buNone/>
            </a:pPr>
            <a:r>
              <a:rPr lang="en-US">
                <a:ea typeface="+mn-lt"/>
                <a:cs typeface="+mn-lt"/>
              </a:rPr>
              <a:t>   Katzbot is a chatbot project developed to assist university students, faculty, and staff by providing information, guidance, and support for various university-related queries. However, designing a chatbot capable of effectively engaging with users and accurately addressing their queries remains a challenge. To address this issue, this proposal suggests integrating Reinforcement Learning with Human Feedback (RLHF) techniques into Katzbot, enabling it to learn and improve its responses over time based on user interactions and feedback.</a:t>
            </a:r>
            <a:endParaRPr lang="en-US"/>
          </a:p>
        </p:txBody>
      </p:sp>
      <p:sp>
        <p:nvSpPr>
          <p:cNvPr id="4" name="Slide Number Placeholder 3">
            <a:extLst>
              <a:ext uri="{FF2B5EF4-FFF2-40B4-BE49-F238E27FC236}">
                <a16:creationId xmlns:a16="http://schemas.microsoft.com/office/drawing/2014/main" id="{B22400B5-AE9C-14DB-8470-8F24D058D201}"/>
              </a:ext>
            </a:extLst>
          </p:cNvPr>
          <p:cNvSpPr>
            <a:spLocks noGrp="1"/>
          </p:cNvSpPr>
          <p:nvPr>
            <p:ph type="sldNum" sz="quarter" idx="12"/>
          </p:nvPr>
        </p:nvSpPr>
        <p:spPr/>
        <p:txBody>
          <a:bodyPr/>
          <a:lstStyle/>
          <a:p>
            <a:fld id="{719D7796-F675-488F-AC46-C88938C80352}" type="slidenum">
              <a:rPr lang="en-US" smtClean="0"/>
              <a:t>3</a:t>
            </a:fld>
            <a:endParaRPr lang="en-US"/>
          </a:p>
        </p:txBody>
      </p:sp>
    </p:spTree>
    <p:extLst>
      <p:ext uri="{BB962C8B-B14F-4D97-AF65-F5344CB8AC3E}">
        <p14:creationId xmlns:p14="http://schemas.microsoft.com/office/powerpoint/2010/main" val="2097569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77EAD-0580-5C0A-463E-AE1B7D376DD0}"/>
              </a:ext>
            </a:extLst>
          </p:cNvPr>
          <p:cNvSpPr>
            <a:spLocks noGrp="1"/>
          </p:cNvSpPr>
          <p:nvPr>
            <p:ph type="title"/>
          </p:nvPr>
        </p:nvSpPr>
        <p:spPr/>
        <p:txBody>
          <a:bodyPr/>
          <a:lstStyle/>
          <a:p>
            <a:r>
              <a:rPr lang="en-US" b="0">
                <a:ea typeface="+mj-lt"/>
                <a:cs typeface="+mj-lt"/>
              </a:rPr>
              <a:t>Problem Statement</a:t>
            </a:r>
            <a:endParaRPr lang="en-US"/>
          </a:p>
        </p:txBody>
      </p:sp>
      <p:sp>
        <p:nvSpPr>
          <p:cNvPr id="3" name="Content Placeholder 2">
            <a:extLst>
              <a:ext uri="{FF2B5EF4-FFF2-40B4-BE49-F238E27FC236}">
                <a16:creationId xmlns:a16="http://schemas.microsoft.com/office/drawing/2014/main" id="{02A42810-F86E-3935-CA36-B2C04F5D47B6}"/>
              </a:ext>
            </a:extLst>
          </p:cNvPr>
          <p:cNvSpPr>
            <a:spLocks noGrp="1"/>
          </p:cNvSpPr>
          <p:nvPr>
            <p:ph idx="1"/>
          </p:nvPr>
        </p:nvSpPr>
        <p:spPr/>
        <p:txBody>
          <a:bodyPr vert="horz" lIns="91440" tIns="45720" rIns="91440" bIns="45720" rtlCol="0" anchor="t">
            <a:normAutofit/>
          </a:bodyPr>
          <a:lstStyle/>
          <a:p>
            <a:pPr algn="just">
              <a:buNone/>
            </a:pPr>
            <a:r>
              <a:rPr lang="en-US">
                <a:ea typeface="+mn-lt"/>
                <a:cs typeface="+mn-lt"/>
              </a:rPr>
              <a:t>   Despite advancements in chatbot technology, existing systems often struggle to handle the diverse and nuanced queries encountered in a university environment. Katzbot faces similar challenges, as it needs to accurately interpret and respond to queries related to courses, schedules, campus facilities, administrative procedures, and more. Additionally, the dynamic nature of user preferences and language nuances further complicates the task. Therefore, there is a need to enhance Katzbot’s capabilities to provide more accurate and satisfactory responses to user queries.</a:t>
            </a:r>
            <a:endParaRPr lang="en-US"/>
          </a:p>
        </p:txBody>
      </p:sp>
      <p:sp>
        <p:nvSpPr>
          <p:cNvPr id="4" name="Slide Number Placeholder 3">
            <a:extLst>
              <a:ext uri="{FF2B5EF4-FFF2-40B4-BE49-F238E27FC236}">
                <a16:creationId xmlns:a16="http://schemas.microsoft.com/office/drawing/2014/main" id="{1C8590AE-F9A3-EBE7-449E-FF8536D2FC20}"/>
              </a:ext>
            </a:extLst>
          </p:cNvPr>
          <p:cNvSpPr>
            <a:spLocks noGrp="1"/>
          </p:cNvSpPr>
          <p:nvPr>
            <p:ph type="sldNum" sz="quarter" idx="12"/>
          </p:nvPr>
        </p:nvSpPr>
        <p:spPr/>
        <p:txBody>
          <a:bodyPr/>
          <a:lstStyle/>
          <a:p>
            <a:fld id="{719D7796-F675-488F-AC46-C88938C80352}" type="slidenum">
              <a:rPr lang="en-US" smtClean="0"/>
              <a:t>4</a:t>
            </a:fld>
            <a:endParaRPr lang="en-US"/>
          </a:p>
        </p:txBody>
      </p:sp>
    </p:spTree>
    <p:extLst>
      <p:ext uri="{BB962C8B-B14F-4D97-AF65-F5344CB8AC3E}">
        <p14:creationId xmlns:p14="http://schemas.microsoft.com/office/powerpoint/2010/main" val="3870073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3321-15FB-3D50-CBF5-D22290617B09}"/>
              </a:ext>
            </a:extLst>
          </p:cNvPr>
          <p:cNvSpPr>
            <a:spLocks noGrp="1"/>
          </p:cNvSpPr>
          <p:nvPr>
            <p:ph type="title"/>
          </p:nvPr>
        </p:nvSpPr>
        <p:spPr/>
        <p:txBody>
          <a:bodyPr/>
          <a:lstStyle/>
          <a:p>
            <a:r>
              <a:rPr lang="en-US" b="0">
                <a:ea typeface="+mj-lt"/>
                <a:cs typeface="+mj-lt"/>
              </a:rPr>
              <a:t>Objectives</a:t>
            </a:r>
            <a:endParaRPr lang="en-US"/>
          </a:p>
        </p:txBody>
      </p:sp>
      <p:sp>
        <p:nvSpPr>
          <p:cNvPr id="3" name="Content Placeholder 2">
            <a:extLst>
              <a:ext uri="{FF2B5EF4-FFF2-40B4-BE49-F238E27FC236}">
                <a16:creationId xmlns:a16="http://schemas.microsoft.com/office/drawing/2014/main" id="{2E988C7D-9CB9-3958-4134-5B533D0ADF42}"/>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 Develop a chatbot system tailored for university-related queries and assistance (Katzbot).</a:t>
            </a:r>
          </a:p>
          <a:p>
            <a:pPr marL="0" indent="0">
              <a:buNone/>
            </a:pPr>
            <a:r>
              <a:rPr lang="en-US">
                <a:ea typeface="+mn-lt"/>
                <a:cs typeface="+mn-lt"/>
              </a:rPr>
              <a:t>• Integrate RLHF techniques into Katzbot to enable learning from user interactions and feedback.</a:t>
            </a:r>
            <a:endParaRPr lang="en-US"/>
          </a:p>
          <a:p>
            <a:pPr marL="0" indent="0">
              <a:buNone/>
            </a:pPr>
            <a:r>
              <a:rPr lang="en-US">
                <a:ea typeface="+mn-lt"/>
                <a:cs typeface="+mn-lt"/>
              </a:rPr>
              <a:t>• Improve Katzbot’s performance in accurately addressing diverse university-related queries.</a:t>
            </a:r>
            <a:endParaRPr lang="en-US"/>
          </a:p>
          <a:p>
            <a:pPr marL="0" indent="0">
              <a:buNone/>
            </a:pPr>
            <a:r>
              <a:rPr lang="en-US">
                <a:ea typeface="+mn-lt"/>
                <a:cs typeface="+mn-lt"/>
              </a:rPr>
              <a:t>• Enhance user satisfaction by providing more relevant and helpful responses.</a:t>
            </a:r>
            <a:endParaRPr lang="en-US"/>
          </a:p>
        </p:txBody>
      </p:sp>
      <p:sp>
        <p:nvSpPr>
          <p:cNvPr id="4" name="Slide Number Placeholder 3">
            <a:extLst>
              <a:ext uri="{FF2B5EF4-FFF2-40B4-BE49-F238E27FC236}">
                <a16:creationId xmlns:a16="http://schemas.microsoft.com/office/drawing/2014/main" id="{BA2885E2-09A6-B664-062D-F993A0F42BAE}"/>
              </a:ext>
            </a:extLst>
          </p:cNvPr>
          <p:cNvSpPr>
            <a:spLocks noGrp="1"/>
          </p:cNvSpPr>
          <p:nvPr>
            <p:ph type="sldNum" sz="quarter" idx="12"/>
          </p:nvPr>
        </p:nvSpPr>
        <p:spPr/>
        <p:txBody>
          <a:bodyPr/>
          <a:lstStyle/>
          <a:p>
            <a:fld id="{719D7796-F675-488F-AC46-C88938C80352}" type="slidenum">
              <a:rPr lang="en-US" smtClean="0"/>
              <a:t>5</a:t>
            </a:fld>
            <a:endParaRPr lang="en-US"/>
          </a:p>
        </p:txBody>
      </p:sp>
    </p:spTree>
    <p:extLst>
      <p:ext uri="{BB962C8B-B14F-4D97-AF65-F5344CB8AC3E}">
        <p14:creationId xmlns:p14="http://schemas.microsoft.com/office/powerpoint/2010/main" val="4119364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6B06-20A8-B4BB-2932-42D319EBFE46}"/>
              </a:ext>
            </a:extLst>
          </p:cNvPr>
          <p:cNvSpPr>
            <a:spLocks noGrp="1"/>
          </p:cNvSpPr>
          <p:nvPr>
            <p:ph type="title"/>
          </p:nvPr>
        </p:nvSpPr>
        <p:spPr/>
        <p:txBody>
          <a:bodyPr/>
          <a:lstStyle/>
          <a:p>
            <a:r>
              <a:rPr lang="en-US" b="0">
                <a:ea typeface="+mj-lt"/>
                <a:cs typeface="+mj-lt"/>
              </a:rPr>
              <a:t>Methodology</a:t>
            </a:r>
            <a:endParaRPr lang="en-US"/>
          </a:p>
        </p:txBody>
      </p:sp>
      <p:sp>
        <p:nvSpPr>
          <p:cNvPr id="3" name="Content Placeholder 2">
            <a:extLst>
              <a:ext uri="{FF2B5EF4-FFF2-40B4-BE49-F238E27FC236}">
                <a16:creationId xmlns:a16="http://schemas.microsoft.com/office/drawing/2014/main" id="{A955361D-2FC3-9388-2E17-559F7A2A8590}"/>
              </a:ext>
            </a:extLst>
          </p:cNvPr>
          <p:cNvSpPr>
            <a:spLocks noGrp="1"/>
          </p:cNvSpPr>
          <p:nvPr>
            <p:ph idx="1"/>
          </p:nvPr>
        </p:nvSpPr>
        <p:spPr/>
        <p:txBody>
          <a:bodyPr vert="horz" lIns="91440" tIns="45720" rIns="91440" bIns="45720" rtlCol="0" anchor="t">
            <a:normAutofit fontScale="85000" lnSpcReduction="10000"/>
          </a:bodyPr>
          <a:lstStyle/>
          <a:p>
            <a:pPr>
              <a:buNone/>
            </a:pPr>
            <a:r>
              <a:rPr lang="en-US">
                <a:ea typeface="+mn-lt"/>
                <a:cs typeface="+mn-lt"/>
              </a:rPr>
              <a:t>1. Data Collection: Gather a diverse dataset of university-related queries and corresponding responses.</a:t>
            </a:r>
          </a:p>
          <a:p>
            <a:pPr>
              <a:buNone/>
            </a:pPr>
            <a:r>
              <a:rPr lang="en-US">
                <a:ea typeface="+mn-lt"/>
                <a:cs typeface="+mn-lt"/>
              </a:rPr>
              <a:t>2. Chatbot Architecture: Design and implement Katzbot using natural language processing techniques.</a:t>
            </a:r>
            <a:endParaRPr lang="en-US"/>
          </a:p>
          <a:p>
            <a:pPr>
              <a:buNone/>
            </a:pPr>
            <a:r>
              <a:rPr lang="en-US">
                <a:ea typeface="+mn-lt"/>
                <a:cs typeface="+mn-lt"/>
              </a:rPr>
              <a:t>3. RLHF Integration: Incorporate RLHF algorithms such as deep Q-learning or policy gradients into</a:t>
            </a:r>
          </a:p>
          <a:p>
            <a:pPr>
              <a:buNone/>
            </a:pPr>
            <a:r>
              <a:rPr lang="en-US">
                <a:ea typeface="+mn-lt"/>
                <a:cs typeface="+mn-lt"/>
              </a:rPr>
              <a:t>Katzbot’s architecture to enable learning from user interactions and feedback.</a:t>
            </a:r>
          </a:p>
          <a:p>
            <a:pPr>
              <a:buNone/>
            </a:pPr>
            <a:r>
              <a:rPr lang="en-US">
                <a:ea typeface="+mn-lt"/>
                <a:cs typeface="+mn-lt"/>
              </a:rPr>
              <a:t>4. Human Feedback Interface: Develop a user-friendly interface where users can provide feedback on</a:t>
            </a:r>
          </a:p>
          <a:p>
            <a:pPr>
              <a:buNone/>
            </a:pPr>
            <a:r>
              <a:rPr lang="en-US">
                <a:ea typeface="+mn-lt"/>
                <a:cs typeface="+mn-lt"/>
              </a:rPr>
              <a:t>Katzbot’s responses, including ratings and suggestions for improvement.</a:t>
            </a:r>
          </a:p>
          <a:p>
            <a:pPr>
              <a:buNone/>
            </a:pPr>
            <a:r>
              <a:rPr lang="en-US">
                <a:ea typeface="+mn-lt"/>
                <a:cs typeface="+mn-lt"/>
              </a:rPr>
              <a:t>5. Training and Evaluation: Train Katzbot using RLHF, periodically updating its policy based on collected</a:t>
            </a:r>
          </a:p>
          <a:p>
            <a:pPr marL="0" indent="0">
              <a:buNone/>
            </a:pPr>
            <a:r>
              <a:rPr lang="en-US">
                <a:ea typeface="+mn-lt"/>
                <a:cs typeface="+mn-lt"/>
              </a:rPr>
              <a:t>feedback. Evaluate Katzbot’s performance through online testing with real users and offline evaluation</a:t>
            </a:r>
          </a:p>
          <a:p>
            <a:pPr marL="0" indent="0">
              <a:buNone/>
            </a:pPr>
            <a:r>
              <a:rPr lang="en-US">
                <a:ea typeface="+mn-lt"/>
                <a:cs typeface="+mn-lt"/>
              </a:rPr>
              <a:t>metrics.</a:t>
            </a:r>
            <a:endParaRPr lang="en-US"/>
          </a:p>
        </p:txBody>
      </p:sp>
      <p:sp>
        <p:nvSpPr>
          <p:cNvPr id="4" name="Slide Number Placeholder 3">
            <a:extLst>
              <a:ext uri="{FF2B5EF4-FFF2-40B4-BE49-F238E27FC236}">
                <a16:creationId xmlns:a16="http://schemas.microsoft.com/office/drawing/2014/main" id="{7CFE4730-30A4-FE17-F106-847F7BFC19DA}"/>
              </a:ext>
            </a:extLst>
          </p:cNvPr>
          <p:cNvSpPr>
            <a:spLocks noGrp="1"/>
          </p:cNvSpPr>
          <p:nvPr>
            <p:ph type="sldNum" sz="quarter" idx="12"/>
          </p:nvPr>
        </p:nvSpPr>
        <p:spPr/>
        <p:txBody>
          <a:bodyPr/>
          <a:lstStyle/>
          <a:p>
            <a:fld id="{719D7796-F675-488F-AC46-C88938C80352}" type="slidenum">
              <a:rPr lang="en-US" smtClean="0"/>
              <a:t>6</a:t>
            </a:fld>
            <a:endParaRPr lang="en-US"/>
          </a:p>
        </p:txBody>
      </p:sp>
    </p:spTree>
    <p:extLst>
      <p:ext uri="{BB962C8B-B14F-4D97-AF65-F5344CB8AC3E}">
        <p14:creationId xmlns:p14="http://schemas.microsoft.com/office/powerpoint/2010/main" val="1157586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120E9-30DF-5CF0-CD7D-EE80CB0EAE15}"/>
              </a:ext>
            </a:extLst>
          </p:cNvPr>
          <p:cNvSpPr>
            <a:spLocks noGrp="1"/>
          </p:cNvSpPr>
          <p:nvPr>
            <p:ph type="title"/>
          </p:nvPr>
        </p:nvSpPr>
        <p:spPr/>
        <p:txBody>
          <a:bodyPr/>
          <a:lstStyle/>
          <a:p>
            <a:r>
              <a:rPr lang="en-US" b="0">
                <a:ea typeface="+mj-lt"/>
                <a:cs typeface="+mj-lt"/>
              </a:rPr>
              <a:t>Dataset</a:t>
            </a:r>
            <a:endParaRPr lang="en-US"/>
          </a:p>
        </p:txBody>
      </p:sp>
      <p:sp>
        <p:nvSpPr>
          <p:cNvPr id="3" name="Content Placeholder 2">
            <a:extLst>
              <a:ext uri="{FF2B5EF4-FFF2-40B4-BE49-F238E27FC236}">
                <a16:creationId xmlns:a16="http://schemas.microsoft.com/office/drawing/2014/main" id="{347B54F7-5484-2DF7-69BD-D10722D91A8A}"/>
              </a:ext>
            </a:extLst>
          </p:cNvPr>
          <p:cNvSpPr>
            <a:spLocks noGrp="1"/>
          </p:cNvSpPr>
          <p:nvPr>
            <p:ph idx="1"/>
          </p:nvPr>
        </p:nvSpPr>
        <p:spPr/>
        <p:txBody>
          <a:bodyPr vert="horz" lIns="91440" tIns="45720" rIns="91440" bIns="45720" rtlCol="0" anchor="t">
            <a:normAutofit/>
          </a:bodyPr>
          <a:lstStyle/>
          <a:p>
            <a:pPr algn="just">
              <a:buNone/>
            </a:pPr>
            <a:r>
              <a:rPr lang="en-US">
                <a:ea typeface="+mn-lt"/>
                <a:cs typeface="+mn-lt"/>
              </a:rPr>
              <a:t> The dataset for training and testing </a:t>
            </a:r>
            <a:r>
              <a:rPr lang="en-US" err="1">
                <a:ea typeface="+mn-lt"/>
                <a:cs typeface="+mn-lt"/>
              </a:rPr>
              <a:t>Katzbot</a:t>
            </a:r>
            <a:r>
              <a:rPr lang="en-US">
                <a:ea typeface="+mn-lt"/>
                <a:cs typeface="+mn-lt"/>
              </a:rPr>
              <a:t> will consist of university-related queries sourced from various sources such as student forums, university websites, and administrative documents. Each query will be paired with one or more correct responses to facilitate supervised learning during the initial stages of development. Additionally, user feedback collected during interaction with Katzbot will be used to further refine its responses and improve performance.</a:t>
            </a:r>
            <a:endParaRPr lang="en-US"/>
          </a:p>
        </p:txBody>
      </p:sp>
      <p:sp>
        <p:nvSpPr>
          <p:cNvPr id="4" name="Slide Number Placeholder 3">
            <a:extLst>
              <a:ext uri="{FF2B5EF4-FFF2-40B4-BE49-F238E27FC236}">
                <a16:creationId xmlns:a16="http://schemas.microsoft.com/office/drawing/2014/main" id="{F3CFDB01-4677-3EB2-81F4-8403C6E13BA2}"/>
              </a:ext>
            </a:extLst>
          </p:cNvPr>
          <p:cNvSpPr>
            <a:spLocks noGrp="1"/>
          </p:cNvSpPr>
          <p:nvPr>
            <p:ph type="sldNum" sz="quarter" idx="12"/>
          </p:nvPr>
        </p:nvSpPr>
        <p:spPr/>
        <p:txBody>
          <a:bodyPr/>
          <a:lstStyle/>
          <a:p>
            <a:fld id="{719D7796-F675-488F-AC46-C88938C80352}" type="slidenum">
              <a:rPr lang="en-US" smtClean="0"/>
              <a:t>7</a:t>
            </a:fld>
            <a:endParaRPr lang="en-US"/>
          </a:p>
        </p:txBody>
      </p:sp>
    </p:spTree>
    <p:extLst>
      <p:ext uri="{BB962C8B-B14F-4D97-AF65-F5344CB8AC3E}">
        <p14:creationId xmlns:p14="http://schemas.microsoft.com/office/powerpoint/2010/main" val="4067164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5D31A-1563-0479-6462-3C447385998C}"/>
              </a:ext>
            </a:extLst>
          </p:cNvPr>
          <p:cNvSpPr>
            <a:spLocks noGrp="1"/>
          </p:cNvSpPr>
          <p:nvPr>
            <p:ph type="title"/>
          </p:nvPr>
        </p:nvSpPr>
        <p:spPr>
          <a:xfrm>
            <a:off x="996696" y="409525"/>
            <a:ext cx="9922764" cy="1294228"/>
          </a:xfrm>
        </p:spPr>
        <p:txBody>
          <a:bodyPr/>
          <a:lstStyle/>
          <a:p>
            <a:r>
              <a:rPr lang="en-US"/>
              <a:t>Proposed Solution</a:t>
            </a:r>
          </a:p>
        </p:txBody>
      </p:sp>
      <p:sp>
        <p:nvSpPr>
          <p:cNvPr id="3" name="Content Placeholder 2">
            <a:extLst>
              <a:ext uri="{FF2B5EF4-FFF2-40B4-BE49-F238E27FC236}">
                <a16:creationId xmlns:a16="http://schemas.microsoft.com/office/drawing/2014/main" id="{63877C3B-D6AB-398C-3F11-6B982CCFE900}"/>
              </a:ext>
            </a:extLst>
          </p:cNvPr>
          <p:cNvSpPr>
            <a:spLocks noGrp="1"/>
          </p:cNvSpPr>
          <p:nvPr>
            <p:ph idx="1"/>
          </p:nvPr>
        </p:nvSpPr>
        <p:spPr>
          <a:xfrm>
            <a:off x="966997" y="1833489"/>
            <a:ext cx="9892284" cy="4282050"/>
          </a:xfrm>
        </p:spPr>
        <p:txBody>
          <a:bodyPr vert="horz" lIns="91440" tIns="45720" rIns="91440" bIns="45720" rtlCol="0" anchor="t">
            <a:normAutofit/>
          </a:bodyPr>
          <a:lstStyle/>
          <a:p>
            <a:r>
              <a:rPr lang="en-US" sz="1600" dirty="0">
                <a:solidFill>
                  <a:srgbClr val="0D0D0D"/>
                </a:solidFill>
                <a:ea typeface="+mn-lt"/>
                <a:cs typeface="+mn-lt"/>
              </a:rPr>
              <a:t>Data Gathering: Information has been collected from various web pages by crawling different URLs.</a:t>
            </a:r>
            <a:endParaRPr lang="en-US" sz="1600" dirty="0"/>
          </a:p>
          <a:p>
            <a:r>
              <a:rPr lang="en-US" sz="1600" dirty="0">
                <a:solidFill>
                  <a:srgbClr val="0D0D0D"/>
                </a:solidFill>
                <a:ea typeface="+mn-lt"/>
                <a:cs typeface="+mn-lt"/>
              </a:rPr>
              <a:t>Organization in Sitemap.xml: The collected data has been structured and stored in a sitemap.xml file for efficient management and accessibility for search engines and web crawlers.</a:t>
            </a:r>
            <a:endParaRPr lang="en-US" sz="1600" dirty="0"/>
          </a:p>
          <a:p>
            <a:r>
              <a:rPr lang="en-US" sz="1600" dirty="0">
                <a:solidFill>
                  <a:srgbClr val="0D0D0D"/>
                </a:solidFill>
                <a:ea typeface="+mn-lt"/>
                <a:cs typeface="+mn-lt"/>
              </a:rPr>
              <a:t>Consolidation: Multiple documents, such as doc1 and doc2, have been consolidated into a single document.</a:t>
            </a:r>
            <a:endParaRPr lang="en-US" sz="1600" dirty="0"/>
          </a:p>
          <a:p>
            <a:r>
              <a:rPr lang="en-US" sz="1600" dirty="0">
                <a:solidFill>
                  <a:srgbClr val="0D0D0D"/>
                </a:solidFill>
                <a:ea typeface="+mn-lt"/>
                <a:cs typeface="+mn-lt"/>
              </a:rPr>
              <a:t>Chunking: The consolidated document has been divided into smaller chunks (chunk1, chunk2, ..., chunk N) to facilitate processing.</a:t>
            </a:r>
            <a:endParaRPr lang="en-US" sz="1600" dirty="0"/>
          </a:p>
          <a:p>
            <a:r>
              <a:rPr lang="en-US" sz="1600" dirty="0">
                <a:solidFill>
                  <a:srgbClr val="0D0D0D"/>
                </a:solidFill>
                <a:ea typeface="+mn-lt"/>
                <a:cs typeface="+mn-lt"/>
              </a:rPr>
              <a:t>Vector Embedding: Each chunk of text has been converted into a vector representation using the </a:t>
            </a:r>
            <a:r>
              <a:rPr lang="en-US" sz="1600" dirty="0" err="1">
                <a:solidFill>
                  <a:srgbClr val="0D0D0D"/>
                </a:solidFill>
                <a:ea typeface="+mn-lt"/>
                <a:cs typeface="+mn-lt"/>
              </a:rPr>
              <a:t>HuggingFaceEmbeddings</a:t>
            </a:r>
            <a:r>
              <a:rPr lang="en-US" sz="1600" dirty="0">
                <a:solidFill>
                  <a:srgbClr val="0D0D0D"/>
                </a:solidFill>
                <a:ea typeface="+mn-lt"/>
                <a:cs typeface="+mn-lt"/>
              </a:rPr>
              <a:t> technique, capturing semantic meaning and relationships within the text.</a:t>
            </a:r>
            <a:endParaRPr lang="en-US" sz="1600" dirty="0"/>
          </a:p>
        </p:txBody>
      </p:sp>
      <p:sp>
        <p:nvSpPr>
          <p:cNvPr id="4" name="Slide Number Placeholder 3">
            <a:extLst>
              <a:ext uri="{FF2B5EF4-FFF2-40B4-BE49-F238E27FC236}">
                <a16:creationId xmlns:a16="http://schemas.microsoft.com/office/drawing/2014/main" id="{0064B9BA-B53F-1D20-5CBE-C51B1651B7D4}"/>
              </a:ext>
            </a:extLst>
          </p:cNvPr>
          <p:cNvSpPr>
            <a:spLocks noGrp="1"/>
          </p:cNvSpPr>
          <p:nvPr>
            <p:ph type="sldNum" sz="quarter" idx="12"/>
          </p:nvPr>
        </p:nvSpPr>
        <p:spPr/>
        <p:txBody>
          <a:bodyPr/>
          <a:lstStyle/>
          <a:p>
            <a:fld id="{719D7796-F675-488F-AC46-C88938C80352}" type="slidenum">
              <a:rPr lang="en-US" smtClean="0"/>
              <a:t>8</a:t>
            </a:fld>
            <a:endParaRPr lang="en-US"/>
          </a:p>
        </p:txBody>
      </p:sp>
    </p:spTree>
    <p:extLst>
      <p:ext uri="{BB962C8B-B14F-4D97-AF65-F5344CB8AC3E}">
        <p14:creationId xmlns:p14="http://schemas.microsoft.com/office/powerpoint/2010/main" val="771373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E0E5FE-54FA-D9D7-F3F1-3DC21FA11988}"/>
              </a:ext>
            </a:extLst>
          </p:cNvPr>
          <p:cNvSpPr>
            <a:spLocks noGrp="1"/>
          </p:cNvSpPr>
          <p:nvPr>
            <p:ph idx="1"/>
          </p:nvPr>
        </p:nvSpPr>
        <p:spPr>
          <a:xfrm>
            <a:off x="1088136" y="719015"/>
            <a:ext cx="9922764" cy="5567485"/>
          </a:xfrm>
        </p:spPr>
        <p:txBody>
          <a:bodyPr>
            <a:noAutofit/>
          </a:bodyPr>
          <a:lstStyle/>
          <a:p>
            <a:endParaRPr lang="en-US" sz="1600" dirty="0"/>
          </a:p>
          <a:p>
            <a:r>
              <a:rPr lang="en-US" sz="1600" dirty="0">
                <a:solidFill>
                  <a:srgbClr val="0D0D0D"/>
                </a:solidFill>
                <a:ea typeface="+mn-lt"/>
                <a:cs typeface="+mn-lt"/>
              </a:rPr>
              <a:t>Semantic Indexing: A semantic index has been built to organize and retrieve information efficiently based on the vector representations of the text chunks.</a:t>
            </a:r>
            <a:endParaRPr lang="en-US" sz="1600" dirty="0"/>
          </a:p>
          <a:p>
            <a:r>
              <a:rPr lang="en-US" sz="1600" dirty="0">
                <a:solidFill>
                  <a:srgbClr val="0D0D0D"/>
                </a:solidFill>
                <a:ea typeface="+mn-lt"/>
                <a:cs typeface="+mn-lt"/>
              </a:rPr>
              <a:t>Pinecone Database Integration: The vector embeddings are stored in the Pinecone database, optimized for similarity search, allowing efficient retrieval of similar vectors based on cosine similarity or other distance metrics.</a:t>
            </a:r>
            <a:endParaRPr lang="en-US" sz="1600" dirty="0"/>
          </a:p>
          <a:p>
            <a:r>
              <a:rPr lang="en-US" sz="1600" dirty="0">
                <a:solidFill>
                  <a:srgbClr val="0D0D0D"/>
                </a:solidFill>
                <a:ea typeface="+mn-lt"/>
                <a:cs typeface="+mn-lt"/>
              </a:rPr>
              <a:t>Language Model Integration: A large language model, </a:t>
            </a:r>
            <a:r>
              <a:rPr lang="en-US" sz="1600" dirty="0" err="1">
                <a:solidFill>
                  <a:srgbClr val="0D0D0D"/>
                </a:solidFill>
                <a:ea typeface="+mn-lt"/>
                <a:cs typeface="+mn-lt"/>
              </a:rPr>
              <a:t>LLaMA</a:t>
            </a:r>
            <a:r>
              <a:rPr lang="en-US" sz="1600" dirty="0">
                <a:solidFill>
                  <a:srgbClr val="0D0D0D"/>
                </a:solidFill>
                <a:ea typeface="+mn-lt"/>
                <a:cs typeface="+mn-lt"/>
              </a:rPr>
              <a:t> (Large Language Model Meta AI), has been integrated to generate responses to user queries.</a:t>
            </a:r>
            <a:endParaRPr lang="en-US" sz="1600" dirty="0"/>
          </a:p>
          <a:p>
            <a:r>
              <a:rPr lang="en-US" sz="1600" dirty="0">
                <a:solidFill>
                  <a:srgbClr val="0D0D0D"/>
                </a:solidFill>
                <a:ea typeface="+mn-lt"/>
                <a:cs typeface="+mn-lt"/>
              </a:rPr>
              <a:t>Query Processing: When a user interacts with the chatbot by sending a query, the system processes it, likely converting it into a vector representation like the document chunks.</a:t>
            </a:r>
            <a:endParaRPr lang="en-US" sz="1600" dirty="0"/>
          </a:p>
          <a:p>
            <a:r>
              <a:rPr lang="en-US" sz="1600" dirty="0">
                <a:solidFill>
                  <a:srgbClr val="0D0D0D"/>
                </a:solidFill>
                <a:ea typeface="+mn-lt"/>
                <a:cs typeface="+mn-lt"/>
              </a:rPr>
              <a:t>Response Generation: Using the processed query, the system retrieves relevant information from the semantic index or database and passes it to the language model to generate a response.</a:t>
            </a:r>
            <a:endParaRPr lang="en-US" sz="1600" dirty="0"/>
          </a:p>
          <a:p>
            <a:endParaRPr lang="en-US" sz="1600" dirty="0"/>
          </a:p>
        </p:txBody>
      </p:sp>
      <p:sp>
        <p:nvSpPr>
          <p:cNvPr id="4" name="Slide Number Placeholder 3">
            <a:extLst>
              <a:ext uri="{FF2B5EF4-FFF2-40B4-BE49-F238E27FC236}">
                <a16:creationId xmlns:a16="http://schemas.microsoft.com/office/drawing/2014/main" id="{80EBF5F8-45FE-E43A-0BFA-0CA94630D594}"/>
              </a:ext>
            </a:extLst>
          </p:cNvPr>
          <p:cNvSpPr>
            <a:spLocks noGrp="1"/>
          </p:cNvSpPr>
          <p:nvPr>
            <p:ph type="sldNum" sz="quarter" idx="12"/>
          </p:nvPr>
        </p:nvSpPr>
        <p:spPr/>
        <p:txBody>
          <a:bodyPr/>
          <a:lstStyle/>
          <a:p>
            <a:fld id="{719D7796-F675-488F-AC46-C88938C80352}" type="slidenum">
              <a:rPr lang="en-US" smtClean="0"/>
              <a:t>9</a:t>
            </a:fld>
            <a:endParaRPr lang="en-US"/>
          </a:p>
        </p:txBody>
      </p:sp>
    </p:spTree>
    <p:extLst>
      <p:ext uri="{BB962C8B-B14F-4D97-AF65-F5344CB8AC3E}">
        <p14:creationId xmlns:p14="http://schemas.microsoft.com/office/powerpoint/2010/main" val="4077198988"/>
      </p:ext>
    </p:extLst>
  </p:cSld>
  <p:clrMapOvr>
    <a:masterClrMapping/>
  </p:clrMapOvr>
</p:sld>
</file>

<file path=ppt/theme/theme1.xml><?xml version="1.0" encoding="utf-8"?>
<a:theme xmlns:a="http://schemas.openxmlformats.org/drawingml/2006/main" name="BjornVTI">
  <a:themeElements>
    <a:clrScheme name="Bjorn">
      <a:dk1>
        <a:sysClr val="windowText" lastClr="000000"/>
      </a:dk1>
      <a:lt1>
        <a:sysClr val="window" lastClr="FFFFFF"/>
      </a:lt1>
      <a:dk2>
        <a:srgbClr val="252747"/>
      </a:dk2>
      <a:lt2>
        <a:srgbClr val="ECE4E9"/>
      </a:lt2>
      <a:accent1>
        <a:srgbClr val="736EB6"/>
      </a:accent1>
      <a:accent2>
        <a:srgbClr val="AB5991"/>
      </a:accent2>
      <a:accent3>
        <a:srgbClr val="AC9F39"/>
      </a:accent3>
      <a:accent4>
        <a:srgbClr val="756029"/>
      </a:accent4>
      <a:accent5>
        <a:srgbClr val="E87850"/>
      </a:accent5>
      <a:accent6>
        <a:srgbClr val="C6922A"/>
      </a:accent6>
      <a:hlink>
        <a:srgbClr val="736EB6"/>
      </a:hlink>
      <a:folHlink>
        <a:srgbClr val="AB5991"/>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docProps/app.xml><?xml version="1.0" encoding="utf-8"?>
<Properties xmlns="http://schemas.openxmlformats.org/officeDocument/2006/extended-properties" xmlns:vt="http://schemas.openxmlformats.org/officeDocument/2006/docPropsVTypes">
  <Template>office theme</Template>
  <TotalTime>72</TotalTime>
  <Words>1219</Words>
  <Application>Microsoft Office PowerPoint</Application>
  <PresentationFormat>Widescreen</PresentationFormat>
  <Paragraphs>104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Arial</vt:lpstr>
      <vt:lpstr>Calibri</vt:lpstr>
      <vt:lpstr>Neue Haas Grotesk Text Pro</vt:lpstr>
      <vt:lpstr>BjornVTI</vt:lpstr>
      <vt:lpstr>Integrating Reinforcement Learning  with Human Feedback into Katzbot</vt:lpstr>
      <vt:lpstr>Abstract</vt:lpstr>
      <vt:lpstr>Introduction</vt:lpstr>
      <vt:lpstr>Problem Statement</vt:lpstr>
      <vt:lpstr>Objectives</vt:lpstr>
      <vt:lpstr>Methodology</vt:lpstr>
      <vt:lpstr>Dataset</vt:lpstr>
      <vt:lpstr>Proposed Solution</vt:lpstr>
      <vt:lpstr>PowerPoint Presentation</vt:lpstr>
      <vt:lpstr>PowerPoint Presentation</vt:lpstr>
      <vt:lpstr>Results </vt:lpstr>
      <vt:lpstr>PowerPoint Presentation</vt:lpstr>
      <vt:lpstr>PowerPoint Presentation</vt:lpstr>
      <vt:lpstr>Application</vt:lpstr>
      <vt:lpstr>Responsibilities</vt:lpstr>
      <vt:lpstr>FineTune the RLHF</vt:lpstr>
      <vt:lpstr>Proximal Policy Optimization (PPO)</vt:lpstr>
      <vt:lpstr>Response Generation</vt:lpstr>
      <vt:lpstr>Evaluation Metrics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Sahil Kumar</dc:creator>
  <cp:lastModifiedBy>Sahil Kumar</cp:lastModifiedBy>
  <cp:revision>13</cp:revision>
  <dcterms:created xsi:type="dcterms:W3CDTF">2024-02-14T03:44:13Z</dcterms:created>
  <dcterms:modified xsi:type="dcterms:W3CDTF">2024-05-08T04:34:29Z</dcterms:modified>
</cp:coreProperties>
</file>