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8" r:id="rId2"/>
    <p:sldId id="260" r:id="rId3"/>
    <p:sldId id="262" r:id="rId4"/>
    <p:sldId id="283" r:id="rId5"/>
    <p:sldId id="265" r:id="rId6"/>
    <p:sldId id="284" r:id="rId7"/>
    <p:sldId id="261" r:id="rId8"/>
    <p:sldId id="266" r:id="rId9"/>
    <p:sldId id="285" r:id="rId10"/>
    <p:sldId id="264" r:id="rId11"/>
    <p:sldId id="267" r:id="rId12"/>
    <p:sldId id="268" r:id="rId13"/>
    <p:sldId id="279" r:id="rId14"/>
    <p:sldId id="269" r:id="rId15"/>
    <p:sldId id="270" r:id="rId16"/>
    <p:sldId id="273" r:id="rId17"/>
    <p:sldId id="286" r:id="rId18"/>
    <p:sldId id="287" r:id="rId19"/>
    <p:sldId id="282" r:id="rId20"/>
    <p:sldId id="278" r:id="rId21"/>
    <p:sldId id="280" r:id="rId22"/>
    <p:sldId id="276" r:id="rId23"/>
    <p:sldId id="277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E8D1"/>
    <a:srgbClr val="123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F55C15-84E8-483D-0506-FC135B86689B}" v="1724" dt="2024-05-06T20:54:34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0559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261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11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5113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38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597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480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528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87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881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662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8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perigon.com/data-solutions/" TargetMode="External"/><Relationship Id="rId2" Type="http://schemas.openxmlformats.org/officeDocument/2006/relationships/hyperlink" Target="https://www.reddi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feature-engineering-in-python-part-i-the-most-powerful-way-of-dealing-with-data-8e2447e7c69e" TargetMode="External"/><Relationship Id="rId5" Type="http://schemas.openxmlformats.org/officeDocument/2006/relationships/hyperlink" Target="https://www.geeksforgeeks.org/ml-linear-discriminant-analysis/" TargetMode="External"/><Relationship Id="rId4" Type="http://schemas.openxmlformats.org/officeDocument/2006/relationships/hyperlink" Target="https://www.geeksforgeeks.org/postgresql-connecting-to-the-database-using-python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10218-1719-5BEE-18E4-A2657095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60" y="896285"/>
            <a:ext cx="5242373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NEWS DATA ANALYSIS</a:t>
            </a:r>
            <a:endParaRPr lang="en-US" sz="2000" b="1" dirty="0">
              <a:ea typeface="Calibri Light" panose="020F0302020204030204"/>
              <a:cs typeface="Calibri Light" panose="020F0302020204030204"/>
            </a:endParaRPr>
          </a:p>
          <a:p>
            <a:pPr algn="ctr"/>
            <a:endParaRPr lang="en-US" sz="1900" b="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BCA1-CEF9-85DC-EFB5-F6360121D61E}"/>
              </a:ext>
            </a:extLst>
          </p:cNvPr>
          <p:cNvSpPr txBox="1"/>
          <p:nvPr/>
        </p:nvSpPr>
        <p:spPr>
          <a:xfrm>
            <a:off x="645936" y="3015927"/>
            <a:ext cx="4995497" cy="33272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By</a:t>
            </a:r>
            <a:endParaRPr lang="en-US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000" b="1">
              <a:cs typeface="Calibri" panose="020F0502020204030204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ANKITA BONDRE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rgbClr val="123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circle with white text and a logo&#10;&#10;Description automatically generated">
            <a:extLst>
              <a:ext uri="{FF2B5EF4-FFF2-40B4-BE49-F238E27FC236}">
                <a16:creationId xmlns:a16="http://schemas.microsoft.com/office/drawing/2014/main" id="{94418904-01EF-0F7F-7D4F-B757370F5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" r="1073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4" name="Slide Number Placeholder 13">
            <a:extLst>
              <a:ext uri="{FF2B5EF4-FFF2-40B4-BE49-F238E27FC236}">
                <a16:creationId xmlns:a16="http://schemas.microsoft.com/office/drawing/2014/main" id="{7B460411-BE63-C82C-6567-D5B08A38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690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C081A9-70A7-7507-6B15-A66E9CE8F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9ECE3-C1D9-0D1B-D195-3A05C6623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39F5DE-2696-2C1C-60C8-CC8F068C4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939B1-C7E9-3B59-B54A-176FDB1F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A0AA046-D37F-532B-A057-901BD41ED444}"/>
              </a:ext>
            </a:extLst>
          </p:cNvPr>
          <p:cNvSpPr txBox="1"/>
          <p:nvPr/>
        </p:nvSpPr>
        <p:spPr>
          <a:xfrm>
            <a:off x="349388" y="272716"/>
            <a:ext cx="1180050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43C0C"/>
                </a:solidFill>
                <a:latin typeface="Calibri Light"/>
                <a:cs typeface="Calibri"/>
              </a:rPr>
              <a:t>Univariate Analysis on Comments and Score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F6D6D5-1311-A3D5-64CA-32A5E9A6BB23}"/>
              </a:ext>
            </a:extLst>
          </p:cNvPr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3C59DB8-C215-A8F3-1A78-A0763975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10</a:t>
            </a:r>
          </a:p>
        </p:txBody>
      </p:sp>
      <p:pic>
        <p:nvPicPr>
          <p:cNvPr id="2" name="Picture 1" descr="A graph with a line&#10;&#10;Description automatically generated">
            <a:extLst>
              <a:ext uri="{FF2B5EF4-FFF2-40B4-BE49-F238E27FC236}">
                <a16:creationId xmlns:a16="http://schemas.microsoft.com/office/drawing/2014/main" id="{2B6DA14E-2F60-1E83-CD75-7C879F82E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0085"/>
            <a:ext cx="5486400" cy="4962525"/>
          </a:xfrm>
          <a:prstGeom prst="rect">
            <a:avLst/>
          </a:prstGeom>
        </p:spPr>
      </p:pic>
      <p:pic>
        <p:nvPicPr>
          <p:cNvPr id="3" name="Picture 2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69A308E7-2B2A-CD3D-748E-25239D773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760" y="1284702"/>
            <a:ext cx="53435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4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24877-3CCC-6FF2-3156-D3674817F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FB2035-02B6-93DC-CE4B-E09FEF780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199F63-08DC-A57C-AE72-4595B9E1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8F8E9A-92D2-7E1A-8B56-C07464CB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1FF97624-8E7A-A279-0561-D686954D1EB2}"/>
              </a:ext>
            </a:extLst>
          </p:cNvPr>
          <p:cNvSpPr txBox="1"/>
          <p:nvPr/>
        </p:nvSpPr>
        <p:spPr>
          <a:xfrm>
            <a:off x="349388" y="272716"/>
            <a:ext cx="1180050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43C0C"/>
                </a:solidFill>
                <a:latin typeface="Calibri Light"/>
                <a:cs typeface="Calibri"/>
              </a:rPr>
              <a:t>Correlation between No. of Comments and Score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F0A9F6-76CB-5A7B-83AA-A41EE0203D0B}"/>
              </a:ext>
            </a:extLst>
          </p:cNvPr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23B1243-7C90-FE94-9886-5BDD873F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11</a:t>
            </a:r>
          </a:p>
        </p:txBody>
      </p:sp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F140AF12-4AFD-C48E-AF3E-15D428308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288567"/>
            <a:ext cx="10687050" cy="512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7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C8A015-856C-FE7A-1DE1-C1C4D7E7B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6F3BB1-4039-D9EC-B7BF-C57D3B36E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63A8E-9CC2-6ED9-FDEF-67B108D3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474DC-FAE6-1AAB-A89D-79C283CB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57F776F-B353-B805-4849-185361546321}"/>
              </a:ext>
            </a:extLst>
          </p:cNvPr>
          <p:cNvSpPr txBox="1"/>
          <p:nvPr/>
        </p:nvSpPr>
        <p:spPr>
          <a:xfrm>
            <a:off x="349388" y="272716"/>
            <a:ext cx="1180050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43C0C"/>
                </a:solidFill>
                <a:latin typeface="Calibri Light"/>
                <a:cs typeface="Calibri"/>
              </a:rPr>
              <a:t>Post Engagement 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2C913C-9E9D-D95D-B855-0B71F2597A67}"/>
              </a:ext>
            </a:extLst>
          </p:cNvPr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193DC03-FB39-A20C-887A-60DBDC4E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BD7BF2-9288-2267-B17E-93A17A20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85" y="1301059"/>
            <a:ext cx="10925865" cy="50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2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A03429-5E40-5A4B-6262-F9DC225E6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A601F8-41C2-15F2-008A-ADC6D843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B62968-9B79-5DAE-FA44-4D481E41D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6F1E5-6EDE-021F-A464-6AF7CADFC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8E287E4B-17D5-397A-C47D-27A5E892812C}"/>
              </a:ext>
            </a:extLst>
          </p:cNvPr>
          <p:cNvSpPr txBox="1"/>
          <p:nvPr/>
        </p:nvSpPr>
        <p:spPr>
          <a:xfrm>
            <a:off x="349388" y="272716"/>
            <a:ext cx="1180050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843C0C"/>
                </a:solidFill>
                <a:ea typeface="+mn-lt"/>
                <a:cs typeface="+mn-lt"/>
              </a:rPr>
              <a:t>Top 10 Subreddits by Average Score and No. Of Comments</a:t>
            </a:r>
            <a:endParaRPr lang="en-US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AF8940-8E36-D6A0-4D96-F2E2A982A271}"/>
              </a:ext>
            </a:extLst>
          </p:cNvPr>
          <p:cNvCxnSpPr/>
          <p:nvPr/>
        </p:nvCxnSpPr>
        <p:spPr>
          <a:xfrm flipV="1">
            <a:off x="357993" y="810918"/>
            <a:ext cx="11779000" cy="703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3B85569-E634-18C9-95E7-817D7A29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533A2-F701-267A-9EAC-2E1F074E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" y="1269310"/>
            <a:ext cx="11484527" cy="44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3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F66A3A-D0B9-128E-CFE0-4448E2BD5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7FCE8F-9428-0F4E-0202-8EB139311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37C2-E11E-E38A-E6E8-B7ECEABBE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7B677E-0CF1-C689-87EE-E7CE3499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D6A0DBD-07F2-5E0E-39C9-1E0D1F4B16E5}"/>
              </a:ext>
            </a:extLst>
          </p:cNvPr>
          <p:cNvSpPr txBox="1"/>
          <p:nvPr/>
        </p:nvSpPr>
        <p:spPr>
          <a:xfrm>
            <a:off x="349388" y="272716"/>
            <a:ext cx="1180050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43C0C"/>
                </a:solidFill>
                <a:latin typeface="Calibri Light"/>
                <a:cs typeface="Calibri"/>
              </a:rPr>
              <a:t>Feature Engineering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F13CBB-DE94-85A9-822C-41D602482EC2}"/>
              </a:ext>
            </a:extLst>
          </p:cNvPr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60AE77F-732A-640B-EE04-6F0270C0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32127-739A-430B-A227-7C8DEC5219A4}"/>
              </a:ext>
            </a:extLst>
          </p:cNvPr>
          <p:cNvSpPr txBox="1"/>
          <p:nvPr/>
        </p:nvSpPr>
        <p:spPr>
          <a:xfrm>
            <a:off x="507999" y="1319694"/>
            <a:ext cx="8520043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Feature Engineering Techniques Applied: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        </a:t>
            </a:r>
            <a:r>
              <a:rPr lang="en-US" b="1" dirty="0">
                <a:solidFill>
                  <a:srgbClr val="0D0D0D"/>
                </a:solidFill>
                <a:ea typeface="+mn-lt"/>
                <a:cs typeface="+mn-lt"/>
              </a:rPr>
              <a:t> a. Title Length:</a:t>
            </a:r>
            <a:endParaRPr lang="en-US" b="1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Description: Calculated the length of the title in characters.</a:t>
            </a: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Rationale: Longer titles might attract more attention or convey more information.</a:t>
            </a:r>
            <a:endParaRPr lang="en-US" dirty="0">
              <a:cs typeface="Calibri"/>
            </a:endParaRPr>
          </a:p>
          <a:p>
            <a:pPr lvl="1"/>
            <a:r>
              <a:rPr lang="en-US" b="1" dirty="0">
                <a:solidFill>
                  <a:srgbClr val="0D0D0D"/>
                </a:solidFill>
                <a:ea typeface="+mn-lt"/>
                <a:cs typeface="+mn-lt"/>
              </a:rPr>
              <a:t>b. Body Word Count:</a:t>
            </a:r>
            <a:endParaRPr lang="en-US" b="1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Description: Calculated the number of words in the body of the news articles.</a:t>
            </a: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Rationale: The length of the body might indicate the depth or complexity of the article's content.</a:t>
            </a:r>
            <a:endParaRPr lang="en-US" dirty="0">
              <a:cs typeface="Calibri"/>
            </a:endParaRPr>
          </a:p>
          <a:p>
            <a:pPr lvl="1"/>
            <a:r>
              <a:rPr lang="en-US" b="1" dirty="0">
                <a:solidFill>
                  <a:srgbClr val="0D0D0D"/>
                </a:solidFill>
                <a:ea typeface="+mn-lt"/>
                <a:cs typeface="+mn-lt"/>
              </a:rPr>
              <a:t>c. Presence of Question Mark:</a:t>
            </a:r>
            <a:endParaRPr lang="en-US" b="1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Description: Created a binary feature indicating whether the title contains a question mark.</a:t>
            </a: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Rationale: Titles with questions may engage readers more effectively.</a:t>
            </a:r>
            <a:endParaRPr lang="en-US" dirty="0">
              <a:cs typeface="Calibri"/>
            </a:endParaRPr>
          </a:p>
          <a:p>
            <a:pPr lvl="1"/>
            <a:r>
              <a:rPr lang="en-US" b="1" dirty="0">
                <a:solidFill>
                  <a:srgbClr val="0D0D0D"/>
                </a:solidFill>
                <a:ea typeface="+mn-lt"/>
                <a:cs typeface="+mn-lt"/>
              </a:rPr>
              <a:t>d. Sentiment Analysis:</a:t>
            </a:r>
            <a:endParaRPr lang="en-US" b="1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Description: Utilized sentiment analysis to assign a sentiment score to each news article.</a:t>
            </a: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Rationale: Understanding the sentiment of articles can provide insights into reader preferences and emotional engagement.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99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A5DDD-7D1B-B877-94C7-6D205894F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5C4132-3881-2469-F8DC-C5BF1415F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7D1A95-A28D-BCE5-1ACE-542F09314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1207C4-BBDF-A0C4-926A-E9447F728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9C8585C-9D23-03DE-6F57-30D31EE856A5}"/>
              </a:ext>
            </a:extLst>
          </p:cNvPr>
          <p:cNvSpPr txBox="1"/>
          <p:nvPr/>
        </p:nvSpPr>
        <p:spPr>
          <a:xfrm>
            <a:off x="338345" y="272716"/>
            <a:ext cx="11811544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43C0C"/>
                </a:solidFill>
                <a:latin typeface="Calibri Light"/>
                <a:cs typeface="Calibri Light"/>
              </a:rPr>
              <a:t>Sentiment Analysis</a:t>
            </a:r>
            <a:endParaRPr lang="en-US" dirty="0"/>
          </a:p>
          <a:p>
            <a:endParaRPr lang="en-US" sz="4000" b="1" dirty="0">
              <a:solidFill>
                <a:srgbClr val="843C0C"/>
              </a:solidFill>
              <a:latin typeface="Calibri Light"/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74CE49-088B-E090-B92B-E460587FA069}"/>
              </a:ext>
            </a:extLst>
          </p:cNvPr>
          <p:cNvCxnSpPr/>
          <p:nvPr/>
        </p:nvCxnSpPr>
        <p:spPr>
          <a:xfrm>
            <a:off x="4601" y="881276"/>
            <a:ext cx="12176566" cy="179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8E5B58F-86A1-CF8C-4F3C-F4663ABE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22C18-FA10-DB37-B193-A8F138415609}"/>
              </a:ext>
            </a:extLst>
          </p:cNvPr>
          <p:cNvSpPr txBox="1"/>
          <p:nvPr/>
        </p:nvSpPr>
        <p:spPr>
          <a:xfrm>
            <a:off x="334064" y="1303131"/>
            <a:ext cx="11802717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Analysis of LDA Topic Modeling Results</a:t>
            </a:r>
            <a:endParaRPr lang="en-US">
              <a:cs typeface="Calibri"/>
            </a:endParaRPr>
          </a:p>
          <a:p>
            <a:r>
              <a:rPr lang="en-US" b="1" dirty="0"/>
              <a:t>Optimal Number of Topics: 7</a:t>
            </a:r>
            <a:endParaRPr lang="en-US">
              <a:cs typeface="Calibri"/>
            </a:endParaRPr>
          </a:p>
          <a:p>
            <a:r>
              <a:rPr lang="en-US" b="1" dirty="0"/>
              <a:t>Topic 1: Seeking Help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Keywords: help, need, question, looking, please</a:t>
            </a:r>
            <a:endParaRPr lang="en-US" dirty="0">
              <a:cs typeface="Calibri"/>
            </a:endParaRPr>
          </a:p>
          <a:p>
            <a:r>
              <a:rPr lang="en-US" b="1" dirty="0"/>
              <a:t>Topic 2: User Engagement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Keywords: user, post, make, ask, sub.</a:t>
            </a:r>
            <a:endParaRPr lang="en-US" dirty="0">
              <a:cs typeface="Calibri"/>
            </a:endParaRPr>
          </a:p>
          <a:p>
            <a:r>
              <a:rPr lang="en-US" b="1" dirty="0"/>
              <a:t>Topic 3: Entertainment and Pop Culture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Keywords: Kendrick, drake, music, days, new</a:t>
            </a:r>
          </a:p>
          <a:p>
            <a:r>
              <a:rPr lang="en-US" b="1" dirty="0">
                <a:ea typeface="+mn-lt"/>
                <a:cs typeface="+mn-lt"/>
              </a:rPr>
              <a:t>Topic</a:t>
            </a:r>
            <a:r>
              <a:rPr lang="en-US" b="1" dirty="0"/>
              <a:t> 4: Technical Support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Keywords: anyone, new, pc, update, working</a:t>
            </a:r>
          </a:p>
          <a:p>
            <a:r>
              <a:rPr lang="en-US" b="1" dirty="0">
                <a:ea typeface="+mn-lt"/>
                <a:cs typeface="+mn-lt"/>
              </a:rPr>
              <a:t>Topic</a:t>
            </a:r>
            <a:r>
              <a:rPr lang="en-US" b="1" dirty="0"/>
              <a:t> 5: Music and Artists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Keywords: drake, Kendrick, music, daughter, happened</a:t>
            </a:r>
          </a:p>
          <a:p>
            <a:r>
              <a:rPr lang="en-US" b="1" dirty="0">
                <a:ea typeface="+mn-lt"/>
                <a:cs typeface="+mn-lt"/>
              </a:rPr>
              <a:t>Topic</a:t>
            </a:r>
            <a:r>
              <a:rPr lang="en-US" b="1" dirty="0"/>
              <a:t> 6: Technology and Coding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Keywords: code, anyone, daily, thanks</a:t>
            </a:r>
          </a:p>
          <a:p>
            <a:r>
              <a:rPr lang="en-US" b="1" dirty="0">
                <a:ea typeface="+mn-lt"/>
                <a:cs typeface="+mn-lt"/>
              </a:rPr>
              <a:t>Topic</a:t>
            </a:r>
            <a:r>
              <a:rPr lang="en-US" b="1" dirty="0"/>
              <a:t> 7: Personal Experiences and Advice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Keywords: first, time, job, meet, advice</a:t>
            </a:r>
            <a:endParaRPr lang="en-US" dirty="0">
              <a:cs typeface="Calibri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552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CB859A-0ED9-7791-FE9C-794417245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458BB2-E0CE-20F8-AA2F-A998C42CA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98796A-E22B-17C6-7968-9EAFAC338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008C0-719C-3440-F7B5-C54F6B8AA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2A46BEB-2465-3953-7FC6-ADB162994A79}"/>
              </a:ext>
            </a:extLst>
          </p:cNvPr>
          <p:cNvSpPr txBox="1"/>
          <p:nvPr/>
        </p:nvSpPr>
        <p:spPr>
          <a:xfrm>
            <a:off x="194779" y="239586"/>
            <a:ext cx="1180050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43C0C"/>
                </a:solidFill>
                <a:latin typeface="Calibri Light"/>
                <a:cs typeface="Calibri"/>
              </a:rPr>
              <a:t>Sentiment Distribution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9965B1-12CC-A5CA-D2AD-3336F9AE6A0E}"/>
              </a:ext>
            </a:extLst>
          </p:cNvPr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0A4BA3-5704-672B-B13E-86623D56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16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86F1E-F3F7-83D1-1DA0-6C7147280C1A}"/>
              </a:ext>
            </a:extLst>
          </p:cNvPr>
          <p:cNvGrpSpPr/>
          <p:nvPr/>
        </p:nvGrpSpPr>
        <p:grpSpPr>
          <a:xfrm>
            <a:off x="8772525" y="5488781"/>
            <a:ext cx="3276600" cy="630704"/>
            <a:chOff x="1428750" y="4869656"/>
            <a:chExt cx="3276600" cy="6307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14A3F9-2270-51FB-A614-3F91A3303412}"/>
                </a:ext>
              </a:extLst>
            </p:cNvPr>
            <p:cNvSpPr txBox="1"/>
            <p:nvPr/>
          </p:nvSpPr>
          <p:spPr>
            <a:xfrm>
              <a:off x="1428750" y="5238750"/>
              <a:ext cx="3276600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US" sz="1100" dirty="0">
                <a:solidFill>
                  <a:srgbClr val="A31515"/>
                </a:solidFill>
                <a:latin typeface="Fira Code Retina"/>
                <a:ea typeface="Fira Code Retina"/>
                <a:cs typeface="Fira Code Retin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4C149B-1117-DDDA-F65B-020982207C12}"/>
                </a:ext>
              </a:extLst>
            </p:cNvPr>
            <p:cNvSpPr txBox="1"/>
            <p:nvPr/>
          </p:nvSpPr>
          <p:spPr>
            <a:xfrm>
              <a:off x="1428750" y="4869656"/>
              <a:ext cx="2743200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US" sz="1100" dirty="0">
                <a:solidFill>
                  <a:schemeClr val="accent1">
                    <a:lumMod val="50000"/>
                  </a:schemeClr>
                </a:solidFill>
                <a:latin typeface="Fira Code Retina"/>
                <a:ea typeface="Fira Code Retina"/>
                <a:cs typeface="Fira Code Retina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F2DE2C-CAA3-5C03-B6BB-EC6A9797E197}"/>
              </a:ext>
            </a:extLst>
          </p:cNvPr>
          <p:cNvGrpSpPr/>
          <p:nvPr/>
        </p:nvGrpSpPr>
        <p:grpSpPr>
          <a:xfrm>
            <a:off x="8667750" y="1916905"/>
            <a:ext cx="3276600" cy="630704"/>
            <a:chOff x="1428750" y="4869656"/>
            <a:chExt cx="3276600" cy="6307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E92628-F2FE-CE85-D696-1089A0E3DD6E}"/>
                </a:ext>
              </a:extLst>
            </p:cNvPr>
            <p:cNvSpPr txBox="1"/>
            <p:nvPr/>
          </p:nvSpPr>
          <p:spPr>
            <a:xfrm>
              <a:off x="1428750" y="5238750"/>
              <a:ext cx="3276600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US" sz="1100" dirty="0">
                <a:solidFill>
                  <a:srgbClr val="0000FF"/>
                </a:solidFill>
                <a:latin typeface="Fira Code Retina"/>
                <a:ea typeface="Fira Code Retina"/>
                <a:cs typeface="Fira Code Retin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64B2DB-8C2B-64F9-ECC9-3DA4D53123A3}"/>
                </a:ext>
              </a:extLst>
            </p:cNvPr>
            <p:cNvSpPr txBox="1"/>
            <p:nvPr/>
          </p:nvSpPr>
          <p:spPr>
            <a:xfrm>
              <a:off x="1428750" y="4869656"/>
              <a:ext cx="2743200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US" sz="1100" dirty="0">
                <a:solidFill>
                  <a:schemeClr val="accent1">
                    <a:lumMod val="50000"/>
                  </a:schemeClr>
                </a:solidFill>
                <a:latin typeface="Fira Code Retina"/>
                <a:ea typeface="Fira Code Retina"/>
                <a:cs typeface="Fira Code Retin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9C9794-27DC-8449-8F52-CB6E9DA11A3D}"/>
              </a:ext>
            </a:extLst>
          </p:cNvPr>
          <p:cNvGrpSpPr/>
          <p:nvPr/>
        </p:nvGrpSpPr>
        <p:grpSpPr>
          <a:xfrm>
            <a:off x="8667749" y="3431380"/>
            <a:ext cx="3276600" cy="799981"/>
            <a:chOff x="1428750" y="4869656"/>
            <a:chExt cx="3276600" cy="79998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C3366A-AFCF-FDAF-A6AA-949EE3370309}"/>
                </a:ext>
              </a:extLst>
            </p:cNvPr>
            <p:cNvSpPr txBox="1"/>
            <p:nvPr/>
          </p:nvSpPr>
          <p:spPr>
            <a:xfrm>
              <a:off x="1428750" y="5238750"/>
              <a:ext cx="3276600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US" sz="1100">
                <a:solidFill>
                  <a:srgbClr val="0000FF"/>
                </a:solidFill>
                <a:latin typeface="Fira Code Retina"/>
                <a:ea typeface="Fira Code Retina"/>
                <a:cs typeface="Fira Code Retina"/>
              </a:endParaRPr>
            </a:p>
            <a:p>
              <a:endParaRPr lang="en-US" sz="1100">
                <a:solidFill>
                  <a:srgbClr val="0000FF"/>
                </a:solidFill>
                <a:latin typeface="Fira Code Retina"/>
                <a:ea typeface="Fira Code Retina"/>
                <a:cs typeface="Fira Code Retin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590730-39C1-CBCC-8647-10A50289D7CB}"/>
                </a:ext>
              </a:extLst>
            </p:cNvPr>
            <p:cNvSpPr txBox="1"/>
            <p:nvPr/>
          </p:nvSpPr>
          <p:spPr>
            <a:xfrm>
              <a:off x="1428750" y="4869656"/>
              <a:ext cx="2743200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US" sz="1100">
                <a:solidFill>
                  <a:schemeClr val="accent1">
                    <a:lumMod val="50000"/>
                  </a:schemeClr>
                </a:solidFill>
                <a:latin typeface="Fira Code Retina"/>
                <a:ea typeface="Fira Code Retina"/>
                <a:cs typeface="Fira Code Retina"/>
              </a:endParaRPr>
            </a:p>
          </p:txBody>
        </p:sp>
      </p:grpSp>
      <p:pic>
        <p:nvPicPr>
          <p:cNvPr id="15" name="Picture 14" descr="A graph of a line graph&#10;&#10;Description automatically generated">
            <a:extLst>
              <a:ext uri="{FF2B5EF4-FFF2-40B4-BE49-F238E27FC236}">
                <a16:creationId xmlns:a16="http://schemas.microsoft.com/office/drawing/2014/main" id="{D58565B1-A3B4-2164-DB54-AD228B30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2" y="1203946"/>
            <a:ext cx="7096125" cy="5267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13360D-1E92-CA9C-4E65-099EB5DEB3E0}"/>
              </a:ext>
            </a:extLst>
          </p:cNvPr>
          <p:cNvSpPr txBox="1"/>
          <p:nvPr/>
        </p:nvSpPr>
        <p:spPr>
          <a:xfrm>
            <a:off x="7771847" y="1573695"/>
            <a:ext cx="409989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sentiment distribution plot illustrates a balanced distribution of sentiment scores, centered around a central tendency of 0.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While the distribution leans slightly towards positive sentiment scores, as evidenced by the right skewness of the plot, it also displays a wide range of scores encompassing both positive and negative sentiments.</a:t>
            </a:r>
            <a:endParaRPr lang="en-US" dirty="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106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4D4A-C8BB-416D-1C99-6DADF2E9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Calibri Light"/>
              </a:rPr>
              <a:t>Topic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2FFB0-568B-39DD-EFA3-09C8D5B1E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752" y="1687892"/>
            <a:ext cx="8305800" cy="3743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EEB6A-1A45-C488-5499-ED1E7EF1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6A9CE-0864-2A87-ED9C-FB193A9D2934}"/>
              </a:ext>
            </a:extLst>
          </p:cNvPr>
          <p:cNvSpPr txBox="1"/>
          <p:nvPr/>
        </p:nvSpPr>
        <p:spPr>
          <a:xfrm>
            <a:off x="248477" y="1477065"/>
            <a:ext cx="323021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There is variation in the number of documents assigned to each topic, indicating an imbalance in topic distribution. For example, Topic 0 has the highest number of documents (495), while Topic 3 has the lowest number of documents (393).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Topics with higher document counts may receive more attention and scrutiny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80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266D-64FF-E47E-696D-5ADC514E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  <a:t>Sentiment analysis using correlation matrix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0908AA1F-3578-6FF6-C78E-5303CD215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0211" y="1715190"/>
            <a:ext cx="518740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8DB11-0047-1379-6115-958EC60C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B520E-6D15-9DDC-4F7E-B302164ED3DC}"/>
              </a:ext>
            </a:extLst>
          </p:cNvPr>
          <p:cNvSpPr txBox="1"/>
          <p:nvPr/>
        </p:nvSpPr>
        <p:spPr>
          <a:xfrm>
            <a:off x="717826" y="1822173"/>
            <a:ext cx="412749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The correlation matrix shows weak associations between sentiment and other numerical features: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Weak positive correlation with title length (0.060024) and weak negative correlation with body word count (-0.044163). 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Weak negative correlations with score bin (-0.043824) and comments bin (-0.007083), suggesting subtle influences.</a:t>
            </a:r>
          </a:p>
          <a:p>
            <a:r>
              <a:rPr lang="en-US" dirty="0">
                <a:cs typeface="Calibri"/>
              </a:rPr>
              <a:t>Overall, sentiment appears minimally impacted by these variables, warranting further exploration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010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42555D-9C68-CFC2-C383-56EC2ED51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33486-EE71-4481-F524-43E549EC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5F2E77-1653-3FA4-B241-D9C480B96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4AA3B-7814-DC61-C10B-137A06EA2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5F7487D-05E7-39D3-A9D0-2C9C45944042}"/>
              </a:ext>
            </a:extLst>
          </p:cNvPr>
          <p:cNvSpPr txBox="1"/>
          <p:nvPr/>
        </p:nvSpPr>
        <p:spPr>
          <a:xfrm>
            <a:off x="349388" y="272716"/>
            <a:ext cx="1180050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43C0C"/>
                </a:solidFill>
                <a:latin typeface="Calibri Light"/>
                <a:cs typeface="Calibri"/>
              </a:rPr>
              <a:t>Challanges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AACB9E-E0FB-2EFA-B7A8-0FA82856AEBF}"/>
              </a:ext>
            </a:extLst>
          </p:cNvPr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B6C20E2-F65F-CE41-5F46-1694B9F4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7F27E-9EFD-1C96-9442-C5B48C8B9E36}"/>
              </a:ext>
            </a:extLst>
          </p:cNvPr>
          <p:cNvSpPr txBox="1"/>
          <p:nvPr/>
        </p:nvSpPr>
        <p:spPr>
          <a:xfrm>
            <a:off x="156086" y="1449333"/>
            <a:ext cx="11687851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Postgres Data Migration</a:t>
            </a:r>
            <a:endParaRPr lang="en-US" sz="2000" dirty="0"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 sz="2000"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News retrieval using Reddit API</a:t>
            </a:r>
            <a:endParaRPr lang="en-US" sz="2000" dirty="0">
              <a:cs typeface="Calibri"/>
            </a:endParaRPr>
          </a:p>
          <a:p>
            <a:pPr algn="just"/>
            <a:endParaRPr lang="en-US" sz="2000" dirty="0"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cs typeface="Calibri"/>
              </a:rPr>
              <a:t>Collecting dataset</a:t>
            </a:r>
          </a:p>
          <a:p>
            <a:pPr marL="342900" indent="-342900" algn="just">
              <a:buFont typeface="Arial"/>
              <a:buChar char="•"/>
            </a:pPr>
            <a:endParaRPr lang="en-US" sz="2000"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cs typeface="Calibri"/>
              </a:rPr>
              <a:t>Domain Knowledge regarding news dataset features</a:t>
            </a:r>
          </a:p>
          <a:p>
            <a:pPr marL="342900" indent="-342900" algn="just">
              <a:buFont typeface="Arial"/>
              <a:buChar char="•"/>
            </a:pPr>
            <a:endParaRPr lang="en-US" sz="2000">
              <a:latin typeface="Calibri"/>
              <a:ea typeface="Fira Code Retina"/>
              <a:cs typeface="Calibri"/>
            </a:endParaRPr>
          </a:p>
          <a:p>
            <a:pPr algn="just"/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21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A5836D-E569-26D2-CFA4-AA5588F55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50B980-0AF8-317A-D61F-D6FAB7819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2BB3F5-62DE-9992-3808-530B9D963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6EA054-BF9B-2F45-AFAF-B2EAE4D3E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A301F4B3-3C5F-FCE0-90BB-70BDAC754D81}"/>
              </a:ext>
            </a:extLst>
          </p:cNvPr>
          <p:cNvSpPr txBox="1"/>
          <p:nvPr/>
        </p:nvSpPr>
        <p:spPr>
          <a:xfrm>
            <a:off x="349388" y="272716"/>
            <a:ext cx="1180050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43C0C"/>
                </a:solidFill>
                <a:latin typeface="Calibri Light"/>
                <a:cs typeface="Calibri"/>
              </a:rPr>
              <a:t>Abstract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BDF85-67DC-AD22-DAE7-3A0A7C95FFF0}"/>
              </a:ext>
            </a:extLst>
          </p:cNvPr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91C943C-0ECC-19E6-E4DA-31C7F4A9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158097-D090-4D35-AE39-6F0E4A06A05D}"/>
              </a:ext>
            </a:extLst>
          </p:cNvPr>
          <p:cNvSpPr txBox="1"/>
          <p:nvPr/>
        </p:nvSpPr>
        <p:spPr>
          <a:xfrm>
            <a:off x="557329" y="1347265"/>
            <a:ext cx="11157931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Investigates trends and patterns within a dataset containing news articles from Reddit and Goperigon.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Dataset attributes include title, author, score, subreddit, number of comments, body, and creation timestamp.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Objective: Analyze user engagement, temporal trends, sentiment, and topics within the news articles.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Aim: </a:t>
            </a:r>
            <a:endParaRPr lang="en-US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         1. Understand the correlation between engagement metrics and article popularity.</a:t>
            </a:r>
            <a:endParaRPr lang="en-US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         2. Identify temporal trends and analyze sentiment evolution over time.</a:t>
            </a:r>
            <a:endParaRPr lang="en-US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         3.Uncover prevalent topics using topic modeling techniques.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Goal: Provide insights into user behavior, article popularity, and content trends.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Impact: Inform data-driven decisions to improve content strategies and user engagement on online platforms.</a:t>
            </a:r>
            <a:endParaRPr lang="en-US" dirty="0">
              <a:ea typeface="+mn-lt"/>
              <a:cs typeface="+mn-lt"/>
            </a:endParaRPr>
          </a:p>
          <a:p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14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C87344-BF7F-FBDE-7736-2C6112A2C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ED5100-35A2-D094-4BC6-94A6D6E6D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C3CFF3-8CF4-D314-ED0A-1447CE78D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B374D-1702-FE25-1394-7233A637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6161D42-65B5-26D7-34C9-91A33598B02B}"/>
              </a:ext>
            </a:extLst>
          </p:cNvPr>
          <p:cNvSpPr txBox="1"/>
          <p:nvPr/>
        </p:nvSpPr>
        <p:spPr>
          <a:xfrm>
            <a:off x="349388" y="272716"/>
            <a:ext cx="1180050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43C0C"/>
                </a:solidFill>
                <a:latin typeface="Calibri Light"/>
                <a:cs typeface="Calibri"/>
              </a:rPr>
              <a:t>Conclusion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6B01D3-B239-A897-336C-2CE56946361B}"/>
              </a:ext>
            </a:extLst>
          </p:cNvPr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B2D7DB0-3B6B-1BEB-6303-FAEAE823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DC346-8D60-3D12-FAD3-E55A8F518A4F}"/>
              </a:ext>
            </a:extLst>
          </p:cNvPr>
          <p:cNvSpPr txBox="1"/>
          <p:nvPr/>
        </p:nvSpPr>
        <p:spPr>
          <a:xfrm>
            <a:off x="156086" y="1449333"/>
            <a:ext cx="11687851" cy="452431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In this project, I delved into two primary areas: engagement and popular topics, and sentiment analysis and topic modeling. Here's a summary of my findings and conclusions: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Engagement and Popular Topics:</a:t>
            </a:r>
            <a:endParaRPr lang="en-US" dirty="0">
              <a:cs typeface="Calibri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GDT_BOT emerged as the most engaging author, consistently generating significant interaction with its posts.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"hockey" subreddit stood out as the most engaging community, fostering robust discussions and content appreciation.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Sentiment Analysis and Topic Modeling:</a:t>
            </a:r>
            <a:endParaRPr lang="en-US" dirty="0">
              <a:cs typeface="Calibri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Leveraging sentiment analysis techniques like VADER, I uncovered nuanced sentiment trends within news articles. Despite a balanced sentiment distribution, fluctuations over time provided valuable insights into public opinion and reactions.</a:t>
            </a:r>
            <a:endParaRPr lang="en-US" dirty="0">
              <a:cs typeface="Calibri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Topic modeling, particularly with LDA, revealed prevalent themes within news articles, aiding in understanding audience interests and preferences for content creation and strategy.</a:t>
            </a:r>
            <a:endParaRPr lang="en-US" dirty="0">
              <a:cs typeface="Calibri" panose="020F0502020204030204"/>
            </a:endParaRPr>
          </a:p>
          <a:p>
            <a:pPr lvl="1" algn="just"/>
            <a:endParaRPr lang="en-US" dirty="0">
              <a:cs typeface="Calibri" panose="020F0502020204030204"/>
            </a:endParaRPr>
          </a:p>
          <a:p>
            <a:pPr lvl="1" algn="just">
              <a:buFont typeface="Arial"/>
            </a:pPr>
            <a:r>
              <a:rPr lang="en-US" dirty="0">
                <a:cs typeface="Calibri" panose="020F0502020204030204"/>
              </a:rPr>
              <a:t>My</a:t>
            </a:r>
            <a:r>
              <a:rPr lang="en-US" dirty="0">
                <a:ea typeface="+mn-lt"/>
                <a:cs typeface="+mn-lt"/>
              </a:rPr>
              <a:t> analysis effectively utilized sentiment analysis and topic modeling techniques to gain insights into sentiment trends and prevalent themes within news articles.</a:t>
            </a:r>
            <a:endParaRPr lang="en-US"/>
          </a:p>
          <a:p>
            <a:pPr algn="just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703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31C563-462A-D6C1-30CF-AD1BECFF6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467AE5-9B36-E0E0-3EF0-826CC3EF7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E43FC-0E70-424D-9034-F4606F84F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7CFFD-3EE9-EF57-5739-D1E7B1ADD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CDE5E9D-E7D0-FE03-1FDA-400ACBB7ED2F}"/>
              </a:ext>
            </a:extLst>
          </p:cNvPr>
          <p:cNvSpPr txBox="1"/>
          <p:nvPr/>
        </p:nvSpPr>
        <p:spPr>
          <a:xfrm>
            <a:off x="3297629" y="2915391"/>
            <a:ext cx="559244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843C0C"/>
                </a:solidFill>
                <a:latin typeface="Calibri Light"/>
                <a:cs typeface="Calibri"/>
              </a:rPr>
              <a:t>Q &amp; A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851BA-CD8E-DD01-DCC4-BEC21B72BFDB}"/>
              </a:ext>
            </a:extLst>
          </p:cNvPr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214036C-0755-91D7-F6B8-19A53A33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0506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F662FF-DFA4-5A87-F824-619CD515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6BFB09-045F-6F70-97FF-AF518D22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BD409-2C3A-21E8-297A-B5F246A9A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3496B3-59CD-AA88-11F5-30066CDB5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6DDD8E8-EA52-DB7D-A13A-1F3A0FA54FDF}"/>
              </a:ext>
            </a:extLst>
          </p:cNvPr>
          <p:cNvSpPr txBox="1"/>
          <p:nvPr/>
        </p:nvSpPr>
        <p:spPr>
          <a:xfrm>
            <a:off x="349388" y="272716"/>
            <a:ext cx="1180050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43C0C"/>
                </a:solidFill>
                <a:latin typeface="Calibri Light"/>
                <a:cs typeface="Calibri"/>
              </a:rPr>
              <a:t>References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FBE75F-7DBC-A191-3EE0-08199F23F197}"/>
              </a:ext>
            </a:extLst>
          </p:cNvPr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6EA446A-492F-2705-4C90-62867CC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C2D57-B665-745C-A064-9F88DCE3CD25}"/>
              </a:ext>
            </a:extLst>
          </p:cNvPr>
          <p:cNvSpPr txBox="1"/>
          <p:nvPr/>
        </p:nvSpPr>
        <p:spPr>
          <a:xfrm>
            <a:off x="352425" y="1285875"/>
            <a:ext cx="876300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563C1"/>
                </a:solidFill>
                <a:ea typeface="+mn-lt"/>
                <a:cs typeface="+mn-lt"/>
                <a:hlinkClick r:id="rId2"/>
              </a:rPr>
              <a:t>https://www.reddit.com/</a:t>
            </a:r>
            <a:endParaRPr lang="en-US">
              <a:ea typeface="+mn-lt"/>
              <a:cs typeface="+mn-lt"/>
            </a:endParaRPr>
          </a:p>
          <a:p>
            <a:endParaRPr lang="en-US" sz="2000" dirty="0">
              <a:solidFill>
                <a:srgbClr val="0563C1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563C1"/>
                </a:solidFill>
                <a:ea typeface="+mn-lt"/>
                <a:cs typeface="+mn-lt"/>
                <a:hlinkClick r:id="rId3"/>
              </a:rPr>
              <a:t>https://www.goperigon.com/data-solutions/</a:t>
            </a:r>
            <a:endParaRPr lang="en-US">
              <a:cs typeface="Calibri" panose="020F0502020204030204"/>
            </a:endParaRPr>
          </a:p>
          <a:p>
            <a:endParaRPr lang="en-US" sz="2000" dirty="0">
              <a:solidFill>
                <a:srgbClr val="0563C1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563C1"/>
                </a:solidFill>
                <a:ea typeface="+mn-lt"/>
                <a:cs typeface="+mn-lt"/>
                <a:hlinkClick r:id="rId4"/>
              </a:rPr>
              <a:t>https://www.geeksforgeeks.org/postgresql-connecting-to-the-database-using-python/</a:t>
            </a:r>
            <a:endParaRPr lang="en-US">
              <a:ea typeface="+mn-lt"/>
              <a:cs typeface="+mn-lt"/>
            </a:endParaRPr>
          </a:p>
          <a:p>
            <a:endParaRPr lang="en-US" sz="2000" dirty="0">
              <a:solidFill>
                <a:srgbClr val="0563C1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563C1"/>
                </a:solidFill>
                <a:ea typeface="+mn-lt"/>
                <a:cs typeface="+mn-lt"/>
                <a:hlinkClick r:id="rId5"/>
              </a:rPr>
              <a:t>https://www.geeksforgeeks.org/ml-linear-discriminant-analysis/</a:t>
            </a:r>
            <a:endParaRPr lang="en-US"/>
          </a:p>
          <a:p>
            <a:endParaRPr lang="en-US" sz="2000" dirty="0">
              <a:solidFill>
                <a:srgbClr val="0563C1"/>
              </a:solidFill>
              <a:latin typeface="Calibri"/>
              <a:cs typeface="Calibri"/>
            </a:endParaRPr>
          </a:p>
          <a:p>
            <a:r>
              <a:rPr lang="en-US" sz="2000" u="sng" dirty="0">
                <a:solidFill>
                  <a:srgbClr val="0563C1"/>
                </a:solidFill>
                <a:latin typeface="Arial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https://towardsdatascience.com/feature-engineering-in-python-part-i-the-most-powerful-way-of-dealing-with-data-8e2447e7c69e</a:t>
            </a:r>
          </a:p>
        </p:txBody>
      </p:sp>
    </p:spTree>
    <p:extLst>
      <p:ext uri="{BB962C8B-B14F-4D97-AF65-F5344CB8AC3E}">
        <p14:creationId xmlns:p14="http://schemas.microsoft.com/office/powerpoint/2010/main" val="2106946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A34ED8-82CA-5DAB-42E9-8EBCC505C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8A0B08-C8E0-6BA1-E606-185D0D1A7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52DC7C-D338-C5E9-7929-8B3F6E84C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47C4C8-382B-2FCD-C147-06501B21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31D05C5-E755-84A5-ABC0-0CCAEA2621E1}"/>
              </a:ext>
            </a:extLst>
          </p:cNvPr>
          <p:cNvSpPr txBox="1"/>
          <p:nvPr/>
        </p:nvSpPr>
        <p:spPr>
          <a:xfrm>
            <a:off x="349388" y="272716"/>
            <a:ext cx="1180050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43C0C"/>
                </a:solidFill>
                <a:latin typeface="Calibri Light"/>
                <a:cs typeface="Calibri"/>
              </a:rPr>
              <a:t>Source Code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D1CB0B-2785-9DF3-D5CA-293534E87D18}"/>
              </a:ext>
            </a:extLst>
          </p:cNvPr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8F017EA-438F-1CC7-E80F-BF0F202A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ED16E-C182-F764-6F80-3342F3D7157F}"/>
              </a:ext>
            </a:extLst>
          </p:cNvPr>
          <p:cNvSpPr txBox="1"/>
          <p:nvPr/>
        </p:nvSpPr>
        <p:spPr>
          <a:xfrm>
            <a:off x="351232" y="1458626"/>
            <a:ext cx="866226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Calibri Light"/>
                <a:cs typeface="Calibri"/>
              </a:rPr>
              <a:t>Git Hub Link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B8693-76D0-2066-FF63-1D4576A135CE}"/>
              </a:ext>
            </a:extLst>
          </p:cNvPr>
          <p:cNvSpPr txBox="1"/>
          <p:nvPr/>
        </p:nvSpPr>
        <p:spPr>
          <a:xfrm>
            <a:off x="351646" y="2427194"/>
            <a:ext cx="9814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https://github.com/ankita130698/AIM-5001-/blob/main/Ankita_Bondre_FInalProject.ipynb</a:t>
            </a:r>
          </a:p>
        </p:txBody>
      </p:sp>
    </p:spTree>
    <p:extLst>
      <p:ext uri="{BB962C8B-B14F-4D97-AF65-F5344CB8AC3E}">
        <p14:creationId xmlns:p14="http://schemas.microsoft.com/office/powerpoint/2010/main" val="2071123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6CDE7E-4AA3-DA79-FA7D-8435CEA33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728BF9-0C4F-D419-3F55-1AA74129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D6B0E-CF13-D513-2E3B-783B112DD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4F1C6-C607-D28A-92CF-A6F1112D8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C8F93AF-3E57-56C5-F748-F74EA57DEE2D}"/>
              </a:ext>
            </a:extLst>
          </p:cNvPr>
          <p:cNvSpPr txBox="1"/>
          <p:nvPr/>
        </p:nvSpPr>
        <p:spPr>
          <a:xfrm>
            <a:off x="3297629" y="3073366"/>
            <a:ext cx="559244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843C0C"/>
                </a:solidFill>
                <a:latin typeface="Calibri Light"/>
                <a:cs typeface="Calibri"/>
              </a:rPr>
              <a:t>THANK YOU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D3690C-6950-246B-4DCC-DC4E27A7DB57}"/>
              </a:ext>
            </a:extLst>
          </p:cNvPr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EECF94F-AE5E-5F9A-63F3-16FF8991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0582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303C5D-9854-E635-DBB8-54BCBB50D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4C9A19-CB28-2DE5-4BE5-0A440EB76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03FC8-2BAB-4128-35E0-F445260B6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46CA9D-C855-404E-3611-49B3EC79B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64A6B-1C4E-EAF2-859D-591A86F142A7}"/>
              </a:ext>
            </a:extLst>
          </p:cNvPr>
          <p:cNvSpPr txBox="1"/>
          <p:nvPr/>
        </p:nvSpPr>
        <p:spPr>
          <a:xfrm>
            <a:off x="349388" y="272716"/>
            <a:ext cx="1180050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43C0C"/>
                </a:solidFill>
                <a:latin typeface="Calibri Light"/>
                <a:cs typeface="Calibri"/>
              </a:rPr>
              <a:t>Project Architecture</a:t>
            </a:r>
            <a:endParaRPr lang="en-US" sz="4000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D020DD-D109-5A7C-E074-FDF20F20A546}"/>
              </a:ext>
            </a:extLst>
          </p:cNvPr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006A3A5-99A2-3B73-43FB-AA1E4E58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9F184-A995-8EB8-26E7-2BF5EA82CBF7}"/>
              </a:ext>
            </a:extLst>
          </p:cNvPr>
          <p:cNvSpPr/>
          <p:nvPr/>
        </p:nvSpPr>
        <p:spPr>
          <a:xfrm>
            <a:off x="844826" y="2512391"/>
            <a:ext cx="1910520" cy="9055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a typeface="Calibri"/>
                <a:cs typeface="Calibri"/>
              </a:rPr>
              <a:t>Reddit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34F7BD-1CA6-F926-86DF-CEFD87A3F4B8}"/>
              </a:ext>
            </a:extLst>
          </p:cNvPr>
          <p:cNvSpPr/>
          <p:nvPr/>
        </p:nvSpPr>
        <p:spPr>
          <a:xfrm>
            <a:off x="836543" y="4514021"/>
            <a:ext cx="1921565" cy="9276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ea typeface="Calibri"/>
                <a:cs typeface="Calibri"/>
              </a:rPr>
              <a:t>Goperigon</a:t>
            </a:r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6793014-76BD-7192-0506-1A65D9897B66}"/>
              </a:ext>
            </a:extLst>
          </p:cNvPr>
          <p:cNvSpPr/>
          <p:nvPr/>
        </p:nvSpPr>
        <p:spPr>
          <a:xfrm>
            <a:off x="4790108" y="3255065"/>
            <a:ext cx="1159565" cy="161234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Postgresql</a:t>
            </a:r>
            <a:endParaRPr lang="en-US" u="sng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996A53-F3EC-D61E-E883-EAE6A9079E05}"/>
              </a:ext>
            </a:extLst>
          </p:cNvPr>
          <p:cNvCxnSpPr/>
          <p:nvPr/>
        </p:nvCxnSpPr>
        <p:spPr>
          <a:xfrm>
            <a:off x="2747064" y="2912717"/>
            <a:ext cx="2043043" cy="1104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8C4E71-06EF-328D-80B2-28CB5FFD4AB9}"/>
              </a:ext>
            </a:extLst>
          </p:cNvPr>
          <p:cNvCxnSpPr>
            <a:cxnSpLocks/>
          </p:cNvCxnSpPr>
          <p:nvPr/>
        </p:nvCxnSpPr>
        <p:spPr>
          <a:xfrm flipV="1">
            <a:off x="2780195" y="4260020"/>
            <a:ext cx="1987825" cy="795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23C17-8090-6B3C-CD6E-72D07445E01D}"/>
              </a:ext>
            </a:extLst>
          </p:cNvPr>
          <p:cNvSpPr/>
          <p:nvPr/>
        </p:nvSpPr>
        <p:spPr>
          <a:xfrm>
            <a:off x="7321826" y="2156239"/>
            <a:ext cx="4505739" cy="3456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4B5A58-CE2D-AF27-2DA9-32ADE924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949673" y="4116455"/>
            <a:ext cx="1225825" cy="11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03F2D-1B48-9884-C0AE-73A34F95FE74}"/>
              </a:ext>
            </a:extLst>
          </p:cNvPr>
          <p:cNvSpPr/>
          <p:nvPr/>
        </p:nvSpPr>
        <p:spPr>
          <a:xfrm>
            <a:off x="7332869" y="3569804"/>
            <a:ext cx="1789043" cy="1093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Beveled 19">
            <a:extLst>
              <a:ext uri="{FF2B5EF4-FFF2-40B4-BE49-F238E27FC236}">
                <a16:creationId xmlns:a16="http://schemas.microsoft.com/office/drawing/2014/main" id="{4D037E4E-544F-4C6E-C5DF-46D2DCA24791}"/>
              </a:ext>
            </a:extLst>
          </p:cNvPr>
          <p:cNvSpPr/>
          <p:nvPr/>
        </p:nvSpPr>
        <p:spPr>
          <a:xfrm>
            <a:off x="7509565" y="3699564"/>
            <a:ext cx="1468781" cy="828261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news_data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630EC7-585B-3CBA-0E42-CB36B1FFC06A}"/>
              </a:ext>
            </a:extLst>
          </p:cNvPr>
          <p:cNvSpPr txBox="1"/>
          <p:nvPr/>
        </p:nvSpPr>
        <p:spPr>
          <a:xfrm rot="1860000">
            <a:off x="3458721" y="2998616"/>
            <a:ext cx="626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API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CBB15B-9823-DBA4-B1C3-15E3EF72D6D4}"/>
              </a:ext>
            </a:extLst>
          </p:cNvPr>
          <p:cNvSpPr txBox="1"/>
          <p:nvPr/>
        </p:nvSpPr>
        <p:spPr>
          <a:xfrm rot="20280000">
            <a:off x="3108739" y="4654824"/>
            <a:ext cx="17172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Downloadable csv file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8DBFBF-F8A7-8EF8-0F9A-F6DBA09877FD}"/>
              </a:ext>
            </a:extLst>
          </p:cNvPr>
          <p:cNvSpPr txBox="1"/>
          <p:nvPr/>
        </p:nvSpPr>
        <p:spPr>
          <a:xfrm>
            <a:off x="7399130" y="3078369"/>
            <a:ext cx="16703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Data Frame</a:t>
            </a:r>
            <a:endParaRPr lang="en-US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8F6B28-72C3-76C1-322B-E3D4503053BC}"/>
              </a:ext>
            </a:extLst>
          </p:cNvPr>
          <p:cNvSpPr txBox="1"/>
          <p:nvPr/>
        </p:nvSpPr>
        <p:spPr>
          <a:xfrm>
            <a:off x="6107044" y="3787913"/>
            <a:ext cx="14052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Sql command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ECB005-5C9A-5DA8-3E89-98FB05BCA6CF}"/>
              </a:ext>
            </a:extLst>
          </p:cNvPr>
          <p:cNvSpPr/>
          <p:nvPr/>
        </p:nvSpPr>
        <p:spPr>
          <a:xfrm>
            <a:off x="9718260" y="2636629"/>
            <a:ext cx="1866347" cy="12037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Data Preprocessing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36117B6-E00B-51C3-5117-C9586794F3E2}"/>
              </a:ext>
            </a:extLst>
          </p:cNvPr>
          <p:cNvCxnSpPr/>
          <p:nvPr/>
        </p:nvCxnSpPr>
        <p:spPr>
          <a:xfrm flipV="1">
            <a:off x="9138477" y="3174999"/>
            <a:ext cx="563217" cy="8172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D5B1A-B810-585F-DC5E-24BCD8CC10F9}"/>
              </a:ext>
            </a:extLst>
          </p:cNvPr>
          <p:cNvSpPr/>
          <p:nvPr/>
        </p:nvSpPr>
        <p:spPr>
          <a:xfrm>
            <a:off x="9707217" y="4433957"/>
            <a:ext cx="1877390" cy="1015998"/>
          </a:xfrm>
          <a:prstGeom prst="rect">
            <a:avLst/>
          </a:prstGeom>
          <a:solidFill>
            <a:srgbClr val="4FE8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EDA &amp;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Sentiment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Analysis</a:t>
            </a:r>
            <a:endParaRPr lang="en-US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02434E-7229-20E4-F74A-08D40CFA3E53}"/>
              </a:ext>
            </a:extLst>
          </p:cNvPr>
          <p:cNvCxnSpPr/>
          <p:nvPr/>
        </p:nvCxnSpPr>
        <p:spPr>
          <a:xfrm>
            <a:off x="10692846" y="3854174"/>
            <a:ext cx="11044" cy="585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5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4BA5D-35B1-957A-AE9F-1ADA67E76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BCCAB1D-6917-4C78-A8C0-B1E5F2B9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A3CFB-12C1-0DC4-1B03-5F6DDE91D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0764E-DC2A-D36A-68D7-D8E3494A5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E08F71D-642E-0119-1225-9356FB11019E}"/>
              </a:ext>
            </a:extLst>
          </p:cNvPr>
          <p:cNvSpPr txBox="1"/>
          <p:nvPr/>
        </p:nvSpPr>
        <p:spPr>
          <a:xfrm>
            <a:off x="349388" y="272716"/>
            <a:ext cx="1180050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43C0C"/>
                </a:solidFill>
                <a:latin typeface="Calibri Light"/>
                <a:cs typeface="Calibri"/>
              </a:rPr>
              <a:t>Project Objective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0AADB2-C21B-F08B-6A46-468F4EAC0B7D}"/>
              </a:ext>
            </a:extLst>
          </p:cNvPr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B8E91EE-90CD-1B1D-52F5-E4B0F86F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2394B-F372-AD43-6A2F-ABB8BE498D0F}"/>
              </a:ext>
            </a:extLst>
          </p:cNvPr>
          <p:cNvSpPr txBox="1"/>
          <p:nvPr/>
        </p:nvSpPr>
        <p:spPr>
          <a:xfrm>
            <a:off x="425970" y="1210384"/>
            <a:ext cx="11607082" cy="56015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Explore User Engagement: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Analyze engagement metrics such as score and comments to understand user interaction patterns and identify factors influencing article popularity.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Approach: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Examine the distribution of engagement metrics across articles to discern patterns and correlations.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Outcome: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Insights into user behavior and factors driving article popularity.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Analyze Sentiment Dynamics: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Conduct sentiment analysis on news article titles to identify any shifts in public opinion or sentiment trends.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Approach: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Utilize sentiment analysis techniques to quantify sentiment in article titles.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Outcome: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Insights into sentiment trends and their impact on user engagement.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Uncover Prevalent Topics: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Utilize topic modeling techniques to uncover prevalent topics within the news articles dataset and identify key themes driving user engagement and interest.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Approach: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Apply topic modeling algorithms to identify clusters of related words and themes within the dataset.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Outcome:</a:t>
            </a:r>
            <a:r>
              <a:rPr lang="en-US" sz="2000" dirty="0">
                <a:solidFill>
                  <a:srgbClr val="0D0D0D"/>
                </a:solidFill>
                <a:ea typeface="+mn-lt"/>
                <a:cs typeface="+mn-lt"/>
              </a:rPr>
              <a:t> Identification of key topics and themes driving user engagement and interest.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F06262-523C-8841-BCE0-FBFC18699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4B4D59-6CCD-29B1-31B7-B7DDAB712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28DEA8-D299-2D8B-6EDD-46D0BC1F8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4FEB0-FE65-3473-6E33-F5C32C872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7C67D08-3B4E-D203-EF0F-5408B809D679}"/>
              </a:ext>
            </a:extLst>
          </p:cNvPr>
          <p:cNvSpPr txBox="1"/>
          <p:nvPr/>
        </p:nvSpPr>
        <p:spPr>
          <a:xfrm>
            <a:off x="349388" y="272716"/>
            <a:ext cx="1180050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43C0C"/>
                </a:solidFill>
                <a:latin typeface="Calibri Light"/>
                <a:ea typeface="Calibri"/>
                <a:cs typeface="Calibri"/>
              </a:rPr>
              <a:t>Data Integrity and Data Management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8648AF-E50A-8D46-A6D1-33FCE4ED8D07}"/>
              </a:ext>
            </a:extLst>
          </p:cNvPr>
          <p:cNvCxnSpPr/>
          <p:nvPr/>
        </p:nvCxnSpPr>
        <p:spPr>
          <a:xfrm>
            <a:off x="90326" y="1684275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4286DEA-3905-53CE-10C1-488CF963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B543B-FE20-CF04-CDB0-7DA578C4BFE9}"/>
              </a:ext>
            </a:extLst>
          </p:cNvPr>
          <p:cNvSpPr txBox="1"/>
          <p:nvPr/>
        </p:nvSpPr>
        <p:spPr>
          <a:xfrm>
            <a:off x="345108" y="2001630"/>
            <a:ext cx="69711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Collected news articles from various subreddits using the Reddit API.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Obtained news articles from Goperigon, a news website, by downloading the latest news files.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Stored collected data in Postgres database.</a:t>
            </a:r>
          </a:p>
        </p:txBody>
      </p:sp>
    </p:spTree>
    <p:extLst>
      <p:ext uri="{BB962C8B-B14F-4D97-AF65-F5344CB8AC3E}">
        <p14:creationId xmlns:p14="http://schemas.microsoft.com/office/powerpoint/2010/main" val="104873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FB0D-EEE5-A12A-7F5E-67FA68AB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57" y="365125"/>
            <a:ext cx="10526643" cy="60773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Postgres Database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76A08F-4E45-807D-2871-537F3FE2E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434" y="1380677"/>
            <a:ext cx="7795306" cy="53406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E4ADE-3F40-6B9D-E346-A394939E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0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2EB47-5573-5141-7BDB-2842C5C3F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4944EE-5ED8-E3EF-339F-F957F499B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AB66F2-FC62-3237-77EB-BBD4A511B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1FAD3-7315-A45A-22AB-AC8E5F8DB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14AE320-8FE7-EB47-CD26-D8367C0EF992}"/>
              </a:ext>
            </a:extLst>
          </p:cNvPr>
          <p:cNvSpPr txBox="1"/>
          <p:nvPr/>
        </p:nvSpPr>
        <p:spPr>
          <a:xfrm>
            <a:off x="349388" y="272716"/>
            <a:ext cx="1180050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43C0C"/>
                </a:solidFill>
                <a:latin typeface="Calibri Light"/>
                <a:cs typeface="Calibri"/>
              </a:rPr>
              <a:t>EDA (Exploratory Data Analysis)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632546-9D75-702D-372A-6B90116DC0A0}"/>
              </a:ext>
            </a:extLst>
          </p:cNvPr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6973B89-BA41-6F40-C00E-F20CCA06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0574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FA9270-5FA0-6B9B-9260-6C957078C78A}"/>
              </a:ext>
            </a:extLst>
          </p:cNvPr>
          <p:cNvSpPr txBox="1"/>
          <p:nvPr/>
        </p:nvSpPr>
        <p:spPr>
          <a:xfrm>
            <a:off x="425970" y="1210384"/>
            <a:ext cx="1160708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1. Null Value Analysis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2. Summary Statistics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    2.1 Numerical Statistical Analysis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    2.2 Categorical Statistical Analysis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3. Duplicate Value Analysis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4. Univariate Analysis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    4.1 Categorical columns univariate analysis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    4.2 Numerical columns univariate analysis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5. Bivariate Analysis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6. Multivariate Analysis</a:t>
            </a:r>
          </a:p>
          <a:p>
            <a:r>
              <a:rPr lang="en-US" sz="2400" dirty="0">
                <a:ea typeface="Calibri"/>
                <a:cs typeface="Calibri"/>
              </a:rPr>
              <a:t>7. 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Feature Engineering</a:t>
            </a:r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8. 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Sentiment Analysis and Topic Modeling</a:t>
            </a:r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773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CC688B-E73A-59C0-D81B-CA813375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66B1FA-629B-8EB6-0FB8-E3C6F4F3B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D4054B-7C0A-6C26-4350-6CF8CAE40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58728-07FE-D8DD-40D1-E7AFF307A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8000"/>
                </a:srgbClr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B0F04474-19E5-D657-713D-FC9B372CEC61}"/>
              </a:ext>
            </a:extLst>
          </p:cNvPr>
          <p:cNvSpPr txBox="1"/>
          <p:nvPr/>
        </p:nvSpPr>
        <p:spPr>
          <a:xfrm>
            <a:off x="349388" y="272716"/>
            <a:ext cx="1180050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43C0C"/>
                </a:solidFill>
                <a:latin typeface="Calibri Light"/>
                <a:cs typeface="Calibri"/>
              </a:rPr>
              <a:t>Univariate Analysis of Subreddit</a:t>
            </a:r>
            <a:endParaRPr lang="en-US" sz="4000" b="1" dirty="0">
              <a:latin typeface="Calibri Light"/>
              <a:cs typeface="Calibri Ligh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3575A6-5EC8-CA4F-FBED-FB4901A49F9A}"/>
              </a:ext>
            </a:extLst>
          </p:cNvPr>
          <p:cNvCxnSpPr/>
          <p:nvPr/>
        </p:nvCxnSpPr>
        <p:spPr>
          <a:xfrm>
            <a:off x="4601" y="1179450"/>
            <a:ext cx="11712740" cy="621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272400-3F4B-E298-0FA0-91C3647E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8</a:t>
            </a:r>
          </a:p>
        </p:txBody>
      </p:sp>
      <p:pic>
        <p:nvPicPr>
          <p:cNvPr id="3" name="Picture 2" descr="A graph of a number of subreddits&#10;&#10;Description automatically generated">
            <a:extLst>
              <a:ext uri="{FF2B5EF4-FFF2-40B4-BE49-F238E27FC236}">
                <a16:creationId xmlns:a16="http://schemas.microsoft.com/office/drawing/2014/main" id="{3BD7001B-F3F3-B555-8026-1F16DC728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4" y="1203739"/>
            <a:ext cx="10101957" cy="51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94AE-91CB-06FA-22C9-8D148F09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843C0C"/>
                </a:solidFill>
                <a:ea typeface="Calibri Light"/>
                <a:cs typeface="Calibri Light"/>
              </a:rPr>
              <a:t>Univariate Analysis of Authors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1A796-5DC2-F871-684F-7115DAABA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18" y="1825625"/>
            <a:ext cx="8640250" cy="50470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CDD99-3832-F184-7828-55A9AA74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NEWS DATA ANALYSIS </vt:lpstr>
      <vt:lpstr>PowerPoint Presentation</vt:lpstr>
      <vt:lpstr>PowerPoint Presentation</vt:lpstr>
      <vt:lpstr>PowerPoint Presentation</vt:lpstr>
      <vt:lpstr>PowerPoint Presentation</vt:lpstr>
      <vt:lpstr>Postgres Database</vt:lpstr>
      <vt:lpstr>PowerPoint Presentation</vt:lpstr>
      <vt:lpstr>PowerPoint Presentation</vt:lpstr>
      <vt:lpstr>Univariate Analysis of Authors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 Distribution</vt:lpstr>
      <vt:lpstr>Sentiment analysis using correlation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447</cp:revision>
  <dcterms:created xsi:type="dcterms:W3CDTF">2023-12-19T15:10:49Z</dcterms:created>
  <dcterms:modified xsi:type="dcterms:W3CDTF">2024-05-06T20:55:06Z</dcterms:modified>
</cp:coreProperties>
</file>